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25"/>
  </p:notesMasterIdLst>
  <p:sldIdLst>
    <p:sldId id="337" r:id="rId2"/>
    <p:sldId id="317" r:id="rId3"/>
    <p:sldId id="318" r:id="rId4"/>
    <p:sldId id="322" r:id="rId5"/>
    <p:sldId id="323" r:id="rId6"/>
    <p:sldId id="324" r:id="rId7"/>
    <p:sldId id="325" r:id="rId8"/>
    <p:sldId id="340" r:id="rId9"/>
    <p:sldId id="326" r:id="rId10"/>
    <p:sldId id="327" r:id="rId11"/>
    <p:sldId id="328" r:id="rId12"/>
    <p:sldId id="344" r:id="rId13"/>
    <p:sldId id="329" r:id="rId14"/>
    <p:sldId id="330" r:id="rId15"/>
    <p:sldId id="331" r:id="rId16"/>
    <p:sldId id="332" r:id="rId17"/>
    <p:sldId id="343" r:id="rId18"/>
    <p:sldId id="333" r:id="rId19"/>
    <p:sldId id="335" r:id="rId20"/>
    <p:sldId id="336" r:id="rId21"/>
    <p:sldId id="338" r:id="rId22"/>
    <p:sldId id="339" r:id="rId23"/>
    <p:sldId id="3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Hall" initials="SH" lastIdx="4" clrIdx="0"/>
  <p:cmAuthor id="2" name="Nancy J McCulloh" initials="NM" lastIdx="5" clrIdx="1"/>
  <p:cmAuthor id="3" name="Barbara A Kleist" initials="BAK" lastIdx="9" clrIdx="2"/>
  <p:cmAuthor id="4" name="Mark R Olson" initials="MRO"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C7D7"/>
    <a:srgbClr val="4C768C"/>
    <a:srgbClr val="FFFFFF"/>
    <a:srgbClr val="CBCBCB"/>
    <a:srgbClr val="727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32F8B9-72B9-4B89-BFBA-1621F5D94D6D}" v="78" dt="2020-06-02T15:11:10.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6" autoAdjust="0"/>
    <p:restoredTop sz="67813" autoAdjust="0"/>
  </p:normalViewPr>
  <p:slideViewPr>
    <p:cSldViewPr snapToGrid="0">
      <p:cViewPr varScale="1">
        <p:scale>
          <a:sx n="77" d="100"/>
          <a:sy n="77" d="100"/>
        </p:scale>
        <p:origin x="2016" y="90"/>
      </p:cViewPr>
      <p:guideLst/>
    </p:cSldViewPr>
  </p:slideViewPr>
  <p:outlineViewPr>
    <p:cViewPr>
      <p:scale>
        <a:sx n="33" d="100"/>
        <a:sy n="33" d="100"/>
      </p:scale>
      <p:origin x="0" y="-103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R Olson" clId="Web-{F732F8B9-72B9-4B89-BFBA-1621F5D94D6D}"/>
    <pc:docChg chg="modSld">
      <pc:chgData name="Mark R Olson" userId="" providerId="" clId="Web-{F732F8B9-72B9-4B89-BFBA-1621F5D94D6D}" dt="2020-06-02T15:11:10.421" v="77" actId="20577"/>
      <pc:docMkLst>
        <pc:docMk/>
      </pc:docMkLst>
      <pc:sldChg chg="modSp">
        <pc:chgData name="Mark R Olson" userId="" providerId="" clId="Web-{F732F8B9-72B9-4B89-BFBA-1621F5D94D6D}" dt="2020-06-02T15:11:10.405" v="76" actId="20577"/>
        <pc:sldMkLst>
          <pc:docMk/>
          <pc:sldMk cId="2895532612" sldId="318"/>
        </pc:sldMkLst>
        <pc:spChg chg="mod">
          <ac:chgData name="Mark R Olson" userId="" providerId="" clId="Web-{F732F8B9-72B9-4B89-BFBA-1621F5D94D6D}" dt="2020-06-02T15:11:10.405" v="76" actId="20577"/>
          <ac:spMkLst>
            <pc:docMk/>
            <pc:sldMk cId="2895532612" sldId="318"/>
            <ac:spMk id="3" creationId="{D6F209E5-5F13-8849-8E99-E102B95B4BB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B4081-6B7E-1F4A-8E50-80F64D8C08B7}" type="doc">
      <dgm:prSet loTypeId="urn:microsoft.com/office/officeart/2005/8/layout/cycle2" loCatId="cycle" qsTypeId="urn:microsoft.com/office/officeart/2005/8/quickstyle/simple4" qsCatId="simple" csTypeId="urn:microsoft.com/office/officeart/2005/8/colors/accent1_2" csCatId="accent1" phldr="1"/>
      <dgm:spPr/>
      <dgm:t>
        <a:bodyPr/>
        <a:lstStyle/>
        <a:p>
          <a:endParaRPr lang="en-US"/>
        </a:p>
      </dgm:t>
    </dgm:pt>
    <dgm:pt modelId="{766D16E8-19B8-034A-AF5B-013368304DB6}">
      <dgm:prSet/>
      <dgm:spPr>
        <a:solidFill>
          <a:srgbClr val="C00000"/>
        </a:solidFill>
      </dgm:spPr>
      <dgm:t>
        <a:bodyPr/>
        <a:lstStyle/>
        <a:p>
          <a:pPr rtl="0"/>
          <a:r>
            <a:rPr lang="en-US" b="1" i="0" dirty="0">
              <a:latin typeface="Open Sans Semibold" charset="0"/>
              <a:ea typeface="Open Sans Semibold" charset="0"/>
              <a:cs typeface="Open Sans Semibold" charset="0"/>
            </a:rPr>
            <a:t>Plan effective programs</a:t>
          </a:r>
        </a:p>
      </dgm:t>
    </dgm:pt>
    <dgm:pt modelId="{5D9F31B9-C744-AC4D-9760-7D0C2ADB9CF9}" type="parTrans" cxnId="{8A6F5816-BE65-B94F-9AAB-0A9F7D464139}">
      <dgm:prSet/>
      <dgm:spPr/>
      <dgm:t>
        <a:bodyPr/>
        <a:lstStyle/>
        <a:p>
          <a:endParaRPr lang="en-US"/>
        </a:p>
      </dgm:t>
    </dgm:pt>
    <dgm:pt modelId="{59AF7A5D-49B4-6043-AC98-F40705D19C12}" type="sibTrans" cxnId="{8A6F5816-BE65-B94F-9AAB-0A9F7D464139}">
      <dgm:prSet/>
      <dgm:spPr>
        <a:solidFill>
          <a:schemeClr val="bg1">
            <a:lumMod val="75000"/>
          </a:schemeClr>
        </a:solidFill>
      </dgm:spPr>
      <dgm:t>
        <a:bodyPr/>
        <a:lstStyle/>
        <a:p>
          <a:endParaRPr lang="en-US"/>
        </a:p>
      </dgm:t>
    </dgm:pt>
    <dgm:pt modelId="{7F53CDE3-93EF-D645-85E4-C08E02925AFE}">
      <dgm:prSet/>
      <dgm:spPr>
        <a:solidFill>
          <a:srgbClr val="0070C0"/>
        </a:solidFill>
      </dgm:spPr>
      <dgm:t>
        <a:bodyPr/>
        <a:lstStyle/>
        <a:p>
          <a:pPr rtl="0"/>
          <a:r>
            <a:rPr lang="en-US" b="1" i="0" dirty="0">
              <a:latin typeface="Open Sans Semibold" charset="0"/>
              <a:ea typeface="Open Sans Semibold" charset="0"/>
              <a:cs typeface="Open Sans Semibold" charset="0"/>
            </a:rPr>
            <a:t>Draft a plan</a:t>
          </a:r>
        </a:p>
      </dgm:t>
    </dgm:pt>
    <dgm:pt modelId="{AFF6B2E3-2CF7-E54A-A52A-956796CB2A26}" type="parTrans" cxnId="{A036A571-8CD4-9F4A-8475-CC82B3E4FD4D}">
      <dgm:prSet/>
      <dgm:spPr/>
      <dgm:t>
        <a:bodyPr/>
        <a:lstStyle/>
        <a:p>
          <a:endParaRPr lang="en-US"/>
        </a:p>
      </dgm:t>
    </dgm:pt>
    <dgm:pt modelId="{4CC25BCB-EE93-D746-8846-D54FD7A9C6B0}" type="sibTrans" cxnId="{A036A571-8CD4-9F4A-8475-CC82B3E4FD4D}">
      <dgm:prSet/>
      <dgm:spPr>
        <a:solidFill>
          <a:schemeClr val="bg1">
            <a:lumMod val="75000"/>
          </a:schemeClr>
        </a:solidFill>
      </dgm:spPr>
      <dgm:t>
        <a:bodyPr/>
        <a:lstStyle/>
        <a:p>
          <a:endParaRPr lang="en-US"/>
        </a:p>
      </dgm:t>
    </dgm:pt>
    <dgm:pt modelId="{CF688008-0447-244F-A0C5-37C10D165943}">
      <dgm:prSet/>
      <dgm:spPr>
        <a:solidFill>
          <a:srgbClr val="7030A0"/>
        </a:solidFill>
      </dgm:spPr>
      <dgm:t>
        <a:bodyPr/>
        <a:lstStyle/>
        <a:p>
          <a:pPr rtl="0"/>
          <a:r>
            <a:rPr lang="en-US" b="1" i="0" dirty="0">
              <a:latin typeface="Open Sans Semibold" charset="0"/>
              <a:ea typeface="Open Sans Semibold" charset="0"/>
              <a:cs typeface="Open Sans Semibold" charset="0"/>
            </a:rPr>
            <a:t>Finalize and implement the program</a:t>
          </a:r>
        </a:p>
      </dgm:t>
    </dgm:pt>
    <dgm:pt modelId="{A09C13E7-230A-674A-8C17-49F8EDF9F60F}" type="parTrans" cxnId="{AB052EAA-F63D-3540-A8A7-9594EF6AB7F8}">
      <dgm:prSet/>
      <dgm:spPr/>
      <dgm:t>
        <a:bodyPr/>
        <a:lstStyle/>
        <a:p>
          <a:endParaRPr lang="en-US"/>
        </a:p>
      </dgm:t>
    </dgm:pt>
    <dgm:pt modelId="{A9160E99-0803-9D4E-82C8-773ADBF31255}" type="sibTrans" cxnId="{AB052EAA-F63D-3540-A8A7-9594EF6AB7F8}">
      <dgm:prSet/>
      <dgm:spPr>
        <a:solidFill>
          <a:schemeClr val="bg1">
            <a:lumMod val="75000"/>
          </a:schemeClr>
        </a:solidFill>
      </dgm:spPr>
      <dgm:t>
        <a:bodyPr/>
        <a:lstStyle/>
        <a:p>
          <a:endParaRPr lang="en-US"/>
        </a:p>
      </dgm:t>
    </dgm:pt>
    <dgm:pt modelId="{108CFB86-BF61-A344-97D3-D973F442BEF4}">
      <dgm:prSet/>
      <dgm:spPr>
        <a:solidFill>
          <a:srgbClr val="00B050"/>
        </a:solidFill>
      </dgm:spPr>
      <dgm:t>
        <a:bodyPr/>
        <a:lstStyle/>
        <a:p>
          <a:pPr rtl="0"/>
          <a:r>
            <a:rPr lang="en-US" b="1" i="0" dirty="0">
              <a:latin typeface="Open Sans Semibold" charset="0"/>
              <a:ea typeface="Open Sans Semibold" charset="0"/>
              <a:cs typeface="Open Sans Semibold" charset="0"/>
            </a:rPr>
            <a:t>Evaluate and sustain the program</a:t>
          </a:r>
        </a:p>
      </dgm:t>
    </dgm:pt>
    <dgm:pt modelId="{9A19627D-0B7C-8F42-9F2E-3B0C635AEDC6}" type="parTrans" cxnId="{4A3BB6D2-1FEA-BE47-A448-D57C6929617E}">
      <dgm:prSet/>
      <dgm:spPr/>
      <dgm:t>
        <a:bodyPr/>
        <a:lstStyle/>
        <a:p>
          <a:endParaRPr lang="en-US"/>
        </a:p>
      </dgm:t>
    </dgm:pt>
    <dgm:pt modelId="{ABF8F6D7-D7F8-064B-A5FE-7901AA33BD1B}" type="sibTrans" cxnId="{4A3BB6D2-1FEA-BE47-A448-D57C6929617E}">
      <dgm:prSet/>
      <dgm:spPr>
        <a:solidFill>
          <a:schemeClr val="bg1">
            <a:lumMod val="75000"/>
          </a:schemeClr>
        </a:solidFill>
      </dgm:spPr>
      <dgm:t>
        <a:bodyPr/>
        <a:lstStyle/>
        <a:p>
          <a:endParaRPr lang="en-US"/>
        </a:p>
      </dgm:t>
    </dgm:pt>
    <dgm:pt modelId="{B96C5C65-8D4E-FA4A-8A79-10C0AC9DABA9}" type="pres">
      <dgm:prSet presAssocID="{8DEB4081-6B7E-1F4A-8E50-80F64D8C08B7}" presName="cycle" presStyleCnt="0">
        <dgm:presLayoutVars>
          <dgm:dir/>
          <dgm:resizeHandles val="exact"/>
        </dgm:presLayoutVars>
      </dgm:prSet>
      <dgm:spPr/>
    </dgm:pt>
    <dgm:pt modelId="{C3387798-C504-ED41-BA2F-00D90AB3248F}" type="pres">
      <dgm:prSet presAssocID="{766D16E8-19B8-034A-AF5B-013368304DB6}" presName="node" presStyleLbl="node1" presStyleIdx="0" presStyleCnt="4" custScaleX="152470" custScaleY="152469">
        <dgm:presLayoutVars>
          <dgm:bulletEnabled val="1"/>
        </dgm:presLayoutVars>
      </dgm:prSet>
      <dgm:spPr/>
    </dgm:pt>
    <dgm:pt modelId="{2BCC9B79-BA0E-9B4D-8A4C-A07C57A98506}" type="pres">
      <dgm:prSet presAssocID="{59AF7A5D-49B4-6043-AC98-F40705D19C12}" presName="sibTrans" presStyleLbl="sibTrans2D1" presStyleIdx="0" presStyleCnt="4"/>
      <dgm:spPr/>
    </dgm:pt>
    <dgm:pt modelId="{3ED70232-AAFB-A541-8304-ECABFD5E8426}" type="pres">
      <dgm:prSet presAssocID="{59AF7A5D-49B4-6043-AC98-F40705D19C12}" presName="connectorText" presStyleLbl="sibTrans2D1" presStyleIdx="0" presStyleCnt="4"/>
      <dgm:spPr/>
    </dgm:pt>
    <dgm:pt modelId="{5E384C7B-32B2-B048-ABA5-7C84931BA198}" type="pres">
      <dgm:prSet presAssocID="{7F53CDE3-93EF-D645-85E4-C08E02925AFE}" presName="node" presStyleLbl="node1" presStyleIdx="1" presStyleCnt="4" custScaleX="147900" custScaleY="147900" custRadScaleRad="171299" custRadScaleInc="-1790">
        <dgm:presLayoutVars>
          <dgm:bulletEnabled val="1"/>
        </dgm:presLayoutVars>
      </dgm:prSet>
      <dgm:spPr/>
    </dgm:pt>
    <dgm:pt modelId="{077E22C4-9BD2-1D4E-89E3-A78BA8C35EBB}" type="pres">
      <dgm:prSet presAssocID="{4CC25BCB-EE93-D746-8846-D54FD7A9C6B0}" presName="sibTrans" presStyleLbl="sibTrans2D1" presStyleIdx="1" presStyleCnt="4"/>
      <dgm:spPr/>
    </dgm:pt>
    <dgm:pt modelId="{C26181EC-F7C5-A44A-BFAB-8DFD94071B10}" type="pres">
      <dgm:prSet presAssocID="{4CC25BCB-EE93-D746-8846-D54FD7A9C6B0}" presName="connectorText" presStyleLbl="sibTrans2D1" presStyleIdx="1" presStyleCnt="4"/>
      <dgm:spPr/>
    </dgm:pt>
    <dgm:pt modelId="{93409F86-C530-CD41-B82E-3765D4D23731}" type="pres">
      <dgm:prSet presAssocID="{CF688008-0447-244F-A0C5-37C10D165943}" presName="node" presStyleLbl="node1" presStyleIdx="2" presStyleCnt="4" custScaleX="146808" custScaleY="146808">
        <dgm:presLayoutVars>
          <dgm:bulletEnabled val="1"/>
        </dgm:presLayoutVars>
      </dgm:prSet>
      <dgm:spPr/>
    </dgm:pt>
    <dgm:pt modelId="{47B27F69-F19C-F842-A56F-430E8631FA20}" type="pres">
      <dgm:prSet presAssocID="{A9160E99-0803-9D4E-82C8-773ADBF31255}" presName="sibTrans" presStyleLbl="sibTrans2D1" presStyleIdx="2" presStyleCnt="4"/>
      <dgm:spPr/>
    </dgm:pt>
    <dgm:pt modelId="{A6B75BF4-8564-1748-9D30-14396D612E10}" type="pres">
      <dgm:prSet presAssocID="{A9160E99-0803-9D4E-82C8-773ADBF31255}" presName="connectorText" presStyleLbl="sibTrans2D1" presStyleIdx="2" presStyleCnt="4"/>
      <dgm:spPr/>
    </dgm:pt>
    <dgm:pt modelId="{59FFFDF1-2539-D34C-A4E2-364811F5B6D3}" type="pres">
      <dgm:prSet presAssocID="{108CFB86-BF61-A344-97D3-D973F442BEF4}" presName="node" presStyleLbl="node1" presStyleIdx="3" presStyleCnt="4" custScaleX="150644" custScaleY="150644" custRadScaleRad="176960" custRadScaleInc="-1078">
        <dgm:presLayoutVars>
          <dgm:bulletEnabled val="1"/>
        </dgm:presLayoutVars>
      </dgm:prSet>
      <dgm:spPr/>
    </dgm:pt>
    <dgm:pt modelId="{7A9E12F8-7D8D-364A-9FA6-0605AF6D5EF7}" type="pres">
      <dgm:prSet presAssocID="{ABF8F6D7-D7F8-064B-A5FE-7901AA33BD1B}" presName="sibTrans" presStyleLbl="sibTrans2D1" presStyleIdx="3" presStyleCnt="4"/>
      <dgm:spPr/>
    </dgm:pt>
    <dgm:pt modelId="{7E2E9B60-3C31-0B47-A183-080B1E2DFA4D}" type="pres">
      <dgm:prSet presAssocID="{ABF8F6D7-D7F8-064B-A5FE-7901AA33BD1B}" presName="connectorText" presStyleLbl="sibTrans2D1" presStyleIdx="3" presStyleCnt="4"/>
      <dgm:spPr/>
    </dgm:pt>
  </dgm:ptLst>
  <dgm:cxnLst>
    <dgm:cxn modelId="{1DA59603-1D3B-4349-BED0-2329FE2D6B84}" type="presOf" srcId="{ABF8F6D7-D7F8-064B-A5FE-7901AA33BD1B}" destId="{7E2E9B60-3C31-0B47-A183-080B1E2DFA4D}" srcOrd="1" destOrd="0" presId="urn:microsoft.com/office/officeart/2005/8/layout/cycle2"/>
    <dgm:cxn modelId="{51562909-3E9F-FE4E-AEC6-CBE5E5E00772}" type="presOf" srcId="{CF688008-0447-244F-A0C5-37C10D165943}" destId="{93409F86-C530-CD41-B82E-3765D4D23731}" srcOrd="0" destOrd="0" presId="urn:microsoft.com/office/officeart/2005/8/layout/cycle2"/>
    <dgm:cxn modelId="{9D7DC60C-593E-F447-8F7F-6F6F9F239E94}" type="presOf" srcId="{8DEB4081-6B7E-1F4A-8E50-80F64D8C08B7}" destId="{B96C5C65-8D4E-FA4A-8A79-10C0AC9DABA9}" srcOrd="0" destOrd="0" presId="urn:microsoft.com/office/officeart/2005/8/layout/cycle2"/>
    <dgm:cxn modelId="{8A6F5816-BE65-B94F-9AAB-0A9F7D464139}" srcId="{8DEB4081-6B7E-1F4A-8E50-80F64D8C08B7}" destId="{766D16E8-19B8-034A-AF5B-013368304DB6}" srcOrd="0" destOrd="0" parTransId="{5D9F31B9-C744-AC4D-9760-7D0C2ADB9CF9}" sibTransId="{59AF7A5D-49B4-6043-AC98-F40705D19C12}"/>
    <dgm:cxn modelId="{C730451B-391B-4F4A-908A-8135A7FCD90D}" type="presOf" srcId="{766D16E8-19B8-034A-AF5B-013368304DB6}" destId="{C3387798-C504-ED41-BA2F-00D90AB3248F}" srcOrd="0" destOrd="0" presId="urn:microsoft.com/office/officeart/2005/8/layout/cycle2"/>
    <dgm:cxn modelId="{4F6D174C-5B72-5642-A8D7-6C739CED7B11}" type="presOf" srcId="{108CFB86-BF61-A344-97D3-D973F442BEF4}" destId="{59FFFDF1-2539-D34C-A4E2-364811F5B6D3}" srcOrd="0" destOrd="0" presId="urn:microsoft.com/office/officeart/2005/8/layout/cycle2"/>
    <dgm:cxn modelId="{C629154F-FBAC-1748-B911-2E7D14BB7424}" type="presOf" srcId="{A9160E99-0803-9D4E-82C8-773ADBF31255}" destId="{47B27F69-F19C-F842-A56F-430E8631FA20}" srcOrd="0" destOrd="0" presId="urn:microsoft.com/office/officeart/2005/8/layout/cycle2"/>
    <dgm:cxn modelId="{A036A571-8CD4-9F4A-8475-CC82B3E4FD4D}" srcId="{8DEB4081-6B7E-1F4A-8E50-80F64D8C08B7}" destId="{7F53CDE3-93EF-D645-85E4-C08E02925AFE}" srcOrd="1" destOrd="0" parTransId="{AFF6B2E3-2CF7-E54A-A52A-956796CB2A26}" sibTransId="{4CC25BCB-EE93-D746-8846-D54FD7A9C6B0}"/>
    <dgm:cxn modelId="{C7828054-E043-3449-972E-129CBA829C99}" type="presOf" srcId="{7F53CDE3-93EF-D645-85E4-C08E02925AFE}" destId="{5E384C7B-32B2-B048-ABA5-7C84931BA198}" srcOrd="0" destOrd="0" presId="urn:microsoft.com/office/officeart/2005/8/layout/cycle2"/>
    <dgm:cxn modelId="{5B76DEA5-ED5A-0F40-8205-804ED481053C}" type="presOf" srcId="{4CC25BCB-EE93-D746-8846-D54FD7A9C6B0}" destId="{C26181EC-F7C5-A44A-BFAB-8DFD94071B10}" srcOrd="1" destOrd="0" presId="urn:microsoft.com/office/officeart/2005/8/layout/cycle2"/>
    <dgm:cxn modelId="{AB052EAA-F63D-3540-A8A7-9594EF6AB7F8}" srcId="{8DEB4081-6B7E-1F4A-8E50-80F64D8C08B7}" destId="{CF688008-0447-244F-A0C5-37C10D165943}" srcOrd="2" destOrd="0" parTransId="{A09C13E7-230A-674A-8C17-49F8EDF9F60F}" sibTransId="{A9160E99-0803-9D4E-82C8-773ADBF31255}"/>
    <dgm:cxn modelId="{9CEB40C6-F6F3-0D44-B8F8-44BA45F9E5EF}" type="presOf" srcId="{4CC25BCB-EE93-D746-8846-D54FD7A9C6B0}" destId="{077E22C4-9BD2-1D4E-89E3-A78BA8C35EBB}" srcOrd="0" destOrd="0" presId="urn:microsoft.com/office/officeart/2005/8/layout/cycle2"/>
    <dgm:cxn modelId="{4A3BB6D2-1FEA-BE47-A448-D57C6929617E}" srcId="{8DEB4081-6B7E-1F4A-8E50-80F64D8C08B7}" destId="{108CFB86-BF61-A344-97D3-D973F442BEF4}" srcOrd="3" destOrd="0" parTransId="{9A19627D-0B7C-8F42-9F2E-3B0C635AEDC6}" sibTransId="{ABF8F6D7-D7F8-064B-A5FE-7901AA33BD1B}"/>
    <dgm:cxn modelId="{5E5C79D3-2C33-D24C-9C2E-6231D3F20977}" type="presOf" srcId="{A9160E99-0803-9D4E-82C8-773ADBF31255}" destId="{A6B75BF4-8564-1748-9D30-14396D612E10}" srcOrd="1" destOrd="0" presId="urn:microsoft.com/office/officeart/2005/8/layout/cycle2"/>
    <dgm:cxn modelId="{FAE203E6-0294-7B48-A752-ABABC63F2974}" type="presOf" srcId="{59AF7A5D-49B4-6043-AC98-F40705D19C12}" destId="{2BCC9B79-BA0E-9B4D-8A4C-A07C57A98506}" srcOrd="0" destOrd="0" presId="urn:microsoft.com/office/officeart/2005/8/layout/cycle2"/>
    <dgm:cxn modelId="{89832FF9-D370-9B4A-AFE4-FEFAD661FC7E}" type="presOf" srcId="{ABF8F6D7-D7F8-064B-A5FE-7901AA33BD1B}" destId="{7A9E12F8-7D8D-364A-9FA6-0605AF6D5EF7}" srcOrd="0" destOrd="0" presId="urn:microsoft.com/office/officeart/2005/8/layout/cycle2"/>
    <dgm:cxn modelId="{7E82C8F9-FB4E-F740-B565-7677722CFB66}" type="presOf" srcId="{59AF7A5D-49B4-6043-AC98-F40705D19C12}" destId="{3ED70232-AAFB-A541-8304-ECABFD5E8426}" srcOrd="1" destOrd="0" presId="urn:microsoft.com/office/officeart/2005/8/layout/cycle2"/>
    <dgm:cxn modelId="{4D0D25B4-04AF-3D40-BBEC-ACE7516C9C0F}" type="presParOf" srcId="{B96C5C65-8D4E-FA4A-8A79-10C0AC9DABA9}" destId="{C3387798-C504-ED41-BA2F-00D90AB3248F}" srcOrd="0" destOrd="0" presId="urn:microsoft.com/office/officeart/2005/8/layout/cycle2"/>
    <dgm:cxn modelId="{E4277BC1-791B-6C48-BB18-1B2955094D80}" type="presParOf" srcId="{B96C5C65-8D4E-FA4A-8A79-10C0AC9DABA9}" destId="{2BCC9B79-BA0E-9B4D-8A4C-A07C57A98506}" srcOrd="1" destOrd="0" presId="urn:microsoft.com/office/officeart/2005/8/layout/cycle2"/>
    <dgm:cxn modelId="{DCAD35C5-B89D-BA4B-B2AA-84A619A6D0C9}" type="presParOf" srcId="{2BCC9B79-BA0E-9B4D-8A4C-A07C57A98506}" destId="{3ED70232-AAFB-A541-8304-ECABFD5E8426}" srcOrd="0" destOrd="0" presId="urn:microsoft.com/office/officeart/2005/8/layout/cycle2"/>
    <dgm:cxn modelId="{963C03A1-35DD-1C40-ADA0-72F1C3B797C5}" type="presParOf" srcId="{B96C5C65-8D4E-FA4A-8A79-10C0AC9DABA9}" destId="{5E384C7B-32B2-B048-ABA5-7C84931BA198}" srcOrd="2" destOrd="0" presId="urn:microsoft.com/office/officeart/2005/8/layout/cycle2"/>
    <dgm:cxn modelId="{2C0E9FC1-F8EF-E44C-A1C4-92E35F5381A1}" type="presParOf" srcId="{B96C5C65-8D4E-FA4A-8A79-10C0AC9DABA9}" destId="{077E22C4-9BD2-1D4E-89E3-A78BA8C35EBB}" srcOrd="3" destOrd="0" presId="urn:microsoft.com/office/officeart/2005/8/layout/cycle2"/>
    <dgm:cxn modelId="{90771344-87D3-8F43-A8B5-A283A1D595BE}" type="presParOf" srcId="{077E22C4-9BD2-1D4E-89E3-A78BA8C35EBB}" destId="{C26181EC-F7C5-A44A-BFAB-8DFD94071B10}" srcOrd="0" destOrd="0" presId="urn:microsoft.com/office/officeart/2005/8/layout/cycle2"/>
    <dgm:cxn modelId="{317C843A-F342-224A-8C19-B609537060A8}" type="presParOf" srcId="{B96C5C65-8D4E-FA4A-8A79-10C0AC9DABA9}" destId="{93409F86-C530-CD41-B82E-3765D4D23731}" srcOrd="4" destOrd="0" presId="urn:microsoft.com/office/officeart/2005/8/layout/cycle2"/>
    <dgm:cxn modelId="{EB8695D0-0EF5-4A47-B535-80E973C6CF49}" type="presParOf" srcId="{B96C5C65-8D4E-FA4A-8A79-10C0AC9DABA9}" destId="{47B27F69-F19C-F842-A56F-430E8631FA20}" srcOrd="5" destOrd="0" presId="urn:microsoft.com/office/officeart/2005/8/layout/cycle2"/>
    <dgm:cxn modelId="{8143B12C-964B-2C48-91F5-F35FEC79CE2D}" type="presParOf" srcId="{47B27F69-F19C-F842-A56F-430E8631FA20}" destId="{A6B75BF4-8564-1748-9D30-14396D612E10}" srcOrd="0" destOrd="0" presId="urn:microsoft.com/office/officeart/2005/8/layout/cycle2"/>
    <dgm:cxn modelId="{7F834FC1-8A85-AE44-915D-B369C80C5D23}" type="presParOf" srcId="{B96C5C65-8D4E-FA4A-8A79-10C0AC9DABA9}" destId="{59FFFDF1-2539-D34C-A4E2-364811F5B6D3}" srcOrd="6" destOrd="0" presId="urn:microsoft.com/office/officeart/2005/8/layout/cycle2"/>
    <dgm:cxn modelId="{EE566CA6-E573-BB4E-8EE1-D7C8AFCF3268}" type="presParOf" srcId="{B96C5C65-8D4E-FA4A-8A79-10C0AC9DABA9}" destId="{7A9E12F8-7D8D-364A-9FA6-0605AF6D5EF7}" srcOrd="7" destOrd="0" presId="urn:microsoft.com/office/officeart/2005/8/layout/cycle2"/>
    <dgm:cxn modelId="{B8A093AB-1BE8-9A44-B453-E5A7BF2EC527}" type="presParOf" srcId="{7A9E12F8-7D8D-364A-9FA6-0605AF6D5EF7}" destId="{7E2E9B60-3C31-0B47-A183-080B1E2DFA4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C13AF7-7391-D94B-90F1-2057E65391CC}" type="doc">
      <dgm:prSet loTypeId="urn:microsoft.com/office/officeart/2008/layout/RadialCluster" loCatId="cycle" qsTypeId="urn:microsoft.com/office/officeart/2005/8/quickstyle/simple4" qsCatId="simple" csTypeId="urn:microsoft.com/office/officeart/2005/8/colors/colorful1" csCatId="colorful" phldr="1"/>
      <dgm:spPr/>
      <dgm:t>
        <a:bodyPr/>
        <a:lstStyle/>
        <a:p>
          <a:endParaRPr lang="en-US"/>
        </a:p>
      </dgm:t>
    </dgm:pt>
    <dgm:pt modelId="{6B7BF8F0-C7A5-D344-8348-D2F41B746DA7}">
      <dgm:prSet custT="1"/>
      <dgm:spPr>
        <a:solidFill>
          <a:schemeClr val="tx1">
            <a:lumMod val="50000"/>
            <a:lumOff val="50000"/>
          </a:schemeClr>
        </a:solidFill>
      </dgm:spPr>
      <dgm:t>
        <a:bodyPr/>
        <a:lstStyle/>
        <a:p>
          <a:pPr rtl="0"/>
          <a:r>
            <a:rPr lang="en-US" sz="2400" b="0" i="0" dirty="0">
              <a:latin typeface="Open Sans" charset="0"/>
              <a:ea typeface="Open Sans" charset="0"/>
              <a:cs typeface="Open Sans" charset="0"/>
            </a:rPr>
            <a:t>Job analysis</a:t>
          </a:r>
          <a:endParaRPr lang="en-US" sz="2400" dirty="0">
            <a:latin typeface="Open Sans" charset="0"/>
            <a:ea typeface="Open Sans" charset="0"/>
            <a:cs typeface="Open Sans" charset="0"/>
          </a:endParaRPr>
        </a:p>
      </dgm:t>
    </dgm:pt>
    <dgm:pt modelId="{F96EB38B-D226-3E40-855C-54CA99E56346}" type="parTrans" cxnId="{770AB6E7-8866-6743-8240-5C26CC763E60}">
      <dgm:prSet/>
      <dgm:spPr/>
      <dgm:t>
        <a:bodyPr/>
        <a:lstStyle/>
        <a:p>
          <a:endParaRPr lang="en-US"/>
        </a:p>
      </dgm:t>
    </dgm:pt>
    <dgm:pt modelId="{6EB10167-A578-E946-9FF3-256037C5892B}" type="sibTrans" cxnId="{770AB6E7-8866-6743-8240-5C26CC763E60}">
      <dgm:prSet/>
      <dgm:spPr/>
      <dgm:t>
        <a:bodyPr/>
        <a:lstStyle/>
        <a:p>
          <a:endParaRPr lang="en-US"/>
        </a:p>
      </dgm:t>
    </dgm:pt>
    <dgm:pt modelId="{32E9C05D-8A98-8A47-A2CE-61E4CD2D1320}">
      <dgm:prSet custT="1"/>
      <dgm:spPr>
        <a:solidFill>
          <a:schemeClr val="accent6">
            <a:lumMod val="75000"/>
          </a:schemeClr>
        </a:solidFill>
      </dgm:spPr>
      <dgm:t>
        <a:bodyPr/>
        <a:lstStyle/>
        <a:p>
          <a:pPr rtl="0"/>
          <a:r>
            <a:rPr lang="en-US" sz="1600" b="0" i="0" dirty="0">
              <a:latin typeface="Open Sans" charset="0"/>
              <a:ea typeface="Open Sans" charset="0"/>
              <a:cs typeface="Open Sans" charset="0"/>
            </a:rPr>
            <a:t>Define realistic and doable job responsibilities</a:t>
          </a:r>
          <a:endParaRPr lang="en-US" sz="1600" dirty="0">
            <a:latin typeface="Open Sans" charset="0"/>
            <a:ea typeface="Open Sans" charset="0"/>
            <a:cs typeface="Open Sans" charset="0"/>
          </a:endParaRPr>
        </a:p>
      </dgm:t>
    </dgm:pt>
    <dgm:pt modelId="{ED7EA98C-ABE6-4C43-85B3-566914DCC2CA}" type="parTrans" cxnId="{02B998FE-0F31-6846-9633-49155ADC0430}">
      <dgm:prSet/>
      <dgm:spPr>
        <a:ln w="25400">
          <a:solidFill>
            <a:schemeClr val="accent2"/>
          </a:solidFill>
          <a:prstDash val="dash"/>
        </a:ln>
      </dgm:spPr>
      <dgm:t>
        <a:bodyPr/>
        <a:lstStyle/>
        <a:p>
          <a:endParaRPr lang="en-US"/>
        </a:p>
      </dgm:t>
    </dgm:pt>
    <dgm:pt modelId="{A6E10103-2B4D-7D42-84A4-D1D231FBE70D}" type="sibTrans" cxnId="{02B998FE-0F31-6846-9633-49155ADC0430}">
      <dgm:prSet/>
      <dgm:spPr/>
      <dgm:t>
        <a:bodyPr/>
        <a:lstStyle/>
        <a:p>
          <a:endParaRPr lang="en-US"/>
        </a:p>
      </dgm:t>
    </dgm:pt>
    <dgm:pt modelId="{D7F023C3-8260-E943-924B-0B01178E2488}">
      <dgm:prSet custT="1"/>
      <dgm:spPr>
        <a:solidFill>
          <a:srgbClr val="7030A0"/>
        </a:solidFill>
      </dgm:spPr>
      <dgm:t>
        <a:bodyPr/>
        <a:lstStyle/>
        <a:p>
          <a:pPr rtl="0"/>
          <a:r>
            <a:rPr lang="en-US" sz="1600" b="0" i="0" dirty="0">
              <a:latin typeface="Open Sans" charset="0"/>
              <a:ea typeface="Open Sans" charset="0"/>
              <a:cs typeface="Open Sans" charset="0"/>
            </a:rPr>
            <a:t>Define specific competencies and skills standards</a:t>
          </a:r>
          <a:endParaRPr lang="en-US" sz="1600" dirty="0">
            <a:latin typeface="Open Sans" charset="0"/>
            <a:ea typeface="Open Sans" charset="0"/>
            <a:cs typeface="Open Sans" charset="0"/>
          </a:endParaRPr>
        </a:p>
      </dgm:t>
    </dgm:pt>
    <dgm:pt modelId="{306AFA4C-CBE8-8842-BBFA-1779B2856785}" type="parTrans" cxnId="{ED734823-6608-6042-8CE4-3834AC332ABF}">
      <dgm:prSet/>
      <dgm:spPr>
        <a:ln w="25400">
          <a:solidFill>
            <a:schemeClr val="accent2"/>
          </a:solidFill>
          <a:prstDash val="dash"/>
        </a:ln>
      </dgm:spPr>
      <dgm:t>
        <a:bodyPr/>
        <a:lstStyle/>
        <a:p>
          <a:endParaRPr lang="en-US"/>
        </a:p>
      </dgm:t>
    </dgm:pt>
    <dgm:pt modelId="{F70A3C5A-DFAD-0245-9456-FE5110699205}" type="sibTrans" cxnId="{ED734823-6608-6042-8CE4-3834AC332ABF}">
      <dgm:prSet/>
      <dgm:spPr/>
      <dgm:t>
        <a:bodyPr/>
        <a:lstStyle/>
        <a:p>
          <a:endParaRPr lang="en-US"/>
        </a:p>
      </dgm:t>
    </dgm:pt>
    <dgm:pt modelId="{D2F0E96C-D913-364B-9B8E-E88CF4913921}">
      <dgm:prSet custT="1"/>
      <dgm:spPr>
        <a:solidFill>
          <a:srgbClr val="0070C0"/>
        </a:solidFill>
      </dgm:spPr>
      <dgm:t>
        <a:bodyPr/>
        <a:lstStyle/>
        <a:p>
          <a:pPr rtl="0"/>
          <a:r>
            <a:rPr lang="en-US" sz="1600" b="0" i="0" dirty="0">
              <a:latin typeface="Open Sans" charset="0"/>
              <a:ea typeface="Open Sans" charset="0"/>
              <a:cs typeface="Open Sans" charset="0"/>
            </a:rPr>
            <a:t>Define specific knowledge, skills and attitudes needed for the job</a:t>
          </a:r>
          <a:endParaRPr lang="en-US" sz="1600" dirty="0">
            <a:latin typeface="Open Sans" charset="0"/>
            <a:ea typeface="Open Sans" charset="0"/>
            <a:cs typeface="Open Sans" charset="0"/>
          </a:endParaRPr>
        </a:p>
      </dgm:t>
    </dgm:pt>
    <dgm:pt modelId="{FA48EC1A-9211-294C-83BB-E0F7792F2D44}" type="parTrans" cxnId="{F70C3119-7999-024E-984C-1F33F894D52F}">
      <dgm:prSet/>
      <dgm:spPr>
        <a:ln w="25400">
          <a:solidFill>
            <a:schemeClr val="accent2"/>
          </a:solidFill>
          <a:prstDash val="dash"/>
        </a:ln>
      </dgm:spPr>
      <dgm:t>
        <a:bodyPr/>
        <a:lstStyle/>
        <a:p>
          <a:endParaRPr lang="en-US"/>
        </a:p>
      </dgm:t>
    </dgm:pt>
    <dgm:pt modelId="{4EF436D3-E736-B640-8F7A-CCCB314974C7}" type="sibTrans" cxnId="{F70C3119-7999-024E-984C-1F33F894D52F}">
      <dgm:prSet/>
      <dgm:spPr/>
      <dgm:t>
        <a:bodyPr/>
        <a:lstStyle/>
        <a:p>
          <a:endParaRPr lang="en-US"/>
        </a:p>
      </dgm:t>
    </dgm:pt>
    <dgm:pt modelId="{05F1F14C-1DB3-0944-BCBF-31C86D9A2782}">
      <dgm:prSet custT="1"/>
      <dgm:spPr>
        <a:solidFill>
          <a:schemeClr val="accent2"/>
        </a:solidFill>
      </dgm:spPr>
      <dgm:t>
        <a:bodyPr/>
        <a:lstStyle/>
        <a:p>
          <a:pPr rtl="0"/>
          <a:r>
            <a:rPr lang="en-US" sz="1600" b="0" i="0" dirty="0">
              <a:latin typeface="Open Sans" charset="0"/>
              <a:ea typeface="Open Sans" charset="0"/>
              <a:cs typeface="Open Sans" charset="0"/>
            </a:rPr>
            <a:t>Define expectations</a:t>
          </a:r>
          <a:endParaRPr lang="en-US" sz="1600" dirty="0">
            <a:latin typeface="Open Sans" charset="0"/>
            <a:ea typeface="Open Sans" charset="0"/>
            <a:cs typeface="Open Sans" charset="0"/>
          </a:endParaRPr>
        </a:p>
      </dgm:t>
    </dgm:pt>
    <dgm:pt modelId="{AAB13688-0CBB-F44E-A1AC-D2A7A095C5BE}" type="parTrans" cxnId="{7E6DBD9A-8327-494C-BC48-3391F2EEC63B}">
      <dgm:prSet/>
      <dgm:spPr>
        <a:ln w="25400">
          <a:solidFill>
            <a:schemeClr val="accent2"/>
          </a:solidFill>
          <a:prstDash val="dash"/>
        </a:ln>
      </dgm:spPr>
      <dgm:t>
        <a:bodyPr/>
        <a:lstStyle/>
        <a:p>
          <a:endParaRPr lang="en-US"/>
        </a:p>
      </dgm:t>
    </dgm:pt>
    <dgm:pt modelId="{63E85D7A-F14E-0F43-9305-654C2E1E8A1D}" type="sibTrans" cxnId="{7E6DBD9A-8327-494C-BC48-3391F2EEC63B}">
      <dgm:prSet/>
      <dgm:spPr/>
      <dgm:t>
        <a:bodyPr/>
        <a:lstStyle/>
        <a:p>
          <a:endParaRPr lang="en-US"/>
        </a:p>
      </dgm:t>
    </dgm:pt>
    <dgm:pt modelId="{48EB1C09-51E6-D04F-8126-8C6067A36F08}">
      <dgm:prSet custT="1"/>
      <dgm:spPr>
        <a:solidFill>
          <a:srgbClr val="002060"/>
        </a:solidFill>
      </dgm:spPr>
      <dgm:t>
        <a:bodyPr/>
        <a:lstStyle/>
        <a:p>
          <a:pPr rtl="0"/>
          <a:r>
            <a:rPr lang="en-US" sz="1600" b="0" i="0" dirty="0">
              <a:latin typeface="Open Sans" charset="0"/>
              <a:ea typeface="Open Sans" charset="0"/>
              <a:cs typeface="Open Sans" charset="0"/>
            </a:rPr>
            <a:t>Define job requirements </a:t>
          </a:r>
          <a:endParaRPr lang="en-US" sz="1600" dirty="0">
            <a:latin typeface="Open Sans" charset="0"/>
            <a:ea typeface="Open Sans" charset="0"/>
            <a:cs typeface="Open Sans" charset="0"/>
          </a:endParaRPr>
        </a:p>
      </dgm:t>
    </dgm:pt>
    <dgm:pt modelId="{5EF883D5-7711-9F4D-A78D-AC2BBD1C9B2F}" type="parTrans" cxnId="{738DB9F1-8365-5C44-BC25-22A068466142}">
      <dgm:prSet/>
      <dgm:spPr>
        <a:ln w="25400">
          <a:solidFill>
            <a:schemeClr val="accent2"/>
          </a:solidFill>
          <a:prstDash val="dash"/>
        </a:ln>
      </dgm:spPr>
      <dgm:t>
        <a:bodyPr/>
        <a:lstStyle/>
        <a:p>
          <a:endParaRPr lang="en-US"/>
        </a:p>
      </dgm:t>
    </dgm:pt>
    <dgm:pt modelId="{5DDFFEED-C77C-5D42-A052-5BBE23455AE9}" type="sibTrans" cxnId="{738DB9F1-8365-5C44-BC25-22A068466142}">
      <dgm:prSet/>
      <dgm:spPr/>
      <dgm:t>
        <a:bodyPr/>
        <a:lstStyle/>
        <a:p>
          <a:endParaRPr lang="en-US"/>
        </a:p>
      </dgm:t>
    </dgm:pt>
    <dgm:pt modelId="{10EF977A-4967-1241-AE43-8FDF7D2A0A6F}">
      <dgm:prSet/>
      <dgm:spPr>
        <a:solidFill>
          <a:srgbClr val="C00000"/>
        </a:solidFill>
      </dgm:spPr>
      <dgm:t>
        <a:bodyPr/>
        <a:lstStyle/>
        <a:p>
          <a:pPr rtl="0"/>
          <a:r>
            <a:rPr lang="en-US" b="0" i="0" dirty="0">
              <a:latin typeface="Open Sans" charset="0"/>
              <a:ea typeface="Open Sans" charset="0"/>
              <a:cs typeface="Open Sans" charset="0"/>
            </a:rPr>
            <a:t>Define essential functions and duties of the job</a:t>
          </a:r>
          <a:endParaRPr lang="en-US" dirty="0">
            <a:latin typeface="Open Sans" charset="0"/>
            <a:ea typeface="Open Sans" charset="0"/>
            <a:cs typeface="Open Sans" charset="0"/>
          </a:endParaRPr>
        </a:p>
      </dgm:t>
    </dgm:pt>
    <dgm:pt modelId="{C5EF2BFC-8263-3240-B501-A7C21171CCE7}" type="parTrans" cxnId="{75A59991-BB54-D441-92C9-89723D86E917}">
      <dgm:prSet/>
      <dgm:spPr>
        <a:ln w="25400">
          <a:solidFill>
            <a:schemeClr val="accent2"/>
          </a:solidFill>
          <a:prstDash val="dash"/>
        </a:ln>
      </dgm:spPr>
      <dgm:t>
        <a:bodyPr/>
        <a:lstStyle/>
        <a:p>
          <a:endParaRPr lang="en-US"/>
        </a:p>
      </dgm:t>
    </dgm:pt>
    <dgm:pt modelId="{57CA3257-9AF9-D747-9A96-BF088EDB37EA}" type="sibTrans" cxnId="{75A59991-BB54-D441-92C9-89723D86E917}">
      <dgm:prSet/>
      <dgm:spPr/>
      <dgm:t>
        <a:bodyPr/>
        <a:lstStyle/>
        <a:p>
          <a:endParaRPr lang="en-US"/>
        </a:p>
      </dgm:t>
    </dgm:pt>
    <dgm:pt modelId="{5AC31C98-50A0-9F40-BBB6-8BB1DAAB616A}" type="pres">
      <dgm:prSet presAssocID="{A8C13AF7-7391-D94B-90F1-2057E65391CC}" presName="Name0" presStyleCnt="0">
        <dgm:presLayoutVars>
          <dgm:chMax val="1"/>
          <dgm:chPref val="1"/>
          <dgm:dir/>
          <dgm:animOne val="branch"/>
          <dgm:animLvl val="lvl"/>
        </dgm:presLayoutVars>
      </dgm:prSet>
      <dgm:spPr/>
    </dgm:pt>
    <dgm:pt modelId="{0EE48CAB-6123-CB40-A38D-315831505CDB}" type="pres">
      <dgm:prSet presAssocID="{6B7BF8F0-C7A5-D344-8348-D2F41B746DA7}" presName="singleCycle" presStyleCnt="0"/>
      <dgm:spPr/>
    </dgm:pt>
    <dgm:pt modelId="{B06C3F4F-A225-F043-81BC-440F08AF8ED9}" type="pres">
      <dgm:prSet presAssocID="{6B7BF8F0-C7A5-D344-8348-D2F41B746DA7}" presName="singleCenter" presStyleLbl="node1" presStyleIdx="0" presStyleCnt="7" custScaleX="123284">
        <dgm:presLayoutVars>
          <dgm:chMax val="7"/>
          <dgm:chPref val="7"/>
        </dgm:presLayoutVars>
      </dgm:prSet>
      <dgm:spPr/>
    </dgm:pt>
    <dgm:pt modelId="{76C3584E-A975-C046-8F69-0CCD74C4AFA8}" type="pres">
      <dgm:prSet presAssocID="{ED7EA98C-ABE6-4C43-85B3-566914DCC2CA}" presName="Name56" presStyleLbl="parChTrans1D2" presStyleIdx="0" presStyleCnt="6"/>
      <dgm:spPr/>
    </dgm:pt>
    <dgm:pt modelId="{CA43E1C2-5278-C04F-91D3-C3676C29747B}" type="pres">
      <dgm:prSet presAssocID="{32E9C05D-8A98-8A47-A2CE-61E4CD2D1320}" presName="text0" presStyleLbl="node1" presStyleIdx="1" presStyleCnt="7" custScaleX="313645">
        <dgm:presLayoutVars>
          <dgm:bulletEnabled val="1"/>
        </dgm:presLayoutVars>
      </dgm:prSet>
      <dgm:spPr/>
    </dgm:pt>
    <dgm:pt modelId="{446012C5-917E-6D4D-AD2C-0FFEB9B8ABE2}" type="pres">
      <dgm:prSet presAssocID="{306AFA4C-CBE8-8842-BBFA-1779B2856785}" presName="Name56" presStyleLbl="parChTrans1D2" presStyleIdx="1" presStyleCnt="6"/>
      <dgm:spPr/>
    </dgm:pt>
    <dgm:pt modelId="{A0F055B9-1B5B-464D-A8B1-B9CBFA0DEE65}" type="pres">
      <dgm:prSet presAssocID="{D7F023C3-8260-E943-924B-0B01178E2488}" presName="text0" presStyleLbl="node1" presStyleIdx="2" presStyleCnt="7" custScaleX="313645" custRadScaleRad="147328" custRadScaleInc="54253">
        <dgm:presLayoutVars>
          <dgm:bulletEnabled val="1"/>
        </dgm:presLayoutVars>
      </dgm:prSet>
      <dgm:spPr/>
    </dgm:pt>
    <dgm:pt modelId="{08DD2E42-8A7E-024C-9156-6342DC8D3840}" type="pres">
      <dgm:prSet presAssocID="{FA48EC1A-9211-294C-83BB-E0F7792F2D44}" presName="Name56" presStyleLbl="parChTrans1D2" presStyleIdx="2" presStyleCnt="6"/>
      <dgm:spPr/>
    </dgm:pt>
    <dgm:pt modelId="{424A73AB-01EC-7B4A-B534-9C67633B50B1}" type="pres">
      <dgm:prSet presAssocID="{D2F0E96C-D913-364B-9B8E-E88CF4913921}" presName="text0" presStyleLbl="node1" presStyleIdx="3" presStyleCnt="7" custScaleX="313645" custRadScaleRad="150816" custRadScaleInc="-51569">
        <dgm:presLayoutVars>
          <dgm:bulletEnabled val="1"/>
        </dgm:presLayoutVars>
      </dgm:prSet>
      <dgm:spPr/>
    </dgm:pt>
    <dgm:pt modelId="{1E395132-00D8-5145-BF2B-F39D7A14FA68}" type="pres">
      <dgm:prSet presAssocID="{AAB13688-0CBB-F44E-A1AC-D2A7A095C5BE}" presName="Name56" presStyleLbl="parChTrans1D2" presStyleIdx="3" presStyleCnt="6"/>
      <dgm:spPr/>
    </dgm:pt>
    <dgm:pt modelId="{8C4DB9E7-D6C5-6145-9B81-B753D55D0207}" type="pres">
      <dgm:prSet presAssocID="{05F1F14C-1DB3-0944-BCBF-31C86D9A2782}" presName="text0" presStyleLbl="node1" presStyleIdx="4" presStyleCnt="7" custScaleX="313645">
        <dgm:presLayoutVars>
          <dgm:bulletEnabled val="1"/>
        </dgm:presLayoutVars>
      </dgm:prSet>
      <dgm:spPr/>
    </dgm:pt>
    <dgm:pt modelId="{54BAC819-EB5D-1241-B1D7-49A3E628D6F7}" type="pres">
      <dgm:prSet presAssocID="{5EF883D5-7711-9F4D-A78D-AC2BBD1C9B2F}" presName="Name56" presStyleLbl="parChTrans1D2" presStyleIdx="4" presStyleCnt="6"/>
      <dgm:spPr/>
    </dgm:pt>
    <dgm:pt modelId="{E18240BE-156D-DF4A-A627-82602FFA5E94}" type="pres">
      <dgm:prSet presAssocID="{48EB1C09-51E6-D04F-8126-8C6067A36F08}" presName="text0" presStyleLbl="node1" presStyleIdx="5" presStyleCnt="7" custScaleX="313645" custRadScaleRad="154466" custRadScaleInc="51529">
        <dgm:presLayoutVars>
          <dgm:bulletEnabled val="1"/>
        </dgm:presLayoutVars>
      </dgm:prSet>
      <dgm:spPr/>
    </dgm:pt>
    <dgm:pt modelId="{D5F03E31-CA29-3F45-9BDB-06F64B738029}" type="pres">
      <dgm:prSet presAssocID="{C5EF2BFC-8263-3240-B501-A7C21171CCE7}" presName="Name56" presStyleLbl="parChTrans1D2" presStyleIdx="5" presStyleCnt="6"/>
      <dgm:spPr/>
    </dgm:pt>
    <dgm:pt modelId="{98A9216F-90F7-8F4C-9D8B-A19CEDDA4943}" type="pres">
      <dgm:prSet presAssocID="{10EF977A-4967-1241-AE43-8FDF7D2A0A6F}" presName="text0" presStyleLbl="node1" presStyleIdx="6" presStyleCnt="7" custScaleX="313645" custRadScaleRad="153604" custRadScaleInc="-52161">
        <dgm:presLayoutVars>
          <dgm:bulletEnabled val="1"/>
        </dgm:presLayoutVars>
      </dgm:prSet>
      <dgm:spPr/>
    </dgm:pt>
  </dgm:ptLst>
  <dgm:cxnLst>
    <dgm:cxn modelId="{2E0D8200-73BF-0E4B-9716-8AE3CD71BE78}" type="presOf" srcId="{5EF883D5-7711-9F4D-A78D-AC2BBD1C9B2F}" destId="{54BAC819-EB5D-1241-B1D7-49A3E628D6F7}" srcOrd="0" destOrd="0" presId="urn:microsoft.com/office/officeart/2008/layout/RadialCluster"/>
    <dgm:cxn modelId="{8E078608-FAB4-FA42-97FC-543C14498D93}" type="presOf" srcId="{05F1F14C-1DB3-0944-BCBF-31C86D9A2782}" destId="{8C4DB9E7-D6C5-6145-9B81-B753D55D0207}" srcOrd="0" destOrd="0" presId="urn:microsoft.com/office/officeart/2008/layout/RadialCluster"/>
    <dgm:cxn modelId="{F70C3119-7999-024E-984C-1F33F894D52F}" srcId="{6B7BF8F0-C7A5-D344-8348-D2F41B746DA7}" destId="{D2F0E96C-D913-364B-9B8E-E88CF4913921}" srcOrd="2" destOrd="0" parTransId="{FA48EC1A-9211-294C-83BB-E0F7792F2D44}" sibTransId="{4EF436D3-E736-B640-8F7A-CCCB314974C7}"/>
    <dgm:cxn modelId="{ED734823-6608-6042-8CE4-3834AC332ABF}" srcId="{6B7BF8F0-C7A5-D344-8348-D2F41B746DA7}" destId="{D7F023C3-8260-E943-924B-0B01178E2488}" srcOrd="1" destOrd="0" parTransId="{306AFA4C-CBE8-8842-BBFA-1779B2856785}" sibTransId="{F70A3C5A-DFAD-0245-9456-FE5110699205}"/>
    <dgm:cxn modelId="{56AA4227-EBB6-ED42-89AF-57CE8D8723FB}" type="presOf" srcId="{A8C13AF7-7391-D94B-90F1-2057E65391CC}" destId="{5AC31C98-50A0-9F40-BBB6-8BB1DAAB616A}" srcOrd="0" destOrd="0" presId="urn:microsoft.com/office/officeart/2008/layout/RadialCluster"/>
    <dgm:cxn modelId="{2CD21E36-3454-4245-9759-F2A238EDFCA6}" type="presOf" srcId="{48EB1C09-51E6-D04F-8126-8C6067A36F08}" destId="{E18240BE-156D-DF4A-A627-82602FFA5E94}" srcOrd="0" destOrd="0" presId="urn:microsoft.com/office/officeart/2008/layout/RadialCluster"/>
    <dgm:cxn modelId="{42CBD160-CE3F-934A-A8AE-4C9540D89A39}" type="presOf" srcId="{306AFA4C-CBE8-8842-BBFA-1779B2856785}" destId="{446012C5-917E-6D4D-AD2C-0FFEB9B8ABE2}" srcOrd="0" destOrd="0" presId="urn:microsoft.com/office/officeart/2008/layout/RadialCluster"/>
    <dgm:cxn modelId="{E9A37D44-0FC4-6348-8CD2-A0B438EE86F5}" type="presOf" srcId="{6B7BF8F0-C7A5-D344-8348-D2F41B746DA7}" destId="{B06C3F4F-A225-F043-81BC-440F08AF8ED9}" srcOrd="0" destOrd="0" presId="urn:microsoft.com/office/officeart/2008/layout/RadialCluster"/>
    <dgm:cxn modelId="{B223C56E-2958-FB47-9857-FAC71343BF1D}" type="presOf" srcId="{D7F023C3-8260-E943-924B-0B01178E2488}" destId="{A0F055B9-1B5B-464D-A8B1-B9CBFA0DEE65}" srcOrd="0" destOrd="0" presId="urn:microsoft.com/office/officeart/2008/layout/RadialCluster"/>
    <dgm:cxn modelId="{A90FD553-B18F-9842-B14B-7792A650F061}" type="presOf" srcId="{10EF977A-4967-1241-AE43-8FDF7D2A0A6F}" destId="{98A9216F-90F7-8F4C-9D8B-A19CEDDA4943}" srcOrd="0" destOrd="0" presId="urn:microsoft.com/office/officeart/2008/layout/RadialCluster"/>
    <dgm:cxn modelId="{75A59991-BB54-D441-92C9-89723D86E917}" srcId="{6B7BF8F0-C7A5-D344-8348-D2F41B746DA7}" destId="{10EF977A-4967-1241-AE43-8FDF7D2A0A6F}" srcOrd="5" destOrd="0" parTransId="{C5EF2BFC-8263-3240-B501-A7C21171CCE7}" sibTransId="{57CA3257-9AF9-D747-9A96-BF088EDB37EA}"/>
    <dgm:cxn modelId="{7E6DBD9A-8327-494C-BC48-3391F2EEC63B}" srcId="{6B7BF8F0-C7A5-D344-8348-D2F41B746DA7}" destId="{05F1F14C-1DB3-0944-BCBF-31C86D9A2782}" srcOrd="3" destOrd="0" parTransId="{AAB13688-0CBB-F44E-A1AC-D2A7A095C5BE}" sibTransId="{63E85D7A-F14E-0F43-9305-654C2E1E8A1D}"/>
    <dgm:cxn modelId="{C20DEEAB-3254-0B49-8084-EB89D4219B65}" type="presOf" srcId="{ED7EA98C-ABE6-4C43-85B3-566914DCC2CA}" destId="{76C3584E-A975-C046-8F69-0CCD74C4AFA8}" srcOrd="0" destOrd="0" presId="urn:microsoft.com/office/officeart/2008/layout/RadialCluster"/>
    <dgm:cxn modelId="{31AD07AF-7433-9F41-9806-AE9C9967BDBD}" type="presOf" srcId="{D2F0E96C-D913-364B-9B8E-E88CF4913921}" destId="{424A73AB-01EC-7B4A-B534-9C67633B50B1}" srcOrd="0" destOrd="0" presId="urn:microsoft.com/office/officeart/2008/layout/RadialCluster"/>
    <dgm:cxn modelId="{611876BE-4BD2-594F-83C1-A9B69DCACE5F}" type="presOf" srcId="{32E9C05D-8A98-8A47-A2CE-61E4CD2D1320}" destId="{CA43E1C2-5278-C04F-91D3-C3676C29747B}" srcOrd="0" destOrd="0" presId="urn:microsoft.com/office/officeart/2008/layout/RadialCluster"/>
    <dgm:cxn modelId="{C110B1C1-D619-7742-8BD2-40C5DCC631AD}" type="presOf" srcId="{AAB13688-0CBB-F44E-A1AC-D2A7A095C5BE}" destId="{1E395132-00D8-5145-BF2B-F39D7A14FA68}" srcOrd="0" destOrd="0" presId="urn:microsoft.com/office/officeart/2008/layout/RadialCluster"/>
    <dgm:cxn modelId="{641BB7D9-6580-4446-9950-13D602676688}" type="presOf" srcId="{C5EF2BFC-8263-3240-B501-A7C21171CCE7}" destId="{D5F03E31-CA29-3F45-9BDB-06F64B738029}" srcOrd="0" destOrd="0" presId="urn:microsoft.com/office/officeart/2008/layout/RadialCluster"/>
    <dgm:cxn modelId="{770AB6E7-8866-6743-8240-5C26CC763E60}" srcId="{A8C13AF7-7391-D94B-90F1-2057E65391CC}" destId="{6B7BF8F0-C7A5-D344-8348-D2F41B746DA7}" srcOrd="0" destOrd="0" parTransId="{F96EB38B-D226-3E40-855C-54CA99E56346}" sibTransId="{6EB10167-A578-E946-9FF3-256037C5892B}"/>
    <dgm:cxn modelId="{738DB9F1-8365-5C44-BC25-22A068466142}" srcId="{6B7BF8F0-C7A5-D344-8348-D2F41B746DA7}" destId="{48EB1C09-51E6-D04F-8126-8C6067A36F08}" srcOrd="4" destOrd="0" parTransId="{5EF883D5-7711-9F4D-A78D-AC2BBD1C9B2F}" sibTransId="{5DDFFEED-C77C-5D42-A052-5BBE23455AE9}"/>
    <dgm:cxn modelId="{AC5A1AF3-E848-9F4E-AB37-8C8259749BF2}" type="presOf" srcId="{FA48EC1A-9211-294C-83BB-E0F7792F2D44}" destId="{08DD2E42-8A7E-024C-9156-6342DC8D3840}" srcOrd="0" destOrd="0" presId="urn:microsoft.com/office/officeart/2008/layout/RadialCluster"/>
    <dgm:cxn modelId="{02B998FE-0F31-6846-9633-49155ADC0430}" srcId="{6B7BF8F0-C7A5-D344-8348-D2F41B746DA7}" destId="{32E9C05D-8A98-8A47-A2CE-61E4CD2D1320}" srcOrd="0" destOrd="0" parTransId="{ED7EA98C-ABE6-4C43-85B3-566914DCC2CA}" sibTransId="{A6E10103-2B4D-7D42-84A4-D1D231FBE70D}"/>
    <dgm:cxn modelId="{522D0E3D-E5B9-E444-AC4F-9049013245EE}" type="presParOf" srcId="{5AC31C98-50A0-9F40-BBB6-8BB1DAAB616A}" destId="{0EE48CAB-6123-CB40-A38D-315831505CDB}" srcOrd="0" destOrd="0" presId="urn:microsoft.com/office/officeart/2008/layout/RadialCluster"/>
    <dgm:cxn modelId="{186F1C72-8FBC-1C48-82AB-FBCB3C0135BA}" type="presParOf" srcId="{0EE48CAB-6123-CB40-A38D-315831505CDB}" destId="{B06C3F4F-A225-F043-81BC-440F08AF8ED9}" srcOrd="0" destOrd="0" presId="urn:microsoft.com/office/officeart/2008/layout/RadialCluster"/>
    <dgm:cxn modelId="{012C9435-BC68-4049-9D60-D99B332591C5}" type="presParOf" srcId="{0EE48CAB-6123-CB40-A38D-315831505CDB}" destId="{76C3584E-A975-C046-8F69-0CCD74C4AFA8}" srcOrd="1" destOrd="0" presId="urn:microsoft.com/office/officeart/2008/layout/RadialCluster"/>
    <dgm:cxn modelId="{98881E6D-0FB8-F240-81AE-E9BBBF31C05F}" type="presParOf" srcId="{0EE48CAB-6123-CB40-A38D-315831505CDB}" destId="{CA43E1C2-5278-C04F-91D3-C3676C29747B}" srcOrd="2" destOrd="0" presId="urn:microsoft.com/office/officeart/2008/layout/RadialCluster"/>
    <dgm:cxn modelId="{72CA7BC3-009E-F048-AFB6-D4B1C6F0D969}" type="presParOf" srcId="{0EE48CAB-6123-CB40-A38D-315831505CDB}" destId="{446012C5-917E-6D4D-AD2C-0FFEB9B8ABE2}" srcOrd="3" destOrd="0" presId="urn:microsoft.com/office/officeart/2008/layout/RadialCluster"/>
    <dgm:cxn modelId="{F987629A-F7C5-5049-8C33-7BCB13D32584}" type="presParOf" srcId="{0EE48CAB-6123-CB40-A38D-315831505CDB}" destId="{A0F055B9-1B5B-464D-A8B1-B9CBFA0DEE65}" srcOrd="4" destOrd="0" presId="urn:microsoft.com/office/officeart/2008/layout/RadialCluster"/>
    <dgm:cxn modelId="{887B2A07-685E-5049-AF14-ECA85C237DD7}" type="presParOf" srcId="{0EE48CAB-6123-CB40-A38D-315831505CDB}" destId="{08DD2E42-8A7E-024C-9156-6342DC8D3840}" srcOrd="5" destOrd="0" presId="urn:microsoft.com/office/officeart/2008/layout/RadialCluster"/>
    <dgm:cxn modelId="{112F7C94-41A8-C34C-9B26-E2646842FF11}" type="presParOf" srcId="{0EE48CAB-6123-CB40-A38D-315831505CDB}" destId="{424A73AB-01EC-7B4A-B534-9C67633B50B1}" srcOrd="6" destOrd="0" presId="urn:microsoft.com/office/officeart/2008/layout/RadialCluster"/>
    <dgm:cxn modelId="{1E3BC2D4-3D9E-AF48-B4AE-DE8CD4723841}" type="presParOf" srcId="{0EE48CAB-6123-CB40-A38D-315831505CDB}" destId="{1E395132-00D8-5145-BF2B-F39D7A14FA68}" srcOrd="7" destOrd="0" presId="urn:microsoft.com/office/officeart/2008/layout/RadialCluster"/>
    <dgm:cxn modelId="{4EAD3850-AC79-DB4B-AC9D-C57159B2B0B4}" type="presParOf" srcId="{0EE48CAB-6123-CB40-A38D-315831505CDB}" destId="{8C4DB9E7-D6C5-6145-9B81-B753D55D0207}" srcOrd="8" destOrd="0" presId="urn:microsoft.com/office/officeart/2008/layout/RadialCluster"/>
    <dgm:cxn modelId="{3F24E3AA-E669-E143-926A-180A66BB8500}" type="presParOf" srcId="{0EE48CAB-6123-CB40-A38D-315831505CDB}" destId="{54BAC819-EB5D-1241-B1D7-49A3E628D6F7}" srcOrd="9" destOrd="0" presId="urn:microsoft.com/office/officeart/2008/layout/RadialCluster"/>
    <dgm:cxn modelId="{61E78524-1BD3-1E43-8AB9-2004A41A76CD}" type="presParOf" srcId="{0EE48CAB-6123-CB40-A38D-315831505CDB}" destId="{E18240BE-156D-DF4A-A627-82602FFA5E94}" srcOrd="10" destOrd="0" presId="urn:microsoft.com/office/officeart/2008/layout/RadialCluster"/>
    <dgm:cxn modelId="{CD36292D-C9E6-1545-88B9-C343F273625E}" type="presParOf" srcId="{0EE48CAB-6123-CB40-A38D-315831505CDB}" destId="{D5F03E31-CA29-3F45-9BDB-06F64B738029}" srcOrd="11" destOrd="0" presId="urn:microsoft.com/office/officeart/2008/layout/RadialCluster"/>
    <dgm:cxn modelId="{A7D3C99B-7044-714F-BA7F-BF09E934EF57}" type="presParOf" srcId="{0EE48CAB-6123-CB40-A38D-315831505CDB}" destId="{98A9216F-90F7-8F4C-9D8B-A19CEDDA4943}" srcOrd="1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37A60-9D3F-D248-930D-414C6FA0C71C}" type="doc">
      <dgm:prSet loTypeId="urn:microsoft.com/office/officeart/2008/layout/RadialCluster" loCatId="cycle" qsTypeId="urn:microsoft.com/office/officeart/2005/8/quickstyle/simple4" qsCatId="simple" csTypeId="urn:microsoft.com/office/officeart/2005/8/colors/colorful1" csCatId="colorful" phldr="1"/>
      <dgm:spPr/>
      <dgm:t>
        <a:bodyPr/>
        <a:lstStyle/>
        <a:p>
          <a:endParaRPr lang="en-US"/>
        </a:p>
      </dgm:t>
    </dgm:pt>
    <dgm:pt modelId="{A544ED9D-C265-834C-9025-A0B3BC64FC73}">
      <dgm:prSet custT="1"/>
      <dgm:spPr>
        <a:solidFill>
          <a:schemeClr val="tx1">
            <a:lumMod val="50000"/>
            <a:lumOff val="50000"/>
          </a:schemeClr>
        </a:solidFill>
      </dgm:spPr>
      <dgm:t>
        <a:bodyPr/>
        <a:lstStyle/>
        <a:p>
          <a:pPr rtl="0"/>
          <a:r>
            <a:rPr lang="en-US" sz="2000" b="0" i="0" dirty="0">
              <a:latin typeface="Open Sans" charset="0"/>
              <a:ea typeface="Open Sans" charset="0"/>
              <a:cs typeface="Open Sans" charset="0"/>
            </a:rPr>
            <a:t>Job descriptions</a:t>
          </a:r>
          <a:endParaRPr lang="en-US" sz="2000" dirty="0">
            <a:latin typeface="Open Sans" charset="0"/>
            <a:ea typeface="Open Sans" charset="0"/>
            <a:cs typeface="Open Sans" charset="0"/>
          </a:endParaRPr>
        </a:p>
      </dgm:t>
    </dgm:pt>
    <dgm:pt modelId="{5F8BAC20-D095-4847-B53E-CB0887BAF482}" type="parTrans" cxnId="{07183328-7B36-B34B-8149-7181FB85979D}">
      <dgm:prSet/>
      <dgm:spPr/>
      <dgm:t>
        <a:bodyPr/>
        <a:lstStyle/>
        <a:p>
          <a:endParaRPr lang="en-US"/>
        </a:p>
      </dgm:t>
    </dgm:pt>
    <dgm:pt modelId="{EAE43994-55DC-8B40-8CD6-A1AA60C14493}" type="sibTrans" cxnId="{07183328-7B36-B34B-8149-7181FB85979D}">
      <dgm:prSet/>
      <dgm:spPr/>
      <dgm:t>
        <a:bodyPr/>
        <a:lstStyle/>
        <a:p>
          <a:endParaRPr lang="en-US"/>
        </a:p>
      </dgm:t>
    </dgm:pt>
    <dgm:pt modelId="{DA137D2A-1360-844A-8EEF-56DA8930F77B}">
      <dgm:prSet custT="1"/>
      <dgm:spPr>
        <a:solidFill>
          <a:schemeClr val="accent6">
            <a:lumMod val="75000"/>
          </a:schemeClr>
        </a:solidFill>
      </dgm:spPr>
      <dgm:t>
        <a:bodyPr/>
        <a:lstStyle/>
        <a:p>
          <a:pPr rtl="0"/>
          <a:r>
            <a:rPr lang="en-US" sz="1600" b="0" i="0">
              <a:latin typeface="Open Sans" charset="0"/>
              <a:ea typeface="Open Sans" charset="0"/>
              <a:cs typeface="Open Sans" charset="0"/>
            </a:rPr>
            <a:t>Identify skills, knowledge, and attitudes needed for the job</a:t>
          </a:r>
          <a:endParaRPr lang="en-US" sz="1600">
            <a:latin typeface="Open Sans" charset="0"/>
            <a:ea typeface="Open Sans" charset="0"/>
            <a:cs typeface="Open Sans" charset="0"/>
          </a:endParaRPr>
        </a:p>
      </dgm:t>
    </dgm:pt>
    <dgm:pt modelId="{18574239-8E82-E54B-9E5A-90D0197589B7}" type="parTrans" cxnId="{B33D471A-7AF3-3741-9FF0-5EAF7858D467}">
      <dgm:prSet/>
      <dgm:spPr>
        <a:ln w="25400">
          <a:solidFill>
            <a:schemeClr val="accent2"/>
          </a:solidFill>
          <a:prstDash val="dash"/>
        </a:ln>
      </dgm:spPr>
      <dgm:t>
        <a:bodyPr/>
        <a:lstStyle/>
        <a:p>
          <a:endParaRPr lang="en-US"/>
        </a:p>
      </dgm:t>
    </dgm:pt>
    <dgm:pt modelId="{D143CE95-12A7-C348-AC4D-B50D20DC8ED4}" type="sibTrans" cxnId="{B33D471A-7AF3-3741-9FF0-5EAF7858D467}">
      <dgm:prSet/>
      <dgm:spPr/>
      <dgm:t>
        <a:bodyPr/>
        <a:lstStyle/>
        <a:p>
          <a:endParaRPr lang="en-US"/>
        </a:p>
      </dgm:t>
    </dgm:pt>
    <dgm:pt modelId="{4B7F218D-BAE5-7341-9471-80C918B71BF1}">
      <dgm:prSet custT="1"/>
      <dgm:spPr>
        <a:solidFill>
          <a:srgbClr val="7030A0"/>
        </a:solidFill>
      </dgm:spPr>
      <dgm:t>
        <a:bodyPr/>
        <a:lstStyle/>
        <a:p>
          <a:pPr rtl="0"/>
          <a:r>
            <a:rPr lang="en-US" sz="1600" b="0" i="0">
              <a:latin typeface="Open Sans" charset="0"/>
              <a:ea typeface="Open Sans" charset="0"/>
              <a:cs typeface="Open Sans" charset="0"/>
            </a:rPr>
            <a:t>Identify competency and skills needed</a:t>
          </a:r>
          <a:endParaRPr lang="en-US" sz="1600">
            <a:latin typeface="Open Sans" charset="0"/>
            <a:ea typeface="Open Sans" charset="0"/>
            <a:cs typeface="Open Sans" charset="0"/>
          </a:endParaRPr>
        </a:p>
      </dgm:t>
    </dgm:pt>
    <dgm:pt modelId="{112F6C50-22F8-DA43-8891-EC787CD976CB}" type="parTrans" cxnId="{6454F291-279B-654E-B104-F448D420466B}">
      <dgm:prSet/>
      <dgm:spPr>
        <a:ln w="25400">
          <a:solidFill>
            <a:schemeClr val="accent2"/>
          </a:solidFill>
          <a:prstDash val="dash"/>
        </a:ln>
      </dgm:spPr>
      <dgm:t>
        <a:bodyPr/>
        <a:lstStyle/>
        <a:p>
          <a:endParaRPr lang="en-US"/>
        </a:p>
      </dgm:t>
    </dgm:pt>
    <dgm:pt modelId="{EC89055C-966C-0C49-ABE7-B07C8BECD59B}" type="sibTrans" cxnId="{6454F291-279B-654E-B104-F448D420466B}">
      <dgm:prSet/>
      <dgm:spPr/>
      <dgm:t>
        <a:bodyPr/>
        <a:lstStyle/>
        <a:p>
          <a:endParaRPr lang="en-US"/>
        </a:p>
      </dgm:t>
    </dgm:pt>
    <dgm:pt modelId="{1964CE98-EFC4-4A45-8420-7C9BCC38BA1B}">
      <dgm:prSet custT="1"/>
      <dgm:spPr>
        <a:solidFill>
          <a:srgbClr val="0070C0"/>
        </a:solidFill>
      </dgm:spPr>
      <dgm:t>
        <a:bodyPr/>
        <a:lstStyle/>
        <a:p>
          <a:pPr rtl="0"/>
          <a:r>
            <a:rPr lang="en-US" sz="1600" b="0" i="0">
              <a:latin typeface="Open Sans" charset="0"/>
              <a:ea typeface="Open Sans" charset="0"/>
              <a:cs typeface="Open Sans" charset="0"/>
            </a:rPr>
            <a:t>Identify essential functions and job duties</a:t>
          </a:r>
          <a:endParaRPr lang="en-US" sz="1600">
            <a:latin typeface="Open Sans" charset="0"/>
            <a:ea typeface="Open Sans" charset="0"/>
            <a:cs typeface="Open Sans" charset="0"/>
          </a:endParaRPr>
        </a:p>
      </dgm:t>
    </dgm:pt>
    <dgm:pt modelId="{E304A51A-1AAD-0F45-9330-60CD65ABBD94}" type="parTrans" cxnId="{F7F56C22-2B99-024F-AACC-E910E189B0BE}">
      <dgm:prSet/>
      <dgm:spPr>
        <a:ln w="25400">
          <a:solidFill>
            <a:schemeClr val="accent2"/>
          </a:solidFill>
          <a:prstDash val="dash"/>
        </a:ln>
      </dgm:spPr>
      <dgm:t>
        <a:bodyPr/>
        <a:lstStyle/>
        <a:p>
          <a:endParaRPr lang="en-US"/>
        </a:p>
      </dgm:t>
    </dgm:pt>
    <dgm:pt modelId="{6DC2E01C-4B9C-4543-8131-0C5E326B6DC1}" type="sibTrans" cxnId="{F7F56C22-2B99-024F-AACC-E910E189B0BE}">
      <dgm:prSet/>
      <dgm:spPr/>
      <dgm:t>
        <a:bodyPr/>
        <a:lstStyle/>
        <a:p>
          <a:endParaRPr lang="en-US"/>
        </a:p>
      </dgm:t>
    </dgm:pt>
    <dgm:pt modelId="{DCD890C3-B567-9446-8DE7-BF06FB6D1BAA}">
      <dgm:prSet custT="1"/>
      <dgm:spPr>
        <a:solidFill>
          <a:srgbClr val="002060"/>
        </a:solidFill>
      </dgm:spPr>
      <dgm:t>
        <a:bodyPr/>
        <a:lstStyle/>
        <a:p>
          <a:pPr rtl="0"/>
          <a:r>
            <a:rPr lang="en-US" sz="1600" b="0" i="0">
              <a:latin typeface="Open Sans" charset="0"/>
              <a:ea typeface="Open Sans" charset="0"/>
              <a:cs typeface="Open Sans" charset="0"/>
            </a:rPr>
            <a:t>Identify clear minimum requirements for the job</a:t>
          </a:r>
          <a:endParaRPr lang="en-US" sz="1600">
            <a:latin typeface="Open Sans" charset="0"/>
            <a:ea typeface="Open Sans" charset="0"/>
            <a:cs typeface="Open Sans" charset="0"/>
          </a:endParaRPr>
        </a:p>
      </dgm:t>
    </dgm:pt>
    <dgm:pt modelId="{2DAFBBEE-BCDD-D24D-B266-B544E1E1CE77}" type="parTrans" cxnId="{5CC77168-7BD4-AD48-AA39-471893D05691}">
      <dgm:prSet/>
      <dgm:spPr>
        <a:ln w="25400">
          <a:solidFill>
            <a:schemeClr val="accent2"/>
          </a:solidFill>
          <a:prstDash val="dash"/>
        </a:ln>
      </dgm:spPr>
      <dgm:t>
        <a:bodyPr/>
        <a:lstStyle/>
        <a:p>
          <a:endParaRPr lang="en-US"/>
        </a:p>
      </dgm:t>
    </dgm:pt>
    <dgm:pt modelId="{CC6A08B2-4C45-BD43-82DC-601D1011E81A}" type="sibTrans" cxnId="{5CC77168-7BD4-AD48-AA39-471893D05691}">
      <dgm:prSet/>
      <dgm:spPr/>
      <dgm:t>
        <a:bodyPr/>
        <a:lstStyle/>
        <a:p>
          <a:endParaRPr lang="en-US"/>
        </a:p>
      </dgm:t>
    </dgm:pt>
    <dgm:pt modelId="{C185F624-1C6B-9440-9D2B-9918E97B41FE}">
      <dgm:prSet custT="1"/>
      <dgm:spPr>
        <a:solidFill>
          <a:schemeClr val="accent2"/>
        </a:solidFill>
      </dgm:spPr>
      <dgm:t>
        <a:bodyPr/>
        <a:lstStyle/>
        <a:p>
          <a:pPr rtl="0"/>
          <a:r>
            <a:rPr lang="en-US" sz="1600" b="0" i="0">
              <a:latin typeface="Open Sans" charset="0"/>
              <a:ea typeface="Open Sans" charset="0"/>
              <a:cs typeface="Open Sans" charset="0"/>
            </a:rPr>
            <a:t>Justify exempt and non-exempt status</a:t>
          </a:r>
          <a:endParaRPr lang="en-US" sz="1600">
            <a:latin typeface="Open Sans" charset="0"/>
            <a:ea typeface="Open Sans" charset="0"/>
            <a:cs typeface="Open Sans" charset="0"/>
          </a:endParaRPr>
        </a:p>
      </dgm:t>
    </dgm:pt>
    <dgm:pt modelId="{2D0BDB9F-543D-2A4B-9C35-AC478F543BB8}" type="parTrans" cxnId="{98F37670-C706-BA41-B96C-23543C7965A9}">
      <dgm:prSet/>
      <dgm:spPr>
        <a:ln w="25400">
          <a:solidFill>
            <a:schemeClr val="accent2"/>
          </a:solidFill>
          <a:prstDash val="dash"/>
        </a:ln>
      </dgm:spPr>
      <dgm:t>
        <a:bodyPr/>
        <a:lstStyle/>
        <a:p>
          <a:endParaRPr lang="en-US"/>
        </a:p>
      </dgm:t>
    </dgm:pt>
    <dgm:pt modelId="{5EFB7FD5-A033-1C45-B057-CCA650B843E5}" type="sibTrans" cxnId="{98F37670-C706-BA41-B96C-23543C7965A9}">
      <dgm:prSet/>
      <dgm:spPr/>
      <dgm:t>
        <a:bodyPr/>
        <a:lstStyle/>
        <a:p>
          <a:endParaRPr lang="en-US"/>
        </a:p>
      </dgm:t>
    </dgm:pt>
    <dgm:pt modelId="{A2C5FE5D-8AB8-0948-BB44-BC3C73CFDF7E}" type="pres">
      <dgm:prSet presAssocID="{7AA37A60-9D3F-D248-930D-414C6FA0C71C}" presName="Name0" presStyleCnt="0">
        <dgm:presLayoutVars>
          <dgm:chMax val="1"/>
          <dgm:chPref val="1"/>
          <dgm:dir/>
          <dgm:animOne val="branch"/>
          <dgm:animLvl val="lvl"/>
        </dgm:presLayoutVars>
      </dgm:prSet>
      <dgm:spPr/>
    </dgm:pt>
    <dgm:pt modelId="{876C3CF3-74CC-4B4D-90D9-A1CBE45738C8}" type="pres">
      <dgm:prSet presAssocID="{A544ED9D-C265-834C-9025-A0B3BC64FC73}" presName="singleCycle" presStyleCnt="0"/>
      <dgm:spPr/>
    </dgm:pt>
    <dgm:pt modelId="{B2C6CF03-09A9-AD49-B0E6-64B6BDDCAA9B}" type="pres">
      <dgm:prSet presAssocID="{A544ED9D-C265-834C-9025-A0B3BC64FC73}" presName="singleCenter" presStyleLbl="node1" presStyleIdx="0" presStyleCnt="6" custScaleX="147567">
        <dgm:presLayoutVars>
          <dgm:chMax val="7"/>
          <dgm:chPref val="7"/>
        </dgm:presLayoutVars>
      </dgm:prSet>
      <dgm:spPr/>
    </dgm:pt>
    <dgm:pt modelId="{E92FA8C1-5653-7D43-93B5-B411FA4E9E1F}" type="pres">
      <dgm:prSet presAssocID="{18574239-8E82-E54B-9E5A-90D0197589B7}" presName="Name56" presStyleLbl="parChTrans1D2" presStyleIdx="0" presStyleCnt="5"/>
      <dgm:spPr/>
    </dgm:pt>
    <dgm:pt modelId="{3D2A56D9-4850-B24D-8966-FE1DD0378617}" type="pres">
      <dgm:prSet presAssocID="{DA137D2A-1360-844A-8EEF-56DA8930F77B}" presName="text0" presStyleLbl="node1" presStyleIdx="1" presStyleCnt="6" custScaleX="313645" custRadScaleRad="91326" custRadScaleInc="0">
        <dgm:presLayoutVars>
          <dgm:bulletEnabled val="1"/>
        </dgm:presLayoutVars>
      </dgm:prSet>
      <dgm:spPr/>
    </dgm:pt>
    <dgm:pt modelId="{509B5389-A251-9D4A-A0D5-2EBC88FE3BBE}" type="pres">
      <dgm:prSet presAssocID="{112F6C50-22F8-DA43-8891-EC787CD976CB}" presName="Name56" presStyleLbl="parChTrans1D2" presStyleIdx="1" presStyleCnt="5"/>
      <dgm:spPr/>
    </dgm:pt>
    <dgm:pt modelId="{11C70B6D-611A-2C4A-8979-252DDDF0400F}" type="pres">
      <dgm:prSet presAssocID="{4B7F218D-BAE5-7341-9471-80C918B71BF1}" presName="text0" presStyleLbl="node1" presStyleIdx="2" presStyleCnt="6" custScaleX="313645" custRadScaleRad="155421" custRadScaleInc="27160">
        <dgm:presLayoutVars>
          <dgm:bulletEnabled val="1"/>
        </dgm:presLayoutVars>
      </dgm:prSet>
      <dgm:spPr/>
    </dgm:pt>
    <dgm:pt modelId="{94D6592C-6A2C-9C4D-A837-A601339BD8F7}" type="pres">
      <dgm:prSet presAssocID="{E304A51A-1AAD-0F45-9330-60CD65ABBD94}" presName="Name56" presStyleLbl="parChTrans1D2" presStyleIdx="2" presStyleCnt="5"/>
      <dgm:spPr/>
    </dgm:pt>
    <dgm:pt modelId="{60143838-11BB-7F4B-956B-34CD30383575}" type="pres">
      <dgm:prSet presAssocID="{1964CE98-EFC4-4A45-8420-7C9BCC38BA1B}" presName="text0" presStyleLbl="node1" presStyleIdx="3" presStyleCnt="6" custScaleX="313645" custRadScaleRad="126146" custRadScaleInc="-44602">
        <dgm:presLayoutVars>
          <dgm:bulletEnabled val="1"/>
        </dgm:presLayoutVars>
      </dgm:prSet>
      <dgm:spPr/>
    </dgm:pt>
    <dgm:pt modelId="{E6C9D8AA-BC88-6D44-9266-E3D54C0D2989}" type="pres">
      <dgm:prSet presAssocID="{2DAFBBEE-BCDD-D24D-B266-B544E1E1CE77}" presName="Name56" presStyleLbl="parChTrans1D2" presStyleIdx="3" presStyleCnt="5"/>
      <dgm:spPr/>
    </dgm:pt>
    <dgm:pt modelId="{5E6E4E6A-0F1A-7A47-90E4-3004C1C527E3}" type="pres">
      <dgm:prSet presAssocID="{DCD890C3-B567-9446-8DE7-BF06FB6D1BAA}" presName="text0" presStyleLbl="node1" presStyleIdx="4" presStyleCnt="6" custScaleX="313645" custRadScaleRad="123113" custRadScaleInc="42628">
        <dgm:presLayoutVars>
          <dgm:bulletEnabled val="1"/>
        </dgm:presLayoutVars>
      </dgm:prSet>
      <dgm:spPr/>
    </dgm:pt>
    <dgm:pt modelId="{4DFF462D-BC64-CD4D-A02D-355A5DFF7FFB}" type="pres">
      <dgm:prSet presAssocID="{2D0BDB9F-543D-2A4B-9C35-AC478F543BB8}" presName="Name56" presStyleLbl="parChTrans1D2" presStyleIdx="4" presStyleCnt="5"/>
      <dgm:spPr/>
    </dgm:pt>
    <dgm:pt modelId="{A290CD89-0A07-384F-B536-59E47043E914}" type="pres">
      <dgm:prSet presAssocID="{C185F624-1C6B-9440-9D2B-9918E97B41FE}" presName="text0" presStyleLbl="node1" presStyleIdx="5" presStyleCnt="6" custScaleX="313645" custRadScaleRad="153958" custRadScaleInc="-23450">
        <dgm:presLayoutVars>
          <dgm:bulletEnabled val="1"/>
        </dgm:presLayoutVars>
      </dgm:prSet>
      <dgm:spPr/>
    </dgm:pt>
  </dgm:ptLst>
  <dgm:cxnLst>
    <dgm:cxn modelId="{F7B78D10-5907-B344-B187-7A8E516FFEBB}" type="presOf" srcId="{4B7F218D-BAE5-7341-9471-80C918B71BF1}" destId="{11C70B6D-611A-2C4A-8979-252DDDF0400F}" srcOrd="0" destOrd="0" presId="urn:microsoft.com/office/officeart/2008/layout/RadialCluster"/>
    <dgm:cxn modelId="{B33D471A-7AF3-3741-9FF0-5EAF7858D467}" srcId="{A544ED9D-C265-834C-9025-A0B3BC64FC73}" destId="{DA137D2A-1360-844A-8EEF-56DA8930F77B}" srcOrd="0" destOrd="0" parTransId="{18574239-8E82-E54B-9E5A-90D0197589B7}" sibTransId="{D143CE95-12A7-C348-AC4D-B50D20DC8ED4}"/>
    <dgm:cxn modelId="{202CFD1D-6201-434B-93DA-D8F3B276F49E}" type="presOf" srcId="{DA137D2A-1360-844A-8EEF-56DA8930F77B}" destId="{3D2A56D9-4850-B24D-8966-FE1DD0378617}" srcOrd="0" destOrd="0" presId="urn:microsoft.com/office/officeart/2008/layout/RadialCluster"/>
    <dgm:cxn modelId="{F7F56C22-2B99-024F-AACC-E910E189B0BE}" srcId="{A544ED9D-C265-834C-9025-A0B3BC64FC73}" destId="{1964CE98-EFC4-4A45-8420-7C9BCC38BA1B}" srcOrd="2" destOrd="0" parTransId="{E304A51A-1AAD-0F45-9330-60CD65ABBD94}" sibTransId="{6DC2E01C-4B9C-4543-8131-0C5E326B6DC1}"/>
    <dgm:cxn modelId="{07183328-7B36-B34B-8149-7181FB85979D}" srcId="{7AA37A60-9D3F-D248-930D-414C6FA0C71C}" destId="{A544ED9D-C265-834C-9025-A0B3BC64FC73}" srcOrd="0" destOrd="0" parTransId="{5F8BAC20-D095-4847-B53E-CB0887BAF482}" sibTransId="{EAE43994-55DC-8B40-8CD6-A1AA60C14493}"/>
    <dgm:cxn modelId="{3C051B33-8687-DC4A-A389-96357B3FC6E8}" type="presOf" srcId="{7AA37A60-9D3F-D248-930D-414C6FA0C71C}" destId="{A2C5FE5D-8AB8-0948-BB44-BC3C73CFDF7E}" srcOrd="0" destOrd="0" presId="urn:microsoft.com/office/officeart/2008/layout/RadialCluster"/>
    <dgm:cxn modelId="{706CD338-4A2D-1E44-ABF1-0B2A81A716A4}" type="presOf" srcId="{1964CE98-EFC4-4A45-8420-7C9BCC38BA1B}" destId="{60143838-11BB-7F4B-956B-34CD30383575}" srcOrd="0" destOrd="0" presId="urn:microsoft.com/office/officeart/2008/layout/RadialCluster"/>
    <dgm:cxn modelId="{5CC77168-7BD4-AD48-AA39-471893D05691}" srcId="{A544ED9D-C265-834C-9025-A0B3BC64FC73}" destId="{DCD890C3-B567-9446-8DE7-BF06FB6D1BAA}" srcOrd="3" destOrd="0" parTransId="{2DAFBBEE-BCDD-D24D-B266-B544E1E1CE77}" sibTransId="{CC6A08B2-4C45-BD43-82DC-601D1011E81A}"/>
    <dgm:cxn modelId="{5C2AC54C-60D9-8341-825C-E4588AEC9B47}" type="presOf" srcId="{18574239-8E82-E54B-9E5A-90D0197589B7}" destId="{E92FA8C1-5653-7D43-93B5-B411FA4E9E1F}" srcOrd="0" destOrd="0" presId="urn:microsoft.com/office/officeart/2008/layout/RadialCluster"/>
    <dgm:cxn modelId="{98F37670-C706-BA41-B96C-23543C7965A9}" srcId="{A544ED9D-C265-834C-9025-A0B3BC64FC73}" destId="{C185F624-1C6B-9440-9D2B-9918E97B41FE}" srcOrd="4" destOrd="0" parTransId="{2D0BDB9F-543D-2A4B-9C35-AC478F543BB8}" sibTransId="{5EFB7FD5-A033-1C45-B057-CCA650B843E5}"/>
    <dgm:cxn modelId="{B7D36D79-546E-034B-AC26-B6C8AD952384}" type="presOf" srcId="{2DAFBBEE-BCDD-D24D-B266-B544E1E1CE77}" destId="{E6C9D8AA-BC88-6D44-9266-E3D54C0D2989}" srcOrd="0" destOrd="0" presId="urn:microsoft.com/office/officeart/2008/layout/RadialCluster"/>
    <dgm:cxn modelId="{08A2007F-FAD5-6246-AB63-053892FF9014}" type="presOf" srcId="{A544ED9D-C265-834C-9025-A0B3BC64FC73}" destId="{B2C6CF03-09A9-AD49-B0E6-64B6BDDCAA9B}" srcOrd="0" destOrd="0" presId="urn:microsoft.com/office/officeart/2008/layout/RadialCluster"/>
    <dgm:cxn modelId="{6454F291-279B-654E-B104-F448D420466B}" srcId="{A544ED9D-C265-834C-9025-A0B3BC64FC73}" destId="{4B7F218D-BAE5-7341-9471-80C918B71BF1}" srcOrd="1" destOrd="0" parTransId="{112F6C50-22F8-DA43-8891-EC787CD976CB}" sibTransId="{EC89055C-966C-0C49-ABE7-B07C8BECD59B}"/>
    <dgm:cxn modelId="{341B35A8-6A1E-3B4E-BEEB-3330403CA586}" type="presOf" srcId="{DCD890C3-B567-9446-8DE7-BF06FB6D1BAA}" destId="{5E6E4E6A-0F1A-7A47-90E4-3004C1C527E3}" srcOrd="0" destOrd="0" presId="urn:microsoft.com/office/officeart/2008/layout/RadialCluster"/>
    <dgm:cxn modelId="{526283D5-4515-7944-BA2C-7365B83733BE}" type="presOf" srcId="{2D0BDB9F-543D-2A4B-9C35-AC478F543BB8}" destId="{4DFF462D-BC64-CD4D-A02D-355A5DFF7FFB}" srcOrd="0" destOrd="0" presId="urn:microsoft.com/office/officeart/2008/layout/RadialCluster"/>
    <dgm:cxn modelId="{A193DEDA-E57A-6641-B0BE-737DC987FF83}" type="presOf" srcId="{112F6C50-22F8-DA43-8891-EC787CD976CB}" destId="{509B5389-A251-9D4A-A0D5-2EBC88FE3BBE}" srcOrd="0" destOrd="0" presId="urn:microsoft.com/office/officeart/2008/layout/RadialCluster"/>
    <dgm:cxn modelId="{00C115FF-8C50-B445-BBEF-E6DD1974BB67}" type="presOf" srcId="{E304A51A-1AAD-0F45-9330-60CD65ABBD94}" destId="{94D6592C-6A2C-9C4D-A837-A601339BD8F7}" srcOrd="0" destOrd="0" presId="urn:microsoft.com/office/officeart/2008/layout/RadialCluster"/>
    <dgm:cxn modelId="{322CADFF-0B83-C545-AADA-EF12B835070F}" type="presOf" srcId="{C185F624-1C6B-9440-9D2B-9918E97B41FE}" destId="{A290CD89-0A07-384F-B536-59E47043E914}" srcOrd="0" destOrd="0" presId="urn:microsoft.com/office/officeart/2008/layout/RadialCluster"/>
    <dgm:cxn modelId="{A9A6FE57-5132-7747-808E-0C27B98670AE}" type="presParOf" srcId="{A2C5FE5D-8AB8-0948-BB44-BC3C73CFDF7E}" destId="{876C3CF3-74CC-4B4D-90D9-A1CBE45738C8}" srcOrd="0" destOrd="0" presId="urn:microsoft.com/office/officeart/2008/layout/RadialCluster"/>
    <dgm:cxn modelId="{B8F67730-4CA7-C240-AA17-51F552D390ED}" type="presParOf" srcId="{876C3CF3-74CC-4B4D-90D9-A1CBE45738C8}" destId="{B2C6CF03-09A9-AD49-B0E6-64B6BDDCAA9B}" srcOrd="0" destOrd="0" presId="urn:microsoft.com/office/officeart/2008/layout/RadialCluster"/>
    <dgm:cxn modelId="{9E8A57D8-8D03-F542-8ACB-149DEE56478C}" type="presParOf" srcId="{876C3CF3-74CC-4B4D-90D9-A1CBE45738C8}" destId="{E92FA8C1-5653-7D43-93B5-B411FA4E9E1F}" srcOrd="1" destOrd="0" presId="urn:microsoft.com/office/officeart/2008/layout/RadialCluster"/>
    <dgm:cxn modelId="{39E14552-D361-1140-80F9-8D7B20A722A0}" type="presParOf" srcId="{876C3CF3-74CC-4B4D-90D9-A1CBE45738C8}" destId="{3D2A56D9-4850-B24D-8966-FE1DD0378617}" srcOrd="2" destOrd="0" presId="urn:microsoft.com/office/officeart/2008/layout/RadialCluster"/>
    <dgm:cxn modelId="{DE746039-8C49-5A4C-AD1A-0B9CC912D1D3}" type="presParOf" srcId="{876C3CF3-74CC-4B4D-90D9-A1CBE45738C8}" destId="{509B5389-A251-9D4A-A0D5-2EBC88FE3BBE}" srcOrd="3" destOrd="0" presId="urn:microsoft.com/office/officeart/2008/layout/RadialCluster"/>
    <dgm:cxn modelId="{3FF17C60-49A0-E74B-A904-EE7372696F06}" type="presParOf" srcId="{876C3CF3-74CC-4B4D-90D9-A1CBE45738C8}" destId="{11C70B6D-611A-2C4A-8979-252DDDF0400F}" srcOrd="4" destOrd="0" presId="urn:microsoft.com/office/officeart/2008/layout/RadialCluster"/>
    <dgm:cxn modelId="{A66C942C-B5D5-3142-A649-48C39429E28D}" type="presParOf" srcId="{876C3CF3-74CC-4B4D-90D9-A1CBE45738C8}" destId="{94D6592C-6A2C-9C4D-A837-A601339BD8F7}" srcOrd="5" destOrd="0" presId="urn:microsoft.com/office/officeart/2008/layout/RadialCluster"/>
    <dgm:cxn modelId="{2F9CF3FB-D961-3444-960B-7FE7628FFAE2}" type="presParOf" srcId="{876C3CF3-74CC-4B4D-90D9-A1CBE45738C8}" destId="{60143838-11BB-7F4B-956B-34CD30383575}" srcOrd="6" destOrd="0" presId="urn:microsoft.com/office/officeart/2008/layout/RadialCluster"/>
    <dgm:cxn modelId="{1A339AA5-643F-F44E-9693-213FDF2C6B3E}" type="presParOf" srcId="{876C3CF3-74CC-4B4D-90D9-A1CBE45738C8}" destId="{E6C9D8AA-BC88-6D44-9266-E3D54C0D2989}" srcOrd="7" destOrd="0" presId="urn:microsoft.com/office/officeart/2008/layout/RadialCluster"/>
    <dgm:cxn modelId="{F106BA8F-93F8-9849-89DF-59FF4A6C76FE}" type="presParOf" srcId="{876C3CF3-74CC-4B4D-90D9-A1CBE45738C8}" destId="{5E6E4E6A-0F1A-7A47-90E4-3004C1C527E3}" srcOrd="8" destOrd="0" presId="urn:microsoft.com/office/officeart/2008/layout/RadialCluster"/>
    <dgm:cxn modelId="{EACFB4D6-8B10-A94E-947C-9EEB17CB8E5E}" type="presParOf" srcId="{876C3CF3-74CC-4B4D-90D9-A1CBE45738C8}" destId="{4DFF462D-BC64-CD4D-A02D-355A5DFF7FFB}" srcOrd="9" destOrd="0" presId="urn:microsoft.com/office/officeart/2008/layout/RadialCluster"/>
    <dgm:cxn modelId="{4BFDCE3D-4C40-034C-B9D1-BDCAFAA32790}" type="presParOf" srcId="{876C3CF3-74CC-4B4D-90D9-A1CBE45738C8}" destId="{A290CD89-0A07-384F-B536-59E47043E914}"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BC9E3B-BF9B-194C-95CA-F12A5C56FBD5}"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8CED96AF-6E72-6645-B549-1E54BFA7971C}">
      <dgm:prSet custT="1"/>
      <dgm:spPr>
        <a:solidFill>
          <a:schemeClr val="accent6">
            <a:lumMod val="75000"/>
          </a:schemeClr>
        </a:solidFill>
      </dgm:spPr>
      <dgm:t>
        <a:bodyPr/>
        <a:lstStyle/>
        <a:p>
          <a:pPr rtl="0"/>
          <a:r>
            <a:rPr lang="en-US" sz="2400" b="0" i="0" dirty="0">
              <a:latin typeface="Open Sans" charset="0"/>
              <a:ea typeface="Open Sans" charset="0"/>
              <a:cs typeface="Open Sans" charset="0"/>
            </a:rPr>
            <a:t>Employee Performance Assessments</a:t>
          </a:r>
        </a:p>
      </dgm:t>
    </dgm:pt>
    <dgm:pt modelId="{5E8361AF-7539-A044-891A-317246E36C3A}" type="parTrans" cxnId="{F77EB6FF-6B9A-F240-A2ED-63FE7543C513}">
      <dgm:prSet/>
      <dgm:spPr/>
      <dgm:t>
        <a:bodyPr/>
        <a:lstStyle/>
        <a:p>
          <a:endParaRPr lang="en-US"/>
        </a:p>
      </dgm:t>
    </dgm:pt>
    <dgm:pt modelId="{7C1197F7-20A9-B745-A0CD-0B94F29840A1}" type="sibTrans" cxnId="{F77EB6FF-6B9A-F240-A2ED-63FE7543C513}">
      <dgm:prSet/>
      <dgm:spPr/>
      <dgm:t>
        <a:bodyPr/>
        <a:lstStyle/>
        <a:p>
          <a:endParaRPr lang="en-US"/>
        </a:p>
      </dgm:t>
    </dgm:pt>
    <dgm:pt modelId="{B994BF0D-AFD6-AB4F-974C-CFF44D56DBB5}">
      <dgm:prSet custT="1"/>
      <dgm:spPr>
        <a:solidFill>
          <a:srgbClr val="C00000"/>
        </a:solidFill>
      </dgm:spPr>
      <dgm:t>
        <a:bodyPr/>
        <a:lstStyle/>
        <a:p>
          <a:pPr rtl="0"/>
          <a:r>
            <a:rPr lang="en-US" sz="2400" b="0" i="0" dirty="0">
              <a:latin typeface="Open Sans" charset="0"/>
              <a:ea typeface="Open Sans" charset="0"/>
              <a:cs typeface="Open Sans" charset="0"/>
            </a:rPr>
            <a:t>Employee Development (individual)</a:t>
          </a:r>
          <a:endParaRPr lang="en-US" sz="2400" dirty="0">
            <a:latin typeface="Open Sans" charset="0"/>
            <a:ea typeface="Open Sans" charset="0"/>
            <a:cs typeface="Open Sans" charset="0"/>
          </a:endParaRPr>
        </a:p>
      </dgm:t>
    </dgm:pt>
    <dgm:pt modelId="{18D84559-D3C6-9A46-89E3-0CFE46B55D6E}" type="parTrans" cxnId="{14D2F19E-0EF2-1E4E-B238-1915A45A01FA}">
      <dgm:prSet/>
      <dgm:spPr/>
      <dgm:t>
        <a:bodyPr/>
        <a:lstStyle/>
        <a:p>
          <a:endParaRPr lang="en-US"/>
        </a:p>
      </dgm:t>
    </dgm:pt>
    <dgm:pt modelId="{A4E4A15E-09A2-9C40-A9B8-AD0FDD6CCB41}" type="sibTrans" cxnId="{14D2F19E-0EF2-1E4E-B238-1915A45A01FA}">
      <dgm:prSet/>
      <dgm:spPr/>
      <dgm:t>
        <a:bodyPr/>
        <a:lstStyle/>
        <a:p>
          <a:endParaRPr lang="en-US"/>
        </a:p>
      </dgm:t>
    </dgm:pt>
    <dgm:pt modelId="{9C92F3E8-5F9D-B547-A434-E345D4ED3AE5}" type="pres">
      <dgm:prSet presAssocID="{0BBC9E3B-BF9B-194C-95CA-F12A5C56FBD5}" presName="hierChild1" presStyleCnt="0">
        <dgm:presLayoutVars>
          <dgm:orgChart val="1"/>
          <dgm:chPref val="1"/>
          <dgm:dir/>
          <dgm:animOne val="branch"/>
          <dgm:animLvl val="lvl"/>
          <dgm:resizeHandles/>
        </dgm:presLayoutVars>
      </dgm:prSet>
      <dgm:spPr/>
    </dgm:pt>
    <dgm:pt modelId="{8680D183-9522-9E4D-8898-915B0D3C5381}" type="pres">
      <dgm:prSet presAssocID="{8CED96AF-6E72-6645-B549-1E54BFA7971C}" presName="hierRoot1" presStyleCnt="0">
        <dgm:presLayoutVars>
          <dgm:hierBranch val="init"/>
        </dgm:presLayoutVars>
      </dgm:prSet>
      <dgm:spPr/>
    </dgm:pt>
    <dgm:pt modelId="{3F6844C6-3CDB-D84E-99C7-4C7A45B94721}" type="pres">
      <dgm:prSet presAssocID="{8CED96AF-6E72-6645-B549-1E54BFA7971C}" presName="rootComposite1" presStyleCnt="0"/>
      <dgm:spPr/>
    </dgm:pt>
    <dgm:pt modelId="{F54AFDE3-7E4C-A746-A3D2-5915B8CFBE7B}" type="pres">
      <dgm:prSet presAssocID="{8CED96AF-6E72-6645-B549-1E54BFA7971C}" presName="rootText1" presStyleLbl="node0" presStyleIdx="0" presStyleCnt="2" custScaleX="56785" custScaleY="33756">
        <dgm:presLayoutVars>
          <dgm:chPref val="3"/>
        </dgm:presLayoutVars>
      </dgm:prSet>
      <dgm:spPr/>
    </dgm:pt>
    <dgm:pt modelId="{D77FD62F-0E95-8042-837C-2E75A09178C4}" type="pres">
      <dgm:prSet presAssocID="{8CED96AF-6E72-6645-B549-1E54BFA7971C}" presName="rootConnector1" presStyleLbl="node1" presStyleIdx="0" presStyleCnt="0"/>
      <dgm:spPr/>
    </dgm:pt>
    <dgm:pt modelId="{69804515-BC8B-DC4A-85A7-7BFA866B65D7}" type="pres">
      <dgm:prSet presAssocID="{8CED96AF-6E72-6645-B549-1E54BFA7971C}" presName="hierChild2" presStyleCnt="0"/>
      <dgm:spPr/>
    </dgm:pt>
    <dgm:pt modelId="{80CF23F6-8325-D541-82FD-04933C9147A1}" type="pres">
      <dgm:prSet presAssocID="{8CED96AF-6E72-6645-B549-1E54BFA7971C}" presName="hierChild3" presStyleCnt="0"/>
      <dgm:spPr/>
    </dgm:pt>
    <dgm:pt modelId="{57209E3E-632B-914A-BEDA-A0C2D96CD108}" type="pres">
      <dgm:prSet presAssocID="{B994BF0D-AFD6-AB4F-974C-CFF44D56DBB5}" presName="hierRoot1" presStyleCnt="0">
        <dgm:presLayoutVars>
          <dgm:hierBranch val="init"/>
        </dgm:presLayoutVars>
      </dgm:prSet>
      <dgm:spPr/>
    </dgm:pt>
    <dgm:pt modelId="{08B26F92-E040-254E-8DA7-6F3C348829DF}" type="pres">
      <dgm:prSet presAssocID="{B994BF0D-AFD6-AB4F-974C-CFF44D56DBB5}" presName="rootComposite1" presStyleCnt="0"/>
      <dgm:spPr/>
    </dgm:pt>
    <dgm:pt modelId="{0BB3A061-332B-9D47-9B95-F7CFF6417019}" type="pres">
      <dgm:prSet presAssocID="{B994BF0D-AFD6-AB4F-974C-CFF44D56DBB5}" presName="rootText1" presStyleLbl="node0" presStyleIdx="1" presStyleCnt="2" custScaleX="57362" custScaleY="35507">
        <dgm:presLayoutVars>
          <dgm:chPref val="3"/>
        </dgm:presLayoutVars>
      </dgm:prSet>
      <dgm:spPr/>
    </dgm:pt>
    <dgm:pt modelId="{A622014A-1EB7-DB47-8049-052CE8990D67}" type="pres">
      <dgm:prSet presAssocID="{B994BF0D-AFD6-AB4F-974C-CFF44D56DBB5}" presName="rootConnector1" presStyleLbl="node1" presStyleIdx="0" presStyleCnt="0"/>
      <dgm:spPr/>
    </dgm:pt>
    <dgm:pt modelId="{5BD9FD55-E89F-2444-9FF9-39F944CA78C7}" type="pres">
      <dgm:prSet presAssocID="{B994BF0D-AFD6-AB4F-974C-CFF44D56DBB5}" presName="hierChild2" presStyleCnt="0"/>
      <dgm:spPr/>
    </dgm:pt>
    <dgm:pt modelId="{612D04B4-657D-9441-B9CC-3B921711A007}" type="pres">
      <dgm:prSet presAssocID="{B994BF0D-AFD6-AB4F-974C-CFF44D56DBB5}" presName="hierChild3" presStyleCnt="0"/>
      <dgm:spPr/>
    </dgm:pt>
  </dgm:ptLst>
  <dgm:cxnLst>
    <dgm:cxn modelId="{50052B3C-BEF2-C94E-B81D-2AA4544E2EEE}" type="presOf" srcId="{8CED96AF-6E72-6645-B549-1E54BFA7971C}" destId="{D77FD62F-0E95-8042-837C-2E75A09178C4}" srcOrd="1" destOrd="0" presId="urn:microsoft.com/office/officeart/2005/8/layout/orgChart1"/>
    <dgm:cxn modelId="{04C0EE5C-CE02-2544-B41C-2F259C683A9E}" type="presOf" srcId="{0BBC9E3B-BF9B-194C-95CA-F12A5C56FBD5}" destId="{9C92F3E8-5F9D-B547-A434-E345D4ED3AE5}" srcOrd="0" destOrd="0" presId="urn:microsoft.com/office/officeart/2005/8/layout/orgChart1"/>
    <dgm:cxn modelId="{509F3D59-15E2-F742-B623-48B19311367D}" type="presOf" srcId="{B994BF0D-AFD6-AB4F-974C-CFF44D56DBB5}" destId="{A622014A-1EB7-DB47-8049-052CE8990D67}" srcOrd="1" destOrd="0" presId="urn:microsoft.com/office/officeart/2005/8/layout/orgChart1"/>
    <dgm:cxn modelId="{9105D69A-EA56-F548-B74B-A4EDA5297E3A}" type="presOf" srcId="{8CED96AF-6E72-6645-B549-1E54BFA7971C}" destId="{F54AFDE3-7E4C-A746-A3D2-5915B8CFBE7B}" srcOrd="0" destOrd="0" presId="urn:microsoft.com/office/officeart/2005/8/layout/orgChart1"/>
    <dgm:cxn modelId="{14D2F19E-0EF2-1E4E-B238-1915A45A01FA}" srcId="{0BBC9E3B-BF9B-194C-95CA-F12A5C56FBD5}" destId="{B994BF0D-AFD6-AB4F-974C-CFF44D56DBB5}" srcOrd="1" destOrd="0" parTransId="{18D84559-D3C6-9A46-89E3-0CFE46B55D6E}" sibTransId="{A4E4A15E-09A2-9C40-A9B8-AD0FDD6CCB41}"/>
    <dgm:cxn modelId="{BA95BBB1-9C47-FB44-9AFB-BC52CB90C0E4}" type="presOf" srcId="{B994BF0D-AFD6-AB4F-974C-CFF44D56DBB5}" destId="{0BB3A061-332B-9D47-9B95-F7CFF6417019}" srcOrd="0" destOrd="0" presId="urn:microsoft.com/office/officeart/2005/8/layout/orgChart1"/>
    <dgm:cxn modelId="{F77EB6FF-6B9A-F240-A2ED-63FE7543C513}" srcId="{0BBC9E3B-BF9B-194C-95CA-F12A5C56FBD5}" destId="{8CED96AF-6E72-6645-B549-1E54BFA7971C}" srcOrd="0" destOrd="0" parTransId="{5E8361AF-7539-A044-891A-317246E36C3A}" sibTransId="{7C1197F7-20A9-B745-A0CD-0B94F29840A1}"/>
    <dgm:cxn modelId="{6D9FE91F-F2C6-474E-8817-11A377DD531F}" type="presParOf" srcId="{9C92F3E8-5F9D-B547-A434-E345D4ED3AE5}" destId="{8680D183-9522-9E4D-8898-915B0D3C5381}" srcOrd="0" destOrd="0" presId="urn:microsoft.com/office/officeart/2005/8/layout/orgChart1"/>
    <dgm:cxn modelId="{EA0E1079-6105-ED4D-AC52-545D72A2624B}" type="presParOf" srcId="{8680D183-9522-9E4D-8898-915B0D3C5381}" destId="{3F6844C6-3CDB-D84E-99C7-4C7A45B94721}" srcOrd="0" destOrd="0" presId="urn:microsoft.com/office/officeart/2005/8/layout/orgChart1"/>
    <dgm:cxn modelId="{005F5D3F-114A-B642-AAAD-AC5D1D91AF8F}" type="presParOf" srcId="{3F6844C6-3CDB-D84E-99C7-4C7A45B94721}" destId="{F54AFDE3-7E4C-A746-A3D2-5915B8CFBE7B}" srcOrd="0" destOrd="0" presId="urn:microsoft.com/office/officeart/2005/8/layout/orgChart1"/>
    <dgm:cxn modelId="{60F164E0-E29B-8B48-986E-7720F9F02F78}" type="presParOf" srcId="{3F6844C6-3CDB-D84E-99C7-4C7A45B94721}" destId="{D77FD62F-0E95-8042-837C-2E75A09178C4}" srcOrd="1" destOrd="0" presId="urn:microsoft.com/office/officeart/2005/8/layout/orgChart1"/>
    <dgm:cxn modelId="{F56C8E07-82FB-7645-BAA7-B726B3231286}" type="presParOf" srcId="{8680D183-9522-9E4D-8898-915B0D3C5381}" destId="{69804515-BC8B-DC4A-85A7-7BFA866B65D7}" srcOrd="1" destOrd="0" presId="urn:microsoft.com/office/officeart/2005/8/layout/orgChart1"/>
    <dgm:cxn modelId="{270019CC-378B-5240-BCF4-C5903C48AD31}" type="presParOf" srcId="{8680D183-9522-9E4D-8898-915B0D3C5381}" destId="{80CF23F6-8325-D541-82FD-04933C9147A1}" srcOrd="2" destOrd="0" presId="urn:microsoft.com/office/officeart/2005/8/layout/orgChart1"/>
    <dgm:cxn modelId="{DFE7ECBF-69A8-8348-901B-79E7CED9490E}" type="presParOf" srcId="{9C92F3E8-5F9D-B547-A434-E345D4ED3AE5}" destId="{57209E3E-632B-914A-BEDA-A0C2D96CD108}" srcOrd="1" destOrd="0" presId="urn:microsoft.com/office/officeart/2005/8/layout/orgChart1"/>
    <dgm:cxn modelId="{A67EDA76-44AB-E648-BC49-44527FF639C8}" type="presParOf" srcId="{57209E3E-632B-914A-BEDA-A0C2D96CD108}" destId="{08B26F92-E040-254E-8DA7-6F3C348829DF}" srcOrd="0" destOrd="0" presId="urn:microsoft.com/office/officeart/2005/8/layout/orgChart1"/>
    <dgm:cxn modelId="{5D827171-1629-774C-9B05-F336224671CC}" type="presParOf" srcId="{08B26F92-E040-254E-8DA7-6F3C348829DF}" destId="{0BB3A061-332B-9D47-9B95-F7CFF6417019}" srcOrd="0" destOrd="0" presId="urn:microsoft.com/office/officeart/2005/8/layout/orgChart1"/>
    <dgm:cxn modelId="{E3056FEE-8423-774A-98DB-FF7264AD16ED}" type="presParOf" srcId="{08B26F92-E040-254E-8DA7-6F3C348829DF}" destId="{A622014A-1EB7-DB47-8049-052CE8990D67}" srcOrd="1" destOrd="0" presId="urn:microsoft.com/office/officeart/2005/8/layout/orgChart1"/>
    <dgm:cxn modelId="{A406E582-E5E7-F84B-98EE-290979FB9DE6}" type="presParOf" srcId="{57209E3E-632B-914A-BEDA-A0C2D96CD108}" destId="{5BD9FD55-E89F-2444-9FF9-39F944CA78C7}" srcOrd="1" destOrd="0" presId="urn:microsoft.com/office/officeart/2005/8/layout/orgChart1"/>
    <dgm:cxn modelId="{11650951-257F-3840-9FF2-8FB881F2CB43}" type="presParOf" srcId="{57209E3E-632B-914A-BEDA-A0C2D96CD108}" destId="{612D04B4-657D-9441-B9CC-3B921711A00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87798-C504-ED41-BA2F-00D90AB3248F}">
      <dsp:nvSpPr>
        <dsp:cNvPr id="0" name=""/>
        <dsp:cNvSpPr/>
      </dsp:nvSpPr>
      <dsp:spPr>
        <a:xfrm>
          <a:off x="4206559" y="-344234"/>
          <a:ext cx="2121572" cy="2121558"/>
        </a:xfrm>
        <a:prstGeom prst="ellipse">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i="0" kern="1200" dirty="0">
              <a:latin typeface="Open Sans Semibold" charset="0"/>
              <a:ea typeface="Open Sans Semibold" charset="0"/>
              <a:cs typeface="Open Sans Semibold" charset="0"/>
            </a:rPr>
            <a:t>Plan effective programs</a:t>
          </a:r>
        </a:p>
      </dsp:txBody>
      <dsp:txXfrm>
        <a:off x="4517256" y="-33539"/>
        <a:ext cx="1500178" cy="1500168"/>
      </dsp:txXfrm>
    </dsp:sp>
    <dsp:sp modelId="{2BCC9B79-BA0E-9B4D-8A4C-A07C57A98506}">
      <dsp:nvSpPr>
        <dsp:cNvPr id="0" name=""/>
        <dsp:cNvSpPr/>
      </dsp:nvSpPr>
      <dsp:spPr>
        <a:xfrm rot="1780399">
          <a:off x="6318123" y="1205076"/>
          <a:ext cx="437500" cy="469620"/>
        </a:xfrm>
        <a:prstGeom prst="rightArrow">
          <a:avLst>
            <a:gd name="adj1" fmla="val 60000"/>
            <a:gd name="adj2" fmla="val 5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326729" y="1266512"/>
        <a:ext cx="306250" cy="281772"/>
      </dsp:txXfrm>
    </dsp:sp>
    <dsp:sp modelId="{5E384C7B-32B2-B048-ABA5-7C84931BA198}">
      <dsp:nvSpPr>
        <dsp:cNvPr id="0" name=""/>
        <dsp:cNvSpPr/>
      </dsp:nvSpPr>
      <dsp:spPr>
        <a:xfrm>
          <a:off x="6771302" y="1130758"/>
          <a:ext cx="2057981" cy="2057981"/>
        </a:xfrm>
        <a:prstGeom prst="ellipse">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i="0" kern="1200" dirty="0">
              <a:latin typeface="Open Sans Semibold" charset="0"/>
              <a:ea typeface="Open Sans Semibold" charset="0"/>
              <a:cs typeface="Open Sans Semibold" charset="0"/>
            </a:rPr>
            <a:t>Draft a plan</a:t>
          </a:r>
        </a:p>
      </dsp:txBody>
      <dsp:txXfrm>
        <a:off x="7072686" y="1432142"/>
        <a:ext cx="1455213" cy="1455213"/>
      </dsp:txXfrm>
    </dsp:sp>
    <dsp:sp modelId="{077E22C4-9BD2-1D4E-89E3-A78BA8C35EBB}">
      <dsp:nvSpPr>
        <dsp:cNvPr id="0" name=""/>
        <dsp:cNvSpPr/>
      </dsp:nvSpPr>
      <dsp:spPr>
        <a:xfrm rot="8947509">
          <a:off x="6303451" y="2677169"/>
          <a:ext cx="477408" cy="469620"/>
        </a:xfrm>
        <a:prstGeom prst="rightArrow">
          <a:avLst>
            <a:gd name="adj1" fmla="val 60000"/>
            <a:gd name="adj2" fmla="val 5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6434355" y="2734944"/>
        <a:ext cx="336522" cy="281772"/>
      </dsp:txXfrm>
    </dsp:sp>
    <dsp:sp modelId="{93409F86-C530-CD41-B82E-3765D4D23731}">
      <dsp:nvSpPr>
        <dsp:cNvPr id="0" name=""/>
        <dsp:cNvSpPr/>
      </dsp:nvSpPr>
      <dsp:spPr>
        <a:xfrm>
          <a:off x="4245951" y="2652785"/>
          <a:ext cx="2042787" cy="2042787"/>
        </a:xfrm>
        <a:prstGeom prst="ellipse">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i="0" kern="1200" dirty="0">
              <a:latin typeface="Open Sans Semibold" charset="0"/>
              <a:ea typeface="Open Sans Semibold" charset="0"/>
              <a:cs typeface="Open Sans Semibold" charset="0"/>
            </a:rPr>
            <a:t>Finalize and implement the program</a:t>
          </a:r>
        </a:p>
      </dsp:txBody>
      <dsp:txXfrm>
        <a:off x="4545110" y="2951944"/>
        <a:ext cx="1444469" cy="1444469"/>
      </dsp:txXfrm>
    </dsp:sp>
    <dsp:sp modelId="{47B27F69-F19C-F842-A56F-430E8631FA20}">
      <dsp:nvSpPr>
        <dsp:cNvPr id="0" name=""/>
        <dsp:cNvSpPr/>
      </dsp:nvSpPr>
      <dsp:spPr>
        <a:xfrm rot="12546158">
          <a:off x="3737478" y="2724280"/>
          <a:ext cx="490491" cy="469620"/>
        </a:xfrm>
        <a:prstGeom prst="rightArrow">
          <a:avLst>
            <a:gd name="adj1" fmla="val 60000"/>
            <a:gd name="adj2" fmla="val 5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69471" y="2852466"/>
        <a:ext cx="349605" cy="281772"/>
      </dsp:txXfrm>
    </dsp:sp>
    <dsp:sp modelId="{59FFFDF1-2539-D34C-A4E2-364811F5B6D3}">
      <dsp:nvSpPr>
        <dsp:cNvPr id="0" name=""/>
        <dsp:cNvSpPr/>
      </dsp:nvSpPr>
      <dsp:spPr>
        <a:xfrm>
          <a:off x="1602442" y="1169435"/>
          <a:ext cx="2096163" cy="2096163"/>
        </a:xfrm>
        <a:prstGeom prst="ellipse">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rtl="0">
            <a:lnSpc>
              <a:spcPct val="90000"/>
            </a:lnSpc>
            <a:spcBef>
              <a:spcPct val="0"/>
            </a:spcBef>
            <a:spcAft>
              <a:spcPct val="35000"/>
            </a:spcAft>
            <a:buNone/>
          </a:pPr>
          <a:r>
            <a:rPr lang="en-US" sz="1900" b="1" i="0" kern="1200" dirty="0">
              <a:latin typeface="Open Sans Semibold" charset="0"/>
              <a:ea typeface="Open Sans Semibold" charset="0"/>
              <a:cs typeface="Open Sans Semibold" charset="0"/>
            </a:rPr>
            <a:t>Evaluate and sustain the program</a:t>
          </a:r>
        </a:p>
      </dsp:txBody>
      <dsp:txXfrm>
        <a:off x="1909418" y="1476411"/>
        <a:ext cx="1482211" cy="1482211"/>
      </dsp:txXfrm>
    </dsp:sp>
    <dsp:sp modelId="{7A9E12F8-7D8D-364A-9FA6-0605AF6D5EF7}">
      <dsp:nvSpPr>
        <dsp:cNvPr id="0" name=""/>
        <dsp:cNvSpPr/>
      </dsp:nvSpPr>
      <dsp:spPr>
        <a:xfrm rot="19809720">
          <a:off x="3701028" y="1242156"/>
          <a:ext cx="481168" cy="469620"/>
        </a:xfrm>
        <a:prstGeom prst="rightArrow">
          <a:avLst>
            <a:gd name="adj1" fmla="val 60000"/>
            <a:gd name="adj2" fmla="val 50000"/>
          </a:avLst>
        </a:prstGeom>
        <a:solidFill>
          <a:schemeClr val="bg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710366" y="1371129"/>
        <a:ext cx="340282" cy="281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3F4F-A225-F043-81BC-440F08AF8ED9}">
      <dsp:nvSpPr>
        <dsp:cNvPr id="0" name=""/>
        <dsp:cNvSpPr/>
      </dsp:nvSpPr>
      <dsp:spPr>
        <a:xfrm>
          <a:off x="4453124" y="1522968"/>
          <a:ext cx="1609351" cy="1305401"/>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rtl="0">
            <a:lnSpc>
              <a:spcPct val="90000"/>
            </a:lnSpc>
            <a:spcBef>
              <a:spcPct val="0"/>
            </a:spcBef>
            <a:spcAft>
              <a:spcPct val="35000"/>
            </a:spcAft>
            <a:buNone/>
          </a:pPr>
          <a:r>
            <a:rPr lang="en-US" sz="2400" b="0" i="0" kern="1200" dirty="0">
              <a:latin typeface="Open Sans" charset="0"/>
              <a:ea typeface="Open Sans" charset="0"/>
              <a:cs typeface="Open Sans" charset="0"/>
            </a:rPr>
            <a:t>Job analysis</a:t>
          </a:r>
          <a:endParaRPr lang="en-US" sz="2400" kern="1200" dirty="0">
            <a:latin typeface="Open Sans" charset="0"/>
            <a:ea typeface="Open Sans" charset="0"/>
            <a:cs typeface="Open Sans" charset="0"/>
          </a:endParaRPr>
        </a:p>
      </dsp:txBody>
      <dsp:txXfrm>
        <a:off x="4516848" y="1586692"/>
        <a:ext cx="1481903" cy="1177953"/>
      </dsp:txXfrm>
    </dsp:sp>
    <dsp:sp modelId="{76C3584E-A975-C046-8F69-0CCD74C4AFA8}">
      <dsp:nvSpPr>
        <dsp:cNvPr id="0" name=""/>
        <dsp:cNvSpPr/>
      </dsp:nvSpPr>
      <dsp:spPr>
        <a:xfrm rot="16200000">
          <a:off x="4933812" y="1198980"/>
          <a:ext cx="647975" cy="0"/>
        </a:xfrm>
        <a:custGeom>
          <a:avLst/>
          <a:gdLst/>
          <a:ahLst/>
          <a:cxnLst/>
          <a:rect l="0" t="0" r="0" b="0"/>
          <a:pathLst>
            <a:path>
              <a:moveTo>
                <a:pt x="0" y="0"/>
              </a:moveTo>
              <a:lnTo>
                <a:pt x="647975"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CA43E1C2-5278-C04F-91D3-C3676C29747B}">
      <dsp:nvSpPr>
        <dsp:cNvPr id="0" name=""/>
        <dsp:cNvSpPr/>
      </dsp:nvSpPr>
      <dsp:spPr>
        <a:xfrm>
          <a:off x="3886200" y="373"/>
          <a:ext cx="2743198" cy="874618"/>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charset="0"/>
              <a:ea typeface="Open Sans" charset="0"/>
              <a:cs typeface="Open Sans" charset="0"/>
            </a:rPr>
            <a:t>Define realistic and doable job responsibilities</a:t>
          </a:r>
          <a:endParaRPr lang="en-US" sz="1600" kern="1200" dirty="0">
            <a:latin typeface="Open Sans" charset="0"/>
            <a:ea typeface="Open Sans" charset="0"/>
            <a:cs typeface="Open Sans" charset="0"/>
          </a:endParaRPr>
        </a:p>
      </dsp:txBody>
      <dsp:txXfrm>
        <a:off x="3928895" y="43068"/>
        <a:ext cx="2657808" cy="789228"/>
      </dsp:txXfrm>
    </dsp:sp>
    <dsp:sp modelId="{446012C5-917E-6D4D-AD2C-0FFEB9B8ABE2}">
      <dsp:nvSpPr>
        <dsp:cNvPr id="0" name=""/>
        <dsp:cNvSpPr/>
      </dsp:nvSpPr>
      <dsp:spPr>
        <a:xfrm rot="20776554">
          <a:off x="6057903" y="1941156"/>
          <a:ext cx="320304" cy="0"/>
        </a:xfrm>
        <a:custGeom>
          <a:avLst/>
          <a:gdLst/>
          <a:ahLst/>
          <a:cxnLst/>
          <a:rect l="0" t="0" r="0" b="0"/>
          <a:pathLst>
            <a:path>
              <a:moveTo>
                <a:pt x="0" y="0"/>
              </a:moveTo>
              <a:lnTo>
                <a:pt x="320304"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A0F055B9-1B5B-464D-A8B1-B9CBFA0DEE65}">
      <dsp:nvSpPr>
        <dsp:cNvPr id="0" name=""/>
        <dsp:cNvSpPr/>
      </dsp:nvSpPr>
      <dsp:spPr>
        <a:xfrm>
          <a:off x="6373635" y="1130879"/>
          <a:ext cx="2743198" cy="874618"/>
        </a:xfrm>
        <a:prstGeom prst="round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charset="0"/>
              <a:ea typeface="Open Sans" charset="0"/>
              <a:cs typeface="Open Sans" charset="0"/>
            </a:rPr>
            <a:t>Define specific competencies and skills standards</a:t>
          </a:r>
          <a:endParaRPr lang="en-US" sz="1600" kern="1200" dirty="0">
            <a:latin typeface="Open Sans" charset="0"/>
            <a:ea typeface="Open Sans" charset="0"/>
            <a:cs typeface="Open Sans" charset="0"/>
          </a:endParaRPr>
        </a:p>
      </dsp:txBody>
      <dsp:txXfrm>
        <a:off x="6416330" y="1173574"/>
        <a:ext cx="2657808" cy="789228"/>
      </dsp:txXfrm>
    </dsp:sp>
    <dsp:sp modelId="{08DD2E42-8A7E-024C-9156-6342DC8D3840}">
      <dsp:nvSpPr>
        <dsp:cNvPr id="0" name=""/>
        <dsp:cNvSpPr/>
      </dsp:nvSpPr>
      <dsp:spPr>
        <a:xfrm rot="871758">
          <a:off x="6056511" y="2430997"/>
          <a:ext cx="372987" cy="0"/>
        </a:xfrm>
        <a:custGeom>
          <a:avLst/>
          <a:gdLst/>
          <a:ahLst/>
          <a:cxnLst/>
          <a:rect l="0" t="0" r="0" b="0"/>
          <a:pathLst>
            <a:path>
              <a:moveTo>
                <a:pt x="0" y="0"/>
              </a:moveTo>
              <a:lnTo>
                <a:pt x="372987"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424A73AB-01EC-7B4A-B534-9C67633B50B1}">
      <dsp:nvSpPr>
        <dsp:cNvPr id="0" name=""/>
        <dsp:cNvSpPr/>
      </dsp:nvSpPr>
      <dsp:spPr>
        <a:xfrm>
          <a:off x="6423534" y="2395943"/>
          <a:ext cx="2743198" cy="874618"/>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charset="0"/>
              <a:ea typeface="Open Sans" charset="0"/>
              <a:cs typeface="Open Sans" charset="0"/>
            </a:rPr>
            <a:t>Define specific knowledge, skills and attitudes needed for the job</a:t>
          </a:r>
          <a:endParaRPr lang="en-US" sz="1600" kern="1200" dirty="0">
            <a:latin typeface="Open Sans" charset="0"/>
            <a:ea typeface="Open Sans" charset="0"/>
            <a:cs typeface="Open Sans" charset="0"/>
          </a:endParaRPr>
        </a:p>
      </dsp:txBody>
      <dsp:txXfrm>
        <a:off x="6466229" y="2438638"/>
        <a:ext cx="2657808" cy="789228"/>
      </dsp:txXfrm>
    </dsp:sp>
    <dsp:sp modelId="{1E395132-00D8-5145-BF2B-F39D7A14FA68}">
      <dsp:nvSpPr>
        <dsp:cNvPr id="0" name=""/>
        <dsp:cNvSpPr/>
      </dsp:nvSpPr>
      <dsp:spPr>
        <a:xfrm rot="5400000">
          <a:off x="4933812" y="3152357"/>
          <a:ext cx="647975" cy="0"/>
        </a:xfrm>
        <a:custGeom>
          <a:avLst/>
          <a:gdLst/>
          <a:ahLst/>
          <a:cxnLst/>
          <a:rect l="0" t="0" r="0" b="0"/>
          <a:pathLst>
            <a:path>
              <a:moveTo>
                <a:pt x="0" y="0"/>
              </a:moveTo>
              <a:lnTo>
                <a:pt x="647975"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8C4DB9E7-D6C5-6145-9B81-B753D55D0207}">
      <dsp:nvSpPr>
        <dsp:cNvPr id="0" name=""/>
        <dsp:cNvSpPr/>
      </dsp:nvSpPr>
      <dsp:spPr>
        <a:xfrm>
          <a:off x="3886200" y="3476345"/>
          <a:ext cx="2743198" cy="874618"/>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charset="0"/>
              <a:ea typeface="Open Sans" charset="0"/>
              <a:cs typeface="Open Sans" charset="0"/>
            </a:rPr>
            <a:t>Define expectations</a:t>
          </a:r>
          <a:endParaRPr lang="en-US" sz="1600" kern="1200" dirty="0">
            <a:latin typeface="Open Sans" charset="0"/>
            <a:ea typeface="Open Sans" charset="0"/>
            <a:cs typeface="Open Sans" charset="0"/>
          </a:endParaRPr>
        </a:p>
      </dsp:txBody>
      <dsp:txXfrm>
        <a:off x="3928895" y="3519040"/>
        <a:ext cx="2657808" cy="789228"/>
      </dsp:txXfrm>
    </dsp:sp>
    <dsp:sp modelId="{54BAC819-EB5D-1241-B1D7-49A3E628D6F7}">
      <dsp:nvSpPr>
        <dsp:cNvPr id="0" name=""/>
        <dsp:cNvSpPr/>
      </dsp:nvSpPr>
      <dsp:spPr>
        <a:xfrm rot="9927522">
          <a:off x="4023810" y="2439164"/>
          <a:ext cx="436302" cy="0"/>
        </a:xfrm>
        <a:custGeom>
          <a:avLst/>
          <a:gdLst/>
          <a:ahLst/>
          <a:cxnLst/>
          <a:rect l="0" t="0" r="0" b="0"/>
          <a:pathLst>
            <a:path>
              <a:moveTo>
                <a:pt x="0" y="0"/>
              </a:moveTo>
              <a:lnTo>
                <a:pt x="436302"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E18240BE-156D-DF4A-A627-82602FFA5E94}">
      <dsp:nvSpPr>
        <dsp:cNvPr id="0" name=""/>
        <dsp:cNvSpPr/>
      </dsp:nvSpPr>
      <dsp:spPr>
        <a:xfrm>
          <a:off x="1287599" y="2412402"/>
          <a:ext cx="2743198" cy="874618"/>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Open Sans" charset="0"/>
              <a:ea typeface="Open Sans" charset="0"/>
              <a:cs typeface="Open Sans" charset="0"/>
            </a:rPr>
            <a:t>Define job requirements </a:t>
          </a:r>
          <a:endParaRPr lang="en-US" sz="1600" kern="1200" dirty="0">
            <a:latin typeface="Open Sans" charset="0"/>
            <a:ea typeface="Open Sans" charset="0"/>
            <a:cs typeface="Open Sans" charset="0"/>
          </a:endParaRPr>
        </a:p>
      </dsp:txBody>
      <dsp:txXfrm>
        <a:off x="1330294" y="2455097"/>
        <a:ext cx="2657808" cy="789228"/>
      </dsp:txXfrm>
    </dsp:sp>
    <dsp:sp modelId="{D5F03E31-CA29-3F45-9BDB-06F64B738029}">
      <dsp:nvSpPr>
        <dsp:cNvPr id="0" name=""/>
        <dsp:cNvSpPr/>
      </dsp:nvSpPr>
      <dsp:spPr>
        <a:xfrm rot="11661102">
          <a:off x="4036491" y="1917331"/>
          <a:ext cx="423236" cy="0"/>
        </a:xfrm>
        <a:custGeom>
          <a:avLst/>
          <a:gdLst/>
          <a:ahLst/>
          <a:cxnLst/>
          <a:rect l="0" t="0" r="0" b="0"/>
          <a:pathLst>
            <a:path>
              <a:moveTo>
                <a:pt x="0" y="0"/>
              </a:moveTo>
              <a:lnTo>
                <a:pt x="423236"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98A9216F-90F7-8F4C-9D8B-A19CEDDA4943}">
      <dsp:nvSpPr>
        <dsp:cNvPr id="0" name=""/>
        <dsp:cNvSpPr/>
      </dsp:nvSpPr>
      <dsp:spPr>
        <a:xfrm>
          <a:off x="1299897" y="1076633"/>
          <a:ext cx="2743198" cy="874618"/>
        </a:xfrm>
        <a:prstGeom prst="round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rtl="0">
            <a:lnSpc>
              <a:spcPct val="90000"/>
            </a:lnSpc>
            <a:spcBef>
              <a:spcPct val="0"/>
            </a:spcBef>
            <a:spcAft>
              <a:spcPct val="35000"/>
            </a:spcAft>
            <a:buNone/>
          </a:pPr>
          <a:r>
            <a:rPr lang="en-US" sz="1500" b="0" i="0" kern="1200" dirty="0">
              <a:latin typeface="Open Sans" charset="0"/>
              <a:ea typeface="Open Sans" charset="0"/>
              <a:cs typeface="Open Sans" charset="0"/>
            </a:rPr>
            <a:t>Define essential functions and duties of the job</a:t>
          </a:r>
          <a:endParaRPr lang="en-US" sz="1500" kern="1200" dirty="0">
            <a:latin typeface="Open Sans" charset="0"/>
            <a:ea typeface="Open Sans" charset="0"/>
            <a:cs typeface="Open Sans" charset="0"/>
          </a:endParaRPr>
        </a:p>
      </dsp:txBody>
      <dsp:txXfrm>
        <a:off x="1342592" y="1119328"/>
        <a:ext cx="2657808" cy="789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6CF03-09A9-AD49-B0E6-64B6BDDCAA9B}">
      <dsp:nvSpPr>
        <dsp:cNvPr id="0" name=""/>
        <dsp:cNvSpPr/>
      </dsp:nvSpPr>
      <dsp:spPr>
        <a:xfrm>
          <a:off x="4294629" y="1697452"/>
          <a:ext cx="1926341" cy="1305401"/>
        </a:xfrm>
        <a:prstGeom prst="roundRect">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rtl="0">
            <a:lnSpc>
              <a:spcPct val="90000"/>
            </a:lnSpc>
            <a:spcBef>
              <a:spcPct val="0"/>
            </a:spcBef>
            <a:spcAft>
              <a:spcPct val="35000"/>
            </a:spcAft>
            <a:buNone/>
          </a:pPr>
          <a:r>
            <a:rPr lang="en-US" sz="2000" b="0" i="0" kern="1200" dirty="0">
              <a:latin typeface="Open Sans" charset="0"/>
              <a:ea typeface="Open Sans" charset="0"/>
              <a:cs typeface="Open Sans" charset="0"/>
            </a:rPr>
            <a:t>Job descriptions</a:t>
          </a:r>
          <a:endParaRPr lang="en-US" sz="2000" kern="1200" dirty="0">
            <a:latin typeface="Open Sans" charset="0"/>
            <a:ea typeface="Open Sans" charset="0"/>
            <a:cs typeface="Open Sans" charset="0"/>
          </a:endParaRPr>
        </a:p>
      </dsp:txBody>
      <dsp:txXfrm>
        <a:off x="4358353" y="1761176"/>
        <a:ext cx="1798893" cy="1177953"/>
      </dsp:txXfrm>
    </dsp:sp>
    <dsp:sp modelId="{E92FA8C1-5653-7D43-93B5-B411FA4E9E1F}">
      <dsp:nvSpPr>
        <dsp:cNvPr id="0" name=""/>
        <dsp:cNvSpPr/>
      </dsp:nvSpPr>
      <dsp:spPr>
        <a:xfrm rot="16200000">
          <a:off x="4968440" y="1408093"/>
          <a:ext cx="578718" cy="0"/>
        </a:xfrm>
        <a:custGeom>
          <a:avLst/>
          <a:gdLst/>
          <a:ahLst/>
          <a:cxnLst/>
          <a:rect l="0" t="0" r="0" b="0"/>
          <a:pathLst>
            <a:path>
              <a:moveTo>
                <a:pt x="0" y="0"/>
              </a:moveTo>
              <a:lnTo>
                <a:pt x="578718"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3D2A56D9-4850-B24D-8966-FE1DD0378617}">
      <dsp:nvSpPr>
        <dsp:cNvPr id="0" name=""/>
        <dsp:cNvSpPr/>
      </dsp:nvSpPr>
      <dsp:spPr>
        <a:xfrm>
          <a:off x="3886200" y="244114"/>
          <a:ext cx="2743198" cy="874618"/>
        </a:xfrm>
        <a:prstGeom prst="round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Open Sans" charset="0"/>
              <a:ea typeface="Open Sans" charset="0"/>
              <a:cs typeface="Open Sans" charset="0"/>
            </a:rPr>
            <a:t>Identify skills, knowledge, and attitudes needed for the job</a:t>
          </a:r>
          <a:endParaRPr lang="en-US" sz="1600" kern="1200">
            <a:latin typeface="Open Sans" charset="0"/>
            <a:ea typeface="Open Sans" charset="0"/>
            <a:cs typeface="Open Sans" charset="0"/>
          </a:endParaRPr>
        </a:p>
      </dsp:txBody>
      <dsp:txXfrm>
        <a:off x="3928895" y="286809"/>
        <a:ext cx="2657808" cy="789228"/>
      </dsp:txXfrm>
    </dsp:sp>
    <dsp:sp modelId="{509B5389-A251-9D4A-A0D5-2EBC88FE3BBE}">
      <dsp:nvSpPr>
        <dsp:cNvPr id="0" name=""/>
        <dsp:cNvSpPr/>
      </dsp:nvSpPr>
      <dsp:spPr>
        <a:xfrm rot="21106656">
          <a:off x="6218499" y="2176587"/>
          <a:ext cx="480866" cy="0"/>
        </a:xfrm>
        <a:custGeom>
          <a:avLst/>
          <a:gdLst/>
          <a:ahLst/>
          <a:cxnLst/>
          <a:rect l="0" t="0" r="0" b="0"/>
          <a:pathLst>
            <a:path>
              <a:moveTo>
                <a:pt x="0" y="0"/>
              </a:moveTo>
              <a:lnTo>
                <a:pt x="480866"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11C70B6D-611A-2C4A-8979-252DDDF0400F}">
      <dsp:nvSpPr>
        <dsp:cNvPr id="0" name=""/>
        <dsp:cNvSpPr/>
      </dsp:nvSpPr>
      <dsp:spPr>
        <a:xfrm>
          <a:off x="6696894" y="1506694"/>
          <a:ext cx="2743198" cy="874618"/>
        </a:xfrm>
        <a:prstGeom prst="roundRect">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Open Sans" charset="0"/>
              <a:ea typeface="Open Sans" charset="0"/>
              <a:cs typeface="Open Sans" charset="0"/>
            </a:rPr>
            <a:t>Identify competency and skills needed</a:t>
          </a:r>
          <a:endParaRPr lang="en-US" sz="1600" kern="1200">
            <a:latin typeface="Open Sans" charset="0"/>
            <a:ea typeface="Open Sans" charset="0"/>
            <a:cs typeface="Open Sans" charset="0"/>
          </a:endParaRPr>
        </a:p>
      </dsp:txBody>
      <dsp:txXfrm>
        <a:off x="6739589" y="1549389"/>
        <a:ext cx="2657808" cy="789228"/>
      </dsp:txXfrm>
    </dsp:sp>
    <dsp:sp modelId="{94D6592C-6A2C-9C4D-A837-A601339BD8F7}">
      <dsp:nvSpPr>
        <dsp:cNvPr id="0" name=""/>
        <dsp:cNvSpPr/>
      </dsp:nvSpPr>
      <dsp:spPr>
        <a:xfrm rot="2276597">
          <a:off x="6038672" y="3166489"/>
          <a:ext cx="532250" cy="0"/>
        </a:xfrm>
        <a:custGeom>
          <a:avLst/>
          <a:gdLst/>
          <a:ahLst/>
          <a:cxnLst/>
          <a:rect l="0" t="0" r="0" b="0"/>
          <a:pathLst>
            <a:path>
              <a:moveTo>
                <a:pt x="0" y="0"/>
              </a:moveTo>
              <a:lnTo>
                <a:pt x="532250"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60143838-11BB-7F4B-956B-34CD30383575}">
      <dsp:nvSpPr>
        <dsp:cNvPr id="0" name=""/>
        <dsp:cNvSpPr/>
      </dsp:nvSpPr>
      <dsp:spPr>
        <a:xfrm>
          <a:off x="5703943" y="3330124"/>
          <a:ext cx="2743198" cy="874618"/>
        </a:xfrm>
        <a:prstGeom prst="roundRect">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Open Sans" charset="0"/>
              <a:ea typeface="Open Sans" charset="0"/>
              <a:cs typeface="Open Sans" charset="0"/>
            </a:rPr>
            <a:t>Identify essential functions and job duties</a:t>
          </a:r>
          <a:endParaRPr lang="en-US" sz="1600" kern="1200">
            <a:latin typeface="Open Sans" charset="0"/>
            <a:ea typeface="Open Sans" charset="0"/>
            <a:cs typeface="Open Sans" charset="0"/>
          </a:endParaRPr>
        </a:p>
      </dsp:txBody>
      <dsp:txXfrm>
        <a:off x="5746638" y="3372819"/>
        <a:ext cx="2657808" cy="789228"/>
      </dsp:txXfrm>
    </dsp:sp>
    <dsp:sp modelId="{E6C9D8AA-BC88-6D44-9266-E3D54C0D2989}">
      <dsp:nvSpPr>
        <dsp:cNvPr id="0" name=""/>
        <dsp:cNvSpPr/>
      </dsp:nvSpPr>
      <dsp:spPr>
        <a:xfrm rot="8480765">
          <a:off x="3992551" y="3160399"/>
          <a:ext cx="504456" cy="0"/>
        </a:xfrm>
        <a:custGeom>
          <a:avLst/>
          <a:gdLst/>
          <a:ahLst/>
          <a:cxnLst/>
          <a:rect l="0" t="0" r="0" b="0"/>
          <a:pathLst>
            <a:path>
              <a:moveTo>
                <a:pt x="0" y="0"/>
              </a:moveTo>
              <a:lnTo>
                <a:pt x="504456"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5E6E4E6A-0F1A-7A47-90E4-3004C1C527E3}">
      <dsp:nvSpPr>
        <dsp:cNvPr id="0" name=""/>
        <dsp:cNvSpPr/>
      </dsp:nvSpPr>
      <dsp:spPr>
        <a:xfrm>
          <a:off x="2129454" y="3317944"/>
          <a:ext cx="2743198" cy="874618"/>
        </a:xfrm>
        <a:prstGeom prst="roundRect">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Open Sans" charset="0"/>
              <a:ea typeface="Open Sans" charset="0"/>
              <a:cs typeface="Open Sans" charset="0"/>
            </a:rPr>
            <a:t>Identify clear minimum requirements for the job</a:t>
          </a:r>
          <a:endParaRPr lang="en-US" sz="1600" kern="1200">
            <a:latin typeface="Open Sans" charset="0"/>
            <a:ea typeface="Open Sans" charset="0"/>
            <a:cs typeface="Open Sans" charset="0"/>
          </a:endParaRPr>
        </a:p>
      </dsp:txBody>
      <dsp:txXfrm>
        <a:off x="2172149" y="3360639"/>
        <a:ext cx="2657808" cy="789228"/>
      </dsp:txXfrm>
    </dsp:sp>
    <dsp:sp modelId="{4DFF462D-BC64-CD4D-A02D-355A5DFF7FFB}">
      <dsp:nvSpPr>
        <dsp:cNvPr id="0" name=""/>
        <dsp:cNvSpPr/>
      </dsp:nvSpPr>
      <dsp:spPr>
        <a:xfrm rot="11373480">
          <a:off x="3852204" y="2150983"/>
          <a:ext cx="445516" cy="0"/>
        </a:xfrm>
        <a:custGeom>
          <a:avLst/>
          <a:gdLst/>
          <a:ahLst/>
          <a:cxnLst/>
          <a:rect l="0" t="0" r="0" b="0"/>
          <a:pathLst>
            <a:path>
              <a:moveTo>
                <a:pt x="0" y="0"/>
              </a:moveTo>
              <a:lnTo>
                <a:pt x="445516" y="0"/>
              </a:lnTo>
            </a:path>
          </a:pathLst>
        </a:custGeom>
        <a:noFill/>
        <a:ln w="25400" cap="flat" cmpd="sng" algn="ctr">
          <a:solidFill>
            <a:schemeClr val="accent2"/>
          </a:solidFill>
          <a:prstDash val="dash"/>
          <a:miter lim="800000"/>
        </a:ln>
        <a:effectLst/>
      </dsp:spPr>
      <dsp:style>
        <a:lnRef idx="1">
          <a:scrgbClr r="0" g="0" b="0"/>
        </a:lnRef>
        <a:fillRef idx="0">
          <a:scrgbClr r="0" g="0" b="0"/>
        </a:fillRef>
        <a:effectRef idx="0">
          <a:scrgbClr r="0" g="0" b="0"/>
        </a:effectRef>
        <a:fontRef idx="minor"/>
      </dsp:style>
    </dsp:sp>
    <dsp:sp modelId="{A290CD89-0A07-384F-B536-59E47043E914}">
      <dsp:nvSpPr>
        <dsp:cNvPr id="0" name=""/>
        <dsp:cNvSpPr/>
      </dsp:nvSpPr>
      <dsp:spPr>
        <a:xfrm>
          <a:off x="1112098" y="1445730"/>
          <a:ext cx="2743198" cy="874618"/>
        </a:xfrm>
        <a:prstGeom prst="roundRect">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rtl="0">
            <a:lnSpc>
              <a:spcPct val="90000"/>
            </a:lnSpc>
            <a:spcBef>
              <a:spcPct val="0"/>
            </a:spcBef>
            <a:spcAft>
              <a:spcPct val="35000"/>
            </a:spcAft>
            <a:buNone/>
          </a:pPr>
          <a:r>
            <a:rPr lang="en-US" sz="1600" b="0" i="0" kern="1200">
              <a:latin typeface="Open Sans" charset="0"/>
              <a:ea typeface="Open Sans" charset="0"/>
              <a:cs typeface="Open Sans" charset="0"/>
            </a:rPr>
            <a:t>Justify exempt and non-exempt status</a:t>
          </a:r>
          <a:endParaRPr lang="en-US" sz="1600" kern="1200">
            <a:latin typeface="Open Sans" charset="0"/>
            <a:ea typeface="Open Sans" charset="0"/>
            <a:cs typeface="Open Sans" charset="0"/>
          </a:endParaRPr>
        </a:p>
      </dsp:txBody>
      <dsp:txXfrm>
        <a:off x="1154793" y="1488425"/>
        <a:ext cx="2657808" cy="789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AFDE3-7E4C-A746-A3D2-5915B8CFBE7B}">
      <dsp:nvSpPr>
        <dsp:cNvPr id="0" name=""/>
        <dsp:cNvSpPr/>
      </dsp:nvSpPr>
      <dsp:spPr>
        <a:xfrm>
          <a:off x="1223" y="1546314"/>
          <a:ext cx="4026013" cy="1196637"/>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0" i="0" kern="1200" dirty="0">
              <a:latin typeface="Open Sans" charset="0"/>
              <a:ea typeface="Open Sans" charset="0"/>
              <a:cs typeface="Open Sans" charset="0"/>
            </a:rPr>
            <a:t>Employee Performance Assessments</a:t>
          </a:r>
        </a:p>
      </dsp:txBody>
      <dsp:txXfrm>
        <a:off x="1223" y="1546314"/>
        <a:ext cx="4026013" cy="1196637"/>
      </dsp:txXfrm>
    </dsp:sp>
    <dsp:sp modelId="{0BB3A061-332B-9D47-9B95-F7CFF6417019}">
      <dsp:nvSpPr>
        <dsp:cNvPr id="0" name=""/>
        <dsp:cNvSpPr/>
      </dsp:nvSpPr>
      <dsp:spPr>
        <a:xfrm>
          <a:off x="5516121" y="1546314"/>
          <a:ext cx="4066922" cy="1258709"/>
        </a:xfrm>
        <a:prstGeom prst="rect">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en-US" sz="2400" b="0" i="0" kern="1200" dirty="0">
              <a:latin typeface="Open Sans" charset="0"/>
              <a:ea typeface="Open Sans" charset="0"/>
              <a:cs typeface="Open Sans" charset="0"/>
            </a:rPr>
            <a:t>Employee Development (individual)</a:t>
          </a:r>
          <a:endParaRPr lang="en-US" sz="2400" kern="1200" dirty="0">
            <a:latin typeface="Open Sans" charset="0"/>
            <a:ea typeface="Open Sans" charset="0"/>
            <a:cs typeface="Open Sans" charset="0"/>
          </a:endParaRPr>
        </a:p>
      </dsp:txBody>
      <dsp:txXfrm>
        <a:off x="5516121" y="1546314"/>
        <a:ext cx="4066922" cy="125870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3E5196-8469-4FD3-88E2-15649FDE16B1}"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0E140-93E8-471F-9349-F0BB6098DEA7}" type="slidenum">
              <a:rPr lang="en-US" smtClean="0"/>
              <a:t>‹#›</a:t>
            </a:fld>
            <a:endParaRPr lang="en-US"/>
          </a:p>
        </p:txBody>
      </p:sp>
    </p:spTree>
    <p:extLst>
      <p:ext uri="{BB962C8B-B14F-4D97-AF65-F5344CB8AC3E}">
        <p14:creationId xmlns:p14="http://schemas.microsoft.com/office/powerpoint/2010/main" val="32184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1" u="none" strike="noStrike" dirty="0">
                <a:solidFill>
                  <a:srgbClr val="000000"/>
                </a:solidFill>
                <a:effectLst/>
                <a:latin typeface="Calibri" panose="020F0502020204030204" pitchFamily="34" charset="0"/>
              </a:rPr>
              <a:t>Host and Co-host notes for pre-meeting setup</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Actions before the session: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Slide #1 – Update presenter names</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 consultant slide, as applicable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Hide other regions workshop slide for Upcoming Workshops, as applicable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0" indent="0" algn="l" rtl="0" fontAlgn="base">
              <a:buFont typeface="Wingdings" panose="05000000000000000000" pitchFamily="2" charset="2"/>
              <a:buNone/>
            </a:pPr>
            <a:r>
              <a:rPr lang="en-US" sz="1800" b="0" i="1" u="none" strike="noStrike" dirty="0">
                <a:solidFill>
                  <a:srgbClr val="000000"/>
                </a:solidFill>
                <a:effectLst/>
                <a:latin typeface="Calibri" panose="020F0502020204030204" pitchFamily="34" charset="0"/>
              </a:rPr>
              <a:t>In the Practice session before participants log 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can share their screen and run videos as needed</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Check that the presenter marks “Share Computer sounds” and “Optimize Screen sharing for video clip” so that any videos shown can be heard by others – it is on the same screen that you choose which screen to share.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Coaches "Co-hosts"</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Confirm polls are loaded - host</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transcript –host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Break-out Groups – host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Take attendance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Time keeper</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Host / Welcome people as they arrive &amp; arrive late – assign someone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Monitor Chat – assign someone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Turn on record, as desired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Subtitles – turned on, each participant can control turning on and off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0" indent="0" algn="l" rtl="0" fontAlgn="base">
              <a:buFont typeface="Wingdings" panose="05000000000000000000" pitchFamily="2" charset="2"/>
              <a:buNone/>
            </a:pPr>
            <a:r>
              <a:rPr lang="en-US" sz="1800" b="0" i="1" u="none" strike="noStrike" dirty="0">
                <a:solidFill>
                  <a:srgbClr val="000000"/>
                </a:solidFill>
                <a:effectLst/>
                <a:latin typeface="Calibri" panose="020F0502020204030204" pitchFamily="34" charset="0"/>
              </a:rPr>
              <a:t>At end of presentation:</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MAKE SURE TO STOP RECORDING AT THANK YOU SLIDE</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None/>
            </a:pPr>
            <a:endParaRPr lang="en-US" sz="1800" b="0" i="0" dirty="0">
              <a:solidFill>
                <a:srgbClr val="444444"/>
              </a:solidFill>
              <a:effectLst/>
              <a:latin typeface="Arial" panose="020B0604020202020204" pitchFamily="34" charset="0"/>
            </a:endParaRPr>
          </a:p>
          <a:p>
            <a:pPr algn="l" rtl="0" fontAlgn="base"/>
            <a:r>
              <a:rPr lang="en-US" sz="1800" b="0" i="1" u="none" strike="noStrike" dirty="0">
                <a:solidFill>
                  <a:srgbClr val="000000"/>
                </a:solidFill>
                <a:effectLst/>
                <a:latin typeface="Calibri" panose="020F0502020204030204" pitchFamily="34" charset="0"/>
              </a:rPr>
              <a:t>Note to Facilitator</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Bold Text = Timing</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1" u="none" strike="noStrike" dirty="0">
                <a:solidFill>
                  <a:srgbClr val="000000"/>
                </a:solidFill>
                <a:effectLst/>
                <a:latin typeface="Calibri" panose="020F0502020204030204" pitchFamily="34" charset="0"/>
              </a:rPr>
              <a:t>Italicized Text = Notes – do not read</a:t>
            </a:r>
            <a:r>
              <a:rPr lang="en-US" sz="1800" b="0" i="0" u="none" strike="noStrike" dirty="0">
                <a:solidFill>
                  <a:srgbClr val="000000"/>
                </a:solidFill>
                <a:effectLst/>
                <a:latin typeface="Calibri" panose="020F0502020204030204" pitchFamily="34" charset="0"/>
              </a:rPr>
              <a: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Regular Text = Talking Points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35A677A1-90BB-BF4C-9B1D-1923743CB92F}" type="slidenum">
              <a:rPr lang="en-US" smtClean="0"/>
              <a:t>1</a:t>
            </a:fld>
            <a:endParaRPr lang="en-US"/>
          </a:p>
        </p:txBody>
      </p:sp>
    </p:spTree>
    <p:extLst>
      <p:ext uri="{BB962C8B-B14F-4D97-AF65-F5344CB8AC3E}">
        <p14:creationId xmlns:p14="http://schemas.microsoft.com/office/powerpoint/2010/main" val="15073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Planning an effective employee development program utilized some of the same tools needed for a good job analysis.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What are the skills needed in each position and at what proficiency level? How important are they to the job? This will helps organizations develop training priorities for employee development programs.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 program goals and outcomes should be aligned with the organizational mission, vision and values, as well.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programs do not run themselves, so it is important to identify both financial and human resources that can sustain this program.</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Develop a plan and budget then solicit buy-in from decision makers and stakeholders to begin or enhance the employee development program. </a:t>
            </a:r>
          </a:p>
        </p:txBody>
      </p:sp>
      <p:sp>
        <p:nvSpPr>
          <p:cNvPr id="4" name="Slide Number Placeholder 3"/>
          <p:cNvSpPr>
            <a:spLocks noGrp="1"/>
          </p:cNvSpPr>
          <p:nvPr>
            <p:ph type="sldNum" sz="quarter" idx="10"/>
          </p:nvPr>
        </p:nvSpPr>
        <p:spPr/>
        <p:txBody>
          <a:bodyPr/>
          <a:lstStyle/>
          <a:p>
            <a:fld id="{C940E140-93E8-471F-9349-F0BB6098DEA7}" type="slidenum">
              <a:rPr lang="en-US" smtClean="0"/>
              <a:t>10</a:t>
            </a:fld>
            <a:endParaRPr lang="en-US"/>
          </a:p>
        </p:txBody>
      </p:sp>
    </p:spTree>
    <p:extLst>
      <p:ext uri="{BB962C8B-B14F-4D97-AF65-F5344CB8AC3E}">
        <p14:creationId xmlns:p14="http://schemas.microsoft.com/office/powerpoint/2010/main" val="34747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Successful employee development programs come out of thoughtful planning.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 good starting points is to identify resources and tools that will be helpful in developing employees.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 are more successful when they align with organizational strategic goals so consider how this program would benefit the goals of the organization.</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Other components that should be part of the plan include things like how will successful participation be recognized – consider raises, bonuses, recognition, gift cards, etc.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Finally, you need to draft an evaluation plan </a:t>
            </a:r>
            <a:r>
              <a:rPr lang="en-US" sz="1200" i="1" kern="1200" dirty="0">
                <a:solidFill>
                  <a:schemeClr val="tx1"/>
                </a:solidFill>
                <a:effectLst/>
                <a:latin typeface="+mn-lt"/>
                <a:ea typeface="+mn-ea"/>
                <a:cs typeface="+mn-cs"/>
              </a:rPr>
              <a:t>(transition to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40E140-93E8-471F-9349-F0BB6098DEA7}" type="slidenum">
              <a:rPr lang="en-US" smtClean="0"/>
              <a:t>11</a:t>
            </a:fld>
            <a:endParaRPr lang="en-US"/>
          </a:p>
        </p:txBody>
      </p:sp>
    </p:spTree>
    <p:extLst>
      <p:ext uri="{BB962C8B-B14F-4D97-AF65-F5344CB8AC3E}">
        <p14:creationId xmlns:p14="http://schemas.microsoft.com/office/powerpoint/2010/main" val="4081282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Finally, you need to design an evaluation plan, so you know if the program is successful or not. What data will you collect that shows evidence of success? Consider things like performance assessments, promotions, even reductions in incident reports could be considered as data points for the evaluation.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Draft a written plan for implementing an employee development program. This is important because it keeps the program on track even if key implementors move to different positions. Plans should be clearly written, understandable by anyone, and doable.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 Program goals should be written in measurable terms to make it easier to evaluate progress.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Make sure to include information on roles and responsibilities of the employees involved in implementing the program. </a:t>
            </a:r>
          </a:p>
          <a:p>
            <a:pPr marL="171450" indent="-171450">
              <a:buFont typeface="Wingdings" panose="05000000000000000000" pitchFamily="2" charset="2"/>
              <a:buChar char="Ø"/>
            </a:pPr>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12</a:t>
            </a:fld>
            <a:endParaRPr lang="en-US"/>
          </a:p>
        </p:txBody>
      </p:sp>
    </p:spTree>
    <p:extLst>
      <p:ext uri="{BB962C8B-B14F-4D97-AF65-F5344CB8AC3E}">
        <p14:creationId xmlns:p14="http://schemas.microsoft.com/office/powerpoint/2010/main" val="3786081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 drafted plan should be reviewed by stakeholders, those affected by the program, such as supervisors and employees. Use this feedback to update and revise the plan before finalizing it.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Once a final employee development program plan is written there may be a need to seek approval from management, HR or other decision makers before it can be implemented.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Then initiate the plan by rolling it out and kicking it off:</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Creating a kick-off event may be a successful way to generate the support and buy-in from employee for the program. This is because it communicates that this is a “special” way to learn and build skills for the job.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Plan out how you will roll-out the program:</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 rollout is the strategy used to implement the employee development plan. One successful approach is to begin by utilizing a pilot group of employees who can provide evaluation feedback to improve the program for future participants. Then open participation up to other employee groups.  Create success by carefully crafting a rollout strategy that meets organizational needs. </a:t>
            </a:r>
          </a:p>
        </p:txBody>
      </p:sp>
      <p:sp>
        <p:nvSpPr>
          <p:cNvPr id="4" name="Slide Number Placeholder 3"/>
          <p:cNvSpPr>
            <a:spLocks noGrp="1"/>
          </p:cNvSpPr>
          <p:nvPr>
            <p:ph type="sldNum" sz="quarter" idx="10"/>
          </p:nvPr>
        </p:nvSpPr>
        <p:spPr/>
        <p:txBody>
          <a:bodyPr/>
          <a:lstStyle/>
          <a:p>
            <a:fld id="{C940E140-93E8-471F-9349-F0BB6098DEA7}" type="slidenum">
              <a:rPr lang="en-US" smtClean="0"/>
              <a:t>13</a:t>
            </a:fld>
            <a:endParaRPr lang="en-US"/>
          </a:p>
        </p:txBody>
      </p:sp>
    </p:spTree>
    <p:extLst>
      <p:ext uri="{BB962C8B-B14F-4D97-AF65-F5344CB8AC3E}">
        <p14:creationId xmlns:p14="http://schemas.microsoft.com/office/powerpoint/2010/main" val="108031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171450" indent="-171450">
              <a:buFont typeface="Wingdings" panose="05000000000000000000" pitchFamily="2" charset="2"/>
              <a:buChar char="Ø"/>
            </a:pPr>
            <a:r>
              <a:rPr lang="en-US" dirty="0"/>
              <a:t>The final step of developing employee development programs is the upkeep of the program.</a:t>
            </a:r>
          </a:p>
          <a:p>
            <a:pPr marL="171450" indent="-171450">
              <a:buFont typeface="Wingdings" panose="05000000000000000000" pitchFamily="2" charset="2"/>
              <a:buChar char="Ø"/>
            </a:pPr>
            <a:r>
              <a:rPr lang="en-US" dirty="0"/>
              <a:t>On a regular basis, review the program through the already developed evaluation. Report these results to stakeholders and make data-based decisions based on this data. </a:t>
            </a:r>
          </a:p>
          <a:p>
            <a:pPr marL="171450" indent="-171450">
              <a:buFont typeface="Wingdings" panose="05000000000000000000" pitchFamily="2" charset="2"/>
              <a:buChar char="Ø"/>
            </a:pPr>
            <a:r>
              <a:rPr lang="en-US" dirty="0"/>
              <a:t>The following are questions that are important to discuss (</a:t>
            </a:r>
            <a:r>
              <a:rPr lang="en-US" i="1" dirty="0"/>
              <a:t>read questions on slide)</a:t>
            </a:r>
          </a:p>
          <a:p>
            <a:pPr marL="171450" indent="-171450">
              <a:buFont typeface="Wingdings" panose="05000000000000000000" pitchFamily="2" charset="2"/>
              <a:buChar char="Ø"/>
            </a:pPr>
            <a:r>
              <a:rPr lang="en-US" i="1" dirty="0"/>
              <a:t>Give example of changes that might need to be made to employee development (i.e. find that an in-person program isn’t working, modify to online)</a:t>
            </a:r>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14</a:t>
            </a:fld>
            <a:endParaRPr lang="en-US"/>
          </a:p>
        </p:txBody>
      </p:sp>
    </p:spTree>
    <p:extLst>
      <p:ext uri="{BB962C8B-B14F-4D97-AF65-F5344CB8AC3E}">
        <p14:creationId xmlns:p14="http://schemas.microsoft.com/office/powerpoint/2010/main" val="249488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Similarly, drafting individual employee development is important.</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Developing an employee development starts with a conversation between the employee and supervisor based on any self or supervisory assessment that have been done. These can be the same self-assessment tool that has been use in the job assessment/analysis process. These help the employee see and know where their strengths are and their weaknesses.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During the conversations, supervisors can help employees identify goal, and resources based on where there is a need and what direction the employee wants to take with their career.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Supervisory support and guidance is important in helping the employee think through career and job development goals aligned with organizational need. </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If time, give example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15</a:t>
            </a:fld>
            <a:endParaRPr lang="en-US"/>
          </a:p>
        </p:txBody>
      </p:sp>
    </p:spTree>
    <p:extLst>
      <p:ext uri="{BB962C8B-B14F-4D97-AF65-F5344CB8AC3E}">
        <p14:creationId xmlns:p14="http://schemas.microsoft.com/office/powerpoint/2010/main" val="2652663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Each employee development plan should be drafted by the employee with input from the supervisor.</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Key elements of the development plan include goals and action steps, timeframe for completion and how success will be measured.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It is also important to anticipate and identify potential challenges or barriers to success and then make a plan for how to overcome these. Potential barriers might include – changes in job priorities, new supervisor, time constraints, lack of resources, etc. Potential ways to overcome these might be to revise plan, goals or timelines, locate other resources, etc. </a:t>
            </a:r>
          </a:p>
          <a:p>
            <a:pPr marL="171450" lvl="0" indent="-171450">
              <a:buFont typeface="Wingdings" panose="05000000000000000000" pitchFamily="2" charset="2"/>
              <a:buChar char="Ø"/>
            </a:pPr>
            <a:r>
              <a:rPr lang="en-US" sz="1200" b="0" i="1" kern="1200" dirty="0">
                <a:solidFill>
                  <a:schemeClr val="tx1"/>
                </a:solidFill>
                <a:effectLst/>
                <a:latin typeface="+mn-lt"/>
                <a:ea typeface="+mn-ea"/>
                <a:cs typeface="+mn-cs"/>
              </a:rPr>
              <a:t>If time, use example from last slide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16</a:t>
            </a:fld>
            <a:endParaRPr lang="en-US"/>
          </a:p>
        </p:txBody>
      </p:sp>
    </p:spTree>
    <p:extLst>
      <p:ext uri="{BB962C8B-B14F-4D97-AF65-F5344CB8AC3E}">
        <p14:creationId xmlns:p14="http://schemas.microsoft.com/office/powerpoint/2010/main" val="1740879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Transition Slide</a:t>
            </a:r>
            <a:endParaRPr lang="en-US" b="1" i="0" dirty="0"/>
          </a:p>
          <a:p>
            <a:r>
              <a:rPr lang="en-US" b="0" i="0" dirty="0"/>
              <a:t>Talking Points:</a:t>
            </a:r>
          </a:p>
          <a:p>
            <a:pPr marL="171450" indent="-171450">
              <a:buFont typeface="Wingdings" panose="05000000000000000000" pitchFamily="2" charset="2"/>
              <a:buChar char="Ø"/>
            </a:pPr>
            <a:r>
              <a:rPr lang="en-US" i="0" dirty="0"/>
              <a:t>We want to give you an overview of what we will discuss in the next couple employee development webinars.</a:t>
            </a:r>
          </a:p>
        </p:txBody>
      </p:sp>
      <p:sp>
        <p:nvSpPr>
          <p:cNvPr id="4" name="Slide Number Placeholder 3"/>
          <p:cNvSpPr>
            <a:spLocks noGrp="1"/>
          </p:cNvSpPr>
          <p:nvPr>
            <p:ph type="sldNum" sz="quarter" idx="10"/>
          </p:nvPr>
        </p:nvSpPr>
        <p:spPr/>
        <p:txBody>
          <a:bodyPr/>
          <a:lstStyle/>
          <a:p>
            <a:fld id="{C940E140-93E8-471F-9349-F0BB6098DEA7}" type="slidenum">
              <a:rPr lang="en-US" smtClean="0"/>
              <a:t>17</a:t>
            </a:fld>
            <a:endParaRPr lang="en-US"/>
          </a:p>
        </p:txBody>
      </p:sp>
    </p:spTree>
    <p:extLst>
      <p:ext uri="{BB962C8B-B14F-4D97-AF65-F5344CB8AC3E}">
        <p14:creationId xmlns:p14="http://schemas.microsoft.com/office/powerpoint/2010/main" val="3222370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effectLst/>
              </a:rPr>
              <a:t>Job analysis and job descriptions will be covered in the second session in this series.</a:t>
            </a:r>
            <a:endParaRPr lang="en-US" b="0" dirty="0"/>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To develop good job descriptions, employee performance assessment and employee development programs, organizations should begin with a thorough job analysis / assessment.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A job analysis is a very careful look at actual job duties and clear descriptions of responsibilities needed for a position. A job analysis is where an organization takes a deep dive in defining the role, responsibilities and expectations of their DSPs and FLSs. This analysis should include a realistic and ‘doable’ listing of responsibil</a:t>
            </a:r>
            <a:r>
              <a:rPr lang="en-US" sz="1200" b="0" kern="1200" dirty="0">
                <a:solidFill>
                  <a:schemeClr val="tx1"/>
                </a:solidFill>
                <a:effectLst/>
                <a:latin typeface="+mn-lt"/>
                <a:ea typeface="+mn-ea"/>
                <a:cs typeface="+mn-cs"/>
              </a:rPr>
              <a:t>ities. A job analysis and assessment helps to define the specific knowledge, skills and attitudes needed by DSPs and FLS for the job. </a:t>
            </a:r>
          </a:p>
          <a:p>
            <a:pPr marL="171450" lvl="0" indent="-171450">
              <a:buFont typeface="Wingdings" panose="05000000000000000000" pitchFamily="2" charset="2"/>
              <a:buChar char="Ø"/>
            </a:pPr>
            <a:r>
              <a:rPr lang="en-US" sz="1200" b="0" i="1" kern="1200" dirty="0">
                <a:solidFill>
                  <a:schemeClr val="tx1"/>
                </a:solidFill>
                <a:effectLst/>
                <a:latin typeface="+mn-lt"/>
                <a:ea typeface="+mn-ea"/>
                <a:cs typeface="+mn-cs"/>
              </a:rPr>
              <a:t>Read slide</a:t>
            </a:r>
          </a:p>
        </p:txBody>
      </p:sp>
      <p:sp>
        <p:nvSpPr>
          <p:cNvPr id="4" name="Slide Number Placeholder 3"/>
          <p:cNvSpPr>
            <a:spLocks noGrp="1"/>
          </p:cNvSpPr>
          <p:nvPr>
            <p:ph type="sldNum" sz="quarter" idx="10"/>
          </p:nvPr>
        </p:nvSpPr>
        <p:spPr/>
        <p:txBody>
          <a:bodyPr/>
          <a:lstStyle/>
          <a:p>
            <a:fld id="{C940E140-93E8-471F-9349-F0BB6098DEA7}" type="slidenum">
              <a:rPr lang="en-US" smtClean="0"/>
              <a:t>18</a:t>
            </a:fld>
            <a:endParaRPr lang="en-US"/>
          </a:p>
        </p:txBody>
      </p:sp>
    </p:spTree>
    <p:extLst>
      <p:ext uri="{BB962C8B-B14F-4D97-AF65-F5344CB8AC3E}">
        <p14:creationId xmlns:p14="http://schemas.microsoft.com/office/powerpoint/2010/main" val="3691413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0" dirty="0"/>
              <a:t>Talking Points: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t>An</a:t>
            </a:r>
            <a:r>
              <a:rPr lang="en-US" baseline="0" dirty="0"/>
              <a:t> accurate </a:t>
            </a:r>
            <a:r>
              <a:rPr lang="en-US" dirty="0"/>
              <a:t>job description</a:t>
            </a:r>
            <a:r>
              <a:rPr lang="en-US" baseline="0" dirty="0"/>
              <a:t> summarizing the key functions and responsibilities of the position is critical.  Understanding what skills and knowledge is needed for the job to be done well plays a critical role in quality of services. Once you conduct the job analysis you are ready to draft the initial job description which then can be review by current staff, supervisors and individuals being supported. </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Job descriptions can provide a guide to employees, so they know and understand what is expected of them on the job. Good job descriptions are a clear outline of expectations and specific job duties that are realistic and doable. Many times, organization develop job descriptions that are vague, unclear or so generic, it leaves DSPs wondering what they are really supposed to be doing.</a:t>
            </a:r>
            <a:r>
              <a:rPr lang="en-US" b="0" dirty="0">
                <a:effectLst/>
              </a:rPr>
              <a:t>  </a:t>
            </a:r>
          </a:p>
          <a:p>
            <a:pPr marL="171450" indent="-171450">
              <a:buFont typeface="Wingdings" panose="05000000000000000000" pitchFamily="2" charset="2"/>
              <a:buChar char="Ø"/>
            </a:pPr>
            <a:r>
              <a:rPr lang="en-US" b="0" dirty="0">
                <a:effectLst/>
              </a:rPr>
              <a:t>Again, job analysis and job descriptions will be covered in the second session in this series.</a:t>
            </a:r>
            <a:endParaRPr lang="en-US" b="0" dirty="0"/>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19</a:t>
            </a:fld>
            <a:endParaRPr lang="en-US"/>
          </a:p>
        </p:txBody>
      </p:sp>
    </p:spTree>
    <p:extLst>
      <p:ext uri="{BB962C8B-B14F-4D97-AF65-F5344CB8AC3E}">
        <p14:creationId xmlns:p14="http://schemas.microsoft.com/office/powerpoint/2010/main" val="2341426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000000"/>
                </a:solidFill>
                <a:effectLst/>
                <a:latin typeface="Calibri" panose="020F0502020204030204" pitchFamily="34" charset="0"/>
              </a:rPr>
              <a:t>Timing: Total of 40-45 minutes (approx. 1-3 minutes/slide)</a:t>
            </a:r>
            <a:endParaRPr lang="en-US" sz="1800"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Action – Record as desired</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p>
          <a:p>
            <a:pPr marL="0" indent="0" algn="l" rtl="0" fontAlgn="base">
              <a:buFont typeface="Wingdings" panose="05000000000000000000" pitchFamily="2" charset="2"/>
              <a:buNone/>
            </a:pPr>
            <a:r>
              <a:rPr lang="en-US" sz="1800" b="0" i="0" dirty="0">
                <a:solidFill>
                  <a:srgbClr val="444444"/>
                </a:solidFill>
                <a:effectLst/>
                <a:latin typeface="Calibri" panose="020F0502020204030204" pitchFamily="34" charset="0"/>
              </a:rPr>
              <a:t>Talking Points: </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Welcome</a:t>
            </a:r>
            <a:r>
              <a:rPr lang="en-US" sz="1800" b="0" i="0" dirty="0">
                <a:solidFill>
                  <a:srgbClr val="444444"/>
                </a:solidFill>
                <a:effectLst/>
                <a:latin typeface="Calibri" panose="020F0502020204030204" pitchFamily="34" charset="0"/>
              </a:rPr>
              <a:t>​ + Intro</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0" u="none" strike="noStrike" dirty="0">
                <a:solidFill>
                  <a:srgbClr val="000000"/>
                </a:solidFill>
                <a:effectLst/>
                <a:latin typeface="Calibri" panose="020F0502020204030204" pitchFamily="34" charset="0"/>
              </a:rPr>
              <a:t>Thank you so much for joining us today. During today’s session we will talk about Employee Development as a tool for retention. This is one of three webinars about Employee Development.  </a:t>
            </a:r>
            <a:r>
              <a:rPr lang="en-US" sz="1800" b="0" i="0" u="none" strike="noStrike" dirty="0">
                <a:solidFill>
                  <a:srgbClr val="444444"/>
                </a:solidFill>
                <a:effectLst/>
                <a:latin typeface="Calibri" panose="020F0502020204030204" pitchFamily="34" charset="0"/>
              </a:rPr>
              <a:t>​</a:t>
            </a:r>
            <a:r>
              <a:rPr lang="en-US" sz="1800" b="0" i="0" dirty="0">
                <a:solidFill>
                  <a:srgbClr val="444444"/>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Ø"/>
            </a:pPr>
            <a:r>
              <a:rPr lang="en-US" sz="1800" b="0" i="1" u="none" strike="noStrike" dirty="0">
                <a:solidFill>
                  <a:srgbClr val="000000"/>
                </a:solidFill>
                <a:effectLst/>
                <a:latin typeface="Calibri" panose="020F0502020204030204" pitchFamily="34" charset="0"/>
              </a:rPr>
              <a:t>If being recorded: </a:t>
            </a:r>
            <a:r>
              <a:rPr lang="en-US" sz="1800" b="0" i="0" u="none" strike="noStrike" dirty="0">
                <a:solidFill>
                  <a:srgbClr val="000000"/>
                </a:solidFill>
                <a:effectLst/>
                <a:latin typeface="Calibri" panose="020F0502020204030204" pitchFamily="34" charset="0"/>
              </a:rPr>
              <a:t>This webinar is currently being </a:t>
            </a:r>
            <a:r>
              <a:rPr lang="en-US" sz="1800" b="1" i="0" u="none" strike="noStrike" dirty="0">
                <a:solidFill>
                  <a:srgbClr val="000000"/>
                </a:solidFill>
                <a:effectLst/>
                <a:latin typeface="Calibri" panose="020F0502020204030204" pitchFamily="34" charset="0"/>
              </a:rPr>
              <a:t>recorded</a:t>
            </a:r>
            <a:r>
              <a:rPr lang="en-US" sz="1800" b="0" i="0" u="none" strike="noStrike" dirty="0">
                <a:solidFill>
                  <a:srgbClr val="000000"/>
                </a:solidFill>
                <a:effectLst/>
                <a:latin typeface="Calibri" panose="020F0502020204030204" pitchFamily="34" charset="0"/>
              </a:rPr>
              <a:t>. We will send the recording to you if you would like to view again or share with others in your organization.</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40E140-93E8-471F-9349-F0BB6098DEA7}" type="slidenum">
              <a:rPr lang="en-US" smtClean="0"/>
              <a:t>2</a:t>
            </a:fld>
            <a:endParaRPr lang="en-US"/>
          </a:p>
        </p:txBody>
      </p:sp>
    </p:spTree>
    <p:extLst>
      <p:ext uri="{BB962C8B-B14F-4D97-AF65-F5344CB8AC3E}">
        <p14:creationId xmlns:p14="http://schemas.microsoft.com/office/powerpoint/2010/main" val="826038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Once accurate job descriptions have been finalized, they can be use for employee job performance assessments. </a:t>
            </a:r>
          </a:p>
          <a:p>
            <a:pPr marL="171450" indent="-171450">
              <a:buFont typeface="Wingdings" panose="05000000000000000000" pitchFamily="2" charset="2"/>
              <a:buChar char="Ø"/>
            </a:pPr>
            <a:r>
              <a:rPr lang="en-US" sz="1200" b="0" kern="1200" dirty="0">
                <a:solidFill>
                  <a:schemeClr val="tx1"/>
                </a:solidFill>
                <a:effectLst/>
                <a:latin typeface="+mn-lt"/>
                <a:ea typeface="+mn-ea"/>
                <a:cs typeface="+mn-cs"/>
              </a:rPr>
              <a:t>Employee performance assessments are known by different names. For the purposes of this training employee assessments means a formal process by which an employee’s performance on the job is measured by a set of standards. It </a:t>
            </a:r>
            <a:r>
              <a:rPr lang="en-US" sz="1200" b="0" i="0" kern="1200" dirty="0">
                <a:solidFill>
                  <a:schemeClr val="tx1"/>
                </a:solidFill>
                <a:effectLst/>
                <a:latin typeface="+mn-lt"/>
                <a:ea typeface="+mn-ea"/>
                <a:cs typeface="+mn-cs"/>
              </a:rPr>
              <a:t>includes the capacity, quality, and /or ability of an employee to meet or exceed the requirements of the job. </a:t>
            </a:r>
          </a:p>
          <a:p>
            <a:pPr marL="171450" indent="-171450">
              <a:buFont typeface="Wingdings" panose="05000000000000000000" pitchFamily="2" charset="2"/>
              <a:buChar char="Ø"/>
            </a:pPr>
            <a:r>
              <a:rPr lang="en-US" sz="1200" b="0" i="0" kern="1200" dirty="0">
                <a:solidFill>
                  <a:schemeClr val="tx1"/>
                </a:solidFill>
                <a:effectLst/>
                <a:latin typeface="+mn-lt"/>
                <a:ea typeface="+mn-ea"/>
                <a:cs typeface="+mn-cs"/>
              </a:rPr>
              <a:t>We will delve into this topic along with the connection to individual Employee development  in the third session of the series.</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40E140-93E8-471F-9349-F0BB6098DEA7}" type="slidenum">
              <a:rPr lang="en-US" smtClean="0"/>
              <a:t>20</a:t>
            </a:fld>
            <a:endParaRPr lang="en-US"/>
          </a:p>
        </p:txBody>
      </p:sp>
    </p:spTree>
    <p:extLst>
      <p:ext uri="{BB962C8B-B14F-4D97-AF65-F5344CB8AC3E}">
        <p14:creationId xmlns:p14="http://schemas.microsoft.com/office/powerpoint/2010/main" val="253935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fld id="{35A677A1-90BB-BF4C-9B1D-1923743CB92F}" type="slidenum">
              <a:rPr lang="en-US" smtClean="0"/>
              <a:t>21</a:t>
            </a:fld>
            <a:endParaRPr lang="en-US"/>
          </a:p>
        </p:txBody>
      </p:sp>
    </p:spTree>
    <p:extLst>
      <p:ext uri="{BB962C8B-B14F-4D97-AF65-F5344CB8AC3E}">
        <p14:creationId xmlns:p14="http://schemas.microsoft.com/office/powerpoint/2010/main" val="389458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Change slide as needed</a:t>
            </a:r>
          </a:p>
        </p:txBody>
      </p:sp>
      <p:sp>
        <p:nvSpPr>
          <p:cNvPr id="4" name="Slide Number Placeholder 3"/>
          <p:cNvSpPr>
            <a:spLocks noGrp="1"/>
          </p:cNvSpPr>
          <p:nvPr>
            <p:ph type="sldNum" sz="quarter" idx="10"/>
          </p:nvPr>
        </p:nvSpPr>
        <p:spPr/>
        <p:txBody>
          <a:bodyPr/>
          <a:lstStyle/>
          <a:p>
            <a:fld id="{35A677A1-90BB-BF4C-9B1D-1923743CB92F}" type="slidenum">
              <a:rPr lang="en-US" smtClean="0"/>
              <a:t>22</a:t>
            </a:fld>
            <a:endParaRPr lang="en-US"/>
          </a:p>
        </p:txBody>
      </p:sp>
    </p:spTree>
    <p:extLst>
      <p:ext uri="{BB962C8B-B14F-4D97-AF65-F5344CB8AC3E}">
        <p14:creationId xmlns:p14="http://schemas.microsoft.com/office/powerpoint/2010/main" val="3839244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40E140-93E8-471F-9349-F0BB6098DEA7}" type="slidenum">
              <a:rPr lang="en-US" smtClean="0"/>
              <a:t>23</a:t>
            </a:fld>
            <a:endParaRPr lang="en-US"/>
          </a:p>
        </p:txBody>
      </p:sp>
    </p:spTree>
    <p:extLst>
      <p:ext uri="{BB962C8B-B14F-4D97-AF65-F5344CB8AC3E}">
        <p14:creationId xmlns:p14="http://schemas.microsoft.com/office/powerpoint/2010/main" val="3876014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Review the learning objectives for this lesson on employee development.</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940E140-93E8-471F-9349-F0BB6098DEA7}" type="slidenum">
              <a:rPr lang="en-US" smtClean="0"/>
              <a:t>3</a:t>
            </a:fld>
            <a:endParaRPr lang="en-US"/>
          </a:p>
        </p:txBody>
      </p:sp>
    </p:spTree>
    <p:extLst>
      <p:ext uri="{BB962C8B-B14F-4D97-AF65-F5344CB8AC3E}">
        <p14:creationId xmlns:p14="http://schemas.microsoft.com/office/powerpoint/2010/main" val="120108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Organizations often focus on meeting mandated training requirements rather than providing training to develop knowledge, skills and abilities needed by DSPs and FLSs.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programs goes beyond just meeting training requirements.  It actually develops employee KSA and promotes professionalism in the workplace.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kern="1200" dirty="0">
                <a:solidFill>
                  <a:schemeClr val="tx1"/>
                </a:solidFill>
                <a:effectLst/>
                <a:latin typeface="+mn-lt"/>
                <a:ea typeface="+mn-ea"/>
                <a:cs typeface="+mn-cs"/>
              </a:rPr>
              <a:t>Employee development programs are an investment in the workforce. Employee development programs utilize methods, efforts or initiatives to enhance the KSA of employees and provide a highly skilled workforce for employers.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It is a two way effort between the employee and employer. Employees with the support of the organization participate in strategic training programs to upgrade their KSA’s usually to benefit the organization’s goals. These differ from career development programs which are usually focused on training and education programs with a personal focus for the employee to enhance skills so they can change careers, earn more money or apply for promotions.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Why they are important. – review the bullets</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Use example of employee development program facilitator has experienced and how it contributed.</a:t>
            </a:r>
          </a:p>
        </p:txBody>
      </p:sp>
      <p:sp>
        <p:nvSpPr>
          <p:cNvPr id="4" name="Slide Number Placeholder 3"/>
          <p:cNvSpPr>
            <a:spLocks noGrp="1"/>
          </p:cNvSpPr>
          <p:nvPr>
            <p:ph type="sldNum" sz="quarter" idx="10"/>
          </p:nvPr>
        </p:nvSpPr>
        <p:spPr/>
        <p:txBody>
          <a:bodyPr/>
          <a:lstStyle/>
          <a:p>
            <a:fld id="{C940E140-93E8-471F-9349-F0BB6098DEA7}" type="slidenum">
              <a:rPr lang="en-US" smtClean="0"/>
              <a:t>4</a:t>
            </a:fld>
            <a:endParaRPr lang="en-US"/>
          </a:p>
        </p:txBody>
      </p:sp>
    </p:spTree>
    <p:extLst>
      <p:ext uri="{BB962C8B-B14F-4D97-AF65-F5344CB8AC3E}">
        <p14:creationId xmlns:p14="http://schemas.microsoft.com/office/powerpoint/2010/main" val="87697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programs benefit the employee, the employer and most importantly the individual being supported.</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programs can stretch the employees skill set and allow them to reach their potential. When employees are at their best they are more productive and satisfied in the job. They are more confident in utilizing new skills. This means they stay longer.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Employee development programs are often associated with career paths, growth opportunities, and promotions.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They also encourage and motivate employees to continue life-long learning</a:t>
            </a:r>
          </a:p>
          <a:p>
            <a:pPr marL="171450" lvl="0" indent="-171450">
              <a:buFont typeface="Wingdings" panose="05000000000000000000" pitchFamily="2" charset="2"/>
              <a:buChar char="Ø"/>
            </a:pPr>
            <a:r>
              <a:rPr lang="en-US" sz="1200" i="1" u="none" kern="1200" dirty="0">
                <a:solidFill>
                  <a:schemeClr val="tx1"/>
                </a:solidFill>
                <a:effectLst/>
                <a:latin typeface="+mn-lt"/>
                <a:ea typeface="+mn-ea"/>
                <a:cs typeface="+mn-cs"/>
              </a:rPr>
              <a:t>Use facilitator specific example from last slide to talk more about benefits to employees</a:t>
            </a:r>
          </a:p>
        </p:txBody>
      </p:sp>
      <p:sp>
        <p:nvSpPr>
          <p:cNvPr id="4" name="Slide Number Placeholder 3"/>
          <p:cNvSpPr>
            <a:spLocks noGrp="1"/>
          </p:cNvSpPr>
          <p:nvPr>
            <p:ph type="sldNum" sz="quarter" idx="10"/>
          </p:nvPr>
        </p:nvSpPr>
        <p:spPr/>
        <p:txBody>
          <a:bodyPr/>
          <a:lstStyle/>
          <a:p>
            <a:fld id="{C940E140-93E8-471F-9349-F0BB6098DEA7}" type="slidenum">
              <a:rPr lang="en-US" smtClean="0"/>
              <a:t>5</a:t>
            </a:fld>
            <a:endParaRPr lang="en-US"/>
          </a:p>
        </p:txBody>
      </p:sp>
    </p:spTree>
    <p:extLst>
      <p:ext uri="{BB962C8B-B14F-4D97-AF65-F5344CB8AC3E}">
        <p14:creationId xmlns:p14="http://schemas.microsoft.com/office/powerpoint/2010/main" val="2143744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Individuals being supported benefit from employee development because workers are more confident to provide better supports that help achieve desired outcomes.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When individuals have better supports, they have better lives.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Confident employees have a longer tenure and this support more stable and effective lives for the individuals being supported.</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Continue using example from slide 4.</a:t>
            </a:r>
          </a:p>
        </p:txBody>
      </p:sp>
      <p:sp>
        <p:nvSpPr>
          <p:cNvPr id="4" name="Slide Number Placeholder 3"/>
          <p:cNvSpPr>
            <a:spLocks noGrp="1"/>
          </p:cNvSpPr>
          <p:nvPr>
            <p:ph type="sldNum" sz="quarter" idx="10"/>
          </p:nvPr>
        </p:nvSpPr>
        <p:spPr/>
        <p:txBody>
          <a:bodyPr/>
          <a:lstStyle/>
          <a:p>
            <a:fld id="{C940E140-93E8-471F-9349-F0BB6098DEA7}" type="slidenum">
              <a:rPr lang="en-US" smtClean="0"/>
              <a:t>6</a:t>
            </a:fld>
            <a:endParaRPr lang="en-US"/>
          </a:p>
        </p:txBody>
      </p:sp>
    </p:spTree>
    <p:extLst>
      <p:ext uri="{BB962C8B-B14F-4D97-AF65-F5344CB8AC3E}">
        <p14:creationId xmlns:p14="http://schemas.microsoft.com/office/powerpoint/2010/main" val="194590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Key 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Bottom line organization that invest in the development of their workforce have a better return on the investment.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Improved employee performance at or above job standards equals better workers for better service and a competitive edge over other providers. Preferred service provider status </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Improved employee skill sets that are up to date in the human services field equals better tenure and retention rates. Creating a more stable and efficient work force.</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Use example from slide 4. </a:t>
            </a:r>
          </a:p>
        </p:txBody>
      </p:sp>
      <p:sp>
        <p:nvSpPr>
          <p:cNvPr id="4" name="Slide Number Placeholder 3"/>
          <p:cNvSpPr>
            <a:spLocks noGrp="1"/>
          </p:cNvSpPr>
          <p:nvPr>
            <p:ph type="sldNum" sz="quarter" idx="10"/>
          </p:nvPr>
        </p:nvSpPr>
        <p:spPr/>
        <p:txBody>
          <a:bodyPr/>
          <a:lstStyle/>
          <a:p>
            <a:fld id="{C940E140-93E8-471F-9349-F0BB6098DEA7}" type="slidenum">
              <a:rPr lang="en-US" smtClean="0"/>
              <a:t>7</a:t>
            </a:fld>
            <a:endParaRPr lang="en-US"/>
          </a:p>
        </p:txBody>
      </p:sp>
    </p:spTree>
    <p:extLst>
      <p:ext uri="{BB962C8B-B14F-4D97-AF65-F5344CB8AC3E}">
        <p14:creationId xmlns:p14="http://schemas.microsoft.com/office/powerpoint/2010/main" val="352010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Talking Points:</a:t>
            </a:r>
          </a:p>
          <a:p>
            <a:pPr marL="171450" indent="-171450">
              <a:buFont typeface="Wingdings" panose="05000000000000000000" pitchFamily="2" charset="2"/>
              <a:buChar char="Ø"/>
            </a:pPr>
            <a:r>
              <a:rPr lang="en-US" b="0" dirty="0"/>
              <a:t>Goal of these employee development programs is to block the revolving door of DSPs that come through organizations. To keep them in the workforce and finding benefits of being in the workforce.</a:t>
            </a:r>
          </a:p>
        </p:txBody>
      </p:sp>
      <p:sp>
        <p:nvSpPr>
          <p:cNvPr id="4" name="Slide Number Placeholder 3"/>
          <p:cNvSpPr>
            <a:spLocks noGrp="1"/>
          </p:cNvSpPr>
          <p:nvPr>
            <p:ph type="sldNum" sz="quarter" idx="10"/>
          </p:nvPr>
        </p:nvSpPr>
        <p:spPr/>
        <p:txBody>
          <a:bodyPr/>
          <a:lstStyle/>
          <a:p>
            <a:fld id="{C940E140-93E8-471F-9349-F0BB6098DEA7}" type="slidenum">
              <a:rPr lang="en-US" smtClean="0"/>
              <a:t>8</a:t>
            </a:fld>
            <a:endParaRPr lang="en-US"/>
          </a:p>
        </p:txBody>
      </p:sp>
    </p:spTree>
    <p:extLst>
      <p:ext uri="{BB962C8B-B14F-4D97-AF65-F5344CB8AC3E}">
        <p14:creationId xmlns:p14="http://schemas.microsoft.com/office/powerpoint/2010/main" val="275685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Talking Points:</a:t>
            </a:r>
          </a:p>
          <a:p>
            <a:pPr marL="171450" lvl="0" indent="-171450">
              <a:buFont typeface="Wingdings" panose="05000000000000000000" pitchFamily="2" charset="2"/>
              <a:buChar char="Ø"/>
            </a:pPr>
            <a:r>
              <a:rPr lang="en-US" sz="1200" kern="1200" dirty="0">
                <a:solidFill>
                  <a:schemeClr val="tx1"/>
                </a:solidFill>
                <a:effectLst/>
                <a:latin typeface="+mn-lt"/>
                <a:ea typeface="+mn-ea"/>
                <a:cs typeface="+mn-cs"/>
              </a:rPr>
              <a:t>There are 4 key components to creating employee development programs. </a:t>
            </a:r>
          </a:p>
          <a:p>
            <a:pPr marL="171450" lvl="0" indent="-171450">
              <a:buFont typeface="Wingdings" panose="05000000000000000000" pitchFamily="2" charset="2"/>
              <a:buChar char="Ø"/>
            </a:pPr>
            <a:r>
              <a:rPr lang="en-US" sz="1200" i="1" kern="1200" dirty="0">
                <a:solidFill>
                  <a:schemeClr val="tx1"/>
                </a:solidFill>
                <a:effectLst/>
                <a:latin typeface="+mn-lt"/>
                <a:ea typeface="+mn-ea"/>
                <a:cs typeface="+mn-cs"/>
              </a:rPr>
              <a:t>Briefly review 4 components (starting with Plan Effective Programs) as each will be further explained in the following slides.</a:t>
            </a:r>
          </a:p>
        </p:txBody>
      </p:sp>
      <p:sp>
        <p:nvSpPr>
          <p:cNvPr id="4" name="Slide Number Placeholder 3"/>
          <p:cNvSpPr>
            <a:spLocks noGrp="1"/>
          </p:cNvSpPr>
          <p:nvPr>
            <p:ph type="sldNum" sz="quarter" idx="10"/>
          </p:nvPr>
        </p:nvSpPr>
        <p:spPr/>
        <p:txBody>
          <a:bodyPr/>
          <a:lstStyle/>
          <a:p>
            <a:fld id="{C940E140-93E8-471F-9349-F0BB6098DEA7}" type="slidenum">
              <a:rPr lang="en-US" smtClean="0"/>
              <a:t>9</a:t>
            </a:fld>
            <a:endParaRPr lang="en-US"/>
          </a:p>
        </p:txBody>
      </p:sp>
    </p:spTree>
    <p:extLst>
      <p:ext uri="{BB962C8B-B14F-4D97-AF65-F5344CB8AC3E}">
        <p14:creationId xmlns:p14="http://schemas.microsoft.com/office/powerpoint/2010/main" val="4263233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1765"/>
            <a:ext cx="5331593" cy="3801015"/>
          </a:xfrm>
        </p:spPr>
        <p:txBody>
          <a:bodyPr anchor="ctr"/>
          <a:lstStyle>
            <a:lvl1pPr algn="l">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8ABE3C1-DBE1-495D-B57B-2849774B866A}" type="datetimeFigureOut">
              <a:rPr lang="en-US" smtClean="0"/>
              <a:t>7/22/2021</a:t>
            </a:fld>
            <a:endParaRPr lang="en-US" dirty="0"/>
          </a:p>
        </p:txBody>
      </p:sp>
      <p:sp>
        <p:nvSpPr>
          <p:cNvPr id="7" name="Rectangle 6">
            <a:extLst>
              <a:ext uri="{FF2B5EF4-FFF2-40B4-BE49-F238E27FC236}">
                <a16:creationId xmlns:a16="http://schemas.microsoft.com/office/drawing/2014/main" id="{5D4095D5-6B0B-E541-B3B3-DE7CE23F9517}"/>
              </a:ext>
            </a:extLst>
          </p:cNvPr>
          <p:cNvSpPr/>
          <p:nvPr userDrawn="1"/>
        </p:nvSpPr>
        <p:spPr>
          <a:xfrm>
            <a:off x="818147" y="-1"/>
            <a:ext cx="5351647" cy="40426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327A38-3038-524C-B488-896D7EE9ABBB}"/>
              </a:ext>
            </a:extLst>
          </p:cNvPr>
          <p:cNvSpPr/>
          <p:nvPr userDrawn="1"/>
        </p:nvSpPr>
        <p:spPr>
          <a:xfrm>
            <a:off x="818146" y="4469307"/>
            <a:ext cx="5351647" cy="238869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E11E13D-5495-2E4E-B8E9-8278BCBBA209}"/>
              </a:ext>
            </a:extLst>
          </p:cNvPr>
          <p:cNvSpPr/>
          <p:nvPr userDrawn="1"/>
        </p:nvSpPr>
        <p:spPr>
          <a:xfrm>
            <a:off x="6737684" y="4544715"/>
            <a:ext cx="5454316" cy="75411"/>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B0B003-7E13-BC4D-AB56-0F75B198ED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9720" y="6276081"/>
            <a:ext cx="1487776" cy="462521"/>
          </a:xfrm>
          <a:prstGeom prst="rect">
            <a:avLst/>
          </a:prstGeom>
        </p:spPr>
      </p:pic>
      <p:pic>
        <p:nvPicPr>
          <p:cNvPr id="11" name="Picture 10">
            <a:extLst>
              <a:ext uri="{FF2B5EF4-FFF2-40B4-BE49-F238E27FC236}">
                <a16:creationId xmlns:a16="http://schemas.microsoft.com/office/drawing/2014/main" id="{F76BAF2D-1416-6F4C-946E-29510DD9A95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3450" t="19894" r="22003" b="36357"/>
          <a:stretch/>
        </p:blipFill>
        <p:spPr>
          <a:xfrm>
            <a:off x="6170988" y="6041922"/>
            <a:ext cx="1830010" cy="730870"/>
          </a:xfrm>
          <a:prstGeom prst="rect">
            <a:avLst/>
          </a:prstGeom>
        </p:spPr>
      </p:pic>
      <p:pic>
        <p:nvPicPr>
          <p:cNvPr id="12" name="Picture 11">
            <a:extLst>
              <a:ext uri="{FF2B5EF4-FFF2-40B4-BE49-F238E27FC236}">
                <a16:creationId xmlns:a16="http://schemas.microsoft.com/office/drawing/2014/main" id="{3A198D90-59E2-E745-AE40-BF19D75A02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6516"/>
          <a:stretch/>
        </p:blipFill>
        <p:spPr>
          <a:xfrm>
            <a:off x="9887501" y="6333056"/>
            <a:ext cx="2172792" cy="388419"/>
          </a:xfrm>
          <a:prstGeom prst="rect">
            <a:avLst/>
          </a:prstGeom>
        </p:spPr>
      </p:pic>
    </p:spTree>
    <p:extLst>
      <p:ext uri="{BB962C8B-B14F-4D97-AF65-F5344CB8AC3E}">
        <p14:creationId xmlns:p14="http://schemas.microsoft.com/office/powerpoint/2010/main" val="49728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3592635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263730776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373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61008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30757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0" name="Rectangle 9">
            <a:extLst>
              <a:ext uri="{FF2B5EF4-FFF2-40B4-BE49-F238E27FC236}">
                <a16:creationId xmlns:a16="http://schemas.microsoft.com/office/drawing/2014/main" id="{C644F66F-3F35-AE4F-8217-CF6C93567902}"/>
              </a:ext>
            </a:extLst>
          </p:cNvPr>
          <p:cNvSpPr/>
          <p:nvPr userDrawn="1"/>
        </p:nvSpPr>
        <p:spPr>
          <a:xfrm>
            <a:off x="2191657" y="6260093"/>
            <a:ext cx="7794172" cy="59790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1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D24011-C832-684A-8DD1-47FDC5EA7202}"/>
              </a:ext>
            </a:extLst>
          </p:cNvPr>
          <p:cNvSpPr/>
          <p:nvPr userDrawn="1"/>
        </p:nvSpPr>
        <p:spPr>
          <a:xfrm>
            <a:off x="847252" y="402937"/>
            <a:ext cx="3594226" cy="493354"/>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E2B2CE5-86D5-A64B-B556-C42CD68907F1}"/>
              </a:ext>
            </a:extLst>
          </p:cNvPr>
          <p:cNvSpPr/>
          <p:nvPr userDrawn="1"/>
        </p:nvSpPr>
        <p:spPr>
          <a:xfrm>
            <a:off x="847023" y="358540"/>
            <a:ext cx="11344978" cy="5115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CAACBB2F-09A0-AD40-9777-EE1E77A81F7A}"/>
              </a:ext>
            </a:extLst>
          </p:cNvPr>
          <p:cNvSpPr>
            <a:spLocks noGrp="1"/>
          </p:cNvSpPr>
          <p:nvPr>
            <p:ph idx="1"/>
          </p:nvPr>
        </p:nvSpPr>
        <p:spPr>
          <a:xfrm>
            <a:off x="838200" y="1188053"/>
            <a:ext cx="10515600" cy="4988910"/>
          </a:xfrm>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FF74080A-7183-D044-8F23-50E787BC444B}"/>
              </a:ext>
            </a:extLst>
          </p:cNvPr>
          <p:cNvSpPr>
            <a:spLocks noGrp="1"/>
          </p:cNvSpPr>
          <p:nvPr>
            <p:ph type="title"/>
          </p:nvPr>
        </p:nvSpPr>
        <p:spPr>
          <a:xfrm>
            <a:off x="944988" y="476439"/>
            <a:ext cx="3353356" cy="344515"/>
          </a:xfrm>
        </p:spPr>
        <p:txBody>
          <a:bodyPr>
            <a:noAutofit/>
          </a:bodyPr>
          <a:lstStyle>
            <a:lvl1pPr>
              <a:defRPr sz="18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51056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7" name="Rectangle 6">
            <a:extLst>
              <a:ext uri="{FF2B5EF4-FFF2-40B4-BE49-F238E27FC236}">
                <a16:creationId xmlns:a16="http://schemas.microsoft.com/office/drawing/2014/main" id="{006A1A6F-789C-7C44-9179-157E0BCAEA32}"/>
              </a:ext>
            </a:extLst>
          </p:cNvPr>
          <p:cNvSpPr/>
          <p:nvPr userDrawn="1"/>
        </p:nvSpPr>
        <p:spPr>
          <a:xfrm>
            <a:off x="818147" y="1664018"/>
            <a:ext cx="10529304" cy="45719"/>
          </a:xfrm>
          <a:prstGeom prst="rect">
            <a:avLst/>
          </a:prstGeom>
          <a:solidFill>
            <a:srgbClr val="8EC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E60B-4005-CA44-89C5-CA8B7CEC5705}"/>
              </a:ext>
            </a:extLst>
          </p:cNvPr>
          <p:cNvSpPr/>
          <p:nvPr userDrawn="1"/>
        </p:nvSpPr>
        <p:spPr>
          <a:xfrm>
            <a:off x="818146" y="4589463"/>
            <a:ext cx="10529304" cy="45719"/>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2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FD7AB8-1011-9D4B-BCE3-9AA61E5EC5B6}"/>
              </a:ext>
            </a:extLst>
          </p:cNvPr>
          <p:cNvSpPr/>
          <p:nvPr userDrawn="1"/>
        </p:nvSpPr>
        <p:spPr>
          <a:xfrm>
            <a:off x="0" y="0"/>
            <a:ext cx="12192000" cy="6858000"/>
          </a:xfrm>
          <a:prstGeom prst="rect">
            <a:avLst/>
          </a:prstGeom>
          <a:solidFill>
            <a:srgbClr val="CBC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913F1A8E-B361-034F-905F-9E9FE732489D}"/>
              </a:ext>
            </a:extLst>
          </p:cNvPr>
          <p:cNvSpPr/>
          <p:nvPr userDrawn="1"/>
        </p:nvSpPr>
        <p:spPr>
          <a:xfrm>
            <a:off x="1095284" y="1029788"/>
            <a:ext cx="9988731" cy="4798423"/>
          </a:xfrm>
          <a:prstGeom prst="roundRect">
            <a:avLst>
              <a:gd name="adj" fmla="val 75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84366" y="1353671"/>
            <a:ext cx="9805851" cy="4071768"/>
          </a:xfrm>
        </p:spPr>
        <p:txBody>
          <a:bodyPr anchor="ctr">
            <a:normAutofit/>
          </a:bodyPr>
          <a:lstStyle>
            <a:lvl1pPr>
              <a:defRPr sz="5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59586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7504" y="1428207"/>
            <a:ext cx="10276296" cy="3940628"/>
          </a:xfrm>
        </p:spPr>
        <p:txBody>
          <a:bodyPr anchor="ctr"/>
          <a:lstStyle>
            <a:lvl1pPr>
              <a:defRPr sz="6000"/>
            </a:lvl1pPr>
          </a:lstStyle>
          <a:p>
            <a:r>
              <a:rPr lang="en-US" dirty="0"/>
              <a:t>Click to edit Master 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
        <p:nvSpPr>
          <p:cNvPr id="12" name="Rectangle 11">
            <a:extLst>
              <a:ext uri="{FF2B5EF4-FFF2-40B4-BE49-F238E27FC236}">
                <a16:creationId xmlns:a16="http://schemas.microsoft.com/office/drawing/2014/main" id="{D9B21D71-06FB-E64D-A5F6-CCE9BAFC0BEE}"/>
              </a:ext>
            </a:extLst>
          </p:cNvPr>
          <p:cNvSpPr/>
          <p:nvPr userDrawn="1"/>
        </p:nvSpPr>
        <p:spPr>
          <a:xfrm>
            <a:off x="892537" y="1445624"/>
            <a:ext cx="10559235" cy="3923211"/>
          </a:xfrm>
          <a:prstGeom prst="rect">
            <a:avLst/>
          </a:prstGeom>
          <a:noFill/>
          <a:ln w="38100">
            <a:solidFill>
              <a:srgbClr val="8EC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9FD7AB8-1011-9D4B-BCE3-9AA61E5EC5B6}"/>
              </a:ext>
            </a:extLst>
          </p:cNvPr>
          <p:cNvSpPr/>
          <p:nvPr userDrawn="1"/>
        </p:nvSpPr>
        <p:spPr>
          <a:xfrm>
            <a:off x="838200" y="1419498"/>
            <a:ext cx="108676" cy="3971108"/>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52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4011506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i="0">
                <a:solidFill>
                  <a:srgbClr val="4C768C"/>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D6E9DEC-419B-4CC5-A080-3B06BD5A8291}" type="datetimeFigureOut">
              <a:rPr lang="en-US" smtClean="0"/>
              <a:t>7/22/2021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742771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2C7999D-FFF7-4B5D-A991-3BB29E6DD703}" type="datetimeFigureOut">
              <a:rPr lang="en-US" smtClean="0"/>
              <a:t>7/22/2021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CD6A595-1AF5-448D-81BA-CFAB830FD781}" type="slidenum">
              <a:rPr lang="en-US" smtClean="0"/>
              <a:t>‹#›</a:t>
            </a:fld>
            <a:endParaRPr lang="en-US"/>
          </a:p>
        </p:txBody>
      </p:sp>
    </p:spTree>
    <p:extLst>
      <p:ext uri="{BB962C8B-B14F-4D97-AF65-F5344CB8AC3E}">
        <p14:creationId xmlns:p14="http://schemas.microsoft.com/office/powerpoint/2010/main" val="164351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71478"/>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12" r:id="rId3"/>
    <p:sldLayoutId id="2147483901" r:id="rId4"/>
    <p:sldLayoutId id="2147483910" r:id="rId5"/>
    <p:sldLayoutId id="214748391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150000"/>
        </a:lnSpc>
        <a:spcBef>
          <a:spcPts val="1000"/>
        </a:spcBef>
        <a:buClr>
          <a:srgbClr val="4C768C"/>
        </a:buClr>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Clr>
          <a:srgbClr val="4C768C"/>
        </a:buClr>
        <a:buFont typeface=".AppleSystemUIFont" charset="-12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Clr>
          <a:srgbClr val="4C768C"/>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Clr>
          <a:srgbClr val="4C768C"/>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Clr>
          <a:srgbClr val="4C768C"/>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tenncare.ici.umn.ed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708D21-42BA-3247-A723-A7BB066ED7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3" name="Picture 2">
            <a:extLst>
              <a:ext uri="{FF2B5EF4-FFF2-40B4-BE49-F238E27FC236}">
                <a16:creationId xmlns:a16="http://schemas.microsoft.com/office/drawing/2014/main" id="{F44B10CA-1E1D-CC47-BB91-F288E3469F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4" name="Picture 3">
            <a:extLst>
              <a:ext uri="{FF2B5EF4-FFF2-40B4-BE49-F238E27FC236}">
                <a16:creationId xmlns:a16="http://schemas.microsoft.com/office/drawing/2014/main" id="{6B86911A-79AF-C947-A8EF-C7722DA907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
        <p:nvSpPr>
          <p:cNvPr id="5" name="Rectangle 4">
            <a:extLst>
              <a:ext uri="{FF2B5EF4-FFF2-40B4-BE49-F238E27FC236}">
                <a16:creationId xmlns:a16="http://schemas.microsoft.com/office/drawing/2014/main" id="{ADB122AA-FDB1-6C41-8B98-238DAFB438B0}"/>
              </a:ext>
            </a:extLst>
          </p:cNvPr>
          <p:cNvSpPr/>
          <p:nvPr/>
        </p:nvSpPr>
        <p:spPr>
          <a:xfrm>
            <a:off x="0" y="0"/>
            <a:ext cx="12192000" cy="6004560"/>
          </a:xfrm>
          <a:prstGeom prst="rect">
            <a:avLst/>
          </a:prstGeom>
          <a:solidFill>
            <a:srgbClr val="4C7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17D6A-41DF-2B43-9EA4-0D4282334417}"/>
              </a:ext>
            </a:extLst>
          </p:cNvPr>
          <p:cNvSpPr txBox="1"/>
          <p:nvPr/>
        </p:nvSpPr>
        <p:spPr>
          <a:xfrm>
            <a:off x="1082040" y="1249737"/>
            <a:ext cx="9982200" cy="3170099"/>
          </a:xfrm>
          <a:prstGeom prst="rect">
            <a:avLst/>
          </a:prstGeom>
          <a:noFill/>
        </p:spPr>
        <p:txBody>
          <a:bodyPr wrap="square" rtlCol="0">
            <a:spAutoFit/>
          </a:bodyPr>
          <a:lstStyle/>
          <a:p>
            <a:pPr algn="ctr"/>
            <a:r>
              <a:rPr lang="en-US" sz="5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Welcome to the Webinar Series on the Workforce Toolkit.</a:t>
            </a:r>
          </a:p>
          <a:p>
            <a:pPr algn="ctr"/>
            <a:endPar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5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We will begin at 2:00 pm central</a:t>
            </a:r>
          </a:p>
        </p:txBody>
      </p:sp>
    </p:spTree>
    <p:extLst>
      <p:ext uri="{BB962C8B-B14F-4D97-AF65-F5344CB8AC3E}">
        <p14:creationId xmlns:p14="http://schemas.microsoft.com/office/powerpoint/2010/main" val="885834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Planning Effective Employee Development Programs</a:t>
            </a:r>
          </a:p>
        </p:txBody>
      </p:sp>
      <p:sp>
        <p:nvSpPr>
          <p:cNvPr id="3" name="Content Placeholder 2"/>
          <p:cNvSpPr>
            <a:spLocks noGrp="1"/>
          </p:cNvSpPr>
          <p:nvPr>
            <p:ph sz="half" idx="1"/>
          </p:nvPr>
        </p:nvSpPr>
        <p:spPr>
          <a:xfrm>
            <a:off x="838200" y="1825625"/>
            <a:ext cx="5181600" cy="4790328"/>
          </a:xfrm>
        </p:spPr>
        <p:txBody>
          <a:bodyPr>
            <a:normAutofit fontScale="62500" lnSpcReduction="20000"/>
          </a:bodyPr>
          <a:lstStyle/>
          <a:p>
            <a:r>
              <a:rPr lang="en-US" dirty="0"/>
              <a:t>Utilize the job analysis and assessments materials</a:t>
            </a:r>
          </a:p>
          <a:p>
            <a:pPr lvl="1"/>
            <a:r>
              <a:rPr lang="en-US" sz="2800" dirty="0"/>
              <a:t>Identify skills needed for each position – job descriptions</a:t>
            </a:r>
          </a:p>
          <a:p>
            <a:pPr lvl="1"/>
            <a:r>
              <a:rPr lang="en-US" sz="2800" dirty="0"/>
              <a:t>Identify outcomes for individuals being supported</a:t>
            </a:r>
          </a:p>
          <a:p>
            <a:pPr lvl="1"/>
            <a:r>
              <a:rPr lang="en-US" sz="2800" dirty="0"/>
              <a:t>Identify possible skill gaps</a:t>
            </a:r>
          </a:p>
          <a:p>
            <a:r>
              <a:rPr lang="en-US" dirty="0"/>
              <a:t>Align organization’s mission, vision and values</a:t>
            </a:r>
          </a:p>
          <a:p>
            <a:r>
              <a:rPr lang="en-US" dirty="0"/>
              <a:t>Allocate of human and financial resources</a:t>
            </a:r>
          </a:p>
          <a:p>
            <a:r>
              <a:rPr lang="en-US" dirty="0"/>
              <a:t>Solicit and garner buy-in from decision makers /stakeholder</a:t>
            </a:r>
          </a:p>
        </p:txBody>
      </p:sp>
      <p:sp>
        <p:nvSpPr>
          <p:cNvPr id="4" name="Rectangle 3"/>
          <p:cNvSpPr/>
          <p:nvPr/>
        </p:nvSpPr>
        <p:spPr>
          <a:xfrm>
            <a:off x="5973210" y="3244334"/>
            <a:ext cx="245580" cy="369332"/>
          </a:xfrm>
          <a:prstGeom prst="rect">
            <a:avLst/>
          </a:prstGeom>
        </p:spPr>
        <p:txBody>
          <a:bodyPr wrap="none">
            <a:spAutoFit/>
          </a:bodyPr>
          <a:lstStyle/>
          <a:p>
            <a:r>
              <a:rPr lang="en-US" dirty="0">
                <a:solidFill>
                  <a:srgbClr val="000000"/>
                </a:solidFill>
                <a:latin typeface="Microsoft Sans Serif" panose="020B0604020202020204" pitchFamily="34" charset="0"/>
              </a:rPr>
              <a:t>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382" y="1873899"/>
            <a:ext cx="5604618" cy="3816478"/>
          </a:xfrm>
          <a:prstGeom prst="rect">
            <a:avLst/>
          </a:prstGeom>
        </p:spPr>
      </p:pic>
    </p:spTree>
    <p:extLst>
      <p:ext uri="{BB962C8B-B14F-4D97-AF65-F5344CB8AC3E}">
        <p14:creationId xmlns:p14="http://schemas.microsoft.com/office/powerpoint/2010/main" val="229889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 Plan for Employee Development Programs</a:t>
            </a:r>
          </a:p>
        </p:txBody>
      </p:sp>
      <p:sp>
        <p:nvSpPr>
          <p:cNvPr id="3" name="Content Placeholder 2"/>
          <p:cNvSpPr>
            <a:spLocks noGrp="1"/>
          </p:cNvSpPr>
          <p:nvPr>
            <p:ph idx="1"/>
          </p:nvPr>
        </p:nvSpPr>
        <p:spPr/>
        <p:txBody>
          <a:bodyPr>
            <a:normAutofit/>
          </a:bodyPr>
          <a:lstStyle/>
          <a:p>
            <a:r>
              <a:rPr lang="en-US" dirty="0"/>
              <a:t>Identify possible resources and tools</a:t>
            </a:r>
          </a:p>
          <a:p>
            <a:r>
              <a:rPr lang="en-US" dirty="0"/>
              <a:t>Align program with organizational strategic goals in mind</a:t>
            </a:r>
          </a:p>
          <a:p>
            <a:r>
              <a:rPr lang="en-US" dirty="0"/>
              <a:t>Develop rewards and recognition for successful participation</a:t>
            </a:r>
          </a:p>
          <a:p>
            <a:pPr lvl="1"/>
            <a:r>
              <a:rPr lang="en-US" sz="2800" dirty="0"/>
              <a:t>Bonuses</a:t>
            </a:r>
          </a:p>
          <a:p>
            <a:pPr lvl="1"/>
            <a:r>
              <a:rPr lang="en-US" sz="2800" dirty="0"/>
              <a:t>Raises</a:t>
            </a:r>
          </a:p>
          <a:p>
            <a:pPr lvl="1"/>
            <a:r>
              <a:rPr lang="en-US" sz="2800" dirty="0"/>
              <a:t>Certificates / Plaques</a:t>
            </a:r>
          </a:p>
          <a:p>
            <a:endParaRPr lang="en-US" dirty="0"/>
          </a:p>
        </p:txBody>
      </p:sp>
    </p:spTree>
    <p:extLst>
      <p:ext uri="{BB962C8B-B14F-4D97-AF65-F5344CB8AC3E}">
        <p14:creationId xmlns:p14="http://schemas.microsoft.com/office/powerpoint/2010/main" val="347750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a Plan for Employee Development Programs</a:t>
            </a:r>
          </a:p>
        </p:txBody>
      </p:sp>
      <p:sp>
        <p:nvSpPr>
          <p:cNvPr id="3" name="Content Placeholder 2"/>
          <p:cNvSpPr>
            <a:spLocks noGrp="1"/>
          </p:cNvSpPr>
          <p:nvPr>
            <p:ph sz="half" idx="1"/>
          </p:nvPr>
        </p:nvSpPr>
        <p:spPr/>
        <p:txBody>
          <a:bodyPr/>
          <a:lstStyle/>
          <a:p>
            <a:r>
              <a:rPr lang="en-US" dirty="0"/>
              <a:t>Develop program evaluation methods</a:t>
            </a:r>
          </a:p>
          <a:p>
            <a:pPr lvl="1"/>
            <a:r>
              <a:rPr lang="en-US" sz="2800" dirty="0"/>
              <a:t>Measurement tools</a:t>
            </a:r>
          </a:p>
          <a:p>
            <a:pPr lvl="1"/>
            <a:r>
              <a:rPr lang="en-US" sz="2800" dirty="0"/>
              <a:t>Define goals and outcomes</a:t>
            </a:r>
          </a:p>
          <a:p>
            <a:pPr lvl="1"/>
            <a:r>
              <a:rPr lang="en-US" sz="2800" dirty="0"/>
              <a:t>Define data points</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180" t="17310" r="4795"/>
          <a:stretch/>
        </p:blipFill>
        <p:spPr>
          <a:xfrm>
            <a:off x="6225988" y="1960095"/>
            <a:ext cx="5966012" cy="3560509"/>
          </a:xfrm>
          <a:prstGeom prst="rect">
            <a:avLst/>
          </a:prstGeom>
        </p:spPr>
      </p:pic>
    </p:spTree>
    <p:extLst>
      <p:ext uri="{BB962C8B-B14F-4D97-AF65-F5344CB8AC3E}">
        <p14:creationId xmlns:p14="http://schemas.microsoft.com/office/powerpoint/2010/main" val="172338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and Implementing Employee Development Programs</a:t>
            </a:r>
          </a:p>
        </p:txBody>
      </p:sp>
      <p:sp>
        <p:nvSpPr>
          <p:cNvPr id="3" name="Content Placeholder 2"/>
          <p:cNvSpPr>
            <a:spLocks noGrp="1"/>
          </p:cNvSpPr>
          <p:nvPr>
            <p:ph idx="1"/>
          </p:nvPr>
        </p:nvSpPr>
        <p:spPr/>
        <p:txBody>
          <a:bodyPr>
            <a:normAutofit fontScale="92500" lnSpcReduction="20000"/>
          </a:bodyPr>
          <a:lstStyle/>
          <a:p>
            <a:r>
              <a:rPr lang="en-US" dirty="0"/>
              <a:t>Seek feedback from stakeholders on draft plan</a:t>
            </a:r>
          </a:p>
          <a:p>
            <a:r>
              <a:rPr lang="en-US" dirty="0"/>
              <a:t>Seek approval of management / human resources /decision makers</a:t>
            </a:r>
          </a:p>
          <a:p>
            <a:endParaRPr lang="en-US" dirty="0"/>
          </a:p>
          <a:p>
            <a:pPr marL="0" indent="0">
              <a:buNone/>
            </a:pPr>
            <a:r>
              <a:rPr lang="en-US" dirty="0"/>
              <a:t>Implement</a:t>
            </a:r>
          </a:p>
          <a:p>
            <a:r>
              <a:rPr lang="en-US" dirty="0"/>
              <a:t>Rollout the program</a:t>
            </a:r>
          </a:p>
          <a:p>
            <a:r>
              <a:rPr lang="en-US" dirty="0"/>
              <a:t>Kick-off the program</a:t>
            </a:r>
          </a:p>
          <a:p>
            <a:r>
              <a:rPr lang="en-US" dirty="0"/>
              <a:t>Collect evaluation measurement data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237" y="3089648"/>
            <a:ext cx="2974848" cy="2968752"/>
          </a:xfrm>
          <a:prstGeom prst="rect">
            <a:avLst/>
          </a:prstGeom>
        </p:spPr>
      </p:pic>
    </p:spTree>
    <p:extLst>
      <p:ext uri="{BB962C8B-B14F-4D97-AF65-F5344CB8AC3E}">
        <p14:creationId xmlns:p14="http://schemas.microsoft.com/office/powerpoint/2010/main" val="499186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&amp; Sustaining Employee Development Programs</a:t>
            </a:r>
          </a:p>
        </p:txBody>
      </p:sp>
      <p:sp>
        <p:nvSpPr>
          <p:cNvPr id="3" name="Content Placeholder 2"/>
          <p:cNvSpPr>
            <a:spLocks noGrp="1"/>
          </p:cNvSpPr>
          <p:nvPr>
            <p:ph sz="half" idx="1"/>
          </p:nvPr>
        </p:nvSpPr>
        <p:spPr/>
        <p:txBody>
          <a:bodyPr>
            <a:normAutofit fontScale="62500" lnSpcReduction="20000"/>
          </a:bodyPr>
          <a:lstStyle/>
          <a:p>
            <a:pPr marL="0" indent="0">
              <a:buNone/>
            </a:pPr>
            <a:r>
              <a:rPr lang="en-US" dirty="0"/>
              <a:t>Analyze data and summarize findings  </a:t>
            </a:r>
          </a:p>
          <a:p>
            <a:pPr marL="0" indent="0">
              <a:buNone/>
            </a:pPr>
            <a:r>
              <a:rPr lang="en-US" dirty="0"/>
              <a:t>Describe and discuss:</a:t>
            </a:r>
          </a:p>
          <a:p>
            <a:r>
              <a:rPr lang="en-US" dirty="0"/>
              <a:t>What was successful?</a:t>
            </a:r>
          </a:p>
          <a:p>
            <a:r>
              <a:rPr lang="en-US" dirty="0"/>
              <a:t>What were some of the barriers, challenges, or issues experienced by employees?</a:t>
            </a:r>
          </a:p>
          <a:p>
            <a:r>
              <a:rPr lang="en-US" dirty="0"/>
              <a:t>What needs to change or improve for program to be more successful?</a:t>
            </a:r>
          </a:p>
          <a:p>
            <a:pPr marL="0" indent="0">
              <a:buNone/>
            </a:pPr>
            <a:r>
              <a:rPr lang="en-US" dirty="0"/>
              <a:t>Report findings to decision makers / stakeholder</a:t>
            </a:r>
          </a:p>
          <a:p>
            <a:pPr marL="0" indent="0">
              <a:buNone/>
            </a:pPr>
            <a:r>
              <a:rPr lang="en-US" dirty="0"/>
              <a:t>Revise program based on evaluation findings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164" y="1541857"/>
            <a:ext cx="4047636" cy="4509319"/>
          </a:xfrm>
          <a:prstGeom prst="rect">
            <a:avLst/>
          </a:prstGeom>
        </p:spPr>
      </p:pic>
    </p:spTree>
    <p:extLst>
      <p:ext uri="{BB962C8B-B14F-4D97-AF65-F5344CB8AC3E}">
        <p14:creationId xmlns:p14="http://schemas.microsoft.com/office/powerpoint/2010/main" val="929435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Drafting Individual Employee Development</a:t>
            </a:r>
          </a:p>
        </p:txBody>
      </p:sp>
      <p:sp>
        <p:nvSpPr>
          <p:cNvPr id="3" name="Content Placeholder 2"/>
          <p:cNvSpPr>
            <a:spLocks noGrp="1"/>
          </p:cNvSpPr>
          <p:nvPr>
            <p:ph sz="half" idx="1"/>
          </p:nvPr>
        </p:nvSpPr>
        <p:spPr/>
        <p:txBody>
          <a:bodyPr>
            <a:normAutofit fontScale="62500" lnSpcReduction="20000"/>
          </a:bodyPr>
          <a:lstStyle/>
          <a:p>
            <a:r>
              <a:rPr lang="en-US" sz="3600" dirty="0"/>
              <a:t>Identify goal statements</a:t>
            </a:r>
          </a:p>
          <a:p>
            <a:r>
              <a:rPr lang="en-US" sz="3600" dirty="0"/>
              <a:t>Identify action steps</a:t>
            </a:r>
          </a:p>
          <a:p>
            <a:r>
              <a:rPr lang="en-US" sz="3600" dirty="0"/>
              <a:t>Develop time frame for accomplishment</a:t>
            </a:r>
          </a:p>
          <a:p>
            <a:r>
              <a:rPr lang="en-US" sz="3600" dirty="0"/>
              <a:t>Plan for and identify evaluation measure</a:t>
            </a:r>
          </a:p>
          <a:p>
            <a:r>
              <a:rPr lang="en-US" sz="3600" dirty="0"/>
              <a:t>Identify potential barriers and how to overcome these</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00800" y="1690688"/>
            <a:ext cx="5791200" cy="3868522"/>
          </a:xfrm>
        </p:spPr>
      </p:pic>
    </p:spTree>
    <p:extLst>
      <p:ext uri="{BB962C8B-B14F-4D97-AF65-F5344CB8AC3E}">
        <p14:creationId xmlns:p14="http://schemas.microsoft.com/office/powerpoint/2010/main" val="2051375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Finalizing Individual Employee Development</a:t>
            </a:r>
          </a:p>
        </p:txBody>
      </p:sp>
      <p:sp>
        <p:nvSpPr>
          <p:cNvPr id="3" name="Content Placeholder 2"/>
          <p:cNvSpPr>
            <a:spLocks noGrp="1"/>
          </p:cNvSpPr>
          <p:nvPr>
            <p:ph sz="half" idx="1"/>
          </p:nvPr>
        </p:nvSpPr>
        <p:spPr/>
        <p:txBody>
          <a:bodyPr>
            <a:normAutofit fontScale="62500" lnSpcReduction="20000"/>
          </a:bodyPr>
          <a:lstStyle/>
          <a:p>
            <a:r>
              <a:rPr lang="en-US" sz="3600" dirty="0"/>
              <a:t>Meet and discuss drafted plan</a:t>
            </a:r>
          </a:p>
          <a:p>
            <a:r>
              <a:rPr lang="en-US" sz="3600" dirty="0"/>
              <a:t>Provide feedback and revise plan as needed</a:t>
            </a:r>
          </a:p>
          <a:p>
            <a:r>
              <a:rPr lang="en-US" sz="3600" dirty="0"/>
              <a:t>Define progress review schedule</a:t>
            </a:r>
          </a:p>
          <a:p>
            <a:r>
              <a:rPr lang="en-US" sz="3600" dirty="0"/>
              <a:t>Support employee to implement their plan</a:t>
            </a:r>
          </a:p>
          <a:p>
            <a:pPr lvl="1"/>
            <a:r>
              <a:rPr lang="en-US" sz="3200" dirty="0"/>
              <a:t>Reinforcing, coaching, and mentoring</a:t>
            </a:r>
          </a:p>
          <a:p>
            <a:pPr lvl="1"/>
            <a:r>
              <a:rPr lang="en-US" sz="3200" dirty="0"/>
              <a:t>Supporting and celebrating success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39268" y="1825625"/>
            <a:ext cx="5652732" cy="3750754"/>
          </a:xfrm>
        </p:spPr>
      </p:pic>
    </p:spTree>
    <p:extLst>
      <p:ext uri="{BB962C8B-B14F-4D97-AF65-F5344CB8AC3E}">
        <p14:creationId xmlns:p14="http://schemas.microsoft.com/office/powerpoint/2010/main" val="262123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272" b="7354"/>
          <a:stretch/>
        </p:blipFill>
        <p:spPr>
          <a:xfrm>
            <a:off x="0" y="0"/>
            <a:ext cx="12192000" cy="6858000"/>
          </a:xfrm>
        </p:spPr>
      </p:pic>
      <p:sp>
        <p:nvSpPr>
          <p:cNvPr id="2" name="Title 1"/>
          <p:cNvSpPr>
            <a:spLocks noGrp="1"/>
          </p:cNvSpPr>
          <p:nvPr>
            <p:ph type="title"/>
          </p:nvPr>
        </p:nvSpPr>
        <p:spPr>
          <a:xfrm>
            <a:off x="838200" y="1855259"/>
            <a:ext cx="10515600" cy="1325563"/>
          </a:xfrm>
        </p:spPr>
        <p:txBody>
          <a:bodyPr/>
          <a:lstStyle/>
          <a:p>
            <a:pPr algn="ctr"/>
            <a:r>
              <a:rPr lang="en-US" b="1" dirty="0">
                <a:solidFill>
                  <a:schemeClr val="bg1"/>
                </a:solidFill>
                <a:latin typeface="Open Sans Semibold" charset="0"/>
                <a:ea typeface="Open Sans Semibold" charset="0"/>
                <a:cs typeface="Open Sans Semibold" charset="0"/>
              </a:rPr>
              <a:t>Coming Soon.</a:t>
            </a:r>
          </a:p>
        </p:txBody>
      </p:sp>
    </p:spTree>
    <p:extLst>
      <p:ext uri="{BB962C8B-B14F-4D97-AF65-F5344CB8AC3E}">
        <p14:creationId xmlns:p14="http://schemas.microsoft.com/office/powerpoint/2010/main" val="3847569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Development Plans:  Important Connections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5736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703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Development Plans:  Important Connections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985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410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165"/>
          <a:stretch/>
        </p:blipFill>
        <p:spPr>
          <a:xfrm>
            <a:off x="6737681" y="531764"/>
            <a:ext cx="5454319" cy="3776401"/>
          </a:xfrm>
          <a:prstGeom prst="rect">
            <a:avLst/>
          </a:prstGeom>
        </p:spPr>
      </p:pic>
      <p:sp>
        <p:nvSpPr>
          <p:cNvPr id="2" name="Title 1">
            <a:extLst>
              <a:ext uri="{FF2B5EF4-FFF2-40B4-BE49-F238E27FC236}">
                <a16:creationId xmlns:a16="http://schemas.microsoft.com/office/drawing/2014/main" id="{CF47E7B4-6F68-2F4F-8D01-AC4529AB433E}"/>
              </a:ext>
            </a:extLst>
          </p:cNvPr>
          <p:cNvSpPr>
            <a:spLocks noGrp="1"/>
          </p:cNvSpPr>
          <p:nvPr>
            <p:ph type="ctrTitle"/>
          </p:nvPr>
        </p:nvSpPr>
        <p:spPr/>
        <p:txBody>
          <a:bodyPr>
            <a:normAutofit/>
          </a:bodyPr>
          <a:lstStyle/>
          <a:p>
            <a:r>
              <a:rPr lang="en-US" dirty="0"/>
              <a:t>Employee Development</a:t>
            </a:r>
            <a:br>
              <a:rPr lang="en-US" dirty="0"/>
            </a:br>
            <a:r>
              <a:rPr lang="en-US" sz="4400" dirty="0"/>
              <a:t>Tools for Retention</a:t>
            </a:r>
            <a:br>
              <a:rPr lang="en-US" sz="4400" dirty="0"/>
            </a:br>
            <a:endParaRPr lang="en-US" sz="4400" dirty="0"/>
          </a:p>
        </p:txBody>
      </p:sp>
      <p:sp>
        <p:nvSpPr>
          <p:cNvPr id="6" name="TextBox 5">
            <a:extLst>
              <a:ext uri="{FF2B5EF4-FFF2-40B4-BE49-F238E27FC236}">
                <a16:creationId xmlns:a16="http://schemas.microsoft.com/office/drawing/2014/main" id="{8E257AEA-85C8-DF4B-AE2C-823CF3CBA127}"/>
              </a:ext>
            </a:extLst>
          </p:cNvPr>
          <p:cNvSpPr txBox="1"/>
          <p:nvPr/>
        </p:nvSpPr>
        <p:spPr>
          <a:xfrm>
            <a:off x="6737682" y="4863681"/>
            <a:ext cx="5164507" cy="400110"/>
          </a:xfrm>
          <a:prstGeom prst="rect">
            <a:avLst/>
          </a:prstGeom>
          <a:noFill/>
        </p:spPr>
        <p:txBody>
          <a:bodyPr wrap="square" rtlCol="0" anchor="t">
            <a:spAutoFit/>
          </a:bodyPr>
          <a:lstStyle/>
          <a:p>
            <a:r>
              <a:rPr lang="en-US" sz="2000" b="0" i="0" dirty="0">
                <a:effectLst/>
                <a:latin typeface="Slack-Lato"/>
              </a:rPr>
              <a:t>Presenter's name and affiliation</a:t>
            </a:r>
            <a:endParaRPr lang="x-none" sz="2000" dirty="0">
              <a:latin typeface="Open Sans Light"/>
              <a:ea typeface="Open Sans Light" panose="020B0306030504020204" pitchFamily="34" charset="0"/>
              <a:cs typeface="Open Sans Light" panose="020B0306030504020204" pitchFamily="34" charset="0"/>
            </a:endParaRPr>
          </a:p>
        </p:txBody>
      </p:sp>
      <p:sp>
        <p:nvSpPr>
          <p:cNvPr id="3" name="Rectangle 1">
            <a:extLst>
              <a:ext uri="{FF2B5EF4-FFF2-40B4-BE49-F238E27FC236}">
                <a16:creationId xmlns:a16="http://schemas.microsoft.com/office/drawing/2014/main" id="{04010FDB-E348-4A27-8AC5-6879D6BFD1DB}"/>
              </a:ext>
            </a:extLst>
          </p:cNvPr>
          <p:cNvSpPr>
            <a:spLocks noChangeArrowheads="1"/>
          </p:cNvSpPr>
          <p:nvPr/>
        </p:nvSpPr>
        <p:spPr bwMode="auto">
          <a:xfrm>
            <a:off x="0" y="0"/>
            <a:ext cx="3251200" cy="0"/>
          </a:xfrm>
          <a:prstGeom prst="rect">
            <a:avLst/>
          </a:prstGeom>
          <a:solidFill>
            <a:srgbClr val="20212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Ok. I need to order business cards for conferences and things. Do you guys have your work address on there or just email and phone</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074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500062"/>
            <a:ext cx="10515600" cy="1325563"/>
          </a:xfrm>
        </p:spPr>
        <p:txBody>
          <a:bodyPr/>
          <a:lstStyle/>
          <a:p>
            <a:r>
              <a:rPr lang="en-US" dirty="0"/>
              <a:t>Employee Development Plans:  Important Connections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1698820"/>
              </p:ext>
            </p:extLst>
          </p:nvPr>
        </p:nvGraphicFramePr>
        <p:xfrm>
          <a:off x="1337733" y="1825625"/>
          <a:ext cx="958426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Connector 7"/>
          <p:cNvCxnSpPr/>
          <p:nvPr/>
        </p:nvCxnSpPr>
        <p:spPr>
          <a:xfrm>
            <a:off x="5384800" y="3979333"/>
            <a:ext cx="1473200" cy="16934"/>
          </a:xfrm>
          <a:prstGeom prst="line">
            <a:avLst/>
          </a:prstGeom>
          <a:ln w="25400">
            <a:solidFill>
              <a:schemeClr val="accent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390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825625"/>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receive the slides from today’s webinar or to further discuss this strategy: </a:t>
            </a:r>
          </a:p>
          <a:p>
            <a:r>
              <a:rPr lang="en-US" dirty="0"/>
              <a:t>Contact your University of Minnesota consultant </a:t>
            </a:r>
          </a:p>
          <a:p>
            <a:r>
              <a:rPr lang="en-US" dirty="0"/>
              <a:t>Go to: tenncare.ici.umn.edu</a:t>
            </a:r>
          </a:p>
          <a:p>
            <a:r>
              <a:rPr lang="en-US" dirty="0"/>
              <a:t>Email us at: dsp-tn@umn.edu</a:t>
            </a:r>
          </a:p>
          <a:p>
            <a:endParaRPr lang="en-US" dirty="0"/>
          </a:p>
        </p:txBody>
      </p:sp>
      <p:pic>
        <p:nvPicPr>
          <p:cNvPr id="4" name="Picture 3">
            <a:extLst>
              <a:ext uri="{FF2B5EF4-FFF2-40B4-BE49-F238E27FC236}">
                <a16:creationId xmlns:a16="http://schemas.microsoft.com/office/drawing/2014/main" id="{86970AA4-5E84-4B49-9BA3-3C24DFA295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306D60C8-DC94-244D-874B-F2C07F0387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E572A66-06F4-544B-A5CF-34CF327D20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381278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29D-5A0D-8C4E-9C36-DDD699DD02D7}"/>
              </a:ext>
            </a:extLst>
          </p:cNvPr>
          <p:cNvSpPr>
            <a:spLocks noGrp="1"/>
          </p:cNvSpPr>
          <p:nvPr>
            <p:ph type="title"/>
          </p:nvPr>
        </p:nvSpPr>
        <p:spPr/>
        <p:txBody>
          <a:bodyPr/>
          <a:lstStyle/>
          <a:p>
            <a:r>
              <a:rPr lang="en-US" dirty="0"/>
              <a:t>Next Workforce Toolkit Webinars</a:t>
            </a:r>
          </a:p>
        </p:txBody>
      </p:sp>
      <p:sp>
        <p:nvSpPr>
          <p:cNvPr id="3" name="Content Placeholder 2">
            <a:extLst>
              <a:ext uri="{FF2B5EF4-FFF2-40B4-BE49-F238E27FC236}">
                <a16:creationId xmlns:a16="http://schemas.microsoft.com/office/drawing/2014/main" id="{B4B206DF-21FF-984B-8F30-67F752F935A1}"/>
              </a:ext>
            </a:extLst>
          </p:cNvPr>
          <p:cNvSpPr txBox="1">
            <a:spLocks/>
          </p:cNvSpPr>
          <p:nvPr/>
        </p:nvSpPr>
        <p:spPr>
          <a:xfrm>
            <a:off x="838200" y="1373680"/>
            <a:ext cx="10515600" cy="4351338"/>
          </a:xfrm>
          <a:prstGeom prst="rect">
            <a:avLst/>
          </a:prstGeom>
        </p:spPr>
        <p:txBody>
          <a:bodyPr anchor="ctr"/>
          <a:lstStyle>
            <a:lvl1pPr marL="228600" indent="-228600" algn="l" defTabSz="914400" rtl="0" eaLnBrk="1" latinLnBrk="0" hangingPunct="1">
              <a:lnSpc>
                <a:spcPct val="15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a:t>Employee Development Part II </a:t>
            </a:r>
            <a:r>
              <a:rPr lang="en-US" b="1" dirty="0">
                <a:solidFill>
                  <a:srgbClr val="FF0000"/>
                </a:solidFill>
              </a:rPr>
              <a:t>July 17th </a:t>
            </a:r>
            <a:r>
              <a:rPr lang="en-US" b="1" dirty="0"/>
              <a:t>2 p.m. CST</a:t>
            </a:r>
          </a:p>
          <a:p>
            <a:pPr marL="0" indent="0">
              <a:lnSpc>
                <a:spcPct val="100000"/>
              </a:lnSpc>
              <a:buNone/>
            </a:pPr>
            <a:r>
              <a:rPr lang="en-US" b="1" dirty="0">
                <a:latin typeface="Open Sans Light"/>
              </a:rPr>
              <a:t>Employee Development Part III July 30</a:t>
            </a:r>
            <a:r>
              <a:rPr lang="en-US" b="1" baseline="30000" dirty="0">
                <a:latin typeface="Open Sans Light"/>
              </a:rPr>
              <a:t>th</a:t>
            </a:r>
            <a:r>
              <a:rPr lang="en-US" b="1" dirty="0">
                <a:latin typeface="Open Sans Light"/>
              </a:rPr>
              <a:t> 2 p.m. CST</a:t>
            </a:r>
            <a:endParaRPr lang="en-US" dirty="0"/>
          </a:p>
          <a:p>
            <a:pPr marL="0" indent="0">
              <a:lnSpc>
                <a:spcPct val="100000"/>
              </a:lnSpc>
              <a:buNone/>
            </a:pPr>
            <a:r>
              <a:rPr lang="en-US" b="1" dirty="0">
                <a:latin typeface="Open Sans Light"/>
              </a:rPr>
              <a:t>Recognition Programs August 11</a:t>
            </a:r>
            <a:r>
              <a:rPr lang="en-US" b="1" baseline="30000" dirty="0">
                <a:latin typeface="Open Sans Light"/>
              </a:rPr>
              <a:t>th</a:t>
            </a:r>
            <a:r>
              <a:rPr lang="en-US" b="1" dirty="0">
                <a:latin typeface="Open Sans Light"/>
              </a:rPr>
              <a:t> 10 a.m. CDT</a:t>
            </a:r>
            <a:endParaRPr lang="en-US" dirty="0">
              <a:latin typeface="Open Sans Light"/>
            </a:endParaRPr>
          </a:p>
        </p:txBody>
      </p:sp>
      <p:pic>
        <p:nvPicPr>
          <p:cNvPr id="4" name="Picture 3">
            <a:extLst>
              <a:ext uri="{FF2B5EF4-FFF2-40B4-BE49-F238E27FC236}">
                <a16:creationId xmlns:a16="http://schemas.microsoft.com/office/drawing/2014/main" id="{12D1A6BE-574D-6E48-9CFE-EAC08781D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713" y="6361289"/>
            <a:ext cx="1487776" cy="462521"/>
          </a:xfrm>
          <a:prstGeom prst="rect">
            <a:avLst/>
          </a:prstGeom>
        </p:spPr>
      </p:pic>
      <p:pic>
        <p:nvPicPr>
          <p:cNvPr id="5" name="Picture 4">
            <a:extLst>
              <a:ext uri="{FF2B5EF4-FFF2-40B4-BE49-F238E27FC236}">
                <a16:creationId xmlns:a16="http://schemas.microsoft.com/office/drawing/2014/main" id="{5B8777DD-D4AD-5B46-9B15-85F434C0D62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50" t="19894" r="22003" b="36357"/>
          <a:stretch/>
        </p:blipFill>
        <p:spPr>
          <a:xfrm>
            <a:off x="0" y="6111890"/>
            <a:ext cx="1830010" cy="730870"/>
          </a:xfrm>
          <a:prstGeom prst="rect">
            <a:avLst/>
          </a:prstGeom>
        </p:spPr>
      </p:pic>
      <p:pic>
        <p:nvPicPr>
          <p:cNvPr id="6" name="Picture 5">
            <a:extLst>
              <a:ext uri="{FF2B5EF4-FFF2-40B4-BE49-F238E27FC236}">
                <a16:creationId xmlns:a16="http://schemas.microsoft.com/office/drawing/2014/main" id="{DB776433-0516-4C40-B971-51D948E713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16"/>
          <a:stretch/>
        </p:blipFill>
        <p:spPr>
          <a:xfrm>
            <a:off x="9919193" y="6387784"/>
            <a:ext cx="2172792" cy="388419"/>
          </a:xfrm>
          <a:prstGeom prst="rect">
            <a:avLst/>
          </a:prstGeom>
        </p:spPr>
      </p:pic>
    </p:spTree>
    <p:extLst>
      <p:ext uri="{BB962C8B-B14F-4D97-AF65-F5344CB8AC3E}">
        <p14:creationId xmlns:p14="http://schemas.microsoft.com/office/powerpoint/2010/main" val="362108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D8EA-6668-3048-BC13-15B939799DC4}"/>
              </a:ext>
            </a:extLst>
          </p:cNvPr>
          <p:cNvSpPr>
            <a:spLocks noGrp="1"/>
          </p:cNvSpPr>
          <p:nvPr>
            <p:ph type="title"/>
          </p:nvPr>
        </p:nvSpPr>
        <p:spPr/>
        <p:txBody>
          <a:bodyPr/>
          <a:lstStyle/>
          <a:p>
            <a:r>
              <a:rPr lang="en-US" dirty="0">
                <a:hlinkClick r:id="rId3"/>
              </a:rPr>
              <a:t>https://tenncare.ici.umn.edu/</a:t>
            </a:r>
            <a:endParaRPr lang="en-US" dirty="0"/>
          </a:p>
        </p:txBody>
      </p:sp>
    </p:spTree>
    <p:extLst>
      <p:ext uri="{BB962C8B-B14F-4D97-AF65-F5344CB8AC3E}">
        <p14:creationId xmlns:p14="http://schemas.microsoft.com/office/powerpoint/2010/main" val="1298777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72E4-A6A4-E447-A776-5753B0182880}"/>
              </a:ext>
            </a:extLst>
          </p:cNvPr>
          <p:cNvSpPr>
            <a:spLocks noGrp="1"/>
          </p:cNvSpPr>
          <p:nvPr>
            <p:ph type="title"/>
          </p:nvPr>
        </p:nvSpPr>
        <p:spPr/>
        <p:txBody>
          <a:bodyPr/>
          <a:lstStyle/>
          <a:p>
            <a:r>
              <a:rPr lang="en-US" dirty="0"/>
              <a:t>Employee Development Series Learning Objectives</a:t>
            </a:r>
          </a:p>
        </p:txBody>
      </p:sp>
      <p:sp>
        <p:nvSpPr>
          <p:cNvPr id="3" name="Content Placeholder 2">
            <a:extLst>
              <a:ext uri="{FF2B5EF4-FFF2-40B4-BE49-F238E27FC236}">
                <a16:creationId xmlns:a16="http://schemas.microsoft.com/office/drawing/2014/main" id="{D6F209E5-5F13-8849-8E99-E102B95B4BB7}"/>
              </a:ext>
            </a:extLst>
          </p:cNvPr>
          <p:cNvSpPr>
            <a:spLocks noGrp="1"/>
          </p:cNvSpPr>
          <p:nvPr>
            <p:ph idx="1"/>
          </p:nvPr>
        </p:nvSpPr>
        <p:spPr/>
        <p:txBody>
          <a:bodyPr vert="horz" lIns="91440" tIns="45720" rIns="91440" bIns="45720" rtlCol="0" anchor="t">
            <a:normAutofit fontScale="92500"/>
          </a:bodyPr>
          <a:lstStyle/>
          <a:p>
            <a:r>
              <a:rPr lang="en-US" b="1" dirty="0">
                <a:latin typeface="Open Sans Light"/>
              </a:rPr>
              <a:t>Explain the purpose of employee development programs</a:t>
            </a:r>
          </a:p>
          <a:p>
            <a:pPr lvl="1"/>
            <a:r>
              <a:rPr lang="en-US" b="1" dirty="0">
                <a:latin typeface="Open Sans Light"/>
              </a:rPr>
              <a:t>Organizational</a:t>
            </a:r>
          </a:p>
          <a:p>
            <a:pPr lvl="1"/>
            <a:r>
              <a:rPr lang="en-US" b="1" dirty="0">
                <a:latin typeface="Open Sans Light"/>
              </a:rPr>
              <a:t>Individual</a:t>
            </a:r>
          </a:p>
          <a:p>
            <a:r>
              <a:rPr lang="en-US" dirty="0">
                <a:latin typeface="Open Sans Light"/>
              </a:rPr>
              <a:t>Explain why it is important to conduct ongoing employee performance assessments  (Session III)</a:t>
            </a:r>
            <a:endParaRPr lang="en-US" dirty="0"/>
          </a:p>
          <a:p>
            <a:r>
              <a:rPr lang="en-US" dirty="0">
                <a:latin typeface="Open Sans Light"/>
              </a:rPr>
              <a:t>Describe best practice in developing job descriptions (Session II)</a:t>
            </a:r>
          </a:p>
          <a:p>
            <a:r>
              <a:rPr lang="en-US" dirty="0">
                <a:latin typeface="Open Sans Light"/>
              </a:rPr>
              <a:t>Explain the job analysis process (Session II)</a:t>
            </a:r>
          </a:p>
          <a:p>
            <a:endParaRPr lang="en-US" dirty="0"/>
          </a:p>
          <a:p>
            <a:pPr marL="0" indent="0">
              <a:buNone/>
            </a:pPr>
            <a:endParaRPr lang="en-US" dirty="0"/>
          </a:p>
        </p:txBody>
      </p:sp>
    </p:spTree>
    <p:extLst>
      <p:ext uri="{BB962C8B-B14F-4D97-AF65-F5344CB8AC3E}">
        <p14:creationId xmlns:p14="http://schemas.microsoft.com/office/powerpoint/2010/main" val="289553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Development Programs</a:t>
            </a:r>
          </a:p>
        </p:txBody>
      </p:sp>
      <p:sp>
        <p:nvSpPr>
          <p:cNvPr id="3" name="Content Placeholder 2"/>
          <p:cNvSpPr>
            <a:spLocks noGrp="1"/>
          </p:cNvSpPr>
          <p:nvPr>
            <p:ph sz="half" idx="1"/>
          </p:nvPr>
        </p:nvSpPr>
        <p:spPr>
          <a:xfrm>
            <a:off x="838200" y="1825624"/>
            <a:ext cx="5535706" cy="4602069"/>
          </a:xfrm>
        </p:spPr>
        <p:txBody>
          <a:bodyPr>
            <a:noAutofit/>
          </a:bodyPr>
          <a:lstStyle/>
          <a:p>
            <a:pPr>
              <a:lnSpc>
                <a:spcPts val="2600"/>
              </a:lnSpc>
            </a:pPr>
            <a:r>
              <a:rPr lang="en-US" sz="2200" dirty="0"/>
              <a:t>Develop knowledge, skills and attitudes for the job</a:t>
            </a:r>
          </a:p>
          <a:p>
            <a:pPr>
              <a:lnSpc>
                <a:spcPts val="2600"/>
              </a:lnSpc>
            </a:pPr>
            <a:r>
              <a:rPr lang="en-US" sz="2200" dirty="0"/>
              <a:t>Build and improve job performance</a:t>
            </a:r>
          </a:p>
          <a:p>
            <a:pPr>
              <a:lnSpc>
                <a:spcPts val="2600"/>
              </a:lnSpc>
            </a:pPr>
            <a:r>
              <a:rPr lang="en-US" sz="2200" dirty="0"/>
              <a:t>Contribute to organizational success </a:t>
            </a:r>
          </a:p>
          <a:p>
            <a:pPr>
              <a:lnSpc>
                <a:spcPts val="2600"/>
              </a:lnSpc>
            </a:pPr>
            <a:r>
              <a:rPr lang="en-US" sz="2200" dirty="0"/>
              <a:t>Improve the quality of supports</a:t>
            </a:r>
          </a:p>
          <a:p>
            <a:pPr>
              <a:lnSpc>
                <a:spcPts val="2600"/>
              </a:lnSpc>
            </a:pPr>
            <a:r>
              <a:rPr lang="en-US" sz="2200" dirty="0"/>
              <a:t>Support a line of succession within the organization</a:t>
            </a:r>
          </a:p>
          <a:p>
            <a:pPr>
              <a:lnSpc>
                <a:spcPts val="2600"/>
              </a:lnSpc>
            </a:pPr>
            <a:r>
              <a:rPr lang="en-US" sz="2200" dirty="0"/>
              <a:t>Provide promotional opportunities within the organization</a:t>
            </a:r>
          </a:p>
          <a:p>
            <a:pPr>
              <a:lnSpc>
                <a:spcPts val="2600"/>
              </a:lnSpc>
            </a:pPr>
            <a:r>
              <a:rPr lang="en-US" sz="2200" dirty="0"/>
              <a:t>Build professional relationships between employee and supervisor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817" t="-1" b="399"/>
          <a:stretch/>
        </p:blipFill>
        <p:spPr>
          <a:xfrm>
            <a:off x="6373906" y="1825625"/>
            <a:ext cx="5818094" cy="3782265"/>
          </a:xfrm>
          <a:prstGeom prst="rect">
            <a:avLst/>
          </a:prstGeom>
        </p:spPr>
      </p:pic>
    </p:spTree>
    <p:extLst>
      <p:ext uri="{BB962C8B-B14F-4D97-AF65-F5344CB8AC3E}">
        <p14:creationId xmlns:p14="http://schemas.microsoft.com/office/powerpoint/2010/main" val="3121401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the Employees</a:t>
            </a:r>
          </a:p>
        </p:txBody>
      </p:sp>
      <p:sp>
        <p:nvSpPr>
          <p:cNvPr id="3" name="Content Placeholder 2"/>
          <p:cNvSpPr>
            <a:spLocks noGrp="1"/>
          </p:cNvSpPr>
          <p:nvPr>
            <p:ph sz="half" idx="1"/>
          </p:nvPr>
        </p:nvSpPr>
        <p:spPr>
          <a:xfrm>
            <a:off x="838200" y="1825625"/>
            <a:ext cx="6651812" cy="4351338"/>
          </a:xfrm>
        </p:spPr>
        <p:txBody>
          <a:bodyPr>
            <a:normAutofit fontScale="77500" lnSpcReduction="20000"/>
          </a:bodyPr>
          <a:lstStyle/>
          <a:p>
            <a:pPr lvl="0"/>
            <a:r>
              <a:rPr lang="en-US" dirty="0"/>
              <a:t>Encourages employees to reach their greatest potential</a:t>
            </a:r>
          </a:p>
          <a:p>
            <a:r>
              <a:rPr lang="en-US" dirty="0"/>
              <a:t>Enhances productivity and job satisfaction</a:t>
            </a:r>
          </a:p>
          <a:p>
            <a:pPr lvl="0"/>
            <a:r>
              <a:rPr lang="en-US" dirty="0"/>
              <a:t>Improves job and career related skills</a:t>
            </a:r>
          </a:p>
          <a:p>
            <a:pPr lvl="0"/>
            <a:r>
              <a:rPr lang="en-US" dirty="0"/>
              <a:t>Improves job knowledge and experiences</a:t>
            </a:r>
          </a:p>
          <a:p>
            <a:pPr lvl="0"/>
            <a:r>
              <a:rPr lang="en-US" dirty="0"/>
              <a:t>Provides self-motivation for learning</a:t>
            </a:r>
          </a:p>
          <a:p>
            <a:pPr lvl="0"/>
            <a:r>
              <a:rPr lang="en-US" dirty="0"/>
              <a:t>Offers a career path and growth opportunities</a:t>
            </a:r>
          </a:p>
          <a:p>
            <a:pPr lvl="0"/>
            <a:r>
              <a:rPr lang="en-US" dirty="0"/>
              <a:t>Improves confidence on the job</a:t>
            </a:r>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198" r="21390"/>
          <a:stretch/>
        </p:blipFill>
        <p:spPr>
          <a:xfrm>
            <a:off x="7821442" y="1398494"/>
            <a:ext cx="4370558" cy="4518212"/>
          </a:xfrm>
          <a:prstGeom prst="rect">
            <a:avLst/>
          </a:prstGeom>
        </p:spPr>
      </p:pic>
    </p:spTree>
    <p:extLst>
      <p:ext uri="{BB962C8B-B14F-4D97-AF65-F5344CB8AC3E}">
        <p14:creationId xmlns:p14="http://schemas.microsoft.com/office/powerpoint/2010/main" val="226523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the Individual Being Supported</a:t>
            </a:r>
          </a:p>
        </p:txBody>
      </p:sp>
      <p:sp>
        <p:nvSpPr>
          <p:cNvPr id="3" name="Content Placeholder 2"/>
          <p:cNvSpPr>
            <a:spLocks noGrp="1"/>
          </p:cNvSpPr>
          <p:nvPr>
            <p:ph sz="half" idx="1"/>
          </p:nvPr>
        </p:nvSpPr>
        <p:spPr/>
        <p:txBody>
          <a:bodyPr>
            <a:normAutofit fontScale="85000" lnSpcReduction="20000"/>
          </a:bodyPr>
          <a:lstStyle/>
          <a:p>
            <a:pPr lvl="0"/>
            <a:r>
              <a:rPr lang="en-US" dirty="0"/>
              <a:t>More confident DSPs and FLSs provide better supports</a:t>
            </a:r>
          </a:p>
          <a:p>
            <a:pPr lvl="0"/>
            <a:r>
              <a:rPr lang="en-US" dirty="0"/>
              <a:t>Better support equal a better quality of life</a:t>
            </a:r>
          </a:p>
          <a:p>
            <a:pPr lvl="0"/>
            <a:r>
              <a:rPr lang="en-US" dirty="0"/>
              <a:t>More stable and effective workforce equals organizational effectiveness in supporting the needs of individuals</a:t>
            </a:r>
          </a:p>
          <a:p>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011" t="11646" r="15642" b="11586"/>
          <a:stretch/>
        </p:blipFill>
        <p:spPr>
          <a:xfrm>
            <a:off x="5844988" y="1999971"/>
            <a:ext cx="6347012" cy="3411123"/>
          </a:xfrm>
          <a:prstGeom prst="rect">
            <a:avLst/>
          </a:prstGeom>
        </p:spPr>
      </p:pic>
    </p:spTree>
    <p:extLst>
      <p:ext uri="{BB962C8B-B14F-4D97-AF65-F5344CB8AC3E}">
        <p14:creationId xmlns:p14="http://schemas.microsoft.com/office/powerpoint/2010/main" val="344703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the Employer</a:t>
            </a:r>
          </a:p>
        </p:txBody>
      </p:sp>
      <p:sp>
        <p:nvSpPr>
          <p:cNvPr id="3" name="Content Placeholder 2"/>
          <p:cNvSpPr>
            <a:spLocks noGrp="1"/>
          </p:cNvSpPr>
          <p:nvPr>
            <p:ph sz="half" idx="1"/>
          </p:nvPr>
        </p:nvSpPr>
        <p:spPr>
          <a:xfrm>
            <a:off x="838200" y="1825625"/>
            <a:ext cx="6369424" cy="4351338"/>
          </a:xfrm>
        </p:spPr>
        <p:txBody>
          <a:bodyPr>
            <a:normAutofit fontScale="92500" lnSpcReduction="20000"/>
          </a:bodyPr>
          <a:lstStyle/>
          <a:p>
            <a:pPr lvl="0"/>
            <a:r>
              <a:rPr lang="en-US" dirty="0"/>
              <a:t>Better retention rates and lower turnover &amp; vacancy rates </a:t>
            </a:r>
          </a:p>
          <a:p>
            <a:pPr lvl="0"/>
            <a:r>
              <a:rPr lang="en-US" dirty="0"/>
              <a:t>Increases in a highly skilled workforce</a:t>
            </a:r>
          </a:p>
          <a:p>
            <a:pPr lvl="0"/>
            <a:r>
              <a:rPr lang="en-US" dirty="0"/>
              <a:t>Improved return on training investments</a:t>
            </a:r>
          </a:p>
          <a:p>
            <a:pPr lvl="0"/>
            <a:r>
              <a:rPr lang="en-US" dirty="0"/>
              <a:t>Improved competitive edge</a:t>
            </a:r>
          </a:p>
          <a:p>
            <a:pPr lvl="0"/>
            <a:r>
              <a:rPr lang="en-US" dirty="0"/>
              <a:t>Improved motivation of employees</a:t>
            </a:r>
          </a:p>
          <a:p>
            <a:pPr marL="0" indent="0">
              <a:buNone/>
            </a:pP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73" r="6638"/>
          <a:stretch/>
        </p:blipFill>
        <p:spPr>
          <a:xfrm>
            <a:off x="7207624" y="1825625"/>
            <a:ext cx="4984376" cy="3748440"/>
          </a:xfrm>
          <a:prstGeom prst="rect">
            <a:avLst/>
          </a:prstGeom>
        </p:spPr>
      </p:pic>
    </p:spTree>
    <p:extLst>
      <p:ext uri="{BB962C8B-B14F-4D97-AF65-F5344CB8AC3E}">
        <p14:creationId xmlns:p14="http://schemas.microsoft.com/office/powerpoint/2010/main" val="2025385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3696" r="-8329" b="-2754"/>
          <a:stretch/>
        </p:blipFill>
        <p:spPr>
          <a:xfrm>
            <a:off x="-1554480" y="1550732"/>
            <a:ext cx="12192000" cy="5493895"/>
          </a:xfrm>
          <a:prstGeom prst="rect">
            <a:avLst/>
          </a:prstGeom>
        </p:spPr>
      </p:pic>
      <p:sp>
        <p:nvSpPr>
          <p:cNvPr id="2" name="Title 1"/>
          <p:cNvSpPr>
            <a:spLocks noGrp="1"/>
          </p:cNvSpPr>
          <p:nvPr>
            <p:ph type="title"/>
          </p:nvPr>
        </p:nvSpPr>
        <p:spPr>
          <a:xfrm>
            <a:off x="451698" y="225169"/>
            <a:ext cx="10515600" cy="1325563"/>
          </a:xfrm>
        </p:spPr>
        <p:txBody>
          <a:bodyPr/>
          <a:lstStyle/>
          <a:p>
            <a:r>
              <a:rPr lang="en-US" dirty="0">
                <a:latin typeface="Open Sans Light" charset="0"/>
                <a:ea typeface="Open Sans Light" charset="0"/>
                <a:cs typeface="Open Sans Light" charset="0"/>
              </a:rPr>
              <a:t>Blocking the Exodus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16593"/>
          <a:stretch/>
        </p:blipFill>
        <p:spPr>
          <a:xfrm>
            <a:off x="4541520" y="3252566"/>
            <a:ext cx="2335956" cy="3605434"/>
          </a:xfrm>
          <a:prstGeom prst="rect">
            <a:avLst/>
          </a:prstGeom>
        </p:spPr>
      </p:pic>
    </p:spTree>
    <p:extLst>
      <p:ext uri="{BB962C8B-B14F-4D97-AF65-F5344CB8AC3E}">
        <p14:creationId xmlns:p14="http://schemas.microsoft.com/office/powerpoint/2010/main" val="56803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Employee Development Programs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81816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304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14336</TotalTime>
  <Words>2931</Words>
  <Application>Microsoft Office PowerPoint</Application>
  <PresentationFormat>Widescreen</PresentationFormat>
  <Paragraphs>268</Paragraphs>
  <Slides>23</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.AppleSystemUIFont</vt:lpstr>
      <vt:lpstr>Arial</vt:lpstr>
      <vt:lpstr>Calibri</vt:lpstr>
      <vt:lpstr>Microsoft Sans Serif</vt:lpstr>
      <vt:lpstr>Open Sans</vt:lpstr>
      <vt:lpstr>Open Sans Light</vt:lpstr>
      <vt:lpstr>Open Sans SemiBold</vt:lpstr>
      <vt:lpstr>Roboto</vt:lpstr>
      <vt:lpstr>Slack-Lato</vt:lpstr>
      <vt:lpstr>Times New Roman</vt:lpstr>
      <vt:lpstr>Wingdings</vt:lpstr>
      <vt:lpstr>Office Theme</vt:lpstr>
      <vt:lpstr>PowerPoint Presentation</vt:lpstr>
      <vt:lpstr>Employee Development Tools for Retention </vt:lpstr>
      <vt:lpstr>Employee Development Series Learning Objectives</vt:lpstr>
      <vt:lpstr>Employee Development Programs</vt:lpstr>
      <vt:lpstr>Benefits to the Employees</vt:lpstr>
      <vt:lpstr>Benefits to the Individual Being Supported</vt:lpstr>
      <vt:lpstr>Benefits to the Employer</vt:lpstr>
      <vt:lpstr>Blocking the Exodus</vt:lpstr>
      <vt:lpstr>Creating Employee Development Programs</vt:lpstr>
      <vt:lpstr>Planning Effective Employee Development Programs</vt:lpstr>
      <vt:lpstr>Drafting a Plan for Employee Development Programs</vt:lpstr>
      <vt:lpstr>Drafting a Plan for Employee Development Programs</vt:lpstr>
      <vt:lpstr>Finalizing and Implementing Employee Development Programs</vt:lpstr>
      <vt:lpstr>Evaluating &amp; Sustaining Employee Development Programs</vt:lpstr>
      <vt:lpstr>Drafting Individual Employee Development</vt:lpstr>
      <vt:lpstr>Finalizing Individual Employee Development</vt:lpstr>
      <vt:lpstr>Coming Soon.</vt:lpstr>
      <vt:lpstr>Employee Development Plans:  Important Connections</vt:lpstr>
      <vt:lpstr>Employee Development Plans:  Important Connections</vt:lpstr>
      <vt:lpstr>Employee Development Plans:  Important Connections</vt:lpstr>
      <vt:lpstr>Questions?</vt:lpstr>
      <vt:lpstr>Next Workforce Toolkit Webinars</vt:lpstr>
      <vt:lpstr>https://tenncare.ici.umn.edu/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Selection and Matching</dc:title>
  <dc:creator>Laurie "Chet" Tschetter</dc:creator>
  <cp:lastModifiedBy>Megan L Sanders</cp:lastModifiedBy>
  <cp:revision>479</cp:revision>
  <dcterms:created xsi:type="dcterms:W3CDTF">2019-07-13T17:40:34Z</dcterms:created>
  <dcterms:modified xsi:type="dcterms:W3CDTF">2021-07-22T13:45:08Z</dcterms:modified>
</cp:coreProperties>
</file>