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3" r:id="rId3"/>
    <p:sldMasterId id="2147483731" r:id="rId4"/>
  </p:sldMasterIdLst>
  <p:notesMasterIdLst>
    <p:notesMasterId r:id="rId42"/>
  </p:notesMasterIdLst>
  <p:handoutMasterIdLst>
    <p:handoutMasterId r:id="rId43"/>
  </p:handoutMasterIdLst>
  <p:sldIdLst>
    <p:sldId id="314" r:id="rId5"/>
    <p:sldId id="315" r:id="rId6"/>
    <p:sldId id="317" r:id="rId7"/>
    <p:sldId id="392" r:id="rId8"/>
    <p:sldId id="323" r:id="rId9"/>
    <p:sldId id="325" r:id="rId10"/>
    <p:sldId id="326" r:id="rId11"/>
    <p:sldId id="327" r:id="rId12"/>
    <p:sldId id="309" r:id="rId13"/>
    <p:sldId id="350" r:id="rId14"/>
    <p:sldId id="348" r:id="rId15"/>
    <p:sldId id="275" r:id="rId16"/>
    <p:sldId id="271" r:id="rId17"/>
    <p:sldId id="269" r:id="rId18"/>
    <p:sldId id="272" r:id="rId19"/>
    <p:sldId id="347" r:id="rId20"/>
    <p:sldId id="329" r:id="rId21"/>
    <p:sldId id="276" r:id="rId22"/>
    <p:sldId id="265" r:id="rId23"/>
    <p:sldId id="270" r:id="rId24"/>
    <p:sldId id="267" r:id="rId25"/>
    <p:sldId id="330" r:id="rId26"/>
    <p:sldId id="311" r:id="rId27"/>
    <p:sldId id="312" r:id="rId28"/>
    <p:sldId id="313" r:id="rId29"/>
    <p:sldId id="331" r:id="rId30"/>
    <p:sldId id="342" r:id="rId31"/>
    <p:sldId id="343" r:id="rId32"/>
    <p:sldId id="288" r:id="rId33"/>
    <p:sldId id="344" r:id="rId34"/>
    <p:sldId id="345" r:id="rId35"/>
    <p:sldId id="300" r:id="rId36"/>
    <p:sldId id="346" r:id="rId37"/>
    <p:sldId id="338" r:id="rId38"/>
    <p:sldId id="339" r:id="rId39"/>
    <p:sldId id="340" r:id="rId40"/>
    <p:sldId id="341"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rbara A Kleist" initials="BAK" lastIdx="30" clrIdx="0">
    <p:extLst>
      <p:ext uri="{19B8F6BF-5375-455C-9EA6-DF929625EA0E}">
        <p15:presenceInfo xmlns:p15="http://schemas.microsoft.com/office/powerpoint/2012/main" userId="Barbara A Kleist" providerId="None"/>
      </p:ext>
    </p:extLst>
  </p:cmAuthor>
  <p:cmAuthor id="4" name="Laurie &quot;Chet&quot; Tschetter" initials="LT" lastIdx="3" clrIdx="1"/>
  <p:cmAuthor id="5" name="Connie J Burkhart" initials="C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51632-F192-4D05-B0DE-4C0BCFD79647}" v="6" dt="2020-11-02T20:10:59.499"/>
    <p1510:client id="{34B9FAEF-C837-48FC-A262-C585D6F9517A}" v="1" dt="2020-11-03T22:09:51.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1093" autoAdjust="0"/>
  </p:normalViewPr>
  <p:slideViewPr>
    <p:cSldViewPr snapToGrid="0">
      <p:cViewPr varScale="1">
        <p:scale>
          <a:sx n="81" d="100"/>
          <a:sy n="81" d="100"/>
        </p:scale>
        <p:origin x="1770" y="84"/>
      </p:cViewPr>
      <p:guideLst/>
    </p:cSldViewPr>
  </p:slideViewPr>
  <p:notesTextViewPr>
    <p:cViewPr>
      <p:scale>
        <a:sx n="1" d="1"/>
        <a:sy n="1" d="1"/>
      </p:scale>
      <p:origin x="0" y="0"/>
    </p:cViewPr>
  </p:notesTextViewPr>
  <p:sorterViewPr>
    <p:cViewPr>
      <p:scale>
        <a:sx n="120" d="100"/>
        <a:sy n="120" d="100"/>
      </p:scale>
      <p:origin x="0" y="-7983"/>
    </p:cViewPr>
  </p:sorterViewPr>
  <p:notesViewPr>
    <p:cSldViewPr snapToGrid="0">
      <p:cViewPr varScale="1">
        <p:scale>
          <a:sx n="84" d="100"/>
          <a:sy n="84" d="100"/>
        </p:scale>
        <p:origin x="3834"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userId="ZfbOj8bIWOg4GtN4cFtDONZxAPuygRbIMIWUQj+akMI=" providerId="None" clId="Web-{1F751632-F192-4D05-B0DE-4C0BCFD79647}"/>
    <pc:docChg chg="modSld">
      <pc:chgData name="Laurie &quot;Chet&quot; Tschetter" userId="ZfbOj8bIWOg4GtN4cFtDONZxAPuygRbIMIWUQj+akMI=" providerId="None" clId="Web-{1F751632-F192-4D05-B0DE-4C0BCFD79647}" dt="2020-11-02T20:13:51.497" v="82"/>
      <pc:docMkLst>
        <pc:docMk/>
      </pc:docMkLst>
      <pc:sldChg chg="modNotes">
        <pc:chgData name="Laurie &quot;Chet&quot; Tschetter" userId="ZfbOj8bIWOg4GtN4cFtDONZxAPuygRbIMIWUQj+akMI=" providerId="None" clId="Web-{1F751632-F192-4D05-B0DE-4C0BCFD79647}" dt="2020-11-02T20:13:51.497" v="82"/>
        <pc:sldMkLst>
          <pc:docMk/>
          <pc:sldMk cId="3364861552" sldId="314"/>
        </pc:sldMkLst>
      </pc:sldChg>
      <pc:sldChg chg="modSp">
        <pc:chgData name="Laurie &quot;Chet&quot; Tschetter" userId="ZfbOj8bIWOg4GtN4cFtDONZxAPuygRbIMIWUQj+akMI=" providerId="None" clId="Web-{1F751632-F192-4D05-B0DE-4C0BCFD79647}" dt="2020-11-02T20:10:59.483" v="4" actId="20577"/>
        <pc:sldMkLst>
          <pc:docMk/>
          <pc:sldMk cId="1420821685" sldId="339"/>
        </pc:sldMkLst>
        <pc:spChg chg="mod">
          <ac:chgData name="Laurie &quot;Chet&quot; Tschetter" userId="ZfbOj8bIWOg4GtN4cFtDONZxAPuygRbIMIWUQj+akMI=" providerId="None" clId="Web-{1F751632-F192-4D05-B0DE-4C0BCFD79647}" dt="2020-11-02T20:10:59.483" v="4" actId="20577"/>
          <ac:spMkLst>
            <pc:docMk/>
            <pc:sldMk cId="1420821685" sldId="339"/>
            <ac:spMk id="7" creationId="{00000000-0000-0000-0000-000000000000}"/>
          </ac:spMkLst>
        </pc:spChg>
      </pc:sldChg>
    </pc:docChg>
  </pc:docChgLst>
  <pc:docChgLst>
    <pc:chgData name="Laurie &quot;Chet&quot; Tschetter" userId="ZfbOj8bIWOg4GtN4cFtDONZxAPuygRbIMIWUQj+akMI=" providerId="None" clId="Web-{1405D493-4504-4BBA-8A97-6E26D4B1128A}"/>
    <pc:docChg chg="modSld">
      <pc:chgData name="Laurie &quot;Chet&quot; Tschetter" userId="ZfbOj8bIWOg4GtN4cFtDONZxAPuygRbIMIWUQj+akMI=" providerId="None" clId="Web-{1405D493-4504-4BBA-8A97-6E26D4B1128A}" dt="2020-11-02T19:59:15.680" v="26"/>
      <pc:docMkLst>
        <pc:docMk/>
      </pc:docMkLst>
      <pc:sldChg chg="modNotes">
        <pc:chgData name="Laurie &quot;Chet&quot; Tschetter" userId="ZfbOj8bIWOg4GtN4cFtDONZxAPuygRbIMIWUQj+akMI=" providerId="None" clId="Web-{1405D493-4504-4BBA-8A97-6E26D4B1128A}" dt="2020-11-02T19:59:15.680" v="26"/>
        <pc:sldMkLst>
          <pc:docMk/>
          <pc:sldMk cId="3841958091" sldId="267"/>
        </pc:sldMkLst>
      </pc:sldChg>
    </pc:docChg>
  </pc:docChgLst>
  <pc:docChgLst>
    <pc:chgData name="Barbara Kleist" userId="DkLtby8Gl43s16tBvmjSfe0liUkskZlI5a0T1ZmUxI0=" providerId="None" clId="Web-{34B9FAEF-C837-48FC-A262-C585D6F9517A}"/>
    <pc:docChg chg="modSld">
      <pc:chgData name="Barbara Kleist" userId="DkLtby8Gl43s16tBvmjSfe0liUkskZlI5a0T1ZmUxI0=" providerId="None" clId="Web-{34B9FAEF-C837-48FC-A262-C585D6F9517A}" dt="2020-11-03T22:23:01.294" v="976"/>
      <pc:docMkLst>
        <pc:docMk/>
      </pc:docMkLst>
      <pc:sldChg chg="modNotes">
        <pc:chgData name="Barbara Kleist" userId="DkLtby8Gl43s16tBvmjSfe0liUkskZlI5a0T1ZmUxI0=" providerId="None" clId="Web-{34B9FAEF-C837-48FC-A262-C585D6F9517A}" dt="2020-11-03T22:23:01.294" v="976"/>
        <pc:sldMkLst>
          <pc:docMk/>
          <pc:sldMk cId="927751590" sldId="3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A025C-B6D3-45F6-A145-8E6AFF8F67D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6F7E213-B267-487C-980C-DEEB2F1149F6}">
      <dgm:prSet phldrT="[Text]"/>
      <dgm:spPr>
        <a:solidFill>
          <a:schemeClr val="accent6">
            <a:lumMod val="50000"/>
          </a:schemeClr>
        </a:solidFill>
        <a:ln w="76200">
          <a:solidFill>
            <a:schemeClr val="tx1"/>
          </a:solidFill>
        </a:ln>
      </dgm:spPr>
      <dgm:t>
        <a:bodyPr/>
        <a:lstStyle/>
        <a:p>
          <a:r>
            <a:rPr lang="en-US" dirty="0"/>
            <a:t>Assess</a:t>
          </a:r>
        </a:p>
      </dgm:t>
    </dgm:pt>
    <dgm:pt modelId="{13C5FE5C-7192-4247-9EA3-0678DE7EB86D}" type="parTrans" cxnId="{0CCDDB9D-9CE5-4D2B-B076-7930BC609958}">
      <dgm:prSet/>
      <dgm:spPr/>
      <dgm:t>
        <a:bodyPr/>
        <a:lstStyle/>
        <a:p>
          <a:endParaRPr lang="en-US"/>
        </a:p>
      </dgm:t>
    </dgm:pt>
    <dgm:pt modelId="{B87E72E3-4279-443F-B9FD-3F5B27F5D5F6}" type="sibTrans" cxnId="{0CCDDB9D-9CE5-4D2B-B076-7930BC609958}">
      <dgm:prSet/>
      <dgm:spPr/>
      <dgm:t>
        <a:bodyPr/>
        <a:lstStyle/>
        <a:p>
          <a:endParaRPr lang="en-US"/>
        </a:p>
      </dgm:t>
    </dgm:pt>
    <dgm:pt modelId="{AB85793A-CB2E-441C-A447-661364F68CB0}">
      <dgm:prSet phldrT="[Text]"/>
      <dgm:spPr/>
      <dgm:t>
        <a:bodyPr/>
        <a:lstStyle/>
        <a:p>
          <a:r>
            <a:rPr lang="en-US" dirty="0"/>
            <a:t>Decide</a:t>
          </a:r>
        </a:p>
      </dgm:t>
    </dgm:pt>
    <dgm:pt modelId="{583260C7-AA74-4DF1-97FB-4295A105D433}" type="parTrans" cxnId="{42664440-E0FF-4E19-A293-9DB002CA9E3A}">
      <dgm:prSet/>
      <dgm:spPr/>
      <dgm:t>
        <a:bodyPr/>
        <a:lstStyle/>
        <a:p>
          <a:endParaRPr lang="en-US"/>
        </a:p>
      </dgm:t>
    </dgm:pt>
    <dgm:pt modelId="{F781C75C-72CC-4A44-90BE-180588D5C948}" type="sibTrans" cxnId="{42664440-E0FF-4E19-A293-9DB002CA9E3A}">
      <dgm:prSet/>
      <dgm:spPr/>
      <dgm:t>
        <a:bodyPr/>
        <a:lstStyle/>
        <a:p>
          <a:endParaRPr lang="en-US"/>
        </a:p>
      </dgm:t>
    </dgm:pt>
    <dgm:pt modelId="{1834390C-5D16-409B-9694-F9AA7962AAFE}">
      <dgm:prSet phldrT="[Text]"/>
      <dgm:spPr/>
      <dgm:t>
        <a:bodyPr/>
        <a:lstStyle/>
        <a:p>
          <a:r>
            <a:rPr lang="en-US" dirty="0"/>
            <a:t>Create</a:t>
          </a:r>
        </a:p>
      </dgm:t>
    </dgm:pt>
    <dgm:pt modelId="{24F5F84E-22DC-4D24-9728-9B9AFF007E8B}" type="parTrans" cxnId="{CA5258BF-9EA3-43E1-844C-61C95EAAA67F}">
      <dgm:prSet/>
      <dgm:spPr/>
      <dgm:t>
        <a:bodyPr/>
        <a:lstStyle/>
        <a:p>
          <a:endParaRPr lang="en-US"/>
        </a:p>
      </dgm:t>
    </dgm:pt>
    <dgm:pt modelId="{360BBBC2-D445-4190-AFD7-272D8C96E76B}" type="sibTrans" cxnId="{CA5258BF-9EA3-43E1-844C-61C95EAAA67F}">
      <dgm:prSet/>
      <dgm:spPr/>
      <dgm:t>
        <a:bodyPr/>
        <a:lstStyle/>
        <a:p>
          <a:endParaRPr lang="en-US"/>
        </a:p>
      </dgm:t>
    </dgm:pt>
    <dgm:pt modelId="{7B3134A7-B9A3-419D-A169-391280317370}">
      <dgm:prSet phldrT="[Text]"/>
      <dgm:spPr/>
      <dgm:t>
        <a:bodyPr/>
        <a:lstStyle/>
        <a:p>
          <a:r>
            <a:rPr lang="en-US" dirty="0"/>
            <a:t>Act</a:t>
          </a:r>
        </a:p>
      </dgm:t>
    </dgm:pt>
    <dgm:pt modelId="{237AE320-A23B-4C92-B1C8-0D7F39F71316}" type="parTrans" cxnId="{2B699786-A136-4D2E-ADEC-2830F5685EB0}">
      <dgm:prSet/>
      <dgm:spPr/>
      <dgm:t>
        <a:bodyPr/>
        <a:lstStyle/>
        <a:p>
          <a:endParaRPr lang="en-US"/>
        </a:p>
      </dgm:t>
    </dgm:pt>
    <dgm:pt modelId="{DBE31D1B-7D30-4B69-AE35-74D45565A9AF}" type="sibTrans" cxnId="{2B699786-A136-4D2E-ADEC-2830F5685EB0}">
      <dgm:prSet/>
      <dgm:spPr/>
      <dgm:t>
        <a:bodyPr/>
        <a:lstStyle/>
        <a:p>
          <a:endParaRPr lang="en-US"/>
        </a:p>
      </dgm:t>
    </dgm:pt>
    <dgm:pt modelId="{82F23CE1-687B-4610-9331-F5047C752A94}">
      <dgm:prSet phldrT="[Text]"/>
      <dgm:spPr>
        <a:solidFill>
          <a:schemeClr val="accent6">
            <a:lumMod val="50000"/>
          </a:schemeClr>
        </a:solidFill>
      </dgm:spPr>
      <dgm:t>
        <a:bodyPr/>
        <a:lstStyle/>
        <a:p>
          <a:r>
            <a:rPr lang="en-US" dirty="0"/>
            <a:t>Evaluate</a:t>
          </a:r>
        </a:p>
      </dgm:t>
    </dgm:pt>
    <dgm:pt modelId="{5FB9DA56-3B57-4B93-BCE9-B1A2E9431D97}" type="parTrans" cxnId="{E9653090-FFA0-4A63-98CC-2C827A704FB1}">
      <dgm:prSet/>
      <dgm:spPr/>
      <dgm:t>
        <a:bodyPr/>
        <a:lstStyle/>
        <a:p>
          <a:endParaRPr lang="en-US"/>
        </a:p>
      </dgm:t>
    </dgm:pt>
    <dgm:pt modelId="{B3E64E0C-A1C1-4185-9245-97021CA8FBD4}" type="sibTrans" cxnId="{E9653090-FFA0-4A63-98CC-2C827A704FB1}">
      <dgm:prSet/>
      <dgm:spPr/>
      <dgm:t>
        <a:bodyPr/>
        <a:lstStyle/>
        <a:p>
          <a:endParaRPr lang="en-US"/>
        </a:p>
      </dgm:t>
    </dgm:pt>
    <dgm:pt modelId="{CD890D05-6557-4A79-ACCC-44DFB421B20B}">
      <dgm:prSet/>
      <dgm:spPr/>
      <dgm:t>
        <a:bodyPr/>
        <a:lstStyle/>
        <a:p>
          <a:r>
            <a:rPr lang="en-US" dirty="0"/>
            <a:t>Revise</a:t>
          </a:r>
        </a:p>
      </dgm:t>
    </dgm:pt>
    <dgm:pt modelId="{1A1F60E1-4220-484F-AF52-60B4E114BACF}" type="parTrans" cxnId="{E2A85395-0FC8-460B-8D73-3193D4CC6503}">
      <dgm:prSet/>
      <dgm:spPr/>
      <dgm:t>
        <a:bodyPr/>
        <a:lstStyle/>
        <a:p>
          <a:endParaRPr lang="en-US"/>
        </a:p>
      </dgm:t>
    </dgm:pt>
    <dgm:pt modelId="{E04B52E4-8C1E-4A5C-BB92-6311AE5C4A86}" type="sibTrans" cxnId="{E2A85395-0FC8-460B-8D73-3193D4CC6503}">
      <dgm:prSet/>
      <dgm:spPr/>
      <dgm:t>
        <a:bodyPr/>
        <a:lstStyle/>
        <a:p>
          <a:endParaRPr lang="en-US"/>
        </a:p>
      </dgm:t>
    </dgm:pt>
    <dgm:pt modelId="{B80CC692-9EC6-4EC9-9BB1-F5A9A543E647}" type="pres">
      <dgm:prSet presAssocID="{735A025C-B6D3-45F6-A145-8E6AFF8F67D5}" presName="Name0" presStyleCnt="0">
        <dgm:presLayoutVars>
          <dgm:dir/>
          <dgm:resizeHandles val="exact"/>
        </dgm:presLayoutVars>
      </dgm:prSet>
      <dgm:spPr/>
    </dgm:pt>
    <dgm:pt modelId="{2A897016-EAEC-4D6C-AB74-2CEF8B9D1C9C}" type="pres">
      <dgm:prSet presAssocID="{735A025C-B6D3-45F6-A145-8E6AFF8F67D5}" presName="cycle" presStyleCnt="0"/>
      <dgm:spPr/>
    </dgm:pt>
    <dgm:pt modelId="{F8F01942-0F5D-4E79-930C-CE9A2BC30A00}" type="pres">
      <dgm:prSet presAssocID="{26F7E213-B267-487C-980C-DEEB2F1149F6}" presName="nodeFirstNode" presStyleLbl="node1" presStyleIdx="0" presStyleCnt="6">
        <dgm:presLayoutVars>
          <dgm:bulletEnabled val="1"/>
        </dgm:presLayoutVars>
      </dgm:prSet>
      <dgm:spPr/>
    </dgm:pt>
    <dgm:pt modelId="{287B6777-AD90-4CC7-B570-CDF6C672FECA}" type="pres">
      <dgm:prSet presAssocID="{B87E72E3-4279-443F-B9FD-3F5B27F5D5F6}" presName="sibTransFirstNode" presStyleLbl="bgShp" presStyleIdx="0" presStyleCnt="1"/>
      <dgm:spPr/>
    </dgm:pt>
    <dgm:pt modelId="{5A0E0525-8509-4258-8448-722B6190A37F}" type="pres">
      <dgm:prSet presAssocID="{AB85793A-CB2E-441C-A447-661364F68CB0}" presName="nodeFollowingNodes" presStyleLbl="node1" presStyleIdx="1" presStyleCnt="6">
        <dgm:presLayoutVars>
          <dgm:bulletEnabled val="1"/>
        </dgm:presLayoutVars>
      </dgm:prSet>
      <dgm:spPr/>
    </dgm:pt>
    <dgm:pt modelId="{FE6FF8E9-5149-4A74-9B69-ED5F36CC5900}" type="pres">
      <dgm:prSet presAssocID="{1834390C-5D16-409B-9694-F9AA7962AAFE}" presName="nodeFollowingNodes" presStyleLbl="node1" presStyleIdx="2" presStyleCnt="6">
        <dgm:presLayoutVars>
          <dgm:bulletEnabled val="1"/>
        </dgm:presLayoutVars>
      </dgm:prSet>
      <dgm:spPr/>
    </dgm:pt>
    <dgm:pt modelId="{22ADBD4F-1801-4971-8BB7-2AE1371DFEE8}" type="pres">
      <dgm:prSet presAssocID="{7B3134A7-B9A3-419D-A169-391280317370}" presName="nodeFollowingNodes" presStyleLbl="node1" presStyleIdx="3" presStyleCnt="6">
        <dgm:presLayoutVars>
          <dgm:bulletEnabled val="1"/>
        </dgm:presLayoutVars>
      </dgm:prSet>
      <dgm:spPr/>
    </dgm:pt>
    <dgm:pt modelId="{FF2D7EF8-9BCC-44CF-AA8F-BF192E02770D}" type="pres">
      <dgm:prSet presAssocID="{82F23CE1-687B-4610-9331-F5047C752A94}" presName="nodeFollowingNodes" presStyleLbl="node1" presStyleIdx="4" presStyleCnt="6">
        <dgm:presLayoutVars>
          <dgm:bulletEnabled val="1"/>
        </dgm:presLayoutVars>
      </dgm:prSet>
      <dgm:spPr/>
    </dgm:pt>
    <dgm:pt modelId="{AD309ED9-F8A4-44B8-AAAB-F94ABF2F86BE}" type="pres">
      <dgm:prSet presAssocID="{CD890D05-6557-4A79-ACCC-44DFB421B20B}" presName="nodeFollowingNodes" presStyleLbl="node1" presStyleIdx="5" presStyleCnt="6">
        <dgm:presLayoutVars>
          <dgm:bulletEnabled val="1"/>
        </dgm:presLayoutVars>
      </dgm:prSet>
      <dgm:spPr/>
    </dgm:pt>
  </dgm:ptLst>
  <dgm:cxnLst>
    <dgm:cxn modelId="{BD507304-637D-4071-AD26-7EDA8701E1E5}" type="presOf" srcId="{735A025C-B6D3-45F6-A145-8E6AFF8F67D5}" destId="{B80CC692-9EC6-4EC9-9BB1-F5A9A543E647}" srcOrd="0" destOrd="0" presId="urn:microsoft.com/office/officeart/2005/8/layout/cycle3"/>
    <dgm:cxn modelId="{0DEB4C06-767E-4353-A414-A287ACCB20B4}" type="presOf" srcId="{CD890D05-6557-4A79-ACCC-44DFB421B20B}" destId="{AD309ED9-F8A4-44B8-AAAB-F94ABF2F86BE}" srcOrd="0" destOrd="0" presId="urn:microsoft.com/office/officeart/2005/8/layout/cycle3"/>
    <dgm:cxn modelId="{D415F029-BCD3-4E56-91CA-09760C2D0C6B}" type="presOf" srcId="{1834390C-5D16-409B-9694-F9AA7962AAFE}" destId="{FE6FF8E9-5149-4A74-9B69-ED5F36CC5900}" srcOrd="0" destOrd="0" presId="urn:microsoft.com/office/officeart/2005/8/layout/cycle3"/>
    <dgm:cxn modelId="{92F2F735-6088-49AE-BB5E-9B956C138BA4}" type="presOf" srcId="{AB85793A-CB2E-441C-A447-661364F68CB0}" destId="{5A0E0525-8509-4258-8448-722B6190A37F}" srcOrd="0" destOrd="0" presId="urn:microsoft.com/office/officeart/2005/8/layout/cycle3"/>
    <dgm:cxn modelId="{42664440-E0FF-4E19-A293-9DB002CA9E3A}" srcId="{735A025C-B6D3-45F6-A145-8E6AFF8F67D5}" destId="{AB85793A-CB2E-441C-A447-661364F68CB0}" srcOrd="1" destOrd="0" parTransId="{583260C7-AA74-4DF1-97FB-4295A105D433}" sibTransId="{F781C75C-72CC-4A44-90BE-180588D5C948}"/>
    <dgm:cxn modelId="{2A409A65-CBDB-4B9E-97A7-B5C91E0AF49D}" type="presOf" srcId="{26F7E213-B267-487C-980C-DEEB2F1149F6}" destId="{F8F01942-0F5D-4E79-930C-CE9A2BC30A00}" srcOrd="0" destOrd="0" presId="urn:microsoft.com/office/officeart/2005/8/layout/cycle3"/>
    <dgm:cxn modelId="{2B699786-A136-4D2E-ADEC-2830F5685EB0}" srcId="{735A025C-B6D3-45F6-A145-8E6AFF8F67D5}" destId="{7B3134A7-B9A3-419D-A169-391280317370}" srcOrd="3" destOrd="0" parTransId="{237AE320-A23B-4C92-B1C8-0D7F39F71316}" sibTransId="{DBE31D1B-7D30-4B69-AE35-74D45565A9AF}"/>
    <dgm:cxn modelId="{E9653090-FFA0-4A63-98CC-2C827A704FB1}" srcId="{735A025C-B6D3-45F6-A145-8E6AFF8F67D5}" destId="{82F23CE1-687B-4610-9331-F5047C752A94}" srcOrd="4" destOrd="0" parTransId="{5FB9DA56-3B57-4B93-BCE9-B1A2E9431D97}" sibTransId="{B3E64E0C-A1C1-4185-9245-97021CA8FBD4}"/>
    <dgm:cxn modelId="{0C020693-00A9-414D-B593-BDB7B86DF9F0}" type="presOf" srcId="{7B3134A7-B9A3-419D-A169-391280317370}" destId="{22ADBD4F-1801-4971-8BB7-2AE1371DFEE8}" srcOrd="0" destOrd="0" presId="urn:microsoft.com/office/officeart/2005/8/layout/cycle3"/>
    <dgm:cxn modelId="{E2A85395-0FC8-460B-8D73-3193D4CC6503}" srcId="{735A025C-B6D3-45F6-A145-8E6AFF8F67D5}" destId="{CD890D05-6557-4A79-ACCC-44DFB421B20B}" srcOrd="5" destOrd="0" parTransId="{1A1F60E1-4220-484F-AF52-60B4E114BACF}" sibTransId="{E04B52E4-8C1E-4A5C-BB92-6311AE5C4A86}"/>
    <dgm:cxn modelId="{0CCDDB9D-9CE5-4D2B-B076-7930BC609958}" srcId="{735A025C-B6D3-45F6-A145-8E6AFF8F67D5}" destId="{26F7E213-B267-487C-980C-DEEB2F1149F6}" srcOrd="0" destOrd="0" parTransId="{13C5FE5C-7192-4247-9EA3-0678DE7EB86D}" sibTransId="{B87E72E3-4279-443F-B9FD-3F5B27F5D5F6}"/>
    <dgm:cxn modelId="{A10198AE-364A-4539-8EE6-3964AC9D097E}" type="presOf" srcId="{B87E72E3-4279-443F-B9FD-3F5B27F5D5F6}" destId="{287B6777-AD90-4CC7-B570-CDF6C672FECA}" srcOrd="0" destOrd="0" presId="urn:microsoft.com/office/officeart/2005/8/layout/cycle3"/>
    <dgm:cxn modelId="{CA5258BF-9EA3-43E1-844C-61C95EAAA67F}" srcId="{735A025C-B6D3-45F6-A145-8E6AFF8F67D5}" destId="{1834390C-5D16-409B-9694-F9AA7962AAFE}" srcOrd="2" destOrd="0" parTransId="{24F5F84E-22DC-4D24-9728-9B9AFF007E8B}" sibTransId="{360BBBC2-D445-4190-AFD7-272D8C96E76B}"/>
    <dgm:cxn modelId="{B03092EE-4519-4C60-9A9F-40075833E730}" type="presOf" srcId="{82F23CE1-687B-4610-9331-F5047C752A94}" destId="{FF2D7EF8-9BCC-44CF-AA8F-BF192E02770D}" srcOrd="0" destOrd="0" presId="urn:microsoft.com/office/officeart/2005/8/layout/cycle3"/>
    <dgm:cxn modelId="{0265C755-9603-4178-B1D1-104F8BC70D1B}" type="presParOf" srcId="{B80CC692-9EC6-4EC9-9BB1-F5A9A543E647}" destId="{2A897016-EAEC-4D6C-AB74-2CEF8B9D1C9C}" srcOrd="0" destOrd="0" presId="urn:microsoft.com/office/officeart/2005/8/layout/cycle3"/>
    <dgm:cxn modelId="{A6C711BE-C88B-4D0E-90AA-E737152A3EC2}" type="presParOf" srcId="{2A897016-EAEC-4D6C-AB74-2CEF8B9D1C9C}" destId="{F8F01942-0F5D-4E79-930C-CE9A2BC30A00}" srcOrd="0" destOrd="0" presId="urn:microsoft.com/office/officeart/2005/8/layout/cycle3"/>
    <dgm:cxn modelId="{E8CC90C7-1557-4774-A4F9-76D42B78955B}" type="presParOf" srcId="{2A897016-EAEC-4D6C-AB74-2CEF8B9D1C9C}" destId="{287B6777-AD90-4CC7-B570-CDF6C672FECA}" srcOrd="1" destOrd="0" presId="urn:microsoft.com/office/officeart/2005/8/layout/cycle3"/>
    <dgm:cxn modelId="{D1286845-4647-4CC9-A56A-B21887D7EC8B}" type="presParOf" srcId="{2A897016-EAEC-4D6C-AB74-2CEF8B9D1C9C}" destId="{5A0E0525-8509-4258-8448-722B6190A37F}" srcOrd="2" destOrd="0" presId="urn:microsoft.com/office/officeart/2005/8/layout/cycle3"/>
    <dgm:cxn modelId="{3BC3EED6-1B04-44A3-ADA8-990619C96F7E}" type="presParOf" srcId="{2A897016-EAEC-4D6C-AB74-2CEF8B9D1C9C}" destId="{FE6FF8E9-5149-4A74-9B69-ED5F36CC5900}" srcOrd="3" destOrd="0" presId="urn:microsoft.com/office/officeart/2005/8/layout/cycle3"/>
    <dgm:cxn modelId="{2D331596-427E-4F52-82B8-BE3BFE212BF0}" type="presParOf" srcId="{2A897016-EAEC-4D6C-AB74-2CEF8B9D1C9C}" destId="{22ADBD4F-1801-4971-8BB7-2AE1371DFEE8}" srcOrd="4" destOrd="0" presId="urn:microsoft.com/office/officeart/2005/8/layout/cycle3"/>
    <dgm:cxn modelId="{D92A89E9-BA15-49B7-B3DA-2A6C8F99D1D5}" type="presParOf" srcId="{2A897016-EAEC-4D6C-AB74-2CEF8B9D1C9C}" destId="{FF2D7EF8-9BCC-44CF-AA8F-BF192E02770D}" srcOrd="5" destOrd="0" presId="urn:microsoft.com/office/officeart/2005/8/layout/cycle3"/>
    <dgm:cxn modelId="{2D5D1022-EEE3-4E16-817A-BD00813D37E9}" type="presParOf" srcId="{2A897016-EAEC-4D6C-AB74-2CEF8B9D1C9C}" destId="{AD309ED9-F8A4-44B8-AAAB-F94ABF2F86B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B6777-AD90-4CC7-B570-CDF6C672FECA}">
      <dsp:nvSpPr>
        <dsp:cNvPr id="0" name=""/>
        <dsp:cNvSpPr/>
      </dsp:nvSpPr>
      <dsp:spPr>
        <a:xfrm>
          <a:off x="825611" y="-6227"/>
          <a:ext cx="4665993" cy="4665993"/>
        </a:xfrm>
        <a:prstGeom prst="circularArrow">
          <a:avLst>
            <a:gd name="adj1" fmla="val 5274"/>
            <a:gd name="adj2" fmla="val 312630"/>
            <a:gd name="adj3" fmla="val 14262167"/>
            <a:gd name="adj4" fmla="val 17107129"/>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01942-0F5D-4E79-930C-CE9A2BC30A00}">
      <dsp:nvSpPr>
        <dsp:cNvPr id="0" name=""/>
        <dsp:cNvSpPr/>
      </dsp:nvSpPr>
      <dsp:spPr>
        <a:xfrm>
          <a:off x="2288756" y="55"/>
          <a:ext cx="1739702" cy="869851"/>
        </a:xfrm>
        <a:prstGeom prst="roundRect">
          <a:avLst/>
        </a:prstGeom>
        <a:solidFill>
          <a:schemeClr val="accent6">
            <a:lumMod val="50000"/>
          </a:schemeClr>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Assess</a:t>
          </a:r>
        </a:p>
      </dsp:txBody>
      <dsp:txXfrm>
        <a:off x="2331219" y="42518"/>
        <a:ext cx="1654776" cy="784925"/>
      </dsp:txXfrm>
    </dsp:sp>
    <dsp:sp modelId="{5A0E0525-8509-4258-8448-722B6190A37F}">
      <dsp:nvSpPr>
        <dsp:cNvPr id="0" name=""/>
        <dsp:cNvSpPr/>
      </dsp:nvSpPr>
      <dsp:spPr>
        <a:xfrm>
          <a:off x="3928054" y="946504"/>
          <a:ext cx="1739702" cy="8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Decide</a:t>
          </a:r>
        </a:p>
      </dsp:txBody>
      <dsp:txXfrm>
        <a:off x="3970517" y="988967"/>
        <a:ext cx="1654776" cy="784925"/>
      </dsp:txXfrm>
    </dsp:sp>
    <dsp:sp modelId="{FE6FF8E9-5149-4A74-9B69-ED5F36CC5900}">
      <dsp:nvSpPr>
        <dsp:cNvPr id="0" name=""/>
        <dsp:cNvSpPr/>
      </dsp:nvSpPr>
      <dsp:spPr>
        <a:xfrm>
          <a:off x="3928054" y="2839402"/>
          <a:ext cx="1739702" cy="8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Create</a:t>
          </a:r>
        </a:p>
      </dsp:txBody>
      <dsp:txXfrm>
        <a:off x="3970517" y="2881865"/>
        <a:ext cx="1654776" cy="784925"/>
      </dsp:txXfrm>
    </dsp:sp>
    <dsp:sp modelId="{22ADBD4F-1801-4971-8BB7-2AE1371DFEE8}">
      <dsp:nvSpPr>
        <dsp:cNvPr id="0" name=""/>
        <dsp:cNvSpPr/>
      </dsp:nvSpPr>
      <dsp:spPr>
        <a:xfrm>
          <a:off x="2288756" y="3785851"/>
          <a:ext cx="1739702" cy="8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Act</a:t>
          </a:r>
        </a:p>
      </dsp:txBody>
      <dsp:txXfrm>
        <a:off x="2331219" y="3828314"/>
        <a:ext cx="1654776" cy="784925"/>
      </dsp:txXfrm>
    </dsp:sp>
    <dsp:sp modelId="{FF2D7EF8-9BCC-44CF-AA8F-BF192E02770D}">
      <dsp:nvSpPr>
        <dsp:cNvPr id="0" name=""/>
        <dsp:cNvSpPr/>
      </dsp:nvSpPr>
      <dsp:spPr>
        <a:xfrm>
          <a:off x="649459" y="2839402"/>
          <a:ext cx="1739702" cy="86985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Evaluate</a:t>
          </a:r>
        </a:p>
      </dsp:txBody>
      <dsp:txXfrm>
        <a:off x="691922" y="2881865"/>
        <a:ext cx="1654776" cy="784925"/>
      </dsp:txXfrm>
    </dsp:sp>
    <dsp:sp modelId="{AD309ED9-F8A4-44B8-AAAB-F94ABF2F86BE}">
      <dsp:nvSpPr>
        <dsp:cNvPr id="0" name=""/>
        <dsp:cNvSpPr/>
      </dsp:nvSpPr>
      <dsp:spPr>
        <a:xfrm>
          <a:off x="649459" y="946504"/>
          <a:ext cx="1739702" cy="8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Revise</a:t>
          </a:r>
        </a:p>
      </dsp:txBody>
      <dsp:txXfrm>
        <a:off x="691922" y="988967"/>
        <a:ext cx="1654776" cy="78492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600393B-AEB8-4E88-80EF-20140E93CCA0}" type="datetimeFigureOut">
              <a:rPr lang="en-US" smtClean="0"/>
              <a:t>7/21/2021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8008BE2-5B06-4ADD-BB5E-239FB764846B}" type="slidenum">
              <a:rPr lang="en-US" smtClean="0"/>
              <a:t>‹#›</a:t>
            </a:fld>
            <a:endParaRPr lang="en-US"/>
          </a:p>
        </p:txBody>
      </p:sp>
    </p:spTree>
    <p:extLst>
      <p:ext uri="{BB962C8B-B14F-4D97-AF65-F5344CB8AC3E}">
        <p14:creationId xmlns:p14="http://schemas.microsoft.com/office/powerpoint/2010/main" val="378441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70799A-0B77-4B81-863F-0691952A7DFB}" type="datetimeFigureOut">
              <a:rPr lang="en-US" smtClean="0"/>
              <a:t>7/21/2021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81100"/>
            <a:ext cx="5668962" cy="3189288"/>
          </a:xfrm>
        </p:spPr>
      </p:sp>
      <p:sp>
        <p:nvSpPr>
          <p:cNvPr id="3" name="Notes Placeholder 2"/>
          <p:cNvSpPr>
            <a:spLocks noGrp="1"/>
          </p:cNvSpPr>
          <p:nvPr>
            <p:ph type="body" idx="1"/>
          </p:nvPr>
        </p:nvSpPr>
        <p:spPr>
          <a:xfrm>
            <a:off x="701040" y="4473892"/>
            <a:ext cx="5882640" cy="4349027"/>
          </a:xfrm>
        </p:spPr>
        <p:txBody>
          <a:bodyPr>
            <a:normAutofit fontScale="92500" lnSpcReduction="10000"/>
          </a:bodyPr>
          <a:lstStyle/>
          <a:p>
            <a:pPr marL="0" indent="0">
              <a:buFont typeface="Wingdings" panose="05000000000000000000" pitchFamily="2" charset="2"/>
              <a:buNone/>
            </a:pPr>
            <a:r>
              <a:rPr lang="en-US" i="1" dirty="0"/>
              <a:t>Host</a:t>
            </a:r>
            <a:r>
              <a:rPr lang="en-US" i="1" baseline="0" dirty="0"/>
              <a:t> and Co-host notes for pre-meeting setup</a:t>
            </a:r>
          </a:p>
          <a:p>
            <a:r>
              <a:rPr lang="en-US" i="1" dirty="0"/>
              <a:t>Actions before the session:</a:t>
            </a:r>
          </a:p>
          <a:p>
            <a:pPr marL="635227" lvl="1" indent="-178027">
              <a:buFont typeface="Wingdings" panose="05000000000000000000" pitchFamily="2" charset="2"/>
              <a:buChar char="Ø"/>
            </a:pPr>
            <a:r>
              <a:rPr lang="en-US" i="1" dirty="0"/>
              <a:t>Slide #1 – Update presenter names</a:t>
            </a:r>
            <a:endParaRPr lang="en-US" i="1" dirty="0">
              <a:cs typeface="Calibri"/>
            </a:endParaRPr>
          </a:p>
          <a:p>
            <a:pPr marL="635227" lvl="1" indent="-178027">
              <a:buFont typeface="Wingdings" panose="05000000000000000000" pitchFamily="2" charset="2"/>
              <a:buChar char="Ø"/>
            </a:pPr>
            <a:r>
              <a:rPr lang="en-US" i="1" dirty="0"/>
              <a:t>Hide the other region’s consultant slide, as applicable</a:t>
            </a:r>
          </a:p>
          <a:p>
            <a:pPr marL="635227" lvl="1" indent="-178027">
              <a:buFont typeface="Wingdings" panose="05000000000000000000" pitchFamily="2" charset="2"/>
              <a:buChar char="Ø"/>
            </a:pPr>
            <a:r>
              <a:rPr lang="en-US" i="1" dirty="0"/>
              <a:t>Hide other regions workshop slide for Upcoming Workshops,</a:t>
            </a:r>
            <a:r>
              <a:rPr lang="en-US" i="1" baseline="0" dirty="0"/>
              <a:t> as applicable</a:t>
            </a:r>
            <a:endParaRPr lang="en-US" i="1" dirty="0">
              <a:cs typeface="Calibri"/>
            </a:endParaRPr>
          </a:p>
          <a:p>
            <a:pPr marL="0" indent="0">
              <a:buFont typeface="Wingdings" panose="05000000000000000000" pitchFamily="2" charset="2"/>
              <a:buNone/>
            </a:pPr>
            <a:r>
              <a:rPr lang="en-US" i="1" dirty="0">
                <a:cs typeface="Calibri"/>
              </a:rPr>
              <a:t>In the Practice session before participants log on</a:t>
            </a:r>
            <a:endParaRPr lang="en-US" i="1" dirty="0"/>
          </a:p>
          <a:p>
            <a:pPr marL="635227" lvl="1" indent="-178027">
              <a:buFont typeface="Wingdings" panose="05000000000000000000" pitchFamily="2" charset="2"/>
              <a:buChar char="Ø"/>
            </a:pPr>
            <a:r>
              <a:rPr lang="en-US" i="1" dirty="0"/>
              <a:t>Check that the presenter can share their screen and run videos as needed</a:t>
            </a:r>
            <a:endParaRPr lang="en-US" i="1" dirty="0">
              <a:cs typeface="Calibri" panose="020F0502020204030204"/>
            </a:endParaRPr>
          </a:p>
          <a:p>
            <a:pPr marL="635227" lvl="1" indent="-178027">
              <a:buFont typeface="Wingdings" panose="05000000000000000000" pitchFamily="2" charset="2"/>
              <a:buChar char="Ø"/>
            </a:pPr>
            <a:r>
              <a:rPr lang="en-US" i="1" dirty="0"/>
              <a:t>Check that the presenter marks “Share Computer sounds” and “Optimize Screen sharing for video clip” so that any videos shown can be heard by others – it is on the same screen that you choose which screen to share. </a:t>
            </a:r>
          </a:p>
          <a:p>
            <a:pPr marL="635143" lvl="1" indent="-177943">
              <a:buFont typeface="Wingdings" panose="05000000000000000000" pitchFamily="2" charset="2"/>
              <a:buChar char="Ø"/>
              <a:defRPr/>
            </a:pPr>
            <a:r>
              <a:rPr lang="en-US" i="1" dirty="0">
                <a:cs typeface="Calibri"/>
              </a:rPr>
              <a:t>Make Coaches "Co-hosts"</a:t>
            </a:r>
            <a:endParaRPr lang="en-US" i="1" dirty="0"/>
          </a:p>
          <a:p>
            <a:pPr marL="635143" lvl="1" indent="-177943">
              <a:buFont typeface="Wingdings" panose="05000000000000000000" pitchFamily="2" charset="2"/>
              <a:buChar char="Ø"/>
              <a:defRPr/>
            </a:pPr>
            <a:r>
              <a:rPr lang="en-US" i="1" dirty="0"/>
              <a:t>Confirm polls are loaded -</a:t>
            </a:r>
            <a:r>
              <a:rPr lang="en-US" i="1" baseline="0" dirty="0"/>
              <a:t> host</a:t>
            </a:r>
            <a:endParaRPr lang="en-US" i="1" dirty="0">
              <a:cs typeface="Calibri"/>
            </a:endParaRPr>
          </a:p>
          <a:p>
            <a:pPr marL="635000" lvl="1" indent="-177800">
              <a:buFont typeface="Wingdings" panose="05000000000000000000" pitchFamily="2" charset="2"/>
              <a:buChar char="Ø"/>
            </a:pPr>
            <a:r>
              <a:rPr lang="en-US" i="1" dirty="0"/>
              <a:t>Turn on transcript –host </a:t>
            </a:r>
            <a:endParaRPr lang="en-US" i="1" dirty="0">
              <a:cs typeface="Calibri" panose="020F0502020204030204"/>
            </a:endParaRPr>
          </a:p>
          <a:p>
            <a:pPr marL="635000" lvl="1" indent="-177800">
              <a:buFont typeface="Wingdings" panose="05000000000000000000" pitchFamily="2" charset="2"/>
              <a:buChar char="Ø"/>
            </a:pPr>
            <a:r>
              <a:rPr lang="en-US" i="1" dirty="0">
                <a:cs typeface="Calibri" panose="020F0502020204030204"/>
              </a:rPr>
              <a:t>Break-out Groups – host </a:t>
            </a:r>
            <a:endParaRPr lang="en-US" i="1" baseline="0" dirty="0">
              <a:cs typeface="Calibri" panose="020F0502020204030204"/>
            </a:endParaRPr>
          </a:p>
          <a:p>
            <a:pPr marL="635227" lvl="1" indent="-178027">
              <a:buFont typeface="Wingdings" panose="05000000000000000000" pitchFamily="2" charset="2"/>
              <a:buChar char="Ø"/>
            </a:pPr>
            <a:r>
              <a:rPr lang="en-US" i="1" dirty="0">
                <a:cs typeface="Calibri" panose="020F0502020204030204"/>
              </a:rPr>
              <a:t>Take attendance</a:t>
            </a:r>
          </a:p>
          <a:p>
            <a:pPr marL="635000" lvl="1" indent="-177800">
              <a:buFont typeface="Wingdings" panose="05000000000000000000" pitchFamily="2" charset="2"/>
              <a:buChar char="Ø"/>
            </a:pPr>
            <a:r>
              <a:rPr lang="en-US" i="1" dirty="0">
                <a:cs typeface="Calibri" panose="020F0502020204030204"/>
              </a:rPr>
              <a:t>Timekeeper</a:t>
            </a:r>
          </a:p>
          <a:p>
            <a:pPr marL="635000" lvl="1" indent="-177800">
              <a:buFont typeface="Wingdings" panose="05000000000000000000" pitchFamily="2" charset="2"/>
              <a:buChar char="Ø"/>
            </a:pPr>
            <a:r>
              <a:rPr lang="en-US" i="1" dirty="0">
                <a:cs typeface="Calibri" panose="020F0502020204030204"/>
              </a:rPr>
              <a:t>Host</a:t>
            </a:r>
            <a:r>
              <a:rPr lang="en-US" i="1" baseline="0" dirty="0">
                <a:cs typeface="Calibri"/>
              </a:rPr>
              <a:t> / Welcome people as they arrive &amp; arrive late – assign someone</a:t>
            </a:r>
            <a:endParaRPr lang="en-US" i="1" dirty="0">
              <a:cs typeface="Calibri"/>
            </a:endParaRPr>
          </a:p>
          <a:p>
            <a:pPr marL="635000" lvl="1" indent="-177800">
              <a:buFont typeface="Wingdings" panose="05000000000000000000" pitchFamily="2" charset="2"/>
              <a:buChar char="Ø"/>
            </a:pPr>
            <a:r>
              <a:rPr lang="en-US" i="1" dirty="0">
                <a:cs typeface="Calibri"/>
              </a:rPr>
              <a:t>Monitor Chat – assign someone </a:t>
            </a:r>
          </a:p>
          <a:p>
            <a:pPr marL="635000" lvl="1" indent="-177800">
              <a:buFont typeface="Wingdings" panose="05000000000000000000" pitchFamily="2" charset="2"/>
              <a:buChar char="Ø"/>
            </a:pPr>
            <a:r>
              <a:rPr lang="en-US" i="1" dirty="0"/>
              <a:t>Turn on record, as desired </a:t>
            </a:r>
            <a:endParaRPr lang="en-US" i="1" dirty="0">
              <a:cs typeface="Calibri"/>
            </a:endParaRPr>
          </a:p>
          <a:p>
            <a:pPr marL="635227" lvl="1" indent="-178027">
              <a:buFont typeface="Wingdings" panose="05000000000000000000" pitchFamily="2" charset="2"/>
              <a:buChar char="Ø"/>
            </a:pPr>
            <a:r>
              <a:rPr lang="en-US" i="1" dirty="0"/>
              <a:t>Subtitles</a:t>
            </a:r>
            <a:r>
              <a:rPr lang="en-US" i="1" baseline="0" dirty="0"/>
              <a:t> – turned on, each participant can control turning on and off </a:t>
            </a:r>
          </a:p>
          <a:p>
            <a:r>
              <a:rPr lang="en-US" i="1" baseline="0" dirty="0"/>
              <a:t>At end of presentation:</a:t>
            </a:r>
            <a:endParaRPr lang="en-US" i="1" dirty="0"/>
          </a:p>
          <a:p>
            <a:pPr marL="178027" indent="-178027">
              <a:buFont typeface="Wingdings" panose="05000000000000000000" pitchFamily="2" charset="2"/>
              <a:buChar char="Ø"/>
            </a:pPr>
            <a:r>
              <a:rPr lang="en-US" i="1" dirty="0"/>
              <a:t>MAKE</a:t>
            </a:r>
            <a:r>
              <a:rPr lang="en-US" i="1" baseline="0" dirty="0"/>
              <a:t> SURE TO STOP RECORDING AT THANK YOU SLIDE</a:t>
            </a:r>
          </a:p>
          <a:p>
            <a:pPr marL="178027" indent="-178027">
              <a:buFont typeface="Wingdings" panose="05000000000000000000" pitchFamily="2" charset="2"/>
              <a:buChar char="Ø"/>
            </a:pPr>
            <a:endParaRPr lang="en-US" baseline="0" dirty="0"/>
          </a:p>
          <a:p>
            <a:r>
              <a:rPr lang="en-US" sz="1200" b="0" i="1" u="none" strike="noStrike" kern="1200" dirty="0">
                <a:solidFill>
                  <a:schemeClr val="tx1"/>
                </a:solidFill>
                <a:effectLst/>
                <a:latin typeface="+mn-lt"/>
                <a:ea typeface="+mn-ea"/>
                <a:cs typeface="+mn-cs"/>
              </a:rPr>
              <a:t>Note to Facilitator</a:t>
            </a:r>
          </a:p>
          <a:p>
            <a:r>
              <a:rPr lang="en-US" dirty="0"/>
              <a:t> </a:t>
            </a:r>
            <a:r>
              <a:rPr lang="en-US" sz="1200" b="1" i="0" u="none" strike="noStrike" kern="1200" dirty="0">
                <a:solidFill>
                  <a:schemeClr val="tx1"/>
                </a:solidFill>
                <a:effectLst/>
                <a:latin typeface="+mn-lt"/>
                <a:ea typeface="+mn-ea"/>
                <a:cs typeface="+mn-cs"/>
              </a:rPr>
              <a:t>Bold Text = Timing</a:t>
            </a:r>
            <a:r>
              <a:rPr lang="en-US" dirty="0"/>
              <a:t> </a:t>
            </a:r>
          </a:p>
          <a:p>
            <a:r>
              <a:rPr lang="en-US" sz="1200" b="0" i="1" u="none" strike="noStrike" kern="1200" dirty="0">
                <a:solidFill>
                  <a:schemeClr val="tx1"/>
                </a:solidFill>
                <a:effectLst/>
                <a:latin typeface="+mn-lt"/>
                <a:ea typeface="+mn-ea"/>
                <a:cs typeface="+mn-cs"/>
              </a:rPr>
              <a:t>Italicized Text = Notes – do not read</a:t>
            </a:r>
            <a:r>
              <a:rPr lang="en-US" dirty="0"/>
              <a:t> </a:t>
            </a:r>
          </a:p>
          <a:p>
            <a:r>
              <a:rPr lang="en-US" sz="1200" b="0" i="0" u="none" strike="noStrike" kern="1200" dirty="0">
                <a:solidFill>
                  <a:schemeClr val="tx1"/>
                </a:solidFill>
                <a:effectLst/>
                <a:latin typeface="+mn-lt"/>
                <a:ea typeface="+mn-ea"/>
                <a:cs typeface="+mn-cs"/>
              </a:rPr>
              <a:t>Regular Text = Talking Points</a:t>
            </a:r>
            <a:r>
              <a:rPr lang="en-US" dirty="0"/>
              <a:t> </a:t>
            </a:r>
          </a:p>
        </p:txBody>
      </p:sp>
      <p:sp>
        <p:nvSpPr>
          <p:cNvPr id="4" name="Slide Number Placeholder 3"/>
          <p:cNvSpPr>
            <a:spLocks noGrp="1"/>
          </p:cNvSpPr>
          <p:nvPr>
            <p:ph type="sldNum" sz="quarter" idx="10"/>
          </p:nvPr>
        </p:nvSpPr>
        <p:spPr/>
        <p:txBody>
          <a:bodyPr/>
          <a:lstStyle/>
          <a:p>
            <a:pPr defTabSz="931774">
              <a:defRPr/>
            </a:pPr>
            <a:fld id="{487D6291-FB8F-4913-892F-08B16A588B0E}"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9446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596900"/>
            <a:ext cx="5576888" cy="3136900"/>
          </a:xfrm>
        </p:spPr>
      </p:sp>
      <p:sp>
        <p:nvSpPr>
          <p:cNvPr id="3" name="Notes Placeholder 2"/>
          <p:cNvSpPr>
            <a:spLocks noGrp="1"/>
          </p:cNvSpPr>
          <p:nvPr>
            <p:ph type="body" idx="1"/>
          </p:nvPr>
        </p:nvSpPr>
        <p:spPr>
          <a:xfrm>
            <a:off x="613953" y="3931121"/>
            <a:ext cx="6021978" cy="4955313"/>
          </a:xfrm>
        </p:spPr>
        <p:txBody>
          <a:bodyPr>
            <a:normAutofit/>
          </a:bodyPr>
          <a:lstStyle/>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Section 1 is about reflecting on the items you already may collect that can be used for assessment of your workforce. This is intended to be a discovery tool to help you explore what you’re already doing and areas where you might want to put some attention as you move forward. </a:t>
            </a:r>
          </a:p>
          <a:p>
            <a:pPr marL="171450" indent="-171450">
              <a:buFont typeface="Wingdings" panose="05000000000000000000" pitchFamily="2" charset="2"/>
              <a:buChar char="Ø"/>
            </a:pPr>
            <a:r>
              <a:rPr lang="en-US" dirty="0"/>
              <a:t>There are ten initial questions that we will lead you through. You’ll think about what you know you’re currently doing based on the following scale. For each item, you can indicate: Never evident, Sometimes evident, or Consistently evident.</a:t>
            </a:r>
          </a:p>
          <a:p>
            <a:pPr marL="628650" lvl="1" indent="-171450">
              <a:buFont typeface="Wingdings" panose="05000000000000000000" pitchFamily="2" charset="2"/>
              <a:buChar char="Ø"/>
            </a:pPr>
            <a:r>
              <a:rPr lang="en-US" dirty="0"/>
              <a:t>The difference between sometimes and consistently might be that if the practice is used by some staff or some areas of the organization, you’d rate as “sometimes evident.” If the practice is used consistently by most staff, you’d rate as “consistently evident.” if you don’t know about the practice, rate it is “never evident,” but you put a star next to it and you can ask questions of your colleagues in the next weeks to better understand if someone is doing something with the practice.</a:t>
            </a:r>
          </a:p>
          <a:p>
            <a:pPr marL="171450" indent="-171450">
              <a:buFont typeface="Wingdings" panose="05000000000000000000" pitchFamily="2" charset="2"/>
              <a:buChar char="Ø"/>
            </a:pPr>
            <a:r>
              <a:rPr lang="en-US" dirty="0"/>
              <a:t>This is intended to be a simple tool to help you start thinking about what you’re currently doing.</a:t>
            </a:r>
          </a:p>
          <a:p>
            <a:pPr marL="171450" indent="-171450">
              <a:buFont typeface="Wingdings" panose="05000000000000000000" pitchFamily="2" charset="2"/>
              <a:buChar char="Ø"/>
            </a:pPr>
            <a:r>
              <a:rPr lang="en-US" dirty="0"/>
              <a:t>After you do that, take a few minutes to reflect on what you’ve tried, and what you’ve learned today. If you have time, you can keep working on those reflection questions on page 7. </a:t>
            </a:r>
          </a:p>
          <a:p>
            <a:pPr marL="0" indent="0">
              <a:buFont typeface="Wingdings" panose="05000000000000000000" pitchFamily="2" charset="2"/>
              <a:buNone/>
            </a:pPr>
            <a:r>
              <a:rPr lang="en-US" i="1" dirty="0"/>
              <a:t>Facilitor Note: </a:t>
            </a:r>
            <a:endParaRPr lang="en-US" dirty="0"/>
          </a:p>
          <a:p>
            <a:pPr marL="0" indent="0">
              <a:buFont typeface="Wingdings" panose="05000000000000000000" pitchFamily="2" charset="2"/>
              <a:buNone/>
            </a:pPr>
            <a:r>
              <a:rPr lang="en-US" i="1" dirty="0"/>
              <a:t>Optional Activity (would take 10 minutes):</a:t>
            </a:r>
          </a:p>
          <a:p>
            <a:pPr marL="171450" indent="-171450">
              <a:buFont typeface="Wingdings" panose="05000000000000000000" pitchFamily="2" charset="2"/>
              <a:buChar char="Ø"/>
            </a:pPr>
            <a:r>
              <a:rPr lang="en-US" i="1" dirty="0"/>
              <a:t>If time, go to breakout groups. If no time, read questions as a full group, leaving time for participants to answer questions in their workbook. </a:t>
            </a:r>
            <a:endParaRPr lang="en-US" dirty="0"/>
          </a:p>
          <a:p>
            <a:pPr marL="171450" indent="-171450">
              <a:buFont typeface="Wingdings" panose="05000000000000000000" pitchFamily="2" charset="2"/>
              <a:buChar char="Ø"/>
            </a:pPr>
            <a:r>
              <a:rPr lang="en-US" i="1" dirty="0"/>
              <a:t>10 minutes: 2-3 minutes for the initial questions, 3-4 minutes for the reflections, 2-3 minutes to share out in small groups.</a:t>
            </a:r>
          </a:p>
        </p:txBody>
      </p:sp>
      <p:sp>
        <p:nvSpPr>
          <p:cNvPr id="4" name="Slide Number Placeholder 3"/>
          <p:cNvSpPr>
            <a:spLocks noGrp="1"/>
          </p:cNvSpPr>
          <p:nvPr>
            <p:ph type="sldNum" sz="quarter" idx="5"/>
          </p:nvPr>
        </p:nvSpPr>
        <p:spPr/>
        <p:txBody>
          <a:bodyPr/>
          <a:lstStyle/>
          <a:p>
            <a:pPr defTabSz="931774">
              <a:defRPr/>
            </a:pPr>
            <a:fld id="{C940E140-93E8-471F-9349-F0BB6098DEA7}"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34094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05863" cy="4135382"/>
          </a:xfrm>
        </p:spPr>
        <p:txBody>
          <a:bodyPr/>
          <a:lstStyle/>
          <a:p>
            <a:r>
              <a:rPr lang="en-US" b="1" dirty="0"/>
              <a:t>Poll</a:t>
            </a:r>
          </a:p>
          <a:p>
            <a:r>
              <a:rPr lang="en-US" b="0" dirty="0"/>
              <a:t>Talking points</a:t>
            </a:r>
            <a:endParaRPr lang="en-US" b="0" i="0" dirty="0"/>
          </a:p>
          <a:p>
            <a:r>
              <a:rPr lang="en-US" i="0" dirty="0"/>
              <a:t>Let’s take a quick </a:t>
            </a:r>
            <a:r>
              <a:rPr lang="x-none" i="0" dirty="0"/>
              <a:t>poll. </a:t>
            </a:r>
            <a:r>
              <a:rPr lang="en-US" i="0" dirty="0"/>
              <a:t> - you can pick</a:t>
            </a:r>
            <a:r>
              <a:rPr lang="en-US" i="0" baseline="0" dirty="0"/>
              <a:t> multiple answers. Your answer are anonymous. Read slide.</a:t>
            </a:r>
          </a:p>
          <a:p>
            <a:endParaRPr lang="en-US" i="1" dirty="0"/>
          </a:p>
          <a:p>
            <a:r>
              <a:rPr lang="en-US" i="1" dirty="0"/>
              <a:t>Facilitor Note: </a:t>
            </a:r>
            <a:endParaRPr lang="en-US" i="0" dirty="0"/>
          </a:p>
          <a:p>
            <a:pPr marL="171450" indent="-171450">
              <a:buFont typeface="Wingdings" panose="05000000000000000000" pitchFamily="2" charset="2"/>
              <a:buChar char="Ø"/>
            </a:pPr>
            <a:r>
              <a:rPr lang="en-US" i="1" dirty="0"/>
              <a:t>In</a:t>
            </a:r>
            <a:r>
              <a:rPr lang="en-US" i="1" baseline="0" dirty="0"/>
              <a:t> debrief poll, review results.</a:t>
            </a:r>
          </a:p>
          <a:p>
            <a:pPr marL="171450" indent="-171450">
              <a:buFont typeface="Wingdings" panose="05000000000000000000" pitchFamily="2" charset="2"/>
              <a:buChar char="Ø"/>
            </a:pPr>
            <a:r>
              <a:rPr lang="en-US" i="1" baseline="0" dirty="0"/>
              <a:t>Ask: Anything surprise or jump out at you – spend no more than 3 minutes on this-watch/resist the deep dive conversation</a:t>
            </a:r>
          </a:p>
        </p:txBody>
      </p:sp>
      <p:sp>
        <p:nvSpPr>
          <p:cNvPr id="4" name="Slide Number Placeholder 3"/>
          <p:cNvSpPr>
            <a:spLocks noGrp="1"/>
          </p:cNvSpPr>
          <p:nvPr>
            <p:ph type="sldNum" sz="quarter" idx="5"/>
          </p:nvPr>
        </p:nvSpPr>
        <p:spPr/>
        <p:txBody>
          <a:bodyPr/>
          <a:lstStyle/>
          <a:p>
            <a:pPr defTabSz="949478">
              <a:defRPr/>
            </a:pPr>
            <a:fld id="{C940E140-93E8-471F-9349-F0BB6098DEA7}" type="slidenum">
              <a:rPr lang="en-US">
                <a:solidFill>
                  <a:prstClr val="black"/>
                </a:solidFill>
                <a:latin typeface="Calibri" panose="020F0502020204030204"/>
              </a:rPr>
              <a:pPr defTabSz="949478">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97635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9993" y="4473893"/>
            <a:ext cx="6213687" cy="4412542"/>
          </a:xfrm>
        </p:spPr>
        <p:txBody>
          <a:bodyPr>
            <a:normAutofit/>
          </a:bodyPr>
          <a:lstStyle/>
          <a:p>
            <a:r>
              <a:rPr lang="en-US" dirty="0"/>
              <a:t>Talking Points:</a:t>
            </a:r>
          </a:p>
          <a:p>
            <a:pPr marL="171450" indent="-171450">
              <a:buFont typeface="Wingdings" panose="05000000000000000000" pitchFamily="2" charset="2"/>
              <a:buChar char="Ø"/>
            </a:pPr>
            <a:r>
              <a:rPr lang="en-US" dirty="0"/>
              <a:t>Last session we asked you to think about assessment and how you use workforce data in your organizations by reviewing and complete section 1 on pages 6-7 in the organizational self assessment workbook.</a:t>
            </a:r>
          </a:p>
          <a:p>
            <a:pPr marL="171450" indent="-171450">
              <a:buFont typeface="Wingdings" panose="05000000000000000000" pitchFamily="2" charset="2"/>
              <a:buChar char="Ø"/>
            </a:pPr>
            <a:r>
              <a:rPr lang="en-US" dirty="0"/>
              <a:t>Its important that we consider evidence-based practice &amp; organizational readiness when thinking about implementing strategies to improve workforce outcomes.</a:t>
            </a:r>
          </a:p>
          <a:p>
            <a:pPr marL="631908" lvl="1" indent="-174708">
              <a:buFont typeface="Wingdings" panose="05000000000000000000" pitchFamily="2" charset="2"/>
              <a:buChar char="Ø"/>
            </a:pPr>
            <a:r>
              <a:rPr lang="en-US" dirty="0"/>
              <a:t>How do we know what works?</a:t>
            </a:r>
          </a:p>
          <a:p>
            <a:pPr marL="631908" lvl="1" indent="-174708">
              <a:buFont typeface="Wingdings" panose="05000000000000000000" pitchFamily="2" charset="2"/>
              <a:buChar char="Ø"/>
            </a:pPr>
            <a:r>
              <a:rPr lang="en-US" dirty="0"/>
              <a:t>Why do we ask so many questions about your organization? </a:t>
            </a:r>
          </a:p>
          <a:p>
            <a:pPr marL="631908" lvl="1" indent="-174708">
              <a:buFont typeface="Wingdings" panose="05000000000000000000" pitchFamily="2" charset="2"/>
              <a:buChar char="Ø"/>
            </a:pPr>
            <a:r>
              <a:rPr lang="en-US" dirty="0"/>
              <a:t>Why so many assessments and so much data?</a:t>
            </a:r>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12</a:t>
            </a:fld>
            <a:endParaRPr lang="en-US"/>
          </a:p>
        </p:txBody>
      </p:sp>
    </p:spTree>
    <p:extLst>
      <p:ext uri="{BB962C8B-B14F-4D97-AF65-F5344CB8AC3E}">
        <p14:creationId xmlns:p14="http://schemas.microsoft.com/office/powerpoint/2010/main" val="67314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998755" cy="4250865"/>
          </a:xfrm>
        </p:spPr>
        <p:txBody>
          <a:bodyPr/>
          <a:lstStyle/>
          <a:p>
            <a:r>
              <a:rPr lang="en-US" dirty="0"/>
              <a:t>Talking Points:</a:t>
            </a:r>
          </a:p>
          <a:p>
            <a:pPr marL="171450" indent="-171450">
              <a:buFont typeface="Wingdings" panose="05000000000000000000" pitchFamily="2" charset="2"/>
              <a:buChar char="Ø"/>
            </a:pPr>
            <a:r>
              <a:rPr lang="en-US" dirty="0"/>
              <a:t>We</a:t>
            </a:r>
            <a:r>
              <a:rPr lang="en-US" baseline="0" dirty="0"/>
              <a:t> can use assessment in different ways. For example, you have workforce data for your organization; however you may want to drill down and look at assessment of the problem at the site level. The Retention Trends and Summary worksheet on page 22 is a resource for you to use to understand turnover and retention at a site level. </a:t>
            </a:r>
          </a:p>
          <a:p>
            <a:pPr marL="171450" indent="-171450">
              <a:buFont typeface="Wingdings" panose="05000000000000000000" pitchFamily="2" charset="2"/>
              <a:buChar char="Ø"/>
            </a:pPr>
            <a:r>
              <a:rPr lang="en-US" baseline="0" dirty="0"/>
              <a:t>Assessments can also help in the selection of strategies and be used as baseline data to track which strategies or interventions are working or not working. </a:t>
            </a:r>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13</a:t>
            </a:fld>
            <a:endParaRPr lang="en-US"/>
          </a:p>
        </p:txBody>
      </p:sp>
    </p:spTree>
    <p:extLst>
      <p:ext uri="{BB962C8B-B14F-4D97-AF65-F5344CB8AC3E}">
        <p14:creationId xmlns:p14="http://schemas.microsoft.com/office/powerpoint/2010/main" val="272567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Some of the common</a:t>
            </a:r>
            <a:r>
              <a:rPr lang="en-US" baseline="0" dirty="0"/>
              <a:t> workforce challenges organizations face include</a:t>
            </a:r>
            <a:r>
              <a:rPr lang="en-US" i="1" baseline="0" dirty="0"/>
              <a:t>: briefly read some from the slide</a:t>
            </a:r>
          </a:p>
          <a:p>
            <a:pPr marL="171450" indent="-171450">
              <a:buFont typeface="Wingdings" panose="05000000000000000000" pitchFamily="2" charset="2"/>
              <a:buChar char="Ø"/>
            </a:pPr>
            <a:r>
              <a:rPr lang="en-US" i="0" baseline="0" dirty="0"/>
              <a:t>Without assessment, it may be difficult to discover these problems. </a:t>
            </a:r>
            <a:endParaRPr lang="en-US" i="0" dirty="0"/>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14</a:t>
            </a:fld>
            <a:endParaRPr lang="en-US"/>
          </a:p>
        </p:txBody>
      </p:sp>
    </p:spTree>
    <p:extLst>
      <p:ext uri="{BB962C8B-B14F-4D97-AF65-F5344CB8AC3E}">
        <p14:creationId xmlns:p14="http://schemas.microsoft.com/office/powerpoint/2010/main" val="26389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42000" cy="4356074"/>
          </a:xfrm>
        </p:spPr>
        <p:txBody>
          <a:bodyPr/>
          <a:lstStyle/>
          <a:p>
            <a:pPr defTabSz="931774">
              <a:defRPr/>
            </a:pPr>
            <a:r>
              <a:rPr lang="en-US" i="0" dirty="0"/>
              <a:t>Talking Points:</a:t>
            </a:r>
          </a:p>
          <a:p>
            <a:pPr marL="171450" indent="-171450" defTabSz="931774">
              <a:buFont typeface="Wingdings" panose="05000000000000000000" pitchFamily="2" charset="2"/>
              <a:buChar char="Ø"/>
              <a:defRPr/>
            </a:pPr>
            <a:r>
              <a:rPr lang="en-US" i="0" dirty="0"/>
              <a:t>Thinking</a:t>
            </a:r>
            <a:r>
              <a:rPr lang="en-US" i="0" baseline="0" dirty="0"/>
              <a:t> about those workforce challenges, we’ve identified different types of assessments organizations can consider using as part of the organization’s workforce development plan. </a:t>
            </a:r>
            <a:r>
              <a:rPr lang="en-US" i="1" baseline="0" dirty="0"/>
              <a:t>Read a few from slide</a:t>
            </a:r>
            <a:endParaRPr lang="en-US" i="0" dirty="0"/>
          </a:p>
        </p:txBody>
      </p:sp>
      <p:sp>
        <p:nvSpPr>
          <p:cNvPr id="4" name="Slide Number Placeholder 3"/>
          <p:cNvSpPr>
            <a:spLocks noGrp="1"/>
          </p:cNvSpPr>
          <p:nvPr>
            <p:ph type="sldNum" sz="quarter" idx="10"/>
          </p:nvPr>
        </p:nvSpPr>
        <p:spPr/>
        <p:txBody>
          <a:bodyPr/>
          <a:lstStyle/>
          <a:p>
            <a:fld id="{F253B46A-D643-0A49-93D2-6742FCA04024}" type="slidenum">
              <a:rPr lang="en-US" smtClean="0"/>
              <a:t>15</a:t>
            </a:fld>
            <a:endParaRPr lang="en-US"/>
          </a:p>
        </p:txBody>
      </p:sp>
    </p:spTree>
    <p:extLst>
      <p:ext uri="{BB962C8B-B14F-4D97-AF65-F5344CB8AC3E}">
        <p14:creationId xmlns:p14="http://schemas.microsoft.com/office/powerpoint/2010/main" val="128949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xfrm>
            <a:off x="701039" y="4473892"/>
            <a:ext cx="5969726" cy="42624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Talking Points:</a:t>
            </a:r>
            <a:endParaRPr lang="en-US" altLang="en-US" baseline="0" dirty="0"/>
          </a:p>
          <a:p>
            <a:pPr marL="171450" indent="-171450" eaLnBrk="1" hangingPunct="1">
              <a:spcBef>
                <a:spcPct val="0"/>
              </a:spcBef>
              <a:buFont typeface="Wingdings" panose="05000000000000000000" pitchFamily="2" charset="2"/>
              <a:buChar char="Ø"/>
            </a:pPr>
            <a:r>
              <a:rPr lang="en-US" altLang="en-US" b="0" dirty="0"/>
              <a:t>Step</a:t>
            </a:r>
            <a:r>
              <a:rPr lang="en-US" altLang="en-US" b="0" baseline="0" dirty="0"/>
              <a:t> one of the 8 steps of implementation is to identify and assess workforce challenge. The guide on page 23 of your workbook can help you identify assessment areas that align with the problem you’ve identified.</a:t>
            </a:r>
          </a:p>
          <a:p>
            <a:pPr marL="171450" indent="-171450" eaLnBrk="1" hangingPunct="1">
              <a:spcBef>
                <a:spcPct val="0"/>
              </a:spcBef>
              <a:buFont typeface="Wingdings" panose="05000000000000000000" pitchFamily="2" charset="2"/>
              <a:buChar char="Ø"/>
            </a:pPr>
            <a:r>
              <a:rPr lang="en-US" altLang="en-US" b="0" baseline="0" dirty="0"/>
              <a:t>In the poll we did, you identified assessments you have used at your organization.  Thinking about those assessments, did they align with the workforce problem you wanted to address? </a:t>
            </a:r>
          </a:p>
          <a:p>
            <a:pPr marL="171450" indent="-171450" eaLnBrk="1" hangingPunct="1">
              <a:spcBef>
                <a:spcPct val="0"/>
              </a:spcBef>
              <a:buFont typeface="Wingdings" panose="05000000000000000000" pitchFamily="2" charset="2"/>
              <a:buChar char="Ø"/>
            </a:pPr>
            <a:r>
              <a:rPr lang="en-US" altLang="en-US" b="0" i="1" baseline="0" dirty="0"/>
              <a:t>Give an example from the slide.</a:t>
            </a:r>
          </a:p>
          <a:p>
            <a:pPr marL="171450" indent="-171450" eaLnBrk="1" hangingPunct="1">
              <a:spcBef>
                <a:spcPct val="0"/>
              </a:spcBef>
              <a:buFont typeface="Wingdings" panose="05000000000000000000" pitchFamily="2" charset="2"/>
              <a:buChar char="Ø"/>
            </a:pPr>
            <a:r>
              <a:rPr lang="en-US" altLang="en-US" b="0" baseline="0" dirty="0"/>
              <a:t>Transition to next slide</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defTabSz="949478" fontAlgn="base">
              <a:spcBef>
                <a:spcPct val="0"/>
              </a:spcBef>
              <a:spcAft>
                <a:spcPct val="0"/>
              </a:spcAft>
              <a:defRPr/>
            </a:pPr>
            <a:fld id="{4D55356C-B018-4E94-95BF-DF3BFF7128E5}" type="slidenum">
              <a:rPr lang="en-US" altLang="en-US">
                <a:solidFill>
                  <a:prstClr val="black"/>
                </a:solidFill>
              </a:rPr>
              <a:pPr defTabSz="949478" fontAlgn="base">
                <a:spcBef>
                  <a:spcPct val="0"/>
                </a:spcBef>
                <a:spcAft>
                  <a:spcPct val="0"/>
                </a:spcAft>
                <a:defRPr/>
              </a:pPr>
              <a:t>16</a:t>
            </a:fld>
            <a:endParaRPr lang="en-US" altLang="en-US">
              <a:solidFill>
                <a:prstClr val="black"/>
              </a:solidFill>
            </a:endParaRPr>
          </a:p>
        </p:txBody>
      </p:sp>
    </p:spTree>
    <p:extLst>
      <p:ext uri="{BB962C8B-B14F-4D97-AF65-F5344CB8AC3E}">
        <p14:creationId xmlns:p14="http://schemas.microsoft.com/office/powerpoint/2010/main" val="133171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452438"/>
            <a:ext cx="5576888" cy="3136900"/>
          </a:xfrm>
        </p:spPr>
      </p:sp>
      <p:sp>
        <p:nvSpPr>
          <p:cNvPr id="3" name="Notes Placeholder 2"/>
          <p:cNvSpPr>
            <a:spLocks noGrp="1"/>
          </p:cNvSpPr>
          <p:nvPr>
            <p:ph type="body" idx="1"/>
          </p:nvPr>
        </p:nvSpPr>
        <p:spPr>
          <a:xfrm>
            <a:off x="590731" y="3798316"/>
            <a:ext cx="6138092" cy="5093893"/>
          </a:xfrm>
        </p:spPr>
        <p:txBody>
          <a:bodyPr>
            <a:normAutofit/>
          </a:bodyPr>
          <a:lstStyle/>
          <a:p>
            <a:pPr marL="0" indent="0">
              <a:buFont typeface="Wingdings" panose="05000000000000000000" pitchFamily="2" charset="2"/>
              <a:buNone/>
            </a:pPr>
            <a:r>
              <a:rPr lang="en-US" i="1" dirty="0"/>
              <a:t>Timing: 5 minutes for breakout and 5 minutes full group </a:t>
            </a:r>
          </a:p>
          <a:p>
            <a:pPr marL="0" indent="0">
              <a:buFont typeface="Wingdings" panose="05000000000000000000" pitchFamily="2" charset="2"/>
              <a:buNone/>
            </a:pPr>
            <a:r>
              <a:rPr lang="en-US" i="1" dirty="0"/>
              <a:t>Facilitor Note: </a:t>
            </a:r>
          </a:p>
          <a:p>
            <a:pPr marL="171450" indent="-171450">
              <a:buFont typeface="Wingdings" panose="05000000000000000000" pitchFamily="2" charset="2"/>
              <a:buChar char="Ø"/>
            </a:pPr>
            <a:r>
              <a:rPr lang="en-US" i="1" dirty="0"/>
              <a:t>Activity:  (5 minutes) – 5 people per breakout, each person gets one minute, assign 1 consultant or coach to each breakout group</a:t>
            </a:r>
          </a:p>
          <a:p>
            <a:pPr marL="171450" indent="-171450">
              <a:buFont typeface="Wingdings" panose="05000000000000000000" pitchFamily="2" charset="2"/>
              <a:buChar char="Ø"/>
            </a:pPr>
            <a:r>
              <a:rPr lang="en-US" i="1" dirty="0"/>
              <a:t>Purpose: Gives providers opportunity to reflect with one another and facilitators learn where the providers are</a:t>
            </a:r>
          </a:p>
          <a:p>
            <a:pPr marL="0" indent="0">
              <a:buFont typeface="Wingdings" panose="05000000000000000000" pitchFamily="2" charset="2"/>
              <a:buNone/>
            </a:pPr>
            <a:r>
              <a:rPr lang="en-US" dirty="0"/>
              <a:t>Talking Points:</a:t>
            </a:r>
          </a:p>
          <a:p>
            <a:pPr marL="178027" indent="-178027">
              <a:buFont typeface="Wingdings" panose="05000000000000000000" pitchFamily="2" charset="2"/>
              <a:buChar char="Ø"/>
            </a:pPr>
            <a:r>
              <a:rPr lang="en-US" dirty="0"/>
              <a:t>We are going to have the opportunity to get to know who is in the workshop today.  In a moment but not yet, you will be send to a Breakout room with 5-6 others. </a:t>
            </a:r>
          </a:p>
          <a:p>
            <a:pPr marL="178027" indent="-178027">
              <a:buFont typeface="Wingdings" panose="05000000000000000000" pitchFamily="2" charset="2"/>
              <a:buChar char="Ø"/>
            </a:pPr>
            <a:r>
              <a:rPr lang="en-US" dirty="0"/>
              <a:t>Everyone will have the opportunity to reflect on and answer the questions on your screen.</a:t>
            </a:r>
          </a:p>
          <a:p>
            <a:pPr marL="178027" indent="-178027">
              <a:buFont typeface="Wingdings" panose="05000000000000000000" pitchFamily="2" charset="2"/>
              <a:buChar char="Ø"/>
            </a:pPr>
            <a:r>
              <a:rPr lang="en-US" dirty="0"/>
              <a:t>When you get to your group, find one facilitator and another person to report back for the group the responses to the two questions. </a:t>
            </a:r>
          </a:p>
          <a:p>
            <a:pPr marL="0" indent="0">
              <a:buFont typeface="Wingdings" panose="05000000000000000000" pitchFamily="2" charset="2"/>
              <a:buNone/>
            </a:pPr>
            <a:r>
              <a:rPr lang="en-US" i="1" dirty="0"/>
              <a:t>Facilitor Note: </a:t>
            </a:r>
          </a:p>
          <a:p>
            <a:pPr marL="0" indent="0">
              <a:buFont typeface="Wingdings" panose="05000000000000000000" pitchFamily="2" charset="2"/>
              <a:buNone/>
            </a:pPr>
            <a:r>
              <a:rPr lang="en-US" i="1" dirty="0"/>
              <a:t>When the group returns call on the reporter from each group to report back on themes for questions.</a:t>
            </a:r>
            <a:endParaRPr lang="x-none" dirty="0"/>
          </a:p>
        </p:txBody>
      </p:sp>
      <p:sp>
        <p:nvSpPr>
          <p:cNvPr id="4" name="Slide Number Placeholder 3"/>
          <p:cNvSpPr>
            <a:spLocks noGrp="1"/>
          </p:cNvSpPr>
          <p:nvPr>
            <p:ph type="sldNum" sz="quarter" idx="5"/>
          </p:nvPr>
        </p:nvSpPr>
        <p:spPr/>
        <p:txBody>
          <a:bodyPr/>
          <a:lstStyle/>
          <a:p>
            <a:pPr defTabSz="931774">
              <a:defRPr/>
            </a:pPr>
            <a:fld id="{C940E140-93E8-471F-9349-F0BB6098DEA7}"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29497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7143" cy="4279737"/>
          </a:xfrm>
        </p:spPr>
        <p:txBody>
          <a:bodyPr/>
          <a:lstStyle/>
          <a:p>
            <a:r>
              <a:rPr lang="en-US" b="1" i="0" baseline="0" dirty="0"/>
              <a:t>Timing for this section (slides 18-25): 7-9 minutes</a:t>
            </a:r>
          </a:p>
          <a:p>
            <a:r>
              <a:rPr lang="en-US" baseline="0" dirty="0"/>
              <a:t>Talking Points:</a:t>
            </a:r>
          </a:p>
          <a:p>
            <a:pPr marL="171450" indent="-171450">
              <a:buFont typeface="Wingdings" panose="05000000000000000000" pitchFamily="2" charset="2"/>
              <a:buChar char="Ø"/>
            </a:pPr>
            <a:r>
              <a:rPr lang="en-US" baseline="0" dirty="0"/>
              <a:t>We’ll talk about methods for taking action at your organization, including  </a:t>
            </a:r>
            <a:r>
              <a:rPr lang="en-US" dirty="0"/>
              <a:t>What you can do today and What you will take back to your organization</a:t>
            </a:r>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18</a:t>
            </a:fld>
            <a:endParaRPr lang="en-US"/>
          </a:p>
        </p:txBody>
      </p:sp>
    </p:spTree>
    <p:extLst>
      <p:ext uri="{BB962C8B-B14F-4D97-AF65-F5344CB8AC3E}">
        <p14:creationId xmlns:p14="http://schemas.microsoft.com/office/powerpoint/2010/main" val="1176296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The focus of change within your organization is changing how DSPs are recruited, selected, onboarded, and trained. These changes should result in improving the likelihood that employees hired will be able to meet the needs of the individuals being supported. </a:t>
            </a:r>
          </a:p>
        </p:txBody>
      </p:sp>
      <p:sp>
        <p:nvSpPr>
          <p:cNvPr id="4" name="Slide Number Placeholder 3"/>
          <p:cNvSpPr>
            <a:spLocks noGrp="1"/>
          </p:cNvSpPr>
          <p:nvPr>
            <p:ph type="sldNum" sz="quarter" idx="10"/>
          </p:nvPr>
        </p:nvSpPr>
        <p:spPr/>
        <p:txBody>
          <a:bodyPr/>
          <a:lstStyle/>
          <a:p>
            <a:fld id="{487D6291-FB8F-4913-892F-08B16A588B0E}" type="slidenum">
              <a:rPr lang="en-US" smtClean="0"/>
              <a:t>19</a:t>
            </a:fld>
            <a:endParaRPr lang="en-US"/>
          </a:p>
        </p:txBody>
      </p:sp>
    </p:spTree>
    <p:extLst>
      <p:ext uri="{BB962C8B-B14F-4D97-AF65-F5344CB8AC3E}">
        <p14:creationId xmlns:p14="http://schemas.microsoft.com/office/powerpoint/2010/main" val="199630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Wingdings" panose="05000000000000000000" pitchFamily="2" charset="2"/>
              <a:buNone/>
            </a:pPr>
            <a:r>
              <a:rPr lang="en-US" sz="1200" b="1" i="0" u="none" strike="noStrike" kern="1200" dirty="0">
                <a:solidFill>
                  <a:schemeClr val="tx1"/>
                </a:solidFill>
                <a:effectLst/>
                <a:latin typeface="+mn-lt"/>
                <a:ea typeface="+mn-ea"/>
                <a:cs typeface="+mn-cs"/>
              </a:rPr>
              <a:t>Timing: intro section (slides 2-9): 15 minutes</a:t>
            </a:r>
          </a:p>
          <a:p>
            <a:pPr marL="171450" indent="-171450" rtl="0" fontAlgn="base">
              <a:buFont typeface="Wingdings" panose="05000000000000000000" pitchFamily="2" charset="2"/>
              <a:buChar char="Ø"/>
            </a:pPr>
            <a:r>
              <a:rPr lang="en-US" sz="1200" b="0" i="1" u="none" strike="noStrike" kern="1200" dirty="0">
                <a:solidFill>
                  <a:schemeClr val="tx1"/>
                </a:solidFill>
                <a:effectLst/>
                <a:latin typeface="+mn-lt"/>
                <a:ea typeface="+mn-ea"/>
                <a:cs typeface="+mn-cs"/>
              </a:rPr>
              <a:t>Action – Record as desired</a:t>
            </a:r>
          </a:p>
          <a:p>
            <a:pPr marL="171450" indent="-171450" rtl="0" fontAlgn="base">
              <a:buFont typeface="Wingdings" panose="05000000000000000000" pitchFamily="2" charset="2"/>
              <a:buChar char="Ø"/>
            </a:pPr>
            <a:r>
              <a:rPr lang="en-US" sz="1200" b="0" i="0" u="none" strike="noStrike" kern="1200" dirty="0">
                <a:solidFill>
                  <a:schemeClr val="tx1"/>
                </a:solidFill>
                <a:effectLst/>
                <a:latin typeface="+mn-lt"/>
                <a:ea typeface="+mn-ea"/>
                <a:cs typeface="+mn-cs"/>
              </a:rPr>
              <a:t>Welcome to session # in our </a:t>
            </a:r>
            <a:r>
              <a:rPr lang="en-US" sz="1200" b="0" i="0" u="none" strike="noStrike" kern="1200" dirty="0" err="1">
                <a:solidFill>
                  <a:schemeClr val="tx1"/>
                </a:solidFill>
                <a:effectLst/>
                <a:latin typeface="+mn-lt"/>
                <a:ea typeface="+mn-ea"/>
                <a:cs typeface="+mn-cs"/>
              </a:rPr>
              <a:t>QuILTSS</a:t>
            </a:r>
            <a:r>
              <a:rPr lang="en-US" sz="1200" b="0" i="0" u="none" strike="noStrike" kern="1200" dirty="0">
                <a:solidFill>
                  <a:schemeClr val="tx1"/>
                </a:solidFill>
                <a:effectLst/>
                <a:latin typeface="+mn-lt"/>
                <a:ea typeface="+mn-ea"/>
                <a:cs typeface="+mn-cs"/>
              </a:rPr>
              <a:t> Initiative kickoff workshop series</a:t>
            </a:r>
            <a:r>
              <a:rPr lang="en-US" sz="1200" b="1"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u="none" strike="noStrike" kern="1200" dirty="0">
                <a:solidFill>
                  <a:schemeClr val="tx1"/>
                </a:solidFill>
                <a:effectLst/>
                <a:latin typeface="+mn-lt"/>
                <a:ea typeface="+mn-ea"/>
                <a:cs typeface="+mn-cs"/>
              </a:rPr>
              <a:t>My name is xx and I am a xx with the Institute on Community Integration at the University of Minnesota. I am here today</a:t>
            </a:r>
            <a:r>
              <a:rPr lang="en-US" sz="1200" b="0" i="0" u="none" strike="noStrike" kern="1200" baseline="0" dirty="0">
                <a:solidFill>
                  <a:schemeClr val="tx1"/>
                </a:solidFill>
                <a:effectLst/>
                <a:latin typeface="+mn-lt"/>
                <a:ea typeface="+mn-ea"/>
                <a:cs typeface="+mn-cs"/>
              </a:rPr>
              <a:t> with my colleagues from the University of MN, __________ and ________________. Also Regional Coaches from Tennessee ____________________ and ___________________.</a:t>
            </a:r>
            <a:endParaRPr lang="en-US" sz="1200" b="0" i="0" u="none" strike="noStrike" kern="1200" dirty="0">
              <a:solidFill>
                <a:schemeClr val="tx1"/>
              </a:solidFill>
              <a:effectLst/>
              <a:latin typeface="+mn-lt"/>
              <a:ea typeface="+mn-ea"/>
              <a:cs typeface="+mn-cs"/>
            </a:endParaRPr>
          </a:p>
          <a:p>
            <a:pPr marL="628650" lvl="1" indent="-171450" rtl="0" fontAlgn="base">
              <a:buFont typeface="Wingdings" panose="05000000000000000000" pitchFamily="2" charset="2"/>
              <a:buChar char="Ø"/>
            </a:pPr>
            <a:r>
              <a:rPr lang="en-US" sz="1200" b="0" i="0" u="none" strike="noStrike" kern="1200" dirty="0">
                <a:solidFill>
                  <a:schemeClr val="tx1"/>
                </a:solidFill>
                <a:effectLst/>
                <a:latin typeface="+mn-lt"/>
                <a:ea typeface="+mn-ea"/>
                <a:cs typeface="+mn-cs"/>
              </a:rPr>
              <a:t>Thank you so much for joining us today. During today’s session we will talk about some retention strategies. </a:t>
            </a:r>
          </a:p>
          <a:p>
            <a:pPr marL="171450" indent="-171450" rtl="0" fontAlgn="base">
              <a:buFont typeface="Wingdings" panose="05000000000000000000" pitchFamily="2" charset="2"/>
              <a:buChar char="Ø"/>
            </a:pPr>
            <a:r>
              <a:rPr lang="en-US" sz="1200" b="0" i="1" u="none" strike="noStrike" kern="1200" dirty="0">
                <a:solidFill>
                  <a:schemeClr val="tx1"/>
                </a:solidFill>
                <a:effectLst/>
                <a:latin typeface="+mn-lt"/>
                <a:ea typeface="+mn-ea"/>
                <a:cs typeface="+mn-cs"/>
              </a:rPr>
              <a:t>If</a:t>
            </a:r>
            <a:r>
              <a:rPr lang="en-US" sz="1200" b="0" i="1" u="none" strike="noStrike" kern="1200" baseline="0" dirty="0">
                <a:solidFill>
                  <a:schemeClr val="tx1"/>
                </a:solidFill>
                <a:effectLst/>
                <a:latin typeface="+mn-lt"/>
                <a:ea typeface="+mn-ea"/>
                <a:cs typeface="+mn-cs"/>
              </a:rPr>
              <a:t> being recorded: </a:t>
            </a:r>
            <a:r>
              <a:rPr lang="en-US" sz="1200" b="0" i="0" u="none" strike="noStrike" kern="1200" dirty="0">
                <a:solidFill>
                  <a:schemeClr val="tx1"/>
                </a:solidFill>
                <a:effectLst/>
                <a:latin typeface="+mn-lt"/>
                <a:ea typeface="+mn-ea"/>
                <a:cs typeface="+mn-cs"/>
              </a:rPr>
              <a:t>This webinar is currently being </a:t>
            </a:r>
            <a:r>
              <a:rPr lang="en-US" sz="1200" b="1" i="0" u="none" strike="noStrike" kern="1200" dirty="0">
                <a:solidFill>
                  <a:schemeClr val="tx1"/>
                </a:solidFill>
                <a:effectLst/>
                <a:latin typeface="+mn-lt"/>
                <a:ea typeface="+mn-ea"/>
                <a:cs typeface="+mn-cs"/>
              </a:rPr>
              <a:t>recorded</a:t>
            </a:r>
            <a:r>
              <a:rPr lang="en-US" sz="1200" b="0" i="0" u="none" strike="noStrike" kern="1200" dirty="0">
                <a:solidFill>
                  <a:schemeClr val="tx1"/>
                </a:solidFill>
                <a:effectLst/>
                <a:latin typeface="+mn-lt"/>
                <a:ea typeface="+mn-ea"/>
                <a:cs typeface="+mn-cs"/>
              </a:rPr>
              <a:t>. We will send the recording to you if you would like to view again or share with others</a:t>
            </a:r>
            <a:r>
              <a:rPr lang="en-US" sz="1200" b="0" i="0" u="none" strike="noStrike" kern="1200" baseline="0" dirty="0">
                <a:solidFill>
                  <a:schemeClr val="tx1"/>
                </a:solidFill>
                <a:effectLst/>
                <a:latin typeface="+mn-lt"/>
                <a:ea typeface="+mn-ea"/>
                <a:cs typeface="+mn-cs"/>
              </a:rPr>
              <a:t> in your organization. </a:t>
            </a:r>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defTabSz="931774">
              <a:defRPr/>
            </a:pPr>
            <a:fld id="{487D6291-FB8F-4913-892F-08B16A588B0E}"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32287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6033589" cy="4204672"/>
          </a:xfrm>
        </p:spPr>
        <p:txBody>
          <a:bodyPr/>
          <a:lstStyle/>
          <a:p>
            <a:r>
              <a:rPr lang="en-US" dirty="0"/>
              <a:t>Talking Points:</a:t>
            </a:r>
          </a:p>
          <a:p>
            <a:pPr marL="171450" indent="-171450">
              <a:buFont typeface="Wingdings" panose="05000000000000000000" pitchFamily="2" charset="2"/>
              <a:buChar char="Ø"/>
            </a:pPr>
            <a:r>
              <a:rPr lang="en-US" dirty="0"/>
              <a:t>The change process is a cycle that includes:</a:t>
            </a:r>
          </a:p>
          <a:p>
            <a:pPr marL="635227" lvl="1" indent="-178027">
              <a:buFont typeface="Wingdings" panose="05000000000000000000" pitchFamily="2" charset="2"/>
              <a:buChar char="Ø"/>
            </a:pPr>
            <a:r>
              <a:rPr lang="en-US" dirty="0"/>
              <a:t>assessing the situation, </a:t>
            </a:r>
          </a:p>
          <a:p>
            <a:pPr marL="635227" lvl="1" indent="-178027">
              <a:buFont typeface="Wingdings" panose="05000000000000000000" pitchFamily="2" charset="2"/>
              <a:buChar char="Ø"/>
            </a:pPr>
            <a:r>
              <a:rPr lang="en-US" dirty="0"/>
              <a:t>deciding what is the greatest need, </a:t>
            </a:r>
          </a:p>
          <a:p>
            <a:pPr marL="635227" lvl="1" indent="-178027">
              <a:buFont typeface="Wingdings" panose="05000000000000000000" pitchFamily="2" charset="2"/>
              <a:buChar char="Ø"/>
            </a:pPr>
            <a:r>
              <a:rPr lang="en-US" dirty="0"/>
              <a:t>planning a strategy to address the need, </a:t>
            </a:r>
          </a:p>
          <a:p>
            <a:pPr marL="635227" lvl="1" indent="-178027">
              <a:buFont typeface="Wingdings" panose="05000000000000000000" pitchFamily="2" charset="2"/>
              <a:buChar char="Ø"/>
            </a:pPr>
            <a:r>
              <a:rPr lang="en-US" dirty="0"/>
              <a:t>acting to put the plan into action, </a:t>
            </a:r>
          </a:p>
          <a:p>
            <a:pPr marL="635227" lvl="1" indent="-178027">
              <a:buFont typeface="Wingdings" panose="05000000000000000000" pitchFamily="2" charset="2"/>
              <a:buChar char="Ø"/>
            </a:pPr>
            <a:r>
              <a:rPr lang="en-US" dirty="0"/>
              <a:t>evaluating the results, and </a:t>
            </a:r>
          </a:p>
          <a:p>
            <a:pPr marL="635227" lvl="1" indent="-178027">
              <a:buFont typeface="Wingdings" panose="05000000000000000000" pitchFamily="2" charset="2"/>
              <a:buChar char="Ø"/>
            </a:pPr>
            <a:r>
              <a:rPr lang="en-US" dirty="0"/>
              <a:t>revising the plan based on the evaluation. </a:t>
            </a:r>
          </a:p>
          <a:p>
            <a:pPr marL="171450" indent="-171450">
              <a:buFont typeface="Wingdings" panose="05000000000000000000" pitchFamily="2" charset="2"/>
              <a:buChar char="Ø"/>
            </a:pPr>
            <a:r>
              <a:rPr lang="en-US" dirty="0"/>
              <a:t>We will focus on strategies and information that will help you in the assessment and evaluation phases of the cycle for Direct Support Professional Workforce issues.</a:t>
            </a:r>
          </a:p>
        </p:txBody>
      </p:sp>
      <p:sp>
        <p:nvSpPr>
          <p:cNvPr id="4" name="Slide Number Placeholder 3"/>
          <p:cNvSpPr>
            <a:spLocks noGrp="1"/>
          </p:cNvSpPr>
          <p:nvPr>
            <p:ph type="sldNum" sz="quarter" idx="10"/>
          </p:nvPr>
        </p:nvSpPr>
        <p:spPr/>
        <p:txBody>
          <a:bodyPr/>
          <a:lstStyle/>
          <a:p>
            <a:fld id="{F253B46A-D643-0A49-93D2-6742FCA04024}" type="slidenum">
              <a:rPr lang="en-US" smtClean="0"/>
              <a:t>20</a:t>
            </a:fld>
            <a:endParaRPr lang="en-US"/>
          </a:p>
        </p:txBody>
      </p:sp>
    </p:spTree>
    <p:extLst>
      <p:ext uri="{BB962C8B-B14F-4D97-AF65-F5344CB8AC3E}">
        <p14:creationId xmlns:p14="http://schemas.microsoft.com/office/powerpoint/2010/main" val="55721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aseline="0" dirty="0">
                <a:cs typeface="Calibri"/>
              </a:rPr>
              <a:t>Talking Points:</a:t>
            </a:r>
          </a:p>
          <a:p>
            <a:pPr marL="171450" indent="-171450">
              <a:buFont typeface="Wingdings" panose="05000000000000000000" pitchFamily="2" charset="2"/>
              <a:buChar char="Ø"/>
            </a:pPr>
            <a:r>
              <a:rPr lang="en-US" dirty="0"/>
              <a:t>To create change you need an action plan. An action plan can…</a:t>
            </a:r>
            <a:endParaRPr lang="en-US" dirty="0">
              <a:cs typeface="Calibri"/>
            </a:endParaRPr>
          </a:p>
          <a:p>
            <a:pPr marL="628650" lvl="1" indent="-171450">
              <a:buFont typeface="Wingdings" panose="05000000000000000000" pitchFamily="2" charset="2"/>
              <a:buChar char="Ø"/>
            </a:pPr>
            <a:r>
              <a:rPr lang="en-US" dirty="0"/>
              <a:t>Help create a strong vision the importance and outcome of change</a:t>
            </a:r>
            <a:endParaRPr lang="en-US" dirty="0">
              <a:cs typeface="Calibri"/>
            </a:endParaRPr>
          </a:p>
          <a:p>
            <a:pPr marL="628650" lvl="1" indent="-171450">
              <a:buFont typeface="Wingdings" panose="05000000000000000000" pitchFamily="2" charset="2"/>
              <a:buChar char="Ø"/>
            </a:pPr>
            <a:r>
              <a:rPr lang="en-US" dirty="0"/>
              <a:t>Helps you find a leader who are interested and invested in change</a:t>
            </a:r>
            <a:endParaRPr lang="en-US" dirty="0">
              <a:cs typeface="Calibri"/>
            </a:endParaRPr>
          </a:p>
          <a:p>
            <a:pPr marL="628650" lvl="1" indent="-171450">
              <a:buFont typeface="Wingdings" panose="05000000000000000000" pitchFamily="2" charset="2"/>
              <a:buChar char="Ø"/>
            </a:pPr>
            <a:r>
              <a:rPr lang="en-US" dirty="0"/>
              <a:t>Gives the planning and development process sufficient time and resources,</a:t>
            </a:r>
            <a:endParaRPr lang="en-US" dirty="0">
              <a:cs typeface="Calibri"/>
            </a:endParaRPr>
          </a:p>
          <a:p>
            <a:pPr marL="628650" lvl="1" indent="-171450">
              <a:buFont typeface="Wingdings" panose="05000000000000000000" pitchFamily="2" charset="2"/>
              <a:buChar char="Ø"/>
            </a:pPr>
            <a:r>
              <a:rPr lang="en-US" dirty="0"/>
              <a:t>It helps you set target dates for achieving specific goals</a:t>
            </a:r>
            <a:endParaRPr lang="en-US" dirty="0">
              <a:cs typeface="Calibri"/>
            </a:endParaRPr>
          </a:p>
          <a:p>
            <a:pPr marL="628650" lvl="1" indent="-171450">
              <a:buFont typeface="Wingdings" panose="05000000000000000000" pitchFamily="2" charset="2"/>
              <a:buChar char="Ø"/>
            </a:pPr>
            <a:r>
              <a:rPr lang="en-US" dirty="0"/>
              <a:t>It helps the team make a plan for when and why you will update and revise the plan on a regular basis.  We need to comeback and revisit what is happening with the plan so that we can be proactive in taking action. </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21</a:t>
            </a:fld>
            <a:endParaRPr lang="en-US"/>
          </a:p>
        </p:txBody>
      </p:sp>
    </p:spTree>
    <p:extLst>
      <p:ext uri="{BB962C8B-B14F-4D97-AF65-F5344CB8AC3E}">
        <p14:creationId xmlns:p14="http://schemas.microsoft.com/office/powerpoint/2010/main" val="398751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81337" cy="4314382"/>
          </a:xfrm>
        </p:spPr>
        <p:txBody>
          <a:bodyPr/>
          <a:lstStyle/>
          <a:p>
            <a:r>
              <a:rPr lang="en-US" dirty="0"/>
              <a:t>Talking Points:</a:t>
            </a:r>
          </a:p>
          <a:p>
            <a:pPr marL="171450" indent="-171450">
              <a:buFont typeface="Wingdings" panose="05000000000000000000" pitchFamily="2" charset="2"/>
              <a:buChar char="Ø"/>
            </a:pPr>
            <a:r>
              <a:rPr lang="en-US" dirty="0"/>
              <a:t>Turn to page 26 in the self-assessment workbook. The title of this page is the “Action Planning Worksheet.” On this page, you will see several copies of the chart that is pictured on the screen. </a:t>
            </a:r>
          </a:p>
          <a:p>
            <a:pPr marL="171450" indent="-171450">
              <a:buFont typeface="Wingdings" panose="05000000000000000000" pitchFamily="2" charset="2"/>
              <a:buChar char="Ø"/>
            </a:pPr>
            <a:r>
              <a:rPr lang="en-US" dirty="0"/>
              <a:t>In the top box called “Desired outcome #1,” you can jot down ideas from your conversation about what you would like to see changed. </a:t>
            </a:r>
          </a:p>
          <a:p>
            <a:pPr marL="171450" indent="-171450">
              <a:buFont typeface="Wingdings" panose="05000000000000000000" pitchFamily="2" charset="2"/>
              <a:buChar char="Ø"/>
            </a:pPr>
            <a:r>
              <a:rPr lang="en-US" dirty="0"/>
              <a:t>For the present time, you can ignore the rows below this, as we will fill in this information in future sessions in the workshop.</a:t>
            </a:r>
          </a:p>
          <a:p>
            <a:pPr marL="171450" indent="-171450">
              <a:buFont typeface="Wingdings" panose="05000000000000000000" pitchFamily="2" charset="2"/>
              <a:buChar char="Ø"/>
            </a:pPr>
            <a:r>
              <a:rPr lang="en-US" dirty="0"/>
              <a:t>Then, take a xx minute break.</a:t>
            </a:r>
          </a:p>
        </p:txBody>
      </p:sp>
      <p:sp>
        <p:nvSpPr>
          <p:cNvPr id="4" name="Slide Number Placeholder 3"/>
          <p:cNvSpPr>
            <a:spLocks noGrp="1"/>
          </p:cNvSpPr>
          <p:nvPr>
            <p:ph type="sldNum" sz="quarter" idx="5"/>
          </p:nvPr>
        </p:nvSpPr>
        <p:spPr/>
        <p:txBody>
          <a:bodyPr/>
          <a:lstStyle/>
          <a:p>
            <a:pPr defTabSz="931774">
              <a:defRPr/>
            </a:pPr>
            <a:fld id="{1794951F-DB89-46A0-8245-A40C626A4F19}"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94937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358775"/>
            <a:ext cx="5578475" cy="3138488"/>
          </a:xfrm>
        </p:spPr>
      </p:sp>
      <p:sp>
        <p:nvSpPr>
          <p:cNvPr id="3" name="Notes Placeholder 2"/>
          <p:cNvSpPr>
            <a:spLocks noGrp="1"/>
          </p:cNvSpPr>
          <p:nvPr>
            <p:ph type="body" idx="1"/>
          </p:nvPr>
        </p:nvSpPr>
        <p:spPr>
          <a:xfrm>
            <a:off x="600504" y="3699654"/>
            <a:ext cx="6105096" cy="5105942"/>
          </a:xfrm>
        </p:spPr>
        <p:txBody>
          <a:bodyPr>
            <a:normAutofit/>
          </a:bodyPr>
          <a:lstStyle/>
          <a:p>
            <a:pPr marL="0" indent="0">
              <a:buFont typeface="Wingdings" panose="05000000000000000000" pitchFamily="2" charset="2"/>
              <a:buNone/>
            </a:pPr>
            <a:r>
              <a:rPr lang="en-US" i="1" dirty="0"/>
              <a:t>Facilitor Note: </a:t>
            </a:r>
          </a:p>
          <a:p>
            <a:pPr marL="171450" indent="-171450">
              <a:buFont typeface="Wingdings" panose="05000000000000000000" pitchFamily="2" charset="2"/>
              <a:buChar char="Ø"/>
            </a:pPr>
            <a:r>
              <a:rPr lang="en-US" i="1" dirty="0"/>
              <a:t>Review exploration/discovery questions on page 21 in the Self Assessment Workbook- prompt to follow along in the workbook</a:t>
            </a:r>
          </a:p>
          <a:p>
            <a:pPr marL="171450" indent="-171450">
              <a:buFont typeface="Wingdings" panose="05000000000000000000" pitchFamily="2" charset="2"/>
              <a:buChar char="Ø"/>
            </a:pP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Talking Points: </a:t>
            </a:r>
          </a:p>
          <a:p>
            <a:pPr marL="171450" indent="-171450">
              <a:buFont typeface="Wingdings" panose="05000000000000000000" pitchFamily="2" charset="2"/>
              <a:buChar char="Ø"/>
            </a:pPr>
            <a:r>
              <a:rPr lang="en-US" b="0" dirty="0">
                <a:solidFill>
                  <a:srgbClr val="00718C"/>
                </a:solidFill>
              </a:rPr>
              <a:t>8 Steps for Implementing Workforce Strategies </a:t>
            </a:r>
          </a:p>
          <a:p>
            <a:pPr marL="628650" lvl="1" indent="-171450">
              <a:buFont typeface="Wingdings" panose="05000000000000000000" pitchFamily="2" charset="2"/>
              <a:buChar char="Ø"/>
            </a:pPr>
            <a:r>
              <a:rPr lang="en-US" b="0" dirty="0">
                <a:solidFill>
                  <a:srgbClr val="000000"/>
                </a:solidFill>
              </a:rPr>
              <a:t>Step 1: Identify and assess the problem </a:t>
            </a:r>
          </a:p>
          <a:p>
            <a:pPr marL="1085850" lvl="2" indent="-171450">
              <a:buFont typeface="Wingdings" panose="05000000000000000000" pitchFamily="2" charset="2"/>
              <a:buChar char="Ø"/>
            </a:pPr>
            <a:r>
              <a:rPr lang="en-US" b="0" dirty="0">
                <a:solidFill>
                  <a:srgbClr val="000000"/>
                </a:solidFill>
              </a:rPr>
              <a:t>What problem or challenge will your organization address? </a:t>
            </a:r>
          </a:p>
          <a:p>
            <a:pPr marL="1085850" lvl="2" indent="-171450">
              <a:buFont typeface="Wingdings" panose="05000000000000000000" pitchFamily="2" charset="2"/>
              <a:buChar char="Ø"/>
            </a:pPr>
            <a:r>
              <a:rPr lang="en-US" b="0" dirty="0">
                <a:solidFill>
                  <a:srgbClr val="000000"/>
                </a:solidFill>
              </a:rPr>
              <a:t>How big is the challenge? </a:t>
            </a:r>
          </a:p>
          <a:p>
            <a:pPr marL="1085850" lvl="2" indent="-171450">
              <a:buFont typeface="Wingdings" panose="05000000000000000000" pitchFamily="2" charset="2"/>
              <a:buChar char="Ø"/>
            </a:pPr>
            <a:r>
              <a:rPr lang="en-US" b="0" dirty="0">
                <a:solidFill>
                  <a:srgbClr val="000000"/>
                </a:solidFill>
              </a:rPr>
              <a:t>What is the baseline level of performance at your site in regard to this challenge? </a:t>
            </a:r>
          </a:p>
          <a:p>
            <a:pPr marL="628650" lvl="1" indent="-171450">
              <a:buFont typeface="Wingdings" panose="05000000000000000000" pitchFamily="2" charset="2"/>
              <a:buChar char="Ø"/>
            </a:pPr>
            <a:r>
              <a:rPr lang="en-US" b="0" dirty="0">
                <a:solidFill>
                  <a:srgbClr val="000000"/>
                </a:solidFill>
              </a:rPr>
              <a:t>Step 2: Select an intervention strategy </a:t>
            </a:r>
          </a:p>
          <a:p>
            <a:pPr marL="1085850" lvl="2" indent="-171450">
              <a:buFont typeface="Wingdings" panose="05000000000000000000" pitchFamily="2" charset="2"/>
              <a:buChar char="Ø"/>
            </a:pPr>
            <a:r>
              <a:rPr lang="en-US" b="0" dirty="0">
                <a:solidFill>
                  <a:srgbClr val="000000"/>
                </a:solidFill>
              </a:rPr>
              <a:t>What strategy do you propose to address this challenge? </a:t>
            </a:r>
          </a:p>
          <a:p>
            <a:pPr marL="628650" lvl="1" indent="-171450">
              <a:buFont typeface="Wingdings" panose="05000000000000000000" pitchFamily="2" charset="2"/>
              <a:buChar char="Ø"/>
            </a:pPr>
            <a:r>
              <a:rPr lang="en-US" b="0" dirty="0">
                <a:solidFill>
                  <a:srgbClr val="000000"/>
                </a:solidFill>
              </a:rPr>
              <a:t>Step 3: Identify components of the strategy. </a:t>
            </a:r>
          </a:p>
          <a:p>
            <a:pPr marL="1085850" lvl="2" indent="-171450">
              <a:buFont typeface="Wingdings" panose="05000000000000000000" pitchFamily="2" charset="2"/>
              <a:buChar char="Ø"/>
            </a:pPr>
            <a:r>
              <a:rPr lang="en-US" b="0" dirty="0">
                <a:solidFill>
                  <a:srgbClr val="000000"/>
                </a:solidFill>
              </a:rPr>
              <a:t>What are the major components of the intervention strategy? </a:t>
            </a:r>
          </a:p>
          <a:p>
            <a:pPr marL="1085850" lvl="2" indent="-171450">
              <a:buFont typeface="Wingdings" panose="05000000000000000000" pitchFamily="2" charset="2"/>
              <a:buChar char="Ø"/>
            </a:pPr>
            <a:r>
              <a:rPr lang="en-US" b="0" dirty="0">
                <a:solidFill>
                  <a:srgbClr val="000000"/>
                </a:solidFill>
              </a:rPr>
              <a:t>What will you do? </a:t>
            </a:r>
          </a:p>
          <a:p>
            <a:pPr marL="1085850" lvl="2" indent="-171450">
              <a:buFont typeface="Wingdings" panose="05000000000000000000" pitchFamily="2" charset="2"/>
              <a:buChar char="Ø"/>
            </a:pPr>
            <a:r>
              <a:rPr lang="en-US" b="0" dirty="0">
                <a:solidFill>
                  <a:srgbClr val="000000"/>
                </a:solidFill>
              </a:rPr>
              <a:t>What are the steps involved in this intervention? </a:t>
            </a:r>
          </a:p>
          <a:p>
            <a:pPr marL="1085850" lvl="2" indent="-171450">
              <a:buFont typeface="Wingdings" panose="05000000000000000000" pitchFamily="2" charset="2"/>
              <a:buChar char="Ø"/>
            </a:pPr>
            <a:r>
              <a:rPr lang="en-US" b="0" dirty="0">
                <a:solidFill>
                  <a:srgbClr val="000000"/>
                </a:solidFill>
              </a:rPr>
              <a:t>Who will be involved in developing, implementing, and evaluating the intervention/ What roles will each person play? </a:t>
            </a:r>
          </a:p>
          <a:p>
            <a:pPr marL="1085850" lvl="2" indent="-171450">
              <a:buFont typeface="Wingdings" panose="05000000000000000000" pitchFamily="2" charset="2"/>
              <a:buChar char="Ø"/>
            </a:pPr>
            <a:r>
              <a:rPr lang="en-US" b="0" dirty="0">
                <a:solidFill>
                  <a:srgbClr val="000000"/>
                </a:solidFill>
              </a:rPr>
              <a:t>What are the costs associated with this intervention (e.g., time, resources)? </a:t>
            </a:r>
          </a:p>
          <a:p>
            <a:pPr marL="628650" lvl="1" indent="-171450">
              <a:buFont typeface="Wingdings" panose="05000000000000000000" pitchFamily="2" charset="2"/>
              <a:buChar char="Ø"/>
            </a:pPr>
            <a:r>
              <a:rPr lang="en-US" b="0" dirty="0">
                <a:solidFill>
                  <a:srgbClr val="000000"/>
                </a:solidFill>
              </a:rPr>
              <a:t>Step 4: Identify barriers to implementation </a:t>
            </a:r>
          </a:p>
          <a:p>
            <a:pPr marL="1085850" lvl="2" indent="-171450">
              <a:buFont typeface="Wingdings" panose="05000000000000000000" pitchFamily="2" charset="2"/>
              <a:buChar char="Ø"/>
            </a:pPr>
            <a:r>
              <a:rPr lang="en-US" b="0" dirty="0">
                <a:solidFill>
                  <a:srgbClr val="000000"/>
                </a:solidFill>
              </a:rPr>
              <a:t>What are the main barriers to using this intervention? </a:t>
            </a:r>
          </a:p>
          <a:p>
            <a:pPr marL="1085850" lvl="2" indent="-171450">
              <a:buFont typeface="Wingdings" panose="05000000000000000000" pitchFamily="2" charset="2"/>
              <a:buChar char="Ø"/>
            </a:pPr>
            <a:r>
              <a:rPr lang="en-US" b="0" dirty="0">
                <a:solidFill>
                  <a:srgbClr val="000000"/>
                </a:solidFill>
              </a:rPr>
              <a:t>Who needs to know about and/or be involved </a:t>
            </a:r>
            <a:r>
              <a:rPr lang="en-US" dirty="0">
                <a:solidFill>
                  <a:srgbClr val="000000"/>
                </a:solidFill>
              </a:rPr>
              <a:t>in decision making (e.g., board of directors, administration, staff, individuals who receive supports, family members, other stakeholders)? </a:t>
            </a:r>
          </a:p>
        </p:txBody>
      </p:sp>
      <p:sp>
        <p:nvSpPr>
          <p:cNvPr id="4" name="Slide Number Placeholder 3"/>
          <p:cNvSpPr>
            <a:spLocks noGrp="1"/>
          </p:cNvSpPr>
          <p:nvPr>
            <p:ph type="sldNum" sz="quarter" idx="10"/>
          </p:nvPr>
        </p:nvSpPr>
        <p:spPr/>
        <p:txBody>
          <a:bodyPr/>
          <a:lstStyle/>
          <a:p>
            <a:pPr defTabSz="949478">
              <a:defRPr/>
            </a:pPr>
            <a:fld id="{C940E140-93E8-471F-9349-F0BB6098DEA7}" type="slidenum">
              <a:rPr lang="en-US">
                <a:solidFill>
                  <a:prstClr val="black"/>
                </a:solidFill>
                <a:latin typeface="Calibri" panose="020F0502020204030204"/>
              </a:rPr>
              <a:pPr defTabSz="949478">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34277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27050"/>
            <a:ext cx="5576888" cy="3136900"/>
          </a:xfrm>
        </p:spPr>
      </p:sp>
      <p:sp>
        <p:nvSpPr>
          <p:cNvPr id="3" name="Notes Placeholder 2"/>
          <p:cNvSpPr>
            <a:spLocks noGrp="1"/>
          </p:cNvSpPr>
          <p:nvPr>
            <p:ph type="body" idx="1"/>
          </p:nvPr>
        </p:nvSpPr>
        <p:spPr>
          <a:xfrm>
            <a:off x="565670" y="3901750"/>
            <a:ext cx="6215404" cy="5036652"/>
          </a:xfrm>
        </p:spPr>
        <p:txBody>
          <a:bodyPr/>
          <a:lstStyle/>
          <a:p>
            <a:pPr marL="171450" indent="-171450">
              <a:buFont typeface="Wingdings" panose="05000000000000000000" pitchFamily="2" charset="2"/>
              <a:buChar char="Ø"/>
            </a:pPr>
            <a:r>
              <a:rPr lang="en-US" b="0" dirty="0">
                <a:solidFill>
                  <a:srgbClr val="000000"/>
                </a:solidFill>
              </a:rPr>
              <a:t>Step 5: Identify support for the strategy </a:t>
            </a:r>
          </a:p>
          <a:p>
            <a:pPr marL="628650" lvl="1" indent="-171450">
              <a:buFont typeface="Wingdings" panose="05000000000000000000" pitchFamily="2" charset="2"/>
              <a:buChar char="Ø"/>
            </a:pPr>
            <a:r>
              <a:rPr lang="en-US" b="0" dirty="0">
                <a:solidFill>
                  <a:srgbClr val="000000"/>
                </a:solidFill>
              </a:rPr>
              <a:t>What are the arguments the planning team will use to support use of this intervention strategy? </a:t>
            </a:r>
          </a:p>
          <a:p>
            <a:pPr marL="628650" lvl="1" indent="-171450">
              <a:buFont typeface="Wingdings" panose="05000000000000000000" pitchFamily="2" charset="2"/>
              <a:buChar char="Ø"/>
            </a:pPr>
            <a:r>
              <a:rPr lang="en-US" b="0" dirty="0">
                <a:solidFill>
                  <a:srgbClr val="000000"/>
                </a:solidFill>
              </a:rPr>
              <a:t>How will these arguments enlist support from various stakeholders? </a:t>
            </a:r>
          </a:p>
          <a:p>
            <a:pPr marL="171450" indent="-171450">
              <a:buFont typeface="Wingdings" panose="05000000000000000000" pitchFamily="2" charset="2"/>
              <a:buChar char="Ø"/>
            </a:pPr>
            <a:r>
              <a:rPr lang="en-US" b="0" dirty="0">
                <a:solidFill>
                  <a:srgbClr val="000000"/>
                </a:solidFill>
              </a:rPr>
              <a:t>Step 6: Set goals, measure progress &amp; establish a time frame </a:t>
            </a:r>
          </a:p>
          <a:p>
            <a:pPr marL="628650" lvl="1" indent="-171450">
              <a:buFont typeface="Wingdings" panose="05000000000000000000" pitchFamily="2" charset="2"/>
              <a:buChar char="Ø"/>
            </a:pPr>
            <a:r>
              <a:rPr lang="en-US" b="0" dirty="0">
                <a:solidFill>
                  <a:srgbClr val="000000"/>
                </a:solidFill>
              </a:rPr>
              <a:t>What do you want to see impacted and when? </a:t>
            </a:r>
          </a:p>
          <a:p>
            <a:pPr marL="628650" lvl="1" indent="-171450">
              <a:buFont typeface="Wingdings" panose="05000000000000000000" pitchFamily="2" charset="2"/>
              <a:buChar char="Ø"/>
            </a:pPr>
            <a:r>
              <a:rPr lang="en-US" b="0" dirty="0">
                <a:solidFill>
                  <a:srgbClr val="000000"/>
                </a:solidFill>
              </a:rPr>
              <a:t>What are the outcomes you would like to see? </a:t>
            </a:r>
          </a:p>
          <a:p>
            <a:pPr marL="628650" lvl="1" indent="-171450">
              <a:buFont typeface="Wingdings" panose="05000000000000000000" pitchFamily="2" charset="2"/>
              <a:buChar char="Ø"/>
            </a:pPr>
            <a:r>
              <a:rPr lang="en-US" b="0" dirty="0">
                <a:solidFill>
                  <a:srgbClr val="000000"/>
                </a:solidFill>
              </a:rPr>
              <a:t>How will you monitor the progress? </a:t>
            </a:r>
          </a:p>
          <a:p>
            <a:pPr marL="628650" lvl="1" indent="-171450">
              <a:buFont typeface="Wingdings" panose="05000000000000000000" pitchFamily="2" charset="2"/>
              <a:buChar char="Ø"/>
            </a:pPr>
            <a:r>
              <a:rPr lang="en-US" b="0" dirty="0">
                <a:solidFill>
                  <a:srgbClr val="000000"/>
                </a:solidFill>
              </a:rPr>
              <a:t>Who needs to be involved in collecting and summarizing data on your progress? </a:t>
            </a:r>
          </a:p>
          <a:p>
            <a:pPr marL="628650" lvl="1" indent="-171450">
              <a:buFont typeface="Wingdings" panose="05000000000000000000" pitchFamily="2" charset="2"/>
              <a:buChar char="Ø"/>
            </a:pPr>
            <a:r>
              <a:rPr lang="en-US" b="0" dirty="0">
                <a:solidFill>
                  <a:srgbClr val="000000"/>
                </a:solidFill>
              </a:rPr>
              <a:t>What are the timelines and the benchmarks? </a:t>
            </a:r>
          </a:p>
          <a:p>
            <a:pPr marL="171450" indent="-171450">
              <a:buFont typeface="Wingdings" panose="05000000000000000000" pitchFamily="2" charset="2"/>
              <a:buChar char="Ø"/>
            </a:pPr>
            <a:r>
              <a:rPr lang="en-US" b="0" dirty="0">
                <a:solidFill>
                  <a:srgbClr val="000000"/>
                </a:solidFill>
              </a:rPr>
              <a:t>Step 7: Implement the strategy </a:t>
            </a:r>
          </a:p>
          <a:p>
            <a:pPr marL="628650" lvl="1" indent="-171450">
              <a:buFont typeface="Wingdings" panose="05000000000000000000" pitchFamily="2" charset="2"/>
              <a:buChar char="Ø"/>
            </a:pPr>
            <a:r>
              <a:rPr lang="en-US" b="0" dirty="0">
                <a:solidFill>
                  <a:srgbClr val="000000"/>
                </a:solidFill>
              </a:rPr>
              <a:t>What are the first steps on your action plan? </a:t>
            </a:r>
          </a:p>
          <a:p>
            <a:pPr marL="628650" lvl="1" indent="-171450">
              <a:buFont typeface="Wingdings" panose="05000000000000000000" pitchFamily="2" charset="2"/>
              <a:buChar char="Ø"/>
            </a:pPr>
            <a:r>
              <a:rPr lang="en-US" b="0" dirty="0">
                <a:solidFill>
                  <a:srgbClr val="000000"/>
                </a:solidFill>
              </a:rPr>
              <a:t>How and when will you meet with your team to report on implementation? </a:t>
            </a:r>
          </a:p>
          <a:p>
            <a:pPr marL="171450" indent="-171450">
              <a:buFont typeface="Wingdings" panose="05000000000000000000" pitchFamily="2" charset="2"/>
              <a:buChar char="Ø"/>
            </a:pPr>
            <a:r>
              <a:rPr lang="en-US" b="0" dirty="0">
                <a:solidFill>
                  <a:srgbClr val="000000"/>
                </a:solidFill>
              </a:rPr>
              <a:t>Step 8: Evaluate success </a:t>
            </a:r>
          </a:p>
          <a:p>
            <a:pPr marL="628650" lvl="1" indent="-171450">
              <a:buFont typeface="Wingdings" panose="05000000000000000000" pitchFamily="2" charset="2"/>
              <a:buChar char="Ø"/>
            </a:pPr>
            <a:r>
              <a:rPr lang="en-US" b="0" dirty="0">
                <a:solidFill>
                  <a:srgbClr val="000000"/>
                </a:solidFill>
              </a:rPr>
              <a:t>When will you meet with your implementation team to review your progress? </a:t>
            </a:r>
          </a:p>
          <a:p>
            <a:pPr marL="628650" lvl="1" indent="-171450">
              <a:buFont typeface="Wingdings" panose="05000000000000000000" pitchFamily="2" charset="2"/>
              <a:buChar char="Ø"/>
            </a:pPr>
            <a:r>
              <a:rPr lang="en-US" b="0" dirty="0">
                <a:solidFill>
                  <a:srgbClr val="000000"/>
                </a:solidFill>
              </a:rPr>
              <a:t>Are you making progress as expected? </a:t>
            </a:r>
          </a:p>
          <a:p>
            <a:pPr marL="628650" lvl="1" indent="-171450">
              <a:buFont typeface="Wingdings" panose="05000000000000000000" pitchFamily="2" charset="2"/>
              <a:buChar char="Ø"/>
            </a:pPr>
            <a:r>
              <a:rPr lang="en-US" b="0" dirty="0">
                <a:solidFill>
                  <a:srgbClr val="000000"/>
                </a:solidFill>
              </a:rPr>
              <a:t>How will you celebrate your successes? </a:t>
            </a:r>
          </a:p>
          <a:p>
            <a:pPr marL="628650" lvl="1" indent="-171450">
              <a:buFont typeface="Wingdings" panose="05000000000000000000" pitchFamily="2" charset="2"/>
              <a:buChar char="Ø"/>
            </a:pPr>
            <a:r>
              <a:rPr lang="en-US" b="0" dirty="0">
                <a:solidFill>
                  <a:srgbClr val="000000"/>
                </a:solidFill>
              </a:rPr>
              <a:t>How will you communicate your successes</a:t>
            </a:r>
          </a:p>
          <a:p>
            <a:endParaRPr lang="en-US" dirty="0">
              <a:cs typeface="Calibri"/>
            </a:endParaRPr>
          </a:p>
        </p:txBody>
      </p:sp>
      <p:sp>
        <p:nvSpPr>
          <p:cNvPr id="4" name="Slide Number Placeholder 3"/>
          <p:cNvSpPr>
            <a:spLocks noGrp="1"/>
          </p:cNvSpPr>
          <p:nvPr>
            <p:ph type="sldNum" sz="quarter" idx="10"/>
          </p:nvPr>
        </p:nvSpPr>
        <p:spPr/>
        <p:txBody>
          <a:bodyPr/>
          <a:lstStyle/>
          <a:p>
            <a:pPr defTabSz="949478">
              <a:defRPr/>
            </a:pPr>
            <a:fld id="{C940E140-93E8-471F-9349-F0BB6098DEA7}" type="slidenum">
              <a:rPr lang="en-US">
                <a:solidFill>
                  <a:prstClr val="black"/>
                </a:solidFill>
                <a:latin typeface="Calibri" panose="020F0502020204030204"/>
              </a:rPr>
              <a:pPr defTabSz="949478">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895758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241300"/>
            <a:ext cx="4991100" cy="2806700"/>
          </a:xfrm>
        </p:spPr>
      </p:sp>
      <p:sp>
        <p:nvSpPr>
          <p:cNvPr id="3" name="Notes Placeholder 2"/>
          <p:cNvSpPr>
            <a:spLocks noGrp="1"/>
          </p:cNvSpPr>
          <p:nvPr>
            <p:ph type="body" idx="1"/>
          </p:nvPr>
        </p:nvSpPr>
        <p:spPr>
          <a:xfrm>
            <a:off x="378925" y="3182333"/>
            <a:ext cx="6297647" cy="581958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1" dirty="0"/>
              <a:t>Facilitor Note: Give overview, highlighting where we are now and where we’re going. </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This is a refresher, on page 20 of your workbook, here is the timeline with the 8 steps for implementation included in the arrows across the bottom half of the sheet. </a:t>
            </a:r>
            <a:endParaRPr lang="en-US" i="1" dirty="0"/>
          </a:p>
          <a:p>
            <a:pPr marL="171450" indent="-171450">
              <a:buFont typeface="Wingdings" panose="05000000000000000000" pitchFamily="2" charset="2"/>
              <a:buChar char="Ø"/>
            </a:pPr>
            <a:r>
              <a:rPr lang="en-US" i="0" dirty="0">
                <a:cs typeface="Calibri"/>
              </a:rPr>
              <a:t>Any questions?</a:t>
            </a:r>
          </a:p>
          <a:p>
            <a:endParaRPr lang="en-US" dirty="0">
              <a:cs typeface="Calibri"/>
            </a:endParaRPr>
          </a:p>
        </p:txBody>
      </p:sp>
      <p:sp>
        <p:nvSpPr>
          <p:cNvPr id="4" name="Slide Number Placeholder 3"/>
          <p:cNvSpPr>
            <a:spLocks noGrp="1"/>
          </p:cNvSpPr>
          <p:nvPr>
            <p:ph type="sldNum" sz="quarter" idx="10"/>
          </p:nvPr>
        </p:nvSpPr>
        <p:spPr/>
        <p:txBody>
          <a:bodyPr/>
          <a:lstStyle/>
          <a:p>
            <a:pPr defTabSz="949478">
              <a:defRPr/>
            </a:pPr>
            <a:fld id="{7C7EF461-0DA1-49B8-9494-EA2A34B00B64}" type="slidenum">
              <a:rPr lang="en-US">
                <a:solidFill>
                  <a:prstClr val="black"/>
                </a:solidFill>
                <a:latin typeface="Calibri" panose="020F0502020204030204"/>
              </a:rPr>
              <a:pPr defTabSz="94947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942536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0" dirty="0"/>
              <a:t>Timing: </a:t>
            </a:r>
            <a:r>
              <a:rPr lang="en-US" i="0" dirty="0"/>
              <a:t>5-7 minutes</a:t>
            </a:r>
          </a:p>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Turn off</a:t>
            </a:r>
            <a:r>
              <a:rPr lang="en-US" baseline="0" dirty="0"/>
              <a:t> video and audio when you leave. Turn video back on when you return so we know you are back.</a:t>
            </a:r>
          </a:p>
          <a:p>
            <a:pPr marL="0" indent="0">
              <a:buFont typeface="Wingdings" panose="05000000000000000000" pitchFamily="2" charset="2"/>
              <a:buNone/>
            </a:pPr>
            <a:r>
              <a:rPr lang="en-US" i="1" dirty="0"/>
              <a:t>Facilitor Note</a:t>
            </a:r>
            <a:endParaRPr lang="en-US" i="1" baseline="0" dirty="0"/>
          </a:p>
          <a:p>
            <a:pPr marL="174708" indent="-174708">
              <a:buFont typeface="Wingdings" panose="05000000000000000000" pitchFamily="2" charset="2"/>
              <a:buChar char="Ø"/>
            </a:pPr>
            <a:r>
              <a:rPr lang="en-US" i="1" baseline="0" dirty="0"/>
              <a:t>To check in with folks who don’t have their video on, ask for reactions</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1774">
              <a:defRPr/>
            </a:pPr>
            <a:fld id="{C940E140-93E8-471F-9349-F0BB6098DEA7}"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421787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88446" cy="4210447"/>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Timing for this section (slides 27-31): 15-20 minutes</a:t>
            </a:r>
          </a:p>
          <a:p>
            <a:pPr marL="171450" indent="-171450">
              <a:buFont typeface="Wingdings" panose="05000000000000000000" pitchFamily="2" charset="2"/>
              <a:buChar char="Ø"/>
            </a:pPr>
            <a:r>
              <a:rPr lang="en-US" dirty="0"/>
              <a:t>We are going to move into an activity that you can do in small groups. Turn in your self-assessment workbook to page 8-9. You’ll get a chance to think about your organization’s current practices and reflect on where you’re at.</a:t>
            </a:r>
          </a:p>
        </p:txBody>
      </p:sp>
      <p:sp>
        <p:nvSpPr>
          <p:cNvPr id="4" name="Slide Number Placeholder 3"/>
          <p:cNvSpPr>
            <a:spLocks noGrp="1"/>
          </p:cNvSpPr>
          <p:nvPr>
            <p:ph type="sldNum" sz="quarter" idx="5"/>
          </p:nvPr>
        </p:nvSpPr>
        <p:spPr/>
        <p:txBody>
          <a:bodyPr/>
          <a:lstStyle/>
          <a:p>
            <a:pPr defTabSz="931774">
              <a:defRPr/>
            </a:pPr>
            <a:fld id="{1794951F-DB89-46A0-8245-A40C626A4F19}"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668283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26" y="4473893"/>
            <a:ext cx="6049554" cy="4470283"/>
          </a:xfrm>
        </p:spPr>
        <p:txBody>
          <a:bodyPr>
            <a:normAutofit/>
          </a:bodyPr>
          <a:lstStyle/>
          <a:p>
            <a:r>
              <a:rPr lang="en-US" dirty="0"/>
              <a:t>Talking Points:</a:t>
            </a:r>
          </a:p>
          <a:p>
            <a:pPr marL="171450" indent="-171450">
              <a:buFont typeface="Wingdings" panose="05000000000000000000" pitchFamily="2" charset="2"/>
              <a:buChar char="Ø"/>
            </a:pPr>
            <a:r>
              <a:rPr lang="en-US" dirty="0"/>
              <a:t>Section 2 looks like the images on your screen. Section 2</a:t>
            </a:r>
            <a:r>
              <a:rPr lang="en-US" baseline="0" dirty="0"/>
              <a:t> </a:t>
            </a:r>
            <a:r>
              <a:rPr lang="en-US" dirty="0"/>
              <a:t>is about reflecting on the organizational practices and processes that can</a:t>
            </a:r>
            <a:r>
              <a:rPr lang="en-US" baseline="0" dirty="0"/>
              <a:t> support your efforts and</a:t>
            </a:r>
            <a:r>
              <a:rPr lang="en-US" dirty="0"/>
              <a:t> processes</a:t>
            </a:r>
            <a:r>
              <a:rPr lang="en-US" baseline="0" dirty="0"/>
              <a:t> you may already have in place</a:t>
            </a:r>
            <a:r>
              <a:rPr lang="en-US" dirty="0"/>
              <a:t>. This is intended to be a discovery tool to help you explore what you’re already doing and areas where you might want to put some attention as you move forward. </a:t>
            </a:r>
          </a:p>
          <a:p>
            <a:pPr marL="171450" indent="-171450">
              <a:buFont typeface="Wingdings" panose="05000000000000000000" pitchFamily="2" charset="2"/>
              <a:buChar char="Ø"/>
            </a:pPr>
            <a:r>
              <a:rPr lang="en-US" dirty="0"/>
              <a:t>Just as with section 1, section 2 is intended to be a simple tool to help you start thinking about what you’re currently doing.</a:t>
            </a:r>
          </a:p>
          <a:p>
            <a:pPr marL="171450" indent="-171450">
              <a:buFont typeface="Wingdings" panose="05000000000000000000" pitchFamily="2" charset="2"/>
              <a:buChar char="Ø"/>
            </a:pPr>
            <a:r>
              <a:rPr lang="en-US" dirty="0"/>
              <a:t>After you do that, take a few minutes to reflect on what you’ve tried, and what you’ve learned today. If you have time, you can keep working on those reflection questions on page 7. </a:t>
            </a:r>
          </a:p>
          <a:p>
            <a:pPr marL="0" indent="0">
              <a:buFont typeface="Wingdings" panose="05000000000000000000" pitchFamily="2" charset="2"/>
              <a:buNone/>
            </a:pPr>
            <a:r>
              <a:rPr lang="en-US" i="1" dirty="0"/>
              <a:t>Facilitor Note</a:t>
            </a:r>
            <a:endParaRPr lang="en-US" dirty="0"/>
          </a:p>
          <a:p>
            <a:pPr marL="0" indent="0">
              <a:buFont typeface="Wingdings" panose="05000000000000000000" pitchFamily="2" charset="2"/>
              <a:buNone/>
            </a:pPr>
            <a:r>
              <a:rPr lang="en-US" i="1" dirty="0"/>
              <a:t>Optional 10-minute Activity:</a:t>
            </a:r>
          </a:p>
          <a:p>
            <a:pPr marL="171450" indent="-171450">
              <a:buFont typeface="Wingdings" panose="05000000000000000000" pitchFamily="2" charset="2"/>
              <a:buChar char="Ø"/>
            </a:pPr>
            <a:r>
              <a:rPr lang="en-US" i="1" dirty="0"/>
              <a:t>If time, go to breakout groups. If no time, read questions as a full group, leaving time for participants to answer questions in their workbook. </a:t>
            </a:r>
            <a:endParaRPr lang="en-US" dirty="0"/>
          </a:p>
          <a:p>
            <a:pPr marL="171450" indent="-171450">
              <a:buFont typeface="Wingdings" panose="05000000000000000000" pitchFamily="2" charset="2"/>
              <a:buChar char="Ø"/>
            </a:pPr>
            <a:r>
              <a:rPr lang="en-US" i="1" dirty="0"/>
              <a:t>10 minutes: 2-3 minutes for the initial questions, 3-4 minutes for the reflections, 2-3 minutes to share out in small groups.</a:t>
            </a:r>
          </a:p>
        </p:txBody>
      </p:sp>
      <p:sp>
        <p:nvSpPr>
          <p:cNvPr id="4" name="Slide Number Placeholder 3"/>
          <p:cNvSpPr>
            <a:spLocks noGrp="1"/>
          </p:cNvSpPr>
          <p:nvPr>
            <p:ph type="sldNum" sz="quarter" idx="5"/>
          </p:nvPr>
        </p:nvSpPr>
        <p:spPr/>
        <p:txBody>
          <a:bodyPr/>
          <a:lstStyle/>
          <a:p>
            <a:pPr defTabSz="931774">
              <a:defRPr/>
            </a:pPr>
            <a:fld id="{C940E140-93E8-471F-9349-F0BB6098DEA7}"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38571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822527" cy="4493260"/>
          </a:xfrm>
        </p:spPr>
        <p:txBody>
          <a:bodyPr>
            <a:normAutofit/>
          </a:bodyPr>
          <a:lstStyle/>
          <a:p>
            <a:r>
              <a:rPr lang="en-US" i="1" dirty="0"/>
              <a:t>Facilitor Note</a:t>
            </a:r>
          </a:p>
          <a:p>
            <a:pPr marL="171450" indent="-171450">
              <a:buFont typeface="Wingdings" panose="05000000000000000000" pitchFamily="2" charset="2"/>
              <a:buChar char="Ø"/>
            </a:pPr>
            <a:r>
              <a:rPr lang="en-US" i="1" dirty="0"/>
              <a:t>Summarize Slide. This is transition slide that leads into the breakout conversation.</a:t>
            </a:r>
          </a:p>
          <a:p>
            <a:pPr marL="171450" indent="-171450">
              <a:buFont typeface="Wingdings" panose="05000000000000000000" pitchFamily="2" charset="2"/>
              <a:buChar char="Ø"/>
            </a:pPr>
            <a:endParaRPr lang="en-US" i="1" dirty="0"/>
          </a:p>
          <a:p>
            <a:pPr marL="0" indent="0">
              <a:buFont typeface="Wingdings" panose="05000000000000000000" pitchFamily="2" charset="2"/>
              <a:buNone/>
            </a:pPr>
            <a:r>
              <a:rPr lang="en-US" i="0" dirty="0"/>
              <a:t>Talking point</a:t>
            </a:r>
          </a:p>
          <a:p>
            <a:pPr marL="171450" indent="-171450">
              <a:buFont typeface="Wingdings" panose="05000000000000000000" pitchFamily="2" charset="2"/>
              <a:buChar char="Ø"/>
            </a:pPr>
            <a:r>
              <a:rPr lang="en-US" i="0" dirty="0"/>
              <a:t>Let’s take some time to explore this in smaller groups – move to next slide</a:t>
            </a:r>
          </a:p>
        </p:txBody>
      </p:sp>
      <p:sp>
        <p:nvSpPr>
          <p:cNvPr id="4" name="Slide Number Placeholder 3"/>
          <p:cNvSpPr>
            <a:spLocks noGrp="1"/>
          </p:cNvSpPr>
          <p:nvPr>
            <p:ph type="sldNum" sz="quarter" idx="10"/>
          </p:nvPr>
        </p:nvSpPr>
        <p:spPr/>
        <p:txBody>
          <a:bodyPr/>
          <a:lstStyle/>
          <a:p>
            <a:fld id="{487D6291-FB8F-4913-892F-08B16A588B0E}" type="slidenum">
              <a:rPr lang="en-US" smtClean="0"/>
              <a:t>29</a:t>
            </a:fld>
            <a:endParaRPr lang="en-US"/>
          </a:p>
        </p:txBody>
      </p:sp>
    </p:spTree>
    <p:extLst>
      <p:ext uri="{BB962C8B-B14F-4D97-AF65-F5344CB8AC3E}">
        <p14:creationId xmlns:p14="http://schemas.microsoft.com/office/powerpoint/2010/main" val="8589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171450" indent="-171450">
              <a:buFont typeface="Wingdings" panose="05000000000000000000" pitchFamily="2" charset="2"/>
              <a:buChar char="Ø"/>
            </a:pPr>
            <a:r>
              <a:rPr lang="en-US" baseline="0" dirty="0"/>
              <a:t>Today’s session is on Assessing your Needs. We will take a closer look at evidence-based practices and organizational capacity or readiness.</a:t>
            </a:r>
          </a:p>
        </p:txBody>
      </p:sp>
      <p:sp>
        <p:nvSpPr>
          <p:cNvPr id="4" name="Slide Number Placeholder 3"/>
          <p:cNvSpPr>
            <a:spLocks noGrp="1"/>
          </p:cNvSpPr>
          <p:nvPr>
            <p:ph type="sldNum" sz="quarter" idx="10"/>
          </p:nvPr>
        </p:nvSpPr>
        <p:spPr/>
        <p:txBody>
          <a:bodyPr/>
          <a:lstStyle/>
          <a:p>
            <a:pPr defTabSz="931774">
              <a:defRPr/>
            </a:pPr>
            <a:fld id="{487D6291-FB8F-4913-892F-08B16A588B0E}"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4759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2438"/>
            <a:ext cx="5575300" cy="3136900"/>
          </a:xfrm>
        </p:spPr>
      </p:sp>
      <p:sp>
        <p:nvSpPr>
          <p:cNvPr id="3" name="Notes Placeholder 2"/>
          <p:cNvSpPr>
            <a:spLocks noGrp="1"/>
          </p:cNvSpPr>
          <p:nvPr>
            <p:ph type="body" idx="1"/>
          </p:nvPr>
        </p:nvSpPr>
        <p:spPr>
          <a:xfrm>
            <a:off x="648787" y="3734800"/>
            <a:ext cx="5969728" cy="525556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Timing: </a:t>
            </a:r>
            <a:r>
              <a:rPr lang="en-US" i="0" dirty="0"/>
              <a:t>5 minutes for breakout and 5 minutes full group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1" dirty="0"/>
              <a:t>Facilitor Note</a:t>
            </a:r>
            <a:endParaRPr lang="en-US" i="0" dirty="0"/>
          </a:p>
          <a:p>
            <a:pPr marL="174625" indent="-174625">
              <a:buFont typeface="Wingdings" panose="05000000000000000000" pitchFamily="2" charset="2"/>
              <a:buChar char="Ø"/>
            </a:pPr>
            <a:r>
              <a:rPr lang="en-US" i="1" dirty="0"/>
              <a:t>Activity :  (5 minutes) – 5 people per breakout, each person gets one minute, assign 1 consultant or coach to each breakout group</a:t>
            </a:r>
            <a:endParaRPr lang="en-US" i="1" dirty="0">
              <a:cs typeface="Calibri"/>
            </a:endParaRPr>
          </a:p>
          <a:p>
            <a:pPr marL="174625" indent="-174625">
              <a:buFont typeface="Wingdings" panose="05000000000000000000" pitchFamily="2" charset="2"/>
              <a:buChar char="Ø"/>
            </a:pPr>
            <a:r>
              <a:rPr lang="en-US" i="1" dirty="0"/>
              <a:t>Purpose: Gives consultants and coaches  opportunity to learn who is in the room. </a:t>
            </a:r>
            <a:endParaRPr lang="en-US" i="1" dirty="0">
              <a:cs typeface="Calibri"/>
            </a:endParaRPr>
          </a:p>
          <a:p>
            <a:pPr marL="174708" indent="-174708">
              <a:buFont typeface="Wingdings" panose="05000000000000000000" pitchFamily="2" charset="2"/>
              <a:buChar char="Ø"/>
            </a:pPr>
            <a:endParaRPr lang="en-US" dirty="0"/>
          </a:p>
          <a:p>
            <a:pPr marL="0" indent="0">
              <a:buFont typeface="Wingdings" panose="05000000000000000000" pitchFamily="2" charset="2"/>
              <a:buNone/>
            </a:pPr>
            <a:r>
              <a:rPr lang="en-US" dirty="0"/>
              <a:t>Talking Points:</a:t>
            </a:r>
          </a:p>
          <a:p>
            <a:pPr marL="631825" lvl="1" indent="-174625">
              <a:buFont typeface="Wingdings" panose="05000000000000000000" pitchFamily="2" charset="2"/>
              <a:buChar char="Ø"/>
            </a:pPr>
            <a:r>
              <a:rPr lang="en-US" dirty="0"/>
              <a:t>We are going to have the opportunity to get to know who is in the workshop today.  In a moment but not yet, you will be sent to a Breakout room with 5-6 others. </a:t>
            </a:r>
            <a:endParaRPr lang="en-US" dirty="0">
              <a:cs typeface="Calibri" panose="020F0502020204030204"/>
            </a:endParaRPr>
          </a:p>
          <a:p>
            <a:pPr marL="631825" lvl="1" indent="-174625">
              <a:buFont typeface="Wingdings" panose="05000000000000000000" pitchFamily="2" charset="2"/>
              <a:buChar char="Ø"/>
            </a:pPr>
            <a:r>
              <a:rPr lang="en-US" dirty="0"/>
              <a:t>Everyone will have the opportunity</a:t>
            </a:r>
            <a:r>
              <a:rPr lang="en-US" baseline="0" dirty="0"/>
              <a:t> to</a:t>
            </a:r>
            <a:r>
              <a:rPr lang="en-US" dirty="0"/>
              <a:t>:</a:t>
            </a:r>
            <a:endParaRPr lang="en-US" dirty="0">
              <a:cs typeface="Calibri" panose="020F0502020204030204"/>
            </a:endParaRPr>
          </a:p>
          <a:p>
            <a:pPr marL="1097280" lvl="2" indent="-174625">
              <a:buFont typeface="Wingdings" panose="05000000000000000000" pitchFamily="2" charset="2"/>
              <a:buChar char="Ø"/>
            </a:pPr>
            <a:r>
              <a:rPr lang="en-US" dirty="0"/>
              <a:t>answer the questions on the screen. </a:t>
            </a:r>
          </a:p>
          <a:p>
            <a:pPr marL="1097280" lvl="2" indent="-174625">
              <a:buFont typeface="Wingdings" panose="05000000000000000000" pitchFamily="2" charset="2"/>
              <a:buChar char="Ø"/>
            </a:pPr>
            <a:r>
              <a:rPr lang="en-US" dirty="0"/>
              <a:t>When you get to your group, find one facilitator and another person to report back for the group the responses to the two questions. </a:t>
            </a:r>
          </a:p>
          <a:p>
            <a:r>
              <a:rPr lang="en-US" i="1" dirty="0"/>
              <a:t>Facilitor Note</a:t>
            </a:r>
          </a:p>
          <a:p>
            <a:pPr marL="171450" indent="-171450">
              <a:buFont typeface="Wingdings" panose="05000000000000000000" pitchFamily="2" charset="2"/>
              <a:buChar char="Ø"/>
            </a:pPr>
            <a:r>
              <a:rPr lang="en-US" i="1" dirty="0"/>
              <a:t>When the group returns call on the reporter from each group to report back on themes</a:t>
            </a:r>
            <a:r>
              <a:rPr lang="en-US" sz="1400" dirty="0"/>
              <a:t>. </a:t>
            </a:r>
          </a:p>
          <a:p>
            <a:pPr marL="285750" indent="-285750">
              <a:buFont typeface="Wingdings" panose="05000000000000000000" pitchFamily="2" charset="2"/>
              <a:buChar char="Ø"/>
            </a:pPr>
            <a:r>
              <a:rPr lang="en-US" sz="1400" i="1" dirty="0">
                <a:cs typeface="Calibri Light"/>
              </a:rPr>
              <a:t>If there is a whiteboard take this information down. </a:t>
            </a:r>
          </a:p>
          <a:p>
            <a:endParaRPr lang="x-none" dirty="0"/>
          </a:p>
        </p:txBody>
      </p:sp>
      <p:sp>
        <p:nvSpPr>
          <p:cNvPr id="4" name="Slide Number Placeholder 3"/>
          <p:cNvSpPr>
            <a:spLocks noGrp="1"/>
          </p:cNvSpPr>
          <p:nvPr>
            <p:ph type="sldNum" sz="quarter" idx="5"/>
          </p:nvPr>
        </p:nvSpPr>
        <p:spPr/>
        <p:txBody>
          <a:bodyPr/>
          <a:lstStyle/>
          <a:p>
            <a:pPr defTabSz="931774">
              <a:defRPr/>
            </a:pPr>
            <a:fld id="{C940E140-93E8-471F-9349-F0BB6098DEA7}"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9960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0" i="0" dirty="0"/>
              <a:t>Transition slide</a:t>
            </a:r>
          </a:p>
          <a:p>
            <a:pPr marL="0" indent="0">
              <a:buFont typeface="Wingdings" panose="05000000000000000000" pitchFamily="2" charset="2"/>
              <a:buNone/>
            </a:pPr>
            <a:endParaRPr lang="en-US" b="1" i="0" dirty="0"/>
          </a:p>
          <a:p>
            <a:pPr marL="0" indent="0">
              <a:buFont typeface="Wingdings" panose="05000000000000000000" pitchFamily="2" charset="2"/>
              <a:buNone/>
            </a:pPr>
            <a:r>
              <a:rPr lang="en-US" b="1" i="0" dirty="0"/>
              <a:t>Timing for this section</a:t>
            </a:r>
            <a:r>
              <a:rPr lang="en-US" b="0" i="0" dirty="0"/>
              <a:t>: 10-15 minutes</a:t>
            </a:r>
          </a:p>
          <a:p>
            <a:pPr marL="0" indent="0">
              <a:buFont typeface="Wingdings" panose="05000000000000000000" pitchFamily="2" charset="2"/>
              <a:buNone/>
            </a:pPr>
            <a:endParaRPr lang="en-US" b="0" i="0" dirty="0"/>
          </a:p>
          <a:p>
            <a:pPr marL="0" indent="0">
              <a:buFont typeface="Wingdings" panose="05000000000000000000" pitchFamily="2" charset="2"/>
              <a:buNone/>
            </a:pPr>
            <a:r>
              <a:rPr lang="en-US" i="1" dirty="0"/>
              <a:t>Facilitor Note</a:t>
            </a:r>
            <a:endParaRPr lang="en-US" b="0" i="0" dirty="0"/>
          </a:p>
          <a:p>
            <a:pPr marL="171450" indent="-171450">
              <a:buFont typeface="Wingdings" panose="05000000000000000000" pitchFamily="2" charset="2"/>
              <a:buChar char="Ø"/>
            </a:pPr>
            <a:r>
              <a:rPr lang="en-US" i="1" dirty="0"/>
              <a:t>This last piece is to set the stage for</a:t>
            </a:r>
            <a:r>
              <a:rPr lang="en-US" i="1" baseline="0" dirty="0"/>
              <a:t> connecting workforce challenges to the strategies/tools that will follow in Sessions 4, 5, 6</a:t>
            </a:r>
            <a:endParaRPr lang="en-US" i="1" dirty="0"/>
          </a:p>
        </p:txBody>
      </p:sp>
      <p:sp>
        <p:nvSpPr>
          <p:cNvPr id="4" name="Slide Number Placeholder 3"/>
          <p:cNvSpPr>
            <a:spLocks noGrp="1"/>
          </p:cNvSpPr>
          <p:nvPr>
            <p:ph type="sldNum" sz="quarter" idx="10"/>
          </p:nvPr>
        </p:nvSpPr>
        <p:spPr/>
        <p:txBody>
          <a:bodyPr/>
          <a:lstStyle/>
          <a:p>
            <a:fld id="{1794951F-DB89-46A0-8245-A40C626A4F19}" type="slidenum">
              <a:rPr lang="en-US" smtClean="0"/>
              <a:t>31</a:t>
            </a:fld>
            <a:endParaRPr lang="en-US"/>
          </a:p>
        </p:txBody>
      </p:sp>
    </p:spTree>
    <p:extLst>
      <p:ext uri="{BB962C8B-B14F-4D97-AF65-F5344CB8AC3E}">
        <p14:creationId xmlns:p14="http://schemas.microsoft.com/office/powerpoint/2010/main" val="477777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601663"/>
            <a:ext cx="5580062" cy="3138487"/>
          </a:xfrm>
        </p:spPr>
      </p:sp>
      <p:sp>
        <p:nvSpPr>
          <p:cNvPr id="3" name="Notes Placeholder 2"/>
          <p:cNvSpPr>
            <a:spLocks noGrp="1"/>
          </p:cNvSpPr>
          <p:nvPr>
            <p:ph type="body" idx="1"/>
          </p:nvPr>
        </p:nvSpPr>
        <p:spPr>
          <a:xfrm>
            <a:off x="681785" y="3809365"/>
            <a:ext cx="6007430" cy="4726771"/>
          </a:xfrm>
        </p:spPr>
        <p:txBody>
          <a:bodyPr>
            <a:normAutofit/>
          </a:bodyPr>
          <a:lstStyle/>
          <a:p>
            <a:r>
              <a:rPr lang="en-US" b="1" dirty="0"/>
              <a:t>Poll</a:t>
            </a:r>
          </a:p>
          <a:p>
            <a:r>
              <a:rPr lang="en-US" b="0" dirty="0"/>
              <a:t>Talking points</a:t>
            </a:r>
          </a:p>
          <a:p>
            <a:r>
              <a:rPr lang="en-US" dirty="0"/>
              <a:t>Let’s take a quick </a:t>
            </a:r>
            <a:r>
              <a:rPr lang="x-none" dirty="0"/>
              <a:t>poll. </a:t>
            </a:r>
            <a:r>
              <a:rPr lang="en-US" dirty="0"/>
              <a:t> - you can only pick one answer</a:t>
            </a:r>
            <a:r>
              <a:rPr lang="en-US" baseline="0" dirty="0"/>
              <a:t>. Your answer are anonymous. </a:t>
            </a:r>
          </a:p>
          <a:p>
            <a:endParaRPr lang="en-US" i="1" baseline="0" dirty="0"/>
          </a:p>
          <a:p>
            <a:r>
              <a:rPr lang="en-US" i="1" dirty="0"/>
              <a:t>Facilitor Note</a:t>
            </a:r>
            <a:endParaRPr lang="en-US" i="1" baseline="0" dirty="0"/>
          </a:p>
          <a:p>
            <a:pPr marL="171450" indent="-171450">
              <a:buFont typeface="Wingdings" panose="05000000000000000000" pitchFamily="2" charset="2"/>
              <a:buChar char="Ø"/>
            </a:pPr>
            <a:r>
              <a:rPr lang="en-US" i="1" baseline="0" dirty="0"/>
              <a:t>Read slide.</a:t>
            </a:r>
            <a:endParaRPr lang="en-US" i="1" dirty="0"/>
          </a:p>
          <a:p>
            <a:pPr marL="171450" indent="-171450">
              <a:buFont typeface="Wingdings" panose="05000000000000000000" pitchFamily="2" charset="2"/>
              <a:buChar char="Ø"/>
            </a:pPr>
            <a:r>
              <a:rPr lang="en-US" i="1" dirty="0"/>
              <a:t>In</a:t>
            </a:r>
            <a:r>
              <a:rPr lang="en-US" i="1" baseline="0" dirty="0"/>
              <a:t> debrief poll, review results.</a:t>
            </a:r>
          </a:p>
          <a:p>
            <a:pPr marL="171450" indent="-171450">
              <a:buFont typeface="Wingdings" panose="05000000000000000000" pitchFamily="2" charset="2"/>
              <a:buChar char="Ø"/>
            </a:pPr>
            <a:r>
              <a:rPr lang="en-US" i="1" baseline="0" dirty="0"/>
              <a:t>Ask: Anything surprise or jump out at you – spend no more than 3 minutes on this-watch/resist the deep dive conversation</a:t>
            </a:r>
          </a:p>
          <a:p>
            <a:endParaRPr lang="en-US" dirty="0"/>
          </a:p>
        </p:txBody>
      </p:sp>
      <p:sp>
        <p:nvSpPr>
          <p:cNvPr id="4" name="Slide Number Placeholder 3"/>
          <p:cNvSpPr>
            <a:spLocks noGrp="1"/>
          </p:cNvSpPr>
          <p:nvPr>
            <p:ph type="sldNum" sz="quarter" idx="10"/>
          </p:nvPr>
        </p:nvSpPr>
        <p:spPr/>
        <p:txBody>
          <a:bodyPr/>
          <a:lstStyle/>
          <a:p>
            <a:pPr defTabSz="931774">
              <a:defRPr/>
            </a:pPr>
            <a:fld id="{7C7EF461-0DA1-49B8-9494-EA2A34B00B64}"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240440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347663"/>
            <a:ext cx="5580063" cy="3138487"/>
          </a:xfrm>
        </p:spPr>
      </p:sp>
      <p:sp>
        <p:nvSpPr>
          <p:cNvPr id="3" name="Notes Placeholder 2"/>
          <p:cNvSpPr>
            <a:spLocks noGrp="1"/>
          </p:cNvSpPr>
          <p:nvPr>
            <p:ph type="body" idx="1"/>
          </p:nvPr>
        </p:nvSpPr>
        <p:spPr>
          <a:xfrm>
            <a:off x="487680" y="3648188"/>
            <a:ext cx="6229532" cy="5313311"/>
          </a:xfrm>
        </p:spPr>
        <p:txBody>
          <a:bodyPr/>
          <a:lstStyle/>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Now that you have your organizational profile in front of you, turn to page 24</a:t>
            </a:r>
            <a:r>
              <a:rPr lang="en-US" baseline="0" dirty="0"/>
              <a:t> </a:t>
            </a:r>
            <a:r>
              <a:rPr lang="en-US" dirty="0"/>
              <a:t> in your self-assessment workbook. The page in the workbook should have a chart on it, like the one on your screen. </a:t>
            </a:r>
          </a:p>
          <a:p>
            <a:pPr marL="171450" indent="-171450">
              <a:buFont typeface="Wingdings" panose="05000000000000000000" pitchFamily="2" charset="2"/>
              <a:buChar char="Ø"/>
            </a:pPr>
            <a:r>
              <a:rPr lang="en-US" dirty="0">
                <a:cs typeface="Calibri" panose="020F0502020204030204"/>
              </a:rPr>
              <a:t>In the poll you just took, we asked you to identify the single most important workforce challenge your organization is facing, the challenge most of you selected was [facilitator insert challenge with most votes] if you locate that challenge in the far-left column, then look in the column just to the right, you see a number of strategies that you might consider or for some of you already doing that align with that challenge.  </a:t>
            </a:r>
          </a:p>
          <a:p>
            <a:pPr marL="171450" indent="-171450">
              <a:buFont typeface="Wingdings" panose="05000000000000000000" pitchFamily="2" charset="2"/>
              <a:buChar char="Ø"/>
            </a:pPr>
            <a:r>
              <a:rPr lang="en-US" dirty="0">
                <a:cs typeface="Calibri" panose="020F0502020204030204"/>
              </a:rPr>
              <a:t>As you read along, feel free to take your own notes, you might highlight strategies you've already tried or circle those you're interested in learning more about.  This is an activity that you can take back to your organization and review with others who are working with you on workforce development. </a:t>
            </a:r>
          </a:p>
          <a:p>
            <a:pPr marL="171450" indent="-171450">
              <a:buFont typeface="Wingdings" panose="05000000000000000000" pitchFamily="2" charset="2"/>
              <a:buChar char="Ø"/>
            </a:pPr>
            <a:r>
              <a:rPr lang="en-US" dirty="0">
                <a:cs typeface="Calibri" panose="020F0502020204030204"/>
              </a:rPr>
              <a:t>Over the next three sessions we will be providing an overview of the workforce strategies and tools available to you in the TN Workforce toolkit.  Today we wanted you to see the connection between workforce challenges and strategies to consider as you work through your 8 steps to implementation. </a:t>
            </a:r>
          </a:p>
          <a:p>
            <a:pPr marL="171450" indent="-171450">
              <a:buFont typeface="Wingdings" panose="05000000000000000000" pitchFamily="2" charset="2"/>
              <a:buChar char="Ø"/>
            </a:pPr>
            <a:r>
              <a:rPr lang="en-US" i="1" dirty="0">
                <a:cs typeface="Calibri" panose="020F0502020204030204"/>
              </a:rPr>
              <a:t>Note to Facilitator:  You can walk through this worksheet with participants using the poll responses to guide which challenges to review and invite participants to follow along in page 24 for and note those strategies they have tried or circle those they are interest in learning more about.  The intent of this activity is to set the stage for the next 3 sessions where we will provide an overview of workforce strategies and tools available in the workforce toolkit. </a:t>
            </a:r>
          </a:p>
          <a:p>
            <a:pPr marL="171450" indent="-171450">
              <a:buFont typeface="Wingdings" panose="05000000000000000000" pitchFamily="2" charset="2"/>
              <a:buChar char="Ø"/>
            </a:pPr>
            <a:r>
              <a:rPr lang="en-US" i="1" dirty="0">
                <a:cs typeface="Calibri" panose="020F0502020204030204"/>
              </a:rPr>
              <a:t>Transition to last 3 conclusion slides.</a:t>
            </a:r>
            <a:endParaRPr lang="en-US" dirty="0">
              <a:cs typeface="Calibri" panose="020F0502020204030204"/>
            </a:endParaRPr>
          </a:p>
          <a:p>
            <a:endParaRPr lang="en-US" dirty="0">
              <a:cs typeface="Calibri" panose="020F0502020204030204"/>
            </a:endParaRPr>
          </a:p>
          <a:p>
            <a:endParaRPr lang="en-US" i="1" dirty="0">
              <a:cs typeface="Calibri" panose="020F0502020204030204"/>
            </a:endParaRPr>
          </a:p>
          <a:p>
            <a:pPr marL="174708" indent="-174708">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1794951F-DB89-46A0-8245-A40C626A4F19}"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325622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0903" y="4473892"/>
            <a:ext cx="6066971" cy="4447188"/>
          </a:xfrm>
        </p:spPr>
        <p:txBody>
          <a:bodyPr/>
          <a:lstStyle/>
          <a:p>
            <a:pPr marL="0" indent="0">
              <a:buFont typeface="Wingdings" panose="05000000000000000000" pitchFamily="2" charset="2"/>
              <a:buNone/>
            </a:pPr>
            <a:r>
              <a:rPr lang="en-US" b="1" i="0" dirty="0"/>
              <a:t>Timing for final 4 slides: 3-7 minutes</a:t>
            </a:r>
          </a:p>
          <a:p>
            <a:pPr marL="0" indent="0">
              <a:buFont typeface="Wingdings" panose="05000000000000000000" pitchFamily="2" charset="2"/>
              <a:buNone/>
            </a:pPr>
            <a:r>
              <a:rPr lang="en-US" b="0" i="0" dirty="0"/>
              <a:t>Talking Points</a:t>
            </a:r>
          </a:p>
          <a:p>
            <a:pPr marL="174708" indent="-174708">
              <a:buFont typeface="Wingdings" panose="05000000000000000000" pitchFamily="2" charset="2"/>
              <a:buChar char="Ø"/>
            </a:pPr>
            <a:r>
              <a:rPr lang="en-US" dirty="0"/>
              <a:t>Your next Workshop</a:t>
            </a:r>
            <a:r>
              <a:rPr lang="en-US" baseline="0" dirty="0"/>
              <a:t> is Session # where we will discuss……………………………………. Your organizations key contacts should plan to attend this workshop. You can invite other members of your team to attend any of the upcoming workshops as you like. You should have already received the link to this and the other workshops. If you don’t have the link please contact us at the email address on the bottom of the screen: dsp-tn@umn.edu</a:t>
            </a:r>
          </a:p>
          <a:p>
            <a:pPr marL="174708" indent="-174708">
              <a:buFont typeface="Wingdings" panose="05000000000000000000" pitchFamily="2" charset="2"/>
              <a:buChar char="Ø"/>
            </a:pPr>
            <a:r>
              <a:rPr lang="en-US" baseline="0" dirty="0"/>
              <a:t>We will be meeting on: (insert date and time) </a:t>
            </a:r>
          </a:p>
          <a:p>
            <a:pPr marL="174708" indent="-174708">
              <a:buFont typeface="Wingdings" panose="05000000000000000000" pitchFamily="2" charset="2"/>
              <a:buChar char="Ø"/>
            </a:pPr>
            <a:r>
              <a:rPr lang="en-US" baseline="0" dirty="0"/>
              <a:t>Your homework is: </a:t>
            </a:r>
            <a:r>
              <a:rPr lang="en-US" b="0" i="0" baseline="0" dirty="0"/>
              <a:t>Read slide</a:t>
            </a:r>
          </a:p>
          <a:p>
            <a:endParaRPr lang="en-US" dirty="0"/>
          </a:p>
        </p:txBody>
      </p:sp>
      <p:sp>
        <p:nvSpPr>
          <p:cNvPr id="4" name="Slide Number Placeholder 3"/>
          <p:cNvSpPr>
            <a:spLocks noGrp="1"/>
          </p:cNvSpPr>
          <p:nvPr>
            <p:ph type="sldNum" sz="quarter" idx="10"/>
          </p:nvPr>
        </p:nvSpPr>
        <p:spPr/>
        <p:txBody>
          <a:bodyPr/>
          <a:lstStyle/>
          <a:p>
            <a:pPr defTabSz="931774">
              <a:defRPr/>
            </a:pPr>
            <a:fld id="{7C7EF461-0DA1-49B8-9494-EA2A34B00B64}"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141300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Ø"/>
            </a:pPr>
            <a:r>
              <a:rPr lang="en-US" i="1" dirty="0"/>
              <a:t>Facilitator</a:t>
            </a:r>
            <a:r>
              <a:rPr lang="en-US" i="1" baseline="0" dirty="0"/>
              <a:t> Note: improvised based upon the amount of time left. Either:</a:t>
            </a:r>
          </a:p>
          <a:p>
            <a:pPr marL="631908" lvl="1" indent="-174708">
              <a:buFont typeface="Wingdings" panose="05000000000000000000" pitchFamily="2" charset="2"/>
              <a:buChar char="Ø"/>
            </a:pPr>
            <a:r>
              <a:rPr lang="en-US" baseline="0" dirty="0"/>
              <a:t>We have a little bit of time for questions. </a:t>
            </a:r>
          </a:p>
          <a:p>
            <a:pPr marL="631908" lvl="1" indent="-174708">
              <a:buFont typeface="Wingdings" panose="05000000000000000000" pitchFamily="2" charset="2"/>
              <a:buChar char="Ø"/>
            </a:pPr>
            <a:r>
              <a:rPr lang="en-US" baseline="0" dirty="0"/>
              <a:t>If we don’t have time to answer your question, please contact your UMN consultant or email us at dsp-tn@umn.edu</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1774">
              <a:defRPr/>
            </a:pPr>
            <a:fld id="{35A677A1-90BB-BF4C-9B1D-1923743CB92F}"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431450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633413" y="1155700"/>
            <a:ext cx="5580062"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dirty="0"/>
              <a:t>Facilitor Note: Review information on the slide</a:t>
            </a:r>
            <a:endParaRPr lang="en-US" altLang="en-US" i="1" dirty="0">
              <a:cs typeface="Calibri" panose="020F0502020204030204"/>
            </a:endParaRP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defTabSz="931774" fontAlgn="base">
              <a:spcBef>
                <a:spcPct val="0"/>
              </a:spcBef>
              <a:spcAft>
                <a:spcPct val="0"/>
              </a:spcAft>
              <a:defRPr/>
            </a:pPr>
            <a:fld id="{BCC85A6D-DA4B-4FD0-80EB-1CD44D393773}" type="slidenum">
              <a:rPr lang="en-US" altLang="en-US">
                <a:solidFill>
                  <a:prstClr val="black"/>
                </a:solidFill>
              </a:rPr>
              <a:pPr defTabSz="931774" fontAlgn="base">
                <a:spcBef>
                  <a:spcPct val="0"/>
                </a:spcBef>
                <a:spcAft>
                  <a:spcPct val="0"/>
                </a:spcAft>
                <a:defRPr/>
              </a:pPr>
              <a:t>36</a:t>
            </a:fld>
            <a:endParaRPr lang="en-US" altLang="en-US">
              <a:solidFill>
                <a:prstClr val="black"/>
              </a:solidFill>
            </a:endParaRPr>
          </a:p>
        </p:txBody>
      </p:sp>
    </p:spTree>
    <p:extLst>
      <p:ext uri="{BB962C8B-B14F-4D97-AF65-F5344CB8AC3E}">
        <p14:creationId xmlns:p14="http://schemas.microsoft.com/office/powerpoint/2010/main" val="1167909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pPr defTabSz="931774">
              <a:defRPr/>
            </a:pPr>
            <a:fld id="{7C7EF461-0DA1-49B8-9494-EA2A34B00B64}"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64380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Some of us are used to working on Zoom in a group, while others are less familiar. </a:t>
            </a:r>
          </a:p>
          <a:p>
            <a:pPr marL="174708" indent="-174708">
              <a:buFont typeface="Wingdings" panose="05000000000000000000" pitchFamily="2" charset="2"/>
              <a:buChar char="Ø"/>
            </a:pPr>
            <a:r>
              <a:rPr lang="en-US" dirty="0"/>
              <a:t>Please keep your microphone on mute when you’re not speaking today to help reduce background noise. When you’re in breakout groups, feel free to unmute and discuss the topic within your group.</a:t>
            </a:r>
            <a:r>
              <a:rPr lang="en-US" baseline="0" dirty="0"/>
              <a:t> If you are able, w</a:t>
            </a:r>
            <a:r>
              <a:rPr lang="en-US" dirty="0"/>
              <a:t>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p>
          <a:p>
            <a:pPr marL="174708" indent="-174708" fontAlgn="base">
              <a:buFont typeface="Wingdings" panose="05000000000000000000" pitchFamily="2" charset="2"/>
              <a:buChar char="Ø"/>
            </a:pPr>
            <a:r>
              <a:rPr lang="en-US" dirty="0"/>
              <a:t>When you logged into Zoom today, you might have typed in a name for yourself. To help us get to know one another, we ask you to rename yourself with this information on your screen:</a:t>
            </a:r>
          </a:p>
          <a:p>
            <a:pPr marL="640594" lvl="1" indent="-174708" fontAlgn="base">
              <a:buFont typeface="Wingdings" panose="05000000000000000000" pitchFamily="2" charset="2"/>
              <a:buChar char="Ø"/>
            </a:pPr>
            <a:r>
              <a:rPr lang="en-US" dirty="0"/>
              <a:t>Your name, your organization name. If you are a group of people watching from one computer in an organization, you can shorten to first names and your organization name.</a:t>
            </a:r>
          </a:p>
          <a:p>
            <a:pPr marL="640594" lvl="1" indent="-174708" fontAlgn="base">
              <a:buFont typeface="Wingdings" panose="05000000000000000000" pitchFamily="2" charset="2"/>
              <a:buChar char="Ø"/>
            </a:pPr>
            <a:r>
              <a:rPr lang="en-US" dirty="0"/>
              <a:t>To do this, look on the bottom of your screen for participants, click on that and on the right side of your screen a white column will appear. Hoover over your name and two buttons will appear mute and more. Click on more, then click on rename. Rename yourself then click OK. </a:t>
            </a:r>
          </a:p>
          <a:p>
            <a:pPr marL="174708" indent="-174708" fontAlgn="base">
              <a:buFont typeface="Wingdings" panose="05000000000000000000" pitchFamily="2" charset="2"/>
              <a:buChar char="Ø"/>
            </a:pPr>
            <a:r>
              <a:rPr lang="en-US" b="1" dirty="0"/>
              <a:t>The Chat function is at the bottom of the page.  It looks like a little speaking bubble. If you have a questions or something you want to add to the discussion you can use Chat.  We will be monitoring Chat throughout the session. </a:t>
            </a:r>
            <a:endParaRPr lang="en-US" b="1" dirty="0">
              <a:cs typeface="Calibri"/>
            </a:endParaRPr>
          </a:p>
          <a:p>
            <a:pPr marL="174708" indent="-174708">
              <a:buFont typeface="Wingdings" panose="05000000000000000000" pitchFamily="2" charset="2"/>
              <a:buChar char="Ø"/>
            </a:pPr>
            <a:r>
              <a:rPr lang="en-US" b="1" dirty="0"/>
              <a:t>Using Chat to submit a question, simply </a:t>
            </a:r>
            <a:r>
              <a:rPr lang="en-US" b="1" i="1" dirty="0"/>
              <a:t>click on the button that looks like this in your toolbar.</a:t>
            </a:r>
            <a:endParaRPr lang="en-US" b="1" dirty="0">
              <a:cs typeface="Calibri"/>
            </a:endParaRPr>
          </a:p>
          <a:p>
            <a:pPr marL="640594" lvl="1" indent="-174708" fontAlgn="base">
              <a:buFont typeface="Wingdings" panose="05000000000000000000" pitchFamily="2" charset="2"/>
              <a:buChar char="Ø"/>
            </a:pPr>
            <a:r>
              <a:rPr lang="en-US" b="1" dirty="0"/>
              <a:t>Please </a:t>
            </a:r>
            <a:r>
              <a:rPr lang="en-US" b="1" i="1" dirty="0"/>
              <a:t>feel free to send questions</a:t>
            </a:r>
            <a:r>
              <a:rPr lang="en-US" b="1" dirty="0"/>
              <a:t> at </a:t>
            </a:r>
            <a:r>
              <a:rPr lang="en-US" dirty="0"/>
              <a:t>any time during the presentation. We will have time at the</a:t>
            </a:r>
            <a:r>
              <a:rPr lang="en-US" baseline="0" dirty="0"/>
              <a:t> end for discussion and questions, so you can type them in the chat and we’ll go over them at the end. </a:t>
            </a:r>
            <a:endParaRPr lang="en-US" dirty="0"/>
          </a:p>
          <a:p>
            <a:pPr marL="183394" lvl="0" indent="-174708" fontAlgn="base">
              <a:buFont typeface="Wingdings" panose="05000000000000000000" pitchFamily="2" charset="2"/>
              <a:buChar char="Ø"/>
            </a:pPr>
            <a:r>
              <a:rPr lang="en-US" dirty="0"/>
              <a:t>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p>
          <a:p>
            <a:pPr marL="174708" indent="-174708">
              <a:buFont typeface="Wingdings" panose="05000000000000000000" pitchFamily="2" charset="2"/>
              <a:buChar char="Ø"/>
            </a:pPr>
            <a:r>
              <a:rPr lang="en-US" dirty="0"/>
              <a:t>When we take breaks we do ask that everyone turn their camera during the break then turn it back on when you return or use reactions when you return so that we know when we are ready to start again. </a:t>
            </a:r>
          </a:p>
          <a:p>
            <a:pPr marL="174708" indent="-174708">
              <a:buFont typeface="Wingdings" panose="05000000000000000000" pitchFamily="2" charset="2"/>
              <a:buChar char="Ø"/>
            </a:pPr>
            <a:r>
              <a:rPr lang="en-US" dirty="0">
                <a:cs typeface="Calibri" panose="020F0502020204030204"/>
              </a:rPr>
              <a:t>Finally, we are all still working from home</a:t>
            </a:r>
            <a:r>
              <a:rPr lang="en-US" baseline="0" dirty="0">
                <a:cs typeface="Calibri" panose="020F0502020204030204"/>
              </a:rPr>
              <a:t> at the University of Minnesota. </a:t>
            </a:r>
            <a:r>
              <a:rPr lang="en-US" i="1" baseline="0" dirty="0">
                <a:cs typeface="Calibri" panose="020F0502020204030204"/>
              </a:rPr>
              <a:t>Explain “coworkers” you share your space with.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87D6291-FB8F-4913-892F-08B16A588B0E}" type="slidenum">
              <a:rPr lang="en-US" smtClean="0"/>
              <a:t>4</a:t>
            </a:fld>
            <a:endParaRPr lang="en-US"/>
          </a:p>
        </p:txBody>
      </p:sp>
    </p:spTree>
    <p:extLst>
      <p:ext uri="{BB962C8B-B14F-4D97-AF65-F5344CB8AC3E}">
        <p14:creationId xmlns:p14="http://schemas.microsoft.com/office/powerpoint/2010/main" val="520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i="1" baseline="0" dirty="0"/>
              <a:t>Transition slide</a:t>
            </a:r>
          </a:p>
        </p:txBody>
      </p:sp>
      <p:sp>
        <p:nvSpPr>
          <p:cNvPr id="4" name="Slide Number Placeholder 3"/>
          <p:cNvSpPr>
            <a:spLocks noGrp="1"/>
          </p:cNvSpPr>
          <p:nvPr>
            <p:ph type="sldNum" sz="quarter" idx="10"/>
          </p:nvPr>
        </p:nvSpPr>
        <p:spPr/>
        <p:txBody>
          <a:bodyPr/>
          <a:lstStyle/>
          <a:p>
            <a:pPr defTabSz="931774">
              <a:defRPr/>
            </a:pPr>
            <a:fld id="{487D6291-FB8F-4913-892F-08B16A588B0E}"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9021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069" y="4473893"/>
            <a:ext cx="6130834" cy="4452961"/>
          </a:xfrm>
        </p:spPr>
        <p:txBody>
          <a:bodyPr/>
          <a:lstStyle/>
          <a:p>
            <a:pPr marL="0" indent="0">
              <a:buFont typeface="Wingdings" panose="05000000000000000000" pitchFamily="2" charset="2"/>
              <a:buNone/>
            </a:pPr>
            <a:r>
              <a:rPr lang="en-US" b="1" i="0" dirty="0"/>
              <a:t>Timing: 5-8 minutes breakout</a:t>
            </a:r>
          </a:p>
          <a:p>
            <a:pPr marL="0" indent="0">
              <a:buFont typeface="Wingdings" panose="05000000000000000000" pitchFamily="2" charset="2"/>
              <a:buNone/>
            </a:pPr>
            <a:r>
              <a:rPr lang="en-US" i="1" dirty="0"/>
              <a:t>Facilitor Note: </a:t>
            </a:r>
            <a:endParaRPr lang="en-US" b="1" i="0" dirty="0"/>
          </a:p>
          <a:p>
            <a:pPr marL="171450" indent="-171450">
              <a:buFont typeface="Wingdings" panose="05000000000000000000" pitchFamily="2" charset="2"/>
              <a:buChar char="Ø"/>
            </a:pPr>
            <a:r>
              <a:rPr lang="en-US" i="1" dirty="0"/>
              <a:t>Activity: 5 people per breakout, each person gets one minute, assign 1 consultant or coach to each breakout group</a:t>
            </a:r>
          </a:p>
          <a:p>
            <a:pPr marL="171450" indent="-171450">
              <a:buFont typeface="Wingdings" panose="05000000000000000000" pitchFamily="2" charset="2"/>
              <a:buChar char="Ø"/>
            </a:pPr>
            <a:r>
              <a:rPr lang="en-US" i="1" dirty="0"/>
              <a:t>Purpose: Gives consultants and coaches  opportunity to learn who is in the room. </a:t>
            </a:r>
          </a:p>
          <a:p>
            <a:pPr marL="0" indent="0">
              <a:buFont typeface="Wingdings" panose="05000000000000000000" pitchFamily="2" charset="2"/>
              <a:buNone/>
            </a:pPr>
            <a:r>
              <a:rPr lang="en-US" dirty="0"/>
              <a:t>Talking Points:</a:t>
            </a:r>
          </a:p>
          <a:p>
            <a:pPr marL="178027" indent="-178027">
              <a:buFont typeface="Wingdings" panose="05000000000000000000" pitchFamily="2" charset="2"/>
              <a:buChar char="Ø"/>
            </a:pPr>
            <a:r>
              <a:rPr lang="en-US" dirty="0"/>
              <a:t>We are going to have the opportunity to get to know who is in the workshop today.  In a moment but not yet, you will be send to a Breakout room with 5-6 others. </a:t>
            </a:r>
          </a:p>
          <a:p>
            <a:pPr marL="178027" indent="-178027">
              <a:buFont typeface="Wingdings" panose="05000000000000000000" pitchFamily="2" charset="2"/>
              <a:buChar char="Ø"/>
            </a:pPr>
            <a:r>
              <a:rPr lang="en-US" dirty="0"/>
              <a:t>Everyone will have the:</a:t>
            </a:r>
          </a:p>
          <a:p>
            <a:pPr marL="652765" lvl="1" indent="-178027">
              <a:buFont typeface="Wingdings" panose="05000000000000000000" pitchFamily="2" charset="2"/>
              <a:buChar char="Ø"/>
            </a:pPr>
            <a:r>
              <a:rPr lang="en-US" dirty="0"/>
              <a:t>Opportunity to introduce your self with your name, your organization and your role in the organization. </a:t>
            </a:r>
          </a:p>
          <a:p>
            <a:pPr marL="652765" lvl="1" indent="-178027">
              <a:buFont typeface="Wingdings" panose="05000000000000000000" pitchFamily="2" charset="2"/>
              <a:buChar char="Ø"/>
            </a:pPr>
            <a:r>
              <a:rPr lang="en-US" dirty="0"/>
              <a:t>And answer the questions on the screen. </a:t>
            </a:r>
          </a:p>
          <a:p>
            <a:pPr marL="195565" lvl="0" indent="-178027">
              <a:buFont typeface="Wingdings" panose="05000000000000000000" pitchFamily="2" charset="2"/>
              <a:buChar char="Ø"/>
            </a:pPr>
            <a:r>
              <a:rPr lang="en-US" dirty="0"/>
              <a:t>When you get to your group, find one facilitator and another person to report back for the group the responses to the two questions. </a:t>
            </a:r>
          </a:p>
          <a:p>
            <a:pPr marL="0" indent="0">
              <a:buFont typeface="Wingdings" panose="05000000000000000000" pitchFamily="2" charset="2"/>
              <a:buNone/>
            </a:pPr>
            <a:endParaRPr lang="en-US" i="1" dirty="0"/>
          </a:p>
          <a:p>
            <a:pPr marL="0" indent="0">
              <a:buFont typeface="Wingdings" panose="05000000000000000000" pitchFamily="2" charset="2"/>
              <a:buNone/>
            </a:pPr>
            <a:r>
              <a:rPr lang="en-US" i="1" dirty="0"/>
              <a:t>Facilitor Note: </a:t>
            </a:r>
          </a:p>
          <a:p>
            <a:pPr marL="171450" indent="-171450">
              <a:buFont typeface="Wingdings" panose="05000000000000000000" pitchFamily="2" charset="2"/>
              <a:buChar char="Ø"/>
            </a:pPr>
            <a:r>
              <a:rPr lang="en-US" i="1" dirty="0"/>
              <a:t>When the group returns call on the reporter from each group to report back on themes for questions</a:t>
            </a:r>
          </a:p>
        </p:txBody>
      </p:sp>
      <p:sp>
        <p:nvSpPr>
          <p:cNvPr id="4" name="Slide Number Placeholder 3"/>
          <p:cNvSpPr>
            <a:spLocks noGrp="1"/>
          </p:cNvSpPr>
          <p:nvPr>
            <p:ph type="sldNum" sz="quarter" idx="5"/>
          </p:nvPr>
        </p:nvSpPr>
        <p:spPr/>
        <p:txBody>
          <a:bodyPr/>
          <a:lstStyle/>
          <a:p>
            <a:pPr defTabSz="931774">
              <a:defRPr/>
            </a:pPr>
            <a:fld id="{C940E140-93E8-471F-9349-F0BB6098DEA7}"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28517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We have several goals for today’s session. These goals include (</a:t>
            </a:r>
            <a:r>
              <a:rPr lang="en-US" i="1" dirty="0"/>
              <a:t>review</a:t>
            </a:r>
            <a:r>
              <a:rPr lang="en-US" i="1" baseline="0" dirty="0"/>
              <a:t> goals on the slide)</a:t>
            </a:r>
            <a:endParaRPr lang="en-US" i="1" dirty="0"/>
          </a:p>
          <a:p>
            <a:endParaRPr lang="en-US" dirty="0"/>
          </a:p>
        </p:txBody>
      </p:sp>
      <p:sp>
        <p:nvSpPr>
          <p:cNvPr id="4" name="Slide Number Placeholder 3"/>
          <p:cNvSpPr>
            <a:spLocks noGrp="1"/>
          </p:cNvSpPr>
          <p:nvPr>
            <p:ph type="sldNum" sz="quarter" idx="10"/>
          </p:nvPr>
        </p:nvSpPr>
        <p:spPr/>
        <p:txBody>
          <a:bodyPr/>
          <a:lstStyle/>
          <a:p>
            <a:pPr defTabSz="931774">
              <a:defRPr/>
            </a:pPr>
            <a:fld id="{487D6291-FB8F-4913-892F-08B16A588B0E}"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8900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801360" cy="4210447"/>
          </a:xfrm>
        </p:spPr>
        <p:txBody>
          <a:bodyPr/>
          <a:lstStyle/>
          <a:p>
            <a:r>
              <a:rPr lang="en-US" dirty="0"/>
              <a:t>Talking Points:</a:t>
            </a:r>
          </a:p>
          <a:p>
            <a:pPr marL="171450" indent="-171450">
              <a:buFont typeface="Wingdings" panose="05000000000000000000" pitchFamily="2" charset="2"/>
              <a:buChar char="Ø"/>
            </a:pPr>
            <a:r>
              <a:rPr lang="en-US" dirty="0"/>
              <a:t>During</a:t>
            </a:r>
            <a:r>
              <a:rPr lang="en-US" baseline="0" dirty="0"/>
              <a:t> today’s session we will be using the </a:t>
            </a:r>
            <a:r>
              <a:rPr lang="en-US" dirty="0">
                <a:latin typeface="Open Sans Light"/>
              </a:rPr>
              <a:t>2020 TN Workforce Initiative Organizational Self Assessment Workbook.  You will also want to have a copy of your organization’s profile with you for reference. </a:t>
            </a:r>
          </a:p>
          <a:p>
            <a:pPr marL="171450" indent="-171450">
              <a:buFont typeface="Wingdings" panose="05000000000000000000" pitchFamily="2" charset="2"/>
              <a:buChar char="Ø"/>
            </a:pPr>
            <a:r>
              <a:rPr lang="en-US" dirty="0">
                <a:latin typeface="Open Sans Light"/>
              </a:rPr>
              <a:t>Do you have your copy with you?  If not, take a moment to get it.</a:t>
            </a:r>
          </a:p>
          <a:p>
            <a:pPr marL="171450" indent="-171450">
              <a:buFont typeface="Wingdings" panose="05000000000000000000" pitchFamily="2" charset="2"/>
              <a:buChar char="Ø"/>
            </a:pPr>
            <a:r>
              <a:rPr lang="en-US" dirty="0">
                <a:latin typeface="Open Sans Light"/>
              </a:rPr>
              <a:t>Here is link to page with Self Assessment workbook: https://tenncare.ici.umn.edu/dsp-workforce-toolkit/organizational-readiness/tenncare-self-assessment-workbook-and-action-plan</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1794951F-DB89-46A0-8245-A40C626A4F19}"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81683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36194" cy="4245092"/>
          </a:xfrm>
        </p:spPr>
        <p:txBody>
          <a:bodyPr/>
          <a:lstStyle/>
          <a:p>
            <a:r>
              <a:rPr lang="en-US" b="1" i="0" dirty="0"/>
              <a:t>Timing for this section (slides 9-17): 20 minutes (excluding optional activity on next slide)</a:t>
            </a:r>
          </a:p>
          <a:p>
            <a:r>
              <a:rPr lang="en-US" dirty="0"/>
              <a:t>Talking Points:</a:t>
            </a:r>
          </a:p>
          <a:p>
            <a:pPr marL="171450" indent="-171450">
              <a:buFont typeface="Wingdings" panose="05000000000000000000" pitchFamily="2" charset="2"/>
              <a:buChar char="Ø"/>
            </a:pPr>
            <a:r>
              <a:rPr lang="en-US" dirty="0"/>
              <a:t>Last session we began</a:t>
            </a:r>
            <a:r>
              <a:rPr lang="en-US" baseline="0" dirty="0"/>
              <a:t> talking about evidence-based practice and organizational readiness.  It is common for organizations to go from identifying a problem to implementing a solution without including steps for assessment, measurement and evaluation.  During the last session we learned about implementation science and how </a:t>
            </a:r>
            <a:r>
              <a:rPr lang="en-US" dirty="0"/>
              <a:t>the effectiveness of the intervention is drastically impacted by the way its implemented.</a:t>
            </a:r>
          </a:p>
          <a:p>
            <a:pPr marL="171450" indent="-171450">
              <a:buFont typeface="Wingdings" panose="05000000000000000000" pitchFamily="2" charset="2"/>
              <a:buChar char="Ø"/>
            </a:pPr>
            <a:r>
              <a:rPr lang="en-US" dirty="0"/>
              <a:t>The research tells</a:t>
            </a:r>
            <a:r>
              <a:rPr lang="en-US" baseline="0" dirty="0"/>
              <a:t> us </a:t>
            </a:r>
            <a:r>
              <a:rPr lang="en-US" dirty="0"/>
              <a:t>that implementation matters and it takes time. If you have tried a strategy in the past, but didn’t have the support, time, or staff to implement, you are unlikely to see the changes you hope to see. </a:t>
            </a:r>
            <a:endParaRPr lang="en-US" baseline="0" dirty="0"/>
          </a:p>
          <a:p>
            <a:pPr marL="171450" indent="-171450">
              <a:buFont typeface="Wingdings" panose="05000000000000000000" pitchFamily="2" charset="2"/>
              <a:buChar char="Ø"/>
            </a:pPr>
            <a:r>
              <a:rPr lang="en-US" baseline="0" dirty="0"/>
              <a:t>Last session we asked you to complete section 1 of your Organizational Self-Assessment on Assessment and Using Workforce Data.  </a:t>
            </a:r>
          </a:p>
          <a:p>
            <a:pPr marL="171450" indent="-171450">
              <a:buFont typeface="Wingdings" panose="05000000000000000000" pitchFamily="2" charset="2"/>
              <a:buChar char="Ø"/>
            </a:pPr>
            <a:r>
              <a:rPr lang="en-US" baseline="0" dirty="0"/>
              <a:t>Quick show of hands, using the thumbs up if you were able to do additional work on this section last week. I understand you have full schedules.  I just wanted to check in to get a sense of where the group is at. </a:t>
            </a:r>
            <a:r>
              <a:rPr lang="en-US" i="1" baseline="0" dirty="0"/>
              <a:t>Transition to next slide</a:t>
            </a:r>
            <a:endParaRPr lang="en-US" baseline="0" dirty="0"/>
          </a:p>
          <a:p>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9</a:t>
            </a:fld>
            <a:endParaRPr lang="en-US"/>
          </a:p>
        </p:txBody>
      </p:sp>
    </p:spTree>
    <p:extLst>
      <p:ext uri="{BB962C8B-B14F-4D97-AF65-F5344CB8AC3E}">
        <p14:creationId xmlns:p14="http://schemas.microsoft.com/office/powerpoint/2010/main" val="217359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09051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09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444731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2850856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716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02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139863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272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483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27120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282610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877404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83006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670598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65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236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173185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4309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17207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759622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363581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24246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42799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16151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307621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45316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771100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538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49519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03782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1462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1353671"/>
            <a:ext cx="9805851" cy="4071768"/>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3751444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077569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261086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095D5-6B0B-E541-B3B3-DE7CE23F9517}"/>
              </a:ext>
            </a:extLst>
          </p:cNvPr>
          <p:cNvSpPr/>
          <p:nvPr userDrawn="1"/>
        </p:nvSpPr>
        <p:spPr>
          <a:xfrm>
            <a:off x="817563" y="0"/>
            <a:ext cx="5351462" cy="404813"/>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2327A38-3038-524C-B488-896D7EE9ABBB}"/>
              </a:ext>
            </a:extLst>
          </p:cNvPr>
          <p:cNvSpPr/>
          <p:nvPr userDrawn="1"/>
        </p:nvSpPr>
        <p:spPr>
          <a:xfrm>
            <a:off x="817563" y="4468813"/>
            <a:ext cx="5351462" cy="2389187"/>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E11E13D-5495-2E4E-B8E9-8278BCBBA209}"/>
              </a:ext>
            </a:extLst>
          </p:cNvPr>
          <p:cNvSpPr/>
          <p:nvPr userDrawn="1"/>
        </p:nvSpPr>
        <p:spPr>
          <a:xfrm>
            <a:off x="6737350" y="4545013"/>
            <a:ext cx="5454650" cy="74612"/>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750" y="6275388"/>
            <a:ext cx="1487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l="13451" t="19894" r="22003" b="36357"/>
          <a:stretch>
            <a:fillRect/>
          </a:stretch>
        </p:blipFill>
        <p:spPr bwMode="auto">
          <a:xfrm>
            <a:off x="6170613" y="6042025"/>
            <a:ext cx="18303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rcRect l="26517"/>
          <a:stretch>
            <a:fillRect/>
          </a:stretch>
        </p:blipFill>
        <p:spPr bwMode="auto">
          <a:xfrm>
            <a:off x="9886950" y="6332538"/>
            <a:ext cx="21732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531765"/>
            <a:ext cx="5331593" cy="3801015"/>
          </a:xfrm>
        </p:spPr>
        <p:txBody>
          <a:bodyPr/>
          <a:lstStyle>
            <a:lvl1pPr algn="l">
              <a:defRPr sz="6000"/>
            </a:lvl1pPr>
          </a:lstStyle>
          <a:p>
            <a:r>
              <a:rPr lang="en-US" dirty="0"/>
              <a:t>Click to edit Master title style</a:t>
            </a:r>
          </a:p>
        </p:txBody>
      </p:sp>
      <p:sp>
        <p:nvSpPr>
          <p:cNvPr id="9"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BBBFD9DD-F1DF-45E6-B46C-4CE31F9929B9}" type="datetimeFigureOut">
              <a:rPr lang="en-US"/>
              <a:pPr>
                <a:defRPr/>
              </a:pPr>
              <a:t>7/21/2021</a:t>
            </a:fld>
            <a:endParaRPr lang="en-US" dirty="0"/>
          </a:p>
        </p:txBody>
      </p:sp>
    </p:spTree>
    <p:extLst>
      <p:ext uri="{BB962C8B-B14F-4D97-AF65-F5344CB8AC3E}">
        <p14:creationId xmlns:p14="http://schemas.microsoft.com/office/powerpoint/2010/main" val="2145626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A0920D-EFD8-D840-B054-5D23C248CBFF}"/>
              </a:ext>
            </a:extLst>
          </p:cNvPr>
          <p:cNvSpPr/>
          <p:nvPr userDrawn="1"/>
        </p:nvSpPr>
        <p:spPr>
          <a:xfrm>
            <a:off x="847725" y="358775"/>
            <a:ext cx="11344275" cy="50800"/>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C644F66F-3F35-AE4F-8217-CF6C93567902}"/>
              </a:ext>
            </a:extLst>
          </p:cNvPr>
          <p:cNvSpPr/>
          <p:nvPr userDrawn="1"/>
        </p:nvSpPr>
        <p:spPr>
          <a:xfrm>
            <a:off x="2192338" y="6259513"/>
            <a:ext cx="7793037" cy="59848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B7687A03-5711-496B-8ED0-CFBBD89719B1}" type="datetimeFigureOut">
              <a:rPr lang="en-US"/>
              <a:pPr>
                <a:defRPr/>
              </a:pPr>
              <a:t>7/21/2021</a:t>
            </a:fld>
            <a:endParaRPr lang="en-US"/>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CFA4CDE-71E5-4313-A639-D025093EE751}" type="slidenum">
              <a:rPr lang="en-US"/>
              <a:pPr>
                <a:defRPr/>
              </a:pPr>
              <a:t>‹#›</a:t>
            </a:fld>
            <a:endParaRPr lang="en-US"/>
          </a:p>
        </p:txBody>
      </p:sp>
    </p:spTree>
    <p:extLst>
      <p:ext uri="{BB962C8B-B14F-4D97-AF65-F5344CB8AC3E}">
        <p14:creationId xmlns:p14="http://schemas.microsoft.com/office/powerpoint/2010/main" val="3787329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D24011-C832-684A-8DD1-47FDC5EA7202}"/>
              </a:ext>
            </a:extLst>
          </p:cNvPr>
          <p:cNvSpPr/>
          <p:nvPr userDrawn="1"/>
        </p:nvSpPr>
        <p:spPr>
          <a:xfrm>
            <a:off x="847725" y="403225"/>
            <a:ext cx="3594100" cy="493713"/>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FE2B2CE5-86D5-A64B-B556-C42CD68907F1}"/>
              </a:ext>
            </a:extLst>
          </p:cNvPr>
          <p:cNvSpPr/>
          <p:nvPr userDrawn="1"/>
        </p:nvSpPr>
        <p:spPr>
          <a:xfrm>
            <a:off x="847725" y="358775"/>
            <a:ext cx="11344275" cy="50800"/>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892987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6A1A6F-789C-7C44-9179-157E0BCAEA32}"/>
              </a:ext>
            </a:extLst>
          </p:cNvPr>
          <p:cNvSpPr/>
          <p:nvPr userDrawn="1"/>
        </p:nvSpPr>
        <p:spPr>
          <a:xfrm>
            <a:off x="817563" y="1663700"/>
            <a:ext cx="10529887" cy="46038"/>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A49FE60B-4005-CA44-89C5-CA8B7CEC5705}"/>
              </a:ext>
            </a:extLst>
          </p:cNvPr>
          <p:cNvSpPr/>
          <p:nvPr userDrawn="1"/>
        </p:nvSpPr>
        <p:spPr>
          <a:xfrm>
            <a:off x="817563" y="4589463"/>
            <a:ext cx="10529887" cy="46037"/>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481F3CC9-087A-409D-BA64-1743782E594C}" type="datetimeFigureOut">
              <a:rPr lang="en-US"/>
              <a:pPr>
                <a:defRPr/>
              </a:pPr>
              <a:t>7/21/2021</a:t>
            </a:fld>
            <a:endParaRPr lang="en-US"/>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7C33904-A108-451A-BCB2-07D57F7C1EDB}" type="slidenum">
              <a:rPr lang="en-US"/>
              <a:pPr>
                <a:defRPr/>
              </a:pPr>
              <a:t>‹#›</a:t>
            </a:fld>
            <a:endParaRPr lang="en-US"/>
          </a:p>
        </p:txBody>
      </p:sp>
    </p:spTree>
    <p:extLst>
      <p:ext uri="{BB962C8B-B14F-4D97-AF65-F5344CB8AC3E}">
        <p14:creationId xmlns:p14="http://schemas.microsoft.com/office/powerpoint/2010/main" val="281700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a:extLst>
              <a:ext uri="{FF2B5EF4-FFF2-40B4-BE49-F238E27FC236}">
                <a16:creationId xmlns:a16="http://schemas.microsoft.com/office/drawing/2014/main" id="{913F1A8E-B361-034F-905F-9E9FE732489D}"/>
              </a:ext>
            </a:extLst>
          </p:cNvPr>
          <p:cNvSpPr/>
          <p:nvPr userDrawn="1"/>
        </p:nvSpPr>
        <p:spPr>
          <a:xfrm>
            <a:off x="1095375" y="1030288"/>
            <a:ext cx="9988550" cy="4797425"/>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184366" y="1353671"/>
            <a:ext cx="9805851" cy="4071768"/>
          </a:xfrm>
        </p:spPr>
        <p:txBody>
          <a:bodyPr>
            <a:normAutofit/>
          </a:bodyPr>
          <a:lstStyle>
            <a:lvl1pPr>
              <a:defRPr sz="5000"/>
            </a:lvl1pPr>
          </a:lstStyle>
          <a:p>
            <a:r>
              <a:rPr lang="en-US" dirty="0"/>
              <a:t>Click to edit Master title style</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56661B0F-4D1C-49DD-8827-2D0E11BAC29E}" type="datetimeFigureOut">
              <a:rPr lang="en-US"/>
              <a:pPr>
                <a:defRPr/>
              </a:pPr>
              <a:t>7/21/2021</a:t>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D2F8E8-6C9B-47FE-A1DD-B54DAD21B433}" type="slidenum">
              <a:rPr lang="en-US"/>
              <a:pPr>
                <a:defRPr/>
              </a:pPr>
              <a:t>‹#›</a:t>
            </a:fld>
            <a:endParaRPr lang="en-US"/>
          </a:p>
        </p:txBody>
      </p:sp>
    </p:spTree>
    <p:extLst>
      <p:ext uri="{BB962C8B-B14F-4D97-AF65-F5344CB8AC3E}">
        <p14:creationId xmlns:p14="http://schemas.microsoft.com/office/powerpoint/2010/main" val="2059237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B21D71-06FB-E64D-A5F6-CCE9BAFC0BEE}"/>
              </a:ext>
            </a:extLst>
          </p:cNvPr>
          <p:cNvSpPr/>
          <p:nvPr userDrawn="1"/>
        </p:nvSpPr>
        <p:spPr>
          <a:xfrm>
            <a:off x="892175" y="1446213"/>
            <a:ext cx="10560050" cy="3922712"/>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9FD7AB8-1011-9D4B-BCE3-9AA61E5EC5B6}"/>
              </a:ext>
            </a:extLst>
          </p:cNvPr>
          <p:cNvSpPr/>
          <p:nvPr userDrawn="1"/>
        </p:nvSpPr>
        <p:spPr>
          <a:xfrm>
            <a:off x="838200" y="1419225"/>
            <a:ext cx="107950" cy="3971925"/>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77504" y="1428207"/>
            <a:ext cx="10276296" cy="3940628"/>
          </a:xfrm>
        </p:spPr>
        <p:txBody>
          <a:bodyPr/>
          <a:lstStyle>
            <a:lvl1pPr>
              <a:defRPr sz="6000"/>
            </a:lvl1pPr>
          </a:lstStyle>
          <a:p>
            <a:r>
              <a:rPr lang="en-US" dirty="0"/>
              <a:t>Click to edit Master title style</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ACF64102-2F1C-423C-A62C-50031E7CE886}" type="datetimeFigureOut">
              <a:rPr lang="en-US"/>
              <a:pPr>
                <a:defRPr/>
              </a:pPr>
              <a:t>7/21/2021</a:t>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9C0A793-95A9-4AE8-B864-817BD06780B0}" type="slidenum">
              <a:rPr lang="en-US"/>
              <a:pPr>
                <a:defRPr/>
              </a:pPr>
              <a:t>‹#›</a:t>
            </a:fld>
            <a:endParaRPr lang="en-US"/>
          </a:p>
        </p:txBody>
      </p:sp>
    </p:spTree>
    <p:extLst>
      <p:ext uri="{BB962C8B-B14F-4D97-AF65-F5344CB8AC3E}">
        <p14:creationId xmlns:p14="http://schemas.microsoft.com/office/powerpoint/2010/main" val="1756298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ECC58-DC6C-2A4F-8290-D2220A39C945}"/>
              </a:ext>
            </a:extLst>
          </p:cNvPr>
          <p:cNvSpPr/>
          <p:nvPr userDrawn="1"/>
        </p:nvSpPr>
        <p:spPr>
          <a:xfrm>
            <a:off x="847725" y="358775"/>
            <a:ext cx="11344275" cy="50800"/>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45D9A1A8-B30B-4D16-BDF5-A00A0D7876AA}" type="datetimeFigureOut">
              <a:rPr lang="en-US"/>
              <a:pPr>
                <a:defRPr/>
              </a:pPr>
              <a:t>7/21/2021</a:t>
            </a:fld>
            <a:endParaRPr lang="en-US"/>
          </a:p>
        </p:txBody>
      </p:sp>
      <p:sp>
        <p:nvSpPr>
          <p:cNvPr id="7" name="Footer Placeholder 5"/>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8"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B22A32A-80A1-4ABB-AAAE-DD14386A903D}" type="slidenum">
              <a:rPr lang="en-US"/>
              <a:pPr>
                <a:defRPr/>
              </a:pPr>
              <a:t>‹#›</a:t>
            </a:fld>
            <a:endParaRPr lang="en-US"/>
          </a:p>
        </p:txBody>
      </p:sp>
    </p:spTree>
    <p:extLst>
      <p:ext uri="{BB962C8B-B14F-4D97-AF65-F5344CB8AC3E}">
        <p14:creationId xmlns:p14="http://schemas.microsoft.com/office/powerpoint/2010/main" val="863306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B04E29-1FB7-2D43-9379-B7D757767005}"/>
              </a:ext>
            </a:extLst>
          </p:cNvPr>
          <p:cNvSpPr/>
          <p:nvPr userDrawn="1"/>
        </p:nvSpPr>
        <p:spPr>
          <a:xfrm>
            <a:off x="847725" y="358775"/>
            <a:ext cx="11344275" cy="50800"/>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a:xfrm>
            <a:off x="838200" y="6356350"/>
            <a:ext cx="2743200" cy="365125"/>
          </a:xfrm>
          <a:prstGeom prst="rect">
            <a:avLst/>
          </a:prstGeom>
        </p:spPr>
        <p:txBody>
          <a:bodyPr/>
          <a:lstStyle>
            <a:lvl1pPr>
              <a:defRPr/>
            </a:lvl1pPr>
          </a:lstStyle>
          <a:p>
            <a:pPr>
              <a:defRPr/>
            </a:pPr>
            <a:fld id="{857FCF38-739A-4858-BB5E-0BDCB42BB3E5}" type="datetimeFigureOut">
              <a:rPr lang="en-US"/>
              <a:pPr>
                <a:defRPr/>
              </a:pPr>
              <a:t>7/21/2021</a:t>
            </a:fld>
            <a:endParaRPr lang="en-US" dirty="0"/>
          </a:p>
        </p:txBody>
      </p:sp>
      <p:sp>
        <p:nvSpPr>
          <p:cNvPr id="9" name="Footer Placeholder 7"/>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10" name="Slide Number Placeholder 8"/>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8E3C61-F6DE-45DE-B0ED-F43E51BB7892}" type="slidenum">
              <a:rPr lang="en-US"/>
              <a:pPr>
                <a:defRPr/>
              </a:pPr>
              <a:t>‹#›</a:t>
            </a:fld>
            <a:endParaRPr lang="en-US" dirty="0"/>
          </a:p>
        </p:txBody>
      </p:sp>
    </p:spTree>
    <p:extLst>
      <p:ext uri="{BB962C8B-B14F-4D97-AF65-F5344CB8AC3E}">
        <p14:creationId xmlns:p14="http://schemas.microsoft.com/office/powerpoint/2010/main" val="3079861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B3F4C6-A444-A14D-957A-BEC11AE76162}"/>
              </a:ext>
            </a:extLst>
          </p:cNvPr>
          <p:cNvSpPr/>
          <p:nvPr userDrawn="1"/>
        </p:nvSpPr>
        <p:spPr>
          <a:xfrm>
            <a:off x="847725" y="358775"/>
            <a:ext cx="11344275" cy="50800"/>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a:xfrm>
            <a:off x="838200" y="6356350"/>
            <a:ext cx="2743200" cy="365125"/>
          </a:xfrm>
          <a:prstGeom prst="rect">
            <a:avLst/>
          </a:prstGeom>
        </p:spPr>
        <p:txBody>
          <a:bodyPr/>
          <a:lstStyle>
            <a:lvl1pPr>
              <a:defRPr/>
            </a:lvl1pPr>
          </a:lstStyle>
          <a:p>
            <a:pPr>
              <a:defRPr/>
            </a:pPr>
            <a:fld id="{3B47EB63-4A14-40D5-98BB-6D36E7C73169}" type="datetimeFigureOut">
              <a:rPr lang="en-US"/>
              <a:pPr>
                <a:defRPr/>
              </a:pPr>
              <a:t>7/21/2021</a:t>
            </a:fld>
            <a:endParaRPr lang="en-US"/>
          </a:p>
        </p:txBody>
      </p:sp>
      <p:sp>
        <p:nvSpPr>
          <p:cNvPr id="5" name="Footer Placeholder 3"/>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6" name="Slide Number Placeholder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F2D0131-B3BA-4174-90A5-F7DB9C5499DD}" type="slidenum">
              <a:rPr lang="en-US"/>
              <a:pPr>
                <a:defRPr/>
              </a:pPr>
              <a:t>‹#›</a:t>
            </a:fld>
            <a:endParaRPr lang="en-US"/>
          </a:p>
        </p:txBody>
      </p:sp>
    </p:spTree>
    <p:extLst>
      <p:ext uri="{BB962C8B-B14F-4D97-AF65-F5344CB8AC3E}">
        <p14:creationId xmlns:p14="http://schemas.microsoft.com/office/powerpoint/2010/main" val="210020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vl1pPr>
          </a:lstStyle>
          <a:p>
            <a:pPr>
              <a:defRPr/>
            </a:pPr>
            <a:fld id="{E6D6F25F-A357-4866-98F6-753FC3A1405F}" type="datetimeFigureOut">
              <a:rPr lang="en-US"/>
              <a:pPr>
                <a:defRPr/>
              </a:pPr>
              <a:t>7/21/2021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2BEE92B-433A-4076-9ABC-30D29848915A}" type="slidenum">
              <a:rPr lang="en-US"/>
              <a:pPr>
                <a:defRPr/>
              </a:pPr>
              <a:t>‹#›</a:t>
            </a:fld>
            <a:endParaRPr lang="en-US"/>
          </a:p>
        </p:txBody>
      </p:sp>
    </p:spTree>
    <p:extLst>
      <p:ext uri="{BB962C8B-B14F-4D97-AF65-F5344CB8AC3E}">
        <p14:creationId xmlns:p14="http://schemas.microsoft.com/office/powerpoint/2010/main" val="3956027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9AABACE7-FAC2-4420-BA92-B81180D8B462}" type="datetimeFigureOut">
              <a:rPr lang="en-US"/>
              <a:pPr>
                <a:defRPr/>
              </a:pPr>
              <a:t>7/21/2021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FC2C8AF-E72C-4760-8A56-C60DD097CFE2}" type="slidenum">
              <a:rPr lang="en-US"/>
              <a:pPr>
                <a:defRPr/>
              </a:pPr>
              <a:t>‹#›</a:t>
            </a:fld>
            <a:endParaRPr lang="en-US"/>
          </a:p>
        </p:txBody>
      </p:sp>
    </p:spTree>
    <p:extLst>
      <p:ext uri="{BB962C8B-B14F-4D97-AF65-F5344CB8AC3E}">
        <p14:creationId xmlns:p14="http://schemas.microsoft.com/office/powerpoint/2010/main" val="3483748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vl1pPr>
          </a:lstStyle>
          <a:p>
            <a:pPr>
              <a:defRPr/>
            </a:pPr>
            <a:fld id="{D292A919-900E-44B7-8AD6-267A7B28B2D2}" type="datetimeFigureOut">
              <a:rPr lang="en-US"/>
              <a:pPr>
                <a:defRPr/>
              </a:pPr>
              <a:t>7/21/2021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31D19F2-34E4-48E6-917C-2EC6F5D412D3}" type="slidenum">
              <a:rPr lang="en-US"/>
              <a:pPr>
                <a:defRPr/>
              </a:pPr>
              <a:t>‹#›</a:t>
            </a:fld>
            <a:endParaRPr lang="en-US" dirty="0"/>
          </a:p>
        </p:txBody>
      </p:sp>
    </p:spTree>
    <p:extLst>
      <p:ext uri="{BB962C8B-B14F-4D97-AF65-F5344CB8AC3E}">
        <p14:creationId xmlns:p14="http://schemas.microsoft.com/office/powerpoint/2010/main" val="1740976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7E07B70-5BF8-4389-9571-6E8B6423EB85}" type="datetimeFigureOut">
              <a:rPr lang="en-US"/>
              <a:pPr>
                <a:defRPr/>
              </a:pPr>
              <a:t>7/21/2021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B53256D-C2FB-461A-AD64-C1425471BD1B}" type="slidenum">
              <a:rPr lang="en-US"/>
              <a:pPr>
                <a:defRPr/>
              </a:pPr>
              <a:t>‹#›</a:t>
            </a:fld>
            <a:endParaRPr lang="en-US"/>
          </a:p>
        </p:txBody>
      </p:sp>
    </p:spTree>
    <p:extLst>
      <p:ext uri="{BB962C8B-B14F-4D97-AF65-F5344CB8AC3E}">
        <p14:creationId xmlns:p14="http://schemas.microsoft.com/office/powerpoint/2010/main" val="3126018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EC37571-E050-4EA7-8A82-C66CD822602C}" type="datetimeFigureOut">
              <a:rPr lang="en-US"/>
              <a:pPr>
                <a:defRPr/>
              </a:pPr>
              <a:t>7/21/2021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8673E2C-289B-43FA-AD7B-F69A0CC45F62}" type="slidenum">
              <a:rPr lang="en-US"/>
              <a:pPr>
                <a:defRPr/>
              </a:pPr>
              <a:t>‹#›</a:t>
            </a:fld>
            <a:endParaRPr lang="en-US"/>
          </a:p>
        </p:txBody>
      </p:sp>
    </p:spTree>
    <p:extLst>
      <p:ext uri="{BB962C8B-B14F-4D97-AF65-F5344CB8AC3E}">
        <p14:creationId xmlns:p14="http://schemas.microsoft.com/office/powerpoint/2010/main" val="393864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 id="2147483694" r:id="rId13"/>
    <p:sldLayoutId id="214748369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853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5961734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8" r:id="rId14"/>
    <p:sldLayoutId id="2147483729" r:id="rId15"/>
    <p:sldLayoutId id="214748373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6822204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xStyles>
    <p:titleStyle>
      <a:lvl1pPr algn="l" rtl="0" fontAlgn="base">
        <a:lnSpc>
          <a:spcPct val="90000"/>
        </a:lnSpc>
        <a:spcBef>
          <a:spcPct val="0"/>
        </a:spcBef>
        <a:spcAft>
          <a:spcPct val="0"/>
        </a:spcAft>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fontAlgn="base">
        <a:lnSpc>
          <a:spcPct val="90000"/>
        </a:lnSpc>
        <a:spcBef>
          <a:spcPct val="0"/>
        </a:spcBef>
        <a:spcAft>
          <a:spcPct val="0"/>
        </a:spcAft>
        <a:defRPr sz="4400">
          <a:solidFill>
            <a:schemeClr val="tx1"/>
          </a:solidFill>
          <a:latin typeface="Open Sans Light"/>
          <a:ea typeface="Open Sans Light"/>
          <a:cs typeface="Open Sans Light"/>
        </a:defRPr>
      </a:lvl2pPr>
      <a:lvl3pPr algn="l" rtl="0" fontAlgn="base">
        <a:lnSpc>
          <a:spcPct val="90000"/>
        </a:lnSpc>
        <a:spcBef>
          <a:spcPct val="0"/>
        </a:spcBef>
        <a:spcAft>
          <a:spcPct val="0"/>
        </a:spcAft>
        <a:defRPr sz="4400">
          <a:solidFill>
            <a:schemeClr val="tx1"/>
          </a:solidFill>
          <a:latin typeface="Open Sans Light"/>
          <a:ea typeface="Open Sans Light"/>
          <a:cs typeface="Open Sans Light"/>
        </a:defRPr>
      </a:lvl3pPr>
      <a:lvl4pPr algn="l" rtl="0" fontAlgn="base">
        <a:lnSpc>
          <a:spcPct val="90000"/>
        </a:lnSpc>
        <a:spcBef>
          <a:spcPct val="0"/>
        </a:spcBef>
        <a:spcAft>
          <a:spcPct val="0"/>
        </a:spcAft>
        <a:defRPr sz="4400">
          <a:solidFill>
            <a:schemeClr val="tx1"/>
          </a:solidFill>
          <a:latin typeface="Open Sans Light"/>
          <a:ea typeface="Open Sans Light"/>
          <a:cs typeface="Open Sans Light"/>
        </a:defRPr>
      </a:lvl4pPr>
      <a:lvl5pPr algn="l" rtl="0" fontAlgn="base">
        <a:lnSpc>
          <a:spcPct val="90000"/>
        </a:lnSpc>
        <a:spcBef>
          <a:spcPct val="0"/>
        </a:spcBef>
        <a:spcAft>
          <a:spcPct val="0"/>
        </a:spcAft>
        <a:defRPr sz="4400">
          <a:solidFill>
            <a:schemeClr val="tx1"/>
          </a:solidFill>
          <a:latin typeface="Open Sans Light"/>
          <a:ea typeface="Open Sans Light"/>
          <a:cs typeface="Open Sans Light"/>
        </a:defRPr>
      </a:lvl5pPr>
      <a:lvl6pPr marL="457200" algn="l" rtl="0" fontAlgn="base">
        <a:lnSpc>
          <a:spcPct val="90000"/>
        </a:lnSpc>
        <a:spcBef>
          <a:spcPct val="0"/>
        </a:spcBef>
        <a:spcAft>
          <a:spcPct val="0"/>
        </a:spcAft>
        <a:defRPr sz="4400">
          <a:solidFill>
            <a:schemeClr val="tx1"/>
          </a:solidFill>
          <a:latin typeface="Open Sans Light"/>
          <a:ea typeface="Open Sans Light"/>
          <a:cs typeface="Open Sans Light"/>
        </a:defRPr>
      </a:lvl6pPr>
      <a:lvl7pPr marL="914400" algn="l" rtl="0" fontAlgn="base">
        <a:lnSpc>
          <a:spcPct val="90000"/>
        </a:lnSpc>
        <a:spcBef>
          <a:spcPct val="0"/>
        </a:spcBef>
        <a:spcAft>
          <a:spcPct val="0"/>
        </a:spcAft>
        <a:defRPr sz="4400">
          <a:solidFill>
            <a:schemeClr val="tx1"/>
          </a:solidFill>
          <a:latin typeface="Open Sans Light"/>
          <a:ea typeface="Open Sans Light"/>
          <a:cs typeface="Open Sans Light"/>
        </a:defRPr>
      </a:lvl7pPr>
      <a:lvl8pPr marL="1371600" algn="l" rtl="0" fontAlgn="base">
        <a:lnSpc>
          <a:spcPct val="90000"/>
        </a:lnSpc>
        <a:spcBef>
          <a:spcPct val="0"/>
        </a:spcBef>
        <a:spcAft>
          <a:spcPct val="0"/>
        </a:spcAft>
        <a:defRPr sz="4400">
          <a:solidFill>
            <a:schemeClr val="tx1"/>
          </a:solidFill>
          <a:latin typeface="Open Sans Light"/>
          <a:ea typeface="Open Sans Light"/>
          <a:cs typeface="Open Sans Light"/>
        </a:defRPr>
      </a:lvl8pPr>
      <a:lvl9pPr marL="1828800" algn="l" rtl="0" fontAlgn="base">
        <a:lnSpc>
          <a:spcPct val="90000"/>
        </a:lnSpc>
        <a:spcBef>
          <a:spcPct val="0"/>
        </a:spcBef>
        <a:spcAft>
          <a:spcPct val="0"/>
        </a:spcAft>
        <a:defRPr sz="4400">
          <a:solidFill>
            <a:schemeClr val="tx1"/>
          </a:solidFill>
          <a:latin typeface="Open Sans Light"/>
          <a:ea typeface="Open Sans Light"/>
          <a:cs typeface="Open Sans Light"/>
        </a:defRPr>
      </a:lvl9pPr>
    </p:titleStyle>
    <p:bodyStyle>
      <a:lvl1pPr marL="228600" indent="-228600" algn="l" rtl="0" fontAlgn="base">
        <a:lnSpc>
          <a:spcPct val="150000"/>
        </a:lnSpc>
        <a:spcBef>
          <a:spcPts val="1000"/>
        </a:spcBef>
        <a:spcAft>
          <a:spcPct val="0"/>
        </a:spcAft>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rtl="0" fontAlgn="base">
        <a:lnSpc>
          <a:spcPct val="150000"/>
        </a:lnSpc>
        <a:spcBef>
          <a:spcPts val="500"/>
        </a:spcBef>
        <a:spcAft>
          <a:spcPct val="0"/>
        </a:spcAft>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rtl="0" fontAlgn="base">
        <a:lnSpc>
          <a:spcPct val="15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rtl="0" fontAlgn="base">
        <a:lnSpc>
          <a:spcPct val="15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rtl="0" fontAlgn="base">
        <a:lnSpc>
          <a:spcPct val="15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tenncare.ici.umn.edu/"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mailto:dsp-tn@umn.edu"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hyperlink" Target="http://umn.qualtrics.com/czkickof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www.tenncare.ici.umn.edu/"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outdoor, person, fence, person&#10;&#10;Description automatically generated">
            <a:extLst>
              <a:ext uri="{FF2B5EF4-FFF2-40B4-BE49-F238E27FC236}">
                <a16:creationId xmlns:a16="http://schemas.microsoft.com/office/drawing/2014/main" id="{F463BF37-914C-43A7-82B3-D56335A6192B}"/>
              </a:ext>
            </a:extLst>
          </p:cNvPr>
          <p:cNvPicPr>
            <a:picLocks noChangeAspect="1"/>
          </p:cNvPicPr>
          <p:nvPr/>
        </p:nvPicPr>
        <p:blipFill>
          <a:blip r:embed="rId3"/>
          <a:stretch>
            <a:fillRect/>
          </a:stretch>
        </p:blipFill>
        <p:spPr>
          <a:xfrm>
            <a:off x="-1814" y="54"/>
            <a:ext cx="12195627" cy="6857892"/>
          </a:xfrm>
          <a:prstGeom prst="rect">
            <a:avLst/>
          </a:prstGeom>
        </p:spPr>
      </p:pic>
    </p:spTree>
    <p:extLst>
      <p:ext uri="{BB962C8B-B14F-4D97-AF65-F5344CB8AC3E}">
        <p14:creationId xmlns:p14="http://schemas.microsoft.com/office/powerpoint/2010/main" val="3364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83C14-9DF9-8649-9167-AAA1133A0939}"/>
              </a:ext>
            </a:extLst>
          </p:cNvPr>
          <p:cNvSpPr>
            <a:spLocks noGrp="1"/>
          </p:cNvSpPr>
          <p:nvPr>
            <p:ph type="title"/>
          </p:nvPr>
        </p:nvSpPr>
        <p:spPr/>
        <p:txBody>
          <a:bodyPr/>
          <a:lstStyle/>
          <a:p>
            <a:endParaRPr lang="en-US"/>
          </a:p>
        </p:txBody>
      </p:sp>
      <p:pic>
        <p:nvPicPr>
          <p:cNvPr id="7" name="Picture 6" descr="Table&#10;&#10;Description automatically generated">
            <a:extLst>
              <a:ext uri="{FF2B5EF4-FFF2-40B4-BE49-F238E27FC236}">
                <a16:creationId xmlns:a16="http://schemas.microsoft.com/office/drawing/2014/main" id="{26F9A969-24B1-4C4C-B8AC-03A8CDBBC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5900"/>
            <a:ext cx="5257800" cy="66421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9EE45D77-7070-E346-B10D-79DA82D02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66" y="0"/>
            <a:ext cx="5238580" cy="6858000"/>
          </a:xfrm>
          <a:prstGeom prst="rect">
            <a:avLst/>
          </a:prstGeom>
        </p:spPr>
      </p:pic>
    </p:spTree>
    <p:extLst>
      <p:ext uri="{BB962C8B-B14F-4D97-AF65-F5344CB8AC3E}">
        <p14:creationId xmlns:p14="http://schemas.microsoft.com/office/powerpoint/2010/main" val="395951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79-0CAE-0141-9321-E5D2B76FC2C0}"/>
              </a:ext>
            </a:extLst>
          </p:cNvPr>
          <p:cNvSpPr>
            <a:spLocks noGrp="1"/>
          </p:cNvSpPr>
          <p:nvPr>
            <p:ph type="title"/>
          </p:nvPr>
        </p:nvSpPr>
        <p:spPr>
          <a:xfrm>
            <a:off x="817098" y="386227"/>
            <a:ext cx="10515600" cy="1120775"/>
          </a:xfrm>
        </p:spPr>
        <p:txBody>
          <a:bodyPr>
            <a:normAutofit/>
          </a:bodyPr>
          <a:lstStyle/>
          <a:p>
            <a:r>
              <a:rPr lang="en-AF" sz="3600" dirty="0">
                <a:latin typeface="Open Sans" panose="020B0606030504020204"/>
                <a:ea typeface="Open Sans" panose="020B0606030504020204" pitchFamily="34" charset="0"/>
                <a:cs typeface="Open Sans" panose="020B0606030504020204" pitchFamily="34" charset="0"/>
              </a:rPr>
              <a:t>Poll Question #1</a:t>
            </a:r>
            <a:r>
              <a:rPr lang="en-US" sz="3600" dirty="0">
                <a:latin typeface="Open Sans" panose="020B0606030504020204"/>
                <a:ea typeface="Open Sans" panose="020B0606030504020204" pitchFamily="34" charset="0"/>
                <a:cs typeface="Open Sans" panose="020B0606030504020204" pitchFamily="34" charset="0"/>
              </a:rPr>
              <a:t> What workforce assessments have you tried? (Select all that apply)</a:t>
            </a:r>
            <a:endParaRPr lang="en-AF" sz="3600" dirty="0">
              <a:latin typeface="Open Sans" panose="020B0606030504020204"/>
              <a:ea typeface="Open Sans" panose="020B0606030504020204" pitchFamily="34" charset="0"/>
              <a:cs typeface="Open Sans" panose="020B0606030504020204" pitchFamily="34" charset="0"/>
            </a:endParaRPr>
          </a:p>
        </p:txBody>
      </p:sp>
      <p:sp>
        <p:nvSpPr>
          <p:cNvPr id="4" name="Content Placeholder 3">
            <a:extLst>
              <a:ext uri="{FF2B5EF4-FFF2-40B4-BE49-F238E27FC236}">
                <a16:creationId xmlns:a16="http://schemas.microsoft.com/office/drawing/2014/main" id="{A539043A-E856-1749-AB84-B25A3FB4E356}"/>
              </a:ext>
            </a:extLst>
          </p:cNvPr>
          <p:cNvSpPr>
            <a:spLocks noGrp="1"/>
          </p:cNvSpPr>
          <p:nvPr>
            <p:ph idx="1"/>
          </p:nvPr>
        </p:nvSpPr>
        <p:spPr>
          <a:xfrm>
            <a:off x="908050" y="1473200"/>
            <a:ext cx="10560050" cy="5022850"/>
          </a:xfrm>
        </p:spPr>
        <p:txBody>
          <a:bodyPr>
            <a:normAutofit fontScale="85000" lnSpcReduction="20000"/>
          </a:bodyPr>
          <a:lstStyle/>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Staff satisfaction survey</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New staff survey</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Exit interviews or surveys</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Training needs assessment (new hires)</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Inventory of current employee skills</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Competency assessments</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Organizational commitment survey</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Teamwork assessment</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Supervisor training needs assessment</a:t>
            </a:r>
          </a:p>
          <a:p>
            <a:pPr lvl="1">
              <a:buFont typeface="Wingdings" pitchFamily="2" charset="2"/>
              <a:buChar char="q"/>
            </a:pPr>
            <a:r>
              <a:rPr lang="en-US" sz="2800" dirty="0">
                <a:latin typeface="Open Sans" panose="020B0606030504020204" pitchFamily="34" charset="0"/>
                <a:ea typeface="Open Sans" panose="020B0606030504020204" pitchFamily="34" charset="0"/>
                <a:cs typeface="Open Sans" panose="020B0606030504020204" pitchFamily="34" charset="0"/>
              </a:rPr>
              <a:t>Personality or style inventories</a:t>
            </a:r>
          </a:p>
        </p:txBody>
      </p:sp>
    </p:spTree>
    <p:extLst>
      <p:ext uri="{BB962C8B-B14F-4D97-AF65-F5344CB8AC3E}">
        <p14:creationId xmlns:p14="http://schemas.microsoft.com/office/powerpoint/2010/main" val="400089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Using Workforce Data</a:t>
            </a:r>
          </a:p>
        </p:txBody>
      </p:sp>
      <p:sp>
        <p:nvSpPr>
          <p:cNvPr id="3" name="Content Placeholder 2"/>
          <p:cNvSpPr>
            <a:spLocks noGrp="1"/>
          </p:cNvSpPr>
          <p:nvPr>
            <p:ph idx="1"/>
          </p:nvPr>
        </p:nvSpPr>
        <p:spPr/>
        <p:txBody>
          <a:bodyPr/>
          <a:lstStyle/>
          <a:p>
            <a:pPr marL="0" lvl="0" indent="0">
              <a:lnSpc>
                <a:spcPct val="100000"/>
              </a:lnSpc>
              <a:spcBef>
                <a:spcPts val="0"/>
              </a:spcBef>
              <a:buNone/>
              <a:defRPr/>
            </a:pPr>
            <a:r>
              <a:rPr lang="en-US" dirty="0"/>
              <a:t>Evidence-based practice &amp; organizational readiness</a:t>
            </a:r>
          </a:p>
          <a:p>
            <a:pPr marL="0" lvl="0" indent="0">
              <a:lnSpc>
                <a:spcPct val="100000"/>
              </a:lnSpc>
              <a:spcBef>
                <a:spcPts val="0"/>
              </a:spcBef>
              <a:buNone/>
              <a:defRPr/>
            </a:pPr>
            <a:endParaRPr lang="en-US" dirty="0"/>
          </a:p>
          <a:p>
            <a:pPr lvl="0"/>
            <a:r>
              <a:rPr lang="en-US" dirty="0"/>
              <a:t>How do we know what works?</a:t>
            </a:r>
          </a:p>
          <a:p>
            <a:pPr lvl="0"/>
            <a:r>
              <a:rPr lang="en-US" dirty="0"/>
              <a:t>Why do we ask so many questions about your organization? </a:t>
            </a:r>
          </a:p>
          <a:p>
            <a:pPr lvl="0"/>
            <a:r>
              <a:rPr lang="en-US" dirty="0"/>
              <a:t>Why so many assessments and so much data?</a:t>
            </a:r>
          </a:p>
          <a:p>
            <a:pPr marL="0" indent="0">
              <a:buNone/>
            </a:pPr>
            <a:endParaRPr lang="en-US" dirty="0"/>
          </a:p>
        </p:txBody>
      </p:sp>
    </p:spTree>
    <p:extLst>
      <p:ext uri="{BB962C8B-B14F-4D97-AF65-F5344CB8AC3E}">
        <p14:creationId xmlns:p14="http://schemas.microsoft.com/office/powerpoint/2010/main" val="387165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Assess?</a:t>
            </a:r>
          </a:p>
        </p:txBody>
      </p:sp>
      <p:sp>
        <p:nvSpPr>
          <p:cNvPr id="3" name="Content Placeholder 2"/>
          <p:cNvSpPr>
            <a:spLocks noGrp="1"/>
          </p:cNvSpPr>
          <p:nvPr>
            <p:ph idx="1"/>
          </p:nvPr>
        </p:nvSpPr>
        <p:spPr/>
        <p:txBody>
          <a:bodyPr>
            <a:normAutofit/>
          </a:bodyPr>
          <a:lstStyle/>
          <a:p>
            <a:r>
              <a:rPr lang="en-US" dirty="0"/>
              <a:t>Identify staffing challenges</a:t>
            </a:r>
          </a:p>
          <a:p>
            <a:pPr lvl="1"/>
            <a:r>
              <a:rPr lang="en-US" dirty="0"/>
              <a:t>Site specific challenges can be important (consider site-by-site assessments and data collection)</a:t>
            </a:r>
          </a:p>
          <a:p>
            <a:r>
              <a:rPr lang="en-US" dirty="0"/>
              <a:t>Select strategies to address challenges</a:t>
            </a:r>
          </a:p>
          <a:p>
            <a:r>
              <a:rPr lang="en-US" dirty="0"/>
              <a:t>Use baseline data to track which interventions are working</a:t>
            </a:r>
          </a:p>
          <a:p>
            <a:pPr marL="0" indent="0">
              <a:buNone/>
            </a:pPr>
            <a:endParaRPr lang="en-US" dirty="0"/>
          </a:p>
          <a:p>
            <a:endParaRPr lang="en-US" dirty="0"/>
          </a:p>
        </p:txBody>
      </p:sp>
    </p:spTree>
    <p:extLst>
      <p:ext uri="{BB962C8B-B14F-4D97-AF65-F5344CB8AC3E}">
        <p14:creationId xmlns:p14="http://schemas.microsoft.com/office/powerpoint/2010/main" val="67686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a:t>
            </a:r>
          </a:p>
        </p:txBody>
      </p:sp>
      <p:sp>
        <p:nvSpPr>
          <p:cNvPr id="4" name="Content Placeholder 3"/>
          <p:cNvSpPr>
            <a:spLocks noGrp="1"/>
          </p:cNvSpPr>
          <p:nvPr>
            <p:ph sz="half" idx="1"/>
          </p:nvPr>
        </p:nvSpPr>
        <p:spPr/>
        <p:txBody>
          <a:bodyPr>
            <a:normAutofit fontScale="77500" lnSpcReduction="20000"/>
          </a:bodyPr>
          <a:lstStyle/>
          <a:p>
            <a:r>
              <a:rPr lang="en-US" dirty="0"/>
              <a:t>Finding qualified employees </a:t>
            </a:r>
          </a:p>
          <a:p>
            <a:r>
              <a:rPr lang="en-US" dirty="0"/>
              <a:t>Employees do not understand their job roles</a:t>
            </a:r>
          </a:p>
          <a:p>
            <a:r>
              <a:rPr lang="en-US" dirty="0"/>
              <a:t>Employees quit within a few weeks or months (meaning significant effort must be spent to replace them).</a:t>
            </a:r>
          </a:p>
          <a:p>
            <a:r>
              <a:rPr lang="en-US" dirty="0"/>
              <a:t>Employees don’t have access to timely training</a:t>
            </a:r>
          </a:p>
          <a:p>
            <a:r>
              <a:rPr lang="en-US" dirty="0"/>
              <a:t>Training is not effective</a:t>
            </a:r>
          </a:p>
          <a:p>
            <a:r>
              <a:rPr lang="en-US" dirty="0"/>
              <a:t>Employees display poor job skills</a:t>
            </a:r>
          </a:p>
          <a:p>
            <a:r>
              <a:rPr lang="en-US" dirty="0"/>
              <a:t>Employees do not get along with each other or the people they support</a:t>
            </a:r>
          </a:p>
        </p:txBody>
      </p:sp>
      <p:sp>
        <p:nvSpPr>
          <p:cNvPr id="5" name="Content Placeholder 4"/>
          <p:cNvSpPr>
            <a:spLocks noGrp="1"/>
          </p:cNvSpPr>
          <p:nvPr>
            <p:ph sz="half" idx="2"/>
          </p:nvPr>
        </p:nvSpPr>
        <p:spPr/>
        <p:txBody>
          <a:bodyPr>
            <a:normAutofit fontScale="77500" lnSpcReduction="20000"/>
          </a:bodyPr>
          <a:lstStyle/>
          <a:p>
            <a:r>
              <a:rPr lang="en-US" dirty="0"/>
              <a:t>There is conflict between employees and supervisors or employers</a:t>
            </a:r>
          </a:p>
          <a:p>
            <a:r>
              <a:rPr lang="en-US" dirty="0"/>
              <a:t>Low employee morale</a:t>
            </a:r>
          </a:p>
          <a:p>
            <a:r>
              <a:rPr lang="en-US" dirty="0"/>
              <a:t>Wages or benefits don’t meet the needs of employees</a:t>
            </a:r>
          </a:p>
          <a:p>
            <a:r>
              <a:rPr lang="en-US" dirty="0"/>
              <a:t>Lack of employee engagement</a:t>
            </a:r>
          </a:p>
          <a:p>
            <a:pPr marL="0" indent="0">
              <a:buNone/>
            </a:pPr>
            <a:endParaRPr lang="en-US" dirty="0"/>
          </a:p>
          <a:p>
            <a:endParaRPr lang="en-US" dirty="0"/>
          </a:p>
        </p:txBody>
      </p:sp>
    </p:spTree>
    <p:extLst>
      <p:ext uri="{BB962C8B-B14F-4D97-AF65-F5344CB8AC3E}">
        <p14:creationId xmlns:p14="http://schemas.microsoft.com/office/powerpoint/2010/main" val="154019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Assessment</a:t>
            </a:r>
          </a:p>
        </p:txBody>
      </p:sp>
      <p:sp>
        <p:nvSpPr>
          <p:cNvPr id="3" name="Content Placeholder 2"/>
          <p:cNvSpPr>
            <a:spLocks noGrp="1"/>
          </p:cNvSpPr>
          <p:nvPr>
            <p:ph sz="half" idx="1"/>
          </p:nvPr>
        </p:nvSpPr>
        <p:spPr/>
        <p:txBody>
          <a:bodyPr>
            <a:normAutofit fontScale="55000" lnSpcReduction="20000"/>
          </a:bodyPr>
          <a:lstStyle/>
          <a:p>
            <a:pPr marL="0" indent="0">
              <a:buNone/>
            </a:pPr>
            <a:r>
              <a:rPr lang="en-US" b="1" dirty="0"/>
              <a:t>Tracking Retention Trends</a:t>
            </a:r>
          </a:p>
          <a:p>
            <a:r>
              <a:rPr lang="en-US" dirty="0"/>
              <a:t>Turnover rate worksheet</a:t>
            </a:r>
          </a:p>
          <a:p>
            <a:r>
              <a:rPr lang="en-US" dirty="0"/>
              <a:t>Vacancy rate worksheet</a:t>
            </a:r>
          </a:p>
          <a:p>
            <a:r>
              <a:rPr lang="en-US" dirty="0"/>
              <a:t>Tenure of current employees worksheet</a:t>
            </a:r>
          </a:p>
          <a:p>
            <a:r>
              <a:rPr lang="en-US" dirty="0"/>
              <a:t>Tenure of leavers worksheet</a:t>
            </a:r>
          </a:p>
          <a:p>
            <a:pPr marL="0" indent="0">
              <a:buNone/>
            </a:pPr>
            <a:endParaRPr lang="en-US" dirty="0"/>
          </a:p>
          <a:p>
            <a:pPr marL="0" indent="0">
              <a:buNone/>
            </a:pPr>
            <a:r>
              <a:rPr lang="en-US" b="1" dirty="0"/>
              <a:t>Assessing Attitudes or Opinions</a:t>
            </a:r>
          </a:p>
          <a:p>
            <a:r>
              <a:rPr lang="en-US" dirty="0"/>
              <a:t>Exit interviews or surveys</a:t>
            </a:r>
          </a:p>
          <a:p>
            <a:r>
              <a:rPr lang="en-US" dirty="0"/>
              <a:t>New staff survey</a:t>
            </a:r>
          </a:p>
          <a:p>
            <a:r>
              <a:rPr lang="en-US" dirty="0"/>
              <a:t>Organizational commitment survey</a:t>
            </a:r>
          </a:p>
          <a:p>
            <a:r>
              <a:rPr lang="en-US" dirty="0"/>
              <a:t>Staff satisfaction survey</a:t>
            </a:r>
          </a:p>
          <a:p>
            <a:r>
              <a:rPr lang="en-US" dirty="0"/>
              <a:t>Teamwork assessment</a:t>
            </a:r>
          </a:p>
          <a:p>
            <a:r>
              <a:rPr lang="en-US" dirty="0"/>
              <a:t>Personality or style inventories</a:t>
            </a:r>
          </a:p>
        </p:txBody>
      </p:sp>
      <p:sp>
        <p:nvSpPr>
          <p:cNvPr id="4" name="Content Placeholder 3"/>
          <p:cNvSpPr>
            <a:spLocks noGrp="1"/>
          </p:cNvSpPr>
          <p:nvPr>
            <p:ph sz="half" idx="2"/>
          </p:nvPr>
        </p:nvSpPr>
        <p:spPr/>
        <p:txBody>
          <a:bodyPr>
            <a:normAutofit fontScale="55000" lnSpcReduction="20000"/>
          </a:bodyPr>
          <a:lstStyle/>
          <a:p>
            <a:pPr marL="0" indent="0">
              <a:buNone/>
            </a:pPr>
            <a:r>
              <a:rPr lang="en-US" b="1" dirty="0"/>
              <a:t>Identifying Performance or Training Standards</a:t>
            </a:r>
          </a:p>
          <a:p>
            <a:r>
              <a:rPr lang="en-US" dirty="0"/>
              <a:t>Job description review</a:t>
            </a:r>
          </a:p>
          <a:p>
            <a:r>
              <a:rPr lang="en-US" dirty="0"/>
              <a:t>Competency assessments</a:t>
            </a:r>
          </a:p>
          <a:p>
            <a:r>
              <a:rPr lang="en-US" dirty="0"/>
              <a:t>Inventory of current employee skills</a:t>
            </a:r>
          </a:p>
          <a:p>
            <a:r>
              <a:rPr lang="en-US" dirty="0"/>
              <a:t>Performance review system</a:t>
            </a:r>
          </a:p>
          <a:p>
            <a:r>
              <a:rPr lang="en-US" dirty="0"/>
              <a:t>Training needs assessment</a:t>
            </a:r>
          </a:p>
          <a:p>
            <a:r>
              <a:rPr lang="en-US" dirty="0"/>
              <a:t>Job analysis assessment</a:t>
            </a:r>
          </a:p>
          <a:p>
            <a:endParaRPr lang="en-US" dirty="0"/>
          </a:p>
          <a:p>
            <a:pPr marL="0" indent="0">
              <a:buNone/>
            </a:pPr>
            <a:r>
              <a:rPr lang="en-US" b="1" dirty="0"/>
              <a:t>Analyzing Cost and/or Benefit costs</a:t>
            </a:r>
          </a:p>
          <a:p>
            <a:r>
              <a:rPr lang="en-US" dirty="0"/>
              <a:t>Wage/benefit market analysis</a:t>
            </a:r>
          </a:p>
          <a:p>
            <a:r>
              <a:rPr lang="en-US" dirty="0"/>
              <a:t>Recruitment and hiring bonuses effectiveness analysis</a:t>
            </a:r>
          </a:p>
          <a:p>
            <a:r>
              <a:rPr lang="en-US" dirty="0"/>
              <a:t>Recruitment source cost-benefit analysis</a:t>
            </a:r>
          </a:p>
        </p:txBody>
      </p:sp>
    </p:spTree>
    <p:extLst>
      <p:ext uri="{BB962C8B-B14F-4D97-AF65-F5344CB8AC3E}">
        <p14:creationId xmlns:p14="http://schemas.microsoft.com/office/powerpoint/2010/main" val="15345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838200" y="365125"/>
            <a:ext cx="10666413" cy="974725"/>
          </a:xfrm>
        </p:spPr>
        <p:txBody>
          <a:bodyPr rtlCol="0">
            <a:normAutofit/>
          </a:bodyPr>
          <a:lstStyle/>
          <a:p>
            <a:pPr fontAlgn="auto">
              <a:spcAft>
                <a:spcPts val="0"/>
              </a:spcAft>
              <a:defRPr/>
            </a:pPr>
            <a:r>
              <a:rPr lang="en-US" altLang="en-US" sz="3200" dirty="0">
                <a:latin typeface="Open Sans Light"/>
                <a:ea typeface="Open Sans Light"/>
                <a:cs typeface="Open Sans Light"/>
              </a:rPr>
              <a:t>Assessing Workforce Challenges </a:t>
            </a:r>
            <a:br>
              <a:rPr lang="en-US" altLang="en-US" sz="3200" dirty="0">
                <a:solidFill>
                  <a:prstClr val="black">
                    <a:lumMod val="65000"/>
                    <a:lumOff val="35000"/>
                  </a:prstClr>
                </a:solidFill>
                <a:latin typeface="Open Sans Light"/>
                <a:ea typeface="Open Sans Light"/>
                <a:cs typeface="Open Sans Light"/>
              </a:rPr>
            </a:br>
            <a:r>
              <a:rPr lang="en-US" altLang="en-US" sz="1600" dirty="0">
                <a:solidFill>
                  <a:prstClr val="black">
                    <a:lumMod val="65000"/>
                    <a:lumOff val="35000"/>
                  </a:prstClr>
                </a:solidFill>
                <a:latin typeface="Open Sans Light"/>
                <a:ea typeface="Open Sans Light"/>
                <a:cs typeface="Open Sans Light"/>
              </a:rPr>
              <a:t>Problem and Assessment Guide workbook page 23</a:t>
            </a:r>
            <a:endParaRPr lang="LID4096" altLang="en-US" sz="1800" dirty="0">
              <a:solidFill>
                <a:schemeClr val="tx1">
                  <a:lumMod val="65000"/>
                  <a:lumOff val="35000"/>
                </a:schemeClr>
              </a:solidFill>
              <a:latin typeface="Open Sans Light"/>
              <a:ea typeface="Open Sans Light"/>
              <a:cs typeface="Open Sans Light"/>
            </a:endParaRPr>
          </a:p>
        </p:txBody>
      </p:sp>
      <p:sp>
        <p:nvSpPr>
          <p:cNvPr id="4" name="TextBox 3">
            <a:extLst>
              <a:ext uri="{FF2B5EF4-FFF2-40B4-BE49-F238E27FC236}">
                <a16:creationId xmlns:a16="http://schemas.microsoft.com/office/drawing/2014/main" id="{3F88EC60-A5A4-3E4D-985B-8D5E2D1511D2}"/>
              </a:ext>
            </a:extLst>
          </p:cNvPr>
          <p:cNvSpPr txBox="1"/>
          <p:nvPr/>
        </p:nvSpPr>
        <p:spPr>
          <a:xfrm>
            <a:off x="8956675" y="6122988"/>
            <a:ext cx="2590800" cy="369887"/>
          </a:xfrm>
          <a:prstGeom prst="rect">
            <a:avLst/>
          </a:prstGeom>
          <a:solidFill>
            <a:schemeClr val="accent1">
              <a:lumMod val="20000"/>
              <a:lumOff val="80000"/>
            </a:schemeClr>
          </a:solidFill>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F"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Step 1 Identify and assess</a:t>
            </a:r>
          </a:p>
        </p:txBody>
      </p:sp>
      <p:graphicFrame>
        <p:nvGraphicFramePr>
          <p:cNvPr id="5" name="Content Placeholder 4"/>
          <p:cNvGraphicFramePr>
            <a:graphicFrameLocks noGrp="1"/>
          </p:cNvGraphicFramePr>
          <p:nvPr>
            <p:ph idx="1"/>
          </p:nvPr>
        </p:nvGraphicFramePr>
        <p:xfrm>
          <a:off x="685800" y="1293294"/>
          <a:ext cx="11347450" cy="5276300"/>
        </p:xfrm>
        <a:graphic>
          <a:graphicData uri="http://schemas.openxmlformats.org/drawingml/2006/table">
            <a:tbl>
              <a:tblPr/>
              <a:tblGrid>
                <a:gridCol w="5297122">
                  <a:extLst>
                    <a:ext uri="{9D8B030D-6E8A-4147-A177-3AD203B41FA5}">
                      <a16:colId xmlns:a16="http://schemas.microsoft.com/office/drawing/2014/main" val="4189389652"/>
                    </a:ext>
                  </a:extLst>
                </a:gridCol>
                <a:gridCol w="6050328">
                  <a:extLst>
                    <a:ext uri="{9D8B030D-6E8A-4147-A177-3AD203B41FA5}">
                      <a16:colId xmlns:a16="http://schemas.microsoft.com/office/drawing/2014/main" val="378608820"/>
                    </a:ext>
                  </a:extLst>
                </a:gridCol>
              </a:tblGrid>
              <a:tr h="207685">
                <a:tc>
                  <a:txBody>
                    <a:bodyPr/>
                    <a:lstStyle/>
                    <a:p>
                      <a:pPr marL="0" marR="0">
                        <a:spcBef>
                          <a:spcPts val="0"/>
                        </a:spcBef>
                        <a:spcAft>
                          <a:spcPts val="0"/>
                        </a:spcAft>
                      </a:pPr>
                      <a:r>
                        <a:rPr lang="en-US" sz="1000" b="1" dirty="0">
                          <a:effectLst/>
                          <a:latin typeface="Frutiger 45 Light"/>
                          <a:ea typeface="Times New Roman" panose="02020603050405020304" pitchFamily="18" charset="0"/>
                          <a:cs typeface="Frutiger 45 Light"/>
                        </a:rPr>
                        <a:t>Identified Problem</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0" marR="0">
                        <a:spcBef>
                          <a:spcPts val="0"/>
                        </a:spcBef>
                        <a:spcAft>
                          <a:spcPts val="0"/>
                        </a:spcAft>
                      </a:pPr>
                      <a:r>
                        <a:rPr lang="en-US" sz="1000" b="1">
                          <a:effectLst/>
                          <a:latin typeface="Frutiger 45 Light"/>
                          <a:ea typeface="Times New Roman" panose="02020603050405020304" pitchFamily="18" charset="0"/>
                          <a:cs typeface="Frutiger 45 Light"/>
                        </a:rPr>
                        <a:t>Assessment Area</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493638960"/>
                  </a:ext>
                </a:extLst>
              </a:tr>
              <a:tr h="67469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Trouble finding new employees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Difficulties recruiting qualified direct support professionals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Recruitment source cost-benefit analysis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Vacancy rates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Wage/benefit market analysis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Recruitment and hiring bonuses effectiveness analysis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3252042683"/>
                  </a:ext>
                </a:extLst>
              </a:tr>
              <a:tr h="98603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New hires quit in the first six months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Constantly hiring new employees to replace those who have left</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Tenure of leavers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Tenure of current employees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Turnover rates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Staff satisfaction survey</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New staff survey</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Exit interviews or surveys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2960904290"/>
                  </a:ext>
                </a:extLst>
              </a:tr>
              <a:tr h="36335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New employees are unsure of job roles and functions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Job description review</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Training needs assessment (new hires)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4264672773"/>
                  </a:ext>
                </a:extLst>
              </a:tr>
              <a:tr h="36335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Difficulty finding training that addresses the skills needed by employees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Training needs assessment</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Inventory of current employee skills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3257610504"/>
                  </a:ext>
                </a:extLst>
              </a:tr>
              <a:tr h="36335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Poor performance</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Training doesn’t produce desired results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Competency assessments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Performance review system</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2243437229"/>
                  </a:ext>
                </a:extLst>
              </a:tr>
              <a:tr h="36335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Morale problems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Staff satisfaction survey</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Organizational commitment survey</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1088683571"/>
                  </a:ext>
                </a:extLst>
              </a:tr>
              <a:tr h="51902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Conflict between staff and supervisors or managers</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Employees complain about their supervisor</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Team work assessment</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Supervisor training needs assessment</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Staff satisfaction survey</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2788652178"/>
                  </a:ext>
                </a:extLst>
              </a:tr>
              <a:tr h="51902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Co-workers don’t get along</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Team work assessment</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Staff satisfaction survey</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Personality or style inventories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2644363832"/>
                  </a:ext>
                </a:extLst>
              </a:tr>
              <a:tr h="519025">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Long-term staff are dissatisfied or quit the organization</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tc>
                  <a:txBody>
                    <a:bodyPr/>
                    <a:lstStyle/>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Staff satisfaction survey</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Training needs assessment</a:t>
                      </a:r>
                    </a:p>
                    <a:p>
                      <a:pPr marL="171450" marR="0" lvl="0" indent="-171450">
                        <a:spcBef>
                          <a:spcPts val="0"/>
                        </a:spcBef>
                        <a:spcAft>
                          <a:spcPts val="100"/>
                        </a:spcAft>
                        <a:buFont typeface="Arial" panose="020B0604020202020204" pitchFamily="34" charset="0"/>
                        <a:buChar char="•"/>
                        <a:tabLst>
                          <a:tab pos="0" algn="l"/>
                          <a:tab pos="0" algn="l"/>
                        </a:tabLst>
                      </a:pPr>
                      <a:r>
                        <a:rPr lang="en-US" sz="1000" dirty="0">
                          <a:effectLst/>
                          <a:latin typeface="Frutiger 45 Light"/>
                          <a:ea typeface="Times New Roman" panose="02020603050405020304" pitchFamily="18" charset="0"/>
                          <a:cs typeface="Frutiger 45 Light"/>
                        </a:rPr>
                        <a:t>Exit interview or surveys</a:t>
                      </a:r>
                    </a:p>
                  </a:txBody>
                  <a:tcPr marL="39025" marR="39025" marT="39025" marB="39025">
                    <a:lnL w="12700" cap="flat" cmpd="sng" algn="ctr">
                      <a:solidFill>
                        <a:srgbClr val="004743"/>
                      </a:solidFill>
                      <a:prstDash val="solid"/>
                      <a:round/>
                      <a:headEnd type="none" w="med" len="med"/>
                      <a:tailEnd type="none" w="med" len="med"/>
                    </a:lnL>
                    <a:lnR w="12700" cap="flat" cmpd="sng" algn="ctr">
                      <a:solidFill>
                        <a:srgbClr val="004743"/>
                      </a:solidFill>
                      <a:prstDash val="solid"/>
                      <a:round/>
                      <a:headEnd type="none" w="med" len="med"/>
                      <a:tailEnd type="none" w="med" len="med"/>
                    </a:lnR>
                    <a:lnT w="12700" cap="flat" cmpd="sng" algn="ctr">
                      <a:solidFill>
                        <a:srgbClr val="004743"/>
                      </a:solidFill>
                      <a:prstDash val="solid"/>
                      <a:round/>
                      <a:headEnd type="none" w="med" len="med"/>
                      <a:tailEnd type="none" w="med" len="med"/>
                    </a:lnT>
                    <a:lnB w="12700" cap="flat" cmpd="sng" algn="ctr">
                      <a:solidFill>
                        <a:srgbClr val="004743"/>
                      </a:solidFill>
                      <a:prstDash val="solid"/>
                      <a:round/>
                      <a:headEnd type="none" w="med" len="med"/>
                      <a:tailEnd type="none" w="med" len="med"/>
                    </a:lnB>
                  </a:tcPr>
                </a:tc>
                <a:extLst>
                  <a:ext uri="{0D108BD9-81ED-4DB2-BD59-A6C34878D82A}">
                    <a16:rowId xmlns:a16="http://schemas.microsoft.com/office/drawing/2014/main" val="3026332855"/>
                  </a:ext>
                </a:extLst>
              </a:tr>
            </a:tbl>
          </a:graphicData>
        </a:graphic>
      </p:graphicFrame>
    </p:spTree>
    <p:extLst>
      <p:ext uri="{BB962C8B-B14F-4D97-AF65-F5344CB8AC3E}">
        <p14:creationId xmlns:p14="http://schemas.microsoft.com/office/powerpoint/2010/main" val="182830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628650" lvl="1" indent="-171450">
              <a:buFont typeface="Arial" panose="020B0604020202020204" pitchFamily="34" charset="0"/>
              <a:buChar char="•"/>
            </a:pPr>
            <a:r>
              <a:rPr lang="en-US" dirty="0"/>
              <a:t>What ways do you currently assess workforce challenges in your organization?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Where are you confident? Where is more work needed? </a:t>
            </a:r>
          </a:p>
          <a:p>
            <a:pPr marL="628650" lvl="1" indent="-171450">
              <a:buFont typeface="Arial" panose="020B0604020202020204" pitchFamily="34" charset="0"/>
              <a:buChar char="•"/>
            </a:pPr>
            <a:r>
              <a:rPr lang="en-US" dirty="0"/>
              <a:t>What questions does this raise for you? </a:t>
            </a:r>
          </a:p>
          <a:p>
            <a:pPr marL="628650" lvl="1" indent="-171450">
              <a:buFont typeface="Arial" panose="020B0604020202020204" pitchFamily="34" charset="0"/>
              <a:buChar char="•"/>
            </a:pPr>
            <a:r>
              <a:rPr lang="en-US" dirty="0"/>
              <a:t>What will you do differently? </a:t>
            </a:r>
          </a:p>
          <a:p>
            <a:pPr marL="628650" lvl="1" indent="-1714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fontScale="90000"/>
          </a:bodyPr>
          <a:lstStyle/>
          <a:p>
            <a:r>
              <a:rPr lang="en-US" sz="2400" b="1" dirty="0">
                <a:cs typeface="Calibri Light"/>
              </a:rPr>
              <a:t>Breakout Conversation </a:t>
            </a:r>
            <a:endParaRPr lang="en-US" sz="2400" b="1" dirty="0"/>
          </a:p>
        </p:txBody>
      </p:sp>
    </p:spTree>
    <p:extLst>
      <p:ext uri="{BB962C8B-B14F-4D97-AF65-F5344CB8AC3E}">
        <p14:creationId xmlns:p14="http://schemas.microsoft.com/office/powerpoint/2010/main" val="12223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a:rPr>
              <a:t>Methods for Taking Action</a:t>
            </a:r>
            <a:endParaRPr lang="en-US" dirty="0"/>
          </a:p>
        </p:txBody>
      </p:sp>
      <p:sp>
        <p:nvSpPr>
          <p:cNvPr id="3" name="Text Placeholder 2"/>
          <p:cNvSpPr>
            <a:spLocks noGrp="1"/>
          </p:cNvSpPr>
          <p:nvPr>
            <p:ph type="body" idx="1"/>
          </p:nvPr>
        </p:nvSpPr>
        <p:spPr/>
        <p:txBody>
          <a:bodyPr>
            <a:normAutofit/>
          </a:bodyPr>
          <a:lstStyle/>
          <a:p>
            <a:r>
              <a:rPr lang="en-US" dirty="0"/>
              <a:t>Section 2: Organizational Capacity and Processes</a:t>
            </a:r>
          </a:p>
        </p:txBody>
      </p:sp>
    </p:spTree>
    <p:extLst>
      <p:ext uri="{BB962C8B-B14F-4D97-AF65-F5344CB8AC3E}">
        <p14:creationId xmlns:p14="http://schemas.microsoft.com/office/powerpoint/2010/main" val="188132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Strategies</a:t>
            </a:r>
          </a:p>
        </p:txBody>
      </p:sp>
      <p:sp>
        <p:nvSpPr>
          <p:cNvPr id="4" name="Content Placeholder 3"/>
          <p:cNvSpPr>
            <a:spLocks noGrp="1"/>
          </p:cNvSpPr>
          <p:nvPr>
            <p:ph idx="1"/>
          </p:nvPr>
        </p:nvSpPr>
        <p:spPr/>
        <p:txBody>
          <a:bodyPr/>
          <a:lstStyle/>
          <a:p>
            <a:pPr marL="0" indent="0">
              <a:buNone/>
            </a:pPr>
            <a:r>
              <a:rPr lang="en-US" dirty="0"/>
              <a:t>How direct support professionals are:</a:t>
            </a:r>
          </a:p>
          <a:p>
            <a:r>
              <a:rPr lang="en-US" dirty="0"/>
              <a:t>recruited, </a:t>
            </a:r>
          </a:p>
          <a:p>
            <a:r>
              <a:rPr lang="en-US" dirty="0"/>
              <a:t>selected, and </a:t>
            </a:r>
          </a:p>
          <a:p>
            <a:r>
              <a:rPr lang="en-US" dirty="0"/>
              <a:t>on-boarded </a:t>
            </a:r>
          </a:p>
          <a:p>
            <a:r>
              <a:rPr lang="en-US" dirty="0"/>
              <a:t>trained </a:t>
            </a:r>
          </a:p>
          <a:p>
            <a:pPr marL="0" indent="0">
              <a:buNone/>
            </a:pPr>
            <a:endParaRPr lang="en-US" dirty="0"/>
          </a:p>
          <a:p>
            <a:pPr marL="0" indent="0">
              <a:buNone/>
            </a:pPr>
            <a:r>
              <a:rPr lang="en-US" dirty="0"/>
              <a:t>Aim: </a:t>
            </a:r>
            <a:r>
              <a:rPr lang="en-US" i="1" dirty="0"/>
              <a:t>Improve the likelihood that employees you hire will be able to meet the needs of the individuals being supported.</a:t>
            </a:r>
          </a:p>
          <a:p>
            <a:endParaRPr lang="en-US" dirty="0"/>
          </a:p>
        </p:txBody>
      </p:sp>
    </p:spTree>
    <p:extLst>
      <p:ext uri="{BB962C8B-B14F-4D97-AF65-F5344CB8AC3E}">
        <p14:creationId xmlns:p14="http://schemas.microsoft.com/office/powerpoint/2010/main" val="107987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wo people sitting at a table&#10;&#10;Description automatically generated">
            <a:extLst>
              <a:ext uri="{FF2B5EF4-FFF2-40B4-BE49-F238E27FC236}">
                <a16:creationId xmlns:a16="http://schemas.microsoft.com/office/drawing/2014/main" id="{96087D44-A828-4F12-A413-197C2D125D94}"/>
              </a:ext>
            </a:extLst>
          </p:cNvPr>
          <p:cNvPicPr>
            <a:picLocks noChangeAspect="1"/>
          </p:cNvPicPr>
          <p:nvPr/>
        </p:nvPicPr>
        <p:blipFill rotWithShape="1">
          <a:blip r:embed="rId3"/>
          <a:srcRect l="-2355" t="245" r="5263"/>
          <a:stretch/>
        </p:blipFill>
        <p:spPr>
          <a:xfrm>
            <a:off x="6582747" y="977965"/>
            <a:ext cx="5449127" cy="3160370"/>
          </a:xfrm>
          <a:prstGeom prst="rect">
            <a:avLst/>
          </a:prstGeom>
        </p:spPr>
      </p:pic>
      <p:sp>
        <p:nvSpPr>
          <p:cNvPr id="2" name="Title 1"/>
          <p:cNvSpPr>
            <a:spLocks noGrp="1"/>
          </p:cNvSpPr>
          <p:nvPr>
            <p:ph type="ctrTitle"/>
          </p:nvPr>
        </p:nvSpPr>
        <p:spPr/>
        <p:txBody>
          <a:bodyPr>
            <a:normAutofit/>
          </a:bodyPr>
          <a:lstStyle/>
          <a:p>
            <a:r>
              <a:rPr lang="en-US" sz="4400" dirty="0"/>
              <a:t>Understanding Your Data and Workforce Strategies </a:t>
            </a:r>
            <a:br>
              <a:rPr lang="en-US" sz="4400" dirty="0"/>
            </a:br>
            <a:r>
              <a:rPr lang="en-US" sz="4400" dirty="0"/>
              <a:t>Workshop Series</a:t>
            </a:r>
            <a:endParaRPr lang="en-US" sz="4400" dirty="0">
              <a:solidFill>
                <a:srgbClr val="FF0000"/>
              </a:solidFill>
            </a:endParaRPr>
          </a:p>
        </p:txBody>
      </p:sp>
      <p:sp>
        <p:nvSpPr>
          <p:cNvPr id="6" name="TextBox 5">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tenncare.ici.umn.edu</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Insert Facilitator Name and Affiliation</a:t>
            </a:r>
          </a:p>
        </p:txBody>
      </p:sp>
    </p:spTree>
    <p:extLst>
      <p:ext uri="{BB962C8B-B14F-4D97-AF65-F5344CB8AC3E}">
        <p14:creationId xmlns:p14="http://schemas.microsoft.com/office/powerpoint/2010/main" val="371895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4897"/>
            <a:ext cx="10515600" cy="1325563"/>
          </a:xfrm>
        </p:spPr>
        <p:txBody>
          <a:bodyPr/>
          <a:lstStyle/>
          <a:p>
            <a:r>
              <a:rPr lang="en-US" dirty="0"/>
              <a:t>The Change Process</a:t>
            </a:r>
          </a:p>
        </p:txBody>
      </p:sp>
      <p:graphicFrame>
        <p:nvGraphicFramePr>
          <p:cNvPr id="2" name="Content Placeholder 1"/>
          <p:cNvGraphicFramePr>
            <a:graphicFrameLocks noGrp="1"/>
          </p:cNvGraphicFramePr>
          <p:nvPr>
            <p:ph sz="quarter" idx="4294967295"/>
          </p:nvPr>
        </p:nvGraphicFramePr>
        <p:xfrm>
          <a:off x="914400" y="1362271"/>
          <a:ext cx="6317216" cy="4655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218967" y="1362271"/>
            <a:ext cx="2281083" cy="4464372"/>
          </a:xfrm>
          <a:prstGeom prst="rect">
            <a:avLst/>
          </a:prstGeom>
          <a:noFill/>
        </p:spPr>
        <p:txBody>
          <a:bodyPr wrap="square" rtlCol="0">
            <a:spAutoFit/>
          </a:bodyPr>
          <a:lstStyle/>
          <a:p>
            <a:r>
              <a:rPr lang="en-US" sz="2800" dirty="0"/>
              <a:t>Assess to Identify Problems and Successes </a:t>
            </a:r>
          </a:p>
          <a:p>
            <a:endParaRPr lang="en-US" dirty="0"/>
          </a:p>
          <a:p>
            <a:r>
              <a:rPr lang="en-US" dirty="0"/>
              <a:t>Know the scope and nature of the problem(s)</a:t>
            </a:r>
          </a:p>
          <a:p>
            <a:endParaRPr lang="en-US" dirty="0"/>
          </a:p>
          <a:p>
            <a:r>
              <a:rPr lang="en-US" dirty="0"/>
              <a:t>Make sure you also maintain what is going well for continued success</a:t>
            </a:r>
          </a:p>
        </p:txBody>
      </p:sp>
      <p:sp>
        <p:nvSpPr>
          <p:cNvPr id="5" name="TextBox 4"/>
          <p:cNvSpPr txBox="1"/>
          <p:nvPr/>
        </p:nvSpPr>
        <p:spPr>
          <a:xfrm>
            <a:off x="3269618" y="3155501"/>
            <a:ext cx="1455576" cy="923330"/>
          </a:xfrm>
          <a:prstGeom prst="rect">
            <a:avLst/>
          </a:prstGeom>
          <a:noFill/>
        </p:spPr>
        <p:txBody>
          <a:bodyPr wrap="square" rtlCol="0">
            <a:spAutoFit/>
          </a:bodyPr>
          <a:lstStyle/>
          <a:p>
            <a:r>
              <a:rPr lang="en-US" sz="5400" b="1" dirty="0">
                <a:solidFill>
                  <a:schemeClr val="accent6">
                    <a:lumMod val="50000"/>
                  </a:schemeClr>
                </a:solidFill>
              </a:rPr>
              <a:t>data</a:t>
            </a:r>
          </a:p>
        </p:txBody>
      </p:sp>
      <p:cxnSp>
        <p:nvCxnSpPr>
          <p:cNvPr id="7" name="Straight Arrow Connector 6"/>
          <p:cNvCxnSpPr>
            <a:stCxn id="5" idx="0"/>
          </p:cNvCxnSpPr>
          <p:nvPr/>
        </p:nvCxnSpPr>
        <p:spPr>
          <a:xfrm flipV="1">
            <a:off x="3997406" y="2348205"/>
            <a:ext cx="200608" cy="807296"/>
          </a:xfrm>
          <a:prstGeom prst="straightConnector1">
            <a:avLst/>
          </a:prstGeom>
          <a:ln w="762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p:cNvCxnSpPr>
          <p:nvPr/>
        </p:nvCxnSpPr>
        <p:spPr>
          <a:xfrm flipH="1">
            <a:off x="3470228" y="4078831"/>
            <a:ext cx="527178" cy="620686"/>
          </a:xfrm>
          <a:prstGeom prst="straightConnector1">
            <a:avLst/>
          </a:prstGeom>
          <a:ln w="762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43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is an Action Plan important?</a:t>
            </a:r>
          </a:p>
        </p:txBody>
      </p:sp>
      <p:sp>
        <p:nvSpPr>
          <p:cNvPr id="2" name="Content Placeholder 1"/>
          <p:cNvSpPr>
            <a:spLocks noGrp="1"/>
          </p:cNvSpPr>
          <p:nvPr>
            <p:ph idx="1"/>
          </p:nvPr>
        </p:nvSpPr>
        <p:spPr/>
        <p:txBody>
          <a:bodyPr>
            <a:normAutofit lnSpcReduction="10000"/>
          </a:bodyPr>
          <a:lstStyle/>
          <a:p>
            <a:r>
              <a:rPr lang="en-US" dirty="0"/>
              <a:t>Create a </a:t>
            </a:r>
            <a:r>
              <a:rPr lang="en-US" b="1" dirty="0"/>
              <a:t>strong vision </a:t>
            </a:r>
            <a:r>
              <a:rPr lang="en-US" dirty="0"/>
              <a:t>regarding the importance and outcome of change.</a:t>
            </a:r>
          </a:p>
          <a:p>
            <a:r>
              <a:rPr lang="en-US" dirty="0"/>
              <a:t>Find a leader or group of </a:t>
            </a:r>
            <a:r>
              <a:rPr lang="en-US" b="1" dirty="0"/>
              <a:t>leaders</a:t>
            </a:r>
            <a:r>
              <a:rPr lang="en-US" dirty="0"/>
              <a:t> who are </a:t>
            </a:r>
            <a:r>
              <a:rPr lang="en-US" b="1" dirty="0"/>
              <a:t>interested and invested in change</a:t>
            </a:r>
            <a:r>
              <a:rPr lang="en-US" dirty="0"/>
              <a:t>.</a:t>
            </a:r>
          </a:p>
          <a:p>
            <a:r>
              <a:rPr lang="en-US" dirty="0"/>
              <a:t>Give the planning and development process </a:t>
            </a:r>
            <a:r>
              <a:rPr lang="en-US" b="1" dirty="0"/>
              <a:t>sufficient time and resources</a:t>
            </a:r>
            <a:r>
              <a:rPr lang="en-US" dirty="0"/>
              <a:t>.</a:t>
            </a:r>
          </a:p>
          <a:p>
            <a:r>
              <a:rPr lang="en-US" b="1" dirty="0"/>
              <a:t>Set target completion dates </a:t>
            </a:r>
            <a:r>
              <a:rPr lang="en-US" dirty="0"/>
              <a:t>within the plan for the achievement of specific goals.</a:t>
            </a:r>
          </a:p>
          <a:p>
            <a:r>
              <a:rPr lang="en-US" dirty="0"/>
              <a:t>Plan to </a:t>
            </a:r>
            <a:r>
              <a:rPr lang="en-US" b="1" dirty="0"/>
              <a:t>revise and update </a:t>
            </a:r>
            <a:r>
              <a:rPr lang="en-US" dirty="0"/>
              <a:t>the plan itself </a:t>
            </a:r>
            <a:r>
              <a:rPr lang="en-US" b="1" dirty="0"/>
              <a:t>on a regular basis</a:t>
            </a:r>
            <a:r>
              <a:rPr lang="en-US" dirty="0"/>
              <a:t>.</a:t>
            </a:r>
          </a:p>
          <a:p>
            <a:endParaRPr lang="en-US" dirty="0"/>
          </a:p>
        </p:txBody>
      </p:sp>
    </p:spTree>
    <p:extLst>
      <p:ext uri="{BB962C8B-B14F-4D97-AF65-F5344CB8AC3E}">
        <p14:creationId xmlns:p14="http://schemas.microsoft.com/office/powerpoint/2010/main" val="384195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33" y="314410"/>
            <a:ext cx="9652132" cy="12490993"/>
          </a:xfrm>
          <a:prstGeom prst="rect">
            <a:avLst/>
          </a:prstGeom>
          <a:ln>
            <a:solidFill>
              <a:schemeClr val="tx1"/>
            </a:solidFill>
          </a:ln>
        </p:spPr>
      </p:pic>
    </p:spTree>
    <p:extLst>
      <p:ext uri="{BB962C8B-B14F-4D97-AF65-F5344CB8AC3E}">
        <p14:creationId xmlns:p14="http://schemas.microsoft.com/office/powerpoint/2010/main" val="326208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sz="3600" dirty="0"/>
              <a:t>8 Steps for Implementation-Workforce Strategies</a:t>
            </a:r>
          </a:p>
        </p:txBody>
      </p:sp>
      <p:sp>
        <p:nvSpPr>
          <p:cNvPr id="5" name="TextBox 4">
            <a:extLst>
              <a:ext uri="{FF2B5EF4-FFF2-40B4-BE49-F238E27FC236}">
                <a16:creationId xmlns:a16="http://schemas.microsoft.com/office/drawing/2014/main" id="{25ED8B8F-CA01-CD4D-A160-37A2C6ADE4DE}"/>
              </a:ext>
            </a:extLst>
          </p:cNvPr>
          <p:cNvSpPr txBox="1"/>
          <p:nvPr/>
        </p:nvSpPr>
        <p:spPr>
          <a:xfrm>
            <a:off x="9184943" y="6127234"/>
            <a:ext cx="255213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Larson &amp; Hewitt, 2005</a:t>
            </a:r>
          </a:p>
        </p:txBody>
      </p:sp>
      <p:grpSp>
        <p:nvGrpSpPr>
          <p:cNvPr id="21" name="Group 20"/>
          <p:cNvGrpSpPr/>
          <p:nvPr/>
        </p:nvGrpSpPr>
        <p:grpSpPr>
          <a:xfrm>
            <a:off x="838201" y="3677924"/>
            <a:ext cx="2440349" cy="2129708"/>
            <a:chOff x="838201" y="3677924"/>
            <a:chExt cx="2440349" cy="2129708"/>
          </a:xfrm>
        </p:grpSpPr>
        <p:sp>
          <p:nvSpPr>
            <p:cNvPr id="6" name="L-Shape 5"/>
            <p:cNvSpPr/>
            <p:nvPr/>
          </p:nvSpPr>
          <p:spPr>
            <a:xfrm rot="5400000">
              <a:off x="1324114" y="3858077"/>
              <a:ext cx="1463642" cy="2435467"/>
            </a:xfrm>
            <a:prstGeom prst="corner">
              <a:avLst>
                <a:gd name="adj1" fmla="val 16120"/>
                <a:gd name="adj2" fmla="val 16110"/>
              </a:avLst>
            </a:prstGeom>
            <a:solidFill>
              <a:srgbClr val="4C768C"/>
            </a:solidFill>
            <a:ln>
              <a:solidFill>
                <a:srgbClr val="4C768C"/>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7" name="Triangle 6"/>
            <p:cNvSpPr/>
            <p:nvPr/>
          </p:nvSpPr>
          <p:spPr>
            <a:xfrm>
              <a:off x="2863691" y="3678775"/>
              <a:ext cx="414859" cy="414859"/>
            </a:xfrm>
            <a:prstGeom prst="triangle">
              <a:avLst>
                <a:gd name="adj" fmla="val 100000"/>
              </a:avLst>
            </a:prstGeom>
            <a:solidFill>
              <a:srgbClr val="92D050"/>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4" name="TextBox 3"/>
            <p:cNvSpPr txBox="1"/>
            <p:nvPr/>
          </p:nvSpPr>
          <p:spPr>
            <a:xfrm>
              <a:off x="945032" y="3677924"/>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1</a:t>
              </a:r>
            </a:p>
          </p:txBody>
        </p:sp>
        <p:sp>
          <p:nvSpPr>
            <p:cNvPr id="16" name="TextBox 15"/>
            <p:cNvSpPr txBox="1"/>
            <p:nvPr/>
          </p:nvSpPr>
          <p:spPr>
            <a:xfrm>
              <a:off x="1100369" y="4633735"/>
              <a:ext cx="20964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Identify and assess the problem</a:t>
              </a:r>
            </a:p>
          </p:txBody>
        </p:sp>
      </p:grpSp>
      <p:grpSp>
        <p:nvGrpSpPr>
          <p:cNvPr id="22" name="Group 21"/>
          <p:cNvGrpSpPr/>
          <p:nvPr/>
        </p:nvGrpSpPr>
        <p:grpSpPr>
          <a:xfrm>
            <a:off x="3508617" y="3012710"/>
            <a:ext cx="2461637" cy="2128857"/>
            <a:chOff x="3508617" y="3012710"/>
            <a:chExt cx="2461637" cy="2128857"/>
          </a:xfrm>
        </p:grpSpPr>
        <p:sp>
          <p:nvSpPr>
            <p:cNvPr id="8" name="L-Shape 7"/>
            <p:cNvSpPr/>
            <p:nvPr/>
          </p:nvSpPr>
          <p:spPr>
            <a:xfrm rot="5400000">
              <a:off x="4015819" y="3192012"/>
              <a:ext cx="1463642" cy="2435467"/>
            </a:xfrm>
            <a:prstGeom prst="corner">
              <a:avLst>
                <a:gd name="adj1" fmla="val 16120"/>
                <a:gd name="adj2" fmla="val 16110"/>
              </a:avLst>
            </a:prstGeom>
            <a:solidFill>
              <a:srgbClr val="4C768C"/>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Triangle 8"/>
            <p:cNvSpPr/>
            <p:nvPr/>
          </p:nvSpPr>
          <p:spPr>
            <a:xfrm>
              <a:off x="5555395" y="3012710"/>
              <a:ext cx="414859" cy="414859"/>
            </a:xfrm>
            <a:prstGeom prst="triangle">
              <a:avLst>
                <a:gd name="adj" fmla="val 100000"/>
              </a:avLst>
            </a:prstGeom>
            <a:solidFill>
              <a:srgbClr val="92D050"/>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3" name="TextBox 12"/>
            <p:cNvSpPr txBox="1"/>
            <p:nvPr/>
          </p:nvSpPr>
          <p:spPr>
            <a:xfrm>
              <a:off x="3508617" y="3077616"/>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2</a:t>
              </a:r>
            </a:p>
          </p:txBody>
        </p:sp>
        <p:sp>
          <p:nvSpPr>
            <p:cNvPr id="17" name="TextBox 16"/>
            <p:cNvSpPr txBox="1"/>
            <p:nvPr/>
          </p:nvSpPr>
          <p:spPr>
            <a:xfrm>
              <a:off x="3791966" y="3920385"/>
              <a:ext cx="20964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Select an intervention strategy</a:t>
              </a:r>
            </a:p>
          </p:txBody>
        </p:sp>
      </p:grpSp>
      <p:grpSp>
        <p:nvGrpSpPr>
          <p:cNvPr id="23" name="Group 22"/>
          <p:cNvGrpSpPr/>
          <p:nvPr/>
        </p:nvGrpSpPr>
        <p:grpSpPr>
          <a:xfrm>
            <a:off x="6221610" y="2341516"/>
            <a:ext cx="2546648" cy="2133986"/>
            <a:chOff x="6221610" y="2341516"/>
            <a:chExt cx="2546648" cy="2133986"/>
          </a:xfrm>
        </p:grpSpPr>
        <p:sp>
          <p:nvSpPr>
            <p:cNvPr id="10" name="L-Shape 9"/>
            <p:cNvSpPr/>
            <p:nvPr/>
          </p:nvSpPr>
          <p:spPr>
            <a:xfrm rot="5400000">
              <a:off x="6707523" y="2525947"/>
              <a:ext cx="1463642" cy="2435467"/>
            </a:xfrm>
            <a:prstGeom prst="corner">
              <a:avLst>
                <a:gd name="adj1" fmla="val 16120"/>
                <a:gd name="adj2" fmla="val 16110"/>
              </a:avLst>
            </a:prstGeom>
            <a:solidFill>
              <a:srgbClr val="4C768C"/>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Triangle 10"/>
            <p:cNvSpPr/>
            <p:nvPr/>
          </p:nvSpPr>
          <p:spPr>
            <a:xfrm>
              <a:off x="8247100" y="2346645"/>
              <a:ext cx="414859" cy="414859"/>
            </a:xfrm>
            <a:prstGeom prst="triangle">
              <a:avLst>
                <a:gd name="adj" fmla="val 100000"/>
              </a:avLst>
            </a:prstGeom>
            <a:solidFill>
              <a:srgbClr val="92D050"/>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4" name="TextBox 13"/>
            <p:cNvSpPr txBox="1"/>
            <p:nvPr/>
          </p:nvSpPr>
          <p:spPr>
            <a:xfrm>
              <a:off x="6221610" y="2341516"/>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3</a:t>
              </a:r>
            </a:p>
          </p:txBody>
        </p:sp>
        <p:sp>
          <p:nvSpPr>
            <p:cNvPr id="18" name="TextBox 17"/>
            <p:cNvSpPr txBox="1"/>
            <p:nvPr/>
          </p:nvSpPr>
          <p:spPr>
            <a:xfrm>
              <a:off x="6481035" y="3263218"/>
              <a:ext cx="228722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Identify components of the strategy</a:t>
              </a:r>
            </a:p>
          </p:txBody>
        </p:sp>
      </p:grpSp>
      <p:grpSp>
        <p:nvGrpSpPr>
          <p:cNvPr id="24" name="Group 23"/>
          <p:cNvGrpSpPr/>
          <p:nvPr/>
        </p:nvGrpSpPr>
        <p:grpSpPr>
          <a:xfrm>
            <a:off x="8814076" y="1690688"/>
            <a:ext cx="2534707" cy="2118750"/>
            <a:chOff x="8814076" y="1690688"/>
            <a:chExt cx="2534707" cy="2118750"/>
          </a:xfrm>
        </p:grpSpPr>
        <p:sp>
          <p:nvSpPr>
            <p:cNvPr id="12" name="L-Shape 11"/>
            <p:cNvSpPr/>
            <p:nvPr/>
          </p:nvSpPr>
          <p:spPr>
            <a:xfrm rot="5400000">
              <a:off x="9399228" y="1859883"/>
              <a:ext cx="1463642" cy="2435467"/>
            </a:xfrm>
            <a:prstGeom prst="corner">
              <a:avLst>
                <a:gd name="adj1" fmla="val 16120"/>
                <a:gd name="adj2" fmla="val 16110"/>
              </a:avLst>
            </a:prstGeom>
            <a:solidFill>
              <a:srgbClr val="4C768C"/>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TextBox 14"/>
            <p:cNvSpPr txBox="1"/>
            <p:nvPr/>
          </p:nvSpPr>
          <p:spPr>
            <a:xfrm>
              <a:off x="8814076" y="1690688"/>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4</a:t>
              </a:r>
            </a:p>
          </p:txBody>
        </p:sp>
        <p:sp>
          <p:nvSpPr>
            <p:cNvPr id="19" name="TextBox 18"/>
            <p:cNvSpPr txBox="1"/>
            <p:nvPr/>
          </p:nvSpPr>
          <p:spPr>
            <a:xfrm>
              <a:off x="9165007" y="2614304"/>
              <a:ext cx="21837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Identify </a:t>
              </a:r>
              <a:b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b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barriers to implementation</a:t>
              </a:r>
            </a:p>
          </p:txBody>
        </p:sp>
      </p:grpSp>
    </p:spTree>
    <p:extLst>
      <p:ext uri="{BB962C8B-B14F-4D97-AF65-F5344CB8AC3E}">
        <p14:creationId xmlns:p14="http://schemas.microsoft.com/office/powerpoint/2010/main" val="36739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0-#ppt_w/2"/>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sz="3600" dirty="0">
                <a:solidFill>
                  <a:prstClr val="black"/>
                </a:solidFill>
              </a:rPr>
              <a:t>8 Steps for Implementation-Workforce Strategies</a:t>
            </a:r>
            <a:endParaRPr lang="en-US" dirty="0"/>
          </a:p>
        </p:txBody>
      </p:sp>
      <p:sp>
        <p:nvSpPr>
          <p:cNvPr id="4" name="TextBox 3">
            <a:extLst>
              <a:ext uri="{FF2B5EF4-FFF2-40B4-BE49-F238E27FC236}">
                <a16:creationId xmlns:a16="http://schemas.microsoft.com/office/drawing/2014/main" id="{2BF1BCAA-0B56-8649-9C21-12F456D5CA42}"/>
              </a:ext>
            </a:extLst>
          </p:cNvPr>
          <p:cNvSpPr txBox="1"/>
          <p:nvPr/>
        </p:nvSpPr>
        <p:spPr>
          <a:xfrm>
            <a:off x="9184943" y="6127234"/>
            <a:ext cx="255213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Larson &amp; Hewitt, 2005</a:t>
            </a:r>
          </a:p>
        </p:txBody>
      </p:sp>
      <p:grpSp>
        <p:nvGrpSpPr>
          <p:cNvPr id="20" name="Group 19"/>
          <p:cNvGrpSpPr/>
          <p:nvPr/>
        </p:nvGrpSpPr>
        <p:grpSpPr>
          <a:xfrm>
            <a:off x="838201" y="3677924"/>
            <a:ext cx="2440349" cy="2129708"/>
            <a:chOff x="838201" y="3677924"/>
            <a:chExt cx="2440349" cy="2129708"/>
          </a:xfrm>
        </p:grpSpPr>
        <p:sp>
          <p:nvSpPr>
            <p:cNvPr id="5" name="L-Shape 4"/>
            <p:cNvSpPr/>
            <p:nvPr/>
          </p:nvSpPr>
          <p:spPr>
            <a:xfrm rot="5400000">
              <a:off x="1324114" y="3858077"/>
              <a:ext cx="1463642" cy="2435467"/>
            </a:xfrm>
            <a:prstGeom prst="corner">
              <a:avLst>
                <a:gd name="adj1" fmla="val 16120"/>
                <a:gd name="adj2" fmla="val 16110"/>
              </a:avLst>
            </a:prstGeom>
            <a:solidFill>
              <a:srgbClr val="4C768C"/>
            </a:solidFill>
            <a:ln>
              <a:solidFill>
                <a:srgbClr val="4C768C"/>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6" name="Triangle 5"/>
            <p:cNvSpPr/>
            <p:nvPr/>
          </p:nvSpPr>
          <p:spPr>
            <a:xfrm>
              <a:off x="2863691" y="3678775"/>
              <a:ext cx="414859" cy="414859"/>
            </a:xfrm>
            <a:prstGeom prst="triangle">
              <a:avLst>
                <a:gd name="adj" fmla="val 100000"/>
              </a:avLst>
            </a:prstGeom>
            <a:solidFill>
              <a:srgbClr val="92D050"/>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2" name="TextBox 11"/>
            <p:cNvSpPr txBox="1"/>
            <p:nvPr/>
          </p:nvSpPr>
          <p:spPr>
            <a:xfrm>
              <a:off x="945032" y="3677924"/>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5</a:t>
              </a:r>
            </a:p>
          </p:txBody>
        </p:sp>
        <p:sp>
          <p:nvSpPr>
            <p:cNvPr id="16" name="TextBox 15"/>
            <p:cNvSpPr txBox="1"/>
            <p:nvPr/>
          </p:nvSpPr>
          <p:spPr>
            <a:xfrm>
              <a:off x="1089218" y="4601041"/>
              <a:ext cx="2096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Identify support for the strategy</a:t>
              </a:r>
            </a:p>
          </p:txBody>
        </p:sp>
      </p:grpSp>
      <p:grpSp>
        <p:nvGrpSpPr>
          <p:cNvPr id="21" name="Group 20"/>
          <p:cNvGrpSpPr/>
          <p:nvPr/>
        </p:nvGrpSpPr>
        <p:grpSpPr>
          <a:xfrm>
            <a:off x="3508617" y="3012710"/>
            <a:ext cx="2714383" cy="2238900"/>
            <a:chOff x="3508617" y="3012710"/>
            <a:chExt cx="2714383" cy="2238900"/>
          </a:xfrm>
        </p:grpSpPr>
        <p:sp>
          <p:nvSpPr>
            <p:cNvPr id="7" name="L-Shape 6"/>
            <p:cNvSpPr/>
            <p:nvPr/>
          </p:nvSpPr>
          <p:spPr>
            <a:xfrm rot="5400000">
              <a:off x="4015819" y="3192012"/>
              <a:ext cx="1463642" cy="2435467"/>
            </a:xfrm>
            <a:prstGeom prst="corner">
              <a:avLst>
                <a:gd name="adj1" fmla="val 16120"/>
                <a:gd name="adj2" fmla="val 16110"/>
              </a:avLst>
            </a:prstGeom>
            <a:solidFill>
              <a:srgbClr val="4C768C"/>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Triangle 7"/>
            <p:cNvSpPr/>
            <p:nvPr/>
          </p:nvSpPr>
          <p:spPr>
            <a:xfrm>
              <a:off x="5555395" y="3012710"/>
              <a:ext cx="414859" cy="414859"/>
            </a:xfrm>
            <a:prstGeom prst="triangle">
              <a:avLst>
                <a:gd name="adj" fmla="val 100000"/>
              </a:avLst>
            </a:prstGeom>
            <a:solidFill>
              <a:srgbClr val="92D050"/>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3" name="TextBox 12"/>
            <p:cNvSpPr txBox="1"/>
            <p:nvPr/>
          </p:nvSpPr>
          <p:spPr>
            <a:xfrm>
              <a:off x="3508617" y="3077616"/>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6</a:t>
              </a:r>
            </a:p>
          </p:txBody>
        </p:sp>
        <p:sp>
          <p:nvSpPr>
            <p:cNvPr id="17" name="TextBox 16"/>
            <p:cNvSpPr txBox="1"/>
            <p:nvPr/>
          </p:nvSpPr>
          <p:spPr>
            <a:xfrm>
              <a:off x="3780024" y="3928171"/>
              <a:ext cx="244297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Set goals, </a:t>
              </a:r>
              <a:b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b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measure progress &amp; establish a time frame</a:t>
              </a:r>
            </a:p>
          </p:txBody>
        </p:sp>
      </p:grpSp>
      <p:grpSp>
        <p:nvGrpSpPr>
          <p:cNvPr id="22" name="Group 21"/>
          <p:cNvGrpSpPr/>
          <p:nvPr/>
        </p:nvGrpSpPr>
        <p:grpSpPr>
          <a:xfrm>
            <a:off x="6221610" y="2341516"/>
            <a:ext cx="2440349" cy="2133986"/>
            <a:chOff x="6221610" y="2341516"/>
            <a:chExt cx="2440349" cy="2133986"/>
          </a:xfrm>
        </p:grpSpPr>
        <p:sp>
          <p:nvSpPr>
            <p:cNvPr id="9" name="L-Shape 8"/>
            <p:cNvSpPr/>
            <p:nvPr/>
          </p:nvSpPr>
          <p:spPr>
            <a:xfrm rot="5400000">
              <a:off x="6707523" y="2525947"/>
              <a:ext cx="1463642" cy="2435467"/>
            </a:xfrm>
            <a:prstGeom prst="corner">
              <a:avLst>
                <a:gd name="adj1" fmla="val 16120"/>
                <a:gd name="adj2" fmla="val 16110"/>
              </a:avLst>
            </a:prstGeom>
            <a:solidFill>
              <a:srgbClr val="4C768C"/>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Triangle 9"/>
            <p:cNvSpPr/>
            <p:nvPr/>
          </p:nvSpPr>
          <p:spPr>
            <a:xfrm>
              <a:off x="8247100" y="2346645"/>
              <a:ext cx="414859" cy="414859"/>
            </a:xfrm>
            <a:prstGeom prst="triangle">
              <a:avLst>
                <a:gd name="adj" fmla="val 100000"/>
              </a:avLst>
            </a:prstGeom>
            <a:solidFill>
              <a:srgbClr val="92D050"/>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4" name="TextBox 13"/>
            <p:cNvSpPr txBox="1"/>
            <p:nvPr/>
          </p:nvSpPr>
          <p:spPr>
            <a:xfrm>
              <a:off x="6221610" y="2341516"/>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7</a:t>
              </a:r>
            </a:p>
          </p:txBody>
        </p:sp>
        <p:sp>
          <p:nvSpPr>
            <p:cNvPr id="18" name="TextBox 17"/>
            <p:cNvSpPr txBox="1"/>
            <p:nvPr/>
          </p:nvSpPr>
          <p:spPr>
            <a:xfrm>
              <a:off x="6479237" y="3264036"/>
              <a:ext cx="21778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Implement </a:t>
              </a:r>
              <a:b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b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the strategy</a:t>
              </a:r>
            </a:p>
          </p:txBody>
        </p:sp>
      </p:grpSp>
      <p:grpSp>
        <p:nvGrpSpPr>
          <p:cNvPr id="23" name="Group 22"/>
          <p:cNvGrpSpPr/>
          <p:nvPr/>
        </p:nvGrpSpPr>
        <p:grpSpPr>
          <a:xfrm>
            <a:off x="8814076" y="1690688"/>
            <a:ext cx="2534706" cy="2118750"/>
            <a:chOff x="8814076" y="1690688"/>
            <a:chExt cx="2534706" cy="2118750"/>
          </a:xfrm>
        </p:grpSpPr>
        <p:sp>
          <p:nvSpPr>
            <p:cNvPr id="11" name="L-Shape 10"/>
            <p:cNvSpPr/>
            <p:nvPr/>
          </p:nvSpPr>
          <p:spPr>
            <a:xfrm rot="5400000">
              <a:off x="9399228" y="1859883"/>
              <a:ext cx="1463642" cy="2435467"/>
            </a:xfrm>
            <a:prstGeom prst="corner">
              <a:avLst>
                <a:gd name="adj1" fmla="val 16120"/>
                <a:gd name="adj2" fmla="val 16110"/>
              </a:avLst>
            </a:prstGeom>
            <a:solidFill>
              <a:srgbClr val="4C768C"/>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TextBox 14"/>
            <p:cNvSpPr txBox="1"/>
            <p:nvPr/>
          </p:nvSpPr>
          <p:spPr>
            <a:xfrm>
              <a:off x="8814076" y="1690688"/>
              <a:ext cx="1918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8</a:t>
              </a:r>
            </a:p>
          </p:txBody>
        </p:sp>
        <p:sp>
          <p:nvSpPr>
            <p:cNvPr id="19" name="TextBox 18"/>
            <p:cNvSpPr txBox="1"/>
            <p:nvPr/>
          </p:nvSpPr>
          <p:spPr>
            <a:xfrm>
              <a:off x="9173792" y="2615325"/>
              <a:ext cx="20709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charset="0"/>
                  <a:ea typeface="Open Sans" charset="0"/>
                  <a:cs typeface="Open Sans" charset="0"/>
                </a:rPr>
                <a:t>Evaluate success</a:t>
              </a:r>
            </a:p>
          </p:txBody>
        </p:sp>
      </p:grpSp>
    </p:spTree>
    <p:extLst>
      <p:ext uri="{BB962C8B-B14F-4D97-AF65-F5344CB8AC3E}">
        <p14:creationId xmlns:p14="http://schemas.microsoft.com/office/powerpoint/2010/main" val="14777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5342" y="656651"/>
          <a:ext cx="11523402" cy="6095393"/>
        </p:xfrm>
        <a:graphic>
          <a:graphicData uri="http://schemas.openxmlformats.org/drawingml/2006/table">
            <a:tbl>
              <a:tblPr firstRow="1" bandRow="1">
                <a:tableStyleId>{5C22544A-7EE6-4342-B048-85BDC9FD1C3A}</a:tableStyleId>
              </a:tblPr>
              <a:tblGrid>
                <a:gridCol w="16462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577902">
                  <a:extLst>
                    <a:ext uri="{9D8B030D-6E8A-4147-A177-3AD203B41FA5}">
                      <a16:colId xmlns:a16="http://schemas.microsoft.com/office/drawing/2014/main" val="20002"/>
                    </a:ext>
                  </a:extLst>
                </a:gridCol>
                <a:gridCol w="1646200">
                  <a:extLst>
                    <a:ext uri="{9D8B030D-6E8A-4147-A177-3AD203B41FA5}">
                      <a16:colId xmlns:a16="http://schemas.microsoft.com/office/drawing/2014/main" val="20003"/>
                    </a:ext>
                  </a:extLst>
                </a:gridCol>
                <a:gridCol w="1646200">
                  <a:extLst>
                    <a:ext uri="{9D8B030D-6E8A-4147-A177-3AD203B41FA5}">
                      <a16:colId xmlns:a16="http://schemas.microsoft.com/office/drawing/2014/main" val="20004"/>
                    </a:ext>
                  </a:extLst>
                </a:gridCol>
                <a:gridCol w="1646200">
                  <a:extLst>
                    <a:ext uri="{9D8B030D-6E8A-4147-A177-3AD203B41FA5}">
                      <a16:colId xmlns:a16="http://schemas.microsoft.com/office/drawing/2014/main" val="20005"/>
                    </a:ext>
                  </a:extLst>
                </a:gridCol>
                <a:gridCol w="1646200">
                  <a:extLst>
                    <a:ext uri="{9D8B030D-6E8A-4147-A177-3AD203B41FA5}">
                      <a16:colId xmlns:a16="http://schemas.microsoft.com/office/drawing/2014/main" val="20006"/>
                    </a:ext>
                  </a:extLst>
                </a:gridCol>
              </a:tblGrid>
              <a:tr h="507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SEPTEMBER 2020</a:t>
                      </a:r>
                    </a:p>
                  </a:txBody>
                  <a:tcPr anchor="ctr">
                    <a:solidFill>
                      <a:srgbClr val="4C768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OCTOBER 2020</a:t>
                      </a:r>
                    </a:p>
                  </a:txBody>
                  <a:tcPr anchor="ctr">
                    <a:solidFill>
                      <a:srgbClr val="4C768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NOVEMBER –DECEMBER 2020</a:t>
                      </a:r>
                    </a:p>
                  </a:txBody>
                  <a:tcPr anchor="ctr">
                    <a:solidFill>
                      <a:srgbClr val="4C768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JANUARY –FEBRUARY 2021</a:t>
                      </a:r>
                    </a:p>
                  </a:txBody>
                  <a:tcPr anchor="ctr">
                    <a:solidFill>
                      <a:srgbClr val="4C768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MARCH–APRIL 2021</a:t>
                      </a:r>
                    </a:p>
                  </a:txBody>
                  <a:tcPr anchor="ctr">
                    <a:solidFill>
                      <a:srgbClr val="4C768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MAY–JULY 2021</a:t>
                      </a:r>
                    </a:p>
                  </a:txBody>
                  <a:tcPr anchor="ctr">
                    <a:solidFill>
                      <a:srgbClr val="4C768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lt1"/>
                          </a:solidFill>
                          <a:effectLst/>
                          <a:latin typeface="Open Sans Light"/>
                          <a:ea typeface="Open Sans Light" charset="0"/>
                          <a:cs typeface="Open Sans Light" charset="0"/>
                        </a:rPr>
                        <a:t>AUGUST 2021 </a:t>
                      </a:r>
                      <a:br>
                        <a:rPr lang="en-US" sz="1200" b="0" i="0" kern="1200" dirty="0">
                          <a:solidFill>
                            <a:srgbClr val="FFFFFF"/>
                          </a:solidFill>
                          <a:effectLst/>
                          <a:latin typeface="Open Sans Light"/>
                          <a:ea typeface="Open Sans Light" charset="0"/>
                          <a:cs typeface="Open Sans Light" charset="0"/>
                        </a:rPr>
                      </a:br>
                      <a:r>
                        <a:rPr lang="en-US" sz="1200" b="0" i="0" kern="1200" dirty="0">
                          <a:solidFill>
                            <a:schemeClr val="lt1"/>
                          </a:solidFill>
                          <a:effectLst/>
                          <a:latin typeface="Open Sans Light"/>
                          <a:ea typeface="Open Sans Light" charset="0"/>
                          <a:cs typeface="Open Sans Light" charset="0"/>
                        </a:rPr>
                        <a:t>and beyond</a:t>
                      </a:r>
                    </a:p>
                  </a:txBody>
                  <a:tcPr anchor="ctr">
                    <a:solidFill>
                      <a:srgbClr val="4C768C"/>
                    </a:solidFill>
                  </a:tcPr>
                </a:tc>
                <a:extLst>
                  <a:ext uri="{0D108BD9-81ED-4DB2-BD59-A6C34878D82A}">
                    <a16:rowId xmlns:a16="http://schemas.microsoft.com/office/drawing/2014/main" val="10000"/>
                  </a:ext>
                </a:extLst>
              </a:tr>
              <a:tr h="5587444">
                <a:tc>
                  <a:txBody>
                    <a:bodyPr/>
                    <a:lstStyle/>
                    <a:p>
                      <a:pPr marL="115888" indent="-107950">
                        <a:lnSpc>
                          <a:spcPct val="100000"/>
                        </a:lnSpc>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Email with 2019 profile, invitation to view pre-kickoff webinar</a:t>
                      </a:r>
                    </a:p>
                    <a:p>
                      <a:pPr marL="115888" indent="-107950">
                        <a:lnSpc>
                          <a:spcPct val="100000"/>
                        </a:lnSpc>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Identify key contacts, potential team members</a:t>
                      </a:r>
                    </a:p>
                    <a:p>
                      <a:pPr marL="115888" indent="-107950">
                        <a:lnSpc>
                          <a:spcPct val="100000"/>
                        </a:lnSpc>
                        <a:spcAft>
                          <a:spcPts val="400"/>
                        </a:spcAft>
                        <a:buFont typeface="Arial" charset="0"/>
                        <a:buChar char="•"/>
                        <a:tabLst/>
                      </a:pPr>
                      <a:endParaRPr lang="en-US" sz="1200" b="0" i="0" kern="1200" dirty="0">
                        <a:solidFill>
                          <a:schemeClr val="dk1"/>
                        </a:solidFill>
                        <a:effectLst/>
                        <a:latin typeface="Open Sans Light" charset="0"/>
                        <a:ea typeface="Open Sans Light" charset="0"/>
                        <a:cs typeface="Open Sans Light" charset="0"/>
                      </a:endParaRPr>
                    </a:p>
                    <a:p>
                      <a:pPr marL="171450" indent="-171450">
                        <a:buFont typeface="Arial" charset="0"/>
                        <a:buChar char="•"/>
                      </a:pPr>
                      <a:endParaRPr lang="en-US" sz="1200" b="0" i="0" dirty="0">
                        <a:latin typeface="Open Sans Light" charset="0"/>
                        <a:ea typeface="Open Sans Light" charset="0"/>
                        <a:cs typeface="Open Sans Light" charset="0"/>
                      </a:endParaRPr>
                    </a:p>
                  </a:txBody>
                  <a:tcPr>
                    <a:lnR w="3175" cap="flat" cmpd="sng" algn="ctr">
                      <a:solidFill>
                        <a:schemeClr val="tx1"/>
                      </a:solidFill>
                      <a:prstDash val="solid"/>
                      <a:round/>
                      <a:headEnd type="none" w="med" len="med"/>
                      <a:tailEnd type="none" w="med" len="med"/>
                    </a:lnR>
                    <a:lnTlToBr w="12700" cmpd="sng">
                      <a:noFill/>
                      <a:prstDash val="solid"/>
                    </a:lnTlToBr>
                    <a:noFill/>
                  </a:tcPr>
                </a:tc>
                <a:tc>
                  <a:txBody>
                    <a:bodyPr/>
                    <a:lstStyle/>
                    <a:p>
                      <a:pPr marL="115888" marR="0" indent="-115888" algn="l" defTabSz="914400" rtl="0" eaLnBrk="1" fontAlgn="auto" latinLnBrk="0" hangingPunct="1">
                        <a:lnSpc>
                          <a:spcPct val="100000"/>
                        </a:lnSpc>
                        <a:spcBef>
                          <a:spcPts val="0"/>
                        </a:spcBef>
                        <a:spcAft>
                          <a:spcPts val="400"/>
                        </a:spcAft>
                        <a:buClrTx/>
                        <a:buSzTx/>
                        <a:buFont typeface="Arial" charset="0"/>
                        <a:buChar char="•"/>
                        <a:tabLst/>
                        <a:defRPr/>
                      </a:pPr>
                      <a:r>
                        <a:rPr lang="en-US" sz="1200" b="0" i="0" kern="1200" dirty="0">
                          <a:solidFill>
                            <a:schemeClr val="dk1"/>
                          </a:solidFill>
                          <a:effectLst/>
                          <a:latin typeface="Open Sans Light" charset="0"/>
                          <a:ea typeface="Open Sans Light" charset="0"/>
                          <a:cs typeface="Open Sans Light" charset="0"/>
                        </a:rPr>
                        <a:t>Kickoff workshops</a:t>
                      </a:r>
                      <a:r>
                        <a:rPr lang="en-US" sz="1200" b="0" i="0" kern="1200" baseline="0" dirty="0">
                          <a:solidFill>
                            <a:schemeClr val="dk1"/>
                          </a:solidFill>
                          <a:effectLst/>
                          <a:latin typeface="Open Sans Light" charset="0"/>
                          <a:ea typeface="Open Sans Light" charset="0"/>
                          <a:cs typeface="Open Sans Light" charset="0"/>
                        </a:rPr>
                        <a:t> on </a:t>
                      </a:r>
                      <a:r>
                        <a:rPr lang="en-US" sz="1200" b="0" i="0" kern="1200" dirty="0">
                          <a:solidFill>
                            <a:schemeClr val="dk1"/>
                          </a:solidFill>
                          <a:effectLst/>
                          <a:latin typeface="Open Sans Light" charset="0"/>
                          <a:ea typeface="Open Sans Light" charset="0"/>
                          <a:cs typeface="Open Sans Light" charset="0"/>
                        </a:rPr>
                        <a:t>Understanding your data and Workforce</a:t>
                      </a:r>
                      <a:r>
                        <a:rPr lang="en-US" sz="1200" b="0" i="0" kern="1200" baseline="0" dirty="0">
                          <a:solidFill>
                            <a:schemeClr val="dk1"/>
                          </a:solidFill>
                          <a:effectLst/>
                          <a:latin typeface="Open Sans Light" charset="0"/>
                          <a:ea typeface="Open Sans Light" charset="0"/>
                          <a:cs typeface="Open Sans Light" charset="0"/>
                        </a:rPr>
                        <a:t> </a:t>
                      </a:r>
                      <a:r>
                        <a:rPr lang="en-US" sz="1200" b="0" i="0" kern="1200" dirty="0">
                          <a:solidFill>
                            <a:schemeClr val="dk1"/>
                          </a:solidFill>
                          <a:effectLst/>
                          <a:latin typeface="Open Sans Light" charset="0"/>
                          <a:ea typeface="Open Sans Light" charset="0"/>
                          <a:cs typeface="Open Sans Light" charset="0"/>
                        </a:rPr>
                        <a:t>Toolkit overview</a:t>
                      </a:r>
                    </a:p>
                    <a:p>
                      <a:pPr marL="115888" marR="0" indent="-115888" algn="l" defTabSz="914400" rtl="0" eaLnBrk="1" fontAlgn="auto" latinLnBrk="0" hangingPunct="1">
                        <a:lnSpc>
                          <a:spcPct val="100000"/>
                        </a:lnSpc>
                        <a:spcBef>
                          <a:spcPts val="0"/>
                        </a:spcBef>
                        <a:spcAft>
                          <a:spcPts val="400"/>
                        </a:spcAft>
                        <a:buClrTx/>
                        <a:buSzTx/>
                        <a:buFont typeface="Arial" charset="0"/>
                        <a:buChar char="•"/>
                        <a:tabLst/>
                        <a:defRPr/>
                      </a:pPr>
                      <a:r>
                        <a:rPr lang="en-US" sz="1200" b="0" i="0" kern="1200" dirty="0">
                          <a:solidFill>
                            <a:schemeClr val="dk1"/>
                          </a:solidFill>
                          <a:effectLst/>
                          <a:latin typeface="Open Sans Light" charset="0"/>
                          <a:ea typeface="Open Sans Light" charset="0"/>
                          <a:cs typeface="Open Sans Light" charset="0"/>
                        </a:rPr>
                        <a:t>Start Self-Assessment</a:t>
                      </a:r>
                      <a:r>
                        <a:rPr lang="en-US" sz="1200" b="0" i="0" kern="1200" baseline="0" dirty="0">
                          <a:solidFill>
                            <a:schemeClr val="dk1"/>
                          </a:solidFill>
                          <a:effectLst/>
                          <a:latin typeface="Open Sans Light" charset="0"/>
                          <a:ea typeface="Open Sans Light" charset="0"/>
                          <a:cs typeface="Open Sans Light" charset="0"/>
                        </a:rPr>
                        <a:t> Workbook</a:t>
                      </a:r>
                      <a:endParaRPr lang="en-US" sz="1200" b="0" i="0" kern="1200" dirty="0">
                        <a:solidFill>
                          <a:schemeClr val="dk1"/>
                        </a:solidFill>
                        <a:effectLst/>
                        <a:latin typeface="Open Sans Light" charset="0"/>
                        <a:ea typeface="Open Sans Light" charset="0"/>
                        <a:cs typeface="Open Sans Light" charset="0"/>
                      </a:endParaRP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Select level of consultation (begins)</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Start using an action plan</a:t>
                      </a:r>
                    </a:p>
                    <a:p>
                      <a:pPr marL="171450" indent="-171450">
                        <a:buFont typeface="Arial" charset="0"/>
                        <a:buChar char="•"/>
                      </a:pPr>
                      <a:endParaRPr lang="en-US" sz="1200" b="0" i="0" dirty="0">
                        <a:latin typeface="Open Sans Light" charset="0"/>
                        <a:ea typeface="Open Sans Light" charset="0"/>
                        <a:cs typeface="Open Sans Light"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Kickoff workshops</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Review Assessment results</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Complete Self-Assessment Workbook</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View webinars and review toolkit (begins)</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Confirm organizational readiness (begins)</a:t>
                      </a:r>
                    </a:p>
                    <a:p>
                      <a:pPr marL="171450" indent="-171450">
                        <a:buFont typeface="Arial" charset="0"/>
                        <a:buChar char="•"/>
                      </a:pPr>
                      <a:endParaRPr lang="en-US" sz="1200" b="0" i="0" dirty="0">
                        <a:latin typeface="Open Sans Light" charset="0"/>
                        <a:ea typeface="Open Sans Light" charset="0"/>
                        <a:cs typeface="Open Sans Light"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Organization Level Meetings via Zoom Video Conference or Conference Call</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Participate in Year</a:t>
                      </a:r>
                      <a:r>
                        <a:rPr lang="en-US" sz="1200" b="0" i="0" kern="1200" baseline="0" dirty="0">
                          <a:solidFill>
                            <a:schemeClr val="dk1"/>
                          </a:solidFill>
                          <a:effectLst/>
                          <a:latin typeface="Open Sans Light" charset="0"/>
                          <a:ea typeface="Open Sans Light" charset="0"/>
                          <a:cs typeface="Open Sans Light" charset="0"/>
                        </a:rPr>
                        <a:t> 3 2020</a:t>
                      </a:r>
                      <a:r>
                        <a:rPr lang="en-US" sz="1200" b="0" i="0" kern="1200" dirty="0">
                          <a:solidFill>
                            <a:schemeClr val="dk1"/>
                          </a:solidFill>
                          <a:effectLst/>
                          <a:latin typeface="Open Sans Light" charset="0"/>
                          <a:ea typeface="Open Sans Light" charset="0"/>
                          <a:cs typeface="Open Sans Light" charset="0"/>
                        </a:rPr>
                        <a:t> Survey (begins)</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Organization Team implement the strategy (begins)</a:t>
                      </a:r>
                    </a:p>
                    <a:p>
                      <a:pPr marL="115888" indent="-115888">
                        <a:spcAft>
                          <a:spcPts val="400"/>
                        </a:spcAft>
                        <a:buFont typeface="Arial" charset="0"/>
                        <a:buChar char="•"/>
                        <a:tabLst/>
                      </a:pPr>
                      <a:r>
                        <a:rPr lang="en-US" sz="1200" b="0" i="0" kern="1200" dirty="0">
                          <a:solidFill>
                            <a:schemeClr val="dk1"/>
                          </a:solidFill>
                          <a:effectLst/>
                          <a:latin typeface="Open Sans Light" charset="0"/>
                          <a:ea typeface="Open Sans Light" charset="0"/>
                          <a:cs typeface="Open Sans Light" charset="0"/>
                        </a:rPr>
                        <a:t>Participate</a:t>
                      </a:r>
                      <a:r>
                        <a:rPr lang="en-US" sz="1200" b="0" i="0" kern="1200" baseline="0" dirty="0">
                          <a:solidFill>
                            <a:schemeClr val="dk1"/>
                          </a:solidFill>
                          <a:effectLst/>
                          <a:latin typeface="Open Sans Light" charset="0"/>
                          <a:ea typeface="Open Sans Light" charset="0"/>
                          <a:cs typeface="Open Sans Light" charset="0"/>
                        </a:rPr>
                        <a:t> in Regional Community of Practice</a:t>
                      </a:r>
                      <a:endParaRPr lang="en-US" sz="1200" b="0" i="0" kern="1200" dirty="0">
                        <a:solidFill>
                          <a:schemeClr val="dk1"/>
                        </a:solidFill>
                        <a:effectLst/>
                        <a:latin typeface="Open Sans Light" charset="0"/>
                        <a:ea typeface="Open Sans Light" charset="0"/>
                        <a:cs typeface="Open Sans Light" charset="0"/>
                      </a:endParaRPr>
                    </a:p>
                    <a:p>
                      <a:pPr marL="171450" indent="-171450">
                        <a:buFont typeface="Arial" charset="0"/>
                        <a:buChar char="•"/>
                      </a:pPr>
                      <a:endParaRPr lang="en-US" sz="1200" b="0" i="0" dirty="0">
                        <a:latin typeface="Open Sans Light" charset="0"/>
                        <a:ea typeface="Open Sans Light" charset="0"/>
                        <a:cs typeface="Open Sans Light"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marL="115888" marR="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dk1"/>
                          </a:solidFill>
                          <a:effectLst/>
                          <a:latin typeface="Open Sans Light" charset="0"/>
                          <a:ea typeface="Open Sans Light" charset="0"/>
                          <a:cs typeface="Open Sans Light" charset="0"/>
                        </a:rPr>
                        <a:t>Organization Level Meetings via Zoom Video Conference or Conference Call</a:t>
                      </a:r>
                    </a:p>
                    <a:p>
                      <a:pPr marL="171450" indent="-171450">
                        <a:buFont typeface="Arial" charset="0"/>
                        <a:buChar char="•"/>
                      </a:pPr>
                      <a:r>
                        <a:rPr lang="en-US" sz="1200" b="0" i="0" dirty="0">
                          <a:latin typeface="Open Sans Light" charset="0"/>
                          <a:ea typeface="Open Sans Light" charset="0"/>
                          <a:cs typeface="Open Sans Light" charset="0"/>
                        </a:rPr>
                        <a:t>Participate</a:t>
                      </a:r>
                      <a:r>
                        <a:rPr lang="en-US" sz="1200" b="0" i="0" baseline="0" dirty="0">
                          <a:latin typeface="Open Sans Light" charset="0"/>
                          <a:ea typeface="Open Sans Light" charset="0"/>
                          <a:cs typeface="Open Sans Light" charset="0"/>
                        </a:rPr>
                        <a:t> in Regional Community of Practice</a:t>
                      </a:r>
                      <a:endParaRPr lang="en-US" sz="1200" b="0" i="0" dirty="0">
                        <a:latin typeface="Open Sans Light" charset="0"/>
                        <a:ea typeface="Open Sans Light" charset="0"/>
                        <a:cs typeface="Open Sans Light"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dk1"/>
                          </a:solidFill>
                          <a:effectLst/>
                          <a:latin typeface="Open Sans Light" charset="0"/>
                          <a:ea typeface="Open Sans Light" charset="0"/>
                          <a:cs typeface="Open Sans Light" charset="0"/>
                        </a:rPr>
                        <a:t>Organization Level Meetings via Zoom Video Conference or Conference Call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marL="115888" marR="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dk1"/>
                          </a:solidFill>
                          <a:effectLst/>
                          <a:latin typeface="Open Sans Light" charset="0"/>
                          <a:ea typeface="Open Sans Light" charset="0"/>
                          <a:cs typeface="Open Sans Light" charset="0"/>
                        </a:rPr>
                        <a:t>Participation in Community of Practice</a:t>
                      </a:r>
                    </a:p>
                    <a:p>
                      <a:pPr marL="115888" marR="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baseline="0" dirty="0">
                          <a:solidFill>
                            <a:schemeClr val="dk1"/>
                          </a:solidFill>
                          <a:effectLst/>
                          <a:latin typeface="Open Sans Light" charset="0"/>
                          <a:ea typeface="Open Sans Light" charset="0"/>
                          <a:cs typeface="Open Sans Light" charset="0"/>
                        </a:rPr>
                        <a:t>Year 3 2020 Survey Results</a:t>
                      </a:r>
                      <a:endParaRPr lang="en-US" sz="1200" b="0" i="0" kern="1200" dirty="0">
                        <a:solidFill>
                          <a:schemeClr val="dk1"/>
                        </a:solidFill>
                        <a:effectLst/>
                        <a:latin typeface="Open Sans Light" charset="0"/>
                        <a:ea typeface="Open Sans Light" charset="0"/>
                        <a:cs typeface="Open Sans Light" charset="0"/>
                      </a:endParaRPr>
                    </a:p>
                    <a:p>
                      <a:pPr marL="115888" marR="0" indent="-115888"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dk1"/>
                          </a:solidFill>
                          <a:effectLst/>
                          <a:latin typeface="Open Sans Light" charset="0"/>
                          <a:ea typeface="Open Sans Light" charset="0"/>
                          <a:cs typeface="Open Sans Light" charset="0"/>
                        </a:rPr>
                        <a:t>Participate in webinar to review Year 3 – 2020 Survey</a:t>
                      </a:r>
                      <a:r>
                        <a:rPr lang="en-US" sz="1200" b="0" i="0" kern="1200" baseline="0" dirty="0">
                          <a:solidFill>
                            <a:schemeClr val="dk1"/>
                          </a:solidFill>
                          <a:effectLst/>
                          <a:latin typeface="Open Sans Light" charset="0"/>
                          <a:ea typeface="Open Sans Light" charset="0"/>
                          <a:cs typeface="Open Sans Light" charset="0"/>
                        </a:rPr>
                        <a:t> Organizational Profile</a:t>
                      </a:r>
                      <a:endParaRPr lang="en-US" sz="1200" b="0" i="0" kern="1200" dirty="0">
                        <a:solidFill>
                          <a:schemeClr val="dk1"/>
                        </a:solidFill>
                        <a:effectLst/>
                        <a:latin typeface="Open Sans Light" charset="0"/>
                        <a:ea typeface="Open Sans Light" charset="0"/>
                        <a:cs typeface="Open Sans Light" charset="0"/>
                      </a:endParaRPr>
                    </a:p>
                  </a:txBody>
                  <a:tcPr>
                    <a:lnL w="31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1"/>
                  </a:ext>
                </a:extLst>
              </a:tr>
            </a:tbl>
          </a:graphicData>
        </a:graphic>
      </p:graphicFrame>
      <p:sp>
        <p:nvSpPr>
          <p:cNvPr id="5" name="Right Arrow 4"/>
          <p:cNvSpPr/>
          <p:nvPr/>
        </p:nvSpPr>
        <p:spPr>
          <a:xfrm>
            <a:off x="440612" y="3688519"/>
            <a:ext cx="3401962" cy="469957"/>
          </a:xfrm>
          <a:prstGeom prst="rightArrow">
            <a:avLst/>
          </a:prstGeom>
          <a:solidFill>
            <a:srgbClr val="B3D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1: Identify and assess the problem</a:t>
            </a:r>
          </a:p>
        </p:txBody>
      </p:sp>
      <p:sp>
        <p:nvSpPr>
          <p:cNvPr id="6" name="Right Arrow 5"/>
          <p:cNvSpPr/>
          <p:nvPr/>
        </p:nvSpPr>
        <p:spPr>
          <a:xfrm>
            <a:off x="1889478" y="4079855"/>
            <a:ext cx="3556040" cy="457200"/>
          </a:xfrm>
          <a:prstGeom prst="rightArrow">
            <a:avLst/>
          </a:prstGeom>
          <a:solidFill>
            <a:srgbClr val="A8D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2: Select an Intervention Strategy</a:t>
            </a:r>
          </a:p>
        </p:txBody>
      </p:sp>
      <p:sp>
        <p:nvSpPr>
          <p:cNvPr id="7" name="Right Arrow 6"/>
          <p:cNvSpPr/>
          <p:nvPr/>
        </p:nvSpPr>
        <p:spPr>
          <a:xfrm>
            <a:off x="3755442" y="4471190"/>
            <a:ext cx="4994548" cy="457200"/>
          </a:xfrm>
          <a:prstGeom prst="rightArrow">
            <a:avLst/>
          </a:prstGeom>
          <a:solidFill>
            <a:srgbClr val="E2C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3: Identify components of the strategy</a:t>
            </a:r>
          </a:p>
        </p:txBody>
      </p:sp>
      <p:sp>
        <p:nvSpPr>
          <p:cNvPr id="8" name="Right Arrow 7"/>
          <p:cNvSpPr/>
          <p:nvPr/>
        </p:nvSpPr>
        <p:spPr>
          <a:xfrm>
            <a:off x="3755442" y="4883916"/>
            <a:ext cx="4994548" cy="457200"/>
          </a:xfrm>
          <a:prstGeom prst="rightArrow">
            <a:avLst/>
          </a:prstGeom>
          <a:solidFill>
            <a:srgbClr val="F8E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4: Identify barriers to Implementation</a:t>
            </a:r>
          </a:p>
        </p:txBody>
      </p:sp>
      <p:sp>
        <p:nvSpPr>
          <p:cNvPr id="9" name="Right Arrow 8"/>
          <p:cNvSpPr/>
          <p:nvPr/>
        </p:nvSpPr>
        <p:spPr>
          <a:xfrm>
            <a:off x="3755442" y="5304513"/>
            <a:ext cx="4994548" cy="457200"/>
          </a:xfrm>
          <a:prstGeom prst="rightArrow">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5: Identify support for the strategy</a:t>
            </a:r>
          </a:p>
        </p:txBody>
      </p:sp>
      <p:sp>
        <p:nvSpPr>
          <p:cNvPr id="11" name="Right Arrow 10"/>
          <p:cNvSpPr/>
          <p:nvPr/>
        </p:nvSpPr>
        <p:spPr>
          <a:xfrm>
            <a:off x="5220567" y="5603065"/>
            <a:ext cx="6676463" cy="534771"/>
          </a:xfrm>
          <a:prstGeom prst="rightArrow">
            <a:avLst/>
          </a:prstGeom>
          <a:solidFill>
            <a:srgbClr val="B3D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6: Set goals, measure progress &amp; establish a time frame</a:t>
            </a:r>
          </a:p>
        </p:txBody>
      </p:sp>
      <p:sp>
        <p:nvSpPr>
          <p:cNvPr id="12" name="Right Arrow 11"/>
          <p:cNvSpPr/>
          <p:nvPr/>
        </p:nvSpPr>
        <p:spPr>
          <a:xfrm>
            <a:off x="6075492" y="5994400"/>
            <a:ext cx="5821538" cy="492424"/>
          </a:xfrm>
          <a:prstGeom prst="rightArrow">
            <a:avLst/>
          </a:prstGeom>
          <a:solidFill>
            <a:srgbClr val="A8D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7: Implement the strategy</a:t>
            </a:r>
          </a:p>
        </p:txBody>
      </p:sp>
      <p:sp>
        <p:nvSpPr>
          <p:cNvPr id="13" name="Right Arrow 12"/>
          <p:cNvSpPr/>
          <p:nvPr/>
        </p:nvSpPr>
        <p:spPr>
          <a:xfrm>
            <a:off x="7565442" y="6370522"/>
            <a:ext cx="4331589" cy="487477"/>
          </a:xfrm>
          <a:prstGeom prst="rightArrow">
            <a:avLst/>
          </a:prstGeom>
          <a:solidFill>
            <a:srgbClr val="E2C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charset="0"/>
                <a:ea typeface="Open Sans" charset="0"/>
                <a:cs typeface="Open Sans" charset="0"/>
              </a:rPr>
              <a:t>Step 8: Evaluate success</a:t>
            </a:r>
          </a:p>
        </p:txBody>
      </p:sp>
      <p:sp>
        <p:nvSpPr>
          <p:cNvPr id="14" name="Title 2"/>
          <p:cNvSpPr txBox="1">
            <a:spLocks/>
          </p:cNvSpPr>
          <p:nvPr/>
        </p:nvSpPr>
        <p:spPr>
          <a:xfrm>
            <a:off x="367569" y="138458"/>
            <a:ext cx="10933994" cy="601188"/>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Open Sans Light" charset="0"/>
              </a:rPr>
              <a:t>Workforce Initiative Timeline-Cohort 2</a:t>
            </a:r>
          </a:p>
        </p:txBody>
      </p:sp>
    </p:spTree>
    <p:extLst>
      <p:ext uri="{BB962C8B-B14F-4D97-AF65-F5344CB8AC3E}">
        <p14:creationId xmlns:p14="http://schemas.microsoft.com/office/powerpoint/2010/main" val="144930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Stretch Break</a:t>
            </a:r>
          </a:p>
        </p:txBody>
      </p:sp>
      <p:sp>
        <p:nvSpPr>
          <p:cNvPr id="5" name="Text Placeholder 4"/>
          <p:cNvSpPr>
            <a:spLocks noGrp="1"/>
          </p:cNvSpPr>
          <p:nvPr>
            <p:ph type="body" idx="1"/>
          </p:nvPr>
        </p:nvSpPr>
        <p:spPr/>
        <p:txBody>
          <a:bodyPr/>
          <a:lstStyle/>
          <a:p>
            <a:r>
              <a:rPr lang="en-US" dirty="0"/>
              <a:t>Take 5 minutes to stretch and refresh </a:t>
            </a:r>
          </a:p>
        </p:txBody>
      </p:sp>
    </p:spTree>
    <p:extLst>
      <p:ext uri="{BB962C8B-B14F-4D97-AF65-F5344CB8AC3E}">
        <p14:creationId xmlns:p14="http://schemas.microsoft.com/office/powerpoint/2010/main" val="2857395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8EA-6668-3048-BC13-15B939799DC4}"/>
              </a:ext>
            </a:extLst>
          </p:cNvPr>
          <p:cNvSpPr>
            <a:spLocks noGrp="1"/>
          </p:cNvSpPr>
          <p:nvPr>
            <p:ph type="title"/>
          </p:nvPr>
        </p:nvSpPr>
        <p:spPr/>
        <p:txBody>
          <a:bodyPr/>
          <a:lstStyle/>
          <a:p>
            <a:r>
              <a:rPr lang="en-US" dirty="0"/>
              <a:t>Self-Assessment Workbook</a:t>
            </a:r>
            <a:endParaRPr lang="en-US" sz="4000" dirty="0"/>
          </a:p>
        </p:txBody>
      </p:sp>
      <p:sp>
        <p:nvSpPr>
          <p:cNvPr id="5" name="Text Placeholder 4"/>
          <p:cNvSpPr>
            <a:spLocks noGrp="1"/>
          </p:cNvSpPr>
          <p:nvPr>
            <p:ph type="body" idx="1"/>
          </p:nvPr>
        </p:nvSpPr>
        <p:spPr/>
        <p:txBody>
          <a:bodyPr/>
          <a:lstStyle/>
          <a:p>
            <a:r>
              <a:rPr lang="en-US" dirty="0"/>
              <a:t>Section 2: Organizational Capacity and Processes</a:t>
            </a:r>
          </a:p>
        </p:txBody>
      </p:sp>
    </p:spTree>
    <p:extLst>
      <p:ext uri="{BB962C8B-B14F-4D97-AF65-F5344CB8AC3E}">
        <p14:creationId xmlns:p14="http://schemas.microsoft.com/office/powerpoint/2010/main" val="285807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1606" y="232117"/>
            <a:ext cx="5683348" cy="6475495"/>
          </a:xfrm>
          <a:prstGeom prst="rect">
            <a:avLst/>
          </a:prstGeom>
        </p:spPr>
      </p:pic>
      <p:pic>
        <p:nvPicPr>
          <p:cNvPr id="5" name="Picture 4"/>
          <p:cNvPicPr>
            <a:picLocks noChangeAspect="1"/>
          </p:cNvPicPr>
          <p:nvPr/>
        </p:nvPicPr>
        <p:blipFill>
          <a:blip r:embed="rId4"/>
          <a:stretch>
            <a:fillRect/>
          </a:stretch>
        </p:blipFill>
        <p:spPr>
          <a:xfrm>
            <a:off x="6355777" y="462424"/>
            <a:ext cx="5243035" cy="6249844"/>
          </a:xfrm>
          <a:prstGeom prst="rect">
            <a:avLst/>
          </a:prstGeom>
        </p:spPr>
      </p:pic>
    </p:spTree>
    <p:extLst>
      <p:ext uri="{BB962C8B-B14F-4D97-AF65-F5344CB8AC3E}">
        <p14:creationId xmlns:p14="http://schemas.microsoft.com/office/powerpoint/2010/main" val="331184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Reflecting on Your Organizational Capacity and Processes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What is your organization’s capacity for change? </a:t>
            </a:r>
          </a:p>
          <a:p>
            <a:pPr marL="0" indent="0">
              <a:buNone/>
            </a:pPr>
            <a:endParaRPr lang="en-US" dirty="0"/>
          </a:p>
          <a:p>
            <a:pPr marL="0" indent="0">
              <a:buNone/>
            </a:pPr>
            <a:r>
              <a:rPr lang="en-US" dirty="0"/>
              <a:t>What processes are in place to respond to changes in workforce development practices?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7564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04" y="3281611"/>
            <a:ext cx="10515600" cy="3773877"/>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Welcome to Session 3:</a:t>
            </a:r>
            <a:br>
              <a:rPr lang="en-US" dirty="0"/>
            </a:br>
            <a:r>
              <a:rPr lang="en-US" dirty="0"/>
              <a:t>Assessing Your Need: Evidence-Based Practices and Organizational Capacity</a:t>
            </a:r>
            <a:br>
              <a:rPr lang="en-US" dirty="0"/>
            </a:br>
            <a:br>
              <a:rPr lang="en-US" dirty="0"/>
            </a:br>
            <a:endParaRPr lang="en-US" dirty="0"/>
          </a:p>
        </p:txBody>
      </p:sp>
      <p:grpSp>
        <p:nvGrpSpPr>
          <p:cNvPr id="4" name="Group 3"/>
          <p:cNvGrpSpPr/>
          <p:nvPr/>
        </p:nvGrpSpPr>
        <p:grpSpPr>
          <a:xfrm>
            <a:off x="831849" y="487363"/>
            <a:ext cx="10099855" cy="2471737"/>
            <a:chOff x="-36513" y="385763"/>
            <a:chExt cx="12726988" cy="3114675"/>
          </a:xfrm>
        </p:grpSpPr>
        <p:sp>
          <p:nvSpPr>
            <p:cNvPr id="6" name="Freeform 3"/>
            <p:cNvSpPr>
              <a:spLocks noChangeArrowheads="1"/>
            </p:cNvSpPr>
            <p:nvPr/>
          </p:nvSpPr>
          <p:spPr bwMode="auto">
            <a:xfrm>
              <a:off x="-36513" y="385763"/>
              <a:ext cx="12726988" cy="3114675"/>
            </a:xfrm>
            <a:custGeom>
              <a:avLst/>
              <a:gdLst>
                <a:gd name="T0" fmla="*/ 10372 w 35354"/>
                <a:gd name="T1" fmla="*/ 197 h 8652"/>
                <a:gd name="T2" fmla="*/ 15327 w 35354"/>
                <a:gd name="T3" fmla="*/ 229 h 8652"/>
                <a:gd name="T4" fmla="*/ 17650 w 35354"/>
                <a:gd name="T5" fmla="*/ 347 h 8652"/>
                <a:gd name="T6" fmla="*/ 21532 w 35354"/>
                <a:gd name="T7" fmla="*/ 374 h 8652"/>
                <a:gd name="T8" fmla="*/ 27167 w 35354"/>
                <a:gd name="T9" fmla="*/ 382 h 8652"/>
                <a:gd name="T10" fmla="*/ 31294 w 35354"/>
                <a:gd name="T11" fmla="*/ 292 h 8652"/>
                <a:gd name="T12" fmla="*/ 34247 w 35354"/>
                <a:gd name="T13" fmla="*/ 66 h 8652"/>
                <a:gd name="T14" fmla="*/ 35315 w 35354"/>
                <a:gd name="T15" fmla="*/ 147 h 8652"/>
                <a:gd name="T16" fmla="*/ 35088 w 35354"/>
                <a:gd name="T17" fmla="*/ 1062 h 8652"/>
                <a:gd name="T18" fmla="*/ 35066 w 35354"/>
                <a:gd name="T19" fmla="*/ 1529 h 8652"/>
                <a:gd name="T20" fmla="*/ 34375 w 35354"/>
                <a:gd name="T21" fmla="*/ 1710 h 8652"/>
                <a:gd name="T22" fmla="*/ 33477 w 35354"/>
                <a:gd name="T23" fmla="*/ 2764 h 8652"/>
                <a:gd name="T24" fmla="*/ 33039 w 35354"/>
                <a:gd name="T25" fmla="*/ 2600 h 8652"/>
                <a:gd name="T26" fmla="*/ 32299 w 35354"/>
                <a:gd name="T27" fmla="*/ 3018 h 8652"/>
                <a:gd name="T28" fmla="*/ 31589 w 35354"/>
                <a:gd name="T29" fmla="*/ 3529 h 8652"/>
                <a:gd name="T30" fmla="*/ 31444 w 35354"/>
                <a:gd name="T31" fmla="*/ 3064 h 8652"/>
                <a:gd name="T32" fmla="*/ 30890 w 35354"/>
                <a:gd name="T33" fmla="*/ 3411 h 8652"/>
                <a:gd name="T34" fmla="*/ 30592 w 35354"/>
                <a:gd name="T35" fmla="*/ 3687 h 8652"/>
                <a:gd name="T36" fmla="*/ 30349 w 35354"/>
                <a:gd name="T37" fmla="*/ 4064 h 8652"/>
                <a:gd name="T38" fmla="*/ 29942 w 35354"/>
                <a:gd name="T39" fmla="*/ 4511 h 8652"/>
                <a:gd name="T40" fmla="*/ 29109 w 35354"/>
                <a:gd name="T41" fmla="*/ 4792 h 8652"/>
                <a:gd name="T42" fmla="*/ 28694 w 35354"/>
                <a:gd name="T43" fmla="*/ 5139 h 8652"/>
                <a:gd name="T44" fmla="*/ 27910 w 35354"/>
                <a:gd name="T45" fmla="*/ 5639 h 8652"/>
                <a:gd name="T46" fmla="*/ 27396 w 35354"/>
                <a:gd name="T47" fmla="*/ 5639 h 8652"/>
                <a:gd name="T48" fmla="*/ 26443 w 35354"/>
                <a:gd name="T49" fmla="*/ 5923 h 8652"/>
                <a:gd name="T50" fmla="*/ 25970 w 35354"/>
                <a:gd name="T51" fmla="*/ 6540 h 8652"/>
                <a:gd name="T52" fmla="*/ 25795 w 35354"/>
                <a:gd name="T53" fmla="*/ 7122 h 8652"/>
                <a:gd name="T54" fmla="*/ 25036 w 35354"/>
                <a:gd name="T55" fmla="*/ 7204 h 8652"/>
                <a:gd name="T56" fmla="*/ 24566 w 35354"/>
                <a:gd name="T57" fmla="*/ 8580 h 8652"/>
                <a:gd name="T58" fmla="*/ 20780 w 35354"/>
                <a:gd name="T59" fmla="*/ 8651 h 8652"/>
                <a:gd name="T60" fmla="*/ 14903 w 35354"/>
                <a:gd name="T61" fmla="*/ 8607 h 8652"/>
                <a:gd name="T62" fmla="*/ 8850 w 35354"/>
                <a:gd name="T63" fmla="*/ 8435 h 8652"/>
                <a:gd name="T64" fmla="*/ 4553 w 35354"/>
                <a:gd name="T65" fmla="*/ 8381 h 8652"/>
                <a:gd name="T66" fmla="*/ 22 w 35354"/>
                <a:gd name="T67" fmla="*/ 8165 h 8652"/>
                <a:gd name="T68" fmla="*/ 483 w 35354"/>
                <a:gd name="T69" fmla="*/ 7941 h 8652"/>
                <a:gd name="T70" fmla="*/ 858 w 35354"/>
                <a:gd name="T71" fmla="*/ 7264 h 8652"/>
                <a:gd name="T72" fmla="*/ 702 w 35354"/>
                <a:gd name="T73" fmla="*/ 6881 h 8652"/>
                <a:gd name="T74" fmla="*/ 961 w 35354"/>
                <a:gd name="T75" fmla="*/ 6379 h 8652"/>
                <a:gd name="T76" fmla="*/ 880 w 35354"/>
                <a:gd name="T77" fmla="*/ 6237 h 8652"/>
                <a:gd name="T78" fmla="*/ 907 w 35354"/>
                <a:gd name="T79" fmla="*/ 5805 h 8652"/>
                <a:gd name="T80" fmla="*/ 1221 w 35354"/>
                <a:gd name="T81" fmla="*/ 6037 h 8652"/>
                <a:gd name="T82" fmla="*/ 1620 w 35354"/>
                <a:gd name="T83" fmla="*/ 5423 h 8652"/>
                <a:gd name="T84" fmla="*/ 1661 w 35354"/>
                <a:gd name="T85" fmla="*/ 4858 h 8652"/>
                <a:gd name="T86" fmla="*/ 2122 w 35354"/>
                <a:gd name="T87" fmla="*/ 4391 h 8652"/>
                <a:gd name="T88" fmla="*/ 2669 w 35354"/>
                <a:gd name="T89" fmla="*/ 4099 h 8652"/>
                <a:gd name="T90" fmla="*/ 2887 w 35354"/>
                <a:gd name="T91" fmla="*/ 3761 h 8652"/>
                <a:gd name="T92" fmla="*/ 2630 w 35354"/>
                <a:gd name="T93" fmla="*/ 3187 h 8652"/>
                <a:gd name="T94" fmla="*/ 3078 w 35354"/>
                <a:gd name="T95" fmla="*/ 2649 h 8652"/>
                <a:gd name="T96" fmla="*/ 2742 w 35354"/>
                <a:gd name="T97" fmla="*/ 2007 h 8652"/>
                <a:gd name="T98" fmla="*/ 3420 w 35354"/>
                <a:gd name="T99" fmla="*/ 1950 h 8652"/>
                <a:gd name="T100" fmla="*/ 3384 w 35354"/>
                <a:gd name="T101" fmla="*/ 1524 h 8652"/>
                <a:gd name="T102" fmla="*/ 3455 w 35354"/>
                <a:gd name="T103" fmla="*/ 1019 h 8652"/>
                <a:gd name="T104" fmla="*/ 3652 w 35354"/>
                <a:gd name="T105" fmla="*/ 743 h 8652"/>
                <a:gd name="T106" fmla="*/ 3925 w 35354"/>
                <a:gd name="T107" fmla="*/ 800 h 8652"/>
                <a:gd name="T108" fmla="*/ 8774 w 35354"/>
                <a:gd name="T109" fmla="*/ 888 h 8652"/>
                <a:gd name="T110" fmla="*/ 9410 w 35354"/>
                <a:gd name="T111" fmla="*/ 199 h 8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354" h="8652">
                  <a:moveTo>
                    <a:pt x="9533" y="14"/>
                  </a:moveTo>
                  <a:cubicBezTo>
                    <a:pt x="9711" y="38"/>
                    <a:pt x="9891" y="63"/>
                    <a:pt x="10068" y="85"/>
                  </a:cubicBezTo>
                  <a:cubicBezTo>
                    <a:pt x="10145" y="96"/>
                    <a:pt x="10221" y="101"/>
                    <a:pt x="10298" y="106"/>
                  </a:cubicBezTo>
                  <a:cubicBezTo>
                    <a:pt x="10355" y="112"/>
                    <a:pt x="10391" y="134"/>
                    <a:pt x="10372" y="197"/>
                  </a:cubicBezTo>
                  <a:cubicBezTo>
                    <a:pt x="10355" y="257"/>
                    <a:pt x="10388" y="262"/>
                    <a:pt x="10437" y="262"/>
                  </a:cubicBezTo>
                  <a:cubicBezTo>
                    <a:pt x="10844" y="259"/>
                    <a:pt x="11248" y="257"/>
                    <a:pt x="11655" y="257"/>
                  </a:cubicBezTo>
                  <a:cubicBezTo>
                    <a:pt x="12366" y="257"/>
                    <a:pt x="13079" y="262"/>
                    <a:pt x="13789" y="259"/>
                  </a:cubicBezTo>
                  <a:cubicBezTo>
                    <a:pt x="14302" y="257"/>
                    <a:pt x="14813" y="240"/>
                    <a:pt x="15327" y="229"/>
                  </a:cubicBezTo>
                  <a:cubicBezTo>
                    <a:pt x="15381" y="229"/>
                    <a:pt x="15428" y="235"/>
                    <a:pt x="15471" y="276"/>
                  </a:cubicBezTo>
                  <a:cubicBezTo>
                    <a:pt x="15523" y="325"/>
                    <a:pt x="15586" y="276"/>
                    <a:pt x="15632" y="262"/>
                  </a:cubicBezTo>
                  <a:cubicBezTo>
                    <a:pt x="15712" y="240"/>
                    <a:pt x="15788" y="232"/>
                    <a:pt x="15867" y="235"/>
                  </a:cubicBezTo>
                  <a:cubicBezTo>
                    <a:pt x="16463" y="243"/>
                    <a:pt x="17056" y="314"/>
                    <a:pt x="17650" y="347"/>
                  </a:cubicBezTo>
                  <a:cubicBezTo>
                    <a:pt x="18032" y="369"/>
                    <a:pt x="18415" y="391"/>
                    <a:pt x="18797" y="391"/>
                  </a:cubicBezTo>
                  <a:cubicBezTo>
                    <a:pt x="18953" y="391"/>
                    <a:pt x="19111" y="396"/>
                    <a:pt x="19267" y="407"/>
                  </a:cubicBezTo>
                  <a:cubicBezTo>
                    <a:pt x="19732" y="437"/>
                    <a:pt x="20190" y="382"/>
                    <a:pt x="20652" y="355"/>
                  </a:cubicBezTo>
                  <a:cubicBezTo>
                    <a:pt x="20944" y="339"/>
                    <a:pt x="21239" y="350"/>
                    <a:pt x="21532" y="374"/>
                  </a:cubicBezTo>
                  <a:cubicBezTo>
                    <a:pt x="22785" y="483"/>
                    <a:pt x="24045" y="470"/>
                    <a:pt x="25301" y="467"/>
                  </a:cubicBezTo>
                  <a:cubicBezTo>
                    <a:pt x="25845" y="464"/>
                    <a:pt x="26386" y="470"/>
                    <a:pt x="26929" y="472"/>
                  </a:cubicBezTo>
                  <a:cubicBezTo>
                    <a:pt x="26995" y="472"/>
                    <a:pt x="27060" y="478"/>
                    <a:pt x="27096" y="404"/>
                  </a:cubicBezTo>
                  <a:cubicBezTo>
                    <a:pt x="27109" y="374"/>
                    <a:pt x="27142" y="382"/>
                    <a:pt x="27167" y="382"/>
                  </a:cubicBezTo>
                  <a:cubicBezTo>
                    <a:pt x="27576" y="388"/>
                    <a:pt x="27983" y="385"/>
                    <a:pt x="28393" y="363"/>
                  </a:cubicBezTo>
                  <a:cubicBezTo>
                    <a:pt x="28647" y="350"/>
                    <a:pt x="28901" y="371"/>
                    <a:pt x="29155" y="363"/>
                  </a:cubicBezTo>
                  <a:cubicBezTo>
                    <a:pt x="29644" y="347"/>
                    <a:pt x="30130" y="330"/>
                    <a:pt x="30619" y="314"/>
                  </a:cubicBezTo>
                  <a:cubicBezTo>
                    <a:pt x="30843" y="306"/>
                    <a:pt x="31070" y="303"/>
                    <a:pt x="31294" y="292"/>
                  </a:cubicBezTo>
                  <a:cubicBezTo>
                    <a:pt x="31838" y="270"/>
                    <a:pt x="32381" y="243"/>
                    <a:pt x="32925" y="221"/>
                  </a:cubicBezTo>
                  <a:cubicBezTo>
                    <a:pt x="33302" y="208"/>
                    <a:pt x="33676" y="197"/>
                    <a:pt x="34053" y="186"/>
                  </a:cubicBezTo>
                  <a:cubicBezTo>
                    <a:pt x="34097" y="186"/>
                    <a:pt x="34127" y="180"/>
                    <a:pt x="34138" y="131"/>
                  </a:cubicBezTo>
                  <a:cubicBezTo>
                    <a:pt x="34151" y="74"/>
                    <a:pt x="34195" y="66"/>
                    <a:pt x="34247" y="66"/>
                  </a:cubicBezTo>
                  <a:cubicBezTo>
                    <a:pt x="34465" y="66"/>
                    <a:pt x="34684" y="66"/>
                    <a:pt x="34905" y="60"/>
                  </a:cubicBezTo>
                  <a:cubicBezTo>
                    <a:pt x="35025" y="57"/>
                    <a:pt x="35148" y="49"/>
                    <a:pt x="35268" y="44"/>
                  </a:cubicBezTo>
                  <a:cubicBezTo>
                    <a:pt x="35298" y="44"/>
                    <a:pt x="35331" y="38"/>
                    <a:pt x="35342" y="76"/>
                  </a:cubicBezTo>
                  <a:cubicBezTo>
                    <a:pt x="35353" y="106"/>
                    <a:pt x="35334" y="128"/>
                    <a:pt x="35315" y="147"/>
                  </a:cubicBezTo>
                  <a:cubicBezTo>
                    <a:pt x="35211" y="246"/>
                    <a:pt x="35211" y="393"/>
                    <a:pt x="35143" y="508"/>
                  </a:cubicBezTo>
                  <a:cubicBezTo>
                    <a:pt x="35129" y="530"/>
                    <a:pt x="35151" y="552"/>
                    <a:pt x="35159" y="574"/>
                  </a:cubicBezTo>
                  <a:cubicBezTo>
                    <a:pt x="35189" y="658"/>
                    <a:pt x="35214" y="762"/>
                    <a:pt x="35178" y="830"/>
                  </a:cubicBezTo>
                  <a:cubicBezTo>
                    <a:pt x="35137" y="907"/>
                    <a:pt x="35140" y="1008"/>
                    <a:pt x="35088" y="1062"/>
                  </a:cubicBezTo>
                  <a:cubicBezTo>
                    <a:pt x="35009" y="1147"/>
                    <a:pt x="35083" y="1215"/>
                    <a:pt x="35080" y="1289"/>
                  </a:cubicBezTo>
                  <a:cubicBezTo>
                    <a:pt x="35077" y="1327"/>
                    <a:pt x="35099" y="1371"/>
                    <a:pt x="35143" y="1398"/>
                  </a:cubicBezTo>
                  <a:cubicBezTo>
                    <a:pt x="35178" y="1420"/>
                    <a:pt x="35184" y="1461"/>
                    <a:pt x="35165" y="1499"/>
                  </a:cubicBezTo>
                  <a:cubicBezTo>
                    <a:pt x="35143" y="1543"/>
                    <a:pt x="35105" y="1546"/>
                    <a:pt x="35066" y="1529"/>
                  </a:cubicBezTo>
                  <a:cubicBezTo>
                    <a:pt x="35034" y="1516"/>
                    <a:pt x="35009" y="1508"/>
                    <a:pt x="34976" y="1527"/>
                  </a:cubicBezTo>
                  <a:cubicBezTo>
                    <a:pt x="34930" y="1551"/>
                    <a:pt x="34889" y="1524"/>
                    <a:pt x="34851" y="1510"/>
                  </a:cubicBezTo>
                  <a:cubicBezTo>
                    <a:pt x="34711" y="1450"/>
                    <a:pt x="34624" y="1467"/>
                    <a:pt x="34523" y="1587"/>
                  </a:cubicBezTo>
                  <a:cubicBezTo>
                    <a:pt x="34479" y="1636"/>
                    <a:pt x="34441" y="1688"/>
                    <a:pt x="34375" y="1710"/>
                  </a:cubicBezTo>
                  <a:cubicBezTo>
                    <a:pt x="34351" y="1718"/>
                    <a:pt x="34340" y="1740"/>
                    <a:pt x="34332" y="1762"/>
                  </a:cubicBezTo>
                  <a:cubicBezTo>
                    <a:pt x="34192" y="2040"/>
                    <a:pt x="34053" y="2321"/>
                    <a:pt x="33911" y="2600"/>
                  </a:cubicBezTo>
                  <a:cubicBezTo>
                    <a:pt x="33903" y="2619"/>
                    <a:pt x="33892" y="2644"/>
                    <a:pt x="33875" y="2649"/>
                  </a:cubicBezTo>
                  <a:cubicBezTo>
                    <a:pt x="33742" y="2687"/>
                    <a:pt x="33621" y="2775"/>
                    <a:pt x="33477" y="2764"/>
                  </a:cubicBezTo>
                  <a:cubicBezTo>
                    <a:pt x="33408" y="2758"/>
                    <a:pt x="33395" y="2698"/>
                    <a:pt x="33384" y="2649"/>
                  </a:cubicBezTo>
                  <a:cubicBezTo>
                    <a:pt x="33370" y="2581"/>
                    <a:pt x="33356" y="2526"/>
                    <a:pt x="33266" y="2567"/>
                  </a:cubicBezTo>
                  <a:cubicBezTo>
                    <a:pt x="33253" y="2573"/>
                    <a:pt x="33225" y="2570"/>
                    <a:pt x="33214" y="2562"/>
                  </a:cubicBezTo>
                  <a:cubicBezTo>
                    <a:pt x="33132" y="2480"/>
                    <a:pt x="33091" y="2537"/>
                    <a:pt x="33039" y="2600"/>
                  </a:cubicBezTo>
                  <a:cubicBezTo>
                    <a:pt x="32985" y="2666"/>
                    <a:pt x="32906" y="2663"/>
                    <a:pt x="32829" y="2655"/>
                  </a:cubicBezTo>
                  <a:cubicBezTo>
                    <a:pt x="32813" y="2652"/>
                    <a:pt x="32796" y="2633"/>
                    <a:pt x="32780" y="2646"/>
                  </a:cubicBezTo>
                  <a:cubicBezTo>
                    <a:pt x="32668" y="2742"/>
                    <a:pt x="32510" y="2747"/>
                    <a:pt x="32400" y="2854"/>
                  </a:cubicBezTo>
                  <a:cubicBezTo>
                    <a:pt x="32351" y="2903"/>
                    <a:pt x="32329" y="2960"/>
                    <a:pt x="32299" y="3018"/>
                  </a:cubicBezTo>
                  <a:cubicBezTo>
                    <a:pt x="32228" y="3157"/>
                    <a:pt x="32163" y="3299"/>
                    <a:pt x="32029" y="3395"/>
                  </a:cubicBezTo>
                  <a:cubicBezTo>
                    <a:pt x="31982" y="3427"/>
                    <a:pt x="31941" y="3463"/>
                    <a:pt x="31887" y="3477"/>
                  </a:cubicBezTo>
                  <a:cubicBezTo>
                    <a:pt x="31881" y="3479"/>
                    <a:pt x="31873" y="3477"/>
                    <a:pt x="31870" y="3479"/>
                  </a:cubicBezTo>
                  <a:cubicBezTo>
                    <a:pt x="31791" y="3578"/>
                    <a:pt x="31696" y="3559"/>
                    <a:pt x="31589" y="3529"/>
                  </a:cubicBezTo>
                  <a:cubicBezTo>
                    <a:pt x="31502" y="3504"/>
                    <a:pt x="31477" y="3493"/>
                    <a:pt x="31491" y="3403"/>
                  </a:cubicBezTo>
                  <a:cubicBezTo>
                    <a:pt x="31493" y="3378"/>
                    <a:pt x="31488" y="3362"/>
                    <a:pt x="31477" y="3346"/>
                  </a:cubicBezTo>
                  <a:cubicBezTo>
                    <a:pt x="31461" y="3318"/>
                    <a:pt x="31461" y="3291"/>
                    <a:pt x="31466" y="3261"/>
                  </a:cubicBezTo>
                  <a:cubicBezTo>
                    <a:pt x="31469" y="3247"/>
                    <a:pt x="31447" y="3072"/>
                    <a:pt x="31444" y="3064"/>
                  </a:cubicBezTo>
                  <a:cubicBezTo>
                    <a:pt x="31431" y="3040"/>
                    <a:pt x="31422" y="3037"/>
                    <a:pt x="31390" y="3048"/>
                  </a:cubicBezTo>
                  <a:cubicBezTo>
                    <a:pt x="31294" y="3086"/>
                    <a:pt x="31226" y="3160"/>
                    <a:pt x="31144" y="3217"/>
                  </a:cubicBezTo>
                  <a:cubicBezTo>
                    <a:pt x="31073" y="3266"/>
                    <a:pt x="31007" y="3329"/>
                    <a:pt x="30923" y="3354"/>
                  </a:cubicBezTo>
                  <a:cubicBezTo>
                    <a:pt x="30898" y="3362"/>
                    <a:pt x="30868" y="3384"/>
                    <a:pt x="30890" y="3411"/>
                  </a:cubicBezTo>
                  <a:cubicBezTo>
                    <a:pt x="30928" y="3460"/>
                    <a:pt x="30893" y="3496"/>
                    <a:pt x="30879" y="3539"/>
                  </a:cubicBezTo>
                  <a:cubicBezTo>
                    <a:pt x="30860" y="3602"/>
                    <a:pt x="30800" y="3635"/>
                    <a:pt x="30791" y="3709"/>
                  </a:cubicBezTo>
                  <a:cubicBezTo>
                    <a:pt x="30783" y="3766"/>
                    <a:pt x="30677" y="3772"/>
                    <a:pt x="30630" y="3725"/>
                  </a:cubicBezTo>
                  <a:cubicBezTo>
                    <a:pt x="30617" y="3712"/>
                    <a:pt x="30603" y="3701"/>
                    <a:pt x="30592" y="3687"/>
                  </a:cubicBezTo>
                  <a:cubicBezTo>
                    <a:pt x="30548" y="3635"/>
                    <a:pt x="30480" y="3610"/>
                    <a:pt x="30436" y="3646"/>
                  </a:cubicBezTo>
                  <a:cubicBezTo>
                    <a:pt x="30395" y="3679"/>
                    <a:pt x="30371" y="3747"/>
                    <a:pt x="30393" y="3815"/>
                  </a:cubicBezTo>
                  <a:cubicBezTo>
                    <a:pt x="30420" y="3894"/>
                    <a:pt x="30477" y="3982"/>
                    <a:pt x="30360" y="4042"/>
                  </a:cubicBezTo>
                  <a:cubicBezTo>
                    <a:pt x="30354" y="4045"/>
                    <a:pt x="30346" y="4058"/>
                    <a:pt x="30349" y="4064"/>
                  </a:cubicBezTo>
                  <a:cubicBezTo>
                    <a:pt x="30390" y="4173"/>
                    <a:pt x="30286" y="4203"/>
                    <a:pt x="30242" y="4266"/>
                  </a:cubicBezTo>
                  <a:cubicBezTo>
                    <a:pt x="30223" y="4290"/>
                    <a:pt x="30196" y="4321"/>
                    <a:pt x="30193" y="4347"/>
                  </a:cubicBezTo>
                  <a:cubicBezTo>
                    <a:pt x="30188" y="4434"/>
                    <a:pt x="30114" y="4456"/>
                    <a:pt x="30065" y="4503"/>
                  </a:cubicBezTo>
                  <a:cubicBezTo>
                    <a:pt x="30032" y="4535"/>
                    <a:pt x="29988" y="4533"/>
                    <a:pt x="29942" y="4511"/>
                  </a:cubicBezTo>
                  <a:cubicBezTo>
                    <a:pt x="29822" y="4459"/>
                    <a:pt x="29702" y="4432"/>
                    <a:pt x="29590" y="4535"/>
                  </a:cubicBezTo>
                  <a:cubicBezTo>
                    <a:pt x="29568" y="4557"/>
                    <a:pt x="29532" y="4574"/>
                    <a:pt x="29502" y="4574"/>
                  </a:cubicBezTo>
                  <a:cubicBezTo>
                    <a:pt x="29412" y="4576"/>
                    <a:pt x="29346" y="4612"/>
                    <a:pt x="29306" y="4694"/>
                  </a:cubicBezTo>
                  <a:cubicBezTo>
                    <a:pt x="29265" y="4781"/>
                    <a:pt x="29194" y="4803"/>
                    <a:pt x="29109" y="4792"/>
                  </a:cubicBezTo>
                  <a:cubicBezTo>
                    <a:pt x="29041" y="4781"/>
                    <a:pt x="29013" y="4814"/>
                    <a:pt x="29010" y="4871"/>
                  </a:cubicBezTo>
                  <a:cubicBezTo>
                    <a:pt x="29008" y="4926"/>
                    <a:pt x="28980" y="4959"/>
                    <a:pt x="28942" y="4989"/>
                  </a:cubicBezTo>
                  <a:cubicBezTo>
                    <a:pt x="28901" y="5021"/>
                    <a:pt x="28866" y="5057"/>
                    <a:pt x="28838" y="5106"/>
                  </a:cubicBezTo>
                  <a:cubicBezTo>
                    <a:pt x="28806" y="5161"/>
                    <a:pt x="28746" y="5177"/>
                    <a:pt x="28694" y="5139"/>
                  </a:cubicBezTo>
                  <a:cubicBezTo>
                    <a:pt x="28639" y="5098"/>
                    <a:pt x="28625" y="5125"/>
                    <a:pt x="28593" y="5166"/>
                  </a:cubicBezTo>
                  <a:cubicBezTo>
                    <a:pt x="28511" y="5273"/>
                    <a:pt x="28399" y="5353"/>
                    <a:pt x="28276" y="5393"/>
                  </a:cubicBezTo>
                  <a:cubicBezTo>
                    <a:pt x="28194" y="5421"/>
                    <a:pt x="28142" y="5472"/>
                    <a:pt x="28112" y="5532"/>
                  </a:cubicBezTo>
                  <a:cubicBezTo>
                    <a:pt x="28065" y="5625"/>
                    <a:pt x="27992" y="5647"/>
                    <a:pt x="27910" y="5639"/>
                  </a:cubicBezTo>
                  <a:cubicBezTo>
                    <a:pt x="27830" y="5630"/>
                    <a:pt x="27751" y="5630"/>
                    <a:pt x="27672" y="5644"/>
                  </a:cubicBezTo>
                  <a:cubicBezTo>
                    <a:pt x="27653" y="5647"/>
                    <a:pt x="27620" y="5650"/>
                    <a:pt x="27612" y="5641"/>
                  </a:cubicBezTo>
                  <a:cubicBezTo>
                    <a:pt x="27560" y="5562"/>
                    <a:pt x="27505" y="5598"/>
                    <a:pt x="27448" y="5628"/>
                  </a:cubicBezTo>
                  <a:cubicBezTo>
                    <a:pt x="27434" y="5636"/>
                    <a:pt x="27413" y="5641"/>
                    <a:pt x="27396" y="5639"/>
                  </a:cubicBezTo>
                  <a:cubicBezTo>
                    <a:pt x="27262" y="5603"/>
                    <a:pt x="27134" y="5663"/>
                    <a:pt x="27006" y="5666"/>
                  </a:cubicBezTo>
                  <a:cubicBezTo>
                    <a:pt x="26894" y="5669"/>
                    <a:pt x="26828" y="5740"/>
                    <a:pt x="26754" y="5797"/>
                  </a:cubicBezTo>
                  <a:cubicBezTo>
                    <a:pt x="26683" y="5852"/>
                    <a:pt x="26615" y="5893"/>
                    <a:pt x="26525" y="5879"/>
                  </a:cubicBezTo>
                  <a:cubicBezTo>
                    <a:pt x="26489" y="5874"/>
                    <a:pt x="26462" y="5890"/>
                    <a:pt x="26443" y="5923"/>
                  </a:cubicBezTo>
                  <a:cubicBezTo>
                    <a:pt x="26421" y="5961"/>
                    <a:pt x="26394" y="5996"/>
                    <a:pt x="26375" y="6037"/>
                  </a:cubicBezTo>
                  <a:cubicBezTo>
                    <a:pt x="26350" y="6087"/>
                    <a:pt x="26320" y="6111"/>
                    <a:pt x="26263" y="6133"/>
                  </a:cubicBezTo>
                  <a:cubicBezTo>
                    <a:pt x="26162" y="6171"/>
                    <a:pt x="26080" y="6253"/>
                    <a:pt x="26000" y="6330"/>
                  </a:cubicBezTo>
                  <a:cubicBezTo>
                    <a:pt x="25932" y="6395"/>
                    <a:pt x="25954" y="6469"/>
                    <a:pt x="25970" y="6540"/>
                  </a:cubicBezTo>
                  <a:cubicBezTo>
                    <a:pt x="25981" y="6584"/>
                    <a:pt x="25973" y="6616"/>
                    <a:pt x="25948" y="6646"/>
                  </a:cubicBezTo>
                  <a:cubicBezTo>
                    <a:pt x="25875" y="6731"/>
                    <a:pt x="25853" y="6818"/>
                    <a:pt x="25918" y="6917"/>
                  </a:cubicBezTo>
                  <a:cubicBezTo>
                    <a:pt x="25932" y="6939"/>
                    <a:pt x="25932" y="6963"/>
                    <a:pt x="25916" y="6982"/>
                  </a:cubicBezTo>
                  <a:cubicBezTo>
                    <a:pt x="25877" y="7029"/>
                    <a:pt x="25845" y="7086"/>
                    <a:pt x="25795" y="7122"/>
                  </a:cubicBezTo>
                  <a:cubicBezTo>
                    <a:pt x="25694" y="7201"/>
                    <a:pt x="25588" y="7280"/>
                    <a:pt x="25462" y="7291"/>
                  </a:cubicBezTo>
                  <a:cubicBezTo>
                    <a:pt x="25378" y="7299"/>
                    <a:pt x="25293" y="7291"/>
                    <a:pt x="25205" y="7307"/>
                  </a:cubicBezTo>
                  <a:cubicBezTo>
                    <a:pt x="25162" y="7316"/>
                    <a:pt x="25102" y="7283"/>
                    <a:pt x="25093" y="7217"/>
                  </a:cubicBezTo>
                  <a:cubicBezTo>
                    <a:pt x="25088" y="7171"/>
                    <a:pt x="25063" y="7171"/>
                    <a:pt x="25036" y="7204"/>
                  </a:cubicBezTo>
                  <a:cubicBezTo>
                    <a:pt x="25014" y="7228"/>
                    <a:pt x="24987" y="7245"/>
                    <a:pt x="24960" y="7264"/>
                  </a:cubicBezTo>
                  <a:cubicBezTo>
                    <a:pt x="24878" y="7326"/>
                    <a:pt x="24823" y="7397"/>
                    <a:pt x="24812" y="7518"/>
                  </a:cubicBezTo>
                  <a:cubicBezTo>
                    <a:pt x="24790" y="7821"/>
                    <a:pt x="24755" y="8124"/>
                    <a:pt x="24730" y="8430"/>
                  </a:cubicBezTo>
                  <a:cubicBezTo>
                    <a:pt x="24719" y="8580"/>
                    <a:pt x="24719" y="8577"/>
                    <a:pt x="24566" y="8580"/>
                  </a:cubicBezTo>
                  <a:cubicBezTo>
                    <a:pt x="24006" y="8585"/>
                    <a:pt x="23446" y="8585"/>
                    <a:pt x="22886" y="8602"/>
                  </a:cubicBezTo>
                  <a:cubicBezTo>
                    <a:pt x="22534" y="8613"/>
                    <a:pt x="22184" y="8607"/>
                    <a:pt x="21832" y="8618"/>
                  </a:cubicBezTo>
                  <a:cubicBezTo>
                    <a:pt x="21510" y="8629"/>
                    <a:pt x="21187" y="8632"/>
                    <a:pt x="20865" y="8635"/>
                  </a:cubicBezTo>
                  <a:cubicBezTo>
                    <a:pt x="20838" y="8635"/>
                    <a:pt x="20805" y="8626"/>
                    <a:pt x="20780" y="8651"/>
                  </a:cubicBezTo>
                  <a:lnTo>
                    <a:pt x="19106" y="8651"/>
                  </a:lnTo>
                  <a:cubicBezTo>
                    <a:pt x="19076" y="8635"/>
                    <a:pt x="19043" y="8640"/>
                    <a:pt x="19010" y="8640"/>
                  </a:cubicBezTo>
                  <a:cubicBezTo>
                    <a:pt x="18587" y="8637"/>
                    <a:pt x="18161" y="8643"/>
                    <a:pt x="17737" y="8632"/>
                  </a:cubicBezTo>
                  <a:cubicBezTo>
                    <a:pt x="16793" y="8610"/>
                    <a:pt x="15848" y="8626"/>
                    <a:pt x="14903" y="8607"/>
                  </a:cubicBezTo>
                  <a:cubicBezTo>
                    <a:pt x="14616" y="8602"/>
                    <a:pt x="14330" y="8607"/>
                    <a:pt x="14040" y="8596"/>
                  </a:cubicBezTo>
                  <a:cubicBezTo>
                    <a:pt x="13281" y="8572"/>
                    <a:pt x="12524" y="8539"/>
                    <a:pt x="11765" y="8514"/>
                  </a:cubicBezTo>
                  <a:cubicBezTo>
                    <a:pt x="11341" y="8501"/>
                    <a:pt x="10918" y="8501"/>
                    <a:pt x="10494" y="8487"/>
                  </a:cubicBezTo>
                  <a:cubicBezTo>
                    <a:pt x="9945" y="8473"/>
                    <a:pt x="9399" y="8452"/>
                    <a:pt x="8850" y="8435"/>
                  </a:cubicBezTo>
                  <a:cubicBezTo>
                    <a:pt x="8828" y="8435"/>
                    <a:pt x="8795" y="8424"/>
                    <a:pt x="8785" y="8446"/>
                  </a:cubicBezTo>
                  <a:cubicBezTo>
                    <a:pt x="8755" y="8504"/>
                    <a:pt x="8705" y="8490"/>
                    <a:pt x="8659" y="8487"/>
                  </a:cubicBezTo>
                  <a:cubicBezTo>
                    <a:pt x="8249" y="8479"/>
                    <a:pt x="7842" y="8468"/>
                    <a:pt x="7432" y="8457"/>
                  </a:cubicBezTo>
                  <a:cubicBezTo>
                    <a:pt x="6474" y="8433"/>
                    <a:pt x="5512" y="8408"/>
                    <a:pt x="4553" y="8381"/>
                  </a:cubicBezTo>
                  <a:cubicBezTo>
                    <a:pt x="3843" y="8359"/>
                    <a:pt x="3130" y="8334"/>
                    <a:pt x="2420" y="8307"/>
                  </a:cubicBezTo>
                  <a:cubicBezTo>
                    <a:pt x="2008" y="8291"/>
                    <a:pt x="1598" y="8274"/>
                    <a:pt x="1185" y="8255"/>
                  </a:cubicBezTo>
                  <a:cubicBezTo>
                    <a:pt x="822" y="8239"/>
                    <a:pt x="456" y="8220"/>
                    <a:pt x="93" y="8203"/>
                  </a:cubicBezTo>
                  <a:cubicBezTo>
                    <a:pt x="63" y="8200"/>
                    <a:pt x="30" y="8203"/>
                    <a:pt x="22" y="8165"/>
                  </a:cubicBezTo>
                  <a:cubicBezTo>
                    <a:pt x="0" y="8067"/>
                    <a:pt x="44" y="7979"/>
                    <a:pt x="98" y="7911"/>
                  </a:cubicBezTo>
                  <a:cubicBezTo>
                    <a:pt x="145" y="7854"/>
                    <a:pt x="221" y="7881"/>
                    <a:pt x="281" y="7908"/>
                  </a:cubicBezTo>
                  <a:cubicBezTo>
                    <a:pt x="333" y="7933"/>
                    <a:pt x="391" y="7935"/>
                    <a:pt x="440" y="7960"/>
                  </a:cubicBezTo>
                  <a:cubicBezTo>
                    <a:pt x="464" y="7971"/>
                    <a:pt x="483" y="7968"/>
                    <a:pt x="483" y="7941"/>
                  </a:cubicBezTo>
                  <a:cubicBezTo>
                    <a:pt x="483" y="7824"/>
                    <a:pt x="557" y="7731"/>
                    <a:pt x="582" y="7619"/>
                  </a:cubicBezTo>
                  <a:cubicBezTo>
                    <a:pt x="615" y="7463"/>
                    <a:pt x="751" y="7414"/>
                    <a:pt x="880" y="7501"/>
                  </a:cubicBezTo>
                  <a:cubicBezTo>
                    <a:pt x="964" y="7559"/>
                    <a:pt x="986" y="7553"/>
                    <a:pt x="1046" y="7455"/>
                  </a:cubicBezTo>
                  <a:cubicBezTo>
                    <a:pt x="931" y="7441"/>
                    <a:pt x="899" y="7348"/>
                    <a:pt x="858" y="7264"/>
                  </a:cubicBezTo>
                  <a:cubicBezTo>
                    <a:pt x="825" y="7198"/>
                    <a:pt x="855" y="7135"/>
                    <a:pt x="915" y="7130"/>
                  </a:cubicBezTo>
                  <a:cubicBezTo>
                    <a:pt x="975" y="7127"/>
                    <a:pt x="1000" y="7081"/>
                    <a:pt x="1000" y="7045"/>
                  </a:cubicBezTo>
                  <a:cubicBezTo>
                    <a:pt x="1002" y="6985"/>
                    <a:pt x="926" y="6928"/>
                    <a:pt x="869" y="6947"/>
                  </a:cubicBezTo>
                  <a:cubicBezTo>
                    <a:pt x="792" y="6971"/>
                    <a:pt x="740" y="6941"/>
                    <a:pt x="702" y="6881"/>
                  </a:cubicBezTo>
                  <a:cubicBezTo>
                    <a:pt x="656" y="6816"/>
                    <a:pt x="631" y="6742"/>
                    <a:pt x="680" y="6666"/>
                  </a:cubicBezTo>
                  <a:cubicBezTo>
                    <a:pt x="710" y="6619"/>
                    <a:pt x="748" y="6595"/>
                    <a:pt x="806" y="6605"/>
                  </a:cubicBezTo>
                  <a:cubicBezTo>
                    <a:pt x="893" y="6619"/>
                    <a:pt x="934" y="6592"/>
                    <a:pt x="915" y="6518"/>
                  </a:cubicBezTo>
                  <a:cubicBezTo>
                    <a:pt x="901" y="6455"/>
                    <a:pt x="918" y="6414"/>
                    <a:pt x="961" y="6379"/>
                  </a:cubicBezTo>
                  <a:cubicBezTo>
                    <a:pt x="1043" y="6310"/>
                    <a:pt x="1035" y="6253"/>
                    <a:pt x="951" y="6199"/>
                  </a:cubicBezTo>
                  <a:cubicBezTo>
                    <a:pt x="948" y="6196"/>
                    <a:pt x="948" y="6193"/>
                    <a:pt x="945" y="6193"/>
                  </a:cubicBezTo>
                  <a:cubicBezTo>
                    <a:pt x="929" y="6171"/>
                    <a:pt x="910" y="6144"/>
                    <a:pt x="882" y="6163"/>
                  </a:cubicBezTo>
                  <a:cubicBezTo>
                    <a:pt x="858" y="6179"/>
                    <a:pt x="869" y="6212"/>
                    <a:pt x="880" y="6237"/>
                  </a:cubicBezTo>
                  <a:cubicBezTo>
                    <a:pt x="896" y="6267"/>
                    <a:pt x="912" y="6294"/>
                    <a:pt x="880" y="6324"/>
                  </a:cubicBezTo>
                  <a:cubicBezTo>
                    <a:pt x="825" y="6371"/>
                    <a:pt x="664" y="6332"/>
                    <a:pt x="639" y="6264"/>
                  </a:cubicBezTo>
                  <a:cubicBezTo>
                    <a:pt x="625" y="6226"/>
                    <a:pt x="677" y="6026"/>
                    <a:pt x="716" y="6010"/>
                  </a:cubicBezTo>
                  <a:cubicBezTo>
                    <a:pt x="808" y="5966"/>
                    <a:pt x="869" y="5904"/>
                    <a:pt x="907" y="5805"/>
                  </a:cubicBezTo>
                  <a:cubicBezTo>
                    <a:pt x="937" y="5732"/>
                    <a:pt x="1038" y="5712"/>
                    <a:pt x="1106" y="5745"/>
                  </a:cubicBezTo>
                  <a:cubicBezTo>
                    <a:pt x="1191" y="5783"/>
                    <a:pt x="1210" y="5827"/>
                    <a:pt x="1185" y="5925"/>
                  </a:cubicBezTo>
                  <a:cubicBezTo>
                    <a:pt x="1177" y="5953"/>
                    <a:pt x="1175" y="5983"/>
                    <a:pt x="1175" y="6013"/>
                  </a:cubicBezTo>
                  <a:cubicBezTo>
                    <a:pt x="1175" y="6048"/>
                    <a:pt x="1185" y="6065"/>
                    <a:pt x="1221" y="6037"/>
                  </a:cubicBezTo>
                  <a:cubicBezTo>
                    <a:pt x="1273" y="5996"/>
                    <a:pt x="1292" y="5876"/>
                    <a:pt x="1254" y="5819"/>
                  </a:cubicBezTo>
                  <a:cubicBezTo>
                    <a:pt x="1215" y="5764"/>
                    <a:pt x="1191" y="5704"/>
                    <a:pt x="1183" y="5639"/>
                  </a:cubicBezTo>
                  <a:cubicBezTo>
                    <a:pt x="1166" y="5521"/>
                    <a:pt x="1267" y="5390"/>
                    <a:pt x="1379" y="5349"/>
                  </a:cubicBezTo>
                  <a:cubicBezTo>
                    <a:pt x="1480" y="5314"/>
                    <a:pt x="1543" y="5371"/>
                    <a:pt x="1620" y="5423"/>
                  </a:cubicBezTo>
                  <a:cubicBezTo>
                    <a:pt x="1554" y="5213"/>
                    <a:pt x="1560" y="5202"/>
                    <a:pt x="1754" y="5103"/>
                  </a:cubicBezTo>
                  <a:cubicBezTo>
                    <a:pt x="1825" y="5065"/>
                    <a:pt x="1909" y="5079"/>
                    <a:pt x="1978" y="5027"/>
                  </a:cubicBezTo>
                  <a:cubicBezTo>
                    <a:pt x="2016" y="4997"/>
                    <a:pt x="2032" y="4975"/>
                    <a:pt x="2016" y="4926"/>
                  </a:cubicBezTo>
                  <a:cubicBezTo>
                    <a:pt x="1877" y="5043"/>
                    <a:pt x="1759" y="5013"/>
                    <a:pt x="1661" y="4858"/>
                  </a:cubicBezTo>
                  <a:cubicBezTo>
                    <a:pt x="1606" y="4773"/>
                    <a:pt x="1601" y="4688"/>
                    <a:pt x="1603" y="4595"/>
                  </a:cubicBezTo>
                  <a:cubicBezTo>
                    <a:pt x="1606" y="4522"/>
                    <a:pt x="1792" y="4352"/>
                    <a:pt x="1866" y="4358"/>
                  </a:cubicBezTo>
                  <a:cubicBezTo>
                    <a:pt x="1871" y="4358"/>
                    <a:pt x="1879" y="4361"/>
                    <a:pt x="1882" y="4363"/>
                  </a:cubicBezTo>
                  <a:cubicBezTo>
                    <a:pt x="1953" y="4437"/>
                    <a:pt x="2035" y="4445"/>
                    <a:pt x="2122" y="4391"/>
                  </a:cubicBezTo>
                  <a:cubicBezTo>
                    <a:pt x="2128" y="4388"/>
                    <a:pt x="2133" y="4388"/>
                    <a:pt x="2139" y="4391"/>
                  </a:cubicBezTo>
                  <a:cubicBezTo>
                    <a:pt x="2218" y="4401"/>
                    <a:pt x="2248" y="4352"/>
                    <a:pt x="2264" y="4288"/>
                  </a:cubicBezTo>
                  <a:cubicBezTo>
                    <a:pt x="2292" y="4181"/>
                    <a:pt x="2417" y="4108"/>
                    <a:pt x="2518" y="4146"/>
                  </a:cubicBezTo>
                  <a:cubicBezTo>
                    <a:pt x="2584" y="4170"/>
                    <a:pt x="2622" y="4135"/>
                    <a:pt x="2669" y="4099"/>
                  </a:cubicBezTo>
                  <a:cubicBezTo>
                    <a:pt x="2614" y="4039"/>
                    <a:pt x="2538" y="4031"/>
                    <a:pt x="2472" y="3996"/>
                  </a:cubicBezTo>
                  <a:cubicBezTo>
                    <a:pt x="2385" y="3949"/>
                    <a:pt x="2363" y="3897"/>
                    <a:pt x="2401" y="3804"/>
                  </a:cubicBezTo>
                  <a:cubicBezTo>
                    <a:pt x="2477" y="3624"/>
                    <a:pt x="2660" y="3610"/>
                    <a:pt x="2822" y="3733"/>
                  </a:cubicBezTo>
                  <a:cubicBezTo>
                    <a:pt x="2843" y="3750"/>
                    <a:pt x="2857" y="3780"/>
                    <a:pt x="2887" y="3761"/>
                  </a:cubicBezTo>
                  <a:cubicBezTo>
                    <a:pt x="2917" y="3742"/>
                    <a:pt x="2906" y="3709"/>
                    <a:pt x="2895" y="3679"/>
                  </a:cubicBezTo>
                  <a:cubicBezTo>
                    <a:pt x="2884" y="3649"/>
                    <a:pt x="2863" y="3630"/>
                    <a:pt x="2841" y="3610"/>
                  </a:cubicBezTo>
                  <a:cubicBezTo>
                    <a:pt x="2734" y="3518"/>
                    <a:pt x="2609" y="3441"/>
                    <a:pt x="2587" y="3280"/>
                  </a:cubicBezTo>
                  <a:cubicBezTo>
                    <a:pt x="2579" y="3228"/>
                    <a:pt x="2568" y="3184"/>
                    <a:pt x="2630" y="3187"/>
                  </a:cubicBezTo>
                  <a:cubicBezTo>
                    <a:pt x="2718" y="3187"/>
                    <a:pt x="2742" y="3133"/>
                    <a:pt x="2759" y="3067"/>
                  </a:cubicBezTo>
                  <a:cubicBezTo>
                    <a:pt x="2775" y="3001"/>
                    <a:pt x="2786" y="2933"/>
                    <a:pt x="2794" y="2865"/>
                  </a:cubicBezTo>
                  <a:cubicBezTo>
                    <a:pt x="2805" y="2788"/>
                    <a:pt x="2846" y="2739"/>
                    <a:pt x="2915" y="2712"/>
                  </a:cubicBezTo>
                  <a:cubicBezTo>
                    <a:pt x="2969" y="2690"/>
                    <a:pt x="3026" y="2674"/>
                    <a:pt x="3078" y="2649"/>
                  </a:cubicBezTo>
                  <a:cubicBezTo>
                    <a:pt x="3188" y="2597"/>
                    <a:pt x="3201" y="2523"/>
                    <a:pt x="3125" y="2431"/>
                  </a:cubicBezTo>
                  <a:cubicBezTo>
                    <a:pt x="3106" y="2409"/>
                    <a:pt x="3081" y="2392"/>
                    <a:pt x="3059" y="2373"/>
                  </a:cubicBezTo>
                  <a:cubicBezTo>
                    <a:pt x="2958" y="2291"/>
                    <a:pt x="2854" y="2212"/>
                    <a:pt x="2764" y="2119"/>
                  </a:cubicBezTo>
                  <a:cubicBezTo>
                    <a:pt x="2734" y="2087"/>
                    <a:pt x="2718" y="2051"/>
                    <a:pt x="2742" y="2007"/>
                  </a:cubicBezTo>
                  <a:cubicBezTo>
                    <a:pt x="2762" y="1975"/>
                    <a:pt x="2781" y="1925"/>
                    <a:pt x="2822" y="1936"/>
                  </a:cubicBezTo>
                  <a:cubicBezTo>
                    <a:pt x="2925" y="1964"/>
                    <a:pt x="3043" y="1931"/>
                    <a:pt x="3138" y="1999"/>
                  </a:cubicBezTo>
                  <a:cubicBezTo>
                    <a:pt x="3177" y="2026"/>
                    <a:pt x="3223" y="2035"/>
                    <a:pt x="3264" y="2005"/>
                  </a:cubicBezTo>
                  <a:cubicBezTo>
                    <a:pt x="3311" y="1972"/>
                    <a:pt x="3362" y="1961"/>
                    <a:pt x="3420" y="1950"/>
                  </a:cubicBezTo>
                  <a:cubicBezTo>
                    <a:pt x="3319" y="1904"/>
                    <a:pt x="3245" y="1830"/>
                    <a:pt x="3163" y="1767"/>
                  </a:cubicBezTo>
                  <a:cubicBezTo>
                    <a:pt x="3103" y="1718"/>
                    <a:pt x="3073" y="1655"/>
                    <a:pt x="3100" y="1579"/>
                  </a:cubicBezTo>
                  <a:cubicBezTo>
                    <a:pt x="3128" y="1505"/>
                    <a:pt x="3190" y="1488"/>
                    <a:pt x="3261" y="1502"/>
                  </a:cubicBezTo>
                  <a:cubicBezTo>
                    <a:pt x="3302" y="1510"/>
                    <a:pt x="3343" y="1518"/>
                    <a:pt x="3384" y="1524"/>
                  </a:cubicBezTo>
                  <a:cubicBezTo>
                    <a:pt x="3428" y="1529"/>
                    <a:pt x="3474" y="1543"/>
                    <a:pt x="3505" y="1497"/>
                  </a:cubicBezTo>
                  <a:cubicBezTo>
                    <a:pt x="3535" y="1447"/>
                    <a:pt x="3556" y="1398"/>
                    <a:pt x="3518" y="1341"/>
                  </a:cubicBezTo>
                  <a:cubicBezTo>
                    <a:pt x="3488" y="1297"/>
                    <a:pt x="3461" y="1251"/>
                    <a:pt x="3433" y="1204"/>
                  </a:cubicBezTo>
                  <a:cubicBezTo>
                    <a:pt x="3398" y="1139"/>
                    <a:pt x="3393" y="1071"/>
                    <a:pt x="3455" y="1019"/>
                  </a:cubicBezTo>
                  <a:cubicBezTo>
                    <a:pt x="3524" y="961"/>
                    <a:pt x="3543" y="904"/>
                    <a:pt x="3472" y="836"/>
                  </a:cubicBezTo>
                  <a:cubicBezTo>
                    <a:pt x="3453" y="817"/>
                    <a:pt x="3444" y="789"/>
                    <a:pt x="3455" y="762"/>
                  </a:cubicBezTo>
                  <a:cubicBezTo>
                    <a:pt x="3469" y="732"/>
                    <a:pt x="3499" y="737"/>
                    <a:pt x="3526" y="737"/>
                  </a:cubicBezTo>
                  <a:cubicBezTo>
                    <a:pt x="3567" y="737"/>
                    <a:pt x="3608" y="740"/>
                    <a:pt x="3652" y="743"/>
                  </a:cubicBezTo>
                  <a:cubicBezTo>
                    <a:pt x="3767" y="746"/>
                    <a:pt x="3769" y="754"/>
                    <a:pt x="3734" y="860"/>
                  </a:cubicBezTo>
                  <a:cubicBezTo>
                    <a:pt x="3726" y="888"/>
                    <a:pt x="3712" y="912"/>
                    <a:pt x="3742" y="931"/>
                  </a:cubicBezTo>
                  <a:cubicBezTo>
                    <a:pt x="3767" y="945"/>
                    <a:pt x="3794" y="942"/>
                    <a:pt x="3816" y="926"/>
                  </a:cubicBezTo>
                  <a:cubicBezTo>
                    <a:pt x="3860" y="890"/>
                    <a:pt x="3898" y="849"/>
                    <a:pt x="3925" y="800"/>
                  </a:cubicBezTo>
                  <a:cubicBezTo>
                    <a:pt x="3942" y="770"/>
                    <a:pt x="3961" y="746"/>
                    <a:pt x="3999" y="748"/>
                  </a:cubicBezTo>
                  <a:cubicBezTo>
                    <a:pt x="4198" y="754"/>
                    <a:pt x="4395" y="716"/>
                    <a:pt x="4594" y="732"/>
                  </a:cubicBezTo>
                  <a:cubicBezTo>
                    <a:pt x="5247" y="778"/>
                    <a:pt x="5903" y="795"/>
                    <a:pt x="6558" y="817"/>
                  </a:cubicBezTo>
                  <a:cubicBezTo>
                    <a:pt x="7296" y="841"/>
                    <a:pt x="8033" y="863"/>
                    <a:pt x="8774" y="888"/>
                  </a:cubicBezTo>
                  <a:cubicBezTo>
                    <a:pt x="8984" y="896"/>
                    <a:pt x="9194" y="901"/>
                    <a:pt x="9405" y="909"/>
                  </a:cubicBezTo>
                  <a:cubicBezTo>
                    <a:pt x="9448" y="912"/>
                    <a:pt x="9492" y="907"/>
                    <a:pt x="9503" y="858"/>
                  </a:cubicBezTo>
                  <a:cubicBezTo>
                    <a:pt x="9514" y="803"/>
                    <a:pt x="9533" y="748"/>
                    <a:pt x="9522" y="691"/>
                  </a:cubicBezTo>
                  <a:cubicBezTo>
                    <a:pt x="9489" y="527"/>
                    <a:pt x="9473" y="358"/>
                    <a:pt x="9410" y="199"/>
                  </a:cubicBezTo>
                  <a:cubicBezTo>
                    <a:pt x="9385" y="137"/>
                    <a:pt x="9347" y="57"/>
                    <a:pt x="9432" y="0"/>
                  </a:cubicBezTo>
                  <a:lnTo>
                    <a:pt x="9533" y="0"/>
                  </a:lnTo>
                  <a:lnTo>
                    <a:pt x="9533" y="14"/>
                  </a:lnTo>
                </a:path>
              </a:pathLst>
            </a:custGeom>
            <a:solidFill>
              <a:srgbClr val="6465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4"/>
            <p:cNvSpPr>
              <a:spLocks noChangeArrowheads="1"/>
            </p:cNvSpPr>
            <p:nvPr/>
          </p:nvSpPr>
          <p:spPr bwMode="auto">
            <a:xfrm>
              <a:off x="3065463" y="1916113"/>
              <a:ext cx="395287" cy="809625"/>
            </a:xfrm>
            <a:custGeom>
              <a:avLst/>
              <a:gdLst>
                <a:gd name="T0" fmla="*/ 1024 w 1096"/>
                <a:gd name="T1" fmla="*/ 2190 h 2248"/>
                <a:gd name="T2" fmla="*/ 828 w 1096"/>
                <a:gd name="T3" fmla="*/ 2113 h 2248"/>
                <a:gd name="T4" fmla="*/ 817 w 1096"/>
                <a:gd name="T5" fmla="*/ 2091 h 2248"/>
                <a:gd name="T6" fmla="*/ 945 w 1096"/>
                <a:gd name="T7" fmla="*/ 1772 h 2248"/>
                <a:gd name="T8" fmla="*/ 1013 w 1096"/>
                <a:gd name="T9" fmla="*/ 1537 h 2248"/>
                <a:gd name="T10" fmla="*/ 860 w 1096"/>
                <a:gd name="T11" fmla="*/ 1250 h 2248"/>
                <a:gd name="T12" fmla="*/ 852 w 1096"/>
                <a:gd name="T13" fmla="*/ 966 h 2248"/>
                <a:gd name="T14" fmla="*/ 852 w 1096"/>
                <a:gd name="T15" fmla="*/ 750 h 2248"/>
                <a:gd name="T16" fmla="*/ 929 w 1096"/>
                <a:gd name="T17" fmla="*/ 453 h 2248"/>
                <a:gd name="T18" fmla="*/ 1052 w 1096"/>
                <a:gd name="T19" fmla="*/ 305 h 2248"/>
                <a:gd name="T20" fmla="*/ 1071 w 1096"/>
                <a:gd name="T21" fmla="*/ 207 h 2248"/>
                <a:gd name="T22" fmla="*/ 967 w 1096"/>
                <a:gd name="T23" fmla="*/ 196 h 2248"/>
                <a:gd name="T24" fmla="*/ 863 w 1096"/>
                <a:gd name="T25" fmla="*/ 111 h 2248"/>
                <a:gd name="T26" fmla="*/ 746 w 1096"/>
                <a:gd name="T27" fmla="*/ 33 h 2248"/>
                <a:gd name="T28" fmla="*/ 666 w 1096"/>
                <a:gd name="T29" fmla="*/ 52 h 2248"/>
                <a:gd name="T30" fmla="*/ 415 w 1096"/>
                <a:gd name="T31" fmla="*/ 11 h 2248"/>
                <a:gd name="T32" fmla="*/ 344 w 1096"/>
                <a:gd name="T33" fmla="*/ 76 h 2248"/>
                <a:gd name="T34" fmla="*/ 287 w 1096"/>
                <a:gd name="T35" fmla="*/ 996 h 2248"/>
                <a:gd name="T36" fmla="*/ 202 w 1096"/>
                <a:gd name="T37" fmla="*/ 1280 h 2248"/>
                <a:gd name="T38" fmla="*/ 161 w 1096"/>
                <a:gd name="T39" fmla="*/ 1425 h 2248"/>
                <a:gd name="T40" fmla="*/ 126 w 1096"/>
                <a:gd name="T41" fmla="*/ 1480 h 2248"/>
                <a:gd name="T42" fmla="*/ 41 w 1096"/>
                <a:gd name="T43" fmla="*/ 1635 h 2248"/>
                <a:gd name="T44" fmla="*/ 27 w 1096"/>
                <a:gd name="T45" fmla="*/ 1848 h 2248"/>
                <a:gd name="T46" fmla="*/ 35 w 1096"/>
                <a:gd name="T47" fmla="*/ 2020 h 2248"/>
                <a:gd name="T48" fmla="*/ 205 w 1096"/>
                <a:gd name="T49" fmla="*/ 2190 h 2248"/>
                <a:gd name="T50" fmla="*/ 229 w 1096"/>
                <a:gd name="T51" fmla="*/ 2198 h 2248"/>
                <a:gd name="T52" fmla="*/ 423 w 1096"/>
                <a:gd name="T53" fmla="*/ 2217 h 2248"/>
                <a:gd name="T54" fmla="*/ 541 w 1096"/>
                <a:gd name="T55" fmla="*/ 2173 h 2248"/>
                <a:gd name="T56" fmla="*/ 828 w 1096"/>
                <a:gd name="T57" fmla="*/ 2113 h 2248"/>
                <a:gd name="T58" fmla="*/ 1024 w 1096"/>
                <a:gd name="T59" fmla="*/ 2190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6" h="2248">
                  <a:moveTo>
                    <a:pt x="1024" y="2190"/>
                  </a:moveTo>
                  <a:cubicBezTo>
                    <a:pt x="972" y="2124"/>
                    <a:pt x="890" y="2140"/>
                    <a:pt x="828" y="2113"/>
                  </a:cubicBezTo>
                  <a:cubicBezTo>
                    <a:pt x="822" y="2108"/>
                    <a:pt x="819" y="2099"/>
                    <a:pt x="817" y="2091"/>
                  </a:cubicBezTo>
                  <a:cubicBezTo>
                    <a:pt x="721" y="1927"/>
                    <a:pt x="759" y="1826"/>
                    <a:pt x="945" y="1772"/>
                  </a:cubicBezTo>
                  <a:cubicBezTo>
                    <a:pt x="1041" y="1742"/>
                    <a:pt x="1079" y="1624"/>
                    <a:pt x="1013" y="1537"/>
                  </a:cubicBezTo>
                  <a:cubicBezTo>
                    <a:pt x="945" y="1449"/>
                    <a:pt x="912" y="1343"/>
                    <a:pt x="860" y="1250"/>
                  </a:cubicBezTo>
                  <a:cubicBezTo>
                    <a:pt x="806" y="1155"/>
                    <a:pt x="798" y="1064"/>
                    <a:pt x="852" y="966"/>
                  </a:cubicBezTo>
                  <a:cubicBezTo>
                    <a:pt x="890" y="898"/>
                    <a:pt x="893" y="827"/>
                    <a:pt x="852" y="750"/>
                  </a:cubicBezTo>
                  <a:cubicBezTo>
                    <a:pt x="792" y="641"/>
                    <a:pt x="828" y="532"/>
                    <a:pt x="929" y="453"/>
                  </a:cubicBezTo>
                  <a:cubicBezTo>
                    <a:pt x="981" y="412"/>
                    <a:pt x="1032" y="371"/>
                    <a:pt x="1052" y="305"/>
                  </a:cubicBezTo>
                  <a:cubicBezTo>
                    <a:pt x="1062" y="272"/>
                    <a:pt x="1095" y="231"/>
                    <a:pt x="1071" y="207"/>
                  </a:cubicBezTo>
                  <a:cubicBezTo>
                    <a:pt x="1052" y="188"/>
                    <a:pt x="1002" y="188"/>
                    <a:pt x="967" y="196"/>
                  </a:cubicBezTo>
                  <a:cubicBezTo>
                    <a:pt x="896" y="215"/>
                    <a:pt x="863" y="190"/>
                    <a:pt x="863" y="111"/>
                  </a:cubicBezTo>
                  <a:cubicBezTo>
                    <a:pt x="866" y="28"/>
                    <a:pt x="825" y="3"/>
                    <a:pt x="746" y="33"/>
                  </a:cubicBezTo>
                  <a:cubicBezTo>
                    <a:pt x="718" y="44"/>
                    <a:pt x="696" y="69"/>
                    <a:pt x="666" y="52"/>
                  </a:cubicBezTo>
                  <a:cubicBezTo>
                    <a:pt x="587" y="11"/>
                    <a:pt x="500" y="28"/>
                    <a:pt x="415" y="11"/>
                  </a:cubicBezTo>
                  <a:cubicBezTo>
                    <a:pt x="360" y="0"/>
                    <a:pt x="347" y="22"/>
                    <a:pt x="344" y="76"/>
                  </a:cubicBezTo>
                  <a:cubicBezTo>
                    <a:pt x="328" y="384"/>
                    <a:pt x="309" y="690"/>
                    <a:pt x="287" y="996"/>
                  </a:cubicBezTo>
                  <a:cubicBezTo>
                    <a:pt x="281" y="1094"/>
                    <a:pt x="265" y="1193"/>
                    <a:pt x="202" y="1280"/>
                  </a:cubicBezTo>
                  <a:cubicBezTo>
                    <a:pt x="172" y="1321"/>
                    <a:pt x="137" y="1362"/>
                    <a:pt x="161" y="1425"/>
                  </a:cubicBezTo>
                  <a:cubicBezTo>
                    <a:pt x="169" y="1444"/>
                    <a:pt x="147" y="1474"/>
                    <a:pt x="126" y="1480"/>
                  </a:cubicBezTo>
                  <a:cubicBezTo>
                    <a:pt x="44" y="1504"/>
                    <a:pt x="41" y="1567"/>
                    <a:pt x="41" y="1635"/>
                  </a:cubicBezTo>
                  <a:cubicBezTo>
                    <a:pt x="41" y="1706"/>
                    <a:pt x="35" y="1777"/>
                    <a:pt x="27" y="1848"/>
                  </a:cubicBezTo>
                  <a:cubicBezTo>
                    <a:pt x="19" y="1906"/>
                    <a:pt x="0" y="1974"/>
                    <a:pt x="35" y="2020"/>
                  </a:cubicBezTo>
                  <a:cubicBezTo>
                    <a:pt x="82" y="2083"/>
                    <a:pt x="177" y="2102"/>
                    <a:pt x="205" y="2190"/>
                  </a:cubicBezTo>
                  <a:cubicBezTo>
                    <a:pt x="208" y="2195"/>
                    <a:pt x="224" y="2201"/>
                    <a:pt x="229" y="2198"/>
                  </a:cubicBezTo>
                  <a:cubicBezTo>
                    <a:pt x="298" y="2162"/>
                    <a:pt x="360" y="2192"/>
                    <a:pt x="423" y="2217"/>
                  </a:cubicBezTo>
                  <a:cubicBezTo>
                    <a:pt x="470" y="2233"/>
                    <a:pt x="505" y="2209"/>
                    <a:pt x="541" y="2173"/>
                  </a:cubicBezTo>
                  <a:cubicBezTo>
                    <a:pt x="666" y="2056"/>
                    <a:pt x="688" y="2050"/>
                    <a:pt x="828" y="2113"/>
                  </a:cubicBezTo>
                  <a:cubicBezTo>
                    <a:pt x="874" y="2181"/>
                    <a:pt x="923" y="2247"/>
                    <a:pt x="1024" y="2190"/>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5"/>
            <p:cNvSpPr>
              <a:spLocks noChangeArrowheads="1"/>
            </p:cNvSpPr>
            <p:nvPr/>
          </p:nvSpPr>
          <p:spPr bwMode="auto">
            <a:xfrm>
              <a:off x="6350" y="2624138"/>
              <a:ext cx="989013" cy="728662"/>
            </a:xfrm>
            <a:custGeom>
              <a:avLst/>
              <a:gdLst>
                <a:gd name="T0" fmla="*/ 2557 w 2746"/>
                <a:gd name="T1" fmla="*/ 2018 h 2022"/>
                <a:gd name="T2" fmla="*/ 2639 w 2746"/>
                <a:gd name="T3" fmla="*/ 1952 h 2022"/>
                <a:gd name="T4" fmla="*/ 2702 w 2746"/>
                <a:gd name="T5" fmla="*/ 961 h 2022"/>
                <a:gd name="T6" fmla="*/ 2740 w 2746"/>
                <a:gd name="T7" fmla="*/ 306 h 2022"/>
                <a:gd name="T8" fmla="*/ 2595 w 2746"/>
                <a:gd name="T9" fmla="*/ 150 h 2022"/>
                <a:gd name="T10" fmla="*/ 2472 w 2746"/>
                <a:gd name="T11" fmla="*/ 76 h 2022"/>
                <a:gd name="T12" fmla="*/ 2453 w 2746"/>
                <a:gd name="T13" fmla="*/ 65 h 2022"/>
                <a:gd name="T14" fmla="*/ 2237 w 2746"/>
                <a:gd name="T15" fmla="*/ 125 h 2022"/>
                <a:gd name="T16" fmla="*/ 2196 w 2746"/>
                <a:gd name="T17" fmla="*/ 131 h 2022"/>
                <a:gd name="T18" fmla="*/ 1808 w 2746"/>
                <a:gd name="T19" fmla="*/ 106 h 2022"/>
                <a:gd name="T20" fmla="*/ 1207 w 2746"/>
                <a:gd name="T21" fmla="*/ 57 h 2022"/>
                <a:gd name="T22" fmla="*/ 912 w 2746"/>
                <a:gd name="T23" fmla="*/ 325 h 2022"/>
                <a:gd name="T24" fmla="*/ 751 w 2746"/>
                <a:gd name="T25" fmla="*/ 519 h 2022"/>
                <a:gd name="T26" fmla="*/ 691 w 2746"/>
                <a:gd name="T27" fmla="*/ 513 h 2022"/>
                <a:gd name="T28" fmla="*/ 645 w 2746"/>
                <a:gd name="T29" fmla="*/ 554 h 2022"/>
                <a:gd name="T30" fmla="*/ 740 w 2746"/>
                <a:gd name="T31" fmla="*/ 647 h 2022"/>
                <a:gd name="T32" fmla="*/ 997 w 2746"/>
                <a:gd name="T33" fmla="*/ 827 h 2022"/>
                <a:gd name="T34" fmla="*/ 948 w 2746"/>
                <a:gd name="T35" fmla="*/ 988 h 2022"/>
                <a:gd name="T36" fmla="*/ 872 w 2746"/>
                <a:gd name="T37" fmla="*/ 1073 h 2022"/>
                <a:gd name="T38" fmla="*/ 962 w 2746"/>
                <a:gd name="T39" fmla="*/ 1158 h 2022"/>
                <a:gd name="T40" fmla="*/ 1011 w 2746"/>
                <a:gd name="T41" fmla="*/ 1332 h 2022"/>
                <a:gd name="T42" fmla="*/ 729 w 2746"/>
                <a:gd name="T43" fmla="*/ 1379 h 2022"/>
                <a:gd name="T44" fmla="*/ 574 w 2746"/>
                <a:gd name="T45" fmla="*/ 1420 h 2022"/>
                <a:gd name="T46" fmla="*/ 478 w 2746"/>
                <a:gd name="T47" fmla="*/ 1750 h 2022"/>
                <a:gd name="T48" fmla="*/ 306 w 2746"/>
                <a:gd name="T49" fmla="*/ 1849 h 2022"/>
                <a:gd name="T50" fmla="*/ 96 w 2746"/>
                <a:gd name="T51" fmla="*/ 1786 h 2022"/>
                <a:gd name="T52" fmla="*/ 14 w 2746"/>
                <a:gd name="T53" fmla="*/ 1884 h 2022"/>
                <a:gd name="T54" fmla="*/ 71 w 2746"/>
                <a:gd name="T55" fmla="*/ 1911 h 2022"/>
                <a:gd name="T56" fmla="*/ 2254 w 2746"/>
                <a:gd name="T57" fmla="*/ 2007 h 2022"/>
                <a:gd name="T58" fmla="*/ 2557 w 2746"/>
                <a:gd name="T59" fmla="*/ 2018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46" h="2022">
                  <a:moveTo>
                    <a:pt x="2557" y="2018"/>
                  </a:moveTo>
                  <a:cubicBezTo>
                    <a:pt x="2609" y="2021"/>
                    <a:pt x="2636" y="2015"/>
                    <a:pt x="2639" y="1952"/>
                  </a:cubicBezTo>
                  <a:cubicBezTo>
                    <a:pt x="2658" y="1622"/>
                    <a:pt x="2688" y="1291"/>
                    <a:pt x="2702" y="961"/>
                  </a:cubicBezTo>
                  <a:cubicBezTo>
                    <a:pt x="2710" y="742"/>
                    <a:pt x="2729" y="524"/>
                    <a:pt x="2740" y="306"/>
                  </a:cubicBezTo>
                  <a:cubicBezTo>
                    <a:pt x="2745" y="194"/>
                    <a:pt x="2699" y="153"/>
                    <a:pt x="2595" y="150"/>
                  </a:cubicBezTo>
                  <a:cubicBezTo>
                    <a:pt x="2540" y="147"/>
                    <a:pt x="2475" y="163"/>
                    <a:pt x="2472" y="76"/>
                  </a:cubicBezTo>
                  <a:cubicBezTo>
                    <a:pt x="2472" y="71"/>
                    <a:pt x="2453" y="62"/>
                    <a:pt x="2453" y="65"/>
                  </a:cubicBezTo>
                  <a:cubicBezTo>
                    <a:pt x="2390" y="120"/>
                    <a:pt x="2278" y="0"/>
                    <a:pt x="2237" y="125"/>
                  </a:cubicBezTo>
                  <a:cubicBezTo>
                    <a:pt x="2235" y="131"/>
                    <a:pt x="2207" y="136"/>
                    <a:pt x="2196" y="131"/>
                  </a:cubicBezTo>
                  <a:cubicBezTo>
                    <a:pt x="2068" y="95"/>
                    <a:pt x="1937" y="120"/>
                    <a:pt x="1808" y="106"/>
                  </a:cubicBezTo>
                  <a:cubicBezTo>
                    <a:pt x="1609" y="84"/>
                    <a:pt x="1407" y="79"/>
                    <a:pt x="1207" y="57"/>
                  </a:cubicBezTo>
                  <a:cubicBezTo>
                    <a:pt x="1079" y="43"/>
                    <a:pt x="921" y="202"/>
                    <a:pt x="912" y="325"/>
                  </a:cubicBezTo>
                  <a:cubicBezTo>
                    <a:pt x="904" y="480"/>
                    <a:pt x="893" y="486"/>
                    <a:pt x="751" y="519"/>
                  </a:cubicBezTo>
                  <a:cubicBezTo>
                    <a:pt x="729" y="524"/>
                    <a:pt x="713" y="521"/>
                    <a:pt x="691" y="513"/>
                  </a:cubicBezTo>
                  <a:cubicBezTo>
                    <a:pt x="653" y="499"/>
                    <a:pt x="639" y="527"/>
                    <a:pt x="645" y="554"/>
                  </a:cubicBezTo>
                  <a:cubicBezTo>
                    <a:pt x="656" y="603"/>
                    <a:pt x="672" y="661"/>
                    <a:pt x="740" y="647"/>
                  </a:cubicBezTo>
                  <a:cubicBezTo>
                    <a:pt x="893" y="617"/>
                    <a:pt x="945" y="723"/>
                    <a:pt x="997" y="827"/>
                  </a:cubicBezTo>
                  <a:cubicBezTo>
                    <a:pt x="1030" y="890"/>
                    <a:pt x="1030" y="947"/>
                    <a:pt x="948" y="988"/>
                  </a:cubicBezTo>
                  <a:cubicBezTo>
                    <a:pt x="918" y="1002"/>
                    <a:pt x="869" y="1024"/>
                    <a:pt x="872" y="1073"/>
                  </a:cubicBezTo>
                  <a:cubicBezTo>
                    <a:pt x="874" y="1125"/>
                    <a:pt x="915" y="1141"/>
                    <a:pt x="962" y="1158"/>
                  </a:cubicBezTo>
                  <a:cubicBezTo>
                    <a:pt x="1041" y="1182"/>
                    <a:pt x="1063" y="1264"/>
                    <a:pt x="1011" y="1332"/>
                  </a:cubicBezTo>
                  <a:cubicBezTo>
                    <a:pt x="929" y="1442"/>
                    <a:pt x="847" y="1455"/>
                    <a:pt x="729" y="1379"/>
                  </a:cubicBezTo>
                  <a:cubicBezTo>
                    <a:pt x="653" y="1330"/>
                    <a:pt x="590" y="1341"/>
                    <a:pt x="574" y="1420"/>
                  </a:cubicBezTo>
                  <a:cubicBezTo>
                    <a:pt x="549" y="1532"/>
                    <a:pt x="475" y="1627"/>
                    <a:pt x="478" y="1750"/>
                  </a:cubicBezTo>
                  <a:cubicBezTo>
                    <a:pt x="478" y="1832"/>
                    <a:pt x="383" y="1884"/>
                    <a:pt x="306" y="1849"/>
                  </a:cubicBezTo>
                  <a:cubicBezTo>
                    <a:pt x="238" y="1819"/>
                    <a:pt x="164" y="1810"/>
                    <a:pt x="96" y="1786"/>
                  </a:cubicBezTo>
                  <a:cubicBezTo>
                    <a:pt x="25" y="1764"/>
                    <a:pt x="25" y="1846"/>
                    <a:pt x="14" y="1884"/>
                  </a:cubicBezTo>
                  <a:cubicBezTo>
                    <a:pt x="0" y="1928"/>
                    <a:pt x="49" y="1909"/>
                    <a:pt x="71" y="1911"/>
                  </a:cubicBezTo>
                  <a:cubicBezTo>
                    <a:pt x="798" y="1944"/>
                    <a:pt x="1535" y="1974"/>
                    <a:pt x="2254" y="2007"/>
                  </a:cubicBezTo>
                  <a:cubicBezTo>
                    <a:pt x="2368" y="1996"/>
                    <a:pt x="2461" y="2012"/>
                    <a:pt x="2557" y="2018"/>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p:cNvSpPr>
              <a:spLocks noChangeArrowheads="1"/>
            </p:cNvSpPr>
            <p:nvPr/>
          </p:nvSpPr>
          <p:spPr bwMode="auto">
            <a:xfrm>
              <a:off x="990600" y="2643188"/>
              <a:ext cx="666750" cy="730250"/>
            </a:xfrm>
            <a:custGeom>
              <a:avLst/>
              <a:gdLst>
                <a:gd name="T0" fmla="*/ 1155 w 1853"/>
                <a:gd name="T1" fmla="*/ 2029 h 2030"/>
                <a:gd name="T2" fmla="*/ 1671 w 1853"/>
                <a:gd name="T3" fmla="*/ 2029 h 2030"/>
                <a:gd name="T4" fmla="*/ 1737 w 1853"/>
                <a:gd name="T5" fmla="*/ 1974 h 2030"/>
                <a:gd name="T6" fmla="*/ 1805 w 1853"/>
                <a:gd name="T7" fmla="*/ 849 h 2030"/>
                <a:gd name="T8" fmla="*/ 1846 w 1853"/>
                <a:gd name="T9" fmla="*/ 185 h 2030"/>
                <a:gd name="T10" fmla="*/ 1781 w 1853"/>
                <a:gd name="T11" fmla="*/ 111 h 2030"/>
                <a:gd name="T12" fmla="*/ 1204 w 1853"/>
                <a:gd name="T13" fmla="*/ 90 h 2030"/>
                <a:gd name="T14" fmla="*/ 254 w 1853"/>
                <a:gd name="T15" fmla="*/ 79 h 2030"/>
                <a:gd name="T16" fmla="*/ 112 w 1853"/>
                <a:gd name="T17" fmla="*/ 180 h 2030"/>
                <a:gd name="T18" fmla="*/ 71 w 1853"/>
                <a:gd name="T19" fmla="*/ 710 h 2030"/>
                <a:gd name="T20" fmla="*/ 43 w 1853"/>
                <a:gd name="T21" fmla="*/ 1294 h 2030"/>
                <a:gd name="T22" fmla="*/ 2 w 1853"/>
                <a:gd name="T23" fmla="*/ 1895 h 2030"/>
                <a:gd name="T24" fmla="*/ 71 w 1853"/>
                <a:gd name="T25" fmla="*/ 1969 h 2030"/>
                <a:gd name="T26" fmla="*/ 1155 w 1853"/>
                <a:gd name="T27" fmla="*/ 2018 h 2030"/>
                <a:gd name="T28" fmla="*/ 1155 w 1853"/>
                <a:gd name="T29" fmla="*/ 2029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3" h="2030">
                  <a:moveTo>
                    <a:pt x="1155" y="2029"/>
                  </a:moveTo>
                  <a:cubicBezTo>
                    <a:pt x="1327" y="2029"/>
                    <a:pt x="1499" y="2026"/>
                    <a:pt x="1671" y="2029"/>
                  </a:cubicBezTo>
                  <a:cubicBezTo>
                    <a:pt x="1715" y="2029"/>
                    <a:pt x="1734" y="2021"/>
                    <a:pt x="1737" y="1974"/>
                  </a:cubicBezTo>
                  <a:cubicBezTo>
                    <a:pt x="1759" y="1600"/>
                    <a:pt x="1783" y="1226"/>
                    <a:pt x="1805" y="849"/>
                  </a:cubicBezTo>
                  <a:cubicBezTo>
                    <a:pt x="1819" y="628"/>
                    <a:pt x="1827" y="406"/>
                    <a:pt x="1846" y="185"/>
                  </a:cubicBezTo>
                  <a:cubicBezTo>
                    <a:pt x="1852" y="120"/>
                    <a:pt x="1838" y="114"/>
                    <a:pt x="1781" y="111"/>
                  </a:cubicBezTo>
                  <a:cubicBezTo>
                    <a:pt x="1589" y="106"/>
                    <a:pt x="1395" y="92"/>
                    <a:pt x="1204" y="90"/>
                  </a:cubicBezTo>
                  <a:cubicBezTo>
                    <a:pt x="887" y="81"/>
                    <a:pt x="571" y="0"/>
                    <a:pt x="254" y="79"/>
                  </a:cubicBezTo>
                  <a:cubicBezTo>
                    <a:pt x="194" y="92"/>
                    <a:pt x="117" y="103"/>
                    <a:pt x="112" y="180"/>
                  </a:cubicBezTo>
                  <a:cubicBezTo>
                    <a:pt x="95" y="357"/>
                    <a:pt x="82" y="532"/>
                    <a:pt x="71" y="710"/>
                  </a:cubicBezTo>
                  <a:cubicBezTo>
                    <a:pt x="60" y="904"/>
                    <a:pt x="63" y="1100"/>
                    <a:pt x="43" y="1294"/>
                  </a:cubicBezTo>
                  <a:cubicBezTo>
                    <a:pt x="22" y="1493"/>
                    <a:pt x="19" y="1696"/>
                    <a:pt x="2" y="1895"/>
                  </a:cubicBezTo>
                  <a:cubicBezTo>
                    <a:pt x="0" y="1950"/>
                    <a:pt x="13" y="1966"/>
                    <a:pt x="71" y="1969"/>
                  </a:cubicBezTo>
                  <a:cubicBezTo>
                    <a:pt x="434" y="1985"/>
                    <a:pt x="795" y="2001"/>
                    <a:pt x="1155" y="2018"/>
                  </a:cubicBezTo>
                  <a:lnTo>
                    <a:pt x="1155" y="2029"/>
                  </a:ln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7"/>
            <p:cNvSpPr>
              <a:spLocks noChangeArrowheads="1"/>
            </p:cNvSpPr>
            <p:nvPr/>
          </p:nvSpPr>
          <p:spPr bwMode="auto">
            <a:xfrm>
              <a:off x="1652588" y="2622550"/>
              <a:ext cx="598487" cy="769938"/>
            </a:xfrm>
            <a:custGeom>
              <a:avLst/>
              <a:gdLst>
                <a:gd name="T0" fmla="*/ 792 w 1664"/>
                <a:gd name="T1" fmla="*/ 2130 h 2137"/>
                <a:gd name="T2" fmla="*/ 1486 w 1664"/>
                <a:gd name="T3" fmla="*/ 2133 h 2137"/>
                <a:gd name="T4" fmla="*/ 1592 w 1664"/>
                <a:gd name="T5" fmla="*/ 2026 h 2137"/>
                <a:gd name="T6" fmla="*/ 1601 w 1664"/>
                <a:gd name="T7" fmla="*/ 1726 h 2137"/>
                <a:gd name="T8" fmla="*/ 1625 w 1664"/>
                <a:gd name="T9" fmla="*/ 770 h 2137"/>
                <a:gd name="T10" fmla="*/ 1467 w 1664"/>
                <a:gd name="T11" fmla="*/ 314 h 2137"/>
                <a:gd name="T12" fmla="*/ 1418 w 1664"/>
                <a:gd name="T13" fmla="*/ 136 h 2137"/>
                <a:gd name="T14" fmla="*/ 1352 w 1664"/>
                <a:gd name="T15" fmla="*/ 60 h 2137"/>
                <a:gd name="T16" fmla="*/ 740 w 1664"/>
                <a:gd name="T17" fmla="*/ 27 h 2137"/>
                <a:gd name="T18" fmla="*/ 191 w 1664"/>
                <a:gd name="T19" fmla="*/ 5 h 2137"/>
                <a:gd name="T20" fmla="*/ 126 w 1664"/>
                <a:gd name="T21" fmla="*/ 52 h 2137"/>
                <a:gd name="T22" fmla="*/ 109 w 1664"/>
                <a:gd name="T23" fmla="*/ 281 h 2137"/>
                <a:gd name="T24" fmla="*/ 68 w 1664"/>
                <a:gd name="T25" fmla="*/ 991 h 2137"/>
                <a:gd name="T26" fmla="*/ 3 w 1664"/>
                <a:gd name="T27" fmla="*/ 2018 h 2137"/>
                <a:gd name="T28" fmla="*/ 74 w 1664"/>
                <a:gd name="T29" fmla="*/ 2095 h 2137"/>
                <a:gd name="T30" fmla="*/ 792 w 1664"/>
                <a:gd name="T31" fmla="*/ 2108 h 2137"/>
                <a:gd name="T32" fmla="*/ 792 w 1664"/>
                <a:gd name="T33" fmla="*/ 2130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4" h="2137">
                  <a:moveTo>
                    <a:pt x="792" y="2130"/>
                  </a:moveTo>
                  <a:cubicBezTo>
                    <a:pt x="1024" y="2130"/>
                    <a:pt x="1254" y="2125"/>
                    <a:pt x="1486" y="2133"/>
                  </a:cubicBezTo>
                  <a:cubicBezTo>
                    <a:pt x="1576" y="2136"/>
                    <a:pt x="1595" y="2108"/>
                    <a:pt x="1592" y="2026"/>
                  </a:cubicBezTo>
                  <a:cubicBezTo>
                    <a:pt x="1587" y="1925"/>
                    <a:pt x="1603" y="1824"/>
                    <a:pt x="1601" y="1726"/>
                  </a:cubicBezTo>
                  <a:cubicBezTo>
                    <a:pt x="1592" y="1406"/>
                    <a:pt x="1663" y="1090"/>
                    <a:pt x="1625" y="770"/>
                  </a:cubicBezTo>
                  <a:cubicBezTo>
                    <a:pt x="1606" y="606"/>
                    <a:pt x="1603" y="437"/>
                    <a:pt x="1467" y="314"/>
                  </a:cubicBezTo>
                  <a:cubicBezTo>
                    <a:pt x="1412" y="265"/>
                    <a:pt x="1401" y="202"/>
                    <a:pt x="1418" y="136"/>
                  </a:cubicBezTo>
                  <a:cubicBezTo>
                    <a:pt x="1431" y="76"/>
                    <a:pt x="1409" y="63"/>
                    <a:pt x="1352" y="60"/>
                  </a:cubicBezTo>
                  <a:cubicBezTo>
                    <a:pt x="1147" y="52"/>
                    <a:pt x="945" y="38"/>
                    <a:pt x="740" y="27"/>
                  </a:cubicBezTo>
                  <a:cubicBezTo>
                    <a:pt x="557" y="19"/>
                    <a:pt x="374" y="14"/>
                    <a:pt x="191" y="5"/>
                  </a:cubicBezTo>
                  <a:cubicBezTo>
                    <a:pt x="158" y="5"/>
                    <a:pt x="126" y="0"/>
                    <a:pt x="126" y="52"/>
                  </a:cubicBezTo>
                  <a:cubicBezTo>
                    <a:pt x="123" y="128"/>
                    <a:pt x="115" y="205"/>
                    <a:pt x="109" y="281"/>
                  </a:cubicBezTo>
                  <a:cubicBezTo>
                    <a:pt x="96" y="516"/>
                    <a:pt x="82" y="754"/>
                    <a:pt x="68" y="991"/>
                  </a:cubicBezTo>
                  <a:cubicBezTo>
                    <a:pt x="46" y="1333"/>
                    <a:pt x="27" y="1677"/>
                    <a:pt x="3" y="2018"/>
                  </a:cubicBezTo>
                  <a:cubicBezTo>
                    <a:pt x="0" y="2076"/>
                    <a:pt x="16" y="2095"/>
                    <a:pt x="74" y="2095"/>
                  </a:cubicBezTo>
                  <a:cubicBezTo>
                    <a:pt x="311" y="2086"/>
                    <a:pt x="552" y="2122"/>
                    <a:pt x="792" y="2108"/>
                  </a:cubicBezTo>
                  <a:lnTo>
                    <a:pt x="792" y="2130"/>
                  </a:ln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8"/>
            <p:cNvSpPr>
              <a:spLocks noChangeArrowheads="1"/>
            </p:cNvSpPr>
            <p:nvPr/>
          </p:nvSpPr>
          <p:spPr bwMode="auto">
            <a:xfrm>
              <a:off x="1720850" y="1238250"/>
              <a:ext cx="692150" cy="723900"/>
            </a:xfrm>
            <a:custGeom>
              <a:avLst/>
              <a:gdLst>
                <a:gd name="T0" fmla="*/ 219 w 1924"/>
                <a:gd name="T1" fmla="*/ 5 h 2013"/>
                <a:gd name="T2" fmla="*/ 164 w 1924"/>
                <a:gd name="T3" fmla="*/ 52 h 2013"/>
                <a:gd name="T4" fmla="*/ 112 w 1924"/>
                <a:gd name="T5" fmla="*/ 803 h 2013"/>
                <a:gd name="T6" fmla="*/ 44 w 1924"/>
                <a:gd name="T7" fmla="*/ 901 h 2013"/>
                <a:gd name="T8" fmla="*/ 14 w 1924"/>
                <a:gd name="T9" fmla="*/ 961 h 2013"/>
                <a:gd name="T10" fmla="*/ 82 w 1924"/>
                <a:gd name="T11" fmla="*/ 1040 h 2013"/>
                <a:gd name="T12" fmla="*/ 202 w 1924"/>
                <a:gd name="T13" fmla="*/ 1120 h 2013"/>
                <a:gd name="T14" fmla="*/ 243 w 1924"/>
                <a:gd name="T15" fmla="*/ 1395 h 2013"/>
                <a:gd name="T16" fmla="*/ 549 w 1924"/>
                <a:gd name="T17" fmla="*/ 1677 h 2013"/>
                <a:gd name="T18" fmla="*/ 664 w 1924"/>
                <a:gd name="T19" fmla="*/ 1723 h 2013"/>
                <a:gd name="T20" fmla="*/ 779 w 1924"/>
                <a:gd name="T21" fmla="*/ 1789 h 2013"/>
                <a:gd name="T22" fmla="*/ 893 w 1924"/>
                <a:gd name="T23" fmla="*/ 1832 h 2013"/>
                <a:gd name="T24" fmla="*/ 1104 w 1924"/>
                <a:gd name="T25" fmla="*/ 1968 h 2013"/>
                <a:gd name="T26" fmla="*/ 1787 w 1924"/>
                <a:gd name="T27" fmla="*/ 2009 h 2013"/>
                <a:gd name="T28" fmla="*/ 1839 w 1924"/>
                <a:gd name="T29" fmla="*/ 1968 h 2013"/>
                <a:gd name="T30" fmla="*/ 1874 w 1924"/>
                <a:gd name="T31" fmla="*/ 1510 h 2013"/>
                <a:gd name="T32" fmla="*/ 1915 w 1924"/>
                <a:gd name="T33" fmla="*/ 838 h 2013"/>
                <a:gd name="T34" fmla="*/ 1852 w 1924"/>
                <a:gd name="T35" fmla="*/ 696 h 2013"/>
                <a:gd name="T36" fmla="*/ 1683 w 1924"/>
                <a:gd name="T37" fmla="*/ 532 h 2013"/>
                <a:gd name="T38" fmla="*/ 1636 w 1924"/>
                <a:gd name="T39" fmla="*/ 513 h 2013"/>
                <a:gd name="T40" fmla="*/ 1164 w 1924"/>
                <a:gd name="T41" fmla="*/ 218 h 2013"/>
                <a:gd name="T42" fmla="*/ 926 w 1924"/>
                <a:gd name="T43" fmla="*/ 41 h 2013"/>
                <a:gd name="T44" fmla="*/ 353 w 1924"/>
                <a:gd name="T45" fmla="*/ 13 h 2013"/>
                <a:gd name="T46" fmla="*/ 219 w 1924"/>
                <a:gd name="T47" fmla="*/ 5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4" h="2013">
                  <a:moveTo>
                    <a:pt x="219" y="5"/>
                  </a:moveTo>
                  <a:cubicBezTo>
                    <a:pt x="180" y="0"/>
                    <a:pt x="167" y="11"/>
                    <a:pt x="164" y="52"/>
                  </a:cubicBezTo>
                  <a:cubicBezTo>
                    <a:pt x="148" y="303"/>
                    <a:pt x="126" y="551"/>
                    <a:pt x="112" y="803"/>
                  </a:cubicBezTo>
                  <a:cubicBezTo>
                    <a:pt x="109" y="857"/>
                    <a:pt x="90" y="890"/>
                    <a:pt x="44" y="901"/>
                  </a:cubicBezTo>
                  <a:cubicBezTo>
                    <a:pt x="0" y="909"/>
                    <a:pt x="0" y="923"/>
                    <a:pt x="14" y="961"/>
                  </a:cubicBezTo>
                  <a:cubicBezTo>
                    <a:pt x="28" y="999"/>
                    <a:pt x="41" y="1027"/>
                    <a:pt x="82" y="1040"/>
                  </a:cubicBezTo>
                  <a:cubicBezTo>
                    <a:pt x="129" y="1057"/>
                    <a:pt x="189" y="1070"/>
                    <a:pt x="202" y="1120"/>
                  </a:cubicBezTo>
                  <a:cubicBezTo>
                    <a:pt x="227" y="1210"/>
                    <a:pt x="249" y="1303"/>
                    <a:pt x="243" y="1395"/>
                  </a:cubicBezTo>
                  <a:cubicBezTo>
                    <a:pt x="230" y="1581"/>
                    <a:pt x="383" y="1679"/>
                    <a:pt x="549" y="1677"/>
                  </a:cubicBezTo>
                  <a:cubicBezTo>
                    <a:pt x="596" y="1677"/>
                    <a:pt x="642" y="1655"/>
                    <a:pt x="664" y="1723"/>
                  </a:cubicBezTo>
                  <a:cubicBezTo>
                    <a:pt x="680" y="1772"/>
                    <a:pt x="738" y="1794"/>
                    <a:pt x="779" y="1789"/>
                  </a:cubicBezTo>
                  <a:cubicBezTo>
                    <a:pt x="833" y="1780"/>
                    <a:pt x="858" y="1808"/>
                    <a:pt x="893" y="1832"/>
                  </a:cubicBezTo>
                  <a:cubicBezTo>
                    <a:pt x="964" y="1879"/>
                    <a:pt x="1019" y="1960"/>
                    <a:pt x="1104" y="1968"/>
                  </a:cubicBezTo>
                  <a:cubicBezTo>
                    <a:pt x="1330" y="1990"/>
                    <a:pt x="1557" y="1998"/>
                    <a:pt x="1787" y="2009"/>
                  </a:cubicBezTo>
                  <a:cubicBezTo>
                    <a:pt x="1817" y="2012"/>
                    <a:pt x="1836" y="2006"/>
                    <a:pt x="1839" y="1968"/>
                  </a:cubicBezTo>
                  <a:cubicBezTo>
                    <a:pt x="1849" y="1816"/>
                    <a:pt x="1863" y="1663"/>
                    <a:pt x="1874" y="1510"/>
                  </a:cubicBezTo>
                  <a:cubicBezTo>
                    <a:pt x="1888" y="1286"/>
                    <a:pt x="1893" y="1059"/>
                    <a:pt x="1915" y="838"/>
                  </a:cubicBezTo>
                  <a:cubicBezTo>
                    <a:pt x="1923" y="767"/>
                    <a:pt x="1904" y="726"/>
                    <a:pt x="1852" y="696"/>
                  </a:cubicBezTo>
                  <a:cubicBezTo>
                    <a:pt x="1781" y="655"/>
                    <a:pt x="1710" y="620"/>
                    <a:pt x="1683" y="532"/>
                  </a:cubicBezTo>
                  <a:cubicBezTo>
                    <a:pt x="1677" y="513"/>
                    <a:pt x="1656" y="516"/>
                    <a:pt x="1636" y="513"/>
                  </a:cubicBezTo>
                  <a:cubicBezTo>
                    <a:pt x="1432" y="491"/>
                    <a:pt x="1268" y="412"/>
                    <a:pt x="1164" y="218"/>
                  </a:cubicBezTo>
                  <a:cubicBezTo>
                    <a:pt x="1117" y="128"/>
                    <a:pt x="1019" y="49"/>
                    <a:pt x="926" y="41"/>
                  </a:cubicBezTo>
                  <a:cubicBezTo>
                    <a:pt x="738" y="22"/>
                    <a:pt x="547" y="22"/>
                    <a:pt x="353" y="13"/>
                  </a:cubicBezTo>
                  <a:cubicBezTo>
                    <a:pt x="309" y="11"/>
                    <a:pt x="262" y="11"/>
                    <a:pt x="219" y="5"/>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9"/>
            <p:cNvSpPr>
              <a:spLocks noChangeArrowheads="1"/>
            </p:cNvSpPr>
            <p:nvPr/>
          </p:nvSpPr>
          <p:spPr bwMode="auto">
            <a:xfrm>
              <a:off x="2417763" y="1362075"/>
              <a:ext cx="744537" cy="612775"/>
            </a:xfrm>
            <a:custGeom>
              <a:avLst/>
              <a:gdLst>
                <a:gd name="T0" fmla="*/ 1909 w 2066"/>
                <a:gd name="T1" fmla="*/ 1524 h 1704"/>
                <a:gd name="T2" fmla="*/ 1871 w 2066"/>
                <a:gd name="T3" fmla="*/ 1297 h 1704"/>
                <a:gd name="T4" fmla="*/ 1915 w 2066"/>
                <a:gd name="T5" fmla="*/ 967 h 1704"/>
                <a:gd name="T6" fmla="*/ 1942 w 2066"/>
                <a:gd name="T7" fmla="*/ 142 h 1704"/>
                <a:gd name="T8" fmla="*/ 1852 w 2066"/>
                <a:gd name="T9" fmla="*/ 44 h 1704"/>
                <a:gd name="T10" fmla="*/ 849 w 2066"/>
                <a:gd name="T11" fmla="*/ 3 h 1704"/>
                <a:gd name="T12" fmla="*/ 751 w 2066"/>
                <a:gd name="T13" fmla="*/ 82 h 1704"/>
                <a:gd name="T14" fmla="*/ 653 w 2066"/>
                <a:gd name="T15" fmla="*/ 172 h 1704"/>
                <a:gd name="T16" fmla="*/ 396 w 2066"/>
                <a:gd name="T17" fmla="*/ 167 h 1704"/>
                <a:gd name="T18" fmla="*/ 243 w 2066"/>
                <a:gd name="T19" fmla="*/ 314 h 1704"/>
                <a:gd name="T20" fmla="*/ 134 w 2066"/>
                <a:gd name="T21" fmla="*/ 431 h 1704"/>
                <a:gd name="T22" fmla="*/ 76 w 2066"/>
                <a:gd name="T23" fmla="*/ 472 h 1704"/>
                <a:gd name="T24" fmla="*/ 0 w 2066"/>
                <a:gd name="T25" fmla="*/ 1679 h 1704"/>
                <a:gd name="T26" fmla="*/ 284 w 2066"/>
                <a:gd name="T27" fmla="*/ 1695 h 1704"/>
                <a:gd name="T28" fmla="*/ 336 w 2066"/>
                <a:gd name="T29" fmla="*/ 1662 h 1704"/>
                <a:gd name="T30" fmla="*/ 604 w 2066"/>
                <a:gd name="T31" fmla="*/ 1524 h 1704"/>
                <a:gd name="T32" fmla="*/ 868 w 2066"/>
                <a:gd name="T33" fmla="*/ 1540 h 1704"/>
                <a:gd name="T34" fmla="*/ 1816 w 2066"/>
                <a:gd name="T35" fmla="*/ 1589 h 1704"/>
                <a:gd name="T36" fmla="*/ 2065 w 2066"/>
                <a:gd name="T37" fmla="*/ 1578 h 1704"/>
                <a:gd name="T38" fmla="*/ 1909 w 2066"/>
                <a:gd name="T39" fmla="*/ 1524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6" h="1704">
                  <a:moveTo>
                    <a:pt x="1909" y="1524"/>
                  </a:moveTo>
                  <a:cubicBezTo>
                    <a:pt x="1898" y="1447"/>
                    <a:pt x="1844" y="1368"/>
                    <a:pt x="1871" y="1297"/>
                  </a:cubicBezTo>
                  <a:cubicBezTo>
                    <a:pt x="1909" y="1188"/>
                    <a:pt x="1912" y="1079"/>
                    <a:pt x="1915" y="967"/>
                  </a:cubicBezTo>
                  <a:cubicBezTo>
                    <a:pt x="1923" y="691"/>
                    <a:pt x="1926" y="415"/>
                    <a:pt x="1942" y="142"/>
                  </a:cubicBezTo>
                  <a:cubicBezTo>
                    <a:pt x="1947" y="57"/>
                    <a:pt x="1926" y="44"/>
                    <a:pt x="1852" y="44"/>
                  </a:cubicBezTo>
                  <a:cubicBezTo>
                    <a:pt x="1519" y="33"/>
                    <a:pt x="1183" y="22"/>
                    <a:pt x="849" y="3"/>
                  </a:cubicBezTo>
                  <a:cubicBezTo>
                    <a:pt x="781" y="0"/>
                    <a:pt x="748" y="3"/>
                    <a:pt x="751" y="82"/>
                  </a:cubicBezTo>
                  <a:cubicBezTo>
                    <a:pt x="754" y="142"/>
                    <a:pt x="726" y="177"/>
                    <a:pt x="653" y="172"/>
                  </a:cubicBezTo>
                  <a:cubicBezTo>
                    <a:pt x="568" y="164"/>
                    <a:pt x="481" y="169"/>
                    <a:pt x="396" y="167"/>
                  </a:cubicBezTo>
                  <a:cubicBezTo>
                    <a:pt x="243" y="161"/>
                    <a:pt x="240" y="158"/>
                    <a:pt x="243" y="314"/>
                  </a:cubicBezTo>
                  <a:cubicBezTo>
                    <a:pt x="246" y="396"/>
                    <a:pt x="218" y="434"/>
                    <a:pt x="134" y="431"/>
                  </a:cubicBezTo>
                  <a:cubicBezTo>
                    <a:pt x="115" y="431"/>
                    <a:pt x="79" y="423"/>
                    <a:pt x="76" y="472"/>
                  </a:cubicBezTo>
                  <a:cubicBezTo>
                    <a:pt x="54" y="874"/>
                    <a:pt x="24" y="1278"/>
                    <a:pt x="0" y="1679"/>
                  </a:cubicBezTo>
                  <a:cubicBezTo>
                    <a:pt x="95" y="1689"/>
                    <a:pt x="191" y="1673"/>
                    <a:pt x="284" y="1695"/>
                  </a:cubicBezTo>
                  <a:cubicBezTo>
                    <a:pt x="314" y="1703"/>
                    <a:pt x="319" y="1687"/>
                    <a:pt x="336" y="1662"/>
                  </a:cubicBezTo>
                  <a:cubicBezTo>
                    <a:pt x="399" y="1568"/>
                    <a:pt x="478" y="1502"/>
                    <a:pt x="604" y="1524"/>
                  </a:cubicBezTo>
                  <a:cubicBezTo>
                    <a:pt x="691" y="1538"/>
                    <a:pt x="781" y="1538"/>
                    <a:pt x="868" y="1540"/>
                  </a:cubicBezTo>
                  <a:cubicBezTo>
                    <a:pt x="1185" y="1554"/>
                    <a:pt x="1502" y="1576"/>
                    <a:pt x="1816" y="1589"/>
                  </a:cubicBezTo>
                  <a:cubicBezTo>
                    <a:pt x="1896" y="1592"/>
                    <a:pt x="1969" y="1603"/>
                    <a:pt x="2065" y="1578"/>
                  </a:cubicBezTo>
                  <a:cubicBezTo>
                    <a:pt x="2002" y="1538"/>
                    <a:pt x="1917" y="1573"/>
                    <a:pt x="1909" y="1524"/>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0"/>
            <p:cNvSpPr>
              <a:spLocks noChangeArrowheads="1"/>
            </p:cNvSpPr>
            <p:nvPr/>
          </p:nvSpPr>
          <p:spPr bwMode="auto">
            <a:xfrm>
              <a:off x="2855913" y="2682875"/>
              <a:ext cx="566737" cy="736600"/>
            </a:xfrm>
            <a:custGeom>
              <a:avLst/>
              <a:gdLst>
                <a:gd name="T0" fmla="*/ 20 w 1575"/>
                <a:gd name="T1" fmla="*/ 1918 h 2047"/>
                <a:gd name="T2" fmla="*/ 118 w 1575"/>
                <a:gd name="T3" fmla="*/ 2019 h 2047"/>
                <a:gd name="T4" fmla="*/ 569 w 1575"/>
                <a:gd name="T5" fmla="*/ 2030 h 2047"/>
                <a:gd name="T6" fmla="*/ 640 w 1575"/>
                <a:gd name="T7" fmla="*/ 2016 h 2047"/>
                <a:gd name="T8" fmla="*/ 757 w 1575"/>
                <a:gd name="T9" fmla="*/ 1970 h 2047"/>
                <a:gd name="T10" fmla="*/ 1467 w 1575"/>
                <a:gd name="T11" fmla="*/ 1997 h 2047"/>
                <a:gd name="T12" fmla="*/ 1535 w 1575"/>
                <a:gd name="T13" fmla="*/ 1945 h 2047"/>
                <a:gd name="T14" fmla="*/ 1571 w 1575"/>
                <a:gd name="T15" fmla="*/ 691 h 2047"/>
                <a:gd name="T16" fmla="*/ 1505 w 1575"/>
                <a:gd name="T17" fmla="*/ 626 h 2047"/>
                <a:gd name="T18" fmla="*/ 1426 w 1575"/>
                <a:gd name="T19" fmla="*/ 539 h 2047"/>
                <a:gd name="T20" fmla="*/ 1410 w 1575"/>
                <a:gd name="T21" fmla="*/ 222 h 2047"/>
                <a:gd name="T22" fmla="*/ 1410 w 1575"/>
                <a:gd name="T23" fmla="*/ 205 h 2047"/>
                <a:gd name="T24" fmla="*/ 1312 w 1575"/>
                <a:gd name="T25" fmla="*/ 55 h 2047"/>
                <a:gd name="T26" fmla="*/ 1191 w 1575"/>
                <a:gd name="T27" fmla="*/ 121 h 2047"/>
                <a:gd name="T28" fmla="*/ 954 w 1575"/>
                <a:gd name="T29" fmla="*/ 178 h 2047"/>
                <a:gd name="T30" fmla="*/ 812 w 1575"/>
                <a:gd name="T31" fmla="*/ 186 h 2047"/>
                <a:gd name="T32" fmla="*/ 694 w 1575"/>
                <a:gd name="T33" fmla="*/ 145 h 2047"/>
                <a:gd name="T34" fmla="*/ 563 w 1575"/>
                <a:gd name="T35" fmla="*/ 22 h 2047"/>
                <a:gd name="T36" fmla="*/ 235 w 1575"/>
                <a:gd name="T37" fmla="*/ 3 h 2047"/>
                <a:gd name="T38" fmla="*/ 170 w 1575"/>
                <a:gd name="T39" fmla="*/ 44 h 2047"/>
                <a:gd name="T40" fmla="*/ 115 w 1575"/>
                <a:gd name="T41" fmla="*/ 361 h 2047"/>
                <a:gd name="T42" fmla="*/ 85 w 1575"/>
                <a:gd name="T43" fmla="*/ 544 h 2047"/>
                <a:gd name="T44" fmla="*/ 91 w 1575"/>
                <a:gd name="T45" fmla="*/ 790 h 2047"/>
                <a:gd name="T46" fmla="*/ 20 w 1575"/>
                <a:gd name="T47" fmla="*/ 1874 h 2047"/>
                <a:gd name="T48" fmla="*/ 20 w 1575"/>
                <a:gd name="T49" fmla="*/ 1918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5" h="2047">
                  <a:moveTo>
                    <a:pt x="20" y="1918"/>
                  </a:moveTo>
                  <a:cubicBezTo>
                    <a:pt x="0" y="2005"/>
                    <a:pt x="44" y="2019"/>
                    <a:pt x="118" y="2019"/>
                  </a:cubicBezTo>
                  <a:cubicBezTo>
                    <a:pt x="268" y="2019"/>
                    <a:pt x="418" y="2008"/>
                    <a:pt x="569" y="2030"/>
                  </a:cubicBezTo>
                  <a:cubicBezTo>
                    <a:pt x="593" y="2032"/>
                    <a:pt x="629" y="2046"/>
                    <a:pt x="640" y="2016"/>
                  </a:cubicBezTo>
                  <a:cubicBezTo>
                    <a:pt x="664" y="1950"/>
                    <a:pt x="713" y="1970"/>
                    <a:pt x="757" y="1970"/>
                  </a:cubicBezTo>
                  <a:cubicBezTo>
                    <a:pt x="995" y="1978"/>
                    <a:pt x="1230" y="1986"/>
                    <a:pt x="1467" y="1997"/>
                  </a:cubicBezTo>
                  <a:cubicBezTo>
                    <a:pt x="1505" y="2000"/>
                    <a:pt x="1533" y="2000"/>
                    <a:pt x="1535" y="1945"/>
                  </a:cubicBezTo>
                  <a:cubicBezTo>
                    <a:pt x="1546" y="1527"/>
                    <a:pt x="1557" y="1109"/>
                    <a:pt x="1571" y="691"/>
                  </a:cubicBezTo>
                  <a:cubicBezTo>
                    <a:pt x="1574" y="642"/>
                    <a:pt x="1557" y="620"/>
                    <a:pt x="1505" y="626"/>
                  </a:cubicBezTo>
                  <a:cubicBezTo>
                    <a:pt x="1443" y="631"/>
                    <a:pt x="1434" y="596"/>
                    <a:pt x="1426" y="539"/>
                  </a:cubicBezTo>
                  <a:cubicBezTo>
                    <a:pt x="1410" y="432"/>
                    <a:pt x="1516" y="323"/>
                    <a:pt x="1410" y="222"/>
                  </a:cubicBezTo>
                  <a:cubicBezTo>
                    <a:pt x="1407" y="219"/>
                    <a:pt x="1407" y="211"/>
                    <a:pt x="1410" y="205"/>
                  </a:cubicBezTo>
                  <a:cubicBezTo>
                    <a:pt x="1426" y="123"/>
                    <a:pt x="1369" y="82"/>
                    <a:pt x="1312" y="55"/>
                  </a:cubicBezTo>
                  <a:cubicBezTo>
                    <a:pt x="1260" y="31"/>
                    <a:pt x="1224" y="85"/>
                    <a:pt x="1191" y="121"/>
                  </a:cubicBezTo>
                  <a:cubicBezTo>
                    <a:pt x="1123" y="194"/>
                    <a:pt x="1044" y="222"/>
                    <a:pt x="954" y="178"/>
                  </a:cubicBezTo>
                  <a:cubicBezTo>
                    <a:pt x="902" y="153"/>
                    <a:pt x="855" y="159"/>
                    <a:pt x="812" y="186"/>
                  </a:cubicBezTo>
                  <a:cubicBezTo>
                    <a:pt x="754" y="224"/>
                    <a:pt x="719" y="219"/>
                    <a:pt x="694" y="145"/>
                  </a:cubicBezTo>
                  <a:cubicBezTo>
                    <a:pt x="672" y="85"/>
                    <a:pt x="637" y="28"/>
                    <a:pt x="563" y="22"/>
                  </a:cubicBezTo>
                  <a:cubicBezTo>
                    <a:pt x="454" y="14"/>
                    <a:pt x="345" y="11"/>
                    <a:pt x="235" y="3"/>
                  </a:cubicBezTo>
                  <a:cubicBezTo>
                    <a:pt x="200" y="0"/>
                    <a:pt x="189" y="20"/>
                    <a:pt x="170" y="44"/>
                  </a:cubicBezTo>
                  <a:cubicBezTo>
                    <a:pt x="101" y="143"/>
                    <a:pt x="134" y="257"/>
                    <a:pt x="115" y="361"/>
                  </a:cubicBezTo>
                  <a:cubicBezTo>
                    <a:pt x="104" y="424"/>
                    <a:pt x="77" y="487"/>
                    <a:pt x="85" y="544"/>
                  </a:cubicBezTo>
                  <a:cubicBezTo>
                    <a:pt x="96" y="626"/>
                    <a:pt x="96" y="708"/>
                    <a:pt x="91" y="790"/>
                  </a:cubicBezTo>
                  <a:cubicBezTo>
                    <a:pt x="69" y="1153"/>
                    <a:pt x="44" y="1514"/>
                    <a:pt x="20" y="1874"/>
                  </a:cubicBezTo>
                  <a:cubicBezTo>
                    <a:pt x="22" y="1888"/>
                    <a:pt x="25" y="1904"/>
                    <a:pt x="20" y="1918"/>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
            <p:cNvSpPr>
              <a:spLocks noChangeArrowheads="1"/>
            </p:cNvSpPr>
            <p:nvPr/>
          </p:nvSpPr>
          <p:spPr bwMode="auto">
            <a:xfrm>
              <a:off x="2693988" y="730250"/>
              <a:ext cx="742950" cy="630238"/>
            </a:xfrm>
            <a:custGeom>
              <a:avLst/>
              <a:gdLst>
                <a:gd name="T0" fmla="*/ 172 w 2063"/>
                <a:gd name="T1" fmla="*/ 3 h 1751"/>
                <a:gd name="T2" fmla="*/ 84 w 2063"/>
                <a:gd name="T3" fmla="*/ 79 h 1751"/>
                <a:gd name="T4" fmla="*/ 68 w 2063"/>
                <a:gd name="T5" fmla="*/ 478 h 1751"/>
                <a:gd name="T6" fmla="*/ 2 w 2063"/>
                <a:gd name="T7" fmla="*/ 1614 h 1751"/>
                <a:gd name="T8" fmla="*/ 43 w 2063"/>
                <a:gd name="T9" fmla="*/ 1658 h 1751"/>
                <a:gd name="T10" fmla="*/ 415 w 2063"/>
                <a:gd name="T11" fmla="*/ 1674 h 1751"/>
                <a:gd name="T12" fmla="*/ 1046 w 2063"/>
                <a:gd name="T13" fmla="*/ 1696 h 1751"/>
                <a:gd name="T14" fmla="*/ 1240 w 2063"/>
                <a:gd name="T15" fmla="*/ 1715 h 1751"/>
                <a:gd name="T16" fmla="*/ 1344 w 2063"/>
                <a:gd name="T17" fmla="*/ 1663 h 1751"/>
                <a:gd name="T18" fmla="*/ 1521 w 2063"/>
                <a:gd name="T19" fmla="*/ 1379 h 1751"/>
                <a:gd name="T20" fmla="*/ 1655 w 2063"/>
                <a:gd name="T21" fmla="*/ 1212 h 1751"/>
                <a:gd name="T22" fmla="*/ 1677 w 2063"/>
                <a:gd name="T23" fmla="*/ 1051 h 1751"/>
                <a:gd name="T24" fmla="*/ 1669 w 2063"/>
                <a:gd name="T25" fmla="*/ 721 h 1751"/>
                <a:gd name="T26" fmla="*/ 1753 w 2063"/>
                <a:gd name="T27" fmla="*/ 655 h 1751"/>
                <a:gd name="T28" fmla="*/ 1994 w 2063"/>
                <a:gd name="T29" fmla="*/ 661 h 1751"/>
                <a:gd name="T30" fmla="*/ 2029 w 2063"/>
                <a:gd name="T31" fmla="*/ 606 h 1751"/>
                <a:gd name="T32" fmla="*/ 1876 w 2063"/>
                <a:gd name="T33" fmla="*/ 371 h 1751"/>
                <a:gd name="T34" fmla="*/ 1843 w 2063"/>
                <a:gd name="T35" fmla="*/ 196 h 1751"/>
                <a:gd name="T36" fmla="*/ 1753 w 2063"/>
                <a:gd name="T37" fmla="*/ 57 h 1751"/>
                <a:gd name="T38" fmla="*/ 964 w 2063"/>
                <a:gd name="T39" fmla="*/ 30 h 1751"/>
                <a:gd name="T40" fmla="*/ 172 w 2063"/>
                <a:gd name="T41" fmla="*/ 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3" h="1751">
                  <a:moveTo>
                    <a:pt x="172" y="3"/>
                  </a:moveTo>
                  <a:cubicBezTo>
                    <a:pt x="109" y="0"/>
                    <a:pt x="87" y="19"/>
                    <a:pt x="84" y="79"/>
                  </a:cubicBezTo>
                  <a:cubicBezTo>
                    <a:pt x="79" y="213"/>
                    <a:pt x="76" y="344"/>
                    <a:pt x="68" y="478"/>
                  </a:cubicBezTo>
                  <a:cubicBezTo>
                    <a:pt x="41" y="855"/>
                    <a:pt x="27" y="1234"/>
                    <a:pt x="2" y="1614"/>
                  </a:cubicBezTo>
                  <a:cubicBezTo>
                    <a:pt x="0" y="1658"/>
                    <a:pt x="13" y="1658"/>
                    <a:pt x="43" y="1658"/>
                  </a:cubicBezTo>
                  <a:cubicBezTo>
                    <a:pt x="166" y="1663"/>
                    <a:pt x="292" y="1671"/>
                    <a:pt x="415" y="1674"/>
                  </a:cubicBezTo>
                  <a:cubicBezTo>
                    <a:pt x="625" y="1682"/>
                    <a:pt x="836" y="1688"/>
                    <a:pt x="1046" y="1696"/>
                  </a:cubicBezTo>
                  <a:cubicBezTo>
                    <a:pt x="1111" y="1699"/>
                    <a:pt x="1182" y="1688"/>
                    <a:pt x="1240" y="1715"/>
                  </a:cubicBezTo>
                  <a:cubicBezTo>
                    <a:pt x="1314" y="1750"/>
                    <a:pt x="1333" y="1707"/>
                    <a:pt x="1344" y="1663"/>
                  </a:cubicBezTo>
                  <a:cubicBezTo>
                    <a:pt x="1368" y="1546"/>
                    <a:pt x="1472" y="1480"/>
                    <a:pt x="1521" y="1379"/>
                  </a:cubicBezTo>
                  <a:cubicBezTo>
                    <a:pt x="1548" y="1324"/>
                    <a:pt x="1625" y="1292"/>
                    <a:pt x="1655" y="1212"/>
                  </a:cubicBezTo>
                  <a:cubicBezTo>
                    <a:pt x="1677" y="1155"/>
                    <a:pt x="1701" y="1098"/>
                    <a:pt x="1677" y="1051"/>
                  </a:cubicBezTo>
                  <a:cubicBezTo>
                    <a:pt x="1619" y="939"/>
                    <a:pt x="1669" y="830"/>
                    <a:pt x="1669" y="721"/>
                  </a:cubicBezTo>
                  <a:cubicBezTo>
                    <a:pt x="1669" y="674"/>
                    <a:pt x="1701" y="653"/>
                    <a:pt x="1753" y="655"/>
                  </a:cubicBezTo>
                  <a:cubicBezTo>
                    <a:pt x="1833" y="661"/>
                    <a:pt x="1914" y="658"/>
                    <a:pt x="1994" y="661"/>
                  </a:cubicBezTo>
                  <a:cubicBezTo>
                    <a:pt x="2040" y="664"/>
                    <a:pt x="2062" y="642"/>
                    <a:pt x="2029" y="606"/>
                  </a:cubicBezTo>
                  <a:cubicBezTo>
                    <a:pt x="1966" y="535"/>
                    <a:pt x="1945" y="440"/>
                    <a:pt x="1876" y="371"/>
                  </a:cubicBezTo>
                  <a:cubicBezTo>
                    <a:pt x="1822" y="317"/>
                    <a:pt x="1811" y="265"/>
                    <a:pt x="1843" y="196"/>
                  </a:cubicBezTo>
                  <a:cubicBezTo>
                    <a:pt x="1884" y="104"/>
                    <a:pt x="1854" y="60"/>
                    <a:pt x="1753" y="57"/>
                  </a:cubicBezTo>
                  <a:cubicBezTo>
                    <a:pt x="1491" y="46"/>
                    <a:pt x="1226" y="38"/>
                    <a:pt x="964" y="30"/>
                  </a:cubicBezTo>
                  <a:cubicBezTo>
                    <a:pt x="699" y="22"/>
                    <a:pt x="437" y="14"/>
                    <a:pt x="172" y="3"/>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2"/>
            <p:cNvSpPr>
              <a:spLocks noChangeArrowheads="1"/>
            </p:cNvSpPr>
            <p:nvPr/>
          </p:nvSpPr>
          <p:spPr bwMode="auto">
            <a:xfrm>
              <a:off x="2068513" y="715963"/>
              <a:ext cx="622300" cy="762000"/>
            </a:xfrm>
            <a:custGeom>
              <a:avLst/>
              <a:gdLst>
                <a:gd name="T0" fmla="*/ 607 w 1728"/>
                <a:gd name="T1" fmla="*/ 415 h 2117"/>
                <a:gd name="T2" fmla="*/ 519 w 1728"/>
                <a:gd name="T3" fmla="*/ 464 h 2117"/>
                <a:gd name="T4" fmla="*/ 391 w 1728"/>
                <a:gd name="T5" fmla="*/ 494 h 2117"/>
                <a:gd name="T6" fmla="*/ 156 w 1728"/>
                <a:gd name="T7" fmla="*/ 505 h 2117"/>
                <a:gd name="T8" fmla="*/ 80 w 1728"/>
                <a:gd name="T9" fmla="*/ 472 h 2117"/>
                <a:gd name="T10" fmla="*/ 55 w 1728"/>
                <a:gd name="T11" fmla="*/ 559 h 2117"/>
                <a:gd name="T12" fmla="*/ 9 w 1728"/>
                <a:gd name="T13" fmla="*/ 1231 h 2117"/>
                <a:gd name="T14" fmla="*/ 112 w 1728"/>
                <a:gd name="T15" fmla="*/ 1447 h 2117"/>
                <a:gd name="T16" fmla="*/ 339 w 1728"/>
                <a:gd name="T17" fmla="*/ 1674 h 2117"/>
                <a:gd name="T18" fmla="*/ 525 w 1728"/>
                <a:gd name="T19" fmla="*/ 1819 h 2117"/>
                <a:gd name="T20" fmla="*/ 722 w 1728"/>
                <a:gd name="T21" fmla="*/ 1862 h 2117"/>
                <a:gd name="T22" fmla="*/ 809 w 1728"/>
                <a:gd name="T23" fmla="*/ 1911 h 2117"/>
                <a:gd name="T24" fmla="*/ 989 w 1728"/>
                <a:gd name="T25" fmla="*/ 2083 h 2117"/>
                <a:gd name="T26" fmla="*/ 1107 w 1728"/>
                <a:gd name="T27" fmla="*/ 2100 h 2117"/>
                <a:gd name="T28" fmla="*/ 1123 w 1728"/>
                <a:gd name="T29" fmla="*/ 2021 h 2117"/>
                <a:gd name="T30" fmla="*/ 1123 w 1728"/>
                <a:gd name="T31" fmla="*/ 1922 h 2117"/>
                <a:gd name="T32" fmla="*/ 1194 w 1728"/>
                <a:gd name="T33" fmla="*/ 1849 h 2117"/>
                <a:gd name="T34" fmla="*/ 1566 w 1728"/>
                <a:gd name="T35" fmla="*/ 1865 h 2117"/>
                <a:gd name="T36" fmla="*/ 1620 w 1728"/>
                <a:gd name="T37" fmla="*/ 1824 h 2117"/>
                <a:gd name="T38" fmla="*/ 1637 w 1728"/>
                <a:gd name="T39" fmla="*/ 1575 h 2117"/>
                <a:gd name="T40" fmla="*/ 1686 w 1728"/>
                <a:gd name="T41" fmla="*/ 822 h 2117"/>
                <a:gd name="T42" fmla="*/ 1724 w 1728"/>
                <a:gd name="T43" fmla="*/ 103 h 2117"/>
                <a:gd name="T44" fmla="*/ 1672 w 1728"/>
                <a:gd name="T45" fmla="*/ 35 h 2117"/>
                <a:gd name="T46" fmla="*/ 590 w 1728"/>
                <a:gd name="T47" fmla="*/ 0 h 2117"/>
                <a:gd name="T48" fmla="*/ 607 w 1728"/>
                <a:gd name="T49" fmla="*/ 415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8" h="2117">
                  <a:moveTo>
                    <a:pt x="607" y="415"/>
                  </a:moveTo>
                  <a:cubicBezTo>
                    <a:pt x="601" y="467"/>
                    <a:pt x="558" y="478"/>
                    <a:pt x="519" y="464"/>
                  </a:cubicBezTo>
                  <a:cubicBezTo>
                    <a:pt x="465" y="442"/>
                    <a:pt x="432" y="464"/>
                    <a:pt x="391" y="494"/>
                  </a:cubicBezTo>
                  <a:cubicBezTo>
                    <a:pt x="317" y="546"/>
                    <a:pt x="235" y="568"/>
                    <a:pt x="156" y="505"/>
                  </a:cubicBezTo>
                  <a:cubicBezTo>
                    <a:pt x="134" y="488"/>
                    <a:pt x="112" y="456"/>
                    <a:pt x="80" y="472"/>
                  </a:cubicBezTo>
                  <a:cubicBezTo>
                    <a:pt x="44" y="488"/>
                    <a:pt x="55" y="529"/>
                    <a:pt x="55" y="559"/>
                  </a:cubicBezTo>
                  <a:cubicBezTo>
                    <a:pt x="39" y="783"/>
                    <a:pt x="28" y="1007"/>
                    <a:pt x="9" y="1231"/>
                  </a:cubicBezTo>
                  <a:cubicBezTo>
                    <a:pt x="0" y="1316"/>
                    <a:pt x="36" y="1406"/>
                    <a:pt x="112" y="1447"/>
                  </a:cubicBezTo>
                  <a:cubicBezTo>
                    <a:pt x="213" y="1499"/>
                    <a:pt x="285" y="1575"/>
                    <a:pt x="339" y="1674"/>
                  </a:cubicBezTo>
                  <a:cubicBezTo>
                    <a:pt x="380" y="1745"/>
                    <a:pt x="446" y="1797"/>
                    <a:pt x="525" y="1819"/>
                  </a:cubicBezTo>
                  <a:cubicBezTo>
                    <a:pt x="588" y="1835"/>
                    <a:pt x="651" y="1868"/>
                    <a:pt x="722" y="1862"/>
                  </a:cubicBezTo>
                  <a:cubicBezTo>
                    <a:pt x="754" y="1859"/>
                    <a:pt x="798" y="1879"/>
                    <a:pt x="809" y="1911"/>
                  </a:cubicBezTo>
                  <a:cubicBezTo>
                    <a:pt x="839" y="2004"/>
                    <a:pt x="929" y="2026"/>
                    <a:pt x="989" y="2083"/>
                  </a:cubicBezTo>
                  <a:cubicBezTo>
                    <a:pt x="1022" y="2116"/>
                    <a:pt x="1071" y="2108"/>
                    <a:pt x="1107" y="2100"/>
                  </a:cubicBezTo>
                  <a:cubicBezTo>
                    <a:pt x="1139" y="2092"/>
                    <a:pt x="1120" y="2048"/>
                    <a:pt x="1123" y="2021"/>
                  </a:cubicBezTo>
                  <a:cubicBezTo>
                    <a:pt x="1126" y="1988"/>
                    <a:pt x="1126" y="1955"/>
                    <a:pt x="1123" y="1922"/>
                  </a:cubicBezTo>
                  <a:cubicBezTo>
                    <a:pt x="1118" y="1868"/>
                    <a:pt x="1139" y="1846"/>
                    <a:pt x="1194" y="1849"/>
                  </a:cubicBezTo>
                  <a:cubicBezTo>
                    <a:pt x="1317" y="1854"/>
                    <a:pt x="1443" y="1857"/>
                    <a:pt x="1566" y="1865"/>
                  </a:cubicBezTo>
                  <a:cubicBezTo>
                    <a:pt x="1604" y="1868"/>
                    <a:pt x="1620" y="1865"/>
                    <a:pt x="1620" y="1824"/>
                  </a:cubicBezTo>
                  <a:cubicBezTo>
                    <a:pt x="1623" y="1742"/>
                    <a:pt x="1631" y="1660"/>
                    <a:pt x="1637" y="1575"/>
                  </a:cubicBezTo>
                  <a:lnTo>
                    <a:pt x="1686" y="822"/>
                  </a:lnTo>
                  <a:cubicBezTo>
                    <a:pt x="1699" y="581"/>
                    <a:pt x="1713" y="344"/>
                    <a:pt x="1724" y="103"/>
                  </a:cubicBezTo>
                  <a:cubicBezTo>
                    <a:pt x="1727" y="65"/>
                    <a:pt x="1727" y="35"/>
                    <a:pt x="1672" y="35"/>
                  </a:cubicBezTo>
                  <a:cubicBezTo>
                    <a:pt x="1320" y="24"/>
                    <a:pt x="962" y="11"/>
                    <a:pt x="590" y="0"/>
                  </a:cubicBezTo>
                  <a:cubicBezTo>
                    <a:pt x="653" y="144"/>
                    <a:pt x="618" y="281"/>
                    <a:pt x="607" y="415"/>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3"/>
            <p:cNvSpPr>
              <a:spLocks noChangeArrowheads="1"/>
            </p:cNvSpPr>
            <p:nvPr/>
          </p:nvSpPr>
          <p:spPr bwMode="auto">
            <a:xfrm>
              <a:off x="2259013" y="2735263"/>
              <a:ext cx="606425" cy="673100"/>
            </a:xfrm>
            <a:custGeom>
              <a:avLst/>
              <a:gdLst>
                <a:gd name="T0" fmla="*/ 3 w 1684"/>
                <a:gd name="T1" fmla="*/ 1765 h 1869"/>
                <a:gd name="T2" fmla="*/ 68 w 1684"/>
                <a:gd name="T3" fmla="*/ 1833 h 1869"/>
                <a:gd name="T4" fmla="*/ 1516 w 1684"/>
                <a:gd name="T5" fmla="*/ 1868 h 1869"/>
                <a:gd name="T6" fmla="*/ 1573 w 1684"/>
                <a:gd name="T7" fmla="*/ 1825 h 1869"/>
                <a:gd name="T8" fmla="*/ 1590 w 1684"/>
                <a:gd name="T9" fmla="*/ 1541 h 1869"/>
                <a:gd name="T10" fmla="*/ 1639 w 1684"/>
                <a:gd name="T11" fmla="*/ 751 h 1869"/>
                <a:gd name="T12" fmla="*/ 1642 w 1684"/>
                <a:gd name="T13" fmla="*/ 486 h 1869"/>
                <a:gd name="T14" fmla="*/ 1653 w 1684"/>
                <a:gd name="T15" fmla="*/ 290 h 1869"/>
                <a:gd name="T16" fmla="*/ 1680 w 1684"/>
                <a:gd name="T17" fmla="*/ 126 h 1869"/>
                <a:gd name="T18" fmla="*/ 1639 w 1684"/>
                <a:gd name="T19" fmla="*/ 63 h 1869"/>
                <a:gd name="T20" fmla="*/ 1451 w 1684"/>
                <a:gd name="T21" fmla="*/ 33 h 1869"/>
                <a:gd name="T22" fmla="*/ 942 w 1684"/>
                <a:gd name="T23" fmla="*/ 69 h 1869"/>
                <a:gd name="T24" fmla="*/ 861 w 1684"/>
                <a:gd name="T25" fmla="*/ 58 h 1869"/>
                <a:gd name="T26" fmla="*/ 806 w 1684"/>
                <a:gd name="T27" fmla="*/ 38 h 1869"/>
                <a:gd name="T28" fmla="*/ 634 w 1684"/>
                <a:gd name="T29" fmla="*/ 107 h 1869"/>
                <a:gd name="T30" fmla="*/ 576 w 1684"/>
                <a:gd name="T31" fmla="*/ 238 h 1869"/>
                <a:gd name="T32" fmla="*/ 497 w 1684"/>
                <a:gd name="T33" fmla="*/ 347 h 1869"/>
                <a:gd name="T34" fmla="*/ 396 w 1684"/>
                <a:gd name="T35" fmla="*/ 429 h 1869"/>
                <a:gd name="T36" fmla="*/ 342 w 1684"/>
                <a:gd name="T37" fmla="*/ 596 h 1869"/>
                <a:gd name="T38" fmla="*/ 131 w 1684"/>
                <a:gd name="T39" fmla="*/ 661 h 1869"/>
                <a:gd name="T40" fmla="*/ 41 w 1684"/>
                <a:gd name="T41" fmla="*/ 727 h 1869"/>
                <a:gd name="T42" fmla="*/ 3 w 1684"/>
                <a:gd name="T43" fmla="*/ 1478 h 1869"/>
                <a:gd name="T44" fmla="*/ 3 w 1684"/>
                <a:gd name="T45" fmla="*/ 1765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4" h="1869">
                  <a:moveTo>
                    <a:pt x="3" y="1765"/>
                  </a:moveTo>
                  <a:cubicBezTo>
                    <a:pt x="0" y="1814"/>
                    <a:pt x="19" y="1833"/>
                    <a:pt x="68" y="1833"/>
                  </a:cubicBezTo>
                  <a:cubicBezTo>
                    <a:pt x="552" y="1844"/>
                    <a:pt x="1033" y="1857"/>
                    <a:pt x="1516" y="1868"/>
                  </a:cubicBezTo>
                  <a:cubicBezTo>
                    <a:pt x="1549" y="1868"/>
                    <a:pt x="1571" y="1866"/>
                    <a:pt x="1573" y="1825"/>
                  </a:cubicBezTo>
                  <a:cubicBezTo>
                    <a:pt x="1576" y="1729"/>
                    <a:pt x="1584" y="1636"/>
                    <a:pt x="1590" y="1541"/>
                  </a:cubicBezTo>
                  <a:cubicBezTo>
                    <a:pt x="1606" y="1278"/>
                    <a:pt x="1623" y="1013"/>
                    <a:pt x="1639" y="751"/>
                  </a:cubicBezTo>
                  <a:cubicBezTo>
                    <a:pt x="1644" y="664"/>
                    <a:pt x="1661" y="571"/>
                    <a:pt x="1642" y="486"/>
                  </a:cubicBezTo>
                  <a:cubicBezTo>
                    <a:pt x="1625" y="415"/>
                    <a:pt x="1625" y="353"/>
                    <a:pt x="1653" y="290"/>
                  </a:cubicBezTo>
                  <a:cubicBezTo>
                    <a:pt x="1677" y="235"/>
                    <a:pt x="1677" y="180"/>
                    <a:pt x="1680" y="126"/>
                  </a:cubicBezTo>
                  <a:cubicBezTo>
                    <a:pt x="1683" y="93"/>
                    <a:pt x="1666" y="82"/>
                    <a:pt x="1639" y="63"/>
                  </a:cubicBezTo>
                  <a:cubicBezTo>
                    <a:pt x="1579" y="19"/>
                    <a:pt x="1513" y="44"/>
                    <a:pt x="1451" y="33"/>
                  </a:cubicBezTo>
                  <a:cubicBezTo>
                    <a:pt x="1262" y="0"/>
                    <a:pt x="1112" y="11"/>
                    <a:pt x="942" y="69"/>
                  </a:cubicBezTo>
                  <a:cubicBezTo>
                    <a:pt x="912" y="79"/>
                    <a:pt x="885" y="79"/>
                    <a:pt x="861" y="58"/>
                  </a:cubicBezTo>
                  <a:cubicBezTo>
                    <a:pt x="844" y="44"/>
                    <a:pt x="833" y="28"/>
                    <a:pt x="806" y="38"/>
                  </a:cubicBezTo>
                  <a:cubicBezTo>
                    <a:pt x="749" y="63"/>
                    <a:pt x="686" y="77"/>
                    <a:pt x="634" y="107"/>
                  </a:cubicBezTo>
                  <a:cubicBezTo>
                    <a:pt x="590" y="134"/>
                    <a:pt x="533" y="164"/>
                    <a:pt x="576" y="238"/>
                  </a:cubicBezTo>
                  <a:cubicBezTo>
                    <a:pt x="606" y="287"/>
                    <a:pt x="563" y="353"/>
                    <a:pt x="497" y="347"/>
                  </a:cubicBezTo>
                  <a:cubicBezTo>
                    <a:pt x="429" y="344"/>
                    <a:pt x="410" y="377"/>
                    <a:pt x="396" y="429"/>
                  </a:cubicBezTo>
                  <a:cubicBezTo>
                    <a:pt x="382" y="486"/>
                    <a:pt x="372" y="546"/>
                    <a:pt x="342" y="596"/>
                  </a:cubicBezTo>
                  <a:cubicBezTo>
                    <a:pt x="295" y="675"/>
                    <a:pt x="213" y="680"/>
                    <a:pt x="131" y="661"/>
                  </a:cubicBezTo>
                  <a:cubicBezTo>
                    <a:pt x="74" y="648"/>
                    <a:pt x="44" y="658"/>
                    <a:pt x="41" y="727"/>
                  </a:cubicBezTo>
                  <a:cubicBezTo>
                    <a:pt x="30" y="994"/>
                    <a:pt x="14" y="1254"/>
                    <a:pt x="3" y="1478"/>
                  </a:cubicBezTo>
                  <a:cubicBezTo>
                    <a:pt x="3" y="1598"/>
                    <a:pt x="6" y="1683"/>
                    <a:pt x="3" y="1765"/>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4"/>
            <p:cNvSpPr>
              <a:spLocks noChangeArrowheads="1"/>
            </p:cNvSpPr>
            <p:nvPr/>
          </p:nvSpPr>
          <p:spPr bwMode="auto">
            <a:xfrm>
              <a:off x="1851025" y="1981200"/>
              <a:ext cx="676275" cy="633413"/>
            </a:xfrm>
            <a:custGeom>
              <a:avLst/>
              <a:gdLst>
                <a:gd name="T0" fmla="*/ 2 w 1877"/>
                <a:gd name="T1" fmla="*/ 1658 h 1760"/>
                <a:gd name="T2" fmla="*/ 49 w 1877"/>
                <a:gd name="T3" fmla="*/ 1704 h 1760"/>
                <a:gd name="T4" fmla="*/ 980 w 1877"/>
                <a:gd name="T5" fmla="*/ 1756 h 1760"/>
                <a:gd name="T6" fmla="*/ 1071 w 1877"/>
                <a:gd name="T7" fmla="*/ 1726 h 1760"/>
                <a:gd name="T8" fmla="*/ 1396 w 1877"/>
                <a:gd name="T9" fmla="*/ 1562 h 1760"/>
                <a:gd name="T10" fmla="*/ 1781 w 1877"/>
                <a:gd name="T11" fmla="*/ 1180 h 1760"/>
                <a:gd name="T12" fmla="*/ 1822 w 1877"/>
                <a:gd name="T13" fmla="*/ 1038 h 1760"/>
                <a:gd name="T14" fmla="*/ 1852 w 1877"/>
                <a:gd name="T15" fmla="*/ 645 h 1760"/>
                <a:gd name="T16" fmla="*/ 1874 w 1877"/>
                <a:gd name="T17" fmla="*/ 131 h 1760"/>
                <a:gd name="T18" fmla="*/ 1803 w 1877"/>
                <a:gd name="T19" fmla="*/ 63 h 1760"/>
                <a:gd name="T20" fmla="*/ 1598 w 1877"/>
                <a:gd name="T21" fmla="*/ 55 h 1760"/>
                <a:gd name="T22" fmla="*/ 888 w 1877"/>
                <a:gd name="T23" fmla="*/ 11 h 1760"/>
                <a:gd name="T24" fmla="*/ 806 w 1877"/>
                <a:gd name="T25" fmla="*/ 30 h 1760"/>
                <a:gd name="T26" fmla="*/ 382 w 1877"/>
                <a:gd name="T27" fmla="*/ 473 h 1760"/>
                <a:gd name="T28" fmla="*/ 79 w 1877"/>
                <a:gd name="T29" fmla="*/ 552 h 1760"/>
                <a:gd name="T30" fmla="*/ 2 w 1877"/>
                <a:gd name="T31" fmla="*/ 1658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7" h="1760">
                  <a:moveTo>
                    <a:pt x="2" y="1658"/>
                  </a:moveTo>
                  <a:cubicBezTo>
                    <a:pt x="0" y="1694"/>
                    <a:pt x="13" y="1702"/>
                    <a:pt x="49" y="1704"/>
                  </a:cubicBezTo>
                  <a:cubicBezTo>
                    <a:pt x="360" y="1721"/>
                    <a:pt x="669" y="1737"/>
                    <a:pt x="980" y="1756"/>
                  </a:cubicBezTo>
                  <a:cubicBezTo>
                    <a:pt x="1016" y="1759"/>
                    <a:pt x="1043" y="1743"/>
                    <a:pt x="1071" y="1726"/>
                  </a:cubicBezTo>
                  <a:cubicBezTo>
                    <a:pt x="1180" y="1672"/>
                    <a:pt x="1284" y="1606"/>
                    <a:pt x="1396" y="1562"/>
                  </a:cubicBezTo>
                  <a:cubicBezTo>
                    <a:pt x="1587" y="1491"/>
                    <a:pt x="1688" y="1341"/>
                    <a:pt x="1781" y="1180"/>
                  </a:cubicBezTo>
                  <a:cubicBezTo>
                    <a:pt x="1805" y="1136"/>
                    <a:pt x="1816" y="1090"/>
                    <a:pt x="1822" y="1038"/>
                  </a:cubicBezTo>
                  <a:cubicBezTo>
                    <a:pt x="1835" y="907"/>
                    <a:pt x="1846" y="776"/>
                    <a:pt x="1852" y="645"/>
                  </a:cubicBezTo>
                  <a:cubicBezTo>
                    <a:pt x="1857" y="473"/>
                    <a:pt x="1863" y="301"/>
                    <a:pt x="1874" y="131"/>
                  </a:cubicBezTo>
                  <a:cubicBezTo>
                    <a:pt x="1876" y="71"/>
                    <a:pt x="1854" y="63"/>
                    <a:pt x="1803" y="63"/>
                  </a:cubicBezTo>
                  <a:cubicBezTo>
                    <a:pt x="1734" y="66"/>
                    <a:pt x="1666" y="60"/>
                    <a:pt x="1598" y="55"/>
                  </a:cubicBezTo>
                  <a:cubicBezTo>
                    <a:pt x="1360" y="41"/>
                    <a:pt x="1125" y="25"/>
                    <a:pt x="888" y="11"/>
                  </a:cubicBezTo>
                  <a:cubicBezTo>
                    <a:pt x="860" y="8"/>
                    <a:pt x="830" y="0"/>
                    <a:pt x="806" y="30"/>
                  </a:cubicBezTo>
                  <a:cubicBezTo>
                    <a:pt x="677" y="189"/>
                    <a:pt x="524" y="325"/>
                    <a:pt x="382" y="473"/>
                  </a:cubicBezTo>
                  <a:cubicBezTo>
                    <a:pt x="300" y="560"/>
                    <a:pt x="226" y="686"/>
                    <a:pt x="79" y="552"/>
                  </a:cubicBezTo>
                  <a:cubicBezTo>
                    <a:pt x="52" y="932"/>
                    <a:pt x="30" y="1295"/>
                    <a:pt x="2" y="1658"/>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5"/>
            <p:cNvSpPr>
              <a:spLocks noChangeArrowheads="1"/>
            </p:cNvSpPr>
            <p:nvPr/>
          </p:nvSpPr>
          <p:spPr bwMode="auto">
            <a:xfrm>
              <a:off x="1352550" y="682625"/>
              <a:ext cx="908050" cy="534988"/>
            </a:xfrm>
            <a:custGeom>
              <a:avLst/>
              <a:gdLst>
                <a:gd name="T0" fmla="*/ 237 w 2522"/>
                <a:gd name="T1" fmla="*/ 1382 h 1484"/>
                <a:gd name="T2" fmla="*/ 1316 w 2522"/>
                <a:gd name="T3" fmla="*/ 1450 h 1484"/>
                <a:gd name="T4" fmla="*/ 1830 w 2522"/>
                <a:gd name="T5" fmla="*/ 1480 h 1484"/>
                <a:gd name="T6" fmla="*/ 1884 w 2522"/>
                <a:gd name="T7" fmla="*/ 1425 h 1484"/>
                <a:gd name="T8" fmla="*/ 1953 w 2522"/>
                <a:gd name="T9" fmla="*/ 532 h 1484"/>
                <a:gd name="T10" fmla="*/ 2065 w 2522"/>
                <a:gd name="T11" fmla="*/ 434 h 1484"/>
                <a:gd name="T12" fmla="*/ 2149 w 2522"/>
                <a:gd name="T13" fmla="*/ 459 h 1484"/>
                <a:gd name="T14" fmla="*/ 2368 w 2522"/>
                <a:gd name="T15" fmla="*/ 459 h 1484"/>
                <a:gd name="T16" fmla="*/ 2392 w 2522"/>
                <a:gd name="T17" fmla="*/ 450 h 1484"/>
                <a:gd name="T18" fmla="*/ 2510 w 2522"/>
                <a:gd name="T19" fmla="*/ 276 h 1484"/>
                <a:gd name="T20" fmla="*/ 2507 w 2522"/>
                <a:gd name="T21" fmla="*/ 213 h 1484"/>
                <a:gd name="T22" fmla="*/ 2360 w 2522"/>
                <a:gd name="T23" fmla="*/ 87 h 1484"/>
                <a:gd name="T24" fmla="*/ 983 w 2522"/>
                <a:gd name="T25" fmla="*/ 30 h 1484"/>
                <a:gd name="T26" fmla="*/ 540 w 2522"/>
                <a:gd name="T27" fmla="*/ 13 h 1484"/>
                <a:gd name="T28" fmla="*/ 483 w 2522"/>
                <a:gd name="T29" fmla="*/ 54 h 1484"/>
                <a:gd name="T30" fmla="*/ 431 w 2522"/>
                <a:gd name="T31" fmla="*/ 202 h 1484"/>
                <a:gd name="T32" fmla="*/ 377 w 2522"/>
                <a:gd name="T33" fmla="*/ 360 h 1484"/>
                <a:gd name="T34" fmla="*/ 349 w 2522"/>
                <a:gd name="T35" fmla="*/ 549 h 1484"/>
                <a:gd name="T36" fmla="*/ 240 w 2522"/>
                <a:gd name="T37" fmla="*/ 710 h 1484"/>
                <a:gd name="T38" fmla="*/ 221 w 2522"/>
                <a:gd name="T39" fmla="*/ 789 h 1484"/>
                <a:gd name="T40" fmla="*/ 213 w 2522"/>
                <a:gd name="T41" fmla="*/ 893 h 1484"/>
                <a:gd name="T42" fmla="*/ 0 w 2522"/>
                <a:gd name="T43" fmla="*/ 1357 h 1484"/>
                <a:gd name="T44" fmla="*/ 237 w 2522"/>
                <a:gd name="T45" fmla="*/ 1382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2" h="1484">
                  <a:moveTo>
                    <a:pt x="237" y="1382"/>
                  </a:moveTo>
                  <a:cubicBezTo>
                    <a:pt x="598" y="1406"/>
                    <a:pt x="958" y="1428"/>
                    <a:pt x="1316" y="1450"/>
                  </a:cubicBezTo>
                  <a:cubicBezTo>
                    <a:pt x="1488" y="1461"/>
                    <a:pt x="1660" y="1466"/>
                    <a:pt x="1830" y="1480"/>
                  </a:cubicBezTo>
                  <a:cubicBezTo>
                    <a:pt x="1879" y="1483"/>
                    <a:pt x="1882" y="1464"/>
                    <a:pt x="1884" y="1425"/>
                  </a:cubicBezTo>
                  <a:cubicBezTo>
                    <a:pt x="1906" y="1128"/>
                    <a:pt x="1934" y="830"/>
                    <a:pt x="1953" y="532"/>
                  </a:cubicBezTo>
                  <a:cubicBezTo>
                    <a:pt x="1958" y="453"/>
                    <a:pt x="1994" y="426"/>
                    <a:pt x="2065" y="434"/>
                  </a:cubicBezTo>
                  <a:cubicBezTo>
                    <a:pt x="2095" y="437"/>
                    <a:pt x="2130" y="439"/>
                    <a:pt x="2149" y="459"/>
                  </a:cubicBezTo>
                  <a:cubicBezTo>
                    <a:pt x="2226" y="535"/>
                    <a:pt x="2294" y="519"/>
                    <a:pt x="2368" y="459"/>
                  </a:cubicBezTo>
                  <a:cubicBezTo>
                    <a:pt x="2373" y="453"/>
                    <a:pt x="2384" y="450"/>
                    <a:pt x="2392" y="450"/>
                  </a:cubicBezTo>
                  <a:cubicBezTo>
                    <a:pt x="2521" y="450"/>
                    <a:pt x="2518" y="366"/>
                    <a:pt x="2510" y="276"/>
                  </a:cubicBezTo>
                  <a:cubicBezTo>
                    <a:pt x="2507" y="254"/>
                    <a:pt x="2510" y="235"/>
                    <a:pt x="2507" y="213"/>
                  </a:cubicBezTo>
                  <a:cubicBezTo>
                    <a:pt x="2493" y="128"/>
                    <a:pt x="2461" y="87"/>
                    <a:pt x="2360" y="87"/>
                  </a:cubicBezTo>
                  <a:cubicBezTo>
                    <a:pt x="1901" y="76"/>
                    <a:pt x="1442" y="57"/>
                    <a:pt x="983" y="30"/>
                  </a:cubicBezTo>
                  <a:cubicBezTo>
                    <a:pt x="835" y="22"/>
                    <a:pt x="688" y="0"/>
                    <a:pt x="540" y="13"/>
                  </a:cubicBezTo>
                  <a:cubicBezTo>
                    <a:pt x="516" y="16"/>
                    <a:pt x="464" y="8"/>
                    <a:pt x="483" y="54"/>
                  </a:cubicBezTo>
                  <a:cubicBezTo>
                    <a:pt x="510" y="123"/>
                    <a:pt x="469" y="161"/>
                    <a:pt x="431" y="202"/>
                  </a:cubicBezTo>
                  <a:cubicBezTo>
                    <a:pt x="390" y="246"/>
                    <a:pt x="349" y="303"/>
                    <a:pt x="377" y="360"/>
                  </a:cubicBezTo>
                  <a:cubicBezTo>
                    <a:pt x="415" y="437"/>
                    <a:pt x="385" y="489"/>
                    <a:pt x="349" y="549"/>
                  </a:cubicBezTo>
                  <a:cubicBezTo>
                    <a:pt x="314" y="603"/>
                    <a:pt x="278" y="658"/>
                    <a:pt x="240" y="710"/>
                  </a:cubicBezTo>
                  <a:cubicBezTo>
                    <a:pt x="221" y="734"/>
                    <a:pt x="207" y="756"/>
                    <a:pt x="221" y="789"/>
                  </a:cubicBezTo>
                  <a:cubicBezTo>
                    <a:pt x="235" y="822"/>
                    <a:pt x="226" y="857"/>
                    <a:pt x="213" y="893"/>
                  </a:cubicBezTo>
                  <a:cubicBezTo>
                    <a:pt x="147" y="1048"/>
                    <a:pt x="106" y="1215"/>
                    <a:pt x="0" y="1357"/>
                  </a:cubicBezTo>
                  <a:cubicBezTo>
                    <a:pt x="79" y="1395"/>
                    <a:pt x="161" y="1376"/>
                    <a:pt x="237" y="1382"/>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6"/>
            <p:cNvSpPr>
              <a:spLocks noChangeArrowheads="1"/>
            </p:cNvSpPr>
            <p:nvPr/>
          </p:nvSpPr>
          <p:spPr bwMode="auto">
            <a:xfrm>
              <a:off x="1258888" y="1911350"/>
              <a:ext cx="585787" cy="741363"/>
            </a:xfrm>
            <a:custGeom>
              <a:avLst/>
              <a:gdLst>
                <a:gd name="T0" fmla="*/ 1617 w 1627"/>
                <a:gd name="T1" fmla="*/ 736 h 2059"/>
                <a:gd name="T2" fmla="*/ 1582 w 1627"/>
                <a:gd name="T3" fmla="*/ 681 h 2059"/>
                <a:gd name="T4" fmla="*/ 1320 w 1627"/>
                <a:gd name="T5" fmla="*/ 518 h 2059"/>
                <a:gd name="T6" fmla="*/ 1088 w 1627"/>
                <a:gd name="T7" fmla="*/ 395 h 2059"/>
                <a:gd name="T8" fmla="*/ 765 w 1627"/>
                <a:gd name="T9" fmla="*/ 291 h 2059"/>
                <a:gd name="T10" fmla="*/ 489 w 1627"/>
                <a:gd name="T11" fmla="*/ 57 h 2059"/>
                <a:gd name="T12" fmla="*/ 364 w 1627"/>
                <a:gd name="T13" fmla="*/ 49 h 2059"/>
                <a:gd name="T14" fmla="*/ 265 w 1627"/>
                <a:gd name="T15" fmla="*/ 182 h 2059"/>
                <a:gd name="T16" fmla="*/ 233 w 1627"/>
                <a:gd name="T17" fmla="*/ 272 h 2059"/>
                <a:gd name="T18" fmla="*/ 233 w 1627"/>
                <a:gd name="T19" fmla="*/ 463 h 2059"/>
                <a:gd name="T20" fmla="*/ 137 w 1627"/>
                <a:gd name="T21" fmla="*/ 679 h 2059"/>
                <a:gd name="T22" fmla="*/ 93 w 1627"/>
                <a:gd name="T23" fmla="*/ 780 h 2059"/>
                <a:gd name="T24" fmla="*/ 3 w 1627"/>
                <a:gd name="T25" fmla="*/ 1151 h 2059"/>
                <a:gd name="T26" fmla="*/ 20 w 1627"/>
                <a:gd name="T27" fmla="*/ 1189 h 2059"/>
                <a:gd name="T28" fmla="*/ 60 w 1627"/>
                <a:gd name="T29" fmla="*/ 1438 h 2059"/>
                <a:gd name="T30" fmla="*/ 39 w 1627"/>
                <a:gd name="T31" fmla="*/ 1820 h 2059"/>
                <a:gd name="T32" fmla="*/ 224 w 1627"/>
                <a:gd name="T33" fmla="*/ 2011 h 2059"/>
                <a:gd name="T34" fmla="*/ 1022 w 1627"/>
                <a:gd name="T35" fmla="*/ 2052 h 2059"/>
                <a:gd name="T36" fmla="*/ 1115 w 1627"/>
                <a:gd name="T37" fmla="*/ 1979 h 2059"/>
                <a:gd name="T38" fmla="*/ 1219 w 1627"/>
                <a:gd name="T39" fmla="*/ 1883 h 2059"/>
                <a:gd name="T40" fmla="*/ 1475 w 1627"/>
                <a:gd name="T41" fmla="*/ 1899 h 2059"/>
                <a:gd name="T42" fmla="*/ 1557 w 1627"/>
                <a:gd name="T43" fmla="*/ 1839 h 2059"/>
                <a:gd name="T44" fmla="*/ 1612 w 1627"/>
                <a:gd name="T45" fmla="*/ 859 h 2059"/>
                <a:gd name="T46" fmla="*/ 1617 w 1627"/>
                <a:gd name="T47" fmla="*/ 736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7" h="2059">
                  <a:moveTo>
                    <a:pt x="1617" y="736"/>
                  </a:moveTo>
                  <a:cubicBezTo>
                    <a:pt x="1626" y="700"/>
                    <a:pt x="1615" y="684"/>
                    <a:pt x="1582" y="681"/>
                  </a:cubicBezTo>
                  <a:cubicBezTo>
                    <a:pt x="1467" y="670"/>
                    <a:pt x="1399" y="589"/>
                    <a:pt x="1320" y="518"/>
                  </a:cubicBezTo>
                  <a:cubicBezTo>
                    <a:pt x="1254" y="457"/>
                    <a:pt x="1172" y="425"/>
                    <a:pt x="1088" y="395"/>
                  </a:cubicBezTo>
                  <a:cubicBezTo>
                    <a:pt x="984" y="356"/>
                    <a:pt x="872" y="370"/>
                    <a:pt x="765" y="291"/>
                  </a:cubicBezTo>
                  <a:cubicBezTo>
                    <a:pt x="667" y="217"/>
                    <a:pt x="552" y="171"/>
                    <a:pt x="489" y="57"/>
                  </a:cubicBezTo>
                  <a:cubicBezTo>
                    <a:pt x="457" y="0"/>
                    <a:pt x="410" y="2"/>
                    <a:pt x="364" y="49"/>
                  </a:cubicBezTo>
                  <a:cubicBezTo>
                    <a:pt x="323" y="87"/>
                    <a:pt x="309" y="143"/>
                    <a:pt x="265" y="182"/>
                  </a:cubicBezTo>
                  <a:cubicBezTo>
                    <a:pt x="243" y="201"/>
                    <a:pt x="224" y="266"/>
                    <a:pt x="233" y="272"/>
                  </a:cubicBezTo>
                  <a:cubicBezTo>
                    <a:pt x="323" y="337"/>
                    <a:pt x="249" y="403"/>
                    <a:pt x="233" y="463"/>
                  </a:cubicBezTo>
                  <a:cubicBezTo>
                    <a:pt x="211" y="539"/>
                    <a:pt x="189" y="624"/>
                    <a:pt x="137" y="679"/>
                  </a:cubicBezTo>
                  <a:cubicBezTo>
                    <a:pt x="104" y="714"/>
                    <a:pt x="101" y="741"/>
                    <a:pt x="93" y="780"/>
                  </a:cubicBezTo>
                  <a:cubicBezTo>
                    <a:pt x="63" y="903"/>
                    <a:pt x="142" y="1053"/>
                    <a:pt x="3" y="1151"/>
                  </a:cubicBezTo>
                  <a:cubicBezTo>
                    <a:pt x="0" y="1154"/>
                    <a:pt x="14" y="1176"/>
                    <a:pt x="20" y="1189"/>
                  </a:cubicBezTo>
                  <a:cubicBezTo>
                    <a:pt x="50" y="1269"/>
                    <a:pt x="66" y="1350"/>
                    <a:pt x="60" y="1438"/>
                  </a:cubicBezTo>
                  <a:cubicBezTo>
                    <a:pt x="52" y="1564"/>
                    <a:pt x="47" y="1692"/>
                    <a:pt x="39" y="1820"/>
                  </a:cubicBezTo>
                  <a:cubicBezTo>
                    <a:pt x="28" y="2009"/>
                    <a:pt x="28" y="2003"/>
                    <a:pt x="224" y="2011"/>
                  </a:cubicBezTo>
                  <a:cubicBezTo>
                    <a:pt x="489" y="2022"/>
                    <a:pt x="757" y="2033"/>
                    <a:pt x="1022" y="2052"/>
                  </a:cubicBezTo>
                  <a:cubicBezTo>
                    <a:pt x="1088" y="2058"/>
                    <a:pt x="1120" y="2058"/>
                    <a:pt x="1115" y="1979"/>
                  </a:cubicBezTo>
                  <a:cubicBezTo>
                    <a:pt x="1109" y="1913"/>
                    <a:pt x="1142" y="1875"/>
                    <a:pt x="1219" y="1883"/>
                  </a:cubicBezTo>
                  <a:cubicBezTo>
                    <a:pt x="1303" y="1891"/>
                    <a:pt x="1391" y="1883"/>
                    <a:pt x="1475" y="1899"/>
                  </a:cubicBezTo>
                  <a:cubicBezTo>
                    <a:pt x="1522" y="1908"/>
                    <a:pt x="1555" y="1899"/>
                    <a:pt x="1557" y="1839"/>
                  </a:cubicBezTo>
                  <a:cubicBezTo>
                    <a:pt x="1574" y="1509"/>
                    <a:pt x="1596" y="1184"/>
                    <a:pt x="1612" y="859"/>
                  </a:cubicBezTo>
                  <a:cubicBezTo>
                    <a:pt x="1612" y="818"/>
                    <a:pt x="1609" y="774"/>
                    <a:pt x="1617" y="736"/>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7"/>
            <p:cNvSpPr>
              <a:spLocks noChangeArrowheads="1"/>
            </p:cNvSpPr>
            <p:nvPr/>
          </p:nvSpPr>
          <p:spPr bwMode="auto">
            <a:xfrm>
              <a:off x="2530475" y="1941513"/>
              <a:ext cx="622300" cy="711200"/>
            </a:xfrm>
            <a:custGeom>
              <a:avLst/>
              <a:gdLst>
                <a:gd name="T0" fmla="*/ 1418 w 1730"/>
                <a:gd name="T1" fmla="*/ 1851 h 1975"/>
                <a:gd name="T2" fmla="*/ 1426 w 1730"/>
                <a:gd name="T3" fmla="*/ 1665 h 1975"/>
                <a:gd name="T4" fmla="*/ 1511 w 1730"/>
                <a:gd name="T5" fmla="*/ 1327 h 1975"/>
                <a:gd name="T6" fmla="*/ 1639 w 1730"/>
                <a:gd name="T7" fmla="*/ 961 h 1975"/>
                <a:gd name="T8" fmla="*/ 1639 w 1730"/>
                <a:gd name="T9" fmla="*/ 952 h 1975"/>
                <a:gd name="T10" fmla="*/ 1688 w 1730"/>
                <a:gd name="T11" fmla="*/ 679 h 1975"/>
                <a:gd name="T12" fmla="*/ 1724 w 1730"/>
                <a:gd name="T13" fmla="*/ 141 h 1975"/>
                <a:gd name="T14" fmla="*/ 1672 w 1730"/>
                <a:gd name="T15" fmla="*/ 81 h 1975"/>
                <a:gd name="T16" fmla="*/ 369 w 1730"/>
                <a:gd name="T17" fmla="*/ 10 h 1975"/>
                <a:gd name="T18" fmla="*/ 77 w 1730"/>
                <a:gd name="T19" fmla="*/ 270 h 1975"/>
                <a:gd name="T20" fmla="*/ 58 w 1730"/>
                <a:gd name="T21" fmla="*/ 660 h 1975"/>
                <a:gd name="T22" fmla="*/ 74 w 1730"/>
                <a:gd name="T23" fmla="*/ 849 h 1975"/>
                <a:gd name="T24" fmla="*/ 58 w 1730"/>
                <a:gd name="T25" fmla="*/ 974 h 1975"/>
                <a:gd name="T26" fmla="*/ 110 w 1730"/>
                <a:gd name="T27" fmla="*/ 1078 h 1975"/>
                <a:gd name="T28" fmla="*/ 238 w 1730"/>
                <a:gd name="T29" fmla="*/ 1185 h 1975"/>
                <a:gd name="T30" fmla="*/ 410 w 1730"/>
                <a:gd name="T31" fmla="*/ 1458 h 1975"/>
                <a:gd name="T32" fmla="*/ 880 w 1730"/>
                <a:gd name="T33" fmla="*/ 1594 h 1975"/>
                <a:gd name="T34" fmla="*/ 1033 w 1730"/>
                <a:gd name="T35" fmla="*/ 1695 h 1975"/>
                <a:gd name="T36" fmla="*/ 1033 w 1730"/>
                <a:gd name="T37" fmla="*/ 1750 h 1975"/>
                <a:gd name="T38" fmla="*/ 1273 w 1730"/>
                <a:gd name="T39" fmla="*/ 1974 h 1975"/>
                <a:gd name="T40" fmla="*/ 1418 w 1730"/>
                <a:gd name="T41" fmla="*/ 1851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0" h="1975">
                  <a:moveTo>
                    <a:pt x="1418" y="1851"/>
                  </a:moveTo>
                  <a:cubicBezTo>
                    <a:pt x="1429" y="1788"/>
                    <a:pt x="1426" y="1728"/>
                    <a:pt x="1426" y="1665"/>
                  </a:cubicBezTo>
                  <a:cubicBezTo>
                    <a:pt x="1429" y="1548"/>
                    <a:pt x="1448" y="1436"/>
                    <a:pt x="1511" y="1327"/>
                  </a:cubicBezTo>
                  <a:cubicBezTo>
                    <a:pt x="1574" y="1215"/>
                    <a:pt x="1688" y="1114"/>
                    <a:pt x="1639" y="961"/>
                  </a:cubicBezTo>
                  <a:lnTo>
                    <a:pt x="1639" y="952"/>
                  </a:lnTo>
                  <a:cubicBezTo>
                    <a:pt x="1699" y="870"/>
                    <a:pt x="1677" y="772"/>
                    <a:pt x="1688" y="679"/>
                  </a:cubicBezTo>
                  <a:cubicBezTo>
                    <a:pt x="1710" y="502"/>
                    <a:pt x="1699" y="322"/>
                    <a:pt x="1724" y="141"/>
                  </a:cubicBezTo>
                  <a:cubicBezTo>
                    <a:pt x="1729" y="103"/>
                    <a:pt x="1718" y="84"/>
                    <a:pt x="1672" y="81"/>
                  </a:cubicBezTo>
                  <a:cubicBezTo>
                    <a:pt x="1238" y="59"/>
                    <a:pt x="803" y="38"/>
                    <a:pt x="369" y="10"/>
                  </a:cubicBezTo>
                  <a:cubicBezTo>
                    <a:pt x="172" y="0"/>
                    <a:pt x="93" y="95"/>
                    <a:pt x="77" y="270"/>
                  </a:cubicBezTo>
                  <a:cubicBezTo>
                    <a:pt x="66" y="401"/>
                    <a:pt x="74" y="532"/>
                    <a:pt x="58" y="660"/>
                  </a:cubicBezTo>
                  <a:cubicBezTo>
                    <a:pt x="49" y="723"/>
                    <a:pt x="36" y="786"/>
                    <a:pt x="74" y="849"/>
                  </a:cubicBezTo>
                  <a:cubicBezTo>
                    <a:pt x="96" y="884"/>
                    <a:pt x="88" y="939"/>
                    <a:pt x="58" y="974"/>
                  </a:cubicBezTo>
                  <a:cubicBezTo>
                    <a:pt x="0" y="1051"/>
                    <a:pt x="49" y="1075"/>
                    <a:pt x="110" y="1078"/>
                  </a:cubicBezTo>
                  <a:cubicBezTo>
                    <a:pt x="183" y="1081"/>
                    <a:pt x="219" y="1116"/>
                    <a:pt x="238" y="1185"/>
                  </a:cubicBezTo>
                  <a:cubicBezTo>
                    <a:pt x="268" y="1291"/>
                    <a:pt x="325" y="1387"/>
                    <a:pt x="410" y="1458"/>
                  </a:cubicBezTo>
                  <a:cubicBezTo>
                    <a:pt x="547" y="1570"/>
                    <a:pt x="702" y="1638"/>
                    <a:pt x="880" y="1594"/>
                  </a:cubicBezTo>
                  <a:cubicBezTo>
                    <a:pt x="992" y="1567"/>
                    <a:pt x="1027" y="1583"/>
                    <a:pt x="1033" y="1695"/>
                  </a:cubicBezTo>
                  <a:lnTo>
                    <a:pt x="1033" y="1750"/>
                  </a:lnTo>
                  <a:cubicBezTo>
                    <a:pt x="1049" y="1971"/>
                    <a:pt x="1049" y="1971"/>
                    <a:pt x="1273" y="1974"/>
                  </a:cubicBezTo>
                  <a:cubicBezTo>
                    <a:pt x="1399" y="1974"/>
                    <a:pt x="1396" y="1974"/>
                    <a:pt x="1418" y="1851"/>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8"/>
            <p:cNvSpPr>
              <a:spLocks noChangeArrowheads="1"/>
            </p:cNvSpPr>
            <p:nvPr/>
          </p:nvSpPr>
          <p:spPr bwMode="auto">
            <a:xfrm>
              <a:off x="941388" y="1208088"/>
              <a:ext cx="808037" cy="566737"/>
            </a:xfrm>
            <a:custGeom>
              <a:avLst/>
              <a:gdLst>
                <a:gd name="T0" fmla="*/ 325 w 2244"/>
                <a:gd name="T1" fmla="*/ 511 h 1574"/>
                <a:gd name="T2" fmla="*/ 292 w 2244"/>
                <a:gd name="T3" fmla="*/ 522 h 1574"/>
                <a:gd name="T4" fmla="*/ 175 w 2244"/>
                <a:gd name="T5" fmla="*/ 664 h 1574"/>
                <a:gd name="T6" fmla="*/ 36 w 2244"/>
                <a:gd name="T7" fmla="*/ 1016 h 1574"/>
                <a:gd name="T8" fmla="*/ 38 w 2244"/>
                <a:gd name="T9" fmla="*/ 1142 h 1574"/>
                <a:gd name="T10" fmla="*/ 235 w 2244"/>
                <a:gd name="T11" fmla="*/ 1303 h 1574"/>
                <a:gd name="T12" fmla="*/ 445 w 2244"/>
                <a:gd name="T13" fmla="*/ 1322 h 1574"/>
                <a:gd name="T14" fmla="*/ 710 w 2244"/>
                <a:gd name="T15" fmla="*/ 1286 h 1574"/>
                <a:gd name="T16" fmla="*/ 811 w 2244"/>
                <a:gd name="T17" fmla="*/ 1281 h 1574"/>
                <a:gd name="T18" fmla="*/ 989 w 2244"/>
                <a:gd name="T19" fmla="*/ 1224 h 1574"/>
                <a:gd name="T20" fmla="*/ 1202 w 2244"/>
                <a:gd name="T21" fmla="*/ 1235 h 1574"/>
                <a:gd name="T22" fmla="*/ 1287 w 2244"/>
                <a:gd name="T23" fmla="*/ 1273 h 1574"/>
                <a:gd name="T24" fmla="*/ 1472 w 2244"/>
                <a:gd name="T25" fmla="*/ 1491 h 1574"/>
                <a:gd name="T26" fmla="*/ 1620 w 2244"/>
                <a:gd name="T27" fmla="*/ 1562 h 1574"/>
                <a:gd name="T28" fmla="*/ 1729 w 2244"/>
                <a:gd name="T29" fmla="*/ 1486 h 1574"/>
                <a:gd name="T30" fmla="*/ 1776 w 2244"/>
                <a:gd name="T31" fmla="*/ 1426 h 1574"/>
                <a:gd name="T32" fmla="*/ 2041 w 2244"/>
                <a:gd name="T33" fmla="*/ 1136 h 1574"/>
                <a:gd name="T34" fmla="*/ 2024 w 2244"/>
                <a:gd name="T35" fmla="*/ 1033 h 1574"/>
                <a:gd name="T36" fmla="*/ 2035 w 2244"/>
                <a:gd name="T37" fmla="*/ 931 h 1574"/>
                <a:gd name="T38" fmla="*/ 2114 w 2244"/>
                <a:gd name="T39" fmla="*/ 896 h 1574"/>
                <a:gd name="T40" fmla="*/ 2194 w 2244"/>
                <a:gd name="T41" fmla="*/ 789 h 1574"/>
                <a:gd name="T42" fmla="*/ 2237 w 2244"/>
                <a:gd name="T43" fmla="*/ 142 h 1574"/>
                <a:gd name="T44" fmla="*/ 2183 w 2244"/>
                <a:gd name="T45" fmla="*/ 77 h 1574"/>
                <a:gd name="T46" fmla="*/ 1467 w 2244"/>
                <a:gd name="T47" fmla="*/ 27 h 1574"/>
                <a:gd name="T48" fmla="*/ 1060 w 2244"/>
                <a:gd name="T49" fmla="*/ 8 h 1574"/>
                <a:gd name="T50" fmla="*/ 1000 w 2244"/>
                <a:gd name="T51" fmla="*/ 49 h 1574"/>
                <a:gd name="T52" fmla="*/ 904 w 2244"/>
                <a:gd name="T53" fmla="*/ 120 h 1574"/>
                <a:gd name="T54" fmla="*/ 511 w 2244"/>
                <a:gd name="T55" fmla="*/ 120 h 1574"/>
                <a:gd name="T56" fmla="*/ 325 w 2244"/>
                <a:gd name="T57" fmla="*/ 511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44" h="1574">
                  <a:moveTo>
                    <a:pt x="325" y="511"/>
                  </a:moveTo>
                  <a:cubicBezTo>
                    <a:pt x="314" y="514"/>
                    <a:pt x="303" y="519"/>
                    <a:pt x="292" y="522"/>
                  </a:cubicBezTo>
                  <a:cubicBezTo>
                    <a:pt x="213" y="538"/>
                    <a:pt x="180" y="585"/>
                    <a:pt x="175" y="664"/>
                  </a:cubicBezTo>
                  <a:cubicBezTo>
                    <a:pt x="164" y="795"/>
                    <a:pt x="134" y="918"/>
                    <a:pt x="36" y="1016"/>
                  </a:cubicBezTo>
                  <a:cubicBezTo>
                    <a:pt x="0" y="1052"/>
                    <a:pt x="0" y="1106"/>
                    <a:pt x="38" y="1142"/>
                  </a:cubicBezTo>
                  <a:cubicBezTo>
                    <a:pt x="101" y="1202"/>
                    <a:pt x="161" y="1276"/>
                    <a:pt x="235" y="1303"/>
                  </a:cubicBezTo>
                  <a:cubicBezTo>
                    <a:pt x="292" y="1325"/>
                    <a:pt x="366" y="1352"/>
                    <a:pt x="445" y="1322"/>
                  </a:cubicBezTo>
                  <a:cubicBezTo>
                    <a:pt x="527" y="1292"/>
                    <a:pt x="612" y="1229"/>
                    <a:pt x="710" y="1286"/>
                  </a:cubicBezTo>
                  <a:cubicBezTo>
                    <a:pt x="738" y="1300"/>
                    <a:pt x="800" y="1306"/>
                    <a:pt x="811" y="1281"/>
                  </a:cubicBezTo>
                  <a:cubicBezTo>
                    <a:pt x="852" y="1188"/>
                    <a:pt x="926" y="1224"/>
                    <a:pt x="989" y="1224"/>
                  </a:cubicBezTo>
                  <a:cubicBezTo>
                    <a:pt x="1060" y="1224"/>
                    <a:pt x="1131" y="1235"/>
                    <a:pt x="1202" y="1235"/>
                  </a:cubicBezTo>
                  <a:cubicBezTo>
                    <a:pt x="1240" y="1235"/>
                    <a:pt x="1268" y="1254"/>
                    <a:pt x="1287" y="1273"/>
                  </a:cubicBezTo>
                  <a:cubicBezTo>
                    <a:pt x="1355" y="1338"/>
                    <a:pt x="1418" y="1415"/>
                    <a:pt x="1472" y="1491"/>
                  </a:cubicBezTo>
                  <a:cubicBezTo>
                    <a:pt x="1519" y="1557"/>
                    <a:pt x="1549" y="1573"/>
                    <a:pt x="1620" y="1562"/>
                  </a:cubicBezTo>
                  <a:cubicBezTo>
                    <a:pt x="1677" y="1554"/>
                    <a:pt x="1713" y="1543"/>
                    <a:pt x="1729" y="1486"/>
                  </a:cubicBezTo>
                  <a:cubicBezTo>
                    <a:pt x="1735" y="1461"/>
                    <a:pt x="1748" y="1437"/>
                    <a:pt x="1776" y="1426"/>
                  </a:cubicBezTo>
                  <a:cubicBezTo>
                    <a:pt x="1909" y="1371"/>
                    <a:pt x="1980" y="1259"/>
                    <a:pt x="2041" y="1136"/>
                  </a:cubicBezTo>
                  <a:cubicBezTo>
                    <a:pt x="2057" y="1101"/>
                    <a:pt x="2079" y="1068"/>
                    <a:pt x="2024" y="1033"/>
                  </a:cubicBezTo>
                  <a:cubicBezTo>
                    <a:pt x="1980" y="1005"/>
                    <a:pt x="1994" y="959"/>
                    <a:pt x="2035" y="931"/>
                  </a:cubicBezTo>
                  <a:cubicBezTo>
                    <a:pt x="2060" y="915"/>
                    <a:pt x="2087" y="901"/>
                    <a:pt x="2114" y="896"/>
                  </a:cubicBezTo>
                  <a:cubicBezTo>
                    <a:pt x="2177" y="885"/>
                    <a:pt x="2188" y="850"/>
                    <a:pt x="2194" y="789"/>
                  </a:cubicBezTo>
                  <a:cubicBezTo>
                    <a:pt x="2204" y="574"/>
                    <a:pt x="2218" y="358"/>
                    <a:pt x="2237" y="142"/>
                  </a:cubicBezTo>
                  <a:cubicBezTo>
                    <a:pt x="2243" y="90"/>
                    <a:pt x="2234" y="79"/>
                    <a:pt x="2183" y="77"/>
                  </a:cubicBezTo>
                  <a:cubicBezTo>
                    <a:pt x="1942" y="63"/>
                    <a:pt x="1705" y="44"/>
                    <a:pt x="1467" y="27"/>
                  </a:cubicBezTo>
                  <a:cubicBezTo>
                    <a:pt x="1330" y="19"/>
                    <a:pt x="1194" y="14"/>
                    <a:pt x="1060" y="8"/>
                  </a:cubicBezTo>
                  <a:cubicBezTo>
                    <a:pt x="1033" y="8"/>
                    <a:pt x="997" y="0"/>
                    <a:pt x="1000" y="49"/>
                  </a:cubicBezTo>
                  <a:cubicBezTo>
                    <a:pt x="1003" y="118"/>
                    <a:pt x="953" y="120"/>
                    <a:pt x="904" y="120"/>
                  </a:cubicBezTo>
                  <a:cubicBezTo>
                    <a:pt x="773" y="118"/>
                    <a:pt x="647" y="120"/>
                    <a:pt x="511" y="120"/>
                  </a:cubicBezTo>
                  <a:cubicBezTo>
                    <a:pt x="607" y="350"/>
                    <a:pt x="557" y="445"/>
                    <a:pt x="325" y="511"/>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9"/>
            <p:cNvSpPr>
              <a:spLocks noChangeArrowheads="1"/>
            </p:cNvSpPr>
            <p:nvPr/>
          </p:nvSpPr>
          <p:spPr bwMode="auto">
            <a:xfrm>
              <a:off x="568325" y="1673225"/>
              <a:ext cx="890588" cy="666750"/>
            </a:xfrm>
            <a:custGeom>
              <a:avLst/>
              <a:gdLst>
                <a:gd name="T0" fmla="*/ 2098 w 2473"/>
                <a:gd name="T1" fmla="*/ 774 h 1854"/>
                <a:gd name="T2" fmla="*/ 2201 w 2473"/>
                <a:gd name="T3" fmla="*/ 625 h 1854"/>
                <a:gd name="T4" fmla="*/ 2311 w 2473"/>
                <a:gd name="T5" fmla="*/ 565 h 1854"/>
                <a:gd name="T6" fmla="*/ 2395 w 2473"/>
                <a:gd name="T7" fmla="*/ 505 h 1854"/>
                <a:gd name="T8" fmla="*/ 2428 w 2473"/>
                <a:gd name="T9" fmla="*/ 453 h 1854"/>
                <a:gd name="T10" fmla="*/ 2431 w 2473"/>
                <a:gd name="T11" fmla="*/ 292 h 1854"/>
                <a:gd name="T12" fmla="*/ 2232 w 2473"/>
                <a:gd name="T13" fmla="*/ 57 h 1854"/>
                <a:gd name="T14" fmla="*/ 1953 w 2473"/>
                <a:gd name="T15" fmla="*/ 76 h 1854"/>
                <a:gd name="T16" fmla="*/ 1838 w 2473"/>
                <a:gd name="T17" fmla="*/ 131 h 1854"/>
                <a:gd name="T18" fmla="*/ 1540 w 2473"/>
                <a:gd name="T19" fmla="*/ 123 h 1854"/>
                <a:gd name="T20" fmla="*/ 1322 w 2473"/>
                <a:gd name="T21" fmla="*/ 245 h 1854"/>
                <a:gd name="T22" fmla="*/ 1101 w 2473"/>
                <a:gd name="T23" fmla="*/ 265 h 1854"/>
                <a:gd name="T24" fmla="*/ 945 w 2473"/>
                <a:gd name="T25" fmla="*/ 191 h 1854"/>
                <a:gd name="T26" fmla="*/ 814 w 2473"/>
                <a:gd name="T27" fmla="*/ 289 h 1854"/>
                <a:gd name="T28" fmla="*/ 893 w 2473"/>
                <a:gd name="T29" fmla="*/ 371 h 1854"/>
                <a:gd name="T30" fmla="*/ 1035 w 2473"/>
                <a:gd name="T31" fmla="*/ 445 h 1854"/>
                <a:gd name="T32" fmla="*/ 1038 w 2473"/>
                <a:gd name="T33" fmla="*/ 633 h 1854"/>
                <a:gd name="T34" fmla="*/ 822 w 2473"/>
                <a:gd name="T35" fmla="*/ 677 h 1854"/>
                <a:gd name="T36" fmla="*/ 699 w 2473"/>
                <a:gd name="T37" fmla="*/ 743 h 1854"/>
                <a:gd name="T38" fmla="*/ 467 w 2473"/>
                <a:gd name="T39" fmla="*/ 933 h 1854"/>
                <a:gd name="T40" fmla="*/ 371 w 2473"/>
                <a:gd name="T41" fmla="*/ 974 h 1854"/>
                <a:gd name="T42" fmla="*/ 257 w 2473"/>
                <a:gd name="T43" fmla="*/ 957 h 1854"/>
                <a:gd name="T44" fmla="*/ 183 w 2473"/>
                <a:gd name="T45" fmla="*/ 914 h 1854"/>
                <a:gd name="T46" fmla="*/ 27 w 2473"/>
                <a:gd name="T47" fmla="*/ 1028 h 1854"/>
                <a:gd name="T48" fmla="*/ 106 w 2473"/>
                <a:gd name="T49" fmla="*/ 1293 h 1854"/>
                <a:gd name="T50" fmla="*/ 259 w 2473"/>
                <a:gd name="T51" fmla="*/ 1299 h 1854"/>
                <a:gd name="T52" fmla="*/ 421 w 2473"/>
                <a:gd name="T53" fmla="*/ 1290 h 1854"/>
                <a:gd name="T54" fmla="*/ 366 w 2473"/>
                <a:gd name="T55" fmla="*/ 1542 h 1854"/>
                <a:gd name="T56" fmla="*/ 85 w 2473"/>
                <a:gd name="T57" fmla="*/ 1648 h 1854"/>
                <a:gd name="T58" fmla="*/ 11 w 2473"/>
                <a:gd name="T59" fmla="*/ 1725 h 1854"/>
                <a:gd name="T60" fmla="*/ 115 w 2473"/>
                <a:gd name="T61" fmla="*/ 1845 h 1854"/>
                <a:gd name="T62" fmla="*/ 186 w 2473"/>
                <a:gd name="T63" fmla="*/ 1798 h 1854"/>
                <a:gd name="T64" fmla="*/ 311 w 2473"/>
                <a:gd name="T65" fmla="*/ 1662 h 1854"/>
                <a:gd name="T66" fmla="*/ 358 w 2473"/>
                <a:gd name="T67" fmla="*/ 1640 h 1854"/>
                <a:gd name="T68" fmla="*/ 756 w 2473"/>
                <a:gd name="T69" fmla="*/ 1375 h 1854"/>
                <a:gd name="T70" fmla="*/ 817 w 2473"/>
                <a:gd name="T71" fmla="*/ 1372 h 1854"/>
                <a:gd name="T72" fmla="*/ 1114 w 2473"/>
                <a:gd name="T73" fmla="*/ 1435 h 1854"/>
                <a:gd name="T74" fmla="*/ 1163 w 2473"/>
                <a:gd name="T75" fmla="*/ 1430 h 1854"/>
                <a:gd name="T76" fmla="*/ 1428 w 2473"/>
                <a:gd name="T77" fmla="*/ 1476 h 1854"/>
                <a:gd name="T78" fmla="*/ 1478 w 2473"/>
                <a:gd name="T79" fmla="*/ 1512 h 1854"/>
                <a:gd name="T80" fmla="*/ 1770 w 2473"/>
                <a:gd name="T81" fmla="*/ 1689 h 1854"/>
                <a:gd name="T82" fmla="*/ 1898 w 2473"/>
                <a:gd name="T83" fmla="*/ 1659 h 1854"/>
                <a:gd name="T84" fmla="*/ 1909 w 2473"/>
                <a:gd name="T85" fmla="*/ 1588 h 1854"/>
                <a:gd name="T86" fmla="*/ 1928 w 2473"/>
                <a:gd name="T87" fmla="*/ 1323 h 1854"/>
                <a:gd name="T88" fmla="*/ 1953 w 2473"/>
                <a:gd name="T89" fmla="*/ 1263 h 1854"/>
                <a:gd name="T90" fmla="*/ 2035 w 2473"/>
                <a:gd name="T91" fmla="*/ 1159 h 1854"/>
                <a:gd name="T92" fmla="*/ 2043 w 2473"/>
                <a:gd name="T93" fmla="*/ 941 h 1854"/>
                <a:gd name="T94" fmla="*/ 2098 w 2473"/>
                <a:gd name="T95" fmla="*/ 774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3" h="1854">
                  <a:moveTo>
                    <a:pt x="2098" y="774"/>
                  </a:moveTo>
                  <a:cubicBezTo>
                    <a:pt x="2130" y="723"/>
                    <a:pt x="2180" y="680"/>
                    <a:pt x="2201" y="625"/>
                  </a:cubicBezTo>
                  <a:cubicBezTo>
                    <a:pt x="2223" y="565"/>
                    <a:pt x="2262" y="554"/>
                    <a:pt x="2311" y="565"/>
                  </a:cubicBezTo>
                  <a:cubicBezTo>
                    <a:pt x="2368" y="581"/>
                    <a:pt x="2395" y="573"/>
                    <a:pt x="2395" y="505"/>
                  </a:cubicBezTo>
                  <a:cubicBezTo>
                    <a:pt x="2395" y="489"/>
                    <a:pt x="2415" y="469"/>
                    <a:pt x="2428" y="453"/>
                  </a:cubicBezTo>
                  <a:cubicBezTo>
                    <a:pt x="2469" y="398"/>
                    <a:pt x="2472" y="341"/>
                    <a:pt x="2431" y="292"/>
                  </a:cubicBezTo>
                  <a:cubicBezTo>
                    <a:pt x="2368" y="210"/>
                    <a:pt x="2303" y="131"/>
                    <a:pt x="2232" y="57"/>
                  </a:cubicBezTo>
                  <a:cubicBezTo>
                    <a:pt x="2174" y="0"/>
                    <a:pt x="2016" y="22"/>
                    <a:pt x="1953" y="76"/>
                  </a:cubicBezTo>
                  <a:cubicBezTo>
                    <a:pt x="1923" y="103"/>
                    <a:pt x="1885" y="153"/>
                    <a:pt x="1838" y="131"/>
                  </a:cubicBezTo>
                  <a:cubicBezTo>
                    <a:pt x="1737" y="79"/>
                    <a:pt x="1636" y="93"/>
                    <a:pt x="1540" y="123"/>
                  </a:cubicBezTo>
                  <a:cubicBezTo>
                    <a:pt x="1464" y="144"/>
                    <a:pt x="1355" y="112"/>
                    <a:pt x="1322" y="245"/>
                  </a:cubicBezTo>
                  <a:cubicBezTo>
                    <a:pt x="1303" y="327"/>
                    <a:pt x="1161" y="333"/>
                    <a:pt x="1101" y="265"/>
                  </a:cubicBezTo>
                  <a:cubicBezTo>
                    <a:pt x="1057" y="215"/>
                    <a:pt x="1002" y="196"/>
                    <a:pt x="945" y="191"/>
                  </a:cubicBezTo>
                  <a:cubicBezTo>
                    <a:pt x="877" y="185"/>
                    <a:pt x="836" y="229"/>
                    <a:pt x="814" y="289"/>
                  </a:cubicBezTo>
                  <a:cubicBezTo>
                    <a:pt x="789" y="357"/>
                    <a:pt x="858" y="352"/>
                    <a:pt x="893" y="371"/>
                  </a:cubicBezTo>
                  <a:cubicBezTo>
                    <a:pt x="939" y="398"/>
                    <a:pt x="991" y="415"/>
                    <a:pt x="1035" y="445"/>
                  </a:cubicBezTo>
                  <a:cubicBezTo>
                    <a:pt x="1114" y="497"/>
                    <a:pt x="1114" y="581"/>
                    <a:pt x="1038" y="633"/>
                  </a:cubicBezTo>
                  <a:cubicBezTo>
                    <a:pt x="972" y="680"/>
                    <a:pt x="907" y="707"/>
                    <a:pt x="822" y="677"/>
                  </a:cubicBezTo>
                  <a:cubicBezTo>
                    <a:pt x="765" y="655"/>
                    <a:pt x="713" y="680"/>
                    <a:pt x="699" y="743"/>
                  </a:cubicBezTo>
                  <a:cubicBezTo>
                    <a:pt x="669" y="864"/>
                    <a:pt x="593" y="927"/>
                    <a:pt x="467" y="933"/>
                  </a:cubicBezTo>
                  <a:cubicBezTo>
                    <a:pt x="429" y="935"/>
                    <a:pt x="396" y="949"/>
                    <a:pt x="371" y="974"/>
                  </a:cubicBezTo>
                  <a:cubicBezTo>
                    <a:pt x="325" y="1020"/>
                    <a:pt x="292" y="1006"/>
                    <a:pt x="257" y="957"/>
                  </a:cubicBezTo>
                  <a:cubicBezTo>
                    <a:pt x="240" y="933"/>
                    <a:pt x="216" y="889"/>
                    <a:pt x="183" y="914"/>
                  </a:cubicBezTo>
                  <a:cubicBezTo>
                    <a:pt x="131" y="952"/>
                    <a:pt x="35" y="946"/>
                    <a:pt x="27" y="1028"/>
                  </a:cubicBezTo>
                  <a:cubicBezTo>
                    <a:pt x="16" y="1124"/>
                    <a:pt x="38" y="1219"/>
                    <a:pt x="106" y="1293"/>
                  </a:cubicBezTo>
                  <a:cubicBezTo>
                    <a:pt x="150" y="1340"/>
                    <a:pt x="202" y="1372"/>
                    <a:pt x="259" y="1299"/>
                  </a:cubicBezTo>
                  <a:cubicBezTo>
                    <a:pt x="309" y="1239"/>
                    <a:pt x="380" y="1241"/>
                    <a:pt x="421" y="1290"/>
                  </a:cubicBezTo>
                  <a:cubicBezTo>
                    <a:pt x="481" y="1367"/>
                    <a:pt x="448" y="1490"/>
                    <a:pt x="366" y="1542"/>
                  </a:cubicBezTo>
                  <a:cubicBezTo>
                    <a:pt x="278" y="1596"/>
                    <a:pt x="175" y="1607"/>
                    <a:pt x="85" y="1648"/>
                  </a:cubicBezTo>
                  <a:cubicBezTo>
                    <a:pt x="52" y="1662"/>
                    <a:pt x="0" y="1676"/>
                    <a:pt x="11" y="1725"/>
                  </a:cubicBezTo>
                  <a:cubicBezTo>
                    <a:pt x="24" y="1779"/>
                    <a:pt x="46" y="1834"/>
                    <a:pt x="115" y="1845"/>
                  </a:cubicBezTo>
                  <a:cubicBezTo>
                    <a:pt x="156" y="1853"/>
                    <a:pt x="180" y="1850"/>
                    <a:pt x="186" y="1798"/>
                  </a:cubicBezTo>
                  <a:cubicBezTo>
                    <a:pt x="194" y="1725"/>
                    <a:pt x="213" y="1656"/>
                    <a:pt x="311" y="1662"/>
                  </a:cubicBezTo>
                  <a:cubicBezTo>
                    <a:pt x="328" y="1662"/>
                    <a:pt x="347" y="1651"/>
                    <a:pt x="358" y="1640"/>
                  </a:cubicBezTo>
                  <a:cubicBezTo>
                    <a:pt x="470" y="1520"/>
                    <a:pt x="601" y="1427"/>
                    <a:pt x="756" y="1375"/>
                  </a:cubicBezTo>
                  <a:cubicBezTo>
                    <a:pt x="776" y="1367"/>
                    <a:pt x="795" y="1361"/>
                    <a:pt x="817" y="1372"/>
                  </a:cubicBezTo>
                  <a:cubicBezTo>
                    <a:pt x="912" y="1413"/>
                    <a:pt x="1019" y="1400"/>
                    <a:pt x="1114" y="1435"/>
                  </a:cubicBezTo>
                  <a:cubicBezTo>
                    <a:pt x="1128" y="1441"/>
                    <a:pt x="1147" y="1438"/>
                    <a:pt x="1163" y="1430"/>
                  </a:cubicBezTo>
                  <a:cubicBezTo>
                    <a:pt x="1303" y="1361"/>
                    <a:pt x="1333" y="1367"/>
                    <a:pt x="1428" y="1476"/>
                  </a:cubicBezTo>
                  <a:cubicBezTo>
                    <a:pt x="1442" y="1490"/>
                    <a:pt x="1461" y="1498"/>
                    <a:pt x="1478" y="1512"/>
                  </a:cubicBezTo>
                  <a:cubicBezTo>
                    <a:pt x="1565" y="1588"/>
                    <a:pt x="1685" y="1610"/>
                    <a:pt x="1770" y="1689"/>
                  </a:cubicBezTo>
                  <a:cubicBezTo>
                    <a:pt x="1819" y="1736"/>
                    <a:pt x="1874" y="1722"/>
                    <a:pt x="1898" y="1659"/>
                  </a:cubicBezTo>
                  <a:cubicBezTo>
                    <a:pt x="1906" y="1637"/>
                    <a:pt x="1906" y="1613"/>
                    <a:pt x="1909" y="1588"/>
                  </a:cubicBezTo>
                  <a:cubicBezTo>
                    <a:pt x="1915" y="1501"/>
                    <a:pt x="1923" y="1411"/>
                    <a:pt x="1928" y="1323"/>
                  </a:cubicBezTo>
                  <a:cubicBezTo>
                    <a:pt x="1931" y="1299"/>
                    <a:pt x="1926" y="1269"/>
                    <a:pt x="1953" y="1263"/>
                  </a:cubicBezTo>
                  <a:cubicBezTo>
                    <a:pt x="2013" y="1252"/>
                    <a:pt x="2013" y="1198"/>
                    <a:pt x="2035" y="1159"/>
                  </a:cubicBezTo>
                  <a:cubicBezTo>
                    <a:pt x="2076" y="1088"/>
                    <a:pt x="2068" y="1015"/>
                    <a:pt x="2043" y="941"/>
                  </a:cubicBezTo>
                  <a:cubicBezTo>
                    <a:pt x="2038" y="878"/>
                    <a:pt x="2068" y="826"/>
                    <a:pt x="2098" y="774"/>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0"/>
            <p:cNvSpPr>
              <a:spLocks noChangeArrowheads="1"/>
            </p:cNvSpPr>
            <p:nvPr/>
          </p:nvSpPr>
          <p:spPr bwMode="auto">
            <a:xfrm>
              <a:off x="414338" y="2211388"/>
              <a:ext cx="831850" cy="444500"/>
            </a:xfrm>
            <a:custGeom>
              <a:avLst/>
              <a:gdLst>
                <a:gd name="T0" fmla="*/ 989 w 2312"/>
                <a:gd name="T1" fmla="*/ 1158 h 1233"/>
                <a:gd name="T2" fmla="*/ 1038 w 2312"/>
                <a:gd name="T3" fmla="*/ 1145 h 1233"/>
                <a:gd name="T4" fmla="*/ 1134 w 2312"/>
                <a:gd name="T5" fmla="*/ 1098 h 1233"/>
                <a:gd name="T6" fmla="*/ 1278 w 2312"/>
                <a:gd name="T7" fmla="*/ 1098 h 1233"/>
                <a:gd name="T8" fmla="*/ 1448 w 2312"/>
                <a:gd name="T9" fmla="*/ 1175 h 1233"/>
                <a:gd name="T10" fmla="*/ 1461 w 2312"/>
                <a:gd name="T11" fmla="*/ 1183 h 1233"/>
                <a:gd name="T12" fmla="*/ 1745 w 2312"/>
                <a:gd name="T13" fmla="*/ 1197 h 1233"/>
                <a:gd name="T14" fmla="*/ 2213 w 2312"/>
                <a:gd name="T15" fmla="*/ 1139 h 1233"/>
                <a:gd name="T16" fmla="*/ 2284 w 2312"/>
                <a:gd name="T17" fmla="*/ 1076 h 1233"/>
                <a:gd name="T18" fmla="*/ 2300 w 2312"/>
                <a:gd name="T19" fmla="*/ 757 h 1233"/>
                <a:gd name="T20" fmla="*/ 2262 w 2312"/>
                <a:gd name="T21" fmla="*/ 418 h 1233"/>
                <a:gd name="T22" fmla="*/ 2229 w 2312"/>
                <a:gd name="T23" fmla="*/ 377 h 1233"/>
                <a:gd name="T24" fmla="*/ 2016 w 2312"/>
                <a:gd name="T25" fmla="*/ 224 h 1233"/>
                <a:gd name="T26" fmla="*/ 1740 w 2312"/>
                <a:gd name="T27" fmla="*/ 36 h 1233"/>
                <a:gd name="T28" fmla="*/ 1674 w 2312"/>
                <a:gd name="T29" fmla="*/ 33 h 1233"/>
                <a:gd name="T30" fmla="*/ 1582 w 2312"/>
                <a:gd name="T31" fmla="*/ 74 h 1233"/>
                <a:gd name="T32" fmla="*/ 1270 w 2312"/>
                <a:gd name="T33" fmla="*/ 22 h 1233"/>
                <a:gd name="T34" fmla="*/ 1049 w 2312"/>
                <a:gd name="T35" fmla="*/ 77 h 1233"/>
                <a:gd name="T36" fmla="*/ 874 w 2312"/>
                <a:gd name="T37" fmla="*/ 219 h 1233"/>
                <a:gd name="T38" fmla="*/ 710 w 2312"/>
                <a:gd name="T39" fmla="*/ 323 h 1233"/>
                <a:gd name="T40" fmla="*/ 628 w 2312"/>
                <a:gd name="T41" fmla="*/ 497 h 1233"/>
                <a:gd name="T42" fmla="*/ 516 w 2312"/>
                <a:gd name="T43" fmla="*/ 618 h 1233"/>
                <a:gd name="T44" fmla="*/ 322 w 2312"/>
                <a:gd name="T45" fmla="*/ 476 h 1233"/>
                <a:gd name="T46" fmla="*/ 208 w 2312"/>
                <a:gd name="T47" fmla="*/ 380 h 1233"/>
                <a:gd name="T48" fmla="*/ 76 w 2312"/>
                <a:gd name="T49" fmla="*/ 429 h 1233"/>
                <a:gd name="T50" fmla="*/ 115 w 2312"/>
                <a:gd name="T51" fmla="*/ 719 h 1233"/>
                <a:gd name="T52" fmla="*/ 142 w 2312"/>
                <a:gd name="T53" fmla="*/ 839 h 1233"/>
                <a:gd name="T54" fmla="*/ 0 w 2312"/>
                <a:gd name="T55" fmla="*/ 1093 h 1233"/>
                <a:gd name="T56" fmla="*/ 989 w 2312"/>
                <a:gd name="T57" fmla="*/ 1158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2" h="1233">
                  <a:moveTo>
                    <a:pt x="989" y="1158"/>
                  </a:moveTo>
                  <a:cubicBezTo>
                    <a:pt x="1008" y="1158"/>
                    <a:pt x="1033" y="1183"/>
                    <a:pt x="1038" y="1145"/>
                  </a:cubicBezTo>
                  <a:cubicBezTo>
                    <a:pt x="1049" y="1082"/>
                    <a:pt x="1095" y="1093"/>
                    <a:pt x="1134" y="1098"/>
                  </a:cubicBezTo>
                  <a:cubicBezTo>
                    <a:pt x="1183" y="1104"/>
                    <a:pt x="1229" y="1106"/>
                    <a:pt x="1278" y="1098"/>
                  </a:cubicBezTo>
                  <a:cubicBezTo>
                    <a:pt x="1349" y="1087"/>
                    <a:pt x="1440" y="1049"/>
                    <a:pt x="1448" y="1175"/>
                  </a:cubicBezTo>
                  <a:cubicBezTo>
                    <a:pt x="1448" y="1177"/>
                    <a:pt x="1456" y="1183"/>
                    <a:pt x="1461" y="1183"/>
                  </a:cubicBezTo>
                  <a:cubicBezTo>
                    <a:pt x="1557" y="1177"/>
                    <a:pt x="1650" y="1232"/>
                    <a:pt x="1745" y="1197"/>
                  </a:cubicBezTo>
                  <a:cubicBezTo>
                    <a:pt x="1896" y="1139"/>
                    <a:pt x="2054" y="1117"/>
                    <a:pt x="2213" y="1139"/>
                  </a:cubicBezTo>
                  <a:cubicBezTo>
                    <a:pt x="2278" y="1150"/>
                    <a:pt x="2284" y="1123"/>
                    <a:pt x="2284" y="1076"/>
                  </a:cubicBezTo>
                  <a:cubicBezTo>
                    <a:pt x="2284" y="970"/>
                    <a:pt x="2292" y="863"/>
                    <a:pt x="2300" y="757"/>
                  </a:cubicBezTo>
                  <a:cubicBezTo>
                    <a:pt x="2311" y="642"/>
                    <a:pt x="2305" y="527"/>
                    <a:pt x="2262" y="418"/>
                  </a:cubicBezTo>
                  <a:cubicBezTo>
                    <a:pt x="2256" y="402"/>
                    <a:pt x="2243" y="388"/>
                    <a:pt x="2229" y="377"/>
                  </a:cubicBezTo>
                  <a:cubicBezTo>
                    <a:pt x="2158" y="325"/>
                    <a:pt x="2084" y="282"/>
                    <a:pt x="2016" y="224"/>
                  </a:cubicBezTo>
                  <a:cubicBezTo>
                    <a:pt x="1928" y="153"/>
                    <a:pt x="1800" y="145"/>
                    <a:pt x="1740" y="36"/>
                  </a:cubicBezTo>
                  <a:cubicBezTo>
                    <a:pt x="1729" y="14"/>
                    <a:pt x="1699" y="3"/>
                    <a:pt x="1674" y="33"/>
                  </a:cubicBezTo>
                  <a:cubicBezTo>
                    <a:pt x="1650" y="60"/>
                    <a:pt x="1617" y="90"/>
                    <a:pt x="1582" y="74"/>
                  </a:cubicBezTo>
                  <a:cubicBezTo>
                    <a:pt x="1480" y="30"/>
                    <a:pt x="1371" y="47"/>
                    <a:pt x="1270" y="22"/>
                  </a:cubicBezTo>
                  <a:cubicBezTo>
                    <a:pt x="1185" y="0"/>
                    <a:pt x="1120" y="33"/>
                    <a:pt x="1049" y="77"/>
                  </a:cubicBezTo>
                  <a:cubicBezTo>
                    <a:pt x="986" y="118"/>
                    <a:pt x="959" y="191"/>
                    <a:pt x="874" y="219"/>
                  </a:cubicBezTo>
                  <a:cubicBezTo>
                    <a:pt x="819" y="238"/>
                    <a:pt x="748" y="265"/>
                    <a:pt x="710" y="323"/>
                  </a:cubicBezTo>
                  <a:cubicBezTo>
                    <a:pt x="675" y="377"/>
                    <a:pt x="650" y="437"/>
                    <a:pt x="628" y="497"/>
                  </a:cubicBezTo>
                  <a:cubicBezTo>
                    <a:pt x="606" y="557"/>
                    <a:pt x="585" y="615"/>
                    <a:pt x="516" y="618"/>
                  </a:cubicBezTo>
                  <a:cubicBezTo>
                    <a:pt x="429" y="623"/>
                    <a:pt x="344" y="552"/>
                    <a:pt x="322" y="476"/>
                  </a:cubicBezTo>
                  <a:cubicBezTo>
                    <a:pt x="306" y="418"/>
                    <a:pt x="262" y="383"/>
                    <a:pt x="208" y="380"/>
                  </a:cubicBezTo>
                  <a:cubicBezTo>
                    <a:pt x="161" y="377"/>
                    <a:pt x="104" y="377"/>
                    <a:pt x="76" y="429"/>
                  </a:cubicBezTo>
                  <a:cubicBezTo>
                    <a:pt x="14" y="541"/>
                    <a:pt x="25" y="620"/>
                    <a:pt x="115" y="719"/>
                  </a:cubicBezTo>
                  <a:cubicBezTo>
                    <a:pt x="150" y="757"/>
                    <a:pt x="156" y="795"/>
                    <a:pt x="142" y="839"/>
                  </a:cubicBezTo>
                  <a:cubicBezTo>
                    <a:pt x="115" y="932"/>
                    <a:pt x="107" y="1024"/>
                    <a:pt x="0" y="1093"/>
                  </a:cubicBezTo>
                  <a:cubicBezTo>
                    <a:pt x="352" y="1120"/>
                    <a:pt x="669" y="1153"/>
                    <a:pt x="989" y="1158"/>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1"/>
            <p:cNvSpPr>
              <a:spLocks noChangeArrowheads="1"/>
            </p:cNvSpPr>
            <p:nvPr/>
          </p:nvSpPr>
          <p:spPr bwMode="auto">
            <a:xfrm>
              <a:off x="3128963" y="1000125"/>
              <a:ext cx="425450" cy="946150"/>
            </a:xfrm>
            <a:custGeom>
              <a:avLst/>
              <a:gdLst>
                <a:gd name="T0" fmla="*/ 24 w 1181"/>
                <a:gd name="T1" fmla="*/ 2242 h 2627"/>
                <a:gd name="T2" fmla="*/ 30 w 1181"/>
                <a:gd name="T3" fmla="*/ 2433 h 2627"/>
                <a:gd name="T4" fmla="*/ 221 w 1181"/>
                <a:gd name="T5" fmla="*/ 2463 h 2627"/>
                <a:gd name="T6" fmla="*/ 257 w 1181"/>
                <a:gd name="T7" fmla="*/ 2466 h 2627"/>
                <a:gd name="T8" fmla="*/ 595 w 1181"/>
                <a:gd name="T9" fmla="*/ 2455 h 2627"/>
                <a:gd name="T10" fmla="*/ 786 w 1181"/>
                <a:gd name="T11" fmla="*/ 2570 h 2627"/>
                <a:gd name="T12" fmla="*/ 852 w 1181"/>
                <a:gd name="T13" fmla="*/ 2621 h 2627"/>
                <a:gd name="T14" fmla="*/ 928 w 1181"/>
                <a:gd name="T15" fmla="*/ 2592 h 2627"/>
                <a:gd name="T16" fmla="*/ 1092 w 1181"/>
                <a:gd name="T17" fmla="*/ 2256 h 2627"/>
                <a:gd name="T18" fmla="*/ 983 w 1181"/>
                <a:gd name="T19" fmla="*/ 2114 h 2627"/>
                <a:gd name="T20" fmla="*/ 904 w 1181"/>
                <a:gd name="T21" fmla="*/ 2111 h 2627"/>
                <a:gd name="T22" fmla="*/ 732 w 1181"/>
                <a:gd name="T23" fmla="*/ 1873 h 2627"/>
                <a:gd name="T24" fmla="*/ 841 w 1181"/>
                <a:gd name="T25" fmla="*/ 1562 h 2627"/>
                <a:gd name="T26" fmla="*/ 847 w 1181"/>
                <a:gd name="T27" fmla="*/ 1554 h 2627"/>
                <a:gd name="T28" fmla="*/ 1122 w 1181"/>
                <a:gd name="T29" fmla="*/ 1155 h 2627"/>
                <a:gd name="T30" fmla="*/ 1133 w 1181"/>
                <a:gd name="T31" fmla="*/ 888 h 2627"/>
                <a:gd name="T32" fmla="*/ 1046 w 1181"/>
                <a:gd name="T33" fmla="*/ 573 h 2627"/>
                <a:gd name="T34" fmla="*/ 964 w 1181"/>
                <a:gd name="T35" fmla="*/ 65 h 2627"/>
                <a:gd name="T36" fmla="*/ 893 w 1181"/>
                <a:gd name="T37" fmla="*/ 11 h 2627"/>
                <a:gd name="T38" fmla="*/ 636 w 1181"/>
                <a:gd name="T39" fmla="*/ 3 h 2627"/>
                <a:gd name="T40" fmla="*/ 579 w 1181"/>
                <a:gd name="T41" fmla="*/ 49 h 2627"/>
                <a:gd name="T42" fmla="*/ 595 w 1181"/>
                <a:gd name="T43" fmla="*/ 371 h 2627"/>
                <a:gd name="T44" fmla="*/ 483 w 1181"/>
                <a:gd name="T45" fmla="*/ 642 h 2627"/>
                <a:gd name="T46" fmla="*/ 300 w 1181"/>
                <a:gd name="T47" fmla="*/ 857 h 2627"/>
                <a:gd name="T48" fmla="*/ 153 w 1181"/>
                <a:gd name="T49" fmla="*/ 1092 h 2627"/>
                <a:gd name="T50" fmla="*/ 65 w 1181"/>
                <a:gd name="T51" fmla="*/ 1218 h 2627"/>
                <a:gd name="T52" fmla="*/ 30 w 1181"/>
                <a:gd name="T53" fmla="*/ 2242 h 2627"/>
                <a:gd name="T54" fmla="*/ 24 w 1181"/>
                <a:gd name="T55" fmla="*/ 2242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1" h="2627">
                  <a:moveTo>
                    <a:pt x="24" y="2242"/>
                  </a:moveTo>
                  <a:cubicBezTo>
                    <a:pt x="24" y="2308"/>
                    <a:pt x="0" y="2387"/>
                    <a:pt x="30" y="2433"/>
                  </a:cubicBezTo>
                  <a:cubicBezTo>
                    <a:pt x="65" y="2488"/>
                    <a:pt x="155" y="2444"/>
                    <a:pt x="221" y="2463"/>
                  </a:cubicBezTo>
                  <a:cubicBezTo>
                    <a:pt x="232" y="2466"/>
                    <a:pt x="246" y="2469"/>
                    <a:pt x="257" y="2466"/>
                  </a:cubicBezTo>
                  <a:cubicBezTo>
                    <a:pt x="369" y="2458"/>
                    <a:pt x="480" y="2502"/>
                    <a:pt x="595" y="2455"/>
                  </a:cubicBezTo>
                  <a:cubicBezTo>
                    <a:pt x="666" y="2425"/>
                    <a:pt x="765" y="2491"/>
                    <a:pt x="786" y="2570"/>
                  </a:cubicBezTo>
                  <a:cubicBezTo>
                    <a:pt x="797" y="2611"/>
                    <a:pt x="822" y="2616"/>
                    <a:pt x="852" y="2621"/>
                  </a:cubicBezTo>
                  <a:cubicBezTo>
                    <a:pt x="882" y="2626"/>
                    <a:pt x="915" y="2619"/>
                    <a:pt x="928" y="2592"/>
                  </a:cubicBezTo>
                  <a:cubicBezTo>
                    <a:pt x="983" y="2480"/>
                    <a:pt x="1073" y="2390"/>
                    <a:pt x="1092" y="2256"/>
                  </a:cubicBezTo>
                  <a:cubicBezTo>
                    <a:pt x="1114" y="2111"/>
                    <a:pt x="1125" y="2114"/>
                    <a:pt x="983" y="2114"/>
                  </a:cubicBezTo>
                  <a:cubicBezTo>
                    <a:pt x="956" y="2114"/>
                    <a:pt x="928" y="2116"/>
                    <a:pt x="904" y="2111"/>
                  </a:cubicBezTo>
                  <a:cubicBezTo>
                    <a:pt x="784" y="2092"/>
                    <a:pt x="683" y="1972"/>
                    <a:pt x="732" y="1873"/>
                  </a:cubicBezTo>
                  <a:cubicBezTo>
                    <a:pt x="784" y="1772"/>
                    <a:pt x="808" y="1666"/>
                    <a:pt x="841" y="1562"/>
                  </a:cubicBezTo>
                  <a:cubicBezTo>
                    <a:pt x="841" y="1559"/>
                    <a:pt x="844" y="1557"/>
                    <a:pt x="847" y="1554"/>
                  </a:cubicBezTo>
                  <a:cubicBezTo>
                    <a:pt x="939" y="1420"/>
                    <a:pt x="1027" y="1286"/>
                    <a:pt x="1122" y="1155"/>
                  </a:cubicBezTo>
                  <a:cubicBezTo>
                    <a:pt x="1180" y="1076"/>
                    <a:pt x="1180" y="969"/>
                    <a:pt x="1133" y="888"/>
                  </a:cubicBezTo>
                  <a:cubicBezTo>
                    <a:pt x="1079" y="792"/>
                    <a:pt x="1019" y="688"/>
                    <a:pt x="1046" y="573"/>
                  </a:cubicBezTo>
                  <a:cubicBezTo>
                    <a:pt x="1092" y="390"/>
                    <a:pt x="1035" y="227"/>
                    <a:pt x="964" y="65"/>
                  </a:cubicBezTo>
                  <a:cubicBezTo>
                    <a:pt x="950" y="35"/>
                    <a:pt x="934" y="11"/>
                    <a:pt x="893" y="11"/>
                  </a:cubicBezTo>
                  <a:cubicBezTo>
                    <a:pt x="808" y="11"/>
                    <a:pt x="721" y="8"/>
                    <a:pt x="636" y="3"/>
                  </a:cubicBezTo>
                  <a:cubicBezTo>
                    <a:pt x="601" y="0"/>
                    <a:pt x="595" y="19"/>
                    <a:pt x="579" y="49"/>
                  </a:cubicBezTo>
                  <a:cubicBezTo>
                    <a:pt x="513" y="161"/>
                    <a:pt x="568" y="276"/>
                    <a:pt x="595" y="371"/>
                  </a:cubicBezTo>
                  <a:cubicBezTo>
                    <a:pt x="633" y="511"/>
                    <a:pt x="549" y="590"/>
                    <a:pt x="483" y="642"/>
                  </a:cubicBezTo>
                  <a:cubicBezTo>
                    <a:pt x="404" y="705"/>
                    <a:pt x="360" y="786"/>
                    <a:pt x="300" y="857"/>
                  </a:cubicBezTo>
                  <a:cubicBezTo>
                    <a:pt x="243" y="928"/>
                    <a:pt x="221" y="1024"/>
                    <a:pt x="153" y="1092"/>
                  </a:cubicBezTo>
                  <a:cubicBezTo>
                    <a:pt x="117" y="1128"/>
                    <a:pt x="68" y="1152"/>
                    <a:pt x="65" y="1218"/>
                  </a:cubicBezTo>
                  <a:cubicBezTo>
                    <a:pt x="54" y="1562"/>
                    <a:pt x="41" y="1901"/>
                    <a:pt x="30" y="2242"/>
                  </a:cubicBezTo>
                  <a:lnTo>
                    <a:pt x="24" y="2242"/>
                  </a:ln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2"/>
            <p:cNvSpPr>
              <a:spLocks noChangeArrowheads="1"/>
            </p:cNvSpPr>
            <p:nvPr/>
          </p:nvSpPr>
          <p:spPr bwMode="auto">
            <a:xfrm>
              <a:off x="2192338" y="2368550"/>
              <a:ext cx="677862" cy="581025"/>
            </a:xfrm>
            <a:custGeom>
              <a:avLst/>
              <a:gdLst>
                <a:gd name="T0" fmla="*/ 1445 w 1885"/>
                <a:gd name="T1" fmla="*/ 445 h 1612"/>
                <a:gd name="T2" fmla="*/ 1103 w 1885"/>
                <a:gd name="T3" fmla="*/ 57 h 1612"/>
                <a:gd name="T4" fmla="*/ 1027 w 1885"/>
                <a:gd name="T5" fmla="*/ 0 h 1612"/>
                <a:gd name="T6" fmla="*/ 964 w 1885"/>
                <a:gd name="T7" fmla="*/ 54 h 1612"/>
                <a:gd name="T8" fmla="*/ 674 w 1885"/>
                <a:gd name="T9" fmla="*/ 469 h 1612"/>
                <a:gd name="T10" fmla="*/ 41 w 1885"/>
                <a:gd name="T11" fmla="*/ 775 h 1612"/>
                <a:gd name="T12" fmla="*/ 13 w 1885"/>
                <a:gd name="T13" fmla="*/ 822 h 1612"/>
                <a:gd name="T14" fmla="*/ 73 w 1885"/>
                <a:gd name="T15" fmla="*/ 996 h 1612"/>
                <a:gd name="T16" fmla="*/ 202 w 1885"/>
                <a:gd name="T17" fmla="*/ 1234 h 1612"/>
                <a:gd name="T18" fmla="*/ 224 w 1885"/>
                <a:gd name="T19" fmla="*/ 1532 h 1612"/>
                <a:gd name="T20" fmla="*/ 245 w 1885"/>
                <a:gd name="T21" fmla="*/ 1584 h 1612"/>
                <a:gd name="T22" fmla="*/ 453 w 1885"/>
                <a:gd name="T23" fmla="*/ 1507 h 1612"/>
                <a:gd name="T24" fmla="*/ 620 w 1885"/>
                <a:gd name="T25" fmla="*/ 1190 h 1612"/>
                <a:gd name="T26" fmla="*/ 1103 w 1885"/>
                <a:gd name="T27" fmla="*/ 934 h 1612"/>
                <a:gd name="T28" fmla="*/ 1802 w 1885"/>
                <a:gd name="T29" fmla="*/ 958 h 1612"/>
                <a:gd name="T30" fmla="*/ 1876 w 1885"/>
                <a:gd name="T31" fmla="*/ 893 h 1612"/>
                <a:gd name="T32" fmla="*/ 1884 w 1885"/>
                <a:gd name="T33" fmla="*/ 497 h 1612"/>
                <a:gd name="T34" fmla="*/ 1445 w 1885"/>
                <a:gd name="T35" fmla="*/ 44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5" h="1612">
                  <a:moveTo>
                    <a:pt x="1445" y="445"/>
                  </a:moveTo>
                  <a:cubicBezTo>
                    <a:pt x="1270" y="376"/>
                    <a:pt x="1169" y="226"/>
                    <a:pt x="1103" y="57"/>
                  </a:cubicBezTo>
                  <a:cubicBezTo>
                    <a:pt x="1089" y="19"/>
                    <a:pt x="1073" y="2"/>
                    <a:pt x="1027" y="0"/>
                  </a:cubicBezTo>
                  <a:cubicBezTo>
                    <a:pt x="980" y="0"/>
                    <a:pt x="977" y="24"/>
                    <a:pt x="964" y="54"/>
                  </a:cubicBezTo>
                  <a:cubicBezTo>
                    <a:pt x="898" y="215"/>
                    <a:pt x="811" y="379"/>
                    <a:pt x="674" y="469"/>
                  </a:cubicBezTo>
                  <a:cubicBezTo>
                    <a:pt x="480" y="595"/>
                    <a:pt x="270" y="710"/>
                    <a:pt x="41" y="775"/>
                  </a:cubicBezTo>
                  <a:cubicBezTo>
                    <a:pt x="11" y="783"/>
                    <a:pt x="16" y="802"/>
                    <a:pt x="13" y="822"/>
                  </a:cubicBezTo>
                  <a:cubicBezTo>
                    <a:pt x="0" y="893"/>
                    <a:pt x="35" y="945"/>
                    <a:pt x="73" y="996"/>
                  </a:cubicBezTo>
                  <a:cubicBezTo>
                    <a:pt x="128" y="1067"/>
                    <a:pt x="204" y="1141"/>
                    <a:pt x="202" y="1234"/>
                  </a:cubicBezTo>
                  <a:cubicBezTo>
                    <a:pt x="202" y="1335"/>
                    <a:pt x="218" y="1433"/>
                    <a:pt x="224" y="1532"/>
                  </a:cubicBezTo>
                  <a:cubicBezTo>
                    <a:pt x="224" y="1551"/>
                    <a:pt x="221" y="1573"/>
                    <a:pt x="245" y="1584"/>
                  </a:cubicBezTo>
                  <a:cubicBezTo>
                    <a:pt x="308" y="1611"/>
                    <a:pt x="428" y="1570"/>
                    <a:pt x="453" y="1507"/>
                  </a:cubicBezTo>
                  <a:cubicBezTo>
                    <a:pt x="497" y="1395"/>
                    <a:pt x="554" y="1294"/>
                    <a:pt x="620" y="1190"/>
                  </a:cubicBezTo>
                  <a:cubicBezTo>
                    <a:pt x="743" y="1002"/>
                    <a:pt x="920" y="958"/>
                    <a:pt x="1103" y="934"/>
                  </a:cubicBezTo>
                  <a:cubicBezTo>
                    <a:pt x="1335" y="904"/>
                    <a:pt x="1570" y="928"/>
                    <a:pt x="1802" y="958"/>
                  </a:cubicBezTo>
                  <a:cubicBezTo>
                    <a:pt x="1860" y="966"/>
                    <a:pt x="1876" y="947"/>
                    <a:pt x="1876" y="893"/>
                  </a:cubicBezTo>
                  <a:cubicBezTo>
                    <a:pt x="1884" y="770"/>
                    <a:pt x="1884" y="641"/>
                    <a:pt x="1884" y="497"/>
                  </a:cubicBezTo>
                  <a:cubicBezTo>
                    <a:pt x="1715" y="595"/>
                    <a:pt x="1581" y="499"/>
                    <a:pt x="1445" y="445"/>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3"/>
            <p:cNvSpPr>
              <a:spLocks noChangeArrowheads="1"/>
            </p:cNvSpPr>
            <p:nvPr/>
          </p:nvSpPr>
          <p:spPr bwMode="auto">
            <a:xfrm>
              <a:off x="1466850" y="1633538"/>
              <a:ext cx="625475" cy="534987"/>
            </a:xfrm>
            <a:custGeom>
              <a:avLst/>
              <a:gdLst>
                <a:gd name="T0" fmla="*/ 185 w 1738"/>
                <a:gd name="T1" fmla="*/ 925 h 1485"/>
                <a:gd name="T2" fmla="*/ 276 w 1738"/>
                <a:gd name="T3" fmla="*/ 971 h 1485"/>
                <a:gd name="T4" fmla="*/ 418 w 1738"/>
                <a:gd name="T5" fmla="*/ 1047 h 1485"/>
                <a:gd name="T6" fmla="*/ 838 w 1738"/>
                <a:gd name="T7" fmla="*/ 1239 h 1485"/>
                <a:gd name="T8" fmla="*/ 1010 w 1738"/>
                <a:gd name="T9" fmla="*/ 1331 h 1485"/>
                <a:gd name="T10" fmla="*/ 1174 w 1738"/>
                <a:gd name="T11" fmla="*/ 1411 h 1485"/>
                <a:gd name="T12" fmla="*/ 1319 w 1738"/>
                <a:gd name="T13" fmla="*/ 1433 h 1485"/>
                <a:gd name="T14" fmla="*/ 1712 w 1738"/>
                <a:gd name="T15" fmla="*/ 1034 h 1485"/>
                <a:gd name="T16" fmla="*/ 1715 w 1738"/>
                <a:gd name="T17" fmla="*/ 976 h 1485"/>
                <a:gd name="T18" fmla="*/ 1439 w 1738"/>
                <a:gd name="T19" fmla="*/ 800 h 1485"/>
                <a:gd name="T20" fmla="*/ 1344 w 1738"/>
                <a:gd name="T21" fmla="*/ 762 h 1485"/>
                <a:gd name="T22" fmla="*/ 1163 w 1738"/>
                <a:gd name="T23" fmla="*/ 688 h 1485"/>
                <a:gd name="T24" fmla="*/ 945 w 1738"/>
                <a:gd name="T25" fmla="*/ 614 h 1485"/>
                <a:gd name="T26" fmla="*/ 909 w 1738"/>
                <a:gd name="T27" fmla="*/ 568 h 1485"/>
                <a:gd name="T28" fmla="*/ 866 w 1738"/>
                <a:gd name="T29" fmla="*/ 453 h 1485"/>
                <a:gd name="T30" fmla="*/ 838 w 1738"/>
                <a:gd name="T31" fmla="*/ 300 h 1485"/>
                <a:gd name="T32" fmla="*/ 816 w 1738"/>
                <a:gd name="T33" fmla="*/ 112 h 1485"/>
                <a:gd name="T34" fmla="*/ 691 w 1738"/>
                <a:gd name="T35" fmla="*/ 13 h 1485"/>
                <a:gd name="T36" fmla="*/ 631 w 1738"/>
                <a:gd name="T37" fmla="*/ 76 h 1485"/>
                <a:gd name="T38" fmla="*/ 371 w 1738"/>
                <a:gd name="T39" fmla="*/ 336 h 1485"/>
                <a:gd name="T40" fmla="*/ 344 w 1738"/>
                <a:gd name="T41" fmla="*/ 379 h 1485"/>
                <a:gd name="T42" fmla="*/ 177 w 1738"/>
                <a:gd name="T43" fmla="*/ 483 h 1485"/>
                <a:gd name="T44" fmla="*/ 87 w 1738"/>
                <a:gd name="T45" fmla="*/ 494 h 1485"/>
                <a:gd name="T46" fmla="*/ 0 w 1738"/>
                <a:gd name="T47" fmla="*/ 693 h 1485"/>
                <a:gd name="T48" fmla="*/ 185 w 1738"/>
                <a:gd name="T49" fmla="*/ 92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8" h="1485">
                  <a:moveTo>
                    <a:pt x="185" y="925"/>
                  </a:moveTo>
                  <a:cubicBezTo>
                    <a:pt x="218" y="933"/>
                    <a:pt x="256" y="935"/>
                    <a:pt x="276" y="971"/>
                  </a:cubicBezTo>
                  <a:cubicBezTo>
                    <a:pt x="306" y="1028"/>
                    <a:pt x="360" y="1042"/>
                    <a:pt x="418" y="1047"/>
                  </a:cubicBezTo>
                  <a:cubicBezTo>
                    <a:pt x="579" y="1064"/>
                    <a:pt x="718" y="1132"/>
                    <a:pt x="838" y="1239"/>
                  </a:cubicBezTo>
                  <a:cubicBezTo>
                    <a:pt x="890" y="1285"/>
                    <a:pt x="942" y="1323"/>
                    <a:pt x="1010" y="1331"/>
                  </a:cubicBezTo>
                  <a:cubicBezTo>
                    <a:pt x="1073" y="1340"/>
                    <a:pt x="1125" y="1370"/>
                    <a:pt x="1174" y="1411"/>
                  </a:cubicBezTo>
                  <a:cubicBezTo>
                    <a:pt x="1213" y="1441"/>
                    <a:pt x="1267" y="1484"/>
                    <a:pt x="1319" y="1433"/>
                  </a:cubicBezTo>
                  <a:cubicBezTo>
                    <a:pt x="1453" y="1301"/>
                    <a:pt x="1581" y="1168"/>
                    <a:pt x="1712" y="1034"/>
                  </a:cubicBezTo>
                  <a:cubicBezTo>
                    <a:pt x="1734" y="1012"/>
                    <a:pt x="1737" y="1001"/>
                    <a:pt x="1715" y="976"/>
                  </a:cubicBezTo>
                  <a:cubicBezTo>
                    <a:pt x="1639" y="892"/>
                    <a:pt x="1557" y="819"/>
                    <a:pt x="1439" y="800"/>
                  </a:cubicBezTo>
                  <a:cubicBezTo>
                    <a:pt x="1406" y="794"/>
                    <a:pt x="1371" y="781"/>
                    <a:pt x="1344" y="762"/>
                  </a:cubicBezTo>
                  <a:cubicBezTo>
                    <a:pt x="1289" y="723"/>
                    <a:pt x="1237" y="696"/>
                    <a:pt x="1163" y="688"/>
                  </a:cubicBezTo>
                  <a:cubicBezTo>
                    <a:pt x="1090" y="680"/>
                    <a:pt x="1024" y="625"/>
                    <a:pt x="945" y="614"/>
                  </a:cubicBezTo>
                  <a:cubicBezTo>
                    <a:pt x="928" y="611"/>
                    <a:pt x="907" y="592"/>
                    <a:pt x="909" y="568"/>
                  </a:cubicBezTo>
                  <a:cubicBezTo>
                    <a:pt x="915" y="521"/>
                    <a:pt x="887" y="489"/>
                    <a:pt x="866" y="453"/>
                  </a:cubicBezTo>
                  <a:cubicBezTo>
                    <a:pt x="833" y="404"/>
                    <a:pt x="827" y="349"/>
                    <a:pt x="838" y="300"/>
                  </a:cubicBezTo>
                  <a:cubicBezTo>
                    <a:pt x="855" y="232"/>
                    <a:pt x="827" y="175"/>
                    <a:pt x="816" y="112"/>
                  </a:cubicBezTo>
                  <a:cubicBezTo>
                    <a:pt x="806" y="46"/>
                    <a:pt x="737" y="35"/>
                    <a:pt x="691" y="13"/>
                  </a:cubicBezTo>
                  <a:cubicBezTo>
                    <a:pt x="658" y="0"/>
                    <a:pt x="647" y="52"/>
                    <a:pt x="631" y="76"/>
                  </a:cubicBezTo>
                  <a:cubicBezTo>
                    <a:pt x="560" y="177"/>
                    <a:pt x="494" y="284"/>
                    <a:pt x="371" y="336"/>
                  </a:cubicBezTo>
                  <a:cubicBezTo>
                    <a:pt x="358" y="341"/>
                    <a:pt x="347" y="363"/>
                    <a:pt x="344" y="379"/>
                  </a:cubicBezTo>
                  <a:cubicBezTo>
                    <a:pt x="325" y="472"/>
                    <a:pt x="256" y="489"/>
                    <a:pt x="177" y="483"/>
                  </a:cubicBezTo>
                  <a:cubicBezTo>
                    <a:pt x="145" y="480"/>
                    <a:pt x="87" y="472"/>
                    <a:pt x="87" y="494"/>
                  </a:cubicBezTo>
                  <a:cubicBezTo>
                    <a:pt x="79" y="573"/>
                    <a:pt x="11" y="628"/>
                    <a:pt x="0" y="693"/>
                  </a:cubicBezTo>
                  <a:cubicBezTo>
                    <a:pt x="8" y="786"/>
                    <a:pt x="101" y="903"/>
                    <a:pt x="185" y="925"/>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4"/>
            <p:cNvSpPr>
              <a:spLocks noChangeArrowheads="1"/>
            </p:cNvSpPr>
            <p:nvPr/>
          </p:nvSpPr>
          <p:spPr bwMode="auto">
            <a:xfrm>
              <a:off x="990600" y="688975"/>
              <a:ext cx="503238" cy="530225"/>
            </a:xfrm>
            <a:custGeom>
              <a:avLst/>
              <a:gdLst>
                <a:gd name="T0" fmla="*/ 216 w 1397"/>
                <a:gd name="T1" fmla="*/ 1439 h 1473"/>
                <a:gd name="T2" fmla="*/ 265 w 1397"/>
                <a:gd name="T3" fmla="*/ 1453 h 1473"/>
                <a:gd name="T4" fmla="*/ 691 w 1397"/>
                <a:gd name="T5" fmla="*/ 1469 h 1473"/>
                <a:gd name="T6" fmla="*/ 768 w 1397"/>
                <a:gd name="T7" fmla="*/ 1401 h 1473"/>
                <a:gd name="T8" fmla="*/ 880 w 1397"/>
                <a:gd name="T9" fmla="*/ 1278 h 1473"/>
                <a:gd name="T10" fmla="*/ 962 w 1397"/>
                <a:gd name="T11" fmla="*/ 1224 h 1473"/>
                <a:gd name="T12" fmla="*/ 1115 w 1397"/>
                <a:gd name="T13" fmla="*/ 860 h 1473"/>
                <a:gd name="T14" fmla="*/ 1120 w 1397"/>
                <a:gd name="T15" fmla="*/ 773 h 1473"/>
                <a:gd name="T16" fmla="*/ 1159 w 1397"/>
                <a:gd name="T17" fmla="*/ 639 h 1473"/>
                <a:gd name="T18" fmla="*/ 1268 w 1397"/>
                <a:gd name="T19" fmla="*/ 322 h 1473"/>
                <a:gd name="T20" fmla="*/ 1273 w 1397"/>
                <a:gd name="T21" fmla="*/ 287 h 1473"/>
                <a:gd name="T22" fmla="*/ 1369 w 1397"/>
                <a:gd name="T23" fmla="*/ 112 h 1473"/>
                <a:gd name="T24" fmla="*/ 1380 w 1397"/>
                <a:gd name="T25" fmla="*/ 30 h 1473"/>
                <a:gd name="T26" fmla="*/ 1317 w 1397"/>
                <a:gd name="T27" fmla="*/ 17 h 1473"/>
                <a:gd name="T28" fmla="*/ 1066 w 1397"/>
                <a:gd name="T29" fmla="*/ 142 h 1473"/>
                <a:gd name="T30" fmla="*/ 997 w 1397"/>
                <a:gd name="T31" fmla="*/ 200 h 1473"/>
                <a:gd name="T32" fmla="*/ 776 w 1397"/>
                <a:gd name="T33" fmla="*/ 77 h 1473"/>
                <a:gd name="T34" fmla="*/ 754 w 1397"/>
                <a:gd name="T35" fmla="*/ 11 h 1473"/>
                <a:gd name="T36" fmla="*/ 672 w 1397"/>
                <a:gd name="T37" fmla="*/ 271 h 1473"/>
                <a:gd name="T38" fmla="*/ 672 w 1397"/>
                <a:gd name="T39" fmla="*/ 350 h 1473"/>
                <a:gd name="T40" fmla="*/ 763 w 1397"/>
                <a:gd name="T41" fmla="*/ 503 h 1473"/>
                <a:gd name="T42" fmla="*/ 730 w 1397"/>
                <a:gd name="T43" fmla="*/ 743 h 1473"/>
                <a:gd name="T44" fmla="*/ 522 w 1397"/>
                <a:gd name="T45" fmla="*/ 803 h 1473"/>
                <a:gd name="T46" fmla="*/ 394 w 1397"/>
                <a:gd name="T47" fmla="*/ 776 h 1473"/>
                <a:gd name="T48" fmla="*/ 356 w 1397"/>
                <a:gd name="T49" fmla="*/ 850 h 1473"/>
                <a:gd name="T50" fmla="*/ 582 w 1397"/>
                <a:gd name="T51" fmla="*/ 1002 h 1473"/>
                <a:gd name="T52" fmla="*/ 670 w 1397"/>
                <a:gd name="T53" fmla="*/ 1144 h 1473"/>
                <a:gd name="T54" fmla="*/ 590 w 1397"/>
                <a:gd name="T55" fmla="*/ 1251 h 1473"/>
                <a:gd name="T56" fmla="*/ 424 w 1397"/>
                <a:gd name="T57" fmla="*/ 1284 h 1473"/>
                <a:gd name="T58" fmla="*/ 268 w 1397"/>
                <a:gd name="T59" fmla="*/ 1273 h 1473"/>
                <a:gd name="T60" fmla="*/ 0 w 1397"/>
                <a:gd name="T61" fmla="*/ 1248 h 1473"/>
                <a:gd name="T62" fmla="*/ 216 w 1397"/>
                <a:gd name="T63" fmla="*/ 1439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7" h="1473">
                  <a:moveTo>
                    <a:pt x="216" y="1439"/>
                  </a:moveTo>
                  <a:cubicBezTo>
                    <a:pt x="227" y="1450"/>
                    <a:pt x="249" y="1453"/>
                    <a:pt x="265" y="1453"/>
                  </a:cubicBezTo>
                  <a:cubicBezTo>
                    <a:pt x="407" y="1459"/>
                    <a:pt x="549" y="1461"/>
                    <a:pt x="691" y="1469"/>
                  </a:cubicBezTo>
                  <a:cubicBezTo>
                    <a:pt x="746" y="1472"/>
                    <a:pt x="773" y="1450"/>
                    <a:pt x="768" y="1401"/>
                  </a:cubicBezTo>
                  <a:cubicBezTo>
                    <a:pt x="757" y="1311"/>
                    <a:pt x="812" y="1284"/>
                    <a:pt x="880" y="1278"/>
                  </a:cubicBezTo>
                  <a:cubicBezTo>
                    <a:pt x="924" y="1273"/>
                    <a:pt x="943" y="1256"/>
                    <a:pt x="962" y="1224"/>
                  </a:cubicBezTo>
                  <a:cubicBezTo>
                    <a:pt x="1030" y="1109"/>
                    <a:pt x="1063" y="981"/>
                    <a:pt x="1115" y="860"/>
                  </a:cubicBezTo>
                  <a:cubicBezTo>
                    <a:pt x="1126" y="836"/>
                    <a:pt x="1129" y="800"/>
                    <a:pt x="1120" y="773"/>
                  </a:cubicBezTo>
                  <a:cubicBezTo>
                    <a:pt x="1101" y="718"/>
                    <a:pt x="1123" y="683"/>
                    <a:pt x="1159" y="639"/>
                  </a:cubicBezTo>
                  <a:cubicBezTo>
                    <a:pt x="1232" y="549"/>
                    <a:pt x="1333" y="462"/>
                    <a:pt x="1268" y="322"/>
                  </a:cubicBezTo>
                  <a:cubicBezTo>
                    <a:pt x="1265" y="314"/>
                    <a:pt x="1273" y="301"/>
                    <a:pt x="1273" y="287"/>
                  </a:cubicBezTo>
                  <a:cubicBezTo>
                    <a:pt x="1287" y="219"/>
                    <a:pt x="1317" y="159"/>
                    <a:pt x="1369" y="112"/>
                  </a:cubicBezTo>
                  <a:cubicBezTo>
                    <a:pt x="1396" y="88"/>
                    <a:pt x="1391" y="58"/>
                    <a:pt x="1380" y="30"/>
                  </a:cubicBezTo>
                  <a:cubicBezTo>
                    <a:pt x="1366" y="0"/>
                    <a:pt x="1339" y="17"/>
                    <a:pt x="1317" y="17"/>
                  </a:cubicBezTo>
                  <a:cubicBezTo>
                    <a:pt x="1210" y="11"/>
                    <a:pt x="1123" y="44"/>
                    <a:pt x="1066" y="142"/>
                  </a:cubicBezTo>
                  <a:cubicBezTo>
                    <a:pt x="1052" y="167"/>
                    <a:pt x="1025" y="183"/>
                    <a:pt x="997" y="200"/>
                  </a:cubicBezTo>
                  <a:cubicBezTo>
                    <a:pt x="896" y="260"/>
                    <a:pt x="779" y="194"/>
                    <a:pt x="776" y="77"/>
                  </a:cubicBezTo>
                  <a:cubicBezTo>
                    <a:pt x="776" y="58"/>
                    <a:pt x="798" y="30"/>
                    <a:pt x="754" y="11"/>
                  </a:cubicBezTo>
                  <a:cubicBezTo>
                    <a:pt x="782" y="118"/>
                    <a:pt x="754" y="205"/>
                    <a:pt x="672" y="271"/>
                  </a:cubicBezTo>
                  <a:cubicBezTo>
                    <a:pt x="642" y="295"/>
                    <a:pt x="656" y="322"/>
                    <a:pt x="672" y="350"/>
                  </a:cubicBezTo>
                  <a:cubicBezTo>
                    <a:pt x="702" y="402"/>
                    <a:pt x="735" y="451"/>
                    <a:pt x="763" y="503"/>
                  </a:cubicBezTo>
                  <a:cubicBezTo>
                    <a:pt x="809" y="590"/>
                    <a:pt x="782" y="672"/>
                    <a:pt x="730" y="743"/>
                  </a:cubicBezTo>
                  <a:cubicBezTo>
                    <a:pt x="678" y="814"/>
                    <a:pt x="604" y="822"/>
                    <a:pt x="522" y="803"/>
                  </a:cubicBezTo>
                  <a:cubicBezTo>
                    <a:pt x="478" y="792"/>
                    <a:pt x="437" y="773"/>
                    <a:pt x="394" y="776"/>
                  </a:cubicBezTo>
                  <a:cubicBezTo>
                    <a:pt x="339" y="781"/>
                    <a:pt x="317" y="814"/>
                    <a:pt x="356" y="850"/>
                  </a:cubicBezTo>
                  <a:cubicBezTo>
                    <a:pt x="424" y="910"/>
                    <a:pt x="476" y="992"/>
                    <a:pt x="582" y="1002"/>
                  </a:cubicBezTo>
                  <a:cubicBezTo>
                    <a:pt x="664" y="1011"/>
                    <a:pt x="664" y="1084"/>
                    <a:pt x="670" y="1144"/>
                  </a:cubicBezTo>
                  <a:cubicBezTo>
                    <a:pt x="672" y="1199"/>
                    <a:pt x="651" y="1256"/>
                    <a:pt x="590" y="1251"/>
                  </a:cubicBezTo>
                  <a:cubicBezTo>
                    <a:pt x="528" y="1246"/>
                    <a:pt x="478" y="1267"/>
                    <a:pt x="424" y="1284"/>
                  </a:cubicBezTo>
                  <a:cubicBezTo>
                    <a:pt x="372" y="1297"/>
                    <a:pt x="317" y="1300"/>
                    <a:pt x="268" y="1273"/>
                  </a:cubicBezTo>
                  <a:cubicBezTo>
                    <a:pt x="192" y="1226"/>
                    <a:pt x="104" y="1213"/>
                    <a:pt x="0" y="1248"/>
                  </a:cubicBezTo>
                  <a:cubicBezTo>
                    <a:pt x="66" y="1327"/>
                    <a:pt x="148" y="1374"/>
                    <a:pt x="216" y="1439"/>
                  </a:cubicBezTo>
                </a:path>
              </a:pathLst>
            </a:custGeom>
            <a:solidFill>
              <a:srgbClr val="2A35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5"/>
            <p:cNvSpPr>
              <a:spLocks noChangeArrowheads="1"/>
            </p:cNvSpPr>
            <p:nvPr/>
          </p:nvSpPr>
          <p:spPr bwMode="auto">
            <a:xfrm>
              <a:off x="7461250" y="1381125"/>
              <a:ext cx="811213" cy="708025"/>
            </a:xfrm>
            <a:custGeom>
              <a:avLst/>
              <a:gdLst>
                <a:gd name="T0" fmla="*/ 153 w 2254"/>
                <a:gd name="T1" fmla="*/ 1344 h 1966"/>
                <a:gd name="T2" fmla="*/ 60 w 2254"/>
                <a:gd name="T3" fmla="*/ 1779 h 1966"/>
                <a:gd name="T4" fmla="*/ 134 w 2254"/>
                <a:gd name="T5" fmla="*/ 1878 h 1966"/>
                <a:gd name="T6" fmla="*/ 461 w 2254"/>
                <a:gd name="T7" fmla="*/ 1864 h 1966"/>
                <a:gd name="T8" fmla="*/ 666 w 2254"/>
                <a:gd name="T9" fmla="*/ 1897 h 1966"/>
                <a:gd name="T10" fmla="*/ 737 w 2254"/>
                <a:gd name="T11" fmla="*/ 1889 h 1966"/>
                <a:gd name="T12" fmla="*/ 929 w 2254"/>
                <a:gd name="T13" fmla="*/ 1938 h 1966"/>
                <a:gd name="T14" fmla="*/ 967 w 2254"/>
                <a:gd name="T15" fmla="*/ 1960 h 1966"/>
                <a:gd name="T16" fmla="*/ 1363 w 2254"/>
                <a:gd name="T17" fmla="*/ 1856 h 1966"/>
                <a:gd name="T18" fmla="*/ 1666 w 2254"/>
                <a:gd name="T19" fmla="*/ 1684 h 1966"/>
                <a:gd name="T20" fmla="*/ 1827 w 2254"/>
                <a:gd name="T21" fmla="*/ 1577 h 1966"/>
                <a:gd name="T22" fmla="*/ 2117 w 2254"/>
                <a:gd name="T23" fmla="*/ 1341 h 1966"/>
                <a:gd name="T24" fmla="*/ 2226 w 2254"/>
                <a:gd name="T25" fmla="*/ 1196 h 1966"/>
                <a:gd name="T26" fmla="*/ 2234 w 2254"/>
                <a:gd name="T27" fmla="*/ 1141 h 1966"/>
                <a:gd name="T28" fmla="*/ 1956 w 2254"/>
                <a:gd name="T29" fmla="*/ 636 h 1966"/>
                <a:gd name="T30" fmla="*/ 1773 w 2254"/>
                <a:gd name="T31" fmla="*/ 390 h 1966"/>
                <a:gd name="T32" fmla="*/ 1734 w 2254"/>
                <a:gd name="T33" fmla="*/ 363 h 1966"/>
                <a:gd name="T34" fmla="*/ 1603 w 2254"/>
                <a:gd name="T35" fmla="*/ 292 h 1966"/>
                <a:gd name="T36" fmla="*/ 1508 w 2254"/>
                <a:gd name="T37" fmla="*/ 142 h 1966"/>
                <a:gd name="T38" fmla="*/ 1308 w 2254"/>
                <a:gd name="T39" fmla="*/ 68 h 1966"/>
                <a:gd name="T40" fmla="*/ 1139 w 2254"/>
                <a:gd name="T41" fmla="*/ 46 h 1966"/>
                <a:gd name="T42" fmla="*/ 885 w 2254"/>
                <a:gd name="T43" fmla="*/ 0 h 1966"/>
                <a:gd name="T44" fmla="*/ 868 w 2254"/>
                <a:gd name="T45" fmla="*/ 8 h 1966"/>
                <a:gd name="T46" fmla="*/ 740 w 2254"/>
                <a:gd name="T47" fmla="*/ 104 h 1966"/>
                <a:gd name="T48" fmla="*/ 631 w 2254"/>
                <a:gd name="T49" fmla="*/ 139 h 1966"/>
                <a:gd name="T50" fmla="*/ 461 w 2254"/>
                <a:gd name="T51" fmla="*/ 227 h 1966"/>
                <a:gd name="T52" fmla="*/ 325 w 2254"/>
                <a:gd name="T53" fmla="*/ 308 h 1966"/>
                <a:gd name="T54" fmla="*/ 131 w 2254"/>
                <a:gd name="T55" fmla="*/ 289 h 1966"/>
                <a:gd name="T56" fmla="*/ 54 w 2254"/>
                <a:gd name="T57" fmla="*/ 330 h 1966"/>
                <a:gd name="T58" fmla="*/ 11 w 2254"/>
                <a:gd name="T59" fmla="*/ 825 h 1966"/>
                <a:gd name="T60" fmla="*/ 44 w 2254"/>
                <a:gd name="T61" fmla="*/ 1092 h 1966"/>
                <a:gd name="T62" fmla="*/ 128 w 2254"/>
                <a:gd name="T63" fmla="*/ 1161 h 1966"/>
                <a:gd name="T64" fmla="*/ 191 w 2254"/>
                <a:gd name="T65" fmla="*/ 1245 h 1966"/>
                <a:gd name="T66" fmla="*/ 153 w 2254"/>
                <a:gd name="T67" fmla="*/ 1344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4" h="1966">
                  <a:moveTo>
                    <a:pt x="153" y="1344"/>
                  </a:moveTo>
                  <a:cubicBezTo>
                    <a:pt x="147" y="1496"/>
                    <a:pt x="106" y="1637"/>
                    <a:pt x="60" y="1779"/>
                  </a:cubicBezTo>
                  <a:cubicBezTo>
                    <a:pt x="35" y="1853"/>
                    <a:pt x="60" y="1883"/>
                    <a:pt x="134" y="1878"/>
                  </a:cubicBezTo>
                  <a:cubicBezTo>
                    <a:pt x="243" y="1870"/>
                    <a:pt x="352" y="1881"/>
                    <a:pt x="461" y="1864"/>
                  </a:cubicBezTo>
                  <a:cubicBezTo>
                    <a:pt x="527" y="1853"/>
                    <a:pt x="604" y="1840"/>
                    <a:pt x="666" y="1897"/>
                  </a:cubicBezTo>
                  <a:cubicBezTo>
                    <a:pt x="694" y="1922"/>
                    <a:pt x="713" y="1897"/>
                    <a:pt x="737" y="1889"/>
                  </a:cubicBezTo>
                  <a:cubicBezTo>
                    <a:pt x="811" y="1864"/>
                    <a:pt x="890" y="1820"/>
                    <a:pt x="929" y="1938"/>
                  </a:cubicBezTo>
                  <a:cubicBezTo>
                    <a:pt x="934" y="1957"/>
                    <a:pt x="942" y="1965"/>
                    <a:pt x="967" y="1960"/>
                  </a:cubicBezTo>
                  <a:cubicBezTo>
                    <a:pt x="1098" y="1924"/>
                    <a:pt x="1229" y="1886"/>
                    <a:pt x="1363" y="1856"/>
                  </a:cubicBezTo>
                  <a:cubicBezTo>
                    <a:pt x="1478" y="1831"/>
                    <a:pt x="1573" y="1752"/>
                    <a:pt x="1666" y="1684"/>
                  </a:cubicBezTo>
                  <a:cubicBezTo>
                    <a:pt x="1718" y="1646"/>
                    <a:pt x="1770" y="1597"/>
                    <a:pt x="1827" y="1577"/>
                  </a:cubicBezTo>
                  <a:cubicBezTo>
                    <a:pt x="1958" y="1537"/>
                    <a:pt x="2040" y="1442"/>
                    <a:pt x="2117" y="1341"/>
                  </a:cubicBezTo>
                  <a:cubicBezTo>
                    <a:pt x="2152" y="1294"/>
                    <a:pt x="2158" y="1223"/>
                    <a:pt x="2226" y="1196"/>
                  </a:cubicBezTo>
                  <a:cubicBezTo>
                    <a:pt x="2253" y="1185"/>
                    <a:pt x="2242" y="1161"/>
                    <a:pt x="2234" y="1141"/>
                  </a:cubicBezTo>
                  <a:cubicBezTo>
                    <a:pt x="2160" y="964"/>
                    <a:pt x="2111" y="773"/>
                    <a:pt x="1956" y="636"/>
                  </a:cubicBezTo>
                  <a:cubicBezTo>
                    <a:pt x="1879" y="571"/>
                    <a:pt x="1800" y="497"/>
                    <a:pt x="1773" y="390"/>
                  </a:cubicBezTo>
                  <a:cubicBezTo>
                    <a:pt x="1767" y="369"/>
                    <a:pt x="1751" y="355"/>
                    <a:pt x="1734" y="363"/>
                  </a:cubicBezTo>
                  <a:cubicBezTo>
                    <a:pt x="1650" y="409"/>
                    <a:pt x="1633" y="338"/>
                    <a:pt x="1603" y="292"/>
                  </a:cubicBezTo>
                  <a:cubicBezTo>
                    <a:pt x="1570" y="243"/>
                    <a:pt x="1546" y="188"/>
                    <a:pt x="1508" y="142"/>
                  </a:cubicBezTo>
                  <a:cubicBezTo>
                    <a:pt x="1458" y="79"/>
                    <a:pt x="1401" y="30"/>
                    <a:pt x="1308" y="68"/>
                  </a:cubicBezTo>
                  <a:cubicBezTo>
                    <a:pt x="1251" y="93"/>
                    <a:pt x="1180" y="65"/>
                    <a:pt x="1139" y="46"/>
                  </a:cubicBezTo>
                  <a:cubicBezTo>
                    <a:pt x="1054" y="5"/>
                    <a:pt x="953" y="90"/>
                    <a:pt x="885" y="0"/>
                  </a:cubicBezTo>
                  <a:cubicBezTo>
                    <a:pt x="885" y="0"/>
                    <a:pt x="871" y="3"/>
                    <a:pt x="868" y="8"/>
                  </a:cubicBezTo>
                  <a:cubicBezTo>
                    <a:pt x="844" y="63"/>
                    <a:pt x="773" y="57"/>
                    <a:pt x="740" y="104"/>
                  </a:cubicBezTo>
                  <a:cubicBezTo>
                    <a:pt x="718" y="134"/>
                    <a:pt x="683" y="145"/>
                    <a:pt x="631" y="139"/>
                  </a:cubicBezTo>
                  <a:cubicBezTo>
                    <a:pt x="568" y="134"/>
                    <a:pt x="492" y="147"/>
                    <a:pt x="461" y="227"/>
                  </a:cubicBezTo>
                  <a:cubicBezTo>
                    <a:pt x="437" y="289"/>
                    <a:pt x="399" y="317"/>
                    <a:pt x="325" y="308"/>
                  </a:cubicBezTo>
                  <a:cubicBezTo>
                    <a:pt x="262" y="300"/>
                    <a:pt x="197" y="306"/>
                    <a:pt x="131" y="289"/>
                  </a:cubicBezTo>
                  <a:cubicBezTo>
                    <a:pt x="95" y="281"/>
                    <a:pt x="44" y="295"/>
                    <a:pt x="54" y="330"/>
                  </a:cubicBezTo>
                  <a:cubicBezTo>
                    <a:pt x="104" y="500"/>
                    <a:pt x="0" y="655"/>
                    <a:pt x="11" y="825"/>
                  </a:cubicBezTo>
                  <a:cubicBezTo>
                    <a:pt x="16" y="915"/>
                    <a:pt x="8" y="1005"/>
                    <a:pt x="44" y="1092"/>
                  </a:cubicBezTo>
                  <a:cubicBezTo>
                    <a:pt x="60" y="1133"/>
                    <a:pt x="76" y="1166"/>
                    <a:pt x="128" y="1161"/>
                  </a:cubicBezTo>
                  <a:cubicBezTo>
                    <a:pt x="175" y="1163"/>
                    <a:pt x="194" y="1188"/>
                    <a:pt x="191" y="1245"/>
                  </a:cubicBezTo>
                  <a:cubicBezTo>
                    <a:pt x="199" y="1278"/>
                    <a:pt x="153" y="1308"/>
                    <a:pt x="153" y="1344"/>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6"/>
            <p:cNvSpPr>
              <a:spLocks noChangeArrowheads="1"/>
            </p:cNvSpPr>
            <p:nvPr/>
          </p:nvSpPr>
          <p:spPr bwMode="auto">
            <a:xfrm>
              <a:off x="8551863" y="2257425"/>
              <a:ext cx="790575" cy="781050"/>
            </a:xfrm>
            <a:custGeom>
              <a:avLst/>
              <a:gdLst>
                <a:gd name="T0" fmla="*/ 716 w 2195"/>
                <a:gd name="T1" fmla="*/ 82 h 2169"/>
                <a:gd name="T2" fmla="*/ 691 w 2195"/>
                <a:gd name="T3" fmla="*/ 153 h 2169"/>
                <a:gd name="T4" fmla="*/ 628 w 2195"/>
                <a:gd name="T5" fmla="*/ 164 h 2169"/>
                <a:gd name="T6" fmla="*/ 505 w 2195"/>
                <a:gd name="T7" fmla="*/ 136 h 2169"/>
                <a:gd name="T8" fmla="*/ 385 w 2195"/>
                <a:gd name="T9" fmla="*/ 74 h 2169"/>
                <a:gd name="T10" fmla="*/ 271 w 2195"/>
                <a:gd name="T11" fmla="*/ 16 h 2169"/>
                <a:gd name="T12" fmla="*/ 148 w 2195"/>
                <a:gd name="T13" fmla="*/ 52 h 2169"/>
                <a:gd name="T14" fmla="*/ 88 w 2195"/>
                <a:gd name="T15" fmla="*/ 145 h 2169"/>
                <a:gd name="T16" fmla="*/ 77 w 2195"/>
                <a:gd name="T17" fmla="*/ 191 h 2169"/>
                <a:gd name="T18" fmla="*/ 68 w 2195"/>
                <a:gd name="T19" fmla="*/ 377 h 2169"/>
                <a:gd name="T20" fmla="*/ 385 w 2195"/>
                <a:gd name="T21" fmla="*/ 1144 h 2169"/>
                <a:gd name="T22" fmla="*/ 486 w 2195"/>
                <a:gd name="T23" fmla="*/ 1483 h 2169"/>
                <a:gd name="T24" fmla="*/ 508 w 2195"/>
                <a:gd name="T25" fmla="*/ 1548 h 2169"/>
                <a:gd name="T26" fmla="*/ 432 w 2195"/>
                <a:gd name="T27" fmla="*/ 1685 h 2169"/>
                <a:gd name="T28" fmla="*/ 219 w 2195"/>
                <a:gd name="T29" fmla="*/ 1786 h 2169"/>
                <a:gd name="T30" fmla="*/ 227 w 2195"/>
                <a:gd name="T31" fmla="*/ 1876 h 2169"/>
                <a:gd name="T32" fmla="*/ 478 w 2195"/>
                <a:gd name="T33" fmla="*/ 1985 h 2169"/>
                <a:gd name="T34" fmla="*/ 716 w 2195"/>
                <a:gd name="T35" fmla="*/ 2122 h 2169"/>
                <a:gd name="T36" fmla="*/ 869 w 2195"/>
                <a:gd name="T37" fmla="*/ 2149 h 2169"/>
                <a:gd name="T38" fmla="*/ 1106 w 2195"/>
                <a:gd name="T39" fmla="*/ 1942 h 2169"/>
                <a:gd name="T40" fmla="*/ 1322 w 2195"/>
                <a:gd name="T41" fmla="*/ 1961 h 2169"/>
                <a:gd name="T42" fmla="*/ 1371 w 2195"/>
                <a:gd name="T43" fmla="*/ 1999 h 2169"/>
                <a:gd name="T44" fmla="*/ 1838 w 2195"/>
                <a:gd name="T45" fmla="*/ 1876 h 2169"/>
                <a:gd name="T46" fmla="*/ 1934 w 2195"/>
                <a:gd name="T47" fmla="*/ 1740 h 2169"/>
                <a:gd name="T48" fmla="*/ 1904 w 2195"/>
                <a:gd name="T49" fmla="*/ 1518 h 2169"/>
                <a:gd name="T50" fmla="*/ 1937 w 2195"/>
                <a:gd name="T51" fmla="*/ 1461 h 2169"/>
                <a:gd name="T52" fmla="*/ 1975 w 2195"/>
                <a:gd name="T53" fmla="*/ 1267 h 2169"/>
                <a:gd name="T54" fmla="*/ 1980 w 2195"/>
                <a:gd name="T55" fmla="*/ 1158 h 2169"/>
                <a:gd name="T56" fmla="*/ 2166 w 2195"/>
                <a:gd name="T57" fmla="*/ 953 h 2169"/>
                <a:gd name="T58" fmla="*/ 2180 w 2195"/>
                <a:gd name="T59" fmla="*/ 874 h 2169"/>
                <a:gd name="T60" fmla="*/ 2065 w 2195"/>
                <a:gd name="T61" fmla="*/ 781 h 2169"/>
                <a:gd name="T62" fmla="*/ 2060 w 2195"/>
                <a:gd name="T63" fmla="*/ 568 h 2169"/>
                <a:gd name="T64" fmla="*/ 1811 w 2195"/>
                <a:gd name="T65" fmla="*/ 587 h 2169"/>
                <a:gd name="T66" fmla="*/ 1653 w 2195"/>
                <a:gd name="T67" fmla="*/ 497 h 2169"/>
                <a:gd name="T68" fmla="*/ 1568 w 2195"/>
                <a:gd name="T69" fmla="*/ 431 h 2169"/>
                <a:gd name="T70" fmla="*/ 1292 w 2195"/>
                <a:gd name="T71" fmla="*/ 284 h 2169"/>
                <a:gd name="T72" fmla="*/ 1207 w 2195"/>
                <a:gd name="T73" fmla="*/ 240 h 2169"/>
                <a:gd name="T74" fmla="*/ 1027 w 2195"/>
                <a:gd name="T75" fmla="*/ 224 h 2169"/>
                <a:gd name="T76" fmla="*/ 855 w 2195"/>
                <a:gd name="T77" fmla="*/ 115 h 2169"/>
                <a:gd name="T78" fmla="*/ 817 w 2195"/>
                <a:gd name="T79" fmla="*/ 79 h 2169"/>
                <a:gd name="T80" fmla="*/ 675 w 2195"/>
                <a:gd name="T81" fmla="*/ 5 h 2169"/>
                <a:gd name="T82" fmla="*/ 716 w 2195"/>
                <a:gd name="T83" fmla="*/ 82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5" h="2169">
                  <a:moveTo>
                    <a:pt x="716" y="82"/>
                  </a:moveTo>
                  <a:cubicBezTo>
                    <a:pt x="727" y="109"/>
                    <a:pt x="716" y="134"/>
                    <a:pt x="691" y="153"/>
                  </a:cubicBezTo>
                  <a:cubicBezTo>
                    <a:pt x="672" y="169"/>
                    <a:pt x="639" y="183"/>
                    <a:pt x="628" y="164"/>
                  </a:cubicBezTo>
                  <a:cubicBezTo>
                    <a:pt x="593" y="109"/>
                    <a:pt x="546" y="131"/>
                    <a:pt x="505" y="136"/>
                  </a:cubicBezTo>
                  <a:cubicBezTo>
                    <a:pt x="451" y="142"/>
                    <a:pt x="410" y="131"/>
                    <a:pt x="385" y="74"/>
                  </a:cubicBezTo>
                  <a:cubicBezTo>
                    <a:pt x="363" y="25"/>
                    <a:pt x="306" y="0"/>
                    <a:pt x="271" y="16"/>
                  </a:cubicBezTo>
                  <a:cubicBezTo>
                    <a:pt x="230" y="35"/>
                    <a:pt x="187" y="39"/>
                    <a:pt x="148" y="52"/>
                  </a:cubicBezTo>
                  <a:cubicBezTo>
                    <a:pt x="110" y="66"/>
                    <a:pt x="6" y="46"/>
                    <a:pt x="88" y="145"/>
                  </a:cubicBezTo>
                  <a:cubicBezTo>
                    <a:pt x="93" y="153"/>
                    <a:pt x="88" y="183"/>
                    <a:pt x="77" y="191"/>
                  </a:cubicBezTo>
                  <a:cubicBezTo>
                    <a:pt x="0" y="251"/>
                    <a:pt x="36" y="298"/>
                    <a:pt x="68" y="377"/>
                  </a:cubicBezTo>
                  <a:cubicBezTo>
                    <a:pt x="175" y="634"/>
                    <a:pt x="306" y="877"/>
                    <a:pt x="385" y="1144"/>
                  </a:cubicBezTo>
                  <a:cubicBezTo>
                    <a:pt x="418" y="1256"/>
                    <a:pt x="486" y="1360"/>
                    <a:pt x="486" y="1483"/>
                  </a:cubicBezTo>
                  <a:cubicBezTo>
                    <a:pt x="486" y="1505"/>
                    <a:pt x="500" y="1527"/>
                    <a:pt x="508" y="1548"/>
                  </a:cubicBezTo>
                  <a:cubicBezTo>
                    <a:pt x="535" y="1633"/>
                    <a:pt x="516" y="1660"/>
                    <a:pt x="432" y="1685"/>
                  </a:cubicBezTo>
                  <a:cubicBezTo>
                    <a:pt x="355" y="1707"/>
                    <a:pt x="281" y="1734"/>
                    <a:pt x="219" y="1786"/>
                  </a:cubicBezTo>
                  <a:cubicBezTo>
                    <a:pt x="169" y="1827"/>
                    <a:pt x="153" y="1849"/>
                    <a:pt x="227" y="1876"/>
                  </a:cubicBezTo>
                  <a:cubicBezTo>
                    <a:pt x="312" y="1909"/>
                    <a:pt x="399" y="1942"/>
                    <a:pt x="478" y="1985"/>
                  </a:cubicBezTo>
                  <a:cubicBezTo>
                    <a:pt x="557" y="2029"/>
                    <a:pt x="656" y="2035"/>
                    <a:pt x="716" y="2122"/>
                  </a:cubicBezTo>
                  <a:cubicBezTo>
                    <a:pt x="738" y="2155"/>
                    <a:pt x="852" y="2168"/>
                    <a:pt x="869" y="2149"/>
                  </a:cubicBezTo>
                  <a:cubicBezTo>
                    <a:pt x="937" y="2065"/>
                    <a:pt x="1030" y="2015"/>
                    <a:pt x="1106" y="1942"/>
                  </a:cubicBezTo>
                  <a:cubicBezTo>
                    <a:pt x="1202" y="1849"/>
                    <a:pt x="1251" y="1854"/>
                    <a:pt x="1322" y="1961"/>
                  </a:cubicBezTo>
                  <a:cubicBezTo>
                    <a:pt x="1336" y="1983"/>
                    <a:pt x="1341" y="2007"/>
                    <a:pt x="1371" y="1999"/>
                  </a:cubicBezTo>
                  <a:cubicBezTo>
                    <a:pt x="1530" y="1966"/>
                    <a:pt x="1699" y="1980"/>
                    <a:pt x="1838" y="1876"/>
                  </a:cubicBezTo>
                  <a:cubicBezTo>
                    <a:pt x="1888" y="1838"/>
                    <a:pt x="1956" y="1786"/>
                    <a:pt x="1934" y="1740"/>
                  </a:cubicBezTo>
                  <a:cubicBezTo>
                    <a:pt x="1899" y="1663"/>
                    <a:pt x="1942" y="1587"/>
                    <a:pt x="1904" y="1518"/>
                  </a:cubicBezTo>
                  <a:cubicBezTo>
                    <a:pt x="1893" y="1502"/>
                    <a:pt x="1912" y="1469"/>
                    <a:pt x="1937" y="1461"/>
                  </a:cubicBezTo>
                  <a:cubicBezTo>
                    <a:pt x="2038" y="1415"/>
                    <a:pt x="2027" y="1349"/>
                    <a:pt x="1975" y="1267"/>
                  </a:cubicBezTo>
                  <a:cubicBezTo>
                    <a:pt x="1956" y="1237"/>
                    <a:pt x="1929" y="1188"/>
                    <a:pt x="1980" y="1158"/>
                  </a:cubicBezTo>
                  <a:cubicBezTo>
                    <a:pt x="2065" y="1111"/>
                    <a:pt x="2084" y="1005"/>
                    <a:pt x="2166" y="953"/>
                  </a:cubicBezTo>
                  <a:cubicBezTo>
                    <a:pt x="2194" y="937"/>
                    <a:pt x="2188" y="871"/>
                    <a:pt x="2180" y="874"/>
                  </a:cubicBezTo>
                  <a:cubicBezTo>
                    <a:pt x="2103" y="885"/>
                    <a:pt x="2101" y="814"/>
                    <a:pt x="2065" y="781"/>
                  </a:cubicBezTo>
                  <a:cubicBezTo>
                    <a:pt x="1978" y="696"/>
                    <a:pt x="1978" y="683"/>
                    <a:pt x="2060" y="568"/>
                  </a:cubicBezTo>
                  <a:cubicBezTo>
                    <a:pt x="1970" y="595"/>
                    <a:pt x="1888" y="576"/>
                    <a:pt x="1811" y="587"/>
                  </a:cubicBezTo>
                  <a:cubicBezTo>
                    <a:pt x="1716" y="601"/>
                    <a:pt x="1664" y="587"/>
                    <a:pt x="1653" y="497"/>
                  </a:cubicBezTo>
                  <a:cubicBezTo>
                    <a:pt x="1644" y="437"/>
                    <a:pt x="1614" y="440"/>
                    <a:pt x="1568" y="431"/>
                  </a:cubicBezTo>
                  <a:cubicBezTo>
                    <a:pt x="1461" y="412"/>
                    <a:pt x="1363" y="363"/>
                    <a:pt x="1292" y="284"/>
                  </a:cubicBezTo>
                  <a:cubicBezTo>
                    <a:pt x="1265" y="254"/>
                    <a:pt x="1246" y="246"/>
                    <a:pt x="1207" y="240"/>
                  </a:cubicBezTo>
                  <a:cubicBezTo>
                    <a:pt x="1145" y="229"/>
                    <a:pt x="1054" y="268"/>
                    <a:pt x="1027" y="224"/>
                  </a:cubicBezTo>
                  <a:cubicBezTo>
                    <a:pt x="983" y="150"/>
                    <a:pt x="910" y="156"/>
                    <a:pt x="855" y="115"/>
                  </a:cubicBezTo>
                  <a:cubicBezTo>
                    <a:pt x="841" y="104"/>
                    <a:pt x="822" y="93"/>
                    <a:pt x="817" y="79"/>
                  </a:cubicBezTo>
                  <a:cubicBezTo>
                    <a:pt x="795" y="22"/>
                    <a:pt x="743" y="22"/>
                    <a:pt x="675" y="5"/>
                  </a:cubicBezTo>
                  <a:cubicBezTo>
                    <a:pt x="694" y="41"/>
                    <a:pt x="708" y="60"/>
                    <a:pt x="716" y="82"/>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7"/>
            <p:cNvSpPr>
              <a:spLocks noChangeArrowheads="1"/>
            </p:cNvSpPr>
            <p:nvPr/>
          </p:nvSpPr>
          <p:spPr bwMode="auto">
            <a:xfrm>
              <a:off x="10498138" y="846138"/>
              <a:ext cx="846137" cy="852487"/>
            </a:xfrm>
            <a:custGeom>
              <a:avLst/>
              <a:gdLst>
                <a:gd name="T0" fmla="*/ 2264 w 2350"/>
                <a:gd name="T1" fmla="*/ 1562 h 2366"/>
                <a:gd name="T2" fmla="*/ 2078 w 2350"/>
                <a:gd name="T3" fmla="*/ 1360 h 2366"/>
                <a:gd name="T4" fmla="*/ 2048 w 2350"/>
                <a:gd name="T5" fmla="*/ 1319 h 2366"/>
                <a:gd name="T6" fmla="*/ 2029 w 2350"/>
                <a:gd name="T7" fmla="*/ 975 h 2366"/>
                <a:gd name="T8" fmla="*/ 2068 w 2350"/>
                <a:gd name="T9" fmla="*/ 44 h 2366"/>
                <a:gd name="T10" fmla="*/ 2035 w 2350"/>
                <a:gd name="T11" fmla="*/ 6 h 2366"/>
                <a:gd name="T12" fmla="*/ 1680 w 2350"/>
                <a:gd name="T13" fmla="*/ 150 h 2366"/>
                <a:gd name="T14" fmla="*/ 1390 w 2350"/>
                <a:gd name="T15" fmla="*/ 292 h 2366"/>
                <a:gd name="T16" fmla="*/ 1338 w 2350"/>
                <a:gd name="T17" fmla="*/ 287 h 2366"/>
                <a:gd name="T18" fmla="*/ 1084 w 2350"/>
                <a:gd name="T19" fmla="*/ 396 h 2366"/>
                <a:gd name="T20" fmla="*/ 915 w 2350"/>
                <a:gd name="T21" fmla="*/ 481 h 2366"/>
                <a:gd name="T22" fmla="*/ 855 w 2350"/>
                <a:gd name="T23" fmla="*/ 511 h 2366"/>
                <a:gd name="T24" fmla="*/ 713 w 2350"/>
                <a:gd name="T25" fmla="*/ 680 h 2366"/>
                <a:gd name="T26" fmla="*/ 385 w 2350"/>
                <a:gd name="T27" fmla="*/ 915 h 2366"/>
                <a:gd name="T28" fmla="*/ 199 w 2350"/>
                <a:gd name="T29" fmla="*/ 1101 h 2366"/>
                <a:gd name="T30" fmla="*/ 63 w 2350"/>
                <a:gd name="T31" fmla="*/ 1229 h 2366"/>
                <a:gd name="T32" fmla="*/ 46 w 2350"/>
                <a:gd name="T33" fmla="*/ 1317 h 2366"/>
                <a:gd name="T34" fmla="*/ 267 w 2350"/>
                <a:gd name="T35" fmla="*/ 1448 h 2366"/>
                <a:gd name="T36" fmla="*/ 303 w 2350"/>
                <a:gd name="T37" fmla="*/ 1469 h 2366"/>
                <a:gd name="T38" fmla="*/ 552 w 2350"/>
                <a:gd name="T39" fmla="*/ 1707 h 2366"/>
                <a:gd name="T40" fmla="*/ 1081 w 2350"/>
                <a:gd name="T41" fmla="*/ 2245 h 2366"/>
                <a:gd name="T42" fmla="*/ 1139 w 2350"/>
                <a:gd name="T43" fmla="*/ 2278 h 2366"/>
                <a:gd name="T44" fmla="*/ 1417 w 2350"/>
                <a:gd name="T45" fmla="*/ 2365 h 2366"/>
                <a:gd name="T46" fmla="*/ 1513 w 2350"/>
                <a:gd name="T47" fmla="*/ 2182 h 2366"/>
                <a:gd name="T48" fmla="*/ 1622 w 2350"/>
                <a:gd name="T49" fmla="*/ 1980 h 2366"/>
                <a:gd name="T50" fmla="*/ 1915 w 2350"/>
                <a:gd name="T51" fmla="*/ 1784 h 2366"/>
                <a:gd name="T52" fmla="*/ 2136 w 2350"/>
                <a:gd name="T53" fmla="*/ 1661 h 2366"/>
                <a:gd name="T54" fmla="*/ 2278 w 2350"/>
                <a:gd name="T55" fmla="*/ 1732 h 2366"/>
                <a:gd name="T56" fmla="*/ 2264 w 2350"/>
                <a:gd name="T57" fmla="*/ 1562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0" h="2366">
                  <a:moveTo>
                    <a:pt x="2264" y="1562"/>
                  </a:moveTo>
                  <a:cubicBezTo>
                    <a:pt x="2199" y="1499"/>
                    <a:pt x="2139" y="1428"/>
                    <a:pt x="2078" y="1360"/>
                  </a:cubicBezTo>
                  <a:cubicBezTo>
                    <a:pt x="2068" y="1347"/>
                    <a:pt x="2048" y="1333"/>
                    <a:pt x="2048" y="1319"/>
                  </a:cubicBezTo>
                  <a:cubicBezTo>
                    <a:pt x="2040" y="1205"/>
                    <a:pt x="2010" y="1084"/>
                    <a:pt x="2029" y="975"/>
                  </a:cubicBezTo>
                  <a:cubicBezTo>
                    <a:pt x="2084" y="667"/>
                    <a:pt x="2040" y="355"/>
                    <a:pt x="2068" y="44"/>
                  </a:cubicBezTo>
                  <a:cubicBezTo>
                    <a:pt x="2070" y="22"/>
                    <a:pt x="2068" y="0"/>
                    <a:pt x="2035" y="6"/>
                  </a:cubicBezTo>
                  <a:cubicBezTo>
                    <a:pt x="1906" y="27"/>
                    <a:pt x="1786" y="63"/>
                    <a:pt x="1680" y="150"/>
                  </a:cubicBezTo>
                  <a:cubicBezTo>
                    <a:pt x="1598" y="216"/>
                    <a:pt x="1472" y="216"/>
                    <a:pt x="1390" y="292"/>
                  </a:cubicBezTo>
                  <a:cubicBezTo>
                    <a:pt x="1382" y="301"/>
                    <a:pt x="1357" y="287"/>
                    <a:pt x="1338" y="287"/>
                  </a:cubicBezTo>
                  <a:cubicBezTo>
                    <a:pt x="1237" y="287"/>
                    <a:pt x="1153" y="336"/>
                    <a:pt x="1084" y="396"/>
                  </a:cubicBezTo>
                  <a:cubicBezTo>
                    <a:pt x="1032" y="443"/>
                    <a:pt x="994" y="497"/>
                    <a:pt x="915" y="481"/>
                  </a:cubicBezTo>
                  <a:cubicBezTo>
                    <a:pt x="888" y="475"/>
                    <a:pt x="874" y="494"/>
                    <a:pt x="855" y="511"/>
                  </a:cubicBezTo>
                  <a:cubicBezTo>
                    <a:pt x="797" y="560"/>
                    <a:pt x="765" y="628"/>
                    <a:pt x="713" y="680"/>
                  </a:cubicBezTo>
                  <a:cubicBezTo>
                    <a:pt x="617" y="776"/>
                    <a:pt x="483" y="817"/>
                    <a:pt x="385" y="915"/>
                  </a:cubicBezTo>
                  <a:cubicBezTo>
                    <a:pt x="325" y="978"/>
                    <a:pt x="243" y="1013"/>
                    <a:pt x="199" y="1101"/>
                  </a:cubicBezTo>
                  <a:cubicBezTo>
                    <a:pt x="175" y="1153"/>
                    <a:pt x="131" y="1210"/>
                    <a:pt x="63" y="1229"/>
                  </a:cubicBezTo>
                  <a:cubicBezTo>
                    <a:pt x="0" y="1248"/>
                    <a:pt x="16" y="1295"/>
                    <a:pt x="46" y="1317"/>
                  </a:cubicBezTo>
                  <a:cubicBezTo>
                    <a:pt x="115" y="1366"/>
                    <a:pt x="158" y="1461"/>
                    <a:pt x="267" y="1448"/>
                  </a:cubicBezTo>
                  <a:cubicBezTo>
                    <a:pt x="278" y="1445"/>
                    <a:pt x="295" y="1459"/>
                    <a:pt x="303" y="1469"/>
                  </a:cubicBezTo>
                  <a:cubicBezTo>
                    <a:pt x="374" y="1562"/>
                    <a:pt x="475" y="1614"/>
                    <a:pt x="552" y="1707"/>
                  </a:cubicBezTo>
                  <a:cubicBezTo>
                    <a:pt x="710" y="1901"/>
                    <a:pt x="915" y="2057"/>
                    <a:pt x="1081" y="2245"/>
                  </a:cubicBezTo>
                  <a:cubicBezTo>
                    <a:pt x="1098" y="2261"/>
                    <a:pt x="1112" y="2289"/>
                    <a:pt x="1139" y="2278"/>
                  </a:cubicBezTo>
                  <a:cubicBezTo>
                    <a:pt x="1254" y="2234"/>
                    <a:pt x="1344" y="2275"/>
                    <a:pt x="1417" y="2365"/>
                  </a:cubicBezTo>
                  <a:cubicBezTo>
                    <a:pt x="1524" y="2237"/>
                    <a:pt x="1524" y="2237"/>
                    <a:pt x="1513" y="2182"/>
                  </a:cubicBezTo>
                  <a:cubicBezTo>
                    <a:pt x="1497" y="2081"/>
                    <a:pt x="1529" y="2018"/>
                    <a:pt x="1622" y="1980"/>
                  </a:cubicBezTo>
                  <a:cubicBezTo>
                    <a:pt x="1734" y="1936"/>
                    <a:pt x="1827" y="1860"/>
                    <a:pt x="1915" y="1784"/>
                  </a:cubicBezTo>
                  <a:cubicBezTo>
                    <a:pt x="1980" y="1726"/>
                    <a:pt x="2059" y="1696"/>
                    <a:pt x="2136" y="1661"/>
                  </a:cubicBezTo>
                  <a:cubicBezTo>
                    <a:pt x="2207" y="1631"/>
                    <a:pt x="2234" y="1710"/>
                    <a:pt x="2278" y="1732"/>
                  </a:cubicBezTo>
                  <a:cubicBezTo>
                    <a:pt x="2349" y="1669"/>
                    <a:pt x="2322" y="1617"/>
                    <a:pt x="2264" y="1562"/>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8"/>
            <p:cNvSpPr>
              <a:spLocks noChangeArrowheads="1"/>
            </p:cNvSpPr>
            <p:nvPr/>
          </p:nvSpPr>
          <p:spPr bwMode="auto">
            <a:xfrm>
              <a:off x="9609138" y="1571625"/>
              <a:ext cx="760412" cy="817563"/>
            </a:xfrm>
            <a:custGeom>
              <a:avLst/>
              <a:gdLst>
                <a:gd name="T0" fmla="*/ 2027 w 2113"/>
                <a:gd name="T1" fmla="*/ 1536 h 2272"/>
                <a:gd name="T2" fmla="*/ 1964 w 2113"/>
                <a:gd name="T3" fmla="*/ 1129 h 2272"/>
                <a:gd name="T4" fmla="*/ 1981 w 2113"/>
                <a:gd name="T5" fmla="*/ 1080 h 2272"/>
                <a:gd name="T6" fmla="*/ 1956 w 2113"/>
                <a:gd name="T7" fmla="*/ 865 h 2272"/>
                <a:gd name="T8" fmla="*/ 1852 w 2113"/>
                <a:gd name="T9" fmla="*/ 693 h 2272"/>
                <a:gd name="T10" fmla="*/ 1653 w 2113"/>
                <a:gd name="T11" fmla="*/ 581 h 2272"/>
                <a:gd name="T12" fmla="*/ 1519 w 2113"/>
                <a:gd name="T13" fmla="*/ 529 h 2272"/>
                <a:gd name="T14" fmla="*/ 1451 w 2113"/>
                <a:gd name="T15" fmla="*/ 527 h 2272"/>
                <a:gd name="T16" fmla="*/ 1035 w 2113"/>
                <a:gd name="T17" fmla="*/ 418 h 2272"/>
                <a:gd name="T18" fmla="*/ 852 w 2113"/>
                <a:gd name="T19" fmla="*/ 235 h 2272"/>
                <a:gd name="T20" fmla="*/ 552 w 2113"/>
                <a:gd name="T21" fmla="*/ 35 h 2272"/>
                <a:gd name="T22" fmla="*/ 489 w 2113"/>
                <a:gd name="T23" fmla="*/ 16 h 2272"/>
                <a:gd name="T24" fmla="*/ 486 w 2113"/>
                <a:gd name="T25" fmla="*/ 82 h 2272"/>
                <a:gd name="T26" fmla="*/ 530 w 2113"/>
                <a:gd name="T27" fmla="*/ 144 h 2272"/>
                <a:gd name="T28" fmla="*/ 560 w 2113"/>
                <a:gd name="T29" fmla="*/ 226 h 2272"/>
                <a:gd name="T30" fmla="*/ 421 w 2113"/>
                <a:gd name="T31" fmla="*/ 491 h 2272"/>
                <a:gd name="T32" fmla="*/ 385 w 2113"/>
                <a:gd name="T33" fmla="*/ 508 h 2272"/>
                <a:gd name="T34" fmla="*/ 279 w 2113"/>
                <a:gd name="T35" fmla="*/ 540 h 2272"/>
                <a:gd name="T36" fmla="*/ 167 w 2113"/>
                <a:gd name="T37" fmla="*/ 606 h 2272"/>
                <a:gd name="T38" fmla="*/ 47 w 2113"/>
                <a:gd name="T39" fmla="*/ 805 h 2272"/>
                <a:gd name="T40" fmla="*/ 120 w 2113"/>
                <a:gd name="T41" fmla="*/ 975 h 2272"/>
                <a:gd name="T42" fmla="*/ 186 w 2113"/>
                <a:gd name="T43" fmla="*/ 1039 h 2272"/>
                <a:gd name="T44" fmla="*/ 227 w 2113"/>
                <a:gd name="T45" fmla="*/ 1110 h 2272"/>
                <a:gd name="T46" fmla="*/ 249 w 2113"/>
                <a:gd name="T47" fmla="*/ 1255 h 2272"/>
                <a:gd name="T48" fmla="*/ 320 w 2113"/>
                <a:gd name="T49" fmla="*/ 1413 h 2272"/>
                <a:gd name="T50" fmla="*/ 432 w 2113"/>
                <a:gd name="T51" fmla="*/ 1547 h 2272"/>
                <a:gd name="T52" fmla="*/ 555 w 2113"/>
                <a:gd name="T53" fmla="*/ 1736 h 2272"/>
                <a:gd name="T54" fmla="*/ 555 w 2113"/>
                <a:gd name="T55" fmla="*/ 2126 h 2272"/>
                <a:gd name="T56" fmla="*/ 691 w 2113"/>
                <a:gd name="T57" fmla="*/ 2203 h 2272"/>
                <a:gd name="T58" fmla="*/ 795 w 2113"/>
                <a:gd name="T59" fmla="*/ 2205 h 2272"/>
                <a:gd name="T60" fmla="*/ 948 w 2113"/>
                <a:gd name="T61" fmla="*/ 2252 h 2272"/>
                <a:gd name="T62" fmla="*/ 1134 w 2113"/>
                <a:gd name="T63" fmla="*/ 2252 h 2272"/>
                <a:gd name="T64" fmla="*/ 1202 w 2113"/>
                <a:gd name="T65" fmla="*/ 2222 h 2272"/>
                <a:gd name="T66" fmla="*/ 1341 w 2113"/>
                <a:gd name="T67" fmla="*/ 2044 h 2272"/>
                <a:gd name="T68" fmla="*/ 1423 w 2113"/>
                <a:gd name="T69" fmla="*/ 2003 h 2272"/>
                <a:gd name="T70" fmla="*/ 1705 w 2113"/>
                <a:gd name="T71" fmla="*/ 1818 h 2272"/>
                <a:gd name="T72" fmla="*/ 1920 w 2113"/>
                <a:gd name="T73" fmla="*/ 1747 h 2272"/>
                <a:gd name="T74" fmla="*/ 1959 w 2113"/>
                <a:gd name="T75" fmla="*/ 1749 h 2272"/>
                <a:gd name="T76" fmla="*/ 2112 w 2113"/>
                <a:gd name="T77" fmla="*/ 1580 h 2272"/>
                <a:gd name="T78" fmla="*/ 2027 w 2113"/>
                <a:gd name="T79" fmla="*/ 1536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3" h="2272">
                  <a:moveTo>
                    <a:pt x="2027" y="1536"/>
                  </a:moveTo>
                  <a:cubicBezTo>
                    <a:pt x="1989" y="1405"/>
                    <a:pt x="2016" y="1260"/>
                    <a:pt x="1964" y="1129"/>
                  </a:cubicBezTo>
                  <a:cubicBezTo>
                    <a:pt x="1959" y="1116"/>
                    <a:pt x="1972" y="1097"/>
                    <a:pt x="1981" y="1080"/>
                  </a:cubicBezTo>
                  <a:cubicBezTo>
                    <a:pt x="2008" y="1005"/>
                    <a:pt x="1997" y="936"/>
                    <a:pt x="1956" y="865"/>
                  </a:cubicBezTo>
                  <a:cubicBezTo>
                    <a:pt x="1923" y="808"/>
                    <a:pt x="1877" y="759"/>
                    <a:pt x="1852" y="693"/>
                  </a:cubicBezTo>
                  <a:cubicBezTo>
                    <a:pt x="1809" y="576"/>
                    <a:pt x="1781" y="568"/>
                    <a:pt x="1653" y="581"/>
                  </a:cubicBezTo>
                  <a:cubicBezTo>
                    <a:pt x="1601" y="587"/>
                    <a:pt x="1549" y="598"/>
                    <a:pt x="1519" y="529"/>
                  </a:cubicBezTo>
                  <a:cubicBezTo>
                    <a:pt x="1505" y="497"/>
                    <a:pt x="1475" y="516"/>
                    <a:pt x="1451" y="527"/>
                  </a:cubicBezTo>
                  <a:cubicBezTo>
                    <a:pt x="1311" y="590"/>
                    <a:pt x="1106" y="540"/>
                    <a:pt x="1035" y="418"/>
                  </a:cubicBezTo>
                  <a:cubicBezTo>
                    <a:pt x="989" y="336"/>
                    <a:pt x="918" y="289"/>
                    <a:pt x="852" y="235"/>
                  </a:cubicBezTo>
                  <a:cubicBezTo>
                    <a:pt x="760" y="155"/>
                    <a:pt x="642" y="120"/>
                    <a:pt x="552" y="35"/>
                  </a:cubicBezTo>
                  <a:cubicBezTo>
                    <a:pt x="533" y="19"/>
                    <a:pt x="511" y="0"/>
                    <a:pt x="489" y="16"/>
                  </a:cubicBezTo>
                  <a:cubicBezTo>
                    <a:pt x="470" y="32"/>
                    <a:pt x="478" y="62"/>
                    <a:pt x="486" y="82"/>
                  </a:cubicBezTo>
                  <a:cubicBezTo>
                    <a:pt x="495" y="103"/>
                    <a:pt x="500" y="128"/>
                    <a:pt x="530" y="144"/>
                  </a:cubicBezTo>
                  <a:cubicBezTo>
                    <a:pt x="560" y="158"/>
                    <a:pt x="560" y="188"/>
                    <a:pt x="560" y="226"/>
                  </a:cubicBezTo>
                  <a:cubicBezTo>
                    <a:pt x="555" y="338"/>
                    <a:pt x="432" y="385"/>
                    <a:pt x="421" y="491"/>
                  </a:cubicBezTo>
                  <a:cubicBezTo>
                    <a:pt x="421" y="499"/>
                    <a:pt x="391" y="513"/>
                    <a:pt x="385" y="508"/>
                  </a:cubicBezTo>
                  <a:cubicBezTo>
                    <a:pt x="333" y="475"/>
                    <a:pt x="314" y="527"/>
                    <a:pt x="279" y="540"/>
                  </a:cubicBezTo>
                  <a:cubicBezTo>
                    <a:pt x="238" y="560"/>
                    <a:pt x="216" y="600"/>
                    <a:pt x="167" y="606"/>
                  </a:cubicBezTo>
                  <a:cubicBezTo>
                    <a:pt x="60" y="620"/>
                    <a:pt x="0" y="710"/>
                    <a:pt x="47" y="805"/>
                  </a:cubicBezTo>
                  <a:cubicBezTo>
                    <a:pt x="74" y="860"/>
                    <a:pt x="96" y="917"/>
                    <a:pt x="120" y="975"/>
                  </a:cubicBezTo>
                  <a:cubicBezTo>
                    <a:pt x="134" y="1005"/>
                    <a:pt x="148" y="1032"/>
                    <a:pt x="186" y="1039"/>
                  </a:cubicBezTo>
                  <a:cubicBezTo>
                    <a:pt x="224" y="1047"/>
                    <a:pt x="246" y="1080"/>
                    <a:pt x="227" y="1110"/>
                  </a:cubicBezTo>
                  <a:cubicBezTo>
                    <a:pt x="186" y="1170"/>
                    <a:pt x="227" y="1214"/>
                    <a:pt x="249" y="1255"/>
                  </a:cubicBezTo>
                  <a:cubicBezTo>
                    <a:pt x="279" y="1307"/>
                    <a:pt x="298" y="1361"/>
                    <a:pt x="320" y="1413"/>
                  </a:cubicBezTo>
                  <a:cubicBezTo>
                    <a:pt x="344" y="1471"/>
                    <a:pt x="380" y="1506"/>
                    <a:pt x="432" y="1547"/>
                  </a:cubicBezTo>
                  <a:cubicBezTo>
                    <a:pt x="486" y="1591"/>
                    <a:pt x="560" y="1640"/>
                    <a:pt x="555" y="1736"/>
                  </a:cubicBezTo>
                  <a:cubicBezTo>
                    <a:pt x="549" y="1867"/>
                    <a:pt x="552" y="1998"/>
                    <a:pt x="555" y="2126"/>
                  </a:cubicBezTo>
                  <a:cubicBezTo>
                    <a:pt x="557" y="2260"/>
                    <a:pt x="579" y="2271"/>
                    <a:pt x="691" y="2203"/>
                  </a:cubicBezTo>
                  <a:cubicBezTo>
                    <a:pt x="730" y="2178"/>
                    <a:pt x="768" y="2173"/>
                    <a:pt x="795" y="2205"/>
                  </a:cubicBezTo>
                  <a:cubicBezTo>
                    <a:pt x="839" y="2257"/>
                    <a:pt x="893" y="2252"/>
                    <a:pt x="948" y="2252"/>
                  </a:cubicBezTo>
                  <a:cubicBezTo>
                    <a:pt x="1011" y="2252"/>
                    <a:pt x="1071" y="2238"/>
                    <a:pt x="1134" y="2252"/>
                  </a:cubicBezTo>
                  <a:cubicBezTo>
                    <a:pt x="1164" y="2260"/>
                    <a:pt x="1199" y="2241"/>
                    <a:pt x="1202" y="2222"/>
                  </a:cubicBezTo>
                  <a:cubicBezTo>
                    <a:pt x="1218" y="2137"/>
                    <a:pt x="1309" y="2113"/>
                    <a:pt x="1341" y="2044"/>
                  </a:cubicBezTo>
                  <a:cubicBezTo>
                    <a:pt x="1358" y="2011"/>
                    <a:pt x="1388" y="2006"/>
                    <a:pt x="1423" y="2003"/>
                  </a:cubicBezTo>
                  <a:cubicBezTo>
                    <a:pt x="1549" y="1992"/>
                    <a:pt x="1631" y="1899"/>
                    <a:pt x="1705" y="1818"/>
                  </a:cubicBezTo>
                  <a:cubicBezTo>
                    <a:pt x="1776" y="1741"/>
                    <a:pt x="1819" y="1708"/>
                    <a:pt x="1920" y="1747"/>
                  </a:cubicBezTo>
                  <a:cubicBezTo>
                    <a:pt x="1931" y="1752"/>
                    <a:pt x="1948" y="1782"/>
                    <a:pt x="1959" y="1749"/>
                  </a:cubicBezTo>
                  <a:cubicBezTo>
                    <a:pt x="1983" y="1673"/>
                    <a:pt x="2071" y="1659"/>
                    <a:pt x="2112" y="1580"/>
                  </a:cubicBezTo>
                  <a:cubicBezTo>
                    <a:pt x="2071" y="1580"/>
                    <a:pt x="2038" y="1572"/>
                    <a:pt x="2027" y="1536"/>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9"/>
            <p:cNvSpPr>
              <a:spLocks noChangeArrowheads="1"/>
            </p:cNvSpPr>
            <p:nvPr/>
          </p:nvSpPr>
          <p:spPr bwMode="auto">
            <a:xfrm>
              <a:off x="7212013" y="2647950"/>
              <a:ext cx="685800" cy="823913"/>
            </a:xfrm>
            <a:custGeom>
              <a:avLst/>
              <a:gdLst>
                <a:gd name="T0" fmla="*/ 210 w 1905"/>
                <a:gd name="T1" fmla="*/ 2280 h 2287"/>
                <a:gd name="T2" fmla="*/ 929 w 1905"/>
                <a:gd name="T3" fmla="*/ 2256 h 2287"/>
                <a:gd name="T4" fmla="*/ 1773 w 1905"/>
                <a:gd name="T5" fmla="*/ 2242 h 2287"/>
                <a:gd name="T6" fmla="*/ 1838 w 1905"/>
                <a:gd name="T7" fmla="*/ 2198 h 2287"/>
                <a:gd name="T8" fmla="*/ 1797 w 1905"/>
                <a:gd name="T9" fmla="*/ 2130 h 2287"/>
                <a:gd name="T10" fmla="*/ 1699 w 1905"/>
                <a:gd name="T11" fmla="*/ 1955 h 2287"/>
                <a:gd name="T12" fmla="*/ 1614 w 1905"/>
                <a:gd name="T13" fmla="*/ 1641 h 2287"/>
                <a:gd name="T14" fmla="*/ 1642 w 1905"/>
                <a:gd name="T15" fmla="*/ 1434 h 2287"/>
                <a:gd name="T16" fmla="*/ 1664 w 1905"/>
                <a:gd name="T17" fmla="*/ 1390 h 2287"/>
                <a:gd name="T18" fmla="*/ 1699 w 1905"/>
                <a:gd name="T19" fmla="*/ 1218 h 2287"/>
                <a:gd name="T20" fmla="*/ 1890 w 1905"/>
                <a:gd name="T21" fmla="*/ 830 h 2287"/>
                <a:gd name="T22" fmla="*/ 1890 w 1905"/>
                <a:gd name="T23" fmla="*/ 781 h 2287"/>
                <a:gd name="T24" fmla="*/ 1792 w 1905"/>
                <a:gd name="T25" fmla="*/ 502 h 2287"/>
                <a:gd name="T26" fmla="*/ 1691 w 1905"/>
                <a:gd name="T27" fmla="*/ 420 h 2287"/>
                <a:gd name="T28" fmla="*/ 1568 w 1905"/>
                <a:gd name="T29" fmla="*/ 268 h 2287"/>
                <a:gd name="T30" fmla="*/ 1459 w 1905"/>
                <a:gd name="T31" fmla="*/ 134 h 2287"/>
                <a:gd name="T32" fmla="*/ 1336 w 1905"/>
                <a:gd name="T33" fmla="*/ 142 h 2287"/>
                <a:gd name="T34" fmla="*/ 1276 w 1905"/>
                <a:gd name="T35" fmla="*/ 120 h 2287"/>
                <a:gd name="T36" fmla="*/ 1115 w 1905"/>
                <a:gd name="T37" fmla="*/ 57 h 2287"/>
                <a:gd name="T38" fmla="*/ 1030 w 1905"/>
                <a:gd name="T39" fmla="*/ 126 h 2287"/>
                <a:gd name="T40" fmla="*/ 697 w 1905"/>
                <a:gd name="T41" fmla="*/ 797 h 2287"/>
                <a:gd name="T42" fmla="*/ 254 w 1905"/>
                <a:gd name="T43" fmla="*/ 1461 h 2287"/>
                <a:gd name="T44" fmla="*/ 202 w 1905"/>
                <a:gd name="T45" fmla="*/ 1652 h 2287"/>
                <a:gd name="T46" fmla="*/ 273 w 1905"/>
                <a:gd name="T47" fmla="*/ 1723 h 2287"/>
                <a:gd name="T48" fmla="*/ 314 w 1905"/>
                <a:gd name="T49" fmla="*/ 1852 h 2287"/>
                <a:gd name="T50" fmla="*/ 123 w 1905"/>
                <a:gd name="T51" fmla="*/ 2095 h 2287"/>
                <a:gd name="T52" fmla="*/ 96 w 1905"/>
                <a:gd name="T53" fmla="*/ 2136 h 2287"/>
                <a:gd name="T54" fmla="*/ 0 w 1905"/>
                <a:gd name="T55" fmla="*/ 2280 h 2287"/>
                <a:gd name="T56" fmla="*/ 210 w 1905"/>
                <a:gd name="T57" fmla="*/ 2280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5" h="2287">
                  <a:moveTo>
                    <a:pt x="210" y="2280"/>
                  </a:moveTo>
                  <a:cubicBezTo>
                    <a:pt x="448" y="2261"/>
                    <a:pt x="688" y="2272"/>
                    <a:pt x="929" y="2256"/>
                  </a:cubicBezTo>
                  <a:cubicBezTo>
                    <a:pt x="1210" y="2237"/>
                    <a:pt x="1491" y="2267"/>
                    <a:pt x="1773" y="2242"/>
                  </a:cubicBezTo>
                  <a:cubicBezTo>
                    <a:pt x="1808" y="2239"/>
                    <a:pt x="1827" y="2228"/>
                    <a:pt x="1838" y="2198"/>
                  </a:cubicBezTo>
                  <a:cubicBezTo>
                    <a:pt x="1855" y="2157"/>
                    <a:pt x="1819" y="2144"/>
                    <a:pt x="1797" y="2130"/>
                  </a:cubicBezTo>
                  <a:cubicBezTo>
                    <a:pt x="1729" y="2089"/>
                    <a:pt x="1707" y="2035"/>
                    <a:pt x="1699" y="1955"/>
                  </a:cubicBezTo>
                  <a:cubicBezTo>
                    <a:pt x="1688" y="1849"/>
                    <a:pt x="1664" y="1740"/>
                    <a:pt x="1614" y="1641"/>
                  </a:cubicBezTo>
                  <a:cubicBezTo>
                    <a:pt x="1579" y="1570"/>
                    <a:pt x="1571" y="1494"/>
                    <a:pt x="1642" y="1434"/>
                  </a:cubicBezTo>
                  <a:cubicBezTo>
                    <a:pt x="1655" y="1423"/>
                    <a:pt x="1672" y="1409"/>
                    <a:pt x="1664" y="1390"/>
                  </a:cubicBezTo>
                  <a:cubicBezTo>
                    <a:pt x="1636" y="1324"/>
                    <a:pt x="1664" y="1256"/>
                    <a:pt x="1699" y="1218"/>
                  </a:cubicBezTo>
                  <a:cubicBezTo>
                    <a:pt x="1806" y="1106"/>
                    <a:pt x="1795" y="942"/>
                    <a:pt x="1890" y="830"/>
                  </a:cubicBezTo>
                  <a:cubicBezTo>
                    <a:pt x="1904" y="817"/>
                    <a:pt x="1904" y="795"/>
                    <a:pt x="1890" y="781"/>
                  </a:cubicBezTo>
                  <a:cubicBezTo>
                    <a:pt x="1817" y="702"/>
                    <a:pt x="1814" y="598"/>
                    <a:pt x="1792" y="502"/>
                  </a:cubicBezTo>
                  <a:cubicBezTo>
                    <a:pt x="1778" y="445"/>
                    <a:pt x="1743" y="423"/>
                    <a:pt x="1691" y="420"/>
                  </a:cubicBezTo>
                  <a:cubicBezTo>
                    <a:pt x="1584" y="412"/>
                    <a:pt x="1549" y="369"/>
                    <a:pt x="1568" y="268"/>
                  </a:cubicBezTo>
                  <a:cubicBezTo>
                    <a:pt x="1584" y="186"/>
                    <a:pt x="1543" y="134"/>
                    <a:pt x="1459" y="134"/>
                  </a:cubicBezTo>
                  <a:cubicBezTo>
                    <a:pt x="1418" y="134"/>
                    <a:pt x="1377" y="134"/>
                    <a:pt x="1336" y="142"/>
                  </a:cubicBezTo>
                  <a:cubicBezTo>
                    <a:pt x="1308" y="147"/>
                    <a:pt x="1281" y="139"/>
                    <a:pt x="1276" y="120"/>
                  </a:cubicBezTo>
                  <a:cubicBezTo>
                    <a:pt x="1246" y="30"/>
                    <a:pt x="1213" y="0"/>
                    <a:pt x="1115" y="57"/>
                  </a:cubicBezTo>
                  <a:cubicBezTo>
                    <a:pt x="1079" y="76"/>
                    <a:pt x="1046" y="82"/>
                    <a:pt x="1030" y="126"/>
                  </a:cubicBezTo>
                  <a:cubicBezTo>
                    <a:pt x="929" y="355"/>
                    <a:pt x="836" y="587"/>
                    <a:pt x="697" y="797"/>
                  </a:cubicBezTo>
                  <a:cubicBezTo>
                    <a:pt x="549" y="1019"/>
                    <a:pt x="407" y="1243"/>
                    <a:pt x="254" y="1461"/>
                  </a:cubicBezTo>
                  <a:cubicBezTo>
                    <a:pt x="213" y="1521"/>
                    <a:pt x="221" y="1589"/>
                    <a:pt x="202" y="1652"/>
                  </a:cubicBezTo>
                  <a:cubicBezTo>
                    <a:pt x="191" y="1682"/>
                    <a:pt x="251" y="1696"/>
                    <a:pt x="273" y="1723"/>
                  </a:cubicBezTo>
                  <a:cubicBezTo>
                    <a:pt x="306" y="1761"/>
                    <a:pt x="336" y="1802"/>
                    <a:pt x="314" y="1852"/>
                  </a:cubicBezTo>
                  <a:cubicBezTo>
                    <a:pt x="270" y="1947"/>
                    <a:pt x="262" y="2073"/>
                    <a:pt x="123" y="2095"/>
                  </a:cubicBezTo>
                  <a:cubicBezTo>
                    <a:pt x="101" y="2097"/>
                    <a:pt x="96" y="2122"/>
                    <a:pt x="96" y="2136"/>
                  </a:cubicBezTo>
                  <a:cubicBezTo>
                    <a:pt x="82" y="2187"/>
                    <a:pt x="46" y="2226"/>
                    <a:pt x="0" y="2280"/>
                  </a:cubicBezTo>
                  <a:cubicBezTo>
                    <a:pt x="85" y="2280"/>
                    <a:pt x="148" y="2286"/>
                    <a:pt x="210" y="2280"/>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0"/>
            <p:cNvSpPr>
              <a:spLocks noChangeArrowheads="1"/>
            </p:cNvSpPr>
            <p:nvPr/>
          </p:nvSpPr>
          <p:spPr bwMode="auto">
            <a:xfrm>
              <a:off x="9047163" y="1860550"/>
              <a:ext cx="733425" cy="695325"/>
            </a:xfrm>
            <a:custGeom>
              <a:avLst/>
              <a:gdLst>
                <a:gd name="T0" fmla="*/ 131 w 2036"/>
                <a:gd name="T1" fmla="*/ 1386 h 1933"/>
                <a:gd name="T2" fmla="*/ 213 w 2036"/>
                <a:gd name="T3" fmla="*/ 1397 h 1933"/>
                <a:gd name="T4" fmla="*/ 290 w 2036"/>
                <a:gd name="T5" fmla="*/ 1411 h 1933"/>
                <a:gd name="T6" fmla="*/ 391 w 2036"/>
                <a:gd name="T7" fmla="*/ 1558 h 1933"/>
                <a:gd name="T8" fmla="*/ 429 w 2036"/>
                <a:gd name="T9" fmla="*/ 1591 h 1933"/>
                <a:gd name="T10" fmla="*/ 650 w 2036"/>
                <a:gd name="T11" fmla="*/ 1555 h 1933"/>
                <a:gd name="T12" fmla="*/ 765 w 2036"/>
                <a:gd name="T13" fmla="*/ 1580 h 1933"/>
                <a:gd name="T14" fmla="*/ 765 w 2036"/>
                <a:gd name="T15" fmla="*/ 1763 h 1933"/>
                <a:gd name="T16" fmla="*/ 740 w 2036"/>
                <a:gd name="T17" fmla="*/ 1801 h 1933"/>
                <a:gd name="T18" fmla="*/ 795 w 2036"/>
                <a:gd name="T19" fmla="*/ 1815 h 1933"/>
                <a:gd name="T20" fmla="*/ 1030 w 2036"/>
                <a:gd name="T21" fmla="*/ 1932 h 1933"/>
                <a:gd name="T22" fmla="*/ 1063 w 2036"/>
                <a:gd name="T23" fmla="*/ 1878 h 1933"/>
                <a:gd name="T24" fmla="*/ 1322 w 2036"/>
                <a:gd name="T25" fmla="*/ 1697 h 1933"/>
                <a:gd name="T26" fmla="*/ 1461 w 2036"/>
                <a:gd name="T27" fmla="*/ 1632 h 1933"/>
                <a:gd name="T28" fmla="*/ 1672 w 2036"/>
                <a:gd name="T29" fmla="*/ 1484 h 1933"/>
                <a:gd name="T30" fmla="*/ 1975 w 2036"/>
                <a:gd name="T31" fmla="*/ 1441 h 1933"/>
                <a:gd name="T32" fmla="*/ 2032 w 2036"/>
                <a:gd name="T33" fmla="*/ 1378 h 1933"/>
                <a:gd name="T34" fmla="*/ 2013 w 2036"/>
                <a:gd name="T35" fmla="*/ 1006 h 1933"/>
                <a:gd name="T36" fmla="*/ 1901 w 2036"/>
                <a:gd name="T37" fmla="*/ 851 h 1933"/>
                <a:gd name="T38" fmla="*/ 1838 w 2036"/>
                <a:gd name="T39" fmla="*/ 782 h 1933"/>
                <a:gd name="T40" fmla="*/ 1696 w 2036"/>
                <a:gd name="T41" fmla="*/ 446 h 1933"/>
                <a:gd name="T42" fmla="*/ 1486 w 2036"/>
                <a:gd name="T43" fmla="*/ 0 h 1933"/>
                <a:gd name="T44" fmla="*/ 1407 w 2036"/>
                <a:gd name="T45" fmla="*/ 84 h 1933"/>
                <a:gd name="T46" fmla="*/ 1120 w 2036"/>
                <a:gd name="T47" fmla="*/ 185 h 1933"/>
                <a:gd name="T48" fmla="*/ 986 w 2036"/>
                <a:gd name="T49" fmla="*/ 109 h 1933"/>
                <a:gd name="T50" fmla="*/ 855 w 2036"/>
                <a:gd name="T51" fmla="*/ 68 h 1933"/>
                <a:gd name="T52" fmla="*/ 702 w 2036"/>
                <a:gd name="T53" fmla="*/ 49 h 1933"/>
                <a:gd name="T54" fmla="*/ 527 w 2036"/>
                <a:gd name="T55" fmla="*/ 191 h 1933"/>
                <a:gd name="T56" fmla="*/ 456 w 2036"/>
                <a:gd name="T57" fmla="*/ 280 h 1933"/>
                <a:gd name="T58" fmla="*/ 347 w 2036"/>
                <a:gd name="T59" fmla="*/ 210 h 1933"/>
                <a:gd name="T60" fmla="*/ 325 w 2036"/>
                <a:gd name="T61" fmla="*/ 183 h 1933"/>
                <a:gd name="T62" fmla="*/ 172 w 2036"/>
                <a:gd name="T63" fmla="*/ 337 h 1933"/>
                <a:gd name="T64" fmla="*/ 85 w 2036"/>
                <a:gd name="T65" fmla="*/ 455 h 1933"/>
                <a:gd name="T66" fmla="*/ 71 w 2036"/>
                <a:gd name="T67" fmla="*/ 528 h 1933"/>
                <a:gd name="T68" fmla="*/ 85 w 2036"/>
                <a:gd name="T69" fmla="*/ 654 h 1933"/>
                <a:gd name="T70" fmla="*/ 128 w 2036"/>
                <a:gd name="T71" fmla="*/ 982 h 1933"/>
                <a:gd name="T72" fmla="*/ 164 w 2036"/>
                <a:gd name="T73" fmla="*/ 1195 h 1933"/>
                <a:gd name="T74" fmla="*/ 3 w 2036"/>
                <a:gd name="T75" fmla="*/ 1353 h 1933"/>
                <a:gd name="T76" fmla="*/ 131 w 2036"/>
                <a:gd name="T77" fmla="*/ 1386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6" h="1933">
                  <a:moveTo>
                    <a:pt x="131" y="1386"/>
                  </a:moveTo>
                  <a:cubicBezTo>
                    <a:pt x="156" y="1419"/>
                    <a:pt x="180" y="1421"/>
                    <a:pt x="213" y="1397"/>
                  </a:cubicBezTo>
                  <a:cubicBezTo>
                    <a:pt x="243" y="1372"/>
                    <a:pt x="265" y="1389"/>
                    <a:pt x="290" y="1411"/>
                  </a:cubicBezTo>
                  <a:cubicBezTo>
                    <a:pt x="339" y="1452"/>
                    <a:pt x="369" y="1501"/>
                    <a:pt x="391" y="1558"/>
                  </a:cubicBezTo>
                  <a:cubicBezTo>
                    <a:pt x="399" y="1583"/>
                    <a:pt x="404" y="1591"/>
                    <a:pt x="429" y="1591"/>
                  </a:cubicBezTo>
                  <a:cubicBezTo>
                    <a:pt x="503" y="1585"/>
                    <a:pt x="579" y="1602"/>
                    <a:pt x="650" y="1555"/>
                  </a:cubicBezTo>
                  <a:cubicBezTo>
                    <a:pt x="691" y="1528"/>
                    <a:pt x="746" y="1531"/>
                    <a:pt x="765" y="1580"/>
                  </a:cubicBezTo>
                  <a:cubicBezTo>
                    <a:pt x="789" y="1637"/>
                    <a:pt x="798" y="1703"/>
                    <a:pt x="765" y="1763"/>
                  </a:cubicBezTo>
                  <a:cubicBezTo>
                    <a:pt x="757" y="1777"/>
                    <a:pt x="727" y="1777"/>
                    <a:pt x="740" y="1801"/>
                  </a:cubicBezTo>
                  <a:cubicBezTo>
                    <a:pt x="751" y="1820"/>
                    <a:pt x="779" y="1809"/>
                    <a:pt x="795" y="1815"/>
                  </a:cubicBezTo>
                  <a:cubicBezTo>
                    <a:pt x="877" y="1842"/>
                    <a:pt x="972" y="1845"/>
                    <a:pt x="1030" y="1932"/>
                  </a:cubicBezTo>
                  <a:cubicBezTo>
                    <a:pt x="1041" y="1913"/>
                    <a:pt x="1052" y="1897"/>
                    <a:pt x="1063" y="1878"/>
                  </a:cubicBezTo>
                  <a:cubicBezTo>
                    <a:pt x="1123" y="1779"/>
                    <a:pt x="1175" y="1678"/>
                    <a:pt x="1322" y="1697"/>
                  </a:cubicBezTo>
                  <a:cubicBezTo>
                    <a:pt x="1369" y="1703"/>
                    <a:pt x="1418" y="1667"/>
                    <a:pt x="1461" y="1632"/>
                  </a:cubicBezTo>
                  <a:cubicBezTo>
                    <a:pt x="1530" y="1580"/>
                    <a:pt x="1582" y="1492"/>
                    <a:pt x="1672" y="1484"/>
                  </a:cubicBezTo>
                  <a:cubicBezTo>
                    <a:pt x="1773" y="1473"/>
                    <a:pt x="1874" y="1449"/>
                    <a:pt x="1975" y="1441"/>
                  </a:cubicBezTo>
                  <a:cubicBezTo>
                    <a:pt x="2024" y="1435"/>
                    <a:pt x="2035" y="1421"/>
                    <a:pt x="2032" y="1378"/>
                  </a:cubicBezTo>
                  <a:cubicBezTo>
                    <a:pt x="2027" y="1255"/>
                    <a:pt x="2030" y="1129"/>
                    <a:pt x="2013" y="1006"/>
                  </a:cubicBezTo>
                  <a:cubicBezTo>
                    <a:pt x="2005" y="946"/>
                    <a:pt x="1959" y="886"/>
                    <a:pt x="1901" y="851"/>
                  </a:cubicBezTo>
                  <a:cubicBezTo>
                    <a:pt x="1874" y="832"/>
                    <a:pt x="1852" y="812"/>
                    <a:pt x="1838" y="782"/>
                  </a:cubicBezTo>
                  <a:cubicBezTo>
                    <a:pt x="1786" y="673"/>
                    <a:pt x="1732" y="564"/>
                    <a:pt x="1696" y="446"/>
                  </a:cubicBezTo>
                  <a:cubicBezTo>
                    <a:pt x="1650" y="288"/>
                    <a:pt x="1541" y="158"/>
                    <a:pt x="1486" y="0"/>
                  </a:cubicBezTo>
                  <a:cubicBezTo>
                    <a:pt x="1459" y="30"/>
                    <a:pt x="1423" y="51"/>
                    <a:pt x="1407" y="84"/>
                  </a:cubicBezTo>
                  <a:cubicBezTo>
                    <a:pt x="1341" y="210"/>
                    <a:pt x="1235" y="210"/>
                    <a:pt x="1120" y="185"/>
                  </a:cubicBezTo>
                  <a:cubicBezTo>
                    <a:pt x="1068" y="174"/>
                    <a:pt x="1016" y="174"/>
                    <a:pt x="986" y="109"/>
                  </a:cubicBezTo>
                  <a:cubicBezTo>
                    <a:pt x="967" y="71"/>
                    <a:pt x="896" y="43"/>
                    <a:pt x="855" y="68"/>
                  </a:cubicBezTo>
                  <a:cubicBezTo>
                    <a:pt x="795" y="109"/>
                    <a:pt x="751" y="106"/>
                    <a:pt x="702" y="49"/>
                  </a:cubicBezTo>
                  <a:cubicBezTo>
                    <a:pt x="705" y="224"/>
                    <a:pt x="612" y="258"/>
                    <a:pt x="527" y="191"/>
                  </a:cubicBezTo>
                  <a:cubicBezTo>
                    <a:pt x="516" y="229"/>
                    <a:pt x="511" y="274"/>
                    <a:pt x="456" y="280"/>
                  </a:cubicBezTo>
                  <a:cubicBezTo>
                    <a:pt x="402" y="285"/>
                    <a:pt x="369" y="261"/>
                    <a:pt x="347" y="210"/>
                  </a:cubicBezTo>
                  <a:cubicBezTo>
                    <a:pt x="344" y="202"/>
                    <a:pt x="350" y="180"/>
                    <a:pt x="325" y="183"/>
                  </a:cubicBezTo>
                  <a:cubicBezTo>
                    <a:pt x="292" y="185"/>
                    <a:pt x="178" y="302"/>
                    <a:pt x="172" y="337"/>
                  </a:cubicBezTo>
                  <a:cubicBezTo>
                    <a:pt x="167" y="392"/>
                    <a:pt x="148" y="444"/>
                    <a:pt x="85" y="455"/>
                  </a:cubicBezTo>
                  <a:cubicBezTo>
                    <a:pt x="0" y="468"/>
                    <a:pt x="33" y="501"/>
                    <a:pt x="71" y="528"/>
                  </a:cubicBezTo>
                  <a:cubicBezTo>
                    <a:pt x="126" y="567"/>
                    <a:pt x="126" y="602"/>
                    <a:pt x="85" y="654"/>
                  </a:cubicBezTo>
                  <a:cubicBezTo>
                    <a:pt x="22" y="731"/>
                    <a:pt x="49" y="927"/>
                    <a:pt x="128" y="982"/>
                  </a:cubicBezTo>
                  <a:cubicBezTo>
                    <a:pt x="213" y="1042"/>
                    <a:pt x="216" y="1102"/>
                    <a:pt x="164" y="1195"/>
                  </a:cubicBezTo>
                  <a:cubicBezTo>
                    <a:pt x="131" y="1260"/>
                    <a:pt x="71" y="1301"/>
                    <a:pt x="3" y="1353"/>
                  </a:cubicBezTo>
                  <a:cubicBezTo>
                    <a:pt x="55" y="1370"/>
                    <a:pt x="104" y="1350"/>
                    <a:pt x="131" y="1386"/>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1"/>
            <p:cNvSpPr>
              <a:spLocks noChangeArrowheads="1"/>
            </p:cNvSpPr>
            <p:nvPr/>
          </p:nvSpPr>
          <p:spPr bwMode="auto">
            <a:xfrm>
              <a:off x="8158163" y="582613"/>
              <a:ext cx="730250" cy="750887"/>
            </a:xfrm>
            <a:custGeom>
              <a:avLst/>
              <a:gdLst>
                <a:gd name="T0" fmla="*/ 22 w 2030"/>
                <a:gd name="T1" fmla="*/ 49 h 2088"/>
                <a:gd name="T2" fmla="*/ 330 w 2030"/>
                <a:gd name="T3" fmla="*/ 732 h 2088"/>
                <a:gd name="T4" fmla="*/ 418 w 2030"/>
                <a:gd name="T5" fmla="*/ 850 h 2088"/>
                <a:gd name="T6" fmla="*/ 409 w 2030"/>
                <a:gd name="T7" fmla="*/ 1052 h 2088"/>
                <a:gd name="T8" fmla="*/ 377 w 2030"/>
                <a:gd name="T9" fmla="*/ 1180 h 2088"/>
                <a:gd name="T10" fmla="*/ 598 w 2030"/>
                <a:gd name="T11" fmla="*/ 1480 h 2088"/>
                <a:gd name="T12" fmla="*/ 699 w 2030"/>
                <a:gd name="T13" fmla="*/ 1538 h 2088"/>
                <a:gd name="T14" fmla="*/ 841 w 2030"/>
                <a:gd name="T15" fmla="*/ 1661 h 2088"/>
                <a:gd name="T16" fmla="*/ 918 w 2030"/>
                <a:gd name="T17" fmla="*/ 1759 h 2088"/>
                <a:gd name="T18" fmla="*/ 1333 w 2030"/>
                <a:gd name="T19" fmla="*/ 2038 h 2088"/>
                <a:gd name="T20" fmla="*/ 1426 w 2030"/>
                <a:gd name="T21" fmla="*/ 2035 h 2088"/>
                <a:gd name="T22" fmla="*/ 1464 w 2030"/>
                <a:gd name="T23" fmla="*/ 1967 h 2088"/>
                <a:gd name="T24" fmla="*/ 1543 w 2030"/>
                <a:gd name="T25" fmla="*/ 1732 h 2088"/>
                <a:gd name="T26" fmla="*/ 1666 w 2030"/>
                <a:gd name="T27" fmla="*/ 1519 h 2088"/>
                <a:gd name="T28" fmla="*/ 1715 w 2030"/>
                <a:gd name="T29" fmla="*/ 1467 h 2088"/>
                <a:gd name="T30" fmla="*/ 1699 w 2030"/>
                <a:gd name="T31" fmla="*/ 1158 h 2088"/>
                <a:gd name="T32" fmla="*/ 1663 w 2030"/>
                <a:gd name="T33" fmla="*/ 871 h 2088"/>
                <a:gd name="T34" fmla="*/ 1666 w 2030"/>
                <a:gd name="T35" fmla="*/ 546 h 2088"/>
                <a:gd name="T36" fmla="*/ 1669 w 2030"/>
                <a:gd name="T37" fmla="*/ 478 h 2088"/>
                <a:gd name="T38" fmla="*/ 1800 w 2030"/>
                <a:gd name="T39" fmla="*/ 361 h 2088"/>
                <a:gd name="T40" fmla="*/ 1890 w 2030"/>
                <a:gd name="T41" fmla="*/ 363 h 2088"/>
                <a:gd name="T42" fmla="*/ 1999 w 2030"/>
                <a:gd name="T43" fmla="*/ 271 h 2088"/>
                <a:gd name="T44" fmla="*/ 1986 w 2030"/>
                <a:gd name="T45" fmla="*/ 150 h 2088"/>
                <a:gd name="T46" fmla="*/ 1958 w 2030"/>
                <a:gd name="T47" fmla="*/ 107 h 2088"/>
                <a:gd name="T48" fmla="*/ 1882 w 2030"/>
                <a:gd name="T49" fmla="*/ 33 h 2088"/>
                <a:gd name="T50" fmla="*/ 308 w 2030"/>
                <a:gd name="T51" fmla="*/ 11 h 2088"/>
                <a:gd name="T52" fmla="*/ 0 w 2030"/>
                <a:gd name="T53" fmla="*/ 6 h 2088"/>
                <a:gd name="T54" fmla="*/ 22 w 2030"/>
                <a:gd name="T55" fmla="*/ 49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0" h="2088">
                  <a:moveTo>
                    <a:pt x="22" y="49"/>
                  </a:moveTo>
                  <a:cubicBezTo>
                    <a:pt x="153" y="265"/>
                    <a:pt x="270" y="484"/>
                    <a:pt x="330" y="732"/>
                  </a:cubicBezTo>
                  <a:cubicBezTo>
                    <a:pt x="341" y="781"/>
                    <a:pt x="371" y="820"/>
                    <a:pt x="418" y="850"/>
                  </a:cubicBezTo>
                  <a:cubicBezTo>
                    <a:pt x="502" y="904"/>
                    <a:pt x="497" y="1011"/>
                    <a:pt x="409" y="1052"/>
                  </a:cubicBezTo>
                  <a:cubicBezTo>
                    <a:pt x="344" y="1082"/>
                    <a:pt x="333" y="1123"/>
                    <a:pt x="377" y="1180"/>
                  </a:cubicBezTo>
                  <a:cubicBezTo>
                    <a:pt x="450" y="1278"/>
                    <a:pt x="524" y="1379"/>
                    <a:pt x="598" y="1480"/>
                  </a:cubicBezTo>
                  <a:cubicBezTo>
                    <a:pt x="623" y="1513"/>
                    <a:pt x="650" y="1532"/>
                    <a:pt x="699" y="1538"/>
                  </a:cubicBezTo>
                  <a:cubicBezTo>
                    <a:pt x="767" y="1543"/>
                    <a:pt x="836" y="1571"/>
                    <a:pt x="841" y="1661"/>
                  </a:cubicBezTo>
                  <a:cubicBezTo>
                    <a:pt x="844" y="1707"/>
                    <a:pt x="866" y="1737"/>
                    <a:pt x="918" y="1759"/>
                  </a:cubicBezTo>
                  <a:cubicBezTo>
                    <a:pt x="1071" y="1827"/>
                    <a:pt x="1254" y="1855"/>
                    <a:pt x="1333" y="2038"/>
                  </a:cubicBezTo>
                  <a:cubicBezTo>
                    <a:pt x="1355" y="2087"/>
                    <a:pt x="1398" y="2065"/>
                    <a:pt x="1426" y="2035"/>
                  </a:cubicBezTo>
                  <a:cubicBezTo>
                    <a:pt x="1442" y="2016"/>
                    <a:pt x="1456" y="1991"/>
                    <a:pt x="1464" y="1967"/>
                  </a:cubicBezTo>
                  <a:cubicBezTo>
                    <a:pt x="1491" y="1890"/>
                    <a:pt x="1576" y="1838"/>
                    <a:pt x="1543" y="1732"/>
                  </a:cubicBezTo>
                  <a:cubicBezTo>
                    <a:pt x="1502" y="1592"/>
                    <a:pt x="1576" y="1573"/>
                    <a:pt x="1666" y="1519"/>
                  </a:cubicBezTo>
                  <a:cubicBezTo>
                    <a:pt x="1688" y="1505"/>
                    <a:pt x="1718" y="1502"/>
                    <a:pt x="1715" y="1467"/>
                  </a:cubicBezTo>
                  <a:cubicBezTo>
                    <a:pt x="1712" y="1363"/>
                    <a:pt x="1723" y="1256"/>
                    <a:pt x="1699" y="1158"/>
                  </a:cubicBezTo>
                  <a:cubicBezTo>
                    <a:pt x="1677" y="1065"/>
                    <a:pt x="1707" y="972"/>
                    <a:pt x="1663" y="871"/>
                  </a:cubicBezTo>
                  <a:cubicBezTo>
                    <a:pt x="1625" y="787"/>
                    <a:pt x="1529" y="653"/>
                    <a:pt x="1666" y="546"/>
                  </a:cubicBezTo>
                  <a:cubicBezTo>
                    <a:pt x="1677" y="538"/>
                    <a:pt x="1669" y="500"/>
                    <a:pt x="1669" y="478"/>
                  </a:cubicBezTo>
                  <a:cubicBezTo>
                    <a:pt x="1663" y="391"/>
                    <a:pt x="1715" y="347"/>
                    <a:pt x="1800" y="361"/>
                  </a:cubicBezTo>
                  <a:cubicBezTo>
                    <a:pt x="1830" y="366"/>
                    <a:pt x="1860" y="361"/>
                    <a:pt x="1890" y="363"/>
                  </a:cubicBezTo>
                  <a:cubicBezTo>
                    <a:pt x="1961" y="372"/>
                    <a:pt x="1977" y="317"/>
                    <a:pt x="1999" y="271"/>
                  </a:cubicBezTo>
                  <a:cubicBezTo>
                    <a:pt x="2018" y="230"/>
                    <a:pt x="2029" y="186"/>
                    <a:pt x="1986" y="150"/>
                  </a:cubicBezTo>
                  <a:cubicBezTo>
                    <a:pt x="1972" y="139"/>
                    <a:pt x="1953" y="126"/>
                    <a:pt x="1958" y="107"/>
                  </a:cubicBezTo>
                  <a:cubicBezTo>
                    <a:pt x="1991" y="19"/>
                    <a:pt x="1928" y="36"/>
                    <a:pt x="1882" y="33"/>
                  </a:cubicBezTo>
                  <a:cubicBezTo>
                    <a:pt x="1357" y="11"/>
                    <a:pt x="833" y="38"/>
                    <a:pt x="308" y="11"/>
                  </a:cubicBezTo>
                  <a:cubicBezTo>
                    <a:pt x="207" y="0"/>
                    <a:pt x="109" y="6"/>
                    <a:pt x="0" y="6"/>
                  </a:cubicBezTo>
                  <a:cubicBezTo>
                    <a:pt x="8" y="25"/>
                    <a:pt x="13" y="38"/>
                    <a:pt x="22" y="49"/>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2"/>
            <p:cNvSpPr>
              <a:spLocks noChangeArrowheads="1"/>
            </p:cNvSpPr>
            <p:nvPr/>
          </p:nvSpPr>
          <p:spPr bwMode="auto">
            <a:xfrm>
              <a:off x="6578600" y="2909888"/>
              <a:ext cx="714375" cy="565150"/>
            </a:xfrm>
            <a:custGeom>
              <a:avLst/>
              <a:gdLst>
                <a:gd name="T0" fmla="*/ 8 w 1984"/>
                <a:gd name="T1" fmla="*/ 1480 h 1568"/>
                <a:gd name="T2" fmla="*/ 57 w 1984"/>
                <a:gd name="T3" fmla="*/ 1543 h 1568"/>
                <a:gd name="T4" fmla="*/ 677 w 1984"/>
                <a:gd name="T5" fmla="*/ 1548 h 1568"/>
                <a:gd name="T6" fmla="*/ 1450 w 1984"/>
                <a:gd name="T7" fmla="*/ 1556 h 1568"/>
                <a:gd name="T8" fmla="*/ 1745 w 1984"/>
                <a:gd name="T9" fmla="*/ 1371 h 1568"/>
                <a:gd name="T10" fmla="*/ 1838 w 1984"/>
                <a:gd name="T11" fmla="*/ 1264 h 1568"/>
                <a:gd name="T12" fmla="*/ 1964 w 1984"/>
                <a:gd name="T13" fmla="*/ 1136 h 1568"/>
                <a:gd name="T14" fmla="*/ 1920 w 1984"/>
                <a:gd name="T15" fmla="*/ 1054 h 1568"/>
                <a:gd name="T16" fmla="*/ 1852 w 1984"/>
                <a:gd name="T17" fmla="*/ 920 h 1568"/>
                <a:gd name="T18" fmla="*/ 1811 w 1984"/>
                <a:gd name="T19" fmla="*/ 478 h 1568"/>
                <a:gd name="T20" fmla="*/ 1524 w 1984"/>
                <a:gd name="T21" fmla="*/ 229 h 1568"/>
                <a:gd name="T22" fmla="*/ 1448 w 1984"/>
                <a:gd name="T23" fmla="*/ 188 h 1568"/>
                <a:gd name="T24" fmla="*/ 1169 w 1984"/>
                <a:gd name="T25" fmla="*/ 5 h 1568"/>
                <a:gd name="T26" fmla="*/ 1136 w 1984"/>
                <a:gd name="T27" fmla="*/ 2 h 1568"/>
                <a:gd name="T28" fmla="*/ 716 w 1984"/>
                <a:gd name="T29" fmla="*/ 131 h 1568"/>
                <a:gd name="T30" fmla="*/ 680 w 1984"/>
                <a:gd name="T31" fmla="*/ 210 h 1568"/>
                <a:gd name="T32" fmla="*/ 694 w 1984"/>
                <a:gd name="T33" fmla="*/ 360 h 1568"/>
                <a:gd name="T34" fmla="*/ 442 w 1984"/>
                <a:gd name="T35" fmla="*/ 497 h 1568"/>
                <a:gd name="T36" fmla="*/ 188 w 1984"/>
                <a:gd name="T37" fmla="*/ 412 h 1568"/>
                <a:gd name="T38" fmla="*/ 49 w 1984"/>
                <a:gd name="T39" fmla="*/ 385 h 1568"/>
                <a:gd name="T40" fmla="*/ 14 w 1984"/>
                <a:gd name="T41" fmla="*/ 502 h 1568"/>
                <a:gd name="T42" fmla="*/ 8 w 1984"/>
                <a:gd name="T43" fmla="*/ 972 h 1568"/>
                <a:gd name="T44" fmla="*/ 8 w 1984"/>
                <a:gd name="T45" fmla="*/ 148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4" h="1568">
                  <a:moveTo>
                    <a:pt x="8" y="1480"/>
                  </a:moveTo>
                  <a:cubicBezTo>
                    <a:pt x="8" y="1515"/>
                    <a:pt x="5" y="1543"/>
                    <a:pt x="57" y="1543"/>
                  </a:cubicBezTo>
                  <a:cubicBezTo>
                    <a:pt x="265" y="1543"/>
                    <a:pt x="470" y="1545"/>
                    <a:pt x="677" y="1548"/>
                  </a:cubicBezTo>
                  <a:cubicBezTo>
                    <a:pt x="934" y="1551"/>
                    <a:pt x="1194" y="1567"/>
                    <a:pt x="1450" y="1556"/>
                  </a:cubicBezTo>
                  <a:cubicBezTo>
                    <a:pt x="1571" y="1551"/>
                    <a:pt x="1696" y="1515"/>
                    <a:pt x="1745" y="1371"/>
                  </a:cubicBezTo>
                  <a:cubicBezTo>
                    <a:pt x="1759" y="1330"/>
                    <a:pt x="1775" y="1264"/>
                    <a:pt x="1838" y="1264"/>
                  </a:cubicBezTo>
                  <a:cubicBezTo>
                    <a:pt x="1926" y="1264"/>
                    <a:pt x="1934" y="1188"/>
                    <a:pt x="1964" y="1136"/>
                  </a:cubicBezTo>
                  <a:cubicBezTo>
                    <a:pt x="1983" y="1103"/>
                    <a:pt x="1956" y="1057"/>
                    <a:pt x="1920" y="1054"/>
                  </a:cubicBezTo>
                  <a:cubicBezTo>
                    <a:pt x="1816" y="1046"/>
                    <a:pt x="1838" y="980"/>
                    <a:pt x="1852" y="920"/>
                  </a:cubicBezTo>
                  <a:cubicBezTo>
                    <a:pt x="1882" y="767"/>
                    <a:pt x="1860" y="614"/>
                    <a:pt x="1811" y="478"/>
                  </a:cubicBezTo>
                  <a:cubicBezTo>
                    <a:pt x="1767" y="357"/>
                    <a:pt x="1680" y="245"/>
                    <a:pt x="1524" y="229"/>
                  </a:cubicBezTo>
                  <a:cubicBezTo>
                    <a:pt x="1497" y="226"/>
                    <a:pt x="1467" y="213"/>
                    <a:pt x="1448" y="188"/>
                  </a:cubicBezTo>
                  <a:cubicBezTo>
                    <a:pt x="1374" y="98"/>
                    <a:pt x="1251" y="82"/>
                    <a:pt x="1169" y="5"/>
                  </a:cubicBezTo>
                  <a:cubicBezTo>
                    <a:pt x="1164" y="0"/>
                    <a:pt x="1147" y="0"/>
                    <a:pt x="1136" y="2"/>
                  </a:cubicBezTo>
                  <a:cubicBezTo>
                    <a:pt x="1000" y="54"/>
                    <a:pt x="844" y="43"/>
                    <a:pt x="716" y="131"/>
                  </a:cubicBezTo>
                  <a:cubicBezTo>
                    <a:pt x="680" y="155"/>
                    <a:pt x="666" y="166"/>
                    <a:pt x="680" y="210"/>
                  </a:cubicBezTo>
                  <a:cubicBezTo>
                    <a:pt x="696" y="259"/>
                    <a:pt x="735" y="327"/>
                    <a:pt x="694" y="360"/>
                  </a:cubicBezTo>
                  <a:cubicBezTo>
                    <a:pt x="620" y="417"/>
                    <a:pt x="549" y="491"/>
                    <a:pt x="442" y="497"/>
                  </a:cubicBezTo>
                  <a:cubicBezTo>
                    <a:pt x="347" y="499"/>
                    <a:pt x="262" y="467"/>
                    <a:pt x="188" y="412"/>
                  </a:cubicBezTo>
                  <a:cubicBezTo>
                    <a:pt x="145" y="379"/>
                    <a:pt x="96" y="368"/>
                    <a:pt x="49" y="385"/>
                  </a:cubicBezTo>
                  <a:cubicBezTo>
                    <a:pt x="0" y="404"/>
                    <a:pt x="14" y="458"/>
                    <a:pt x="14" y="502"/>
                  </a:cubicBezTo>
                  <a:cubicBezTo>
                    <a:pt x="8" y="658"/>
                    <a:pt x="8" y="814"/>
                    <a:pt x="8" y="972"/>
                  </a:cubicBezTo>
                  <a:cubicBezTo>
                    <a:pt x="11" y="1141"/>
                    <a:pt x="11" y="1311"/>
                    <a:pt x="8" y="1480"/>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3"/>
            <p:cNvSpPr>
              <a:spLocks noChangeArrowheads="1"/>
            </p:cNvSpPr>
            <p:nvPr/>
          </p:nvSpPr>
          <p:spPr bwMode="auto">
            <a:xfrm>
              <a:off x="7966075" y="1001713"/>
              <a:ext cx="790575" cy="779462"/>
            </a:xfrm>
            <a:custGeom>
              <a:avLst/>
              <a:gdLst>
                <a:gd name="T0" fmla="*/ 1229 w 2195"/>
                <a:gd name="T1" fmla="*/ 500 h 2164"/>
                <a:gd name="T2" fmla="*/ 1027 w 2195"/>
                <a:gd name="T3" fmla="*/ 342 h 2164"/>
                <a:gd name="T4" fmla="*/ 803 w 2195"/>
                <a:gd name="T5" fmla="*/ 41 h 2164"/>
                <a:gd name="T6" fmla="*/ 743 w 2195"/>
                <a:gd name="T7" fmla="*/ 33 h 2164"/>
                <a:gd name="T8" fmla="*/ 530 w 2195"/>
                <a:gd name="T9" fmla="*/ 213 h 2164"/>
                <a:gd name="T10" fmla="*/ 481 w 2195"/>
                <a:gd name="T11" fmla="*/ 268 h 2164"/>
                <a:gd name="T12" fmla="*/ 369 w 2195"/>
                <a:gd name="T13" fmla="*/ 375 h 2164"/>
                <a:gd name="T14" fmla="*/ 202 w 2195"/>
                <a:gd name="T15" fmla="*/ 410 h 2164"/>
                <a:gd name="T16" fmla="*/ 137 w 2195"/>
                <a:gd name="T17" fmla="*/ 454 h 2164"/>
                <a:gd name="T18" fmla="*/ 27 w 2195"/>
                <a:gd name="T19" fmla="*/ 740 h 2164"/>
                <a:gd name="T20" fmla="*/ 3 w 2195"/>
                <a:gd name="T21" fmla="*/ 792 h 2164"/>
                <a:gd name="T22" fmla="*/ 33 w 2195"/>
                <a:gd name="T23" fmla="*/ 1003 h 2164"/>
                <a:gd name="T24" fmla="*/ 49 w 2195"/>
                <a:gd name="T25" fmla="*/ 1019 h 2164"/>
                <a:gd name="T26" fmla="*/ 238 w 2195"/>
                <a:gd name="T27" fmla="*/ 1218 h 2164"/>
                <a:gd name="T28" fmla="*/ 331 w 2195"/>
                <a:gd name="T29" fmla="*/ 1273 h 2164"/>
                <a:gd name="T30" fmla="*/ 443 w 2195"/>
                <a:gd name="T31" fmla="*/ 1352 h 2164"/>
                <a:gd name="T32" fmla="*/ 527 w 2195"/>
                <a:gd name="T33" fmla="*/ 1516 h 2164"/>
                <a:gd name="T34" fmla="*/ 907 w 2195"/>
                <a:gd name="T35" fmla="*/ 2111 h 2164"/>
                <a:gd name="T36" fmla="*/ 915 w 2195"/>
                <a:gd name="T37" fmla="*/ 2128 h 2164"/>
                <a:gd name="T38" fmla="*/ 967 w 2195"/>
                <a:gd name="T39" fmla="*/ 2139 h 2164"/>
                <a:gd name="T40" fmla="*/ 1188 w 2195"/>
                <a:gd name="T41" fmla="*/ 1975 h 2164"/>
                <a:gd name="T42" fmla="*/ 1210 w 2195"/>
                <a:gd name="T43" fmla="*/ 1964 h 2164"/>
                <a:gd name="T44" fmla="*/ 1448 w 2195"/>
                <a:gd name="T45" fmla="*/ 1888 h 2164"/>
                <a:gd name="T46" fmla="*/ 1489 w 2195"/>
                <a:gd name="T47" fmla="*/ 1871 h 2164"/>
                <a:gd name="T48" fmla="*/ 1811 w 2195"/>
                <a:gd name="T49" fmla="*/ 1800 h 2164"/>
                <a:gd name="T50" fmla="*/ 1852 w 2195"/>
                <a:gd name="T51" fmla="*/ 1786 h 2164"/>
                <a:gd name="T52" fmla="*/ 2158 w 2195"/>
                <a:gd name="T53" fmla="*/ 1519 h 2164"/>
                <a:gd name="T54" fmla="*/ 2174 w 2195"/>
                <a:gd name="T55" fmla="*/ 1470 h 2164"/>
                <a:gd name="T56" fmla="*/ 1983 w 2195"/>
                <a:gd name="T57" fmla="*/ 1289 h 2164"/>
                <a:gd name="T58" fmla="*/ 1784 w 2195"/>
                <a:gd name="T59" fmla="*/ 1082 h 2164"/>
                <a:gd name="T60" fmla="*/ 1781 w 2195"/>
                <a:gd name="T61" fmla="*/ 1057 h 2164"/>
                <a:gd name="T62" fmla="*/ 1707 w 2195"/>
                <a:gd name="T63" fmla="*/ 833 h 2164"/>
                <a:gd name="T64" fmla="*/ 1396 w 2195"/>
                <a:gd name="T65" fmla="*/ 697 h 2164"/>
                <a:gd name="T66" fmla="*/ 1281 w 2195"/>
                <a:gd name="T67" fmla="*/ 593 h 2164"/>
                <a:gd name="T68" fmla="*/ 1229 w 2195"/>
                <a:gd name="T69" fmla="*/ 500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164">
                  <a:moveTo>
                    <a:pt x="1229" y="500"/>
                  </a:moveTo>
                  <a:cubicBezTo>
                    <a:pt x="1120" y="497"/>
                    <a:pt x="1079" y="413"/>
                    <a:pt x="1027" y="342"/>
                  </a:cubicBezTo>
                  <a:cubicBezTo>
                    <a:pt x="953" y="241"/>
                    <a:pt x="880" y="142"/>
                    <a:pt x="803" y="41"/>
                  </a:cubicBezTo>
                  <a:cubicBezTo>
                    <a:pt x="770" y="0"/>
                    <a:pt x="762" y="0"/>
                    <a:pt x="743" y="33"/>
                  </a:cubicBezTo>
                  <a:cubicBezTo>
                    <a:pt x="694" y="121"/>
                    <a:pt x="653" y="208"/>
                    <a:pt x="530" y="213"/>
                  </a:cubicBezTo>
                  <a:cubicBezTo>
                    <a:pt x="514" y="213"/>
                    <a:pt x="481" y="249"/>
                    <a:pt x="481" y="268"/>
                  </a:cubicBezTo>
                  <a:cubicBezTo>
                    <a:pt x="481" y="347"/>
                    <a:pt x="424" y="377"/>
                    <a:pt x="369" y="375"/>
                  </a:cubicBezTo>
                  <a:cubicBezTo>
                    <a:pt x="306" y="372"/>
                    <a:pt x="260" y="435"/>
                    <a:pt x="202" y="410"/>
                  </a:cubicBezTo>
                  <a:cubicBezTo>
                    <a:pt x="148" y="388"/>
                    <a:pt x="139" y="410"/>
                    <a:pt x="137" y="454"/>
                  </a:cubicBezTo>
                  <a:cubicBezTo>
                    <a:pt x="131" y="560"/>
                    <a:pt x="98" y="656"/>
                    <a:pt x="27" y="740"/>
                  </a:cubicBezTo>
                  <a:cubicBezTo>
                    <a:pt x="17" y="754"/>
                    <a:pt x="0" y="765"/>
                    <a:pt x="3" y="792"/>
                  </a:cubicBezTo>
                  <a:cubicBezTo>
                    <a:pt x="11" y="863"/>
                    <a:pt x="74" y="926"/>
                    <a:pt x="33" y="1003"/>
                  </a:cubicBezTo>
                  <a:cubicBezTo>
                    <a:pt x="33" y="1005"/>
                    <a:pt x="44" y="1016"/>
                    <a:pt x="49" y="1019"/>
                  </a:cubicBezTo>
                  <a:cubicBezTo>
                    <a:pt x="148" y="1052"/>
                    <a:pt x="189" y="1139"/>
                    <a:pt x="238" y="1218"/>
                  </a:cubicBezTo>
                  <a:cubicBezTo>
                    <a:pt x="257" y="1251"/>
                    <a:pt x="268" y="1287"/>
                    <a:pt x="331" y="1273"/>
                  </a:cubicBezTo>
                  <a:cubicBezTo>
                    <a:pt x="377" y="1262"/>
                    <a:pt x="424" y="1298"/>
                    <a:pt x="443" y="1352"/>
                  </a:cubicBezTo>
                  <a:cubicBezTo>
                    <a:pt x="462" y="1410"/>
                    <a:pt x="478" y="1472"/>
                    <a:pt x="527" y="1516"/>
                  </a:cubicBezTo>
                  <a:cubicBezTo>
                    <a:pt x="705" y="1683"/>
                    <a:pt x="844" y="1871"/>
                    <a:pt x="907" y="2111"/>
                  </a:cubicBezTo>
                  <a:lnTo>
                    <a:pt x="915" y="2128"/>
                  </a:lnTo>
                  <a:cubicBezTo>
                    <a:pt x="926" y="2163"/>
                    <a:pt x="945" y="2161"/>
                    <a:pt x="967" y="2139"/>
                  </a:cubicBezTo>
                  <a:cubicBezTo>
                    <a:pt x="1030" y="2071"/>
                    <a:pt x="1150" y="2081"/>
                    <a:pt x="1188" y="1975"/>
                  </a:cubicBezTo>
                  <a:cubicBezTo>
                    <a:pt x="1191" y="1969"/>
                    <a:pt x="1205" y="1961"/>
                    <a:pt x="1210" y="1964"/>
                  </a:cubicBezTo>
                  <a:cubicBezTo>
                    <a:pt x="1317" y="2021"/>
                    <a:pt x="1377" y="1934"/>
                    <a:pt x="1448" y="1888"/>
                  </a:cubicBezTo>
                  <a:cubicBezTo>
                    <a:pt x="1459" y="1879"/>
                    <a:pt x="1475" y="1877"/>
                    <a:pt x="1489" y="1871"/>
                  </a:cubicBezTo>
                  <a:cubicBezTo>
                    <a:pt x="1595" y="1838"/>
                    <a:pt x="1694" y="1778"/>
                    <a:pt x="1811" y="1800"/>
                  </a:cubicBezTo>
                  <a:cubicBezTo>
                    <a:pt x="1822" y="1803"/>
                    <a:pt x="1841" y="1795"/>
                    <a:pt x="1852" y="1786"/>
                  </a:cubicBezTo>
                  <a:cubicBezTo>
                    <a:pt x="1961" y="1705"/>
                    <a:pt x="2071" y="1625"/>
                    <a:pt x="2158" y="1519"/>
                  </a:cubicBezTo>
                  <a:cubicBezTo>
                    <a:pt x="2169" y="1505"/>
                    <a:pt x="2194" y="1497"/>
                    <a:pt x="2174" y="1470"/>
                  </a:cubicBezTo>
                  <a:cubicBezTo>
                    <a:pt x="2123" y="1396"/>
                    <a:pt x="2084" y="1319"/>
                    <a:pt x="1983" y="1289"/>
                  </a:cubicBezTo>
                  <a:cubicBezTo>
                    <a:pt x="1882" y="1262"/>
                    <a:pt x="1871" y="1131"/>
                    <a:pt x="1784" y="1082"/>
                  </a:cubicBezTo>
                  <a:cubicBezTo>
                    <a:pt x="1778" y="1079"/>
                    <a:pt x="1778" y="1063"/>
                    <a:pt x="1781" y="1057"/>
                  </a:cubicBezTo>
                  <a:cubicBezTo>
                    <a:pt x="1822" y="962"/>
                    <a:pt x="1751" y="902"/>
                    <a:pt x="1707" y="833"/>
                  </a:cubicBezTo>
                  <a:cubicBezTo>
                    <a:pt x="1666" y="768"/>
                    <a:pt x="1475" y="683"/>
                    <a:pt x="1396" y="697"/>
                  </a:cubicBezTo>
                  <a:cubicBezTo>
                    <a:pt x="1306" y="719"/>
                    <a:pt x="1276" y="691"/>
                    <a:pt x="1281" y="593"/>
                  </a:cubicBezTo>
                  <a:cubicBezTo>
                    <a:pt x="1276" y="560"/>
                    <a:pt x="1300" y="503"/>
                    <a:pt x="1229" y="500"/>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4"/>
            <p:cNvSpPr>
              <a:spLocks noChangeArrowheads="1"/>
            </p:cNvSpPr>
            <p:nvPr/>
          </p:nvSpPr>
          <p:spPr bwMode="auto">
            <a:xfrm>
              <a:off x="8915400" y="1320800"/>
              <a:ext cx="854075" cy="654050"/>
            </a:xfrm>
            <a:custGeom>
              <a:avLst/>
              <a:gdLst>
                <a:gd name="T0" fmla="*/ 407 w 2374"/>
                <a:gd name="T1" fmla="*/ 1669 h 1819"/>
                <a:gd name="T2" fmla="*/ 461 w 2374"/>
                <a:gd name="T3" fmla="*/ 1579 h 1819"/>
                <a:gd name="T4" fmla="*/ 735 w 2374"/>
                <a:gd name="T5" fmla="*/ 1573 h 1819"/>
                <a:gd name="T6" fmla="*/ 874 w 2374"/>
                <a:gd name="T7" fmla="*/ 1486 h 1819"/>
                <a:gd name="T8" fmla="*/ 942 w 2374"/>
                <a:gd name="T9" fmla="*/ 1426 h 1819"/>
                <a:gd name="T10" fmla="*/ 1147 w 2374"/>
                <a:gd name="T11" fmla="*/ 1453 h 1819"/>
                <a:gd name="T12" fmla="*/ 1172 w 2374"/>
                <a:gd name="T13" fmla="*/ 1447 h 1819"/>
                <a:gd name="T14" fmla="*/ 1346 w 2374"/>
                <a:gd name="T15" fmla="*/ 1477 h 1819"/>
                <a:gd name="T16" fmla="*/ 1472 w 2374"/>
                <a:gd name="T17" fmla="*/ 1557 h 1819"/>
                <a:gd name="T18" fmla="*/ 1647 w 2374"/>
                <a:gd name="T19" fmla="*/ 1559 h 1819"/>
                <a:gd name="T20" fmla="*/ 1945 w 2374"/>
                <a:gd name="T21" fmla="*/ 1251 h 1819"/>
                <a:gd name="T22" fmla="*/ 2027 w 2374"/>
                <a:gd name="T23" fmla="*/ 1202 h 1819"/>
                <a:gd name="T24" fmla="*/ 2313 w 2374"/>
                <a:gd name="T25" fmla="*/ 1019 h 1819"/>
                <a:gd name="T26" fmla="*/ 2354 w 2374"/>
                <a:gd name="T27" fmla="*/ 888 h 1819"/>
                <a:gd name="T28" fmla="*/ 2289 w 2374"/>
                <a:gd name="T29" fmla="*/ 636 h 1819"/>
                <a:gd name="T30" fmla="*/ 2259 w 2374"/>
                <a:gd name="T31" fmla="*/ 598 h 1819"/>
                <a:gd name="T32" fmla="*/ 2177 w 2374"/>
                <a:gd name="T33" fmla="*/ 317 h 1819"/>
                <a:gd name="T34" fmla="*/ 2144 w 2374"/>
                <a:gd name="T35" fmla="*/ 232 h 1819"/>
                <a:gd name="T36" fmla="*/ 2073 w 2374"/>
                <a:gd name="T37" fmla="*/ 126 h 1819"/>
                <a:gd name="T38" fmla="*/ 1997 w 2374"/>
                <a:gd name="T39" fmla="*/ 66 h 1819"/>
                <a:gd name="T40" fmla="*/ 1499 w 2374"/>
                <a:gd name="T41" fmla="*/ 66 h 1819"/>
                <a:gd name="T42" fmla="*/ 1456 w 2374"/>
                <a:gd name="T43" fmla="*/ 68 h 1819"/>
                <a:gd name="T44" fmla="*/ 1273 w 2374"/>
                <a:gd name="T45" fmla="*/ 33 h 1819"/>
                <a:gd name="T46" fmla="*/ 1183 w 2374"/>
                <a:gd name="T47" fmla="*/ 41 h 1819"/>
                <a:gd name="T48" fmla="*/ 770 w 2374"/>
                <a:gd name="T49" fmla="*/ 472 h 1819"/>
                <a:gd name="T50" fmla="*/ 770 w 2374"/>
                <a:gd name="T51" fmla="*/ 595 h 1819"/>
                <a:gd name="T52" fmla="*/ 770 w 2374"/>
                <a:gd name="T53" fmla="*/ 776 h 1819"/>
                <a:gd name="T54" fmla="*/ 565 w 2374"/>
                <a:gd name="T55" fmla="*/ 920 h 1819"/>
                <a:gd name="T56" fmla="*/ 426 w 2374"/>
                <a:gd name="T57" fmla="*/ 991 h 1819"/>
                <a:gd name="T58" fmla="*/ 265 w 2374"/>
                <a:gd name="T59" fmla="*/ 1010 h 1819"/>
                <a:gd name="T60" fmla="*/ 202 w 2374"/>
                <a:gd name="T61" fmla="*/ 1155 h 1819"/>
                <a:gd name="T62" fmla="*/ 177 w 2374"/>
                <a:gd name="T63" fmla="*/ 1188 h 1819"/>
                <a:gd name="T64" fmla="*/ 38 w 2374"/>
                <a:gd name="T65" fmla="*/ 1325 h 1819"/>
                <a:gd name="T66" fmla="*/ 35 w 2374"/>
                <a:gd name="T67" fmla="*/ 1401 h 1819"/>
                <a:gd name="T68" fmla="*/ 423 w 2374"/>
                <a:gd name="T69" fmla="*/ 1818 h 1819"/>
                <a:gd name="T70" fmla="*/ 407 w 2374"/>
                <a:gd name="T71" fmla="*/ 1669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4" h="1819">
                  <a:moveTo>
                    <a:pt x="407" y="1669"/>
                  </a:moveTo>
                  <a:cubicBezTo>
                    <a:pt x="377" y="1625"/>
                    <a:pt x="410" y="1568"/>
                    <a:pt x="461" y="1579"/>
                  </a:cubicBezTo>
                  <a:cubicBezTo>
                    <a:pt x="557" y="1595"/>
                    <a:pt x="644" y="1579"/>
                    <a:pt x="735" y="1573"/>
                  </a:cubicBezTo>
                  <a:cubicBezTo>
                    <a:pt x="817" y="1570"/>
                    <a:pt x="855" y="1565"/>
                    <a:pt x="874" y="1486"/>
                  </a:cubicBezTo>
                  <a:cubicBezTo>
                    <a:pt x="882" y="1450"/>
                    <a:pt x="907" y="1428"/>
                    <a:pt x="942" y="1426"/>
                  </a:cubicBezTo>
                  <a:cubicBezTo>
                    <a:pt x="1010" y="1423"/>
                    <a:pt x="1090" y="1360"/>
                    <a:pt x="1147" y="1453"/>
                  </a:cubicBezTo>
                  <a:cubicBezTo>
                    <a:pt x="1150" y="1456"/>
                    <a:pt x="1163" y="1453"/>
                    <a:pt x="1172" y="1447"/>
                  </a:cubicBezTo>
                  <a:cubicBezTo>
                    <a:pt x="1240" y="1409"/>
                    <a:pt x="1292" y="1437"/>
                    <a:pt x="1346" y="1477"/>
                  </a:cubicBezTo>
                  <a:cubicBezTo>
                    <a:pt x="1387" y="1508"/>
                    <a:pt x="1428" y="1538"/>
                    <a:pt x="1472" y="1557"/>
                  </a:cubicBezTo>
                  <a:cubicBezTo>
                    <a:pt x="1529" y="1581"/>
                    <a:pt x="1603" y="1622"/>
                    <a:pt x="1647" y="1559"/>
                  </a:cubicBezTo>
                  <a:cubicBezTo>
                    <a:pt x="1732" y="1439"/>
                    <a:pt x="1860" y="1368"/>
                    <a:pt x="1945" y="1251"/>
                  </a:cubicBezTo>
                  <a:cubicBezTo>
                    <a:pt x="1961" y="1226"/>
                    <a:pt x="1997" y="1207"/>
                    <a:pt x="2027" y="1202"/>
                  </a:cubicBezTo>
                  <a:cubicBezTo>
                    <a:pt x="2149" y="1183"/>
                    <a:pt x="2218" y="1081"/>
                    <a:pt x="2313" y="1019"/>
                  </a:cubicBezTo>
                  <a:cubicBezTo>
                    <a:pt x="2354" y="991"/>
                    <a:pt x="2373" y="948"/>
                    <a:pt x="2354" y="888"/>
                  </a:cubicBezTo>
                  <a:cubicBezTo>
                    <a:pt x="2327" y="806"/>
                    <a:pt x="2275" y="729"/>
                    <a:pt x="2289" y="636"/>
                  </a:cubicBezTo>
                  <a:cubicBezTo>
                    <a:pt x="2292" y="617"/>
                    <a:pt x="2275" y="609"/>
                    <a:pt x="2259" y="598"/>
                  </a:cubicBezTo>
                  <a:cubicBezTo>
                    <a:pt x="2177" y="538"/>
                    <a:pt x="2141" y="415"/>
                    <a:pt x="2177" y="317"/>
                  </a:cubicBezTo>
                  <a:cubicBezTo>
                    <a:pt x="2190" y="279"/>
                    <a:pt x="2169" y="257"/>
                    <a:pt x="2144" y="232"/>
                  </a:cubicBezTo>
                  <a:cubicBezTo>
                    <a:pt x="2114" y="199"/>
                    <a:pt x="2070" y="177"/>
                    <a:pt x="2073" y="126"/>
                  </a:cubicBezTo>
                  <a:cubicBezTo>
                    <a:pt x="2076" y="71"/>
                    <a:pt x="2040" y="66"/>
                    <a:pt x="1997" y="66"/>
                  </a:cubicBezTo>
                  <a:lnTo>
                    <a:pt x="1499" y="66"/>
                  </a:lnTo>
                  <a:cubicBezTo>
                    <a:pt x="1486" y="66"/>
                    <a:pt x="1464" y="60"/>
                    <a:pt x="1456" y="68"/>
                  </a:cubicBezTo>
                  <a:cubicBezTo>
                    <a:pt x="1379" y="139"/>
                    <a:pt x="1322" y="74"/>
                    <a:pt x="1273" y="33"/>
                  </a:cubicBezTo>
                  <a:cubicBezTo>
                    <a:pt x="1232" y="0"/>
                    <a:pt x="1213" y="5"/>
                    <a:pt x="1183" y="41"/>
                  </a:cubicBezTo>
                  <a:cubicBezTo>
                    <a:pt x="1046" y="186"/>
                    <a:pt x="912" y="333"/>
                    <a:pt x="770" y="472"/>
                  </a:cubicBezTo>
                  <a:cubicBezTo>
                    <a:pt x="718" y="522"/>
                    <a:pt x="718" y="546"/>
                    <a:pt x="770" y="595"/>
                  </a:cubicBezTo>
                  <a:cubicBezTo>
                    <a:pt x="852" y="675"/>
                    <a:pt x="847" y="691"/>
                    <a:pt x="770" y="776"/>
                  </a:cubicBezTo>
                  <a:cubicBezTo>
                    <a:pt x="713" y="838"/>
                    <a:pt x="636" y="877"/>
                    <a:pt x="565" y="920"/>
                  </a:cubicBezTo>
                  <a:cubicBezTo>
                    <a:pt x="521" y="948"/>
                    <a:pt x="481" y="986"/>
                    <a:pt x="426" y="991"/>
                  </a:cubicBezTo>
                  <a:cubicBezTo>
                    <a:pt x="374" y="997"/>
                    <a:pt x="325" y="948"/>
                    <a:pt x="265" y="1010"/>
                  </a:cubicBezTo>
                  <a:cubicBezTo>
                    <a:pt x="218" y="1057"/>
                    <a:pt x="199" y="1095"/>
                    <a:pt x="202" y="1155"/>
                  </a:cubicBezTo>
                  <a:cubicBezTo>
                    <a:pt x="202" y="1166"/>
                    <a:pt x="188" y="1185"/>
                    <a:pt x="177" y="1188"/>
                  </a:cubicBezTo>
                  <a:cubicBezTo>
                    <a:pt x="112" y="1215"/>
                    <a:pt x="93" y="1286"/>
                    <a:pt x="38" y="1325"/>
                  </a:cubicBezTo>
                  <a:cubicBezTo>
                    <a:pt x="0" y="1352"/>
                    <a:pt x="11" y="1374"/>
                    <a:pt x="35" y="1401"/>
                  </a:cubicBezTo>
                  <a:cubicBezTo>
                    <a:pt x="161" y="1535"/>
                    <a:pt x="284" y="1666"/>
                    <a:pt x="423" y="1818"/>
                  </a:cubicBezTo>
                  <a:cubicBezTo>
                    <a:pt x="412" y="1755"/>
                    <a:pt x="440" y="1715"/>
                    <a:pt x="407" y="1669"/>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5"/>
            <p:cNvSpPr>
              <a:spLocks noChangeArrowheads="1"/>
            </p:cNvSpPr>
            <p:nvPr/>
          </p:nvSpPr>
          <p:spPr bwMode="auto">
            <a:xfrm>
              <a:off x="8747125" y="582613"/>
              <a:ext cx="641350" cy="708025"/>
            </a:xfrm>
            <a:custGeom>
              <a:avLst/>
              <a:gdLst>
                <a:gd name="T0" fmla="*/ 1513 w 1782"/>
                <a:gd name="T1" fmla="*/ 1368 h 1965"/>
                <a:gd name="T2" fmla="*/ 1584 w 1782"/>
                <a:gd name="T3" fmla="*/ 951 h 1965"/>
                <a:gd name="T4" fmla="*/ 1710 w 1782"/>
                <a:gd name="T5" fmla="*/ 882 h 1965"/>
                <a:gd name="T6" fmla="*/ 1781 w 1782"/>
                <a:gd name="T7" fmla="*/ 885 h 1965"/>
                <a:gd name="T8" fmla="*/ 1650 w 1782"/>
                <a:gd name="T9" fmla="*/ 606 h 1965"/>
                <a:gd name="T10" fmla="*/ 1445 w 1782"/>
                <a:gd name="T11" fmla="*/ 55 h 1965"/>
                <a:gd name="T12" fmla="*/ 1374 w 1782"/>
                <a:gd name="T13" fmla="*/ 17 h 1965"/>
                <a:gd name="T14" fmla="*/ 680 w 1782"/>
                <a:gd name="T15" fmla="*/ 19 h 1965"/>
                <a:gd name="T16" fmla="*/ 475 w 1782"/>
                <a:gd name="T17" fmla="*/ 25 h 1965"/>
                <a:gd name="T18" fmla="*/ 445 w 1782"/>
                <a:gd name="T19" fmla="*/ 68 h 1965"/>
                <a:gd name="T20" fmla="*/ 327 w 1782"/>
                <a:gd name="T21" fmla="*/ 459 h 1965"/>
                <a:gd name="T22" fmla="*/ 196 w 1782"/>
                <a:gd name="T23" fmla="*/ 464 h 1965"/>
                <a:gd name="T24" fmla="*/ 144 w 1782"/>
                <a:gd name="T25" fmla="*/ 484 h 1965"/>
                <a:gd name="T26" fmla="*/ 106 w 1782"/>
                <a:gd name="T27" fmla="*/ 686 h 1965"/>
                <a:gd name="T28" fmla="*/ 123 w 1782"/>
                <a:gd name="T29" fmla="*/ 847 h 1965"/>
                <a:gd name="T30" fmla="*/ 221 w 1782"/>
                <a:gd name="T31" fmla="*/ 972 h 1965"/>
                <a:gd name="T32" fmla="*/ 221 w 1782"/>
                <a:gd name="T33" fmla="*/ 1071 h 1965"/>
                <a:gd name="T34" fmla="*/ 169 w 1782"/>
                <a:gd name="T35" fmla="*/ 1213 h 1965"/>
                <a:gd name="T36" fmla="*/ 180 w 1782"/>
                <a:gd name="T37" fmla="*/ 1478 h 1965"/>
                <a:gd name="T38" fmla="*/ 82 w 1782"/>
                <a:gd name="T39" fmla="*/ 1617 h 1965"/>
                <a:gd name="T40" fmla="*/ 5 w 1782"/>
                <a:gd name="T41" fmla="*/ 1702 h 1965"/>
                <a:gd name="T42" fmla="*/ 194 w 1782"/>
                <a:gd name="T43" fmla="*/ 1811 h 1965"/>
                <a:gd name="T44" fmla="*/ 338 w 1782"/>
                <a:gd name="T45" fmla="*/ 1838 h 1965"/>
                <a:gd name="T46" fmla="*/ 502 w 1782"/>
                <a:gd name="T47" fmla="*/ 1964 h 1965"/>
                <a:gd name="T48" fmla="*/ 502 w 1782"/>
                <a:gd name="T49" fmla="*/ 1713 h 1965"/>
                <a:gd name="T50" fmla="*/ 571 w 1782"/>
                <a:gd name="T51" fmla="*/ 1663 h 1965"/>
                <a:gd name="T52" fmla="*/ 920 w 1782"/>
                <a:gd name="T53" fmla="*/ 1702 h 1965"/>
                <a:gd name="T54" fmla="*/ 1133 w 1782"/>
                <a:gd name="T55" fmla="*/ 1636 h 1965"/>
                <a:gd name="T56" fmla="*/ 1144 w 1782"/>
                <a:gd name="T57" fmla="*/ 1622 h 1965"/>
                <a:gd name="T58" fmla="*/ 1262 w 1782"/>
                <a:gd name="T59" fmla="*/ 1420 h 1965"/>
                <a:gd name="T60" fmla="*/ 1319 w 1782"/>
                <a:gd name="T61" fmla="*/ 1363 h 1965"/>
                <a:gd name="T62" fmla="*/ 1393 w 1782"/>
                <a:gd name="T63" fmla="*/ 1401 h 1965"/>
                <a:gd name="T64" fmla="*/ 1415 w 1782"/>
                <a:gd name="T65" fmla="*/ 1480 h 1965"/>
                <a:gd name="T66" fmla="*/ 1513 w 1782"/>
                <a:gd name="T67" fmla="*/ 1368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2" h="1965">
                  <a:moveTo>
                    <a:pt x="1513" y="1368"/>
                  </a:moveTo>
                  <a:cubicBezTo>
                    <a:pt x="1529" y="1229"/>
                    <a:pt x="1559" y="1090"/>
                    <a:pt x="1584" y="951"/>
                  </a:cubicBezTo>
                  <a:cubicBezTo>
                    <a:pt x="1598" y="866"/>
                    <a:pt x="1633" y="847"/>
                    <a:pt x="1710" y="882"/>
                  </a:cubicBezTo>
                  <a:cubicBezTo>
                    <a:pt x="1731" y="893"/>
                    <a:pt x="1751" y="907"/>
                    <a:pt x="1781" y="885"/>
                  </a:cubicBezTo>
                  <a:cubicBezTo>
                    <a:pt x="1723" y="798"/>
                    <a:pt x="1685" y="702"/>
                    <a:pt x="1650" y="606"/>
                  </a:cubicBezTo>
                  <a:cubicBezTo>
                    <a:pt x="1581" y="424"/>
                    <a:pt x="1477" y="251"/>
                    <a:pt x="1445" y="55"/>
                  </a:cubicBezTo>
                  <a:cubicBezTo>
                    <a:pt x="1436" y="0"/>
                    <a:pt x="1401" y="17"/>
                    <a:pt x="1374" y="17"/>
                  </a:cubicBezTo>
                  <a:cubicBezTo>
                    <a:pt x="1141" y="17"/>
                    <a:pt x="912" y="17"/>
                    <a:pt x="680" y="19"/>
                  </a:cubicBezTo>
                  <a:cubicBezTo>
                    <a:pt x="612" y="19"/>
                    <a:pt x="543" y="19"/>
                    <a:pt x="475" y="25"/>
                  </a:cubicBezTo>
                  <a:cubicBezTo>
                    <a:pt x="450" y="25"/>
                    <a:pt x="412" y="22"/>
                    <a:pt x="445" y="68"/>
                  </a:cubicBezTo>
                  <a:cubicBezTo>
                    <a:pt x="532" y="197"/>
                    <a:pt x="470" y="413"/>
                    <a:pt x="327" y="459"/>
                  </a:cubicBezTo>
                  <a:cubicBezTo>
                    <a:pt x="286" y="473"/>
                    <a:pt x="240" y="462"/>
                    <a:pt x="196" y="464"/>
                  </a:cubicBezTo>
                  <a:cubicBezTo>
                    <a:pt x="177" y="464"/>
                    <a:pt x="144" y="456"/>
                    <a:pt x="144" y="484"/>
                  </a:cubicBezTo>
                  <a:cubicBezTo>
                    <a:pt x="147" y="555"/>
                    <a:pt x="103" y="617"/>
                    <a:pt x="106" y="686"/>
                  </a:cubicBezTo>
                  <a:cubicBezTo>
                    <a:pt x="109" y="738"/>
                    <a:pt x="82" y="798"/>
                    <a:pt x="123" y="847"/>
                  </a:cubicBezTo>
                  <a:cubicBezTo>
                    <a:pt x="155" y="888"/>
                    <a:pt x="185" y="931"/>
                    <a:pt x="221" y="972"/>
                  </a:cubicBezTo>
                  <a:cubicBezTo>
                    <a:pt x="251" y="1008"/>
                    <a:pt x="251" y="1033"/>
                    <a:pt x="221" y="1071"/>
                  </a:cubicBezTo>
                  <a:cubicBezTo>
                    <a:pt x="191" y="1109"/>
                    <a:pt x="166" y="1155"/>
                    <a:pt x="169" y="1213"/>
                  </a:cubicBezTo>
                  <a:cubicBezTo>
                    <a:pt x="175" y="1300"/>
                    <a:pt x="172" y="1390"/>
                    <a:pt x="180" y="1478"/>
                  </a:cubicBezTo>
                  <a:cubicBezTo>
                    <a:pt x="185" y="1554"/>
                    <a:pt x="164" y="1601"/>
                    <a:pt x="82" y="1617"/>
                  </a:cubicBezTo>
                  <a:cubicBezTo>
                    <a:pt x="38" y="1625"/>
                    <a:pt x="0" y="1639"/>
                    <a:pt x="5" y="1702"/>
                  </a:cubicBezTo>
                  <a:cubicBezTo>
                    <a:pt x="16" y="1825"/>
                    <a:pt x="82" y="1871"/>
                    <a:pt x="194" y="1811"/>
                  </a:cubicBezTo>
                  <a:cubicBezTo>
                    <a:pt x="259" y="1775"/>
                    <a:pt x="292" y="1795"/>
                    <a:pt x="338" y="1838"/>
                  </a:cubicBezTo>
                  <a:cubicBezTo>
                    <a:pt x="385" y="1882"/>
                    <a:pt x="418" y="1945"/>
                    <a:pt x="502" y="1964"/>
                  </a:cubicBezTo>
                  <a:cubicBezTo>
                    <a:pt x="453" y="1874"/>
                    <a:pt x="513" y="1797"/>
                    <a:pt x="502" y="1713"/>
                  </a:cubicBezTo>
                  <a:cubicBezTo>
                    <a:pt x="497" y="1677"/>
                    <a:pt x="535" y="1655"/>
                    <a:pt x="571" y="1663"/>
                  </a:cubicBezTo>
                  <a:cubicBezTo>
                    <a:pt x="685" y="1688"/>
                    <a:pt x="803" y="1685"/>
                    <a:pt x="920" y="1702"/>
                  </a:cubicBezTo>
                  <a:cubicBezTo>
                    <a:pt x="983" y="1713"/>
                    <a:pt x="1106" y="1792"/>
                    <a:pt x="1133" y="1636"/>
                  </a:cubicBezTo>
                  <a:cubicBezTo>
                    <a:pt x="1133" y="1631"/>
                    <a:pt x="1141" y="1625"/>
                    <a:pt x="1144" y="1622"/>
                  </a:cubicBezTo>
                  <a:cubicBezTo>
                    <a:pt x="1223" y="1579"/>
                    <a:pt x="1256" y="1508"/>
                    <a:pt x="1262" y="1420"/>
                  </a:cubicBezTo>
                  <a:cubicBezTo>
                    <a:pt x="1264" y="1382"/>
                    <a:pt x="1289" y="1368"/>
                    <a:pt x="1319" y="1363"/>
                  </a:cubicBezTo>
                  <a:cubicBezTo>
                    <a:pt x="1352" y="1358"/>
                    <a:pt x="1379" y="1374"/>
                    <a:pt x="1393" y="1401"/>
                  </a:cubicBezTo>
                  <a:cubicBezTo>
                    <a:pt x="1404" y="1426"/>
                    <a:pt x="1406" y="1453"/>
                    <a:pt x="1415" y="1480"/>
                  </a:cubicBezTo>
                  <a:cubicBezTo>
                    <a:pt x="1467" y="1459"/>
                    <a:pt x="1505" y="1437"/>
                    <a:pt x="1513" y="1368"/>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6"/>
            <p:cNvSpPr>
              <a:spLocks noChangeArrowheads="1"/>
            </p:cNvSpPr>
            <p:nvPr/>
          </p:nvSpPr>
          <p:spPr bwMode="auto">
            <a:xfrm>
              <a:off x="10336213" y="527050"/>
              <a:ext cx="938212" cy="612775"/>
            </a:xfrm>
            <a:custGeom>
              <a:avLst/>
              <a:gdLst>
                <a:gd name="T0" fmla="*/ 142 w 2604"/>
                <a:gd name="T1" fmla="*/ 1466 h 1702"/>
                <a:gd name="T2" fmla="*/ 298 w 2604"/>
                <a:gd name="T3" fmla="*/ 1289 h 1702"/>
                <a:gd name="T4" fmla="*/ 431 w 2604"/>
                <a:gd name="T5" fmla="*/ 1220 h 1702"/>
                <a:gd name="T6" fmla="*/ 511 w 2604"/>
                <a:gd name="T7" fmla="*/ 1302 h 1702"/>
                <a:gd name="T8" fmla="*/ 672 w 2604"/>
                <a:gd name="T9" fmla="*/ 1532 h 1702"/>
                <a:gd name="T10" fmla="*/ 740 w 2604"/>
                <a:gd name="T11" fmla="*/ 1630 h 1702"/>
                <a:gd name="T12" fmla="*/ 787 w 2604"/>
                <a:gd name="T13" fmla="*/ 1698 h 1702"/>
                <a:gd name="T14" fmla="*/ 844 w 2604"/>
                <a:gd name="T15" fmla="*/ 1649 h 1702"/>
                <a:gd name="T16" fmla="*/ 950 w 2604"/>
                <a:gd name="T17" fmla="*/ 1551 h 1702"/>
                <a:gd name="T18" fmla="*/ 1153 w 2604"/>
                <a:gd name="T19" fmla="*/ 1395 h 1702"/>
                <a:gd name="T20" fmla="*/ 1204 w 2604"/>
                <a:gd name="T21" fmla="*/ 1338 h 1702"/>
                <a:gd name="T22" fmla="*/ 1420 w 2604"/>
                <a:gd name="T23" fmla="*/ 1245 h 1702"/>
                <a:gd name="T24" fmla="*/ 1464 w 2604"/>
                <a:gd name="T25" fmla="*/ 1204 h 1702"/>
                <a:gd name="T26" fmla="*/ 1743 w 2604"/>
                <a:gd name="T27" fmla="*/ 1056 h 1702"/>
                <a:gd name="T28" fmla="*/ 1917 w 2604"/>
                <a:gd name="T29" fmla="*/ 985 h 1702"/>
                <a:gd name="T30" fmla="*/ 1969 w 2604"/>
                <a:gd name="T31" fmla="*/ 961 h 1702"/>
                <a:gd name="T32" fmla="*/ 2100 w 2604"/>
                <a:gd name="T33" fmla="*/ 912 h 1702"/>
                <a:gd name="T34" fmla="*/ 2182 w 2604"/>
                <a:gd name="T35" fmla="*/ 871 h 1702"/>
                <a:gd name="T36" fmla="*/ 2248 w 2604"/>
                <a:gd name="T37" fmla="*/ 731 h 1702"/>
                <a:gd name="T38" fmla="*/ 2272 w 2604"/>
                <a:gd name="T39" fmla="*/ 581 h 1702"/>
                <a:gd name="T40" fmla="*/ 2516 w 2604"/>
                <a:gd name="T41" fmla="*/ 330 h 1702"/>
                <a:gd name="T42" fmla="*/ 2554 w 2604"/>
                <a:gd name="T43" fmla="*/ 177 h 1702"/>
                <a:gd name="T44" fmla="*/ 2540 w 2604"/>
                <a:gd name="T45" fmla="*/ 62 h 1702"/>
                <a:gd name="T46" fmla="*/ 2477 w 2604"/>
                <a:gd name="T47" fmla="*/ 5 h 1702"/>
                <a:gd name="T48" fmla="*/ 2024 w 2604"/>
                <a:gd name="T49" fmla="*/ 21 h 1702"/>
                <a:gd name="T50" fmla="*/ 1560 w 2604"/>
                <a:gd name="T51" fmla="*/ 125 h 1702"/>
                <a:gd name="T52" fmla="*/ 1371 w 2604"/>
                <a:gd name="T53" fmla="*/ 240 h 1702"/>
                <a:gd name="T54" fmla="*/ 1194 w 2604"/>
                <a:gd name="T55" fmla="*/ 270 h 1702"/>
                <a:gd name="T56" fmla="*/ 1163 w 2604"/>
                <a:gd name="T57" fmla="*/ 284 h 1702"/>
                <a:gd name="T58" fmla="*/ 1065 w 2604"/>
                <a:gd name="T59" fmla="*/ 256 h 1702"/>
                <a:gd name="T60" fmla="*/ 1005 w 2604"/>
                <a:gd name="T61" fmla="*/ 226 h 1702"/>
                <a:gd name="T62" fmla="*/ 628 w 2604"/>
                <a:gd name="T63" fmla="*/ 458 h 1702"/>
                <a:gd name="T64" fmla="*/ 461 w 2604"/>
                <a:gd name="T65" fmla="*/ 647 h 1702"/>
                <a:gd name="T66" fmla="*/ 388 w 2604"/>
                <a:gd name="T67" fmla="*/ 764 h 1702"/>
                <a:gd name="T68" fmla="*/ 330 w 2604"/>
                <a:gd name="T69" fmla="*/ 879 h 1702"/>
                <a:gd name="T70" fmla="*/ 292 w 2604"/>
                <a:gd name="T71" fmla="*/ 934 h 1702"/>
                <a:gd name="T72" fmla="*/ 74 w 2604"/>
                <a:gd name="T73" fmla="*/ 1046 h 1702"/>
                <a:gd name="T74" fmla="*/ 24 w 2604"/>
                <a:gd name="T75" fmla="*/ 1152 h 1702"/>
                <a:gd name="T76" fmla="*/ 52 w 2604"/>
                <a:gd name="T77" fmla="*/ 1395 h 1702"/>
                <a:gd name="T78" fmla="*/ 142 w 2604"/>
                <a:gd name="T79" fmla="*/ 1466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4" h="1702">
                  <a:moveTo>
                    <a:pt x="142" y="1466"/>
                  </a:moveTo>
                  <a:cubicBezTo>
                    <a:pt x="235" y="1442"/>
                    <a:pt x="243" y="1346"/>
                    <a:pt x="298" y="1289"/>
                  </a:cubicBezTo>
                  <a:cubicBezTo>
                    <a:pt x="339" y="1245"/>
                    <a:pt x="380" y="1220"/>
                    <a:pt x="431" y="1220"/>
                  </a:cubicBezTo>
                  <a:cubicBezTo>
                    <a:pt x="472" y="1220"/>
                    <a:pt x="494" y="1250"/>
                    <a:pt x="511" y="1302"/>
                  </a:cubicBezTo>
                  <a:cubicBezTo>
                    <a:pt x="541" y="1387"/>
                    <a:pt x="560" y="1496"/>
                    <a:pt x="672" y="1532"/>
                  </a:cubicBezTo>
                  <a:cubicBezTo>
                    <a:pt x="715" y="1545"/>
                    <a:pt x="735" y="1589"/>
                    <a:pt x="740" y="1630"/>
                  </a:cubicBezTo>
                  <a:cubicBezTo>
                    <a:pt x="746" y="1663"/>
                    <a:pt x="759" y="1693"/>
                    <a:pt x="787" y="1698"/>
                  </a:cubicBezTo>
                  <a:cubicBezTo>
                    <a:pt x="803" y="1701"/>
                    <a:pt x="833" y="1671"/>
                    <a:pt x="844" y="1649"/>
                  </a:cubicBezTo>
                  <a:cubicBezTo>
                    <a:pt x="868" y="1603"/>
                    <a:pt x="904" y="1554"/>
                    <a:pt x="950" y="1551"/>
                  </a:cubicBezTo>
                  <a:cubicBezTo>
                    <a:pt x="1060" y="1545"/>
                    <a:pt x="1109" y="1477"/>
                    <a:pt x="1153" y="1395"/>
                  </a:cubicBezTo>
                  <a:cubicBezTo>
                    <a:pt x="1166" y="1371"/>
                    <a:pt x="1183" y="1351"/>
                    <a:pt x="1204" y="1338"/>
                  </a:cubicBezTo>
                  <a:cubicBezTo>
                    <a:pt x="1270" y="1291"/>
                    <a:pt x="1322" y="1220"/>
                    <a:pt x="1420" y="1245"/>
                  </a:cubicBezTo>
                  <a:cubicBezTo>
                    <a:pt x="1431" y="1248"/>
                    <a:pt x="1448" y="1218"/>
                    <a:pt x="1464" y="1204"/>
                  </a:cubicBezTo>
                  <a:cubicBezTo>
                    <a:pt x="1546" y="1133"/>
                    <a:pt x="1636" y="1067"/>
                    <a:pt x="1743" y="1056"/>
                  </a:cubicBezTo>
                  <a:cubicBezTo>
                    <a:pt x="1811" y="1048"/>
                    <a:pt x="1879" y="1062"/>
                    <a:pt x="1917" y="985"/>
                  </a:cubicBezTo>
                  <a:cubicBezTo>
                    <a:pt x="1928" y="966"/>
                    <a:pt x="1953" y="953"/>
                    <a:pt x="1969" y="961"/>
                  </a:cubicBezTo>
                  <a:cubicBezTo>
                    <a:pt x="2038" y="999"/>
                    <a:pt x="2065" y="947"/>
                    <a:pt x="2100" y="912"/>
                  </a:cubicBezTo>
                  <a:cubicBezTo>
                    <a:pt x="2125" y="887"/>
                    <a:pt x="2147" y="873"/>
                    <a:pt x="2182" y="871"/>
                  </a:cubicBezTo>
                  <a:cubicBezTo>
                    <a:pt x="2270" y="857"/>
                    <a:pt x="2297" y="802"/>
                    <a:pt x="2248" y="731"/>
                  </a:cubicBezTo>
                  <a:cubicBezTo>
                    <a:pt x="2207" y="671"/>
                    <a:pt x="2215" y="630"/>
                    <a:pt x="2272" y="581"/>
                  </a:cubicBezTo>
                  <a:cubicBezTo>
                    <a:pt x="2363" y="508"/>
                    <a:pt x="2502" y="477"/>
                    <a:pt x="2516" y="330"/>
                  </a:cubicBezTo>
                  <a:cubicBezTo>
                    <a:pt x="2603" y="300"/>
                    <a:pt x="2565" y="232"/>
                    <a:pt x="2554" y="177"/>
                  </a:cubicBezTo>
                  <a:cubicBezTo>
                    <a:pt x="2546" y="139"/>
                    <a:pt x="2540" y="101"/>
                    <a:pt x="2540" y="62"/>
                  </a:cubicBezTo>
                  <a:cubicBezTo>
                    <a:pt x="2543" y="13"/>
                    <a:pt x="2521" y="0"/>
                    <a:pt x="2477" y="5"/>
                  </a:cubicBezTo>
                  <a:cubicBezTo>
                    <a:pt x="2327" y="24"/>
                    <a:pt x="2174" y="8"/>
                    <a:pt x="2024" y="21"/>
                  </a:cubicBezTo>
                  <a:cubicBezTo>
                    <a:pt x="1865" y="35"/>
                    <a:pt x="1699" y="16"/>
                    <a:pt x="1560" y="125"/>
                  </a:cubicBezTo>
                  <a:cubicBezTo>
                    <a:pt x="1502" y="169"/>
                    <a:pt x="1437" y="204"/>
                    <a:pt x="1371" y="240"/>
                  </a:cubicBezTo>
                  <a:cubicBezTo>
                    <a:pt x="1316" y="267"/>
                    <a:pt x="1267" y="346"/>
                    <a:pt x="1194" y="270"/>
                  </a:cubicBezTo>
                  <a:cubicBezTo>
                    <a:pt x="1191" y="267"/>
                    <a:pt x="1172" y="275"/>
                    <a:pt x="1163" y="284"/>
                  </a:cubicBezTo>
                  <a:cubicBezTo>
                    <a:pt x="1120" y="316"/>
                    <a:pt x="1084" y="305"/>
                    <a:pt x="1065" y="256"/>
                  </a:cubicBezTo>
                  <a:cubicBezTo>
                    <a:pt x="1054" y="226"/>
                    <a:pt x="1032" y="210"/>
                    <a:pt x="1005" y="226"/>
                  </a:cubicBezTo>
                  <a:cubicBezTo>
                    <a:pt x="879" y="303"/>
                    <a:pt x="732" y="346"/>
                    <a:pt x="628" y="458"/>
                  </a:cubicBezTo>
                  <a:cubicBezTo>
                    <a:pt x="571" y="521"/>
                    <a:pt x="486" y="565"/>
                    <a:pt x="461" y="647"/>
                  </a:cubicBezTo>
                  <a:cubicBezTo>
                    <a:pt x="445" y="699"/>
                    <a:pt x="429" y="737"/>
                    <a:pt x="388" y="764"/>
                  </a:cubicBezTo>
                  <a:cubicBezTo>
                    <a:pt x="344" y="792"/>
                    <a:pt x="298" y="811"/>
                    <a:pt x="330" y="879"/>
                  </a:cubicBezTo>
                  <a:cubicBezTo>
                    <a:pt x="341" y="901"/>
                    <a:pt x="311" y="917"/>
                    <a:pt x="292" y="934"/>
                  </a:cubicBezTo>
                  <a:cubicBezTo>
                    <a:pt x="227" y="985"/>
                    <a:pt x="150" y="1018"/>
                    <a:pt x="74" y="1046"/>
                  </a:cubicBezTo>
                  <a:cubicBezTo>
                    <a:pt x="16" y="1067"/>
                    <a:pt x="0" y="1092"/>
                    <a:pt x="24" y="1152"/>
                  </a:cubicBezTo>
                  <a:cubicBezTo>
                    <a:pt x="57" y="1226"/>
                    <a:pt x="93" y="1308"/>
                    <a:pt x="52" y="1395"/>
                  </a:cubicBezTo>
                  <a:cubicBezTo>
                    <a:pt x="44" y="1455"/>
                    <a:pt x="82" y="1482"/>
                    <a:pt x="142" y="1466"/>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7"/>
            <p:cNvSpPr>
              <a:spLocks noChangeArrowheads="1"/>
            </p:cNvSpPr>
            <p:nvPr/>
          </p:nvSpPr>
          <p:spPr bwMode="auto">
            <a:xfrm>
              <a:off x="8196263" y="2944813"/>
              <a:ext cx="668337" cy="511175"/>
            </a:xfrm>
            <a:custGeom>
              <a:avLst/>
              <a:gdLst>
                <a:gd name="T0" fmla="*/ 1669 w 1858"/>
                <a:gd name="T1" fmla="*/ 1379 h 1418"/>
                <a:gd name="T2" fmla="*/ 1770 w 1858"/>
                <a:gd name="T3" fmla="*/ 1286 h 1418"/>
                <a:gd name="T4" fmla="*/ 1847 w 1858"/>
                <a:gd name="T5" fmla="*/ 456 h 1418"/>
                <a:gd name="T6" fmla="*/ 1745 w 1858"/>
                <a:gd name="T7" fmla="*/ 379 h 1418"/>
                <a:gd name="T8" fmla="*/ 1614 w 1858"/>
                <a:gd name="T9" fmla="*/ 316 h 1418"/>
                <a:gd name="T10" fmla="*/ 1513 w 1858"/>
                <a:gd name="T11" fmla="*/ 205 h 1418"/>
                <a:gd name="T12" fmla="*/ 1188 w 1858"/>
                <a:gd name="T13" fmla="*/ 65 h 1418"/>
                <a:gd name="T14" fmla="*/ 1016 w 1858"/>
                <a:gd name="T15" fmla="*/ 87 h 1418"/>
                <a:gd name="T16" fmla="*/ 951 w 1858"/>
                <a:gd name="T17" fmla="*/ 103 h 1418"/>
                <a:gd name="T18" fmla="*/ 484 w 1858"/>
                <a:gd name="T19" fmla="*/ 112 h 1418"/>
                <a:gd name="T20" fmla="*/ 287 w 1858"/>
                <a:gd name="T21" fmla="*/ 355 h 1418"/>
                <a:gd name="T22" fmla="*/ 273 w 1858"/>
                <a:gd name="T23" fmla="*/ 581 h 1418"/>
                <a:gd name="T24" fmla="*/ 131 w 1858"/>
                <a:gd name="T25" fmla="*/ 1018 h 1418"/>
                <a:gd name="T26" fmla="*/ 30 w 1858"/>
                <a:gd name="T27" fmla="*/ 1343 h 1418"/>
                <a:gd name="T28" fmla="*/ 79 w 1858"/>
                <a:gd name="T29" fmla="*/ 1414 h 1418"/>
                <a:gd name="T30" fmla="*/ 978 w 1858"/>
                <a:gd name="T31" fmla="*/ 1393 h 1418"/>
                <a:gd name="T32" fmla="*/ 1669 w 1858"/>
                <a:gd name="T33" fmla="*/ 137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8" h="1418">
                  <a:moveTo>
                    <a:pt x="1669" y="1379"/>
                  </a:moveTo>
                  <a:cubicBezTo>
                    <a:pt x="1740" y="1379"/>
                    <a:pt x="1765" y="1354"/>
                    <a:pt x="1770" y="1286"/>
                  </a:cubicBezTo>
                  <a:cubicBezTo>
                    <a:pt x="1792" y="1010"/>
                    <a:pt x="1822" y="732"/>
                    <a:pt x="1847" y="456"/>
                  </a:cubicBezTo>
                  <a:cubicBezTo>
                    <a:pt x="1857" y="341"/>
                    <a:pt x="1849" y="336"/>
                    <a:pt x="1745" y="379"/>
                  </a:cubicBezTo>
                  <a:cubicBezTo>
                    <a:pt x="1664" y="412"/>
                    <a:pt x="1642" y="398"/>
                    <a:pt x="1614" y="316"/>
                  </a:cubicBezTo>
                  <a:cubicBezTo>
                    <a:pt x="1598" y="267"/>
                    <a:pt x="1568" y="227"/>
                    <a:pt x="1513" y="205"/>
                  </a:cubicBezTo>
                  <a:cubicBezTo>
                    <a:pt x="1404" y="162"/>
                    <a:pt x="1298" y="112"/>
                    <a:pt x="1188" y="65"/>
                  </a:cubicBezTo>
                  <a:cubicBezTo>
                    <a:pt x="1125" y="38"/>
                    <a:pt x="1065" y="0"/>
                    <a:pt x="1016" y="87"/>
                  </a:cubicBezTo>
                  <a:cubicBezTo>
                    <a:pt x="1008" y="101"/>
                    <a:pt x="972" y="103"/>
                    <a:pt x="951" y="103"/>
                  </a:cubicBezTo>
                  <a:lnTo>
                    <a:pt x="484" y="112"/>
                  </a:lnTo>
                  <a:cubicBezTo>
                    <a:pt x="358" y="114"/>
                    <a:pt x="270" y="229"/>
                    <a:pt x="287" y="355"/>
                  </a:cubicBezTo>
                  <a:cubicBezTo>
                    <a:pt x="295" y="428"/>
                    <a:pt x="292" y="508"/>
                    <a:pt x="273" y="581"/>
                  </a:cubicBezTo>
                  <a:cubicBezTo>
                    <a:pt x="235" y="729"/>
                    <a:pt x="137" y="852"/>
                    <a:pt x="131" y="1018"/>
                  </a:cubicBezTo>
                  <a:cubicBezTo>
                    <a:pt x="128" y="1122"/>
                    <a:pt x="74" y="1240"/>
                    <a:pt x="30" y="1343"/>
                  </a:cubicBezTo>
                  <a:cubicBezTo>
                    <a:pt x="0" y="1409"/>
                    <a:pt x="19" y="1417"/>
                    <a:pt x="79" y="1414"/>
                  </a:cubicBezTo>
                  <a:cubicBezTo>
                    <a:pt x="377" y="1398"/>
                    <a:pt x="677" y="1387"/>
                    <a:pt x="978" y="1393"/>
                  </a:cubicBezTo>
                  <a:cubicBezTo>
                    <a:pt x="1210" y="1403"/>
                    <a:pt x="1440" y="1379"/>
                    <a:pt x="1669" y="1379"/>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38"/>
            <p:cNvSpPr>
              <a:spLocks noChangeArrowheads="1"/>
            </p:cNvSpPr>
            <p:nvPr/>
          </p:nvSpPr>
          <p:spPr bwMode="auto">
            <a:xfrm>
              <a:off x="10306050" y="1358900"/>
              <a:ext cx="576263" cy="750888"/>
            </a:xfrm>
            <a:custGeom>
              <a:avLst/>
              <a:gdLst>
                <a:gd name="T0" fmla="*/ 415 w 1599"/>
                <a:gd name="T1" fmla="*/ 87 h 2084"/>
                <a:gd name="T2" fmla="*/ 328 w 1599"/>
                <a:gd name="T3" fmla="*/ 106 h 2084"/>
                <a:gd name="T4" fmla="*/ 325 w 1599"/>
                <a:gd name="T5" fmla="*/ 185 h 2084"/>
                <a:gd name="T6" fmla="*/ 347 w 1599"/>
                <a:gd name="T7" fmla="*/ 251 h 2084"/>
                <a:gd name="T8" fmla="*/ 271 w 1599"/>
                <a:gd name="T9" fmla="*/ 341 h 2084"/>
                <a:gd name="T10" fmla="*/ 265 w 1599"/>
                <a:gd name="T11" fmla="*/ 469 h 2084"/>
                <a:gd name="T12" fmla="*/ 224 w 1599"/>
                <a:gd name="T13" fmla="*/ 614 h 2084"/>
                <a:gd name="T14" fmla="*/ 156 w 1599"/>
                <a:gd name="T15" fmla="*/ 745 h 2084"/>
                <a:gd name="T16" fmla="*/ 134 w 1599"/>
                <a:gd name="T17" fmla="*/ 797 h 2084"/>
                <a:gd name="T18" fmla="*/ 82 w 1599"/>
                <a:gd name="T19" fmla="*/ 1166 h 2084"/>
                <a:gd name="T20" fmla="*/ 107 w 1599"/>
                <a:gd name="T21" fmla="*/ 1327 h 2084"/>
                <a:gd name="T22" fmla="*/ 115 w 1599"/>
                <a:gd name="T23" fmla="*/ 1360 h 2084"/>
                <a:gd name="T24" fmla="*/ 191 w 1599"/>
                <a:gd name="T25" fmla="*/ 1502 h 2084"/>
                <a:gd name="T26" fmla="*/ 200 w 1599"/>
                <a:gd name="T27" fmla="*/ 1635 h 2084"/>
                <a:gd name="T28" fmla="*/ 178 w 1599"/>
                <a:gd name="T29" fmla="*/ 1777 h 2084"/>
                <a:gd name="T30" fmla="*/ 180 w 1599"/>
                <a:gd name="T31" fmla="*/ 1878 h 2084"/>
                <a:gd name="T32" fmla="*/ 172 w 1599"/>
                <a:gd name="T33" fmla="*/ 1984 h 2084"/>
                <a:gd name="T34" fmla="*/ 246 w 1599"/>
                <a:gd name="T35" fmla="*/ 2020 h 2084"/>
                <a:gd name="T36" fmla="*/ 331 w 1599"/>
                <a:gd name="T37" fmla="*/ 2001 h 2084"/>
                <a:gd name="T38" fmla="*/ 544 w 1599"/>
                <a:gd name="T39" fmla="*/ 1864 h 2084"/>
                <a:gd name="T40" fmla="*/ 645 w 1599"/>
                <a:gd name="T41" fmla="*/ 1796 h 2084"/>
                <a:gd name="T42" fmla="*/ 828 w 1599"/>
                <a:gd name="T43" fmla="*/ 1738 h 2084"/>
                <a:gd name="T44" fmla="*/ 1191 w 1599"/>
                <a:gd name="T45" fmla="*/ 1697 h 2084"/>
                <a:gd name="T46" fmla="*/ 1371 w 1599"/>
                <a:gd name="T47" fmla="*/ 1614 h 2084"/>
                <a:gd name="T48" fmla="*/ 1440 w 1599"/>
                <a:gd name="T49" fmla="*/ 1494 h 2084"/>
                <a:gd name="T50" fmla="*/ 1574 w 1599"/>
                <a:gd name="T51" fmla="*/ 1215 h 2084"/>
                <a:gd name="T52" fmla="*/ 1565 w 1599"/>
                <a:gd name="T53" fmla="*/ 1139 h 2084"/>
                <a:gd name="T54" fmla="*/ 1522 w 1599"/>
                <a:gd name="T55" fmla="*/ 1043 h 2084"/>
                <a:gd name="T56" fmla="*/ 1541 w 1599"/>
                <a:gd name="T57" fmla="*/ 961 h 2084"/>
                <a:gd name="T58" fmla="*/ 1546 w 1599"/>
                <a:gd name="T59" fmla="*/ 885 h 2084"/>
                <a:gd name="T60" fmla="*/ 1177 w 1599"/>
                <a:gd name="T61" fmla="*/ 513 h 2084"/>
                <a:gd name="T62" fmla="*/ 945 w 1599"/>
                <a:gd name="T63" fmla="*/ 284 h 2084"/>
                <a:gd name="T64" fmla="*/ 795 w 1599"/>
                <a:gd name="T65" fmla="*/ 161 h 2084"/>
                <a:gd name="T66" fmla="*/ 555 w 1599"/>
                <a:gd name="T67" fmla="*/ 0 h 2084"/>
                <a:gd name="T68" fmla="*/ 415 w 1599"/>
                <a:gd name="T69" fmla="*/ 87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9" h="2084">
                  <a:moveTo>
                    <a:pt x="415" y="87"/>
                  </a:moveTo>
                  <a:cubicBezTo>
                    <a:pt x="380" y="73"/>
                    <a:pt x="361" y="73"/>
                    <a:pt x="328" y="106"/>
                  </a:cubicBezTo>
                  <a:cubicBezTo>
                    <a:pt x="292" y="142"/>
                    <a:pt x="314" y="158"/>
                    <a:pt x="325" y="185"/>
                  </a:cubicBezTo>
                  <a:cubicBezTo>
                    <a:pt x="333" y="207"/>
                    <a:pt x="344" y="229"/>
                    <a:pt x="347" y="251"/>
                  </a:cubicBezTo>
                  <a:cubicBezTo>
                    <a:pt x="355" y="311"/>
                    <a:pt x="265" y="333"/>
                    <a:pt x="271" y="341"/>
                  </a:cubicBezTo>
                  <a:cubicBezTo>
                    <a:pt x="292" y="390"/>
                    <a:pt x="306" y="439"/>
                    <a:pt x="265" y="469"/>
                  </a:cubicBezTo>
                  <a:cubicBezTo>
                    <a:pt x="205" y="510"/>
                    <a:pt x="224" y="562"/>
                    <a:pt x="224" y="614"/>
                  </a:cubicBezTo>
                  <a:cubicBezTo>
                    <a:pt x="224" y="669"/>
                    <a:pt x="235" y="732"/>
                    <a:pt x="156" y="745"/>
                  </a:cubicBezTo>
                  <a:cubicBezTo>
                    <a:pt x="126" y="751"/>
                    <a:pt x="137" y="778"/>
                    <a:pt x="134" y="797"/>
                  </a:cubicBezTo>
                  <a:cubicBezTo>
                    <a:pt x="118" y="920"/>
                    <a:pt x="104" y="1043"/>
                    <a:pt x="82" y="1166"/>
                  </a:cubicBezTo>
                  <a:cubicBezTo>
                    <a:pt x="71" y="1226"/>
                    <a:pt x="0" y="1289"/>
                    <a:pt x="107" y="1327"/>
                  </a:cubicBezTo>
                  <a:cubicBezTo>
                    <a:pt x="112" y="1330"/>
                    <a:pt x="115" y="1349"/>
                    <a:pt x="115" y="1360"/>
                  </a:cubicBezTo>
                  <a:cubicBezTo>
                    <a:pt x="115" y="1420"/>
                    <a:pt x="145" y="1466"/>
                    <a:pt x="191" y="1502"/>
                  </a:cubicBezTo>
                  <a:cubicBezTo>
                    <a:pt x="246" y="1543"/>
                    <a:pt x="246" y="1586"/>
                    <a:pt x="200" y="1635"/>
                  </a:cubicBezTo>
                  <a:cubicBezTo>
                    <a:pt x="159" y="1676"/>
                    <a:pt x="123" y="1717"/>
                    <a:pt x="178" y="1777"/>
                  </a:cubicBezTo>
                  <a:cubicBezTo>
                    <a:pt x="200" y="1804"/>
                    <a:pt x="194" y="1845"/>
                    <a:pt x="180" y="1878"/>
                  </a:cubicBezTo>
                  <a:cubicBezTo>
                    <a:pt x="167" y="1913"/>
                    <a:pt x="167" y="1949"/>
                    <a:pt x="172" y="1984"/>
                  </a:cubicBezTo>
                  <a:cubicBezTo>
                    <a:pt x="178" y="2028"/>
                    <a:pt x="186" y="2083"/>
                    <a:pt x="246" y="2020"/>
                  </a:cubicBezTo>
                  <a:cubicBezTo>
                    <a:pt x="268" y="1998"/>
                    <a:pt x="301" y="1995"/>
                    <a:pt x="331" y="2001"/>
                  </a:cubicBezTo>
                  <a:cubicBezTo>
                    <a:pt x="448" y="2025"/>
                    <a:pt x="505" y="1957"/>
                    <a:pt x="544" y="1864"/>
                  </a:cubicBezTo>
                  <a:cubicBezTo>
                    <a:pt x="563" y="1818"/>
                    <a:pt x="596" y="1796"/>
                    <a:pt x="645" y="1796"/>
                  </a:cubicBezTo>
                  <a:cubicBezTo>
                    <a:pt x="710" y="1796"/>
                    <a:pt x="779" y="1782"/>
                    <a:pt x="828" y="1738"/>
                  </a:cubicBezTo>
                  <a:cubicBezTo>
                    <a:pt x="943" y="1635"/>
                    <a:pt x="1065" y="1662"/>
                    <a:pt x="1191" y="1697"/>
                  </a:cubicBezTo>
                  <a:cubicBezTo>
                    <a:pt x="1292" y="1728"/>
                    <a:pt x="1328" y="1714"/>
                    <a:pt x="1371" y="1614"/>
                  </a:cubicBezTo>
                  <a:cubicBezTo>
                    <a:pt x="1390" y="1570"/>
                    <a:pt x="1401" y="1518"/>
                    <a:pt x="1440" y="1494"/>
                  </a:cubicBezTo>
                  <a:cubicBezTo>
                    <a:pt x="1541" y="1425"/>
                    <a:pt x="1494" y="1292"/>
                    <a:pt x="1574" y="1215"/>
                  </a:cubicBezTo>
                  <a:cubicBezTo>
                    <a:pt x="1587" y="1201"/>
                    <a:pt x="1579" y="1166"/>
                    <a:pt x="1565" y="1139"/>
                  </a:cubicBezTo>
                  <a:cubicBezTo>
                    <a:pt x="1549" y="1109"/>
                    <a:pt x="1538" y="1073"/>
                    <a:pt x="1522" y="1043"/>
                  </a:cubicBezTo>
                  <a:cubicBezTo>
                    <a:pt x="1502" y="1008"/>
                    <a:pt x="1502" y="977"/>
                    <a:pt x="1541" y="961"/>
                  </a:cubicBezTo>
                  <a:cubicBezTo>
                    <a:pt x="1598" y="937"/>
                    <a:pt x="1576" y="915"/>
                    <a:pt x="1546" y="885"/>
                  </a:cubicBezTo>
                  <a:cubicBezTo>
                    <a:pt x="1426" y="759"/>
                    <a:pt x="1306" y="631"/>
                    <a:pt x="1177" y="513"/>
                  </a:cubicBezTo>
                  <a:cubicBezTo>
                    <a:pt x="1095" y="439"/>
                    <a:pt x="1022" y="360"/>
                    <a:pt x="945" y="284"/>
                  </a:cubicBezTo>
                  <a:cubicBezTo>
                    <a:pt x="902" y="240"/>
                    <a:pt x="858" y="158"/>
                    <a:pt x="795" y="161"/>
                  </a:cubicBezTo>
                  <a:cubicBezTo>
                    <a:pt x="672" y="166"/>
                    <a:pt x="628" y="73"/>
                    <a:pt x="555" y="0"/>
                  </a:cubicBezTo>
                  <a:cubicBezTo>
                    <a:pt x="530" y="101"/>
                    <a:pt x="503" y="120"/>
                    <a:pt x="415" y="87"/>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9"/>
            <p:cNvSpPr>
              <a:spLocks noChangeArrowheads="1"/>
            </p:cNvSpPr>
            <p:nvPr/>
          </p:nvSpPr>
          <p:spPr bwMode="auto">
            <a:xfrm>
              <a:off x="9301163" y="554038"/>
              <a:ext cx="868362" cy="446087"/>
            </a:xfrm>
            <a:custGeom>
              <a:avLst/>
              <a:gdLst>
                <a:gd name="T0" fmla="*/ 1251 w 2412"/>
                <a:gd name="T1" fmla="*/ 1155 h 1241"/>
                <a:gd name="T2" fmla="*/ 1499 w 2412"/>
                <a:gd name="T3" fmla="*/ 1125 h 1241"/>
                <a:gd name="T4" fmla="*/ 1562 w 2412"/>
                <a:gd name="T5" fmla="*/ 1068 h 1241"/>
                <a:gd name="T6" fmla="*/ 1767 w 2412"/>
                <a:gd name="T7" fmla="*/ 1076 h 1241"/>
                <a:gd name="T8" fmla="*/ 1835 w 2412"/>
                <a:gd name="T9" fmla="*/ 1073 h 1241"/>
                <a:gd name="T10" fmla="*/ 2021 w 2412"/>
                <a:gd name="T11" fmla="*/ 1005 h 1241"/>
                <a:gd name="T12" fmla="*/ 2051 w 2412"/>
                <a:gd name="T13" fmla="*/ 967 h 1241"/>
                <a:gd name="T14" fmla="*/ 2289 w 2412"/>
                <a:gd name="T15" fmla="*/ 795 h 1241"/>
                <a:gd name="T16" fmla="*/ 2398 w 2412"/>
                <a:gd name="T17" fmla="*/ 680 h 1241"/>
                <a:gd name="T18" fmla="*/ 2138 w 2412"/>
                <a:gd name="T19" fmla="*/ 112 h 1241"/>
                <a:gd name="T20" fmla="*/ 1879 w 2412"/>
                <a:gd name="T21" fmla="*/ 14 h 1241"/>
                <a:gd name="T22" fmla="*/ 1313 w 2412"/>
                <a:gd name="T23" fmla="*/ 14 h 1241"/>
                <a:gd name="T24" fmla="*/ 1199 w 2412"/>
                <a:gd name="T25" fmla="*/ 60 h 1241"/>
                <a:gd name="T26" fmla="*/ 1103 w 2412"/>
                <a:gd name="T27" fmla="*/ 109 h 1241"/>
                <a:gd name="T28" fmla="*/ 661 w 2412"/>
                <a:gd name="T29" fmla="*/ 109 h 1241"/>
                <a:gd name="T30" fmla="*/ 73 w 2412"/>
                <a:gd name="T31" fmla="*/ 98 h 1241"/>
                <a:gd name="T32" fmla="*/ 16 w 2412"/>
                <a:gd name="T33" fmla="*/ 169 h 1241"/>
                <a:gd name="T34" fmla="*/ 254 w 2412"/>
                <a:gd name="T35" fmla="*/ 759 h 1241"/>
                <a:gd name="T36" fmla="*/ 314 w 2412"/>
                <a:gd name="T37" fmla="*/ 795 h 1241"/>
                <a:gd name="T38" fmla="*/ 576 w 2412"/>
                <a:gd name="T39" fmla="*/ 795 h 1241"/>
                <a:gd name="T40" fmla="*/ 658 w 2412"/>
                <a:gd name="T41" fmla="*/ 770 h 1241"/>
                <a:gd name="T42" fmla="*/ 759 w 2412"/>
                <a:gd name="T43" fmla="*/ 792 h 1241"/>
                <a:gd name="T44" fmla="*/ 964 w 2412"/>
                <a:gd name="T45" fmla="*/ 1041 h 1241"/>
                <a:gd name="T46" fmla="*/ 1035 w 2412"/>
                <a:gd name="T47" fmla="*/ 1202 h 1241"/>
                <a:gd name="T48" fmla="*/ 1251 w 2412"/>
                <a:gd name="T49" fmla="*/ 1155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2" h="1241">
                  <a:moveTo>
                    <a:pt x="1251" y="1155"/>
                  </a:moveTo>
                  <a:cubicBezTo>
                    <a:pt x="1357" y="1240"/>
                    <a:pt x="1420" y="1234"/>
                    <a:pt x="1499" y="1125"/>
                  </a:cubicBezTo>
                  <a:cubicBezTo>
                    <a:pt x="1518" y="1101"/>
                    <a:pt x="1532" y="1065"/>
                    <a:pt x="1562" y="1068"/>
                  </a:cubicBezTo>
                  <a:cubicBezTo>
                    <a:pt x="1630" y="1073"/>
                    <a:pt x="1699" y="1021"/>
                    <a:pt x="1767" y="1076"/>
                  </a:cubicBezTo>
                  <a:cubicBezTo>
                    <a:pt x="1780" y="1087"/>
                    <a:pt x="1819" y="1084"/>
                    <a:pt x="1835" y="1073"/>
                  </a:cubicBezTo>
                  <a:cubicBezTo>
                    <a:pt x="1892" y="1038"/>
                    <a:pt x="1944" y="994"/>
                    <a:pt x="2021" y="1005"/>
                  </a:cubicBezTo>
                  <a:cubicBezTo>
                    <a:pt x="2043" y="1008"/>
                    <a:pt x="2045" y="983"/>
                    <a:pt x="2051" y="967"/>
                  </a:cubicBezTo>
                  <a:cubicBezTo>
                    <a:pt x="2081" y="871"/>
                    <a:pt x="2193" y="792"/>
                    <a:pt x="2289" y="795"/>
                  </a:cubicBezTo>
                  <a:cubicBezTo>
                    <a:pt x="2376" y="797"/>
                    <a:pt x="2411" y="767"/>
                    <a:pt x="2398" y="680"/>
                  </a:cubicBezTo>
                  <a:cubicBezTo>
                    <a:pt x="2368" y="467"/>
                    <a:pt x="2299" y="265"/>
                    <a:pt x="2138" y="112"/>
                  </a:cubicBezTo>
                  <a:cubicBezTo>
                    <a:pt x="2070" y="46"/>
                    <a:pt x="1996" y="0"/>
                    <a:pt x="1879" y="14"/>
                  </a:cubicBezTo>
                  <a:cubicBezTo>
                    <a:pt x="1693" y="35"/>
                    <a:pt x="1502" y="41"/>
                    <a:pt x="1313" y="14"/>
                  </a:cubicBezTo>
                  <a:cubicBezTo>
                    <a:pt x="1267" y="8"/>
                    <a:pt x="1221" y="11"/>
                    <a:pt x="1199" y="60"/>
                  </a:cubicBezTo>
                  <a:cubicBezTo>
                    <a:pt x="1177" y="104"/>
                    <a:pt x="1139" y="109"/>
                    <a:pt x="1103" y="109"/>
                  </a:cubicBezTo>
                  <a:cubicBezTo>
                    <a:pt x="956" y="112"/>
                    <a:pt x="808" y="109"/>
                    <a:pt x="661" y="109"/>
                  </a:cubicBezTo>
                  <a:cubicBezTo>
                    <a:pt x="464" y="107"/>
                    <a:pt x="270" y="104"/>
                    <a:pt x="73" y="98"/>
                  </a:cubicBezTo>
                  <a:cubicBezTo>
                    <a:pt x="16" y="96"/>
                    <a:pt x="0" y="115"/>
                    <a:pt x="16" y="169"/>
                  </a:cubicBezTo>
                  <a:cubicBezTo>
                    <a:pt x="71" y="377"/>
                    <a:pt x="177" y="563"/>
                    <a:pt x="254" y="759"/>
                  </a:cubicBezTo>
                  <a:cubicBezTo>
                    <a:pt x="267" y="792"/>
                    <a:pt x="286" y="797"/>
                    <a:pt x="314" y="795"/>
                  </a:cubicBezTo>
                  <a:cubicBezTo>
                    <a:pt x="401" y="784"/>
                    <a:pt x="488" y="751"/>
                    <a:pt x="576" y="795"/>
                  </a:cubicBezTo>
                  <a:cubicBezTo>
                    <a:pt x="606" y="808"/>
                    <a:pt x="631" y="787"/>
                    <a:pt x="658" y="770"/>
                  </a:cubicBezTo>
                  <a:cubicBezTo>
                    <a:pt x="696" y="746"/>
                    <a:pt x="743" y="754"/>
                    <a:pt x="759" y="792"/>
                  </a:cubicBezTo>
                  <a:cubicBezTo>
                    <a:pt x="803" y="896"/>
                    <a:pt x="906" y="948"/>
                    <a:pt x="964" y="1041"/>
                  </a:cubicBezTo>
                  <a:cubicBezTo>
                    <a:pt x="991" y="1090"/>
                    <a:pt x="994" y="1155"/>
                    <a:pt x="1035" y="1202"/>
                  </a:cubicBezTo>
                  <a:cubicBezTo>
                    <a:pt x="1114" y="1071"/>
                    <a:pt x="1141" y="1065"/>
                    <a:pt x="1251" y="1155"/>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40"/>
            <p:cNvSpPr>
              <a:spLocks noChangeArrowheads="1"/>
            </p:cNvSpPr>
            <p:nvPr/>
          </p:nvSpPr>
          <p:spPr bwMode="auto">
            <a:xfrm>
              <a:off x="8064500" y="2298700"/>
              <a:ext cx="638175" cy="677863"/>
            </a:xfrm>
            <a:custGeom>
              <a:avLst/>
              <a:gdLst>
                <a:gd name="T0" fmla="*/ 1150 w 1771"/>
                <a:gd name="T1" fmla="*/ 1799 h 1882"/>
                <a:gd name="T2" fmla="*/ 1445 w 1771"/>
                <a:gd name="T3" fmla="*/ 1657 h 1882"/>
                <a:gd name="T4" fmla="*/ 1647 w 1771"/>
                <a:gd name="T5" fmla="*/ 1510 h 1882"/>
                <a:gd name="T6" fmla="*/ 1732 w 1771"/>
                <a:gd name="T7" fmla="*/ 1458 h 1882"/>
                <a:gd name="T8" fmla="*/ 1718 w 1771"/>
                <a:gd name="T9" fmla="*/ 1229 h 1882"/>
                <a:gd name="T10" fmla="*/ 1560 w 1771"/>
                <a:gd name="T11" fmla="*/ 890 h 1882"/>
                <a:gd name="T12" fmla="*/ 1489 w 1771"/>
                <a:gd name="T13" fmla="*/ 658 h 1882"/>
                <a:gd name="T14" fmla="*/ 1262 w 1771"/>
                <a:gd name="T15" fmla="*/ 275 h 1882"/>
                <a:gd name="T16" fmla="*/ 1254 w 1771"/>
                <a:gd name="T17" fmla="*/ 243 h 1882"/>
                <a:gd name="T18" fmla="*/ 1093 w 1771"/>
                <a:gd name="T19" fmla="*/ 73 h 1882"/>
                <a:gd name="T20" fmla="*/ 992 w 1771"/>
                <a:gd name="T21" fmla="*/ 30 h 1882"/>
                <a:gd name="T22" fmla="*/ 899 w 1771"/>
                <a:gd name="T23" fmla="*/ 32 h 1882"/>
                <a:gd name="T24" fmla="*/ 683 w 1771"/>
                <a:gd name="T25" fmla="*/ 346 h 1882"/>
                <a:gd name="T26" fmla="*/ 361 w 1771"/>
                <a:gd name="T27" fmla="*/ 808 h 1882"/>
                <a:gd name="T28" fmla="*/ 197 w 1771"/>
                <a:gd name="T29" fmla="*/ 1029 h 1882"/>
                <a:gd name="T30" fmla="*/ 110 w 1771"/>
                <a:gd name="T31" fmla="*/ 1204 h 1882"/>
                <a:gd name="T32" fmla="*/ 17 w 1771"/>
                <a:gd name="T33" fmla="*/ 1360 h 1882"/>
                <a:gd name="T34" fmla="*/ 33 w 1771"/>
                <a:gd name="T35" fmla="*/ 1444 h 1882"/>
                <a:gd name="T36" fmla="*/ 186 w 1771"/>
                <a:gd name="T37" fmla="*/ 1521 h 1882"/>
                <a:gd name="T38" fmla="*/ 361 w 1771"/>
                <a:gd name="T39" fmla="*/ 1660 h 1882"/>
                <a:gd name="T40" fmla="*/ 437 w 1771"/>
                <a:gd name="T41" fmla="*/ 1690 h 1882"/>
                <a:gd name="T42" fmla="*/ 544 w 1771"/>
                <a:gd name="T43" fmla="*/ 1797 h 1882"/>
                <a:gd name="T44" fmla="*/ 568 w 1771"/>
                <a:gd name="T45" fmla="*/ 1838 h 1882"/>
                <a:gd name="T46" fmla="*/ 686 w 1771"/>
                <a:gd name="T47" fmla="*/ 1819 h 1882"/>
                <a:gd name="T48" fmla="*/ 751 w 1771"/>
                <a:gd name="T49" fmla="*/ 1799 h 1882"/>
                <a:gd name="T50" fmla="*/ 1008 w 1771"/>
                <a:gd name="T51" fmla="*/ 1799 h 1882"/>
                <a:gd name="T52" fmla="*/ 1150 w 1771"/>
                <a:gd name="T53" fmla="*/ 1799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1" h="1882">
                  <a:moveTo>
                    <a:pt x="1150" y="1799"/>
                  </a:moveTo>
                  <a:cubicBezTo>
                    <a:pt x="1281" y="1821"/>
                    <a:pt x="1371" y="1769"/>
                    <a:pt x="1445" y="1657"/>
                  </a:cubicBezTo>
                  <a:cubicBezTo>
                    <a:pt x="1492" y="1589"/>
                    <a:pt x="1563" y="1535"/>
                    <a:pt x="1647" y="1510"/>
                  </a:cubicBezTo>
                  <a:cubicBezTo>
                    <a:pt x="1677" y="1502"/>
                    <a:pt x="1729" y="1504"/>
                    <a:pt x="1732" y="1458"/>
                  </a:cubicBezTo>
                  <a:cubicBezTo>
                    <a:pt x="1735" y="1379"/>
                    <a:pt x="1770" y="1267"/>
                    <a:pt x="1718" y="1229"/>
                  </a:cubicBezTo>
                  <a:cubicBezTo>
                    <a:pt x="1601" y="1139"/>
                    <a:pt x="1604" y="1002"/>
                    <a:pt x="1560" y="890"/>
                  </a:cubicBezTo>
                  <a:cubicBezTo>
                    <a:pt x="1533" y="819"/>
                    <a:pt x="1527" y="729"/>
                    <a:pt x="1489" y="658"/>
                  </a:cubicBezTo>
                  <a:cubicBezTo>
                    <a:pt x="1418" y="529"/>
                    <a:pt x="1412" y="360"/>
                    <a:pt x="1262" y="275"/>
                  </a:cubicBezTo>
                  <a:cubicBezTo>
                    <a:pt x="1254" y="273"/>
                    <a:pt x="1257" y="254"/>
                    <a:pt x="1254" y="243"/>
                  </a:cubicBezTo>
                  <a:cubicBezTo>
                    <a:pt x="1232" y="155"/>
                    <a:pt x="1186" y="93"/>
                    <a:pt x="1093" y="73"/>
                  </a:cubicBezTo>
                  <a:cubicBezTo>
                    <a:pt x="1057" y="65"/>
                    <a:pt x="1022" y="68"/>
                    <a:pt x="992" y="30"/>
                  </a:cubicBezTo>
                  <a:cubicBezTo>
                    <a:pt x="973" y="2"/>
                    <a:pt x="926" y="0"/>
                    <a:pt x="899" y="32"/>
                  </a:cubicBezTo>
                  <a:cubicBezTo>
                    <a:pt x="817" y="131"/>
                    <a:pt x="741" y="240"/>
                    <a:pt x="683" y="346"/>
                  </a:cubicBezTo>
                  <a:cubicBezTo>
                    <a:pt x="593" y="516"/>
                    <a:pt x="446" y="639"/>
                    <a:pt x="361" y="808"/>
                  </a:cubicBezTo>
                  <a:cubicBezTo>
                    <a:pt x="320" y="893"/>
                    <a:pt x="232" y="931"/>
                    <a:pt x="197" y="1029"/>
                  </a:cubicBezTo>
                  <a:cubicBezTo>
                    <a:pt x="178" y="1084"/>
                    <a:pt x="167" y="1160"/>
                    <a:pt x="110" y="1204"/>
                  </a:cubicBezTo>
                  <a:cubicBezTo>
                    <a:pt x="58" y="1245"/>
                    <a:pt x="41" y="1305"/>
                    <a:pt x="17" y="1360"/>
                  </a:cubicBezTo>
                  <a:cubicBezTo>
                    <a:pt x="0" y="1395"/>
                    <a:pt x="8" y="1414"/>
                    <a:pt x="33" y="1444"/>
                  </a:cubicBezTo>
                  <a:cubicBezTo>
                    <a:pt x="74" y="1496"/>
                    <a:pt x="137" y="1494"/>
                    <a:pt x="186" y="1521"/>
                  </a:cubicBezTo>
                  <a:cubicBezTo>
                    <a:pt x="252" y="1556"/>
                    <a:pt x="306" y="1611"/>
                    <a:pt x="361" y="1660"/>
                  </a:cubicBezTo>
                  <a:cubicBezTo>
                    <a:pt x="385" y="1682"/>
                    <a:pt x="407" y="1696"/>
                    <a:pt x="437" y="1690"/>
                  </a:cubicBezTo>
                  <a:cubicBezTo>
                    <a:pt x="522" y="1674"/>
                    <a:pt x="552" y="1723"/>
                    <a:pt x="544" y="1797"/>
                  </a:cubicBezTo>
                  <a:cubicBezTo>
                    <a:pt x="541" y="1827"/>
                    <a:pt x="549" y="1824"/>
                    <a:pt x="568" y="1838"/>
                  </a:cubicBezTo>
                  <a:cubicBezTo>
                    <a:pt x="618" y="1865"/>
                    <a:pt x="656" y="1881"/>
                    <a:pt x="686" y="1819"/>
                  </a:cubicBezTo>
                  <a:cubicBezTo>
                    <a:pt x="700" y="1794"/>
                    <a:pt x="727" y="1799"/>
                    <a:pt x="751" y="1799"/>
                  </a:cubicBezTo>
                  <a:lnTo>
                    <a:pt x="1008" y="1799"/>
                  </a:lnTo>
                  <a:cubicBezTo>
                    <a:pt x="1055" y="1799"/>
                    <a:pt x="1104" y="1794"/>
                    <a:pt x="1150" y="1799"/>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41"/>
            <p:cNvSpPr>
              <a:spLocks noChangeArrowheads="1"/>
            </p:cNvSpPr>
            <p:nvPr/>
          </p:nvSpPr>
          <p:spPr bwMode="auto">
            <a:xfrm>
              <a:off x="11180763" y="444500"/>
              <a:ext cx="1146175" cy="403225"/>
            </a:xfrm>
            <a:custGeom>
              <a:avLst/>
              <a:gdLst>
                <a:gd name="T0" fmla="*/ 3035 w 3186"/>
                <a:gd name="T1" fmla="*/ 85 h 1118"/>
                <a:gd name="T2" fmla="*/ 2961 w 3186"/>
                <a:gd name="T3" fmla="*/ 120 h 1118"/>
                <a:gd name="T4" fmla="*/ 1951 w 3186"/>
                <a:gd name="T5" fmla="*/ 169 h 1118"/>
                <a:gd name="T6" fmla="*/ 470 w 3186"/>
                <a:gd name="T7" fmla="*/ 227 h 1118"/>
                <a:gd name="T8" fmla="*/ 353 w 3186"/>
                <a:gd name="T9" fmla="*/ 270 h 1118"/>
                <a:gd name="T10" fmla="*/ 314 w 3186"/>
                <a:gd name="T11" fmla="*/ 407 h 1118"/>
                <a:gd name="T12" fmla="*/ 159 w 3186"/>
                <a:gd name="T13" fmla="*/ 781 h 1118"/>
                <a:gd name="T14" fmla="*/ 60 w 3186"/>
                <a:gd name="T15" fmla="*/ 838 h 1118"/>
                <a:gd name="T16" fmla="*/ 11 w 3186"/>
                <a:gd name="T17" fmla="*/ 898 h 1118"/>
                <a:gd name="T18" fmla="*/ 74 w 3186"/>
                <a:gd name="T19" fmla="*/ 898 h 1118"/>
                <a:gd name="T20" fmla="*/ 123 w 3186"/>
                <a:gd name="T21" fmla="*/ 912 h 1118"/>
                <a:gd name="T22" fmla="*/ 396 w 3186"/>
                <a:gd name="T23" fmla="*/ 964 h 1118"/>
                <a:gd name="T24" fmla="*/ 888 w 3186"/>
                <a:gd name="T25" fmla="*/ 863 h 1118"/>
                <a:gd name="T26" fmla="*/ 1273 w 3186"/>
                <a:gd name="T27" fmla="*/ 969 h 1118"/>
                <a:gd name="T28" fmla="*/ 1322 w 3186"/>
                <a:gd name="T29" fmla="*/ 1043 h 1118"/>
                <a:gd name="T30" fmla="*/ 1688 w 3186"/>
                <a:gd name="T31" fmla="*/ 983 h 1118"/>
                <a:gd name="T32" fmla="*/ 1855 w 3186"/>
                <a:gd name="T33" fmla="*/ 978 h 1118"/>
                <a:gd name="T34" fmla="*/ 2054 w 3186"/>
                <a:gd name="T35" fmla="*/ 975 h 1118"/>
                <a:gd name="T36" fmla="*/ 2434 w 3186"/>
                <a:gd name="T37" fmla="*/ 713 h 1118"/>
                <a:gd name="T38" fmla="*/ 2470 w 3186"/>
                <a:gd name="T39" fmla="*/ 677 h 1118"/>
                <a:gd name="T40" fmla="*/ 2639 w 3186"/>
                <a:gd name="T41" fmla="*/ 565 h 1118"/>
                <a:gd name="T42" fmla="*/ 2691 w 3186"/>
                <a:gd name="T43" fmla="*/ 541 h 1118"/>
                <a:gd name="T44" fmla="*/ 2915 w 3186"/>
                <a:gd name="T45" fmla="*/ 298 h 1118"/>
                <a:gd name="T46" fmla="*/ 2950 w 3186"/>
                <a:gd name="T47" fmla="*/ 248 h 1118"/>
                <a:gd name="T48" fmla="*/ 3131 w 3186"/>
                <a:gd name="T49" fmla="*/ 85 h 1118"/>
                <a:gd name="T50" fmla="*/ 3185 w 3186"/>
                <a:gd name="T51" fmla="*/ 16 h 1118"/>
                <a:gd name="T52" fmla="*/ 3035 w 3186"/>
                <a:gd name="T53" fmla="*/ 85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6" h="1118">
                  <a:moveTo>
                    <a:pt x="3035" y="85"/>
                  </a:moveTo>
                  <a:cubicBezTo>
                    <a:pt x="3027" y="120"/>
                    <a:pt x="2991" y="117"/>
                    <a:pt x="2961" y="120"/>
                  </a:cubicBezTo>
                  <a:cubicBezTo>
                    <a:pt x="2625" y="136"/>
                    <a:pt x="2289" y="164"/>
                    <a:pt x="1951" y="169"/>
                  </a:cubicBezTo>
                  <a:cubicBezTo>
                    <a:pt x="1456" y="175"/>
                    <a:pt x="964" y="196"/>
                    <a:pt x="470" y="227"/>
                  </a:cubicBezTo>
                  <a:cubicBezTo>
                    <a:pt x="432" y="229"/>
                    <a:pt x="366" y="180"/>
                    <a:pt x="353" y="270"/>
                  </a:cubicBezTo>
                  <a:cubicBezTo>
                    <a:pt x="347" y="317"/>
                    <a:pt x="301" y="347"/>
                    <a:pt x="314" y="407"/>
                  </a:cubicBezTo>
                  <a:cubicBezTo>
                    <a:pt x="350" y="562"/>
                    <a:pt x="284" y="688"/>
                    <a:pt x="159" y="781"/>
                  </a:cubicBezTo>
                  <a:cubicBezTo>
                    <a:pt x="129" y="803"/>
                    <a:pt x="90" y="816"/>
                    <a:pt x="60" y="838"/>
                  </a:cubicBezTo>
                  <a:cubicBezTo>
                    <a:pt x="38" y="852"/>
                    <a:pt x="0" y="868"/>
                    <a:pt x="11" y="898"/>
                  </a:cubicBezTo>
                  <a:cubicBezTo>
                    <a:pt x="22" y="931"/>
                    <a:pt x="52" y="893"/>
                    <a:pt x="74" y="898"/>
                  </a:cubicBezTo>
                  <a:cubicBezTo>
                    <a:pt x="90" y="904"/>
                    <a:pt x="107" y="909"/>
                    <a:pt x="123" y="912"/>
                  </a:cubicBezTo>
                  <a:cubicBezTo>
                    <a:pt x="213" y="931"/>
                    <a:pt x="309" y="972"/>
                    <a:pt x="396" y="964"/>
                  </a:cubicBezTo>
                  <a:cubicBezTo>
                    <a:pt x="563" y="948"/>
                    <a:pt x="727" y="912"/>
                    <a:pt x="888" y="863"/>
                  </a:cubicBezTo>
                  <a:cubicBezTo>
                    <a:pt x="1046" y="814"/>
                    <a:pt x="1158" y="885"/>
                    <a:pt x="1273" y="969"/>
                  </a:cubicBezTo>
                  <a:cubicBezTo>
                    <a:pt x="1303" y="991"/>
                    <a:pt x="1284" y="1043"/>
                    <a:pt x="1322" y="1043"/>
                  </a:cubicBezTo>
                  <a:cubicBezTo>
                    <a:pt x="1448" y="1049"/>
                    <a:pt x="1582" y="1117"/>
                    <a:pt x="1688" y="983"/>
                  </a:cubicBezTo>
                  <a:cubicBezTo>
                    <a:pt x="1735" y="923"/>
                    <a:pt x="1792" y="920"/>
                    <a:pt x="1855" y="978"/>
                  </a:cubicBezTo>
                  <a:cubicBezTo>
                    <a:pt x="1931" y="1049"/>
                    <a:pt x="1970" y="1032"/>
                    <a:pt x="2054" y="975"/>
                  </a:cubicBezTo>
                  <a:cubicBezTo>
                    <a:pt x="2183" y="890"/>
                    <a:pt x="2256" y="726"/>
                    <a:pt x="2434" y="713"/>
                  </a:cubicBezTo>
                  <a:cubicBezTo>
                    <a:pt x="2448" y="713"/>
                    <a:pt x="2464" y="691"/>
                    <a:pt x="2470" y="677"/>
                  </a:cubicBezTo>
                  <a:cubicBezTo>
                    <a:pt x="2502" y="603"/>
                    <a:pt x="2571" y="584"/>
                    <a:pt x="2639" y="565"/>
                  </a:cubicBezTo>
                  <a:cubicBezTo>
                    <a:pt x="2658" y="560"/>
                    <a:pt x="2672" y="557"/>
                    <a:pt x="2691" y="541"/>
                  </a:cubicBezTo>
                  <a:cubicBezTo>
                    <a:pt x="2773" y="464"/>
                    <a:pt x="2825" y="363"/>
                    <a:pt x="2915" y="298"/>
                  </a:cubicBezTo>
                  <a:cubicBezTo>
                    <a:pt x="2931" y="287"/>
                    <a:pt x="2948" y="267"/>
                    <a:pt x="2950" y="248"/>
                  </a:cubicBezTo>
                  <a:cubicBezTo>
                    <a:pt x="2967" y="142"/>
                    <a:pt x="3046" y="106"/>
                    <a:pt x="3131" y="85"/>
                  </a:cubicBezTo>
                  <a:cubicBezTo>
                    <a:pt x="3180" y="74"/>
                    <a:pt x="3169" y="44"/>
                    <a:pt x="3185" y="16"/>
                  </a:cubicBezTo>
                  <a:cubicBezTo>
                    <a:pt x="3111" y="3"/>
                    <a:pt x="3054" y="0"/>
                    <a:pt x="3035" y="85"/>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42"/>
            <p:cNvSpPr>
              <a:spLocks noChangeArrowheads="1"/>
            </p:cNvSpPr>
            <p:nvPr/>
          </p:nvSpPr>
          <p:spPr bwMode="auto">
            <a:xfrm>
              <a:off x="7213600" y="2084388"/>
              <a:ext cx="698500" cy="701675"/>
            </a:xfrm>
            <a:custGeom>
              <a:avLst/>
              <a:gdLst>
                <a:gd name="T0" fmla="*/ 1652 w 1940"/>
                <a:gd name="T1" fmla="*/ 104 h 1948"/>
                <a:gd name="T2" fmla="*/ 1554 w 1940"/>
                <a:gd name="T3" fmla="*/ 104 h 1948"/>
                <a:gd name="T4" fmla="*/ 1384 w 1940"/>
                <a:gd name="T5" fmla="*/ 52 h 1948"/>
                <a:gd name="T6" fmla="*/ 1335 w 1940"/>
                <a:gd name="T7" fmla="*/ 41 h 1948"/>
                <a:gd name="T8" fmla="*/ 1174 w 1940"/>
                <a:gd name="T9" fmla="*/ 8 h 1948"/>
                <a:gd name="T10" fmla="*/ 756 w 1940"/>
                <a:gd name="T11" fmla="*/ 25 h 1948"/>
                <a:gd name="T12" fmla="*/ 693 w 1940"/>
                <a:gd name="T13" fmla="*/ 71 h 1948"/>
                <a:gd name="T14" fmla="*/ 652 w 1940"/>
                <a:gd name="T15" fmla="*/ 257 h 1948"/>
                <a:gd name="T16" fmla="*/ 472 w 1940"/>
                <a:gd name="T17" fmla="*/ 489 h 1948"/>
                <a:gd name="T18" fmla="*/ 79 w 1940"/>
                <a:gd name="T19" fmla="*/ 948 h 1948"/>
                <a:gd name="T20" fmla="*/ 79 w 1940"/>
                <a:gd name="T21" fmla="*/ 1174 h 1948"/>
                <a:gd name="T22" fmla="*/ 109 w 1940"/>
                <a:gd name="T23" fmla="*/ 1254 h 1948"/>
                <a:gd name="T24" fmla="*/ 144 w 1940"/>
                <a:gd name="T25" fmla="*/ 1349 h 1948"/>
                <a:gd name="T26" fmla="*/ 742 w 1940"/>
                <a:gd name="T27" fmla="*/ 1917 h 1948"/>
                <a:gd name="T28" fmla="*/ 811 w 1940"/>
                <a:gd name="T29" fmla="*/ 1904 h 1948"/>
                <a:gd name="T30" fmla="*/ 966 w 1940"/>
                <a:gd name="T31" fmla="*/ 1549 h 1948"/>
                <a:gd name="T32" fmla="*/ 1078 w 1940"/>
                <a:gd name="T33" fmla="*/ 1499 h 1948"/>
                <a:gd name="T34" fmla="*/ 1141 w 1940"/>
                <a:gd name="T35" fmla="*/ 1461 h 1948"/>
                <a:gd name="T36" fmla="*/ 1136 w 1940"/>
                <a:gd name="T37" fmla="*/ 1420 h 1948"/>
                <a:gd name="T38" fmla="*/ 1109 w 1940"/>
                <a:gd name="T39" fmla="*/ 1256 h 1948"/>
                <a:gd name="T40" fmla="*/ 1226 w 1940"/>
                <a:gd name="T41" fmla="*/ 1005 h 1948"/>
                <a:gd name="T42" fmla="*/ 1300 w 1940"/>
                <a:gd name="T43" fmla="*/ 855 h 1948"/>
                <a:gd name="T44" fmla="*/ 1939 w 1940"/>
                <a:gd name="T45" fmla="*/ 25 h 1948"/>
                <a:gd name="T46" fmla="*/ 1652 w 1940"/>
                <a:gd name="T47" fmla="*/ 104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0" h="1948">
                  <a:moveTo>
                    <a:pt x="1652" y="104"/>
                  </a:moveTo>
                  <a:cubicBezTo>
                    <a:pt x="1617" y="115"/>
                    <a:pt x="1562" y="128"/>
                    <a:pt x="1554" y="104"/>
                  </a:cubicBezTo>
                  <a:cubicBezTo>
                    <a:pt x="1518" y="0"/>
                    <a:pt x="1455" y="25"/>
                    <a:pt x="1384" y="52"/>
                  </a:cubicBezTo>
                  <a:cubicBezTo>
                    <a:pt x="1371" y="57"/>
                    <a:pt x="1346" y="52"/>
                    <a:pt x="1335" y="41"/>
                  </a:cubicBezTo>
                  <a:cubicBezTo>
                    <a:pt x="1286" y="3"/>
                    <a:pt x="1231" y="5"/>
                    <a:pt x="1174" y="8"/>
                  </a:cubicBezTo>
                  <a:cubicBezTo>
                    <a:pt x="1035" y="14"/>
                    <a:pt x="895" y="22"/>
                    <a:pt x="756" y="25"/>
                  </a:cubicBezTo>
                  <a:cubicBezTo>
                    <a:pt x="721" y="25"/>
                    <a:pt x="710" y="41"/>
                    <a:pt x="693" y="71"/>
                  </a:cubicBezTo>
                  <a:cubicBezTo>
                    <a:pt x="661" y="131"/>
                    <a:pt x="699" y="202"/>
                    <a:pt x="652" y="257"/>
                  </a:cubicBezTo>
                  <a:cubicBezTo>
                    <a:pt x="590" y="330"/>
                    <a:pt x="535" y="412"/>
                    <a:pt x="472" y="489"/>
                  </a:cubicBezTo>
                  <a:cubicBezTo>
                    <a:pt x="344" y="645"/>
                    <a:pt x="210" y="795"/>
                    <a:pt x="79" y="948"/>
                  </a:cubicBezTo>
                  <a:cubicBezTo>
                    <a:pt x="0" y="1041"/>
                    <a:pt x="0" y="1090"/>
                    <a:pt x="79" y="1174"/>
                  </a:cubicBezTo>
                  <a:cubicBezTo>
                    <a:pt x="101" y="1199"/>
                    <a:pt x="111" y="1221"/>
                    <a:pt x="109" y="1254"/>
                  </a:cubicBezTo>
                  <a:cubicBezTo>
                    <a:pt x="106" y="1292"/>
                    <a:pt x="117" y="1325"/>
                    <a:pt x="144" y="1349"/>
                  </a:cubicBezTo>
                  <a:cubicBezTo>
                    <a:pt x="338" y="1546"/>
                    <a:pt x="527" y="1745"/>
                    <a:pt x="742" y="1917"/>
                  </a:cubicBezTo>
                  <a:cubicBezTo>
                    <a:pt x="778" y="1947"/>
                    <a:pt x="794" y="1945"/>
                    <a:pt x="811" y="1904"/>
                  </a:cubicBezTo>
                  <a:cubicBezTo>
                    <a:pt x="863" y="1783"/>
                    <a:pt x="915" y="1666"/>
                    <a:pt x="966" y="1549"/>
                  </a:cubicBezTo>
                  <a:cubicBezTo>
                    <a:pt x="988" y="1499"/>
                    <a:pt x="1010" y="1453"/>
                    <a:pt x="1078" y="1499"/>
                  </a:cubicBezTo>
                  <a:cubicBezTo>
                    <a:pt x="1119" y="1529"/>
                    <a:pt x="1122" y="1475"/>
                    <a:pt x="1141" y="1461"/>
                  </a:cubicBezTo>
                  <a:cubicBezTo>
                    <a:pt x="1163" y="1447"/>
                    <a:pt x="1152" y="1426"/>
                    <a:pt x="1136" y="1420"/>
                  </a:cubicBezTo>
                  <a:cubicBezTo>
                    <a:pt x="1037" y="1379"/>
                    <a:pt x="1081" y="1319"/>
                    <a:pt x="1109" y="1256"/>
                  </a:cubicBezTo>
                  <a:cubicBezTo>
                    <a:pt x="1147" y="1172"/>
                    <a:pt x="1237" y="1112"/>
                    <a:pt x="1226" y="1005"/>
                  </a:cubicBezTo>
                  <a:cubicBezTo>
                    <a:pt x="1220" y="939"/>
                    <a:pt x="1253" y="896"/>
                    <a:pt x="1300" y="855"/>
                  </a:cubicBezTo>
                  <a:cubicBezTo>
                    <a:pt x="1565" y="620"/>
                    <a:pt x="1734" y="311"/>
                    <a:pt x="1939" y="25"/>
                  </a:cubicBezTo>
                  <a:cubicBezTo>
                    <a:pt x="1843" y="52"/>
                    <a:pt x="1748" y="76"/>
                    <a:pt x="1652" y="104"/>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43"/>
            <p:cNvSpPr>
              <a:spLocks noChangeArrowheads="1"/>
            </p:cNvSpPr>
            <p:nvPr/>
          </p:nvSpPr>
          <p:spPr bwMode="auto">
            <a:xfrm>
              <a:off x="8159750" y="1582738"/>
              <a:ext cx="708025" cy="688975"/>
            </a:xfrm>
            <a:custGeom>
              <a:avLst/>
              <a:gdLst>
                <a:gd name="T0" fmla="*/ 361 w 1965"/>
                <a:gd name="T1" fmla="*/ 1493 h 1912"/>
                <a:gd name="T2" fmla="*/ 481 w 1965"/>
                <a:gd name="T3" fmla="*/ 1534 h 1912"/>
                <a:gd name="T4" fmla="*/ 615 w 1965"/>
                <a:gd name="T5" fmla="*/ 1551 h 1912"/>
                <a:gd name="T6" fmla="*/ 653 w 1965"/>
                <a:gd name="T7" fmla="*/ 1761 h 1912"/>
                <a:gd name="T8" fmla="*/ 683 w 1965"/>
                <a:gd name="T9" fmla="*/ 1892 h 1912"/>
                <a:gd name="T10" fmla="*/ 729 w 1965"/>
                <a:gd name="T11" fmla="*/ 1898 h 1912"/>
                <a:gd name="T12" fmla="*/ 986 w 1965"/>
                <a:gd name="T13" fmla="*/ 1624 h 1912"/>
                <a:gd name="T14" fmla="*/ 1041 w 1965"/>
                <a:gd name="T15" fmla="*/ 1559 h 1912"/>
                <a:gd name="T16" fmla="*/ 1207 w 1965"/>
                <a:gd name="T17" fmla="*/ 1425 h 1912"/>
                <a:gd name="T18" fmla="*/ 1426 w 1965"/>
                <a:gd name="T19" fmla="*/ 1248 h 1912"/>
                <a:gd name="T20" fmla="*/ 1467 w 1965"/>
                <a:gd name="T21" fmla="*/ 1234 h 1912"/>
                <a:gd name="T22" fmla="*/ 1538 w 1965"/>
                <a:gd name="T23" fmla="*/ 1152 h 1912"/>
                <a:gd name="T24" fmla="*/ 1622 w 1965"/>
                <a:gd name="T25" fmla="*/ 995 h 1912"/>
                <a:gd name="T26" fmla="*/ 1715 w 1965"/>
                <a:gd name="T27" fmla="*/ 858 h 1912"/>
                <a:gd name="T28" fmla="*/ 1715 w 1965"/>
                <a:gd name="T29" fmla="*/ 768 h 1912"/>
                <a:gd name="T30" fmla="*/ 1844 w 1965"/>
                <a:gd name="T31" fmla="*/ 678 h 1912"/>
                <a:gd name="T32" fmla="*/ 1923 w 1965"/>
                <a:gd name="T33" fmla="*/ 661 h 1912"/>
                <a:gd name="T34" fmla="*/ 1939 w 1965"/>
                <a:gd name="T35" fmla="*/ 552 h 1912"/>
                <a:gd name="T36" fmla="*/ 1721 w 1965"/>
                <a:gd name="T37" fmla="*/ 61 h 1912"/>
                <a:gd name="T38" fmla="*/ 1688 w 1965"/>
                <a:gd name="T39" fmla="*/ 3 h 1912"/>
                <a:gd name="T40" fmla="*/ 1636 w 1965"/>
                <a:gd name="T41" fmla="*/ 44 h 1912"/>
                <a:gd name="T42" fmla="*/ 1161 w 1965"/>
                <a:gd name="T43" fmla="*/ 306 h 1912"/>
                <a:gd name="T44" fmla="*/ 1087 w 1965"/>
                <a:gd name="T45" fmla="*/ 328 h 1912"/>
                <a:gd name="T46" fmla="*/ 910 w 1965"/>
                <a:gd name="T47" fmla="*/ 454 h 1912"/>
                <a:gd name="T48" fmla="*/ 798 w 1965"/>
                <a:gd name="T49" fmla="*/ 481 h 1912"/>
                <a:gd name="T50" fmla="*/ 527 w 1965"/>
                <a:gd name="T51" fmla="*/ 604 h 1912"/>
                <a:gd name="T52" fmla="*/ 295 w 1965"/>
                <a:gd name="T53" fmla="*/ 779 h 1912"/>
                <a:gd name="T54" fmla="*/ 68 w 1965"/>
                <a:gd name="T55" fmla="*/ 1051 h 1912"/>
                <a:gd name="T56" fmla="*/ 90 w 1965"/>
                <a:gd name="T57" fmla="*/ 1155 h 1912"/>
                <a:gd name="T58" fmla="*/ 156 w 1965"/>
                <a:gd name="T59" fmla="*/ 1362 h 1912"/>
                <a:gd name="T60" fmla="*/ 361 w 1965"/>
                <a:gd name="T61" fmla="*/ 149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65" h="1912">
                  <a:moveTo>
                    <a:pt x="361" y="1493"/>
                  </a:moveTo>
                  <a:cubicBezTo>
                    <a:pt x="385" y="1559"/>
                    <a:pt x="423" y="1575"/>
                    <a:pt x="481" y="1534"/>
                  </a:cubicBezTo>
                  <a:cubicBezTo>
                    <a:pt x="530" y="1502"/>
                    <a:pt x="568" y="1499"/>
                    <a:pt x="615" y="1551"/>
                  </a:cubicBezTo>
                  <a:cubicBezTo>
                    <a:pt x="680" y="1616"/>
                    <a:pt x="707" y="1676"/>
                    <a:pt x="653" y="1761"/>
                  </a:cubicBezTo>
                  <a:cubicBezTo>
                    <a:pt x="620" y="1810"/>
                    <a:pt x="666" y="1848"/>
                    <a:pt x="683" y="1892"/>
                  </a:cubicBezTo>
                  <a:cubicBezTo>
                    <a:pt x="691" y="1911"/>
                    <a:pt x="713" y="1908"/>
                    <a:pt x="729" y="1898"/>
                  </a:cubicBezTo>
                  <a:cubicBezTo>
                    <a:pt x="833" y="1824"/>
                    <a:pt x="948" y="1758"/>
                    <a:pt x="986" y="1624"/>
                  </a:cubicBezTo>
                  <a:cubicBezTo>
                    <a:pt x="994" y="1594"/>
                    <a:pt x="1013" y="1562"/>
                    <a:pt x="1041" y="1559"/>
                  </a:cubicBezTo>
                  <a:cubicBezTo>
                    <a:pt x="1125" y="1548"/>
                    <a:pt x="1169" y="1488"/>
                    <a:pt x="1207" y="1425"/>
                  </a:cubicBezTo>
                  <a:cubicBezTo>
                    <a:pt x="1259" y="1338"/>
                    <a:pt x="1374" y="1332"/>
                    <a:pt x="1426" y="1248"/>
                  </a:cubicBezTo>
                  <a:cubicBezTo>
                    <a:pt x="1431" y="1237"/>
                    <a:pt x="1453" y="1231"/>
                    <a:pt x="1467" y="1234"/>
                  </a:cubicBezTo>
                  <a:cubicBezTo>
                    <a:pt x="1532" y="1242"/>
                    <a:pt x="1538" y="1204"/>
                    <a:pt x="1538" y="1152"/>
                  </a:cubicBezTo>
                  <a:cubicBezTo>
                    <a:pt x="1538" y="1084"/>
                    <a:pt x="1549" y="1010"/>
                    <a:pt x="1622" y="995"/>
                  </a:cubicBezTo>
                  <a:cubicBezTo>
                    <a:pt x="1707" y="975"/>
                    <a:pt x="1724" y="929"/>
                    <a:pt x="1715" y="858"/>
                  </a:cubicBezTo>
                  <a:cubicBezTo>
                    <a:pt x="1713" y="828"/>
                    <a:pt x="1713" y="798"/>
                    <a:pt x="1715" y="768"/>
                  </a:cubicBezTo>
                  <a:cubicBezTo>
                    <a:pt x="1726" y="683"/>
                    <a:pt x="1762" y="661"/>
                    <a:pt x="1844" y="678"/>
                  </a:cubicBezTo>
                  <a:cubicBezTo>
                    <a:pt x="1868" y="683"/>
                    <a:pt x="1907" y="700"/>
                    <a:pt x="1923" y="661"/>
                  </a:cubicBezTo>
                  <a:cubicBezTo>
                    <a:pt x="1937" y="629"/>
                    <a:pt x="1964" y="601"/>
                    <a:pt x="1939" y="552"/>
                  </a:cubicBezTo>
                  <a:cubicBezTo>
                    <a:pt x="1855" y="394"/>
                    <a:pt x="1770" y="235"/>
                    <a:pt x="1721" y="61"/>
                  </a:cubicBezTo>
                  <a:cubicBezTo>
                    <a:pt x="1715" y="39"/>
                    <a:pt x="1718" y="6"/>
                    <a:pt x="1688" y="3"/>
                  </a:cubicBezTo>
                  <a:cubicBezTo>
                    <a:pt x="1661" y="0"/>
                    <a:pt x="1653" y="30"/>
                    <a:pt x="1636" y="44"/>
                  </a:cubicBezTo>
                  <a:cubicBezTo>
                    <a:pt x="1497" y="167"/>
                    <a:pt x="1379" y="328"/>
                    <a:pt x="1161" y="306"/>
                  </a:cubicBezTo>
                  <a:cubicBezTo>
                    <a:pt x="1136" y="304"/>
                    <a:pt x="1109" y="317"/>
                    <a:pt x="1087" y="328"/>
                  </a:cubicBezTo>
                  <a:cubicBezTo>
                    <a:pt x="1024" y="361"/>
                    <a:pt x="934" y="353"/>
                    <a:pt x="910" y="454"/>
                  </a:cubicBezTo>
                  <a:cubicBezTo>
                    <a:pt x="899" y="500"/>
                    <a:pt x="839" y="481"/>
                    <a:pt x="798" y="481"/>
                  </a:cubicBezTo>
                  <a:cubicBezTo>
                    <a:pt x="691" y="487"/>
                    <a:pt x="620" y="568"/>
                    <a:pt x="527" y="604"/>
                  </a:cubicBezTo>
                  <a:cubicBezTo>
                    <a:pt x="437" y="637"/>
                    <a:pt x="341" y="702"/>
                    <a:pt x="295" y="779"/>
                  </a:cubicBezTo>
                  <a:cubicBezTo>
                    <a:pt x="232" y="883"/>
                    <a:pt x="161" y="978"/>
                    <a:pt x="68" y="1051"/>
                  </a:cubicBezTo>
                  <a:cubicBezTo>
                    <a:pt x="0" y="1106"/>
                    <a:pt x="46" y="1133"/>
                    <a:pt x="90" y="1155"/>
                  </a:cubicBezTo>
                  <a:cubicBezTo>
                    <a:pt x="197" y="1204"/>
                    <a:pt x="216" y="1261"/>
                    <a:pt x="156" y="1362"/>
                  </a:cubicBezTo>
                  <a:cubicBezTo>
                    <a:pt x="238" y="1384"/>
                    <a:pt x="328" y="1398"/>
                    <a:pt x="361" y="1493"/>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44"/>
            <p:cNvSpPr>
              <a:spLocks noChangeArrowheads="1"/>
            </p:cNvSpPr>
            <p:nvPr/>
          </p:nvSpPr>
          <p:spPr bwMode="auto">
            <a:xfrm>
              <a:off x="11718925" y="663575"/>
              <a:ext cx="536575" cy="685800"/>
            </a:xfrm>
            <a:custGeom>
              <a:avLst/>
              <a:gdLst>
                <a:gd name="T0" fmla="*/ 333 w 1492"/>
                <a:gd name="T1" fmla="*/ 1398 h 1907"/>
                <a:gd name="T2" fmla="*/ 360 w 1492"/>
                <a:gd name="T3" fmla="*/ 1420 h 1907"/>
                <a:gd name="T4" fmla="*/ 456 w 1492"/>
                <a:gd name="T5" fmla="*/ 1584 h 1907"/>
                <a:gd name="T6" fmla="*/ 510 w 1492"/>
                <a:gd name="T7" fmla="*/ 1647 h 1907"/>
                <a:gd name="T8" fmla="*/ 696 w 1492"/>
                <a:gd name="T9" fmla="*/ 1682 h 1907"/>
                <a:gd name="T10" fmla="*/ 794 w 1492"/>
                <a:gd name="T11" fmla="*/ 1737 h 1907"/>
                <a:gd name="T12" fmla="*/ 830 w 1492"/>
                <a:gd name="T13" fmla="*/ 1846 h 1907"/>
                <a:gd name="T14" fmla="*/ 871 w 1492"/>
                <a:gd name="T15" fmla="*/ 1887 h 1907"/>
                <a:gd name="T16" fmla="*/ 1079 w 1492"/>
                <a:gd name="T17" fmla="*/ 1794 h 1907"/>
                <a:gd name="T18" fmla="*/ 1122 w 1492"/>
                <a:gd name="T19" fmla="*/ 1772 h 1907"/>
                <a:gd name="T20" fmla="*/ 1223 w 1492"/>
                <a:gd name="T21" fmla="*/ 1699 h 1907"/>
                <a:gd name="T22" fmla="*/ 1456 w 1492"/>
                <a:gd name="T23" fmla="*/ 1240 h 1907"/>
                <a:gd name="T24" fmla="*/ 1423 w 1492"/>
                <a:gd name="T25" fmla="*/ 1109 h 1907"/>
                <a:gd name="T26" fmla="*/ 1313 w 1492"/>
                <a:gd name="T27" fmla="*/ 969 h 1907"/>
                <a:gd name="T28" fmla="*/ 1180 w 1492"/>
                <a:gd name="T29" fmla="*/ 838 h 1907"/>
                <a:gd name="T30" fmla="*/ 1117 w 1492"/>
                <a:gd name="T31" fmla="*/ 784 h 1907"/>
                <a:gd name="T32" fmla="*/ 1043 w 1492"/>
                <a:gd name="T33" fmla="*/ 677 h 1907"/>
                <a:gd name="T34" fmla="*/ 1040 w 1492"/>
                <a:gd name="T35" fmla="*/ 546 h 1907"/>
                <a:gd name="T36" fmla="*/ 1354 w 1492"/>
                <a:gd name="T37" fmla="*/ 101 h 1907"/>
                <a:gd name="T38" fmla="*/ 1316 w 1492"/>
                <a:gd name="T39" fmla="*/ 14 h 1907"/>
                <a:gd name="T40" fmla="*/ 1065 w 1492"/>
                <a:gd name="T41" fmla="*/ 139 h 1907"/>
                <a:gd name="T42" fmla="*/ 928 w 1492"/>
                <a:gd name="T43" fmla="*/ 218 h 1907"/>
                <a:gd name="T44" fmla="*/ 871 w 1492"/>
                <a:gd name="T45" fmla="*/ 248 h 1907"/>
                <a:gd name="T46" fmla="*/ 655 w 1492"/>
                <a:gd name="T47" fmla="*/ 429 h 1907"/>
                <a:gd name="T48" fmla="*/ 341 w 1492"/>
                <a:gd name="T49" fmla="*/ 470 h 1907"/>
                <a:gd name="T50" fmla="*/ 120 w 1492"/>
                <a:gd name="T51" fmla="*/ 584 h 1907"/>
                <a:gd name="T52" fmla="*/ 0 w 1492"/>
                <a:gd name="T53" fmla="*/ 1136 h 1907"/>
                <a:gd name="T54" fmla="*/ 333 w 1492"/>
                <a:gd name="T55" fmla="*/ 1398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2" h="1907">
                  <a:moveTo>
                    <a:pt x="333" y="1398"/>
                  </a:moveTo>
                  <a:cubicBezTo>
                    <a:pt x="333" y="1406"/>
                    <a:pt x="352" y="1412"/>
                    <a:pt x="360" y="1420"/>
                  </a:cubicBezTo>
                  <a:cubicBezTo>
                    <a:pt x="407" y="1464"/>
                    <a:pt x="453" y="1510"/>
                    <a:pt x="456" y="1584"/>
                  </a:cubicBezTo>
                  <a:cubicBezTo>
                    <a:pt x="456" y="1611"/>
                    <a:pt x="475" y="1636"/>
                    <a:pt x="510" y="1647"/>
                  </a:cubicBezTo>
                  <a:cubicBezTo>
                    <a:pt x="571" y="1666"/>
                    <a:pt x="628" y="1704"/>
                    <a:pt x="696" y="1682"/>
                  </a:cubicBezTo>
                  <a:cubicBezTo>
                    <a:pt x="745" y="1666"/>
                    <a:pt x="775" y="1693"/>
                    <a:pt x="794" y="1737"/>
                  </a:cubicBezTo>
                  <a:cubicBezTo>
                    <a:pt x="811" y="1772"/>
                    <a:pt x="827" y="1805"/>
                    <a:pt x="830" y="1846"/>
                  </a:cubicBezTo>
                  <a:cubicBezTo>
                    <a:pt x="830" y="1871"/>
                    <a:pt x="838" y="1895"/>
                    <a:pt x="871" y="1887"/>
                  </a:cubicBezTo>
                  <a:cubicBezTo>
                    <a:pt x="945" y="1868"/>
                    <a:pt x="1043" y="1906"/>
                    <a:pt x="1079" y="1794"/>
                  </a:cubicBezTo>
                  <a:cubicBezTo>
                    <a:pt x="1084" y="1775"/>
                    <a:pt x="1106" y="1770"/>
                    <a:pt x="1122" y="1772"/>
                  </a:cubicBezTo>
                  <a:cubicBezTo>
                    <a:pt x="1185" y="1786"/>
                    <a:pt x="1201" y="1742"/>
                    <a:pt x="1223" y="1699"/>
                  </a:cubicBezTo>
                  <a:cubicBezTo>
                    <a:pt x="1297" y="1546"/>
                    <a:pt x="1374" y="1390"/>
                    <a:pt x="1456" y="1240"/>
                  </a:cubicBezTo>
                  <a:cubicBezTo>
                    <a:pt x="1491" y="1177"/>
                    <a:pt x="1470" y="1144"/>
                    <a:pt x="1423" y="1109"/>
                  </a:cubicBezTo>
                  <a:cubicBezTo>
                    <a:pt x="1377" y="1073"/>
                    <a:pt x="1333" y="1035"/>
                    <a:pt x="1313" y="969"/>
                  </a:cubicBezTo>
                  <a:cubicBezTo>
                    <a:pt x="1297" y="912"/>
                    <a:pt x="1270" y="838"/>
                    <a:pt x="1180" y="838"/>
                  </a:cubicBezTo>
                  <a:cubicBezTo>
                    <a:pt x="1155" y="838"/>
                    <a:pt x="1125" y="816"/>
                    <a:pt x="1117" y="784"/>
                  </a:cubicBezTo>
                  <a:cubicBezTo>
                    <a:pt x="1106" y="737"/>
                    <a:pt x="1073" y="702"/>
                    <a:pt x="1043" y="677"/>
                  </a:cubicBezTo>
                  <a:cubicBezTo>
                    <a:pt x="980" y="628"/>
                    <a:pt x="1002" y="595"/>
                    <a:pt x="1040" y="546"/>
                  </a:cubicBezTo>
                  <a:cubicBezTo>
                    <a:pt x="1150" y="401"/>
                    <a:pt x="1251" y="251"/>
                    <a:pt x="1354" y="101"/>
                  </a:cubicBezTo>
                  <a:cubicBezTo>
                    <a:pt x="1374" y="74"/>
                    <a:pt x="1335" y="0"/>
                    <a:pt x="1316" y="14"/>
                  </a:cubicBezTo>
                  <a:cubicBezTo>
                    <a:pt x="1240" y="71"/>
                    <a:pt x="1122" y="38"/>
                    <a:pt x="1065" y="139"/>
                  </a:cubicBezTo>
                  <a:cubicBezTo>
                    <a:pt x="1038" y="186"/>
                    <a:pt x="991" y="227"/>
                    <a:pt x="928" y="218"/>
                  </a:cubicBezTo>
                  <a:cubicBezTo>
                    <a:pt x="901" y="216"/>
                    <a:pt x="887" y="232"/>
                    <a:pt x="871" y="248"/>
                  </a:cubicBezTo>
                  <a:cubicBezTo>
                    <a:pt x="800" y="311"/>
                    <a:pt x="718" y="360"/>
                    <a:pt x="655" y="429"/>
                  </a:cubicBezTo>
                  <a:cubicBezTo>
                    <a:pt x="557" y="538"/>
                    <a:pt x="459" y="538"/>
                    <a:pt x="341" y="470"/>
                  </a:cubicBezTo>
                  <a:cubicBezTo>
                    <a:pt x="284" y="437"/>
                    <a:pt x="125" y="522"/>
                    <a:pt x="120" y="584"/>
                  </a:cubicBezTo>
                  <a:cubicBezTo>
                    <a:pt x="106" y="778"/>
                    <a:pt x="38" y="953"/>
                    <a:pt x="0" y="1136"/>
                  </a:cubicBezTo>
                  <a:cubicBezTo>
                    <a:pt x="144" y="1180"/>
                    <a:pt x="306" y="1202"/>
                    <a:pt x="333" y="1398"/>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45"/>
            <p:cNvSpPr>
              <a:spLocks noChangeArrowheads="1"/>
            </p:cNvSpPr>
            <p:nvPr/>
          </p:nvSpPr>
          <p:spPr bwMode="auto">
            <a:xfrm>
              <a:off x="7815263" y="2830513"/>
              <a:ext cx="458787" cy="623887"/>
            </a:xfrm>
            <a:custGeom>
              <a:avLst/>
              <a:gdLst>
                <a:gd name="T0" fmla="*/ 740 w 1274"/>
                <a:gd name="T1" fmla="*/ 1729 h 1733"/>
                <a:gd name="T2" fmla="*/ 1038 w 1274"/>
                <a:gd name="T3" fmla="*/ 1491 h 1733"/>
                <a:gd name="T4" fmla="*/ 1079 w 1274"/>
                <a:gd name="T5" fmla="*/ 1336 h 1733"/>
                <a:gd name="T6" fmla="*/ 1098 w 1274"/>
                <a:gd name="T7" fmla="*/ 1188 h 1733"/>
                <a:gd name="T8" fmla="*/ 1224 w 1274"/>
                <a:gd name="T9" fmla="*/ 896 h 1733"/>
                <a:gd name="T10" fmla="*/ 1218 w 1274"/>
                <a:gd name="T11" fmla="*/ 620 h 1733"/>
                <a:gd name="T12" fmla="*/ 1194 w 1274"/>
                <a:gd name="T13" fmla="*/ 489 h 1733"/>
                <a:gd name="T14" fmla="*/ 1027 w 1274"/>
                <a:gd name="T15" fmla="*/ 358 h 1733"/>
                <a:gd name="T16" fmla="*/ 891 w 1274"/>
                <a:gd name="T17" fmla="*/ 191 h 1733"/>
                <a:gd name="T18" fmla="*/ 675 w 1274"/>
                <a:gd name="T19" fmla="*/ 52 h 1733"/>
                <a:gd name="T20" fmla="*/ 593 w 1274"/>
                <a:gd name="T21" fmla="*/ 66 h 1733"/>
                <a:gd name="T22" fmla="*/ 527 w 1274"/>
                <a:gd name="T23" fmla="*/ 159 h 1733"/>
                <a:gd name="T24" fmla="*/ 333 w 1274"/>
                <a:gd name="T25" fmla="*/ 347 h 1733"/>
                <a:gd name="T26" fmla="*/ 246 w 1274"/>
                <a:gd name="T27" fmla="*/ 522 h 1733"/>
                <a:gd name="T28" fmla="*/ 93 w 1274"/>
                <a:gd name="T29" fmla="*/ 901 h 1733"/>
                <a:gd name="T30" fmla="*/ 52 w 1274"/>
                <a:gd name="T31" fmla="*/ 997 h 1733"/>
                <a:gd name="T32" fmla="*/ 41 w 1274"/>
                <a:gd name="T33" fmla="*/ 1128 h 1733"/>
                <a:gd name="T34" fmla="*/ 142 w 1274"/>
                <a:gd name="T35" fmla="*/ 1431 h 1733"/>
                <a:gd name="T36" fmla="*/ 213 w 1274"/>
                <a:gd name="T37" fmla="*/ 1568 h 1733"/>
                <a:gd name="T38" fmla="*/ 243 w 1274"/>
                <a:gd name="T39" fmla="*/ 1729 h 1733"/>
                <a:gd name="T40" fmla="*/ 740 w 1274"/>
                <a:gd name="T41" fmla="*/ 1729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4" h="1733">
                  <a:moveTo>
                    <a:pt x="740" y="1729"/>
                  </a:moveTo>
                  <a:cubicBezTo>
                    <a:pt x="981" y="1726"/>
                    <a:pt x="978" y="1723"/>
                    <a:pt x="1038" y="1491"/>
                  </a:cubicBezTo>
                  <a:cubicBezTo>
                    <a:pt x="1052" y="1437"/>
                    <a:pt x="1098" y="1371"/>
                    <a:pt x="1079" y="1336"/>
                  </a:cubicBezTo>
                  <a:cubicBezTo>
                    <a:pt x="1046" y="1273"/>
                    <a:pt x="1079" y="1232"/>
                    <a:pt x="1098" y="1188"/>
                  </a:cubicBezTo>
                  <a:cubicBezTo>
                    <a:pt x="1139" y="1090"/>
                    <a:pt x="1194" y="997"/>
                    <a:pt x="1224" y="896"/>
                  </a:cubicBezTo>
                  <a:cubicBezTo>
                    <a:pt x="1251" y="806"/>
                    <a:pt x="1273" y="702"/>
                    <a:pt x="1218" y="620"/>
                  </a:cubicBezTo>
                  <a:cubicBezTo>
                    <a:pt x="1188" y="574"/>
                    <a:pt x="1175" y="538"/>
                    <a:pt x="1194" y="489"/>
                  </a:cubicBezTo>
                  <a:cubicBezTo>
                    <a:pt x="1112" y="489"/>
                    <a:pt x="1030" y="432"/>
                    <a:pt x="1027" y="358"/>
                  </a:cubicBezTo>
                  <a:cubicBezTo>
                    <a:pt x="1025" y="260"/>
                    <a:pt x="956" y="232"/>
                    <a:pt x="891" y="191"/>
                  </a:cubicBezTo>
                  <a:cubicBezTo>
                    <a:pt x="817" y="148"/>
                    <a:pt x="727" y="134"/>
                    <a:pt x="675" y="52"/>
                  </a:cubicBezTo>
                  <a:cubicBezTo>
                    <a:pt x="656" y="22"/>
                    <a:pt x="612" y="0"/>
                    <a:pt x="593" y="66"/>
                  </a:cubicBezTo>
                  <a:cubicBezTo>
                    <a:pt x="582" y="104"/>
                    <a:pt x="555" y="134"/>
                    <a:pt x="527" y="159"/>
                  </a:cubicBezTo>
                  <a:cubicBezTo>
                    <a:pt x="465" y="224"/>
                    <a:pt x="418" y="303"/>
                    <a:pt x="333" y="347"/>
                  </a:cubicBezTo>
                  <a:cubicBezTo>
                    <a:pt x="268" y="383"/>
                    <a:pt x="262" y="462"/>
                    <a:pt x="246" y="522"/>
                  </a:cubicBezTo>
                  <a:cubicBezTo>
                    <a:pt x="211" y="656"/>
                    <a:pt x="71" y="746"/>
                    <a:pt x="93" y="901"/>
                  </a:cubicBezTo>
                  <a:cubicBezTo>
                    <a:pt x="96" y="931"/>
                    <a:pt x="77" y="975"/>
                    <a:pt x="52" y="997"/>
                  </a:cubicBezTo>
                  <a:cubicBezTo>
                    <a:pt x="0" y="1041"/>
                    <a:pt x="22" y="1079"/>
                    <a:pt x="41" y="1128"/>
                  </a:cubicBezTo>
                  <a:cubicBezTo>
                    <a:pt x="77" y="1229"/>
                    <a:pt x="159" y="1325"/>
                    <a:pt x="142" y="1431"/>
                  </a:cubicBezTo>
                  <a:cubicBezTo>
                    <a:pt x="131" y="1510"/>
                    <a:pt x="161" y="1538"/>
                    <a:pt x="213" y="1568"/>
                  </a:cubicBezTo>
                  <a:cubicBezTo>
                    <a:pt x="273" y="1606"/>
                    <a:pt x="323" y="1644"/>
                    <a:pt x="243" y="1729"/>
                  </a:cubicBezTo>
                  <a:cubicBezTo>
                    <a:pt x="426" y="1729"/>
                    <a:pt x="582" y="1732"/>
                    <a:pt x="740" y="1729"/>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46"/>
            <p:cNvSpPr>
              <a:spLocks noChangeArrowheads="1"/>
            </p:cNvSpPr>
            <p:nvPr/>
          </p:nvSpPr>
          <p:spPr bwMode="auto">
            <a:xfrm>
              <a:off x="8647113" y="1158875"/>
              <a:ext cx="684212" cy="576263"/>
            </a:xfrm>
            <a:custGeom>
              <a:avLst/>
              <a:gdLst>
                <a:gd name="T0" fmla="*/ 1803 w 1902"/>
                <a:gd name="T1" fmla="*/ 224 h 1601"/>
                <a:gd name="T2" fmla="*/ 1705 w 1902"/>
                <a:gd name="T3" fmla="*/ 68 h 1601"/>
                <a:gd name="T4" fmla="*/ 1614 w 1902"/>
                <a:gd name="T5" fmla="*/ 0 h 1601"/>
                <a:gd name="T6" fmla="*/ 1563 w 1902"/>
                <a:gd name="T7" fmla="*/ 79 h 1601"/>
                <a:gd name="T8" fmla="*/ 1508 w 1902"/>
                <a:gd name="T9" fmla="*/ 196 h 1601"/>
                <a:gd name="T10" fmla="*/ 1344 w 1902"/>
                <a:gd name="T11" fmla="*/ 254 h 1601"/>
                <a:gd name="T12" fmla="*/ 1117 w 1902"/>
                <a:gd name="T13" fmla="*/ 199 h 1601"/>
                <a:gd name="T14" fmla="*/ 904 w 1902"/>
                <a:gd name="T15" fmla="*/ 183 h 1601"/>
                <a:gd name="T16" fmla="*/ 880 w 1902"/>
                <a:gd name="T17" fmla="*/ 393 h 1601"/>
                <a:gd name="T18" fmla="*/ 825 w 1902"/>
                <a:gd name="T19" fmla="*/ 486 h 1601"/>
                <a:gd name="T20" fmla="*/ 727 w 1902"/>
                <a:gd name="T21" fmla="*/ 480 h 1601"/>
                <a:gd name="T22" fmla="*/ 576 w 1902"/>
                <a:gd name="T23" fmla="*/ 349 h 1601"/>
                <a:gd name="T24" fmla="*/ 473 w 1902"/>
                <a:gd name="T25" fmla="*/ 336 h 1601"/>
                <a:gd name="T26" fmla="*/ 374 w 1902"/>
                <a:gd name="T27" fmla="*/ 346 h 1601"/>
                <a:gd name="T28" fmla="*/ 205 w 1902"/>
                <a:gd name="T29" fmla="*/ 407 h 1601"/>
                <a:gd name="T30" fmla="*/ 44 w 1902"/>
                <a:gd name="T31" fmla="*/ 576 h 1601"/>
                <a:gd name="T32" fmla="*/ 27 w 1902"/>
                <a:gd name="T33" fmla="*/ 641 h 1601"/>
                <a:gd name="T34" fmla="*/ 219 w 1902"/>
                <a:gd name="T35" fmla="*/ 808 h 1601"/>
                <a:gd name="T36" fmla="*/ 265 w 1902"/>
                <a:gd name="T37" fmla="*/ 844 h 1601"/>
                <a:gd name="T38" fmla="*/ 475 w 1902"/>
                <a:gd name="T39" fmla="*/ 1229 h 1601"/>
                <a:gd name="T40" fmla="*/ 598 w 1902"/>
                <a:gd name="T41" fmla="*/ 1532 h 1601"/>
                <a:gd name="T42" fmla="*/ 735 w 1902"/>
                <a:gd name="T43" fmla="*/ 1554 h 1601"/>
                <a:gd name="T44" fmla="*/ 781 w 1902"/>
                <a:gd name="T45" fmla="*/ 1515 h 1601"/>
                <a:gd name="T46" fmla="*/ 932 w 1902"/>
                <a:gd name="T47" fmla="*/ 1362 h 1601"/>
                <a:gd name="T48" fmla="*/ 1030 w 1902"/>
                <a:gd name="T49" fmla="*/ 1316 h 1601"/>
                <a:gd name="T50" fmla="*/ 1300 w 1902"/>
                <a:gd name="T51" fmla="*/ 1253 h 1601"/>
                <a:gd name="T52" fmla="*/ 1358 w 1902"/>
                <a:gd name="T53" fmla="*/ 1215 h 1601"/>
                <a:gd name="T54" fmla="*/ 1393 w 1902"/>
                <a:gd name="T55" fmla="*/ 1065 h 1601"/>
                <a:gd name="T56" fmla="*/ 1412 w 1902"/>
                <a:gd name="T57" fmla="*/ 890 h 1601"/>
                <a:gd name="T58" fmla="*/ 1461 w 1902"/>
                <a:gd name="T59" fmla="*/ 838 h 1601"/>
                <a:gd name="T60" fmla="*/ 1901 w 1902"/>
                <a:gd name="T61" fmla="*/ 366 h 1601"/>
                <a:gd name="T62" fmla="*/ 1803 w 1902"/>
                <a:gd name="T63" fmla="*/ 224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2" h="1601">
                  <a:moveTo>
                    <a:pt x="1803" y="224"/>
                  </a:moveTo>
                  <a:cubicBezTo>
                    <a:pt x="1776" y="169"/>
                    <a:pt x="1721" y="128"/>
                    <a:pt x="1705" y="68"/>
                  </a:cubicBezTo>
                  <a:cubicBezTo>
                    <a:pt x="1691" y="21"/>
                    <a:pt x="1650" y="0"/>
                    <a:pt x="1614" y="0"/>
                  </a:cubicBezTo>
                  <a:cubicBezTo>
                    <a:pt x="1579" y="0"/>
                    <a:pt x="1568" y="41"/>
                    <a:pt x="1563" y="79"/>
                  </a:cubicBezTo>
                  <a:cubicBezTo>
                    <a:pt x="1557" y="120"/>
                    <a:pt x="1538" y="163"/>
                    <a:pt x="1508" y="196"/>
                  </a:cubicBezTo>
                  <a:cubicBezTo>
                    <a:pt x="1467" y="243"/>
                    <a:pt x="1404" y="286"/>
                    <a:pt x="1344" y="254"/>
                  </a:cubicBezTo>
                  <a:cubicBezTo>
                    <a:pt x="1270" y="215"/>
                    <a:pt x="1191" y="221"/>
                    <a:pt x="1117" y="199"/>
                  </a:cubicBezTo>
                  <a:cubicBezTo>
                    <a:pt x="1046" y="177"/>
                    <a:pt x="948" y="155"/>
                    <a:pt x="904" y="183"/>
                  </a:cubicBezTo>
                  <a:cubicBezTo>
                    <a:pt x="855" y="215"/>
                    <a:pt x="871" y="319"/>
                    <a:pt x="880" y="393"/>
                  </a:cubicBezTo>
                  <a:cubicBezTo>
                    <a:pt x="885" y="437"/>
                    <a:pt x="861" y="461"/>
                    <a:pt x="825" y="486"/>
                  </a:cubicBezTo>
                  <a:cubicBezTo>
                    <a:pt x="790" y="510"/>
                    <a:pt x="759" y="499"/>
                    <a:pt x="727" y="480"/>
                  </a:cubicBezTo>
                  <a:cubicBezTo>
                    <a:pt x="667" y="448"/>
                    <a:pt x="620" y="398"/>
                    <a:pt x="576" y="349"/>
                  </a:cubicBezTo>
                  <a:cubicBezTo>
                    <a:pt x="546" y="314"/>
                    <a:pt x="519" y="297"/>
                    <a:pt x="473" y="336"/>
                  </a:cubicBezTo>
                  <a:cubicBezTo>
                    <a:pt x="448" y="357"/>
                    <a:pt x="415" y="366"/>
                    <a:pt x="374" y="346"/>
                  </a:cubicBezTo>
                  <a:cubicBezTo>
                    <a:pt x="290" y="305"/>
                    <a:pt x="240" y="322"/>
                    <a:pt x="205" y="407"/>
                  </a:cubicBezTo>
                  <a:cubicBezTo>
                    <a:pt x="172" y="486"/>
                    <a:pt x="131" y="551"/>
                    <a:pt x="44" y="576"/>
                  </a:cubicBezTo>
                  <a:cubicBezTo>
                    <a:pt x="11" y="587"/>
                    <a:pt x="0" y="603"/>
                    <a:pt x="27" y="641"/>
                  </a:cubicBezTo>
                  <a:cubicBezTo>
                    <a:pt x="79" y="712"/>
                    <a:pt x="126" y="783"/>
                    <a:pt x="219" y="808"/>
                  </a:cubicBezTo>
                  <a:cubicBezTo>
                    <a:pt x="238" y="813"/>
                    <a:pt x="257" y="827"/>
                    <a:pt x="265" y="844"/>
                  </a:cubicBezTo>
                  <a:cubicBezTo>
                    <a:pt x="331" y="975"/>
                    <a:pt x="445" y="1076"/>
                    <a:pt x="475" y="1229"/>
                  </a:cubicBezTo>
                  <a:cubicBezTo>
                    <a:pt x="494" y="1335"/>
                    <a:pt x="549" y="1433"/>
                    <a:pt x="598" y="1532"/>
                  </a:cubicBezTo>
                  <a:cubicBezTo>
                    <a:pt x="628" y="1589"/>
                    <a:pt x="686" y="1600"/>
                    <a:pt x="735" y="1554"/>
                  </a:cubicBezTo>
                  <a:cubicBezTo>
                    <a:pt x="749" y="1540"/>
                    <a:pt x="759" y="1524"/>
                    <a:pt x="781" y="1515"/>
                  </a:cubicBezTo>
                  <a:cubicBezTo>
                    <a:pt x="855" y="1488"/>
                    <a:pt x="893" y="1420"/>
                    <a:pt x="932" y="1362"/>
                  </a:cubicBezTo>
                  <a:cubicBezTo>
                    <a:pt x="959" y="1321"/>
                    <a:pt x="978" y="1302"/>
                    <a:pt x="1030" y="1316"/>
                  </a:cubicBezTo>
                  <a:cubicBezTo>
                    <a:pt x="1131" y="1346"/>
                    <a:pt x="1224" y="1321"/>
                    <a:pt x="1300" y="1253"/>
                  </a:cubicBezTo>
                  <a:cubicBezTo>
                    <a:pt x="1319" y="1237"/>
                    <a:pt x="1333" y="1223"/>
                    <a:pt x="1358" y="1215"/>
                  </a:cubicBezTo>
                  <a:cubicBezTo>
                    <a:pt x="1459" y="1171"/>
                    <a:pt x="1464" y="1144"/>
                    <a:pt x="1393" y="1065"/>
                  </a:cubicBezTo>
                  <a:cubicBezTo>
                    <a:pt x="1311" y="972"/>
                    <a:pt x="1314" y="958"/>
                    <a:pt x="1412" y="890"/>
                  </a:cubicBezTo>
                  <a:cubicBezTo>
                    <a:pt x="1431" y="876"/>
                    <a:pt x="1445" y="854"/>
                    <a:pt x="1461" y="838"/>
                  </a:cubicBezTo>
                  <a:cubicBezTo>
                    <a:pt x="1603" y="680"/>
                    <a:pt x="1748" y="524"/>
                    <a:pt x="1901" y="366"/>
                  </a:cubicBezTo>
                  <a:cubicBezTo>
                    <a:pt x="1858" y="327"/>
                    <a:pt x="1830" y="275"/>
                    <a:pt x="1803" y="224"/>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47"/>
            <p:cNvSpPr>
              <a:spLocks noChangeArrowheads="1"/>
            </p:cNvSpPr>
            <p:nvPr/>
          </p:nvSpPr>
          <p:spPr bwMode="auto">
            <a:xfrm>
              <a:off x="11263313" y="785813"/>
              <a:ext cx="463550" cy="588962"/>
            </a:xfrm>
            <a:custGeom>
              <a:avLst/>
              <a:gdLst>
                <a:gd name="T0" fmla="*/ 38 w 1287"/>
                <a:gd name="T1" fmla="*/ 497 h 1634"/>
                <a:gd name="T2" fmla="*/ 13 w 1287"/>
                <a:gd name="T3" fmla="*/ 1226 h 1634"/>
                <a:gd name="T4" fmla="*/ 185 w 1287"/>
                <a:gd name="T5" fmla="*/ 1633 h 1634"/>
                <a:gd name="T6" fmla="*/ 327 w 1287"/>
                <a:gd name="T7" fmla="*/ 1491 h 1634"/>
                <a:gd name="T8" fmla="*/ 560 w 1287"/>
                <a:gd name="T9" fmla="*/ 1360 h 1634"/>
                <a:gd name="T10" fmla="*/ 917 w 1287"/>
                <a:gd name="T11" fmla="*/ 1166 h 1634"/>
                <a:gd name="T12" fmla="*/ 1120 w 1287"/>
                <a:gd name="T13" fmla="*/ 849 h 1634"/>
                <a:gd name="T14" fmla="*/ 1275 w 1287"/>
                <a:gd name="T15" fmla="*/ 300 h 1634"/>
                <a:gd name="T16" fmla="*/ 1264 w 1287"/>
                <a:gd name="T17" fmla="*/ 223 h 1634"/>
                <a:gd name="T18" fmla="*/ 1029 w 1287"/>
                <a:gd name="T19" fmla="*/ 226 h 1634"/>
                <a:gd name="T20" fmla="*/ 950 w 1287"/>
                <a:gd name="T21" fmla="*/ 245 h 1634"/>
                <a:gd name="T22" fmla="*/ 926 w 1287"/>
                <a:gd name="T23" fmla="*/ 161 h 1634"/>
                <a:gd name="T24" fmla="*/ 896 w 1287"/>
                <a:gd name="T25" fmla="*/ 109 h 1634"/>
                <a:gd name="T26" fmla="*/ 844 w 1287"/>
                <a:gd name="T27" fmla="*/ 79 h 1634"/>
                <a:gd name="T28" fmla="*/ 666 w 1287"/>
                <a:gd name="T29" fmla="*/ 19 h 1634"/>
                <a:gd name="T30" fmla="*/ 235 w 1287"/>
                <a:gd name="T31" fmla="*/ 103 h 1634"/>
                <a:gd name="T32" fmla="*/ 43 w 1287"/>
                <a:gd name="T33" fmla="*/ 98 h 1634"/>
                <a:gd name="T34" fmla="*/ 38 w 1287"/>
                <a:gd name="T35" fmla="*/ 497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 h="1634">
                  <a:moveTo>
                    <a:pt x="38" y="497"/>
                  </a:moveTo>
                  <a:cubicBezTo>
                    <a:pt x="24" y="740"/>
                    <a:pt x="32" y="983"/>
                    <a:pt x="13" y="1226"/>
                  </a:cubicBezTo>
                  <a:cubicBezTo>
                    <a:pt x="0" y="1398"/>
                    <a:pt x="62" y="1526"/>
                    <a:pt x="185" y="1633"/>
                  </a:cubicBezTo>
                  <a:cubicBezTo>
                    <a:pt x="235" y="1586"/>
                    <a:pt x="286" y="1543"/>
                    <a:pt x="327" y="1491"/>
                  </a:cubicBezTo>
                  <a:cubicBezTo>
                    <a:pt x="388" y="1414"/>
                    <a:pt x="467" y="1379"/>
                    <a:pt x="560" y="1360"/>
                  </a:cubicBezTo>
                  <a:cubicBezTo>
                    <a:pt x="767" y="1313"/>
                    <a:pt x="754" y="1297"/>
                    <a:pt x="917" y="1166"/>
                  </a:cubicBezTo>
                  <a:cubicBezTo>
                    <a:pt x="1029" y="1078"/>
                    <a:pt x="1065" y="958"/>
                    <a:pt x="1120" y="849"/>
                  </a:cubicBezTo>
                  <a:cubicBezTo>
                    <a:pt x="1207" y="677"/>
                    <a:pt x="1226" y="483"/>
                    <a:pt x="1275" y="300"/>
                  </a:cubicBezTo>
                  <a:cubicBezTo>
                    <a:pt x="1283" y="275"/>
                    <a:pt x="1286" y="248"/>
                    <a:pt x="1264" y="223"/>
                  </a:cubicBezTo>
                  <a:cubicBezTo>
                    <a:pt x="1253" y="210"/>
                    <a:pt x="1043" y="213"/>
                    <a:pt x="1029" y="226"/>
                  </a:cubicBezTo>
                  <a:cubicBezTo>
                    <a:pt x="1005" y="248"/>
                    <a:pt x="980" y="262"/>
                    <a:pt x="950" y="245"/>
                  </a:cubicBezTo>
                  <a:cubicBezTo>
                    <a:pt x="915" y="226"/>
                    <a:pt x="915" y="191"/>
                    <a:pt x="926" y="161"/>
                  </a:cubicBezTo>
                  <a:cubicBezTo>
                    <a:pt x="937" y="125"/>
                    <a:pt x="934" y="112"/>
                    <a:pt x="896" y="109"/>
                  </a:cubicBezTo>
                  <a:cubicBezTo>
                    <a:pt x="874" y="109"/>
                    <a:pt x="852" y="95"/>
                    <a:pt x="844" y="79"/>
                  </a:cubicBezTo>
                  <a:cubicBezTo>
                    <a:pt x="803" y="0"/>
                    <a:pt x="721" y="10"/>
                    <a:pt x="666" y="19"/>
                  </a:cubicBezTo>
                  <a:cubicBezTo>
                    <a:pt x="521" y="35"/>
                    <a:pt x="379" y="79"/>
                    <a:pt x="235" y="103"/>
                  </a:cubicBezTo>
                  <a:cubicBezTo>
                    <a:pt x="177" y="114"/>
                    <a:pt x="112" y="163"/>
                    <a:pt x="43" y="98"/>
                  </a:cubicBezTo>
                  <a:cubicBezTo>
                    <a:pt x="24" y="240"/>
                    <a:pt x="46" y="368"/>
                    <a:pt x="38" y="497"/>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48"/>
            <p:cNvSpPr>
              <a:spLocks noChangeArrowheads="1"/>
            </p:cNvSpPr>
            <p:nvPr/>
          </p:nvSpPr>
          <p:spPr bwMode="auto">
            <a:xfrm>
              <a:off x="7637463" y="1990725"/>
              <a:ext cx="604837" cy="704850"/>
            </a:xfrm>
            <a:custGeom>
              <a:avLst/>
              <a:gdLst>
                <a:gd name="T0" fmla="*/ 1631 w 1678"/>
                <a:gd name="T1" fmla="*/ 453 h 1956"/>
                <a:gd name="T2" fmla="*/ 1581 w 1678"/>
                <a:gd name="T3" fmla="*/ 349 h 1956"/>
                <a:gd name="T4" fmla="*/ 1491 w 1678"/>
                <a:gd name="T5" fmla="*/ 169 h 1956"/>
                <a:gd name="T6" fmla="*/ 1508 w 1678"/>
                <a:gd name="T7" fmla="*/ 134 h 1956"/>
                <a:gd name="T8" fmla="*/ 1346 w 1678"/>
                <a:gd name="T9" fmla="*/ 13 h 1956"/>
                <a:gd name="T10" fmla="*/ 1256 w 1678"/>
                <a:gd name="T11" fmla="*/ 54 h 1956"/>
                <a:gd name="T12" fmla="*/ 1152 w 1678"/>
                <a:gd name="T13" fmla="*/ 123 h 1956"/>
                <a:gd name="T14" fmla="*/ 825 w 1678"/>
                <a:gd name="T15" fmla="*/ 393 h 1956"/>
                <a:gd name="T16" fmla="*/ 653 w 1678"/>
                <a:gd name="T17" fmla="*/ 704 h 1956"/>
                <a:gd name="T18" fmla="*/ 628 w 1678"/>
                <a:gd name="T19" fmla="*/ 729 h 1956"/>
                <a:gd name="T20" fmla="*/ 511 w 1678"/>
                <a:gd name="T21" fmla="*/ 822 h 1956"/>
                <a:gd name="T22" fmla="*/ 202 w 1678"/>
                <a:gd name="T23" fmla="*/ 1177 h 1956"/>
                <a:gd name="T24" fmla="*/ 183 w 1678"/>
                <a:gd name="T25" fmla="*/ 1313 h 1956"/>
                <a:gd name="T26" fmla="*/ 188 w 1678"/>
                <a:gd name="T27" fmla="*/ 1363 h 1956"/>
                <a:gd name="T28" fmla="*/ 79 w 1678"/>
                <a:gd name="T29" fmla="*/ 1502 h 1956"/>
                <a:gd name="T30" fmla="*/ 68 w 1678"/>
                <a:gd name="T31" fmla="*/ 1625 h 1956"/>
                <a:gd name="T32" fmla="*/ 117 w 1678"/>
                <a:gd name="T33" fmla="*/ 1715 h 1956"/>
                <a:gd name="T34" fmla="*/ 216 w 1678"/>
                <a:gd name="T35" fmla="*/ 1841 h 1956"/>
                <a:gd name="T36" fmla="*/ 404 w 1678"/>
                <a:gd name="T37" fmla="*/ 1909 h 1956"/>
                <a:gd name="T38" fmla="*/ 543 w 1678"/>
                <a:gd name="T39" fmla="*/ 1887 h 1956"/>
                <a:gd name="T40" fmla="*/ 557 w 1678"/>
                <a:gd name="T41" fmla="*/ 1780 h 1956"/>
                <a:gd name="T42" fmla="*/ 609 w 1678"/>
                <a:gd name="T43" fmla="*/ 1663 h 1956"/>
                <a:gd name="T44" fmla="*/ 724 w 1678"/>
                <a:gd name="T45" fmla="*/ 1723 h 1956"/>
                <a:gd name="T46" fmla="*/ 745 w 1678"/>
                <a:gd name="T47" fmla="*/ 1772 h 1956"/>
                <a:gd name="T48" fmla="*/ 841 w 1678"/>
                <a:gd name="T49" fmla="*/ 1819 h 1956"/>
                <a:gd name="T50" fmla="*/ 888 w 1678"/>
                <a:gd name="T51" fmla="*/ 1734 h 1956"/>
                <a:gd name="T52" fmla="*/ 997 w 1678"/>
                <a:gd name="T53" fmla="*/ 1578 h 1956"/>
                <a:gd name="T54" fmla="*/ 1021 w 1678"/>
                <a:gd name="T55" fmla="*/ 1480 h 1956"/>
                <a:gd name="T56" fmla="*/ 997 w 1678"/>
                <a:gd name="T57" fmla="*/ 1303 h 1956"/>
                <a:gd name="T58" fmla="*/ 1155 w 1678"/>
                <a:gd name="T59" fmla="*/ 1242 h 1956"/>
                <a:gd name="T60" fmla="*/ 1295 w 1678"/>
                <a:gd name="T61" fmla="*/ 1264 h 1956"/>
                <a:gd name="T62" fmla="*/ 1270 w 1678"/>
                <a:gd name="T63" fmla="*/ 1133 h 1956"/>
                <a:gd name="T64" fmla="*/ 1366 w 1678"/>
                <a:gd name="T65" fmla="*/ 874 h 1956"/>
                <a:gd name="T66" fmla="*/ 1374 w 1678"/>
                <a:gd name="T67" fmla="*/ 704 h 1956"/>
                <a:gd name="T68" fmla="*/ 1472 w 1678"/>
                <a:gd name="T69" fmla="*/ 511 h 1956"/>
                <a:gd name="T70" fmla="*/ 1620 w 1678"/>
                <a:gd name="T71" fmla="*/ 582 h 1956"/>
                <a:gd name="T72" fmla="*/ 1631 w 1678"/>
                <a:gd name="T73" fmla="*/ 45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8" h="1956">
                  <a:moveTo>
                    <a:pt x="1631" y="453"/>
                  </a:moveTo>
                  <a:cubicBezTo>
                    <a:pt x="1677" y="385"/>
                    <a:pt x="1650" y="363"/>
                    <a:pt x="1581" y="349"/>
                  </a:cubicBezTo>
                  <a:cubicBezTo>
                    <a:pt x="1472" y="325"/>
                    <a:pt x="1450" y="278"/>
                    <a:pt x="1491" y="169"/>
                  </a:cubicBezTo>
                  <a:cubicBezTo>
                    <a:pt x="1497" y="155"/>
                    <a:pt x="1510" y="134"/>
                    <a:pt x="1508" y="134"/>
                  </a:cubicBezTo>
                  <a:cubicBezTo>
                    <a:pt x="1453" y="95"/>
                    <a:pt x="1412" y="38"/>
                    <a:pt x="1346" y="13"/>
                  </a:cubicBezTo>
                  <a:cubicBezTo>
                    <a:pt x="1305" y="0"/>
                    <a:pt x="1286" y="38"/>
                    <a:pt x="1256" y="54"/>
                  </a:cubicBezTo>
                  <a:cubicBezTo>
                    <a:pt x="1221" y="76"/>
                    <a:pt x="1188" y="101"/>
                    <a:pt x="1152" y="123"/>
                  </a:cubicBezTo>
                  <a:cubicBezTo>
                    <a:pt x="1038" y="205"/>
                    <a:pt x="893" y="251"/>
                    <a:pt x="825" y="393"/>
                  </a:cubicBezTo>
                  <a:cubicBezTo>
                    <a:pt x="776" y="500"/>
                    <a:pt x="653" y="568"/>
                    <a:pt x="653" y="704"/>
                  </a:cubicBezTo>
                  <a:cubicBezTo>
                    <a:pt x="653" y="713"/>
                    <a:pt x="636" y="729"/>
                    <a:pt x="628" y="729"/>
                  </a:cubicBezTo>
                  <a:cubicBezTo>
                    <a:pt x="560" y="724"/>
                    <a:pt x="541" y="781"/>
                    <a:pt x="511" y="822"/>
                  </a:cubicBezTo>
                  <a:cubicBezTo>
                    <a:pt x="420" y="950"/>
                    <a:pt x="317" y="1068"/>
                    <a:pt x="202" y="1177"/>
                  </a:cubicBezTo>
                  <a:cubicBezTo>
                    <a:pt x="161" y="1215"/>
                    <a:pt x="98" y="1253"/>
                    <a:pt x="183" y="1313"/>
                  </a:cubicBezTo>
                  <a:cubicBezTo>
                    <a:pt x="199" y="1324"/>
                    <a:pt x="191" y="1346"/>
                    <a:pt x="188" y="1363"/>
                  </a:cubicBezTo>
                  <a:cubicBezTo>
                    <a:pt x="183" y="1434"/>
                    <a:pt x="134" y="1475"/>
                    <a:pt x="79" y="1502"/>
                  </a:cubicBezTo>
                  <a:cubicBezTo>
                    <a:pt x="0" y="1540"/>
                    <a:pt x="27" y="1584"/>
                    <a:pt x="68" y="1625"/>
                  </a:cubicBezTo>
                  <a:cubicBezTo>
                    <a:pt x="95" y="1652"/>
                    <a:pt x="109" y="1674"/>
                    <a:pt x="117" y="1715"/>
                  </a:cubicBezTo>
                  <a:cubicBezTo>
                    <a:pt x="125" y="1759"/>
                    <a:pt x="153" y="1854"/>
                    <a:pt x="216" y="1841"/>
                  </a:cubicBezTo>
                  <a:cubicBezTo>
                    <a:pt x="303" y="1821"/>
                    <a:pt x="352" y="1868"/>
                    <a:pt x="404" y="1909"/>
                  </a:cubicBezTo>
                  <a:cubicBezTo>
                    <a:pt x="464" y="1955"/>
                    <a:pt x="502" y="1933"/>
                    <a:pt x="543" y="1887"/>
                  </a:cubicBezTo>
                  <a:cubicBezTo>
                    <a:pt x="571" y="1854"/>
                    <a:pt x="571" y="1821"/>
                    <a:pt x="557" y="1780"/>
                  </a:cubicBezTo>
                  <a:cubicBezTo>
                    <a:pt x="541" y="1731"/>
                    <a:pt x="560" y="1682"/>
                    <a:pt x="609" y="1663"/>
                  </a:cubicBezTo>
                  <a:cubicBezTo>
                    <a:pt x="664" y="1641"/>
                    <a:pt x="699" y="1677"/>
                    <a:pt x="724" y="1723"/>
                  </a:cubicBezTo>
                  <a:cubicBezTo>
                    <a:pt x="732" y="1740"/>
                    <a:pt x="735" y="1756"/>
                    <a:pt x="745" y="1772"/>
                  </a:cubicBezTo>
                  <a:cubicBezTo>
                    <a:pt x="767" y="1808"/>
                    <a:pt x="800" y="1830"/>
                    <a:pt x="841" y="1819"/>
                  </a:cubicBezTo>
                  <a:cubicBezTo>
                    <a:pt x="885" y="1808"/>
                    <a:pt x="893" y="1772"/>
                    <a:pt x="888" y="1734"/>
                  </a:cubicBezTo>
                  <a:cubicBezTo>
                    <a:pt x="877" y="1647"/>
                    <a:pt x="918" y="1597"/>
                    <a:pt x="997" y="1578"/>
                  </a:cubicBezTo>
                  <a:cubicBezTo>
                    <a:pt x="1071" y="1559"/>
                    <a:pt x="1090" y="1535"/>
                    <a:pt x="1021" y="1480"/>
                  </a:cubicBezTo>
                  <a:cubicBezTo>
                    <a:pt x="961" y="1431"/>
                    <a:pt x="964" y="1365"/>
                    <a:pt x="997" y="1303"/>
                  </a:cubicBezTo>
                  <a:cubicBezTo>
                    <a:pt x="1032" y="1240"/>
                    <a:pt x="1084" y="1223"/>
                    <a:pt x="1155" y="1242"/>
                  </a:cubicBezTo>
                  <a:cubicBezTo>
                    <a:pt x="1199" y="1253"/>
                    <a:pt x="1243" y="1281"/>
                    <a:pt x="1295" y="1264"/>
                  </a:cubicBezTo>
                  <a:cubicBezTo>
                    <a:pt x="1262" y="1221"/>
                    <a:pt x="1237" y="1155"/>
                    <a:pt x="1270" y="1133"/>
                  </a:cubicBezTo>
                  <a:cubicBezTo>
                    <a:pt x="1368" y="1065"/>
                    <a:pt x="1387" y="991"/>
                    <a:pt x="1366" y="874"/>
                  </a:cubicBezTo>
                  <a:cubicBezTo>
                    <a:pt x="1357" y="827"/>
                    <a:pt x="1382" y="765"/>
                    <a:pt x="1374" y="704"/>
                  </a:cubicBezTo>
                  <a:cubicBezTo>
                    <a:pt x="1363" y="623"/>
                    <a:pt x="1417" y="554"/>
                    <a:pt x="1472" y="511"/>
                  </a:cubicBezTo>
                  <a:cubicBezTo>
                    <a:pt x="1529" y="467"/>
                    <a:pt x="1576" y="521"/>
                    <a:pt x="1620" y="582"/>
                  </a:cubicBezTo>
                  <a:cubicBezTo>
                    <a:pt x="1611" y="524"/>
                    <a:pt x="1609" y="486"/>
                    <a:pt x="1631" y="453"/>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49"/>
            <p:cNvSpPr>
              <a:spLocks noChangeArrowheads="1"/>
            </p:cNvSpPr>
            <p:nvPr/>
          </p:nvSpPr>
          <p:spPr bwMode="auto">
            <a:xfrm>
              <a:off x="9744075" y="1317625"/>
              <a:ext cx="615950" cy="446088"/>
            </a:xfrm>
            <a:custGeom>
              <a:avLst/>
              <a:gdLst>
                <a:gd name="T0" fmla="*/ 1566 w 1709"/>
                <a:gd name="T1" fmla="*/ 1147 h 1241"/>
                <a:gd name="T2" fmla="*/ 1571 w 1709"/>
                <a:gd name="T3" fmla="*/ 1041 h 1241"/>
                <a:gd name="T4" fmla="*/ 1669 w 1709"/>
                <a:gd name="T5" fmla="*/ 710 h 1241"/>
                <a:gd name="T6" fmla="*/ 1672 w 1709"/>
                <a:gd name="T7" fmla="*/ 661 h 1241"/>
                <a:gd name="T8" fmla="*/ 1708 w 1709"/>
                <a:gd name="T9" fmla="*/ 361 h 1241"/>
                <a:gd name="T10" fmla="*/ 1653 w 1709"/>
                <a:gd name="T11" fmla="*/ 221 h 1241"/>
                <a:gd name="T12" fmla="*/ 1216 w 1709"/>
                <a:gd name="T13" fmla="*/ 145 h 1241"/>
                <a:gd name="T14" fmla="*/ 1164 w 1709"/>
                <a:gd name="T15" fmla="*/ 142 h 1241"/>
                <a:gd name="T16" fmla="*/ 940 w 1709"/>
                <a:gd name="T17" fmla="*/ 96 h 1241"/>
                <a:gd name="T18" fmla="*/ 864 w 1709"/>
                <a:gd name="T19" fmla="*/ 85 h 1241"/>
                <a:gd name="T20" fmla="*/ 678 w 1709"/>
                <a:gd name="T21" fmla="*/ 46 h 1241"/>
                <a:gd name="T22" fmla="*/ 528 w 1709"/>
                <a:gd name="T23" fmla="*/ 8 h 1241"/>
                <a:gd name="T24" fmla="*/ 320 w 1709"/>
                <a:gd name="T25" fmla="*/ 221 h 1241"/>
                <a:gd name="T26" fmla="*/ 260 w 1709"/>
                <a:gd name="T27" fmla="*/ 325 h 1241"/>
                <a:gd name="T28" fmla="*/ 238 w 1709"/>
                <a:gd name="T29" fmla="*/ 371 h 1241"/>
                <a:gd name="T30" fmla="*/ 0 w 1709"/>
                <a:gd name="T31" fmla="*/ 497 h 1241"/>
                <a:gd name="T32" fmla="*/ 317 w 1709"/>
                <a:gd name="T33" fmla="*/ 718 h 1241"/>
                <a:gd name="T34" fmla="*/ 743 w 1709"/>
                <a:gd name="T35" fmla="*/ 1065 h 1241"/>
                <a:gd name="T36" fmla="*/ 779 w 1709"/>
                <a:gd name="T37" fmla="*/ 1092 h 1241"/>
                <a:gd name="T38" fmla="*/ 1060 w 1709"/>
                <a:gd name="T39" fmla="*/ 1123 h 1241"/>
                <a:gd name="T40" fmla="*/ 1260 w 1709"/>
                <a:gd name="T41" fmla="*/ 1172 h 1241"/>
                <a:gd name="T42" fmla="*/ 1279 w 1709"/>
                <a:gd name="T43" fmla="*/ 1185 h 1241"/>
                <a:gd name="T44" fmla="*/ 1549 w 1709"/>
                <a:gd name="T45" fmla="*/ 1240 h 1241"/>
                <a:gd name="T46" fmla="*/ 1566 w 1709"/>
                <a:gd name="T47" fmla="*/ 114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9" h="1241">
                  <a:moveTo>
                    <a:pt x="1566" y="1147"/>
                  </a:moveTo>
                  <a:cubicBezTo>
                    <a:pt x="1568" y="1112"/>
                    <a:pt x="1571" y="1076"/>
                    <a:pt x="1571" y="1041"/>
                  </a:cubicBezTo>
                  <a:cubicBezTo>
                    <a:pt x="1579" y="923"/>
                    <a:pt x="1563" y="798"/>
                    <a:pt x="1669" y="710"/>
                  </a:cubicBezTo>
                  <a:cubicBezTo>
                    <a:pt x="1686" y="696"/>
                    <a:pt x="1672" y="677"/>
                    <a:pt x="1672" y="661"/>
                  </a:cubicBezTo>
                  <a:cubicBezTo>
                    <a:pt x="1686" y="560"/>
                    <a:pt x="1708" y="464"/>
                    <a:pt x="1708" y="361"/>
                  </a:cubicBezTo>
                  <a:cubicBezTo>
                    <a:pt x="1708" y="292"/>
                    <a:pt x="1702" y="251"/>
                    <a:pt x="1653" y="221"/>
                  </a:cubicBezTo>
                  <a:cubicBezTo>
                    <a:pt x="1519" y="139"/>
                    <a:pt x="1374" y="96"/>
                    <a:pt x="1216" y="145"/>
                  </a:cubicBezTo>
                  <a:cubicBezTo>
                    <a:pt x="1200" y="150"/>
                    <a:pt x="1172" y="150"/>
                    <a:pt x="1164" y="142"/>
                  </a:cubicBezTo>
                  <a:cubicBezTo>
                    <a:pt x="1101" y="66"/>
                    <a:pt x="1017" y="104"/>
                    <a:pt x="940" y="96"/>
                  </a:cubicBezTo>
                  <a:cubicBezTo>
                    <a:pt x="916" y="93"/>
                    <a:pt x="877" y="109"/>
                    <a:pt x="864" y="85"/>
                  </a:cubicBezTo>
                  <a:cubicBezTo>
                    <a:pt x="814" y="0"/>
                    <a:pt x="716" y="27"/>
                    <a:pt x="678" y="46"/>
                  </a:cubicBezTo>
                  <a:cubicBezTo>
                    <a:pt x="599" y="85"/>
                    <a:pt x="563" y="55"/>
                    <a:pt x="528" y="8"/>
                  </a:cubicBezTo>
                  <a:cubicBezTo>
                    <a:pt x="457" y="79"/>
                    <a:pt x="372" y="134"/>
                    <a:pt x="320" y="221"/>
                  </a:cubicBezTo>
                  <a:cubicBezTo>
                    <a:pt x="301" y="254"/>
                    <a:pt x="257" y="273"/>
                    <a:pt x="260" y="325"/>
                  </a:cubicBezTo>
                  <a:cubicBezTo>
                    <a:pt x="260" y="341"/>
                    <a:pt x="249" y="366"/>
                    <a:pt x="238" y="371"/>
                  </a:cubicBezTo>
                  <a:cubicBezTo>
                    <a:pt x="151" y="399"/>
                    <a:pt x="115" y="513"/>
                    <a:pt x="0" y="497"/>
                  </a:cubicBezTo>
                  <a:cubicBezTo>
                    <a:pt x="107" y="574"/>
                    <a:pt x="214" y="642"/>
                    <a:pt x="317" y="718"/>
                  </a:cubicBezTo>
                  <a:cubicBezTo>
                    <a:pt x="465" y="828"/>
                    <a:pt x="642" y="899"/>
                    <a:pt x="743" y="1065"/>
                  </a:cubicBezTo>
                  <a:cubicBezTo>
                    <a:pt x="752" y="1076"/>
                    <a:pt x="765" y="1084"/>
                    <a:pt x="779" y="1092"/>
                  </a:cubicBezTo>
                  <a:cubicBezTo>
                    <a:pt x="869" y="1142"/>
                    <a:pt x="962" y="1139"/>
                    <a:pt x="1060" y="1123"/>
                  </a:cubicBezTo>
                  <a:cubicBezTo>
                    <a:pt x="1129" y="1109"/>
                    <a:pt x="1213" y="1071"/>
                    <a:pt x="1260" y="1172"/>
                  </a:cubicBezTo>
                  <a:cubicBezTo>
                    <a:pt x="1262" y="1177"/>
                    <a:pt x="1276" y="1185"/>
                    <a:pt x="1279" y="1185"/>
                  </a:cubicBezTo>
                  <a:cubicBezTo>
                    <a:pt x="1391" y="1128"/>
                    <a:pt x="1462" y="1221"/>
                    <a:pt x="1549" y="1240"/>
                  </a:cubicBezTo>
                  <a:cubicBezTo>
                    <a:pt x="1555" y="1207"/>
                    <a:pt x="1563" y="1177"/>
                    <a:pt x="1566" y="1147"/>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50"/>
            <p:cNvSpPr>
              <a:spLocks noChangeArrowheads="1"/>
            </p:cNvSpPr>
            <p:nvPr/>
          </p:nvSpPr>
          <p:spPr bwMode="auto">
            <a:xfrm>
              <a:off x="12126913" y="441325"/>
              <a:ext cx="493712" cy="601663"/>
            </a:xfrm>
            <a:custGeom>
              <a:avLst/>
              <a:gdLst>
                <a:gd name="T0" fmla="*/ 997 w 1372"/>
                <a:gd name="T1" fmla="*/ 11 h 1672"/>
                <a:gd name="T2" fmla="*/ 615 w 1372"/>
                <a:gd name="T3" fmla="*/ 164 h 1672"/>
                <a:gd name="T4" fmla="*/ 527 w 1372"/>
                <a:gd name="T5" fmla="*/ 199 h 1672"/>
                <a:gd name="T6" fmla="*/ 440 w 1372"/>
                <a:gd name="T7" fmla="*/ 257 h 1672"/>
                <a:gd name="T8" fmla="*/ 347 w 1372"/>
                <a:gd name="T9" fmla="*/ 401 h 1672"/>
                <a:gd name="T10" fmla="*/ 336 w 1372"/>
                <a:gd name="T11" fmla="*/ 639 h 1672"/>
                <a:gd name="T12" fmla="*/ 347 w 1372"/>
                <a:gd name="T13" fmla="*/ 743 h 1672"/>
                <a:gd name="T14" fmla="*/ 35 w 1372"/>
                <a:gd name="T15" fmla="*/ 1169 h 1672"/>
                <a:gd name="T16" fmla="*/ 117 w 1372"/>
                <a:gd name="T17" fmla="*/ 1349 h 1672"/>
                <a:gd name="T18" fmla="*/ 224 w 1372"/>
                <a:gd name="T19" fmla="*/ 1431 h 1672"/>
                <a:gd name="T20" fmla="*/ 358 w 1372"/>
                <a:gd name="T21" fmla="*/ 1644 h 1672"/>
                <a:gd name="T22" fmla="*/ 434 w 1372"/>
                <a:gd name="T23" fmla="*/ 1628 h 1672"/>
                <a:gd name="T24" fmla="*/ 533 w 1372"/>
                <a:gd name="T25" fmla="*/ 1475 h 1672"/>
                <a:gd name="T26" fmla="*/ 664 w 1372"/>
                <a:gd name="T27" fmla="*/ 1360 h 1672"/>
                <a:gd name="T28" fmla="*/ 970 w 1372"/>
                <a:gd name="T29" fmla="*/ 1174 h 1672"/>
                <a:gd name="T30" fmla="*/ 1093 w 1372"/>
                <a:gd name="T31" fmla="*/ 1256 h 1672"/>
                <a:gd name="T32" fmla="*/ 1125 w 1372"/>
                <a:gd name="T33" fmla="*/ 1270 h 1672"/>
                <a:gd name="T34" fmla="*/ 1199 w 1372"/>
                <a:gd name="T35" fmla="*/ 1259 h 1672"/>
                <a:gd name="T36" fmla="*/ 1202 w 1372"/>
                <a:gd name="T37" fmla="*/ 1196 h 1672"/>
                <a:gd name="T38" fmla="*/ 1142 w 1372"/>
                <a:gd name="T39" fmla="*/ 1032 h 1672"/>
                <a:gd name="T40" fmla="*/ 1155 w 1372"/>
                <a:gd name="T41" fmla="*/ 918 h 1672"/>
                <a:gd name="T42" fmla="*/ 1224 w 1372"/>
                <a:gd name="T43" fmla="*/ 770 h 1672"/>
                <a:gd name="T44" fmla="*/ 1259 w 1372"/>
                <a:gd name="T45" fmla="*/ 683 h 1672"/>
                <a:gd name="T46" fmla="*/ 1295 w 1372"/>
                <a:gd name="T47" fmla="*/ 582 h 1672"/>
                <a:gd name="T48" fmla="*/ 1254 w 1372"/>
                <a:gd name="T49" fmla="*/ 404 h 1672"/>
                <a:gd name="T50" fmla="*/ 1270 w 1372"/>
                <a:gd name="T51" fmla="*/ 289 h 1672"/>
                <a:gd name="T52" fmla="*/ 1300 w 1372"/>
                <a:gd name="T53" fmla="*/ 229 h 1672"/>
                <a:gd name="T54" fmla="*/ 1371 w 1372"/>
                <a:gd name="T55" fmla="*/ 8 h 1672"/>
                <a:gd name="T56" fmla="*/ 997 w 1372"/>
                <a:gd name="T57" fmla="*/ 11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2" h="1672">
                  <a:moveTo>
                    <a:pt x="997" y="11"/>
                  </a:moveTo>
                  <a:cubicBezTo>
                    <a:pt x="858" y="25"/>
                    <a:pt x="702" y="8"/>
                    <a:pt x="615" y="164"/>
                  </a:cubicBezTo>
                  <a:cubicBezTo>
                    <a:pt x="601" y="191"/>
                    <a:pt x="560" y="197"/>
                    <a:pt x="527" y="199"/>
                  </a:cubicBezTo>
                  <a:cubicBezTo>
                    <a:pt x="486" y="202"/>
                    <a:pt x="440" y="227"/>
                    <a:pt x="440" y="257"/>
                  </a:cubicBezTo>
                  <a:cubicBezTo>
                    <a:pt x="437" y="328"/>
                    <a:pt x="388" y="363"/>
                    <a:pt x="347" y="401"/>
                  </a:cubicBezTo>
                  <a:cubicBezTo>
                    <a:pt x="224" y="519"/>
                    <a:pt x="221" y="519"/>
                    <a:pt x="336" y="639"/>
                  </a:cubicBezTo>
                  <a:cubicBezTo>
                    <a:pt x="371" y="674"/>
                    <a:pt x="382" y="705"/>
                    <a:pt x="347" y="743"/>
                  </a:cubicBezTo>
                  <a:cubicBezTo>
                    <a:pt x="224" y="871"/>
                    <a:pt x="139" y="1027"/>
                    <a:pt x="35" y="1169"/>
                  </a:cubicBezTo>
                  <a:cubicBezTo>
                    <a:pt x="0" y="1215"/>
                    <a:pt x="57" y="1352"/>
                    <a:pt x="117" y="1349"/>
                  </a:cubicBezTo>
                  <a:cubicBezTo>
                    <a:pt x="183" y="1349"/>
                    <a:pt x="197" y="1387"/>
                    <a:pt x="224" y="1431"/>
                  </a:cubicBezTo>
                  <a:cubicBezTo>
                    <a:pt x="268" y="1502"/>
                    <a:pt x="279" y="1592"/>
                    <a:pt x="358" y="1644"/>
                  </a:cubicBezTo>
                  <a:cubicBezTo>
                    <a:pt x="399" y="1671"/>
                    <a:pt x="412" y="1669"/>
                    <a:pt x="434" y="1628"/>
                  </a:cubicBezTo>
                  <a:cubicBezTo>
                    <a:pt x="462" y="1573"/>
                    <a:pt x="467" y="1502"/>
                    <a:pt x="533" y="1475"/>
                  </a:cubicBezTo>
                  <a:cubicBezTo>
                    <a:pt x="593" y="1450"/>
                    <a:pt x="628" y="1409"/>
                    <a:pt x="664" y="1360"/>
                  </a:cubicBezTo>
                  <a:cubicBezTo>
                    <a:pt x="740" y="1259"/>
                    <a:pt x="866" y="1232"/>
                    <a:pt x="970" y="1174"/>
                  </a:cubicBezTo>
                  <a:cubicBezTo>
                    <a:pt x="1024" y="1144"/>
                    <a:pt x="1038" y="1245"/>
                    <a:pt x="1093" y="1256"/>
                  </a:cubicBezTo>
                  <a:cubicBezTo>
                    <a:pt x="1103" y="1259"/>
                    <a:pt x="1117" y="1262"/>
                    <a:pt x="1125" y="1270"/>
                  </a:cubicBezTo>
                  <a:cubicBezTo>
                    <a:pt x="1153" y="1289"/>
                    <a:pt x="1177" y="1273"/>
                    <a:pt x="1199" y="1259"/>
                  </a:cubicBezTo>
                  <a:cubicBezTo>
                    <a:pt x="1229" y="1240"/>
                    <a:pt x="1207" y="1215"/>
                    <a:pt x="1202" y="1196"/>
                  </a:cubicBezTo>
                  <a:cubicBezTo>
                    <a:pt x="1183" y="1142"/>
                    <a:pt x="1158" y="1087"/>
                    <a:pt x="1142" y="1032"/>
                  </a:cubicBezTo>
                  <a:cubicBezTo>
                    <a:pt x="1131" y="994"/>
                    <a:pt x="1114" y="939"/>
                    <a:pt x="1155" y="918"/>
                  </a:cubicBezTo>
                  <a:cubicBezTo>
                    <a:pt x="1224" y="882"/>
                    <a:pt x="1221" y="827"/>
                    <a:pt x="1224" y="770"/>
                  </a:cubicBezTo>
                  <a:cubicBezTo>
                    <a:pt x="1224" y="735"/>
                    <a:pt x="1226" y="702"/>
                    <a:pt x="1259" y="683"/>
                  </a:cubicBezTo>
                  <a:cubicBezTo>
                    <a:pt x="1300" y="658"/>
                    <a:pt x="1303" y="620"/>
                    <a:pt x="1295" y="582"/>
                  </a:cubicBezTo>
                  <a:cubicBezTo>
                    <a:pt x="1281" y="522"/>
                    <a:pt x="1289" y="459"/>
                    <a:pt x="1254" y="404"/>
                  </a:cubicBezTo>
                  <a:cubicBezTo>
                    <a:pt x="1232" y="369"/>
                    <a:pt x="1235" y="322"/>
                    <a:pt x="1270" y="289"/>
                  </a:cubicBezTo>
                  <a:cubicBezTo>
                    <a:pt x="1289" y="273"/>
                    <a:pt x="1300" y="251"/>
                    <a:pt x="1300" y="229"/>
                  </a:cubicBezTo>
                  <a:cubicBezTo>
                    <a:pt x="1295" y="147"/>
                    <a:pt x="1352" y="87"/>
                    <a:pt x="1371" y="8"/>
                  </a:cubicBezTo>
                  <a:cubicBezTo>
                    <a:pt x="1246" y="8"/>
                    <a:pt x="1120" y="0"/>
                    <a:pt x="997" y="11"/>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51"/>
            <p:cNvSpPr>
              <a:spLocks noChangeArrowheads="1"/>
            </p:cNvSpPr>
            <p:nvPr/>
          </p:nvSpPr>
          <p:spPr bwMode="auto">
            <a:xfrm>
              <a:off x="9702800" y="862013"/>
              <a:ext cx="635000" cy="536575"/>
            </a:xfrm>
            <a:custGeom>
              <a:avLst/>
              <a:gdLst>
                <a:gd name="T0" fmla="*/ 1726 w 1766"/>
                <a:gd name="T1" fmla="*/ 538 h 1489"/>
                <a:gd name="T2" fmla="*/ 1696 w 1766"/>
                <a:gd name="T3" fmla="*/ 450 h 1489"/>
                <a:gd name="T4" fmla="*/ 1647 w 1766"/>
                <a:gd name="T5" fmla="*/ 232 h 1489"/>
                <a:gd name="T6" fmla="*/ 1287 w 1766"/>
                <a:gd name="T7" fmla="*/ 95 h 1489"/>
                <a:gd name="T8" fmla="*/ 1229 w 1766"/>
                <a:gd name="T9" fmla="*/ 79 h 1489"/>
                <a:gd name="T10" fmla="*/ 1071 w 1766"/>
                <a:gd name="T11" fmla="*/ 186 h 1489"/>
                <a:gd name="T12" fmla="*/ 989 w 1766"/>
                <a:gd name="T13" fmla="*/ 289 h 1489"/>
                <a:gd name="T14" fmla="*/ 768 w 1766"/>
                <a:gd name="T15" fmla="*/ 363 h 1489"/>
                <a:gd name="T16" fmla="*/ 604 w 1766"/>
                <a:gd name="T17" fmla="*/ 355 h 1489"/>
                <a:gd name="T18" fmla="*/ 440 w 1766"/>
                <a:gd name="T19" fmla="*/ 374 h 1489"/>
                <a:gd name="T20" fmla="*/ 238 w 1766"/>
                <a:gd name="T21" fmla="*/ 489 h 1489"/>
                <a:gd name="T22" fmla="*/ 142 w 1766"/>
                <a:gd name="T23" fmla="*/ 628 h 1489"/>
                <a:gd name="T24" fmla="*/ 101 w 1766"/>
                <a:gd name="T25" fmla="*/ 759 h 1489"/>
                <a:gd name="T26" fmla="*/ 90 w 1766"/>
                <a:gd name="T27" fmla="*/ 833 h 1489"/>
                <a:gd name="T28" fmla="*/ 60 w 1766"/>
                <a:gd name="T29" fmla="*/ 1128 h 1489"/>
                <a:gd name="T30" fmla="*/ 3 w 1766"/>
                <a:gd name="T31" fmla="*/ 1393 h 1489"/>
                <a:gd name="T32" fmla="*/ 85 w 1766"/>
                <a:gd name="T33" fmla="*/ 1458 h 1489"/>
                <a:gd name="T34" fmla="*/ 391 w 1766"/>
                <a:gd name="T35" fmla="*/ 1335 h 1489"/>
                <a:gd name="T36" fmla="*/ 399 w 1766"/>
                <a:gd name="T37" fmla="*/ 1303 h 1489"/>
                <a:gd name="T38" fmla="*/ 486 w 1766"/>
                <a:gd name="T39" fmla="*/ 1226 h 1489"/>
                <a:gd name="T40" fmla="*/ 530 w 1766"/>
                <a:gd name="T41" fmla="*/ 1169 h 1489"/>
                <a:gd name="T42" fmla="*/ 615 w 1766"/>
                <a:gd name="T43" fmla="*/ 1109 h 1489"/>
                <a:gd name="T44" fmla="*/ 860 w 1766"/>
                <a:gd name="T45" fmla="*/ 1201 h 1489"/>
                <a:gd name="T46" fmla="*/ 931 w 1766"/>
                <a:gd name="T47" fmla="*/ 1169 h 1489"/>
                <a:gd name="T48" fmla="*/ 1011 w 1766"/>
                <a:gd name="T49" fmla="*/ 980 h 1489"/>
                <a:gd name="T50" fmla="*/ 1071 w 1766"/>
                <a:gd name="T51" fmla="*/ 937 h 1489"/>
                <a:gd name="T52" fmla="*/ 1114 w 1766"/>
                <a:gd name="T53" fmla="*/ 915 h 1489"/>
                <a:gd name="T54" fmla="*/ 1319 w 1766"/>
                <a:gd name="T55" fmla="*/ 702 h 1489"/>
                <a:gd name="T56" fmla="*/ 1470 w 1766"/>
                <a:gd name="T57" fmla="*/ 595 h 1489"/>
                <a:gd name="T58" fmla="*/ 1614 w 1766"/>
                <a:gd name="T59" fmla="*/ 609 h 1489"/>
                <a:gd name="T60" fmla="*/ 1663 w 1766"/>
                <a:gd name="T61" fmla="*/ 633 h 1489"/>
                <a:gd name="T62" fmla="*/ 1726 w 1766"/>
                <a:gd name="T63" fmla="*/ 53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6" h="1489">
                  <a:moveTo>
                    <a:pt x="1726" y="538"/>
                  </a:moveTo>
                  <a:cubicBezTo>
                    <a:pt x="1710" y="511"/>
                    <a:pt x="1680" y="480"/>
                    <a:pt x="1696" y="450"/>
                  </a:cubicBezTo>
                  <a:cubicBezTo>
                    <a:pt x="1751" y="358"/>
                    <a:pt x="1724" y="292"/>
                    <a:pt x="1647" y="232"/>
                  </a:cubicBezTo>
                  <a:cubicBezTo>
                    <a:pt x="1541" y="147"/>
                    <a:pt x="1461" y="0"/>
                    <a:pt x="1287" y="95"/>
                  </a:cubicBezTo>
                  <a:cubicBezTo>
                    <a:pt x="1267" y="106"/>
                    <a:pt x="1248" y="87"/>
                    <a:pt x="1229" y="79"/>
                  </a:cubicBezTo>
                  <a:cubicBezTo>
                    <a:pt x="1166" y="49"/>
                    <a:pt x="1057" y="117"/>
                    <a:pt x="1071" y="186"/>
                  </a:cubicBezTo>
                  <a:cubicBezTo>
                    <a:pt x="1090" y="267"/>
                    <a:pt x="1030" y="295"/>
                    <a:pt x="989" y="289"/>
                  </a:cubicBezTo>
                  <a:cubicBezTo>
                    <a:pt x="899" y="281"/>
                    <a:pt x="841" y="338"/>
                    <a:pt x="768" y="363"/>
                  </a:cubicBezTo>
                  <a:cubicBezTo>
                    <a:pt x="713" y="379"/>
                    <a:pt x="661" y="399"/>
                    <a:pt x="604" y="355"/>
                  </a:cubicBezTo>
                  <a:cubicBezTo>
                    <a:pt x="554" y="317"/>
                    <a:pt x="489" y="325"/>
                    <a:pt x="440" y="374"/>
                  </a:cubicBezTo>
                  <a:cubicBezTo>
                    <a:pt x="382" y="431"/>
                    <a:pt x="317" y="470"/>
                    <a:pt x="238" y="489"/>
                  </a:cubicBezTo>
                  <a:cubicBezTo>
                    <a:pt x="167" y="505"/>
                    <a:pt x="131" y="551"/>
                    <a:pt x="142" y="628"/>
                  </a:cubicBezTo>
                  <a:cubicBezTo>
                    <a:pt x="150" y="677"/>
                    <a:pt x="134" y="724"/>
                    <a:pt x="101" y="759"/>
                  </a:cubicBezTo>
                  <a:cubicBezTo>
                    <a:pt x="76" y="786"/>
                    <a:pt x="79" y="797"/>
                    <a:pt x="90" y="833"/>
                  </a:cubicBezTo>
                  <a:cubicBezTo>
                    <a:pt x="123" y="934"/>
                    <a:pt x="115" y="1040"/>
                    <a:pt x="60" y="1128"/>
                  </a:cubicBezTo>
                  <a:cubicBezTo>
                    <a:pt x="5" y="1212"/>
                    <a:pt x="5" y="1303"/>
                    <a:pt x="3" y="1393"/>
                  </a:cubicBezTo>
                  <a:cubicBezTo>
                    <a:pt x="0" y="1436"/>
                    <a:pt x="49" y="1450"/>
                    <a:pt x="85" y="1458"/>
                  </a:cubicBezTo>
                  <a:cubicBezTo>
                    <a:pt x="213" y="1488"/>
                    <a:pt x="265" y="1319"/>
                    <a:pt x="391" y="1335"/>
                  </a:cubicBezTo>
                  <a:lnTo>
                    <a:pt x="399" y="1303"/>
                  </a:lnTo>
                  <a:cubicBezTo>
                    <a:pt x="412" y="1259"/>
                    <a:pt x="437" y="1229"/>
                    <a:pt x="486" y="1226"/>
                  </a:cubicBezTo>
                  <a:cubicBezTo>
                    <a:pt x="527" y="1223"/>
                    <a:pt x="530" y="1204"/>
                    <a:pt x="530" y="1169"/>
                  </a:cubicBezTo>
                  <a:cubicBezTo>
                    <a:pt x="530" y="1114"/>
                    <a:pt x="579" y="1073"/>
                    <a:pt x="615" y="1109"/>
                  </a:cubicBezTo>
                  <a:cubicBezTo>
                    <a:pt x="686" y="1180"/>
                    <a:pt x="792" y="1136"/>
                    <a:pt x="860" y="1201"/>
                  </a:cubicBezTo>
                  <a:cubicBezTo>
                    <a:pt x="874" y="1215"/>
                    <a:pt x="912" y="1221"/>
                    <a:pt x="931" y="1169"/>
                  </a:cubicBezTo>
                  <a:cubicBezTo>
                    <a:pt x="953" y="1106"/>
                    <a:pt x="1008" y="1054"/>
                    <a:pt x="1011" y="980"/>
                  </a:cubicBezTo>
                  <a:cubicBezTo>
                    <a:pt x="1011" y="956"/>
                    <a:pt x="1043" y="939"/>
                    <a:pt x="1071" y="937"/>
                  </a:cubicBezTo>
                  <a:cubicBezTo>
                    <a:pt x="1090" y="934"/>
                    <a:pt x="1106" y="934"/>
                    <a:pt x="1114" y="915"/>
                  </a:cubicBezTo>
                  <a:cubicBezTo>
                    <a:pt x="1155" y="816"/>
                    <a:pt x="1237" y="765"/>
                    <a:pt x="1319" y="702"/>
                  </a:cubicBezTo>
                  <a:cubicBezTo>
                    <a:pt x="1368" y="663"/>
                    <a:pt x="1423" y="636"/>
                    <a:pt x="1470" y="595"/>
                  </a:cubicBezTo>
                  <a:cubicBezTo>
                    <a:pt x="1530" y="541"/>
                    <a:pt x="1582" y="538"/>
                    <a:pt x="1614" y="609"/>
                  </a:cubicBezTo>
                  <a:cubicBezTo>
                    <a:pt x="1625" y="636"/>
                    <a:pt x="1633" y="647"/>
                    <a:pt x="1663" y="633"/>
                  </a:cubicBezTo>
                  <a:cubicBezTo>
                    <a:pt x="1748" y="636"/>
                    <a:pt x="1765" y="609"/>
                    <a:pt x="1726" y="538"/>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52"/>
            <p:cNvSpPr>
              <a:spLocks noChangeArrowheads="1"/>
            </p:cNvSpPr>
            <p:nvPr/>
          </p:nvSpPr>
          <p:spPr bwMode="auto">
            <a:xfrm>
              <a:off x="9288463" y="874713"/>
              <a:ext cx="444500" cy="441325"/>
            </a:xfrm>
            <a:custGeom>
              <a:avLst/>
              <a:gdLst>
                <a:gd name="T0" fmla="*/ 186 w 1236"/>
                <a:gd name="T1" fmla="*/ 317 h 1228"/>
                <a:gd name="T2" fmla="*/ 112 w 1236"/>
                <a:gd name="T3" fmla="*/ 596 h 1228"/>
                <a:gd name="T4" fmla="*/ 36 w 1236"/>
                <a:gd name="T5" fmla="*/ 743 h 1228"/>
                <a:gd name="T6" fmla="*/ 22 w 1236"/>
                <a:gd name="T7" fmla="*/ 809 h 1228"/>
                <a:gd name="T8" fmla="*/ 169 w 1236"/>
                <a:gd name="T9" fmla="*/ 1057 h 1228"/>
                <a:gd name="T10" fmla="*/ 500 w 1236"/>
                <a:gd name="T11" fmla="*/ 1205 h 1228"/>
                <a:gd name="T12" fmla="*/ 926 w 1236"/>
                <a:gd name="T13" fmla="*/ 1205 h 1228"/>
                <a:gd name="T14" fmla="*/ 1030 w 1236"/>
                <a:gd name="T15" fmla="*/ 1134 h 1228"/>
                <a:gd name="T16" fmla="*/ 1106 w 1236"/>
                <a:gd name="T17" fmla="*/ 1033 h 1228"/>
                <a:gd name="T18" fmla="*/ 1142 w 1236"/>
                <a:gd name="T19" fmla="*/ 880 h 1228"/>
                <a:gd name="T20" fmla="*/ 1117 w 1236"/>
                <a:gd name="T21" fmla="*/ 770 h 1228"/>
                <a:gd name="T22" fmla="*/ 1180 w 1236"/>
                <a:gd name="T23" fmla="*/ 607 h 1228"/>
                <a:gd name="T24" fmla="*/ 1226 w 1236"/>
                <a:gd name="T25" fmla="*/ 369 h 1228"/>
                <a:gd name="T26" fmla="*/ 1221 w 1236"/>
                <a:gd name="T27" fmla="*/ 342 h 1228"/>
                <a:gd name="T28" fmla="*/ 1188 w 1236"/>
                <a:gd name="T29" fmla="*/ 350 h 1228"/>
                <a:gd name="T30" fmla="*/ 1049 w 1236"/>
                <a:gd name="T31" fmla="*/ 413 h 1228"/>
                <a:gd name="T32" fmla="*/ 937 w 1236"/>
                <a:gd name="T33" fmla="*/ 282 h 1228"/>
                <a:gd name="T34" fmla="*/ 825 w 1236"/>
                <a:gd name="T35" fmla="*/ 112 h 1228"/>
                <a:gd name="T36" fmla="*/ 601 w 1236"/>
                <a:gd name="T37" fmla="*/ 28 h 1228"/>
                <a:gd name="T38" fmla="*/ 388 w 1236"/>
                <a:gd name="T39" fmla="*/ 107 h 1228"/>
                <a:gd name="T40" fmla="*/ 186 w 1236"/>
                <a:gd name="T41" fmla="*/ 186 h 1228"/>
                <a:gd name="T42" fmla="*/ 186 w 1236"/>
                <a:gd name="T43" fmla="*/ 3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6" h="1228">
                  <a:moveTo>
                    <a:pt x="186" y="317"/>
                  </a:moveTo>
                  <a:cubicBezTo>
                    <a:pt x="142" y="405"/>
                    <a:pt x="109" y="495"/>
                    <a:pt x="112" y="596"/>
                  </a:cubicBezTo>
                  <a:cubicBezTo>
                    <a:pt x="115" y="653"/>
                    <a:pt x="98" y="713"/>
                    <a:pt x="36" y="743"/>
                  </a:cubicBezTo>
                  <a:cubicBezTo>
                    <a:pt x="0" y="760"/>
                    <a:pt x="14" y="781"/>
                    <a:pt x="22" y="809"/>
                  </a:cubicBezTo>
                  <a:cubicBezTo>
                    <a:pt x="55" y="902"/>
                    <a:pt x="115" y="978"/>
                    <a:pt x="169" y="1057"/>
                  </a:cubicBezTo>
                  <a:cubicBezTo>
                    <a:pt x="246" y="1169"/>
                    <a:pt x="352" y="1224"/>
                    <a:pt x="500" y="1205"/>
                  </a:cubicBezTo>
                  <a:cubicBezTo>
                    <a:pt x="639" y="1188"/>
                    <a:pt x="784" y="1205"/>
                    <a:pt x="926" y="1205"/>
                  </a:cubicBezTo>
                  <a:cubicBezTo>
                    <a:pt x="975" y="1205"/>
                    <a:pt x="1033" y="1227"/>
                    <a:pt x="1030" y="1134"/>
                  </a:cubicBezTo>
                  <a:cubicBezTo>
                    <a:pt x="1030" y="1098"/>
                    <a:pt x="1065" y="1055"/>
                    <a:pt x="1106" y="1033"/>
                  </a:cubicBezTo>
                  <a:cubicBezTo>
                    <a:pt x="1175" y="994"/>
                    <a:pt x="1166" y="929"/>
                    <a:pt x="1142" y="880"/>
                  </a:cubicBezTo>
                  <a:cubicBezTo>
                    <a:pt x="1123" y="841"/>
                    <a:pt x="1128" y="806"/>
                    <a:pt x="1117" y="770"/>
                  </a:cubicBezTo>
                  <a:cubicBezTo>
                    <a:pt x="1093" y="697"/>
                    <a:pt x="1161" y="661"/>
                    <a:pt x="1180" y="607"/>
                  </a:cubicBezTo>
                  <a:cubicBezTo>
                    <a:pt x="1205" y="527"/>
                    <a:pt x="1188" y="443"/>
                    <a:pt x="1226" y="369"/>
                  </a:cubicBezTo>
                  <a:cubicBezTo>
                    <a:pt x="1235" y="355"/>
                    <a:pt x="1232" y="350"/>
                    <a:pt x="1221" y="342"/>
                  </a:cubicBezTo>
                  <a:cubicBezTo>
                    <a:pt x="1207" y="334"/>
                    <a:pt x="1199" y="331"/>
                    <a:pt x="1188" y="350"/>
                  </a:cubicBezTo>
                  <a:cubicBezTo>
                    <a:pt x="1161" y="407"/>
                    <a:pt x="1106" y="437"/>
                    <a:pt x="1049" y="413"/>
                  </a:cubicBezTo>
                  <a:cubicBezTo>
                    <a:pt x="997" y="391"/>
                    <a:pt x="945" y="358"/>
                    <a:pt x="937" y="282"/>
                  </a:cubicBezTo>
                  <a:cubicBezTo>
                    <a:pt x="929" y="216"/>
                    <a:pt x="890" y="153"/>
                    <a:pt x="825" y="112"/>
                  </a:cubicBezTo>
                  <a:cubicBezTo>
                    <a:pt x="754" y="66"/>
                    <a:pt x="683" y="47"/>
                    <a:pt x="601" y="28"/>
                  </a:cubicBezTo>
                  <a:cubicBezTo>
                    <a:pt x="486" y="0"/>
                    <a:pt x="434" y="0"/>
                    <a:pt x="388" y="107"/>
                  </a:cubicBezTo>
                  <a:cubicBezTo>
                    <a:pt x="341" y="197"/>
                    <a:pt x="281" y="224"/>
                    <a:pt x="186" y="186"/>
                  </a:cubicBezTo>
                  <a:cubicBezTo>
                    <a:pt x="208" y="238"/>
                    <a:pt x="205" y="276"/>
                    <a:pt x="186" y="317"/>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53"/>
            <p:cNvSpPr>
              <a:spLocks noChangeArrowheads="1"/>
            </p:cNvSpPr>
            <p:nvPr/>
          </p:nvSpPr>
          <p:spPr bwMode="auto">
            <a:xfrm>
              <a:off x="8540750" y="1847850"/>
              <a:ext cx="539750" cy="466725"/>
            </a:xfrm>
            <a:custGeom>
              <a:avLst/>
              <a:gdLst>
                <a:gd name="T0" fmla="*/ 325 w 1498"/>
                <a:gd name="T1" fmla="*/ 731 h 1298"/>
                <a:gd name="T2" fmla="*/ 191 w 1498"/>
                <a:gd name="T3" fmla="*/ 794 h 1298"/>
                <a:gd name="T4" fmla="*/ 49 w 1498"/>
                <a:gd name="T5" fmla="*/ 897 h 1298"/>
                <a:gd name="T6" fmla="*/ 19 w 1498"/>
                <a:gd name="T7" fmla="*/ 944 h 1298"/>
                <a:gd name="T8" fmla="*/ 36 w 1498"/>
                <a:gd name="T9" fmla="*/ 1048 h 1298"/>
                <a:gd name="T10" fmla="*/ 210 w 1498"/>
                <a:gd name="T11" fmla="*/ 1064 h 1298"/>
                <a:gd name="T12" fmla="*/ 451 w 1498"/>
                <a:gd name="T13" fmla="*/ 1039 h 1298"/>
                <a:gd name="T14" fmla="*/ 541 w 1498"/>
                <a:gd name="T15" fmla="*/ 1151 h 1298"/>
                <a:gd name="T16" fmla="*/ 631 w 1498"/>
                <a:gd name="T17" fmla="*/ 1045 h 1298"/>
                <a:gd name="T18" fmla="*/ 740 w 1498"/>
                <a:gd name="T19" fmla="*/ 1018 h 1298"/>
                <a:gd name="T20" fmla="*/ 852 w 1498"/>
                <a:gd name="T21" fmla="*/ 1042 h 1298"/>
                <a:gd name="T22" fmla="*/ 994 w 1498"/>
                <a:gd name="T23" fmla="*/ 1162 h 1298"/>
                <a:gd name="T24" fmla="*/ 1175 w 1498"/>
                <a:gd name="T25" fmla="*/ 1250 h 1298"/>
                <a:gd name="T26" fmla="*/ 1363 w 1498"/>
                <a:gd name="T27" fmla="*/ 1274 h 1298"/>
                <a:gd name="T28" fmla="*/ 1483 w 1498"/>
                <a:gd name="T29" fmla="*/ 1151 h 1298"/>
                <a:gd name="T30" fmla="*/ 1470 w 1498"/>
                <a:gd name="T31" fmla="*/ 1094 h 1298"/>
                <a:gd name="T32" fmla="*/ 1369 w 1498"/>
                <a:gd name="T33" fmla="*/ 660 h 1298"/>
                <a:gd name="T34" fmla="*/ 1360 w 1498"/>
                <a:gd name="T35" fmla="*/ 613 h 1298"/>
                <a:gd name="T36" fmla="*/ 1325 w 1498"/>
                <a:gd name="T37" fmla="*/ 507 h 1298"/>
                <a:gd name="T38" fmla="*/ 1311 w 1498"/>
                <a:gd name="T39" fmla="*/ 337 h 1298"/>
                <a:gd name="T40" fmla="*/ 1005 w 1498"/>
                <a:gd name="T41" fmla="*/ 0 h 1298"/>
                <a:gd name="T42" fmla="*/ 877 w 1498"/>
                <a:gd name="T43" fmla="*/ 68 h 1298"/>
                <a:gd name="T44" fmla="*/ 784 w 1498"/>
                <a:gd name="T45" fmla="*/ 38 h 1298"/>
                <a:gd name="T46" fmla="*/ 762 w 1498"/>
                <a:gd name="T47" fmla="*/ 123 h 1298"/>
                <a:gd name="T48" fmla="*/ 631 w 1498"/>
                <a:gd name="T49" fmla="*/ 329 h 1298"/>
                <a:gd name="T50" fmla="*/ 590 w 1498"/>
                <a:gd name="T51" fmla="*/ 436 h 1298"/>
                <a:gd name="T52" fmla="*/ 541 w 1498"/>
                <a:gd name="T53" fmla="*/ 605 h 1298"/>
                <a:gd name="T54" fmla="*/ 415 w 1498"/>
                <a:gd name="T55" fmla="*/ 594 h 1298"/>
                <a:gd name="T56" fmla="*/ 325 w 1498"/>
                <a:gd name="T57" fmla="*/ 731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8" h="1298">
                  <a:moveTo>
                    <a:pt x="325" y="731"/>
                  </a:moveTo>
                  <a:cubicBezTo>
                    <a:pt x="254" y="720"/>
                    <a:pt x="230" y="755"/>
                    <a:pt x="191" y="794"/>
                  </a:cubicBezTo>
                  <a:cubicBezTo>
                    <a:pt x="153" y="837"/>
                    <a:pt x="126" y="903"/>
                    <a:pt x="49" y="897"/>
                  </a:cubicBezTo>
                  <a:cubicBezTo>
                    <a:pt x="30" y="897"/>
                    <a:pt x="16" y="922"/>
                    <a:pt x="19" y="944"/>
                  </a:cubicBezTo>
                  <a:cubicBezTo>
                    <a:pt x="25" y="979"/>
                    <a:pt x="0" y="1042"/>
                    <a:pt x="36" y="1048"/>
                  </a:cubicBezTo>
                  <a:cubicBezTo>
                    <a:pt x="93" y="1053"/>
                    <a:pt x="137" y="1132"/>
                    <a:pt x="210" y="1064"/>
                  </a:cubicBezTo>
                  <a:cubicBezTo>
                    <a:pt x="273" y="1007"/>
                    <a:pt x="363" y="998"/>
                    <a:pt x="451" y="1039"/>
                  </a:cubicBezTo>
                  <a:cubicBezTo>
                    <a:pt x="503" y="1064"/>
                    <a:pt x="492" y="1146"/>
                    <a:pt x="541" y="1151"/>
                  </a:cubicBezTo>
                  <a:cubicBezTo>
                    <a:pt x="598" y="1157"/>
                    <a:pt x="579" y="1067"/>
                    <a:pt x="631" y="1045"/>
                  </a:cubicBezTo>
                  <a:cubicBezTo>
                    <a:pt x="667" y="1031"/>
                    <a:pt x="708" y="1045"/>
                    <a:pt x="740" y="1018"/>
                  </a:cubicBezTo>
                  <a:cubicBezTo>
                    <a:pt x="784" y="982"/>
                    <a:pt x="820" y="998"/>
                    <a:pt x="852" y="1042"/>
                  </a:cubicBezTo>
                  <a:cubicBezTo>
                    <a:pt x="891" y="1094"/>
                    <a:pt x="948" y="1135"/>
                    <a:pt x="994" y="1162"/>
                  </a:cubicBezTo>
                  <a:cubicBezTo>
                    <a:pt x="1046" y="1195"/>
                    <a:pt x="1121" y="1204"/>
                    <a:pt x="1175" y="1250"/>
                  </a:cubicBezTo>
                  <a:cubicBezTo>
                    <a:pt x="1230" y="1297"/>
                    <a:pt x="1300" y="1269"/>
                    <a:pt x="1363" y="1274"/>
                  </a:cubicBezTo>
                  <a:cubicBezTo>
                    <a:pt x="1429" y="1282"/>
                    <a:pt x="1456" y="1209"/>
                    <a:pt x="1483" y="1151"/>
                  </a:cubicBezTo>
                  <a:cubicBezTo>
                    <a:pt x="1497" y="1124"/>
                    <a:pt x="1486" y="1113"/>
                    <a:pt x="1470" y="1094"/>
                  </a:cubicBezTo>
                  <a:cubicBezTo>
                    <a:pt x="1363" y="968"/>
                    <a:pt x="1306" y="826"/>
                    <a:pt x="1369" y="660"/>
                  </a:cubicBezTo>
                  <a:cubicBezTo>
                    <a:pt x="1377" y="641"/>
                    <a:pt x="1390" y="622"/>
                    <a:pt x="1360" y="613"/>
                  </a:cubicBezTo>
                  <a:cubicBezTo>
                    <a:pt x="1298" y="594"/>
                    <a:pt x="1317" y="553"/>
                    <a:pt x="1325" y="507"/>
                  </a:cubicBezTo>
                  <a:cubicBezTo>
                    <a:pt x="1339" y="449"/>
                    <a:pt x="1355" y="387"/>
                    <a:pt x="1311" y="337"/>
                  </a:cubicBezTo>
                  <a:cubicBezTo>
                    <a:pt x="1213" y="224"/>
                    <a:pt x="1109" y="115"/>
                    <a:pt x="1005" y="0"/>
                  </a:cubicBezTo>
                  <a:cubicBezTo>
                    <a:pt x="964" y="95"/>
                    <a:pt x="929" y="112"/>
                    <a:pt x="877" y="68"/>
                  </a:cubicBezTo>
                  <a:cubicBezTo>
                    <a:pt x="847" y="44"/>
                    <a:pt x="822" y="22"/>
                    <a:pt x="784" y="38"/>
                  </a:cubicBezTo>
                  <a:cubicBezTo>
                    <a:pt x="743" y="57"/>
                    <a:pt x="762" y="95"/>
                    <a:pt x="762" y="123"/>
                  </a:cubicBezTo>
                  <a:cubicBezTo>
                    <a:pt x="768" y="224"/>
                    <a:pt x="740" y="299"/>
                    <a:pt x="631" y="329"/>
                  </a:cubicBezTo>
                  <a:cubicBezTo>
                    <a:pt x="571" y="346"/>
                    <a:pt x="579" y="389"/>
                    <a:pt x="590" y="436"/>
                  </a:cubicBezTo>
                  <a:cubicBezTo>
                    <a:pt x="604" y="499"/>
                    <a:pt x="585" y="559"/>
                    <a:pt x="541" y="605"/>
                  </a:cubicBezTo>
                  <a:cubicBezTo>
                    <a:pt x="503" y="660"/>
                    <a:pt x="467" y="602"/>
                    <a:pt x="415" y="594"/>
                  </a:cubicBezTo>
                  <a:cubicBezTo>
                    <a:pt x="410" y="660"/>
                    <a:pt x="404" y="742"/>
                    <a:pt x="325" y="731"/>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54"/>
            <p:cNvSpPr>
              <a:spLocks noChangeArrowheads="1"/>
            </p:cNvSpPr>
            <p:nvPr/>
          </p:nvSpPr>
          <p:spPr bwMode="auto">
            <a:xfrm>
              <a:off x="10091738" y="539750"/>
              <a:ext cx="781050" cy="342900"/>
            </a:xfrm>
            <a:custGeom>
              <a:avLst/>
              <a:gdLst>
                <a:gd name="T0" fmla="*/ 289 w 2170"/>
                <a:gd name="T1" fmla="*/ 606 h 954"/>
                <a:gd name="T2" fmla="*/ 314 w 2170"/>
                <a:gd name="T3" fmla="*/ 811 h 954"/>
                <a:gd name="T4" fmla="*/ 500 w 2170"/>
                <a:gd name="T5" fmla="*/ 909 h 954"/>
                <a:gd name="T6" fmla="*/ 669 w 2170"/>
                <a:gd name="T7" fmla="*/ 926 h 954"/>
                <a:gd name="T8" fmla="*/ 846 w 2170"/>
                <a:gd name="T9" fmla="*/ 852 h 954"/>
                <a:gd name="T10" fmla="*/ 882 w 2170"/>
                <a:gd name="T11" fmla="*/ 789 h 954"/>
                <a:gd name="T12" fmla="*/ 939 w 2170"/>
                <a:gd name="T13" fmla="*/ 666 h 954"/>
                <a:gd name="T14" fmla="*/ 1040 w 2170"/>
                <a:gd name="T15" fmla="*/ 554 h 954"/>
                <a:gd name="T16" fmla="*/ 1248 w 2170"/>
                <a:gd name="T17" fmla="*/ 330 h 954"/>
                <a:gd name="T18" fmla="*/ 1622 w 2170"/>
                <a:gd name="T19" fmla="*/ 101 h 954"/>
                <a:gd name="T20" fmla="*/ 1816 w 2170"/>
                <a:gd name="T21" fmla="*/ 95 h 954"/>
                <a:gd name="T22" fmla="*/ 1977 w 2170"/>
                <a:gd name="T23" fmla="*/ 120 h 954"/>
                <a:gd name="T24" fmla="*/ 2169 w 2170"/>
                <a:gd name="T25" fmla="*/ 0 h 954"/>
                <a:gd name="T26" fmla="*/ 0 w 2170"/>
                <a:gd name="T27" fmla="*/ 52 h 954"/>
                <a:gd name="T28" fmla="*/ 289 w 2170"/>
                <a:gd name="T29" fmla="*/ 606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0" h="954">
                  <a:moveTo>
                    <a:pt x="289" y="606"/>
                  </a:moveTo>
                  <a:cubicBezTo>
                    <a:pt x="308" y="677"/>
                    <a:pt x="276" y="762"/>
                    <a:pt x="314" y="811"/>
                  </a:cubicBezTo>
                  <a:cubicBezTo>
                    <a:pt x="352" y="860"/>
                    <a:pt x="445" y="868"/>
                    <a:pt x="500" y="909"/>
                  </a:cubicBezTo>
                  <a:cubicBezTo>
                    <a:pt x="557" y="953"/>
                    <a:pt x="612" y="947"/>
                    <a:pt x="669" y="926"/>
                  </a:cubicBezTo>
                  <a:cubicBezTo>
                    <a:pt x="729" y="904"/>
                    <a:pt x="786" y="876"/>
                    <a:pt x="846" y="852"/>
                  </a:cubicBezTo>
                  <a:cubicBezTo>
                    <a:pt x="871" y="841"/>
                    <a:pt x="904" y="835"/>
                    <a:pt x="882" y="789"/>
                  </a:cubicBezTo>
                  <a:cubicBezTo>
                    <a:pt x="852" y="729"/>
                    <a:pt x="882" y="688"/>
                    <a:pt x="939" y="666"/>
                  </a:cubicBezTo>
                  <a:cubicBezTo>
                    <a:pt x="991" y="644"/>
                    <a:pt x="1013" y="603"/>
                    <a:pt x="1040" y="554"/>
                  </a:cubicBezTo>
                  <a:cubicBezTo>
                    <a:pt x="1090" y="464"/>
                    <a:pt x="1166" y="393"/>
                    <a:pt x="1248" y="330"/>
                  </a:cubicBezTo>
                  <a:cubicBezTo>
                    <a:pt x="1365" y="243"/>
                    <a:pt x="1494" y="172"/>
                    <a:pt x="1622" y="101"/>
                  </a:cubicBezTo>
                  <a:cubicBezTo>
                    <a:pt x="1696" y="60"/>
                    <a:pt x="1745" y="63"/>
                    <a:pt x="1816" y="95"/>
                  </a:cubicBezTo>
                  <a:cubicBezTo>
                    <a:pt x="1865" y="117"/>
                    <a:pt x="1928" y="131"/>
                    <a:pt x="1977" y="120"/>
                  </a:cubicBezTo>
                  <a:cubicBezTo>
                    <a:pt x="2040" y="104"/>
                    <a:pt x="2103" y="63"/>
                    <a:pt x="2169" y="0"/>
                  </a:cubicBezTo>
                  <a:cubicBezTo>
                    <a:pt x="1434" y="22"/>
                    <a:pt x="718" y="41"/>
                    <a:pt x="0" y="52"/>
                  </a:cubicBezTo>
                  <a:cubicBezTo>
                    <a:pt x="158" y="210"/>
                    <a:pt x="235" y="401"/>
                    <a:pt x="289" y="606"/>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55"/>
            <p:cNvSpPr>
              <a:spLocks noChangeArrowheads="1"/>
            </p:cNvSpPr>
            <p:nvPr/>
          </p:nvSpPr>
          <p:spPr bwMode="auto">
            <a:xfrm>
              <a:off x="7808913" y="2170113"/>
              <a:ext cx="563562" cy="730250"/>
            </a:xfrm>
            <a:custGeom>
              <a:avLst/>
              <a:gdLst>
                <a:gd name="T0" fmla="*/ 227 w 1564"/>
                <a:gd name="T1" fmla="*/ 1797 h 2030"/>
                <a:gd name="T2" fmla="*/ 273 w 1564"/>
                <a:gd name="T3" fmla="*/ 1985 h 2030"/>
                <a:gd name="T4" fmla="*/ 328 w 1564"/>
                <a:gd name="T5" fmla="*/ 2026 h 2030"/>
                <a:gd name="T6" fmla="*/ 522 w 1564"/>
                <a:gd name="T7" fmla="*/ 1835 h 2030"/>
                <a:gd name="T8" fmla="*/ 609 w 1564"/>
                <a:gd name="T9" fmla="*/ 1728 h 2030"/>
                <a:gd name="T10" fmla="*/ 631 w 1564"/>
                <a:gd name="T11" fmla="*/ 1698 h 2030"/>
                <a:gd name="T12" fmla="*/ 825 w 1564"/>
                <a:gd name="T13" fmla="*/ 1300 h 2030"/>
                <a:gd name="T14" fmla="*/ 1019 w 1564"/>
                <a:gd name="T15" fmla="*/ 1048 h 2030"/>
                <a:gd name="T16" fmla="*/ 1117 w 1564"/>
                <a:gd name="T17" fmla="*/ 925 h 2030"/>
                <a:gd name="T18" fmla="*/ 1237 w 1564"/>
                <a:gd name="T19" fmla="*/ 786 h 2030"/>
                <a:gd name="T20" fmla="*/ 1330 w 1564"/>
                <a:gd name="T21" fmla="*/ 603 h 2030"/>
                <a:gd name="T22" fmla="*/ 1527 w 1564"/>
                <a:gd name="T23" fmla="*/ 207 h 2030"/>
                <a:gd name="T24" fmla="*/ 1541 w 1564"/>
                <a:gd name="T25" fmla="*/ 0 h 2030"/>
                <a:gd name="T26" fmla="*/ 1502 w 1564"/>
                <a:gd name="T27" fmla="*/ 35 h 2030"/>
                <a:gd name="T28" fmla="*/ 1336 w 1564"/>
                <a:gd name="T29" fmla="*/ 32 h 2030"/>
                <a:gd name="T30" fmla="*/ 1235 w 1564"/>
                <a:gd name="T31" fmla="*/ 16 h 2030"/>
                <a:gd name="T32" fmla="*/ 1196 w 1564"/>
                <a:gd name="T33" fmla="*/ 163 h 2030"/>
                <a:gd name="T34" fmla="*/ 1106 w 1564"/>
                <a:gd name="T35" fmla="*/ 218 h 2030"/>
                <a:gd name="T36" fmla="*/ 1000 w 1564"/>
                <a:gd name="T37" fmla="*/ 177 h 2030"/>
                <a:gd name="T38" fmla="*/ 1003 w 1564"/>
                <a:gd name="T39" fmla="*/ 417 h 2030"/>
                <a:gd name="T40" fmla="*/ 888 w 1564"/>
                <a:gd name="T41" fmla="*/ 674 h 2030"/>
                <a:gd name="T42" fmla="*/ 945 w 1564"/>
                <a:gd name="T43" fmla="*/ 824 h 2030"/>
                <a:gd name="T44" fmla="*/ 779 w 1564"/>
                <a:gd name="T45" fmla="*/ 874 h 2030"/>
                <a:gd name="T46" fmla="*/ 677 w 1564"/>
                <a:gd name="T47" fmla="*/ 846 h 2030"/>
                <a:gd name="T48" fmla="*/ 617 w 1564"/>
                <a:gd name="T49" fmla="*/ 863 h 2030"/>
                <a:gd name="T50" fmla="*/ 637 w 1564"/>
                <a:gd name="T51" fmla="*/ 925 h 2030"/>
                <a:gd name="T52" fmla="*/ 571 w 1564"/>
                <a:gd name="T53" fmla="*/ 1179 h 2030"/>
                <a:gd name="T54" fmla="*/ 516 w 1564"/>
                <a:gd name="T55" fmla="*/ 1234 h 2030"/>
                <a:gd name="T56" fmla="*/ 216 w 1564"/>
                <a:gd name="T57" fmla="*/ 1373 h 2030"/>
                <a:gd name="T58" fmla="*/ 0 w 1564"/>
                <a:gd name="T59" fmla="*/ 1597 h 2030"/>
                <a:gd name="T60" fmla="*/ 227 w 1564"/>
                <a:gd name="T61" fmla="*/ 1797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4" h="2030">
                  <a:moveTo>
                    <a:pt x="227" y="1797"/>
                  </a:moveTo>
                  <a:cubicBezTo>
                    <a:pt x="240" y="1859"/>
                    <a:pt x="260" y="1922"/>
                    <a:pt x="273" y="1985"/>
                  </a:cubicBezTo>
                  <a:cubicBezTo>
                    <a:pt x="281" y="2015"/>
                    <a:pt x="295" y="2023"/>
                    <a:pt x="328" y="2026"/>
                  </a:cubicBezTo>
                  <a:cubicBezTo>
                    <a:pt x="391" y="2029"/>
                    <a:pt x="519" y="1911"/>
                    <a:pt x="522" y="1835"/>
                  </a:cubicBezTo>
                  <a:cubicBezTo>
                    <a:pt x="525" y="1775"/>
                    <a:pt x="511" y="1707"/>
                    <a:pt x="609" y="1728"/>
                  </a:cubicBezTo>
                  <a:cubicBezTo>
                    <a:pt x="631" y="1734"/>
                    <a:pt x="626" y="1709"/>
                    <a:pt x="631" y="1698"/>
                  </a:cubicBezTo>
                  <a:cubicBezTo>
                    <a:pt x="694" y="1565"/>
                    <a:pt x="754" y="1428"/>
                    <a:pt x="825" y="1300"/>
                  </a:cubicBezTo>
                  <a:cubicBezTo>
                    <a:pt x="877" y="1207"/>
                    <a:pt x="970" y="1147"/>
                    <a:pt x="1019" y="1048"/>
                  </a:cubicBezTo>
                  <a:cubicBezTo>
                    <a:pt x="1041" y="1002"/>
                    <a:pt x="1068" y="953"/>
                    <a:pt x="1117" y="925"/>
                  </a:cubicBezTo>
                  <a:cubicBezTo>
                    <a:pt x="1175" y="893"/>
                    <a:pt x="1199" y="838"/>
                    <a:pt x="1237" y="786"/>
                  </a:cubicBezTo>
                  <a:cubicBezTo>
                    <a:pt x="1278" y="729"/>
                    <a:pt x="1284" y="661"/>
                    <a:pt x="1330" y="603"/>
                  </a:cubicBezTo>
                  <a:cubicBezTo>
                    <a:pt x="1426" y="491"/>
                    <a:pt x="1563" y="390"/>
                    <a:pt x="1527" y="207"/>
                  </a:cubicBezTo>
                  <a:cubicBezTo>
                    <a:pt x="1513" y="144"/>
                    <a:pt x="1535" y="79"/>
                    <a:pt x="1541" y="0"/>
                  </a:cubicBezTo>
                  <a:cubicBezTo>
                    <a:pt x="1519" y="21"/>
                    <a:pt x="1511" y="27"/>
                    <a:pt x="1502" y="35"/>
                  </a:cubicBezTo>
                  <a:cubicBezTo>
                    <a:pt x="1445" y="90"/>
                    <a:pt x="1393" y="133"/>
                    <a:pt x="1336" y="32"/>
                  </a:cubicBezTo>
                  <a:cubicBezTo>
                    <a:pt x="1319" y="2"/>
                    <a:pt x="1276" y="5"/>
                    <a:pt x="1235" y="16"/>
                  </a:cubicBezTo>
                  <a:cubicBezTo>
                    <a:pt x="1259" y="76"/>
                    <a:pt x="1254" y="128"/>
                    <a:pt x="1196" y="163"/>
                  </a:cubicBezTo>
                  <a:cubicBezTo>
                    <a:pt x="1166" y="183"/>
                    <a:pt x="1139" y="207"/>
                    <a:pt x="1106" y="218"/>
                  </a:cubicBezTo>
                  <a:cubicBezTo>
                    <a:pt x="1068" y="232"/>
                    <a:pt x="1046" y="180"/>
                    <a:pt x="1000" y="177"/>
                  </a:cubicBezTo>
                  <a:cubicBezTo>
                    <a:pt x="1019" y="262"/>
                    <a:pt x="983" y="355"/>
                    <a:pt x="1003" y="417"/>
                  </a:cubicBezTo>
                  <a:cubicBezTo>
                    <a:pt x="1041" y="549"/>
                    <a:pt x="1024" y="628"/>
                    <a:pt x="888" y="674"/>
                  </a:cubicBezTo>
                  <a:cubicBezTo>
                    <a:pt x="948" y="715"/>
                    <a:pt x="978" y="764"/>
                    <a:pt x="945" y="824"/>
                  </a:cubicBezTo>
                  <a:cubicBezTo>
                    <a:pt x="910" y="890"/>
                    <a:pt x="844" y="887"/>
                    <a:pt x="779" y="874"/>
                  </a:cubicBezTo>
                  <a:cubicBezTo>
                    <a:pt x="743" y="865"/>
                    <a:pt x="710" y="852"/>
                    <a:pt x="677" y="846"/>
                  </a:cubicBezTo>
                  <a:cubicBezTo>
                    <a:pt x="658" y="844"/>
                    <a:pt x="628" y="830"/>
                    <a:pt x="617" y="863"/>
                  </a:cubicBezTo>
                  <a:cubicBezTo>
                    <a:pt x="609" y="887"/>
                    <a:pt x="620" y="906"/>
                    <a:pt x="637" y="925"/>
                  </a:cubicBezTo>
                  <a:cubicBezTo>
                    <a:pt x="743" y="1040"/>
                    <a:pt x="718" y="1133"/>
                    <a:pt x="571" y="1179"/>
                  </a:cubicBezTo>
                  <a:cubicBezTo>
                    <a:pt x="538" y="1190"/>
                    <a:pt x="519" y="1196"/>
                    <a:pt x="516" y="1234"/>
                  </a:cubicBezTo>
                  <a:cubicBezTo>
                    <a:pt x="497" y="1433"/>
                    <a:pt x="388" y="1485"/>
                    <a:pt x="216" y="1373"/>
                  </a:cubicBezTo>
                  <a:cubicBezTo>
                    <a:pt x="159" y="1450"/>
                    <a:pt x="82" y="1518"/>
                    <a:pt x="0" y="1597"/>
                  </a:cubicBezTo>
                  <a:cubicBezTo>
                    <a:pt x="109" y="1608"/>
                    <a:pt x="208" y="1704"/>
                    <a:pt x="227" y="1797"/>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56"/>
            <p:cNvSpPr>
              <a:spLocks noChangeArrowheads="1"/>
            </p:cNvSpPr>
            <p:nvPr/>
          </p:nvSpPr>
          <p:spPr bwMode="auto">
            <a:xfrm>
              <a:off x="11322050" y="1111250"/>
              <a:ext cx="534988" cy="523875"/>
            </a:xfrm>
            <a:custGeom>
              <a:avLst/>
              <a:gdLst>
                <a:gd name="T0" fmla="*/ 1010 w 1484"/>
                <a:gd name="T1" fmla="*/ 104 h 1457"/>
                <a:gd name="T2" fmla="*/ 882 w 1484"/>
                <a:gd name="T3" fmla="*/ 295 h 1457"/>
                <a:gd name="T4" fmla="*/ 786 w 1484"/>
                <a:gd name="T5" fmla="*/ 399 h 1457"/>
                <a:gd name="T6" fmla="*/ 609 w 1484"/>
                <a:gd name="T7" fmla="*/ 538 h 1457"/>
                <a:gd name="T8" fmla="*/ 169 w 1484"/>
                <a:gd name="T9" fmla="*/ 727 h 1457"/>
                <a:gd name="T10" fmla="*/ 139 w 1484"/>
                <a:gd name="T11" fmla="*/ 871 h 1457"/>
                <a:gd name="T12" fmla="*/ 117 w 1484"/>
                <a:gd name="T13" fmla="*/ 970 h 1457"/>
                <a:gd name="T14" fmla="*/ 84 w 1484"/>
                <a:gd name="T15" fmla="*/ 1074 h 1457"/>
                <a:gd name="T16" fmla="*/ 65 w 1484"/>
                <a:gd name="T17" fmla="*/ 1180 h 1457"/>
                <a:gd name="T18" fmla="*/ 44 w 1484"/>
                <a:gd name="T19" fmla="*/ 1401 h 1457"/>
                <a:gd name="T20" fmla="*/ 202 w 1484"/>
                <a:gd name="T21" fmla="*/ 1423 h 1457"/>
                <a:gd name="T22" fmla="*/ 287 w 1484"/>
                <a:gd name="T23" fmla="*/ 1374 h 1457"/>
                <a:gd name="T24" fmla="*/ 625 w 1484"/>
                <a:gd name="T25" fmla="*/ 1044 h 1457"/>
                <a:gd name="T26" fmla="*/ 705 w 1484"/>
                <a:gd name="T27" fmla="*/ 877 h 1457"/>
                <a:gd name="T28" fmla="*/ 1245 w 1484"/>
                <a:gd name="T29" fmla="*/ 522 h 1457"/>
                <a:gd name="T30" fmla="*/ 1289 w 1484"/>
                <a:gd name="T31" fmla="*/ 527 h 1457"/>
                <a:gd name="T32" fmla="*/ 1464 w 1484"/>
                <a:gd name="T33" fmla="*/ 454 h 1457"/>
                <a:gd name="T34" fmla="*/ 1355 w 1484"/>
                <a:gd name="T35" fmla="*/ 252 h 1457"/>
                <a:gd name="T36" fmla="*/ 1300 w 1484"/>
                <a:gd name="T37" fmla="*/ 140 h 1457"/>
                <a:gd name="T38" fmla="*/ 1308 w 1484"/>
                <a:gd name="T39" fmla="*/ 101 h 1457"/>
                <a:gd name="T40" fmla="*/ 1120 w 1484"/>
                <a:gd name="T41" fmla="*/ 8 h 1457"/>
                <a:gd name="T42" fmla="*/ 1010 w 1484"/>
                <a:gd name="T43" fmla="*/ 10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4" h="1457">
                  <a:moveTo>
                    <a:pt x="1010" y="104"/>
                  </a:moveTo>
                  <a:cubicBezTo>
                    <a:pt x="994" y="175"/>
                    <a:pt x="964" y="254"/>
                    <a:pt x="882" y="295"/>
                  </a:cubicBezTo>
                  <a:cubicBezTo>
                    <a:pt x="838" y="317"/>
                    <a:pt x="800" y="350"/>
                    <a:pt x="786" y="399"/>
                  </a:cubicBezTo>
                  <a:cubicBezTo>
                    <a:pt x="759" y="500"/>
                    <a:pt x="710" y="546"/>
                    <a:pt x="609" y="538"/>
                  </a:cubicBezTo>
                  <a:cubicBezTo>
                    <a:pt x="426" y="525"/>
                    <a:pt x="278" y="577"/>
                    <a:pt x="169" y="727"/>
                  </a:cubicBezTo>
                  <a:cubicBezTo>
                    <a:pt x="136" y="773"/>
                    <a:pt x="76" y="803"/>
                    <a:pt x="139" y="871"/>
                  </a:cubicBezTo>
                  <a:cubicBezTo>
                    <a:pt x="164" y="899"/>
                    <a:pt x="128" y="937"/>
                    <a:pt x="117" y="970"/>
                  </a:cubicBezTo>
                  <a:cubicBezTo>
                    <a:pt x="106" y="1005"/>
                    <a:pt x="65" y="1035"/>
                    <a:pt x="84" y="1074"/>
                  </a:cubicBezTo>
                  <a:cubicBezTo>
                    <a:pt x="106" y="1117"/>
                    <a:pt x="104" y="1145"/>
                    <a:pt x="65" y="1180"/>
                  </a:cubicBezTo>
                  <a:cubicBezTo>
                    <a:pt x="0" y="1246"/>
                    <a:pt x="60" y="1328"/>
                    <a:pt x="44" y="1401"/>
                  </a:cubicBezTo>
                  <a:cubicBezTo>
                    <a:pt x="98" y="1396"/>
                    <a:pt x="145" y="1456"/>
                    <a:pt x="202" y="1423"/>
                  </a:cubicBezTo>
                  <a:cubicBezTo>
                    <a:pt x="229" y="1407"/>
                    <a:pt x="257" y="1388"/>
                    <a:pt x="287" y="1374"/>
                  </a:cubicBezTo>
                  <a:cubicBezTo>
                    <a:pt x="440" y="1306"/>
                    <a:pt x="557" y="1202"/>
                    <a:pt x="625" y="1044"/>
                  </a:cubicBezTo>
                  <a:cubicBezTo>
                    <a:pt x="650" y="986"/>
                    <a:pt x="677" y="932"/>
                    <a:pt x="705" y="877"/>
                  </a:cubicBezTo>
                  <a:cubicBezTo>
                    <a:pt x="817" y="656"/>
                    <a:pt x="1060" y="631"/>
                    <a:pt x="1245" y="522"/>
                  </a:cubicBezTo>
                  <a:cubicBezTo>
                    <a:pt x="1256" y="516"/>
                    <a:pt x="1273" y="525"/>
                    <a:pt x="1289" y="527"/>
                  </a:cubicBezTo>
                  <a:cubicBezTo>
                    <a:pt x="1357" y="541"/>
                    <a:pt x="1453" y="500"/>
                    <a:pt x="1464" y="454"/>
                  </a:cubicBezTo>
                  <a:cubicBezTo>
                    <a:pt x="1483" y="383"/>
                    <a:pt x="1423" y="273"/>
                    <a:pt x="1355" y="252"/>
                  </a:cubicBezTo>
                  <a:cubicBezTo>
                    <a:pt x="1295" y="232"/>
                    <a:pt x="1256" y="208"/>
                    <a:pt x="1300" y="140"/>
                  </a:cubicBezTo>
                  <a:cubicBezTo>
                    <a:pt x="1305" y="129"/>
                    <a:pt x="1325" y="109"/>
                    <a:pt x="1308" y="101"/>
                  </a:cubicBezTo>
                  <a:cubicBezTo>
                    <a:pt x="1251" y="71"/>
                    <a:pt x="1215" y="0"/>
                    <a:pt x="1120" y="8"/>
                  </a:cubicBezTo>
                  <a:cubicBezTo>
                    <a:pt x="1092" y="33"/>
                    <a:pt x="1030" y="22"/>
                    <a:pt x="1010" y="104"/>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57"/>
            <p:cNvSpPr>
              <a:spLocks noChangeArrowheads="1"/>
            </p:cNvSpPr>
            <p:nvPr/>
          </p:nvSpPr>
          <p:spPr bwMode="auto">
            <a:xfrm>
              <a:off x="10074275" y="1046163"/>
              <a:ext cx="508000" cy="325437"/>
            </a:xfrm>
            <a:custGeom>
              <a:avLst/>
              <a:gdLst>
                <a:gd name="T0" fmla="*/ 1063 w 1413"/>
                <a:gd name="T1" fmla="*/ 775 h 902"/>
                <a:gd name="T2" fmla="*/ 1156 w 1413"/>
                <a:gd name="T3" fmla="*/ 584 h 902"/>
                <a:gd name="T4" fmla="*/ 1229 w 1413"/>
                <a:gd name="T5" fmla="*/ 546 h 902"/>
                <a:gd name="T6" fmla="*/ 1385 w 1413"/>
                <a:gd name="T7" fmla="*/ 365 h 902"/>
                <a:gd name="T8" fmla="*/ 1393 w 1413"/>
                <a:gd name="T9" fmla="*/ 281 h 902"/>
                <a:gd name="T10" fmla="*/ 1180 w 1413"/>
                <a:gd name="T11" fmla="*/ 16 h 902"/>
                <a:gd name="T12" fmla="*/ 1164 w 1413"/>
                <a:gd name="T13" fmla="*/ 0 h 902"/>
                <a:gd name="T14" fmla="*/ 1003 w 1413"/>
                <a:gd name="T15" fmla="*/ 90 h 902"/>
                <a:gd name="T16" fmla="*/ 855 w 1413"/>
                <a:gd name="T17" fmla="*/ 188 h 902"/>
                <a:gd name="T18" fmla="*/ 773 w 1413"/>
                <a:gd name="T19" fmla="*/ 229 h 902"/>
                <a:gd name="T20" fmla="*/ 533 w 1413"/>
                <a:gd name="T21" fmla="*/ 237 h 902"/>
                <a:gd name="T22" fmla="*/ 456 w 1413"/>
                <a:gd name="T23" fmla="*/ 221 h 902"/>
                <a:gd name="T24" fmla="*/ 355 w 1413"/>
                <a:gd name="T25" fmla="*/ 297 h 902"/>
                <a:gd name="T26" fmla="*/ 197 w 1413"/>
                <a:gd name="T27" fmla="*/ 486 h 902"/>
                <a:gd name="T28" fmla="*/ 178 w 1413"/>
                <a:gd name="T29" fmla="*/ 524 h 902"/>
                <a:gd name="T30" fmla="*/ 36 w 1413"/>
                <a:gd name="T31" fmla="*/ 677 h 902"/>
                <a:gd name="T32" fmla="*/ 11 w 1413"/>
                <a:gd name="T33" fmla="*/ 723 h 902"/>
                <a:gd name="T34" fmla="*/ 66 w 1413"/>
                <a:gd name="T35" fmla="*/ 756 h 902"/>
                <a:gd name="T36" fmla="*/ 205 w 1413"/>
                <a:gd name="T37" fmla="*/ 751 h 902"/>
                <a:gd name="T38" fmla="*/ 768 w 1413"/>
                <a:gd name="T39" fmla="*/ 871 h 902"/>
                <a:gd name="T40" fmla="*/ 885 w 1413"/>
                <a:gd name="T41" fmla="*/ 816 h 902"/>
                <a:gd name="T42" fmla="*/ 995 w 1413"/>
                <a:gd name="T43" fmla="*/ 764 h 902"/>
                <a:gd name="T44" fmla="*/ 1063 w 1413"/>
                <a:gd name="T45" fmla="*/ 813 h 902"/>
                <a:gd name="T46" fmla="*/ 1063 w 1413"/>
                <a:gd name="T47" fmla="*/ 77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3" h="902">
                  <a:moveTo>
                    <a:pt x="1063" y="775"/>
                  </a:moveTo>
                  <a:cubicBezTo>
                    <a:pt x="992" y="655"/>
                    <a:pt x="1033" y="628"/>
                    <a:pt x="1156" y="584"/>
                  </a:cubicBezTo>
                  <a:cubicBezTo>
                    <a:pt x="1183" y="576"/>
                    <a:pt x="1208" y="570"/>
                    <a:pt x="1229" y="546"/>
                  </a:cubicBezTo>
                  <a:cubicBezTo>
                    <a:pt x="1279" y="483"/>
                    <a:pt x="1330" y="423"/>
                    <a:pt x="1385" y="365"/>
                  </a:cubicBezTo>
                  <a:cubicBezTo>
                    <a:pt x="1412" y="338"/>
                    <a:pt x="1407" y="316"/>
                    <a:pt x="1393" y="281"/>
                  </a:cubicBezTo>
                  <a:cubicBezTo>
                    <a:pt x="1350" y="169"/>
                    <a:pt x="1238" y="114"/>
                    <a:pt x="1180" y="16"/>
                  </a:cubicBezTo>
                  <a:cubicBezTo>
                    <a:pt x="1178" y="10"/>
                    <a:pt x="1169" y="5"/>
                    <a:pt x="1164" y="0"/>
                  </a:cubicBezTo>
                  <a:cubicBezTo>
                    <a:pt x="1131" y="62"/>
                    <a:pt x="1044" y="24"/>
                    <a:pt x="1003" y="90"/>
                  </a:cubicBezTo>
                  <a:cubicBezTo>
                    <a:pt x="973" y="139"/>
                    <a:pt x="929" y="204"/>
                    <a:pt x="855" y="188"/>
                  </a:cubicBezTo>
                  <a:cubicBezTo>
                    <a:pt x="809" y="177"/>
                    <a:pt x="795" y="207"/>
                    <a:pt x="773" y="229"/>
                  </a:cubicBezTo>
                  <a:cubicBezTo>
                    <a:pt x="689" y="316"/>
                    <a:pt x="618" y="322"/>
                    <a:pt x="533" y="237"/>
                  </a:cubicBezTo>
                  <a:cubicBezTo>
                    <a:pt x="508" y="213"/>
                    <a:pt x="489" y="215"/>
                    <a:pt x="456" y="221"/>
                  </a:cubicBezTo>
                  <a:cubicBezTo>
                    <a:pt x="405" y="229"/>
                    <a:pt x="399" y="286"/>
                    <a:pt x="355" y="297"/>
                  </a:cubicBezTo>
                  <a:cubicBezTo>
                    <a:pt x="257" y="322"/>
                    <a:pt x="175" y="357"/>
                    <a:pt x="197" y="486"/>
                  </a:cubicBezTo>
                  <a:cubicBezTo>
                    <a:pt x="200" y="497"/>
                    <a:pt x="189" y="516"/>
                    <a:pt x="178" y="524"/>
                  </a:cubicBezTo>
                  <a:cubicBezTo>
                    <a:pt x="118" y="562"/>
                    <a:pt x="79" y="625"/>
                    <a:pt x="36" y="677"/>
                  </a:cubicBezTo>
                  <a:cubicBezTo>
                    <a:pt x="22" y="690"/>
                    <a:pt x="0" y="693"/>
                    <a:pt x="11" y="723"/>
                  </a:cubicBezTo>
                  <a:cubicBezTo>
                    <a:pt x="22" y="751"/>
                    <a:pt x="41" y="756"/>
                    <a:pt x="66" y="756"/>
                  </a:cubicBezTo>
                  <a:cubicBezTo>
                    <a:pt x="112" y="753"/>
                    <a:pt x="159" y="748"/>
                    <a:pt x="205" y="751"/>
                  </a:cubicBezTo>
                  <a:cubicBezTo>
                    <a:pt x="399" y="759"/>
                    <a:pt x="590" y="789"/>
                    <a:pt x="768" y="871"/>
                  </a:cubicBezTo>
                  <a:cubicBezTo>
                    <a:pt x="833" y="901"/>
                    <a:pt x="872" y="887"/>
                    <a:pt x="885" y="816"/>
                  </a:cubicBezTo>
                  <a:cubicBezTo>
                    <a:pt x="899" y="753"/>
                    <a:pt x="937" y="731"/>
                    <a:pt x="995" y="764"/>
                  </a:cubicBezTo>
                  <a:cubicBezTo>
                    <a:pt x="1014" y="778"/>
                    <a:pt x="1035" y="794"/>
                    <a:pt x="1063" y="813"/>
                  </a:cubicBezTo>
                  <a:cubicBezTo>
                    <a:pt x="1063" y="797"/>
                    <a:pt x="1068" y="783"/>
                    <a:pt x="1063" y="775"/>
                  </a:cubicBezTo>
                </a:path>
              </a:pathLst>
            </a:custGeom>
            <a:solidFill>
              <a:srgbClr val="90C7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8"/>
            <p:cNvSpPr>
              <a:spLocks noChangeArrowheads="1"/>
            </p:cNvSpPr>
            <p:nvPr/>
          </p:nvSpPr>
          <p:spPr bwMode="auto">
            <a:xfrm>
              <a:off x="3406775" y="2573338"/>
              <a:ext cx="620713" cy="846137"/>
            </a:xfrm>
            <a:custGeom>
              <a:avLst/>
              <a:gdLst>
                <a:gd name="T0" fmla="*/ 112 w 1722"/>
                <a:gd name="T1" fmla="*/ 254 h 2350"/>
                <a:gd name="T2" fmla="*/ 180 w 1722"/>
                <a:gd name="T3" fmla="*/ 394 h 2350"/>
                <a:gd name="T4" fmla="*/ 65 w 1722"/>
                <a:gd name="T5" fmla="*/ 484 h 2350"/>
                <a:gd name="T6" fmla="*/ 24 w 1722"/>
                <a:gd name="T7" fmla="*/ 547 h 2350"/>
                <a:gd name="T8" fmla="*/ 16 w 1722"/>
                <a:gd name="T9" fmla="*/ 746 h 2350"/>
                <a:gd name="T10" fmla="*/ 49 w 1722"/>
                <a:gd name="T11" fmla="*/ 828 h 2350"/>
                <a:gd name="T12" fmla="*/ 147 w 1722"/>
                <a:gd name="T13" fmla="*/ 989 h 2350"/>
                <a:gd name="T14" fmla="*/ 109 w 1722"/>
                <a:gd name="T15" fmla="*/ 2223 h 2350"/>
                <a:gd name="T16" fmla="*/ 194 w 1722"/>
                <a:gd name="T17" fmla="*/ 2308 h 2350"/>
                <a:gd name="T18" fmla="*/ 513 w 1722"/>
                <a:gd name="T19" fmla="*/ 2311 h 2350"/>
                <a:gd name="T20" fmla="*/ 1428 w 1722"/>
                <a:gd name="T21" fmla="*/ 2344 h 2350"/>
                <a:gd name="T22" fmla="*/ 1565 w 1722"/>
                <a:gd name="T23" fmla="*/ 2243 h 2350"/>
                <a:gd name="T24" fmla="*/ 1587 w 1722"/>
                <a:gd name="T25" fmla="*/ 2199 h 2350"/>
                <a:gd name="T26" fmla="*/ 1641 w 1722"/>
                <a:gd name="T27" fmla="*/ 2073 h 2350"/>
                <a:gd name="T28" fmla="*/ 1696 w 1722"/>
                <a:gd name="T29" fmla="*/ 1401 h 2350"/>
                <a:gd name="T30" fmla="*/ 1718 w 1722"/>
                <a:gd name="T31" fmla="*/ 486 h 2350"/>
                <a:gd name="T32" fmla="*/ 1685 w 1722"/>
                <a:gd name="T33" fmla="*/ 405 h 2350"/>
                <a:gd name="T34" fmla="*/ 1458 w 1722"/>
                <a:gd name="T35" fmla="*/ 241 h 2350"/>
                <a:gd name="T36" fmla="*/ 1442 w 1722"/>
                <a:gd name="T37" fmla="*/ 222 h 2350"/>
                <a:gd name="T38" fmla="*/ 1308 w 1722"/>
                <a:gd name="T39" fmla="*/ 90 h 2350"/>
                <a:gd name="T40" fmla="*/ 1270 w 1722"/>
                <a:gd name="T41" fmla="*/ 69 h 2350"/>
                <a:gd name="T42" fmla="*/ 1109 w 1722"/>
                <a:gd name="T43" fmla="*/ 3 h 2350"/>
                <a:gd name="T44" fmla="*/ 789 w 1722"/>
                <a:gd name="T45" fmla="*/ 82 h 2350"/>
                <a:gd name="T46" fmla="*/ 612 w 1722"/>
                <a:gd name="T47" fmla="*/ 115 h 2350"/>
                <a:gd name="T48" fmla="*/ 486 w 1722"/>
                <a:gd name="T49" fmla="*/ 123 h 2350"/>
                <a:gd name="T50" fmla="*/ 333 w 1722"/>
                <a:gd name="T51" fmla="*/ 142 h 2350"/>
                <a:gd name="T52" fmla="*/ 63 w 1722"/>
                <a:gd name="T53" fmla="*/ 232 h 2350"/>
                <a:gd name="T54" fmla="*/ 112 w 1722"/>
                <a:gd name="T55" fmla="*/ 254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2" h="2350">
                  <a:moveTo>
                    <a:pt x="112" y="254"/>
                  </a:moveTo>
                  <a:cubicBezTo>
                    <a:pt x="186" y="276"/>
                    <a:pt x="207" y="323"/>
                    <a:pt x="180" y="394"/>
                  </a:cubicBezTo>
                  <a:cubicBezTo>
                    <a:pt x="158" y="443"/>
                    <a:pt x="117" y="476"/>
                    <a:pt x="65" y="484"/>
                  </a:cubicBezTo>
                  <a:cubicBezTo>
                    <a:pt x="19" y="489"/>
                    <a:pt x="5" y="519"/>
                    <a:pt x="24" y="547"/>
                  </a:cubicBezTo>
                  <a:cubicBezTo>
                    <a:pt x="76" y="618"/>
                    <a:pt x="43" y="680"/>
                    <a:pt x="16" y="746"/>
                  </a:cubicBezTo>
                  <a:cubicBezTo>
                    <a:pt x="0" y="784"/>
                    <a:pt x="2" y="814"/>
                    <a:pt x="49" y="828"/>
                  </a:cubicBezTo>
                  <a:cubicBezTo>
                    <a:pt x="131" y="852"/>
                    <a:pt x="150" y="907"/>
                    <a:pt x="147" y="989"/>
                  </a:cubicBezTo>
                  <a:cubicBezTo>
                    <a:pt x="131" y="1401"/>
                    <a:pt x="123" y="1814"/>
                    <a:pt x="109" y="2223"/>
                  </a:cubicBezTo>
                  <a:cubicBezTo>
                    <a:pt x="106" y="2292"/>
                    <a:pt x="128" y="2311"/>
                    <a:pt x="194" y="2308"/>
                  </a:cubicBezTo>
                  <a:cubicBezTo>
                    <a:pt x="300" y="2303"/>
                    <a:pt x="407" y="2305"/>
                    <a:pt x="513" y="2311"/>
                  </a:cubicBezTo>
                  <a:cubicBezTo>
                    <a:pt x="819" y="2319"/>
                    <a:pt x="1122" y="2327"/>
                    <a:pt x="1428" y="2344"/>
                  </a:cubicBezTo>
                  <a:cubicBezTo>
                    <a:pt x="1513" y="2349"/>
                    <a:pt x="1551" y="2319"/>
                    <a:pt x="1565" y="2243"/>
                  </a:cubicBezTo>
                  <a:cubicBezTo>
                    <a:pt x="1568" y="2226"/>
                    <a:pt x="1579" y="2199"/>
                    <a:pt x="1587" y="2199"/>
                  </a:cubicBezTo>
                  <a:cubicBezTo>
                    <a:pt x="1680" y="2188"/>
                    <a:pt x="1647" y="2117"/>
                    <a:pt x="1641" y="2073"/>
                  </a:cubicBezTo>
                  <a:cubicBezTo>
                    <a:pt x="1611" y="1844"/>
                    <a:pt x="1691" y="1628"/>
                    <a:pt x="1696" y="1401"/>
                  </a:cubicBezTo>
                  <a:cubicBezTo>
                    <a:pt x="1702" y="1096"/>
                    <a:pt x="1710" y="790"/>
                    <a:pt x="1718" y="486"/>
                  </a:cubicBezTo>
                  <a:cubicBezTo>
                    <a:pt x="1718" y="454"/>
                    <a:pt x="1721" y="426"/>
                    <a:pt x="1685" y="405"/>
                  </a:cubicBezTo>
                  <a:cubicBezTo>
                    <a:pt x="1606" y="355"/>
                    <a:pt x="1568" y="249"/>
                    <a:pt x="1458" y="241"/>
                  </a:cubicBezTo>
                  <a:cubicBezTo>
                    <a:pt x="1453" y="241"/>
                    <a:pt x="1442" y="227"/>
                    <a:pt x="1442" y="222"/>
                  </a:cubicBezTo>
                  <a:cubicBezTo>
                    <a:pt x="1461" y="112"/>
                    <a:pt x="1393" y="93"/>
                    <a:pt x="1308" y="90"/>
                  </a:cubicBezTo>
                  <a:cubicBezTo>
                    <a:pt x="1295" y="90"/>
                    <a:pt x="1284" y="74"/>
                    <a:pt x="1270" y="69"/>
                  </a:cubicBezTo>
                  <a:cubicBezTo>
                    <a:pt x="1218" y="44"/>
                    <a:pt x="1161" y="0"/>
                    <a:pt x="1109" y="3"/>
                  </a:cubicBezTo>
                  <a:cubicBezTo>
                    <a:pt x="1000" y="11"/>
                    <a:pt x="885" y="9"/>
                    <a:pt x="789" y="82"/>
                  </a:cubicBezTo>
                  <a:cubicBezTo>
                    <a:pt x="737" y="123"/>
                    <a:pt x="669" y="131"/>
                    <a:pt x="612" y="115"/>
                  </a:cubicBezTo>
                  <a:cubicBezTo>
                    <a:pt x="565" y="101"/>
                    <a:pt x="524" y="110"/>
                    <a:pt x="486" y="123"/>
                  </a:cubicBezTo>
                  <a:cubicBezTo>
                    <a:pt x="434" y="140"/>
                    <a:pt x="382" y="134"/>
                    <a:pt x="333" y="142"/>
                  </a:cubicBezTo>
                  <a:cubicBezTo>
                    <a:pt x="235" y="148"/>
                    <a:pt x="125" y="118"/>
                    <a:pt x="63" y="232"/>
                  </a:cubicBezTo>
                  <a:cubicBezTo>
                    <a:pt x="79" y="241"/>
                    <a:pt x="95" y="249"/>
                    <a:pt x="112" y="254"/>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59"/>
            <p:cNvSpPr>
              <a:spLocks noChangeArrowheads="1"/>
            </p:cNvSpPr>
            <p:nvPr/>
          </p:nvSpPr>
          <p:spPr bwMode="auto">
            <a:xfrm>
              <a:off x="4005263" y="2633663"/>
              <a:ext cx="569912" cy="800100"/>
            </a:xfrm>
            <a:custGeom>
              <a:avLst/>
              <a:gdLst>
                <a:gd name="T0" fmla="*/ 158 w 1585"/>
                <a:gd name="T1" fmla="*/ 352 h 2221"/>
                <a:gd name="T2" fmla="*/ 144 w 1585"/>
                <a:gd name="T3" fmla="*/ 735 h 2221"/>
                <a:gd name="T4" fmla="*/ 147 w 1585"/>
                <a:gd name="T5" fmla="*/ 1305 h 2221"/>
                <a:gd name="T6" fmla="*/ 84 w 1585"/>
                <a:gd name="T7" fmla="*/ 1570 h 2221"/>
                <a:gd name="T8" fmla="*/ 76 w 1585"/>
                <a:gd name="T9" fmla="*/ 1630 h 2221"/>
                <a:gd name="T10" fmla="*/ 76 w 1585"/>
                <a:gd name="T11" fmla="*/ 1843 h 2221"/>
                <a:gd name="T12" fmla="*/ 101 w 1585"/>
                <a:gd name="T13" fmla="*/ 1925 h 2221"/>
                <a:gd name="T14" fmla="*/ 35 w 1585"/>
                <a:gd name="T15" fmla="*/ 2114 h 2221"/>
                <a:gd name="T16" fmla="*/ 0 w 1585"/>
                <a:gd name="T17" fmla="*/ 2155 h 2221"/>
                <a:gd name="T18" fmla="*/ 38 w 1585"/>
                <a:gd name="T19" fmla="*/ 2174 h 2221"/>
                <a:gd name="T20" fmla="*/ 295 w 1585"/>
                <a:gd name="T21" fmla="*/ 2185 h 2221"/>
                <a:gd name="T22" fmla="*/ 1423 w 1585"/>
                <a:gd name="T23" fmla="*/ 2218 h 2221"/>
                <a:gd name="T24" fmla="*/ 1483 w 1585"/>
                <a:gd name="T25" fmla="*/ 2160 h 2221"/>
                <a:gd name="T26" fmla="*/ 1551 w 1585"/>
                <a:gd name="T27" fmla="*/ 1576 h 2221"/>
                <a:gd name="T28" fmla="*/ 1537 w 1585"/>
                <a:gd name="T29" fmla="*/ 1472 h 2221"/>
                <a:gd name="T30" fmla="*/ 1502 w 1585"/>
                <a:gd name="T31" fmla="*/ 1360 h 2221"/>
                <a:gd name="T32" fmla="*/ 1524 w 1585"/>
                <a:gd name="T33" fmla="*/ 934 h 2221"/>
                <a:gd name="T34" fmla="*/ 1496 w 1585"/>
                <a:gd name="T35" fmla="*/ 868 h 2221"/>
                <a:gd name="T36" fmla="*/ 1496 w 1585"/>
                <a:gd name="T37" fmla="*/ 762 h 2221"/>
                <a:gd name="T38" fmla="*/ 1540 w 1585"/>
                <a:gd name="T39" fmla="*/ 669 h 2221"/>
                <a:gd name="T40" fmla="*/ 1546 w 1585"/>
                <a:gd name="T41" fmla="*/ 306 h 2221"/>
                <a:gd name="T42" fmla="*/ 1439 w 1585"/>
                <a:gd name="T43" fmla="*/ 147 h 2221"/>
                <a:gd name="T44" fmla="*/ 781 w 1585"/>
                <a:gd name="T45" fmla="*/ 16 h 2221"/>
                <a:gd name="T46" fmla="*/ 688 w 1585"/>
                <a:gd name="T47" fmla="*/ 109 h 2221"/>
                <a:gd name="T48" fmla="*/ 606 w 1585"/>
                <a:gd name="T49" fmla="*/ 202 h 2221"/>
                <a:gd name="T50" fmla="*/ 423 w 1585"/>
                <a:gd name="T51" fmla="*/ 254 h 2221"/>
                <a:gd name="T52" fmla="*/ 270 w 1585"/>
                <a:gd name="T53" fmla="*/ 298 h 2221"/>
                <a:gd name="T54" fmla="*/ 158 w 1585"/>
                <a:gd name="T55" fmla="*/ 352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5" h="2221">
                  <a:moveTo>
                    <a:pt x="158" y="352"/>
                  </a:moveTo>
                  <a:cubicBezTo>
                    <a:pt x="153" y="481"/>
                    <a:pt x="136" y="606"/>
                    <a:pt x="144" y="735"/>
                  </a:cubicBezTo>
                  <a:cubicBezTo>
                    <a:pt x="155" y="926"/>
                    <a:pt x="109" y="1114"/>
                    <a:pt x="147" y="1305"/>
                  </a:cubicBezTo>
                  <a:cubicBezTo>
                    <a:pt x="163" y="1385"/>
                    <a:pt x="172" y="1497"/>
                    <a:pt x="84" y="1570"/>
                  </a:cubicBezTo>
                  <a:cubicBezTo>
                    <a:pt x="73" y="1581"/>
                    <a:pt x="76" y="1609"/>
                    <a:pt x="76" y="1630"/>
                  </a:cubicBezTo>
                  <a:lnTo>
                    <a:pt x="76" y="1843"/>
                  </a:lnTo>
                  <a:cubicBezTo>
                    <a:pt x="76" y="1873"/>
                    <a:pt x="79" y="1901"/>
                    <a:pt x="101" y="1925"/>
                  </a:cubicBezTo>
                  <a:cubicBezTo>
                    <a:pt x="174" y="2010"/>
                    <a:pt x="147" y="2086"/>
                    <a:pt x="35" y="2114"/>
                  </a:cubicBezTo>
                  <a:cubicBezTo>
                    <a:pt x="8" y="2119"/>
                    <a:pt x="0" y="2133"/>
                    <a:pt x="0" y="2155"/>
                  </a:cubicBezTo>
                  <a:cubicBezTo>
                    <a:pt x="0" y="2182"/>
                    <a:pt x="24" y="2174"/>
                    <a:pt x="38" y="2174"/>
                  </a:cubicBezTo>
                  <a:cubicBezTo>
                    <a:pt x="122" y="2179"/>
                    <a:pt x="210" y="2185"/>
                    <a:pt x="295" y="2185"/>
                  </a:cubicBezTo>
                  <a:cubicBezTo>
                    <a:pt x="671" y="2185"/>
                    <a:pt x="1046" y="2198"/>
                    <a:pt x="1423" y="2218"/>
                  </a:cubicBezTo>
                  <a:cubicBezTo>
                    <a:pt x="1472" y="2220"/>
                    <a:pt x="1485" y="2207"/>
                    <a:pt x="1483" y="2160"/>
                  </a:cubicBezTo>
                  <a:cubicBezTo>
                    <a:pt x="1475" y="1961"/>
                    <a:pt x="1499" y="1767"/>
                    <a:pt x="1551" y="1576"/>
                  </a:cubicBezTo>
                  <a:cubicBezTo>
                    <a:pt x="1559" y="1546"/>
                    <a:pt x="1584" y="1499"/>
                    <a:pt x="1537" y="1472"/>
                  </a:cubicBezTo>
                  <a:cubicBezTo>
                    <a:pt x="1494" y="1445"/>
                    <a:pt x="1499" y="1401"/>
                    <a:pt x="1502" y="1360"/>
                  </a:cubicBezTo>
                  <a:cubicBezTo>
                    <a:pt x="1507" y="1218"/>
                    <a:pt x="1516" y="1076"/>
                    <a:pt x="1524" y="934"/>
                  </a:cubicBezTo>
                  <a:cubicBezTo>
                    <a:pt x="1524" y="907"/>
                    <a:pt x="1526" y="888"/>
                    <a:pt x="1496" y="868"/>
                  </a:cubicBezTo>
                  <a:cubicBezTo>
                    <a:pt x="1447" y="838"/>
                    <a:pt x="1449" y="787"/>
                    <a:pt x="1496" y="762"/>
                  </a:cubicBezTo>
                  <a:cubicBezTo>
                    <a:pt x="1542" y="738"/>
                    <a:pt x="1537" y="705"/>
                    <a:pt x="1540" y="669"/>
                  </a:cubicBezTo>
                  <a:cubicBezTo>
                    <a:pt x="1540" y="549"/>
                    <a:pt x="1535" y="426"/>
                    <a:pt x="1546" y="306"/>
                  </a:cubicBezTo>
                  <a:cubicBezTo>
                    <a:pt x="1557" y="177"/>
                    <a:pt x="1562" y="172"/>
                    <a:pt x="1439" y="147"/>
                  </a:cubicBezTo>
                  <a:cubicBezTo>
                    <a:pt x="1221" y="104"/>
                    <a:pt x="1013" y="0"/>
                    <a:pt x="781" y="16"/>
                  </a:cubicBezTo>
                  <a:cubicBezTo>
                    <a:pt x="710" y="22"/>
                    <a:pt x="677" y="33"/>
                    <a:pt x="688" y="109"/>
                  </a:cubicBezTo>
                  <a:cubicBezTo>
                    <a:pt x="696" y="169"/>
                    <a:pt x="677" y="199"/>
                    <a:pt x="606" y="202"/>
                  </a:cubicBezTo>
                  <a:cubicBezTo>
                    <a:pt x="543" y="205"/>
                    <a:pt x="453" y="213"/>
                    <a:pt x="423" y="254"/>
                  </a:cubicBezTo>
                  <a:cubicBezTo>
                    <a:pt x="368" y="306"/>
                    <a:pt x="327" y="298"/>
                    <a:pt x="270" y="298"/>
                  </a:cubicBezTo>
                  <a:cubicBezTo>
                    <a:pt x="240" y="322"/>
                    <a:pt x="161" y="251"/>
                    <a:pt x="158" y="352"/>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60"/>
            <p:cNvSpPr>
              <a:spLocks noChangeArrowheads="1"/>
            </p:cNvSpPr>
            <p:nvPr/>
          </p:nvSpPr>
          <p:spPr bwMode="auto">
            <a:xfrm>
              <a:off x="3825875" y="1674813"/>
              <a:ext cx="766763" cy="652462"/>
            </a:xfrm>
            <a:custGeom>
              <a:avLst/>
              <a:gdLst>
                <a:gd name="T0" fmla="*/ 1895 w 2129"/>
                <a:gd name="T1" fmla="*/ 1286 h 1814"/>
                <a:gd name="T2" fmla="*/ 1999 w 2129"/>
                <a:gd name="T3" fmla="*/ 1146 h 1814"/>
                <a:gd name="T4" fmla="*/ 2024 w 2129"/>
                <a:gd name="T5" fmla="*/ 972 h 1814"/>
                <a:gd name="T6" fmla="*/ 2117 w 2129"/>
                <a:gd name="T7" fmla="*/ 290 h 1814"/>
                <a:gd name="T8" fmla="*/ 2007 w 2129"/>
                <a:gd name="T9" fmla="*/ 172 h 1814"/>
                <a:gd name="T10" fmla="*/ 1822 w 2129"/>
                <a:gd name="T11" fmla="*/ 164 h 1814"/>
                <a:gd name="T12" fmla="*/ 1240 w 2129"/>
                <a:gd name="T13" fmla="*/ 63 h 1814"/>
                <a:gd name="T14" fmla="*/ 928 w 2129"/>
                <a:gd name="T15" fmla="*/ 20 h 1814"/>
                <a:gd name="T16" fmla="*/ 887 w 2129"/>
                <a:gd name="T17" fmla="*/ 55 h 1814"/>
                <a:gd name="T18" fmla="*/ 614 w 2129"/>
                <a:gd name="T19" fmla="*/ 224 h 1814"/>
                <a:gd name="T20" fmla="*/ 510 w 2129"/>
                <a:gd name="T21" fmla="*/ 260 h 1814"/>
                <a:gd name="T22" fmla="*/ 262 w 2129"/>
                <a:gd name="T23" fmla="*/ 385 h 1814"/>
                <a:gd name="T24" fmla="*/ 147 w 2129"/>
                <a:gd name="T25" fmla="*/ 495 h 1814"/>
                <a:gd name="T26" fmla="*/ 73 w 2129"/>
                <a:gd name="T27" fmla="*/ 1065 h 1814"/>
                <a:gd name="T28" fmla="*/ 125 w 2129"/>
                <a:gd name="T29" fmla="*/ 1335 h 1814"/>
                <a:gd name="T30" fmla="*/ 93 w 2129"/>
                <a:gd name="T31" fmla="*/ 1433 h 1814"/>
                <a:gd name="T32" fmla="*/ 2 w 2129"/>
                <a:gd name="T33" fmla="*/ 1518 h 1814"/>
                <a:gd name="T34" fmla="*/ 84 w 2129"/>
                <a:gd name="T35" fmla="*/ 1619 h 1814"/>
                <a:gd name="T36" fmla="*/ 273 w 2129"/>
                <a:gd name="T37" fmla="*/ 1764 h 1814"/>
                <a:gd name="T38" fmla="*/ 377 w 2129"/>
                <a:gd name="T39" fmla="*/ 1755 h 1814"/>
                <a:gd name="T40" fmla="*/ 565 w 2129"/>
                <a:gd name="T41" fmla="*/ 1608 h 1814"/>
                <a:gd name="T42" fmla="*/ 713 w 2129"/>
                <a:gd name="T43" fmla="*/ 1649 h 1814"/>
                <a:gd name="T44" fmla="*/ 874 w 2129"/>
                <a:gd name="T45" fmla="*/ 1728 h 1814"/>
                <a:gd name="T46" fmla="*/ 950 w 2129"/>
                <a:gd name="T47" fmla="*/ 1742 h 1814"/>
                <a:gd name="T48" fmla="*/ 1346 w 2129"/>
                <a:gd name="T49" fmla="*/ 1693 h 1814"/>
                <a:gd name="T50" fmla="*/ 1598 w 2129"/>
                <a:gd name="T51" fmla="*/ 1581 h 1814"/>
                <a:gd name="T52" fmla="*/ 1636 w 2129"/>
                <a:gd name="T53" fmla="*/ 1540 h 1814"/>
                <a:gd name="T54" fmla="*/ 1884 w 2129"/>
                <a:gd name="T55" fmla="*/ 1406 h 1814"/>
                <a:gd name="T56" fmla="*/ 1895 w 2129"/>
                <a:gd name="T57" fmla="*/ 1286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9" h="1814">
                  <a:moveTo>
                    <a:pt x="1895" y="1286"/>
                  </a:moveTo>
                  <a:cubicBezTo>
                    <a:pt x="1991" y="1275"/>
                    <a:pt x="1996" y="1220"/>
                    <a:pt x="1999" y="1146"/>
                  </a:cubicBezTo>
                  <a:cubicBezTo>
                    <a:pt x="2002" y="1089"/>
                    <a:pt x="2016" y="1029"/>
                    <a:pt x="2024" y="972"/>
                  </a:cubicBezTo>
                  <a:cubicBezTo>
                    <a:pt x="2057" y="746"/>
                    <a:pt x="2089" y="517"/>
                    <a:pt x="2117" y="290"/>
                  </a:cubicBezTo>
                  <a:cubicBezTo>
                    <a:pt x="2128" y="203"/>
                    <a:pt x="2097" y="175"/>
                    <a:pt x="2007" y="172"/>
                  </a:cubicBezTo>
                  <a:cubicBezTo>
                    <a:pt x="1945" y="170"/>
                    <a:pt x="1882" y="181"/>
                    <a:pt x="1822" y="164"/>
                  </a:cubicBezTo>
                  <a:cubicBezTo>
                    <a:pt x="1630" y="110"/>
                    <a:pt x="1431" y="104"/>
                    <a:pt x="1240" y="63"/>
                  </a:cubicBezTo>
                  <a:cubicBezTo>
                    <a:pt x="1136" y="41"/>
                    <a:pt x="1027" y="77"/>
                    <a:pt x="928" y="20"/>
                  </a:cubicBezTo>
                  <a:cubicBezTo>
                    <a:pt x="896" y="0"/>
                    <a:pt x="898" y="39"/>
                    <a:pt x="887" y="55"/>
                  </a:cubicBezTo>
                  <a:cubicBezTo>
                    <a:pt x="825" y="153"/>
                    <a:pt x="737" y="263"/>
                    <a:pt x="614" y="224"/>
                  </a:cubicBezTo>
                  <a:cubicBezTo>
                    <a:pt x="560" y="208"/>
                    <a:pt x="541" y="235"/>
                    <a:pt x="510" y="260"/>
                  </a:cubicBezTo>
                  <a:cubicBezTo>
                    <a:pt x="437" y="317"/>
                    <a:pt x="371" y="388"/>
                    <a:pt x="262" y="385"/>
                  </a:cubicBezTo>
                  <a:cubicBezTo>
                    <a:pt x="213" y="385"/>
                    <a:pt x="155" y="418"/>
                    <a:pt x="147" y="495"/>
                  </a:cubicBezTo>
                  <a:cubicBezTo>
                    <a:pt x="125" y="686"/>
                    <a:pt x="101" y="873"/>
                    <a:pt x="73" y="1065"/>
                  </a:cubicBezTo>
                  <a:cubicBezTo>
                    <a:pt x="60" y="1163"/>
                    <a:pt x="52" y="1253"/>
                    <a:pt x="125" y="1335"/>
                  </a:cubicBezTo>
                  <a:cubicBezTo>
                    <a:pt x="155" y="1368"/>
                    <a:pt x="142" y="1428"/>
                    <a:pt x="93" y="1433"/>
                  </a:cubicBezTo>
                  <a:cubicBezTo>
                    <a:pt x="35" y="1441"/>
                    <a:pt x="5" y="1461"/>
                    <a:pt x="2" y="1518"/>
                  </a:cubicBezTo>
                  <a:cubicBezTo>
                    <a:pt x="0" y="1578"/>
                    <a:pt x="49" y="1594"/>
                    <a:pt x="84" y="1619"/>
                  </a:cubicBezTo>
                  <a:cubicBezTo>
                    <a:pt x="147" y="1665"/>
                    <a:pt x="221" y="1701"/>
                    <a:pt x="273" y="1764"/>
                  </a:cubicBezTo>
                  <a:cubicBezTo>
                    <a:pt x="311" y="1813"/>
                    <a:pt x="349" y="1802"/>
                    <a:pt x="377" y="1755"/>
                  </a:cubicBezTo>
                  <a:cubicBezTo>
                    <a:pt x="420" y="1679"/>
                    <a:pt x="500" y="1646"/>
                    <a:pt x="565" y="1608"/>
                  </a:cubicBezTo>
                  <a:cubicBezTo>
                    <a:pt x="609" y="1581"/>
                    <a:pt x="677" y="1583"/>
                    <a:pt x="713" y="1649"/>
                  </a:cubicBezTo>
                  <a:cubicBezTo>
                    <a:pt x="748" y="1715"/>
                    <a:pt x="800" y="1742"/>
                    <a:pt x="874" y="1728"/>
                  </a:cubicBezTo>
                  <a:cubicBezTo>
                    <a:pt x="901" y="1723"/>
                    <a:pt x="926" y="1731"/>
                    <a:pt x="950" y="1742"/>
                  </a:cubicBezTo>
                  <a:cubicBezTo>
                    <a:pt x="1092" y="1813"/>
                    <a:pt x="1221" y="1780"/>
                    <a:pt x="1346" y="1693"/>
                  </a:cubicBezTo>
                  <a:cubicBezTo>
                    <a:pt x="1423" y="1641"/>
                    <a:pt x="1491" y="1564"/>
                    <a:pt x="1598" y="1581"/>
                  </a:cubicBezTo>
                  <a:cubicBezTo>
                    <a:pt x="1628" y="1586"/>
                    <a:pt x="1622" y="1553"/>
                    <a:pt x="1636" y="1540"/>
                  </a:cubicBezTo>
                  <a:cubicBezTo>
                    <a:pt x="1693" y="1458"/>
                    <a:pt x="1748" y="1365"/>
                    <a:pt x="1884" y="1406"/>
                  </a:cubicBezTo>
                  <a:cubicBezTo>
                    <a:pt x="1852" y="1351"/>
                    <a:pt x="1830" y="1291"/>
                    <a:pt x="1895" y="1286"/>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61"/>
            <p:cNvSpPr>
              <a:spLocks noChangeArrowheads="1"/>
            </p:cNvSpPr>
            <p:nvPr/>
          </p:nvSpPr>
          <p:spPr bwMode="auto">
            <a:xfrm>
              <a:off x="4567238" y="2627313"/>
              <a:ext cx="560387" cy="822325"/>
            </a:xfrm>
            <a:custGeom>
              <a:avLst/>
              <a:gdLst>
                <a:gd name="T0" fmla="*/ 1549 w 1558"/>
                <a:gd name="T1" fmla="*/ 890 h 2286"/>
                <a:gd name="T2" fmla="*/ 1519 w 1558"/>
                <a:gd name="T3" fmla="*/ 830 h 2286"/>
                <a:gd name="T4" fmla="*/ 1363 w 1558"/>
                <a:gd name="T5" fmla="*/ 808 h 2286"/>
                <a:gd name="T6" fmla="*/ 1213 w 1558"/>
                <a:gd name="T7" fmla="*/ 628 h 2286"/>
                <a:gd name="T8" fmla="*/ 1202 w 1558"/>
                <a:gd name="T9" fmla="*/ 584 h 2286"/>
                <a:gd name="T10" fmla="*/ 1142 w 1558"/>
                <a:gd name="T11" fmla="*/ 341 h 2286"/>
                <a:gd name="T12" fmla="*/ 1068 w 1558"/>
                <a:gd name="T13" fmla="*/ 273 h 2286"/>
                <a:gd name="T14" fmla="*/ 839 w 1558"/>
                <a:gd name="T15" fmla="*/ 264 h 2286"/>
                <a:gd name="T16" fmla="*/ 634 w 1558"/>
                <a:gd name="T17" fmla="*/ 166 h 2286"/>
                <a:gd name="T18" fmla="*/ 257 w 1558"/>
                <a:gd name="T19" fmla="*/ 147 h 2286"/>
                <a:gd name="T20" fmla="*/ 221 w 1558"/>
                <a:gd name="T21" fmla="*/ 150 h 2286"/>
                <a:gd name="T22" fmla="*/ 71 w 1558"/>
                <a:gd name="T23" fmla="*/ 308 h 2286"/>
                <a:gd name="T24" fmla="*/ 49 w 1558"/>
                <a:gd name="T25" fmla="*/ 983 h 2286"/>
                <a:gd name="T26" fmla="*/ 35 w 1558"/>
                <a:gd name="T27" fmla="*/ 1354 h 2286"/>
                <a:gd name="T28" fmla="*/ 71 w 1558"/>
                <a:gd name="T29" fmla="*/ 1406 h 2286"/>
                <a:gd name="T30" fmla="*/ 123 w 1558"/>
                <a:gd name="T31" fmla="*/ 1499 h 2286"/>
                <a:gd name="T32" fmla="*/ 41 w 1558"/>
                <a:gd name="T33" fmla="*/ 1829 h 2286"/>
                <a:gd name="T34" fmla="*/ 3 w 1558"/>
                <a:gd name="T35" fmla="*/ 2187 h 2286"/>
                <a:gd name="T36" fmla="*/ 63 w 1558"/>
                <a:gd name="T37" fmla="*/ 2234 h 2286"/>
                <a:gd name="T38" fmla="*/ 1412 w 1558"/>
                <a:gd name="T39" fmla="*/ 2283 h 2286"/>
                <a:gd name="T40" fmla="*/ 1500 w 1558"/>
                <a:gd name="T41" fmla="*/ 2201 h 2286"/>
                <a:gd name="T42" fmla="*/ 1549 w 1558"/>
                <a:gd name="T43" fmla="*/ 988 h 2286"/>
                <a:gd name="T44" fmla="*/ 1549 w 1558"/>
                <a:gd name="T45" fmla="*/ 890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8" h="2286">
                  <a:moveTo>
                    <a:pt x="1549" y="890"/>
                  </a:moveTo>
                  <a:cubicBezTo>
                    <a:pt x="1543" y="868"/>
                    <a:pt x="1535" y="819"/>
                    <a:pt x="1519" y="830"/>
                  </a:cubicBezTo>
                  <a:cubicBezTo>
                    <a:pt x="1456" y="879"/>
                    <a:pt x="1412" y="819"/>
                    <a:pt x="1363" y="808"/>
                  </a:cubicBezTo>
                  <a:cubicBezTo>
                    <a:pt x="1232" y="778"/>
                    <a:pt x="1224" y="762"/>
                    <a:pt x="1213" y="628"/>
                  </a:cubicBezTo>
                  <a:cubicBezTo>
                    <a:pt x="1213" y="614"/>
                    <a:pt x="1210" y="598"/>
                    <a:pt x="1202" y="584"/>
                  </a:cubicBezTo>
                  <a:cubicBezTo>
                    <a:pt x="1158" y="508"/>
                    <a:pt x="1139" y="428"/>
                    <a:pt x="1142" y="341"/>
                  </a:cubicBezTo>
                  <a:cubicBezTo>
                    <a:pt x="1144" y="292"/>
                    <a:pt x="1123" y="270"/>
                    <a:pt x="1068" y="273"/>
                  </a:cubicBezTo>
                  <a:cubicBezTo>
                    <a:pt x="992" y="278"/>
                    <a:pt x="910" y="325"/>
                    <a:pt x="839" y="264"/>
                  </a:cubicBezTo>
                  <a:cubicBezTo>
                    <a:pt x="778" y="213"/>
                    <a:pt x="710" y="188"/>
                    <a:pt x="634" y="166"/>
                  </a:cubicBezTo>
                  <a:cubicBezTo>
                    <a:pt x="508" y="133"/>
                    <a:pt x="391" y="0"/>
                    <a:pt x="257" y="147"/>
                  </a:cubicBezTo>
                  <a:cubicBezTo>
                    <a:pt x="251" y="152"/>
                    <a:pt x="235" y="150"/>
                    <a:pt x="221" y="150"/>
                  </a:cubicBezTo>
                  <a:cubicBezTo>
                    <a:pt x="93" y="163"/>
                    <a:pt x="76" y="180"/>
                    <a:pt x="71" y="308"/>
                  </a:cubicBezTo>
                  <a:cubicBezTo>
                    <a:pt x="63" y="532"/>
                    <a:pt x="66" y="759"/>
                    <a:pt x="49" y="983"/>
                  </a:cubicBezTo>
                  <a:cubicBezTo>
                    <a:pt x="41" y="1106"/>
                    <a:pt x="101" y="1231"/>
                    <a:pt x="35" y="1354"/>
                  </a:cubicBezTo>
                  <a:cubicBezTo>
                    <a:pt x="22" y="1381"/>
                    <a:pt x="46" y="1395"/>
                    <a:pt x="71" y="1406"/>
                  </a:cubicBezTo>
                  <a:cubicBezTo>
                    <a:pt x="109" y="1425"/>
                    <a:pt x="131" y="1455"/>
                    <a:pt x="123" y="1499"/>
                  </a:cubicBezTo>
                  <a:cubicBezTo>
                    <a:pt x="106" y="1611"/>
                    <a:pt x="79" y="1723"/>
                    <a:pt x="41" y="1829"/>
                  </a:cubicBezTo>
                  <a:cubicBezTo>
                    <a:pt x="0" y="1947"/>
                    <a:pt x="0" y="2067"/>
                    <a:pt x="3" y="2187"/>
                  </a:cubicBezTo>
                  <a:cubicBezTo>
                    <a:pt x="3" y="2228"/>
                    <a:pt x="30" y="2231"/>
                    <a:pt x="63" y="2234"/>
                  </a:cubicBezTo>
                  <a:cubicBezTo>
                    <a:pt x="513" y="2250"/>
                    <a:pt x="961" y="2264"/>
                    <a:pt x="1412" y="2283"/>
                  </a:cubicBezTo>
                  <a:cubicBezTo>
                    <a:pt x="1478" y="2285"/>
                    <a:pt x="1497" y="2266"/>
                    <a:pt x="1500" y="2201"/>
                  </a:cubicBezTo>
                  <a:cubicBezTo>
                    <a:pt x="1516" y="1799"/>
                    <a:pt x="1532" y="1395"/>
                    <a:pt x="1549" y="988"/>
                  </a:cubicBezTo>
                  <a:cubicBezTo>
                    <a:pt x="1551" y="955"/>
                    <a:pt x="1557" y="923"/>
                    <a:pt x="1549" y="890"/>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62"/>
            <p:cNvSpPr>
              <a:spLocks noChangeArrowheads="1"/>
            </p:cNvSpPr>
            <p:nvPr/>
          </p:nvSpPr>
          <p:spPr bwMode="auto">
            <a:xfrm>
              <a:off x="4392613" y="1938338"/>
              <a:ext cx="769937" cy="771525"/>
            </a:xfrm>
            <a:custGeom>
              <a:avLst/>
              <a:gdLst>
                <a:gd name="T0" fmla="*/ 2111 w 2140"/>
                <a:gd name="T1" fmla="*/ 655 h 2144"/>
                <a:gd name="T2" fmla="*/ 1868 w 2140"/>
                <a:gd name="T3" fmla="*/ 545 h 2144"/>
                <a:gd name="T4" fmla="*/ 1584 w 2140"/>
                <a:gd name="T5" fmla="*/ 406 h 2144"/>
                <a:gd name="T6" fmla="*/ 1243 w 2140"/>
                <a:gd name="T7" fmla="*/ 289 h 2144"/>
                <a:gd name="T8" fmla="*/ 680 w 2140"/>
                <a:gd name="T9" fmla="*/ 56 h 2144"/>
                <a:gd name="T10" fmla="*/ 560 w 2140"/>
                <a:gd name="T11" fmla="*/ 136 h 2144"/>
                <a:gd name="T12" fmla="*/ 431 w 2140"/>
                <a:gd name="T13" fmla="*/ 679 h 2144"/>
                <a:gd name="T14" fmla="*/ 287 w 2140"/>
                <a:gd name="T15" fmla="*/ 772 h 2144"/>
                <a:gd name="T16" fmla="*/ 161 w 2140"/>
                <a:gd name="T17" fmla="*/ 848 h 2144"/>
                <a:gd name="T18" fmla="*/ 22 w 2140"/>
                <a:gd name="T19" fmla="*/ 1127 h 2144"/>
                <a:gd name="T20" fmla="*/ 11 w 2140"/>
                <a:gd name="T21" fmla="*/ 1195 h 2144"/>
                <a:gd name="T22" fmla="*/ 175 w 2140"/>
                <a:gd name="T23" fmla="*/ 1397 h 2144"/>
                <a:gd name="T24" fmla="*/ 341 w 2140"/>
                <a:gd name="T25" fmla="*/ 1681 h 2144"/>
                <a:gd name="T26" fmla="*/ 303 w 2140"/>
                <a:gd name="T27" fmla="*/ 1870 h 2144"/>
                <a:gd name="T28" fmla="*/ 295 w 2140"/>
                <a:gd name="T29" fmla="*/ 1955 h 2144"/>
                <a:gd name="T30" fmla="*/ 426 w 2140"/>
                <a:gd name="T31" fmla="*/ 1968 h 2144"/>
                <a:gd name="T32" fmla="*/ 524 w 2140"/>
                <a:gd name="T33" fmla="*/ 1965 h 2144"/>
                <a:gd name="T34" fmla="*/ 737 w 2140"/>
                <a:gd name="T35" fmla="*/ 1941 h 2144"/>
                <a:gd name="T36" fmla="*/ 1005 w 2140"/>
                <a:gd name="T37" fmla="*/ 1914 h 2144"/>
                <a:gd name="T38" fmla="*/ 1273 w 2140"/>
                <a:gd name="T39" fmla="*/ 2004 h 2144"/>
                <a:gd name="T40" fmla="*/ 1341 w 2140"/>
                <a:gd name="T41" fmla="*/ 2053 h 2144"/>
                <a:gd name="T42" fmla="*/ 1494 w 2140"/>
                <a:gd name="T43" fmla="*/ 2066 h 2144"/>
                <a:gd name="T44" fmla="*/ 1518 w 2140"/>
                <a:gd name="T45" fmla="*/ 2012 h 2144"/>
                <a:gd name="T46" fmla="*/ 1628 w 2140"/>
                <a:gd name="T47" fmla="*/ 1873 h 2144"/>
                <a:gd name="T48" fmla="*/ 1849 w 2140"/>
                <a:gd name="T49" fmla="*/ 1613 h 2144"/>
                <a:gd name="T50" fmla="*/ 1901 w 2140"/>
                <a:gd name="T51" fmla="*/ 1561 h 2144"/>
                <a:gd name="T52" fmla="*/ 1988 w 2140"/>
                <a:gd name="T53" fmla="*/ 1460 h 2144"/>
                <a:gd name="T54" fmla="*/ 2016 w 2140"/>
                <a:gd name="T55" fmla="*/ 1239 h 2144"/>
                <a:gd name="T56" fmla="*/ 2084 w 2140"/>
                <a:gd name="T57" fmla="*/ 1020 h 2144"/>
                <a:gd name="T58" fmla="*/ 2139 w 2140"/>
                <a:gd name="T59" fmla="*/ 676 h 2144"/>
                <a:gd name="T60" fmla="*/ 2111 w 2140"/>
                <a:gd name="T61" fmla="*/ 655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0" h="2144">
                  <a:moveTo>
                    <a:pt x="2111" y="655"/>
                  </a:moveTo>
                  <a:cubicBezTo>
                    <a:pt x="2013" y="657"/>
                    <a:pt x="1953" y="575"/>
                    <a:pt x="1868" y="545"/>
                  </a:cubicBezTo>
                  <a:cubicBezTo>
                    <a:pt x="1767" y="513"/>
                    <a:pt x="1677" y="444"/>
                    <a:pt x="1584" y="406"/>
                  </a:cubicBezTo>
                  <a:cubicBezTo>
                    <a:pt x="1478" y="362"/>
                    <a:pt x="1355" y="338"/>
                    <a:pt x="1243" y="289"/>
                  </a:cubicBezTo>
                  <a:cubicBezTo>
                    <a:pt x="1057" y="207"/>
                    <a:pt x="866" y="138"/>
                    <a:pt x="680" y="56"/>
                  </a:cubicBezTo>
                  <a:cubicBezTo>
                    <a:pt x="552" y="0"/>
                    <a:pt x="576" y="43"/>
                    <a:pt x="560" y="136"/>
                  </a:cubicBezTo>
                  <a:cubicBezTo>
                    <a:pt x="524" y="319"/>
                    <a:pt x="554" y="515"/>
                    <a:pt x="431" y="679"/>
                  </a:cubicBezTo>
                  <a:cubicBezTo>
                    <a:pt x="393" y="731"/>
                    <a:pt x="360" y="783"/>
                    <a:pt x="287" y="772"/>
                  </a:cubicBezTo>
                  <a:cubicBezTo>
                    <a:pt x="221" y="761"/>
                    <a:pt x="186" y="805"/>
                    <a:pt x="161" y="848"/>
                  </a:cubicBezTo>
                  <a:cubicBezTo>
                    <a:pt x="109" y="939"/>
                    <a:pt x="98" y="1048"/>
                    <a:pt x="22" y="1127"/>
                  </a:cubicBezTo>
                  <a:cubicBezTo>
                    <a:pt x="5" y="1143"/>
                    <a:pt x="0" y="1173"/>
                    <a:pt x="11" y="1195"/>
                  </a:cubicBezTo>
                  <a:cubicBezTo>
                    <a:pt x="49" y="1274"/>
                    <a:pt x="150" y="1305"/>
                    <a:pt x="175" y="1397"/>
                  </a:cubicBezTo>
                  <a:cubicBezTo>
                    <a:pt x="341" y="1427"/>
                    <a:pt x="246" y="1610"/>
                    <a:pt x="341" y="1681"/>
                  </a:cubicBezTo>
                  <a:cubicBezTo>
                    <a:pt x="300" y="1739"/>
                    <a:pt x="322" y="1807"/>
                    <a:pt x="303" y="1870"/>
                  </a:cubicBezTo>
                  <a:cubicBezTo>
                    <a:pt x="295" y="1897"/>
                    <a:pt x="257" y="1939"/>
                    <a:pt x="295" y="1955"/>
                  </a:cubicBezTo>
                  <a:cubicBezTo>
                    <a:pt x="333" y="1972"/>
                    <a:pt x="379" y="2009"/>
                    <a:pt x="426" y="1968"/>
                  </a:cubicBezTo>
                  <a:cubicBezTo>
                    <a:pt x="459" y="1938"/>
                    <a:pt x="491" y="1949"/>
                    <a:pt x="524" y="1965"/>
                  </a:cubicBezTo>
                  <a:cubicBezTo>
                    <a:pt x="601" y="2001"/>
                    <a:pt x="669" y="1993"/>
                    <a:pt x="737" y="1941"/>
                  </a:cubicBezTo>
                  <a:cubicBezTo>
                    <a:pt x="819" y="1878"/>
                    <a:pt x="904" y="1864"/>
                    <a:pt x="1005" y="1914"/>
                  </a:cubicBezTo>
                  <a:cubicBezTo>
                    <a:pt x="1090" y="1952"/>
                    <a:pt x="1169" y="2020"/>
                    <a:pt x="1273" y="2004"/>
                  </a:cubicBezTo>
                  <a:cubicBezTo>
                    <a:pt x="1308" y="1998"/>
                    <a:pt x="1327" y="2028"/>
                    <a:pt x="1341" y="2053"/>
                  </a:cubicBezTo>
                  <a:cubicBezTo>
                    <a:pt x="1385" y="2143"/>
                    <a:pt x="1445" y="2026"/>
                    <a:pt x="1494" y="2066"/>
                  </a:cubicBezTo>
                  <a:cubicBezTo>
                    <a:pt x="1505" y="2075"/>
                    <a:pt x="1521" y="2028"/>
                    <a:pt x="1518" y="2012"/>
                  </a:cubicBezTo>
                  <a:cubicBezTo>
                    <a:pt x="1513" y="1930"/>
                    <a:pt x="1568" y="1905"/>
                    <a:pt x="1628" y="1873"/>
                  </a:cubicBezTo>
                  <a:cubicBezTo>
                    <a:pt x="1737" y="1818"/>
                    <a:pt x="1844" y="1761"/>
                    <a:pt x="1849" y="1613"/>
                  </a:cubicBezTo>
                  <a:cubicBezTo>
                    <a:pt x="1849" y="1589"/>
                    <a:pt x="1868" y="1556"/>
                    <a:pt x="1901" y="1561"/>
                  </a:cubicBezTo>
                  <a:cubicBezTo>
                    <a:pt x="1988" y="1575"/>
                    <a:pt x="1986" y="1518"/>
                    <a:pt x="1988" y="1460"/>
                  </a:cubicBezTo>
                  <a:cubicBezTo>
                    <a:pt x="1994" y="1384"/>
                    <a:pt x="1975" y="1280"/>
                    <a:pt x="2016" y="1239"/>
                  </a:cubicBezTo>
                  <a:cubicBezTo>
                    <a:pt x="2087" y="1171"/>
                    <a:pt x="2068" y="1094"/>
                    <a:pt x="2084" y="1020"/>
                  </a:cubicBezTo>
                  <a:cubicBezTo>
                    <a:pt x="2106" y="906"/>
                    <a:pt x="2095" y="791"/>
                    <a:pt x="2139" y="676"/>
                  </a:cubicBezTo>
                  <a:cubicBezTo>
                    <a:pt x="2139" y="668"/>
                    <a:pt x="2125" y="655"/>
                    <a:pt x="2111" y="655"/>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63"/>
            <p:cNvSpPr>
              <a:spLocks noChangeArrowheads="1"/>
            </p:cNvSpPr>
            <p:nvPr/>
          </p:nvSpPr>
          <p:spPr bwMode="auto">
            <a:xfrm>
              <a:off x="5349875" y="1512888"/>
              <a:ext cx="777875" cy="803275"/>
            </a:xfrm>
            <a:custGeom>
              <a:avLst/>
              <a:gdLst>
                <a:gd name="T0" fmla="*/ 1850 w 2162"/>
                <a:gd name="T1" fmla="*/ 1877 h 2231"/>
                <a:gd name="T2" fmla="*/ 1929 w 2162"/>
                <a:gd name="T3" fmla="*/ 1727 h 2231"/>
                <a:gd name="T4" fmla="*/ 1961 w 2162"/>
                <a:gd name="T5" fmla="*/ 1678 h 2231"/>
                <a:gd name="T6" fmla="*/ 1997 w 2162"/>
                <a:gd name="T7" fmla="*/ 1591 h 2231"/>
                <a:gd name="T8" fmla="*/ 2052 w 2162"/>
                <a:gd name="T9" fmla="*/ 1125 h 2231"/>
                <a:gd name="T10" fmla="*/ 2106 w 2162"/>
                <a:gd name="T11" fmla="*/ 953 h 2231"/>
                <a:gd name="T12" fmla="*/ 2158 w 2162"/>
                <a:gd name="T13" fmla="*/ 822 h 2231"/>
                <a:gd name="T14" fmla="*/ 2125 w 2162"/>
                <a:gd name="T15" fmla="*/ 680 h 2231"/>
                <a:gd name="T16" fmla="*/ 1893 w 2162"/>
                <a:gd name="T17" fmla="*/ 650 h 2231"/>
                <a:gd name="T18" fmla="*/ 1759 w 2162"/>
                <a:gd name="T19" fmla="*/ 636 h 2231"/>
                <a:gd name="T20" fmla="*/ 1661 w 2162"/>
                <a:gd name="T21" fmla="*/ 600 h 2231"/>
                <a:gd name="T22" fmla="*/ 1246 w 2162"/>
                <a:gd name="T23" fmla="*/ 365 h 2231"/>
                <a:gd name="T24" fmla="*/ 1093 w 2162"/>
                <a:gd name="T25" fmla="*/ 240 h 2231"/>
                <a:gd name="T26" fmla="*/ 831 w 2162"/>
                <a:gd name="T27" fmla="*/ 51 h 2231"/>
                <a:gd name="T28" fmla="*/ 738 w 2162"/>
                <a:gd name="T29" fmla="*/ 87 h 2231"/>
                <a:gd name="T30" fmla="*/ 620 w 2162"/>
                <a:gd name="T31" fmla="*/ 147 h 2231"/>
                <a:gd name="T32" fmla="*/ 579 w 2162"/>
                <a:gd name="T33" fmla="*/ 169 h 2231"/>
                <a:gd name="T34" fmla="*/ 476 w 2162"/>
                <a:gd name="T35" fmla="*/ 325 h 2231"/>
                <a:gd name="T36" fmla="*/ 391 w 2162"/>
                <a:gd name="T37" fmla="*/ 483 h 2231"/>
                <a:gd name="T38" fmla="*/ 361 w 2162"/>
                <a:gd name="T39" fmla="*/ 589 h 2231"/>
                <a:gd name="T40" fmla="*/ 347 w 2162"/>
                <a:gd name="T41" fmla="*/ 644 h 2231"/>
                <a:gd name="T42" fmla="*/ 342 w 2162"/>
                <a:gd name="T43" fmla="*/ 770 h 2231"/>
                <a:gd name="T44" fmla="*/ 325 w 2162"/>
                <a:gd name="T45" fmla="*/ 846 h 2231"/>
                <a:gd name="T46" fmla="*/ 421 w 2162"/>
                <a:gd name="T47" fmla="*/ 1133 h 2231"/>
                <a:gd name="T48" fmla="*/ 415 w 2162"/>
                <a:gd name="T49" fmla="*/ 1206 h 2231"/>
                <a:gd name="T50" fmla="*/ 374 w 2162"/>
                <a:gd name="T51" fmla="*/ 1416 h 2231"/>
                <a:gd name="T52" fmla="*/ 336 w 2162"/>
                <a:gd name="T53" fmla="*/ 1495 h 2231"/>
                <a:gd name="T54" fmla="*/ 142 w 2162"/>
                <a:gd name="T55" fmla="*/ 1613 h 2231"/>
                <a:gd name="T56" fmla="*/ 126 w 2162"/>
                <a:gd name="T57" fmla="*/ 1618 h 2231"/>
                <a:gd name="T58" fmla="*/ 28 w 2162"/>
                <a:gd name="T59" fmla="*/ 1725 h 2231"/>
                <a:gd name="T60" fmla="*/ 112 w 2162"/>
                <a:gd name="T61" fmla="*/ 1864 h 2231"/>
                <a:gd name="T62" fmla="*/ 189 w 2162"/>
                <a:gd name="T63" fmla="*/ 1867 h 2231"/>
                <a:gd name="T64" fmla="*/ 287 w 2162"/>
                <a:gd name="T65" fmla="*/ 1842 h 2231"/>
                <a:gd name="T66" fmla="*/ 588 w 2162"/>
                <a:gd name="T67" fmla="*/ 1872 h 2231"/>
                <a:gd name="T68" fmla="*/ 787 w 2162"/>
                <a:gd name="T69" fmla="*/ 2003 h 2231"/>
                <a:gd name="T70" fmla="*/ 1022 w 2162"/>
                <a:gd name="T71" fmla="*/ 2126 h 2231"/>
                <a:gd name="T72" fmla="*/ 1175 w 2162"/>
                <a:gd name="T73" fmla="*/ 2194 h 2231"/>
                <a:gd name="T74" fmla="*/ 1219 w 2162"/>
                <a:gd name="T75" fmla="*/ 2211 h 2231"/>
                <a:gd name="T76" fmla="*/ 1331 w 2162"/>
                <a:gd name="T77" fmla="*/ 2088 h 2231"/>
                <a:gd name="T78" fmla="*/ 1609 w 2162"/>
                <a:gd name="T79" fmla="*/ 2082 h 2231"/>
                <a:gd name="T80" fmla="*/ 1759 w 2162"/>
                <a:gd name="T81" fmla="*/ 2162 h 2231"/>
                <a:gd name="T82" fmla="*/ 1850 w 2162"/>
                <a:gd name="T83" fmla="*/ 187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2" h="2231">
                  <a:moveTo>
                    <a:pt x="1850" y="1877"/>
                  </a:moveTo>
                  <a:cubicBezTo>
                    <a:pt x="1896" y="1850"/>
                    <a:pt x="1948" y="1804"/>
                    <a:pt x="1929" y="1727"/>
                  </a:cubicBezTo>
                  <a:cubicBezTo>
                    <a:pt x="1923" y="1708"/>
                    <a:pt x="1948" y="1692"/>
                    <a:pt x="1961" y="1678"/>
                  </a:cubicBezTo>
                  <a:cubicBezTo>
                    <a:pt x="1983" y="1654"/>
                    <a:pt x="2000" y="1624"/>
                    <a:pt x="1997" y="1591"/>
                  </a:cubicBezTo>
                  <a:cubicBezTo>
                    <a:pt x="1983" y="1432"/>
                    <a:pt x="2057" y="1285"/>
                    <a:pt x="2052" y="1125"/>
                  </a:cubicBezTo>
                  <a:cubicBezTo>
                    <a:pt x="2049" y="1067"/>
                    <a:pt x="2057" y="991"/>
                    <a:pt x="2106" y="953"/>
                  </a:cubicBezTo>
                  <a:cubicBezTo>
                    <a:pt x="2155" y="914"/>
                    <a:pt x="2161" y="852"/>
                    <a:pt x="2158" y="822"/>
                  </a:cubicBezTo>
                  <a:cubicBezTo>
                    <a:pt x="2153" y="775"/>
                    <a:pt x="2158" y="685"/>
                    <a:pt x="2125" y="680"/>
                  </a:cubicBezTo>
                  <a:cubicBezTo>
                    <a:pt x="2049" y="666"/>
                    <a:pt x="1975" y="622"/>
                    <a:pt x="1893" y="650"/>
                  </a:cubicBezTo>
                  <a:cubicBezTo>
                    <a:pt x="1847" y="666"/>
                    <a:pt x="1798" y="666"/>
                    <a:pt x="1759" y="636"/>
                  </a:cubicBezTo>
                  <a:cubicBezTo>
                    <a:pt x="1729" y="614"/>
                    <a:pt x="1699" y="606"/>
                    <a:pt x="1661" y="600"/>
                  </a:cubicBezTo>
                  <a:cubicBezTo>
                    <a:pt x="1494" y="576"/>
                    <a:pt x="1380" y="450"/>
                    <a:pt x="1246" y="365"/>
                  </a:cubicBezTo>
                  <a:cubicBezTo>
                    <a:pt x="1194" y="333"/>
                    <a:pt x="1148" y="278"/>
                    <a:pt x="1093" y="240"/>
                  </a:cubicBezTo>
                  <a:cubicBezTo>
                    <a:pt x="1003" y="180"/>
                    <a:pt x="913" y="120"/>
                    <a:pt x="831" y="51"/>
                  </a:cubicBezTo>
                  <a:cubicBezTo>
                    <a:pt x="768" y="0"/>
                    <a:pt x="749" y="21"/>
                    <a:pt x="738" y="87"/>
                  </a:cubicBezTo>
                  <a:cubicBezTo>
                    <a:pt x="727" y="163"/>
                    <a:pt x="702" y="210"/>
                    <a:pt x="620" y="147"/>
                  </a:cubicBezTo>
                  <a:cubicBezTo>
                    <a:pt x="593" y="125"/>
                    <a:pt x="574" y="152"/>
                    <a:pt x="579" y="169"/>
                  </a:cubicBezTo>
                  <a:cubicBezTo>
                    <a:pt x="612" y="267"/>
                    <a:pt x="536" y="289"/>
                    <a:pt x="476" y="325"/>
                  </a:cubicBezTo>
                  <a:cubicBezTo>
                    <a:pt x="418" y="360"/>
                    <a:pt x="364" y="398"/>
                    <a:pt x="391" y="483"/>
                  </a:cubicBezTo>
                  <a:cubicBezTo>
                    <a:pt x="402" y="521"/>
                    <a:pt x="383" y="557"/>
                    <a:pt x="361" y="589"/>
                  </a:cubicBezTo>
                  <a:cubicBezTo>
                    <a:pt x="350" y="606"/>
                    <a:pt x="331" y="622"/>
                    <a:pt x="347" y="644"/>
                  </a:cubicBezTo>
                  <a:cubicBezTo>
                    <a:pt x="380" y="688"/>
                    <a:pt x="353" y="729"/>
                    <a:pt x="342" y="770"/>
                  </a:cubicBezTo>
                  <a:cubicBezTo>
                    <a:pt x="334" y="794"/>
                    <a:pt x="309" y="824"/>
                    <a:pt x="325" y="846"/>
                  </a:cubicBezTo>
                  <a:cubicBezTo>
                    <a:pt x="396" y="928"/>
                    <a:pt x="323" y="1056"/>
                    <a:pt x="421" y="1133"/>
                  </a:cubicBezTo>
                  <a:cubicBezTo>
                    <a:pt x="440" y="1147"/>
                    <a:pt x="435" y="1188"/>
                    <a:pt x="415" y="1206"/>
                  </a:cubicBezTo>
                  <a:cubicBezTo>
                    <a:pt x="364" y="1268"/>
                    <a:pt x="374" y="1342"/>
                    <a:pt x="374" y="1416"/>
                  </a:cubicBezTo>
                  <a:cubicBezTo>
                    <a:pt x="374" y="1451"/>
                    <a:pt x="364" y="1501"/>
                    <a:pt x="336" y="1495"/>
                  </a:cubicBezTo>
                  <a:cubicBezTo>
                    <a:pt x="227" y="1471"/>
                    <a:pt x="172" y="1517"/>
                    <a:pt x="142" y="1613"/>
                  </a:cubicBezTo>
                  <a:cubicBezTo>
                    <a:pt x="142" y="1615"/>
                    <a:pt x="131" y="1615"/>
                    <a:pt x="126" y="1618"/>
                  </a:cubicBezTo>
                  <a:cubicBezTo>
                    <a:pt x="79" y="1640"/>
                    <a:pt x="49" y="1692"/>
                    <a:pt x="28" y="1725"/>
                  </a:cubicBezTo>
                  <a:cubicBezTo>
                    <a:pt x="0" y="1771"/>
                    <a:pt x="77" y="1820"/>
                    <a:pt x="112" y="1864"/>
                  </a:cubicBezTo>
                  <a:cubicBezTo>
                    <a:pt x="131" y="1888"/>
                    <a:pt x="156" y="1910"/>
                    <a:pt x="189" y="1867"/>
                  </a:cubicBezTo>
                  <a:cubicBezTo>
                    <a:pt x="211" y="1839"/>
                    <a:pt x="252" y="1839"/>
                    <a:pt x="287" y="1842"/>
                  </a:cubicBezTo>
                  <a:cubicBezTo>
                    <a:pt x="388" y="1847"/>
                    <a:pt x="489" y="1848"/>
                    <a:pt x="588" y="1872"/>
                  </a:cubicBezTo>
                  <a:cubicBezTo>
                    <a:pt x="664" y="1892"/>
                    <a:pt x="749" y="1902"/>
                    <a:pt x="787" y="2003"/>
                  </a:cubicBezTo>
                  <a:cubicBezTo>
                    <a:pt x="817" y="2085"/>
                    <a:pt x="967" y="2156"/>
                    <a:pt x="1022" y="2126"/>
                  </a:cubicBezTo>
                  <a:cubicBezTo>
                    <a:pt x="1112" y="2077"/>
                    <a:pt x="1156" y="2107"/>
                    <a:pt x="1175" y="2194"/>
                  </a:cubicBezTo>
                  <a:cubicBezTo>
                    <a:pt x="1183" y="2230"/>
                    <a:pt x="1219" y="2230"/>
                    <a:pt x="1219" y="2211"/>
                  </a:cubicBezTo>
                  <a:cubicBezTo>
                    <a:pt x="1221" y="2131"/>
                    <a:pt x="1290" y="2123"/>
                    <a:pt x="1331" y="2088"/>
                  </a:cubicBezTo>
                  <a:cubicBezTo>
                    <a:pt x="1402" y="2030"/>
                    <a:pt x="1541" y="2025"/>
                    <a:pt x="1609" y="2082"/>
                  </a:cubicBezTo>
                  <a:cubicBezTo>
                    <a:pt x="1653" y="2115"/>
                    <a:pt x="1707" y="2129"/>
                    <a:pt x="1759" y="2162"/>
                  </a:cubicBezTo>
                  <a:cubicBezTo>
                    <a:pt x="1762" y="2050"/>
                    <a:pt x="1729" y="1946"/>
                    <a:pt x="1850" y="187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64"/>
            <p:cNvSpPr>
              <a:spLocks noChangeArrowheads="1"/>
            </p:cNvSpPr>
            <p:nvPr/>
          </p:nvSpPr>
          <p:spPr bwMode="auto">
            <a:xfrm>
              <a:off x="5902325" y="2830513"/>
              <a:ext cx="652463" cy="631825"/>
            </a:xfrm>
            <a:custGeom>
              <a:avLst/>
              <a:gdLst>
                <a:gd name="T0" fmla="*/ 907 w 1811"/>
                <a:gd name="T1" fmla="*/ 1751 h 1757"/>
                <a:gd name="T2" fmla="*/ 1722 w 1811"/>
                <a:gd name="T3" fmla="*/ 1754 h 1757"/>
                <a:gd name="T4" fmla="*/ 1796 w 1811"/>
                <a:gd name="T5" fmla="*/ 1685 h 1757"/>
                <a:gd name="T6" fmla="*/ 1799 w 1811"/>
                <a:gd name="T7" fmla="*/ 956 h 1757"/>
                <a:gd name="T8" fmla="*/ 1676 w 1811"/>
                <a:gd name="T9" fmla="*/ 492 h 1757"/>
                <a:gd name="T10" fmla="*/ 1452 w 1811"/>
                <a:gd name="T11" fmla="*/ 290 h 1757"/>
                <a:gd name="T12" fmla="*/ 1269 w 1811"/>
                <a:gd name="T13" fmla="*/ 230 h 1757"/>
                <a:gd name="T14" fmla="*/ 1220 w 1811"/>
                <a:gd name="T15" fmla="*/ 197 h 1757"/>
                <a:gd name="T16" fmla="*/ 704 w 1811"/>
                <a:gd name="T17" fmla="*/ 3 h 1757"/>
                <a:gd name="T18" fmla="*/ 669 w 1811"/>
                <a:gd name="T19" fmla="*/ 22 h 1757"/>
                <a:gd name="T20" fmla="*/ 486 w 1811"/>
                <a:gd name="T21" fmla="*/ 126 h 1757"/>
                <a:gd name="T22" fmla="*/ 428 w 1811"/>
                <a:gd name="T23" fmla="*/ 118 h 1757"/>
                <a:gd name="T24" fmla="*/ 325 w 1811"/>
                <a:gd name="T25" fmla="*/ 175 h 1757"/>
                <a:gd name="T26" fmla="*/ 308 w 1811"/>
                <a:gd name="T27" fmla="*/ 216 h 1757"/>
                <a:gd name="T28" fmla="*/ 229 w 1811"/>
                <a:gd name="T29" fmla="*/ 350 h 1757"/>
                <a:gd name="T30" fmla="*/ 120 w 1811"/>
                <a:gd name="T31" fmla="*/ 615 h 1757"/>
                <a:gd name="T32" fmla="*/ 120 w 1811"/>
                <a:gd name="T33" fmla="*/ 647 h 1757"/>
                <a:gd name="T34" fmla="*/ 95 w 1811"/>
                <a:gd name="T35" fmla="*/ 888 h 1757"/>
                <a:gd name="T36" fmla="*/ 71 w 1811"/>
                <a:gd name="T37" fmla="*/ 923 h 1757"/>
                <a:gd name="T38" fmla="*/ 32 w 1811"/>
                <a:gd name="T39" fmla="*/ 1035 h 1757"/>
                <a:gd name="T40" fmla="*/ 43 w 1811"/>
                <a:gd name="T41" fmla="*/ 1095 h 1757"/>
                <a:gd name="T42" fmla="*/ 13 w 1811"/>
                <a:gd name="T43" fmla="*/ 1680 h 1757"/>
                <a:gd name="T44" fmla="*/ 87 w 1811"/>
                <a:gd name="T45" fmla="*/ 1756 h 1757"/>
                <a:gd name="T46" fmla="*/ 907 w 1811"/>
                <a:gd name="T47" fmla="*/ 1745 h 1757"/>
                <a:gd name="T48" fmla="*/ 907 w 1811"/>
                <a:gd name="T49" fmla="*/ 1751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1" h="1757">
                  <a:moveTo>
                    <a:pt x="907" y="1751"/>
                  </a:moveTo>
                  <a:cubicBezTo>
                    <a:pt x="1179" y="1751"/>
                    <a:pt x="1449" y="1745"/>
                    <a:pt x="1722" y="1754"/>
                  </a:cubicBezTo>
                  <a:cubicBezTo>
                    <a:pt x="1788" y="1756"/>
                    <a:pt x="1796" y="1740"/>
                    <a:pt x="1796" y="1685"/>
                  </a:cubicBezTo>
                  <a:cubicBezTo>
                    <a:pt x="1793" y="1442"/>
                    <a:pt x="1785" y="1199"/>
                    <a:pt x="1799" y="956"/>
                  </a:cubicBezTo>
                  <a:cubicBezTo>
                    <a:pt x="1810" y="781"/>
                    <a:pt x="1758" y="636"/>
                    <a:pt x="1676" y="492"/>
                  </a:cubicBezTo>
                  <a:cubicBezTo>
                    <a:pt x="1624" y="396"/>
                    <a:pt x="1561" y="325"/>
                    <a:pt x="1452" y="290"/>
                  </a:cubicBezTo>
                  <a:cubicBezTo>
                    <a:pt x="1392" y="271"/>
                    <a:pt x="1340" y="221"/>
                    <a:pt x="1269" y="230"/>
                  </a:cubicBezTo>
                  <a:cubicBezTo>
                    <a:pt x="1252" y="232"/>
                    <a:pt x="1231" y="213"/>
                    <a:pt x="1220" y="197"/>
                  </a:cubicBezTo>
                  <a:cubicBezTo>
                    <a:pt x="1090" y="22"/>
                    <a:pt x="885" y="47"/>
                    <a:pt x="704" y="3"/>
                  </a:cubicBezTo>
                  <a:cubicBezTo>
                    <a:pt x="688" y="0"/>
                    <a:pt x="680" y="17"/>
                    <a:pt x="669" y="22"/>
                  </a:cubicBezTo>
                  <a:cubicBezTo>
                    <a:pt x="609" y="55"/>
                    <a:pt x="532" y="60"/>
                    <a:pt x="486" y="126"/>
                  </a:cubicBezTo>
                  <a:cubicBezTo>
                    <a:pt x="478" y="139"/>
                    <a:pt x="448" y="126"/>
                    <a:pt x="428" y="118"/>
                  </a:cubicBezTo>
                  <a:cubicBezTo>
                    <a:pt x="371" y="90"/>
                    <a:pt x="297" y="44"/>
                    <a:pt x="325" y="175"/>
                  </a:cubicBezTo>
                  <a:cubicBezTo>
                    <a:pt x="327" y="186"/>
                    <a:pt x="311" y="202"/>
                    <a:pt x="308" y="216"/>
                  </a:cubicBezTo>
                  <a:cubicBezTo>
                    <a:pt x="300" y="271"/>
                    <a:pt x="248" y="303"/>
                    <a:pt x="229" y="350"/>
                  </a:cubicBezTo>
                  <a:cubicBezTo>
                    <a:pt x="191" y="437"/>
                    <a:pt x="202" y="546"/>
                    <a:pt x="120" y="615"/>
                  </a:cubicBezTo>
                  <a:cubicBezTo>
                    <a:pt x="114" y="620"/>
                    <a:pt x="117" y="636"/>
                    <a:pt x="120" y="647"/>
                  </a:cubicBezTo>
                  <a:cubicBezTo>
                    <a:pt x="147" y="729"/>
                    <a:pt x="41" y="800"/>
                    <a:pt x="95" y="888"/>
                  </a:cubicBezTo>
                  <a:cubicBezTo>
                    <a:pt x="98" y="893"/>
                    <a:pt x="82" y="921"/>
                    <a:pt x="71" y="923"/>
                  </a:cubicBezTo>
                  <a:cubicBezTo>
                    <a:pt x="0" y="942"/>
                    <a:pt x="30" y="994"/>
                    <a:pt x="32" y="1035"/>
                  </a:cubicBezTo>
                  <a:cubicBezTo>
                    <a:pt x="32" y="1054"/>
                    <a:pt x="46" y="1076"/>
                    <a:pt x="43" y="1095"/>
                  </a:cubicBezTo>
                  <a:cubicBezTo>
                    <a:pt x="13" y="1289"/>
                    <a:pt x="24" y="1483"/>
                    <a:pt x="13" y="1680"/>
                  </a:cubicBezTo>
                  <a:cubicBezTo>
                    <a:pt x="11" y="1737"/>
                    <a:pt x="30" y="1756"/>
                    <a:pt x="87" y="1756"/>
                  </a:cubicBezTo>
                  <a:cubicBezTo>
                    <a:pt x="363" y="1745"/>
                    <a:pt x="633" y="1745"/>
                    <a:pt x="907" y="1745"/>
                  </a:cubicBezTo>
                  <a:lnTo>
                    <a:pt x="907" y="1751"/>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65"/>
            <p:cNvSpPr>
              <a:spLocks noChangeArrowheads="1"/>
            </p:cNvSpPr>
            <p:nvPr/>
          </p:nvSpPr>
          <p:spPr bwMode="auto">
            <a:xfrm>
              <a:off x="4606925" y="1581150"/>
              <a:ext cx="846138" cy="593725"/>
            </a:xfrm>
            <a:custGeom>
              <a:avLst/>
              <a:gdLst>
                <a:gd name="T0" fmla="*/ 1929 w 2350"/>
                <a:gd name="T1" fmla="*/ 1621 h 1650"/>
                <a:gd name="T2" fmla="*/ 1975 w 2350"/>
                <a:gd name="T3" fmla="*/ 1583 h 1650"/>
                <a:gd name="T4" fmla="*/ 2087 w 2350"/>
                <a:gd name="T5" fmla="*/ 1340 h 1650"/>
                <a:gd name="T6" fmla="*/ 2125 w 2350"/>
                <a:gd name="T7" fmla="*/ 1283 h 1650"/>
                <a:gd name="T8" fmla="*/ 2213 w 2350"/>
                <a:gd name="T9" fmla="*/ 1201 h 1650"/>
                <a:gd name="T10" fmla="*/ 2281 w 2350"/>
                <a:gd name="T11" fmla="*/ 1086 h 1650"/>
                <a:gd name="T12" fmla="*/ 2314 w 2350"/>
                <a:gd name="T13" fmla="*/ 1009 h 1650"/>
                <a:gd name="T14" fmla="*/ 2347 w 2350"/>
                <a:gd name="T15" fmla="*/ 972 h 1650"/>
                <a:gd name="T16" fmla="*/ 2303 w 2350"/>
                <a:gd name="T17" fmla="*/ 740 h 1650"/>
                <a:gd name="T18" fmla="*/ 2303 w 2350"/>
                <a:gd name="T19" fmla="*/ 565 h 1650"/>
                <a:gd name="T20" fmla="*/ 2232 w 2350"/>
                <a:gd name="T21" fmla="*/ 391 h 1650"/>
                <a:gd name="T22" fmla="*/ 1765 w 2350"/>
                <a:gd name="T23" fmla="*/ 134 h 1650"/>
                <a:gd name="T24" fmla="*/ 1609 w 2350"/>
                <a:gd name="T25" fmla="*/ 76 h 1650"/>
                <a:gd name="T26" fmla="*/ 1235 w 2350"/>
                <a:gd name="T27" fmla="*/ 19 h 1650"/>
                <a:gd name="T28" fmla="*/ 1041 w 2350"/>
                <a:gd name="T29" fmla="*/ 66 h 1650"/>
                <a:gd name="T30" fmla="*/ 760 w 2350"/>
                <a:gd name="T31" fmla="*/ 281 h 1650"/>
                <a:gd name="T32" fmla="*/ 601 w 2350"/>
                <a:gd name="T33" fmla="*/ 227 h 1650"/>
                <a:gd name="T34" fmla="*/ 571 w 2350"/>
                <a:gd name="T35" fmla="*/ 71 h 1650"/>
                <a:gd name="T36" fmla="*/ 547 w 2350"/>
                <a:gd name="T37" fmla="*/ 30 h 1650"/>
                <a:gd name="T38" fmla="*/ 170 w 2350"/>
                <a:gd name="T39" fmla="*/ 5 h 1650"/>
                <a:gd name="T40" fmla="*/ 120 w 2350"/>
                <a:gd name="T41" fmla="*/ 46 h 1650"/>
                <a:gd name="T42" fmla="*/ 55 w 2350"/>
                <a:gd name="T43" fmla="*/ 418 h 1650"/>
                <a:gd name="T44" fmla="*/ 8 w 2350"/>
                <a:gd name="T45" fmla="*/ 827 h 1650"/>
                <a:gd name="T46" fmla="*/ 77 w 2350"/>
                <a:gd name="T47" fmla="*/ 939 h 1650"/>
                <a:gd name="T48" fmla="*/ 803 w 2350"/>
                <a:gd name="T49" fmla="*/ 1239 h 1650"/>
                <a:gd name="T50" fmla="*/ 951 w 2350"/>
                <a:gd name="T51" fmla="*/ 1250 h 1650"/>
                <a:gd name="T52" fmla="*/ 1128 w 2350"/>
                <a:gd name="T53" fmla="*/ 1274 h 1650"/>
                <a:gd name="T54" fmla="*/ 1150 w 2350"/>
                <a:gd name="T55" fmla="*/ 1359 h 1650"/>
                <a:gd name="T56" fmla="*/ 1191 w 2350"/>
                <a:gd name="T57" fmla="*/ 1395 h 1650"/>
                <a:gd name="T58" fmla="*/ 1554 w 2350"/>
                <a:gd name="T59" fmla="*/ 1545 h 1650"/>
                <a:gd name="T60" fmla="*/ 1792 w 2350"/>
                <a:gd name="T61" fmla="*/ 1621 h 1650"/>
                <a:gd name="T62" fmla="*/ 1929 w 2350"/>
                <a:gd name="T63" fmla="*/ 1621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0" h="1650">
                  <a:moveTo>
                    <a:pt x="1929" y="1621"/>
                  </a:moveTo>
                  <a:cubicBezTo>
                    <a:pt x="1956" y="1621"/>
                    <a:pt x="1975" y="1616"/>
                    <a:pt x="1975" y="1583"/>
                  </a:cubicBezTo>
                  <a:cubicBezTo>
                    <a:pt x="1975" y="1485"/>
                    <a:pt x="2008" y="1403"/>
                    <a:pt x="2087" y="1340"/>
                  </a:cubicBezTo>
                  <a:cubicBezTo>
                    <a:pt x="2104" y="1326"/>
                    <a:pt x="2123" y="1302"/>
                    <a:pt x="2125" y="1283"/>
                  </a:cubicBezTo>
                  <a:cubicBezTo>
                    <a:pt x="2134" y="1228"/>
                    <a:pt x="2169" y="1209"/>
                    <a:pt x="2213" y="1201"/>
                  </a:cubicBezTo>
                  <a:cubicBezTo>
                    <a:pt x="2278" y="1187"/>
                    <a:pt x="2314" y="1160"/>
                    <a:pt x="2281" y="1086"/>
                  </a:cubicBezTo>
                  <a:cubicBezTo>
                    <a:pt x="2267" y="1056"/>
                    <a:pt x="2292" y="1031"/>
                    <a:pt x="2314" y="1009"/>
                  </a:cubicBezTo>
                  <a:cubicBezTo>
                    <a:pt x="2327" y="1000"/>
                    <a:pt x="2349" y="978"/>
                    <a:pt x="2347" y="972"/>
                  </a:cubicBezTo>
                  <a:cubicBezTo>
                    <a:pt x="2303" y="898"/>
                    <a:pt x="2330" y="808"/>
                    <a:pt x="2303" y="740"/>
                  </a:cubicBezTo>
                  <a:cubicBezTo>
                    <a:pt x="2278" y="675"/>
                    <a:pt x="2281" y="625"/>
                    <a:pt x="2303" y="565"/>
                  </a:cubicBezTo>
                  <a:cubicBezTo>
                    <a:pt x="2327" y="494"/>
                    <a:pt x="2295" y="423"/>
                    <a:pt x="2232" y="391"/>
                  </a:cubicBezTo>
                  <a:cubicBezTo>
                    <a:pt x="2076" y="309"/>
                    <a:pt x="1920" y="221"/>
                    <a:pt x="1765" y="134"/>
                  </a:cubicBezTo>
                  <a:cubicBezTo>
                    <a:pt x="1716" y="106"/>
                    <a:pt x="1669" y="85"/>
                    <a:pt x="1609" y="76"/>
                  </a:cubicBezTo>
                  <a:cubicBezTo>
                    <a:pt x="1483" y="63"/>
                    <a:pt x="1358" y="46"/>
                    <a:pt x="1235" y="19"/>
                  </a:cubicBezTo>
                  <a:cubicBezTo>
                    <a:pt x="1156" y="0"/>
                    <a:pt x="1098" y="16"/>
                    <a:pt x="1041" y="66"/>
                  </a:cubicBezTo>
                  <a:cubicBezTo>
                    <a:pt x="948" y="139"/>
                    <a:pt x="855" y="210"/>
                    <a:pt x="760" y="281"/>
                  </a:cubicBezTo>
                  <a:cubicBezTo>
                    <a:pt x="680" y="341"/>
                    <a:pt x="623" y="320"/>
                    <a:pt x="601" y="227"/>
                  </a:cubicBezTo>
                  <a:cubicBezTo>
                    <a:pt x="588" y="175"/>
                    <a:pt x="579" y="123"/>
                    <a:pt x="571" y="71"/>
                  </a:cubicBezTo>
                  <a:cubicBezTo>
                    <a:pt x="568" y="52"/>
                    <a:pt x="566" y="30"/>
                    <a:pt x="547" y="30"/>
                  </a:cubicBezTo>
                  <a:cubicBezTo>
                    <a:pt x="418" y="44"/>
                    <a:pt x="298" y="0"/>
                    <a:pt x="170" y="5"/>
                  </a:cubicBezTo>
                  <a:cubicBezTo>
                    <a:pt x="140" y="5"/>
                    <a:pt x="126" y="22"/>
                    <a:pt x="120" y="46"/>
                  </a:cubicBezTo>
                  <a:cubicBezTo>
                    <a:pt x="85" y="167"/>
                    <a:pt x="85" y="295"/>
                    <a:pt x="55" y="418"/>
                  </a:cubicBezTo>
                  <a:cubicBezTo>
                    <a:pt x="25" y="546"/>
                    <a:pt x="25" y="691"/>
                    <a:pt x="8" y="827"/>
                  </a:cubicBezTo>
                  <a:cubicBezTo>
                    <a:pt x="0" y="888"/>
                    <a:pt x="19" y="915"/>
                    <a:pt x="77" y="939"/>
                  </a:cubicBezTo>
                  <a:cubicBezTo>
                    <a:pt x="317" y="1042"/>
                    <a:pt x="567" y="1122"/>
                    <a:pt x="803" y="1239"/>
                  </a:cubicBezTo>
                  <a:cubicBezTo>
                    <a:pt x="841" y="1259"/>
                    <a:pt x="891" y="1285"/>
                    <a:pt x="951" y="1250"/>
                  </a:cubicBezTo>
                  <a:cubicBezTo>
                    <a:pt x="1003" y="1220"/>
                    <a:pt x="1071" y="1253"/>
                    <a:pt x="1128" y="1274"/>
                  </a:cubicBezTo>
                  <a:cubicBezTo>
                    <a:pt x="1167" y="1288"/>
                    <a:pt x="1156" y="1326"/>
                    <a:pt x="1150" y="1359"/>
                  </a:cubicBezTo>
                  <a:cubicBezTo>
                    <a:pt x="1145" y="1389"/>
                    <a:pt x="1172" y="1386"/>
                    <a:pt x="1191" y="1395"/>
                  </a:cubicBezTo>
                  <a:cubicBezTo>
                    <a:pt x="1314" y="1444"/>
                    <a:pt x="1437" y="1490"/>
                    <a:pt x="1554" y="1545"/>
                  </a:cubicBezTo>
                  <a:cubicBezTo>
                    <a:pt x="1634" y="1580"/>
                    <a:pt x="1707" y="1649"/>
                    <a:pt x="1792" y="1621"/>
                  </a:cubicBezTo>
                  <a:lnTo>
                    <a:pt x="1929" y="1621"/>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6"/>
            <p:cNvSpPr>
              <a:spLocks noChangeArrowheads="1"/>
            </p:cNvSpPr>
            <p:nvPr/>
          </p:nvSpPr>
          <p:spPr bwMode="auto">
            <a:xfrm>
              <a:off x="5141913" y="2813050"/>
              <a:ext cx="739775" cy="647700"/>
            </a:xfrm>
            <a:custGeom>
              <a:avLst/>
              <a:gdLst>
                <a:gd name="T0" fmla="*/ 2041 w 2053"/>
                <a:gd name="T1" fmla="*/ 1281 h 1801"/>
                <a:gd name="T2" fmla="*/ 1964 w 2053"/>
                <a:gd name="T3" fmla="*/ 1213 h 1801"/>
                <a:gd name="T4" fmla="*/ 1830 w 2053"/>
                <a:gd name="T5" fmla="*/ 1095 h 1801"/>
                <a:gd name="T6" fmla="*/ 1789 w 2053"/>
                <a:gd name="T7" fmla="*/ 781 h 1801"/>
                <a:gd name="T8" fmla="*/ 1699 w 2053"/>
                <a:gd name="T9" fmla="*/ 710 h 1801"/>
                <a:gd name="T10" fmla="*/ 1647 w 2053"/>
                <a:gd name="T11" fmla="*/ 675 h 1801"/>
                <a:gd name="T12" fmla="*/ 1604 w 2053"/>
                <a:gd name="T13" fmla="*/ 527 h 1801"/>
                <a:gd name="T14" fmla="*/ 1268 w 2053"/>
                <a:gd name="T15" fmla="*/ 289 h 1801"/>
                <a:gd name="T16" fmla="*/ 1167 w 2053"/>
                <a:gd name="T17" fmla="*/ 197 h 1801"/>
                <a:gd name="T18" fmla="*/ 1153 w 2053"/>
                <a:gd name="T19" fmla="*/ 60 h 1801"/>
                <a:gd name="T20" fmla="*/ 1016 w 2053"/>
                <a:gd name="T21" fmla="*/ 3 h 1801"/>
                <a:gd name="T22" fmla="*/ 970 w 2053"/>
                <a:gd name="T23" fmla="*/ 85 h 1801"/>
                <a:gd name="T24" fmla="*/ 943 w 2053"/>
                <a:gd name="T25" fmla="*/ 197 h 1801"/>
                <a:gd name="T26" fmla="*/ 735 w 2053"/>
                <a:gd name="T27" fmla="*/ 279 h 1801"/>
                <a:gd name="T28" fmla="*/ 511 w 2053"/>
                <a:gd name="T29" fmla="*/ 404 h 1801"/>
                <a:gd name="T30" fmla="*/ 104 w 2053"/>
                <a:gd name="T31" fmla="*/ 535 h 1801"/>
                <a:gd name="T32" fmla="*/ 41 w 2053"/>
                <a:gd name="T33" fmla="*/ 587 h 1801"/>
                <a:gd name="T34" fmla="*/ 6 w 2053"/>
                <a:gd name="T35" fmla="*/ 1671 h 1801"/>
                <a:gd name="T36" fmla="*/ 118 w 2053"/>
                <a:gd name="T37" fmla="*/ 1783 h 1801"/>
                <a:gd name="T38" fmla="*/ 1243 w 2053"/>
                <a:gd name="T39" fmla="*/ 1786 h 1801"/>
                <a:gd name="T40" fmla="*/ 1959 w 2053"/>
                <a:gd name="T41" fmla="*/ 1792 h 1801"/>
                <a:gd name="T42" fmla="*/ 2027 w 2053"/>
                <a:gd name="T43" fmla="*/ 1742 h 1801"/>
                <a:gd name="T44" fmla="*/ 2041 w 2053"/>
                <a:gd name="T45" fmla="*/ 1417 h 1801"/>
                <a:gd name="T46" fmla="*/ 2041 w 2053"/>
                <a:gd name="T47" fmla="*/ 128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1801">
                  <a:moveTo>
                    <a:pt x="2041" y="1281"/>
                  </a:moveTo>
                  <a:cubicBezTo>
                    <a:pt x="2046" y="1221"/>
                    <a:pt x="2005" y="1210"/>
                    <a:pt x="1964" y="1213"/>
                  </a:cubicBezTo>
                  <a:cubicBezTo>
                    <a:pt x="1838" y="1224"/>
                    <a:pt x="1822" y="1215"/>
                    <a:pt x="1830" y="1095"/>
                  </a:cubicBezTo>
                  <a:cubicBezTo>
                    <a:pt x="1836" y="986"/>
                    <a:pt x="1817" y="885"/>
                    <a:pt x="1789" y="781"/>
                  </a:cubicBezTo>
                  <a:cubicBezTo>
                    <a:pt x="1778" y="740"/>
                    <a:pt x="1770" y="685"/>
                    <a:pt x="1699" y="710"/>
                  </a:cubicBezTo>
                  <a:cubicBezTo>
                    <a:pt x="1675" y="718"/>
                    <a:pt x="1664" y="688"/>
                    <a:pt x="1647" y="675"/>
                  </a:cubicBezTo>
                  <a:cubicBezTo>
                    <a:pt x="1598" y="631"/>
                    <a:pt x="1636" y="565"/>
                    <a:pt x="1604" y="527"/>
                  </a:cubicBezTo>
                  <a:cubicBezTo>
                    <a:pt x="1511" y="421"/>
                    <a:pt x="1412" y="317"/>
                    <a:pt x="1268" y="289"/>
                  </a:cubicBezTo>
                  <a:cubicBezTo>
                    <a:pt x="1208" y="279"/>
                    <a:pt x="1186" y="249"/>
                    <a:pt x="1167" y="197"/>
                  </a:cubicBezTo>
                  <a:cubicBezTo>
                    <a:pt x="1150" y="150"/>
                    <a:pt x="1120" y="109"/>
                    <a:pt x="1153" y="60"/>
                  </a:cubicBezTo>
                  <a:cubicBezTo>
                    <a:pt x="1112" y="33"/>
                    <a:pt x="1068" y="0"/>
                    <a:pt x="1016" y="3"/>
                  </a:cubicBezTo>
                  <a:cubicBezTo>
                    <a:pt x="973" y="5"/>
                    <a:pt x="975" y="52"/>
                    <a:pt x="970" y="85"/>
                  </a:cubicBezTo>
                  <a:cubicBezTo>
                    <a:pt x="967" y="123"/>
                    <a:pt x="992" y="178"/>
                    <a:pt x="943" y="197"/>
                  </a:cubicBezTo>
                  <a:cubicBezTo>
                    <a:pt x="872" y="221"/>
                    <a:pt x="803" y="262"/>
                    <a:pt x="735" y="279"/>
                  </a:cubicBezTo>
                  <a:cubicBezTo>
                    <a:pt x="642" y="300"/>
                    <a:pt x="557" y="336"/>
                    <a:pt x="511" y="404"/>
                  </a:cubicBezTo>
                  <a:cubicBezTo>
                    <a:pt x="404" y="557"/>
                    <a:pt x="279" y="601"/>
                    <a:pt x="104" y="535"/>
                  </a:cubicBezTo>
                  <a:cubicBezTo>
                    <a:pt x="66" y="522"/>
                    <a:pt x="41" y="535"/>
                    <a:pt x="41" y="587"/>
                  </a:cubicBezTo>
                  <a:cubicBezTo>
                    <a:pt x="33" y="948"/>
                    <a:pt x="22" y="1311"/>
                    <a:pt x="6" y="1671"/>
                  </a:cubicBezTo>
                  <a:cubicBezTo>
                    <a:pt x="0" y="1762"/>
                    <a:pt x="27" y="1783"/>
                    <a:pt x="118" y="1783"/>
                  </a:cubicBezTo>
                  <a:cubicBezTo>
                    <a:pt x="492" y="1778"/>
                    <a:pt x="869" y="1772"/>
                    <a:pt x="1243" y="1786"/>
                  </a:cubicBezTo>
                  <a:cubicBezTo>
                    <a:pt x="1483" y="1794"/>
                    <a:pt x="1721" y="1759"/>
                    <a:pt x="1959" y="1792"/>
                  </a:cubicBezTo>
                  <a:cubicBezTo>
                    <a:pt x="1994" y="1797"/>
                    <a:pt x="2035" y="1800"/>
                    <a:pt x="2027" y="1742"/>
                  </a:cubicBezTo>
                  <a:cubicBezTo>
                    <a:pt x="2011" y="1628"/>
                    <a:pt x="2052" y="1516"/>
                    <a:pt x="2041" y="1417"/>
                  </a:cubicBezTo>
                  <a:cubicBezTo>
                    <a:pt x="2041" y="1363"/>
                    <a:pt x="2038" y="1322"/>
                    <a:pt x="2041" y="1281"/>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67"/>
            <p:cNvSpPr>
              <a:spLocks noChangeArrowheads="1"/>
            </p:cNvSpPr>
            <p:nvPr/>
          </p:nvSpPr>
          <p:spPr bwMode="auto">
            <a:xfrm>
              <a:off x="5518150" y="1062038"/>
              <a:ext cx="800100" cy="658812"/>
            </a:xfrm>
            <a:custGeom>
              <a:avLst/>
              <a:gdLst>
                <a:gd name="T0" fmla="*/ 19 w 2223"/>
                <a:gd name="T1" fmla="*/ 431 h 1831"/>
                <a:gd name="T2" fmla="*/ 5 w 2223"/>
                <a:gd name="T3" fmla="*/ 470 h 1831"/>
                <a:gd name="T4" fmla="*/ 117 w 2223"/>
                <a:gd name="T5" fmla="*/ 858 h 1831"/>
                <a:gd name="T6" fmla="*/ 199 w 2223"/>
                <a:gd name="T7" fmla="*/ 909 h 1831"/>
                <a:gd name="T8" fmla="*/ 265 w 2223"/>
                <a:gd name="T9" fmla="*/ 1013 h 1831"/>
                <a:gd name="T10" fmla="*/ 300 w 2223"/>
                <a:gd name="T11" fmla="*/ 1131 h 1831"/>
                <a:gd name="T12" fmla="*/ 622 w 2223"/>
                <a:gd name="T13" fmla="*/ 1365 h 1831"/>
                <a:gd name="T14" fmla="*/ 773 w 2223"/>
                <a:gd name="T15" fmla="*/ 1431 h 1831"/>
                <a:gd name="T16" fmla="*/ 841 w 2223"/>
                <a:gd name="T17" fmla="*/ 1467 h 1831"/>
                <a:gd name="T18" fmla="*/ 1303 w 2223"/>
                <a:gd name="T19" fmla="*/ 1770 h 1831"/>
                <a:gd name="T20" fmla="*/ 1581 w 2223"/>
                <a:gd name="T21" fmla="*/ 1797 h 1831"/>
                <a:gd name="T22" fmla="*/ 1865 w 2223"/>
                <a:gd name="T23" fmla="*/ 1819 h 1831"/>
                <a:gd name="T24" fmla="*/ 1936 w 2223"/>
                <a:gd name="T25" fmla="*/ 1781 h 1831"/>
                <a:gd name="T26" fmla="*/ 2024 w 2223"/>
                <a:gd name="T27" fmla="*/ 1762 h 1831"/>
                <a:gd name="T28" fmla="*/ 2149 w 2223"/>
                <a:gd name="T29" fmla="*/ 1792 h 1831"/>
                <a:gd name="T30" fmla="*/ 2190 w 2223"/>
                <a:gd name="T31" fmla="*/ 1718 h 1831"/>
                <a:gd name="T32" fmla="*/ 2089 w 2223"/>
                <a:gd name="T33" fmla="*/ 1439 h 1831"/>
                <a:gd name="T34" fmla="*/ 2048 w 2223"/>
                <a:gd name="T35" fmla="*/ 1273 h 1831"/>
                <a:gd name="T36" fmla="*/ 2010 w 2223"/>
                <a:gd name="T37" fmla="*/ 1054 h 1831"/>
                <a:gd name="T38" fmla="*/ 1797 w 2223"/>
                <a:gd name="T39" fmla="*/ 352 h 1831"/>
                <a:gd name="T40" fmla="*/ 1764 w 2223"/>
                <a:gd name="T41" fmla="*/ 243 h 1831"/>
                <a:gd name="T42" fmla="*/ 1655 w 2223"/>
                <a:gd name="T43" fmla="*/ 120 h 1831"/>
                <a:gd name="T44" fmla="*/ 1480 w 2223"/>
                <a:gd name="T45" fmla="*/ 22 h 1831"/>
                <a:gd name="T46" fmla="*/ 1425 w 2223"/>
                <a:gd name="T47" fmla="*/ 8 h 1831"/>
                <a:gd name="T48" fmla="*/ 1406 w 2223"/>
                <a:gd name="T49" fmla="*/ 52 h 1831"/>
                <a:gd name="T50" fmla="*/ 1390 w 2223"/>
                <a:gd name="T51" fmla="*/ 156 h 1831"/>
                <a:gd name="T52" fmla="*/ 1245 w 2223"/>
                <a:gd name="T53" fmla="*/ 197 h 1831"/>
                <a:gd name="T54" fmla="*/ 1120 w 2223"/>
                <a:gd name="T55" fmla="*/ 150 h 1831"/>
                <a:gd name="T56" fmla="*/ 991 w 2223"/>
                <a:gd name="T57" fmla="*/ 134 h 1831"/>
                <a:gd name="T58" fmla="*/ 844 w 2223"/>
                <a:gd name="T59" fmla="*/ 128 h 1831"/>
                <a:gd name="T60" fmla="*/ 819 w 2223"/>
                <a:gd name="T61" fmla="*/ 134 h 1831"/>
                <a:gd name="T62" fmla="*/ 611 w 2223"/>
                <a:gd name="T63" fmla="*/ 68 h 1831"/>
                <a:gd name="T64" fmla="*/ 568 w 2223"/>
                <a:gd name="T65" fmla="*/ 27 h 1831"/>
                <a:gd name="T66" fmla="*/ 303 w 2223"/>
                <a:gd name="T67" fmla="*/ 254 h 1831"/>
                <a:gd name="T68" fmla="*/ 172 w 2223"/>
                <a:gd name="T69" fmla="*/ 289 h 1831"/>
                <a:gd name="T70" fmla="*/ 133 w 2223"/>
                <a:gd name="T71" fmla="*/ 243 h 1831"/>
                <a:gd name="T72" fmla="*/ 19 w 2223"/>
                <a:gd name="T73" fmla="*/ 431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3" h="1831">
                  <a:moveTo>
                    <a:pt x="19" y="431"/>
                  </a:moveTo>
                  <a:cubicBezTo>
                    <a:pt x="5" y="440"/>
                    <a:pt x="0" y="451"/>
                    <a:pt x="5" y="470"/>
                  </a:cubicBezTo>
                  <a:cubicBezTo>
                    <a:pt x="52" y="598"/>
                    <a:pt x="62" y="735"/>
                    <a:pt x="117" y="858"/>
                  </a:cubicBezTo>
                  <a:cubicBezTo>
                    <a:pt x="133" y="896"/>
                    <a:pt x="161" y="912"/>
                    <a:pt x="199" y="909"/>
                  </a:cubicBezTo>
                  <a:cubicBezTo>
                    <a:pt x="289" y="901"/>
                    <a:pt x="295" y="948"/>
                    <a:pt x="265" y="1013"/>
                  </a:cubicBezTo>
                  <a:cubicBezTo>
                    <a:pt x="243" y="1062"/>
                    <a:pt x="254" y="1098"/>
                    <a:pt x="300" y="1131"/>
                  </a:cubicBezTo>
                  <a:cubicBezTo>
                    <a:pt x="409" y="1207"/>
                    <a:pt x="513" y="1286"/>
                    <a:pt x="622" y="1365"/>
                  </a:cubicBezTo>
                  <a:cubicBezTo>
                    <a:pt x="666" y="1398"/>
                    <a:pt x="707" y="1437"/>
                    <a:pt x="773" y="1431"/>
                  </a:cubicBezTo>
                  <a:cubicBezTo>
                    <a:pt x="797" y="1428"/>
                    <a:pt x="825" y="1439"/>
                    <a:pt x="841" y="1467"/>
                  </a:cubicBezTo>
                  <a:cubicBezTo>
                    <a:pt x="942" y="1647"/>
                    <a:pt x="1111" y="1718"/>
                    <a:pt x="1303" y="1770"/>
                  </a:cubicBezTo>
                  <a:cubicBezTo>
                    <a:pt x="1395" y="1794"/>
                    <a:pt x="1486" y="1759"/>
                    <a:pt x="1581" y="1797"/>
                  </a:cubicBezTo>
                  <a:cubicBezTo>
                    <a:pt x="1666" y="1830"/>
                    <a:pt x="1772" y="1794"/>
                    <a:pt x="1865" y="1819"/>
                  </a:cubicBezTo>
                  <a:cubicBezTo>
                    <a:pt x="1895" y="1827"/>
                    <a:pt x="1923" y="1816"/>
                    <a:pt x="1936" y="1781"/>
                  </a:cubicBezTo>
                  <a:cubicBezTo>
                    <a:pt x="1955" y="1737"/>
                    <a:pt x="1994" y="1734"/>
                    <a:pt x="2024" y="1762"/>
                  </a:cubicBezTo>
                  <a:cubicBezTo>
                    <a:pt x="2062" y="1797"/>
                    <a:pt x="2106" y="1786"/>
                    <a:pt x="2149" y="1792"/>
                  </a:cubicBezTo>
                  <a:cubicBezTo>
                    <a:pt x="2217" y="1797"/>
                    <a:pt x="2222" y="1751"/>
                    <a:pt x="2190" y="1718"/>
                  </a:cubicBezTo>
                  <a:cubicBezTo>
                    <a:pt x="2114" y="1639"/>
                    <a:pt x="2155" y="1524"/>
                    <a:pt x="2089" y="1439"/>
                  </a:cubicBezTo>
                  <a:cubicBezTo>
                    <a:pt x="2062" y="1404"/>
                    <a:pt x="2032" y="1335"/>
                    <a:pt x="2048" y="1273"/>
                  </a:cubicBezTo>
                  <a:cubicBezTo>
                    <a:pt x="2067" y="1196"/>
                    <a:pt x="2029" y="1122"/>
                    <a:pt x="2010" y="1054"/>
                  </a:cubicBezTo>
                  <a:cubicBezTo>
                    <a:pt x="1947" y="817"/>
                    <a:pt x="1841" y="595"/>
                    <a:pt x="1797" y="352"/>
                  </a:cubicBezTo>
                  <a:cubicBezTo>
                    <a:pt x="1789" y="314"/>
                    <a:pt x="1775" y="279"/>
                    <a:pt x="1764" y="243"/>
                  </a:cubicBezTo>
                  <a:cubicBezTo>
                    <a:pt x="1745" y="183"/>
                    <a:pt x="1680" y="115"/>
                    <a:pt x="1655" y="120"/>
                  </a:cubicBezTo>
                  <a:cubicBezTo>
                    <a:pt x="1557" y="142"/>
                    <a:pt x="1524" y="79"/>
                    <a:pt x="1480" y="22"/>
                  </a:cubicBezTo>
                  <a:cubicBezTo>
                    <a:pt x="1464" y="0"/>
                    <a:pt x="1445" y="5"/>
                    <a:pt x="1425" y="8"/>
                  </a:cubicBezTo>
                  <a:cubicBezTo>
                    <a:pt x="1404" y="14"/>
                    <a:pt x="1406" y="35"/>
                    <a:pt x="1406" y="52"/>
                  </a:cubicBezTo>
                  <a:cubicBezTo>
                    <a:pt x="1406" y="87"/>
                    <a:pt x="1406" y="123"/>
                    <a:pt x="1390" y="156"/>
                  </a:cubicBezTo>
                  <a:cubicBezTo>
                    <a:pt x="1357" y="216"/>
                    <a:pt x="1278" y="243"/>
                    <a:pt x="1245" y="197"/>
                  </a:cubicBezTo>
                  <a:cubicBezTo>
                    <a:pt x="1210" y="147"/>
                    <a:pt x="1177" y="139"/>
                    <a:pt x="1120" y="150"/>
                  </a:cubicBezTo>
                  <a:cubicBezTo>
                    <a:pt x="1079" y="158"/>
                    <a:pt x="1038" y="112"/>
                    <a:pt x="991" y="134"/>
                  </a:cubicBezTo>
                  <a:cubicBezTo>
                    <a:pt x="939" y="158"/>
                    <a:pt x="890" y="191"/>
                    <a:pt x="844" y="128"/>
                  </a:cubicBezTo>
                  <a:cubicBezTo>
                    <a:pt x="833" y="115"/>
                    <a:pt x="830" y="128"/>
                    <a:pt x="819" y="134"/>
                  </a:cubicBezTo>
                  <a:cubicBezTo>
                    <a:pt x="715" y="210"/>
                    <a:pt x="652" y="191"/>
                    <a:pt x="611" y="68"/>
                  </a:cubicBezTo>
                  <a:cubicBezTo>
                    <a:pt x="603" y="44"/>
                    <a:pt x="606" y="0"/>
                    <a:pt x="568" y="27"/>
                  </a:cubicBezTo>
                  <a:cubicBezTo>
                    <a:pt x="475" y="98"/>
                    <a:pt x="347" y="123"/>
                    <a:pt x="303" y="254"/>
                  </a:cubicBezTo>
                  <a:cubicBezTo>
                    <a:pt x="278" y="333"/>
                    <a:pt x="232" y="344"/>
                    <a:pt x="172" y="289"/>
                  </a:cubicBezTo>
                  <a:cubicBezTo>
                    <a:pt x="158" y="279"/>
                    <a:pt x="150" y="262"/>
                    <a:pt x="133" y="243"/>
                  </a:cubicBezTo>
                  <a:cubicBezTo>
                    <a:pt x="101" y="319"/>
                    <a:pt x="84" y="391"/>
                    <a:pt x="19" y="431"/>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68"/>
            <p:cNvSpPr>
              <a:spLocks noChangeArrowheads="1"/>
            </p:cNvSpPr>
            <p:nvPr/>
          </p:nvSpPr>
          <p:spPr bwMode="auto">
            <a:xfrm>
              <a:off x="3416300" y="1204913"/>
              <a:ext cx="696913" cy="752475"/>
            </a:xfrm>
            <a:custGeom>
              <a:avLst/>
              <a:gdLst>
                <a:gd name="T0" fmla="*/ 1820 w 1935"/>
                <a:gd name="T1" fmla="*/ 428 h 2089"/>
                <a:gd name="T2" fmla="*/ 1609 w 1935"/>
                <a:gd name="T3" fmla="*/ 265 h 2089"/>
                <a:gd name="T4" fmla="*/ 1328 w 1935"/>
                <a:gd name="T5" fmla="*/ 164 h 2089"/>
                <a:gd name="T6" fmla="*/ 907 w 1935"/>
                <a:gd name="T7" fmla="*/ 38 h 2089"/>
                <a:gd name="T8" fmla="*/ 579 w 1935"/>
                <a:gd name="T9" fmla="*/ 65 h 2089"/>
                <a:gd name="T10" fmla="*/ 388 w 1935"/>
                <a:gd name="T11" fmla="*/ 32 h 2089"/>
                <a:gd name="T12" fmla="*/ 339 w 1935"/>
                <a:gd name="T13" fmla="*/ 63 h 2089"/>
                <a:gd name="T14" fmla="*/ 421 w 1935"/>
                <a:gd name="T15" fmla="*/ 265 h 2089"/>
                <a:gd name="T16" fmla="*/ 437 w 1935"/>
                <a:gd name="T17" fmla="*/ 595 h 2089"/>
                <a:gd name="T18" fmla="*/ 211 w 1935"/>
                <a:gd name="T19" fmla="*/ 912 h 2089"/>
                <a:gd name="T20" fmla="*/ 121 w 1935"/>
                <a:gd name="T21" fmla="*/ 1133 h 2089"/>
                <a:gd name="T22" fmla="*/ 60 w 1935"/>
                <a:gd name="T23" fmla="*/ 1272 h 2089"/>
                <a:gd name="T24" fmla="*/ 107 w 1935"/>
                <a:gd name="T25" fmla="*/ 1434 h 2089"/>
                <a:gd name="T26" fmla="*/ 290 w 1935"/>
                <a:gd name="T27" fmla="*/ 1434 h 2089"/>
                <a:gd name="T28" fmla="*/ 407 w 1935"/>
                <a:gd name="T29" fmla="*/ 1545 h 2089"/>
                <a:gd name="T30" fmla="*/ 334 w 1935"/>
                <a:gd name="T31" fmla="*/ 1890 h 2089"/>
                <a:gd name="T32" fmla="*/ 364 w 1935"/>
                <a:gd name="T33" fmla="*/ 1947 h 2089"/>
                <a:gd name="T34" fmla="*/ 454 w 1935"/>
                <a:gd name="T35" fmla="*/ 1969 h 2089"/>
                <a:gd name="T36" fmla="*/ 601 w 1935"/>
                <a:gd name="T37" fmla="*/ 2074 h 2089"/>
                <a:gd name="T38" fmla="*/ 642 w 1935"/>
                <a:gd name="T39" fmla="*/ 2069 h 2089"/>
                <a:gd name="T40" fmla="*/ 956 w 1935"/>
                <a:gd name="T41" fmla="*/ 1958 h 2089"/>
                <a:gd name="T42" fmla="*/ 1047 w 1935"/>
                <a:gd name="T43" fmla="*/ 1958 h 2089"/>
                <a:gd name="T44" fmla="*/ 1178 w 1935"/>
                <a:gd name="T45" fmla="*/ 1838 h 2089"/>
                <a:gd name="T46" fmla="*/ 1418 w 1935"/>
                <a:gd name="T47" fmla="*/ 1556 h 2089"/>
                <a:gd name="T48" fmla="*/ 1557 w 1935"/>
                <a:gd name="T49" fmla="*/ 1485 h 2089"/>
                <a:gd name="T50" fmla="*/ 1798 w 1935"/>
                <a:gd name="T51" fmla="*/ 1403 h 2089"/>
                <a:gd name="T52" fmla="*/ 1907 w 1935"/>
                <a:gd name="T53" fmla="*/ 1278 h 2089"/>
                <a:gd name="T54" fmla="*/ 1855 w 1935"/>
                <a:gd name="T55" fmla="*/ 972 h 2089"/>
                <a:gd name="T56" fmla="*/ 1871 w 1935"/>
                <a:gd name="T57" fmla="*/ 773 h 2089"/>
                <a:gd name="T58" fmla="*/ 1820 w 1935"/>
                <a:gd name="T59" fmla="*/ 428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35" h="2089">
                  <a:moveTo>
                    <a:pt x="1820" y="428"/>
                  </a:moveTo>
                  <a:cubicBezTo>
                    <a:pt x="1784" y="319"/>
                    <a:pt x="1724" y="259"/>
                    <a:pt x="1609" y="265"/>
                  </a:cubicBezTo>
                  <a:cubicBezTo>
                    <a:pt x="1497" y="267"/>
                    <a:pt x="1415" y="232"/>
                    <a:pt x="1328" y="164"/>
                  </a:cubicBezTo>
                  <a:cubicBezTo>
                    <a:pt x="1208" y="71"/>
                    <a:pt x="1060" y="0"/>
                    <a:pt x="907" y="38"/>
                  </a:cubicBezTo>
                  <a:cubicBezTo>
                    <a:pt x="795" y="65"/>
                    <a:pt x="694" y="87"/>
                    <a:pt x="579" y="65"/>
                  </a:cubicBezTo>
                  <a:cubicBezTo>
                    <a:pt x="517" y="52"/>
                    <a:pt x="451" y="43"/>
                    <a:pt x="388" y="32"/>
                  </a:cubicBezTo>
                  <a:cubicBezTo>
                    <a:pt x="364" y="30"/>
                    <a:pt x="317" y="30"/>
                    <a:pt x="339" y="63"/>
                  </a:cubicBezTo>
                  <a:cubicBezTo>
                    <a:pt x="380" y="125"/>
                    <a:pt x="372" y="205"/>
                    <a:pt x="421" y="265"/>
                  </a:cubicBezTo>
                  <a:cubicBezTo>
                    <a:pt x="487" y="347"/>
                    <a:pt x="503" y="513"/>
                    <a:pt x="437" y="595"/>
                  </a:cubicBezTo>
                  <a:cubicBezTo>
                    <a:pt x="355" y="696"/>
                    <a:pt x="306" y="819"/>
                    <a:pt x="211" y="912"/>
                  </a:cubicBezTo>
                  <a:cubicBezTo>
                    <a:pt x="151" y="969"/>
                    <a:pt x="110" y="1043"/>
                    <a:pt x="121" y="1133"/>
                  </a:cubicBezTo>
                  <a:cubicBezTo>
                    <a:pt x="129" y="1190"/>
                    <a:pt x="104" y="1234"/>
                    <a:pt x="60" y="1272"/>
                  </a:cubicBezTo>
                  <a:cubicBezTo>
                    <a:pt x="0" y="1330"/>
                    <a:pt x="28" y="1412"/>
                    <a:pt x="107" y="1434"/>
                  </a:cubicBezTo>
                  <a:cubicBezTo>
                    <a:pt x="170" y="1453"/>
                    <a:pt x="230" y="1434"/>
                    <a:pt x="290" y="1434"/>
                  </a:cubicBezTo>
                  <a:cubicBezTo>
                    <a:pt x="383" y="1431"/>
                    <a:pt x="407" y="1453"/>
                    <a:pt x="407" y="1545"/>
                  </a:cubicBezTo>
                  <a:cubicBezTo>
                    <a:pt x="405" y="1666"/>
                    <a:pt x="375" y="1778"/>
                    <a:pt x="334" y="1890"/>
                  </a:cubicBezTo>
                  <a:cubicBezTo>
                    <a:pt x="317" y="1928"/>
                    <a:pt x="323" y="1941"/>
                    <a:pt x="364" y="1947"/>
                  </a:cubicBezTo>
                  <a:cubicBezTo>
                    <a:pt x="394" y="1952"/>
                    <a:pt x="437" y="1936"/>
                    <a:pt x="454" y="1969"/>
                  </a:cubicBezTo>
                  <a:cubicBezTo>
                    <a:pt x="484" y="2032"/>
                    <a:pt x="560" y="2026"/>
                    <a:pt x="601" y="2074"/>
                  </a:cubicBezTo>
                  <a:cubicBezTo>
                    <a:pt x="612" y="2088"/>
                    <a:pt x="623" y="2085"/>
                    <a:pt x="642" y="2069"/>
                  </a:cubicBezTo>
                  <a:cubicBezTo>
                    <a:pt x="730" y="1988"/>
                    <a:pt x="828" y="1928"/>
                    <a:pt x="956" y="1958"/>
                  </a:cubicBezTo>
                  <a:cubicBezTo>
                    <a:pt x="984" y="1963"/>
                    <a:pt x="1016" y="1955"/>
                    <a:pt x="1047" y="1958"/>
                  </a:cubicBezTo>
                  <a:cubicBezTo>
                    <a:pt x="1131" y="1961"/>
                    <a:pt x="1186" y="1947"/>
                    <a:pt x="1178" y="1838"/>
                  </a:cubicBezTo>
                  <a:cubicBezTo>
                    <a:pt x="1169" y="1677"/>
                    <a:pt x="1240" y="1570"/>
                    <a:pt x="1418" y="1556"/>
                  </a:cubicBezTo>
                  <a:cubicBezTo>
                    <a:pt x="1470" y="1551"/>
                    <a:pt x="1525" y="1529"/>
                    <a:pt x="1557" y="1485"/>
                  </a:cubicBezTo>
                  <a:cubicBezTo>
                    <a:pt x="1620" y="1398"/>
                    <a:pt x="1702" y="1387"/>
                    <a:pt x="1798" y="1403"/>
                  </a:cubicBezTo>
                  <a:cubicBezTo>
                    <a:pt x="1852" y="1412"/>
                    <a:pt x="1934" y="1322"/>
                    <a:pt x="1907" y="1278"/>
                  </a:cubicBezTo>
                  <a:cubicBezTo>
                    <a:pt x="1850" y="1182"/>
                    <a:pt x="1844" y="1084"/>
                    <a:pt x="1855" y="972"/>
                  </a:cubicBezTo>
                  <a:cubicBezTo>
                    <a:pt x="1861" y="904"/>
                    <a:pt x="1882" y="827"/>
                    <a:pt x="1871" y="773"/>
                  </a:cubicBezTo>
                  <a:cubicBezTo>
                    <a:pt x="1866" y="641"/>
                    <a:pt x="1852" y="535"/>
                    <a:pt x="1820" y="428"/>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69"/>
            <p:cNvSpPr>
              <a:spLocks noChangeArrowheads="1"/>
            </p:cNvSpPr>
            <p:nvPr/>
          </p:nvSpPr>
          <p:spPr bwMode="auto">
            <a:xfrm>
              <a:off x="4002088" y="511175"/>
              <a:ext cx="730250" cy="546100"/>
            </a:xfrm>
            <a:custGeom>
              <a:avLst/>
              <a:gdLst>
                <a:gd name="T0" fmla="*/ 1518 w 2030"/>
                <a:gd name="T1" fmla="*/ 2 h 1519"/>
                <a:gd name="T2" fmla="*/ 87 w 2030"/>
                <a:gd name="T3" fmla="*/ 0 h 1519"/>
                <a:gd name="T4" fmla="*/ 16 w 2030"/>
                <a:gd name="T5" fmla="*/ 84 h 1519"/>
                <a:gd name="T6" fmla="*/ 43 w 2030"/>
                <a:gd name="T7" fmla="*/ 295 h 1519"/>
                <a:gd name="T8" fmla="*/ 180 w 2030"/>
                <a:gd name="T9" fmla="*/ 1310 h 1519"/>
                <a:gd name="T10" fmla="*/ 295 w 2030"/>
                <a:gd name="T11" fmla="*/ 1409 h 1519"/>
                <a:gd name="T12" fmla="*/ 786 w 2030"/>
                <a:gd name="T13" fmla="*/ 1477 h 1519"/>
                <a:gd name="T14" fmla="*/ 1289 w 2030"/>
                <a:gd name="T15" fmla="*/ 1515 h 1519"/>
                <a:gd name="T16" fmla="*/ 1333 w 2030"/>
                <a:gd name="T17" fmla="*/ 1463 h 1519"/>
                <a:gd name="T18" fmla="*/ 1363 w 2030"/>
                <a:gd name="T19" fmla="*/ 1360 h 1519"/>
                <a:gd name="T20" fmla="*/ 1496 w 2030"/>
                <a:gd name="T21" fmla="*/ 1237 h 1519"/>
                <a:gd name="T22" fmla="*/ 1797 w 2030"/>
                <a:gd name="T23" fmla="*/ 1002 h 1519"/>
                <a:gd name="T24" fmla="*/ 1985 w 2030"/>
                <a:gd name="T25" fmla="*/ 734 h 1519"/>
                <a:gd name="T26" fmla="*/ 1912 w 2030"/>
                <a:gd name="T27" fmla="*/ 393 h 1519"/>
                <a:gd name="T28" fmla="*/ 1939 w 2030"/>
                <a:gd name="T29" fmla="*/ 281 h 1519"/>
                <a:gd name="T30" fmla="*/ 1980 w 2030"/>
                <a:gd name="T31" fmla="*/ 232 h 1519"/>
                <a:gd name="T32" fmla="*/ 1966 w 2030"/>
                <a:gd name="T33" fmla="*/ 2 h 1519"/>
                <a:gd name="T34" fmla="*/ 1518 w 2030"/>
                <a:gd name="T35" fmla="*/ 2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0" h="1519">
                  <a:moveTo>
                    <a:pt x="1518" y="2"/>
                  </a:moveTo>
                  <a:cubicBezTo>
                    <a:pt x="1040" y="2"/>
                    <a:pt x="565" y="2"/>
                    <a:pt x="87" y="0"/>
                  </a:cubicBezTo>
                  <a:cubicBezTo>
                    <a:pt x="19" y="0"/>
                    <a:pt x="0" y="16"/>
                    <a:pt x="16" y="84"/>
                  </a:cubicBezTo>
                  <a:cubicBezTo>
                    <a:pt x="32" y="152"/>
                    <a:pt x="35" y="224"/>
                    <a:pt x="43" y="295"/>
                  </a:cubicBezTo>
                  <a:cubicBezTo>
                    <a:pt x="79" y="636"/>
                    <a:pt x="133" y="972"/>
                    <a:pt x="180" y="1310"/>
                  </a:cubicBezTo>
                  <a:cubicBezTo>
                    <a:pt x="191" y="1392"/>
                    <a:pt x="235" y="1401"/>
                    <a:pt x="295" y="1409"/>
                  </a:cubicBezTo>
                  <a:cubicBezTo>
                    <a:pt x="459" y="1431"/>
                    <a:pt x="622" y="1452"/>
                    <a:pt x="786" y="1477"/>
                  </a:cubicBezTo>
                  <a:cubicBezTo>
                    <a:pt x="953" y="1502"/>
                    <a:pt x="1120" y="1504"/>
                    <a:pt x="1289" y="1515"/>
                  </a:cubicBezTo>
                  <a:cubicBezTo>
                    <a:pt x="1327" y="1518"/>
                    <a:pt x="1330" y="1491"/>
                    <a:pt x="1333" y="1463"/>
                  </a:cubicBezTo>
                  <a:cubicBezTo>
                    <a:pt x="1333" y="1425"/>
                    <a:pt x="1327" y="1368"/>
                    <a:pt x="1363" y="1360"/>
                  </a:cubicBezTo>
                  <a:cubicBezTo>
                    <a:pt x="1436" y="1343"/>
                    <a:pt x="1450" y="1275"/>
                    <a:pt x="1496" y="1237"/>
                  </a:cubicBezTo>
                  <a:cubicBezTo>
                    <a:pt x="1595" y="1155"/>
                    <a:pt x="1690" y="1073"/>
                    <a:pt x="1797" y="1002"/>
                  </a:cubicBezTo>
                  <a:cubicBezTo>
                    <a:pt x="1895" y="936"/>
                    <a:pt x="1969" y="871"/>
                    <a:pt x="1985" y="734"/>
                  </a:cubicBezTo>
                  <a:cubicBezTo>
                    <a:pt x="1999" y="606"/>
                    <a:pt x="2029" y="491"/>
                    <a:pt x="1912" y="393"/>
                  </a:cubicBezTo>
                  <a:cubicBezTo>
                    <a:pt x="1863" y="352"/>
                    <a:pt x="1868" y="303"/>
                    <a:pt x="1939" y="281"/>
                  </a:cubicBezTo>
                  <a:cubicBezTo>
                    <a:pt x="1966" y="273"/>
                    <a:pt x="1969" y="251"/>
                    <a:pt x="1980" y="232"/>
                  </a:cubicBezTo>
                  <a:cubicBezTo>
                    <a:pt x="2013" y="152"/>
                    <a:pt x="1944" y="84"/>
                    <a:pt x="1966" y="2"/>
                  </a:cubicBezTo>
                  <a:lnTo>
                    <a:pt x="1518" y="2"/>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70"/>
            <p:cNvSpPr>
              <a:spLocks noChangeArrowheads="1"/>
            </p:cNvSpPr>
            <p:nvPr/>
          </p:nvSpPr>
          <p:spPr bwMode="auto">
            <a:xfrm>
              <a:off x="5302250" y="500063"/>
              <a:ext cx="752475" cy="701675"/>
            </a:xfrm>
            <a:custGeom>
              <a:avLst/>
              <a:gdLst>
                <a:gd name="T0" fmla="*/ 1388 w 2091"/>
                <a:gd name="T1" fmla="*/ 1442 h 1948"/>
                <a:gd name="T2" fmla="*/ 1500 w 2091"/>
                <a:gd name="T3" fmla="*/ 1390 h 1948"/>
                <a:gd name="T4" fmla="*/ 1593 w 2091"/>
                <a:gd name="T5" fmla="*/ 1488 h 1948"/>
                <a:gd name="T6" fmla="*/ 1596 w 2091"/>
                <a:gd name="T7" fmla="*/ 1540 h 1948"/>
                <a:gd name="T8" fmla="*/ 1669 w 2091"/>
                <a:gd name="T9" fmla="*/ 1592 h 1948"/>
                <a:gd name="T10" fmla="*/ 1702 w 2091"/>
                <a:gd name="T11" fmla="*/ 1548 h 1948"/>
                <a:gd name="T12" fmla="*/ 1724 w 2091"/>
                <a:gd name="T13" fmla="*/ 1491 h 1948"/>
                <a:gd name="T14" fmla="*/ 1809 w 2091"/>
                <a:gd name="T15" fmla="*/ 1147 h 1948"/>
                <a:gd name="T16" fmla="*/ 1809 w 2091"/>
                <a:gd name="T17" fmla="*/ 985 h 1948"/>
                <a:gd name="T18" fmla="*/ 1882 w 2091"/>
                <a:gd name="T19" fmla="*/ 914 h 1948"/>
                <a:gd name="T20" fmla="*/ 1937 w 2091"/>
                <a:gd name="T21" fmla="*/ 841 h 1948"/>
                <a:gd name="T22" fmla="*/ 1959 w 2091"/>
                <a:gd name="T23" fmla="*/ 748 h 1948"/>
                <a:gd name="T24" fmla="*/ 1997 w 2091"/>
                <a:gd name="T25" fmla="*/ 606 h 1948"/>
                <a:gd name="T26" fmla="*/ 1994 w 2091"/>
                <a:gd name="T27" fmla="*/ 546 h 1948"/>
                <a:gd name="T28" fmla="*/ 2052 w 2091"/>
                <a:gd name="T29" fmla="*/ 161 h 1948"/>
                <a:gd name="T30" fmla="*/ 2016 w 2091"/>
                <a:gd name="T31" fmla="*/ 65 h 1948"/>
                <a:gd name="T32" fmla="*/ 935 w 2091"/>
                <a:gd name="T33" fmla="*/ 13 h 1948"/>
                <a:gd name="T34" fmla="*/ 664 w 2091"/>
                <a:gd name="T35" fmla="*/ 180 h 1948"/>
                <a:gd name="T36" fmla="*/ 470 w 2091"/>
                <a:gd name="T37" fmla="*/ 505 h 1948"/>
                <a:gd name="T38" fmla="*/ 413 w 2091"/>
                <a:gd name="T39" fmla="*/ 696 h 1948"/>
                <a:gd name="T40" fmla="*/ 309 w 2091"/>
                <a:gd name="T41" fmla="*/ 950 h 1948"/>
                <a:gd name="T42" fmla="*/ 205 w 2091"/>
                <a:gd name="T43" fmla="*/ 1160 h 1948"/>
                <a:gd name="T44" fmla="*/ 110 w 2091"/>
                <a:gd name="T45" fmla="*/ 1223 h 1948"/>
                <a:gd name="T46" fmla="*/ 0 w 2091"/>
                <a:gd name="T47" fmla="*/ 1201 h 1948"/>
                <a:gd name="T48" fmla="*/ 69 w 2091"/>
                <a:gd name="T49" fmla="*/ 1411 h 1948"/>
                <a:gd name="T50" fmla="*/ 99 w 2091"/>
                <a:gd name="T51" fmla="*/ 1491 h 1948"/>
                <a:gd name="T52" fmla="*/ 325 w 2091"/>
                <a:gd name="T53" fmla="*/ 1685 h 1948"/>
                <a:gd name="T54" fmla="*/ 402 w 2091"/>
                <a:gd name="T55" fmla="*/ 1840 h 1948"/>
                <a:gd name="T56" fmla="*/ 457 w 2091"/>
                <a:gd name="T57" fmla="*/ 1928 h 1948"/>
                <a:gd name="T58" fmla="*/ 560 w 2091"/>
                <a:gd name="T59" fmla="*/ 1906 h 1948"/>
                <a:gd name="T60" fmla="*/ 620 w 2091"/>
                <a:gd name="T61" fmla="*/ 1726 h 1948"/>
                <a:gd name="T62" fmla="*/ 735 w 2091"/>
                <a:gd name="T63" fmla="*/ 1559 h 1948"/>
                <a:gd name="T64" fmla="*/ 814 w 2091"/>
                <a:gd name="T65" fmla="*/ 1690 h 1948"/>
                <a:gd name="T66" fmla="*/ 820 w 2091"/>
                <a:gd name="T67" fmla="*/ 1698 h 1948"/>
                <a:gd name="T68" fmla="*/ 1115 w 2091"/>
                <a:gd name="T69" fmla="*/ 1491 h 1948"/>
                <a:gd name="T70" fmla="*/ 1322 w 2091"/>
                <a:gd name="T71" fmla="*/ 1605 h 1948"/>
                <a:gd name="T72" fmla="*/ 1388 w 2091"/>
                <a:gd name="T73" fmla="*/ 1442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1" h="1948">
                  <a:moveTo>
                    <a:pt x="1388" y="1442"/>
                  </a:moveTo>
                  <a:cubicBezTo>
                    <a:pt x="1413" y="1403"/>
                    <a:pt x="1451" y="1373"/>
                    <a:pt x="1500" y="1390"/>
                  </a:cubicBezTo>
                  <a:cubicBezTo>
                    <a:pt x="1546" y="1406"/>
                    <a:pt x="1582" y="1436"/>
                    <a:pt x="1593" y="1488"/>
                  </a:cubicBezTo>
                  <a:cubicBezTo>
                    <a:pt x="1596" y="1504"/>
                    <a:pt x="1598" y="1523"/>
                    <a:pt x="1596" y="1540"/>
                  </a:cubicBezTo>
                  <a:cubicBezTo>
                    <a:pt x="1590" y="1600"/>
                    <a:pt x="1642" y="1584"/>
                    <a:pt x="1669" y="1592"/>
                  </a:cubicBezTo>
                  <a:cubicBezTo>
                    <a:pt x="1708" y="1605"/>
                    <a:pt x="1697" y="1567"/>
                    <a:pt x="1702" y="1548"/>
                  </a:cubicBezTo>
                  <a:cubicBezTo>
                    <a:pt x="1708" y="1529"/>
                    <a:pt x="1713" y="1510"/>
                    <a:pt x="1724" y="1491"/>
                  </a:cubicBezTo>
                  <a:cubicBezTo>
                    <a:pt x="1787" y="1384"/>
                    <a:pt x="1822" y="1272"/>
                    <a:pt x="1809" y="1147"/>
                  </a:cubicBezTo>
                  <a:cubicBezTo>
                    <a:pt x="1803" y="1095"/>
                    <a:pt x="1809" y="1040"/>
                    <a:pt x="1809" y="985"/>
                  </a:cubicBezTo>
                  <a:cubicBezTo>
                    <a:pt x="1809" y="936"/>
                    <a:pt x="1828" y="904"/>
                    <a:pt x="1882" y="914"/>
                  </a:cubicBezTo>
                  <a:cubicBezTo>
                    <a:pt x="1956" y="928"/>
                    <a:pt x="1959" y="893"/>
                    <a:pt x="1937" y="841"/>
                  </a:cubicBezTo>
                  <a:cubicBezTo>
                    <a:pt x="1923" y="805"/>
                    <a:pt x="1921" y="767"/>
                    <a:pt x="1959" y="748"/>
                  </a:cubicBezTo>
                  <a:cubicBezTo>
                    <a:pt x="2027" y="712"/>
                    <a:pt x="2041" y="669"/>
                    <a:pt x="1997" y="606"/>
                  </a:cubicBezTo>
                  <a:cubicBezTo>
                    <a:pt x="1984" y="587"/>
                    <a:pt x="1989" y="568"/>
                    <a:pt x="1994" y="546"/>
                  </a:cubicBezTo>
                  <a:cubicBezTo>
                    <a:pt x="2016" y="417"/>
                    <a:pt x="2038" y="289"/>
                    <a:pt x="2052" y="161"/>
                  </a:cubicBezTo>
                  <a:cubicBezTo>
                    <a:pt x="2055" y="131"/>
                    <a:pt x="2090" y="73"/>
                    <a:pt x="2016" y="65"/>
                  </a:cubicBezTo>
                  <a:cubicBezTo>
                    <a:pt x="1656" y="32"/>
                    <a:pt x="1295" y="0"/>
                    <a:pt x="935" y="13"/>
                  </a:cubicBezTo>
                  <a:cubicBezTo>
                    <a:pt x="825" y="19"/>
                    <a:pt x="719" y="60"/>
                    <a:pt x="664" y="180"/>
                  </a:cubicBezTo>
                  <a:cubicBezTo>
                    <a:pt x="612" y="294"/>
                    <a:pt x="547" y="404"/>
                    <a:pt x="470" y="505"/>
                  </a:cubicBezTo>
                  <a:cubicBezTo>
                    <a:pt x="427" y="559"/>
                    <a:pt x="413" y="628"/>
                    <a:pt x="413" y="696"/>
                  </a:cubicBezTo>
                  <a:cubicBezTo>
                    <a:pt x="410" y="794"/>
                    <a:pt x="380" y="876"/>
                    <a:pt x="309" y="950"/>
                  </a:cubicBezTo>
                  <a:cubicBezTo>
                    <a:pt x="254" y="1007"/>
                    <a:pt x="203" y="1070"/>
                    <a:pt x="205" y="1160"/>
                  </a:cubicBezTo>
                  <a:cubicBezTo>
                    <a:pt x="208" y="1220"/>
                    <a:pt x="167" y="1239"/>
                    <a:pt x="110" y="1223"/>
                  </a:cubicBezTo>
                  <a:cubicBezTo>
                    <a:pt x="77" y="1212"/>
                    <a:pt x="47" y="1182"/>
                    <a:pt x="0" y="1201"/>
                  </a:cubicBezTo>
                  <a:cubicBezTo>
                    <a:pt x="39" y="1269"/>
                    <a:pt x="66" y="1335"/>
                    <a:pt x="69" y="1411"/>
                  </a:cubicBezTo>
                  <a:cubicBezTo>
                    <a:pt x="69" y="1436"/>
                    <a:pt x="74" y="1472"/>
                    <a:pt x="99" y="1491"/>
                  </a:cubicBezTo>
                  <a:cubicBezTo>
                    <a:pt x="175" y="1553"/>
                    <a:pt x="260" y="1608"/>
                    <a:pt x="325" y="1685"/>
                  </a:cubicBezTo>
                  <a:cubicBezTo>
                    <a:pt x="369" y="1734"/>
                    <a:pt x="416" y="1767"/>
                    <a:pt x="402" y="1840"/>
                  </a:cubicBezTo>
                  <a:cubicBezTo>
                    <a:pt x="394" y="1884"/>
                    <a:pt x="416" y="1911"/>
                    <a:pt x="457" y="1928"/>
                  </a:cubicBezTo>
                  <a:cubicBezTo>
                    <a:pt x="500" y="1947"/>
                    <a:pt x="530" y="1936"/>
                    <a:pt x="560" y="1906"/>
                  </a:cubicBezTo>
                  <a:cubicBezTo>
                    <a:pt x="610" y="1857"/>
                    <a:pt x="640" y="1802"/>
                    <a:pt x="620" y="1726"/>
                  </a:cubicBezTo>
                  <a:cubicBezTo>
                    <a:pt x="604" y="1660"/>
                    <a:pt x="678" y="1556"/>
                    <a:pt x="735" y="1559"/>
                  </a:cubicBezTo>
                  <a:cubicBezTo>
                    <a:pt x="823" y="1562"/>
                    <a:pt x="809" y="1633"/>
                    <a:pt x="814" y="1690"/>
                  </a:cubicBezTo>
                  <a:cubicBezTo>
                    <a:pt x="814" y="1693"/>
                    <a:pt x="820" y="1698"/>
                    <a:pt x="820" y="1698"/>
                  </a:cubicBezTo>
                  <a:cubicBezTo>
                    <a:pt x="910" y="1616"/>
                    <a:pt x="1011" y="1551"/>
                    <a:pt x="1115" y="1491"/>
                  </a:cubicBezTo>
                  <a:cubicBezTo>
                    <a:pt x="1202" y="1444"/>
                    <a:pt x="1306" y="1482"/>
                    <a:pt x="1322" y="1605"/>
                  </a:cubicBezTo>
                  <a:cubicBezTo>
                    <a:pt x="1317" y="1540"/>
                    <a:pt x="1355" y="1491"/>
                    <a:pt x="1388" y="1442"/>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71"/>
            <p:cNvSpPr>
              <a:spLocks noChangeArrowheads="1"/>
            </p:cNvSpPr>
            <p:nvPr/>
          </p:nvSpPr>
          <p:spPr bwMode="auto">
            <a:xfrm>
              <a:off x="4848225" y="965200"/>
              <a:ext cx="731838" cy="727075"/>
            </a:xfrm>
            <a:custGeom>
              <a:avLst/>
              <a:gdLst>
                <a:gd name="T0" fmla="*/ 1910 w 2034"/>
                <a:gd name="T1" fmla="*/ 1264 h 2019"/>
                <a:gd name="T2" fmla="*/ 1790 w 2034"/>
                <a:gd name="T3" fmla="*/ 833 h 2019"/>
                <a:gd name="T4" fmla="*/ 1713 w 2034"/>
                <a:gd name="T5" fmla="*/ 751 h 2019"/>
                <a:gd name="T6" fmla="*/ 1566 w 2034"/>
                <a:gd name="T7" fmla="*/ 603 h 2019"/>
                <a:gd name="T8" fmla="*/ 1413 w 2034"/>
                <a:gd name="T9" fmla="*/ 396 h 2019"/>
                <a:gd name="T10" fmla="*/ 1219 w 2034"/>
                <a:gd name="T11" fmla="*/ 92 h 2019"/>
                <a:gd name="T12" fmla="*/ 1153 w 2034"/>
                <a:gd name="T13" fmla="*/ 2 h 2019"/>
                <a:gd name="T14" fmla="*/ 1079 w 2034"/>
                <a:gd name="T15" fmla="*/ 84 h 2019"/>
                <a:gd name="T16" fmla="*/ 1003 w 2034"/>
                <a:gd name="T17" fmla="*/ 188 h 2019"/>
                <a:gd name="T18" fmla="*/ 861 w 2034"/>
                <a:gd name="T19" fmla="*/ 215 h 2019"/>
                <a:gd name="T20" fmla="*/ 604 w 2034"/>
                <a:gd name="T21" fmla="*/ 79 h 2019"/>
                <a:gd name="T22" fmla="*/ 369 w 2034"/>
                <a:gd name="T23" fmla="*/ 592 h 2019"/>
                <a:gd name="T24" fmla="*/ 244 w 2034"/>
                <a:gd name="T25" fmla="*/ 1125 h 2019"/>
                <a:gd name="T26" fmla="*/ 115 w 2034"/>
                <a:gd name="T27" fmla="*/ 1403 h 2019"/>
                <a:gd name="T28" fmla="*/ 61 w 2034"/>
                <a:gd name="T29" fmla="*/ 1507 h 2019"/>
                <a:gd name="T30" fmla="*/ 36 w 2034"/>
                <a:gd name="T31" fmla="*/ 1715 h 2019"/>
                <a:gd name="T32" fmla="*/ 39 w 2034"/>
                <a:gd name="T33" fmla="*/ 1903 h 2019"/>
                <a:gd name="T34" fmla="*/ 315 w 2034"/>
                <a:gd name="T35" fmla="*/ 1690 h 2019"/>
                <a:gd name="T36" fmla="*/ 555 w 2034"/>
                <a:gd name="T37" fmla="*/ 1625 h 2019"/>
                <a:gd name="T38" fmla="*/ 694 w 2034"/>
                <a:gd name="T39" fmla="*/ 1646 h 2019"/>
                <a:gd name="T40" fmla="*/ 1394 w 2034"/>
                <a:gd name="T41" fmla="*/ 1881 h 2019"/>
                <a:gd name="T42" fmla="*/ 1590 w 2034"/>
                <a:gd name="T43" fmla="*/ 1996 h 2019"/>
                <a:gd name="T44" fmla="*/ 1669 w 2034"/>
                <a:gd name="T45" fmla="*/ 1947 h 2019"/>
                <a:gd name="T46" fmla="*/ 1743 w 2034"/>
                <a:gd name="T47" fmla="*/ 1813 h 2019"/>
                <a:gd name="T48" fmla="*/ 1888 w 2034"/>
                <a:gd name="T49" fmla="*/ 1600 h 2019"/>
                <a:gd name="T50" fmla="*/ 2033 w 2034"/>
                <a:gd name="T51" fmla="*/ 1444 h 2019"/>
                <a:gd name="T52" fmla="*/ 2014 w 2034"/>
                <a:gd name="T53" fmla="*/ 1310 h 2019"/>
                <a:gd name="T54" fmla="*/ 1910 w 2034"/>
                <a:gd name="T55" fmla="*/ 1264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4" h="2019">
                  <a:moveTo>
                    <a:pt x="1910" y="1264"/>
                  </a:moveTo>
                  <a:cubicBezTo>
                    <a:pt x="1872" y="1119"/>
                    <a:pt x="1828" y="977"/>
                    <a:pt x="1790" y="833"/>
                  </a:cubicBezTo>
                  <a:cubicBezTo>
                    <a:pt x="1779" y="789"/>
                    <a:pt x="1762" y="767"/>
                    <a:pt x="1713" y="751"/>
                  </a:cubicBezTo>
                  <a:cubicBezTo>
                    <a:pt x="1645" y="729"/>
                    <a:pt x="1557" y="699"/>
                    <a:pt x="1566" y="603"/>
                  </a:cubicBezTo>
                  <a:cubicBezTo>
                    <a:pt x="1574" y="486"/>
                    <a:pt x="1475" y="442"/>
                    <a:pt x="1413" y="396"/>
                  </a:cubicBezTo>
                  <a:cubicBezTo>
                    <a:pt x="1306" y="314"/>
                    <a:pt x="1221" y="232"/>
                    <a:pt x="1219" y="92"/>
                  </a:cubicBezTo>
                  <a:cubicBezTo>
                    <a:pt x="1219" y="43"/>
                    <a:pt x="1194" y="5"/>
                    <a:pt x="1153" y="2"/>
                  </a:cubicBezTo>
                  <a:cubicBezTo>
                    <a:pt x="1109" y="0"/>
                    <a:pt x="1077" y="43"/>
                    <a:pt x="1079" y="84"/>
                  </a:cubicBezTo>
                  <a:cubicBezTo>
                    <a:pt x="1079" y="144"/>
                    <a:pt x="1066" y="177"/>
                    <a:pt x="1003" y="188"/>
                  </a:cubicBezTo>
                  <a:cubicBezTo>
                    <a:pt x="954" y="196"/>
                    <a:pt x="896" y="245"/>
                    <a:pt x="861" y="215"/>
                  </a:cubicBezTo>
                  <a:cubicBezTo>
                    <a:pt x="782" y="153"/>
                    <a:pt x="689" y="120"/>
                    <a:pt x="604" y="79"/>
                  </a:cubicBezTo>
                  <a:cubicBezTo>
                    <a:pt x="544" y="251"/>
                    <a:pt x="489" y="434"/>
                    <a:pt x="369" y="592"/>
                  </a:cubicBezTo>
                  <a:cubicBezTo>
                    <a:pt x="254" y="748"/>
                    <a:pt x="276" y="945"/>
                    <a:pt x="244" y="1125"/>
                  </a:cubicBezTo>
                  <a:cubicBezTo>
                    <a:pt x="224" y="1231"/>
                    <a:pt x="214" y="1335"/>
                    <a:pt x="115" y="1403"/>
                  </a:cubicBezTo>
                  <a:cubicBezTo>
                    <a:pt x="80" y="1428"/>
                    <a:pt x="71" y="1466"/>
                    <a:pt x="61" y="1507"/>
                  </a:cubicBezTo>
                  <a:cubicBezTo>
                    <a:pt x="41" y="1578"/>
                    <a:pt x="69" y="1655"/>
                    <a:pt x="36" y="1715"/>
                  </a:cubicBezTo>
                  <a:cubicBezTo>
                    <a:pt x="0" y="1780"/>
                    <a:pt x="9" y="1835"/>
                    <a:pt x="39" y="1903"/>
                  </a:cubicBezTo>
                  <a:cubicBezTo>
                    <a:pt x="132" y="1829"/>
                    <a:pt x="224" y="1761"/>
                    <a:pt x="315" y="1690"/>
                  </a:cubicBezTo>
                  <a:cubicBezTo>
                    <a:pt x="386" y="1633"/>
                    <a:pt x="454" y="1584"/>
                    <a:pt x="555" y="1625"/>
                  </a:cubicBezTo>
                  <a:cubicBezTo>
                    <a:pt x="599" y="1641"/>
                    <a:pt x="648" y="1644"/>
                    <a:pt x="694" y="1646"/>
                  </a:cubicBezTo>
                  <a:cubicBezTo>
                    <a:pt x="954" y="1649"/>
                    <a:pt x="1175" y="1764"/>
                    <a:pt x="1394" y="1881"/>
                  </a:cubicBezTo>
                  <a:cubicBezTo>
                    <a:pt x="1462" y="1917"/>
                    <a:pt x="1516" y="1974"/>
                    <a:pt x="1590" y="1996"/>
                  </a:cubicBezTo>
                  <a:cubicBezTo>
                    <a:pt x="1634" y="2010"/>
                    <a:pt x="1669" y="2018"/>
                    <a:pt x="1669" y="1947"/>
                  </a:cubicBezTo>
                  <a:cubicBezTo>
                    <a:pt x="1669" y="1892"/>
                    <a:pt x="1683" y="1851"/>
                    <a:pt x="1743" y="1813"/>
                  </a:cubicBezTo>
                  <a:cubicBezTo>
                    <a:pt x="1814" y="1769"/>
                    <a:pt x="1880" y="1709"/>
                    <a:pt x="1888" y="1600"/>
                  </a:cubicBezTo>
                  <a:cubicBezTo>
                    <a:pt x="1891" y="1548"/>
                    <a:pt x="1923" y="1450"/>
                    <a:pt x="2033" y="1444"/>
                  </a:cubicBezTo>
                  <a:cubicBezTo>
                    <a:pt x="1962" y="1403"/>
                    <a:pt x="1997" y="1354"/>
                    <a:pt x="2014" y="1310"/>
                  </a:cubicBezTo>
                  <a:cubicBezTo>
                    <a:pt x="1975" y="1297"/>
                    <a:pt x="1926" y="1324"/>
                    <a:pt x="1910" y="1264"/>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2"/>
            <p:cNvSpPr>
              <a:spLocks noChangeArrowheads="1"/>
            </p:cNvSpPr>
            <p:nvPr/>
          </p:nvSpPr>
          <p:spPr bwMode="auto">
            <a:xfrm>
              <a:off x="3378200" y="427038"/>
              <a:ext cx="647700" cy="619125"/>
            </a:xfrm>
            <a:custGeom>
              <a:avLst/>
              <a:gdLst>
                <a:gd name="T0" fmla="*/ 1218 w 1798"/>
                <a:gd name="T1" fmla="*/ 240 h 1721"/>
                <a:gd name="T2" fmla="*/ 871 w 1798"/>
                <a:gd name="T3" fmla="*/ 243 h 1721"/>
                <a:gd name="T4" fmla="*/ 789 w 1798"/>
                <a:gd name="T5" fmla="*/ 150 h 1721"/>
                <a:gd name="T6" fmla="*/ 723 w 1798"/>
                <a:gd name="T7" fmla="*/ 76 h 1721"/>
                <a:gd name="T8" fmla="*/ 423 w 1798"/>
                <a:gd name="T9" fmla="*/ 41 h 1721"/>
                <a:gd name="T10" fmla="*/ 62 w 1798"/>
                <a:gd name="T11" fmla="*/ 2 h 1721"/>
                <a:gd name="T12" fmla="*/ 19 w 1798"/>
                <a:gd name="T13" fmla="*/ 52 h 1721"/>
                <a:gd name="T14" fmla="*/ 125 w 1798"/>
                <a:gd name="T15" fmla="*/ 497 h 1721"/>
                <a:gd name="T16" fmla="*/ 60 w 1798"/>
                <a:gd name="T17" fmla="*/ 874 h 1721"/>
                <a:gd name="T18" fmla="*/ 46 w 1798"/>
                <a:gd name="T19" fmla="*/ 923 h 1721"/>
                <a:gd name="T20" fmla="*/ 112 w 1798"/>
                <a:gd name="T21" fmla="*/ 1242 h 1721"/>
                <a:gd name="T22" fmla="*/ 262 w 1798"/>
                <a:gd name="T23" fmla="*/ 1488 h 1721"/>
                <a:gd name="T24" fmla="*/ 371 w 1798"/>
                <a:gd name="T25" fmla="*/ 1535 h 1721"/>
                <a:gd name="T26" fmla="*/ 513 w 1798"/>
                <a:gd name="T27" fmla="*/ 1573 h 1721"/>
                <a:gd name="T28" fmla="*/ 1245 w 1798"/>
                <a:gd name="T29" fmla="*/ 1559 h 1721"/>
                <a:gd name="T30" fmla="*/ 1529 w 1798"/>
                <a:gd name="T31" fmla="*/ 1480 h 1721"/>
                <a:gd name="T32" fmla="*/ 1628 w 1798"/>
                <a:gd name="T33" fmla="*/ 1480 h 1721"/>
                <a:gd name="T34" fmla="*/ 1778 w 1798"/>
                <a:gd name="T35" fmla="*/ 1319 h 1721"/>
                <a:gd name="T36" fmla="*/ 1652 w 1798"/>
                <a:gd name="T37" fmla="*/ 292 h 1721"/>
                <a:gd name="T38" fmla="*/ 1576 w 1798"/>
                <a:gd name="T39" fmla="*/ 229 h 1721"/>
                <a:gd name="T40" fmla="*/ 1218 w 1798"/>
                <a:gd name="T41" fmla="*/ 235 h 1721"/>
                <a:gd name="T42" fmla="*/ 1218 w 1798"/>
                <a:gd name="T43" fmla="*/ 24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8" h="1721">
                  <a:moveTo>
                    <a:pt x="1218" y="240"/>
                  </a:moveTo>
                  <a:cubicBezTo>
                    <a:pt x="1103" y="240"/>
                    <a:pt x="986" y="237"/>
                    <a:pt x="871" y="243"/>
                  </a:cubicBezTo>
                  <a:cubicBezTo>
                    <a:pt x="797" y="245"/>
                    <a:pt x="767" y="221"/>
                    <a:pt x="789" y="150"/>
                  </a:cubicBezTo>
                  <a:cubicBezTo>
                    <a:pt x="808" y="87"/>
                    <a:pt x="770" y="82"/>
                    <a:pt x="723" y="76"/>
                  </a:cubicBezTo>
                  <a:cubicBezTo>
                    <a:pt x="622" y="65"/>
                    <a:pt x="524" y="52"/>
                    <a:pt x="423" y="41"/>
                  </a:cubicBezTo>
                  <a:cubicBezTo>
                    <a:pt x="303" y="30"/>
                    <a:pt x="183" y="0"/>
                    <a:pt x="62" y="2"/>
                  </a:cubicBezTo>
                  <a:cubicBezTo>
                    <a:pt x="27" y="2"/>
                    <a:pt x="0" y="8"/>
                    <a:pt x="19" y="52"/>
                  </a:cubicBezTo>
                  <a:cubicBezTo>
                    <a:pt x="84" y="194"/>
                    <a:pt x="101" y="347"/>
                    <a:pt x="125" y="497"/>
                  </a:cubicBezTo>
                  <a:cubicBezTo>
                    <a:pt x="147" y="631"/>
                    <a:pt x="158" y="762"/>
                    <a:pt x="60" y="874"/>
                  </a:cubicBezTo>
                  <a:cubicBezTo>
                    <a:pt x="46" y="887"/>
                    <a:pt x="46" y="906"/>
                    <a:pt x="46" y="923"/>
                  </a:cubicBezTo>
                  <a:cubicBezTo>
                    <a:pt x="62" y="1029"/>
                    <a:pt x="13" y="1141"/>
                    <a:pt x="112" y="1242"/>
                  </a:cubicBezTo>
                  <a:cubicBezTo>
                    <a:pt x="174" y="1308"/>
                    <a:pt x="224" y="1398"/>
                    <a:pt x="262" y="1488"/>
                  </a:cubicBezTo>
                  <a:cubicBezTo>
                    <a:pt x="278" y="1526"/>
                    <a:pt x="325" y="1540"/>
                    <a:pt x="371" y="1535"/>
                  </a:cubicBezTo>
                  <a:cubicBezTo>
                    <a:pt x="423" y="1526"/>
                    <a:pt x="467" y="1548"/>
                    <a:pt x="513" y="1573"/>
                  </a:cubicBezTo>
                  <a:cubicBezTo>
                    <a:pt x="759" y="1696"/>
                    <a:pt x="1010" y="1720"/>
                    <a:pt x="1245" y="1559"/>
                  </a:cubicBezTo>
                  <a:cubicBezTo>
                    <a:pt x="1338" y="1494"/>
                    <a:pt x="1425" y="1474"/>
                    <a:pt x="1529" y="1480"/>
                  </a:cubicBezTo>
                  <a:cubicBezTo>
                    <a:pt x="1562" y="1483"/>
                    <a:pt x="1595" y="1480"/>
                    <a:pt x="1628" y="1480"/>
                  </a:cubicBezTo>
                  <a:cubicBezTo>
                    <a:pt x="1791" y="1483"/>
                    <a:pt x="1797" y="1480"/>
                    <a:pt x="1778" y="1319"/>
                  </a:cubicBezTo>
                  <a:cubicBezTo>
                    <a:pt x="1737" y="977"/>
                    <a:pt x="1677" y="636"/>
                    <a:pt x="1652" y="292"/>
                  </a:cubicBezTo>
                  <a:cubicBezTo>
                    <a:pt x="1649" y="243"/>
                    <a:pt x="1622" y="229"/>
                    <a:pt x="1576" y="229"/>
                  </a:cubicBezTo>
                  <a:cubicBezTo>
                    <a:pt x="1453" y="237"/>
                    <a:pt x="1335" y="235"/>
                    <a:pt x="1218" y="235"/>
                  </a:cubicBezTo>
                  <a:lnTo>
                    <a:pt x="1218" y="240"/>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73"/>
            <p:cNvSpPr>
              <a:spLocks noChangeArrowheads="1"/>
            </p:cNvSpPr>
            <p:nvPr/>
          </p:nvSpPr>
          <p:spPr bwMode="auto">
            <a:xfrm>
              <a:off x="7650163" y="623888"/>
              <a:ext cx="633412" cy="771525"/>
            </a:xfrm>
            <a:custGeom>
              <a:avLst/>
              <a:gdLst>
                <a:gd name="T0" fmla="*/ 1606 w 1760"/>
                <a:gd name="T1" fmla="*/ 527 h 2142"/>
                <a:gd name="T2" fmla="*/ 1549 w 1760"/>
                <a:gd name="T3" fmla="*/ 352 h 2142"/>
                <a:gd name="T4" fmla="*/ 1432 w 1760"/>
                <a:gd name="T5" fmla="*/ 278 h 2142"/>
                <a:gd name="T6" fmla="*/ 1205 w 1760"/>
                <a:gd name="T7" fmla="*/ 191 h 2142"/>
                <a:gd name="T8" fmla="*/ 754 w 1760"/>
                <a:gd name="T9" fmla="*/ 11 h 2142"/>
                <a:gd name="T10" fmla="*/ 410 w 1760"/>
                <a:gd name="T11" fmla="*/ 98 h 2142"/>
                <a:gd name="T12" fmla="*/ 317 w 1760"/>
                <a:gd name="T13" fmla="*/ 213 h 2142"/>
                <a:gd name="T14" fmla="*/ 249 w 1760"/>
                <a:gd name="T15" fmla="*/ 295 h 2142"/>
                <a:gd name="T16" fmla="*/ 148 w 1760"/>
                <a:gd name="T17" fmla="*/ 417 h 2142"/>
                <a:gd name="T18" fmla="*/ 110 w 1760"/>
                <a:gd name="T19" fmla="*/ 762 h 2142"/>
                <a:gd name="T20" fmla="*/ 74 w 1760"/>
                <a:gd name="T21" fmla="*/ 857 h 2142"/>
                <a:gd name="T22" fmla="*/ 25 w 1760"/>
                <a:gd name="T23" fmla="*/ 961 h 2142"/>
                <a:gd name="T24" fmla="*/ 140 w 1760"/>
                <a:gd name="T25" fmla="*/ 1715 h 2142"/>
                <a:gd name="T26" fmla="*/ 107 w 1760"/>
                <a:gd name="T27" fmla="*/ 2051 h 2142"/>
                <a:gd name="T28" fmla="*/ 77 w 1760"/>
                <a:gd name="T29" fmla="*/ 2124 h 2142"/>
                <a:gd name="T30" fmla="*/ 134 w 1760"/>
                <a:gd name="T31" fmla="*/ 2124 h 2142"/>
                <a:gd name="T32" fmla="*/ 273 w 1760"/>
                <a:gd name="T33" fmla="*/ 2010 h 2142"/>
                <a:gd name="T34" fmla="*/ 383 w 1760"/>
                <a:gd name="T35" fmla="*/ 1974 h 2142"/>
                <a:gd name="T36" fmla="*/ 749 w 1760"/>
                <a:gd name="T37" fmla="*/ 2040 h 2142"/>
                <a:gd name="T38" fmla="*/ 812 w 1760"/>
                <a:gd name="T39" fmla="*/ 1971 h 2142"/>
                <a:gd name="T40" fmla="*/ 839 w 1760"/>
                <a:gd name="T41" fmla="*/ 1698 h 2142"/>
                <a:gd name="T42" fmla="*/ 896 w 1760"/>
                <a:gd name="T43" fmla="*/ 1556 h 2142"/>
                <a:gd name="T44" fmla="*/ 989 w 1760"/>
                <a:gd name="T45" fmla="*/ 1354 h 2142"/>
                <a:gd name="T46" fmla="*/ 1202 w 1760"/>
                <a:gd name="T47" fmla="*/ 1316 h 2142"/>
                <a:gd name="T48" fmla="*/ 1260 w 1760"/>
                <a:gd name="T49" fmla="*/ 1278 h 2142"/>
                <a:gd name="T50" fmla="*/ 1355 w 1760"/>
                <a:gd name="T51" fmla="*/ 1149 h 2142"/>
                <a:gd name="T52" fmla="*/ 1486 w 1760"/>
                <a:gd name="T53" fmla="*/ 1035 h 2142"/>
                <a:gd name="T54" fmla="*/ 1533 w 1760"/>
                <a:gd name="T55" fmla="*/ 953 h 2142"/>
                <a:gd name="T56" fmla="*/ 1615 w 1760"/>
                <a:gd name="T57" fmla="*/ 928 h 2142"/>
                <a:gd name="T58" fmla="*/ 1675 w 1760"/>
                <a:gd name="T59" fmla="*/ 912 h 2142"/>
                <a:gd name="T60" fmla="*/ 1759 w 1760"/>
                <a:gd name="T61" fmla="*/ 833 h 2142"/>
                <a:gd name="T62" fmla="*/ 1606 w 1760"/>
                <a:gd name="T63" fmla="*/ 527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0" h="2142">
                  <a:moveTo>
                    <a:pt x="1606" y="527"/>
                  </a:moveTo>
                  <a:cubicBezTo>
                    <a:pt x="1590" y="467"/>
                    <a:pt x="1568" y="409"/>
                    <a:pt x="1549" y="352"/>
                  </a:cubicBezTo>
                  <a:cubicBezTo>
                    <a:pt x="1530" y="295"/>
                    <a:pt x="1494" y="265"/>
                    <a:pt x="1432" y="278"/>
                  </a:cubicBezTo>
                  <a:cubicBezTo>
                    <a:pt x="1339" y="297"/>
                    <a:pt x="1273" y="251"/>
                    <a:pt x="1205" y="191"/>
                  </a:cubicBezTo>
                  <a:cubicBezTo>
                    <a:pt x="1079" y="76"/>
                    <a:pt x="926" y="24"/>
                    <a:pt x="754" y="11"/>
                  </a:cubicBezTo>
                  <a:cubicBezTo>
                    <a:pt x="626" y="0"/>
                    <a:pt x="525" y="76"/>
                    <a:pt x="410" y="98"/>
                  </a:cubicBezTo>
                  <a:cubicBezTo>
                    <a:pt x="353" y="109"/>
                    <a:pt x="317" y="144"/>
                    <a:pt x="317" y="213"/>
                  </a:cubicBezTo>
                  <a:cubicBezTo>
                    <a:pt x="317" y="245"/>
                    <a:pt x="298" y="292"/>
                    <a:pt x="249" y="295"/>
                  </a:cubicBezTo>
                  <a:cubicBezTo>
                    <a:pt x="167" y="297"/>
                    <a:pt x="156" y="363"/>
                    <a:pt x="148" y="417"/>
                  </a:cubicBezTo>
                  <a:cubicBezTo>
                    <a:pt x="129" y="532"/>
                    <a:pt x="120" y="647"/>
                    <a:pt x="110" y="762"/>
                  </a:cubicBezTo>
                  <a:cubicBezTo>
                    <a:pt x="107" y="797"/>
                    <a:pt x="107" y="841"/>
                    <a:pt x="74" y="857"/>
                  </a:cubicBezTo>
                  <a:cubicBezTo>
                    <a:pt x="25" y="882"/>
                    <a:pt x="30" y="920"/>
                    <a:pt x="25" y="961"/>
                  </a:cubicBezTo>
                  <a:cubicBezTo>
                    <a:pt x="0" y="1220"/>
                    <a:pt x="30" y="1474"/>
                    <a:pt x="140" y="1715"/>
                  </a:cubicBezTo>
                  <a:cubicBezTo>
                    <a:pt x="194" y="1838"/>
                    <a:pt x="192" y="1944"/>
                    <a:pt x="107" y="2051"/>
                  </a:cubicBezTo>
                  <a:cubicBezTo>
                    <a:pt x="90" y="2070"/>
                    <a:pt x="74" y="2092"/>
                    <a:pt x="77" y="2124"/>
                  </a:cubicBezTo>
                  <a:cubicBezTo>
                    <a:pt x="96" y="2133"/>
                    <a:pt x="126" y="2141"/>
                    <a:pt x="134" y="2124"/>
                  </a:cubicBezTo>
                  <a:cubicBezTo>
                    <a:pt x="170" y="2073"/>
                    <a:pt x="243" y="2070"/>
                    <a:pt x="273" y="2010"/>
                  </a:cubicBezTo>
                  <a:cubicBezTo>
                    <a:pt x="295" y="1969"/>
                    <a:pt x="342" y="1955"/>
                    <a:pt x="383" y="1974"/>
                  </a:cubicBezTo>
                  <a:cubicBezTo>
                    <a:pt x="500" y="2023"/>
                    <a:pt x="629" y="2007"/>
                    <a:pt x="749" y="2040"/>
                  </a:cubicBezTo>
                  <a:cubicBezTo>
                    <a:pt x="801" y="2056"/>
                    <a:pt x="833" y="2015"/>
                    <a:pt x="812" y="1971"/>
                  </a:cubicBezTo>
                  <a:cubicBezTo>
                    <a:pt x="762" y="1873"/>
                    <a:pt x="768" y="1786"/>
                    <a:pt x="839" y="1698"/>
                  </a:cubicBezTo>
                  <a:cubicBezTo>
                    <a:pt x="869" y="1660"/>
                    <a:pt x="888" y="1611"/>
                    <a:pt x="896" y="1556"/>
                  </a:cubicBezTo>
                  <a:cubicBezTo>
                    <a:pt x="904" y="1480"/>
                    <a:pt x="902" y="1379"/>
                    <a:pt x="989" y="1354"/>
                  </a:cubicBezTo>
                  <a:cubicBezTo>
                    <a:pt x="1057" y="1335"/>
                    <a:pt x="1131" y="1319"/>
                    <a:pt x="1202" y="1316"/>
                  </a:cubicBezTo>
                  <a:cubicBezTo>
                    <a:pt x="1240" y="1313"/>
                    <a:pt x="1251" y="1305"/>
                    <a:pt x="1260" y="1278"/>
                  </a:cubicBezTo>
                  <a:cubicBezTo>
                    <a:pt x="1279" y="1223"/>
                    <a:pt x="1306" y="1152"/>
                    <a:pt x="1355" y="1149"/>
                  </a:cubicBezTo>
                  <a:cubicBezTo>
                    <a:pt x="1440" y="1147"/>
                    <a:pt x="1445" y="1076"/>
                    <a:pt x="1486" y="1035"/>
                  </a:cubicBezTo>
                  <a:cubicBezTo>
                    <a:pt x="1508" y="1013"/>
                    <a:pt x="1519" y="980"/>
                    <a:pt x="1533" y="953"/>
                  </a:cubicBezTo>
                  <a:cubicBezTo>
                    <a:pt x="1552" y="917"/>
                    <a:pt x="1585" y="906"/>
                    <a:pt x="1615" y="928"/>
                  </a:cubicBezTo>
                  <a:cubicBezTo>
                    <a:pt x="1650" y="953"/>
                    <a:pt x="1664" y="947"/>
                    <a:pt x="1675" y="912"/>
                  </a:cubicBezTo>
                  <a:cubicBezTo>
                    <a:pt x="1686" y="868"/>
                    <a:pt x="1727" y="863"/>
                    <a:pt x="1759" y="833"/>
                  </a:cubicBezTo>
                  <a:cubicBezTo>
                    <a:pt x="1675" y="745"/>
                    <a:pt x="1639" y="639"/>
                    <a:pt x="1606" y="52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74"/>
            <p:cNvSpPr>
              <a:spLocks noChangeArrowheads="1"/>
            </p:cNvSpPr>
            <p:nvPr/>
          </p:nvSpPr>
          <p:spPr bwMode="auto">
            <a:xfrm>
              <a:off x="4098925" y="1060450"/>
              <a:ext cx="555625" cy="644525"/>
            </a:xfrm>
            <a:custGeom>
              <a:avLst/>
              <a:gdLst>
                <a:gd name="T0" fmla="*/ 180 w 1544"/>
                <a:gd name="T1" fmla="*/ 1628 h 1790"/>
                <a:gd name="T2" fmla="*/ 1240 w 1544"/>
                <a:gd name="T3" fmla="*/ 1775 h 1790"/>
                <a:gd name="T4" fmla="*/ 1387 w 1544"/>
                <a:gd name="T5" fmla="*/ 1674 h 1790"/>
                <a:gd name="T6" fmla="*/ 1467 w 1544"/>
                <a:gd name="T7" fmla="*/ 1251 h 1790"/>
                <a:gd name="T8" fmla="*/ 1538 w 1544"/>
                <a:gd name="T9" fmla="*/ 751 h 1790"/>
                <a:gd name="T10" fmla="*/ 1532 w 1544"/>
                <a:gd name="T11" fmla="*/ 729 h 1790"/>
                <a:gd name="T12" fmla="*/ 1458 w 1544"/>
                <a:gd name="T13" fmla="*/ 489 h 1790"/>
                <a:gd name="T14" fmla="*/ 1458 w 1544"/>
                <a:gd name="T15" fmla="*/ 481 h 1790"/>
                <a:gd name="T16" fmla="*/ 1508 w 1544"/>
                <a:gd name="T17" fmla="*/ 287 h 1790"/>
                <a:gd name="T18" fmla="*/ 1505 w 1544"/>
                <a:gd name="T19" fmla="*/ 131 h 1790"/>
                <a:gd name="T20" fmla="*/ 1240 w 1544"/>
                <a:gd name="T21" fmla="*/ 77 h 1790"/>
                <a:gd name="T22" fmla="*/ 939 w 1544"/>
                <a:gd name="T23" fmla="*/ 115 h 1790"/>
                <a:gd name="T24" fmla="*/ 311 w 1544"/>
                <a:gd name="T25" fmla="*/ 22 h 1790"/>
                <a:gd name="T26" fmla="*/ 199 w 1544"/>
                <a:gd name="T27" fmla="*/ 118 h 1790"/>
                <a:gd name="T28" fmla="*/ 24 w 1544"/>
                <a:gd name="T29" fmla="*/ 688 h 1790"/>
                <a:gd name="T30" fmla="*/ 13 w 1544"/>
                <a:gd name="T31" fmla="*/ 806 h 1790"/>
                <a:gd name="T32" fmla="*/ 65 w 1544"/>
                <a:gd name="T33" fmla="*/ 1216 h 1790"/>
                <a:gd name="T34" fmla="*/ 57 w 1544"/>
                <a:gd name="T35" fmla="*/ 1478 h 1790"/>
                <a:gd name="T36" fmla="*/ 180 w 1544"/>
                <a:gd name="T37" fmla="*/ 1628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4" h="1790">
                  <a:moveTo>
                    <a:pt x="180" y="1628"/>
                  </a:moveTo>
                  <a:cubicBezTo>
                    <a:pt x="532" y="1677"/>
                    <a:pt x="888" y="1721"/>
                    <a:pt x="1240" y="1775"/>
                  </a:cubicBezTo>
                  <a:cubicBezTo>
                    <a:pt x="1333" y="1789"/>
                    <a:pt x="1371" y="1740"/>
                    <a:pt x="1387" y="1674"/>
                  </a:cubicBezTo>
                  <a:cubicBezTo>
                    <a:pt x="1423" y="1535"/>
                    <a:pt x="1434" y="1390"/>
                    <a:pt x="1467" y="1251"/>
                  </a:cubicBezTo>
                  <a:cubicBezTo>
                    <a:pt x="1505" y="1087"/>
                    <a:pt x="1467" y="910"/>
                    <a:pt x="1538" y="751"/>
                  </a:cubicBezTo>
                  <a:cubicBezTo>
                    <a:pt x="1543" y="740"/>
                    <a:pt x="1535" y="738"/>
                    <a:pt x="1532" y="729"/>
                  </a:cubicBezTo>
                  <a:cubicBezTo>
                    <a:pt x="1497" y="653"/>
                    <a:pt x="1374" y="601"/>
                    <a:pt x="1458" y="489"/>
                  </a:cubicBezTo>
                  <a:lnTo>
                    <a:pt x="1458" y="481"/>
                  </a:lnTo>
                  <a:cubicBezTo>
                    <a:pt x="1341" y="383"/>
                    <a:pt x="1447" y="342"/>
                    <a:pt x="1508" y="287"/>
                  </a:cubicBezTo>
                  <a:cubicBezTo>
                    <a:pt x="1521" y="273"/>
                    <a:pt x="1521" y="131"/>
                    <a:pt x="1505" y="131"/>
                  </a:cubicBezTo>
                  <a:cubicBezTo>
                    <a:pt x="1412" y="129"/>
                    <a:pt x="1330" y="88"/>
                    <a:pt x="1240" y="77"/>
                  </a:cubicBezTo>
                  <a:cubicBezTo>
                    <a:pt x="1133" y="63"/>
                    <a:pt x="1046" y="134"/>
                    <a:pt x="939" y="115"/>
                  </a:cubicBezTo>
                  <a:cubicBezTo>
                    <a:pt x="732" y="77"/>
                    <a:pt x="519" y="63"/>
                    <a:pt x="311" y="22"/>
                  </a:cubicBezTo>
                  <a:cubicBezTo>
                    <a:pt x="210" y="0"/>
                    <a:pt x="199" y="52"/>
                    <a:pt x="199" y="118"/>
                  </a:cubicBezTo>
                  <a:cubicBezTo>
                    <a:pt x="205" y="328"/>
                    <a:pt x="136" y="514"/>
                    <a:pt x="24" y="688"/>
                  </a:cubicBezTo>
                  <a:cubicBezTo>
                    <a:pt x="0" y="727"/>
                    <a:pt x="2" y="762"/>
                    <a:pt x="13" y="806"/>
                  </a:cubicBezTo>
                  <a:cubicBezTo>
                    <a:pt x="54" y="940"/>
                    <a:pt x="87" y="1076"/>
                    <a:pt x="65" y="1216"/>
                  </a:cubicBezTo>
                  <a:cubicBezTo>
                    <a:pt x="54" y="1303"/>
                    <a:pt x="93" y="1390"/>
                    <a:pt x="57" y="1478"/>
                  </a:cubicBezTo>
                  <a:cubicBezTo>
                    <a:pt x="43" y="1576"/>
                    <a:pt x="95" y="1614"/>
                    <a:pt x="180" y="1628"/>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75"/>
            <p:cNvSpPr>
              <a:spLocks noChangeArrowheads="1"/>
            </p:cNvSpPr>
            <p:nvPr/>
          </p:nvSpPr>
          <p:spPr bwMode="auto">
            <a:xfrm>
              <a:off x="4732338" y="504825"/>
              <a:ext cx="798512" cy="501650"/>
            </a:xfrm>
            <a:custGeom>
              <a:avLst/>
              <a:gdLst>
                <a:gd name="T0" fmla="*/ 710 w 2216"/>
                <a:gd name="T1" fmla="*/ 28 h 1392"/>
                <a:gd name="T2" fmla="*/ 161 w 2216"/>
                <a:gd name="T3" fmla="*/ 28 h 1392"/>
                <a:gd name="T4" fmla="*/ 66 w 2216"/>
                <a:gd name="T5" fmla="*/ 112 h 1392"/>
                <a:gd name="T6" fmla="*/ 30 w 2216"/>
                <a:gd name="T7" fmla="*/ 339 h 1392"/>
                <a:gd name="T8" fmla="*/ 41 w 2216"/>
                <a:gd name="T9" fmla="*/ 399 h 1392"/>
                <a:gd name="T10" fmla="*/ 85 w 2216"/>
                <a:gd name="T11" fmla="*/ 487 h 1392"/>
                <a:gd name="T12" fmla="*/ 60 w 2216"/>
                <a:gd name="T13" fmla="*/ 708 h 1392"/>
                <a:gd name="T14" fmla="*/ 82 w 2216"/>
                <a:gd name="T15" fmla="*/ 896 h 1392"/>
                <a:gd name="T16" fmla="*/ 276 w 2216"/>
                <a:gd name="T17" fmla="*/ 1055 h 1392"/>
                <a:gd name="T18" fmla="*/ 514 w 2216"/>
                <a:gd name="T19" fmla="*/ 1221 h 1392"/>
                <a:gd name="T20" fmla="*/ 680 w 2216"/>
                <a:gd name="T21" fmla="*/ 1254 h 1392"/>
                <a:gd name="T22" fmla="*/ 997 w 2216"/>
                <a:gd name="T23" fmla="*/ 1249 h 1392"/>
                <a:gd name="T24" fmla="*/ 1041 w 2216"/>
                <a:gd name="T25" fmla="*/ 1254 h 1392"/>
                <a:gd name="T26" fmla="*/ 1139 w 2216"/>
                <a:gd name="T27" fmla="*/ 1314 h 1392"/>
                <a:gd name="T28" fmla="*/ 1229 w 2216"/>
                <a:gd name="T29" fmla="*/ 1388 h 1392"/>
                <a:gd name="T30" fmla="*/ 1298 w 2216"/>
                <a:gd name="T31" fmla="*/ 1311 h 1392"/>
                <a:gd name="T32" fmla="*/ 1388 w 2216"/>
                <a:gd name="T33" fmla="*/ 1197 h 1392"/>
                <a:gd name="T34" fmla="*/ 1464 w 2216"/>
                <a:gd name="T35" fmla="*/ 1112 h 1392"/>
                <a:gd name="T36" fmla="*/ 1571 w 2216"/>
                <a:gd name="T37" fmla="*/ 1063 h 1392"/>
                <a:gd name="T38" fmla="*/ 1751 w 2216"/>
                <a:gd name="T39" fmla="*/ 975 h 1392"/>
                <a:gd name="T40" fmla="*/ 1822 w 2216"/>
                <a:gd name="T41" fmla="*/ 877 h 1392"/>
                <a:gd name="T42" fmla="*/ 1901 w 2216"/>
                <a:gd name="T43" fmla="*/ 689 h 1392"/>
                <a:gd name="T44" fmla="*/ 1991 w 2216"/>
                <a:gd name="T45" fmla="*/ 426 h 1392"/>
                <a:gd name="T46" fmla="*/ 2177 w 2216"/>
                <a:gd name="T47" fmla="*/ 115 h 1392"/>
                <a:gd name="T48" fmla="*/ 2120 w 2216"/>
                <a:gd name="T49" fmla="*/ 3 h 1392"/>
                <a:gd name="T50" fmla="*/ 2041 w 2216"/>
                <a:gd name="T51" fmla="*/ 3 h 1392"/>
                <a:gd name="T52" fmla="*/ 710 w 2216"/>
                <a:gd name="T53" fmla="*/ 3 h 1392"/>
                <a:gd name="T54" fmla="*/ 710 w 2216"/>
                <a:gd name="T55" fmla="*/ 2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1392">
                  <a:moveTo>
                    <a:pt x="710" y="28"/>
                  </a:moveTo>
                  <a:cubicBezTo>
                    <a:pt x="527" y="28"/>
                    <a:pt x="344" y="30"/>
                    <a:pt x="161" y="28"/>
                  </a:cubicBezTo>
                  <a:cubicBezTo>
                    <a:pt x="98" y="28"/>
                    <a:pt x="66" y="55"/>
                    <a:pt x="66" y="112"/>
                  </a:cubicBezTo>
                  <a:cubicBezTo>
                    <a:pt x="63" y="189"/>
                    <a:pt x="41" y="263"/>
                    <a:pt x="30" y="339"/>
                  </a:cubicBezTo>
                  <a:cubicBezTo>
                    <a:pt x="27" y="358"/>
                    <a:pt x="0" y="386"/>
                    <a:pt x="41" y="399"/>
                  </a:cubicBezTo>
                  <a:cubicBezTo>
                    <a:pt x="85" y="416"/>
                    <a:pt x="79" y="454"/>
                    <a:pt x="85" y="487"/>
                  </a:cubicBezTo>
                  <a:cubicBezTo>
                    <a:pt x="93" y="563"/>
                    <a:pt x="90" y="634"/>
                    <a:pt x="60" y="708"/>
                  </a:cubicBezTo>
                  <a:cubicBezTo>
                    <a:pt x="36" y="771"/>
                    <a:pt x="22" y="861"/>
                    <a:pt x="82" y="896"/>
                  </a:cubicBezTo>
                  <a:cubicBezTo>
                    <a:pt x="156" y="940"/>
                    <a:pt x="202" y="1011"/>
                    <a:pt x="276" y="1055"/>
                  </a:cubicBezTo>
                  <a:cubicBezTo>
                    <a:pt x="361" y="1104"/>
                    <a:pt x="459" y="1147"/>
                    <a:pt x="514" y="1221"/>
                  </a:cubicBezTo>
                  <a:cubicBezTo>
                    <a:pt x="574" y="1300"/>
                    <a:pt x="617" y="1276"/>
                    <a:pt x="680" y="1254"/>
                  </a:cubicBezTo>
                  <a:cubicBezTo>
                    <a:pt x="784" y="1216"/>
                    <a:pt x="891" y="1158"/>
                    <a:pt x="997" y="1249"/>
                  </a:cubicBezTo>
                  <a:cubicBezTo>
                    <a:pt x="1005" y="1257"/>
                    <a:pt x="1024" y="1254"/>
                    <a:pt x="1041" y="1254"/>
                  </a:cubicBezTo>
                  <a:cubicBezTo>
                    <a:pt x="1087" y="1254"/>
                    <a:pt x="1126" y="1251"/>
                    <a:pt x="1139" y="1314"/>
                  </a:cubicBezTo>
                  <a:cubicBezTo>
                    <a:pt x="1147" y="1352"/>
                    <a:pt x="1191" y="1385"/>
                    <a:pt x="1229" y="1388"/>
                  </a:cubicBezTo>
                  <a:cubicBezTo>
                    <a:pt x="1270" y="1391"/>
                    <a:pt x="1284" y="1347"/>
                    <a:pt x="1298" y="1311"/>
                  </a:cubicBezTo>
                  <a:cubicBezTo>
                    <a:pt x="1314" y="1268"/>
                    <a:pt x="1336" y="1221"/>
                    <a:pt x="1388" y="1197"/>
                  </a:cubicBezTo>
                  <a:cubicBezTo>
                    <a:pt x="1421" y="1180"/>
                    <a:pt x="1448" y="1150"/>
                    <a:pt x="1464" y="1112"/>
                  </a:cubicBezTo>
                  <a:cubicBezTo>
                    <a:pt x="1483" y="1063"/>
                    <a:pt x="1519" y="1044"/>
                    <a:pt x="1571" y="1063"/>
                  </a:cubicBezTo>
                  <a:cubicBezTo>
                    <a:pt x="1664" y="1101"/>
                    <a:pt x="1716" y="1052"/>
                    <a:pt x="1751" y="975"/>
                  </a:cubicBezTo>
                  <a:cubicBezTo>
                    <a:pt x="1767" y="934"/>
                    <a:pt x="1792" y="904"/>
                    <a:pt x="1822" y="877"/>
                  </a:cubicBezTo>
                  <a:cubicBezTo>
                    <a:pt x="1879" y="825"/>
                    <a:pt x="1899" y="760"/>
                    <a:pt x="1901" y="689"/>
                  </a:cubicBezTo>
                  <a:cubicBezTo>
                    <a:pt x="1904" y="590"/>
                    <a:pt x="1931" y="503"/>
                    <a:pt x="1991" y="426"/>
                  </a:cubicBezTo>
                  <a:cubicBezTo>
                    <a:pt x="2068" y="331"/>
                    <a:pt x="2117" y="222"/>
                    <a:pt x="2177" y="115"/>
                  </a:cubicBezTo>
                  <a:cubicBezTo>
                    <a:pt x="2215" y="50"/>
                    <a:pt x="2196" y="11"/>
                    <a:pt x="2120" y="3"/>
                  </a:cubicBezTo>
                  <a:cubicBezTo>
                    <a:pt x="2092" y="0"/>
                    <a:pt x="2068" y="3"/>
                    <a:pt x="2041" y="3"/>
                  </a:cubicBezTo>
                  <a:lnTo>
                    <a:pt x="710" y="3"/>
                  </a:lnTo>
                  <a:lnTo>
                    <a:pt x="710" y="28"/>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76"/>
            <p:cNvSpPr>
              <a:spLocks noChangeArrowheads="1"/>
            </p:cNvSpPr>
            <p:nvPr/>
          </p:nvSpPr>
          <p:spPr bwMode="auto">
            <a:xfrm>
              <a:off x="5399088" y="2208213"/>
              <a:ext cx="595312" cy="660400"/>
            </a:xfrm>
            <a:custGeom>
              <a:avLst/>
              <a:gdLst>
                <a:gd name="T0" fmla="*/ 1628 w 1654"/>
                <a:gd name="T1" fmla="*/ 437 h 1834"/>
                <a:gd name="T2" fmla="*/ 1494 w 1654"/>
                <a:gd name="T3" fmla="*/ 303 h 1834"/>
                <a:gd name="T4" fmla="*/ 1393 w 1654"/>
                <a:gd name="T5" fmla="*/ 262 h 1834"/>
                <a:gd name="T6" fmla="*/ 1309 w 1654"/>
                <a:gd name="T7" fmla="*/ 235 h 1834"/>
                <a:gd name="T8" fmla="*/ 1210 w 1654"/>
                <a:gd name="T9" fmla="*/ 287 h 1834"/>
                <a:gd name="T10" fmla="*/ 1085 w 1654"/>
                <a:gd name="T11" fmla="*/ 410 h 1834"/>
                <a:gd name="T12" fmla="*/ 934 w 1654"/>
                <a:gd name="T13" fmla="*/ 344 h 1834"/>
                <a:gd name="T14" fmla="*/ 861 w 1654"/>
                <a:gd name="T15" fmla="*/ 317 h 1834"/>
                <a:gd name="T16" fmla="*/ 781 w 1654"/>
                <a:gd name="T17" fmla="*/ 325 h 1834"/>
                <a:gd name="T18" fmla="*/ 576 w 1654"/>
                <a:gd name="T19" fmla="*/ 156 h 1834"/>
                <a:gd name="T20" fmla="*/ 366 w 1654"/>
                <a:gd name="T21" fmla="*/ 19 h 1834"/>
                <a:gd name="T22" fmla="*/ 208 w 1654"/>
                <a:gd name="T23" fmla="*/ 8 h 1834"/>
                <a:gd name="T24" fmla="*/ 128 w 1654"/>
                <a:gd name="T25" fmla="*/ 74 h 1834"/>
                <a:gd name="T26" fmla="*/ 90 w 1654"/>
                <a:gd name="T27" fmla="*/ 451 h 1834"/>
                <a:gd name="T28" fmla="*/ 52 w 1654"/>
                <a:gd name="T29" fmla="*/ 716 h 1834"/>
                <a:gd name="T30" fmla="*/ 33 w 1654"/>
                <a:gd name="T31" fmla="*/ 863 h 1834"/>
                <a:gd name="T32" fmla="*/ 183 w 1654"/>
                <a:gd name="T33" fmla="*/ 1565 h 1834"/>
                <a:gd name="T34" fmla="*/ 238 w 1654"/>
                <a:gd name="T35" fmla="*/ 1581 h 1834"/>
                <a:gd name="T36" fmla="*/ 407 w 1654"/>
                <a:gd name="T37" fmla="*/ 1592 h 1834"/>
                <a:gd name="T38" fmla="*/ 601 w 1654"/>
                <a:gd name="T39" fmla="*/ 1611 h 1834"/>
                <a:gd name="T40" fmla="*/ 765 w 1654"/>
                <a:gd name="T41" fmla="*/ 1691 h 1834"/>
                <a:gd name="T42" fmla="*/ 841 w 1654"/>
                <a:gd name="T43" fmla="*/ 1786 h 1834"/>
                <a:gd name="T44" fmla="*/ 953 w 1654"/>
                <a:gd name="T45" fmla="*/ 1751 h 1834"/>
                <a:gd name="T46" fmla="*/ 1011 w 1654"/>
                <a:gd name="T47" fmla="*/ 1693 h 1834"/>
                <a:gd name="T48" fmla="*/ 1229 w 1654"/>
                <a:gd name="T49" fmla="*/ 1609 h 1834"/>
                <a:gd name="T50" fmla="*/ 1445 w 1654"/>
                <a:gd name="T51" fmla="*/ 1448 h 1834"/>
                <a:gd name="T52" fmla="*/ 1554 w 1654"/>
                <a:gd name="T53" fmla="*/ 1377 h 1834"/>
                <a:gd name="T54" fmla="*/ 1617 w 1654"/>
                <a:gd name="T55" fmla="*/ 1311 h 1834"/>
                <a:gd name="T56" fmla="*/ 1644 w 1654"/>
                <a:gd name="T57" fmla="*/ 647 h 1834"/>
                <a:gd name="T58" fmla="*/ 1628 w 1654"/>
                <a:gd name="T59" fmla="*/ 437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4" h="1834">
                  <a:moveTo>
                    <a:pt x="1628" y="437"/>
                  </a:moveTo>
                  <a:cubicBezTo>
                    <a:pt x="1623" y="355"/>
                    <a:pt x="1582" y="309"/>
                    <a:pt x="1494" y="303"/>
                  </a:cubicBezTo>
                  <a:cubicBezTo>
                    <a:pt x="1456" y="301"/>
                    <a:pt x="1404" y="301"/>
                    <a:pt x="1393" y="262"/>
                  </a:cubicBezTo>
                  <a:cubicBezTo>
                    <a:pt x="1374" y="202"/>
                    <a:pt x="1339" y="224"/>
                    <a:pt x="1309" y="235"/>
                  </a:cubicBezTo>
                  <a:cubicBezTo>
                    <a:pt x="1273" y="249"/>
                    <a:pt x="1207" y="273"/>
                    <a:pt x="1210" y="287"/>
                  </a:cubicBezTo>
                  <a:cubicBezTo>
                    <a:pt x="1218" y="385"/>
                    <a:pt x="1134" y="380"/>
                    <a:pt x="1085" y="410"/>
                  </a:cubicBezTo>
                  <a:cubicBezTo>
                    <a:pt x="1027" y="445"/>
                    <a:pt x="942" y="410"/>
                    <a:pt x="934" y="344"/>
                  </a:cubicBezTo>
                  <a:cubicBezTo>
                    <a:pt x="926" y="268"/>
                    <a:pt x="893" y="295"/>
                    <a:pt x="861" y="317"/>
                  </a:cubicBezTo>
                  <a:cubicBezTo>
                    <a:pt x="833" y="336"/>
                    <a:pt x="800" y="350"/>
                    <a:pt x="781" y="325"/>
                  </a:cubicBezTo>
                  <a:cubicBezTo>
                    <a:pt x="724" y="257"/>
                    <a:pt x="631" y="230"/>
                    <a:pt x="576" y="156"/>
                  </a:cubicBezTo>
                  <a:cubicBezTo>
                    <a:pt x="525" y="85"/>
                    <a:pt x="462" y="25"/>
                    <a:pt x="366" y="19"/>
                  </a:cubicBezTo>
                  <a:cubicBezTo>
                    <a:pt x="314" y="17"/>
                    <a:pt x="260" y="17"/>
                    <a:pt x="208" y="8"/>
                  </a:cubicBezTo>
                  <a:cubicBezTo>
                    <a:pt x="164" y="0"/>
                    <a:pt x="134" y="17"/>
                    <a:pt x="128" y="74"/>
                  </a:cubicBezTo>
                  <a:cubicBezTo>
                    <a:pt x="118" y="199"/>
                    <a:pt x="68" y="331"/>
                    <a:pt x="90" y="451"/>
                  </a:cubicBezTo>
                  <a:cubicBezTo>
                    <a:pt x="109" y="555"/>
                    <a:pt x="112" y="628"/>
                    <a:pt x="52" y="716"/>
                  </a:cubicBezTo>
                  <a:cubicBezTo>
                    <a:pt x="27" y="751"/>
                    <a:pt x="38" y="814"/>
                    <a:pt x="33" y="863"/>
                  </a:cubicBezTo>
                  <a:cubicBezTo>
                    <a:pt x="0" y="1114"/>
                    <a:pt x="44" y="1352"/>
                    <a:pt x="183" y="1565"/>
                  </a:cubicBezTo>
                  <a:cubicBezTo>
                    <a:pt x="197" y="1587"/>
                    <a:pt x="221" y="1590"/>
                    <a:pt x="238" y="1581"/>
                  </a:cubicBezTo>
                  <a:cubicBezTo>
                    <a:pt x="298" y="1549"/>
                    <a:pt x="350" y="1581"/>
                    <a:pt x="407" y="1592"/>
                  </a:cubicBezTo>
                  <a:cubicBezTo>
                    <a:pt x="470" y="1603"/>
                    <a:pt x="525" y="1650"/>
                    <a:pt x="601" y="1611"/>
                  </a:cubicBezTo>
                  <a:cubicBezTo>
                    <a:pt x="661" y="1581"/>
                    <a:pt x="738" y="1611"/>
                    <a:pt x="765" y="1691"/>
                  </a:cubicBezTo>
                  <a:cubicBezTo>
                    <a:pt x="779" y="1732"/>
                    <a:pt x="811" y="1759"/>
                    <a:pt x="841" y="1786"/>
                  </a:cubicBezTo>
                  <a:cubicBezTo>
                    <a:pt x="893" y="1833"/>
                    <a:pt x="937" y="1816"/>
                    <a:pt x="953" y="1751"/>
                  </a:cubicBezTo>
                  <a:cubicBezTo>
                    <a:pt x="962" y="1718"/>
                    <a:pt x="973" y="1699"/>
                    <a:pt x="1011" y="1693"/>
                  </a:cubicBezTo>
                  <a:cubicBezTo>
                    <a:pt x="1090" y="1685"/>
                    <a:pt x="1158" y="1641"/>
                    <a:pt x="1229" y="1609"/>
                  </a:cubicBezTo>
                  <a:cubicBezTo>
                    <a:pt x="1309" y="1570"/>
                    <a:pt x="1388" y="1516"/>
                    <a:pt x="1445" y="1448"/>
                  </a:cubicBezTo>
                  <a:cubicBezTo>
                    <a:pt x="1478" y="1409"/>
                    <a:pt x="1505" y="1377"/>
                    <a:pt x="1554" y="1377"/>
                  </a:cubicBezTo>
                  <a:cubicBezTo>
                    <a:pt x="1601" y="1377"/>
                    <a:pt x="1612" y="1355"/>
                    <a:pt x="1617" y="1311"/>
                  </a:cubicBezTo>
                  <a:cubicBezTo>
                    <a:pt x="1636" y="1087"/>
                    <a:pt x="1642" y="863"/>
                    <a:pt x="1644" y="647"/>
                  </a:cubicBezTo>
                  <a:cubicBezTo>
                    <a:pt x="1653" y="571"/>
                    <a:pt x="1634" y="505"/>
                    <a:pt x="1628" y="43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77"/>
            <p:cNvSpPr>
              <a:spLocks noChangeArrowheads="1"/>
            </p:cNvSpPr>
            <p:nvPr/>
          </p:nvSpPr>
          <p:spPr bwMode="auto">
            <a:xfrm>
              <a:off x="7108825" y="717550"/>
              <a:ext cx="569913" cy="660400"/>
            </a:xfrm>
            <a:custGeom>
              <a:avLst/>
              <a:gdLst>
                <a:gd name="T0" fmla="*/ 1347 w 1585"/>
                <a:gd name="T1" fmla="*/ 497 h 1836"/>
                <a:gd name="T2" fmla="*/ 1314 w 1585"/>
                <a:gd name="T3" fmla="*/ 372 h 1836"/>
                <a:gd name="T4" fmla="*/ 869 w 1585"/>
                <a:gd name="T5" fmla="*/ 6 h 1836"/>
                <a:gd name="T6" fmla="*/ 836 w 1585"/>
                <a:gd name="T7" fmla="*/ 6 h 1836"/>
                <a:gd name="T8" fmla="*/ 642 w 1585"/>
                <a:gd name="T9" fmla="*/ 33 h 1836"/>
                <a:gd name="T10" fmla="*/ 494 w 1585"/>
                <a:gd name="T11" fmla="*/ 101 h 1836"/>
                <a:gd name="T12" fmla="*/ 473 w 1585"/>
                <a:gd name="T13" fmla="*/ 137 h 1836"/>
                <a:gd name="T14" fmla="*/ 303 w 1585"/>
                <a:gd name="T15" fmla="*/ 191 h 1836"/>
                <a:gd name="T16" fmla="*/ 191 w 1585"/>
                <a:gd name="T17" fmla="*/ 186 h 1836"/>
                <a:gd name="T18" fmla="*/ 44 w 1585"/>
                <a:gd name="T19" fmla="*/ 445 h 1836"/>
                <a:gd name="T20" fmla="*/ 14 w 1585"/>
                <a:gd name="T21" fmla="*/ 1002 h 1836"/>
                <a:gd name="T22" fmla="*/ 85 w 1585"/>
                <a:gd name="T23" fmla="*/ 1054 h 1836"/>
                <a:gd name="T24" fmla="*/ 167 w 1585"/>
                <a:gd name="T25" fmla="*/ 1098 h 1836"/>
                <a:gd name="T26" fmla="*/ 259 w 1585"/>
                <a:gd name="T27" fmla="*/ 1311 h 1836"/>
                <a:gd name="T28" fmla="*/ 421 w 1585"/>
                <a:gd name="T29" fmla="*/ 1431 h 1836"/>
                <a:gd name="T30" fmla="*/ 729 w 1585"/>
                <a:gd name="T31" fmla="*/ 1587 h 1836"/>
                <a:gd name="T32" fmla="*/ 776 w 1585"/>
                <a:gd name="T33" fmla="*/ 1609 h 1836"/>
                <a:gd name="T34" fmla="*/ 1005 w 1585"/>
                <a:gd name="T35" fmla="*/ 1712 h 1836"/>
                <a:gd name="T36" fmla="*/ 1448 w 1585"/>
                <a:gd name="T37" fmla="*/ 1835 h 1836"/>
                <a:gd name="T38" fmla="*/ 1472 w 1585"/>
                <a:gd name="T39" fmla="*/ 1827 h 1836"/>
                <a:gd name="T40" fmla="*/ 1562 w 1585"/>
                <a:gd name="T41" fmla="*/ 1543 h 1836"/>
                <a:gd name="T42" fmla="*/ 1429 w 1585"/>
                <a:gd name="T43" fmla="*/ 885 h 1836"/>
                <a:gd name="T44" fmla="*/ 1347 w 1585"/>
                <a:gd name="T45" fmla="*/ 49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5" h="1836">
                  <a:moveTo>
                    <a:pt x="1347" y="497"/>
                  </a:moveTo>
                  <a:cubicBezTo>
                    <a:pt x="1327" y="456"/>
                    <a:pt x="1333" y="410"/>
                    <a:pt x="1314" y="372"/>
                  </a:cubicBezTo>
                  <a:cubicBezTo>
                    <a:pt x="1215" y="189"/>
                    <a:pt x="1054" y="82"/>
                    <a:pt x="869" y="6"/>
                  </a:cubicBezTo>
                  <a:cubicBezTo>
                    <a:pt x="858" y="0"/>
                    <a:pt x="839" y="0"/>
                    <a:pt x="836" y="6"/>
                  </a:cubicBezTo>
                  <a:cubicBezTo>
                    <a:pt x="778" y="77"/>
                    <a:pt x="707" y="41"/>
                    <a:pt x="642" y="33"/>
                  </a:cubicBezTo>
                  <a:cubicBezTo>
                    <a:pt x="579" y="27"/>
                    <a:pt x="538" y="66"/>
                    <a:pt x="494" y="101"/>
                  </a:cubicBezTo>
                  <a:cubicBezTo>
                    <a:pt x="483" y="112"/>
                    <a:pt x="475" y="120"/>
                    <a:pt x="473" y="137"/>
                  </a:cubicBezTo>
                  <a:cubicBezTo>
                    <a:pt x="445" y="238"/>
                    <a:pt x="388" y="257"/>
                    <a:pt x="303" y="191"/>
                  </a:cubicBezTo>
                  <a:cubicBezTo>
                    <a:pt x="262" y="158"/>
                    <a:pt x="216" y="139"/>
                    <a:pt x="191" y="186"/>
                  </a:cubicBezTo>
                  <a:cubicBezTo>
                    <a:pt x="142" y="273"/>
                    <a:pt x="68" y="341"/>
                    <a:pt x="44" y="445"/>
                  </a:cubicBezTo>
                  <a:cubicBezTo>
                    <a:pt x="0" y="631"/>
                    <a:pt x="11" y="814"/>
                    <a:pt x="14" y="1002"/>
                  </a:cubicBezTo>
                  <a:cubicBezTo>
                    <a:pt x="14" y="1054"/>
                    <a:pt x="46" y="1054"/>
                    <a:pt x="85" y="1054"/>
                  </a:cubicBezTo>
                  <a:cubicBezTo>
                    <a:pt x="120" y="1052"/>
                    <a:pt x="161" y="1052"/>
                    <a:pt x="167" y="1098"/>
                  </a:cubicBezTo>
                  <a:cubicBezTo>
                    <a:pt x="178" y="1177"/>
                    <a:pt x="197" y="1245"/>
                    <a:pt x="259" y="1311"/>
                  </a:cubicBezTo>
                  <a:cubicBezTo>
                    <a:pt x="309" y="1363"/>
                    <a:pt x="352" y="1404"/>
                    <a:pt x="421" y="1431"/>
                  </a:cubicBezTo>
                  <a:cubicBezTo>
                    <a:pt x="527" y="1475"/>
                    <a:pt x="677" y="1431"/>
                    <a:pt x="729" y="1587"/>
                  </a:cubicBezTo>
                  <a:cubicBezTo>
                    <a:pt x="732" y="1598"/>
                    <a:pt x="762" y="1600"/>
                    <a:pt x="776" y="1609"/>
                  </a:cubicBezTo>
                  <a:cubicBezTo>
                    <a:pt x="841" y="1661"/>
                    <a:pt x="934" y="1633"/>
                    <a:pt x="1005" y="1712"/>
                  </a:cubicBezTo>
                  <a:cubicBezTo>
                    <a:pt x="1114" y="1835"/>
                    <a:pt x="1292" y="1814"/>
                    <a:pt x="1448" y="1835"/>
                  </a:cubicBezTo>
                  <a:cubicBezTo>
                    <a:pt x="1456" y="1835"/>
                    <a:pt x="1464" y="1830"/>
                    <a:pt x="1472" y="1827"/>
                  </a:cubicBezTo>
                  <a:cubicBezTo>
                    <a:pt x="1530" y="1786"/>
                    <a:pt x="1584" y="1611"/>
                    <a:pt x="1562" y="1543"/>
                  </a:cubicBezTo>
                  <a:cubicBezTo>
                    <a:pt x="1497" y="1322"/>
                    <a:pt x="1396" y="1117"/>
                    <a:pt x="1429" y="885"/>
                  </a:cubicBezTo>
                  <a:cubicBezTo>
                    <a:pt x="1480" y="737"/>
                    <a:pt x="1399" y="620"/>
                    <a:pt x="1347" y="49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78"/>
            <p:cNvSpPr>
              <a:spLocks noChangeArrowheads="1"/>
            </p:cNvSpPr>
            <p:nvPr/>
          </p:nvSpPr>
          <p:spPr bwMode="auto">
            <a:xfrm>
              <a:off x="6378575" y="1944688"/>
              <a:ext cx="608013" cy="573087"/>
            </a:xfrm>
            <a:custGeom>
              <a:avLst/>
              <a:gdLst>
                <a:gd name="T0" fmla="*/ 716 w 1690"/>
                <a:gd name="T1" fmla="*/ 1587 h 1591"/>
                <a:gd name="T2" fmla="*/ 1620 w 1690"/>
                <a:gd name="T3" fmla="*/ 1500 h 1591"/>
                <a:gd name="T4" fmla="*/ 1669 w 1690"/>
                <a:gd name="T5" fmla="*/ 1423 h 1591"/>
                <a:gd name="T6" fmla="*/ 1546 w 1690"/>
                <a:gd name="T7" fmla="*/ 983 h 1591"/>
                <a:gd name="T8" fmla="*/ 1536 w 1690"/>
                <a:gd name="T9" fmla="*/ 590 h 1591"/>
                <a:gd name="T10" fmla="*/ 1497 w 1690"/>
                <a:gd name="T11" fmla="*/ 451 h 1591"/>
                <a:gd name="T12" fmla="*/ 1478 w 1690"/>
                <a:gd name="T13" fmla="*/ 380 h 1591"/>
                <a:gd name="T14" fmla="*/ 1426 w 1690"/>
                <a:gd name="T15" fmla="*/ 213 h 1591"/>
                <a:gd name="T16" fmla="*/ 1243 w 1690"/>
                <a:gd name="T17" fmla="*/ 129 h 1591"/>
                <a:gd name="T18" fmla="*/ 743 w 1690"/>
                <a:gd name="T19" fmla="*/ 17 h 1591"/>
                <a:gd name="T20" fmla="*/ 522 w 1690"/>
                <a:gd name="T21" fmla="*/ 38 h 1591"/>
                <a:gd name="T22" fmla="*/ 468 w 1690"/>
                <a:gd name="T23" fmla="*/ 74 h 1591"/>
                <a:gd name="T24" fmla="*/ 407 w 1690"/>
                <a:gd name="T25" fmla="*/ 109 h 1591"/>
                <a:gd name="T26" fmla="*/ 274 w 1690"/>
                <a:gd name="T27" fmla="*/ 273 h 1591"/>
                <a:gd name="T28" fmla="*/ 235 w 1690"/>
                <a:gd name="T29" fmla="*/ 347 h 1591"/>
                <a:gd name="T30" fmla="*/ 99 w 1690"/>
                <a:gd name="T31" fmla="*/ 962 h 1591"/>
                <a:gd name="T32" fmla="*/ 230 w 1690"/>
                <a:gd name="T33" fmla="*/ 1281 h 1591"/>
                <a:gd name="T34" fmla="*/ 339 w 1690"/>
                <a:gd name="T35" fmla="*/ 1396 h 1591"/>
                <a:gd name="T36" fmla="*/ 478 w 1690"/>
                <a:gd name="T37" fmla="*/ 1497 h 1591"/>
                <a:gd name="T38" fmla="*/ 683 w 1690"/>
                <a:gd name="T39" fmla="*/ 1590 h 1591"/>
                <a:gd name="T40" fmla="*/ 716 w 1690"/>
                <a:gd name="T41" fmla="*/ 1587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0" h="1591">
                  <a:moveTo>
                    <a:pt x="716" y="1587"/>
                  </a:moveTo>
                  <a:cubicBezTo>
                    <a:pt x="1014" y="1513"/>
                    <a:pt x="1317" y="1494"/>
                    <a:pt x="1620" y="1500"/>
                  </a:cubicBezTo>
                  <a:cubicBezTo>
                    <a:pt x="1680" y="1500"/>
                    <a:pt x="1689" y="1480"/>
                    <a:pt x="1669" y="1423"/>
                  </a:cubicBezTo>
                  <a:cubicBezTo>
                    <a:pt x="1620" y="1278"/>
                    <a:pt x="1549" y="1142"/>
                    <a:pt x="1546" y="983"/>
                  </a:cubicBezTo>
                  <a:cubicBezTo>
                    <a:pt x="1544" y="852"/>
                    <a:pt x="1497" y="724"/>
                    <a:pt x="1536" y="590"/>
                  </a:cubicBezTo>
                  <a:cubicBezTo>
                    <a:pt x="1549" y="544"/>
                    <a:pt x="1557" y="486"/>
                    <a:pt x="1497" y="451"/>
                  </a:cubicBezTo>
                  <a:cubicBezTo>
                    <a:pt x="1475" y="437"/>
                    <a:pt x="1462" y="413"/>
                    <a:pt x="1478" y="380"/>
                  </a:cubicBezTo>
                  <a:cubicBezTo>
                    <a:pt x="1519" y="306"/>
                    <a:pt x="1489" y="262"/>
                    <a:pt x="1426" y="213"/>
                  </a:cubicBezTo>
                  <a:cubicBezTo>
                    <a:pt x="1369" y="170"/>
                    <a:pt x="1295" y="172"/>
                    <a:pt x="1243" y="129"/>
                  </a:cubicBezTo>
                  <a:cubicBezTo>
                    <a:pt x="1096" y="0"/>
                    <a:pt x="910" y="55"/>
                    <a:pt x="743" y="17"/>
                  </a:cubicBezTo>
                  <a:cubicBezTo>
                    <a:pt x="670" y="0"/>
                    <a:pt x="601" y="82"/>
                    <a:pt x="522" y="38"/>
                  </a:cubicBezTo>
                  <a:cubicBezTo>
                    <a:pt x="514" y="33"/>
                    <a:pt x="481" y="58"/>
                    <a:pt x="468" y="74"/>
                  </a:cubicBezTo>
                  <a:cubicBezTo>
                    <a:pt x="451" y="90"/>
                    <a:pt x="432" y="104"/>
                    <a:pt x="407" y="109"/>
                  </a:cubicBezTo>
                  <a:cubicBezTo>
                    <a:pt x="317" y="126"/>
                    <a:pt x="287" y="194"/>
                    <a:pt x="274" y="273"/>
                  </a:cubicBezTo>
                  <a:cubicBezTo>
                    <a:pt x="268" y="306"/>
                    <a:pt x="263" y="328"/>
                    <a:pt x="235" y="347"/>
                  </a:cubicBezTo>
                  <a:cubicBezTo>
                    <a:pt x="30" y="489"/>
                    <a:pt x="0" y="751"/>
                    <a:pt x="99" y="962"/>
                  </a:cubicBezTo>
                  <a:cubicBezTo>
                    <a:pt x="148" y="1065"/>
                    <a:pt x="224" y="1155"/>
                    <a:pt x="230" y="1281"/>
                  </a:cubicBezTo>
                  <a:cubicBezTo>
                    <a:pt x="233" y="1327"/>
                    <a:pt x="271" y="1377"/>
                    <a:pt x="339" y="1396"/>
                  </a:cubicBezTo>
                  <a:cubicBezTo>
                    <a:pt x="391" y="1409"/>
                    <a:pt x="448" y="1450"/>
                    <a:pt x="478" y="1497"/>
                  </a:cubicBezTo>
                  <a:cubicBezTo>
                    <a:pt x="536" y="1576"/>
                    <a:pt x="618" y="1562"/>
                    <a:pt x="683" y="1590"/>
                  </a:cubicBezTo>
                  <a:cubicBezTo>
                    <a:pt x="700" y="1590"/>
                    <a:pt x="708" y="1590"/>
                    <a:pt x="716" y="158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79"/>
            <p:cNvSpPr>
              <a:spLocks noChangeArrowheads="1"/>
            </p:cNvSpPr>
            <p:nvPr/>
          </p:nvSpPr>
          <p:spPr bwMode="auto">
            <a:xfrm>
              <a:off x="6000750" y="2212975"/>
              <a:ext cx="527050" cy="700088"/>
            </a:xfrm>
            <a:custGeom>
              <a:avLst/>
              <a:gdLst>
                <a:gd name="T0" fmla="*/ 1127 w 1464"/>
                <a:gd name="T1" fmla="*/ 407 h 1943"/>
                <a:gd name="T2" fmla="*/ 1083 w 1464"/>
                <a:gd name="T3" fmla="*/ 352 h 1943"/>
                <a:gd name="T4" fmla="*/ 1037 w 1464"/>
                <a:gd name="T5" fmla="*/ 259 h 1943"/>
                <a:gd name="T6" fmla="*/ 925 w 1464"/>
                <a:gd name="T7" fmla="*/ 273 h 1943"/>
                <a:gd name="T8" fmla="*/ 385 w 1464"/>
                <a:gd name="T9" fmla="*/ 186 h 1943"/>
                <a:gd name="T10" fmla="*/ 194 w 1464"/>
                <a:gd name="T11" fmla="*/ 38 h 1943"/>
                <a:gd name="T12" fmla="*/ 139 w 1464"/>
                <a:gd name="T13" fmla="*/ 19 h 1943"/>
                <a:gd name="T14" fmla="*/ 65 w 1464"/>
                <a:gd name="T15" fmla="*/ 96 h 1943"/>
                <a:gd name="T16" fmla="*/ 63 w 1464"/>
                <a:gd name="T17" fmla="*/ 1087 h 1943"/>
                <a:gd name="T18" fmla="*/ 87 w 1464"/>
                <a:gd name="T19" fmla="*/ 1169 h 1943"/>
                <a:gd name="T20" fmla="*/ 84 w 1464"/>
                <a:gd name="T21" fmla="*/ 1243 h 1943"/>
                <a:gd name="T22" fmla="*/ 13 w 1464"/>
                <a:gd name="T23" fmla="*/ 1614 h 1943"/>
                <a:gd name="T24" fmla="*/ 84 w 1464"/>
                <a:gd name="T25" fmla="*/ 1680 h 1943"/>
                <a:gd name="T26" fmla="*/ 287 w 1464"/>
                <a:gd name="T27" fmla="*/ 1639 h 1943"/>
                <a:gd name="T28" fmla="*/ 445 w 1464"/>
                <a:gd name="T29" fmla="*/ 1617 h 1943"/>
                <a:gd name="T30" fmla="*/ 859 w 1464"/>
                <a:gd name="T31" fmla="*/ 1699 h 1943"/>
                <a:gd name="T32" fmla="*/ 952 w 1464"/>
                <a:gd name="T33" fmla="*/ 1762 h 1943"/>
                <a:gd name="T34" fmla="*/ 1034 w 1464"/>
                <a:gd name="T35" fmla="*/ 1835 h 1943"/>
                <a:gd name="T36" fmla="*/ 1291 w 1464"/>
                <a:gd name="T37" fmla="*/ 1923 h 1943"/>
                <a:gd name="T38" fmla="*/ 1332 w 1464"/>
                <a:gd name="T39" fmla="*/ 1906 h 1943"/>
                <a:gd name="T40" fmla="*/ 1438 w 1464"/>
                <a:gd name="T41" fmla="*/ 1704 h 1943"/>
                <a:gd name="T42" fmla="*/ 1455 w 1464"/>
                <a:gd name="T43" fmla="*/ 1630 h 1943"/>
                <a:gd name="T44" fmla="*/ 1422 w 1464"/>
                <a:gd name="T45" fmla="*/ 1431 h 1943"/>
                <a:gd name="T46" fmla="*/ 1430 w 1464"/>
                <a:gd name="T47" fmla="*/ 989 h 1943"/>
                <a:gd name="T48" fmla="*/ 1411 w 1464"/>
                <a:gd name="T49" fmla="*/ 828 h 1943"/>
                <a:gd name="T50" fmla="*/ 1277 w 1464"/>
                <a:gd name="T51" fmla="*/ 721 h 1943"/>
                <a:gd name="T52" fmla="*/ 1146 w 1464"/>
                <a:gd name="T53" fmla="*/ 475 h 1943"/>
                <a:gd name="T54" fmla="*/ 1127 w 1464"/>
                <a:gd name="T55" fmla="*/ 407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4" h="1943">
                  <a:moveTo>
                    <a:pt x="1127" y="407"/>
                  </a:moveTo>
                  <a:cubicBezTo>
                    <a:pt x="1111" y="391"/>
                    <a:pt x="1094" y="371"/>
                    <a:pt x="1083" y="352"/>
                  </a:cubicBezTo>
                  <a:cubicBezTo>
                    <a:pt x="1067" y="322"/>
                    <a:pt x="1094" y="270"/>
                    <a:pt x="1037" y="259"/>
                  </a:cubicBezTo>
                  <a:cubicBezTo>
                    <a:pt x="999" y="251"/>
                    <a:pt x="958" y="257"/>
                    <a:pt x="925" y="273"/>
                  </a:cubicBezTo>
                  <a:cubicBezTo>
                    <a:pt x="726" y="361"/>
                    <a:pt x="562" y="229"/>
                    <a:pt x="385" y="186"/>
                  </a:cubicBezTo>
                  <a:cubicBezTo>
                    <a:pt x="319" y="169"/>
                    <a:pt x="257" y="90"/>
                    <a:pt x="194" y="38"/>
                  </a:cubicBezTo>
                  <a:cubicBezTo>
                    <a:pt x="175" y="22"/>
                    <a:pt x="155" y="0"/>
                    <a:pt x="139" y="19"/>
                  </a:cubicBezTo>
                  <a:cubicBezTo>
                    <a:pt x="115" y="46"/>
                    <a:pt x="65" y="38"/>
                    <a:pt x="65" y="96"/>
                  </a:cubicBezTo>
                  <a:cubicBezTo>
                    <a:pt x="65" y="426"/>
                    <a:pt x="63" y="757"/>
                    <a:pt x="63" y="1087"/>
                  </a:cubicBezTo>
                  <a:cubicBezTo>
                    <a:pt x="63" y="1117"/>
                    <a:pt x="63" y="1144"/>
                    <a:pt x="87" y="1169"/>
                  </a:cubicBezTo>
                  <a:cubicBezTo>
                    <a:pt x="109" y="1191"/>
                    <a:pt x="104" y="1218"/>
                    <a:pt x="84" y="1243"/>
                  </a:cubicBezTo>
                  <a:cubicBezTo>
                    <a:pt x="0" y="1355"/>
                    <a:pt x="30" y="1488"/>
                    <a:pt x="13" y="1614"/>
                  </a:cubicBezTo>
                  <a:cubicBezTo>
                    <a:pt x="11" y="1641"/>
                    <a:pt x="46" y="1680"/>
                    <a:pt x="84" y="1680"/>
                  </a:cubicBezTo>
                  <a:cubicBezTo>
                    <a:pt x="153" y="1682"/>
                    <a:pt x="224" y="1702"/>
                    <a:pt x="287" y="1639"/>
                  </a:cubicBezTo>
                  <a:cubicBezTo>
                    <a:pt x="325" y="1600"/>
                    <a:pt x="388" y="1603"/>
                    <a:pt x="445" y="1617"/>
                  </a:cubicBezTo>
                  <a:cubicBezTo>
                    <a:pt x="584" y="1647"/>
                    <a:pt x="721" y="1671"/>
                    <a:pt x="859" y="1699"/>
                  </a:cubicBezTo>
                  <a:cubicBezTo>
                    <a:pt x="900" y="1707"/>
                    <a:pt x="936" y="1710"/>
                    <a:pt x="952" y="1762"/>
                  </a:cubicBezTo>
                  <a:cubicBezTo>
                    <a:pt x="963" y="1794"/>
                    <a:pt x="999" y="1841"/>
                    <a:pt x="1034" y="1835"/>
                  </a:cubicBezTo>
                  <a:cubicBezTo>
                    <a:pt x="1138" y="1819"/>
                    <a:pt x="1214" y="1868"/>
                    <a:pt x="1291" y="1923"/>
                  </a:cubicBezTo>
                  <a:cubicBezTo>
                    <a:pt x="1321" y="1942"/>
                    <a:pt x="1332" y="1923"/>
                    <a:pt x="1332" y="1906"/>
                  </a:cubicBezTo>
                  <a:cubicBezTo>
                    <a:pt x="1332" y="1819"/>
                    <a:pt x="1378" y="1759"/>
                    <a:pt x="1438" y="1704"/>
                  </a:cubicBezTo>
                  <a:cubicBezTo>
                    <a:pt x="1455" y="1691"/>
                    <a:pt x="1463" y="1639"/>
                    <a:pt x="1455" y="1630"/>
                  </a:cubicBezTo>
                  <a:cubicBezTo>
                    <a:pt x="1389" y="1570"/>
                    <a:pt x="1430" y="1497"/>
                    <a:pt x="1422" y="1431"/>
                  </a:cubicBezTo>
                  <a:cubicBezTo>
                    <a:pt x="1406" y="1284"/>
                    <a:pt x="1403" y="1136"/>
                    <a:pt x="1430" y="989"/>
                  </a:cubicBezTo>
                  <a:cubicBezTo>
                    <a:pt x="1441" y="937"/>
                    <a:pt x="1452" y="855"/>
                    <a:pt x="1411" y="828"/>
                  </a:cubicBezTo>
                  <a:cubicBezTo>
                    <a:pt x="1362" y="795"/>
                    <a:pt x="1321" y="754"/>
                    <a:pt x="1277" y="721"/>
                  </a:cubicBezTo>
                  <a:cubicBezTo>
                    <a:pt x="1201" y="653"/>
                    <a:pt x="1111" y="590"/>
                    <a:pt x="1146" y="475"/>
                  </a:cubicBezTo>
                  <a:cubicBezTo>
                    <a:pt x="1152" y="440"/>
                    <a:pt x="1143" y="423"/>
                    <a:pt x="1127" y="40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80"/>
            <p:cNvSpPr>
              <a:spLocks noChangeArrowheads="1"/>
            </p:cNvSpPr>
            <p:nvPr/>
          </p:nvSpPr>
          <p:spPr bwMode="auto">
            <a:xfrm>
              <a:off x="3373438" y="1930400"/>
              <a:ext cx="554037" cy="715963"/>
            </a:xfrm>
            <a:custGeom>
              <a:avLst/>
              <a:gdLst>
                <a:gd name="T0" fmla="*/ 1207 w 1539"/>
                <a:gd name="T1" fmla="*/ 477 h 1989"/>
                <a:gd name="T2" fmla="*/ 1257 w 1539"/>
                <a:gd name="T3" fmla="*/ 155 h 1989"/>
                <a:gd name="T4" fmla="*/ 1164 w 1539"/>
                <a:gd name="T5" fmla="*/ 49 h 1989"/>
                <a:gd name="T6" fmla="*/ 1022 w 1539"/>
                <a:gd name="T7" fmla="*/ 49 h 1989"/>
                <a:gd name="T8" fmla="*/ 847 w 1539"/>
                <a:gd name="T9" fmla="*/ 161 h 1989"/>
                <a:gd name="T10" fmla="*/ 721 w 1539"/>
                <a:gd name="T11" fmla="*/ 193 h 1989"/>
                <a:gd name="T12" fmla="*/ 492 w 1539"/>
                <a:gd name="T13" fmla="*/ 49 h 1989"/>
                <a:gd name="T14" fmla="*/ 342 w 1539"/>
                <a:gd name="T15" fmla="*/ 101 h 1989"/>
                <a:gd name="T16" fmla="*/ 115 w 1539"/>
                <a:gd name="T17" fmla="*/ 510 h 1989"/>
                <a:gd name="T18" fmla="*/ 90 w 1539"/>
                <a:gd name="T19" fmla="*/ 669 h 1989"/>
                <a:gd name="T20" fmla="*/ 90 w 1539"/>
                <a:gd name="T21" fmla="*/ 966 h 1989"/>
                <a:gd name="T22" fmla="*/ 98 w 1539"/>
                <a:gd name="T23" fmla="*/ 1177 h 1989"/>
                <a:gd name="T24" fmla="*/ 265 w 1539"/>
                <a:gd name="T25" fmla="*/ 1488 h 1989"/>
                <a:gd name="T26" fmla="*/ 112 w 1539"/>
                <a:gd name="T27" fmla="*/ 1829 h 1989"/>
                <a:gd name="T28" fmla="*/ 22 w 1539"/>
                <a:gd name="T29" fmla="*/ 1898 h 1989"/>
                <a:gd name="T30" fmla="*/ 27 w 1539"/>
                <a:gd name="T31" fmla="*/ 1960 h 1989"/>
                <a:gd name="T32" fmla="*/ 71 w 1539"/>
                <a:gd name="T33" fmla="*/ 1944 h 1989"/>
                <a:gd name="T34" fmla="*/ 205 w 1539"/>
                <a:gd name="T35" fmla="*/ 1835 h 1989"/>
                <a:gd name="T36" fmla="*/ 503 w 1539"/>
                <a:gd name="T37" fmla="*/ 1797 h 1989"/>
                <a:gd name="T38" fmla="*/ 574 w 1539"/>
                <a:gd name="T39" fmla="*/ 1786 h 1989"/>
                <a:gd name="T40" fmla="*/ 699 w 1539"/>
                <a:gd name="T41" fmla="*/ 1758 h 1989"/>
                <a:gd name="T42" fmla="*/ 899 w 1539"/>
                <a:gd name="T43" fmla="*/ 1726 h 1989"/>
                <a:gd name="T44" fmla="*/ 964 w 1539"/>
                <a:gd name="T45" fmla="*/ 1704 h 1989"/>
                <a:gd name="T46" fmla="*/ 1317 w 1539"/>
                <a:gd name="T47" fmla="*/ 1619 h 1989"/>
                <a:gd name="T48" fmla="*/ 1363 w 1539"/>
                <a:gd name="T49" fmla="*/ 1545 h 1989"/>
                <a:gd name="T50" fmla="*/ 1363 w 1539"/>
                <a:gd name="T51" fmla="*/ 1447 h 1989"/>
                <a:gd name="T52" fmla="*/ 1440 w 1539"/>
                <a:gd name="T53" fmla="*/ 1354 h 1989"/>
                <a:gd name="T54" fmla="*/ 1511 w 1539"/>
                <a:gd name="T55" fmla="*/ 1237 h 1989"/>
                <a:gd name="T56" fmla="*/ 1309 w 1539"/>
                <a:gd name="T57" fmla="*/ 1018 h 1989"/>
                <a:gd name="T58" fmla="*/ 1164 w 1539"/>
                <a:gd name="T59" fmla="*/ 718 h 1989"/>
                <a:gd name="T60" fmla="*/ 1164 w 1539"/>
                <a:gd name="T61" fmla="*/ 710 h 1989"/>
                <a:gd name="T62" fmla="*/ 1284 w 1539"/>
                <a:gd name="T63" fmla="*/ 630 h 1989"/>
                <a:gd name="T64" fmla="*/ 1207 w 1539"/>
                <a:gd name="T65" fmla="*/ 47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9" h="1989">
                  <a:moveTo>
                    <a:pt x="1207" y="477"/>
                  </a:moveTo>
                  <a:cubicBezTo>
                    <a:pt x="1221" y="368"/>
                    <a:pt x="1238" y="262"/>
                    <a:pt x="1257" y="155"/>
                  </a:cubicBezTo>
                  <a:cubicBezTo>
                    <a:pt x="1270" y="79"/>
                    <a:pt x="1257" y="33"/>
                    <a:pt x="1164" y="49"/>
                  </a:cubicBezTo>
                  <a:cubicBezTo>
                    <a:pt x="1117" y="57"/>
                    <a:pt x="1068" y="51"/>
                    <a:pt x="1022" y="49"/>
                  </a:cubicBezTo>
                  <a:cubicBezTo>
                    <a:pt x="937" y="46"/>
                    <a:pt x="891" y="109"/>
                    <a:pt x="847" y="161"/>
                  </a:cubicBezTo>
                  <a:cubicBezTo>
                    <a:pt x="806" y="210"/>
                    <a:pt x="768" y="223"/>
                    <a:pt x="721" y="193"/>
                  </a:cubicBezTo>
                  <a:cubicBezTo>
                    <a:pt x="645" y="144"/>
                    <a:pt x="563" y="109"/>
                    <a:pt x="492" y="49"/>
                  </a:cubicBezTo>
                  <a:cubicBezTo>
                    <a:pt x="437" y="0"/>
                    <a:pt x="353" y="31"/>
                    <a:pt x="342" y="101"/>
                  </a:cubicBezTo>
                  <a:cubicBezTo>
                    <a:pt x="317" y="267"/>
                    <a:pt x="262" y="412"/>
                    <a:pt x="115" y="510"/>
                  </a:cubicBezTo>
                  <a:cubicBezTo>
                    <a:pt x="58" y="548"/>
                    <a:pt x="55" y="622"/>
                    <a:pt x="90" y="669"/>
                  </a:cubicBezTo>
                  <a:cubicBezTo>
                    <a:pt x="167" y="772"/>
                    <a:pt x="137" y="871"/>
                    <a:pt x="90" y="966"/>
                  </a:cubicBezTo>
                  <a:cubicBezTo>
                    <a:pt x="55" y="1040"/>
                    <a:pt x="63" y="1106"/>
                    <a:pt x="98" y="1177"/>
                  </a:cubicBezTo>
                  <a:cubicBezTo>
                    <a:pt x="153" y="1280"/>
                    <a:pt x="208" y="1384"/>
                    <a:pt x="265" y="1488"/>
                  </a:cubicBezTo>
                  <a:cubicBezTo>
                    <a:pt x="347" y="1633"/>
                    <a:pt x="271" y="1786"/>
                    <a:pt x="112" y="1829"/>
                  </a:cubicBezTo>
                  <a:cubicBezTo>
                    <a:pt x="71" y="1840"/>
                    <a:pt x="49" y="1871"/>
                    <a:pt x="22" y="1898"/>
                  </a:cubicBezTo>
                  <a:cubicBezTo>
                    <a:pt x="0" y="1920"/>
                    <a:pt x="11" y="1944"/>
                    <a:pt x="27" y="1960"/>
                  </a:cubicBezTo>
                  <a:cubicBezTo>
                    <a:pt x="52" y="1988"/>
                    <a:pt x="60" y="1952"/>
                    <a:pt x="71" y="1944"/>
                  </a:cubicBezTo>
                  <a:cubicBezTo>
                    <a:pt x="120" y="1911"/>
                    <a:pt x="145" y="1838"/>
                    <a:pt x="205" y="1835"/>
                  </a:cubicBezTo>
                  <a:cubicBezTo>
                    <a:pt x="306" y="1829"/>
                    <a:pt x="402" y="1786"/>
                    <a:pt x="503" y="1797"/>
                  </a:cubicBezTo>
                  <a:cubicBezTo>
                    <a:pt x="530" y="1799"/>
                    <a:pt x="549" y="1794"/>
                    <a:pt x="574" y="1786"/>
                  </a:cubicBezTo>
                  <a:cubicBezTo>
                    <a:pt x="615" y="1775"/>
                    <a:pt x="667" y="1734"/>
                    <a:pt x="699" y="1758"/>
                  </a:cubicBezTo>
                  <a:cubicBezTo>
                    <a:pt x="784" y="1824"/>
                    <a:pt x="836" y="1758"/>
                    <a:pt x="899" y="1726"/>
                  </a:cubicBezTo>
                  <a:cubicBezTo>
                    <a:pt x="921" y="1715"/>
                    <a:pt x="943" y="1709"/>
                    <a:pt x="964" y="1704"/>
                  </a:cubicBezTo>
                  <a:cubicBezTo>
                    <a:pt x="1085" y="1685"/>
                    <a:pt x="1210" y="1715"/>
                    <a:pt x="1317" y="1619"/>
                  </a:cubicBezTo>
                  <a:cubicBezTo>
                    <a:pt x="1344" y="1594"/>
                    <a:pt x="1363" y="1581"/>
                    <a:pt x="1363" y="1545"/>
                  </a:cubicBezTo>
                  <a:cubicBezTo>
                    <a:pt x="1363" y="1513"/>
                    <a:pt x="1366" y="1480"/>
                    <a:pt x="1363" y="1447"/>
                  </a:cubicBezTo>
                  <a:cubicBezTo>
                    <a:pt x="1363" y="1392"/>
                    <a:pt x="1399" y="1354"/>
                    <a:pt x="1440" y="1354"/>
                  </a:cubicBezTo>
                  <a:cubicBezTo>
                    <a:pt x="1538" y="1354"/>
                    <a:pt x="1524" y="1294"/>
                    <a:pt x="1511" y="1237"/>
                  </a:cubicBezTo>
                  <a:cubicBezTo>
                    <a:pt x="1489" y="1125"/>
                    <a:pt x="1401" y="1065"/>
                    <a:pt x="1309" y="1018"/>
                  </a:cubicBezTo>
                  <a:cubicBezTo>
                    <a:pt x="1180" y="953"/>
                    <a:pt x="1112" y="865"/>
                    <a:pt x="1164" y="718"/>
                  </a:cubicBezTo>
                  <a:lnTo>
                    <a:pt x="1164" y="710"/>
                  </a:lnTo>
                  <a:cubicBezTo>
                    <a:pt x="1175" y="663"/>
                    <a:pt x="1194" y="628"/>
                    <a:pt x="1284" y="630"/>
                  </a:cubicBezTo>
                  <a:cubicBezTo>
                    <a:pt x="1180" y="592"/>
                    <a:pt x="1202" y="532"/>
                    <a:pt x="1207" y="47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81"/>
            <p:cNvSpPr>
              <a:spLocks noChangeArrowheads="1"/>
            </p:cNvSpPr>
            <p:nvPr/>
          </p:nvSpPr>
          <p:spPr bwMode="auto">
            <a:xfrm>
              <a:off x="6661150" y="1160463"/>
              <a:ext cx="954088" cy="509587"/>
            </a:xfrm>
            <a:custGeom>
              <a:avLst/>
              <a:gdLst>
                <a:gd name="T0" fmla="*/ 2183 w 2651"/>
                <a:gd name="T1" fmla="*/ 918 h 1416"/>
                <a:gd name="T2" fmla="*/ 2322 w 2651"/>
                <a:gd name="T3" fmla="*/ 806 h 1416"/>
                <a:gd name="T4" fmla="*/ 2543 w 2651"/>
                <a:gd name="T5" fmla="*/ 825 h 1416"/>
                <a:gd name="T6" fmla="*/ 2639 w 2651"/>
                <a:gd name="T7" fmla="*/ 718 h 1416"/>
                <a:gd name="T8" fmla="*/ 2568 w 2651"/>
                <a:gd name="T9" fmla="*/ 691 h 1416"/>
                <a:gd name="T10" fmla="*/ 2194 w 2651"/>
                <a:gd name="T11" fmla="*/ 574 h 1416"/>
                <a:gd name="T12" fmla="*/ 1915 w 2651"/>
                <a:gd name="T13" fmla="*/ 440 h 1416"/>
                <a:gd name="T14" fmla="*/ 1858 w 2651"/>
                <a:gd name="T15" fmla="*/ 391 h 1416"/>
                <a:gd name="T16" fmla="*/ 1787 w 2651"/>
                <a:gd name="T17" fmla="*/ 336 h 1416"/>
                <a:gd name="T18" fmla="*/ 1331 w 2651"/>
                <a:gd name="T19" fmla="*/ 66 h 1416"/>
                <a:gd name="T20" fmla="*/ 1284 w 2651"/>
                <a:gd name="T21" fmla="*/ 0 h 1416"/>
                <a:gd name="T22" fmla="*/ 1208 w 2651"/>
                <a:gd name="T23" fmla="*/ 82 h 1416"/>
                <a:gd name="T24" fmla="*/ 965 w 2651"/>
                <a:gd name="T25" fmla="*/ 331 h 1416"/>
                <a:gd name="T26" fmla="*/ 896 w 2651"/>
                <a:gd name="T27" fmla="*/ 333 h 1416"/>
                <a:gd name="T28" fmla="*/ 795 w 2651"/>
                <a:gd name="T29" fmla="*/ 341 h 1416"/>
                <a:gd name="T30" fmla="*/ 645 w 2651"/>
                <a:gd name="T31" fmla="*/ 371 h 1416"/>
                <a:gd name="T32" fmla="*/ 492 w 2651"/>
                <a:gd name="T33" fmla="*/ 336 h 1416"/>
                <a:gd name="T34" fmla="*/ 129 w 2651"/>
                <a:gd name="T35" fmla="*/ 270 h 1416"/>
                <a:gd name="T36" fmla="*/ 60 w 2651"/>
                <a:gd name="T37" fmla="*/ 412 h 1416"/>
                <a:gd name="T38" fmla="*/ 20 w 2651"/>
                <a:gd name="T39" fmla="*/ 609 h 1416"/>
                <a:gd name="T40" fmla="*/ 80 w 2651"/>
                <a:gd name="T41" fmla="*/ 830 h 1416"/>
                <a:gd name="T42" fmla="*/ 164 w 2651"/>
                <a:gd name="T43" fmla="*/ 975 h 1416"/>
                <a:gd name="T44" fmla="*/ 528 w 2651"/>
                <a:gd name="T45" fmla="*/ 1125 h 1416"/>
                <a:gd name="T46" fmla="*/ 558 w 2651"/>
                <a:gd name="T47" fmla="*/ 1199 h 1416"/>
                <a:gd name="T48" fmla="*/ 623 w 2651"/>
                <a:gd name="T49" fmla="*/ 1218 h 1416"/>
                <a:gd name="T50" fmla="*/ 659 w 2651"/>
                <a:gd name="T51" fmla="*/ 1191 h 1416"/>
                <a:gd name="T52" fmla="*/ 790 w 2651"/>
                <a:gd name="T53" fmla="*/ 1114 h 1416"/>
                <a:gd name="T54" fmla="*/ 918 w 2651"/>
                <a:gd name="T55" fmla="*/ 1005 h 1416"/>
                <a:gd name="T56" fmla="*/ 1200 w 2651"/>
                <a:gd name="T57" fmla="*/ 940 h 1416"/>
                <a:gd name="T58" fmla="*/ 1899 w 2651"/>
                <a:gd name="T59" fmla="*/ 1169 h 1416"/>
                <a:gd name="T60" fmla="*/ 1932 w 2651"/>
                <a:gd name="T61" fmla="*/ 1177 h 1416"/>
                <a:gd name="T62" fmla="*/ 2024 w 2651"/>
                <a:gd name="T63" fmla="*/ 1286 h 1416"/>
                <a:gd name="T64" fmla="*/ 2123 w 2651"/>
                <a:gd name="T65" fmla="*/ 1415 h 1416"/>
                <a:gd name="T66" fmla="*/ 2183 w 2651"/>
                <a:gd name="T67" fmla="*/ 918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1" h="1416">
                  <a:moveTo>
                    <a:pt x="2183" y="918"/>
                  </a:moveTo>
                  <a:cubicBezTo>
                    <a:pt x="2177" y="833"/>
                    <a:pt x="2238" y="798"/>
                    <a:pt x="2322" y="806"/>
                  </a:cubicBezTo>
                  <a:cubicBezTo>
                    <a:pt x="2396" y="814"/>
                    <a:pt x="2470" y="822"/>
                    <a:pt x="2543" y="825"/>
                  </a:cubicBezTo>
                  <a:cubicBezTo>
                    <a:pt x="2617" y="828"/>
                    <a:pt x="2628" y="762"/>
                    <a:pt x="2639" y="718"/>
                  </a:cubicBezTo>
                  <a:cubicBezTo>
                    <a:pt x="2650" y="672"/>
                    <a:pt x="2593" y="691"/>
                    <a:pt x="2568" y="691"/>
                  </a:cubicBezTo>
                  <a:cubicBezTo>
                    <a:pt x="2434" y="683"/>
                    <a:pt x="2309" y="639"/>
                    <a:pt x="2194" y="574"/>
                  </a:cubicBezTo>
                  <a:cubicBezTo>
                    <a:pt x="2104" y="522"/>
                    <a:pt x="2014" y="473"/>
                    <a:pt x="1915" y="440"/>
                  </a:cubicBezTo>
                  <a:cubicBezTo>
                    <a:pt x="1891" y="432"/>
                    <a:pt x="1855" y="421"/>
                    <a:pt x="1858" y="391"/>
                  </a:cubicBezTo>
                  <a:cubicBezTo>
                    <a:pt x="1866" y="325"/>
                    <a:pt x="1822" y="341"/>
                    <a:pt x="1787" y="336"/>
                  </a:cubicBezTo>
                  <a:cubicBezTo>
                    <a:pt x="1598" y="306"/>
                    <a:pt x="1434" y="238"/>
                    <a:pt x="1331" y="66"/>
                  </a:cubicBezTo>
                  <a:cubicBezTo>
                    <a:pt x="1317" y="41"/>
                    <a:pt x="1298" y="22"/>
                    <a:pt x="1284" y="0"/>
                  </a:cubicBezTo>
                  <a:cubicBezTo>
                    <a:pt x="1268" y="33"/>
                    <a:pt x="1219" y="36"/>
                    <a:pt x="1208" y="82"/>
                  </a:cubicBezTo>
                  <a:cubicBezTo>
                    <a:pt x="1178" y="216"/>
                    <a:pt x="1060" y="262"/>
                    <a:pt x="965" y="331"/>
                  </a:cubicBezTo>
                  <a:cubicBezTo>
                    <a:pt x="943" y="344"/>
                    <a:pt x="913" y="347"/>
                    <a:pt x="896" y="333"/>
                  </a:cubicBezTo>
                  <a:cubicBezTo>
                    <a:pt x="858" y="298"/>
                    <a:pt x="823" y="320"/>
                    <a:pt x="795" y="341"/>
                  </a:cubicBezTo>
                  <a:cubicBezTo>
                    <a:pt x="749" y="382"/>
                    <a:pt x="697" y="380"/>
                    <a:pt x="645" y="371"/>
                  </a:cubicBezTo>
                  <a:cubicBezTo>
                    <a:pt x="593" y="363"/>
                    <a:pt x="541" y="355"/>
                    <a:pt x="492" y="336"/>
                  </a:cubicBezTo>
                  <a:cubicBezTo>
                    <a:pt x="377" y="292"/>
                    <a:pt x="249" y="317"/>
                    <a:pt x="129" y="270"/>
                  </a:cubicBezTo>
                  <a:cubicBezTo>
                    <a:pt x="123" y="328"/>
                    <a:pt x="52" y="393"/>
                    <a:pt x="60" y="412"/>
                  </a:cubicBezTo>
                  <a:cubicBezTo>
                    <a:pt x="93" y="494"/>
                    <a:pt x="142" y="563"/>
                    <a:pt x="20" y="609"/>
                  </a:cubicBezTo>
                  <a:cubicBezTo>
                    <a:pt x="0" y="617"/>
                    <a:pt x="52" y="819"/>
                    <a:pt x="80" y="830"/>
                  </a:cubicBezTo>
                  <a:cubicBezTo>
                    <a:pt x="153" y="852"/>
                    <a:pt x="159" y="912"/>
                    <a:pt x="164" y="975"/>
                  </a:cubicBezTo>
                  <a:cubicBezTo>
                    <a:pt x="336" y="912"/>
                    <a:pt x="459" y="961"/>
                    <a:pt x="528" y="1125"/>
                  </a:cubicBezTo>
                  <a:cubicBezTo>
                    <a:pt x="538" y="1150"/>
                    <a:pt x="549" y="1174"/>
                    <a:pt x="558" y="1199"/>
                  </a:cubicBezTo>
                  <a:cubicBezTo>
                    <a:pt x="571" y="1235"/>
                    <a:pt x="593" y="1243"/>
                    <a:pt x="623" y="1218"/>
                  </a:cubicBezTo>
                  <a:cubicBezTo>
                    <a:pt x="634" y="1210"/>
                    <a:pt x="648" y="1202"/>
                    <a:pt x="659" y="1191"/>
                  </a:cubicBezTo>
                  <a:cubicBezTo>
                    <a:pt x="697" y="1155"/>
                    <a:pt x="732" y="1131"/>
                    <a:pt x="790" y="1114"/>
                  </a:cubicBezTo>
                  <a:cubicBezTo>
                    <a:pt x="828" y="1106"/>
                    <a:pt x="869" y="1038"/>
                    <a:pt x="918" y="1005"/>
                  </a:cubicBezTo>
                  <a:cubicBezTo>
                    <a:pt x="1006" y="945"/>
                    <a:pt x="1112" y="910"/>
                    <a:pt x="1200" y="940"/>
                  </a:cubicBezTo>
                  <a:cubicBezTo>
                    <a:pt x="1432" y="1019"/>
                    <a:pt x="1686" y="1032"/>
                    <a:pt x="1899" y="1169"/>
                  </a:cubicBezTo>
                  <a:cubicBezTo>
                    <a:pt x="1907" y="1174"/>
                    <a:pt x="1921" y="1177"/>
                    <a:pt x="1932" y="1177"/>
                  </a:cubicBezTo>
                  <a:cubicBezTo>
                    <a:pt x="2016" y="1169"/>
                    <a:pt x="2035" y="1215"/>
                    <a:pt x="2024" y="1286"/>
                  </a:cubicBezTo>
                  <a:cubicBezTo>
                    <a:pt x="2005" y="1363"/>
                    <a:pt x="2035" y="1409"/>
                    <a:pt x="2123" y="1415"/>
                  </a:cubicBezTo>
                  <a:cubicBezTo>
                    <a:pt x="2145" y="1248"/>
                    <a:pt x="2191" y="1087"/>
                    <a:pt x="2183" y="918"/>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82"/>
            <p:cNvSpPr>
              <a:spLocks noChangeArrowheads="1"/>
            </p:cNvSpPr>
            <p:nvPr/>
          </p:nvSpPr>
          <p:spPr bwMode="auto">
            <a:xfrm>
              <a:off x="6870700" y="1520825"/>
              <a:ext cx="617538" cy="503238"/>
            </a:xfrm>
            <a:custGeom>
              <a:avLst/>
              <a:gdLst>
                <a:gd name="T0" fmla="*/ 98 w 1714"/>
                <a:gd name="T1" fmla="*/ 1207 h 1399"/>
                <a:gd name="T2" fmla="*/ 76 w 1714"/>
                <a:gd name="T3" fmla="*/ 1258 h 1399"/>
                <a:gd name="T4" fmla="*/ 156 w 1714"/>
                <a:gd name="T5" fmla="*/ 1316 h 1399"/>
                <a:gd name="T6" fmla="*/ 544 w 1714"/>
                <a:gd name="T7" fmla="*/ 1258 h 1399"/>
                <a:gd name="T8" fmla="*/ 593 w 1714"/>
                <a:gd name="T9" fmla="*/ 1264 h 1399"/>
                <a:gd name="T10" fmla="*/ 642 w 1714"/>
                <a:gd name="T11" fmla="*/ 1261 h 1399"/>
                <a:gd name="T12" fmla="*/ 983 w 1714"/>
                <a:gd name="T13" fmla="*/ 1272 h 1399"/>
                <a:gd name="T14" fmla="*/ 1336 w 1714"/>
                <a:gd name="T15" fmla="*/ 1294 h 1399"/>
                <a:gd name="T16" fmla="*/ 1519 w 1714"/>
                <a:gd name="T17" fmla="*/ 1231 h 1399"/>
                <a:gd name="T18" fmla="*/ 1639 w 1714"/>
                <a:gd name="T19" fmla="*/ 1245 h 1399"/>
                <a:gd name="T20" fmla="*/ 1661 w 1714"/>
                <a:gd name="T21" fmla="*/ 1164 h 1399"/>
                <a:gd name="T22" fmla="*/ 1663 w 1714"/>
                <a:gd name="T23" fmla="*/ 880 h 1399"/>
                <a:gd name="T24" fmla="*/ 1541 w 1714"/>
                <a:gd name="T25" fmla="*/ 596 h 1399"/>
                <a:gd name="T26" fmla="*/ 1412 w 1714"/>
                <a:gd name="T27" fmla="*/ 478 h 1399"/>
                <a:gd name="T28" fmla="*/ 1327 w 1714"/>
                <a:gd name="T29" fmla="*/ 355 h 1399"/>
                <a:gd name="T30" fmla="*/ 1308 w 1714"/>
                <a:gd name="T31" fmla="*/ 276 h 1399"/>
                <a:gd name="T32" fmla="*/ 1112 w 1714"/>
                <a:gd name="T33" fmla="*/ 175 h 1399"/>
                <a:gd name="T34" fmla="*/ 628 w 1714"/>
                <a:gd name="T35" fmla="*/ 39 h 1399"/>
                <a:gd name="T36" fmla="*/ 328 w 1714"/>
                <a:gd name="T37" fmla="*/ 197 h 1399"/>
                <a:gd name="T38" fmla="*/ 249 w 1714"/>
                <a:gd name="T39" fmla="*/ 243 h 1399"/>
                <a:gd name="T40" fmla="*/ 150 w 1714"/>
                <a:gd name="T41" fmla="*/ 249 h 1399"/>
                <a:gd name="T42" fmla="*/ 128 w 1714"/>
                <a:gd name="T43" fmla="*/ 342 h 1399"/>
                <a:gd name="T44" fmla="*/ 98 w 1714"/>
                <a:gd name="T45" fmla="*/ 410 h 1399"/>
                <a:gd name="T46" fmla="*/ 8 w 1714"/>
                <a:gd name="T47" fmla="*/ 593 h 1399"/>
                <a:gd name="T48" fmla="*/ 79 w 1714"/>
                <a:gd name="T49" fmla="*/ 883 h 1399"/>
                <a:gd name="T50" fmla="*/ 65 w 1714"/>
                <a:gd name="T51" fmla="*/ 1052 h 1399"/>
                <a:gd name="T52" fmla="*/ 98 w 1714"/>
                <a:gd name="T53" fmla="*/ 1207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4" h="1399">
                  <a:moveTo>
                    <a:pt x="98" y="1207"/>
                  </a:moveTo>
                  <a:cubicBezTo>
                    <a:pt x="85" y="1223"/>
                    <a:pt x="46" y="1237"/>
                    <a:pt x="76" y="1258"/>
                  </a:cubicBezTo>
                  <a:cubicBezTo>
                    <a:pt x="104" y="1278"/>
                    <a:pt x="112" y="1335"/>
                    <a:pt x="156" y="1316"/>
                  </a:cubicBezTo>
                  <a:cubicBezTo>
                    <a:pt x="279" y="1261"/>
                    <a:pt x="432" y="1398"/>
                    <a:pt x="544" y="1258"/>
                  </a:cubicBezTo>
                  <a:cubicBezTo>
                    <a:pt x="549" y="1250"/>
                    <a:pt x="576" y="1258"/>
                    <a:pt x="593" y="1264"/>
                  </a:cubicBezTo>
                  <a:cubicBezTo>
                    <a:pt x="612" y="1269"/>
                    <a:pt x="628" y="1272"/>
                    <a:pt x="642" y="1261"/>
                  </a:cubicBezTo>
                  <a:cubicBezTo>
                    <a:pt x="759" y="1179"/>
                    <a:pt x="874" y="1223"/>
                    <a:pt x="983" y="1272"/>
                  </a:cubicBezTo>
                  <a:cubicBezTo>
                    <a:pt x="1098" y="1324"/>
                    <a:pt x="1210" y="1362"/>
                    <a:pt x="1336" y="1294"/>
                  </a:cubicBezTo>
                  <a:cubicBezTo>
                    <a:pt x="1393" y="1264"/>
                    <a:pt x="1461" y="1258"/>
                    <a:pt x="1519" y="1231"/>
                  </a:cubicBezTo>
                  <a:cubicBezTo>
                    <a:pt x="1562" y="1212"/>
                    <a:pt x="1601" y="1215"/>
                    <a:pt x="1639" y="1245"/>
                  </a:cubicBezTo>
                  <a:cubicBezTo>
                    <a:pt x="1647" y="1212"/>
                    <a:pt x="1653" y="1187"/>
                    <a:pt x="1661" y="1164"/>
                  </a:cubicBezTo>
                  <a:cubicBezTo>
                    <a:pt x="1696" y="1068"/>
                    <a:pt x="1713" y="945"/>
                    <a:pt x="1663" y="880"/>
                  </a:cubicBezTo>
                  <a:cubicBezTo>
                    <a:pt x="1598" y="790"/>
                    <a:pt x="1573" y="691"/>
                    <a:pt x="1541" y="596"/>
                  </a:cubicBezTo>
                  <a:cubicBezTo>
                    <a:pt x="1516" y="522"/>
                    <a:pt x="1475" y="492"/>
                    <a:pt x="1412" y="478"/>
                  </a:cubicBezTo>
                  <a:cubicBezTo>
                    <a:pt x="1344" y="462"/>
                    <a:pt x="1322" y="424"/>
                    <a:pt x="1327" y="355"/>
                  </a:cubicBezTo>
                  <a:cubicBezTo>
                    <a:pt x="1330" y="331"/>
                    <a:pt x="1347" y="293"/>
                    <a:pt x="1308" y="276"/>
                  </a:cubicBezTo>
                  <a:cubicBezTo>
                    <a:pt x="1243" y="246"/>
                    <a:pt x="1185" y="197"/>
                    <a:pt x="1112" y="175"/>
                  </a:cubicBezTo>
                  <a:cubicBezTo>
                    <a:pt x="951" y="131"/>
                    <a:pt x="789" y="82"/>
                    <a:pt x="628" y="39"/>
                  </a:cubicBezTo>
                  <a:cubicBezTo>
                    <a:pt x="483" y="0"/>
                    <a:pt x="380" y="58"/>
                    <a:pt x="328" y="197"/>
                  </a:cubicBezTo>
                  <a:cubicBezTo>
                    <a:pt x="314" y="233"/>
                    <a:pt x="292" y="265"/>
                    <a:pt x="249" y="243"/>
                  </a:cubicBezTo>
                  <a:cubicBezTo>
                    <a:pt x="213" y="224"/>
                    <a:pt x="188" y="205"/>
                    <a:pt x="150" y="249"/>
                  </a:cubicBezTo>
                  <a:cubicBezTo>
                    <a:pt x="123" y="282"/>
                    <a:pt x="93" y="295"/>
                    <a:pt x="128" y="342"/>
                  </a:cubicBezTo>
                  <a:cubicBezTo>
                    <a:pt x="145" y="364"/>
                    <a:pt x="112" y="385"/>
                    <a:pt x="98" y="410"/>
                  </a:cubicBezTo>
                  <a:cubicBezTo>
                    <a:pt x="63" y="467"/>
                    <a:pt x="0" y="517"/>
                    <a:pt x="8" y="593"/>
                  </a:cubicBezTo>
                  <a:cubicBezTo>
                    <a:pt x="19" y="691"/>
                    <a:pt x="27" y="798"/>
                    <a:pt x="79" y="883"/>
                  </a:cubicBezTo>
                  <a:cubicBezTo>
                    <a:pt x="126" y="956"/>
                    <a:pt x="117" y="1003"/>
                    <a:pt x="65" y="1052"/>
                  </a:cubicBezTo>
                  <a:cubicBezTo>
                    <a:pt x="153" y="1112"/>
                    <a:pt x="156" y="1136"/>
                    <a:pt x="98" y="120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83"/>
            <p:cNvSpPr>
              <a:spLocks noChangeArrowheads="1"/>
            </p:cNvSpPr>
            <p:nvPr/>
          </p:nvSpPr>
          <p:spPr bwMode="auto">
            <a:xfrm>
              <a:off x="4970463" y="2197100"/>
              <a:ext cx="495300" cy="787400"/>
            </a:xfrm>
            <a:custGeom>
              <a:avLst/>
              <a:gdLst>
                <a:gd name="T0" fmla="*/ 292 w 1378"/>
                <a:gd name="T1" fmla="*/ 1903 h 2188"/>
                <a:gd name="T2" fmla="*/ 347 w 1378"/>
                <a:gd name="T3" fmla="*/ 1873 h 2188"/>
                <a:gd name="T4" fmla="*/ 459 w 1378"/>
                <a:gd name="T5" fmla="*/ 1870 h 2188"/>
                <a:gd name="T6" fmla="*/ 525 w 1378"/>
                <a:gd name="T7" fmla="*/ 2048 h 2188"/>
                <a:gd name="T8" fmla="*/ 615 w 1378"/>
                <a:gd name="T9" fmla="*/ 2152 h 2188"/>
                <a:gd name="T10" fmla="*/ 885 w 1378"/>
                <a:gd name="T11" fmla="*/ 2075 h 2188"/>
                <a:gd name="T12" fmla="*/ 1068 w 1378"/>
                <a:gd name="T13" fmla="*/ 1914 h 2188"/>
                <a:gd name="T14" fmla="*/ 1300 w 1378"/>
                <a:gd name="T15" fmla="*/ 1835 h 2188"/>
                <a:gd name="T16" fmla="*/ 1347 w 1378"/>
                <a:gd name="T17" fmla="*/ 1726 h 2188"/>
                <a:gd name="T18" fmla="*/ 1194 w 1378"/>
                <a:gd name="T19" fmla="*/ 1474 h 2188"/>
                <a:gd name="T20" fmla="*/ 1109 w 1378"/>
                <a:gd name="T21" fmla="*/ 1103 h 2188"/>
                <a:gd name="T22" fmla="*/ 1142 w 1378"/>
                <a:gd name="T23" fmla="*/ 759 h 2188"/>
                <a:gd name="T24" fmla="*/ 1175 w 1378"/>
                <a:gd name="T25" fmla="*/ 442 h 2188"/>
                <a:gd name="T26" fmla="*/ 1216 w 1378"/>
                <a:gd name="T27" fmla="*/ 155 h 2188"/>
                <a:gd name="T28" fmla="*/ 1175 w 1378"/>
                <a:gd name="T29" fmla="*/ 90 h 2188"/>
                <a:gd name="T30" fmla="*/ 1087 w 1378"/>
                <a:gd name="T31" fmla="*/ 49 h 2188"/>
                <a:gd name="T32" fmla="*/ 940 w 1378"/>
                <a:gd name="T33" fmla="*/ 27 h 2188"/>
                <a:gd name="T34" fmla="*/ 724 w 1378"/>
                <a:gd name="T35" fmla="*/ 52 h 2188"/>
                <a:gd name="T36" fmla="*/ 598 w 1378"/>
                <a:gd name="T37" fmla="*/ 139 h 2188"/>
                <a:gd name="T38" fmla="*/ 541 w 1378"/>
                <a:gd name="T39" fmla="*/ 565 h 2188"/>
                <a:gd name="T40" fmla="*/ 396 w 1378"/>
                <a:gd name="T41" fmla="*/ 964 h 2188"/>
                <a:gd name="T42" fmla="*/ 150 w 1378"/>
                <a:gd name="T43" fmla="*/ 1245 h 2188"/>
                <a:gd name="T44" fmla="*/ 96 w 1378"/>
                <a:gd name="T45" fmla="*/ 1267 h 2188"/>
                <a:gd name="T46" fmla="*/ 8 w 1378"/>
                <a:gd name="T47" fmla="*/ 1311 h 2188"/>
                <a:gd name="T48" fmla="*/ 77 w 1378"/>
                <a:gd name="T49" fmla="*/ 1387 h 2188"/>
                <a:gd name="T50" fmla="*/ 139 w 1378"/>
                <a:gd name="T51" fmla="*/ 1507 h 2188"/>
                <a:gd name="T52" fmla="*/ 156 w 1378"/>
                <a:gd name="T53" fmla="*/ 1652 h 2188"/>
                <a:gd name="T54" fmla="*/ 232 w 1378"/>
                <a:gd name="T55" fmla="*/ 1813 h 2188"/>
                <a:gd name="T56" fmla="*/ 292 w 1378"/>
                <a:gd name="T57" fmla="*/ 1903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8" h="2188">
                  <a:moveTo>
                    <a:pt x="292" y="1903"/>
                  </a:moveTo>
                  <a:cubicBezTo>
                    <a:pt x="322" y="1941"/>
                    <a:pt x="331" y="1887"/>
                    <a:pt x="347" y="1873"/>
                  </a:cubicBezTo>
                  <a:cubicBezTo>
                    <a:pt x="385" y="1843"/>
                    <a:pt x="432" y="1816"/>
                    <a:pt x="459" y="1870"/>
                  </a:cubicBezTo>
                  <a:cubicBezTo>
                    <a:pt x="486" y="1925"/>
                    <a:pt x="536" y="1980"/>
                    <a:pt x="525" y="2048"/>
                  </a:cubicBezTo>
                  <a:cubicBezTo>
                    <a:pt x="511" y="2127"/>
                    <a:pt x="557" y="2138"/>
                    <a:pt x="615" y="2152"/>
                  </a:cubicBezTo>
                  <a:cubicBezTo>
                    <a:pt x="719" y="2174"/>
                    <a:pt x="814" y="2187"/>
                    <a:pt x="885" y="2075"/>
                  </a:cubicBezTo>
                  <a:cubicBezTo>
                    <a:pt x="929" y="2007"/>
                    <a:pt x="1005" y="1961"/>
                    <a:pt x="1068" y="1914"/>
                  </a:cubicBezTo>
                  <a:cubicBezTo>
                    <a:pt x="1131" y="1868"/>
                    <a:pt x="1221" y="1859"/>
                    <a:pt x="1300" y="1835"/>
                  </a:cubicBezTo>
                  <a:cubicBezTo>
                    <a:pt x="1339" y="1824"/>
                    <a:pt x="1377" y="1742"/>
                    <a:pt x="1347" y="1726"/>
                  </a:cubicBezTo>
                  <a:cubicBezTo>
                    <a:pt x="1251" y="1666"/>
                    <a:pt x="1240" y="1562"/>
                    <a:pt x="1194" y="1474"/>
                  </a:cubicBezTo>
                  <a:cubicBezTo>
                    <a:pt x="1134" y="1360"/>
                    <a:pt x="1101" y="1237"/>
                    <a:pt x="1109" y="1103"/>
                  </a:cubicBezTo>
                  <a:cubicBezTo>
                    <a:pt x="1115" y="988"/>
                    <a:pt x="1131" y="874"/>
                    <a:pt x="1142" y="759"/>
                  </a:cubicBezTo>
                  <a:cubicBezTo>
                    <a:pt x="1153" y="655"/>
                    <a:pt x="1115" y="551"/>
                    <a:pt x="1175" y="442"/>
                  </a:cubicBezTo>
                  <a:cubicBezTo>
                    <a:pt x="1218" y="363"/>
                    <a:pt x="1202" y="251"/>
                    <a:pt x="1216" y="155"/>
                  </a:cubicBezTo>
                  <a:cubicBezTo>
                    <a:pt x="1221" y="120"/>
                    <a:pt x="1213" y="101"/>
                    <a:pt x="1175" y="90"/>
                  </a:cubicBezTo>
                  <a:cubicBezTo>
                    <a:pt x="1145" y="82"/>
                    <a:pt x="1109" y="71"/>
                    <a:pt x="1087" y="49"/>
                  </a:cubicBezTo>
                  <a:cubicBezTo>
                    <a:pt x="1041" y="0"/>
                    <a:pt x="978" y="8"/>
                    <a:pt x="940" y="27"/>
                  </a:cubicBezTo>
                  <a:cubicBezTo>
                    <a:pt x="866" y="65"/>
                    <a:pt x="798" y="62"/>
                    <a:pt x="724" y="52"/>
                  </a:cubicBezTo>
                  <a:cubicBezTo>
                    <a:pt x="658" y="43"/>
                    <a:pt x="607" y="87"/>
                    <a:pt x="598" y="139"/>
                  </a:cubicBezTo>
                  <a:cubicBezTo>
                    <a:pt x="574" y="281"/>
                    <a:pt x="568" y="423"/>
                    <a:pt x="541" y="565"/>
                  </a:cubicBezTo>
                  <a:cubicBezTo>
                    <a:pt x="511" y="707"/>
                    <a:pt x="481" y="841"/>
                    <a:pt x="396" y="964"/>
                  </a:cubicBezTo>
                  <a:cubicBezTo>
                    <a:pt x="325" y="1067"/>
                    <a:pt x="200" y="1122"/>
                    <a:pt x="150" y="1245"/>
                  </a:cubicBezTo>
                  <a:cubicBezTo>
                    <a:pt x="142" y="1267"/>
                    <a:pt x="118" y="1264"/>
                    <a:pt x="96" y="1267"/>
                  </a:cubicBezTo>
                  <a:cubicBezTo>
                    <a:pt x="63" y="1272"/>
                    <a:pt x="17" y="1245"/>
                    <a:pt x="8" y="1311"/>
                  </a:cubicBezTo>
                  <a:cubicBezTo>
                    <a:pt x="0" y="1368"/>
                    <a:pt x="44" y="1373"/>
                    <a:pt x="77" y="1387"/>
                  </a:cubicBezTo>
                  <a:cubicBezTo>
                    <a:pt x="134" y="1409"/>
                    <a:pt x="167" y="1436"/>
                    <a:pt x="139" y="1507"/>
                  </a:cubicBezTo>
                  <a:cubicBezTo>
                    <a:pt x="123" y="1554"/>
                    <a:pt x="131" y="1603"/>
                    <a:pt x="156" y="1652"/>
                  </a:cubicBezTo>
                  <a:cubicBezTo>
                    <a:pt x="183" y="1704"/>
                    <a:pt x="224" y="1756"/>
                    <a:pt x="232" y="1813"/>
                  </a:cubicBezTo>
                  <a:cubicBezTo>
                    <a:pt x="197" y="1884"/>
                    <a:pt x="271" y="1879"/>
                    <a:pt x="292" y="1903"/>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84"/>
            <p:cNvSpPr>
              <a:spLocks noChangeArrowheads="1"/>
            </p:cNvSpPr>
            <p:nvPr/>
          </p:nvSpPr>
          <p:spPr bwMode="auto">
            <a:xfrm>
              <a:off x="6507163" y="2522538"/>
              <a:ext cx="582612" cy="538162"/>
            </a:xfrm>
            <a:custGeom>
              <a:avLst/>
              <a:gdLst>
                <a:gd name="T0" fmla="*/ 407 w 1618"/>
                <a:gd name="T1" fmla="*/ 1387 h 1494"/>
                <a:gd name="T2" fmla="*/ 514 w 1618"/>
                <a:gd name="T3" fmla="*/ 1450 h 1494"/>
                <a:gd name="T4" fmla="*/ 768 w 1618"/>
                <a:gd name="T5" fmla="*/ 1406 h 1494"/>
                <a:gd name="T6" fmla="*/ 762 w 1618"/>
                <a:gd name="T7" fmla="*/ 1253 h 1494"/>
                <a:gd name="T8" fmla="*/ 743 w 1618"/>
                <a:gd name="T9" fmla="*/ 1185 h 1494"/>
                <a:gd name="T10" fmla="*/ 817 w 1618"/>
                <a:gd name="T11" fmla="*/ 1095 h 1494"/>
                <a:gd name="T12" fmla="*/ 921 w 1618"/>
                <a:gd name="T13" fmla="*/ 1062 h 1494"/>
                <a:gd name="T14" fmla="*/ 1008 w 1618"/>
                <a:gd name="T15" fmla="*/ 1026 h 1494"/>
                <a:gd name="T16" fmla="*/ 1325 w 1618"/>
                <a:gd name="T17" fmla="*/ 975 h 1494"/>
                <a:gd name="T18" fmla="*/ 1380 w 1618"/>
                <a:gd name="T19" fmla="*/ 950 h 1494"/>
                <a:gd name="T20" fmla="*/ 1549 w 1618"/>
                <a:gd name="T21" fmla="*/ 789 h 1494"/>
                <a:gd name="T22" fmla="*/ 1563 w 1618"/>
                <a:gd name="T23" fmla="*/ 592 h 1494"/>
                <a:gd name="T24" fmla="*/ 1437 w 1618"/>
                <a:gd name="T25" fmla="*/ 363 h 1494"/>
                <a:gd name="T26" fmla="*/ 1273 w 1618"/>
                <a:gd name="T27" fmla="*/ 62 h 1494"/>
                <a:gd name="T28" fmla="*/ 1169 w 1618"/>
                <a:gd name="T29" fmla="*/ 0 h 1494"/>
                <a:gd name="T30" fmla="*/ 440 w 1618"/>
                <a:gd name="T31" fmla="*/ 71 h 1494"/>
                <a:gd name="T32" fmla="*/ 402 w 1618"/>
                <a:gd name="T33" fmla="*/ 87 h 1494"/>
                <a:gd name="T34" fmla="*/ 271 w 1618"/>
                <a:gd name="T35" fmla="*/ 90 h 1494"/>
                <a:gd name="T36" fmla="*/ 153 w 1618"/>
                <a:gd name="T37" fmla="*/ 87 h 1494"/>
                <a:gd name="T38" fmla="*/ 107 w 1618"/>
                <a:gd name="T39" fmla="*/ 352 h 1494"/>
                <a:gd name="T40" fmla="*/ 178 w 1618"/>
                <a:gd name="T41" fmla="*/ 680 h 1494"/>
                <a:gd name="T42" fmla="*/ 170 w 1618"/>
                <a:gd name="T43" fmla="*/ 745 h 1494"/>
                <a:gd name="T44" fmla="*/ 41 w 1618"/>
                <a:gd name="T45" fmla="*/ 1043 h 1494"/>
                <a:gd name="T46" fmla="*/ 55 w 1618"/>
                <a:gd name="T47" fmla="*/ 1256 h 1494"/>
                <a:gd name="T48" fmla="*/ 142 w 1618"/>
                <a:gd name="T49" fmla="*/ 1409 h 1494"/>
                <a:gd name="T50" fmla="*/ 407 w 1618"/>
                <a:gd name="T51" fmla="*/ 1387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8" h="1494">
                  <a:moveTo>
                    <a:pt x="407" y="1387"/>
                  </a:moveTo>
                  <a:cubicBezTo>
                    <a:pt x="443" y="1409"/>
                    <a:pt x="476" y="1433"/>
                    <a:pt x="514" y="1450"/>
                  </a:cubicBezTo>
                  <a:cubicBezTo>
                    <a:pt x="607" y="1493"/>
                    <a:pt x="691" y="1469"/>
                    <a:pt x="768" y="1406"/>
                  </a:cubicBezTo>
                  <a:cubicBezTo>
                    <a:pt x="828" y="1357"/>
                    <a:pt x="768" y="1305"/>
                    <a:pt x="762" y="1253"/>
                  </a:cubicBezTo>
                  <a:cubicBezTo>
                    <a:pt x="760" y="1231"/>
                    <a:pt x="749" y="1209"/>
                    <a:pt x="743" y="1185"/>
                  </a:cubicBezTo>
                  <a:cubicBezTo>
                    <a:pt x="727" y="1122"/>
                    <a:pt x="768" y="1087"/>
                    <a:pt x="817" y="1095"/>
                  </a:cubicBezTo>
                  <a:cubicBezTo>
                    <a:pt x="866" y="1103"/>
                    <a:pt x="891" y="1092"/>
                    <a:pt x="921" y="1062"/>
                  </a:cubicBezTo>
                  <a:cubicBezTo>
                    <a:pt x="943" y="1043"/>
                    <a:pt x="984" y="1021"/>
                    <a:pt x="1008" y="1026"/>
                  </a:cubicBezTo>
                  <a:cubicBezTo>
                    <a:pt x="1123" y="1054"/>
                    <a:pt x="1219" y="988"/>
                    <a:pt x="1325" y="975"/>
                  </a:cubicBezTo>
                  <a:cubicBezTo>
                    <a:pt x="1341" y="972"/>
                    <a:pt x="1371" y="975"/>
                    <a:pt x="1380" y="950"/>
                  </a:cubicBezTo>
                  <a:cubicBezTo>
                    <a:pt x="1410" y="868"/>
                    <a:pt x="1489" y="841"/>
                    <a:pt x="1549" y="789"/>
                  </a:cubicBezTo>
                  <a:cubicBezTo>
                    <a:pt x="1617" y="732"/>
                    <a:pt x="1606" y="663"/>
                    <a:pt x="1563" y="592"/>
                  </a:cubicBezTo>
                  <a:cubicBezTo>
                    <a:pt x="1516" y="519"/>
                    <a:pt x="1418" y="464"/>
                    <a:pt x="1437" y="363"/>
                  </a:cubicBezTo>
                  <a:cubicBezTo>
                    <a:pt x="1464" y="213"/>
                    <a:pt x="1380" y="133"/>
                    <a:pt x="1273" y="62"/>
                  </a:cubicBezTo>
                  <a:cubicBezTo>
                    <a:pt x="1240" y="41"/>
                    <a:pt x="1216" y="0"/>
                    <a:pt x="1169" y="0"/>
                  </a:cubicBezTo>
                  <a:cubicBezTo>
                    <a:pt x="924" y="0"/>
                    <a:pt x="680" y="8"/>
                    <a:pt x="440" y="71"/>
                  </a:cubicBezTo>
                  <a:cubicBezTo>
                    <a:pt x="426" y="73"/>
                    <a:pt x="410" y="71"/>
                    <a:pt x="402" y="87"/>
                  </a:cubicBezTo>
                  <a:cubicBezTo>
                    <a:pt x="361" y="155"/>
                    <a:pt x="320" y="128"/>
                    <a:pt x="271" y="90"/>
                  </a:cubicBezTo>
                  <a:cubicBezTo>
                    <a:pt x="238" y="65"/>
                    <a:pt x="181" y="16"/>
                    <a:pt x="153" y="87"/>
                  </a:cubicBezTo>
                  <a:cubicBezTo>
                    <a:pt x="120" y="172"/>
                    <a:pt x="93" y="265"/>
                    <a:pt x="107" y="352"/>
                  </a:cubicBezTo>
                  <a:cubicBezTo>
                    <a:pt x="123" y="461"/>
                    <a:pt x="63" y="590"/>
                    <a:pt x="178" y="680"/>
                  </a:cubicBezTo>
                  <a:cubicBezTo>
                    <a:pt x="200" y="696"/>
                    <a:pt x="175" y="723"/>
                    <a:pt x="170" y="745"/>
                  </a:cubicBezTo>
                  <a:cubicBezTo>
                    <a:pt x="151" y="854"/>
                    <a:pt x="66" y="934"/>
                    <a:pt x="41" y="1043"/>
                  </a:cubicBezTo>
                  <a:cubicBezTo>
                    <a:pt x="22" y="1117"/>
                    <a:pt x="0" y="1185"/>
                    <a:pt x="55" y="1256"/>
                  </a:cubicBezTo>
                  <a:cubicBezTo>
                    <a:pt x="88" y="1302"/>
                    <a:pt x="110" y="1354"/>
                    <a:pt x="142" y="1409"/>
                  </a:cubicBezTo>
                  <a:cubicBezTo>
                    <a:pt x="227" y="1335"/>
                    <a:pt x="314" y="1330"/>
                    <a:pt x="407" y="138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85"/>
            <p:cNvSpPr>
              <a:spLocks noChangeArrowheads="1"/>
            </p:cNvSpPr>
            <p:nvPr/>
          </p:nvSpPr>
          <p:spPr bwMode="auto">
            <a:xfrm>
              <a:off x="6176963" y="911225"/>
              <a:ext cx="485775" cy="584200"/>
            </a:xfrm>
            <a:custGeom>
              <a:avLst/>
              <a:gdLst>
                <a:gd name="T0" fmla="*/ 1214 w 1349"/>
                <a:gd name="T1" fmla="*/ 1401 h 1623"/>
                <a:gd name="T2" fmla="*/ 1250 w 1349"/>
                <a:gd name="T3" fmla="*/ 1382 h 1623"/>
                <a:gd name="T4" fmla="*/ 1261 w 1349"/>
                <a:gd name="T5" fmla="*/ 1106 h 1623"/>
                <a:gd name="T6" fmla="*/ 1313 w 1349"/>
                <a:gd name="T7" fmla="*/ 975 h 1623"/>
                <a:gd name="T8" fmla="*/ 1334 w 1349"/>
                <a:gd name="T9" fmla="*/ 918 h 1623"/>
                <a:gd name="T10" fmla="*/ 1307 w 1349"/>
                <a:gd name="T11" fmla="*/ 885 h 1623"/>
                <a:gd name="T12" fmla="*/ 1149 w 1349"/>
                <a:gd name="T13" fmla="*/ 781 h 1623"/>
                <a:gd name="T14" fmla="*/ 1094 w 1349"/>
                <a:gd name="T15" fmla="*/ 576 h 1623"/>
                <a:gd name="T16" fmla="*/ 1157 w 1349"/>
                <a:gd name="T17" fmla="*/ 131 h 1623"/>
                <a:gd name="T18" fmla="*/ 1116 w 1349"/>
                <a:gd name="T19" fmla="*/ 63 h 1623"/>
                <a:gd name="T20" fmla="*/ 805 w 1349"/>
                <a:gd name="T21" fmla="*/ 33 h 1623"/>
                <a:gd name="T22" fmla="*/ 638 w 1349"/>
                <a:gd name="T23" fmla="*/ 118 h 1623"/>
                <a:gd name="T24" fmla="*/ 559 w 1349"/>
                <a:gd name="T25" fmla="*/ 161 h 1623"/>
                <a:gd name="T26" fmla="*/ 95 w 1349"/>
                <a:gd name="T27" fmla="*/ 538 h 1623"/>
                <a:gd name="T28" fmla="*/ 95 w 1349"/>
                <a:gd name="T29" fmla="*/ 724 h 1623"/>
                <a:gd name="T30" fmla="*/ 104 w 1349"/>
                <a:gd name="T31" fmla="*/ 748 h 1623"/>
                <a:gd name="T32" fmla="*/ 188 w 1349"/>
                <a:gd name="T33" fmla="*/ 1043 h 1623"/>
                <a:gd name="T34" fmla="*/ 196 w 1349"/>
                <a:gd name="T35" fmla="*/ 1101 h 1623"/>
                <a:gd name="T36" fmla="*/ 205 w 1349"/>
                <a:gd name="T37" fmla="*/ 1229 h 1623"/>
                <a:gd name="T38" fmla="*/ 300 w 1349"/>
                <a:gd name="T39" fmla="*/ 1499 h 1623"/>
                <a:gd name="T40" fmla="*/ 395 w 1349"/>
                <a:gd name="T41" fmla="*/ 1609 h 1623"/>
                <a:gd name="T42" fmla="*/ 482 w 1349"/>
                <a:gd name="T43" fmla="*/ 1581 h 1623"/>
                <a:gd name="T44" fmla="*/ 821 w 1349"/>
                <a:gd name="T45" fmla="*/ 1478 h 1623"/>
                <a:gd name="T46" fmla="*/ 1037 w 1349"/>
                <a:gd name="T47" fmla="*/ 1546 h 1623"/>
                <a:gd name="T48" fmla="*/ 1214 w 1349"/>
                <a:gd name="T49" fmla="*/ 1401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9" h="1623">
                  <a:moveTo>
                    <a:pt x="1214" y="1401"/>
                  </a:moveTo>
                  <a:cubicBezTo>
                    <a:pt x="1231" y="1404"/>
                    <a:pt x="1247" y="1401"/>
                    <a:pt x="1250" y="1382"/>
                  </a:cubicBezTo>
                  <a:cubicBezTo>
                    <a:pt x="1255" y="1289"/>
                    <a:pt x="1280" y="1194"/>
                    <a:pt x="1261" y="1106"/>
                  </a:cubicBezTo>
                  <a:cubicBezTo>
                    <a:pt x="1247" y="1038"/>
                    <a:pt x="1247" y="997"/>
                    <a:pt x="1313" y="975"/>
                  </a:cubicBezTo>
                  <a:cubicBezTo>
                    <a:pt x="1348" y="964"/>
                    <a:pt x="1334" y="937"/>
                    <a:pt x="1334" y="918"/>
                  </a:cubicBezTo>
                  <a:cubicBezTo>
                    <a:pt x="1337" y="899"/>
                    <a:pt x="1332" y="880"/>
                    <a:pt x="1307" y="885"/>
                  </a:cubicBezTo>
                  <a:cubicBezTo>
                    <a:pt x="1220" y="904"/>
                    <a:pt x="1160" y="855"/>
                    <a:pt x="1149" y="781"/>
                  </a:cubicBezTo>
                  <a:cubicBezTo>
                    <a:pt x="1141" y="710"/>
                    <a:pt x="1072" y="664"/>
                    <a:pt x="1094" y="576"/>
                  </a:cubicBezTo>
                  <a:cubicBezTo>
                    <a:pt x="1130" y="432"/>
                    <a:pt x="1138" y="279"/>
                    <a:pt x="1157" y="131"/>
                  </a:cubicBezTo>
                  <a:cubicBezTo>
                    <a:pt x="1160" y="101"/>
                    <a:pt x="1168" y="66"/>
                    <a:pt x="1116" y="63"/>
                  </a:cubicBezTo>
                  <a:cubicBezTo>
                    <a:pt x="1012" y="60"/>
                    <a:pt x="908" y="52"/>
                    <a:pt x="805" y="33"/>
                  </a:cubicBezTo>
                  <a:cubicBezTo>
                    <a:pt x="736" y="19"/>
                    <a:pt x="649" y="0"/>
                    <a:pt x="638" y="118"/>
                  </a:cubicBezTo>
                  <a:cubicBezTo>
                    <a:pt x="635" y="159"/>
                    <a:pt x="589" y="153"/>
                    <a:pt x="559" y="161"/>
                  </a:cubicBezTo>
                  <a:cubicBezTo>
                    <a:pt x="349" y="219"/>
                    <a:pt x="185" y="336"/>
                    <a:pt x="95" y="538"/>
                  </a:cubicBezTo>
                  <a:cubicBezTo>
                    <a:pt x="71" y="595"/>
                    <a:pt x="0" y="664"/>
                    <a:pt x="95" y="724"/>
                  </a:cubicBezTo>
                  <a:cubicBezTo>
                    <a:pt x="101" y="727"/>
                    <a:pt x="104" y="740"/>
                    <a:pt x="104" y="748"/>
                  </a:cubicBezTo>
                  <a:cubicBezTo>
                    <a:pt x="90" y="860"/>
                    <a:pt x="106" y="959"/>
                    <a:pt x="188" y="1043"/>
                  </a:cubicBezTo>
                  <a:cubicBezTo>
                    <a:pt x="205" y="1060"/>
                    <a:pt x="207" y="1087"/>
                    <a:pt x="196" y="1101"/>
                  </a:cubicBezTo>
                  <a:cubicBezTo>
                    <a:pt x="172" y="1147"/>
                    <a:pt x="199" y="1185"/>
                    <a:pt x="205" y="1229"/>
                  </a:cubicBezTo>
                  <a:cubicBezTo>
                    <a:pt x="221" y="1325"/>
                    <a:pt x="297" y="1404"/>
                    <a:pt x="300" y="1499"/>
                  </a:cubicBezTo>
                  <a:cubicBezTo>
                    <a:pt x="303" y="1576"/>
                    <a:pt x="341" y="1590"/>
                    <a:pt x="395" y="1609"/>
                  </a:cubicBezTo>
                  <a:cubicBezTo>
                    <a:pt x="433" y="1622"/>
                    <a:pt x="452" y="1587"/>
                    <a:pt x="482" y="1581"/>
                  </a:cubicBezTo>
                  <a:cubicBezTo>
                    <a:pt x="597" y="1560"/>
                    <a:pt x="695" y="1491"/>
                    <a:pt x="821" y="1478"/>
                  </a:cubicBezTo>
                  <a:cubicBezTo>
                    <a:pt x="917" y="1464"/>
                    <a:pt x="977" y="1458"/>
                    <a:pt x="1037" y="1546"/>
                  </a:cubicBezTo>
                  <a:cubicBezTo>
                    <a:pt x="1067" y="1445"/>
                    <a:pt x="1116" y="1387"/>
                    <a:pt x="1214" y="1401"/>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86"/>
            <p:cNvSpPr>
              <a:spLocks noChangeArrowheads="1"/>
            </p:cNvSpPr>
            <p:nvPr/>
          </p:nvSpPr>
          <p:spPr bwMode="auto">
            <a:xfrm>
              <a:off x="6602413" y="754063"/>
              <a:ext cx="484187" cy="503237"/>
            </a:xfrm>
            <a:custGeom>
              <a:avLst/>
              <a:gdLst>
                <a:gd name="T0" fmla="*/ 1312 w 1343"/>
                <a:gd name="T1" fmla="*/ 541 h 1399"/>
                <a:gd name="T2" fmla="*/ 1041 w 1343"/>
                <a:gd name="T3" fmla="*/ 224 h 1399"/>
                <a:gd name="T4" fmla="*/ 626 w 1343"/>
                <a:gd name="T5" fmla="*/ 88 h 1399"/>
                <a:gd name="T6" fmla="*/ 260 w 1343"/>
                <a:gd name="T7" fmla="*/ 11 h 1399"/>
                <a:gd name="T8" fmla="*/ 227 w 1343"/>
                <a:gd name="T9" fmla="*/ 14 h 1399"/>
                <a:gd name="T10" fmla="*/ 118 w 1343"/>
                <a:gd name="T11" fmla="*/ 153 h 1399"/>
                <a:gd name="T12" fmla="*/ 88 w 1343"/>
                <a:gd name="T13" fmla="*/ 399 h 1399"/>
                <a:gd name="T14" fmla="*/ 80 w 1343"/>
                <a:gd name="T15" fmla="*/ 784 h 1399"/>
                <a:gd name="T16" fmla="*/ 63 w 1343"/>
                <a:gd name="T17" fmla="*/ 841 h 1399"/>
                <a:gd name="T18" fmla="*/ 63 w 1343"/>
                <a:gd name="T19" fmla="*/ 1194 h 1399"/>
                <a:gd name="T20" fmla="*/ 91 w 1343"/>
                <a:gd name="T21" fmla="*/ 1207 h 1399"/>
                <a:gd name="T22" fmla="*/ 339 w 1343"/>
                <a:gd name="T23" fmla="*/ 1286 h 1399"/>
                <a:gd name="T24" fmla="*/ 410 w 1343"/>
                <a:gd name="T25" fmla="*/ 1317 h 1399"/>
                <a:gd name="T26" fmla="*/ 705 w 1343"/>
                <a:gd name="T27" fmla="*/ 1352 h 1399"/>
                <a:gd name="T28" fmla="*/ 935 w 1343"/>
                <a:gd name="T29" fmla="*/ 1344 h 1399"/>
                <a:gd name="T30" fmla="*/ 1055 w 1343"/>
                <a:gd name="T31" fmla="*/ 1319 h 1399"/>
                <a:gd name="T32" fmla="*/ 1172 w 1343"/>
                <a:gd name="T33" fmla="*/ 1224 h 1399"/>
                <a:gd name="T34" fmla="*/ 1230 w 1343"/>
                <a:gd name="T35" fmla="*/ 1164 h 1399"/>
                <a:gd name="T36" fmla="*/ 1320 w 1343"/>
                <a:gd name="T37" fmla="*/ 1046 h 1399"/>
                <a:gd name="T38" fmla="*/ 1323 w 1343"/>
                <a:gd name="T39" fmla="*/ 759 h 1399"/>
                <a:gd name="T40" fmla="*/ 1312 w 1343"/>
                <a:gd name="T41" fmla="*/ 541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399">
                  <a:moveTo>
                    <a:pt x="1312" y="541"/>
                  </a:moveTo>
                  <a:cubicBezTo>
                    <a:pt x="1252" y="413"/>
                    <a:pt x="1156" y="287"/>
                    <a:pt x="1041" y="224"/>
                  </a:cubicBezTo>
                  <a:cubicBezTo>
                    <a:pt x="918" y="159"/>
                    <a:pt x="776" y="107"/>
                    <a:pt x="626" y="88"/>
                  </a:cubicBezTo>
                  <a:cubicBezTo>
                    <a:pt x="503" y="71"/>
                    <a:pt x="358" y="137"/>
                    <a:pt x="260" y="11"/>
                  </a:cubicBezTo>
                  <a:cubicBezTo>
                    <a:pt x="252" y="0"/>
                    <a:pt x="238" y="11"/>
                    <a:pt x="227" y="14"/>
                  </a:cubicBezTo>
                  <a:cubicBezTo>
                    <a:pt x="153" y="33"/>
                    <a:pt x="123" y="79"/>
                    <a:pt x="118" y="153"/>
                  </a:cubicBezTo>
                  <a:cubicBezTo>
                    <a:pt x="112" y="235"/>
                    <a:pt x="88" y="317"/>
                    <a:pt x="88" y="399"/>
                  </a:cubicBezTo>
                  <a:cubicBezTo>
                    <a:pt x="88" y="527"/>
                    <a:pt x="31" y="653"/>
                    <a:pt x="80" y="784"/>
                  </a:cubicBezTo>
                  <a:cubicBezTo>
                    <a:pt x="88" y="803"/>
                    <a:pt x="77" y="822"/>
                    <a:pt x="63" y="841"/>
                  </a:cubicBezTo>
                  <a:cubicBezTo>
                    <a:pt x="0" y="929"/>
                    <a:pt x="3" y="1114"/>
                    <a:pt x="63" y="1194"/>
                  </a:cubicBezTo>
                  <a:cubicBezTo>
                    <a:pt x="72" y="1205"/>
                    <a:pt x="77" y="1210"/>
                    <a:pt x="91" y="1207"/>
                  </a:cubicBezTo>
                  <a:cubicBezTo>
                    <a:pt x="189" y="1185"/>
                    <a:pt x="263" y="1237"/>
                    <a:pt x="339" y="1286"/>
                  </a:cubicBezTo>
                  <a:cubicBezTo>
                    <a:pt x="361" y="1300"/>
                    <a:pt x="383" y="1325"/>
                    <a:pt x="410" y="1317"/>
                  </a:cubicBezTo>
                  <a:cubicBezTo>
                    <a:pt x="514" y="1292"/>
                    <a:pt x="607" y="1338"/>
                    <a:pt x="705" y="1352"/>
                  </a:cubicBezTo>
                  <a:cubicBezTo>
                    <a:pt x="779" y="1363"/>
                    <a:pt x="858" y="1398"/>
                    <a:pt x="935" y="1344"/>
                  </a:cubicBezTo>
                  <a:cubicBezTo>
                    <a:pt x="967" y="1319"/>
                    <a:pt x="1011" y="1322"/>
                    <a:pt x="1055" y="1319"/>
                  </a:cubicBezTo>
                  <a:cubicBezTo>
                    <a:pt x="1112" y="1317"/>
                    <a:pt x="1175" y="1311"/>
                    <a:pt x="1172" y="1224"/>
                  </a:cubicBezTo>
                  <a:cubicBezTo>
                    <a:pt x="1170" y="1191"/>
                    <a:pt x="1200" y="1169"/>
                    <a:pt x="1230" y="1164"/>
                  </a:cubicBezTo>
                  <a:cubicBezTo>
                    <a:pt x="1298" y="1153"/>
                    <a:pt x="1309" y="1087"/>
                    <a:pt x="1320" y="1046"/>
                  </a:cubicBezTo>
                  <a:cubicBezTo>
                    <a:pt x="1342" y="956"/>
                    <a:pt x="1333" y="858"/>
                    <a:pt x="1323" y="759"/>
                  </a:cubicBezTo>
                  <a:cubicBezTo>
                    <a:pt x="1309" y="686"/>
                    <a:pt x="1342" y="601"/>
                    <a:pt x="1312" y="541"/>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87"/>
            <p:cNvSpPr>
              <a:spLocks noChangeArrowheads="1"/>
            </p:cNvSpPr>
            <p:nvPr/>
          </p:nvSpPr>
          <p:spPr bwMode="auto">
            <a:xfrm>
              <a:off x="6303963" y="1452563"/>
              <a:ext cx="563562" cy="495300"/>
            </a:xfrm>
            <a:custGeom>
              <a:avLst/>
              <a:gdLst>
                <a:gd name="T0" fmla="*/ 17 w 1565"/>
                <a:gd name="T1" fmla="*/ 292 h 1374"/>
                <a:gd name="T2" fmla="*/ 76 w 1565"/>
                <a:gd name="T3" fmla="*/ 431 h 1374"/>
                <a:gd name="T4" fmla="*/ 270 w 1565"/>
                <a:gd name="T5" fmla="*/ 849 h 1374"/>
                <a:gd name="T6" fmla="*/ 597 w 1565"/>
                <a:gd name="T7" fmla="*/ 1213 h 1374"/>
                <a:gd name="T8" fmla="*/ 838 w 1565"/>
                <a:gd name="T9" fmla="*/ 1292 h 1374"/>
                <a:gd name="T10" fmla="*/ 1048 w 1565"/>
                <a:gd name="T11" fmla="*/ 1270 h 1374"/>
                <a:gd name="T12" fmla="*/ 1403 w 1565"/>
                <a:gd name="T13" fmla="*/ 1352 h 1374"/>
                <a:gd name="T14" fmla="*/ 1450 w 1565"/>
                <a:gd name="T15" fmla="*/ 1330 h 1374"/>
                <a:gd name="T16" fmla="*/ 1480 w 1565"/>
                <a:gd name="T17" fmla="*/ 1237 h 1374"/>
                <a:gd name="T18" fmla="*/ 1534 w 1565"/>
                <a:gd name="T19" fmla="*/ 1043 h 1374"/>
                <a:gd name="T20" fmla="*/ 1493 w 1565"/>
                <a:gd name="T21" fmla="*/ 836 h 1374"/>
                <a:gd name="T22" fmla="*/ 1531 w 1565"/>
                <a:gd name="T23" fmla="*/ 639 h 1374"/>
                <a:gd name="T24" fmla="*/ 1534 w 1565"/>
                <a:gd name="T25" fmla="*/ 538 h 1374"/>
                <a:gd name="T26" fmla="*/ 1411 w 1565"/>
                <a:gd name="T27" fmla="*/ 314 h 1374"/>
                <a:gd name="T28" fmla="*/ 1215 w 1565"/>
                <a:gd name="T29" fmla="*/ 262 h 1374"/>
                <a:gd name="T30" fmla="*/ 1100 w 1565"/>
                <a:gd name="T31" fmla="*/ 273 h 1374"/>
                <a:gd name="T32" fmla="*/ 1029 w 1565"/>
                <a:gd name="T33" fmla="*/ 164 h 1374"/>
                <a:gd name="T34" fmla="*/ 846 w 1565"/>
                <a:gd name="T35" fmla="*/ 19 h 1374"/>
                <a:gd name="T36" fmla="*/ 775 w 1565"/>
                <a:gd name="T37" fmla="*/ 104 h 1374"/>
                <a:gd name="T38" fmla="*/ 668 w 1565"/>
                <a:gd name="T39" fmla="*/ 147 h 1374"/>
                <a:gd name="T40" fmla="*/ 376 w 1565"/>
                <a:gd name="T41" fmla="*/ 115 h 1374"/>
                <a:gd name="T42" fmla="*/ 291 w 1565"/>
                <a:gd name="T43" fmla="*/ 145 h 1374"/>
                <a:gd name="T44" fmla="*/ 76 w 1565"/>
                <a:gd name="T45" fmla="*/ 213 h 1374"/>
                <a:gd name="T46" fmla="*/ 17 w 1565"/>
                <a:gd name="T47" fmla="*/ 292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5" h="1374">
                  <a:moveTo>
                    <a:pt x="17" y="292"/>
                  </a:moveTo>
                  <a:cubicBezTo>
                    <a:pt x="26" y="350"/>
                    <a:pt x="70" y="382"/>
                    <a:pt x="76" y="431"/>
                  </a:cubicBezTo>
                  <a:cubicBezTo>
                    <a:pt x="89" y="595"/>
                    <a:pt x="141" y="732"/>
                    <a:pt x="270" y="849"/>
                  </a:cubicBezTo>
                  <a:cubicBezTo>
                    <a:pt x="390" y="959"/>
                    <a:pt x="494" y="1087"/>
                    <a:pt x="597" y="1213"/>
                  </a:cubicBezTo>
                  <a:cubicBezTo>
                    <a:pt x="663" y="1292"/>
                    <a:pt x="737" y="1314"/>
                    <a:pt x="838" y="1292"/>
                  </a:cubicBezTo>
                  <a:cubicBezTo>
                    <a:pt x="903" y="1278"/>
                    <a:pt x="974" y="1259"/>
                    <a:pt x="1048" y="1270"/>
                  </a:cubicBezTo>
                  <a:cubicBezTo>
                    <a:pt x="1168" y="1289"/>
                    <a:pt x="1291" y="1294"/>
                    <a:pt x="1403" y="1352"/>
                  </a:cubicBezTo>
                  <a:cubicBezTo>
                    <a:pt x="1414" y="1357"/>
                    <a:pt x="1455" y="1373"/>
                    <a:pt x="1450" y="1330"/>
                  </a:cubicBezTo>
                  <a:cubicBezTo>
                    <a:pt x="1444" y="1292"/>
                    <a:pt x="1482" y="1256"/>
                    <a:pt x="1480" y="1237"/>
                  </a:cubicBezTo>
                  <a:cubicBezTo>
                    <a:pt x="1466" y="1161"/>
                    <a:pt x="1466" y="1095"/>
                    <a:pt x="1534" y="1043"/>
                  </a:cubicBezTo>
                  <a:cubicBezTo>
                    <a:pt x="1480" y="983"/>
                    <a:pt x="1521" y="907"/>
                    <a:pt x="1493" y="836"/>
                  </a:cubicBezTo>
                  <a:cubicBezTo>
                    <a:pt x="1469" y="773"/>
                    <a:pt x="1471" y="696"/>
                    <a:pt x="1531" y="639"/>
                  </a:cubicBezTo>
                  <a:cubicBezTo>
                    <a:pt x="1564" y="609"/>
                    <a:pt x="1564" y="573"/>
                    <a:pt x="1534" y="538"/>
                  </a:cubicBezTo>
                  <a:cubicBezTo>
                    <a:pt x="1480" y="472"/>
                    <a:pt x="1444" y="393"/>
                    <a:pt x="1411" y="314"/>
                  </a:cubicBezTo>
                  <a:cubicBezTo>
                    <a:pt x="1376" y="232"/>
                    <a:pt x="1288" y="207"/>
                    <a:pt x="1215" y="262"/>
                  </a:cubicBezTo>
                  <a:cubicBezTo>
                    <a:pt x="1174" y="292"/>
                    <a:pt x="1135" y="295"/>
                    <a:pt x="1100" y="273"/>
                  </a:cubicBezTo>
                  <a:cubicBezTo>
                    <a:pt x="1062" y="248"/>
                    <a:pt x="1023" y="224"/>
                    <a:pt x="1029" y="164"/>
                  </a:cubicBezTo>
                  <a:cubicBezTo>
                    <a:pt x="1034" y="90"/>
                    <a:pt x="914" y="0"/>
                    <a:pt x="846" y="19"/>
                  </a:cubicBezTo>
                  <a:cubicBezTo>
                    <a:pt x="802" y="33"/>
                    <a:pt x="786" y="71"/>
                    <a:pt x="775" y="104"/>
                  </a:cubicBezTo>
                  <a:cubicBezTo>
                    <a:pt x="753" y="167"/>
                    <a:pt x="723" y="167"/>
                    <a:pt x="668" y="147"/>
                  </a:cubicBezTo>
                  <a:cubicBezTo>
                    <a:pt x="575" y="117"/>
                    <a:pt x="472" y="131"/>
                    <a:pt x="376" y="115"/>
                  </a:cubicBezTo>
                  <a:cubicBezTo>
                    <a:pt x="335" y="106"/>
                    <a:pt x="311" y="126"/>
                    <a:pt x="291" y="145"/>
                  </a:cubicBezTo>
                  <a:cubicBezTo>
                    <a:pt x="231" y="205"/>
                    <a:pt x="166" y="218"/>
                    <a:pt x="76" y="213"/>
                  </a:cubicBezTo>
                  <a:cubicBezTo>
                    <a:pt x="18" y="197"/>
                    <a:pt x="0" y="205"/>
                    <a:pt x="17" y="292"/>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88"/>
            <p:cNvSpPr>
              <a:spLocks noChangeArrowheads="1"/>
            </p:cNvSpPr>
            <p:nvPr/>
          </p:nvSpPr>
          <p:spPr bwMode="auto">
            <a:xfrm>
              <a:off x="6057900" y="528638"/>
              <a:ext cx="590550" cy="371475"/>
            </a:xfrm>
            <a:custGeom>
              <a:avLst/>
              <a:gdLst>
                <a:gd name="T0" fmla="*/ 47 w 1642"/>
                <a:gd name="T1" fmla="*/ 142 h 1030"/>
                <a:gd name="T2" fmla="*/ 25 w 1642"/>
                <a:gd name="T3" fmla="*/ 592 h 1030"/>
                <a:gd name="T4" fmla="*/ 88 w 1642"/>
                <a:gd name="T5" fmla="*/ 691 h 1030"/>
                <a:gd name="T6" fmla="*/ 145 w 1642"/>
                <a:gd name="T7" fmla="*/ 773 h 1030"/>
                <a:gd name="T8" fmla="*/ 298 w 1642"/>
                <a:gd name="T9" fmla="*/ 898 h 1030"/>
                <a:gd name="T10" fmla="*/ 939 w 1642"/>
                <a:gd name="T11" fmla="*/ 969 h 1030"/>
                <a:gd name="T12" fmla="*/ 1439 w 1642"/>
                <a:gd name="T13" fmla="*/ 1024 h 1030"/>
                <a:gd name="T14" fmla="*/ 1510 w 1642"/>
                <a:gd name="T15" fmla="*/ 967 h 1030"/>
                <a:gd name="T16" fmla="*/ 1603 w 1642"/>
                <a:gd name="T17" fmla="*/ 210 h 1030"/>
                <a:gd name="T18" fmla="*/ 1521 w 1642"/>
                <a:gd name="T19" fmla="*/ 87 h 1030"/>
                <a:gd name="T20" fmla="*/ 183 w 1642"/>
                <a:gd name="T21" fmla="*/ 5 h 1030"/>
                <a:gd name="T22" fmla="*/ 47 w 1642"/>
                <a:gd name="T23" fmla="*/ 142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2" h="1030">
                  <a:moveTo>
                    <a:pt x="47" y="142"/>
                  </a:moveTo>
                  <a:cubicBezTo>
                    <a:pt x="28" y="292"/>
                    <a:pt x="0" y="437"/>
                    <a:pt x="25" y="592"/>
                  </a:cubicBezTo>
                  <a:cubicBezTo>
                    <a:pt x="33" y="644"/>
                    <a:pt x="0" y="693"/>
                    <a:pt x="88" y="691"/>
                  </a:cubicBezTo>
                  <a:cubicBezTo>
                    <a:pt x="129" y="688"/>
                    <a:pt x="137" y="740"/>
                    <a:pt x="145" y="773"/>
                  </a:cubicBezTo>
                  <a:cubicBezTo>
                    <a:pt x="164" y="857"/>
                    <a:pt x="216" y="890"/>
                    <a:pt x="298" y="898"/>
                  </a:cubicBezTo>
                  <a:cubicBezTo>
                    <a:pt x="511" y="920"/>
                    <a:pt x="726" y="947"/>
                    <a:pt x="939" y="969"/>
                  </a:cubicBezTo>
                  <a:cubicBezTo>
                    <a:pt x="1105" y="988"/>
                    <a:pt x="1272" y="1005"/>
                    <a:pt x="1439" y="1024"/>
                  </a:cubicBezTo>
                  <a:cubicBezTo>
                    <a:pt x="1485" y="1029"/>
                    <a:pt x="1504" y="1021"/>
                    <a:pt x="1510" y="967"/>
                  </a:cubicBezTo>
                  <a:cubicBezTo>
                    <a:pt x="1537" y="715"/>
                    <a:pt x="1570" y="461"/>
                    <a:pt x="1603" y="210"/>
                  </a:cubicBezTo>
                  <a:cubicBezTo>
                    <a:pt x="1611" y="142"/>
                    <a:pt x="1641" y="93"/>
                    <a:pt x="1521" y="87"/>
                  </a:cubicBezTo>
                  <a:cubicBezTo>
                    <a:pt x="1081" y="71"/>
                    <a:pt x="642" y="35"/>
                    <a:pt x="183" y="5"/>
                  </a:cubicBezTo>
                  <a:cubicBezTo>
                    <a:pt x="60" y="0"/>
                    <a:pt x="63" y="2"/>
                    <a:pt x="47" y="142"/>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89"/>
            <p:cNvSpPr>
              <a:spLocks noChangeArrowheads="1"/>
            </p:cNvSpPr>
            <p:nvPr/>
          </p:nvSpPr>
          <p:spPr bwMode="auto">
            <a:xfrm>
              <a:off x="4513263" y="854075"/>
              <a:ext cx="512762" cy="704850"/>
            </a:xfrm>
            <a:custGeom>
              <a:avLst/>
              <a:gdLst>
                <a:gd name="T0" fmla="*/ 565 w 1424"/>
                <a:gd name="T1" fmla="*/ 1931 h 1956"/>
                <a:gd name="T2" fmla="*/ 715 w 1424"/>
                <a:gd name="T3" fmla="*/ 1947 h 1956"/>
                <a:gd name="T4" fmla="*/ 879 w 1424"/>
                <a:gd name="T5" fmla="*/ 1799 h 1956"/>
                <a:gd name="T6" fmla="*/ 948 w 1424"/>
                <a:gd name="T7" fmla="*/ 1655 h 1956"/>
                <a:gd name="T8" fmla="*/ 1051 w 1424"/>
                <a:gd name="T9" fmla="*/ 1526 h 1956"/>
                <a:gd name="T10" fmla="*/ 1095 w 1424"/>
                <a:gd name="T11" fmla="*/ 1212 h 1956"/>
                <a:gd name="T12" fmla="*/ 1229 w 1424"/>
                <a:gd name="T13" fmla="*/ 816 h 1956"/>
                <a:gd name="T14" fmla="*/ 1387 w 1424"/>
                <a:gd name="T15" fmla="*/ 494 h 1956"/>
                <a:gd name="T16" fmla="*/ 1379 w 1424"/>
                <a:gd name="T17" fmla="*/ 382 h 1956"/>
                <a:gd name="T18" fmla="*/ 1259 w 1424"/>
                <a:gd name="T19" fmla="*/ 404 h 1956"/>
                <a:gd name="T20" fmla="*/ 1095 w 1424"/>
                <a:gd name="T21" fmla="*/ 379 h 1956"/>
                <a:gd name="T22" fmla="*/ 1035 w 1424"/>
                <a:gd name="T23" fmla="*/ 295 h 1956"/>
                <a:gd name="T24" fmla="*/ 653 w 1424"/>
                <a:gd name="T25" fmla="*/ 24 h 1956"/>
                <a:gd name="T26" fmla="*/ 571 w 1424"/>
                <a:gd name="T27" fmla="*/ 16 h 1956"/>
                <a:gd name="T28" fmla="*/ 549 w 1424"/>
                <a:gd name="T29" fmla="*/ 84 h 1956"/>
                <a:gd name="T30" fmla="*/ 483 w 1424"/>
                <a:gd name="T31" fmla="*/ 188 h 1956"/>
                <a:gd name="T32" fmla="*/ 205 w 1424"/>
                <a:gd name="T33" fmla="*/ 295 h 1956"/>
                <a:gd name="T34" fmla="*/ 2 w 1424"/>
                <a:gd name="T35" fmla="*/ 530 h 1956"/>
                <a:gd name="T36" fmla="*/ 5 w 1424"/>
                <a:gd name="T37" fmla="*/ 560 h 1956"/>
                <a:gd name="T38" fmla="*/ 248 w 1424"/>
                <a:gd name="T39" fmla="*/ 576 h 1956"/>
                <a:gd name="T40" fmla="*/ 341 w 1424"/>
                <a:gd name="T41" fmla="*/ 595 h 1956"/>
                <a:gd name="T42" fmla="*/ 557 w 1424"/>
                <a:gd name="T43" fmla="*/ 710 h 1956"/>
                <a:gd name="T44" fmla="*/ 565 w 1424"/>
                <a:gd name="T45" fmla="*/ 789 h 1956"/>
                <a:gd name="T46" fmla="*/ 472 w 1424"/>
                <a:gd name="T47" fmla="*/ 1046 h 1956"/>
                <a:gd name="T48" fmla="*/ 461 w 1424"/>
                <a:gd name="T49" fmla="*/ 1087 h 1956"/>
                <a:gd name="T50" fmla="*/ 475 w 1424"/>
                <a:gd name="T51" fmla="*/ 1223 h 1956"/>
                <a:gd name="T52" fmla="*/ 475 w 1424"/>
                <a:gd name="T53" fmla="*/ 1398 h 1956"/>
                <a:gd name="T54" fmla="*/ 467 w 1424"/>
                <a:gd name="T55" fmla="*/ 1442 h 1956"/>
                <a:gd name="T56" fmla="*/ 418 w 1424"/>
                <a:gd name="T57" fmla="*/ 1914 h 1956"/>
                <a:gd name="T58" fmla="*/ 565 w 1424"/>
                <a:gd name="T59" fmla="*/ 1931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24" h="1956">
                  <a:moveTo>
                    <a:pt x="565" y="1931"/>
                  </a:moveTo>
                  <a:cubicBezTo>
                    <a:pt x="614" y="1936"/>
                    <a:pt x="666" y="1944"/>
                    <a:pt x="715" y="1947"/>
                  </a:cubicBezTo>
                  <a:cubicBezTo>
                    <a:pt x="838" y="1955"/>
                    <a:pt x="877" y="1925"/>
                    <a:pt x="879" y="1799"/>
                  </a:cubicBezTo>
                  <a:cubicBezTo>
                    <a:pt x="882" y="1737"/>
                    <a:pt x="907" y="1696"/>
                    <a:pt x="948" y="1655"/>
                  </a:cubicBezTo>
                  <a:cubicBezTo>
                    <a:pt x="986" y="1616"/>
                    <a:pt x="1040" y="1586"/>
                    <a:pt x="1051" y="1526"/>
                  </a:cubicBezTo>
                  <a:cubicBezTo>
                    <a:pt x="1068" y="1423"/>
                    <a:pt x="1095" y="1316"/>
                    <a:pt x="1095" y="1212"/>
                  </a:cubicBezTo>
                  <a:cubicBezTo>
                    <a:pt x="1095" y="1062"/>
                    <a:pt x="1147" y="931"/>
                    <a:pt x="1229" y="816"/>
                  </a:cubicBezTo>
                  <a:cubicBezTo>
                    <a:pt x="1300" y="715"/>
                    <a:pt x="1346" y="609"/>
                    <a:pt x="1387" y="494"/>
                  </a:cubicBezTo>
                  <a:cubicBezTo>
                    <a:pt x="1401" y="453"/>
                    <a:pt x="1423" y="404"/>
                    <a:pt x="1379" y="382"/>
                  </a:cubicBezTo>
                  <a:cubicBezTo>
                    <a:pt x="1346" y="366"/>
                    <a:pt x="1297" y="374"/>
                    <a:pt x="1259" y="404"/>
                  </a:cubicBezTo>
                  <a:cubicBezTo>
                    <a:pt x="1202" y="450"/>
                    <a:pt x="1136" y="439"/>
                    <a:pt x="1095" y="379"/>
                  </a:cubicBezTo>
                  <a:cubicBezTo>
                    <a:pt x="1076" y="349"/>
                    <a:pt x="1062" y="308"/>
                    <a:pt x="1035" y="295"/>
                  </a:cubicBezTo>
                  <a:cubicBezTo>
                    <a:pt x="896" y="221"/>
                    <a:pt x="781" y="112"/>
                    <a:pt x="653" y="24"/>
                  </a:cubicBezTo>
                  <a:cubicBezTo>
                    <a:pt x="625" y="5"/>
                    <a:pt x="603" y="0"/>
                    <a:pt x="571" y="16"/>
                  </a:cubicBezTo>
                  <a:cubicBezTo>
                    <a:pt x="535" y="32"/>
                    <a:pt x="546" y="60"/>
                    <a:pt x="549" y="84"/>
                  </a:cubicBezTo>
                  <a:cubicBezTo>
                    <a:pt x="560" y="139"/>
                    <a:pt x="541" y="166"/>
                    <a:pt x="483" y="188"/>
                  </a:cubicBezTo>
                  <a:cubicBezTo>
                    <a:pt x="390" y="226"/>
                    <a:pt x="289" y="229"/>
                    <a:pt x="205" y="295"/>
                  </a:cubicBezTo>
                  <a:cubicBezTo>
                    <a:pt x="120" y="360"/>
                    <a:pt x="95" y="472"/>
                    <a:pt x="2" y="530"/>
                  </a:cubicBezTo>
                  <a:cubicBezTo>
                    <a:pt x="0" y="532"/>
                    <a:pt x="2" y="543"/>
                    <a:pt x="5" y="560"/>
                  </a:cubicBezTo>
                  <a:cubicBezTo>
                    <a:pt x="90" y="543"/>
                    <a:pt x="175" y="464"/>
                    <a:pt x="248" y="576"/>
                  </a:cubicBezTo>
                  <a:cubicBezTo>
                    <a:pt x="262" y="595"/>
                    <a:pt x="308" y="595"/>
                    <a:pt x="341" y="595"/>
                  </a:cubicBezTo>
                  <a:cubicBezTo>
                    <a:pt x="437" y="592"/>
                    <a:pt x="500" y="642"/>
                    <a:pt x="557" y="710"/>
                  </a:cubicBezTo>
                  <a:cubicBezTo>
                    <a:pt x="579" y="734"/>
                    <a:pt x="590" y="759"/>
                    <a:pt x="565" y="789"/>
                  </a:cubicBezTo>
                  <a:cubicBezTo>
                    <a:pt x="502" y="863"/>
                    <a:pt x="415" y="928"/>
                    <a:pt x="472" y="1046"/>
                  </a:cubicBezTo>
                  <a:cubicBezTo>
                    <a:pt x="478" y="1057"/>
                    <a:pt x="470" y="1078"/>
                    <a:pt x="461" y="1087"/>
                  </a:cubicBezTo>
                  <a:cubicBezTo>
                    <a:pt x="407" y="1139"/>
                    <a:pt x="437" y="1180"/>
                    <a:pt x="475" y="1223"/>
                  </a:cubicBezTo>
                  <a:cubicBezTo>
                    <a:pt x="524" y="1278"/>
                    <a:pt x="571" y="1341"/>
                    <a:pt x="475" y="1398"/>
                  </a:cubicBezTo>
                  <a:cubicBezTo>
                    <a:pt x="450" y="1412"/>
                    <a:pt x="470" y="1428"/>
                    <a:pt x="467" y="1442"/>
                  </a:cubicBezTo>
                  <a:cubicBezTo>
                    <a:pt x="431" y="1595"/>
                    <a:pt x="448" y="1753"/>
                    <a:pt x="418" y="1914"/>
                  </a:cubicBezTo>
                  <a:cubicBezTo>
                    <a:pt x="464" y="1920"/>
                    <a:pt x="516" y="1925"/>
                    <a:pt x="565" y="1931"/>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90"/>
            <p:cNvSpPr>
              <a:spLocks noChangeArrowheads="1"/>
            </p:cNvSpPr>
            <p:nvPr/>
          </p:nvSpPr>
          <p:spPr bwMode="auto">
            <a:xfrm>
              <a:off x="6953250" y="1997075"/>
              <a:ext cx="465138" cy="473075"/>
            </a:xfrm>
            <a:custGeom>
              <a:avLst/>
              <a:gdLst>
                <a:gd name="T0" fmla="*/ 126 w 1291"/>
                <a:gd name="T1" fmla="*/ 1147 h 1315"/>
                <a:gd name="T2" fmla="*/ 366 w 1291"/>
                <a:gd name="T3" fmla="*/ 1287 h 1315"/>
                <a:gd name="T4" fmla="*/ 716 w 1291"/>
                <a:gd name="T5" fmla="*/ 1136 h 1315"/>
                <a:gd name="T6" fmla="*/ 1156 w 1291"/>
                <a:gd name="T7" fmla="*/ 626 h 1315"/>
                <a:gd name="T8" fmla="*/ 1281 w 1291"/>
                <a:gd name="T9" fmla="*/ 336 h 1315"/>
                <a:gd name="T10" fmla="*/ 1265 w 1291"/>
                <a:gd name="T11" fmla="*/ 118 h 1315"/>
                <a:gd name="T12" fmla="*/ 1161 w 1291"/>
                <a:gd name="T13" fmla="*/ 60 h 1315"/>
                <a:gd name="T14" fmla="*/ 735 w 1291"/>
                <a:gd name="T15" fmla="*/ 52 h 1315"/>
                <a:gd name="T16" fmla="*/ 727 w 1291"/>
                <a:gd name="T17" fmla="*/ 49 h 1315"/>
                <a:gd name="T18" fmla="*/ 426 w 1291"/>
                <a:gd name="T19" fmla="*/ 68 h 1315"/>
                <a:gd name="T20" fmla="*/ 189 w 1291"/>
                <a:gd name="T21" fmla="*/ 131 h 1315"/>
                <a:gd name="T22" fmla="*/ 110 w 1291"/>
                <a:gd name="T23" fmla="*/ 101 h 1315"/>
                <a:gd name="T24" fmla="*/ 41 w 1291"/>
                <a:gd name="T25" fmla="*/ 118 h 1315"/>
                <a:gd name="T26" fmla="*/ 39 w 1291"/>
                <a:gd name="T27" fmla="*/ 235 h 1315"/>
                <a:gd name="T28" fmla="*/ 60 w 1291"/>
                <a:gd name="T29" fmla="*/ 333 h 1315"/>
                <a:gd name="T30" fmla="*/ 25 w 1291"/>
                <a:gd name="T31" fmla="*/ 601 h 1315"/>
                <a:gd name="T32" fmla="*/ 126 w 1291"/>
                <a:gd name="T33" fmla="*/ 1147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1" h="1315">
                  <a:moveTo>
                    <a:pt x="126" y="1147"/>
                  </a:moveTo>
                  <a:cubicBezTo>
                    <a:pt x="197" y="1314"/>
                    <a:pt x="189" y="1314"/>
                    <a:pt x="366" y="1287"/>
                  </a:cubicBezTo>
                  <a:cubicBezTo>
                    <a:pt x="498" y="1265"/>
                    <a:pt x="626" y="1235"/>
                    <a:pt x="716" y="1136"/>
                  </a:cubicBezTo>
                  <a:cubicBezTo>
                    <a:pt x="869" y="972"/>
                    <a:pt x="1011" y="798"/>
                    <a:pt x="1156" y="626"/>
                  </a:cubicBezTo>
                  <a:cubicBezTo>
                    <a:pt x="1224" y="544"/>
                    <a:pt x="1290" y="464"/>
                    <a:pt x="1281" y="336"/>
                  </a:cubicBezTo>
                  <a:cubicBezTo>
                    <a:pt x="1276" y="262"/>
                    <a:pt x="1287" y="194"/>
                    <a:pt x="1265" y="118"/>
                  </a:cubicBezTo>
                  <a:cubicBezTo>
                    <a:pt x="1243" y="44"/>
                    <a:pt x="1219" y="28"/>
                    <a:pt x="1161" y="60"/>
                  </a:cubicBezTo>
                  <a:cubicBezTo>
                    <a:pt x="1017" y="137"/>
                    <a:pt x="877" y="131"/>
                    <a:pt x="735" y="52"/>
                  </a:cubicBezTo>
                  <a:cubicBezTo>
                    <a:pt x="732" y="52"/>
                    <a:pt x="730" y="49"/>
                    <a:pt x="727" y="49"/>
                  </a:cubicBezTo>
                  <a:cubicBezTo>
                    <a:pt x="626" y="33"/>
                    <a:pt x="528" y="0"/>
                    <a:pt x="426" y="68"/>
                  </a:cubicBezTo>
                  <a:cubicBezTo>
                    <a:pt x="358" y="115"/>
                    <a:pt x="290" y="186"/>
                    <a:pt x="189" y="131"/>
                  </a:cubicBezTo>
                  <a:cubicBezTo>
                    <a:pt x="167" y="120"/>
                    <a:pt x="131" y="120"/>
                    <a:pt x="110" y="101"/>
                  </a:cubicBezTo>
                  <a:cubicBezTo>
                    <a:pt x="80" y="79"/>
                    <a:pt x="58" y="80"/>
                    <a:pt x="41" y="118"/>
                  </a:cubicBezTo>
                  <a:cubicBezTo>
                    <a:pt x="25" y="157"/>
                    <a:pt x="14" y="200"/>
                    <a:pt x="39" y="235"/>
                  </a:cubicBezTo>
                  <a:cubicBezTo>
                    <a:pt x="60" y="268"/>
                    <a:pt x="55" y="298"/>
                    <a:pt x="60" y="333"/>
                  </a:cubicBezTo>
                  <a:cubicBezTo>
                    <a:pt x="82" y="434"/>
                    <a:pt x="0" y="522"/>
                    <a:pt x="25" y="601"/>
                  </a:cubicBezTo>
                  <a:cubicBezTo>
                    <a:pt x="47" y="800"/>
                    <a:pt x="55" y="978"/>
                    <a:pt x="126" y="114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91"/>
            <p:cNvSpPr>
              <a:spLocks noChangeArrowheads="1"/>
            </p:cNvSpPr>
            <p:nvPr/>
          </p:nvSpPr>
          <p:spPr bwMode="auto">
            <a:xfrm>
              <a:off x="3863975" y="2282825"/>
              <a:ext cx="606425" cy="427038"/>
            </a:xfrm>
            <a:custGeom>
              <a:avLst/>
              <a:gdLst>
                <a:gd name="T0" fmla="*/ 175 w 1686"/>
                <a:gd name="T1" fmla="*/ 795 h 1186"/>
                <a:gd name="T2" fmla="*/ 265 w 1686"/>
                <a:gd name="T3" fmla="*/ 874 h 1186"/>
                <a:gd name="T4" fmla="*/ 355 w 1686"/>
                <a:gd name="T5" fmla="*/ 986 h 1186"/>
                <a:gd name="T6" fmla="*/ 423 w 1686"/>
                <a:gd name="T7" fmla="*/ 1030 h 1186"/>
                <a:gd name="T8" fmla="*/ 645 w 1686"/>
                <a:gd name="T9" fmla="*/ 1180 h 1186"/>
                <a:gd name="T10" fmla="*/ 696 w 1686"/>
                <a:gd name="T11" fmla="*/ 1155 h 1186"/>
                <a:gd name="T12" fmla="*/ 806 w 1686"/>
                <a:gd name="T13" fmla="*/ 1095 h 1186"/>
                <a:gd name="T14" fmla="*/ 967 w 1686"/>
                <a:gd name="T15" fmla="*/ 1049 h 1186"/>
                <a:gd name="T16" fmla="*/ 978 w 1686"/>
                <a:gd name="T17" fmla="*/ 939 h 1186"/>
                <a:gd name="T18" fmla="*/ 1054 w 1686"/>
                <a:gd name="T19" fmla="*/ 888 h 1186"/>
                <a:gd name="T20" fmla="*/ 1508 w 1686"/>
                <a:gd name="T21" fmla="*/ 904 h 1186"/>
                <a:gd name="T22" fmla="*/ 1549 w 1686"/>
                <a:gd name="T23" fmla="*/ 915 h 1186"/>
                <a:gd name="T24" fmla="*/ 1609 w 1686"/>
                <a:gd name="T25" fmla="*/ 950 h 1186"/>
                <a:gd name="T26" fmla="*/ 1672 w 1686"/>
                <a:gd name="T27" fmla="*/ 841 h 1186"/>
                <a:gd name="T28" fmla="*/ 1647 w 1686"/>
                <a:gd name="T29" fmla="*/ 623 h 1186"/>
                <a:gd name="T30" fmla="*/ 1568 w 1686"/>
                <a:gd name="T31" fmla="*/ 543 h 1186"/>
                <a:gd name="T32" fmla="*/ 1513 w 1686"/>
                <a:gd name="T33" fmla="*/ 486 h 1186"/>
                <a:gd name="T34" fmla="*/ 1469 w 1686"/>
                <a:gd name="T35" fmla="*/ 421 h 1186"/>
                <a:gd name="T36" fmla="*/ 1366 w 1686"/>
                <a:gd name="T37" fmla="*/ 232 h 1186"/>
                <a:gd name="T38" fmla="*/ 1459 w 1686"/>
                <a:gd name="T39" fmla="*/ 22 h 1186"/>
                <a:gd name="T40" fmla="*/ 1270 w 1686"/>
                <a:gd name="T41" fmla="*/ 96 h 1186"/>
                <a:gd name="T42" fmla="*/ 839 w 1686"/>
                <a:gd name="T43" fmla="*/ 158 h 1186"/>
                <a:gd name="T44" fmla="*/ 762 w 1686"/>
                <a:gd name="T45" fmla="*/ 142 h 1186"/>
                <a:gd name="T46" fmla="*/ 530 w 1686"/>
                <a:gd name="T47" fmla="*/ 46 h 1186"/>
                <a:gd name="T48" fmla="*/ 453 w 1686"/>
                <a:gd name="T49" fmla="*/ 44 h 1186"/>
                <a:gd name="T50" fmla="*/ 268 w 1686"/>
                <a:gd name="T51" fmla="*/ 208 h 1186"/>
                <a:gd name="T52" fmla="*/ 265 w 1686"/>
                <a:gd name="T53" fmla="*/ 259 h 1186"/>
                <a:gd name="T54" fmla="*/ 156 w 1686"/>
                <a:gd name="T55" fmla="*/ 500 h 1186"/>
                <a:gd name="T56" fmla="*/ 98 w 1686"/>
                <a:gd name="T57" fmla="*/ 584 h 1186"/>
                <a:gd name="T58" fmla="*/ 0 w 1686"/>
                <a:gd name="T59" fmla="*/ 743 h 1186"/>
                <a:gd name="T60" fmla="*/ 175 w 1686"/>
                <a:gd name="T61" fmla="*/ 795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86" h="1186">
                  <a:moveTo>
                    <a:pt x="175" y="795"/>
                  </a:moveTo>
                  <a:cubicBezTo>
                    <a:pt x="227" y="795"/>
                    <a:pt x="276" y="806"/>
                    <a:pt x="265" y="874"/>
                  </a:cubicBezTo>
                  <a:cubicBezTo>
                    <a:pt x="254" y="948"/>
                    <a:pt x="289" y="975"/>
                    <a:pt x="355" y="986"/>
                  </a:cubicBezTo>
                  <a:cubicBezTo>
                    <a:pt x="385" y="991"/>
                    <a:pt x="412" y="994"/>
                    <a:pt x="423" y="1030"/>
                  </a:cubicBezTo>
                  <a:cubicBezTo>
                    <a:pt x="456" y="1128"/>
                    <a:pt x="544" y="1185"/>
                    <a:pt x="645" y="1180"/>
                  </a:cubicBezTo>
                  <a:cubicBezTo>
                    <a:pt x="664" y="1180"/>
                    <a:pt x="686" y="1183"/>
                    <a:pt x="696" y="1155"/>
                  </a:cubicBezTo>
                  <a:cubicBezTo>
                    <a:pt x="718" y="1109"/>
                    <a:pt x="759" y="1101"/>
                    <a:pt x="806" y="1095"/>
                  </a:cubicBezTo>
                  <a:cubicBezTo>
                    <a:pt x="860" y="1087"/>
                    <a:pt x="920" y="1076"/>
                    <a:pt x="967" y="1049"/>
                  </a:cubicBezTo>
                  <a:cubicBezTo>
                    <a:pt x="997" y="1032"/>
                    <a:pt x="975" y="978"/>
                    <a:pt x="978" y="939"/>
                  </a:cubicBezTo>
                  <a:cubicBezTo>
                    <a:pt x="983" y="890"/>
                    <a:pt x="1016" y="885"/>
                    <a:pt x="1054" y="888"/>
                  </a:cubicBezTo>
                  <a:cubicBezTo>
                    <a:pt x="1205" y="893"/>
                    <a:pt x="1355" y="898"/>
                    <a:pt x="1508" y="904"/>
                  </a:cubicBezTo>
                  <a:cubicBezTo>
                    <a:pt x="1521" y="904"/>
                    <a:pt x="1538" y="909"/>
                    <a:pt x="1549" y="915"/>
                  </a:cubicBezTo>
                  <a:cubicBezTo>
                    <a:pt x="1571" y="926"/>
                    <a:pt x="1581" y="975"/>
                    <a:pt x="1609" y="950"/>
                  </a:cubicBezTo>
                  <a:cubicBezTo>
                    <a:pt x="1639" y="923"/>
                    <a:pt x="1685" y="890"/>
                    <a:pt x="1672" y="841"/>
                  </a:cubicBezTo>
                  <a:cubicBezTo>
                    <a:pt x="1650" y="767"/>
                    <a:pt x="1663" y="694"/>
                    <a:pt x="1647" y="623"/>
                  </a:cubicBezTo>
                  <a:cubicBezTo>
                    <a:pt x="1636" y="579"/>
                    <a:pt x="1633" y="538"/>
                    <a:pt x="1568" y="543"/>
                  </a:cubicBezTo>
                  <a:cubicBezTo>
                    <a:pt x="1538" y="546"/>
                    <a:pt x="1513" y="522"/>
                    <a:pt x="1513" y="486"/>
                  </a:cubicBezTo>
                  <a:cubicBezTo>
                    <a:pt x="1516" y="451"/>
                    <a:pt x="1494" y="440"/>
                    <a:pt x="1469" y="421"/>
                  </a:cubicBezTo>
                  <a:cubicBezTo>
                    <a:pt x="1409" y="374"/>
                    <a:pt x="1368" y="322"/>
                    <a:pt x="1366" y="232"/>
                  </a:cubicBezTo>
                  <a:cubicBezTo>
                    <a:pt x="1363" y="142"/>
                    <a:pt x="1423" y="90"/>
                    <a:pt x="1459" y="22"/>
                  </a:cubicBezTo>
                  <a:cubicBezTo>
                    <a:pt x="1371" y="0"/>
                    <a:pt x="1325" y="60"/>
                    <a:pt x="1270" y="96"/>
                  </a:cubicBezTo>
                  <a:cubicBezTo>
                    <a:pt x="1134" y="183"/>
                    <a:pt x="997" y="240"/>
                    <a:pt x="839" y="158"/>
                  </a:cubicBezTo>
                  <a:cubicBezTo>
                    <a:pt x="814" y="145"/>
                    <a:pt x="789" y="139"/>
                    <a:pt x="762" y="142"/>
                  </a:cubicBezTo>
                  <a:cubicBezTo>
                    <a:pt x="666" y="156"/>
                    <a:pt x="584" y="126"/>
                    <a:pt x="530" y="46"/>
                  </a:cubicBezTo>
                  <a:cubicBezTo>
                    <a:pt x="500" y="3"/>
                    <a:pt x="475" y="19"/>
                    <a:pt x="453" y="44"/>
                  </a:cubicBezTo>
                  <a:cubicBezTo>
                    <a:pt x="396" y="104"/>
                    <a:pt x="371" y="197"/>
                    <a:pt x="268" y="208"/>
                  </a:cubicBezTo>
                  <a:cubicBezTo>
                    <a:pt x="240" y="210"/>
                    <a:pt x="262" y="243"/>
                    <a:pt x="265" y="259"/>
                  </a:cubicBezTo>
                  <a:cubicBezTo>
                    <a:pt x="279" y="360"/>
                    <a:pt x="251" y="451"/>
                    <a:pt x="156" y="500"/>
                  </a:cubicBezTo>
                  <a:cubicBezTo>
                    <a:pt x="117" y="522"/>
                    <a:pt x="109" y="543"/>
                    <a:pt x="98" y="584"/>
                  </a:cubicBezTo>
                  <a:cubicBezTo>
                    <a:pt x="82" y="642"/>
                    <a:pt x="117" y="740"/>
                    <a:pt x="0" y="743"/>
                  </a:cubicBezTo>
                  <a:cubicBezTo>
                    <a:pt x="49" y="806"/>
                    <a:pt x="112" y="795"/>
                    <a:pt x="175" y="795"/>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92"/>
            <p:cNvSpPr>
              <a:spLocks noChangeArrowheads="1"/>
            </p:cNvSpPr>
            <p:nvPr/>
          </p:nvSpPr>
          <p:spPr bwMode="auto">
            <a:xfrm>
              <a:off x="6076950" y="1736725"/>
              <a:ext cx="428625" cy="546100"/>
            </a:xfrm>
            <a:custGeom>
              <a:avLst/>
              <a:gdLst>
                <a:gd name="T0" fmla="*/ 690 w 1191"/>
                <a:gd name="T1" fmla="*/ 1488 h 1516"/>
                <a:gd name="T2" fmla="*/ 780 w 1191"/>
                <a:gd name="T3" fmla="*/ 1354 h 1516"/>
                <a:gd name="T4" fmla="*/ 818 w 1191"/>
                <a:gd name="T5" fmla="*/ 1076 h 1516"/>
                <a:gd name="T6" fmla="*/ 1012 w 1191"/>
                <a:gd name="T7" fmla="*/ 794 h 1516"/>
                <a:gd name="T8" fmla="*/ 1111 w 1191"/>
                <a:gd name="T9" fmla="*/ 647 h 1516"/>
                <a:gd name="T10" fmla="*/ 1116 w 1191"/>
                <a:gd name="T11" fmla="*/ 454 h 1516"/>
                <a:gd name="T12" fmla="*/ 796 w 1191"/>
                <a:gd name="T13" fmla="*/ 96 h 1516"/>
                <a:gd name="T14" fmla="*/ 617 w 1191"/>
                <a:gd name="T15" fmla="*/ 14 h 1516"/>
                <a:gd name="T16" fmla="*/ 251 w 1191"/>
                <a:gd name="T17" fmla="*/ 36 h 1516"/>
                <a:gd name="T18" fmla="*/ 221 w 1191"/>
                <a:gd name="T19" fmla="*/ 69 h 1516"/>
                <a:gd name="T20" fmla="*/ 243 w 1191"/>
                <a:gd name="T21" fmla="*/ 170 h 1516"/>
                <a:gd name="T22" fmla="*/ 238 w 1191"/>
                <a:gd name="T23" fmla="*/ 282 h 1516"/>
                <a:gd name="T24" fmla="*/ 145 w 1191"/>
                <a:gd name="T25" fmla="*/ 470 h 1516"/>
                <a:gd name="T26" fmla="*/ 93 w 1191"/>
                <a:gd name="T27" fmla="*/ 893 h 1516"/>
                <a:gd name="T28" fmla="*/ 30 w 1191"/>
                <a:gd name="T29" fmla="*/ 1119 h 1516"/>
                <a:gd name="T30" fmla="*/ 46 w 1191"/>
                <a:gd name="T31" fmla="*/ 1250 h 1516"/>
                <a:gd name="T32" fmla="*/ 227 w 1191"/>
                <a:gd name="T33" fmla="*/ 1406 h 1516"/>
                <a:gd name="T34" fmla="*/ 489 w 1191"/>
                <a:gd name="T35" fmla="*/ 1515 h 1516"/>
                <a:gd name="T36" fmla="*/ 690 w 1191"/>
                <a:gd name="T37" fmla="*/ 148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1" h="1516">
                  <a:moveTo>
                    <a:pt x="690" y="1488"/>
                  </a:moveTo>
                  <a:cubicBezTo>
                    <a:pt x="753" y="1472"/>
                    <a:pt x="816" y="1450"/>
                    <a:pt x="780" y="1354"/>
                  </a:cubicBezTo>
                  <a:cubicBezTo>
                    <a:pt x="745" y="1258"/>
                    <a:pt x="766" y="1160"/>
                    <a:pt x="818" y="1076"/>
                  </a:cubicBezTo>
                  <a:cubicBezTo>
                    <a:pt x="878" y="977"/>
                    <a:pt x="963" y="901"/>
                    <a:pt x="1012" y="794"/>
                  </a:cubicBezTo>
                  <a:cubicBezTo>
                    <a:pt x="1037" y="742"/>
                    <a:pt x="1072" y="690"/>
                    <a:pt x="1111" y="647"/>
                  </a:cubicBezTo>
                  <a:cubicBezTo>
                    <a:pt x="1184" y="569"/>
                    <a:pt x="1190" y="530"/>
                    <a:pt x="1116" y="454"/>
                  </a:cubicBezTo>
                  <a:cubicBezTo>
                    <a:pt x="1007" y="336"/>
                    <a:pt x="900" y="216"/>
                    <a:pt x="796" y="96"/>
                  </a:cubicBezTo>
                  <a:cubicBezTo>
                    <a:pt x="750" y="44"/>
                    <a:pt x="690" y="22"/>
                    <a:pt x="617" y="14"/>
                  </a:cubicBezTo>
                  <a:cubicBezTo>
                    <a:pt x="492" y="0"/>
                    <a:pt x="374" y="69"/>
                    <a:pt x="251" y="36"/>
                  </a:cubicBezTo>
                  <a:cubicBezTo>
                    <a:pt x="227" y="31"/>
                    <a:pt x="221" y="47"/>
                    <a:pt x="221" y="69"/>
                  </a:cubicBezTo>
                  <a:cubicBezTo>
                    <a:pt x="218" y="104"/>
                    <a:pt x="221" y="140"/>
                    <a:pt x="243" y="170"/>
                  </a:cubicBezTo>
                  <a:cubicBezTo>
                    <a:pt x="270" y="208"/>
                    <a:pt x="268" y="244"/>
                    <a:pt x="238" y="282"/>
                  </a:cubicBezTo>
                  <a:cubicBezTo>
                    <a:pt x="194" y="336"/>
                    <a:pt x="169" y="410"/>
                    <a:pt x="145" y="470"/>
                  </a:cubicBezTo>
                  <a:cubicBezTo>
                    <a:pt x="90" y="598"/>
                    <a:pt x="109" y="751"/>
                    <a:pt x="93" y="893"/>
                  </a:cubicBezTo>
                  <a:cubicBezTo>
                    <a:pt x="82" y="977"/>
                    <a:pt x="65" y="1048"/>
                    <a:pt x="30" y="1119"/>
                  </a:cubicBezTo>
                  <a:cubicBezTo>
                    <a:pt x="8" y="1166"/>
                    <a:pt x="0" y="1201"/>
                    <a:pt x="46" y="1250"/>
                  </a:cubicBezTo>
                  <a:cubicBezTo>
                    <a:pt x="101" y="1308"/>
                    <a:pt x="161" y="1365"/>
                    <a:pt x="227" y="1406"/>
                  </a:cubicBezTo>
                  <a:cubicBezTo>
                    <a:pt x="309" y="1458"/>
                    <a:pt x="410" y="1482"/>
                    <a:pt x="489" y="1515"/>
                  </a:cubicBezTo>
                  <a:cubicBezTo>
                    <a:pt x="568" y="1504"/>
                    <a:pt x="631" y="1504"/>
                    <a:pt x="690" y="1488"/>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93"/>
            <p:cNvSpPr>
              <a:spLocks noChangeArrowheads="1"/>
            </p:cNvSpPr>
            <p:nvPr/>
          </p:nvSpPr>
          <p:spPr bwMode="auto">
            <a:xfrm>
              <a:off x="6994525" y="2487613"/>
              <a:ext cx="485775" cy="636587"/>
            </a:xfrm>
            <a:custGeom>
              <a:avLst/>
              <a:gdLst>
                <a:gd name="T0" fmla="*/ 63 w 1351"/>
                <a:gd name="T1" fmla="*/ 142 h 1768"/>
                <a:gd name="T2" fmla="*/ 175 w 1351"/>
                <a:gd name="T3" fmla="*/ 377 h 1768"/>
                <a:gd name="T4" fmla="*/ 211 w 1351"/>
                <a:gd name="T5" fmla="*/ 519 h 1768"/>
                <a:gd name="T6" fmla="*/ 380 w 1351"/>
                <a:gd name="T7" fmla="*/ 631 h 1768"/>
                <a:gd name="T8" fmla="*/ 396 w 1351"/>
                <a:gd name="T9" fmla="*/ 685 h 1768"/>
                <a:gd name="T10" fmla="*/ 164 w 1351"/>
                <a:gd name="T11" fmla="*/ 1035 h 1768"/>
                <a:gd name="T12" fmla="*/ 137 w 1351"/>
                <a:gd name="T13" fmla="*/ 1139 h 1768"/>
                <a:gd name="T14" fmla="*/ 391 w 1351"/>
                <a:gd name="T15" fmla="*/ 1286 h 1768"/>
                <a:gd name="T16" fmla="*/ 784 w 1351"/>
                <a:gd name="T17" fmla="*/ 1652 h 1768"/>
                <a:gd name="T18" fmla="*/ 817 w 1351"/>
                <a:gd name="T19" fmla="*/ 1764 h 1768"/>
                <a:gd name="T20" fmla="*/ 899 w 1351"/>
                <a:gd name="T21" fmla="*/ 1658 h 1768"/>
                <a:gd name="T22" fmla="*/ 1322 w 1351"/>
                <a:gd name="T23" fmla="*/ 1005 h 1768"/>
                <a:gd name="T24" fmla="*/ 1298 w 1351"/>
                <a:gd name="T25" fmla="*/ 885 h 1768"/>
                <a:gd name="T26" fmla="*/ 1115 w 1351"/>
                <a:gd name="T27" fmla="*/ 729 h 1768"/>
                <a:gd name="T28" fmla="*/ 525 w 1351"/>
                <a:gd name="T29" fmla="*/ 65 h 1768"/>
                <a:gd name="T30" fmla="*/ 429 w 1351"/>
                <a:gd name="T31" fmla="*/ 13 h 1768"/>
                <a:gd name="T32" fmla="*/ 0 w 1351"/>
                <a:gd name="T33" fmla="*/ 93 h 1768"/>
                <a:gd name="T34" fmla="*/ 63 w 1351"/>
                <a:gd name="T35" fmla="*/ 14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1" h="1768">
                  <a:moveTo>
                    <a:pt x="63" y="142"/>
                  </a:moveTo>
                  <a:cubicBezTo>
                    <a:pt x="162" y="191"/>
                    <a:pt x="208" y="256"/>
                    <a:pt x="175" y="377"/>
                  </a:cubicBezTo>
                  <a:cubicBezTo>
                    <a:pt x="164" y="415"/>
                    <a:pt x="159" y="508"/>
                    <a:pt x="211" y="519"/>
                  </a:cubicBezTo>
                  <a:cubicBezTo>
                    <a:pt x="287" y="535"/>
                    <a:pt x="287" y="647"/>
                    <a:pt x="380" y="631"/>
                  </a:cubicBezTo>
                  <a:cubicBezTo>
                    <a:pt x="394" y="628"/>
                    <a:pt x="402" y="663"/>
                    <a:pt x="396" y="685"/>
                  </a:cubicBezTo>
                  <a:cubicBezTo>
                    <a:pt x="364" y="833"/>
                    <a:pt x="323" y="969"/>
                    <a:pt x="164" y="1035"/>
                  </a:cubicBezTo>
                  <a:cubicBezTo>
                    <a:pt x="137" y="1046"/>
                    <a:pt x="80" y="1098"/>
                    <a:pt x="137" y="1139"/>
                  </a:cubicBezTo>
                  <a:cubicBezTo>
                    <a:pt x="216" y="1196"/>
                    <a:pt x="306" y="1267"/>
                    <a:pt x="391" y="1286"/>
                  </a:cubicBezTo>
                  <a:cubicBezTo>
                    <a:pt x="607" y="1330"/>
                    <a:pt x="683" y="1499"/>
                    <a:pt x="784" y="1652"/>
                  </a:cubicBezTo>
                  <a:cubicBezTo>
                    <a:pt x="809" y="1688"/>
                    <a:pt x="762" y="1761"/>
                    <a:pt x="817" y="1764"/>
                  </a:cubicBezTo>
                  <a:cubicBezTo>
                    <a:pt x="858" y="1767"/>
                    <a:pt x="874" y="1696"/>
                    <a:pt x="899" y="1658"/>
                  </a:cubicBezTo>
                  <a:cubicBezTo>
                    <a:pt x="1041" y="1439"/>
                    <a:pt x="1197" y="1231"/>
                    <a:pt x="1322" y="1005"/>
                  </a:cubicBezTo>
                  <a:cubicBezTo>
                    <a:pt x="1350" y="956"/>
                    <a:pt x="1344" y="920"/>
                    <a:pt x="1298" y="885"/>
                  </a:cubicBezTo>
                  <a:cubicBezTo>
                    <a:pt x="1235" y="835"/>
                    <a:pt x="1175" y="784"/>
                    <a:pt x="1115" y="729"/>
                  </a:cubicBezTo>
                  <a:cubicBezTo>
                    <a:pt x="894" y="530"/>
                    <a:pt x="672" y="327"/>
                    <a:pt x="525" y="65"/>
                  </a:cubicBezTo>
                  <a:cubicBezTo>
                    <a:pt x="498" y="16"/>
                    <a:pt x="473" y="16"/>
                    <a:pt x="429" y="13"/>
                  </a:cubicBezTo>
                  <a:cubicBezTo>
                    <a:pt x="284" y="0"/>
                    <a:pt x="151" y="54"/>
                    <a:pt x="0" y="93"/>
                  </a:cubicBezTo>
                  <a:cubicBezTo>
                    <a:pt x="28" y="114"/>
                    <a:pt x="44" y="134"/>
                    <a:pt x="63" y="142"/>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94"/>
            <p:cNvSpPr>
              <a:spLocks noChangeArrowheads="1"/>
            </p:cNvSpPr>
            <p:nvPr/>
          </p:nvSpPr>
          <p:spPr bwMode="auto">
            <a:xfrm>
              <a:off x="6654800" y="549275"/>
              <a:ext cx="747713" cy="341313"/>
            </a:xfrm>
            <a:custGeom>
              <a:avLst/>
              <a:gdLst>
                <a:gd name="T0" fmla="*/ 186 w 2077"/>
                <a:gd name="T1" fmla="*/ 497 h 946"/>
                <a:gd name="T2" fmla="*/ 208 w 2077"/>
                <a:gd name="T3" fmla="*/ 475 h 946"/>
                <a:gd name="T4" fmla="*/ 448 w 2077"/>
                <a:gd name="T5" fmla="*/ 516 h 946"/>
                <a:gd name="T6" fmla="*/ 483 w 2077"/>
                <a:gd name="T7" fmla="*/ 560 h 946"/>
                <a:gd name="T8" fmla="*/ 836 w 2077"/>
                <a:gd name="T9" fmla="*/ 658 h 946"/>
                <a:gd name="T10" fmla="*/ 1038 w 2077"/>
                <a:gd name="T11" fmla="*/ 792 h 946"/>
                <a:gd name="T12" fmla="*/ 1196 w 2077"/>
                <a:gd name="T13" fmla="*/ 945 h 946"/>
                <a:gd name="T14" fmla="*/ 1224 w 2077"/>
                <a:gd name="T15" fmla="*/ 841 h 946"/>
                <a:gd name="T16" fmla="*/ 1464 w 2077"/>
                <a:gd name="T17" fmla="*/ 535 h 946"/>
                <a:gd name="T18" fmla="*/ 1830 w 2077"/>
                <a:gd name="T19" fmla="*/ 407 h 946"/>
                <a:gd name="T20" fmla="*/ 1953 w 2077"/>
                <a:gd name="T21" fmla="*/ 399 h 946"/>
                <a:gd name="T22" fmla="*/ 2043 w 2077"/>
                <a:gd name="T23" fmla="*/ 331 h 946"/>
                <a:gd name="T24" fmla="*/ 2057 w 2077"/>
                <a:gd name="T25" fmla="*/ 123 h 946"/>
                <a:gd name="T26" fmla="*/ 1923 w 2077"/>
                <a:gd name="T27" fmla="*/ 8 h 946"/>
                <a:gd name="T28" fmla="*/ 1259 w 2077"/>
                <a:gd name="T29" fmla="*/ 55 h 946"/>
                <a:gd name="T30" fmla="*/ 167 w 2077"/>
                <a:gd name="T31" fmla="*/ 36 h 946"/>
                <a:gd name="T32" fmla="*/ 52 w 2077"/>
                <a:gd name="T33" fmla="*/ 101 h 946"/>
                <a:gd name="T34" fmla="*/ 8 w 2077"/>
                <a:gd name="T35" fmla="*/ 500 h 946"/>
                <a:gd name="T36" fmla="*/ 186 w 2077"/>
                <a:gd name="T37" fmla="*/ 49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7" h="946">
                  <a:moveTo>
                    <a:pt x="186" y="497"/>
                  </a:moveTo>
                  <a:cubicBezTo>
                    <a:pt x="216" y="508"/>
                    <a:pt x="199" y="483"/>
                    <a:pt x="208" y="475"/>
                  </a:cubicBezTo>
                  <a:cubicBezTo>
                    <a:pt x="276" y="404"/>
                    <a:pt x="410" y="423"/>
                    <a:pt x="448" y="516"/>
                  </a:cubicBezTo>
                  <a:cubicBezTo>
                    <a:pt x="456" y="533"/>
                    <a:pt x="453" y="557"/>
                    <a:pt x="483" y="560"/>
                  </a:cubicBezTo>
                  <a:cubicBezTo>
                    <a:pt x="609" y="565"/>
                    <a:pt x="718" y="639"/>
                    <a:pt x="836" y="658"/>
                  </a:cubicBezTo>
                  <a:cubicBezTo>
                    <a:pt x="934" y="675"/>
                    <a:pt x="997" y="691"/>
                    <a:pt x="1038" y="792"/>
                  </a:cubicBezTo>
                  <a:cubicBezTo>
                    <a:pt x="1065" y="855"/>
                    <a:pt x="1153" y="877"/>
                    <a:pt x="1196" y="945"/>
                  </a:cubicBezTo>
                  <a:cubicBezTo>
                    <a:pt x="1207" y="904"/>
                    <a:pt x="1210" y="869"/>
                    <a:pt x="1224" y="841"/>
                  </a:cubicBezTo>
                  <a:cubicBezTo>
                    <a:pt x="1287" y="724"/>
                    <a:pt x="1322" y="560"/>
                    <a:pt x="1464" y="535"/>
                  </a:cubicBezTo>
                  <a:cubicBezTo>
                    <a:pt x="1598" y="514"/>
                    <a:pt x="1715" y="467"/>
                    <a:pt x="1830" y="407"/>
                  </a:cubicBezTo>
                  <a:cubicBezTo>
                    <a:pt x="1868" y="388"/>
                    <a:pt x="1912" y="396"/>
                    <a:pt x="1953" y="399"/>
                  </a:cubicBezTo>
                  <a:cubicBezTo>
                    <a:pt x="2005" y="402"/>
                    <a:pt x="2021" y="382"/>
                    <a:pt x="2043" y="331"/>
                  </a:cubicBezTo>
                  <a:cubicBezTo>
                    <a:pt x="2076" y="257"/>
                    <a:pt x="2065" y="194"/>
                    <a:pt x="2057" y="123"/>
                  </a:cubicBezTo>
                  <a:cubicBezTo>
                    <a:pt x="2046" y="14"/>
                    <a:pt x="2030" y="0"/>
                    <a:pt x="1923" y="8"/>
                  </a:cubicBezTo>
                  <a:cubicBezTo>
                    <a:pt x="1702" y="27"/>
                    <a:pt x="1480" y="49"/>
                    <a:pt x="1259" y="55"/>
                  </a:cubicBezTo>
                  <a:cubicBezTo>
                    <a:pt x="896" y="66"/>
                    <a:pt x="530" y="49"/>
                    <a:pt x="167" y="36"/>
                  </a:cubicBezTo>
                  <a:cubicBezTo>
                    <a:pt x="112" y="33"/>
                    <a:pt x="57" y="33"/>
                    <a:pt x="52" y="101"/>
                  </a:cubicBezTo>
                  <a:cubicBezTo>
                    <a:pt x="38" y="229"/>
                    <a:pt x="0" y="361"/>
                    <a:pt x="8" y="500"/>
                  </a:cubicBezTo>
                  <a:cubicBezTo>
                    <a:pt x="104" y="464"/>
                    <a:pt x="104" y="464"/>
                    <a:pt x="186" y="49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95"/>
            <p:cNvSpPr>
              <a:spLocks noChangeArrowheads="1"/>
            </p:cNvSpPr>
            <p:nvPr/>
          </p:nvSpPr>
          <p:spPr bwMode="auto">
            <a:xfrm>
              <a:off x="3513138" y="996950"/>
              <a:ext cx="638175" cy="288925"/>
            </a:xfrm>
            <a:custGeom>
              <a:avLst/>
              <a:gdLst>
                <a:gd name="T0" fmla="*/ 1724 w 1774"/>
                <a:gd name="T1" fmla="*/ 355 h 804"/>
                <a:gd name="T2" fmla="*/ 1729 w 1774"/>
                <a:gd name="T3" fmla="*/ 177 h 804"/>
                <a:gd name="T4" fmla="*/ 1552 w 1774"/>
                <a:gd name="T5" fmla="*/ 144 h 804"/>
                <a:gd name="T6" fmla="*/ 1453 w 1774"/>
                <a:gd name="T7" fmla="*/ 57 h 804"/>
                <a:gd name="T8" fmla="*/ 1379 w 1774"/>
                <a:gd name="T9" fmla="*/ 2 h 804"/>
                <a:gd name="T10" fmla="*/ 1060 w 1774"/>
                <a:gd name="T11" fmla="*/ 0 h 804"/>
                <a:gd name="T12" fmla="*/ 972 w 1774"/>
                <a:gd name="T13" fmla="*/ 32 h 804"/>
                <a:gd name="T14" fmla="*/ 538 w 1774"/>
                <a:gd name="T15" fmla="*/ 183 h 804"/>
                <a:gd name="T16" fmla="*/ 79 w 1774"/>
                <a:gd name="T17" fmla="*/ 73 h 804"/>
                <a:gd name="T18" fmla="*/ 14 w 1774"/>
                <a:gd name="T19" fmla="*/ 65 h 804"/>
                <a:gd name="T20" fmla="*/ 19 w 1774"/>
                <a:gd name="T21" fmla="*/ 114 h 804"/>
                <a:gd name="T22" fmla="*/ 101 w 1774"/>
                <a:gd name="T23" fmla="*/ 464 h 804"/>
                <a:gd name="T24" fmla="*/ 139 w 1774"/>
                <a:gd name="T25" fmla="*/ 521 h 804"/>
                <a:gd name="T26" fmla="*/ 626 w 1774"/>
                <a:gd name="T27" fmla="*/ 513 h 804"/>
                <a:gd name="T28" fmla="*/ 694 w 1774"/>
                <a:gd name="T29" fmla="*/ 508 h 804"/>
                <a:gd name="T30" fmla="*/ 1155 w 1774"/>
                <a:gd name="T31" fmla="*/ 693 h 804"/>
                <a:gd name="T32" fmla="*/ 1273 w 1774"/>
                <a:gd name="T33" fmla="*/ 743 h 804"/>
                <a:gd name="T34" fmla="*/ 1568 w 1774"/>
                <a:gd name="T35" fmla="*/ 803 h 804"/>
                <a:gd name="T36" fmla="*/ 1724 w 1774"/>
                <a:gd name="T37" fmla="*/ 3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4" h="804">
                  <a:moveTo>
                    <a:pt x="1724" y="355"/>
                  </a:moveTo>
                  <a:cubicBezTo>
                    <a:pt x="1726" y="295"/>
                    <a:pt x="1773" y="218"/>
                    <a:pt x="1729" y="177"/>
                  </a:cubicBezTo>
                  <a:cubicBezTo>
                    <a:pt x="1691" y="142"/>
                    <a:pt x="1612" y="153"/>
                    <a:pt x="1552" y="144"/>
                  </a:cubicBezTo>
                  <a:cubicBezTo>
                    <a:pt x="1500" y="136"/>
                    <a:pt x="1450" y="128"/>
                    <a:pt x="1453" y="57"/>
                  </a:cubicBezTo>
                  <a:cubicBezTo>
                    <a:pt x="1453" y="13"/>
                    <a:pt x="1423" y="2"/>
                    <a:pt x="1379" y="2"/>
                  </a:cubicBezTo>
                  <a:cubicBezTo>
                    <a:pt x="1273" y="5"/>
                    <a:pt x="1166" y="2"/>
                    <a:pt x="1060" y="0"/>
                  </a:cubicBezTo>
                  <a:cubicBezTo>
                    <a:pt x="1024" y="0"/>
                    <a:pt x="1000" y="11"/>
                    <a:pt x="972" y="32"/>
                  </a:cubicBezTo>
                  <a:cubicBezTo>
                    <a:pt x="844" y="131"/>
                    <a:pt x="699" y="180"/>
                    <a:pt x="538" y="183"/>
                  </a:cubicBezTo>
                  <a:cubicBezTo>
                    <a:pt x="374" y="185"/>
                    <a:pt x="221" y="150"/>
                    <a:pt x="79" y="73"/>
                  </a:cubicBezTo>
                  <a:cubicBezTo>
                    <a:pt x="57" y="63"/>
                    <a:pt x="36" y="49"/>
                    <a:pt x="14" y="65"/>
                  </a:cubicBezTo>
                  <a:cubicBezTo>
                    <a:pt x="0" y="76"/>
                    <a:pt x="11" y="98"/>
                    <a:pt x="19" y="114"/>
                  </a:cubicBezTo>
                  <a:cubicBezTo>
                    <a:pt x="77" y="224"/>
                    <a:pt x="96" y="341"/>
                    <a:pt x="101" y="464"/>
                  </a:cubicBezTo>
                  <a:cubicBezTo>
                    <a:pt x="101" y="491"/>
                    <a:pt x="101" y="519"/>
                    <a:pt x="139" y="521"/>
                  </a:cubicBezTo>
                  <a:cubicBezTo>
                    <a:pt x="301" y="530"/>
                    <a:pt x="464" y="603"/>
                    <a:pt x="626" y="513"/>
                  </a:cubicBezTo>
                  <a:cubicBezTo>
                    <a:pt x="645" y="502"/>
                    <a:pt x="672" y="505"/>
                    <a:pt x="694" y="508"/>
                  </a:cubicBezTo>
                  <a:cubicBezTo>
                    <a:pt x="863" y="530"/>
                    <a:pt x="1022" y="581"/>
                    <a:pt x="1155" y="693"/>
                  </a:cubicBezTo>
                  <a:cubicBezTo>
                    <a:pt x="1191" y="723"/>
                    <a:pt x="1232" y="732"/>
                    <a:pt x="1273" y="743"/>
                  </a:cubicBezTo>
                  <a:cubicBezTo>
                    <a:pt x="1371" y="767"/>
                    <a:pt x="1486" y="715"/>
                    <a:pt x="1568" y="803"/>
                  </a:cubicBezTo>
                  <a:cubicBezTo>
                    <a:pt x="1655" y="682"/>
                    <a:pt x="1715" y="513"/>
                    <a:pt x="1724" y="355"/>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96"/>
            <p:cNvSpPr>
              <a:spLocks noChangeArrowheads="1"/>
            </p:cNvSpPr>
            <p:nvPr/>
          </p:nvSpPr>
          <p:spPr bwMode="auto">
            <a:xfrm>
              <a:off x="7427913" y="546100"/>
              <a:ext cx="746125" cy="357188"/>
            </a:xfrm>
            <a:custGeom>
              <a:avLst/>
              <a:gdLst>
                <a:gd name="T0" fmla="*/ 57 w 2071"/>
                <a:gd name="T1" fmla="*/ 8 h 993"/>
                <a:gd name="T2" fmla="*/ 0 w 2071"/>
                <a:gd name="T3" fmla="*/ 52 h 993"/>
                <a:gd name="T4" fmla="*/ 14 w 2071"/>
                <a:gd name="T5" fmla="*/ 331 h 993"/>
                <a:gd name="T6" fmla="*/ 22 w 2071"/>
                <a:gd name="T7" fmla="*/ 352 h 993"/>
                <a:gd name="T8" fmla="*/ 137 w 2071"/>
                <a:gd name="T9" fmla="*/ 448 h 993"/>
                <a:gd name="T10" fmla="*/ 538 w 2071"/>
                <a:gd name="T11" fmla="*/ 893 h 993"/>
                <a:gd name="T12" fmla="*/ 601 w 2071"/>
                <a:gd name="T13" fmla="*/ 989 h 993"/>
                <a:gd name="T14" fmla="*/ 634 w 2071"/>
                <a:gd name="T15" fmla="*/ 890 h 993"/>
                <a:gd name="T16" fmla="*/ 636 w 2071"/>
                <a:gd name="T17" fmla="*/ 839 h 993"/>
                <a:gd name="T18" fmla="*/ 732 w 2071"/>
                <a:gd name="T19" fmla="*/ 467 h 993"/>
                <a:gd name="T20" fmla="*/ 822 w 2071"/>
                <a:gd name="T21" fmla="*/ 311 h 993"/>
                <a:gd name="T22" fmla="*/ 866 w 2071"/>
                <a:gd name="T23" fmla="*/ 260 h 993"/>
                <a:gd name="T24" fmla="*/ 1008 w 2071"/>
                <a:gd name="T25" fmla="*/ 175 h 993"/>
                <a:gd name="T26" fmla="*/ 1041 w 2071"/>
                <a:gd name="T27" fmla="*/ 169 h 993"/>
                <a:gd name="T28" fmla="*/ 1180 w 2071"/>
                <a:gd name="T29" fmla="*/ 156 h 993"/>
                <a:gd name="T30" fmla="*/ 1415 w 2071"/>
                <a:gd name="T31" fmla="*/ 129 h 993"/>
                <a:gd name="T32" fmla="*/ 1918 w 2071"/>
                <a:gd name="T33" fmla="*/ 361 h 993"/>
                <a:gd name="T34" fmla="*/ 2013 w 2071"/>
                <a:gd name="T35" fmla="*/ 399 h 993"/>
                <a:gd name="T36" fmla="*/ 2046 w 2071"/>
                <a:gd name="T37" fmla="*/ 350 h 993"/>
                <a:gd name="T38" fmla="*/ 1713 w 2071"/>
                <a:gd name="T39" fmla="*/ 98 h 993"/>
                <a:gd name="T40" fmla="*/ 1669 w 2071"/>
                <a:gd name="T41" fmla="*/ 93 h 993"/>
                <a:gd name="T42" fmla="*/ 369 w 2071"/>
                <a:gd name="T43" fmla="*/ 8 h 993"/>
                <a:gd name="T44" fmla="*/ 57 w 2071"/>
                <a:gd name="T45" fmla="*/ 8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1" h="993">
                  <a:moveTo>
                    <a:pt x="57" y="8"/>
                  </a:moveTo>
                  <a:cubicBezTo>
                    <a:pt x="30" y="8"/>
                    <a:pt x="0" y="0"/>
                    <a:pt x="0" y="52"/>
                  </a:cubicBezTo>
                  <a:cubicBezTo>
                    <a:pt x="0" y="145"/>
                    <a:pt x="71" y="235"/>
                    <a:pt x="14" y="331"/>
                  </a:cubicBezTo>
                  <a:cubicBezTo>
                    <a:pt x="11" y="336"/>
                    <a:pt x="16" y="350"/>
                    <a:pt x="22" y="352"/>
                  </a:cubicBezTo>
                  <a:cubicBezTo>
                    <a:pt x="63" y="380"/>
                    <a:pt x="90" y="421"/>
                    <a:pt x="137" y="448"/>
                  </a:cubicBezTo>
                  <a:cubicBezTo>
                    <a:pt x="317" y="552"/>
                    <a:pt x="505" y="653"/>
                    <a:pt x="538" y="893"/>
                  </a:cubicBezTo>
                  <a:cubicBezTo>
                    <a:pt x="544" y="929"/>
                    <a:pt x="563" y="992"/>
                    <a:pt x="601" y="989"/>
                  </a:cubicBezTo>
                  <a:cubicBezTo>
                    <a:pt x="639" y="986"/>
                    <a:pt x="620" y="923"/>
                    <a:pt x="634" y="890"/>
                  </a:cubicBezTo>
                  <a:cubicBezTo>
                    <a:pt x="639" y="874"/>
                    <a:pt x="634" y="855"/>
                    <a:pt x="636" y="839"/>
                  </a:cubicBezTo>
                  <a:cubicBezTo>
                    <a:pt x="658" y="713"/>
                    <a:pt x="645" y="576"/>
                    <a:pt x="732" y="467"/>
                  </a:cubicBezTo>
                  <a:cubicBezTo>
                    <a:pt x="770" y="421"/>
                    <a:pt x="844" y="396"/>
                    <a:pt x="822" y="311"/>
                  </a:cubicBezTo>
                  <a:cubicBezTo>
                    <a:pt x="819" y="298"/>
                    <a:pt x="847" y="265"/>
                    <a:pt x="866" y="260"/>
                  </a:cubicBezTo>
                  <a:cubicBezTo>
                    <a:pt x="923" y="246"/>
                    <a:pt x="967" y="216"/>
                    <a:pt x="1008" y="175"/>
                  </a:cubicBezTo>
                  <a:cubicBezTo>
                    <a:pt x="1013" y="169"/>
                    <a:pt x="1032" y="164"/>
                    <a:pt x="1041" y="169"/>
                  </a:cubicBezTo>
                  <a:cubicBezTo>
                    <a:pt x="1093" y="208"/>
                    <a:pt x="1136" y="172"/>
                    <a:pt x="1180" y="156"/>
                  </a:cubicBezTo>
                  <a:cubicBezTo>
                    <a:pt x="1256" y="131"/>
                    <a:pt x="1333" y="115"/>
                    <a:pt x="1415" y="129"/>
                  </a:cubicBezTo>
                  <a:cubicBezTo>
                    <a:pt x="1606" y="156"/>
                    <a:pt x="1778" y="227"/>
                    <a:pt x="1918" y="361"/>
                  </a:cubicBezTo>
                  <a:cubicBezTo>
                    <a:pt x="1945" y="388"/>
                    <a:pt x="1978" y="393"/>
                    <a:pt x="2013" y="399"/>
                  </a:cubicBezTo>
                  <a:cubicBezTo>
                    <a:pt x="2051" y="404"/>
                    <a:pt x="2070" y="393"/>
                    <a:pt x="2046" y="350"/>
                  </a:cubicBezTo>
                  <a:cubicBezTo>
                    <a:pt x="1972" y="216"/>
                    <a:pt x="1920" y="52"/>
                    <a:pt x="1713" y="98"/>
                  </a:cubicBezTo>
                  <a:cubicBezTo>
                    <a:pt x="1699" y="101"/>
                    <a:pt x="1683" y="96"/>
                    <a:pt x="1669" y="93"/>
                  </a:cubicBezTo>
                  <a:cubicBezTo>
                    <a:pt x="1237" y="63"/>
                    <a:pt x="803" y="11"/>
                    <a:pt x="369" y="8"/>
                  </a:cubicBezTo>
                  <a:lnTo>
                    <a:pt x="57" y="8"/>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97"/>
            <p:cNvSpPr>
              <a:spLocks noChangeArrowheads="1"/>
            </p:cNvSpPr>
            <p:nvPr/>
          </p:nvSpPr>
          <p:spPr bwMode="auto">
            <a:xfrm>
              <a:off x="5983288" y="804863"/>
              <a:ext cx="393700" cy="300037"/>
            </a:xfrm>
            <a:custGeom>
              <a:avLst/>
              <a:gdLst>
                <a:gd name="T0" fmla="*/ 6 w 1093"/>
                <a:gd name="T1" fmla="*/ 497 h 834"/>
                <a:gd name="T2" fmla="*/ 9 w 1093"/>
                <a:gd name="T3" fmla="*/ 620 h 834"/>
                <a:gd name="T4" fmla="*/ 55 w 1093"/>
                <a:gd name="T5" fmla="*/ 639 h 834"/>
                <a:gd name="T6" fmla="*/ 274 w 1093"/>
                <a:gd name="T7" fmla="*/ 686 h 834"/>
                <a:gd name="T8" fmla="*/ 298 w 1093"/>
                <a:gd name="T9" fmla="*/ 705 h 834"/>
                <a:gd name="T10" fmla="*/ 476 w 1093"/>
                <a:gd name="T11" fmla="*/ 789 h 834"/>
                <a:gd name="T12" fmla="*/ 541 w 1093"/>
                <a:gd name="T13" fmla="*/ 784 h 834"/>
                <a:gd name="T14" fmla="*/ 1048 w 1093"/>
                <a:gd name="T15" fmla="*/ 363 h 834"/>
                <a:gd name="T16" fmla="*/ 1092 w 1093"/>
                <a:gd name="T17" fmla="*/ 320 h 834"/>
                <a:gd name="T18" fmla="*/ 1040 w 1093"/>
                <a:gd name="T19" fmla="*/ 287 h 834"/>
                <a:gd name="T20" fmla="*/ 489 w 1093"/>
                <a:gd name="T21" fmla="*/ 221 h 834"/>
                <a:gd name="T22" fmla="*/ 268 w 1093"/>
                <a:gd name="T23" fmla="*/ 52 h 834"/>
                <a:gd name="T24" fmla="*/ 194 w 1093"/>
                <a:gd name="T25" fmla="*/ 0 h 834"/>
                <a:gd name="T26" fmla="*/ 153 w 1093"/>
                <a:gd name="T27" fmla="*/ 66 h 834"/>
                <a:gd name="T28" fmla="*/ 63 w 1093"/>
                <a:gd name="T29" fmla="*/ 167 h 834"/>
                <a:gd name="T30" fmla="*/ 19 w 1093"/>
                <a:gd name="T31" fmla="*/ 219 h 834"/>
                <a:gd name="T32" fmla="*/ 0 w 1093"/>
                <a:gd name="T33" fmla="*/ 497 h 834"/>
                <a:gd name="T34" fmla="*/ 6 w 1093"/>
                <a:gd name="T35" fmla="*/ 49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834">
                  <a:moveTo>
                    <a:pt x="6" y="497"/>
                  </a:moveTo>
                  <a:cubicBezTo>
                    <a:pt x="6" y="538"/>
                    <a:pt x="3" y="579"/>
                    <a:pt x="9" y="620"/>
                  </a:cubicBezTo>
                  <a:cubicBezTo>
                    <a:pt x="11" y="639"/>
                    <a:pt x="19" y="667"/>
                    <a:pt x="55" y="639"/>
                  </a:cubicBezTo>
                  <a:cubicBezTo>
                    <a:pt x="156" y="563"/>
                    <a:pt x="208" y="576"/>
                    <a:pt x="274" y="686"/>
                  </a:cubicBezTo>
                  <a:cubicBezTo>
                    <a:pt x="279" y="694"/>
                    <a:pt x="295" y="707"/>
                    <a:pt x="298" y="705"/>
                  </a:cubicBezTo>
                  <a:cubicBezTo>
                    <a:pt x="396" y="647"/>
                    <a:pt x="424" y="751"/>
                    <a:pt x="476" y="789"/>
                  </a:cubicBezTo>
                  <a:cubicBezTo>
                    <a:pt x="508" y="811"/>
                    <a:pt x="519" y="833"/>
                    <a:pt x="541" y="784"/>
                  </a:cubicBezTo>
                  <a:cubicBezTo>
                    <a:pt x="645" y="565"/>
                    <a:pt x="823" y="432"/>
                    <a:pt x="1048" y="363"/>
                  </a:cubicBezTo>
                  <a:cubicBezTo>
                    <a:pt x="1073" y="355"/>
                    <a:pt x="1092" y="352"/>
                    <a:pt x="1092" y="320"/>
                  </a:cubicBezTo>
                  <a:cubicBezTo>
                    <a:pt x="1089" y="281"/>
                    <a:pt x="1062" y="290"/>
                    <a:pt x="1040" y="287"/>
                  </a:cubicBezTo>
                  <a:cubicBezTo>
                    <a:pt x="858" y="265"/>
                    <a:pt x="672" y="227"/>
                    <a:pt x="489" y="221"/>
                  </a:cubicBezTo>
                  <a:cubicBezTo>
                    <a:pt x="361" y="219"/>
                    <a:pt x="301" y="161"/>
                    <a:pt x="268" y="52"/>
                  </a:cubicBezTo>
                  <a:cubicBezTo>
                    <a:pt x="257" y="19"/>
                    <a:pt x="235" y="0"/>
                    <a:pt x="194" y="0"/>
                  </a:cubicBezTo>
                  <a:cubicBezTo>
                    <a:pt x="148" y="3"/>
                    <a:pt x="153" y="41"/>
                    <a:pt x="153" y="66"/>
                  </a:cubicBezTo>
                  <a:cubicBezTo>
                    <a:pt x="148" y="126"/>
                    <a:pt x="137" y="169"/>
                    <a:pt x="63" y="167"/>
                  </a:cubicBezTo>
                  <a:cubicBezTo>
                    <a:pt x="33" y="167"/>
                    <a:pt x="19" y="186"/>
                    <a:pt x="19" y="219"/>
                  </a:cubicBezTo>
                  <a:cubicBezTo>
                    <a:pt x="17" y="314"/>
                    <a:pt x="9" y="407"/>
                    <a:pt x="0" y="497"/>
                  </a:cubicBezTo>
                  <a:lnTo>
                    <a:pt x="6" y="497"/>
                  </a:ln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98"/>
            <p:cNvSpPr>
              <a:spLocks noChangeArrowheads="1"/>
            </p:cNvSpPr>
            <p:nvPr/>
          </p:nvSpPr>
          <p:spPr bwMode="auto">
            <a:xfrm>
              <a:off x="5594350" y="2771775"/>
              <a:ext cx="395288" cy="407988"/>
            </a:xfrm>
            <a:custGeom>
              <a:avLst/>
              <a:gdLst>
                <a:gd name="T0" fmla="*/ 0 w 1096"/>
                <a:gd name="T1" fmla="*/ 221 h 1132"/>
                <a:gd name="T2" fmla="*/ 52 w 1096"/>
                <a:gd name="T3" fmla="*/ 309 h 1132"/>
                <a:gd name="T4" fmla="*/ 560 w 1096"/>
                <a:gd name="T5" fmla="*/ 705 h 1132"/>
                <a:gd name="T6" fmla="*/ 669 w 1096"/>
                <a:gd name="T7" fmla="*/ 1071 h 1132"/>
                <a:gd name="T8" fmla="*/ 691 w 1096"/>
                <a:gd name="T9" fmla="*/ 1120 h 1132"/>
                <a:gd name="T10" fmla="*/ 762 w 1096"/>
                <a:gd name="T11" fmla="*/ 1103 h 1132"/>
                <a:gd name="T12" fmla="*/ 811 w 1096"/>
                <a:gd name="T13" fmla="*/ 877 h 1132"/>
                <a:gd name="T14" fmla="*/ 890 w 1096"/>
                <a:gd name="T15" fmla="*/ 680 h 1132"/>
                <a:gd name="T16" fmla="*/ 909 w 1096"/>
                <a:gd name="T17" fmla="*/ 642 h 1132"/>
                <a:gd name="T18" fmla="*/ 937 w 1096"/>
                <a:gd name="T19" fmla="*/ 527 h 1132"/>
                <a:gd name="T20" fmla="*/ 994 w 1096"/>
                <a:gd name="T21" fmla="*/ 232 h 1132"/>
                <a:gd name="T22" fmla="*/ 1019 w 1096"/>
                <a:gd name="T23" fmla="*/ 172 h 1132"/>
                <a:gd name="T24" fmla="*/ 1024 w 1096"/>
                <a:gd name="T25" fmla="*/ 139 h 1132"/>
                <a:gd name="T26" fmla="*/ 956 w 1096"/>
                <a:gd name="T27" fmla="*/ 19 h 1132"/>
                <a:gd name="T28" fmla="*/ 928 w 1096"/>
                <a:gd name="T29" fmla="*/ 5 h 1132"/>
                <a:gd name="T30" fmla="*/ 833 w 1096"/>
                <a:gd name="T31" fmla="*/ 85 h 1132"/>
                <a:gd name="T32" fmla="*/ 795 w 1096"/>
                <a:gd name="T33" fmla="*/ 137 h 1132"/>
                <a:gd name="T34" fmla="*/ 546 w 1096"/>
                <a:gd name="T35" fmla="*/ 232 h 1132"/>
                <a:gd name="T36" fmla="*/ 489 w 1096"/>
                <a:gd name="T37" fmla="*/ 281 h 1132"/>
                <a:gd name="T38" fmla="*/ 368 w 1096"/>
                <a:gd name="T39" fmla="*/ 361 h 1132"/>
                <a:gd name="T40" fmla="*/ 128 w 1096"/>
                <a:gd name="T41" fmla="*/ 205 h 1132"/>
                <a:gd name="T42" fmla="*/ 82 w 1096"/>
                <a:gd name="T43" fmla="*/ 161 h 1132"/>
                <a:gd name="T44" fmla="*/ 0 w 1096"/>
                <a:gd name="T45" fmla="*/ 221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6" h="1132">
                  <a:moveTo>
                    <a:pt x="0" y="221"/>
                  </a:moveTo>
                  <a:cubicBezTo>
                    <a:pt x="0" y="254"/>
                    <a:pt x="2" y="295"/>
                    <a:pt x="52" y="309"/>
                  </a:cubicBezTo>
                  <a:cubicBezTo>
                    <a:pt x="276" y="369"/>
                    <a:pt x="442" y="519"/>
                    <a:pt x="560" y="705"/>
                  </a:cubicBezTo>
                  <a:cubicBezTo>
                    <a:pt x="625" y="808"/>
                    <a:pt x="666" y="940"/>
                    <a:pt x="669" y="1071"/>
                  </a:cubicBezTo>
                  <a:cubicBezTo>
                    <a:pt x="669" y="1090"/>
                    <a:pt x="661" y="1117"/>
                    <a:pt x="691" y="1120"/>
                  </a:cubicBezTo>
                  <a:cubicBezTo>
                    <a:pt x="715" y="1125"/>
                    <a:pt x="745" y="1131"/>
                    <a:pt x="762" y="1103"/>
                  </a:cubicBezTo>
                  <a:cubicBezTo>
                    <a:pt x="805" y="1032"/>
                    <a:pt x="838" y="942"/>
                    <a:pt x="811" y="877"/>
                  </a:cubicBezTo>
                  <a:cubicBezTo>
                    <a:pt x="765" y="767"/>
                    <a:pt x="833" y="729"/>
                    <a:pt x="890" y="680"/>
                  </a:cubicBezTo>
                  <a:cubicBezTo>
                    <a:pt x="904" y="666"/>
                    <a:pt x="917" y="664"/>
                    <a:pt x="909" y="642"/>
                  </a:cubicBezTo>
                  <a:cubicBezTo>
                    <a:pt x="893" y="598"/>
                    <a:pt x="928" y="565"/>
                    <a:pt x="937" y="527"/>
                  </a:cubicBezTo>
                  <a:cubicBezTo>
                    <a:pt x="961" y="429"/>
                    <a:pt x="1095" y="355"/>
                    <a:pt x="994" y="232"/>
                  </a:cubicBezTo>
                  <a:cubicBezTo>
                    <a:pt x="978" y="213"/>
                    <a:pt x="997" y="186"/>
                    <a:pt x="1019" y="172"/>
                  </a:cubicBezTo>
                  <a:cubicBezTo>
                    <a:pt x="1032" y="161"/>
                    <a:pt x="1040" y="148"/>
                    <a:pt x="1024" y="139"/>
                  </a:cubicBezTo>
                  <a:cubicBezTo>
                    <a:pt x="969" y="115"/>
                    <a:pt x="950" y="76"/>
                    <a:pt x="956" y="19"/>
                  </a:cubicBezTo>
                  <a:cubicBezTo>
                    <a:pt x="956" y="8"/>
                    <a:pt x="939" y="0"/>
                    <a:pt x="928" y="5"/>
                  </a:cubicBezTo>
                  <a:cubicBezTo>
                    <a:pt x="893" y="27"/>
                    <a:pt x="838" y="27"/>
                    <a:pt x="833" y="85"/>
                  </a:cubicBezTo>
                  <a:cubicBezTo>
                    <a:pt x="830" y="112"/>
                    <a:pt x="819" y="139"/>
                    <a:pt x="795" y="137"/>
                  </a:cubicBezTo>
                  <a:cubicBezTo>
                    <a:pt x="696" y="128"/>
                    <a:pt x="644" y="240"/>
                    <a:pt x="546" y="232"/>
                  </a:cubicBezTo>
                  <a:cubicBezTo>
                    <a:pt x="513" y="229"/>
                    <a:pt x="497" y="246"/>
                    <a:pt x="489" y="281"/>
                  </a:cubicBezTo>
                  <a:cubicBezTo>
                    <a:pt x="475" y="339"/>
                    <a:pt x="431" y="363"/>
                    <a:pt x="368" y="361"/>
                  </a:cubicBezTo>
                  <a:cubicBezTo>
                    <a:pt x="256" y="352"/>
                    <a:pt x="183" y="292"/>
                    <a:pt x="128" y="205"/>
                  </a:cubicBezTo>
                  <a:cubicBezTo>
                    <a:pt x="117" y="178"/>
                    <a:pt x="109" y="156"/>
                    <a:pt x="82" y="161"/>
                  </a:cubicBezTo>
                  <a:cubicBezTo>
                    <a:pt x="32" y="161"/>
                    <a:pt x="2" y="186"/>
                    <a:pt x="0" y="221"/>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99"/>
            <p:cNvSpPr>
              <a:spLocks noChangeArrowheads="1"/>
            </p:cNvSpPr>
            <p:nvPr/>
          </p:nvSpPr>
          <p:spPr bwMode="auto">
            <a:xfrm>
              <a:off x="5813425" y="1036638"/>
              <a:ext cx="33338" cy="50800"/>
            </a:xfrm>
            <a:custGeom>
              <a:avLst/>
              <a:gdLst>
                <a:gd name="T0" fmla="*/ 79 w 91"/>
                <a:gd name="T1" fmla="*/ 27 h 140"/>
                <a:gd name="T2" fmla="*/ 54 w 91"/>
                <a:gd name="T3" fmla="*/ 11 h 140"/>
                <a:gd name="T4" fmla="*/ 3 w 91"/>
                <a:gd name="T5" fmla="*/ 126 h 140"/>
                <a:gd name="T6" fmla="*/ 13 w 91"/>
                <a:gd name="T7" fmla="*/ 139 h 140"/>
                <a:gd name="T8" fmla="*/ 79 w 91"/>
                <a:gd name="T9" fmla="*/ 27 h 140"/>
              </a:gdLst>
              <a:ahLst/>
              <a:cxnLst>
                <a:cxn ang="0">
                  <a:pos x="T0" y="T1"/>
                </a:cxn>
                <a:cxn ang="0">
                  <a:pos x="T2" y="T3"/>
                </a:cxn>
                <a:cxn ang="0">
                  <a:pos x="T4" y="T5"/>
                </a:cxn>
                <a:cxn ang="0">
                  <a:pos x="T6" y="T7"/>
                </a:cxn>
                <a:cxn ang="0">
                  <a:pos x="T8" y="T9"/>
                </a:cxn>
              </a:cxnLst>
              <a:rect l="0" t="0" r="r" b="b"/>
              <a:pathLst>
                <a:path w="91" h="140">
                  <a:moveTo>
                    <a:pt x="79" y="27"/>
                  </a:moveTo>
                  <a:cubicBezTo>
                    <a:pt x="76" y="19"/>
                    <a:pt x="65" y="0"/>
                    <a:pt x="54" y="11"/>
                  </a:cubicBezTo>
                  <a:cubicBezTo>
                    <a:pt x="22" y="41"/>
                    <a:pt x="3" y="79"/>
                    <a:pt x="3" y="126"/>
                  </a:cubicBezTo>
                  <a:cubicBezTo>
                    <a:pt x="0" y="128"/>
                    <a:pt x="5" y="131"/>
                    <a:pt x="13" y="139"/>
                  </a:cubicBezTo>
                  <a:cubicBezTo>
                    <a:pt x="38" y="104"/>
                    <a:pt x="90" y="85"/>
                    <a:pt x="79" y="27"/>
                  </a:cubicBezTo>
                </a:path>
              </a:pathLst>
            </a:custGeom>
            <a:solidFill>
              <a:srgbClr val="4C77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959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r>
              <a:rPr lang="en-US" dirty="0"/>
              <a:t>Reflecting on Your Organizational Capacity and Processes</a:t>
            </a:r>
            <a:br>
              <a:rPr lang="en-US" dirty="0"/>
            </a:br>
            <a:endParaRPr lang="en-US" dirty="0">
              <a:solidFill>
                <a:prstClr val="black"/>
              </a:solidFill>
            </a:endParaRPr>
          </a:p>
          <a:p>
            <a:r>
              <a:rPr lang="en-US" dirty="0"/>
              <a:t>What is </a:t>
            </a:r>
            <a:r>
              <a:rPr lang="en-US" u="sng" dirty="0"/>
              <a:t>one</a:t>
            </a:r>
            <a:r>
              <a:rPr lang="en-US" dirty="0"/>
              <a:t> thing that you’ve tried regarding organizational capacity and processes to address workforce challenges? </a:t>
            </a:r>
          </a:p>
          <a:p>
            <a:pPr lvl="1"/>
            <a:r>
              <a:rPr lang="en-US" dirty="0"/>
              <a:t>What were you pleased about?</a:t>
            </a:r>
          </a:p>
          <a:p>
            <a:pPr lvl="1"/>
            <a:r>
              <a:rPr lang="en-US" dirty="0"/>
              <a:t>What have you learned?</a:t>
            </a:r>
          </a:p>
          <a:p>
            <a:pPr lvl="1"/>
            <a:r>
              <a:rPr lang="en-US" dirty="0"/>
              <a:t>What are you concerned about? </a:t>
            </a:r>
          </a:p>
          <a:p>
            <a:r>
              <a:rPr lang="en-US" dirty="0"/>
              <a:t>Based on this, what next steps are you thinking about? </a:t>
            </a:r>
          </a:p>
          <a:p>
            <a:pPr marL="0" indent="0">
              <a:buNone/>
            </a:pPr>
            <a:endParaRPr lang="en-US" dirty="0"/>
          </a:p>
        </p:txBody>
      </p:sp>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fontScale="90000"/>
          </a:bodyPr>
          <a:lstStyle/>
          <a:p>
            <a:r>
              <a:rPr lang="en-US" sz="2400" b="1" dirty="0">
                <a:cs typeface="Calibri Light"/>
              </a:rPr>
              <a:t>Breakout Conversation </a:t>
            </a:r>
            <a:endParaRPr lang="en-US" sz="2400" b="1" dirty="0"/>
          </a:p>
        </p:txBody>
      </p:sp>
    </p:spTree>
    <p:extLst>
      <p:ext uri="{BB962C8B-B14F-4D97-AF65-F5344CB8AC3E}">
        <p14:creationId xmlns:p14="http://schemas.microsoft.com/office/powerpoint/2010/main" val="202107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Workforce Challenges &amp; Strategies</a:t>
            </a:r>
          </a:p>
        </p:txBody>
      </p:sp>
      <p:sp>
        <p:nvSpPr>
          <p:cNvPr id="3" name="Text Placeholder 2"/>
          <p:cNvSpPr>
            <a:spLocks noGrp="1"/>
          </p:cNvSpPr>
          <p:nvPr>
            <p:ph type="body" idx="1"/>
          </p:nvPr>
        </p:nvSpPr>
        <p:spPr/>
        <p:txBody>
          <a:bodyPr/>
          <a:lstStyle/>
          <a:p>
            <a:r>
              <a:rPr lang="en-US" dirty="0"/>
              <a:t>Page 24 TN Workforce Initiative Organizational Self-Assessment Workbook</a:t>
            </a:r>
          </a:p>
        </p:txBody>
      </p:sp>
    </p:spTree>
    <p:extLst>
      <p:ext uri="{BB962C8B-B14F-4D97-AF65-F5344CB8AC3E}">
        <p14:creationId xmlns:p14="http://schemas.microsoft.com/office/powerpoint/2010/main" val="190372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Poll Question #2 - What is the single most important workforce challenge you have today? (Select one)</a:t>
            </a:r>
          </a:p>
        </p:txBody>
      </p:sp>
      <p:sp>
        <p:nvSpPr>
          <p:cNvPr id="4" name="Content Placeholder 3"/>
          <p:cNvSpPr>
            <a:spLocks noGrp="1"/>
          </p:cNvSpPr>
          <p:nvPr>
            <p:ph sz="half" idx="1"/>
          </p:nvPr>
        </p:nvSpPr>
        <p:spPr/>
        <p:txBody>
          <a:bodyPr>
            <a:normAutofit fontScale="85000" lnSpcReduction="10000"/>
          </a:bodyPr>
          <a:lstStyle/>
          <a:p>
            <a:pPr>
              <a:buFont typeface="Wingdings" panose="05000000000000000000" pitchFamily="2" charset="2"/>
              <a:buChar char="q"/>
            </a:pPr>
            <a:r>
              <a:rPr lang="en-US" dirty="0"/>
              <a:t>Few qualified applicants/trouble finding new workers</a:t>
            </a:r>
          </a:p>
          <a:p>
            <a:pPr>
              <a:buFont typeface="Wingdings" panose="05000000000000000000" pitchFamily="2" charset="2"/>
              <a:buChar char="q"/>
            </a:pPr>
            <a:r>
              <a:rPr lang="en-US" dirty="0"/>
              <a:t>Turnover rates are too high/New hires quit in first 6 months</a:t>
            </a:r>
          </a:p>
          <a:p>
            <a:pPr>
              <a:buFont typeface="Wingdings" panose="05000000000000000000" pitchFamily="2" charset="2"/>
              <a:buChar char="q"/>
            </a:pPr>
            <a:r>
              <a:rPr lang="en-US" dirty="0"/>
              <a:t>New DSPs unsure of job roles and functions</a:t>
            </a:r>
          </a:p>
          <a:p>
            <a:pPr>
              <a:buFont typeface="Wingdings" panose="05000000000000000000" pitchFamily="2" charset="2"/>
              <a:buChar char="q"/>
            </a:pPr>
            <a:r>
              <a:rPr lang="en-US" dirty="0"/>
              <a:t>Supervisors have difficulty finding the time to coach and mentor new staff</a:t>
            </a:r>
          </a:p>
          <a:p>
            <a:pPr>
              <a:buFont typeface="Wingdings" panose="05000000000000000000" pitchFamily="2" charset="2"/>
              <a:buChar char="q"/>
            </a:pPr>
            <a:r>
              <a:rPr lang="en-US" dirty="0"/>
              <a:t>Lack of training opportunities</a:t>
            </a:r>
          </a:p>
        </p:txBody>
      </p:sp>
      <p:sp>
        <p:nvSpPr>
          <p:cNvPr id="5" name="Content Placeholder 4"/>
          <p:cNvSpPr>
            <a:spLocks noGrp="1"/>
          </p:cNvSpPr>
          <p:nvPr>
            <p:ph sz="half" idx="2"/>
          </p:nvPr>
        </p:nvSpPr>
        <p:spPr/>
        <p:txBody>
          <a:bodyPr>
            <a:normAutofit fontScale="85000" lnSpcReduction="10000"/>
          </a:bodyPr>
          <a:lstStyle/>
          <a:p>
            <a:pPr>
              <a:buFont typeface="Wingdings" panose="05000000000000000000" pitchFamily="2" charset="2"/>
              <a:buChar char="q"/>
            </a:pPr>
            <a:r>
              <a:rPr lang="en-US" dirty="0"/>
              <a:t>Poor Performance/Training doesn’t produce desired results</a:t>
            </a:r>
          </a:p>
          <a:p>
            <a:pPr>
              <a:buFont typeface="Wingdings" panose="05000000000000000000" pitchFamily="2" charset="2"/>
              <a:buChar char="q"/>
            </a:pPr>
            <a:r>
              <a:rPr lang="en-US" dirty="0"/>
              <a:t>Supervisor reporting being overwhelmed, don’t know how to do their job</a:t>
            </a:r>
          </a:p>
          <a:p>
            <a:pPr>
              <a:buFont typeface="Wingdings" panose="05000000000000000000" pitchFamily="2" charset="2"/>
              <a:buChar char="q"/>
            </a:pPr>
            <a:r>
              <a:rPr lang="en-US" dirty="0"/>
              <a:t>Morale problems</a:t>
            </a:r>
          </a:p>
          <a:p>
            <a:pPr>
              <a:buFont typeface="Wingdings" panose="05000000000000000000" pitchFamily="2" charset="2"/>
              <a:buChar char="q"/>
            </a:pPr>
            <a:r>
              <a:rPr lang="en-US" dirty="0"/>
              <a:t>Conflict between staff and supervisors or managers</a:t>
            </a:r>
          </a:p>
          <a:p>
            <a:pPr>
              <a:buFont typeface="Wingdings" panose="05000000000000000000" pitchFamily="2" charset="2"/>
              <a:buChar char="q"/>
            </a:pPr>
            <a:r>
              <a:rPr lang="en-US" dirty="0"/>
              <a:t>Co-workers don’t get along</a:t>
            </a:r>
          </a:p>
          <a:p>
            <a:pPr>
              <a:buFont typeface="Wingdings" panose="05000000000000000000" pitchFamily="2" charset="2"/>
              <a:buChar char="q"/>
            </a:pPr>
            <a:endParaRPr lang="en-US" dirty="0"/>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263834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0B7B-0707-3640-A4FC-54D6DD12721D}"/>
              </a:ext>
            </a:extLst>
          </p:cNvPr>
          <p:cNvSpPr>
            <a:spLocks noGrp="1"/>
          </p:cNvSpPr>
          <p:nvPr>
            <p:ph type="title" idx="4294967295"/>
          </p:nvPr>
        </p:nvSpPr>
        <p:spPr>
          <a:xfrm>
            <a:off x="1662545" y="2252532"/>
            <a:ext cx="2732088" cy="1325562"/>
          </a:xfrm>
        </p:spPr>
        <p:txBody>
          <a:bodyPr/>
          <a:lstStyle/>
          <a:p>
            <a:pPr algn="ctr"/>
            <a:r>
              <a:rPr lang="en-US" dirty="0"/>
              <a:t>Activity</a:t>
            </a:r>
          </a:p>
        </p:txBody>
      </p:sp>
      <p:pic>
        <p:nvPicPr>
          <p:cNvPr id="6" name="Picture 5"/>
          <p:cNvPicPr>
            <a:picLocks noChangeAspect="1"/>
          </p:cNvPicPr>
          <p:nvPr/>
        </p:nvPicPr>
        <p:blipFill>
          <a:blip r:embed="rId3"/>
          <a:stretch>
            <a:fillRect/>
          </a:stretch>
        </p:blipFill>
        <p:spPr>
          <a:xfrm>
            <a:off x="6175717" y="454967"/>
            <a:ext cx="4783015" cy="6356222"/>
          </a:xfrm>
          <a:prstGeom prst="rect">
            <a:avLst/>
          </a:prstGeom>
        </p:spPr>
      </p:pic>
    </p:spTree>
    <p:extLst>
      <p:ext uri="{BB962C8B-B14F-4D97-AF65-F5344CB8AC3E}">
        <p14:creationId xmlns:p14="http://schemas.microsoft.com/office/powerpoint/2010/main" val="927751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Light"/>
              </a:rPr>
              <a:t>What’s Next</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b="1" dirty="0">
                <a:latin typeface="Open Sans Light" panose="020B0306030504020204"/>
                <a:cs typeface="Calibri" panose="020F0502020204030204"/>
              </a:rPr>
              <a:t>Session 4</a:t>
            </a:r>
            <a:r>
              <a:rPr lang="en-US" dirty="0">
                <a:latin typeface="Open Sans Light" panose="020B0306030504020204"/>
                <a:cs typeface="Calibri" panose="020F0502020204030204"/>
              </a:rPr>
              <a:t>: </a:t>
            </a:r>
            <a:r>
              <a:rPr lang="en-US" dirty="0"/>
              <a:t>Overview of TennCare Workforce Toolkit: Recruitment &amp; Selection Strategies</a:t>
            </a:r>
          </a:p>
          <a:p>
            <a:pPr marL="0" indent="0">
              <a:buNone/>
            </a:pPr>
            <a:endParaRPr lang="en-US" dirty="0">
              <a:latin typeface="Open Sans Light" panose="020B0306030504020204"/>
              <a:cs typeface="Calibri" panose="020F0502020204030204"/>
            </a:endParaRPr>
          </a:p>
          <a:p>
            <a:pPr marL="0" indent="0">
              <a:buNone/>
            </a:pPr>
            <a:r>
              <a:rPr lang="en-US" dirty="0">
                <a:latin typeface="Open Sans Light" panose="020B0306030504020204"/>
                <a:cs typeface="Calibri" panose="020F0502020204030204"/>
              </a:rPr>
              <a:t>Homework before our next session:</a:t>
            </a:r>
          </a:p>
          <a:p>
            <a:r>
              <a:rPr lang="en-US" dirty="0">
                <a:latin typeface="Open Sans Light" panose="020B0306030504020204"/>
                <a:cs typeface="Calibri" panose="020F0502020204030204"/>
              </a:rPr>
              <a:t>Review the Organizational Workforce Self-Assessment Workbook </a:t>
            </a:r>
          </a:p>
          <a:p>
            <a:r>
              <a:rPr lang="en-US" dirty="0">
                <a:latin typeface="Open Sans Light" panose="020B0306030504020204"/>
                <a:cs typeface="Calibri" panose="020F0502020204030204"/>
              </a:rPr>
              <a:t>Identify your organization’s key contacts </a:t>
            </a:r>
          </a:p>
          <a:p>
            <a:r>
              <a:rPr lang="en-US" dirty="0">
                <a:latin typeface="Open Sans Light" panose="020B0306030504020204"/>
                <a:cs typeface="Calibri" panose="020F0502020204030204"/>
              </a:rPr>
              <a:t>Check out TN DSP Workforce Toolkit: </a:t>
            </a:r>
            <a:r>
              <a:rPr lang="x-none" u="sng" dirty="0">
                <a:latin typeface="Open Sans Light"/>
                <a:hlinkClick r:id="rId3"/>
              </a:rPr>
              <a:t>https://tenncare.ici.umn.edu/</a:t>
            </a:r>
            <a:endParaRPr lang="x-none" dirty="0">
              <a:latin typeface="Open Sans Light"/>
            </a:endParaRPr>
          </a:p>
          <a:p>
            <a:endParaRPr lang="en-US" dirty="0">
              <a:latin typeface="Open Sans Light" panose="020B0306030504020204"/>
              <a:cs typeface="Calibri" panose="020F0502020204030204"/>
            </a:endParaRPr>
          </a:p>
          <a:p>
            <a:pPr marL="0" indent="0">
              <a:buNone/>
            </a:pPr>
            <a:endParaRPr lang="en-US" dirty="0">
              <a:latin typeface="+mj-lt"/>
            </a:endParaRPr>
          </a:p>
        </p:txBody>
      </p:sp>
    </p:spTree>
    <p:extLst>
      <p:ext uri="{BB962C8B-B14F-4D97-AF65-F5344CB8AC3E}">
        <p14:creationId xmlns:p14="http://schemas.microsoft.com/office/powerpoint/2010/main" val="3226102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7" name="Content Placeholder 6"/>
          <p:cNvSpPr>
            <a:spLocks noGrp="1"/>
          </p:cNvSpPr>
          <p:nvPr>
            <p:ph idx="1"/>
          </p:nvPr>
        </p:nvSpPr>
        <p:spPr/>
        <p:txBody>
          <a:bodyPr vert="horz" lIns="91440" tIns="45720" rIns="91440" bIns="45720" rtlCol="0" anchor="t">
            <a:normAutofit fontScale="92500" lnSpcReduction="10000"/>
          </a:bodyPr>
          <a:lstStyle/>
          <a:p>
            <a:pPr marL="0" indent="0">
              <a:buNone/>
            </a:pPr>
            <a:r>
              <a:rPr lang="en-US" dirty="0">
                <a:latin typeface="Open Sans Light"/>
                <a:cs typeface="Calibri Light"/>
              </a:rPr>
              <a:t>You will receive the slides from today’s workshop so that you can have further discussions about the information in this session.</a:t>
            </a:r>
          </a:p>
          <a:p>
            <a:pPr marL="0" indent="0">
              <a:buNone/>
            </a:pPr>
            <a:endParaRPr lang="en-US" dirty="0">
              <a:latin typeface="Open Sans Light"/>
              <a:cs typeface="Calibri Light"/>
            </a:endParaRPr>
          </a:p>
          <a:p>
            <a:pPr marL="0" indent="0">
              <a:buNone/>
            </a:pPr>
            <a:endParaRPr lang="en-US" dirty="0">
              <a:latin typeface="Open Sans Light"/>
              <a:cs typeface="Calibri Light" panose="020F0302020204030204" pitchFamily="34" charset="0"/>
            </a:endParaRPr>
          </a:p>
          <a:p>
            <a:pPr marL="0" indent="0">
              <a:buNone/>
            </a:pPr>
            <a:r>
              <a:rPr lang="en-US" dirty="0">
                <a:latin typeface="Open Sans Light"/>
                <a:cs typeface="Calibri Light"/>
              </a:rPr>
              <a:t>If you have questions:</a:t>
            </a:r>
            <a:endParaRPr lang="en-US" dirty="0">
              <a:latin typeface="Open Sans Light" panose="020B0306030504020204"/>
              <a:cs typeface="Calibri Light" panose="020F0302020204030204" pitchFamily="34" charset="0"/>
            </a:endParaRPr>
          </a:p>
          <a:p>
            <a:r>
              <a:rPr lang="en-US" dirty="0">
                <a:latin typeface="Open Sans Light" panose="020B0306030504020204"/>
                <a:cs typeface="Calibri Light" panose="020F0302020204030204" pitchFamily="34" charset="0"/>
              </a:rPr>
              <a:t>Contact your University of Minnesota workforce consultant </a:t>
            </a:r>
          </a:p>
          <a:p>
            <a:r>
              <a:rPr lang="en-US" dirty="0">
                <a:latin typeface="Open Sans Light" panose="020B0306030504020204"/>
                <a:cs typeface="Calibri Light" panose="020F0302020204030204" pitchFamily="34" charset="0"/>
              </a:rPr>
              <a:t>Email us at: </a:t>
            </a:r>
            <a:r>
              <a:rPr lang="en-US" dirty="0">
                <a:latin typeface="Open Sans Light" panose="020B0306030504020204"/>
                <a:cs typeface="Calibri Light" panose="020F0302020204030204" pitchFamily="34" charset="0"/>
                <a:hlinkClick r:id="rId3"/>
              </a:rPr>
              <a:t>dsp-tn@umn.edu</a:t>
            </a:r>
            <a:endParaRPr lang="en-US" dirty="0">
              <a:latin typeface="Open Sans Light" panose="020B0306030504020204"/>
              <a:cs typeface="Calibri Light" panose="020F0302020204030204" pitchFamily="34" charset="0"/>
            </a:endParaRPr>
          </a:p>
          <a:p>
            <a:r>
              <a:rPr lang="en-US" dirty="0">
                <a:latin typeface="Open Sans Light"/>
                <a:cs typeface="Calibri Light"/>
              </a:rPr>
              <a:t>If you haven’t provided us with your Key Contacts please do </a:t>
            </a:r>
          </a:p>
          <a:p>
            <a:r>
              <a:rPr lang="en-US" dirty="0">
                <a:latin typeface="Open Sans Light"/>
                <a:cs typeface="Calibri Light"/>
              </a:rPr>
              <a:t>  at: </a:t>
            </a:r>
            <a:r>
              <a:rPr lang="en-US" dirty="0">
                <a:latin typeface="Open Sans Light"/>
                <a:cs typeface="Calibri Light"/>
                <a:hlinkClick r:id="rId4"/>
              </a:rPr>
              <a:t>umn.qualtrics.com/czkickoff</a:t>
            </a:r>
            <a:r>
              <a:rPr lang="en-US" dirty="0">
                <a:latin typeface="Open Sans Light"/>
                <a:cs typeface="Calibri Light"/>
              </a:rPr>
              <a:t> </a:t>
            </a:r>
            <a:endParaRPr lang="en-US" dirty="0">
              <a:cs typeface="Calibri Light"/>
            </a:endParaRPr>
          </a:p>
          <a:p>
            <a:endParaRPr lang="en-US" dirty="0">
              <a:latin typeface="Calibri Light" panose="020F0302020204030204" pitchFamily="34" charset="0"/>
              <a:cs typeface="Calibri Light" panose="020F0302020204030204" pitchFamily="34" charset="0"/>
            </a:endParaRPr>
          </a:p>
          <a:p>
            <a:endParaRPr lang="en-US" dirty="0"/>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447800"/>
            <a:ext cx="10515600" cy="4729163"/>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endParaRPr>
          </a:p>
        </p:txBody>
      </p:sp>
    </p:spTree>
    <p:extLst>
      <p:ext uri="{BB962C8B-B14F-4D97-AF65-F5344CB8AC3E}">
        <p14:creationId xmlns:p14="http://schemas.microsoft.com/office/powerpoint/2010/main" val="14208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838199" y="1187450"/>
            <a:ext cx="10753725" cy="4989513"/>
          </a:xfrm>
        </p:spPr>
        <p:txBody>
          <a:bodyPr rtlCol="0">
            <a:normAutofit/>
          </a:bodyPr>
          <a:lstStyle/>
          <a:p>
            <a:pPr marL="0" indent="0">
              <a:buNone/>
            </a:pPr>
            <a:r>
              <a:rPr lang="en-US" dirty="0"/>
              <a:t>Session 4: Overview of TennCare Workforce Toolkit: Recruitment &amp; Selection Strategies</a:t>
            </a:r>
          </a:p>
          <a:p>
            <a:pPr marL="0" indent="0">
              <a:buNone/>
            </a:pPr>
            <a:r>
              <a:rPr lang="en-US" dirty="0"/>
              <a:t>Session 5: Overview of TennCare Workforce Toolkit: Retention Strategies-Part 1</a:t>
            </a:r>
          </a:p>
          <a:p>
            <a:pPr marL="0" indent="0">
              <a:buNone/>
            </a:pPr>
            <a:r>
              <a:rPr lang="en-US" dirty="0"/>
              <a:t>Session 6: Overview of TennCare Workforce Toolkit: Retention Strategies-Part 2</a:t>
            </a:r>
          </a:p>
          <a:p>
            <a:pPr marL="0" indent="0">
              <a:buNone/>
            </a:pPr>
            <a:r>
              <a:rPr lang="en-US" dirty="0"/>
              <a:t>Session 7:  Planning Your Next Steps: Measuring Outcomes of Implementation and Creating a Practical Action Plan for Change</a:t>
            </a:r>
          </a:p>
          <a:p>
            <a:pPr eaLnBrk="1" fontAlgn="auto" hangingPunct="1">
              <a:defRPr/>
            </a:pPr>
            <a:endParaRPr lang="x-none" dirty="0"/>
          </a:p>
        </p:txBody>
      </p:sp>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Kick-off </a:t>
            </a:r>
            <a:r>
              <a:rPr lang="x-none" altLang="en-US" dirty="0">
                <a:latin typeface="Open Sans"/>
                <a:ea typeface="Open Sans"/>
                <a:cs typeface="Open Sans"/>
              </a:rPr>
              <a:t>Sessions</a:t>
            </a:r>
          </a:p>
        </p:txBody>
      </p:sp>
    </p:spTree>
    <p:extLst>
      <p:ext uri="{BB962C8B-B14F-4D97-AF65-F5344CB8AC3E}">
        <p14:creationId xmlns:p14="http://schemas.microsoft.com/office/powerpoint/2010/main" val="4287301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r>
              <a:rPr lang="en-US" dirty="0"/>
              <a:t>See you next week!</a:t>
            </a:r>
          </a:p>
        </p:txBody>
      </p:sp>
    </p:spTree>
    <p:extLst>
      <p:ext uri="{BB962C8B-B14F-4D97-AF65-F5344CB8AC3E}">
        <p14:creationId xmlns:p14="http://schemas.microsoft.com/office/powerpoint/2010/main" val="18550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fontScale="70000" lnSpcReduction="20000"/>
          </a:bodyPr>
          <a:lstStyle/>
          <a:p>
            <a:r>
              <a:rPr lang="en-US" dirty="0">
                <a:latin typeface="Calibri Light" panose="020F0302020204030204" pitchFamily="34" charset="0"/>
                <a:cs typeface="Calibri Light" panose="020F0302020204030204" pitchFamily="34" charset="0"/>
              </a:rPr>
              <a:t>Your microphones will be </a:t>
            </a:r>
            <a:r>
              <a:rPr lang="en-US" i="1" dirty="0">
                <a:latin typeface="Calibri Light" panose="020F0302020204030204" pitchFamily="34" charset="0"/>
                <a:cs typeface="Calibri Light" panose="020F0302020204030204" pitchFamily="34" charset="0"/>
              </a:rPr>
              <a:t>muted</a:t>
            </a:r>
            <a:r>
              <a:rPr lang="en-US" dirty="0">
                <a:latin typeface="Calibri Light" panose="020F0302020204030204" pitchFamily="34" charset="0"/>
                <a:cs typeface="Calibri Light" panose="020F0302020204030204" pitchFamily="34" charset="0"/>
              </a:rPr>
              <a:t> when enter. Please keep them turned off unless you're speaking. </a:t>
            </a:r>
          </a:p>
          <a:p>
            <a:r>
              <a:rPr lang="en-US" dirty="0">
                <a:latin typeface="Calibri Light" panose="020F0302020204030204" pitchFamily="34" charset="0"/>
                <a:cs typeface="Calibri Light" panose="020F0302020204030204" pitchFamily="34" charset="0"/>
              </a:rPr>
              <a:t>Name yourself </a:t>
            </a:r>
          </a:p>
          <a:p>
            <a:pPr lvl="1"/>
            <a:r>
              <a:rPr lang="en-US" dirty="0">
                <a:latin typeface="Calibri Light" panose="020F0302020204030204" pitchFamily="34" charset="0"/>
                <a:cs typeface="Calibri Light" panose="020F0302020204030204" pitchFamily="34" charset="0"/>
              </a:rPr>
              <a:t>First name</a:t>
            </a:r>
          </a:p>
          <a:p>
            <a:pPr lvl="1"/>
            <a:r>
              <a:rPr lang="en-US" dirty="0">
                <a:latin typeface="Calibri Light" panose="020F0302020204030204" pitchFamily="34" charset="0"/>
                <a:cs typeface="Calibri Light" panose="020F0302020204030204" pitchFamily="34" charset="0"/>
              </a:rPr>
              <a:t>Name of your organization</a:t>
            </a:r>
          </a:p>
          <a:p>
            <a:pPr lvl="1"/>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Use                                for questions or comments.</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We will use “Reactions” such as “thumbs up” though-out the workshop.</a:t>
            </a:r>
          </a:p>
          <a:p>
            <a:r>
              <a:rPr lang="en-US" dirty="0">
                <a:latin typeface="Calibri Light" panose="020F0302020204030204" pitchFamily="34" charset="0"/>
                <a:cs typeface="Calibri Light" panose="020F0302020204030204" pitchFamily="34" charset="0"/>
              </a:rPr>
              <a:t>Live Script</a:t>
            </a:r>
          </a:p>
          <a:p>
            <a:r>
              <a:rPr lang="en-US" dirty="0">
                <a:latin typeface="Calibri Light" panose="020F0302020204030204" pitchFamily="34" charset="0"/>
                <a:cs typeface="Calibri Light" panose="020F0302020204030204" pitchFamily="34" charset="0"/>
              </a:rPr>
              <a:t>Camera on as you are able to and comfortable. </a:t>
            </a:r>
          </a:p>
          <a:p>
            <a:r>
              <a:rPr lang="en-US" dirty="0">
                <a:latin typeface="Calibri Light" panose="020F0302020204030204" pitchFamily="34" charset="0"/>
                <a:cs typeface="Calibri Light" panose="020F0302020204030204" pitchFamily="34" charset="0"/>
              </a:rPr>
              <a:t>Take care of your needs. If you need a break, take one.</a:t>
            </a:r>
          </a:p>
          <a:p>
            <a:r>
              <a:rPr lang="en-US">
                <a:latin typeface="Calibri Light"/>
                <a:cs typeface="Calibri Light"/>
              </a:rPr>
              <a:t>Be Understanding of “co-workers”</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Oval Callout 3"/>
          <p:cNvSpPr/>
          <p:nvPr/>
        </p:nvSpPr>
        <p:spPr>
          <a:xfrm>
            <a:off x="1669112" y="2488863"/>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247318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823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3900" dirty="0"/>
              <a:t>Getting to Know You  </a:t>
            </a:r>
            <a:r>
              <a:rPr lang="en-US" dirty="0"/>
              <a:t>Your name / organization</a:t>
            </a:r>
            <a:endParaRPr lang="en-US" dirty="0">
              <a:cs typeface="Calibri"/>
            </a:endParaRPr>
          </a:p>
          <a:p>
            <a:r>
              <a:rPr lang="en-US" dirty="0"/>
              <a:t>Your role in the organization today</a:t>
            </a:r>
          </a:p>
          <a:p>
            <a:r>
              <a:rPr lang="en-US" dirty="0"/>
              <a:t>What is one ‘aha’ moment you had after reviewing your organizational profile?  </a:t>
            </a:r>
            <a:endParaRPr lang="en-US" dirty="0">
              <a:cs typeface="Calibri"/>
            </a:endParaRPr>
          </a:p>
          <a:p>
            <a:r>
              <a:rPr lang="en-US" dirty="0"/>
              <a:t>Breakout Group</a:t>
            </a:r>
          </a:p>
          <a:p>
            <a:pPr lvl="1"/>
            <a:r>
              <a:rPr lang="en-US" dirty="0"/>
              <a:t> 1 facilitator in each group and 1 reporter</a:t>
            </a:r>
          </a:p>
          <a:p>
            <a:pPr lvl="1"/>
            <a:r>
              <a:rPr lang="en-US" dirty="0"/>
              <a:t>Give everyone enough time to have a turn.</a:t>
            </a:r>
          </a:p>
          <a:p>
            <a:endParaRPr lang="x-none" dirty="0"/>
          </a:p>
        </p:txBody>
      </p:sp>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Breakout Group Activity</a:t>
            </a:r>
            <a:endParaRPr lang="x-none" dirty="0"/>
          </a:p>
        </p:txBody>
      </p:sp>
    </p:spTree>
    <p:extLst>
      <p:ext uri="{BB962C8B-B14F-4D97-AF65-F5344CB8AC3E}">
        <p14:creationId xmlns:p14="http://schemas.microsoft.com/office/powerpoint/2010/main" val="134038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session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Reflect on the connection between assessment and your workforce practices</a:t>
            </a:r>
          </a:p>
          <a:p>
            <a:r>
              <a:rPr lang="en-US" dirty="0"/>
              <a:t>Learn more about the 8 steps of implementation and the components of an intervention plan</a:t>
            </a:r>
          </a:p>
          <a:p>
            <a:r>
              <a:rPr lang="en-US" dirty="0"/>
              <a:t>Review your organization’s capacity and processes</a:t>
            </a:r>
          </a:p>
          <a:p>
            <a:r>
              <a:rPr lang="en-US" dirty="0"/>
              <a:t>Explore workforce challenges and strategies to address them</a:t>
            </a:r>
          </a:p>
          <a:p>
            <a:r>
              <a:rPr lang="en-US" dirty="0">
                <a:cs typeface="Calibri" panose="020F0502020204030204"/>
              </a:rPr>
              <a:t>Continue thinking about your desired workforce outcome</a:t>
            </a:r>
          </a:p>
        </p:txBody>
      </p:sp>
    </p:spTree>
    <p:extLst>
      <p:ext uri="{BB962C8B-B14F-4D97-AF65-F5344CB8AC3E}">
        <p14:creationId xmlns:p14="http://schemas.microsoft.com/office/powerpoint/2010/main" val="24374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D813-FA4A-3E4C-B9B3-D1E6DCA67327}"/>
              </a:ext>
            </a:extLst>
          </p:cNvPr>
          <p:cNvSpPr>
            <a:spLocks noGrp="1"/>
          </p:cNvSpPr>
          <p:nvPr>
            <p:ph type="title"/>
          </p:nvPr>
        </p:nvSpPr>
        <p:spPr/>
        <p:txBody>
          <a:bodyPr/>
          <a:lstStyle/>
          <a:p>
            <a:r>
              <a:rPr lang="en-US" dirty="0"/>
              <a:t>Items to have with you today:</a:t>
            </a:r>
          </a:p>
        </p:txBody>
      </p:sp>
      <p:sp>
        <p:nvSpPr>
          <p:cNvPr id="3" name="Content Placeholder 2">
            <a:extLst>
              <a:ext uri="{FF2B5EF4-FFF2-40B4-BE49-F238E27FC236}">
                <a16:creationId xmlns:a16="http://schemas.microsoft.com/office/drawing/2014/main" id="{B6DF4158-A67E-9B44-AD88-CE525DB7F384}"/>
              </a:ext>
            </a:extLst>
          </p:cNvPr>
          <p:cNvSpPr>
            <a:spLocks noGrp="1"/>
          </p:cNvSpPr>
          <p:nvPr>
            <p:ph idx="1"/>
          </p:nvPr>
        </p:nvSpPr>
        <p:spPr/>
        <p:txBody>
          <a:bodyPr vert="horz" lIns="91440" tIns="45720" rIns="91440" bIns="45720" rtlCol="0" anchor="t">
            <a:normAutofit/>
          </a:bodyPr>
          <a:lstStyle/>
          <a:p>
            <a:pPr lvl="1" fontAlgn="base">
              <a:buFont typeface="Arial" panose="020B0604020202020204" pitchFamily="34" charset="0"/>
              <a:buChar char="•"/>
            </a:pPr>
            <a:r>
              <a:rPr lang="en-US" sz="4000" dirty="0"/>
              <a:t>Your organization’s 2019 profile</a:t>
            </a:r>
          </a:p>
          <a:p>
            <a:pPr lvl="1" fontAlgn="base">
              <a:buFont typeface="Arial" panose="020B0604020202020204" pitchFamily="34" charset="0"/>
              <a:buChar char="•"/>
            </a:pPr>
            <a:r>
              <a:rPr lang="en-US" sz="4000" dirty="0">
                <a:latin typeface="Open Sans Light"/>
              </a:rPr>
              <a:t>2020 TN Workforce Initiative Organizational Self Assessment Workbook (</a:t>
            </a:r>
            <a:r>
              <a:rPr lang="en-US" sz="4000" dirty="0">
                <a:latin typeface="Open Sans Light"/>
                <a:hlinkClick r:id="rId3"/>
              </a:rPr>
              <a:t>www.tenncare.ici.umn.edu</a:t>
            </a:r>
            <a:r>
              <a:rPr lang="en-US" sz="4000" dirty="0">
                <a:latin typeface="Open Sans Light"/>
              </a:rPr>
              <a:t> )</a:t>
            </a:r>
          </a:p>
        </p:txBody>
      </p:sp>
    </p:spTree>
    <p:extLst>
      <p:ext uri="{BB962C8B-B14F-4D97-AF65-F5344CB8AC3E}">
        <p14:creationId xmlns:p14="http://schemas.microsoft.com/office/powerpoint/2010/main" val="23616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Practice and Organizational Readiness</a:t>
            </a:r>
          </a:p>
        </p:txBody>
      </p:sp>
      <p:sp>
        <p:nvSpPr>
          <p:cNvPr id="3" name="Text Placeholder 2"/>
          <p:cNvSpPr>
            <a:spLocks noGrp="1"/>
          </p:cNvSpPr>
          <p:nvPr>
            <p:ph type="body" idx="1"/>
          </p:nvPr>
        </p:nvSpPr>
        <p:spPr/>
        <p:txBody>
          <a:bodyPr/>
          <a:lstStyle/>
          <a:p>
            <a:r>
              <a:rPr lang="en-US" dirty="0"/>
              <a:t>Reflection: Section 1: Assessment and Using Workforce Data</a:t>
            </a:r>
          </a:p>
        </p:txBody>
      </p:sp>
    </p:spTree>
    <p:extLst>
      <p:ext uri="{BB962C8B-B14F-4D97-AF65-F5344CB8AC3E}">
        <p14:creationId xmlns:p14="http://schemas.microsoft.com/office/powerpoint/2010/main" val="14409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4262</TotalTime>
  <Words>5803</Words>
  <Application>Microsoft Office PowerPoint</Application>
  <PresentationFormat>Widescreen</PresentationFormat>
  <Paragraphs>578</Paragraphs>
  <Slides>37</Slides>
  <Notes>37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.AppleSystemUIFont</vt:lpstr>
      <vt:lpstr>Arial</vt:lpstr>
      <vt:lpstr>Calibri</vt:lpstr>
      <vt:lpstr>Calibri Light</vt:lpstr>
      <vt:lpstr>Frutiger 45 Light</vt:lpstr>
      <vt:lpstr>Open Sans</vt:lpstr>
      <vt:lpstr>Open Sans Condensed Light</vt:lpstr>
      <vt:lpstr>Open Sans Light</vt:lpstr>
      <vt:lpstr>Wingdings</vt:lpstr>
      <vt:lpstr>Office Theme</vt:lpstr>
      <vt:lpstr>1_Office Theme</vt:lpstr>
      <vt:lpstr>2_Office Theme</vt:lpstr>
      <vt:lpstr>3_Office Theme</vt:lpstr>
      <vt:lpstr>PowerPoint Presentation</vt:lpstr>
      <vt:lpstr>Understanding Your Data and Workforce Strategies  Workshop Series</vt:lpstr>
      <vt:lpstr>           Welcome to Session 3: Assessing Your Need: Evidence-Based Practices and Organizational Capacity  </vt:lpstr>
      <vt:lpstr>Using  Zoom</vt:lpstr>
      <vt:lpstr>Welcome &amp; Introductions</vt:lpstr>
      <vt:lpstr>Breakout Group Activity</vt:lpstr>
      <vt:lpstr>Goals for this session</vt:lpstr>
      <vt:lpstr>Items to have with you today:</vt:lpstr>
      <vt:lpstr>Evidence-based Practice and Organizational Readiness</vt:lpstr>
      <vt:lpstr>PowerPoint Presentation</vt:lpstr>
      <vt:lpstr>Poll Question #1 What workforce assessments have you tried? (Select all that apply)</vt:lpstr>
      <vt:lpstr>Assessment and Using Workforce Data</vt:lpstr>
      <vt:lpstr>Why Assess?</vt:lpstr>
      <vt:lpstr>Common Challenges</vt:lpstr>
      <vt:lpstr>Types of Assessment</vt:lpstr>
      <vt:lpstr>Assessing Workforce Challenges  Problem and Assessment Guide workbook page 23</vt:lpstr>
      <vt:lpstr>Breakout Conversation </vt:lpstr>
      <vt:lpstr>Methods for Taking Action</vt:lpstr>
      <vt:lpstr>Change Strategies</vt:lpstr>
      <vt:lpstr>The Change Process</vt:lpstr>
      <vt:lpstr>Why is an Action Plan important?</vt:lpstr>
      <vt:lpstr>PowerPoint Presentation</vt:lpstr>
      <vt:lpstr>8 Steps for Implementation-Workforce Strategies</vt:lpstr>
      <vt:lpstr>8 Steps for Implementation-Workforce Strategies</vt:lpstr>
      <vt:lpstr>PowerPoint Presentation</vt:lpstr>
      <vt:lpstr>Stretch Break</vt:lpstr>
      <vt:lpstr>Self-Assessment Workbook</vt:lpstr>
      <vt:lpstr>PowerPoint Presentation</vt:lpstr>
      <vt:lpstr>Reflecting on Your Organizational Capacity and Processes</vt:lpstr>
      <vt:lpstr>Breakout Conversation </vt:lpstr>
      <vt:lpstr>Connecting Workforce Challenges &amp; Strategies</vt:lpstr>
      <vt:lpstr>Poll Question #2 - What is the single most important workforce challenge you have today? (Select one)</vt:lpstr>
      <vt:lpstr>Activity</vt:lpstr>
      <vt:lpstr>What’s Next</vt:lpstr>
      <vt:lpstr>Questions?</vt:lpstr>
      <vt:lpstr>Upcoming Kick-off Sessions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tsch0042@ad.umn.edu</cp:lastModifiedBy>
  <cp:revision>320</cp:revision>
  <cp:lastPrinted>2020-11-02T13:19:10Z</cp:lastPrinted>
  <dcterms:created xsi:type="dcterms:W3CDTF">2020-08-06T17:26:25Z</dcterms:created>
  <dcterms:modified xsi:type="dcterms:W3CDTF">2021-07-21T19:49:50Z</dcterms:modified>
</cp:coreProperties>
</file>