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6" r:id="rId3"/>
  </p:sldMasterIdLst>
  <p:notesMasterIdLst>
    <p:notesMasterId r:id="rId20"/>
  </p:notesMasterIdLst>
  <p:sldIdLst>
    <p:sldId id="1057" r:id="rId4"/>
    <p:sldId id="977" r:id="rId5"/>
    <p:sldId id="1042" r:id="rId6"/>
    <p:sldId id="1035" r:id="rId7"/>
    <p:sldId id="262" r:id="rId8"/>
    <p:sldId id="1044" r:id="rId9"/>
    <p:sldId id="1051" r:id="rId10"/>
    <p:sldId id="1053" r:id="rId11"/>
    <p:sldId id="1054" r:id="rId12"/>
    <p:sldId id="1056" r:id="rId13"/>
    <p:sldId id="1047" r:id="rId14"/>
    <p:sldId id="1033" r:id="rId15"/>
    <p:sldId id="1058" r:id="rId16"/>
    <p:sldId id="1046" r:id="rId17"/>
    <p:sldId id="1028" r:id="rId18"/>
    <p:sldId id="10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 id="{067895C6-5CD8-8940-9F42-E3CAE2D3C1FE}">
          <p14:sldIdLst>
            <p14:sldId id="1057"/>
          </p14:sldIdLst>
        </p14:section>
        <p14:section name="Introduction" id="{C36B6796-D9E6-44E4-9325-5F3B821BDEB5}">
          <p14:sldIdLst>
            <p14:sldId id="977"/>
            <p14:sldId id="1042"/>
          </p14:sldIdLst>
        </p14:section>
        <p14:section name="Beginning" id="{3ABE700C-7364-46D0-87E6-777E0B886571}">
          <p14:sldIdLst>
            <p14:sldId id="1035"/>
          </p14:sldIdLst>
        </p14:section>
        <p14:section name="Content" id="{15FEDF78-D80C-4BD2-B1EE-FE81B5535724}">
          <p14:sldIdLst>
            <p14:sldId id="262"/>
            <p14:sldId id="1044"/>
            <p14:sldId id="1051"/>
            <p14:sldId id="1053"/>
            <p14:sldId id="1054"/>
            <p14:sldId id="1056"/>
            <p14:sldId id="1047"/>
            <p14:sldId id="1033"/>
            <p14:sldId id="1058"/>
          </p14:sldIdLst>
        </p14:section>
        <p14:section name="Ending" id="{03D7DD15-27E9-490E-800A-2A682DBDD940}">
          <p14:sldIdLst>
            <p14:sldId id="1046"/>
            <p14:sldId id="1028"/>
            <p14:sldId id="1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rbara A Kleist" initials="BAK" lastIdx="5" clrIdx="0"/>
  <p:cmAuthor id="4" name="Laurie &quot;Chet&quot; Tschetter" initials="LT" lastIdx="4" clrIdx="1"/>
  <p:cmAuthor id="5" name="Connie J Burkhart" initials="CB" lastIdx="1" clrIdx="2"/>
  <p:cmAuthor id="6" name="Megan L Sanders" initials="MLS" lastIdx="5" clrIdx="3">
    <p:extLst>
      <p:ext uri="{19B8F6BF-5375-455C-9EA6-DF929625EA0E}">
        <p15:presenceInfo xmlns:p15="http://schemas.microsoft.com/office/powerpoint/2012/main" userId="Megan 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8C5EC"/>
    <a:srgbClr val="4DC7D7"/>
    <a:srgbClr val="00B1AB"/>
    <a:srgbClr val="28838A"/>
    <a:srgbClr val="34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7FC07-DD63-4E92-B245-E5EDE73DD5D1}" v="1" dt="2021-07-07T14:03:03.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7" autoAdjust="0"/>
    <p:restoredTop sz="78496" autoAdjust="0"/>
  </p:normalViewPr>
  <p:slideViewPr>
    <p:cSldViewPr snapToGrid="0">
      <p:cViewPr varScale="1">
        <p:scale>
          <a:sx n="89" d="100"/>
          <a:sy n="89" d="100"/>
        </p:scale>
        <p:origin x="594"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userId="dKcuRO0pY3EEs1jmEUDChqXglE3EEe4sNRMms6ynv08=" providerId="None" clId="Web-{9017FC07-DD63-4E92-B245-E5EDE73DD5D1}"/>
    <pc:docChg chg="modSld">
      <pc:chgData name="Laurie &quot;Chet&quot; Tschetter" userId="dKcuRO0pY3EEs1jmEUDChqXglE3EEe4sNRMms6ynv08=" providerId="None" clId="Web-{9017FC07-DD63-4E92-B245-E5EDE73DD5D1}" dt="2021-07-07T14:09:57.212" v="109"/>
      <pc:docMkLst>
        <pc:docMk/>
      </pc:docMkLst>
      <pc:sldChg chg="modNotes">
        <pc:chgData name="Laurie &quot;Chet&quot; Tschetter" userId="dKcuRO0pY3EEs1jmEUDChqXglE3EEe4sNRMms6ynv08=" providerId="None" clId="Web-{9017FC07-DD63-4E92-B245-E5EDE73DD5D1}" dt="2021-07-07T13:57:40.379" v="20"/>
        <pc:sldMkLst>
          <pc:docMk/>
          <pc:sldMk cId="2374517123" sldId="1051"/>
        </pc:sldMkLst>
      </pc:sldChg>
      <pc:sldChg chg="modNotes">
        <pc:chgData name="Laurie &quot;Chet&quot; Tschetter" userId="dKcuRO0pY3EEs1jmEUDChqXglE3EEe4sNRMms6ynv08=" providerId="None" clId="Web-{9017FC07-DD63-4E92-B245-E5EDE73DD5D1}" dt="2021-07-07T14:03:03.107" v="72"/>
        <pc:sldMkLst>
          <pc:docMk/>
          <pc:sldMk cId="2305287816" sldId="1053"/>
        </pc:sldMkLst>
      </pc:sldChg>
      <pc:sldChg chg="modNotes">
        <pc:chgData name="Laurie &quot;Chet&quot; Tschetter" userId="dKcuRO0pY3EEs1jmEUDChqXglE3EEe4sNRMms6ynv08=" providerId="None" clId="Web-{9017FC07-DD63-4E92-B245-E5EDE73DD5D1}" dt="2021-07-07T14:09:57.212" v="109"/>
        <pc:sldMkLst>
          <pc:docMk/>
          <pc:sldMk cId="1232625304" sldId="10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DDC8B-DD6B-4AC7-9A56-B78386A52C09}" type="doc">
      <dgm:prSet loTypeId="urn:microsoft.com/office/officeart/2005/8/layout/hProcess9" loCatId="process" qsTypeId="urn:microsoft.com/office/officeart/2005/8/quickstyle/simple1" qsCatId="simple" csTypeId="urn:microsoft.com/office/officeart/2005/8/colors/accent1_2" csCatId="accent1" phldr="1"/>
      <dgm:spPr/>
    </dgm:pt>
    <dgm:pt modelId="{3459AEEE-3374-41B3-8F96-47B72BB90C92}">
      <dgm:prSet phldrT="[Text]"/>
      <dgm:spPr>
        <a:solidFill>
          <a:srgbClr val="38C5EC"/>
        </a:solidFill>
      </dgm:spPr>
      <dgm:t>
        <a:bodyPr/>
        <a:lstStyle/>
        <a:p>
          <a:r>
            <a:rPr lang="en-US" dirty="0">
              <a:solidFill>
                <a:schemeClr val="tx1"/>
              </a:solidFill>
            </a:rPr>
            <a:t>tenncare.umn.ici.edu</a:t>
          </a:r>
        </a:p>
      </dgm:t>
    </dgm:pt>
    <dgm:pt modelId="{7E06DF38-D35F-43A0-8A77-4D51217D11FB}" type="parTrans" cxnId="{215BB6AE-9070-4C47-80EB-40275104B855}">
      <dgm:prSet/>
      <dgm:spPr/>
      <dgm:t>
        <a:bodyPr/>
        <a:lstStyle/>
        <a:p>
          <a:endParaRPr lang="en-US"/>
        </a:p>
      </dgm:t>
    </dgm:pt>
    <dgm:pt modelId="{71417C3A-5BAE-4E94-9B28-5404410CC18D}" type="sibTrans" cxnId="{215BB6AE-9070-4C47-80EB-40275104B855}">
      <dgm:prSet/>
      <dgm:spPr/>
      <dgm:t>
        <a:bodyPr/>
        <a:lstStyle/>
        <a:p>
          <a:endParaRPr lang="en-US"/>
        </a:p>
      </dgm:t>
    </dgm:pt>
    <dgm:pt modelId="{C61408BC-349D-4B32-95ED-D3499AE07AB6}">
      <dgm:prSet phldrT="[Text]" custT="1"/>
      <dgm:spPr>
        <a:solidFill>
          <a:srgbClr val="38C5EC"/>
        </a:solidFill>
      </dgm:spPr>
      <dgm:t>
        <a:bodyPr/>
        <a:lstStyle/>
        <a:p>
          <a:r>
            <a:rPr lang="en-US" sz="1800" dirty="0">
              <a:solidFill>
                <a:schemeClr val="tx1"/>
              </a:solidFill>
            </a:rPr>
            <a:t>DSP Workforce Toolkit</a:t>
          </a:r>
        </a:p>
      </dgm:t>
    </dgm:pt>
    <dgm:pt modelId="{753A193E-F903-4C33-B151-2A1E97FC9613}" type="parTrans" cxnId="{E8D9CE78-103E-4D9D-A3A8-369DE6B1B538}">
      <dgm:prSet/>
      <dgm:spPr/>
      <dgm:t>
        <a:bodyPr/>
        <a:lstStyle/>
        <a:p>
          <a:endParaRPr lang="en-US"/>
        </a:p>
      </dgm:t>
    </dgm:pt>
    <dgm:pt modelId="{05FB3594-857D-4A90-9C59-A8FF05A6A37D}" type="sibTrans" cxnId="{E8D9CE78-103E-4D9D-A3A8-369DE6B1B538}">
      <dgm:prSet/>
      <dgm:spPr/>
      <dgm:t>
        <a:bodyPr/>
        <a:lstStyle/>
        <a:p>
          <a:endParaRPr lang="en-US"/>
        </a:p>
      </dgm:t>
    </dgm:pt>
    <dgm:pt modelId="{D549FCAD-1821-4599-94BA-48066B5F3400}">
      <dgm:prSet phldrT="[Text]" custT="1"/>
      <dgm:spPr>
        <a:solidFill>
          <a:srgbClr val="38C5EC"/>
        </a:solidFill>
      </dgm:spPr>
      <dgm:t>
        <a:bodyPr/>
        <a:lstStyle/>
        <a:p>
          <a:r>
            <a:rPr lang="en-US" sz="1800" dirty="0">
              <a:solidFill>
                <a:schemeClr val="tx1"/>
              </a:solidFill>
            </a:rPr>
            <a:t>Recruitment</a:t>
          </a:r>
        </a:p>
      </dgm:t>
    </dgm:pt>
    <dgm:pt modelId="{DA42537D-5857-4F64-9195-A0C4BA60ECAA}" type="parTrans" cxnId="{E752B3EA-0CE9-4CED-84D2-78F1742334EA}">
      <dgm:prSet/>
      <dgm:spPr/>
      <dgm:t>
        <a:bodyPr/>
        <a:lstStyle/>
        <a:p>
          <a:endParaRPr lang="en-US"/>
        </a:p>
      </dgm:t>
    </dgm:pt>
    <dgm:pt modelId="{D3FBE546-081E-4FD8-9A96-153713F26844}" type="sibTrans" cxnId="{E752B3EA-0CE9-4CED-84D2-78F1742334EA}">
      <dgm:prSet/>
      <dgm:spPr/>
      <dgm:t>
        <a:bodyPr/>
        <a:lstStyle/>
        <a:p>
          <a:endParaRPr lang="en-US"/>
        </a:p>
      </dgm:t>
    </dgm:pt>
    <dgm:pt modelId="{D28732EE-98E6-4083-92C8-EB9AF0E2B514}">
      <dgm:prSet phldrT="[Text]" custT="1"/>
      <dgm:spPr>
        <a:solidFill>
          <a:srgbClr val="38C5EC"/>
        </a:solidFill>
      </dgm:spPr>
      <dgm:t>
        <a:bodyPr/>
        <a:lstStyle/>
        <a:p>
          <a:r>
            <a:rPr lang="en-US" sz="1800" dirty="0">
              <a:solidFill>
                <a:schemeClr val="tx1"/>
              </a:solidFill>
            </a:rPr>
            <a:t>Targeted Marketing</a:t>
          </a:r>
        </a:p>
      </dgm:t>
    </dgm:pt>
    <dgm:pt modelId="{EE2B034D-5C6A-4B46-BE8B-1A29E2587A8A}" type="parTrans" cxnId="{D2CCC8EE-0AFF-4DAD-AE95-82D0CB44FA5D}">
      <dgm:prSet/>
      <dgm:spPr/>
      <dgm:t>
        <a:bodyPr/>
        <a:lstStyle/>
        <a:p>
          <a:endParaRPr lang="en-US"/>
        </a:p>
      </dgm:t>
    </dgm:pt>
    <dgm:pt modelId="{646C27F1-C6FC-4CD2-ACA7-869B0E47BC4C}" type="sibTrans" cxnId="{D2CCC8EE-0AFF-4DAD-AE95-82D0CB44FA5D}">
      <dgm:prSet/>
      <dgm:spPr/>
      <dgm:t>
        <a:bodyPr/>
        <a:lstStyle/>
        <a:p>
          <a:endParaRPr lang="en-US"/>
        </a:p>
      </dgm:t>
    </dgm:pt>
    <dgm:pt modelId="{A73889AA-3E82-405A-A46B-56636575AEAD}" type="pres">
      <dgm:prSet presAssocID="{176DDC8B-DD6B-4AC7-9A56-B78386A52C09}" presName="CompostProcess" presStyleCnt="0">
        <dgm:presLayoutVars>
          <dgm:dir/>
          <dgm:resizeHandles val="exact"/>
        </dgm:presLayoutVars>
      </dgm:prSet>
      <dgm:spPr/>
    </dgm:pt>
    <dgm:pt modelId="{D47CF3C9-9DFC-4416-A721-F5D4601EE1DF}" type="pres">
      <dgm:prSet presAssocID="{176DDC8B-DD6B-4AC7-9A56-B78386A52C09}" presName="arrow" presStyleLbl="bgShp" presStyleIdx="0" presStyleCnt="1" custScaleX="117647" custLinFactNeighborX="2398" custLinFactNeighborY="340"/>
      <dgm:spPr>
        <a:solidFill>
          <a:srgbClr val="CCFFFF"/>
        </a:solidFill>
      </dgm:spPr>
    </dgm:pt>
    <dgm:pt modelId="{1DC63A71-72B7-4954-A692-A80AA598E21E}" type="pres">
      <dgm:prSet presAssocID="{176DDC8B-DD6B-4AC7-9A56-B78386A52C09}" presName="linearProcess" presStyleCnt="0"/>
      <dgm:spPr/>
    </dgm:pt>
    <dgm:pt modelId="{93A0703F-EA0C-4554-984C-50058FE74043}" type="pres">
      <dgm:prSet presAssocID="{3459AEEE-3374-41B3-8F96-47B72BB90C92}" presName="textNode" presStyleLbl="node1" presStyleIdx="0" presStyleCnt="4">
        <dgm:presLayoutVars>
          <dgm:bulletEnabled val="1"/>
        </dgm:presLayoutVars>
      </dgm:prSet>
      <dgm:spPr/>
    </dgm:pt>
    <dgm:pt modelId="{EBA4DB05-128A-43DD-A54A-649C7B117DED}" type="pres">
      <dgm:prSet presAssocID="{71417C3A-5BAE-4E94-9B28-5404410CC18D}" presName="sibTrans" presStyleCnt="0"/>
      <dgm:spPr/>
    </dgm:pt>
    <dgm:pt modelId="{73BB66EF-D1D0-44D7-AA5C-61E6B90FFD3F}" type="pres">
      <dgm:prSet presAssocID="{C61408BC-349D-4B32-95ED-D3499AE07AB6}" presName="textNode" presStyleLbl="node1" presStyleIdx="1" presStyleCnt="4">
        <dgm:presLayoutVars>
          <dgm:bulletEnabled val="1"/>
        </dgm:presLayoutVars>
      </dgm:prSet>
      <dgm:spPr/>
    </dgm:pt>
    <dgm:pt modelId="{2AF9ED2F-A652-41BA-B07B-16923F8A49FD}" type="pres">
      <dgm:prSet presAssocID="{05FB3594-857D-4A90-9C59-A8FF05A6A37D}" presName="sibTrans" presStyleCnt="0"/>
      <dgm:spPr/>
    </dgm:pt>
    <dgm:pt modelId="{F9593AFE-EC8F-4EB0-9252-A2EBC7F34F49}" type="pres">
      <dgm:prSet presAssocID="{D549FCAD-1821-4599-94BA-48066B5F3400}" presName="textNode" presStyleLbl="node1" presStyleIdx="2" presStyleCnt="4">
        <dgm:presLayoutVars>
          <dgm:bulletEnabled val="1"/>
        </dgm:presLayoutVars>
      </dgm:prSet>
      <dgm:spPr/>
    </dgm:pt>
    <dgm:pt modelId="{F1D31D87-4F2F-4324-A53E-7DC1B5890D55}" type="pres">
      <dgm:prSet presAssocID="{D3FBE546-081E-4FD8-9A96-153713F26844}" presName="sibTrans" presStyleCnt="0"/>
      <dgm:spPr/>
    </dgm:pt>
    <dgm:pt modelId="{25E9031A-5463-45C8-9B24-70574508A1BA}" type="pres">
      <dgm:prSet presAssocID="{D28732EE-98E6-4083-92C8-EB9AF0E2B514}" presName="textNode" presStyleLbl="node1" presStyleIdx="3" presStyleCnt="4">
        <dgm:presLayoutVars>
          <dgm:bulletEnabled val="1"/>
        </dgm:presLayoutVars>
      </dgm:prSet>
      <dgm:spPr/>
    </dgm:pt>
  </dgm:ptLst>
  <dgm:cxnLst>
    <dgm:cxn modelId="{E384D43A-9F8A-4E4A-94BF-872AC2C1A091}" type="presOf" srcId="{D28732EE-98E6-4083-92C8-EB9AF0E2B514}" destId="{25E9031A-5463-45C8-9B24-70574508A1BA}" srcOrd="0" destOrd="0" presId="urn:microsoft.com/office/officeart/2005/8/layout/hProcess9"/>
    <dgm:cxn modelId="{714AEC61-A6C1-4948-B1E4-6E61CA9615CB}" type="presOf" srcId="{3459AEEE-3374-41B3-8F96-47B72BB90C92}" destId="{93A0703F-EA0C-4554-984C-50058FE74043}" srcOrd="0" destOrd="0" presId="urn:microsoft.com/office/officeart/2005/8/layout/hProcess9"/>
    <dgm:cxn modelId="{D7815D43-7508-4D0E-B021-A21B9BA64001}" type="presOf" srcId="{176DDC8B-DD6B-4AC7-9A56-B78386A52C09}" destId="{A73889AA-3E82-405A-A46B-56636575AEAD}" srcOrd="0" destOrd="0" presId="urn:microsoft.com/office/officeart/2005/8/layout/hProcess9"/>
    <dgm:cxn modelId="{C5A65D70-703F-4229-993B-1FA4E588BBE0}" type="presOf" srcId="{C61408BC-349D-4B32-95ED-D3499AE07AB6}" destId="{73BB66EF-D1D0-44D7-AA5C-61E6B90FFD3F}" srcOrd="0" destOrd="0" presId="urn:microsoft.com/office/officeart/2005/8/layout/hProcess9"/>
    <dgm:cxn modelId="{E8D9CE78-103E-4D9D-A3A8-369DE6B1B538}" srcId="{176DDC8B-DD6B-4AC7-9A56-B78386A52C09}" destId="{C61408BC-349D-4B32-95ED-D3499AE07AB6}" srcOrd="1" destOrd="0" parTransId="{753A193E-F903-4C33-B151-2A1E97FC9613}" sibTransId="{05FB3594-857D-4A90-9C59-A8FF05A6A37D}"/>
    <dgm:cxn modelId="{408664A6-8DB6-4815-BA3B-6E261A6992E3}" type="presOf" srcId="{D549FCAD-1821-4599-94BA-48066B5F3400}" destId="{F9593AFE-EC8F-4EB0-9252-A2EBC7F34F49}" srcOrd="0" destOrd="0" presId="urn:microsoft.com/office/officeart/2005/8/layout/hProcess9"/>
    <dgm:cxn modelId="{215BB6AE-9070-4C47-80EB-40275104B855}" srcId="{176DDC8B-DD6B-4AC7-9A56-B78386A52C09}" destId="{3459AEEE-3374-41B3-8F96-47B72BB90C92}" srcOrd="0" destOrd="0" parTransId="{7E06DF38-D35F-43A0-8A77-4D51217D11FB}" sibTransId="{71417C3A-5BAE-4E94-9B28-5404410CC18D}"/>
    <dgm:cxn modelId="{E752B3EA-0CE9-4CED-84D2-78F1742334EA}" srcId="{176DDC8B-DD6B-4AC7-9A56-B78386A52C09}" destId="{D549FCAD-1821-4599-94BA-48066B5F3400}" srcOrd="2" destOrd="0" parTransId="{DA42537D-5857-4F64-9195-A0C4BA60ECAA}" sibTransId="{D3FBE546-081E-4FD8-9A96-153713F26844}"/>
    <dgm:cxn modelId="{D2CCC8EE-0AFF-4DAD-AE95-82D0CB44FA5D}" srcId="{176DDC8B-DD6B-4AC7-9A56-B78386A52C09}" destId="{D28732EE-98E6-4083-92C8-EB9AF0E2B514}" srcOrd="3" destOrd="0" parTransId="{EE2B034D-5C6A-4B46-BE8B-1A29E2587A8A}" sibTransId="{646C27F1-C6FC-4CD2-ACA7-869B0E47BC4C}"/>
    <dgm:cxn modelId="{1C5A5AFF-AF42-49EE-BA7F-598A04DB047E}" type="presParOf" srcId="{A73889AA-3E82-405A-A46B-56636575AEAD}" destId="{D47CF3C9-9DFC-4416-A721-F5D4601EE1DF}" srcOrd="0" destOrd="0" presId="urn:microsoft.com/office/officeart/2005/8/layout/hProcess9"/>
    <dgm:cxn modelId="{D45F5F44-38DF-41A4-89E3-1922E1420A4D}" type="presParOf" srcId="{A73889AA-3E82-405A-A46B-56636575AEAD}" destId="{1DC63A71-72B7-4954-A692-A80AA598E21E}" srcOrd="1" destOrd="0" presId="urn:microsoft.com/office/officeart/2005/8/layout/hProcess9"/>
    <dgm:cxn modelId="{FDA1DC0B-25BA-4AC7-95A9-838C0AC42474}" type="presParOf" srcId="{1DC63A71-72B7-4954-A692-A80AA598E21E}" destId="{93A0703F-EA0C-4554-984C-50058FE74043}" srcOrd="0" destOrd="0" presId="urn:microsoft.com/office/officeart/2005/8/layout/hProcess9"/>
    <dgm:cxn modelId="{8107C459-27A7-43E1-A498-13B055766EBC}" type="presParOf" srcId="{1DC63A71-72B7-4954-A692-A80AA598E21E}" destId="{EBA4DB05-128A-43DD-A54A-649C7B117DED}" srcOrd="1" destOrd="0" presId="urn:microsoft.com/office/officeart/2005/8/layout/hProcess9"/>
    <dgm:cxn modelId="{CFF35932-609C-4995-AEBE-30A433AB345F}" type="presParOf" srcId="{1DC63A71-72B7-4954-A692-A80AA598E21E}" destId="{73BB66EF-D1D0-44D7-AA5C-61E6B90FFD3F}" srcOrd="2" destOrd="0" presId="urn:microsoft.com/office/officeart/2005/8/layout/hProcess9"/>
    <dgm:cxn modelId="{6F243A9F-E9C7-4C71-B814-E7E79ABF5EEA}" type="presParOf" srcId="{1DC63A71-72B7-4954-A692-A80AA598E21E}" destId="{2AF9ED2F-A652-41BA-B07B-16923F8A49FD}" srcOrd="3" destOrd="0" presId="urn:microsoft.com/office/officeart/2005/8/layout/hProcess9"/>
    <dgm:cxn modelId="{A8890AB7-F16C-4CCC-B86D-FA9DF2F29F05}" type="presParOf" srcId="{1DC63A71-72B7-4954-A692-A80AA598E21E}" destId="{F9593AFE-EC8F-4EB0-9252-A2EBC7F34F49}" srcOrd="4" destOrd="0" presId="urn:microsoft.com/office/officeart/2005/8/layout/hProcess9"/>
    <dgm:cxn modelId="{251DEFE8-5BC3-4963-A924-C8D34C9AD3D1}" type="presParOf" srcId="{1DC63A71-72B7-4954-A692-A80AA598E21E}" destId="{F1D31D87-4F2F-4324-A53E-7DC1B5890D55}" srcOrd="5" destOrd="0" presId="urn:microsoft.com/office/officeart/2005/8/layout/hProcess9"/>
    <dgm:cxn modelId="{0EC9EE14-411B-4B35-A764-42819F2ADF87}" type="presParOf" srcId="{1DC63A71-72B7-4954-A692-A80AA598E21E}" destId="{25E9031A-5463-45C8-9B24-70574508A1B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CF3C9-9DFC-4416-A721-F5D4601EE1DF}">
      <dsp:nvSpPr>
        <dsp:cNvPr id="0" name=""/>
        <dsp:cNvSpPr/>
      </dsp:nvSpPr>
      <dsp:spPr>
        <a:xfrm>
          <a:off x="5" y="0"/>
          <a:ext cx="10870617" cy="5418667"/>
        </a:xfrm>
        <a:prstGeom prst="rightArrow">
          <a:avLst/>
        </a:prstGeom>
        <a:solidFill>
          <a:srgbClr val="CCFFFF"/>
        </a:solidFill>
        <a:ln>
          <a:noFill/>
        </a:ln>
        <a:effectLst/>
      </dsp:spPr>
      <dsp:style>
        <a:lnRef idx="0">
          <a:scrgbClr r="0" g="0" b="0"/>
        </a:lnRef>
        <a:fillRef idx="1">
          <a:scrgbClr r="0" g="0" b="0"/>
        </a:fillRef>
        <a:effectRef idx="0">
          <a:scrgbClr r="0" g="0" b="0"/>
        </a:effectRef>
        <a:fontRef idx="minor"/>
      </dsp:style>
    </dsp:sp>
    <dsp:sp modelId="{93A0703F-EA0C-4554-984C-50058FE74043}">
      <dsp:nvSpPr>
        <dsp:cNvPr id="0" name=""/>
        <dsp:cNvSpPr/>
      </dsp:nvSpPr>
      <dsp:spPr>
        <a:xfrm>
          <a:off x="5307" y="1625600"/>
          <a:ext cx="2583630"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tenncare.umn.ici.edu</a:t>
          </a:r>
        </a:p>
      </dsp:txBody>
      <dsp:txXfrm>
        <a:off x="111114" y="1731407"/>
        <a:ext cx="2372016" cy="1955852"/>
      </dsp:txXfrm>
    </dsp:sp>
    <dsp:sp modelId="{73BB66EF-D1D0-44D7-AA5C-61E6B90FFD3F}">
      <dsp:nvSpPr>
        <dsp:cNvPr id="0" name=""/>
        <dsp:cNvSpPr/>
      </dsp:nvSpPr>
      <dsp:spPr>
        <a:xfrm>
          <a:off x="2764100" y="1625600"/>
          <a:ext cx="2583630"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DSP Workforce Toolkit</a:t>
          </a:r>
        </a:p>
      </dsp:txBody>
      <dsp:txXfrm>
        <a:off x="2869907" y="1731407"/>
        <a:ext cx="2372016" cy="1955852"/>
      </dsp:txXfrm>
    </dsp:sp>
    <dsp:sp modelId="{F9593AFE-EC8F-4EB0-9252-A2EBC7F34F49}">
      <dsp:nvSpPr>
        <dsp:cNvPr id="0" name=""/>
        <dsp:cNvSpPr/>
      </dsp:nvSpPr>
      <dsp:spPr>
        <a:xfrm>
          <a:off x="5522892" y="1625600"/>
          <a:ext cx="2583630"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Recruitment</a:t>
          </a:r>
        </a:p>
      </dsp:txBody>
      <dsp:txXfrm>
        <a:off x="5628699" y="1731407"/>
        <a:ext cx="2372016" cy="1955852"/>
      </dsp:txXfrm>
    </dsp:sp>
    <dsp:sp modelId="{25E9031A-5463-45C8-9B24-70574508A1BA}">
      <dsp:nvSpPr>
        <dsp:cNvPr id="0" name=""/>
        <dsp:cNvSpPr/>
      </dsp:nvSpPr>
      <dsp:spPr>
        <a:xfrm>
          <a:off x="8281684" y="1625600"/>
          <a:ext cx="2583630"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Targeted Marketing</a:t>
          </a:r>
        </a:p>
      </dsp:txBody>
      <dsp:txXfrm>
        <a:off x="8387491" y="1731407"/>
        <a:ext cx="237201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799A-0B77-4B81-863F-0691952A7DFB}"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To </a:t>
            </a:r>
            <a:r>
              <a:rPr lang="en-US" b="0" i="1" baseline="0" dirty="0"/>
              <a:t>Prepare: </a:t>
            </a:r>
          </a:p>
          <a:p>
            <a:pPr marL="171450" indent="-171450">
              <a:buFont typeface="Wingdings" panose="05000000000000000000" pitchFamily="2" charset="2"/>
              <a:buChar char="Ø"/>
            </a:pPr>
            <a:r>
              <a:rPr lang="en-US" i="1" baseline="0" dirty="0"/>
              <a:t>Turn on Live Transcript and record if applicable</a:t>
            </a:r>
          </a:p>
          <a:p>
            <a:pPr marL="171450" indent="-171450">
              <a:buFont typeface="Wingdings" panose="05000000000000000000" pitchFamily="2" charset="2"/>
              <a:buChar char="Ø"/>
            </a:pPr>
            <a:r>
              <a:rPr lang="en-US" i="0" baseline="0" dirty="0"/>
              <a:t>prepare (Name of Learning Lab) and PDF of slides (without notes) to put in chat</a:t>
            </a:r>
          </a:p>
          <a:p>
            <a:pPr marL="174708" indent="-174708">
              <a:buFont typeface="Wingdings" panose="05000000000000000000" pitchFamily="2" charset="2"/>
              <a:buChar char="Ø"/>
            </a:pPr>
            <a:r>
              <a:rPr lang="en-US" i="0" dirty="0"/>
              <a:t>Slide #2 – Update presenter names</a:t>
            </a:r>
            <a:endParaRPr lang="en-US" i="0" dirty="0">
              <a:cs typeface="Calibri"/>
            </a:endParaRPr>
          </a:p>
          <a:p>
            <a:pPr marL="174708" indent="-174708">
              <a:buFont typeface="Wingdings" panose="05000000000000000000" pitchFamily="2" charset="2"/>
              <a:buChar char="Ø"/>
            </a:pPr>
            <a:r>
              <a:rPr lang="en-US" i="0" dirty="0"/>
              <a:t>Check that the presenter can share their screen </a:t>
            </a:r>
          </a:p>
          <a:p>
            <a:pPr marL="174708" indent="-174708">
              <a:buFont typeface="Wingdings" panose="05000000000000000000" pitchFamily="2" charset="2"/>
              <a:buChar char="Ø"/>
            </a:pPr>
            <a:r>
              <a:rPr lang="en-US" i="0" dirty="0">
                <a:cs typeface="Calibri" panose="020F0502020204030204"/>
              </a:rPr>
              <a:t>Prepare polls/breakout groups if a large group</a:t>
            </a:r>
          </a:p>
          <a:p>
            <a:pPr marL="174708" indent="-174708">
              <a:buFont typeface="Wingdings" panose="05000000000000000000" pitchFamily="2" charset="2"/>
              <a:buChar char="Ø"/>
            </a:pPr>
            <a:r>
              <a:rPr lang="en-US" i="0" dirty="0">
                <a:cs typeface="Calibri" panose="020F0502020204030204"/>
              </a:rPr>
              <a:t>Assign</a:t>
            </a:r>
            <a:r>
              <a:rPr lang="en-US" i="0" baseline="0" dirty="0">
                <a:cs typeface="Calibri" panose="020F0502020204030204"/>
              </a:rPr>
              <a:t> an attendance taker, timekeeper, chat monitor</a:t>
            </a:r>
            <a:endParaRPr lang="en-US" i="0" dirty="0">
              <a:cs typeface="Calibri" panose="020F0502020204030204"/>
            </a:endParaRPr>
          </a:p>
          <a:p>
            <a:endParaRPr lang="en-US" i="1" baseline="0" dirty="0"/>
          </a:p>
          <a:p>
            <a:r>
              <a:rPr lang="en-US" i="1" baseline="0" dirty="0"/>
              <a:t>Note to Facilitator:</a:t>
            </a:r>
          </a:p>
          <a:p>
            <a:r>
              <a:rPr lang="en-US" b="1" i="0" baseline="0" dirty="0"/>
              <a:t>Bold Text = Timing</a:t>
            </a:r>
          </a:p>
          <a:p>
            <a:r>
              <a:rPr lang="en-US" b="0" i="1" baseline="0" dirty="0"/>
              <a:t>Italicized Text = Notes – do not read</a:t>
            </a:r>
          </a:p>
          <a:p>
            <a:r>
              <a:rPr lang="en-US" b="0" i="0" baseline="0" dirty="0"/>
              <a:t>Regular Text = Talking Points</a:t>
            </a:r>
            <a:endParaRPr lang="en-US" b="0" i="0" dirty="0"/>
          </a:p>
        </p:txBody>
      </p:sp>
      <p:sp>
        <p:nvSpPr>
          <p:cNvPr id="4" name="Slide Number Placeholder 3"/>
          <p:cNvSpPr>
            <a:spLocks noGrp="1"/>
          </p:cNvSpPr>
          <p:nvPr>
            <p:ph type="sldNum" sz="quarter" idx="10"/>
          </p:nvPr>
        </p:nvSpPr>
        <p:spPr/>
        <p:txBody>
          <a:bodyPr/>
          <a:lstStyle/>
          <a:p>
            <a:fld id="{1794951F-DB89-46A0-8245-A40C626A4F19}" type="slidenum">
              <a:rPr lang="en-US" smtClean="0"/>
              <a:t>1</a:t>
            </a:fld>
            <a:endParaRPr lang="en-US"/>
          </a:p>
        </p:txBody>
      </p:sp>
    </p:spTree>
    <p:extLst>
      <p:ext uri="{BB962C8B-B14F-4D97-AF65-F5344CB8AC3E}">
        <p14:creationId xmlns:p14="http://schemas.microsoft.com/office/powerpoint/2010/main" val="224680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1-2</a:t>
            </a:r>
            <a:r>
              <a:rPr lang="en-US" b="1" baseline="0" dirty="0"/>
              <a:t> minute</a:t>
            </a:r>
            <a:endParaRPr lang="en-US" b="1" dirty="0"/>
          </a:p>
          <a:p>
            <a:endParaRPr lang="en-US" dirty="0"/>
          </a:p>
          <a:p>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Explain that step 8 is key to continuing to make sure this process works – your stayers may change, and you may have to make changes to your identity, image, etc.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Just like any plan, no program is completely static. </a:t>
            </a:r>
          </a:p>
        </p:txBody>
      </p:sp>
      <p:sp>
        <p:nvSpPr>
          <p:cNvPr id="4" name="Slide Number Placeholder 3"/>
          <p:cNvSpPr>
            <a:spLocks noGrp="1"/>
          </p:cNvSpPr>
          <p:nvPr>
            <p:ph type="sldNum" sz="quarter" idx="5"/>
          </p:nvPr>
        </p:nvSpPr>
        <p:spPr/>
        <p:txBody>
          <a:bodyPr/>
          <a:lstStyle/>
          <a:p>
            <a:fld id="{1794951F-DB89-46A0-8245-A40C626A4F19}" type="slidenum">
              <a:rPr lang="en-US" smtClean="0"/>
              <a:t>10</a:t>
            </a:fld>
            <a:endParaRPr lang="en-US"/>
          </a:p>
        </p:txBody>
      </p:sp>
    </p:spTree>
    <p:extLst>
      <p:ext uri="{BB962C8B-B14F-4D97-AF65-F5344CB8AC3E}">
        <p14:creationId xmlns:p14="http://schemas.microsoft.com/office/powerpoint/2010/main" val="133171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Timing: 10 minutes Small group, leaving time for Large group report back – 5-7</a:t>
            </a:r>
            <a:r>
              <a:rPr lang="en-US" b="1" baseline="0" dirty="0"/>
              <a:t> minutes</a:t>
            </a:r>
            <a:endParaRPr lang="en-US"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a:t>Talking Point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Any questions about the tool?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11</a:t>
            </a:fld>
            <a:endParaRPr lang="en-US"/>
          </a:p>
        </p:txBody>
      </p:sp>
    </p:spTree>
    <p:extLst>
      <p:ext uri="{BB962C8B-B14F-4D97-AF65-F5344CB8AC3E}">
        <p14:creationId xmlns:p14="http://schemas.microsoft.com/office/powerpoint/2010/main" val="394872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Time: 30 seconds – </a:t>
            </a:r>
          </a:p>
          <a:p>
            <a:r>
              <a:rPr lang="en-US" b="0" i="0" dirty="0"/>
              <a:t>Talking points</a:t>
            </a:r>
          </a:p>
          <a:p>
            <a:r>
              <a:rPr lang="en-US" b="0" i="1" dirty="0"/>
              <a:t>Ask one person to report their next step, then explain we’re here to help as you think about your next steps. Encourage</a:t>
            </a:r>
            <a:r>
              <a:rPr lang="en-US" b="0" i="1" baseline="0" dirty="0"/>
              <a:t> them to think about next step of applying what they learned today, and to add it to their action plan. Transition to next slide to explain if they have questions or want help planning, they can attend office hours or schedule 1:1 consultation time. </a:t>
            </a:r>
          </a:p>
          <a:p>
            <a:endParaRPr lang="en-US" i="1" dirty="0"/>
          </a:p>
          <a:p>
            <a:pPr marL="0" lvl="0" indent="0">
              <a:buFontTx/>
              <a:buNone/>
            </a:pPr>
            <a:r>
              <a:rPr lang="en-US" sz="3200" i="1" dirty="0">
                <a:cs typeface="Calibri Light"/>
              </a:rPr>
              <a:t>Facilitator note.  If there is a whiteboard take this information down. </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6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i="0"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baseline="0" dirty="0"/>
              <a:t>Here are ways to keep in touch with us and continue your learning. </a:t>
            </a:r>
            <a:endParaRPr lang="en-US" b="0" i="0"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13</a:t>
            </a:fld>
            <a:endParaRPr lang="en-US"/>
          </a:p>
        </p:txBody>
      </p:sp>
    </p:spTree>
    <p:extLst>
      <p:ext uri="{BB962C8B-B14F-4D97-AF65-F5344CB8AC3E}">
        <p14:creationId xmlns:p14="http://schemas.microsoft.com/office/powerpoint/2010/main" val="156089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Time:</a:t>
            </a:r>
            <a:r>
              <a:rPr lang="en-US" b="1" i="0" baseline="0" dirty="0"/>
              <a:t> 30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Explain that this learning lab was just a place to start – the webinar is more detailed</a:t>
            </a:r>
          </a:p>
          <a:p>
            <a:endParaRPr lang="en-US" b="1" i="0" baseline="0" dirty="0"/>
          </a:p>
          <a:p>
            <a:r>
              <a:rPr lang="en-US" b="0" i="0" baseline="0" dirty="0"/>
              <a:t>Talking Points</a:t>
            </a:r>
          </a:p>
          <a:p>
            <a:pPr marL="171450" indent="-171450">
              <a:buFont typeface="Wingdings" panose="05000000000000000000" pitchFamily="2" charset="2"/>
              <a:buChar char="Ø"/>
            </a:pPr>
            <a:r>
              <a:rPr lang="en-US" b="0" i="0" baseline="0" dirty="0"/>
              <a:t>This the path to the Targeted marketing webinar.  It is on the </a:t>
            </a:r>
            <a:r>
              <a:rPr lang="en-US" b="0" i="0" baseline="0" dirty="0" err="1"/>
              <a:t>tenncare</a:t>
            </a:r>
            <a:r>
              <a:rPr lang="en-US" b="0" i="0" baseline="0" dirty="0"/>
              <a:t> website, go to the DSP Workforce Toolkit, Recruitment and then go to the Targeted Marketing section. </a:t>
            </a:r>
            <a:endParaRPr lang="en-US" b="0" i="0" dirty="0"/>
          </a:p>
        </p:txBody>
      </p:sp>
      <p:sp>
        <p:nvSpPr>
          <p:cNvPr id="4" name="Slide Number Placeholder 3"/>
          <p:cNvSpPr>
            <a:spLocks noGrp="1"/>
          </p:cNvSpPr>
          <p:nvPr>
            <p:ph type="sldNum" sz="quarter" idx="10"/>
          </p:nvPr>
        </p:nvSpPr>
        <p:spPr/>
        <p:txBody>
          <a:bodyPr/>
          <a:lstStyle/>
          <a:p>
            <a:fld id="{1794951F-DB89-46A0-8245-A40C626A4F19}" type="slidenum">
              <a:rPr lang="en-US" smtClean="0"/>
              <a:t>14</a:t>
            </a:fld>
            <a:endParaRPr lang="en-US"/>
          </a:p>
        </p:txBody>
      </p:sp>
    </p:spTree>
    <p:extLst>
      <p:ext uri="{BB962C8B-B14F-4D97-AF65-F5344CB8AC3E}">
        <p14:creationId xmlns:p14="http://schemas.microsoft.com/office/powerpoint/2010/main" val="347915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Calibri" panose="020F0502020204030204"/>
              </a:rPr>
              <a:t>Time:</a:t>
            </a:r>
            <a:r>
              <a:rPr lang="en-US" altLang="en-US" b="1" baseline="0" dirty="0">
                <a:cs typeface="Calibri" panose="020F0502020204030204"/>
              </a:rPr>
              <a:t> 30-60 seconds</a:t>
            </a:r>
            <a:endParaRPr lang="en-US" altLang="en-US" b="1" dirty="0">
              <a:cs typeface="Calibri" panose="020F0502020204030204"/>
            </a:endParaRPr>
          </a:p>
          <a:p>
            <a:pPr eaLnBrk="1" hangingPunct="1">
              <a:spcBef>
                <a:spcPct val="0"/>
              </a:spcBef>
            </a:pPr>
            <a:r>
              <a:rPr lang="en-US" altLang="en-US" dirty="0">
                <a:cs typeface="Calibri" panose="020F0502020204030204"/>
              </a:rPr>
              <a:t>Talking Points:</a:t>
            </a:r>
          </a:p>
          <a:p>
            <a:pPr marL="171450" indent="-171450" eaLnBrk="1" hangingPunct="1">
              <a:spcBef>
                <a:spcPct val="0"/>
              </a:spcBef>
              <a:buFont typeface="Wingdings" panose="05000000000000000000" pitchFamily="2" charset="2"/>
              <a:buChar char="Ø"/>
            </a:pPr>
            <a:r>
              <a:rPr lang="en-US" altLang="en-US" dirty="0">
                <a:cs typeface="Calibri" panose="020F0502020204030204"/>
              </a:rPr>
              <a:t>Brief summary, direct to website for reg links https://tenncare.ici.umn.edu/community-of-practice</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85A6D-DA4B-4FD0-80EB-1CD44D3937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584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EF461-0DA1-49B8-9494-EA2A34B00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Wingdings" panose="05000000000000000000" pitchFamily="2" charset="2"/>
              <a:buNone/>
            </a:pPr>
            <a:r>
              <a:rPr lang="en-US" b="1" dirty="0"/>
              <a:t>Time 30-60 seconds</a:t>
            </a:r>
          </a:p>
          <a:p>
            <a:pPr marL="0" indent="0" rtl="0" fontAlgn="base">
              <a:buFont typeface="Wingdings" panose="05000000000000000000" pitchFamily="2" charset="2"/>
              <a:buNone/>
            </a:pPr>
            <a:r>
              <a:rPr lang="en-US" dirty="0"/>
              <a:t>Talking Points</a:t>
            </a:r>
          </a:p>
          <a:p>
            <a:pPr marL="228600" indent="-228600" rtl="0" fontAlgn="base">
              <a:buFont typeface="Wingdings" panose="05000000000000000000" pitchFamily="2" charset="2"/>
              <a:buChar char="Ø"/>
            </a:pPr>
            <a:r>
              <a:rPr lang="en-US" dirty="0"/>
              <a:t>Welcome to our xx Learning Lab – xx</a:t>
            </a:r>
          </a:p>
          <a:p>
            <a:pPr marL="228600" indent="-228600" rtl="0" fontAlgn="base">
              <a:buFont typeface="Wingdings" panose="05000000000000000000" pitchFamily="2" charset="2"/>
              <a:buChar char="Ø"/>
            </a:pPr>
            <a:r>
              <a:rPr lang="en-US" dirty="0"/>
              <a:t>My name is xx and I am a xx with xx.</a:t>
            </a:r>
          </a:p>
          <a:p>
            <a:pPr marL="228600" indent="-228600" rtl="0" fontAlgn="base">
              <a:buFont typeface="Wingdings" panose="05000000000000000000" pitchFamily="2" charset="2"/>
              <a:buChar char="Ø"/>
            </a:pPr>
            <a:r>
              <a:rPr lang="en-US" dirty="0"/>
              <a:t>Acknowledge</a:t>
            </a:r>
            <a:r>
              <a:rPr lang="en-US" baseline="0" dirty="0"/>
              <a:t> other UMN staff and the Regional Coaches (Don’t all on them for opening round)</a:t>
            </a:r>
            <a:endParaRPr lang="en-US" dirty="0"/>
          </a:p>
          <a:p>
            <a:pPr rtl="0" fontAlgn="base"/>
            <a:endParaRPr lang="en-US" dirty="0"/>
          </a:p>
          <a:p>
            <a:pPr rtl="0" fontAlgn="base"/>
            <a:r>
              <a:rPr lang="en-US" i="1" dirty="0"/>
              <a:t>If</a:t>
            </a:r>
            <a:r>
              <a:rPr lang="en-US" i="1" baseline="0" dirty="0"/>
              <a:t> Learning Lab is being recorded, let them know they can contact you if they would like a copy. </a:t>
            </a:r>
          </a:p>
          <a:p>
            <a:endParaRPr lang="en-US" i="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Time</a:t>
            </a:r>
            <a:r>
              <a:rPr lang="en-US" b="1" baseline="0" dirty="0"/>
              <a:t>: 30-60 seconds</a:t>
            </a:r>
            <a:endParaRPr lang="en-US" b="1" dirty="0"/>
          </a:p>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Some of us are used to working on Zoom in a group, while others are less familiar. </a:t>
            </a:r>
          </a:p>
          <a:p>
            <a:pPr marL="174708" indent="-174708">
              <a:buFont typeface="Wingdings" panose="05000000000000000000" pitchFamily="2" charset="2"/>
              <a:buChar char="Ø"/>
            </a:pPr>
            <a:r>
              <a:rPr lang="en-US" dirty="0"/>
              <a:t>Please keep your microphone on mute when you’re not speaking today to help reduce background noise. When you’re in breakout groups, feel free to unmute and discuss the topic within your group.</a:t>
            </a:r>
            <a:r>
              <a:rPr lang="en-US" baseline="0" dirty="0"/>
              <a:t> If you are able, w</a:t>
            </a:r>
            <a:r>
              <a:rPr lang="en-US" dirty="0"/>
              <a:t>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p>
          <a:p>
            <a:pPr marL="174708" indent="-174708" fontAlgn="base">
              <a:buFont typeface="Wingdings" panose="05000000000000000000" pitchFamily="2" charset="2"/>
              <a:buChar char="Ø"/>
            </a:pPr>
            <a:r>
              <a:rPr lang="en-US" dirty="0"/>
              <a:t>When you logged into Zoom today, you might have typed in a name for yourself. To help us get to know one another, we ask you to rename yourself with this information on your screen:</a:t>
            </a:r>
          </a:p>
          <a:p>
            <a:pPr marL="640594" lvl="1" indent="-174708" fontAlgn="base">
              <a:buFont typeface="Wingdings" panose="05000000000000000000" pitchFamily="2" charset="2"/>
              <a:buChar char="Ø"/>
            </a:pPr>
            <a:r>
              <a:rPr lang="en-US" dirty="0"/>
              <a:t>Your name, your organization name. If you are a group of people watching from one computer in an organization, you can shorten to first names and your organization name.</a:t>
            </a:r>
          </a:p>
          <a:p>
            <a:pPr marL="640594" lvl="1" indent="-174708" fontAlgn="base">
              <a:buFont typeface="Wingdings" panose="05000000000000000000" pitchFamily="2" charset="2"/>
              <a:buChar char="Ø"/>
            </a:pPr>
            <a:r>
              <a:rPr lang="en-US" dirty="0"/>
              <a:t>To do this, look on the bottom of your screen for participants, click on that and on the right side of your screen a white column will appear. Hoover over your name and two buttons will appear mute and more. Click on more, then click on rename. Rename yourself then click OK. </a:t>
            </a:r>
          </a:p>
          <a:p>
            <a:pPr marL="174708" indent="-174708" fontAlgn="base">
              <a:buFont typeface="Wingdings" panose="05000000000000000000" pitchFamily="2" charset="2"/>
              <a:buChar char="Ø"/>
            </a:pPr>
            <a:r>
              <a:rPr lang="en-US" dirty="0"/>
              <a:t>The Chat function is at the bottom of the page.  It looks like a little speaking bubble. If you have a questions or something you want to add to the discussion you can use Chat.  We will be monitoring Chat throughout the session. </a:t>
            </a:r>
            <a:endParaRPr lang="en-US" dirty="0">
              <a:cs typeface="Calibri"/>
            </a:endParaRPr>
          </a:p>
          <a:p>
            <a:pPr marL="174708" indent="-174708">
              <a:buFont typeface="Wingdings" panose="05000000000000000000" pitchFamily="2" charset="2"/>
              <a:buChar char="Ø"/>
            </a:pPr>
            <a:r>
              <a:rPr lang="en-US" b="1" dirty="0"/>
              <a:t>Using Chat to submit a question, </a:t>
            </a:r>
            <a:r>
              <a:rPr lang="en-US" dirty="0"/>
              <a:t>simply</a:t>
            </a:r>
            <a:r>
              <a:rPr lang="en-US" b="1" dirty="0"/>
              <a:t> </a:t>
            </a:r>
            <a:r>
              <a:rPr lang="en-US" i="1" dirty="0"/>
              <a:t>click on the button that looks like this in your toolbar.</a:t>
            </a:r>
            <a:endParaRPr lang="en-US" b="1" dirty="0">
              <a:cs typeface="Calibri"/>
            </a:endParaRPr>
          </a:p>
          <a:p>
            <a:pPr marL="640594" lvl="1" indent="-174708" fontAlgn="base">
              <a:buFont typeface="Wingdings" panose="05000000000000000000" pitchFamily="2" charset="2"/>
              <a:buChar char="Ø"/>
            </a:pPr>
            <a:r>
              <a:rPr lang="en-US" dirty="0"/>
              <a:t>Please </a:t>
            </a:r>
            <a:r>
              <a:rPr lang="en-US" b="1" i="1" dirty="0"/>
              <a:t>feel free to send questions</a:t>
            </a:r>
            <a:r>
              <a:rPr lang="en-US" dirty="0"/>
              <a:t> at any time during the presentation. We will have time at the</a:t>
            </a:r>
            <a:r>
              <a:rPr lang="en-US" baseline="0" dirty="0"/>
              <a:t> end for discussion and questions, so you can type them in the chat and we’ll go over them at the end. </a:t>
            </a:r>
            <a:endParaRPr lang="en-US" dirty="0"/>
          </a:p>
          <a:p>
            <a:pPr marL="183394" lvl="0" indent="-174708" fontAlgn="base">
              <a:buFont typeface="Wingdings" panose="05000000000000000000" pitchFamily="2" charset="2"/>
              <a:buChar char="Ø"/>
            </a:pPr>
            <a:r>
              <a:rPr lang="en-US" dirty="0"/>
              <a:t>Also 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p>
          <a:p>
            <a:pPr marL="174708" indent="-174708">
              <a:buFont typeface="Wingdings" panose="05000000000000000000" pitchFamily="2" charset="2"/>
              <a:buChar char="Ø"/>
            </a:pPr>
            <a:r>
              <a:rPr lang="en-US" dirty="0"/>
              <a:t>When we take breaks we do ask that everyone turn their camera during the break then turn it back on when you return or use reactions when you return so that we know when we are ready to start again. </a:t>
            </a:r>
          </a:p>
          <a:p>
            <a:pPr marL="174708" indent="-174708">
              <a:buFont typeface="Wingdings" panose="05000000000000000000" pitchFamily="2" charset="2"/>
              <a:buChar char="Ø"/>
            </a:pPr>
            <a:r>
              <a:rPr lang="en-US" dirty="0">
                <a:cs typeface="Calibri" panose="020F0502020204030204"/>
              </a:rPr>
              <a:t>Finally, we are all still working from home</a:t>
            </a:r>
            <a:r>
              <a:rPr lang="en-US" baseline="0" dirty="0">
                <a:cs typeface="Calibri" panose="020F0502020204030204"/>
              </a:rPr>
              <a:t> at the University of Minnesota. </a:t>
            </a:r>
            <a:r>
              <a:rPr lang="en-US" i="1" baseline="0" dirty="0">
                <a:cs typeface="Calibri" panose="020F0502020204030204"/>
              </a:rPr>
              <a:t>Explain “coworkers” you share your space with.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3</a:t>
            </a:fld>
            <a:endParaRPr lang="en-US"/>
          </a:p>
        </p:txBody>
      </p:sp>
    </p:spTree>
    <p:extLst>
      <p:ext uri="{BB962C8B-B14F-4D97-AF65-F5344CB8AC3E}">
        <p14:creationId xmlns:p14="http://schemas.microsoft.com/office/powerpoint/2010/main" val="46981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Time: 3-5 min</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We would like to start with a little time to get to know you and see if you have any initial questions. We’ll try to make sure we cover these questions. Please introduce yourself with the following: </a:t>
            </a:r>
            <a:r>
              <a:rPr lang="en-US" sz="1200" i="1" kern="1200" baseline="0" dirty="0">
                <a:solidFill>
                  <a:schemeClr val="tx1"/>
                </a:solidFill>
                <a:effectLst/>
                <a:latin typeface="+mn-lt"/>
                <a:ea typeface="+mn-ea"/>
                <a:cs typeface="+mn-cs"/>
              </a:rPr>
              <a:t>read slide</a:t>
            </a:r>
            <a:endParaRPr lang="en-US" sz="1200" i="0" kern="1200" baseline="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i="1" kern="1200" baseline="0" dirty="0">
                <a:solidFill>
                  <a:schemeClr val="tx1"/>
                </a:solidFill>
                <a:effectLst/>
                <a:latin typeface="+mn-lt"/>
                <a:ea typeface="+mn-ea"/>
                <a:cs typeface="+mn-cs"/>
              </a:rPr>
              <a:t>Note: If group is larger (more than 3 providers), type in chat</a:t>
            </a:r>
          </a:p>
          <a:p>
            <a:pPr marL="171450" indent="-171450">
              <a:buFont typeface="Wingdings" panose="05000000000000000000" pitchFamily="2" charset="2"/>
              <a:buChar char="Ø"/>
            </a:pPr>
            <a:r>
              <a:rPr lang="en-US" sz="1200" i="1" kern="1200" baseline="0" dirty="0">
                <a:solidFill>
                  <a:schemeClr val="tx1"/>
                </a:solidFill>
                <a:effectLst/>
                <a:latin typeface="+mn-lt"/>
                <a:ea typeface="+mn-ea"/>
                <a:cs typeface="+mn-cs"/>
              </a:rPr>
              <a:t>Alternate question: </a:t>
            </a:r>
            <a:r>
              <a:rPr lang="en-US" sz="1200" b="0" i="1" kern="1200" dirty="0">
                <a:solidFill>
                  <a:schemeClr val="tx1"/>
                </a:solidFill>
                <a:effectLst/>
                <a:latin typeface="+mn-lt"/>
                <a:ea typeface="+mn-ea"/>
                <a:cs typeface="+mn-cs"/>
              </a:rPr>
              <a:t>What is one thing you hope to get out of today’s Learning Lab? / What is one question you have on this topic?</a:t>
            </a:r>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b="1" dirty="0"/>
              <a:t>Timing: 1</a:t>
            </a:r>
            <a:r>
              <a:rPr lang="en-US" b="1" baseline="0" dirty="0"/>
              <a:t> minute</a:t>
            </a:r>
            <a:endParaRPr lang="en-US" b="1" dirty="0"/>
          </a:p>
          <a:p>
            <a:pPr marL="0" indent="0">
              <a:buFont typeface="Wingdings" pitchFamily="2" charset="2"/>
              <a:buNone/>
            </a:pPr>
            <a:endParaRPr lang="en-US" dirty="0"/>
          </a:p>
          <a:p>
            <a:pPr marL="0" indent="0">
              <a:buFont typeface="Wingdings" pitchFamily="2" charset="2"/>
              <a:buNone/>
            </a:pPr>
            <a:r>
              <a:rPr lang="en-US" dirty="0"/>
              <a:t>Our goal for today’s learning lab is </a:t>
            </a:r>
            <a:r>
              <a:rPr lang="en-US" i="1" dirty="0"/>
              <a:t>read slide</a:t>
            </a:r>
            <a:endParaRPr lang="en-US" dirty="0"/>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5</a:t>
            </a:fld>
            <a:endParaRPr lang="en-US"/>
          </a:p>
        </p:txBody>
      </p:sp>
    </p:spTree>
    <p:extLst>
      <p:ext uri="{BB962C8B-B14F-4D97-AF65-F5344CB8AC3E}">
        <p14:creationId xmlns:p14="http://schemas.microsoft.com/office/powerpoint/2010/main" val="65947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8D255-18D9-4A4C-B4DF-ED26CA06248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6</a:t>
            </a:fld>
            <a:endParaRPr lang="en-US" altLang="en-US">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indent="0" eaLnBrk="1" hangingPunct="1">
              <a:buFont typeface="Wingdings" panose="05000000000000000000" pitchFamily="2" charset="2"/>
              <a:buNone/>
            </a:pPr>
            <a:r>
              <a:rPr lang="en-US" b="1" i="1" dirty="0"/>
              <a:t>Time:</a:t>
            </a:r>
            <a:r>
              <a:rPr lang="en-US" b="1" i="1" baseline="0" dirty="0"/>
              <a:t> 30 seconds</a:t>
            </a:r>
            <a:endParaRPr lang="en-US" b="1" i="1" dirty="0"/>
          </a:p>
          <a:p>
            <a:pPr marL="0" indent="0" eaLnBrk="1" hangingPunct="1">
              <a:buFont typeface="Wingdings" panose="05000000000000000000" pitchFamily="2" charset="2"/>
              <a:buNone/>
            </a:pPr>
            <a:r>
              <a:rPr lang="en-US" i="1" dirty="0"/>
              <a:t>Remind attendees to consider the problem they are trying to solve with this tool – explain where the</a:t>
            </a:r>
            <a:r>
              <a:rPr lang="en-US" i="1" baseline="0" dirty="0"/>
              <a:t> strategy falls.</a:t>
            </a:r>
            <a:endParaRPr lang="en-US" i="1" dirty="0"/>
          </a:p>
        </p:txBody>
      </p:sp>
    </p:spTree>
    <p:extLst>
      <p:ext uri="{BB962C8B-B14F-4D97-AF65-F5344CB8AC3E}">
        <p14:creationId xmlns:p14="http://schemas.microsoft.com/office/powerpoint/2010/main" val="420154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a:t>
            </a:r>
            <a:r>
              <a:rPr lang="en-US" b="1" baseline="0" dirty="0"/>
              <a:t>- 2 minutes</a:t>
            </a:r>
            <a:endParaRPr lang="en-US" b="1" dirty="0"/>
          </a:p>
          <a:p>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Slide was pulled directly from webinar on Targeted Marketing. Important to think about these steps. For more information on these steps, you can watch the Targeted Marketing webinar.</a:t>
            </a:r>
          </a:p>
          <a:p>
            <a:pPr marL="171450" indent="-171450">
              <a:buFont typeface="Wingdings" panose="05000000000000000000" pitchFamily="2" charset="2"/>
              <a:buChar char="Ø"/>
            </a:pPr>
            <a:r>
              <a:rPr lang="en-US" dirty="0"/>
              <a:t> https://tenncare.ici.umn.edu/dsp-workforce-toolkit/recruitment/target-marketing-flyers-and-tools</a:t>
            </a:r>
          </a:p>
          <a:p>
            <a:pPr marL="171450" indent="-171450">
              <a:buFont typeface="Wingdings" panose="05000000000000000000" pitchFamily="2" charset="2"/>
              <a:buChar char="Ø"/>
            </a:pPr>
            <a:r>
              <a:rPr lang="en-US" dirty="0"/>
              <a:t>We’ll be focusing on step 5-7. At this point, you should’ve already completed steps 1-4. THIS INCLUDES finding out who are your “successful” employees. </a:t>
            </a:r>
          </a:p>
          <a:p>
            <a:pPr marL="171450" indent="-171450">
              <a:buFont typeface="Wingdings" panose="05000000000000000000" pitchFamily="2" charset="2"/>
              <a:buChar char="Ø"/>
            </a:pPr>
            <a:r>
              <a:rPr lang="en-US" dirty="0"/>
              <a:t>These steps Look very overwhelming, but it’s possible you are already doing many of them – and if you aren’t you might be able to combine with other efforts. For example, identifying the needs and perceptions of current employees and potential new hires can be done through an employee survey you are already doing. Your surveys can help figure out who your “stayers” are – not just the people who tend to apply and get hired, but the people who stay and are successful at your organization. These are they kind of people you want to recruit. </a:t>
            </a:r>
            <a:endParaRPr lang="en-US" dirty="0">
              <a:cs typeface="Calibri"/>
            </a:endParaRPr>
          </a:p>
        </p:txBody>
      </p:sp>
      <p:sp>
        <p:nvSpPr>
          <p:cNvPr id="4" name="Slide Number Placeholder 3"/>
          <p:cNvSpPr>
            <a:spLocks noGrp="1"/>
          </p:cNvSpPr>
          <p:nvPr>
            <p:ph type="sldNum" sz="quarter" idx="5"/>
          </p:nvPr>
        </p:nvSpPr>
        <p:spPr/>
        <p:txBody>
          <a:bodyPr/>
          <a:lstStyle/>
          <a:p>
            <a:fld id="{1794951F-DB89-46A0-8245-A40C626A4F19}" type="slidenum">
              <a:rPr lang="en-US" smtClean="0"/>
              <a:t>7</a:t>
            </a:fld>
            <a:endParaRPr lang="en-US"/>
          </a:p>
        </p:txBody>
      </p:sp>
    </p:spTree>
    <p:extLst>
      <p:ext uri="{BB962C8B-B14F-4D97-AF65-F5344CB8AC3E}">
        <p14:creationId xmlns:p14="http://schemas.microsoft.com/office/powerpoint/2010/main" val="159823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1-2</a:t>
            </a:r>
            <a:r>
              <a:rPr lang="en-US" b="1" baseline="0" dirty="0"/>
              <a:t> minutes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defRPr/>
            </a:pPr>
            <a:r>
              <a:rPr lang="en-US" dirty="0"/>
              <a:t>After figuring out the group you are trying to recruit, it’s important to think and brainstorm about how you are packaging your organization’s image. </a:t>
            </a:r>
            <a:endParaRPr lang="en-US" dirty="0">
              <a:cs typeface="Calibri"/>
            </a:endParaRPr>
          </a:p>
          <a:p>
            <a:pPr marL="171450" indent="-171450">
              <a:buFont typeface="Wingdings" panose="05000000000000000000" pitchFamily="2" charset="2"/>
              <a:buChar char="Ø"/>
              <a:defRPr/>
            </a:pPr>
            <a:r>
              <a:rPr lang="en-US" dirty="0"/>
              <a:t>Think about what would attract desired DSPs to your organization.  Ask your most successful employees, that attracted them to the job and why they stay.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Could package in flyers, ads, etc.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Share flyer location and explain it was developed with ICI at UMN (https://www.ancor.org/toolkit/employers/recruiting-flyers)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Ask who these flyers are for and give other examples if applicable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Provider who created them for college students – emphasized the clinical experience they could get for medical career, scholarships available, etc. </a:t>
            </a:r>
          </a:p>
        </p:txBody>
      </p:sp>
      <p:sp>
        <p:nvSpPr>
          <p:cNvPr id="4" name="Slide Number Placeholder 3"/>
          <p:cNvSpPr>
            <a:spLocks noGrp="1"/>
          </p:cNvSpPr>
          <p:nvPr>
            <p:ph type="sldNum" sz="quarter" idx="5"/>
          </p:nvPr>
        </p:nvSpPr>
        <p:spPr/>
        <p:txBody>
          <a:bodyPr/>
          <a:lstStyle/>
          <a:p>
            <a:fld id="{1794951F-DB89-46A0-8245-A40C626A4F19}" type="slidenum">
              <a:rPr lang="en-US" smtClean="0"/>
              <a:t>8</a:t>
            </a:fld>
            <a:endParaRPr lang="en-US"/>
          </a:p>
        </p:txBody>
      </p:sp>
    </p:spTree>
    <p:extLst>
      <p:ext uri="{BB962C8B-B14F-4D97-AF65-F5344CB8AC3E}">
        <p14:creationId xmlns:p14="http://schemas.microsoft.com/office/powerpoint/2010/main" val="141811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Timing: 1-2</a:t>
            </a:r>
            <a:r>
              <a:rPr lang="en-US" b="1" baseline="0" dirty="0"/>
              <a:t> minute</a:t>
            </a:r>
            <a:endParaRPr lang="en-US" b="1" dirty="0"/>
          </a:p>
          <a:p>
            <a:pPr marL="0" indent="0">
              <a:buFont typeface="Wingdings" panose="05000000000000000000" pitchFamily="2" charset="2"/>
              <a:buNone/>
            </a:pPr>
            <a:r>
              <a:rPr lang="en-US" dirty="0"/>
              <a:t>Talking Points:</a:t>
            </a:r>
          </a:p>
          <a:p>
            <a:pPr marL="171450" lvl="0" indent="-171450">
              <a:buFont typeface="Wingdings" panose="05000000000000000000" pitchFamily="2" charset="2"/>
              <a:buChar char="Ø"/>
            </a:pPr>
            <a:r>
              <a:rPr lang="en-US" dirty="0"/>
              <a:t>Internal Sources: </a:t>
            </a:r>
          </a:p>
          <a:p>
            <a:pPr marL="628650" lvl="1" indent="-171450">
              <a:buFont typeface="Wingdings" panose="05000000000000000000" pitchFamily="2" charset="2"/>
              <a:buChar char="Ø"/>
            </a:pPr>
            <a:r>
              <a:rPr lang="en-US" dirty="0"/>
              <a:t>Amplify recruitment bonuses if you have them. If not, consider it. </a:t>
            </a:r>
          </a:p>
          <a:p>
            <a:pPr marL="628650" lvl="1" indent="-171450">
              <a:buFont typeface="Wingdings" panose="05000000000000000000" pitchFamily="2" charset="2"/>
              <a:buChar char="Ø"/>
            </a:pPr>
            <a:r>
              <a:rPr lang="en-US" dirty="0"/>
              <a:t>On top of regular recruitment, could give bonuses/pay hourly rate to DSPs willing to attend recruitment event, flyer their community, etc. </a:t>
            </a:r>
          </a:p>
          <a:p>
            <a:pPr marL="628650" lvl="1" indent="-171450">
              <a:buFont typeface="Wingdings" panose="05000000000000000000" pitchFamily="2" charset="2"/>
              <a:buChar char="Ø"/>
            </a:pPr>
            <a:r>
              <a:rPr lang="en-US" dirty="0"/>
              <a:t>Reach out to your best past employees, people receiving services and their family/friends, board or committee members, case managers and other friends of the organization. Provide them with a flyer, social media post, or email template to ease the work they have to do on their end. </a:t>
            </a:r>
            <a:endParaRPr lang="en-US" dirty="0">
              <a:cs typeface="Calibri"/>
            </a:endParaRPr>
          </a:p>
          <a:p>
            <a:pPr marL="171450" indent="-171450">
              <a:buFont typeface="Wingdings" panose="05000000000000000000" pitchFamily="2" charset="2"/>
              <a:buChar char="Ø"/>
            </a:pPr>
            <a:r>
              <a:rPr lang="en-US" dirty="0"/>
              <a:t>External Sources: Check your assumptions! Do some research to find out where to market – for example, would a certain coffeeshop board work, or is this group more virtual?</a:t>
            </a:r>
          </a:p>
          <a:p>
            <a:pPr marL="628650" lvl="1" indent="-171450">
              <a:buFont typeface="Wingdings" panose="05000000000000000000" pitchFamily="2" charset="2"/>
              <a:buChar char="Ø"/>
            </a:pPr>
            <a:r>
              <a:rPr lang="en-US" dirty="0"/>
              <a:t> If they’re virtual, do they use LinkedIn, Monster, </a:t>
            </a:r>
            <a:r>
              <a:rPr lang="en-US" dirty="0" err="1"/>
              <a:t>etc</a:t>
            </a:r>
            <a:r>
              <a:rPr lang="en-US" dirty="0"/>
              <a:t>; would advertising on a social media and increasing your presence on </a:t>
            </a:r>
            <a:r>
              <a:rPr lang="en-US" dirty="0" err="1"/>
              <a:t>TikTok</a:t>
            </a:r>
            <a:r>
              <a:rPr lang="en-US" dirty="0"/>
              <a:t>, Instagram, etc. bring in more of the population you’re looking at?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Google is your friend here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Are newspapers or specific online publications how people in your community get their information?</a:t>
            </a:r>
          </a:p>
          <a:p>
            <a:pPr marL="628650" lvl="1" indent="-171450">
              <a:buFont typeface="Wingdings" panose="05000000000000000000" pitchFamily="2" charset="2"/>
              <a:buChar char="Ø"/>
            </a:pPr>
            <a:r>
              <a:rPr lang="en-US" dirty="0"/>
              <a:t>Are there certain areas the population you’re looking to recruit spend their time? (i.e. places of worship, colleges, a community center, etc.) </a:t>
            </a:r>
          </a:p>
          <a:p>
            <a:pPr marL="628650" lvl="1" indent="-171450">
              <a:buFont typeface="Wingdings" panose="05000000000000000000" pitchFamily="2" charset="2"/>
              <a:buChar char="Ø"/>
            </a:pPr>
            <a:r>
              <a:rPr lang="en-US" dirty="0"/>
              <a:t>Are there organizations who help this population find jobs that you can partner with? For example, in TN you might be able to connect with Youth Villages for young adults (17-22)</a:t>
            </a:r>
          </a:p>
          <a:p>
            <a:pPr marL="628650" lvl="1" indent="-171450">
              <a:buFont typeface="Wingdings" panose="05000000000000000000" pitchFamily="2" charset="2"/>
              <a:buChar char="Ø"/>
            </a:pPr>
            <a:r>
              <a:rPr lang="en-US" dirty="0"/>
              <a:t>Unsure? ASK THE DSPS AT YOUR ORG. </a:t>
            </a:r>
          </a:p>
          <a:p>
            <a:r>
              <a:rPr lang="en-US" i="1" dirty="0"/>
              <a:t>Example: flyers that were hanging up had specific contacts. Were in buildings of university where social services majors and medical-related majors hang out. Even at ICI!</a:t>
            </a:r>
          </a:p>
        </p:txBody>
      </p:sp>
      <p:sp>
        <p:nvSpPr>
          <p:cNvPr id="4" name="Slide Number Placeholder 3"/>
          <p:cNvSpPr>
            <a:spLocks noGrp="1"/>
          </p:cNvSpPr>
          <p:nvPr>
            <p:ph type="sldNum" sz="quarter" idx="5"/>
          </p:nvPr>
        </p:nvSpPr>
        <p:spPr/>
        <p:txBody>
          <a:bodyPr/>
          <a:lstStyle/>
          <a:p>
            <a:fld id="{1794951F-DB89-46A0-8245-A40C626A4F19}" type="slidenum">
              <a:rPr lang="en-US" smtClean="0"/>
              <a:t>9</a:t>
            </a:fld>
            <a:endParaRPr lang="en-US"/>
          </a:p>
        </p:txBody>
      </p:sp>
    </p:spTree>
    <p:extLst>
      <p:ext uri="{BB962C8B-B14F-4D97-AF65-F5344CB8AC3E}">
        <p14:creationId xmlns:p14="http://schemas.microsoft.com/office/powerpoint/2010/main" val="407740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358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30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422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65955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064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51209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725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939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669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472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7484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7018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9127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29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5352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9926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0182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1556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006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91533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4691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25004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11199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64829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414150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3528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00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2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3640727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7849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11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hyperlink" Target="mailto:dsp-tn@umn.edu"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Prep Slide Only</a:t>
            </a:r>
          </a:p>
        </p:txBody>
      </p:sp>
      <p:pic>
        <p:nvPicPr>
          <p:cNvPr id="2050" name="Picture 2" descr="Two people cooking in the kitchen depicting a person who received services and someone who provides the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0042"/>
            <a:ext cx="12192000" cy="53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43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6A11-7D7C-4327-8C2D-3AE67280F603}"/>
              </a:ext>
            </a:extLst>
          </p:cNvPr>
          <p:cNvSpPr>
            <a:spLocks noGrp="1"/>
          </p:cNvSpPr>
          <p:nvPr>
            <p:ph type="title"/>
          </p:nvPr>
        </p:nvSpPr>
        <p:spPr/>
        <p:txBody>
          <a:bodyPr/>
          <a:lstStyle/>
          <a:p>
            <a:r>
              <a:rPr lang="en-US" dirty="0"/>
              <a:t>Strategies to Support the Development of Targeted Marketing Materials </a:t>
            </a:r>
            <a:r>
              <a:rPr lang="en-US" dirty="0">
                <a:solidFill>
                  <a:schemeClr val="bg1"/>
                </a:solidFill>
              </a:rPr>
              <a:t>again</a:t>
            </a:r>
          </a:p>
        </p:txBody>
      </p:sp>
      <p:sp>
        <p:nvSpPr>
          <p:cNvPr id="3" name="Content Placeholder 2">
            <a:extLst>
              <a:ext uri="{FF2B5EF4-FFF2-40B4-BE49-F238E27FC236}">
                <a16:creationId xmlns:a16="http://schemas.microsoft.com/office/drawing/2014/main" id="{F4758E7E-1C69-4819-94E9-65E68AAC23AD}"/>
              </a:ext>
            </a:extLst>
          </p:cNvPr>
          <p:cNvSpPr>
            <a:spLocks noGrp="1"/>
          </p:cNvSpPr>
          <p:nvPr>
            <p:ph idx="1"/>
          </p:nvPr>
        </p:nvSpPr>
        <p:spPr/>
        <p:txBody>
          <a:bodyPr>
            <a:normAutofit lnSpcReduction="10000"/>
          </a:bodyPr>
          <a:lstStyle/>
          <a:p>
            <a:pPr marL="0" indent="0">
              <a:buNone/>
            </a:pPr>
            <a:r>
              <a:rPr lang="en-US" dirty="0"/>
              <a:t>1. Identify the needs and perceptions of current employees and potential new hires.</a:t>
            </a:r>
          </a:p>
          <a:p>
            <a:pPr marL="0" indent="0">
              <a:buNone/>
            </a:pPr>
            <a:r>
              <a:rPr lang="en-US" dirty="0"/>
              <a:t>2. Craft an organizational identity.</a:t>
            </a:r>
          </a:p>
          <a:p>
            <a:pPr marL="0" indent="0">
              <a:buNone/>
            </a:pPr>
            <a:r>
              <a:rPr lang="en-US" dirty="0"/>
              <a:t>3. Create or update the organization’s mission and vision statements.</a:t>
            </a:r>
          </a:p>
          <a:p>
            <a:pPr marL="0" indent="0">
              <a:buNone/>
            </a:pPr>
            <a:r>
              <a:rPr lang="en-US" dirty="0"/>
              <a:t>4. Identify and remove barriers to attracting high-quality recruits.</a:t>
            </a:r>
          </a:p>
          <a:p>
            <a:pPr marL="0" indent="0">
              <a:buNone/>
            </a:pPr>
            <a:r>
              <a:rPr lang="en-US" dirty="0"/>
              <a:t>5. Package the organization’s image.</a:t>
            </a:r>
          </a:p>
          <a:p>
            <a:pPr marL="0" indent="0">
              <a:buNone/>
            </a:pPr>
            <a:r>
              <a:rPr lang="en-US" dirty="0"/>
              <a:t>6. Spread the word to potential employees.</a:t>
            </a:r>
          </a:p>
          <a:p>
            <a:pPr marL="0" indent="0">
              <a:buNone/>
            </a:pPr>
            <a:r>
              <a:rPr lang="en-US" dirty="0"/>
              <a:t>7. Enhance the organization’s visibility.</a:t>
            </a:r>
          </a:p>
          <a:p>
            <a:pPr marL="0" indent="0">
              <a:buNone/>
            </a:pPr>
            <a:r>
              <a:rPr lang="en-US" dirty="0"/>
              <a:t>8. Monitor and update the plan as needed.</a:t>
            </a:r>
          </a:p>
        </p:txBody>
      </p:sp>
    </p:spTree>
    <p:extLst>
      <p:ext uri="{BB962C8B-B14F-4D97-AF65-F5344CB8AC3E}">
        <p14:creationId xmlns:p14="http://schemas.microsoft.com/office/powerpoint/2010/main" val="9566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Questions</a:t>
            </a:r>
          </a:p>
        </p:txBody>
      </p:sp>
    </p:spTree>
    <p:extLst>
      <p:ext uri="{BB962C8B-B14F-4D97-AF65-F5344CB8AC3E}">
        <p14:creationId xmlns:p14="http://schemas.microsoft.com/office/powerpoint/2010/main" val="293780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a:bodyPr>
          <a:lstStyle/>
          <a:p>
            <a:r>
              <a:rPr lang="en-US" sz="2400" b="1" dirty="0">
                <a:cs typeface="Calibri Light"/>
              </a:rPr>
              <a:t>Closing Round</a:t>
            </a:r>
            <a:endParaRPr lang="en-US" sz="2400" b="1" dirty="0"/>
          </a:p>
        </p:txBody>
      </p:sp>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457200" lvl="1" indent="0">
              <a:buNone/>
            </a:pPr>
            <a:r>
              <a:rPr lang="en-US" sz="2800" dirty="0"/>
              <a:t>What’s your next step?</a:t>
            </a:r>
          </a:p>
        </p:txBody>
      </p:sp>
    </p:spTree>
    <p:extLst>
      <p:ext uri="{BB962C8B-B14F-4D97-AF65-F5344CB8AC3E}">
        <p14:creationId xmlns:p14="http://schemas.microsoft.com/office/powerpoint/2010/main" val="424484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Questions?</a:t>
            </a:r>
          </a:p>
        </p:txBody>
      </p:sp>
      <p:sp>
        <p:nvSpPr>
          <p:cNvPr id="3" name="Content Placeholder 2"/>
          <p:cNvSpPr>
            <a:spLocks noGrp="1"/>
          </p:cNvSpPr>
          <p:nvPr>
            <p:ph idx="1"/>
          </p:nvPr>
        </p:nvSpPr>
        <p:spPr>
          <a:xfrm>
            <a:off x="838200" y="1207171"/>
            <a:ext cx="10515600" cy="5140307"/>
          </a:xfrm>
        </p:spPr>
        <p:txBody>
          <a:bodyPr vert="horz" lIns="91440" tIns="45720" rIns="91440" bIns="45720" rtlCol="0" anchor="t">
            <a:normAutofit/>
          </a:bodyPr>
          <a:lstStyle/>
          <a:p>
            <a:endParaRPr lang="en-US" dirty="0">
              <a:latin typeface="Calibri Light"/>
              <a:cs typeface="Calibri Light"/>
            </a:endParaRPr>
          </a:p>
          <a:p>
            <a:pPr marL="0" indent="0">
              <a:buNone/>
            </a:pPr>
            <a:r>
              <a:rPr lang="en-US" u="sng" dirty="0">
                <a:latin typeface="Calibri Light"/>
                <a:cs typeface="Calibri Light"/>
              </a:rPr>
              <a:t>Other ways to learn more:</a:t>
            </a:r>
          </a:p>
          <a:p>
            <a:endParaRPr lang="en-US" dirty="0">
              <a:latin typeface="Calibri Light"/>
              <a:cs typeface="Calibri Light"/>
            </a:endParaRPr>
          </a:p>
          <a:p>
            <a:r>
              <a:rPr lang="en-US" dirty="0">
                <a:latin typeface="Calibri Light"/>
                <a:cs typeface="Calibri Light"/>
              </a:rPr>
              <a:t>Checkout the Tenncare Workforce Toolkit at: tenncare.ici.umn.edu</a:t>
            </a:r>
          </a:p>
          <a:p>
            <a:r>
              <a:rPr lang="en-US" dirty="0">
                <a:latin typeface="Calibri Light"/>
                <a:cs typeface="Calibri Light"/>
              </a:rPr>
              <a:t>Contact your consultant at: </a:t>
            </a:r>
            <a:r>
              <a:rPr lang="en-US" dirty="0">
                <a:latin typeface="Calibri Light"/>
                <a:cs typeface="Calibri Light"/>
                <a:hlinkClick r:id="rId3"/>
              </a:rPr>
              <a:t>dsp-tn@umn.edu</a:t>
            </a:r>
            <a:endParaRPr lang="en-US" dirty="0">
              <a:latin typeface="Calibri Light"/>
              <a:cs typeface="Calibri Light"/>
            </a:endParaRPr>
          </a:p>
          <a:p>
            <a:r>
              <a:rPr lang="en-US" dirty="0">
                <a:latin typeface="Calibri Light"/>
                <a:cs typeface="Calibri Light"/>
              </a:rPr>
              <a:t>Join our Monthly Office Hours</a:t>
            </a:r>
          </a:p>
        </p:txBody>
      </p:sp>
    </p:spTree>
    <p:extLst>
      <p:ext uri="{BB962C8B-B14F-4D97-AF65-F5344CB8AC3E}">
        <p14:creationId xmlns:p14="http://schemas.microsoft.com/office/powerpoint/2010/main" val="76273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39398"/>
            <a:ext cx="10515600" cy="941408"/>
          </a:xfrm>
        </p:spPr>
        <p:txBody>
          <a:bodyPr/>
          <a:lstStyle/>
          <a:p>
            <a:r>
              <a:rPr lang="en-US" dirty="0"/>
              <a:t>For more details</a:t>
            </a:r>
          </a:p>
        </p:txBody>
      </p:sp>
      <p:graphicFrame>
        <p:nvGraphicFramePr>
          <p:cNvPr id="4" name="Diagram 3" descr="Image of an arrow that is depicting the path to find the webinar on Targeted Marketing from the tenncare.ici.umn.edu website, find DSP Workforce Toolkit, Recruitment and then Targeted Marketing. &#10;&#10;"/>
          <p:cNvGraphicFramePr/>
          <p:nvPr>
            <p:extLst>
              <p:ext uri="{D42A27DB-BD31-4B8C-83A1-F6EECF244321}">
                <p14:modId xmlns:p14="http://schemas.microsoft.com/office/powerpoint/2010/main" val="1926580805"/>
              </p:ext>
            </p:extLst>
          </p:nvPr>
        </p:nvGraphicFramePr>
        <p:xfrm>
          <a:off x="831849" y="738138"/>
          <a:ext cx="108706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a:xfrm>
            <a:off x="831850" y="1319437"/>
            <a:ext cx="10515600" cy="4770214"/>
          </a:xfrm>
        </p:spPr>
        <p:txBody>
          <a:bodyPr/>
          <a:lstStyle/>
          <a:p>
            <a:endParaRPr lang="en-US" dirty="0">
              <a:solidFill>
                <a:schemeClr val="tx1"/>
              </a:solidFill>
            </a:endParaRPr>
          </a:p>
        </p:txBody>
      </p:sp>
    </p:spTree>
    <p:extLst>
      <p:ext uri="{BB962C8B-B14F-4D97-AF65-F5344CB8AC3E}">
        <p14:creationId xmlns:p14="http://schemas.microsoft.com/office/powerpoint/2010/main" val="61617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Events</a:t>
            </a:r>
            <a:endParaRPr lang="x-none" altLang="en-US" dirty="0">
              <a:latin typeface="Open Sans"/>
              <a:ea typeface="Open Sans"/>
              <a:cs typeface="Open Sans"/>
            </a:endParaRPr>
          </a:p>
        </p:txBody>
      </p:sp>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357908" y="1104323"/>
            <a:ext cx="11520056" cy="4989513"/>
          </a:xfrm>
        </p:spPr>
        <p:txBody>
          <a:bodyPr vert="horz" lIns="91440" tIns="45720" rIns="91440" bIns="45720" rtlCol="0" anchor="t">
            <a:normAutofit lnSpcReduction="10000"/>
          </a:bodyPr>
          <a:lstStyle/>
          <a:p>
            <a:pPr marL="0" indent="0">
              <a:buNone/>
            </a:pPr>
            <a:r>
              <a:rPr lang="en-US" sz="3600" dirty="0">
                <a:latin typeface="Open Sans" panose="020B0606030504020204" pitchFamily="34" charset="0"/>
                <a:ea typeface="Open Sans" panose="020B0606030504020204" pitchFamily="34" charset="0"/>
                <a:cs typeface="Open Sans" panose="020B0606030504020204" pitchFamily="34" charset="0"/>
              </a:rPr>
              <a:t>Upcoming Learning Labs:</a:t>
            </a:r>
          </a:p>
          <a:p>
            <a:pPr lvl="1"/>
            <a:r>
              <a:rPr lang="en-US" dirty="0">
                <a:latin typeface="Open Sans" panose="020B0606030504020204" pitchFamily="34" charset="0"/>
                <a:ea typeface="Open Sans" panose="020B0606030504020204" pitchFamily="34" charset="0"/>
                <a:cs typeface="Open Sans" panose="020B0606030504020204" pitchFamily="34" charset="0"/>
              </a:rPr>
              <a:t>Developing a Score Guide for the Structured Behavioral Interview - July 29, 1-1:45pm CT</a:t>
            </a:r>
          </a:p>
          <a:p>
            <a:pPr lvl="1"/>
            <a:r>
              <a:rPr lang="en-US" dirty="0">
                <a:latin typeface="Open Sans" panose="020B0606030504020204" pitchFamily="34" charset="0"/>
                <a:ea typeface="Open Sans" panose="020B0606030504020204" pitchFamily="34" charset="0"/>
                <a:cs typeface="Open Sans" panose="020B0606030504020204" pitchFamily="34" charset="0"/>
              </a:rPr>
              <a:t>Hold the Ladder: Taking the First Step to Implement a Career Ladder to Retain Quality Staff - August 12, 2-2:45pm CT </a:t>
            </a:r>
          </a:p>
          <a:p>
            <a:pPr marL="0" indent="0">
              <a:buNone/>
            </a:pPr>
            <a:r>
              <a:rPr lang="en-US" sz="3600" dirty="0">
                <a:latin typeface="Open Sans" panose="020B0606030504020204" pitchFamily="34" charset="0"/>
                <a:ea typeface="Open Sans" panose="020B0606030504020204" pitchFamily="34" charset="0"/>
                <a:cs typeface="Open Sans" panose="020B0606030504020204" pitchFamily="34" charset="0"/>
              </a:rPr>
              <a:t>Upcoming Community of Practice:</a:t>
            </a:r>
          </a:p>
          <a:p>
            <a:pPr lvl="1">
              <a:lnSpc>
                <a:spcPct val="150000"/>
              </a:lnSpc>
              <a:spcBef>
                <a:spcPts val="0"/>
              </a:spcBef>
              <a:spcAft>
                <a:spcPts val="0"/>
              </a:spcAft>
            </a:pPr>
            <a:r>
              <a:rPr lang="en-US" b="0" i="0" dirty="0">
                <a:solidFill>
                  <a:srgbClr val="333333"/>
                </a:solidFill>
                <a:effectLst/>
                <a:latin typeface="Merriweather Sans"/>
              </a:rPr>
              <a:t>Middle Region: Tuesday, July 27, 2021 12pm-2pm CT, 1pm-3pm ET. </a:t>
            </a:r>
          </a:p>
          <a:p>
            <a:pPr lvl="1">
              <a:lnSpc>
                <a:spcPct val="150000"/>
              </a:lnSpc>
              <a:spcBef>
                <a:spcPts val="0"/>
              </a:spcBef>
              <a:spcAft>
                <a:spcPts val="0"/>
              </a:spcAft>
            </a:pPr>
            <a:r>
              <a:rPr lang="en-US" b="0" i="0" dirty="0">
                <a:solidFill>
                  <a:srgbClr val="333333"/>
                </a:solidFill>
                <a:effectLst/>
                <a:latin typeface="Merriweather Sans"/>
              </a:rPr>
              <a:t>West Region: Monday, August 16, 2021 10am-12pm CT, 11am-1pm ET. </a:t>
            </a:r>
          </a:p>
          <a:p>
            <a:pPr lvl="1">
              <a:lnSpc>
                <a:spcPct val="150000"/>
              </a:lnSpc>
              <a:spcBef>
                <a:spcPts val="0"/>
              </a:spcBef>
              <a:spcAft>
                <a:spcPts val="0"/>
              </a:spcAft>
            </a:pPr>
            <a:r>
              <a:rPr lang="en-US" b="0" i="0" dirty="0">
                <a:solidFill>
                  <a:srgbClr val="333333"/>
                </a:solidFill>
                <a:effectLst/>
                <a:latin typeface="Merriweather Sans"/>
              </a:rPr>
              <a:t>East Region: Wednesday, August 18, 2021 10am-12pm CT, 11am-1pm ET.</a:t>
            </a:r>
          </a:p>
        </p:txBody>
      </p:sp>
    </p:spTree>
    <p:extLst>
      <p:ext uri="{BB962C8B-B14F-4D97-AF65-F5344CB8AC3E}">
        <p14:creationId xmlns:p14="http://schemas.microsoft.com/office/powerpoint/2010/main" val="213698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08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414932"/>
            <a:ext cx="5351647" cy="3969165"/>
          </a:xfrm>
        </p:spPr>
        <p:txBody>
          <a:bodyPr>
            <a:normAutofit fontScale="90000"/>
          </a:bodyPr>
          <a:lstStyle/>
          <a:p>
            <a:r>
              <a:rPr lang="en-US" dirty="0">
                <a:latin typeface="Open Sans Light"/>
              </a:rPr>
              <a:t> </a:t>
            </a:r>
            <a:r>
              <a:rPr lang="en-US" sz="2400" b="1" dirty="0">
                <a:latin typeface="Open Sans Light"/>
              </a:rPr>
              <a:t>Employment and Community First CHOICES  </a:t>
            </a:r>
            <a:endParaRPr lang="en-US" sz="2400" dirty="0">
              <a:latin typeface="Open Sans Light"/>
            </a:endParaRPr>
          </a:p>
          <a:p>
            <a:r>
              <a:rPr lang="en-US" sz="2400" b="1" dirty="0">
                <a:latin typeface="Open Sans Light"/>
              </a:rPr>
              <a:t>Workforce </a:t>
            </a:r>
            <a:r>
              <a:rPr lang="en-US" sz="2400" b="1" dirty="0" err="1">
                <a:latin typeface="Open Sans Light"/>
              </a:rPr>
              <a:t>QuILTSS</a:t>
            </a:r>
            <a:r>
              <a:rPr lang="en-US" sz="2400" b="1" dirty="0">
                <a:latin typeface="Open Sans Light"/>
              </a:rPr>
              <a:t> Initiative</a:t>
            </a:r>
            <a:br>
              <a:rPr lang="en-US" sz="2400" b="1" dirty="0">
                <a:latin typeface="Open Sans Light"/>
              </a:rPr>
            </a:br>
            <a:endParaRPr lang="en-US" sz="2400" dirty="0">
              <a:latin typeface="Open Sans Light"/>
            </a:endParaRPr>
          </a:p>
          <a:p>
            <a:r>
              <a:rPr lang="en-US" sz="5400" dirty="0">
                <a:latin typeface="Open Sans Light"/>
              </a:rPr>
              <a:t>Learning Lab</a:t>
            </a:r>
            <a:br>
              <a:rPr lang="en-US" sz="5400" dirty="0"/>
            </a:br>
            <a:br>
              <a:rPr lang="en-US" sz="5400" dirty="0">
                <a:latin typeface="Open Sans Light"/>
              </a:rPr>
            </a:br>
            <a:r>
              <a:rPr lang="en-US" sz="4000" dirty="0">
                <a:latin typeface="Open Sans Light"/>
              </a:rPr>
              <a:t>Best Practices for Target Marketing</a:t>
            </a:r>
            <a:endParaRPr lang="en-US" sz="4400" dirty="0">
              <a:solidFill>
                <a:srgbClr val="FF0000"/>
              </a:solidFill>
              <a:latin typeface="Open Sans Light"/>
            </a:endParaRPr>
          </a:p>
        </p:txBody>
      </p:sp>
      <p:sp>
        <p:nvSpPr>
          <p:cNvPr id="6" name="TextBox 5">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tenncare.ici.umn.edu</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Megan Sanders</a:t>
            </a:r>
            <a:endParaRPr lang="en-US" dirty="0"/>
          </a:p>
          <a:p>
            <a:r>
              <a:rPr lang="en-US" dirty="0">
                <a:solidFill>
                  <a:schemeClr val="tx1"/>
                </a:solidFill>
                <a:latin typeface="Arial"/>
                <a:cs typeface="Arial"/>
              </a:rPr>
              <a:t>Institute on Community Integration</a:t>
            </a:r>
            <a:br>
              <a:rPr lang="en-US" dirty="0">
                <a:solidFill>
                  <a:schemeClr val="tx1"/>
                </a:solidFill>
                <a:latin typeface="Arial"/>
                <a:cs typeface="Arial"/>
              </a:rPr>
            </a:br>
            <a:r>
              <a:rPr lang="en-US" dirty="0">
                <a:solidFill>
                  <a:schemeClr val="tx1"/>
                </a:solidFill>
                <a:latin typeface="Arial"/>
                <a:cs typeface="Arial"/>
              </a:rPr>
              <a:t>University of Minnesota</a:t>
            </a:r>
          </a:p>
        </p:txBody>
      </p:sp>
      <p:pic>
        <p:nvPicPr>
          <p:cNvPr id="1026" name="Picture 2" descr="https://lh6.googleusercontent.com/lLyKVl3XF8_XTrBlMmSdXclsrVpTVA3pl0ZxpRnAu7P7ObIiI764zyiEs0JJ2JGg2ZYebFhjri9R3xkuPYbp5-a1fMJIXkX44de9mgJhtTNJEmhITTtz9QjyImG3HDAn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37" y="414932"/>
            <a:ext cx="5504156" cy="38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3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fontScale="85000" lnSpcReduction="20000"/>
          </a:bodyPr>
          <a:lstStyle/>
          <a:p>
            <a:r>
              <a:rPr lang="en-US" dirty="0">
                <a:latin typeface="Calibri Light" panose="020F0302020204030204" pitchFamily="34" charset="0"/>
                <a:cs typeface="Calibri Light" panose="020F0302020204030204" pitchFamily="34" charset="0"/>
              </a:rPr>
              <a:t>Your microphones will be </a:t>
            </a:r>
            <a:r>
              <a:rPr lang="en-US" i="1" dirty="0">
                <a:latin typeface="Calibri Light" panose="020F0302020204030204" pitchFamily="34" charset="0"/>
                <a:cs typeface="Calibri Light" panose="020F0302020204030204" pitchFamily="34" charset="0"/>
              </a:rPr>
              <a:t>muted</a:t>
            </a:r>
            <a:r>
              <a:rPr lang="en-US" dirty="0">
                <a:latin typeface="Calibri Light" panose="020F0302020204030204" pitchFamily="34" charset="0"/>
                <a:cs typeface="Calibri Light" panose="020F0302020204030204" pitchFamily="34" charset="0"/>
              </a:rPr>
              <a:t> when enter. Please keep them turned off unless you're speaking. </a:t>
            </a:r>
          </a:p>
          <a:p>
            <a:r>
              <a:rPr lang="en-US" dirty="0">
                <a:latin typeface="Calibri Light" panose="020F0302020204030204" pitchFamily="34" charset="0"/>
                <a:cs typeface="Calibri Light" panose="020F0302020204030204" pitchFamily="34" charset="0"/>
              </a:rPr>
              <a:t>Name yourself </a:t>
            </a:r>
          </a:p>
          <a:p>
            <a:pPr lvl="1"/>
            <a:r>
              <a:rPr lang="en-US" dirty="0">
                <a:latin typeface="Calibri Light" panose="020F0302020204030204" pitchFamily="34" charset="0"/>
                <a:cs typeface="Calibri Light" panose="020F0302020204030204" pitchFamily="34" charset="0"/>
              </a:rPr>
              <a:t>First name</a:t>
            </a:r>
          </a:p>
          <a:p>
            <a:pPr lvl="1"/>
            <a:r>
              <a:rPr lang="en-US" dirty="0">
                <a:latin typeface="Calibri Light" panose="020F0302020204030204" pitchFamily="34" charset="0"/>
                <a:cs typeface="Calibri Light" panose="020F0302020204030204" pitchFamily="34" charset="0"/>
              </a:rPr>
              <a:t>Name of your organization</a:t>
            </a:r>
          </a:p>
          <a:p>
            <a:pPr lvl="1"/>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Use                                for questions or comments.</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We will use “Reactions” such as “thumbs up” though-out the workshop.</a:t>
            </a:r>
          </a:p>
          <a:p>
            <a:r>
              <a:rPr lang="en-US" dirty="0">
                <a:latin typeface="Calibri Light" panose="020F0302020204030204" pitchFamily="34" charset="0"/>
                <a:cs typeface="Calibri Light" panose="020F0302020204030204" pitchFamily="34" charset="0"/>
              </a:rPr>
              <a:t>Live Script</a:t>
            </a:r>
          </a:p>
          <a:p>
            <a:r>
              <a:rPr lang="en-US" dirty="0">
                <a:latin typeface="Calibri Light" panose="020F0302020204030204" pitchFamily="34" charset="0"/>
                <a:cs typeface="Calibri Light" panose="020F0302020204030204" pitchFamily="34" charset="0"/>
              </a:rPr>
              <a:t>Camera on as you are able to and comfortable. </a:t>
            </a:r>
          </a:p>
          <a:p>
            <a:r>
              <a:rPr lang="en-US" dirty="0">
                <a:latin typeface="Calibri Light" panose="020F0302020204030204" pitchFamily="34" charset="0"/>
                <a:cs typeface="Calibri Light" panose="020F0302020204030204" pitchFamily="34" charset="0"/>
              </a:rPr>
              <a:t>Take care of your needs. If you need a break, take one.</a:t>
            </a:r>
          </a:p>
          <a:p>
            <a:r>
              <a:rPr lang="en-US">
                <a:latin typeface="Calibri Light"/>
                <a:cs typeface="Calibri Light"/>
              </a:rPr>
              <a:t>Be Understanding of “co-workers”</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Oval Callout 3"/>
          <p:cNvSpPr/>
          <p:nvPr/>
        </p:nvSpPr>
        <p:spPr>
          <a:xfrm>
            <a:off x="1914772" y="2772271"/>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79979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Open Round</a:t>
            </a:r>
            <a:endParaRPr lang="x-none" dirty="0"/>
          </a:p>
        </p:txBody>
      </p:sp>
      <p:sp>
        <p:nvSpPr>
          <p:cNvPr id="3" name="Content Placeholder 2">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3900" dirty="0"/>
              <a:t>Getting to Know You  </a:t>
            </a:r>
          </a:p>
          <a:p>
            <a:r>
              <a:rPr lang="en-US" dirty="0"/>
              <a:t>Your name and role in the organization</a:t>
            </a:r>
          </a:p>
          <a:p>
            <a:r>
              <a:rPr lang="en-US" dirty="0"/>
              <a:t>What is one question you have regarding targeted marketing as a recruitment tool?</a:t>
            </a:r>
          </a:p>
          <a:p>
            <a:endParaRPr lang="x-none" dirty="0"/>
          </a:p>
        </p:txBody>
      </p:sp>
    </p:spTree>
    <p:extLst>
      <p:ext uri="{BB962C8B-B14F-4D97-AF65-F5344CB8AC3E}">
        <p14:creationId xmlns:p14="http://schemas.microsoft.com/office/powerpoint/2010/main" val="136327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session</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cs typeface="Calibri" panose="020F0502020204030204"/>
              </a:rPr>
              <a:t>By the end of the Learning Lab, providers should have an understanding of how to plan for targeted marketing.</a:t>
            </a:r>
          </a:p>
          <a:p>
            <a:r>
              <a:rPr lang="en-US" sz="3600" dirty="0">
                <a:cs typeface="Calibri" panose="020F0502020204030204"/>
              </a:rPr>
              <a:t>Understand the Targeted Marketing tools that are accessible to you.</a:t>
            </a:r>
          </a:p>
          <a:p>
            <a:endParaRPr lang="en-US" sz="3600" dirty="0">
              <a:cs typeface="Calibri" panose="020F0502020204030204"/>
            </a:endParaRPr>
          </a:p>
        </p:txBody>
      </p:sp>
    </p:spTree>
    <p:extLst>
      <p:ext uri="{BB962C8B-B14F-4D97-AF65-F5344CB8AC3E}">
        <p14:creationId xmlns:p14="http://schemas.microsoft.com/office/powerpoint/2010/main" val="3168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817296" y="365125"/>
            <a:ext cx="10536504" cy="1002429"/>
          </a:xfrm>
        </p:spPr>
        <p:txBody>
          <a:bodyPr>
            <a:normAutofit/>
          </a:bodyPr>
          <a:lstStyle/>
          <a:p>
            <a:pPr eaLnBrk="1" hangingPunct="1"/>
            <a:r>
              <a:rPr lang="en-US" altLang="en-US" sz="3600" dirty="0">
                <a:latin typeface="Open Sans Light"/>
                <a:ea typeface="MS PGothic" panose="020B0600070205080204" pitchFamily="34" charset="-128"/>
                <a:cs typeface="Open Sans Light"/>
              </a:rPr>
              <a:t>Building  &amp; Strengthening the DSP Workforce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214053370"/>
              </p:ext>
            </p:extLst>
          </p:nvPr>
        </p:nvGraphicFramePr>
        <p:xfrm>
          <a:off x="886753" y="1307735"/>
          <a:ext cx="10919526" cy="5425424"/>
        </p:xfrm>
        <a:graphic>
          <a:graphicData uri="http://schemas.openxmlformats.org/drawingml/2006/table">
            <a:tbl>
              <a:tblPr firstRow="1" bandRow="1">
                <a:tableStyleId>{5940675A-B579-460E-94D1-54222C63F5DA}</a:tableStyleId>
              </a:tblPr>
              <a:tblGrid>
                <a:gridCol w="3639842">
                  <a:extLst>
                    <a:ext uri="{9D8B030D-6E8A-4147-A177-3AD203B41FA5}">
                      <a16:colId xmlns:a16="http://schemas.microsoft.com/office/drawing/2014/main" val="534955385"/>
                    </a:ext>
                  </a:extLst>
                </a:gridCol>
                <a:gridCol w="3639842">
                  <a:extLst>
                    <a:ext uri="{9D8B030D-6E8A-4147-A177-3AD203B41FA5}">
                      <a16:colId xmlns:a16="http://schemas.microsoft.com/office/drawing/2014/main" val="4117277691"/>
                    </a:ext>
                  </a:extLst>
                </a:gridCol>
                <a:gridCol w="3639842">
                  <a:extLst>
                    <a:ext uri="{9D8B030D-6E8A-4147-A177-3AD203B41FA5}">
                      <a16:colId xmlns:a16="http://schemas.microsoft.com/office/drawing/2014/main" val="942521320"/>
                    </a:ext>
                  </a:extLst>
                </a:gridCol>
              </a:tblGrid>
              <a:tr h="393012">
                <a:tc>
                  <a:txBody>
                    <a:bodyPr/>
                    <a:lstStyle/>
                    <a:p>
                      <a:r>
                        <a:rPr lang="en-US" sz="2000" dirty="0">
                          <a:latin typeface="Open Sans Light" panose="020B0306030504020204"/>
                        </a:rPr>
                        <a:t>Recruitment Strategies</a:t>
                      </a:r>
                    </a:p>
                  </a:txBody>
                  <a:tcPr marL="88930" marR="88930" marT="45716" marB="45716">
                    <a:solidFill>
                      <a:srgbClr val="D0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Open Sans Light" panose="020B0306030504020204"/>
                        </a:rPr>
                        <a:t>Selection Strategies</a:t>
                      </a:r>
                    </a:p>
                  </a:txBody>
                  <a:tcPr marL="88930" marR="88930" marT="45716" marB="45716">
                    <a:solidFill>
                      <a:srgbClr val="48D1EC"/>
                    </a:solidFill>
                  </a:tcPr>
                </a:tc>
                <a:tc>
                  <a:txBody>
                    <a:bodyPr/>
                    <a:lstStyle/>
                    <a:p>
                      <a:r>
                        <a:rPr lang="en-US" sz="2000" dirty="0">
                          <a:latin typeface="Open Sans Light" panose="020B0306030504020204"/>
                        </a:rPr>
                        <a:t>Retention Strategies</a:t>
                      </a:r>
                    </a:p>
                  </a:txBody>
                  <a:tcPr marL="88930" marR="88930" marT="45716" marB="45716">
                    <a:solidFill>
                      <a:srgbClr val="5BBBD5"/>
                    </a:solidFill>
                  </a:tcPr>
                </a:tc>
                <a:extLst>
                  <a:ext uri="{0D108BD9-81ED-4DB2-BD59-A6C34878D82A}">
                    <a16:rowId xmlns:a16="http://schemas.microsoft.com/office/drawing/2014/main" val="935693494"/>
                  </a:ext>
                </a:extLst>
              </a:tr>
              <a:tr h="4716237">
                <a:tc>
                  <a:txBody>
                    <a:bodyPr/>
                    <a:lstStyle/>
                    <a:p>
                      <a:r>
                        <a:rPr lang="en-US" sz="2000" dirty="0">
                          <a:latin typeface="Open Sans Light" panose="020B0306030504020204"/>
                        </a:rPr>
                        <a:t>Effective Marketing</a:t>
                      </a:r>
                    </a:p>
                    <a:p>
                      <a:pPr marL="285750" lvl="0" indent="-285750">
                        <a:buFont typeface="Arial" panose="020B0604020202020204" pitchFamily="34" charset="0"/>
                        <a:buChar char="•"/>
                      </a:pPr>
                      <a:r>
                        <a:rPr lang="en-US" sz="2000" kern="1200" dirty="0">
                          <a:effectLst/>
                          <a:latin typeface="Open Sans Light" panose="020B0306030504020204"/>
                        </a:rPr>
                        <a:t>Public service announcements (PSA)</a:t>
                      </a:r>
                    </a:p>
                    <a:p>
                      <a:pPr marL="285750" lvl="0" indent="-285750">
                        <a:buFont typeface="Arial" panose="020B0604020202020204" pitchFamily="34" charset="0"/>
                        <a:buChar char="•"/>
                      </a:pPr>
                      <a:r>
                        <a:rPr lang="en-US" sz="2000" b="1" kern="1200" dirty="0">
                          <a:solidFill>
                            <a:srgbClr val="FF0000"/>
                          </a:solidFill>
                          <a:effectLst/>
                          <a:latin typeface="Open Sans Light" panose="020B0306030504020204"/>
                        </a:rPr>
                        <a:t>Targeted marketing</a:t>
                      </a:r>
                    </a:p>
                    <a:p>
                      <a:pPr marL="285750" lvl="0" indent="-285750">
                        <a:buFont typeface="Arial" panose="020B0604020202020204" pitchFamily="34" charset="0"/>
                        <a:buChar char="•"/>
                      </a:pPr>
                      <a:r>
                        <a:rPr lang="en-US" sz="2000" kern="1200" dirty="0">
                          <a:effectLst/>
                          <a:latin typeface="Open Sans Light" panose="020B0306030504020204"/>
                        </a:rPr>
                        <a:t>Recruitment and hiring bonuses</a:t>
                      </a:r>
                    </a:p>
                    <a:p>
                      <a:pPr marL="285750" lvl="0" indent="-285750">
                        <a:buFont typeface="Arial" panose="020B0604020202020204" pitchFamily="34" charset="0"/>
                        <a:buChar char="•"/>
                      </a:pPr>
                      <a:r>
                        <a:rPr lang="en-US" sz="2000" kern="1200" dirty="0">
                          <a:effectLst/>
                          <a:latin typeface="Open Sans Light" panose="020B0306030504020204"/>
                        </a:rPr>
                        <a:t>Recruitments sources</a:t>
                      </a:r>
                    </a:p>
                    <a:p>
                      <a:endParaRPr lang="en-US" sz="2000" dirty="0">
                        <a:latin typeface="Open Sans Light" panose="020B0306030504020204"/>
                      </a:endParaRPr>
                    </a:p>
                    <a:p>
                      <a:endParaRPr lang="en-US" sz="2000" dirty="0">
                        <a:latin typeface="Open Sans Light" panose="020B0306030504020204"/>
                      </a:endParaRPr>
                    </a:p>
                  </a:txBody>
                  <a:tcPr marL="88930" marR="88930" marT="45716" marB="45716"/>
                </a:tc>
                <a:tc>
                  <a:txBody>
                    <a:bodyPr/>
                    <a:lstStyle/>
                    <a:p>
                      <a:pPr marL="285750" lvl="0" indent="-285750">
                        <a:buFont typeface="Arial" panose="020B0604020202020204" pitchFamily="34" charset="0"/>
                        <a:buChar char="•"/>
                      </a:pPr>
                      <a:r>
                        <a:rPr lang="en-US" sz="2000" kern="1200" dirty="0">
                          <a:effectLst/>
                          <a:latin typeface="Open Sans Light" panose="020B0306030504020204"/>
                        </a:rPr>
                        <a:t>Structured behavioral interviews</a:t>
                      </a:r>
                    </a:p>
                    <a:p>
                      <a:pPr marL="285750" lvl="0" indent="-285750">
                        <a:buFont typeface="Arial" panose="020B0604020202020204" pitchFamily="34" charset="0"/>
                        <a:buChar char="•"/>
                      </a:pPr>
                      <a:r>
                        <a:rPr lang="en-US" sz="2000" kern="1200" dirty="0">
                          <a:effectLst/>
                          <a:latin typeface="Open Sans Light" panose="020B0306030504020204"/>
                        </a:rPr>
                        <a:t>Realistic job preview</a:t>
                      </a:r>
                    </a:p>
                    <a:p>
                      <a:endParaRPr lang="en-US" sz="2000" dirty="0">
                        <a:latin typeface="Open Sans Light" panose="020B0306030504020204"/>
                      </a:endParaRPr>
                    </a:p>
                  </a:txBody>
                  <a:tcPr marL="88930" marR="88930" marT="45716" marB="4571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Open Sans Light" panose="020B0306030504020204"/>
                        </a:rPr>
                        <a:t>Orientation and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Competency-based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Employee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Descriptions</a:t>
                      </a:r>
                    </a:p>
                    <a:p>
                      <a:pPr marL="285750" indent="-285750">
                        <a:buFont typeface="Arial" panose="020B0604020202020204" pitchFamily="34" charset="0"/>
                        <a:buChar char="•"/>
                      </a:pPr>
                      <a:r>
                        <a:rPr lang="en-US" sz="1800" kern="1200" dirty="0">
                          <a:effectLst/>
                          <a:latin typeface="Open Sans Light" panose="020B0306030504020204"/>
                        </a:rPr>
                        <a:t>Recognition Programs</a:t>
                      </a:r>
                    </a:p>
                    <a:p>
                      <a:pPr marL="285750" indent="-285750">
                        <a:buFont typeface="Arial" panose="020B0604020202020204" pitchFamily="34" charset="0"/>
                        <a:buChar char="•"/>
                      </a:pPr>
                      <a:r>
                        <a:rPr lang="en-US" sz="1800" kern="1200" dirty="0">
                          <a:effectLst/>
                          <a:latin typeface="Open Sans Light" panose="020B0306030504020204"/>
                        </a:rPr>
                        <a:t>Coaching &amp; Mentoring</a:t>
                      </a:r>
                    </a:p>
                    <a:p>
                      <a:pPr marL="742950" lvl="1" indent="-285750">
                        <a:buFont typeface="Arial" panose="020B0604020202020204" pitchFamily="34" charset="0"/>
                        <a:buChar char="•"/>
                      </a:pPr>
                      <a:r>
                        <a:rPr lang="en-US" sz="1800" kern="1200" dirty="0">
                          <a:effectLst/>
                          <a:latin typeface="Open Sans Light" panose="020B0306030504020204"/>
                        </a:rPr>
                        <a:t>Mentoring</a:t>
                      </a:r>
                    </a:p>
                    <a:p>
                      <a:pPr marL="742950" lvl="1" indent="-285750">
                        <a:buFont typeface="Arial" panose="020B0604020202020204" pitchFamily="34" charset="0"/>
                        <a:buChar char="•"/>
                      </a:pPr>
                      <a:r>
                        <a:rPr lang="en-US" sz="1800" kern="1200" dirty="0">
                          <a:effectLst/>
                          <a:latin typeface="Open Sans Light" panose="020B0306030504020204"/>
                        </a:rPr>
                        <a:t>Performance coaching</a:t>
                      </a:r>
                    </a:p>
                    <a:p>
                      <a:pPr marL="742950" lvl="1" indent="-285750">
                        <a:buFont typeface="Arial" panose="020B0604020202020204" pitchFamily="34" charset="0"/>
                        <a:buChar char="•"/>
                      </a:pPr>
                      <a:r>
                        <a:rPr lang="en-US" sz="1800" kern="1200" dirty="0">
                          <a:effectLst/>
                          <a:latin typeface="Open Sans Light" panose="020B0306030504020204"/>
                        </a:rPr>
                        <a:t>Networking</a:t>
                      </a:r>
                    </a:p>
                    <a:p>
                      <a:pPr marL="285750" indent="-285750">
                        <a:buFont typeface="Arial" panose="020B0604020202020204" pitchFamily="34" charset="0"/>
                        <a:buChar char="•"/>
                      </a:pPr>
                      <a:r>
                        <a:rPr lang="en-US" sz="1800" kern="1200" dirty="0">
                          <a:effectLst/>
                          <a:latin typeface="Open Sans Light" panose="020B0306030504020204"/>
                        </a:rPr>
                        <a:t>Employee Engagement &amp; Organizational Participation</a:t>
                      </a:r>
                    </a:p>
                    <a:p>
                      <a:pPr marL="285750" indent="-285750">
                        <a:buFont typeface="Arial" panose="020B0604020202020204" pitchFamily="34" charset="0"/>
                        <a:buChar char="•"/>
                      </a:pPr>
                      <a:r>
                        <a:rPr lang="en-US" sz="1800" kern="1200" dirty="0">
                          <a:effectLst/>
                          <a:latin typeface="Open Sans Light" panose="020B0306030504020204"/>
                        </a:rPr>
                        <a:t>Professional</a:t>
                      </a:r>
                      <a:r>
                        <a:rPr lang="en-US" sz="1800" kern="1200" baseline="0" dirty="0">
                          <a:effectLst/>
                          <a:latin typeface="Open Sans Light" panose="020B0306030504020204"/>
                        </a:rPr>
                        <a:t> Development </a:t>
                      </a:r>
                      <a:endParaRPr lang="en-US" sz="1800" kern="1200" dirty="0">
                        <a:effectLst/>
                        <a:latin typeface="Open Sans Light" panose="020B0306030504020204"/>
                      </a:endParaRPr>
                    </a:p>
                    <a:p>
                      <a:pPr marL="742950" lvl="1" indent="-285750">
                        <a:buFont typeface="Arial" panose="020B0604020202020204" pitchFamily="34" charset="0"/>
                        <a:buChar char="•"/>
                      </a:pPr>
                      <a:r>
                        <a:rPr lang="en-US" sz="1800" kern="1200" dirty="0">
                          <a:effectLst/>
                          <a:latin typeface="Open Sans Light" panose="020B0306030504020204"/>
                        </a:rPr>
                        <a:t>Developing career paths</a:t>
                      </a:r>
                    </a:p>
                    <a:p>
                      <a:pPr marL="742950" lvl="1" indent="-285750">
                        <a:buFont typeface="Arial" panose="020B0604020202020204" pitchFamily="34" charset="0"/>
                        <a:buChar char="•"/>
                      </a:pPr>
                      <a:r>
                        <a:rPr lang="en-US" sz="1800" kern="1200" dirty="0">
                          <a:effectLst/>
                          <a:latin typeface="Open Sans Light" panose="020B0306030504020204"/>
                        </a:rPr>
                        <a:t>Professionalizing DSP roles</a:t>
                      </a:r>
                    </a:p>
                    <a:p>
                      <a:pPr marL="742950" lvl="1" indent="-285750">
                        <a:buFont typeface="Arial" panose="020B0604020202020204" pitchFamily="34" charset="0"/>
                        <a:buChar char="•"/>
                      </a:pPr>
                      <a:r>
                        <a:rPr lang="en-US" sz="1800" kern="1200" dirty="0">
                          <a:effectLst/>
                          <a:latin typeface="Open Sans Light" panose="020B0306030504020204"/>
                        </a:rPr>
                        <a:t>Wage and Benefit</a:t>
                      </a:r>
                      <a:r>
                        <a:rPr lang="en-US" sz="1800" kern="1200" baseline="0" dirty="0">
                          <a:effectLst/>
                          <a:latin typeface="Open Sans Light" panose="020B0306030504020204"/>
                        </a:rPr>
                        <a:t> Policy Change</a:t>
                      </a:r>
                      <a:endParaRPr lang="en-US" sz="1800" kern="1200" dirty="0">
                        <a:effectLst/>
                        <a:latin typeface="Open Sans Light" panose="020B0306030504020204"/>
                      </a:endParaRPr>
                    </a:p>
                  </a:txBody>
                  <a:tcPr marL="88930" marR="88930" marT="45716" marB="45716"/>
                </a:tc>
                <a:extLst>
                  <a:ext uri="{0D108BD9-81ED-4DB2-BD59-A6C34878D82A}">
                    <a16:rowId xmlns:a16="http://schemas.microsoft.com/office/drawing/2014/main" val="635582646"/>
                  </a:ext>
                </a:extLst>
              </a:tr>
            </a:tbl>
          </a:graphicData>
        </a:graphic>
      </p:graphicFrame>
    </p:spTree>
    <p:extLst>
      <p:ext uri="{BB962C8B-B14F-4D97-AF65-F5344CB8AC3E}">
        <p14:creationId xmlns:p14="http://schemas.microsoft.com/office/powerpoint/2010/main" val="171231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6A11-7D7C-4327-8C2D-3AE67280F603}"/>
              </a:ext>
            </a:extLst>
          </p:cNvPr>
          <p:cNvSpPr>
            <a:spLocks noGrp="1"/>
          </p:cNvSpPr>
          <p:nvPr>
            <p:ph type="title"/>
          </p:nvPr>
        </p:nvSpPr>
        <p:spPr/>
        <p:txBody>
          <a:bodyPr/>
          <a:lstStyle/>
          <a:p>
            <a:r>
              <a:rPr lang="en-US" dirty="0"/>
              <a:t>Strategies to Support the Development of Targeted Marketing Materials</a:t>
            </a:r>
          </a:p>
        </p:txBody>
      </p:sp>
      <p:sp>
        <p:nvSpPr>
          <p:cNvPr id="3" name="Content Placeholder 2">
            <a:extLst>
              <a:ext uri="{FF2B5EF4-FFF2-40B4-BE49-F238E27FC236}">
                <a16:creationId xmlns:a16="http://schemas.microsoft.com/office/drawing/2014/main" id="{F4758E7E-1C69-4819-94E9-65E68AAC23AD}"/>
              </a:ext>
            </a:extLst>
          </p:cNvPr>
          <p:cNvSpPr>
            <a:spLocks noGrp="1"/>
          </p:cNvSpPr>
          <p:nvPr>
            <p:ph idx="1"/>
          </p:nvPr>
        </p:nvSpPr>
        <p:spPr/>
        <p:txBody>
          <a:bodyPr>
            <a:normAutofit lnSpcReduction="10000"/>
          </a:bodyPr>
          <a:lstStyle/>
          <a:p>
            <a:pPr marL="0" indent="0">
              <a:buNone/>
            </a:pPr>
            <a:r>
              <a:rPr lang="en-US" dirty="0"/>
              <a:t>1. Identify the needs and perceptions of current employees and potential new hires.</a:t>
            </a:r>
          </a:p>
          <a:p>
            <a:pPr marL="0" indent="0">
              <a:buNone/>
            </a:pPr>
            <a:r>
              <a:rPr lang="en-US" dirty="0"/>
              <a:t>2. Craft an organizational identity.</a:t>
            </a:r>
          </a:p>
          <a:p>
            <a:pPr marL="0" indent="0">
              <a:buNone/>
            </a:pPr>
            <a:r>
              <a:rPr lang="en-US" dirty="0"/>
              <a:t>3. Create or update the organization’s mission and vision statements.</a:t>
            </a:r>
          </a:p>
          <a:p>
            <a:pPr marL="0" indent="0">
              <a:buNone/>
            </a:pPr>
            <a:r>
              <a:rPr lang="en-US" dirty="0"/>
              <a:t>4. Identify and remove barriers to attracting high-quality recruits.</a:t>
            </a:r>
          </a:p>
          <a:p>
            <a:pPr marL="0" indent="0">
              <a:buNone/>
            </a:pPr>
            <a:r>
              <a:rPr lang="en-US" b="1" dirty="0"/>
              <a:t>5. Package the organization’s image.</a:t>
            </a:r>
          </a:p>
          <a:p>
            <a:pPr marL="0" indent="0">
              <a:buNone/>
            </a:pPr>
            <a:r>
              <a:rPr lang="en-US" b="1" dirty="0"/>
              <a:t>6. Spread the word to potential employees.</a:t>
            </a:r>
          </a:p>
          <a:p>
            <a:pPr marL="0" indent="0">
              <a:buNone/>
            </a:pPr>
            <a:r>
              <a:rPr lang="en-US" b="1" dirty="0"/>
              <a:t>7. Enhance the organization’s visibility.</a:t>
            </a:r>
          </a:p>
          <a:p>
            <a:pPr marL="0" indent="0">
              <a:buNone/>
            </a:pPr>
            <a:r>
              <a:rPr lang="en-US" dirty="0"/>
              <a:t>8. Monitor and update the plan as needed.</a:t>
            </a:r>
          </a:p>
        </p:txBody>
      </p:sp>
    </p:spTree>
    <p:extLst>
      <p:ext uri="{BB962C8B-B14F-4D97-AF65-F5344CB8AC3E}">
        <p14:creationId xmlns:p14="http://schemas.microsoft.com/office/powerpoint/2010/main" val="237451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48701-1F9E-4766-9380-5AF918200B2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5. Package the organization’s image</a:t>
            </a:r>
          </a:p>
        </p:txBody>
      </p:sp>
      <p:pic>
        <p:nvPicPr>
          <p:cNvPr id="4" name="Google Shape;981;p69" descr="Image of 6 different PSA's to attract different groups of people. The first is of a person who uses a wheelchair throwing a ball, while in a gym, with the support of a college age person. The mssage is Do you see amazaing things in people. Become a Direct Support professional.  Next image is of a woman who appears to have Down Syndrome who is possibility arranging fresh flowers with a woman who looks to be in her 50's or 60's. The Title under this image says Make a difference in your community. the third image is of a person who is wearing an army jacket representing a veteran. The message says Wondering what to do with your life now? Fourth image is one a person who maybe a college age or recent college graduate with the message Looking to explore more?  fifth message is Volunteer and discover your career. And the 6th image is of a group of young people who may be college with the message Looking to explore more? &#10;">
            <a:extLst>
              <a:ext uri="{FF2B5EF4-FFF2-40B4-BE49-F238E27FC236}">
                <a16:creationId xmlns:a16="http://schemas.microsoft.com/office/drawing/2014/main" id="{570EEF04-3295-46BA-BDD9-2FBE7388ED2B}"/>
              </a:ext>
            </a:extLst>
          </p:cNvPr>
          <p:cNvPicPr preferRelativeResize="0">
            <a:picLocks noGrp="1"/>
          </p:cNvPicPr>
          <p:nvPr>
            <p:ph idx="1"/>
          </p:nvPr>
        </p:nvPicPr>
        <p:blipFill rotWithShape="1">
          <a:blip r:embed="rId3"/>
          <a:stretch/>
        </p:blipFill>
        <p:spPr>
          <a:xfrm>
            <a:off x="4872554" y="643466"/>
            <a:ext cx="6590224" cy="5568739"/>
          </a:xfrm>
          <a:prstGeom prst="rect">
            <a:avLst/>
          </a:prstGeom>
          <a:noFill/>
        </p:spPr>
      </p:pic>
    </p:spTree>
    <p:extLst>
      <p:ext uri="{BB962C8B-B14F-4D97-AF65-F5344CB8AC3E}">
        <p14:creationId xmlns:p14="http://schemas.microsoft.com/office/powerpoint/2010/main" val="230528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8F000DA0-DC58-4F4D-BDAE-700BD28F1999}"/>
              </a:ext>
            </a:extLst>
          </p:cNvPr>
          <p:cNvPicPr>
            <a:picLocks noChangeAspect="1"/>
          </p:cNvPicPr>
          <p:nvPr/>
        </p:nvPicPr>
        <p:blipFill rotWithShape="1">
          <a:blip r:embed="rId3"/>
          <a:srcRect t="8537"/>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FB59AAB-44F7-482E-813A-60514511BA14}"/>
              </a:ext>
            </a:extLst>
          </p:cNvPr>
          <p:cNvSpPr>
            <a:spLocks noGrp="1"/>
          </p:cNvSpPr>
          <p:nvPr>
            <p:ph type="title"/>
          </p:nvPr>
        </p:nvSpPr>
        <p:spPr>
          <a:xfrm>
            <a:off x="525516" y="1753503"/>
            <a:ext cx="4896338" cy="1583626"/>
          </a:xfrm>
        </p:spPr>
        <p:txBody>
          <a:bodyPr>
            <a:normAutofit/>
          </a:bodyPr>
          <a:lstStyle/>
          <a:p>
            <a:r>
              <a:rPr lang="en-US" sz="2400" dirty="0"/>
              <a:t>6. Spread the Word to Potential Employees</a:t>
            </a:r>
            <a:br>
              <a:rPr lang="en-US" sz="2400" dirty="0"/>
            </a:br>
            <a:br>
              <a:rPr lang="en-US" sz="2400" dirty="0"/>
            </a:br>
            <a:r>
              <a:rPr lang="en-US" sz="2400" dirty="0"/>
              <a:t>7. Enhance the organization’s visibility</a:t>
            </a: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49F0F6-73E8-4938-9219-A9573C029A65}"/>
              </a:ext>
            </a:extLst>
          </p:cNvPr>
          <p:cNvSpPr>
            <a:spLocks noGrp="1"/>
          </p:cNvSpPr>
          <p:nvPr>
            <p:ph idx="1"/>
          </p:nvPr>
        </p:nvSpPr>
        <p:spPr>
          <a:xfrm>
            <a:off x="525516" y="3417573"/>
            <a:ext cx="4593021" cy="2619839"/>
          </a:xfrm>
        </p:spPr>
        <p:txBody>
          <a:bodyPr anchor="ctr">
            <a:normAutofit/>
          </a:bodyPr>
          <a:lstStyle/>
          <a:p>
            <a:r>
              <a:rPr lang="en-US" sz="1800"/>
              <a:t>Internal Sources</a:t>
            </a:r>
          </a:p>
          <a:p>
            <a:r>
              <a:rPr lang="en-US" sz="1800"/>
              <a:t>External Sources</a:t>
            </a:r>
          </a:p>
          <a:p>
            <a:pPr lvl="1"/>
            <a:r>
              <a:rPr lang="en-US" sz="1800"/>
              <a:t>Do your research! </a:t>
            </a:r>
          </a:p>
          <a:p>
            <a:endParaRPr lang="en-US" sz="1800"/>
          </a:p>
        </p:txBody>
      </p:sp>
    </p:spTree>
    <p:extLst>
      <p:ext uri="{BB962C8B-B14F-4D97-AF65-F5344CB8AC3E}">
        <p14:creationId xmlns:p14="http://schemas.microsoft.com/office/powerpoint/2010/main" val="123262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3790</TotalTime>
  <Words>2337</Words>
  <Application>Microsoft Office PowerPoint</Application>
  <PresentationFormat>Widescreen</PresentationFormat>
  <Paragraphs>213</Paragraphs>
  <Slides>16</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.AppleSystemUIFont</vt:lpstr>
      <vt:lpstr>Arial</vt:lpstr>
      <vt:lpstr>Calibri</vt:lpstr>
      <vt:lpstr>Calibri Light</vt:lpstr>
      <vt:lpstr>Merriweather Sans</vt:lpstr>
      <vt:lpstr>Open Sans</vt:lpstr>
      <vt:lpstr>Open Sans Light</vt:lpstr>
      <vt:lpstr>Wingdings</vt:lpstr>
      <vt:lpstr>Office Theme</vt:lpstr>
      <vt:lpstr>1_Office Theme</vt:lpstr>
      <vt:lpstr>2_Office Theme</vt:lpstr>
      <vt:lpstr>Presenter Prep Slide Only</vt:lpstr>
      <vt:lpstr> Employment and Community First CHOICES   Workforce QuILTSS Initiative  Learning Lab  Best Practices for Target Marketing</vt:lpstr>
      <vt:lpstr>Using  Zoom</vt:lpstr>
      <vt:lpstr>Open Round</vt:lpstr>
      <vt:lpstr>Goals for this session</vt:lpstr>
      <vt:lpstr>Building  &amp; Strengthening the DSP Workforce </vt:lpstr>
      <vt:lpstr>Strategies to Support the Development of Targeted Marketing Materials</vt:lpstr>
      <vt:lpstr>5. Package the organization’s image</vt:lpstr>
      <vt:lpstr>6. Spread the Word to Potential Employees  7. Enhance the organization’s visibility</vt:lpstr>
      <vt:lpstr>Strategies to Support the Development of Targeted Marketing Materials again</vt:lpstr>
      <vt:lpstr>Discussion + Questions</vt:lpstr>
      <vt:lpstr>Closing Round</vt:lpstr>
      <vt:lpstr>Questions?</vt:lpstr>
      <vt:lpstr>For more details</vt:lpstr>
      <vt:lpstr>Upcoming Events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tsch0042@ad.umn.edu</cp:lastModifiedBy>
  <cp:revision>654</cp:revision>
  <dcterms:created xsi:type="dcterms:W3CDTF">2020-08-06T17:26:25Z</dcterms:created>
  <dcterms:modified xsi:type="dcterms:W3CDTF">2021-08-30T19:39:58Z</dcterms:modified>
</cp:coreProperties>
</file>