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313" r:id="rId3"/>
    <p:sldId id="314" r:id="rId4"/>
    <p:sldId id="259" r:id="rId5"/>
    <p:sldId id="336" r:id="rId6"/>
    <p:sldId id="260" r:id="rId7"/>
    <p:sldId id="261" r:id="rId8"/>
    <p:sldId id="319" r:id="rId9"/>
    <p:sldId id="263" r:id="rId10"/>
    <p:sldId id="264" r:id="rId11"/>
    <p:sldId id="335" r:id="rId12"/>
    <p:sldId id="265" r:id="rId13"/>
    <p:sldId id="266" r:id="rId14"/>
    <p:sldId id="267" r:id="rId15"/>
    <p:sldId id="268" r:id="rId16"/>
    <p:sldId id="270" r:id="rId17"/>
    <p:sldId id="271" r:id="rId18"/>
    <p:sldId id="272" r:id="rId19"/>
    <p:sldId id="273" r:id="rId20"/>
    <p:sldId id="277" r:id="rId21"/>
    <p:sldId id="276" r:id="rId22"/>
    <p:sldId id="278" r:id="rId23"/>
    <p:sldId id="279" r:id="rId24"/>
    <p:sldId id="280" r:id="rId25"/>
    <p:sldId id="281" r:id="rId26"/>
    <p:sldId id="321" r:id="rId27"/>
    <p:sldId id="323" r:id="rId28"/>
    <p:sldId id="269" r:id="rId29"/>
    <p:sldId id="320" r:id="rId30"/>
    <p:sldId id="258" r:id="rId31"/>
    <p:sldId id="282" r:id="rId32"/>
    <p:sldId id="327" r:id="rId33"/>
    <p:sldId id="325" r:id="rId34"/>
    <p:sldId id="332" r:id="rId35"/>
    <p:sldId id="322" r:id="rId36"/>
    <p:sldId id="329" r:id="rId37"/>
    <p:sldId id="333" r:id="rId38"/>
    <p:sldId id="326" r:id="rId39"/>
    <p:sldId id="330" r:id="rId40"/>
    <p:sldId id="331" r:id="rId41"/>
    <p:sldId id="290" r:id="rId42"/>
    <p:sldId id="295" r:id="rId43"/>
    <p:sldId id="299" r:id="rId44"/>
    <p:sldId id="305" r:id="rId45"/>
    <p:sldId id="309" r:id="rId46"/>
    <p:sldId id="310" r:id="rId47"/>
    <p:sldId id="315" r:id="rId48"/>
    <p:sldId id="316" r:id="rId49"/>
    <p:sldId id="318" r:id="rId50"/>
    <p:sldId id="317" r:id="rId51"/>
    <p:sldId id="33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Hall" initials="SH" lastIdx="7" clrIdx="2"/>
  <p:cmAuthor id="2" name="Reviewer" initials="R" lastIdx="7" clrIdx="1"/>
  <p:cmAuthor id="3" name="Barbara A Kleist" initials="BAK" lastIdx="10" clrIdx="3"/>
  <p:cmAuthor id="4" name="Microsoft Office User" initials="Office"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EDC58-BD2F-480F-9E69-DA510B2D43C3}" v="16" dt="2020-04-23T12:53:12.631"/>
    <p1510:client id="{547A7CEA-F7D1-4686-BB65-6ADA76F7E89A}" v="7" dt="2020-04-23T18:35:00.078"/>
    <p1510:client id="{69A112A1-7DE5-4833-83CB-33F79661897D}" v="52" dt="2020-04-23T13:58:38.250"/>
    <p1510:client id="{75F96088-CA58-48E4-8F29-51232ADC5389}" v="256" dt="2020-04-22T12:05:55.301"/>
    <p1510:client id="{B7CB102A-BBC5-45CB-81D1-8E3988226C3F}" v="1" dt="2021-07-01T13:38:08.258"/>
    <p1510:client id="{E5846071-4205-419E-8743-642C4F026A9F}" v="36" dt="2020-04-23T12:55:01.58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7" autoAdjust="0"/>
    <p:restoredTop sz="71660" autoAdjust="0"/>
  </p:normalViewPr>
  <p:slideViewPr>
    <p:cSldViewPr snapToGrid="0">
      <p:cViewPr varScale="1">
        <p:scale>
          <a:sx n="81" d="100"/>
          <a:sy n="81" d="100"/>
        </p:scale>
        <p:origin x="1842" y="96"/>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47A7CEA-F7D1-4686-BB65-6ADA76F7E89A}"/>
    <pc:docChg chg="modSld">
      <pc:chgData name="" userId="" providerId="" clId="Web-{547A7CEA-F7D1-4686-BB65-6ADA76F7E89A}" dt="2020-04-23T18:35:00.078" v="6" actId="1076"/>
      <pc:docMkLst>
        <pc:docMk/>
      </pc:docMkLst>
      <pc:sldChg chg="modSp">
        <pc:chgData name="" userId="" providerId="" clId="Web-{547A7CEA-F7D1-4686-BB65-6ADA76F7E89A}" dt="2020-04-23T18:35:00.078" v="6" actId="1076"/>
        <pc:sldMkLst>
          <pc:docMk/>
          <pc:sldMk cId="3224248265" sldId="334"/>
        </pc:sldMkLst>
        <pc:spChg chg="mod">
          <ac:chgData name="" userId="" providerId="" clId="Web-{547A7CEA-F7D1-4686-BB65-6ADA76F7E89A}" dt="2020-04-23T18:35:00.078" v="6" actId="1076"/>
          <ac:spMkLst>
            <pc:docMk/>
            <pc:sldMk cId="3224248265" sldId="334"/>
            <ac:spMk id="11" creationId="{00000000-0000-0000-0000-000000000000}"/>
          </ac:spMkLst>
        </pc:spChg>
      </pc:sldChg>
    </pc:docChg>
  </pc:docChgLst>
  <pc:docChgLst>
    <pc:chgData name="Laurie &quot;Chet&quot; Tschetter" clId="Web-{B1DEA37B-91A4-47BB-A52E-71A9FE648848}"/>
    <pc:docChg chg="modSld">
      <pc:chgData name="Laurie &quot;Chet&quot; Tschetter" userId="" providerId="" clId="Web-{B1DEA37B-91A4-47BB-A52E-71A9FE648848}" dt="2021-07-01T13:28:19.684" v="42"/>
      <pc:docMkLst>
        <pc:docMk/>
      </pc:docMkLst>
      <pc:sldChg chg="modNotes">
        <pc:chgData name="Laurie &quot;Chet&quot; Tschetter" userId="" providerId="" clId="Web-{B1DEA37B-91A4-47BB-A52E-71A9FE648848}" dt="2021-07-01T13:28:19.684" v="42"/>
        <pc:sldMkLst>
          <pc:docMk/>
          <pc:sldMk cId="1405885580" sldId="314"/>
        </pc:sldMkLst>
      </pc:sldChg>
    </pc:docChg>
  </pc:docChgLst>
  <pc:docChgLst>
    <pc:chgData clId="Web-{75F96088-CA58-48E4-8F29-51232ADC5389}"/>
    <pc:docChg chg="modSld">
      <pc:chgData name="" userId="" providerId="" clId="Web-{75F96088-CA58-48E4-8F29-51232ADC5389}" dt="2020-04-22T12:05:55.301" v="255" actId="20577"/>
      <pc:docMkLst>
        <pc:docMk/>
      </pc:docMkLst>
      <pc:sldChg chg="modSp">
        <pc:chgData name="" userId="" providerId="" clId="Web-{75F96088-CA58-48E4-8F29-51232ADC5389}" dt="2020-04-22T12:05:55.301" v="254" actId="20577"/>
        <pc:sldMkLst>
          <pc:docMk/>
          <pc:sldMk cId="3224248265" sldId="334"/>
        </pc:sldMkLst>
        <pc:spChg chg="mod">
          <ac:chgData name="" userId="" providerId="" clId="Web-{75F96088-CA58-48E4-8F29-51232ADC5389}" dt="2020-04-22T12:05:55.301" v="254" actId="20577"/>
          <ac:spMkLst>
            <pc:docMk/>
            <pc:sldMk cId="3224248265" sldId="334"/>
            <ac:spMk id="11" creationId="{00000000-0000-0000-0000-000000000000}"/>
          </ac:spMkLst>
        </pc:spChg>
      </pc:sldChg>
    </pc:docChg>
  </pc:docChgLst>
  <pc:docChgLst>
    <pc:chgData clId="Web-{345EDC58-BD2F-480F-9E69-DA510B2D43C3}"/>
    <pc:docChg chg="modSld">
      <pc:chgData name="" userId="" providerId="" clId="Web-{345EDC58-BD2F-480F-9E69-DA510B2D43C3}" dt="2020-04-23T12:53:12.631" v="15" actId="20577"/>
      <pc:docMkLst>
        <pc:docMk/>
      </pc:docMkLst>
      <pc:sldChg chg="modSp">
        <pc:chgData name="" userId="" providerId="" clId="Web-{345EDC58-BD2F-480F-9E69-DA510B2D43C3}" dt="2020-04-23T12:53:12.631" v="14" actId="20577"/>
        <pc:sldMkLst>
          <pc:docMk/>
          <pc:sldMk cId="3224248265" sldId="334"/>
        </pc:sldMkLst>
        <pc:spChg chg="mod">
          <ac:chgData name="" userId="" providerId="" clId="Web-{345EDC58-BD2F-480F-9E69-DA510B2D43C3}" dt="2020-04-23T12:53:12.631" v="14" actId="20577"/>
          <ac:spMkLst>
            <pc:docMk/>
            <pc:sldMk cId="3224248265" sldId="334"/>
            <ac:spMk id="11" creationId="{00000000-0000-0000-0000-000000000000}"/>
          </ac:spMkLst>
        </pc:spChg>
      </pc:sldChg>
    </pc:docChg>
  </pc:docChgLst>
  <pc:docChgLst>
    <pc:chgData clId="Web-{69A112A1-7DE5-4833-83CB-33F79661897D}"/>
    <pc:docChg chg="modSld">
      <pc:chgData name="" userId="" providerId="" clId="Web-{69A112A1-7DE5-4833-83CB-33F79661897D}" dt="2020-04-23T13:58:38.250" v="51" actId="20577"/>
      <pc:docMkLst>
        <pc:docMk/>
      </pc:docMkLst>
      <pc:sldChg chg="modSp">
        <pc:chgData name="" userId="" providerId="" clId="Web-{69A112A1-7DE5-4833-83CB-33F79661897D}" dt="2020-04-23T13:58:38.234" v="50" actId="20577"/>
        <pc:sldMkLst>
          <pc:docMk/>
          <pc:sldMk cId="3224248265" sldId="334"/>
        </pc:sldMkLst>
        <pc:spChg chg="mod">
          <ac:chgData name="" userId="" providerId="" clId="Web-{69A112A1-7DE5-4833-83CB-33F79661897D}" dt="2020-04-23T13:58:38.234" v="50" actId="20577"/>
          <ac:spMkLst>
            <pc:docMk/>
            <pc:sldMk cId="3224248265" sldId="334"/>
            <ac:spMk id="11" creationId="{00000000-0000-0000-0000-000000000000}"/>
          </ac:spMkLst>
        </pc:spChg>
      </pc:sldChg>
    </pc:docChg>
  </pc:docChgLst>
  <pc:docChgLst>
    <pc:chgData name="Laurie &quot;Chet&quot; Tschetter" clId="Web-{B7CB102A-BBC5-45CB-81D1-8E3988226C3F}"/>
    <pc:docChg chg="">
      <pc:chgData name="Laurie &quot;Chet&quot; Tschetter" userId="" providerId="" clId="Web-{B7CB102A-BBC5-45CB-81D1-8E3988226C3F}" dt="2021-07-01T13:38:08.258" v="0"/>
      <pc:docMkLst>
        <pc:docMk/>
      </pc:docMkLst>
      <pc:sldChg chg="delCm">
        <pc:chgData name="Laurie &quot;Chet&quot; Tschetter" userId="" providerId="" clId="Web-{B7CB102A-BBC5-45CB-81D1-8E3988226C3F}" dt="2021-07-01T13:38:08.258" v="0"/>
        <pc:sldMkLst>
          <pc:docMk/>
          <pc:sldMk cId="412120398" sldId="313"/>
        </pc:sldMkLst>
      </pc:sldChg>
    </pc:docChg>
  </pc:docChgLst>
  <pc:docChgLst>
    <pc:chgData clId="Web-{E5846071-4205-419E-8743-642C4F026A9F}"/>
    <pc:docChg chg="modSld">
      <pc:chgData name="" userId="" providerId="" clId="Web-{E5846071-4205-419E-8743-642C4F026A9F}" dt="2020-04-23T12:55:01.585" v="35" actId="20577"/>
      <pc:docMkLst>
        <pc:docMk/>
      </pc:docMkLst>
      <pc:sldChg chg="modSp">
        <pc:chgData name="" userId="" providerId="" clId="Web-{E5846071-4205-419E-8743-642C4F026A9F}" dt="2020-04-23T12:55:01.585" v="34" actId="20577"/>
        <pc:sldMkLst>
          <pc:docMk/>
          <pc:sldMk cId="3224248265" sldId="334"/>
        </pc:sldMkLst>
        <pc:spChg chg="mod">
          <ac:chgData name="" userId="" providerId="" clId="Web-{E5846071-4205-419E-8743-642C4F026A9F}" dt="2020-04-23T12:55:01.585" v="34" actId="20577"/>
          <ac:spMkLst>
            <pc:docMk/>
            <pc:sldMk cId="3224248265" sldId="334"/>
            <ac:spMk id="11"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5B9097-A36A-48B9-86D1-BF8C1F7EF14C}" type="doc">
      <dgm:prSet loTypeId="urn:microsoft.com/office/officeart/2005/8/layout/hProcess4" loCatId="process" qsTypeId="urn:microsoft.com/office/officeart/2005/8/quickstyle/3d5" qsCatId="3D" csTypeId="urn:microsoft.com/office/officeart/2005/8/colors/colorful1" csCatId="colorful" phldr="1"/>
      <dgm:spPr/>
      <dgm:t>
        <a:bodyPr/>
        <a:lstStyle/>
        <a:p>
          <a:endParaRPr lang="en-US"/>
        </a:p>
      </dgm:t>
    </dgm:pt>
    <dgm:pt modelId="{23BB5279-79A5-4EFF-B2E0-2E3C29AB6383}">
      <dgm:prSet phldrT="[Text]"/>
      <dgm:spPr/>
      <dgm:t>
        <a:bodyPr/>
        <a:lstStyle/>
        <a:p>
          <a:r>
            <a:rPr lang="en-US" dirty="0"/>
            <a:t>Level 1</a:t>
          </a:r>
        </a:p>
      </dgm:t>
    </dgm:pt>
    <dgm:pt modelId="{341CDF1B-95A2-4D43-BFDF-295490059995}" type="parTrans" cxnId="{ABFBAC94-1A26-419B-9D6C-572817884C9B}">
      <dgm:prSet/>
      <dgm:spPr/>
      <dgm:t>
        <a:bodyPr/>
        <a:lstStyle/>
        <a:p>
          <a:endParaRPr lang="en-US"/>
        </a:p>
      </dgm:t>
    </dgm:pt>
    <dgm:pt modelId="{05AC58ED-21AA-42FA-B98D-B280B7928098}" type="sibTrans" cxnId="{ABFBAC94-1A26-419B-9D6C-572817884C9B}">
      <dgm:prSet/>
      <dgm:spPr/>
      <dgm:t>
        <a:bodyPr/>
        <a:lstStyle/>
        <a:p>
          <a:endParaRPr lang="en-US"/>
        </a:p>
      </dgm:t>
    </dgm:pt>
    <dgm:pt modelId="{D69260C6-E564-4A72-9A08-D87022B58691}">
      <dgm:prSet phldrT="[Text]"/>
      <dgm:spPr/>
      <dgm:t>
        <a:bodyPr/>
        <a:lstStyle/>
        <a:p>
          <a:r>
            <a:rPr lang="en-US" dirty="0"/>
            <a:t>Knowledge Testing</a:t>
          </a:r>
        </a:p>
      </dgm:t>
    </dgm:pt>
    <dgm:pt modelId="{B78496CD-2448-44EF-9216-F57170ABA517}" type="parTrans" cxnId="{0FDC9DE1-9053-4E71-ADB1-4B5D7DB1A053}">
      <dgm:prSet/>
      <dgm:spPr/>
      <dgm:t>
        <a:bodyPr/>
        <a:lstStyle/>
        <a:p>
          <a:endParaRPr lang="en-US"/>
        </a:p>
      </dgm:t>
    </dgm:pt>
    <dgm:pt modelId="{725C987E-81F9-46B1-BB0A-41EC4E8D85F5}" type="sibTrans" cxnId="{0FDC9DE1-9053-4E71-ADB1-4B5D7DB1A053}">
      <dgm:prSet/>
      <dgm:spPr/>
      <dgm:t>
        <a:bodyPr/>
        <a:lstStyle/>
        <a:p>
          <a:endParaRPr lang="en-US"/>
        </a:p>
      </dgm:t>
    </dgm:pt>
    <dgm:pt modelId="{CF338DBD-948F-45D0-8263-A2D51E065547}">
      <dgm:prSet phldrT="[Text]"/>
      <dgm:spPr/>
      <dgm:t>
        <a:bodyPr/>
        <a:lstStyle/>
        <a:p>
          <a:endParaRPr lang="en-US" dirty="0"/>
        </a:p>
      </dgm:t>
    </dgm:pt>
    <dgm:pt modelId="{C5796FA1-6CC5-4968-ABFA-02178C437484}" type="parTrans" cxnId="{CDB0AD04-A307-441F-9313-BA78FC3E0169}">
      <dgm:prSet/>
      <dgm:spPr/>
      <dgm:t>
        <a:bodyPr/>
        <a:lstStyle/>
        <a:p>
          <a:endParaRPr lang="en-US"/>
        </a:p>
      </dgm:t>
    </dgm:pt>
    <dgm:pt modelId="{8C16296E-5838-415B-8ED5-4A7F479A5C19}" type="sibTrans" cxnId="{CDB0AD04-A307-441F-9313-BA78FC3E0169}">
      <dgm:prSet/>
      <dgm:spPr/>
      <dgm:t>
        <a:bodyPr/>
        <a:lstStyle/>
        <a:p>
          <a:endParaRPr lang="en-US"/>
        </a:p>
      </dgm:t>
    </dgm:pt>
    <dgm:pt modelId="{4D0CDD48-7FDA-44A7-981F-D47C9282810B}">
      <dgm:prSet phldrT="[Text]"/>
      <dgm:spPr/>
      <dgm:t>
        <a:bodyPr/>
        <a:lstStyle/>
        <a:p>
          <a:r>
            <a:rPr lang="en-US" dirty="0"/>
            <a:t>Level 2</a:t>
          </a:r>
        </a:p>
      </dgm:t>
    </dgm:pt>
    <dgm:pt modelId="{A9E30C4A-EEA6-4DF0-894B-6B1A7B9FFF85}" type="parTrans" cxnId="{55E3FA09-F0D1-484B-A7DD-9C8D3E8A60BD}">
      <dgm:prSet/>
      <dgm:spPr/>
      <dgm:t>
        <a:bodyPr/>
        <a:lstStyle/>
        <a:p>
          <a:endParaRPr lang="en-US"/>
        </a:p>
      </dgm:t>
    </dgm:pt>
    <dgm:pt modelId="{8FF72667-644D-4AC3-BDF0-3B5A1A20E008}" type="sibTrans" cxnId="{55E3FA09-F0D1-484B-A7DD-9C8D3E8A60BD}">
      <dgm:prSet/>
      <dgm:spPr/>
      <dgm:t>
        <a:bodyPr/>
        <a:lstStyle/>
        <a:p>
          <a:endParaRPr lang="en-US"/>
        </a:p>
      </dgm:t>
    </dgm:pt>
    <dgm:pt modelId="{F90BC1F3-0A2E-4B93-B1E3-BFEA4168235F}">
      <dgm:prSet phldrT="[Text]"/>
      <dgm:spPr/>
      <dgm:t>
        <a:bodyPr/>
        <a:lstStyle/>
        <a:p>
          <a:r>
            <a:rPr lang="en-US" dirty="0"/>
            <a:t>Performance Evaluation</a:t>
          </a:r>
        </a:p>
      </dgm:t>
    </dgm:pt>
    <dgm:pt modelId="{3A6F3EA6-970A-4C4A-BC2F-FB10624A9417}" type="parTrans" cxnId="{A5034227-5F77-4CDD-95C6-18314582D848}">
      <dgm:prSet/>
      <dgm:spPr/>
      <dgm:t>
        <a:bodyPr/>
        <a:lstStyle/>
        <a:p>
          <a:endParaRPr lang="en-US"/>
        </a:p>
      </dgm:t>
    </dgm:pt>
    <dgm:pt modelId="{D6BCD44F-C5B7-42AC-A2FD-953C6BE9ED42}" type="sibTrans" cxnId="{A5034227-5F77-4CDD-95C6-18314582D848}">
      <dgm:prSet/>
      <dgm:spPr/>
      <dgm:t>
        <a:bodyPr/>
        <a:lstStyle/>
        <a:p>
          <a:endParaRPr lang="en-US"/>
        </a:p>
      </dgm:t>
    </dgm:pt>
    <dgm:pt modelId="{F46D0D92-BA7A-4237-9996-090C90BD7E5A}">
      <dgm:prSet phldrT="[Text]"/>
      <dgm:spPr/>
      <dgm:t>
        <a:bodyPr/>
        <a:lstStyle/>
        <a:p>
          <a:r>
            <a:rPr lang="en-US" dirty="0"/>
            <a:t>Level 3</a:t>
          </a:r>
        </a:p>
      </dgm:t>
    </dgm:pt>
    <dgm:pt modelId="{C2C7CCD1-B458-4A7D-AE48-D4C9DC966711}" type="parTrans" cxnId="{BD1B230B-DD53-4799-8142-56FF37A0C200}">
      <dgm:prSet/>
      <dgm:spPr/>
      <dgm:t>
        <a:bodyPr/>
        <a:lstStyle/>
        <a:p>
          <a:endParaRPr lang="en-US"/>
        </a:p>
      </dgm:t>
    </dgm:pt>
    <dgm:pt modelId="{EE98C555-B4F1-49E5-87CA-F1AB58504AE1}" type="sibTrans" cxnId="{BD1B230B-DD53-4799-8142-56FF37A0C200}">
      <dgm:prSet/>
      <dgm:spPr/>
      <dgm:t>
        <a:bodyPr/>
        <a:lstStyle/>
        <a:p>
          <a:endParaRPr lang="en-US"/>
        </a:p>
      </dgm:t>
    </dgm:pt>
    <dgm:pt modelId="{12B89156-5322-4A04-910B-F5A95157B58C}">
      <dgm:prSet phldrT="[Text]"/>
      <dgm:spPr/>
      <dgm:t>
        <a:bodyPr/>
        <a:lstStyle/>
        <a:p>
          <a:r>
            <a:rPr lang="en-US" dirty="0"/>
            <a:t>Applying Knowledge &amp; Skills</a:t>
          </a:r>
        </a:p>
      </dgm:t>
    </dgm:pt>
    <dgm:pt modelId="{97BD7248-90D4-4B82-BF20-C785FE6375E2}" type="parTrans" cxnId="{B8328280-9360-4B84-A36B-394E4AB5565C}">
      <dgm:prSet/>
      <dgm:spPr/>
      <dgm:t>
        <a:bodyPr/>
        <a:lstStyle/>
        <a:p>
          <a:endParaRPr lang="en-US"/>
        </a:p>
      </dgm:t>
    </dgm:pt>
    <dgm:pt modelId="{2DBEBC20-2CBF-426F-9E2A-4FCB25F56379}" type="sibTrans" cxnId="{B8328280-9360-4B84-A36B-394E4AB5565C}">
      <dgm:prSet/>
      <dgm:spPr/>
      <dgm:t>
        <a:bodyPr/>
        <a:lstStyle/>
        <a:p>
          <a:endParaRPr lang="en-US"/>
        </a:p>
      </dgm:t>
    </dgm:pt>
    <dgm:pt modelId="{890066B9-9753-4C44-948B-2964D608507E}" type="pres">
      <dgm:prSet presAssocID="{F45B9097-A36A-48B9-86D1-BF8C1F7EF14C}" presName="Name0" presStyleCnt="0">
        <dgm:presLayoutVars>
          <dgm:dir/>
          <dgm:animLvl val="lvl"/>
          <dgm:resizeHandles val="exact"/>
        </dgm:presLayoutVars>
      </dgm:prSet>
      <dgm:spPr/>
    </dgm:pt>
    <dgm:pt modelId="{84FC3950-E6C1-4FD6-8B3F-129E31D004CF}" type="pres">
      <dgm:prSet presAssocID="{F45B9097-A36A-48B9-86D1-BF8C1F7EF14C}" presName="tSp" presStyleCnt="0"/>
      <dgm:spPr/>
    </dgm:pt>
    <dgm:pt modelId="{6168EFAF-6C9D-4F85-9ACE-2EC77B8BF77A}" type="pres">
      <dgm:prSet presAssocID="{F45B9097-A36A-48B9-86D1-BF8C1F7EF14C}" presName="bSp" presStyleCnt="0"/>
      <dgm:spPr/>
    </dgm:pt>
    <dgm:pt modelId="{B4201587-8212-4E33-80DC-617929B3E9C8}" type="pres">
      <dgm:prSet presAssocID="{F45B9097-A36A-48B9-86D1-BF8C1F7EF14C}" presName="process" presStyleCnt="0"/>
      <dgm:spPr/>
    </dgm:pt>
    <dgm:pt modelId="{BCE7D069-C417-4D47-B70D-0C76197384EB}" type="pres">
      <dgm:prSet presAssocID="{23BB5279-79A5-4EFF-B2E0-2E3C29AB6383}" presName="composite1" presStyleCnt="0"/>
      <dgm:spPr/>
    </dgm:pt>
    <dgm:pt modelId="{67A38048-0BB5-4194-BD57-4B9590FCFD4F}" type="pres">
      <dgm:prSet presAssocID="{23BB5279-79A5-4EFF-B2E0-2E3C29AB6383}" presName="dummyNode1" presStyleLbl="node1" presStyleIdx="0" presStyleCnt="3"/>
      <dgm:spPr/>
    </dgm:pt>
    <dgm:pt modelId="{58DA5615-7C34-4379-B2BD-5186FE3B0F76}" type="pres">
      <dgm:prSet presAssocID="{23BB5279-79A5-4EFF-B2E0-2E3C29AB6383}" presName="childNode1" presStyleLbl="bgAcc1" presStyleIdx="0" presStyleCnt="3">
        <dgm:presLayoutVars>
          <dgm:bulletEnabled val="1"/>
        </dgm:presLayoutVars>
      </dgm:prSet>
      <dgm:spPr/>
    </dgm:pt>
    <dgm:pt modelId="{6976F375-3876-4A95-B179-2807FA424904}" type="pres">
      <dgm:prSet presAssocID="{23BB5279-79A5-4EFF-B2E0-2E3C29AB6383}" presName="childNode1tx" presStyleLbl="bgAcc1" presStyleIdx="0" presStyleCnt="3">
        <dgm:presLayoutVars>
          <dgm:bulletEnabled val="1"/>
        </dgm:presLayoutVars>
      </dgm:prSet>
      <dgm:spPr/>
    </dgm:pt>
    <dgm:pt modelId="{B4A98581-3094-4CEF-B33C-CD897A47ADBE}" type="pres">
      <dgm:prSet presAssocID="{23BB5279-79A5-4EFF-B2E0-2E3C29AB6383}" presName="parentNode1" presStyleLbl="node1" presStyleIdx="0" presStyleCnt="3">
        <dgm:presLayoutVars>
          <dgm:chMax val="1"/>
          <dgm:bulletEnabled val="1"/>
        </dgm:presLayoutVars>
      </dgm:prSet>
      <dgm:spPr/>
    </dgm:pt>
    <dgm:pt modelId="{36511DCC-24A7-4ABA-82EE-C3411BED3B44}" type="pres">
      <dgm:prSet presAssocID="{23BB5279-79A5-4EFF-B2E0-2E3C29AB6383}" presName="connSite1" presStyleCnt="0"/>
      <dgm:spPr/>
    </dgm:pt>
    <dgm:pt modelId="{20E0CC3A-B449-42F7-8AE0-0A1AFD6D3D1F}" type="pres">
      <dgm:prSet presAssocID="{05AC58ED-21AA-42FA-B98D-B280B7928098}" presName="Name9" presStyleLbl="sibTrans2D1" presStyleIdx="0" presStyleCnt="2"/>
      <dgm:spPr/>
    </dgm:pt>
    <dgm:pt modelId="{90C78546-CC3A-49D0-9ABD-5BCF2F03FD4F}" type="pres">
      <dgm:prSet presAssocID="{4D0CDD48-7FDA-44A7-981F-D47C9282810B}" presName="composite2" presStyleCnt="0"/>
      <dgm:spPr/>
    </dgm:pt>
    <dgm:pt modelId="{D46053C1-492C-47EB-999E-35AAA6E13051}" type="pres">
      <dgm:prSet presAssocID="{4D0CDD48-7FDA-44A7-981F-D47C9282810B}" presName="dummyNode2" presStyleLbl="node1" presStyleIdx="0" presStyleCnt="3"/>
      <dgm:spPr/>
    </dgm:pt>
    <dgm:pt modelId="{65668EF6-0D8A-4F6F-973B-3248BCB81C3A}" type="pres">
      <dgm:prSet presAssocID="{4D0CDD48-7FDA-44A7-981F-D47C9282810B}" presName="childNode2" presStyleLbl="bgAcc1" presStyleIdx="1" presStyleCnt="3">
        <dgm:presLayoutVars>
          <dgm:bulletEnabled val="1"/>
        </dgm:presLayoutVars>
      </dgm:prSet>
      <dgm:spPr/>
    </dgm:pt>
    <dgm:pt modelId="{86E4CFF5-BAF0-46EC-AB52-52CAFC4E5127}" type="pres">
      <dgm:prSet presAssocID="{4D0CDD48-7FDA-44A7-981F-D47C9282810B}" presName="childNode2tx" presStyleLbl="bgAcc1" presStyleIdx="1" presStyleCnt="3">
        <dgm:presLayoutVars>
          <dgm:bulletEnabled val="1"/>
        </dgm:presLayoutVars>
      </dgm:prSet>
      <dgm:spPr/>
    </dgm:pt>
    <dgm:pt modelId="{FC8CA7B0-321F-49CD-8FD7-122B8CDE1209}" type="pres">
      <dgm:prSet presAssocID="{4D0CDD48-7FDA-44A7-981F-D47C9282810B}" presName="parentNode2" presStyleLbl="node1" presStyleIdx="1" presStyleCnt="3">
        <dgm:presLayoutVars>
          <dgm:chMax val="0"/>
          <dgm:bulletEnabled val="1"/>
        </dgm:presLayoutVars>
      </dgm:prSet>
      <dgm:spPr/>
    </dgm:pt>
    <dgm:pt modelId="{0E886A0B-94AE-495B-BCC3-D7321043D77F}" type="pres">
      <dgm:prSet presAssocID="{4D0CDD48-7FDA-44A7-981F-D47C9282810B}" presName="connSite2" presStyleCnt="0"/>
      <dgm:spPr/>
    </dgm:pt>
    <dgm:pt modelId="{F0BAD9E0-E76F-42EE-AF3E-8DBA1D8B76CF}" type="pres">
      <dgm:prSet presAssocID="{8FF72667-644D-4AC3-BDF0-3B5A1A20E008}" presName="Name18" presStyleLbl="sibTrans2D1" presStyleIdx="1" presStyleCnt="2"/>
      <dgm:spPr/>
    </dgm:pt>
    <dgm:pt modelId="{09D63C58-3F77-48C3-93CB-B73F01EB9F37}" type="pres">
      <dgm:prSet presAssocID="{F46D0D92-BA7A-4237-9996-090C90BD7E5A}" presName="composite1" presStyleCnt="0"/>
      <dgm:spPr/>
    </dgm:pt>
    <dgm:pt modelId="{25C3F14E-E52A-4B56-B4B1-B444B2949770}" type="pres">
      <dgm:prSet presAssocID="{F46D0D92-BA7A-4237-9996-090C90BD7E5A}" presName="dummyNode1" presStyleLbl="node1" presStyleIdx="1" presStyleCnt="3"/>
      <dgm:spPr/>
    </dgm:pt>
    <dgm:pt modelId="{FC99CA7C-5F3D-4E2D-84AC-8BF6FC37401B}" type="pres">
      <dgm:prSet presAssocID="{F46D0D92-BA7A-4237-9996-090C90BD7E5A}" presName="childNode1" presStyleLbl="bgAcc1" presStyleIdx="2" presStyleCnt="3">
        <dgm:presLayoutVars>
          <dgm:bulletEnabled val="1"/>
        </dgm:presLayoutVars>
      </dgm:prSet>
      <dgm:spPr/>
    </dgm:pt>
    <dgm:pt modelId="{9A0D3FAB-D504-4991-B49C-D8CEEDF5D906}" type="pres">
      <dgm:prSet presAssocID="{F46D0D92-BA7A-4237-9996-090C90BD7E5A}" presName="childNode1tx" presStyleLbl="bgAcc1" presStyleIdx="2" presStyleCnt="3">
        <dgm:presLayoutVars>
          <dgm:bulletEnabled val="1"/>
        </dgm:presLayoutVars>
      </dgm:prSet>
      <dgm:spPr/>
    </dgm:pt>
    <dgm:pt modelId="{7627420F-5916-4F0F-AFB8-8374FEC6105A}" type="pres">
      <dgm:prSet presAssocID="{F46D0D92-BA7A-4237-9996-090C90BD7E5A}" presName="parentNode1" presStyleLbl="node1" presStyleIdx="2" presStyleCnt="3">
        <dgm:presLayoutVars>
          <dgm:chMax val="1"/>
          <dgm:bulletEnabled val="1"/>
        </dgm:presLayoutVars>
      </dgm:prSet>
      <dgm:spPr/>
    </dgm:pt>
    <dgm:pt modelId="{4807DA54-6A00-466D-B9DA-003B9F295A5F}" type="pres">
      <dgm:prSet presAssocID="{F46D0D92-BA7A-4237-9996-090C90BD7E5A}" presName="connSite1" presStyleCnt="0"/>
      <dgm:spPr/>
    </dgm:pt>
  </dgm:ptLst>
  <dgm:cxnLst>
    <dgm:cxn modelId="{CDB0AD04-A307-441F-9313-BA78FC3E0169}" srcId="{23BB5279-79A5-4EFF-B2E0-2E3C29AB6383}" destId="{CF338DBD-948F-45D0-8263-A2D51E065547}" srcOrd="1" destOrd="0" parTransId="{C5796FA1-6CC5-4968-ABFA-02178C437484}" sibTransId="{8C16296E-5838-415B-8ED5-4A7F479A5C19}"/>
    <dgm:cxn modelId="{55E3FA09-F0D1-484B-A7DD-9C8D3E8A60BD}" srcId="{F45B9097-A36A-48B9-86D1-BF8C1F7EF14C}" destId="{4D0CDD48-7FDA-44A7-981F-D47C9282810B}" srcOrd="1" destOrd="0" parTransId="{A9E30C4A-EEA6-4DF0-894B-6B1A7B9FFF85}" sibTransId="{8FF72667-644D-4AC3-BDF0-3B5A1A20E008}"/>
    <dgm:cxn modelId="{BD1B230B-DD53-4799-8142-56FF37A0C200}" srcId="{F45B9097-A36A-48B9-86D1-BF8C1F7EF14C}" destId="{F46D0D92-BA7A-4237-9996-090C90BD7E5A}" srcOrd="2" destOrd="0" parTransId="{C2C7CCD1-B458-4A7D-AE48-D4C9DC966711}" sibTransId="{EE98C555-B4F1-49E5-87CA-F1AB58504AE1}"/>
    <dgm:cxn modelId="{DA74881A-A6AD-4FB3-B556-8BE59ED43922}" type="presOf" srcId="{F46D0D92-BA7A-4237-9996-090C90BD7E5A}" destId="{7627420F-5916-4F0F-AFB8-8374FEC6105A}" srcOrd="0" destOrd="0" presId="urn:microsoft.com/office/officeart/2005/8/layout/hProcess4"/>
    <dgm:cxn modelId="{1238CF1D-C3AB-4768-B9E4-D4BD00CA733D}" type="presOf" srcId="{CF338DBD-948F-45D0-8263-A2D51E065547}" destId="{6976F375-3876-4A95-B179-2807FA424904}" srcOrd="1" destOrd="1" presId="urn:microsoft.com/office/officeart/2005/8/layout/hProcess4"/>
    <dgm:cxn modelId="{A5034227-5F77-4CDD-95C6-18314582D848}" srcId="{4D0CDD48-7FDA-44A7-981F-D47C9282810B}" destId="{F90BC1F3-0A2E-4B93-B1E3-BFEA4168235F}" srcOrd="0" destOrd="0" parTransId="{3A6F3EA6-970A-4C4A-BC2F-FB10624A9417}" sibTransId="{D6BCD44F-C5B7-42AC-A2FD-953C6BE9ED42}"/>
    <dgm:cxn modelId="{176A672B-B965-4A36-85FB-D1A93CBE03F7}" type="presOf" srcId="{4D0CDD48-7FDA-44A7-981F-D47C9282810B}" destId="{FC8CA7B0-321F-49CD-8FD7-122B8CDE1209}" srcOrd="0" destOrd="0" presId="urn:microsoft.com/office/officeart/2005/8/layout/hProcess4"/>
    <dgm:cxn modelId="{B43C0936-5113-4EA2-B312-CB621636D273}" type="presOf" srcId="{F90BC1F3-0A2E-4B93-B1E3-BFEA4168235F}" destId="{65668EF6-0D8A-4F6F-973B-3248BCB81C3A}" srcOrd="0" destOrd="0" presId="urn:microsoft.com/office/officeart/2005/8/layout/hProcess4"/>
    <dgm:cxn modelId="{DDFC6A6D-E87C-4624-923F-FDDF2EE4CF8D}" type="presOf" srcId="{8FF72667-644D-4AC3-BDF0-3B5A1A20E008}" destId="{F0BAD9E0-E76F-42EE-AF3E-8DBA1D8B76CF}" srcOrd="0" destOrd="0" presId="urn:microsoft.com/office/officeart/2005/8/layout/hProcess4"/>
    <dgm:cxn modelId="{AA807D71-6B9A-40D7-A76E-D7CFC94E2A1A}" type="presOf" srcId="{05AC58ED-21AA-42FA-B98D-B280B7928098}" destId="{20E0CC3A-B449-42F7-8AE0-0A1AFD6D3D1F}" srcOrd="0" destOrd="0" presId="urn:microsoft.com/office/officeart/2005/8/layout/hProcess4"/>
    <dgm:cxn modelId="{E2FC8175-5688-41B3-A346-06D18A423B62}" type="presOf" srcId="{F90BC1F3-0A2E-4B93-B1E3-BFEA4168235F}" destId="{86E4CFF5-BAF0-46EC-AB52-52CAFC4E5127}" srcOrd="1" destOrd="0" presId="urn:microsoft.com/office/officeart/2005/8/layout/hProcess4"/>
    <dgm:cxn modelId="{1282C859-2533-4547-8447-84FD5E3ADE2A}" type="presOf" srcId="{CF338DBD-948F-45D0-8263-A2D51E065547}" destId="{58DA5615-7C34-4379-B2BD-5186FE3B0F76}" srcOrd="0" destOrd="1" presId="urn:microsoft.com/office/officeart/2005/8/layout/hProcess4"/>
    <dgm:cxn modelId="{B8328280-9360-4B84-A36B-394E4AB5565C}" srcId="{F46D0D92-BA7A-4237-9996-090C90BD7E5A}" destId="{12B89156-5322-4A04-910B-F5A95157B58C}" srcOrd="0" destOrd="0" parTransId="{97BD7248-90D4-4B82-BF20-C785FE6375E2}" sibTransId="{2DBEBC20-2CBF-426F-9E2A-4FCB25F56379}"/>
    <dgm:cxn modelId="{FD62A18A-58C7-4C4D-8338-655C95265049}" type="presOf" srcId="{F45B9097-A36A-48B9-86D1-BF8C1F7EF14C}" destId="{890066B9-9753-4C44-948B-2964D608507E}" srcOrd="0" destOrd="0" presId="urn:microsoft.com/office/officeart/2005/8/layout/hProcess4"/>
    <dgm:cxn modelId="{ABFBAC94-1A26-419B-9D6C-572817884C9B}" srcId="{F45B9097-A36A-48B9-86D1-BF8C1F7EF14C}" destId="{23BB5279-79A5-4EFF-B2E0-2E3C29AB6383}" srcOrd="0" destOrd="0" parTransId="{341CDF1B-95A2-4D43-BFDF-295490059995}" sibTransId="{05AC58ED-21AA-42FA-B98D-B280B7928098}"/>
    <dgm:cxn modelId="{F4268699-0964-48CB-9D89-C08504854FC5}" type="presOf" srcId="{D69260C6-E564-4A72-9A08-D87022B58691}" destId="{58DA5615-7C34-4379-B2BD-5186FE3B0F76}" srcOrd="0" destOrd="0" presId="urn:microsoft.com/office/officeart/2005/8/layout/hProcess4"/>
    <dgm:cxn modelId="{F2A71DA2-E1C1-4CEB-B62B-E685578C9840}" type="presOf" srcId="{23BB5279-79A5-4EFF-B2E0-2E3C29AB6383}" destId="{B4A98581-3094-4CEF-B33C-CD897A47ADBE}" srcOrd="0" destOrd="0" presId="urn:microsoft.com/office/officeart/2005/8/layout/hProcess4"/>
    <dgm:cxn modelId="{7F97E9A3-1B94-426E-8E46-B5064073BB83}" type="presOf" srcId="{12B89156-5322-4A04-910B-F5A95157B58C}" destId="{9A0D3FAB-D504-4991-B49C-D8CEEDF5D906}" srcOrd="1" destOrd="0" presId="urn:microsoft.com/office/officeart/2005/8/layout/hProcess4"/>
    <dgm:cxn modelId="{6B1FCBCD-810A-4729-A37B-C96361DC1CF2}" type="presOf" srcId="{12B89156-5322-4A04-910B-F5A95157B58C}" destId="{FC99CA7C-5F3D-4E2D-84AC-8BF6FC37401B}" srcOrd="0" destOrd="0" presId="urn:microsoft.com/office/officeart/2005/8/layout/hProcess4"/>
    <dgm:cxn modelId="{0FDC9DE1-9053-4E71-ADB1-4B5D7DB1A053}" srcId="{23BB5279-79A5-4EFF-B2E0-2E3C29AB6383}" destId="{D69260C6-E564-4A72-9A08-D87022B58691}" srcOrd="0" destOrd="0" parTransId="{B78496CD-2448-44EF-9216-F57170ABA517}" sibTransId="{725C987E-81F9-46B1-BB0A-41EC4E8D85F5}"/>
    <dgm:cxn modelId="{DE891BE5-07B9-46AC-ADDA-1D6B0E8D3F57}" type="presOf" srcId="{D69260C6-E564-4A72-9A08-D87022B58691}" destId="{6976F375-3876-4A95-B179-2807FA424904}" srcOrd="1" destOrd="0" presId="urn:microsoft.com/office/officeart/2005/8/layout/hProcess4"/>
    <dgm:cxn modelId="{30933FC4-E8EC-4EE9-AECD-D47FE2A48FD6}" type="presParOf" srcId="{890066B9-9753-4C44-948B-2964D608507E}" destId="{84FC3950-E6C1-4FD6-8B3F-129E31D004CF}" srcOrd="0" destOrd="0" presId="urn:microsoft.com/office/officeart/2005/8/layout/hProcess4"/>
    <dgm:cxn modelId="{10CD40E4-B0D2-4504-8E2B-83251460B860}" type="presParOf" srcId="{890066B9-9753-4C44-948B-2964D608507E}" destId="{6168EFAF-6C9D-4F85-9ACE-2EC77B8BF77A}" srcOrd="1" destOrd="0" presId="urn:microsoft.com/office/officeart/2005/8/layout/hProcess4"/>
    <dgm:cxn modelId="{18DE295F-CEAC-4B51-961F-CEE4E8B06FA0}" type="presParOf" srcId="{890066B9-9753-4C44-948B-2964D608507E}" destId="{B4201587-8212-4E33-80DC-617929B3E9C8}" srcOrd="2" destOrd="0" presId="urn:microsoft.com/office/officeart/2005/8/layout/hProcess4"/>
    <dgm:cxn modelId="{245FECCC-FB7C-4089-B35B-52E0034970CA}" type="presParOf" srcId="{B4201587-8212-4E33-80DC-617929B3E9C8}" destId="{BCE7D069-C417-4D47-B70D-0C76197384EB}" srcOrd="0" destOrd="0" presId="urn:microsoft.com/office/officeart/2005/8/layout/hProcess4"/>
    <dgm:cxn modelId="{4216226C-4906-4B0E-90D4-4157DE25A698}" type="presParOf" srcId="{BCE7D069-C417-4D47-B70D-0C76197384EB}" destId="{67A38048-0BB5-4194-BD57-4B9590FCFD4F}" srcOrd="0" destOrd="0" presId="urn:microsoft.com/office/officeart/2005/8/layout/hProcess4"/>
    <dgm:cxn modelId="{37355C3D-011F-43E0-86DB-C13EC71D4F12}" type="presParOf" srcId="{BCE7D069-C417-4D47-B70D-0C76197384EB}" destId="{58DA5615-7C34-4379-B2BD-5186FE3B0F76}" srcOrd="1" destOrd="0" presId="urn:microsoft.com/office/officeart/2005/8/layout/hProcess4"/>
    <dgm:cxn modelId="{19172097-EE9B-4B4C-BE15-D96F33CC6F89}" type="presParOf" srcId="{BCE7D069-C417-4D47-B70D-0C76197384EB}" destId="{6976F375-3876-4A95-B179-2807FA424904}" srcOrd="2" destOrd="0" presId="urn:microsoft.com/office/officeart/2005/8/layout/hProcess4"/>
    <dgm:cxn modelId="{CBA0418A-D57C-4404-913D-BE462AE55B42}" type="presParOf" srcId="{BCE7D069-C417-4D47-B70D-0C76197384EB}" destId="{B4A98581-3094-4CEF-B33C-CD897A47ADBE}" srcOrd="3" destOrd="0" presId="urn:microsoft.com/office/officeart/2005/8/layout/hProcess4"/>
    <dgm:cxn modelId="{BF4F1B0D-5536-4544-BF99-699E6C228C08}" type="presParOf" srcId="{BCE7D069-C417-4D47-B70D-0C76197384EB}" destId="{36511DCC-24A7-4ABA-82EE-C3411BED3B44}" srcOrd="4" destOrd="0" presId="urn:microsoft.com/office/officeart/2005/8/layout/hProcess4"/>
    <dgm:cxn modelId="{64A1E250-6507-4C2D-A73C-E8FFFF81D02C}" type="presParOf" srcId="{B4201587-8212-4E33-80DC-617929B3E9C8}" destId="{20E0CC3A-B449-42F7-8AE0-0A1AFD6D3D1F}" srcOrd="1" destOrd="0" presId="urn:microsoft.com/office/officeart/2005/8/layout/hProcess4"/>
    <dgm:cxn modelId="{3DF9ABDA-77D5-4CB3-8576-489A3347D244}" type="presParOf" srcId="{B4201587-8212-4E33-80DC-617929B3E9C8}" destId="{90C78546-CC3A-49D0-9ABD-5BCF2F03FD4F}" srcOrd="2" destOrd="0" presId="urn:microsoft.com/office/officeart/2005/8/layout/hProcess4"/>
    <dgm:cxn modelId="{12EB0E4E-BF3F-489E-B6E1-6C45EB5E9F9B}" type="presParOf" srcId="{90C78546-CC3A-49D0-9ABD-5BCF2F03FD4F}" destId="{D46053C1-492C-47EB-999E-35AAA6E13051}" srcOrd="0" destOrd="0" presId="urn:microsoft.com/office/officeart/2005/8/layout/hProcess4"/>
    <dgm:cxn modelId="{AD875CE3-E19C-4EDF-B6EB-22AFB028B5B0}" type="presParOf" srcId="{90C78546-CC3A-49D0-9ABD-5BCF2F03FD4F}" destId="{65668EF6-0D8A-4F6F-973B-3248BCB81C3A}" srcOrd="1" destOrd="0" presId="urn:microsoft.com/office/officeart/2005/8/layout/hProcess4"/>
    <dgm:cxn modelId="{A62173E1-14B5-43C1-B3AE-A4A96CDDC99C}" type="presParOf" srcId="{90C78546-CC3A-49D0-9ABD-5BCF2F03FD4F}" destId="{86E4CFF5-BAF0-46EC-AB52-52CAFC4E5127}" srcOrd="2" destOrd="0" presId="urn:microsoft.com/office/officeart/2005/8/layout/hProcess4"/>
    <dgm:cxn modelId="{6C826492-DB5D-4DD9-979F-DE28B15BE8DA}" type="presParOf" srcId="{90C78546-CC3A-49D0-9ABD-5BCF2F03FD4F}" destId="{FC8CA7B0-321F-49CD-8FD7-122B8CDE1209}" srcOrd="3" destOrd="0" presId="urn:microsoft.com/office/officeart/2005/8/layout/hProcess4"/>
    <dgm:cxn modelId="{C70A0EFD-4173-4E4C-8F71-EF1817C5A180}" type="presParOf" srcId="{90C78546-CC3A-49D0-9ABD-5BCF2F03FD4F}" destId="{0E886A0B-94AE-495B-BCC3-D7321043D77F}" srcOrd="4" destOrd="0" presId="urn:microsoft.com/office/officeart/2005/8/layout/hProcess4"/>
    <dgm:cxn modelId="{A76AD35C-43CA-4521-9687-0B0FA5DAFA9E}" type="presParOf" srcId="{B4201587-8212-4E33-80DC-617929B3E9C8}" destId="{F0BAD9E0-E76F-42EE-AF3E-8DBA1D8B76CF}" srcOrd="3" destOrd="0" presId="urn:microsoft.com/office/officeart/2005/8/layout/hProcess4"/>
    <dgm:cxn modelId="{9183FC3B-49FC-4249-9A5C-6594040DC48B}" type="presParOf" srcId="{B4201587-8212-4E33-80DC-617929B3E9C8}" destId="{09D63C58-3F77-48C3-93CB-B73F01EB9F37}" srcOrd="4" destOrd="0" presId="urn:microsoft.com/office/officeart/2005/8/layout/hProcess4"/>
    <dgm:cxn modelId="{18C484E0-BE27-4868-850E-17AA22F99250}" type="presParOf" srcId="{09D63C58-3F77-48C3-93CB-B73F01EB9F37}" destId="{25C3F14E-E52A-4B56-B4B1-B444B2949770}" srcOrd="0" destOrd="0" presId="urn:microsoft.com/office/officeart/2005/8/layout/hProcess4"/>
    <dgm:cxn modelId="{9CD12F11-80AC-4316-8E44-BAB6E5692FA7}" type="presParOf" srcId="{09D63C58-3F77-48C3-93CB-B73F01EB9F37}" destId="{FC99CA7C-5F3D-4E2D-84AC-8BF6FC37401B}" srcOrd="1" destOrd="0" presId="urn:microsoft.com/office/officeart/2005/8/layout/hProcess4"/>
    <dgm:cxn modelId="{32399DBD-3A12-4B8C-973D-7D8E2860DEC3}" type="presParOf" srcId="{09D63C58-3F77-48C3-93CB-B73F01EB9F37}" destId="{9A0D3FAB-D504-4991-B49C-D8CEEDF5D906}" srcOrd="2" destOrd="0" presId="urn:microsoft.com/office/officeart/2005/8/layout/hProcess4"/>
    <dgm:cxn modelId="{D74CB7B1-7508-4F08-BB95-2486BD86A026}" type="presParOf" srcId="{09D63C58-3F77-48C3-93CB-B73F01EB9F37}" destId="{7627420F-5916-4F0F-AFB8-8374FEC6105A}" srcOrd="3" destOrd="0" presId="urn:microsoft.com/office/officeart/2005/8/layout/hProcess4"/>
    <dgm:cxn modelId="{4C5971DB-62F1-4062-A0D1-205E4F038EEE}" type="presParOf" srcId="{09D63C58-3F77-48C3-93CB-B73F01EB9F37}" destId="{4807DA54-6A00-466D-B9DA-003B9F295A5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A5615-7C34-4379-B2BD-5186FE3B0F76}">
      <dsp:nvSpPr>
        <dsp:cNvPr id="0" name=""/>
        <dsp:cNvSpPr/>
      </dsp:nvSpPr>
      <dsp:spPr>
        <a:xfrm>
          <a:off x="423542" y="1109591"/>
          <a:ext cx="2585086" cy="213215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Knowledge Testing</a:t>
          </a:r>
        </a:p>
        <a:p>
          <a:pPr marL="285750" lvl="1" indent="-285750" algn="l" defTabSz="1377950">
            <a:lnSpc>
              <a:spcPct val="90000"/>
            </a:lnSpc>
            <a:spcBef>
              <a:spcPct val="0"/>
            </a:spcBef>
            <a:spcAft>
              <a:spcPct val="15000"/>
            </a:spcAft>
            <a:buChar char="•"/>
          </a:pPr>
          <a:endParaRPr lang="en-US" sz="3100" kern="1200" dirty="0"/>
        </a:p>
      </dsp:txBody>
      <dsp:txXfrm>
        <a:off x="472609" y="1158658"/>
        <a:ext cx="2486952" cy="1577131"/>
      </dsp:txXfrm>
    </dsp:sp>
    <dsp:sp modelId="{20E0CC3A-B449-42F7-8AE0-0A1AFD6D3D1F}">
      <dsp:nvSpPr>
        <dsp:cNvPr id="0" name=""/>
        <dsp:cNvSpPr/>
      </dsp:nvSpPr>
      <dsp:spPr>
        <a:xfrm>
          <a:off x="1846782" y="1511413"/>
          <a:ext cx="3007450" cy="3007450"/>
        </a:xfrm>
        <a:prstGeom prst="leftCircularArrow">
          <a:avLst>
            <a:gd name="adj1" fmla="val 3671"/>
            <a:gd name="adj2" fmla="val 457399"/>
            <a:gd name="adj3" fmla="val 2232910"/>
            <a:gd name="adj4" fmla="val 9024489"/>
            <a:gd name="adj5" fmla="val 4283"/>
          </a:avLst>
        </a:prstGeom>
        <a:solidFill>
          <a:schemeClr val="accent2">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4A98581-3094-4CEF-B33C-CD897A47ADBE}">
      <dsp:nvSpPr>
        <dsp:cNvPr id="0" name=""/>
        <dsp:cNvSpPr/>
      </dsp:nvSpPr>
      <dsp:spPr>
        <a:xfrm>
          <a:off x="998006" y="2784856"/>
          <a:ext cx="2297854" cy="913780"/>
        </a:xfrm>
        <a:prstGeom prst="roundRect">
          <a:avLst>
            <a:gd name="adj" fmla="val 1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en-US" sz="5200" kern="1200" dirty="0"/>
            <a:t>Level 1</a:t>
          </a:r>
        </a:p>
      </dsp:txBody>
      <dsp:txXfrm>
        <a:off x="1024770" y="2811620"/>
        <a:ext cx="2244326" cy="860252"/>
      </dsp:txXfrm>
    </dsp:sp>
    <dsp:sp modelId="{65668EF6-0D8A-4F6F-973B-3248BCB81C3A}">
      <dsp:nvSpPr>
        <dsp:cNvPr id="0" name=""/>
        <dsp:cNvSpPr/>
      </dsp:nvSpPr>
      <dsp:spPr>
        <a:xfrm>
          <a:off x="3821640" y="1109591"/>
          <a:ext cx="2585086" cy="2132155"/>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Performance Evaluation</a:t>
          </a:r>
        </a:p>
      </dsp:txBody>
      <dsp:txXfrm>
        <a:off x="3870707" y="1615548"/>
        <a:ext cx="2486952" cy="1577131"/>
      </dsp:txXfrm>
    </dsp:sp>
    <dsp:sp modelId="{F0BAD9E0-E76F-42EE-AF3E-8DBA1D8B76CF}">
      <dsp:nvSpPr>
        <dsp:cNvPr id="0" name=""/>
        <dsp:cNvSpPr/>
      </dsp:nvSpPr>
      <dsp:spPr>
        <a:xfrm>
          <a:off x="5223338" y="-251125"/>
          <a:ext cx="3337767" cy="3337767"/>
        </a:xfrm>
        <a:prstGeom prst="circularArrow">
          <a:avLst>
            <a:gd name="adj1" fmla="val 3308"/>
            <a:gd name="adj2" fmla="val 408578"/>
            <a:gd name="adj3" fmla="val 19415911"/>
            <a:gd name="adj4" fmla="val 12575511"/>
            <a:gd name="adj5" fmla="val 3859"/>
          </a:avLst>
        </a:prstGeom>
        <a:solidFill>
          <a:schemeClr val="accent3">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FC8CA7B0-321F-49CD-8FD7-122B8CDE1209}">
      <dsp:nvSpPr>
        <dsp:cNvPr id="0" name=""/>
        <dsp:cNvSpPr/>
      </dsp:nvSpPr>
      <dsp:spPr>
        <a:xfrm>
          <a:off x="4396104" y="652700"/>
          <a:ext cx="2297854" cy="913780"/>
        </a:xfrm>
        <a:prstGeom prst="roundRect">
          <a:avLst>
            <a:gd name="adj" fmla="val 10000"/>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en-US" sz="5200" kern="1200" dirty="0"/>
            <a:t>Level 2</a:t>
          </a:r>
        </a:p>
      </dsp:txBody>
      <dsp:txXfrm>
        <a:off x="4422868" y="679464"/>
        <a:ext cx="2244326" cy="860252"/>
      </dsp:txXfrm>
    </dsp:sp>
    <dsp:sp modelId="{FC99CA7C-5F3D-4E2D-84AC-8BF6FC37401B}">
      <dsp:nvSpPr>
        <dsp:cNvPr id="0" name=""/>
        <dsp:cNvSpPr/>
      </dsp:nvSpPr>
      <dsp:spPr>
        <a:xfrm>
          <a:off x="7219739" y="1109591"/>
          <a:ext cx="2585086" cy="2132155"/>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p3d z="-400500" extrusionH="63500" prstMaterial="matte"/>
      </dsp:spPr>
      <dsp:style>
        <a:lnRef idx="1">
          <a:scrgbClr r="0" g="0" b="0"/>
        </a:lnRef>
        <a:fillRef idx="1">
          <a:scrgbClr r="0" g="0" b="0"/>
        </a:fillRef>
        <a:effectRef idx="0">
          <a:scrgbClr r="0" g="0" b="0"/>
        </a:effectRef>
        <a:fontRef idx="minor"/>
      </dsp:style>
      <dsp:txBody>
        <a:bodyPr spcFirstLastPara="0" vert="horz" wrap="square" lIns="59055" tIns="59055" rIns="59055" bIns="5905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Applying Knowledge &amp; Skills</a:t>
          </a:r>
        </a:p>
      </dsp:txBody>
      <dsp:txXfrm>
        <a:off x="7268806" y="1158658"/>
        <a:ext cx="2486952" cy="1577131"/>
      </dsp:txXfrm>
    </dsp:sp>
    <dsp:sp modelId="{7627420F-5916-4F0F-AFB8-8374FEC6105A}">
      <dsp:nvSpPr>
        <dsp:cNvPr id="0" name=""/>
        <dsp:cNvSpPr/>
      </dsp:nvSpPr>
      <dsp:spPr>
        <a:xfrm>
          <a:off x="7794202" y="2784856"/>
          <a:ext cx="2297854" cy="913780"/>
        </a:xfrm>
        <a:prstGeom prst="roundRect">
          <a:avLst>
            <a:gd name="adj" fmla="val 10000"/>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a:lnSpc>
              <a:spcPct val="90000"/>
            </a:lnSpc>
            <a:spcBef>
              <a:spcPct val="0"/>
            </a:spcBef>
            <a:spcAft>
              <a:spcPct val="35000"/>
            </a:spcAft>
            <a:buNone/>
          </a:pPr>
          <a:r>
            <a:rPr lang="en-US" sz="5200" kern="1200" dirty="0"/>
            <a:t>Level 3</a:t>
          </a:r>
        </a:p>
      </dsp:txBody>
      <dsp:txXfrm>
        <a:off x="7820966" y="2811620"/>
        <a:ext cx="2244326" cy="8602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4348B-5041-4854-8E2A-D4149341D139}" type="datetimeFigureOut">
              <a:rPr lang="en-US" smtClean="0"/>
              <a:t>7/22/2021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CB5B4-6CAE-4C5A-9EF6-A0E6CAE48D4A}" type="slidenum">
              <a:rPr lang="en-US" smtClean="0"/>
              <a:t>‹#›</a:t>
            </a:fld>
            <a:endParaRPr lang="en-US"/>
          </a:p>
        </p:txBody>
      </p:sp>
    </p:spTree>
    <p:extLst>
      <p:ext uri="{BB962C8B-B14F-4D97-AF65-F5344CB8AC3E}">
        <p14:creationId xmlns:p14="http://schemas.microsoft.com/office/powerpoint/2010/main" val="231893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quiltss.org/our-team/"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quiltss.org/programs#juumhijrkn"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quiltss.org/programs/#juumhijrk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adsp.org/wp-content/uploads/2019/05/NADSP-E-Badge-Academy-Certification-Comparison.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opwdd.ny.gov/opwdd_about/commissioners_page/CredentialTechnicalReport" TargetMode="External"/><Relationship Id="rId3" Type="http://schemas.openxmlformats.org/officeDocument/2006/relationships/hyperlink" Target="https://www.bls.gov/news.release/pdf/jolts.pdf" TargetMode="External"/><Relationship Id="rId7" Type="http://schemas.openxmlformats.org/officeDocument/2006/relationships/hyperlink" Target="https://onlinelibrary.wiley.com/doi/abs/10.1002/mrdd.20151"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phinational.org/wp-content/uploads/2017/07/phi_federal_report_web_0.pdf" TargetMode="External"/><Relationship Id="rId5" Type="http://schemas.openxmlformats.org/officeDocument/2006/relationships/hyperlink" Target="https://www.bls.gov/ooh/fastest-growing.htm" TargetMode="External"/><Relationship Id="rId10" Type="http://schemas.openxmlformats.org/officeDocument/2006/relationships/hyperlink" Target="https://www.phinational.org/sites/phinational.org/files/clearinghouse/PHI%20Facts%203.pdf" TargetMode="External"/><Relationship Id="rId4" Type="http://schemas.openxmlformats.org/officeDocument/2006/relationships/hyperlink" Target="https://www.bls.gov/news.release/pdf/forbrn.pdf" TargetMode="External"/><Relationship Id="rId9" Type="http://schemas.openxmlformats.org/officeDocument/2006/relationships/hyperlink" Target="https://phinational.org/wp-content/uploads/legacy/research-report/paying-the-price.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1" u="none" strike="noStrike" dirty="0">
                <a:solidFill>
                  <a:srgbClr val="000000"/>
                </a:solidFill>
                <a:effectLst/>
                <a:latin typeface="Calibri" panose="020F0502020204030204" pitchFamily="34" charset="0"/>
              </a:rPr>
              <a:t>Host and Co-host notes for pre-meeting setup</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Actions before the session: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Slide #1 – Update presenter names</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Hide the other region consultant slide, as applicable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Hide other regions workshop slide for Upcoming Workshops, as applicable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0" indent="0" algn="l" rtl="0" fontAlgn="base">
              <a:buFont typeface="Wingdings" panose="05000000000000000000" pitchFamily="2" charset="2"/>
              <a:buNone/>
            </a:pPr>
            <a:r>
              <a:rPr lang="en-US" sz="1200" b="0" i="1" u="none" strike="noStrike" dirty="0">
                <a:solidFill>
                  <a:srgbClr val="000000"/>
                </a:solidFill>
                <a:effectLst/>
                <a:latin typeface="Calibri" panose="020F0502020204030204" pitchFamily="34" charset="0"/>
              </a:rPr>
              <a:t>In the Practice session before participants log 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Check that the presenter can share their screen and run videos as needed</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Check that the presenter marks “Share Computer sounds” and “Optimize Screen sharing for video clip” so that any videos shown can be heard by others – it is on the same screen that you choose which screen to share.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Make Coaches "Co-hosts"</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Confirm polls are loaded - host</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Turn on transcript –host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Break-out Groups – host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Take attendance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Time keeper</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Host / Welcome people as they arrive &amp; arrive late – assign someone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Monitor Chat – assign someone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Turn on record, as desired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Subtitles – turned on, each participant can control turning on and off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At end of presentation:</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marL="285750" indent="-285750" algn="l" rtl="0" fontAlgn="base">
              <a:buFont typeface="Wingdings" panose="05000000000000000000" pitchFamily="2" charset="2"/>
              <a:buChar char="Ø"/>
            </a:pPr>
            <a:r>
              <a:rPr lang="en-US" sz="1200" b="0" i="1" u="none" strike="noStrike" dirty="0">
                <a:solidFill>
                  <a:srgbClr val="000000"/>
                </a:solidFill>
                <a:effectLst/>
                <a:latin typeface="Calibri" panose="020F0502020204030204" pitchFamily="34" charset="0"/>
              </a:rPr>
              <a:t>MAKE SURE TO STOP RECORDING AT THANK YOU SLIDE</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None/>
            </a:pPr>
            <a:r>
              <a:rPr lang="en-US" sz="1200" b="0" i="0" dirty="0">
                <a:solidFill>
                  <a:srgbClr val="444444"/>
                </a:solidFill>
                <a:effectLst/>
                <a:latin typeface="Arial" panose="020B0604020202020204" pitchFamily="34" charset="0"/>
              </a:rPr>
              <a:t>​</a:t>
            </a:r>
          </a:p>
          <a:p>
            <a:pPr algn="l" rtl="0" fontAlgn="base">
              <a:buFont typeface="Arial" panose="020B0604020202020204" pitchFamily="34" charset="0"/>
              <a:buNone/>
            </a:pPr>
            <a:r>
              <a:rPr lang="en-US" sz="1200" b="0" i="1" u="none" strike="noStrike" dirty="0">
                <a:solidFill>
                  <a:srgbClr val="000000"/>
                </a:solidFill>
                <a:effectLst/>
                <a:latin typeface="Calibri" panose="020F0502020204030204" pitchFamily="34" charset="0"/>
              </a:rPr>
              <a:t>Note to Facilitator</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1" i="0" u="none" strike="noStrike" dirty="0">
                <a:solidFill>
                  <a:srgbClr val="000000"/>
                </a:solidFill>
                <a:effectLst/>
                <a:latin typeface="Calibri" panose="020F0502020204030204" pitchFamily="34" charset="0"/>
              </a:rPr>
              <a:t>Bold Text = Timing</a:t>
            </a:r>
            <a:r>
              <a:rPr lang="en-US" sz="1200" b="0" i="0" u="none" strike="noStrike" dirty="0">
                <a:solidFill>
                  <a:srgbClr val="000000"/>
                </a:solidFill>
                <a:effectLst/>
                <a:latin typeface="Calibri" panose="020F0502020204030204" pitchFamily="34" charset="0"/>
              </a:rPr>
              <a: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1" u="none" strike="noStrike" dirty="0">
                <a:solidFill>
                  <a:srgbClr val="000000"/>
                </a:solidFill>
                <a:effectLst/>
                <a:latin typeface="Calibri" panose="020F0502020204030204" pitchFamily="34" charset="0"/>
              </a:rPr>
              <a:t>Italicized Text = Notes – do not read</a:t>
            </a:r>
            <a:r>
              <a:rPr lang="en-US" sz="1200" b="0" i="0" u="none" strike="noStrike" dirty="0">
                <a:solidFill>
                  <a:srgbClr val="000000"/>
                </a:solidFill>
                <a:effectLst/>
                <a:latin typeface="Calibri" panose="020F0502020204030204" pitchFamily="34" charset="0"/>
              </a:rPr>
              <a:t>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Regular Text = Talking Points </a:t>
            </a:r>
            <a:r>
              <a:rPr lang="en-US" sz="1200" b="0" i="0" u="none" strike="noStrike" dirty="0">
                <a:solidFill>
                  <a:srgbClr val="444444"/>
                </a:solidFill>
                <a:effectLst/>
                <a:latin typeface="Calibri" panose="020F0502020204030204" pitchFamily="34" charset="0"/>
              </a:rPr>
              <a:t>​</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1</a:t>
            </a:fld>
            <a:endParaRPr lang="en-US"/>
          </a:p>
        </p:txBody>
      </p:sp>
    </p:spTree>
    <p:extLst>
      <p:ext uri="{BB962C8B-B14F-4D97-AF65-F5344CB8AC3E}">
        <p14:creationId xmlns:p14="http://schemas.microsoft.com/office/powerpoint/2010/main" val="3190952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i="0" dirty="0"/>
              <a:t>Poll</a:t>
            </a:r>
          </a:p>
          <a:p>
            <a:pPr marL="274320" marR="0" lvl="0" indent="0" algn="l" defTabSz="914400" rtl="0" eaLnBrk="1" fontAlgn="auto" latinLnBrk="0" hangingPunct="1">
              <a:lnSpc>
                <a:spcPct val="100000"/>
              </a:lnSpc>
              <a:spcBef>
                <a:spcPts val="0"/>
              </a:spcBef>
              <a:spcAft>
                <a:spcPts val="0"/>
              </a:spcAft>
              <a:buClrTx/>
              <a:buSzTx/>
              <a:buFontTx/>
              <a:buNone/>
              <a:tabLst/>
              <a:defRPr/>
            </a:pPr>
            <a:r>
              <a:rPr lang="en-US" i="1" dirty="0"/>
              <a:t>Facilitor Notes:  </a:t>
            </a:r>
          </a:p>
          <a:p>
            <a:pPr marL="44577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Have this poll ready to go. Read the question and give instructions for the poll. Give people about a minute to complete. Give them a 30 second warning for closing the poll.</a:t>
            </a:r>
          </a:p>
          <a:p>
            <a:pPr marL="27432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7432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445770" indent="-171450">
              <a:buFont typeface="Wingdings" panose="05000000000000000000" pitchFamily="2" charset="2"/>
              <a:buChar char="Ø"/>
            </a:pPr>
            <a:r>
              <a:rPr lang="en-US" dirty="0"/>
              <a:t>Let’s</a:t>
            </a:r>
            <a:r>
              <a:rPr lang="en-US" baseline="0" dirty="0"/>
              <a:t> pause for a brief moment to respond to this poll?  How many of you currently use a career pathway program in your organization? </a:t>
            </a:r>
          </a:p>
          <a:p>
            <a:pPr marL="445770" indent="-171450">
              <a:buFont typeface="Wingdings" panose="05000000000000000000" pitchFamily="2" charset="2"/>
              <a:buChar char="Ø"/>
            </a:pPr>
            <a:r>
              <a:rPr lang="en-US" baseline="0" dirty="0"/>
              <a:t>Pause 15-30</a:t>
            </a:r>
          </a:p>
          <a:p>
            <a:pPr marL="445770" indent="-171450">
              <a:buFont typeface="Wingdings" panose="05000000000000000000" pitchFamily="2" charset="2"/>
              <a:buChar char="Ø"/>
            </a:pPr>
            <a:r>
              <a:rPr lang="en-US" baseline="0" dirty="0"/>
              <a:t>Review the results.</a:t>
            </a:r>
          </a:p>
          <a:p>
            <a:pPr marL="445770" indent="-171450">
              <a:buFont typeface="Wingdings" panose="05000000000000000000" pitchFamily="2" charset="2"/>
              <a:buChar char="Ø"/>
            </a:pPr>
            <a:r>
              <a:rPr lang="en-US" baseline="0" dirty="0"/>
              <a:t>That’s response aligns with responses I receive when I’ve asked this question during other presentations. </a:t>
            </a:r>
          </a:p>
          <a:p>
            <a:pPr marL="445770" indent="-171450">
              <a:buFont typeface="Wingdings" panose="05000000000000000000" pitchFamily="2" charset="2"/>
              <a:buChar char="Ø"/>
            </a:pPr>
            <a:r>
              <a:rPr lang="en-US" baseline="0" dirty="0"/>
              <a:t>Move to next slide on building a career pathway program in your organization. </a:t>
            </a:r>
          </a:p>
        </p:txBody>
      </p:sp>
      <p:sp>
        <p:nvSpPr>
          <p:cNvPr id="4" name="Slide Number Placeholder 3"/>
          <p:cNvSpPr>
            <a:spLocks noGrp="1"/>
          </p:cNvSpPr>
          <p:nvPr>
            <p:ph type="sldNum" sz="quarter" idx="10"/>
          </p:nvPr>
        </p:nvSpPr>
        <p:spPr/>
        <p:txBody>
          <a:bodyPr/>
          <a:lstStyle/>
          <a:p>
            <a:fld id="{B61CB5B4-6CAE-4C5A-9EF6-A0E6CAE48D4A}" type="slidenum">
              <a:rPr lang="en-US" smtClean="0"/>
              <a:t>10</a:t>
            </a:fld>
            <a:endParaRPr lang="en-US"/>
          </a:p>
        </p:txBody>
      </p:sp>
    </p:spTree>
    <p:extLst>
      <p:ext uri="{BB962C8B-B14F-4D97-AF65-F5344CB8AC3E}">
        <p14:creationId xmlns:p14="http://schemas.microsoft.com/office/powerpoint/2010/main" val="26321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One strategy</a:t>
            </a:r>
            <a:r>
              <a:rPr lang="en-US" baseline="0" dirty="0"/>
              <a:t> an organization can use to promote the DSP as a profession is to implement a career pathway program.  A career pathway program </a:t>
            </a:r>
            <a:endParaRPr lang="en-US" dirty="0"/>
          </a:p>
        </p:txBody>
      </p:sp>
      <p:sp>
        <p:nvSpPr>
          <p:cNvPr id="4" name="Slide Number Placeholder 3"/>
          <p:cNvSpPr>
            <a:spLocks noGrp="1"/>
          </p:cNvSpPr>
          <p:nvPr>
            <p:ph type="sldNum" sz="quarter" idx="5"/>
          </p:nvPr>
        </p:nvSpPr>
        <p:spPr/>
        <p:txBody>
          <a:bodyPr/>
          <a:lstStyle/>
          <a:p>
            <a:fld id="{0CB00ED9-B6AE-4150-A256-88CE1B621916}" type="slidenum">
              <a:rPr lang="en-US" smtClean="0"/>
              <a:t>11</a:t>
            </a:fld>
            <a:endParaRPr lang="en-US"/>
          </a:p>
        </p:txBody>
      </p:sp>
    </p:spTree>
    <p:extLst>
      <p:ext uri="{BB962C8B-B14F-4D97-AF65-F5344CB8AC3E}">
        <p14:creationId xmlns:p14="http://schemas.microsoft.com/office/powerpoint/2010/main" val="120476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pPr marL="171450" indent="-171450">
              <a:buFont typeface="Wingdings" panose="05000000000000000000" pitchFamily="2" charset="2"/>
              <a:buChar char="Ø"/>
            </a:pPr>
            <a:r>
              <a:rPr lang="en-US" dirty="0"/>
              <a:t>While low wages  is the primary reason</a:t>
            </a:r>
            <a:r>
              <a:rPr lang="en-US" baseline="0" dirty="0"/>
              <a:t> people don’t consider the profession </a:t>
            </a:r>
            <a:r>
              <a:rPr lang="en-US" dirty="0"/>
              <a:t>- approximately 54% of DSPs’ families qualify for public benefits due to low income. </a:t>
            </a:r>
          </a:p>
          <a:p>
            <a:pPr marL="171450" indent="-171450">
              <a:buFont typeface="Wingdings" panose="05000000000000000000" pitchFamily="2" charset="2"/>
              <a:buChar char="Ø"/>
            </a:pPr>
            <a:r>
              <a:rPr lang="en-US" baseline="0" dirty="0"/>
              <a:t>There are a lot of interventions that can address some of these issues. </a:t>
            </a:r>
          </a:p>
          <a:p>
            <a:pPr marL="171450" indent="-171450">
              <a:buFont typeface="Wingdings" panose="05000000000000000000" pitchFamily="2" charset="2"/>
              <a:buChar char="Ø"/>
            </a:pPr>
            <a:r>
              <a:rPr lang="en-US" baseline="0" dirty="0"/>
              <a:t>One of them is the Career Pathways or Credentialing program.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Source:</a:t>
            </a:r>
            <a:r>
              <a:rPr lang="en-US" baseline="0" dirty="0"/>
              <a:t> </a:t>
            </a:r>
            <a:r>
              <a:rPr lang="en-US" dirty="0"/>
              <a:t>PCPID</a:t>
            </a:r>
            <a:r>
              <a:rPr lang="en-US" baseline="0" dirty="0"/>
              <a:t> report., 2019</a:t>
            </a:r>
          </a:p>
          <a:p>
            <a:endParaRPr lang="en-US" dirty="0"/>
          </a:p>
        </p:txBody>
      </p:sp>
      <p:sp>
        <p:nvSpPr>
          <p:cNvPr id="4" name="Slide Number Placeholder 3"/>
          <p:cNvSpPr>
            <a:spLocks noGrp="1"/>
          </p:cNvSpPr>
          <p:nvPr>
            <p:ph type="sldNum" sz="quarter" idx="10"/>
          </p:nvPr>
        </p:nvSpPr>
        <p:spPr/>
        <p:txBody>
          <a:bodyPr/>
          <a:lstStyle/>
          <a:p>
            <a:fld id="{58BE1359-2DA2-4102-8E5F-3C314329F386}" type="slidenum">
              <a:rPr lang="en-US" smtClean="0"/>
              <a:t>12</a:t>
            </a:fld>
            <a:endParaRPr lang="en-US" dirty="0"/>
          </a:p>
        </p:txBody>
      </p:sp>
    </p:spTree>
    <p:extLst>
      <p:ext uri="{BB962C8B-B14F-4D97-AF65-F5344CB8AC3E}">
        <p14:creationId xmlns:p14="http://schemas.microsoft.com/office/powerpoint/2010/main" val="2352361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Notes: </a:t>
            </a:r>
          </a:p>
          <a:p>
            <a:pPr marL="171450" indent="-171450">
              <a:buFont typeface="Wingdings" panose="05000000000000000000" pitchFamily="2" charset="2"/>
              <a:buChar char="Ø"/>
            </a:pPr>
            <a:r>
              <a:rPr lang="en-US" i="1" dirty="0"/>
              <a:t>Read through some of these</a:t>
            </a:r>
            <a:r>
              <a:rPr lang="en-US" i="1" baseline="0" dirty="0"/>
              <a:t> examples on the slide.</a:t>
            </a:r>
            <a:endParaRPr lang="en-US" i="1" dirty="0"/>
          </a:p>
        </p:txBody>
      </p:sp>
      <p:sp>
        <p:nvSpPr>
          <p:cNvPr id="4" name="Slide Number Placeholder 3"/>
          <p:cNvSpPr>
            <a:spLocks noGrp="1"/>
          </p:cNvSpPr>
          <p:nvPr>
            <p:ph type="sldNum" sz="quarter" idx="10"/>
          </p:nvPr>
        </p:nvSpPr>
        <p:spPr/>
        <p:txBody>
          <a:bodyPr/>
          <a:lstStyle/>
          <a:p>
            <a:fld id="{0CB00ED9-B6AE-4150-A256-88CE1B621916}" type="slidenum">
              <a:rPr lang="en-US" smtClean="0"/>
              <a:t>13</a:t>
            </a:fld>
            <a:endParaRPr lang="en-US"/>
          </a:p>
        </p:txBody>
      </p:sp>
    </p:spTree>
    <p:extLst>
      <p:ext uri="{BB962C8B-B14F-4D97-AF65-F5344CB8AC3E}">
        <p14:creationId xmlns:p14="http://schemas.microsoft.com/office/powerpoint/2010/main" val="316734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628650" lvl="1" indent="-171450" algn="l">
              <a:buFont typeface="Wingdings" panose="05000000000000000000" pitchFamily="2" charset="2"/>
              <a:buChar char="Ø"/>
            </a:pPr>
            <a:r>
              <a:rPr lang="en-US" dirty="0"/>
              <a:t>I</a:t>
            </a:r>
            <a:r>
              <a:rPr lang="en-US" baseline="0" dirty="0"/>
              <a:t> wanted to pause here to note the difference between career ladders and credentialing programs. </a:t>
            </a:r>
          </a:p>
          <a:p>
            <a:pPr marL="628650" lvl="1" indent="-171450" algn="l">
              <a:buFont typeface="Wingdings" panose="05000000000000000000" pitchFamily="2" charset="2"/>
              <a:buChar char="Ø"/>
            </a:pPr>
            <a:r>
              <a:rPr lang="en-US" baseline="0" dirty="0"/>
              <a:t>Career Ladders = </a:t>
            </a:r>
            <a:r>
              <a:rPr lang="en-US" dirty="0"/>
              <a:t>gain professional recognition within their organization and the field for training and specialized skills </a:t>
            </a:r>
          </a:p>
          <a:p>
            <a:pPr marL="628650" lvl="1" indent="-171450" algn="l">
              <a:buFont typeface="Wingdings" panose="05000000000000000000" pitchFamily="2" charset="2"/>
              <a:buChar char="Ø"/>
            </a:pPr>
            <a:r>
              <a:rPr lang="en-US" dirty="0"/>
              <a:t>Credentialing</a:t>
            </a:r>
            <a:r>
              <a:rPr lang="en-US" baseline="0" dirty="0"/>
              <a:t> = </a:t>
            </a:r>
            <a:r>
              <a:rPr lang="en-US" dirty="0"/>
              <a:t>state and/or nationally recognized training requirements and an exam where the learner earns a specialized degree</a:t>
            </a:r>
          </a:p>
          <a:p>
            <a:pPr lvl="1" algn="l"/>
            <a:endParaRPr lang="en-US" dirty="0"/>
          </a:p>
          <a:p>
            <a:pPr lvl="1" algn="l"/>
            <a:r>
              <a:rPr lang="en-US" i="1" dirty="0"/>
              <a:t>Facilitor Notes: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baseline="0" dirty="0"/>
              <a:t>This is focusing on building career ladders; however,  will also share information about credentialing programs. as well that includes examples of current programs a little later in the presentation. </a:t>
            </a:r>
          </a:p>
          <a:p>
            <a:pPr lvl="1" algn="l"/>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14</a:t>
            </a:fld>
            <a:endParaRPr lang="en-US"/>
          </a:p>
        </p:txBody>
      </p:sp>
    </p:spTree>
    <p:extLst>
      <p:ext uri="{BB962C8B-B14F-4D97-AF65-F5344CB8AC3E}">
        <p14:creationId xmlns:p14="http://schemas.microsoft.com/office/powerpoint/2010/main" val="2967449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We have identified 8 steps to building</a:t>
            </a:r>
            <a:r>
              <a:rPr lang="en-US" sz="1200" b="0" i="0" kern="1200" baseline="0" dirty="0">
                <a:solidFill>
                  <a:schemeClr val="tx1"/>
                </a:solidFill>
                <a:effectLst/>
                <a:latin typeface="+mn-lt"/>
                <a:ea typeface="+mn-ea"/>
                <a:cs typeface="+mn-cs"/>
              </a:rPr>
              <a:t> a DSP Career Ladder.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In the next few slides, we will be looking at each</a:t>
            </a:r>
            <a:r>
              <a:rPr lang="en-US" sz="1200" b="0" i="0" kern="1200" baseline="0" dirty="0">
                <a:solidFill>
                  <a:schemeClr val="tx1"/>
                </a:solidFill>
                <a:effectLst/>
                <a:latin typeface="+mn-lt"/>
                <a:ea typeface="+mn-ea"/>
                <a:cs typeface="+mn-cs"/>
              </a:rPr>
              <a:t> of the steps</a:t>
            </a:r>
            <a:r>
              <a:rPr lang="en-US" sz="1200" b="0" i="0" kern="1200" dirty="0">
                <a:solidFill>
                  <a:schemeClr val="tx1"/>
                </a:solidFill>
                <a:effectLst/>
                <a:latin typeface="+mn-lt"/>
                <a:ea typeface="+mn-ea"/>
                <a:cs typeface="+mn-cs"/>
              </a:rPr>
              <a:t> needed to create a career ladder program.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As you listen</a:t>
            </a:r>
            <a:r>
              <a:rPr lang="en-US" sz="1200" b="0" i="0" kern="1200" baseline="0" dirty="0">
                <a:solidFill>
                  <a:schemeClr val="tx1"/>
                </a:solidFill>
                <a:effectLst/>
                <a:latin typeface="+mn-lt"/>
                <a:ea typeface="+mn-ea"/>
                <a:cs typeface="+mn-cs"/>
              </a:rPr>
              <a:t>, take note which steps you have completed if you have already have a career ladder or credentialing program in your organization.  Or note what steps you might need to consider if you are just starting 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endParaRPr lang="en-US" b="0" i="0" dirty="0">
              <a:effectLst/>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15</a:t>
            </a:fld>
            <a:endParaRPr lang="en-US"/>
          </a:p>
        </p:txBody>
      </p:sp>
    </p:spTree>
    <p:extLst>
      <p:ext uri="{BB962C8B-B14F-4D97-AF65-F5344CB8AC3E}">
        <p14:creationId xmlns:p14="http://schemas.microsoft.com/office/powerpoint/2010/main" val="321053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The first step to creating your own program is to talk with your stakeholders.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Consider all those who are important to help you think through the process and navigate it along with you.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Are they organizational decision makers? What influence do they have in your agency? What are they bringing to the table?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dirty="0">
                <a:solidFill>
                  <a:schemeClr val="tx1"/>
                </a:solidFill>
                <a:effectLst/>
                <a:latin typeface="+mn-lt"/>
                <a:ea typeface="+mn-ea"/>
                <a:cs typeface="+mn-cs"/>
              </a:rPr>
              <a:t>(Maybe provide specific examples of people/positions</a:t>
            </a:r>
            <a:r>
              <a:rPr lang="en-US" sz="1200" b="0" i="0" kern="1200" baseline="0" dirty="0">
                <a:solidFill>
                  <a:schemeClr val="tx1"/>
                </a:solidFill>
                <a:effectLst/>
                <a:latin typeface="+mn-lt"/>
                <a:ea typeface="+mn-ea"/>
                <a:cs typeface="+mn-cs"/>
              </a:rPr>
              <a:t> who could be stakeholders.</a:t>
            </a:r>
            <a:r>
              <a:rPr lang="en-US" sz="1200" b="0" i="0" kern="1200" dirty="0">
                <a:solidFill>
                  <a:schemeClr val="tx1"/>
                </a:solidFill>
                <a:effectLst/>
                <a:latin typeface="+mn-lt"/>
                <a:ea typeface="+mn-ea"/>
                <a:cs typeface="+mn-cs"/>
              </a:rPr>
              <a:t>)</a:t>
            </a:r>
            <a:endParaRPr lang="en-US" b="0" i="0" dirty="0">
              <a:effectLst/>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16</a:t>
            </a:fld>
            <a:endParaRPr lang="en-US"/>
          </a:p>
        </p:txBody>
      </p:sp>
    </p:spTree>
    <p:extLst>
      <p:ext uri="{BB962C8B-B14F-4D97-AF65-F5344CB8AC3E}">
        <p14:creationId xmlns:p14="http://schemas.microsoft.com/office/powerpoint/2010/main" val="4270300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Next you want to work with those stakeholders</a:t>
            </a:r>
            <a:r>
              <a:rPr lang="en-US" baseline="0" dirty="0"/>
              <a:t> to help you develop your mission, vision, values and goals specific to your career ladder program.  </a:t>
            </a:r>
          </a:p>
          <a:p>
            <a:pPr marL="171450" indent="-171450">
              <a:buFont typeface="Wingdings" panose="05000000000000000000" pitchFamily="2" charset="2"/>
              <a:buChar char="Ø"/>
            </a:pPr>
            <a:r>
              <a:rPr lang="en-US" baseline="0" dirty="0"/>
              <a:t>If you have or are working to develop a strategic plan to guide your organization, you can consider incorporating the two.  </a:t>
            </a:r>
          </a:p>
          <a:p>
            <a:pPr marL="171450" indent="-171450">
              <a:buFont typeface="Wingdings" panose="05000000000000000000" pitchFamily="2" charset="2"/>
              <a:buChar char="Ø"/>
            </a:pPr>
            <a:r>
              <a:rPr lang="en-US" baseline="0" dirty="0"/>
              <a:t>This is an important step because it helps you be clear about how the outcomes of this program will connect to and support outcomes for people who are supported by DSPs through your organization. </a:t>
            </a:r>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17</a:t>
            </a:fld>
            <a:endParaRPr lang="en-US"/>
          </a:p>
        </p:txBody>
      </p:sp>
    </p:spTree>
    <p:extLst>
      <p:ext uri="{BB962C8B-B14F-4D97-AF65-F5344CB8AC3E}">
        <p14:creationId xmlns:p14="http://schemas.microsoft.com/office/powerpoint/2010/main" val="127531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In this step, you want to create a framework for </a:t>
            </a:r>
            <a:r>
              <a:rPr lang="en-US" baseline="0" dirty="0"/>
              <a:t>your program.  Will you have different levels of DSPs in your organization? Are there training requirements for each level?  Who is eligible to participate in a career ladder program?  </a:t>
            </a:r>
          </a:p>
          <a:p>
            <a:pPr marL="171450" indent="-171450">
              <a:buFont typeface="Wingdings" panose="05000000000000000000" pitchFamily="2" charset="2"/>
              <a:buChar char="Ø"/>
            </a:pPr>
            <a:r>
              <a:rPr lang="en-US" baseline="0" dirty="0"/>
              <a:t>There are model frameworks that exist at different levels., </a:t>
            </a:r>
          </a:p>
          <a:p>
            <a:pPr marL="171450" indent="-171450">
              <a:buFont typeface="Wingdings" panose="05000000000000000000" pitchFamily="2" charset="2"/>
              <a:buChar char="Ø"/>
            </a:pPr>
            <a:r>
              <a:rPr lang="en-US" baseline="0" dirty="0"/>
              <a:t>Review information on the slide. </a:t>
            </a:r>
            <a:endParaRPr lang="en-US" dirty="0"/>
          </a:p>
          <a:p>
            <a:pPr marL="171450" indent="-171450">
              <a:buFont typeface="Wingdings" panose="05000000000000000000" pitchFamily="2" charset="2"/>
              <a:buChar char="Ø"/>
            </a:pPr>
            <a:r>
              <a:rPr lang="en-US" dirty="0"/>
              <a:t>Highlight DSP</a:t>
            </a:r>
            <a:r>
              <a:rPr lang="en-US" baseline="0" dirty="0"/>
              <a:t> 1, 2, 3, specialty framework in 2 different national models. </a:t>
            </a:r>
            <a:endParaRPr lang="en-US" dirty="0"/>
          </a:p>
          <a:p>
            <a:pPr marL="628650" lvl="1" indent="-171450">
              <a:buFont typeface="Wingdings" panose="05000000000000000000" pitchFamily="2" charset="2"/>
              <a:buChar char="Ø"/>
            </a:pPr>
            <a:r>
              <a:rPr lang="en-US" dirty="0"/>
              <a:t>National Alliance for Direct Support Professionals (NADSP)</a:t>
            </a:r>
          </a:p>
          <a:p>
            <a:pPr marL="628650" lvl="1" indent="-171450">
              <a:buFont typeface="Wingdings" panose="05000000000000000000" pitchFamily="2" charset="2"/>
              <a:buChar char="Ø"/>
            </a:pPr>
            <a:r>
              <a:rPr lang="en-US" dirty="0"/>
              <a:t>DOL – Department of Labor</a:t>
            </a:r>
          </a:p>
          <a:p>
            <a:endParaRPr lang="en-US" dirty="0"/>
          </a:p>
        </p:txBody>
      </p:sp>
      <p:sp>
        <p:nvSpPr>
          <p:cNvPr id="4" name="Slide Number Placeholder 3"/>
          <p:cNvSpPr>
            <a:spLocks noGrp="1"/>
          </p:cNvSpPr>
          <p:nvPr>
            <p:ph type="sldNum" sz="quarter" idx="10"/>
          </p:nvPr>
        </p:nvSpPr>
        <p:spPr/>
        <p:txBody>
          <a:bodyPr/>
          <a:lstStyle/>
          <a:p>
            <a:fld id="{0CB00ED9-B6AE-4150-A256-88CE1B621916}" type="slidenum">
              <a:rPr lang="en-US" smtClean="0"/>
              <a:t>18</a:t>
            </a:fld>
            <a:endParaRPr lang="en-US"/>
          </a:p>
        </p:txBody>
      </p:sp>
    </p:spTree>
    <p:extLst>
      <p:ext uri="{BB962C8B-B14F-4D97-AF65-F5344CB8AC3E}">
        <p14:creationId xmlns:p14="http://schemas.microsoft.com/office/powerpoint/2010/main" val="97279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Of course,</a:t>
            </a:r>
            <a:r>
              <a:rPr lang="en-US" baseline="0" dirty="0"/>
              <a:t> an important step is to ensure that resources/funding are available to pay for the program.  Some examples include:</a:t>
            </a:r>
          </a:p>
          <a:p>
            <a:endParaRPr lang="en-US" baseline="0" dirty="0"/>
          </a:p>
          <a:p>
            <a:r>
              <a:rPr lang="en-US" i="1" baseline="0" dirty="0"/>
              <a:t>Facilitor Note: </a:t>
            </a:r>
          </a:p>
          <a:p>
            <a:pPr marL="171450" indent="-171450">
              <a:buFont typeface="Wingdings" panose="05000000000000000000" pitchFamily="2" charset="2"/>
              <a:buChar char="Ø"/>
            </a:pPr>
            <a:r>
              <a:rPr lang="en-US" i="1" baseline="0" dirty="0"/>
              <a:t>Review slide. </a:t>
            </a:r>
            <a:endParaRPr lang="en-US" i="1" dirty="0"/>
          </a:p>
        </p:txBody>
      </p:sp>
      <p:sp>
        <p:nvSpPr>
          <p:cNvPr id="4" name="Slide Number Placeholder 3"/>
          <p:cNvSpPr>
            <a:spLocks noGrp="1"/>
          </p:cNvSpPr>
          <p:nvPr>
            <p:ph type="sldNum" sz="quarter" idx="10"/>
          </p:nvPr>
        </p:nvSpPr>
        <p:spPr/>
        <p:txBody>
          <a:bodyPr/>
          <a:lstStyle/>
          <a:p>
            <a:fld id="{B61CB5B4-6CAE-4C5A-9EF6-A0E6CAE48D4A}" type="slidenum">
              <a:rPr lang="en-US" smtClean="0"/>
              <a:t>19</a:t>
            </a:fld>
            <a:endParaRPr lang="en-US"/>
          </a:p>
        </p:txBody>
      </p:sp>
    </p:spTree>
    <p:extLst>
      <p:ext uri="{BB962C8B-B14F-4D97-AF65-F5344CB8AC3E}">
        <p14:creationId xmlns:p14="http://schemas.microsoft.com/office/powerpoint/2010/main" val="332806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000000"/>
                </a:solidFill>
                <a:effectLst/>
                <a:latin typeface="Calibri" panose="020F0502020204030204" pitchFamily="34" charset="0"/>
              </a:rPr>
              <a:t>Time: This slide deck is meant to be completed in 40-45 minutes. Several slide are transitional such as Slide 4.  Content slide each take about 1 minute per slide.</a:t>
            </a:r>
          </a:p>
          <a:p>
            <a:endParaRPr lang="en-US" i="1" dirty="0"/>
          </a:p>
          <a:p>
            <a:r>
              <a:rPr lang="en-US" i="1" dirty="0"/>
              <a:t>Facilitor Note: </a:t>
            </a:r>
          </a:p>
          <a:p>
            <a:pPr marL="171450" indent="-171450">
              <a:buFont typeface="Wingdings" panose="05000000000000000000" pitchFamily="2" charset="2"/>
              <a:buChar char="Ø"/>
            </a:pPr>
            <a:r>
              <a:rPr lang="en-US" i="1" dirty="0"/>
              <a:t>Update slide presenter information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Action – Record as desired</a:t>
            </a:r>
            <a:r>
              <a:rPr lang="en-US" dirty="0"/>
              <a:t>  </a:t>
            </a:r>
            <a:endParaRPr lang="en-US" dirty="0">
              <a:cs typeface="Calibri"/>
            </a:endParaRPr>
          </a:p>
          <a:p>
            <a:endParaRPr lang="en-US" i="1" dirty="0">
              <a:cs typeface="Calibri"/>
            </a:endParaRPr>
          </a:p>
          <a:p>
            <a:r>
              <a:rPr lang="en-US" b="0" dirty="0"/>
              <a:t>Talking Points:</a:t>
            </a:r>
            <a:endParaRPr lang="en-US" b="0" dirty="0">
              <a:cs typeface="Calibri"/>
            </a:endParaRPr>
          </a:p>
          <a:p>
            <a:pPr marL="171450" indent="-171450">
              <a:buFont typeface="Wingdings" panose="05000000000000000000" pitchFamily="2" charset="2"/>
              <a:buChar char="Ø"/>
            </a:pPr>
            <a:r>
              <a:rPr lang="en-US" dirty="0">
                <a:cs typeface="Calibri"/>
              </a:rPr>
              <a:t>Welcome.</a:t>
            </a:r>
            <a:endParaRPr lang="en-US" dirty="0"/>
          </a:p>
          <a:p>
            <a:pPr marL="171450" indent="-171450">
              <a:buFont typeface="Wingdings" panose="05000000000000000000" pitchFamily="2" charset="2"/>
              <a:buChar char="Ø"/>
            </a:pPr>
            <a:r>
              <a:rPr lang="en-US" dirty="0"/>
              <a:t>My name is xx and I am a xx with the Institute on Community Integration at the University of Minnesota. I am here today with my colleagues from the University of MN, __________ and ________________. Also Regional Coaches from Tennessee ____________________ and ___________________.  </a:t>
            </a:r>
            <a:endParaRPr lang="en-US" dirty="0">
              <a:cs typeface="Calibri"/>
            </a:endParaRPr>
          </a:p>
          <a:p>
            <a:pPr marL="171450" indent="-171450">
              <a:buFont typeface="Wingdings" panose="05000000000000000000" pitchFamily="2" charset="2"/>
              <a:buChar char="Ø"/>
            </a:pPr>
            <a:r>
              <a:rPr lang="en-US" dirty="0"/>
              <a:t>Thank you so much for joining us today. </a:t>
            </a:r>
            <a:r>
              <a:rPr lang="en-US" i="1" dirty="0"/>
              <a:t>If being recorded: </a:t>
            </a:r>
            <a:r>
              <a:rPr lang="en-US" dirty="0"/>
              <a:t>This webinar is currently being </a:t>
            </a:r>
            <a:r>
              <a:rPr lang="en-US" b="0" dirty="0"/>
              <a:t>recorded. </a:t>
            </a:r>
            <a:r>
              <a:rPr lang="en-US" dirty="0"/>
              <a:t>We will send the recording to you if you would like to view again or share with others in your organization.  </a:t>
            </a:r>
            <a:endParaRPr lang="en-US" dirty="0">
              <a:cs typeface="Calibri"/>
            </a:endParaRPr>
          </a:p>
          <a:p>
            <a:pPr marL="285750" indent="-285750">
              <a:buFont typeface="Wingdings" panose="05000000000000000000" pitchFamily="2" charset="2"/>
              <a:buChar char="Ø"/>
            </a:pPr>
            <a:endParaRPr lang="en-US" sz="1800" b="1" dirty="0">
              <a:cs typeface="Calibri"/>
            </a:endParaRPr>
          </a:p>
          <a:p>
            <a:pPr marL="171450" indent="-171450">
              <a:buFont typeface="Wingdings" panose="05000000000000000000" pitchFamily="2" charset="2"/>
              <a:buChar char="Ø"/>
            </a:pPr>
            <a:r>
              <a:rPr lang="en-US" baseline="0" dirty="0"/>
              <a:t>I’m pleased to have the opportunity to speak today on this important topic of professionalizing DSPs and their career path.</a:t>
            </a:r>
            <a:r>
              <a:rPr lang="en-US" dirty="0"/>
              <a:t> </a:t>
            </a:r>
            <a:endParaRPr lang="en-US" dirty="0">
              <a:cs typeface="Calibri"/>
            </a:endParaRPr>
          </a:p>
          <a:p>
            <a:pPr marL="171450" indent="-171450">
              <a:buFont typeface="Wingdings" panose="05000000000000000000" pitchFamily="2" charset="2"/>
              <a:buChar char="Ø"/>
            </a:pPr>
            <a:endParaRPr lang="en-US" dirty="0"/>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DSPs are often considered generalists who have to be able to provide many different types and levels of support in many different settings across a wide range of activities throughout the lifespan of people with disabilities. </a:t>
            </a:r>
          </a:p>
          <a:p>
            <a:pPr marL="171450" indent="-171450" defTabSz="931774">
              <a:buFont typeface="Wingdings" panose="05000000000000000000" pitchFamily="2" charset="2"/>
              <a:buChar char="Ø"/>
              <a:defRPr/>
            </a:pPr>
            <a:endParaRPr lang="en-US" sz="1200" b="0" i="0" kern="1200" dirty="0">
              <a:solidFill>
                <a:schemeClr val="tx1"/>
              </a:solidFill>
              <a:effectLst/>
              <a:latin typeface="+mn-lt"/>
              <a:ea typeface="+mn-ea"/>
              <a:cs typeface="+mn-cs"/>
            </a:endParaRPr>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Supporting the DSP in their professional development by creating career pathways is an important strategy for keeping great DSPs. </a:t>
            </a:r>
          </a:p>
          <a:p>
            <a:pPr marL="171450" indent="-171450" defTabSz="931774">
              <a:buFont typeface="Wingdings" panose="05000000000000000000" pitchFamily="2" charset="2"/>
              <a:buChar char="Ø"/>
              <a:defRPr/>
            </a:pPr>
            <a:endParaRPr lang="en-US" sz="1200" b="0" i="0" kern="1200" dirty="0">
              <a:solidFill>
                <a:schemeClr val="tx1"/>
              </a:solidFill>
              <a:effectLst/>
              <a:latin typeface="+mn-lt"/>
              <a:ea typeface="+mn-ea"/>
              <a:cs typeface="+mn-cs"/>
            </a:endParaRPr>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Today</a:t>
            </a:r>
            <a:r>
              <a:rPr lang="en-US" sz="1200" b="0" i="0" kern="1200" baseline="0" dirty="0">
                <a:solidFill>
                  <a:schemeClr val="tx1"/>
                </a:solidFill>
                <a:effectLst/>
                <a:latin typeface="+mn-lt"/>
                <a:ea typeface="+mn-ea"/>
                <a:cs typeface="+mn-cs"/>
              </a:rPr>
              <a:t> we </a:t>
            </a:r>
            <a:r>
              <a:rPr lang="en-US" sz="1200" b="0" i="0" kern="1200" dirty="0">
                <a:solidFill>
                  <a:schemeClr val="tx1"/>
                </a:solidFill>
                <a:effectLst/>
                <a:latin typeface="+mn-lt"/>
                <a:ea typeface="+mn-ea"/>
                <a:cs typeface="+mn-cs"/>
              </a:rPr>
              <a:t>will learn the basic steps in building a career pathway (ladder) or credentialing program in their organization. I’ll also share examples of different career ladders and credentialing programs currently available for DSPs. </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194451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Next, your team</a:t>
            </a:r>
            <a:r>
              <a:rPr lang="en-US" baseline="0" dirty="0"/>
              <a:t> will need to focus on designing the program.  In doing that they should consider:</a:t>
            </a:r>
          </a:p>
          <a:p>
            <a:endParaRPr lang="en-US" baseline="0" dirty="0"/>
          </a:p>
          <a:p>
            <a:r>
              <a:rPr lang="en-US" i="1" baseline="0" dirty="0"/>
              <a:t>Facilitor Note:</a:t>
            </a:r>
          </a:p>
          <a:p>
            <a:pPr marL="171450" indent="-171450">
              <a:buFont typeface="Wingdings" panose="05000000000000000000" pitchFamily="2" charset="2"/>
              <a:buChar char="Ø"/>
            </a:pPr>
            <a:r>
              <a:rPr lang="en-US" i="1" baseline="0" dirty="0"/>
              <a:t>Review elements on the slide. </a:t>
            </a:r>
            <a:endParaRPr lang="en-US" i="1" dirty="0"/>
          </a:p>
        </p:txBody>
      </p:sp>
      <p:sp>
        <p:nvSpPr>
          <p:cNvPr id="4" name="Slide Number Placeholder 3"/>
          <p:cNvSpPr>
            <a:spLocks noGrp="1"/>
          </p:cNvSpPr>
          <p:nvPr>
            <p:ph type="sldNum" sz="quarter" idx="10"/>
          </p:nvPr>
        </p:nvSpPr>
        <p:spPr/>
        <p:txBody>
          <a:bodyPr/>
          <a:lstStyle/>
          <a:p>
            <a:fld id="{B61CB5B4-6CAE-4C5A-9EF6-A0E6CAE48D4A}" type="slidenum">
              <a:rPr lang="en-US" smtClean="0"/>
              <a:t>20</a:t>
            </a:fld>
            <a:endParaRPr lang="en-US"/>
          </a:p>
        </p:txBody>
      </p:sp>
    </p:spTree>
    <p:extLst>
      <p:ext uri="{BB962C8B-B14F-4D97-AF65-F5344CB8AC3E}">
        <p14:creationId xmlns:p14="http://schemas.microsoft.com/office/powerpoint/2010/main" val="3121006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You’ve completed your design, now</a:t>
            </a:r>
            <a:r>
              <a:rPr lang="en-US" baseline="0" dirty="0"/>
              <a:t> its time to implement.  Some key considerations when implementing your career ladder program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Facilitor Note:</a:t>
            </a:r>
          </a:p>
          <a:p>
            <a:pPr marL="171450" indent="-171450">
              <a:buFont typeface="Wingdings" panose="05000000000000000000" pitchFamily="2" charset="2"/>
              <a:buChar char="Ø"/>
            </a:pPr>
            <a:r>
              <a:rPr lang="en-US" i="1" baseline="0" dirty="0"/>
              <a:t>Review the slide</a:t>
            </a:r>
            <a:endParaRPr lang="en-US" i="1" dirty="0"/>
          </a:p>
        </p:txBody>
      </p:sp>
      <p:sp>
        <p:nvSpPr>
          <p:cNvPr id="4" name="Slide Number Placeholder 3"/>
          <p:cNvSpPr>
            <a:spLocks noGrp="1"/>
          </p:cNvSpPr>
          <p:nvPr>
            <p:ph type="sldNum" sz="quarter" idx="10"/>
          </p:nvPr>
        </p:nvSpPr>
        <p:spPr/>
        <p:txBody>
          <a:bodyPr/>
          <a:lstStyle/>
          <a:p>
            <a:fld id="{B61CB5B4-6CAE-4C5A-9EF6-A0E6CAE48D4A}" type="slidenum">
              <a:rPr lang="en-US" smtClean="0"/>
              <a:t>21</a:t>
            </a:fld>
            <a:endParaRPr lang="en-US"/>
          </a:p>
        </p:txBody>
      </p:sp>
    </p:spTree>
    <p:extLst>
      <p:ext uri="{BB962C8B-B14F-4D97-AF65-F5344CB8AC3E}">
        <p14:creationId xmlns:p14="http://schemas.microsoft.com/office/powerpoint/2010/main" val="810350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Evaluation</a:t>
            </a:r>
            <a:r>
              <a:rPr lang="en-US" baseline="0" dirty="0"/>
              <a:t> is a critical step – it is the opportunity to review what is working, what’s not working and what changes are needed based on the data you are getting.  If one of your desired outcomes for implementing a career ladders program is to retain great DSPs and after implementing, you will want to be sure you structure your evaluation to measure change in turnover or tenure. </a:t>
            </a:r>
          </a:p>
          <a:p>
            <a:pPr marL="171450" indent="-171450">
              <a:buFont typeface="Wingdings" panose="05000000000000000000" pitchFamily="2" charset="2"/>
              <a:buChar char="Ø"/>
            </a:pPr>
            <a:r>
              <a:rPr lang="en-US" baseline="0" dirty="0"/>
              <a:t>This allows the organization to make changes to the program based on the evaluation data. </a:t>
            </a:r>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22</a:t>
            </a:fld>
            <a:endParaRPr lang="en-US"/>
          </a:p>
        </p:txBody>
      </p:sp>
    </p:spTree>
    <p:extLst>
      <p:ext uri="{BB962C8B-B14F-4D97-AF65-F5344CB8AC3E}">
        <p14:creationId xmlns:p14="http://schemas.microsoft.com/office/powerpoint/2010/main" val="2874139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Finally,</a:t>
            </a:r>
            <a:r>
              <a:rPr lang="en-US" baseline="0" dirty="0"/>
              <a:t> when implementing a career ladder program its critical to plan for sustainability. Key elements to consider are:</a:t>
            </a:r>
          </a:p>
          <a:p>
            <a:pPr marL="171450" indent="-171450">
              <a:buFont typeface="Wingdings" panose="05000000000000000000" pitchFamily="2" charset="2"/>
              <a:buChar char="Ø"/>
            </a:pPr>
            <a:r>
              <a:rPr lang="en-US" baseline="0" dirty="0"/>
              <a:t>Oversight – who are the key leaders who will keep this moving forward? </a:t>
            </a:r>
          </a:p>
          <a:p>
            <a:pPr marL="171450" indent="-171450">
              <a:buFont typeface="Wingdings" panose="05000000000000000000" pitchFamily="2" charset="2"/>
              <a:buChar char="Ø"/>
            </a:pPr>
            <a:r>
              <a:rPr lang="en-US" baseline="0" dirty="0"/>
              <a:t>Funding – what are plans for funding in next 3-5 years?  is this program included in the organization’s strategic plan?</a:t>
            </a:r>
          </a:p>
          <a:p>
            <a:pPr marL="171450" indent="-171450">
              <a:buFont typeface="Wingdings" panose="05000000000000000000" pitchFamily="2" charset="2"/>
              <a:buChar char="Ø"/>
            </a:pPr>
            <a:r>
              <a:rPr lang="en-US" baseline="0" dirty="0"/>
              <a:t>Commitment – by board and organization leadership to ensure continuity when there are changes in leadership</a:t>
            </a:r>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23</a:t>
            </a:fld>
            <a:endParaRPr lang="en-US"/>
          </a:p>
        </p:txBody>
      </p:sp>
    </p:spTree>
    <p:extLst>
      <p:ext uri="{BB962C8B-B14F-4D97-AF65-F5344CB8AC3E}">
        <p14:creationId xmlns:p14="http://schemas.microsoft.com/office/powerpoint/2010/main" val="3265584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Facilitor Note:</a:t>
            </a:r>
          </a:p>
          <a:p>
            <a:pPr marL="171450" indent="-171450">
              <a:buFont typeface="Wingdings" panose="05000000000000000000" pitchFamily="2" charset="2"/>
              <a:buChar char="Ø"/>
            </a:pPr>
            <a:r>
              <a:rPr lang="en-US" i="1" dirty="0"/>
              <a:t>You may have them share their list with the person sitting</a:t>
            </a:r>
            <a:r>
              <a:rPr lang="en-US" i="1" baseline="0" dirty="0"/>
              <a:t> next to them when in-person.  Online, you may have everyone review the steps and then share with the group one barrier and how they may overcome it.  </a:t>
            </a:r>
          </a:p>
          <a:p>
            <a:pPr marL="171450" indent="-171450">
              <a:buFont typeface="Wingdings" panose="05000000000000000000" pitchFamily="2" charset="2"/>
              <a:buChar char="Ø"/>
            </a:pPr>
            <a:r>
              <a:rPr lang="en-US" i="1" baseline="0" dirty="0"/>
              <a:t>Move to next slide to refresh member of 8 steps</a:t>
            </a:r>
          </a:p>
          <a:p>
            <a:endParaRPr lang="en-US" baseline="0" dirty="0"/>
          </a:p>
          <a:p>
            <a:r>
              <a:rPr lang="en-US" baseline="0" dirty="0"/>
              <a:t>Talking Points</a:t>
            </a:r>
          </a:p>
          <a:p>
            <a:pPr marL="171450" indent="-171450">
              <a:buFont typeface="Wingdings" panose="05000000000000000000" pitchFamily="2" charset="2"/>
              <a:buChar char="Ø"/>
            </a:pPr>
            <a:r>
              <a:rPr lang="en-US" baseline="0" dirty="0"/>
              <a:t>Steps:</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Hold stakeholder group gathering</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Develop mission, vision, values, and goals</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Create credentialing framework </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Investigate/locate possible funding sources</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Design credentialing components</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Implement credentialing program</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Evaluate credentialing program</a:t>
            </a:r>
          </a:p>
          <a:p>
            <a:pPr marL="685800" lvl="1" indent="-228600">
              <a:spcBef>
                <a:spcPts val="0"/>
              </a:spcBef>
              <a:buClr>
                <a:schemeClr val="accent1">
                  <a:lumMod val="25000"/>
                </a:schemeClr>
              </a:buClr>
              <a:buSzPct val="100000"/>
              <a:buFont typeface="+mj-lt"/>
              <a:buAutoNum type="arabicPeriod"/>
              <a:defRPr/>
            </a:pPr>
            <a:r>
              <a:rPr lang="en-US" sz="1200" dirty="0">
                <a:latin typeface="Open Sans" charset="0"/>
              </a:rPr>
              <a:t>Plan for sustainability</a:t>
            </a:r>
          </a:p>
          <a:p>
            <a:endParaRPr lang="en-US" dirty="0"/>
          </a:p>
        </p:txBody>
      </p:sp>
      <p:sp>
        <p:nvSpPr>
          <p:cNvPr id="4" name="Slide Number Placeholder 3"/>
          <p:cNvSpPr>
            <a:spLocks noGrp="1"/>
          </p:cNvSpPr>
          <p:nvPr>
            <p:ph type="sldNum" sz="quarter" idx="5"/>
          </p:nvPr>
        </p:nvSpPr>
        <p:spPr/>
        <p:txBody>
          <a:bodyPr/>
          <a:lstStyle/>
          <a:p>
            <a:fld id="{0CB00ED9-B6AE-4150-A256-88CE1B621916}" type="slidenum">
              <a:rPr lang="en-US" smtClean="0"/>
              <a:t>24</a:t>
            </a:fld>
            <a:endParaRPr lang="en-US"/>
          </a:p>
        </p:txBody>
      </p:sp>
    </p:spTree>
    <p:extLst>
      <p:ext uri="{BB962C8B-B14F-4D97-AF65-F5344CB8AC3E}">
        <p14:creationId xmlns:p14="http://schemas.microsoft.com/office/powerpoint/2010/main" val="129917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Facilitor Note: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1" kern="1200" dirty="0">
                <a:solidFill>
                  <a:schemeClr val="tx1"/>
                </a:solidFill>
                <a:effectLst/>
                <a:latin typeface="+mn-lt"/>
                <a:ea typeface="+mn-ea"/>
                <a:cs typeface="+mn-cs"/>
              </a:rPr>
              <a:t>Show this slide to refresh participants</a:t>
            </a:r>
            <a:r>
              <a:rPr lang="en-US" sz="1200" b="0" i="1" kern="1200" baseline="0" dirty="0">
                <a:solidFill>
                  <a:schemeClr val="tx1"/>
                </a:solidFill>
                <a:effectLst/>
                <a:latin typeface="+mn-lt"/>
                <a:ea typeface="+mn-ea"/>
                <a:cs typeface="+mn-cs"/>
              </a:rPr>
              <a:t> memory on the eight steps</a:t>
            </a:r>
            <a:endParaRPr lang="en-US" b="0" i="1" dirty="0">
              <a:effectLst/>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25</a:t>
            </a:fld>
            <a:endParaRPr lang="en-US"/>
          </a:p>
        </p:txBody>
      </p:sp>
    </p:spTree>
    <p:extLst>
      <p:ext uri="{BB962C8B-B14F-4D97-AF65-F5344CB8AC3E}">
        <p14:creationId xmlns:p14="http://schemas.microsoft.com/office/powerpoint/2010/main" val="141337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We’ve talked</a:t>
            </a:r>
            <a:r>
              <a:rPr lang="en-US" baseline="0" dirty="0"/>
              <a:t> about career ladders, and I want to spend a few minutes talking about credentialing programs and share some examples of both.</a:t>
            </a:r>
            <a:endParaRPr lang="en-US" dirty="0"/>
          </a:p>
        </p:txBody>
      </p:sp>
      <p:sp>
        <p:nvSpPr>
          <p:cNvPr id="4" name="Slide Number Placeholder 3"/>
          <p:cNvSpPr>
            <a:spLocks noGrp="1"/>
          </p:cNvSpPr>
          <p:nvPr>
            <p:ph type="sldNum" sz="quarter" idx="5"/>
          </p:nvPr>
        </p:nvSpPr>
        <p:spPr/>
        <p:txBody>
          <a:bodyPr/>
          <a:lstStyle/>
          <a:p>
            <a:fld id="{0CB00ED9-B6AE-4150-A256-88CE1B621916}" type="slidenum">
              <a:rPr lang="en-US" smtClean="0"/>
              <a:t>26</a:t>
            </a:fld>
            <a:endParaRPr lang="en-US"/>
          </a:p>
        </p:txBody>
      </p:sp>
    </p:spTree>
    <p:extLst>
      <p:ext uri="{BB962C8B-B14F-4D97-AF65-F5344CB8AC3E}">
        <p14:creationId xmlns:p14="http://schemas.microsoft.com/office/powerpoint/2010/main" val="367733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baseline="0" dirty="0"/>
              <a:t>Stakeholders (self advocates, families, policy leaders </a:t>
            </a:r>
            <a:r>
              <a:rPr lang="en-US" baseline="0" dirty="0" err="1"/>
              <a:t>etc</a:t>
            </a:r>
            <a:r>
              <a:rPr lang="en-US" baseline="0" dirty="0">
                <a:solidFill>
                  <a:srgbClr val="FF0000"/>
                </a:solidFill>
              </a:rPr>
              <a:t>) </a:t>
            </a:r>
            <a:r>
              <a:rPr lang="en-US" baseline="0" dirty="0"/>
              <a:t>felt that these components need to be present to facilitate a successful credential structure.  </a:t>
            </a:r>
          </a:p>
          <a:p>
            <a:pPr marL="171450" indent="-171450">
              <a:buFont typeface="Wingdings" panose="05000000000000000000" pitchFamily="2" charset="2"/>
              <a:buChar char="Ø"/>
            </a:pPr>
            <a:r>
              <a:rPr lang="en-US" baseline="0" dirty="0">
                <a:solidFill>
                  <a:srgbClr val="FF0000"/>
                </a:solidFill>
              </a:rPr>
              <a:t>At this time there is no state or national credential has been required for DSP practice. </a:t>
            </a:r>
          </a:p>
          <a:p>
            <a:endParaRPr lang="en-US" baseline="0"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3E4A570B-FD2E-4F73-AADE-A9DEAD6FEB67}" type="slidenum">
              <a:rPr lang="en-US" smtClean="0"/>
              <a:t>27</a:t>
            </a:fld>
            <a:endParaRPr lang="en-US"/>
          </a:p>
        </p:txBody>
      </p:sp>
    </p:spTree>
    <p:extLst>
      <p:ext uri="{BB962C8B-B14F-4D97-AF65-F5344CB8AC3E}">
        <p14:creationId xmlns:p14="http://schemas.microsoft.com/office/powerpoint/2010/main" val="1014312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https://z.umn.edu/FICredentialing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Review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lnSpc>
                <a:spcPct val="120000"/>
              </a:lnSpc>
              <a:buFont typeface="Wingdings" panose="05000000000000000000" pitchFamily="2" charset="2"/>
              <a:buChar char="Ø"/>
            </a:pPr>
            <a:r>
              <a:rPr lang="en-US" dirty="0"/>
              <a:t>Competency Based — draws for relevant, validated competency set</a:t>
            </a:r>
          </a:p>
          <a:p>
            <a:pPr marL="171450" indent="-171450">
              <a:lnSpc>
                <a:spcPct val="120000"/>
              </a:lnSpc>
              <a:buFont typeface="Wingdings" panose="05000000000000000000" pitchFamily="2" charset="2"/>
              <a:buChar char="Ø"/>
            </a:pPr>
            <a:r>
              <a:rPr lang="en-US" dirty="0"/>
              <a:t>Transportable — parallel curricula &amp; identical awards at different sites</a:t>
            </a:r>
          </a:p>
          <a:p>
            <a:pPr marL="171450" indent="-171450">
              <a:lnSpc>
                <a:spcPct val="120000"/>
              </a:lnSpc>
              <a:buFont typeface="Wingdings" panose="05000000000000000000" pitchFamily="2" charset="2"/>
              <a:buChar char="Ø"/>
            </a:pPr>
            <a:r>
              <a:rPr lang="en-US" dirty="0"/>
              <a:t>Stakeholder Guided — includes educators, employers, employees, consumers</a:t>
            </a:r>
          </a:p>
          <a:p>
            <a:pPr marL="171450" indent="-171450">
              <a:lnSpc>
                <a:spcPct val="120000"/>
              </a:lnSpc>
              <a:buFont typeface="Wingdings" panose="05000000000000000000" pitchFamily="2" charset="2"/>
              <a:buChar char="Ø"/>
            </a:pPr>
            <a:r>
              <a:rPr lang="en-US" dirty="0"/>
              <a:t>Accessible — cost, location, support</a:t>
            </a:r>
          </a:p>
          <a:p>
            <a:pPr marL="171450" indent="-171450">
              <a:lnSpc>
                <a:spcPct val="120000"/>
              </a:lnSpc>
              <a:buFont typeface="Wingdings" panose="05000000000000000000" pitchFamily="2" charset="2"/>
              <a:buChar char="Ø"/>
            </a:pPr>
            <a:r>
              <a:rPr lang="en-US" dirty="0"/>
              <a:t>Articulates to others the educational awards AA, BA</a:t>
            </a:r>
          </a:p>
          <a:p>
            <a:pPr marL="171450" indent="-171450">
              <a:lnSpc>
                <a:spcPct val="120000"/>
              </a:lnSpc>
              <a:buFont typeface="Wingdings" panose="05000000000000000000" pitchFamily="2" charset="2"/>
              <a:buChar char="Ø"/>
            </a:pPr>
            <a:r>
              <a:rPr lang="en-US" dirty="0"/>
              <a:t>Must add value-higher wage, college credit, expanded career opportunities</a:t>
            </a:r>
          </a:p>
          <a:p>
            <a:pPr marL="171450" indent="-171450">
              <a:lnSpc>
                <a:spcPct val="120000"/>
              </a:lnSpc>
              <a:buFont typeface="Wingdings" panose="05000000000000000000" pitchFamily="2" charset="2"/>
              <a:buChar char="Ø"/>
            </a:pPr>
            <a:r>
              <a:rPr lang="en-US" dirty="0"/>
              <a:t>Use valid, reliable, fair assessments of KSAs</a:t>
            </a:r>
          </a:p>
          <a:p>
            <a:pPr marL="171450" indent="-171450">
              <a:lnSpc>
                <a:spcPct val="120000"/>
              </a:lnSpc>
              <a:buFont typeface="Wingdings" panose="05000000000000000000" pitchFamily="2" charset="2"/>
              <a:buChar char="Ø"/>
            </a:pPr>
            <a:r>
              <a:rPr lang="en-US" dirty="0"/>
              <a:t>Incorporate method of revising standards</a:t>
            </a:r>
          </a:p>
          <a:p>
            <a:pPr marL="171450" indent="-171450">
              <a:lnSpc>
                <a:spcPct val="120000"/>
              </a:lnSpc>
              <a:buFont typeface="Wingdings" panose="05000000000000000000" pitchFamily="2" charset="2"/>
              <a:buChar char="Ø"/>
            </a:pPr>
            <a:r>
              <a:rPr lang="en-US" dirty="0"/>
              <a:t>Call for periodic recertification/renewal </a:t>
            </a: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28</a:t>
            </a:fld>
            <a:endParaRPr lang="en-US"/>
          </a:p>
        </p:txBody>
      </p:sp>
    </p:spTree>
    <p:extLst>
      <p:ext uri="{BB962C8B-B14F-4D97-AF65-F5344CB8AC3E}">
        <p14:creationId xmlns:p14="http://schemas.microsoft.com/office/powerpoint/2010/main" val="21733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b="0" dirty="0">
                <a:solidFill>
                  <a:srgbClr val="FF0000"/>
                </a:solidFill>
                <a:ea typeface="ＭＳ Ｐゴシック" charset="0"/>
                <a:cs typeface="ＭＳ Ｐゴシック" charset="0"/>
              </a:rPr>
              <a:t>As</a:t>
            </a:r>
            <a:r>
              <a:rPr lang="en-US" b="0" baseline="0" dirty="0">
                <a:solidFill>
                  <a:srgbClr val="FF0000"/>
                </a:solidFill>
                <a:ea typeface="ＭＳ Ｐゴシック" charset="0"/>
                <a:cs typeface="ＭＳ Ｐゴシック" charset="0"/>
              </a:rPr>
              <a:t> with most of our workforce tools and strategies, there foundation is the DSP competency sets that have evolved to the current CMS Core Competencies</a:t>
            </a:r>
          </a:p>
          <a:p>
            <a:pPr marL="171450" indent="-171450">
              <a:buFont typeface="Wingdings" panose="05000000000000000000" pitchFamily="2" charset="2"/>
              <a:buChar char="Ø"/>
            </a:pPr>
            <a:r>
              <a:rPr lang="en-US" dirty="0">
                <a:ea typeface="ＭＳ Ｐゴシック" charset="0"/>
                <a:cs typeface="ＭＳ Ｐゴシック" charset="0"/>
              </a:rPr>
              <a:t>Acronyms</a:t>
            </a:r>
          </a:p>
          <a:p>
            <a:pPr marL="628650" lvl="1" indent="-171450">
              <a:buFont typeface="Wingdings" panose="05000000000000000000" pitchFamily="2" charset="2"/>
              <a:buChar char="Ø"/>
            </a:pPr>
            <a:r>
              <a:rPr lang="en-US" dirty="0">
                <a:ea typeface="ＭＳ Ｐゴシック" charset="0"/>
                <a:cs typeface="ＭＳ Ｐゴシック" charset="0"/>
              </a:rPr>
              <a:t>NADSP = National Alliance for Direct Support Professionals </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APSE =  Association of People Supporting Employment First</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DOL = Department of Labor</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FLS = Frontline Supervisor</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DSP = Direct Support Professional</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LTSS  = Long Term Services and Supports</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CMS = Centers for Medicare/Medicaid Services</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NADD = National association for individuals with developmental disabilities and mental health needs</a:t>
            </a:r>
          </a:p>
          <a:p>
            <a:pPr marL="628650" lvl="1" indent="-171450" defTabSz="931774">
              <a:buFont typeface="Wingdings" panose="05000000000000000000" pitchFamily="2" charset="2"/>
              <a:buChar char="Ø"/>
              <a:defRPr/>
            </a:pPr>
            <a:r>
              <a:rPr lang="en-US" dirty="0">
                <a:ea typeface="ＭＳ Ｐゴシック" charset="0"/>
                <a:cs typeface="ＭＳ Ｐゴシック" charset="0"/>
              </a:rPr>
              <a:t>IDD = Intellectual and Developmental Disabilities</a:t>
            </a:r>
          </a:p>
          <a:p>
            <a:pPr defTabSz="931774">
              <a:defRPr/>
            </a:pPr>
            <a:endParaRPr lang="en-US" dirty="0">
              <a:ea typeface="ＭＳ Ｐゴシック" charset="0"/>
              <a:cs typeface="ＭＳ Ｐゴシック" charset="0"/>
            </a:endParaRP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71450" indent="-296711">
              <a:defRPr sz="2400">
                <a:solidFill>
                  <a:schemeClr val="tx1"/>
                </a:solidFill>
                <a:latin typeface="Arial" charset="0"/>
                <a:ea typeface="ＭＳ Ｐゴシック" charset="0"/>
              </a:defRPr>
            </a:lvl2pPr>
            <a:lvl3pPr marL="1186847" indent="-237369">
              <a:defRPr sz="2400">
                <a:solidFill>
                  <a:schemeClr val="tx1"/>
                </a:solidFill>
                <a:latin typeface="Arial" charset="0"/>
                <a:ea typeface="ＭＳ Ｐゴシック" charset="0"/>
              </a:defRPr>
            </a:lvl3pPr>
            <a:lvl4pPr marL="1661585" indent="-237369">
              <a:defRPr sz="2400">
                <a:solidFill>
                  <a:schemeClr val="tx1"/>
                </a:solidFill>
                <a:latin typeface="Arial" charset="0"/>
                <a:ea typeface="ＭＳ Ｐゴシック" charset="0"/>
              </a:defRPr>
            </a:lvl4pPr>
            <a:lvl5pPr marL="2136324" indent="-237369">
              <a:defRPr sz="2400">
                <a:solidFill>
                  <a:schemeClr val="tx1"/>
                </a:solidFill>
                <a:latin typeface="Arial" charset="0"/>
                <a:ea typeface="ＭＳ Ｐゴシック" charset="0"/>
              </a:defRPr>
            </a:lvl5pPr>
            <a:lvl6pPr marL="2611062" indent="-237369" eaLnBrk="0" fontAlgn="base" hangingPunct="0">
              <a:spcBef>
                <a:spcPct val="0"/>
              </a:spcBef>
              <a:spcAft>
                <a:spcPct val="0"/>
              </a:spcAft>
              <a:defRPr sz="2400">
                <a:solidFill>
                  <a:schemeClr val="tx1"/>
                </a:solidFill>
                <a:latin typeface="Arial" charset="0"/>
                <a:ea typeface="ＭＳ Ｐゴシック" charset="0"/>
              </a:defRPr>
            </a:lvl6pPr>
            <a:lvl7pPr marL="3085801" indent="-237369" eaLnBrk="0" fontAlgn="base" hangingPunct="0">
              <a:spcBef>
                <a:spcPct val="0"/>
              </a:spcBef>
              <a:spcAft>
                <a:spcPct val="0"/>
              </a:spcAft>
              <a:defRPr sz="2400">
                <a:solidFill>
                  <a:schemeClr val="tx1"/>
                </a:solidFill>
                <a:latin typeface="Arial" charset="0"/>
                <a:ea typeface="ＭＳ Ｐゴシック" charset="0"/>
              </a:defRPr>
            </a:lvl7pPr>
            <a:lvl8pPr marL="3560540" indent="-237369" eaLnBrk="0" fontAlgn="base" hangingPunct="0">
              <a:spcBef>
                <a:spcPct val="0"/>
              </a:spcBef>
              <a:spcAft>
                <a:spcPct val="0"/>
              </a:spcAft>
              <a:defRPr sz="2400">
                <a:solidFill>
                  <a:schemeClr val="tx1"/>
                </a:solidFill>
                <a:latin typeface="Arial" charset="0"/>
                <a:ea typeface="ＭＳ Ｐゴシック" charset="0"/>
              </a:defRPr>
            </a:lvl8pPr>
            <a:lvl9pPr marL="4035279" indent="-237369"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FE1D2F-71CD-E243-9312-1102EA4CE3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74410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Talking Points:</a:t>
            </a:r>
          </a:p>
          <a:p>
            <a:pPr defTabSz="931774">
              <a:defRPr/>
            </a:pPr>
            <a:endParaRPr lang="en-US" sz="1200" b="0" i="0" kern="1200" dirty="0">
              <a:solidFill>
                <a:schemeClr val="tx1"/>
              </a:solidFill>
              <a:effectLst/>
              <a:latin typeface="+mn-lt"/>
              <a:ea typeface="+mn-ea"/>
              <a:cs typeface="+mn-cs"/>
            </a:endParaRPr>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DSPs are often considered generalists who have to be able to provide many different types and levels of support in many different setting across a wide range of activities throughout the lifespan of people with disabilities. </a:t>
            </a:r>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Supporting the DSP in their professional development by creating career pathways is an important strategy for keeping great DSPs. </a:t>
            </a:r>
          </a:p>
          <a:p>
            <a:pPr marL="171450" indent="-171450" defTabSz="931774">
              <a:buFont typeface="Wingdings" panose="05000000000000000000" pitchFamily="2" charset="2"/>
              <a:buChar char="Ø"/>
              <a:defRPr/>
            </a:pPr>
            <a:r>
              <a:rPr lang="en-US" sz="1200" b="0" i="0" kern="1200" dirty="0">
                <a:solidFill>
                  <a:schemeClr val="tx1"/>
                </a:solidFill>
                <a:effectLst/>
                <a:latin typeface="+mn-lt"/>
                <a:ea typeface="+mn-ea"/>
                <a:cs typeface="+mn-cs"/>
              </a:rPr>
              <a:t>Today</a:t>
            </a:r>
            <a:r>
              <a:rPr lang="en-US" sz="1200" b="0" i="0" kern="1200" baseline="0" dirty="0">
                <a:solidFill>
                  <a:schemeClr val="tx1"/>
                </a:solidFill>
                <a:effectLst/>
                <a:latin typeface="+mn-lt"/>
                <a:ea typeface="+mn-ea"/>
                <a:cs typeface="+mn-cs"/>
              </a:rPr>
              <a:t> we </a:t>
            </a:r>
            <a:r>
              <a:rPr lang="en-US" sz="1200" b="0" i="0" kern="1200" dirty="0">
                <a:solidFill>
                  <a:schemeClr val="tx1"/>
                </a:solidFill>
                <a:effectLst/>
                <a:latin typeface="+mn-lt"/>
                <a:ea typeface="+mn-ea"/>
                <a:cs typeface="+mn-cs"/>
              </a:rPr>
              <a:t>will learn the basic steps in building a career pathway (ladder) or credentialing program in their organization. I’ll also share examples of different career ladders and credentialing programs currently available for DSPs. </a:t>
            </a:r>
            <a:endParaRPr lang="en-US" dirty="0"/>
          </a:p>
          <a:p>
            <a:endParaRPr lang="en-US" baseline="0" dirty="0"/>
          </a:p>
          <a:p>
            <a:endParaRPr lang="en-US" altLang="en-US" sz="1200" i="1" dirty="0">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1BD6D053-B288-9741-ADF6-9C7C04979AAF}" type="slidenum">
              <a:rPr lang="en-US" smtClean="0"/>
              <a:t>3</a:t>
            </a:fld>
            <a:endParaRPr lang="en-US"/>
          </a:p>
        </p:txBody>
      </p:sp>
    </p:spTree>
    <p:extLst>
      <p:ext uri="{BB962C8B-B14F-4D97-AF65-F5344CB8AC3E}">
        <p14:creationId xmlns:p14="http://schemas.microsoft.com/office/powerpoint/2010/main" val="930465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Credentialing</a:t>
            </a:r>
            <a:r>
              <a:rPr lang="en-US" baseline="0" dirty="0"/>
              <a:t> programs are focused on developing of skill competencies. </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Direct Support Professional Competency Areas (NADSP,</a:t>
            </a:r>
            <a:r>
              <a:rPr lang="en-US" baseline="0" dirty="0"/>
              <a:t> 2016a)</a:t>
            </a:r>
          </a:p>
          <a:p>
            <a:pPr marL="171450" indent="-171450">
              <a:buFont typeface="Wingdings" panose="05000000000000000000" pitchFamily="2" charset="2"/>
              <a:buChar char="Ø"/>
            </a:pPr>
            <a:r>
              <a:rPr lang="en-US" dirty="0"/>
              <a:t>NADSP Code of Ethics (NADSP,</a:t>
            </a:r>
            <a:r>
              <a:rPr lang="en-US" baseline="0" dirty="0"/>
              <a:t> 2016b)</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National Frontline Supervisor Competencies</a:t>
            </a:r>
            <a:r>
              <a:rPr lang="en-US" baseline="0" dirty="0"/>
              <a:t> (</a:t>
            </a:r>
            <a:r>
              <a:rPr lang="en-US" baseline="0" dirty="0" err="1"/>
              <a:t>Sedlezky</a:t>
            </a:r>
            <a:r>
              <a:rPr lang="en-US" baseline="0" dirty="0"/>
              <a:t>, Reinke, Larson, &amp; Hewitt,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CB00ED9-B6AE-4150-A256-88CE1B621916}" type="slidenum">
              <a:rPr lang="en-US" smtClean="0"/>
              <a:t>30</a:t>
            </a:fld>
            <a:endParaRPr lang="en-US"/>
          </a:p>
        </p:txBody>
      </p:sp>
    </p:spTree>
    <p:extLst>
      <p:ext uri="{BB962C8B-B14F-4D97-AF65-F5344CB8AC3E}">
        <p14:creationId xmlns:p14="http://schemas.microsoft.com/office/powerpoint/2010/main" val="944951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Talking Points:</a:t>
            </a:r>
            <a:endParaRPr lang="en-US" sz="4000" dirty="0">
              <a:solidFill>
                <a:srgbClr val="800000"/>
              </a:solidFill>
              <a:latin typeface="Open Sans Light" panose="020B0306030504020204"/>
            </a:endParaRPr>
          </a:p>
          <a:p>
            <a:pPr marL="571500" indent="-571500">
              <a:buFont typeface="Wingdings" panose="05000000000000000000" pitchFamily="2" charset="2"/>
              <a:buChar char="Ø"/>
              <a:defRPr/>
            </a:pPr>
            <a:r>
              <a:rPr lang="en-US" sz="4000" dirty="0">
                <a:solidFill>
                  <a:srgbClr val="800000"/>
                </a:solidFill>
                <a:latin typeface="Open Sans Light" panose="020B0306030504020204"/>
              </a:rPr>
              <a:t>Level 1 </a:t>
            </a:r>
            <a:r>
              <a:rPr lang="en-US" sz="4000" dirty="0">
                <a:latin typeface="Open Sans Light" panose="020B0306030504020204"/>
              </a:rPr>
              <a:t>= Knowledge Testing</a:t>
            </a:r>
          </a:p>
          <a:p>
            <a:pPr marL="457200" lvl="1" indent="0">
              <a:buFont typeface="Wingdings" panose="05000000000000000000" pitchFamily="2" charset="2"/>
              <a:buNone/>
              <a:defRPr/>
            </a:pPr>
            <a:r>
              <a:rPr lang="en-US" sz="4000" dirty="0">
                <a:latin typeface="Open Sans Light" panose="020B0306030504020204"/>
              </a:rPr>
              <a:t>	Examples: Pre and post testing </a:t>
            </a:r>
          </a:p>
          <a:p>
            <a:pPr marL="571500" indent="-571500">
              <a:buFont typeface="Wingdings" panose="05000000000000000000" pitchFamily="2" charset="2"/>
              <a:buChar char="Ø"/>
              <a:defRPr/>
            </a:pPr>
            <a:r>
              <a:rPr lang="en-US" sz="4000" dirty="0">
                <a:solidFill>
                  <a:srgbClr val="800000"/>
                </a:solidFill>
                <a:latin typeface="Open Sans Light" panose="020B0306030504020204"/>
              </a:rPr>
              <a:t>Level 2 </a:t>
            </a:r>
            <a:r>
              <a:rPr lang="en-US" sz="4000" dirty="0">
                <a:latin typeface="Open Sans Light" panose="020B0306030504020204"/>
              </a:rPr>
              <a:t>= Performance Evaluation</a:t>
            </a:r>
          </a:p>
          <a:p>
            <a:pPr marL="457200" lvl="1" indent="0">
              <a:buFont typeface="Wingdings" panose="05000000000000000000" pitchFamily="2" charset="2"/>
              <a:buNone/>
              <a:defRPr/>
            </a:pPr>
            <a:r>
              <a:rPr lang="en-US" sz="4000" dirty="0">
                <a:latin typeface="Open Sans Light" panose="020B0306030504020204"/>
              </a:rPr>
              <a:t>	Examples:</a:t>
            </a:r>
            <a:r>
              <a:rPr lang="en-US" sz="4000" baseline="0" dirty="0">
                <a:latin typeface="Open Sans Light" panose="020B0306030504020204"/>
              </a:rPr>
              <a:t> </a:t>
            </a:r>
            <a:r>
              <a:rPr lang="en-US" sz="4000" dirty="0">
                <a:latin typeface="Open Sans Light" panose="020B0306030504020204"/>
              </a:rPr>
              <a:t>On-the-job skill demonstration &amp; assessment</a:t>
            </a:r>
          </a:p>
          <a:p>
            <a:pPr marL="571500" indent="-571500">
              <a:buFont typeface="Wingdings" panose="05000000000000000000" pitchFamily="2" charset="2"/>
              <a:buChar char="Ø"/>
              <a:defRPr/>
            </a:pPr>
            <a:r>
              <a:rPr lang="en-US" sz="4000" dirty="0">
                <a:solidFill>
                  <a:srgbClr val="800000"/>
                </a:solidFill>
                <a:latin typeface="Open Sans Light" panose="020B0306030504020204"/>
              </a:rPr>
              <a:t>Level 3 </a:t>
            </a:r>
            <a:r>
              <a:rPr lang="en-US" sz="4000" dirty="0">
                <a:latin typeface="Open Sans Light" panose="020B0306030504020204"/>
              </a:rPr>
              <a:t>= Application of Knowledge &amp; Skills</a:t>
            </a:r>
          </a:p>
          <a:p>
            <a:pPr marL="457200" lvl="1" indent="0">
              <a:buFont typeface="Wingdings" panose="05000000000000000000" pitchFamily="2" charset="2"/>
              <a:buNone/>
              <a:defRPr/>
            </a:pPr>
            <a:r>
              <a:rPr lang="en-US" sz="4000" dirty="0">
                <a:latin typeface="Open Sans Light" panose="020B0306030504020204"/>
              </a:rPr>
              <a:t>	Examples:</a:t>
            </a:r>
            <a:r>
              <a:rPr lang="en-US" sz="4000" baseline="0" dirty="0">
                <a:latin typeface="Open Sans Light" panose="020B0306030504020204"/>
              </a:rPr>
              <a:t>  </a:t>
            </a:r>
            <a:r>
              <a:rPr lang="en-US" sz="4000" dirty="0">
                <a:latin typeface="Open Sans Light" panose="020B0306030504020204"/>
              </a:rPr>
              <a:t>Portfolio &amp; authentic work samples</a:t>
            </a: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31</a:t>
            </a:fld>
            <a:endParaRPr lang="en-US"/>
          </a:p>
        </p:txBody>
      </p:sp>
    </p:spTree>
    <p:extLst>
      <p:ext uri="{BB962C8B-B14F-4D97-AF65-F5344CB8AC3E}">
        <p14:creationId xmlns:p14="http://schemas.microsoft.com/office/powerpoint/2010/main" val="3754157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pPr marL="171450" indent="-171450">
              <a:buFont typeface="Wingdings" panose="05000000000000000000" pitchFamily="2" charset="2"/>
              <a:buChar char="Ø"/>
            </a:pPr>
            <a:r>
              <a:rPr lang="en-US" dirty="0"/>
              <a:t>Here</a:t>
            </a:r>
            <a:r>
              <a:rPr lang="en-US" baseline="0" dirty="0"/>
              <a:t>’s a quick comparison of the area of communication and the similarities and differences in the competency and skills statement across CMS, QuILTSS and NADSP. </a:t>
            </a:r>
            <a:endParaRPr lang="en-US" dirty="0"/>
          </a:p>
        </p:txBody>
      </p:sp>
      <p:sp>
        <p:nvSpPr>
          <p:cNvPr id="4" name="Slide Number Placeholder 3"/>
          <p:cNvSpPr>
            <a:spLocks noGrp="1"/>
          </p:cNvSpPr>
          <p:nvPr>
            <p:ph type="sldNum" sz="quarter" idx="10"/>
          </p:nvPr>
        </p:nvSpPr>
        <p:spPr/>
        <p:txBody>
          <a:bodyPr/>
          <a:lstStyle/>
          <a:p>
            <a:fld id="{0CB00ED9-B6AE-4150-A256-88CE1B621916}" type="slidenum">
              <a:rPr lang="en-US" smtClean="0"/>
              <a:t>32</a:t>
            </a:fld>
            <a:endParaRPr lang="en-US"/>
          </a:p>
        </p:txBody>
      </p:sp>
    </p:spTree>
    <p:extLst>
      <p:ext uri="{BB962C8B-B14F-4D97-AF65-F5344CB8AC3E}">
        <p14:creationId xmlns:p14="http://schemas.microsoft.com/office/powerpoint/2010/main" val="3353158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endParaRPr lang="en-US" dirty="0"/>
          </a:p>
          <a:p>
            <a:pPr marL="171450" indent="-171450">
              <a:buFont typeface="Wingdings" panose="05000000000000000000" pitchFamily="2" charset="2"/>
              <a:buChar char="Ø"/>
            </a:pPr>
            <a:r>
              <a:rPr lang="en-US" dirty="0"/>
              <a:t>Let’s spend a</a:t>
            </a:r>
            <a:r>
              <a:rPr lang="en-US" baseline="0" dirty="0"/>
              <a:t> few minutes looking at some examples to see if there are models that peak your interest to explore further. </a:t>
            </a:r>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33</a:t>
            </a:fld>
            <a:endParaRPr lang="en-US"/>
          </a:p>
        </p:txBody>
      </p:sp>
    </p:spTree>
    <p:extLst>
      <p:ext uri="{BB962C8B-B14F-4D97-AF65-F5344CB8AC3E}">
        <p14:creationId xmlns:p14="http://schemas.microsoft.com/office/powerpoint/2010/main" val="2213316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Poll</a:t>
            </a:r>
          </a:p>
          <a:p>
            <a:endParaRPr lang="en-US" i="1" dirty="0"/>
          </a:p>
          <a:p>
            <a:r>
              <a:rPr lang="en-US" i="1" dirty="0"/>
              <a:t>Facilitator Notes:</a:t>
            </a:r>
          </a:p>
          <a:p>
            <a:pPr marL="171450" indent="-171450">
              <a:buFont typeface="Wingdings" panose="05000000000000000000" pitchFamily="2" charset="2"/>
              <a:buChar char="Ø"/>
            </a:pPr>
            <a:r>
              <a:rPr lang="en-US" i="1" dirty="0"/>
              <a:t>First</a:t>
            </a:r>
            <a:r>
              <a:rPr lang="en-US" i="1" baseline="0" dirty="0"/>
              <a:t> a quick poll </a:t>
            </a:r>
          </a:p>
          <a:p>
            <a:pPr marL="171450" indent="-171450">
              <a:buFont typeface="Wingdings" panose="05000000000000000000" pitchFamily="2" charset="2"/>
              <a:buChar char="Ø"/>
            </a:pPr>
            <a:r>
              <a:rPr lang="en-US" i="1" baseline="0" dirty="0"/>
              <a:t>Read the slide. </a:t>
            </a:r>
          </a:p>
          <a:p>
            <a:pPr marL="171450" indent="-171450">
              <a:buFont typeface="Wingdings" panose="05000000000000000000" pitchFamily="2" charset="2"/>
              <a:buChar char="Ø"/>
            </a:pPr>
            <a:r>
              <a:rPr lang="en-US" i="1" baseline="0" dirty="0"/>
              <a:t>Review results.</a:t>
            </a:r>
          </a:p>
          <a:p>
            <a:pPr marL="171450" indent="-171450">
              <a:buFont typeface="Wingdings" panose="05000000000000000000" pitchFamily="2" charset="2"/>
              <a:buChar char="Ø"/>
            </a:pPr>
            <a:r>
              <a:rPr lang="en-US" i="1" baseline="0" dirty="0"/>
              <a:t>Thanks this is helpful information for us to consider. </a:t>
            </a:r>
          </a:p>
        </p:txBody>
      </p:sp>
      <p:sp>
        <p:nvSpPr>
          <p:cNvPr id="4" name="Slide Number Placeholder 3"/>
          <p:cNvSpPr>
            <a:spLocks noGrp="1"/>
          </p:cNvSpPr>
          <p:nvPr>
            <p:ph type="sldNum" sz="quarter" idx="10"/>
          </p:nvPr>
        </p:nvSpPr>
        <p:spPr/>
        <p:txBody>
          <a:bodyPr/>
          <a:lstStyle/>
          <a:p>
            <a:fld id="{B61CB5B4-6CAE-4C5A-9EF6-A0E6CAE48D4A}" type="slidenum">
              <a:rPr lang="en-US" smtClean="0"/>
              <a:t>34</a:t>
            </a:fld>
            <a:endParaRPr lang="en-US"/>
          </a:p>
        </p:txBody>
      </p:sp>
    </p:spTree>
    <p:extLst>
      <p:ext uri="{BB962C8B-B14F-4D97-AF65-F5344CB8AC3E}">
        <p14:creationId xmlns:p14="http://schemas.microsoft.com/office/powerpoint/2010/main" val="2304267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This is from</a:t>
            </a:r>
            <a:r>
              <a:rPr lang="en-US" sz="1200" b="0" i="0" kern="1200" baseline="0" dirty="0">
                <a:solidFill>
                  <a:schemeClr val="tx1"/>
                </a:solidFill>
                <a:effectLst/>
                <a:latin typeface="+mn-lt"/>
                <a:ea typeface="+mn-ea"/>
                <a:cs typeface="+mn-cs"/>
              </a:rPr>
              <a:t> the website and outlines QuILTSS approach to integrating career ladders (pre/early service training) and credentialing (QuILTSS badges 1-12)</a:t>
            </a:r>
            <a:endParaRPr lang="en-US"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From the website:</a:t>
            </a:r>
            <a:r>
              <a:rPr lang="en-US" sz="1200" b="0" i="0" kern="1200" baseline="0" dirty="0">
                <a:solidFill>
                  <a:schemeClr val="tx1"/>
                </a:solidFill>
                <a:effectLst/>
                <a:latin typeface="+mn-lt"/>
                <a:ea typeface="+mn-ea"/>
                <a:cs typeface="+mn-cs"/>
              </a:rPr>
              <a:t> </a:t>
            </a:r>
          </a:p>
          <a:p>
            <a:pPr marL="628650" lvl="1" indent="-171450">
              <a:buFont typeface="Wingdings" panose="05000000000000000000" pitchFamily="2" charset="2"/>
              <a:buChar char="Ø"/>
            </a:pPr>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QuILTSS</a:t>
            </a:r>
            <a:r>
              <a:rPr lang="en-US" sz="1200" b="0" i="0" kern="1200" dirty="0">
                <a:solidFill>
                  <a:schemeClr val="tx1"/>
                </a:solidFill>
                <a:effectLst/>
                <a:latin typeface="+mn-lt"/>
                <a:ea typeface="+mn-ea"/>
                <a:cs typeface="+mn-cs"/>
              </a:rPr>
              <a:t> Institute courses align to a recognized career and education pathway. As a direct service worker completes courses and demonstrates competence, the individual is able to advance in the education and talent pipeline. For each set of four competency badges you earn, you will increase a level in the Community Support Specialist designation. </a:t>
            </a:r>
          </a:p>
          <a:p>
            <a:pPr marL="628650" lvl="1" indent="-171450">
              <a:buFont typeface="Wingdings" panose="05000000000000000000" pitchFamily="2" charset="2"/>
              <a:buChar char="Ø"/>
            </a:pPr>
            <a:r>
              <a:rPr lang="en-US" sz="1200" b="0" i="0" kern="1200" dirty="0">
                <a:solidFill>
                  <a:schemeClr val="tx1"/>
                </a:solidFill>
                <a:effectLst/>
                <a:latin typeface="+mn-lt"/>
                <a:ea typeface="+mn-ea"/>
                <a:cs typeface="+mn-cs"/>
              </a:rPr>
              <a:t>For those completing the program in Tennessee, this may result in higher wages. </a:t>
            </a:r>
          </a:p>
          <a:p>
            <a:pPr marL="628650" lvl="1" indent="-171450">
              <a:buFont typeface="Wingdings" panose="05000000000000000000" pitchFamily="2" charset="2"/>
              <a:buChar char="Ø"/>
            </a:pPr>
            <a:r>
              <a:rPr lang="en-US" sz="1200" b="0" i="0" kern="1200" dirty="0">
                <a:solidFill>
                  <a:schemeClr val="tx1"/>
                </a:solidFill>
                <a:effectLst/>
                <a:latin typeface="+mn-lt"/>
                <a:ea typeface="+mn-ea"/>
                <a:cs typeface="+mn-cs"/>
              </a:rPr>
              <a:t>The Bureau of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recognizes that successfully completing The </a:t>
            </a:r>
            <a:r>
              <a:rPr lang="en-US" sz="1200" b="0" i="0" kern="1200" dirty="0" err="1">
                <a:solidFill>
                  <a:schemeClr val="tx1"/>
                </a:solidFill>
                <a:effectLst/>
                <a:latin typeface="+mn-lt"/>
                <a:ea typeface="+mn-ea"/>
                <a:cs typeface="+mn-cs"/>
              </a:rPr>
              <a:t>QuILTSS</a:t>
            </a:r>
            <a:r>
              <a:rPr lang="en-US" sz="1200" b="0" i="0" kern="1200" dirty="0">
                <a:solidFill>
                  <a:schemeClr val="tx1"/>
                </a:solidFill>
                <a:effectLst/>
                <a:latin typeface="+mn-lt"/>
                <a:ea typeface="+mn-ea"/>
                <a:cs typeface="+mn-cs"/>
              </a:rPr>
              <a:t> Institute Workforce Development program will require you to make a number of personal sacrifices so you can better yourself professionally.  They also recognize that your growth as a professional adds value to the services and supports you provide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members, improving their quality of care and quality of life. Therefore,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is working to be able to offer you increased wages as you grow in your career.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Why shouldn’t you earn higher wages for your increased competence?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As part of the upcoming Tennessee State budget that would begin July 1, 2020,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plans to request funding to extend wage increases to people providing direct support in </a:t>
            </a:r>
            <a:r>
              <a:rPr lang="en-US" sz="1200" b="0" i="0" kern="1200" dirty="0" err="1">
                <a:solidFill>
                  <a:schemeClr val="tx1"/>
                </a:solidFill>
                <a:effectLst/>
                <a:latin typeface="+mn-lt"/>
                <a:ea typeface="+mn-ea"/>
                <a:cs typeface="+mn-cs"/>
              </a:rPr>
              <a:t>TennCare’s</a:t>
            </a:r>
            <a:r>
              <a:rPr lang="en-US" sz="1200" b="0" i="0" kern="1200" dirty="0">
                <a:solidFill>
                  <a:schemeClr val="tx1"/>
                </a:solidFill>
                <a:effectLst/>
                <a:latin typeface="+mn-lt"/>
                <a:ea typeface="+mn-ea"/>
                <a:cs typeface="+mn-cs"/>
              </a:rPr>
              <a:t> long-term services and supports programs (nursing facilities and home and community-based services) as they complete phases of the </a:t>
            </a:r>
            <a:r>
              <a:rPr lang="en-US" sz="1200" b="0" i="0" kern="1200" dirty="0" err="1">
                <a:solidFill>
                  <a:schemeClr val="tx1"/>
                </a:solidFill>
                <a:effectLst/>
                <a:latin typeface="+mn-lt"/>
                <a:ea typeface="+mn-ea"/>
                <a:cs typeface="+mn-cs"/>
              </a:rPr>
              <a:t>QuILTSS</a:t>
            </a:r>
            <a:r>
              <a:rPr lang="en-US" sz="1200" b="0" i="0" kern="1200" dirty="0">
                <a:solidFill>
                  <a:schemeClr val="tx1"/>
                </a:solidFill>
                <a:effectLst/>
                <a:latin typeface="+mn-lt"/>
                <a:ea typeface="+mn-ea"/>
                <a:cs typeface="+mn-cs"/>
              </a:rPr>
              <a:t> Workforce Development Training Program.  It’s a new value-based approach that will help to reward providers and specifically reward you for the higher level of training and competency you bring to your daily work.  Of course, the ability to do that will depend on the budget request being approved.  You can find updates as the budget process moves forward in 2020. </a:t>
            </a:r>
          </a:p>
          <a:p>
            <a:endParaRPr lang="en-US" dirty="0"/>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35</a:t>
            </a:fld>
            <a:endParaRPr lang="en-US"/>
          </a:p>
        </p:txBody>
      </p:sp>
    </p:spTree>
    <p:extLst>
      <p:ext uri="{BB962C8B-B14F-4D97-AF65-F5344CB8AC3E}">
        <p14:creationId xmlns:p14="http://schemas.microsoft.com/office/powerpoint/2010/main" val="2011323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983624" cy="454643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The QuILTSS Institute courses align to a recognized career and education pathway.  As a direct service worker completes courses and demonstrates competence, the individual is able to advance in the education and talent pipeline. Through the Bureau of TennCare, earning each designation of a Community Support Specialist allows the employee to receive additional wages.</a:t>
            </a:r>
          </a:p>
          <a:p>
            <a:pPr marL="171450" indent="-171450">
              <a:buFont typeface="Wingdings" panose="05000000000000000000" pitchFamily="2" charset="2"/>
              <a:buChar char="Ø"/>
            </a:pPr>
            <a:r>
              <a:rPr lang="en-US" dirty="0"/>
              <a:t>The following is from this webpage: </a:t>
            </a:r>
            <a:r>
              <a:rPr lang="en-US" dirty="0">
                <a:hlinkClick r:id="rId3"/>
              </a:rPr>
              <a:t>https://quiltss.org/our-team/</a:t>
            </a:r>
            <a:br>
              <a:rPr lang="en-US" b="1" dirty="0"/>
            </a:br>
            <a:r>
              <a:rPr lang="en-US" b="1" dirty="0"/>
              <a:t>Semester #1</a:t>
            </a:r>
          </a:p>
          <a:p>
            <a:pPr marL="628650" lvl="1" indent="-171450">
              <a:buFont typeface="Wingdings" panose="05000000000000000000" pitchFamily="2" charset="2"/>
              <a:buChar char="Ø"/>
            </a:pPr>
            <a:r>
              <a:rPr lang="en-US" dirty="0">
                <a:hlinkClick r:id="rId4"/>
              </a:rPr>
              <a:t>Person-Centered Practices</a:t>
            </a:r>
            <a:r>
              <a:rPr lang="en-US" dirty="0"/>
              <a:t> – 2 credits</a:t>
            </a:r>
          </a:p>
          <a:p>
            <a:pPr marL="628650" lvl="1" indent="-171450">
              <a:buFont typeface="Wingdings" panose="05000000000000000000" pitchFamily="2" charset="2"/>
              <a:buChar char="Ø"/>
            </a:pPr>
            <a:r>
              <a:rPr lang="en-US" dirty="0">
                <a:hlinkClick r:id="rId4"/>
              </a:rPr>
              <a:t>Evaluation &amp; Observation</a:t>
            </a:r>
            <a:r>
              <a:rPr lang="en-US" dirty="0"/>
              <a:t> – 2 credits </a:t>
            </a:r>
          </a:p>
          <a:p>
            <a:pPr marL="628650" lvl="1" indent="-171450">
              <a:buFont typeface="Wingdings" panose="05000000000000000000" pitchFamily="2" charset="2"/>
              <a:buChar char="Ø"/>
            </a:pPr>
            <a:r>
              <a:rPr lang="en-US" dirty="0">
                <a:hlinkClick r:id="rId4"/>
              </a:rPr>
              <a:t>Communication</a:t>
            </a:r>
            <a:r>
              <a:rPr lang="en-US" dirty="0"/>
              <a:t> – 1 credit</a:t>
            </a:r>
          </a:p>
          <a:p>
            <a:pPr marL="628650" lvl="1" indent="-171450">
              <a:buFont typeface="Wingdings" panose="05000000000000000000" pitchFamily="2" charset="2"/>
              <a:buChar char="Ø"/>
            </a:pPr>
            <a:r>
              <a:rPr lang="en-US" dirty="0">
                <a:hlinkClick r:id="rId4"/>
              </a:rPr>
              <a:t>Professionalism &amp; Ethics</a:t>
            </a:r>
            <a:r>
              <a:rPr lang="en-US" dirty="0"/>
              <a:t> – 1 credit</a:t>
            </a:r>
          </a:p>
          <a:p>
            <a:pPr marL="628650" lvl="1" indent="-171450">
              <a:buFont typeface="Wingdings" panose="05000000000000000000" pitchFamily="2" charset="2"/>
              <a:buChar char="Ø"/>
            </a:pPr>
            <a:r>
              <a:rPr lang="en-US" b="1" dirty="0"/>
              <a:t>Total credits earned for Semester #1 – 6 credits</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b="1" dirty="0"/>
              <a:t>Semester #2</a:t>
            </a:r>
          </a:p>
          <a:p>
            <a:pPr marL="628650" lvl="1" indent="-171450">
              <a:buFont typeface="Wingdings" panose="05000000000000000000" pitchFamily="2" charset="2"/>
              <a:buChar char="Ø"/>
            </a:pPr>
            <a:r>
              <a:rPr lang="en-US" dirty="0">
                <a:hlinkClick r:id="rId4"/>
              </a:rPr>
              <a:t>Community Inclusion &amp; Networking</a:t>
            </a:r>
            <a:r>
              <a:rPr lang="en-US" dirty="0"/>
              <a:t> – 2 credits</a:t>
            </a:r>
          </a:p>
          <a:p>
            <a:pPr marL="628650" lvl="1" indent="-171450">
              <a:buFont typeface="Wingdings" panose="05000000000000000000" pitchFamily="2" charset="2"/>
              <a:buChar char="Ø"/>
            </a:pPr>
            <a:r>
              <a:rPr lang="en-US" dirty="0">
                <a:hlinkClick r:id="rId4"/>
              </a:rPr>
              <a:t>Community Living Skills &amp; Supports</a:t>
            </a:r>
            <a:r>
              <a:rPr lang="en-US" dirty="0"/>
              <a:t> – 2 credits</a:t>
            </a:r>
          </a:p>
          <a:p>
            <a:pPr marL="628650" lvl="1" indent="-171450">
              <a:buFont typeface="Wingdings" panose="05000000000000000000" pitchFamily="2" charset="2"/>
              <a:buChar char="Ø"/>
            </a:pPr>
            <a:r>
              <a:rPr lang="en-US" dirty="0">
                <a:hlinkClick r:id="rId4"/>
              </a:rPr>
              <a:t>Empowerment &amp; Advocacy</a:t>
            </a:r>
            <a:r>
              <a:rPr lang="en-US" dirty="0"/>
              <a:t> – 1 credit</a:t>
            </a:r>
          </a:p>
          <a:p>
            <a:pPr marL="628650" lvl="1" indent="-171450">
              <a:buFont typeface="Wingdings" panose="05000000000000000000" pitchFamily="2" charset="2"/>
              <a:buChar char="Ø"/>
            </a:pPr>
            <a:r>
              <a:rPr lang="en-US" dirty="0">
                <a:hlinkClick r:id="rId4"/>
              </a:rPr>
              <a:t>Health &amp; Wellness</a:t>
            </a:r>
            <a:r>
              <a:rPr lang="en-US" dirty="0"/>
              <a:t> – 1 credit</a:t>
            </a:r>
          </a:p>
          <a:p>
            <a:pPr marL="628650" lvl="1" indent="-171450">
              <a:buFont typeface="Wingdings" panose="05000000000000000000" pitchFamily="2" charset="2"/>
              <a:buChar char="Ø"/>
            </a:pPr>
            <a:r>
              <a:rPr lang="en-US" b="1" dirty="0"/>
              <a:t>Total credits earned for Semester #2 – 6 credits</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b="1" dirty="0"/>
              <a:t>Semester #3</a:t>
            </a:r>
          </a:p>
          <a:p>
            <a:pPr marL="628650" lvl="1" indent="-171450">
              <a:buFont typeface="Wingdings" panose="05000000000000000000" pitchFamily="2" charset="2"/>
              <a:buChar char="Ø"/>
            </a:pPr>
            <a:r>
              <a:rPr lang="en-US" dirty="0">
                <a:hlinkClick r:id="rId4"/>
              </a:rPr>
              <a:t>Crisis Prevention &amp; Intervention</a:t>
            </a:r>
            <a:r>
              <a:rPr lang="en-US" dirty="0"/>
              <a:t> – 2 credits</a:t>
            </a:r>
          </a:p>
          <a:p>
            <a:pPr marL="628650" lvl="1" indent="-171450">
              <a:buFont typeface="Wingdings" panose="05000000000000000000" pitchFamily="2" charset="2"/>
              <a:buChar char="Ø"/>
            </a:pPr>
            <a:r>
              <a:rPr lang="en-US" dirty="0">
                <a:hlinkClick r:id="rId4"/>
              </a:rPr>
              <a:t>Cultural Competency</a:t>
            </a:r>
            <a:r>
              <a:rPr lang="en-US" dirty="0"/>
              <a:t> – 2 credits</a:t>
            </a:r>
          </a:p>
          <a:p>
            <a:pPr marL="628650" lvl="1" indent="-171450">
              <a:buFont typeface="Wingdings" panose="05000000000000000000" pitchFamily="2" charset="2"/>
              <a:buChar char="Ø"/>
            </a:pPr>
            <a:r>
              <a:rPr lang="en-US" dirty="0">
                <a:hlinkClick r:id="rId4"/>
              </a:rPr>
              <a:t>Education, Training &amp; Self-Development</a:t>
            </a:r>
            <a:r>
              <a:rPr lang="en-US" dirty="0"/>
              <a:t> – 1 credit</a:t>
            </a:r>
          </a:p>
          <a:p>
            <a:pPr marL="628650" lvl="1" indent="-171450">
              <a:buFont typeface="Wingdings" panose="05000000000000000000" pitchFamily="2" charset="2"/>
              <a:buChar char="Ø"/>
            </a:pPr>
            <a:r>
              <a:rPr lang="en-US" dirty="0">
                <a:hlinkClick r:id="rId4"/>
              </a:rPr>
              <a:t>Safety</a:t>
            </a:r>
            <a:r>
              <a:rPr lang="en-US" dirty="0"/>
              <a:t> – 1 credit</a:t>
            </a:r>
          </a:p>
          <a:p>
            <a:pPr marL="628650" lvl="1" indent="-171450">
              <a:buFont typeface="Wingdings" panose="05000000000000000000" pitchFamily="2" charset="2"/>
              <a:buChar char="Ø"/>
            </a:pPr>
            <a:r>
              <a:rPr lang="en-US" b="1" dirty="0"/>
              <a:t>Total credits earned for Semester #3 – 6 credits</a:t>
            </a:r>
            <a:endParaRPr lang="en-US" dirty="0"/>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36</a:t>
            </a:fld>
            <a:endParaRPr lang="en-US"/>
          </a:p>
        </p:txBody>
      </p:sp>
    </p:spTree>
    <p:extLst>
      <p:ext uri="{BB962C8B-B14F-4D97-AF65-F5344CB8AC3E}">
        <p14:creationId xmlns:p14="http://schemas.microsoft.com/office/powerpoint/2010/main" val="2620766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solidFill>
                  <a:schemeClr val="tx1"/>
                </a:solidFill>
                <a:hlinkClick r:id="rId3"/>
              </a:rPr>
              <a:t>Quick</a:t>
            </a:r>
            <a:r>
              <a:rPr lang="en-US" baseline="0" dirty="0">
                <a:solidFill>
                  <a:schemeClr val="tx1"/>
                </a:solidFill>
                <a:hlinkClick r:id="rId3"/>
              </a:rPr>
              <a:t> refresher of the badges </a:t>
            </a:r>
            <a:endParaRPr lang="en-US" dirty="0">
              <a:solidFill>
                <a:schemeClr val="tx1"/>
              </a:solidFill>
              <a:hlinkClick r:id="rId3"/>
            </a:endParaRPr>
          </a:p>
          <a:p>
            <a:pPr marL="171450" indent="-171450">
              <a:buFont typeface="Wingdings" panose="05000000000000000000" pitchFamily="2" charset="2"/>
              <a:buChar char="Ø"/>
            </a:pPr>
            <a:r>
              <a:rPr lang="en-US" dirty="0">
                <a:hlinkClick r:id="rId3"/>
              </a:rPr>
              <a:t>https://quiltss.org/programs/#juumhijrkn</a:t>
            </a:r>
            <a:r>
              <a:rPr lang="en-US" dirty="0"/>
              <a:t>    This web page appears to describe the badges and competencies</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This is what the web page says about where the competencies are based on:</a:t>
            </a:r>
          </a:p>
          <a:p>
            <a:pPr marL="628650" lvl="1" indent="-171450">
              <a:buFont typeface="Wingdings" panose="05000000000000000000" pitchFamily="2" charset="2"/>
              <a:buChar char="Ø"/>
            </a:pPr>
            <a:r>
              <a:rPr lang="en-US" u="sng" dirty="0"/>
              <a:t>Workforce Development Training Courses</a:t>
            </a:r>
          </a:p>
          <a:p>
            <a:pPr marL="628650" lvl="1" indent="-171450">
              <a:buFont typeface="Wingdings" panose="05000000000000000000" pitchFamily="2" charset="2"/>
              <a:buChar char="Ø"/>
            </a:pPr>
            <a:r>
              <a:rPr lang="en-US" dirty="0"/>
              <a:t>The following workforce development offerings are based on the Centers for Medicare &amp; Medicaid Services (CMS) Direct Service Workforce Core Competencies, released in December 2014.  These competency courses are designed to strengthen and enhance today’s direct service workforce through the ongoing development of these individuals’ knowledge, skills, abilities, and intellectual behaviors.</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The competency areas are the same, but the skill statements are different from the CMS Core competencies.</a:t>
            </a:r>
          </a:p>
          <a:p>
            <a:pPr marL="171450" indent="-171450">
              <a:buFont typeface="Wingdings" panose="05000000000000000000" pitchFamily="2" charset="2"/>
              <a:buChar char="Ø"/>
            </a:pPr>
            <a:r>
              <a:rPr lang="en-US" dirty="0"/>
              <a:t>Here is the listing for each of the badges from the webpage:</a:t>
            </a:r>
            <a:endParaRPr lang="en-US" b="1" dirty="0"/>
          </a:p>
          <a:p>
            <a:pPr marL="631908" lvl="1" indent="-174708">
              <a:buFont typeface="Wingdings" panose="05000000000000000000" pitchFamily="2" charset="2"/>
              <a:buChar char="Ø"/>
            </a:pPr>
            <a:r>
              <a:rPr lang="en-US" dirty="0"/>
              <a:t>Professionalism and Ethics</a:t>
            </a:r>
          </a:p>
          <a:p>
            <a:pPr marL="631908" lvl="1" indent="-174708">
              <a:buFont typeface="Wingdings" panose="05000000000000000000" pitchFamily="2" charset="2"/>
              <a:buChar char="Ø"/>
            </a:pPr>
            <a:r>
              <a:rPr lang="en-US" dirty="0"/>
              <a:t>Communication</a:t>
            </a:r>
          </a:p>
          <a:p>
            <a:pPr marL="631908" lvl="1" indent="-174708">
              <a:buFont typeface="Wingdings" panose="05000000000000000000" pitchFamily="2" charset="2"/>
              <a:buChar char="Ø"/>
            </a:pPr>
            <a:r>
              <a:rPr lang="en-US" dirty="0"/>
              <a:t>Evaluation and Observation</a:t>
            </a:r>
          </a:p>
          <a:p>
            <a:pPr marL="631908" lvl="1" indent="-174708">
              <a:buFont typeface="Wingdings" panose="05000000000000000000" pitchFamily="2" charset="2"/>
              <a:buChar char="Ø"/>
            </a:pPr>
            <a:r>
              <a:rPr lang="en-US" dirty="0"/>
              <a:t>Community Living Skills &amp; Supports</a:t>
            </a:r>
          </a:p>
          <a:p>
            <a:pPr marL="631908" lvl="1" indent="-174708">
              <a:buFont typeface="Wingdings" panose="05000000000000000000" pitchFamily="2" charset="2"/>
              <a:buChar char="Ø"/>
            </a:pPr>
            <a:r>
              <a:rPr lang="en-US" dirty="0"/>
              <a:t>Community Inclusion &amp; Networking</a:t>
            </a:r>
          </a:p>
          <a:p>
            <a:pPr marL="631908" lvl="1" indent="-174708">
              <a:buFont typeface="Wingdings" panose="05000000000000000000" pitchFamily="2" charset="2"/>
              <a:buChar char="Ø"/>
            </a:pPr>
            <a:r>
              <a:rPr lang="en-US" dirty="0"/>
              <a:t>Empowerment &amp; Advocacy</a:t>
            </a:r>
          </a:p>
          <a:p>
            <a:pPr marL="631908" lvl="1" indent="-174708">
              <a:buFont typeface="Wingdings" panose="05000000000000000000" pitchFamily="2" charset="2"/>
              <a:buChar char="Ø"/>
            </a:pPr>
            <a:r>
              <a:rPr lang="en-US" dirty="0"/>
              <a:t>Health &amp; Wellness</a:t>
            </a:r>
          </a:p>
          <a:p>
            <a:pPr marL="631908" lvl="1" indent="-174708">
              <a:buFont typeface="Wingdings" panose="05000000000000000000" pitchFamily="2" charset="2"/>
              <a:buChar char="Ø"/>
            </a:pPr>
            <a:r>
              <a:rPr lang="en-US" dirty="0"/>
              <a:t>Cultural Competency</a:t>
            </a:r>
          </a:p>
          <a:p>
            <a:pPr marL="631908" lvl="1" indent="-174708">
              <a:buFont typeface="Wingdings" panose="05000000000000000000" pitchFamily="2" charset="2"/>
              <a:buChar char="Ø"/>
            </a:pPr>
            <a:r>
              <a:rPr lang="en-US" dirty="0"/>
              <a:t>Crisis Prevention &amp; Intervention</a:t>
            </a:r>
          </a:p>
          <a:p>
            <a:pPr marL="631908" lvl="1" indent="-174708">
              <a:buFont typeface="Wingdings" panose="05000000000000000000" pitchFamily="2" charset="2"/>
              <a:buChar char="Ø"/>
            </a:pPr>
            <a:r>
              <a:rPr lang="en-US" dirty="0"/>
              <a:t>Safety</a:t>
            </a:r>
          </a:p>
          <a:p>
            <a:pPr marL="631908" lvl="1" indent="-174708">
              <a:buFont typeface="Wingdings" panose="05000000000000000000" pitchFamily="2" charset="2"/>
              <a:buChar char="Ø"/>
            </a:pPr>
            <a:r>
              <a:rPr lang="en-US" dirty="0"/>
              <a:t>Education, Training &amp; Self-Development</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From the website:</a:t>
            </a:r>
            <a:r>
              <a:rPr lang="en-US" sz="1200" b="0" i="0" kern="1200" baseline="0" dirty="0">
                <a:solidFill>
                  <a:schemeClr val="tx1"/>
                </a:solidFill>
                <a:effectLst/>
                <a:latin typeface="+mn-lt"/>
                <a:ea typeface="+mn-ea"/>
                <a:cs typeface="+mn-cs"/>
              </a:rPr>
              <a:t>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	The QuILTSS Institute courses align to a recognized career and education pathway. As a direct service worker completes courses and demonstrates competence, the individual is able to advance in the education and talent pipeline. For each set of four competency badges you earn, you will increase a level in the Community Support Specialist designation. </a:t>
            </a:r>
          </a:p>
          <a:p>
            <a:pPr marL="171450" indent="-171450">
              <a:buFont typeface="Wingdings" panose="05000000000000000000" pitchFamily="2" charset="2"/>
              <a:buChar char="Ø"/>
            </a:pPr>
            <a:endParaRPr lang="en-US"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For those completing the program in Tennessee, this may result in higher wages.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	The Bureau of TennCare recognizes that successfully completing The QuILTSS Institute Workforce Development program will require you to make a number of personal sacrifices so you can better yourself professionally.  They also recognize that your growth as a professional adds value to the services and supports you provide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members, improving their quality of care and quality of life. Therefore, </a:t>
            </a:r>
            <a:r>
              <a:rPr lang="en-US" sz="1200" b="0" i="0" kern="1200" dirty="0" err="1">
                <a:solidFill>
                  <a:schemeClr val="tx1"/>
                </a:solidFill>
                <a:effectLst/>
                <a:latin typeface="+mn-lt"/>
                <a:ea typeface="+mn-ea"/>
                <a:cs typeface="+mn-cs"/>
              </a:rPr>
              <a:t>TennCare</a:t>
            </a:r>
            <a:r>
              <a:rPr lang="en-US" sz="1200" b="0" i="0" kern="1200" dirty="0">
                <a:solidFill>
                  <a:schemeClr val="tx1"/>
                </a:solidFill>
                <a:effectLst/>
                <a:latin typeface="+mn-lt"/>
                <a:ea typeface="+mn-ea"/>
                <a:cs typeface="+mn-cs"/>
              </a:rPr>
              <a:t> is working to be able to offer you increased wages as you grow in your career.  </a:t>
            </a:r>
          </a:p>
          <a:p>
            <a:pPr marL="171450" indent="-171450">
              <a:buFont typeface="Wingdings" panose="05000000000000000000" pitchFamily="2" charset="2"/>
              <a:buChar char="Ø"/>
            </a:pPr>
            <a:endParaRPr lang="en-US" sz="1200" b="0" i="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Why shouldn’t you earn higher wages for your increased competence?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	As part of the upcoming Tennessee State budget that would begin July 1, 2020, TennCare plans to request funding to extend wage increases to people providing direct support in </a:t>
            </a:r>
            <a:r>
              <a:rPr lang="en-US" sz="1200" b="0" i="0" kern="1200" dirty="0" err="1">
                <a:solidFill>
                  <a:schemeClr val="tx1"/>
                </a:solidFill>
                <a:effectLst/>
                <a:latin typeface="+mn-lt"/>
                <a:ea typeface="+mn-ea"/>
                <a:cs typeface="+mn-cs"/>
              </a:rPr>
              <a:t>TennCare’s</a:t>
            </a:r>
            <a:r>
              <a:rPr lang="en-US" sz="1200" b="0" i="0" kern="1200" dirty="0">
                <a:solidFill>
                  <a:schemeClr val="tx1"/>
                </a:solidFill>
                <a:effectLst/>
                <a:latin typeface="+mn-lt"/>
                <a:ea typeface="+mn-ea"/>
                <a:cs typeface="+mn-cs"/>
              </a:rPr>
              <a:t> long-term services and supports programs (nursing facilities and home and community-based services) as they complete phases of the QuILTSS Workforce Development Training Program.  It’s a new value-based approach that will help to reward providers and specifically reward you for the higher level of training and competency you bring to your daily work.  Of course, the ability to do that will depend on the budget request being approved.  You can find updates as the budget process moves forward in 2020.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37</a:t>
            </a:fld>
            <a:endParaRPr lang="en-US"/>
          </a:p>
        </p:txBody>
      </p:sp>
    </p:spTree>
    <p:extLst>
      <p:ext uri="{BB962C8B-B14F-4D97-AF65-F5344CB8AC3E}">
        <p14:creationId xmlns:p14="http://schemas.microsoft.com/office/powerpoint/2010/main" val="1067005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Notes:  </a:t>
            </a:r>
            <a:endParaRPr lang="en-US" dirty="0"/>
          </a:p>
          <a:p>
            <a:pPr marL="171450" indent="-171450">
              <a:buFont typeface="Wingdings" panose="05000000000000000000" pitchFamily="2" charset="2"/>
              <a:buChar char="Ø"/>
            </a:pPr>
            <a:r>
              <a:rPr lang="en-US" i="1" dirty="0"/>
              <a:t>EVV = Electronic Visit Verification</a:t>
            </a:r>
          </a:p>
          <a:p>
            <a:endParaRPr lang="en-US" i="1" dirty="0"/>
          </a:p>
          <a:p>
            <a:r>
              <a:rPr lang="en-US" i="0" dirty="0"/>
              <a:t>Talking Points</a:t>
            </a:r>
          </a:p>
          <a:p>
            <a:pPr marL="171450" indent="-171450">
              <a:buFont typeface="Wingdings" panose="05000000000000000000" pitchFamily="2" charset="2"/>
              <a:buChar char="Ø"/>
            </a:pPr>
            <a:r>
              <a:rPr lang="en-US" i="0" dirty="0"/>
              <a:t>As ECF providers you are familiar with these competency topics.</a:t>
            </a:r>
          </a:p>
        </p:txBody>
      </p:sp>
      <p:sp>
        <p:nvSpPr>
          <p:cNvPr id="4" name="Slide Number Placeholder 3"/>
          <p:cNvSpPr>
            <a:spLocks noGrp="1"/>
          </p:cNvSpPr>
          <p:nvPr>
            <p:ph type="sldNum" sz="quarter" idx="10"/>
          </p:nvPr>
        </p:nvSpPr>
        <p:spPr/>
        <p:txBody>
          <a:bodyPr/>
          <a:lstStyle/>
          <a:p>
            <a:fld id="{B61CB5B4-6CAE-4C5A-9EF6-A0E6CAE48D4A}" type="slidenum">
              <a:rPr lang="en-US" smtClean="0"/>
              <a:t>38</a:t>
            </a:fld>
            <a:endParaRPr lang="en-US"/>
          </a:p>
        </p:txBody>
      </p:sp>
    </p:spTree>
    <p:extLst>
      <p:ext uri="{BB962C8B-B14F-4D97-AF65-F5344CB8AC3E}">
        <p14:creationId xmlns:p14="http://schemas.microsoft.com/office/powerpoint/2010/main" val="462238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Talking Points</a:t>
            </a:r>
          </a:p>
          <a:p>
            <a:pPr marL="171450" indent="-171450">
              <a:buFont typeface="Wingdings" panose="05000000000000000000" pitchFamily="2" charset="2"/>
              <a:buChar char="Ø"/>
            </a:pPr>
            <a:r>
              <a:rPr lang="en-US" i="0" dirty="0"/>
              <a:t>As ECF providers you are familiar with these competency topics.</a:t>
            </a:r>
          </a:p>
          <a:p>
            <a:endParaRPr lang="en-US" dirty="0"/>
          </a:p>
        </p:txBody>
      </p:sp>
      <p:sp>
        <p:nvSpPr>
          <p:cNvPr id="4" name="Slide Number Placeholder 3"/>
          <p:cNvSpPr>
            <a:spLocks noGrp="1"/>
          </p:cNvSpPr>
          <p:nvPr>
            <p:ph type="sldNum" sz="quarter" idx="5"/>
          </p:nvPr>
        </p:nvSpPr>
        <p:spPr/>
        <p:txBody>
          <a:bodyPr/>
          <a:lstStyle/>
          <a:p>
            <a:fld id="{B61CB5B4-6CAE-4C5A-9EF6-A0E6CAE48D4A}" type="slidenum">
              <a:rPr lang="en-US" smtClean="0"/>
              <a:t>39</a:t>
            </a:fld>
            <a:endParaRPr lang="en-US"/>
          </a:p>
        </p:txBody>
      </p:sp>
    </p:spTree>
    <p:extLst>
      <p:ext uri="{BB962C8B-B14F-4D97-AF65-F5344CB8AC3E}">
        <p14:creationId xmlns:p14="http://schemas.microsoft.com/office/powerpoint/2010/main" val="3399386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baseline="0" dirty="0"/>
              <a:t>Facilitor Note: </a:t>
            </a:r>
          </a:p>
          <a:p>
            <a:pPr marL="171450" indent="-171450">
              <a:buFont typeface="Wingdings" panose="05000000000000000000" pitchFamily="2" charset="2"/>
              <a:buChar char="Ø"/>
            </a:pPr>
            <a:r>
              <a:rPr lang="en-US" sz="1200" i="1" baseline="0" dirty="0"/>
              <a:t>the next slide is a short clip from Invaluable that you can play after this slide – they do hand in hand. </a:t>
            </a:r>
          </a:p>
          <a:p>
            <a:endParaRPr lang="en-US" sz="1200" baseline="0" dirty="0"/>
          </a:p>
          <a:p>
            <a:r>
              <a:rPr lang="en-US" sz="1200" baseline="0" dirty="0"/>
              <a:t>Talking Points </a:t>
            </a:r>
            <a:endParaRPr lang="en-US" sz="1200" dirty="0"/>
          </a:p>
          <a:p>
            <a:pPr marL="171450" indent="-171450">
              <a:buFont typeface="Wingdings" panose="05000000000000000000" pitchFamily="2" charset="2"/>
              <a:buChar char="Ø"/>
            </a:pPr>
            <a:r>
              <a:rPr lang="en-US" sz="1200" dirty="0"/>
              <a:t>Paid staff who support people with IDD to live their lives and enjoy the same opportunities and experiences as people without disabilities. </a:t>
            </a:r>
          </a:p>
          <a:p>
            <a:pPr marL="171450" indent="-171450">
              <a:buFont typeface="Wingdings" panose="05000000000000000000" pitchFamily="2" charset="2"/>
              <a:buChar char="Ø"/>
            </a:pPr>
            <a:r>
              <a:rPr lang="en-US" sz="1200" dirty="0"/>
              <a:t>What</a:t>
            </a:r>
            <a:r>
              <a:rPr lang="en-US" sz="1200" baseline="0" dirty="0"/>
              <a:t> are some of the job titles used in your organizations? Share in chat</a:t>
            </a:r>
            <a:endParaRPr lang="en-US" sz="1200" dirty="0"/>
          </a:p>
          <a:p>
            <a:pPr marL="628650" lvl="1" indent="-171450">
              <a:buFont typeface="Wingdings" panose="05000000000000000000" pitchFamily="2" charset="2"/>
              <a:buChar char="Ø"/>
            </a:pPr>
            <a:r>
              <a:rPr lang="en-US" sz="1200" dirty="0"/>
              <a:t>Different employer-described job titles: </a:t>
            </a:r>
          </a:p>
          <a:p>
            <a:pPr marL="628650" lvl="1" indent="-171450">
              <a:buFont typeface="Wingdings" panose="05000000000000000000" pitchFamily="2" charset="2"/>
              <a:buChar char="Ø"/>
            </a:pPr>
            <a:r>
              <a:rPr lang="en-US" sz="1200" dirty="0"/>
              <a:t>Direct Support Worker 		</a:t>
            </a:r>
          </a:p>
          <a:p>
            <a:pPr marL="628650" lvl="1" indent="-171450">
              <a:buFont typeface="Wingdings" panose="05000000000000000000" pitchFamily="2" charset="2"/>
              <a:buChar char="Ø"/>
            </a:pPr>
            <a:r>
              <a:rPr lang="en-US" sz="1200" dirty="0"/>
              <a:t>Direct Support Specialist	</a:t>
            </a:r>
          </a:p>
          <a:p>
            <a:pPr marL="628650" lvl="1" indent="-171450">
              <a:buFont typeface="Wingdings" panose="05000000000000000000" pitchFamily="2" charset="2"/>
              <a:buChar char="Ø"/>
            </a:pPr>
            <a:r>
              <a:rPr lang="en-US" sz="1200" dirty="0"/>
              <a:t>Rehabilitation Specialist	</a:t>
            </a:r>
          </a:p>
          <a:p>
            <a:pPr marL="628650" lvl="1" indent="-171450">
              <a:buFont typeface="Wingdings" panose="05000000000000000000" pitchFamily="2" charset="2"/>
              <a:buChar char="Ø"/>
            </a:pPr>
            <a:r>
              <a:rPr lang="en-US" sz="1200" dirty="0"/>
              <a:t>Family Care Provider</a:t>
            </a:r>
          </a:p>
          <a:p>
            <a:pPr marL="628650" lvl="1" indent="-171450">
              <a:buFont typeface="Wingdings" panose="05000000000000000000" pitchFamily="2" charset="2"/>
              <a:buChar char="Ø"/>
            </a:pPr>
            <a:r>
              <a:rPr lang="en-US" sz="1200" dirty="0"/>
              <a:t>Job Coach</a:t>
            </a:r>
          </a:p>
          <a:p>
            <a:pPr marL="628650" lvl="1" indent="-171450">
              <a:buFont typeface="Wingdings" panose="05000000000000000000" pitchFamily="2" charset="2"/>
              <a:buChar char="Ø"/>
            </a:pPr>
            <a:r>
              <a:rPr lang="en-US" sz="1200" dirty="0"/>
              <a:t>Residential Counsel</a:t>
            </a:r>
          </a:p>
          <a:p>
            <a:pPr marL="628650" lvl="1" indent="-171450">
              <a:buFont typeface="Wingdings" panose="05000000000000000000" pitchFamily="2" charset="2"/>
              <a:buChar char="Ø"/>
            </a:pPr>
            <a:r>
              <a:rPr lang="en-US" sz="1200" dirty="0"/>
              <a:t>Personal Assistant</a:t>
            </a:r>
          </a:p>
          <a:p>
            <a:pPr marL="628650" lvl="1" indent="-171450">
              <a:buFont typeface="Wingdings" panose="05000000000000000000" pitchFamily="2" charset="2"/>
              <a:buChar char="Ø"/>
            </a:pPr>
            <a:r>
              <a:rPr lang="en-US" sz="1200" dirty="0"/>
              <a:t>Employment Specialist		</a:t>
            </a:r>
          </a:p>
          <a:p>
            <a:pPr marL="628650" lvl="1" indent="-171450">
              <a:buFont typeface="Wingdings" panose="05000000000000000000" pitchFamily="2" charset="2"/>
              <a:buChar char="Ø"/>
            </a:pPr>
            <a:r>
              <a:rPr lang="en-US" sz="1200" dirty="0"/>
              <a:t>And more . . .</a:t>
            </a:r>
          </a:p>
          <a:p>
            <a:pPr marL="171450" indent="-171450">
              <a:buFont typeface="Wingdings" panose="05000000000000000000" pitchFamily="2" charset="2"/>
              <a:buChar char="Ø"/>
            </a:pPr>
            <a:r>
              <a:rPr lang="en-US" sz="1200" b="0" i="0" kern="1200" dirty="0">
                <a:solidFill>
                  <a:schemeClr val="tx1"/>
                </a:solidFill>
                <a:effectLst/>
                <a:latin typeface="+mn-lt"/>
                <a:ea typeface="+mn-ea"/>
                <a:cs typeface="+mn-cs"/>
              </a:rPr>
              <a:t>DSPs are often considered generalists who have to be able to provide many different types and levels of support across a wide range of activities throughout the lifespan of people with intellectual and developmental disabilities (IDD). </a:t>
            </a:r>
          </a:p>
          <a:p>
            <a:pPr marL="171450" indent="-171450">
              <a:buFont typeface="Wingdings" panose="05000000000000000000" pitchFamily="2" charset="2"/>
              <a:buChar char="Ø"/>
            </a:pPr>
            <a:r>
              <a:rPr lang="en-US" sz="1200" dirty="0"/>
              <a:t>They support people in whatever ways they need to enhance their inclusion and independence. </a:t>
            </a:r>
          </a:p>
          <a:p>
            <a:pPr marL="171450" indent="-171450">
              <a:buFont typeface="Wingdings" panose="05000000000000000000" pitchFamily="2" charset="2"/>
              <a:buChar char="Ø"/>
            </a:pPr>
            <a:r>
              <a:rPr lang="en-US" sz="1200" dirty="0"/>
              <a:t>DSPs are usually hired in family/individual homes, intermediate care facilities, small community residential group homes, community job sites, vocational and day training programs, and other</a:t>
            </a:r>
            <a:r>
              <a:rPr lang="en-US" sz="1200" baseline="0" dirty="0"/>
              <a:t> locations</a:t>
            </a:r>
            <a:r>
              <a:rPr lang="en-US" sz="1200" dirty="0"/>
              <a:t>. </a:t>
            </a:r>
          </a:p>
          <a:p>
            <a:pPr marL="171450" indent="-171450">
              <a:buFont typeface="Wingdings" panose="05000000000000000000" pitchFamily="2" charset="2"/>
              <a:buChar char="Ø"/>
            </a:pPr>
            <a:r>
              <a:rPr lang="en-US" sz="1200" dirty="0"/>
              <a:t>According to 2018</a:t>
            </a:r>
            <a:r>
              <a:rPr lang="en-US" sz="1200" baseline="0" dirty="0"/>
              <a:t> NCI staff stability report, t</a:t>
            </a:r>
            <a:r>
              <a:rPr lang="en-US" sz="1200" dirty="0"/>
              <a:t>he direct support workforce includes full-time (66%) and part-time (34%) employees (NCI, 2018). [LOCATE</a:t>
            </a:r>
            <a:r>
              <a:rPr lang="en-US" sz="1200" baseline="0" dirty="0"/>
              <a:t> TN NUMBERS]</a:t>
            </a:r>
            <a:endParaRPr lang="en-US" sz="1200" dirty="0"/>
          </a:p>
          <a:p>
            <a:pPr marL="171450" indent="-171450">
              <a:buFont typeface="Wingdings" panose="05000000000000000000" pitchFamily="2" charset="2"/>
              <a:buChar char="Ø"/>
            </a:pPr>
            <a:r>
              <a:rPr lang="en-US" sz="1200" dirty="0"/>
              <a:t>Most employers use the occupational title of Direct Support Professional, yet many DSPs may have different titles including direct support specialist, personal care assistant, habilitation specialist, job coach, residential counselor, family care provider, personal assistant, and others.</a:t>
            </a:r>
          </a:p>
        </p:txBody>
      </p:sp>
      <p:sp>
        <p:nvSpPr>
          <p:cNvPr id="4" name="Slide Number Placeholder 3"/>
          <p:cNvSpPr>
            <a:spLocks noGrp="1"/>
          </p:cNvSpPr>
          <p:nvPr>
            <p:ph type="sldNum" sz="quarter" idx="5"/>
          </p:nvPr>
        </p:nvSpPr>
        <p:spPr/>
        <p:txBody>
          <a:bodyPr/>
          <a:lstStyle/>
          <a:p>
            <a:fld id="{1BD6D053-B288-9741-ADF6-9C7C04979AAF}" type="slidenum">
              <a:rPr lang="en-US" smtClean="0"/>
              <a:t>4</a:t>
            </a:fld>
            <a:endParaRPr lang="en-US"/>
          </a:p>
        </p:txBody>
      </p:sp>
    </p:spTree>
    <p:extLst>
      <p:ext uri="{BB962C8B-B14F-4D97-AF65-F5344CB8AC3E}">
        <p14:creationId xmlns:p14="http://schemas.microsoft.com/office/powerpoint/2010/main" val="1357948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t>Talking Points:</a:t>
            </a:r>
          </a:p>
          <a:p>
            <a:pPr marL="571500" indent="-571500">
              <a:buFont typeface="Wingdings" panose="05000000000000000000" pitchFamily="2" charset="2"/>
              <a:buChar char="Ø"/>
              <a:defRPr/>
            </a:pPr>
            <a:r>
              <a:rPr lang="en-US" sz="4000" dirty="0">
                <a:latin typeface="Open Sans Light" panose="020B0306030504020204"/>
                <a:cs typeface="ＭＳ Ｐゴシック" charset="0"/>
              </a:rPr>
              <a:t>Identifies competencies (NADSP)</a:t>
            </a:r>
          </a:p>
          <a:p>
            <a:pPr marL="571500" indent="-571500">
              <a:buFont typeface="Wingdings" panose="05000000000000000000" pitchFamily="2" charset="2"/>
              <a:buChar char="Ø"/>
              <a:defRPr/>
            </a:pPr>
            <a:r>
              <a:rPr lang="en-US" sz="4000" dirty="0">
                <a:latin typeface="Open Sans Light" panose="020B0306030504020204"/>
                <a:cs typeface="ＭＳ Ｐゴシック" charset="0"/>
              </a:rPr>
              <a:t>Organizes training needs</a:t>
            </a:r>
          </a:p>
          <a:p>
            <a:pPr marL="571500" indent="-571500">
              <a:buFont typeface="Wingdings" panose="05000000000000000000" pitchFamily="2" charset="2"/>
              <a:buChar char="Ø"/>
              <a:defRPr/>
            </a:pPr>
            <a:r>
              <a:rPr lang="en-US" sz="4000" dirty="0">
                <a:latin typeface="Open Sans Light" panose="020B0306030504020204"/>
                <a:cs typeface="ＭＳ Ｐゴシック" charset="0"/>
              </a:rPr>
              <a:t>Provides a structure for skill demonstration</a:t>
            </a:r>
          </a:p>
          <a:p>
            <a:pPr marL="571500" indent="-571500">
              <a:buFont typeface="Wingdings" panose="05000000000000000000" pitchFamily="2" charset="2"/>
              <a:buChar char="Ø"/>
              <a:defRPr/>
            </a:pPr>
            <a:r>
              <a:rPr lang="en-US" sz="4000" dirty="0">
                <a:latin typeface="Open Sans Light" panose="020B0306030504020204"/>
                <a:cs typeface="ＭＳ Ｐゴシック" charset="0"/>
              </a:rPr>
              <a:t>Offers recognition</a:t>
            </a:r>
          </a:p>
          <a:p>
            <a:pPr marL="1028700" lvl="1" indent="-571500">
              <a:buFont typeface="Wingdings" panose="05000000000000000000" pitchFamily="2" charset="2"/>
              <a:buChar char="Ø"/>
              <a:defRPr/>
            </a:pPr>
            <a:r>
              <a:rPr lang="en-US" sz="4000" dirty="0">
                <a:latin typeface="Open Sans Light" panose="020B0306030504020204"/>
              </a:rPr>
              <a:t>Credential</a:t>
            </a:r>
          </a:p>
          <a:p>
            <a:pPr marL="1028700" lvl="1" indent="-571500">
              <a:buFont typeface="Wingdings" panose="05000000000000000000" pitchFamily="2" charset="2"/>
              <a:buChar char="Ø"/>
              <a:defRPr/>
            </a:pPr>
            <a:r>
              <a:rPr lang="en-US" sz="4000" dirty="0">
                <a:latin typeface="Open Sans Light" panose="020B0306030504020204"/>
              </a:rPr>
              <a:t>Wages</a:t>
            </a:r>
          </a:p>
          <a:p>
            <a:pPr marL="171450" indent="-171450">
              <a:buFont typeface="Wingdings" panose="05000000000000000000" pitchFamily="2" charset="2"/>
              <a:buChar char="Ø"/>
            </a:pPr>
            <a:endParaRPr lang="en-US" altLang="en-US" b="0" i="1" dirty="0">
              <a:latin typeface="Open Sans Light" panose="020B0306030504020204"/>
              <a:cs typeface="Open Sans" panose="020B0606030504020204" pitchFamily="34" charset="0"/>
            </a:endParaRPr>
          </a:p>
          <a:p>
            <a:pPr marL="0" indent="0">
              <a:buFont typeface="Wingdings" panose="05000000000000000000" pitchFamily="2" charset="2"/>
              <a:buNone/>
            </a:pPr>
            <a:r>
              <a:rPr lang="en-US" altLang="en-US" b="0" i="1" dirty="0">
                <a:latin typeface="Open Sans Light" panose="020B0306030504020204"/>
                <a:cs typeface="Open Sans" panose="020B0606030504020204" pitchFamily="34" charset="0"/>
              </a:rPr>
              <a:t>Facilitor Notes (if asked about specifics) </a:t>
            </a:r>
          </a:p>
          <a:p>
            <a:pPr marL="171450" indent="-171450">
              <a:buFont typeface="Wingdings" panose="05000000000000000000" pitchFamily="2" charset="2"/>
              <a:buChar char="Ø"/>
            </a:pPr>
            <a:r>
              <a:rPr lang="en-US" altLang="en-US" b="1" i="1" dirty="0">
                <a:latin typeface="Open Sans Light" panose="020B0306030504020204"/>
                <a:cs typeface="Open Sans" panose="020B0606030504020204" pitchFamily="34" charset="0"/>
              </a:rPr>
              <a:t>DSP-R (Registered)</a:t>
            </a:r>
          </a:p>
          <a:p>
            <a:pPr marL="914400" lvl="1" indent="-457200">
              <a:buFont typeface="Wingdings" panose="05000000000000000000" pitchFamily="2" charset="2"/>
              <a:buChar char="Ø"/>
            </a:pPr>
            <a:r>
              <a:rPr lang="en-US" altLang="en-US" sz="2800" i="1" dirty="0">
                <a:latin typeface="Open Sans Light" panose="020B0306030504020204"/>
                <a:cs typeface="Open Sans" panose="020B0606030504020204" pitchFamily="34" charset="0"/>
              </a:rPr>
              <a:t>Criminal background check</a:t>
            </a:r>
          </a:p>
          <a:p>
            <a:pPr marL="914400" lvl="1" indent="-457200">
              <a:buFont typeface="Wingdings" panose="05000000000000000000" pitchFamily="2" charset="2"/>
              <a:buChar char="Ø"/>
            </a:pPr>
            <a:r>
              <a:rPr lang="en-US" altLang="en-US" sz="2800" i="1" dirty="0">
                <a:latin typeface="Open Sans Light" panose="020B0306030504020204"/>
                <a:cs typeface="Open Sans" panose="020B0606030504020204" pitchFamily="34" charset="0"/>
              </a:rPr>
              <a:t>Letter of commitment</a:t>
            </a:r>
          </a:p>
          <a:p>
            <a:pPr marL="914400" lvl="1" indent="-457200">
              <a:buFont typeface="Wingdings" panose="05000000000000000000" pitchFamily="2" charset="2"/>
              <a:buChar char="Ø"/>
            </a:pPr>
            <a:r>
              <a:rPr lang="en-US" altLang="en-US" sz="2800" i="1" dirty="0">
                <a:latin typeface="Open Sans Light" panose="020B0306030504020204"/>
                <a:cs typeface="Open Sans" panose="020B0606030504020204" pitchFamily="34" charset="0"/>
              </a:rPr>
              <a:t>40 hours of initial instruction</a:t>
            </a:r>
          </a:p>
          <a:p>
            <a:pPr marL="914400" lvl="1" indent="-457200">
              <a:buFont typeface="Wingdings" panose="05000000000000000000" pitchFamily="2" charset="2"/>
              <a:buChar char="Ø"/>
            </a:pPr>
            <a:r>
              <a:rPr lang="en-US" altLang="en-US" sz="2800" i="1" dirty="0">
                <a:latin typeface="Open Sans Light" panose="020B0306030504020204"/>
                <a:cs typeface="Open Sans" panose="020B0606030504020204" pitchFamily="34" charset="0"/>
              </a:rPr>
              <a:t>Code of ethics commitment</a:t>
            </a:r>
          </a:p>
          <a:p>
            <a:pPr marL="457200" indent="-457200">
              <a:buFont typeface="Wingdings" panose="05000000000000000000" pitchFamily="2" charset="2"/>
              <a:buChar char="Ø"/>
            </a:pPr>
            <a:r>
              <a:rPr lang="en-US" altLang="en-US" sz="3300" b="1" i="1" dirty="0">
                <a:latin typeface="Open Sans Light" panose="020B0306030504020204"/>
                <a:cs typeface="Open Sans" panose="020B0606030504020204" pitchFamily="34" charset="0"/>
              </a:rPr>
              <a:t>DSP-IC (Initial Certification)</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72 hours of related instruction (72+40=112)</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Three CSSS required competencies (communication, documentation, community living skills)</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Three additional CSSS competencies</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Work samples in four areas</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1,200-1,800 hours of OJL</a:t>
            </a:r>
          </a:p>
          <a:p>
            <a:pPr marL="914400" lvl="1" indent="-457200">
              <a:buFont typeface="Wingdings" panose="05000000000000000000" pitchFamily="2" charset="2"/>
              <a:buChar char="Ø"/>
            </a:pPr>
            <a:r>
              <a:rPr lang="en-US" altLang="en-US" sz="3300" i="1" dirty="0">
                <a:latin typeface="Open Sans Light" panose="020B0306030504020204"/>
                <a:cs typeface="Open Sans" panose="020B0606030504020204" pitchFamily="34" charset="0"/>
              </a:rPr>
              <a:t>Code of ethics commitment</a:t>
            </a:r>
            <a:endParaRPr lang="en-US" altLang="en-US" sz="1200" i="1" dirty="0">
              <a:latin typeface="+mn-lt"/>
              <a:cs typeface="+mn-cs"/>
            </a:endParaRPr>
          </a:p>
          <a:p>
            <a:pPr marL="457200" indent="-457200">
              <a:buFont typeface="Wingdings" panose="05000000000000000000" pitchFamily="2" charset="2"/>
              <a:buChar char="Ø"/>
            </a:pPr>
            <a:r>
              <a:rPr lang="en-US" altLang="en-US" sz="3000" b="1" i="1" dirty="0">
                <a:latin typeface="Open Sans Light" panose="020B0306030504020204"/>
                <a:cs typeface="Open Sans" panose="020B0606030504020204" pitchFamily="34" charset="0"/>
              </a:rPr>
              <a:t>DSP-AC (Advanced Certification)</a:t>
            </a:r>
          </a:p>
          <a:p>
            <a:pPr marL="914400" lvl="1" indent="-457200">
              <a:buFont typeface="Wingdings" panose="05000000000000000000" pitchFamily="2" charset="2"/>
              <a:buChar char="Ø"/>
            </a:pPr>
            <a:r>
              <a:rPr lang="en-US" altLang="en-US" sz="3000" i="1" dirty="0">
                <a:latin typeface="Open Sans Light" panose="020B0306030504020204"/>
                <a:cs typeface="Open Sans" panose="020B0606030504020204" pitchFamily="34" charset="0"/>
              </a:rPr>
              <a:t>DSP-IC is a pre-requisite</a:t>
            </a:r>
          </a:p>
          <a:p>
            <a:pPr marL="914400" lvl="1" indent="-457200">
              <a:buFont typeface="Wingdings" panose="05000000000000000000" pitchFamily="2" charset="2"/>
              <a:buChar char="Ø"/>
            </a:pPr>
            <a:r>
              <a:rPr lang="en-US" altLang="en-US" sz="3000" i="1" dirty="0">
                <a:latin typeface="Open Sans Light" panose="020B0306030504020204"/>
                <a:cs typeface="Open Sans" panose="020B0606030504020204" pitchFamily="34" charset="0"/>
              </a:rPr>
              <a:t>108 Hours related instruction (108+112=220)</a:t>
            </a:r>
          </a:p>
          <a:p>
            <a:pPr marL="914400" lvl="1" indent="-457200">
              <a:buFont typeface="Wingdings" panose="05000000000000000000" pitchFamily="2" charset="2"/>
              <a:buChar char="Ø"/>
            </a:pPr>
            <a:r>
              <a:rPr lang="en-US" altLang="en-US" sz="3000" i="1" dirty="0">
                <a:latin typeface="Open Sans Light" panose="020B0306030504020204"/>
                <a:cs typeface="Open Sans" panose="020B0606030504020204" pitchFamily="34" charset="0"/>
              </a:rPr>
              <a:t>Remaining nine CSSS</a:t>
            </a:r>
          </a:p>
          <a:p>
            <a:pPr marL="914400" lvl="1" indent="-457200">
              <a:buFont typeface="Wingdings" panose="05000000000000000000" pitchFamily="2" charset="2"/>
              <a:buChar char="Ø"/>
            </a:pPr>
            <a:r>
              <a:rPr lang="en-US" altLang="en-US" sz="3000" i="1" dirty="0">
                <a:latin typeface="Open Sans Light" panose="020B0306030504020204"/>
                <a:cs typeface="Open Sans" panose="020B0606030504020204" pitchFamily="34" charset="0"/>
              </a:rPr>
              <a:t>Work samples in four or more areas</a:t>
            </a:r>
          </a:p>
          <a:p>
            <a:pPr marL="914400" lvl="1" indent="-457200">
              <a:buFont typeface="Wingdings" panose="05000000000000000000" pitchFamily="2" charset="2"/>
              <a:buChar char="Ø"/>
            </a:pPr>
            <a:r>
              <a:rPr lang="en-US" altLang="en-US" sz="3000" i="1" dirty="0">
                <a:latin typeface="Open Sans Light" panose="020B0306030504020204"/>
                <a:cs typeface="Open Sans" panose="020B0606030504020204" pitchFamily="34" charset="0"/>
              </a:rPr>
              <a:t>1,800-2,700 hours of OJL</a:t>
            </a:r>
          </a:p>
          <a:p>
            <a:pPr lvl="0"/>
            <a:endParaRPr lang="en-US" altLang="en-US" sz="3300" dirty="0">
              <a:latin typeface="Open Sans Light" panose="020B0306030504020204"/>
              <a:cs typeface="Open Sans" panose="020B0606030504020204" pitchFamily="34" charset="0"/>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40</a:t>
            </a:fld>
            <a:endParaRPr lang="en-US"/>
          </a:p>
        </p:txBody>
      </p:sp>
    </p:spTree>
    <p:extLst>
      <p:ext uri="{BB962C8B-B14F-4D97-AF65-F5344CB8AC3E}">
        <p14:creationId xmlns:p14="http://schemas.microsoft.com/office/powerpoint/2010/main" val="1134867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600" b="0" i="1" dirty="0">
                <a:latin typeface="Arial" panose="020B0604020202020204" pitchFamily="34" charset="0"/>
                <a:cs typeface="Open Sans" panose="020B0606030504020204" pitchFamily="34" charset="0"/>
              </a:rPr>
              <a:t>Facilitor Note: Link to Comparison</a:t>
            </a:r>
            <a:r>
              <a:rPr lang="en-US" altLang="en-US" sz="3600" b="0" i="1" baseline="0" dirty="0">
                <a:latin typeface="Arial" panose="020B0604020202020204" pitchFamily="34" charset="0"/>
                <a:cs typeface="Open Sans" panose="020B0606030504020204" pitchFamily="34" charset="0"/>
              </a:rPr>
              <a:t> between E-Badge Academy and Traditional NADSP Certification</a:t>
            </a:r>
            <a:r>
              <a:rPr lang="en-US" altLang="en-US" sz="3600" b="1" baseline="0" dirty="0">
                <a:latin typeface="Arial" panose="020B0604020202020204" pitchFamily="34" charset="0"/>
                <a:cs typeface="Open Sans" panose="020B0606030504020204" pitchFamily="34" charset="0"/>
              </a:rPr>
              <a:t>: </a:t>
            </a:r>
            <a:r>
              <a:rPr lang="en-US" sz="3600" dirty="0">
                <a:hlinkClick r:id="rId3"/>
              </a:rPr>
              <a:t>https://nadsp.org/wp-content/uploads/2019/05/NADSP-E-Badge-Academy-Certification-Comparison.pdf</a:t>
            </a:r>
            <a:endParaRPr lang="en-US" altLang="en-US" sz="3600" b="1" dirty="0">
              <a:latin typeface="Arial" panose="020B0604020202020204" pitchFamily="34" charset="0"/>
              <a:cs typeface="Open Sans" panose="020B0606030504020204" pitchFamily="34" charset="0"/>
            </a:endParaRPr>
          </a:p>
          <a:p>
            <a:endParaRPr lang="en-US" altLang="en-US" sz="3600" b="0" i="0" dirty="0">
              <a:latin typeface="Arial" panose="020B0604020202020204" pitchFamily="34" charset="0"/>
              <a:cs typeface="Open Sans" panose="020B0606030504020204" pitchFamily="34" charset="0"/>
            </a:endParaRPr>
          </a:p>
          <a:p>
            <a:r>
              <a:rPr lang="en-US" altLang="en-US" sz="3600" b="0" i="0" dirty="0">
                <a:latin typeface="Arial" panose="020B0604020202020204" pitchFamily="34" charset="0"/>
                <a:cs typeface="Open Sans" panose="020B0606030504020204" pitchFamily="34" charset="0"/>
              </a:rPr>
              <a:t>Talking Point:</a:t>
            </a:r>
          </a:p>
          <a:p>
            <a:pPr marL="571500" indent="-571500">
              <a:buFont typeface="Wingdings" panose="05000000000000000000" pitchFamily="2" charset="2"/>
              <a:buChar char="Ø"/>
            </a:pPr>
            <a:r>
              <a:rPr lang="en-US" altLang="en-US" sz="3600" b="0" i="0" dirty="0">
                <a:latin typeface="Arial" panose="020B0604020202020204" pitchFamily="34" charset="0"/>
                <a:cs typeface="Open Sans" panose="020B0606030504020204" pitchFamily="34" charset="0"/>
              </a:rPr>
              <a:t>NADSP’s Voluntary Credentialling Program has four levels as you can see here. </a:t>
            </a:r>
          </a:p>
          <a:p>
            <a:endParaRPr lang="en-US" altLang="en-US" sz="3600" b="0" i="1" dirty="0">
              <a:latin typeface="Arial" panose="020B0604020202020204" pitchFamily="34" charset="0"/>
              <a:cs typeface="Open Sans" panose="020B0606030504020204" pitchFamily="34" charset="0"/>
            </a:endParaRPr>
          </a:p>
          <a:p>
            <a:endParaRPr lang="en-US" altLang="en-US" sz="3600" b="0" i="1" dirty="0">
              <a:latin typeface="Arial" panose="020B0604020202020204" pitchFamily="34" charset="0"/>
              <a:cs typeface="Open Sans" panose="020B0606030504020204" pitchFamily="34" charset="0"/>
            </a:endParaRPr>
          </a:p>
          <a:p>
            <a:r>
              <a:rPr lang="en-US" altLang="en-US" sz="3600" b="0" i="1" dirty="0">
                <a:latin typeface="Arial" panose="020B0604020202020204" pitchFamily="34" charset="0"/>
                <a:cs typeface="Open Sans" panose="020B0606030504020204" pitchFamily="34" charset="0"/>
              </a:rPr>
              <a:t>Facilitor Note: Details about each level if asked.</a:t>
            </a:r>
          </a:p>
          <a:p>
            <a:pPr marL="571500" indent="-571500">
              <a:buFont typeface="Wingdings" panose="05000000000000000000" pitchFamily="2" charset="2"/>
              <a:buChar char="Ø"/>
            </a:pPr>
            <a:r>
              <a:rPr lang="en-US" altLang="en-US" sz="3600" b="1" i="1" dirty="0">
                <a:latin typeface="Arial" panose="020B0604020202020204" pitchFamily="34" charset="0"/>
                <a:cs typeface="Open Sans" panose="020B0606030504020204" pitchFamily="34" charset="0"/>
              </a:rPr>
              <a:t>DSP - R (Registered)</a:t>
            </a:r>
            <a:endParaRPr lang="en-US" altLang="en-US" sz="3600" b="1" i="1" dirty="0">
              <a:latin typeface="Verdana" panose="020B0604030504040204" pitchFamily="34" charset="0"/>
              <a:cs typeface="Open Sans" panose="020B0606030504020204" pitchFamily="34" charset="0"/>
            </a:endParaRP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Criminal background check</a:t>
            </a: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Letter of commitment to DSP work and study</a:t>
            </a: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Code of Ethics commitment</a:t>
            </a: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Letter of reference from employer</a:t>
            </a: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Proof of at least 6 months of employment in human services</a:t>
            </a:r>
          </a:p>
          <a:p>
            <a:pPr marL="914400" lvl="1" indent="-457200">
              <a:buFont typeface="Wingdings" panose="05000000000000000000" pitchFamily="2" charset="2"/>
              <a:buChar char="Ø"/>
            </a:pPr>
            <a:r>
              <a:rPr lang="en-US" altLang="en-US" sz="3200" i="1" dirty="0">
                <a:latin typeface="Verdana" panose="020B0604030504040204" pitchFamily="34" charset="0"/>
                <a:cs typeface="Open Sans" panose="020B0606030504020204" pitchFamily="34" charset="0"/>
              </a:rPr>
              <a:t>Application fee of $50</a:t>
            </a:r>
          </a:p>
          <a:p>
            <a:pPr marL="457200" indent="-457200">
              <a:buFont typeface="Wingdings" panose="05000000000000000000" pitchFamily="2" charset="2"/>
              <a:buChar char="Ø"/>
              <a:defRPr/>
            </a:pPr>
            <a:r>
              <a:rPr lang="en-US" sz="3000" b="1" i="1" dirty="0">
                <a:latin typeface="Verdana" charset="0"/>
                <a:cs typeface="ＭＳ Ｐゴシック" charset="0"/>
              </a:rPr>
              <a:t>DSP-I (Certified)</a:t>
            </a:r>
          </a:p>
          <a:p>
            <a:pPr marL="914400" lvl="1" indent="-457200">
              <a:buFont typeface="Wingdings" panose="05000000000000000000" pitchFamily="2" charset="2"/>
              <a:buChar char="Ø"/>
              <a:defRPr/>
            </a:pPr>
            <a:r>
              <a:rPr lang="en-US" sz="2600" i="1" dirty="0">
                <a:latin typeface="Verdana" charset="0"/>
              </a:rPr>
              <a:t>DSP-R is a pre-requisite</a:t>
            </a:r>
          </a:p>
          <a:p>
            <a:pPr marL="914400" lvl="1" indent="-457200">
              <a:buFont typeface="Wingdings" panose="05000000000000000000" pitchFamily="2" charset="2"/>
              <a:buChar char="Ø"/>
              <a:defRPr/>
            </a:pPr>
            <a:r>
              <a:rPr lang="en-US" sz="2600" i="1" dirty="0">
                <a:latin typeface="Verdana" charset="0"/>
              </a:rPr>
              <a:t>Proof of completion of NADSP accredited training/education program</a:t>
            </a:r>
          </a:p>
          <a:p>
            <a:pPr marL="1371600" lvl="2" indent="-457200">
              <a:buFont typeface="Wingdings" panose="05000000000000000000" pitchFamily="2" charset="2"/>
              <a:buChar char="Ø"/>
              <a:defRPr/>
            </a:pPr>
            <a:r>
              <a:rPr lang="en-US" sz="2600" i="1" dirty="0">
                <a:latin typeface="Verdana" charset="0"/>
              </a:rPr>
              <a:t>100 hours of related instruction</a:t>
            </a:r>
          </a:p>
          <a:p>
            <a:pPr marL="1371600" lvl="2" indent="-457200">
              <a:buFont typeface="Wingdings" panose="05000000000000000000" pitchFamily="2" charset="2"/>
              <a:buChar char="Ø"/>
              <a:defRPr/>
            </a:pPr>
            <a:r>
              <a:rPr lang="en-US" sz="2600" i="1" dirty="0">
                <a:latin typeface="Verdana" charset="0"/>
              </a:rPr>
              <a:t>1,500 hours of OJL</a:t>
            </a:r>
          </a:p>
          <a:p>
            <a:pPr marL="914400" lvl="1" indent="-457200">
              <a:buFont typeface="Wingdings" panose="05000000000000000000" pitchFamily="2" charset="2"/>
              <a:buChar char="Ø"/>
              <a:defRPr/>
            </a:pPr>
            <a:r>
              <a:rPr lang="en-US" sz="2600" i="1" dirty="0">
                <a:latin typeface="Verdana" charset="0"/>
              </a:rPr>
              <a:t>Portfolio work samples in 4 of 15 NADSP Competency Areas, evaluated by an independent NADSP team</a:t>
            </a:r>
          </a:p>
          <a:p>
            <a:pPr marL="914400" lvl="1" indent="-457200">
              <a:buFont typeface="Wingdings" panose="05000000000000000000" pitchFamily="2" charset="2"/>
              <a:buChar char="Ø"/>
              <a:defRPr/>
            </a:pPr>
            <a:r>
              <a:rPr lang="en-US" sz="2600" i="1" dirty="0">
                <a:latin typeface="Verdana" charset="0"/>
              </a:rPr>
              <a:t>Code of Ethics commitment</a:t>
            </a:r>
          </a:p>
          <a:p>
            <a:pPr marL="914400" lvl="1" indent="-457200">
              <a:buFont typeface="Wingdings" panose="05000000000000000000" pitchFamily="2" charset="2"/>
              <a:buChar char="Ø"/>
              <a:defRPr/>
            </a:pPr>
            <a:r>
              <a:rPr lang="en-US" sz="2600" i="1" dirty="0">
                <a:latin typeface="Verdana" charset="0"/>
              </a:rPr>
              <a:t>Application Fee - $100</a:t>
            </a:r>
          </a:p>
          <a:p>
            <a:pPr marL="457200" indent="-457200">
              <a:buFont typeface="Wingdings" panose="05000000000000000000" pitchFamily="2" charset="2"/>
              <a:buChar char="Ø"/>
              <a:defRPr/>
            </a:pPr>
            <a:r>
              <a:rPr lang="en-US" sz="3200" b="1" i="1" dirty="0">
                <a:latin typeface="Verdana" charset="0"/>
                <a:cs typeface="ＭＳ Ｐゴシック" charset="0"/>
              </a:rPr>
              <a:t>DSP-II (Certified)</a:t>
            </a:r>
          </a:p>
          <a:p>
            <a:pPr marL="628650" lvl="1" indent="-171450">
              <a:buFont typeface="Wingdings" panose="05000000000000000000" pitchFamily="2" charset="2"/>
              <a:buChar char="Ø"/>
              <a:defRPr/>
            </a:pPr>
            <a:r>
              <a:rPr lang="en-US" i="1" dirty="0">
                <a:latin typeface="Verdana" charset="0"/>
              </a:rPr>
              <a:t>DSP-I pre-requisite</a:t>
            </a:r>
          </a:p>
          <a:p>
            <a:pPr marL="628650" lvl="1" indent="-171450">
              <a:buFont typeface="Wingdings" panose="05000000000000000000" pitchFamily="2" charset="2"/>
              <a:buChar char="Ø"/>
              <a:defRPr/>
            </a:pPr>
            <a:r>
              <a:rPr lang="en-US" i="1" dirty="0">
                <a:latin typeface="Verdana" charset="0"/>
              </a:rPr>
              <a:t>Proof of completion of NADSP accredited training/education program</a:t>
            </a:r>
          </a:p>
          <a:p>
            <a:pPr marL="1085850" lvl="2" indent="-171450">
              <a:buFont typeface="Wingdings" panose="05000000000000000000" pitchFamily="2" charset="2"/>
              <a:buChar char="Ø"/>
              <a:defRPr/>
            </a:pPr>
            <a:r>
              <a:rPr lang="en-US" i="1" dirty="0">
                <a:latin typeface="Verdana" charset="0"/>
              </a:rPr>
              <a:t>100 hours of related instruction</a:t>
            </a:r>
          </a:p>
          <a:p>
            <a:pPr marL="1085850" lvl="2" indent="-171450">
              <a:buFont typeface="Wingdings" panose="05000000000000000000" pitchFamily="2" charset="2"/>
              <a:buChar char="Ø"/>
              <a:defRPr/>
            </a:pPr>
            <a:r>
              <a:rPr lang="en-US" i="1" dirty="0">
                <a:latin typeface="Verdana" charset="0"/>
              </a:rPr>
              <a:t>3,000 hours of OJL</a:t>
            </a:r>
          </a:p>
          <a:p>
            <a:pPr marL="628650" lvl="1" indent="-171450">
              <a:buFont typeface="Wingdings" panose="05000000000000000000" pitchFamily="2" charset="2"/>
              <a:buChar char="Ø"/>
              <a:defRPr/>
            </a:pPr>
            <a:r>
              <a:rPr lang="en-US" i="1" dirty="0">
                <a:latin typeface="Verdana" charset="0"/>
              </a:rPr>
              <a:t>Portfolio work samples in 4 additional NADSP Competency Areas, evaluated by an independent NADSP team</a:t>
            </a:r>
          </a:p>
          <a:p>
            <a:pPr marL="628650" lvl="1" indent="-171450">
              <a:buFont typeface="Wingdings" panose="05000000000000000000" pitchFamily="2" charset="2"/>
              <a:buChar char="Ø"/>
              <a:defRPr/>
            </a:pPr>
            <a:r>
              <a:rPr lang="en-US" i="1" dirty="0">
                <a:latin typeface="Verdana" charset="0"/>
              </a:rPr>
              <a:t>Code of Ethics commitment</a:t>
            </a:r>
          </a:p>
          <a:p>
            <a:pPr marL="628650" lvl="1" indent="-171450">
              <a:buFont typeface="Wingdings" panose="05000000000000000000" pitchFamily="2" charset="2"/>
              <a:buChar char="Ø"/>
              <a:defRPr/>
            </a:pPr>
            <a:r>
              <a:rPr lang="en-US" i="1" dirty="0">
                <a:latin typeface="Verdana" charset="0"/>
              </a:rPr>
              <a:t>Application Fee - $50.00</a:t>
            </a:r>
          </a:p>
          <a:p>
            <a:pPr marL="571500" indent="-571500">
              <a:buFont typeface="Wingdings" panose="05000000000000000000" pitchFamily="2" charset="2"/>
              <a:buChar char="Ø"/>
            </a:pPr>
            <a:r>
              <a:rPr lang="en-US" altLang="en-US" sz="3600" b="1" i="1" dirty="0">
                <a:latin typeface="Arial" panose="020B0604020202020204" pitchFamily="34" charset="0"/>
                <a:cs typeface="Open Sans" panose="020B0606030504020204" pitchFamily="34" charset="0"/>
              </a:rPr>
              <a:t>DSP-III – </a:t>
            </a:r>
            <a:r>
              <a:rPr lang="en-US" altLang="en-US" sz="3600" b="1" i="1" dirty="0">
                <a:latin typeface="Open Sans" panose="020B0606030504020204" pitchFamily="34" charset="0"/>
                <a:cs typeface="Open Sans" panose="020B0606030504020204" pitchFamily="34" charset="0"/>
              </a:rPr>
              <a:t>Specialist Areas</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Health Support</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Employment Support</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Inclusion</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Positive Behavior Supports</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Mentoring and Supervision</a:t>
            </a:r>
          </a:p>
          <a:p>
            <a:pPr marL="1028700" lvl="1" indent="-571500">
              <a:buFont typeface="Wingdings" panose="05000000000000000000" pitchFamily="2" charset="2"/>
              <a:buChar char="Ø"/>
            </a:pPr>
            <a:r>
              <a:rPr lang="en-US" altLang="en-US" sz="3600" i="1" dirty="0">
                <a:latin typeface="Open Sans" panose="020B0606030504020204" pitchFamily="34" charset="0"/>
                <a:cs typeface="Open Sans" panose="020B0606030504020204" pitchFamily="34" charset="0"/>
              </a:rPr>
              <a:t>Aging Supports</a:t>
            </a:r>
          </a:p>
          <a:p>
            <a:pPr marL="514350" indent="-457200">
              <a:buFont typeface="Wingdings" panose="05000000000000000000" pitchFamily="2" charset="2"/>
              <a:buChar char="Ø"/>
            </a:pPr>
            <a:r>
              <a:rPr lang="en-US" altLang="en-US" sz="3200" b="1" i="1" dirty="0">
                <a:latin typeface="Arial" panose="020B0604020202020204" pitchFamily="34" charset="0"/>
                <a:cs typeface="Open Sans" panose="020B0606030504020204" pitchFamily="34" charset="0"/>
              </a:rPr>
              <a:t>DSP – III</a:t>
            </a:r>
          </a:p>
          <a:p>
            <a:pPr marL="628650" lvl="1"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DSP-II is a pre-requisite</a:t>
            </a:r>
          </a:p>
          <a:p>
            <a:pPr marL="628650" lvl="1"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Proof of completion of NADSP accredited training/education program</a:t>
            </a:r>
          </a:p>
          <a:p>
            <a:pPr marL="1085850" lvl="2"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40 hours of training in Area of Specialty</a:t>
            </a:r>
          </a:p>
          <a:p>
            <a:pPr marL="1085850" lvl="2"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Additional 1,500 hours of OJL</a:t>
            </a:r>
          </a:p>
          <a:p>
            <a:pPr marL="628650" lvl="1"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Portfolio work samples in 3 additional NADSP Competency Areas, evaluated by an independent NADSP team</a:t>
            </a:r>
          </a:p>
          <a:p>
            <a:pPr marL="628650" lvl="1"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Code of Ethics commitment</a:t>
            </a:r>
          </a:p>
          <a:p>
            <a:pPr marL="628650" lvl="1" indent="-171450">
              <a:buFont typeface="Wingdings" panose="05000000000000000000" pitchFamily="2" charset="2"/>
              <a:buChar char="Ø"/>
            </a:pPr>
            <a:r>
              <a:rPr lang="en-US" altLang="en-US" i="1" dirty="0">
                <a:latin typeface="Verdana" panose="020B0604030504040204" pitchFamily="34" charset="0"/>
                <a:cs typeface="Open Sans" panose="020B0606030504020204" pitchFamily="34" charset="0"/>
              </a:rPr>
              <a:t>Application Fee - $100</a:t>
            </a:r>
          </a:p>
          <a:p>
            <a:pPr lvl="1"/>
            <a:endParaRPr lang="en-US" altLang="en-US" sz="3600" i="1" dirty="0">
              <a:latin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41</a:t>
            </a:fld>
            <a:endParaRPr lang="en-US"/>
          </a:p>
        </p:txBody>
      </p:sp>
    </p:spTree>
    <p:extLst>
      <p:ext uri="{BB962C8B-B14F-4D97-AF65-F5344CB8AC3E}">
        <p14:creationId xmlns:p14="http://schemas.microsoft.com/office/powerpoint/2010/main" val="1375392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50000"/>
              </a:lnSpc>
              <a:spcAft>
                <a:spcPts val="0"/>
              </a:spcAft>
              <a:defRPr/>
            </a:pPr>
            <a:r>
              <a:rPr lang="en-US" sz="3200" b="0" dirty="0">
                <a:solidFill>
                  <a:prstClr val="black"/>
                </a:solidFill>
                <a:latin typeface="Open Sans" charset="0"/>
              </a:rPr>
              <a:t>Talking Points</a:t>
            </a:r>
          </a:p>
          <a:p>
            <a:pPr marL="457200" lvl="0" indent="-457200">
              <a:lnSpc>
                <a:spcPct val="150000"/>
              </a:lnSpc>
              <a:spcAft>
                <a:spcPts val="0"/>
              </a:spcAft>
              <a:buFont typeface="Wingdings" panose="05000000000000000000" pitchFamily="2" charset="2"/>
              <a:buChar char="Ø"/>
              <a:defRPr/>
            </a:pPr>
            <a:r>
              <a:rPr lang="en-US" sz="3200" b="1" dirty="0">
                <a:solidFill>
                  <a:prstClr val="black"/>
                </a:solidFill>
                <a:latin typeface="Open Sans" charset="0"/>
              </a:rPr>
              <a:t>NADSP Code of Ethics</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Person-Centered Supports</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Promoting Physical &amp; Emotional Well-Being</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Integrity and Responsibility</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Confidentiality</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Justice, Fairness, Equity</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Respect</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Relationships</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Self-Determination</a:t>
            </a:r>
          </a:p>
          <a:p>
            <a:pPr marL="628650" lvl="1" indent="-171450">
              <a:lnSpc>
                <a:spcPct val="80000"/>
              </a:lnSpc>
              <a:spcAft>
                <a:spcPts val="0"/>
              </a:spcAft>
              <a:buFont typeface="Wingdings" panose="05000000000000000000" pitchFamily="2" charset="2"/>
              <a:buChar char="Ø"/>
              <a:defRPr/>
            </a:pPr>
            <a:r>
              <a:rPr lang="en-US" dirty="0">
                <a:solidFill>
                  <a:prstClr val="black"/>
                </a:solidFill>
                <a:latin typeface="Verdana" charset="0"/>
                <a:cs typeface="ＭＳ Ｐゴシック" charset="0"/>
              </a:rPr>
              <a:t>Advocacy</a:t>
            </a:r>
          </a:p>
          <a:p>
            <a:pPr marL="171450" indent="-171450">
              <a:lnSpc>
                <a:spcPct val="80000"/>
              </a:lnSpc>
              <a:buClr>
                <a:srgbClr val="B2BB1E"/>
              </a:buClr>
              <a:buFont typeface="Wingdings" panose="05000000000000000000" pitchFamily="2" charset="2"/>
              <a:buChar char="Ø"/>
              <a:defRPr/>
            </a:pPr>
            <a:r>
              <a:rPr lang="en-US" b="1" dirty="0">
                <a:latin typeface="Open Sans Light" panose="020B0306030504020204"/>
                <a:cs typeface="ＭＳ Ｐゴシック" charset="0"/>
              </a:rPr>
              <a:t>NADSP 15 DSP Competencies</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Participant Empowerment</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Community Living Skills and Supports</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Communication</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Documentation</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Assessment</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Community and Service Networking</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Facilitation of Services</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Education, Training, &amp; Self-Development</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Advocacy</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Crisis Prevention &amp; Intervention</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Vocational, Educational, &amp; Career Support</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Organizational Participation</a:t>
            </a:r>
          </a:p>
          <a:p>
            <a:pPr marL="228600" indent="-228600">
              <a:lnSpc>
                <a:spcPct val="80000"/>
              </a:lnSpc>
              <a:buClr>
                <a:srgbClr val="B2BB1E"/>
              </a:buClr>
              <a:buFont typeface="Wingdings" panose="05000000000000000000" pitchFamily="2" charset="2"/>
              <a:buChar char="Ø"/>
              <a:defRPr/>
            </a:pPr>
            <a:r>
              <a:rPr lang="en-US" dirty="0">
                <a:latin typeface="Open Sans Light" panose="020B0306030504020204"/>
                <a:cs typeface="ＭＳ Ｐゴシック" charset="0"/>
              </a:rPr>
              <a:t>Building &amp; Maintaining Friendships and Relationships</a:t>
            </a:r>
          </a:p>
          <a:p>
            <a:pPr marL="228600" indent="-228600">
              <a:lnSpc>
                <a:spcPct val="80000"/>
              </a:lnSpc>
              <a:buClr>
                <a:srgbClr val="B2BB1E"/>
              </a:buClr>
              <a:buFont typeface="Wingdings" panose="05000000000000000000" pitchFamily="2" charset="2"/>
              <a:buChar char="Ø"/>
              <a:defRPr/>
            </a:pPr>
            <a:r>
              <a:rPr lang="en-US" b="0" dirty="0">
                <a:latin typeface="Open Sans Light" panose="020B0306030504020204"/>
                <a:cs typeface="ＭＳ Ｐゴシック" charset="0"/>
              </a:rPr>
              <a:t>Providing Person-Centered Supports</a:t>
            </a:r>
          </a:p>
          <a:p>
            <a:pPr marL="228600" indent="-228600">
              <a:lnSpc>
                <a:spcPct val="80000"/>
              </a:lnSpc>
              <a:buClr>
                <a:srgbClr val="B2BB1E"/>
              </a:buClr>
              <a:buFont typeface="Wingdings" panose="05000000000000000000" pitchFamily="2" charset="2"/>
              <a:buChar char="Ø"/>
              <a:defRPr/>
            </a:pPr>
            <a:r>
              <a:rPr lang="en-US" b="0" dirty="0">
                <a:latin typeface="Open Sans Light" panose="020B0306030504020204"/>
                <a:cs typeface="ＭＳ Ｐゴシック" charset="0"/>
              </a:rPr>
              <a:t>Supporting Health &amp; Wellness</a:t>
            </a:r>
          </a:p>
          <a:p>
            <a:pPr marL="171450" indent="-171450">
              <a:lnSpc>
                <a:spcPct val="80000"/>
              </a:lnSpc>
              <a:buClr>
                <a:srgbClr val="B2BB1E"/>
              </a:buClr>
              <a:buFont typeface="Wingdings" panose="05000000000000000000" pitchFamily="2" charset="2"/>
              <a:buChar char="Ø"/>
              <a:defRPr/>
            </a:pPr>
            <a:r>
              <a:rPr lang="en-US" b="1" dirty="0">
                <a:latin typeface="Open Sans Light" panose="020B0306030504020204"/>
                <a:cs typeface="ＭＳ Ｐゴシック" charset="0"/>
              </a:rPr>
              <a:t>Skill</a:t>
            </a:r>
            <a:r>
              <a:rPr lang="en-US" b="1" baseline="0" dirty="0">
                <a:latin typeface="Open Sans Light" panose="020B0306030504020204"/>
                <a:cs typeface="ＭＳ Ｐゴシック" charset="0"/>
              </a:rPr>
              <a:t> Demonstration/Assessment-NADSP E-Badge Academy</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Candidate</a:t>
            </a:r>
            <a:r>
              <a:rPr lang="ja-JP" altLang="en-US" b="0" dirty="0">
                <a:latin typeface="Open Sans Light" panose="020B0306030504020204"/>
                <a:cs typeface="Open Sans" panose="020B0606030504020204" pitchFamily="34" charset="0"/>
              </a:rPr>
              <a:t>’</a:t>
            </a:r>
            <a:r>
              <a:rPr lang="en-US" altLang="ja-JP" b="0" dirty="0">
                <a:latin typeface="Open Sans Light" panose="020B0306030504020204"/>
                <a:cs typeface="Open Sans" panose="020B0606030504020204" pitchFamily="34" charset="0"/>
              </a:rPr>
              <a:t>s Portfolio</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A collection of work &amp; study: work samples, reflection, and related instruction</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Proof of mastery and ethical application of skills and knowledge</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Demonstrate competence in 8 of 15 Competency Areas</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Submitted to trained portfolio reviewers</a:t>
            </a:r>
          </a:p>
          <a:p>
            <a:pPr marL="171450" indent="-171450" eaLnBrk="1" hangingPunct="1">
              <a:buFont typeface="Wingdings" panose="05000000000000000000" pitchFamily="2" charset="2"/>
              <a:buChar char="Ø"/>
            </a:pPr>
            <a:r>
              <a:rPr lang="en-US" altLang="en-US" b="0" dirty="0">
                <a:latin typeface="Open Sans Light" panose="020B0306030504020204"/>
                <a:cs typeface="Open Sans" panose="020B0606030504020204" pitchFamily="34" charset="0"/>
              </a:rPr>
              <a:t>Portfolio</a:t>
            </a:r>
            <a:r>
              <a:rPr lang="en-US" altLang="en-US" b="0" baseline="0" dirty="0">
                <a:latin typeface="Open Sans Light" panose="020B0306030504020204"/>
                <a:cs typeface="Open Sans" panose="020B0606030504020204" pitchFamily="34" charset="0"/>
              </a:rPr>
              <a:t> Development- NADSP E-Badge Academy</a:t>
            </a:r>
          </a:p>
          <a:p>
            <a:pPr marL="457200" indent="-457200">
              <a:buFont typeface="Wingdings" panose="05000000000000000000" pitchFamily="2" charset="2"/>
              <a:buChar char="Ø"/>
              <a:defRPr/>
            </a:pPr>
            <a:r>
              <a:rPr lang="en-US" sz="3000" dirty="0">
                <a:latin typeface="Open Sans Light" panose="020B0306030504020204"/>
                <a:cs typeface="ＭＳ Ｐゴシック" charset="0"/>
              </a:rPr>
              <a:t>Reflective Statement</a:t>
            </a:r>
          </a:p>
          <a:p>
            <a:pPr marL="457200" indent="-457200">
              <a:buFont typeface="Wingdings" panose="05000000000000000000" pitchFamily="2" charset="2"/>
              <a:buChar char="Ø"/>
              <a:defRPr/>
            </a:pPr>
            <a:r>
              <a:rPr lang="en-US" sz="3000" dirty="0">
                <a:latin typeface="Open Sans Light" panose="020B0306030504020204"/>
                <a:cs typeface="ＭＳ Ｐゴシック" charset="0"/>
              </a:rPr>
              <a:t>Work Samples</a:t>
            </a:r>
          </a:p>
          <a:p>
            <a:pPr marL="914400" lvl="1" indent="-457200">
              <a:buFont typeface="Wingdings" panose="05000000000000000000" pitchFamily="2" charset="2"/>
              <a:buChar char="Ø"/>
              <a:defRPr/>
            </a:pPr>
            <a:r>
              <a:rPr lang="en-US" sz="3000" dirty="0">
                <a:latin typeface="Open Sans Light" panose="020B0306030504020204"/>
                <a:cs typeface="Arial"/>
              </a:rPr>
              <a:t>Written journal entries</a:t>
            </a:r>
          </a:p>
          <a:p>
            <a:pPr marL="914400" lvl="1" indent="-457200">
              <a:buFont typeface="Wingdings" panose="05000000000000000000" pitchFamily="2" charset="2"/>
              <a:buChar char="Ø"/>
              <a:defRPr/>
            </a:pPr>
            <a:r>
              <a:rPr lang="en-US" sz="3000" dirty="0">
                <a:latin typeface="Open Sans Light" panose="020B0306030504020204"/>
                <a:cs typeface="Arial"/>
              </a:rPr>
              <a:t>Photo essay</a:t>
            </a:r>
          </a:p>
          <a:p>
            <a:pPr marL="914400" lvl="1" indent="-457200">
              <a:buFont typeface="Wingdings" panose="05000000000000000000" pitchFamily="2" charset="2"/>
              <a:buChar char="Ø"/>
              <a:defRPr/>
            </a:pPr>
            <a:r>
              <a:rPr lang="en-US" sz="3000" dirty="0">
                <a:latin typeface="Open Sans Light" panose="020B0306030504020204"/>
                <a:cs typeface="Arial"/>
              </a:rPr>
              <a:t>Slide presentation</a:t>
            </a:r>
          </a:p>
          <a:p>
            <a:pPr marL="914400" lvl="1" indent="-457200">
              <a:buFont typeface="Wingdings" panose="05000000000000000000" pitchFamily="2" charset="2"/>
              <a:buChar char="Ø"/>
              <a:defRPr/>
            </a:pPr>
            <a:r>
              <a:rPr lang="en-US" sz="3000" dirty="0">
                <a:latin typeface="Open Sans Light" panose="020B0306030504020204"/>
                <a:cs typeface="Arial"/>
              </a:rPr>
              <a:t>Audio tapes</a:t>
            </a:r>
          </a:p>
          <a:p>
            <a:pPr marL="914400" lvl="1" indent="-457200">
              <a:buFont typeface="Wingdings" panose="05000000000000000000" pitchFamily="2" charset="2"/>
              <a:buChar char="Ø"/>
              <a:defRPr/>
            </a:pPr>
            <a:r>
              <a:rPr lang="en-US" sz="3000" dirty="0">
                <a:latin typeface="Open Sans Light" panose="020B0306030504020204"/>
                <a:cs typeface="Arial"/>
              </a:rPr>
              <a:t>Brochures</a:t>
            </a:r>
          </a:p>
          <a:p>
            <a:pPr marL="171450" indent="-171450" eaLnBrk="1" hangingPunct="1">
              <a:buFont typeface="Wingdings" panose="05000000000000000000" pitchFamily="2" charset="2"/>
              <a:buChar char="Ø"/>
            </a:pPr>
            <a:r>
              <a:rPr lang="en-US" altLang="en-US" b="1" dirty="0">
                <a:latin typeface="Open Sans Light" panose="020B0306030504020204"/>
                <a:cs typeface="Open Sans" panose="020B0606030504020204" pitchFamily="34" charset="0"/>
              </a:rPr>
              <a:t>Importance</a:t>
            </a:r>
            <a:r>
              <a:rPr lang="en-US" altLang="en-US" b="1" baseline="0" dirty="0">
                <a:latin typeface="Open Sans Light" panose="020B0306030504020204"/>
                <a:cs typeface="Open Sans" panose="020B0606030504020204" pitchFamily="34" charset="0"/>
              </a:rPr>
              <a:t> of Work Samples:</a:t>
            </a:r>
          </a:p>
          <a:p>
            <a:pPr marL="171450" indent="-171450">
              <a:buFont typeface="Wingdings" panose="05000000000000000000" pitchFamily="2" charset="2"/>
              <a:buChar char="Ø"/>
              <a:defRPr/>
            </a:pPr>
            <a:r>
              <a:rPr lang="en-US" dirty="0">
                <a:latin typeface="Open Sans Light" panose="020B0306030504020204"/>
                <a:cs typeface="ＭＳ Ｐゴシック" charset="0"/>
              </a:rPr>
              <a:t>Reflects change in service delivery</a:t>
            </a:r>
          </a:p>
          <a:p>
            <a:pPr marL="171450" indent="-171450">
              <a:buFont typeface="Wingdings" panose="05000000000000000000" pitchFamily="2" charset="2"/>
              <a:buChar char="Ø"/>
              <a:defRPr/>
            </a:pPr>
            <a:r>
              <a:rPr lang="en-US" dirty="0">
                <a:latin typeface="Open Sans Light" panose="020B0306030504020204"/>
                <a:cs typeface="ＭＳ Ｐゴシック" charset="0"/>
              </a:rPr>
              <a:t>Illustrates improved outcomes for person receiving services</a:t>
            </a:r>
          </a:p>
          <a:p>
            <a:pPr marL="171450" indent="-171450">
              <a:buFont typeface="Wingdings" panose="05000000000000000000" pitchFamily="2" charset="2"/>
              <a:buChar char="Ø"/>
              <a:defRPr/>
            </a:pPr>
            <a:r>
              <a:rPr lang="en-US" dirty="0">
                <a:latin typeface="Open Sans Light" panose="020B0306030504020204"/>
                <a:cs typeface="ＭＳ Ｐゴシック" charset="0"/>
              </a:rPr>
              <a:t>Shows individual growth</a:t>
            </a:r>
          </a:p>
          <a:p>
            <a:pPr marL="171450" indent="-171450">
              <a:buFont typeface="Wingdings" panose="05000000000000000000" pitchFamily="2" charset="2"/>
              <a:buChar char="Ø"/>
              <a:defRPr/>
            </a:pPr>
            <a:r>
              <a:rPr lang="en-US" b="1" dirty="0">
                <a:latin typeface="Open Sans Light" panose="020B0306030504020204"/>
                <a:cs typeface="ＭＳ Ｐゴシック" charset="0"/>
              </a:rPr>
              <a:t>Portfolio</a:t>
            </a:r>
            <a:r>
              <a:rPr lang="en-US" b="1" baseline="0" dirty="0">
                <a:latin typeface="Open Sans Light" panose="020B0306030504020204"/>
                <a:cs typeface="ＭＳ Ｐゴシック" charset="0"/>
              </a:rPr>
              <a:t> Review and Assessment</a:t>
            </a:r>
            <a:endParaRPr lang="en-US" b="1" dirty="0">
              <a:latin typeface="Open Sans Light" panose="020B0306030504020204"/>
              <a:cs typeface="ＭＳ Ｐゴシック" charset="0"/>
            </a:endParaRPr>
          </a:p>
          <a:p>
            <a:pPr marL="171450" indent="-171450">
              <a:buFont typeface="Wingdings" panose="05000000000000000000" pitchFamily="2" charset="2"/>
              <a:buChar char="Ø"/>
              <a:defRPr/>
            </a:pPr>
            <a:r>
              <a:rPr lang="en-US" b="0" baseline="0" dirty="0">
                <a:latin typeface="Open Sans Light" panose="020B0306030504020204"/>
                <a:cs typeface="ＭＳ Ｐゴシック" charset="0"/>
              </a:rPr>
              <a:t>Evaluating Work Samples</a:t>
            </a:r>
          </a:p>
          <a:p>
            <a:pPr marL="171450" indent="-171450">
              <a:buFont typeface="Wingdings" panose="05000000000000000000" pitchFamily="2" charset="2"/>
              <a:buChar char="Ø"/>
            </a:pPr>
            <a:r>
              <a:rPr lang="en-US" altLang="en-US" dirty="0">
                <a:latin typeface="Open Sans Light" panose="020B0306030504020204"/>
                <a:cs typeface="Open Sans" panose="020B0606030504020204" pitchFamily="34" charset="0"/>
              </a:rPr>
              <a:t>Trained portfolio reviewers</a:t>
            </a:r>
          </a:p>
          <a:p>
            <a:pPr marL="171450" indent="-171450">
              <a:buFont typeface="Wingdings" panose="05000000000000000000" pitchFamily="2" charset="2"/>
              <a:buChar char="Ø"/>
            </a:pPr>
            <a:r>
              <a:rPr lang="en-US" altLang="en-US" dirty="0">
                <a:latin typeface="Open Sans Light" panose="020B0306030504020204"/>
                <a:cs typeface="Open Sans" panose="020B0606030504020204" pitchFamily="34" charset="0"/>
              </a:rPr>
              <a:t>Established guidelines</a:t>
            </a:r>
          </a:p>
          <a:p>
            <a:pPr marL="914400" lvl="1" indent="-457200">
              <a:buFont typeface="Wingdings" panose="05000000000000000000" pitchFamily="2" charset="2"/>
              <a:buChar char="Ø"/>
            </a:pPr>
            <a:r>
              <a:rPr lang="en-US" altLang="en-US" sz="2800" dirty="0">
                <a:latin typeface="Open Sans Light" panose="020B0306030504020204"/>
                <a:cs typeface="Open Sans" panose="020B0606030504020204" pitchFamily="34" charset="0"/>
              </a:rPr>
              <a:t>Practice</a:t>
            </a:r>
          </a:p>
          <a:p>
            <a:pPr marL="914400" lvl="1" indent="-457200">
              <a:buFont typeface="Wingdings" panose="05000000000000000000" pitchFamily="2" charset="2"/>
              <a:buChar char="Ø"/>
            </a:pPr>
            <a:r>
              <a:rPr lang="en-US" altLang="en-US" sz="2800" dirty="0">
                <a:latin typeface="Open Sans Light" panose="020B0306030504020204"/>
                <a:cs typeface="Open Sans" panose="020B0606030504020204" pitchFamily="34" charset="0"/>
              </a:rPr>
              <a:t>Proficient</a:t>
            </a:r>
          </a:p>
          <a:p>
            <a:pPr marL="914400" lvl="1" indent="-457200">
              <a:buFont typeface="Wingdings" panose="05000000000000000000" pitchFamily="2" charset="2"/>
              <a:buChar char="Ø"/>
            </a:pPr>
            <a:r>
              <a:rPr lang="en-US" altLang="en-US" sz="2800" dirty="0">
                <a:latin typeface="Open Sans Light" panose="020B0306030504020204"/>
                <a:cs typeface="Open Sans" panose="020B0606030504020204" pitchFamily="34" charset="0"/>
              </a:rPr>
              <a:t>Advanced</a:t>
            </a:r>
          </a:p>
          <a:p>
            <a:pPr marL="171450" indent="-171450">
              <a:buFont typeface="Wingdings" panose="05000000000000000000" pitchFamily="2" charset="2"/>
              <a:buChar char="Ø"/>
              <a:defRPr/>
            </a:pPr>
            <a:endParaRPr lang="en-US" dirty="0">
              <a:latin typeface="Open Sans Light" panose="020B0306030504020204"/>
              <a:cs typeface="ＭＳ Ｐゴシック" charset="0"/>
            </a:endParaRPr>
          </a:p>
          <a:p>
            <a:pPr marL="171450" indent="-171450" eaLnBrk="1" hangingPunct="1">
              <a:buFont typeface="Wingdings" panose="05000000000000000000" pitchFamily="2" charset="2"/>
              <a:buChar char="Ø"/>
            </a:pPr>
            <a:endParaRPr lang="en-US" altLang="en-US" dirty="0">
              <a:latin typeface="Open Sans Light" panose="020B0306030504020204"/>
              <a:cs typeface="Open Sans" panose="020B0606030504020204" pitchFamily="34" charset="0"/>
            </a:endParaRPr>
          </a:p>
          <a:p>
            <a:pPr eaLnBrk="1" hangingPunct="1"/>
            <a:endParaRPr lang="en-US" altLang="en-US" dirty="0">
              <a:latin typeface="Open Sans Light" panose="020B0306030504020204"/>
              <a:cs typeface="Open Sans" panose="020B0606030504020204" pitchFamily="34" charset="0"/>
            </a:endParaRPr>
          </a:p>
          <a:p>
            <a:pPr marL="0" indent="0">
              <a:lnSpc>
                <a:spcPct val="80000"/>
              </a:lnSpc>
              <a:buClr>
                <a:srgbClr val="B2BB1E"/>
              </a:buClr>
              <a:buNone/>
              <a:defRPr/>
            </a:pPr>
            <a:endParaRPr lang="en-US" dirty="0">
              <a:latin typeface="Open Sans Light" panose="020B0306030504020204"/>
              <a:cs typeface="ＭＳ Ｐゴシック" charset="0"/>
            </a:endParaRPr>
          </a:p>
          <a:p>
            <a:pPr marL="0" indent="0">
              <a:lnSpc>
                <a:spcPct val="80000"/>
              </a:lnSpc>
              <a:buClr>
                <a:srgbClr val="B2BB1E"/>
              </a:buClr>
              <a:buNone/>
              <a:defRPr/>
            </a:pPr>
            <a:endParaRPr lang="en-US" dirty="0">
              <a:latin typeface="Open Sans Light" panose="020B0306030504020204"/>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42</a:t>
            </a:fld>
            <a:endParaRPr lang="en-US"/>
          </a:p>
        </p:txBody>
      </p:sp>
    </p:spTree>
    <p:extLst>
      <p:ext uri="{BB962C8B-B14F-4D97-AF65-F5344CB8AC3E}">
        <p14:creationId xmlns:p14="http://schemas.microsoft.com/office/powerpoint/2010/main" val="4226685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Explain what a CDS course</a:t>
            </a:r>
            <a:r>
              <a:rPr lang="en-US" baseline="0" dirty="0"/>
              <a:t> is and how it is accessed.  </a:t>
            </a:r>
          </a:p>
          <a:p>
            <a:pPr marL="171450" indent="-171450">
              <a:buFont typeface="Wingdings" panose="05000000000000000000" pitchFamily="2" charset="2"/>
              <a:buChar char="Ø"/>
            </a:pPr>
            <a:r>
              <a:rPr lang="en-US" baseline="0" dirty="0">
                <a:solidFill>
                  <a:srgbClr val="FF0000"/>
                </a:solidFill>
              </a:rPr>
              <a:t>For TennCare, they are using QuILLTS.  Is this just one example from Minnesota or anther state?  </a:t>
            </a:r>
          </a:p>
          <a:p>
            <a:pPr marL="171450" indent="-171450">
              <a:buFont typeface="Wingdings" panose="05000000000000000000" pitchFamily="2" charset="2"/>
              <a:buChar char="Ø"/>
              <a:defRPr/>
            </a:pPr>
            <a:r>
              <a:rPr lang="en-US" b="0" dirty="0">
                <a:solidFill>
                  <a:prstClr val="black"/>
                </a:solidFill>
              </a:rPr>
              <a:t>DSP-1</a:t>
            </a:r>
            <a:endParaRPr lang="en-US" b="0" dirty="0"/>
          </a:p>
          <a:p>
            <a:pPr marL="914400" lvl="1" indent="-457200">
              <a:buFont typeface="Wingdings" panose="05000000000000000000" pitchFamily="2" charset="2"/>
              <a:buChar char="Ø"/>
              <a:defRPr/>
            </a:pPr>
            <a:r>
              <a:rPr lang="en-US" sz="2800" dirty="0"/>
              <a:t>1 Module + First Aid &amp; CPR</a:t>
            </a:r>
          </a:p>
          <a:p>
            <a:pPr marL="914400" lvl="1" indent="-457200">
              <a:buFont typeface="Wingdings" panose="05000000000000000000" pitchFamily="2" charset="2"/>
              <a:buChar char="Ø"/>
              <a:tabLst>
                <a:tab pos="173038" algn="l"/>
              </a:tabLst>
              <a:defRPr/>
            </a:pPr>
            <a:r>
              <a:rPr lang="en-US" sz="2800" dirty="0"/>
              <a:t>8 CDS Courses:  </a:t>
            </a:r>
            <a:r>
              <a:rPr lang="en-US" sz="2800" i="1" dirty="0"/>
              <a:t>Based on 3 Competency Areas and State Training Requirements</a:t>
            </a:r>
            <a:endParaRPr lang="en-US" sz="2800" dirty="0"/>
          </a:p>
          <a:p>
            <a:pPr marL="914400" lvl="1" indent="-457200">
              <a:buFont typeface="Wingdings" panose="05000000000000000000" pitchFamily="2" charset="2"/>
              <a:buChar char="Ø"/>
              <a:defRPr/>
            </a:pPr>
            <a:r>
              <a:rPr lang="en-US" sz="2800" dirty="0"/>
              <a:t>Training Hours: 58 + OJL </a:t>
            </a:r>
            <a:r>
              <a:rPr lang="en-US" sz="2800" i="1" dirty="0"/>
              <a:t>Hours: 600</a:t>
            </a:r>
          </a:p>
          <a:p>
            <a:pPr marL="571500" indent="-571500">
              <a:lnSpc>
                <a:spcPct val="150000"/>
              </a:lnSpc>
              <a:buFont typeface="Wingdings" panose="05000000000000000000" pitchFamily="2" charset="2"/>
              <a:buChar char="Ø"/>
              <a:defRPr/>
            </a:pPr>
            <a:r>
              <a:rPr lang="en-US" sz="3600" b="0" dirty="0">
                <a:latin typeface="Open Sans" charset="0"/>
              </a:rPr>
              <a:t>DSP-2</a:t>
            </a:r>
            <a:endParaRPr lang="en-US" sz="3200" b="0" dirty="0">
              <a:latin typeface="Open Sans" charset="0"/>
            </a:endParaRPr>
          </a:p>
          <a:p>
            <a:pPr marL="917575" lvl="1" indent="-457200">
              <a:buFont typeface="Wingdings" panose="05000000000000000000" pitchFamily="2" charset="2"/>
              <a:buChar char="Ø"/>
              <a:defRPr/>
            </a:pPr>
            <a:r>
              <a:rPr lang="en-US" sz="3200" dirty="0"/>
              <a:t>2 Modules</a:t>
            </a:r>
          </a:p>
          <a:p>
            <a:pPr marL="917575" lvl="1" indent="-457200">
              <a:buFont typeface="Wingdings" panose="05000000000000000000" pitchFamily="2" charset="2"/>
              <a:buChar char="Ø"/>
              <a:defRPr/>
            </a:pPr>
            <a:r>
              <a:rPr lang="en-US" sz="3200" dirty="0"/>
              <a:t>7 CDS Courses: </a:t>
            </a:r>
            <a:r>
              <a:rPr lang="en-US" sz="3200" i="1" dirty="0"/>
              <a:t>Based on 3 Competency Areas</a:t>
            </a:r>
          </a:p>
          <a:p>
            <a:pPr marL="917575" lvl="1" indent="-457200">
              <a:buFont typeface="Wingdings" panose="05000000000000000000" pitchFamily="2" charset="2"/>
              <a:buChar char="Ø"/>
              <a:defRPr/>
            </a:pPr>
            <a:r>
              <a:rPr lang="en-US" sz="3200" dirty="0"/>
              <a:t>Total Training Hours: 124</a:t>
            </a:r>
          </a:p>
          <a:p>
            <a:pPr marL="917575" lvl="1" indent="-457200">
              <a:buFont typeface="Wingdings" panose="05000000000000000000" pitchFamily="2" charset="2"/>
              <a:buChar char="Ø"/>
              <a:defRPr/>
            </a:pPr>
            <a:r>
              <a:rPr lang="en-US" sz="3200" dirty="0"/>
              <a:t>Total OJL Hours: 1,200</a:t>
            </a:r>
          </a:p>
          <a:p>
            <a:pPr marL="917575" lvl="1" indent="-457200">
              <a:buFont typeface="Wingdings" panose="05000000000000000000" pitchFamily="2" charset="2"/>
              <a:buChar char="Ø"/>
              <a:defRPr/>
            </a:pPr>
            <a:r>
              <a:rPr lang="en-US" sz="3200" dirty="0"/>
              <a:t>Portfolio work sample based on 4 Competency Areas</a:t>
            </a:r>
          </a:p>
          <a:p>
            <a:pPr marL="571500" indent="-571500">
              <a:buFont typeface="Wingdings" panose="05000000000000000000" pitchFamily="2" charset="2"/>
              <a:buChar char="Ø"/>
            </a:pPr>
            <a:r>
              <a:rPr lang="en-US" altLang="en-US" sz="3600" b="0" dirty="0">
                <a:latin typeface="Open Sans" panose="020B0606030504020204" pitchFamily="34" charset="0"/>
                <a:cs typeface="Open Sans" panose="020B0606030504020204" pitchFamily="34" charset="0"/>
              </a:rPr>
              <a:t>DSP-3</a:t>
            </a:r>
          </a:p>
          <a:p>
            <a:pPr marL="914400" lvl="1" indent="-457200">
              <a:buFont typeface="Wingdings" panose="05000000000000000000" pitchFamily="2" charset="2"/>
              <a:buChar char="Ø"/>
            </a:pPr>
            <a:r>
              <a:rPr lang="en-US" altLang="en-US" sz="3200" dirty="0">
                <a:latin typeface="Open Sans" panose="020B0606030504020204" pitchFamily="34" charset="0"/>
                <a:cs typeface="Open Sans" panose="020B0606030504020204" pitchFamily="34" charset="0"/>
              </a:rPr>
              <a:t>3 Modules</a:t>
            </a:r>
          </a:p>
          <a:p>
            <a:pPr marL="914400" lvl="1" indent="-457200">
              <a:buFont typeface="Wingdings" panose="05000000000000000000" pitchFamily="2" charset="2"/>
              <a:buChar char="Ø"/>
            </a:pPr>
            <a:r>
              <a:rPr lang="en-US" altLang="en-US" sz="3200" dirty="0">
                <a:latin typeface="Open Sans" panose="020B0606030504020204" pitchFamily="34" charset="0"/>
                <a:cs typeface="Open Sans" panose="020B0606030504020204" pitchFamily="34" charset="0"/>
              </a:rPr>
              <a:t>	12 CDS Courses  (Electives May be Added): </a:t>
            </a:r>
            <a:r>
              <a:rPr lang="en-US" altLang="en-US" sz="3200" i="1" dirty="0">
                <a:solidFill>
                  <a:srgbClr val="000000"/>
                </a:solidFill>
                <a:latin typeface="Open Sans" panose="020B0606030504020204" pitchFamily="34" charset="0"/>
                <a:cs typeface="Open Sans" panose="020B0606030504020204" pitchFamily="34" charset="0"/>
              </a:rPr>
              <a:t>Based on 9 Competency Areas</a:t>
            </a:r>
            <a:endParaRPr lang="en-US" altLang="en-US" sz="3200" dirty="0">
              <a:latin typeface="Open Sans" panose="020B0606030504020204" pitchFamily="34" charset="0"/>
              <a:cs typeface="Open Sans" panose="020B0606030504020204" pitchFamily="34" charset="0"/>
            </a:endParaRPr>
          </a:p>
          <a:p>
            <a:pPr marL="914400" lvl="1" indent="-457200">
              <a:buFont typeface="Wingdings" panose="05000000000000000000" pitchFamily="2" charset="2"/>
              <a:buChar char="Ø"/>
            </a:pPr>
            <a:r>
              <a:rPr lang="en-US" altLang="en-US" sz="3200" dirty="0">
                <a:latin typeface="Open Sans" panose="020B0606030504020204" pitchFamily="34" charset="0"/>
                <a:cs typeface="Open Sans" panose="020B0606030504020204" pitchFamily="34" charset="0"/>
              </a:rPr>
              <a:t>Total Training Hours: 220</a:t>
            </a:r>
          </a:p>
          <a:p>
            <a:pPr marL="914400" lvl="1" indent="-457200">
              <a:buFont typeface="Wingdings" panose="05000000000000000000" pitchFamily="2" charset="2"/>
              <a:buChar char="Ø"/>
            </a:pPr>
            <a:r>
              <a:rPr lang="en-US" altLang="en-US" sz="3200" dirty="0">
                <a:latin typeface="Open Sans" panose="020B0606030504020204" pitchFamily="34" charset="0"/>
                <a:cs typeface="Open Sans" panose="020B0606030504020204" pitchFamily="34" charset="0"/>
              </a:rPr>
              <a:t>Total OJL Hours: 3,000</a:t>
            </a:r>
          </a:p>
          <a:p>
            <a:pPr marL="914400" lvl="1" indent="-457200">
              <a:buFont typeface="Wingdings" panose="05000000000000000000" pitchFamily="2" charset="2"/>
              <a:buChar char="Ø"/>
            </a:pPr>
            <a:r>
              <a:rPr lang="en-US" altLang="en-US" sz="3200" dirty="0">
                <a:latin typeface="Open Sans" panose="020B0606030504020204" pitchFamily="34" charset="0"/>
                <a:cs typeface="Open Sans" panose="020B0606030504020204" pitchFamily="34" charset="0"/>
              </a:rPr>
              <a:t>Portfolio work sample- 4 more Competency Areas</a:t>
            </a:r>
          </a:p>
          <a:p>
            <a:endParaRPr lang="en-US" baseline="0" dirty="0">
              <a:solidFill>
                <a:srgbClr val="FF0000"/>
              </a:solidFill>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43</a:t>
            </a:fld>
            <a:endParaRPr lang="en-US"/>
          </a:p>
        </p:txBody>
      </p:sp>
    </p:spTree>
    <p:extLst>
      <p:ext uri="{BB962C8B-B14F-4D97-AF65-F5344CB8AC3E}">
        <p14:creationId xmlns:p14="http://schemas.microsoft.com/office/powerpoint/2010/main" val="2557327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Facilitor Note:</a:t>
            </a:r>
          </a:p>
          <a:p>
            <a:pPr marL="171450" indent="-171450">
              <a:buFont typeface="Wingdings" panose="05000000000000000000" pitchFamily="2" charset="2"/>
              <a:buChar char="Ø"/>
            </a:pPr>
            <a:r>
              <a:rPr lang="en-US" i="1" dirty="0">
                <a:solidFill>
                  <a:srgbClr val="FF0000"/>
                </a:solidFill>
              </a:rPr>
              <a:t>Nice visual, but very small and scrunched, so it is difficult to read. </a:t>
            </a:r>
          </a:p>
          <a:p>
            <a:pPr marL="171450" indent="-171450">
              <a:buFont typeface="Wingdings" panose="05000000000000000000" pitchFamily="2" charset="2"/>
              <a:buChar char="Ø"/>
            </a:pPr>
            <a:r>
              <a:rPr lang="en-US" i="1" dirty="0">
                <a:solidFill>
                  <a:srgbClr val="FF0000"/>
                </a:solidFill>
              </a:rPr>
              <a:t>Need to locate</a:t>
            </a:r>
            <a:r>
              <a:rPr lang="en-US" i="1" baseline="0" dirty="0">
                <a:solidFill>
                  <a:srgbClr val="FF0000"/>
                </a:solidFill>
              </a:rPr>
              <a:t> source citation</a:t>
            </a:r>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0CB00ED9-B6AE-4150-A256-88CE1B621916}" type="slidenum">
              <a:rPr lang="en-US" smtClean="0"/>
              <a:t>44</a:t>
            </a:fld>
            <a:endParaRPr lang="en-US"/>
          </a:p>
        </p:txBody>
      </p:sp>
    </p:spTree>
    <p:extLst>
      <p:ext uri="{BB962C8B-B14F-4D97-AF65-F5344CB8AC3E}">
        <p14:creationId xmlns:p14="http://schemas.microsoft.com/office/powerpoint/2010/main" val="494668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Talking Points</a:t>
            </a:r>
          </a:p>
          <a:p>
            <a:pPr marL="171450" indent="-171450">
              <a:buFont typeface="Wingdings" panose="05000000000000000000" pitchFamily="2" charset="2"/>
              <a:buChar char="Ø"/>
            </a:pPr>
            <a:r>
              <a:rPr lang="en-US" b="0" dirty="0"/>
              <a:t>Features of the Proposed Credentialing Model </a:t>
            </a:r>
            <a:r>
              <a:rPr lang="en-US" dirty="0"/>
              <a:t>– </a:t>
            </a:r>
            <a:r>
              <a:rPr lang="en-US" dirty="0">
                <a:solidFill>
                  <a:srgbClr val="FF0000"/>
                </a:solidFill>
              </a:rPr>
              <a:t>proposed by and for</a:t>
            </a:r>
            <a:r>
              <a:rPr lang="en-US" baseline="0" dirty="0">
                <a:solidFill>
                  <a:srgbClr val="FF0000"/>
                </a:solidFill>
              </a:rPr>
              <a:t> whom?  </a:t>
            </a:r>
            <a:endParaRPr lang="en-US" dirty="0">
              <a:solidFill>
                <a:srgbClr val="FF0000"/>
              </a:solidFill>
            </a:endParaRPr>
          </a:p>
          <a:p>
            <a:pPr marL="171450" indent="-171450">
              <a:buFont typeface="Wingdings" panose="05000000000000000000" pitchFamily="2" charset="2"/>
              <a:buChar char="Ø"/>
            </a:pPr>
            <a:r>
              <a:rPr lang="en-US" dirty="0"/>
              <a:t>Includes both private and public sector organizations statewide. </a:t>
            </a:r>
          </a:p>
          <a:p>
            <a:pPr marL="628650" lvl="1" indent="-171450">
              <a:buFont typeface="Wingdings" panose="05000000000000000000" pitchFamily="2" charset="2"/>
              <a:buChar char="Ø"/>
            </a:pPr>
            <a:r>
              <a:rPr lang="en-US" dirty="0"/>
              <a:t>97,382 DSPs in the private sector and 13,024 in the public sector </a:t>
            </a:r>
          </a:p>
          <a:p>
            <a:pPr marL="171450" indent="-171450">
              <a:buFont typeface="Wingdings" panose="05000000000000000000" pitchFamily="2" charset="2"/>
              <a:buChar char="Ø"/>
            </a:pPr>
            <a:r>
              <a:rPr lang="en-US" dirty="0"/>
              <a:t>Annual enrollment growth targets from 3% to 20% of DSPs statewide in five years.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dirty="0"/>
              <a:t>Demand for services is expected to grow at a rate of 9% each year.  </a:t>
            </a:r>
          </a:p>
          <a:p>
            <a:pPr marL="171450" indent="-171450">
              <a:buFont typeface="Wingdings" panose="05000000000000000000" pitchFamily="2" charset="2"/>
              <a:buChar char="Ø"/>
            </a:pPr>
            <a:r>
              <a:rPr lang="en-US" dirty="0"/>
              <a:t>In five years, aims to award credentials to 24,008 DSPs in the private sector and 3,211 DSPs in the public sector.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Financial Model</a:t>
            </a:r>
          </a:p>
          <a:p>
            <a:pPr marL="171450" indent="-171450">
              <a:buFont typeface="Wingdings" panose="05000000000000000000" pitchFamily="2" charset="2"/>
              <a:buChar char="Ø"/>
            </a:pPr>
            <a:r>
              <a:rPr lang="en-US" dirty="0"/>
              <a:t>Includes training costs for targeted enrollment based on online training, interactive classroom-based learning, and work-based learning methods</a:t>
            </a:r>
          </a:p>
          <a:p>
            <a:pPr marL="171450" indent="-171450">
              <a:buFont typeface="Wingdings" panose="05000000000000000000" pitchFamily="2" charset="2"/>
              <a:buChar char="Ø"/>
            </a:pPr>
            <a:r>
              <a:rPr lang="en-US" dirty="0"/>
              <a:t>Includes program implementation in private and public sector, and establishing and running a governing administrative body</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3E4A570B-FD2E-4F73-AADE-A9DEAD6FEB67}" type="slidenum">
              <a:rPr lang="en-US" smtClean="0"/>
              <a:t>45</a:t>
            </a:fld>
            <a:endParaRPr lang="en-US"/>
          </a:p>
        </p:txBody>
      </p:sp>
    </p:spTree>
    <p:extLst>
      <p:ext uri="{BB962C8B-B14F-4D97-AF65-F5344CB8AC3E}">
        <p14:creationId xmlns:p14="http://schemas.microsoft.com/office/powerpoint/2010/main" val="2884268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Walk</a:t>
            </a:r>
            <a:r>
              <a:rPr lang="en-US" baseline="0" dirty="0"/>
              <a:t> through the steps on the slide using example of developing a career pathway program in their organization</a:t>
            </a:r>
          </a:p>
          <a:p>
            <a:pPr marL="171450" indent="-171450">
              <a:buFont typeface="Wingdings" panose="05000000000000000000" pitchFamily="2" charset="2"/>
              <a:buChar char="Ø"/>
            </a:pPr>
            <a:r>
              <a:rPr lang="en-US" baseline="0" dirty="0"/>
              <a:t>Use QuILTSS </a:t>
            </a:r>
            <a:r>
              <a:rPr lang="en-US" baseline="0" dirty="0" err="1"/>
              <a:t>Institutte</a:t>
            </a:r>
            <a:r>
              <a:rPr lang="en-US" baseline="0" dirty="0"/>
              <a:t> ECF topics as an example</a:t>
            </a:r>
          </a:p>
        </p:txBody>
      </p:sp>
      <p:sp>
        <p:nvSpPr>
          <p:cNvPr id="4" name="Slide Number Placeholder 3"/>
          <p:cNvSpPr>
            <a:spLocks noGrp="1"/>
          </p:cNvSpPr>
          <p:nvPr>
            <p:ph type="sldNum" sz="quarter" idx="10"/>
          </p:nvPr>
        </p:nvSpPr>
        <p:spPr/>
        <p:txBody>
          <a:bodyPr/>
          <a:lstStyle/>
          <a:p>
            <a:fld id="{17223BB1-A999-F34E-B430-38FBA2739FDC}" type="slidenum">
              <a:rPr lang="en-US" smtClean="0"/>
              <a:t>46</a:t>
            </a:fld>
            <a:endParaRPr lang="en-US" dirty="0"/>
          </a:p>
        </p:txBody>
      </p:sp>
    </p:spTree>
    <p:extLst>
      <p:ext uri="{BB962C8B-B14F-4D97-AF65-F5344CB8AC3E}">
        <p14:creationId xmlns:p14="http://schemas.microsoft.com/office/powerpoint/2010/main" val="3612366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a:t>
            </a:r>
          </a:p>
          <a:p>
            <a:pPr marL="171450" indent="-171450">
              <a:buFont typeface="Wingdings" panose="05000000000000000000" pitchFamily="2" charset="2"/>
              <a:buChar char="Ø"/>
            </a:pPr>
            <a:r>
              <a:rPr lang="en-US" i="1" dirty="0"/>
              <a:t>Walk through the steps on the slide.</a:t>
            </a:r>
          </a:p>
        </p:txBody>
      </p:sp>
      <p:sp>
        <p:nvSpPr>
          <p:cNvPr id="4" name="Slide Number Placeholder 3"/>
          <p:cNvSpPr>
            <a:spLocks noGrp="1"/>
          </p:cNvSpPr>
          <p:nvPr>
            <p:ph type="sldNum" sz="quarter" idx="10"/>
          </p:nvPr>
        </p:nvSpPr>
        <p:spPr/>
        <p:txBody>
          <a:bodyPr/>
          <a:lstStyle/>
          <a:p>
            <a:fld id="{17223BB1-A999-F34E-B430-38FBA2739FDC}" type="slidenum">
              <a:rPr lang="en-US" smtClean="0"/>
              <a:t>47</a:t>
            </a:fld>
            <a:endParaRPr lang="en-US" dirty="0"/>
          </a:p>
        </p:txBody>
      </p:sp>
    </p:spTree>
    <p:extLst>
      <p:ext uri="{BB962C8B-B14F-4D97-AF65-F5344CB8AC3E}">
        <p14:creationId xmlns:p14="http://schemas.microsoft.com/office/powerpoint/2010/main" val="2879000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 Reference for this slide deck</a:t>
            </a:r>
          </a:p>
          <a:p>
            <a:r>
              <a:rPr lang="en-US" dirty="0"/>
              <a:t>References: </a:t>
            </a:r>
          </a:p>
          <a:p>
            <a:r>
              <a:rPr lang="en-US" dirty="0"/>
              <a:t>Bureau of Labor Statistics (BLS), U.S. Department of Labor. (2017, April). </a:t>
            </a:r>
            <a:r>
              <a:rPr lang="en-US" i="1" u="sng" dirty="0">
                <a:hlinkClick r:id="rId3"/>
              </a:rPr>
              <a:t>Job openings and labor turnover — February 2017</a:t>
            </a:r>
            <a:r>
              <a:rPr lang="en-US" dirty="0"/>
              <a:t>. (News Release USDL-17-0416).</a:t>
            </a:r>
          </a:p>
          <a:p>
            <a:r>
              <a:rPr lang="en-US" dirty="0"/>
              <a:t>Bureau of Labor Statistics (BLS), U.S. Department of Labor (2016, May). </a:t>
            </a:r>
            <a:r>
              <a:rPr lang="en-US" i="1" u="sng" dirty="0">
                <a:hlinkClick r:id="rId4"/>
              </a:rPr>
              <a:t>Labor force characteristics of foreign-born workers summary</a:t>
            </a:r>
            <a:r>
              <a:rPr lang="en-US" dirty="0"/>
              <a:t>. (News Release USDL-16-0989).</a:t>
            </a:r>
          </a:p>
          <a:p>
            <a:r>
              <a:rPr lang="en-US" dirty="0"/>
              <a:t>Bureau of Labor Statistics (BLS), U.S. Department of Labor. (2015, December). </a:t>
            </a:r>
            <a:r>
              <a:rPr lang="en-US" u="sng" dirty="0">
                <a:hlinkClick r:id="rId5"/>
              </a:rPr>
              <a:t>Fastest growing occupations</a:t>
            </a:r>
            <a:r>
              <a:rPr lang="en-US" dirty="0"/>
              <a:t>. </a:t>
            </a:r>
            <a:r>
              <a:rPr lang="en-US" i="1" dirty="0"/>
              <a:t>Occupational Outlook Handbook</a:t>
            </a:r>
            <a:r>
              <a:rPr lang="en-US" dirty="0"/>
              <a:t>.</a:t>
            </a:r>
          </a:p>
          <a:p>
            <a:r>
              <a:rPr lang="en-US" dirty="0"/>
              <a:t>Espinoza, R. (2017). </a:t>
            </a:r>
            <a:r>
              <a:rPr lang="en-US" i="1" u="sng" dirty="0">
                <a:hlinkClick r:id="rId6"/>
              </a:rPr>
              <a:t>Federal policy priorities: Strengthening the direct </a:t>
            </a:r>
            <a:r>
              <a:rPr lang="en-US" i="1" u="sng" dirty="0" err="1">
                <a:hlinkClick r:id="rId6"/>
              </a:rPr>
              <a:t>careworkforce</a:t>
            </a:r>
            <a:r>
              <a:rPr lang="en-US" dirty="0"/>
              <a:t>. Bronx NY: Paraprofessional Healthcare Institute [PHI].</a:t>
            </a:r>
          </a:p>
          <a:p>
            <a:r>
              <a:rPr lang="en-US" dirty="0"/>
              <a:t>Hewitt, A., &amp; Larson, S. (2007). The direct support workforce in community supports to individuals with developmental disabilities: Issues, implications, and promising practices. </a:t>
            </a:r>
            <a:r>
              <a:rPr lang="en-US" i="1" dirty="0"/>
              <a:t>Developmental Disabilities Research Reviews</a:t>
            </a:r>
            <a:r>
              <a:rPr lang="en-US" dirty="0"/>
              <a:t>, 13, 178-187. </a:t>
            </a:r>
            <a:r>
              <a:rPr lang="en-US" u="sng" dirty="0">
                <a:hlinkClick r:id="rId7"/>
              </a:rPr>
              <a:t>doi:10.1002/mrdd.20151</a:t>
            </a:r>
            <a:endParaRPr lang="en-US" u="sng" dirty="0"/>
          </a:p>
          <a:p>
            <a:r>
              <a:rPr lang="en-US" dirty="0"/>
              <a:t>Hewitt, A., Taylor, M., </a:t>
            </a:r>
            <a:r>
              <a:rPr lang="en-US" dirty="0" err="1"/>
              <a:t>Kramme</a:t>
            </a:r>
            <a:r>
              <a:rPr lang="en-US" dirty="0"/>
              <a:t>, J., </a:t>
            </a:r>
            <a:r>
              <a:rPr lang="en-US" dirty="0" err="1"/>
              <a:t>Pettingell</a:t>
            </a:r>
            <a:r>
              <a:rPr lang="en-US" dirty="0"/>
              <a:t>, S., </a:t>
            </a:r>
            <a:r>
              <a:rPr lang="en-US" dirty="0" err="1"/>
              <a:t>Sedlezky</a:t>
            </a:r>
            <a:r>
              <a:rPr lang="en-US" dirty="0"/>
              <a:t>, L. (2015). Implementing Direct Support Professional Credentialing in New York: Final Technical Report. Albany: Office for People with Developmental Disabilities. Retrieved from </a:t>
            </a:r>
            <a:r>
              <a:rPr lang="en-US" u="sng" dirty="0">
                <a:hlinkClick r:id="rId8"/>
              </a:rPr>
              <a:t>https://opwdd.ny.gov/opwdd_about/commissioners_page/CredentialTechnicalReport</a:t>
            </a:r>
            <a:r>
              <a:rPr lang="en-US" dirty="0"/>
              <a:t>.</a:t>
            </a:r>
          </a:p>
          <a:p>
            <a:r>
              <a:rPr lang="en-US" dirty="0"/>
              <a:t>Paraprofessional Healthcare Institute (PHI). (2015). </a:t>
            </a:r>
            <a:r>
              <a:rPr lang="en-US" i="1" u="sng" dirty="0">
                <a:hlinkClick r:id="rId9"/>
              </a:rPr>
              <a:t>Paying the price: How poverty wages undermine home care in America</a:t>
            </a:r>
            <a:r>
              <a:rPr lang="en-US" dirty="0"/>
              <a:t>. Washington, D.C.: Author.</a:t>
            </a:r>
          </a:p>
          <a:p>
            <a:r>
              <a:rPr lang="en-US" dirty="0"/>
              <a:t>Paraprofessional Healthcare Institute (PHI). (2011, February). </a:t>
            </a:r>
            <a:r>
              <a:rPr lang="en-US" u="sng" dirty="0">
                <a:hlinkClick r:id="rId10" invalidUrl="https://www.phinational.org/sites/phinational.org/files/clearinghouse/PHI Facts 3.pdf"/>
              </a:rPr>
              <a:t>Who are direct-care workers?</a:t>
            </a:r>
            <a:r>
              <a:rPr lang="en-US" i="1" dirty="0"/>
              <a:t> PHI Facts</a:t>
            </a:r>
            <a:r>
              <a:rPr lang="en-US" dirty="0"/>
              <a:t>. Washington, D.C.: Author.</a:t>
            </a:r>
          </a:p>
          <a:p>
            <a:r>
              <a:rPr lang="en-US" dirty="0"/>
              <a:t>President’s Committee for People with Intellectual Disabilities [PCPID] (2017). Report to the President 2017 America’s Direct Support Workforce Crisis: Effects on People with Intellectual Disabilities, Families, Communities and the U.S .Economy. Washington, D.C.: The Administration for Community Living.</a:t>
            </a: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48</a:t>
            </a:fld>
            <a:endParaRPr lang="en-US"/>
          </a:p>
        </p:txBody>
      </p:sp>
    </p:spTree>
    <p:extLst>
      <p:ext uri="{BB962C8B-B14F-4D97-AF65-F5344CB8AC3E}">
        <p14:creationId xmlns:p14="http://schemas.microsoft.com/office/powerpoint/2010/main" val="27169252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Facilitor Notes: </a:t>
            </a:r>
          </a:p>
          <a:p>
            <a:pPr marL="171450" indent="-171450">
              <a:buFont typeface="Wingdings" panose="05000000000000000000" pitchFamily="2" charset="2"/>
              <a:buChar char="Ø"/>
            </a:pPr>
            <a:r>
              <a:rPr lang="en-US" i="1" dirty="0"/>
              <a:t>Update this slide’s contact information </a:t>
            </a:r>
          </a:p>
        </p:txBody>
      </p:sp>
      <p:sp>
        <p:nvSpPr>
          <p:cNvPr id="4" name="Slide Number Placeholder 3"/>
          <p:cNvSpPr>
            <a:spLocks noGrp="1"/>
          </p:cNvSpPr>
          <p:nvPr>
            <p:ph type="sldNum" sz="quarter" idx="10"/>
          </p:nvPr>
        </p:nvSpPr>
        <p:spPr/>
        <p:txBody>
          <a:bodyPr/>
          <a:lstStyle/>
          <a:p>
            <a:fld id="{B61CB5B4-6CAE-4C5A-9EF6-A0E6CAE48D4A}" type="slidenum">
              <a:rPr lang="en-US" smtClean="0"/>
              <a:t>49</a:t>
            </a:fld>
            <a:endParaRPr lang="en-US"/>
          </a:p>
        </p:txBody>
      </p:sp>
    </p:spTree>
    <p:extLst>
      <p:ext uri="{BB962C8B-B14F-4D97-AF65-F5344CB8AC3E}">
        <p14:creationId xmlns:p14="http://schemas.microsoft.com/office/powerpoint/2010/main" val="267104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Link to Invaluable Clip:  https://youtu.be/WvWNyVp_JPM</a:t>
            </a:r>
          </a:p>
          <a:p>
            <a:endParaRPr lang="en-US" b="1" baseline="0" dirty="0"/>
          </a:p>
        </p:txBody>
      </p:sp>
      <p:sp>
        <p:nvSpPr>
          <p:cNvPr id="4" name="Slide Number Placeholder 3"/>
          <p:cNvSpPr>
            <a:spLocks noGrp="1"/>
          </p:cNvSpPr>
          <p:nvPr>
            <p:ph type="sldNum" sz="quarter" idx="5"/>
          </p:nvPr>
        </p:nvSpPr>
        <p:spPr/>
        <p:txBody>
          <a:bodyPr/>
          <a:lstStyle/>
          <a:p>
            <a:fld id="{1BD6D053-B288-9741-ADF6-9C7C04979AAF}" type="slidenum">
              <a:rPr lang="en-US" smtClean="0"/>
              <a:t>5</a:t>
            </a:fld>
            <a:endParaRPr lang="en-US"/>
          </a:p>
        </p:txBody>
      </p:sp>
    </p:spTree>
    <p:extLst>
      <p:ext uri="{BB962C8B-B14F-4D97-AF65-F5344CB8AC3E}">
        <p14:creationId xmlns:p14="http://schemas.microsoft.com/office/powerpoint/2010/main" val="222622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Facilitor Notes: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 Update this slide’s information </a:t>
            </a:r>
          </a:p>
          <a:p>
            <a:endParaRPr lang="en-US" dirty="0"/>
          </a:p>
        </p:txBody>
      </p:sp>
      <p:sp>
        <p:nvSpPr>
          <p:cNvPr id="4" name="Slide Number Placeholder 3"/>
          <p:cNvSpPr>
            <a:spLocks noGrp="1"/>
          </p:cNvSpPr>
          <p:nvPr>
            <p:ph type="sldNum" sz="quarter" idx="10"/>
          </p:nvPr>
        </p:nvSpPr>
        <p:spPr/>
        <p:txBody>
          <a:bodyPr/>
          <a:lstStyle/>
          <a:p>
            <a:fld id="{B61CB5B4-6CAE-4C5A-9EF6-A0E6CAE48D4A}" type="slidenum">
              <a:rPr lang="en-US" smtClean="0"/>
              <a:t>50</a:t>
            </a:fld>
            <a:endParaRPr lang="en-US"/>
          </a:p>
        </p:txBody>
      </p:sp>
    </p:spTree>
    <p:extLst>
      <p:ext uri="{BB962C8B-B14F-4D97-AF65-F5344CB8AC3E}">
        <p14:creationId xmlns:p14="http://schemas.microsoft.com/office/powerpoint/2010/main" val="5848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slide</a:t>
            </a:r>
          </a:p>
        </p:txBody>
      </p:sp>
      <p:sp>
        <p:nvSpPr>
          <p:cNvPr id="4" name="Slide Number Placeholder 3"/>
          <p:cNvSpPr>
            <a:spLocks noGrp="1"/>
          </p:cNvSpPr>
          <p:nvPr>
            <p:ph type="sldNum" sz="quarter" idx="5"/>
          </p:nvPr>
        </p:nvSpPr>
        <p:spPr/>
        <p:txBody>
          <a:bodyPr/>
          <a:lstStyle/>
          <a:p>
            <a:fld id="{B61CB5B4-6CAE-4C5A-9EF6-A0E6CAE48D4A}" type="slidenum">
              <a:rPr lang="en-US" smtClean="0"/>
              <a:t>6</a:t>
            </a:fld>
            <a:endParaRPr lang="en-US"/>
          </a:p>
        </p:txBody>
      </p:sp>
    </p:spTree>
    <p:extLst>
      <p:ext uri="{BB962C8B-B14F-4D97-AF65-F5344CB8AC3E}">
        <p14:creationId xmlns:p14="http://schemas.microsoft.com/office/powerpoint/2010/main" val="1820119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pPr>
            <a:r>
              <a:rPr lang="en-US" altLang="en-US" sz="1200" dirty="0"/>
              <a:t>Talking Points</a:t>
            </a:r>
          </a:p>
          <a:p>
            <a:pPr marL="171450" indent="-171450" eaLnBrk="1" hangingPunct="1">
              <a:buFont typeface="Wingdings" panose="05000000000000000000" pitchFamily="2" charset="2"/>
              <a:buChar char="Ø"/>
            </a:pPr>
            <a:r>
              <a:rPr lang="en-US" altLang="en-US" sz="1200" dirty="0"/>
              <a:t>The DSP role has often been viewed by policy makers and others as an entry level, low-skill job. This is not the case. </a:t>
            </a:r>
          </a:p>
          <a:p>
            <a:pPr marL="171450" indent="-171450" eaLnBrk="1" hangingPunct="1">
              <a:buFont typeface="Wingdings" panose="05000000000000000000" pitchFamily="2" charset="2"/>
              <a:buChar char="Ø"/>
            </a:pPr>
            <a:r>
              <a:rPr lang="en-US" altLang="en-US" dirty="0"/>
              <a:t>DSPs support people in advocating and facilitating services, provide emotional support and ensuring that people are healthy and safe in their homes. </a:t>
            </a:r>
          </a:p>
          <a:p>
            <a:pPr marL="171450" indent="-171450" eaLnBrk="1" hangingPunct="1">
              <a:buFont typeface="Wingdings" panose="05000000000000000000" pitchFamily="2" charset="2"/>
              <a:buChar char="Ø"/>
            </a:pPr>
            <a:r>
              <a:rPr lang="en-US" altLang="en-US" dirty="0"/>
              <a:t>The roles that DSPs played in the lives of people they support are almost endless and constantly evolving.</a:t>
            </a:r>
          </a:p>
          <a:p>
            <a:pPr marL="171450" indent="-171450" eaLnBrk="1" hangingPunct="1">
              <a:buFont typeface="Wingdings" panose="05000000000000000000" pitchFamily="2" charset="2"/>
              <a:buChar char="Ø"/>
            </a:pPr>
            <a:r>
              <a:rPr lang="en-US" altLang="en-US" dirty="0"/>
              <a:t>They are often expected to know and comply state and federal regulations, ensure accurate record – keeping and maintain current training requirements. </a:t>
            </a:r>
          </a:p>
          <a:p>
            <a:pPr marL="171450" indent="-171450" eaLnBrk="1" hangingPunct="1">
              <a:buFont typeface="Wingdings" panose="05000000000000000000" pitchFamily="2" charset="2"/>
              <a:buChar char="Ø"/>
            </a:pPr>
            <a:r>
              <a:rPr lang="en-US" altLang="en-US" dirty="0"/>
              <a:t>They are also expected to put quality in their work through their direct engagement, relationships and interactions with people they support. Lots of expectations, little pay and little recognition</a:t>
            </a:r>
            <a:endParaRPr lang="en-US" altLang="en-US" sz="1200" dirty="0"/>
          </a:p>
          <a:p>
            <a:pPr marL="171450" indent="-171450" eaLnBrk="1" hangingPunct="1">
              <a:buFont typeface="Wingdings" panose="05000000000000000000" pitchFamily="2" charset="2"/>
              <a:buChar char="Ø"/>
            </a:pPr>
            <a:r>
              <a:rPr lang="en-US" altLang="en-US" sz="1200" dirty="0"/>
              <a:t>The DSP is a complex but rewarding job. They are critical to people they support (drivers, counselors, chefs, community navigators, job coaches, accountants, nurses, etc.). They need training and often specialized skills.</a:t>
            </a:r>
          </a:p>
          <a:p>
            <a:pPr marL="171450" indent="-171450" eaLnBrk="1" hangingPunct="1">
              <a:buFont typeface="Wingdings" panose="05000000000000000000" pitchFamily="2" charset="2"/>
              <a:buChar char="Ø"/>
            </a:pPr>
            <a:r>
              <a:rPr lang="en-US" altLang="en-US" sz="1200" dirty="0"/>
              <a:t>Despite this, few states require any specialized training for DSPs.</a:t>
            </a:r>
          </a:p>
          <a:p>
            <a:pPr marL="0" indent="0" eaLnBrk="1" hangingPunct="1">
              <a:buFont typeface="Arial" panose="020B0604020202020204" pitchFamily="34" charset="0"/>
              <a:buNone/>
            </a:pPr>
            <a:endParaRPr lang="en-US" altLang="en-US" i="1" dirty="0"/>
          </a:p>
          <a:p>
            <a:pPr marL="0" indent="0" eaLnBrk="1" hangingPunct="1">
              <a:buFont typeface="Wingdings" panose="05000000000000000000" pitchFamily="2" charset="2"/>
              <a:buNone/>
            </a:pPr>
            <a:r>
              <a:rPr lang="en-US" altLang="en-US" i="1" dirty="0"/>
              <a:t>Facilitor Notes:  The p</a:t>
            </a:r>
            <a:r>
              <a:rPr lang="en-US" b="0" i="1" dirty="0">
                <a:solidFill>
                  <a:srgbClr val="FF0000"/>
                </a:solidFill>
                <a:cs typeface="Calibri"/>
              </a:rPr>
              <a:t>ercentages</a:t>
            </a:r>
            <a:r>
              <a:rPr lang="en-US" b="0" i="1" baseline="0" dirty="0">
                <a:solidFill>
                  <a:srgbClr val="FF0000"/>
                </a:solidFill>
                <a:cs typeface="Calibri"/>
              </a:rPr>
              <a:t>, if asked:</a:t>
            </a:r>
            <a:endParaRPr lang="en-US" b="0" i="1" dirty="0">
              <a:solidFill>
                <a:srgbClr val="FF0000"/>
              </a:solidFill>
              <a:cs typeface="Calibri"/>
            </a:endParaRPr>
          </a:p>
          <a:p>
            <a:pPr marL="628650" lvl="1" indent="-171450">
              <a:buFont typeface="Wingdings" panose="05000000000000000000" pitchFamily="2" charset="2"/>
              <a:buChar char="Ø"/>
            </a:pPr>
            <a:r>
              <a:rPr lang="en-US" i="1" dirty="0">
                <a:solidFill>
                  <a:srgbClr val="FF0000"/>
                </a:solidFill>
                <a:cs typeface="Calibri"/>
              </a:rPr>
              <a:t>Personal</a:t>
            </a:r>
            <a:r>
              <a:rPr lang="en-US" i="1" baseline="0" dirty="0">
                <a:solidFill>
                  <a:srgbClr val="FF0000"/>
                </a:solidFill>
                <a:cs typeface="Calibri"/>
              </a:rPr>
              <a:t> trainer 5</a:t>
            </a:r>
          </a:p>
          <a:p>
            <a:pPr marL="628650" lvl="1" indent="-171450">
              <a:buFont typeface="Wingdings" panose="05000000000000000000" pitchFamily="2" charset="2"/>
              <a:buChar char="Ø"/>
            </a:pPr>
            <a:r>
              <a:rPr lang="en-US" i="1" baseline="0" dirty="0">
                <a:solidFill>
                  <a:srgbClr val="FF0000"/>
                </a:solidFill>
                <a:cs typeface="Calibri"/>
              </a:rPr>
              <a:t>Teacher 24</a:t>
            </a:r>
          </a:p>
          <a:p>
            <a:pPr marL="628650" lvl="1" indent="-171450">
              <a:buFont typeface="Wingdings" panose="05000000000000000000" pitchFamily="2" charset="2"/>
              <a:buChar char="Ø"/>
            </a:pPr>
            <a:r>
              <a:rPr lang="en-US" i="1" baseline="0" dirty="0">
                <a:solidFill>
                  <a:srgbClr val="FF0000"/>
                </a:solidFill>
                <a:cs typeface="Calibri"/>
              </a:rPr>
              <a:t>Nurse 19</a:t>
            </a:r>
          </a:p>
          <a:p>
            <a:pPr marL="628650" lvl="1" indent="-171450">
              <a:buFont typeface="Wingdings" panose="05000000000000000000" pitchFamily="2" charset="2"/>
              <a:buChar char="Ø"/>
            </a:pPr>
            <a:r>
              <a:rPr lang="en-US" i="1" baseline="0" dirty="0">
                <a:solidFill>
                  <a:srgbClr val="FF0000"/>
                </a:solidFill>
                <a:cs typeface="Calibri"/>
              </a:rPr>
              <a:t>Psychologist 19</a:t>
            </a:r>
          </a:p>
          <a:p>
            <a:pPr marL="628650" lvl="1" indent="-171450">
              <a:buFont typeface="Wingdings" panose="05000000000000000000" pitchFamily="2" charset="2"/>
              <a:buChar char="Ø"/>
            </a:pPr>
            <a:r>
              <a:rPr lang="en-US" i="1" baseline="0" dirty="0">
                <a:solidFill>
                  <a:srgbClr val="FF0000"/>
                </a:solidFill>
                <a:cs typeface="Calibri"/>
              </a:rPr>
              <a:t>OT 5</a:t>
            </a:r>
          </a:p>
          <a:p>
            <a:pPr marL="628650" lvl="1" indent="-171450">
              <a:buFont typeface="Wingdings" panose="05000000000000000000" pitchFamily="2" charset="2"/>
              <a:buChar char="Ø"/>
            </a:pPr>
            <a:r>
              <a:rPr lang="en-US" i="1" baseline="0" dirty="0">
                <a:solidFill>
                  <a:srgbClr val="FF0000"/>
                </a:solidFill>
                <a:cs typeface="Calibri"/>
              </a:rPr>
              <a:t>PT 5</a:t>
            </a:r>
          </a:p>
          <a:p>
            <a:pPr marL="628650" lvl="1" indent="-171450">
              <a:buFont typeface="Wingdings" panose="05000000000000000000" pitchFamily="2" charset="2"/>
              <a:buChar char="Ø"/>
            </a:pPr>
            <a:r>
              <a:rPr lang="en-US" i="1" baseline="0" dirty="0">
                <a:solidFill>
                  <a:srgbClr val="FF0000"/>
                </a:solidFill>
                <a:cs typeface="Calibri"/>
              </a:rPr>
              <a:t>Counselor 10</a:t>
            </a:r>
          </a:p>
          <a:p>
            <a:pPr marL="628650" lvl="1" indent="-171450">
              <a:buFont typeface="Wingdings" panose="05000000000000000000" pitchFamily="2" charset="2"/>
              <a:buChar char="Ø"/>
            </a:pPr>
            <a:r>
              <a:rPr lang="en-US" i="1" baseline="0" dirty="0">
                <a:solidFill>
                  <a:srgbClr val="FF0000"/>
                </a:solidFill>
                <a:cs typeface="Calibri"/>
              </a:rPr>
              <a:t>Dietician 10</a:t>
            </a:r>
          </a:p>
          <a:p>
            <a:pPr marL="628650" lvl="1" indent="-171450">
              <a:buFont typeface="Wingdings" panose="05000000000000000000" pitchFamily="2" charset="2"/>
              <a:buChar char="Ø"/>
            </a:pPr>
            <a:r>
              <a:rPr lang="en-US" i="1" baseline="0" dirty="0">
                <a:solidFill>
                  <a:srgbClr val="FF0000"/>
                </a:solidFill>
                <a:cs typeface="Calibri"/>
              </a:rPr>
              <a:t>Chauffer 5</a:t>
            </a:r>
          </a:p>
          <a:p>
            <a:endParaRPr lang="en-US" dirty="0">
              <a:solidFill>
                <a:srgbClr val="FF0000"/>
              </a:solidFill>
              <a:cs typeface="Calibri"/>
            </a:endParaRPr>
          </a:p>
        </p:txBody>
      </p:sp>
      <p:sp>
        <p:nvSpPr>
          <p:cNvPr id="4" name="Slide Number Placeholder 3"/>
          <p:cNvSpPr>
            <a:spLocks noGrp="1"/>
          </p:cNvSpPr>
          <p:nvPr>
            <p:ph type="sldNum" sz="quarter" idx="10"/>
          </p:nvPr>
        </p:nvSpPr>
        <p:spPr/>
        <p:txBody>
          <a:bodyPr/>
          <a:lstStyle/>
          <a:p>
            <a:fld id="{C940E140-93E8-471F-9349-F0BB6098DEA7}" type="slidenum">
              <a:rPr lang="en-US" smtClean="0"/>
              <a:t>7</a:t>
            </a:fld>
            <a:endParaRPr lang="en-US"/>
          </a:p>
        </p:txBody>
      </p:sp>
    </p:spTree>
    <p:extLst>
      <p:ext uri="{BB962C8B-B14F-4D97-AF65-F5344CB8AC3E}">
        <p14:creationId xmlns:p14="http://schemas.microsoft.com/office/powerpoint/2010/main" val="339754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indent="-171450">
              <a:buFont typeface="Wingdings" panose="05000000000000000000" pitchFamily="2" charset="2"/>
              <a:buChar char="Ø"/>
            </a:pPr>
            <a:r>
              <a:rPr lang="en-US" dirty="0"/>
              <a:t>What</a:t>
            </a:r>
            <a:r>
              <a:rPr lang="en-US" baseline="0" dirty="0"/>
              <a:t> we know from decades of research is that there are key factors that have and continue to undermine professionalizing the DSP role including</a:t>
            </a:r>
          </a:p>
          <a:p>
            <a:pPr marL="171450" indent="-171450">
              <a:buFont typeface="Wingdings" panose="05000000000000000000" pitchFamily="2" charset="2"/>
              <a:buChar char="Ø"/>
            </a:pPr>
            <a:r>
              <a:rPr lang="en-US" baseline="0" dirty="0"/>
              <a:t>Lack of sustained investment in workforce development across state and federal LTSS.</a:t>
            </a:r>
          </a:p>
          <a:p>
            <a:pPr marL="171450" indent="-171450">
              <a:buFont typeface="Wingdings" panose="05000000000000000000" pitchFamily="2" charset="2"/>
              <a:buChar char="Ø"/>
            </a:pPr>
            <a:r>
              <a:rPr lang="en-US" baseline="0" dirty="0"/>
              <a:t>Lack of a SOC</a:t>
            </a:r>
          </a:p>
          <a:p>
            <a:pPr marL="171450" indent="-171450">
              <a:buFont typeface="Wingdings" panose="05000000000000000000" pitchFamily="2" charset="2"/>
              <a:buChar char="Ø"/>
            </a:pPr>
            <a:r>
              <a:rPr lang="en-US" baseline="0" dirty="0"/>
              <a:t>Lack of data that connects investments to outcomes for people</a:t>
            </a:r>
          </a:p>
          <a:p>
            <a:pPr marL="171450" indent="-171450">
              <a:buFont typeface="Wingdings" panose="05000000000000000000" pitchFamily="2" charset="2"/>
              <a:buChar char="Ø"/>
            </a:pPr>
            <a:r>
              <a:rPr lang="en-US" baseline="0" dirty="0"/>
              <a:t>Lack of system-level solutions to address rapidly increasing demand</a:t>
            </a:r>
          </a:p>
          <a:p>
            <a:pPr marL="171450" indent="-171450">
              <a:buFont typeface="Wingdings" panose="05000000000000000000" pitchFamily="2" charset="2"/>
              <a:buChar char="Ø"/>
            </a:pPr>
            <a:r>
              <a:rPr lang="en-US" baseline="0" dirty="0"/>
              <a:t>The good is that there are efforts underway at both the state and federal levels to address these deficits in the current DSW workforce. Your participation in this </a:t>
            </a:r>
            <a:r>
              <a:rPr lang="en-US" baseline="0" dirty="0" err="1"/>
              <a:t>TennCare</a:t>
            </a:r>
            <a:r>
              <a:rPr lang="en-US" baseline="0" dirty="0"/>
              <a:t> initiative is one example and national organizations are working at the federal level to advocate for solutions to address these as well. </a:t>
            </a:r>
          </a:p>
        </p:txBody>
      </p:sp>
      <p:sp>
        <p:nvSpPr>
          <p:cNvPr id="4" name="Slide Number Placeholder 3"/>
          <p:cNvSpPr>
            <a:spLocks noGrp="1"/>
          </p:cNvSpPr>
          <p:nvPr>
            <p:ph type="sldNum" sz="quarter" idx="10"/>
          </p:nvPr>
        </p:nvSpPr>
        <p:spPr/>
        <p:txBody>
          <a:bodyPr/>
          <a:lstStyle/>
          <a:p>
            <a:fld id="{B61CB5B4-6CAE-4C5A-9EF6-A0E6CAE48D4A}" type="slidenum">
              <a:rPr lang="en-US" smtClean="0"/>
              <a:t>8</a:t>
            </a:fld>
            <a:endParaRPr lang="en-US"/>
          </a:p>
        </p:txBody>
      </p:sp>
    </p:spTree>
    <p:extLst>
      <p:ext uri="{BB962C8B-B14F-4D97-AF65-F5344CB8AC3E}">
        <p14:creationId xmlns:p14="http://schemas.microsoft.com/office/powerpoint/2010/main" val="428001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a:extLst>
              <a:ext uri="{FF2B5EF4-FFF2-40B4-BE49-F238E27FC236}">
                <a16:creationId xmlns:a16="http://schemas.microsoft.com/office/drawing/2014/main" id="{245F6687-D05F-1747-A34F-CB38CB685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a:extLst>
              <a:ext uri="{FF2B5EF4-FFF2-40B4-BE49-F238E27FC236}">
                <a16:creationId xmlns:a16="http://schemas.microsoft.com/office/drawing/2014/main" id="{73EE0A3D-45F7-1E4B-981C-C3A03D7C6A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Talking Points:</a:t>
            </a:r>
          </a:p>
          <a:p>
            <a:pPr marL="171450" indent="-171450" eaLnBrk="1" hangingPunct="1">
              <a:buFont typeface="Wingdings" panose="05000000000000000000" pitchFamily="2" charset="2"/>
              <a:buChar char="Ø"/>
            </a:pPr>
            <a:r>
              <a:rPr lang="en-US" altLang="en-US" sz="1200" dirty="0"/>
              <a:t>According to NADSP, there is easy answer to fixing the current workforce issues. However, based on research in other industries and through national discussions, creating a credentialing structure that can be easily implemented across the country has true potential for systemic impact. </a:t>
            </a:r>
          </a:p>
          <a:p>
            <a:pPr marL="171450" indent="-171450" eaLnBrk="1" hangingPunct="1">
              <a:buFont typeface="Wingdings" panose="05000000000000000000" pitchFamily="2" charset="2"/>
              <a:buChar char="Ø"/>
            </a:pPr>
            <a:r>
              <a:rPr lang="en-US" altLang="en-US" sz="1200" dirty="0"/>
              <a:t>Like nursing practice (e.g., LPN, CNA, RN, etc.), instituting a career ladder program for upward movement of DSPs as they enter this field of work is also an important step towards professionalizing the DSP role. Introduction of a career laddering program promotes tenure (NADSP, 2019). </a:t>
            </a:r>
          </a:p>
          <a:p>
            <a:pPr marL="171450" indent="-171450" eaLnBrk="1" hangingPunct="1">
              <a:buFont typeface="Wingdings" panose="05000000000000000000" pitchFamily="2" charset="2"/>
              <a:buChar char="Ø"/>
            </a:pPr>
            <a:r>
              <a:rPr lang="en-US" altLang="en-US" sz="1200" dirty="0"/>
              <a:t>In the absence of a degree seeking program, competency-based credentialing programs for DSPs can ensure that DSPs develop and use appropriate knowledge, skills and attitudes needed to do this job.</a:t>
            </a:r>
          </a:p>
          <a:p>
            <a:pPr marL="0" indent="0" eaLnBrk="1" hangingPunct="1">
              <a:buFont typeface="Arial" panose="020B0604020202020204" pitchFamily="34" charset="0"/>
              <a:buNone/>
            </a:pPr>
            <a:endParaRPr lang="en-US" altLang="en-US" dirty="0"/>
          </a:p>
        </p:txBody>
      </p:sp>
      <p:sp>
        <p:nvSpPr>
          <p:cNvPr id="4" name="Slide Number Placeholder 3">
            <a:extLst>
              <a:ext uri="{FF2B5EF4-FFF2-40B4-BE49-F238E27FC236}">
                <a16:creationId xmlns:a16="http://schemas.microsoft.com/office/drawing/2014/main" id="{F600DBE4-C979-9F4B-9FFA-1A98FE3BE8B3}"/>
              </a:ext>
            </a:extLst>
          </p:cNvPr>
          <p:cNvSpPr>
            <a:spLocks noGrp="1"/>
          </p:cNvSpPr>
          <p:nvPr>
            <p:ph type="sldNum" sz="quarter" idx="5"/>
          </p:nvPr>
        </p:nvSpPr>
        <p:spPr/>
        <p:txBody>
          <a:bodyPr/>
          <a:lstStyle/>
          <a:p>
            <a:pPr>
              <a:defRPr/>
            </a:pPr>
            <a:fld id="{5938E269-2BAE-7147-9A88-491C88725C7C}" type="slidenum">
              <a:rPr lang="en-US" smtClean="0"/>
              <a:pPr>
                <a:defRPr/>
              </a:pPr>
              <a:t>9</a:t>
            </a:fld>
            <a:endParaRPr lang="en-US"/>
          </a:p>
        </p:txBody>
      </p:sp>
    </p:spTree>
    <p:extLst>
      <p:ext uri="{BB962C8B-B14F-4D97-AF65-F5344CB8AC3E}">
        <p14:creationId xmlns:p14="http://schemas.microsoft.com/office/powerpoint/2010/main" val="187186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185860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339487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31244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7/22/2021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25800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531765"/>
            <a:ext cx="5331593" cy="3801015"/>
          </a:xfrm>
        </p:spPr>
        <p:txBody>
          <a:bodyPr anchor="ctr"/>
          <a:lstStyle>
            <a:lvl1pPr algn="l">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8ABE3C1-DBE1-495D-B57B-2849774B866A}" type="datetimeFigureOut">
              <a:rPr lang="en-US" smtClean="0"/>
              <a:t>7/22/2021</a:t>
            </a:fld>
            <a:endParaRPr lang="en-US" dirty="0"/>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404997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1200"/>
              </a:spcAft>
              <a:defRPr/>
            </a:lvl1pPr>
            <a:lvl2pPr marL="746125" indent="-284163">
              <a:lnSpc>
                <a:spcPct val="100000"/>
              </a:lnSpc>
              <a:spcBef>
                <a:spcPts val="0"/>
              </a:spcBef>
              <a:spcAft>
                <a:spcPts val="1200"/>
              </a:spcAft>
              <a:tabLs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925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7" name="Rectangle 6">
            <a:extLst>
              <a:ext uri="{FF2B5EF4-FFF2-40B4-BE49-F238E27FC236}">
                <a16:creationId xmlns:a16="http://schemas.microsoft.com/office/drawing/2014/main" id="{006A1A6F-789C-7C44-9179-157E0BCAEA32}"/>
              </a:ext>
            </a:extLst>
          </p:cNvPr>
          <p:cNvSpPr/>
          <p:nvPr userDrawn="1"/>
        </p:nvSpPr>
        <p:spPr>
          <a:xfrm>
            <a:off x="818147" y="1664018"/>
            <a:ext cx="10529304" cy="4571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9FE60B-4005-CA44-89C5-CA8B7CEC5705}"/>
              </a:ext>
            </a:extLst>
          </p:cNvPr>
          <p:cNvSpPr/>
          <p:nvPr userDrawn="1"/>
        </p:nvSpPr>
        <p:spPr>
          <a:xfrm>
            <a:off x="818146" y="4589463"/>
            <a:ext cx="10529304" cy="45719"/>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897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2577737"/>
            <a:ext cx="9805851" cy="2847702"/>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234245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535677"/>
          </a:xfrm>
        </p:spPr>
        <p:txBody>
          <a:bodyPr anchor="b"/>
          <a:lstStyle>
            <a:lvl1pPr>
              <a:defRPr sz="6000"/>
            </a:lvl1pPr>
          </a:lstStyle>
          <a:p>
            <a:r>
              <a:rPr lang="en-US"/>
              <a:t>Click to edit Master 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cxnSp>
        <p:nvCxnSpPr>
          <p:cNvPr id="8" name="Straight Connector 7">
            <a:extLst>
              <a:ext uri="{FF2B5EF4-FFF2-40B4-BE49-F238E27FC236}">
                <a16:creationId xmlns:a16="http://schemas.microsoft.com/office/drawing/2014/main" id="{24A6330B-924B-FD4B-B5CC-46524F837B0F}"/>
              </a:ext>
            </a:extLst>
          </p:cNvPr>
          <p:cNvCxnSpPr>
            <a:cxnSpLocks/>
          </p:cNvCxnSpPr>
          <p:nvPr userDrawn="1"/>
        </p:nvCxnSpPr>
        <p:spPr>
          <a:xfrm>
            <a:off x="892538" y="1428207"/>
            <a:ext cx="10576651" cy="0"/>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47570A-9CCA-5342-8B17-A782B02E6E14}"/>
              </a:ext>
            </a:extLst>
          </p:cNvPr>
          <p:cNvCxnSpPr>
            <a:cxnSpLocks/>
          </p:cNvCxnSpPr>
          <p:nvPr userDrawn="1"/>
        </p:nvCxnSpPr>
        <p:spPr>
          <a:xfrm>
            <a:off x="892537" y="5368835"/>
            <a:ext cx="10576651" cy="0"/>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8744DE2-3D20-1D49-AE8E-2E3517985921}"/>
              </a:ext>
            </a:extLst>
          </p:cNvPr>
          <p:cNvCxnSpPr>
            <a:cxnSpLocks/>
          </p:cNvCxnSpPr>
          <p:nvPr userDrawn="1"/>
        </p:nvCxnSpPr>
        <p:spPr>
          <a:xfrm flipV="1">
            <a:off x="11460480" y="1410791"/>
            <a:ext cx="0" cy="3971106"/>
          </a:xfrm>
          <a:prstGeom prst="line">
            <a:avLst/>
          </a:prstGeom>
          <a:ln w="28575">
            <a:solidFill>
              <a:srgbClr val="8EC7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625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7684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74879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775403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91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6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23847393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6E9DEC-419B-4CC5-A080-3B06BD5A8291}" type="datetimeFigureOut">
              <a:rPr lang="en-US" smtClean="0"/>
              <a:t>7/22/2021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52546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363347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7/22/2021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181558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0776107"/>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166425"/>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2" y="4"/>
            <a:ext cx="12191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1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8"/>
            <a:ext cx="109728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7563745"/>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030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3713110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371681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361542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105008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405917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62382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2B4384-4E2F-45CC-BBE0-0E741A33680A}" type="datetimeFigureOut">
              <a:rPr lang="en-US" smtClean="0"/>
              <a:t>7/22/2021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5E32F74-E7A6-4098-A28B-81819733EE42}" type="slidenum">
              <a:rPr lang="en-US" smtClean="0"/>
              <a:t>‹#›</a:t>
            </a:fld>
            <a:endParaRPr lang="en-US"/>
          </a:p>
        </p:txBody>
      </p:sp>
    </p:spTree>
    <p:extLst>
      <p:ext uri="{BB962C8B-B14F-4D97-AF65-F5344CB8AC3E}">
        <p14:creationId xmlns:p14="http://schemas.microsoft.com/office/powerpoint/2010/main" val="179869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8827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l" defTabSz="914400" rtl="0" eaLnBrk="1" latinLnBrk="0" hangingPunct="1">
        <a:lnSpc>
          <a:spcPct val="10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5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746125" indent="-342900" algn="l" defTabSz="914400" rtl="0" eaLnBrk="1" latinLnBrk="0" hangingPunct="1">
        <a:lnSpc>
          <a:spcPct val="150000"/>
        </a:lnSpc>
        <a:spcBef>
          <a:spcPts val="500"/>
        </a:spcBef>
        <a:buClr>
          <a:srgbClr val="4C768C"/>
        </a:buClr>
        <a:buFont typeface=".AppleSystemUIFont" charset="-120"/>
        <a:buChar char="»"/>
        <a:tabLst/>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5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7737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150000"/>
        </a:lnSpc>
        <a:spcBef>
          <a:spcPts val="1000"/>
        </a:spcBef>
        <a:buClr>
          <a:srgbClr val="4C768C"/>
        </a:buClr>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Clr>
          <a:srgbClr val="4C768C"/>
        </a:buClr>
        <a:buFont typeface=".AppleSystemUIFont" charset="-12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Clr>
          <a:srgbClr val="4C768C"/>
        </a:buClr>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Clr>
          <a:srgbClr val="4C768C"/>
        </a:buClr>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hyperlink" Target="https://ici.umn.edu/product/invaluable/main" TargetMode="External"/><Relationship Id="rId3" Type="http://schemas.openxmlformats.org/officeDocument/2006/relationships/hyperlink" Target="https://www.medicaid.gov/sites/default/files/2019-12/dsw-core-competencies-final-set-2014.pdf" TargetMode="External"/><Relationship Id="rId7" Type="http://schemas.openxmlformats.org/officeDocument/2006/relationships/hyperlink" Target="https://ici.umn.edu/products/Frontline_Initiative/FI_7_2.pdf"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hyperlink" Target="https://www.youtube.com/watch?v=2dJerQ_3Grs" TargetMode="External"/><Relationship Id="rId5" Type="http://schemas.openxmlformats.org/officeDocument/2006/relationships/hyperlink" Target="https://nadsp.org/e-badges/" TargetMode="External"/><Relationship Id="rId4" Type="http://schemas.openxmlformats.org/officeDocument/2006/relationships/hyperlink" Target="https://quiltss.org/wp-content/uploads/2019/01/QuILTSS-Career-Education-Pathway.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08D21-42BA-3247-A723-A7BB066ED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3" name="Picture 2">
            <a:extLst>
              <a:ext uri="{FF2B5EF4-FFF2-40B4-BE49-F238E27FC236}">
                <a16:creationId xmlns:a16="http://schemas.microsoft.com/office/drawing/2014/main" id="{F44B10CA-1E1D-CC47-BB91-F288E3469F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4" name="Picture 3">
            <a:extLst>
              <a:ext uri="{FF2B5EF4-FFF2-40B4-BE49-F238E27FC236}">
                <a16:creationId xmlns:a16="http://schemas.microsoft.com/office/drawing/2014/main" id="{6B86911A-79AF-C947-A8EF-C7722DA907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
        <p:nvSpPr>
          <p:cNvPr id="5" name="Rectangle 4">
            <a:extLst>
              <a:ext uri="{FF2B5EF4-FFF2-40B4-BE49-F238E27FC236}">
                <a16:creationId xmlns:a16="http://schemas.microsoft.com/office/drawing/2014/main" id="{ADB122AA-FDB1-6C41-8B98-238DAFB438B0}"/>
              </a:ext>
            </a:extLst>
          </p:cNvPr>
          <p:cNvSpPr/>
          <p:nvPr/>
        </p:nvSpPr>
        <p:spPr>
          <a:xfrm>
            <a:off x="0" y="0"/>
            <a:ext cx="12192000" cy="6004560"/>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8D17D6A-41DF-2B43-9EA4-0D4282334417}"/>
              </a:ext>
            </a:extLst>
          </p:cNvPr>
          <p:cNvSpPr txBox="1"/>
          <p:nvPr/>
        </p:nvSpPr>
        <p:spPr>
          <a:xfrm>
            <a:off x="1082040" y="1249737"/>
            <a:ext cx="99822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Welcome to the Webinar Series on the Workforce Toolkit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We will begin at 2:00 p.m. central</a:t>
            </a:r>
          </a:p>
        </p:txBody>
      </p:sp>
    </p:spTree>
    <p:extLst>
      <p:ext uri="{BB962C8B-B14F-4D97-AF65-F5344CB8AC3E}">
        <p14:creationId xmlns:p14="http://schemas.microsoft.com/office/powerpoint/2010/main" val="41212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Poll Question</a:t>
            </a:r>
            <a:endParaRPr lang="en-US" dirty="0"/>
          </a:p>
        </p:txBody>
      </p:sp>
      <p:sp>
        <p:nvSpPr>
          <p:cNvPr id="3" name="Content Placeholder 2"/>
          <p:cNvSpPr>
            <a:spLocks noGrp="1"/>
          </p:cNvSpPr>
          <p:nvPr>
            <p:ph idx="1"/>
          </p:nvPr>
        </p:nvSpPr>
        <p:spPr/>
        <p:txBody>
          <a:bodyPr/>
          <a:lstStyle/>
          <a:p>
            <a:pPr marL="0" indent="0">
              <a:buNone/>
            </a:pPr>
            <a:r>
              <a:rPr lang="en-US" dirty="0"/>
              <a:t>Do you currently use a career pathway program in your organization? </a:t>
            </a:r>
          </a:p>
          <a:p>
            <a:pPr marL="594360">
              <a:buFont typeface="ZapfDingbatsITC" charset="0"/>
              <a:buChar char="❑"/>
            </a:pPr>
            <a:r>
              <a:rPr lang="en-US" dirty="0"/>
              <a:t> Yes</a:t>
            </a:r>
          </a:p>
          <a:p>
            <a:pPr marL="594360">
              <a:buFont typeface="ZapfDingbatsITC" charset="0"/>
              <a:buChar char="❑"/>
            </a:pPr>
            <a:r>
              <a:rPr lang="en-US" dirty="0"/>
              <a:t> No</a:t>
            </a:r>
          </a:p>
          <a:p>
            <a:pPr marL="594360">
              <a:buFont typeface="ZapfDingbatsITC" charset="0"/>
              <a:buChar char="❑"/>
            </a:pPr>
            <a:r>
              <a:rPr lang="en-US" dirty="0"/>
              <a:t> Maybe</a:t>
            </a:r>
          </a:p>
        </p:txBody>
      </p:sp>
    </p:spTree>
    <p:extLst>
      <p:ext uri="{BB962C8B-B14F-4D97-AF65-F5344CB8AC3E}">
        <p14:creationId xmlns:p14="http://schemas.microsoft.com/office/powerpoint/2010/main" val="3004238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2D90-EEB6-B44B-B360-866141156037}"/>
              </a:ext>
            </a:extLst>
          </p:cNvPr>
          <p:cNvSpPr>
            <a:spLocks noGrp="1"/>
          </p:cNvSpPr>
          <p:nvPr>
            <p:ph type="title"/>
          </p:nvPr>
        </p:nvSpPr>
        <p:spPr/>
        <p:txBody>
          <a:bodyPr/>
          <a:lstStyle/>
          <a:p>
            <a:r>
              <a:rPr lang="en-US" dirty="0"/>
              <a:t>Building a Career Pathway Program</a:t>
            </a:r>
          </a:p>
        </p:txBody>
      </p:sp>
      <p:sp>
        <p:nvSpPr>
          <p:cNvPr id="3" name="Text Placeholder 2">
            <a:extLst>
              <a:ext uri="{FF2B5EF4-FFF2-40B4-BE49-F238E27FC236}">
                <a16:creationId xmlns:a16="http://schemas.microsoft.com/office/drawing/2014/main" id="{0F3C255C-5998-0447-9542-98DF1757DFE4}"/>
              </a:ext>
            </a:extLst>
          </p:cNvPr>
          <p:cNvSpPr>
            <a:spLocks noGrp="1"/>
          </p:cNvSpPr>
          <p:nvPr>
            <p:ph type="body" idx="1"/>
          </p:nvPr>
        </p:nvSpPr>
        <p:spPr/>
        <p:txBody>
          <a:bodyPr/>
          <a:lstStyle/>
          <a:p>
            <a:r>
              <a:rPr lang="en-US" dirty="0"/>
              <a:t>Career Ladders</a:t>
            </a:r>
          </a:p>
        </p:txBody>
      </p:sp>
    </p:spTree>
    <p:extLst>
      <p:ext uri="{BB962C8B-B14F-4D97-AF65-F5344CB8AC3E}">
        <p14:creationId xmlns:p14="http://schemas.microsoft.com/office/powerpoint/2010/main" val="309106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995" y="281713"/>
            <a:ext cx="11481005" cy="854639"/>
          </a:xfrm>
        </p:spPr>
        <p:txBody>
          <a:bodyPr>
            <a:noAutofit/>
          </a:bodyPr>
          <a:lstStyle/>
          <a:p>
            <a:r>
              <a:rPr lang="en-US" sz="3200" dirty="0"/>
              <a:t>Workforce Conditions that Deter Entry into the Profession </a:t>
            </a:r>
            <a:endParaRPr lang="en-US" sz="3200" dirty="0">
              <a:cs typeface="Calibri 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58380"/>
            <a:ext cx="11644719" cy="5326840"/>
          </a:xfrm>
          <a:prstGeom prst="rect">
            <a:avLst/>
          </a:prstGeom>
        </p:spPr>
      </p:pic>
      <p:sp>
        <p:nvSpPr>
          <p:cNvPr id="3" name="TextBox 2">
            <a:extLst>
              <a:ext uri="{FF2B5EF4-FFF2-40B4-BE49-F238E27FC236}">
                <a16:creationId xmlns:a16="http://schemas.microsoft.com/office/drawing/2014/main" id="{F3BE4C7A-118A-5849-877F-F0C9DEA324B5}"/>
              </a:ext>
            </a:extLst>
          </p:cNvPr>
          <p:cNvSpPr txBox="1"/>
          <p:nvPr/>
        </p:nvSpPr>
        <p:spPr>
          <a:xfrm>
            <a:off x="3334870" y="6400554"/>
            <a:ext cx="7775708" cy="369332"/>
          </a:xfrm>
          <a:prstGeom prst="rect">
            <a:avLst/>
          </a:prstGeom>
          <a:noFill/>
        </p:spPr>
        <p:txBody>
          <a:bodyPr wrap="square" rtlCol="0">
            <a:spAutoFit/>
          </a:bodyPr>
          <a:lstStyle/>
          <a:p>
            <a:r>
              <a:rPr lang="en-US" dirty="0"/>
              <a:t>(Source: President’s Committee for People with Intellectual Disabilities, 2017) </a:t>
            </a:r>
          </a:p>
        </p:txBody>
      </p:sp>
      <p:sp>
        <p:nvSpPr>
          <p:cNvPr id="5" name="Oval 4"/>
          <p:cNvSpPr/>
          <p:nvPr/>
        </p:nvSpPr>
        <p:spPr>
          <a:xfrm>
            <a:off x="1647132" y="4753669"/>
            <a:ext cx="4251052" cy="8235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474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F5CF141-7CD7-7146-ABBB-092263ABF78A}"/>
              </a:ext>
            </a:extLst>
          </p:cNvPr>
          <p:cNvSpPr>
            <a:spLocks noGrp="1" noChangeArrowheads="1"/>
          </p:cNvSpPr>
          <p:nvPr>
            <p:ph type="title"/>
          </p:nvPr>
        </p:nvSpPr>
        <p:spPr/>
        <p:txBody>
          <a:bodyPr/>
          <a:lstStyle/>
          <a:p>
            <a:r>
              <a:rPr lang="en-US" altLang="en-US"/>
              <a:t>Why a Career Ladder? </a:t>
            </a:r>
            <a:endParaRPr lang="en-US" altLang="en-US" dirty="0"/>
          </a:p>
        </p:txBody>
      </p:sp>
      <p:sp>
        <p:nvSpPr>
          <p:cNvPr id="17410" name="Content Placeholder 2">
            <a:extLst>
              <a:ext uri="{FF2B5EF4-FFF2-40B4-BE49-F238E27FC236}">
                <a16:creationId xmlns:a16="http://schemas.microsoft.com/office/drawing/2014/main" id="{331E92A0-673D-DF48-9B40-A2FF887E35BC}"/>
              </a:ext>
            </a:extLst>
          </p:cNvPr>
          <p:cNvSpPr>
            <a:spLocks noGrp="1" noChangeArrowheads="1"/>
          </p:cNvSpPr>
          <p:nvPr>
            <p:ph sz="half" idx="1"/>
          </p:nvPr>
        </p:nvSpPr>
        <p:spPr/>
        <p:txBody>
          <a:bodyPr>
            <a:normAutofit fontScale="70000" lnSpcReduction="20000"/>
          </a:bodyPr>
          <a:lstStyle/>
          <a:p>
            <a:r>
              <a:rPr lang="en-US" altLang="en-US"/>
              <a:t>Improve skills of workers</a:t>
            </a:r>
          </a:p>
          <a:p>
            <a:r>
              <a:rPr lang="en-US" altLang="en-US"/>
              <a:t>Create professional career paths</a:t>
            </a:r>
          </a:p>
          <a:p>
            <a:r>
              <a:rPr lang="en-US" altLang="en-US"/>
              <a:t>Improve quality and safety of supports</a:t>
            </a:r>
          </a:p>
          <a:p>
            <a:r>
              <a:rPr lang="en-US" altLang="en-US"/>
              <a:t>Entice workers to stay in the field</a:t>
            </a:r>
          </a:p>
          <a:p>
            <a:r>
              <a:rPr lang="en-US" altLang="en-US"/>
              <a:t>Improve pay and benefits</a:t>
            </a:r>
          </a:p>
          <a:p>
            <a:r>
              <a:rPr lang="en-US" altLang="en-US"/>
              <a:t>Enhance the status of DSPs &amp; FLSs</a:t>
            </a:r>
          </a:p>
          <a:p>
            <a:r>
              <a:rPr lang="en-US" altLang="en-US"/>
              <a:t>Improve access to competency-based education and training</a:t>
            </a:r>
          </a:p>
          <a:p>
            <a:endParaRPr lang="en-US" alt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36" r="12083"/>
          <a:stretch/>
        </p:blipFill>
        <p:spPr>
          <a:xfrm>
            <a:off x="6019801" y="1690688"/>
            <a:ext cx="6172199" cy="4047344"/>
          </a:xfrm>
          <a:prstGeom prst="rect">
            <a:avLst/>
          </a:prstGeom>
        </p:spPr>
      </p:pic>
    </p:spTree>
    <p:extLst>
      <p:ext uri="{BB962C8B-B14F-4D97-AF65-F5344CB8AC3E}">
        <p14:creationId xmlns:p14="http://schemas.microsoft.com/office/powerpoint/2010/main" val="376834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31D5-D089-D44F-8350-056A5E347F00}"/>
              </a:ext>
            </a:extLst>
          </p:cNvPr>
          <p:cNvSpPr>
            <a:spLocks noGrp="1"/>
          </p:cNvSpPr>
          <p:nvPr>
            <p:ph type="title"/>
          </p:nvPr>
        </p:nvSpPr>
        <p:spPr/>
        <p:txBody>
          <a:bodyPr/>
          <a:lstStyle/>
          <a:p>
            <a:r>
              <a:rPr lang="en-US" dirty="0"/>
              <a:t>Career Ladder and Credentials</a:t>
            </a:r>
          </a:p>
        </p:txBody>
      </p:sp>
      <p:sp>
        <p:nvSpPr>
          <p:cNvPr id="3" name="Content Placeholder 2">
            <a:extLst>
              <a:ext uri="{FF2B5EF4-FFF2-40B4-BE49-F238E27FC236}">
                <a16:creationId xmlns:a16="http://schemas.microsoft.com/office/drawing/2014/main" id="{4F714C1E-8C86-5347-81EE-0592D1F4CE26}"/>
              </a:ext>
            </a:extLst>
          </p:cNvPr>
          <p:cNvSpPr>
            <a:spLocks noGrp="1"/>
          </p:cNvSpPr>
          <p:nvPr>
            <p:ph idx="1"/>
          </p:nvPr>
        </p:nvSpPr>
        <p:spPr/>
        <p:txBody>
          <a:bodyPr/>
          <a:lstStyle/>
          <a:p>
            <a:r>
              <a:rPr lang="en-US" dirty="0"/>
              <a:t>Career ladders are ways that workers can gain professional recognition within their organization and the field for training and specialized skills</a:t>
            </a:r>
          </a:p>
          <a:p>
            <a:endParaRPr lang="en-US" dirty="0"/>
          </a:p>
          <a:p>
            <a:r>
              <a:rPr lang="en-US" dirty="0"/>
              <a:t>Credentials involve state and/or nationally recognized training requirements and an exam where the learner earns a specialized degree upon successful completion</a:t>
            </a:r>
          </a:p>
        </p:txBody>
      </p:sp>
    </p:spTree>
    <p:extLst>
      <p:ext uri="{BB962C8B-B14F-4D97-AF65-F5344CB8AC3E}">
        <p14:creationId xmlns:p14="http://schemas.microsoft.com/office/powerpoint/2010/main" val="4097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84DA-D438-7B40-88A4-CD33A0BB7A01}"/>
              </a:ext>
            </a:extLst>
          </p:cNvPr>
          <p:cNvSpPr>
            <a:spLocks noGrp="1"/>
          </p:cNvSpPr>
          <p:nvPr>
            <p:ph type="title"/>
          </p:nvPr>
        </p:nvSpPr>
        <p:spPr/>
        <p:txBody>
          <a:bodyPr/>
          <a:lstStyle/>
          <a:p>
            <a:r>
              <a:rPr lang="en-US" altLang="en-US"/>
              <a:t>Eight Steps to Build a DSP Career Ladder</a:t>
            </a:r>
            <a:endParaRPr lang="en-US" dirty="0"/>
          </a:p>
        </p:txBody>
      </p:sp>
      <p:sp>
        <p:nvSpPr>
          <p:cNvPr id="3" name="Content Placeholder 2">
            <a:extLst>
              <a:ext uri="{FF2B5EF4-FFF2-40B4-BE49-F238E27FC236}">
                <a16:creationId xmlns:a16="http://schemas.microsoft.com/office/drawing/2014/main" id="{1EC875D5-0537-5042-AD6F-471A5DA6E50C}"/>
              </a:ext>
            </a:extLst>
          </p:cNvPr>
          <p:cNvSpPr>
            <a:spLocks noGrp="1"/>
          </p:cNvSpPr>
          <p:nvPr>
            <p:ph sz="half" idx="1"/>
          </p:nvPr>
        </p:nvSpPr>
        <p:spPr>
          <a:xfrm>
            <a:off x="838199" y="1825625"/>
            <a:ext cx="5380511" cy="4351338"/>
          </a:xfrm>
        </p:spPr>
        <p:txBody>
          <a:bodyPr>
            <a:normAutofit fontScale="77500" lnSpcReduction="20000"/>
          </a:bodyPr>
          <a:lstStyle/>
          <a:p>
            <a:pPr marL="347663" indent="-347663">
              <a:lnSpc>
                <a:spcPct val="120000"/>
              </a:lnSpc>
              <a:buFont typeface="+mj-lt"/>
              <a:buAutoNum type="arabicPeriod"/>
            </a:pPr>
            <a:r>
              <a:rPr lang="en-US" dirty="0"/>
              <a:t>Hold stakeholder group gathering</a:t>
            </a:r>
          </a:p>
          <a:p>
            <a:pPr marL="347663" indent="-347663">
              <a:lnSpc>
                <a:spcPct val="120000"/>
              </a:lnSpc>
              <a:buFont typeface="+mj-lt"/>
              <a:buAutoNum type="arabicPeriod"/>
            </a:pPr>
            <a:r>
              <a:rPr lang="en-US" dirty="0"/>
              <a:t>Develop mission, vision, values, and goals</a:t>
            </a:r>
          </a:p>
          <a:p>
            <a:pPr marL="347663" indent="-347663">
              <a:lnSpc>
                <a:spcPct val="120000"/>
              </a:lnSpc>
              <a:buFont typeface="+mj-lt"/>
              <a:buAutoNum type="arabicPeriod"/>
            </a:pPr>
            <a:r>
              <a:rPr lang="en-US" dirty="0"/>
              <a:t>Create framework </a:t>
            </a:r>
          </a:p>
          <a:p>
            <a:pPr marL="347663" indent="-347663">
              <a:lnSpc>
                <a:spcPct val="120000"/>
              </a:lnSpc>
              <a:buFont typeface="+mj-lt"/>
              <a:buAutoNum type="arabicPeriod"/>
            </a:pPr>
            <a:r>
              <a:rPr lang="en-US" dirty="0"/>
              <a:t>Investigate and locate possible funding sources</a:t>
            </a:r>
          </a:p>
          <a:p>
            <a:pPr marL="347663" indent="-347663">
              <a:lnSpc>
                <a:spcPct val="120000"/>
              </a:lnSpc>
              <a:buFont typeface="+mj-lt"/>
              <a:buAutoNum type="arabicPeriod"/>
            </a:pPr>
            <a:r>
              <a:rPr lang="en-US" dirty="0"/>
              <a:t>Design training components</a:t>
            </a:r>
          </a:p>
          <a:p>
            <a:pPr marL="347663" indent="-347663">
              <a:lnSpc>
                <a:spcPct val="120000"/>
              </a:lnSpc>
              <a:buFont typeface="+mj-lt"/>
              <a:buAutoNum type="arabicPeriod"/>
            </a:pPr>
            <a:r>
              <a:rPr lang="en-US" dirty="0"/>
              <a:t>Implement program</a:t>
            </a:r>
          </a:p>
          <a:p>
            <a:pPr marL="347663" indent="-347663">
              <a:lnSpc>
                <a:spcPct val="120000"/>
              </a:lnSpc>
              <a:buFont typeface="+mj-lt"/>
              <a:buAutoNum type="arabicPeriod"/>
            </a:pPr>
            <a:r>
              <a:rPr lang="en-US" dirty="0"/>
              <a:t>Evaluate program</a:t>
            </a:r>
          </a:p>
          <a:p>
            <a:pPr marL="347663" indent="-347663">
              <a:lnSpc>
                <a:spcPct val="120000"/>
              </a:lnSpc>
              <a:buFont typeface="+mj-lt"/>
              <a:buAutoNum type="arabicPeriod"/>
            </a:pPr>
            <a:r>
              <a:rPr lang="en-US" dirty="0"/>
              <a:t>Plan for sustainability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41" r="7050"/>
          <a:stretch/>
        </p:blipFill>
        <p:spPr>
          <a:xfrm>
            <a:off x="6218711" y="1825625"/>
            <a:ext cx="5973289" cy="3947855"/>
          </a:xfrm>
          <a:prstGeom prst="rect">
            <a:avLst/>
          </a:prstGeom>
        </p:spPr>
      </p:pic>
    </p:spTree>
    <p:extLst>
      <p:ext uri="{BB962C8B-B14F-4D97-AF65-F5344CB8AC3E}">
        <p14:creationId xmlns:p14="http://schemas.microsoft.com/office/powerpoint/2010/main" val="385753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D85C-73EF-0A4D-A853-F422EE396036}"/>
              </a:ext>
            </a:extLst>
          </p:cNvPr>
          <p:cNvSpPr>
            <a:spLocks noGrp="1"/>
          </p:cNvSpPr>
          <p:nvPr>
            <p:ph type="title"/>
          </p:nvPr>
        </p:nvSpPr>
        <p:spPr/>
        <p:txBody>
          <a:bodyPr/>
          <a:lstStyle/>
          <a:p>
            <a:r>
              <a:rPr lang="en-US" altLang="en-US" dirty="0"/>
              <a:t>Hold Stakeholder Group Gathering</a:t>
            </a:r>
          </a:p>
        </p:txBody>
      </p:sp>
      <p:sp>
        <p:nvSpPr>
          <p:cNvPr id="3" name="Content Placeholder 2">
            <a:extLst>
              <a:ext uri="{FF2B5EF4-FFF2-40B4-BE49-F238E27FC236}">
                <a16:creationId xmlns:a16="http://schemas.microsoft.com/office/drawing/2014/main" id="{5B9F5EBD-7D73-D349-A0C0-C28852B63DE8}"/>
              </a:ext>
            </a:extLst>
          </p:cNvPr>
          <p:cNvSpPr>
            <a:spLocks noGrp="1"/>
          </p:cNvSpPr>
          <p:nvPr>
            <p:ph idx="1"/>
          </p:nvPr>
        </p:nvSpPr>
        <p:spPr/>
        <p:txBody>
          <a:bodyPr/>
          <a:lstStyle/>
          <a:p>
            <a:pPr lvl="1"/>
            <a:r>
              <a:rPr lang="en-US" altLang="en-US" dirty="0"/>
              <a:t>Make a list of invitees</a:t>
            </a:r>
          </a:p>
          <a:p>
            <a:pPr lvl="1"/>
            <a:r>
              <a:rPr lang="en-US" altLang="en-US" dirty="0"/>
              <a:t>Set a date and time to meet</a:t>
            </a:r>
          </a:p>
          <a:p>
            <a:pPr lvl="1"/>
            <a:r>
              <a:rPr lang="en-US" altLang="en-US" dirty="0"/>
              <a:t>Set regularly scheduled meetings</a:t>
            </a:r>
          </a:p>
          <a:p>
            <a:pPr lvl="1"/>
            <a:r>
              <a:rPr lang="en-US" altLang="en-US" dirty="0"/>
              <a:t>Get commitment from members</a:t>
            </a:r>
          </a:p>
          <a:p>
            <a:endParaRPr lang="en-US" alt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4853" y="2567992"/>
            <a:ext cx="4212336" cy="841248"/>
          </a:xfrm>
          <a:prstGeom prst="rect">
            <a:avLst/>
          </a:prstGeom>
        </p:spPr>
      </p:pic>
    </p:spTree>
    <p:extLst>
      <p:ext uri="{BB962C8B-B14F-4D97-AF65-F5344CB8AC3E}">
        <p14:creationId xmlns:p14="http://schemas.microsoft.com/office/powerpoint/2010/main" val="263551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AEBB-EE6C-EF41-8A28-8FB01A2E39A3}"/>
              </a:ext>
            </a:extLst>
          </p:cNvPr>
          <p:cNvSpPr>
            <a:spLocks noGrp="1"/>
          </p:cNvSpPr>
          <p:nvPr>
            <p:ph type="title"/>
          </p:nvPr>
        </p:nvSpPr>
        <p:spPr/>
        <p:txBody>
          <a:bodyPr>
            <a:normAutofit fontScale="90000"/>
          </a:bodyPr>
          <a:lstStyle/>
          <a:p>
            <a:r>
              <a:rPr lang="en-US" altLang="en-US" dirty="0"/>
              <a:t>Develop Mission, Vision, Values, and Goals </a:t>
            </a:r>
          </a:p>
        </p:txBody>
      </p:sp>
      <p:sp>
        <p:nvSpPr>
          <p:cNvPr id="3" name="Content Placeholder 2">
            <a:extLst>
              <a:ext uri="{FF2B5EF4-FFF2-40B4-BE49-F238E27FC236}">
                <a16:creationId xmlns:a16="http://schemas.microsoft.com/office/drawing/2014/main" id="{3C254961-312C-3349-89B2-3B57894CFA9D}"/>
              </a:ext>
            </a:extLst>
          </p:cNvPr>
          <p:cNvSpPr>
            <a:spLocks noGrp="1"/>
          </p:cNvSpPr>
          <p:nvPr>
            <p:ph idx="1"/>
          </p:nvPr>
        </p:nvSpPr>
        <p:spPr>
          <a:xfrm>
            <a:off x="838200" y="1825625"/>
            <a:ext cx="5711890" cy="4351338"/>
          </a:xfrm>
        </p:spPr>
        <p:txBody>
          <a:bodyPr/>
          <a:lstStyle/>
          <a:p>
            <a:pPr lvl="1"/>
            <a:r>
              <a:rPr lang="en-US" altLang="en-US" dirty="0"/>
              <a:t>Identify why a career ladder program will meet your needs</a:t>
            </a:r>
          </a:p>
          <a:p>
            <a:pPr lvl="1"/>
            <a:r>
              <a:rPr lang="en-US" altLang="en-US" dirty="0"/>
              <a:t>Develop a work plan and timeline</a:t>
            </a:r>
          </a:p>
          <a:p>
            <a:pPr lvl="1"/>
            <a:r>
              <a:rPr lang="en-US" altLang="en-US" dirty="0"/>
              <a:t>Identify desired outcomes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910" y="2922555"/>
            <a:ext cx="4212336" cy="841248"/>
          </a:xfrm>
          <a:prstGeom prst="rect">
            <a:avLst/>
          </a:prstGeom>
        </p:spPr>
      </p:pic>
    </p:spTree>
    <p:extLst>
      <p:ext uri="{BB962C8B-B14F-4D97-AF65-F5344CB8AC3E}">
        <p14:creationId xmlns:p14="http://schemas.microsoft.com/office/powerpoint/2010/main" val="1537340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37E0-B1E6-E04E-B804-5FB5F1346E66}"/>
              </a:ext>
            </a:extLst>
          </p:cNvPr>
          <p:cNvSpPr>
            <a:spLocks noGrp="1"/>
          </p:cNvSpPr>
          <p:nvPr>
            <p:ph type="title"/>
          </p:nvPr>
        </p:nvSpPr>
        <p:spPr/>
        <p:txBody>
          <a:bodyPr/>
          <a:lstStyle/>
          <a:p>
            <a:r>
              <a:rPr lang="en-US" altLang="en-US" dirty="0"/>
              <a:t>Create a Program Framework </a:t>
            </a:r>
          </a:p>
        </p:txBody>
      </p:sp>
      <p:sp>
        <p:nvSpPr>
          <p:cNvPr id="3" name="Content Placeholder 2">
            <a:extLst>
              <a:ext uri="{FF2B5EF4-FFF2-40B4-BE49-F238E27FC236}">
                <a16:creationId xmlns:a16="http://schemas.microsoft.com/office/drawing/2014/main" id="{6264821E-7DF1-2640-8E61-9C9C3A2A1FC4}"/>
              </a:ext>
            </a:extLst>
          </p:cNvPr>
          <p:cNvSpPr>
            <a:spLocks noGrp="1"/>
          </p:cNvSpPr>
          <p:nvPr>
            <p:ph idx="1"/>
          </p:nvPr>
        </p:nvSpPr>
        <p:spPr>
          <a:xfrm>
            <a:off x="838200" y="1825625"/>
            <a:ext cx="5711890" cy="4351338"/>
          </a:xfrm>
        </p:spPr>
        <p:txBody>
          <a:bodyPr/>
          <a:lstStyle/>
          <a:p>
            <a:pPr lvl="1"/>
            <a:r>
              <a:rPr lang="en-US" altLang="en-US" dirty="0"/>
              <a:t>Agency – DSP Career Paths</a:t>
            </a:r>
          </a:p>
          <a:p>
            <a:pPr lvl="1"/>
            <a:r>
              <a:rPr lang="en-US" altLang="en-US" dirty="0"/>
              <a:t>Nationally – NADSP Credentialing Program</a:t>
            </a:r>
          </a:p>
          <a:p>
            <a:pPr lvl="1"/>
            <a:r>
              <a:rPr lang="en-US" altLang="en-US" dirty="0"/>
              <a:t>Nationally – DOL Apprenticeship Programs</a:t>
            </a:r>
          </a:p>
          <a:p>
            <a:pPr lvl="1"/>
            <a:r>
              <a:rPr lang="en-US" altLang="en-US" dirty="0"/>
              <a:t>Statewide – DSP Certification</a:t>
            </a:r>
          </a:p>
          <a:p>
            <a:endParaRPr lang="en-US" alt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3596" y="2773265"/>
            <a:ext cx="4215384" cy="841248"/>
          </a:xfrm>
          <a:prstGeom prst="rect">
            <a:avLst/>
          </a:prstGeom>
        </p:spPr>
      </p:pic>
    </p:spTree>
    <p:extLst>
      <p:ext uri="{BB962C8B-B14F-4D97-AF65-F5344CB8AC3E}">
        <p14:creationId xmlns:p14="http://schemas.microsoft.com/office/powerpoint/2010/main" val="1686089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13FD-AC0C-7942-886F-729A2022BA81}"/>
              </a:ext>
            </a:extLst>
          </p:cNvPr>
          <p:cNvSpPr>
            <a:spLocks noGrp="1"/>
          </p:cNvSpPr>
          <p:nvPr>
            <p:ph type="title"/>
          </p:nvPr>
        </p:nvSpPr>
        <p:spPr/>
        <p:txBody>
          <a:bodyPr>
            <a:normAutofit fontScale="90000"/>
          </a:bodyPr>
          <a:lstStyle/>
          <a:p>
            <a:r>
              <a:rPr lang="en-US" altLang="en-US" dirty="0"/>
              <a:t>Investigate/Locate Possible Funding Sources</a:t>
            </a:r>
          </a:p>
        </p:txBody>
      </p:sp>
      <p:sp>
        <p:nvSpPr>
          <p:cNvPr id="3" name="Content Placeholder 2">
            <a:extLst>
              <a:ext uri="{FF2B5EF4-FFF2-40B4-BE49-F238E27FC236}">
                <a16:creationId xmlns:a16="http://schemas.microsoft.com/office/drawing/2014/main" id="{B01C0708-3E10-104C-80BE-AA4E5F9A52B8}"/>
              </a:ext>
            </a:extLst>
          </p:cNvPr>
          <p:cNvSpPr>
            <a:spLocks noGrp="1"/>
          </p:cNvSpPr>
          <p:nvPr>
            <p:ph idx="1"/>
          </p:nvPr>
        </p:nvSpPr>
        <p:spPr>
          <a:xfrm>
            <a:off x="838200" y="1825625"/>
            <a:ext cx="5917163" cy="4351338"/>
          </a:xfrm>
        </p:spPr>
        <p:txBody>
          <a:bodyPr>
            <a:normAutofit/>
          </a:bodyPr>
          <a:lstStyle/>
          <a:p>
            <a:pPr lvl="1"/>
            <a:r>
              <a:rPr lang="en-US" altLang="en-US" dirty="0"/>
              <a:t>Investigate &amp; apply for grant funding</a:t>
            </a:r>
          </a:p>
          <a:p>
            <a:pPr lvl="1"/>
            <a:r>
              <a:rPr lang="en-US" altLang="en-US" dirty="0"/>
              <a:t>Reallocate provider resources </a:t>
            </a:r>
          </a:p>
          <a:p>
            <a:pPr lvl="1"/>
            <a:r>
              <a:rPr lang="en-US" altLang="en-US" dirty="0"/>
              <a:t>Use savings due to reduced turnover/vacancy</a:t>
            </a:r>
          </a:p>
          <a:p>
            <a:pPr lvl="1"/>
            <a:r>
              <a:rPr lang="en-US" altLang="en-US" dirty="0"/>
              <a:t>CMS – Money Follows the Person</a:t>
            </a:r>
          </a:p>
          <a:p>
            <a:pPr lvl="1"/>
            <a:r>
              <a:rPr lang="en-US" altLang="en-US" dirty="0"/>
              <a:t>Partnering with community colleges &amp; workforce centers</a:t>
            </a:r>
          </a:p>
          <a:p>
            <a:pPr lvl="1"/>
            <a:r>
              <a:rPr lang="en-US" altLang="en-US" dirty="0"/>
              <a:t>Legislative funding proposals tied to wage initiatives</a:t>
            </a:r>
          </a:p>
          <a:p>
            <a:endParaRPr lang="en-US" alt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620" y="2763935"/>
            <a:ext cx="4212336" cy="841248"/>
          </a:xfrm>
          <a:prstGeom prst="rect">
            <a:avLst/>
          </a:prstGeom>
        </p:spPr>
      </p:pic>
    </p:spTree>
    <p:extLst>
      <p:ext uri="{BB962C8B-B14F-4D97-AF65-F5344CB8AC3E}">
        <p14:creationId xmlns:p14="http://schemas.microsoft.com/office/powerpoint/2010/main" val="184513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105C67-863F-7F4F-9588-043D4E72800E}"/>
              </a:ext>
            </a:extLst>
          </p:cNvPr>
          <p:cNvSpPr/>
          <p:nvPr/>
        </p:nvSpPr>
        <p:spPr>
          <a:xfrm>
            <a:off x="6169793" y="6004560"/>
            <a:ext cx="6012577"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p:txBody>
          <a:bodyPr>
            <a:normAutofit/>
          </a:bodyPr>
          <a:lstStyle/>
          <a:p>
            <a:pPr marL="457200" lvl="0" indent="-406400">
              <a:lnSpc>
                <a:spcPct val="100000"/>
              </a:lnSpc>
              <a:spcBef>
                <a:spcPts val="560"/>
              </a:spcBef>
            </a:pPr>
            <a:br>
              <a:rPr lang="en-US" dirty="0">
                <a:solidFill>
                  <a:schemeClr val="dk1"/>
                </a:solidFill>
                <a:latin typeface="Arial"/>
                <a:ea typeface="Arial"/>
                <a:cs typeface="Arial"/>
                <a:sym typeface="Arial"/>
              </a:rPr>
            </a:br>
            <a:endParaRPr lang="en-US" dirty="0"/>
          </a:p>
        </p:txBody>
      </p:sp>
      <p:sp>
        <p:nvSpPr>
          <p:cNvPr id="3" name="Content Placeholder 2"/>
          <p:cNvSpPr>
            <a:spLocks noGrp="1"/>
          </p:cNvSpPr>
          <p:nvPr>
            <p:ph type="subTitle" idx="4294967295"/>
          </p:nvPr>
        </p:nvSpPr>
        <p:spPr>
          <a:xfrm>
            <a:off x="250258" y="609576"/>
            <a:ext cx="6371924" cy="3859730"/>
          </a:xfrm>
        </p:spPr>
        <p:txBody>
          <a:bodyPr vert="horz" lIns="91440" tIns="45720" rIns="91440" bIns="45720" rtlCol="0" anchor="t">
            <a:normAutofit/>
          </a:bodyPr>
          <a:lstStyle/>
          <a:p>
            <a:pPr marL="457200" lvl="0" indent="0" algn="l">
              <a:lnSpc>
                <a:spcPct val="100000"/>
              </a:lnSpc>
              <a:spcBef>
                <a:spcPts val="560"/>
              </a:spcBef>
              <a:buClr>
                <a:schemeClr val="dk1"/>
              </a:buClr>
              <a:buSzPts val="2800"/>
              <a:buNone/>
            </a:pPr>
            <a:r>
              <a:rPr lang="en-US" sz="6000" spc="-4" dirty="0"/>
              <a:t>Professionalizing DSPs and their Career Path</a:t>
            </a:r>
            <a:endParaRPr lang="en-US" sz="6000" u="none" strike="noStrike" cap="none"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794F0E16-C7D4-384A-B7A8-C675E5CFA59D}"/>
              </a:ext>
            </a:extLst>
          </p:cNvPr>
          <p:cNvSpPr/>
          <p:nvPr/>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7CD55EB-D104-4E4B-9383-A1EE2BE84D82}"/>
              </a:ext>
            </a:extLst>
          </p:cNvPr>
          <p:cNvSpPr/>
          <p:nvPr/>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DD477CF-D072-F743-AB35-29167E870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86" t="-62" r="14656" b="62"/>
          <a:stretch/>
        </p:blipFill>
        <p:spPr>
          <a:xfrm>
            <a:off x="6744234" y="665799"/>
            <a:ext cx="5454320" cy="3880776"/>
          </a:xfrm>
          <a:prstGeom prst="rect">
            <a:avLst/>
          </a:prstGeom>
        </p:spPr>
      </p:pic>
      <p:sp>
        <p:nvSpPr>
          <p:cNvPr id="12" name="Rectangle 11">
            <a:extLst>
              <a:ext uri="{FF2B5EF4-FFF2-40B4-BE49-F238E27FC236}">
                <a16:creationId xmlns:a16="http://schemas.microsoft.com/office/drawing/2014/main" id="{2394F648-E25A-ED44-B3EA-B8D2436C020F}"/>
              </a:ext>
            </a:extLst>
          </p:cNvPr>
          <p:cNvSpPr/>
          <p:nvPr/>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1CE1893-BE8F-4045-A86A-759A655B9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9720" y="6355057"/>
            <a:ext cx="1487776" cy="462521"/>
          </a:xfrm>
          <a:prstGeom prst="rect">
            <a:avLst/>
          </a:prstGeom>
        </p:spPr>
      </p:pic>
      <p:pic>
        <p:nvPicPr>
          <p:cNvPr id="15" name="Picture 14">
            <a:extLst>
              <a:ext uri="{FF2B5EF4-FFF2-40B4-BE49-F238E27FC236}">
                <a16:creationId xmlns:a16="http://schemas.microsoft.com/office/drawing/2014/main" id="{090CB270-15F3-3449-937B-696D0CFCF5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450" t="19894" r="22003" b="36357"/>
          <a:stretch/>
        </p:blipFill>
        <p:spPr>
          <a:xfrm>
            <a:off x="6170988" y="6120898"/>
            <a:ext cx="1830010" cy="730870"/>
          </a:xfrm>
          <a:prstGeom prst="rect">
            <a:avLst/>
          </a:prstGeom>
        </p:spPr>
      </p:pic>
      <p:pic>
        <p:nvPicPr>
          <p:cNvPr id="18" name="Picture 17">
            <a:extLst>
              <a:ext uri="{FF2B5EF4-FFF2-40B4-BE49-F238E27FC236}">
                <a16:creationId xmlns:a16="http://schemas.microsoft.com/office/drawing/2014/main" id="{6EAAC10F-320E-7840-BA5D-B5514C44CE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6"/>
          <a:stretch/>
        </p:blipFill>
        <p:spPr>
          <a:xfrm>
            <a:off x="9887501" y="6412032"/>
            <a:ext cx="2172792" cy="388419"/>
          </a:xfrm>
          <a:prstGeom prst="rect">
            <a:avLst/>
          </a:prstGeom>
        </p:spPr>
      </p:pic>
      <p:sp>
        <p:nvSpPr>
          <p:cNvPr id="19" name="Rectangle 18">
            <a:extLst>
              <a:ext uri="{FF2B5EF4-FFF2-40B4-BE49-F238E27FC236}">
                <a16:creationId xmlns:a16="http://schemas.microsoft.com/office/drawing/2014/main" id="{BAAF14CB-EF7C-DB47-A24F-0BDF43909E87}"/>
              </a:ext>
            </a:extLst>
          </p:cNvPr>
          <p:cNvSpPr/>
          <p:nvPr/>
        </p:nvSpPr>
        <p:spPr>
          <a:xfrm>
            <a:off x="7647709" y="5523345"/>
            <a:ext cx="4211782" cy="757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257AEA-85C8-DF4B-AE2C-823CF3CBA127}"/>
              </a:ext>
            </a:extLst>
          </p:cNvPr>
          <p:cNvSpPr txBox="1"/>
          <p:nvPr/>
        </p:nvSpPr>
        <p:spPr>
          <a:xfrm>
            <a:off x="6737682" y="4863681"/>
            <a:ext cx="5164507" cy="400110"/>
          </a:xfrm>
          <a:prstGeom prst="rect">
            <a:avLst/>
          </a:prstGeom>
          <a:noFill/>
        </p:spPr>
        <p:txBody>
          <a:bodyPr wrap="square" rtlCol="0" anchor="t">
            <a:spAutoFit/>
          </a:bodyPr>
          <a:lstStyle/>
          <a:p>
            <a:r>
              <a:rPr lang="en-US" sz="2000" b="0" i="0" dirty="0">
                <a:effectLst/>
                <a:latin typeface="Slack-Lato"/>
              </a:rPr>
              <a:t>Presenter's name and affiliation</a:t>
            </a:r>
            <a:endParaRPr lang="x-none" sz="2000" dirty="0">
              <a:latin typeface="Open Sans Ligh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0588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9D68-62B3-3146-829B-9E2AA8EA6A79}"/>
              </a:ext>
            </a:extLst>
          </p:cNvPr>
          <p:cNvSpPr>
            <a:spLocks noGrp="1"/>
          </p:cNvSpPr>
          <p:nvPr>
            <p:ph type="title"/>
          </p:nvPr>
        </p:nvSpPr>
        <p:spPr/>
        <p:txBody>
          <a:bodyPr/>
          <a:lstStyle/>
          <a:p>
            <a:r>
              <a:rPr lang="en-US" altLang="en-US" dirty="0"/>
              <a:t>Design Program Components</a:t>
            </a:r>
          </a:p>
        </p:txBody>
      </p:sp>
      <p:sp>
        <p:nvSpPr>
          <p:cNvPr id="3" name="Content Placeholder 2">
            <a:extLst>
              <a:ext uri="{FF2B5EF4-FFF2-40B4-BE49-F238E27FC236}">
                <a16:creationId xmlns:a16="http://schemas.microsoft.com/office/drawing/2014/main" id="{C3B3D01C-B9A7-A54A-B917-E716BE3BC911}"/>
              </a:ext>
            </a:extLst>
          </p:cNvPr>
          <p:cNvSpPr>
            <a:spLocks noGrp="1"/>
          </p:cNvSpPr>
          <p:nvPr>
            <p:ph idx="1"/>
          </p:nvPr>
        </p:nvSpPr>
        <p:spPr/>
        <p:txBody>
          <a:bodyPr>
            <a:normAutofit/>
          </a:bodyPr>
          <a:lstStyle/>
          <a:p>
            <a:pPr lvl="1"/>
            <a:r>
              <a:rPr lang="en-US" altLang="en-US" dirty="0"/>
              <a:t>Identify skill &amp; competency areas</a:t>
            </a:r>
          </a:p>
          <a:p>
            <a:pPr lvl="1"/>
            <a:r>
              <a:rPr lang="en-US" altLang="en-US" dirty="0"/>
              <a:t>Education &amp; training</a:t>
            </a:r>
          </a:p>
          <a:p>
            <a:pPr lvl="1"/>
            <a:r>
              <a:rPr lang="en-US" altLang="en-US" dirty="0"/>
              <a:t>On-the-job training</a:t>
            </a:r>
          </a:p>
          <a:p>
            <a:pPr lvl="1"/>
            <a:r>
              <a:rPr lang="en-US" altLang="en-US" dirty="0"/>
              <a:t>Mentoring &amp; coaching</a:t>
            </a:r>
          </a:p>
          <a:p>
            <a:pPr lvl="1"/>
            <a:r>
              <a:rPr lang="en-US" altLang="en-US" dirty="0"/>
              <a:t>Competency measures</a:t>
            </a:r>
          </a:p>
          <a:p>
            <a:pPr lvl="1"/>
            <a:r>
              <a:rPr lang="en-US" altLang="en-US" dirty="0"/>
              <a:t>Application process &amp; entrance criteria</a:t>
            </a:r>
          </a:p>
          <a:p>
            <a:pPr lvl="1"/>
            <a:r>
              <a:rPr lang="en-US" altLang="en-US" dirty="0"/>
              <a:t>Evaluation plan</a:t>
            </a:r>
          </a:p>
          <a:p>
            <a:pPr lvl="1"/>
            <a:r>
              <a:rPr lang="en-US" altLang="en-US" dirty="0"/>
              <a:t>Marketing plan</a:t>
            </a:r>
          </a:p>
          <a:p>
            <a:endParaRPr lang="en-US" alt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6943" y="2735943"/>
            <a:ext cx="4212336" cy="841248"/>
          </a:xfrm>
          <a:prstGeom prst="rect">
            <a:avLst/>
          </a:prstGeom>
        </p:spPr>
      </p:pic>
    </p:spTree>
    <p:extLst>
      <p:ext uri="{BB962C8B-B14F-4D97-AF65-F5344CB8AC3E}">
        <p14:creationId xmlns:p14="http://schemas.microsoft.com/office/powerpoint/2010/main" val="3931991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8900-7EA6-374F-A7A8-70755B2E4326}"/>
              </a:ext>
            </a:extLst>
          </p:cNvPr>
          <p:cNvSpPr>
            <a:spLocks noGrp="1"/>
          </p:cNvSpPr>
          <p:nvPr>
            <p:ph type="title"/>
          </p:nvPr>
        </p:nvSpPr>
        <p:spPr/>
        <p:txBody>
          <a:bodyPr/>
          <a:lstStyle/>
          <a:p>
            <a:r>
              <a:rPr lang="en-US" altLang="en-US" dirty="0"/>
              <a:t>Implement Program</a:t>
            </a:r>
          </a:p>
        </p:txBody>
      </p:sp>
      <p:sp>
        <p:nvSpPr>
          <p:cNvPr id="3" name="Content Placeholder 2">
            <a:extLst>
              <a:ext uri="{FF2B5EF4-FFF2-40B4-BE49-F238E27FC236}">
                <a16:creationId xmlns:a16="http://schemas.microsoft.com/office/drawing/2014/main" id="{0641985B-45A3-1E42-84BC-90080920D187}"/>
              </a:ext>
            </a:extLst>
          </p:cNvPr>
          <p:cNvSpPr>
            <a:spLocks noGrp="1"/>
          </p:cNvSpPr>
          <p:nvPr>
            <p:ph idx="1"/>
          </p:nvPr>
        </p:nvSpPr>
        <p:spPr/>
        <p:txBody>
          <a:bodyPr/>
          <a:lstStyle/>
          <a:p>
            <a:pPr lvl="1"/>
            <a:r>
              <a:rPr lang="en-US" altLang="en-US" dirty="0"/>
              <a:t>Kick-off &amp; rollout program</a:t>
            </a:r>
          </a:p>
          <a:p>
            <a:pPr lvl="1"/>
            <a:r>
              <a:rPr lang="en-US" altLang="en-US" dirty="0"/>
              <a:t>Baseline data collection</a:t>
            </a:r>
          </a:p>
          <a:p>
            <a:pPr lvl="1"/>
            <a:r>
              <a:rPr lang="en-US" altLang="en-US" dirty="0"/>
              <a:t>Schedule regular meetings with cohort</a:t>
            </a:r>
          </a:p>
          <a:p>
            <a:pPr lvl="1"/>
            <a:r>
              <a:rPr lang="en-US" altLang="en-US" dirty="0"/>
              <a:t>Update/revise plan</a:t>
            </a:r>
          </a:p>
          <a:p>
            <a:pPr lvl="1"/>
            <a:r>
              <a:rPr lang="en-US" altLang="en-US" dirty="0"/>
              <a:t>Celebrate successes</a:t>
            </a:r>
          </a:p>
          <a:p>
            <a:pPr lvl="1"/>
            <a:endParaRPr lang="en-US" altLang="en-US" dirty="0"/>
          </a:p>
          <a:p>
            <a:endParaRPr lang="en-US" alt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4853" y="2512008"/>
            <a:ext cx="4212336" cy="841248"/>
          </a:xfrm>
          <a:prstGeom prst="rect">
            <a:avLst/>
          </a:prstGeom>
        </p:spPr>
      </p:pic>
    </p:spTree>
    <p:extLst>
      <p:ext uri="{BB962C8B-B14F-4D97-AF65-F5344CB8AC3E}">
        <p14:creationId xmlns:p14="http://schemas.microsoft.com/office/powerpoint/2010/main" val="73996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A7AD3A66-A4E2-684C-8E1F-CD994E632D69}"/>
              </a:ext>
            </a:extLst>
          </p:cNvPr>
          <p:cNvSpPr>
            <a:spLocks noGrp="1" noChangeArrowheads="1"/>
          </p:cNvSpPr>
          <p:nvPr>
            <p:ph type="title"/>
          </p:nvPr>
        </p:nvSpPr>
        <p:spPr/>
        <p:txBody>
          <a:bodyPr/>
          <a:lstStyle/>
          <a:p>
            <a:r>
              <a:rPr lang="en-US" altLang="en-US" dirty="0"/>
              <a:t>Evaluate Program</a:t>
            </a:r>
          </a:p>
        </p:txBody>
      </p:sp>
      <p:sp>
        <p:nvSpPr>
          <p:cNvPr id="3" name="Content Placeholder 2">
            <a:extLst>
              <a:ext uri="{FF2B5EF4-FFF2-40B4-BE49-F238E27FC236}">
                <a16:creationId xmlns:a16="http://schemas.microsoft.com/office/drawing/2014/main" id="{BBB54AA0-24B9-884A-86EF-875058C5943A}"/>
              </a:ext>
            </a:extLst>
          </p:cNvPr>
          <p:cNvSpPr>
            <a:spLocks noGrp="1"/>
          </p:cNvSpPr>
          <p:nvPr>
            <p:ph idx="1"/>
          </p:nvPr>
        </p:nvSpPr>
        <p:spPr/>
        <p:txBody>
          <a:bodyPr/>
          <a:lstStyle/>
          <a:p>
            <a:pPr lvl="1"/>
            <a:r>
              <a:rPr lang="en-US" altLang="en-US" dirty="0"/>
              <a:t>Data collection</a:t>
            </a:r>
          </a:p>
          <a:p>
            <a:pPr lvl="1"/>
            <a:r>
              <a:rPr lang="en-US" altLang="en-US" dirty="0"/>
              <a:t>Analyze data</a:t>
            </a:r>
          </a:p>
          <a:p>
            <a:pPr lvl="1"/>
            <a:r>
              <a:rPr lang="en-US" altLang="en-US" dirty="0"/>
              <a:t>Develop evaluation report</a:t>
            </a:r>
          </a:p>
          <a:p>
            <a:pPr lvl="1"/>
            <a:r>
              <a:rPr lang="en-US" altLang="en-US" dirty="0"/>
              <a:t>Report back to stakeholders</a:t>
            </a:r>
          </a:p>
          <a:p>
            <a:pPr lvl="1"/>
            <a:r>
              <a:rPr lang="en-US" altLang="en-US" dirty="0"/>
              <a:t>Revise program based on results</a:t>
            </a:r>
          </a:p>
          <a:p>
            <a:endParaRPr lang="en-US" altLang="en-US" dirty="0"/>
          </a:p>
          <a:p>
            <a:endParaRPr lang="en-US" alt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3049" y="2493347"/>
            <a:ext cx="4212336" cy="841248"/>
          </a:xfrm>
          <a:prstGeom prst="rect">
            <a:avLst/>
          </a:prstGeom>
        </p:spPr>
      </p:pic>
    </p:spTree>
    <p:extLst>
      <p:ext uri="{BB962C8B-B14F-4D97-AF65-F5344CB8AC3E}">
        <p14:creationId xmlns:p14="http://schemas.microsoft.com/office/powerpoint/2010/main" val="362784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8A85-CB74-3540-A0D5-685D60A4094B}"/>
              </a:ext>
            </a:extLst>
          </p:cNvPr>
          <p:cNvSpPr>
            <a:spLocks noGrp="1"/>
          </p:cNvSpPr>
          <p:nvPr>
            <p:ph type="title"/>
          </p:nvPr>
        </p:nvSpPr>
        <p:spPr/>
        <p:txBody>
          <a:bodyPr/>
          <a:lstStyle/>
          <a:p>
            <a:r>
              <a:rPr lang="en-US" altLang="en-US" dirty="0"/>
              <a:t>Plan for Sustainability</a:t>
            </a:r>
          </a:p>
        </p:txBody>
      </p:sp>
      <p:sp>
        <p:nvSpPr>
          <p:cNvPr id="3" name="Content Placeholder 2">
            <a:extLst>
              <a:ext uri="{FF2B5EF4-FFF2-40B4-BE49-F238E27FC236}">
                <a16:creationId xmlns:a16="http://schemas.microsoft.com/office/drawing/2014/main" id="{BB857410-3DBD-1745-8B8E-548C3B4A9F33}"/>
              </a:ext>
            </a:extLst>
          </p:cNvPr>
          <p:cNvSpPr>
            <a:spLocks noGrp="1"/>
          </p:cNvSpPr>
          <p:nvPr>
            <p:ph idx="1"/>
          </p:nvPr>
        </p:nvSpPr>
        <p:spPr/>
        <p:txBody>
          <a:bodyPr/>
          <a:lstStyle/>
          <a:p>
            <a:pPr lvl="1"/>
            <a:r>
              <a:rPr lang="en-US" altLang="en-US" dirty="0"/>
              <a:t>Oversight </a:t>
            </a:r>
          </a:p>
          <a:p>
            <a:pPr lvl="1"/>
            <a:r>
              <a:rPr lang="en-US" altLang="en-US" dirty="0"/>
              <a:t>Funding</a:t>
            </a:r>
          </a:p>
          <a:p>
            <a:pPr lvl="1"/>
            <a:r>
              <a:rPr lang="en-US" altLang="en-US" dirty="0"/>
              <a:t>Commitment </a:t>
            </a:r>
          </a:p>
          <a:p>
            <a:endParaRPr lang="en-US" altLang="en-US" dirty="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5016" y="2567992"/>
            <a:ext cx="4212336" cy="841248"/>
          </a:xfrm>
          <a:prstGeom prst="rect">
            <a:avLst/>
          </a:prstGeom>
        </p:spPr>
      </p:pic>
    </p:spTree>
    <p:extLst>
      <p:ext uri="{BB962C8B-B14F-4D97-AF65-F5344CB8AC3E}">
        <p14:creationId xmlns:p14="http://schemas.microsoft.com/office/powerpoint/2010/main" val="122313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371E-C976-644D-8DCA-D9278E7BC22F}"/>
              </a:ext>
            </a:extLst>
          </p:cNvPr>
          <p:cNvSpPr>
            <a:spLocks noGrp="1"/>
          </p:cNvSpPr>
          <p:nvPr>
            <p:ph type="title"/>
          </p:nvPr>
        </p:nvSpPr>
        <p:spPr/>
        <p:txBody>
          <a:bodyPr>
            <a:normAutofit fontScale="90000"/>
          </a:bodyPr>
          <a:lstStyle/>
          <a:p>
            <a:br>
              <a:rPr lang="en-US" dirty="0"/>
            </a:br>
            <a:br>
              <a:rPr lang="en-US" dirty="0"/>
            </a:br>
            <a:br>
              <a:rPr lang="en-US" dirty="0"/>
            </a:br>
            <a:r>
              <a:rPr lang="en-US" sz="4400" dirty="0"/>
              <a:t>What are potential barriers that you or your team may encounter while trying to implement these steps and how you may overcome them? </a:t>
            </a:r>
          </a:p>
        </p:txBody>
      </p:sp>
      <p:sp>
        <p:nvSpPr>
          <p:cNvPr id="3" name="Content Placeholder 2">
            <a:extLst>
              <a:ext uri="{FF2B5EF4-FFF2-40B4-BE49-F238E27FC236}">
                <a16:creationId xmlns:a16="http://schemas.microsoft.com/office/drawing/2014/main" id="{47372AB6-E529-AD4E-A090-7ED8729BD787}"/>
              </a:ext>
            </a:extLst>
          </p:cNvPr>
          <p:cNvSpPr>
            <a:spLocks noGrp="1"/>
          </p:cNvSpPr>
          <p:nvPr>
            <p:ph type="body" idx="1"/>
          </p:nvPr>
        </p:nvSpPr>
        <p:spPr/>
        <p:txBody>
          <a:bodyPr/>
          <a:lstStyle/>
          <a:p>
            <a:r>
              <a:rPr lang="en-US"/>
              <a:t>Use the chat box to share your responses. </a:t>
            </a:r>
            <a:endParaRPr lang="en-US" dirty="0"/>
          </a:p>
        </p:txBody>
      </p:sp>
    </p:spTree>
    <p:extLst>
      <p:ext uri="{BB962C8B-B14F-4D97-AF65-F5344CB8AC3E}">
        <p14:creationId xmlns:p14="http://schemas.microsoft.com/office/powerpoint/2010/main" val="1067691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84DA-D438-7B40-88A4-CD33A0BB7A01}"/>
              </a:ext>
            </a:extLst>
          </p:cNvPr>
          <p:cNvSpPr>
            <a:spLocks noGrp="1"/>
          </p:cNvSpPr>
          <p:nvPr>
            <p:ph type="title"/>
          </p:nvPr>
        </p:nvSpPr>
        <p:spPr/>
        <p:txBody>
          <a:bodyPr>
            <a:normAutofit/>
          </a:bodyPr>
          <a:lstStyle/>
          <a:p>
            <a:r>
              <a:rPr lang="en-US" altLang="en-US" sz="3600" dirty="0"/>
              <a:t>Review: Eight Steps to Build a DSP Career Ladder</a:t>
            </a:r>
            <a:endParaRPr lang="en-US" sz="3600" dirty="0"/>
          </a:p>
        </p:txBody>
      </p:sp>
      <p:sp>
        <p:nvSpPr>
          <p:cNvPr id="3" name="Content Placeholder 2">
            <a:extLst>
              <a:ext uri="{FF2B5EF4-FFF2-40B4-BE49-F238E27FC236}">
                <a16:creationId xmlns:a16="http://schemas.microsoft.com/office/drawing/2014/main" id="{1EC875D5-0537-5042-AD6F-471A5DA6E50C}"/>
              </a:ext>
            </a:extLst>
          </p:cNvPr>
          <p:cNvSpPr>
            <a:spLocks noGrp="1"/>
          </p:cNvSpPr>
          <p:nvPr>
            <p:ph sz="half" idx="1"/>
          </p:nvPr>
        </p:nvSpPr>
        <p:spPr>
          <a:xfrm>
            <a:off x="838199" y="1825625"/>
            <a:ext cx="5217367" cy="4351338"/>
          </a:xfrm>
        </p:spPr>
        <p:txBody>
          <a:bodyPr>
            <a:normAutofit fontScale="77500" lnSpcReduction="20000"/>
          </a:bodyPr>
          <a:lstStyle/>
          <a:p>
            <a:pPr marL="287338" indent="-287338">
              <a:lnSpc>
                <a:spcPct val="120000"/>
              </a:lnSpc>
              <a:buFont typeface="+mj-lt"/>
              <a:buAutoNum type="arabicPeriod"/>
            </a:pPr>
            <a:r>
              <a:rPr lang="en-US" dirty="0"/>
              <a:t>Hold stakeholder group gathering</a:t>
            </a:r>
          </a:p>
          <a:p>
            <a:pPr marL="287338" indent="-287338">
              <a:lnSpc>
                <a:spcPct val="120000"/>
              </a:lnSpc>
              <a:buFont typeface="+mj-lt"/>
              <a:buAutoNum type="arabicPeriod"/>
            </a:pPr>
            <a:r>
              <a:rPr lang="en-US" dirty="0"/>
              <a:t>Develop mission, vision, values, and goals</a:t>
            </a:r>
          </a:p>
          <a:p>
            <a:pPr marL="287338" indent="-287338">
              <a:lnSpc>
                <a:spcPct val="120000"/>
              </a:lnSpc>
              <a:buFont typeface="+mj-lt"/>
              <a:buAutoNum type="arabicPeriod"/>
            </a:pPr>
            <a:r>
              <a:rPr lang="en-US" dirty="0"/>
              <a:t>Create framework </a:t>
            </a:r>
          </a:p>
          <a:p>
            <a:pPr marL="287338" indent="-287338">
              <a:lnSpc>
                <a:spcPct val="120000"/>
              </a:lnSpc>
              <a:buFont typeface="+mj-lt"/>
              <a:buAutoNum type="arabicPeriod"/>
            </a:pPr>
            <a:r>
              <a:rPr lang="en-US" dirty="0"/>
              <a:t>Investigate and locate possible funding sources</a:t>
            </a:r>
          </a:p>
          <a:p>
            <a:pPr marL="287338" indent="-287338">
              <a:lnSpc>
                <a:spcPct val="120000"/>
              </a:lnSpc>
              <a:buFont typeface="+mj-lt"/>
              <a:buAutoNum type="arabicPeriod"/>
            </a:pPr>
            <a:r>
              <a:rPr lang="en-US" dirty="0"/>
              <a:t>Design training components</a:t>
            </a:r>
          </a:p>
          <a:p>
            <a:pPr marL="287338" indent="-287338">
              <a:lnSpc>
                <a:spcPct val="120000"/>
              </a:lnSpc>
              <a:buFont typeface="+mj-lt"/>
              <a:buAutoNum type="arabicPeriod"/>
            </a:pPr>
            <a:r>
              <a:rPr lang="en-US" dirty="0"/>
              <a:t>Implement program</a:t>
            </a:r>
          </a:p>
          <a:p>
            <a:pPr marL="287338" indent="-287338">
              <a:lnSpc>
                <a:spcPct val="120000"/>
              </a:lnSpc>
              <a:buFont typeface="+mj-lt"/>
              <a:buAutoNum type="arabicPeriod"/>
            </a:pPr>
            <a:r>
              <a:rPr lang="en-US" dirty="0"/>
              <a:t>Evaluate program</a:t>
            </a:r>
          </a:p>
          <a:p>
            <a:pPr marL="287338" indent="-287338">
              <a:lnSpc>
                <a:spcPct val="120000"/>
              </a:lnSpc>
              <a:buFont typeface="+mj-lt"/>
              <a:buAutoNum type="arabicPeriod"/>
            </a:pPr>
            <a:r>
              <a:rPr lang="en-US" dirty="0"/>
              <a:t>Plan for sustainability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0051"/>
          <a:stretch/>
        </p:blipFill>
        <p:spPr>
          <a:xfrm>
            <a:off x="6207967" y="1978090"/>
            <a:ext cx="5984033" cy="3742159"/>
          </a:xfrm>
          <a:prstGeom prst="rect">
            <a:avLst/>
          </a:prstGeom>
        </p:spPr>
      </p:pic>
    </p:spTree>
    <p:extLst>
      <p:ext uri="{BB962C8B-B14F-4D97-AF65-F5344CB8AC3E}">
        <p14:creationId xmlns:p14="http://schemas.microsoft.com/office/powerpoint/2010/main" val="171826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2D90-EEB6-B44B-B360-866141156037}"/>
              </a:ext>
            </a:extLst>
          </p:cNvPr>
          <p:cNvSpPr>
            <a:spLocks noGrp="1"/>
          </p:cNvSpPr>
          <p:nvPr>
            <p:ph type="title"/>
          </p:nvPr>
        </p:nvSpPr>
        <p:spPr/>
        <p:txBody>
          <a:bodyPr/>
          <a:lstStyle/>
          <a:p>
            <a:r>
              <a:rPr lang="en-US"/>
              <a:t>Building a Career Pathway Program</a:t>
            </a:r>
            <a:endParaRPr lang="en-US" dirty="0"/>
          </a:p>
        </p:txBody>
      </p:sp>
      <p:sp>
        <p:nvSpPr>
          <p:cNvPr id="3" name="Text Placeholder 2">
            <a:extLst>
              <a:ext uri="{FF2B5EF4-FFF2-40B4-BE49-F238E27FC236}">
                <a16:creationId xmlns:a16="http://schemas.microsoft.com/office/drawing/2014/main" id="{0F3C255C-5998-0447-9542-98DF1757DFE4}"/>
              </a:ext>
            </a:extLst>
          </p:cNvPr>
          <p:cNvSpPr>
            <a:spLocks noGrp="1"/>
          </p:cNvSpPr>
          <p:nvPr>
            <p:ph type="body" idx="1"/>
          </p:nvPr>
        </p:nvSpPr>
        <p:spPr/>
        <p:txBody>
          <a:bodyPr/>
          <a:lstStyle/>
          <a:p>
            <a:r>
              <a:rPr lang="en-US"/>
              <a:t>Credentialing</a:t>
            </a:r>
            <a:endParaRPr lang="en-US" dirty="0"/>
          </a:p>
        </p:txBody>
      </p:sp>
    </p:spTree>
    <p:extLst>
      <p:ext uri="{BB962C8B-B14F-4D97-AF65-F5344CB8AC3E}">
        <p14:creationId xmlns:p14="http://schemas.microsoft.com/office/powerpoint/2010/main" val="708131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3568" y="1821614"/>
            <a:ext cx="4719918" cy="4719918"/>
          </a:xfrm>
          <a:prstGeom prst="rect">
            <a:avLst/>
          </a:prstGeom>
        </p:spPr>
      </p:pic>
      <p:sp>
        <p:nvSpPr>
          <p:cNvPr id="6" name="TextBox 5"/>
          <p:cNvSpPr txBox="1"/>
          <p:nvPr/>
        </p:nvSpPr>
        <p:spPr>
          <a:xfrm>
            <a:off x="5183990" y="3769247"/>
            <a:ext cx="1099073" cy="954107"/>
          </a:xfrm>
          <a:prstGeom prst="rect">
            <a:avLst/>
          </a:prstGeom>
          <a:noFill/>
        </p:spPr>
        <p:txBody>
          <a:bodyPr wrap="square" rtlCol="0">
            <a:spAutoFit/>
          </a:bodyPr>
          <a:lstStyle/>
          <a:p>
            <a:pPr algn="ctr"/>
            <a:r>
              <a:rPr lang="en-US" sz="1400" b="1" dirty="0"/>
              <a:t>Desired program</a:t>
            </a:r>
          </a:p>
          <a:p>
            <a:pPr algn="ctr"/>
            <a:r>
              <a:rPr lang="en-US" sz="1400" b="1" dirty="0"/>
              <a:t>componen</a:t>
            </a:r>
            <a:r>
              <a:rPr lang="en-US" sz="1400" dirty="0"/>
              <a:t>ts</a:t>
            </a:r>
          </a:p>
        </p:txBody>
      </p:sp>
      <p:sp>
        <p:nvSpPr>
          <p:cNvPr id="2" name="TextBox 1">
            <a:extLst>
              <a:ext uri="{FF2B5EF4-FFF2-40B4-BE49-F238E27FC236}">
                <a16:creationId xmlns:a16="http://schemas.microsoft.com/office/drawing/2014/main" id="{5F45A790-DA03-4747-B70D-5FD4E8BDF1C2}"/>
              </a:ext>
            </a:extLst>
          </p:cNvPr>
          <p:cNvSpPr txBox="1"/>
          <p:nvPr/>
        </p:nvSpPr>
        <p:spPr>
          <a:xfrm>
            <a:off x="6535271" y="6172200"/>
            <a:ext cx="5432611" cy="369332"/>
          </a:xfrm>
          <a:prstGeom prst="rect">
            <a:avLst/>
          </a:prstGeom>
          <a:noFill/>
        </p:spPr>
        <p:txBody>
          <a:bodyPr wrap="square" rtlCol="0">
            <a:spAutoFit/>
          </a:bodyPr>
          <a:lstStyle/>
          <a:p>
            <a:pPr algn="r"/>
            <a:r>
              <a:rPr lang="en-US" dirty="0"/>
              <a:t>(Source: Hewitt et al., 2015)</a:t>
            </a:r>
          </a:p>
        </p:txBody>
      </p:sp>
      <p:sp>
        <p:nvSpPr>
          <p:cNvPr id="4" name="Title 3"/>
          <p:cNvSpPr>
            <a:spLocks noGrp="1"/>
          </p:cNvSpPr>
          <p:nvPr>
            <p:ph type="title"/>
          </p:nvPr>
        </p:nvSpPr>
        <p:spPr/>
        <p:txBody>
          <a:bodyPr>
            <a:normAutofit fontScale="90000"/>
          </a:bodyPr>
          <a:lstStyle/>
          <a:p>
            <a:r>
              <a:rPr lang="en-US"/>
              <a:t>Research on features needed in a statewide DSP credentialing program</a:t>
            </a:r>
            <a:endParaRPr lang="en-US" dirty="0"/>
          </a:p>
        </p:txBody>
      </p:sp>
    </p:spTree>
    <p:extLst>
      <p:ext uri="{BB962C8B-B14F-4D97-AF65-F5344CB8AC3E}">
        <p14:creationId xmlns:p14="http://schemas.microsoft.com/office/powerpoint/2010/main" val="3310818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Benchmarks of a Quality Credential Program</a:t>
            </a:r>
            <a:endParaRPr lang="en-US" dirty="0"/>
          </a:p>
        </p:txBody>
      </p:sp>
      <p:sp>
        <p:nvSpPr>
          <p:cNvPr id="3" name="Content Placeholder 2"/>
          <p:cNvSpPr>
            <a:spLocks noGrp="1"/>
          </p:cNvSpPr>
          <p:nvPr>
            <p:ph sz="half" idx="1"/>
          </p:nvPr>
        </p:nvSpPr>
        <p:spPr>
          <a:xfrm>
            <a:off x="838199" y="1825625"/>
            <a:ext cx="6159759" cy="4071322"/>
          </a:xfrm>
        </p:spPr>
        <p:txBody>
          <a:bodyPr>
            <a:normAutofit fontScale="70000" lnSpcReduction="20000"/>
          </a:bodyPr>
          <a:lstStyle/>
          <a:p>
            <a:pPr>
              <a:lnSpc>
                <a:spcPct val="120000"/>
              </a:lnSpc>
            </a:pPr>
            <a:r>
              <a:rPr lang="en-US" dirty="0"/>
              <a:t>Competency Based</a:t>
            </a:r>
          </a:p>
          <a:p>
            <a:pPr>
              <a:lnSpc>
                <a:spcPct val="120000"/>
              </a:lnSpc>
            </a:pPr>
            <a:r>
              <a:rPr lang="en-US" dirty="0"/>
              <a:t>Transportable </a:t>
            </a:r>
          </a:p>
          <a:p>
            <a:pPr>
              <a:lnSpc>
                <a:spcPct val="120000"/>
              </a:lnSpc>
            </a:pPr>
            <a:r>
              <a:rPr lang="en-US" dirty="0"/>
              <a:t>Stakeholder Guided </a:t>
            </a:r>
          </a:p>
          <a:p>
            <a:pPr>
              <a:lnSpc>
                <a:spcPct val="120000"/>
              </a:lnSpc>
            </a:pPr>
            <a:r>
              <a:rPr lang="en-US" dirty="0"/>
              <a:t>Accessible </a:t>
            </a:r>
          </a:p>
          <a:p>
            <a:pPr>
              <a:lnSpc>
                <a:spcPct val="120000"/>
              </a:lnSpc>
            </a:pPr>
            <a:r>
              <a:rPr lang="en-US" dirty="0"/>
              <a:t>Articulates to other educational awards </a:t>
            </a:r>
          </a:p>
          <a:p>
            <a:pPr>
              <a:lnSpc>
                <a:spcPct val="120000"/>
              </a:lnSpc>
            </a:pPr>
            <a:r>
              <a:rPr lang="en-US" dirty="0"/>
              <a:t>Adds value</a:t>
            </a:r>
          </a:p>
          <a:p>
            <a:pPr>
              <a:lnSpc>
                <a:spcPct val="120000"/>
              </a:lnSpc>
            </a:pPr>
            <a:r>
              <a:rPr lang="en-US" dirty="0"/>
              <a:t>Uses valid, reliable, fair assessments </a:t>
            </a:r>
          </a:p>
          <a:p>
            <a:pPr>
              <a:lnSpc>
                <a:spcPct val="120000"/>
              </a:lnSpc>
            </a:pPr>
            <a:r>
              <a:rPr lang="en-US" dirty="0"/>
              <a:t>Incorporates method of revising standards</a:t>
            </a:r>
          </a:p>
          <a:p>
            <a:pPr>
              <a:lnSpc>
                <a:spcPct val="120000"/>
              </a:lnSpc>
            </a:pPr>
            <a:r>
              <a:rPr lang="en-US" dirty="0"/>
              <a:t>Requires periodic recertification/renewal </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59818" y="1472357"/>
            <a:ext cx="3493982" cy="4521624"/>
          </a:xfrm>
          <a:ln>
            <a:solidFill>
              <a:schemeClr val="accent1">
                <a:shade val="50000"/>
              </a:schemeClr>
            </a:solidFill>
          </a:ln>
        </p:spPr>
      </p:pic>
      <p:sp>
        <p:nvSpPr>
          <p:cNvPr id="4" name="TextBox 3"/>
          <p:cNvSpPr txBox="1"/>
          <p:nvPr/>
        </p:nvSpPr>
        <p:spPr>
          <a:xfrm>
            <a:off x="408578" y="6311900"/>
            <a:ext cx="11527244" cy="261610"/>
          </a:xfrm>
          <a:prstGeom prst="rect">
            <a:avLst/>
          </a:prstGeom>
          <a:noFill/>
        </p:spPr>
        <p:txBody>
          <a:bodyPr wrap="square" rtlCol="0">
            <a:spAutoFit/>
          </a:bodyPr>
          <a:lstStyle/>
          <a:p>
            <a:r>
              <a:rPr lang="en-US" altLang="en-US" sz="1100" dirty="0">
                <a:latin typeface="Open Sans Light" panose="020B0306030504020204"/>
              </a:rPr>
              <a:t>From </a:t>
            </a:r>
            <a:r>
              <a:rPr lang="en-US" sz="1100" dirty="0">
                <a:latin typeface="Open Sans Light" charset="0"/>
                <a:ea typeface="Open Sans Light" charset="0"/>
                <a:cs typeface="Open Sans Light" charset="0"/>
              </a:rPr>
              <a:t>Taylor, M. A. (2007). If you build it, they will come. </a:t>
            </a:r>
            <a:r>
              <a:rPr lang="en-US" sz="1100" i="1" dirty="0">
                <a:latin typeface="Open Sans Light" charset="0"/>
                <a:ea typeface="Open Sans Light" charset="0"/>
                <a:cs typeface="Open Sans Light" charset="0"/>
              </a:rPr>
              <a:t>Frontline Initiative: Credentialing, 7(2).</a:t>
            </a:r>
            <a:endParaRPr lang="en-US" altLang="en-US" sz="1100" i="1" dirty="0">
              <a:latin typeface="Open Sans Light" charset="0"/>
              <a:ea typeface="Open Sans Light" charset="0"/>
              <a:cs typeface="Open Sans Light" charset="0"/>
            </a:endParaRPr>
          </a:p>
        </p:txBody>
      </p:sp>
      <p:sp>
        <p:nvSpPr>
          <p:cNvPr id="7" name="Rectangle 6"/>
          <p:cNvSpPr/>
          <p:nvPr/>
        </p:nvSpPr>
        <p:spPr>
          <a:xfrm>
            <a:off x="7948701" y="6160900"/>
            <a:ext cx="3405099" cy="369332"/>
          </a:xfrm>
          <a:prstGeom prst="rect">
            <a:avLst/>
          </a:prstGeom>
        </p:spPr>
        <p:txBody>
          <a:bodyPr wrap="none">
            <a:spAutoFit/>
          </a:bodyPr>
          <a:lstStyle/>
          <a:p>
            <a:r>
              <a:rPr lang="en-US" dirty="0"/>
              <a:t>https://</a:t>
            </a:r>
            <a:r>
              <a:rPr lang="en-US" dirty="0" err="1"/>
              <a:t>z.umn.edu</a:t>
            </a:r>
            <a:r>
              <a:rPr lang="en-US" dirty="0"/>
              <a:t>/</a:t>
            </a:r>
            <a:r>
              <a:rPr lang="en-US" dirty="0" err="1"/>
              <a:t>FICredentialing</a:t>
            </a:r>
            <a:endParaRPr lang="en-US" dirty="0"/>
          </a:p>
        </p:txBody>
      </p:sp>
    </p:spTree>
    <p:extLst>
      <p:ext uri="{BB962C8B-B14F-4D97-AF65-F5344CB8AC3E}">
        <p14:creationId xmlns:p14="http://schemas.microsoft.com/office/powerpoint/2010/main" val="275439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dirty="0"/>
              <a:t>DSP competency sets 1996 - 2014</a:t>
            </a:r>
          </a:p>
        </p:txBody>
      </p:sp>
      <p:pic>
        <p:nvPicPr>
          <p:cNvPr id="5" name="Google Shape;720;p53" descr="A graphic of the development and growth of critical competencies that direct support professional need to have starting in 1996 with the Community Supports Skill Standards (CSSS), in 1998 with the Hewitt Community Residential Core Competencies (CRCC), in 2002 the National Alliance of Direct Support Professional (NADSP) Competencies, in 2011 the Association of People Supporting Employment First (APSE) community employment competencies, in 2012 the Department of Labor Long Term Services and Supports core competencies, in 2014 the National Frontline Supervisor competencies, in 2014 the NADD competencies and finally in 2014 the Centers for medicare medicaide Core Competencies for direct service workers.  ">
            <a:extLst>
              <a:ext uri="{FF2B5EF4-FFF2-40B4-BE49-F238E27FC236}">
                <a16:creationId xmlns:a16="http://schemas.microsoft.com/office/drawing/2014/main" id="{6745C3D2-DFB3-0E46-8315-34FBFAA0988C}"/>
              </a:ext>
            </a:extLst>
          </p:cNvPr>
          <p:cNvPicPr preferRelativeResize="0"/>
          <p:nvPr/>
        </p:nvPicPr>
        <p:blipFill rotWithShape="1">
          <a:blip r:embed="rId3">
            <a:alphaModFix/>
          </a:blip>
          <a:srcRect/>
          <a:stretch/>
        </p:blipFill>
        <p:spPr>
          <a:xfrm>
            <a:off x="391884" y="2278569"/>
            <a:ext cx="11576181" cy="1978375"/>
          </a:xfrm>
          <a:prstGeom prst="rect">
            <a:avLst/>
          </a:prstGeom>
          <a:noFill/>
          <a:ln>
            <a:noFill/>
          </a:ln>
        </p:spPr>
      </p:pic>
    </p:spTree>
    <p:extLst>
      <p:ext uri="{BB962C8B-B14F-4D97-AF65-F5344CB8AC3E}">
        <p14:creationId xmlns:p14="http://schemas.microsoft.com/office/powerpoint/2010/main" val="312832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5EFD4-C20F-194D-9D7F-A340EEBC9BB0}"/>
              </a:ext>
            </a:extLst>
          </p:cNvPr>
          <p:cNvSpPr>
            <a:spLocks noGrp="1"/>
          </p:cNvSpPr>
          <p:nvPr>
            <p:ph type="title"/>
          </p:nvPr>
        </p:nvSpPr>
        <p:spPr/>
        <p:txBody>
          <a:bodyPr/>
          <a:lstStyle/>
          <a:p>
            <a:r>
              <a:rPr lang="en-US"/>
              <a:t>In today’s webinar we will</a:t>
            </a:r>
            <a:endParaRPr lang="en-US" dirty="0"/>
          </a:p>
        </p:txBody>
      </p:sp>
      <p:sp>
        <p:nvSpPr>
          <p:cNvPr id="3" name="Content Placeholder 2">
            <a:extLst>
              <a:ext uri="{FF2B5EF4-FFF2-40B4-BE49-F238E27FC236}">
                <a16:creationId xmlns:a16="http://schemas.microsoft.com/office/drawing/2014/main" id="{5B952525-C67B-FE4D-AF3C-344A43D01F29}"/>
              </a:ext>
            </a:extLst>
          </p:cNvPr>
          <p:cNvSpPr>
            <a:spLocks noGrp="1"/>
          </p:cNvSpPr>
          <p:nvPr>
            <p:ph sz="half" idx="1"/>
          </p:nvPr>
        </p:nvSpPr>
        <p:spPr>
          <a:xfrm>
            <a:off x="838199" y="1825625"/>
            <a:ext cx="5758543" cy="4351338"/>
          </a:xfrm>
        </p:spPr>
        <p:txBody>
          <a:bodyPr>
            <a:normAutofit fontScale="85000" lnSpcReduction="10000"/>
          </a:bodyPr>
          <a:lstStyle/>
          <a:p>
            <a:r>
              <a:rPr lang="en-US" altLang="en-US"/>
              <a:t>Learn why professionalizing the role of the DPS is important.</a:t>
            </a:r>
          </a:p>
          <a:p>
            <a:r>
              <a:rPr lang="en-US" altLang="en-US" dirty="0"/>
              <a:t>Learn the difference between career ladders and credentialing.</a:t>
            </a:r>
          </a:p>
          <a:p>
            <a:r>
              <a:rPr lang="en-US" altLang="en-US" dirty="0"/>
              <a:t>Learn how to build a career pathway for direct support professionals (DSPs) in your organization.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652" t="8234" r="9326" b="618"/>
          <a:stretch/>
        </p:blipFill>
        <p:spPr>
          <a:xfrm>
            <a:off x="7253316" y="1825625"/>
            <a:ext cx="4938684" cy="3427510"/>
          </a:xfrm>
          <a:prstGeom prst="rect">
            <a:avLst/>
          </a:prstGeom>
        </p:spPr>
      </p:pic>
    </p:spTree>
    <p:extLst>
      <p:ext uri="{BB962C8B-B14F-4D97-AF65-F5344CB8AC3E}">
        <p14:creationId xmlns:p14="http://schemas.microsoft.com/office/powerpoint/2010/main" val="1798795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E9D3-0EC5-714E-BB29-25DB5C9FA599}"/>
              </a:ext>
            </a:extLst>
          </p:cNvPr>
          <p:cNvSpPr>
            <a:spLocks noGrp="1"/>
          </p:cNvSpPr>
          <p:nvPr>
            <p:ph type="title"/>
          </p:nvPr>
        </p:nvSpPr>
        <p:spPr/>
        <p:txBody>
          <a:bodyPr/>
          <a:lstStyle/>
          <a:p>
            <a:r>
              <a:rPr lang="en-US" altLang="en-US"/>
              <a:t>Framing with Skill Competencies</a:t>
            </a:r>
            <a:endParaRPr lang="en-US" dirty="0"/>
          </a:p>
        </p:txBody>
      </p:sp>
      <p:sp>
        <p:nvSpPr>
          <p:cNvPr id="3" name="Content Placeholder 2">
            <a:extLst>
              <a:ext uri="{FF2B5EF4-FFF2-40B4-BE49-F238E27FC236}">
                <a16:creationId xmlns:a16="http://schemas.microsoft.com/office/drawing/2014/main" id="{8C283459-3F73-A64D-9FA1-630F46773F3A}"/>
              </a:ext>
            </a:extLst>
          </p:cNvPr>
          <p:cNvSpPr>
            <a:spLocks noGrp="1"/>
          </p:cNvSpPr>
          <p:nvPr>
            <p:ph sz="half" idx="1"/>
          </p:nvPr>
        </p:nvSpPr>
        <p:spPr/>
        <p:txBody>
          <a:bodyPr/>
          <a:lstStyle/>
          <a:p>
            <a:r>
              <a:rPr lang="en-US" altLang="en-US" dirty="0"/>
              <a:t>Competency-based</a:t>
            </a:r>
          </a:p>
          <a:p>
            <a:r>
              <a:rPr lang="en-US" altLang="en-US" dirty="0"/>
              <a:t>Promote career pathways</a:t>
            </a:r>
          </a:p>
          <a:p>
            <a:r>
              <a:rPr lang="en-US" altLang="en-US" dirty="0"/>
              <a:t>Based on Nationally Validated Competency Areas and Code of Ethics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657" t="11885" b="-11885"/>
          <a:stretch/>
        </p:blipFill>
        <p:spPr>
          <a:xfrm>
            <a:off x="6718042" y="1912774"/>
            <a:ext cx="5473958" cy="4030603"/>
          </a:xfrm>
          <a:prstGeom prst="rect">
            <a:avLst/>
          </a:prstGeom>
        </p:spPr>
      </p:pic>
    </p:spTree>
    <p:extLst>
      <p:ext uri="{BB962C8B-B14F-4D97-AF65-F5344CB8AC3E}">
        <p14:creationId xmlns:p14="http://schemas.microsoft.com/office/powerpoint/2010/main" val="127835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Competencies 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25951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4792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5C13D-6551-9341-A319-33C9C537163E}"/>
              </a:ext>
            </a:extLst>
          </p:cNvPr>
          <p:cNvSpPr>
            <a:spLocks noGrp="1"/>
          </p:cNvSpPr>
          <p:nvPr>
            <p:ph type="title"/>
          </p:nvPr>
        </p:nvSpPr>
        <p:spPr>
          <a:xfrm>
            <a:off x="838200" y="365125"/>
            <a:ext cx="10515600" cy="1006475"/>
          </a:xfrm>
        </p:spPr>
        <p:txBody>
          <a:bodyPr/>
          <a:lstStyle/>
          <a:p>
            <a:r>
              <a:rPr lang="en-US" altLang="en-US"/>
              <a:t>Training Linked to Competencies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4675526"/>
              </p:ext>
            </p:extLst>
          </p:nvPr>
        </p:nvGraphicFramePr>
        <p:xfrm>
          <a:off x="838200" y="1461732"/>
          <a:ext cx="11233727" cy="5174919"/>
        </p:xfrm>
        <a:graphic>
          <a:graphicData uri="http://schemas.openxmlformats.org/drawingml/2006/table">
            <a:tbl>
              <a:tblPr firstRow="1" bandRow="1">
                <a:tableStyleId>{BC89EF96-8CEA-46FF-86C4-4CE0E7609802}</a:tableStyleId>
              </a:tblPr>
              <a:tblGrid>
                <a:gridCol w="1820594">
                  <a:extLst>
                    <a:ext uri="{9D8B030D-6E8A-4147-A177-3AD203B41FA5}">
                      <a16:colId xmlns:a16="http://schemas.microsoft.com/office/drawing/2014/main" val="1663459523"/>
                    </a:ext>
                  </a:extLst>
                </a:gridCol>
                <a:gridCol w="2757268">
                  <a:extLst>
                    <a:ext uri="{9D8B030D-6E8A-4147-A177-3AD203B41FA5}">
                      <a16:colId xmlns:a16="http://schemas.microsoft.com/office/drawing/2014/main" val="412293552"/>
                    </a:ext>
                  </a:extLst>
                </a:gridCol>
                <a:gridCol w="3407978">
                  <a:extLst>
                    <a:ext uri="{9D8B030D-6E8A-4147-A177-3AD203B41FA5}">
                      <a16:colId xmlns:a16="http://schemas.microsoft.com/office/drawing/2014/main" val="1798167461"/>
                    </a:ext>
                  </a:extLst>
                </a:gridCol>
                <a:gridCol w="3247887">
                  <a:extLst>
                    <a:ext uri="{9D8B030D-6E8A-4147-A177-3AD203B41FA5}">
                      <a16:colId xmlns:a16="http://schemas.microsoft.com/office/drawing/2014/main" val="4132352892"/>
                    </a:ext>
                  </a:extLst>
                </a:gridCol>
              </a:tblGrid>
              <a:tr h="467409">
                <a:tc>
                  <a:txBody>
                    <a:bodyPr/>
                    <a:lstStyle/>
                    <a:p>
                      <a:pPr>
                        <a:lnSpc>
                          <a:spcPct val="125000"/>
                        </a:lnSpc>
                      </a:pPr>
                      <a:r>
                        <a:rPr lang="en-US" sz="1600" b="1" i="0" dirty="0">
                          <a:latin typeface="Open Sans Semibold" charset="0"/>
                          <a:ea typeface="Open Sans Semibold" charset="0"/>
                          <a:cs typeface="Open Sans Semibold" charset="0"/>
                        </a:rPr>
                        <a:t>Communication</a:t>
                      </a:r>
                    </a:p>
                  </a:txBody>
                  <a:tcPr/>
                </a:tc>
                <a:tc>
                  <a:txBody>
                    <a:bodyPr/>
                    <a:lstStyle/>
                    <a:p>
                      <a:pPr>
                        <a:lnSpc>
                          <a:spcPct val="125000"/>
                        </a:lnSpc>
                      </a:pPr>
                      <a:r>
                        <a:rPr lang="en-US" sz="1600" b="1" i="0" dirty="0">
                          <a:latin typeface="Open Sans Semibold" charset="0"/>
                          <a:ea typeface="Open Sans Semibold" charset="0"/>
                          <a:cs typeface="Open Sans Semibold" charset="0"/>
                        </a:rPr>
                        <a:t>CMS Competency</a:t>
                      </a:r>
                    </a:p>
                  </a:txBody>
                  <a:tcPr/>
                </a:tc>
                <a:tc>
                  <a:txBody>
                    <a:bodyPr/>
                    <a:lstStyle/>
                    <a:p>
                      <a:pPr>
                        <a:lnSpc>
                          <a:spcPct val="125000"/>
                        </a:lnSpc>
                      </a:pPr>
                      <a:r>
                        <a:rPr lang="en-US" sz="1600" b="1" i="0" dirty="0">
                          <a:latin typeface="Open Sans Semibold" charset="0"/>
                          <a:ea typeface="Open Sans Semibold" charset="0"/>
                          <a:cs typeface="Open Sans Semibold" charset="0"/>
                        </a:rPr>
                        <a:t>TN </a:t>
                      </a:r>
                      <a:r>
                        <a:rPr lang="en-US" sz="1600" b="1" i="0" dirty="0" err="1">
                          <a:latin typeface="Open Sans Semibold" charset="0"/>
                          <a:ea typeface="Open Sans Semibold" charset="0"/>
                          <a:cs typeface="Open Sans Semibold" charset="0"/>
                        </a:rPr>
                        <a:t>QuILTSS</a:t>
                      </a:r>
                      <a:r>
                        <a:rPr lang="en-US" sz="1600" b="1" i="0" baseline="0" dirty="0">
                          <a:latin typeface="Open Sans Semibold" charset="0"/>
                          <a:ea typeface="Open Sans Semibold" charset="0"/>
                          <a:cs typeface="Open Sans Semibold" charset="0"/>
                        </a:rPr>
                        <a:t> Institute Badge</a:t>
                      </a:r>
                      <a:endParaRPr lang="en-US" sz="1600" b="1" i="0" dirty="0">
                        <a:latin typeface="Open Sans Semibold" charset="0"/>
                        <a:ea typeface="Open Sans Semibold" charset="0"/>
                        <a:cs typeface="Open Sans Semibold" charset="0"/>
                      </a:endParaRPr>
                    </a:p>
                  </a:txBody>
                  <a:tcPr/>
                </a:tc>
                <a:tc>
                  <a:txBody>
                    <a:bodyPr/>
                    <a:lstStyle/>
                    <a:p>
                      <a:pPr>
                        <a:lnSpc>
                          <a:spcPct val="125000"/>
                        </a:lnSpc>
                      </a:pPr>
                      <a:r>
                        <a:rPr lang="en-US" sz="1600" b="1" i="0" dirty="0">
                          <a:latin typeface="Open Sans Semibold" charset="0"/>
                          <a:ea typeface="Open Sans Semibold" charset="0"/>
                          <a:cs typeface="Open Sans Semibold" charset="0"/>
                        </a:rPr>
                        <a:t>NADSP Core Competencies</a:t>
                      </a:r>
                    </a:p>
                  </a:txBody>
                  <a:tcPr/>
                </a:tc>
                <a:extLst>
                  <a:ext uri="{0D108BD9-81ED-4DB2-BD59-A6C34878D82A}">
                    <a16:rowId xmlns:a16="http://schemas.microsoft.com/office/drawing/2014/main" val="2775413938"/>
                  </a:ext>
                </a:extLst>
              </a:tr>
              <a:tr h="2080354">
                <a:tc>
                  <a:txBody>
                    <a:bodyPr/>
                    <a:lstStyle/>
                    <a:p>
                      <a:pPr>
                        <a:lnSpc>
                          <a:spcPct val="125000"/>
                        </a:lnSpc>
                      </a:pPr>
                      <a:r>
                        <a:rPr lang="en-US" sz="1600" b="1" i="0" dirty="0">
                          <a:latin typeface="Open Sans Semibold" charset="0"/>
                          <a:ea typeface="Open Sans Semibold" charset="0"/>
                          <a:cs typeface="Open Sans Semibold" charset="0"/>
                        </a:rPr>
                        <a:t>Competency</a:t>
                      </a:r>
                    </a:p>
                  </a:txBody>
                  <a:tcPr>
                    <a:solidFill>
                      <a:schemeClr val="accent1">
                        <a:alpha val="11000"/>
                      </a:schemeClr>
                    </a:solidFill>
                  </a:tcPr>
                </a:tc>
                <a:tc>
                  <a:txBody>
                    <a:bodyPr/>
                    <a:lstStyle/>
                    <a:p>
                      <a:pPr>
                        <a:lnSpc>
                          <a:spcPct val="125000"/>
                        </a:lnSpc>
                      </a:pPr>
                      <a:r>
                        <a:rPr lang="en-US" sz="1600" u="none" dirty="0">
                          <a:latin typeface="Open Sans Light" panose="020B0306030504020204"/>
                        </a:rPr>
                        <a:t>The DSW builds </a:t>
                      </a:r>
                      <a:r>
                        <a:rPr lang="en-US" sz="1600" b="1" u="none" dirty="0">
                          <a:latin typeface="Open Sans Light" panose="020B0306030504020204"/>
                        </a:rPr>
                        <a:t>trust</a:t>
                      </a:r>
                      <a:r>
                        <a:rPr lang="en-US" sz="1600" u="none" dirty="0">
                          <a:latin typeface="Open Sans Light" panose="020B0306030504020204"/>
                        </a:rPr>
                        <a:t> and </a:t>
                      </a:r>
                      <a:r>
                        <a:rPr lang="en-US" sz="1600" b="1" u="none" dirty="0">
                          <a:latin typeface="Open Sans Light" panose="020B0306030504020204"/>
                        </a:rPr>
                        <a:t>productive relationships </a:t>
                      </a:r>
                      <a:r>
                        <a:rPr lang="en-US" sz="1600" u="none" dirty="0">
                          <a:latin typeface="Open Sans Light" panose="020B0306030504020204"/>
                        </a:rPr>
                        <a:t>with people s/he supports, co-workers and others through </a:t>
                      </a:r>
                      <a:r>
                        <a:rPr lang="en-US" sz="1600" b="1" u="none" dirty="0">
                          <a:latin typeface="Open Sans Light" panose="020B0306030504020204"/>
                        </a:rPr>
                        <a:t>respectful and clear verbal and written communication</a:t>
                      </a:r>
                      <a:r>
                        <a:rPr lang="en-US" sz="1600" u="none" dirty="0">
                          <a:latin typeface="Open Sans Light" panose="020B0306030504020204"/>
                        </a:rPr>
                        <a:t>. </a:t>
                      </a:r>
                    </a:p>
                  </a:txBody>
                  <a:tcPr>
                    <a:solidFill>
                      <a:schemeClr val="accent1">
                        <a:alpha val="11000"/>
                      </a:schemeClr>
                    </a:solidFill>
                  </a:tcPr>
                </a:tc>
                <a:tc>
                  <a:txBody>
                    <a:bodyPr/>
                    <a:lstStyle/>
                    <a:p>
                      <a:pPr>
                        <a:lnSpc>
                          <a:spcPct val="125000"/>
                        </a:lnSpc>
                      </a:pPr>
                      <a:r>
                        <a:rPr lang="en-US" sz="1600" b="0" i="0" u="none" kern="1200" dirty="0">
                          <a:solidFill>
                            <a:schemeClr val="tx1"/>
                          </a:solidFill>
                          <a:effectLst/>
                          <a:latin typeface="Open Sans Light" panose="020B0306030504020204"/>
                          <a:ea typeface="+mn-ea"/>
                          <a:cs typeface="+mn-cs"/>
                        </a:rPr>
                        <a:t>The DSW builds </a:t>
                      </a:r>
                      <a:r>
                        <a:rPr lang="en-US" sz="1600" b="1" i="0" u="none" kern="1200" dirty="0">
                          <a:solidFill>
                            <a:schemeClr val="tx1"/>
                          </a:solidFill>
                          <a:effectLst/>
                          <a:latin typeface="Open Sans Light" panose="020B0306030504020204"/>
                          <a:ea typeface="+mn-ea"/>
                          <a:cs typeface="+mn-cs"/>
                        </a:rPr>
                        <a:t>trust </a:t>
                      </a:r>
                      <a:r>
                        <a:rPr lang="en-US" sz="1600" b="0" i="0" u="none" kern="1200" dirty="0">
                          <a:solidFill>
                            <a:schemeClr val="tx1"/>
                          </a:solidFill>
                          <a:effectLst/>
                          <a:latin typeface="Open Sans Light" panose="020B0306030504020204"/>
                          <a:ea typeface="+mn-ea"/>
                          <a:cs typeface="+mn-cs"/>
                        </a:rPr>
                        <a:t>and </a:t>
                      </a:r>
                      <a:r>
                        <a:rPr lang="en-US" sz="1600" b="1" i="0" u="none" kern="1200" dirty="0">
                          <a:solidFill>
                            <a:schemeClr val="tx1"/>
                          </a:solidFill>
                          <a:effectLst/>
                          <a:latin typeface="Open Sans Light" panose="020B0306030504020204"/>
                          <a:ea typeface="+mn-ea"/>
                          <a:cs typeface="+mn-cs"/>
                        </a:rPr>
                        <a:t>productive relationships </a:t>
                      </a:r>
                      <a:r>
                        <a:rPr lang="en-US" sz="1600" b="0" i="0" u="none" kern="1200" dirty="0">
                          <a:solidFill>
                            <a:schemeClr val="tx1"/>
                          </a:solidFill>
                          <a:effectLst/>
                          <a:latin typeface="Open Sans Light" panose="020B0306030504020204"/>
                          <a:ea typeface="+mn-ea"/>
                          <a:cs typeface="+mn-cs"/>
                        </a:rPr>
                        <a:t>with people s/he supports, co-workers and others through </a:t>
                      </a:r>
                      <a:r>
                        <a:rPr lang="en-US" sz="1600" b="1" i="0" u="none" kern="1200" dirty="0">
                          <a:solidFill>
                            <a:schemeClr val="tx1"/>
                          </a:solidFill>
                          <a:effectLst/>
                          <a:latin typeface="Open Sans Light" panose="020B0306030504020204"/>
                          <a:ea typeface="+mn-ea"/>
                          <a:cs typeface="+mn-cs"/>
                        </a:rPr>
                        <a:t>respectful and clear verbal and written communication.</a:t>
                      </a:r>
                      <a:endParaRPr lang="en-US" sz="1600" b="1" u="none" dirty="0">
                        <a:latin typeface="Open Sans Light" panose="020B0306030504020204"/>
                      </a:endParaRPr>
                    </a:p>
                  </a:txBody>
                  <a:tcPr>
                    <a:solidFill>
                      <a:schemeClr val="accent1">
                        <a:alpha val="11000"/>
                      </a:schemeClr>
                    </a:solidFill>
                  </a:tcPr>
                </a:tc>
                <a:tc>
                  <a:txBody>
                    <a:bodyPr/>
                    <a:lstStyle/>
                    <a:p>
                      <a:pPr>
                        <a:lnSpc>
                          <a:spcPct val="125000"/>
                        </a:lnSpc>
                      </a:pPr>
                      <a:r>
                        <a:rPr lang="en-US" sz="1600" b="0" i="0" u="none" kern="1200" dirty="0">
                          <a:solidFill>
                            <a:schemeClr val="tx1"/>
                          </a:solidFill>
                          <a:effectLst/>
                          <a:latin typeface="Open Sans Light" panose="020B0306030504020204"/>
                          <a:ea typeface="+mn-ea"/>
                          <a:cs typeface="+mn-cs"/>
                        </a:rPr>
                        <a:t>The Direct Support Professional should be </a:t>
                      </a:r>
                      <a:r>
                        <a:rPr lang="en-US" sz="1600" b="1" i="0" u="none" kern="1200" dirty="0">
                          <a:solidFill>
                            <a:schemeClr val="tx1"/>
                          </a:solidFill>
                          <a:effectLst/>
                          <a:latin typeface="Open Sans Light" panose="020B0306030504020204"/>
                          <a:ea typeface="+mn-ea"/>
                          <a:cs typeface="+mn-cs"/>
                        </a:rPr>
                        <a:t>knowledgeable</a:t>
                      </a:r>
                      <a:r>
                        <a:rPr lang="en-US" sz="1600" b="0" i="0" u="none" kern="1200" dirty="0">
                          <a:solidFill>
                            <a:schemeClr val="tx1"/>
                          </a:solidFill>
                          <a:effectLst/>
                          <a:latin typeface="Open Sans Light" panose="020B0306030504020204"/>
                          <a:ea typeface="+mn-ea"/>
                          <a:cs typeface="+mn-cs"/>
                        </a:rPr>
                        <a:t> about </a:t>
                      </a:r>
                      <a:r>
                        <a:rPr lang="en-US" sz="1600" b="1" i="0" u="none" kern="1200" dirty="0">
                          <a:solidFill>
                            <a:schemeClr val="tx1"/>
                          </a:solidFill>
                          <a:effectLst/>
                          <a:latin typeface="Open Sans Light" panose="020B0306030504020204"/>
                          <a:ea typeface="+mn-ea"/>
                          <a:cs typeface="+mn-cs"/>
                        </a:rPr>
                        <a:t>the range of effective communication strategies and skills</a:t>
                      </a:r>
                      <a:r>
                        <a:rPr lang="en-US" sz="1600" b="0" i="0" u="none" kern="1200" dirty="0">
                          <a:solidFill>
                            <a:schemeClr val="tx1"/>
                          </a:solidFill>
                          <a:effectLst/>
                          <a:latin typeface="Open Sans Light" panose="020B0306030504020204"/>
                          <a:ea typeface="+mn-ea"/>
                          <a:cs typeface="+mn-cs"/>
                        </a:rPr>
                        <a:t> necessary to </a:t>
                      </a:r>
                      <a:r>
                        <a:rPr lang="en-US" sz="1600" b="1" i="0" u="none" kern="1200" dirty="0">
                          <a:solidFill>
                            <a:schemeClr val="tx1"/>
                          </a:solidFill>
                          <a:effectLst/>
                          <a:latin typeface="Open Sans Light" panose="020B0306030504020204"/>
                          <a:ea typeface="+mn-ea"/>
                          <a:cs typeface="+mn-cs"/>
                        </a:rPr>
                        <a:t>establish a collaborative relationship </a:t>
                      </a:r>
                      <a:r>
                        <a:rPr lang="en-US" sz="1600" b="0" i="0" u="none" kern="1200" dirty="0">
                          <a:solidFill>
                            <a:schemeClr val="tx1"/>
                          </a:solidFill>
                          <a:effectLst/>
                          <a:latin typeface="Open Sans Light" panose="020B0306030504020204"/>
                          <a:ea typeface="+mn-ea"/>
                          <a:cs typeface="+mn-cs"/>
                        </a:rPr>
                        <a:t>with the participant.</a:t>
                      </a:r>
                      <a:endParaRPr lang="en-US" sz="1600" u="none" dirty="0">
                        <a:latin typeface="Open Sans Light" panose="020B0306030504020204"/>
                      </a:endParaRPr>
                    </a:p>
                  </a:txBody>
                  <a:tcPr>
                    <a:solidFill>
                      <a:schemeClr val="accent1">
                        <a:alpha val="11000"/>
                      </a:schemeClr>
                    </a:solidFill>
                  </a:tcPr>
                </a:tc>
                <a:extLst>
                  <a:ext uri="{0D108BD9-81ED-4DB2-BD59-A6C34878D82A}">
                    <a16:rowId xmlns:a16="http://schemas.microsoft.com/office/drawing/2014/main" val="1629038186"/>
                  </a:ext>
                </a:extLst>
              </a:tr>
              <a:tr h="2080354">
                <a:tc>
                  <a:txBody>
                    <a:bodyPr/>
                    <a:lstStyle/>
                    <a:p>
                      <a:pPr>
                        <a:lnSpc>
                          <a:spcPct val="125000"/>
                        </a:lnSpc>
                      </a:pPr>
                      <a:r>
                        <a:rPr lang="en-US" sz="1600" b="1" i="0" dirty="0">
                          <a:latin typeface="Open Sans Semibold" charset="0"/>
                          <a:ea typeface="Open Sans Semibold" charset="0"/>
                          <a:cs typeface="Open Sans Semibold" charset="0"/>
                        </a:rPr>
                        <a:t>Skill Statement</a:t>
                      </a:r>
                    </a:p>
                  </a:txBody>
                  <a:tcPr/>
                </a:tc>
                <a:tc>
                  <a:txBody>
                    <a:bodyPr/>
                    <a:lstStyle/>
                    <a:p>
                      <a:pPr>
                        <a:lnSpc>
                          <a:spcPct val="125000"/>
                        </a:lnSpc>
                      </a:pPr>
                      <a:r>
                        <a:rPr lang="en-US" sz="1600" b="1" u="none" dirty="0">
                          <a:latin typeface="Open Sans Light" panose="020B0306030504020204"/>
                        </a:rPr>
                        <a:t>Uses positive and respectful verbal, non-verbal and written communication  in </a:t>
                      </a:r>
                      <a:r>
                        <a:rPr lang="en-US" sz="1600" u="none" dirty="0">
                          <a:latin typeface="Open Sans Light" panose="020B0306030504020204"/>
                        </a:rPr>
                        <a:t>a way that can be </a:t>
                      </a:r>
                      <a:r>
                        <a:rPr lang="en-US" sz="1600" b="1" u="none" dirty="0">
                          <a:latin typeface="Open Sans Light" panose="020B0306030504020204"/>
                        </a:rPr>
                        <a:t>understood by the individual</a:t>
                      </a:r>
                      <a:r>
                        <a:rPr lang="en-US" sz="1600" u="none" dirty="0">
                          <a:latin typeface="Open Sans Light" panose="020B0306030504020204"/>
                        </a:rPr>
                        <a:t>, and </a:t>
                      </a:r>
                      <a:r>
                        <a:rPr lang="en-US" sz="1600" b="1" u="none" dirty="0">
                          <a:latin typeface="Open Sans Light" panose="020B0306030504020204"/>
                        </a:rPr>
                        <a:t>actively listens and responds </a:t>
                      </a:r>
                      <a:r>
                        <a:rPr lang="en-US" sz="1600" u="none" dirty="0">
                          <a:latin typeface="Open Sans Light" panose="020B0306030504020204"/>
                        </a:rPr>
                        <a:t>to him or her in a </a:t>
                      </a:r>
                      <a:r>
                        <a:rPr lang="en-US" sz="1600" b="1" u="none" dirty="0">
                          <a:latin typeface="Open Sans Light" panose="020B0306030504020204"/>
                        </a:rPr>
                        <a:t>respectful, caring manner.</a:t>
                      </a:r>
                    </a:p>
                  </a:txBody>
                  <a:tcPr/>
                </a:tc>
                <a:tc>
                  <a:txBody>
                    <a:bodyPr/>
                    <a:lstStyle/>
                    <a:p>
                      <a:pPr>
                        <a:lnSpc>
                          <a:spcPct val="125000"/>
                        </a:lnSpc>
                      </a:pPr>
                      <a:r>
                        <a:rPr lang="en-US" sz="1600" b="1" i="0" u="none" kern="1200" dirty="0">
                          <a:solidFill>
                            <a:schemeClr val="tx1"/>
                          </a:solidFill>
                          <a:effectLst/>
                          <a:latin typeface="Open Sans Light" panose="020B0306030504020204"/>
                          <a:ea typeface="+mn-ea"/>
                          <a:cs typeface="+mn-cs"/>
                        </a:rPr>
                        <a:t>Work </a:t>
                      </a:r>
                      <a:r>
                        <a:rPr lang="en-US" sz="1600" b="0" i="0" u="none" kern="1200" dirty="0">
                          <a:solidFill>
                            <a:schemeClr val="tx1"/>
                          </a:solidFill>
                          <a:effectLst/>
                          <a:latin typeface="Open Sans Light" panose="020B0306030504020204"/>
                          <a:ea typeface="+mn-ea"/>
                          <a:cs typeface="+mn-cs"/>
                        </a:rPr>
                        <a:t>with the person supported so s/he has the </a:t>
                      </a:r>
                      <a:r>
                        <a:rPr lang="en-US" sz="1600" b="1" i="0" u="none" kern="1200" dirty="0">
                          <a:solidFill>
                            <a:schemeClr val="tx1"/>
                          </a:solidFill>
                          <a:effectLst/>
                          <a:latin typeface="Open Sans Light" panose="020B0306030504020204"/>
                          <a:ea typeface="+mn-ea"/>
                          <a:cs typeface="+mn-cs"/>
                        </a:rPr>
                        <a:t>time and other support needed </a:t>
                      </a:r>
                      <a:r>
                        <a:rPr lang="en-US" sz="1600" b="0" i="0" u="none" kern="1200" dirty="0">
                          <a:solidFill>
                            <a:schemeClr val="tx1"/>
                          </a:solidFill>
                          <a:effectLst/>
                          <a:latin typeface="Open Sans Light" panose="020B0306030504020204"/>
                          <a:ea typeface="+mn-ea"/>
                          <a:cs typeface="+mn-cs"/>
                        </a:rPr>
                        <a:t>to </a:t>
                      </a:r>
                      <a:r>
                        <a:rPr lang="en-US" sz="1600" b="1" i="0" u="none" kern="1200" dirty="0">
                          <a:solidFill>
                            <a:schemeClr val="tx1"/>
                          </a:solidFill>
                          <a:effectLst/>
                          <a:latin typeface="Open Sans Light" panose="020B0306030504020204"/>
                          <a:ea typeface="+mn-ea"/>
                          <a:cs typeface="+mn-cs"/>
                        </a:rPr>
                        <a:t>receive, consider, understand, and provide nonverbal communication and information</a:t>
                      </a:r>
                      <a:r>
                        <a:rPr lang="en-US" sz="1600" b="0" i="0" u="none" kern="1200" dirty="0">
                          <a:solidFill>
                            <a:schemeClr val="tx1"/>
                          </a:solidFill>
                          <a:effectLst/>
                          <a:latin typeface="Open Sans Light" panose="020B0306030504020204"/>
                          <a:ea typeface="+mn-ea"/>
                          <a:cs typeface="+mn-cs"/>
                        </a:rPr>
                        <a:t>.</a:t>
                      </a:r>
                      <a:endParaRPr lang="en-US" sz="1600" u="none" dirty="0">
                        <a:latin typeface="Open Sans Light" panose="020B0306030504020204"/>
                      </a:endParaRPr>
                    </a:p>
                  </a:txBody>
                  <a:tcPr/>
                </a:tc>
                <a:tc>
                  <a: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600" b="0" i="0" u="none" kern="1200" dirty="0">
                          <a:solidFill>
                            <a:schemeClr val="tx1"/>
                          </a:solidFill>
                          <a:effectLst/>
                          <a:latin typeface="Open Sans Light" panose="020B0306030504020204"/>
                          <a:ea typeface="+mn-ea"/>
                          <a:cs typeface="+mn-cs"/>
                        </a:rPr>
                        <a:t>The competent DSP </a:t>
                      </a:r>
                      <a:r>
                        <a:rPr lang="en-US" sz="1600" b="1" i="0" u="none" kern="1200" dirty="0">
                          <a:solidFill>
                            <a:schemeClr val="tx1"/>
                          </a:solidFill>
                          <a:effectLst/>
                          <a:latin typeface="Open Sans Light" panose="020B0306030504020204"/>
                          <a:ea typeface="+mn-ea"/>
                          <a:cs typeface="+mn-cs"/>
                        </a:rPr>
                        <a:t>uses effective, sensitive communication skills </a:t>
                      </a:r>
                      <a:r>
                        <a:rPr lang="en-US" sz="1600" b="0" i="0" u="none" kern="1200" dirty="0">
                          <a:solidFill>
                            <a:schemeClr val="tx1"/>
                          </a:solidFill>
                          <a:effectLst/>
                          <a:latin typeface="Open Sans Light" panose="020B0306030504020204"/>
                          <a:ea typeface="+mn-ea"/>
                          <a:cs typeface="+mn-cs"/>
                        </a:rPr>
                        <a:t>to </a:t>
                      </a:r>
                      <a:r>
                        <a:rPr lang="en-US" sz="1600" b="1" i="0" u="none" kern="1200" dirty="0">
                          <a:solidFill>
                            <a:schemeClr val="tx1"/>
                          </a:solidFill>
                          <a:effectLst/>
                          <a:latin typeface="Open Sans Light" panose="020B0306030504020204"/>
                          <a:ea typeface="+mn-ea"/>
                          <a:cs typeface="+mn-cs"/>
                        </a:rPr>
                        <a:t>build rapport</a:t>
                      </a:r>
                      <a:r>
                        <a:rPr lang="en-US" sz="1600" b="0" i="0" u="none" kern="1200" dirty="0">
                          <a:solidFill>
                            <a:schemeClr val="tx1"/>
                          </a:solidFill>
                          <a:effectLst/>
                          <a:latin typeface="Open Sans Light" panose="020B0306030504020204"/>
                          <a:ea typeface="+mn-ea"/>
                          <a:cs typeface="+mn-cs"/>
                        </a:rPr>
                        <a:t> and channels of communication </a:t>
                      </a:r>
                      <a:r>
                        <a:rPr lang="en-US" sz="1600" b="1" i="0" u="none" kern="1200" dirty="0">
                          <a:solidFill>
                            <a:schemeClr val="tx1"/>
                          </a:solidFill>
                          <a:effectLst/>
                          <a:latin typeface="Open Sans Light" panose="020B0306030504020204"/>
                          <a:ea typeface="+mn-ea"/>
                          <a:cs typeface="+mn-cs"/>
                        </a:rPr>
                        <a:t>by recognizing and adapting to the range </a:t>
                      </a:r>
                      <a:r>
                        <a:rPr lang="en-US" sz="1600" b="0" i="0" u="none" kern="1200" dirty="0">
                          <a:solidFill>
                            <a:schemeClr val="tx1"/>
                          </a:solidFill>
                          <a:effectLst/>
                          <a:latin typeface="Open Sans Light" panose="020B0306030504020204"/>
                          <a:ea typeface="+mn-ea"/>
                          <a:cs typeface="+mn-cs"/>
                        </a:rPr>
                        <a:t>of participant </a:t>
                      </a:r>
                      <a:r>
                        <a:rPr lang="en-US" sz="1600" b="1" i="0" u="none" kern="1200" dirty="0">
                          <a:solidFill>
                            <a:schemeClr val="tx1"/>
                          </a:solidFill>
                          <a:effectLst/>
                          <a:latin typeface="Open Sans Light" panose="020B0306030504020204"/>
                          <a:ea typeface="+mn-ea"/>
                          <a:cs typeface="+mn-cs"/>
                        </a:rPr>
                        <a:t>communication styles</a:t>
                      </a:r>
                      <a:r>
                        <a:rPr lang="en-US" sz="1600" b="0" i="0" u="none" kern="1200" dirty="0">
                          <a:solidFill>
                            <a:schemeClr val="tx1"/>
                          </a:solidFill>
                          <a:effectLst/>
                          <a:latin typeface="Open Sans Light" panose="020B0306030504020204"/>
                          <a:ea typeface="+mn-ea"/>
                          <a:cs typeface="+mn-cs"/>
                        </a:rPr>
                        <a:t>.</a:t>
                      </a:r>
                      <a:endParaRPr lang="en-US" sz="1600" u="none" dirty="0">
                        <a:latin typeface="Open Sans Light" panose="020B0306030504020204"/>
                      </a:endParaRPr>
                    </a:p>
                  </a:txBody>
                  <a:tcPr/>
                </a:tc>
                <a:extLst>
                  <a:ext uri="{0D108BD9-81ED-4DB2-BD59-A6C34878D82A}">
                    <a16:rowId xmlns:a16="http://schemas.microsoft.com/office/drawing/2014/main" val="3300699710"/>
                  </a:ext>
                </a:extLst>
              </a:tr>
            </a:tbl>
          </a:graphicData>
        </a:graphic>
      </p:graphicFrame>
    </p:spTree>
    <p:extLst>
      <p:ext uri="{BB962C8B-B14F-4D97-AF65-F5344CB8AC3E}">
        <p14:creationId xmlns:p14="http://schemas.microsoft.com/office/powerpoint/2010/main" val="974994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Examples of Career Ladder &amp; </a:t>
            </a:r>
            <a:br>
              <a:rPr lang="en-US"/>
            </a:br>
            <a:r>
              <a:rPr lang="en-US"/>
              <a:t>Credentialing Programs</a:t>
            </a:r>
            <a:endParaRPr lang="en-US" dirty="0"/>
          </a:p>
        </p:txBody>
      </p:sp>
      <p:sp>
        <p:nvSpPr>
          <p:cNvPr id="5" name="Content Placeholder 4"/>
          <p:cNvSpPr>
            <a:spLocks noGrp="1"/>
          </p:cNvSpPr>
          <p:nvPr>
            <p:ph sz="half" idx="1"/>
          </p:nvPr>
        </p:nvSpPr>
        <p:spPr>
          <a:xfrm>
            <a:off x="838200" y="1825625"/>
            <a:ext cx="5655906" cy="4351338"/>
          </a:xfrm>
        </p:spPr>
        <p:txBody>
          <a:bodyPr>
            <a:normAutofit fontScale="70000" lnSpcReduction="20000"/>
          </a:bodyPr>
          <a:lstStyle/>
          <a:p>
            <a:r>
              <a:rPr lang="en-US" dirty="0"/>
              <a:t>QuILTSS Institute - Pre-Early Service Training </a:t>
            </a:r>
          </a:p>
          <a:p>
            <a:r>
              <a:rPr lang="en-US" dirty="0"/>
              <a:t>Department of Labor Apprenticeship Program</a:t>
            </a:r>
          </a:p>
          <a:p>
            <a:r>
              <a:rPr lang="en-US" dirty="0"/>
              <a:t>NADSP Voluntary Certification Program &amp; </a:t>
            </a:r>
            <a:br>
              <a:rPr lang="en-US" dirty="0"/>
            </a:br>
            <a:r>
              <a:rPr lang="en-US" dirty="0"/>
              <a:t>E-Badge Academy</a:t>
            </a:r>
          </a:p>
          <a:p>
            <a:r>
              <a:rPr lang="en-US" dirty="0"/>
              <a:t>State Certification Program Using College of Direct Supports</a:t>
            </a:r>
          </a:p>
          <a:p>
            <a:r>
              <a:rPr lang="en-US" dirty="0" err="1"/>
              <a:t>GearUp</a:t>
            </a:r>
            <a:r>
              <a:rPr lang="en-US" dirty="0"/>
              <a:t>-The New York DSP Credentialing Model</a:t>
            </a:r>
          </a:p>
          <a:p>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4335"/>
          <a:stretch/>
        </p:blipFill>
        <p:spPr>
          <a:xfrm>
            <a:off x="7183017" y="1890939"/>
            <a:ext cx="5008983" cy="3286878"/>
          </a:xfrm>
          <a:prstGeom prst="rect">
            <a:avLst/>
          </a:prstGeom>
        </p:spPr>
      </p:pic>
    </p:spTree>
    <p:extLst>
      <p:ext uri="{BB962C8B-B14F-4D97-AF65-F5344CB8AC3E}">
        <p14:creationId xmlns:p14="http://schemas.microsoft.com/office/powerpoint/2010/main" val="4012594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Poll Question</a:t>
            </a:r>
            <a:endParaRPr lang="en-US" dirty="0"/>
          </a:p>
        </p:txBody>
      </p:sp>
      <p:sp>
        <p:nvSpPr>
          <p:cNvPr id="3" name="Content Placeholder 2"/>
          <p:cNvSpPr>
            <a:spLocks noGrp="1"/>
          </p:cNvSpPr>
          <p:nvPr>
            <p:ph idx="1"/>
          </p:nvPr>
        </p:nvSpPr>
        <p:spPr/>
        <p:txBody>
          <a:bodyPr>
            <a:normAutofit/>
          </a:bodyPr>
          <a:lstStyle/>
          <a:p>
            <a:pPr marL="0" indent="0">
              <a:buNone/>
            </a:pPr>
            <a:r>
              <a:rPr lang="en-US" dirty="0"/>
              <a:t>Is your organization ready to participate in The </a:t>
            </a:r>
            <a:r>
              <a:rPr lang="en-US" dirty="0" err="1"/>
              <a:t>QuILTSS</a:t>
            </a:r>
            <a:r>
              <a:rPr lang="en-US" dirty="0"/>
              <a:t> Institute Workforce Development program? </a:t>
            </a:r>
          </a:p>
          <a:p>
            <a:pPr marL="594360">
              <a:buFont typeface="ZapfDingbatsITC" charset="0"/>
              <a:buChar char="❑"/>
            </a:pPr>
            <a:r>
              <a:rPr lang="en-US" dirty="0"/>
              <a:t> Yes</a:t>
            </a:r>
          </a:p>
          <a:p>
            <a:pPr marL="594360">
              <a:buFont typeface="ZapfDingbatsITC" charset="0"/>
              <a:buChar char="❑"/>
            </a:pPr>
            <a:r>
              <a:rPr lang="en-US" dirty="0"/>
              <a:t> No</a:t>
            </a:r>
          </a:p>
          <a:p>
            <a:pPr marL="594360">
              <a:buFont typeface="ZapfDingbatsITC" charset="0"/>
              <a:buChar char="❑"/>
            </a:pPr>
            <a:r>
              <a:rPr lang="en-US" dirty="0"/>
              <a:t> Already participating</a:t>
            </a:r>
          </a:p>
        </p:txBody>
      </p:sp>
    </p:spTree>
    <p:extLst>
      <p:ext uri="{BB962C8B-B14F-4D97-AF65-F5344CB8AC3E}">
        <p14:creationId xmlns:p14="http://schemas.microsoft.com/office/powerpoint/2010/main" val="224288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0435" y="190214"/>
            <a:ext cx="9051131" cy="6546985"/>
          </a:xfrm>
          <a:prstGeom prst="rect">
            <a:avLst/>
          </a:prstGeom>
        </p:spPr>
      </p:pic>
    </p:spTree>
    <p:extLst>
      <p:ext uri="{BB962C8B-B14F-4D97-AF65-F5344CB8AC3E}">
        <p14:creationId xmlns:p14="http://schemas.microsoft.com/office/powerpoint/2010/main" val="2660859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8550" y="43828"/>
            <a:ext cx="9363398" cy="6577216"/>
          </a:xfrm>
          <a:prstGeom prst="rect">
            <a:avLst/>
          </a:prstGeom>
        </p:spPr>
      </p:pic>
      <p:sp>
        <p:nvSpPr>
          <p:cNvPr id="5" name="TextBox 4"/>
          <p:cNvSpPr txBox="1"/>
          <p:nvPr/>
        </p:nvSpPr>
        <p:spPr>
          <a:xfrm>
            <a:off x="5060577" y="295836"/>
            <a:ext cx="2929841" cy="646331"/>
          </a:xfrm>
          <a:prstGeom prst="rect">
            <a:avLst/>
          </a:prstGeom>
          <a:noFill/>
        </p:spPr>
        <p:txBody>
          <a:bodyPr wrap="none" rtlCol="0">
            <a:spAutoFit/>
          </a:bodyPr>
          <a:lstStyle/>
          <a:p>
            <a:r>
              <a:rPr lang="en-US" sz="3600" b="1" dirty="0"/>
              <a:t> </a:t>
            </a:r>
            <a:r>
              <a:rPr lang="en-US" sz="3600" b="1" dirty="0">
                <a:solidFill>
                  <a:schemeClr val="bg1"/>
                </a:solidFill>
              </a:rPr>
              <a:t>of TN </a:t>
            </a:r>
            <a:r>
              <a:rPr lang="en-US" sz="3600" b="1" dirty="0" err="1">
                <a:solidFill>
                  <a:schemeClr val="bg1"/>
                </a:solidFill>
              </a:rPr>
              <a:t>QuILTSS</a:t>
            </a:r>
            <a:endParaRPr lang="en-US" sz="3600" b="1" dirty="0">
              <a:solidFill>
                <a:schemeClr val="bg1"/>
              </a:solidFill>
            </a:endParaRPr>
          </a:p>
        </p:txBody>
      </p:sp>
      <p:sp>
        <p:nvSpPr>
          <p:cNvPr id="6" name="TextBox 5"/>
          <p:cNvSpPr txBox="1"/>
          <p:nvPr/>
        </p:nvSpPr>
        <p:spPr>
          <a:xfrm>
            <a:off x="6357938" y="6176727"/>
            <a:ext cx="2957232" cy="369332"/>
          </a:xfrm>
          <a:prstGeom prst="rect">
            <a:avLst/>
          </a:prstGeom>
          <a:noFill/>
        </p:spPr>
        <p:txBody>
          <a:bodyPr wrap="square" rtlCol="0">
            <a:spAutoFit/>
          </a:bodyPr>
          <a:lstStyle/>
          <a:p>
            <a:r>
              <a:rPr lang="en-US" dirty="0"/>
              <a:t>Source: Charla Long, 2017</a:t>
            </a:r>
          </a:p>
        </p:txBody>
      </p:sp>
    </p:spTree>
    <p:extLst>
      <p:ext uri="{BB962C8B-B14F-4D97-AF65-F5344CB8AC3E}">
        <p14:creationId xmlns:p14="http://schemas.microsoft.com/office/powerpoint/2010/main" val="526507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TN </a:t>
            </a:r>
            <a:r>
              <a:rPr lang="en-US" dirty="0" err="1"/>
              <a:t>QuILTSS</a:t>
            </a:r>
            <a:r>
              <a:rPr lang="en-US" dirty="0"/>
              <a:t> Institute Badges</a:t>
            </a:r>
          </a:p>
        </p:txBody>
      </p:sp>
      <p:grpSp>
        <p:nvGrpSpPr>
          <p:cNvPr id="4" name="Group 3">
            <a:extLst>
              <a:ext uri="{FF2B5EF4-FFF2-40B4-BE49-F238E27FC236}">
                <a16:creationId xmlns:a16="http://schemas.microsoft.com/office/drawing/2014/main" id="{C5CABBF6-84EB-2446-9390-64A8756C47E2}"/>
              </a:ext>
            </a:extLst>
          </p:cNvPr>
          <p:cNvGrpSpPr/>
          <p:nvPr/>
        </p:nvGrpSpPr>
        <p:grpSpPr>
          <a:xfrm>
            <a:off x="2054169" y="1537487"/>
            <a:ext cx="7442541" cy="4982582"/>
            <a:chOff x="1816100" y="381000"/>
            <a:chExt cx="8458200" cy="6032500"/>
          </a:xfrm>
        </p:grpSpPr>
        <p:pic>
          <p:nvPicPr>
            <p:cNvPr id="5" name="Picture 4" descr="01 Communic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100" y="393700"/>
              <a:ext cx="1752600" cy="1752600"/>
            </a:xfrm>
            <a:prstGeom prst="rect">
              <a:avLst/>
            </a:prstGeom>
          </p:spPr>
        </p:pic>
        <p:pic>
          <p:nvPicPr>
            <p:cNvPr id="6" name="Picture 5" descr="02 Person Centered Practi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381000"/>
              <a:ext cx="1752600" cy="1752600"/>
            </a:xfrm>
            <a:prstGeom prst="rect">
              <a:avLst/>
            </a:prstGeom>
          </p:spPr>
        </p:pic>
        <p:pic>
          <p:nvPicPr>
            <p:cNvPr id="7" name="Picture 6" descr="03 Evaluation &amp; Observa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4648200"/>
              <a:ext cx="1765300" cy="1765300"/>
            </a:xfrm>
            <a:prstGeom prst="rect">
              <a:avLst/>
            </a:prstGeom>
          </p:spPr>
        </p:pic>
        <p:pic>
          <p:nvPicPr>
            <p:cNvPr id="8" name="Picture 7" descr="04 Crisis Prevention &amp; Interven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00" y="381000"/>
              <a:ext cx="1765300" cy="1765300"/>
            </a:xfrm>
            <a:prstGeom prst="rect">
              <a:avLst/>
            </a:prstGeom>
          </p:spPr>
        </p:pic>
        <p:pic>
          <p:nvPicPr>
            <p:cNvPr id="9" name="Picture 8" descr="05 Safety.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0" y="4572000"/>
              <a:ext cx="1803400" cy="1803400"/>
            </a:xfrm>
            <a:prstGeom prst="rect">
              <a:avLst/>
            </a:prstGeom>
          </p:spPr>
        </p:pic>
        <p:pic>
          <p:nvPicPr>
            <p:cNvPr id="10" name="Picture 9" descr="06 Professionalism &amp; Ethic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8200" y="2438400"/>
              <a:ext cx="1752600" cy="1752600"/>
            </a:xfrm>
            <a:prstGeom prst="rect">
              <a:avLst/>
            </a:prstGeom>
          </p:spPr>
        </p:pic>
        <p:pic>
          <p:nvPicPr>
            <p:cNvPr id="11" name="Picture 10" descr="07 Empowerment &amp;Advocacy.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4400" y="4572000"/>
              <a:ext cx="1739900" cy="1739900"/>
            </a:xfrm>
            <a:prstGeom prst="rect">
              <a:avLst/>
            </a:prstGeom>
          </p:spPr>
        </p:pic>
        <p:pic>
          <p:nvPicPr>
            <p:cNvPr id="12" name="Picture 11" descr="08 Health &amp; Wellness.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2400" y="4572000"/>
              <a:ext cx="1816100" cy="1816100"/>
            </a:xfrm>
            <a:prstGeom prst="rect">
              <a:avLst/>
            </a:prstGeom>
          </p:spPr>
        </p:pic>
        <p:pic>
          <p:nvPicPr>
            <p:cNvPr id="13" name="Picture 12" descr="09 Community Living &amp; Skills Suppor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8800" y="2438400"/>
              <a:ext cx="1790700" cy="1790700"/>
            </a:xfrm>
            <a:prstGeom prst="rect">
              <a:avLst/>
            </a:prstGeom>
          </p:spPr>
        </p:pic>
        <p:pic>
          <p:nvPicPr>
            <p:cNvPr id="14" name="Picture 13" descr="10 Community Inclusion &amp; Networking.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438400"/>
              <a:ext cx="1803400" cy="1803400"/>
            </a:xfrm>
            <a:prstGeom prst="rect">
              <a:avLst/>
            </a:prstGeom>
          </p:spPr>
        </p:pic>
        <p:pic>
          <p:nvPicPr>
            <p:cNvPr id="15" name="Picture 14" descr="11 Cultural Competency.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8400" y="2438400"/>
              <a:ext cx="1803400" cy="1803400"/>
            </a:xfrm>
            <a:prstGeom prst="rect">
              <a:avLst/>
            </a:prstGeom>
          </p:spPr>
        </p:pic>
        <p:pic>
          <p:nvPicPr>
            <p:cNvPr id="16" name="Picture 15" descr="12 Education Training &amp; Self Developmen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48400" y="381000"/>
              <a:ext cx="1752600" cy="1752600"/>
            </a:xfrm>
            <a:prstGeom prst="rect">
              <a:avLst/>
            </a:prstGeom>
          </p:spPr>
        </p:pic>
      </p:grpSp>
    </p:spTree>
    <p:extLst>
      <p:ext uri="{BB962C8B-B14F-4D97-AF65-F5344CB8AC3E}">
        <p14:creationId xmlns:p14="http://schemas.microsoft.com/office/powerpoint/2010/main" val="1582222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ECF Competency Topics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1. Disability Rights Movement</a:t>
            </a:r>
          </a:p>
          <a:p>
            <a:pPr marL="0" indent="0">
              <a:buNone/>
            </a:pPr>
            <a:r>
              <a:rPr lang="en-US" dirty="0"/>
              <a:t>2. Universal EVV System Training</a:t>
            </a:r>
          </a:p>
          <a:p>
            <a:pPr marL="0" indent="0">
              <a:buNone/>
            </a:pPr>
            <a:r>
              <a:rPr lang="en-US" dirty="0"/>
              <a:t>3. Standard Precautions</a:t>
            </a:r>
          </a:p>
          <a:p>
            <a:pPr marL="0" indent="0">
              <a:buNone/>
            </a:pPr>
            <a:r>
              <a:rPr lang="en-US" dirty="0"/>
              <a:t>4. Introduction to Employment and Community First (ECF)</a:t>
            </a:r>
          </a:p>
          <a:p>
            <a:pPr marL="0" indent="0">
              <a:buNone/>
            </a:pPr>
            <a:r>
              <a:rPr lang="en-US" dirty="0"/>
              <a:t>5. Importance of Employment</a:t>
            </a:r>
          </a:p>
          <a:p>
            <a:pPr marL="0" indent="0">
              <a:buNone/>
            </a:pPr>
            <a:r>
              <a:rPr lang="en-US" dirty="0"/>
              <a:t>6. Everyone Can Learn</a:t>
            </a:r>
          </a:p>
          <a:p>
            <a:pPr marL="0" indent="0">
              <a:buNone/>
            </a:pPr>
            <a:r>
              <a:rPr lang="en-US" dirty="0"/>
              <a:t>7. Supporting Community Participation</a:t>
            </a:r>
          </a:p>
          <a:p>
            <a:pPr marL="0" indent="0">
              <a:buNone/>
            </a:pPr>
            <a:r>
              <a:rPr lang="en-US" dirty="0"/>
              <a:t>8. Importance of Full Citizenship and Valued Social Roles</a:t>
            </a:r>
          </a:p>
          <a:p>
            <a:endParaRPr lang="en-US" dirty="0"/>
          </a:p>
          <a:p>
            <a:endParaRPr lang="en-US" dirty="0"/>
          </a:p>
        </p:txBody>
      </p:sp>
    </p:spTree>
    <p:extLst>
      <p:ext uri="{BB962C8B-B14F-4D97-AF65-F5344CB8AC3E}">
        <p14:creationId xmlns:p14="http://schemas.microsoft.com/office/powerpoint/2010/main" val="1999855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ECF Competency Topics</a:t>
            </a:r>
          </a:p>
        </p:txBody>
      </p:sp>
      <p:sp>
        <p:nvSpPr>
          <p:cNvPr id="3" name="Content Placeholder 2"/>
          <p:cNvSpPr>
            <a:spLocks noGrp="1"/>
          </p:cNvSpPr>
          <p:nvPr>
            <p:ph idx="1"/>
          </p:nvPr>
        </p:nvSpPr>
        <p:spPr>
          <a:xfrm>
            <a:off x="838199" y="1825625"/>
            <a:ext cx="10908323" cy="4351338"/>
          </a:xfrm>
        </p:spPr>
        <p:txBody>
          <a:bodyPr>
            <a:normAutofit/>
          </a:bodyPr>
          <a:lstStyle/>
          <a:p>
            <a:pPr marL="0" indent="0">
              <a:buNone/>
            </a:pPr>
            <a:r>
              <a:rPr lang="en-US" dirty="0"/>
              <a:t> 9. HCBS Settings Rules (Providers are Required to Use with DSPs)</a:t>
            </a:r>
          </a:p>
          <a:p>
            <a:pPr marL="0" indent="0">
              <a:buNone/>
            </a:pPr>
            <a:r>
              <a:rPr lang="en-US" dirty="0"/>
              <a:t>10. Introduction to Supporting People</a:t>
            </a:r>
          </a:p>
          <a:p>
            <a:pPr marL="0" indent="0">
              <a:buNone/>
            </a:pPr>
            <a:r>
              <a:rPr lang="en-US" dirty="0"/>
              <a:t>11. Keys to Supporting People to Form and Keep Relationships</a:t>
            </a:r>
          </a:p>
          <a:p>
            <a:pPr marL="0" indent="0">
              <a:buNone/>
            </a:pPr>
            <a:r>
              <a:rPr lang="en-US" dirty="0"/>
              <a:t>12. Working with Individuals and Families</a:t>
            </a:r>
          </a:p>
          <a:p>
            <a:pPr marL="0" indent="0">
              <a:buNone/>
            </a:pPr>
            <a:r>
              <a:rPr lang="en-US" dirty="0"/>
              <a:t>13. Positive Behavior Supports</a:t>
            </a:r>
          </a:p>
          <a:p>
            <a:pPr marL="0" indent="0">
              <a:buNone/>
            </a:pPr>
            <a:r>
              <a:rPr lang="en-US" dirty="0"/>
              <a:t>14. Self-Determination for Personal Expression</a:t>
            </a:r>
          </a:p>
          <a:p>
            <a:pPr marL="0" indent="0">
              <a:buNone/>
            </a:pPr>
            <a:r>
              <a:rPr lang="en-US" dirty="0"/>
              <a:t>15. Keeping People Safe</a:t>
            </a:r>
          </a:p>
          <a:p>
            <a:endParaRPr lang="en-US" dirty="0"/>
          </a:p>
        </p:txBody>
      </p:sp>
    </p:spTree>
    <p:extLst>
      <p:ext uri="{BB962C8B-B14F-4D97-AF65-F5344CB8AC3E}">
        <p14:creationId xmlns:p14="http://schemas.microsoft.com/office/powerpoint/2010/main" val="90201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BAFE-301A-5F42-BCA2-3F7A85CA533E}"/>
              </a:ext>
            </a:extLst>
          </p:cNvPr>
          <p:cNvSpPr>
            <a:spLocks noGrp="1"/>
          </p:cNvSpPr>
          <p:nvPr>
            <p:ph type="title"/>
          </p:nvPr>
        </p:nvSpPr>
        <p:spPr/>
        <p:txBody>
          <a:bodyPr/>
          <a:lstStyle/>
          <a:p>
            <a:r>
              <a:rPr lang="en-US" dirty="0"/>
              <a:t>Who Are Direct Support Professionals? </a:t>
            </a:r>
          </a:p>
        </p:txBody>
      </p:sp>
    </p:spTree>
    <p:extLst>
      <p:ext uri="{BB962C8B-B14F-4D97-AF65-F5344CB8AC3E}">
        <p14:creationId xmlns:p14="http://schemas.microsoft.com/office/powerpoint/2010/main" val="1839558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1">
            <a:extLst>
              <a:ext uri="{FF2B5EF4-FFF2-40B4-BE49-F238E27FC236}">
                <a16:creationId xmlns:a16="http://schemas.microsoft.com/office/drawing/2014/main" id="{56DA7903-D0AA-DB4C-B8B9-59819A9515CA}"/>
              </a:ext>
            </a:extLst>
          </p:cNvPr>
          <p:cNvSpPr>
            <a:spLocks noGrp="1" noChangeArrowheads="1"/>
          </p:cNvSpPr>
          <p:nvPr>
            <p:ph type="title"/>
          </p:nvPr>
        </p:nvSpPr>
        <p:spPr/>
        <p:txBody>
          <a:bodyPr/>
          <a:lstStyle/>
          <a:p>
            <a:r>
              <a:rPr lang="en-US" altLang="en-US" dirty="0"/>
              <a:t>DOL Apprenticeship Program</a:t>
            </a:r>
          </a:p>
        </p:txBody>
      </p:sp>
      <p:sp>
        <p:nvSpPr>
          <p:cNvPr id="2" name="Content Placeholder 1"/>
          <p:cNvSpPr>
            <a:spLocks noGrp="1"/>
          </p:cNvSpPr>
          <p:nvPr>
            <p:ph idx="1"/>
          </p:nvPr>
        </p:nvSpPr>
        <p:spPr/>
        <p:txBody>
          <a:bodyPr/>
          <a:lstStyle/>
          <a:p>
            <a:r>
              <a:rPr lang="en-US"/>
              <a:t>On-the-Job Learning (OJL): 3,000-4,500 hours</a:t>
            </a:r>
          </a:p>
          <a:p>
            <a:r>
              <a:rPr lang="en-US"/>
              <a:t>Related Instruction: 220 hours</a:t>
            </a:r>
          </a:p>
          <a:p>
            <a:r>
              <a:rPr lang="en-US"/>
              <a:t>Three Levels</a:t>
            </a:r>
          </a:p>
          <a:p>
            <a:pPr lvl="1"/>
            <a:r>
              <a:rPr lang="en-US"/>
              <a:t>DSP Registered</a:t>
            </a:r>
          </a:p>
          <a:p>
            <a:pPr lvl="1"/>
            <a:r>
              <a:rPr lang="en-US"/>
              <a:t>Initial Certification</a:t>
            </a:r>
          </a:p>
          <a:p>
            <a:pPr lvl="1"/>
            <a:r>
              <a:rPr lang="en-US"/>
              <a:t>Advanced Certification</a:t>
            </a:r>
          </a:p>
          <a:p>
            <a:endParaRPr lang="en-US" dirty="0"/>
          </a:p>
        </p:txBody>
      </p:sp>
      <p:pic>
        <p:nvPicPr>
          <p:cNvPr id="3" name="Picture 2"/>
          <p:cNvPicPr>
            <a:picLocks noChangeAspect="1"/>
          </p:cNvPicPr>
          <p:nvPr/>
        </p:nvPicPr>
        <p:blipFill>
          <a:blip r:embed="rId3"/>
          <a:stretch>
            <a:fillRect/>
          </a:stretch>
        </p:blipFill>
        <p:spPr>
          <a:xfrm>
            <a:off x="6096000" y="2164702"/>
            <a:ext cx="5429898" cy="3909527"/>
          </a:xfrm>
          <a:prstGeom prst="rect">
            <a:avLst/>
          </a:prstGeom>
        </p:spPr>
      </p:pic>
    </p:spTree>
    <p:extLst>
      <p:ext uri="{BB962C8B-B14F-4D97-AF65-F5344CB8AC3E}">
        <p14:creationId xmlns:p14="http://schemas.microsoft.com/office/powerpoint/2010/main" val="1088937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1">
            <a:extLst>
              <a:ext uri="{FF2B5EF4-FFF2-40B4-BE49-F238E27FC236}">
                <a16:creationId xmlns:a16="http://schemas.microsoft.com/office/drawing/2014/main" id="{D09D67EF-6DBF-BB47-8D64-397E3E379A27}"/>
              </a:ext>
            </a:extLst>
          </p:cNvPr>
          <p:cNvSpPr>
            <a:spLocks noGrp="1" noChangeArrowheads="1"/>
          </p:cNvSpPr>
          <p:nvPr>
            <p:ph type="title"/>
          </p:nvPr>
        </p:nvSpPr>
        <p:spPr/>
        <p:txBody>
          <a:bodyPr/>
          <a:lstStyle/>
          <a:p>
            <a:r>
              <a:rPr lang="en-US" altLang="en-US"/>
              <a:t>NADSP Voluntary Credentialing Program </a:t>
            </a:r>
            <a:endParaRPr lang="en-US" altLang="en-US" dirty="0"/>
          </a:p>
        </p:txBody>
      </p:sp>
      <p:sp>
        <p:nvSpPr>
          <p:cNvPr id="2" name="Content Placeholder 1"/>
          <p:cNvSpPr>
            <a:spLocks noGrp="1"/>
          </p:cNvSpPr>
          <p:nvPr>
            <p:ph idx="1"/>
          </p:nvPr>
        </p:nvSpPr>
        <p:spPr/>
        <p:txBody>
          <a:bodyPr/>
          <a:lstStyle/>
          <a:p>
            <a:r>
              <a:rPr lang="en-US" altLang="en-US" dirty="0"/>
              <a:t>DSP-R (Registered)</a:t>
            </a:r>
            <a:endParaRPr lang="en-US" dirty="0"/>
          </a:p>
          <a:p>
            <a:r>
              <a:rPr lang="en-US" dirty="0"/>
              <a:t>DSP-I (Certified) </a:t>
            </a:r>
          </a:p>
          <a:p>
            <a:r>
              <a:rPr lang="en-US" dirty="0"/>
              <a:t>DSP-II (Certified)</a:t>
            </a:r>
          </a:p>
          <a:p>
            <a:r>
              <a:rPr lang="en-US" altLang="en-US" dirty="0"/>
              <a:t>DSP–III–Specialist Areas</a:t>
            </a: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608" y="2360645"/>
            <a:ext cx="2615575" cy="25939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0471" y="1332739"/>
            <a:ext cx="2901617" cy="5337110"/>
          </a:xfrm>
          <a:prstGeom prst="rect">
            <a:avLst/>
          </a:prstGeom>
        </p:spPr>
      </p:pic>
    </p:spTree>
    <p:extLst>
      <p:ext uri="{BB962C8B-B14F-4D97-AF65-F5344CB8AC3E}">
        <p14:creationId xmlns:p14="http://schemas.microsoft.com/office/powerpoint/2010/main" val="4000084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1">
            <a:extLst>
              <a:ext uri="{FF2B5EF4-FFF2-40B4-BE49-F238E27FC236}">
                <a16:creationId xmlns:a16="http://schemas.microsoft.com/office/drawing/2014/main" id="{BCE42A70-DFD6-5045-A454-FD90FA595898}"/>
              </a:ext>
            </a:extLst>
          </p:cNvPr>
          <p:cNvSpPr>
            <a:spLocks noGrp="1" noChangeArrowheads="1"/>
          </p:cNvSpPr>
          <p:nvPr>
            <p:ph type="title"/>
          </p:nvPr>
        </p:nvSpPr>
        <p:spPr/>
        <p:txBody>
          <a:bodyPr/>
          <a:lstStyle/>
          <a:p>
            <a:r>
              <a:rPr lang="en-US" altLang="en-US"/>
              <a:t>NADSP Voluntary Credentialing Program </a:t>
            </a:r>
            <a:endParaRPr lang="en-US" altLang="en-US" dirty="0"/>
          </a:p>
        </p:txBody>
      </p:sp>
      <p:sp>
        <p:nvSpPr>
          <p:cNvPr id="2" name="Content Placeholder 1"/>
          <p:cNvSpPr>
            <a:spLocks noGrp="1"/>
          </p:cNvSpPr>
          <p:nvPr>
            <p:ph idx="1"/>
          </p:nvPr>
        </p:nvSpPr>
        <p:spPr>
          <a:xfrm>
            <a:off x="838200" y="1825624"/>
            <a:ext cx="6075784" cy="4519191"/>
          </a:xfrm>
        </p:spPr>
        <p:txBody>
          <a:bodyPr/>
          <a:lstStyle/>
          <a:p>
            <a:pPr lvl="0"/>
            <a:r>
              <a:rPr lang="en-US" dirty="0"/>
              <a:t>NADSP Code of Ethics</a:t>
            </a:r>
          </a:p>
          <a:p>
            <a:pPr lvl="0"/>
            <a:r>
              <a:rPr lang="en-US" dirty="0"/>
              <a:t>Accredited Education Training on 15 NADSP Competency Areas </a:t>
            </a:r>
          </a:p>
          <a:p>
            <a:pPr lvl="0"/>
            <a:r>
              <a:rPr lang="en-US" dirty="0"/>
              <a:t>Skill Demonstration and Assessment-The DSP Portfolio</a:t>
            </a:r>
          </a:p>
          <a:p>
            <a:pPr lvl="0"/>
            <a:r>
              <a:rPr lang="en-US" dirty="0"/>
              <a:t>Portfolio Development-NADSP </a:t>
            </a:r>
            <a:br>
              <a:rPr lang="en-US" dirty="0"/>
            </a:br>
            <a:r>
              <a:rPr lang="en-US" dirty="0"/>
              <a:t>E-Badge Academy</a:t>
            </a:r>
          </a:p>
          <a:p>
            <a:pPr lvl="0"/>
            <a:r>
              <a:rPr lang="en-US" dirty="0"/>
              <a:t>Portfolio Review and Assessment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870" y="1825625"/>
            <a:ext cx="4292080" cy="3130242"/>
          </a:xfrm>
          <a:prstGeom prst="rect">
            <a:avLst/>
          </a:prstGeom>
        </p:spPr>
      </p:pic>
    </p:spTree>
    <p:extLst>
      <p:ext uri="{BB962C8B-B14F-4D97-AF65-F5344CB8AC3E}">
        <p14:creationId xmlns:p14="http://schemas.microsoft.com/office/powerpoint/2010/main" val="1880732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1">
            <a:extLst>
              <a:ext uri="{FF2B5EF4-FFF2-40B4-BE49-F238E27FC236}">
                <a16:creationId xmlns:a16="http://schemas.microsoft.com/office/drawing/2014/main" id="{D7BB3B47-303E-8F4E-A0A9-17139B08EFC3}"/>
              </a:ext>
            </a:extLst>
          </p:cNvPr>
          <p:cNvSpPr>
            <a:spLocks noGrp="1" noChangeArrowheads="1"/>
          </p:cNvSpPr>
          <p:nvPr>
            <p:ph type="title"/>
          </p:nvPr>
        </p:nvSpPr>
        <p:spPr>
          <a:xfrm>
            <a:off x="838200" y="365125"/>
            <a:ext cx="10515600" cy="1743593"/>
          </a:xfrm>
        </p:spPr>
        <p:txBody>
          <a:bodyPr>
            <a:normAutofit/>
          </a:bodyPr>
          <a:lstStyle/>
          <a:p>
            <a:r>
              <a:rPr lang="en-US" altLang="en-US" dirty="0"/>
              <a:t>State Certification Program Using DirectCourse: College of Direct Supports</a:t>
            </a:r>
          </a:p>
        </p:txBody>
      </p:sp>
      <p:sp>
        <p:nvSpPr>
          <p:cNvPr id="2" name="Content Placeholder 1"/>
          <p:cNvSpPr>
            <a:spLocks noGrp="1"/>
          </p:cNvSpPr>
          <p:nvPr>
            <p:ph sz="half" idx="1"/>
          </p:nvPr>
        </p:nvSpPr>
        <p:spPr>
          <a:xfrm>
            <a:off x="2332652" y="2392006"/>
            <a:ext cx="2472613" cy="3850272"/>
          </a:xfrm>
        </p:spPr>
        <p:txBody>
          <a:bodyPr/>
          <a:lstStyle/>
          <a:p>
            <a:r>
              <a:rPr lang="en-US" dirty="0"/>
              <a:t>DSP-1</a:t>
            </a:r>
          </a:p>
          <a:p>
            <a:r>
              <a:rPr lang="en-US" dirty="0"/>
              <a:t>DSP-2</a:t>
            </a:r>
          </a:p>
          <a:p>
            <a:r>
              <a:rPr lang="en-US" dirty="0"/>
              <a:t>DSP-3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41295"/>
            <a:ext cx="5545383" cy="2478575"/>
          </a:xfrm>
          <a:prstGeom prst="rect">
            <a:avLst/>
          </a:prstGeom>
        </p:spPr>
      </p:pic>
    </p:spTree>
    <p:extLst>
      <p:ext uri="{BB962C8B-B14F-4D97-AF65-F5344CB8AC3E}">
        <p14:creationId xmlns:p14="http://schemas.microsoft.com/office/powerpoint/2010/main" val="13071996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a:extLst>
              <a:ext uri="{FF2B5EF4-FFF2-40B4-BE49-F238E27FC236}">
                <a16:creationId xmlns:a16="http://schemas.microsoft.com/office/drawing/2014/main" id="{E466DC09-0020-014B-9D8D-592456504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963" y="158910"/>
            <a:ext cx="9461838" cy="655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960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468F9A-7B23-D34D-9027-B4DF9CC68156}"/>
              </a:ext>
            </a:extLst>
          </p:cNvPr>
          <p:cNvSpPr txBox="1"/>
          <p:nvPr/>
        </p:nvSpPr>
        <p:spPr>
          <a:xfrm>
            <a:off x="6392837" y="6301035"/>
            <a:ext cx="5706035" cy="276999"/>
          </a:xfrm>
          <a:prstGeom prst="rect">
            <a:avLst/>
          </a:prstGeom>
          <a:noFill/>
        </p:spPr>
        <p:txBody>
          <a:bodyPr wrap="square" rtlCol="0">
            <a:spAutoFit/>
          </a:bodyPr>
          <a:lstStyle/>
          <a:p>
            <a:pPr algn="r"/>
            <a:r>
              <a:rPr lang="en-US" sz="1200" dirty="0">
                <a:latin typeface="Open Sans" charset="0"/>
                <a:ea typeface="Open Sans" charset="0"/>
                <a:cs typeface="Open Sans" charset="0"/>
              </a:rPr>
              <a:t>(Source: Hewitt et al., 2015)</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0476"/>
          <a:stretch/>
        </p:blipFill>
        <p:spPr>
          <a:xfrm>
            <a:off x="-302665" y="643811"/>
            <a:ext cx="12894303" cy="4926563"/>
          </a:xfrm>
          <a:prstGeom prst="rect">
            <a:avLst/>
          </a:prstGeom>
        </p:spPr>
      </p:pic>
    </p:spTree>
    <p:extLst>
      <p:ext uri="{BB962C8B-B14F-4D97-AF65-F5344CB8AC3E}">
        <p14:creationId xmlns:p14="http://schemas.microsoft.com/office/powerpoint/2010/main" val="1603628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60968" cy="1460500"/>
          </a:xfrm>
        </p:spPr>
        <p:txBody>
          <a:bodyPr>
            <a:normAutofit/>
          </a:bodyPr>
          <a:lstStyle/>
          <a:p>
            <a:r>
              <a:rPr lang="en-US" dirty="0"/>
              <a:t>8 Steps for Implementing Career Ladders or Credentialing</a:t>
            </a:r>
          </a:p>
        </p:txBody>
      </p:sp>
      <p:sp>
        <p:nvSpPr>
          <p:cNvPr id="3" name="Content Placeholder 2"/>
          <p:cNvSpPr>
            <a:spLocks noGrp="1"/>
          </p:cNvSpPr>
          <p:nvPr>
            <p:ph sz="half" idx="1"/>
          </p:nvPr>
        </p:nvSpPr>
        <p:spPr>
          <a:xfrm>
            <a:off x="838199" y="2068945"/>
            <a:ext cx="5810251" cy="4108018"/>
          </a:xfrm>
        </p:spPr>
        <p:txBody>
          <a:bodyPr>
            <a:normAutofit fontScale="92500"/>
          </a:bodyPr>
          <a:lstStyle/>
          <a:p>
            <a:pPr marL="0" indent="0">
              <a:lnSpc>
                <a:spcPct val="120000"/>
              </a:lnSpc>
              <a:buNone/>
            </a:pPr>
            <a:r>
              <a:rPr lang="en-US" dirty="0"/>
              <a:t>Step 1: Identify and assess the problem</a:t>
            </a:r>
          </a:p>
          <a:p>
            <a:pPr marL="0" indent="0">
              <a:lnSpc>
                <a:spcPct val="120000"/>
              </a:lnSpc>
              <a:buNone/>
            </a:pPr>
            <a:r>
              <a:rPr lang="en-US" dirty="0"/>
              <a:t>Step 2: Select an intervention strategy</a:t>
            </a:r>
          </a:p>
          <a:p>
            <a:pPr marL="0" indent="0">
              <a:lnSpc>
                <a:spcPct val="120000"/>
              </a:lnSpc>
              <a:buNone/>
            </a:pPr>
            <a:r>
              <a:rPr lang="en-US" dirty="0"/>
              <a:t>Step 3: Identify components of the strategy</a:t>
            </a:r>
          </a:p>
          <a:p>
            <a:pPr marL="0" indent="0">
              <a:lnSpc>
                <a:spcPct val="120000"/>
              </a:lnSpc>
              <a:buNone/>
            </a:pPr>
            <a:r>
              <a:rPr lang="en-US" dirty="0"/>
              <a:t>Step 4: Identify barriers to implementation</a:t>
            </a:r>
          </a:p>
        </p:txBody>
      </p:sp>
      <p:sp>
        <p:nvSpPr>
          <p:cNvPr id="4" name="TextBox 3"/>
          <p:cNvSpPr txBox="1"/>
          <p:nvPr/>
        </p:nvSpPr>
        <p:spPr>
          <a:xfrm>
            <a:off x="10257964" y="6414537"/>
            <a:ext cx="1741204" cy="276999"/>
          </a:xfrm>
          <a:prstGeom prst="rect">
            <a:avLst/>
          </a:prstGeom>
          <a:noFill/>
        </p:spPr>
        <p:txBody>
          <a:bodyPr wrap="square" rtlCol="0">
            <a:spAutoFit/>
          </a:bodyPr>
          <a:lstStyle/>
          <a:p>
            <a:r>
              <a:rPr lang="en-US" sz="1200" dirty="0">
                <a:latin typeface="Open Sans Light" charset="0"/>
                <a:ea typeface="Open Sans Light" charset="0"/>
                <a:cs typeface="Open Sans Light" charset="0"/>
              </a:rPr>
              <a:t>Larson &amp; Hewitt, 2005</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567" r="9023"/>
          <a:stretch/>
        </p:blipFill>
        <p:spPr>
          <a:xfrm>
            <a:off x="6736701" y="2068945"/>
            <a:ext cx="5455299" cy="3816220"/>
          </a:xfrm>
          <a:prstGeom prst="rect">
            <a:avLst/>
          </a:prstGeom>
        </p:spPr>
      </p:pic>
    </p:spTree>
    <p:extLst>
      <p:ext uri="{BB962C8B-B14F-4D97-AF65-F5344CB8AC3E}">
        <p14:creationId xmlns:p14="http://schemas.microsoft.com/office/powerpoint/2010/main" val="247474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60968" cy="1460500"/>
          </a:xfrm>
        </p:spPr>
        <p:txBody>
          <a:bodyPr>
            <a:normAutofit/>
          </a:bodyPr>
          <a:lstStyle/>
          <a:p>
            <a:r>
              <a:rPr lang="en-US" dirty="0"/>
              <a:t>8 Steps for Implementing Career Ladders or Credentialing</a:t>
            </a:r>
          </a:p>
        </p:txBody>
      </p:sp>
      <p:sp>
        <p:nvSpPr>
          <p:cNvPr id="3" name="Content Placeholder 2"/>
          <p:cNvSpPr>
            <a:spLocks noGrp="1"/>
          </p:cNvSpPr>
          <p:nvPr>
            <p:ph sz="half" idx="1"/>
          </p:nvPr>
        </p:nvSpPr>
        <p:spPr>
          <a:xfrm>
            <a:off x="838199" y="1958109"/>
            <a:ext cx="5553269" cy="4218854"/>
          </a:xfrm>
        </p:spPr>
        <p:txBody>
          <a:bodyPr>
            <a:normAutofit/>
          </a:bodyPr>
          <a:lstStyle/>
          <a:p>
            <a:pPr marL="0" indent="0">
              <a:lnSpc>
                <a:spcPct val="100000"/>
              </a:lnSpc>
              <a:buNone/>
            </a:pPr>
            <a:r>
              <a:rPr lang="en-US" dirty="0"/>
              <a:t>Step 5: Identify support for the strategy</a:t>
            </a:r>
          </a:p>
          <a:p>
            <a:pPr marL="0" indent="0">
              <a:lnSpc>
                <a:spcPct val="100000"/>
              </a:lnSpc>
              <a:buNone/>
            </a:pPr>
            <a:r>
              <a:rPr lang="en-US" dirty="0"/>
              <a:t>Step 6: Set goals, measure progress &amp; establish a time frame</a:t>
            </a:r>
          </a:p>
          <a:p>
            <a:pPr marL="0" indent="0">
              <a:lnSpc>
                <a:spcPct val="100000"/>
              </a:lnSpc>
              <a:buNone/>
            </a:pPr>
            <a:r>
              <a:rPr lang="en-US" dirty="0"/>
              <a:t>Step 7: Implement the strategy</a:t>
            </a:r>
          </a:p>
          <a:p>
            <a:pPr marL="0" indent="0">
              <a:lnSpc>
                <a:spcPct val="100000"/>
              </a:lnSpc>
              <a:buNone/>
            </a:pPr>
            <a:r>
              <a:rPr lang="en-US" dirty="0"/>
              <a:t>Step 8: Evaluate success</a:t>
            </a:r>
          </a:p>
        </p:txBody>
      </p:sp>
      <p:sp>
        <p:nvSpPr>
          <p:cNvPr id="5" name="TextBox 4"/>
          <p:cNvSpPr txBox="1"/>
          <p:nvPr/>
        </p:nvSpPr>
        <p:spPr>
          <a:xfrm>
            <a:off x="10257964" y="6414537"/>
            <a:ext cx="1741204" cy="276999"/>
          </a:xfrm>
          <a:prstGeom prst="rect">
            <a:avLst/>
          </a:prstGeom>
          <a:noFill/>
        </p:spPr>
        <p:txBody>
          <a:bodyPr wrap="square" rtlCol="0">
            <a:spAutoFit/>
          </a:bodyPr>
          <a:lstStyle/>
          <a:p>
            <a:r>
              <a:rPr lang="en-US" sz="1200" dirty="0">
                <a:latin typeface="Open Sans Light" charset="0"/>
                <a:ea typeface="Open Sans Light" charset="0"/>
                <a:cs typeface="Open Sans Light" charset="0"/>
              </a:rPr>
              <a:t>Larson &amp; Hewitt, 2005</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859" t="4659" r="16491" b="19548"/>
          <a:stretch/>
        </p:blipFill>
        <p:spPr>
          <a:xfrm>
            <a:off x="6839339" y="1958109"/>
            <a:ext cx="5352661" cy="3642438"/>
          </a:xfrm>
          <a:prstGeom prst="rect">
            <a:avLst/>
          </a:prstGeom>
        </p:spPr>
      </p:pic>
    </p:spTree>
    <p:extLst>
      <p:ext uri="{BB962C8B-B14F-4D97-AF65-F5344CB8AC3E}">
        <p14:creationId xmlns:p14="http://schemas.microsoft.com/office/powerpoint/2010/main" val="2549892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928688" y="1393031"/>
            <a:ext cx="10425112" cy="4783932"/>
          </a:xfrm>
        </p:spPr>
        <p:txBody>
          <a:bodyPr>
            <a:normAutofit fontScale="62500" lnSpcReduction="20000"/>
          </a:bodyPr>
          <a:lstStyle/>
          <a:p>
            <a:pPr marL="0" indent="0">
              <a:lnSpc>
                <a:spcPct val="110000"/>
              </a:lnSpc>
              <a:spcBef>
                <a:spcPts val="0"/>
              </a:spcBef>
              <a:spcAft>
                <a:spcPts val="0"/>
              </a:spcAft>
              <a:buNone/>
            </a:pPr>
            <a:r>
              <a:rPr lang="en-US" dirty="0"/>
              <a:t>CMS Core Competencies</a:t>
            </a:r>
          </a:p>
          <a:p>
            <a:pPr marL="0" indent="0">
              <a:lnSpc>
                <a:spcPct val="110000"/>
              </a:lnSpc>
              <a:spcBef>
                <a:spcPts val="0"/>
              </a:spcBef>
              <a:spcAft>
                <a:spcPts val="0"/>
              </a:spcAft>
              <a:buNone/>
            </a:pPr>
            <a:r>
              <a:rPr lang="en-US" dirty="0">
                <a:hlinkClick r:id="rId3"/>
              </a:rPr>
              <a:t>https://www.medicaid.gov/sites/default/files/2019-12/dsw-core-competencies-final-set-2014.pdf</a:t>
            </a:r>
            <a:endParaRPr lang="en-US" dirty="0"/>
          </a:p>
          <a:p>
            <a:pPr marL="0" indent="0">
              <a:lnSpc>
                <a:spcPct val="110000"/>
              </a:lnSpc>
              <a:spcBef>
                <a:spcPts val="0"/>
              </a:spcBef>
              <a:spcAft>
                <a:spcPts val="0"/>
              </a:spcAft>
              <a:buNone/>
            </a:pPr>
            <a:endParaRPr lang="en-US" dirty="0"/>
          </a:p>
          <a:p>
            <a:pPr marL="0" indent="0">
              <a:lnSpc>
                <a:spcPct val="110000"/>
              </a:lnSpc>
              <a:spcBef>
                <a:spcPts val="0"/>
              </a:spcBef>
              <a:spcAft>
                <a:spcPts val="0"/>
              </a:spcAft>
              <a:buNone/>
            </a:pPr>
            <a:r>
              <a:rPr lang="en-US" dirty="0" err="1"/>
              <a:t>QuILTSS</a:t>
            </a:r>
            <a:r>
              <a:rPr lang="en-US" dirty="0"/>
              <a:t> Institute Career &amp; Education Pathway</a:t>
            </a:r>
          </a:p>
          <a:p>
            <a:pPr marL="0" indent="0">
              <a:lnSpc>
                <a:spcPct val="110000"/>
              </a:lnSpc>
              <a:spcBef>
                <a:spcPts val="0"/>
              </a:spcBef>
              <a:spcAft>
                <a:spcPts val="0"/>
              </a:spcAft>
              <a:buNone/>
            </a:pPr>
            <a:r>
              <a:rPr lang="en-US" dirty="0">
                <a:hlinkClick r:id="rId4"/>
              </a:rPr>
              <a:t>https://quiltss.org/wp-content/uploads/2019/01/QuILTSS-Career-Education-Pathway.pdf</a:t>
            </a:r>
            <a:endParaRPr lang="en-US" dirty="0"/>
          </a:p>
          <a:p>
            <a:pPr marL="0" indent="0">
              <a:lnSpc>
                <a:spcPct val="110000"/>
              </a:lnSpc>
              <a:spcBef>
                <a:spcPts val="0"/>
              </a:spcBef>
              <a:spcAft>
                <a:spcPts val="0"/>
              </a:spcAft>
              <a:buNone/>
            </a:pPr>
            <a:endParaRPr lang="en-US" dirty="0"/>
          </a:p>
          <a:p>
            <a:pPr marL="0" indent="0">
              <a:lnSpc>
                <a:spcPct val="110000"/>
              </a:lnSpc>
              <a:spcBef>
                <a:spcPts val="0"/>
              </a:spcBef>
              <a:spcAft>
                <a:spcPts val="0"/>
              </a:spcAft>
              <a:buNone/>
            </a:pPr>
            <a:r>
              <a:rPr lang="en-US" dirty="0"/>
              <a:t>NADSP E-Badge Academy</a:t>
            </a:r>
          </a:p>
          <a:p>
            <a:pPr marL="0" indent="0">
              <a:lnSpc>
                <a:spcPct val="110000"/>
              </a:lnSpc>
              <a:spcBef>
                <a:spcPts val="0"/>
              </a:spcBef>
              <a:spcAft>
                <a:spcPts val="0"/>
              </a:spcAft>
              <a:buNone/>
            </a:pPr>
            <a:r>
              <a:rPr lang="en-US" dirty="0">
                <a:hlinkClick r:id="rId5"/>
              </a:rPr>
              <a:t>https://nadsp.org/e-badges/</a:t>
            </a:r>
            <a:endParaRPr lang="en-US" dirty="0"/>
          </a:p>
          <a:p>
            <a:pPr marL="0" indent="0">
              <a:lnSpc>
                <a:spcPct val="110000"/>
              </a:lnSpc>
              <a:spcBef>
                <a:spcPts val="0"/>
              </a:spcBef>
              <a:spcAft>
                <a:spcPts val="0"/>
              </a:spcAft>
              <a:buNone/>
            </a:pPr>
            <a:endParaRPr lang="en-US" dirty="0"/>
          </a:p>
          <a:p>
            <a:pPr marL="0" indent="0">
              <a:lnSpc>
                <a:spcPct val="110000"/>
              </a:lnSpc>
              <a:spcBef>
                <a:spcPts val="0"/>
              </a:spcBef>
              <a:spcAft>
                <a:spcPts val="0"/>
              </a:spcAft>
              <a:buNone/>
            </a:pPr>
            <a:r>
              <a:rPr lang="en-US" dirty="0"/>
              <a:t>Two NADSP Credentialing Models: A Comparison</a:t>
            </a:r>
          </a:p>
          <a:p>
            <a:pPr marL="0" indent="0">
              <a:lnSpc>
                <a:spcPct val="110000"/>
              </a:lnSpc>
              <a:spcBef>
                <a:spcPts val="0"/>
              </a:spcBef>
              <a:spcAft>
                <a:spcPts val="0"/>
              </a:spcAft>
              <a:buNone/>
            </a:pPr>
            <a:r>
              <a:rPr lang="en-US" dirty="0">
                <a:hlinkClick r:id="rId6"/>
              </a:rPr>
              <a:t>https://www.youtube.com/watch?v=2dJerQ_3Grs</a:t>
            </a:r>
            <a:endParaRPr lang="en-US" dirty="0"/>
          </a:p>
          <a:p>
            <a:pPr marL="0" indent="0">
              <a:lnSpc>
                <a:spcPct val="110000"/>
              </a:lnSpc>
              <a:spcBef>
                <a:spcPts val="0"/>
              </a:spcBef>
              <a:spcAft>
                <a:spcPts val="0"/>
              </a:spcAft>
              <a:buNone/>
            </a:pPr>
            <a:endParaRPr lang="en-US" dirty="0"/>
          </a:p>
          <a:p>
            <a:pPr marL="0" indent="0">
              <a:lnSpc>
                <a:spcPct val="110000"/>
              </a:lnSpc>
              <a:spcBef>
                <a:spcPts val="0"/>
              </a:spcBef>
              <a:spcAft>
                <a:spcPts val="0"/>
              </a:spcAft>
              <a:buNone/>
            </a:pPr>
            <a:r>
              <a:rPr lang="en-US" dirty="0"/>
              <a:t>Frontline Initiative –Credentialing</a:t>
            </a:r>
          </a:p>
          <a:p>
            <a:pPr marL="0" indent="0">
              <a:lnSpc>
                <a:spcPct val="110000"/>
              </a:lnSpc>
              <a:spcBef>
                <a:spcPts val="0"/>
              </a:spcBef>
              <a:spcAft>
                <a:spcPts val="0"/>
              </a:spcAft>
              <a:buNone/>
            </a:pPr>
            <a:r>
              <a:rPr lang="en-US" dirty="0">
                <a:hlinkClick r:id="rId7"/>
              </a:rPr>
              <a:t>https://ici.umn.edu/products/Frontline_Initiative/FI_7_2.pdf</a:t>
            </a:r>
            <a:endParaRPr lang="en-US" dirty="0"/>
          </a:p>
          <a:p>
            <a:pPr marL="0" indent="0">
              <a:lnSpc>
                <a:spcPct val="110000"/>
              </a:lnSpc>
              <a:spcBef>
                <a:spcPts val="0"/>
              </a:spcBef>
              <a:spcAft>
                <a:spcPts val="0"/>
              </a:spcAft>
              <a:buNone/>
            </a:pPr>
            <a:endParaRPr lang="en-US" dirty="0"/>
          </a:p>
          <a:p>
            <a:pPr marL="0" indent="0">
              <a:lnSpc>
                <a:spcPct val="110000"/>
              </a:lnSpc>
              <a:spcBef>
                <a:spcPts val="0"/>
              </a:spcBef>
              <a:spcAft>
                <a:spcPts val="0"/>
              </a:spcAft>
              <a:buNone/>
            </a:pPr>
            <a:r>
              <a:rPr lang="en-US" dirty="0"/>
              <a:t>Invaluable-The Unrecognized Profession of Direct Support</a:t>
            </a:r>
          </a:p>
          <a:p>
            <a:pPr marL="0" indent="0">
              <a:lnSpc>
                <a:spcPct val="110000"/>
              </a:lnSpc>
              <a:spcBef>
                <a:spcPts val="0"/>
              </a:spcBef>
              <a:spcAft>
                <a:spcPts val="0"/>
              </a:spcAft>
              <a:buNone/>
            </a:pPr>
            <a:r>
              <a:rPr lang="en-US" dirty="0">
                <a:hlinkClick r:id="rId8"/>
              </a:rPr>
              <a:t>https://ici.umn.edu/product/invaluable/main</a:t>
            </a:r>
            <a:endParaRPr lang="en-US" dirty="0"/>
          </a:p>
          <a:p>
            <a:endParaRPr lang="en-US" dirty="0"/>
          </a:p>
        </p:txBody>
      </p:sp>
    </p:spTree>
    <p:extLst>
      <p:ext uri="{BB962C8B-B14F-4D97-AF65-F5344CB8AC3E}">
        <p14:creationId xmlns:p14="http://schemas.microsoft.com/office/powerpoint/2010/main" val="318009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825625"/>
            <a:ext cx="10515600" cy="4351338"/>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rPr>
              <a:t>To receive the slides from today’s webinar or to further discuss this strategy: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rPr>
              <a:t>Contact your UMN workforce</a:t>
            </a:r>
            <a:r>
              <a:rPr kumimoji="0" lang="en-US" sz="2800" b="0" i="0" u="none" strike="noStrike" kern="1200" cap="none" spc="0" normalizeH="0" noProof="0" dirty="0">
                <a:ln>
                  <a:noFill/>
                </a:ln>
                <a:solidFill>
                  <a:prstClr val="black"/>
                </a:solidFill>
                <a:effectLst/>
                <a:uLnTx/>
                <a:uFillTx/>
                <a:latin typeface="Open Sans Light" panose="020B0306030504020204" pitchFamily="34" charset="0"/>
              </a:rPr>
              <a:t> </a:t>
            </a:r>
            <a:r>
              <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rPr>
              <a:t>consultant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solidFill>
                  <a:prstClr val="black"/>
                </a:solidFill>
              </a:rPr>
              <a:t>Go to: tenncare.ici.umn.edu</a:t>
            </a: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dirty="0">
                <a:solidFill>
                  <a:prstClr val="black"/>
                </a:solidFill>
              </a:rPr>
              <a:t>E</a:t>
            </a:r>
            <a:r>
              <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rPr>
              <a:t>mail us at: dsp-tn@umn.edu</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pic>
        <p:nvPicPr>
          <p:cNvPr id="4" name="Picture 3">
            <a:extLst>
              <a:ext uri="{FF2B5EF4-FFF2-40B4-BE49-F238E27FC236}">
                <a16:creationId xmlns:a16="http://schemas.microsoft.com/office/drawing/2014/main" id="{86970AA4-5E84-4B49-9BA3-3C24DFA29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5" name="Picture 4">
            <a:extLst>
              <a:ext uri="{FF2B5EF4-FFF2-40B4-BE49-F238E27FC236}">
                <a16:creationId xmlns:a16="http://schemas.microsoft.com/office/drawing/2014/main" id="{306D60C8-DC94-244D-874B-F2C07F0387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6" name="Picture 5">
            <a:extLst>
              <a:ext uri="{FF2B5EF4-FFF2-40B4-BE49-F238E27FC236}">
                <a16:creationId xmlns:a16="http://schemas.microsoft.com/office/drawing/2014/main" id="{DE572A66-06F4-544B-A5CF-34CF327D20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Tree>
    <p:extLst>
      <p:ext uri="{BB962C8B-B14F-4D97-AF65-F5344CB8AC3E}">
        <p14:creationId xmlns:p14="http://schemas.microsoft.com/office/powerpoint/2010/main" val="12911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ob title_ Direct Support Professional – clip from &quot;Invaluable&qu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772025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a:t>Next Workforce Toolkit Webinars</a:t>
            </a:r>
            <a:endParaRPr lang="en-US" dirty="0"/>
          </a:p>
        </p:txBody>
      </p:sp>
      <p:sp>
        <p:nvSpPr>
          <p:cNvPr id="11" name="Content Placeholder 10"/>
          <p:cNvSpPr>
            <a:spLocks noGrp="1"/>
          </p:cNvSpPr>
          <p:nvPr>
            <p:ph idx="1"/>
          </p:nvPr>
        </p:nvSpPr>
        <p:spPr>
          <a:xfrm>
            <a:off x="838200" y="1635125"/>
            <a:ext cx="10515600" cy="4351338"/>
          </a:xfrm>
        </p:spPr>
        <p:txBody>
          <a:bodyPr vert="horz" lIns="91440" tIns="45720" rIns="91440" bIns="45720" rtlCol="0" anchor="t">
            <a:normAutofit/>
          </a:bodyPr>
          <a:lstStyle/>
          <a:p>
            <a:pPr marL="0" indent="0">
              <a:spcBef>
                <a:spcPts val="1000"/>
              </a:spcBef>
              <a:spcAft>
                <a:spcPts val="1800"/>
              </a:spcAft>
              <a:buNone/>
              <a:defRPr/>
            </a:pPr>
            <a:r>
              <a:rPr lang="en-US" dirty="0">
                <a:latin typeface="Open Sans Semibold"/>
              </a:rPr>
              <a:t>The DPS Workforce Initiative Online Toolkit</a:t>
            </a:r>
          </a:p>
          <a:p>
            <a:pPr marL="0" indent="0">
              <a:spcBef>
                <a:spcPts val="1000"/>
              </a:spcBef>
              <a:spcAft>
                <a:spcPts val="1800"/>
              </a:spcAft>
              <a:buNone/>
              <a:defRPr/>
            </a:pPr>
            <a:r>
              <a:rPr lang="en-US" dirty="0">
                <a:latin typeface="Open Sans Light"/>
              </a:rPr>
              <a:t>May</a:t>
            </a:r>
            <a:r>
              <a:rPr lang="en-US" dirty="0">
                <a:solidFill>
                  <a:srgbClr val="000000"/>
                </a:solidFill>
                <a:latin typeface="Open Sans Light"/>
              </a:rPr>
              <a:t> 18, 10-11 a.m. Central Time</a:t>
            </a:r>
            <a:endParaRPr lang="en-US" dirty="0">
              <a:latin typeface="Open Sans Light"/>
            </a:endParaRPr>
          </a:p>
          <a:p>
            <a:pPr marL="0" indent="0">
              <a:spcBef>
                <a:spcPts val="1000"/>
              </a:spcBef>
              <a:spcAft>
                <a:spcPts val="1800"/>
              </a:spcAft>
              <a:buNone/>
              <a:defRPr/>
            </a:pPr>
            <a:r>
              <a:rPr lang="en-US" b="1" dirty="0">
                <a:latin typeface="Open Sans Semibold"/>
                <a:ea typeface="Open Sans Semibold" charset="0"/>
                <a:cs typeface="Open Sans Semibold" charset="0"/>
              </a:rPr>
              <a:t>Peer Mentoring Program</a:t>
            </a:r>
            <a:endParaRPr lang="en-US" dirty="0">
              <a:latin typeface="Open Sans Light"/>
              <a:ea typeface="Open Sans Semibold" charset="0"/>
              <a:cs typeface="Open Sans Semibold" charset="0"/>
            </a:endParaRPr>
          </a:p>
          <a:p>
            <a:pPr marL="0" indent="0">
              <a:spcBef>
                <a:spcPts val="1000"/>
              </a:spcBef>
              <a:spcAft>
                <a:spcPts val="1800"/>
              </a:spcAft>
              <a:buNone/>
              <a:defRPr/>
            </a:pPr>
            <a:r>
              <a:rPr lang="en-US" dirty="0">
                <a:latin typeface="Open Sans Light"/>
              </a:rPr>
              <a:t>May 21, 2–3 p.m. Central Time</a:t>
            </a:r>
          </a:p>
          <a:p>
            <a:pPr marL="0" indent="0">
              <a:spcBef>
                <a:spcPts val="1000"/>
              </a:spcBef>
              <a:spcAft>
                <a:spcPts val="0"/>
              </a:spcAft>
              <a:buNone/>
              <a:defRPr/>
            </a:pPr>
            <a:r>
              <a:rPr lang="en-US" b="1" dirty="0">
                <a:latin typeface="Open Sans Semibold"/>
              </a:rPr>
              <a:t>Employee Development</a:t>
            </a:r>
            <a:endParaRPr lang="en-US" dirty="0"/>
          </a:p>
          <a:p>
            <a:pPr marL="0" indent="0">
              <a:spcBef>
                <a:spcPts val="1000"/>
              </a:spcBef>
              <a:spcAft>
                <a:spcPts val="0"/>
              </a:spcAft>
              <a:buNone/>
              <a:defRPr/>
            </a:pPr>
            <a:r>
              <a:rPr lang="en-US" dirty="0">
                <a:latin typeface="Open Sans Light"/>
              </a:rPr>
              <a:t>June 25, 2–3 p.m. Central Time</a:t>
            </a:r>
          </a:p>
          <a:p>
            <a:endParaRPr lang="en-US" dirty="0"/>
          </a:p>
        </p:txBody>
      </p:sp>
      <p:pic>
        <p:nvPicPr>
          <p:cNvPr id="4" name="Picture 3">
            <a:extLst>
              <a:ext uri="{FF2B5EF4-FFF2-40B4-BE49-F238E27FC236}">
                <a16:creationId xmlns:a16="http://schemas.microsoft.com/office/drawing/2014/main" id="{12D1A6BE-574D-6E48-9CFE-EAC08781D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713" y="6361289"/>
            <a:ext cx="1487776" cy="462521"/>
          </a:xfrm>
          <a:prstGeom prst="rect">
            <a:avLst/>
          </a:prstGeom>
        </p:spPr>
      </p:pic>
      <p:pic>
        <p:nvPicPr>
          <p:cNvPr id="5" name="Picture 4">
            <a:extLst>
              <a:ext uri="{FF2B5EF4-FFF2-40B4-BE49-F238E27FC236}">
                <a16:creationId xmlns:a16="http://schemas.microsoft.com/office/drawing/2014/main" id="{5B8777DD-D4AD-5B46-9B15-85F434C0D6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50" t="19894" r="22003" b="36357"/>
          <a:stretch/>
        </p:blipFill>
        <p:spPr>
          <a:xfrm>
            <a:off x="0" y="6111890"/>
            <a:ext cx="1830010" cy="730870"/>
          </a:xfrm>
          <a:prstGeom prst="rect">
            <a:avLst/>
          </a:prstGeom>
        </p:spPr>
      </p:pic>
      <p:pic>
        <p:nvPicPr>
          <p:cNvPr id="6" name="Picture 5">
            <a:extLst>
              <a:ext uri="{FF2B5EF4-FFF2-40B4-BE49-F238E27FC236}">
                <a16:creationId xmlns:a16="http://schemas.microsoft.com/office/drawing/2014/main" id="{DB776433-0516-4C40-B971-51D948E713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6"/>
          <a:stretch/>
        </p:blipFill>
        <p:spPr>
          <a:xfrm>
            <a:off x="9919193" y="6387784"/>
            <a:ext cx="2172792" cy="388419"/>
          </a:xfrm>
          <a:prstGeom prst="rect">
            <a:avLst/>
          </a:prstGeom>
        </p:spPr>
      </p:pic>
    </p:spTree>
    <p:extLst>
      <p:ext uri="{BB962C8B-B14F-4D97-AF65-F5344CB8AC3E}">
        <p14:creationId xmlns:p14="http://schemas.microsoft.com/office/powerpoint/2010/main" val="322424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14B7-E491-F245-9C69-967A6470A002}"/>
              </a:ext>
            </a:extLst>
          </p:cNvPr>
          <p:cNvSpPr>
            <a:spLocks noGrp="1"/>
          </p:cNvSpPr>
          <p:nvPr>
            <p:ph type="title"/>
          </p:nvPr>
        </p:nvSpPr>
        <p:spPr/>
        <p:txBody>
          <a:bodyPr/>
          <a:lstStyle/>
          <a:p>
            <a:pPr eaLnBrk="1" hangingPunct="1">
              <a:defRPr/>
            </a:pPr>
            <a:r>
              <a:rPr lang="en-US" dirty="0"/>
              <a:t>Professionalizing</a:t>
            </a:r>
            <a:br>
              <a:rPr lang="en-US" dirty="0"/>
            </a:br>
            <a:r>
              <a:rPr lang="en-US" dirty="0"/>
              <a:t>The DSP Role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21899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66071" y="6197349"/>
            <a:ext cx="1523999" cy="369332"/>
          </a:xfrm>
          <a:prstGeom prst="rect">
            <a:avLst/>
          </a:prstGeom>
          <a:noFill/>
        </p:spPr>
        <p:txBody>
          <a:bodyPr wrap="square" rtlCol="0">
            <a:spAutoFit/>
          </a:bodyPr>
          <a:lstStyle/>
          <a:p>
            <a:pPr algn="r"/>
            <a:r>
              <a:rPr lang="en-US" dirty="0">
                <a:solidFill>
                  <a:schemeClr val="bg1">
                    <a:lumMod val="50000"/>
                  </a:schemeClr>
                </a:solidFill>
              </a:rPr>
              <a:t>Hewitt 2017</a:t>
            </a:r>
          </a:p>
        </p:txBody>
      </p:sp>
      <p:sp>
        <p:nvSpPr>
          <p:cNvPr id="2" name="Title 1"/>
          <p:cNvSpPr>
            <a:spLocks noGrp="1"/>
          </p:cNvSpPr>
          <p:nvPr>
            <p:ph type="title"/>
          </p:nvPr>
        </p:nvSpPr>
        <p:spPr>
          <a:xfrm>
            <a:off x="838200" y="365125"/>
            <a:ext cx="11353800" cy="1325563"/>
          </a:xfrm>
        </p:spPr>
        <p:txBody>
          <a:bodyPr>
            <a:normAutofit/>
          </a:bodyPr>
          <a:lstStyle/>
          <a:p>
            <a:r>
              <a:rPr lang="en-US" sz="4000" dirty="0"/>
              <a:t>DSPs Are Professionals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70598" y="1601665"/>
            <a:ext cx="6090522" cy="468470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3094" y="683489"/>
            <a:ext cx="6987915" cy="4498376"/>
          </a:xfrm>
          <a:prstGeom prst="rect">
            <a:avLst/>
          </a:prstGeom>
        </p:spPr>
      </p:pic>
    </p:spTree>
    <p:extLst>
      <p:ext uri="{BB962C8B-B14F-4D97-AF65-F5344CB8AC3E}">
        <p14:creationId xmlns:p14="http://schemas.microsoft.com/office/powerpoint/2010/main" val="423083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3D0C09C7-7A5F-9545-8BCB-F93986738971}"/>
              </a:ext>
            </a:extLst>
          </p:cNvPr>
          <p:cNvSpPr>
            <a:spLocks noGrp="1" noChangeArrowheads="1"/>
          </p:cNvSpPr>
          <p:nvPr>
            <p:ph type="title"/>
          </p:nvPr>
        </p:nvSpPr>
        <p:spPr/>
        <p:txBody>
          <a:bodyPr/>
          <a:lstStyle/>
          <a:p>
            <a:r>
              <a:rPr lang="en-US" altLang="en-US"/>
              <a:t>Factors that Undermine Professionalizing the DSP Role</a:t>
            </a:r>
          </a:p>
        </p:txBody>
      </p:sp>
      <p:sp>
        <p:nvSpPr>
          <p:cNvPr id="120834" name="Content Placeholder 2">
            <a:extLst>
              <a:ext uri="{FF2B5EF4-FFF2-40B4-BE49-F238E27FC236}">
                <a16:creationId xmlns:a16="http://schemas.microsoft.com/office/drawing/2014/main" id="{1C1B3543-060D-EE41-BC7E-D23FAA09500E}"/>
              </a:ext>
            </a:extLst>
          </p:cNvPr>
          <p:cNvSpPr>
            <a:spLocks noGrp="1" noChangeArrowheads="1"/>
          </p:cNvSpPr>
          <p:nvPr>
            <p:ph sz="half" idx="1"/>
          </p:nvPr>
        </p:nvSpPr>
        <p:spPr/>
        <p:txBody>
          <a:bodyPr>
            <a:normAutofit fontScale="85000" lnSpcReduction="20000"/>
          </a:bodyPr>
          <a:lstStyle/>
          <a:p>
            <a:r>
              <a:rPr lang="en-US" altLang="en-US" dirty="0"/>
              <a:t>Lack of…</a:t>
            </a:r>
          </a:p>
          <a:p>
            <a:pPr lvl="1"/>
            <a:r>
              <a:rPr lang="en-US" altLang="en-US" sz="2200" dirty="0"/>
              <a:t>Investment in the workforce by state governments &amp; federal agencies</a:t>
            </a:r>
          </a:p>
          <a:p>
            <a:pPr lvl="1"/>
            <a:r>
              <a:rPr lang="en-US" altLang="en-US" sz="2200" dirty="0"/>
              <a:t>Standard Occupational Classification (SOC) within the Bureau of Labor Statistics </a:t>
            </a:r>
          </a:p>
          <a:p>
            <a:pPr lvl="1"/>
            <a:r>
              <a:rPr lang="en-US" altLang="en-US" sz="2200" dirty="0"/>
              <a:t>Data to measure fiscal or service impacts </a:t>
            </a:r>
          </a:p>
          <a:p>
            <a:pPr lvl="1"/>
            <a:r>
              <a:rPr lang="en-US" altLang="en-US" sz="2200" dirty="0"/>
              <a:t>Systemic solutions to meet the growing demand for this workforce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279" r="8476"/>
          <a:stretch/>
        </p:blipFill>
        <p:spPr>
          <a:xfrm>
            <a:off x="6096000" y="1825625"/>
            <a:ext cx="6172200" cy="4185456"/>
          </a:xfrm>
          <a:prstGeom prst="rect">
            <a:avLst/>
          </a:prstGeom>
        </p:spPr>
      </p:pic>
    </p:spTree>
    <p:extLst>
      <p:ext uri="{BB962C8B-B14F-4D97-AF65-F5344CB8AC3E}">
        <p14:creationId xmlns:p14="http://schemas.microsoft.com/office/powerpoint/2010/main" val="568797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27CB3A48-1E27-5642-9552-CA0313064E51}"/>
              </a:ext>
            </a:extLst>
          </p:cNvPr>
          <p:cNvSpPr>
            <a:spLocks noGrp="1" noChangeArrowheads="1"/>
          </p:cNvSpPr>
          <p:nvPr>
            <p:ph type="title"/>
          </p:nvPr>
        </p:nvSpPr>
        <p:spPr>
          <a:xfrm>
            <a:off x="838199" y="365125"/>
            <a:ext cx="11160967" cy="1325563"/>
          </a:xfrm>
        </p:spPr>
        <p:txBody>
          <a:bodyPr>
            <a:normAutofit/>
          </a:bodyPr>
          <a:lstStyle/>
          <a:p>
            <a:r>
              <a:rPr lang="en-US" altLang="en-US"/>
              <a:t>The Case for Professionalizing the DSP Role</a:t>
            </a:r>
          </a:p>
        </p:txBody>
      </p:sp>
      <p:sp>
        <p:nvSpPr>
          <p:cNvPr id="122882" name="Content Placeholder 2">
            <a:extLst>
              <a:ext uri="{FF2B5EF4-FFF2-40B4-BE49-F238E27FC236}">
                <a16:creationId xmlns:a16="http://schemas.microsoft.com/office/drawing/2014/main" id="{E02BDDB2-ECC4-2147-B3C4-B14005697F2B}"/>
              </a:ext>
            </a:extLst>
          </p:cNvPr>
          <p:cNvSpPr>
            <a:spLocks noGrp="1" noChangeArrowheads="1"/>
          </p:cNvSpPr>
          <p:nvPr>
            <p:ph sz="half" idx="1"/>
          </p:nvPr>
        </p:nvSpPr>
        <p:spPr/>
        <p:txBody>
          <a:bodyPr>
            <a:normAutofit fontScale="62500" lnSpcReduction="20000"/>
          </a:bodyPr>
          <a:lstStyle/>
          <a:p>
            <a:r>
              <a:rPr lang="en-US" altLang="en-US" dirty="0"/>
              <a:t>Develop a Standard Occupational Code to monitor the workforce and workforce conditions (wages, turnover, and more)</a:t>
            </a:r>
          </a:p>
          <a:p>
            <a:r>
              <a:rPr lang="en-US" altLang="en-US" dirty="0"/>
              <a:t>Develop and implement competency-based career pathways and credentialing opportunities to ensure appropriate training for workers, and ways that workers can specialize their skills </a:t>
            </a:r>
          </a:p>
          <a:p>
            <a:r>
              <a:rPr lang="en-US" altLang="en-US" dirty="0"/>
              <a:t>Pair credentials and advanced specialties to wage increases that compensate the workforce for their skills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2026"/>
          <a:stretch/>
        </p:blipFill>
        <p:spPr>
          <a:xfrm>
            <a:off x="6617476" y="2043404"/>
            <a:ext cx="5574524" cy="3564294"/>
          </a:xfrm>
          <a:prstGeom prst="rect">
            <a:avLst/>
          </a:prstGeom>
        </p:spPr>
      </p:pic>
    </p:spTree>
    <p:extLst>
      <p:ext uri="{BB962C8B-B14F-4D97-AF65-F5344CB8AC3E}">
        <p14:creationId xmlns:p14="http://schemas.microsoft.com/office/powerpoint/2010/main" val="1082044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6654</Words>
  <Application>Microsoft Office PowerPoint</Application>
  <PresentationFormat>Widescreen</PresentationFormat>
  <Paragraphs>804</Paragraphs>
  <Slides>50</Slides>
  <Notes>50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.AppleSystemUIFont</vt:lpstr>
      <vt:lpstr>Arial</vt:lpstr>
      <vt:lpstr>Calibri</vt:lpstr>
      <vt:lpstr>Open Sans</vt:lpstr>
      <vt:lpstr>Open Sans Light</vt:lpstr>
      <vt:lpstr>Open Sans Semibold</vt:lpstr>
      <vt:lpstr>Slack-Lato</vt:lpstr>
      <vt:lpstr>Verdana</vt:lpstr>
      <vt:lpstr>Wingdings</vt:lpstr>
      <vt:lpstr>ZapfDingbatsITC</vt:lpstr>
      <vt:lpstr>Office Theme</vt:lpstr>
      <vt:lpstr>1_Office Theme</vt:lpstr>
      <vt:lpstr>PowerPoint Presentation</vt:lpstr>
      <vt:lpstr> </vt:lpstr>
      <vt:lpstr>In today’s webinar we will</vt:lpstr>
      <vt:lpstr>Who Are Direct Support Professionals? </vt:lpstr>
      <vt:lpstr>PowerPoint Presentation</vt:lpstr>
      <vt:lpstr>Professionalizing The DSP Role</vt:lpstr>
      <vt:lpstr>DSPs Are Professionals</vt:lpstr>
      <vt:lpstr>Factors that Undermine Professionalizing the DSP Role</vt:lpstr>
      <vt:lpstr>The Case for Professionalizing the DSP Role</vt:lpstr>
      <vt:lpstr>Poll Question</vt:lpstr>
      <vt:lpstr>Building a Career Pathway Program</vt:lpstr>
      <vt:lpstr>Workforce Conditions that Deter Entry into the Profession </vt:lpstr>
      <vt:lpstr>Why a Career Ladder? </vt:lpstr>
      <vt:lpstr>Career Ladder and Credentials</vt:lpstr>
      <vt:lpstr>Eight Steps to Build a DSP Career Ladder</vt:lpstr>
      <vt:lpstr>Hold Stakeholder Group Gathering</vt:lpstr>
      <vt:lpstr>Develop Mission, Vision, Values, and Goals </vt:lpstr>
      <vt:lpstr>Create a Program Framework </vt:lpstr>
      <vt:lpstr>Investigate/Locate Possible Funding Sources</vt:lpstr>
      <vt:lpstr>Design Program Components</vt:lpstr>
      <vt:lpstr>Implement Program</vt:lpstr>
      <vt:lpstr>Evaluate Program</vt:lpstr>
      <vt:lpstr>Plan for Sustainability</vt:lpstr>
      <vt:lpstr>   What are potential barriers that you or your team may encounter while trying to implement these steps and how you may overcome them? </vt:lpstr>
      <vt:lpstr>Review: Eight Steps to Build a DSP Career Ladder</vt:lpstr>
      <vt:lpstr>Building a Career Pathway Program</vt:lpstr>
      <vt:lpstr>Research on features needed in a statewide DSP credentialing program</vt:lpstr>
      <vt:lpstr>Benchmarks of a Quality Credential Program</vt:lpstr>
      <vt:lpstr>DSP competency sets 1996 - 2014</vt:lpstr>
      <vt:lpstr>Framing with Skill Competencies</vt:lpstr>
      <vt:lpstr>Measuring Competencies and Skills</vt:lpstr>
      <vt:lpstr>Training Linked to Competencies</vt:lpstr>
      <vt:lpstr>Examples of Career Ladder &amp;  Credentialing Programs</vt:lpstr>
      <vt:lpstr>Poll Question</vt:lpstr>
      <vt:lpstr>PowerPoint Presentation</vt:lpstr>
      <vt:lpstr>PowerPoint Presentation</vt:lpstr>
      <vt:lpstr>TN QuILTSS Institute Badges</vt:lpstr>
      <vt:lpstr>ECF Competency Topics</vt:lpstr>
      <vt:lpstr>ECF Competency Topics</vt:lpstr>
      <vt:lpstr>DOL Apprenticeship Program</vt:lpstr>
      <vt:lpstr>NADSP Voluntary Credentialing Program </vt:lpstr>
      <vt:lpstr>NADSP Voluntary Credentialing Program </vt:lpstr>
      <vt:lpstr>State Certification Program Using DirectCourse: College of Direct Supports</vt:lpstr>
      <vt:lpstr>PowerPoint Presentation</vt:lpstr>
      <vt:lpstr>PowerPoint Presentation</vt:lpstr>
      <vt:lpstr>8 Steps for Implementing Career Ladders or Credentialing</vt:lpstr>
      <vt:lpstr>8 Steps for Implementing Career Ladders or Credentialing</vt:lpstr>
      <vt:lpstr>Resources</vt:lpstr>
      <vt:lpstr>Questions?</vt:lpstr>
      <vt:lpstr>Next Workforce Toolkit Webinars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A Kleist</dc:creator>
  <cp:lastModifiedBy>tsch0042@ad.umn.edu</cp:lastModifiedBy>
  <cp:revision>152</cp:revision>
  <dcterms:created xsi:type="dcterms:W3CDTF">2020-04-21T00:45:23Z</dcterms:created>
  <dcterms:modified xsi:type="dcterms:W3CDTF">2021-07-22T16:58:21Z</dcterms:modified>
</cp:coreProperties>
</file>