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31"/>
  </p:notesMasterIdLst>
  <p:sldIdLst>
    <p:sldId id="256" r:id="rId3"/>
    <p:sldId id="337" r:id="rId4"/>
    <p:sldId id="339" r:id="rId5"/>
    <p:sldId id="286" r:id="rId6"/>
    <p:sldId id="340" r:id="rId7"/>
    <p:sldId id="341" r:id="rId8"/>
    <p:sldId id="342" r:id="rId9"/>
    <p:sldId id="343" r:id="rId10"/>
    <p:sldId id="344" r:id="rId11"/>
    <p:sldId id="280" r:id="rId12"/>
    <p:sldId id="345" r:id="rId13"/>
    <p:sldId id="346" r:id="rId14"/>
    <p:sldId id="347" r:id="rId15"/>
    <p:sldId id="348" r:id="rId16"/>
    <p:sldId id="349" r:id="rId17"/>
    <p:sldId id="350" r:id="rId18"/>
    <p:sldId id="292" r:id="rId19"/>
    <p:sldId id="267" r:id="rId20"/>
    <p:sldId id="289" r:id="rId21"/>
    <p:sldId id="287" r:id="rId22"/>
    <p:sldId id="351" r:id="rId23"/>
    <p:sldId id="352" r:id="rId24"/>
    <p:sldId id="353" r:id="rId25"/>
    <p:sldId id="354" r:id="rId26"/>
    <p:sldId id="335" r:id="rId27"/>
    <p:sldId id="355" r:id="rId28"/>
    <p:sldId id="356" r:id="rId29"/>
    <p:sldId id="357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64" autoAdjust="0"/>
    <p:restoredTop sz="96327"/>
  </p:normalViewPr>
  <p:slideViewPr>
    <p:cSldViewPr snapToGrid="0">
      <p:cViewPr>
        <p:scale>
          <a:sx n="95" d="100"/>
          <a:sy n="95" d="100"/>
        </p:scale>
        <p:origin x="144" y="792"/>
      </p:cViewPr>
      <p:guideLst/>
    </p:cSldViewPr>
  </p:slideViewPr>
  <p:outlineViewPr>
    <p:cViewPr>
      <p:scale>
        <a:sx n="33" d="100"/>
        <a:sy n="33" d="100"/>
      </p:scale>
      <p:origin x="0" y="-2809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074AC-F9C6-427E-BEDE-0BCCB29B73C9}" type="datetimeFigureOut">
              <a:rPr lang="en-US" smtClean="0"/>
              <a:t>12/8/23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CD979E-C677-4012-93F4-E04370DE09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732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6A542-C494-4D5B-A993-3BBB4CCB971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1401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6A542-C494-4D5B-A993-3BBB4CCB971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9289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6A542-C494-4D5B-A993-3BBB4CCB971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8051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6A542-C494-4D5B-A993-3BBB4CCB971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2592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CD979E-C677-4012-93F4-E04370DE09FD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5577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CD979E-C677-4012-93F4-E04370DE09FD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9053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CD979E-C677-4012-93F4-E04370DE09FD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283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6A542-C494-4D5B-A993-3BBB4CCB971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484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6A542-C494-4D5B-A993-3BBB4CCB971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669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6A542-C494-4D5B-A993-3BBB4CCB971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377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6A542-C494-4D5B-A993-3BBB4CCB971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203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6A542-C494-4D5B-A993-3BBB4CCB971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713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6A542-C494-4D5B-A993-3BBB4CCB971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1507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6A542-C494-4D5B-A993-3BBB4CCB971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6569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6A542-C494-4D5B-A993-3BBB4CCB971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347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C407E-5937-5E39-A00E-90711EAF2B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9F306A-162C-A4DD-3167-848B9D9B64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B9F4EA-393F-B164-F1CF-5335D053B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BAC20-962A-47B3-94AE-20A75F96E1F2}" type="datetimeFigureOut">
              <a:rPr lang="en-US" smtClean="0"/>
              <a:t>12/8/23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DA0F1C-9E09-23D7-00B7-B3F61ED8F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4D7822-AE0A-5344-6629-32CC6294F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A084E-22CA-4AA1-8267-3373FFB6139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94B136-61F4-F7FC-8B44-8D7011B45A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436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048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32B3D-7CB6-D7EA-6E8B-A5FD34778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1ED51C-45F5-03E0-CCE0-7DE772A381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B80907-C006-C59E-890A-E14B92A36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BAC20-962A-47B3-94AE-20A75F96E1F2}" type="datetimeFigureOut">
              <a:rPr lang="en-US" smtClean="0"/>
              <a:t>12/8/23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B27D36-3D2B-C9CB-E6F3-F3A33F50F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9F71AE-0888-DD92-4AD1-CE873B233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A084E-22CA-4AA1-8267-3373FFB613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136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26B8F5-384E-6401-9220-CDAAB14FFD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2BBEBB-B62A-2428-74E5-6462045C18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55FCA7-156A-32B4-4D13-4AA06CDA9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BAC20-962A-47B3-94AE-20A75F96E1F2}" type="datetimeFigureOut">
              <a:rPr lang="en-US" smtClean="0"/>
              <a:t>12/8/23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D77ED-7BD0-9BF6-FCF1-8B518F72C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73C53A-B7C8-4C12-C943-359A9D053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A084E-22CA-4AA1-8267-3373FFB613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914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0C227-7A74-2A83-DDE1-E2E3E7950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12FC3B-1E69-40FE-09AC-9309D00BE1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265E0-3D69-F4A0-0CB3-8627330D5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BFDC9-3956-AD4E-9A86-0EBC98E8AD5B}" type="datetimeFigureOut">
              <a:rPr lang="en-US" smtClean="0"/>
              <a:t>12/8/23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4FEEB9-264E-20BB-0C09-610EAC47D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63E16-F405-F095-7D1C-3FCB541EB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7412-2BAB-8A4C-8877-18703E0E8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771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34030-CA85-FAB6-E7C1-72F13D7BB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658" y="365125"/>
            <a:ext cx="6822142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4A4BD-7C4E-3FDA-B5A2-A4CE0847D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1658" y="1825625"/>
            <a:ext cx="682214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D4A71D-BF9F-9CE3-FBB3-F7CD999E5C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81670" cy="686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978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D8917-6245-062C-E0CB-797B24977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7DDF96-0721-6EBA-48EB-4ADB49831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9EB8E5-F702-19E1-A004-92DB63EAF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BFDC9-3956-AD4E-9A86-0EBC98E8AD5B}" type="datetimeFigureOut">
              <a:rPr lang="en-US" smtClean="0"/>
              <a:t>12/8/23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7E6D3A-650D-06BD-70D7-1E8784166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5B51D4-3D56-2463-8E16-A663D11FB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7412-2BAB-8A4C-8877-18703E0E8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9237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105FF-9C1C-3422-A54B-26E3FBFAE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77E90-F407-3A89-CE31-075B38F48B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1EDE52-179D-201A-77BE-7399501F01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3A74FB-6516-84E5-9C85-644AFD7BB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BFDC9-3956-AD4E-9A86-0EBC98E8AD5B}" type="datetimeFigureOut">
              <a:rPr lang="en-US" smtClean="0"/>
              <a:t>12/8/23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0E99E3-6E50-E780-3E81-BEA6AE12C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ADB25B-A708-D8F0-C74B-A4B9834D3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7412-2BAB-8A4C-8877-18703E0E8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221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D7AC8-0CB9-AB63-E620-909A42C4E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D83D85-0C9C-A7C9-A511-0E5E3DAFB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C576B6-F1CA-D9F4-4E34-F869FBD332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D16D64-393C-2E4A-387E-351B9DA22C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525CC5-D570-3C38-4EE1-D9E02FCB8E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1C8D51-E14E-D4A4-1022-361626610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BFDC9-3956-AD4E-9A86-0EBC98E8AD5B}" type="datetimeFigureOut">
              <a:rPr lang="en-US" smtClean="0"/>
              <a:t>12/8/23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10BD56-158D-EC95-66DF-0CF976CDF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932E4E-BE80-E6B9-20EF-F2FE13054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7412-2BAB-8A4C-8877-18703E0E8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497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83785-B7EB-8F3B-A3D6-F1E34EF0D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AE347C-3E53-32D6-00EF-716F55A62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BFDC9-3956-AD4E-9A86-0EBC98E8AD5B}" type="datetimeFigureOut">
              <a:rPr lang="en-US" smtClean="0"/>
              <a:t>12/8/23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D9BC97-3518-2284-5BEB-AEFF127B4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4A7BE8-04D1-D1C1-5C31-41D636DC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7412-2BAB-8A4C-8877-18703E0E8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1209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D1A2B9-6055-83B8-C737-9E6FCF68B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BFDC9-3956-AD4E-9A86-0EBC98E8AD5B}" type="datetimeFigureOut">
              <a:rPr lang="en-US" smtClean="0"/>
              <a:t>12/8/23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4FEDF9-74EE-3C27-5954-09FA3BF79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B0449D-9B9C-B07A-F9CF-8CD14ED5F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7412-2BAB-8A4C-8877-18703E0E8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6143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B3E5D-2276-875C-E71A-FA68456B3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9B9B5B-DB64-5E35-6883-909BC51A0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84E9CE-D0F8-0BD8-2D40-9C6574195D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88A55A-AFD9-91C4-F675-BF98A89F8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BFDC9-3956-AD4E-9A86-0EBC98E8AD5B}" type="datetimeFigureOut">
              <a:rPr lang="en-US" smtClean="0"/>
              <a:t>12/8/23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3A71F7-BB20-0AD5-7F43-F296DFFDB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A56743-7632-A51F-513B-99B6D2675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7412-2BAB-8A4C-8877-18703E0E8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835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D0C86-B2DB-E281-B0E5-28E18D5D1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A04B9-7DDF-AEA0-2587-CA8CC02593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17473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58D04-8C69-F733-39CB-01AFBD756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9732B5-4A9E-34B8-581D-2D94272335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216A28-7684-918C-93AF-6DD881DA69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D29988-A9C5-0E59-2B61-A50FA29C0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BFDC9-3956-AD4E-9A86-0EBC98E8AD5B}" type="datetimeFigureOut">
              <a:rPr lang="en-US" smtClean="0"/>
              <a:t>12/8/23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B6F445-928D-E90F-92AB-0B8D01BD6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D2474F-B6F5-D927-B693-647C82ADA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7412-2BAB-8A4C-8877-18703E0E8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1090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91EB1-95C1-994E-3EBF-5E135B920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4E66AC-3CCC-1002-B669-6D9313D83A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941799-A77C-9830-0453-3F7349613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BFDC9-3956-AD4E-9A86-0EBC98E8AD5B}" type="datetimeFigureOut">
              <a:rPr lang="en-US" smtClean="0"/>
              <a:t>12/8/23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7BB285-8C45-4091-8287-1F0403728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69704-7481-9664-9C8D-3EBBC7422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7412-2BAB-8A4C-8877-18703E0E8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2591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2664E5-2453-71BA-427B-F6A48E43C9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B24AA5-D13F-454B-9FBF-10F79D1EBE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A6B434-D823-23CA-B253-03BF5816B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BFDC9-3956-AD4E-9A86-0EBC98E8AD5B}" type="datetimeFigureOut">
              <a:rPr lang="en-US" smtClean="0"/>
              <a:t>12/8/23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6CD7B-20EA-B450-DF93-7D9A5C1A9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323749-8988-CC43-D4EF-CA204872B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7412-2BAB-8A4C-8877-18703E0E8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316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5EA4F-68B9-1309-18C1-2059E15A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62697B-D989-192C-0E0A-1D983CD26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6375A0-E959-7984-5E84-E995D48BA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BAC20-962A-47B3-94AE-20A75F96E1F2}" type="datetimeFigureOut">
              <a:rPr lang="en-US" smtClean="0"/>
              <a:t>12/8/23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4A10D6-2407-A4F7-BC11-9B8CD93C1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092CE-037C-3F44-1881-BA5889A8D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A084E-22CA-4AA1-8267-3373FFB613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849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1604F-3C04-5731-D360-957CC1E89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B55AB-1C00-3B46-C7A5-BCF1FFBA72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E6526E-11CD-E7CA-376C-1F05B9E091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EDD961-D125-31DB-EBDF-ABAB2A359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BAC20-962A-47B3-94AE-20A75F96E1F2}" type="datetimeFigureOut">
              <a:rPr lang="en-US" smtClean="0"/>
              <a:t>12/8/23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EA4B3-15FE-FD8F-674E-BD7C84242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D4457B-C07D-93E1-B6E9-63E9CB0F8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A084E-22CA-4AA1-8267-3373FFB613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862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DD4E0-FD35-D7A7-8926-A583BF2DA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2DF744-7B24-E951-252E-4F0E0ED41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11A90D-0CB4-2361-55A1-C235133ABE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69778E-0FBD-0A65-F219-676BA51EAB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2F31F2-2BCA-A407-BE9B-F294D5C02A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8F9A9C-E454-A497-CF1E-DD79D2C1E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BAC20-962A-47B3-94AE-20A75F96E1F2}" type="datetimeFigureOut">
              <a:rPr lang="en-US" smtClean="0"/>
              <a:t>12/8/23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316D23-4BBD-956D-0E58-418E6AFDA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8D57B8-0FCC-A25C-6849-B3A07B19B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A084E-22CA-4AA1-8267-3373FFB613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585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09826-CA14-D587-94A6-2B2C3176E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817927-FD0C-CC74-8659-6AFF6D85D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BAC20-962A-47B3-94AE-20A75F96E1F2}" type="datetimeFigureOut">
              <a:rPr lang="en-US" smtClean="0"/>
              <a:t>12/8/23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5D09B3-611F-446E-F576-F4F30E59E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8D3D0B-78C1-92F9-1226-1DA68AE6C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A084E-22CA-4AA1-8267-3373FFB613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090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C9BF16-D4E6-17FF-3DCF-6D1A31D92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BAC20-962A-47B3-94AE-20A75F96E1F2}" type="datetimeFigureOut">
              <a:rPr lang="en-US" smtClean="0"/>
              <a:t>12/8/23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E409E9-5FF3-B2EF-FAAE-8D6B4C8AF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0B33A7-8FF3-69E7-E1CA-D6B48FA6F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A084E-22CA-4AA1-8267-3373FFB613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794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37F4A-7D9F-F7FB-AFBA-47AE1F55C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F2241-530F-3208-0769-F8CDE1AB9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74C427-C7CB-8486-752B-F4A9884577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FC191E-3E30-7E64-A131-4A2E34B45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BAC20-962A-47B3-94AE-20A75F96E1F2}" type="datetimeFigureOut">
              <a:rPr lang="en-US" smtClean="0"/>
              <a:t>12/8/23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AD7989-E83D-AC72-9125-771E5C3E6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594EBD-D761-1197-41DB-52EF05043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A084E-22CA-4AA1-8267-3373FFB613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24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4C132-9417-6541-E886-2DED8672D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ACBE33-A91F-1F76-D8BD-3256562EC9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4AF581-4525-9277-E466-1A3C88E2C8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A317F1-523A-10B7-091D-9C19B69FC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BAC20-962A-47B3-94AE-20A75F96E1F2}" type="datetimeFigureOut">
              <a:rPr lang="en-US" smtClean="0"/>
              <a:t>12/8/23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E2D519-057A-257D-CD38-9B9468D00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9B3BCB-BBE8-BAB1-340F-6AAA3DE06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A084E-22CA-4AA1-8267-3373FFB613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181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16F6A0-E5D3-3C23-A433-3BD479F42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4701E5-739C-BEDC-775C-E545760BB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EA9950-ADD8-9222-B37B-41ED4AED72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BAC20-962A-47B3-94AE-20A75F96E1F2}" type="datetimeFigureOut">
              <a:rPr lang="en-US" smtClean="0"/>
              <a:t>12/8/23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4F0290-96A5-3696-7E46-C11E1D69C0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5029E5-3184-D3D1-765A-8516C217EF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A084E-22CA-4AA1-8267-3373FFB613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322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5FDB78-B1DD-A3D7-0DFF-317D1C769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5DB683-1790-3771-241E-C91C3F41E3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6D68E2-2267-AA84-27BE-DFEBC06725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BFDC9-3956-AD4E-9A86-0EBC98E8AD5B}" type="datetimeFigureOut">
              <a:rPr lang="en-US" smtClean="0"/>
              <a:t>12/8/23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DA5C7-1B6D-4DAC-4E96-AF7D1F0805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92832C-35B6-C3C1-3244-BAEAF1CAEC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A7412-2BAB-8A4C-8877-18703E0E8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185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udlcenter.org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6477D-8BDE-A1E9-633E-F51AED8554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en-US" sz="4800" cap="small" dirty="0">
                <a:solidFill>
                  <a:schemeClr val="bg1"/>
                </a:solidFill>
                <a:latin typeface="Goudy Old Style" panose="02020502050305020303" pitchFamily="18" charset="0"/>
              </a:rPr>
              <a:t>From Planning to a Program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55FE99-07C7-74D6-30EC-A38740213F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latin typeface="Abadi Extra Light" panose="020F0502020204030204" pitchFamily="34" charset="0"/>
              </a:rPr>
              <a:t>Edie Cusack</a:t>
            </a:r>
          </a:p>
          <a:p>
            <a:pPr algn="l"/>
            <a:r>
              <a:rPr lang="en-US" sz="1800" dirty="0">
                <a:latin typeface="Abadi Extra Light" panose="020B0204020104020204" pitchFamily="34" charset="0"/>
              </a:rPr>
              <a:t>Consultant</a:t>
            </a:r>
          </a:p>
        </p:txBody>
      </p:sp>
    </p:spTree>
    <p:extLst>
      <p:ext uri="{BB962C8B-B14F-4D97-AF65-F5344CB8AC3E}">
        <p14:creationId xmlns:p14="http://schemas.microsoft.com/office/powerpoint/2010/main" val="1716341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6526" y="2675731"/>
            <a:ext cx="3370733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 cap="sm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 Model Program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8E805C1-8FB6-297C-D6C2-C80BBD1582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>
                <a:latin typeface="Goudy Old Style" panose="02020502050305020303" pitchFamily="18" charset="0"/>
              </a:rPr>
              <a:t>Dedication to the principles of  inclusion and self-determination</a:t>
            </a:r>
          </a:p>
          <a:p>
            <a:endParaRPr lang="en-US" sz="2800" dirty="0">
              <a:latin typeface="Goudy Old Style" panose="02020502050305020303" pitchFamily="18" charset="0"/>
            </a:endParaRPr>
          </a:p>
          <a:p>
            <a:r>
              <a:rPr lang="en-US" sz="2800" dirty="0">
                <a:latin typeface="Goudy Old Style" panose="02020502050305020303" pitchFamily="18" charset="0"/>
              </a:rPr>
              <a:t>Four-year, non-degreed, program for students with intellectual disabilities</a:t>
            </a:r>
          </a:p>
          <a:p>
            <a:endParaRPr lang="en-US" sz="2800" dirty="0">
              <a:latin typeface="Goudy Old Style" panose="02020502050305020303" pitchFamily="18" charset="0"/>
            </a:endParaRPr>
          </a:p>
          <a:p>
            <a:r>
              <a:rPr lang="en-US" sz="2800" dirty="0">
                <a:latin typeface="Goudy Old Style" panose="02020502050305020303" pitchFamily="18" charset="0"/>
              </a:rPr>
              <a:t>Students access to every aspect of college life: traditional classes, living on campus, participation in social events, and real-world preparation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50FC7-B411-871C-4480-C363F164F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046" y="2675731"/>
            <a:ext cx="3348318" cy="1325563"/>
          </a:xfrm>
        </p:spPr>
        <p:txBody>
          <a:bodyPr>
            <a:normAutofit fontScale="90000"/>
          </a:bodyPr>
          <a:lstStyle/>
          <a:p>
            <a:pPr algn="r"/>
            <a:r>
              <a:rPr lang="en-US" sz="4400" kern="1200" cap="sm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Advancement of Knowledge and Skill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BF9D5-FCE2-8B92-7B52-657C1E73D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Goudy Old Style" panose="02020502050305020303" pitchFamily="18" charset="0"/>
              </a:rPr>
              <a:t>Academics</a:t>
            </a:r>
            <a:br>
              <a:rPr lang="en-US" sz="2800" dirty="0">
                <a:latin typeface="Goudy Old Style" panose="02020502050305020303" pitchFamily="18" charset="0"/>
              </a:rPr>
            </a:br>
            <a:endParaRPr lang="en-US" sz="2800" dirty="0">
              <a:latin typeface="Goudy Old Style" panose="02020502050305020303" pitchFamily="18" charset="0"/>
            </a:endParaRPr>
          </a:p>
          <a:p>
            <a:r>
              <a:rPr lang="en-US" sz="2800" dirty="0">
                <a:latin typeface="Goudy Old Style" panose="02020502050305020303" pitchFamily="18" charset="0"/>
              </a:rPr>
              <a:t>Social Development</a:t>
            </a:r>
            <a:br>
              <a:rPr lang="en-US" sz="2800" dirty="0">
                <a:latin typeface="Goudy Old Style" panose="02020502050305020303" pitchFamily="18" charset="0"/>
              </a:rPr>
            </a:br>
            <a:endParaRPr lang="en-US" sz="2800" dirty="0">
              <a:latin typeface="Goudy Old Style" panose="02020502050305020303" pitchFamily="18" charset="0"/>
            </a:endParaRPr>
          </a:p>
          <a:p>
            <a:r>
              <a:rPr lang="en-US" sz="2800" dirty="0">
                <a:latin typeface="Goudy Old Style" panose="02020502050305020303" pitchFamily="18" charset="0"/>
              </a:rPr>
              <a:t>Independent Living</a:t>
            </a:r>
            <a:br>
              <a:rPr lang="en-US" sz="2800" dirty="0">
                <a:latin typeface="Goudy Old Style" panose="02020502050305020303" pitchFamily="18" charset="0"/>
              </a:rPr>
            </a:br>
            <a:endParaRPr lang="en-US" sz="2800" dirty="0">
              <a:latin typeface="Goudy Old Style" panose="02020502050305020303" pitchFamily="18" charset="0"/>
            </a:endParaRPr>
          </a:p>
          <a:p>
            <a:r>
              <a:rPr lang="en-US" sz="2800" dirty="0">
                <a:latin typeface="Goudy Old Style" panose="02020502050305020303" pitchFamily="18" charset="0"/>
              </a:rPr>
              <a:t>Career Development</a:t>
            </a:r>
          </a:p>
        </p:txBody>
      </p:sp>
    </p:spTree>
    <p:extLst>
      <p:ext uri="{BB962C8B-B14F-4D97-AF65-F5344CB8AC3E}">
        <p14:creationId xmlns:p14="http://schemas.microsoft.com/office/powerpoint/2010/main" val="2964136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CBDEE-AEDF-7E37-BA52-D456C15F1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153" y="2648837"/>
            <a:ext cx="3074893" cy="1325563"/>
          </a:xfrm>
        </p:spPr>
        <p:txBody>
          <a:bodyPr>
            <a:normAutofit/>
          </a:bodyPr>
          <a:lstStyle/>
          <a:p>
            <a:pPr algn="r"/>
            <a:r>
              <a:rPr lang="en-US" sz="4400" kern="1200" cap="sm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Independent</a:t>
            </a:r>
            <a:br>
              <a:rPr lang="en-US" sz="4400" kern="1200" cap="sm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400" kern="1200" cap="sm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Living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B151B-232F-B189-D1F7-33AEB1BCA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8211" y="2484531"/>
            <a:ext cx="6822141" cy="2148775"/>
          </a:xfrm>
        </p:spPr>
        <p:txBody>
          <a:bodyPr/>
          <a:lstStyle/>
          <a:p>
            <a:r>
              <a:rPr lang="en-US" sz="2800" dirty="0">
                <a:latin typeface="Goudy Old Style" panose="02020502050305020303" pitchFamily="18" charset="0"/>
              </a:rPr>
              <a:t>On-campus housing:</a:t>
            </a:r>
          </a:p>
          <a:p>
            <a:r>
              <a:rPr lang="en-US" sz="2800" dirty="0">
                <a:latin typeface="Goudy Old Style" panose="02020502050305020303" pitchFamily="18" charset="0"/>
              </a:rPr>
              <a:t>Time management</a:t>
            </a:r>
          </a:p>
          <a:p>
            <a:r>
              <a:rPr lang="en-US" sz="2800" dirty="0">
                <a:latin typeface="Goudy Old Style" panose="02020502050305020303" pitchFamily="18" charset="0"/>
              </a:rPr>
              <a:t>Activities of daily living</a:t>
            </a:r>
          </a:p>
          <a:p>
            <a:r>
              <a:rPr lang="en-US" sz="2800" dirty="0">
                <a:latin typeface="Goudy Old Style" panose="02020502050305020303" pitchFamily="18" charset="0"/>
              </a:rPr>
              <a:t>Managing life</a:t>
            </a:r>
          </a:p>
        </p:txBody>
      </p:sp>
    </p:spTree>
    <p:extLst>
      <p:ext uri="{BB962C8B-B14F-4D97-AF65-F5344CB8AC3E}">
        <p14:creationId xmlns:p14="http://schemas.microsoft.com/office/powerpoint/2010/main" val="2107147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B8AD0-8FAF-972E-AF0C-2920E3E77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670" y="2662284"/>
            <a:ext cx="3039035" cy="1325563"/>
          </a:xfrm>
        </p:spPr>
        <p:txBody>
          <a:bodyPr>
            <a:normAutofit fontScale="90000"/>
          </a:bodyPr>
          <a:lstStyle/>
          <a:p>
            <a:pPr algn="r"/>
            <a:r>
              <a:rPr lang="en-US" sz="4400" kern="1200" cap="sm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How to Prepare for</a:t>
            </a:r>
            <a:br>
              <a:rPr lang="en-US" sz="4400" kern="1200" cap="sm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400" kern="1200" cap="sm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Independent</a:t>
            </a:r>
            <a:br>
              <a:rPr lang="en-US" sz="4400" kern="1200" cap="sm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400" kern="1200" cap="sm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Living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8C03C-1F05-6D63-1104-B58EF7927F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latin typeface="Goudy Old Style" panose="02020502050305020303" pitchFamily="18" charset="0"/>
              </a:rPr>
              <a:t>Awareness of traditional student development</a:t>
            </a:r>
          </a:p>
          <a:p>
            <a:r>
              <a:rPr lang="en-US" sz="1800" dirty="0">
                <a:latin typeface="Goudy Old Style" panose="02020502050305020303" pitchFamily="18" charset="0"/>
              </a:rPr>
              <a:t>Supported decision making</a:t>
            </a:r>
          </a:p>
          <a:p>
            <a:r>
              <a:rPr lang="en-US" sz="1800" dirty="0">
                <a:latin typeface="Goudy Old Style" panose="02020502050305020303" pitchFamily="18" charset="0"/>
              </a:rPr>
              <a:t>Include student in decisions</a:t>
            </a:r>
          </a:p>
          <a:p>
            <a:r>
              <a:rPr lang="en-US" sz="1800" dirty="0">
                <a:latin typeface="Goudy Old Style" panose="02020502050305020303" pitchFamily="18" charset="0"/>
              </a:rPr>
              <a:t>Develop responsibility</a:t>
            </a:r>
          </a:p>
          <a:p>
            <a:pPr lvl="1"/>
            <a:r>
              <a:rPr lang="en-US" sz="1800" dirty="0">
                <a:latin typeface="Goudy Old Style" panose="02020502050305020303" pitchFamily="18" charset="0"/>
              </a:rPr>
              <a:t>chores</a:t>
            </a:r>
          </a:p>
          <a:p>
            <a:pPr lvl="1"/>
            <a:r>
              <a:rPr lang="en-US" sz="1800" dirty="0">
                <a:latin typeface="Goudy Old Style" panose="02020502050305020303" pitchFamily="18" charset="0"/>
              </a:rPr>
              <a:t>consequences</a:t>
            </a:r>
          </a:p>
          <a:p>
            <a:r>
              <a:rPr lang="en-US" sz="1800" dirty="0">
                <a:latin typeface="Goudy Old Style" panose="02020502050305020303" pitchFamily="18" charset="0"/>
              </a:rPr>
              <a:t>Develop understanding of cause and effect</a:t>
            </a:r>
          </a:p>
          <a:p>
            <a:r>
              <a:rPr lang="en-US" sz="1800" dirty="0">
                <a:latin typeface="Goudy Old Style" panose="02020502050305020303" pitchFamily="18" charset="0"/>
              </a:rPr>
              <a:t>Organization</a:t>
            </a:r>
          </a:p>
          <a:p>
            <a:r>
              <a:rPr lang="en-US" sz="1800" dirty="0">
                <a:latin typeface="Goudy Old Style" panose="02020502050305020303" pitchFamily="18" charset="0"/>
              </a:rPr>
              <a:t>Time away from family</a:t>
            </a:r>
          </a:p>
          <a:p>
            <a:r>
              <a:rPr lang="en-US" sz="1800" dirty="0">
                <a:latin typeface="Goudy Old Style" panose="02020502050305020303" pitchFamily="18" charset="0"/>
              </a:rPr>
              <a:t>Allow mistakes and learning opportunities</a:t>
            </a:r>
          </a:p>
        </p:txBody>
      </p:sp>
    </p:spTree>
    <p:extLst>
      <p:ext uri="{BB962C8B-B14F-4D97-AF65-F5344CB8AC3E}">
        <p14:creationId xmlns:p14="http://schemas.microsoft.com/office/powerpoint/2010/main" val="260653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838201" y="2577959"/>
            <a:ext cx="2918013" cy="1325563"/>
          </a:xfrm>
        </p:spPr>
        <p:txBody>
          <a:bodyPr anchor="b">
            <a:normAutofit fontScale="90000"/>
          </a:bodyPr>
          <a:lstStyle/>
          <a:p>
            <a:pPr algn="r"/>
            <a:r>
              <a:rPr lang="en-US" sz="4000" cap="small" dirty="0">
                <a:solidFill>
                  <a:srgbClr val="FFFFFF"/>
                </a:solidFill>
                <a:latin typeface="Goudy Old Style" panose="02020502050305020303" pitchFamily="18" charset="0"/>
              </a:rPr>
              <a:t>Social Development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821DC9-FB89-7A6E-C2EF-4C84324E3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1658" y="2577959"/>
            <a:ext cx="6822141" cy="3114909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>
                <a:latin typeface="Goudy Old Style" panose="02020502050305020303" pitchFamily="18" charset="0"/>
              </a:rPr>
              <a:t>Mentors Programs</a:t>
            </a:r>
          </a:p>
          <a:p>
            <a:pPr eaLnBrk="1" hangingPunct="1"/>
            <a:r>
              <a:rPr lang="en-US" dirty="0">
                <a:latin typeface="Goudy Old Style" panose="02020502050305020303" pitchFamily="18" charset="0"/>
              </a:rPr>
              <a:t>Participation in campus activity</a:t>
            </a:r>
          </a:p>
          <a:p>
            <a:pPr eaLnBrk="1" hangingPunct="1"/>
            <a:r>
              <a:rPr lang="en-US" dirty="0">
                <a:latin typeface="Goudy Old Style" panose="02020502050305020303" pitchFamily="18" charset="0"/>
              </a:rPr>
              <a:t>Guidance and instruction</a:t>
            </a:r>
          </a:p>
          <a:p>
            <a:pPr eaLnBrk="1" hangingPunct="1"/>
            <a:r>
              <a:rPr lang="en-US" dirty="0">
                <a:latin typeface="Goudy Old Style" panose="02020502050305020303" pitchFamily="18" charset="0"/>
              </a:rPr>
              <a:t>Communications and relationship</a:t>
            </a:r>
          </a:p>
        </p:txBody>
      </p:sp>
    </p:spTree>
    <p:extLst>
      <p:ext uri="{BB962C8B-B14F-4D97-AF65-F5344CB8AC3E}">
        <p14:creationId xmlns:p14="http://schemas.microsoft.com/office/powerpoint/2010/main" val="3759295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1ADDB-EBF6-8E72-0E58-57E405FDA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19" y="2766218"/>
            <a:ext cx="3281082" cy="1325563"/>
          </a:xfrm>
        </p:spPr>
        <p:txBody>
          <a:bodyPr>
            <a:normAutofit fontScale="90000"/>
          </a:bodyPr>
          <a:lstStyle/>
          <a:p>
            <a:pPr algn="r"/>
            <a:r>
              <a:rPr lang="en-US" sz="4400" cap="small" dirty="0">
                <a:solidFill>
                  <a:srgbClr val="FFFFFF"/>
                </a:solidFill>
                <a:latin typeface="Goudy Old Style" panose="02020502050305020303" pitchFamily="18" charset="0"/>
              </a:rPr>
              <a:t>How to Prepare for Socialization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61002-566E-EB2D-18D0-77DC2F365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1658" y="1481930"/>
            <a:ext cx="6822141" cy="4351338"/>
          </a:xfrm>
        </p:spPr>
        <p:txBody>
          <a:bodyPr>
            <a:normAutofit fontScale="92500"/>
          </a:bodyPr>
          <a:lstStyle/>
          <a:p>
            <a:r>
              <a:rPr lang="en-US" sz="2800" dirty="0">
                <a:latin typeface="Goudy Old Style" panose="02020502050305020303" pitchFamily="18" charset="0"/>
              </a:rPr>
              <a:t>Include</a:t>
            </a:r>
          </a:p>
          <a:p>
            <a:r>
              <a:rPr lang="en-US" sz="2800" dirty="0">
                <a:latin typeface="Goudy Old Style" panose="02020502050305020303" pitchFamily="18" charset="0"/>
              </a:rPr>
              <a:t>Develop responsibility/personal accountability</a:t>
            </a:r>
          </a:p>
          <a:p>
            <a:r>
              <a:rPr lang="en-US" sz="2800" dirty="0">
                <a:latin typeface="Goudy Old Style" panose="02020502050305020303" pitchFamily="18" charset="0"/>
              </a:rPr>
              <a:t>Tradition social activities</a:t>
            </a:r>
          </a:p>
          <a:p>
            <a:r>
              <a:rPr lang="en-US" sz="2800" dirty="0">
                <a:latin typeface="Goudy Old Style" panose="02020502050305020303" pitchFamily="18" charset="0"/>
              </a:rPr>
              <a:t>Align with traditional same age student interests</a:t>
            </a:r>
          </a:p>
          <a:p>
            <a:r>
              <a:rPr lang="en-US" sz="2800" dirty="0">
                <a:latin typeface="Goudy Old Style" panose="02020502050305020303" pitchFamily="18" charset="0"/>
              </a:rPr>
              <a:t>Meaningful IEP goals</a:t>
            </a:r>
          </a:p>
          <a:p>
            <a:r>
              <a:rPr lang="en-US" sz="2800" dirty="0">
                <a:latin typeface="Goudy Old Style" panose="02020502050305020303" pitchFamily="18" charset="0"/>
              </a:rPr>
              <a:t>Allow mistakes</a:t>
            </a:r>
          </a:p>
          <a:p>
            <a:r>
              <a:rPr lang="en-US" sz="2800" dirty="0">
                <a:latin typeface="Goudy Old Style" panose="02020502050305020303" pitchFamily="18" charset="0"/>
              </a:rPr>
              <a:t>Consequences</a:t>
            </a:r>
          </a:p>
          <a:p>
            <a:r>
              <a:rPr lang="en-US" sz="2800" dirty="0">
                <a:latin typeface="Goudy Old Style" panose="02020502050305020303" pitchFamily="18" charset="0"/>
              </a:rPr>
              <a:t>Be aware of ‘roles’ with peers</a:t>
            </a:r>
          </a:p>
          <a:p>
            <a:r>
              <a:rPr lang="en-US" sz="2800" dirty="0">
                <a:latin typeface="Goudy Old Style" panose="02020502050305020303" pitchFamily="18" charset="0"/>
              </a:rPr>
              <a:t>Understand the disability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365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bstract blurred public library with bookshelves">
            <a:extLst>
              <a:ext uri="{FF2B5EF4-FFF2-40B4-BE49-F238E27FC236}">
                <a16:creationId xmlns:a16="http://schemas.microsoft.com/office/drawing/2014/main" id="{FE9525CF-4A9C-AF7D-C2E4-D431C53D0E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54" r="27693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527D18B-A91B-62C1-7F41-04C6CC99E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730" y="903007"/>
            <a:ext cx="4634753" cy="1325563"/>
          </a:xfrm>
        </p:spPr>
        <p:txBody>
          <a:bodyPr>
            <a:noAutofit/>
          </a:bodyPr>
          <a:lstStyle/>
          <a:p>
            <a:r>
              <a:rPr lang="en-US" sz="3600" cap="small" dirty="0">
                <a:latin typeface="Goudy Old Style" panose="02020502050305020303" pitchFamily="18" charset="0"/>
              </a:rPr>
              <a:t>Career Development: Internships and Instruction</a:t>
            </a:r>
            <a:endParaRPr lang="en-US" sz="36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9C1471D-244F-E16D-156A-BC4EFC4F9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730" y="2645896"/>
            <a:ext cx="10515600" cy="4351338"/>
          </a:xfrm>
        </p:spPr>
        <p:txBody>
          <a:bodyPr/>
          <a:lstStyle/>
          <a:p>
            <a:pPr eaLnBrk="1" hangingPunct="1"/>
            <a:r>
              <a:rPr lang="en-US" sz="1700" dirty="0">
                <a:latin typeface="Goudy Old Style" panose="02020502050305020303" pitchFamily="18" charset="0"/>
              </a:rPr>
              <a:t>On-Campus Internships:</a:t>
            </a:r>
          </a:p>
          <a:p>
            <a:pPr lvl="1" eaLnBrk="1" hangingPunct="1"/>
            <a:r>
              <a:rPr lang="en-US" sz="1700" dirty="0">
                <a:latin typeface="Goudy Old Style" panose="02020502050305020303" pitchFamily="18" charset="0"/>
              </a:rPr>
              <a:t>Advising &amp; Planning</a:t>
            </a:r>
          </a:p>
          <a:p>
            <a:pPr lvl="1" eaLnBrk="1" hangingPunct="1"/>
            <a:r>
              <a:rPr lang="en-US" sz="1700" dirty="0">
                <a:latin typeface="Goudy Old Style" panose="02020502050305020303" pitchFamily="18" charset="0"/>
              </a:rPr>
              <a:t>Library</a:t>
            </a:r>
          </a:p>
          <a:p>
            <a:pPr lvl="1" eaLnBrk="1" hangingPunct="1"/>
            <a:r>
              <a:rPr lang="en-US" sz="1700" dirty="0">
                <a:latin typeface="Goudy Old Style" panose="02020502050305020303" pitchFamily="18" charset="0"/>
              </a:rPr>
              <a:t>Campus Bookstore</a:t>
            </a:r>
          </a:p>
          <a:p>
            <a:pPr lvl="1" eaLnBrk="1" hangingPunct="1"/>
            <a:r>
              <a:rPr lang="en-US" sz="1700" dirty="0">
                <a:latin typeface="Goudy Old Style" panose="02020502050305020303" pitchFamily="18" charset="0"/>
              </a:rPr>
              <a:t>Mail Services</a:t>
            </a:r>
          </a:p>
          <a:p>
            <a:pPr lvl="1"/>
            <a:endParaRPr lang="en-US" sz="1700" dirty="0">
              <a:latin typeface="Goudy Old Style" panose="02020502050305020303" pitchFamily="18" charset="0"/>
            </a:endParaRPr>
          </a:p>
          <a:p>
            <a:pPr eaLnBrk="1" hangingPunct="1"/>
            <a:r>
              <a:rPr lang="en-US" sz="1700" dirty="0">
                <a:latin typeface="Goudy Old Style" panose="02020502050305020303" pitchFamily="18" charset="0"/>
              </a:rPr>
              <a:t>Off-Campus Internships:</a:t>
            </a:r>
          </a:p>
          <a:p>
            <a:pPr lvl="1" eaLnBrk="1" hangingPunct="1"/>
            <a:r>
              <a:rPr lang="en-US" sz="1700" dirty="0">
                <a:latin typeface="Goudy Old Style" panose="02020502050305020303" pitchFamily="18" charset="0"/>
              </a:rPr>
              <a:t>Community Partners </a:t>
            </a:r>
          </a:p>
          <a:p>
            <a:pPr lvl="1" eaLnBrk="1" hangingPunct="1"/>
            <a:r>
              <a:rPr lang="en-US" sz="1700" dirty="0">
                <a:latin typeface="Goudy Old Style" panose="02020502050305020303" pitchFamily="18" charset="0"/>
              </a:rPr>
              <a:t>Related to student interest and aptitude</a:t>
            </a:r>
          </a:p>
          <a:p>
            <a:pPr lvl="1" eaLnBrk="1" hangingPunct="1"/>
            <a:r>
              <a:rPr lang="en-US" sz="1700" dirty="0">
                <a:latin typeface="Goudy Old Style" panose="02020502050305020303" pitchFamily="18" charset="0"/>
              </a:rPr>
              <a:t>Related to coursework</a:t>
            </a:r>
          </a:p>
        </p:txBody>
      </p:sp>
    </p:spTree>
    <p:extLst>
      <p:ext uri="{BB962C8B-B14F-4D97-AF65-F5344CB8AC3E}">
        <p14:creationId xmlns:p14="http://schemas.microsoft.com/office/powerpoint/2010/main" val="3171442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3F3F5-70F8-47AE-90C0-1134CF7FF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705" y="2920065"/>
            <a:ext cx="3617260" cy="1325563"/>
          </a:xfrm>
        </p:spPr>
        <p:txBody>
          <a:bodyPr>
            <a:normAutofit fontScale="90000"/>
          </a:bodyPr>
          <a:lstStyle/>
          <a:p>
            <a:pPr algn="r"/>
            <a:r>
              <a:rPr lang="en-US" sz="4000" cap="small" dirty="0">
                <a:solidFill>
                  <a:srgbClr val="FFFFFF"/>
                </a:solidFill>
                <a:latin typeface="Goudy Old Style" panose="02020502050305020303" pitchFamily="18" charset="0"/>
              </a:rPr>
              <a:t>How to Prepare for Employment</a:t>
            </a:r>
            <a:endParaRPr lang="en-US" sz="4000" dirty="0">
              <a:solidFill>
                <a:srgbClr val="FFFFFF"/>
              </a:solidFill>
              <a:latin typeface="Goudy Old Style" panose="0202050205030502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7AB27-E81B-4DF5-987B-198A7E4338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US" sz="2400" dirty="0">
                <a:latin typeface="Goudy Old Style" panose="02020502050305020303" pitchFamily="18" charset="0"/>
              </a:rPr>
              <a:t>Meaningful work</a:t>
            </a:r>
          </a:p>
          <a:p>
            <a:r>
              <a:rPr lang="en-US" sz="2400" dirty="0">
                <a:latin typeface="Goudy Old Style" panose="02020502050305020303" pitchFamily="18" charset="0"/>
              </a:rPr>
              <a:t>Age appropriate</a:t>
            </a:r>
          </a:p>
          <a:p>
            <a:r>
              <a:rPr lang="en-US" sz="2400" dirty="0">
                <a:latin typeface="Goudy Old Style" panose="02020502050305020303" pitchFamily="18" charset="0"/>
              </a:rPr>
              <a:t>Goal setting</a:t>
            </a:r>
          </a:p>
          <a:p>
            <a:r>
              <a:rPr lang="en-US" sz="2400" dirty="0">
                <a:latin typeface="Goudy Old Style" panose="02020502050305020303" pitchFamily="18" charset="0"/>
              </a:rPr>
              <a:t>Develop responsibility/personal accountability</a:t>
            </a:r>
          </a:p>
          <a:p>
            <a:r>
              <a:rPr lang="en-US" sz="2400" dirty="0">
                <a:latin typeface="Goudy Old Style" panose="02020502050305020303" pitchFamily="18" charset="0"/>
              </a:rPr>
              <a:t>Initiative</a:t>
            </a:r>
          </a:p>
          <a:p>
            <a:r>
              <a:rPr lang="en-US" sz="2400" dirty="0">
                <a:latin typeface="Goudy Old Style" panose="02020502050305020303" pitchFamily="18" charset="0"/>
              </a:rPr>
              <a:t>Equitable treatment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9813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618565" y="2476314"/>
            <a:ext cx="3146612" cy="1325563"/>
          </a:xfrm>
        </p:spPr>
        <p:txBody>
          <a:bodyPr anchor="b">
            <a:normAutofit/>
          </a:bodyPr>
          <a:lstStyle/>
          <a:p>
            <a:pPr algn="r"/>
            <a:r>
              <a:rPr lang="en-US" sz="4000" cap="small" dirty="0">
                <a:solidFill>
                  <a:srgbClr val="FFFFFF"/>
                </a:solidFill>
                <a:latin typeface="Goudy Old Style" panose="02020502050305020303" pitchFamily="18" charset="0"/>
              </a:rPr>
              <a:t>Academics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>
          <a:xfrm>
            <a:off x="4518211" y="1381872"/>
            <a:ext cx="6822141" cy="4351338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sz="2000" dirty="0">
                <a:latin typeface="Goudy Old Style" panose="02020502050305020303" pitchFamily="18" charset="0"/>
              </a:rPr>
              <a:t>Traditional Courses Each Semester such as: </a:t>
            </a:r>
          </a:p>
          <a:p>
            <a:pPr lvl="1" eaLnBrk="1" hangingPunct="1"/>
            <a:r>
              <a:rPr lang="en-US" sz="2000" dirty="0">
                <a:latin typeface="Goudy Old Style" panose="02020502050305020303" pitchFamily="18" charset="0"/>
              </a:rPr>
              <a:t>Business</a:t>
            </a:r>
          </a:p>
          <a:p>
            <a:pPr lvl="1" eaLnBrk="1" hangingPunct="1"/>
            <a:r>
              <a:rPr lang="en-US" sz="2000" dirty="0">
                <a:latin typeface="Goudy Old Style" panose="02020502050305020303" pitchFamily="18" charset="0"/>
              </a:rPr>
              <a:t>Communication</a:t>
            </a:r>
          </a:p>
          <a:p>
            <a:pPr lvl="1" eaLnBrk="1" hangingPunct="1"/>
            <a:r>
              <a:rPr lang="en-US" sz="2000" dirty="0">
                <a:latin typeface="Goudy Old Style" panose="02020502050305020303" pitchFamily="18" charset="0"/>
              </a:rPr>
              <a:t>English </a:t>
            </a:r>
          </a:p>
          <a:p>
            <a:pPr lvl="1" eaLnBrk="1" hangingPunct="1"/>
            <a:r>
              <a:rPr lang="en-US" sz="2000" dirty="0">
                <a:latin typeface="Goudy Old Style" panose="02020502050305020303" pitchFamily="18" charset="0"/>
              </a:rPr>
              <a:t>Hospitality</a:t>
            </a:r>
          </a:p>
          <a:p>
            <a:pPr lvl="1" eaLnBrk="1" hangingPunct="1"/>
            <a:r>
              <a:rPr lang="en-US" sz="2000" dirty="0">
                <a:latin typeface="Goudy Old Style" panose="02020502050305020303" pitchFamily="18" charset="0"/>
              </a:rPr>
              <a:t>Computer Science</a:t>
            </a:r>
            <a:endParaRPr lang="en-US" sz="2000" i="1" dirty="0">
              <a:latin typeface="Goudy Old Style" panose="02020502050305020303" pitchFamily="18" charset="0"/>
            </a:endParaRPr>
          </a:p>
          <a:p>
            <a:pPr marL="285750" indent="-342900"/>
            <a:r>
              <a:rPr lang="en-US" sz="2000" dirty="0">
                <a:latin typeface="Goudy Old Style" panose="02020502050305020303" pitchFamily="18" charset="0"/>
              </a:rPr>
              <a:t>Additional Instruction:</a:t>
            </a:r>
          </a:p>
          <a:p>
            <a:pPr lvl="1" eaLnBrk="1" hangingPunct="1"/>
            <a:r>
              <a:rPr lang="en-US" sz="2000" dirty="0">
                <a:latin typeface="Goudy Old Style" panose="02020502050305020303" pitchFamily="18" charset="0"/>
              </a:rPr>
              <a:t>Executive Function instruction</a:t>
            </a:r>
          </a:p>
          <a:p>
            <a:pPr lvl="1" eaLnBrk="1" hangingPunct="1"/>
            <a:r>
              <a:rPr lang="en-US" sz="2000" dirty="0">
                <a:latin typeface="Goudy Old Style" panose="02020502050305020303" pitchFamily="18" charset="0"/>
              </a:rPr>
              <a:t>Supportive instruction</a:t>
            </a:r>
          </a:p>
          <a:p>
            <a:pPr lvl="1" eaLnBrk="1" hangingPunct="1"/>
            <a:r>
              <a:rPr lang="en-US" sz="2000" dirty="0">
                <a:latin typeface="Goudy Old Style" panose="02020502050305020303" pitchFamily="18" charset="0"/>
              </a:rPr>
              <a:t>Tutoring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3518C-83FC-4F2A-B210-37E3E9952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646" y="2675731"/>
            <a:ext cx="3160060" cy="1325563"/>
          </a:xfrm>
        </p:spPr>
        <p:txBody>
          <a:bodyPr>
            <a:normAutofit fontScale="90000"/>
          </a:bodyPr>
          <a:lstStyle/>
          <a:p>
            <a:pPr algn="r"/>
            <a:r>
              <a:rPr lang="en-US" sz="4000" cap="small" dirty="0">
                <a:solidFill>
                  <a:srgbClr val="FFFFFF"/>
                </a:solidFill>
                <a:latin typeface="Goudy Old Style" panose="02020502050305020303" pitchFamily="18" charset="0"/>
              </a:rPr>
              <a:t>How to Prepare for Academics</a:t>
            </a:r>
            <a:endParaRPr lang="en-US" sz="4000" dirty="0">
              <a:solidFill>
                <a:srgbClr val="FFFFFF"/>
              </a:solidFill>
              <a:latin typeface="Goudy Old Style" panose="0202050205030502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45A21-574C-4826-BAE6-78E23282A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1658" y="1597025"/>
            <a:ext cx="6822141" cy="4351338"/>
          </a:xfrm>
        </p:spPr>
        <p:txBody>
          <a:bodyPr anchor="ctr">
            <a:normAutofit/>
          </a:bodyPr>
          <a:lstStyle/>
          <a:p>
            <a:r>
              <a:rPr lang="en-US" sz="1800" dirty="0">
                <a:latin typeface="Goudy Old Style" panose="02020502050305020303" pitchFamily="18" charset="0"/>
              </a:rPr>
              <a:t>Use accommodation and modifications purposefully</a:t>
            </a:r>
          </a:p>
          <a:p>
            <a:r>
              <a:rPr lang="en-US" sz="1800" dirty="0">
                <a:latin typeface="Goudy Old Style" panose="02020502050305020303" pitchFamily="18" charset="0"/>
              </a:rPr>
              <a:t>Include</a:t>
            </a:r>
          </a:p>
          <a:p>
            <a:r>
              <a:rPr lang="en-US" sz="1800" dirty="0">
                <a:latin typeface="Goudy Old Style" panose="02020502050305020303" pitchFamily="18" charset="0"/>
              </a:rPr>
              <a:t>Goal setting</a:t>
            </a:r>
          </a:p>
          <a:p>
            <a:r>
              <a:rPr lang="en-US" sz="1800" dirty="0">
                <a:latin typeface="Goudy Old Style" panose="02020502050305020303" pitchFamily="18" charset="0"/>
              </a:rPr>
              <a:t>Develop responsibility/personal accountability</a:t>
            </a:r>
          </a:p>
          <a:p>
            <a:r>
              <a:rPr lang="en-US" sz="1800" dirty="0">
                <a:latin typeface="Goudy Old Style" panose="02020502050305020303" pitchFamily="18" charset="0"/>
              </a:rPr>
              <a:t>Develop learning strategies</a:t>
            </a:r>
          </a:p>
          <a:p>
            <a:pPr lvl="1"/>
            <a:r>
              <a:rPr lang="en-US" sz="1800" dirty="0">
                <a:latin typeface="Goudy Old Style" panose="02020502050305020303" pitchFamily="18" charset="0"/>
              </a:rPr>
              <a:t>Strong study skills</a:t>
            </a:r>
          </a:p>
          <a:p>
            <a:pPr lvl="1"/>
            <a:r>
              <a:rPr lang="en-US" sz="1800" dirty="0">
                <a:latin typeface="Goudy Old Style" panose="02020502050305020303" pitchFamily="18" charset="0"/>
              </a:rPr>
              <a:t>Time management</a:t>
            </a:r>
          </a:p>
          <a:p>
            <a:pPr lvl="1"/>
            <a:r>
              <a:rPr lang="en-US" sz="1800" dirty="0">
                <a:latin typeface="Goudy Old Style" panose="02020502050305020303" pitchFamily="18" charset="0"/>
              </a:rPr>
              <a:t>Organization</a:t>
            </a:r>
          </a:p>
          <a:p>
            <a:pPr lvl="1"/>
            <a:r>
              <a:rPr lang="en-US" sz="1800" dirty="0">
                <a:latin typeface="Goudy Old Style" panose="02020502050305020303" pitchFamily="18" charset="0"/>
              </a:rPr>
              <a:t>Test-taking strategies</a:t>
            </a:r>
          </a:p>
          <a:p>
            <a:r>
              <a:rPr lang="en-US" sz="1800" dirty="0">
                <a:latin typeface="Goudy Old Style" panose="02020502050305020303" pitchFamily="18" charset="0"/>
              </a:rPr>
              <a:t>Align with traditional student education</a:t>
            </a:r>
          </a:p>
          <a:p>
            <a:r>
              <a:rPr lang="en-US" sz="1800" dirty="0">
                <a:latin typeface="Goudy Old Style" panose="02020502050305020303" pitchFamily="18" charset="0"/>
              </a:rPr>
              <a:t>Meaningful IEP’s</a:t>
            </a:r>
          </a:p>
          <a:p>
            <a:r>
              <a:rPr lang="en-US" sz="1800" dirty="0">
                <a:latin typeface="Goudy Old Style" panose="02020502050305020303" pitchFamily="18" charset="0"/>
              </a:rPr>
              <a:t>Understand the disability </a:t>
            </a:r>
          </a:p>
          <a:p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2468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838200" y="563907"/>
            <a:ext cx="3919330" cy="1325563"/>
          </a:xfrm>
        </p:spPr>
        <p:txBody>
          <a:bodyPr anchor="b">
            <a:normAutofit fontScale="90000"/>
          </a:bodyPr>
          <a:lstStyle/>
          <a:p>
            <a:r>
              <a:rPr lang="en-US" sz="5400" cap="small" dirty="0">
                <a:latin typeface="Goudy Old Style" panose="02020502050305020303" pitchFamily="18" charset="0"/>
              </a:rPr>
              <a:t>Why College?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C2255E8-EEE1-C06F-D3B5-46C7BB39B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2947"/>
            <a:ext cx="4515678" cy="4351338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>
                <a:latin typeface="Goudy Old Style" panose="02020502050305020303" pitchFamily="18" charset="0"/>
              </a:rPr>
              <a:t>Students with intellectual disabilities who attend even one year of post-secondary education are twice as likely to be employed and earn 75% more than those who do not.</a:t>
            </a:r>
          </a:p>
          <a:p>
            <a:r>
              <a:rPr lang="en-US" sz="2800" dirty="0">
                <a:latin typeface="Goudy Old Style" panose="02020502050305020303" pitchFamily="18" charset="0"/>
              </a:rPr>
              <a:t>Access to college embraces the philosophy that all students continue to learn and develop if challenged and supported appropriately.  </a:t>
            </a:r>
          </a:p>
          <a:p>
            <a:r>
              <a:rPr lang="en-US" sz="2800" dirty="0">
                <a:latin typeface="Goudy Old Style" panose="02020502050305020303" pitchFamily="18" charset="0"/>
              </a:rPr>
              <a:t>College enables a supported transition to independent living, career development, as well as social and academic support.</a:t>
            </a:r>
          </a:p>
          <a:p>
            <a:r>
              <a:rPr lang="en-US" sz="2800" dirty="0" err="1">
                <a:latin typeface="Goudy Old Style" panose="02020502050305020303" pitchFamily="18" charset="0"/>
              </a:rPr>
              <a:t>ThinkCollege.net</a:t>
            </a:r>
            <a:endParaRPr lang="en-US" sz="2800" dirty="0">
              <a:latin typeface="Goudy Old Style" panose="02020502050305020303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1C0B05-7300-FB86-8388-F1A09DA04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54" r="27693" b="-1"/>
          <a:stretch/>
        </p:blipFill>
        <p:spPr>
          <a:xfrm>
            <a:off x="5648762" y="10"/>
            <a:ext cx="654171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92214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6B85EA3-D6BB-2F2F-D7E3-2CEBB5CD2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766218"/>
            <a:ext cx="3039035" cy="1325563"/>
          </a:xfrm>
        </p:spPr>
        <p:txBody>
          <a:bodyPr>
            <a:normAutofit fontScale="90000"/>
          </a:bodyPr>
          <a:lstStyle/>
          <a:p>
            <a:pPr algn="r"/>
            <a:r>
              <a:rPr lang="en-US" sz="4400" cap="small" dirty="0">
                <a:solidFill>
                  <a:srgbClr val="FFFFFF"/>
                </a:solidFill>
                <a:latin typeface="Goudy Old Style" panose="02020502050305020303" pitchFamily="18" charset="0"/>
              </a:rPr>
              <a:t>Ongoing Support for Professors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1317" y="1304821"/>
            <a:ext cx="6822141" cy="4351338"/>
          </a:xfrm>
        </p:spPr>
        <p:txBody>
          <a:bodyPr anchor="ctr"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latin typeface="Goudy Old Style" panose="02020502050305020303" pitchFamily="18" charset="0"/>
              </a:rPr>
              <a:t>Initial one-on-one meetings</a:t>
            </a:r>
            <a:br>
              <a:rPr lang="en-US" sz="2000" dirty="0">
                <a:latin typeface="Goudy Old Style" panose="02020502050305020303" pitchFamily="18" charset="0"/>
              </a:rPr>
            </a:br>
            <a:r>
              <a:rPr lang="en-US" sz="2000" dirty="0">
                <a:latin typeface="Goudy Old Style" panose="02020502050305020303" pitchFamily="18" charset="0"/>
              </a:rPr>
              <a:t>to determine level of rigor</a:t>
            </a:r>
          </a:p>
          <a:p>
            <a:pPr marL="457200" lvl="1" indent="0">
              <a:buNone/>
            </a:pPr>
            <a:endParaRPr lang="en-US" sz="2000" dirty="0">
              <a:latin typeface="Goudy Old Style" panose="02020502050305020303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latin typeface="Goudy Old Style" panose="02020502050305020303" pitchFamily="18" charset="0"/>
              </a:rPr>
              <a:t>Use of trained tutor</a:t>
            </a:r>
          </a:p>
          <a:p>
            <a:pPr marL="457200" lvl="1" indent="0">
              <a:buNone/>
            </a:pPr>
            <a:endParaRPr lang="en-US" sz="2000" dirty="0">
              <a:latin typeface="Goudy Old Style" panose="02020502050305020303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latin typeface="Goudy Old Style" panose="02020502050305020303" pitchFamily="18" charset="0"/>
              </a:rPr>
              <a:t>Program support</a:t>
            </a:r>
            <a:endParaRPr lang="en-US" sz="2000" dirty="0"/>
          </a:p>
          <a:p>
            <a:pPr lvl="2"/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551A3B8-E1BF-63F7-1E23-E84426FE5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57420" y="1304821"/>
            <a:ext cx="3615776" cy="361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74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sz="4000" cap="small" dirty="0">
                <a:latin typeface="Goudy Old Style" panose="02020502050305020303" pitchFamily="18" charset="0"/>
              </a:rPr>
              <a:t>In class, students will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925671" cy="4351338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Goudy Old Style" panose="02020502050305020303" pitchFamily="18" charset="0"/>
              </a:rPr>
              <a:t>Require modifications</a:t>
            </a:r>
          </a:p>
          <a:p>
            <a:r>
              <a:rPr lang="en-US" sz="2000" dirty="0">
                <a:latin typeface="Goudy Old Style" panose="02020502050305020303" pitchFamily="18" charset="0"/>
              </a:rPr>
              <a:t>Are protected by FERPA in public universities</a:t>
            </a:r>
          </a:p>
          <a:p>
            <a:r>
              <a:rPr lang="en-US" sz="2000" dirty="0">
                <a:latin typeface="Goudy Old Style" panose="02020502050305020303" pitchFamily="18" charset="0"/>
              </a:rPr>
              <a:t>All have individual needs and cannot be compared to each other</a:t>
            </a:r>
          </a:p>
          <a:p>
            <a:r>
              <a:rPr lang="en-US" sz="2000" dirty="0">
                <a:latin typeface="Goudy Old Style" panose="02020502050305020303" pitchFamily="18" charset="0"/>
              </a:rPr>
              <a:t>Can learn</a:t>
            </a:r>
          </a:p>
          <a:p>
            <a:r>
              <a:rPr lang="en-US" sz="2000" dirty="0">
                <a:latin typeface="Goudy Old Style" panose="02020502050305020303" pitchFamily="18" charset="0"/>
              </a:rPr>
              <a:t>Provide another level of diversity</a:t>
            </a:r>
          </a:p>
          <a:p>
            <a:endParaRPr lang="en-US" sz="2000" dirty="0">
              <a:latin typeface="Calisto MT" panose="02040603050505030304" pitchFamily="18" charset="0"/>
            </a:endParaRP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412D8F-C19A-0AC6-F8FD-BD3D2B57E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95" r="41627" b="-1"/>
          <a:stretch/>
        </p:blipFill>
        <p:spPr>
          <a:xfrm>
            <a:off x="7828292" y="-12515"/>
            <a:ext cx="4363708" cy="687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11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03C18-7584-423E-BBD9-B58F6EEE4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3669" y="1046162"/>
            <a:ext cx="6311153" cy="1325563"/>
          </a:xfrm>
        </p:spPr>
        <p:txBody>
          <a:bodyPr anchor="b">
            <a:normAutofit/>
          </a:bodyPr>
          <a:lstStyle/>
          <a:p>
            <a:r>
              <a:rPr lang="en-US" sz="5400" dirty="0">
                <a:latin typeface="Goudy Old Style" panose="02020502050305020303" pitchFamily="18" charset="0"/>
              </a:rPr>
              <a:t>How to…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2C7D0-7045-49DE-ADB9-91AF272F0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3669" y="2506662"/>
            <a:ext cx="6311154" cy="4351338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Goudy Old Style" panose="02020502050305020303" pitchFamily="18" charset="0"/>
              </a:rPr>
              <a:t>Teaching strategies: UDL</a:t>
            </a:r>
          </a:p>
          <a:p>
            <a:r>
              <a:rPr lang="en-US" sz="2200" dirty="0">
                <a:latin typeface="Goudy Old Style" panose="02020502050305020303" pitchFamily="18" charset="0"/>
              </a:rPr>
              <a:t>Scaffolding</a:t>
            </a:r>
          </a:p>
          <a:p>
            <a:r>
              <a:rPr lang="en-US" sz="2200" dirty="0">
                <a:latin typeface="Goudy Old Style" panose="02020502050305020303" pitchFamily="18" charset="0"/>
              </a:rPr>
              <a:t>Alternate expectations</a:t>
            </a:r>
          </a:p>
          <a:p>
            <a:r>
              <a:rPr lang="en-US" sz="2200" dirty="0">
                <a:latin typeface="Goudy Old Style" panose="02020502050305020303" pitchFamily="18" charset="0"/>
              </a:rPr>
              <a:t>Accommodations and modifications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62F799-8C4B-2ACF-3AAC-BB7B53EA12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" b="976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54545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3024" y="365125"/>
            <a:ext cx="6660776" cy="1325563"/>
          </a:xfrm>
        </p:spPr>
        <p:txBody>
          <a:bodyPr>
            <a:normAutofit/>
          </a:bodyPr>
          <a:lstStyle/>
          <a:p>
            <a:r>
              <a:rPr lang="en-US" sz="2800" cap="small" dirty="0">
                <a:latin typeface="Goudy Old Style" panose="02020502050305020303" pitchFamily="18" charset="0"/>
              </a:rPr>
              <a:t>UDL: Universal Design of Learning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2" y="1825625"/>
            <a:ext cx="6660777" cy="4351338"/>
          </a:xfrm>
        </p:spPr>
        <p:txBody>
          <a:bodyPr anchor="ctr">
            <a:normAutofit/>
          </a:bodyPr>
          <a:lstStyle/>
          <a:p>
            <a:r>
              <a:rPr lang="en-US" sz="1800" b="1" i="1" u="sng" dirty="0">
                <a:latin typeface="Goudy Old Style" panose="02020502050305020303" pitchFamily="18" charset="0"/>
              </a:rPr>
              <a:t>Provides information in many ways (absorb knowledge</a:t>
            </a:r>
            <a:r>
              <a:rPr lang="en-US" sz="1800" b="1" i="1" dirty="0">
                <a:latin typeface="Goudy Old Style" panose="02020502050305020303" pitchFamily="18" charset="0"/>
              </a:rPr>
              <a:t>)</a:t>
            </a:r>
          </a:p>
          <a:p>
            <a:pPr lvl="1"/>
            <a:r>
              <a:rPr lang="en-US" sz="1800" dirty="0">
                <a:latin typeface="Goudy Old Style" panose="02020502050305020303" pitchFamily="18" charset="0"/>
              </a:rPr>
              <a:t>Pre-teacher</a:t>
            </a:r>
          </a:p>
          <a:p>
            <a:pPr lvl="1"/>
            <a:r>
              <a:rPr lang="en-US" sz="1800" dirty="0">
                <a:latin typeface="Goudy Old Style" panose="02020502050305020303" pitchFamily="18" charset="0"/>
              </a:rPr>
              <a:t>Power point</a:t>
            </a:r>
          </a:p>
          <a:p>
            <a:pPr lvl="1"/>
            <a:r>
              <a:rPr lang="en-US" sz="1800" dirty="0">
                <a:latin typeface="Goudy Old Style" panose="02020502050305020303" pitchFamily="18" charset="0"/>
              </a:rPr>
              <a:t>Service learning</a:t>
            </a:r>
          </a:p>
          <a:p>
            <a:pPr lvl="1"/>
            <a:r>
              <a:rPr lang="en-US" sz="1800" dirty="0">
                <a:latin typeface="Goudy Old Style" panose="02020502050305020303" pitchFamily="18" charset="0"/>
              </a:rPr>
              <a:t>Projected based learning</a:t>
            </a:r>
          </a:p>
          <a:p>
            <a:pPr marL="320040" lvl="1" indent="0">
              <a:buNone/>
            </a:pPr>
            <a:r>
              <a:rPr lang="en-US" sz="1800" b="1" i="1" u="sng" dirty="0">
                <a:latin typeface="Goudy Old Style" panose="02020502050305020303" pitchFamily="18" charset="0"/>
              </a:rPr>
              <a:t>Provide a variety of ways to express what has been learned</a:t>
            </a:r>
          </a:p>
          <a:p>
            <a:pPr lvl="1"/>
            <a:r>
              <a:rPr lang="en-US" sz="1800" dirty="0">
                <a:latin typeface="Goudy Old Style" panose="02020502050305020303" pitchFamily="18" charset="0"/>
              </a:rPr>
              <a:t> Project vs. test</a:t>
            </a:r>
          </a:p>
          <a:p>
            <a:pPr lvl="1"/>
            <a:r>
              <a:rPr lang="en-US" sz="1800" dirty="0">
                <a:latin typeface="Goudy Old Style" panose="02020502050305020303" pitchFamily="18" charset="0"/>
              </a:rPr>
              <a:t>Interview</a:t>
            </a:r>
          </a:p>
          <a:p>
            <a:pPr marL="320040" lvl="1" indent="0">
              <a:buNone/>
            </a:pPr>
            <a:r>
              <a:rPr lang="en-US" sz="1800" b="1" i="1" u="sng" dirty="0">
                <a:latin typeface="Goudy Old Style" panose="02020502050305020303" pitchFamily="18" charset="0"/>
              </a:rPr>
              <a:t>Multiple means of engagement</a:t>
            </a:r>
          </a:p>
          <a:p>
            <a:pPr lvl="1"/>
            <a:r>
              <a:rPr lang="en-US" sz="1800" dirty="0">
                <a:latin typeface="Goudy Old Style" panose="02020502050305020303" pitchFamily="18" charset="0"/>
              </a:rPr>
              <a:t>Hook</a:t>
            </a:r>
          </a:p>
          <a:p>
            <a:pPr lvl="1"/>
            <a:r>
              <a:rPr lang="en-US" sz="1800" dirty="0">
                <a:latin typeface="Goudy Old Style" panose="02020502050305020303" pitchFamily="18" charset="0"/>
              </a:rPr>
              <a:t>Visuals</a:t>
            </a:r>
          </a:p>
          <a:p>
            <a:pPr lvl="1"/>
            <a:r>
              <a:rPr lang="en-US" sz="1800" dirty="0">
                <a:latin typeface="Goudy Old Style" panose="02020502050305020303" pitchFamily="18" charset="0"/>
              </a:rPr>
              <a:t>Movement</a:t>
            </a:r>
          </a:p>
          <a:p>
            <a:pPr marL="320040" lvl="1" indent="0">
              <a:buNone/>
            </a:pPr>
            <a:r>
              <a:rPr lang="en-US" sz="1800" b="1" i="1" dirty="0">
                <a:latin typeface="Goudy Old Style" panose="02020502050305020303" pitchFamily="18" charset="0"/>
                <a:hlinkClick r:id="rId2"/>
              </a:rPr>
              <a:t>http://www.udlcenter.org</a:t>
            </a:r>
            <a:r>
              <a:rPr lang="en-US" sz="1800" dirty="0">
                <a:latin typeface="Goudy Old Style" panose="02020502050305020303" pitchFamily="18" charset="0"/>
                <a:hlinkClick r:id="rId2"/>
              </a:rPr>
              <a:t>/</a:t>
            </a:r>
            <a:r>
              <a:rPr lang="en-US" sz="1800" dirty="0">
                <a:latin typeface="Goudy Old Style" panose="02020502050305020303" pitchFamily="18" charset="0"/>
              </a:rPr>
              <a:t> </a:t>
            </a:r>
          </a:p>
          <a:p>
            <a:endParaRPr lang="en-US" sz="1300" dirty="0">
              <a:latin typeface="Calisto MT" panose="0204060305050503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5A95F9-481F-1FC4-ACE7-4F1D8B7E2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137" r="40477" b="-1"/>
          <a:stretch/>
        </p:blipFill>
        <p:spPr>
          <a:xfrm>
            <a:off x="-12651" y="10"/>
            <a:ext cx="4251960" cy="685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787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0213589-076E-BB0A-D7F1-27CCFBD43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>
                <a:latin typeface="Goudy Old Style" panose="02020502050305020303" pitchFamily="18" charset="0"/>
              </a:rPr>
              <a:t>Accommodations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695A7-FA5A-B3E1-B1B5-FF98F61C2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02187"/>
          </a:xfrm>
        </p:spPr>
        <p:txBody>
          <a:bodyPr>
            <a:normAutofit fontScale="55000" lnSpcReduction="20000"/>
          </a:bodyPr>
          <a:lstStyle/>
          <a:p>
            <a:pPr marL="0" indent="0" algn="l">
              <a:buNone/>
            </a:pPr>
            <a:r>
              <a:rPr lang="en-US" sz="3600" b="1" i="1" u="sng" dirty="0">
                <a:latin typeface="Goudy Old Style" panose="02020502050305020303" pitchFamily="18" charset="77"/>
              </a:rPr>
              <a:t>Presentation accommodations</a:t>
            </a:r>
            <a:r>
              <a:rPr lang="en-US" sz="3600" i="1" u="sng" dirty="0">
                <a:latin typeface="Goudy Old Style" panose="02020502050305020303" pitchFamily="18" charset="77"/>
              </a:rPr>
              <a:t>    (changes the way information is presented)</a:t>
            </a:r>
            <a:endParaRPr lang="en-US" sz="3600" dirty="0">
              <a:latin typeface="Goudy Old Style" panose="02020502050305020303" pitchFamily="18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300" dirty="0">
                <a:latin typeface="Goudy Old Style" panose="02020502050305020303" pitchFamily="18" charset="77"/>
              </a:rPr>
              <a:t>Learn content from movies, videos, and digital media instead of reading print versions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300" dirty="0">
                <a:latin typeface="Goudy Old Style" panose="02020502050305020303" pitchFamily="18" charset="77"/>
              </a:rPr>
              <a:t>Work with fewer items per page or 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300" dirty="0">
                <a:latin typeface="Goudy Old Style" panose="02020502050305020303" pitchFamily="18" charset="77"/>
              </a:rPr>
              <a:t>Work with text in a larger print size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300" dirty="0">
                <a:latin typeface="Goudy Old Style" panose="02020502050305020303" pitchFamily="18" charset="77"/>
              </a:rPr>
              <a:t>Record a lesson, instead of taking notes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300" dirty="0">
                <a:latin typeface="Goudy Old Style" panose="02020502050305020303" pitchFamily="18" charset="77"/>
              </a:rPr>
              <a:t>See an outline of a lesson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300" dirty="0">
                <a:latin typeface="Goudy Old Style" panose="02020502050305020303" pitchFamily="18" charset="77"/>
              </a:rPr>
              <a:t>Use visual presentations of verbal material, such as word webs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300" dirty="0">
                <a:latin typeface="Goudy Old Style" panose="02020502050305020303" pitchFamily="18" charset="77"/>
              </a:rPr>
              <a:t>Written list of instructions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Goudy Old Style" panose="02020502050305020303" pitchFamily="18" charset="77"/>
            </a:endParaRPr>
          </a:p>
          <a:p>
            <a:pPr marL="0" indent="0" algn="l">
              <a:buNone/>
            </a:pPr>
            <a:r>
              <a:rPr lang="en-US" sz="3600" b="1" i="1" u="sng" dirty="0">
                <a:latin typeface="Goudy Old Style" panose="02020502050305020303" pitchFamily="18" charset="77"/>
              </a:rPr>
              <a:t>Response accommodations   (changes the way complete assignments or tests)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300" dirty="0">
                <a:latin typeface="Goudy Old Style" panose="02020502050305020303" pitchFamily="18" charset="77"/>
              </a:rPr>
              <a:t>Give responses orally, scribe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300" dirty="0">
                <a:latin typeface="Goudy Old Style" panose="02020502050305020303" pitchFamily="18" charset="77"/>
              </a:rPr>
              <a:t>Dictate answers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300" dirty="0">
                <a:latin typeface="Goudy Old Style" panose="02020502050305020303" pitchFamily="18" charset="77"/>
              </a:rPr>
              <a:t>Use audio recorder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300" dirty="0">
                <a:latin typeface="Goudy Old Style" panose="02020502050305020303" pitchFamily="18" charset="77"/>
              </a:rPr>
              <a:t>Use spellchecker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796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28DFAFA-E653-E0AE-8C6C-10C6897E2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1449" y="789194"/>
            <a:ext cx="6272350" cy="1325563"/>
          </a:xfrm>
        </p:spPr>
        <p:txBody>
          <a:bodyPr/>
          <a:lstStyle/>
          <a:p>
            <a:r>
              <a:rPr lang="en-US" sz="4400" b="0" cap="small" dirty="0">
                <a:solidFill>
                  <a:schemeClr val="tx1"/>
                </a:solidFill>
                <a:latin typeface="Goudy Old Style" panose="02020502050305020303" pitchFamily="18" charset="77"/>
              </a:rPr>
              <a:t>Modifications</a:t>
            </a:r>
            <a:endParaRPr lang="en-US" dirty="0">
              <a:latin typeface="Goudy Old Style" panose="02020502050305020303" pitchFamily="18" charset="77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03F736-01DF-5894-8A58-2A2551AD5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1450" y="1825625"/>
            <a:ext cx="6272349" cy="4351338"/>
          </a:xfrm>
        </p:spPr>
        <p:txBody>
          <a:bodyPr>
            <a:normAutofit fontScale="77500" lnSpcReduction="2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latin typeface="Goudy Old Style" panose="02020502050305020303" pitchFamily="18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Goudy Old Style" panose="02020502050305020303" pitchFamily="18" charset="0"/>
              </a:rPr>
              <a:t>Unlike accommodations, modifications change elements on an assignments and/or course goals. \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Goudy Old Style" panose="02020502050305020303" pitchFamily="18" charset="0"/>
              </a:rPr>
              <a:t>Modifications are changes in what students are expected to learn, based on their individual abilities.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Goudy Old Style" panose="02020502050305020303" pitchFamily="18" charset="0"/>
              </a:rPr>
              <a:t>Examples: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Goudy Old Style" panose="02020502050305020303" pitchFamily="18" charset="0"/>
              </a:rPr>
              <a:t>Decrease items to be learned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Goudy Old Style" panose="02020502050305020303" pitchFamily="18" charset="0"/>
              </a:rPr>
              <a:t>Decrease the overall level of understanding of the content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Goudy Old Style" panose="02020502050305020303" pitchFamily="18" charset="0"/>
              </a:rPr>
              <a:t>Remove piece of the curriculum</a:t>
            </a:r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D88D5A7-2AE3-A80B-D77D-5815CC151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838" r="40170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21965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561FF-DA89-45E4-962F-C436BFCAF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>
                <a:latin typeface="Goudy Old Style" panose="02020502050305020303" pitchFamily="18" charset="77"/>
              </a:rPr>
              <a:t>Decision-Making and Problem-Solving</a:t>
            </a:r>
            <a:endParaRPr lang="en-US" dirty="0">
              <a:latin typeface="Goudy Old Style" panose="02020502050305020303" pitchFamily="18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94B0765-27B8-7416-EC00-556E68292D6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u="sng" dirty="0">
                <a:latin typeface="Goudy Old Style" panose="02020502050305020303" pitchFamily="18" charset="0"/>
              </a:rPr>
              <a:t>Decision-Making</a:t>
            </a:r>
          </a:p>
          <a:p>
            <a:pPr>
              <a:spcAft>
                <a:spcPts val="1800"/>
              </a:spcAft>
            </a:pPr>
            <a:r>
              <a:rPr lang="en-US" sz="2400" dirty="0">
                <a:latin typeface="Goudy Old Style" panose="02020502050305020303" pitchFamily="18" charset="0"/>
              </a:rPr>
              <a:t>Goes hand in hand with choice-making but also involves a process of </a:t>
            </a:r>
            <a:r>
              <a:rPr lang="en-US" sz="2400" u="sng" dirty="0">
                <a:latin typeface="Goudy Old Style" panose="02020502050305020303" pitchFamily="18" charset="0"/>
              </a:rPr>
              <a:t>identifying options and making informed choices</a:t>
            </a:r>
            <a:r>
              <a:rPr lang="en-US" sz="2400" dirty="0">
                <a:latin typeface="Goudy Old Style" panose="02020502050305020303" pitchFamily="18" charset="0"/>
              </a:rPr>
              <a:t>.</a:t>
            </a:r>
          </a:p>
          <a:p>
            <a:r>
              <a:rPr lang="en-US" sz="2400" dirty="0">
                <a:latin typeface="Goudy Old Style" panose="02020502050305020303" pitchFamily="18" charset="0"/>
              </a:rPr>
              <a:t>May require direct teaching of a strategy for decision making.</a:t>
            </a:r>
          </a:p>
          <a:p>
            <a:pPr lvl="1"/>
            <a:r>
              <a:rPr lang="en-US" sz="2000" dirty="0">
                <a:latin typeface="Goudy Old Style" panose="02020502050305020303" pitchFamily="18" charset="0"/>
              </a:rPr>
              <a:t>Identification of options</a:t>
            </a:r>
          </a:p>
          <a:p>
            <a:pPr lvl="1"/>
            <a:r>
              <a:rPr lang="en-US" sz="2000" dirty="0">
                <a:latin typeface="Goudy Old Style" panose="02020502050305020303" pitchFamily="18" charset="0"/>
              </a:rPr>
              <a:t>Understanding of preferences</a:t>
            </a:r>
          </a:p>
          <a:p>
            <a:pPr lvl="1"/>
            <a:r>
              <a:rPr lang="en-US" sz="2000" dirty="0">
                <a:latin typeface="Goudy Old Style" panose="02020502050305020303" pitchFamily="18" charset="0"/>
              </a:rPr>
              <a:t>Personal action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7BF748C-F010-8C2D-40B4-9579FEC514E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u="sng" dirty="0">
                <a:latin typeface="Goudy Old Style" panose="02020502050305020303" pitchFamily="18" charset="0"/>
              </a:rPr>
              <a:t>Problem-Solving</a:t>
            </a:r>
            <a:endParaRPr lang="en-US" dirty="0">
              <a:latin typeface="Goudy Old Style" panose="020205020503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oudy Old Style" panose="02020502050305020303" pitchFamily="18" charset="0"/>
              </a:rPr>
              <a:t>Involves identification and definition of a problem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oudy Old Style" panose="02020502050305020303" pitchFamily="18" charset="0"/>
              </a:rPr>
              <a:t>Generation of possible solutions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oudy Old Style" panose="02020502050305020303" pitchFamily="18" charset="0"/>
              </a:rPr>
              <a:t>Choosing one 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oudy Old Style" panose="02020502050305020303" pitchFamily="18" charset="0"/>
              </a:rPr>
              <a:t>Trying it 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oudy Old Style" panose="02020502050305020303" pitchFamily="18" charset="0"/>
              </a:rPr>
              <a:t>Did it work? If not, why?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3280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C0D65-9B87-4845-B512-692DFC668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sz="5400" dirty="0">
                <a:latin typeface="Goudy Old Style" panose="02020502050305020303" pitchFamily="18" charset="0"/>
              </a:rPr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CB200-81D4-441D-B823-13534D0DE20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dirty="0" err="1">
                <a:latin typeface="Goudy Old Style" panose="02020502050305020303" pitchFamily="18" charset="0"/>
              </a:rPr>
              <a:t>Thinkcollege.net</a:t>
            </a:r>
            <a:endParaRPr lang="en-US" dirty="0">
              <a:latin typeface="Goudy Old Style" panose="02020502050305020303" pitchFamily="18" charset="0"/>
            </a:endParaRPr>
          </a:p>
          <a:p>
            <a:pPr>
              <a:lnSpc>
                <a:spcPct val="200000"/>
              </a:lnSpc>
            </a:pPr>
            <a:r>
              <a:rPr lang="en-US" dirty="0" err="1">
                <a:latin typeface="Goudy Old Style" panose="02020502050305020303" pitchFamily="18" charset="0"/>
              </a:rPr>
              <a:t>supporteddecisionmaking.org</a:t>
            </a:r>
            <a:r>
              <a:rPr lang="en-US" dirty="0">
                <a:latin typeface="Goudy Old Style" panose="02020502050305020303" pitchFamily="18" charset="0"/>
              </a:rPr>
              <a:t> </a:t>
            </a:r>
          </a:p>
          <a:p>
            <a:pPr>
              <a:lnSpc>
                <a:spcPct val="200000"/>
              </a:lnSpc>
            </a:pPr>
            <a:r>
              <a:rPr lang="en-US" dirty="0">
                <a:latin typeface="Goudy Old Style" panose="02020502050305020303" pitchFamily="18" charset="0"/>
              </a:rPr>
              <a:t>PEERS Social Skills</a:t>
            </a:r>
          </a:p>
          <a:p>
            <a:pPr>
              <a:lnSpc>
                <a:spcPct val="200000"/>
              </a:lnSpc>
            </a:pPr>
            <a:r>
              <a:rPr lang="en-US" dirty="0">
                <a:latin typeface="Goudy Old Style" panose="02020502050305020303" pitchFamily="18" charset="0"/>
              </a:rPr>
              <a:t>How to Raise an Adult</a:t>
            </a:r>
          </a:p>
          <a:p>
            <a:pPr marL="0" indent="0">
              <a:buNone/>
            </a:pPr>
            <a:endParaRPr lang="en-US" sz="17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9F2E345-9B55-2B6A-FA74-55707630B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9148" y="876671"/>
            <a:ext cx="1846615" cy="184661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4B51B9C-7E67-8A03-9616-6AC6F41D9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5417" y="991308"/>
            <a:ext cx="1944931" cy="19449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136B75-6B2C-478E-AE79-58771EFB1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9148" y="3428999"/>
            <a:ext cx="1507411" cy="22611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0FF609-DA96-4063-9AF0-48066C41E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4097" y="3431822"/>
            <a:ext cx="1507411" cy="225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531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C0D65-9B87-4845-B512-692DFC668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754" y="2772149"/>
            <a:ext cx="3451412" cy="1325563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udy Old Style" panose="02020502050305020303" pitchFamily="18" charset="0"/>
              </a:rPr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CB200-81D4-441D-B823-13534D0DE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4587" y="1516343"/>
            <a:ext cx="4885765" cy="435133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Goudy Old Style" panose="02020502050305020303" pitchFamily="18" charset="0"/>
              </a:rPr>
              <a:t>Edie Cusack</a:t>
            </a:r>
          </a:p>
          <a:p>
            <a:pPr marL="0" indent="0">
              <a:buNone/>
            </a:pPr>
            <a:r>
              <a:rPr lang="en-US" sz="2000" dirty="0">
                <a:latin typeface="Goudy Old Style" panose="02020502050305020303" pitchFamily="18" charset="0"/>
              </a:rPr>
              <a:t>Consultant</a:t>
            </a:r>
          </a:p>
          <a:p>
            <a:pPr marL="0" indent="0">
              <a:buNone/>
            </a:pPr>
            <a:r>
              <a:rPr lang="en-US" sz="2200" dirty="0">
                <a:latin typeface="Goudy Old Style" panose="02020502050305020303" pitchFamily="18" charset="0"/>
              </a:rPr>
              <a:t>CUSACKEL@outlook.com</a:t>
            </a:r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4" name="sketch line">
            <a:extLst>
              <a:ext uri="{FF2B5EF4-FFF2-40B4-BE49-F238E27FC236}">
                <a16:creationId xmlns:a16="http://schemas.microsoft.com/office/drawing/2014/main" id="{D7FDB6B1-44D5-AE50-F47C-8A680D3E4D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960842" y="3419856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022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90EB12A-93CC-729B-919B-05BE8DAC3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5096" y="365125"/>
            <a:ext cx="6198704" cy="1325563"/>
          </a:xfrm>
        </p:spPr>
        <p:txBody>
          <a:bodyPr>
            <a:normAutofit/>
          </a:bodyPr>
          <a:lstStyle/>
          <a:p>
            <a:r>
              <a:rPr lang="en-US" sz="5400" cap="small" dirty="0">
                <a:latin typeface="Goudy Old Style" panose="02020502050305020303" pitchFamily="18" charset="0"/>
              </a:rPr>
              <a:t>Outcomes</a:t>
            </a:r>
            <a:endParaRPr lang="en-US" sz="5400" dirty="0">
              <a:latin typeface="Goudy Old Style" panose="02020502050305020303" pitchFamily="18" charset="77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4FFC8F-7CA9-5853-DBAF-58DAFE0CA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096" y="1825625"/>
            <a:ext cx="6198704" cy="4351338"/>
          </a:xfrm>
        </p:spPr>
        <p:txBody>
          <a:bodyPr/>
          <a:lstStyle/>
          <a:p>
            <a:r>
              <a:rPr lang="en-US" sz="2800" dirty="0">
                <a:latin typeface="Goudy Old Style" panose="02020502050305020303" pitchFamily="18" charset="0"/>
              </a:rPr>
              <a:t>90% full time employment</a:t>
            </a:r>
          </a:p>
          <a:p>
            <a:r>
              <a:rPr lang="en-US" sz="2800" dirty="0">
                <a:latin typeface="Goudy Old Style" panose="02020502050305020303" pitchFamily="18" charset="0"/>
              </a:rPr>
              <a:t>76% independent living rate</a:t>
            </a:r>
          </a:p>
          <a:p>
            <a:r>
              <a:rPr lang="en-US" sz="2800" dirty="0">
                <a:latin typeface="Goudy Old Style" panose="02020502050305020303" pitchFamily="18" charset="0"/>
              </a:rPr>
              <a:t>Involvement in community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627" r="46208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84876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45802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cap="small" dirty="0">
                <a:latin typeface="Goudy Old Style" panose="02020502050305020303" pitchFamily="18" charset="0"/>
              </a:rPr>
              <a:t>Layers of  Approval and Support</a:t>
            </a:r>
            <a:endParaRPr lang="en-US" sz="4200" dirty="0">
              <a:latin typeface="Goudy Old Style" panose="02020502050305020303" pitchFamily="18" charset="77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900" dirty="0">
                <a:latin typeface="Goudy Old Style" panose="02020502050305020303" pitchFamily="18" charset="0"/>
              </a:rPr>
              <a:t>Administrative</a:t>
            </a:r>
          </a:p>
          <a:p>
            <a:r>
              <a:rPr lang="en-US" sz="1900" dirty="0">
                <a:latin typeface="Goudy Old Style" panose="02020502050305020303" pitchFamily="18" charset="0"/>
              </a:rPr>
              <a:t>Faculty</a:t>
            </a:r>
          </a:p>
          <a:p>
            <a:r>
              <a:rPr lang="en-US" sz="1900" dirty="0">
                <a:latin typeface="Goudy Old Style" panose="02020502050305020303" pitchFamily="18" charset="0"/>
              </a:rPr>
              <a:t>Staff</a:t>
            </a:r>
          </a:p>
          <a:p>
            <a:r>
              <a:rPr lang="en-US" sz="1900" dirty="0">
                <a:latin typeface="Goudy Old Style" panose="02020502050305020303" pitchFamily="18" charset="0"/>
              </a:rPr>
              <a:t>Students</a:t>
            </a:r>
          </a:p>
          <a:p>
            <a:r>
              <a:rPr lang="en-US" sz="1900" dirty="0">
                <a:latin typeface="Goudy Old Style" panose="02020502050305020303" pitchFamily="18" charset="0"/>
              </a:rPr>
              <a:t>Community</a:t>
            </a:r>
          </a:p>
          <a:p>
            <a:pPr marL="0" indent="0">
              <a:buNone/>
            </a:pPr>
            <a:endParaRPr lang="en-US" sz="1900" dirty="0">
              <a:latin typeface="Goudy Old Style" panose="02020502050305020303" pitchFamily="18" charset="0"/>
            </a:endParaRPr>
          </a:p>
          <a:p>
            <a:r>
              <a:rPr lang="en-US" sz="1900" dirty="0">
                <a:latin typeface="Goudy Old Style" panose="02020502050305020303" pitchFamily="18" charset="0"/>
              </a:rPr>
              <a:t>Know your audience:</a:t>
            </a:r>
          </a:p>
          <a:p>
            <a:pPr lvl="1"/>
            <a:r>
              <a:rPr lang="en-US" sz="1500" dirty="0">
                <a:latin typeface="Goudy Old Style" panose="02020502050305020303" pitchFamily="18" charset="0"/>
              </a:rPr>
              <a:t>Facts and data vs. social impact and moral compass</a:t>
            </a:r>
          </a:p>
          <a:p>
            <a:endParaRPr lang="en-US" sz="19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556044-7059-6DDE-2FD7-FB7D7B1FC6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04" r="22336"/>
          <a:stretch/>
        </p:blipFill>
        <p:spPr>
          <a:xfrm>
            <a:off x="6543253" y="564927"/>
            <a:ext cx="5645699" cy="562864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7895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kern="1200" cap="small" dirty="0">
                <a:solidFill>
                  <a:schemeClr val="tx1"/>
                </a:solidFill>
                <a:latin typeface="Goudy Old Style" panose="02020502050305020303" pitchFamily="18" charset="0"/>
              </a:rPr>
              <a:t>University Priorities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15C0C-4E5F-BDD1-1714-C610BE4856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6953" y="2121408"/>
            <a:ext cx="5743360" cy="4351338"/>
          </a:xfrm>
        </p:spPr>
        <p:txBody>
          <a:bodyPr>
            <a:normAutofit/>
          </a:bodyPr>
          <a:lstStyle/>
          <a:p>
            <a:r>
              <a:rPr lang="en-US" sz="1700" dirty="0">
                <a:latin typeface="Goudy Old Style" panose="02020502050305020303" pitchFamily="18" charset="0"/>
              </a:rPr>
              <a:t>Mission, Vision and Values:  </a:t>
            </a:r>
          </a:p>
          <a:p>
            <a:pPr lvl="1"/>
            <a:r>
              <a:rPr lang="en-US" sz="1700" dirty="0">
                <a:latin typeface="Goudy Old Style" panose="02020502050305020303" pitchFamily="18" charset="0"/>
              </a:rPr>
              <a:t>Mission Statement: This community, founded on the principles of the liberal arts tradition, provides students the opportunity to realize their intellectual and personal potential and to become responsible, productive members of society.</a:t>
            </a:r>
          </a:p>
          <a:p>
            <a:r>
              <a:rPr lang="en-US" sz="1700" dirty="0">
                <a:latin typeface="Goudy Old Style" panose="02020502050305020303" pitchFamily="18" charset="0"/>
              </a:rPr>
              <a:t>Core Purpose: To pursue and share knowledge through study, inquiry and creation in order to empower the individual and enrich society.</a:t>
            </a:r>
          </a:p>
          <a:p>
            <a:r>
              <a:rPr lang="en-US" sz="1700" dirty="0">
                <a:latin typeface="Goudy Old Style" panose="02020502050305020303" pitchFamily="18" charset="0"/>
              </a:rPr>
              <a:t>Core Values:  highest ethical standards, Commitment to a dynamic intellectual community, fosters each student’s ability to think, Devotion to the intellectual, ethical and social development  </a:t>
            </a:r>
          </a:p>
          <a:p>
            <a:r>
              <a:rPr lang="en-US" sz="1700" dirty="0">
                <a:latin typeface="Goudy Old Style" panose="02020502050305020303" pitchFamily="18" charset="0"/>
              </a:rPr>
              <a:t>Accreditation goals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9BC08BD-AD76-E478-65AA-D7F4E9C6D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89" r="24458" b="-1"/>
          <a:stretch/>
        </p:blipFill>
        <p:spPr>
          <a:xfrm>
            <a:off x="6739128" y="725424"/>
            <a:ext cx="4952098" cy="493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446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"/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4200" cap="small" dirty="0">
                <a:latin typeface="Goudy Old Style" panose="02020502050305020303" pitchFamily="18" charset="0"/>
              </a:rPr>
              <a:t>Answer the questions before they are asked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56F85-6473-26A8-AE33-DE3EC8E67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83217"/>
            <a:ext cx="10515600" cy="3193746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Goudy Old Style" panose="02020502050305020303" pitchFamily="18" charset="0"/>
              </a:rPr>
              <a:t>Liability</a:t>
            </a:r>
          </a:p>
          <a:p>
            <a:pPr eaLnBrk="1" hangingPunct="1"/>
            <a:r>
              <a:rPr lang="en-US" sz="2800" dirty="0">
                <a:latin typeface="Goudy Old Style" panose="02020502050305020303" pitchFamily="18" charset="0"/>
              </a:rPr>
              <a:t>Cost</a:t>
            </a:r>
          </a:p>
          <a:p>
            <a:pPr eaLnBrk="1" hangingPunct="1"/>
            <a:r>
              <a:rPr lang="en-US" sz="2800" dirty="0">
                <a:latin typeface="Goudy Old Style" panose="02020502050305020303" pitchFamily="18" charset="0"/>
              </a:rPr>
              <a:t>Time</a:t>
            </a:r>
          </a:p>
          <a:p>
            <a:pPr eaLnBrk="1" hangingPunct="1"/>
            <a:r>
              <a:rPr lang="en-US" sz="2800" dirty="0">
                <a:latin typeface="Goudy Old Style" panose="02020502050305020303" pitchFamily="18" charset="0"/>
              </a:rPr>
              <a:t>Reputation</a:t>
            </a:r>
          </a:p>
          <a:p>
            <a:pPr eaLnBrk="1" hangingPunct="1"/>
            <a:r>
              <a:rPr lang="en-US" sz="2800" dirty="0">
                <a:latin typeface="Goudy Old Style" panose="02020502050305020303" pitchFamily="18" charset="0"/>
              </a:rPr>
              <a:t>Purpose</a:t>
            </a:r>
          </a:p>
          <a:p>
            <a:endParaRPr lang="en-U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D88B6B8-DAE8-A71C-715E-0412EA1F8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814" r="2" b="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01290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3800" cap="small">
                <a:latin typeface="Goudy Old Style" panose="02020502050305020303" pitchFamily="18" charset="0"/>
              </a:rPr>
              <a:t>Deal with Fear and discrimination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46E8D-C4EA-8A19-00E6-BD42D20CF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0948" y="2120347"/>
            <a:ext cx="5782852" cy="4056615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400" dirty="0">
                <a:latin typeface="Goudy Old Style" panose="02020502050305020303" pitchFamily="18" charset="0"/>
              </a:rPr>
              <a:t>The unspoken reasons for resistance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sz="2400" dirty="0">
              <a:latin typeface="Goudy Old Style" panose="02020502050305020303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400" dirty="0">
                <a:latin typeface="Goudy Old Style" panose="02020502050305020303" pitchFamily="18" charset="0"/>
              </a:rPr>
              <a:t>Gather allies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sz="2400" dirty="0">
              <a:latin typeface="Goudy Old Style" panose="02020502050305020303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400" dirty="0">
                <a:latin typeface="Goudy Old Style" panose="02020502050305020303" pitchFamily="18" charset="0"/>
              </a:rPr>
              <a:t>Share information and develop relationships</a:t>
            </a:r>
          </a:p>
          <a:p>
            <a:endParaRPr lang="en-US" dirty="0"/>
          </a:p>
        </p:txBody>
      </p:sp>
      <p:sp>
        <p:nvSpPr>
          <p:cNvPr id="25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20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000" cap="small" dirty="0">
                <a:latin typeface="Goudy Old Style" panose="02020502050305020303" pitchFamily="18" charset="0"/>
              </a:rPr>
              <a:t>Sustainable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E978A-CFA5-2C6F-0E21-38073138C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8234" y="1156801"/>
            <a:ext cx="6172518" cy="435133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200" dirty="0">
                <a:latin typeface="Goudy Old Style" panose="02020502050305020303" pitchFamily="18" charset="0"/>
              </a:rPr>
              <a:t>Student Affairs</a:t>
            </a:r>
          </a:p>
          <a:p>
            <a:pPr lvl="1" eaLnBrk="1" hangingPunct="1"/>
            <a:r>
              <a:rPr lang="en-US" sz="2200" dirty="0">
                <a:latin typeface="Goudy Old Style" panose="02020502050305020303" pitchFamily="18" charset="0"/>
              </a:rPr>
              <a:t>Residence Life</a:t>
            </a:r>
          </a:p>
          <a:p>
            <a:pPr lvl="1" eaLnBrk="1" hangingPunct="1"/>
            <a:r>
              <a:rPr lang="en-US" sz="2200" dirty="0">
                <a:latin typeface="Goudy Old Style" panose="02020502050305020303" pitchFamily="18" charset="0"/>
              </a:rPr>
              <a:t>Health Service</a:t>
            </a:r>
          </a:p>
          <a:p>
            <a:pPr lvl="1" eaLnBrk="1" hangingPunct="1"/>
            <a:r>
              <a:rPr lang="en-US" sz="2200" dirty="0">
                <a:latin typeface="Goudy Old Style" panose="02020502050305020303" pitchFamily="18" charset="0"/>
              </a:rPr>
              <a:t>Counseling Center</a:t>
            </a:r>
          </a:p>
          <a:p>
            <a:pPr marL="285750" indent="-342900">
              <a:spcBef>
                <a:spcPts val="2200"/>
              </a:spcBef>
            </a:pPr>
            <a:r>
              <a:rPr lang="en-US" sz="2200" dirty="0">
                <a:latin typeface="Goudy Old Style" panose="02020502050305020303" pitchFamily="18" charset="0"/>
              </a:rPr>
              <a:t>Academic Affairs</a:t>
            </a:r>
          </a:p>
          <a:p>
            <a:pPr lvl="1" eaLnBrk="1" hangingPunct="1"/>
            <a:r>
              <a:rPr lang="en-US" sz="2200" dirty="0">
                <a:latin typeface="Goudy Old Style" panose="02020502050305020303" pitchFamily="18" charset="0"/>
              </a:rPr>
              <a:t>Academic Advising</a:t>
            </a:r>
          </a:p>
          <a:p>
            <a:pPr lvl="1" eaLnBrk="1" hangingPunct="1"/>
            <a:r>
              <a:rPr lang="en-US" sz="2200" dirty="0">
                <a:latin typeface="Goudy Old Style" panose="02020502050305020303" pitchFamily="18" charset="0"/>
              </a:rPr>
              <a:t>Orientation</a:t>
            </a:r>
          </a:p>
          <a:p>
            <a:pPr eaLnBrk="1" hangingPunct="1">
              <a:spcBef>
                <a:spcPts val="2200"/>
              </a:spcBef>
            </a:pPr>
            <a:r>
              <a:rPr lang="en-US" sz="2200" dirty="0">
                <a:latin typeface="Goudy Old Style" panose="02020502050305020303" pitchFamily="18" charset="0"/>
              </a:rPr>
              <a:t>Administrative</a:t>
            </a:r>
          </a:p>
          <a:p>
            <a:pPr lvl="1" eaLnBrk="1" hangingPunct="1"/>
            <a:r>
              <a:rPr lang="en-US" sz="2200" dirty="0">
                <a:latin typeface="Goudy Old Style" panose="02020502050305020303" pitchFamily="18" charset="0"/>
              </a:rPr>
              <a:t>Financial Aid</a:t>
            </a:r>
          </a:p>
          <a:p>
            <a:pPr lvl="1" eaLnBrk="1" hangingPunct="1"/>
            <a:r>
              <a:rPr lang="en-US" sz="2200" dirty="0">
                <a:latin typeface="Goudy Old Style" panose="02020502050305020303" pitchFamily="18" charset="0"/>
              </a:rPr>
              <a:t>Bursar</a:t>
            </a:r>
          </a:p>
          <a:p>
            <a:pPr lvl="1" eaLnBrk="1" hangingPunct="1"/>
            <a:r>
              <a:rPr lang="en-US" sz="2200" dirty="0">
                <a:latin typeface="Goudy Old Style" panose="02020502050305020303" pitchFamily="18" charset="0"/>
              </a:rPr>
              <a:t>Registrar</a:t>
            </a:r>
            <a:endParaRPr lang="en-US" dirty="0"/>
          </a:p>
        </p:txBody>
      </p:sp>
      <p:sp>
        <p:nvSpPr>
          <p:cNvPr id="25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590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cap="small" dirty="0">
                <a:latin typeface="Goudy Old Style" panose="02020502050305020303" pitchFamily="18" charset="0"/>
              </a:rPr>
              <a:t>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666BC1-C4BA-E1B6-2077-9BECEEA0D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753" y="2093976"/>
            <a:ext cx="4263887" cy="4351338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200" dirty="0">
                <a:latin typeface="Goudy Old Style" panose="02020502050305020303" pitchFamily="18" charset="0"/>
              </a:rPr>
              <a:t>Who: Professors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sz="2200" dirty="0">
                <a:latin typeface="Goudy Old Style" panose="02020502050305020303" pitchFamily="18" charset="0"/>
              </a:rPr>
              <a:t>Mentors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sz="2200" dirty="0">
                <a:latin typeface="Goudy Old Style" panose="02020502050305020303" pitchFamily="18" charset="0"/>
              </a:rPr>
              <a:t>Tutors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sz="2200" dirty="0">
                <a:latin typeface="Goudy Old Style" panose="02020502050305020303" pitchFamily="18" charset="0"/>
              </a:rPr>
              <a:t>Internship sites</a:t>
            </a:r>
          </a:p>
          <a:p>
            <a:pPr eaLnBrk="1" hangingPunct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Goudy Old Style" panose="02020502050305020303" pitchFamily="18" charset="0"/>
              </a:rPr>
              <a:t>What information</a:t>
            </a:r>
          </a:p>
          <a:p>
            <a:pPr eaLnBrk="1" hangingPunct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Goudy Old Style" panose="02020502050305020303" pitchFamily="18" charset="0"/>
              </a:rPr>
              <a:t>Watch your language</a:t>
            </a:r>
          </a:p>
        </p:txBody>
      </p:sp>
      <p:sp>
        <p:nvSpPr>
          <p:cNvPr id="24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359F24D-9C5F-2A97-12DE-EF9952ED8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782" r="2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6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16914</TotalTime>
  <Words>940</Words>
  <Application>Microsoft Macintosh PowerPoint</Application>
  <PresentationFormat>Widescreen</PresentationFormat>
  <Paragraphs>234</Paragraphs>
  <Slides>28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Abadi Extra Light</vt:lpstr>
      <vt:lpstr>Arial</vt:lpstr>
      <vt:lpstr>Calibri</vt:lpstr>
      <vt:lpstr>Calibri Light</vt:lpstr>
      <vt:lpstr>Calisto MT</vt:lpstr>
      <vt:lpstr>Goudy Old Style</vt:lpstr>
      <vt:lpstr>Office Theme</vt:lpstr>
      <vt:lpstr>Custom Design</vt:lpstr>
      <vt:lpstr>From Planning to a Program</vt:lpstr>
      <vt:lpstr>Why College?</vt:lpstr>
      <vt:lpstr>Outcomes</vt:lpstr>
      <vt:lpstr>Layers of  Approval and Support</vt:lpstr>
      <vt:lpstr>University Priorities</vt:lpstr>
      <vt:lpstr>Answer the questions before they are asked</vt:lpstr>
      <vt:lpstr>Deal with Fear and discrimination</vt:lpstr>
      <vt:lpstr>Sustainable Process</vt:lpstr>
      <vt:lpstr>Training</vt:lpstr>
      <vt:lpstr>A Model Program</vt:lpstr>
      <vt:lpstr>Advancement of Knowledge and Skill</vt:lpstr>
      <vt:lpstr>Independent Living</vt:lpstr>
      <vt:lpstr>How to Prepare for Independent Living</vt:lpstr>
      <vt:lpstr>Social Development</vt:lpstr>
      <vt:lpstr>How to Prepare for Socialization</vt:lpstr>
      <vt:lpstr>Career Development: Internships and Instruction</vt:lpstr>
      <vt:lpstr>How to Prepare for Employment</vt:lpstr>
      <vt:lpstr>Academics</vt:lpstr>
      <vt:lpstr>How to Prepare for Academics</vt:lpstr>
      <vt:lpstr>Ongoing Support for Professors</vt:lpstr>
      <vt:lpstr>In class, students will</vt:lpstr>
      <vt:lpstr>How to…</vt:lpstr>
      <vt:lpstr>UDL: Universal Design of Learning </vt:lpstr>
      <vt:lpstr>Accommodations</vt:lpstr>
      <vt:lpstr>Modifications</vt:lpstr>
      <vt:lpstr>Decision-Making and Problem-Solving</vt:lpstr>
      <vt:lpstr>Resources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Planning to a Program</dc:title>
  <dc:creator>Edie Cusack</dc:creator>
  <cp:lastModifiedBy>Amanda Ryan</cp:lastModifiedBy>
  <cp:revision>6</cp:revision>
  <dcterms:created xsi:type="dcterms:W3CDTF">2023-11-16T20:27:46Z</dcterms:created>
  <dcterms:modified xsi:type="dcterms:W3CDTF">2023-12-08T16:24:38Z</dcterms:modified>
</cp:coreProperties>
</file>