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embeddedFontLst>
    <p:embeddedFont>
      <p:font typeface="Lato" panose="020F0502020204030203" pitchFamily="3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Open Sans Light" panose="020B03060305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3"/>
    <p:restoredTop sz="94694"/>
  </p:normalViewPr>
  <p:slideViewPr>
    <p:cSldViewPr snapToGrid="0">
      <p:cViewPr varScale="1">
        <p:scale>
          <a:sx n="146" d="100"/>
          <a:sy n="146" d="100"/>
        </p:scale>
        <p:origin x="168" y="4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13585e718a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313585e718a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endParaRPr>
          </a:p>
        </p:txBody>
      </p:sp>
      <p:sp>
        <p:nvSpPr>
          <p:cNvPr id="132" name="Google Shape;132;g313585e718a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13f0c5a28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13f0c5a28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13f0c5a28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13f0c5a28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13e85726e8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13e85726e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13e85726e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13e85726e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13e85726e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13e85726e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13e85726e8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13e85726e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13e85726e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13e85726e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13e85726e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13e85726e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13e85726e8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13e85726e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13e85726e8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13e85726e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00000"/>
              </a:lnSpc>
              <a:spcBef>
                <a:spcPts val="0"/>
              </a:spcBef>
              <a:spcAft>
                <a:spcPts val="1300"/>
              </a:spcAft>
              <a:buNone/>
            </a:pPr>
            <a:endParaRPr>
              <a:solidFill>
                <a:srgbClr val="333333"/>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13585e718a_0_1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313585e718a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13585e718a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g313585e718a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13585e718a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13585e718a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1755b25ed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1755b25ed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1755b25ed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1755b25ed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1755b25ed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1755b25ed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13f0c5a2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13f0c5a2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13f0c5a28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13f0c5a28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1143000" y="2724150"/>
            <a:ext cx="6858000" cy="804600"/>
          </a:xfrm>
          <a:prstGeom prst="rect">
            <a:avLst/>
          </a:prstGeom>
          <a:noFill/>
          <a:ln>
            <a:noFill/>
          </a:ln>
        </p:spPr>
        <p:txBody>
          <a:bodyPr spcFirstLastPara="1" wrap="square" lIns="68575" tIns="34275" rIns="68575" bIns="34275" anchor="ctr" anchorCtr="0">
            <a:normAutofit/>
          </a:bodyPr>
          <a:lstStyle>
            <a:lvl1pPr lvl="0" algn="ctr">
              <a:lnSpc>
                <a:spcPct val="110000"/>
              </a:lnSpc>
              <a:spcBef>
                <a:spcPts val="0"/>
              </a:spcBef>
              <a:spcAft>
                <a:spcPts val="0"/>
              </a:spcAft>
              <a:buClr>
                <a:srgbClr val="004963"/>
              </a:buClr>
              <a:buSzPts val="3300"/>
              <a:buFont typeface="Open Sans"/>
              <a:buNone/>
              <a:defRPr sz="33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14"/>
          <p:cNvSpPr txBox="1">
            <a:spLocks noGrp="1"/>
          </p:cNvSpPr>
          <p:nvPr>
            <p:ph type="subTitle" idx="1"/>
          </p:nvPr>
        </p:nvSpPr>
        <p:spPr>
          <a:xfrm>
            <a:off x="1143000" y="3528648"/>
            <a:ext cx="6858000" cy="639000"/>
          </a:xfrm>
          <a:prstGeom prst="rect">
            <a:avLst/>
          </a:prstGeom>
          <a:noFill/>
          <a:ln>
            <a:noFill/>
          </a:ln>
        </p:spPr>
        <p:txBody>
          <a:bodyPr spcFirstLastPara="1" wrap="square" lIns="68575" tIns="34275" rIns="68575" bIns="34275" anchor="ctr" anchorCtr="0">
            <a:normAutofit/>
          </a:bodyPr>
          <a:lstStyle>
            <a:lvl1pPr lvl="0" algn="ctr">
              <a:lnSpc>
                <a:spcPct val="110000"/>
              </a:lnSpc>
              <a:spcBef>
                <a:spcPts val="200"/>
              </a:spcBef>
              <a:spcAft>
                <a:spcPts val="0"/>
              </a:spcAft>
              <a:buSzPts val="1800"/>
              <a:buNone/>
              <a:defRPr sz="1800">
                <a:solidFill>
                  <a:schemeClr val="dk1"/>
                </a:solidFill>
              </a:defRPr>
            </a:lvl1pPr>
            <a:lvl2pPr lvl="1" algn="ctr">
              <a:lnSpc>
                <a:spcPct val="110000"/>
              </a:lnSpc>
              <a:spcBef>
                <a:spcPts val="500"/>
              </a:spcBef>
              <a:spcAft>
                <a:spcPts val="0"/>
              </a:spcAft>
              <a:buSzPts val="1500"/>
              <a:buNone/>
              <a:defRPr sz="1500"/>
            </a:lvl2pPr>
            <a:lvl3pPr lvl="2" algn="ctr">
              <a:lnSpc>
                <a:spcPct val="110000"/>
              </a:lnSpc>
              <a:spcBef>
                <a:spcPts val="500"/>
              </a:spcBef>
              <a:spcAft>
                <a:spcPts val="0"/>
              </a:spcAft>
              <a:buSzPts val="1400"/>
              <a:buNone/>
              <a:defRPr sz="1400"/>
            </a:lvl3pPr>
            <a:lvl4pPr lvl="3" algn="ctr">
              <a:lnSpc>
                <a:spcPct val="110000"/>
              </a:lnSpc>
              <a:spcBef>
                <a:spcPts val="500"/>
              </a:spcBef>
              <a:spcAft>
                <a:spcPts val="0"/>
              </a:spcAft>
              <a:buSzPts val="1000"/>
              <a:buNone/>
              <a:defRPr sz="1200"/>
            </a:lvl4pPr>
            <a:lvl5pPr lvl="4" algn="ctr">
              <a:lnSpc>
                <a:spcPct val="11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7" name="Google Shape;57;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58" name="Google Shape;58;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59" name="Google Shape;59;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14" descr="Logo with Minnesota Inclusive Higher Education Consortium written in gold lettering across a blue shape of the state of Minnesota "/>
          <p:cNvPicPr preferRelativeResize="0"/>
          <p:nvPr/>
        </p:nvPicPr>
        <p:blipFill rotWithShape="1">
          <a:blip r:embed="rId2">
            <a:alphaModFix/>
          </a:blip>
          <a:srcRect/>
          <a:stretch/>
        </p:blipFill>
        <p:spPr>
          <a:xfrm>
            <a:off x="2585624" y="579642"/>
            <a:ext cx="3872327" cy="199210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293914" y="273844"/>
            <a:ext cx="8461200" cy="994200"/>
          </a:xfrm>
          <a:prstGeom prst="rect">
            <a:avLst/>
          </a:prstGeom>
          <a:noFill/>
          <a:ln>
            <a:noFill/>
          </a:ln>
        </p:spPr>
        <p:txBody>
          <a:bodyPr spcFirstLastPara="1" wrap="square" lIns="68575" tIns="34275" rIns="68575" bIns="34275" anchor="ctr" anchorCtr="0">
            <a:normAutofit/>
          </a:bodyPr>
          <a:lstStyle>
            <a:lvl1pPr lvl="0" algn="l">
              <a:lnSpc>
                <a:spcPct val="110000"/>
              </a:lnSpc>
              <a:spcBef>
                <a:spcPts val="0"/>
              </a:spcBef>
              <a:spcAft>
                <a:spcPts val="0"/>
              </a:spcAft>
              <a:buClr>
                <a:srgbClr val="004963"/>
              </a:buClr>
              <a:buSzPts val="2700"/>
              <a:buFont typeface="Open Sans"/>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15"/>
          <p:cNvSpPr txBox="1">
            <a:spLocks noGrp="1"/>
          </p:cNvSpPr>
          <p:nvPr>
            <p:ph type="body" idx="1"/>
          </p:nvPr>
        </p:nvSpPr>
        <p:spPr>
          <a:xfrm>
            <a:off x="293914" y="1268016"/>
            <a:ext cx="8461200" cy="3364800"/>
          </a:xfrm>
          <a:prstGeom prst="rect">
            <a:avLst/>
          </a:prstGeom>
          <a:noFill/>
          <a:ln>
            <a:noFill/>
          </a:ln>
        </p:spPr>
        <p:txBody>
          <a:bodyPr spcFirstLastPara="1" wrap="square" lIns="68575" tIns="34275" rIns="68575" bIns="34275" anchor="t" anchorCtr="0">
            <a:normAutofit/>
          </a:bodyPr>
          <a:lstStyle>
            <a:lvl1pPr marL="457200" lvl="0" indent="-323850" algn="l">
              <a:lnSpc>
                <a:spcPct val="110000"/>
              </a:lnSpc>
              <a:spcBef>
                <a:spcPts val="200"/>
              </a:spcBef>
              <a:spcAft>
                <a:spcPts val="0"/>
              </a:spcAft>
              <a:buClr>
                <a:srgbClr val="B05B00"/>
              </a:buClr>
              <a:buSzPts val="1500"/>
              <a:buChar char="•"/>
              <a:defRPr/>
            </a:lvl1pPr>
            <a:lvl2pPr marL="914400" lvl="1" indent="-323850" algn="l">
              <a:lnSpc>
                <a:spcPct val="110000"/>
              </a:lnSpc>
              <a:spcBef>
                <a:spcPts val="500"/>
              </a:spcBef>
              <a:spcAft>
                <a:spcPts val="0"/>
              </a:spcAft>
              <a:buClr>
                <a:srgbClr val="B05B00"/>
              </a:buClr>
              <a:buSzPts val="1500"/>
              <a:buChar char="»"/>
              <a:defRPr/>
            </a:lvl2pPr>
            <a:lvl3pPr marL="1371600" lvl="2" indent="-323850" algn="l">
              <a:lnSpc>
                <a:spcPct val="110000"/>
              </a:lnSpc>
              <a:spcBef>
                <a:spcPts val="500"/>
              </a:spcBef>
              <a:spcAft>
                <a:spcPts val="0"/>
              </a:spcAft>
              <a:buClr>
                <a:srgbClr val="B05B00"/>
              </a:buClr>
              <a:buSzPts val="1500"/>
              <a:buChar char="–"/>
              <a:defRPr/>
            </a:lvl3pPr>
            <a:lvl4pPr marL="1828800" lvl="3" indent="-304800" algn="l">
              <a:lnSpc>
                <a:spcPct val="110000"/>
              </a:lnSpc>
              <a:spcBef>
                <a:spcPts val="500"/>
              </a:spcBef>
              <a:spcAft>
                <a:spcPts val="0"/>
              </a:spcAft>
              <a:buClr>
                <a:srgbClr val="B05B00"/>
              </a:buClr>
              <a:buSzPts val="1200"/>
              <a:buChar char="▪"/>
              <a:defRPr/>
            </a:lvl4pPr>
            <a:lvl5pPr marL="2286000" lvl="4" indent="-323850" algn="l">
              <a:lnSpc>
                <a:spcPct val="110000"/>
              </a:lnSpc>
              <a:spcBef>
                <a:spcPts val="500"/>
              </a:spcBef>
              <a:spcAft>
                <a:spcPts val="0"/>
              </a:spcAft>
              <a:buClr>
                <a:srgbClr val="B05B00"/>
              </a:buClr>
              <a:buSzPts val="15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 name="Google Shape;64;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65" name="Google Shape;65;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66" name="Google Shape;66;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293914" y="273844"/>
            <a:ext cx="8461200" cy="994200"/>
          </a:xfrm>
          <a:prstGeom prst="rect">
            <a:avLst/>
          </a:prstGeom>
          <a:noFill/>
          <a:ln>
            <a:noFill/>
          </a:ln>
        </p:spPr>
        <p:txBody>
          <a:bodyPr spcFirstLastPara="1" wrap="square" lIns="68575" tIns="34275" rIns="68575" bIns="34275" anchor="ctr" anchorCtr="0">
            <a:normAutofit/>
          </a:bodyPr>
          <a:lstStyle>
            <a:lvl1pPr lvl="0" algn="l">
              <a:lnSpc>
                <a:spcPct val="110000"/>
              </a:lnSpc>
              <a:spcBef>
                <a:spcPts val="0"/>
              </a:spcBef>
              <a:spcAft>
                <a:spcPts val="0"/>
              </a:spcAft>
              <a:buSzPts val="27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16"/>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70" name="Google Shape;70;p16"/>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71" name="Google Shape;71;p16"/>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None/>
              <a:defRPr sz="11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None/>
              <a:defRPr sz="11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None/>
              <a:defRPr sz="11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None/>
              <a:defRPr sz="11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None/>
              <a:defRPr sz="11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None/>
              <a:defRPr sz="11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None/>
              <a:defRPr sz="11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None/>
              <a:defRPr sz="11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None/>
              <a:defRPr sz="1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74" name="Google Shape;74;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75" name="Google Shape;75;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293914" y="273844"/>
            <a:ext cx="8461200" cy="994200"/>
          </a:xfrm>
          <a:prstGeom prst="rect">
            <a:avLst/>
          </a:prstGeom>
          <a:noFill/>
          <a:ln>
            <a:noFill/>
          </a:ln>
        </p:spPr>
        <p:txBody>
          <a:bodyPr spcFirstLastPara="1" wrap="square" lIns="68575" tIns="34275" rIns="68575" bIns="34275" anchor="ctr" anchorCtr="0">
            <a:normAutofit/>
          </a:bodyPr>
          <a:lstStyle>
            <a:lvl1pPr lvl="0" algn="l">
              <a:lnSpc>
                <a:spcPct val="110000"/>
              </a:lnSpc>
              <a:spcBef>
                <a:spcPts val="0"/>
              </a:spcBef>
              <a:spcAft>
                <a:spcPts val="0"/>
              </a:spcAft>
              <a:buClr>
                <a:srgbClr val="004963"/>
              </a:buClr>
              <a:buSzPts val="2700"/>
              <a:buFont typeface="Open Sans"/>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18"/>
          <p:cNvSpPr txBox="1">
            <a:spLocks noGrp="1"/>
          </p:cNvSpPr>
          <p:nvPr>
            <p:ph type="body" idx="1"/>
          </p:nvPr>
        </p:nvSpPr>
        <p:spPr>
          <a:xfrm>
            <a:off x="293914" y="1369219"/>
            <a:ext cx="42210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200"/>
              </a:spcBef>
              <a:spcAft>
                <a:spcPts val="0"/>
              </a:spcAft>
              <a:buSzPts val="1400"/>
              <a:buChar char="•"/>
              <a:defRPr/>
            </a:lvl1pPr>
            <a:lvl2pPr marL="914400" lvl="1" indent="-317500" algn="l">
              <a:lnSpc>
                <a:spcPct val="110000"/>
              </a:lnSpc>
              <a:spcBef>
                <a:spcPts val="500"/>
              </a:spcBef>
              <a:spcAft>
                <a:spcPts val="0"/>
              </a:spcAft>
              <a:buSzPts val="1400"/>
              <a:buChar char="»"/>
              <a:defRPr/>
            </a:lvl2pPr>
            <a:lvl3pPr marL="1371600" lvl="2" indent="-317500" algn="l">
              <a:lnSpc>
                <a:spcPct val="110000"/>
              </a:lnSpc>
              <a:spcBef>
                <a:spcPts val="500"/>
              </a:spcBef>
              <a:spcAft>
                <a:spcPts val="0"/>
              </a:spcAft>
              <a:buSzPts val="1400"/>
              <a:buChar char="–"/>
              <a:defRPr/>
            </a:lvl3pPr>
            <a:lvl4pPr marL="1828800" lvl="3" indent="-298450" algn="l">
              <a:lnSpc>
                <a:spcPct val="110000"/>
              </a:lnSpc>
              <a:spcBef>
                <a:spcPts val="500"/>
              </a:spcBef>
              <a:spcAft>
                <a:spcPts val="0"/>
              </a:spcAft>
              <a:buSzPts val="1100"/>
              <a:buChar char="▪"/>
              <a:defRPr/>
            </a:lvl4pPr>
            <a:lvl5pPr marL="2286000" lvl="4" indent="-317500" algn="l">
              <a:lnSpc>
                <a:spcPct val="110000"/>
              </a:lnSpc>
              <a:spcBef>
                <a:spcPts val="500"/>
              </a:spcBef>
              <a:spcAft>
                <a:spcPts val="0"/>
              </a:spcAft>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18"/>
          <p:cNvSpPr txBox="1">
            <a:spLocks noGrp="1"/>
          </p:cNvSpPr>
          <p:nvPr>
            <p:ph type="body" idx="2"/>
          </p:nvPr>
        </p:nvSpPr>
        <p:spPr>
          <a:xfrm>
            <a:off x="4629150" y="1369219"/>
            <a:ext cx="41259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200"/>
              </a:spcBef>
              <a:spcAft>
                <a:spcPts val="0"/>
              </a:spcAft>
              <a:buSzPts val="1400"/>
              <a:buChar char="•"/>
              <a:defRPr/>
            </a:lvl1pPr>
            <a:lvl2pPr marL="914400" lvl="1" indent="-317500" algn="l">
              <a:lnSpc>
                <a:spcPct val="110000"/>
              </a:lnSpc>
              <a:spcBef>
                <a:spcPts val="500"/>
              </a:spcBef>
              <a:spcAft>
                <a:spcPts val="0"/>
              </a:spcAft>
              <a:buSzPts val="1400"/>
              <a:buChar char="»"/>
              <a:defRPr/>
            </a:lvl2pPr>
            <a:lvl3pPr marL="1371600" lvl="2" indent="-317500" algn="l">
              <a:lnSpc>
                <a:spcPct val="110000"/>
              </a:lnSpc>
              <a:spcBef>
                <a:spcPts val="500"/>
              </a:spcBef>
              <a:spcAft>
                <a:spcPts val="0"/>
              </a:spcAft>
              <a:buSzPts val="1400"/>
              <a:buChar char="–"/>
              <a:defRPr/>
            </a:lvl3pPr>
            <a:lvl4pPr marL="1828800" lvl="3" indent="-298450" algn="l">
              <a:lnSpc>
                <a:spcPct val="110000"/>
              </a:lnSpc>
              <a:spcBef>
                <a:spcPts val="500"/>
              </a:spcBef>
              <a:spcAft>
                <a:spcPts val="0"/>
              </a:spcAft>
              <a:buSzPts val="1100"/>
              <a:buChar char="▪"/>
              <a:defRPr/>
            </a:lvl4pPr>
            <a:lvl5pPr marL="2286000" lvl="4" indent="-317500" algn="l">
              <a:lnSpc>
                <a:spcPct val="110000"/>
              </a:lnSpc>
              <a:spcBef>
                <a:spcPts val="500"/>
              </a:spcBef>
              <a:spcAft>
                <a:spcPts val="0"/>
              </a:spcAft>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81" name="Google Shape;81;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82" name="Google Shape;82;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4743450" y="2388947"/>
            <a:ext cx="3776700" cy="1197300"/>
          </a:xfrm>
          <a:prstGeom prst="rect">
            <a:avLst/>
          </a:prstGeom>
          <a:noFill/>
          <a:ln>
            <a:noFill/>
          </a:ln>
        </p:spPr>
        <p:txBody>
          <a:bodyPr spcFirstLastPara="1" wrap="square" lIns="68575" tIns="34275" rIns="68575" bIns="34275" anchor="ctr" anchorCtr="0">
            <a:normAutofit/>
          </a:bodyPr>
          <a:lstStyle>
            <a:lvl1pPr lvl="0" algn="l">
              <a:lnSpc>
                <a:spcPct val="110000"/>
              </a:lnSpc>
              <a:spcBef>
                <a:spcPts val="0"/>
              </a:spcBef>
              <a:spcAft>
                <a:spcPts val="0"/>
              </a:spcAft>
              <a:buClr>
                <a:srgbClr val="004963"/>
              </a:buClr>
              <a:buSzPts val="3000"/>
              <a:buFont typeface="Open Sans"/>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19"/>
          <p:cNvSpPr txBox="1">
            <a:spLocks noGrp="1"/>
          </p:cNvSpPr>
          <p:nvPr>
            <p:ph type="body" idx="1"/>
          </p:nvPr>
        </p:nvSpPr>
        <p:spPr>
          <a:xfrm>
            <a:off x="4743449" y="3602741"/>
            <a:ext cx="3776700" cy="914400"/>
          </a:xfrm>
          <a:prstGeom prst="rect">
            <a:avLst/>
          </a:prstGeom>
          <a:noFill/>
          <a:ln>
            <a:noFill/>
          </a:ln>
        </p:spPr>
        <p:txBody>
          <a:bodyPr spcFirstLastPara="1" wrap="square" lIns="68575" tIns="34275" rIns="68575" bIns="34275" anchor="t" anchorCtr="0">
            <a:normAutofit/>
          </a:bodyPr>
          <a:lstStyle>
            <a:lvl1pPr marL="457200" lvl="0" indent="-228600" algn="l">
              <a:lnSpc>
                <a:spcPct val="110000"/>
              </a:lnSpc>
              <a:spcBef>
                <a:spcPts val="200"/>
              </a:spcBef>
              <a:spcAft>
                <a:spcPts val="0"/>
              </a:spcAft>
              <a:buSzPts val="1800"/>
              <a:buNone/>
              <a:defRPr sz="1800">
                <a:solidFill>
                  <a:schemeClr val="dk1"/>
                </a:solidFill>
              </a:defRPr>
            </a:lvl1pPr>
            <a:lvl2pPr marL="914400" lvl="1" indent="-228600" algn="l">
              <a:lnSpc>
                <a:spcPct val="110000"/>
              </a:lnSpc>
              <a:spcBef>
                <a:spcPts val="500"/>
              </a:spcBef>
              <a:spcAft>
                <a:spcPts val="0"/>
              </a:spcAft>
              <a:buSzPts val="1500"/>
              <a:buNone/>
              <a:defRPr sz="1500">
                <a:solidFill>
                  <a:srgbClr val="888888"/>
                </a:solidFill>
              </a:defRPr>
            </a:lvl2pPr>
            <a:lvl3pPr marL="1371600" lvl="2" indent="-228600" algn="l">
              <a:lnSpc>
                <a:spcPct val="110000"/>
              </a:lnSpc>
              <a:spcBef>
                <a:spcPts val="500"/>
              </a:spcBef>
              <a:spcAft>
                <a:spcPts val="0"/>
              </a:spcAft>
              <a:buSzPts val="1400"/>
              <a:buNone/>
              <a:defRPr sz="1400">
                <a:solidFill>
                  <a:srgbClr val="888888"/>
                </a:solidFill>
              </a:defRPr>
            </a:lvl3pPr>
            <a:lvl4pPr marL="1828800" lvl="3" indent="-228600" algn="l">
              <a:lnSpc>
                <a:spcPct val="110000"/>
              </a:lnSpc>
              <a:spcBef>
                <a:spcPts val="500"/>
              </a:spcBef>
              <a:spcAft>
                <a:spcPts val="0"/>
              </a:spcAft>
              <a:buSzPts val="1000"/>
              <a:buNone/>
              <a:defRPr sz="1200">
                <a:solidFill>
                  <a:srgbClr val="888888"/>
                </a:solidFill>
              </a:defRPr>
            </a:lvl4pPr>
            <a:lvl5pPr marL="2286000" lvl="4" indent="-228600" algn="l">
              <a:lnSpc>
                <a:spcPct val="110000"/>
              </a:lnSpc>
              <a:spcBef>
                <a:spcPts val="500"/>
              </a:spcBef>
              <a:spcAft>
                <a:spcPts val="0"/>
              </a:spcAft>
              <a:buSzPts val="1200"/>
              <a:buNone/>
              <a:defRPr sz="1200">
                <a:solidFill>
                  <a:srgbClr val="888888"/>
                </a:solidFill>
              </a:defRPr>
            </a:lvl5pPr>
            <a:lvl6pPr marL="2743200" lvl="5" indent="-228600" algn="l">
              <a:lnSpc>
                <a:spcPct val="90000"/>
              </a:lnSpc>
              <a:spcBef>
                <a:spcPts val="5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47354" y="273844"/>
            <a:ext cx="8449200" cy="994200"/>
          </a:xfrm>
          <a:prstGeom prst="rect">
            <a:avLst/>
          </a:prstGeom>
          <a:noFill/>
          <a:ln>
            <a:noFill/>
          </a:ln>
        </p:spPr>
        <p:txBody>
          <a:bodyPr spcFirstLastPara="1" wrap="square" lIns="68575" tIns="34275" rIns="68575" bIns="34275" anchor="ctr" anchorCtr="0">
            <a:normAutofit/>
          </a:bodyPr>
          <a:lstStyle>
            <a:lvl1pPr lvl="0" algn="l">
              <a:lnSpc>
                <a:spcPct val="110000"/>
              </a:lnSpc>
              <a:spcBef>
                <a:spcPts val="0"/>
              </a:spcBef>
              <a:spcAft>
                <a:spcPts val="0"/>
              </a:spcAft>
              <a:buClr>
                <a:srgbClr val="004963"/>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20"/>
          <p:cNvSpPr txBox="1">
            <a:spLocks noGrp="1"/>
          </p:cNvSpPr>
          <p:nvPr>
            <p:ph type="body" idx="1"/>
          </p:nvPr>
        </p:nvSpPr>
        <p:spPr>
          <a:xfrm>
            <a:off x="347354" y="1260872"/>
            <a:ext cx="4150800" cy="618000"/>
          </a:xfrm>
          <a:prstGeom prst="rect">
            <a:avLst/>
          </a:prstGeom>
          <a:noFill/>
          <a:ln>
            <a:noFill/>
          </a:ln>
        </p:spPr>
        <p:txBody>
          <a:bodyPr spcFirstLastPara="1" wrap="square" lIns="68575" tIns="34275" rIns="68575" bIns="34275" anchor="ctr" anchorCtr="0">
            <a:normAutofit/>
          </a:bodyPr>
          <a:lstStyle>
            <a:lvl1pPr marL="457200" lvl="0" indent="-228600" algn="l">
              <a:lnSpc>
                <a:spcPct val="110000"/>
              </a:lnSpc>
              <a:spcBef>
                <a:spcPts val="200"/>
              </a:spcBef>
              <a:spcAft>
                <a:spcPts val="0"/>
              </a:spcAft>
              <a:buSzPts val="1800"/>
              <a:buNone/>
              <a:defRPr sz="1800" b="1"/>
            </a:lvl1pPr>
            <a:lvl2pPr marL="914400" lvl="1" indent="-228600" algn="l">
              <a:lnSpc>
                <a:spcPct val="110000"/>
              </a:lnSpc>
              <a:spcBef>
                <a:spcPts val="500"/>
              </a:spcBef>
              <a:spcAft>
                <a:spcPts val="0"/>
              </a:spcAft>
              <a:buSzPts val="1500"/>
              <a:buNone/>
              <a:defRPr sz="1500" b="1"/>
            </a:lvl2pPr>
            <a:lvl3pPr marL="1371600" lvl="2" indent="-228600" algn="l">
              <a:lnSpc>
                <a:spcPct val="110000"/>
              </a:lnSpc>
              <a:spcBef>
                <a:spcPts val="500"/>
              </a:spcBef>
              <a:spcAft>
                <a:spcPts val="0"/>
              </a:spcAft>
              <a:buSzPts val="1400"/>
              <a:buNone/>
              <a:defRPr sz="1400" b="1"/>
            </a:lvl3pPr>
            <a:lvl4pPr marL="1828800" lvl="3" indent="-228600" algn="l">
              <a:lnSpc>
                <a:spcPct val="110000"/>
              </a:lnSpc>
              <a:spcBef>
                <a:spcPts val="500"/>
              </a:spcBef>
              <a:spcAft>
                <a:spcPts val="0"/>
              </a:spcAft>
              <a:buSzPts val="1000"/>
              <a:buNone/>
              <a:defRPr sz="1200" b="1"/>
            </a:lvl4pPr>
            <a:lvl5pPr marL="2286000" lvl="4" indent="-228600" algn="l">
              <a:lnSpc>
                <a:spcPct val="110000"/>
              </a:lnSpc>
              <a:spcBef>
                <a:spcPts val="500"/>
              </a:spcBef>
              <a:spcAft>
                <a:spcPts val="0"/>
              </a:spcAft>
              <a:buSzPts val="1200"/>
              <a:buNone/>
              <a:defRPr sz="1200" b="1"/>
            </a:lvl5pPr>
            <a:lvl6pPr marL="2743200" lvl="5" indent="-228600" algn="l">
              <a:lnSpc>
                <a:spcPct val="90000"/>
              </a:lnSpc>
              <a:spcBef>
                <a:spcPts val="5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9" name="Google Shape;89;p20"/>
          <p:cNvSpPr txBox="1">
            <a:spLocks noGrp="1"/>
          </p:cNvSpPr>
          <p:nvPr>
            <p:ph type="body" idx="2"/>
          </p:nvPr>
        </p:nvSpPr>
        <p:spPr>
          <a:xfrm>
            <a:off x="347354" y="1878806"/>
            <a:ext cx="41508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200"/>
              </a:spcBef>
              <a:spcAft>
                <a:spcPts val="0"/>
              </a:spcAft>
              <a:buSzPts val="1400"/>
              <a:buChar char="•"/>
              <a:defRPr/>
            </a:lvl1pPr>
            <a:lvl2pPr marL="914400" lvl="1" indent="-317500" algn="l">
              <a:lnSpc>
                <a:spcPct val="110000"/>
              </a:lnSpc>
              <a:spcBef>
                <a:spcPts val="500"/>
              </a:spcBef>
              <a:spcAft>
                <a:spcPts val="0"/>
              </a:spcAft>
              <a:buSzPts val="1400"/>
              <a:buChar char="»"/>
              <a:defRPr/>
            </a:lvl2pPr>
            <a:lvl3pPr marL="1371600" lvl="2" indent="-317500" algn="l">
              <a:lnSpc>
                <a:spcPct val="110000"/>
              </a:lnSpc>
              <a:spcBef>
                <a:spcPts val="500"/>
              </a:spcBef>
              <a:spcAft>
                <a:spcPts val="0"/>
              </a:spcAft>
              <a:buSzPts val="1400"/>
              <a:buChar char="–"/>
              <a:defRPr/>
            </a:lvl3pPr>
            <a:lvl4pPr marL="1828800" lvl="3" indent="-298450" algn="l">
              <a:lnSpc>
                <a:spcPct val="110000"/>
              </a:lnSpc>
              <a:spcBef>
                <a:spcPts val="500"/>
              </a:spcBef>
              <a:spcAft>
                <a:spcPts val="0"/>
              </a:spcAft>
              <a:buSzPts val="1100"/>
              <a:buChar char="▪"/>
              <a:defRPr/>
            </a:lvl4pPr>
            <a:lvl5pPr marL="2286000" lvl="4" indent="-317500" algn="l">
              <a:lnSpc>
                <a:spcPct val="110000"/>
              </a:lnSpc>
              <a:spcBef>
                <a:spcPts val="500"/>
              </a:spcBef>
              <a:spcAft>
                <a:spcPts val="0"/>
              </a:spcAft>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20"/>
          <p:cNvSpPr txBox="1">
            <a:spLocks noGrp="1"/>
          </p:cNvSpPr>
          <p:nvPr>
            <p:ph type="body" idx="3"/>
          </p:nvPr>
        </p:nvSpPr>
        <p:spPr>
          <a:xfrm>
            <a:off x="4629150" y="1260872"/>
            <a:ext cx="4150800" cy="618000"/>
          </a:xfrm>
          <a:prstGeom prst="rect">
            <a:avLst/>
          </a:prstGeom>
          <a:noFill/>
          <a:ln>
            <a:noFill/>
          </a:ln>
        </p:spPr>
        <p:txBody>
          <a:bodyPr spcFirstLastPara="1" wrap="square" lIns="68575" tIns="34275" rIns="68575" bIns="34275" anchor="ctr" anchorCtr="0">
            <a:normAutofit/>
          </a:bodyPr>
          <a:lstStyle>
            <a:lvl1pPr marL="457200" lvl="0" indent="-228600" algn="l">
              <a:lnSpc>
                <a:spcPct val="110000"/>
              </a:lnSpc>
              <a:spcBef>
                <a:spcPts val="200"/>
              </a:spcBef>
              <a:spcAft>
                <a:spcPts val="0"/>
              </a:spcAft>
              <a:buSzPts val="1800"/>
              <a:buNone/>
              <a:defRPr sz="1800" b="1"/>
            </a:lvl1pPr>
            <a:lvl2pPr marL="914400" lvl="1" indent="-228600" algn="l">
              <a:lnSpc>
                <a:spcPct val="110000"/>
              </a:lnSpc>
              <a:spcBef>
                <a:spcPts val="500"/>
              </a:spcBef>
              <a:spcAft>
                <a:spcPts val="0"/>
              </a:spcAft>
              <a:buSzPts val="1500"/>
              <a:buNone/>
              <a:defRPr sz="1500" b="1"/>
            </a:lvl2pPr>
            <a:lvl3pPr marL="1371600" lvl="2" indent="-228600" algn="l">
              <a:lnSpc>
                <a:spcPct val="110000"/>
              </a:lnSpc>
              <a:spcBef>
                <a:spcPts val="500"/>
              </a:spcBef>
              <a:spcAft>
                <a:spcPts val="0"/>
              </a:spcAft>
              <a:buSzPts val="1400"/>
              <a:buNone/>
              <a:defRPr sz="1400" b="1"/>
            </a:lvl3pPr>
            <a:lvl4pPr marL="1828800" lvl="3" indent="-228600" algn="l">
              <a:lnSpc>
                <a:spcPct val="110000"/>
              </a:lnSpc>
              <a:spcBef>
                <a:spcPts val="500"/>
              </a:spcBef>
              <a:spcAft>
                <a:spcPts val="0"/>
              </a:spcAft>
              <a:buSzPts val="1000"/>
              <a:buNone/>
              <a:defRPr sz="1200" b="1"/>
            </a:lvl4pPr>
            <a:lvl5pPr marL="2286000" lvl="4" indent="-228600" algn="l">
              <a:lnSpc>
                <a:spcPct val="110000"/>
              </a:lnSpc>
              <a:spcBef>
                <a:spcPts val="500"/>
              </a:spcBef>
              <a:spcAft>
                <a:spcPts val="0"/>
              </a:spcAft>
              <a:buSzPts val="1200"/>
              <a:buNone/>
              <a:defRPr sz="1200" b="1"/>
            </a:lvl5pPr>
            <a:lvl6pPr marL="2743200" lvl="5" indent="-228600" algn="l">
              <a:lnSpc>
                <a:spcPct val="90000"/>
              </a:lnSpc>
              <a:spcBef>
                <a:spcPts val="5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1" name="Google Shape;91;p20"/>
          <p:cNvSpPr txBox="1">
            <a:spLocks noGrp="1"/>
          </p:cNvSpPr>
          <p:nvPr>
            <p:ph type="body" idx="4"/>
          </p:nvPr>
        </p:nvSpPr>
        <p:spPr>
          <a:xfrm>
            <a:off x="4629150" y="1878806"/>
            <a:ext cx="41508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200"/>
              </a:spcBef>
              <a:spcAft>
                <a:spcPts val="0"/>
              </a:spcAft>
              <a:buSzPts val="1400"/>
              <a:buChar char="•"/>
              <a:defRPr/>
            </a:lvl1pPr>
            <a:lvl2pPr marL="914400" lvl="1" indent="-317500" algn="l">
              <a:lnSpc>
                <a:spcPct val="110000"/>
              </a:lnSpc>
              <a:spcBef>
                <a:spcPts val="500"/>
              </a:spcBef>
              <a:spcAft>
                <a:spcPts val="0"/>
              </a:spcAft>
              <a:buSzPts val="1400"/>
              <a:buChar char="»"/>
              <a:defRPr/>
            </a:lvl2pPr>
            <a:lvl3pPr marL="1371600" lvl="2" indent="-317500" algn="l">
              <a:lnSpc>
                <a:spcPct val="110000"/>
              </a:lnSpc>
              <a:spcBef>
                <a:spcPts val="500"/>
              </a:spcBef>
              <a:spcAft>
                <a:spcPts val="0"/>
              </a:spcAft>
              <a:buSzPts val="1400"/>
              <a:buChar char="–"/>
              <a:defRPr/>
            </a:lvl3pPr>
            <a:lvl4pPr marL="1828800" lvl="3" indent="-298450" algn="l">
              <a:lnSpc>
                <a:spcPct val="110000"/>
              </a:lnSpc>
              <a:spcBef>
                <a:spcPts val="500"/>
              </a:spcBef>
              <a:spcAft>
                <a:spcPts val="0"/>
              </a:spcAft>
              <a:buSzPts val="1100"/>
              <a:buChar char="▪"/>
              <a:defRPr/>
            </a:lvl4pPr>
            <a:lvl5pPr marL="2286000" lvl="4" indent="-317500" algn="l">
              <a:lnSpc>
                <a:spcPct val="110000"/>
              </a:lnSpc>
              <a:spcBef>
                <a:spcPts val="500"/>
              </a:spcBef>
              <a:spcAft>
                <a:spcPts val="0"/>
              </a:spcAft>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 name="Google Shape;92;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93" name="Google Shape;93;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94" name="Google Shape;94;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ctr" anchorCtr="0">
            <a:normAutofit/>
          </a:bodyPr>
          <a:lstStyle>
            <a:lvl1pPr lvl="0" algn="l">
              <a:lnSpc>
                <a:spcPct val="110000"/>
              </a:lnSpc>
              <a:spcBef>
                <a:spcPts val="0"/>
              </a:spcBef>
              <a:spcAft>
                <a:spcPts val="0"/>
              </a:spcAft>
              <a:buClr>
                <a:srgbClr val="004963"/>
              </a:buClr>
              <a:buSzPts val="2400"/>
              <a:buFont typeface="Open San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200"/>
              </a:spcBef>
              <a:spcAft>
                <a:spcPts val="0"/>
              </a:spcAft>
              <a:buSzPts val="1400"/>
              <a:buChar char="•"/>
              <a:defRPr sz="1400"/>
            </a:lvl1pPr>
            <a:lvl2pPr marL="914400" lvl="1" indent="-317500" algn="l">
              <a:lnSpc>
                <a:spcPct val="110000"/>
              </a:lnSpc>
              <a:spcBef>
                <a:spcPts val="500"/>
              </a:spcBef>
              <a:spcAft>
                <a:spcPts val="0"/>
              </a:spcAft>
              <a:buSzPts val="1400"/>
              <a:buChar char="»"/>
              <a:defRPr sz="1400"/>
            </a:lvl2pPr>
            <a:lvl3pPr marL="1371600" lvl="2" indent="-317500" algn="l">
              <a:lnSpc>
                <a:spcPct val="110000"/>
              </a:lnSpc>
              <a:spcBef>
                <a:spcPts val="500"/>
              </a:spcBef>
              <a:spcAft>
                <a:spcPts val="0"/>
              </a:spcAft>
              <a:buSzPts val="1400"/>
              <a:buChar char="–"/>
              <a:defRPr sz="1400"/>
            </a:lvl3pPr>
            <a:lvl4pPr marL="1828800" lvl="3" indent="-298450" algn="l">
              <a:lnSpc>
                <a:spcPct val="110000"/>
              </a:lnSpc>
              <a:spcBef>
                <a:spcPts val="500"/>
              </a:spcBef>
              <a:spcAft>
                <a:spcPts val="0"/>
              </a:spcAft>
              <a:buSzPts val="1100"/>
              <a:buChar char="▪"/>
              <a:defRPr sz="1400"/>
            </a:lvl4pPr>
            <a:lvl5pPr marL="2286000" lvl="4" indent="-317500" algn="l">
              <a:lnSpc>
                <a:spcPct val="110000"/>
              </a:lnSpc>
              <a:spcBef>
                <a:spcPts val="500"/>
              </a:spcBef>
              <a:spcAft>
                <a:spcPts val="0"/>
              </a:spcAft>
              <a:buSzPts val="1400"/>
              <a:buChar char="~"/>
              <a:defRPr sz="1400"/>
            </a:lvl5pPr>
            <a:lvl6pPr marL="2743200" lvl="5" indent="-323850" algn="l">
              <a:lnSpc>
                <a:spcPct val="90000"/>
              </a:lnSpc>
              <a:spcBef>
                <a:spcPts val="5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8" name="Google Shape;98;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110000"/>
              </a:lnSpc>
              <a:spcBef>
                <a:spcPts val="200"/>
              </a:spcBef>
              <a:spcAft>
                <a:spcPts val="0"/>
              </a:spcAft>
              <a:buSzPts val="1200"/>
              <a:buNone/>
              <a:defRPr sz="1200"/>
            </a:lvl1pPr>
            <a:lvl2pPr marL="914400" lvl="1" indent="-228600" algn="l">
              <a:lnSpc>
                <a:spcPct val="110000"/>
              </a:lnSpc>
              <a:spcBef>
                <a:spcPts val="500"/>
              </a:spcBef>
              <a:spcAft>
                <a:spcPts val="0"/>
              </a:spcAft>
              <a:buSzPts val="1100"/>
              <a:buNone/>
              <a:defRPr sz="1100"/>
            </a:lvl2pPr>
            <a:lvl3pPr marL="1371600" lvl="2" indent="-228600" algn="l">
              <a:lnSpc>
                <a:spcPct val="110000"/>
              </a:lnSpc>
              <a:spcBef>
                <a:spcPts val="500"/>
              </a:spcBef>
              <a:spcAft>
                <a:spcPts val="0"/>
              </a:spcAft>
              <a:buSzPts val="900"/>
              <a:buNone/>
              <a:defRPr sz="900"/>
            </a:lvl3pPr>
            <a:lvl4pPr marL="1828800" lvl="3" indent="-228600" algn="l">
              <a:lnSpc>
                <a:spcPct val="110000"/>
              </a:lnSpc>
              <a:spcBef>
                <a:spcPts val="500"/>
              </a:spcBef>
              <a:spcAft>
                <a:spcPts val="0"/>
              </a:spcAft>
              <a:buSzPts val="600"/>
              <a:buNone/>
              <a:defRPr sz="800"/>
            </a:lvl4pPr>
            <a:lvl5pPr marL="2286000" lvl="4" indent="-228600" algn="l">
              <a:lnSpc>
                <a:spcPct val="110000"/>
              </a:lnSpc>
              <a:spcBef>
                <a:spcPts val="500"/>
              </a:spcBef>
              <a:spcAft>
                <a:spcPts val="0"/>
              </a:spcAft>
              <a:buSzPts val="800"/>
              <a:buNone/>
              <a:defRPr sz="800"/>
            </a:lvl5pPr>
            <a:lvl6pPr marL="2743200" lvl="5" indent="-228600" algn="l">
              <a:lnSpc>
                <a:spcPct val="90000"/>
              </a:lnSpc>
              <a:spcBef>
                <a:spcPts val="5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99" name="Google Shape;99;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100" name="Google Shape;100;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101" name="Google Shape;101;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ctr" anchorCtr="0">
            <a:normAutofit/>
          </a:bodyPr>
          <a:lstStyle>
            <a:lvl1pPr lvl="0" algn="l">
              <a:lnSpc>
                <a:spcPct val="110000"/>
              </a:lnSpc>
              <a:spcBef>
                <a:spcPts val="0"/>
              </a:spcBef>
              <a:spcAft>
                <a:spcPts val="0"/>
              </a:spcAft>
              <a:buClr>
                <a:srgbClr val="004963"/>
              </a:buClr>
              <a:buSzPts val="2400"/>
              <a:buFont typeface="Open San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22"/>
          <p:cNvSpPr>
            <a:spLocks noGrp="1"/>
          </p:cNvSpPr>
          <p:nvPr>
            <p:ph type="pic" idx="2"/>
          </p:nvPr>
        </p:nvSpPr>
        <p:spPr>
          <a:xfrm>
            <a:off x="3887391" y="740569"/>
            <a:ext cx="4629300" cy="3655200"/>
          </a:xfrm>
          <a:prstGeom prst="rect">
            <a:avLst/>
          </a:prstGeom>
          <a:noFill/>
          <a:ln>
            <a:noFill/>
          </a:ln>
        </p:spPr>
      </p:sp>
      <p:sp>
        <p:nvSpPr>
          <p:cNvPr id="105" name="Google Shape;105;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110000"/>
              </a:lnSpc>
              <a:spcBef>
                <a:spcPts val="200"/>
              </a:spcBef>
              <a:spcAft>
                <a:spcPts val="0"/>
              </a:spcAft>
              <a:buSzPts val="1200"/>
              <a:buNone/>
              <a:defRPr sz="1200"/>
            </a:lvl1pPr>
            <a:lvl2pPr marL="914400" lvl="1" indent="-228600" algn="l">
              <a:lnSpc>
                <a:spcPct val="110000"/>
              </a:lnSpc>
              <a:spcBef>
                <a:spcPts val="500"/>
              </a:spcBef>
              <a:spcAft>
                <a:spcPts val="0"/>
              </a:spcAft>
              <a:buSzPts val="1100"/>
              <a:buNone/>
              <a:defRPr sz="1100"/>
            </a:lvl2pPr>
            <a:lvl3pPr marL="1371600" lvl="2" indent="-228600" algn="l">
              <a:lnSpc>
                <a:spcPct val="110000"/>
              </a:lnSpc>
              <a:spcBef>
                <a:spcPts val="500"/>
              </a:spcBef>
              <a:spcAft>
                <a:spcPts val="0"/>
              </a:spcAft>
              <a:buSzPts val="900"/>
              <a:buNone/>
              <a:defRPr sz="900"/>
            </a:lvl3pPr>
            <a:lvl4pPr marL="1828800" lvl="3" indent="-228600" algn="l">
              <a:lnSpc>
                <a:spcPct val="110000"/>
              </a:lnSpc>
              <a:spcBef>
                <a:spcPts val="500"/>
              </a:spcBef>
              <a:spcAft>
                <a:spcPts val="0"/>
              </a:spcAft>
              <a:buSzPts val="600"/>
              <a:buNone/>
              <a:defRPr sz="800"/>
            </a:lvl4pPr>
            <a:lvl5pPr marL="2286000" lvl="4" indent="-228600" algn="l">
              <a:lnSpc>
                <a:spcPct val="110000"/>
              </a:lnSpc>
              <a:spcBef>
                <a:spcPts val="500"/>
              </a:spcBef>
              <a:spcAft>
                <a:spcPts val="0"/>
              </a:spcAft>
              <a:buSzPts val="800"/>
              <a:buNone/>
              <a:defRPr sz="800"/>
            </a:lvl5pPr>
            <a:lvl6pPr marL="2743200" lvl="5" indent="-228600" algn="l">
              <a:lnSpc>
                <a:spcPct val="90000"/>
              </a:lnSpc>
              <a:spcBef>
                <a:spcPts val="5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6" name="Google Shape;106;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107" name="Google Shape;107;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108" name="Google Shape;108;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293914" y="273844"/>
            <a:ext cx="8461200" cy="994200"/>
          </a:xfrm>
          <a:prstGeom prst="rect">
            <a:avLst/>
          </a:prstGeom>
          <a:noFill/>
          <a:ln>
            <a:noFill/>
          </a:ln>
        </p:spPr>
        <p:txBody>
          <a:bodyPr spcFirstLastPara="1" wrap="square" lIns="68575" tIns="34275" rIns="68575" bIns="34275" anchor="ctr" anchorCtr="0">
            <a:normAutofit/>
          </a:bodyPr>
          <a:lstStyle>
            <a:lvl1pPr lvl="0" algn="l">
              <a:lnSpc>
                <a:spcPct val="110000"/>
              </a:lnSpc>
              <a:spcBef>
                <a:spcPts val="0"/>
              </a:spcBef>
              <a:spcAft>
                <a:spcPts val="0"/>
              </a:spcAft>
              <a:buClr>
                <a:srgbClr val="004963"/>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23"/>
          <p:cNvSpPr txBox="1">
            <a:spLocks noGrp="1"/>
          </p:cNvSpPr>
          <p:nvPr>
            <p:ph type="body" idx="1"/>
          </p:nvPr>
        </p:nvSpPr>
        <p:spPr>
          <a:xfrm rot="5400000">
            <a:off x="2842083" y="-1280184"/>
            <a:ext cx="3364800" cy="84612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200"/>
              </a:spcBef>
              <a:spcAft>
                <a:spcPts val="0"/>
              </a:spcAft>
              <a:buSzPts val="1400"/>
              <a:buChar char="•"/>
              <a:defRPr/>
            </a:lvl1pPr>
            <a:lvl2pPr marL="914400" lvl="1" indent="-317500" algn="l">
              <a:lnSpc>
                <a:spcPct val="110000"/>
              </a:lnSpc>
              <a:spcBef>
                <a:spcPts val="500"/>
              </a:spcBef>
              <a:spcAft>
                <a:spcPts val="0"/>
              </a:spcAft>
              <a:buSzPts val="1400"/>
              <a:buChar char="»"/>
              <a:defRPr/>
            </a:lvl2pPr>
            <a:lvl3pPr marL="1371600" lvl="2" indent="-317500" algn="l">
              <a:lnSpc>
                <a:spcPct val="110000"/>
              </a:lnSpc>
              <a:spcBef>
                <a:spcPts val="500"/>
              </a:spcBef>
              <a:spcAft>
                <a:spcPts val="0"/>
              </a:spcAft>
              <a:buSzPts val="1400"/>
              <a:buChar char="–"/>
              <a:defRPr/>
            </a:lvl3pPr>
            <a:lvl4pPr marL="1828800" lvl="3" indent="-298450" algn="l">
              <a:lnSpc>
                <a:spcPct val="110000"/>
              </a:lnSpc>
              <a:spcBef>
                <a:spcPts val="500"/>
              </a:spcBef>
              <a:spcAft>
                <a:spcPts val="0"/>
              </a:spcAft>
              <a:buSzPts val="1100"/>
              <a:buChar char="▪"/>
              <a:defRPr/>
            </a:lvl4pPr>
            <a:lvl5pPr marL="2286000" lvl="4" indent="-317500" algn="l">
              <a:lnSpc>
                <a:spcPct val="110000"/>
              </a:lnSpc>
              <a:spcBef>
                <a:spcPts val="500"/>
              </a:spcBef>
              <a:spcAft>
                <a:spcPts val="0"/>
              </a:spcAft>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113" name="Google Shape;113;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114" name="Google Shape;114;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5"/>
        <p:cNvGrpSpPr/>
        <p:nvPr/>
      </p:nvGrpSpPr>
      <p:grpSpPr>
        <a:xfrm>
          <a:off x="0" y="0"/>
          <a:ext cx="0" cy="0"/>
          <a:chOff x="0" y="0"/>
          <a:chExt cx="0" cy="0"/>
        </a:xfrm>
      </p:grpSpPr>
      <p:sp>
        <p:nvSpPr>
          <p:cNvPr id="116" name="Google Shape;116;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110000"/>
              </a:lnSpc>
              <a:spcBef>
                <a:spcPts val="0"/>
              </a:spcBef>
              <a:spcAft>
                <a:spcPts val="0"/>
              </a:spcAft>
              <a:buClr>
                <a:srgbClr val="004963"/>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200"/>
              </a:spcBef>
              <a:spcAft>
                <a:spcPts val="0"/>
              </a:spcAft>
              <a:buSzPts val="1400"/>
              <a:buChar char="•"/>
              <a:defRPr/>
            </a:lvl1pPr>
            <a:lvl2pPr marL="914400" lvl="1" indent="-317500" algn="l">
              <a:lnSpc>
                <a:spcPct val="110000"/>
              </a:lnSpc>
              <a:spcBef>
                <a:spcPts val="500"/>
              </a:spcBef>
              <a:spcAft>
                <a:spcPts val="0"/>
              </a:spcAft>
              <a:buSzPts val="1400"/>
              <a:buChar char="»"/>
              <a:defRPr/>
            </a:lvl2pPr>
            <a:lvl3pPr marL="1371600" lvl="2" indent="-317500" algn="l">
              <a:lnSpc>
                <a:spcPct val="110000"/>
              </a:lnSpc>
              <a:spcBef>
                <a:spcPts val="500"/>
              </a:spcBef>
              <a:spcAft>
                <a:spcPts val="0"/>
              </a:spcAft>
              <a:buSzPts val="1400"/>
              <a:buChar char="–"/>
              <a:defRPr/>
            </a:lvl3pPr>
            <a:lvl4pPr marL="1828800" lvl="3" indent="-298450" algn="l">
              <a:lnSpc>
                <a:spcPct val="110000"/>
              </a:lnSpc>
              <a:spcBef>
                <a:spcPts val="500"/>
              </a:spcBef>
              <a:spcAft>
                <a:spcPts val="0"/>
              </a:spcAft>
              <a:buSzPts val="1100"/>
              <a:buChar char="▪"/>
              <a:defRPr/>
            </a:lvl4pPr>
            <a:lvl5pPr marL="2286000" lvl="4" indent="-317500" algn="l">
              <a:lnSpc>
                <a:spcPct val="110000"/>
              </a:lnSpc>
              <a:spcBef>
                <a:spcPts val="500"/>
              </a:spcBef>
              <a:spcAft>
                <a:spcPts val="0"/>
              </a:spcAft>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 name="Google Shape;118;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119" name="Google Shape;119;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120" name="Google Shape;120;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1"/>
        <p:cNvGrpSpPr/>
        <p:nvPr/>
      </p:nvGrpSpPr>
      <p:grpSpPr>
        <a:xfrm>
          <a:off x="0" y="0"/>
          <a:ext cx="0" cy="0"/>
          <a:chOff x="0" y="0"/>
          <a:chExt cx="0" cy="0"/>
        </a:xfrm>
      </p:grpSpPr>
      <p:sp>
        <p:nvSpPr>
          <p:cNvPr id="122" name="Google Shape;122;p2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3" name="Google Shape;123;p25"/>
          <p:cNvGrpSpPr/>
          <p:nvPr/>
        </p:nvGrpSpPr>
        <p:grpSpPr>
          <a:xfrm>
            <a:off x="830394" y="1191277"/>
            <a:ext cx="745763" cy="45826"/>
            <a:chOff x="4580561" y="2589004"/>
            <a:chExt cx="1064464" cy="25200"/>
          </a:xfrm>
        </p:grpSpPr>
        <p:sp>
          <p:nvSpPr>
            <p:cNvPr id="124" name="Google Shape;124;p2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6" name="Google Shape;126;p25"/>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127" name="Google Shape;127;p25"/>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28" name="Google Shape;128;p2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93914" y="273844"/>
            <a:ext cx="8461200" cy="994200"/>
          </a:xfrm>
          <a:prstGeom prst="rect">
            <a:avLst/>
          </a:prstGeom>
          <a:noFill/>
          <a:ln>
            <a:noFill/>
          </a:ln>
        </p:spPr>
        <p:txBody>
          <a:bodyPr spcFirstLastPara="1" wrap="square" lIns="68575" tIns="34275" rIns="68575" bIns="34275" anchor="ctr" anchorCtr="0">
            <a:normAutofit/>
          </a:bodyPr>
          <a:lstStyle>
            <a:lvl1pPr marR="0" lvl="0" algn="l">
              <a:lnSpc>
                <a:spcPct val="110000"/>
              </a:lnSpc>
              <a:spcBef>
                <a:spcPts val="0"/>
              </a:spcBef>
              <a:spcAft>
                <a:spcPts val="0"/>
              </a:spcAft>
              <a:buClr>
                <a:srgbClr val="004963"/>
              </a:buClr>
              <a:buSzPts val="2700"/>
              <a:buFont typeface="Open Sans"/>
              <a:buNone/>
              <a:defRPr sz="2700" b="0" i="0" u="none" strike="noStrike" cap="none">
                <a:solidFill>
                  <a:srgbClr val="004963"/>
                </a:solidFill>
                <a:latin typeface="Open Sans"/>
                <a:ea typeface="Open Sans"/>
                <a:cs typeface="Open Sans"/>
                <a:sym typeface="Open Sans"/>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293914" y="1268016"/>
            <a:ext cx="8461200" cy="3364800"/>
          </a:xfrm>
          <a:prstGeom prst="rect">
            <a:avLst/>
          </a:prstGeom>
          <a:noFill/>
          <a:ln>
            <a:noFill/>
          </a:ln>
        </p:spPr>
        <p:txBody>
          <a:bodyPr spcFirstLastPara="1" wrap="square" lIns="68575" tIns="34275" rIns="68575" bIns="34275" anchor="t" anchorCtr="0">
            <a:normAutofit/>
          </a:bodyPr>
          <a:lstStyle>
            <a:lvl1pPr marL="457200" marR="0" lvl="0" indent="-323850" algn="l">
              <a:lnSpc>
                <a:spcPct val="110000"/>
              </a:lnSpc>
              <a:spcBef>
                <a:spcPts val="200"/>
              </a:spcBef>
              <a:spcAft>
                <a:spcPts val="0"/>
              </a:spcAft>
              <a:buClr>
                <a:srgbClr val="004963"/>
              </a:buClr>
              <a:buSzPts val="1500"/>
              <a:buFont typeface="Arial"/>
              <a:buChar char="•"/>
              <a:defRPr sz="1500" b="0" i="0" u="none" strike="noStrike" cap="none">
                <a:solidFill>
                  <a:schemeClr val="dk1"/>
                </a:solidFill>
                <a:latin typeface="Open Sans Light"/>
                <a:ea typeface="Open Sans Light"/>
                <a:cs typeface="Open Sans Light"/>
                <a:sym typeface="Open Sans Light"/>
              </a:defRPr>
            </a:lvl1pPr>
            <a:lvl2pPr marL="914400" marR="0" lvl="1" indent="-323850" algn="l">
              <a:lnSpc>
                <a:spcPct val="110000"/>
              </a:lnSpc>
              <a:spcBef>
                <a:spcPts val="500"/>
              </a:spcBef>
              <a:spcAft>
                <a:spcPts val="0"/>
              </a:spcAft>
              <a:buClr>
                <a:srgbClr val="004963"/>
              </a:buClr>
              <a:buSzPts val="1500"/>
              <a:buFont typeface="NTR"/>
              <a:buChar char="»"/>
              <a:defRPr sz="1500" b="0" i="0" u="none" strike="noStrike" cap="none">
                <a:solidFill>
                  <a:schemeClr val="dk1"/>
                </a:solidFill>
                <a:latin typeface="Open Sans Light"/>
                <a:ea typeface="Open Sans Light"/>
                <a:cs typeface="Open Sans Light"/>
                <a:sym typeface="Open Sans Light"/>
              </a:defRPr>
            </a:lvl2pPr>
            <a:lvl3pPr marL="1371600" marR="0" lvl="2" indent="-323850" algn="l">
              <a:lnSpc>
                <a:spcPct val="110000"/>
              </a:lnSpc>
              <a:spcBef>
                <a:spcPts val="500"/>
              </a:spcBef>
              <a:spcAft>
                <a:spcPts val="0"/>
              </a:spcAft>
              <a:buClr>
                <a:srgbClr val="004963"/>
              </a:buClr>
              <a:buSzPts val="1500"/>
              <a:buFont typeface="NTR"/>
              <a:buChar char="–"/>
              <a:defRPr sz="1500" b="0" i="0" u="none" strike="noStrike" cap="none">
                <a:solidFill>
                  <a:schemeClr val="dk1"/>
                </a:solidFill>
                <a:latin typeface="Open Sans Light"/>
                <a:ea typeface="Open Sans Light"/>
                <a:cs typeface="Open Sans Light"/>
                <a:sym typeface="Open Sans Light"/>
              </a:defRPr>
            </a:lvl3pPr>
            <a:lvl4pPr marL="1828800" marR="0" lvl="3" indent="-304800" algn="l">
              <a:lnSpc>
                <a:spcPct val="110000"/>
              </a:lnSpc>
              <a:spcBef>
                <a:spcPts val="500"/>
              </a:spcBef>
              <a:spcAft>
                <a:spcPts val="0"/>
              </a:spcAft>
              <a:buClr>
                <a:srgbClr val="004963"/>
              </a:buClr>
              <a:buSzPts val="1200"/>
              <a:buFont typeface="Noto Sans Symbols"/>
              <a:buChar char="▪"/>
              <a:defRPr sz="1500" b="0" i="0" u="none" strike="noStrike" cap="none">
                <a:solidFill>
                  <a:schemeClr val="dk1"/>
                </a:solidFill>
                <a:latin typeface="Open Sans Light"/>
                <a:ea typeface="Open Sans Light"/>
                <a:cs typeface="Open Sans Light"/>
                <a:sym typeface="Open Sans Light"/>
              </a:defRPr>
            </a:lvl4pPr>
            <a:lvl5pPr marL="2286000" marR="0" lvl="4" indent="-323850" algn="l">
              <a:lnSpc>
                <a:spcPct val="110000"/>
              </a:lnSpc>
              <a:spcBef>
                <a:spcPts val="500"/>
              </a:spcBef>
              <a:spcAft>
                <a:spcPts val="0"/>
              </a:spcAft>
              <a:buClr>
                <a:srgbClr val="004963"/>
              </a:buClr>
              <a:buSzPts val="1500"/>
              <a:buFont typeface="NTR"/>
              <a:buChar char="~"/>
              <a:defRPr sz="1500" b="0" i="0" u="none" strike="noStrike" cap="none">
                <a:solidFill>
                  <a:schemeClr val="dk1"/>
                </a:solidFill>
                <a:latin typeface="Open Sans Light"/>
                <a:ea typeface="Open Sans Light"/>
                <a:cs typeface="Open Sans Light"/>
                <a:sym typeface="Open Sans Light"/>
              </a:defRPr>
            </a:lvl5pPr>
            <a:lvl6pPr marL="2743200" marR="0" lvl="5"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53" name="Google Shape;53;p13"/>
          <p:cNvSpPr/>
          <p:nvPr/>
        </p:nvSpPr>
        <p:spPr>
          <a:xfrm>
            <a:off x="0" y="5088476"/>
            <a:ext cx="9144000" cy="68700"/>
          </a:xfrm>
          <a:prstGeom prst="rect">
            <a:avLst/>
          </a:prstGeom>
          <a:solidFill>
            <a:srgbClr val="B05B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Light"/>
              <a:ea typeface="Open Sans Light"/>
              <a:cs typeface="Open Sans Light"/>
              <a:sym typeface="Open Sans Light"/>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26"/>
          <p:cNvSpPr txBox="1">
            <a:spLocks noGrp="1"/>
          </p:cNvSpPr>
          <p:nvPr>
            <p:ph type="ctrTitle"/>
          </p:nvPr>
        </p:nvSpPr>
        <p:spPr>
          <a:xfrm>
            <a:off x="1290625" y="2724050"/>
            <a:ext cx="6858000" cy="804600"/>
          </a:xfrm>
          <a:prstGeom prst="rect">
            <a:avLst/>
          </a:prstGeom>
          <a:noFill/>
          <a:ln>
            <a:noFill/>
          </a:ln>
        </p:spPr>
        <p:txBody>
          <a:bodyPr spcFirstLastPara="1" wrap="square" lIns="68575" tIns="34275" rIns="68575" bIns="34275" anchor="ctr" anchorCtr="0">
            <a:noAutofit/>
          </a:bodyPr>
          <a:lstStyle/>
          <a:p>
            <a:pPr marL="0" lvl="0" indent="0" algn="ctr" rtl="0">
              <a:lnSpc>
                <a:spcPct val="110000"/>
              </a:lnSpc>
              <a:spcBef>
                <a:spcPts val="0"/>
              </a:spcBef>
              <a:spcAft>
                <a:spcPts val="0"/>
              </a:spcAft>
              <a:buClr>
                <a:srgbClr val="004963"/>
              </a:buClr>
              <a:buSzPts val="3300"/>
              <a:buFont typeface="Open Sans"/>
              <a:buNone/>
            </a:pPr>
            <a:r>
              <a:rPr lang="en"/>
              <a:t>Community of Practice</a:t>
            </a:r>
            <a:endParaRPr/>
          </a:p>
        </p:txBody>
      </p:sp>
      <p:sp>
        <p:nvSpPr>
          <p:cNvPr id="136" name="Google Shape;136;p26"/>
          <p:cNvSpPr txBox="1">
            <a:spLocks noGrp="1"/>
          </p:cNvSpPr>
          <p:nvPr>
            <p:ph type="subTitle" idx="1"/>
          </p:nvPr>
        </p:nvSpPr>
        <p:spPr>
          <a:xfrm>
            <a:off x="1143000" y="3528648"/>
            <a:ext cx="6858000" cy="639000"/>
          </a:xfrm>
          <a:prstGeom prst="rect">
            <a:avLst/>
          </a:prstGeom>
          <a:noFill/>
          <a:ln>
            <a:noFill/>
          </a:ln>
        </p:spPr>
        <p:txBody>
          <a:bodyPr spcFirstLastPara="1" wrap="square" lIns="68575" tIns="34275" rIns="68575" bIns="34275" anchor="ctr" anchorCtr="0">
            <a:noAutofit/>
          </a:bodyPr>
          <a:lstStyle/>
          <a:p>
            <a:pPr marL="0" lvl="0" indent="0" algn="ctr" rtl="0">
              <a:lnSpc>
                <a:spcPct val="110000"/>
              </a:lnSpc>
              <a:spcBef>
                <a:spcPts val="0"/>
              </a:spcBef>
              <a:spcAft>
                <a:spcPts val="0"/>
              </a:spcAft>
              <a:buSzPts val="1800"/>
              <a:buNone/>
            </a:pPr>
            <a:r>
              <a:rPr lang="en" sz="2000"/>
              <a:t>November 12th, 2024 • 3:00 – 4:15 p.m.</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293914" y="273844"/>
            <a:ext cx="84612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a:p>
          <a:p>
            <a:pPr marL="0" lvl="0" indent="0" algn="l" rtl="0">
              <a:spcBef>
                <a:spcPts val="0"/>
              </a:spcBef>
              <a:spcAft>
                <a:spcPts val="0"/>
              </a:spcAft>
              <a:buNone/>
            </a:pPr>
            <a:r>
              <a:rPr lang="en"/>
              <a:t>Program Accreditation</a:t>
            </a:r>
            <a:endParaRPr/>
          </a:p>
          <a:p>
            <a:pPr marL="0" lvl="0" indent="0" algn="l" rtl="0">
              <a:spcBef>
                <a:spcPts val="0"/>
              </a:spcBef>
              <a:spcAft>
                <a:spcPts val="0"/>
              </a:spcAft>
              <a:buNone/>
            </a:pPr>
            <a:endParaRPr/>
          </a:p>
        </p:txBody>
      </p:sp>
      <p:sp>
        <p:nvSpPr>
          <p:cNvPr id="190" name="Google Shape;190;p35"/>
          <p:cNvSpPr txBox="1">
            <a:spLocks noGrp="1"/>
          </p:cNvSpPr>
          <p:nvPr>
            <p:ph type="body" idx="1"/>
          </p:nvPr>
        </p:nvSpPr>
        <p:spPr>
          <a:xfrm>
            <a:off x="293925" y="1347000"/>
            <a:ext cx="7597200" cy="3364800"/>
          </a:xfrm>
          <a:prstGeom prst="rect">
            <a:avLst/>
          </a:prstGeom>
        </p:spPr>
        <p:txBody>
          <a:bodyPr spcFirstLastPara="1" wrap="square" lIns="68575" tIns="34275" rIns="68575" bIns="34275" anchor="t" anchorCtr="0">
            <a:normAutofit/>
          </a:bodyPr>
          <a:lstStyle/>
          <a:p>
            <a:pPr marL="457200" lvl="0" indent="-323850" algn="l" rtl="0">
              <a:spcBef>
                <a:spcPts val="200"/>
              </a:spcBef>
              <a:spcAft>
                <a:spcPts val="0"/>
              </a:spcAft>
              <a:buSzPts val="1500"/>
              <a:buFont typeface="Open Sans"/>
              <a:buChar char="•"/>
            </a:pPr>
            <a:r>
              <a:rPr lang="en">
                <a:solidFill>
                  <a:srgbClr val="212529"/>
                </a:solidFill>
                <a:highlight>
                  <a:srgbClr val="FFFFFF"/>
                </a:highlight>
                <a:latin typeface="Open Sans"/>
                <a:ea typeface="Open Sans"/>
                <a:cs typeface="Open Sans"/>
                <a:sym typeface="Open Sans"/>
              </a:rPr>
              <a:t>There is a push for program accreditation on a national level.</a:t>
            </a:r>
            <a:endParaRPr>
              <a:solidFill>
                <a:srgbClr val="212529"/>
              </a:solidFill>
              <a:highlight>
                <a:srgbClr val="FFFFFF"/>
              </a:highlight>
              <a:latin typeface="Open Sans"/>
              <a:ea typeface="Open Sans"/>
              <a:cs typeface="Open Sans"/>
              <a:sym typeface="Open Sans"/>
            </a:endParaRPr>
          </a:p>
          <a:p>
            <a:pPr marL="457200" lvl="0" indent="0" algn="l" rtl="0">
              <a:spcBef>
                <a:spcPts val="200"/>
              </a:spcBef>
              <a:spcAft>
                <a:spcPts val="0"/>
              </a:spcAft>
              <a:buNone/>
            </a:pPr>
            <a:endParaRPr>
              <a:solidFill>
                <a:srgbClr val="212529"/>
              </a:solidFill>
              <a:highlight>
                <a:srgbClr val="FFFFFF"/>
              </a:highlight>
              <a:latin typeface="Open Sans"/>
              <a:ea typeface="Open Sans"/>
              <a:cs typeface="Open Sans"/>
              <a:sym typeface="Open Sans"/>
            </a:endParaRPr>
          </a:p>
          <a:p>
            <a:pPr marL="457200" lvl="0" indent="-323850" algn="l" rtl="0">
              <a:spcBef>
                <a:spcPts val="200"/>
              </a:spcBef>
              <a:spcAft>
                <a:spcPts val="0"/>
              </a:spcAft>
              <a:buSzPts val="1500"/>
              <a:buFont typeface="Open Sans"/>
              <a:buChar char="•"/>
            </a:pPr>
            <a:r>
              <a:rPr lang="en">
                <a:latin typeface="Open Sans"/>
                <a:ea typeface="Open Sans"/>
                <a:cs typeface="Open Sans"/>
                <a:sym typeface="Open Sans"/>
              </a:rPr>
              <a:t>Why?</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To demonstrate quality programming and improve student outcomes.</a:t>
            </a:r>
            <a:endParaRPr>
              <a:latin typeface="Open Sans"/>
              <a:ea typeface="Open Sans"/>
              <a:cs typeface="Open Sans"/>
              <a:sym typeface="Open Sans"/>
            </a:endParaRPr>
          </a:p>
          <a:p>
            <a:pPr marL="914400" lvl="0" indent="0" algn="l" rtl="0">
              <a:spcBef>
                <a:spcPts val="200"/>
              </a:spcBef>
              <a:spcAft>
                <a:spcPts val="0"/>
              </a:spcAft>
              <a:buNone/>
            </a:pPr>
            <a:endParaRPr>
              <a:latin typeface="Open Sans"/>
              <a:ea typeface="Open Sans"/>
              <a:cs typeface="Open Sans"/>
              <a:sym typeface="Open Sans"/>
            </a:endParaRPr>
          </a:p>
          <a:p>
            <a:pPr marL="457200" lvl="0" indent="-323850" algn="l" rtl="0">
              <a:spcBef>
                <a:spcPts val="200"/>
              </a:spcBef>
              <a:spcAft>
                <a:spcPts val="0"/>
              </a:spcAft>
              <a:buSzPts val="1500"/>
              <a:buFont typeface="Open Sans"/>
              <a:buChar char="•"/>
            </a:pPr>
            <a:r>
              <a:rPr lang="en">
                <a:latin typeface="Open Sans"/>
                <a:ea typeface="Open Sans"/>
                <a:cs typeface="Open Sans"/>
                <a:sym typeface="Open Sans"/>
              </a:rPr>
              <a:t>For eligibility, the program needs to:</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be a Comprehensive Transition and Postsecondary (CTP) Program</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serve students with intellectual disabilities</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exist for 3 years and have two graduated cohorts</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Offer a credential issued by an institute of higher education</a:t>
            </a:r>
            <a:endParaRPr>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title"/>
          </p:nvPr>
        </p:nvSpPr>
        <p:spPr>
          <a:xfrm>
            <a:off x="293914" y="273844"/>
            <a:ext cx="84612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Program Accreditation Cont.</a:t>
            </a:r>
            <a:endParaRPr dirty="0"/>
          </a:p>
          <a:p>
            <a:pPr marL="0" lvl="0" indent="0" algn="l" rtl="0">
              <a:spcBef>
                <a:spcPts val="0"/>
              </a:spcBef>
              <a:spcAft>
                <a:spcPts val="0"/>
              </a:spcAft>
              <a:buNone/>
            </a:pPr>
            <a:endParaRPr dirty="0"/>
          </a:p>
        </p:txBody>
      </p:sp>
      <p:sp>
        <p:nvSpPr>
          <p:cNvPr id="196" name="Google Shape;196;p36"/>
          <p:cNvSpPr txBox="1">
            <a:spLocks noGrp="1"/>
          </p:cNvSpPr>
          <p:nvPr>
            <p:ph type="body" idx="1"/>
          </p:nvPr>
        </p:nvSpPr>
        <p:spPr>
          <a:xfrm>
            <a:off x="293925" y="1347000"/>
            <a:ext cx="7597200" cy="3364800"/>
          </a:xfrm>
          <a:prstGeom prst="rect">
            <a:avLst/>
          </a:prstGeom>
        </p:spPr>
        <p:txBody>
          <a:bodyPr spcFirstLastPara="1" wrap="square" lIns="68575" tIns="34275" rIns="68575" bIns="34275" anchor="t" anchorCtr="0">
            <a:normAutofit/>
          </a:bodyPr>
          <a:lstStyle/>
          <a:p>
            <a:pPr marL="457200" lvl="0" indent="-323850" algn="l" rtl="0">
              <a:spcBef>
                <a:spcPts val="200"/>
              </a:spcBef>
              <a:spcAft>
                <a:spcPts val="0"/>
              </a:spcAft>
              <a:buSzPts val="1500"/>
              <a:buFont typeface="Open Sans"/>
              <a:buChar char="•"/>
            </a:pPr>
            <a:r>
              <a:rPr lang="en">
                <a:solidFill>
                  <a:srgbClr val="212529"/>
                </a:solidFill>
                <a:highlight>
                  <a:srgbClr val="FFFFFF"/>
                </a:highlight>
                <a:latin typeface="Open Sans"/>
                <a:ea typeface="Open Sans"/>
                <a:cs typeface="Open Sans"/>
                <a:sym typeface="Open Sans"/>
              </a:rPr>
              <a:t>The process includes:</a:t>
            </a:r>
            <a:endParaRPr>
              <a:solidFill>
                <a:srgbClr val="212529"/>
              </a:solidFill>
              <a:highlight>
                <a:srgbClr val="FFFFFF"/>
              </a:highlight>
              <a:latin typeface="Open Sans"/>
              <a:ea typeface="Open Sans"/>
              <a:cs typeface="Open Sans"/>
              <a:sym typeface="Open Sans"/>
            </a:endParaRPr>
          </a:p>
          <a:p>
            <a:pPr marL="914400" lvl="1" indent="-323850" algn="l" rtl="0">
              <a:spcBef>
                <a:spcPts val="0"/>
              </a:spcBef>
              <a:spcAft>
                <a:spcPts val="0"/>
              </a:spcAft>
              <a:buClr>
                <a:srgbClr val="212529"/>
              </a:buClr>
              <a:buSzPts val="1500"/>
              <a:buFont typeface="Open Sans"/>
              <a:buChar char="»"/>
            </a:pPr>
            <a:r>
              <a:rPr lang="en">
                <a:solidFill>
                  <a:srgbClr val="212529"/>
                </a:solidFill>
                <a:highlight>
                  <a:srgbClr val="FFFFFF"/>
                </a:highlight>
                <a:latin typeface="Open Sans"/>
                <a:ea typeface="Open Sans"/>
                <a:cs typeface="Open Sans"/>
                <a:sym typeface="Open Sans"/>
              </a:rPr>
              <a:t>Providing evidence of your program meeting 10 standards</a:t>
            </a:r>
            <a:endParaRPr>
              <a:solidFill>
                <a:srgbClr val="212529"/>
              </a:solidFill>
              <a:highlight>
                <a:srgbClr val="FFFFFF"/>
              </a:highlight>
              <a:latin typeface="Open Sans"/>
              <a:ea typeface="Open Sans"/>
              <a:cs typeface="Open Sans"/>
              <a:sym typeface="Open Sans"/>
            </a:endParaRPr>
          </a:p>
          <a:p>
            <a:pPr marL="914400" lvl="1" indent="-323850" algn="l" rtl="0">
              <a:spcBef>
                <a:spcPts val="0"/>
              </a:spcBef>
              <a:spcAft>
                <a:spcPts val="0"/>
              </a:spcAft>
              <a:buClr>
                <a:srgbClr val="212529"/>
              </a:buClr>
              <a:buSzPts val="1500"/>
              <a:buFont typeface="Open Sans"/>
              <a:buChar char="»"/>
            </a:pPr>
            <a:r>
              <a:rPr lang="en">
                <a:solidFill>
                  <a:srgbClr val="212529"/>
                </a:solidFill>
                <a:highlight>
                  <a:srgbClr val="FFFFFF"/>
                </a:highlight>
                <a:latin typeface="Open Sans"/>
                <a:ea typeface="Open Sans"/>
                <a:cs typeface="Open Sans"/>
                <a:sym typeface="Open Sans"/>
              </a:rPr>
              <a:t>A site visit</a:t>
            </a:r>
            <a:endParaRPr>
              <a:solidFill>
                <a:srgbClr val="212529"/>
              </a:solidFill>
              <a:highlight>
                <a:srgbClr val="FFFFFF"/>
              </a:highlight>
              <a:latin typeface="Open Sans"/>
              <a:ea typeface="Open Sans"/>
              <a:cs typeface="Open Sans"/>
              <a:sym typeface="Open Sans"/>
            </a:endParaRPr>
          </a:p>
          <a:p>
            <a:pPr marL="914400" lvl="1" indent="-323850" algn="l" rtl="0">
              <a:spcBef>
                <a:spcPts val="0"/>
              </a:spcBef>
              <a:spcAft>
                <a:spcPts val="0"/>
              </a:spcAft>
              <a:buClr>
                <a:srgbClr val="212529"/>
              </a:buClr>
              <a:buSzPts val="1500"/>
              <a:buFont typeface="Open Sans"/>
              <a:buChar char="»"/>
            </a:pPr>
            <a:r>
              <a:rPr lang="en">
                <a:solidFill>
                  <a:srgbClr val="212529"/>
                </a:solidFill>
                <a:highlight>
                  <a:srgbClr val="FFFFFF"/>
                </a:highlight>
                <a:latin typeface="Open Sans"/>
                <a:ea typeface="Open Sans"/>
                <a:cs typeface="Open Sans"/>
                <a:sym typeface="Open Sans"/>
              </a:rPr>
              <a:t>Peer review process</a:t>
            </a:r>
            <a:endParaRPr>
              <a:solidFill>
                <a:srgbClr val="212529"/>
              </a:solidFill>
              <a:highlight>
                <a:srgbClr val="FFFFFF"/>
              </a:highlight>
              <a:latin typeface="Open Sans"/>
              <a:ea typeface="Open Sans"/>
              <a:cs typeface="Open Sans"/>
              <a:sym typeface="Open Sans"/>
            </a:endParaRPr>
          </a:p>
          <a:p>
            <a:pPr marL="457200" lvl="0" indent="0" algn="l" rtl="0">
              <a:spcBef>
                <a:spcPts val="200"/>
              </a:spcBef>
              <a:spcAft>
                <a:spcPts val="0"/>
              </a:spcAft>
              <a:buNone/>
            </a:pPr>
            <a:endParaRPr>
              <a:solidFill>
                <a:srgbClr val="212529"/>
              </a:solidFill>
              <a:highlight>
                <a:srgbClr val="FFFFFF"/>
              </a:highlight>
              <a:latin typeface="Open Sans"/>
              <a:ea typeface="Open Sans"/>
              <a:cs typeface="Open Sans"/>
              <a:sym typeface="Open Sans"/>
            </a:endParaRPr>
          </a:p>
          <a:p>
            <a:pPr marL="457200" lvl="0" indent="-323850" algn="l" rtl="0">
              <a:spcBef>
                <a:spcPts val="200"/>
              </a:spcBef>
              <a:spcAft>
                <a:spcPts val="0"/>
              </a:spcAft>
              <a:buSzPts val="1500"/>
              <a:buFont typeface="Open Sans"/>
              <a:buChar char="•"/>
            </a:pPr>
            <a:r>
              <a:rPr lang="en">
                <a:latin typeface="Open Sans"/>
                <a:ea typeface="Open Sans"/>
                <a:cs typeface="Open Sans"/>
                <a:sym typeface="Open Sans"/>
              </a:rPr>
              <a:t>Current accredited programs have found:</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Increased program visibility</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Increased interest from donors</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Improvements in program </a:t>
            </a:r>
            <a:endParaRPr>
              <a:latin typeface="Open Sans"/>
              <a:ea typeface="Open Sans"/>
              <a:cs typeface="Open Sans"/>
              <a:sym typeface="Open Sans"/>
            </a:endParaRPr>
          </a:p>
          <a:p>
            <a:pPr marL="914400" lvl="0" indent="0" algn="l" rtl="0">
              <a:spcBef>
                <a:spcPts val="200"/>
              </a:spcBef>
              <a:spcAft>
                <a:spcPts val="0"/>
              </a:spcAft>
              <a:buNone/>
            </a:pPr>
            <a:endParaRPr>
              <a:latin typeface="Open Sans"/>
              <a:ea typeface="Open Sans"/>
              <a:cs typeface="Open Sans"/>
              <a:sym typeface="Open Sans"/>
            </a:endParaRPr>
          </a:p>
          <a:p>
            <a:pPr marL="457200" lvl="0" indent="-323850" algn="l" rtl="0">
              <a:spcBef>
                <a:spcPts val="200"/>
              </a:spcBef>
              <a:spcAft>
                <a:spcPts val="0"/>
              </a:spcAft>
              <a:buSzPts val="1500"/>
              <a:buFont typeface="Open Sans"/>
              <a:buChar char="•"/>
            </a:pPr>
            <a:r>
              <a:rPr lang="en">
                <a:latin typeface="Open Sans"/>
                <a:ea typeface="Open Sans"/>
                <a:cs typeface="Open Sans"/>
                <a:sym typeface="Open Sans"/>
              </a:rPr>
              <a:t>Programs will be able to apply for accreditation in the Fall of 2026.</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BUT, start collecting evidence now to speed up the process.</a:t>
            </a:r>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293914" y="273844"/>
            <a:ext cx="84612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Supporting Development of Inclusive Higher Education Around the World</a:t>
            </a:r>
            <a:endParaRPr/>
          </a:p>
        </p:txBody>
      </p:sp>
      <p:sp>
        <p:nvSpPr>
          <p:cNvPr id="202" name="Google Shape;202;p37"/>
          <p:cNvSpPr txBox="1">
            <a:spLocks noGrp="1"/>
          </p:cNvSpPr>
          <p:nvPr>
            <p:ph type="body" idx="1"/>
          </p:nvPr>
        </p:nvSpPr>
        <p:spPr>
          <a:xfrm>
            <a:off x="293914" y="1268016"/>
            <a:ext cx="8461200" cy="3364800"/>
          </a:xfrm>
          <a:prstGeom prst="rect">
            <a:avLst/>
          </a:prstGeom>
        </p:spPr>
        <p:txBody>
          <a:bodyPr spcFirstLastPara="1" wrap="square" lIns="68575" tIns="34275" rIns="68575" bIns="34275" anchor="t" anchorCtr="0">
            <a:normAutofit/>
          </a:bodyPr>
          <a:lstStyle/>
          <a:p>
            <a:pPr marL="0" lvl="0" indent="0" algn="l" rtl="0">
              <a:spcBef>
                <a:spcPts val="200"/>
              </a:spcBef>
              <a:spcAft>
                <a:spcPts val="0"/>
              </a:spcAft>
              <a:buNone/>
            </a:pPr>
            <a:endParaRPr sz="1750" b="1">
              <a:latin typeface="Open Sans"/>
              <a:ea typeface="Open Sans"/>
              <a:cs typeface="Open Sans"/>
              <a:sym typeface="Open Sans"/>
            </a:endParaRPr>
          </a:p>
          <a:p>
            <a:pPr marL="0" lvl="0" indent="0" algn="l" rtl="0">
              <a:spcBef>
                <a:spcPts val="200"/>
              </a:spcBef>
              <a:spcAft>
                <a:spcPts val="0"/>
              </a:spcAft>
              <a:buNone/>
            </a:pPr>
            <a:r>
              <a:rPr lang="en" sz="1750" b="1">
                <a:latin typeface="Open Sans"/>
                <a:ea typeface="Open Sans"/>
                <a:cs typeface="Open Sans"/>
                <a:sym typeface="Open Sans"/>
              </a:rPr>
              <a:t>Think College Global Reach</a:t>
            </a:r>
            <a:endParaRPr sz="1750"/>
          </a:p>
          <a:p>
            <a:pPr marL="0" lvl="0" indent="0" algn="l" rtl="0">
              <a:spcBef>
                <a:spcPts val="200"/>
              </a:spcBef>
              <a:spcAft>
                <a:spcPts val="0"/>
              </a:spcAft>
              <a:buNone/>
            </a:pPr>
            <a:endParaRPr sz="2214"/>
          </a:p>
          <a:p>
            <a:pPr marL="457200" lvl="0" indent="-355600" algn="l" rtl="0">
              <a:spcBef>
                <a:spcPts val="200"/>
              </a:spcBef>
              <a:spcAft>
                <a:spcPts val="0"/>
              </a:spcAft>
              <a:buSzPts val="2000"/>
              <a:buFont typeface="Open Sans"/>
              <a:buChar char="•"/>
            </a:pPr>
            <a:r>
              <a:rPr lang="en" sz="2000">
                <a:latin typeface="Open Sans"/>
                <a:ea typeface="Open Sans"/>
                <a:cs typeface="Open Sans"/>
                <a:sym typeface="Open Sans"/>
              </a:rPr>
              <a:t>Study Abroad opportunities</a:t>
            </a:r>
            <a:endParaRPr sz="2000">
              <a:latin typeface="Open Sans"/>
              <a:ea typeface="Open Sans"/>
              <a:cs typeface="Open Sans"/>
              <a:sym typeface="Open Sans"/>
            </a:endParaRPr>
          </a:p>
          <a:p>
            <a:pPr marL="457200" lvl="0" indent="-355600" algn="l" rtl="0">
              <a:spcBef>
                <a:spcPts val="0"/>
              </a:spcBef>
              <a:spcAft>
                <a:spcPts val="0"/>
              </a:spcAft>
              <a:buSzPts val="2000"/>
              <a:buFont typeface="Open Sans"/>
              <a:buChar char="•"/>
            </a:pPr>
            <a:r>
              <a:rPr lang="en" sz="2000">
                <a:latin typeface="Open Sans"/>
                <a:ea typeface="Open Sans"/>
                <a:cs typeface="Open Sans"/>
                <a:sym typeface="Open Sans"/>
              </a:rPr>
              <a:t>International students studying at US institutions</a:t>
            </a:r>
            <a:endParaRPr sz="2000">
              <a:latin typeface="Open Sans"/>
              <a:ea typeface="Open Sans"/>
              <a:cs typeface="Open Sans"/>
              <a:sym typeface="Open Sans"/>
            </a:endParaRPr>
          </a:p>
          <a:p>
            <a:pPr marL="457200" lvl="0" indent="-355600" algn="l" rtl="0">
              <a:spcBef>
                <a:spcPts val="0"/>
              </a:spcBef>
              <a:spcAft>
                <a:spcPts val="0"/>
              </a:spcAft>
              <a:buSzPts val="2000"/>
              <a:buFont typeface="Open Sans"/>
              <a:buChar char="•"/>
            </a:pPr>
            <a:r>
              <a:rPr lang="en" sz="2000">
                <a:latin typeface="Open Sans"/>
                <a:ea typeface="Open Sans"/>
                <a:cs typeface="Open Sans"/>
                <a:sym typeface="Open Sans"/>
              </a:rPr>
              <a:t>US providing  international technical assistance </a:t>
            </a:r>
            <a:endParaRPr sz="2000">
              <a:latin typeface="Open Sans"/>
              <a:ea typeface="Open Sans"/>
              <a:cs typeface="Open Sans"/>
              <a:sym typeface="Open Sans"/>
            </a:endParaRPr>
          </a:p>
          <a:p>
            <a:pPr marL="457200" lvl="0" indent="-355600" algn="l" rtl="0">
              <a:spcBef>
                <a:spcPts val="0"/>
              </a:spcBef>
              <a:spcAft>
                <a:spcPts val="0"/>
              </a:spcAft>
              <a:buSzPts val="2000"/>
              <a:buFont typeface="Open Sans"/>
              <a:buChar char="•"/>
            </a:pPr>
            <a:r>
              <a:rPr lang="en" sz="2000">
                <a:latin typeface="Open Sans"/>
                <a:ea typeface="Open Sans"/>
                <a:cs typeface="Open Sans"/>
                <a:sym typeface="Open Sans"/>
              </a:rPr>
              <a:t>International collaborations</a:t>
            </a:r>
            <a:endParaRPr sz="2000">
              <a:latin typeface="Open Sans"/>
              <a:ea typeface="Open Sans"/>
              <a:cs typeface="Open Sans"/>
              <a:sym typeface="Open Sans"/>
            </a:endParaRPr>
          </a:p>
          <a:p>
            <a:pPr marL="914400" lvl="0" indent="0" algn="l" rtl="0">
              <a:spcBef>
                <a:spcPts val="2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title"/>
          </p:nvPr>
        </p:nvSpPr>
        <p:spPr>
          <a:xfrm>
            <a:off x="293914" y="273844"/>
            <a:ext cx="84612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a:p>
          <a:p>
            <a:pPr marL="0" lvl="0" indent="0" algn="l" rtl="0">
              <a:spcBef>
                <a:spcPts val="0"/>
              </a:spcBef>
              <a:spcAft>
                <a:spcPts val="0"/>
              </a:spcAft>
              <a:buNone/>
            </a:pPr>
            <a:r>
              <a:rPr lang="en"/>
              <a:t>Hierarchy of Disability and Lateral Ableism </a:t>
            </a:r>
            <a:endParaRPr/>
          </a:p>
          <a:p>
            <a:pPr marL="0" lvl="0" indent="0" algn="l" rtl="0">
              <a:spcBef>
                <a:spcPts val="0"/>
              </a:spcBef>
              <a:spcAft>
                <a:spcPts val="0"/>
              </a:spcAft>
              <a:buNone/>
            </a:pPr>
            <a:endParaRPr/>
          </a:p>
        </p:txBody>
      </p:sp>
      <p:sp>
        <p:nvSpPr>
          <p:cNvPr id="208" name="Google Shape;208;p38"/>
          <p:cNvSpPr txBox="1">
            <a:spLocks noGrp="1"/>
          </p:cNvSpPr>
          <p:nvPr>
            <p:ph type="body" idx="1"/>
          </p:nvPr>
        </p:nvSpPr>
        <p:spPr>
          <a:xfrm>
            <a:off x="293925" y="1347000"/>
            <a:ext cx="5918400" cy="3364800"/>
          </a:xfrm>
          <a:prstGeom prst="rect">
            <a:avLst/>
          </a:prstGeom>
        </p:spPr>
        <p:txBody>
          <a:bodyPr spcFirstLastPara="1" wrap="square" lIns="68575" tIns="34275" rIns="68575" bIns="34275" anchor="t" anchorCtr="0">
            <a:noAutofit/>
          </a:bodyPr>
          <a:lstStyle/>
          <a:p>
            <a:pPr marL="457200" lvl="0" indent="-355600" algn="l" rtl="0">
              <a:lnSpc>
                <a:spcPct val="100000"/>
              </a:lnSpc>
              <a:spcBef>
                <a:spcPts val="200"/>
              </a:spcBef>
              <a:spcAft>
                <a:spcPts val="0"/>
              </a:spcAft>
              <a:buSzPts val="2000"/>
              <a:buFont typeface="Open Sans"/>
              <a:buChar char="•"/>
            </a:pPr>
            <a:r>
              <a:rPr lang="en" sz="2000">
                <a:latin typeface="Open Sans"/>
                <a:ea typeface="Open Sans"/>
                <a:cs typeface="Open Sans"/>
                <a:sym typeface="Open Sans"/>
              </a:rPr>
              <a:t>Study followed students in an inclusive higher education program</a:t>
            </a:r>
            <a:br>
              <a:rPr lang="en" sz="2000">
                <a:latin typeface="Open Sans"/>
                <a:ea typeface="Open Sans"/>
                <a:cs typeface="Open Sans"/>
                <a:sym typeface="Open Sans"/>
              </a:rPr>
            </a:br>
            <a:endParaRPr sz="2000">
              <a:latin typeface="Open Sans"/>
              <a:ea typeface="Open Sans"/>
              <a:cs typeface="Open Sans"/>
              <a:sym typeface="Open Sans"/>
            </a:endParaRPr>
          </a:p>
          <a:p>
            <a:pPr marL="457200" lvl="0" indent="-355600" algn="l" rtl="0">
              <a:lnSpc>
                <a:spcPct val="100000"/>
              </a:lnSpc>
              <a:spcBef>
                <a:spcPts val="0"/>
              </a:spcBef>
              <a:spcAft>
                <a:spcPts val="0"/>
              </a:spcAft>
              <a:buSzPts val="2000"/>
              <a:buFont typeface="Open Sans"/>
              <a:buChar char="•"/>
            </a:pPr>
            <a:r>
              <a:rPr lang="en" sz="2000">
                <a:latin typeface="Open Sans"/>
                <a:ea typeface="Open Sans"/>
                <a:cs typeface="Open Sans"/>
                <a:sym typeface="Open Sans"/>
              </a:rPr>
              <a:t>Research highlighted the prevalence of hierarchy of disability and ableism students with IDD had toward their peers</a:t>
            </a:r>
            <a:br>
              <a:rPr lang="en" sz="2000">
                <a:latin typeface="Open Sans"/>
                <a:ea typeface="Open Sans"/>
                <a:cs typeface="Open Sans"/>
                <a:sym typeface="Open Sans"/>
              </a:rPr>
            </a:br>
            <a:endParaRPr sz="2000">
              <a:latin typeface="Open Sans"/>
              <a:ea typeface="Open Sans"/>
              <a:cs typeface="Open Sans"/>
              <a:sym typeface="Open Sans"/>
            </a:endParaRPr>
          </a:p>
          <a:p>
            <a:pPr marL="457200" lvl="0" indent="-355600" algn="l" rtl="0">
              <a:lnSpc>
                <a:spcPct val="100000"/>
              </a:lnSpc>
              <a:spcBef>
                <a:spcPts val="0"/>
              </a:spcBef>
              <a:spcAft>
                <a:spcPts val="0"/>
              </a:spcAft>
              <a:buSzPts val="2000"/>
              <a:buFont typeface="Open Sans"/>
              <a:buChar char="•"/>
            </a:pPr>
            <a:r>
              <a:rPr lang="en" sz="2000">
                <a:latin typeface="Open Sans"/>
                <a:ea typeface="Open Sans"/>
                <a:cs typeface="Open Sans"/>
                <a:sym typeface="Open Sans"/>
              </a:rPr>
              <a:t>People with disabilities also perpetuate ableism</a:t>
            </a:r>
            <a:br>
              <a:rPr lang="en" sz="2000">
                <a:latin typeface="Open Sans"/>
                <a:ea typeface="Open Sans"/>
                <a:cs typeface="Open Sans"/>
                <a:sym typeface="Open Sans"/>
              </a:rPr>
            </a:br>
            <a:endParaRPr sz="2000">
              <a:latin typeface="Open Sans"/>
              <a:ea typeface="Open Sans"/>
              <a:cs typeface="Open Sans"/>
              <a:sym typeface="Open Sans"/>
            </a:endParaRPr>
          </a:p>
          <a:p>
            <a:pPr marL="457200" lvl="0" indent="-355600" algn="l" rtl="0">
              <a:lnSpc>
                <a:spcPct val="100000"/>
              </a:lnSpc>
              <a:spcBef>
                <a:spcPts val="0"/>
              </a:spcBef>
              <a:spcAft>
                <a:spcPts val="0"/>
              </a:spcAft>
              <a:buSzPts val="2000"/>
              <a:buFont typeface="Open Sans"/>
              <a:buChar char="•"/>
            </a:pPr>
            <a:r>
              <a:rPr lang="en" sz="2000">
                <a:latin typeface="Open Sans"/>
                <a:ea typeface="Open Sans"/>
                <a:cs typeface="Open Sans"/>
                <a:sym typeface="Open Sans"/>
              </a:rPr>
              <a:t>Need for continued conversations</a:t>
            </a:r>
            <a:endParaRPr sz="200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title"/>
          </p:nvPr>
        </p:nvSpPr>
        <p:spPr>
          <a:xfrm>
            <a:off x="293914" y="273844"/>
            <a:ext cx="84612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Ableism </a:t>
            </a:r>
            <a:endParaRPr/>
          </a:p>
        </p:txBody>
      </p:sp>
      <p:sp>
        <p:nvSpPr>
          <p:cNvPr id="214" name="Google Shape;214;p39"/>
          <p:cNvSpPr txBox="1">
            <a:spLocks noGrp="1"/>
          </p:cNvSpPr>
          <p:nvPr>
            <p:ph type="body" idx="1"/>
          </p:nvPr>
        </p:nvSpPr>
        <p:spPr>
          <a:xfrm>
            <a:off x="293925" y="1268025"/>
            <a:ext cx="3505500" cy="3303900"/>
          </a:xfrm>
          <a:prstGeom prst="rect">
            <a:avLst/>
          </a:prstGeom>
        </p:spPr>
        <p:txBody>
          <a:bodyPr spcFirstLastPara="1" wrap="square" lIns="68575" tIns="34275" rIns="68575" bIns="34275" anchor="t" anchorCtr="0">
            <a:normAutofit/>
          </a:bodyPr>
          <a:lstStyle/>
          <a:p>
            <a:pPr marL="0" lvl="0" indent="0" algn="l" rtl="0">
              <a:lnSpc>
                <a:spcPct val="115000"/>
              </a:lnSpc>
              <a:spcBef>
                <a:spcPts val="200"/>
              </a:spcBef>
              <a:spcAft>
                <a:spcPts val="0"/>
              </a:spcAft>
              <a:buNone/>
            </a:pPr>
            <a:r>
              <a:rPr lang="en" sz="2000" u="sng">
                <a:latin typeface="Open Sans"/>
                <a:ea typeface="Open Sans"/>
                <a:cs typeface="Open Sans"/>
                <a:sym typeface="Open Sans"/>
              </a:rPr>
              <a:t>Ableism:</a:t>
            </a:r>
            <a:r>
              <a:rPr lang="en" sz="2000">
                <a:latin typeface="Open Sans"/>
                <a:ea typeface="Open Sans"/>
                <a:cs typeface="Open Sans"/>
                <a:sym typeface="Open Sans"/>
              </a:rPr>
              <a:t> </a:t>
            </a:r>
            <a:r>
              <a:rPr lang="en" sz="2000">
                <a:solidFill>
                  <a:srgbClr val="333333"/>
                </a:solidFill>
                <a:highlight>
                  <a:srgbClr val="FCFCFC"/>
                </a:highlight>
                <a:latin typeface="Open Sans"/>
                <a:ea typeface="Open Sans"/>
                <a:cs typeface="Open Sans"/>
                <a:sym typeface="Open Sans"/>
              </a:rPr>
              <a:t>The discrimination or prejudice against people who have disabilities. Ableism can take the form of ideas and assumptions, stereotypes, attitudes and practices, physical barriers in the environment, or larger scale oppression.</a:t>
            </a:r>
            <a:endParaRPr sz="2000">
              <a:latin typeface="Open Sans"/>
              <a:ea typeface="Open Sans"/>
              <a:cs typeface="Open Sans"/>
              <a:sym typeface="Open Sans"/>
            </a:endParaRPr>
          </a:p>
        </p:txBody>
      </p:sp>
      <p:pic>
        <p:nvPicPr>
          <p:cNvPr id="215" name="Google Shape;215;p39" descr="A triangle divided into two parts. The bottom of the triangle is titled socially acceptable ableism and has examples like able savior complex, lack of access to public spaces, and “special needs”. The top of the triangle is titled Socially unacceptable ableism and hs examples like hate crimes and r-word."/>
          <p:cNvPicPr preferRelativeResize="0"/>
          <p:nvPr/>
        </p:nvPicPr>
        <p:blipFill rotWithShape="1">
          <a:blip r:embed="rId3">
            <a:alphaModFix/>
          </a:blip>
          <a:srcRect t="25701" b="4475"/>
          <a:stretch/>
        </p:blipFill>
        <p:spPr>
          <a:xfrm>
            <a:off x="3799425" y="970390"/>
            <a:ext cx="5245125" cy="3662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0"/>
          <p:cNvSpPr txBox="1">
            <a:spLocks noGrp="1"/>
          </p:cNvSpPr>
          <p:nvPr>
            <p:ph type="title"/>
          </p:nvPr>
        </p:nvSpPr>
        <p:spPr>
          <a:xfrm>
            <a:off x="293914" y="273844"/>
            <a:ext cx="84612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Study Demographics</a:t>
            </a:r>
            <a:endParaRPr/>
          </a:p>
        </p:txBody>
      </p:sp>
      <p:sp>
        <p:nvSpPr>
          <p:cNvPr id="221" name="Google Shape;221;p40"/>
          <p:cNvSpPr txBox="1">
            <a:spLocks noGrp="1"/>
          </p:cNvSpPr>
          <p:nvPr>
            <p:ph type="body" idx="1"/>
          </p:nvPr>
        </p:nvSpPr>
        <p:spPr>
          <a:xfrm>
            <a:off x="293920" y="1268025"/>
            <a:ext cx="4697100" cy="3364800"/>
          </a:xfrm>
          <a:prstGeom prst="rect">
            <a:avLst/>
          </a:prstGeom>
        </p:spPr>
        <p:txBody>
          <a:bodyPr spcFirstLastPara="1" wrap="square" lIns="68575" tIns="34275" rIns="68575" bIns="34275" anchor="t" anchorCtr="0">
            <a:normAutofit/>
          </a:bodyPr>
          <a:lstStyle/>
          <a:p>
            <a:pPr marL="457200" lvl="0" indent="-355600" algn="l" rtl="0">
              <a:spcBef>
                <a:spcPts val="200"/>
              </a:spcBef>
              <a:spcAft>
                <a:spcPts val="0"/>
              </a:spcAft>
              <a:buSzPts val="2000"/>
              <a:buFont typeface="Open Sans"/>
              <a:buChar char="•"/>
            </a:pPr>
            <a:r>
              <a:rPr lang="en" sz="2000">
                <a:latin typeface="Open Sans"/>
                <a:ea typeface="Open Sans"/>
                <a:cs typeface="Open Sans"/>
                <a:sym typeface="Open Sans"/>
              </a:rPr>
              <a:t>15 Participants</a:t>
            </a:r>
            <a:endParaRPr sz="2000">
              <a:latin typeface="Open Sans"/>
              <a:ea typeface="Open Sans"/>
              <a:cs typeface="Open Sans"/>
              <a:sym typeface="Open Sans"/>
            </a:endParaRPr>
          </a:p>
          <a:p>
            <a:pPr marL="457200" lvl="0" indent="-355600" algn="l" rtl="0">
              <a:spcBef>
                <a:spcPts val="0"/>
              </a:spcBef>
              <a:spcAft>
                <a:spcPts val="0"/>
              </a:spcAft>
              <a:buSzPts val="2000"/>
              <a:buFont typeface="Open Sans"/>
              <a:buChar char="•"/>
            </a:pPr>
            <a:r>
              <a:rPr lang="en" sz="2000">
                <a:latin typeface="Open Sans"/>
                <a:ea typeface="Open Sans"/>
                <a:cs typeface="Open Sans"/>
                <a:sym typeface="Open Sans"/>
              </a:rPr>
              <a:t>73% white, 13% Asian, 13% Black/African American</a:t>
            </a:r>
            <a:endParaRPr sz="2000">
              <a:latin typeface="Open Sans"/>
              <a:ea typeface="Open Sans"/>
              <a:cs typeface="Open Sans"/>
              <a:sym typeface="Open Sans"/>
            </a:endParaRPr>
          </a:p>
          <a:p>
            <a:pPr marL="457200" lvl="0" indent="-355600" algn="l" rtl="0">
              <a:spcBef>
                <a:spcPts val="0"/>
              </a:spcBef>
              <a:spcAft>
                <a:spcPts val="0"/>
              </a:spcAft>
              <a:buSzPts val="2000"/>
              <a:buFont typeface="Open Sans"/>
              <a:buChar char="•"/>
            </a:pPr>
            <a:r>
              <a:rPr lang="en" sz="2000">
                <a:latin typeface="Open Sans"/>
                <a:ea typeface="Open Sans"/>
                <a:cs typeface="Open Sans"/>
                <a:sym typeface="Open Sans"/>
              </a:rPr>
              <a:t>46% Female, 46% Male, 6% non-binary</a:t>
            </a:r>
            <a:endParaRPr sz="2000">
              <a:latin typeface="Open Sans"/>
              <a:ea typeface="Open Sans"/>
              <a:cs typeface="Open Sans"/>
              <a:sym typeface="Open Sans"/>
            </a:endParaRPr>
          </a:p>
          <a:p>
            <a:pPr marL="457200" lvl="0" indent="-355600" algn="l" rtl="0">
              <a:spcBef>
                <a:spcPts val="0"/>
              </a:spcBef>
              <a:spcAft>
                <a:spcPts val="0"/>
              </a:spcAft>
              <a:buSzPts val="2000"/>
              <a:buFont typeface="Open Sans"/>
              <a:buChar char="•"/>
            </a:pPr>
            <a:r>
              <a:rPr lang="en" sz="2000">
                <a:latin typeface="Open Sans"/>
                <a:ea typeface="Open Sans"/>
                <a:cs typeface="Open Sans"/>
                <a:sym typeface="Open Sans"/>
              </a:rPr>
              <a:t>Qualitative Methods</a:t>
            </a:r>
            <a:endParaRPr sz="2000">
              <a:latin typeface="Open Sans"/>
              <a:ea typeface="Open Sans"/>
              <a:cs typeface="Open Sans"/>
              <a:sym typeface="Open Sans"/>
            </a:endParaRPr>
          </a:p>
          <a:p>
            <a:pPr marL="914400" lvl="1" indent="-355600" algn="l" rtl="0">
              <a:spcBef>
                <a:spcPts val="0"/>
              </a:spcBef>
              <a:spcAft>
                <a:spcPts val="0"/>
              </a:spcAft>
              <a:buSzPts val="2000"/>
              <a:buFont typeface="Open Sans"/>
              <a:buChar char="»"/>
            </a:pPr>
            <a:r>
              <a:rPr lang="en" sz="2000">
                <a:latin typeface="Open Sans"/>
                <a:ea typeface="Open Sans"/>
                <a:cs typeface="Open Sans"/>
                <a:sym typeface="Open Sans"/>
              </a:rPr>
              <a:t>Participant Observations</a:t>
            </a:r>
            <a:endParaRPr sz="2000">
              <a:latin typeface="Open Sans"/>
              <a:ea typeface="Open Sans"/>
              <a:cs typeface="Open Sans"/>
              <a:sym typeface="Open Sans"/>
            </a:endParaRPr>
          </a:p>
          <a:p>
            <a:pPr marL="914400" lvl="1" indent="-355600" algn="l" rtl="0">
              <a:spcBef>
                <a:spcPts val="0"/>
              </a:spcBef>
              <a:spcAft>
                <a:spcPts val="0"/>
              </a:spcAft>
              <a:buSzPts val="2000"/>
              <a:buFont typeface="Open Sans"/>
              <a:buChar char="»"/>
            </a:pPr>
            <a:r>
              <a:rPr lang="en" sz="2000">
                <a:latin typeface="Open Sans"/>
                <a:ea typeface="Open Sans"/>
                <a:cs typeface="Open Sans"/>
                <a:sym typeface="Open Sans"/>
              </a:rPr>
              <a:t>Interviews</a:t>
            </a:r>
            <a:endParaRPr sz="2000">
              <a:latin typeface="Open Sans"/>
              <a:ea typeface="Open Sans"/>
              <a:cs typeface="Open Sans"/>
              <a:sym typeface="Open Sans"/>
            </a:endParaRPr>
          </a:p>
          <a:p>
            <a:pPr marL="914400" lvl="1" indent="-355600" algn="l" rtl="0">
              <a:spcBef>
                <a:spcPts val="0"/>
              </a:spcBef>
              <a:spcAft>
                <a:spcPts val="0"/>
              </a:spcAft>
              <a:buSzPts val="2000"/>
              <a:buFont typeface="Open Sans"/>
              <a:buChar char="»"/>
            </a:pPr>
            <a:r>
              <a:rPr lang="en" sz="2000">
                <a:latin typeface="Open Sans"/>
                <a:ea typeface="Open Sans"/>
                <a:cs typeface="Open Sans"/>
                <a:sym typeface="Open Sans"/>
              </a:rPr>
              <a:t>Focus Groups</a:t>
            </a:r>
            <a:endParaRPr sz="20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1"/>
          <p:cNvSpPr txBox="1">
            <a:spLocks noGrp="1"/>
          </p:cNvSpPr>
          <p:nvPr>
            <p:ph type="title"/>
          </p:nvPr>
        </p:nvSpPr>
        <p:spPr>
          <a:xfrm>
            <a:off x="293914" y="273844"/>
            <a:ext cx="84612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Lateral Ableism </a:t>
            </a:r>
            <a:endParaRPr/>
          </a:p>
        </p:txBody>
      </p:sp>
      <p:sp>
        <p:nvSpPr>
          <p:cNvPr id="227" name="Google Shape;227;p41"/>
          <p:cNvSpPr txBox="1">
            <a:spLocks noGrp="1"/>
          </p:cNvSpPr>
          <p:nvPr>
            <p:ph type="body" idx="1"/>
          </p:nvPr>
        </p:nvSpPr>
        <p:spPr>
          <a:xfrm>
            <a:off x="293924" y="1268025"/>
            <a:ext cx="3971100" cy="3364800"/>
          </a:xfrm>
          <a:prstGeom prst="rect">
            <a:avLst/>
          </a:prstGeom>
        </p:spPr>
        <p:txBody>
          <a:bodyPr spcFirstLastPara="1" wrap="square" lIns="68575" tIns="34275" rIns="68575" bIns="34275" anchor="t" anchorCtr="0">
            <a:normAutofit/>
          </a:bodyPr>
          <a:lstStyle/>
          <a:p>
            <a:pPr marL="0" lvl="0" indent="0" algn="l" rtl="0">
              <a:lnSpc>
                <a:spcPct val="150000"/>
              </a:lnSpc>
              <a:spcBef>
                <a:spcPts val="200"/>
              </a:spcBef>
              <a:spcAft>
                <a:spcPts val="0"/>
              </a:spcAft>
              <a:buNone/>
            </a:pPr>
            <a:r>
              <a:rPr lang="en" sz="2000" u="sng">
                <a:highlight>
                  <a:schemeClr val="lt1"/>
                </a:highlight>
                <a:latin typeface="Open Sans"/>
                <a:ea typeface="Open Sans"/>
                <a:cs typeface="Open Sans"/>
                <a:sym typeface="Open Sans"/>
              </a:rPr>
              <a:t>Lateral ableism</a:t>
            </a:r>
            <a:r>
              <a:rPr lang="en" sz="2000">
                <a:highlight>
                  <a:schemeClr val="lt1"/>
                </a:highlight>
                <a:latin typeface="Open Sans"/>
                <a:ea typeface="Open Sans"/>
                <a:cs typeface="Open Sans"/>
                <a:sym typeface="Open Sans"/>
              </a:rPr>
              <a:t>: is when a disabled person is biased against another disabled person. A disabled person can discriminate against or overlook another disabled person. It can be intentional or not.</a:t>
            </a:r>
            <a:endParaRPr sz="2200">
              <a:highlight>
                <a:schemeClr val="lt1"/>
              </a:highlight>
              <a:latin typeface="Open Sans"/>
              <a:ea typeface="Open Sans"/>
              <a:cs typeface="Open Sans"/>
              <a:sym typeface="Open Sans"/>
            </a:endParaRPr>
          </a:p>
        </p:txBody>
      </p:sp>
      <p:pic>
        <p:nvPicPr>
          <p:cNvPr id="228" name="Google Shape;228;p41" descr="A group of students with disabilities having a conversation as they sit in a circle. "/>
          <p:cNvPicPr preferRelativeResize="0"/>
          <p:nvPr/>
        </p:nvPicPr>
        <p:blipFill>
          <a:blip r:embed="rId3">
            <a:alphaModFix/>
          </a:blip>
          <a:stretch>
            <a:fillRect/>
          </a:stretch>
        </p:blipFill>
        <p:spPr>
          <a:xfrm>
            <a:off x="4307375" y="1268035"/>
            <a:ext cx="4697100" cy="31313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2"/>
          <p:cNvSpPr txBox="1">
            <a:spLocks noGrp="1"/>
          </p:cNvSpPr>
          <p:nvPr>
            <p:ph type="title"/>
          </p:nvPr>
        </p:nvSpPr>
        <p:spPr>
          <a:xfrm>
            <a:off x="293914" y="273844"/>
            <a:ext cx="84612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Hierarchical Ableism </a:t>
            </a:r>
            <a:endParaRPr/>
          </a:p>
        </p:txBody>
      </p:sp>
      <p:sp>
        <p:nvSpPr>
          <p:cNvPr id="234" name="Google Shape;234;p42"/>
          <p:cNvSpPr txBox="1">
            <a:spLocks noGrp="1"/>
          </p:cNvSpPr>
          <p:nvPr>
            <p:ph type="body" idx="1"/>
          </p:nvPr>
        </p:nvSpPr>
        <p:spPr>
          <a:xfrm>
            <a:off x="293923" y="1408125"/>
            <a:ext cx="2224800" cy="33648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2000" u="sng">
                <a:latin typeface="Open Sans"/>
                <a:ea typeface="Open Sans"/>
                <a:cs typeface="Open Sans"/>
                <a:sym typeface="Open Sans"/>
              </a:rPr>
              <a:t>Hierarchical Ableism</a:t>
            </a:r>
            <a:r>
              <a:rPr lang="en" sz="2000">
                <a:latin typeface="Open Sans"/>
                <a:ea typeface="Open Sans"/>
                <a:cs typeface="Open Sans"/>
                <a:sym typeface="Open Sans"/>
              </a:rPr>
              <a:t>: </a:t>
            </a:r>
            <a:r>
              <a:rPr lang="en" sz="2000">
                <a:solidFill>
                  <a:srgbClr val="020202"/>
                </a:solidFill>
                <a:highlight>
                  <a:srgbClr val="FFFFFF"/>
                </a:highlight>
                <a:latin typeface="Open Sans"/>
                <a:ea typeface="Open Sans"/>
                <a:cs typeface="Open Sans"/>
                <a:sym typeface="Open Sans"/>
              </a:rPr>
              <a:t>a social construct that makes certain kinds of disabilities more acceptable than others.</a:t>
            </a:r>
            <a:endParaRPr sz="2700">
              <a:latin typeface="Open Sans"/>
              <a:ea typeface="Open Sans"/>
              <a:cs typeface="Open Sans"/>
              <a:sym typeface="Open Sans"/>
            </a:endParaRPr>
          </a:p>
          <a:p>
            <a:pPr marL="0" lvl="0" indent="0" algn="l" rtl="0">
              <a:spcBef>
                <a:spcPts val="200"/>
              </a:spcBef>
              <a:spcAft>
                <a:spcPts val="0"/>
              </a:spcAft>
              <a:buNone/>
            </a:pPr>
            <a:endParaRPr/>
          </a:p>
        </p:txBody>
      </p:sp>
      <p:pic>
        <p:nvPicPr>
          <p:cNvPr id="235" name="Google Shape;235;p42" descr="Hierarcy of disability stigma and ableism. A triangle divided into 8 sections: physical, chronic illness, learning, sensory, cognitive, neurodevelopmental, intellectual, psychiatric. "/>
          <p:cNvPicPr preferRelativeResize="0"/>
          <p:nvPr/>
        </p:nvPicPr>
        <p:blipFill>
          <a:blip r:embed="rId3">
            <a:alphaModFix/>
          </a:blip>
          <a:stretch>
            <a:fillRect/>
          </a:stretch>
        </p:blipFill>
        <p:spPr>
          <a:xfrm>
            <a:off x="2597224" y="1127928"/>
            <a:ext cx="6504424" cy="364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3"/>
          <p:cNvSpPr txBox="1">
            <a:spLocks noGrp="1"/>
          </p:cNvSpPr>
          <p:nvPr>
            <p:ph type="title"/>
          </p:nvPr>
        </p:nvSpPr>
        <p:spPr>
          <a:xfrm>
            <a:off x="293914" y="273844"/>
            <a:ext cx="84612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Impacts of Lateral Ableism Between Students</a:t>
            </a:r>
            <a:endParaRPr/>
          </a:p>
        </p:txBody>
      </p:sp>
      <p:sp>
        <p:nvSpPr>
          <p:cNvPr id="241" name="Google Shape;241;p43"/>
          <p:cNvSpPr txBox="1">
            <a:spLocks noGrp="1"/>
          </p:cNvSpPr>
          <p:nvPr>
            <p:ph type="body" idx="1"/>
          </p:nvPr>
        </p:nvSpPr>
        <p:spPr>
          <a:xfrm>
            <a:off x="209250" y="1268050"/>
            <a:ext cx="4997700" cy="3780300"/>
          </a:xfrm>
          <a:prstGeom prst="rect">
            <a:avLst/>
          </a:prstGeom>
        </p:spPr>
        <p:txBody>
          <a:bodyPr spcFirstLastPara="1" wrap="square" lIns="68575" tIns="34275" rIns="68575" bIns="34275" anchor="t" anchorCtr="0">
            <a:noAutofit/>
          </a:bodyPr>
          <a:lstStyle/>
          <a:p>
            <a:pPr marL="457200" lvl="0" indent="-355600" algn="l" rtl="0">
              <a:lnSpc>
                <a:spcPct val="100000"/>
              </a:lnSpc>
              <a:spcBef>
                <a:spcPts val="0"/>
              </a:spcBef>
              <a:spcAft>
                <a:spcPts val="0"/>
              </a:spcAft>
              <a:buSzPts val="2000"/>
              <a:buFont typeface="Open Sans"/>
              <a:buChar char="•"/>
            </a:pPr>
            <a:r>
              <a:rPr lang="en" sz="2000">
                <a:latin typeface="Open Sans"/>
                <a:ea typeface="Open Sans"/>
                <a:cs typeface="Open Sans"/>
                <a:sym typeface="Open Sans"/>
              </a:rPr>
              <a:t>Needing more support perceived as “bad”</a:t>
            </a:r>
            <a:br>
              <a:rPr lang="en" sz="2000">
                <a:latin typeface="Open Sans"/>
                <a:ea typeface="Open Sans"/>
                <a:cs typeface="Open Sans"/>
                <a:sym typeface="Open Sans"/>
              </a:rPr>
            </a:br>
            <a:endParaRPr sz="2000">
              <a:latin typeface="Open Sans"/>
              <a:ea typeface="Open Sans"/>
              <a:cs typeface="Open Sans"/>
              <a:sym typeface="Open Sans"/>
            </a:endParaRPr>
          </a:p>
          <a:p>
            <a:pPr marL="457200" lvl="0" indent="-355600" algn="l" rtl="0">
              <a:lnSpc>
                <a:spcPct val="100000"/>
              </a:lnSpc>
              <a:spcBef>
                <a:spcPts val="0"/>
              </a:spcBef>
              <a:spcAft>
                <a:spcPts val="0"/>
              </a:spcAft>
              <a:buSzPts val="2000"/>
              <a:buFont typeface="Open Sans"/>
              <a:buChar char="•"/>
            </a:pPr>
            <a:r>
              <a:rPr lang="en" sz="2000">
                <a:latin typeface="Open Sans"/>
                <a:ea typeface="Open Sans"/>
                <a:cs typeface="Open Sans"/>
                <a:sym typeface="Open Sans"/>
              </a:rPr>
              <a:t>Believing they are above needing support</a:t>
            </a:r>
            <a:br>
              <a:rPr lang="en" sz="2000">
                <a:latin typeface="Open Sans"/>
                <a:ea typeface="Open Sans"/>
                <a:cs typeface="Open Sans"/>
                <a:sym typeface="Open Sans"/>
              </a:rPr>
            </a:br>
            <a:endParaRPr sz="2000">
              <a:latin typeface="Open Sans"/>
              <a:ea typeface="Open Sans"/>
              <a:cs typeface="Open Sans"/>
              <a:sym typeface="Open Sans"/>
            </a:endParaRPr>
          </a:p>
          <a:p>
            <a:pPr marL="457200" lvl="0" indent="-355600" algn="l" rtl="0">
              <a:lnSpc>
                <a:spcPct val="100000"/>
              </a:lnSpc>
              <a:spcBef>
                <a:spcPts val="0"/>
              </a:spcBef>
              <a:spcAft>
                <a:spcPts val="0"/>
              </a:spcAft>
              <a:buSzPts val="2000"/>
              <a:buFont typeface="Open Sans"/>
              <a:buChar char="•"/>
            </a:pPr>
            <a:r>
              <a:rPr lang="en" sz="2000">
                <a:latin typeface="Open Sans"/>
                <a:ea typeface="Open Sans"/>
                <a:cs typeface="Open Sans"/>
                <a:sym typeface="Open Sans"/>
              </a:rPr>
              <a:t>Showing preference for individuals who communicate similarly</a:t>
            </a:r>
            <a:br>
              <a:rPr lang="en" sz="2000">
                <a:latin typeface="Open Sans"/>
                <a:ea typeface="Open Sans"/>
                <a:cs typeface="Open Sans"/>
                <a:sym typeface="Open Sans"/>
              </a:rPr>
            </a:br>
            <a:endParaRPr sz="2000">
              <a:latin typeface="Open Sans"/>
              <a:ea typeface="Open Sans"/>
              <a:cs typeface="Open Sans"/>
              <a:sym typeface="Open Sans"/>
            </a:endParaRPr>
          </a:p>
          <a:p>
            <a:pPr marL="457200" lvl="0" indent="-355600" algn="l" rtl="0">
              <a:lnSpc>
                <a:spcPct val="100000"/>
              </a:lnSpc>
              <a:spcBef>
                <a:spcPts val="0"/>
              </a:spcBef>
              <a:spcAft>
                <a:spcPts val="0"/>
              </a:spcAft>
              <a:buSzPts val="2000"/>
              <a:buFont typeface="Open Sans"/>
              <a:buChar char="•"/>
            </a:pPr>
            <a:r>
              <a:rPr lang="en" sz="2000">
                <a:latin typeface="Open Sans"/>
                <a:ea typeface="Open Sans"/>
                <a:cs typeface="Open Sans"/>
                <a:sym typeface="Open Sans"/>
              </a:rPr>
              <a:t>Privileging people with verbal speech</a:t>
            </a:r>
            <a:br>
              <a:rPr lang="en" sz="2000">
                <a:latin typeface="Open Sans"/>
                <a:ea typeface="Open Sans"/>
                <a:cs typeface="Open Sans"/>
                <a:sym typeface="Open Sans"/>
              </a:rPr>
            </a:br>
            <a:endParaRPr sz="2000">
              <a:latin typeface="Open Sans"/>
              <a:ea typeface="Open Sans"/>
              <a:cs typeface="Open Sans"/>
              <a:sym typeface="Open Sans"/>
            </a:endParaRPr>
          </a:p>
          <a:p>
            <a:pPr marL="457200" lvl="0" indent="-355600" algn="l" rtl="0">
              <a:lnSpc>
                <a:spcPct val="100000"/>
              </a:lnSpc>
              <a:spcBef>
                <a:spcPts val="0"/>
              </a:spcBef>
              <a:spcAft>
                <a:spcPts val="0"/>
              </a:spcAft>
              <a:buSzPts val="2000"/>
              <a:buFont typeface="Open Sans"/>
              <a:buChar char="•"/>
            </a:pPr>
            <a:r>
              <a:rPr lang="en" sz="2000">
                <a:latin typeface="Open Sans"/>
                <a:ea typeface="Open Sans"/>
                <a:cs typeface="Open Sans"/>
                <a:sym typeface="Open Sans"/>
              </a:rPr>
              <a:t>Comparing success </a:t>
            </a:r>
            <a:endParaRPr sz="2000">
              <a:latin typeface="Open Sans"/>
              <a:ea typeface="Open Sans"/>
              <a:cs typeface="Open Sans"/>
              <a:sym typeface="Open Sans"/>
            </a:endParaRPr>
          </a:p>
        </p:txBody>
      </p:sp>
      <p:pic>
        <p:nvPicPr>
          <p:cNvPr id="242" name="Google Shape;242;p43" descr="A group of students with disabilities having a conversation as they sit in a circle. "/>
          <p:cNvPicPr preferRelativeResize="0"/>
          <p:nvPr/>
        </p:nvPicPr>
        <p:blipFill>
          <a:blip r:embed="rId3">
            <a:alphaModFix/>
          </a:blip>
          <a:stretch>
            <a:fillRect/>
          </a:stretch>
        </p:blipFill>
        <p:spPr>
          <a:xfrm>
            <a:off x="5206950" y="1875480"/>
            <a:ext cx="3848151" cy="2565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4"/>
          <p:cNvSpPr txBox="1">
            <a:spLocks noGrp="1"/>
          </p:cNvSpPr>
          <p:nvPr>
            <p:ph type="title"/>
          </p:nvPr>
        </p:nvSpPr>
        <p:spPr>
          <a:xfrm>
            <a:off x="293914" y="273844"/>
            <a:ext cx="84612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Being Anti-Ableist</a:t>
            </a:r>
            <a:endParaRPr/>
          </a:p>
        </p:txBody>
      </p:sp>
      <p:sp>
        <p:nvSpPr>
          <p:cNvPr id="248" name="Google Shape;248;p44"/>
          <p:cNvSpPr txBox="1">
            <a:spLocks noGrp="1"/>
          </p:cNvSpPr>
          <p:nvPr>
            <p:ph type="body" idx="1"/>
          </p:nvPr>
        </p:nvSpPr>
        <p:spPr>
          <a:xfrm>
            <a:off x="293925" y="1268026"/>
            <a:ext cx="8461200" cy="3875400"/>
          </a:xfrm>
          <a:prstGeom prst="rect">
            <a:avLst/>
          </a:prstGeom>
        </p:spPr>
        <p:txBody>
          <a:bodyPr spcFirstLastPara="1" wrap="square" lIns="68575" tIns="34275" rIns="68575" bIns="34275" anchor="t" anchorCtr="0">
            <a:normAutofit/>
          </a:bodyPr>
          <a:lstStyle/>
          <a:p>
            <a:pPr marL="457200" lvl="0" indent="-355600" algn="l" rtl="0">
              <a:lnSpc>
                <a:spcPct val="150000"/>
              </a:lnSpc>
              <a:spcBef>
                <a:spcPts val="0"/>
              </a:spcBef>
              <a:spcAft>
                <a:spcPts val="0"/>
              </a:spcAft>
              <a:buClr>
                <a:srgbClr val="333333"/>
              </a:buClr>
              <a:buSzPts val="2000"/>
              <a:buFont typeface="Open Sans"/>
              <a:buChar char="•"/>
            </a:pPr>
            <a:r>
              <a:rPr lang="en" sz="2000">
                <a:solidFill>
                  <a:srgbClr val="333333"/>
                </a:solidFill>
                <a:highlight>
                  <a:srgbClr val="FFFFFF"/>
                </a:highlight>
                <a:latin typeface="Open Sans"/>
                <a:ea typeface="Open Sans"/>
                <a:cs typeface="Open Sans"/>
                <a:sym typeface="Open Sans"/>
              </a:rPr>
              <a:t>Explore our ableist beliefs</a:t>
            </a:r>
            <a:endParaRPr sz="2000">
              <a:solidFill>
                <a:srgbClr val="333333"/>
              </a:solidFill>
              <a:highlight>
                <a:srgbClr val="FFFFFF"/>
              </a:highlight>
              <a:latin typeface="Open Sans"/>
              <a:ea typeface="Open Sans"/>
              <a:cs typeface="Open Sans"/>
              <a:sym typeface="Open Sans"/>
            </a:endParaRPr>
          </a:p>
          <a:p>
            <a:pPr marL="457200" lvl="0" indent="-355600" algn="l" rtl="0">
              <a:lnSpc>
                <a:spcPct val="150000"/>
              </a:lnSpc>
              <a:spcBef>
                <a:spcPts val="0"/>
              </a:spcBef>
              <a:spcAft>
                <a:spcPts val="0"/>
              </a:spcAft>
              <a:buClr>
                <a:srgbClr val="333333"/>
              </a:buClr>
              <a:buSzPts val="2000"/>
              <a:buFont typeface="Open Sans"/>
              <a:buChar char="•"/>
            </a:pPr>
            <a:r>
              <a:rPr lang="en" sz="2000">
                <a:solidFill>
                  <a:srgbClr val="333333"/>
                </a:solidFill>
                <a:highlight>
                  <a:srgbClr val="FFFFFF"/>
                </a:highlight>
                <a:latin typeface="Open Sans"/>
                <a:ea typeface="Open Sans"/>
                <a:cs typeface="Open Sans"/>
                <a:sym typeface="Open Sans"/>
              </a:rPr>
              <a:t>Stop using ableist language</a:t>
            </a:r>
            <a:endParaRPr sz="2000">
              <a:solidFill>
                <a:srgbClr val="333333"/>
              </a:solidFill>
              <a:highlight>
                <a:srgbClr val="FFFFFF"/>
              </a:highlight>
              <a:latin typeface="Open Sans"/>
              <a:ea typeface="Open Sans"/>
              <a:cs typeface="Open Sans"/>
              <a:sym typeface="Open Sans"/>
            </a:endParaRPr>
          </a:p>
          <a:p>
            <a:pPr marL="457200" lvl="0" indent="-355600" algn="l" rtl="0">
              <a:lnSpc>
                <a:spcPct val="150000"/>
              </a:lnSpc>
              <a:spcBef>
                <a:spcPts val="0"/>
              </a:spcBef>
              <a:spcAft>
                <a:spcPts val="0"/>
              </a:spcAft>
              <a:buClr>
                <a:srgbClr val="333333"/>
              </a:buClr>
              <a:buSzPts val="2000"/>
              <a:buFont typeface="Open Sans"/>
              <a:buChar char="•"/>
            </a:pPr>
            <a:r>
              <a:rPr lang="en" sz="2000">
                <a:solidFill>
                  <a:srgbClr val="333333"/>
                </a:solidFill>
                <a:highlight>
                  <a:srgbClr val="FFFFFF"/>
                </a:highlight>
                <a:latin typeface="Open Sans"/>
                <a:ea typeface="Open Sans"/>
                <a:cs typeface="Open Sans"/>
                <a:sym typeface="Open Sans"/>
              </a:rPr>
              <a:t>Help others do better when they display ableism</a:t>
            </a:r>
            <a:endParaRPr sz="2000">
              <a:solidFill>
                <a:srgbClr val="333333"/>
              </a:solidFill>
              <a:highlight>
                <a:srgbClr val="FFFFFF"/>
              </a:highlight>
              <a:latin typeface="Open Sans"/>
              <a:ea typeface="Open Sans"/>
              <a:cs typeface="Open Sans"/>
              <a:sym typeface="Open Sans"/>
            </a:endParaRPr>
          </a:p>
          <a:p>
            <a:pPr marL="457200" lvl="0" indent="-355600" algn="l" rtl="0">
              <a:lnSpc>
                <a:spcPct val="150000"/>
              </a:lnSpc>
              <a:spcBef>
                <a:spcPts val="0"/>
              </a:spcBef>
              <a:spcAft>
                <a:spcPts val="0"/>
              </a:spcAft>
              <a:buClr>
                <a:srgbClr val="333333"/>
              </a:buClr>
              <a:buSzPts val="2000"/>
              <a:buFont typeface="Open Sans"/>
              <a:buChar char="•"/>
            </a:pPr>
            <a:r>
              <a:rPr lang="en" sz="2000">
                <a:solidFill>
                  <a:srgbClr val="333333"/>
                </a:solidFill>
                <a:highlight>
                  <a:srgbClr val="FFFFFF"/>
                </a:highlight>
                <a:latin typeface="Open Sans"/>
                <a:ea typeface="Open Sans"/>
                <a:cs typeface="Open Sans"/>
                <a:sym typeface="Open Sans"/>
              </a:rPr>
              <a:t>Listen to people's experiences with disabilities</a:t>
            </a:r>
            <a:br>
              <a:rPr lang="en" sz="2000">
                <a:solidFill>
                  <a:srgbClr val="333333"/>
                </a:solidFill>
                <a:highlight>
                  <a:srgbClr val="FFFFFF"/>
                </a:highlight>
                <a:latin typeface="Open Sans"/>
                <a:ea typeface="Open Sans"/>
                <a:cs typeface="Open Sans"/>
                <a:sym typeface="Open Sans"/>
              </a:rPr>
            </a:br>
            <a:endParaRPr sz="2000">
              <a:solidFill>
                <a:srgbClr val="333333"/>
              </a:solidFill>
              <a:highlight>
                <a:srgbClr val="FFFFFF"/>
              </a:highlight>
              <a:latin typeface="Open Sans"/>
              <a:ea typeface="Open Sans"/>
              <a:cs typeface="Open Sans"/>
              <a:sym typeface="Open Sans"/>
            </a:endParaRPr>
          </a:p>
          <a:p>
            <a:pPr marL="0" lvl="0" indent="0" algn="ctr" rtl="0">
              <a:lnSpc>
                <a:spcPct val="150000"/>
              </a:lnSpc>
              <a:spcBef>
                <a:spcPts val="1300"/>
              </a:spcBef>
              <a:spcAft>
                <a:spcPts val="0"/>
              </a:spcAft>
              <a:buNone/>
            </a:pPr>
            <a:r>
              <a:rPr lang="en" sz="2000">
                <a:solidFill>
                  <a:srgbClr val="333333"/>
                </a:solidFill>
                <a:highlight>
                  <a:srgbClr val="FFFFFF"/>
                </a:highlight>
                <a:latin typeface="Open Sans"/>
                <a:ea typeface="Open Sans"/>
                <a:cs typeface="Open Sans"/>
                <a:sym typeface="Open Sans"/>
              </a:rPr>
              <a:t>When we fight ableism, we create a better, more just world for those living with disabilities. </a:t>
            </a:r>
            <a:endParaRPr sz="2000">
              <a:solidFill>
                <a:srgbClr val="333333"/>
              </a:solidFill>
              <a:highlight>
                <a:srgbClr val="FFFFFF"/>
              </a:highlight>
              <a:latin typeface="Open Sans"/>
              <a:ea typeface="Open Sans"/>
              <a:cs typeface="Open Sans"/>
              <a:sym typeface="Open Sans"/>
            </a:endParaRPr>
          </a:p>
          <a:p>
            <a:pPr marL="0" lvl="0" indent="0" algn="l" rtl="0">
              <a:spcBef>
                <a:spcPts val="13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293914" y="273844"/>
            <a:ext cx="8461200" cy="994200"/>
          </a:xfrm>
          <a:prstGeom prst="rect">
            <a:avLst/>
          </a:prstGeom>
          <a:noFill/>
          <a:ln>
            <a:noFill/>
          </a:ln>
        </p:spPr>
        <p:txBody>
          <a:bodyPr spcFirstLastPara="1" wrap="square" lIns="68575" tIns="34275" rIns="68575" bIns="34275" anchor="ctr" anchorCtr="0">
            <a:normAutofit/>
          </a:bodyPr>
          <a:lstStyle/>
          <a:p>
            <a:pPr marL="0" lvl="0" indent="0" algn="l" rtl="0">
              <a:lnSpc>
                <a:spcPct val="110000"/>
              </a:lnSpc>
              <a:spcBef>
                <a:spcPts val="0"/>
              </a:spcBef>
              <a:spcAft>
                <a:spcPts val="0"/>
              </a:spcAft>
              <a:buClr>
                <a:srgbClr val="004963"/>
              </a:buClr>
              <a:buSzPts val="2700"/>
              <a:buFont typeface="Open Sans"/>
              <a:buNone/>
            </a:pPr>
            <a:r>
              <a:rPr lang="en"/>
              <a:t>Land Acknowledgement</a:t>
            </a:r>
            <a:endParaRPr/>
          </a:p>
        </p:txBody>
      </p:sp>
      <p:sp>
        <p:nvSpPr>
          <p:cNvPr id="142" name="Google Shape;142;p27"/>
          <p:cNvSpPr txBox="1">
            <a:spLocks noGrp="1"/>
          </p:cNvSpPr>
          <p:nvPr>
            <p:ph type="body" idx="1"/>
          </p:nvPr>
        </p:nvSpPr>
        <p:spPr>
          <a:xfrm>
            <a:off x="293914" y="1268016"/>
            <a:ext cx="8461200" cy="3364800"/>
          </a:xfrm>
          <a:prstGeom prst="rect">
            <a:avLst/>
          </a:prstGeom>
          <a:noFill/>
          <a:ln>
            <a:noFill/>
          </a:ln>
        </p:spPr>
        <p:txBody>
          <a:bodyPr spcFirstLastPara="1" wrap="square" lIns="68575" tIns="34275" rIns="68575" bIns="34275" anchor="t" anchorCtr="0">
            <a:normAutofit/>
          </a:bodyPr>
          <a:lstStyle/>
          <a:p>
            <a:pPr marL="0" lvl="0" indent="0" algn="l" rtl="0">
              <a:lnSpc>
                <a:spcPct val="110000"/>
              </a:lnSpc>
              <a:spcBef>
                <a:spcPts val="0"/>
              </a:spcBef>
              <a:spcAft>
                <a:spcPts val="0"/>
              </a:spcAft>
              <a:buSzPts val="1500"/>
              <a:buNone/>
            </a:pPr>
            <a:r>
              <a:rPr lang="en" sz="2000">
                <a:solidFill>
                  <a:srgbClr val="000000"/>
                </a:solidFill>
              </a:rPr>
              <a:t>In Minnesota, we are standing on Miní Sóta Makhóčhe, the rightful homelands of the four Dakhóta Oyáte nations, the seven Anishinaabeg nations, and other indigenous peoples. We recognize that the U.S. did not uphold its end of the land treaties. It is the current and continued displacement of indigenous peoples that allows the State of Minnesota to exist today. </a:t>
            </a:r>
            <a:endParaRPr sz="2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293914" y="273844"/>
            <a:ext cx="8461200" cy="994200"/>
          </a:xfrm>
          <a:prstGeom prst="rect">
            <a:avLst/>
          </a:prstGeom>
          <a:noFill/>
          <a:ln>
            <a:noFill/>
          </a:ln>
        </p:spPr>
        <p:txBody>
          <a:bodyPr spcFirstLastPara="1" wrap="square" lIns="68575" tIns="34275" rIns="68575" bIns="34275" anchor="ctr" anchorCtr="0">
            <a:normAutofit/>
          </a:bodyPr>
          <a:lstStyle/>
          <a:p>
            <a:pPr marL="0" lvl="0" indent="0" algn="l" rtl="0">
              <a:lnSpc>
                <a:spcPct val="110000"/>
              </a:lnSpc>
              <a:spcBef>
                <a:spcPts val="0"/>
              </a:spcBef>
              <a:spcAft>
                <a:spcPts val="0"/>
              </a:spcAft>
              <a:buClr>
                <a:srgbClr val="004963"/>
              </a:buClr>
              <a:buSzPts val="2700"/>
              <a:buFont typeface="Open Sans"/>
              <a:buNone/>
            </a:pPr>
            <a:r>
              <a:rPr lang="en"/>
              <a:t>Affirmation of Commitment</a:t>
            </a:r>
            <a:endParaRPr/>
          </a:p>
        </p:txBody>
      </p:sp>
      <p:sp>
        <p:nvSpPr>
          <p:cNvPr id="148" name="Google Shape;148;p28"/>
          <p:cNvSpPr txBox="1">
            <a:spLocks noGrp="1"/>
          </p:cNvSpPr>
          <p:nvPr>
            <p:ph type="body" idx="1"/>
          </p:nvPr>
        </p:nvSpPr>
        <p:spPr>
          <a:xfrm>
            <a:off x="293914" y="1268016"/>
            <a:ext cx="8461200" cy="3364800"/>
          </a:xfrm>
          <a:prstGeom prst="rect">
            <a:avLst/>
          </a:prstGeom>
          <a:noFill/>
          <a:ln>
            <a:noFill/>
          </a:ln>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800"/>
              <a:buFont typeface="Arial"/>
              <a:buNone/>
            </a:pPr>
            <a:r>
              <a:rPr lang="en" sz="1800">
                <a:solidFill>
                  <a:srgbClr val="000000"/>
                </a:solidFill>
                <a:latin typeface="Open Sans"/>
                <a:ea typeface="Open Sans"/>
                <a:cs typeface="Open Sans"/>
                <a:sym typeface="Open Sans"/>
              </a:rPr>
              <a:t>At the Institute on Community Integration, we affirm our commitment to address systemic racism, ableism, and all other inequalities and forms of oppression to ensure inclusive communities.</a:t>
            </a:r>
            <a:endParaRPr sz="18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800"/>
              <a:buFont typeface="Arial"/>
              <a:buNone/>
            </a:pPr>
            <a:endParaRPr>
              <a:solidFill>
                <a:srgbClr val="000000"/>
              </a:solidFill>
            </a:endParaRPr>
          </a:p>
          <a:p>
            <a:pPr marL="0" lvl="0" indent="0" algn="l" rtl="0">
              <a:lnSpc>
                <a:spcPct val="115000"/>
              </a:lnSpc>
              <a:spcBef>
                <a:spcPts val="0"/>
              </a:spcBef>
              <a:spcAft>
                <a:spcPts val="0"/>
              </a:spcAft>
              <a:buClr>
                <a:schemeClr val="dk1"/>
              </a:buClr>
              <a:buSzPts val="800"/>
              <a:buFont typeface="Arial"/>
              <a:buNone/>
            </a:pPr>
            <a:endParaRPr>
              <a:solidFill>
                <a:srgbClr val="000000"/>
              </a:solidFill>
            </a:endParaRPr>
          </a:p>
          <a:p>
            <a:pPr marL="0" lvl="0" indent="0" algn="l" rtl="0">
              <a:lnSpc>
                <a:spcPct val="115000"/>
              </a:lnSpc>
              <a:spcBef>
                <a:spcPts val="0"/>
              </a:spcBef>
              <a:spcAft>
                <a:spcPts val="0"/>
              </a:spcAft>
              <a:buClr>
                <a:schemeClr val="dk1"/>
              </a:buClr>
              <a:buSzPts val="800"/>
              <a:buFont typeface="Arial"/>
              <a:buNone/>
            </a:pPr>
            <a:r>
              <a:rPr lang="en" sz="2700">
                <a:solidFill>
                  <a:srgbClr val="3E536F"/>
                </a:solidFill>
                <a:latin typeface="Open Sans"/>
                <a:ea typeface="Open Sans"/>
                <a:cs typeface="Open Sans"/>
                <a:sym typeface="Open Sans"/>
              </a:rPr>
              <a:t>Funding Statement</a:t>
            </a:r>
            <a:endParaRPr sz="2700">
              <a:solidFill>
                <a:srgbClr val="3E536F"/>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800"/>
              <a:buFont typeface="Arial"/>
              <a:buNone/>
            </a:pPr>
            <a:endParaRPr sz="1200">
              <a:solidFill>
                <a:srgbClr val="3E536F"/>
              </a:solidFill>
            </a:endParaRPr>
          </a:p>
          <a:p>
            <a:pPr marL="0" lvl="0" indent="0" algn="l" rtl="0">
              <a:lnSpc>
                <a:spcPct val="115000"/>
              </a:lnSpc>
              <a:spcBef>
                <a:spcPts val="0"/>
              </a:spcBef>
              <a:spcAft>
                <a:spcPts val="0"/>
              </a:spcAft>
              <a:buClr>
                <a:schemeClr val="dk1"/>
              </a:buClr>
              <a:buSzPts val="800"/>
              <a:buFont typeface="Arial"/>
              <a:buNone/>
            </a:pPr>
            <a:r>
              <a:rPr lang="en" sz="1800">
                <a:solidFill>
                  <a:srgbClr val="000000"/>
                </a:solidFill>
                <a:latin typeface="Open Sans"/>
                <a:ea typeface="Open Sans"/>
                <a:cs typeface="Open Sans"/>
                <a:sym typeface="Open Sans"/>
              </a:rPr>
              <a:t>Funding for today’s Learning Community Event is provided by state appropriation through the Minnesota Office of Higher Education.</a:t>
            </a:r>
            <a:endParaRPr sz="1800">
              <a:solidFill>
                <a:srgbClr val="00000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title"/>
          </p:nvPr>
        </p:nvSpPr>
        <p:spPr>
          <a:xfrm>
            <a:off x="293914" y="273844"/>
            <a:ext cx="84612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Upper Midwest Regional Alliance  </a:t>
            </a:r>
            <a:endParaRPr/>
          </a:p>
        </p:txBody>
      </p:sp>
      <p:pic>
        <p:nvPicPr>
          <p:cNvPr id="154" name="Google Shape;154;p29" descr="A map of the United States. States belong to 9 regional alliances. A few states do not belong to an alliance."/>
          <p:cNvPicPr preferRelativeResize="0"/>
          <p:nvPr/>
        </p:nvPicPr>
        <p:blipFill>
          <a:blip r:embed="rId3">
            <a:alphaModFix/>
          </a:blip>
          <a:stretch>
            <a:fillRect/>
          </a:stretch>
        </p:blipFill>
        <p:spPr>
          <a:xfrm>
            <a:off x="2047875" y="1125175"/>
            <a:ext cx="5212465" cy="38754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293914" y="273844"/>
            <a:ext cx="84612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Employment &amp; Vocational Rehabilitation  </a:t>
            </a:r>
            <a:endParaRPr/>
          </a:p>
        </p:txBody>
      </p:sp>
      <p:sp>
        <p:nvSpPr>
          <p:cNvPr id="160" name="Google Shape;160;p30"/>
          <p:cNvSpPr txBox="1">
            <a:spLocks noGrp="1"/>
          </p:cNvSpPr>
          <p:nvPr>
            <p:ph type="body" idx="1"/>
          </p:nvPr>
        </p:nvSpPr>
        <p:spPr>
          <a:xfrm>
            <a:off x="417340" y="1268041"/>
            <a:ext cx="8461200" cy="3364800"/>
          </a:xfrm>
          <a:prstGeom prst="rect">
            <a:avLst/>
          </a:prstGeom>
        </p:spPr>
        <p:txBody>
          <a:bodyPr spcFirstLastPara="1" wrap="square" lIns="68575" tIns="34275" rIns="68575" bIns="34275" anchor="t" anchorCtr="0">
            <a:normAutofit lnSpcReduction="10000"/>
          </a:bodyPr>
          <a:lstStyle/>
          <a:p>
            <a:pPr marL="457200" lvl="0" indent="-323850" algn="l" rtl="0">
              <a:spcBef>
                <a:spcPts val="200"/>
              </a:spcBef>
              <a:spcAft>
                <a:spcPts val="0"/>
              </a:spcAft>
              <a:buSzPts val="1500"/>
              <a:buFont typeface="Open Sans"/>
              <a:buChar char="•"/>
            </a:pPr>
            <a:r>
              <a:rPr lang="en" b="1">
                <a:latin typeface="Open Sans"/>
                <a:ea typeface="Open Sans"/>
                <a:cs typeface="Open Sans"/>
                <a:sym typeface="Open Sans"/>
              </a:rPr>
              <a:t>Dante Allen Rehabilitation Services Administration Listening Session</a:t>
            </a:r>
            <a:endParaRPr b="1">
              <a:latin typeface="Open Sans"/>
              <a:ea typeface="Open Sans"/>
              <a:cs typeface="Open Sans"/>
              <a:sym typeface="Open Sans"/>
            </a:endParaRPr>
          </a:p>
          <a:p>
            <a:pPr marL="0" lvl="0" indent="0" algn="l" rtl="0">
              <a:spcBef>
                <a:spcPts val="200"/>
              </a:spcBef>
              <a:spcAft>
                <a:spcPts val="0"/>
              </a:spcAft>
              <a:buNone/>
            </a:pPr>
            <a:endParaRPr/>
          </a:p>
          <a:p>
            <a:pPr marL="457200" lvl="0" indent="-323850" algn="l" rtl="0">
              <a:spcBef>
                <a:spcPts val="200"/>
              </a:spcBef>
              <a:spcAft>
                <a:spcPts val="0"/>
              </a:spcAft>
              <a:buSzPts val="1500"/>
              <a:buFont typeface="Open Sans"/>
              <a:buChar char="•"/>
            </a:pPr>
            <a:r>
              <a:rPr lang="en" b="1">
                <a:latin typeface="Open Sans"/>
                <a:ea typeface="Open Sans"/>
                <a:cs typeface="Open Sans"/>
                <a:sym typeface="Open Sans"/>
              </a:rPr>
              <a:t>Strengthening Higher Education and Vocational Rehabilitation Partnerships  (VCU)</a:t>
            </a:r>
            <a:endParaRPr b="1">
              <a:latin typeface="Open Sans"/>
              <a:ea typeface="Open Sans"/>
              <a:cs typeface="Open Sans"/>
              <a:sym typeface="Open Sans"/>
            </a:endParaRPr>
          </a:p>
          <a:p>
            <a:pPr marL="457200" lvl="0" indent="457200" algn="l" rtl="0">
              <a:spcBef>
                <a:spcPts val="200"/>
              </a:spcBef>
              <a:spcAft>
                <a:spcPts val="0"/>
              </a:spcAft>
              <a:buNone/>
            </a:pPr>
            <a:r>
              <a:rPr lang="en"/>
              <a:t>National Employment Partnership Workgroup</a:t>
            </a:r>
            <a:endParaRPr/>
          </a:p>
          <a:p>
            <a:pPr marL="457200" lvl="0" indent="457200" algn="l" rtl="0">
              <a:spcBef>
                <a:spcPts val="200"/>
              </a:spcBef>
              <a:spcAft>
                <a:spcPts val="0"/>
              </a:spcAft>
              <a:buNone/>
            </a:pPr>
            <a:r>
              <a:rPr lang="en"/>
              <a:t>Top Strategies for Statewide Collaboration</a:t>
            </a:r>
            <a:endParaRPr/>
          </a:p>
          <a:p>
            <a:pPr marL="457200" lvl="0" indent="457200" algn="l" rtl="0">
              <a:spcBef>
                <a:spcPts val="200"/>
              </a:spcBef>
              <a:spcAft>
                <a:spcPts val="0"/>
              </a:spcAft>
              <a:buNone/>
            </a:pPr>
            <a:r>
              <a:rPr lang="en"/>
              <a:t>Think College - New Employment and Vocational Rehabilitation Resources </a:t>
            </a:r>
            <a:endParaRPr/>
          </a:p>
          <a:p>
            <a:pPr marL="0" lvl="0" indent="0" algn="l" rtl="0">
              <a:spcBef>
                <a:spcPts val="200"/>
              </a:spcBef>
              <a:spcAft>
                <a:spcPts val="0"/>
              </a:spcAft>
              <a:buNone/>
            </a:pPr>
            <a:endParaRPr/>
          </a:p>
          <a:p>
            <a:pPr marL="457200" lvl="0" indent="-323850" algn="l" rtl="0">
              <a:spcBef>
                <a:spcPts val="200"/>
              </a:spcBef>
              <a:spcAft>
                <a:spcPts val="0"/>
              </a:spcAft>
              <a:buSzPts val="1500"/>
              <a:buFont typeface="Open Sans"/>
              <a:buChar char="•"/>
            </a:pPr>
            <a:r>
              <a:rPr lang="en" b="1">
                <a:latin typeface="Open Sans"/>
                <a:ea typeface="Open Sans"/>
                <a:cs typeface="Open Sans"/>
                <a:sym typeface="Open Sans"/>
              </a:rPr>
              <a:t>Access to Better Careers (UMD-College Park)</a:t>
            </a:r>
            <a:endParaRPr b="1">
              <a:latin typeface="Open Sans"/>
              <a:ea typeface="Open Sans"/>
              <a:cs typeface="Open Sans"/>
              <a:sym typeface="Open Sans"/>
            </a:endParaRPr>
          </a:p>
          <a:p>
            <a:pPr marL="457200" lvl="0" indent="457200" algn="l" rtl="0">
              <a:spcBef>
                <a:spcPts val="200"/>
              </a:spcBef>
              <a:spcAft>
                <a:spcPts val="0"/>
              </a:spcAft>
              <a:buNone/>
            </a:pPr>
            <a:r>
              <a:rPr lang="en"/>
              <a:t>Career- Focused Program of Study </a:t>
            </a:r>
            <a:endParaRPr/>
          </a:p>
          <a:p>
            <a:pPr marL="457200" lvl="0" indent="457200" algn="l" rtl="0">
              <a:spcBef>
                <a:spcPts val="200"/>
              </a:spcBef>
              <a:spcAft>
                <a:spcPts val="0"/>
              </a:spcAft>
              <a:buNone/>
            </a:pPr>
            <a:r>
              <a:rPr lang="en"/>
              <a:t>Meaningful Internships and Employment  </a:t>
            </a:r>
            <a:endParaRPr/>
          </a:p>
          <a:p>
            <a:pPr marL="457200" lvl="0" indent="457200" algn="l" rtl="0">
              <a:spcBef>
                <a:spcPts val="200"/>
              </a:spcBef>
              <a:spcAft>
                <a:spcPts val="0"/>
              </a:spcAft>
              <a:buNone/>
            </a:pPr>
            <a:r>
              <a:rPr lang="en"/>
              <a:t>Leveraging Existing Campus Resources </a:t>
            </a:r>
            <a:endParaRPr/>
          </a:p>
          <a:p>
            <a:pPr marL="457200" lvl="0" indent="457200" algn="l" rtl="0">
              <a:spcBef>
                <a:spcPts val="200"/>
              </a:spcBef>
              <a:spcAft>
                <a:spcPts val="0"/>
              </a:spcAft>
              <a:buNone/>
            </a:pPr>
            <a:r>
              <a:rPr lang="en"/>
              <a:t>VR Partnership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293914" y="273844"/>
            <a:ext cx="84612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Mental Health Strategies for College Students with IDD </a:t>
            </a:r>
            <a:endParaRPr/>
          </a:p>
        </p:txBody>
      </p:sp>
      <p:sp>
        <p:nvSpPr>
          <p:cNvPr id="166" name="Google Shape;166;p31"/>
          <p:cNvSpPr txBox="1">
            <a:spLocks noGrp="1"/>
          </p:cNvSpPr>
          <p:nvPr>
            <p:ph type="body" idx="1"/>
          </p:nvPr>
        </p:nvSpPr>
        <p:spPr>
          <a:xfrm>
            <a:off x="293914" y="1268016"/>
            <a:ext cx="8461200" cy="3364800"/>
          </a:xfrm>
          <a:prstGeom prst="rect">
            <a:avLst/>
          </a:prstGeom>
        </p:spPr>
        <p:txBody>
          <a:bodyPr spcFirstLastPara="1" wrap="square" lIns="68575" tIns="34275" rIns="68575" bIns="34275" anchor="t" anchorCtr="0">
            <a:normAutofit fontScale="92500"/>
          </a:bodyPr>
          <a:lstStyle/>
          <a:p>
            <a:pPr marL="457200" lvl="0" indent="-323850" algn="l" rtl="0">
              <a:spcBef>
                <a:spcPts val="200"/>
              </a:spcBef>
              <a:spcAft>
                <a:spcPts val="0"/>
              </a:spcAft>
              <a:buSzPts val="1500"/>
              <a:buChar char="•"/>
            </a:pPr>
            <a:r>
              <a:rPr lang="en" b="1">
                <a:latin typeface="Open Sans"/>
                <a:ea typeface="Open Sans"/>
                <a:cs typeface="Open Sans"/>
                <a:sym typeface="Open Sans"/>
              </a:rPr>
              <a:t>College Student Mental Health Crisis</a:t>
            </a:r>
            <a:endParaRPr b="1">
              <a:latin typeface="Open Sans"/>
              <a:ea typeface="Open Sans"/>
              <a:cs typeface="Open Sans"/>
              <a:sym typeface="Open Sans"/>
            </a:endParaRPr>
          </a:p>
          <a:p>
            <a:pPr marL="457200" lvl="0" indent="-323850" algn="l" rtl="0">
              <a:spcBef>
                <a:spcPts val="0"/>
              </a:spcBef>
              <a:spcAft>
                <a:spcPts val="0"/>
              </a:spcAft>
              <a:buSzPts val="1500"/>
              <a:buChar char="•"/>
            </a:pPr>
            <a:r>
              <a:rPr lang="en" b="1">
                <a:latin typeface="Open Sans"/>
                <a:ea typeface="Open Sans"/>
                <a:cs typeface="Open Sans"/>
                <a:sym typeface="Open Sans"/>
              </a:rPr>
              <a:t>LImited Campus Mental Health Resources  </a:t>
            </a:r>
            <a:endParaRPr b="1">
              <a:latin typeface="Open Sans"/>
              <a:ea typeface="Open Sans"/>
              <a:cs typeface="Open Sans"/>
              <a:sym typeface="Open Sans"/>
            </a:endParaRPr>
          </a:p>
          <a:p>
            <a:pPr marL="457200" lvl="0" indent="-323850" algn="l" rtl="0">
              <a:spcBef>
                <a:spcPts val="0"/>
              </a:spcBef>
              <a:spcAft>
                <a:spcPts val="0"/>
              </a:spcAft>
              <a:buSzPts val="1500"/>
              <a:buChar char="•"/>
            </a:pPr>
            <a:r>
              <a:rPr lang="en" b="1">
                <a:latin typeface="Open Sans"/>
                <a:ea typeface="Open Sans"/>
                <a:cs typeface="Open Sans"/>
                <a:sym typeface="Open Sans"/>
              </a:rPr>
              <a:t>Students with IDD encounter additional barriers to access mental health services </a:t>
            </a:r>
            <a:endParaRPr b="1">
              <a:latin typeface="Open Sans"/>
              <a:ea typeface="Open Sans"/>
              <a:cs typeface="Open Sans"/>
              <a:sym typeface="Open Sans"/>
            </a:endParaRPr>
          </a:p>
          <a:p>
            <a:pPr marL="457200" lvl="0" indent="-323850" algn="l" rtl="0">
              <a:spcBef>
                <a:spcPts val="0"/>
              </a:spcBef>
              <a:spcAft>
                <a:spcPts val="0"/>
              </a:spcAft>
              <a:buSzPts val="1500"/>
              <a:buChar char="•"/>
            </a:pPr>
            <a:r>
              <a:rPr lang="en" b="1">
                <a:latin typeface="Open Sans"/>
                <a:ea typeface="Open Sans"/>
                <a:cs typeface="Open Sans"/>
                <a:sym typeface="Open Sans"/>
              </a:rPr>
              <a:t>Mental Health Professionals - Additional training and preparedness to work with students with IDD </a:t>
            </a:r>
            <a:endParaRPr b="1">
              <a:latin typeface="Open Sans"/>
              <a:ea typeface="Open Sans"/>
              <a:cs typeface="Open Sans"/>
              <a:sym typeface="Open Sans"/>
            </a:endParaRPr>
          </a:p>
          <a:p>
            <a:pPr marL="457200" lvl="0" indent="0" algn="l" rtl="0">
              <a:spcBef>
                <a:spcPts val="200"/>
              </a:spcBef>
              <a:spcAft>
                <a:spcPts val="0"/>
              </a:spcAft>
              <a:buNone/>
            </a:pPr>
            <a:endParaRPr b="1">
              <a:latin typeface="Open Sans"/>
              <a:ea typeface="Open Sans"/>
              <a:cs typeface="Open Sans"/>
              <a:sym typeface="Open Sans"/>
            </a:endParaRPr>
          </a:p>
          <a:p>
            <a:pPr marL="457200" lvl="0" indent="-323850" algn="l" rtl="0">
              <a:spcBef>
                <a:spcPts val="200"/>
              </a:spcBef>
              <a:spcAft>
                <a:spcPts val="0"/>
              </a:spcAft>
              <a:buSzPts val="1500"/>
              <a:buChar char="•"/>
            </a:pPr>
            <a:r>
              <a:rPr lang="en" b="1">
                <a:latin typeface="Open Sans"/>
                <a:ea typeface="Open Sans"/>
                <a:cs typeface="Open Sans"/>
                <a:sym typeface="Open Sans"/>
              </a:rPr>
              <a:t>Support Strategies</a:t>
            </a:r>
            <a:endParaRPr b="1">
              <a:latin typeface="Open Sans"/>
              <a:ea typeface="Open Sans"/>
              <a:cs typeface="Open Sans"/>
              <a:sym typeface="Open Sans"/>
            </a:endParaRPr>
          </a:p>
          <a:p>
            <a:pPr marL="0" lvl="0" indent="0" algn="l" rtl="0">
              <a:spcBef>
                <a:spcPts val="200"/>
              </a:spcBef>
              <a:spcAft>
                <a:spcPts val="0"/>
              </a:spcAft>
              <a:buNone/>
            </a:pPr>
            <a:r>
              <a:rPr lang="en"/>
              <a:t>   		Proactive culture to identify/disclose and assess for support mental health needs </a:t>
            </a:r>
            <a:endParaRPr/>
          </a:p>
          <a:p>
            <a:pPr marL="0" lvl="0" indent="0" algn="l" rtl="0">
              <a:spcBef>
                <a:spcPts val="200"/>
              </a:spcBef>
              <a:spcAft>
                <a:spcPts val="0"/>
              </a:spcAft>
              <a:buNone/>
            </a:pPr>
            <a:r>
              <a:rPr lang="en"/>
              <a:t>  		 Educate</a:t>
            </a:r>
            <a:endParaRPr/>
          </a:p>
          <a:p>
            <a:pPr marL="0" lvl="0" indent="0" algn="l" rtl="0">
              <a:spcBef>
                <a:spcPts val="200"/>
              </a:spcBef>
              <a:spcAft>
                <a:spcPts val="0"/>
              </a:spcAft>
              <a:buNone/>
            </a:pPr>
            <a:r>
              <a:rPr lang="en"/>
              <a:t>   		Develop Self-Awareness </a:t>
            </a:r>
            <a:endParaRPr/>
          </a:p>
          <a:p>
            <a:pPr marL="0" lvl="0" indent="0" algn="l" rtl="0">
              <a:spcBef>
                <a:spcPts val="200"/>
              </a:spcBef>
              <a:spcAft>
                <a:spcPts val="0"/>
              </a:spcAft>
              <a:buNone/>
            </a:pPr>
            <a:r>
              <a:rPr lang="en"/>
              <a:t>  		Review/Revise policies </a:t>
            </a:r>
            <a:endParaRPr/>
          </a:p>
          <a:p>
            <a:pPr marL="0" lvl="0" indent="0" algn="l" rtl="0">
              <a:spcBef>
                <a:spcPts val="200"/>
              </a:spcBef>
              <a:spcAft>
                <a:spcPts val="0"/>
              </a:spcAft>
              <a:buNone/>
            </a:pPr>
            <a:endParaRPr/>
          </a:p>
          <a:p>
            <a:pPr marL="457200" lvl="0" indent="-323850" algn="l" rtl="0">
              <a:spcBef>
                <a:spcPts val="200"/>
              </a:spcBef>
              <a:spcAft>
                <a:spcPts val="0"/>
              </a:spcAft>
              <a:buSzPts val="1500"/>
              <a:buChar char="•"/>
            </a:pPr>
            <a:r>
              <a:rPr lang="en" b="1">
                <a:latin typeface="Open Sans"/>
                <a:ea typeface="Open Sans"/>
                <a:cs typeface="Open Sans"/>
                <a:sym typeface="Open Sans"/>
              </a:rPr>
              <a:t>New Resource </a:t>
            </a:r>
            <a:endParaRPr b="1">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title"/>
          </p:nvPr>
        </p:nvSpPr>
        <p:spPr>
          <a:xfrm>
            <a:off x="293914" y="273844"/>
            <a:ext cx="84612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Including Indigenous People and Tribal Colleges </a:t>
            </a:r>
            <a:endParaRPr/>
          </a:p>
        </p:txBody>
      </p:sp>
      <p:sp>
        <p:nvSpPr>
          <p:cNvPr id="172" name="Google Shape;172;p32"/>
          <p:cNvSpPr txBox="1">
            <a:spLocks noGrp="1"/>
          </p:cNvSpPr>
          <p:nvPr>
            <p:ph type="body" idx="1"/>
          </p:nvPr>
        </p:nvSpPr>
        <p:spPr>
          <a:xfrm>
            <a:off x="293914" y="1268041"/>
            <a:ext cx="8461200" cy="3364800"/>
          </a:xfrm>
          <a:prstGeom prst="rect">
            <a:avLst/>
          </a:prstGeom>
        </p:spPr>
        <p:txBody>
          <a:bodyPr spcFirstLastPara="1" wrap="square" lIns="68575" tIns="34275" rIns="68575" bIns="34275" anchor="t" anchorCtr="0">
            <a:normAutofit/>
          </a:bodyPr>
          <a:lstStyle/>
          <a:p>
            <a:pPr marL="0" lvl="0" indent="0" algn="l" rtl="0">
              <a:spcBef>
                <a:spcPts val="200"/>
              </a:spcBef>
              <a:spcAft>
                <a:spcPts val="0"/>
              </a:spcAft>
              <a:buNone/>
            </a:pPr>
            <a:r>
              <a:rPr lang="en" b="1">
                <a:latin typeface="Open Sans"/>
                <a:ea typeface="Open Sans"/>
                <a:cs typeface="Open Sans"/>
                <a:sym typeface="Open Sans"/>
              </a:rPr>
              <a:t>Indigenous Initiatives Across the AUCD Network </a:t>
            </a:r>
            <a:endParaRPr b="1">
              <a:latin typeface="Open Sans"/>
              <a:ea typeface="Open Sans"/>
              <a:cs typeface="Open Sans"/>
              <a:sym typeface="Open Sans"/>
            </a:endParaRPr>
          </a:p>
          <a:p>
            <a:pPr marL="0" lvl="0" indent="0" algn="l" rtl="0">
              <a:spcBef>
                <a:spcPts val="200"/>
              </a:spcBef>
              <a:spcAft>
                <a:spcPts val="0"/>
              </a:spcAft>
              <a:buNone/>
            </a:pPr>
            <a:endParaRPr b="1">
              <a:latin typeface="Open Sans"/>
              <a:ea typeface="Open Sans"/>
              <a:cs typeface="Open Sans"/>
              <a:sym typeface="Open Sans"/>
            </a:endParaRPr>
          </a:p>
          <a:p>
            <a:pPr marL="457200" lvl="0" indent="-355600" algn="l" rtl="0">
              <a:spcBef>
                <a:spcPts val="200"/>
              </a:spcBef>
              <a:spcAft>
                <a:spcPts val="0"/>
              </a:spcAft>
              <a:buSzPts val="2000"/>
              <a:buFont typeface="Open Sans"/>
              <a:buChar char="•"/>
            </a:pPr>
            <a:r>
              <a:rPr lang="en" sz="2000">
                <a:latin typeface="Open Sans"/>
                <a:ea typeface="Open Sans"/>
                <a:cs typeface="Open Sans"/>
                <a:sym typeface="Open Sans"/>
              </a:rPr>
              <a:t>South Dakota - Oyate Circle- South Dakota University</a:t>
            </a:r>
            <a:br>
              <a:rPr lang="en" sz="2000">
                <a:latin typeface="Open Sans"/>
                <a:ea typeface="Open Sans"/>
                <a:cs typeface="Open Sans"/>
                <a:sym typeface="Open Sans"/>
              </a:rPr>
            </a:br>
            <a:endParaRPr sz="2000">
              <a:latin typeface="Open Sans"/>
              <a:ea typeface="Open Sans"/>
              <a:cs typeface="Open Sans"/>
              <a:sym typeface="Open Sans"/>
            </a:endParaRPr>
          </a:p>
          <a:p>
            <a:pPr marL="457200" lvl="0" indent="-355600" algn="l" rtl="0">
              <a:spcBef>
                <a:spcPts val="0"/>
              </a:spcBef>
              <a:spcAft>
                <a:spcPts val="0"/>
              </a:spcAft>
              <a:buSzPts val="2000"/>
              <a:buFont typeface="Open Sans"/>
              <a:buChar char="•"/>
            </a:pPr>
            <a:r>
              <a:rPr lang="en" sz="2000">
                <a:latin typeface="Open Sans"/>
                <a:ea typeface="Open Sans"/>
                <a:cs typeface="Open Sans"/>
                <a:sym typeface="Open Sans"/>
              </a:rPr>
              <a:t>Arizona - Native Center for Disabilities - University of Arizona </a:t>
            </a:r>
            <a:br>
              <a:rPr lang="en" sz="2000">
                <a:latin typeface="Open Sans"/>
                <a:ea typeface="Open Sans"/>
                <a:cs typeface="Open Sans"/>
                <a:sym typeface="Open Sans"/>
              </a:rPr>
            </a:br>
            <a:endParaRPr sz="2000">
              <a:latin typeface="Open Sans"/>
              <a:ea typeface="Open Sans"/>
              <a:cs typeface="Open Sans"/>
              <a:sym typeface="Open Sans"/>
            </a:endParaRPr>
          </a:p>
          <a:p>
            <a:pPr marL="457200" lvl="0" indent="-355600" algn="l" rtl="0">
              <a:spcBef>
                <a:spcPts val="0"/>
              </a:spcBef>
              <a:spcAft>
                <a:spcPts val="0"/>
              </a:spcAft>
              <a:buSzPts val="2000"/>
              <a:buFont typeface="Open Sans"/>
              <a:buChar char="•"/>
            </a:pPr>
            <a:r>
              <a:rPr lang="en" sz="2000">
                <a:latin typeface="Open Sans"/>
                <a:ea typeface="Open Sans"/>
                <a:cs typeface="Open Sans"/>
                <a:sym typeface="Open Sans"/>
              </a:rPr>
              <a:t>New York - Strong Center for Developmental Disabilities - University of Rochester </a:t>
            </a:r>
            <a:r>
              <a:rPr lang="en" sz="2000" b="1">
                <a:latin typeface="Open Sans"/>
                <a:ea typeface="Open Sans"/>
                <a:cs typeface="Open Sans"/>
                <a:sym typeface="Open Sans"/>
              </a:rPr>
              <a:t> </a:t>
            </a:r>
            <a:endParaRPr sz="2000" b="1">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293914" y="273844"/>
            <a:ext cx="84612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a:p>
          <a:p>
            <a:pPr marL="0" lvl="0" indent="0" algn="l" rtl="0">
              <a:spcBef>
                <a:spcPts val="0"/>
              </a:spcBef>
              <a:spcAft>
                <a:spcPts val="0"/>
              </a:spcAft>
              <a:buNone/>
            </a:pPr>
            <a:r>
              <a:rPr lang="en"/>
              <a:t>Using Research to Improve Student Outcomes</a:t>
            </a:r>
            <a:endParaRPr/>
          </a:p>
          <a:p>
            <a:pPr marL="0" lvl="0" indent="0" algn="l" rtl="0">
              <a:spcBef>
                <a:spcPts val="0"/>
              </a:spcBef>
              <a:spcAft>
                <a:spcPts val="0"/>
              </a:spcAft>
              <a:buNone/>
            </a:pPr>
            <a:endParaRPr/>
          </a:p>
        </p:txBody>
      </p:sp>
      <p:sp>
        <p:nvSpPr>
          <p:cNvPr id="178" name="Google Shape;178;p33"/>
          <p:cNvSpPr txBox="1">
            <a:spLocks noGrp="1"/>
          </p:cNvSpPr>
          <p:nvPr>
            <p:ph type="body" idx="1"/>
          </p:nvPr>
        </p:nvSpPr>
        <p:spPr>
          <a:xfrm>
            <a:off x="293925" y="1347000"/>
            <a:ext cx="7597200" cy="3364800"/>
          </a:xfrm>
          <a:prstGeom prst="rect">
            <a:avLst/>
          </a:prstGeom>
        </p:spPr>
        <p:txBody>
          <a:bodyPr spcFirstLastPara="1" wrap="square" lIns="68575" tIns="34275" rIns="68575" bIns="34275" anchor="t" anchorCtr="0">
            <a:normAutofit/>
          </a:bodyPr>
          <a:lstStyle/>
          <a:p>
            <a:pPr marL="457200" lvl="0" indent="-323850" algn="l" rtl="0">
              <a:spcBef>
                <a:spcPts val="200"/>
              </a:spcBef>
              <a:spcAft>
                <a:spcPts val="0"/>
              </a:spcAft>
              <a:buSzPts val="1500"/>
              <a:buFont typeface="Open Sans"/>
              <a:buChar char="•"/>
            </a:pPr>
            <a:r>
              <a:rPr lang="en">
                <a:solidFill>
                  <a:srgbClr val="212529"/>
                </a:solidFill>
                <a:highlight>
                  <a:srgbClr val="FFFFFF"/>
                </a:highlight>
                <a:latin typeface="Open Sans"/>
                <a:ea typeface="Open Sans"/>
                <a:cs typeface="Open Sans"/>
                <a:sym typeface="Open Sans"/>
              </a:rPr>
              <a:t>The presentation highlighted the annual report for the Transition and Postsecondary Education Programs for Students with Intellectual Disability (TPSID).</a:t>
            </a:r>
            <a:br>
              <a:rPr lang="en">
                <a:latin typeface="Open Sans"/>
                <a:ea typeface="Open Sans"/>
                <a:cs typeface="Open Sans"/>
                <a:sym typeface="Open Sans"/>
              </a:rPr>
            </a:br>
            <a:endParaRPr>
              <a:latin typeface="Open Sans"/>
              <a:ea typeface="Open Sans"/>
              <a:cs typeface="Open Sans"/>
              <a:sym typeface="Open Sans"/>
            </a:endParaRPr>
          </a:p>
          <a:p>
            <a:pPr marL="457200" lvl="0" indent="-323850" algn="l" rtl="0">
              <a:spcBef>
                <a:spcPts val="0"/>
              </a:spcBef>
              <a:spcAft>
                <a:spcPts val="0"/>
              </a:spcAft>
              <a:buSzPts val="1500"/>
              <a:buFont typeface="Open Sans"/>
              <a:buChar char="•"/>
            </a:pPr>
            <a:r>
              <a:rPr lang="en">
                <a:latin typeface="Open Sans"/>
                <a:ea typeface="Open Sans"/>
                <a:cs typeface="Open Sans"/>
                <a:sym typeface="Open Sans"/>
              </a:rPr>
              <a:t>Key Takeaways:</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134 programs with almost 5,000 students</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98% of students were in at least 1 inclusive course</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More than 29,000 inclusive courses were taken</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74% of student had paid employment 1 year after graduating</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70% after 2 years</a:t>
            </a:r>
            <a:endParaRPr>
              <a:latin typeface="Open Sans"/>
              <a:ea typeface="Open Sans"/>
              <a:cs typeface="Open Sans"/>
              <a:sym typeface="Open Sans"/>
            </a:endParaRPr>
          </a:p>
          <a:p>
            <a:pPr marL="914400" lvl="0" indent="0" algn="l" rtl="0">
              <a:spcBef>
                <a:spcPts val="200"/>
              </a:spcBef>
              <a:spcAft>
                <a:spcPts val="0"/>
              </a:spcAft>
              <a:buNone/>
            </a:pPr>
            <a:endParaRPr>
              <a:latin typeface="Open Sans"/>
              <a:ea typeface="Open Sans"/>
              <a:cs typeface="Open Sans"/>
              <a:sym typeface="Open Sans"/>
            </a:endParaRPr>
          </a:p>
          <a:p>
            <a:pPr marL="457200" lvl="0" indent="-323850" algn="l" rtl="0">
              <a:spcBef>
                <a:spcPts val="200"/>
              </a:spcBef>
              <a:spcAft>
                <a:spcPts val="0"/>
              </a:spcAft>
              <a:buSzPts val="1500"/>
              <a:buFont typeface="Open Sans"/>
              <a:buChar char="•"/>
            </a:pPr>
            <a:r>
              <a:rPr lang="en">
                <a:latin typeface="Open Sans"/>
                <a:ea typeface="Open Sans"/>
                <a:cs typeface="Open Sans"/>
                <a:sym typeface="Open Sans"/>
              </a:rPr>
              <a:t>Annual Report can be viewed in the Google Drive</a:t>
            </a: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293914" y="273844"/>
            <a:ext cx="84612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Using Research to Improve Student Outcomes C</a:t>
            </a:r>
            <a:r>
              <a:rPr lang="en-US" dirty="0" err="1"/>
              <a:t>ont.</a:t>
            </a:r>
            <a:endParaRPr dirty="0"/>
          </a:p>
          <a:p>
            <a:pPr marL="0" lvl="0" indent="0" algn="l" rtl="0">
              <a:spcBef>
                <a:spcPts val="0"/>
              </a:spcBef>
              <a:spcAft>
                <a:spcPts val="0"/>
              </a:spcAft>
              <a:buNone/>
            </a:pPr>
            <a:endParaRPr dirty="0"/>
          </a:p>
        </p:txBody>
      </p:sp>
      <p:sp>
        <p:nvSpPr>
          <p:cNvPr id="184" name="Google Shape;184;p34"/>
          <p:cNvSpPr txBox="1">
            <a:spLocks noGrp="1"/>
          </p:cNvSpPr>
          <p:nvPr>
            <p:ph type="body" idx="1"/>
          </p:nvPr>
        </p:nvSpPr>
        <p:spPr>
          <a:xfrm>
            <a:off x="293925" y="1347000"/>
            <a:ext cx="7597200" cy="3364800"/>
          </a:xfrm>
          <a:prstGeom prst="rect">
            <a:avLst/>
          </a:prstGeom>
        </p:spPr>
        <p:txBody>
          <a:bodyPr spcFirstLastPara="1" wrap="square" lIns="68575" tIns="34275" rIns="68575" bIns="34275" anchor="t" anchorCtr="0">
            <a:normAutofit/>
          </a:bodyPr>
          <a:lstStyle/>
          <a:p>
            <a:pPr marL="0" lvl="0" indent="0" algn="l" rtl="0">
              <a:spcBef>
                <a:spcPts val="200"/>
              </a:spcBef>
              <a:spcAft>
                <a:spcPts val="0"/>
              </a:spcAft>
              <a:buNone/>
            </a:pPr>
            <a:r>
              <a:rPr lang="en">
                <a:solidFill>
                  <a:srgbClr val="212529"/>
                </a:solidFill>
                <a:highlight>
                  <a:srgbClr val="FFFFFF"/>
                </a:highlight>
                <a:latin typeface="Open Sans"/>
                <a:ea typeface="Open Sans"/>
                <a:cs typeface="Open Sans"/>
                <a:sym typeface="Open Sans"/>
              </a:rPr>
              <a:t>Inclusive Research Symposium</a:t>
            </a:r>
            <a:endParaRPr>
              <a:latin typeface="Open Sans"/>
              <a:ea typeface="Open Sans"/>
              <a:cs typeface="Open Sans"/>
              <a:sym typeface="Open Sans"/>
            </a:endParaRPr>
          </a:p>
          <a:p>
            <a:pPr marL="457200" lvl="0" indent="-323850" algn="l" rtl="0">
              <a:spcBef>
                <a:spcPts val="200"/>
              </a:spcBef>
              <a:spcAft>
                <a:spcPts val="0"/>
              </a:spcAft>
              <a:buSzPts val="1500"/>
              <a:buFont typeface="Open Sans"/>
              <a:buChar char="•"/>
            </a:pPr>
            <a:r>
              <a:rPr lang="en">
                <a:latin typeface="Open Sans"/>
                <a:ea typeface="Open Sans"/>
                <a:cs typeface="Open Sans"/>
                <a:sym typeface="Open Sans"/>
              </a:rPr>
              <a:t>Key Takeaways:</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Find accessible ways to use student voices.</a:t>
            </a:r>
            <a:endParaRPr>
              <a:latin typeface="Open Sans"/>
              <a:ea typeface="Open Sans"/>
              <a:cs typeface="Open Sans"/>
              <a:sym typeface="Open Sans"/>
            </a:endParaRPr>
          </a:p>
          <a:p>
            <a:pPr marL="1371600" lvl="2" indent="-323850" algn="l" rtl="0">
              <a:spcBef>
                <a:spcPts val="0"/>
              </a:spcBef>
              <a:spcAft>
                <a:spcPts val="0"/>
              </a:spcAft>
              <a:buSzPts val="1500"/>
              <a:buFont typeface="Open Sans"/>
              <a:buChar char="–"/>
            </a:pPr>
            <a:r>
              <a:rPr lang="en">
                <a:latin typeface="Open Sans"/>
                <a:ea typeface="Open Sans"/>
                <a:cs typeface="Open Sans"/>
                <a:sym typeface="Open Sans"/>
              </a:rPr>
              <a:t>Photovoice Narrative</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Use universal design for learning (UDL) framework for surveys.</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Include individuals with intellectual disabilities as co-researchers.</a:t>
            </a:r>
            <a:endParaRPr>
              <a:latin typeface="Open Sans"/>
              <a:ea typeface="Open Sans"/>
              <a:cs typeface="Open Sans"/>
              <a:sym typeface="Open Sans"/>
            </a:endParaRPr>
          </a:p>
          <a:p>
            <a:pPr marL="457200" lvl="0" indent="0" algn="l" rtl="0">
              <a:spcBef>
                <a:spcPts val="200"/>
              </a:spcBef>
              <a:spcAft>
                <a:spcPts val="0"/>
              </a:spcAft>
              <a:buNone/>
            </a:pPr>
            <a:endParaRPr>
              <a:latin typeface="Open Sans"/>
              <a:ea typeface="Open Sans"/>
              <a:cs typeface="Open Sans"/>
              <a:sym typeface="Open Sans"/>
            </a:endParaRPr>
          </a:p>
          <a:p>
            <a:pPr marL="457200" lvl="0" indent="-323850" algn="l" rtl="0">
              <a:spcBef>
                <a:spcPts val="200"/>
              </a:spcBef>
              <a:spcAft>
                <a:spcPts val="0"/>
              </a:spcAft>
              <a:buSzPts val="1500"/>
              <a:buFont typeface="Open Sans"/>
              <a:buChar char="•"/>
            </a:pPr>
            <a:r>
              <a:rPr lang="en">
                <a:latin typeface="Open Sans"/>
                <a:ea typeface="Open Sans"/>
                <a:cs typeface="Open Sans"/>
                <a:sym typeface="Open Sans"/>
              </a:rPr>
              <a:t>Let the data drive your argument with:</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School Officials</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Stakeholders</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Legislature</a:t>
            </a:r>
            <a:endParaRPr>
              <a:latin typeface="Open Sans"/>
              <a:ea typeface="Open Sans"/>
              <a:cs typeface="Open Sans"/>
              <a:sym typeface="Open Sans"/>
            </a:endParaRPr>
          </a:p>
          <a:p>
            <a:pPr marL="914400" lvl="1" indent="-323850" algn="l" rtl="0">
              <a:spcBef>
                <a:spcPts val="0"/>
              </a:spcBef>
              <a:spcAft>
                <a:spcPts val="0"/>
              </a:spcAft>
              <a:buSzPts val="1500"/>
              <a:buFont typeface="Open Sans"/>
              <a:buChar char="»"/>
            </a:pPr>
            <a:r>
              <a:rPr lang="en">
                <a:latin typeface="Open Sans"/>
                <a:ea typeface="Open Sans"/>
                <a:cs typeface="Open Sans"/>
                <a:sym typeface="Open Sans"/>
              </a:rPr>
              <a:t>Families</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888</Words>
  <Application>Microsoft Macintosh PowerPoint</Application>
  <PresentationFormat>On-screen Show (16:9)</PresentationFormat>
  <Paragraphs>136</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Open Sans</vt:lpstr>
      <vt:lpstr>Lato</vt:lpstr>
      <vt:lpstr>Open Sans Light</vt:lpstr>
      <vt:lpstr>Simple Light</vt:lpstr>
      <vt:lpstr>Office Theme</vt:lpstr>
      <vt:lpstr>Community of Practice</vt:lpstr>
      <vt:lpstr>Land Acknowledgement</vt:lpstr>
      <vt:lpstr>Affirmation of Commitment</vt:lpstr>
      <vt:lpstr>Upper Midwest Regional Alliance  </vt:lpstr>
      <vt:lpstr>Employment &amp; Vocational Rehabilitation  </vt:lpstr>
      <vt:lpstr>Mental Health Strategies for College Students with IDD </vt:lpstr>
      <vt:lpstr>Including Indigenous People and Tribal Colleges </vt:lpstr>
      <vt:lpstr> Using Research to Improve Student Outcomes </vt:lpstr>
      <vt:lpstr> Using Research to Improve Student Outcomes Cont. </vt:lpstr>
      <vt:lpstr> Program Accreditation </vt:lpstr>
      <vt:lpstr> Program Accreditation Cont. </vt:lpstr>
      <vt:lpstr>Supporting Development of Inclusive Higher Education Around the World</vt:lpstr>
      <vt:lpstr> Hierarchy of Disability and Lateral Ableism  </vt:lpstr>
      <vt:lpstr>Ableism </vt:lpstr>
      <vt:lpstr>Study Demographics</vt:lpstr>
      <vt:lpstr>Lateral Ableism </vt:lpstr>
      <vt:lpstr>Hierarchical Ableism </vt:lpstr>
      <vt:lpstr>Impacts of Lateral Ableism Between Students</vt:lpstr>
      <vt:lpstr>Being Anti-Ableist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Amanda W Ryan</cp:lastModifiedBy>
  <cp:revision>1</cp:revision>
  <dcterms:modified xsi:type="dcterms:W3CDTF">2024-11-13T20:30:07Z</dcterms:modified>
</cp:coreProperties>
</file>