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96" r:id="rId3"/>
  </p:sldMasterIdLst>
  <p:notesMasterIdLst>
    <p:notesMasterId r:id="rId29"/>
  </p:notesMasterIdLst>
  <p:sldIdLst>
    <p:sldId id="1060" r:id="rId4"/>
    <p:sldId id="1061" r:id="rId5"/>
    <p:sldId id="1074" r:id="rId6"/>
    <p:sldId id="979" r:id="rId7"/>
    <p:sldId id="1035" r:id="rId8"/>
    <p:sldId id="917" r:id="rId9"/>
    <p:sldId id="262" r:id="rId10"/>
    <p:sldId id="1044" r:id="rId11"/>
    <p:sldId id="1049" r:id="rId12"/>
    <p:sldId id="1051" r:id="rId13"/>
    <p:sldId id="1070" r:id="rId14"/>
    <p:sldId id="1071" r:id="rId15"/>
    <p:sldId id="1073" r:id="rId16"/>
    <p:sldId id="1062" r:id="rId17"/>
    <p:sldId id="1075" r:id="rId18"/>
    <p:sldId id="1076" r:id="rId19"/>
    <p:sldId id="1077" r:id="rId20"/>
    <p:sldId id="1066" r:id="rId21"/>
    <p:sldId id="1033" r:id="rId22"/>
    <p:sldId id="1069" r:id="rId23"/>
    <p:sldId id="1045" r:id="rId24"/>
    <p:sldId id="1064" r:id="rId25"/>
    <p:sldId id="1078" r:id="rId26"/>
    <p:sldId id="1065" r:id="rId27"/>
    <p:sldId id="10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p" id="{067895C6-5CD8-8940-9F42-E3CAE2D3C1FE}">
          <p14:sldIdLst>
            <p14:sldId id="1060"/>
          </p14:sldIdLst>
        </p14:section>
        <p14:section name="Introduction" id="{C36B6796-D9E6-44E4-9325-5F3B821BDEB5}">
          <p14:sldIdLst>
            <p14:sldId id="1061"/>
            <p14:sldId id="1074"/>
          </p14:sldIdLst>
        </p14:section>
        <p14:section name="Beginning" id="{3ABE700C-7364-46D0-87E6-777E0B886571}">
          <p14:sldIdLst>
            <p14:sldId id="979"/>
            <p14:sldId id="1035"/>
          </p14:sldIdLst>
        </p14:section>
        <p14:section name="Content" id="{15FEDF78-D80C-4BD2-B1EE-FE81B5535724}">
          <p14:sldIdLst>
            <p14:sldId id="917"/>
            <p14:sldId id="262"/>
            <p14:sldId id="1044"/>
            <p14:sldId id="1049"/>
            <p14:sldId id="1051"/>
            <p14:sldId id="1070"/>
            <p14:sldId id="1071"/>
            <p14:sldId id="1073"/>
            <p14:sldId id="1062"/>
            <p14:sldId id="1075"/>
            <p14:sldId id="1076"/>
            <p14:sldId id="1077"/>
            <p14:sldId id="1066"/>
            <p14:sldId id="1033"/>
            <p14:sldId id="1069"/>
          </p14:sldIdLst>
        </p14:section>
        <p14:section name="Ending" id="{03D7DD15-27E9-490E-800A-2A682DBDD940}">
          <p14:sldIdLst>
            <p14:sldId id="1045"/>
            <p14:sldId id="1064"/>
            <p14:sldId id="1078"/>
            <p14:sldId id="1065"/>
            <p14:sldId id="10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Barbara A Kleist" initials="BAK" lastIdx="6" clrIdx="0"/>
  <p:cmAuthor id="4" name="Laurie &quot;Chet&quot; Tschetter" initials="LT" lastIdx="3" clrIdx="1"/>
  <p:cmAuthor id="5" name="Connie J Burkhart" initials="CB" lastIdx="1" clrIdx="2"/>
  <p:cmAuthor id="6" name="Megan L Sanders" initials="MLS" lastIdx="5" clrIdx="3">
    <p:extLst>
      <p:ext uri="{19B8F6BF-5375-455C-9EA6-DF929625EA0E}">
        <p15:presenceInfo xmlns:p15="http://schemas.microsoft.com/office/powerpoint/2012/main" userId="Megan L Sa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8C5EC"/>
    <a:srgbClr val="4DC7D7"/>
    <a:srgbClr val="00B1AB"/>
    <a:srgbClr val="28838A"/>
    <a:srgbClr val="34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A2CF-76C2-4FD9-BF09-0CCA1761EEF6}" v="356" dt="2020-10-22T14:05:36.798"/>
    <p1510:client id="{28B186E8-6196-415B-8581-CDA170997A30}" v="119" dt="2020-10-23T21:24:52.174"/>
    <p1510:client id="{37C3DE3E-21A7-44D1-BB88-3ED0F541BE77}" v="257" dt="2020-10-23T20:53:48.275"/>
    <p1510:client id="{547D843C-9940-4BD6-8123-706BFB49CBD8}" v="6" dt="2020-10-22T12:57:41.094"/>
    <p1510:client id="{C425A165-CF25-4938-91AF-45BD633C91F6}" v="7" dt="2020-10-22T13:06:51.535"/>
    <p1510:client id="{EF9A8990-6125-481F-80A4-364A84B0F4FD}" v="2" dt="2020-10-21T15:26:32.181"/>
    <p1510:client id="{F61FB496-9AEC-45C8-A3E1-A76C55D23179}" v="2" dt="2020-10-15T19:15:47.686"/>
    <p1510:client id="{F6CC7EFF-A3A9-4CB5-9A31-82AB698ED7C0}" v="348" dt="2020-10-21T16:11:07.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83" autoAdjust="0"/>
    <p:restoredTop sz="67920" autoAdjust="0"/>
  </p:normalViewPr>
  <p:slideViewPr>
    <p:cSldViewPr snapToGrid="0">
      <p:cViewPr varScale="1">
        <p:scale>
          <a:sx n="77" d="100"/>
          <a:sy n="77" d="100"/>
        </p:scale>
        <p:origin x="69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quot;Chet&quot; Tschetter" userId="ZfbOj8bIWOg4GtN4cFtDONZxAPuygRbIMIWUQj+akMI=" providerId="None" clId="Web-{B7764F04-C4FA-4D85-93B7-25EA3EC2C4D3}"/>
    <pc:docChg chg="modSld">
      <pc:chgData name="Laurie &quot;Chet&quot; Tschetter" userId="ZfbOj8bIWOg4GtN4cFtDONZxAPuygRbIMIWUQj+akMI=" providerId="None" clId="Web-{B7764F04-C4FA-4D85-93B7-25EA3EC2C4D3}" dt="2020-10-22T19:31:43.862" v="26"/>
      <pc:docMkLst>
        <pc:docMk/>
      </pc:docMkLst>
      <pc:sldChg chg="modNotes">
        <pc:chgData name="Laurie &quot;Chet&quot; Tschetter" userId="ZfbOj8bIWOg4GtN4cFtDONZxAPuygRbIMIWUQj+akMI=" providerId="None" clId="Web-{B7764F04-C4FA-4D85-93B7-25EA3EC2C4D3}" dt="2020-10-22T19:31:43.862" v="26"/>
        <pc:sldMkLst>
          <pc:docMk/>
          <pc:sldMk cId="105618834" sldId="1034"/>
        </pc:sldMkLst>
      </pc:sldChg>
    </pc:docChg>
  </pc:docChgLst>
  <pc:docChgLst>
    <pc:chgData name="Connie J Burkhart" userId="rEJa+XlJAXBJR861XPWw1Jt3Z/z71HKSdmzcKAHquhs=" providerId="None" clId="Web-{28B186E8-6196-415B-8581-CDA170997A30}"/>
    <pc:docChg chg="modSld">
      <pc:chgData name="Connie J Burkhart" userId="rEJa+XlJAXBJR861XPWw1Jt3Z/z71HKSdmzcKAHquhs=" providerId="None" clId="Web-{28B186E8-6196-415B-8581-CDA170997A30}" dt="2020-10-23T21:24:52.174" v="116" actId="1076"/>
      <pc:docMkLst>
        <pc:docMk/>
      </pc:docMkLst>
      <pc:sldChg chg="addCm">
        <pc:chgData name="Connie J Burkhart" userId="rEJa+XlJAXBJR861XPWw1Jt3Z/z71HKSdmzcKAHquhs=" providerId="None" clId="Web-{28B186E8-6196-415B-8581-CDA170997A30}" dt="2020-10-23T21:16:55.968" v="45"/>
        <pc:sldMkLst>
          <pc:docMk/>
          <pc:sldMk cId="412258453" sldId="258"/>
        </pc:sldMkLst>
      </pc:sldChg>
      <pc:sldChg chg="modSp mod modClrScheme chgLayout">
        <pc:chgData name="Connie J Burkhart" userId="rEJa+XlJAXBJR861XPWw1Jt3Z/z71HKSdmzcKAHquhs=" providerId="None" clId="Web-{28B186E8-6196-415B-8581-CDA170997A30}" dt="2020-10-23T21:18:24.937" v="49"/>
        <pc:sldMkLst>
          <pc:docMk/>
          <pc:sldMk cId="3168026006" sldId="262"/>
        </pc:sldMkLst>
        <pc:spChg chg="mod ord">
          <ac:chgData name="Connie J Burkhart" userId="rEJa+XlJAXBJR861XPWw1Jt3Z/z71HKSdmzcKAHquhs=" providerId="None" clId="Web-{28B186E8-6196-415B-8581-CDA170997A30}" dt="2020-10-23T21:18:24.937" v="49"/>
          <ac:spMkLst>
            <pc:docMk/>
            <pc:sldMk cId="3168026006" sldId="262"/>
            <ac:spMk id="2" creationId="{00000000-0000-0000-0000-000000000000}"/>
          </ac:spMkLst>
        </pc:spChg>
        <pc:spChg chg="mod ord">
          <ac:chgData name="Connie J Burkhart" userId="rEJa+XlJAXBJR861XPWw1Jt3Z/z71HKSdmzcKAHquhs=" providerId="None" clId="Web-{28B186E8-6196-415B-8581-CDA170997A30}" dt="2020-10-23T21:18:24.937" v="49"/>
          <ac:spMkLst>
            <pc:docMk/>
            <pc:sldMk cId="3168026006" sldId="262"/>
            <ac:spMk id="3" creationId="{00000000-0000-0000-0000-000000000000}"/>
          </ac:spMkLst>
        </pc:spChg>
      </pc:sldChg>
      <pc:sldChg chg="modSp mod modClrScheme chgLayout">
        <pc:chgData name="Connie J Burkhart" userId="rEJa+XlJAXBJR861XPWw1Jt3Z/z71HKSdmzcKAHquhs=" providerId="None" clId="Web-{28B186E8-6196-415B-8581-CDA170997A30}" dt="2020-10-23T21:19:47.750" v="57" actId="1076"/>
        <pc:sldMkLst>
          <pc:docMk/>
          <pc:sldMk cId="2777053810" sldId="310"/>
        </pc:sldMkLst>
        <pc:spChg chg="mod ord">
          <ac:chgData name="Connie J Burkhart" userId="rEJa+XlJAXBJR861XPWw1Jt3Z/z71HKSdmzcKAHquhs=" providerId="None" clId="Web-{28B186E8-6196-415B-8581-CDA170997A30}" dt="2020-10-23T21:19:47.750" v="57" actId="1076"/>
          <ac:spMkLst>
            <pc:docMk/>
            <pc:sldMk cId="2777053810" sldId="310"/>
            <ac:spMk id="2" creationId="{CBAB22D7-0A10-D24C-8DA0-03183FD05F67}"/>
          </ac:spMkLst>
        </pc:spChg>
        <pc:picChg chg="mod ord">
          <ac:chgData name="Connie J Burkhart" userId="rEJa+XlJAXBJR861XPWw1Jt3Z/z71HKSdmzcKAHquhs=" providerId="None" clId="Web-{28B186E8-6196-415B-8581-CDA170997A30}" dt="2020-10-23T21:19:40.187" v="55" actId="1076"/>
          <ac:picMkLst>
            <pc:docMk/>
            <pc:sldMk cId="2777053810" sldId="310"/>
            <ac:picMk id="10" creationId="{1658E0AE-F7D0-9C40-A501-579CE90234A8}"/>
          </ac:picMkLst>
        </pc:picChg>
      </pc:sldChg>
      <pc:sldChg chg="modSp">
        <pc:chgData name="Connie J Burkhart" userId="rEJa+XlJAXBJR861XPWw1Jt3Z/z71HKSdmzcKAHquhs=" providerId="None" clId="Web-{28B186E8-6196-415B-8581-CDA170997A30}" dt="2020-10-23T21:22:23.485" v="101" actId="1076"/>
        <pc:sldMkLst>
          <pc:docMk/>
          <pc:sldMk cId="1112230656" sldId="317"/>
        </pc:sldMkLst>
        <pc:picChg chg="mod">
          <ac:chgData name="Connie J Burkhart" userId="rEJa+XlJAXBJR861XPWw1Jt3Z/z71HKSdmzcKAHquhs=" providerId="None" clId="Web-{28B186E8-6196-415B-8581-CDA170997A30}" dt="2020-10-23T21:22:21.501" v="100" actId="1076"/>
          <ac:picMkLst>
            <pc:docMk/>
            <pc:sldMk cId="1112230656" sldId="317"/>
            <ac:picMk id="7" creationId="{117D9AE0-64F7-D64F-93E3-76E329B34FF9}"/>
          </ac:picMkLst>
        </pc:picChg>
        <pc:picChg chg="mod">
          <ac:chgData name="Connie J Burkhart" userId="rEJa+XlJAXBJR861XPWw1Jt3Z/z71HKSdmzcKAHquhs=" providerId="None" clId="Web-{28B186E8-6196-415B-8581-CDA170997A30}" dt="2020-10-23T21:22:20.126" v="99" actId="1076"/>
          <ac:picMkLst>
            <pc:docMk/>
            <pc:sldMk cId="1112230656" sldId="317"/>
            <ac:picMk id="9" creationId="{77BD162E-C47B-4945-B84A-0B0427A62068}"/>
          </ac:picMkLst>
        </pc:picChg>
        <pc:picChg chg="mod">
          <ac:chgData name="Connie J Burkhart" userId="rEJa+XlJAXBJR861XPWw1Jt3Z/z71HKSdmzcKAHquhs=" providerId="None" clId="Web-{28B186E8-6196-415B-8581-CDA170997A30}" dt="2020-10-23T21:22:18.017" v="98" actId="1076"/>
          <ac:picMkLst>
            <pc:docMk/>
            <pc:sldMk cId="1112230656" sldId="317"/>
            <ac:picMk id="11" creationId="{755F94E8-1005-4A4F-A242-A8D77F2FECC5}"/>
          </ac:picMkLst>
        </pc:picChg>
        <pc:picChg chg="mod ord">
          <ac:chgData name="Connie J Burkhart" userId="rEJa+XlJAXBJR861XPWw1Jt3Z/z71HKSdmzcKAHquhs=" providerId="None" clId="Web-{28B186E8-6196-415B-8581-CDA170997A30}" dt="2020-10-23T21:22:23.485" v="101" actId="1076"/>
          <ac:picMkLst>
            <pc:docMk/>
            <pc:sldMk cId="1112230656" sldId="317"/>
            <ac:picMk id="13" creationId="{DDF7232B-7909-FA4E-A8D2-824734798266}"/>
          </ac:picMkLst>
        </pc:picChg>
      </pc:sldChg>
      <pc:sldChg chg="addSp delSp modSp">
        <pc:chgData name="Connie J Burkhart" userId="rEJa+XlJAXBJR861XPWw1Jt3Z/z71HKSdmzcKAHquhs=" providerId="None" clId="Web-{28B186E8-6196-415B-8581-CDA170997A30}" dt="2020-10-23T21:24:52.174" v="116" actId="1076"/>
        <pc:sldMkLst>
          <pc:docMk/>
          <pc:sldMk cId="2396088333" sldId="976"/>
        </pc:sldMkLst>
        <pc:spChg chg="mod">
          <ac:chgData name="Connie J Burkhart" userId="rEJa+XlJAXBJR861XPWw1Jt3Z/z71HKSdmzcKAHquhs=" providerId="None" clId="Web-{28B186E8-6196-415B-8581-CDA170997A30}" dt="2020-10-23T21:22:55.782" v="102" actId="20577"/>
          <ac:spMkLst>
            <pc:docMk/>
            <pc:sldMk cId="2396088333" sldId="976"/>
            <ac:spMk id="2" creationId="{66BCC94B-76B8-FF47-843B-B153C766ABA7}"/>
          </ac:spMkLst>
        </pc:spChg>
        <pc:spChg chg="mod">
          <ac:chgData name="Connie J Burkhart" userId="rEJa+XlJAXBJR861XPWw1Jt3Z/z71HKSdmzcKAHquhs=" providerId="None" clId="Web-{28B186E8-6196-415B-8581-CDA170997A30}" dt="2020-10-23T21:23:14.501" v="107" actId="1076"/>
          <ac:spMkLst>
            <pc:docMk/>
            <pc:sldMk cId="2396088333" sldId="976"/>
            <ac:spMk id="11" creationId="{E61D87FF-32F0-7A4B-926D-CE9E16D9B931}"/>
          </ac:spMkLst>
        </pc:spChg>
        <pc:spChg chg="mod">
          <ac:chgData name="Connie J Burkhart" userId="rEJa+XlJAXBJR861XPWw1Jt3Z/z71HKSdmzcKAHquhs=" providerId="None" clId="Web-{28B186E8-6196-415B-8581-CDA170997A30}" dt="2020-10-23T21:24:52.174" v="116" actId="1076"/>
          <ac:spMkLst>
            <pc:docMk/>
            <pc:sldMk cId="2396088333" sldId="976"/>
            <ac:spMk id="12" creationId="{D6D40DD4-5222-C74D-89EB-06A9E1B06B86}"/>
          </ac:spMkLst>
        </pc:spChg>
        <pc:spChg chg="mod">
          <ac:chgData name="Connie J Burkhart" userId="rEJa+XlJAXBJR861XPWw1Jt3Z/z71HKSdmzcKAHquhs=" providerId="None" clId="Web-{28B186E8-6196-415B-8581-CDA170997A30}" dt="2020-10-23T21:24:48.846" v="115" actId="1076"/>
          <ac:spMkLst>
            <pc:docMk/>
            <pc:sldMk cId="2396088333" sldId="976"/>
            <ac:spMk id="13" creationId="{D3631DB0-800D-D64F-AA4B-C9553F988FFA}"/>
          </ac:spMkLst>
        </pc:spChg>
        <pc:picChg chg="add mod">
          <ac:chgData name="Connie J Burkhart" userId="rEJa+XlJAXBJR861XPWw1Jt3Z/z71HKSdmzcKAHquhs=" providerId="None" clId="Web-{28B186E8-6196-415B-8581-CDA170997A30}" dt="2020-10-23T21:24:40.627" v="112" actId="1076"/>
          <ac:picMkLst>
            <pc:docMk/>
            <pc:sldMk cId="2396088333" sldId="976"/>
            <ac:picMk id="3" creationId="{079BF8F4-91DD-494F-8634-5A6B85A94E68}"/>
          </ac:picMkLst>
        </pc:picChg>
        <pc:picChg chg="mod">
          <ac:chgData name="Connie J Burkhart" userId="rEJa+XlJAXBJR861XPWw1Jt3Z/z71HKSdmzcKAHquhs=" providerId="None" clId="Web-{28B186E8-6196-415B-8581-CDA170997A30}" dt="2020-10-23T21:23:06.782" v="105" actId="1076"/>
          <ac:picMkLst>
            <pc:docMk/>
            <pc:sldMk cId="2396088333" sldId="976"/>
            <ac:picMk id="4" creationId="{04EBC833-829E-B642-AE56-0E45FF2AED58}"/>
          </ac:picMkLst>
        </pc:picChg>
        <pc:picChg chg="del mod">
          <ac:chgData name="Connie J Burkhart" userId="rEJa+XlJAXBJR861XPWw1Jt3Z/z71HKSdmzcKAHquhs=" providerId="None" clId="Web-{28B186E8-6196-415B-8581-CDA170997A30}" dt="2020-10-23T21:24:37.861" v="111"/>
          <ac:picMkLst>
            <pc:docMk/>
            <pc:sldMk cId="2396088333" sldId="976"/>
            <ac:picMk id="8" creationId="{B430AE88-4E2D-9747-AE53-B5553D463532}"/>
          </ac:picMkLst>
        </pc:picChg>
        <pc:picChg chg="mod">
          <ac:chgData name="Connie J Burkhart" userId="rEJa+XlJAXBJR861XPWw1Jt3Z/z71HKSdmzcKAHquhs=" providerId="None" clId="Web-{28B186E8-6196-415B-8581-CDA170997A30}" dt="2020-10-23T21:24:43.111" v="113" actId="1076"/>
          <ac:picMkLst>
            <pc:docMk/>
            <pc:sldMk cId="2396088333" sldId="976"/>
            <ac:picMk id="9" creationId="{40C2BC5D-0F5C-C64F-A7F8-6D5AF2EA8F54}"/>
          </ac:picMkLst>
        </pc:picChg>
        <pc:picChg chg="mod">
          <ac:chgData name="Connie J Burkhart" userId="rEJa+XlJAXBJR861XPWw1Jt3Z/z71HKSdmzcKAHquhs=" providerId="None" clId="Web-{28B186E8-6196-415B-8581-CDA170997A30}" dt="2020-10-23T21:24:45.439" v="114" actId="1076"/>
          <ac:picMkLst>
            <pc:docMk/>
            <pc:sldMk cId="2396088333" sldId="976"/>
            <ac:picMk id="10" creationId="{7A46927D-EFC1-B140-ABA2-4EAB59568BCD}"/>
          </ac:picMkLst>
        </pc:picChg>
      </pc:sldChg>
      <pc:sldChg chg="addSp delSp modSp">
        <pc:chgData name="Connie J Burkhart" userId="rEJa+XlJAXBJR861XPWw1Jt3Z/z71HKSdmzcKAHquhs=" providerId="None" clId="Web-{28B186E8-6196-415B-8581-CDA170997A30}" dt="2020-10-23T21:15:56.936" v="44" actId="14100"/>
        <pc:sldMkLst>
          <pc:docMk/>
          <pc:sldMk cId="1701135720" sldId="977"/>
        </pc:sldMkLst>
        <pc:spChg chg="mod">
          <ac:chgData name="Connie J Burkhart" userId="rEJa+XlJAXBJR861XPWw1Jt3Z/z71HKSdmzcKAHquhs=" providerId="None" clId="Web-{28B186E8-6196-415B-8581-CDA170997A30}" dt="2020-10-23T21:15:56.936" v="44" actId="14100"/>
          <ac:spMkLst>
            <pc:docMk/>
            <pc:sldMk cId="1701135720" sldId="977"/>
            <ac:spMk id="3" creationId="{00000000-0000-0000-0000-000000000000}"/>
          </ac:spMkLst>
        </pc:spChg>
        <pc:picChg chg="add mod ord modCrop">
          <ac:chgData name="Connie J Burkhart" userId="rEJa+XlJAXBJR861XPWw1Jt3Z/z71HKSdmzcKAHquhs=" providerId="None" clId="Web-{28B186E8-6196-415B-8581-CDA170997A30}" dt="2020-10-23T21:15:51.358" v="43"/>
          <ac:picMkLst>
            <pc:docMk/>
            <pc:sldMk cId="1701135720" sldId="977"/>
            <ac:picMk id="4" creationId="{96087D44-A828-4F12-A413-197C2D125D94}"/>
          </ac:picMkLst>
        </pc:picChg>
        <pc:picChg chg="del">
          <ac:chgData name="Connie J Burkhart" userId="rEJa+XlJAXBJR861XPWw1Jt3Z/z71HKSdmzcKAHquhs=" providerId="None" clId="Web-{28B186E8-6196-415B-8581-CDA170997A30}" dt="2020-10-23T21:15:14.576" v="39"/>
          <ac:picMkLst>
            <pc:docMk/>
            <pc:sldMk cId="1701135720" sldId="977"/>
            <ac:picMk id="5" creationId="{00000000-0000-0000-0000-000000000000}"/>
          </ac:picMkLst>
        </pc:picChg>
      </pc:sldChg>
      <pc:sldChg chg="addSp delSp modSp mod modClrScheme chgLayout">
        <pc:chgData name="Connie J Burkhart" userId="rEJa+XlJAXBJR861XPWw1Jt3Z/z71HKSdmzcKAHquhs=" providerId="None" clId="Web-{28B186E8-6196-415B-8581-CDA170997A30}" dt="2020-10-23T21:18:03.843" v="47"/>
        <pc:sldMkLst>
          <pc:docMk/>
          <pc:sldMk cId="2981875375" sldId="983"/>
        </pc:sldMkLst>
        <pc:spChg chg="mod ord">
          <ac:chgData name="Connie J Burkhart" userId="rEJa+XlJAXBJR861XPWw1Jt3Z/z71HKSdmzcKAHquhs=" providerId="None" clId="Web-{28B186E8-6196-415B-8581-CDA170997A30}" dt="2020-10-23T21:18:03.843" v="47"/>
          <ac:spMkLst>
            <pc:docMk/>
            <pc:sldMk cId="2981875375" sldId="983"/>
            <ac:spMk id="2" creationId="{32FBD813-FA4A-3E4C-B9B3-D1E6DCA67327}"/>
          </ac:spMkLst>
        </pc:spChg>
        <pc:spChg chg="mod ord">
          <ac:chgData name="Connie J Burkhart" userId="rEJa+XlJAXBJR861XPWw1Jt3Z/z71HKSdmzcKAHquhs=" providerId="None" clId="Web-{28B186E8-6196-415B-8581-CDA170997A30}" dt="2020-10-23T21:18:03.843" v="47"/>
          <ac:spMkLst>
            <pc:docMk/>
            <pc:sldMk cId="2981875375" sldId="983"/>
            <ac:spMk id="3" creationId="{B6DF4158-A67E-9B44-AD88-CE525DB7F384}"/>
          </ac:spMkLst>
        </pc:spChg>
        <pc:spChg chg="add del mod ord">
          <ac:chgData name="Connie J Burkhart" userId="rEJa+XlJAXBJR861XPWw1Jt3Z/z71HKSdmzcKAHquhs=" providerId="None" clId="Web-{28B186E8-6196-415B-8581-CDA170997A30}" dt="2020-10-23T21:18:03.843" v="47"/>
          <ac:spMkLst>
            <pc:docMk/>
            <pc:sldMk cId="2981875375" sldId="983"/>
            <ac:spMk id="4" creationId="{0988302C-9CEE-43C6-8918-CC33605FF041}"/>
          </ac:spMkLst>
        </pc:spChg>
      </pc:sldChg>
      <pc:sldChg chg="modSp">
        <pc:chgData name="Connie J Burkhart" userId="rEJa+XlJAXBJR861XPWw1Jt3Z/z71HKSdmzcKAHquhs=" providerId="None" clId="Web-{28B186E8-6196-415B-8581-CDA170997A30}" dt="2020-10-23T21:04:45.573" v="9" actId="14100"/>
        <pc:sldMkLst>
          <pc:docMk/>
          <pc:sldMk cId="1167459502" sldId="993"/>
        </pc:sldMkLst>
        <pc:picChg chg="mod">
          <ac:chgData name="Connie J Burkhart" userId="rEJa+XlJAXBJR861XPWw1Jt3Z/z71HKSdmzcKAHquhs=" providerId="None" clId="Web-{28B186E8-6196-415B-8581-CDA170997A30}" dt="2020-10-23T21:04:45.573" v="9" actId="14100"/>
          <ac:picMkLst>
            <pc:docMk/>
            <pc:sldMk cId="1167459502" sldId="993"/>
            <ac:picMk id="3" creationId="{EE05F799-D48F-9B41-87DB-65C53F14BD9D}"/>
          </ac:picMkLst>
        </pc:picChg>
      </pc:sldChg>
      <pc:sldChg chg="modSp">
        <pc:chgData name="Connie J Burkhart" userId="rEJa+XlJAXBJR861XPWw1Jt3Z/z71HKSdmzcKAHquhs=" providerId="None" clId="Web-{28B186E8-6196-415B-8581-CDA170997A30}" dt="2020-10-23T21:05:45.964" v="13" actId="1076"/>
        <pc:sldMkLst>
          <pc:docMk/>
          <pc:sldMk cId="3087299101" sldId="1002"/>
        </pc:sldMkLst>
        <pc:spChg chg="mod">
          <ac:chgData name="Connie J Burkhart" userId="rEJa+XlJAXBJR861XPWw1Jt3Z/z71HKSdmzcKAHquhs=" providerId="None" clId="Web-{28B186E8-6196-415B-8581-CDA170997A30}" dt="2020-10-23T21:05:38.870" v="11" actId="1076"/>
          <ac:spMkLst>
            <pc:docMk/>
            <pc:sldMk cId="3087299101" sldId="1002"/>
            <ac:spMk id="9" creationId="{00000000-0000-0000-0000-000000000000}"/>
          </ac:spMkLst>
        </pc:spChg>
        <pc:spChg chg="mod">
          <ac:chgData name="Connie J Burkhart" userId="rEJa+XlJAXBJR861XPWw1Jt3Z/z71HKSdmzcKAHquhs=" providerId="None" clId="Web-{28B186E8-6196-415B-8581-CDA170997A30}" dt="2020-10-23T21:05:45.964" v="13" actId="1076"/>
          <ac:spMkLst>
            <pc:docMk/>
            <pc:sldMk cId="3087299101" sldId="1002"/>
            <ac:spMk id="10" creationId="{00000000-0000-0000-0000-000000000000}"/>
          </ac:spMkLst>
        </pc:spChg>
        <pc:spChg chg="mod">
          <ac:chgData name="Connie J Burkhart" userId="rEJa+XlJAXBJR861XPWw1Jt3Z/z71HKSdmzcKAHquhs=" providerId="None" clId="Web-{28B186E8-6196-415B-8581-CDA170997A30}" dt="2020-10-23T21:05:41.776" v="12" actId="1076"/>
          <ac:spMkLst>
            <pc:docMk/>
            <pc:sldMk cId="3087299101" sldId="1002"/>
            <ac:spMk id="11" creationId="{00000000-0000-0000-0000-000000000000}"/>
          </ac:spMkLst>
        </pc:spChg>
      </pc:sldChg>
      <pc:sldChg chg="modSp">
        <pc:chgData name="Connie J Burkhart" userId="rEJa+XlJAXBJR861XPWw1Jt3Z/z71HKSdmzcKAHquhs=" providerId="None" clId="Web-{28B186E8-6196-415B-8581-CDA170997A30}" dt="2020-10-23T21:07:53.746" v="15" actId="1076"/>
        <pc:sldMkLst>
          <pc:docMk/>
          <pc:sldMk cId="1881807710" sldId="1032"/>
        </pc:sldMkLst>
        <pc:spChg chg="mod">
          <ac:chgData name="Connie J Burkhart" userId="rEJa+XlJAXBJR861XPWw1Jt3Z/z71HKSdmzcKAHquhs=" providerId="None" clId="Web-{28B186E8-6196-415B-8581-CDA170997A30}" dt="2020-10-23T21:07:53.746" v="15" actId="1076"/>
          <ac:spMkLst>
            <pc:docMk/>
            <pc:sldMk cId="1881807710" sldId="1032"/>
            <ac:spMk id="8" creationId="{00000000-0000-0000-0000-000000000000}"/>
          </ac:spMkLst>
        </pc:spChg>
      </pc:sldChg>
    </pc:docChg>
  </pc:docChgLst>
  <pc:docChgLst>
    <pc:chgData name="Laurie &quot;Chet&quot; Tschetter" userId="ZfbOj8bIWOg4GtN4cFtDONZxAPuygRbIMIWUQj+akMI=" providerId="None" clId="Web-{5C922AD4-4525-4AF9-83E7-306689D77D92}"/>
    <pc:docChg chg="modSld">
      <pc:chgData name="Laurie &quot;Chet&quot; Tschetter" userId="ZfbOj8bIWOg4GtN4cFtDONZxAPuygRbIMIWUQj+akMI=" providerId="None" clId="Web-{5C922AD4-4525-4AF9-83E7-306689D77D92}" dt="2020-11-02T20:29:37.223" v="1"/>
      <pc:docMkLst>
        <pc:docMk/>
      </pc:docMkLst>
      <pc:sldChg chg="modNotes">
        <pc:chgData name="Laurie &quot;Chet&quot; Tschetter" userId="ZfbOj8bIWOg4GtN4cFtDONZxAPuygRbIMIWUQj+akMI=" providerId="None" clId="Web-{5C922AD4-4525-4AF9-83E7-306689D77D92}" dt="2020-11-02T20:29:37.223" v="1"/>
        <pc:sldMkLst>
          <pc:docMk/>
          <pc:sldMk cId="105618834" sldId="1034"/>
        </pc:sldMkLst>
      </pc:sldChg>
    </pc:docChg>
  </pc:docChgLst>
  <pc:docChgLst>
    <pc:chgData name="Sarah Hall" userId="BiXO0zYXhc6Agds5NGJJgiS9uhs+fnwkjjDPe7tjfJg=" providerId="None" clId="Web-{37C3DE3E-21A7-44D1-BB88-3ED0F541BE77}"/>
    <pc:docChg chg="modSld">
      <pc:chgData name="Sarah Hall" userId="BiXO0zYXhc6Agds5NGJJgiS9uhs+fnwkjjDPe7tjfJg=" providerId="None" clId="Web-{37C3DE3E-21A7-44D1-BB88-3ED0F541BE77}" dt="2020-10-23T20:53:48.275" v="241" actId="20577"/>
      <pc:docMkLst>
        <pc:docMk/>
      </pc:docMkLst>
      <pc:sldChg chg="modSp">
        <pc:chgData name="Sarah Hall" userId="BiXO0zYXhc6Agds5NGJJgiS9uhs+fnwkjjDPe7tjfJg=" providerId="None" clId="Web-{37C3DE3E-21A7-44D1-BB88-3ED0F541BE77}" dt="2020-10-23T20:32:27.754" v="5" actId="20577"/>
        <pc:sldMkLst>
          <pc:docMk/>
          <pc:sldMk cId="412258453" sldId="258"/>
        </pc:sldMkLst>
        <pc:spChg chg="mod">
          <ac:chgData name="Sarah Hall" userId="BiXO0zYXhc6Agds5NGJJgiS9uhs+fnwkjjDPe7tjfJg=" providerId="None" clId="Web-{37C3DE3E-21A7-44D1-BB88-3ED0F541BE77}" dt="2020-10-23T20:32:27.754" v="5" actId="20577"/>
          <ac:spMkLst>
            <pc:docMk/>
            <pc:sldMk cId="412258453" sldId="258"/>
            <ac:spMk id="2" creationId="{00000000-0000-0000-0000-000000000000}"/>
          </ac:spMkLst>
        </pc:spChg>
      </pc:sldChg>
      <pc:sldChg chg="delSp modSp">
        <pc:chgData name="Sarah Hall" userId="BiXO0zYXhc6Agds5NGJJgiS9uhs+fnwkjjDPe7tjfJg=" providerId="None" clId="Web-{37C3DE3E-21A7-44D1-BB88-3ED0F541BE77}" dt="2020-10-23T20:39:55.516" v="67" actId="20577"/>
        <pc:sldMkLst>
          <pc:docMk/>
          <pc:sldMk cId="1811787006" sldId="274"/>
        </pc:sldMkLst>
        <pc:spChg chg="mod">
          <ac:chgData name="Sarah Hall" userId="BiXO0zYXhc6Agds5NGJJgiS9uhs+fnwkjjDPe7tjfJg=" providerId="None" clId="Web-{37C3DE3E-21A7-44D1-BB88-3ED0F541BE77}" dt="2020-10-23T20:39:25.282" v="61" actId="14100"/>
          <ac:spMkLst>
            <pc:docMk/>
            <pc:sldMk cId="1811787006" sldId="274"/>
            <ac:spMk id="2" creationId="{00000000-0000-0000-0000-000000000000}"/>
          </ac:spMkLst>
        </pc:spChg>
        <pc:spChg chg="del mod">
          <ac:chgData name="Sarah Hall" userId="BiXO0zYXhc6Agds5NGJJgiS9uhs+fnwkjjDPe7tjfJg=" providerId="None" clId="Web-{37C3DE3E-21A7-44D1-BB88-3ED0F541BE77}" dt="2020-10-23T20:39:13.298" v="59"/>
          <ac:spMkLst>
            <pc:docMk/>
            <pc:sldMk cId="1811787006" sldId="274"/>
            <ac:spMk id="7" creationId="{76979745-65E1-D84B-A356-F614603479A1}"/>
          </ac:spMkLst>
        </pc:spChg>
        <pc:spChg chg="mod">
          <ac:chgData name="Sarah Hall" userId="BiXO0zYXhc6Agds5NGJJgiS9uhs+fnwkjjDPe7tjfJg=" providerId="None" clId="Web-{37C3DE3E-21A7-44D1-BB88-3ED0F541BE77}" dt="2020-10-23T20:39:55.516" v="67" actId="20577"/>
          <ac:spMkLst>
            <pc:docMk/>
            <pc:sldMk cId="1811787006" sldId="274"/>
            <ac:spMk id="9" creationId="{DCF8AE6D-B9CE-E142-A8C2-FC6E4957A1AC}"/>
          </ac:spMkLst>
        </pc:spChg>
        <pc:picChg chg="mod">
          <ac:chgData name="Sarah Hall" userId="BiXO0zYXhc6Agds5NGJJgiS9uhs+fnwkjjDPe7tjfJg=" providerId="None" clId="Web-{37C3DE3E-21A7-44D1-BB88-3ED0F541BE77}" dt="2020-10-23T20:39:30.313" v="62" actId="1076"/>
          <ac:picMkLst>
            <pc:docMk/>
            <pc:sldMk cId="1811787006" sldId="274"/>
            <ac:picMk id="8" creationId="{00000000-0000-0000-0000-000000000000}"/>
          </ac:picMkLst>
        </pc:picChg>
      </pc:sldChg>
      <pc:sldChg chg="delSp modSp">
        <pc:chgData name="Sarah Hall" userId="BiXO0zYXhc6Agds5NGJJgiS9uhs+fnwkjjDPe7tjfJg=" providerId="None" clId="Web-{37C3DE3E-21A7-44D1-BB88-3ED0F541BE77}" dt="2020-10-23T20:40:15.360" v="71" actId="14100"/>
        <pc:sldMkLst>
          <pc:docMk/>
          <pc:sldMk cId="4156838382" sldId="275"/>
        </pc:sldMkLst>
        <pc:spChg chg="mod">
          <ac:chgData name="Sarah Hall" userId="BiXO0zYXhc6Agds5NGJJgiS9uhs+fnwkjjDPe7tjfJg=" providerId="None" clId="Web-{37C3DE3E-21A7-44D1-BB88-3ED0F541BE77}" dt="2020-10-23T20:40:15.360" v="71" actId="14100"/>
          <ac:spMkLst>
            <pc:docMk/>
            <pc:sldMk cId="4156838382" sldId="275"/>
            <ac:spMk id="2" creationId="{00000000-0000-0000-0000-000000000000}"/>
          </ac:spMkLst>
        </pc:spChg>
        <pc:spChg chg="del mod">
          <ac:chgData name="Sarah Hall" userId="BiXO0zYXhc6Agds5NGJJgiS9uhs+fnwkjjDPe7tjfJg=" providerId="None" clId="Web-{37C3DE3E-21A7-44D1-BB88-3ED0F541BE77}" dt="2020-10-23T20:40:09.360" v="70"/>
          <ac:spMkLst>
            <pc:docMk/>
            <pc:sldMk cId="4156838382" sldId="275"/>
            <ac:spMk id="6" creationId="{84BF4EEE-995A-AA4F-AEED-70DF21014064}"/>
          </ac:spMkLst>
        </pc:spChg>
      </pc:sldChg>
      <pc:sldChg chg="modSp">
        <pc:chgData name="Sarah Hall" userId="BiXO0zYXhc6Agds5NGJJgiS9uhs+fnwkjjDPe7tjfJg=" providerId="None" clId="Web-{37C3DE3E-21A7-44D1-BB88-3ED0F541BE77}" dt="2020-10-23T20:37:53.376" v="51" actId="1076"/>
        <pc:sldMkLst>
          <pc:docMk/>
          <pc:sldMk cId="3336844382" sldId="285"/>
        </pc:sldMkLst>
        <pc:spChg chg="mod">
          <ac:chgData name="Sarah Hall" userId="BiXO0zYXhc6Agds5NGJJgiS9uhs+fnwkjjDPe7tjfJg=" providerId="None" clId="Web-{37C3DE3E-21A7-44D1-BB88-3ED0F541BE77}" dt="2020-10-23T20:37:45.033" v="50" actId="14100"/>
          <ac:spMkLst>
            <pc:docMk/>
            <pc:sldMk cId="3336844382" sldId="285"/>
            <ac:spMk id="2" creationId="{00000000-0000-0000-0000-000000000000}"/>
          </ac:spMkLst>
        </pc:spChg>
        <pc:picChg chg="mod">
          <ac:chgData name="Sarah Hall" userId="BiXO0zYXhc6Agds5NGJJgiS9uhs+fnwkjjDPe7tjfJg=" providerId="None" clId="Web-{37C3DE3E-21A7-44D1-BB88-3ED0F541BE77}" dt="2020-10-23T20:37:53.376" v="51" actId="1076"/>
          <ac:picMkLst>
            <pc:docMk/>
            <pc:sldMk cId="3336844382" sldId="285"/>
            <ac:picMk id="5" creationId="{00000000-0000-0000-0000-000000000000}"/>
          </ac:picMkLst>
        </pc:picChg>
      </pc:sldChg>
      <pc:sldChg chg="addSp delSp modSp">
        <pc:chgData name="Sarah Hall" userId="BiXO0zYXhc6Agds5NGJJgiS9uhs+fnwkjjDPe7tjfJg=" providerId="None" clId="Web-{37C3DE3E-21A7-44D1-BB88-3ED0F541BE77}" dt="2020-10-23T20:41:29.328" v="80"/>
        <pc:sldMkLst>
          <pc:docMk/>
          <pc:sldMk cId="3945589968" sldId="290"/>
        </pc:sldMkLst>
        <pc:spChg chg="add del mod">
          <ac:chgData name="Sarah Hall" userId="BiXO0zYXhc6Agds5NGJJgiS9uhs+fnwkjjDPe7tjfJg=" providerId="None" clId="Web-{37C3DE3E-21A7-44D1-BB88-3ED0F541BE77}" dt="2020-10-23T20:41:29.328" v="80"/>
          <ac:spMkLst>
            <pc:docMk/>
            <pc:sldMk cId="3945589968" sldId="290"/>
            <ac:spMk id="7" creationId="{3BC61B60-6EEA-5F42-B402-63EE7246DD19}"/>
          </ac:spMkLst>
        </pc:spChg>
      </pc:sldChg>
      <pc:sldChg chg="modSp">
        <pc:chgData name="Sarah Hall" userId="BiXO0zYXhc6Agds5NGJJgiS9uhs+fnwkjjDPe7tjfJg=" providerId="None" clId="Web-{37C3DE3E-21A7-44D1-BB88-3ED0F541BE77}" dt="2020-10-23T20:34:44.628" v="27" actId="20577"/>
        <pc:sldMkLst>
          <pc:docMk/>
          <pc:sldMk cId="1112230656" sldId="317"/>
        </pc:sldMkLst>
        <pc:spChg chg="mod">
          <ac:chgData name="Sarah Hall" userId="BiXO0zYXhc6Agds5NGJJgiS9uhs+fnwkjjDPe7tjfJg=" providerId="None" clId="Web-{37C3DE3E-21A7-44D1-BB88-3ED0F541BE77}" dt="2020-10-23T20:34:44.628" v="27" actId="20577"/>
          <ac:spMkLst>
            <pc:docMk/>
            <pc:sldMk cId="1112230656" sldId="317"/>
            <ac:spMk id="4" creationId="{C4FF2830-B8F7-8745-BBAD-3D8614BB5DFA}"/>
          </ac:spMkLst>
        </pc:spChg>
      </pc:sldChg>
      <pc:sldChg chg="modSp">
        <pc:chgData name="Sarah Hall" userId="BiXO0zYXhc6Agds5NGJJgiS9uhs+fnwkjjDPe7tjfJg=" providerId="None" clId="Web-{37C3DE3E-21A7-44D1-BB88-3ED0F541BE77}" dt="2020-10-23T20:52:31.541" v="212" actId="20577"/>
        <pc:sldMkLst>
          <pc:docMk/>
          <pc:sldMk cId="1219969532" sldId="325"/>
        </pc:sldMkLst>
        <pc:spChg chg="mod">
          <ac:chgData name="Sarah Hall" userId="BiXO0zYXhc6Agds5NGJJgiS9uhs+fnwkjjDPe7tjfJg=" providerId="None" clId="Web-{37C3DE3E-21A7-44D1-BB88-3ED0F541BE77}" dt="2020-10-23T20:52:31.541" v="212" actId="20577"/>
          <ac:spMkLst>
            <pc:docMk/>
            <pc:sldMk cId="1219969532" sldId="325"/>
            <ac:spMk id="2" creationId="{A34FD8EA-6668-3048-BC13-15B939799DC4}"/>
          </ac:spMkLst>
        </pc:spChg>
      </pc:sldChg>
      <pc:sldChg chg="modSp">
        <pc:chgData name="Sarah Hall" userId="BiXO0zYXhc6Agds5NGJJgiS9uhs+fnwkjjDPe7tjfJg=" providerId="None" clId="Web-{37C3DE3E-21A7-44D1-BB88-3ED0F541BE77}" dt="2020-10-23T20:42:02.859" v="94" actId="1076"/>
        <pc:sldMkLst>
          <pc:docMk/>
          <pc:sldMk cId="4168181922" sldId="343"/>
        </pc:sldMkLst>
        <pc:picChg chg="mod">
          <ac:chgData name="Sarah Hall" userId="BiXO0zYXhc6Agds5NGJJgiS9uhs+fnwkjjDPe7tjfJg=" providerId="None" clId="Web-{37C3DE3E-21A7-44D1-BB88-3ED0F541BE77}" dt="2020-10-23T20:42:02.859" v="94" actId="1076"/>
          <ac:picMkLst>
            <pc:docMk/>
            <pc:sldMk cId="4168181922" sldId="343"/>
            <ac:picMk id="6" creationId="{FF0FC137-C11B-5B49-AFF8-58D5E039A13B}"/>
          </ac:picMkLst>
        </pc:picChg>
      </pc:sldChg>
      <pc:sldChg chg="modSp">
        <pc:chgData name="Sarah Hall" userId="BiXO0zYXhc6Agds5NGJJgiS9uhs+fnwkjjDPe7tjfJg=" providerId="None" clId="Web-{37C3DE3E-21A7-44D1-BB88-3ED0F541BE77}" dt="2020-10-23T20:41:52.625" v="91" actId="20577"/>
        <pc:sldMkLst>
          <pc:docMk/>
          <pc:sldMk cId="2977147555" sldId="915"/>
        </pc:sldMkLst>
        <pc:spChg chg="mod">
          <ac:chgData name="Sarah Hall" userId="BiXO0zYXhc6Agds5NGJJgiS9uhs+fnwkjjDPe7tjfJg=" providerId="None" clId="Web-{37C3DE3E-21A7-44D1-BB88-3ED0F541BE77}" dt="2020-10-23T20:41:52.625" v="91" actId="20577"/>
          <ac:spMkLst>
            <pc:docMk/>
            <pc:sldMk cId="2977147555" sldId="915"/>
            <ac:spMk id="2" creationId="{D3594052-0C2B-154A-A627-50392CB9660C}"/>
          </ac:spMkLst>
        </pc:spChg>
      </pc:sldChg>
      <pc:sldChg chg="modSp">
        <pc:chgData name="Sarah Hall" userId="BiXO0zYXhc6Agds5NGJJgiS9uhs+fnwkjjDPe7tjfJg=" providerId="None" clId="Web-{37C3DE3E-21A7-44D1-BB88-3ED0F541BE77}" dt="2020-10-23T20:43:51.780" v="121" actId="20577"/>
        <pc:sldMkLst>
          <pc:docMk/>
          <pc:sldMk cId="2690013177" sldId="917"/>
        </pc:sldMkLst>
        <pc:spChg chg="mod">
          <ac:chgData name="Sarah Hall" userId="BiXO0zYXhc6Agds5NGJJgiS9uhs+fnwkjjDPe7tjfJg=" providerId="None" clId="Web-{37C3DE3E-21A7-44D1-BB88-3ED0F541BE77}" dt="2020-10-23T20:43:51.780" v="121" actId="20577"/>
          <ac:spMkLst>
            <pc:docMk/>
            <pc:sldMk cId="2690013177" sldId="917"/>
            <ac:spMk id="2" creationId="{A34FD8EA-6668-3048-BC13-15B939799DC4}"/>
          </ac:spMkLst>
        </pc:spChg>
      </pc:sldChg>
      <pc:sldChg chg="modSp">
        <pc:chgData name="Sarah Hall" userId="BiXO0zYXhc6Agds5NGJJgiS9uhs+fnwkjjDPe7tjfJg=" providerId="None" clId="Web-{37C3DE3E-21A7-44D1-BB88-3ED0F541BE77}" dt="2020-10-23T20:51:06.651" v="199" actId="20577"/>
        <pc:sldMkLst>
          <pc:docMk/>
          <pc:sldMk cId="2272216694" sldId="969"/>
        </pc:sldMkLst>
        <pc:spChg chg="mod">
          <ac:chgData name="Sarah Hall" userId="BiXO0zYXhc6Agds5NGJJgiS9uhs+fnwkjjDPe7tjfJg=" providerId="None" clId="Web-{37C3DE3E-21A7-44D1-BB88-3ED0F541BE77}" dt="2020-10-23T20:51:06.651" v="199" actId="20577"/>
          <ac:spMkLst>
            <pc:docMk/>
            <pc:sldMk cId="2272216694" sldId="969"/>
            <ac:spMk id="3" creationId="{45BBEEFA-DE4F-5F41-9C19-6A8C764488AF}"/>
          </ac:spMkLst>
        </pc:spChg>
      </pc:sldChg>
      <pc:sldChg chg="modSp">
        <pc:chgData name="Sarah Hall" userId="BiXO0zYXhc6Agds5NGJJgiS9uhs+fnwkjjDPe7tjfJg=" providerId="None" clId="Web-{37C3DE3E-21A7-44D1-BB88-3ED0F541BE77}" dt="2020-10-23T20:52:07.995" v="208" actId="20577"/>
        <pc:sldMkLst>
          <pc:docMk/>
          <pc:sldMk cId="977910077" sldId="970"/>
        </pc:sldMkLst>
        <pc:spChg chg="mod">
          <ac:chgData name="Sarah Hall" userId="BiXO0zYXhc6Agds5NGJJgiS9uhs+fnwkjjDPe7tjfJg=" providerId="None" clId="Web-{37C3DE3E-21A7-44D1-BB88-3ED0F541BE77}" dt="2020-10-23T20:52:07.995" v="208" actId="20577"/>
          <ac:spMkLst>
            <pc:docMk/>
            <pc:sldMk cId="977910077" sldId="970"/>
            <ac:spMk id="2" creationId="{9678B480-40A3-0F47-BE51-CC05179F45EA}"/>
          </ac:spMkLst>
        </pc:spChg>
      </pc:sldChg>
      <pc:sldChg chg="modSp">
        <pc:chgData name="Sarah Hall" userId="BiXO0zYXhc6Agds5NGJJgiS9uhs+fnwkjjDPe7tjfJg=" providerId="None" clId="Web-{37C3DE3E-21A7-44D1-BB88-3ED0F541BE77}" dt="2020-10-23T20:32:06.614" v="0" actId="20577"/>
        <pc:sldMkLst>
          <pc:docMk/>
          <pc:sldMk cId="1701135720" sldId="977"/>
        </pc:sldMkLst>
        <pc:spChg chg="mod">
          <ac:chgData name="Sarah Hall" userId="BiXO0zYXhc6Agds5NGJJgiS9uhs+fnwkjjDPe7tjfJg=" providerId="None" clId="Web-{37C3DE3E-21A7-44D1-BB88-3ED0F541BE77}" dt="2020-10-23T20:32:06.614" v="0" actId="20577"/>
          <ac:spMkLst>
            <pc:docMk/>
            <pc:sldMk cId="1701135720" sldId="977"/>
            <ac:spMk id="3" creationId="{00000000-0000-0000-0000-000000000000}"/>
          </ac:spMkLst>
        </pc:spChg>
      </pc:sldChg>
      <pc:sldChg chg="modSp">
        <pc:chgData name="Sarah Hall" userId="BiXO0zYXhc6Agds5NGJJgiS9uhs+fnwkjjDPe7tjfJg=" providerId="None" clId="Web-{37C3DE3E-21A7-44D1-BB88-3ED0F541BE77}" dt="2020-10-23T20:33:12.488" v="23" actId="20577"/>
        <pc:sldMkLst>
          <pc:docMk/>
          <pc:sldMk cId="2769822600" sldId="978"/>
        </pc:sldMkLst>
        <pc:spChg chg="mod">
          <ac:chgData name="Sarah Hall" userId="BiXO0zYXhc6Agds5NGJJgiS9uhs+fnwkjjDPe7tjfJg=" providerId="None" clId="Web-{37C3DE3E-21A7-44D1-BB88-3ED0F541BE77}" dt="2020-10-23T20:33:12.488" v="23" actId="20577"/>
          <ac:spMkLst>
            <pc:docMk/>
            <pc:sldMk cId="2769822600" sldId="978"/>
            <ac:spMk id="3" creationId="{00000000-0000-0000-0000-000000000000}"/>
          </ac:spMkLst>
        </pc:spChg>
      </pc:sldChg>
      <pc:sldChg chg="modSp">
        <pc:chgData name="Sarah Hall" userId="BiXO0zYXhc6Agds5NGJJgiS9uhs+fnwkjjDPe7tjfJg=" providerId="None" clId="Web-{37C3DE3E-21A7-44D1-BB88-3ED0F541BE77}" dt="2020-10-23T20:35:36.659" v="48" actId="20577"/>
        <pc:sldMkLst>
          <pc:docMk/>
          <pc:sldMk cId="3869471613" sldId="985"/>
        </pc:sldMkLst>
        <pc:spChg chg="mod">
          <ac:chgData name="Sarah Hall" userId="BiXO0zYXhc6Agds5NGJJgiS9uhs+fnwkjjDPe7tjfJg=" providerId="None" clId="Web-{37C3DE3E-21A7-44D1-BB88-3ED0F541BE77}" dt="2020-10-23T20:35:36.659" v="48" actId="20577"/>
          <ac:spMkLst>
            <pc:docMk/>
            <pc:sldMk cId="3869471613" sldId="985"/>
            <ac:spMk id="6" creationId="{00000000-0000-0000-0000-000000000000}"/>
          </ac:spMkLst>
        </pc:spChg>
      </pc:sldChg>
      <pc:sldChg chg="modSp">
        <pc:chgData name="Sarah Hall" userId="BiXO0zYXhc6Agds5NGJJgiS9uhs+fnwkjjDPe7tjfJg=" providerId="None" clId="Web-{37C3DE3E-21A7-44D1-BB88-3ED0F541BE77}" dt="2020-10-23T20:40:27.203" v="72" actId="1076"/>
        <pc:sldMkLst>
          <pc:docMk/>
          <pc:sldMk cId="3087299101" sldId="1002"/>
        </pc:sldMkLst>
        <pc:picChg chg="mod">
          <ac:chgData name="Sarah Hall" userId="BiXO0zYXhc6Agds5NGJJgiS9uhs+fnwkjjDPe7tjfJg=" providerId="None" clId="Web-{37C3DE3E-21A7-44D1-BB88-3ED0F541BE77}" dt="2020-10-23T20:40:27.203" v="72" actId="1076"/>
          <ac:picMkLst>
            <pc:docMk/>
            <pc:sldMk cId="3087299101" sldId="1002"/>
            <ac:picMk id="6" creationId="{01A7B8CB-501D-A44D-BD9B-07976D93D44C}"/>
          </ac:picMkLst>
        </pc:picChg>
      </pc:sldChg>
      <pc:sldChg chg="modSp">
        <pc:chgData name="Sarah Hall" userId="BiXO0zYXhc6Agds5NGJJgiS9uhs+fnwkjjDPe7tjfJg=" providerId="None" clId="Web-{37C3DE3E-21A7-44D1-BB88-3ED0F541BE77}" dt="2020-10-23T20:41:19.984" v="78" actId="1076"/>
        <pc:sldMkLst>
          <pc:docMk/>
          <pc:sldMk cId="1547693091" sldId="1006"/>
        </pc:sldMkLst>
        <pc:picChg chg="mod">
          <ac:chgData name="Sarah Hall" userId="BiXO0zYXhc6Agds5NGJJgiS9uhs+fnwkjjDPe7tjfJg=" providerId="None" clId="Web-{37C3DE3E-21A7-44D1-BB88-3ED0F541BE77}" dt="2020-10-23T20:41:19.984" v="78" actId="1076"/>
          <ac:picMkLst>
            <pc:docMk/>
            <pc:sldMk cId="1547693091" sldId="1006"/>
            <ac:picMk id="5" creationId="{F143A52C-3FB2-0F40-AD40-DE6AD4A5DE10}"/>
          </ac:picMkLst>
        </pc:picChg>
      </pc:sldChg>
      <pc:sldChg chg="modSp">
        <pc:chgData name="Sarah Hall" userId="BiXO0zYXhc6Agds5NGJJgiS9uhs+fnwkjjDPe7tjfJg=" providerId="None" clId="Web-{37C3DE3E-21A7-44D1-BB88-3ED0F541BE77}" dt="2020-10-23T20:41:17.437" v="77" actId="1076"/>
        <pc:sldMkLst>
          <pc:docMk/>
          <pc:sldMk cId="3734126250" sldId="1008"/>
        </pc:sldMkLst>
        <pc:picChg chg="mod">
          <ac:chgData name="Sarah Hall" userId="BiXO0zYXhc6Agds5NGJJgiS9uhs+fnwkjjDPe7tjfJg=" providerId="None" clId="Web-{37C3DE3E-21A7-44D1-BB88-3ED0F541BE77}" dt="2020-10-23T20:41:17.437" v="77" actId="1076"/>
          <ac:picMkLst>
            <pc:docMk/>
            <pc:sldMk cId="3734126250" sldId="1008"/>
            <ac:picMk id="3" creationId="{BB6FF825-2588-B94C-AF49-70C9D830192B}"/>
          </ac:picMkLst>
        </pc:picChg>
      </pc:sldChg>
      <pc:sldChg chg="modSp">
        <pc:chgData name="Sarah Hall" userId="BiXO0zYXhc6Agds5NGJJgiS9uhs+fnwkjjDPe7tjfJg=" providerId="None" clId="Web-{37C3DE3E-21A7-44D1-BB88-3ED0F541BE77}" dt="2020-10-23T20:42:10.702" v="97" actId="20577"/>
        <pc:sldMkLst>
          <pc:docMk/>
          <pc:sldMk cId="2331698520" sldId="1012"/>
        </pc:sldMkLst>
        <pc:spChg chg="mod">
          <ac:chgData name="Sarah Hall" userId="BiXO0zYXhc6Agds5NGJJgiS9uhs+fnwkjjDPe7tjfJg=" providerId="None" clId="Web-{37C3DE3E-21A7-44D1-BB88-3ED0F541BE77}" dt="2020-10-23T20:42:10.702" v="97" actId="20577"/>
          <ac:spMkLst>
            <pc:docMk/>
            <pc:sldMk cId="2331698520" sldId="1012"/>
            <ac:spMk id="2" creationId="{1DE92759-59B9-794E-8482-BEC23FEE1D2B}"/>
          </ac:spMkLst>
        </pc:spChg>
      </pc:sldChg>
      <pc:sldChg chg="modSp">
        <pc:chgData name="Sarah Hall" userId="BiXO0zYXhc6Agds5NGJJgiS9uhs+fnwkjjDPe7tjfJg=" providerId="None" clId="Web-{37C3DE3E-21A7-44D1-BB88-3ED0F541BE77}" dt="2020-10-23T20:42:25.890" v="102" actId="20577"/>
        <pc:sldMkLst>
          <pc:docMk/>
          <pc:sldMk cId="2568660740" sldId="1017"/>
        </pc:sldMkLst>
        <pc:spChg chg="mod">
          <ac:chgData name="Sarah Hall" userId="BiXO0zYXhc6Agds5NGJJgiS9uhs+fnwkjjDPe7tjfJg=" providerId="None" clId="Web-{37C3DE3E-21A7-44D1-BB88-3ED0F541BE77}" dt="2020-10-23T20:42:25.890" v="102" actId="20577"/>
          <ac:spMkLst>
            <pc:docMk/>
            <pc:sldMk cId="2568660740" sldId="1017"/>
            <ac:spMk id="2" creationId="{DDA872B3-EBBD-664D-87D0-AAF4B8DE91B4}"/>
          </ac:spMkLst>
        </pc:spChg>
      </pc:sldChg>
      <pc:sldChg chg="modSp">
        <pc:chgData name="Sarah Hall" userId="BiXO0zYXhc6Agds5NGJJgiS9uhs+fnwkjjDPe7tjfJg=" providerId="None" clId="Web-{37C3DE3E-21A7-44D1-BB88-3ED0F541BE77}" dt="2020-10-23T20:42:52.093" v="107" actId="20577"/>
        <pc:sldMkLst>
          <pc:docMk/>
          <pc:sldMk cId="3901011387" sldId="1022"/>
        </pc:sldMkLst>
        <pc:spChg chg="mod">
          <ac:chgData name="Sarah Hall" userId="BiXO0zYXhc6Agds5NGJJgiS9uhs+fnwkjjDPe7tjfJg=" providerId="None" clId="Web-{37C3DE3E-21A7-44D1-BB88-3ED0F541BE77}" dt="2020-10-23T20:42:52.093" v="107" actId="20577"/>
          <ac:spMkLst>
            <pc:docMk/>
            <pc:sldMk cId="3901011387" sldId="1022"/>
            <ac:spMk id="2" creationId="{DDA872B3-EBBD-664D-87D0-AAF4B8DE91B4}"/>
          </ac:spMkLst>
        </pc:spChg>
      </pc:sldChg>
      <pc:sldChg chg="modSp">
        <pc:chgData name="Sarah Hall" userId="BiXO0zYXhc6Agds5NGJJgiS9uhs+fnwkjjDPe7tjfJg=" providerId="None" clId="Web-{37C3DE3E-21A7-44D1-BB88-3ED0F541BE77}" dt="2020-10-23T20:53:02.369" v="220" actId="20577"/>
        <pc:sldMkLst>
          <pc:docMk/>
          <pc:sldMk cId="102340603" sldId="1026"/>
        </pc:sldMkLst>
        <pc:spChg chg="mod">
          <ac:chgData name="Sarah Hall" userId="BiXO0zYXhc6Agds5NGJJgiS9uhs+fnwkjjDPe7tjfJg=" providerId="None" clId="Web-{37C3DE3E-21A7-44D1-BB88-3ED0F541BE77}" dt="2020-10-23T20:52:48.010" v="216" actId="20577"/>
          <ac:spMkLst>
            <pc:docMk/>
            <pc:sldMk cId="102340603" sldId="1026"/>
            <ac:spMk id="2" creationId="{00000000-0000-0000-0000-000000000000}"/>
          </ac:spMkLst>
        </pc:spChg>
        <pc:spChg chg="mod">
          <ac:chgData name="Sarah Hall" userId="BiXO0zYXhc6Agds5NGJJgiS9uhs+fnwkjjDPe7tjfJg=" providerId="None" clId="Web-{37C3DE3E-21A7-44D1-BB88-3ED0F541BE77}" dt="2020-10-23T20:53:02.369" v="220" actId="20577"/>
          <ac:spMkLst>
            <pc:docMk/>
            <pc:sldMk cId="102340603" sldId="1026"/>
            <ac:spMk id="3" creationId="{00000000-0000-0000-0000-000000000000}"/>
          </ac:spMkLst>
        </pc:spChg>
      </pc:sldChg>
      <pc:sldChg chg="modSp">
        <pc:chgData name="Sarah Hall" userId="BiXO0zYXhc6Agds5NGJJgiS9uhs+fnwkjjDPe7tjfJg=" providerId="None" clId="Web-{37C3DE3E-21A7-44D1-BB88-3ED0F541BE77}" dt="2020-10-23T20:53:48.275" v="240" actId="20577"/>
        <pc:sldMkLst>
          <pc:docMk/>
          <pc:sldMk cId="1059410513" sldId="1027"/>
        </pc:sldMkLst>
        <pc:spChg chg="mod">
          <ac:chgData name="Sarah Hall" userId="BiXO0zYXhc6Agds5NGJJgiS9uhs+fnwkjjDPe7tjfJg=" providerId="None" clId="Web-{37C3DE3E-21A7-44D1-BB88-3ED0F541BE77}" dt="2020-10-23T20:53:48.275" v="240" actId="20577"/>
          <ac:spMkLst>
            <pc:docMk/>
            <pc:sldMk cId="1059410513" sldId="1027"/>
            <ac:spMk id="7" creationId="{00000000-0000-0000-0000-000000000000}"/>
          </ac:spMkLst>
        </pc:spChg>
      </pc:sldChg>
      <pc:sldChg chg="modSp">
        <pc:chgData name="Sarah Hall" userId="BiXO0zYXhc6Agds5NGJJgiS9uhs+fnwkjjDPe7tjfJg=" providerId="None" clId="Web-{37C3DE3E-21A7-44D1-BB88-3ED0F541BE77}" dt="2020-10-23T20:43:35.592" v="110" actId="20577"/>
        <pc:sldMkLst>
          <pc:docMk/>
          <pc:sldMk cId="4244846105" sldId="1033"/>
        </pc:sldMkLst>
        <pc:spChg chg="mod">
          <ac:chgData name="Sarah Hall" userId="BiXO0zYXhc6Agds5NGJJgiS9uhs+fnwkjjDPe7tjfJg=" providerId="None" clId="Web-{37C3DE3E-21A7-44D1-BB88-3ED0F541BE77}" dt="2020-10-23T20:43:35.592" v="110" actId="20577"/>
          <ac:spMkLst>
            <pc:docMk/>
            <pc:sldMk cId="4244846105" sldId="1033"/>
            <ac:spMk id="3" creationId="{17DE1B0E-95A4-4D01-96EC-5A8C56789213}"/>
          </ac:spMkLst>
        </pc:spChg>
      </pc:sldChg>
    </pc:docChg>
  </pc:docChgLst>
  <pc:docChgLst>
    <pc:chgData name="Megan L Sanders" clId="Web-{17EBAF63-0187-49D8-84AF-4E474AF0423F}"/>
    <pc:docChg chg="modSld">
      <pc:chgData name="Megan L Sanders" userId="" providerId="" clId="Web-{17EBAF63-0187-49D8-84AF-4E474AF0423F}" dt="2021-05-27T17:18:04.884" v="0"/>
      <pc:docMkLst>
        <pc:docMk/>
      </pc:docMkLst>
      <pc:sldChg chg="modNotes">
        <pc:chgData name="Megan L Sanders" userId="" providerId="" clId="Web-{17EBAF63-0187-49D8-84AF-4E474AF0423F}" dt="2021-05-27T17:18:04.884" v="0"/>
        <pc:sldMkLst>
          <pc:docMk/>
          <pc:sldMk cId="1553523848" sldId="10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DDC8B-DD6B-4AC7-9A56-B78386A52C09}" type="doc">
      <dgm:prSet loTypeId="urn:microsoft.com/office/officeart/2005/8/layout/hProcess9" loCatId="process" qsTypeId="urn:microsoft.com/office/officeart/2005/8/quickstyle/simple1" qsCatId="simple" csTypeId="urn:microsoft.com/office/officeart/2005/8/colors/accent1_2" csCatId="accent1" phldr="1"/>
      <dgm:spPr/>
    </dgm:pt>
    <dgm:pt modelId="{3459AEEE-3374-41B3-8F96-47B72BB90C92}">
      <dgm:prSet phldrT="[Text]"/>
      <dgm:spPr>
        <a:solidFill>
          <a:srgbClr val="38C5EC"/>
        </a:solidFill>
      </dgm:spPr>
      <dgm:t>
        <a:bodyPr/>
        <a:lstStyle/>
        <a:p>
          <a:r>
            <a:rPr lang="en-US" dirty="0">
              <a:solidFill>
                <a:schemeClr val="tx1"/>
              </a:solidFill>
            </a:rPr>
            <a:t>tenncare.umn.ici.edu</a:t>
          </a:r>
        </a:p>
      </dgm:t>
    </dgm:pt>
    <dgm:pt modelId="{7E06DF38-D35F-43A0-8A77-4D51217D11FB}" type="parTrans" cxnId="{215BB6AE-9070-4C47-80EB-40275104B855}">
      <dgm:prSet/>
      <dgm:spPr/>
      <dgm:t>
        <a:bodyPr/>
        <a:lstStyle/>
        <a:p>
          <a:endParaRPr lang="en-US"/>
        </a:p>
      </dgm:t>
    </dgm:pt>
    <dgm:pt modelId="{71417C3A-5BAE-4E94-9B28-5404410CC18D}" type="sibTrans" cxnId="{215BB6AE-9070-4C47-80EB-40275104B855}">
      <dgm:prSet/>
      <dgm:spPr/>
      <dgm:t>
        <a:bodyPr/>
        <a:lstStyle/>
        <a:p>
          <a:endParaRPr lang="en-US"/>
        </a:p>
      </dgm:t>
    </dgm:pt>
    <dgm:pt modelId="{C61408BC-349D-4B32-95ED-D3499AE07AB6}">
      <dgm:prSet phldrT="[Text]" custT="1"/>
      <dgm:spPr>
        <a:solidFill>
          <a:srgbClr val="38C5EC"/>
        </a:solidFill>
      </dgm:spPr>
      <dgm:t>
        <a:bodyPr/>
        <a:lstStyle/>
        <a:p>
          <a:r>
            <a:rPr lang="en-US" sz="1800" dirty="0">
              <a:solidFill>
                <a:schemeClr val="tx1"/>
              </a:solidFill>
            </a:rPr>
            <a:t>Toolkit</a:t>
          </a:r>
        </a:p>
      </dgm:t>
    </dgm:pt>
    <dgm:pt modelId="{753A193E-F903-4C33-B151-2A1E97FC9613}" type="parTrans" cxnId="{E8D9CE78-103E-4D9D-A3A8-369DE6B1B538}">
      <dgm:prSet/>
      <dgm:spPr/>
      <dgm:t>
        <a:bodyPr/>
        <a:lstStyle/>
        <a:p>
          <a:endParaRPr lang="en-US"/>
        </a:p>
      </dgm:t>
    </dgm:pt>
    <dgm:pt modelId="{05FB3594-857D-4A90-9C59-A8FF05A6A37D}" type="sibTrans" cxnId="{E8D9CE78-103E-4D9D-A3A8-369DE6B1B538}">
      <dgm:prSet/>
      <dgm:spPr/>
      <dgm:t>
        <a:bodyPr/>
        <a:lstStyle/>
        <a:p>
          <a:endParaRPr lang="en-US"/>
        </a:p>
      </dgm:t>
    </dgm:pt>
    <dgm:pt modelId="{D549FCAD-1821-4599-94BA-48066B5F3400}">
      <dgm:prSet phldrT="[Text]" custT="1"/>
      <dgm:spPr>
        <a:solidFill>
          <a:srgbClr val="38C5EC"/>
        </a:solidFill>
      </dgm:spPr>
      <dgm:t>
        <a:bodyPr/>
        <a:lstStyle/>
        <a:p>
          <a:r>
            <a:rPr lang="en-US" sz="1800" dirty="0">
              <a:solidFill>
                <a:schemeClr val="tx1"/>
              </a:solidFill>
            </a:rPr>
            <a:t>Organizational Readiness</a:t>
          </a:r>
        </a:p>
      </dgm:t>
    </dgm:pt>
    <dgm:pt modelId="{DA42537D-5857-4F64-9195-A0C4BA60ECAA}" type="parTrans" cxnId="{E752B3EA-0CE9-4CED-84D2-78F1742334EA}">
      <dgm:prSet/>
      <dgm:spPr/>
      <dgm:t>
        <a:bodyPr/>
        <a:lstStyle/>
        <a:p>
          <a:endParaRPr lang="en-US"/>
        </a:p>
      </dgm:t>
    </dgm:pt>
    <dgm:pt modelId="{D3FBE546-081E-4FD8-9A96-153713F26844}" type="sibTrans" cxnId="{E752B3EA-0CE9-4CED-84D2-78F1742334EA}">
      <dgm:prSet/>
      <dgm:spPr/>
      <dgm:t>
        <a:bodyPr/>
        <a:lstStyle/>
        <a:p>
          <a:endParaRPr lang="en-US"/>
        </a:p>
      </dgm:t>
    </dgm:pt>
    <dgm:pt modelId="{D28732EE-98E6-4083-92C8-EB9AF0E2B514}">
      <dgm:prSet phldrT="[Text]" custT="1"/>
      <dgm:spPr>
        <a:solidFill>
          <a:srgbClr val="38C5EC"/>
        </a:solidFill>
      </dgm:spPr>
      <dgm:t>
        <a:bodyPr/>
        <a:lstStyle/>
        <a:p>
          <a:r>
            <a:rPr lang="en-US" sz="1800" dirty="0">
              <a:solidFill>
                <a:schemeClr val="tx1"/>
              </a:solidFill>
            </a:rPr>
            <a:t>Self-Assessment Workbook &amp; Action Plan</a:t>
          </a:r>
        </a:p>
      </dgm:t>
    </dgm:pt>
    <dgm:pt modelId="{EE2B034D-5C6A-4B46-BE8B-1A29E2587A8A}" type="parTrans" cxnId="{D2CCC8EE-0AFF-4DAD-AE95-82D0CB44FA5D}">
      <dgm:prSet/>
      <dgm:spPr/>
      <dgm:t>
        <a:bodyPr/>
        <a:lstStyle/>
        <a:p>
          <a:endParaRPr lang="en-US"/>
        </a:p>
      </dgm:t>
    </dgm:pt>
    <dgm:pt modelId="{646C27F1-C6FC-4CD2-ACA7-869B0E47BC4C}" type="sibTrans" cxnId="{D2CCC8EE-0AFF-4DAD-AE95-82D0CB44FA5D}">
      <dgm:prSet/>
      <dgm:spPr/>
      <dgm:t>
        <a:bodyPr/>
        <a:lstStyle/>
        <a:p>
          <a:endParaRPr lang="en-US"/>
        </a:p>
      </dgm:t>
    </dgm:pt>
    <dgm:pt modelId="{A73889AA-3E82-405A-A46B-56636575AEAD}" type="pres">
      <dgm:prSet presAssocID="{176DDC8B-DD6B-4AC7-9A56-B78386A52C09}" presName="CompostProcess" presStyleCnt="0">
        <dgm:presLayoutVars>
          <dgm:dir/>
          <dgm:resizeHandles val="exact"/>
        </dgm:presLayoutVars>
      </dgm:prSet>
      <dgm:spPr/>
    </dgm:pt>
    <dgm:pt modelId="{D47CF3C9-9DFC-4416-A721-F5D4601EE1DF}" type="pres">
      <dgm:prSet presAssocID="{176DDC8B-DD6B-4AC7-9A56-B78386A52C09}" presName="arrow" presStyleLbl="bgShp" presStyleIdx="0" presStyleCnt="1" custScaleX="117647" custLinFactNeighborX="2398" custLinFactNeighborY="340"/>
      <dgm:spPr>
        <a:solidFill>
          <a:srgbClr val="CCFFFF"/>
        </a:solidFill>
      </dgm:spPr>
    </dgm:pt>
    <dgm:pt modelId="{1DC63A71-72B7-4954-A692-A80AA598E21E}" type="pres">
      <dgm:prSet presAssocID="{176DDC8B-DD6B-4AC7-9A56-B78386A52C09}" presName="linearProcess" presStyleCnt="0"/>
      <dgm:spPr/>
    </dgm:pt>
    <dgm:pt modelId="{93A0703F-EA0C-4554-984C-50058FE74043}" type="pres">
      <dgm:prSet presAssocID="{3459AEEE-3374-41B3-8F96-47B72BB90C92}" presName="textNode" presStyleLbl="node1" presStyleIdx="0" presStyleCnt="4">
        <dgm:presLayoutVars>
          <dgm:bulletEnabled val="1"/>
        </dgm:presLayoutVars>
      </dgm:prSet>
      <dgm:spPr/>
    </dgm:pt>
    <dgm:pt modelId="{EBA4DB05-128A-43DD-A54A-649C7B117DED}" type="pres">
      <dgm:prSet presAssocID="{71417C3A-5BAE-4E94-9B28-5404410CC18D}" presName="sibTrans" presStyleCnt="0"/>
      <dgm:spPr/>
    </dgm:pt>
    <dgm:pt modelId="{73BB66EF-D1D0-44D7-AA5C-61E6B90FFD3F}" type="pres">
      <dgm:prSet presAssocID="{C61408BC-349D-4B32-95ED-D3499AE07AB6}" presName="textNode" presStyleLbl="node1" presStyleIdx="1" presStyleCnt="4">
        <dgm:presLayoutVars>
          <dgm:bulletEnabled val="1"/>
        </dgm:presLayoutVars>
      </dgm:prSet>
      <dgm:spPr/>
    </dgm:pt>
    <dgm:pt modelId="{2AF9ED2F-A652-41BA-B07B-16923F8A49FD}" type="pres">
      <dgm:prSet presAssocID="{05FB3594-857D-4A90-9C59-A8FF05A6A37D}" presName="sibTrans" presStyleCnt="0"/>
      <dgm:spPr/>
    </dgm:pt>
    <dgm:pt modelId="{F9593AFE-EC8F-4EB0-9252-A2EBC7F34F49}" type="pres">
      <dgm:prSet presAssocID="{D549FCAD-1821-4599-94BA-48066B5F3400}" presName="textNode" presStyleLbl="node1" presStyleIdx="2" presStyleCnt="4">
        <dgm:presLayoutVars>
          <dgm:bulletEnabled val="1"/>
        </dgm:presLayoutVars>
      </dgm:prSet>
      <dgm:spPr/>
    </dgm:pt>
    <dgm:pt modelId="{F1D31D87-4F2F-4324-A53E-7DC1B5890D55}" type="pres">
      <dgm:prSet presAssocID="{D3FBE546-081E-4FD8-9A96-153713F26844}" presName="sibTrans" presStyleCnt="0"/>
      <dgm:spPr/>
    </dgm:pt>
    <dgm:pt modelId="{25E9031A-5463-45C8-9B24-70574508A1BA}" type="pres">
      <dgm:prSet presAssocID="{D28732EE-98E6-4083-92C8-EB9AF0E2B514}" presName="textNode" presStyleLbl="node1" presStyleIdx="3" presStyleCnt="4">
        <dgm:presLayoutVars>
          <dgm:bulletEnabled val="1"/>
        </dgm:presLayoutVars>
      </dgm:prSet>
      <dgm:spPr/>
    </dgm:pt>
  </dgm:ptLst>
  <dgm:cxnLst>
    <dgm:cxn modelId="{E384D43A-9F8A-4E4A-94BF-872AC2C1A091}" type="presOf" srcId="{D28732EE-98E6-4083-92C8-EB9AF0E2B514}" destId="{25E9031A-5463-45C8-9B24-70574508A1BA}" srcOrd="0" destOrd="0" presId="urn:microsoft.com/office/officeart/2005/8/layout/hProcess9"/>
    <dgm:cxn modelId="{714AEC61-A6C1-4948-B1E4-6E61CA9615CB}" type="presOf" srcId="{3459AEEE-3374-41B3-8F96-47B72BB90C92}" destId="{93A0703F-EA0C-4554-984C-50058FE74043}" srcOrd="0" destOrd="0" presId="urn:microsoft.com/office/officeart/2005/8/layout/hProcess9"/>
    <dgm:cxn modelId="{D7815D43-7508-4D0E-B021-A21B9BA64001}" type="presOf" srcId="{176DDC8B-DD6B-4AC7-9A56-B78386A52C09}" destId="{A73889AA-3E82-405A-A46B-56636575AEAD}" srcOrd="0" destOrd="0" presId="urn:microsoft.com/office/officeart/2005/8/layout/hProcess9"/>
    <dgm:cxn modelId="{C5A65D70-703F-4229-993B-1FA4E588BBE0}" type="presOf" srcId="{C61408BC-349D-4B32-95ED-D3499AE07AB6}" destId="{73BB66EF-D1D0-44D7-AA5C-61E6B90FFD3F}" srcOrd="0" destOrd="0" presId="urn:microsoft.com/office/officeart/2005/8/layout/hProcess9"/>
    <dgm:cxn modelId="{E8D9CE78-103E-4D9D-A3A8-369DE6B1B538}" srcId="{176DDC8B-DD6B-4AC7-9A56-B78386A52C09}" destId="{C61408BC-349D-4B32-95ED-D3499AE07AB6}" srcOrd="1" destOrd="0" parTransId="{753A193E-F903-4C33-B151-2A1E97FC9613}" sibTransId="{05FB3594-857D-4A90-9C59-A8FF05A6A37D}"/>
    <dgm:cxn modelId="{408664A6-8DB6-4815-BA3B-6E261A6992E3}" type="presOf" srcId="{D549FCAD-1821-4599-94BA-48066B5F3400}" destId="{F9593AFE-EC8F-4EB0-9252-A2EBC7F34F49}" srcOrd="0" destOrd="0" presId="urn:microsoft.com/office/officeart/2005/8/layout/hProcess9"/>
    <dgm:cxn modelId="{215BB6AE-9070-4C47-80EB-40275104B855}" srcId="{176DDC8B-DD6B-4AC7-9A56-B78386A52C09}" destId="{3459AEEE-3374-41B3-8F96-47B72BB90C92}" srcOrd="0" destOrd="0" parTransId="{7E06DF38-D35F-43A0-8A77-4D51217D11FB}" sibTransId="{71417C3A-5BAE-4E94-9B28-5404410CC18D}"/>
    <dgm:cxn modelId="{E752B3EA-0CE9-4CED-84D2-78F1742334EA}" srcId="{176DDC8B-DD6B-4AC7-9A56-B78386A52C09}" destId="{D549FCAD-1821-4599-94BA-48066B5F3400}" srcOrd="2" destOrd="0" parTransId="{DA42537D-5857-4F64-9195-A0C4BA60ECAA}" sibTransId="{D3FBE546-081E-4FD8-9A96-153713F26844}"/>
    <dgm:cxn modelId="{D2CCC8EE-0AFF-4DAD-AE95-82D0CB44FA5D}" srcId="{176DDC8B-DD6B-4AC7-9A56-B78386A52C09}" destId="{D28732EE-98E6-4083-92C8-EB9AF0E2B514}" srcOrd="3" destOrd="0" parTransId="{EE2B034D-5C6A-4B46-BE8B-1A29E2587A8A}" sibTransId="{646C27F1-C6FC-4CD2-ACA7-869B0E47BC4C}"/>
    <dgm:cxn modelId="{1C5A5AFF-AF42-49EE-BA7F-598A04DB047E}" type="presParOf" srcId="{A73889AA-3E82-405A-A46B-56636575AEAD}" destId="{D47CF3C9-9DFC-4416-A721-F5D4601EE1DF}" srcOrd="0" destOrd="0" presId="urn:microsoft.com/office/officeart/2005/8/layout/hProcess9"/>
    <dgm:cxn modelId="{D45F5F44-38DF-41A4-89E3-1922E1420A4D}" type="presParOf" srcId="{A73889AA-3E82-405A-A46B-56636575AEAD}" destId="{1DC63A71-72B7-4954-A692-A80AA598E21E}" srcOrd="1" destOrd="0" presId="urn:microsoft.com/office/officeart/2005/8/layout/hProcess9"/>
    <dgm:cxn modelId="{FDA1DC0B-25BA-4AC7-95A9-838C0AC42474}" type="presParOf" srcId="{1DC63A71-72B7-4954-A692-A80AA598E21E}" destId="{93A0703F-EA0C-4554-984C-50058FE74043}" srcOrd="0" destOrd="0" presId="urn:microsoft.com/office/officeart/2005/8/layout/hProcess9"/>
    <dgm:cxn modelId="{8107C459-27A7-43E1-A498-13B055766EBC}" type="presParOf" srcId="{1DC63A71-72B7-4954-A692-A80AA598E21E}" destId="{EBA4DB05-128A-43DD-A54A-649C7B117DED}" srcOrd="1" destOrd="0" presId="urn:microsoft.com/office/officeart/2005/8/layout/hProcess9"/>
    <dgm:cxn modelId="{CFF35932-609C-4995-AEBE-30A433AB345F}" type="presParOf" srcId="{1DC63A71-72B7-4954-A692-A80AA598E21E}" destId="{73BB66EF-D1D0-44D7-AA5C-61E6B90FFD3F}" srcOrd="2" destOrd="0" presId="urn:microsoft.com/office/officeart/2005/8/layout/hProcess9"/>
    <dgm:cxn modelId="{6F243A9F-E9C7-4C71-B814-E7E79ABF5EEA}" type="presParOf" srcId="{1DC63A71-72B7-4954-A692-A80AA598E21E}" destId="{2AF9ED2F-A652-41BA-B07B-16923F8A49FD}" srcOrd="3" destOrd="0" presId="urn:microsoft.com/office/officeart/2005/8/layout/hProcess9"/>
    <dgm:cxn modelId="{A8890AB7-F16C-4CCC-B86D-FA9DF2F29F05}" type="presParOf" srcId="{1DC63A71-72B7-4954-A692-A80AA598E21E}" destId="{F9593AFE-EC8F-4EB0-9252-A2EBC7F34F49}" srcOrd="4" destOrd="0" presId="urn:microsoft.com/office/officeart/2005/8/layout/hProcess9"/>
    <dgm:cxn modelId="{251DEFE8-5BC3-4963-A924-C8D34C9AD3D1}" type="presParOf" srcId="{1DC63A71-72B7-4954-A692-A80AA598E21E}" destId="{F1D31D87-4F2F-4324-A53E-7DC1B5890D55}" srcOrd="5" destOrd="0" presId="urn:microsoft.com/office/officeart/2005/8/layout/hProcess9"/>
    <dgm:cxn modelId="{0EC9EE14-411B-4B35-A764-42819F2ADF87}" type="presParOf" srcId="{1DC63A71-72B7-4954-A692-A80AA598E21E}" destId="{25E9031A-5463-45C8-9B24-70574508A1B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CF3C9-9DFC-4416-A721-F5D4601EE1DF}">
      <dsp:nvSpPr>
        <dsp:cNvPr id="0" name=""/>
        <dsp:cNvSpPr/>
      </dsp:nvSpPr>
      <dsp:spPr>
        <a:xfrm>
          <a:off x="4" y="0"/>
          <a:ext cx="8127995" cy="5418667"/>
        </a:xfrm>
        <a:prstGeom prst="rightArrow">
          <a:avLst/>
        </a:prstGeom>
        <a:solidFill>
          <a:srgbClr val="CCFFFF"/>
        </a:solidFill>
        <a:ln>
          <a:noFill/>
        </a:ln>
        <a:effectLst/>
      </dsp:spPr>
      <dsp:style>
        <a:lnRef idx="0">
          <a:scrgbClr r="0" g="0" b="0"/>
        </a:lnRef>
        <a:fillRef idx="1">
          <a:scrgbClr r="0" g="0" b="0"/>
        </a:fillRef>
        <a:effectRef idx="0">
          <a:scrgbClr r="0" g="0" b="0"/>
        </a:effectRef>
        <a:fontRef idx="minor"/>
      </dsp:style>
    </dsp:sp>
    <dsp:sp modelId="{93A0703F-EA0C-4554-984C-50058FE74043}">
      <dsp:nvSpPr>
        <dsp:cNvPr id="0" name=""/>
        <dsp:cNvSpPr/>
      </dsp:nvSpPr>
      <dsp:spPr>
        <a:xfrm>
          <a:off x="992" y="1625600"/>
          <a:ext cx="1956494"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tenncare.umn.ici.edu</a:t>
          </a:r>
        </a:p>
      </dsp:txBody>
      <dsp:txXfrm>
        <a:off x="96500" y="1721108"/>
        <a:ext cx="1765478" cy="1976450"/>
      </dsp:txXfrm>
    </dsp:sp>
    <dsp:sp modelId="{73BB66EF-D1D0-44D7-AA5C-61E6B90FFD3F}">
      <dsp:nvSpPr>
        <dsp:cNvPr id="0" name=""/>
        <dsp:cNvSpPr/>
      </dsp:nvSpPr>
      <dsp:spPr>
        <a:xfrm>
          <a:off x="2057499" y="1625600"/>
          <a:ext cx="1956494"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Toolkit</a:t>
          </a:r>
        </a:p>
      </dsp:txBody>
      <dsp:txXfrm>
        <a:off x="2153007" y="1721108"/>
        <a:ext cx="1765478" cy="1976450"/>
      </dsp:txXfrm>
    </dsp:sp>
    <dsp:sp modelId="{F9593AFE-EC8F-4EB0-9252-A2EBC7F34F49}">
      <dsp:nvSpPr>
        <dsp:cNvPr id="0" name=""/>
        <dsp:cNvSpPr/>
      </dsp:nvSpPr>
      <dsp:spPr>
        <a:xfrm>
          <a:off x="4114006" y="1625600"/>
          <a:ext cx="1956494"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Organizational Readiness</a:t>
          </a:r>
        </a:p>
      </dsp:txBody>
      <dsp:txXfrm>
        <a:off x="4209514" y="1721108"/>
        <a:ext cx="1765478" cy="1976450"/>
      </dsp:txXfrm>
    </dsp:sp>
    <dsp:sp modelId="{25E9031A-5463-45C8-9B24-70574508A1BA}">
      <dsp:nvSpPr>
        <dsp:cNvPr id="0" name=""/>
        <dsp:cNvSpPr/>
      </dsp:nvSpPr>
      <dsp:spPr>
        <a:xfrm>
          <a:off x="6170513" y="1625600"/>
          <a:ext cx="1956494" cy="2167466"/>
        </a:xfrm>
        <a:prstGeom prst="roundRect">
          <a:avLst/>
        </a:prstGeom>
        <a:solidFill>
          <a:srgbClr val="38C5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Self-Assessment Workbook &amp; Action Plan</a:t>
          </a:r>
        </a:p>
      </dsp:txBody>
      <dsp:txXfrm>
        <a:off x="6266021" y="1721108"/>
        <a:ext cx="1765478" cy="19764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0799A-0B77-4B81-863F-0691952A7DFB}"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4951F-DB89-46A0-8245-A40C626A4F19}" type="slidenum">
              <a:rPr lang="en-US" smtClean="0"/>
              <a:t>‹#›</a:t>
            </a:fld>
            <a:endParaRPr lang="en-US"/>
          </a:p>
        </p:txBody>
      </p:sp>
    </p:spTree>
    <p:extLst>
      <p:ext uri="{BB962C8B-B14F-4D97-AF65-F5344CB8AC3E}">
        <p14:creationId xmlns:p14="http://schemas.microsoft.com/office/powerpoint/2010/main" val="169540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To </a:t>
            </a:r>
            <a:r>
              <a:rPr lang="en-US" b="0" i="1" baseline="0" dirty="0"/>
              <a:t>Prepare: </a:t>
            </a:r>
          </a:p>
          <a:p>
            <a:pPr marL="171450" indent="-171450">
              <a:buFont typeface="Wingdings" panose="05000000000000000000" pitchFamily="2" charset="2"/>
              <a:buChar char="Ø"/>
            </a:pPr>
            <a:r>
              <a:rPr lang="en-US" i="1" baseline="0" dirty="0"/>
              <a:t>Turn on Live Transcript and record if applicable</a:t>
            </a:r>
          </a:p>
          <a:p>
            <a:pPr marL="171450" indent="-171450">
              <a:buFont typeface="Wingdings" panose="05000000000000000000" pitchFamily="2" charset="2"/>
              <a:buChar char="Ø"/>
            </a:pPr>
            <a:r>
              <a:rPr lang="en-US" i="0" baseline="0" dirty="0"/>
              <a:t>prepare Cost of New Hire Tool and PDF of slides (without notes) to put in chat</a:t>
            </a:r>
          </a:p>
          <a:p>
            <a:pPr marL="174708" indent="-174708">
              <a:buFont typeface="Wingdings" panose="05000000000000000000" pitchFamily="2" charset="2"/>
              <a:buChar char="Ø"/>
            </a:pPr>
            <a:r>
              <a:rPr lang="en-US" i="0" dirty="0"/>
              <a:t>Slide #2 – Update presenter names</a:t>
            </a:r>
            <a:endParaRPr lang="en-US" i="0" dirty="0">
              <a:cs typeface="Calibri"/>
            </a:endParaRPr>
          </a:p>
          <a:p>
            <a:pPr marL="174708" indent="-174708">
              <a:buFont typeface="Wingdings" panose="05000000000000000000" pitchFamily="2" charset="2"/>
              <a:buChar char="Ø"/>
            </a:pPr>
            <a:r>
              <a:rPr lang="en-US" i="0" dirty="0"/>
              <a:t>Check that the presenter can share their screen </a:t>
            </a:r>
          </a:p>
          <a:p>
            <a:pPr marL="174708" indent="-174708">
              <a:buFont typeface="Wingdings" panose="05000000000000000000" pitchFamily="2" charset="2"/>
              <a:buChar char="Ø"/>
            </a:pPr>
            <a:r>
              <a:rPr lang="en-US" i="0" dirty="0">
                <a:cs typeface="Calibri" panose="020F0502020204030204"/>
              </a:rPr>
              <a:t>Prepare breakout groups if a large group</a:t>
            </a:r>
          </a:p>
          <a:p>
            <a:pPr marL="174708" indent="-174708">
              <a:buFont typeface="Wingdings" panose="05000000000000000000" pitchFamily="2" charset="2"/>
              <a:buChar char="Ø"/>
            </a:pPr>
            <a:r>
              <a:rPr lang="en-US" i="0" dirty="0">
                <a:cs typeface="Calibri" panose="020F0502020204030204"/>
              </a:rPr>
              <a:t>Assign</a:t>
            </a:r>
            <a:r>
              <a:rPr lang="en-US" i="0" baseline="0" dirty="0">
                <a:cs typeface="Calibri" panose="020F0502020204030204"/>
              </a:rPr>
              <a:t> an attendance taker, time keeper, chat monitor</a:t>
            </a:r>
            <a:endParaRPr lang="en-US" i="0" dirty="0">
              <a:cs typeface="Calibri" panose="020F0502020204030204"/>
            </a:endParaRPr>
          </a:p>
          <a:p>
            <a:endParaRPr lang="en-US" i="1" baseline="0" dirty="0"/>
          </a:p>
          <a:p>
            <a:r>
              <a:rPr lang="en-US" i="1" baseline="0" dirty="0"/>
              <a:t>Note to Facilitator:</a:t>
            </a:r>
          </a:p>
          <a:p>
            <a:r>
              <a:rPr lang="en-US" b="1" i="0" baseline="0" dirty="0"/>
              <a:t>Bold Text = Timing</a:t>
            </a:r>
          </a:p>
          <a:p>
            <a:r>
              <a:rPr lang="en-US" b="0" i="1" baseline="0" dirty="0"/>
              <a:t>Italicized Text = Notes – do not read</a:t>
            </a:r>
          </a:p>
          <a:p>
            <a:r>
              <a:rPr lang="en-US" b="0" i="0" baseline="0" dirty="0"/>
              <a:t>Regular Text = Talking Points</a:t>
            </a:r>
            <a:endParaRPr lang="en-US" b="0" i="0" dirty="0"/>
          </a:p>
        </p:txBody>
      </p:sp>
      <p:sp>
        <p:nvSpPr>
          <p:cNvPr id="4" name="Slide Number Placeholder 3"/>
          <p:cNvSpPr>
            <a:spLocks noGrp="1"/>
          </p:cNvSpPr>
          <p:nvPr>
            <p:ph type="sldNum" sz="quarter" idx="10"/>
          </p:nvPr>
        </p:nvSpPr>
        <p:spPr/>
        <p:txBody>
          <a:bodyPr/>
          <a:lstStyle/>
          <a:p>
            <a:fld id="{1794951F-DB89-46A0-8245-A40C626A4F19}" type="slidenum">
              <a:rPr lang="en-US" smtClean="0"/>
              <a:t>1</a:t>
            </a:fld>
            <a:endParaRPr lang="en-US"/>
          </a:p>
        </p:txBody>
      </p:sp>
    </p:spTree>
    <p:extLst>
      <p:ext uri="{BB962C8B-B14F-4D97-AF65-F5344CB8AC3E}">
        <p14:creationId xmlns:p14="http://schemas.microsoft.com/office/powerpoint/2010/main" val="100474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minutes</a:t>
            </a:r>
          </a:p>
          <a:p>
            <a:endParaRPr lang="en-US" baseline="0" dirty="0"/>
          </a:p>
          <a:p>
            <a:r>
              <a:rPr lang="en-US" baseline="0" dirty="0"/>
              <a:t>Talking Points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High costs in some areas versus other does not necessarily mean you should reduce your costs but draws out the importance of each of these items being wroth the money.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May help you find out that a tool is not worth the cost.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This tool does not solve a single problem – instead, it helps illustrate the importance of keeping people and not just continuing to pull people in. </a:t>
            </a:r>
          </a:p>
        </p:txBody>
      </p:sp>
      <p:sp>
        <p:nvSpPr>
          <p:cNvPr id="4" name="Slide Number Placeholder 3"/>
          <p:cNvSpPr>
            <a:spLocks noGrp="1"/>
          </p:cNvSpPr>
          <p:nvPr>
            <p:ph type="sldNum" sz="quarter" idx="10"/>
          </p:nvPr>
        </p:nvSpPr>
        <p:spPr/>
        <p:txBody>
          <a:bodyPr/>
          <a:lstStyle/>
          <a:p>
            <a:fld id="{1794951F-DB89-46A0-8245-A40C626A4F19}" type="slidenum">
              <a:rPr lang="en-US" smtClean="0"/>
              <a:t>10</a:t>
            </a:fld>
            <a:endParaRPr lang="en-US"/>
          </a:p>
        </p:txBody>
      </p:sp>
    </p:spTree>
    <p:extLst>
      <p:ext uri="{BB962C8B-B14F-4D97-AF65-F5344CB8AC3E}">
        <p14:creationId xmlns:p14="http://schemas.microsoft.com/office/powerpoint/2010/main" val="1199758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r>
              <a:rPr lang="en-US" i="1" dirty="0"/>
              <a:t>Put tool in chat again</a:t>
            </a:r>
          </a:p>
          <a:p>
            <a:pPr marL="171450" indent="-171450">
              <a:buFont typeface="Wingdings" panose="05000000000000000000" pitchFamily="2" charset="2"/>
              <a:buChar char="Ø"/>
            </a:pPr>
            <a:r>
              <a:rPr lang="en-US" dirty="0"/>
              <a:t>You can open the tool now or follow along with these screenshots. </a:t>
            </a:r>
          </a:p>
          <a:p>
            <a:pPr marL="171450" indent="-171450">
              <a:buFont typeface="Wingdings" panose="05000000000000000000" pitchFamily="2" charset="2"/>
              <a:buChar char="Ø"/>
            </a:pPr>
            <a:r>
              <a:rPr lang="en-US" dirty="0"/>
              <a:t>We don’t expect you to have all of this information today to fill out.</a:t>
            </a:r>
            <a:r>
              <a:rPr lang="en-US" baseline="0" dirty="0"/>
              <a:t> </a:t>
            </a:r>
          </a:p>
          <a:p>
            <a:pPr marL="171450" indent="-171450">
              <a:buFont typeface="Wingdings" panose="05000000000000000000" pitchFamily="2" charset="2"/>
              <a:buChar char="Ø"/>
            </a:pPr>
            <a:r>
              <a:rPr lang="en-US" baseline="0" dirty="0"/>
              <a:t>You’ll see at the bottom one of the tabs is an example, while the other is a blank sheet. We recommend you use the blank sheet for yourself, and the sample for a reference if you get confused. We’ll be looking at screenshots from the sample sheet so you can see what it looks like with actual data.</a:t>
            </a:r>
            <a:endParaRPr lang="en-US" dirty="0"/>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11</a:t>
            </a:fld>
            <a:endParaRPr lang="en-US"/>
          </a:p>
        </p:txBody>
      </p:sp>
    </p:spTree>
    <p:extLst>
      <p:ext uri="{BB962C8B-B14F-4D97-AF65-F5344CB8AC3E}">
        <p14:creationId xmlns:p14="http://schemas.microsoft.com/office/powerpoint/2010/main" val="3742000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2 minutes</a:t>
            </a:r>
          </a:p>
          <a:p>
            <a:endParaRPr lang="en-US" baseline="0" dirty="0"/>
          </a:p>
          <a:p>
            <a:r>
              <a:rPr lang="en-US" baseline="0" dirty="0"/>
              <a:t>Talking Points</a:t>
            </a:r>
          </a:p>
          <a:p>
            <a:pPr marL="171450" indent="-171450">
              <a:buFont typeface="Wingdings" panose="05000000000000000000" pitchFamily="2" charset="2"/>
              <a:buChar char="Ø"/>
            </a:pPr>
            <a:r>
              <a:rPr lang="en-US" dirty="0"/>
              <a:t>You’ll see the red outlining</a:t>
            </a:r>
            <a:r>
              <a:rPr lang="en-US" baseline="0" dirty="0"/>
              <a:t> the top section and the bottom section. These are two important sections to first consider. You can type in your job classification at the top – in this case, DSP. </a:t>
            </a:r>
          </a:p>
          <a:p>
            <a:pPr marL="171450" indent="-171450">
              <a:buFont typeface="Wingdings" panose="05000000000000000000" pitchFamily="2" charset="2"/>
              <a:buChar char="Ø"/>
            </a:pPr>
            <a:r>
              <a:rPr lang="en-US" baseline="0" dirty="0"/>
              <a:t>First, you’ll need to think about what time period you want to consider. The example uses a 6-month time period – from sept-march. It’s important that in this time period you have people you have hired, otherwise the results will not be useful.</a:t>
            </a:r>
          </a:p>
          <a:p>
            <a:pPr marL="171450" indent="-171450">
              <a:buFont typeface="Wingdings" panose="05000000000000000000" pitchFamily="2" charset="2"/>
              <a:buChar char="Ø"/>
            </a:pPr>
            <a:r>
              <a:rPr lang="en-US" baseline="0" dirty="0"/>
              <a:t>Once you determine your time period, you can fill that in the “time period for calculations in months” and “dates of classification” at the bottom of the sheet. Then you can look at your data and see how many DSPs you hired (putting that in the bottom and top of the sheet) and how many DPSs left during that time period. </a:t>
            </a:r>
          </a:p>
          <a:p>
            <a:pPr marL="171450" indent="-171450">
              <a:buFont typeface="Wingdings" panose="05000000000000000000" pitchFamily="2" charset="2"/>
              <a:buChar char="Ø"/>
            </a:pPr>
            <a:r>
              <a:rPr lang="en-US" baseline="0" dirty="0"/>
              <a:t>You will need to have the time period and number of employees hired during that time period filled in those bottom spots, otherwise the sheet will not calculate correctly. </a:t>
            </a:r>
            <a:endParaRPr lang="en-US" dirty="0"/>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12</a:t>
            </a:fld>
            <a:endParaRPr lang="en-US"/>
          </a:p>
        </p:txBody>
      </p:sp>
    </p:spTree>
    <p:extLst>
      <p:ext uri="{BB962C8B-B14F-4D97-AF65-F5344CB8AC3E}">
        <p14:creationId xmlns:p14="http://schemas.microsoft.com/office/powerpoint/2010/main" val="279283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indent="-171450">
              <a:buFont typeface="Wingdings" panose="05000000000000000000" pitchFamily="2" charset="2"/>
              <a:buChar char="Ø"/>
            </a:pPr>
            <a:r>
              <a:rPr lang="en-US" dirty="0"/>
              <a:t>This sheet is divided into 3 areas: recruitment, selection, other. </a:t>
            </a:r>
          </a:p>
          <a:p>
            <a:pPr marL="171450" indent="-171450">
              <a:buFont typeface="Wingdings" panose="05000000000000000000" pitchFamily="2" charset="2"/>
              <a:buChar char="Ø"/>
            </a:pPr>
            <a:r>
              <a:rPr lang="en-US" dirty="0"/>
              <a:t>Each</a:t>
            </a:r>
            <a:r>
              <a:rPr lang="en-US" baseline="0" dirty="0"/>
              <a:t> section calculates t</a:t>
            </a:r>
            <a:r>
              <a:rPr lang="en-US" dirty="0"/>
              <a:t>otals automatically as long as time period and # of employees are filled in. </a:t>
            </a:r>
          </a:p>
          <a:p>
            <a:pPr marL="171450" indent="-171450">
              <a:buFont typeface="Wingdings" panose="05000000000000000000" pitchFamily="2" charset="2"/>
              <a:buChar char="Ø"/>
            </a:pPr>
            <a:r>
              <a:rPr lang="en-US" i="1" dirty="0"/>
              <a:t>Point out 5 totals: recruitment, selection, other, grand, and cost/hire</a:t>
            </a:r>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13</a:t>
            </a:fld>
            <a:endParaRPr lang="en-US"/>
          </a:p>
        </p:txBody>
      </p:sp>
    </p:spTree>
    <p:extLst>
      <p:ext uri="{BB962C8B-B14F-4D97-AF65-F5344CB8AC3E}">
        <p14:creationId xmlns:p14="http://schemas.microsoft.com/office/powerpoint/2010/main" val="2002591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indent="-171450">
              <a:buFont typeface="Wingdings" panose="05000000000000000000" pitchFamily="2" charset="2"/>
              <a:buChar char="Ø"/>
            </a:pPr>
            <a:r>
              <a:rPr lang="en-US" dirty="0"/>
              <a:t>Both sheets have small red triangles</a:t>
            </a:r>
            <a:r>
              <a:rPr lang="en-US" baseline="0" dirty="0"/>
              <a:t> in many of the boxes you can fill in. </a:t>
            </a:r>
          </a:p>
          <a:p>
            <a:pPr marL="171450" indent="-171450">
              <a:buFont typeface="Wingdings" panose="05000000000000000000" pitchFamily="2" charset="2"/>
              <a:buChar char="Ø"/>
            </a:pPr>
            <a:r>
              <a:rPr lang="en-US" dirty="0"/>
              <a:t>Roll</a:t>
            </a:r>
            <a:r>
              <a:rPr lang="en-US" baseline="0" dirty="0"/>
              <a:t> over triangles with your cursor and they’ll tell you how to fill them out. </a:t>
            </a:r>
          </a:p>
          <a:p>
            <a:pPr marL="171450" indent="-171450">
              <a:buFont typeface="Wingdings" panose="05000000000000000000" pitchFamily="2" charset="2"/>
              <a:buChar char="Ø"/>
            </a:pPr>
            <a:r>
              <a:rPr lang="en-US" baseline="0" dirty="0"/>
              <a:t>In the sample worksheet we’re looking at now, it shows how it was calculated but in the blank </a:t>
            </a:r>
            <a:r>
              <a:rPr lang="en-US" baseline="0" dirty="0" err="1"/>
              <a:t>ws</a:t>
            </a:r>
            <a:r>
              <a:rPr lang="en-US" baseline="0" dirty="0"/>
              <a:t> it shows more general advice. Both can be useful if a particular entry is confusing.</a:t>
            </a:r>
          </a:p>
          <a:p>
            <a:pPr marL="171450" indent="-171450">
              <a:buFont typeface="Wingdings" panose="05000000000000000000" pitchFamily="2" charset="2"/>
              <a:buChar char="Ø"/>
            </a:pPr>
            <a:r>
              <a:rPr lang="en-US" baseline="0" dirty="0"/>
              <a:t>For example, if you put your cursor over the $9000 next to help wanted ads, </a:t>
            </a:r>
            <a:r>
              <a:rPr lang="en-US" i="1" baseline="0" dirty="0"/>
              <a:t>read yellow box.</a:t>
            </a:r>
            <a:endParaRPr lang="en-US" dirty="0"/>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14</a:t>
            </a:fld>
            <a:endParaRPr lang="en-US"/>
          </a:p>
        </p:txBody>
      </p:sp>
    </p:spTree>
    <p:extLst>
      <p:ext uri="{BB962C8B-B14F-4D97-AF65-F5344CB8AC3E}">
        <p14:creationId xmlns:p14="http://schemas.microsoft.com/office/powerpoint/2010/main" val="292755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indent="-171450">
              <a:buFont typeface="Wingdings" panose="05000000000000000000" pitchFamily="2" charset="2"/>
              <a:buChar char="Ø"/>
            </a:pPr>
            <a:r>
              <a:rPr lang="en-US" dirty="0"/>
              <a:t>Some entries ask for calculations</a:t>
            </a:r>
            <a:r>
              <a:rPr lang="en-US" baseline="0" dirty="0"/>
              <a:t> of salaries</a:t>
            </a:r>
            <a:r>
              <a:rPr lang="en-US" dirty="0"/>
              <a:t>. For example, as shown in this section, </a:t>
            </a:r>
            <a:r>
              <a:rPr lang="en-US" i="1" dirty="0"/>
              <a:t>read yellow box</a:t>
            </a:r>
          </a:p>
          <a:p>
            <a:pPr marL="171450" indent="-171450">
              <a:buFont typeface="Wingdings" panose="05000000000000000000" pitchFamily="2" charset="2"/>
              <a:buChar char="Ø"/>
            </a:pPr>
            <a:r>
              <a:rPr lang="en-US" dirty="0"/>
              <a:t>In</a:t>
            </a:r>
            <a:r>
              <a:rPr lang="en-US" baseline="0" dirty="0"/>
              <a:t> areas like these, cost might be higher because you pay your employees more. High costs not bad!</a:t>
            </a:r>
            <a:endParaRPr lang="en-US" dirty="0"/>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15</a:t>
            </a:fld>
            <a:endParaRPr lang="en-US"/>
          </a:p>
        </p:txBody>
      </p:sp>
    </p:spTree>
    <p:extLst>
      <p:ext uri="{BB962C8B-B14F-4D97-AF65-F5344CB8AC3E}">
        <p14:creationId xmlns:p14="http://schemas.microsoft.com/office/powerpoint/2010/main" val="1623620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indent="-171450">
              <a:buFont typeface="Wingdings" panose="05000000000000000000" pitchFamily="2" charset="2"/>
              <a:buChar char="Ø"/>
            </a:pPr>
            <a:endParaRPr lang="en-US" sz="1200" b="0" i="0" u="none" strike="noStrike"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u="none" strike="noStrike" kern="1200" dirty="0">
                <a:solidFill>
                  <a:schemeClr val="tx1"/>
                </a:solidFill>
                <a:effectLst/>
                <a:latin typeface="+mn-lt"/>
                <a:ea typeface="+mn-ea"/>
                <a:cs typeface="+mn-cs"/>
              </a:rPr>
              <a:t>The final section is other costs associated</a:t>
            </a:r>
            <a:r>
              <a:rPr lang="en-US" sz="1200" b="0" i="0" u="none" strike="noStrike" kern="1200" baseline="0" dirty="0">
                <a:solidFill>
                  <a:schemeClr val="tx1"/>
                </a:solidFill>
                <a:effectLst/>
                <a:latin typeface="+mn-lt"/>
                <a:ea typeface="+mn-ea"/>
                <a:cs typeface="+mn-cs"/>
              </a:rPr>
              <a:t> with</a:t>
            </a:r>
            <a:r>
              <a:rPr lang="en-US" sz="1200" b="0" i="0" u="none" strike="noStrike" kern="1200" dirty="0">
                <a:solidFill>
                  <a:schemeClr val="tx1"/>
                </a:solidFill>
                <a:effectLst/>
                <a:latin typeface="+mn-lt"/>
                <a:ea typeface="+mn-ea"/>
                <a:cs typeface="+mn-cs"/>
              </a:rPr>
              <a:t> turnover.</a:t>
            </a:r>
            <a:r>
              <a:rPr lang="en-US" sz="1200" b="0" i="0" u="none" strike="noStrike" kern="1200" baseline="0" dirty="0">
                <a:solidFill>
                  <a:schemeClr val="tx1"/>
                </a:solidFill>
                <a:effectLst/>
                <a:latin typeface="+mn-lt"/>
                <a:ea typeface="+mn-ea"/>
                <a:cs typeface="+mn-cs"/>
              </a:rPr>
              <a:t> This includes overtime, which is important to calculate to determine true costs. </a:t>
            </a:r>
            <a:endParaRPr lang="en-US" sz="1200" b="0" i="0" u="none" strike="noStrike"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u="none" strike="noStrike" kern="1200" dirty="0">
                <a:solidFill>
                  <a:schemeClr val="tx1"/>
                </a:solidFill>
                <a:effectLst/>
                <a:latin typeface="+mn-lt"/>
                <a:ea typeface="+mn-ea"/>
                <a:cs typeface="+mn-cs"/>
              </a:rPr>
              <a:t>Nonmonetary costs: You may not be able to calculate these costs as easily because they involve loss of trust, motivation, etc. There are many studies that show the</a:t>
            </a:r>
            <a:r>
              <a:rPr lang="en-US" sz="1200" b="0" i="0" u="none" strike="noStrike" kern="1200" baseline="0" dirty="0">
                <a:solidFill>
                  <a:schemeClr val="tx1"/>
                </a:solidFill>
                <a:effectLst/>
                <a:latin typeface="+mn-lt"/>
                <a:ea typeface="+mn-ea"/>
                <a:cs typeface="+mn-cs"/>
              </a:rPr>
              <a:t> incredible impact the turnover has on other DSPs, persons served, and families of persons served</a:t>
            </a:r>
            <a:endParaRPr lang="en-US" sz="1200" b="0" i="0" u="none" strike="noStrike" kern="1200" dirty="0">
              <a:solidFill>
                <a:schemeClr val="tx1"/>
              </a:solidFill>
              <a:effectLst/>
              <a:latin typeface="+mn-lt"/>
              <a:ea typeface="+mn-ea"/>
              <a:cs typeface="+mn-cs"/>
            </a:endParaRPr>
          </a:p>
          <a:p>
            <a:pPr marL="628650" lvl="1" indent="-171450">
              <a:buFont typeface="Wingdings" panose="05000000000000000000" pitchFamily="2" charset="2"/>
              <a:buChar char="Ø"/>
            </a:pPr>
            <a:r>
              <a:rPr lang="en-US" sz="1200" b="0" i="0" u="none" strike="noStrike" kern="1200" dirty="0">
                <a:solidFill>
                  <a:schemeClr val="tx1"/>
                </a:solidFill>
                <a:effectLst/>
                <a:latin typeface="+mn-lt"/>
                <a:ea typeface="+mn-ea"/>
                <a:cs typeface="+mn-cs"/>
              </a:rPr>
              <a:t>Some</a:t>
            </a:r>
            <a:r>
              <a:rPr lang="en-US" sz="1200" b="0" i="0" u="none" strike="noStrike" kern="1200" baseline="0" dirty="0">
                <a:solidFill>
                  <a:schemeClr val="tx1"/>
                </a:solidFill>
                <a:effectLst/>
                <a:latin typeface="+mn-lt"/>
                <a:ea typeface="+mn-ea"/>
                <a:cs typeface="+mn-cs"/>
              </a:rPr>
              <a:t> MAY be able to be calculated depending on your org. In this sample…</a:t>
            </a:r>
            <a:r>
              <a:rPr lang="en-US" sz="1200" b="0" i="1" u="none" strike="noStrike" kern="1200" baseline="0" dirty="0">
                <a:solidFill>
                  <a:schemeClr val="tx1"/>
                </a:solidFill>
                <a:effectLst/>
                <a:latin typeface="+mn-lt"/>
                <a:ea typeface="+mn-ea"/>
                <a:cs typeface="+mn-cs"/>
              </a:rPr>
              <a:t>read yellow box</a:t>
            </a:r>
            <a:endParaRPr lang="en-US" dirty="0"/>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16</a:t>
            </a:fld>
            <a:endParaRPr lang="en-US"/>
          </a:p>
        </p:txBody>
      </p:sp>
    </p:spTree>
    <p:extLst>
      <p:ext uri="{BB962C8B-B14F-4D97-AF65-F5344CB8AC3E}">
        <p14:creationId xmlns:p14="http://schemas.microsoft.com/office/powerpoint/2010/main" val="318839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1-5 minute</a:t>
            </a:r>
          </a:p>
          <a:p>
            <a:endParaRPr lang="en-US" baseline="0" dirty="0"/>
          </a:p>
          <a:p>
            <a:r>
              <a:rPr lang="en-US" baseline="0" dirty="0"/>
              <a:t>Talking Points</a:t>
            </a:r>
          </a:p>
          <a:p>
            <a:r>
              <a:rPr lang="en-US" i="1" dirty="0"/>
              <a:t>Post tool in chat again</a:t>
            </a:r>
          </a:p>
          <a:p>
            <a:pPr marL="171450" indent="-171450">
              <a:buFont typeface="Wingdings" panose="05000000000000000000" pitchFamily="2" charset="2"/>
              <a:buChar char="Ø"/>
            </a:pPr>
            <a:r>
              <a:rPr lang="en-US" i="0" baseline="0" dirty="0"/>
              <a:t>This is the tool. If you have questions as you’re working through it, reach out.</a:t>
            </a:r>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17</a:t>
            </a:fld>
            <a:endParaRPr lang="en-US"/>
          </a:p>
        </p:txBody>
      </p:sp>
    </p:spTree>
    <p:extLst>
      <p:ext uri="{BB962C8B-B14F-4D97-AF65-F5344CB8AC3E}">
        <p14:creationId xmlns:p14="http://schemas.microsoft.com/office/powerpoint/2010/main" val="413141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i="1" dirty="0"/>
              <a:t>Transition slide</a:t>
            </a:r>
          </a:p>
          <a:p>
            <a:pPr marL="171450" indent="-171450">
              <a:buFont typeface="Wingdings" panose="05000000000000000000" pitchFamily="2" charset="2"/>
              <a:buChar char="Ø"/>
            </a:pPr>
            <a:r>
              <a:rPr lang="en-US" dirty="0"/>
              <a:t>Any questions about the tool? </a:t>
            </a:r>
          </a:p>
        </p:txBody>
      </p:sp>
      <p:sp>
        <p:nvSpPr>
          <p:cNvPr id="4" name="Slide Number Placeholder 3"/>
          <p:cNvSpPr>
            <a:spLocks noGrp="1"/>
          </p:cNvSpPr>
          <p:nvPr>
            <p:ph type="sldNum" sz="quarter" idx="10"/>
          </p:nvPr>
        </p:nvSpPr>
        <p:spPr/>
        <p:txBody>
          <a:bodyPr/>
          <a:lstStyle/>
          <a:p>
            <a:fld id="{1794951F-DB89-46A0-8245-A40C626A4F19}" type="slidenum">
              <a:rPr lang="en-US" smtClean="0"/>
              <a:t>18</a:t>
            </a:fld>
            <a:endParaRPr lang="en-US"/>
          </a:p>
        </p:txBody>
      </p:sp>
    </p:spTree>
    <p:extLst>
      <p:ext uri="{BB962C8B-B14F-4D97-AF65-F5344CB8AC3E}">
        <p14:creationId xmlns:p14="http://schemas.microsoft.com/office/powerpoint/2010/main" val="271217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3-8 minute</a:t>
            </a:r>
          </a:p>
          <a:p>
            <a:endParaRPr lang="en-US" baseline="0" dirty="0"/>
          </a:p>
          <a:p>
            <a:r>
              <a:rPr lang="en-US" baseline="0" dirty="0"/>
              <a:t>Talking Points</a:t>
            </a:r>
          </a:p>
          <a:p>
            <a:r>
              <a:rPr lang="en-US" i="1" dirty="0"/>
              <a:t>May </a:t>
            </a:r>
            <a:r>
              <a:rPr lang="x-none" i="1" dirty="0"/>
              <a:t>stay in large group depending on size. </a:t>
            </a:r>
            <a:endParaRPr lang="en-US" i="1" dirty="0"/>
          </a:p>
          <a:p>
            <a:r>
              <a:rPr lang="en-US" i="1" dirty="0"/>
              <a:t>If Breakout room conversation: </a:t>
            </a:r>
            <a:r>
              <a:rPr lang="en-US" sz="1200" i="1" dirty="0"/>
              <a:t>Breakout</a:t>
            </a:r>
            <a:r>
              <a:rPr lang="en-US" sz="1200" i="1" baseline="0" dirty="0"/>
              <a:t> Time in small group 10 minutes ; </a:t>
            </a:r>
            <a:r>
              <a:rPr lang="en-US" sz="1200" i="1" dirty="0"/>
              <a:t>Breakout</a:t>
            </a:r>
            <a:r>
              <a:rPr lang="en-US" sz="1200" i="1" baseline="0" dirty="0"/>
              <a:t> groups – 4-5 per group, follow-up similar pattern of splitting MCOs between groups, select someone to take notes and someone to report – can be the same person Report Out to Large group- 5 minutes</a:t>
            </a:r>
          </a:p>
          <a:p>
            <a:r>
              <a:rPr lang="en-US" i="1" dirty="0"/>
              <a:t>Work</a:t>
            </a:r>
            <a:r>
              <a:rPr lang="en-US" i="1" baseline="0" dirty="0"/>
              <a:t> with providers to encourage use as a discovery tool and a way to see growth and REALLY see where costs go. </a:t>
            </a:r>
            <a:endParaRPr lang="en-US" i="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dirty="0"/>
              <a:t>How will</a:t>
            </a:r>
            <a:r>
              <a:rPr lang="en-US" i="0" baseline="0" dirty="0"/>
              <a:t> you use this tool? What is important for you? What is your next step?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6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a:t>
            </a:r>
            <a:r>
              <a:rPr lang="en-US" b="1" i="0" baseline="0" dirty="0"/>
              <a:t> 30 seconds</a:t>
            </a:r>
            <a:endParaRPr lang="en-US" b="1" i="0" dirty="0"/>
          </a:p>
          <a:p>
            <a:pPr rtl="0"/>
            <a:endParaRPr lang="en-US" b="0" dirty="0"/>
          </a:p>
          <a:p>
            <a:pPr rtl="0"/>
            <a:r>
              <a:rPr lang="en-US" b="0" dirty="0"/>
              <a:t>Talking Points</a:t>
            </a:r>
          </a:p>
          <a:p>
            <a:pPr rtl="0"/>
            <a:r>
              <a:rPr lang="en-US" b="1" dirty="0"/>
              <a:t>WELCOME:</a:t>
            </a:r>
            <a:endParaRPr lang="en-US" b="0" dirty="0">
              <a:effectLst/>
              <a:cs typeface="Calibri" panose="020F0502020204030204"/>
            </a:endParaRPr>
          </a:p>
          <a:p>
            <a:pPr marL="228600" indent="-228600" rtl="0" fontAlgn="base">
              <a:buFont typeface="Wingdings" panose="05000000000000000000" pitchFamily="2" charset="2"/>
              <a:buChar char="Ø"/>
            </a:pPr>
            <a:r>
              <a:rPr lang="en-US" dirty="0"/>
              <a:t>Welcome to our first Learning Lab – What</a:t>
            </a:r>
            <a:r>
              <a:rPr lang="en-US" baseline="0" dirty="0"/>
              <a:t> is the Cost of a New Hire?</a:t>
            </a:r>
            <a:endParaRPr lang="en-US" dirty="0"/>
          </a:p>
          <a:p>
            <a:pPr marL="228600" indent="-228600" rtl="0" fontAlgn="base">
              <a:buFont typeface="Wingdings" panose="05000000000000000000" pitchFamily="2" charset="2"/>
              <a:buChar char="Ø"/>
            </a:pPr>
            <a:r>
              <a:rPr lang="en-US" dirty="0"/>
              <a:t>My name is xx and I am a xx with xx.</a:t>
            </a:r>
          </a:p>
          <a:p>
            <a:pPr rtl="0" fontAlgn="base"/>
            <a:endParaRPr lang="en-US" dirty="0"/>
          </a:p>
          <a:p>
            <a:pPr rtl="0" fontAlgn="base"/>
            <a:r>
              <a:rPr lang="en-US" i="1" dirty="0"/>
              <a:t>If</a:t>
            </a:r>
            <a:r>
              <a:rPr lang="en-US" i="1" baseline="0" dirty="0"/>
              <a:t> Learning Lab is being recorded, let them know they can contact you if they would like a copy. </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D6291-FB8F-4913-892F-08B16A588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95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Reminder: high costs could be good; reducing cost may increase turnover or have other unintended consequences. This tool is a great start for use with consultants and coaches in office hours, intensive tech assistance, etc.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a:t>Can be used when talking to legislators / folks in your org – by investing in DSPs, the cost may be higher but retaining DSPs means freeing up that money elsewhere – to raise pay, etc.</a:t>
            </a: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20</a:t>
            </a:fld>
            <a:endParaRPr lang="en-US"/>
          </a:p>
        </p:txBody>
      </p:sp>
    </p:spTree>
    <p:extLst>
      <p:ext uri="{BB962C8B-B14F-4D97-AF65-F5344CB8AC3E}">
        <p14:creationId xmlns:p14="http://schemas.microsoft.com/office/powerpoint/2010/main" val="105129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indent="-171450">
              <a:buFont typeface="Wingdings" panose="05000000000000000000" pitchFamily="2" charset="2"/>
              <a:buChar char="Ø"/>
            </a:pPr>
            <a:r>
              <a:rPr lang="en-US" dirty="0"/>
              <a:t>Tool can</a:t>
            </a:r>
            <a:r>
              <a:rPr lang="en-US" baseline="0" dirty="0"/>
              <a:t> be used in conjunction with self ass workbook and action plan. </a:t>
            </a:r>
          </a:p>
          <a:p>
            <a:pPr marL="171450" indent="-171450">
              <a:buFont typeface="Wingdings" panose="05000000000000000000" pitchFamily="2" charset="2"/>
              <a:buChar char="Ø"/>
            </a:pPr>
            <a:r>
              <a:rPr lang="en-US" dirty="0"/>
              <a:t>If you find your turnover</a:t>
            </a:r>
            <a:r>
              <a:rPr lang="en-US" baseline="0" dirty="0"/>
              <a:t> to be high, means pretty costly. more discovery is typically needed. Are you hiring the right people for the job? Is there a reason they’re leaving? </a:t>
            </a:r>
          </a:p>
          <a:p>
            <a:pPr marL="171450" indent="-171450">
              <a:buFont typeface="Wingdings" panose="05000000000000000000" pitchFamily="2" charset="2"/>
              <a:buChar char="Ø"/>
            </a:pPr>
            <a:r>
              <a:rPr lang="en-US" baseline="0" dirty="0"/>
              <a:t>The way you recruit workers, select DSPs, and retain DSPs might impact turnover at your org. </a:t>
            </a:r>
          </a:p>
          <a:p>
            <a:pPr marL="171450" indent="-171450">
              <a:buFont typeface="Wingdings" panose="05000000000000000000" pitchFamily="2" charset="2"/>
              <a:buChar char="Ø"/>
            </a:pPr>
            <a:r>
              <a:rPr lang="en-US" baseline="0" dirty="0"/>
              <a:t>You can do more discovery at tenncare.umn.ici.edu. </a:t>
            </a: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21</a:t>
            </a:fld>
            <a:endParaRPr lang="en-US"/>
          </a:p>
        </p:txBody>
      </p:sp>
    </p:spTree>
    <p:extLst>
      <p:ext uri="{BB962C8B-B14F-4D97-AF65-F5344CB8AC3E}">
        <p14:creationId xmlns:p14="http://schemas.microsoft.com/office/powerpoint/2010/main" val="71377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marL="171450" indent="-171450">
              <a:buFont typeface="Wingdings" panose="05000000000000000000" pitchFamily="2" charset="2"/>
              <a:buChar char="Ø"/>
            </a:pPr>
            <a:endParaRPr lang="en-US" i="0" dirty="0"/>
          </a:p>
          <a:p>
            <a:pPr marL="171450" indent="-171450">
              <a:buFont typeface="Wingdings" panose="05000000000000000000" pitchFamily="2" charset="2"/>
              <a:buChar char="Ø"/>
            </a:pPr>
            <a:r>
              <a:rPr lang="en-US" i="0" dirty="0"/>
              <a:t>If you have questions about this</a:t>
            </a:r>
            <a:r>
              <a:rPr lang="en-US" i="0" baseline="0" dirty="0"/>
              <a:t> tool later, these are ways you can contact us. We can work together to figure out next steps in office hours or through individual technical assistance. </a:t>
            </a:r>
          </a:p>
          <a:p>
            <a:r>
              <a:rPr lang="en-US" i="1" dirty="0"/>
              <a:t>Read slide</a:t>
            </a:r>
          </a:p>
        </p:txBody>
      </p:sp>
      <p:sp>
        <p:nvSpPr>
          <p:cNvPr id="4" name="Slide Number Placeholder 3"/>
          <p:cNvSpPr>
            <a:spLocks noGrp="1"/>
          </p:cNvSpPr>
          <p:nvPr>
            <p:ph type="sldNum" sz="quarter" idx="10"/>
          </p:nvPr>
        </p:nvSpPr>
        <p:spPr/>
        <p:txBody>
          <a:bodyPr/>
          <a:lstStyle/>
          <a:p>
            <a:fld id="{1794951F-DB89-46A0-8245-A40C626A4F19}" type="slidenum">
              <a:rPr lang="en-US" smtClean="0"/>
              <a:t>22</a:t>
            </a:fld>
            <a:endParaRPr lang="en-US"/>
          </a:p>
        </p:txBody>
      </p:sp>
    </p:spTree>
    <p:extLst>
      <p:ext uri="{BB962C8B-B14F-4D97-AF65-F5344CB8AC3E}">
        <p14:creationId xmlns:p14="http://schemas.microsoft.com/office/powerpoint/2010/main" val="1814106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r>
              <a:rPr lang="en-US" i="1" dirty="0"/>
              <a:t>Read slide and explain </a:t>
            </a:r>
            <a:r>
              <a:rPr lang="en-US" i="1" baseline="0" dirty="0"/>
              <a:t>office hours</a:t>
            </a:r>
            <a:endParaRPr lang="en-US" i="1" dirty="0"/>
          </a:p>
        </p:txBody>
      </p:sp>
      <p:sp>
        <p:nvSpPr>
          <p:cNvPr id="4" name="Slide Number Placeholder 3"/>
          <p:cNvSpPr>
            <a:spLocks noGrp="1"/>
          </p:cNvSpPr>
          <p:nvPr>
            <p:ph type="sldNum" sz="quarter" idx="10"/>
          </p:nvPr>
        </p:nvSpPr>
        <p:spPr/>
        <p:txBody>
          <a:bodyPr/>
          <a:lstStyle/>
          <a:p>
            <a:fld id="{1794951F-DB89-46A0-8245-A40C626A4F19}" type="slidenum">
              <a:rPr lang="en-US" smtClean="0"/>
              <a:t>23</a:t>
            </a:fld>
            <a:endParaRPr lang="en-US"/>
          </a:p>
        </p:txBody>
      </p:sp>
    </p:spTree>
    <p:extLst>
      <p:ext uri="{BB962C8B-B14F-4D97-AF65-F5344CB8AC3E}">
        <p14:creationId xmlns:p14="http://schemas.microsoft.com/office/powerpoint/2010/main" val="1472692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 minute</a:t>
            </a:r>
          </a:p>
          <a:p>
            <a:endParaRPr lang="en-US" baseline="0" dirty="0"/>
          </a:p>
          <a:p>
            <a:r>
              <a:rPr lang="en-US" baseline="0" dirty="0"/>
              <a:t>Talking Points</a:t>
            </a:r>
          </a:p>
          <a:p>
            <a:pPr eaLnBrk="1" hangingPunct="1">
              <a:spcBef>
                <a:spcPct val="0"/>
              </a:spcBef>
            </a:pPr>
            <a:r>
              <a:rPr lang="en-US" altLang="en-US" i="1" dirty="0">
                <a:cs typeface="Calibri" panose="020F0502020204030204"/>
              </a:rPr>
              <a:t>Read slide and explain upcoming learning labs/CoPs. </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0007" indent="-296033">
              <a:defRPr>
                <a:solidFill>
                  <a:schemeClr val="tx1"/>
                </a:solidFill>
                <a:latin typeface="Calibri" panose="020F0502020204030204" pitchFamily="34" charset="0"/>
              </a:defRPr>
            </a:lvl2pPr>
            <a:lvl3pPr marL="1185747" indent="-236179">
              <a:defRPr>
                <a:solidFill>
                  <a:schemeClr val="tx1"/>
                </a:solidFill>
                <a:latin typeface="Calibri" panose="020F0502020204030204" pitchFamily="34" charset="0"/>
              </a:defRPr>
            </a:lvl3pPr>
            <a:lvl4pPr marL="1661340" indent="-236179">
              <a:defRPr>
                <a:solidFill>
                  <a:schemeClr val="tx1"/>
                </a:solidFill>
                <a:latin typeface="Calibri" panose="020F0502020204030204" pitchFamily="34" charset="0"/>
              </a:defRPr>
            </a:lvl4pPr>
            <a:lvl5pPr marL="2135315" indent="-236179">
              <a:defRPr>
                <a:solidFill>
                  <a:schemeClr val="tx1"/>
                </a:solidFill>
                <a:latin typeface="Calibri" panose="020F0502020204030204" pitchFamily="34" charset="0"/>
              </a:defRPr>
            </a:lvl5pPr>
            <a:lvl6pPr marL="2601201" indent="-236179" eaLnBrk="0" fontAlgn="base" hangingPunct="0">
              <a:spcBef>
                <a:spcPct val="0"/>
              </a:spcBef>
              <a:spcAft>
                <a:spcPct val="0"/>
              </a:spcAft>
              <a:defRPr>
                <a:solidFill>
                  <a:schemeClr val="tx1"/>
                </a:solidFill>
                <a:latin typeface="Calibri" panose="020F0502020204030204" pitchFamily="34" charset="0"/>
              </a:defRPr>
            </a:lvl6pPr>
            <a:lvl7pPr marL="3067088" indent="-236179" eaLnBrk="0" fontAlgn="base" hangingPunct="0">
              <a:spcBef>
                <a:spcPct val="0"/>
              </a:spcBef>
              <a:spcAft>
                <a:spcPct val="0"/>
              </a:spcAft>
              <a:defRPr>
                <a:solidFill>
                  <a:schemeClr val="tx1"/>
                </a:solidFill>
                <a:latin typeface="Calibri" panose="020F0502020204030204" pitchFamily="34" charset="0"/>
              </a:defRPr>
            </a:lvl7pPr>
            <a:lvl8pPr marL="3532975" indent="-236179" eaLnBrk="0" fontAlgn="base" hangingPunct="0">
              <a:spcBef>
                <a:spcPct val="0"/>
              </a:spcBef>
              <a:spcAft>
                <a:spcPct val="0"/>
              </a:spcAft>
              <a:defRPr>
                <a:solidFill>
                  <a:schemeClr val="tx1"/>
                </a:solidFill>
                <a:latin typeface="Calibri" panose="020F0502020204030204" pitchFamily="34" charset="0"/>
              </a:defRPr>
            </a:lvl8pPr>
            <a:lvl9pPr marL="3998862" indent="-23617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C85A6D-DA4B-4FD0-80EB-1CD44D39377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295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Thank providers.</a:t>
            </a:r>
            <a:r>
              <a:rPr lang="en-US" i="1" baseline="0" dirty="0"/>
              <a:t> If there is extra time, let them know you’ll stay on if they have questions. </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7EF461-0DA1-49B8-9494-EA2A34B00B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21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a:t>
            </a:r>
            <a:r>
              <a:rPr lang="en-US" b="1" i="0" baseline="0" dirty="0"/>
              <a:t> 60 seconds</a:t>
            </a:r>
            <a:endParaRPr lang="en-US" b="1" i="0" dirty="0"/>
          </a:p>
          <a:p>
            <a:pPr marL="0" indent="0">
              <a:buFont typeface="Wingdings" panose="05000000000000000000" pitchFamily="2" charset="2"/>
              <a:buNone/>
            </a:pPr>
            <a:endParaRPr lang="en-US" dirty="0"/>
          </a:p>
          <a:p>
            <a:pPr marL="0" indent="0">
              <a:buFont typeface="Wingdings" panose="05000000000000000000" pitchFamily="2" charset="2"/>
              <a:buNone/>
            </a:pPr>
            <a:r>
              <a:rPr lang="en-US" dirty="0"/>
              <a:t>Talking Points:</a:t>
            </a:r>
          </a:p>
          <a:p>
            <a:pPr marL="174708" indent="-174708">
              <a:buFont typeface="Wingdings" panose="05000000000000000000" pitchFamily="2" charset="2"/>
              <a:buChar char="Ø"/>
            </a:pPr>
            <a:r>
              <a:rPr lang="en-US" dirty="0"/>
              <a:t>Some of us are used to working on Zoom in a group, while others are less familiar. </a:t>
            </a:r>
          </a:p>
          <a:p>
            <a:pPr marL="174708" indent="-174708">
              <a:buFont typeface="Wingdings" panose="05000000000000000000" pitchFamily="2" charset="2"/>
              <a:buChar char="Ø"/>
            </a:pPr>
            <a:r>
              <a:rPr lang="en-US" dirty="0"/>
              <a:t>Please keep your microphone on mute when you’re not speaking today to help reduce background noise. When you’re in breakout groups, feel free to unmute and discuss the topic within your group.</a:t>
            </a:r>
            <a:r>
              <a:rPr lang="en-US" baseline="0" dirty="0"/>
              <a:t> If you are able, w</a:t>
            </a:r>
            <a:r>
              <a:rPr lang="en-US" dirty="0"/>
              <a:t>e’d appreciate it if you keep your video on today. Its important for all of us to be able to see and get to know one another in these meetings. We understand if you need to shut off your video for a few moments if you need to step away, but please turn your video back on when you return.</a:t>
            </a:r>
          </a:p>
          <a:p>
            <a:pPr marL="174708" indent="-174708" fontAlgn="base">
              <a:buFont typeface="Wingdings" panose="05000000000000000000" pitchFamily="2" charset="2"/>
              <a:buChar char="Ø"/>
            </a:pPr>
            <a:r>
              <a:rPr lang="en-US" dirty="0"/>
              <a:t>When you logged into Zoom today, you might have typed in a name for yourself. To help us get to know one another, we ask you to rename yourself with this information on your screen:</a:t>
            </a:r>
          </a:p>
          <a:p>
            <a:pPr marL="640594" lvl="1" indent="-174708" fontAlgn="base">
              <a:buFont typeface="Wingdings" panose="05000000000000000000" pitchFamily="2" charset="2"/>
              <a:buChar char="Ø"/>
            </a:pPr>
            <a:r>
              <a:rPr lang="en-US" dirty="0"/>
              <a:t>Your name, your organization name. If you are a group of people watching from one computer in an organization, you can shorten to first names and your organization name.</a:t>
            </a:r>
          </a:p>
          <a:p>
            <a:pPr marL="640594" lvl="1" indent="-174708" fontAlgn="base">
              <a:buFont typeface="Wingdings" panose="05000000000000000000" pitchFamily="2" charset="2"/>
              <a:buChar char="Ø"/>
            </a:pPr>
            <a:r>
              <a:rPr lang="en-US" dirty="0"/>
              <a:t>To do this, look on the bottom of your screen for participants, click on that and on the right side of your screen a white column will appear. Hoover over your name and two buttons will appear mute and more. Click on more, then click on rename. Rename yourself then click OK. </a:t>
            </a:r>
          </a:p>
          <a:p>
            <a:pPr marL="174708" indent="-174708" fontAlgn="base">
              <a:buFont typeface="Wingdings" panose="05000000000000000000" pitchFamily="2" charset="2"/>
              <a:buChar char="Ø"/>
            </a:pPr>
            <a:r>
              <a:rPr lang="en-US" dirty="0"/>
              <a:t>The Chat function is at the bottom of the page.  It looks like a little speaking bubble. If you have a questions or something you want to add to the discussion you can use Chat.  We will be monitoring Chat throughout the session. </a:t>
            </a:r>
            <a:endParaRPr lang="en-US" dirty="0">
              <a:cs typeface="Calibri"/>
            </a:endParaRPr>
          </a:p>
          <a:p>
            <a:pPr marL="174708" indent="-174708">
              <a:buFont typeface="Wingdings" panose="05000000000000000000" pitchFamily="2" charset="2"/>
              <a:buChar char="Ø"/>
            </a:pPr>
            <a:r>
              <a:rPr lang="en-US" b="1" dirty="0"/>
              <a:t>Using Chat to submit a question, </a:t>
            </a:r>
            <a:r>
              <a:rPr lang="en-US" dirty="0"/>
              <a:t>simply</a:t>
            </a:r>
            <a:r>
              <a:rPr lang="en-US" b="1" dirty="0"/>
              <a:t> </a:t>
            </a:r>
            <a:r>
              <a:rPr lang="en-US" i="1" dirty="0"/>
              <a:t>click on the button that looks like this in your toolbar.</a:t>
            </a:r>
            <a:endParaRPr lang="en-US" b="1" dirty="0">
              <a:cs typeface="Calibri"/>
            </a:endParaRPr>
          </a:p>
          <a:p>
            <a:pPr marL="640594" lvl="1" indent="-174708" fontAlgn="base">
              <a:buFont typeface="Wingdings" panose="05000000000000000000" pitchFamily="2" charset="2"/>
              <a:buChar char="Ø"/>
            </a:pPr>
            <a:r>
              <a:rPr lang="en-US" dirty="0"/>
              <a:t>Please </a:t>
            </a:r>
            <a:r>
              <a:rPr lang="en-US" b="1" i="1" dirty="0"/>
              <a:t>feel free to send questions</a:t>
            </a:r>
            <a:r>
              <a:rPr lang="en-US" dirty="0"/>
              <a:t> at any time during the presentation. We will have time at the</a:t>
            </a:r>
            <a:r>
              <a:rPr lang="en-US" baseline="0" dirty="0"/>
              <a:t> end for discussion and questions, so you can type them in the chat and we’ll go over them at the end. </a:t>
            </a:r>
            <a:endParaRPr lang="en-US" dirty="0"/>
          </a:p>
          <a:p>
            <a:pPr marL="183394" lvl="0" indent="-174708" fontAlgn="base">
              <a:buFont typeface="Wingdings" panose="05000000000000000000" pitchFamily="2" charset="2"/>
              <a:buChar char="Ø"/>
            </a:pPr>
            <a:r>
              <a:rPr lang="en-US" dirty="0"/>
              <a:t>Also when  you click on “Participants,” you’ll see some buttons to interact with the presentation. You can say yes, no, go slower, go faster, and when you click on “More” you will find that you can use the thumbs up or thumbs down buttons. You can also let us know if you need to step away for a quick break to use the rest room or fill your coffee cup. Suffering is optional.</a:t>
            </a:r>
          </a:p>
          <a:p>
            <a:pPr marL="174708" indent="-174708">
              <a:buFont typeface="Wingdings" panose="05000000000000000000" pitchFamily="2" charset="2"/>
              <a:buChar char="Ø"/>
            </a:pPr>
            <a:r>
              <a:rPr lang="en-US" dirty="0"/>
              <a:t>When we take breaks we do ask that everyone turn their camera during the break then turn it back on when you return or use reactions when you return so that we know when we are ready to start again. </a:t>
            </a:r>
          </a:p>
          <a:p>
            <a:pPr marL="174708" indent="-174708">
              <a:buFont typeface="Wingdings" panose="05000000000000000000" pitchFamily="2" charset="2"/>
              <a:buChar char="Ø"/>
            </a:pPr>
            <a:r>
              <a:rPr lang="en-US" dirty="0">
                <a:cs typeface="Calibri" panose="020F0502020204030204"/>
              </a:rPr>
              <a:t>Finally, we are all still working from home</a:t>
            </a:r>
            <a:r>
              <a:rPr lang="en-US" baseline="0" dirty="0">
                <a:cs typeface="Calibri" panose="020F0502020204030204"/>
              </a:rPr>
              <a:t> at the University of Minnesota. </a:t>
            </a:r>
            <a:r>
              <a:rPr lang="en-US" i="1" baseline="0" dirty="0">
                <a:cs typeface="Calibri" panose="020F0502020204030204"/>
              </a:rPr>
              <a:t>Explain “coworkers” you share your space with. </a:t>
            </a:r>
            <a:endParaRPr lang="en-US" dirty="0">
              <a:cs typeface="Calibri" panose="020F0502020204030204"/>
            </a:endParaRPr>
          </a:p>
          <a:p>
            <a:pPr marL="171450" indent="-171450">
              <a:buFont typeface="Wingdings" panose="05000000000000000000" pitchFamily="2" charset="2"/>
              <a:buChar char="Ø"/>
            </a:pPr>
            <a:endParaRPr lang="en-US" sz="1200" dirty="0"/>
          </a:p>
        </p:txBody>
      </p:sp>
      <p:sp>
        <p:nvSpPr>
          <p:cNvPr id="4" name="Slide Number Placeholder 3"/>
          <p:cNvSpPr>
            <a:spLocks noGrp="1"/>
          </p:cNvSpPr>
          <p:nvPr>
            <p:ph type="sldNum" sz="quarter" idx="10"/>
          </p:nvPr>
        </p:nvSpPr>
        <p:spPr/>
        <p:txBody>
          <a:bodyPr/>
          <a:lstStyle/>
          <a:p>
            <a:fld id="{487D6291-FB8F-4913-892F-08B16A588B0E}" type="slidenum">
              <a:rPr lang="en-US" smtClean="0"/>
              <a:t>3</a:t>
            </a:fld>
            <a:endParaRPr lang="en-US"/>
          </a:p>
        </p:txBody>
      </p:sp>
    </p:spTree>
    <p:extLst>
      <p:ext uri="{BB962C8B-B14F-4D97-AF65-F5344CB8AC3E}">
        <p14:creationId xmlns:p14="http://schemas.microsoft.com/office/powerpoint/2010/main" val="63001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i="1" baseline="0" dirty="0"/>
              <a:t>Transition slide</a:t>
            </a:r>
          </a:p>
        </p:txBody>
      </p:sp>
      <p:sp>
        <p:nvSpPr>
          <p:cNvPr id="4" name="Slide Number Placeholder 3"/>
          <p:cNvSpPr>
            <a:spLocks noGrp="1"/>
          </p:cNvSpPr>
          <p:nvPr>
            <p:ph type="sldNum" sz="quarter" idx="10"/>
          </p:nvPr>
        </p:nvSpPr>
        <p:spPr/>
        <p:txBody>
          <a:bodyPr/>
          <a:lstStyle/>
          <a:p>
            <a:fld id="{487D6291-FB8F-4913-892F-08B16A588B0E}" type="slidenum">
              <a:rPr lang="en-US" smtClean="0"/>
              <a:t>4</a:t>
            </a:fld>
            <a:endParaRPr lang="en-US"/>
          </a:p>
        </p:txBody>
      </p:sp>
    </p:spTree>
    <p:extLst>
      <p:ext uri="{BB962C8B-B14F-4D97-AF65-F5344CB8AC3E}">
        <p14:creationId xmlns:p14="http://schemas.microsoft.com/office/powerpoint/2010/main" val="241122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i="0" dirty="0"/>
              <a:t>Time: 3-7 minutes</a:t>
            </a:r>
          </a:p>
          <a:p>
            <a:pPr marL="0" indent="0">
              <a:buFont typeface="Wingdings" panose="05000000000000000000" pitchFamily="2" charset="2"/>
              <a:buNone/>
            </a:pPr>
            <a:r>
              <a:rPr lang="en-US" sz="1200" kern="1200" baseline="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kern="1200" baseline="0" dirty="0">
                <a:solidFill>
                  <a:schemeClr val="tx1"/>
                </a:solidFill>
                <a:effectLst/>
                <a:latin typeface="+mn-lt"/>
                <a:ea typeface="+mn-ea"/>
                <a:cs typeface="+mn-cs"/>
              </a:rPr>
              <a:t>We would like to start with a little time to get to know you and see if you have any initial questions. We’ll try to make sure we cover these questions. Please introduce yourself with the following: </a:t>
            </a:r>
            <a:r>
              <a:rPr lang="en-US" sz="1200" i="1" kern="1200" baseline="0" dirty="0">
                <a:solidFill>
                  <a:schemeClr val="tx1"/>
                </a:solidFill>
                <a:effectLst/>
                <a:latin typeface="+mn-lt"/>
                <a:ea typeface="+mn-ea"/>
                <a:cs typeface="+mn-cs"/>
              </a:rPr>
              <a:t>read slide</a:t>
            </a:r>
            <a:endParaRPr lang="en-US" sz="1200" i="0" kern="1200" baseline="0" dirty="0">
              <a:solidFill>
                <a:schemeClr val="tx1"/>
              </a:solidFill>
              <a:effectLst/>
              <a:latin typeface="+mn-lt"/>
              <a:ea typeface="+mn-ea"/>
              <a:cs typeface="+mn-cs"/>
            </a:endParaRPr>
          </a:p>
          <a:p>
            <a:endParaRPr lang="en-US" sz="1200" i="0" kern="1200" baseline="0" dirty="0">
              <a:solidFill>
                <a:schemeClr val="tx1"/>
              </a:solidFill>
              <a:effectLst/>
              <a:latin typeface="+mn-lt"/>
              <a:ea typeface="+mn-ea"/>
              <a:cs typeface="+mn-cs"/>
            </a:endParaRPr>
          </a:p>
          <a:p>
            <a:r>
              <a:rPr lang="en-US" sz="1200" i="1" kern="1200" baseline="0" dirty="0">
                <a:solidFill>
                  <a:schemeClr val="tx1"/>
                </a:solidFill>
                <a:effectLst/>
                <a:latin typeface="+mn-lt"/>
                <a:ea typeface="+mn-ea"/>
                <a:cs typeface="+mn-cs"/>
              </a:rPr>
              <a:t>Note: If group is large, can have them type in chat.</a:t>
            </a:r>
          </a:p>
          <a:p>
            <a:r>
              <a:rPr lang="en-US" sz="1200" i="1" kern="1200" baseline="0" dirty="0">
                <a:solidFill>
                  <a:schemeClr val="tx1"/>
                </a:solidFill>
                <a:effectLst/>
                <a:latin typeface="+mn-lt"/>
                <a:ea typeface="+mn-ea"/>
                <a:cs typeface="+mn-cs"/>
              </a:rPr>
              <a:t>Alternate question: </a:t>
            </a:r>
            <a:r>
              <a:rPr lang="en-US" sz="1200" b="0" i="1" kern="1200" dirty="0">
                <a:solidFill>
                  <a:schemeClr val="tx1"/>
                </a:solidFill>
                <a:effectLst/>
                <a:latin typeface="+mn-lt"/>
                <a:ea typeface="+mn-ea"/>
                <a:cs typeface="+mn-cs"/>
              </a:rPr>
              <a:t>What is one thing you hope to get out of today’s Learning Lab? / What is one question you have on this topic?</a:t>
            </a:r>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140-93E8-471F-9349-F0BB6098DE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36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Transition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a:t>
            </a:r>
            <a:r>
              <a:rPr lang="en-US" b="1" i="0" baseline="0" dirty="0"/>
              <a:t> 10 seconds</a:t>
            </a:r>
            <a:endParaRPr lang="en-US" b="1" i="0" dirty="0"/>
          </a:p>
          <a:p>
            <a:endParaRPr lang="en-US" baseline="0" dirty="0"/>
          </a:p>
          <a:p>
            <a:r>
              <a:rPr lang="en-US" baseline="0" dirty="0"/>
              <a:t>Talking Points</a:t>
            </a:r>
          </a:p>
          <a:p>
            <a:pPr marL="171450" indent="-171450">
              <a:buFont typeface="Wingdings" panose="05000000000000000000" pitchFamily="2" charset="2"/>
              <a:buChar char="Ø"/>
            </a:pPr>
            <a:r>
              <a:rPr lang="en-US" baseline="0" dirty="0"/>
              <a:t>The Cost of a New Hire tool is not a tool that we have used or is available on the toolkit.</a:t>
            </a:r>
            <a:endParaRPr lang="en-US" dirty="0"/>
          </a:p>
        </p:txBody>
      </p:sp>
      <p:sp>
        <p:nvSpPr>
          <p:cNvPr id="4" name="Slide Number Placeholder 3"/>
          <p:cNvSpPr>
            <a:spLocks noGrp="1"/>
          </p:cNvSpPr>
          <p:nvPr>
            <p:ph type="sldNum" sz="quarter" idx="5"/>
          </p:nvPr>
        </p:nvSpPr>
        <p:spPr/>
        <p:txBody>
          <a:bodyPr/>
          <a:lstStyle/>
          <a:p>
            <a:fld id="{1794951F-DB89-46A0-8245-A40C626A4F19}" type="slidenum">
              <a:rPr lang="en-US" smtClean="0"/>
              <a:t>6</a:t>
            </a:fld>
            <a:endParaRPr lang="en-US"/>
          </a:p>
        </p:txBody>
      </p:sp>
    </p:spTree>
    <p:extLst>
      <p:ext uri="{BB962C8B-B14F-4D97-AF65-F5344CB8AC3E}">
        <p14:creationId xmlns:p14="http://schemas.microsoft.com/office/powerpoint/2010/main" val="184190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a:t>
            </a:r>
            <a:r>
              <a:rPr lang="en-US" b="1" i="0" baseline="0" dirty="0"/>
              <a:t> 30 seconds</a:t>
            </a:r>
            <a:endParaRPr lang="en-US" b="1" i="0" dirty="0"/>
          </a:p>
          <a:p>
            <a:endParaRPr lang="en-US" baseline="0" dirty="0"/>
          </a:p>
          <a:p>
            <a:r>
              <a:rPr lang="en-US" baseline="0" dirty="0"/>
              <a:t>Talking Points</a:t>
            </a:r>
          </a:p>
          <a:p>
            <a:pPr marL="171450" indent="-171450">
              <a:buFont typeface="Wingdings" panose="05000000000000000000" pitchFamily="2" charset="2"/>
              <a:buChar char="Ø"/>
            </a:pPr>
            <a:r>
              <a:rPr lang="en-US" dirty="0"/>
              <a:t>Our goal for today’s learning lab is </a:t>
            </a:r>
            <a:r>
              <a:rPr lang="en-US" i="1" dirty="0"/>
              <a:t>read slide</a:t>
            </a:r>
            <a:endParaRPr lang="en-US" dirty="0"/>
          </a:p>
          <a:p>
            <a:endParaRPr lang="en-US" dirty="0"/>
          </a:p>
        </p:txBody>
      </p:sp>
      <p:sp>
        <p:nvSpPr>
          <p:cNvPr id="4" name="Slide Number Placeholder 3"/>
          <p:cNvSpPr>
            <a:spLocks noGrp="1"/>
          </p:cNvSpPr>
          <p:nvPr>
            <p:ph type="sldNum" sz="quarter" idx="10"/>
          </p:nvPr>
        </p:nvSpPr>
        <p:spPr/>
        <p:txBody>
          <a:bodyPr/>
          <a:lstStyle/>
          <a:p>
            <a:fld id="{487D6291-FB8F-4913-892F-08B16A588B0E}" type="slidenum">
              <a:rPr lang="en-US" smtClean="0"/>
              <a:t>7</a:t>
            </a:fld>
            <a:endParaRPr lang="en-US"/>
          </a:p>
        </p:txBody>
      </p:sp>
    </p:spTree>
    <p:extLst>
      <p:ext uri="{BB962C8B-B14F-4D97-AF65-F5344CB8AC3E}">
        <p14:creationId xmlns:p14="http://schemas.microsoft.com/office/powerpoint/2010/main" val="65947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58D255-18D9-4A4C-B4DF-ED26CA06248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8</a:t>
            </a:fld>
            <a:endParaRPr lang="en-US" altLang="en-US">
              <a:latin typeface="Arial" panose="020B0604020202020204" pitchFamily="34" charset="0"/>
              <a:ea typeface="MS PGothic" panose="020B0600070205080204" pitchFamily="34" charset="-128"/>
            </a:endParaRPr>
          </a:p>
        </p:txBody>
      </p:sp>
      <p:sp>
        <p:nvSpPr>
          <p:cNvPr id="1034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34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a:t>
            </a:r>
            <a:r>
              <a:rPr lang="en-US" b="1" i="0" baseline="0" dirty="0"/>
              <a:t> 30 seconds</a:t>
            </a:r>
            <a:endParaRPr lang="en-US" b="1" i="0" dirty="0"/>
          </a:p>
          <a:p>
            <a:endParaRPr lang="en-US" baseline="0" dirty="0"/>
          </a:p>
          <a:p>
            <a:r>
              <a:rPr lang="en-US" baseline="0" dirty="0"/>
              <a:t>Talking Points</a:t>
            </a:r>
          </a:p>
          <a:p>
            <a:pPr marL="171450" indent="-171450" eaLnBrk="1" hangingPunct="1">
              <a:buFont typeface="Wingdings" panose="05000000000000000000" pitchFamily="2" charset="2"/>
              <a:buChar char="Ø"/>
            </a:pPr>
            <a:r>
              <a:rPr lang="en-US" dirty="0"/>
              <a:t>Many of these Learning Labs will be about tools you can use to improve recruitment, selection, or retention.</a:t>
            </a:r>
          </a:p>
          <a:p>
            <a:pPr marL="171450" indent="-171450" eaLnBrk="1" hangingPunct="1">
              <a:buFont typeface="Wingdings" panose="05000000000000000000" pitchFamily="2" charset="2"/>
              <a:buChar char="Ø"/>
            </a:pPr>
            <a:r>
              <a:rPr lang="en-US" dirty="0"/>
              <a:t>This tool is a discovery tool - important to continue to find out how much you’re spending and brainstorm solutions to reduce costs like this</a:t>
            </a:r>
            <a:r>
              <a:rPr lang="en-US" baseline="0" dirty="0"/>
              <a:t>. </a:t>
            </a:r>
          </a:p>
          <a:p>
            <a:pPr marL="171450" indent="-171450" eaLnBrk="1" hangingPunct="1">
              <a:buFont typeface="Wingdings" panose="05000000000000000000" pitchFamily="2" charset="2"/>
              <a:buChar char="Ø"/>
            </a:pPr>
            <a:r>
              <a:rPr lang="en-US" baseline="0" dirty="0"/>
              <a:t>Shows the importance of all three of these – from recruitment to selecting the person who will stay longer to keeping people throughout the onboarding, training, and professional development process. </a:t>
            </a:r>
          </a:p>
          <a:p>
            <a:pPr marL="171450" indent="-171450" eaLnBrk="1" hangingPunct="1">
              <a:buFont typeface="Wingdings" panose="05000000000000000000" pitchFamily="2" charset="2"/>
              <a:buChar char="Ø"/>
            </a:pPr>
            <a:r>
              <a:rPr lang="en-US" baseline="0" dirty="0"/>
              <a:t>This tool is a good jumping off point to use in technical assistance or office hours with UMN consultants. </a:t>
            </a:r>
            <a:endParaRPr lang="en-US" dirty="0"/>
          </a:p>
        </p:txBody>
      </p:sp>
    </p:spTree>
    <p:extLst>
      <p:ext uri="{BB962C8B-B14F-4D97-AF65-F5344CB8AC3E}">
        <p14:creationId xmlns:p14="http://schemas.microsoft.com/office/powerpoint/2010/main" val="4201544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Time: 1-2 minutes</a:t>
            </a:r>
          </a:p>
          <a:p>
            <a:endParaRPr lang="en-US" baseline="0" dirty="0"/>
          </a:p>
          <a:p>
            <a:r>
              <a:rPr lang="en-US" baseline="0" dirty="0"/>
              <a:t>Talking Points</a:t>
            </a:r>
          </a:p>
          <a:p>
            <a:pPr marL="171450" indent="-171450">
              <a:buFont typeface="Wingdings" panose="05000000000000000000" pitchFamily="2" charset="2"/>
              <a:buChar char="Ø"/>
            </a:pPr>
            <a:endParaRPr lang="en-US" sz="1200" b="0" i="0" kern="120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According to our research, High turnover has been well-documented in the DSP workforce for nearly three decades. Costs associated with replacing DSPs range between $2,413 and $5,200. (2010) this has an impact on organizations – continuously hiring and replacing staff becomes</a:t>
            </a:r>
            <a:r>
              <a:rPr lang="en-US" sz="1200" b="0" i="0" kern="1200" baseline="0" dirty="0">
                <a:solidFill>
                  <a:schemeClr val="tx1"/>
                </a:solidFill>
                <a:effectLst/>
                <a:latin typeface="+mn-lt"/>
                <a:ea typeface="+mn-ea"/>
                <a:cs typeface="+mn-cs"/>
              </a:rPr>
              <a:t> very costly and money that could be used to keep </a:t>
            </a:r>
            <a:r>
              <a:rPr lang="en-US" sz="1200" b="0" i="0" kern="1200" baseline="0" dirty="0" err="1">
                <a:solidFill>
                  <a:schemeClr val="tx1"/>
                </a:solidFill>
                <a:effectLst/>
                <a:latin typeface="+mn-lt"/>
                <a:ea typeface="+mn-ea"/>
                <a:cs typeface="+mn-cs"/>
              </a:rPr>
              <a:t>dsps</a:t>
            </a:r>
            <a:r>
              <a:rPr lang="en-US" sz="1200" b="0" i="0" kern="1200" baseline="0" dirty="0">
                <a:solidFill>
                  <a:schemeClr val="tx1"/>
                </a:solidFill>
                <a:effectLst/>
                <a:latin typeface="+mn-lt"/>
                <a:ea typeface="+mn-ea"/>
                <a:cs typeface="+mn-cs"/>
              </a:rPr>
              <a:t> through professional development opportunities, bonuses, and higher wages can dwindle.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kern="1200" dirty="0">
                <a:solidFill>
                  <a:schemeClr val="tx1"/>
                </a:solidFill>
                <a:effectLst/>
                <a:latin typeface="+mn-lt"/>
                <a:ea typeface="+mn-ea"/>
                <a:cs typeface="+mn-cs"/>
              </a:rPr>
              <a:t>Many studies have attempted to calculate the average cost to replace </a:t>
            </a:r>
            <a:r>
              <a:rPr lang="en-US" sz="1200" b="0" i="0" kern="1200" dirty="0" err="1">
                <a:solidFill>
                  <a:schemeClr val="tx1"/>
                </a:solidFill>
                <a:effectLst/>
                <a:latin typeface="+mn-lt"/>
                <a:ea typeface="+mn-ea"/>
                <a:cs typeface="+mn-cs"/>
              </a:rPr>
              <a:t>dsps</a:t>
            </a:r>
            <a:r>
              <a:rPr lang="en-US" sz="1200" b="0" i="0" kern="1200" dirty="0">
                <a:solidFill>
                  <a:schemeClr val="tx1"/>
                </a:solidFill>
                <a:effectLst/>
                <a:latin typeface="+mn-lt"/>
                <a:ea typeface="+mn-ea"/>
                <a:cs typeface="+mn-cs"/>
              </a:rPr>
              <a:t>. ANCOR</a:t>
            </a:r>
            <a:r>
              <a:rPr lang="en-US" sz="1200" b="0" i="0" kern="1200" baseline="0" dirty="0">
                <a:solidFill>
                  <a:schemeClr val="tx1"/>
                </a:solidFill>
                <a:effectLst/>
                <a:latin typeface="+mn-lt"/>
                <a:ea typeface="+mn-ea"/>
                <a:cs typeface="+mn-cs"/>
              </a:rPr>
              <a:t> estimated the cost to be 4872/DSP in 2009 and Larson estimated 3278/DSP. </a:t>
            </a:r>
          </a:p>
          <a:p>
            <a:pPr marL="171450" indent="-171450">
              <a:buFont typeface="Wingdings" panose="05000000000000000000" pitchFamily="2" charset="2"/>
              <a:buChar char="Ø"/>
            </a:pPr>
            <a:r>
              <a:rPr lang="en-US" sz="1200" b="0" i="0" kern="1200" baseline="0" dirty="0">
                <a:solidFill>
                  <a:schemeClr val="tx1"/>
                </a:solidFill>
                <a:effectLst/>
                <a:latin typeface="+mn-lt"/>
                <a:ea typeface="+mn-ea"/>
                <a:cs typeface="+mn-cs"/>
              </a:rPr>
              <a:t>Note that your cost might be higher, dependent on pay of employees or new initiatives.</a:t>
            </a:r>
          </a:p>
          <a:p>
            <a:pPr marL="171450" indent="-171450">
              <a:buFont typeface="Wingdings" panose="05000000000000000000" pitchFamily="2" charset="2"/>
              <a:buChar char="Ø"/>
            </a:pPr>
            <a:r>
              <a:rPr lang="en-US" sz="1200" b="0" i="0" kern="1200" baseline="0" dirty="0">
                <a:solidFill>
                  <a:schemeClr val="tx1"/>
                </a:solidFill>
                <a:effectLst/>
                <a:latin typeface="+mn-lt"/>
                <a:ea typeface="+mn-ea"/>
                <a:cs typeface="+mn-cs"/>
              </a:rPr>
              <a:t>As I said earlier, calculating your cost to replace </a:t>
            </a:r>
            <a:r>
              <a:rPr lang="en-US" sz="1200" b="0" i="0" kern="1200" baseline="0" dirty="0" err="1">
                <a:solidFill>
                  <a:schemeClr val="tx1"/>
                </a:solidFill>
                <a:effectLst/>
                <a:latin typeface="+mn-lt"/>
                <a:ea typeface="+mn-ea"/>
                <a:cs typeface="+mn-cs"/>
              </a:rPr>
              <a:t>dsps</a:t>
            </a:r>
            <a:r>
              <a:rPr lang="en-US" sz="1200" b="0" i="0" kern="1200" baseline="0" dirty="0">
                <a:solidFill>
                  <a:schemeClr val="tx1"/>
                </a:solidFill>
                <a:effectLst/>
                <a:latin typeface="+mn-lt"/>
                <a:ea typeface="+mn-ea"/>
                <a:cs typeface="+mn-cs"/>
              </a:rPr>
              <a:t> can be used as a discovery tool to find what you’re using in each of these areas of recruitment, selection, and retention. It can be used to further understand the cost of turnover, help understand where to grow so that turnover is lower and help understand the cost savings and where that money can go. </a:t>
            </a:r>
            <a:endParaRPr lang="en-US" dirty="0"/>
          </a:p>
        </p:txBody>
      </p:sp>
      <p:sp>
        <p:nvSpPr>
          <p:cNvPr id="4" name="Slide Number Placeholder 3"/>
          <p:cNvSpPr>
            <a:spLocks noGrp="1"/>
          </p:cNvSpPr>
          <p:nvPr>
            <p:ph type="sldNum" sz="quarter" idx="10"/>
          </p:nvPr>
        </p:nvSpPr>
        <p:spPr/>
        <p:txBody>
          <a:bodyPr/>
          <a:lstStyle/>
          <a:p>
            <a:fld id="{1794951F-DB89-46A0-8245-A40C626A4F19}" type="slidenum">
              <a:rPr lang="en-US" smtClean="0"/>
              <a:t>9</a:t>
            </a:fld>
            <a:endParaRPr lang="en-US"/>
          </a:p>
        </p:txBody>
      </p:sp>
    </p:spTree>
    <p:extLst>
      <p:ext uri="{BB962C8B-B14F-4D97-AF65-F5344CB8AC3E}">
        <p14:creationId xmlns:p14="http://schemas.microsoft.com/office/powerpoint/2010/main" val="45943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54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200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5746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01358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sp>
        <p:nvSpPr>
          <p:cNvPr id="13" name="Freeform 2"/>
          <p:cNvSpPr>
            <a:spLocks noChangeArrowheads="1"/>
          </p:cNvSpPr>
          <p:nvPr userDrawn="1"/>
        </p:nvSpPr>
        <p:spPr bwMode="auto">
          <a:xfrm>
            <a:off x="9901355" y="6311504"/>
            <a:ext cx="2172791" cy="391674"/>
          </a:xfrm>
          <a:custGeom>
            <a:avLst/>
            <a:gdLst>
              <a:gd name="T0" fmla="*/ 2616 w 33515"/>
              <a:gd name="T1" fmla="*/ 2507 h 6042"/>
              <a:gd name="T2" fmla="*/ 2458 w 33515"/>
              <a:gd name="T3" fmla="*/ 1033 h 6042"/>
              <a:gd name="T4" fmla="*/ 4937 w 33515"/>
              <a:gd name="T5" fmla="*/ 1186 h 6042"/>
              <a:gd name="T6" fmla="*/ 7481 w 33515"/>
              <a:gd name="T7" fmla="*/ 1150 h 6042"/>
              <a:gd name="T8" fmla="*/ 9928 w 33515"/>
              <a:gd name="T9" fmla="*/ 911 h 6042"/>
              <a:gd name="T10" fmla="*/ 11228 w 33515"/>
              <a:gd name="T11" fmla="*/ 2567 h 6042"/>
              <a:gd name="T12" fmla="*/ 14214 w 33515"/>
              <a:gd name="T13" fmla="*/ 1012 h 6042"/>
              <a:gd name="T14" fmla="*/ 14574 w 33515"/>
              <a:gd name="T15" fmla="*/ 1571 h 6042"/>
              <a:gd name="T16" fmla="*/ 16275 w 33515"/>
              <a:gd name="T17" fmla="*/ 960 h 6042"/>
              <a:gd name="T18" fmla="*/ 18506 w 33515"/>
              <a:gd name="T19" fmla="*/ 1304 h 6042"/>
              <a:gd name="T20" fmla="*/ 20350 w 33515"/>
              <a:gd name="T21" fmla="*/ 960 h 6042"/>
              <a:gd name="T22" fmla="*/ 21958 w 33515"/>
              <a:gd name="T23" fmla="*/ 1296 h 6042"/>
              <a:gd name="T24" fmla="*/ 22845 w 33515"/>
              <a:gd name="T25" fmla="*/ 745 h 6042"/>
              <a:gd name="T26" fmla="*/ 23388 w 33515"/>
              <a:gd name="T27" fmla="*/ 2802 h 6042"/>
              <a:gd name="T28" fmla="*/ 27062 w 33515"/>
              <a:gd name="T29" fmla="*/ 745 h 6042"/>
              <a:gd name="T30" fmla="*/ 29310 w 33515"/>
              <a:gd name="T31" fmla="*/ 745 h 6042"/>
              <a:gd name="T32" fmla="*/ 31453 w 33515"/>
              <a:gd name="T33" fmla="*/ 2802 h 6042"/>
              <a:gd name="T34" fmla="*/ 33284 w 33515"/>
              <a:gd name="T35" fmla="*/ 960 h 6042"/>
              <a:gd name="T36" fmla="*/ 33077 w 33515"/>
              <a:gd name="T37" fmla="*/ 1357 h 6042"/>
              <a:gd name="T38" fmla="*/ 32866 w 33515"/>
              <a:gd name="T39" fmla="*/ 5272 h 6042"/>
              <a:gd name="T40" fmla="*/ 33332 w 33515"/>
              <a:gd name="T41" fmla="*/ 5725 h 6042"/>
              <a:gd name="T42" fmla="*/ 33259 w 33515"/>
              <a:gd name="T43" fmla="*/ 5519 h 6042"/>
              <a:gd name="T44" fmla="*/ 30894 w 33515"/>
              <a:gd name="T45" fmla="*/ 5089 h 6042"/>
              <a:gd name="T46" fmla="*/ 31096 w 33515"/>
              <a:gd name="T47" fmla="*/ 5579 h 6042"/>
              <a:gd name="T48" fmla="*/ 30144 w 33515"/>
              <a:gd name="T49" fmla="*/ 5592 h 6042"/>
              <a:gd name="T50" fmla="*/ 30055 w 33515"/>
              <a:gd name="T51" fmla="*/ 5089 h 6042"/>
              <a:gd name="T52" fmla="*/ 29399 w 33515"/>
              <a:gd name="T53" fmla="*/ 5806 h 6042"/>
              <a:gd name="T54" fmla="*/ 27475 w 33515"/>
              <a:gd name="T55" fmla="*/ 5604 h 6042"/>
              <a:gd name="T56" fmla="*/ 28496 w 33515"/>
              <a:gd name="T57" fmla="*/ 5207 h 6042"/>
              <a:gd name="T58" fmla="*/ 26912 w 33515"/>
              <a:gd name="T59" fmla="*/ 5089 h 6042"/>
              <a:gd name="T60" fmla="*/ 26584 w 33515"/>
              <a:gd name="T61" fmla="*/ 5166 h 6042"/>
              <a:gd name="T62" fmla="*/ 24550 w 33515"/>
              <a:gd name="T63" fmla="*/ 5272 h 6042"/>
              <a:gd name="T64" fmla="*/ 25133 w 33515"/>
              <a:gd name="T65" fmla="*/ 5770 h 6042"/>
              <a:gd name="T66" fmla="*/ 23027 w 33515"/>
              <a:gd name="T67" fmla="*/ 5579 h 6042"/>
              <a:gd name="T68" fmla="*/ 23618 w 33515"/>
              <a:gd name="T69" fmla="*/ 5114 h 6042"/>
              <a:gd name="T70" fmla="*/ 22087 w 33515"/>
              <a:gd name="T71" fmla="*/ 5304 h 6042"/>
              <a:gd name="T72" fmla="*/ 22934 w 33515"/>
              <a:gd name="T73" fmla="*/ 5778 h 6042"/>
              <a:gd name="T74" fmla="*/ 22934 w 33515"/>
              <a:gd name="T75" fmla="*/ 5778 h 6042"/>
              <a:gd name="T76" fmla="*/ 20690 w 33515"/>
              <a:gd name="T77" fmla="*/ 5681 h 6042"/>
              <a:gd name="T78" fmla="*/ 21087 w 33515"/>
              <a:gd name="T79" fmla="*/ 5158 h 6042"/>
              <a:gd name="T80" fmla="*/ 19106 w 33515"/>
              <a:gd name="T81" fmla="*/ 4867 h 6042"/>
              <a:gd name="T82" fmla="*/ 19815 w 33515"/>
              <a:gd name="T83" fmla="*/ 5664 h 6042"/>
              <a:gd name="T84" fmla="*/ 243 w 33515"/>
              <a:gd name="T85" fmla="*/ 5077 h 6042"/>
              <a:gd name="T86" fmla="*/ 947 w 33515"/>
              <a:gd name="T87" fmla="*/ 5413 h 6042"/>
              <a:gd name="T88" fmla="*/ 1717 w 33515"/>
              <a:gd name="T89" fmla="*/ 5814 h 6042"/>
              <a:gd name="T90" fmla="*/ 3240 w 33515"/>
              <a:gd name="T91" fmla="*/ 5563 h 6042"/>
              <a:gd name="T92" fmla="*/ 4468 w 33515"/>
              <a:gd name="T93" fmla="*/ 5737 h 6042"/>
              <a:gd name="T94" fmla="*/ 4808 w 33515"/>
              <a:gd name="T95" fmla="*/ 5527 h 6042"/>
              <a:gd name="T96" fmla="*/ 5355 w 33515"/>
              <a:gd name="T97" fmla="*/ 5195 h 6042"/>
              <a:gd name="T98" fmla="*/ 6546 w 33515"/>
              <a:gd name="T99" fmla="*/ 5288 h 6042"/>
              <a:gd name="T100" fmla="*/ 7036 w 33515"/>
              <a:gd name="T101" fmla="*/ 5689 h 6042"/>
              <a:gd name="T102" fmla="*/ 7854 w 33515"/>
              <a:gd name="T103" fmla="*/ 5268 h 6042"/>
              <a:gd name="T104" fmla="*/ 9389 w 33515"/>
              <a:gd name="T105" fmla="*/ 5073 h 6042"/>
              <a:gd name="T106" fmla="*/ 9648 w 33515"/>
              <a:gd name="T107" fmla="*/ 5231 h 6042"/>
              <a:gd name="T108" fmla="*/ 11362 w 33515"/>
              <a:gd name="T109" fmla="*/ 5814 h 6042"/>
              <a:gd name="T110" fmla="*/ 12622 w 33515"/>
              <a:gd name="T111" fmla="*/ 5077 h 6042"/>
              <a:gd name="T112" fmla="*/ 13108 w 33515"/>
              <a:gd name="T113" fmla="*/ 5814 h 6042"/>
              <a:gd name="T114" fmla="*/ 14218 w 33515"/>
              <a:gd name="T115" fmla="*/ 5502 h 6042"/>
              <a:gd name="T116" fmla="*/ 14935 w 33515"/>
              <a:gd name="T117" fmla="*/ 5482 h 6042"/>
              <a:gd name="T118" fmla="*/ 15538 w 33515"/>
              <a:gd name="T119" fmla="*/ 5073 h 6042"/>
              <a:gd name="T120" fmla="*/ 15955 w 33515"/>
              <a:gd name="T121" fmla="*/ 5146 h 6042"/>
              <a:gd name="T122" fmla="*/ 16979 w 33515"/>
              <a:gd name="T123" fmla="*/ 5446 h 6042"/>
              <a:gd name="T124" fmla="*/ 17737 w 33515"/>
              <a:gd name="T125" fmla="*/ 5810 h 6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15" h="6042">
                <a:moveTo>
                  <a:pt x="1028" y="1178"/>
                </a:moveTo>
                <a:cubicBezTo>
                  <a:pt x="680" y="1191"/>
                  <a:pt x="490" y="1446"/>
                  <a:pt x="490" y="1717"/>
                </a:cubicBezTo>
                <a:lnTo>
                  <a:pt x="490" y="2798"/>
                </a:lnTo>
                <a:lnTo>
                  <a:pt x="0" y="2798"/>
                </a:lnTo>
                <a:lnTo>
                  <a:pt x="0" y="405"/>
                </a:lnTo>
                <a:lnTo>
                  <a:pt x="457" y="405"/>
                </a:lnTo>
                <a:lnTo>
                  <a:pt x="461" y="862"/>
                </a:lnTo>
                <a:cubicBezTo>
                  <a:pt x="631" y="777"/>
                  <a:pt x="725" y="725"/>
                  <a:pt x="1032" y="729"/>
                </a:cubicBezTo>
                <a:lnTo>
                  <a:pt x="1028" y="1178"/>
                </a:lnTo>
                <a:close/>
                <a:moveTo>
                  <a:pt x="4273" y="1523"/>
                </a:moveTo>
                <a:cubicBezTo>
                  <a:pt x="4220" y="1300"/>
                  <a:pt x="4107" y="1122"/>
                  <a:pt x="3937" y="988"/>
                </a:cubicBezTo>
                <a:cubicBezTo>
                  <a:pt x="3767" y="854"/>
                  <a:pt x="3568" y="790"/>
                  <a:pt x="3333" y="790"/>
                </a:cubicBezTo>
                <a:cubicBezTo>
                  <a:pt x="3192" y="790"/>
                  <a:pt x="3058" y="818"/>
                  <a:pt x="2932" y="871"/>
                </a:cubicBezTo>
                <a:cubicBezTo>
                  <a:pt x="2811" y="923"/>
                  <a:pt x="2697" y="1004"/>
                  <a:pt x="2600" y="1110"/>
                </a:cubicBezTo>
                <a:cubicBezTo>
                  <a:pt x="2511" y="1203"/>
                  <a:pt x="2442" y="1307"/>
                  <a:pt x="2398" y="1425"/>
                </a:cubicBezTo>
                <a:cubicBezTo>
                  <a:pt x="2353" y="1542"/>
                  <a:pt x="2329" y="1668"/>
                  <a:pt x="2329" y="1802"/>
                </a:cubicBezTo>
                <a:cubicBezTo>
                  <a:pt x="2329" y="1932"/>
                  <a:pt x="2357" y="2057"/>
                  <a:pt x="2406" y="2183"/>
                </a:cubicBezTo>
                <a:cubicBezTo>
                  <a:pt x="2454" y="2304"/>
                  <a:pt x="2527" y="2414"/>
                  <a:pt x="2616" y="2507"/>
                </a:cubicBezTo>
                <a:cubicBezTo>
                  <a:pt x="2714" y="2604"/>
                  <a:pt x="2819" y="2681"/>
                  <a:pt x="2940" y="2729"/>
                </a:cubicBezTo>
                <a:cubicBezTo>
                  <a:pt x="3058" y="2778"/>
                  <a:pt x="3187" y="2802"/>
                  <a:pt x="3329" y="2802"/>
                </a:cubicBezTo>
                <a:cubicBezTo>
                  <a:pt x="3568" y="2802"/>
                  <a:pt x="3771" y="2738"/>
                  <a:pt x="3937" y="2604"/>
                </a:cubicBezTo>
                <a:cubicBezTo>
                  <a:pt x="4103" y="2470"/>
                  <a:pt x="4216" y="2288"/>
                  <a:pt x="4273" y="2057"/>
                </a:cubicBezTo>
                <a:lnTo>
                  <a:pt x="3803" y="2057"/>
                </a:lnTo>
                <a:cubicBezTo>
                  <a:pt x="3763" y="2158"/>
                  <a:pt x="3706" y="2235"/>
                  <a:pt x="3625" y="2288"/>
                </a:cubicBezTo>
                <a:cubicBezTo>
                  <a:pt x="3544" y="2341"/>
                  <a:pt x="3447" y="2365"/>
                  <a:pt x="3325" y="2365"/>
                </a:cubicBezTo>
                <a:cubicBezTo>
                  <a:pt x="3171" y="2365"/>
                  <a:pt x="3042" y="2312"/>
                  <a:pt x="2936" y="2203"/>
                </a:cubicBezTo>
                <a:cubicBezTo>
                  <a:pt x="2835" y="2094"/>
                  <a:pt x="2782" y="1960"/>
                  <a:pt x="2782" y="1798"/>
                </a:cubicBezTo>
                <a:cubicBezTo>
                  <a:pt x="2782" y="1636"/>
                  <a:pt x="2830" y="1498"/>
                  <a:pt x="2932" y="1389"/>
                </a:cubicBezTo>
                <a:cubicBezTo>
                  <a:pt x="3033" y="1280"/>
                  <a:pt x="3159" y="1227"/>
                  <a:pt x="3309" y="1227"/>
                </a:cubicBezTo>
                <a:cubicBezTo>
                  <a:pt x="3422" y="1227"/>
                  <a:pt x="3520" y="1251"/>
                  <a:pt x="3601" y="1300"/>
                </a:cubicBezTo>
                <a:cubicBezTo>
                  <a:pt x="3686" y="1348"/>
                  <a:pt x="3751" y="1425"/>
                  <a:pt x="3803" y="1523"/>
                </a:cubicBezTo>
                <a:lnTo>
                  <a:pt x="4273" y="1523"/>
                </a:lnTo>
                <a:close/>
                <a:moveTo>
                  <a:pt x="1993" y="2802"/>
                </a:moveTo>
                <a:lnTo>
                  <a:pt x="1993" y="1182"/>
                </a:lnTo>
                <a:lnTo>
                  <a:pt x="2337" y="1182"/>
                </a:lnTo>
                <a:cubicBezTo>
                  <a:pt x="2373" y="1130"/>
                  <a:pt x="2414" y="1077"/>
                  <a:pt x="2458" y="1033"/>
                </a:cubicBezTo>
                <a:cubicBezTo>
                  <a:pt x="2560" y="923"/>
                  <a:pt x="2677" y="842"/>
                  <a:pt x="2803" y="786"/>
                </a:cubicBezTo>
                <a:cubicBezTo>
                  <a:pt x="2863" y="757"/>
                  <a:pt x="2924" y="737"/>
                  <a:pt x="2989" y="725"/>
                </a:cubicBezTo>
                <a:lnTo>
                  <a:pt x="1988" y="725"/>
                </a:lnTo>
                <a:lnTo>
                  <a:pt x="1988" y="0"/>
                </a:lnTo>
                <a:lnTo>
                  <a:pt x="1502" y="0"/>
                </a:lnTo>
                <a:lnTo>
                  <a:pt x="1506" y="725"/>
                </a:lnTo>
                <a:lnTo>
                  <a:pt x="1182" y="725"/>
                </a:lnTo>
                <a:lnTo>
                  <a:pt x="1178" y="1182"/>
                </a:lnTo>
                <a:lnTo>
                  <a:pt x="1502" y="1182"/>
                </a:lnTo>
                <a:lnTo>
                  <a:pt x="1506" y="2802"/>
                </a:lnTo>
                <a:lnTo>
                  <a:pt x="1993" y="2802"/>
                </a:lnTo>
                <a:close/>
                <a:moveTo>
                  <a:pt x="4937" y="2567"/>
                </a:moveTo>
                <a:cubicBezTo>
                  <a:pt x="5120" y="2758"/>
                  <a:pt x="5347" y="2855"/>
                  <a:pt x="5610" y="2855"/>
                </a:cubicBezTo>
                <a:cubicBezTo>
                  <a:pt x="5873" y="2855"/>
                  <a:pt x="6096" y="2757"/>
                  <a:pt x="6278" y="2563"/>
                </a:cubicBezTo>
                <a:cubicBezTo>
                  <a:pt x="6460" y="2368"/>
                  <a:pt x="6554" y="2134"/>
                  <a:pt x="6554" y="1859"/>
                </a:cubicBezTo>
                <a:cubicBezTo>
                  <a:pt x="6554" y="1600"/>
                  <a:pt x="6460" y="1372"/>
                  <a:pt x="6274" y="1182"/>
                </a:cubicBezTo>
                <a:cubicBezTo>
                  <a:pt x="6088" y="991"/>
                  <a:pt x="5861" y="899"/>
                  <a:pt x="5594" y="899"/>
                </a:cubicBezTo>
                <a:cubicBezTo>
                  <a:pt x="5342" y="899"/>
                  <a:pt x="5124" y="996"/>
                  <a:pt x="4937" y="1186"/>
                </a:cubicBezTo>
                <a:cubicBezTo>
                  <a:pt x="4755" y="1377"/>
                  <a:pt x="4662" y="1608"/>
                  <a:pt x="4662" y="1879"/>
                </a:cubicBezTo>
                <a:cubicBezTo>
                  <a:pt x="4662" y="2150"/>
                  <a:pt x="4751" y="2381"/>
                  <a:pt x="4937" y="2567"/>
                </a:cubicBezTo>
                <a:close/>
                <a:moveTo>
                  <a:pt x="5108" y="1348"/>
                </a:moveTo>
                <a:cubicBezTo>
                  <a:pt x="5241" y="1203"/>
                  <a:pt x="5403" y="1134"/>
                  <a:pt x="5590" y="1134"/>
                </a:cubicBezTo>
                <a:cubicBezTo>
                  <a:pt x="5800" y="1134"/>
                  <a:pt x="5970" y="1203"/>
                  <a:pt x="6104" y="1344"/>
                </a:cubicBezTo>
                <a:cubicBezTo>
                  <a:pt x="6238" y="1486"/>
                  <a:pt x="6307" y="1664"/>
                  <a:pt x="6307" y="1879"/>
                </a:cubicBezTo>
                <a:cubicBezTo>
                  <a:pt x="6307" y="2094"/>
                  <a:pt x="6242" y="2272"/>
                  <a:pt x="6108" y="2418"/>
                </a:cubicBezTo>
                <a:cubicBezTo>
                  <a:pt x="5974" y="2559"/>
                  <a:pt x="5808" y="2632"/>
                  <a:pt x="5610" y="2632"/>
                </a:cubicBezTo>
                <a:cubicBezTo>
                  <a:pt x="5411" y="2632"/>
                  <a:pt x="5241" y="2559"/>
                  <a:pt x="5108" y="2418"/>
                </a:cubicBezTo>
                <a:cubicBezTo>
                  <a:pt x="4974" y="2276"/>
                  <a:pt x="4905" y="2098"/>
                  <a:pt x="4905" y="1883"/>
                </a:cubicBezTo>
                <a:cubicBezTo>
                  <a:pt x="4905" y="1668"/>
                  <a:pt x="4974" y="1490"/>
                  <a:pt x="5108" y="1348"/>
                </a:cubicBezTo>
                <a:close/>
                <a:moveTo>
                  <a:pt x="6708" y="2802"/>
                </a:moveTo>
                <a:lnTo>
                  <a:pt x="6934" y="2802"/>
                </a:lnTo>
                <a:lnTo>
                  <a:pt x="6934" y="1907"/>
                </a:lnTo>
                <a:cubicBezTo>
                  <a:pt x="6934" y="1749"/>
                  <a:pt x="6938" y="1636"/>
                  <a:pt x="6951" y="1571"/>
                </a:cubicBezTo>
                <a:cubicBezTo>
                  <a:pt x="6963" y="1506"/>
                  <a:pt x="6983" y="1450"/>
                  <a:pt x="7011" y="1401"/>
                </a:cubicBezTo>
                <a:cubicBezTo>
                  <a:pt x="7060" y="1320"/>
                  <a:pt x="7121" y="1259"/>
                  <a:pt x="7202" y="1215"/>
                </a:cubicBezTo>
                <a:cubicBezTo>
                  <a:pt x="7283" y="1174"/>
                  <a:pt x="7376" y="1150"/>
                  <a:pt x="7481" y="1150"/>
                </a:cubicBezTo>
                <a:cubicBezTo>
                  <a:pt x="7664" y="1150"/>
                  <a:pt x="7797" y="1199"/>
                  <a:pt x="7878" y="1296"/>
                </a:cubicBezTo>
                <a:cubicBezTo>
                  <a:pt x="7963" y="1393"/>
                  <a:pt x="8004" y="1551"/>
                  <a:pt x="8004" y="1770"/>
                </a:cubicBezTo>
                <a:lnTo>
                  <a:pt x="8004" y="2802"/>
                </a:lnTo>
                <a:lnTo>
                  <a:pt x="8235" y="2802"/>
                </a:lnTo>
                <a:lnTo>
                  <a:pt x="8235" y="1843"/>
                </a:lnTo>
                <a:cubicBezTo>
                  <a:pt x="8235" y="1668"/>
                  <a:pt x="8226" y="1539"/>
                  <a:pt x="8206" y="1450"/>
                </a:cubicBezTo>
                <a:cubicBezTo>
                  <a:pt x="8185" y="1361"/>
                  <a:pt x="8158" y="1284"/>
                  <a:pt x="8117" y="1219"/>
                </a:cubicBezTo>
                <a:cubicBezTo>
                  <a:pt x="8056" y="1126"/>
                  <a:pt x="7971" y="1052"/>
                  <a:pt x="7866" y="1004"/>
                </a:cubicBezTo>
                <a:cubicBezTo>
                  <a:pt x="7761" y="955"/>
                  <a:pt x="7639" y="931"/>
                  <a:pt x="7506" y="931"/>
                </a:cubicBezTo>
                <a:cubicBezTo>
                  <a:pt x="7384" y="931"/>
                  <a:pt x="7275" y="951"/>
                  <a:pt x="7182" y="992"/>
                </a:cubicBezTo>
                <a:cubicBezTo>
                  <a:pt x="7088" y="1032"/>
                  <a:pt x="7003" y="1093"/>
                  <a:pt x="6930" y="1178"/>
                </a:cubicBezTo>
                <a:lnTo>
                  <a:pt x="6930" y="960"/>
                </a:lnTo>
                <a:lnTo>
                  <a:pt x="6704" y="960"/>
                </a:lnTo>
                <a:lnTo>
                  <a:pt x="6704" y="2802"/>
                </a:lnTo>
                <a:lnTo>
                  <a:pt x="6708" y="2802"/>
                </a:lnTo>
                <a:close/>
                <a:moveTo>
                  <a:pt x="10795" y="1527"/>
                </a:moveTo>
                <a:cubicBezTo>
                  <a:pt x="10718" y="1332"/>
                  <a:pt x="10604" y="1178"/>
                  <a:pt x="10455" y="1073"/>
                </a:cubicBezTo>
                <a:cubicBezTo>
                  <a:pt x="10305" y="964"/>
                  <a:pt x="10126" y="911"/>
                  <a:pt x="9928" y="911"/>
                </a:cubicBezTo>
                <a:cubicBezTo>
                  <a:pt x="9665" y="911"/>
                  <a:pt x="9437" y="1004"/>
                  <a:pt x="9251" y="1195"/>
                </a:cubicBezTo>
                <a:cubicBezTo>
                  <a:pt x="9064" y="1385"/>
                  <a:pt x="8976" y="1616"/>
                  <a:pt x="8976" y="1887"/>
                </a:cubicBezTo>
                <a:cubicBezTo>
                  <a:pt x="8976" y="2154"/>
                  <a:pt x="9068" y="2380"/>
                  <a:pt x="9251" y="2571"/>
                </a:cubicBezTo>
                <a:cubicBezTo>
                  <a:pt x="9433" y="2761"/>
                  <a:pt x="9661" y="2855"/>
                  <a:pt x="9924" y="2855"/>
                </a:cubicBezTo>
                <a:cubicBezTo>
                  <a:pt x="10130" y="2855"/>
                  <a:pt x="10309" y="2798"/>
                  <a:pt x="10463" y="2689"/>
                </a:cubicBezTo>
                <a:cubicBezTo>
                  <a:pt x="10617" y="2580"/>
                  <a:pt x="10726" y="2426"/>
                  <a:pt x="10799" y="2223"/>
                </a:cubicBezTo>
                <a:lnTo>
                  <a:pt x="10540" y="2223"/>
                </a:lnTo>
                <a:cubicBezTo>
                  <a:pt x="10483" y="2349"/>
                  <a:pt x="10402" y="2450"/>
                  <a:pt x="10293" y="2519"/>
                </a:cubicBezTo>
                <a:cubicBezTo>
                  <a:pt x="10183" y="2588"/>
                  <a:pt x="10058" y="2624"/>
                  <a:pt x="9916" y="2624"/>
                </a:cubicBezTo>
                <a:cubicBezTo>
                  <a:pt x="9721" y="2624"/>
                  <a:pt x="9555" y="2551"/>
                  <a:pt x="9426" y="2409"/>
                </a:cubicBezTo>
                <a:cubicBezTo>
                  <a:pt x="9292" y="2268"/>
                  <a:pt x="9227" y="2090"/>
                  <a:pt x="9227" y="1879"/>
                </a:cubicBezTo>
                <a:cubicBezTo>
                  <a:pt x="9227" y="1668"/>
                  <a:pt x="9296" y="1490"/>
                  <a:pt x="9426" y="1344"/>
                </a:cubicBezTo>
                <a:cubicBezTo>
                  <a:pt x="9559" y="1199"/>
                  <a:pt x="9717" y="1130"/>
                  <a:pt x="9908" y="1130"/>
                </a:cubicBezTo>
                <a:cubicBezTo>
                  <a:pt x="10049" y="1130"/>
                  <a:pt x="10175" y="1162"/>
                  <a:pt x="10280" y="1227"/>
                </a:cubicBezTo>
                <a:cubicBezTo>
                  <a:pt x="10386" y="1292"/>
                  <a:pt x="10471" y="1389"/>
                  <a:pt x="10544" y="1523"/>
                </a:cubicBezTo>
                <a:lnTo>
                  <a:pt x="10795" y="1523"/>
                </a:lnTo>
                <a:lnTo>
                  <a:pt x="10795" y="1527"/>
                </a:lnTo>
                <a:close/>
                <a:moveTo>
                  <a:pt x="11228" y="2567"/>
                </a:moveTo>
                <a:cubicBezTo>
                  <a:pt x="11415" y="2758"/>
                  <a:pt x="11637" y="2855"/>
                  <a:pt x="11901" y="2855"/>
                </a:cubicBezTo>
                <a:cubicBezTo>
                  <a:pt x="12164" y="2855"/>
                  <a:pt x="12383" y="2758"/>
                  <a:pt x="12565" y="2563"/>
                </a:cubicBezTo>
                <a:cubicBezTo>
                  <a:pt x="12751" y="2369"/>
                  <a:pt x="12840" y="2134"/>
                  <a:pt x="12840" y="1859"/>
                </a:cubicBezTo>
                <a:cubicBezTo>
                  <a:pt x="12840" y="1600"/>
                  <a:pt x="12747" y="1373"/>
                  <a:pt x="12561" y="1182"/>
                </a:cubicBezTo>
                <a:cubicBezTo>
                  <a:pt x="12375" y="992"/>
                  <a:pt x="12148" y="899"/>
                  <a:pt x="11880" y="899"/>
                </a:cubicBezTo>
                <a:cubicBezTo>
                  <a:pt x="11629" y="899"/>
                  <a:pt x="11411" y="996"/>
                  <a:pt x="11224" y="1186"/>
                </a:cubicBezTo>
                <a:cubicBezTo>
                  <a:pt x="11038" y="1377"/>
                  <a:pt x="10945" y="1608"/>
                  <a:pt x="10945" y="1879"/>
                </a:cubicBezTo>
                <a:cubicBezTo>
                  <a:pt x="10953" y="2150"/>
                  <a:pt x="11042" y="2381"/>
                  <a:pt x="11228" y="2567"/>
                </a:cubicBezTo>
                <a:close/>
                <a:moveTo>
                  <a:pt x="11398" y="1348"/>
                </a:moveTo>
                <a:cubicBezTo>
                  <a:pt x="11532" y="1203"/>
                  <a:pt x="11694" y="1134"/>
                  <a:pt x="11880" y="1134"/>
                </a:cubicBezTo>
                <a:cubicBezTo>
                  <a:pt x="12087" y="1134"/>
                  <a:pt x="12261" y="1202"/>
                  <a:pt x="12395" y="1344"/>
                </a:cubicBezTo>
                <a:cubicBezTo>
                  <a:pt x="12529" y="1485"/>
                  <a:pt x="12597" y="1664"/>
                  <a:pt x="12597" y="1879"/>
                </a:cubicBezTo>
                <a:cubicBezTo>
                  <a:pt x="12597" y="2094"/>
                  <a:pt x="12529" y="2272"/>
                  <a:pt x="12399" y="2418"/>
                </a:cubicBezTo>
                <a:cubicBezTo>
                  <a:pt x="12265" y="2559"/>
                  <a:pt x="12099" y="2632"/>
                  <a:pt x="11905" y="2632"/>
                </a:cubicBezTo>
                <a:cubicBezTo>
                  <a:pt x="11702" y="2632"/>
                  <a:pt x="11536" y="2559"/>
                  <a:pt x="11402" y="2418"/>
                </a:cubicBezTo>
                <a:cubicBezTo>
                  <a:pt x="11269" y="2276"/>
                  <a:pt x="11200" y="2098"/>
                  <a:pt x="11200" y="1883"/>
                </a:cubicBezTo>
                <a:cubicBezTo>
                  <a:pt x="11200" y="1668"/>
                  <a:pt x="11265" y="1490"/>
                  <a:pt x="11398" y="1348"/>
                </a:cubicBezTo>
                <a:close/>
                <a:moveTo>
                  <a:pt x="14214" y="1012"/>
                </a:moveTo>
                <a:cubicBezTo>
                  <a:pt x="14100" y="956"/>
                  <a:pt x="13975" y="923"/>
                  <a:pt x="13833" y="923"/>
                </a:cubicBezTo>
                <a:cubicBezTo>
                  <a:pt x="13715" y="923"/>
                  <a:pt x="13606" y="943"/>
                  <a:pt x="13509" y="984"/>
                </a:cubicBezTo>
                <a:cubicBezTo>
                  <a:pt x="13416" y="1024"/>
                  <a:pt x="13331" y="1085"/>
                  <a:pt x="13262" y="1166"/>
                </a:cubicBezTo>
                <a:lnTo>
                  <a:pt x="13262" y="960"/>
                </a:lnTo>
                <a:lnTo>
                  <a:pt x="13031" y="960"/>
                </a:lnTo>
                <a:lnTo>
                  <a:pt x="13031" y="2802"/>
                </a:lnTo>
                <a:lnTo>
                  <a:pt x="13262" y="2802"/>
                </a:lnTo>
                <a:lnTo>
                  <a:pt x="13262" y="1907"/>
                </a:lnTo>
                <a:cubicBezTo>
                  <a:pt x="13262" y="1749"/>
                  <a:pt x="13266" y="1636"/>
                  <a:pt x="13278" y="1571"/>
                </a:cubicBezTo>
                <a:cubicBezTo>
                  <a:pt x="13290" y="1506"/>
                  <a:pt x="13310" y="1450"/>
                  <a:pt x="13339" y="1401"/>
                </a:cubicBezTo>
                <a:cubicBezTo>
                  <a:pt x="13383" y="1320"/>
                  <a:pt x="13448" y="1259"/>
                  <a:pt x="13529" y="1215"/>
                </a:cubicBezTo>
                <a:cubicBezTo>
                  <a:pt x="13610" y="1174"/>
                  <a:pt x="13703" y="1150"/>
                  <a:pt x="13809" y="1150"/>
                </a:cubicBezTo>
                <a:cubicBezTo>
                  <a:pt x="13987" y="1150"/>
                  <a:pt x="14116" y="1199"/>
                  <a:pt x="14201" y="1300"/>
                </a:cubicBezTo>
                <a:cubicBezTo>
                  <a:pt x="14287" y="1401"/>
                  <a:pt x="14331" y="1559"/>
                  <a:pt x="14331" y="1770"/>
                </a:cubicBezTo>
                <a:lnTo>
                  <a:pt x="14331" y="2802"/>
                </a:lnTo>
                <a:lnTo>
                  <a:pt x="14554" y="2802"/>
                </a:lnTo>
                <a:lnTo>
                  <a:pt x="14554" y="1907"/>
                </a:lnTo>
                <a:cubicBezTo>
                  <a:pt x="14554" y="1749"/>
                  <a:pt x="14558" y="1636"/>
                  <a:pt x="14574" y="1571"/>
                </a:cubicBezTo>
                <a:cubicBezTo>
                  <a:pt x="14586" y="1506"/>
                  <a:pt x="14607" y="1450"/>
                  <a:pt x="14635" y="1401"/>
                </a:cubicBezTo>
                <a:cubicBezTo>
                  <a:pt x="14679" y="1320"/>
                  <a:pt x="14744" y="1259"/>
                  <a:pt x="14825" y="1215"/>
                </a:cubicBezTo>
                <a:cubicBezTo>
                  <a:pt x="14906" y="1174"/>
                  <a:pt x="14995" y="1150"/>
                  <a:pt x="15101" y="1150"/>
                </a:cubicBezTo>
                <a:cubicBezTo>
                  <a:pt x="15279" y="1150"/>
                  <a:pt x="15413" y="1203"/>
                  <a:pt x="15490" y="1304"/>
                </a:cubicBezTo>
                <a:cubicBezTo>
                  <a:pt x="15571" y="1405"/>
                  <a:pt x="15611" y="1579"/>
                  <a:pt x="15611" y="1822"/>
                </a:cubicBezTo>
                <a:lnTo>
                  <a:pt x="15611" y="2798"/>
                </a:lnTo>
                <a:lnTo>
                  <a:pt x="15838" y="2798"/>
                </a:lnTo>
                <a:lnTo>
                  <a:pt x="15838" y="1875"/>
                </a:lnTo>
                <a:cubicBezTo>
                  <a:pt x="15838" y="1543"/>
                  <a:pt x="15781" y="1300"/>
                  <a:pt x="15668" y="1150"/>
                </a:cubicBezTo>
                <a:cubicBezTo>
                  <a:pt x="15554" y="1000"/>
                  <a:pt x="15372" y="927"/>
                  <a:pt x="15125" y="927"/>
                </a:cubicBezTo>
                <a:cubicBezTo>
                  <a:pt x="14987" y="927"/>
                  <a:pt x="14866" y="956"/>
                  <a:pt x="14756" y="1008"/>
                </a:cubicBezTo>
                <a:cubicBezTo>
                  <a:pt x="14647" y="1065"/>
                  <a:pt x="14554" y="1146"/>
                  <a:pt x="14477" y="1251"/>
                </a:cubicBezTo>
                <a:cubicBezTo>
                  <a:pt x="14416" y="1150"/>
                  <a:pt x="14327" y="1073"/>
                  <a:pt x="14214" y="1012"/>
                </a:cubicBezTo>
                <a:close/>
                <a:moveTo>
                  <a:pt x="17222" y="1012"/>
                </a:moveTo>
                <a:cubicBezTo>
                  <a:pt x="17109" y="956"/>
                  <a:pt x="16979" y="923"/>
                  <a:pt x="16842" y="923"/>
                </a:cubicBezTo>
                <a:cubicBezTo>
                  <a:pt x="16721" y="923"/>
                  <a:pt x="16616" y="943"/>
                  <a:pt x="16523" y="984"/>
                </a:cubicBezTo>
                <a:cubicBezTo>
                  <a:pt x="16425" y="1024"/>
                  <a:pt x="16344" y="1085"/>
                  <a:pt x="16275" y="1166"/>
                </a:cubicBezTo>
                <a:lnTo>
                  <a:pt x="16275" y="960"/>
                </a:lnTo>
                <a:lnTo>
                  <a:pt x="16045" y="960"/>
                </a:lnTo>
                <a:lnTo>
                  <a:pt x="16045" y="2802"/>
                </a:lnTo>
                <a:lnTo>
                  <a:pt x="16275" y="2802"/>
                </a:lnTo>
                <a:lnTo>
                  <a:pt x="16275" y="1907"/>
                </a:lnTo>
                <a:cubicBezTo>
                  <a:pt x="16275" y="1749"/>
                  <a:pt x="16284" y="1636"/>
                  <a:pt x="16292" y="1571"/>
                </a:cubicBezTo>
                <a:cubicBezTo>
                  <a:pt x="16304" y="1506"/>
                  <a:pt x="16324" y="1450"/>
                  <a:pt x="16352" y="1401"/>
                </a:cubicBezTo>
                <a:cubicBezTo>
                  <a:pt x="16397" y="1320"/>
                  <a:pt x="16462" y="1259"/>
                  <a:pt x="16543" y="1215"/>
                </a:cubicBezTo>
                <a:cubicBezTo>
                  <a:pt x="16624" y="1174"/>
                  <a:pt x="16717" y="1150"/>
                  <a:pt x="16821" y="1150"/>
                </a:cubicBezTo>
                <a:cubicBezTo>
                  <a:pt x="17000" y="1150"/>
                  <a:pt x="17129" y="1199"/>
                  <a:pt x="17214" y="1300"/>
                </a:cubicBezTo>
                <a:cubicBezTo>
                  <a:pt x="17299" y="1401"/>
                  <a:pt x="17344" y="1559"/>
                  <a:pt x="17344" y="1770"/>
                </a:cubicBezTo>
                <a:lnTo>
                  <a:pt x="17344" y="2802"/>
                </a:lnTo>
                <a:lnTo>
                  <a:pt x="17567" y="2802"/>
                </a:lnTo>
                <a:lnTo>
                  <a:pt x="17567" y="1907"/>
                </a:lnTo>
                <a:cubicBezTo>
                  <a:pt x="17567" y="1749"/>
                  <a:pt x="17571" y="1636"/>
                  <a:pt x="17587" y="1571"/>
                </a:cubicBezTo>
                <a:cubicBezTo>
                  <a:pt x="17599" y="1506"/>
                  <a:pt x="17619" y="1450"/>
                  <a:pt x="17648" y="1401"/>
                </a:cubicBezTo>
                <a:cubicBezTo>
                  <a:pt x="17696" y="1320"/>
                  <a:pt x="17757" y="1259"/>
                  <a:pt x="17838" y="1215"/>
                </a:cubicBezTo>
                <a:cubicBezTo>
                  <a:pt x="17919" y="1174"/>
                  <a:pt x="18008" y="1150"/>
                  <a:pt x="18114" y="1150"/>
                </a:cubicBezTo>
                <a:cubicBezTo>
                  <a:pt x="18296" y="1150"/>
                  <a:pt x="18425" y="1203"/>
                  <a:pt x="18506" y="1304"/>
                </a:cubicBezTo>
                <a:cubicBezTo>
                  <a:pt x="18587" y="1405"/>
                  <a:pt x="18628" y="1579"/>
                  <a:pt x="18628" y="1822"/>
                </a:cubicBezTo>
                <a:lnTo>
                  <a:pt x="18628" y="2798"/>
                </a:lnTo>
                <a:lnTo>
                  <a:pt x="18855" y="2798"/>
                </a:lnTo>
                <a:lnTo>
                  <a:pt x="18855" y="1875"/>
                </a:lnTo>
                <a:cubicBezTo>
                  <a:pt x="18855" y="1543"/>
                  <a:pt x="18799" y="1300"/>
                  <a:pt x="18685" y="1150"/>
                </a:cubicBezTo>
                <a:cubicBezTo>
                  <a:pt x="18572" y="1000"/>
                  <a:pt x="18389" y="927"/>
                  <a:pt x="18142" y="927"/>
                </a:cubicBezTo>
                <a:cubicBezTo>
                  <a:pt x="18004" y="927"/>
                  <a:pt x="17879" y="956"/>
                  <a:pt x="17769" y="1008"/>
                </a:cubicBezTo>
                <a:cubicBezTo>
                  <a:pt x="17660" y="1065"/>
                  <a:pt x="17567" y="1146"/>
                  <a:pt x="17490" y="1251"/>
                </a:cubicBezTo>
                <a:cubicBezTo>
                  <a:pt x="17425" y="1150"/>
                  <a:pt x="17336" y="1073"/>
                  <a:pt x="17222" y="1012"/>
                </a:cubicBezTo>
                <a:close/>
                <a:moveTo>
                  <a:pt x="19045" y="1924"/>
                </a:moveTo>
                <a:cubicBezTo>
                  <a:pt x="19045" y="2256"/>
                  <a:pt x="19102" y="2495"/>
                  <a:pt x="19219" y="2636"/>
                </a:cubicBezTo>
                <a:cubicBezTo>
                  <a:pt x="19337" y="2782"/>
                  <a:pt x="19527" y="2851"/>
                  <a:pt x="19791" y="2851"/>
                </a:cubicBezTo>
                <a:cubicBezTo>
                  <a:pt x="19916" y="2851"/>
                  <a:pt x="20021" y="2831"/>
                  <a:pt x="20111" y="2794"/>
                </a:cubicBezTo>
                <a:cubicBezTo>
                  <a:pt x="20200" y="2754"/>
                  <a:pt x="20277" y="2693"/>
                  <a:pt x="20350" y="2604"/>
                </a:cubicBezTo>
                <a:lnTo>
                  <a:pt x="20350" y="2802"/>
                </a:lnTo>
                <a:lnTo>
                  <a:pt x="20584" y="2802"/>
                </a:lnTo>
                <a:lnTo>
                  <a:pt x="20584" y="960"/>
                </a:lnTo>
                <a:lnTo>
                  <a:pt x="20350" y="960"/>
                </a:lnTo>
                <a:lnTo>
                  <a:pt x="20350" y="1867"/>
                </a:lnTo>
                <a:cubicBezTo>
                  <a:pt x="20350" y="2029"/>
                  <a:pt x="20345" y="2142"/>
                  <a:pt x="20333" y="2207"/>
                </a:cubicBezTo>
                <a:cubicBezTo>
                  <a:pt x="20321" y="2272"/>
                  <a:pt x="20301" y="2328"/>
                  <a:pt x="20273" y="2377"/>
                </a:cubicBezTo>
                <a:cubicBezTo>
                  <a:pt x="20224" y="2458"/>
                  <a:pt x="20159" y="2518"/>
                  <a:pt x="20078" y="2563"/>
                </a:cubicBezTo>
                <a:cubicBezTo>
                  <a:pt x="19997" y="2607"/>
                  <a:pt x="19904" y="2628"/>
                  <a:pt x="19799" y="2628"/>
                </a:cubicBezTo>
                <a:cubicBezTo>
                  <a:pt x="19612" y="2628"/>
                  <a:pt x="19479" y="2575"/>
                  <a:pt x="19398" y="2470"/>
                </a:cubicBezTo>
                <a:cubicBezTo>
                  <a:pt x="19317" y="2364"/>
                  <a:pt x="19276" y="2187"/>
                  <a:pt x="19276" y="1936"/>
                </a:cubicBezTo>
                <a:lnTo>
                  <a:pt x="19276" y="960"/>
                </a:lnTo>
                <a:lnTo>
                  <a:pt x="19045" y="960"/>
                </a:lnTo>
                <a:lnTo>
                  <a:pt x="19045" y="1924"/>
                </a:lnTo>
                <a:close/>
                <a:moveTo>
                  <a:pt x="20787" y="2802"/>
                </a:moveTo>
                <a:lnTo>
                  <a:pt x="21014" y="2802"/>
                </a:lnTo>
                <a:lnTo>
                  <a:pt x="21014" y="1907"/>
                </a:lnTo>
                <a:cubicBezTo>
                  <a:pt x="21014" y="1749"/>
                  <a:pt x="21022" y="1636"/>
                  <a:pt x="21030" y="1571"/>
                </a:cubicBezTo>
                <a:cubicBezTo>
                  <a:pt x="21042" y="1506"/>
                  <a:pt x="21062" y="1450"/>
                  <a:pt x="21091" y="1401"/>
                </a:cubicBezTo>
                <a:cubicBezTo>
                  <a:pt x="21135" y="1320"/>
                  <a:pt x="21200" y="1259"/>
                  <a:pt x="21281" y="1215"/>
                </a:cubicBezTo>
                <a:cubicBezTo>
                  <a:pt x="21362" y="1174"/>
                  <a:pt x="21455" y="1150"/>
                  <a:pt x="21561" y="1150"/>
                </a:cubicBezTo>
                <a:cubicBezTo>
                  <a:pt x="21743" y="1150"/>
                  <a:pt x="21877" y="1199"/>
                  <a:pt x="21958" y="1296"/>
                </a:cubicBezTo>
                <a:cubicBezTo>
                  <a:pt x="22039" y="1393"/>
                  <a:pt x="22083" y="1551"/>
                  <a:pt x="22083" y="1770"/>
                </a:cubicBezTo>
                <a:lnTo>
                  <a:pt x="22083" y="2802"/>
                </a:lnTo>
                <a:lnTo>
                  <a:pt x="22314" y="2802"/>
                </a:lnTo>
                <a:lnTo>
                  <a:pt x="22314" y="1843"/>
                </a:lnTo>
                <a:cubicBezTo>
                  <a:pt x="22314" y="1668"/>
                  <a:pt x="22306" y="1539"/>
                  <a:pt x="22286" y="1450"/>
                </a:cubicBezTo>
                <a:cubicBezTo>
                  <a:pt x="22266" y="1361"/>
                  <a:pt x="22237" y="1284"/>
                  <a:pt x="22193" y="1219"/>
                </a:cubicBezTo>
                <a:cubicBezTo>
                  <a:pt x="22132" y="1126"/>
                  <a:pt x="22047" y="1053"/>
                  <a:pt x="21946" y="1004"/>
                </a:cubicBezTo>
                <a:cubicBezTo>
                  <a:pt x="21840" y="956"/>
                  <a:pt x="21719" y="931"/>
                  <a:pt x="21585" y="931"/>
                </a:cubicBezTo>
                <a:cubicBezTo>
                  <a:pt x="21463" y="931"/>
                  <a:pt x="21354" y="951"/>
                  <a:pt x="21261" y="992"/>
                </a:cubicBezTo>
                <a:cubicBezTo>
                  <a:pt x="21168" y="1032"/>
                  <a:pt x="21083" y="1093"/>
                  <a:pt x="21010" y="1178"/>
                </a:cubicBezTo>
                <a:lnTo>
                  <a:pt x="21010" y="960"/>
                </a:lnTo>
                <a:lnTo>
                  <a:pt x="20783" y="960"/>
                </a:lnTo>
                <a:lnTo>
                  <a:pt x="20783" y="2802"/>
                </a:lnTo>
                <a:lnTo>
                  <a:pt x="20787" y="2802"/>
                </a:lnTo>
                <a:close/>
                <a:moveTo>
                  <a:pt x="22845" y="364"/>
                </a:moveTo>
                <a:lnTo>
                  <a:pt x="22610" y="364"/>
                </a:lnTo>
                <a:lnTo>
                  <a:pt x="22610" y="745"/>
                </a:lnTo>
                <a:lnTo>
                  <a:pt x="22845" y="745"/>
                </a:lnTo>
                <a:lnTo>
                  <a:pt x="22845" y="364"/>
                </a:lnTo>
                <a:close/>
                <a:moveTo>
                  <a:pt x="22845" y="2802"/>
                </a:moveTo>
                <a:lnTo>
                  <a:pt x="22845" y="960"/>
                </a:lnTo>
                <a:lnTo>
                  <a:pt x="22610" y="960"/>
                </a:lnTo>
                <a:lnTo>
                  <a:pt x="22610" y="2802"/>
                </a:lnTo>
                <a:lnTo>
                  <a:pt x="22845" y="2802"/>
                </a:lnTo>
                <a:close/>
                <a:moveTo>
                  <a:pt x="23623" y="2802"/>
                </a:moveTo>
                <a:lnTo>
                  <a:pt x="23623" y="1199"/>
                </a:lnTo>
                <a:lnTo>
                  <a:pt x="23971" y="1199"/>
                </a:lnTo>
                <a:lnTo>
                  <a:pt x="23971" y="960"/>
                </a:lnTo>
                <a:lnTo>
                  <a:pt x="23623" y="960"/>
                </a:lnTo>
                <a:lnTo>
                  <a:pt x="23623" y="364"/>
                </a:lnTo>
                <a:lnTo>
                  <a:pt x="23388" y="364"/>
                </a:lnTo>
                <a:lnTo>
                  <a:pt x="23388" y="960"/>
                </a:lnTo>
                <a:lnTo>
                  <a:pt x="23039" y="960"/>
                </a:lnTo>
                <a:lnTo>
                  <a:pt x="23039" y="1199"/>
                </a:lnTo>
                <a:lnTo>
                  <a:pt x="23388" y="1199"/>
                </a:lnTo>
                <a:lnTo>
                  <a:pt x="23388" y="2802"/>
                </a:lnTo>
                <a:lnTo>
                  <a:pt x="23623" y="2802"/>
                </a:lnTo>
                <a:close/>
                <a:moveTo>
                  <a:pt x="24793" y="2798"/>
                </a:moveTo>
                <a:lnTo>
                  <a:pt x="24550" y="3397"/>
                </a:lnTo>
                <a:lnTo>
                  <a:pt x="24801" y="3397"/>
                </a:lnTo>
                <a:lnTo>
                  <a:pt x="25790" y="960"/>
                </a:lnTo>
                <a:lnTo>
                  <a:pt x="25518" y="960"/>
                </a:lnTo>
                <a:lnTo>
                  <a:pt x="24923" y="2458"/>
                </a:lnTo>
                <a:lnTo>
                  <a:pt x="24356" y="964"/>
                </a:lnTo>
                <a:lnTo>
                  <a:pt x="24084" y="964"/>
                </a:lnTo>
                <a:lnTo>
                  <a:pt x="24793" y="2798"/>
                </a:lnTo>
                <a:close/>
                <a:moveTo>
                  <a:pt x="26766" y="2802"/>
                </a:moveTo>
                <a:lnTo>
                  <a:pt x="26766" y="364"/>
                </a:lnTo>
                <a:lnTo>
                  <a:pt x="26531" y="364"/>
                </a:lnTo>
                <a:lnTo>
                  <a:pt x="26531" y="2802"/>
                </a:lnTo>
                <a:lnTo>
                  <a:pt x="26766" y="2802"/>
                </a:lnTo>
                <a:close/>
                <a:moveTo>
                  <a:pt x="27297" y="364"/>
                </a:moveTo>
                <a:lnTo>
                  <a:pt x="27062" y="364"/>
                </a:lnTo>
                <a:lnTo>
                  <a:pt x="27062" y="745"/>
                </a:lnTo>
                <a:lnTo>
                  <a:pt x="27297" y="745"/>
                </a:lnTo>
                <a:lnTo>
                  <a:pt x="27297" y="364"/>
                </a:lnTo>
                <a:close/>
                <a:moveTo>
                  <a:pt x="27297" y="2802"/>
                </a:moveTo>
                <a:lnTo>
                  <a:pt x="27297" y="960"/>
                </a:lnTo>
                <a:lnTo>
                  <a:pt x="27062" y="960"/>
                </a:lnTo>
                <a:lnTo>
                  <a:pt x="27062" y="2802"/>
                </a:lnTo>
                <a:lnTo>
                  <a:pt x="27297" y="2802"/>
                </a:lnTo>
                <a:close/>
                <a:moveTo>
                  <a:pt x="29144" y="960"/>
                </a:moveTo>
                <a:lnTo>
                  <a:pt x="28889" y="960"/>
                </a:lnTo>
                <a:lnTo>
                  <a:pt x="28297" y="2446"/>
                </a:lnTo>
                <a:lnTo>
                  <a:pt x="27710" y="960"/>
                </a:lnTo>
                <a:lnTo>
                  <a:pt x="27459" y="960"/>
                </a:lnTo>
                <a:lnTo>
                  <a:pt x="28180" y="2802"/>
                </a:lnTo>
                <a:lnTo>
                  <a:pt x="28394" y="2802"/>
                </a:lnTo>
                <a:lnTo>
                  <a:pt x="29144" y="960"/>
                </a:lnTo>
                <a:close/>
                <a:moveTo>
                  <a:pt x="29545" y="364"/>
                </a:moveTo>
                <a:lnTo>
                  <a:pt x="29310" y="364"/>
                </a:lnTo>
                <a:lnTo>
                  <a:pt x="29310" y="745"/>
                </a:lnTo>
                <a:lnTo>
                  <a:pt x="29545" y="745"/>
                </a:lnTo>
                <a:lnTo>
                  <a:pt x="29545" y="364"/>
                </a:lnTo>
                <a:close/>
                <a:moveTo>
                  <a:pt x="29545" y="2802"/>
                </a:moveTo>
                <a:lnTo>
                  <a:pt x="29545" y="960"/>
                </a:lnTo>
                <a:lnTo>
                  <a:pt x="29310" y="960"/>
                </a:lnTo>
                <a:lnTo>
                  <a:pt x="29310" y="2802"/>
                </a:lnTo>
                <a:lnTo>
                  <a:pt x="29545" y="2802"/>
                </a:lnTo>
                <a:close/>
                <a:moveTo>
                  <a:pt x="29925" y="2802"/>
                </a:moveTo>
                <a:lnTo>
                  <a:pt x="30152" y="2802"/>
                </a:lnTo>
                <a:lnTo>
                  <a:pt x="30152" y="1907"/>
                </a:lnTo>
                <a:cubicBezTo>
                  <a:pt x="30152" y="1749"/>
                  <a:pt x="30157" y="1636"/>
                  <a:pt x="30169" y="1571"/>
                </a:cubicBezTo>
                <a:cubicBezTo>
                  <a:pt x="30182" y="1506"/>
                  <a:pt x="30201" y="1450"/>
                  <a:pt x="30229" y="1401"/>
                </a:cubicBezTo>
                <a:cubicBezTo>
                  <a:pt x="30278" y="1320"/>
                  <a:pt x="30339" y="1259"/>
                  <a:pt x="30420" y="1215"/>
                </a:cubicBezTo>
                <a:cubicBezTo>
                  <a:pt x="30501" y="1174"/>
                  <a:pt x="30594" y="1150"/>
                  <a:pt x="30699" y="1150"/>
                </a:cubicBezTo>
                <a:cubicBezTo>
                  <a:pt x="30881" y="1150"/>
                  <a:pt x="31015" y="1199"/>
                  <a:pt x="31096" y="1296"/>
                </a:cubicBezTo>
                <a:cubicBezTo>
                  <a:pt x="31177" y="1393"/>
                  <a:pt x="31222" y="1551"/>
                  <a:pt x="31222" y="1770"/>
                </a:cubicBezTo>
                <a:lnTo>
                  <a:pt x="31222" y="2802"/>
                </a:lnTo>
                <a:lnTo>
                  <a:pt x="31453" y="2802"/>
                </a:lnTo>
                <a:lnTo>
                  <a:pt x="31453" y="1843"/>
                </a:lnTo>
                <a:cubicBezTo>
                  <a:pt x="31453" y="1668"/>
                  <a:pt x="31445" y="1539"/>
                  <a:pt x="31424" y="1450"/>
                </a:cubicBezTo>
                <a:cubicBezTo>
                  <a:pt x="31404" y="1361"/>
                  <a:pt x="31376" y="1284"/>
                  <a:pt x="31335" y="1219"/>
                </a:cubicBezTo>
                <a:cubicBezTo>
                  <a:pt x="31274" y="1126"/>
                  <a:pt x="31189" y="1052"/>
                  <a:pt x="31084" y="1004"/>
                </a:cubicBezTo>
                <a:cubicBezTo>
                  <a:pt x="30979" y="955"/>
                  <a:pt x="30857" y="931"/>
                  <a:pt x="30723" y="931"/>
                </a:cubicBezTo>
                <a:cubicBezTo>
                  <a:pt x="30602" y="931"/>
                  <a:pt x="30493" y="952"/>
                  <a:pt x="30395" y="992"/>
                </a:cubicBezTo>
                <a:cubicBezTo>
                  <a:pt x="30302" y="1033"/>
                  <a:pt x="30217" y="1093"/>
                  <a:pt x="30144" y="1178"/>
                </a:cubicBezTo>
                <a:lnTo>
                  <a:pt x="30144" y="960"/>
                </a:lnTo>
                <a:lnTo>
                  <a:pt x="29917" y="960"/>
                </a:lnTo>
                <a:lnTo>
                  <a:pt x="29917" y="2802"/>
                </a:lnTo>
                <a:lnTo>
                  <a:pt x="29925" y="2802"/>
                </a:lnTo>
                <a:close/>
                <a:moveTo>
                  <a:pt x="31785" y="2952"/>
                </a:moveTo>
                <a:cubicBezTo>
                  <a:pt x="31829" y="3125"/>
                  <a:pt x="31923" y="3263"/>
                  <a:pt x="32072" y="3364"/>
                </a:cubicBezTo>
                <a:cubicBezTo>
                  <a:pt x="32222" y="3465"/>
                  <a:pt x="32401" y="3518"/>
                  <a:pt x="32607" y="3518"/>
                </a:cubicBezTo>
                <a:cubicBezTo>
                  <a:pt x="32891" y="3518"/>
                  <a:pt x="33113" y="3429"/>
                  <a:pt x="33271" y="3247"/>
                </a:cubicBezTo>
                <a:cubicBezTo>
                  <a:pt x="33433" y="3065"/>
                  <a:pt x="33510" y="2814"/>
                  <a:pt x="33510" y="2495"/>
                </a:cubicBezTo>
                <a:lnTo>
                  <a:pt x="33510" y="960"/>
                </a:lnTo>
                <a:lnTo>
                  <a:pt x="33284" y="960"/>
                </a:lnTo>
                <a:lnTo>
                  <a:pt x="33284" y="1259"/>
                </a:lnTo>
                <a:cubicBezTo>
                  <a:pt x="33199" y="1142"/>
                  <a:pt x="33097" y="1053"/>
                  <a:pt x="32984" y="1000"/>
                </a:cubicBezTo>
                <a:cubicBezTo>
                  <a:pt x="32870" y="943"/>
                  <a:pt x="32737" y="915"/>
                  <a:pt x="32583" y="915"/>
                </a:cubicBezTo>
                <a:cubicBezTo>
                  <a:pt x="32315" y="915"/>
                  <a:pt x="32093" y="1008"/>
                  <a:pt x="31914" y="1191"/>
                </a:cubicBezTo>
                <a:cubicBezTo>
                  <a:pt x="31736" y="1373"/>
                  <a:pt x="31643" y="1604"/>
                  <a:pt x="31643" y="1875"/>
                </a:cubicBezTo>
                <a:cubicBezTo>
                  <a:pt x="31643" y="2150"/>
                  <a:pt x="31732" y="2381"/>
                  <a:pt x="31918" y="2567"/>
                </a:cubicBezTo>
                <a:cubicBezTo>
                  <a:pt x="32101" y="2754"/>
                  <a:pt x="32328" y="2843"/>
                  <a:pt x="32607" y="2843"/>
                </a:cubicBezTo>
                <a:cubicBezTo>
                  <a:pt x="32745" y="2843"/>
                  <a:pt x="32871" y="2810"/>
                  <a:pt x="32984" y="2750"/>
                </a:cubicBezTo>
                <a:cubicBezTo>
                  <a:pt x="33098" y="2689"/>
                  <a:pt x="33199" y="2596"/>
                  <a:pt x="33288" y="2474"/>
                </a:cubicBezTo>
                <a:lnTo>
                  <a:pt x="33288" y="2523"/>
                </a:lnTo>
                <a:cubicBezTo>
                  <a:pt x="33288" y="2758"/>
                  <a:pt x="33223" y="2944"/>
                  <a:pt x="33097" y="3081"/>
                </a:cubicBezTo>
                <a:cubicBezTo>
                  <a:pt x="32972" y="3222"/>
                  <a:pt x="32802" y="3291"/>
                  <a:pt x="32595" y="3291"/>
                </a:cubicBezTo>
                <a:cubicBezTo>
                  <a:pt x="32461" y="3291"/>
                  <a:pt x="32348" y="3263"/>
                  <a:pt x="32255" y="3202"/>
                </a:cubicBezTo>
                <a:cubicBezTo>
                  <a:pt x="32162" y="3141"/>
                  <a:pt x="32097" y="3060"/>
                  <a:pt x="32060" y="2952"/>
                </a:cubicBezTo>
                <a:lnTo>
                  <a:pt x="31785" y="2952"/>
                </a:lnTo>
                <a:close/>
                <a:moveTo>
                  <a:pt x="32101" y="1344"/>
                </a:moveTo>
                <a:cubicBezTo>
                  <a:pt x="32238" y="1203"/>
                  <a:pt x="32401" y="1134"/>
                  <a:pt x="32595" y="1134"/>
                </a:cubicBezTo>
                <a:cubicBezTo>
                  <a:pt x="32781" y="1134"/>
                  <a:pt x="32943" y="1207"/>
                  <a:pt x="33077" y="1357"/>
                </a:cubicBezTo>
                <a:cubicBezTo>
                  <a:pt x="33215" y="1506"/>
                  <a:pt x="33284" y="1685"/>
                  <a:pt x="33284" y="1895"/>
                </a:cubicBezTo>
                <a:cubicBezTo>
                  <a:pt x="33284" y="2094"/>
                  <a:pt x="33215" y="2264"/>
                  <a:pt x="33073" y="2409"/>
                </a:cubicBezTo>
                <a:cubicBezTo>
                  <a:pt x="32935" y="2555"/>
                  <a:pt x="32773" y="2628"/>
                  <a:pt x="32595" y="2628"/>
                </a:cubicBezTo>
                <a:cubicBezTo>
                  <a:pt x="32405" y="2628"/>
                  <a:pt x="32238" y="2555"/>
                  <a:pt x="32101" y="2409"/>
                </a:cubicBezTo>
                <a:cubicBezTo>
                  <a:pt x="31963" y="2264"/>
                  <a:pt x="31894" y="2086"/>
                  <a:pt x="31894" y="1871"/>
                </a:cubicBezTo>
                <a:cubicBezTo>
                  <a:pt x="31894" y="1660"/>
                  <a:pt x="31963" y="1486"/>
                  <a:pt x="32101" y="1344"/>
                </a:cubicBezTo>
                <a:close/>
                <a:moveTo>
                  <a:pt x="32344" y="5089"/>
                </a:moveTo>
                <a:lnTo>
                  <a:pt x="32340" y="5272"/>
                </a:lnTo>
                <a:lnTo>
                  <a:pt x="32364" y="5272"/>
                </a:lnTo>
                <a:cubicBezTo>
                  <a:pt x="32388" y="5154"/>
                  <a:pt x="32417" y="5134"/>
                  <a:pt x="32567" y="5134"/>
                </a:cubicBezTo>
                <a:lnTo>
                  <a:pt x="32567" y="5681"/>
                </a:lnTo>
                <a:cubicBezTo>
                  <a:pt x="32567" y="5745"/>
                  <a:pt x="32534" y="5774"/>
                  <a:pt x="32473" y="5774"/>
                </a:cubicBezTo>
                <a:lnTo>
                  <a:pt x="32473" y="5798"/>
                </a:lnTo>
                <a:lnTo>
                  <a:pt x="32757" y="5798"/>
                </a:lnTo>
                <a:lnTo>
                  <a:pt x="32757" y="5774"/>
                </a:lnTo>
                <a:cubicBezTo>
                  <a:pt x="32696" y="5774"/>
                  <a:pt x="32664" y="5745"/>
                  <a:pt x="32664" y="5681"/>
                </a:cubicBezTo>
                <a:lnTo>
                  <a:pt x="32664" y="5134"/>
                </a:lnTo>
                <a:cubicBezTo>
                  <a:pt x="32818" y="5134"/>
                  <a:pt x="32846" y="5154"/>
                  <a:pt x="32866" y="5272"/>
                </a:cubicBezTo>
                <a:lnTo>
                  <a:pt x="32891" y="5272"/>
                </a:lnTo>
                <a:lnTo>
                  <a:pt x="32887" y="5089"/>
                </a:lnTo>
                <a:lnTo>
                  <a:pt x="32344" y="5089"/>
                </a:lnTo>
                <a:close/>
                <a:moveTo>
                  <a:pt x="32259" y="5442"/>
                </a:moveTo>
                <a:cubicBezTo>
                  <a:pt x="32259" y="5664"/>
                  <a:pt x="32117" y="5810"/>
                  <a:pt x="31943" y="5810"/>
                </a:cubicBezTo>
                <a:cubicBezTo>
                  <a:pt x="31769" y="5810"/>
                  <a:pt x="31627" y="5665"/>
                  <a:pt x="31627" y="5442"/>
                </a:cubicBezTo>
                <a:cubicBezTo>
                  <a:pt x="31627" y="5220"/>
                  <a:pt x="31769" y="5073"/>
                  <a:pt x="31943" y="5073"/>
                </a:cubicBezTo>
                <a:cubicBezTo>
                  <a:pt x="32117" y="5077"/>
                  <a:pt x="32259" y="5219"/>
                  <a:pt x="32259" y="5442"/>
                </a:cubicBezTo>
                <a:close/>
                <a:moveTo>
                  <a:pt x="32153" y="5442"/>
                </a:moveTo>
                <a:cubicBezTo>
                  <a:pt x="32153" y="5243"/>
                  <a:pt x="32076" y="5118"/>
                  <a:pt x="31947" y="5118"/>
                </a:cubicBezTo>
                <a:cubicBezTo>
                  <a:pt x="31813" y="5118"/>
                  <a:pt x="31736" y="5244"/>
                  <a:pt x="31736" y="5442"/>
                </a:cubicBezTo>
                <a:cubicBezTo>
                  <a:pt x="31736" y="5641"/>
                  <a:pt x="31813" y="5766"/>
                  <a:pt x="31947" y="5766"/>
                </a:cubicBezTo>
                <a:cubicBezTo>
                  <a:pt x="32076" y="5770"/>
                  <a:pt x="32153" y="5640"/>
                  <a:pt x="32153" y="5442"/>
                </a:cubicBezTo>
                <a:close/>
                <a:moveTo>
                  <a:pt x="33514" y="5774"/>
                </a:moveTo>
                <a:lnTo>
                  <a:pt x="33514" y="5798"/>
                </a:lnTo>
                <a:lnTo>
                  <a:pt x="33267" y="5798"/>
                </a:lnTo>
                <a:lnTo>
                  <a:pt x="33267" y="5774"/>
                </a:lnTo>
                <a:cubicBezTo>
                  <a:pt x="33308" y="5774"/>
                  <a:pt x="33332" y="5750"/>
                  <a:pt x="33332" y="5725"/>
                </a:cubicBezTo>
                <a:cubicBezTo>
                  <a:pt x="33332" y="5717"/>
                  <a:pt x="33328" y="5705"/>
                  <a:pt x="33324" y="5693"/>
                </a:cubicBezTo>
                <a:cubicBezTo>
                  <a:pt x="33324" y="5689"/>
                  <a:pt x="33304" y="5636"/>
                  <a:pt x="33280" y="5571"/>
                </a:cubicBezTo>
                <a:lnTo>
                  <a:pt x="33032" y="5571"/>
                </a:lnTo>
                <a:cubicBezTo>
                  <a:pt x="33008" y="5640"/>
                  <a:pt x="32988" y="5693"/>
                  <a:pt x="32984" y="5701"/>
                </a:cubicBezTo>
                <a:cubicBezTo>
                  <a:pt x="32980" y="5709"/>
                  <a:pt x="32980" y="5717"/>
                  <a:pt x="32980" y="5729"/>
                </a:cubicBezTo>
                <a:cubicBezTo>
                  <a:pt x="32980" y="5762"/>
                  <a:pt x="33012" y="5778"/>
                  <a:pt x="33041" y="5778"/>
                </a:cubicBezTo>
                <a:lnTo>
                  <a:pt x="33041" y="5802"/>
                </a:lnTo>
                <a:lnTo>
                  <a:pt x="32846" y="5802"/>
                </a:lnTo>
                <a:lnTo>
                  <a:pt x="32846" y="5778"/>
                </a:lnTo>
                <a:cubicBezTo>
                  <a:pt x="32870" y="5778"/>
                  <a:pt x="32903" y="5762"/>
                  <a:pt x="32927" y="5697"/>
                </a:cubicBezTo>
                <a:cubicBezTo>
                  <a:pt x="32951" y="5632"/>
                  <a:pt x="33162" y="5085"/>
                  <a:pt x="33162" y="5085"/>
                </a:cubicBezTo>
                <a:lnTo>
                  <a:pt x="33186" y="5085"/>
                </a:lnTo>
                <a:cubicBezTo>
                  <a:pt x="33186" y="5085"/>
                  <a:pt x="33421" y="5685"/>
                  <a:pt x="33437" y="5717"/>
                </a:cubicBezTo>
                <a:cubicBezTo>
                  <a:pt x="33454" y="5745"/>
                  <a:pt x="33486" y="5774"/>
                  <a:pt x="33514" y="5774"/>
                </a:cubicBezTo>
                <a:close/>
                <a:moveTo>
                  <a:pt x="33259" y="5519"/>
                </a:moveTo>
                <a:cubicBezTo>
                  <a:pt x="33211" y="5389"/>
                  <a:pt x="33154" y="5235"/>
                  <a:pt x="33154" y="5235"/>
                </a:cubicBezTo>
                <a:cubicBezTo>
                  <a:pt x="33154" y="5235"/>
                  <a:pt x="33097" y="5389"/>
                  <a:pt x="33049" y="5519"/>
                </a:cubicBezTo>
                <a:lnTo>
                  <a:pt x="33259" y="5519"/>
                </a:lnTo>
                <a:close/>
                <a:moveTo>
                  <a:pt x="30922" y="5616"/>
                </a:moveTo>
                <a:cubicBezTo>
                  <a:pt x="30890" y="5689"/>
                  <a:pt x="30849" y="5754"/>
                  <a:pt x="30740" y="5754"/>
                </a:cubicBezTo>
                <a:cubicBezTo>
                  <a:pt x="30715" y="5754"/>
                  <a:pt x="30667" y="5754"/>
                  <a:pt x="30626" y="5754"/>
                </a:cubicBezTo>
                <a:cubicBezTo>
                  <a:pt x="30586" y="5754"/>
                  <a:pt x="30566" y="5737"/>
                  <a:pt x="30566" y="5705"/>
                </a:cubicBezTo>
                <a:cubicBezTo>
                  <a:pt x="30566" y="5693"/>
                  <a:pt x="30566" y="5575"/>
                  <a:pt x="30566" y="5454"/>
                </a:cubicBezTo>
                <a:cubicBezTo>
                  <a:pt x="30594" y="5454"/>
                  <a:pt x="30679" y="5454"/>
                  <a:pt x="30719" y="5454"/>
                </a:cubicBezTo>
                <a:cubicBezTo>
                  <a:pt x="30780" y="5454"/>
                  <a:pt x="30809" y="5486"/>
                  <a:pt x="30821" y="5551"/>
                </a:cubicBezTo>
                <a:lnTo>
                  <a:pt x="30845" y="5551"/>
                </a:lnTo>
                <a:lnTo>
                  <a:pt x="30845" y="5304"/>
                </a:lnTo>
                <a:lnTo>
                  <a:pt x="30821" y="5304"/>
                </a:lnTo>
                <a:cubicBezTo>
                  <a:pt x="30817" y="5373"/>
                  <a:pt x="30780" y="5405"/>
                  <a:pt x="30728" y="5405"/>
                </a:cubicBezTo>
                <a:cubicBezTo>
                  <a:pt x="30683" y="5405"/>
                  <a:pt x="30594" y="5405"/>
                  <a:pt x="30570" y="5405"/>
                </a:cubicBezTo>
                <a:cubicBezTo>
                  <a:pt x="30570" y="5288"/>
                  <a:pt x="30570" y="5179"/>
                  <a:pt x="30570" y="5166"/>
                </a:cubicBezTo>
                <a:cubicBezTo>
                  <a:pt x="30570" y="5142"/>
                  <a:pt x="30586" y="5134"/>
                  <a:pt x="30610" y="5134"/>
                </a:cubicBezTo>
                <a:cubicBezTo>
                  <a:pt x="30630" y="5134"/>
                  <a:pt x="30683" y="5134"/>
                  <a:pt x="30744" y="5134"/>
                </a:cubicBezTo>
                <a:cubicBezTo>
                  <a:pt x="30829" y="5134"/>
                  <a:pt x="30857" y="5170"/>
                  <a:pt x="30877" y="5247"/>
                </a:cubicBezTo>
                <a:lnTo>
                  <a:pt x="30902" y="5247"/>
                </a:lnTo>
                <a:lnTo>
                  <a:pt x="30894" y="5089"/>
                </a:lnTo>
                <a:lnTo>
                  <a:pt x="30383" y="5089"/>
                </a:lnTo>
                <a:lnTo>
                  <a:pt x="30383" y="5114"/>
                </a:lnTo>
                <a:cubicBezTo>
                  <a:pt x="30444" y="5114"/>
                  <a:pt x="30468" y="5142"/>
                  <a:pt x="30468" y="5207"/>
                </a:cubicBezTo>
                <a:lnTo>
                  <a:pt x="30468" y="5681"/>
                </a:lnTo>
                <a:cubicBezTo>
                  <a:pt x="30468" y="5745"/>
                  <a:pt x="30440" y="5774"/>
                  <a:pt x="30383" y="5774"/>
                </a:cubicBezTo>
                <a:lnTo>
                  <a:pt x="30383" y="5798"/>
                </a:lnTo>
                <a:lnTo>
                  <a:pt x="30906" y="5798"/>
                </a:lnTo>
                <a:lnTo>
                  <a:pt x="30950" y="5616"/>
                </a:lnTo>
                <a:lnTo>
                  <a:pt x="30922" y="5616"/>
                </a:lnTo>
                <a:close/>
                <a:moveTo>
                  <a:pt x="31436" y="5077"/>
                </a:moveTo>
                <a:cubicBezTo>
                  <a:pt x="31432" y="5093"/>
                  <a:pt x="31424" y="5110"/>
                  <a:pt x="31404" y="5110"/>
                </a:cubicBezTo>
                <a:cubicBezTo>
                  <a:pt x="31376" y="5110"/>
                  <a:pt x="31323" y="5077"/>
                  <a:pt x="31274" y="5077"/>
                </a:cubicBezTo>
                <a:cubicBezTo>
                  <a:pt x="31165" y="5077"/>
                  <a:pt x="31100" y="5158"/>
                  <a:pt x="31100" y="5255"/>
                </a:cubicBezTo>
                <a:cubicBezTo>
                  <a:pt x="31100" y="5336"/>
                  <a:pt x="31133" y="5389"/>
                  <a:pt x="31189" y="5426"/>
                </a:cubicBezTo>
                <a:cubicBezTo>
                  <a:pt x="31226" y="5450"/>
                  <a:pt x="31282" y="5490"/>
                  <a:pt x="31331" y="5523"/>
                </a:cubicBezTo>
                <a:cubicBezTo>
                  <a:pt x="31372" y="5551"/>
                  <a:pt x="31408" y="5583"/>
                  <a:pt x="31408" y="5652"/>
                </a:cubicBezTo>
                <a:cubicBezTo>
                  <a:pt x="31408" y="5725"/>
                  <a:pt x="31359" y="5770"/>
                  <a:pt x="31291" y="5770"/>
                </a:cubicBezTo>
                <a:cubicBezTo>
                  <a:pt x="31201" y="5770"/>
                  <a:pt x="31141" y="5701"/>
                  <a:pt x="31096" y="5579"/>
                </a:cubicBezTo>
                <a:lnTo>
                  <a:pt x="31072" y="5579"/>
                </a:lnTo>
                <a:lnTo>
                  <a:pt x="31100" y="5814"/>
                </a:lnTo>
                <a:lnTo>
                  <a:pt x="31125" y="5814"/>
                </a:lnTo>
                <a:cubicBezTo>
                  <a:pt x="31129" y="5798"/>
                  <a:pt x="31137" y="5778"/>
                  <a:pt x="31157" y="5778"/>
                </a:cubicBezTo>
                <a:cubicBezTo>
                  <a:pt x="31193" y="5778"/>
                  <a:pt x="31238" y="5814"/>
                  <a:pt x="31307" y="5814"/>
                </a:cubicBezTo>
                <a:cubicBezTo>
                  <a:pt x="31420" y="5814"/>
                  <a:pt x="31505" y="5729"/>
                  <a:pt x="31505" y="5616"/>
                </a:cubicBezTo>
                <a:cubicBezTo>
                  <a:pt x="31505" y="5539"/>
                  <a:pt x="31457" y="5474"/>
                  <a:pt x="31404" y="5438"/>
                </a:cubicBezTo>
                <a:cubicBezTo>
                  <a:pt x="31384" y="5426"/>
                  <a:pt x="31347" y="5397"/>
                  <a:pt x="31291" y="5361"/>
                </a:cubicBezTo>
                <a:cubicBezTo>
                  <a:pt x="31234" y="5320"/>
                  <a:pt x="31189" y="5284"/>
                  <a:pt x="31189" y="5223"/>
                </a:cubicBezTo>
                <a:cubicBezTo>
                  <a:pt x="31189" y="5166"/>
                  <a:pt x="31226" y="5126"/>
                  <a:pt x="31287" y="5126"/>
                </a:cubicBezTo>
                <a:cubicBezTo>
                  <a:pt x="31372" y="5126"/>
                  <a:pt x="31428" y="5199"/>
                  <a:pt x="31465" y="5312"/>
                </a:cubicBezTo>
                <a:lnTo>
                  <a:pt x="31489" y="5312"/>
                </a:lnTo>
                <a:lnTo>
                  <a:pt x="31469" y="5077"/>
                </a:lnTo>
                <a:lnTo>
                  <a:pt x="31436" y="5077"/>
                </a:lnTo>
                <a:close/>
                <a:moveTo>
                  <a:pt x="30055" y="5089"/>
                </a:moveTo>
                <a:lnTo>
                  <a:pt x="30055" y="5114"/>
                </a:lnTo>
                <a:cubicBezTo>
                  <a:pt x="30112" y="5114"/>
                  <a:pt x="30144" y="5154"/>
                  <a:pt x="30144" y="5219"/>
                </a:cubicBezTo>
                <a:cubicBezTo>
                  <a:pt x="30144" y="5264"/>
                  <a:pt x="30144" y="5466"/>
                  <a:pt x="30144" y="5592"/>
                </a:cubicBezTo>
                <a:lnTo>
                  <a:pt x="29776" y="5085"/>
                </a:lnTo>
                <a:lnTo>
                  <a:pt x="29618" y="5085"/>
                </a:lnTo>
                <a:lnTo>
                  <a:pt x="29618" y="5110"/>
                </a:lnTo>
                <a:cubicBezTo>
                  <a:pt x="29650" y="5110"/>
                  <a:pt x="29674" y="5126"/>
                  <a:pt x="29686" y="5142"/>
                </a:cubicBezTo>
                <a:cubicBezTo>
                  <a:pt x="29686" y="5142"/>
                  <a:pt x="29695" y="5154"/>
                  <a:pt x="29707" y="5170"/>
                </a:cubicBezTo>
                <a:cubicBezTo>
                  <a:pt x="29707" y="5247"/>
                  <a:pt x="29707" y="5583"/>
                  <a:pt x="29707" y="5644"/>
                </a:cubicBezTo>
                <a:cubicBezTo>
                  <a:pt x="29707" y="5725"/>
                  <a:pt x="29678" y="5766"/>
                  <a:pt x="29614" y="5766"/>
                </a:cubicBezTo>
                <a:lnTo>
                  <a:pt x="29614" y="5790"/>
                </a:lnTo>
                <a:lnTo>
                  <a:pt x="29840" y="5790"/>
                </a:lnTo>
                <a:lnTo>
                  <a:pt x="29840" y="5766"/>
                </a:lnTo>
                <a:cubicBezTo>
                  <a:pt x="29784" y="5766"/>
                  <a:pt x="29751" y="5729"/>
                  <a:pt x="29751" y="5664"/>
                </a:cubicBezTo>
                <a:cubicBezTo>
                  <a:pt x="29751" y="5612"/>
                  <a:pt x="29751" y="5332"/>
                  <a:pt x="29751" y="5231"/>
                </a:cubicBezTo>
                <a:cubicBezTo>
                  <a:pt x="29885" y="5413"/>
                  <a:pt x="30173" y="5802"/>
                  <a:pt x="30173" y="5802"/>
                </a:cubicBezTo>
                <a:lnTo>
                  <a:pt x="30189" y="5802"/>
                </a:lnTo>
                <a:cubicBezTo>
                  <a:pt x="30189" y="5802"/>
                  <a:pt x="30189" y="5304"/>
                  <a:pt x="30189" y="5231"/>
                </a:cubicBezTo>
                <a:cubicBezTo>
                  <a:pt x="30189" y="5142"/>
                  <a:pt x="30225" y="5110"/>
                  <a:pt x="30282" y="5110"/>
                </a:cubicBezTo>
                <a:lnTo>
                  <a:pt x="30282" y="5089"/>
                </a:lnTo>
                <a:lnTo>
                  <a:pt x="30055" y="5089"/>
                </a:lnTo>
                <a:close/>
                <a:moveTo>
                  <a:pt x="29269" y="5089"/>
                </a:moveTo>
                <a:lnTo>
                  <a:pt x="29269" y="5114"/>
                </a:lnTo>
                <a:cubicBezTo>
                  <a:pt x="29326" y="5114"/>
                  <a:pt x="29358" y="5154"/>
                  <a:pt x="29358" y="5219"/>
                </a:cubicBezTo>
                <a:cubicBezTo>
                  <a:pt x="29358" y="5264"/>
                  <a:pt x="29358" y="5466"/>
                  <a:pt x="29358" y="5592"/>
                </a:cubicBezTo>
                <a:lnTo>
                  <a:pt x="28990" y="5089"/>
                </a:lnTo>
                <a:lnTo>
                  <a:pt x="28828" y="5089"/>
                </a:lnTo>
                <a:lnTo>
                  <a:pt x="28828" y="5114"/>
                </a:lnTo>
                <a:cubicBezTo>
                  <a:pt x="28860" y="5114"/>
                  <a:pt x="28884" y="5130"/>
                  <a:pt x="28897" y="5146"/>
                </a:cubicBezTo>
                <a:cubicBezTo>
                  <a:pt x="28897" y="5146"/>
                  <a:pt x="28905" y="5158"/>
                  <a:pt x="28917" y="5174"/>
                </a:cubicBezTo>
                <a:cubicBezTo>
                  <a:pt x="28917" y="5251"/>
                  <a:pt x="28917" y="5588"/>
                  <a:pt x="28917" y="5648"/>
                </a:cubicBezTo>
                <a:cubicBezTo>
                  <a:pt x="28917" y="5729"/>
                  <a:pt x="28889" y="5770"/>
                  <a:pt x="28824" y="5770"/>
                </a:cubicBezTo>
                <a:lnTo>
                  <a:pt x="28824" y="5794"/>
                </a:lnTo>
                <a:lnTo>
                  <a:pt x="29051" y="5794"/>
                </a:lnTo>
                <a:lnTo>
                  <a:pt x="29051" y="5770"/>
                </a:lnTo>
                <a:cubicBezTo>
                  <a:pt x="28998" y="5770"/>
                  <a:pt x="28961" y="5733"/>
                  <a:pt x="28961" y="5669"/>
                </a:cubicBezTo>
                <a:cubicBezTo>
                  <a:pt x="28961" y="5616"/>
                  <a:pt x="28961" y="5336"/>
                  <a:pt x="28961" y="5235"/>
                </a:cubicBezTo>
                <a:cubicBezTo>
                  <a:pt x="29095" y="5417"/>
                  <a:pt x="29383" y="5806"/>
                  <a:pt x="29383" y="5806"/>
                </a:cubicBezTo>
                <a:lnTo>
                  <a:pt x="29399" y="5806"/>
                </a:lnTo>
                <a:cubicBezTo>
                  <a:pt x="29399" y="5806"/>
                  <a:pt x="29399" y="5308"/>
                  <a:pt x="29399" y="5235"/>
                </a:cubicBezTo>
                <a:cubicBezTo>
                  <a:pt x="29399" y="5146"/>
                  <a:pt x="29435" y="5114"/>
                  <a:pt x="29492" y="5114"/>
                </a:cubicBezTo>
                <a:lnTo>
                  <a:pt x="29492" y="5089"/>
                </a:lnTo>
                <a:lnTo>
                  <a:pt x="29269" y="5089"/>
                </a:lnTo>
                <a:close/>
                <a:moveTo>
                  <a:pt x="28321" y="4887"/>
                </a:moveTo>
                <a:lnTo>
                  <a:pt x="28321" y="4863"/>
                </a:lnTo>
                <a:lnTo>
                  <a:pt x="28103" y="4863"/>
                </a:lnTo>
                <a:lnTo>
                  <a:pt x="27819" y="5628"/>
                </a:lnTo>
                <a:lnTo>
                  <a:pt x="27531" y="4863"/>
                </a:lnTo>
                <a:lnTo>
                  <a:pt x="27309" y="4863"/>
                </a:lnTo>
                <a:lnTo>
                  <a:pt x="27309" y="4887"/>
                </a:lnTo>
                <a:cubicBezTo>
                  <a:pt x="27402" y="4887"/>
                  <a:pt x="27430" y="4940"/>
                  <a:pt x="27430" y="5029"/>
                </a:cubicBezTo>
                <a:cubicBezTo>
                  <a:pt x="27430" y="5122"/>
                  <a:pt x="27430" y="5588"/>
                  <a:pt x="27430" y="5604"/>
                </a:cubicBezTo>
                <a:cubicBezTo>
                  <a:pt x="27430" y="5737"/>
                  <a:pt x="27394" y="5770"/>
                  <a:pt x="27309" y="5770"/>
                </a:cubicBezTo>
                <a:lnTo>
                  <a:pt x="27309" y="5794"/>
                </a:lnTo>
                <a:lnTo>
                  <a:pt x="27596" y="5794"/>
                </a:lnTo>
                <a:lnTo>
                  <a:pt x="27596" y="5770"/>
                </a:lnTo>
                <a:cubicBezTo>
                  <a:pt x="27515" y="5770"/>
                  <a:pt x="27475" y="5733"/>
                  <a:pt x="27475" y="5604"/>
                </a:cubicBezTo>
                <a:cubicBezTo>
                  <a:pt x="27475" y="5470"/>
                  <a:pt x="27475" y="5000"/>
                  <a:pt x="27475" y="5000"/>
                </a:cubicBezTo>
                <a:lnTo>
                  <a:pt x="27770" y="5798"/>
                </a:lnTo>
                <a:lnTo>
                  <a:pt x="27799" y="5798"/>
                </a:lnTo>
                <a:lnTo>
                  <a:pt x="28103" y="4988"/>
                </a:lnTo>
                <a:cubicBezTo>
                  <a:pt x="28103" y="4988"/>
                  <a:pt x="28103" y="5579"/>
                  <a:pt x="28103" y="5604"/>
                </a:cubicBezTo>
                <a:cubicBezTo>
                  <a:pt x="28103" y="5737"/>
                  <a:pt x="28074" y="5770"/>
                  <a:pt x="27989" y="5770"/>
                </a:cubicBezTo>
                <a:lnTo>
                  <a:pt x="27989" y="5794"/>
                </a:lnTo>
                <a:lnTo>
                  <a:pt x="28321" y="5794"/>
                </a:lnTo>
                <a:lnTo>
                  <a:pt x="28321" y="5770"/>
                </a:lnTo>
                <a:cubicBezTo>
                  <a:pt x="28240" y="5770"/>
                  <a:pt x="28208" y="5733"/>
                  <a:pt x="28208" y="5604"/>
                </a:cubicBezTo>
                <a:cubicBezTo>
                  <a:pt x="28208" y="5551"/>
                  <a:pt x="28208" y="5093"/>
                  <a:pt x="28208" y="5017"/>
                </a:cubicBezTo>
                <a:cubicBezTo>
                  <a:pt x="28208" y="4911"/>
                  <a:pt x="28265" y="4887"/>
                  <a:pt x="28321" y="4887"/>
                </a:cubicBezTo>
                <a:close/>
                <a:moveTo>
                  <a:pt x="28593" y="5207"/>
                </a:moveTo>
                <a:cubicBezTo>
                  <a:pt x="28593" y="5142"/>
                  <a:pt x="28625" y="5114"/>
                  <a:pt x="28686" y="5114"/>
                </a:cubicBezTo>
                <a:lnTo>
                  <a:pt x="28686" y="5089"/>
                </a:lnTo>
                <a:lnTo>
                  <a:pt x="28402" y="5089"/>
                </a:lnTo>
                <a:lnTo>
                  <a:pt x="28402" y="5114"/>
                </a:lnTo>
                <a:cubicBezTo>
                  <a:pt x="28463" y="5114"/>
                  <a:pt x="28496" y="5142"/>
                  <a:pt x="28496" y="5207"/>
                </a:cubicBezTo>
                <a:lnTo>
                  <a:pt x="28496" y="5681"/>
                </a:lnTo>
                <a:cubicBezTo>
                  <a:pt x="28496" y="5745"/>
                  <a:pt x="28463" y="5774"/>
                  <a:pt x="28402" y="5774"/>
                </a:cubicBezTo>
                <a:lnTo>
                  <a:pt x="28402" y="5798"/>
                </a:lnTo>
                <a:lnTo>
                  <a:pt x="28686" y="5798"/>
                </a:lnTo>
                <a:lnTo>
                  <a:pt x="28686" y="5774"/>
                </a:lnTo>
                <a:cubicBezTo>
                  <a:pt x="28625" y="5774"/>
                  <a:pt x="28593" y="5745"/>
                  <a:pt x="28593" y="5681"/>
                </a:cubicBezTo>
                <a:lnTo>
                  <a:pt x="28593" y="5207"/>
                </a:lnTo>
                <a:close/>
                <a:moveTo>
                  <a:pt x="26300" y="5446"/>
                </a:moveTo>
                <a:cubicBezTo>
                  <a:pt x="26300" y="5669"/>
                  <a:pt x="26158" y="5814"/>
                  <a:pt x="25984" y="5814"/>
                </a:cubicBezTo>
                <a:cubicBezTo>
                  <a:pt x="25810" y="5814"/>
                  <a:pt x="25668" y="5669"/>
                  <a:pt x="25668" y="5446"/>
                </a:cubicBezTo>
                <a:cubicBezTo>
                  <a:pt x="25668" y="5223"/>
                  <a:pt x="25810" y="5077"/>
                  <a:pt x="25984" y="5077"/>
                </a:cubicBezTo>
                <a:cubicBezTo>
                  <a:pt x="26158" y="5077"/>
                  <a:pt x="26300" y="5223"/>
                  <a:pt x="26300" y="5446"/>
                </a:cubicBezTo>
                <a:close/>
                <a:moveTo>
                  <a:pt x="26191" y="5446"/>
                </a:moveTo>
                <a:cubicBezTo>
                  <a:pt x="26191" y="5247"/>
                  <a:pt x="26114" y="5122"/>
                  <a:pt x="25984" y="5122"/>
                </a:cubicBezTo>
                <a:cubicBezTo>
                  <a:pt x="25850" y="5122"/>
                  <a:pt x="25778" y="5248"/>
                  <a:pt x="25778" y="5446"/>
                </a:cubicBezTo>
                <a:cubicBezTo>
                  <a:pt x="25778" y="5645"/>
                  <a:pt x="25854" y="5770"/>
                  <a:pt x="25984" y="5770"/>
                </a:cubicBezTo>
                <a:cubicBezTo>
                  <a:pt x="26114" y="5770"/>
                  <a:pt x="26191" y="5640"/>
                  <a:pt x="26191" y="5446"/>
                </a:cubicBezTo>
                <a:close/>
                <a:moveTo>
                  <a:pt x="26912" y="5089"/>
                </a:moveTo>
                <a:lnTo>
                  <a:pt x="26397" y="5089"/>
                </a:lnTo>
                <a:lnTo>
                  <a:pt x="26397" y="5114"/>
                </a:lnTo>
                <a:cubicBezTo>
                  <a:pt x="26458" y="5114"/>
                  <a:pt x="26482" y="5142"/>
                  <a:pt x="26482" y="5207"/>
                </a:cubicBezTo>
                <a:lnTo>
                  <a:pt x="26482" y="5681"/>
                </a:lnTo>
                <a:cubicBezTo>
                  <a:pt x="26482" y="5745"/>
                  <a:pt x="26454" y="5774"/>
                  <a:pt x="26397" y="5774"/>
                </a:cubicBezTo>
                <a:lnTo>
                  <a:pt x="26397" y="5798"/>
                </a:lnTo>
                <a:lnTo>
                  <a:pt x="26673" y="5798"/>
                </a:lnTo>
                <a:lnTo>
                  <a:pt x="26673" y="5774"/>
                </a:lnTo>
                <a:cubicBezTo>
                  <a:pt x="26616" y="5774"/>
                  <a:pt x="26584" y="5745"/>
                  <a:pt x="26584" y="5681"/>
                </a:cubicBezTo>
                <a:cubicBezTo>
                  <a:pt x="26584" y="5669"/>
                  <a:pt x="26584" y="5563"/>
                  <a:pt x="26584" y="5454"/>
                </a:cubicBezTo>
                <a:cubicBezTo>
                  <a:pt x="26612" y="5454"/>
                  <a:pt x="26689" y="5454"/>
                  <a:pt x="26729" y="5454"/>
                </a:cubicBezTo>
                <a:cubicBezTo>
                  <a:pt x="26790" y="5454"/>
                  <a:pt x="26819" y="5486"/>
                  <a:pt x="26831" y="5551"/>
                </a:cubicBezTo>
                <a:lnTo>
                  <a:pt x="26855" y="5551"/>
                </a:lnTo>
                <a:lnTo>
                  <a:pt x="26855" y="5304"/>
                </a:lnTo>
                <a:lnTo>
                  <a:pt x="26831" y="5304"/>
                </a:lnTo>
                <a:cubicBezTo>
                  <a:pt x="26827" y="5373"/>
                  <a:pt x="26794" y="5405"/>
                  <a:pt x="26738" y="5405"/>
                </a:cubicBezTo>
                <a:cubicBezTo>
                  <a:pt x="26693" y="5405"/>
                  <a:pt x="26612" y="5405"/>
                  <a:pt x="26584" y="5405"/>
                </a:cubicBezTo>
                <a:cubicBezTo>
                  <a:pt x="26584" y="5292"/>
                  <a:pt x="26584" y="5179"/>
                  <a:pt x="26584" y="5166"/>
                </a:cubicBezTo>
                <a:cubicBezTo>
                  <a:pt x="26584" y="5142"/>
                  <a:pt x="26600" y="5134"/>
                  <a:pt x="26620" y="5134"/>
                </a:cubicBezTo>
                <a:cubicBezTo>
                  <a:pt x="26644" y="5134"/>
                  <a:pt x="26697" y="5134"/>
                  <a:pt x="26762" y="5134"/>
                </a:cubicBezTo>
                <a:cubicBezTo>
                  <a:pt x="26847" y="5134"/>
                  <a:pt x="26875" y="5170"/>
                  <a:pt x="26896" y="5247"/>
                </a:cubicBezTo>
                <a:lnTo>
                  <a:pt x="26920" y="5247"/>
                </a:lnTo>
                <a:lnTo>
                  <a:pt x="26912" y="5089"/>
                </a:lnTo>
                <a:close/>
                <a:moveTo>
                  <a:pt x="24003" y="5089"/>
                </a:moveTo>
                <a:lnTo>
                  <a:pt x="23999" y="5272"/>
                </a:lnTo>
                <a:lnTo>
                  <a:pt x="24024" y="5272"/>
                </a:lnTo>
                <a:cubicBezTo>
                  <a:pt x="24048" y="5154"/>
                  <a:pt x="24076" y="5134"/>
                  <a:pt x="24226" y="5134"/>
                </a:cubicBezTo>
                <a:lnTo>
                  <a:pt x="24226" y="5677"/>
                </a:lnTo>
                <a:cubicBezTo>
                  <a:pt x="24226" y="5741"/>
                  <a:pt x="24194" y="5770"/>
                  <a:pt x="24133" y="5770"/>
                </a:cubicBezTo>
                <a:lnTo>
                  <a:pt x="24133" y="5794"/>
                </a:lnTo>
                <a:lnTo>
                  <a:pt x="24416" y="5794"/>
                </a:lnTo>
                <a:lnTo>
                  <a:pt x="24416" y="5770"/>
                </a:lnTo>
                <a:cubicBezTo>
                  <a:pt x="24356" y="5770"/>
                  <a:pt x="24323" y="5741"/>
                  <a:pt x="24323" y="5677"/>
                </a:cubicBezTo>
                <a:lnTo>
                  <a:pt x="24323" y="5134"/>
                </a:lnTo>
                <a:cubicBezTo>
                  <a:pt x="24477" y="5134"/>
                  <a:pt x="24506" y="5154"/>
                  <a:pt x="24526" y="5272"/>
                </a:cubicBezTo>
                <a:lnTo>
                  <a:pt x="24550" y="5272"/>
                </a:lnTo>
                <a:lnTo>
                  <a:pt x="24546" y="5089"/>
                </a:lnTo>
                <a:lnTo>
                  <a:pt x="24003" y="5089"/>
                </a:lnTo>
                <a:close/>
                <a:moveTo>
                  <a:pt x="25158" y="5158"/>
                </a:moveTo>
                <a:cubicBezTo>
                  <a:pt x="25158" y="5166"/>
                  <a:pt x="25158" y="5175"/>
                  <a:pt x="25154" y="5183"/>
                </a:cubicBezTo>
                <a:cubicBezTo>
                  <a:pt x="25150" y="5192"/>
                  <a:pt x="25016" y="5426"/>
                  <a:pt x="25016" y="5426"/>
                </a:cubicBezTo>
                <a:cubicBezTo>
                  <a:pt x="25016" y="5426"/>
                  <a:pt x="24878" y="5199"/>
                  <a:pt x="24874" y="5191"/>
                </a:cubicBezTo>
                <a:cubicBezTo>
                  <a:pt x="24870" y="5183"/>
                  <a:pt x="24862" y="5166"/>
                  <a:pt x="24862" y="5154"/>
                </a:cubicBezTo>
                <a:cubicBezTo>
                  <a:pt x="24862" y="5134"/>
                  <a:pt x="24890" y="5118"/>
                  <a:pt x="24927" y="5118"/>
                </a:cubicBezTo>
                <a:lnTo>
                  <a:pt x="24927" y="5089"/>
                </a:lnTo>
                <a:lnTo>
                  <a:pt x="24647" y="5089"/>
                </a:lnTo>
                <a:lnTo>
                  <a:pt x="24647" y="5114"/>
                </a:lnTo>
                <a:cubicBezTo>
                  <a:pt x="24688" y="5114"/>
                  <a:pt x="24724" y="5150"/>
                  <a:pt x="24745" y="5183"/>
                </a:cubicBezTo>
                <a:cubicBezTo>
                  <a:pt x="24765" y="5215"/>
                  <a:pt x="24931" y="5482"/>
                  <a:pt x="24931" y="5482"/>
                </a:cubicBezTo>
                <a:lnTo>
                  <a:pt x="24931" y="5677"/>
                </a:lnTo>
                <a:cubicBezTo>
                  <a:pt x="24931" y="5745"/>
                  <a:pt x="24907" y="5770"/>
                  <a:pt x="24834" y="5770"/>
                </a:cubicBezTo>
                <a:lnTo>
                  <a:pt x="24834" y="5794"/>
                </a:lnTo>
                <a:lnTo>
                  <a:pt x="25133" y="5794"/>
                </a:lnTo>
                <a:lnTo>
                  <a:pt x="25133" y="5770"/>
                </a:lnTo>
                <a:cubicBezTo>
                  <a:pt x="25061" y="5770"/>
                  <a:pt x="25032" y="5745"/>
                  <a:pt x="25032" y="5677"/>
                </a:cubicBezTo>
                <a:lnTo>
                  <a:pt x="25032" y="5470"/>
                </a:lnTo>
                <a:cubicBezTo>
                  <a:pt x="25032" y="5470"/>
                  <a:pt x="25182" y="5219"/>
                  <a:pt x="25206" y="5179"/>
                </a:cubicBezTo>
                <a:cubicBezTo>
                  <a:pt x="25227" y="5146"/>
                  <a:pt x="25275" y="5110"/>
                  <a:pt x="25308" y="5110"/>
                </a:cubicBezTo>
                <a:lnTo>
                  <a:pt x="25308" y="5089"/>
                </a:lnTo>
                <a:lnTo>
                  <a:pt x="25093" y="5089"/>
                </a:lnTo>
                <a:lnTo>
                  <a:pt x="25093" y="5114"/>
                </a:lnTo>
                <a:cubicBezTo>
                  <a:pt x="25150" y="5118"/>
                  <a:pt x="25158" y="5138"/>
                  <a:pt x="25158" y="5158"/>
                </a:cubicBezTo>
                <a:close/>
                <a:moveTo>
                  <a:pt x="23396" y="5077"/>
                </a:moveTo>
                <a:cubicBezTo>
                  <a:pt x="23392" y="5093"/>
                  <a:pt x="23384" y="5110"/>
                  <a:pt x="23363" y="5110"/>
                </a:cubicBezTo>
                <a:cubicBezTo>
                  <a:pt x="23335" y="5110"/>
                  <a:pt x="23282" y="5077"/>
                  <a:pt x="23234" y="5077"/>
                </a:cubicBezTo>
                <a:cubicBezTo>
                  <a:pt x="23124" y="5077"/>
                  <a:pt x="23059" y="5158"/>
                  <a:pt x="23059" y="5255"/>
                </a:cubicBezTo>
                <a:cubicBezTo>
                  <a:pt x="23059" y="5336"/>
                  <a:pt x="23092" y="5389"/>
                  <a:pt x="23149" y="5426"/>
                </a:cubicBezTo>
                <a:cubicBezTo>
                  <a:pt x="23181" y="5450"/>
                  <a:pt x="23242" y="5490"/>
                  <a:pt x="23286" y="5523"/>
                </a:cubicBezTo>
                <a:cubicBezTo>
                  <a:pt x="23327" y="5551"/>
                  <a:pt x="23363" y="5583"/>
                  <a:pt x="23363" y="5652"/>
                </a:cubicBezTo>
                <a:cubicBezTo>
                  <a:pt x="23363" y="5725"/>
                  <a:pt x="23315" y="5770"/>
                  <a:pt x="23246" y="5770"/>
                </a:cubicBezTo>
                <a:cubicBezTo>
                  <a:pt x="23157" y="5770"/>
                  <a:pt x="23092" y="5701"/>
                  <a:pt x="23051" y="5579"/>
                </a:cubicBezTo>
                <a:lnTo>
                  <a:pt x="23027" y="5579"/>
                </a:lnTo>
                <a:lnTo>
                  <a:pt x="23055" y="5814"/>
                </a:lnTo>
                <a:lnTo>
                  <a:pt x="23080" y="5814"/>
                </a:lnTo>
                <a:cubicBezTo>
                  <a:pt x="23084" y="5798"/>
                  <a:pt x="23092" y="5778"/>
                  <a:pt x="23112" y="5778"/>
                </a:cubicBezTo>
                <a:cubicBezTo>
                  <a:pt x="23149" y="5778"/>
                  <a:pt x="23189" y="5814"/>
                  <a:pt x="23262" y="5814"/>
                </a:cubicBezTo>
                <a:cubicBezTo>
                  <a:pt x="23375" y="5814"/>
                  <a:pt x="23465" y="5729"/>
                  <a:pt x="23465" y="5616"/>
                </a:cubicBezTo>
                <a:cubicBezTo>
                  <a:pt x="23465" y="5539"/>
                  <a:pt x="23416" y="5474"/>
                  <a:pt x="23359" y="5438"/>
                </a:cubicBezTo>
                <a:cubicBezTo>
                  <a:pt x="23343" y="5426"/>
                  <a:pt x="23303" y="5397"/>
                  <a:pt x="23246" y="5361"/>
                </a:cubicBezTo>
                <a:cubicBezTo>
                  <a:pt x="23189" y="5320"/>
                  <a:pt x="23145" y="5284"/>
                  <a:pt x="23145" y="5223"/>
                </a:cubicBezTo>
                <a:cubicBezTo>
                  <a:pt x="23145" y="5166"/>
                  <a:pt x="23181" y="5126"/>
                  <a:pt x="23242" y="5126"/>
                </a:cubicBezTo>
                <a:cubicBezTo>
                  <a:pt x="23327" y="5126"/>
                  <a:pt x="23384" y="5199"/>
                  <a:pt x="23420" y="5312"/>
                </a:cubicBezTo>
                <a:lnTo>
                  <a:pt x="23444" y="5312"/>
                </a:lnTo>
                <a:lnTo>
                  <a:pt x="23424" y="5077"/>
                </a:lnTo>
                <a:lnTo>
                  <a:pt x="23396" y="5077"/>
                </a:lnTo>
                <a:close/>
                <a:moveTo>
                  <a:pt x="23809" y="5207"/>
                </a:moveTo>
                <a:cubicBezTo>
                  <a:pt x="23809" y="5142"/>
                  <a:pt x="23841" y="5114"/>
                  <a:pt x="23902" y="5114"/>
                </a:cubicBezTo>
                <a:lnTo>
                  <a:pt x="23902" y="5089"/>
                </a:lnTo>
                <a:lnTo>
                  <a:pt x="23618" y="5089"/>
                </a:lnTo>
                <a:lnTo>
                  <a:pt x="23618" y="5114"/>
                </a:lnTo>
                <a:cubicBezTo>
                  <a:pt x="23679" y="5114"/>
                  <a:pt x="23712" y="5142"/>
                  <a:pt x="23712" y="5207"/>
                </a:cubicBezTo>
                <a:lnTo>
                  <a:pt x="23712" y="5681"/>
                </a:lnTo>
                <a:cubicBezTo>
                  <a:pt x="23712" y="5745"/>
                  <a:pt x="23679" y="5774"/>
                  <a:pt x="23618" y="5774"/>
                </a:cubicBezTo>
                <a:lnTo>
                  <a:pt x="23618" y="5798"/>
                </a:lnTo>
                <a:lnTo>
                  <a:pt x="23902" y="5798"/>
                </a:lnTo>
                <a:lnTo>
                  <a:pt x="23902" y="5774"/>
                </a:lnTo>
                <a:cubicBezTo>
                  <a:pt x="23841" y="5774"/>
                  <a:pt x="23809" y="5745"/>
                  <a:pt x="23809" y="5681"/>
                </a:cubicBezTo>
                <a:lnTo>
                  <a:pt x="23809" y="5207"/>
                </a:lnTo>
                <a:close/>
                <a:moveTo>
                  <a:pt x="22189" y="5616"/>
                </a:moveTo>
                <a:cubicBezTo>
                  <a:pt x="22156" y="5689"/>
                  <a:pt x="22116" y="5754"/>
                  <a:pt x="22006" y="5754"/>
                </a:cubicBezTo>
                <a:cubicBezTo>
                  <a:pt x="21982" y="5754"/>
                  <a:pt x="21934" y="5754"/>
                  <a:pt x="21893" y="5754"/>
                </a:cubicBezTo>
                <a:cubicBezTo>
                  <a:pt x="21853" y="5754"/>
                  <a:pt x="21832" y="5737"/>
                  <a:pt x="21832" y="5705"/>
                </a:cubicBezTo>
                <a:cubicBezTo>
                  <a:pt x="21832" y="5693"/>
                  <a:pt x="21832" y="5575"/>
                  <a:pt x="21832" y="5454"/>
                </a:cubicBezTo>
                <a:cubicBezTo>
                  <a:pt x="21860" y="5454"/>
                  <a:pt x="21946" y="5454"/>
                  <a:pt x="21986" y="5454"/>
                </a:cubicBezTo>
                <a:cubicBezTo>
                  <a:pt x="22047" y="5454"/>
                  <a:pt x="22075" y="5486"/>
                  <a:pt x="22087" y="5551"/>
                </a:cubicBezTo>
                <a:lnTo>
                  <a:pt x="22112" y="5551"/>
                </a:lnTo>
                <a:lnTo>
                  <a:pt x="22112" y="5304"/>
                </a:lnTo>
                <a:lnTo>
                  <a:pt x="22087" y="5304"/>
                </a:lnTo>
                <a:cubicBezTo>
                  <a:pt x="22083" y="5373"/>
                  <a:pt x="22047" y="5405"/>
                  <a:pt x="21994" y="5405"/>
                </a:cubicBezTo>
                <a:cubicBezTo>
                  <a:pt x="21950" y="5405"/>
                  <a:pt x="21860" y="5405"/>
                  <a:pt x="21836" y="5405"/>
                </a:cubicBezTo>
                <a:cubicBezTo>
                  <a:pt x="21836" y="5288"/>
                  <a:pt x="21836" y="5179"/>
                  <a:pt x="21836" y="5166"/>
                </a:cubicBezTo>
                <a:cubicBezTo>
                  <a:pt x="21836" y="5142"/>
                  <a:pt x="21852" y="5134"/>
                  <a:pt x="21877" y="5134"/>
                </a:cubicBezTo>
                <a:cubicBezTo>
                  <a:pt x="21897" y="5134"/>
                  <a:pt x="21950" y="5134"/>
                  <a:pt x="22014" y="5134"/>
                </a:cubicBezTo>
                <a:cubicBezTo>
                  <a:pt x="22099" y="5134"/>
                  <a:pt x="22128" y="5170"/>
                  <a:pt x="22148" y="5247"/>
                </a:cubicBezTo>
                <a:lnTo>
                  <a:pt x="22172" y="5247"/>
                </a:lnTo>
                <a:lnTo>
                  <a:pt x="22168" y="5089"/>
                </a:lnTo>
                <a:lnTo>
                  <a:pt x="21658" y="5089"/>
                </a:lnTo>
                <a:lnTo>
                  <a:pt x="21658" y="5114"/>
                </a:lnTo>
                <a:cubicBezTo>
                  <a:pt x="21719" y="5114"/>
                  <a:pt x="21743" y="5142"/>
                  <a:pt x="21743" y="5207"/>
                </a:cubicBezTo>
                <a:lnTo>
                  <a:pt x="21743" y="5681"/>
                </a:lnTo>
                <a:cubicBezTo>
                  <a:pt x="21743" y="5745"/>
                  <a:pt x="21715" y="5774"/>
                  <a:pt x="21658" y="5774"/>
                </a:cubicBezTo>
                <a:lnTo>
                  <a:pt x="21658" y="5798"/>
                </a:lnTo>
                <a:lnTo>
                  <a:pt x="22180" y="5798"/>
                </a:lnTo>
                <a:lnTo>
                  <a:pt x="22225" y="5616"/>
                </a:lnTo>
                <a:lnTo>
                  <a:pt x="22189" y="5616"/>
                </a:lnTo>
                <a:close/>
                <a:moveTo>
                  <a:pt x="22934" y="5778"/>
                </a:moveTo>
                <a:lnTo>
                  <a:pt x="22934" y="5798"/>
                </a:lnTo>
                <a:lnTo>
                  <a:pt x="22780" y="5798"/>
                </a:lnTo>
                <a:lnTo>
                  <a:pt x="22549" y="5470"/>
                </a:lnTo>
                <a:cubicBezTo>
                  <a:pt x="22533" y="5470"/>
                  <a:pt x="22513" y="5470"/>
                  <a:pt x="22496" y="5470"/>
                </a:cubicBezTo>
                <a:lnTo>
                  <a:pt x="22496" y="5677"/>
                </a:lnTo>
                <a:cubicBezTo>
                  <a:pt x="22496" y="5741"/>
                  <a:pt x="22525" y="5770"/>
                  <a:pt x="22586" y="5770"/>
                </a:cubicBezTo>
                <a:lnTo>
                  <a:pt x="22586" y="5794"/>
                </a:lnTo>
                <a:lnTo>
                  <a:pt x="22306" y="5794"/>
                </a:lnTo>
                <a:lnTo>
                  <a:pt x="22306" y="5770"/>
                </a:lnTo>
                <a:cubicBezTo>
                  <a:pt x="22367" y="5770"/>
                  <a:pt x="22391" y="5741"/>
                  <a:pt x="22391" y="5677"/>
                </a:cubicBezTo>
                <a:lnTo>
                  <a:pt x="22391" y="5203"/>
                </a:lnTo>
                <a:cubicBezTo>
                  <a:pt x="22391" y="5138"/>
                  <a:pt x="22363" y="5110"/>
                  <a:pt x="22306" y="5110"/>
                </a:cubicBezTo>
                <a:lnTo>
                  <a:pt x="22306" y="5089"/>
                </a:lnTo>
                <a:cubicBezTo>
                  <a:pt x="22306" y="5089"/>
                  <a:pt x="22569" y="5089"/>
                  <a:pt x="22590" y="5089"/>
                </a:cubicBezTo>
                <a:cubicBezTo>
                  <a:pt x="22739" y="5089"/>
                  <a:pt x="22825" y="5162"/>
                  <a:pt x="22825" y="5276"/>
                </a:cubicBezTo>
                <a:cubicBezTo>
                  <a:pt x="22825" y="5369"/>
                  <a:pt x="22780" y="5434"/>
                  <a:pt x="22654" y="5458"/>
                </a:cubicBezTo>
                <a:cubicBezTo>
                  <a:pt x="22691" y="5507"/>
                  <a:pt x="22845" y="5721"/>
                  <a:pt x="22861" y="5741"/>
                </a:cubicBezTo>
                <a:cubicBezTo>
                  <a:pt x="22877" y="5762"/>
                  <a:pt x="22906" y="5778"/>
                  <a:pt x="22934" y="5778"/>
                </a:cubicBezTo>
                <a:close/>
                <a:moveTo>
                  <a:pt x="22521" y="5430"/>
                </a:moveTo>
                <a:cubicBezTo>
                  <a:pt x="22642" y="5430"/>
                  <a:pt x="22723" y="5385"/>
                  <a:pt x="22723" y="5276"/>
                </a:cubicBezTo>
                <a:cubicBezTo>
                  <a:pt x="22723" y="5187"/>
                  <a:pt x="22679" y="5130"/>
                  <a:pt x="22561" y="5130"/>
                </a:cubicBezTo>
                <a:cubicBezTo>
                  <a:pt x="22509" y="5130"/>
                  <a:pt x="22496" y="5142"/>
                  <a:pt x="22496" y="5191"/>
                </a:cubicBezTo>
                <a:lnTo>
                  <a:pt x="22496" y="5430"/>
                </a:lnTo>
                <a:cubicBezTo>
                  <a:pt x="22500" y="5430"/>
                  <a:pt x="22509" y="5430"/>
                  <a:pt x="22521" y="5430"/>
                </a:cubicBezTo>
                <a:close/>
                <a:moveTo>
                  <a:pt x="20690" y="5207"/>
                </a:moveTo>
                <a:cubicBezTo>
                  <a:pt x="20690" y="5142"/>
                  <a:pt x="20722" y="5114"/>
                  <a:pt x="20783" y="5114"/>
                </a:cubicBezTo>
                <a:lnTo>
                  <a:pt x="20783" y="5089"/>
                </a:lnTo>
                <a:lnTo>
                  <a:pt x="20499" y="5089"/>
                </a:lnTo>
                <a:lnTo>
                  <a:pt x="20499" y="5114"/>
                </a:lnTo>
                <a:cubicBezTo>
                  <a:pt x="20560" y="5114"/>
                  <a:pt x="20593" y="5142"/>
                  <a:pt x="20593" y="5207"/>
                </a:cubicBezTo>
                <a:lnTo>
                  <a:pt x="20593" y="5681"/>
                </a:lnTo>
                <a:cubicBezTo>
                  <a:pt x="20593" y="5745"/>
                  <a:pt x="20560" y="5774"/>
                  <a:pt x="20499" y="5774"/>
                </a:cubicBezTo>
                <a:lnTo>
                  <a:pt x="20499" y="5798"/>
                </a:lnTo>
                <a:lnTo>
                  <a:pt x="20783" y="5798"/>
                </a:lnTo>
                <a:lnTo>
                  <a:pt x="20783" y="5774"/>
                </a:lnTo>
                <a:cubicBezTo>
                  <a:pt x="20722" y="5774"/>
                  <a:pt x="20690" y="5745"/>
                  <a:pt x="20690" y="5681"/>
                </a:cubicBezTo>
                <a:lnTo>
                  <a:pt x="20690" y="5207"/>
                </a:lnTo>
                <a:close/>
                <a:moveTo>
                  <a:pt x="21156" y="5118"/>
                </a:moveTo>
                <a:lnTo>
                  <a:pt x="21156" y="5089"/>
                </a:lnTo>
                <a:lnTo>
                  <a:pt x="20896" y="5089"/>
                </a:lnTo>
                <a:lnTo>
                  <a:pt x="20896" y="5114"/>
                </a:lnTo>
                <a:cubicBezTo>
                  <a:pt x="20929" y="5114"/>
                  <a:pt x="20961" y="5134"/>
                  <a:pt x="20981" y="5187"/>
                </a:cubicBezTo>
                <a:cubicBezTo>
                  <a:pt x="21006" y="5239"/>
                  <a:pt x="21237" y="5806"/>
                  <a:pt x="21237" y="5806"/>
                </a:cubicBezTo>
                <a:lnTo>
                  <a:pt x="21253" y="5806"/>
                </a:lnTo>
                <a:cubicBezTo>
                  <a:pt x="21253" y="5806"/>
                  <a:pt x="21455" y="5235"/>
                  <a:pt x="21476" y="5187"/>
                </a:cubicBezTo>
                <a:cubicBezTo>
                  <a:pt x="21492" y="5138"/>
                  <a:pt x="21524" y="5114"/>
                  <a:pt x="21553" y="5114"/>
                </a:cubicBezTo>
                <a:lnTo>
                  <a:pt x="21553" y="5089"/>
                </a:lnTo>
                <a:lnTo>
                  <a:pt x="21354" y="5089"/>
                </a:lnTo>
                <a:lnTo>
                  <a:pt x="21354" y="5114"/>
                </a:lnTo>
                <a:cubicBezTo>
                  <a:pt x="21399" y="5114"/>
                  <a:pt x="21423" y="5138"/>
                  <a:pt x="21423" y="5170"/>
                </a:cubicBezTo>
                <a:cubicBezTo>
                  <a:pt x="21423" y="5179"/>
                  <a:pt x="21419" y="5191"/>
                  <a:pt x="21419" y="5199"/>
                </a:cubicBezTo>
                <a:cubicBezTo>
                  <a:pt x="21415" y="5211"/>
                  <a:pt x="21269" y="5616"/>
                  <a:pt x="21269" y="5616"/>
                </a:cubicBezTo>
                <a:cubicBezTo>
                  <a:pt x="21269" y="5616"/>
                  <a:pt x="21099" y="5207"/>
                  <a:pt x="21091" y="5191"/>
                </a:cubicBezTo>
                <a:cubicBezTo>
                  <a:pt x="21087" y="5183"/>
                  <a:pt x="21087" y="5170"/>
                  <a:pt x="21087" y="5158"/>
                </a:cubicBezTo>
                <a:cubicBezTo>
                  <a:pt x="21087" y="5134"/>
                  <a:pt x="21111" y="5118"/>
                  <a:pt x="21156" y="5118"/>
                </a:cubicBezTo>
                <a:close/>
                <a:moveTo>
                  <a:pt x="18778" y="4887"/>
                </a:moveTo>
                <a:cubicBezTo>
                  <a:pt x="18855" y="4887"/>
                  <a:pt x="18895" y="4928"/>
                  <a:pt x="18895" y="5037"/>
                </a:cubicBezTo>
                <a:cubicBezTo>
                  <a:pt x="18895" y="5147"/>
                  <a:pt x="18895" y="5292"/>
                  <a:pt x="18895" y="5474"/>
                </a:cubicBezTo>
                <a:cubicBezTo>
                  <a:pt x="18895" y="5697"/>
                  <a:pt x="19017" y="5814"/>
                  <a:pt x="19227" y="5814"/>
                </a:cubicBezTo>
                <a:cubicBezTo>
                  <a:pt x="19410" y="5814"/>
                  <a:pt x="19547" y="5705"/>
                  <a:pt x="19547" y="5490"/>
                </a:cubicBezTo>
                <a:cubicBezTo>
                  <a:pt x="19547" y="5292"/>
                  <a:pt x="19547" y="5085"/>
                  <a:pt x="19547" y="5012"/>
                </a:cubicBezTo>
                <a:cubicBezTo>
                  <a:pt x="19547" y="4940"/>
                  <a:pt x="19568" y="4891"/>
                  <a:pt x="19657" y="4891"/>
                </a:cubicBezTo>
                <a:lnTo>
                  <a:pt x="19657" y="4867"/>
                </a:lnTo>
                <a:lnTo>
                  <a:pt x="19377" y="4867"/>
                </a:lnTo>
                <a:lnTo>
                  <a:pt x="19377" y="4891"/>
                </a:lnTo>
                <a:cubicBezTo>
                  <a:pt x="19458" y="4891"/>
                  <a:pt x="19491" y="4927"/>
                  <a:pt x="19491" y="5021"/>
                </a:cubicBezTo>
                <a:cubicBezTo>
                  <a:pt x="19495" y="5118"/>
                  <a:pt x="19499" y="5366"/>
                  <a:pt x="19499" y="5515"/>
                </a:cubicBezTo>
                <a:cubicBezTo>
                  <a:pt x="19499" y="5665"/>
                  <a:pt x="19394" y="5758"/>
                  <a:pt x="19248" y="5758"/>
                </a:cubicBezTo>
                <a:cubicBezTo>
                  <a:pt x="19110" y="5758"/>
                  <a:pt x="18997" y="5677"/>
                  <a:pt x="18997" y="5502"/>
                </a:cubicBezTo>
                <a:cubicBezTo>
                  <a:pt x="18997" y="5328"/>
                  <a:pt x="18997" y="5089"/>
                  <a:pt x="18997" y="5012"/>
                </a:cubicBezTo>
                <a:cubicBezTo>
                  <a:pt x="18997" y="4940"/>
                  <a:pt x="19025" y="4891"/>
                  <a:pt x="19106" y="4891"/>
                </a:cubicBezTo>
                <a:lnTo>
                  <a:pt x="19106" y="4867"/>
                </a:lnTo>
                <a:lnTo>
                  <a:pt x="18774" y="4867"/>
                </a:lnTo>
                <a:lnTo>
                  <a:pt x="18774" y="4887"/>
                </a:lnTo>
                <a:lnTo>
                  <a:pt x="18778" y="4887"/>
                </a:lnTo>
                <a:close/>
                <a:moveTo>
                  <a:pt x="20123" y="5089"/>
                </a:moveTo>
                <a:lnTo>
                  <a:pt x="20123" y="5114"/>
                </a:lnTo>
                <a:cubicBezTo>
                  <a:pt x="20179" y="5114"/>
                  <a:pt x="20212" y="5154"/>
                  <a:pt x="20212" y="5219"/>
                </a:cubicBezTo>
                <a:cubicBezTo>
                  <a:pt x="20212" y="5264"/>
                  <a:pt x="20212" y="5466"/>
                  <a:pt x="20212" y="5592"/>
                </a:cubicBezTo>
                <a:lnTo>
                  <a:pt x="19843" y="5085"/>
                </a:lnTo>
                <a:lnTo>
                  <a:pt x="19681" y="5085"/>
                </a:lnTo>
                <a:lnTo>
                  <a:pt x="19681" y="5110"/>
                </a:lnTo>
                <a:cubicBezTo>
                  <a:pt x="19714" y="5110"/>
                  <a:pt x="19738" y="5126"/>
                  <a:pt x="19750" y="5142"/>
                </a:cubicBezTo>
                <a:cubicBezTo>
                  <a:pt x="19750" y="5142"/>
                  <a:pt x="19758" y="5154"/>
                  <a:pt x="19770" y="5170"/>
                </a:cubicBezTo>
                <a:cubicBezTo>
                  <a:pt x="19770" y="5247"/>
                  <a:pt x="19770" y="5583"/>
                  <a:pt x="19770" y="5644"/>
                </a:cubicBezTo>
                <a:cubicBezTo>
                  <a:pt x="19770" y="5725"/>
                  <a:pt x="19742" y="5766"/>
                  <a:pt x="19677" y="5766"/>
                </a:cubicBezTo>
                <a:lnTo>
                  <a:pt x="19677" y="5790"/>
                </a:lnTo>
                <a:lnTo>
                  <a:pt x="19904" y="5790"/>
                </a:lnTo>
                <a:lnTo>
                  <a:pt x="19904" y="5766"/>
                </a:lnTo>
                <a:cubicBezTo>
                  <a:pt x="19847" y="5766"/>
                  <a:pt x="19815" y="5729"/>
                  <a:pt x="19815" y="5664"/>
                </a:cubicBezTo>
                <a:cubicBezTo>
                  <a:pt x="19815" y="5612"/>
                  <a:pt x="19815" y="5332"/>
                  <a:pt x="19815" y="5231"/>
                </a:cubicBezTo>
                <a:cubicBezTo>
                  <a:pt x="19948" y="5413"/>
                  <a:pt x="20236" y="5802"/>
                  <a:pt x="20236" y="5802"/>
                </a:cubicBezTo>
                <a:lnTo>
                  <a:pt x="20252" y="5802"/>
                </a:lnTo>
                <a:cubicBezTo>
                  <a:pt x="20252" y="5802"/>
                  <a:pt x="20252" y="5304"/>
                  <a:pt x="20252" y="5231"/>
                </a:cubicBezTo>
                <a:cubicBezTo>
                  <a:pt x="20252" y="5142"/>
                  <a:pt x="20289" y="5110"/>
                  <a:pt x="20345" y="5110"/>
                </a:cubicBezTo>
                <a:lnTo>
                  <a:pt x="20345" y="5089"/>
                </a:lnTo>
                <a:lnTo>
                  <a:pt x="20123" y="5089"/>
                </a:lnTo>
                <a:close/>
                <a:moveTo>
                  <a:pt x="85" y="5814"/>
                </a:moveTo>
                <a:lnTo>
                  <a:pt x="81" y="5073"/>
                </a:lnTo>
                <a:lnTo>
                  <a:pt x="0" y="5077"/>
                </a:lnTo>
                <a:lnTo>
                  <a:pt x="4" y="5814"/>
                </a:lnTo>
                <a:lnTo>
                  <a:pt x="85" y="5814"/>
                </a:lnTo>
                <a:close/>
                <a:moveTo>
                  <a:pt x="789" y="5814"/>
                </a:moveTo>
                <a:lnTo>
                  <a:pt x="785" y="5073"/>
                </a:lnTo>
                <a:lnTo>
                  <a:pt x="704" y="5077"/>
                </a:lnTo>
                <a:lnTo>
                  <a:pt x="704" y="5652"/>
                </a:lnTo>
                <a:lnTo>
                  <a:pt x="320" y="5073"/>
                </a:lnTo>
                <a:lnTo>
                  <a:pt x="243" y="5077"/>
                </a:lnTo>
                <a:lnTo>
                  <a:pt x="247" y="5814"/>
                </a:lnTo>
                <a:lnTo>
                  <a:pt x="328" y="5810"/>
                </a:lnTo>
                <a:lnTo>
                  <a:pt x="328" y="5231"/>
                </a:lnTo>
                <a:lnTo>
                  <a:pt x="712" y="5810"/>
                </a:lnTo>
                <a:lnTo>
                  <a:pt x="789" y="5810"/>
                </a:lnTo>
                <a:lnTo>
                  <a:pt x="789" y="5814"/>
                </a:lnTo>
                <a:close/>
                <a:moveTo>
                  <a:pt x="1393" y="5608"/>
                </a:moveTo>
                <a:cubicBezTo>
                  <a:pt x="1393" y="5547"/>
                  <a:pt x="1373" y="5494"/>
                  <a:pt x="1328" y="5458"/>
                </a:cubicBezTo>
                <a:cubicBezTo>
                  <a:pt x="1296" y="5430"/>
                  <a:pt x="1259" y="5417"/>
                  <a:pt x="1190" y="5405"/>
                </a:cubicBezTo>
                <a:lnTo>
                  <a:pt x="1109" y="5393"/>
                </a:lnTo>
                <a:cubicBezTo>
                  <a:pt x="1069" y="5385"/>
                  <a:pt x="1032" y="5374"/>
                  <a:pt x="1012" y="5353"/>
                </a:cubicBezTo>
                <a:cubicBezTo>
                  <a:pt x="992" y="5333"/>
                  <a:pt x="980" y="5308"/>
                  <a:pt x="980" y="5272"/>
                </a:cubicBezTo>
                <a:cubicBezTo>
                  <a:pt x="980" y="5191"/>
                  <a:pt x="1037" y="5138"/>
                  <a:pt x="1130" y="5138"/>
                </a:cubicBezTo>
                <a:cubicBezTo>
                  <a:pt x="1203" y="5138"/>
                  <a:pt x="1251" y="5154"/>
                  <a:pt x="1304" y="5199"/>
                </a:cubicBezTo>
                <a:lnTo>
                  <a:pt x="1352" y="5142"/>
                </a:lnTo>
                <a:cubicBezTo>
                  <a:pt x="1288" y="5085"/>
                  <a:pt x="1223" y="5061"/>
                  <a:pt x="1130" y="5061"/>
                </a:cubicBezTo>
                <a:cubicBezTo>
                  <a:pt x="984" y="5061"/>
                  <a:pt x="891" y="5142"/>
                  <a:pt x="891" y="5272"/>
                </a:cubicBezTo>
                <a:cubicBezTo>
                  <a:pt x="891" y="5332"/>
                  <a:pt x="911" y="5377"/>
                  <a:pt x="947" y="5413"/>
                </a:cubicBezTo>
                <a:cubicBezTo>
                  <a:pt x="980" y="5442"/>
                  <a:pt x="1024" y="5462"/>
                  <a:pt x="1085" y="5470"/>
                </a:cubicBezTo>
                <a:lnTo>
                  <a:pt x="1170" y="5482"/>
                </a:lnTo>
                <a:cubicBezTo>
                  <a:pt x="1223" y="5490"/>
                  <a:pt x="1243" y="5498"/>
                  <a:pt x="1263" y="5515"/>
                </a:cubicBezTo>
                <a:cubicBezTo>
                  <a:pt x="1284" y="5535"/>
                  <a:pt x="1296" y="5563"/>
                  <a:pt x="1296" y="5604"/>
                </a:cubicBezTo>
                <a:cubicBezTo>
                  <a:pt x="1296" y="5689"/>
                  <a:pt x="1231" y="5737"/>
                  <a:pt x="1126" y="5737"/>
                </a:cubicBezTo>
                <a:cubicBezTo>
                  <a:pt x="1041" y="5737"/>
                  <a:pt x="984" y="5717"/>
                  <a:pt x="923" y="5656"/>
                </a:cubicBezTo>
                <a:lnTo>
                  <a:pt x="870" y="5713"/>
                </a:lnTo>
                <a:cubicBezTo>
                  <a:pt x="939" y="5782"/>
                  <a:pt x="1012" y="5810"/>
                  <a:pt x="1126" y="5810"/>
                </a:cubicBezTo>
                <a:cubicBezTo>
                  <a:pt x="1292" y="5818"/>
                  <a:pt x="1393" y="5737"/>
                  <a:pt x="1393" y="5608"/>
                </a:cubicBezTo>
                <a:close/>
                <a:moveTo>
                  <a:pt x="1717" y="5814"/>
                </a:moveTo>
                <a:lnTo>
                  <a:pt x="1713" y="5150"/>
                </a:lnTo>
                <a:lnTo>
                  <a:pt x="1928" y="5146"/>
                </a:lnTo>
                <a:lnTo>
                  <a:pt x="1924" y="5073"/>
                </a:lnTo>
                <a:lnTo>
                  <a:pt x="1417" y="5077"/>
                </a:lnTo>
                <a:lnTo>
                  <a:pt x="1421" y="5150"/>
                </a:lnTo>
                <a:lnTo>
                  <a:pt x="1632" y="5146"/>
                </a:lnTo>
                <a:lnTo>
                  <a:pt x="1636" y="5814"/>
                </a:lnTo>
                <a:lnTo>
                  <a:pt x="1717" y="5814"/>
                </a:lnTo>
                <a:close/>
                <a:moveTo>
                  <a:pt x="2122" y="5814"/>
                </a:moveTo>
                <a:lnTo>
                  <a:pt x="2118" y="5073"/>
                </a:lnTo>
                <a:lnTo>
                  <a:pt x="2037" y="5077"/>
                </a:lnTo>
                <a:lnTo>
                  <a:pt x="2041" y="5814"/>
                </a:lnTo>
                <a:lnTo>
                  <a:pt x="2122" y="5814"/>
                </a:lnTo>
                <a:close/>
                <a:moveTo>
                  <a:pt x="2523" y="5814"/>
                </a:moveTo>
                <a:lnTo>
                  <a:pt x="2519" y="5150"/>
                </a:lnTo>
                <a:lnTo>
                  <a:pt x="2734" y="5146"/>
                </a:lnTo>
                <a:lnTo>
                  <a:pt x="2730" y="5073"/>
                </a:lnTo>
                <a:lnTo>
                  <a:pt x="2223" y="5077"/>
                </a:lnTo>
                <a:lnTo>
                  <a:pt x="2227" y="5150"/>
                </a:lnTo>
                <a:lnTo>
                  <a:pt x="2438" y="5146"/>
                </a:lnTo>
                <a:lnTo>
                  <a:pt x="2442" y="5814"/>
                </a:lnTo>
                <a:lnTo>
                  <a:pt x="2523" y="5814"/>
                </a:lnTo>
                <a:close/>
                <a:moveTo>
                  <a:pt x="3325" y="5567"/>
                </a:moveTo>
                <a:lnTo>
                  <a:pt x="3321" y="5073"/>
                </a:lnTo>
                <a:lnTo>
                  <a:pt x="3240" y="5077"/>
                </a:lnTo>
                <a:lnTo>
                  <a:pt x="3240" y="5563"/>
                </a:lnTo>
                <a:cubicBezTo>
                  <a:pt x="3240" y="5673"/>
                  <a:pt x="3171" y="5745"/>
                  <a:pt x="3066" y="5745"/>
                </a:cubicBezTo>
                <a:cubicBezTo>
                  <a:pt x="2961" y="5745"/>
                  <a:pt x="2892" y="5673"/>
                  <a:pt x="2892" y="5563"/>
                </a:cubicBezTo>
                <a:lnTo>
                  <a:pt x="2888" y="5073"/>
                </a:lnTo>
                <a:lnTo>
                  <a:pt x="2807" y="5077"/>
                </a:lnTo>
                <a:lnTo>
                  <a:pt x="2807" y="5567"/>
                </a:lnTo>
                <a:cubicBezTo>
                  <a:pt x="2807" y="5717"/>
                  <a:pt x="2912" y="5818"/>
                  <a:pt x="3066" y="5818"/>
                </a:cubicBezTo>
                <a:cubicBezTo>
                  <a:pt x="3216" y="5818"/>
                  <a:pt x="3325" y="5713"/>
                  <a:pt x="3325" y="5567"/>
                </a:cubicBezTo>
                <a:close/>
                <a:moveTo>
                  <a:pt x="3690" y="5814"/>
                </a:moveTo>
                <a:lnTo>
                  <a:pt x="3686" y="5150"/>
                </a:lnTo>
                <a:lnTo>
                  <a:pt x="3900" y="5146"/>
                </a:lnTo>
                <a:lnTo>
                  <a:pt x="3896" y="5073"/>
                </a:lnTo>
                <a:lnTo>
                  <a:pt x="3390" y="5077"/>
                </a:lnTo>
                <a:lnTo>
                  <a:pt x="3394" y="5150"/>
                </a:lnTo>
                <a:lnTo>
                  <a:pt x="3605" y="5146"/>
                </a:lnTo>
                <a:lnTo>
                  <a:pt x="3609" y="5814"/>
                </a:lnTo>
                <a:lnTo>
                  <a:pt x="3690" y="5814"/>
                </a:lnTo>
                <a:close/>
                <a:moveTo>
                  <a:pt x="4472" y="5814"/>
                </a:moveTo>
                <a:lnTo>
                  <a:pt x="4468" y="5737"/>
                </a:lnTo>
                <a:lnTo>
                  <a:pt x="4095" y="5741"/>
                </a:lnTo>
                <a:lnTo>
                  <a:pt x="4091" y="5478"/>
                </a:lnTo>
                <a:lnTo>
                  <a:pt x="4415" y="5474"/>
                </a:lnTo>
                <a:lnTo>
                  <a:pt x="4411" y="5401"/>
                </a:lnTo>
                <a:lnTo>
                  <a:pt x="4091" y="5405"/>
                </a:lnTo>
                <a:lnTo>
                  <a:pt x="4087" y="5150"/>
                </a:lnTo>
                <a:lnTo>
                  <a:pt x="4468" y="5146"/>
                </a:lnTo>
                <a:lnTo>
                  <a:pt x="4463" y="5073"/>
                </a:lnTo>
                <a:lnTo>
                  <a:pt x="4006" y="5077"/>
                </a:lnTo>
                <a:lnTo>
                  <a:pt x="4010" y="5814"/>
                </a:lnTo>
                <a:lnTo>
                  <a:pt x="4472" y="5814"/>
                </a:lnTo>
                <a:close/>
                <a:moveTo>
                  <a:pt x="5120" y="5644"/>
                </a:moveTo>
                <a:cubicBezTo>
                  <a:pt x="5168" y="5604"/>
                  <a:pt x="5197" y="5539"/>
                  <a:pt x="5213" y="5442"/>
                </a:cubicBezTo>
                <a:cubicBezTo>
                  <a:pt x="5217" y="5426"/>
                  <a:pt x="5221" y="5385"/>
                  <a:pt x="5221" y="5353"/>
                </a:cubicBezTo>
                <a:cubicBezTo>
                  <a:pt x="5221" y="5191"/>
                  <a:pt x="5083" y="5183"/>
                  <a:pt x="5055" y="5183"/>
                </a:cubicBezTo>
                <a:cubicBezTo>
                  <a:pt x="4998" y="5183"/>
                  <a:pt x="4950" y="5203"/>
                  <a:pt x="4909" y="5235"/>
                </a:cubicBezTo>
                <a:cubicBezTo>
                  <a:pt x="4864" y="5276"/>
                  <a:pt x="4832" y="5341"/>
                  <a:pt x="4816" y="5438"/>
                </a:cubicBezTo>
                <a:cubicBezTo>
                  <a:pt x="4812" y="5454"/>
                  <a:pt x="4808" y="5494"/>
                  <a:pt x="4808" y="5527"/>
                </a:cubicBezTo>
                <a:cubicBezTo>
                  <a:pt x="4808" y="5652"/>
                  <a:pt x="4897" y="5697"/>
                  <a:pt x="4974" y="5697"/>
                </a:cubicBezTo>
                <a:cubicBezTo>
                  <a:pt x="5031" y="5701"/>
                  <a:pt x="5079" y="5681"/>
                  <a:pt x="5120" y="5644"/>
                </a:cubicBezTo>
                <a:close/>
                <a:moveTo>
                  <a:pt x="5148" y="5357"/>
                </a:moveTo>
                <a:cubicBezTo>
                  <a:pt x="5148" y="5377"/>
                  <a:pt x="5144" y="5405"/>
                  <a:pt x="5136" y="5442"/>
                </a:cubicBezTo>
                <a:cubicBezTo>
                  <a:pt x="5120" y="5519"/>
                  <a:pt x="5103" y="5563"/>
                  <a:pt x="5071" y="5596"/>
                </a:cubicBezTo>
                <a:cubicBezTo>
                  <a:pt x="5047" y="5620"/>
                  <a:pt x="5014" y="5632"/>
                  <a:pt x="4982" y="5632"/>
                </a:cubicBezTo>
                <a:cubicBezTo>
                  <a:pt x="4962" y="5632"/>
                  <a:pt x="4889" y="5624"/>
                  <a:pt x="4889" y="5531"/>
                </a:cubicBezTo>
                <a:cubicBezTo>
                  <a:pt x="4889" y="5511"/>
                  <a:pt x="4893" y="5478"/>
                  <a:pt x="4901" y="5442"/>
                </a:cubicBezTo>
                <a:cubicBezTo>
                  <a:pt x="4917" y="5365"/>
                  <a:pt x="4933" y="5320"/>
                  <a:pt x="4966" y="5288"/>
                </a:cubicBezTo>
                <a:cubicBezTo>
                  <a:pt x="4990" y="5264"/>
                  <a:pt x="5022" y="5251"/>
                  <a:pt x="5055" y="5251"/>
                </a:cubicBezTo>
                <a:cubicBezTo>
                  <a:pt x="5075" y="5251"/>
                  <a:pt x="5148" y="5260"/>
                  <a:pt x="5148" y="5357"/>
                </a:cubicBezTo>
                <a:close/>
                <a:moveTo>
                  <a:pt x="5634" y="5693"/>
                </a:moveTo>
                <a:lnTo>
                  <a:pt x="5699" y="5377"/>
                </a:lnTo>
                <a:cubicBezTo>
                  <a:pt x="5703" y="5361"/>
                  <a:pt x="5703" y="5345"/>
                  <a:pt x="5703" y="5328"/>
                </a:cubicBezTo>
                <a:cubicBezTo>
                  <a:pt x="5703" y="5243"/>
                  <a:pt x="5646" y="5183"/>
                  <a:pt x="5561" y="5183"/>
                </a:cubicBezTo>
                <a:cubicBezTo>
                  <a:pt x="5500" y="5183"/>
                  <a:pt x="5456" y="5203"/>
                  <a:pt x="5419" y="5239"/>
                </a:cubicBezTo>
                <a:lnTo>
                  <a:pt x="5428" y="5191"/>
                </a:lnTo>
                <a:lnTo>
                  <a:pt x="5355" y="5195"/>
                </a:lnTo>
                <a:lnTo>
                  <a:pt x="5257" y="5697"/>
                </a:lnTo>
                <a:lnTo>
                  <a:pt x="5330" y="5693"/>
                </a:lnTo>
                <a:lnTo>
                  <a:pt x="5391" y="5389"/>
                </a:lnTo>
                <a:cubicBezTo>
                  <a:pt x="5415" y="5264"/>
                  <a:pt x="5517" y="5255"/>
                  <a:pt x="5537" y="5255"/>
                </a:cubicBezTo>
                <a:cubicBezTo>
                  <a:pt x="5590" y="5255"/>
                  <a:pt x="5622" y="5288"/>
                  <a:pt x="5622" y="5341"/>
                </a:cubicBezTo>
                <a:cubicBezTo>
                  <a:pt x="5622" y="5353"/>
                  <a:pt x="5622" y="5369"/>
                  <a:pt x="5618" y="5385"/>
                </a:cubicBezTo>
                <a:lnTo>
                  <a:pt x="5561" y="5697"/>
                </a:lnTo>
                <a:lnTo>
                  <a:pt x="5634" y="5697"/>
                </a:lnTo>
                <a:lnTo>
                  <a:pt x="5634" y="5693"/>
                </a:lnTo>
                <a:close/>
                <a:moveTo>
                  <a:pt x="6542" y="5592"/>
                </a:moveTo>
                <a:lnTo>
                  <a:pt x="6460" y="5596"/>
                </a:lnTo>
                <a:cubicBezTo>
                  <a:pt x="6440" y="5689"/>
                  <a:pt x="6375" y="5741"/>
                  <a:pt x="6286" y="5741"/>
                </a:cubicBezTo>
                <a:cubicBezTo>
                  <a:pt x="6238" y="5741"/>
                  <a:pt x="6193" y="5721"/>
                  <a:pt x="6161" y="5693"/>
                </a:cubicBezTo>
                <a:cubicBezTo>
                  <a:pt x="6116" y="5648"/>
                  <a:pt x="6112" y="5600"/>
                  <a:pt x="6112" y="5442"/>
                </a:cubicBezTo>
                <a:cubicBezTo>
                  <a:pt x="6112" y="5284"/>
                  <a:pt x="6116" y="5239"/>
                  <a:pt x="6161" y="5191"/>
                </a:cubicBezTo>
                <a:cubicBezTo>
                  <a:pt x="6193" y="5158"/>
                  <a:pt x="6238" y="5142"/>
                  <a:pt x="6286" y="5142"/>
                </a:cubicBezTo>
                <a:cubicBezTo>
                  <a:pt x="6371" y="5142"/>
                  <a:pt x="6436" y="5195"/>
                  <a:pt x="6460" y="5292"/>
                </a:cubicBezTo>
                <a:lnTo>
                  <a:pt x="6546" y="5288"/>
                </a:lnTo>
                <a:cubicBezTo>
                  <a:pt x="6521" y="5150"/>
                  <a:pt x="6424" y="5065"/>
                  <a:pt x="6286" y="5065"/>
                </a:cubicBezTo>
                <a:cubicBezTo>
                  <a:pt x="6213" y="5065"/>
                  <a:pt x="6145" y="5093"/>
                  <a:pt x="6096" y="5142"/>
                </a:cubicBezTo>
                <a:cubicBezTo>
                  <a:pt x="6027" y="5211"/>
                  <a:pt x="6027" y="5284"/>
                  <a:pt x="6027" y="5442"/>
                </a:cubicBezTo>
                <a:cubicBezTo>
                  <a:pt x="6027" y="5600"/>
                  <a:pt x="6027" y="5673"/>
                  <a:pt x="6096" y="5741"/>
                </a:cubicBezTo>
                <a:cubicBezTo>
                  <a:pt x="6145" y="5790"/>
                  <a:pt x="6213" y="5818"/>
                  <a:pt x="6286" y="5818"/>
                </a:cubicBezTo>
                <a:cubicBezTo>
                  <a:pt x="6420" y="5818"/>
                  <a:pt x="6521" y="5733"/>
                  <a:pt x="6542" y="5592"/>
                </a:cubicBezTo>
                <a:close/>
                <a:moveTo>
                  <a:pt x="7109" y="5741"/>
                </a:moveTo>
                <a:cubicBezTo>
                  <a:pt x="7177" y="5673"/>
                  <a:pt x="7177" y="5600"/>
                  <a:pt x="7177" y="5442"/>
                </a:cubicBezTo>
                <a:cubicBezTo>
                  <a:pt x="7177" y="5284"/>
                  <a:pt x="7177" y="5211"/>
                  <a:pt x="7109" y="5142"/>
                </a:cubicBezTo>
                <a:cubicBezTo>
                  <a:pt x="7060" y="5093"/>
                  <a:pt x="6991" y="5065"/>
                  <a:pt x="6918" y="5065"/>
                </a:cubicBezTo>
                <a:cubicBezTo>
                  <a:pt x="6845" y="5065"/>
                  <a:pt x="6780" y="5093"/>
                  <a:pt x="6728" y="5142"/>
                </a:cubicBezTo>
                <a:cubicBezTo>
                  <a:pt x="6659" y="5211"/>
                  <a:pt x="6659" y="5284"/>
                  <a:pt x="6659" y="5442"/>
                </a:cubicBezTo>
                <a:cubicBezTo>
                  <a:pt x="6659" y="5600"/>
                  <a:pt x="6659" y="5673"/>
                  <a:pt x="6728" y="5741"/>
                </a:cubicBezTo>
                <a:cubicBezTo>
                  <a:pt x="6776" y="5790"/>
                  <a:pt x="6845" y="5818"/>
                  <a:pt x="6918" y="5818"/>
                </a:cubicBezTo>
                <a:cubicBezTo>
                  <a:pt x="6991" y="5818"/>
                  <a:pt x="7056" y="5794"/>
                  <a:pt x="7109" y="5741"/>
                </a:cubicBezTo>
                <a:close/>
                <a:moveTo>
                  <a:pt x="7040" y="5195"/>
                </a:moveTo>
                <a:cubicBezTo>
                  <a:pt x="7084" y="5239"/>
                  <a:pt x="7088" y="5288"/>
                  <a:pt x="7088" y="5442"/>
                </a:cubicBezTo>
                <a:cubicBezTo>
                  <a:pt x="7088" y="5600"/>
                  <a:pt x="7084" y="5644"/>
                  <a:pt x="7036" y="5689"/>
                </a:cubicBezTo>
                <a:cubicBezTo>
                  <a:pt x="7003" y="5721"/>
                  <a:pt x="6958" y="5741"/>
                  <a:pt x="6910" y="5741"/>
                </a:cubicBezTo>
                <a:cubicBezTo>
                  <a:pt x="6861" y="5741"/>
                  <a:pt x="6817" y="5721"/>
                  <a:pt x="6785" y="5689"/>
                </a:cubicBezTo>
                <a:cubicBezTo>
                  <a:pt x="6740" y="5644"/>
                  <a:pt x="6736" y="5596"/>
                  <a:pt x="6736" y="5442"/>
                </a:cubicBezTo>
                <a:cubicBezTo>
                  <a:pt x="6736" y="5284"/>
                  <a:pt x="6740" y="5239"/>
                  <a:pt x="6789" y="5195"/>
                </a:cubicBezTo>
                <a:cubicBezTo>
                  <a:pt x="6821" y="5162"/>
                  <a:pt x="6866" y="5142"/>
                  <a:pt x="6914" y="5142"/>
                </a:cubicBezTo>
                <a:cubicBezTo>
                  <a:pt x="6963" y="5142"/>
                  <a:pt x="7011" y="5162"/>
                  <a:pt x="7040" y="5195"/>
                </a:cubicBezTo>
                <a:close/>
                <a:moveTo>
                  <a:pt x="7939" y="5814"/>
                </a:moveTo>
                <a:lnTo>
                  <a:pt x="7935" y="5073"/>
                </a:lnTo>
                <a:lnTo>
                  <a:pt x="7854" y="5073"/>
                </a:lnTo>
                <a:lnTo>
                  <a:pt x="7623" y="5588"/>
                </a:lnTo>
                <a:lnTo>
                  <a:pt x="7384" y="5073"/>
                </a:lnTo>
                <a:lnTo>
                  <a:pt x="7303" y="5077"/>
                </a:lnTo>
                <a:lnTo>
                  <a:pt x="7307" y="5814"/>
                </a:lnTo>
                <a:lnTo>
                  <a:pt x="7388" y="5810"/>
                </a:lnTo>
                <a:lnTo>
                  <a:pt x="7388" y="5268"/>
                </a:lnTo>
                <a:lnTo>
                  <a:pt x="7591" y="5697"/>
                </a:lnTo>
                <a:lnTo>
                  <a:pt x="7660" y="5697"/>
                </a:lnTo>
                <a:lnTo>
                  <a:pt x="7854" y="5268"/>
                </a:lnTo>
                <a:lnTo>
                  <a:pt x="7858" y="5814"/>
                </a:lnTo>
                <a:lnTo>
                  <a:pt x="7939" y="5814"/>
                </a:lnTo>
                <a:close/>
                <a:moveTo>
                  <a:pt x="8729" y="5814"/>
                </a:moveTo>
                <a:lnTo>
                  <a:pt x="8725" y="5073"/>
                </a:lnTo>
                <a:lnTo>
                  <a:pt x="8644" y="5073"/>
                </a:lnTo>
                <a:lnTo>
                  <a:pt x="8413" y="5588"/>
                </a:lnTo>
                <a:lnTo>
                  <a:pt x="8174" y="5073"/>
                </a:lnTo>
                <a:lnTo>
                  <a:pt x="8093" y="5077"/>
                </a:lnTo>
                <a:lnTo>
                  <a:pt x="8097" y="5814"/>
                </a:lnTo>
                <a:lnTo>
                  <a:pt x="8178" y="5810"/>
                </a:lnTo>
                <a:lnTo>
                  <a:pt x="8178" y="5268"/>
                </a:lnTo>
                <a:lnTo>
                  <a:pt x="8381" y="5697"/>
                </a:lnTo>
                <a:lnTo>
                  <a:pt x="8449" y="5697"/>
                </a:lnTo>
                <a:lnTo>
                  <a:pt x="8644" y="5268"/>
                </a:lnTo>
                <a:lnTo>
                  <a:pt x="8648" y="5814"/>
                </a:lnTo>
                <a:lnTo>
                  <a:pt x="8729" y="5814"/>
                </a:lnTo>
                <a:close/>
                <a:moveTo>
                  <a:pt x="9393" y="5567"/>
                </a:moveTo>
                <a:lnTo>
                  <a:pt x="9389" y="5073"/>
                </a:lnTo>
                <a:lnTo>
                  <a:pt x="9308" y="5077"/>
                </a:lnTo>
                <a:lnTo>
                  <a:pt x="9308" y="5563"/>
                </a:lnTo>
                <a:cubicBezTo>
                  <a:pt x="9308" y="5673"/>
                  <a:pt x="9239" y="5745"/>
                  <a:pt x="9134" y="5745"/>
                </a:cubicBezTo>
                <a:cubicBezTo>
                  <a:pt x="9029" y="5745"/>
                  <a:pt x="8960" y="5673"/>
                  <a:pt x="8960" y="5563"/>
                </a:cubicBezTo>
                <a:lnTo>
                  <a:pt x="8956" y="5073"/>
                </a:lnTo>
                <a:lnTo>
                  <a:pt x="8875" y="5077"/>
                </a:lnTo>
                <a:lnTo>
                  <a:pt x="8875" y="5567"/>
                </a:lnTo>
                <a:cubicBezTo>
                  <a:pt x="8875" y="5717"/>
                  <a:pt x="8980" y="5818"/>
                  <a:pt x="9134" y="5818"/>
                </a:cubicBezTo>
                <a:cubicBezTo>
                  <a:pt x="9284" y="5818"/>
                  <a:pt x="9393" y="5713"/>
                  <a:pt x="9393" y="5567"/>
                </a:cubicBezTo>
                <a:close/>
                <a:moveTo>
                  <a:pt x="10110" y="5814"/>
                </a:moveTo>
                <a:lnTo>
                  <a:pt x="10106" y="5073"/>
                </a:lnTo>
                <a:lnTo>
                  <a:pt x="10025" y="5077"/>
                </a:lnTo>
                <a:lnTo>
                  <a:pt x="10025" y="5652"/>
                </a:lnTo>
                <a:lnTo>
                  <a:pt x="9640" y="5073"/>
                </a:lnTo>
                <a:lnTo>
                  <a:pt x="9563" y="5077"/>
                </a:lnTo>
                <a:lnTo>
                  <a:pt x="9567" y="5814"/>
                </a:lnTo>
                <a:lnTo>
                  <a:pt x="9648" y="5810"/>
                </a:lnTo>
                <a:lnTo>
                  <a:pt x="9648" y="5231"/>
                </a:lnTo>
                <a:lnTo>
                  <a:pt x="10033" y="5810"/>
                </a:lnTo>
                <a:lnTo>
                  <a:pt x="10110" y="5810"/>
                </a:lnTo>
                <a:lnTo>
                  <a:pt x="10110" y="5814"/>
                </a:lnTo>
                <a:close/>
                <a:moveTo>
                  <a:pt x="10378" y="5814"/>
                </a:moveTo>
                <a:lnTo>
                  <a:pt x="10374" y="5073"/>
                </a:lnTo>
                <a:lnTo>
                  <a:pt x="10293" y="5077"/>
                </a:lnTo>
                <a:lnTo>
                  <a:pt x="10297" y="5814"/>
                </a:lnTo>
                <a:lnTo>
                  <a:pt x="10378" y="5814"/>
                </a:lnTo>
                <a:close/>
                <a:moveTo>
                  <a:pt x="10779" y="5814"/>
                </a:moveTo>
                <a:lnTo>
                  <a:pt x="10775" y="5150"/>
                </a:lnTo>
                <a:lnTo>
                  <a:pt x="10989" y="5146"/>
                </a:lnTo>
                <a:lnTo>
                  <a:pt x="10985" y="5073"/>
                </a:lnTo>
                <a:lnTo>
                  <a:pt x="10479" y="5077"/>
                </a:lnTo>
                <a:lnTo>
                  <a:pt x="10483" y="5150"/>
                </a:lnTo>
                <a:lnTo>
                  <a:pt x="10694" y="5146"/>
                </a:lnTo>
                <a:lnTo>
                  <a:pt x="10698" y="5814"/>
                </a:lnTo>
                <a:lnTo>
                  <a:pt x="10779" y="5814"/>
                </a:lnTo>
                <a:close/>
                <a:moveTo>
                  <a:pt x="11362" y="5814"/>
                </a:moveTo>
                <a:lnTo>
                  <a:pt x="11362" y="5511"/>
                </a:lnTo>
                <a:lnTo>
                  <a:pt x="11577" y="5073"/>
                </a:lnTo>
                <a:lnTo>
                  <a:pt x="11487" y="5073"/>
                </a:lnTo>
                <a:lnTo>
                  <a:pt x="11317" y="5417"/>
                </a:lnTo>
                <a:lnTo>
                  <a:pt x="11143" y="5069"/>
                </a:lnTo>
                <a:lnTo>
                  <a:pt x="11054" y="5073"/>
                </a:lnTo>
                <a:lnTo>
                  <a:pt x="11273" y="5502"/>
                </a:lnTo>
                <a:lnTo>
                  <a:pt x="11277" y="5810"/>
                </a:lnTo>
                <a:lnTo>
                  <a:pt x="11362" y="5810"/>
                </a:lnTo>
                <a:lnTo>
                  <a:pt x="11362" y="5814"/>
                </a:lnTo>
                <a:close/>
                <a:moveTo>
                  <a:pt x="12026" y="5814"/>
                </a:moveTo>
                <a:lnTo>
                  <a:pt x="12022" y="5073"/>
                </a:lnTo>
                <a:lnTo>
                  <a:pt x="11941" y="5077"/>
                </a:lnTo>
                <a:lnTo>
                  <a:pt x="11945" y="5814"/>
                </a:lnTo>
                <a:lnTo>
                  <a:pt x="12026" y="5814"/>
                </a:lnTo>
                <a:close/>
                <a:moveTo>
                  <a:pt x="12707" y="5814"/>
                </a:moveTo>
                <a:lnTo>
                  <a:pt x="12703" y="5073"/>
                </a:lnTo>
                <a:lnTo>
                  <a:pt x="12622" y="5077"/>
                </a:lnTo>
                <a:lnTo>
                  <a:pt x="12622" y="5652"/>
                </a:lnTo>
                <a:lnTo>
                  <a:pt x="12237" y="5073"/>
                </a:lnTo>
                <a:lnTo>
                  <a:pt x="12160" y="5077"/>
                </a:lnTo>
                <a:lnTo>
                  <a:pt x="12164" y="5814"/>
                </a:lnTo>
                <a:lnTo>
                  <a:pt x="12245" y="5810"/>
                </a:lnTo>
                <a:lnTo>
                  <a:pt x="12245" y="5231"/>
                </a:lnTo>
                <a:lnTo>
                  <a:pt x="12630" y="5810"/>
                </a:lnTo>
                <a:lnTo>
                  <a:pt x="12707" y="5810"/>
                </a:lnTo>
                <a:lnTo>
                  <a:pt x="12707" y="5814"/>
                </a:lnTo>
                <a:close/>
                <a:moveTo>
                  <a:pt x="13108" y="5814"/>
                </a:moveTo>
                <a:lnTo>
                  <a:pt x="13104" y="5150"/>
                </a:lnTo>
                <a:lnTo>
                  <a:pt x="13318" y="5146"/>
                </a:lnTo>
                <a:lnTo>
                  <a:pt x="13314" y="5073"/>
                </a:lnTo>
                <a:lnTo>
                  <a:pt x="12808" y="5077"/>
                </a:lnTo>
                <a:lnTo>
                  <a:pt x="12812" y="5150"/>
                </a:lnTo>
                <a:lnTo>
                  <a:pt x="13023" y="5146"/>
                </a:lnTo>
                <a:lnTo>
                  <a:pt x="13027" y="5814"/>
                </a:lnTo>
                <a:lnTo>
                  <a:pt x="13108" y="5814"/>
                </a:lnTo>
                <a:close/>
                <a:moveTo>
                  <a:pt x="13873" y="5814"/>
                </a:moveTo>
                <a:lnTo>
                  <a:pt x="13869" y="5737"/>
                </a:lnTo>
                <a:lnTo>
                  <a:pt x="13497" y="5741"/>
                </a:lnTo>
                <a:lnTo>
                  <a:pt x="13493" y="5478"/>
                </a:lnTo>
                <a:lnTo>
                  <a:pt x="13817" y="5474"/>
                </a:lnTo>
                <a:lnTo>
                  <a:pt x="13813" y="5401"/>
                </a:lnTo>
                <a:lnTo>
                  <a:pt x="13493" y="5405"/>
                </a:lnTo>
                <a:lnTo>
                  <a:pt x="13489" y="5150"/>
                </a:lnTo>
                <a:lnTo>
                  <a:pt x="13869" y="5146"/>
                </a:lnTo>
                <a:lnTo>
                  <a:pt x="13865" y="5073"/>
                </a:lnTo>
                <a:lnTo>
                  <a:pt x="13408" y="5077"/>
                </a:lnTo>
                <a:lnTo>
                  <a:pt x="13412" y="5814"/>
                </a:lnTo>
                <a:lnTo>
                  <a:pt x="13873" y="5814"/>
                </a:lnTo>
                <a:close/>
                <a:moveTo>
                  <a:pt x="14416" y="5737"/>
                </a:moveTo>
                <a:cubicBezTo>
                  <a:pt x="14461" y="5689"/>
                  <a:pt x="14481" y="5632"/>
                  <a:pt x="14481" y="5547"/>
                </a:cubicBezTo>
                <a:lnTo>
                  <a:pt x="14477" y="5426"/>
                </a:lnTo>
                <a:lnTo>
                  <a:pt x="14214" y="5430"/>
                </a:lnTo>
                <a:lnTo>
                  <a:pt x="14218" y="5502"/>
                </a:lnTo>
                <a:lnTo>
                  <a:pt x="14396" y="5498"/>
                </a:lnTo>
                <a:lnTo>
                  <a:pt x="14396" y="5555"/>
                </a:lnTo>
                <a:cubicBezTo>
                  <a:pt x="14396" y="5612"/>
                  <a:pt x="14384" y="5652"/>
                  <a:pt x="14355" y="5685"/>
                </a:cubicBezTo>
                <a:cubicBezTo>
                  <a:pt x="14323" y="5725"/>
                  <a:pt x="14274" y="5745"/>
                  <a:pt x="14218" y="5745"/>
                </a:cubicBezTo>
                <a:cubicBezTo>
                  <a:pt x="14169" y="5745"/>
                  <a:pt x="14125" y="5725"/>
                  <a:pt x="14092" y="5697"/>
                </a:cubicBezTo>
                <a:cubicBezTo>
                  <a:pt x="14048" y="5652"/>
                  <a:pt x="14043" y="5604"/>
                  <a:pt x="14043" y="5446"/>
                </a:cubicBezTo>
                <a:cubicBezTo>
                  <a:pt x="14043" y="5288"/>
                  <a:pt x="14048" y="5243"/>
                  <a:pt x="14096" y="5199"/>
                </a:cubicBezTo>
                <a:cubicBezTo>
                  <a:pt x="14129" y="5166"/>
                  <a:pt x="14173" y="5146"/>
                  <a:pt x="14222" y="5146"/>
                </a:cubicBezTo>
                <a:cubicBezTo>
                  <a:pt x="14311" y="5146"/>
                  <a:pt x="14376" y="5203"/>
                  <a:pt x="14400" y="5296"/>
                </a:cubicBezTo>
                <a:lnTo>
                  <a:pt x="14481" y="5292"/>
                </a:lnTo>
                <a:cubicBezTo>
                  <a:pt x="14457" y="5154"/>
                  <a:pt x="14359" y="5069"/>
                  <a:pt x="14222" y="5069"/>
                </a:cubicBezTo>
                <a:cubicBezTo>
                  <a:pt x="14149" y="5069"/>
                  <a:pt x="14084" y="5098"/>
                  <a:pt x="14031" y="5146"/>
                </a:cubicBezTo>
                <a:cubicBezTo>
                  <a:pt x="13962" y="5215"/>
                  <a:pt x="13962" y="5288"/>
                  <a:pt x="13962" y="5446"/>
                </a:cubicBezTo>
                <a:cubicBezTo>
                  <a:pt x="13962" y="5604"/>
                  <a:pt x="13962" y="5677"/>
                  <a:pt x="14031" y="5745"/>
                </a:cubicBezTo>
                <a:cubicBezTo>
                  <a:pt x="14080" y="5794"/>
                  <a:pt x="14149" y="5822"/>
                  <a:pt x="14222" y="5822"/>
                </a:cubicBezTo>
                <a:cubicBezTo>
                  <a:pt x="14295" y="5822"/>
                  <a:pt x="14368" y="5790"/>
                  <a:pt x="14416" y="5737"/>
                </a:cubicBezTo>
                <a:close/>
                <a:moveTo>
                  <a:pt x="15113" y="5814"/>
                </a:moveTo>
                <a:lnTo>
                  <a:pt x="14935" y="5482"/>
                </a:lnTo>
                <a:cubicBezTo>
                  <a:pt x="15036" y="5462"/>
                  <a:pt x="15097" y="5385"/>
                  <a:pt x="15097" y="5284"/>
                </a:cubicBezTo>
                <a:cubicBezTo>
                  <a:pt x="15097" y="5158"/>
                  <a:pt x="15012" y="5077"/>
                  <a:pt x="14874" y="5077"/>
                </a:cubicBezTo>
                <a:lnTo>
                  <a:pt x="14590" y="5081"/>
                </a:lnTo>
                <a:lnTo>
                  <a:pt x="14594" y="5818"/>
                </a:lnTo>
                <a:lnTo>
                  <a:pt x="14675" y="5814"/>
                </a:lnTo>
                <a:lnTo>
                  <a:pt x="14671" y="5490"/>
                </a:lnTo>
                <a:lnTo>
                  <a:pt x="14846" y="5490"/>
                </a:lnTo>
                <a:lnTo>
                  <a:pt x="15016" y="5818"/>
                </a:lnTo>
                <a:lnTo>
                  <a:pt x="15113" y="5818"/>
                </a:lnTo>
                <a:lnTo>
                  <a:pt x="15113" y="5814"/>
                </a:lnTo>
                <a:close/>
                <a:moveTo>
                  <a:pt x="14675" y="5150"/>
                </a:moveTo>
                <a:lnTo>
                  <a:pt x="14870" y="5150"/>
                </a:lnTo>
                <a:cubicBezTo>
                  <a:pt x="14959" y="5150"/>
                  <a:pt x="15012" y="5199"/>
                  <a:pt x="15012" y="5284"/>
                </a:cubicBezTo>
                <a:cubicBezTo>
                  <a:pt x="15012" y="5365"/>
                  <a:pt x="14959" y="5413"/>
                  <a:pt x="14870" y="5413"/>
                </a:cubicBezTo>
                <a:lnTo>
                  <a:pt x="14675" y="5417"/>
                </a:lnTo>
                <a:lnTo>
                  <a:pt x="14675" y="5150"/>
                </a:lnTo>
                <a:close/>
                <a:moveTo>
                  <a:pt x="15814" y="5814"/>
                </a:moveTo>
                <a:lnTo>
                  <a:pt x="15538" y="5073"/>
                </a:lnTo>
                <a:lnTo>
                  <a:pt x="15469" y="5077"/>
                </a:lnTo>
                <a:lnTo>
                  <a:pt x="15202" y="5814"/>
                </a:lnTo>
                <a:lnTo>
                  <a:pt x="15287" y="5810"/>
                </a:lnTo>
                <a:lnTo>
                  <a:pt x="15344" y="5648"/>
                </a:lnTo>
                <a:lnTo>
                  <a:pt x="15660" y="5644"/>
                </a:lnTo>
                <a:lnTo>
                  <a:pt x="15721" y="5814"/>
                </a:lnTo>
                <a:lnTo>
                  <a:pt x="15814" y="5814"/>
                </a:lnTo>
                <a:close/>
                <a:moveTo>
                  <a:pt x="15506" y="5199"/>
                </a:moveTo>
                <a:lnTo>
                  <a:pt x="15644" y="5571"/>
                </a:lnTo>
                <a:lnTo>
                  <a:pt x="15372" y="5575"/>
                </a:lnTo>
                <a:lnTo>
                  <a:pt x="15506" y="5199"/>
                </a:lnTo>
                <a:close/>
                <a:moveTo>
                  <a:pt x="16041" y="5814"/>
                </a:moveTo>
                <a:lnTo>
                  <a:pt x="16036" y="5150"/>
                </a:lnTo>
                <a:lnTo>
                  <a:pt x="16251" y="5146"/>
                </a:lnTo>
                <a:lnTo>
                  <a:pt x="16247" y="5073"/>
                </a:lnTo>
                <a:lnTo>
                  <a:pt x="15741" y="5077"/>
                </a:lnTo>
                <a:lnTo>
                  <a:pt x="15745" y="5150"/>
                </a:lnTo>
                <a:lnTo>
                  <a:pt x="15955" y="5146"/>
                </a:lnTo>
                <a:lnTo>
                  <a:pt x="15960" y="5814"/>
                </a:lnTo>
                <a:lnTo>
                  <a:pt x="16041" y="5814"/>
                </a:lnTo>
                <a:close/>
                <a:moveTo>
                  <a:pt x="16446" y="5814"/>
                </a:moveTo>
                <a:lnTo>
                  <a:pt x="16442" y="5073"/>
                </a:lnTo>
                <a:lnTo>
                  <a:pt x="16361" y="5077"/>
                </a:lnTo>
                <a:lnTo>
                  <a:pt x="16365" y="5814"/>
                </a:lnTo>
                <a:lnTo>
                  <a:pt x="16446" y="5814"/>
                </a:lnTo>
                <a:close/>
                <a:moveTo>
                  <a:pt x="16995" y="5745"/>
                </a:moveTo>
                <a:cubicBezTo>
                  <a:pt x="17064" y="5677"/>
                  <a:pt x="17064" y="5604"/>
                  <a:pt x="17064" y="5446"/>
                </a:cubicBezTo>
                <a:cubicBezTo>
                  <a:pt x="17064" y="5288"/>
                  <a:pt x="17064" y="5215"/>
                  <a:pt x="16995" y="5146"/>
                </a:cubicBezTo>
                <a:cubicBezTo>
                  <a:pt x="16947" y="5098"/>
                  <a:pt x="16878" y="5069"/>
                  <a:pt x="16805" y="5069"/>
                </a:cubicBezTo>
                <a:cubicBezTo>
                  <a:pt x="16733" y="5069"/>
                  <a:pt x="16668" y="5098"/>
                  <a:pt x="16616" y="5146"/>
                </a:cubicBezTo>
                <a:cubicBezTo>
                  <a:pt x="16547" y="5215"/>
                  <a:pt x="16547" y="5288"/>
                  <a:pt x="16547" y="5446"/>
                </a:cubicBezTo>
                <a:cubicBezTo>
                  <a:pt x="16547" y="5604"/>
                  <a:pt x="16547" y="5677"/>
                  <a:pt x="16616" y="5745"/>
                </a:cubicBezTo>
                <a:cubicBezTo>
                  <a:pt x="16664" y="5794"/>
                  <a:pt x="16733" y="5822"/>
                  <a:pt x="16805" y="5822"/>
                </a:cubicBezTo>
                <a:cubicBezTo>
                  <a:pt x="16882" y="5822"/>
                  <a:pt x="16947" y="5794"/>
                  <a:pt x="16995" y="5745"/>
                </a:cubicBezTo>
                <a:close/>
                <a:moveTo>
                  <a:pt x="16931" y="5199"/>
                </a:moveTo>
                <a:cubicBezTo>
                  <a:pt x="16975" y="5243"/>
                  <a:pt x="16979" y="5292"/>
                  <a:pt x="16979" y="5446"/>
                </a:cubicBezTo>
                <a:cubicBezTo>
                  <a:pt x="16979" y="5604"/>
                  <a:pt x="16975" y="5648"/>
                  <a:pt x="16927" y="5693"/>
                </a:cubicBezTo>
                <a:cubicBezTo>
                  <a:pt x="16894" y="5725"/>
                  <a:pt x="16850" y="5745"/>
                  <a:pt x="16801" y="5745"/>
                </a:cubicBezTo>
                <a:cubicBezTo>
                  <a:pt x="16753" y="5745"/>
                  <a:pt x="16709" y="5725"/>
                  <a:pt x="16676" y="5693"/>
                </a:cubicBezTo>
                <a:cubicBezTo>
                  <a:pt x="16632" y="5648"/>
                  <a:pt x="16628" y="5600"/>
                  <a:pt x="16628" y="5446"/>
                </a:cubicBezTo>
                <a:cubicBezTo>
                  <a:pt x="16628" y="5288"/>
                  <a:pt x="16632" y="5243"/>
                  <a:pt x="16681" y="5199"/>
                </a:cubicBezTo>
                <a:cubicBezTo>
                  <a:pt x="16713" y="5166"/>
                  <a:pt x="16758" y="5146"/>
                  <a:pt x="16805" y="5146"/>
                </a:cubicBezTo>
                <a:cubicBezTo>
                  <a:pt x="16854" y="5146"/>
                  <a:pt x="16898" y="5162"/>
                  <a:pt x="16931" y="5199"/>
                </a:cubicBezTo>
                <a:close/>
                <a:moveTo>
                  <a:pt x="17737" y="5814"/>
                </a:moveTo>
                <a:lnTo>
                  <a:pt x="17733" y="5073"/>
                </a:lnTo>
                <a:lnTo>
                  <a:pt x="17652" y="5077"/>
                </a:lnTo>
                <a:lnTo>
                  <a:pt x="17652" y="5652"/>
                </a:lnTo>
                <a:lnTo>
                  <a:pt x="17267" y="5073"/>
                </a:lnTo>
                <a:lnTo>
                  <a:pt x="17190" y="5077"/>
                </a:lnTo>
                <a:lnTo>
                  <a:pt x="17194" y="5814"/>
                </a:lnTo>
                <a:lnTo>
                  <a:pt x="17275" y="5810"/>
                </a:lnTo>
                <a:lnTo>
                  <a:pt x="17275" y="5231"/>
                </a:lnTo>
                <a:lnTo>
                  <a:pt x="17660" y="5810"/>
                </a:lnTo>
                <a:lnTo>
                  <a:pt x="17737" y="5810"/>
                </a:lnTo>
                <a:lnTo>
                  <a:pt x="17737" y="5814"/>
                </a:lnTo>
                <a:close/>
                <a:moveTo>
                  <a:pt x="18316" y="4664"/>
                </a:moveTo>
                <a:lnTo>
                  <a:pt x="18271" y="4664"/>
                </a:lnTo>
                <a:lnTo>
                  <a:pt x="18271" y="6041"/>
                </a:lnTo>
                <a:lnTo>
                  <a:pt x="18316" y="6041"/>
                </a:lnTo>
                <a:lnTo>
                  <a:pt x="18316" y="4664"/>
                </a:lnTo>
                <a:close/>
              </a:path>
            </a:pathLst>
          </a:custGeom>
          <a:solidFill>
            <a:srgbClr val="8A243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302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174222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659559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8064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51209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5725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93938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4878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6695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472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07484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17018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691270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851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8146" y="735318"/>
            <a:ext cx="5351647" cy="3648779"/>
          </a:xfrm>
        </p:spPr>
        <p:txBody>
          <a:bodyPr anchor="ctr"/>
          <a:lstStyle>
            <a:lvl1pPr algn="ctr">
              <a:defRPr sz="6000" b="0" i="0">
                <a:latin typeface="Open Sans Light" charset="0"/>
                <a:ea typeface="Open Sans Light" charset="0"/>
                <a:cs typeface="Open Sans Light" charset="0"/>
              </a:defRPr>
            </a:lvl1pPr>
          </a:lstStyle>
          <a:p>
            <a:r>
              <a:rPr lang="en-US" dirty="0"/>
              <a:t>Click to edit Master title style</a:t>
            </a:r>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535269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199265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801822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51556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9804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3470063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91533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074691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2250042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811199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64829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948A568-EAB6-44B3-ACC3-AAC7C3B2D858}"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414150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0" y="344845"/>
            <a:ext cx="12192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852481" y="664458"/>
            <a:ext cx="10787248"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935289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274638"/>
            <a:ext cx="109728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609600" y="1743076"/>
            <a:ext cx="10972800" cy="3884613"/>
          </a:xfrm>
          <a:prstGeom prst="rect">
            <a:avLst/>
          </a:prstGeom>
        </p:spPr>
        <p:txBody>
          <a:bodyPr vert="horz"/>
          <a:lstStyle>
            <a:lvl1pPr marL="174625" indent="-174625">
              <a:tabLst/>
              <a:defRPr sz="2400">
                <a:solidFill>
                  <a:srgbClr val="0F3F59"/>
                </a:solidFill>
                <a:latin typeface="Open Sans"/>
                <a:cs typeface="Open Sans"/>
              </a:defRPr>
            </a:lvl1pPr>
            <a:lvl2pPr>
              <a:defRPr sz="2400">
                <a:solidFill>
                  <a:srgbClr val="0F3F59"/>
                </a:solidFill>
                <a:latin typeface="Open Sans"/>
                <a:cs typeface="Open Sans"/>
              </a:defRPr>
            </a:lvl2pPr>
            <a:lvl3pPr>
              <a:defRPr sz="2400">
                <a:solidFill>
                  <a:srgbClr val="0F3F59"/>
                </a:solidFill>
                <a:latin typeface="Open Sans"/>
                <a:cs typeface="Open Sans"/>
              </a:defRPr>
            </a:lvl3pPr>
            <a:lvl4pPr>
              <a:defRPr sz="2400">
                <a:solidFill>
                  <a:srgbClr val="0F3F59"/>
                </a:solidFill>
                <a:latin typeface="Open Sans"/>
                <a:cs typeface="Open Sans"/>
              </a:defRPr>
            </a:lvl4pPr>
            <a:lvl5pPr>
              <a:defRPr sz="2400">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001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8/30/2021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2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980587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9624" y="304800"/>
            <a:ext cx="11435976" cy="914400"/>
          </a:xfrm>
        </p:spPr>
        <p:txBody>
          <a:bodyPr/>
          <a:lstStyle>
            <a:lvl1pPr>
              <a:defRPr>
                <a:solidFill>
                  <a:srgbClr val="800000"/>
                </a:solidFill>
              </a:defRPr>
            </a:lvl1pPr>
          </a:lstStyle>
          <a:p>
            <a:r>
              <a:rPr lang="en-US" dirty="0"/>
              <a:t>Click to edit Master title style</a:t>
            </a:r>
          </a:p>
        </p:txBody>
      </p:sp>
      <p:sp>
        <p:nvSpPr>
          <p:cNvPr id="4" name="Text Placeholder 3"/>
          <p:cNvSpPr>
            <a:spLocks noGrp="1"/>
          </p:cNvSpPr>
          <p:nvPr>
            <p:ph type="body" sz="half" idx="2" hasCustomPrompt="1"/>
          </p:nvPr>
        </p:nvSpPr>
        <p:spPr>
          <a:xfrm>
            <a:off x="349623" y="1604309"/>
            <a:ext cx="6777317" cy="4236197"/>
          </a:xfrm>
        </p:spPr>
        <p:txBody>
          <a:bodyPr/>
          <a:lstStyle/>
          <a:p>
            <a:pPr lvl="0"/>
            <a:r>
              <a:rPr lang="en-US" dirty="0"/>
              <a:t>Click to 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455B1555-9EDF-FF45-985E-3942E52C207A}"/>
              </a:ext>
            </a:extLst>
          </p:cNvPr>
          <p:cNvSpPr>
            <a:spLocks noGrp="1"/>
          </p:cNvSpPr>
          <p:nvPr>
            <p:ph type="pic" sz="quarter" idx="10"/>
          </p:nvPr>
        </p:nvSpPr>
        <p:spPr>
          <a:xfrm>
            <a:off x="7401859" y="1604309"/>
            <a:ext cx="4383741" cy="4357594"/>
          </a:xfrm>
        </p:spPr>
        <p:txBody>
          <a:bodyPr/>
          <a:lstStyle/>
          <a:p>
            <a:endParaRPr lang="en-US" dirty="0"/>
          </a:p>
        </p:txBody>
      </p:sp>
    </p:spTree>
    <p:extLst>
      <p:ext uri="{BB962C8B-B14F-4D97-AF65-F5344CB8AC3E}">
        <p14:creationId xmlns:p14="http://schemas.microsoft.com/office/powerpoint/2010/main" val="3640727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78490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8A568-EAB6-44B3-ACC3-AAC7C3B2D858}"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7166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8A568-EAB6-44B3-ACC3-AAC7C3B2D858}"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77687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8A568-EAB6-44B3-ACC3-AAC7C3B2D858}"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450585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55368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48A568-EAB6-44B3-ACC3-AAC7C3B2D858}"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0C117-791C-4675-BB2E-97E0CB113645}" type="slidenum">
              <a:rPr lang="en-US" smtClean="0"/>
              <a:t>‹#›</a:t>
            </a:fld>
            <a:endParaRPr lang="en-US"/>
          </a:p>
        </p:txBody>
      </p:sp>
    </p:spTree>
    <p:extLst>
      <p:ext uri="{BB962C8B-B14F-4D97-AF65-F5344CB8AC3E}">
        <p14:creationId xmlns:p14="http://schemas.microsoft.com/office/powerpoint/2010/main" val="10680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8A568-EAB6-44B3-ACC3-AAC7C3B2D858}"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C117-791C-4675-BB2E-97E0CB113645}" type="slidenum">
              <a:rPr lang="en-US" smtClean="0"/>
              <a:t>‹#›</a:t>
            </a:fld>
            <a:endParaRPr lang="en-US"/>
          </a:p>
        </p:txBody>
      </p:sp>
    </p:spTree>
    <p:extLst>
      <p:ext uri="{BB962C8B-B14F-4D97-AF65-F5344CB8AC3E}">
        <p14:creationId xmlns:p14="http://schemas.microsoft.com/office/powerpoint/2010/main" val="216567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2117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80" r:id="rId12"/>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A0920D-EFD8-D840-B054-5D23C248CBFF}"/>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62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90000"/>
        </a:lnSpc>
        <a:spcBef>
          <a:spcPct val="0"/>
        </a:spcBef>
        <a:buNone/>
        <a:defRPr sz="4400" b="0" i="0" kern="1200">
          <a:solidFill>
            <a:schemeClr val="tx1"/>
          </a:solidFill>
          <a:latin typeface="Open Sans Light" charset="0"/>
          <a:ea typeface="Open Sans Light" charset="0"/>
          <a:cs typeface="Open Sans Light" charset="0"/>
        </a:defRPr>
      </a:lvl1pPr>
    </p:titleStyle>
    <p:bodyStyle>
      <a:lvl1pPr marL="228600" indent="-228600" algn="l" defTabSz="914400" rtl="0" eaLnBrk="1" latinLnBrk="0" hangingPunct="1">
        <a:lnSpc>
          <a:spcPct val="100000"/>
        </a:lnSpc>
        <a:spcBef>
          <a:spcPts val="1000"/>
        </a:spcBef>
        <a:buClr>
          <a:srgbClr val="4C768C"/>
        </a:buClr>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00000"/>
        </a:lnSpc>
        <a:spcBef>
          <a:spcPts val="500"/>
        </a:spcBef>
        <a:buClr>
          <a:srgbClr val="4C768C"/>
        </a:buClr>
        <a:buFont typeface=".AppleSystemUIFont" charset="-12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00000"/>
        </a:lnSpc>
        <a:spcBef>
          <a:spcPts val="500"/>
        </a:spcBef>
        <a:buClr>
          <a:srgbClr val="4C768C"/>
        </a:buClr>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00000"/>
        </a:lnSpc>
        <a:spcBef>
          <a:spcPts val="500"/>
        </a:spcBef>
        <a:buClr>
          <a:srgbClr val="4C768C"/>
        </a:buClr>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hyperlink" Target="New%20Hire%20Cost_Slides%20TennCare%20Learning%20Labs%202021.pptx"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New%20Hire%20Cost_Slides%20TennCare%20Learning%20Labs%202021.pptx" TargetMode="External"/><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hyperlink" Target="mailto:dsp-tn@umn.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Prep Slide Only</a:t>
            </a:r>
          </a:p>
        </p:txBody>
      </p:sp>
      <p:pic>
        <p:nvPicPr>
          <p:cNvPr id="2050" name="Picture 2" descr="Two people cooking in a kitchen&#10;&#10;">
            <a:extLs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2" y="1366982"/>
            <a:ext cx="12207141" cy="549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91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Use this Information:</a:t>
            </a:r>
          </a:p>
        </p:txBody>
      </p:sp>
      <p:sp>
        <p:nvSpPr>
          <p:cNvPr id="5" name="Content Placeholder 4"/>
          <p:cNvSpPr>
            <a:spLocks noGrp="1"/>
          </p:cNvSpPr>
          <p:nvPr>
            <p:ph idx="1"/>
          </p:nvPr>
        </p:nvSpPr>
        <p:spPr/>
        <p:txBody>
          <a:bodyPr/>
          <a:lstStyle/>
          <a:p>
            <a:r>
              <a:rPr lang="en-US" dirty="0"/>
              <a:t>Higher numbers could be a good thing! </a:t>
            </a:r>
          </a:p>
          <a:p>
            <a:r>
              <a:rPr lang="en-US" dirty="0"/>
              <a:t>Be careful if reducing cost: could increase turnover!</a:t>
            </a:r>
          </a:p>
          <a:p>
            <a:endParaRPr lang="en-US" dirty="0"/>
          </a:p>
          <a:p>
            <a:endParaRPr lang="en-US" dirty="0"/>
          </a:p>
          <a:p>
            <a:pPr marL="0" indent="0" algn="ctr">
              <a:buNone/>
            </a:pPr>
            <a:r>
              <a:rPr lang="en-US" dirty="0"/>
              <a:t>This tool does not </a:t>
            </a:r>
            <a:r>
              <a:rPr lang="en-US" b="1" dirty="0"/>
              <a:t>solve</a:t>
            </a:r>
            <a:r>
              <a:rPr lang="en-US" dirty="0"/>
              <a:t> a problem, instead it helps with the exploration process!</a:t>
            </a:r>
          </a:p>
        </p:txBody>
      </p:sp>
    </p:spTree>
    <p:extLst>
      <p:ext uri="{BB962C8B-B14F-4D97-AF65-F5344CB8AC3E}">
        <p14:creationId xmlns:p14="http://schemas.microsoft.com/office/powerpoint/2010/main" val="60335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024"/>
            <a:ext cx="10515600" cy="1088118"/>
          </a:xfrm>
        </p:spPr>
        <p:txBody>
          <a:bodyPr/>
          <a:lstStyle/>
          <a:p>
            <a:r>
              <a:rPr lang="en-US" dirty="0">
                <a:solidFill>
                  <a:srgbClr val="FF0000"/>
                </a:solidFill>
              </a:rPr>
              <a:t>Worksheet for Estimating Cost of New Hire 1</a:t>
            </a:r>
          </a:p>
        </p:txBody>
      </p:sp>
      <p:pic>
        <p:nvPicPr>
          <p:cNvPr id="5" name="Picture 4" descr="This is a Worksheet for Estimating Cost Per Hire. The first heading is Job Classification DSP. Underneath this heading are several areas to consider as Recruitment cost with an space for you to record the amount spent in this area follow.  There is an example provided for the areas on this example worksheet. The areas that often are a part of recruitment cost are: Help wanted ads (newspaper, radio, TV, Internet, etc. $9000  Marketing materials such as video $100, brochures $500, recruitment cards, other. Another area are Salaries of employees involved in development of materials.  $400 Community outreach is the next area, with Salaries of employees who go out to groups to talk about  you as an employer - including preparation time. $360. Salaries of support employees who field phone inquires about job openings. $960. The next areas is equipment needed for presentation such as equipment rental, computers, LCD projectors, etc.,) $500  Mileage reimbursement the next area to consider $150.  Fees for job fairs or promotional materials. $200 Salary of the HR employee or recruiters, $360. Postage, office supplies, etc., needed for recruitment efforts and other cost associated with recruitment efforts $200.  After considering and recording all these expenses you would record the Total for recruitment cost $12730, Followed by the total number of new employees hired during the time period you defined - 15.  Divide the grand total of recruitment cost by the total number of new hires to give you an estimated cost per hire for the defined period.  The second column is titled: Number of People Hired. In this example the Number is 15. Following are expense areas to consider with the example about follow the area.  Background clearance and reference checks including postage, long distance phone charges, etc. $250. Driver license check $150. Application testing time and materials $150. Application packet material and screening materials $100. Salary of HR employees for doing tasks such as Application reviews, Interviews, Reference checking Verifying $2000. Other salary cost associates with selection such as support staff engaged in processing applications $250.  Postage, office supplies, etc needed in selection process for checking credentials and references $200. Other cost associated with the selection process $0. Total for Selection Costs $3100. Time period for calculation 6. List the dates of calculation.  The third column is titled: Number of Leavers: with 10 as the example. Other cost and the total expense for each area are in this column. Orientation and Training cost - salary of new employee, $5400, Salary of supervisory employees $7000, Salary of HR employees $4500 with includes tasks such as review of benefits, policy and procedures and training of job duties, time associated with necessary record keeping.  The next area is other cost associated with meeting and licensing documentation and other record keeping requirements $4300.  Other costs associated with turnover. Overtime paid to employees when positions remain open $3600.  The next section in the 3rd column is Non-monetary cost.  You may not be able to calculate these cost easily because they involve loss of trust, motivation, etc. Long term employee burn out, employee moral issues associated with high turnover, Consumer, family member and /or legal guardian dissatisfaction with services due to high turnover $2400. Total cost from this column $27000. Grand Total when adding the total from all three columns $12730 Recruitment Cost, $3100 Selection Cost $3100 and Other Cost $43,00. Divide this number by 15 (Number of people hired) to get Estimated Cost Per Hire $2868.67">
            <a:extLst>
              <a:ext uri="{FF2B5EF4-FFF2-40B4-BE49-F238E27FC236}">
                <a16:creationId xmlns:a16="http://schemas.microsoft.com/office/drawing/2014/main" id="{5F3E3E2C-DF50-4948-A2E6-C222235E60DD}"/>
              </a:ext>
            </a:extLst>
          </p:cNvPr>
          <p:cNvPicPr>
            <a:picLocks noChangeAspect="1"/>
          </p:cNvPicPr>
          <p:nvPr/>
        </p:nvPicPr>
        <p:blipFill rotWithShape="1">
          <a:blip r:embed="rId3"/>
          <a:srcRect t="19141" r="39037" b="3179"/>
          <a:stretch/>
        </p:blipFill>
        <p:spPr>
          <a:xfrm>
            <a:off x="0" y="0"/>
            <a:ext cx="12192000" cy="6858000"/>
          </a:xfrm>
          <a:prstGeom prst="rect">
            <a:avLst/>
          </a:prstGeom>
        </p:spPr>
      </p:pic>
      <p:sp>
        <p:nvSpPr>
          <p:cNvPr id="6" name="Content Placeholder 5">
            <a:extLst>
              <a:ext uri="{FF2B5EF4-FFF2-40B4-BE49-F238E27FC236}">
                <a16:creationId xmlns:a16="http://schemas.microsoft.com/office/drawing/2014/main" id="{3BE2D833-530D-44CF-899A-9E3AAE9204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708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88118"/>
          </a:xfrm>
        </p:spPr>
        <p:txBody>
          <a:bodyPr/>
          <a:lstStyle/>
          <a:p>
            <a:r>
              <a:rPr lang="en-US" dirty="0">
                <a:solidFill>
                  <a:srgbClr val="FF0000"/>
                </a:solidFill>
              </a:rPr>
              <a:t>Worksheet for Estimating Cost per Hire 2</a:t>
            </a:r>
          </a:p>
        </p:txBody>
      </p:sp>
      <p:pic>
        <p:nvPicPr>
          <p:cNvPr id="5" name="Content Placeholder 4" descr=".Two area are circled on this slide that correspond with the content. First are Job Classification: DSP, Number of People Hired 15 and Number of Leavers 10.  The second are circle from column 1 is Total number of new employees hired during the time period you defined: 15 and Time Period for calculations in months: 6 Date of calculations. This slide (slide 12) has the same Worksheet for Estimating Cost Per Hire as the previous slide (slide 11) ">
            <a:extLst>
              <a:ext uri="{FF2B5EF4-FFF2-40B4-BE49-F238E27FC236}">
                <a16:creationId xmlns:a16="http://schemas.microsoft.com/office/drawing/2014/main" id="{4C479945-E1AB-4778-AD73-C4BFCA41AE28}"/>
              </a:ext>
            </a:extLst>
          </p:cNvPr>
          <p:cNvPicPr>
            <a:picLocks noGrp="1" noChangeAspect="1"/>
          </p:cNvPicPr>
          <p:nvPr>
            <p:ph idx="1"/>
          </p:nvPr>
        </p:nvPicPr>
        <p:blipFill rotWithShape="1">
          <a:blip r:embed="rId3"/>
          <a:srcRect t="16921" r="39037" b="3180"/>
          <a:stretch/>
        </p:blipFill>
        <p:spPr>
          <a:xfrm>
            <a:off x="0" y="0"/>
            <a:ext cx="12192000" cy="6858000"/>
          </a:xfrm>
          <a:prstGeom prst="rect">
            <a:avLst/>
          </a:prstGeom>
        </p:spPr>
      </p:pic>
    </p:spTree>
    <p:extLst>
      <p:ext uri="{BB962C8B-B14F-4D97-AF65-F5344CB8AC3E}">
        <p14:creationId xmlns:p14="http://schemas.microsoft.com/office/powerpoint/2010/main" val="336272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331" y="154582"/>
            <a:ext cx="10515600" cy="1088118"/>
          </a:xfrm>
        </p:spPr>
        <p:txBody>
          <a:bodyPr/>
          <a:lstStyle/>
          <a:p>
            <a:r>
              <a:rPr lang="en-US" dirty="0">
                <a:solidFill>
                  <a:srgbClr val="FF0000"/>
                </a:solidFill>
              </a:rPr>
              <a:t>Worksheet for Estimating Cost per Hire 3</a:t>
            </a:r>
          </a:p>
        </p:txBody>
      </p:sp>
      <p:pic>
        <p:nvPicPr>
          <p:cNvPr id="5" name="Content Placeholder 4" descr="This slide (slide 13) has the same Worksheet for Estimating Cost Per Hire as the previous slide (slide 11). This slide circles the three different columns to show the three areas to consider expenses in: recruitment, selection an other. ">
            <a:extLst>
              <a:ext uri="{FF2B5EF4-FFF2-40B4-BE49-F238E27FC236}">
                <a16:creationId xmlns:a16="http://schemas.microsoft.com/office/drawing/2014/main" id="{084F6BBE-CD27-4BC9-B365-B6C6906A6E35}"/>
              </a:ext>
            </a:extLst>
          </p:cNvPr>
          <p:cNvPicPr>
            <a:picLocks noGrp="1" noChangeAspect="1"/>
          </p:cNvPicPr>
          <p:nvPr>
            <p:ph idx="1"/>
          </p:nvPr>
        </p:nvPicPr>
        <p:blipFill rotWithShape="1">
          <a:blip r:embed="rId3"/>
          <a:srcRect t="16921" r="39037" b="3180"/>
          <a:stretch/>
        </p:blipFill>
        <p:spPr>
          <a:xfrm>
            <a:off x="-23973" y="0"/>
            <a:ext cx="12192000" cy="6858000"/>
          </a:xfrm>
          <a:prstGeom prst="rect">
            <a:avLst/>
          </a:prstGeom>
        </p:spPr>
      </p:pic>
      <p:sp>
        <p:nvSpPr>
          <p:cNvPr id="8" name="Rectangle 7">
            <a:extLst>
              <a:ext uri="{FF2B5EF4-FFF2-40B4-BE49-F238E27FC236}">
                <a16:creationId xmlns:a16="http://schemas.microsoft.com/office/drawing/2014/main" id="{9E79DEC8-DDAE-4409-8675-ED7C21C51C28}"/>
              </a:ext>
              <a:ext uri="{C183D7F6-B498-43B3-948B-1728B52AA6E4}">
                <adec:decorative xmlns:adec="http://schemas.microsoft.com/office/drawing/2017/decorative" val="1"/>
              </a:ext>
            </a:extLst>
          </p:cNvPr>
          <p:cNvSpPr/>
          <p:nvPr/>
        </p:nvSpPr>
        <p:spPr>
          <a:xfrm>
            <a:off x="246581" y="698643"/>
            <a:ext cx="3873356" cy="47055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51A8B3-F662-4939-A427-4DE30EBFEEDC}"/>
              </a:ext>
              <a:ext uri="{C183D7F6-B498-43B3-948B-1728B52AA6E4}">
                <adec:decorative xmlns:adec="http://schemas.microsoft.com/office/drawing/2017/decorative" val="1"/>
              </a:ext>
            </a:extLst>
          </p:cNvPr>
          <p:cNvSpPr/>
          <p:nvPr/>
        </p:nvSpPr>
        <p:spPr>
          <a:xfrm>
            <a:off x="4263775" y="698642"/>
            <a:ext cx="3616504" cy="47055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06E8E-F420-4FE4-A0FB-ABBA64530CE6}"/>
              </a:ext>
              <a:ext uri="{C183D7F6-B498-43B3-948B-1728B52AA6E4}">
                <adec:decorative xmlns:adec="http://schemas.microsoft.com/office/drawing/2017/decorative" val="1"/>
              </a:ext>
            </a:extLst>
          </p:cNvPr>
          <p:cNvSpPr/>
          <p:nvPr/>
        </p:nvSpPr>
        <p:spPr>
          <a:xfrm>
            <a:off x="8024117" y="698641"/>
            <a:ext cx="4167883" cy="52398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98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solidFill>
                  <a:srgbClr val="FF0000"/>
                </a:solidFill>
              </a:rPr>
              <a:t>Worksheet to Estimate Cost per Hire 4</a:t>
            </a:r>
          </a:p>
        </p:txBody>
      </p:sp>
      <p:pic>
        <p:nvPicPr>
          <p:cNvPr id="5" name="Content Placeholder 4" descr="This slide (slide 42) has the same Worksheet for Estimating Cost Per Hire as the previous slide (slide 11).  This slide notes that for the recruitment cost of Help Wanted adds that you spent $1500 per month to get the total of $9000. ">
            <a:extLst>
              <a:ext uri="{FF2B5EF4-FFF2-40B4-BE49-F238E27FC236}">
                <a16:creationId xmlns:a16="http://schemas.microsoft.com/office/drawing/2014/main" id="{BC08843A-5C0C-4A3E-99AB-B45068807B22}"/>
              </a:ext>
            </a:extLst>
          </p:cNvPr>
          <p:cNvPicPr>
            <a:picLocks noGrp="1" noChangeAspect="1"/>
          </p:cNvPicPr>
          <p:nvPr>
            <p:ph idx="1"/>
          </p:nvPr>
        </p:nvPicPr>
        <p:blipFill rotWithShape="1">
          <a:blip r:embed="rId3"/>
          <a:srcRect t="19720" r="27249" b="24300"/>
          <a:stretch/>
        </p:blipFill>
        <p:spPr>
          <a:xfrm>
            <a:off x="0" y="0"/>
            <a:ext cx="12192000" cy="6857999"/>
          </a:xfrm>
          <a:prstGeom prst="rect">
            <a:avLst/>
          </a:prstGeom>
        </p:spPr>
      </p:pic>
    </p:spTree>
    <p:extLst>
      <p:ext uri="{BB962C8B-B14F-4D97-AF65-F5344CB8AC3E}">
        <p14:creationId xmlns:p14="http://schemas.microsoft.com/office/powerpoint/2010/main" val="286506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solidFill>
                  <a:srgbClr val="FF0000"/>
                </a:solidFill>
              </a:rPr>
              <a:t>Worksheet to Estimate cost per Hire 5</a:t>
            </a:r>
          </a:p>
        </p:txBody>
      </p:sp>
      <p:pic>
        <p:nvPicPr>
          <p:cNvPr id="5" name="Content Placeholder 4" descr="This slide (slide 15) has the same Worksheet for Estimating Cost Per Hire as the previous slide (slide 11). This slide has a note explaining that the $360 Community outreach  cost of salaries of employees who take phone inquires about open jobs. Cost of recruitment staff who market your agency to potential recruits: Assumes $20 an hour with benefits, one visit every other month, at 6 hours each (3 hours prep + 2 hours presentation + 1 hour travel).">
            <a:extLst>
              <a:ext uri="{FF2B5EF4-FFF2-40B4-BE49-F238E27FC236}">
                <a16:creationId xmlns:a16="http://schemas.microsoft.com/office/drawing/2014/main" id="{A912ADB2-8675-4E1A-91CE-CD3E2ECAA83C}"/>
              </a:ext>
            </a:extLst>
          </p:cNvPr>
          <p:cNvPicPr>
            <a:picLocks noGrp="1" noChangeAspect="1"/>
          </p:cNvPicPr>
          <p:nvPr>
            <p:ph idx="1"/>
          </p:nvPr>
        </p:nvPicPr>
        <p:blipFill rotWithShape="1">
          <a:blip r:embed="rId3"/>
          <a:srcRect t="17685" r="38451" b="19782"/>
          <a:stretch/>
        </p:blipFill>
        <p:spPr>
          <a:xfrm>
            <a:off x="0" y="0"/>
            <a:ext cx="12192000" cy="6858000"/>
          </a:xfrm>
          <a:prstGeom prst="rect">
            <a:avLst/>
          </a:prstGeom>
        </p:spPr>
      </p:pic>
    </p:spTree>
    <p:extLst>
      <p:ext uri="{BB962C8B-B14F-4D97-AF65-F5344CB8AC3E}">
        <p14:creationId xmlns:p14="http://schemas.microsoft.com/office/powerpoint/2010/main" val="195611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solidFill>
                  <a:srgbClr val="FF0000"/>
                </a:solidFill>
              </a:rPr>
              <a:t>Worksheet to Estimate Cost per Hire 6</a:t>
            </a:r>
          </a:p>
        </p:txBody>
      </p:sp>
      <p:pic>
        <p:nvPicPr>
          <p:cNvPr id="5" name="Content Placeholder 4" descr="This slide (slide 16) has the same Worksheet for Estimating Cost Per Hire as the previous slide (slide 11). It is noted that for the Non-monetary costs in column 3 (Other costs) , in the area of Long-term employee burn out @ the expense of $2400 that it is assumes there is a cost to burnout....10 people resigned during a 6 month period, And it assumes that each position open costs 40 hours of overtime until filled. It also assumes hours were covered by newer employees.">
            <a:extLst>
              <a:ext uri="{FF2B5EF4-FFF2-40B4-BE49-F238E27FC236}">
                <a16:creationId xmlns:a16="http://schemas.microsoft.com/office/drawing/2014/main" id="{5E263D4B-3535-471A-8CE4-1FB79D79F531}"/>
              </a:ext>
            </a:extLst>
          </p:cNvPr>
          <p:cNvPicPr>
            <a:picLocks noGrp="1" noChangeAspect="1"/>
          </p:cNvPicPr>
          <p:nvPr>
            <p:ph idx="1"/>
          </p:nvPr>
        </p:nvPicPr>
        <p:blipFill rotWithShape="1">
          <a:blip r:embed="rId3"/>
          <a:srcRect l="9305" t="26756" r="22545" b="2630"/>
          <a:stretch/>
        </p:blipFill>
        <p:spPr>
          <a:xfrm>
            <a:off x="0" y="0"/>
            <a:ext cx="12192000" cy="6858000"/>
          </a:xfrm>
          <a:prstGeom prst="rect">
            <a:avLst/>
          </a:prstGeom>
        </p:spPr>
      </p:pic>
    </p:spTree>
    <p:extLst>
      <p:ext uri="{BB962C8B-B14F-4D97-AF65-F5344CB8AC3E}">
        <p14:creationId xmlns:p14="http://schemas.microsoft.com/office/powerpoint/2010/main" val="321415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solidFill>
                  <a:srgbClr val="FF0000"/>
                </a:solidFill>
              </a:rPr>
              <a:t>Worksheet to Estimate Cost per Hire 7</a:t>
            </a:r>
          </a:p>
        </p:txBody>
      </p:sp>
      <p:pic>
        <p:nvPicPr>
          <p:cNvPr id="5" name="Content Placeholder 4" descr="This slide (slide 17) has the same Worksheet for Estimating Cost Per Hire as the previous slide (slide 11).  ">
            <a:extLst>
              <a:ext uri="{FF2B5EF4-FFF2-40B4-BE49-F238E27FC236}">
                <a16:creationId xmlns:a16="http://schemas.microsoft.com/office/drawing/2014/main" id="{D18F130F-6B40-4848-A78E-454274FA99D0}"/>
              </a:ext>
            </a:extLst>
          </p:cNvPr>
          <p:cNvPicPr>
            <a:picLocks noGrp="1" noChangeAspect="1"/>
          </p:cNvPicPr>
          <p:nvPr>
            <p:ph idx="1"/>
          </p:nvPr>
        </p:nvPicPr>
        <p:blipFill rotWithShape="1">
          <a:blip r:embed="rId3"/>
          <a:srcRect t="19141" r="39037" b="3179"/>
          <a:stretch/>
        </p:blipFill>
        <p:spPr>
          <a:xfrm>
            <a:off x="1" y="0"/>
            <a:ext cx="12191999" cy="6858000"/>
          </a:xfrm>
          <a:prstGeom prst="rect">
            <a:avLst/>
          </a:prstGeom>
        </p:spPr>
      </p:pic>
    </p:spTree>
    <p:extLst>
      <p:ext uri="{BB962C8B-B14F-4D97-AF65-F5344CB8AC3E}">
        <p14:creationId xmlns:p14="http://schemas.microsoft.com/office/powerpoint/2010/main" val="399673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928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97C4-B111-44A0-A429-39ABB7D4572F}"/>
              </a:ext>
            </a:extLst>
          </p:cNvPr>
          <p:cNvSpPr>
            <a:spLocks noGrp="1"/>
          </p:cNvSpPr>
          <p:nvPr>
            <p:ph type="title"/>
          </p:nvPr>
        </p:nvSpPr>
        <p:spPr>
          <a:xfrm>
            <a:off x="841471" y="413179"/>
            <a:ext cx="3627012" cy="455213"/>
          </a:xfrm>
        </p:spPr>
        <p:txBody>
          <a:bodyPr>
            <a:normAutofit/>
          </a:bodyPr>
          <a:lstStyle/>
          <a:p>
            <a:r>
              <a:rPr lang="en-US" sz="2400" b="1" dirty="0">
                <a:cs typeface="Calibri Light"/>
              </a:rPr>
              <a:t>Closing Round</a:t>
            </a:r>
            <a:endParaRPr lang="en-US" sz="2400" b="1" dirty="0"/>
          </a:p>
        </p:txBody>
      </p:sp>
      <p:sp>
        <p:nvSpPr>
          <p:cNvPr id="3" name="Content Placeholder 2">
            <a:extLst>
              <a:ext uri="{FF2B5EF4-FFF2-40B4-BE49-F238E27FC236}">
                <a16:creationId xmlns:a16="http://schemas.microsoft.com/office/drawing/2014/main" id="{17DE1B0E-95A4-4D01-96EC-5A8C56789213}"/>
              </a:ext>
            </a:extLst>
          </p:cNvPr>
          <p:cNvSpPr>
            <a:spLocks noGrp="1"/>
          </p:cNvSpPr>
          <p:nvPr>
            <p:ph idx="1"/>
          </p:nvPr>
        </p:nvSpPr>
        <p:spPr/>
        <p:txBody>
          <a:bodyPr vert="horz" lIns="91440" tIns="45720" rIns="91440" bIns="45720" rtlCol="0" anchor="t">
            <a:normAutofit/>
          </a:bodyPr>
          <a:lstStyle/>
          <a:p>
            <a:pPr marL="0" lvl="0" indent="0">
              <a:spcAft>
                <a:spcPts val="0"/>
              </a:spcAft>
              <a:buNone/>
            </a:pPr>
            <a:endParaRPr lang="en-US" dirty="0">
              <a:solidFill>
                <a:prstClr val="black"/>
              </a:solidFill>
            </a:endParaRPr>
          </a:p>
          <a:p>
            <a:pPr marL="457200" lvl="1" indent="0">
              <a:buNone/>
            </a:pPr>
            <a:r>
              <a:rPr lang="en-US" sz="2800" dirty="0"/>
              <a:t>What’s your next step?</a:t>
            </a:r>
          </a:p>
          <a:p>
            <a:pPr marL="457200" lvl="1" indent="0">
              <a:buNone/>
            </a:pPr>
            <a:r>
              <a:rPr lang="en-US" sz="2800" dirty="0"/>
              <a:t>How will you use this tool and information in your organization?</a:t>
            </a:r>
          </a:p>
        </p:txBody>
      </p:sp>
    </p:spTree>
    <p:extLst>
      <p:ext uri="{BB962C8B-B14F-4D97-AF65-F5344CB8AC3E}">
        <p14:creationId xmlns:p14="http://schemas.microsoft.com/office/powerpoint/2010/main" val="424484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6" y="414932"/>
            <a:ext cx="5351647" cy="3969165"/>
          </a:xfrm>
        </p:spPr>
        <p:txBody>
          <a:bodyPr>
            <a:normAutofit fontScale="90000"/>
          </a:bodyPr>
          <a:lstStyle/>
          <a:p>
            <a:r>
              <a:rPr lang="en-US" dirty="0">
                <a:latin typeface="Open Sans Light"/>
              </a:rPr>
              <a:t> </a:t>
            </a:r>
            <a:r>
              <a:rPr lang="en-US" sz="2400" b="1" dirty="0">
                <a:latin typeface="Open Sans Light"/>
              </a:rPr>
              <a:t>Employment and Community First CHOICES  </a:t>
            </a:r>
            <a:endParaRPr lang="en-US" sz="2400" dirty="0">
              <a:latin typeface="Open Sans Light"/>
            </a:endParaRPr>
          </a:p>
          <a:p>
            <a:r>
              <a:rPr lang="en-US" sz="2400" b="1" dirty="0">
                <a:latin typeface="Open Sans Light"/>
              </a:rPr>
              <a:t>Workforce </a:t>
            </a:r>
            <a:r>
              <a:rPr lang="en-US" sz="2400" b="1" dirty="0" err="1">
                <a:latin typeface="Open Sans Light"/>
              </a:rPr>
              <a:t>QuILTSS</a:t>
            </a:r>
            <a:r>
              <a:rPr lang="en-US" sz="2400" b="1" dirty="0">
                <a:latin typeface="Open Sans Light"/>
              </a:rPr>
              <a:t> Initiative</a:t>
            </a:r>
            <a:br>
              <a:rPr lang="en-US" sz="2400" b="1" dirty="0">
                <a:latin typeface="Open Sans Light"/>
              </a:rPr>
            </a:br>
            <a:endParaRPr lang="en-US" sz="2400" dirty="0">
              <a:latin typeface="Open Sans Light"/>
            </a:endParaRPr>
          </a:p>
          <a:p>
            <a:r>
              <a:rPr lang="en-US" sz="5400" dirty="0">
                <a:latin typeface="Open Sans Light"/>
              </a:rPr>
              <a:t>Learning Lab</a:t>
            </a:r>
            <a:br>
              <a:rPr lang="en-US" sz="5400" dirty="0"/>
            </a:br>
            <a:br>
              <a:rPr lang="en-US" sz="5400" dirty="0">
                <a:latin typeface="Open Sans Light"/>
              </a:rPr>
            </a:br>
            <a:r>
              <a:rPr lang="en-US" sz="4000" dirty="0">
                <a:latin typeface="Open Sans Light"/>
              </a:rPr>
              <a:t>What is the Cost of a New Hire?</a:t>
            </a:r>
            <a:endParaRPr lang="en-US" sz="4400" dirty="0">
              <a:solidFill>
                <a:srgbClr val="FF0000"/>
              </a:solidFill>
              <a:latin typeface="Open Sans Light"/>
            </a:endParaRPr>
          </a:p>
        </p:txBody>
      </p:sp>
      <p:pic>
        <p:nvPicPr>
          <p:cNvPr id="1026" name="Picture 2" descr="Image of  two people. One person appears to be a DSP and the other  person appears to be a person who receives services.&#10;&#10;">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9127" y="471389"/>
            <a:ext cx="5425865" cy="3506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descr="www.tenncare.ici.umn.edu">
            <a:extLst>
              <a:ext uri="{FF2B5EF4-FFF2-40B4-BE49-F238E27FC236}">
                <a16:creationId xmlns:a16="http://schemas.microsoft.com/office/drawing/2014/main" id="{40CFCA21-BF0C-4218-BEDE-2F4D409D18C4}"/>
              </a:ext>
            </a:extLst>
          </p:cNvPr>
          <p:cNvSpPr txBox="1"/>
          <p:nvPr/>
        </p:nvSpPr>
        <p:spPr>
          <a:xfrm>
            <a:off x="818146" y="5289731"/>
            <a:ext cx="535164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Calibri"/>
                <a:hlinkClick r:id="rId3" action="ppaction://hlinkpres?slideindex=1&amp;slidetitle=">
                  <a:extLst>
                    <a:ext uri="{A12FA001-AC4F-418D-AE19-62706E023703}">
                      <ahyp:hlinkClr xmlns:ahyp="http://schemas.microsoft.com/office/drawing/2018/hyperlinkcolor" val="tx"/>
                    </a:ext>
                  </a:extLst>
                </a:hlinkClick>
              </a:rPr>
              <a:t>tenncare.ici.umn.edu</a:t>
            </a:r>
            <a:endPar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3" name="Rectangle 2" descr="&#10;"/>
          <p:cNvSpPr/>
          <p:nvPr/>
        </p:nvSpPr>
        <p:spPr>
          <a:xfrm>
            <a:off x="6660837" y="4832531"/>
            <a:ext cx="5504156" cy="1140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chemeClr val="tx1"/>
                </a:solidFill>
                <a:latin typeface="Arial"/>
                <a:cs typeface="Arial"/>
              </a:rPr>
              <a:t>Megan Sanders</a:t>
            </a:r>
            <a:endParaRPr lang="en-US" dirty="0"/>
          </a:p>
          <a:p>
            <a:r>
              <a:rPr lang="en-US" dirty="0">
                <a:solidFill>
                  <a:schemeClr val="tx1"/>
                </a:solidFill>
                <a:latin typeface="Arial"/>
                <a:cs typeface="Arial"/>
              </a:rPr>
              <a:t>Institute on Community Integration</a:t>
            </a:r>
            <a:br>
              <a:rPr lang="en-US" dirty="0">
                <a:solidFill>
                  <a:schemeClr val="tx1"/>
                </a:solidFill>
                <a:latin typeface="Arial"/>
                <a:cs typeface="Arial"/>
              </a:rPr>
            </a:br>
            <a:r>
              <a:rPr lang="en-US" dirty="0">
                <a:solidFill>
                  <a:schemeClr val="tx1"/>
                </a:solidFill>
                <a:latin typeface="Arial"/>
                <a:cs typeface="Arial"/>
              </a:rPr>
              <a:t>University of Minnesota</a:t>
            </a:r>
          </a:p>
        </p:txBody>
      </p:sp>
    </p:spTree>
    <p:extLst>
      <p:ext uri="{BB962C8B-B14F-4D97-AF65-F5344CB8AC3E}">
        <p14:creationId xmlns:p14="http://schemas.microsoft.com/office/powerpoint/2010/main" val="1553523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Use this Information: </a:t>
            </a:r>
            <a:r>
              <a:rPr lang="en-US" dirty="0">
                <a:solidFill>
                  <a:schemeClr val="bg1"/>
                </a:solidFill>
              </a:rPr>
              <a:t>(re-visited)</a:t>
            </a:r>
          </a:p>
        </p:txBody>
      </p:sp>
      <p:sp>
        <p:nvSpPr>
          <p:cNvPr id="5" name="Content Placeholder 4"/>
          <p:cNvSpPr>
            <a:spLocks noGrp="1"/>
          </p:cNvSpPr>
          <p:nvPr>
            <p:ph idx="1"/>
          </p:nvPr>
        </p:nvSpPr>
        <p:spPr/>
        <p:txBody>
          <a:bodyPr/>
          <a:lstStyle/>
          <a:p>
            <a:r>
              <a:rPr lang="en-US" dirty="0"/>
              <a:t>Higher numbers could be a good thing! </a:t>
            </a:r>
          </a:p>
          <a:p>
            <a:r>
              <a:rPr lang="en-US" dirty="0"/>
              <a:t>Be careful if reducing cost: could increase turnover!</a:t>
            </a:r>
          </a:p>
          <a:p>
            <a:endParaRPr lang="en-US" dirty="0"/>
          </a:p>
          <a:p>
            <a:endParaRPr lang="en-US" dirty="0"/>
          </a:p>
          <a:p>
            <a:pPr marL="0" indent="0" algn="ctr">
              <a:buNone/>
            </a:pPr>
            <a:r>
              <a:rPr lang="en-US" dirty="0"/>
              <a:t>This tool does not </a:t>
            </a:r>
            <a:r>
              <a:rPr lang="en-US" b="1" dirty="0"/>
              <a:t>solve</a:t>
            </a:r>
            <a:r>
              <a:rPr lang="en-US" dirty="0"/>
              <a:t> a problem, instead it helps with the exploration process!</a:t>
            </a:r>
          </a:p>
        </p:txBody>
      </p:sp>
    </p:spTree>
    <p:extLst>
      <p:ext uri="{BB962C8B-B14F-4D97-AF65-F5344CB8AC3E}">
        <p14:creationId xmlns:p14="http://schemas.microsoft.com/office/powerpoint/2010/main" val="341788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39398"/>
            <a:ext cx="10515600" cy="941408"/>
          </a:xfrm>
        </p:spPr>
        <p:txBody>
          <a:bodyPr/>
          <a:lstStyle/>
          <a:p>
            <a:r>
              <a:rPr lang="en-US" dirty="0"/>
              <a:t>For more details</a:t>
            </a:r>
          </a:p>
        </p:txBody>
      </p:sp>
      <p:sp>
        <p:nvSpPr>
          <p:cNvPr id="3" name="Text Placeholder 2" descr="Image of an arrow that is depicting the path to find the self assessment workbook on the tenncare.ici.umn.edu website, look for the  DSP Workforce Toolkit, Organizational Readiness and then the Self-Assessment Workbook and Action Plan.&#10; &#10;"/>
          <p:cNvSpPr>
            <a:spLocks noGrp="1"/>
          </p:cNvSpPr>
          <p:nvPr>
            <p:ph type="body" idx="1"/>
          </p:nvPr>
        </p:nvSpPr>
        <p:spPr>
          <a:xfrm>
            <a:off x="831850" y="1319437"/>
            <a:ext cx="10515600" cy="4770214"/>
          </a:xfrm>
        </p:spPr>
        <p:txBody>
          <a:bodyPr/>
          <a:lstStyle/>
          <a:p>
            <a:endParaRPr lang="en-US" dirty="0">
              <a:solidFill>
                <a:schemeClr val="tx1"/>
              </a:solidFill>
            </a:endParaRPr>
          </a:p>
        </p:txBody>
      </p:sp>
      <p:graphicFrame>
        <p:nvGraphicFramePr>
          <p:cNvPr id="4" name="Diagram 3" descr="Image show the website for the tenncare website, www.tenncare.ici.umn.edu, then an arrow implies that you go to the Toolkit button, followed by the Organizational Readiness button to find the Self- Assessment Workbook and Action Plan">
            <a:hlinkClick r:id="rId3" action="ppaction://hlinkpres?slideindex=1&amp;slidetitle=" tooltip="www.tenncare.ici.umn.edu"/>
          </p:cNvPr>
          <p:cNvGraphicFramePr/>
          <p:nvPr>
            <p:extLst>
              <p:ext uri="{D42A27DB-BD31-4B8C-83A1-F6EECF244321}">
                <p14:modId xmlns:p14="http://schemas.microsoft.com/office/powerpoint/2010/main" val="27205709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3170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55D-D14F-4290-A29A-A7B12D13D6B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BD1EB03-342E-4344-9412-28762EF314DC}"/>
              </a:ext>
            </a:extLst>
          </p:cNvPr>
          <p:cNvSpPr>
            <a:spLocks noGrp="1"/>
          </p:cNvSpPr>
          <p:nvPr>
            <p:ph idx="1"/>
          </p:nvPr>
        </p:nvSpPr>
        <p:spPr>
          <a:xfrm>
            <a:off x="838200" y="1690688"/>
            <a:ext cx="10515600" cy="4763799"/>
          </a:xfrm>
        </p:spPr>
        <p:txBody>
          <a:bodyPr vert="horz" lIns="91440" tIns="45720" rIns="91440" bIns="45720" rtlCol="0" anchor="t">
            <a:normAutofit/>
          </a:bodyPr>
          <a:lstStyle/>
          <a:p>
            <a:pPr lvl="1">
              <a:buFont typeface=".AppleSystemUIFont" panose="020B0604020202020204" pitchFamily="34" charset="0"/>
              <a:buChar char="»"/>
            </a:pPr>
            <a:r>
              <a:rPr lang="en-US" sz="2400" dirty="0">
                <a:latin typeface="Open Sans Light"/>
              </a:rPr>
              <a:t>Check out the Tenncare Workforce Toolkit at: tenncare.ici.umn.edu</a:t>
            </a:r>
          </a:p>
          <a:p>
            <a:pPr lvl="1">
              <a:buFont typeface=".AppleSystemUIFont" panose="020B0604020202020204" pitchFamily="34" charset="0"/>
              <a:buChar char="»"/>
            </a:pPr>
            <a:r>
              <a:rPr lang="en-US" dirty="0">
                <a:latin typeface="Open Sans Light"/>
              </a:rPr>
              <a:t>Contact your UMN consultant at: </a:t>
            </a:r>
            <a:r>
              <a:rPr lang="en-US" dirty="0">
                <a:latin typeface="Open Sans Light"/>
                <a:hlinkClick r:id="rId3"/>
              </a:rPr>
              <a:t>dsp-tn@umn.edu</a:t>
            </a:r>
            <a:endParaRPr lang="en-US" dirty="0">
              <a:latin typeface="Open Sans Light"/>
            </a:endParaRPr>
          </a:p>
          <a:p>
            <a:pPr lvl="1">
              <a:buFont typeface=".AppleSystemUIFont" panose="020B0604020202020204" pitchFamily="34" charset="0"/>
              <a:buChar char="»"/>
            </a:pPr>
            <a:r>
              <a:rPr lang="en-US" sz="2400" dirty="0">
                <a:latin typeface="Open Sans Light"/>
              </a:rPr>
              <a:t>Attend Monthly Office hours</a:t>
            </a:r>
          </a:p>
        </p:txBody>
      </p:sp>
    </p:spTree>
    <p:extLst>
      <p:ext uri="{BB962C8B-B14F-4D97-AF65-F5344CB8AC3E}">
        <p14:creationId xmlns:p14="http://schemas.microsoft.com/office/powerpoint/2010/main" val="1477322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55D-D14F-4290-A29A-A7B12D13D6BF}"/>
              </a:ext>
            </a:extLst>
          </p:cNvPr>
          <p:cNvSpPr>
            <a:spLocks noGrp="1"/>
          </p:cNvSpPr>
          <p:nvPr>
            <p:ph type="title"/>
          </p:nvPr>
        </p:nvSpPr>
        <p:spPr/>
        <p:txBody>
          <a:bodyPr/>
          <a:lstStyle/>
          <a:p>
            <a:r>
              <a:rPr lang="en-US" dirty="0">
                <a:latin typeface="Open Sans Light"/>
              </a:rPr>
              <a:t>Office Hours</a:t>
            </a:r>
            <a:endParaRPr lang="en-US" dirty="0"/>
          </a:p>
        </p:txBody>
      </p:sp>
      <p:sp>
        <p:nvSpPr>
          <p:cNvPr id="3" name="Content Placeholder 2">
            <a:extLst>
              <a:ext uri="{FF2B5EF4-FFF2-40B4-BE49-F238E27FC236}">
                <a16:creationId xmlns:a16="http://schemas.microsoft.com/office/drawing/2014/main" id="{7BD1EB03-342E-4344-9412-28762EF314DC}"/>
              </a:ext>
            </a:extLst>
          </p:cNvPr>
          <p:cNvSpPr>
            <a:spLocks noGrp="1"/>
          </p:cNvSpPr>
          <p:nvPr>
            <p:ph idx="1"/>
          </p:nvPr>
        </p:nvSpPr>
        <p:spPr>
          <a:xfrm>
            <a:off x="838200" y="1690688"/>
            <a:ext cx="10515600" cy="4763799"/>
          </a:xfrm>
        </p:spPr>
        <p:txBody>
          <a:bodyPr vert="horz" lIns="91440" tIns="45720" rIns="91440" bIns="45720" rtlCol="0" anchor="t">
            <a:normAutofit/>
          </a:bodyPr>
          <a:lstStyle/>
          <a:p>
            <a:pPr lvl="1">
              <a:buFont typeface=".AppleSystemUIFont" panose="020B0604020202020204" pitchFamily="34" charset="0"/>
              <a:buChar char="»"/>
            </a:pPr>
            <a:r>
              <a:rPr lang="en-US" sz="2800" b="1" dirty="0">
                <a:latin typeface="Open Sans Light"/>
              </a:rPr>
              <a:t>East Region: </a:t>
            </a:r>
          </a:p>
          <a:p>
            <a:pPr lvl="2"/>
            <a:r>
              <a:rPr lang="en-US" sz="2400" dirty="0">
                <a:latin typeface="Open Sans Light"/>
              </a:rPr>
              <a:t>1st Friday 9-11:00 am CST</a:t>
            </a:r>
          </a:p>
          <a:p>
            <a:pPr lvl="2"/>
            <a:r>
              <a:rPr lang="en-US" sz="2400" dirty="0">
                <a:latin typeface="Open Sans Light"/>
              </a:rPr>
              <a:t>3rd Friday 9-11:00 am CST</a:t>
            </a:r>
            <a:endParaRPr lang="en-US" sz="2400" dirty="0"/>
          </a:p>
          <a:p>
            <a:pPr lvl="1">
              <a:buFont typeface=".AppleSystemUIFont" panose="020B0604020202020204" pitchFamily="34" charset="0"/>
              <a:buChar char="»"/>
            </a:pPr>
            <a:r>
              <a:rPr lang="en-US" sz="2800" b="1" dirty="0">
                <a:latin typeface="Open Sans Light"/>
              </a:rPr>
              <a:t>Middle Region: </a:t>
            </a:r>
          </a:p>
          <a:p>
            <a:pPr lvl="2"/>
            <a:r>
              <a:rPr lang="en-US" sz="2400" dirty="0">
                <a:latin typeface="Open Sans Light"/>
              </a:rPr>
              <a:t>1st Wednesday 1-3:00 pm CST</a:t>
            </a:r>
          </a:p>
          <a:p>
            <a:pPr lvl="2"/>
            <a:r>
              <a:rPr lang="en-US" sz="2400" dirty="0">
                <a:latin typeface="Open Sans Light"/>
              </a:rPr>
              <a:t>3rd Wednesday 1-3:00 pm CST</a:t>
            </a:r>
            <a:endParaRPr lang="en-US" sz="2400" dirty="0"/>
          </a:p>
          <a:p>
            <a:pPr lvl="1">
              <a:buFont typeface=".AppleSystemUIFont" panose="020B0604020202020204" pitchFamily="34" charset="0"/>
              <a:buChar char="»"/>
            </a:pPr>
            <a:r>
              <a:rPr lang="en-US" sz="2800" b="1" dirty="0">
                <a:latin typeface="Open Sans Light"/>
              </a:rPr>
              <a:t>West Region: </a:t>
            </a:r>
          </a:p>
          <a:p>
            <a:pPr lvl="2"/>
            <a:r>
              <a:rPr lang="en-US" sz="2400" dirty="0">
                <a:latin typeface="Open Sans Light"/>
              </a:rPr>
              <a:t>2nd Monday 9-11:00 am</a:t>
            </a:r>
          </a:p>
          <a:p>
            <a:pPr lvl="2"/>
            <a:r>
              <a:rPr lang="en-US" sz="2400" dirty="0">
                <a:latin typeface="Open Sans Light"/>
              </a:rPr>
              <a:t>2nd Wednesday 9:00–11:00 am</a:t>
            </a:r>
          </a:p>
        </p:txBody>
      </p:sp>
    </p:spTree>
    <p:extLst>
      <p:ext uri="{BB962C8B-B14F-4D97-AF65-F5344CB8AC3E}">
        <p14:creationId xmlns:p14="http://schemas.microsoft.com/office/powerpoint/2010/main" val="3266437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Title 3"/>
          <p:cNvSpPr>
            <a:spLocks noGrp="1"/>
          </p:cNvSpPr>
          <p:nvPr>
            <p:ph type="title"/>
          </p:nvPr>
        </p:nvSpPr>
        <p:spPr>
          <a:xfrm>
            <a:off x="944563" y="476250"/>
            <a:ext cx="3354387" cy="344488"/>
          </a:xfrm>
        </p:spPr>
        <p:txBody>
          <a:bodyPr/>
          <a:lstStyle/>
          <a:p>
            <a:pPr eaLnBrk="1" hangingPunct="1"/>
            <a:r>
              <a:rPr lang="x-none" altLang="en-US" dirty="0">
                <a:latin typeface="Open Sans"/>
                <a:ea typeface="Open Sans"/>
                <a:cs typeface="Open Sans"/>
              </a:rPr>
              <a:t>Upcoming </a:t>
            </a:r>
            <a:r>
              <a:rPr lang="en-US" altLang="en-US" dirty="0">
                <a:latin typeface="Open Sans"/>
                <a:ea typeface="Open Sans"/>
                <a:cs typeface="Open Sans"/>
              </a:rPr>
              <a:t>Events</a:t>
            </a:r>
            <a:endParaRPr lang="x-none" altLang="en-US" dirty="0">
              <a:latin typeface="Open Sans"/>
              <a:ea typeface="Open Sans"/>
              <a:cs typeface="Open Sans"/>
            </a:endParaRPr>
          </a:p>
        </p:txBody>
      </p:sp>
      <p:sp>
        <p:nvSpPr>
          <p:cNvPr id="5" name="Content Placeholder 4">
            <a:extLst>
              <a:ext uri="{FF2B5EF4-FFF2-40B4-BE49-F238E27FC236}">
                <a16:creationId xmlns:a16="http://schemas.microsoft.com/office/drawing/2014/main" id="{9D3FAF1B-872E-4A44-AAC7-AF22B893C7FB}"/>
              </a:ext>
            </a:extLst>
          </p:cNvPr>
          <p:cNvSpPr>
            <a:spLocks noGrp="1"/>
          </p:cNvSpPr>
          <p:nvPr>
            <p:ph idx="1"/>
          </p:nvPr>
        </p:nvSpPr>
        <p:spPr>
          <a:xfrm>
            <a:off x="357908" y="1104323"/>
            <a:ext cx="11520056" cy="4989513"/>
          </a:xfrm>
        </p:spPr>
        <p:txBody>
          <a:bodyPr vert="horz" lIns="91440" tIns="45720" rIns="91440" bIns="45720" rtlCol="0" anchor="t">
            <a:normAutofit/>
          </a:bodyPr>
          <a:lstStyle/>
          <a:p>
            <a:pPr marL="0" indent="0">
              <a:buNone/>
            </a:pPr>
            <a:r>
              <a:rPr lang="en-US" sz="3200" dirty="0">
                <a:latin typeface="Open Sans" panose="020B0606030504020204" pitchFamily="34" charset="0"/>
                <a:ea typeface="Open Sans" panose="020B0606030504020204" pitchFamily="34" charset="0"/>
                <a:cs typeface="Open Sans" panose="020B0606030504020204" pitchFamily="34" charset="0"/>
              </a:rPr>
              <a:t>Upcoming Learning Labs:</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Starting/Sustaining a Mentoring Program – April 20 9:30-10:15 am CST</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Staff Satisfaction Surveys and How to Use Them – May 4 10:00-10:45 am CST</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Assessing Your Website – May 17 10:30-11:15 am CST</a:t>
            </a:r>
          </a:p>
          <a:p>
            <a:pPr marL="0" indent="0" eaLnBrk="1" fontAlgn="auto" hangingPunct="1">
              <a:buNone/>
              <a:defRPr/>
            </a:pPr>
            <a:r>
              <a:rPr lang="en-US" sz="3200" dirty="0">
                <a:latin typeface="Open Sans" panose="020B0606030504020204" pitchFamily="34" charset="0"/>
                <a:ea typeface="Open Sans" panose="020B0606030504020204" pitchFamily="34" charset="0"/>
                <a:cs typeface="Open Sans" panose="020B0606030504020204" pitchFamily="34" charset="0"/>
              </a:rPr>
              <a:t>Upcoming Community of Practice:</a:t>
            </a:r>
          </a:p>
          <a:p>
            <a:pPr lvl="1">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East: April 13, 12:00 - 2:00pm CST, 1:00 – 3:00pm EST</a:t>
            </a:r>
          </a:p>
          <a:p>
            <a:pPr lvl="1">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Middle: April 19, 10:00am - 12:00pm CST</a:t>
            </a:r>
          </a:p>
          <a:p>
            <a:pPr lvl="1">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West: April 21, 9:00 – 11:00 am CST</a:t>
            </a:r>
          </a:p>
        </p:txBody>
      </p:sp>
    </p:spTree>
    <p:extLst>
      <p:ext uri="{BB962C8B-B14F-4D97-AF65-F5344CB8AC3E}">
        <p14:creationId xmlns:p14="http://schemas.microsoft.com/office/powerpoint/2010/main" val="82775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08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053"/>
            <a:ext cx="10515600" cy="1088118"/>
          </a:xfrm>
        </p:spPr>
        <p:txBody>
          <a:bodyPr/>
          <a:lstStyle/>
          <a:p>
            <a:r>
              <a:rPr lang="en-US" dirty="0"/>
              <a:t>Using Zoom</a:t>
            </a:r>
            <a:endParaRPr lang="en-US" dirty="0">
              <a:solidFill>
                <a:srgbClr val="FF0000"/>
              </a:solidFill>
            </a:endParaRPr>
          </a:p>
        </p:txBody>
      </p:sp>
      <p:sp>
        <p:nvSpPr>
          <p:cNvPr id="3" name="Content Placeholder 2"/>
          <p:cNvSpPr>
            <a:spLocks noGrp="1"/>
          </p:cNvSpPr>
          <p:nvPr>
            <p:ph idx="1"/>
          </p:nvPr>
        </p:nvSpPr>
        <p:spPr>
          <a:xfrm>
            <a:off x="838200" y="1058177"/>
            <a:ext cx="10515600" cy="5289301"/>
          </a:xfrm>
        </p:spPr>
        <p:txBody>
          <a:bodyPr vert="horz" lIns="91440" tIns="45720" rIns="91440" bIns="45720" rtlCol="0" anchor="t">
            <a:normAutofit fontScale="85000" lnSpcReduction="20000"/>
          </a:bodyPr>
          <a:lstStyle/>
          <a:p>
            <a:r>
              <a:rPr lang="en-US" dirty="0">
                <a:latin typeface="Calibri Light" panose="020F0302020204030204" pitchFamily="34" charset="0"/>
                <a:cs typeface="Calibri Light" panose="020F0302020204030204" pitchFamily="34" charset="0"/>
              </a:rPr>
              <a:t>Your microphones will be </a:t>
            </a:r>
            <a:r>
              <a:rPr lang="en-US" i="1" dirty="0">
                <a:latin typeface="Calibri Light" panose="020F0302020204030204" pitchFamily="34" charset="0"/>
                <a:cs typeface="Calibri Light" panose="020F0302020204030204" pitchFamily="34" charset="0"/>
              </a:rPr>
              <a:t>muted</a:t>
            </a:r>
            <a:r>
              <a:rPr lang="en-US" dirty="0">
                <a:latin typeface="Calibri Light" panose="020F0302020204030204" pitchFamily="34" charset="0"/>
                <a:cs typeface="Calibri Light" panose="020F0302020204030204" pitchFamily="34" charset="0"/>
              </a:rPr>
              <a:t> when enter. Please keep them turned off unless you're speaking. </a:t>
            </a:r>
          </a:p>
          <a:p>
            <a:r>
              <a:rPr lang="en-US" dirty="0">
                <a:latin typeface="Calibri Light" panose="020F0302020204030204" pitchFamily="34" charset="0"/>
                <a:cs typeface="Calibri Light" panose="020F0302020204030204" pitchFamily="34" charset="0"/>
              </a:rPr>
              <a:t>Name yourself </a:t>
            </a:r>
          </a:p>
          <a:p>
            <a:pPr lvl="1"/>
            <a:r>
              <a:rPr lang="en-US" dirty="0">
                <a:latin typeface="Calibri Light" panose="020F0302020204030204" pitchFamily="34" charset="0"/>
                <a:cs typeface="Calibri Light" panose="020F0302020204030204" pitchFamily="34" charset="0"/>
              </a:rPr>
              <a:t>First name</a:t>
            </a:r>
          </a:p>
          <a:p>
            <a:pPr lvl="1"/>
            <a:r>
              <a:rPr lang="en-US" dirty="0">
                <a:latin typeface="Calibri Light" panose="020F0302020204030204" pitchFamily="34" charset="0"/>
                <a:cs typeface="Calibri Light" panose="020F0302020204030204" pitchFamily="34" charset="0"/>
              </a:rPr>
              <a:t>Name of your organization</a:t>
            </a:r>
          </a:p>
          <a:p>
            <a:pPr lvl="1"/>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Use                                for questions or comments.</a:t>
            </a:r>
          </a:p>
          <a:p>
            <a:endParaRPr lang="en-US" dirty="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Live Script</a:t>
            </a:r>
          </a:p>
          <a:p>
            <a:r>
              <a:rPr lang="en-US" dirty="0">
                <a:latin typeface="Calibri Light" panose="020F0302020204030204" pitchFamily="34" charset="0"/>
                <a:cs typeface="Calibri Light" panose="020F0302020204030204" pitchFamily="34" charset="0"/>
              </a:rPr>
              <a:t>Camera on as you are able to and comfortable. </a:t>
            </a:r>
          </a:p>
          <a:p>
            <a:r>
              <a:rPr lang="en-US" dirty="0">
                <a:latin typeface="Calibri Light" panose="020F0302020204030204" pitchFamily="34" charset="0"/>
                <a:cs typeface="Calibri Light" panose="020F0302020204030204" pitchFamily="34" charset="0"/>
              </a:rPr>
              <a:t>Take care of your needs. If you need a break, take one.</a:t>
            </a:r>
          </a:p>
          <a:p>
            <a:r>
              <a:rPr lang="en-US" dirty="0">
                <a:latin typeface="Calibri Light" panose="020F0302020204030204" pitchFamily="34" charset="0"/>
                <a:cs typeface="Calibri Light" panose="020F0302020204030204" pitchFamily="34" charset="0"/>
              </a:rPr>
              <a:t>Understanding of “co-workers”</a:t>
            </a:r>
          </a:p>
          <a:p>
            <a:pPr marL="0" indent="0">
              <a:buNone/>
            </a:pPr>
            <a:endParaRPr lang="en-US" dirty="0">
              <a:latin typeface="Calibri Light" panose="020F0302020204030204" pitchFamily="34" charset="0"/>
              <a:cs typeface="Calibri Light" panose="020F0302020204030204" pitchFamily="34" charset="0"/>
            </a:endParaRPr>
          </a:p>
        </p:txBody>
      </p:sp>
      <p:sp>
        <p:nvSpPr>
          <p:cNvPr id="4" name="Oval Callout 3" descr="Image of &quot;speaking bubble&quot; that says Chat to indicate to use the Chat function of Zoom."/>
          <p:cNvSpPr/>
          <p:nvPr/>
        </p:nvSpPr>
        <p:spPr>
          <a:xfrm>
            <a:off x="1914772" y="2772271"/>
            <a:ext cx="1592826" cy="1288461"/>
          </a:xfrm>
          <a:prstGeom prst="wedgeEllipseCallout">
            <a:avLst/>
          </a:prstGeom>
          <a:solidFill>
            <a:srgbClr val="288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Chat</a:t>
            </a:r>
            <a:endParaRPr lang="en-US" dirty="0"/>
          </a:p>
        </p:txBody>
      </p:sp>
    </p:spTree>
    <p:extLst>
      <p:ext uri="{BB962C8B-B14F-4D97-AF65-F5344CB8AC3E}">
        <p14:creationId xmlns:p14="http://schemas.microsoft.com/office/powerpoint/2010/main" val="257905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Text Placeholder 2">
            <a:extLst>
              <a:ext uri="{C183D7F6-B498-43B3-948B-1728B52AA6E4}">
                <adec:decorative xmlns:adec="http://schemas.microsoft.com/office/drawing/2017/decorative" val="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443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4482-5284-A44D-AA6A-EF0AC8E480B7}"/>
              </a:ext>
            </a:extLst>
          </p:cNvPr>
          <p:cNvSpPr>
            <a:spLocks noGrp="1"/>
          </p:cNvSpPr>
          <p:nvPr>
            <p:ph type="title"/>
          </p:nvPr>
        </p:nvSpPr>
        <p:spPr>
          <a:xfrm>
            <a:off x="920274" y="459963"/>
            <a:ext cx="3353356" cy="344515"/>
          </a:xfrm>
        </p:spPr>
        <p:txBody>
          <a:bodyPr/>
          <a:lstStyle/>
          <a:p>
            <a:r>
              <a:rPr lang="en-US" dirty="0"/>
              <a:t>Open Round</a:t>
            </a:r>
            <a:endParaRPr lang="x-none" dirty="0"/>
          </a:p>
        </p:txBody>
      </p:sp>
      <p:sp>
        <p:nvSpPr>
          <p:cNvPr id="3" name="Content Placeholder 2" descr="&#10;&#10;">
            <a:extLst>
              <a:ext uri="{FF2B5EF4-FFF2-40B4-BE49-F238E27FC236}">
                <a16:creationId xmlns:a16="http://schemas.microsoft.com/office/drawing/2014/main" id="{2A180281-01C0-1F45-93B3-E26A68A3E0ED}"/>
              </a:ext>
            </a:extLst>
          </p:cNvPr>
          <p:cNvSpPr>
            <a:spLocks noGrp="1"/>
          </p:cNvSpPr>
          <p:nvPr>
            <p:ph idx="1"/>
          </p:nvPr>
        </p:nvSpPr>
        <p:spPr/>
        <p:txBody>
          <a:bodyPr vert="horz" lIns="91440" tIns="45720" rIns="91440" bIns="45720" rtlCol="0" anchor="t">
            <a:normAutofit/>
          </a:bodyPr>
          <a:lstStyle/>
          <a:p>
            <a:pPr marL="0" indent="0">
              <a:buNone/>
            </a:pPr>
            <a:r>
              <a:rPr lang="en-US" sz="3900" dirty="0"/>
              <a:t>Getting to Know You  </a:t>
            </a:r>
          </a:p>
          <a:p>
            <a:r>
              <a:rPr lang="en-US" dirty="0"/>
              <a:t>Your name and role in the organization</a:t>
            </a:r>
          </a:p>
          <a:p>
            <a:r>
              <a:rPr lang="en-US" dirty="0"/>
              <a:t>What is one question you have about determining the cost of a new hire?</a:t>
            </a:r>
          </a:p>
          <a:p>
            <a:endParaRPr lang="x-none" dirty="0"/>
          </a:p>
        </p:txBody>
      </p:sp>
    </p:spTree>
    <p:extLst>
      <p:ext uri="{BB962C8B-B14F-4D97-AF65-F5344CB8AC3E}">
        <p14:creationId xmlns:p14="http://schemas.microsoft.com/office/powerpoint/2010/main" val="136327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8EA-6668-3048-BC13-15B939799DC4}"/>
              </a:ext>
            </a:extLst>
          </p:cNvPr>
          <p:cNvSpPr>
            <a:spLocks noGrp="1"/>
          </p:cNvSpPr>
          <p:nvPr>
            <p:ph type="title"/>
          </p:nvPr>
        </p:nvSpPr>
        <p:spPr/>
        <p:txBody>
          <a:bodyPr>
            <a:normAutofit/>
          </a:bodyPr>
          <a:lstStyle/>
          <a:p>
            <a:r>
              <a:rPr lang="en-US" sz="6600" dirty="0"/>
              <a:t>The Cost of a New Hire Tool</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01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Learning Lab</a:t>
            </a:r>
          </a:p>
        </p:txBody>
      </p:sp>
      <p:sp>
        <p:nvSpPr>
          <p:cNvPr id="3" name="Content Placeholder 2"/>
          <p:cNvSpPr>
            <a:spLocks noGrp="1"/>
          </p:cNvSpPr>
          <p:nvPr>
            <p:ph idx="1"/>
          </p:nvPr>
        </p:nvSpPr>
        <p:spPr/>
        <p:txBody>
          <a:bodyPr vert="horz" lIns="91440" tIns="45720" rIns="91440" bIns="45720" rtlCol="0" anchor="t">
            <a:normAutofit/>
          </a:bodyPr>
          <a:lstStyle/>
          <a:p>
            <a:r>
              <a:rPr lang="en-US" sz="3600" dirty="0">
                <a:cs typeface="Calibri" panose="020F0502020204030204"/>
              </a:rPr>
              <a:t>Given the Cost of New Hire Worksheet, providers should be able to understand how to use the tool and understand next steps.</a:t>
            </a:r>
          </a:p>
          <a:p>
            <a:endParaRPr lang="en-US" sz="3600" dirty="0">
              <a:cs typeface="Calibri" panose="020F0502020204030204"/>
            </a:endParaRPr>
          </a:p>
        </p:txBody>
      </p:sp>
    </p:spTree>
    <p:extLst>
      <p:ext uri="{BB962C8B-B14F-4D97-AF65-F5344CB8AC3E}">
        <p14:creationId xmlns:p14="http://schemas.microsoft.com/office/powerpoint/2010/main" val="31680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817296" y="365125"/>
            <a:ext cx="10536504" cy="1002429"/>
          </a:xfrm>
        </p:spPr>
        <p:txBody>
          <a:bodyPr>
            <a:normAutofit/>
          </a:bodyPr>
          <a:lstStyle/>
          <a:p>
            <a:pPr eaLnBrk="1" hangingPunct="1"/>
            <a:r>
              <a:rPr lang="en-US" altLang="en-US" sz="3600" dirty="0">
                <a:latin typeface="Open Sans Light"/>
                <a:ea typeface="MS PGothic" panose="020B0600070205080204" pitchFamily="34" charset="-128"/>
                <a:cs typeface="Open Sans Light"/>
              </a:rPr>
              <a:t>Building  &amp; Strengthening the DSP Workforce </a:t>
            </a:r>
          </a:p>
        </p:txBody>
      </p:sp>
      <p:graphicFrame>
        <p:nvGraphicFramePr>
          <p:cNvPr id="11" name="Content Placeholder 10"/>
          <p:cNvGraphicFramePr>
            <a:graphicFrameLocks noGrp="1"/>
          </p:cNvGraphicFramePr>
          <p:nvPr>
            <p:ph idx="1"/>
          </p:nvPr>
        </p:nvGraphicFramePr>
        <p:xfrm>
          <a:off x="886753" y="1307735"/>
          <a:ext cx="10919526" cy="5425424"/>
        </p:xfrm>
        <a:graphic>
          <a:graphicData uri="http://schemas.openxmlformats.org/drawingml/2006/table">
            <a:tbl>
              <a:tblPr firstRow="1" bandRow="1">
                <a:tableStyleId>{5940675A-B579-460E-94D1-54222C63F5DA}</a:tableStyleId>
              </a:tblPr>
              <a:tblGrid>
                <a:gridCol w="3639842">
                  <a:extLst>
                    <a:ext uri="{9D8B030D-6E8A-4147-A177-3AD203B41FA5}">
                      <a16:colId xmlns:a16="http://schemas.microsoft.com/office/drawing/2014/main" val="534955385"/>
                    </a:ext>
                  </a:extLst>
                </a:gridCol>
                <a:gridCol w="3639842">
                  <a:extLst>
                    <a:ext uri="{9D8B030D-6E8A-4147-A177-3AD203B41FA5}">
                      <a16:colId xmlns:a16="http://schemas.microsoft.com/office/drawing/2014/main" val="4117277691"/>
                    </a:ext>
                  </a:extLst>
                </a:gridCol>
                <a:gridCol w="3639842">
                  <a:extLst>
                    <a:ext uri="{9D8B030D-6E8A-4147-A177-3AD203B41FA5}">
                      <a16:colId xmlns:a16="http://schemas.microsoft.com/office/drawing/2014/main" val="942521320"/>
                    </a:ext>
                  </a:extLst>
                </a:gridCol>
              </a:tblGrid>
              <a:tr h="393012">
                <a:tc>
                  <a:txBody>
                    <a:bodyPr/>
                    <a:lstStyle/>
                    <a:p>
                      <a:r>
                        <a:rPr lang="en-US" sz="2000" dirty="0">
                          <a:latin typeface="Open Sans Light" panose="020B0306030504020204"/>
                        </a:rPr>
                        <a:t>Recruitment Strategies</a:t>
                      </a:r>
                    </a:p>
                  </a:txBody>
                  <a:tcPr marL="88930" marR="88930" marT="45716" marB="45716">
                    <a:solidFill>
                      <a:srgbClr val="D0EB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Open Sans Light" panose="020B0306030504020204"/>
                        </a:rPr>
                        <a:t>Selection Strategies</a:t>
                      </a:r>
                    </a:p>
                  </a:txBody>
                  <a:tcPr marL="88930" marR="88930" marT="45716" marB="45716">
                    <a:solidFill>
                      <a:srgbClr val="48D1EC"/>
                    </a:solidFill>
                  </a:tcPr>
                </a:tc>
                <a:tc>
                  <a:txBody>
                    <a:bodyPr/>
                    <a:lstStyle/>
                    <a:p>
                      <a:r>
                        <a:rPr lang="en-US" sz="2000" dirty="0">
                          <a:latin typeface="Open Sans Light" panose="020B0306030504020204"/>
                        </a:rPr>
                        <a:t>Retention Strategies</a:t>
                      </a:r>
                    </a:p>
                  </a:txBody>
                  <a:tcPr marL="88930" marR="88930" marT="45716" marB="45716">
                    <a:solidFill>
                      <a:srgbClr val="5BBBD5"/>
                    </a:solidFill>
                  </a:tcPr>
                </a:tc>
                <a:extLst>
                  <a:ext uri="{0D108BD9-81ED-4DB2-BD59-A6C34878D82A}">
                    <a16:rowId xmlns:a16="http://schemas.microsoft.com/office/drawing/2014/main" val="935693494"/>
                  </a:ext>
                </a:extLst>
              </a:tr>
              <a:tr h="4716237">
                <a:tc>
                  <a:txBody>
                    <a:bodyPr/>
                    <a:lstStyle/>
                    <a:p>
                      <a:r>
                        <a:rPr lang="en-US" sz="2000" dirty="0">
                          <a:latin typeface="Open Sans Light" panose="020B0306030504020204"/>
                        </a:rPr>
                        <a:t>Effective Marketing</a:t>
                      </a:r>
                    </a:p>
                    <a:p>
                      <a:pPr marL="285750" lvl="0" indent="-285750">
                        <a:buFont typeface="Arial" panose="020B0604020202020204" pitchFamily="34" charset="0"/>
                        <a:buChar char="•"/>
                      </a:pPr>
                      <a:r>
                        <a:rPr lang="en-US" sz="2000" kern="1200" dirty="0">
                          <a:effectLst/>
                          <a:latin typeface="Open Sans Light" panose="020B0306030504020204"/>
                        </a:rPr>
                        <a:t>Public service announcements (PSA)</a:t>
                      </a:r>
                    </a:p>
                    <a:p>
                      <a:pPr marL="285750" lvl="0" indent="-285750">
                        <a:buFont typeface="Arial" panose="020B0604020202020204" pitchFamily="34" charset="0"/>
                        <a:buChar char="•"/>
                      </a:pPr>
                      <a:r>
                        <a:rPr lang="en-US" sz="2000" kern="1200" dirty="0">
                          <a:effectLst/>
                          <a:latin typeface="Open Sans Light" panose="020B0306030504020204"/>
                        </a:rPr>
                        <a:t>Targeted marketing</a:t>
                      </a:r>
                    </a:p>
                    <a:p>
                      <a:pPr marL="285750" lvl="0" indent="-285750">
                        <a:buFont typeface="Arial" panose="020B0604020202020204" pitchFamily="34" charset="0"/>
                        <a:buChar char="•"/>
                      </a:pPr>
                      <a:r>
                        <a:rPr lang="en-US" sz="2000" kern="1200" dirty="0">
                          <a:effectLst/>
                          <a:latin typeface="Open Sans Light" panose="020B0306030504020204"/>
                        </a:rPr>
                        <a:t>Recruitment and hiring bonuses</a:t>
                      </a:r>
                    </a:p>
                    <a:p>
                      <a:pPr marL="285750" lvl="0" indent="-285750">
                        <a:buFont typeface="Arial" panose="020B0604020202020204" pitchFamily="34" charset="0"/>
                        <a:buChar char="•"/>
                      </a:pPr>
                      <a:r>
                        <a:rPr lang="en-US" sz="2000" kern="1200" dirty="0">
                          <a:effectLst/>
                          <a:latin typeface="Open Sans Light" panose="020B0306030504020204"/>
                        </a:rPr>
                        <a:t>Recruitments sources</a:t>
                      </a:r>
                    </a:p>
                    <a:p>
                      <a:endParaRPr lang="en-US" sz="2000" dirty="0">
                        <a:latin typeface="Open Sans Light" panose="020B0306030504020204"/>
                      </a:endParaRPr>
                    </a:p>
                    <a:p>
                      <a:endParaRPr lang="en-US" sz="2000" dirty="0">
                        <a:latin typeface="Open Sans Light" panose="020B0306030504020204"/>
                      </a:endParaRPr>
                    </a:p>
                  </a:txBody>
                  <a:tcPr marL="88930" marR="88930" marT="45716" marB="45716"/>
                </a:tc>
                <a:tc>
                  <a:txBody>
                    <a:bodyPr/>
                    <a:lstStyle/>
                    <a:p>
                      <a:pPr marL="285750" lvl="0" indent="-285750">
                        <a:buFont typeface="Arial" panose="020B0604020202020204" pitchFamily="34" charset="0"/>
                        <a:buChar char="•"/>
                      </a:pPr>
                      <a:r>
                        <a:rPr lang="en-US" sz="2000" kern="1200" dirty="0">
                          <a:effectLst/>
                          <a:latin typeface="Open Sans Light" panose="020B0306030504020204"/>
                        </a:rPr>
                        <a:t>Structured behavioral interviews</a:t>
                      </a:r>
                    </a:p>
                    <a:p>
                      <a:pPr marL="285750" lvl="0" indent="-285750">
                        <a:buFont typeface="Arial" panose="020B0604020202020204" pitchFamily="34" charset="0"/>
                        <a:buChar char="•"/>
                      </a:pPr>
                      <a:r>
                        <a:rPr lang="en-US" sz="2000" kern="1200" dirty="0">
                          <a:effectLst/>
                          <a:latin typeface="Open Sans Light" panose="020B0306030504020204"/>
                        </a:rPr>
                        <a:t>Realistic job preview</a:t>
                      </a:r>
                    </a:p>
                    <a:p>
                      <a:endParaRPr lang="en-US" sz="2000" dirty="0">
                        <a:latin typeface="Open Sans Light" panose="020B0306030504020204"/>
                      </a:endParaRPr>
                    </a:p>
                  </a:txBody>
                  <a:tcPr marL="88930" marR="88930" marT="45716" marB="45716"/>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effectLst/>
                          <a:latin typeface="Open Sans Light" panose="020B0306030504020204"/>
                        </a:rPr>
                        <a:t>Orientation and onboarding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Competency-based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Employee Development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Analysis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Light" panose="020B0306030504020204"/>
                          <a:ea typeface="+mn-ea"/>
                          <a:cs typeface="+mn-cs"/>
                        </a:rPr>
                        <a:t>Job Descriptions</a:t>
                      </a:r>
                    </a:p>
                    <a:p>
                      <a:pPr marL="285750" indent="-285750">
                        <a:buFont typeface="Arial" panose="020B0604020202020204" pitchFamily="34" charset="0"/>
                        <a:buChar char="•"/>
                      </a:pPr>
                      <a:r>
                        <a:rPr lang="en-US" sz="1800" kern="1200" dirty="0">
                          <a:effectLst/>
                          <a:latin typeface="Open Sans Light" panose="020B0306030504020204"/>
                        </a:rPr>
                        <a:t>Recognition Programs</a:t>
                      </a:r>
                    </a:p>
                    <a:p>
                      <a:pPr marL="285750" indent="-285750">
                        <a:buFont typeface="Arial" panose="020B0604020202020204" pitchFamily="34" charset="0"/>
                        <a:buChar char="•"/>
                      </a:pPr>
                      <a:r>
                        <a:rPr lang="en-US" sz="1800" kern="1200" dirty="0">
                          <a:effectLst/>
                          <a:latin typeface="Open Sans Light" panose="020B0306030504020204"/>
                        </a:rPr>
                        <a:t>Coaching &amp; Mentoring</a:t>
                      </a:r>
                    </a:p>
                    <a:p>
                      <a:pPr marL="742950" lvl="1" indent="-285750">
                        <a:buFont typeface="Arial" panose="020B0604020202020204" pitchFamily="34" charset="0"/>
                        <a:buChar char="•"/>
                      </a:pPr>
                      <a:r>
                        <a:rPr lang="en-US" sz="1800" kern="1200" dirty="0">
                          <a:effectLst/>
                          <a:latin typeface="Open Sans Light" panose="020B0306030504020204"/>
                        </a:rPr>
                        <a:t>Mentoring</a:t>
                      </a:r>
                    </a:p>
                    <a:p>
                      <a:pPr marL="742950" lvl="1" indent="-285750">
                        <a:buFont typeface="Arial" panose="020B0604020202020204" pitchFamily="34" charset="0"/>
                        <a:buChar char="•"/>
                      </a:pPr>
                      <a:r>
                        <a:rPr lang="en-US" sz="1800" kern="1200" dirty="0">
                          <a:effectLst/>
                          <a:latin typeface="Open Sans Light" panose="020B0306030504020204"/>
                        </a:rPr>
                        <a:t>Performance coaching</a:t>
                      </a:r>
                    </a:p>
                    <a:p>
                      <a:pPr marL="742950" lvl="1" indent="-285750">
                        <a:buFont typeface="Arial" panose="020B0604020202020204" pitchFamily="34" charset="0"/>
                        <a:buChar char="•"/>
                      </a:pPr>
                      <a:r>
                        <a:rPr lang="en-US" sz="1800" kern="1200" dirty="0">
                          <a:effectLst/>
                          <a:latin typeface="Open Sans Light" panose="020B0306030504020204"/>
                        </a:rPr>
                        <a:t>Networking</a:t>
                      </a:r>
                    </a:p>
                    <a:p>
                      <a:pPr marL="285750" indent="-285750">
                        <a:buFont typeface="Arial" panose="020B0604020202020204" pitchFamily="34" charset="0"/>
                        <a:buChar char="•"/>
                      </a:pPr>
                      <a:r>
                        <a:rPr lang="en-US" sz="1800" kern="1200" dirty="0">
                          <a:effectLst/>
                          <a:latin typeface="Open Sans Light" panose="020B0306030504020204"/>
                        </a:rPr>
                        <a:t>Employee Engagement &amp; Organizational Participation</a:t>
                      </a:r>
                    </a:p>
                    <a:p>
                      <a:pPr marL="285750" indent="-285750">
                        <a:buFont typeface="Arial" panose="020B0604020202020204" pitchFamily="34" charset="0"/>
                        <a:buChar char="•"/>
                      </a:pPr>
                      <a:r>
                        <a:rPr lang="en-US" sz="1800" kern="1200" dirty="0">
                          <a:effectLst/>
                          <a:latin typeface="Open Sans Light" panose="020B0306030504020204"/>
                        </a:rPr>
                        <a:t>Professional</a:t>
                      </a:r>
                      <a:r>
                        <a:rPr lang="en-US" sz="1800" kern="1200" baseline="0" dirty="0">
                          <a:effectLst/>
                          <a:latin typeface="Open Sans Light" panose="020B0306030504020204"/>
                        </a:rPr>
                        <a:t> Development </a:t>
                      </a:r>
                      <a:endParaRPr lang="en-US" sz="1800" kern="1200" dirty="0">
                        <a:effectLst/>
                        <a:latin typeface="Open Sans Light" panose="020B0306030504020204"/>
                      </a:endParaRPr>
                    </a:p>
                    <a:p>
                      <a:pPr marL="742950" lvl="1" indent="-285750">
                        <a:buFont typeface="Arial" panose="020B0604020202020204" pitchFamily="34" charset="0"/>
                        <a:buChar char="•"/>
                      </a:pPr>
                      <a:r>
                        <a:rPr lang="en-US" sz="1800" kern="1200" dirty="0">
                          <a:effectLst/>
                          <a:latin typeface="Open Sans Light" panose="020B0306030504020204"/>
                        </a:rPr>
                        <a:t>Developing career paths</a:t>
                      </a:r>
                    </a:p>
                    <a:p>
                      <a:pPr marL="742950" lvl="1" indent="-285750">
                        <a:buFont typeface="Arial" panose="020B0604020202020204" pitchFamily="34" charset="0"/>
                        <a:buChar char="•"/>
                      </a:pPr>
                      <a:r>
                        <a:rPr lang="en-US" sz="1800" kern="1200" dirty="0">
                          <a:effectLst/>
                          <a:latin typeface="Open Sans Light" panose="020B0306030504020204"/>
                        </a:rPr>
                        <a:t>Professionalizing DSP roles</a:t>
                      </a:r>
                    </a:p>
                    <a:p>
                      <a:pPr marL="742950" lvl="1" indent="-285750">
                        <a:buFont typeface="Arial" panose="020B0604020202020204" pitchFamily="34" charset="0"/>
                        <a:buChar char="•"/>
                      </a:pPr>
                      <a:r>
                        <a:rPr lang="en-US" sz="1800" kern="1200" dirty="0">
                          <a:effectLst/>
                          <a:latin typeface="Open Sans Light" panose="020B0306030504020204"/>
                        </a:rPr>
                        <a:t>Wage and Benefit</a:t>
                      </a:r>
                      <a:r>
                        <a:rPr lang="en-US" sz="1800" kern="1200" baseline="0" dirty="0">
                          <a:effectLst/>
                          <a:latin typeface="Open Sans Light" panose="020B0306030504020204"/>
                        </a:rPr>
                        <a:t> Policy Change</a:t>
                      </a:r>
                      <a:endParaRPr lang="en-US" sz="1800" kern="1200" dirty="0">
                        <a:effectLst/>
                        <a:latin typeface="Open Sans Light" panose="020B0306030504020204"/>
                      </a:endParaRPr>
                    </a:p>
                  </a:txBody>
                  <a:tcPr marL="88930" marR="88930" marT="45716" marB="45716"/>
                </a:tc>
                <a:extLst>
                  <a:ext uri="{0D108BD9-81ED-4DB2-BD59-A6C34878D82A}">
                    <a16:rowId xmlns:a16="http://schemas.microsoft.com/office/drawing/2014/main" val="635582646"/>
                  </a:ext>
                </a:extLst>
              </a:tr>
            </a:tbl>
          </a:graphicData>
        </a:graphic>
      </p:graphicFrame>
    </p:spTree>
    <p:extLst>
      <p:ext uri="{BB962C8B-B14F-4D97-AF65-F5344CB8AC3E}">
        <p14:creationId xmlns:p14="http://schemas.microsoft.com/office/powerpoint/2010/main" val="171231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$2,413 - $5,200</a:t>
            </a:r>
          </a:p>
        </p:txBody>
      </p:sp>
      <p:sp>
        <p:nvSpPr>
          <p:cNvPr id="3" name="Text Placeholder 2"/>
          <p:cNvSpPr>
            <a:spLocks noGrp="1"/>
          </p:cNvSpPr>
          <p:nvPr>
            <p:ph type="body" idx="1"/>
          </p:nvPr>
        </p:nvSpPr>
        <p:spPr>
          <a:xfrm>
            <a:off x="831850" y="2829527"/>
            <a:ext cx="10515600" cy="613158"/>
          </a:xfrm>
        </p:spPr>
        <p:txBody>
          <a:bodyPr/>
          <a:lstStyle/>
          <a:p>
            <a:r>
              <a:rPr lang="en-US" dirty="0"/>
              <a:t>Average Cost to Replace DSPs</a:t>
            </a:r>
          </a:p>
        </p:txBody>
      </p:sp>
      <p:sp>
        <p:nvSpPr>
          <p:cNvPr id="4" name="TextBox 3"/>
          <p:cNvSpPr txBox="1"/>
          <p:nvPr/>
        </p:nvSpPr>
        <p:spPr>
          <a:xfrm>
            <a:off x="381965" y="6412375"/>
            <a:ext cx="11262167" cy="369332"/>
          </a:xfrm>
          <a:prstGeom prst="rect">
            <a:avLst/>
          </a:prstGeom>
          <a:noFill/>
        </p:spPr>
        <p:txBody>
          <a:bodyPr wrap="square" rtlCol="0">
            <a:spAutoFit/>
          </a:bodyPr>
          <a:lstStyle/>
          <a:p>
            <a:pPr algn="r"/>
            <a:r>
              <a:rPr lang="en-US" dirty="0">
                <a:solidFill>
                  <a:schemeClr val="bg1">
                    <a:lumMod val="65000"/>
                  </a:schemeClr>
                </a:solidFill>
              </a:rPr>
              <a:t>ANCOR, 2009; Larson et al. 2016 </a:t>
            </a:r>
          </a:p>
        </p:txBody>
      </p:sp>
    </p:spTree>
    <p:extLst>
      <p:ext uri="{BB962C8B-B14F-4D97-AF65-F5344CB8AC3E}">
        <p14:creationId xmlns:p14="http://schemas.microsoft.com/office/powerpoint/2010/main" val="4226015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6688</TotalTime>
  <Words>2798</Words>
  <Application>Microsoft Office PowerPoint</Application>
  <PresentationFormat>Widescreen</PresentationFormat>
  <Paragraphs>289</Paragraphs>
  <Slides>25</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.AppleSystemUIFont</vt:lpstr>
      <vt:lpstr>Arial</vt:lpstr>
      <vt:lpstr>Calibri</vt:lpstr>
      <vt:lpstr>Calibri Light</vt:lpstr>
      <vt:lpstr>Open Sans</vt:lpstr>
      <vt:lpstr>Open Sans Light</vt:lpstr>
      <vt:lpstr>Wingdings</vt:lpstr>
      <vt:lpstr>Office Theme</vt:lpstr>
      <vt:lpstr>1_Office Theme</vt:lpstr>
      <vt:lpstr>2_Office Theme</vt:lpstr>
      <vt:lpstr>Presenter Prep Slide Only</vt:lpstr>
      <vt:lpstr> Employment and Community First CHOICES   Workforce QuILTSS Initiative  Learning Lab  What is the Cost of a New Hire?</vt:lpstr>
      <vt:lpstr>Using Zoom</vt:lpstr>
      <vt:lpstr>Welcome &amp; Introductions</vt:lpstr>
      <vt:lpstr>Open Round</vt:lpstr>
      <vt:lpstr>The Cost of a New Hire Tool</vt:lpstr>
      <vt:lpstr>Goals for this Learning Lab</vt:lpstr>
      <vt:lpstr>Building  &amp; Strengthening the DSP Workforce </vt:lpstr>
      <vt:lpstr>$2,413 - $5,200</vt:lpstr>
      <vt:lpstr>How to Use this Information:</vt:lpstr>
      <vt:lpstr>Worksheet for Estimating Cost of New Hire 1</vt:lpstr>
      <vt:lpstr>Worksheet for Estimating Cost per Hire 2</vt:lpstr>
      <vt:lpstr>Worksheet for Estimating Cost per Hire 3</vt:lpstr>
      <vt:lpstr>Worksheet to Estimate Cost per Hire 4</vt:lpstr>
      <vt:lpstr>Worksheet to Estimate cost per Hire 5</vt:lpstr>
      <vt:lpstr>Worksheet to Estimate Cost per Hire 6</vt:lpstr>
      <vt:lpstr>Worksheet to Estimate Cost per Hire 7</vt:lpstr>
      <vt:lpstr>Questions and Discussion</vt:lpstr>
      <vt:lpstr>Closing Round</vt:lpstr>
      <vt:lpstr>How to Use this Information: (re-visited)</vt:lpstr>
      <vt:lpstr>For more details</vt:lpstr>
      <vt:lpstr>Questions</vt:lpstr>
      <vt:lpstr>Office Hours</vt:lpstr>
      <vt:lpstr>Upcoming Events</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"Chet" Tschetter</dc:creator>
  <cp:lastModifiedBy>tsch0042@ad.umn.edu</cp:lastModifiedBy>
  <cp:revision>621</cp:revision>
  <dcterms:created xsi:type="dcterms:W3CDTF">2020-08-06T17:26:25Z</dcterms:created>
  <dcterms:modified xsi:type="dcterms:W3CDTF">2021-08-30T15:03:56Z</dcterms:modified>
</cp:coreProperties>
</file>