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96" r:id="rId3"/>
  </p:sldMasterIdLst>
  <p:notesMasterIdLst>
    <p:notesMasterId r:id="rId20"/>
  </p:notesMasterIdLst>
  <p:sldIdLst>
    <p:sldId id="1054" r:id="rId4"/>
    <p:sldId id="977" r:id="rId5"/>
    <p:sldId id="1042" r:id="rId6"/>
    <p:sldId id="1035" r:id="rId7"/>
    <p:sldId id="917" r:id="rId8"/>
    <p:sldId id="262" r:id="rId9"/>
    <p:sldId id="1044" r:id="rId10"/>
    <p:sldId id="1052" r:id="rId11"/>
    <p:sldId id="1053" r:id="rId12"/>
    <p:sldId id="1051" r:id="rId13"/>
    <p:sldId id="1047" r:id="rId14"/>
    <p:sldId id="1033" r:id="rId15"/>
    <p:sldId id="1056" r:id="rId16"/>
    <p:sldId id="1046" r:id="rId17"/>
    <p:sldId id="1028" r:id="rId18"/>
    <p:sldId id="102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p" id="{067895C6-5CD8-8940-9F42-E3CAE2D3C1FE}">
          <p14:sldIdLst>
            <p14:sldId id="1054"/>
          </p14:sldIdLst>
        </p14:section>
        <p14:section name="Introduction" id="{C36B6796-D9E6-44E4-9325-5F3B821BDEB5}">
          <p14:sldIdLst>
            <p14:sldId id="977"/>
            <p14:sldId id="1042"/>
          </p14:sldIdLst>
        </p14:section>
        <p14:section name="Beginning" id="{3ABE700C-7364-46D0-87E6-777E0B886571}">
          <p14:sldIdLst>
            <p14:sldId id="1035"/>
          </p14:sldIdLst>
        </p14:section>
        <p14:section name="Content" id="{15FEDF78-D80C-4BD2-B1EE-FE81B5535724}">
          <p14:sldIdLst>
            <p14:sldId id="917"/>
            <p14:sldId id="262"/>
            <p14:sldId id="1044"/>
            <p14:sldId id="1052"/>
            <p14:sldId id="1053"/>
            <p14:sldId id="1051"/>
            <p14:sldId id="1047"/>
            <p14:sldId id="1033"/>
            <p14:sldId id="1056"/>
          </p14:sldIdLst>
        </p14:section>
        <p14:section name="Ending" id="{03D7DD15-27E9-490E-800A-2A682DBDD940}">
          <p14:sldIdLst>
            <p14:sldId id="1046"/>
            <p14:sldId id="1028"/>
            <p14:sldId id="102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Barbara A Kleist" initials="BAK" lastIdx="5" clrIdx="0"/>
  <p:cmAuthor id="4" name="Laurie &quot;Chet&quot; Tschetter" initials="LT" lastIdx="4" clrIdx="1"/>
  <p:cmAuthor id="5" name="Connie J Burkhart" initials="CB" lastIdx="1" clrIdx="2"/>
  <p:cmAuthor id="6" name="Megan L Sanders" initials="MLS" lastIdx="5" clrIdx="3">
    <p:extLst>
      <p:ext uri="{19B8F6BF-5375-455C-9EA6-DF929625EA0E}">
        <p15:presenceInfo xmlns:p15="http://schemas.microsoft.com/office/powerpoint/2012/main" userId="Megan L Sander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38C5EC"/>
    <a:srgbClr val="4DC7D7"/>
    <a:srgbClr val="00B1AB"/>
    <a:srgbClr val="28838A"/>
    <a:srgbClr val="347C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06" autoAdjust="0"/>
    <p:restoredTop sz="53994" autoAdjust="0"/>
  </p:normalViewPr>
  <p:slideViewPr>
    <p:cSldViewPr snapToGrid="0">
      <p:cViewPr varScale="1">
        <p:scale>
          <a:sx n="61" d="100"/>
          <a:sy n="61" d="100"/>
        </p:scale>
        <p:origin x="1674" y="102"/>
      </p:cViewPr>
      <p:guideLst/>
    </p:cSldViewPr>
  </p:slideViewPr>
  <p:notesTextViewPr>
    <p:cViewPr>
      <p:scale>
        <a:sx n="1" d="1"/>
        <a:sy n="1" d="1"/>
      </p:scale>
      <p:origin x="0" y="0"/>
    </p:cViewPr>
  </p:notesTextViewPr>
  <p:sorterViewPr>
    <p:cViewPr varScale="1">
      <p:scale>
        <a:sx n="100" d="100"/>
        <a:sy n="100" d="100"/>
      </p:scale>
      <p:origin x="0" y="-32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6DDC8B-DD6B-4AC7-9A56-B78386A52C09}" type="doc">
      <dgm:prSet loTypeId="urn:microsoft.com/office/officeart/2005/8/layout/hProcess9" loCatId="process" qsTypeId="urn:microsoft.com/office/officeart/2005/8/quickstyle/simple1" qsCatId="simple" csTypeId="urn:microsoft.com/office/officeart/2005/8/colors/accent1_2" csCatId="accent1" phldr="1"/>
      <dgm:spPr/>
    </dgm:pt>
    <dgm:pt modelId="{3459AEEE-3374-41B3-8F96-47B72BB90C92}">
      <dgm:prSet phldrT="[Text]"/>
      <dgm:spPr>
        <a:solidFill>
          <a:srgbClr val="38C5EC"/>
        </a:solidFill>
      </dgm:spPr>
      <dgm:t>
        <a:bodyPr/>
        <a:lstStyle/>
        <a:p>
          <a:r>
            <a:rPr lang="en-US" dirty="0">
              <a:solidFill>
                <a:schemeClr val="tx1"/>
              </a:solidFill>
            </a:rPr>
            <a:t>tenncare.umn.ici.edu</a:t>
          </a:r>
        </a:p>
      </dgm:t>
    </dgm:pt>
    <dgm:pt modelId="{7E06DF38-D35F-43A0-8A77-4D51217D11FB}" type="parTrans" cxnId="{215BB6AE-9070-4C47-80EB-40275104B855}">
      <dgm:prSet/>
      <dgm:spPr/>
      <dgm:t>
        <a:bodyPr/>
        <a:lstStyle/>
        <a:p>
          <a:endParaRPr lang="en-US"/>
        </a:p>
      </dgm:t>
    </dgm:pt>
    <dgm:pt modelId="{71417C3A-5BAE-4E94-9B28-5404410CC18D}" type="sibTrans" cxnId="{215BB6AE-9070-4C47-80EB-40275104B855}">
      <dgm:prSet/>
      <dgm:spPr/>
      <dgm:t>
        <a:bodyPr/>
        <a:lstStyle/>
        <a:p>
          <a:endParaRPr lang="en-US"/>
        </a:p>
      </dgm:t>
    </dgm:pt>
    <dgm:pt modelId="{C61408BC-349D-4B32-95ED-D3499AE07AB6}">
      <dgm:prSet phldrT="[Text]" custT="1"/>
      <dgm:spPr>
        <a:solidFill>
          <a:srgbClr val="38C5EC"/>
        </a:solidFill>
      </dgm:spPr>
      <dgm:t>
        <a:bodyPr/>
        <a:lstStyle/>
        <a:p>
          <a:r>
            <a:rPr lang="en-US" sz="1800" dirty="0">
              <a:solidFill>
                <a:schemeClr val="tx1"/>
              </a:solidFill>
            </a:rPr>
            <a:t>Toolkit</a:t>
          </a:r>
        </a:p>
      </dgm:t>
    </dgm:pt>
    <dgm:pt modelId="{753A193E-F903-4C33-B151-2A1E97FC9613}" type="parTrans" cxnId="{E8D9CE78-103E-4D9D-A3A8-369DE6B1B538}">
      <dgm:prSet/>
      <dgm:spPr/>
      <dgm:t>
        <a:bodyPr/>
        <a:lstStyle/>
        <a:p>
          <a:endParaRPr lang="en-US"/>
        </a:p>
      </dgm:t>
    </dgm:pt>
    <dgm:pt modelId="{05FB3594-857D-4A90-9C59-A8FF05A6A37D}" type="sibTrans" cxnId="{E8D9CE78-103E-4D9D-A3A8-369DE6B1B538}">
      <dgm:prSet/>
      <dgm:spPr/>
      <dgm:t>
        <a:bodyPr/>
        <a:lstStyle/>
        <a:p>
          <a:endParaRPr lang="en-US"/>
        </a:p>
      </dgm:t>
    </dgm:pt>
    <dgm:pt modelId="{D549FCAD-1821-4599-94BA-48066B5F3400}">
      <dgm:prSet phldrT="[Text]" custT="1"/>
      <dgm:spPr>
        <a:solidFill>
          <a:srgbClr val="38C5EC"/>
        </a:solidFill>
      </dgm:spPr>
      <dgm:t>
        <a:bodyPr/>
        <a:lstStyle/>
        <a:p>
          <a:r>
            <a:rPr lang="en-US" sz="1800" dirty="0">
              <a:solidFill>
                <a:schemeClr val="tx1"/>
              </a:solidFill>
            </a:rPr>
            <a:t>Retention</a:t>
          </a:r>
        </a:p>
      </dgm:t>
    </dgm:pt>
    <dgm:pt modelId="{DA42537D-5857-4F64-9195-A0C4BA60ECAA}" type="parTrans" cxnId="{E752B3EA-0CE9-4CED-84D2-78F1742334EA}">
      <dgm:prSet/>
      <dgm:spPr/>
      <dgm:t>
        <a:bodyPr/>
        <a:lstStyle/>
        <a:p>
          <a:endParaRPr lang="en-US"/>
        </a:p>
      </dgm:t>
    </dgm:pt>
    <dgm:pt modelId="{D3FBE546-081E-4FD8-9A96-153713F26844}" type="sibTrans" cxnId="{E752B3EA-0CE9-4CED-84D2-78F1742334EA}">
      <dgm:prSet/>
      <dgm:spPr/>
      <dgm:t>
        <a:bodyPr/>
        <a:lstStyle/>
        <a:p>
          <a:endParaRPr lang="en-US"/>
        </a:p>
      </dgm:t>
    </dgm:pt>
    <dgm:pt modelId="{D28732EE-98E6-4083-92C8-EB9AF0E2B514}">
      <dgm:prSet phldrT="[Text]" custT="1"/>
      <dgm:spPr>
        <a:solidFill>
          <a:srgbClr val="38C5EC"/>
        </a:solidFill>
      </dgm:spPr>
      <dgm:t>
        <a:bodyPr/>
        <a:lstStyle/>
        <a:p>
          <a:r>
            <a:rPr lang="en-US" sz="1800" dirty="0">
              <a:solidFill>
                <a:schemeClr val="tx1"/>
              </a:solidFill>
            </a:rPr>
            <a:t>Frontline</a:t>
          </a:r>
          <a:r>
            <a:rPr lang="en-US" sz="1800" baseline="0" dirty="0">
              <a:solidFill>
                <a:schemeClr val="tx1"/>
              </a:solidFill>
            </a:rPr>
            <a:t> Supervisor – The Critical Role</a:t>
          </a:r>
          <a:endParaRPr lang="en-US" sz="1800" dirty="0">
            <a:solidFill>
              <a:schemeClr val="tx1"/>
            </a:solidFill>
          </a:endParaRPr>
        </a:p>
      </dgm:t>
    </dgm:pt>
    <dgm:pt modelId="{EE2B034D-5C6A-4B46-BE8B-1A29E2587A8A}" type="parTrans" cxnId="{D2CCC8EE-0AFF-4DAD-AE95-82D0CB44FA5D}">
      <dgm:prSet/>
      <dgm:spPr/>
      <dgm:t>
        <a:bodyPr/>
        <a:lstStyle/>
        <a:p>
          <a:endParaRPr lang="en-US"/>
        </a:p>
      </dgm:t>
    </dgm:pt>
    <dgm:pt modelId="{646C27F1-C6FC-4CD2-ACA7-869B0E47BC4C}" type="sibTrans" cxnId="{D2CCC8EE-0AFF-4DAD-AE95-82D0CB44FA5D}">
      <dgm:prSet/>
      <dgm:spPr/>
      <dgm:t>
        <a:bodyPr/>
        <a:lstStyle/>
        <a:p>
          <a:endParaRPr lang="en-US"/>
        </a:p>
      </dgm:t>
    </dgm:pt>
    <dgm:pt modelId="{C8ED3A03-EAED-41C2-8637-2B02CDE0F6C5}">
      <dgm:prSet phldrT="[Text]" custT="1"/>
      <dgm:spPr>
        <a:solidFill>
          <a:srgbClr val="38C5EC"/>
        </a:solidFill>
      </dgm:spPr>
      <dgm:t>
        <a:bodyPr/>
        <a:lstStyle/>
        <a:p>
          <a:r>
            <a:rPr lang="en-US" sz="1800" dirty="0">
              <a:solidFill>
                <a:schemeClr val="tx1"/>
              </a:solidFill>
            </a:rPr>
            <a:t>Webinar</a:t>
          </a:r>
        </a:p>
      </dgm:t>
    </dgm:pt>
    <dgm:pt modelId="{4CC240A1-11EE-47F4-BA31-32DC78255C67}" type="parTrans" cxnId="{7D3D86EC-2636-44B8-9C84-98571BFDB557}">
      <dgm:prSet/>
      <dgm:spPr/>
      <dgm:t>
        <a:bodyPr/>
        <a:lstStyle/>
        <a:p>
          <a:endParaRPr lang="en-US"/>
        </a:p>
      </dgm:t>
    </dgm:pt>
    <dgm:pt modelId="{CAF6EAB1-64F4-401C-9CFB-A471C92455AA}" type="sibTrans" cxnId="{7D3D86EC-2636-44B8-9C84-98571BFDB557}">
      <dgm:prSet/>
      <dgm:spPr/>
      <dgm:t>
        <a:bodyPr/>
        <a:lstStyle/>
        <a:p>
          <a:endParaRPr lang="en-US"/>
        </a:p>
      </dgm:t>
    </dgm:pt>
    <dgm:pt modelId="{A73889AA-3E82-405A-A46B-56636575AEAD}" type="pres">
      <dgm:prSet presAssocID="{176DDC8B-DD6B-4AC7-9A56-B78386A52C09}" presName="CompostProcess" presStyleCnt="0">
        <dgm:presLayoutVars>
          <dgm:dir/>
          <dgm:resizeHandles val="exact"/>
        </dgm:presLayoutVars>
      </dgm:prSet>
      <dgm:spPr/>
    </dgm:pt>
    <dgm:pt modelId="{D47CF3C9-9DFC-4416-A721-F5D4601EE1DF}" type="pres">
      <dgm:prSet presAssocID="{176DDC8B-DD6B-4AC7-9A56-B78386A52C09}" presName="arrow" presStyleLbl="bgShp" presStyleIdx="0" presStyleCnt="1" custScaleX="117647" custLinFactNeighborX="2398" custLinFactNeighborY="340"/>
      <dgm:spPr>
        <a:solidFill>
          <a:srgbClr val="CCFFFF"/>
        </a:solidFill>
      </dgm:spPr>
    </dgm:pt>
    <dgm:pt modelId="{1DC63A71-72B7-4954-A692-A80AA598E21E}" type="pres">
      <dgm:prSet presAssocID="{176DDC8B-DD6B-4AC7-9A56-B78386A52C09}" presName="linearProcess" presStyleCnt="0"/>
      <dgm:spPr/>
    </dgm:pt>
    <dgm:pt modelId="{93A0703F-EA0C-4554-984C-50058FE74043}" type="pres">
      <dgm:prSet presAssocID="{3459AEEE-3374-41B3-8F96-47B72BB90C92}" presName="textNode" presStyleLbl="node1" presStyleIdx="0" presStyleCnt="5">
        <dgm:presLayoutVars>
          <dgm:bulletEnabled val="1"/>
        </dgm:presLayoutVars>
      </dgm:prSet>
      <dgm:spPr/>
    </dgm:pt>
    <dgm:pt modelId="{EBA4DB05-128A-43DD-A54A-649C7B117DED}" type="pres">
      <dgm:prSet presAssocID="{71417C3A-5BAE-4E94-9B28-5404410CC18D}" presName="sibTrans" presStyleCnt="0"/>
      <dgm:spPr/>
    </dgm:pt>
    <dgm:pt modelId="{73BB66EF-D1D0-44D7-AA5C-61E6B90FFD3F}" type="pres">
      <dgm:prSet presAssocID="{C61408BC-349D-4B32-95ED-D3499AE07AB6}" presName="textNode" presStyleLbl="node1" presStyleIdx="1" presStyleCnt="5">
        <dgm:presLayoutVars>
          <dgm:bulletEnabled val="1"/>
        </dgm:presLayoutVars>
      </dgm:prSet>
      <dgm:spPr/>
    </dgm:pt>
    <dgm:pt modelId="{2AF9ED2F-A652-41BA-B07B-16923F8A49FD}" type="pres">
      <dgm:prSet presAssocID="{05FB3594-857D-4A90-9C59-A8FF05A6A37D}" presName="sibTrans" presStyleCnt="0"/>
      <dgm:spPr/>
    </dgm:pt>
    <dgm:pt modelId="{F9593AFE-EC8F-4EB0-9252-A2EBC7F34F49}" type="pres">
      <dgm:prSet presAssocID="{D549FCAD-1821-4599-94BA-48066B5F3400}" presName="textNode" presStyleLbl="node1" presStyleIdx="2" presStyleCnt="5">
        <dgm:presLayoutVars>
          <dgm:bulletEnabled val="1"/>
        </dgm:presLayoutVars>
      </dgm:prSet>
      <dgm:spPr/>
    </dgm:pt>
    <dgm:pt modelId="{F1D31D87-4F2F-4324-A53E-7DC1B5890D55}" type="pres">
      <dgm:prSet presAssocID="{D3FBE546-081E-4FD8-9A96-153713F26844}" presName="sibTrans" presStyleCnt="0"/>
      <dgm:spPr/>
    </dgm:pt>
    <dgm:pt modelId="{25E9031A-5463-45C8-9B24-70574508A1BA}" type="pres">
      <dgm:prSet presAssocID="{D28732EE-98E6-4083-92C8-EB9AF0E2B514}" presName="textNode" presStyleLbl="node1" presStyleIdx="3" presStyleCnt="5">
        <dgm:presLayoutVars>
          <dgm:bulletEnabled val="1"/>
        </dgm:presLayoutVars>
      </dgm:prSet>
      <dgm:spPr/>
    </dgm:pt>
    <dgm:pt modelId="{F9057324-91B8-44C7-A74A-25B55D96DC26}" type="pres">
      <dgm:prSet presAssocID="{646C27F1-C6FC-4CD2-ACA7-869B0E47BC4C}" presName="sibTrans" presStyleCnt="0"/>
      <dgm:spPr/>
    </dgm:pt>
    <dgm:pt modelId="{4007CCCA-EAA9-4C79-8604-3D2C08CF6169}" type="pres">
      <dgm:prSet presAssocID="{C8ED3A03-EAED-41C2-8637-2B02CDE0F6C5}" presName="textNode" presStyleLbl="node1" presStyleIdx="4" presStyleCnt="5">
        <dgm:presLayoutVars>
          <dgm:bulletEnabled val="1"/>
        </dgm:presLayoutVars>
      </dgm:prSet>
      <dgm:spPr/>
    </dgm:pt>
  </dgm:ptLst>
  <dgm:cxnLst>
    <dgm:cxn modelId="{ABBAF81C-BCB4-4F62-ABC1-C59864352804}" type="presOf" srcId="{C8ED3A03-EAED-41C2-8637-2B02CDE0F6C5}" destId="{4007CCCA-EAA9-4C79-8604-3D2C08CF6169}" srcOrd="0" destOrd="0" presId="urn:microsoft.com/office/officeart/2005/8/layout/hProcess9"/>
    <dgm:cxn modelId="{E384D43A-9F8A-4E4A-94BF-872AC2C1A091}" type="presOf" srcId="{D28732EE-98E6-4083-92C8-EB9AF0E2B514}" destId="{25E9031A-5463-45C8-9B24-70574508A1BA}" srcOrd="0" destOrd="0" presId="urn:microsoft.com/office/officeart/2005/8/layout/hProcess9"/>
    <dgm:cxn modelId="{714AEC61-A6C1-4948-B1E4-6E61CA9615CB}" type="presOf" srcId="{3459AEEE-3374-41B3-8F96-47B72BB90C92}" destId="{93A0703F-EA0C-4554-984C-50058FE74043}" srcOrd="0" destOrd="0" presId="urn:microsoft.com/office/officeart/2005/8/layout/hProcess9"/>
    <dgm:cxn modelId="{D7815D43-7508-4D0E-B021-A21B9BA64001}" type="presOf" srcId="{176DDC8B-DD6B-4AC7-9A56-B78386A52C09}" destId="{A73889AA-3E82-405A-A46B-56636575AEAD}" srcOrd="0" destOrd="0" presId="urn:microsoft.com/office/officeart/2005/8/layout/hProcess9"/>
    <dgm:cxn modelId="{C5A65D70-703F-4229-993B-1FA4E588BBE0}" type="presOf" srcId="{C61408BC-349D-4B32-95ED-D3499AE07AB6}" destId="{73BB66EF-D1D0-44D7-AA5C-61E6B90FFD3F}" srcOrd="0" destOrd="0" presId="urn:microsoft.com/office/officeart/2005/8/layout/hProcess9"/>
    <dgm:cxn modelId="{E8D9CE78-103E-4D9D-A3A8-369DE6B1B538}" srcId="{176DDC8B-DD6B-4AC7-9A56-B78386A52C09}" destId="{C61408BC-349D-4B32-95ED-D3499AE07AB6}" srcOrd="1" destOrd="0" parTransId="{753A193E-F903-4C33-B151-2A1E97FC9613}" sibTransId="{05FB3594-857D-4A90-9C59-A8FF05A6A37D}"/>
    <dgm:cxn modelId="{408664A6-8DB6-4815-BA3B-6E261A6992E3}" type="presOf" srcId="{D549FCAD-1821-4599-94BA-48066B5F3400}" destId="{F9593AFE-EC8F-4EB0-9252-A2EBC7F34F49}" srcOrd="0" destOrd="0" presId="urn:microsoft.com/office/officeart/2005/8/layout/hProcess9"/>
    <dgm:cxn modelId="{215BB6AE-9070-4C47-80EB-40275104B855}" srcId="{176DDC8B-DD6B-4AC7-9A56-B78386A52C09}" destId="{3459AEEE-3374-41B3-8F96-47B72BB90C92}" srcOrd="0" destOrd="0" parTransId="{7E06DF38-D35F-43A0-8A77-4D51217D11FB}" sibTransId="{71417C3A-5BAE-4E94-9B28-5404410CC18D}"/>
    <dgm:cxn modelId="{E752B3EA-0CE9-4CED-84D2-78F1742334EA}" srcId="{176DDC8B-DD6B-4AC7-9A56-B78386A52C09}" destId="{D549FCAD-1821-4599-94BA-48066B5F3400}" srcOrd="2" destOrd="0" parTransId="{DA42537D-5857-4F64-9195-A0C4BA60ECAA}" sibTransId="{D3FBE546-081E-4FD8-9A96-153713F26844}"/>
    <dgm:cxn modelId="{7D3D86EC-2636-44B8-9C84-98571BFDB557}" srcId="{176DDC8B-DD6B-4AC7-9A56-B78386A52C09}" destId="{C8ED3A03-EAED-41C2-8637-2B02CDE0F6C5}" srcOrd="4" destOrd="0" parTransId="{4CC240A1-11EE-47F4-BA31-32DC78255C67}" sibTransId="{CAF6EAB1-64F4-401C-9CFB-A471C92455AA}"/>
    <dgm:cxn modelId="{D2CCC8EE-0AFF-4DAD-AE95-82D0CB44FA5D}" srcId="{176DDC8B-DD6B-4AC7-9A56-B78386A52C09}" destId="{D28732EE-98E6-4083-92C8-EB9AF0E2B514}" srcOrd="3" destOrd="0" parTransId="{EE2B034D-5C6A-4B46-BE8B-1A29E2587A8A}" sibTransId="{646C27F1-C6FC-4CD2-ACA7-869B0E47BC4C}"/>
    <dgm:cxn modelId="{1C5A5AFF-AF42-49EE-BA7F-598A04DB047E}" type="presParOf" srcId="{A73889AA-3E82-405A-A46B-56636575AEAD}" destId="{D47CF3C9-9DFC-4416-A721-F5D4601EE1DF}" srcOrd="0" destOrd="0" presId="urn:microsoft.com/office/officeart/2005/8/layout/hProcess9"/>
    <dgm:cxn modelId="{D45F5F44-38DF-41A4-89E3-1922E1420A4D}" type="presParOf" srcId="{A73889AA-3E82-405A-A46B-56636575AEAD}" destId="{1DC63A71-72B7-4954-A692-A80AA598E21E}" srcOrd="1" destOrd="0" presId="urn:microsoft.com/office/officeart/2005/8/layout/hProcess9"/>
    <dgm:cxn modelId="{FDA1DC0B-25BA-4AC7-95A9-838C0AC42474}" type="presParOf" srcId="{1DC63A71-72B7-4954-A692-A80AA598E21E}" destId="{93A0703F-EA0C-4554-984C-50058FE74043}" srcOrd="0" destOrd="0" presId="urn:microsoft.com/office/officeart/2005/8/layout/hProcess9"/>
    <dgm:cxn modelId="{8107C459-27A7-43E1-A498-13B055766EBC}" type="presParOf" srcId="{1DC63A71-72B7-4954-A692-A80AA598E21E}" destId="{EBA4DB05-128A-43DD-A54A-649C7B117DED}" srcOrd="1" destOrd="0" presId="urn:microsoft.com/office/officeart/2005/8/layout/hProcess9"/>
    <dgm:cxn modelId="{CFF35932-609C-4995-AEBE-30A433AB345F}" type="presParOf" srcId="{1DC63A71-72B7-4954-A692-A80AA598E21E}" destId="{73BB66EF-D1D0-44D7-AA5C-61E6B90FFD3F}" srcOrd="2" destOrd="0" presId="urn:microsoft.com/office/officeart/2005/8/layout/hProcess9"/>
    <dgm:cxn modelId="{6F243A9F-E9C7-4C71-B814-E7E79ABF5EEA}" type="presParOf" srcId="{1DC63A71-72B7-4954-A692-A80AA598E21E}" destId="{2AF9ED2F-A652-41BA-B07B-16923F8A49FD}" srcOrd="3" destOrd="0" presId="urn:microsoft.com/office/officeart/2005/8/layout/hProcess9"/>
    <dgm:cxn modelId="{A8890AB7-F16C-4CCC-B86D-FA9DF2F29F05}" type="presParOf" srcId="{1DC63A71-72B7-4954-A692-A80AA598E21E}" destId="{F9593AFE-EC8F-4EB0-9252-A2EBC7F34F49}" srcOrd="4" destOrd="0" presId="urn:microsoft.com/office/officeart/2005/8/layout/hProcess9"/>
    <dgm:cxn modelId="{251DEFE8-5BC3-4963-A924-C8D34C9AD3D1}" type="presParOf" srcId="{1DC63A71-72B7-4954-A692-A80AA598E21E}" destId="{F1D31D87-4F2F-4324-A53E-7DC1B5890D55}" srcOrd="5" destOrd="0" presId="urn:microsoft.com/office/officeart/2005/8/layout/hProcess9"/>
    <dgm:cxn modelId="{0EC9EE14-411B-4B35-A764-42819F2ADF87}" type="presParOf" srcId="{1DC63A71-72B7-4954-A692-A80AA598E21E}" destId="{25E9031A-5463-45C8-9B24-70574508A1BA}" srcOrd="6" destOrd="0" presId="urn:microsoft.com/office/officeart/2005/8/layout/hProcess9"/>
    <dgm:cxn modelId="{D438402A-0DEB-4A9E-A158-A62EF245B12F}" type="presParOf" srcId="{1DC63A71-72B7-4954-A692-A80AA598E21E}" destId="{F9057324-91B8-44C7-A74A-25B55D96DC26}" srcOrd="7" destOrd="0" presId="urn:microsoft.com/office/officeart/2005/8/layout/hProcess9"/>
    <dgm:cxn modelId="{36A2AF21-02BE-45C9-9FED-A394802B9B61}" type="presParOf" srcId="{1DC63A71-72B7-4954-A692-A80AA598E21E}" destId="{4007CCCA-EAA9-4C79-8604-3D2C08CF6169}"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CF3C9-9DFC-4416-A721-F5D4601EE1DF}">
      <dsp:nvSpPr>
        <dsp:cNvPr id="0" name=""/>
        <dsp:cNvSpPr/>
      </dsp:nvSpPr>
      <dsp:spPr>
        <a:xfrm>
          <a:off x="5" y="0"/>
          <a:ext cx="10870617" cy="5418667"/>
        </a:xfrm>
        <a:prstGeom prst="rightArrow">
          <a:avLst/>
        </a:prstGeom>
        <a:solidFill>
          <a:srgbClr val="CCFFFF"/>
        </a:solidFill>
        <a:ln>
          <a:noFill/>
        </a:ln>
        <a:effectLst/>
      </dsp:spPr>
      <dsp:style>
        <a:lnRef idx="0">
          <a:scrgbClr r="0" g="0" b="0"/>
        </a:lnRef>
        <a:fillRef idx="1">
          <a:scrgbClr r="0" g="0" b="0"/>
        </a:fillRef>
        <a:effectRef idx="0">
          <a:scrgbClr r="0" g="0" b="0"/>
        </a:effectRef>
        <a:fontRef idx="minor"/>
      </dsp:style>
    </dsp:sp>
    <dsp:sp modelId="{93A0703F-EA0C-4554-984C-50058FE74043}">
      <dsp:nvSpPr>
        <dsp:cNvPr id="0" name=""/>
        <dsp:cNvSpPr/>
      </dsp:nvSpPr>
      <dsp:spPr>
        <a:xfrm>
          <a:off x="8426" y="1625600"/>
          <a:ext cx="2059075" cy="2167466"/>
        </a:xfrm>
        <a:prstGeom prst="roundRect">
          <a:avLst/>
        </a:prstGeom>
        <a:solidFill>
          <a:srgbClr val="38C5E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tenncare.umn.ici.edu</a:t>
          </a:r>
        </a:p>
      </dsp:txBody>
      <dsp:txXfrm>
        <a:off x="108942" y="1726116"/>
        <a:ext cx="1858043" cy="1966434"/>
      </dsp:txXfrm>
    </dsp:sp>
    <dsp:sp modelId="{73BB66EF-D1D0-44D7-AA5C-61E6B90FFD3F}">
      <dsp:nvSpPr>
        <dsp:cNvPr id="0" name=""/>
        <dsp:cNvSpPr/>
      </dsp:nvSpPr>
      <dsp:spPr>
        <a:xfrm>
          <a:off x="2207100" y="1625600"/>
          <a:ext cx="2059075" cy="2167466"/>
        </a:xfrm>
        <a:prstGeom prst="roundRect">
          <a:avLst/>
        </a:prstGeom>
        <a:solidFill>
          <a:srgbClr val="38C5E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Toolkit</a:t>
          </a:r>
        </a:p>
      </dsp:txBody>
      <dsp:txXfrm>
        <a:off x="2307616" y="1726116"/>
        <a:ext cx="1858043" cy="1966434"/>
      </dsp:txXfrm>
    </dsp:sp>
    <dsp:sp modelId="{F9593AFE-EC8F-4EB0-9252-A2EBC7F34F49}">
      <dsp:nvSpPr>
        <dsp:cNvPr id="0" name=""/>
        <dsp:cNvSpPr/>
      </dsp:nvSpPr>
      <dsp:spPr>
        <a:xfrm>
          <a:off x="4405773" y="1625600"/>
          <a:ext cx="2059075" cy="2167466"/>
        </a:xfrm>
        <a:prstGeom prst="roundRect">
          <a:avLst/>
        </a:prstGeom>
        <a:solidFill>
          <a:srgbClr val="38C5E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Retention</a:t>
          </a:r>
        </a:p>
      </dsp:txBody>
      <dsp:txXfrm>
        <a:off x="4506289" y="1726116"/>
        <a:ext cx="1858043" cy="1966434"/>
      </dsp:txXfrm>
    </dsp:sp>
    <dsp:sp modelId="{25E9031A-5463-45C8-9B24-70574508A1BA}">
      <dsp:nvSpPr>
        <dsp:cNvPr id="0" name=""/>
        <dsp:cNvSpPr/>
      </dsp:nvSpPr>
      <dsp:spPr>
        <a:xfrm>
          <a:off x="6604447" y="1625600"/>
          <a:ext cx="2059075" cy="2167466"/>
        </a:xfrm>
        <a:prstGeom prst="roundRect">
          <a:avLst/>
        </a:prstGeom>
        <a:solidFill>
          <a:srgbClr val="38C5E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Frontline</a:t>
          </a:r>
          <a:r>
            <a:rPr lang="en-US" sz="1800" kern="1200" baseline="0" dirty="0">
              <a:solidFill>
                <a:schemeClr val="tx1"/>
              </a:solidFill>
            </a:rPr>
            <a:t> Supervisor – The Critical Role</a:t>
          </a:r>
          <a:endParaRPr lang="en-US" sz="1800" kern="1200" dirty="0">
            <a:solidFill>
              <a:schemeClr val="tx1"/>
            </a:solidFill>
          </a:endParaRPr>
        </a:p>
      </dsp:txBody>
      <dsp:txXfrm>
        <a:off x="6704963" y="1726116"/>
        <a:ext cx="1858043" cy="1966434"/>
      </dsp:txXfrm>
    </dsp:sp>
    <dsp:sp modelId="{4007CCCA-EAA9-4C79-8604-3D2C08CF6169}">
      <dsp:nvSpPr>
        <dsp:cNvPr id="0" name=""/>
        <dsp:cNvSpPr/>
      </dsp:nvSpPr>
      <dsp:spPr>
        <a:xfrm>
          <a:off x="8803121" y="1625600"/>
          <a:ext cx="2059075" cy="2167466"/>
        </a:xfrm>
        <a:prstGeom prst="roundRect">
          <a:avLst/>
        </a:prstGeom>
        <a:solidFill>
          <a:srgbClr val="38C5E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Webinar</a:t>
          </a:r>
        </a:p>
      </dsp:txBody>
      <dsp:txXfrm>
        <a:off x="8903637" y="1726116"/>
        <a:ext cx="1858043" cy="196643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70799A-0B77-4B81-863F-0691952A7DFB}" type="datetimeFigureOut">
              <a:rPr lang="en-US" smtClean="0"/>
              <a:t>8/30/2021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94951F-DB89-46A0-8245-A40C626A4F19}" type="slidenum">
              <a:rPr lang="en-US" smtClean="0"/>
              <a:t>‹#›</a:t>
            </a:fld>
            <a:endParaRPr lang="en-US"/>
          </a:p>
        </p:txBody>
      </p:sp>
    </p:spTree>
    <p:extLst>
      <p:ext uri="{BB962C8B-B14F-4D97-AF65-F5344CB8AC3E}">
        <p14:creationId xmlns:p14="http://schemas.microsoft.com/office/powerpoint/2010/main" val="1695407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To </a:t>
            </a:r>
            <a:r>
              <a:rPr lang="en-US" b="0" i="1" baseline="0" dirty="0"/>
              <a:t>Prepare: </a:t>
            </a:r>
          </a:p>
          <a:p>
            <a:pPr marL="171450" indent="-171450">
              <a:buFont typeface="Wingdings" panose="05000000000000000000" pitchFamily="2" charset="2"/>
              <a:buChar char="Ø"/>
            </a:pPr>
            <a:r>
              <a:rPr lang="en-US" i="1" baseline="0" dirty="0"/>
              <a:t>Turn on Live Transcript and record if applicable</a:t>
            </a:r>
          </a:p>
          <a:p>
            <a:pPr marL="171450" indent="-171450">
              <a:buFont typeface="Wingdings" panose="05000000000000000000" pitchFamily="2" charset="2"/>
              <a:buChar char="Ø"/>
            </a:pPr>
            <a:r>
              <a:rPr lang="en-US" i="0" baseline="0" dirty="0"/>
              <a:t>prepare (Name of Learning Lab) and PDF of slides (without notes) to put in chat</a:t>
            </a:r>
          </a:p>
          <a:p>
            <a:pPr marL="174708" indent="-174708">
              <a:buFont typeface="Wingdings" panose="05000000000000000000" pitchFamily="2" charset="2"/>
              <a:buChar char="Ø"/>
            </a:pPr>
            <a:r>
              <a:rPr lang="en-US" i="0" dirty="0"/>
              <a:t>Slide #2 – Update presenter names</a:t>
            </a:r>
            <a:endParaRPr lang="en-US" i="0" dirty="0">
              <a:cs typeface="Calibri"/>
            </a:endParaRPr>
          </a:p>
          <a:p>
            <a:pPr marL="174708" indent="-174708">
              <a:buFont typeface="Wingdings" panose="05000000000000000000" pitchFamily="2" charset="2"/>
              <a:buChar char="Ø"/>
            </a:pPr>
            <a:r>
              <a:rPr lang="en-US" i="0" dirty="0"/>
              <a:t>Check that the presenter can share their screen </a:t>
            </a:r>
          </a:p>
          <a:p>
            <a:pPr marL="174708" indent="-174708">
              <a:buFont typeface="Wingdings" panose="05000000000000000000" pitchFamily="2" charset="2"/>
              <a:buChar char="Ø"/>
            </a:pPr>
            <a:r>
              <a:rPr lang="en-US" i="0" dirty="0">
                <a:cs typeface="Calibri" panose="020F0502020204030204"/>
              </a:rPr>
              <a:t>Prepare polls/breakout groups if a large group</a:t>
            </a:r>
          </a:p>
          <a:p>
            <a:pPr marL="174708" indent="-174708">
              <a:buFont typeface="Wingdings" panose="05000000000000000000" pitchFamily="2" charset="2"/>
              <a:buChar char="Ø"/>
            </a:pPr>
            <a:r>
              <a:rPr lang="en-US" i="0" dirty="0">
                <a:cs typeface="Calibri" panose="020F0502020204030204"/>
              </a:rPr>
              <a:t>Assign</a:t>
            </a:r>
            <a:r>
              <a:rPr lang="en-US" i="0" baseline="0" dirty="0">
                <a:cs typeface="Calibri" panose="020F0502020204030204"/>
              </a:rPr>
              <a:t> an attendance taker, timekeeper, chat monitor</a:t>
            </a:r>
            <a:endParaRPr lang="en-US" i="0" dirty="0">
              <a:cs typeface="Calibri" panose="020F0502020204030204"/>
            </a:endParaRPr>
          </a:p>
          <a:p>
            <a:endParaRPr lang="en-US" i="1" baseline="0" dirty="0"/>
          </a:p>
          <a:p>
            <a:r>
              <a:rPr lang="en-US" i="1" baseline="0" dirty="0"/>
              <a:t>Note to Facilitator:</a:t>
            </a:r>
          </a:p>
          <a:p>
            <a:r>
              <a:rPr lang="en-US" b="1" i="0" baseline="0" dirty="0"/>
              <a:t>Bold Text = Timing</a:t>
            </a:r>
          </a:p>
          <a:p>
            <a:r>
              <a:rPr lang="en-US" b="0" i="1" baseline="0" dirty="0"/>
              <a:t>Italicized Text = Notes – do not read</a:t>
            </a:r>
          </a:p>
          <a:p>
            <a:r>
              <a:rPr lang="en-US" b="0" i="0" baseline="0" dirty="0"/>
              <a:t>Regular Text = Talking Points</a:t>
            </a:r>
            <a:endParaRPr lang="en-US" b="0" i="0" dirty="0"/>
          </a:p>
        </p:txBody>
      </p:sp>
      <p:sp>
        <p:nvSpPr>
          <p:cNvPr id="4" name="Slide Number Placeholder 3"/>
          <p:cNvSpPr>
            <a:spLocks noGrp="1"/>
          </p:cNvSpPr>
          <p:nvPr>
            <p:ph type="sldNum" sz="quarter" idx="10"/>
          </p:nvPr>
        </p:nvSpPr>
        <p:spPr/>
        <p:txBody>
          <a:bodyPr/>
          <a:lstStyle/>
          <a:p>
            <a:fld id="{1794951F-DB89-46A0-8245-A40C626A4F19}" type="slidenum">
              <a:rPr lang="en-US" smtClean="0"/>
              <a:t>1</a:t>
            </a:fld>
            <a:endParaRPr lang="en-US"/>
          </a:p>
        </p:txBody>
      </p:sp>
    </p:spTree>
    <p:extLst>
      <p:ext uri="{BB962C8B-B14F-4D97-AF65-F5344CB8AC3E}">
        <p14:creationId xmlns:p14="http://schemas.microsoft.com/office/powerpoint/2010/main" val="2246804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b="1" dirty="0"/>
              <a:t>Time: 30 seconds</a:t>
            </a:r>
          </a:p>
          <a:p>
            <a:pPr marL="0" indent="0">
              <a:buFont typeface="Wingdings" pitchFamily="2" charset="2"/>
              <a:buNone/>
            </a:pPr>
            <a:r>
              <a:rPr lang="en-US" dirty="0"/>
              <a:t>Talking Points:</a:t>
            </a:r>
          </a:p>
          <a:p>
            <a:pPr marL="171450" indent="-171450">
              <a:buFont typeface="Wingdings" pitchFamily="2" charset="2"/>
              <a:buChar char="Ø"/>
            </a:pPr>
            <a:r>
              <a:rPr lang="en-US" dirty="0"/>
              <a:t>Connecting to career ladders and opportunities for advancement. </a:t>
            </a:r>
          </a:p>
          <a:p>
            <a:pPr marL="628650" lvl="1" indent="-171450">
              <a:buFont typeface="Wingdings" pitchFamily="2" charset="2"/>
              <a:buChar char="Ø"/>
            </a:pPr>
            <a:r>
              <a:rPr lang="en-US" dirty="0"/>
              <a:t>By having a tool that clearly identify what you are looking for in a supervisors you can then support the people within your organization to better understand if this is a role they feel they would like to peruse.  </a:t>
            </a:r>
          </a:p>
          <a:p>
            <a:pPr marL="628650" lvl="1" indent="-171450">
              <a:buFont typeface="Wingdings" pitchFamily="2" charset="2"/>
              <a:buChar char="Ø"/>
            </a:pPr>
            <a:r>
              <a:rPr lang="en-US" dirty="0"/>
              <a:t>You can also utilize this tool when evaluating if your other tools such as Job descriptions and interview questions match what you are asking your FLS to do. </a:t>
            </a:r>
          </a:p>
          <a:p>
            <a:endParaRPr lang="en-US" dirty="0"/>
          </a:p>
          <a:p>
            <a:endParaRPr lang="en-US" dirty="0"/>
          </a:p>
        </p:txBody>
      </p:sp>
      <p:sp>
        <p:nvSpPr>
          <p:cNvPr id="4" name="Slide Number Placeholder 3"/>
          <p:cNvSpPr>
            <a:spLocks noGrp="1"/>
          </p:cNvSpPr>
          <p:nvPr>
            <p:ph type="sldNum" sz="quarter" idx="5"/>
          </p:nvPr>
        </p:nvSpPr>
        <p:spPr/>
        <p:txBody>
          <a:bodyPr/>
          <a:lstStyle/>
          <a:p>
            <a:fld id="{1794951F-DB89-46A0-8245-A40C626A4F19}" type="slidenum">
              <a:rPr lang="en-US" smtClean="0"/>
              <a:t>10</a:t>
            </a:fld>
            <a:endParaRPr lang="en-US"/>
          </a:p>
        </p:txBody>
      </p:sp>
    </p:spTree>
    <p:extLst>
      <p:ext uri="{BB962C8B-B14F-4D97-AF65-F5344CB8AC3E}">
        <p14:creationId xmlns:p14="http://schemas.microsoft.com/office/powerpoint/2010/main" val="616155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dirty="0"/>
              <a:t>Timing: 10 minutes Small group, leaving time for Large group report back – 5-7</a:t>
            </a:r>
            <a:r>
              <a:rPr lang="en-US" b="1" baseline="0" dirty="0"/>
              <a:t> minutes</a:t>
            </a:r>
            <a:endParaRPr lang="en-US" b="1"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0" dirty="0"/>
              <a:t>Talking Points: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Any questions about the tool?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Are you using any type of tool?</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794951F-DB89-46A0-8245-A40C626A4F19}" type="slidenum">
              <a:rPr lang="en-US" smtClean="0"/>
              <a:t>11</a:t>
            </a:fld>
            <a:endParaRPr lang="en-US"/>
          </a:p>
        </p:txBody>
      </p:sp>
    </p:spTree>
    <p:extLst>
      <p:ext uri="{BB962C8B-B14F-4D97-AF65-F5344CB8AC3E}">
        <p14:creationId xmlns:p14="http://schemas.microsoft.com/office/powerpoint/2010/main" val="3948725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i="0" dirty="0"/>
              <a:t>Time: Up to 7 minutes or longer if you have extra time</a:t>
            </a:r>
            <a:endParaRPr lang="en-US" b="1" i="0" baseline="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0" dirty="0"/>
              <a:t>Talking Points:</a:t>
            </a:r>
          </a:p>
          <a:p>
            <a:pPr marL="171450" indent="-171450">
              <a:buFont typeface="Wingdings" panose="05000000000000000000" pitchFamily="2" charset="2"/>
              <a:buChar char="Ø"/>
            </a:pPr>
            <a:r>
              <a:rPr lang="en-US" b="0" i="1" dirty="0"/>
              <a:t>Dependent on time: can skip this slide, do round robin, ask for one example, etc. </a:t>
            </a:r>
          </a:p>
          <a:p>
            <a:pPr marL="171450" indent="-171450">
              <a:buFont typeface="Wingdings" panose="05000000000000000000" pitchFamily="2" charset="2"/>
              <a:buChar char="Ø"/>
            </a:pPr>
            <a:r>
              <a:rPr lang="en-US" b="0" i="1" dirty="0"/>
              <a:t>Ask one person to report their next step, then explain we’re here to help as you think about your next steps. Encourage</a:t>
            </a:r>
            <a:r>
              <a:rPr lang="en-US" b="0" i="1" baseline="0" dirty="0"/>
              <a:t> them to think about next step of applying what they learned today, and to add it to their action plan. Transition to next slide to explain if they have questions or want help planning, they can attend office hours or schedule 1:1 consultation time. </a:t>
            </a:r>
            <a:endParaRPr lang="en-US" sz="1200" b="0" i="1" baseline="0" dirty="0">
              <a:cs typeface="+mn-cs"/>
            </a:endParaRPr>
          </a:p>
          <a:p>
            <a:pPr marL="171450" indent="-171450">
              <a:buFont typeface="Wingdings" panose="05000000000000000000" pitchFamily="2" charset="2"/>
              <a:buChar char="Ø"/>
            </a:pPr>
            <a:r>
              <a:rPr lang="en-US" sz="3200" i="1" dirty="0">
                <a:cs typeface="Calibri Light"/>
              </a:rPr>
              <a:t>Facilitator note.  If there is a whiteboard take this information down. </a:t>
            </a:r>
          </a:p>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0E140-93E8-471F-9349-F0BB6098DE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2466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i="0" dirty="0"/>
              <a:t>Time:</a:t>
            </a:r>
            <a:r>
              <a:rPr lang="en-US" b="1" i="0" baseline="0" dirty="0"/>
              <a:t> 15 seconds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0" i="0" baseline="0" dirty="0"/>
              <a:t>Talking Points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0" i="0" baseline="0" dirty="0"/>
              <a:t>Here are ways to keep in touch with us and continue your learning. </a:t>
            </a:r>
            <a:endParaRPr lang="en-US" b="0" i="0" dirty="0"/>
          </a:p>
          <a:p>
            <a:pPr marL="0" indent="0">
              <a:buFont typeface="Wingdings" panose="05000000000000000000" pitchFamily="2" charset="2"/>
              <a:buNone/>
            </a:pPr>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487D6291-FB8F-4913-892F-08B16A588B0E}" type="slidenum">
              <a:rPr lang="en-US" smtClean="0"/>
              <a:t>13</a:t>
            </a:fld>
            <a:endParaRPr lang="en-US"/>
          </a:p>
        </p:txBody>
      </p:sp>
    </p:spTree>
    <p:extLst>
      <p:ext uri="{BB962C8B-B14F-4D97-AF65-F5344CB8AC3E}">
        <p14:creationId xmlns:p14="http://schemas.microsoft.com/office/powerpoint/2010/main" val="1560896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Time:</a:t>
            </a:r>
            <a:r>
              <a:rPr lang="en-US" b="1" i="0" baseline="0" dirty="0"/>
              <a:t> 30 seconds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a:t>This the path to the Frontline Supervisor – The Critical Role webinar.  It is on the Tenncare website, go to the DSP Workforce Toolkit, then in the Retention section you will find it. </a:t>
            </a:r>
            <a:endParaRPr lang="en-US" b="0" i="0" dirty="0"/>
          </a:p>
          <a:p>
            <a:endParaRPr lang="en-US" b="1" i="0" dirty="0"/>
          </a:p>
        </p:txBody>
      </p:sp>
      <p:sp>
        <p:nvSpPr>
          <p:cNvPr id="4" name="Slide Number Placeholder 3"/>
          <p:cNvSpPr>
            <a:spLocks noGrp="1"/>
          </p:cNvSpPr>
          <p:nvPr>
            <p:ph type="sldNum" sz="quarter" idx="10"/>
          </p:nvPr>
        </p:nvSpPr>
        <p:spPr/>
        <p:txBody>
          <a:bodyPr/>
          <a:lstStyle/>
          <a:p>
            <a:fld id="{1794951F-DB89-46A0-8245-A40C626A4F19}" type="slidenum">
              <a:rPr lang="en-US" smtClean="0"/>
              <a:t>14</a:t>
            </a:fld>
            <a:endParaRPr lang="en-US"/>
          </a:p>
        </p:txBody>
      </p:sp>
    </p:spTree>
    <p:extLst>
      <p:ext uri="{BB962C8B-B14F-4D97-AF65-F5344CB8AC3E}">
        <p14:creationId xmlns:p14="http://schemas.microsoft.com/office/powerpoint/2010/main" val="3479154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cs typeface="Calibri" panose="020F0502020204030204"/>
              </a:rPr>
              <a:t>Time:</a:t>
            </a:r>
            <a:r>
              <a:rPr lang="en-US" altLang="en-US" b="1" baseline="0" dirty="0">
                <a:cs typeface="Calibri" panose="020F0502020204030204"/>
              </a:rPr>
              <a:t> 30-60 seconds</a:t>
            </a:r>
            <a:endParaRPr lang="en-US" altLang="en-US" b="1" dirty="0">
              <a:cs typeface="Calibri" panose="020F0502020204030204"/>
            </a:endParaRPr>
          </a:p>
          <a:p>
            <a:pPr eaLnBrk="1" hangingPunct="1">
              <a:spcBef>
                <a:spcPct val="0"/>
              </a:spcBef>
            </a:pPr>
            <a:r>
              <a:rPr lang="en-US" altLang="en-US" dirty="0">
                <a:cs typeface="Calibri" panose="020F0502020204030204"/>
              </a:rPr>
              <a:t>Edit</a:t>
            </a:r>
            <a:r>
              <a:rPr lang="en-US" altLang="en-US" baseline="0" dirty="0">
                <a:cs typeface="Calibri" panose="020F0502020204030204"/>
              </a:rPr>
              <a:t> slide as needed regarding upcoming workshops</a:t>
            </a:r>
          </a:p>
          <a:p>
            <a:pPr eaLnBrk="1" hangingPunct="1">
              <a:spcBef>
                <a:spcPct val="0"/>
              </a:spcBef>
            </a:pPr>
            <a:endParaRPr lang="en-US" altLang="en-US" baseline="0" dirty="0">
              <a:cs typeface="Calibri" panose="020F0502020204030204"/>
            </a:endParaRPr>
          </a:p>
          <a:p>
            <a:pPr eaLnBrk="1" hangingPunct="1">
              <a:spcBef>
                <a:spcPct val="0"/>
              </a:spcBef>
            </a:pPr>
            <a:r>
              <a:rPr lang="en-US" altLang="en-US" baseline="0" dirty="0">
                <a:cs typeface="Calibri" panose="020F0502020204030204"/>
              </a:rPr>
              <a:t>Registration links: https://tenncare.ici.umn.edu/community-of-practice</a:t>
            </a:r>
            <a:endParaRPr lang="en-US" altLang="en-US" dirty="0">
              <a:cs typeface="Calibri" panose="020F0502020204030204"/>
            </a:endParaRPr>
          </a:p>
        </p:txBody>
      </p:sp>
      <p:sp>
        <p:nvSpPr>
          <p:cNvPr id="227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0007" indent="-296033">
              <a:defRPr>
                <a:solidFill>
                  <a:schemeClr val="tx1"/>
                </a:solidFill>
                <a:latin typeface="Calibri" panose="020F0502020204030204" pitchFamily="34" charset="0"/>
              </a:defRPr>
            </a:lvl2pPr>
            <a:lvl3pPr marL="1185747" indent="-236179">
              <a:defRPr>
                <a:solidFill>
                  <a:schemeClr val="tx1"/>
                </a:solidFill>
                <a:latin typeface="Calibri" panose="020F0502020204030204" pitchFamily="34" charset="0"/>
              </a:defRPr>
            </a:lvl3pPr>
            <a:lvl4pPr marL="1661340" indent="-236179">
              <a:defRPr>
                <a:solidFill>
                  <a:schemeClr val="tx1"/>
                </a:solidFill>
                <a:latin typeface="Calibri" panose="020F0502020204030204" pitchFamily="34" charset="0"/>
              </a:defRPr>
            </a:lvl4pPr>
            <a:lvl5pPr marL="2135315" indent="-236179">
              <a:defRPr>
                <a:solidFill>
                  <a:schemeClr val="tx1"/>
                </a:solidFill>
                <a:latin typeface="Calibri" panose="020F0502020204030204" pitchFamily="34" charset="0"/>
              </a:defRPr>
            </a:lvl5pPr>
            <a:lvl6pPr marL="2601201" indent="-236179" eaLnBrk="0" fontAlgn="base" hangingPunct="0">
              <a:spcBef>
                <a:spcPct val="0"/>
              </a:spcBef>
              <a:spcAft>
                <a:spcPct val="0"/>
              </a:spcAft>
              <a:defRPr>
                <a:solidFill>
                  <a:schemeClr val="tx1"/>
                </a:solidFill>
                <a:latin typeface="Calibri" panose="020F0502020204030204" pitchFamily="34" charset="0"/>
              </a:defRPr>
            </a:lvl6pPr>
            <a:lvl7pPr marL="3067088" indent="-236179" eaLnBrk="0" fontAlgn="base" hangingPunct="0">
              <a:spcBef>
                <a:spcPct val="0"/>
              </a:spcBef>
              <a:spcAft>
                <a:spcPct val="0"/>
              </a:spcAft>
              <a:defRPr>
                <a:solidFill>
                  <a:schemeClr val="tx1"/>
                </a:solidFill>
                <a:latin typeface="Calibri" panose="020F0502020204030204" pitchFamily="34" charset="0"/>
              </a:defRPr>
            </a:lvl7pPr>
            <a:lvl8pPr marL="3532975" indent="-236179" eaLnBrk="0" fontAlgn="base" hangingPunct="0">
              <a:spcBef>
                <a:spcPct val="0"/>
              </a:spcBef>
              <a:spcAft>
                <a:spcPct val="0"/>
              </a:spcAft>
              <a:defRPr>
                <a:solidFill>
                  <a:schemeClr val="tx1"/>
                </a:solidFill>
                <a:latin typeface="Calibri" panose="020F0502020204030204" pitchFamily="34" charset="0"/>
              </a:defRPr>
            </a:lvl8pPr>
            <a:lvl9pPr marL="3998862" indent="-236179"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CC85A6D-DA4B-4FD0-80EB-1CD44D39377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15847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7EF461-0DA1-49B8-9494-EA2A34B00B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5211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i="0" dirty="0"/>
              <a:t>Time:</a:t>
            </a:r>
            <a:r>
              <a:rPr lang="en-US" b="1" i="0" baseline="0" dirty="0"/>
              <a:t> 15 seconds</a:t>
            </a:r>
          </a:p>
          <a:p>
            <a:pPr marL="0" indent="0" rtl="0">
              <a:buFont typeface="Wingdings" panose="05000000000000000000" pitchFamily="2" charset="2"/>
              <a:buNone/>
            </a:pPr>
            <a:endParaRPr lang="en-US" b="0" i="0" dirty="0"/>
          </a:p>
          <a:p>
            <a:pPr marL="0" indent="0" rtl="0">
              <a:buFont typeface="Wingdings" panose="05000000000000000000" pitchFamily="2" charset="2"/>
              <a:buNone/>
            </a:pPr>
            <a:r>
              <a:rPr lang="en-US" b="0" i="0" dirty="0"/>
              <a:t>Talking Points: </a:t>
            </a:r>
          </a:p>
          <a:p>
            <a:pPr marL="228600" indent="-228600" rtl="0">
              <a:buFont typeface="Wingdings" panose="05000000000000000000" pitchFamily="2" charset="2"/>
              <a:buChar char="Ø"/>
            </a:pPr>
            <a:r>
              <a:rPr lang="en-US" b="0" i="1" dirty="0"/>
              <a:t>Welcome and introduce self</a:t>
            </a:r>
            <a:endParaRPr lang="en-US" b="0" i="1" dirty="0">
              <a:effectLst/>
            </a:endParaRPr>
          </a:p>
          <a:p>
            <a:pPr marL="228600" indent="-228600" rtl="0" fontAlgn="base">
              <a:buFont typeface="Wingdings" panose="05000000000000000000" pitchFamily="2" charset="2"/>
              <a:buChar char="Ø"/>
            </a:pPr>
            <a:r>
              <a:rPr lang="en-US" dirty="0"/>
              <a:t>Acknowledge</a:t>
            </a:r>
            <a:r>
              <a:rPr lang="en-US" baseline="0" dirty="0"/>
              <a:t> other UMN staff and the Regional Coaches (Don’t call on them for opening round)</a:t>
            </a:r>
            <a:endParaRPr lang="en-US" i="0" baseline="0" dirty="0"/>
          </a:p>
          <a:p>
            <a:pPr marL="228600" indent="-228600" rtl="0" fontAlgn="base">
              <a:buFont typeface="Wingdings" panose="05000000000000000000" pitchFamily="2" charset="2"/>
              <a:buChar char="Ø"/>
            </a:pPr>
            <a:r>
              <a:rPr lang="en-US" i="1" dirty="0"/>
              <a:t>If</a:t>
            </a:r>
            <a:r>
              <a:rPr lang="en-US" i="1" baseline="0" dirty="0"/>
              <a:t> Learning Lab is being recorded, let them know they can contact you if they would like a copy. </a:t>
            </a:r>
          </a:p>
          <a:p>
            <a:endParaRPr lang="en-US" i="1"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7D6291-FB8F-4913-892F-08B16A588B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1602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b="1" dirty="0"/>
              <a:t>Time: 30-60 seconds</a:t>
            </a:r>
          </a:p>
          <a:p>
            <a:pPr marL="0" indent="0">
              <a:buFont typeface="Wingdings" panose="05000000000000000000" pitchFamily="2" charset="2"/>
              <a:buNone/>
            </a:pPr>
            <a:r>
              <a:rPr lang="en-US" dirty="0"/>
              <a:t>Talking Points:</a:t>
            </a:r>
          </a:p>
          <a:p>
            <a:pPr marL="174708" indent="-174708">
              <a:buFont typeface="Wingdings" panose="05000000000000000000" pitchFamily="2" charset="2"/>
              <a:buChar char="Ø"/>
            </a:pPr>
            <a:r>
              <a:rPr lang="en-US" dirty="0"/>
              <a:t>Some of us are used to working on Zoom in a group, while others are less familiar. </a:t>
            </a:r>
          </a:p>
          <a:p>
            <a:pPr marL="174708" indent="-174708">
              <a:buFont typeface="Wingdings" panose="05000000000000000000" pitchFamily="2" charset="2"/>
              <a:buChar char="Ø"/>
            </a:pPr>
            <a:r>
              <a:rPr lang="en-US" dirty="0"/>
              <a:t>Please keep your microphone on mute when you’re not speaking today to help reduce background noise. When you’re in breakout groups, feel free to unmute and discuss the topic within your group.</a:t>
            </a:r>
            <a:r>
              <a:rPr lang="en-US" baseline="0" dirty="0"/>
              <a:t> If you are able, w</a:t>
            </a:r>
            <a:r>
              <a:rPr lang="en-US" dirty="0"/>
              <a:t>e’d appreciate it if you keep your video on today. Its important for all of us to be able to see and get to know one another in these meetings. We understand if you need to shut off your video for a few moments if you need to step away, but please turn your video back on when you return.</a:t>
            </a:r>
          </a:p>
          <a:p>
            <a:pPr marL="174708" indent="-174708" fontAlgn="base">
              <a:buFont typeface="Wingdings" panose="05000000000000000000" pitchFamily="2" charset="2"/>
              <a:buChar char="Ø"/>
            </a:pPr>
            <a:r>
              <a:rPr lang="en-US" dirty="0"/>
              <a:t>When you logged into Zoom today, you might have typed in a name for yourself. To help us get to know one another, we ask you to rename yourself with this information on your screen:</a:t>
            </a:r>
          </a:p>
          <a:p>
            <a:pPr marL="640594" lvl="1" indent="-174708" fontAlgn="base">
              <a:buFont typeface="Wingdings" panose="05000000000000000000" pitchFamily="2" charset="2"/>
              <a:buChar char="Ø"/>
            </a:pPr>
            <a:r>
              <a:rPr lang="en-US" dirty="0"/>
              <a:t>Your name, your organization name. If you are a group of people watching from one computer in an organization, you can shorten to first names and your organization name.</a:t>
            </a:r>
          </a:p>
          <a:p>
            <a:pPr marL="640594" lvl="1" indent="-174708" fontAlgn="base">
              <a:buFont typeface="Wingdings" panose="05000000000000000000" pitchFamily="2" charset="2"/>
              <a:buChar char="Ø"/>
            </a:pPr>
            <a:r>
              <a:rPr lang="en-US" dirty="0"/>
              <a:t>To do this, look on the bottom of your screen for participants, click on that and on the right side of your screen a white column will appear. Hoover over your name and two buttons will appear mute and more. Click on more, then click on rename. Rename yourself then click OK. </a:t>
            </a:r>
          </a:p>
          <a:p>
            <a:pPr marL="174708" indent="-174708" fontAlgn="base">
              <a:buFont typeface="Wingdings" panose="05000000000000000000" pitchFamily="2" charset="2"/>
              <a:buChar char="Ø"/>
            </a:pPr>
            <a:r>
              <a:rPr lang="en-US" dirty="0"/>
              <a:t>The Chat function is at the bottom of the page.  It looks like a little speaking bubble. If you have a questions or something you want to add to the discussion you can use Chat.  We will be monitoring Chat throughout the session. </a:t>
            </a:r>
            <a:endParaRPr lang="en-US" dirty="0">
              <a:cs typeface="Calibri"/>
            </a:endParaRPr>
          </a:p>
          <a:p>
            <a:pPr marL="174708" indent="-174708">
              <a:buFont typeface="Wingdings" panose="05000000000000000000" pitchFamily="2" charset="2"/>
              <a:buChar char="Ø"/>
            </a:pPr>
            <a:r>
              <a:rPr lang="en-US" b="1" dirty="0"/>
              <a:t>Using Chat to submit a question, </a:t>
            </a:r>
            <a:r>
              <a:rPr lang="en-US" dirty="0"/>
              <a:t>simply</a:t>
            </a:r>
            <a:r>
              <a:rPr lang="en-US" b="1" dirty="0"/>
              <a:t> </a:t>
            </a:r>
            <a:r>
              <a:rPr lang="en-US" i="1" dirty="0"/>
              <a:t>click on the button that looks like this in your toolbar.</a:t>
            </a:r>
            <a:endParaRPr lang="en-US" b="1" dirty="0">
              <a:cs typeface="Calibri"/>
            </a:endParaRPr>
          </a:p>
          <a:p>
            <a:pPr marL="640594" lvl="1" indent="-174708" fontAlgn="base">
              <a:buFont typeface="Wingdings" panose="05000000000000000000" pitchFamily="2" charset="2"/>
              <a:buChar char="Ø"/>
            </a:pPr>
            <a:r>
              <a:rPr lang="en-US" dirty="0"/>
              <a:t>Please </a:t>
            </a:r>
            <a:r>
              <a:rPr lang="en-US" b="1" i="1" dirty="0"/>
              <a:t>feel free to send questions</a:t>
            </a:r>
            <a:r>
              <a:rPr lang="en-US" dirty="0"/>
              <a:t> at any time during the presentation. We will have time at the</a:t>
            </a:r>
            <a:r>
              <a:rPr lang="en-US" baseline="0" dirty="0"/>
              <a:t> end for discussion and questions, so you can type them in the chat and we’ll go over them at the end. </a:t>
            </a:r>
            <a:endParaRPr lang="en-US" dirty="0"/>
          </a:p>
          <a:p>
            <a:pPr marL="183394" lvl="0" indent="-174708" fontAlgn="base">
              <a:buFont typeface="Wingdings" panose="05000000000000000000" pitchFamily="2" charset="2"/>
              <a:buChar char="Ø"/>
            </a:pPr>
            <a:r>
              <a:rPr lang="en-US" dirty="0"/>
              <a:t>Also when  you click on “Participants,” you’ll see some buttons to interact with the presentation. You can say yes, no, go slower, go faster, and when you click on “More” you will find that you can use the thumbs up or thumbs down buttons. You can also let us know if you need to step away for a quick break to use the rest room or fill your coffee cup. Suffering is optional.</a:t>
            </a:r>
          </a:p>
          <a:p>
            <a:pPr marL="174708" indent="-174708">
              <a:buFont typeface="Wingdings" panose="05000000000000000000" pitchFamily="2" charset="2"/>
              <a:buChar char="Ø"/>
            </a:pPr>
            <a:r>
              <a:rPr lang="en-US" dirty="0"/>
              <a:t>When we take breaks we do ask that everyone turn their camera during the break then turn it back on when you return or use reactions when you return so that we know when we are ready to start again. </a:t>
            </a:r>
          </a:p>
          <a:p>
            <a:pPr marL="174708" indent="-174708">
              <a:buFont typeface="Wingdings" panose="05000000000000000000" pitchFamily="2" charset="2"/>
              <a:buChar char="Ø"/>
            </a:pPr>
            <a:r>
              <a:rPr lang="en-US" dirty="0">
                <a:cs typeface="Calibri" panose="020F0502020204030204"/>
              </a:rPr>
              <a:t>Finally, we are all still working from home</a:t>
            </a:r>
            <a:r>
              <a:rPr lang="en-US" baseline="0" dirty="0">
                <a:cs typeface="Calibri" panose="020F0502020204030204"/>
              </a:rPr>
              <a:t> at the University of Minnesota. </a:t>
            </a:r>
            <a:r>
              <a:rPr lang="en-US" i="1" baseline="0" dirty="0">
                <a:cs typeface="Calibri" panose="020F0502020204030204"/>
              </a:rPr>
              <a:t>Explain “coworkers” you share your space with. </a:t>
            </a:r>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487D6291-FB8F-4913-892F-08B16A588B0E}" type="slidenum">
              <a:rPr lang="en-US" smtClean="0"/>
              <a:t>3</a:t>
            </a:fld>
            <a:endParaRPr lang="en-US"/>
          </a:p>
        </p:txBody>
      </p:sp>
    </p:spTree>
    <p:extLst>
      <p:ext uri="{BB962C8B-B14F-4D97-AF65-F5344CB8AC3E}">
        <p14:creationId xmlns:p14="http://schemas.microsoft.com/office/powerpoint/2010/main" val="469816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baseline="0" dirty="0">
                <a:solidFill>
                  <a:schemeClr val="tx1"/>
                </a:solidFill>
                <a:effectLst/>
                <a:latin typeface="+mn-lt"/>
                <a:ea typeface="+mn-ea"/>
                <a:cs typeface="+mn-cs"/>
              </a:rPr>
              <a:t>Timing: 3-5 min</a:t>
            </a:r>
          </a:p>
          <a:p>
            <a:r>
              <a:rPr lang="en-US" sz="1200" i="0" kern="1200" baseline="0" dirty="0">
                <a:solidFill>
                  <a:schemeClr val="tx1"/>
                </a:solidFill>
                <a:effectLst/>
                <a:latin typeface="+mn-lt"/>
                <a:ea typeface="+mn-ea"/>
                <a:cs typeface="+mn-cs"/>
              </a:rPr>
              <a:t>Talking Points:</a:t>
            </a:r>
          </a:p>
          <a:p>
            <a:pPr marL="171450" indent="-171450">
              <a:buFont typeface="Wingdings" panose="05000000000000000000" pitchFamily="2" charset="2"/>
              <a:buChar char="Ø"/>
            </a:pPr>
            <a:r>
              <a:rPr lang="en-US" sz="1200" i="1" kern="1200" baseline="0" dirty="0">
                <a:solidFill>
                  <a:schemeClr val="tx1"/>
                </a:solidFill>
                <a:effectLst/>
                <a:latin typeface="+mn-lt"/>
                <a:ea typeface="+mn-ea"/>
                <a:cs typeface="+mn-cs"/>
              </a:rPr>
              <a:t>If more than 3 providers – use Chat</a:t>
            </a:r>
          </a:p>
          <a:p>
            <a:pPr marL="171450" indent="-171450">
              <a:buFont typeface="Wingdings" panose="05000000000000000000" pitchFamily="2" charset="2"/>
              <a:buChar char="Ø"/>
            </a:pPr>
            <a:r>
              <a:rPr lang="en-US" sz="1200" kern="1200" baseline="0" dirty="0">
                <a:solidFill>
                  <a:schemeClr val="tx1"/>
                </a:solidFill>
                <a:effectLst/>
                <a:latin typeface="+mn-lt"/>
                <a:ea typeface="+mn-ea"/>
                <a:cs typeface="+mn-cs"/>
              </a:rPr>
              <a:t>We would like to start with a little time to get to know you and see if you have any initial questions. We’ll try to make sure we cover these questions. Please introduce yourself with the following: </a:t>
            </a:r>
            <a:r>
              <a:rPr lang="en-US" sz="1200" i="1" kern="1200" baseline="0" dirty="0">
                <a:solidFill>
                  <a:schemeClr val="tx1"/>
                </a:solidFill>
                <a:effectLst/>
                <a:latin typeface="+mn-lt"/>
                <a:ea typeface="+mn-ea"/>
                <a:cs typeface="+mn-cs"/>
              </a:rPr>
              <a:t>read slide</a:t>
            </a:r>
            <a:endParaRPr lang="en-US" sz="1200" i="0" kern="1200" baseline="0" dirty="0">
              <a:solidFill>
                <a:schemeClr val="tx1"/>
              </a:solidFill>
              <a:effectLst/>
              <a:latin typeface="+mn-lt"/>
              <a:ea typeface="+mn-ea"/>
              <a:cs typeface="+mn-cs"/>
            </a:endParaRPr>
          </a:p>
          <a:p>
            <a:pPr marL="628650" lvl="1" indent="-171450">
              <a:buFont typeface="Wingdings" panose="05000000000000000000" pitchFamily="2" charset="2"/>
              <a:buChar char="Ø"/>
            </a:pPr>
            <a:r>
              <a:rPr lang="en-US" sz="1200" i="1" kern="1200" baseline="0" dirty="0">
                <a:solidFill>
                  <a:schemeClr val="tx1"/>
                </a:solidFill>
                <a:effectLst/>
                <a:latin typeface="+mn-lt"/>
                <a:ea typeface="+mn-ea"/>
                <a:cs typeface="+mn-cs"/>
              </a:rPr>
              <a:t>Alternate question: </a:t>
            </a:r>
            <a:r>
              <a:rPr lang="en-US" sz="1200" b="0" i="1" kern="1200" dirty="0">
                <a:solidFill>
                  <a:schemeClr val="tx1"/>
                </a:solidFill>
                <a:effectLst/>
                <a:latin typeface="+mn-lt"/>
                <a:ea typeface="+mn-ea"/>
                <a:cs typeface="+mn-cs"/>
              </a:rPr>
              <a:t>What is one thing you hope to get out of today’s Learning Lab? / What is one question you have on this topic?</a:t>
            </a:r>
            <a:endParaRPr lang="en-US" sz="1200" i="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0E140-93E8-471F-9349-F0BB6098DE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361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slide</a:t>
            </a:r>
          </a:p>
        </p:txBody>
      </p:sp>
      <p:sp>
        <p:nvSpPr>
          <p:cNvPr id="4" name="Slide Number Placeholder 3"/>
          <p:cNvSpPr>
            <a:spLocks noGrp="1"/>
          </p:cNvSpPr>
          <p:nvPr>
            <p:ph type="sldNum" sz="quarter" idx="5"/>
          </p:nvPr>
        </p:nvSpPr>
        <p:spPr/>
        <p:txBody>
          <a:bodyPr/>
          <a:lstStyle/>
          <a:p>
            <a:fld id="{1794951F-DB89-46A0-8245-A40C626A4F19}" type="slidenum">
              <a:rPr lang="en-US" smtClean="0"/>
              <a:t>5</a:t>
            </a:fld>
            <a:endParaRPr lang="en-US"/>
          </a:p>
        </p:txBody>
      </p:sp>
    </p:spTree>
    <p:extLst>
      <p:ext uri="{BB962C8B-B14F-4D97-AF65-F5344CB8AC3E}">
        <p14:creationId xmlns:p14="http://schemas.microsoft.com/office/powerpoint/2010/main" val="1841903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itchFamily="2" charset="2"/>
              <a:buNone/>
            </a:pPr>
            <a:r>
              <a:rPr lang="en-US" b="1" dirty="0"/>
              <a:t>Time: 1</a:t>
            </a:r>
            <a:r>
              <a:rPr lang="en-US" b="1" baseline="0" dirty="0"/>
              <a:t> minute</a:t>
            </a:r>
            <a:endParaRPr lang="en-US" b="1" dirty="0"/>
          </a:p>
          <a:p>
            <a:pPr marL="0" indent="0">
              <a:buFont typeface="Wingdings" pitchFamily="2" charset="2"/>
              <a:buNone/>
            </a:pPr>
            <a:r>
              <a:rPr lang="en-US" dirty="0"/>
              <a:t>Our goal for today’s learning lab is </a:t>
            </a:r>
            <a:r>
              <a:rPr lang="en-US" i="1" dirty="0"/>
              <a:t>read slide</a:t>
            </a:r>
          </a:p>
          <a:p>
            <a:pPr marL="171450" indent="-171450">
              <a:buFont typeface="Wingdings" pitchFamily="2" charset="2"/>
              <a:buChar char="Ø"/>
            </a:pPr>
            <a:r>
              <a:rPr lang="en-US" dirty="0"/>
              <a:t>Purpose of the assessment: </a:t>
            </a:r>
          </a:p>
          <a:p>
            <a:pPr marL="628650" lvl="1" indent="-171450">
              <a:buFont typeface="Wingdings" pitchFamily="2" charset="2"/>
              <a:buChar char="Ø"/>
            </a:pPr>
            <a:r>
              <a:rPr lang="en-US" dirty="0"/>
              <a:t>This assessment is designed to be used as one method to help Frontline Supervisors (FLS) and  Frontline Supervisor candidates evaluate their current performance level and create a self-development plan in these areas. </a:t>
            </a:r>
          </a:p>
          <a:p>
            <a:pPr marL="628650" lvl="1" indent="-171450">
              <a:buFont typeface="Wingdings" pitchFamily="2" charset="2"/>
              <a:buChar char="Ø"/>
            </a:pPr>
            <a:r>
              <a:rPr lang="en-US" dirty="0"/>
              <a:t>What we know is self assessment if critical.  If organizations are encouraging that and providing the tools and resources for people to do it well employee engagement will most likely increase in other aspects of the role or organization. </a:t>
            </a:r>
          </a:p>
          <a:p>
            <a:pPr marL="0" indent="0">
              <a:buFont typeface="Wingdings" pitchFamily="2" charset="2"/>
              <a:buNone/>
            </a:pPr>
            <a:endParaRPr lang="en-US" dirty="0"/>
          </a:p>
          <a:p>
            <a:endParaRPr lang="en-US" dirty="0"/>
          </a:p>
        </p:txBody>
      </p:sp>
      <p:sp>
        <p:nvSpPr>
          <p:cNvPr id="4" name="Slide Number Placeholder 3"/>
          <p:cNvSpPr>
            <a:spLocks noGrp="1"/>
          </p:cNvSpPr>
          <p:nvPr>
            <p:ph type="sldNum" sz="quarter" idx="10"/>
          </p:nvPr>
        </p:nvSpPr>
        <p:spPr/>
        <p:txBody>
          <a:bodyPr/>
          <a:lstStyle/>
          <a:p>
            <a:fld id="{487D6291-FB8F-4913-892F-08B16A588B0E}" type="slidenum">
              <a:rPr lang="en-US" smtClean="0"/>
              <a:t>6</a:t>
            </a:fld>
            <a:endParaRPr lang="en-US"/>
          </a:p>
        </p:txBody>
      </p:sp>
    </p:spTree>
    <p:extLst>
      <p:ext uri="{BB962C8B-B14F-4D97-AF65-F5344CB8AC3E}">
        <p14:creationId xmlns:p14="http://schemas.microsoft.com/office/powerpoint/2010/main" val="659477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E58D255-18D9-4A4C-B4DF-ED26CA062485}" type="slidenum">
              <a:rPr lang="en-US" altLang="en-US" smtClean="0">
                <a:latin typeface="Arial" panose="020B0604020202020204" pitchFamily="34" charset="0"/>
                <a:ea typeface="MS PGothic" panose="020B0600070205080204" pitchFamily="34" charset="-128"/>
              </a:rPr>
              <a:pPr fontAlgn="base">
                <a:spcBef>
                  <a:spcPct val="0"/>
                </a:spcBef>
                <a:spcAft>
                  <a:spcPct val="0"/>
                </a:spcAft>
              </a:pPr>
              <a:t>7</a:t>
            </a:fld>
            <a:endParaRPr lang="en-US" altLang="en-US">
              <a:latin typeface="Arial" panose="020B0604020202020204" pitchFamily="34" charset="0"/>
              <a:ea typeface="MS PGothic" panose="020B0600070205080204" pitchFamily="34" charset="-128"/>
            </a:endParaRPr>
          </a:p>
        </p:txBody>
      </p:sp>
      <p:sp>
        <p:nvSpPr>
          <p:cNvPr id="10342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342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marL="0" indent="0" eaLnBrk="1" hangingPunct="1">
              <a:buFont typeface="Wingdings" panose="05000000000000000000" pitchFamily="2" charset="2"/>
              <a:buNone/>
            </a:pPr>
            <a:r>
              <a:rPr lang="en-US" b="1" i="1" dirty="0"/>
              <a:t>Time:</a:t>
            </a:r>
            <a:r>
              <a:rPr lang="en-US" b="1" i="1" baseline="0" dirty="0"/>
              <a:t> 30 seconds</a:t>
            </a:r>
            <a:endParaRPr lang="en-US" b="1" i="1" dirty="0"/>
          </a:p>
          <a:p>
            <a:pPr marL="0" indent="0" eaLnBrk="1" hangingPunct="1">
              <a:buFont typeface="Wingdings" panose="05000000000000000000" pitchFamily="2" charset="2"/>
              <a:buNone/>
            </a:pPr>
            <a:r>
              <a:rPr lang="en-US" i="1" dirty="0"/>
              <a:t>Remind attendees to consider the problem they are trying to solve with this tool – explain where the</a:t>
            </a:r>
            <a:r>
              <a:rPr lang="en-US" i="1" baseline="0" dirty="0"/>
              <a:t> strategy falls.</a:t>
            </a:r>
          </a:p>
          <a:p>
            <a:pPr marL="171450" indent="-171450" eaLnBrk="1" hangingPunct="1">
              <a:buFont typeface="Wingdings" pitchFamily="2" charset="2"/>
              <a:buChar char="Ø"/>
            </a:pPr>
            <a:r>
              <a:rPr lang="en-US" i="0" baseline="0" dirty="0"/>
              <a:t>This tool will fall into the Employee Development section of our strategies.  This is solidly in the retention section.  </a:t>
            </a:r>
          </a:p>
          <a:p>
            <a:pPr marL="628650" lvl="1" indent="-171450" eaLnBrk="1" hangingPunct="1">
              <a:buFont typeface="Wingdings" pitchFamily="2" charset="2"/>
              <a:buChar char="Ø"/>
            </a:pPr>
            <a:r>
              <a:rPr lang="en-US" i="0" baseline="0" dirty="0"/>
              <a:t>This is a tool that should be used to evaluate and support not as a punitive measure. </a:t>
            </a:r>
          </a:p>
          <a:p>
            <a:pPr marL="628650" lvl="1" indent="-171450" eaLnBrk="1" hangingPunct="1">
              <a:buFont typeface="Wingdings" pitchFamily="2" charset="2"/>
              <a:buChar char="Ø"/>
            </a:pPr>
            <a:r>
              <a:rPr lang="en-US" i="0" baseline="0" dirty="0"/>
              <a:t>The goal is to always help employees identify opportunities for growth. </a:t>
            </a:r>
          </a:p>
          <a:p>
            <a:pPr marL="628650" lvl="1" indent="-171450" eaLnBrk="1" hangingPunct="1">
              <a:buFont typeface="Wingdings" pitchFamily="2" charset="2"/>
              <a:buChar char="Ø"/>
            </a:pPr>
            <a:r>
              <a:rPr lang="en-US" i="0" baseline="0" dirty="0"/>
              <a:t>When there is a clear understanding of what a person is required to do in their role the opportunity to hold themselves accountable is easy.  </a:t>
            </a:r>
            <a:endParaRPr lang="en-US" i="0" dirty="0"/>
          </a:p>
        </p:txBody>
      </p:sp>
    </p:spTree>
    <p:extLst>
      <p:ext uri="{BB962C8B-B14F-4D97-AF65-F5344CB8AC3E}">
        <p14:creationId xmlns:p14="http://schemas.microsoft.com/office/powerpoint/2010/main" val="4201544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Timing: 10 minutes max (1-3 slides)</a:t>
            </a:r>
          </a:p>
          <a:p>
            <a:r>
              <a:rPr lang="en-US" b="0" dirty="0"/>
              <a:t>Talking Points:</a:t>
            </a:r>
          </a:p>
          <a:p>
            <a:pPr marL="171450" indent="-171450">
              <a:buFont typeface="Wingdings" panose="05000000000000000000" pitchFamily="2" charset="2"/>
              <a:buChar char="Ø"/>
            </a:pPr>
            <a:r>
              <a:rPr lang="en-US" dirty="0" err="1"/>
              <a:t>Le’ts</a:t>
            </a:r>
            <a:r>
              <a:rPr lang="en-US" dirty="0"/>
              <a:t> take a look at this tool.  </a:t>
            </a:r>
          </a:p>
          <a:p>
            <a:pPr marL="171450" indent="-171450">
              <a:buFont typeface="Wingdings" panose="05000000000000000000" pitchFamily="2" charset="2"/>
              <a:buChar char="Ø"/>
            </a:pPr>
            <a:r>
              <a:rPr lang="en-US" i="1" dirty="0"/>
              <a:t>Go to the tool and show them the whole thing.  You will then take them into the Quick break down on the next slide. </a:t>
            </a:r>
          </a:p>
        </p:txBody>
      </p:sp>
      <p:sp>
        <p:nvSpPr>
          <p:cNvPr id="4" name="Slide Number Placeholder 3"/>
          <p:cNvSpPr>
            <a:spLocks noGrp="1"/>
          </p:cNvSpPr>
          <p:nvPr>
            <p:ph type="sldNum" sz="quarter" idx="5"/>
          </p:nvPr>
        </p:nvSpPr>
        <p:spPr/>
        <p:txBody>
          <a:bodyPr/>
          <a:lstStyle/>
          <a:p>
            <a:fld id="{1794951F-DB89-46A0-8245-A40C626A4F19}" type="slidenum">
              <a:rPr lang="en-US" smtClean="0"/>
              <a:t>8</a:t>
            </a:fld>
            <a:endParaRPr lang="en-US"/>
          </a:p>
        </p:txBody>
      </p:sp>
    </p:spTree>
    <p:extLst>
      <p:ext uri="{BB962C8B-B14F-4D97-AF65-F5344CB8AC3E}">
        <p14:creationId xmlns:p14="http://schemas.microsoft.com/office/powerpoint/2010/main" val="2179280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b="1" dirty="0"/>
              <a:t>Time: 1-2 minutes</a:t>
            </a:r>
          </a:p>
          <a:p>
            <a:pPr marL="0" indent="0">
              <a:buFont typeface="Wingdings" pitchFamily="2" charset="2"/>
              <a:buNone/>
            </a:pPr>
            <a:endParaRPr lang="en-US" dirty="0"/>
          </a:p>
          <a:p>
            <a:pPr marL="0" indent="0">
              <a:buFont typeface="Wingdings" pitchFamily="2" charset="2"/>
              <a:buNone/>
            </a:pPr>
            <a:r>
              <a:rPr lang="en-US" dirty="0"/>
              <a:t>Talking Points:</a:t>
            </a:r>
          </a:p>
          <a:p>
            <a:pPr marL="171450" indent="-171450">
              <a:buFont typeface="Wingdings" pitchFamily="2" charset="2"/>
              <a:buChar char="Ø"/>
            </a:pPr>
            <a:r>
              <a:rPr lang="en-US" dirty="0"/>
              <a:t>This assessment really is broken down into 3 parts. </a:t>
            </a:r>
          </a:p>
          <a:p>
            <a:pPr marL="628650" lvl="1" indent="-171450">
              <a:buFont typeface="Wingdings" pitchFamily="2" charset="2"/>
              <a:buChar char="Ø"/>
            </a:pPr>
            <a:r>
              <a:rPr lang="en-US" dirty="0"/>
              <a:t>Competency or standard – What we are expecting a person to do. </a:t>
            </a:r>
          </a:p>
          <a:p>
            <a:pPr marL="628650" lvl="1" indent="-171450">
              <a:buFont typeface="Wingdings" pitchFamily="2" charset="2"/>
              <a:buChar char="Ø"/>
            </a:pPr>
            <a:r>
              <a:rPr lang="en-US" dirty="0"/>
              <a:t>Job Priority – That is identifying how important this particular competency or skill standard is to the role </a:t>
            </a:r>
          </a:p>
          <a:p>
            <a:pPr marL="1085850" marR="0" lvl="2"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dirty="0"/>
              <a:t>Use the following definitions when considering the FLS job priority level After the relevant competency areas have been identified (those marked as “high” or “medium” priority), the assessment is ready to be utilized by Direct Supervisors and FLS. </a:t>
            </a:r>
          </a:p>
          <a:p>
            <a:pPr marL="628650" lvl="1" indent="-171450">
              <a:buFont typeface="Wingdings" pitchFamily="2" charset="2"/>
              <a:buChar char="Ø"/>
            </a:pPr>
            <a:r>
              <a:rPr lang="en-US" dirty="0"/>
              <a:t>The rating on the right about how well they do.  </a:t>
            </a:r>
          </a:p>
          <a:p>
            <a:pPr marL="1085850" lvl="2" indent="-171450">
              <a:buFont typeface="Wingdings" pitchFamily="2" charset="2"/>
              <a:buChar char="Ø"/>
            </a:pPr>
            <a:r>
              <a:rPr lang="en-US" dirty="0"/>
              <a:t>This in itself has two sections one for the person and one for the Direct supervisors.  This supports evaluation by both people. </a:t>
            </a:r>
          </a:p>
          <a:p>
            <a:pPr marL="1085850" lvl="2" indent="-171450">
              <a:buFont typeface="Wingdings" pitchFamily="2" charset="2"/>
              <a:buChar char="Ø"/>
            </a:pPr>
            <a:r>
              <a:rPr lang="en-US" dirty="0"/>
              <a:t>While self-assessment is critical, it is suggested that a direct supervisor also complete this form in order to provide a more well-rounded view of the FLS or FLS candidate’s current skill set</a:t>
            </a:r>
          </a:p>
          <a:p>
            <a:pPr marL="171450" indent="-171450">
              <a:buFont typeface="Wingdings" panose="05000000000000000000" pitchFamily="2" charset="2"/>
              <a:buChar char="Ø"/>
            </a:pPr>
            <a:r>
              <a:rPr lang="en-US" dirty="0"/>
              <a:t>Self Assessment.  - Let’s look at that section </a:t>
            </a:r>
          </a:p>
          <a:p>
            <a:pPr marL="171450" indent="-171450">
              <a:buFont typeface="Wingdings" panose="05000000000000000000" pitchFamily="2" charset="2"/>
              <a:buChar char="Ø"/>
            </a:pPr>
            <a:r>
              <a:rPr lang="en-US" dirty="0"/>
              <a:t>Managers or direct Supervisor’s assessments</a:t>
            </a:r>
          </a:p>
          <a:p>
            <a:pPr marL="171450" indent="-171450">
              <a:buFont typeface="Wingdings" panose="05000000000000000000" pitchFamily="2" charset="2"/>
              <a:buChar char="Ø"/>
            </a:pPr>
            <a:endParaRPr lang="en-US" dirty="0"/>
          </a:p>
          <a:p>
            <a:pPr marL="171450" indent="-171450">
              <a:buFont typeface="Wingdings" panose="05000000000000000000" pitchFamily="2" charset="2"/>
              <a:buChar char="Ø"/>
            </a:pPr>
            <a:r>
              <a:rPr lang="en-US" dirty="0"/>
              <a:t>Does the person effectively meet the unique needs of each organization, we encourage program directors to customize this FLS assessment tool by considering how each competency area (and individual skill statements, if desired) aligns with the organization’s mission and goals. Given the services provided by the organization, by identifying those competency areas and skill statements that are considered high priority or medium priority. </a:t>
            </a:r>
          </a:p>
          <a:p>
            <a:pPr marL="171450" indent="-171450">
              <a:buFont typeface="Wingdings" panose="05000000000000000000" pitchFamily="2" charset="2"/>
              <a:buChar char="Ø"/>
            </a:pPr>
            <a:endParaRPr lang="en-US" dirty="0"/>
          </a:p>
          <a:p>
            <a:endParaRPr lang="en-US" dirty="0"/>
          </a:p>
        </p:txBody>
      </p:sp>
      <p:sp>
        <p:nvSpPr>
          <p:cNvPr id="4" name="Slide Number Placeholder 3"/>
          <p:cNvSpPr>
            <a:spLocks noGrp="1"/>
          </p:cNvSpPr>
          <p:nvPr>
            <p:ph type="sldNum" sz="quarter" idx="5"/>
          </p:nvPr>
        </p:nvSpPr>
        <p:spPr/>
        <p:txBody>
          <a:bodyPr/>
          <a:lstStyle/>
          <a:p>
            <a:fld id="{1794951F-DB89-46A0-8245-A40C626A4F19}" type="slidenum">
              <a:rPr lang="en-US" smtClean="0"/>
              <a:t>9</a:t>
            </a:fld>
            <a:endParaRPr lang="en-US"/>
          </a:p>
        </p:txBody>
      </p:sp>
    </p:spTree>
    <p:extLst>
      <p:ext uri="{BB962C8B-B14F-4D97-AF65-F5344CB8AC3E}">
        <p14:creationId xmlns:p14="http://schemas.microsoft.com/office/powerpoint/2010/main" val="470808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4054943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200300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057462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D24011-C832-684A-8DD1-47FDC5EA7202}"/>
              </a:ext>
            </a:extLst>
          </p:cNvPr>
          <p:cNvSpPr/>
          <p:nvPr userDrawn="1"/>
        </p:nvSpPr>
        <p:spPr>
          <a:xfrm>
            <a:off x="847252" y="402937"/>
            <a:ext cx="3594226" cy="493354"/>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FE2B2CE5-86D5-A64B-B556-C42CD68907F1}"/>
              </a:ext>
            </a:extLst>
          </p:cNvPr>
          <p:cNvSpPr/>
          <p:nvPr userDrawn="1"/>
        </p:nvSpPr>
        <p:spPr>
          <a:xfrm>
            <a:off x="847023" y="358540"/>
            <a:ext cx="11344978" cy="51159"/>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CAACBB2F-09A0-AD40-9777-EE1E77A81F7A}"/>
              </a:ext>
            </a:extLst>
          </p:cNvPr>
          <p:cNvSpPr>
            <a:spLocks noGrp="1"/>
          </p:cNvSpPr>
          <p:nvPr>
            <p:ph idx="1"/>
          </p:nvPr>
        </p:nvSpPr>
        <p:spPr>
          <a:xfrm>
            <a:off x="838200" y="1188053"/>
            <a:ext cx="10515600" cy="4988910"/>
          </a:xfrm>
        </p:spPr>
        <p:txBody>
          <a:bodyPr/>
          <a:lstStyle>
            <a:lvl1pPr>
              <a:lnSpc>
                <a:spcPct val="100000"/>
              </a:lnSpc>
              <a:spcAft>
                <a:spcPts val="1200"/>
              </a:spcAft>
              <a:defRPr/>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FF74080A-7183-D044-8F23-50E787BC444B}"/>
              </a:ext>
            </a:extLst>
          </p:cNvPr>
          <p:cNvSpPr>
            <a:spLocks noGrp="1"/>
          </p:cNvSpPr>
          <p:nvPr>
            <p:ph type="title"/>
          </p:nvPr>
        </p:nvSpPr>
        <p:spPr>
          <a:xfrm>
            <a:off x="944988" y="476439"/>
            <a:ext cx="3353356" cy="344515"/>
          </a:xfrm>
        </p:spPr>
        <p:txBody>
          <a:bodyPr>
            <a:noAutofit/>
          </a:bodyPr>
          <a:lstStyle>
            <a:lvl1pPr>
              <a:defRPr sz="18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3013584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8146" y="735318"/>
            <a:ext cx="5351647" cy="3648779"/>
          </a:xfrm>
        </p:spPr>
        <p:txBody>
          <a:bodyPr anchor="ctr"/>
          <a:lstStyle>
            <a:lvl1pPr algn="ctr">
              <a:defRPr sz="6000" b="0" i="0">
                <a:latin typeface="Open Sans Light" charset="0"/>
                <a:ea typeface="Open Sans Light" charset="0"/>
                <a:cs typeface="Open Sans Light" charset="0"/>
              </a:defRPr>
            </a:lvl1pPr>
          </a:lstStyle>
          <a:p>
            <a:r>
              <a:rPr lang="en-US" dirty="0"/>
              <a:t>Click to edit Master title style</a:t>
            </a:r>
          </a:p>
        </p:txBody>
      </p:sp>
      <p:sp>
        <p:nvSpPr>
          <p:cNvPr id="7" name="Rectangle 6">
            <a:extLst>
              <a:ext uri="{FF2B5EF4-FFF2-40B4-BE49-F238E27FC236}">
                <a16:creationId xmlns:a16="http://schemas.microsoft.com/office/drawing/2014/main" id="{5D4095D5-6B0B-E541-B3B3-DE7CE23F9517}"/>
              </a:ext>
            </a:extLst>
          </p:cNvPr>
          <p:cNvSpPr/>
          <p:nvPr userDrawn="1"/>
        </p:nvSpPr>
        <p:spPr>
          <a:xfrm>
            <a:off x="818147" y="-1"/>
            <a:ext cx="5351647" cy="40426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2327A38-3038-524C-B488-896D7EE9ABBB}"/>
              </a:ext>
            </a:extLst>
          </p:cNvPr>
          <p:cNvSpPr/>
          <p:nvPr userDrawn="1"/>
        </p:nvSpPr>
        <p:spPr>
          <a:xfrm>
            <a:off x="818146" y="4469307"/>
            <a:ext cx="5351647" cy="2388694"/>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E11E13D-5495-2E4E-B8E9-8278BCBBA209}"/>
              </a:ext>
            </a:extLst>
          </p:cNvPr>
          <p:cNvSpPr/>
          <p:nvPr userDrawn="1"/>
        </p:nvSpPr>
        <p:spPr>
          <a:xfrm>
            <a:off x="6737684" y="4544715"/>
            <a:ext cx="5454316" cy="7541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1B0B003-7E13-BC4D-AB56-0F75B198ED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9720" y="6276081"/>
            <a:ext cx="1487776" cy="462521"/>
          </a:xfrm>
          <a:prstGeom prst="rect">
            <a:avLst/>
          </a:prstGeom>
        </p:spPr>
      </p:pic>
      <p:pic>
        <p:nvPicPr>
          <p:cNvPr id="11" name="Picture 10">
            <a:extLst>
              <a:ext uri="{FF2B5EF4-FFF2-40B4-BE49-F238E27FC236}">
                <a16:creationId xmlns:a16="http://schemas.microsoft.com/office/drawing/2014/main" id="{F76BAF2D-1416-6F4C-946E-29510DD9A95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450" t="19894" r="22003" b="36357"/>
          <a:stretch/>
        </p:blipFill>
        <p:spPr>
          <a:xfrm>
            <a:off x="6170988" y="6041922"/>
            <a:ext cx="1830010" cy="730870"/>
          </a:xfrm>
          <a:prstGeom prst="rect">
            <a:avLst/>
          </a:prstGeom>
        </p:spPr>
      </p:pic>
      <p:sp>
        <p:nvSpPr>
          <p:cNvPr id="13" name="Freeform 2"/>
          <p:cNvSpPr>
            <a:spLocks noChangeArrowheads="1"/>
          </p:cNvSpPr>
          <p:nvPr userDrawn="1"/>
        </p:nvSpPr>
        <p:spPr bwMode="auto">
          <a:xfrm>
            <a:off x="9901355" y="6311504"/>
            <a:ext cx="2172791" cy="391674"/>
          </a:xfrm>
          <a:custGeom>
            <a:avLst/>
            <a:gdLst>
              <a:gd name="T0" fmla="*/ 2616 w 33515"/>
              <a:gd name="T1" fmla="*/ 2507 h 6042"/>
              <a:gd name="T2" fmla="*/ 2458 w 33515"/>
              <a:gd name="T3" fmla="*/ 1033 h 6042"/>
              <a:gd name="T4" fmla="*/ 4937 w 33515"/>
              <a:gd name="T5" fmla="*/ 1186 h 6042"/>
              <a:gd name="T6" fmla="*/ 7481 w 33515"/>
              <a:gd name="T7" fmla="*/ 1150 h 6042"/>
              <a:gd name="T8" fmla="*/ 9928 w 33515"/>
              <a:gd name="T9" fmla="*/ 911 h 6042"/>
              <a:gd name="T10" fmla="*/ 11228 w 33515"/>
              <a:gd name="T11" fmla="*/ 2567 h 6042"/>
              <a:gd name="T12" fmla="*/ 14214 w 33515"/>
              <a:gd name="T13" fmla="*/ 1012 h 6042"/>
              <a:gd name="T14" fmla="*/ 14574 w 33515"/>
              <a:gd name="T15" fmla="*/ 1571 h 6042"/>
              <a:gd name="T16" fmla="*/ 16275 w 33515"/>
              <a:gd name="T17" fmla="*/ 960 h 6042"/>
              <a:gd name="T18" fmla="*/ 18506 w 33515"/>
              <a:gd name="T19" fmla="*/ 1304 h 6042"/>
              <a:gd name="T20" fmla="*/ 20350 w 33515"/>
              <a:gd name="T21" fmla="*/ 960 h 6042"/>
              <a:gd name="T22" fmla="*/ 21958 w 33515"/>
              <a:gd name="T23" fmla="*/ 1296 h 6042"/>
              <a:gd name="T24" fmla="*/ 22845 w 33515"/>
              <a:gd name="T25" fmla="*/ 745 h 6042"/>
              <a:gd name="T26" fmla="*/ 23388 w 33515"/>
              <a:gd name="T27" fmla="*/ 2802 h 6042"/>
              <a:gd name="T28" fmla="*/ 27062 w 33515"/>
              <a:gd name="T29" fmla="*/ 745 h 6042"/>
              <a:gd name="T30" fmla="*/ 29310 w 33515"/>
              <a:gd name="T31" fmla="*/ 745 h 6042"/>
              <a:gd name="T32" fmla="*/ 31453 w 33515"/>
              <a:gd name="T33" fmla="*/ 2802 h 6042"/>
              <a:gd name="T34" fmla="*/ 33284 w 33515"/>
              <a:gd name="T35" fmla="*/ 960 h 6042"/>
              <a:gd name="T36" fmla="*/ 33077 w 33515"/>
              <a:gd name="T37" fmla="*/ 1357 h 6042"/>
              <a:gd name="T38" fmla="*/ 32866 w 33515"/>
              <a:gd name="T39" fmla="*/ 5272 h 6042"/>
              <a:gd name="T40" fmla="*/ 33332 w 33515"/>
              <a:gd name="T41" fmla="*/ 5725 h 6042"/>
              <a:gd name="T42" fmla="*/ 33259 w 33515"/>
              <a:gd name="T43" fmla="*/ 5519 h 6042"/>
              <a:gd name="T44" fmla="*/ 30894 w 33515"/>
              <a:gd name="T45" fmla="*/ 5089 h 6042"/>
              <a:gd name="T46" fmla="*/ 31096 w 33515"/>
              <a:gd name="T47" fmla="*/ 5579 h 6042"/>
              <a:gd name="T48" fmla="*/ 30144 w 33515"/>
              <a:gd name="T49" fmla="*/ 5592 h 6042"/>
              <a:gd name="T50" fmla="*/ 30055 w 33515"/>
              <a:gd name="T51" fmla="*/ 5089 h 6042"/>
              <a:gd name="T52" fmla="*/ 29399 w 33515"/>
              <a:gd name="T53" fmla="*/ 5806 h 6042"/>
              <a:gd name="T54" fmla="*/ 27475 w 33515"/>
              <a:gd name="T55" fmla="*/ 5604 h 6042"/>
              <a:gd name="T56" fmla="*/ 28496 w 33515"/>
              <a:gd name="T57" fmla="*/ 5207 h 6042"/>
              <a:gd name="T58" fmla="*/ 26912 w 33515"/>
              <a:gd name="T59" fmla="*/ 5089 h 6042"/>
              <a:gd name="T60" fmla="*/ 26584 w 33515"/>
              <a:gd name="T61" fmla="*/ 5166 h 6042"/>
              <a:gd name="T62" fmla="*/ 24550 w 33515"/>
              <a:gd name="T63" fmla="*/ 5272 h 6042"/>
              <a:gd name="T64" fmla="*/ 25133 w 33515"/>
              <a:gd name="T65" fmla="*/ 5770 h 6042"/>
              <a:gd name="T66" fmla="*/ 23027 w 33515"/>
              <a:gd name="T67" fmla="*/ 5579 h 6042"/>
              <a:gd name="T68" fmla="*/ 23618 w 33515"/>
              <a:gd name="T69" fmla="*/ 5114 h 6042"/>
              <a:gd name="T70" fmla="*/ 22087 w 33515"/>
              <a:gd name="T71" fmla="*/ 5304 h 6042"/>
              <a:gd name="T72" fmla="*/ 22934 w 33515"/>
              <a:gd name="T73" fmla="*/ 5778 h 6042"/>
              <a:gd name="T74" fmla="*/ 22934 w 33515"/>
              <a:gd name="T75" fmla="*/ 5778 h 6042"/>
              <a:gd name="T76" fmla="*/ 20690 w 33515"/>
              <a:gd name="T77" fmla="*/ 5681 h 6042"/>
              <a:gd name="T78" fmla="*/ 21087 w 33515"/>
              <a:gd name="T79" fmla="*/ 5158 h 6042"/>
              <a:gd name="T80" fmla="*/ 19106 w 33515"/>
              <a:gd name="T81" fmla="*/ 4867 h 6042"/>
              <a:gd name="T82" fmla="*/ 19815 w 33515"/>
              <a:gd name="T83" fmla="*/ 5664 h 6042"/>
              <a:gd name="T84" fmla="*/ 243 w 33515"/>
              <a:gd name="T85" fmla="*/ 5077 h 6042"/>
              <a:gd name="T86" fmla="*/ 947 w 33515"/>
              <a:gd name="T87" fmla="*/ 5413 h 6042"/>
              <a:gd name="T88" fmla="*/ 1717 w 33515"/>
              <a:gd name="T89" fmla="*/ 5814 h 6042"/>
              <a:gd name="T90" fmla="*/ 3240 w 33515"/>
              <a:gd name="T91" fmla="*/ 5563 h 6042"/>
              <a:gd name="T92" fmla="*/ 4468 w 33515"/>
              <a:gd name="T93" fmla="*/ 5737 h 6042"/>
              <a:gd name="T94" fmla="*/ 4808 w 33515"/>
              <a:gd name="T95" fmla="*/ 5527 h 6042"/>
              <a:gd name="T96" fmla="*/ 5355 w 33515"/>
              <a:gd name="T97" fmla="*/ 5195 h 6042"/>
              <a:gd name="T98" fmla="*/ 6546 w 33515"/>
              <a:gd name="T99" fmla="*/ 5288 h 6042"/>
              <a:gd name="T100" fmla="*/ 7036 w 33515"/>
              <a:gd name="T101" fmla="*/ 5689 h 6042"/>
              <a:gd name="T102" fmla="*/ 7854 w 33515"/>
              <a:gd name="T103" fmla="*/ 5268 h 6042"/>
              <a:gd name="T104" fmla="*/ 9389 w 33515"/>
              <a:gd name="T105" fmla="*/ 5073 h 6042"/>
              <a:gd name="T106" fmla="*/ 9648 w 33515"/>
              <a:gd name="T107" fmla="*/ 5231 h 6042"/>
              <a:gd name="T108" fmla="*/ 11362 w 33515"/>
              <a:gd name="T109" fmla="*/ 5814 h 6042"/>
              <a:gd name="T110" fmla="*/ 12622 w 33515"/>
              <a:gd name="T111" fmla="*/ 5077 h 6042"/>
              <a:gd name="T112" fmla="*/ 13108 w 33515"/>
              <a:gd name="T113" fmla="*/ 5814 h 6042"/>
              <a:gd name="T114" fmla="*/ 14218 w 33515"/>
              <a:gd name="T115" fmla="*/ 5502 h 6042"/>
              <a:gd name="T116" fmla="*/ 14935 w 33515"/>
              <a:gd name="T117" fmla="*/ 5482 h 6042"/>
              <a:gd name="T118" fmla="*/ 15538 w 33515"/>
              <a:gd name="T119" fmla="*/ 5073 h 6042"/>
              <a:gd name="T120" fmla="*/ 15955 w 33515"/>
              <a:gd name="T121" fmla="*/ 5146 h 6042"/>
              <a:gd name="T122" fmla="*/ 16979 w 33515"/>
              <a:gd name="T123" fmla="*/ 5446 h 6042"/>
              <a:gd name="T124" fmla="*/ 17737 w 33515"/>
              <a:gd name="T125" fmla="*/ 5810 h 6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515" h="6042">
                <a:moveTo>
                  <a:pt x="1028" y="1178"/>
                </a:moveTo>
                <a:cubicBezTo>
                  <a:pt x="680" y="1191"/>
                  <a:pt x="490" y="1446"/>
                  <a:pt x="490" y="1717"/>
                </a:cubicBezTo>
                <a:lnTo>
                  <a:pt x="490" y="2798"/>
                </a:lnTo>
                <a:lnTo>
                  <a:pt x="0" y="2798"/>
                </a:lnTo>
                <a:lnTo>
                  <a:pt x="0" y="405"/>
                </a:lnTo>
                <a:lnTo>
                  <a:pt x="457" y="405"/>
                </a:lnTo>
                <a:lnTo>
                  <a:pt x="461" y="862"/>
                </a:lnTo>
                <a:cubicBezTo>
                  <a:pt x="631" y="777"/>
                  <a:pt x="725" y="725"/>
                  <a:pt x="1032" y="729"/>
                </a:cubicBezTo>
                <a:lnTo>
                  <a:pt x="1028" y="1178"/>
                </a:lnTo>
                <a:close/>
                <a:moveTo>
                  <a:pt x="4273" y="1523"/>
                </a:moveTo>
                <a:cubicBezTo>
                  <a:pt x="4220" y="1300"/>
                  <a:pt x="4107" y="1122"/>
                  <a:pt x="3937" y="988"/>
                </a:cubicBezTo>
                <a:cubicBezTo>
                  <a:pt x="3767" y="854"/>
                  <a:pt x="3568" y="790"/>
                  <a:pt x="3333" y="790"/>
                </a:cubicBezTo>
                <a:cubicBezTo>
                  <a:pt x="3192" y="790"/>
                  <a:pt x="3058" y="818"/>
                  <a:pt x="2932" y="871"/>
                </a:cubicBezTo>
                <a:cubicBezTo>
                  <a:pt x="2811" y="923"/>
                  <a:pt x="2697" y="1004"/>
                  <a:pt x="2600" y="1110"/>
                </a:cubicBezTo>
                <a:cubicBezTo>
                  <a:pt x="2511" y="1203"/>
                  <a:pt x="2442" y="1307"/>
                  <a:pt x="2398" y="1425"/>
                </a:cubicBezTo>
                <a:cubicBezTo>
                  <a:pt x="2353" y="1542"/>
                  <a:pt x="2329" y="1668"/>
                  <a:pt x="2329" y="1802"/>
                </a:cubicBezTo>
                <a:cubicBezTo>
                  <a:pt x="2329" y="1932"/>
                  <a:pt x="2357" y="2057"/>
                  <a:pt x="2406" y="2183"/>
                </a:cubicBezTo>
                <a:cubicBezTo>
                  <a:pt x="2454" y="2304"/>
                  <a:pt x="2527" y="2414"/>
                  <a:pt x="2616" y="2507"/>
                </a:cubicBezTo>
                <a:cubicBezTo>
                  <a:pt x="2714" y="2604"/>
                  <a:pt x="2819" y="2681"/>
                  <a:pt x="2940" y="2729"/>
                </a:cubicBezTo>
                <a:cubicBezTo>
                  <a:pt x="3058" y="2778"/>
                  <a:pt x="3187" y="2802"/>
                  <a:pt x="3329" y="2802"/>
                </a:cubicBezTo>
                <a:cubicBezTo>
                  <a:pt x="3568" y="2802"/>
                  <a:pt x="3771" y="2738"/>
                  <a:pt x="3937" y="2604"/>
                </a:cubicBezTo>
                <a:cubicBezTo>
                  <a:pt x="4103" y="2470"/>
                  <a:pt x="4216" y="2288"/>
                  <a:pt x="4273" y="2057"/>
                </a:cubicBezTo>
                <a:lnTo>
                  <a:pt x="3803" y="2057"/>
                </a:lnTo>
                <a:cubicBezTo>
                  <a:pt x="3763" y="2158"/>
                  <a:pt x="3706" y="2235"/>
                  <a:pt x="3625" y="2288"/>
                </a:cubicBezTo>
                <a:cubicBezTo>
                  <a:pt x="3544" y="2341"/>
                  <a:pt x="3447" y="2365"/>
                  <a:pt x="3325" y="2365"/>
                </a:cubicBezTo>
                <a:cubicBezTo>
                  <a:pt x="3171" y="2365"/>
                  <a:pt x="3042" y="2312"/>
                  <a:pt x="2936" y="2203"/>
                </a:cubicBezTo>
                <a:cubicBezTo>
                  <a:pt x="2835" y="2094"/>
                  <a:pt x="2782" y="1960"/>
                  <a:pt x="2782" y="1798"/>
                </a:cubicBezTo>
                <a:cubicBezTo>
                  <a:pt x="2782" y="1636"/>
                  <a:pt x="2830" y="1498"/>
                  <a:pt x="2932" y="1389"/>
                </a:cubicBezTo>
                <a:cubicBezTo>
                  <a:pt x="3033" y="1280"/>
                  <a:pt x="3159" y="1227"/>
                  <a:pt x="3309" y="1227"/>
                </a:cubicBezTo>
                <a:cubicBezTo>
                  <a:pt x="3422" y="1227"/>
                  <a:pt x="3520" y="1251"/>
                  <a:pt x="3601" y="1300"/>
                </a:cubicBezTo>
                <a:cubicBezTo>
                  <a:pt x="3686" y="1348"/>
                  <a:pt x="3751" y="1425"/>
                  <a:pt x="3803" y="1523"/>
                </a:cubicBezTo>
                <a:lnTo>
                  <a:pt x="4273" y="1523"/>
                </a:lnTo>
                <a:close/>
                <a:moveTo>
                  <a:pt x="1993" y="2802"/>
                </a:moveTo>
                <a:lnTo>
                  <a:pt x="1993" y="1182"/>
                </a:lnTo>
                <a:lnTo>
                  <a:pt x="2337" y="1182"/>
                </a:lnTo>
                <a:cubicBezTo>
                  <a:pt x="2373" y="1130"/>
                  <a:pt x="2414" y="1077"/>
                  <a:pt x="2458" y="1033"/>
                </a:cubicBezTo>
                <a:cubicBezTo>
                  <a:pt x="2560" y="923"/>
                  <a:pt x="2677" y="842"/>
                  <a:pt x="2803" y="786"/>
                </a:cubicBezTo>
                <a:cubicBezTo>
                  <a:pt x="2863" y="757"/>
                  <a:pt x="2924" y="737"/>
                  <a:pt x="2989" y="725"/>
                </a:cubicBezTo>
                <a:lnTo>
                  <a:pt x="1988" y="725"/>
                </a:lnTo>
                <a:lnTo>
                  <a:pt x="1988" y="0"/>
                </a:lnTo>
                <a:lnTo>
                  <a:pt x="1502" y="0"/>
                </a:lnTo>
                <a:lnTo>
                  <a:pt x="1506" y="725"/>
                </a:lnTo>
                <a:lnTo>
                  <a:pt x="1182" y="725"/>
                </a:lnTo>
                <a:lnTo>
                  <a:pt x="1178" y="1182"/>
                </a:lnTo>
                <a:lnTo>
                  <a:pt x="1502" y="1182"/>
                </a:lnTo>
                <a:lnTo>
                  <a:pt x="1506" y="2802"/>
                </a:lnTo>
                <a:lnTo>
                  <a:pt x="1993" y="2802"/>
                </a:lnTo>
                <a:close/>
                <a:moveTo>
                  <a:pt x="4937" y="2567"/>
                </a:moveTo>
                <a:cubicBezTo>
                  <a:pt x="5120" y="2758"/>
                  <a:pt x="5347" y="2855"/>
                  <a:pt x="5610" y="2855"/>
                </a:cubicBezTo>
                <a:cubicBezTo>
                  <a:pt x="5873" y="2855"/>
                  <a:pt x="6096" y="2757"/>
                  <a:pt x="6278" y="2563"/>
                </a:cubicBezTo>
                <a:cubicBezTo>
                  <a:pt x="6460" y="2368"/>
                  <a:pt x="6554" y="2134"/>
                  <a:pt x="6554" y="1859"/>
                </a:cubicBezTo>
                <a:cubicBezTo>
                  <a:pt x="6554" y="1600"/>
                  <a:pt x="6460" y="1372"/>
                  <a:pt x="6274" y="1182"/>
                </a:cubicBezTo>
                <a:cubicBezTo>
                  <a:pt x="6088" y="991"/>
                  <a:pt x="5861" y="899"/>
                  <a:pt x="5594" y="899"/>
                </a:cubicBezTo>
                <a:cubicBezTo>
                  <a:pt x="5342" y="899"/>
                  <a:pt x="5124" y="996"/>
                  <a:pt x="4937" y="1186"/>
                </a:cubicBezTo>
                <a:cubicBezTo>
                  <a:pt x="4755" y="1377"/>
                  <a:pt x="4662" y="1608"/>
                  <a:pt x="4662" y="1879"/>
                </a:cubicBezTo>
                <a:cubicBezTo>
                  <a:pt x="4662" y="2150"/>
                  <a:pt x="4751" y="2381"/>
                  <a:pt x="4937" y="2567"/>
                </a:cubicBezTo>
                <a:close/>
                <a:moveTo>
                  <a:pt x="5108" y="1348"/>
                </a:moveTo>
                <a:cubicBezTo>
                  <a:pt x="5241" y="1203"/>
                  <a:pt x="5403" y="1134"/>
                  <a:pt x="5590" y="1134"/>
                </a:cubicBezTo>
                <a:cubicBezTo>
                  <a:pt x="5800" y="1134"/>
                  <a:pt x="5970" y="1203"/>
                  <a:pt x="6104" y="1344"/>
                </a:cubicBezTo>
                <a:cubicBezTo>
                  <a:pt x="6238" y="1486"/>
                  <a:pt x="6307" y="1664"/>
                  <a:pt x="6307" y="1879"/>
                </a:cubicBezTo>
                <a:cubicBezTo>
                  <a:pt x="6307" y="2094"/>
                  <a:pt x="6242" y="2272"/>
                  <a:pt x="6108" y="2418"/>
                </a:cubicBezTo>
                <a:cubicBezTo>
                  <a:pt x="5974" y="2559"/>
                  <a:pt x="5808" y="2632"/>
                  <a:pt x="5610" y="2632"/>
                </a:cubicBezTo>
                <a:cubicBezTo>
                  <a:pt x="5411" y="2632"/>
                  <a:pt x="5241" y="2559"/>
                  <a:pt x="5108" y="2418"/>
                </a:cubicBezTo>
                <a:cubicBezTo>
                  <a:pt x="4974" y="2276"/>
                  <a:pt x="4905" y="2098"/>
                  <a:pt x="4905" y="1883"/>
                </a:cubicBezTo>
                <a:cubicBezTo>
                  <a:pt x="4905" y="1668"/>
                  <a:pt x="4974" y="1490"/>
                  <a:pt x="5108" y="1348"/>
                </a:cubicBezTo>
                <a:close/>
                <a:moveTo>
                  <a:pt x="6708" y="2802"/>
                </a:moveTo>
                <a:lnTo>
                  <a:pt x="6934" y="2802"/>
                </a:lnTo>
                <a:lnTo>
                  <a:pt x="6934" y="1907"/>
                </a:lnTo>
                <a:cubicBezTo>
                  <a:pt x="6934" y="1749"/>
                  <a:pt x="6938" y="1636"/>
                  <a:pt x="6951" y="1571"/>
                </a:cubicBezTo>
                <a:cubicBezTo>
                  <a:pt x="6963" y="1506"/>
                  <a:pt x="6983" y="1450"/>
                  <a:pt x="7011" y="1401"/>
                </a:cubicBezTo>
                <a:cubicBezTo>
                  <a:pt x="7060" y="1320"/>
                  <a:pt x="7121" y="1259"/>
                  <a:pt x="7202" y="1215"/>
                </a:cubicBezTo>
                <a:cubicBezTo>
                  <a:pt x="7283" y="1174"/>
                  <a:pt x="7376" y="1150"/>
                  <a:pt x="7481" y="1150"/>
                </a:cubicBezTo>
                <a:cubicBezTo>
                  <a:pt x="7664" y="1150"/>
                  <a:pt x="7797" y="1199"/>
                  <a:pt x="7878" y="1296"/>
                </a:cubicBezTo>
                <a:cubicBezTo>
                  <a:pt x="7963" y="1393"/>
                  <a:pt x="8004" y="1551"/>
                  <a:pt x="8004" y="1770"/>
                </a:cubicBezTo>
                <a:lnTo>
                  <a:pt x="8004" y="2802"/>
                </a:lnTo>
                <a:lnTo>
                  <a:pt x="8235" y="2802"/>
                </a:lnTo>
                <a:lnTo>
                  <a:pt x="8235" y="1843"/>
                </a:lnTo>
                <a:cubicBezTo>
                  <a:pt x="8235" y="1668"/>
                  <a:pt x="8226" y="1539"/>
                  <a:pt x="8206" y="1450"/>
                </a:cubicBezTo>
                <a:cubicBezTo>
                  <a:pt x="8185" y="1361"/>
                  <a:pt x="8158" y="1284"/>
                  <a:pt x="8117" y="1219"/>
                </a:cubicBezTo>
                <a:cubicBezTo>
                  <a:pt x="8056" y="1126"/>
                  <a:pt x="7971" y="1052"/>
                  <a:pt x="7866" y="1004"/>
                </a:cubicBezTo>
                <a:cubicBezTo>
                  <a:pt x="7761" y="955"/>
                  <a:pt x="7639" y="931"/>
                  <a:pt x="7506" y="931"/>
                </a:cubicBezTo>
                <a:cubicBezTo>
                  <a:pt x="7384" y="931"/>
                  <a:pt x="7275" y="951"/>
                  <a:pt x="7182" y="992"/>
                </a:cubicBezTo>
                <a:cubicBezTo>
                  <a:pt x="7088" y="1032"/>
                  <a:pt x="7003" y="1093"/>
                  <a:pt x="6930" y="1178"/>
                </a:cubicBezTo>
                <a:lnTo>
                  <a:pt x="6930" y="960"/>
                </a:lnTo>
                <a:lnTo>
                  <a:pt x="6704" y="960"/>
                </a:lnTo>
                <a:lnTo>
                  <a:pt x="6704" y="2802"/>
                </a:lnTo>
                <a:lnTo>
                  <a:pt x="6708" y="2802"/>
                </a:lnTo>
                <a:close/>
                <a:moveTo>
                  <a:pt x="10795" y="1527"/>
                </a:moveTo>
                <a:cubicBezTo>
                  <a:pt x="10718" y="1332"/>
                  <a:pt x="10604" y="1178"/>
                  <a:pt x="10455" y="1073"/>
                </a:cubicBezTo>
                <a:cubicBezTo>
                  <a:pt x="10305" y="964"/>
                  <a:pt x="10126" y="911"/>
                  <a:pt x="9928" y="911"/>
                </a:cubicBezTo>
                <a:cubicBezTo>
                  <a:pt x="9665" y="911"/>
                  <a:pt x="9437" y="1004"/>
                  <a:pt x="9251" y="1195"/>
                </a:cubicBezTo>
                <a:cubicBezTo>
                  <a:pt x="9064" y="1385"/>
                  <a:pt x="8976" y="1616"/>
                  <a:pt x="8976" y="1887"/>
                </a:cubicBezTo>
                <a:cubicBezTo>
                  <a:pt x="8976" y="2154"/>
                  <a:pt x="9068" y="2380"/>
                  <a:pt x="9251" y="2571"/>
                </a:cubicBezTo>
                <a:cubicBezTo>
                  <a:pt x="9433" y="2761"/>
                  <a:pt x="9661" y="2855"/>
                  <a:pt x="9924" y="2855"/>
                </a:cubicBezTo>
                <a:cubicBezTo>
                  <a:pt x="10130" y="2855"/>
                  <a:pt x="10309" y="2798"/>
                  <a:pt x="10463" y="2689"/>
                </a:cubicBezTo>
                <a:cubicBezTo>
                  <a:pt x="10617" y="2580"/>
                  <a:pt x="10726" y="2426"/>
                  <a:pt x="10799" y="2223"/>
                </a:cubicBezTo>
                <a:lnTo>
                  <a:pt x="10540" y="2223"/>
                </a:lnTo>
                <a:cubicBezTo>
                  <a:pt x="10483" y="2349"/>
                  <a:pt x="10402" y="2450"/>
                  <a:pt x="10293" y="2519"/>
                </a:cubicBezTo>
                <a:cubicBezTo>
                  <a:pt x="10183" y="2588"/>
                  <a:pt x="10058" y="2624"/>
                  <a:pt x="9916" y="2624"/>
                </a:cubicBezTo>
                <a:cubicBezTo>
                  <a:pt x="9721" y="2624"/>
                  <a:pt x="9555" y="2551"/>
                  <a:pt x="9426" y="2409"/>
                </a:cubicBezTo>
                <a:cubicBezTo>
                  <a:pt x="9292" y="2268"/>
                  <a:pt x="9227" y="2090"/>
                  <a:pt x="9227" y="1879"/>
                </a:cubicBezTo>
                <a:cubicBezTo>
                  <a:pt x="9227" y="1668"/>
                  <a:pt x="9296" y="1490"/>
                  <a:pt x="9426" y="1344"/>
                </a:cubicBezTo>
                <a:cubicBezTo>
                  <a:pt x="9559" y="1199"/>
                  <a:pt x="9717" y="1130"/>
                  <a:pt x="9908" y="1130"/>
                </a:cubicBezTo>
                <a:cubicBezTo>
                  <a:pt x="10049" y="1130"/>
                  <a:pt x="10175" y="1162"/>
                  <a:pt x="10280" y="1227"/>
                </a:cubicBezTo>
                <a:cubicBezTo>
                  <a:pt x="10386" y="1292"/>
                  <a:pt x="10471" y="1389"/>
                  <a:pt x="10544" y="1523"/>
                </a:cubicBezTo>
                <a:lnTo>
                  <a:pt x="10795" y="1523"/>
                </a:lnTo>
                <a:lnTo>
                  <a:pt x="10795" y="1527"/>
                </a:lnTo>
                <a:close/>
                <a:moveTo>
                  <a:pt x="11228" y="2567"/>
                </a:moveTo>
                <a:cubicBezTo>
                  <a:pt x="11415" y="2758"/>
                  <a:pt x="11637" y="2855"/>
                  <a:pt x="11901" y="2855"/>
                </a:cubicBezTo>
                <a:cubicBezTo>
                  <a:pt x="12164" y="2855"/>
                  <a:pt x="12383" y="2758"/>
                  <a:pt x="12565" y="2563"/>
                </a:cubicBezTo>
                <a:cubicBezTo>
                  <a:pt x="12751" y="2369"/>
                  <a:pt x="12840" y="2134"/>
                  <a:pt x="12840" y="1859"/>
                </a:cubicBezTo>
                <a:cubicBezTo>
                  <a:pt x="12840" y="1600"/>
                  <a:pt x="12747" y="1373"/>
                  <a:pt x="12561" y="1182"/>
                </a:cubicBezTo>
                <a:cubicBezTo>
                  <a:pt x="12375" y="992"/>
                  <a:pt x="12148" y="899"/>
                  <a:pt x="11880" y="899"/>
                </a:cubicBezTo>
                <a:cubicBezTo>
                  <a:pt x="11629" y="899"/>
                  <a:pt x="11411" y="996"/>
                  <a:pt x="11224" y="1186"/>
                </a:cubicBezTo>
                <a:cubicBezTo>
                  <a:pt x="11038" y="1377"/>
                  <a:pt x="10945" y="1608"/>
                  <a:pt x="10945" y="1879"/>
                </a:cubicBezTo>
                <a:cubicBezTo>
                  <a:pt x="10953" y="2150"/>
                  <a:pt x="11042" y="2381"/>
                  <a:pt x="11228" y="2567"/>
                </a:cubicBezTo>
                <a:close/>
                <a:moveTo>
                  <a:pt x="11398" y="1348"/>
                </a:moveTo>
                <a:cubicBezTo>
                  <a:pt x="11532" y="1203"/>
                  <a:pt x="11694" y="1134"/>
                  <a:pt x="11880" y="1134"/>
                </a:cubicBezTo>
                <a:cubicBezTo>
                  <a:pt x="12087" y="1134"/>
                  <a:pt x="12261" y="1202"/>
                  <a:pt x="12395" y="1344"/>
                </a:cubicBezTo>
                <a:cubicBezTo>
                  <a:pt x="12529" y="1485"/>
                  <a:pt x="12597" y="1664"/>
                  <a:pt x="12597" y="1879"/>
                </a:cubicBezTo>
                <a:cubicBezTo>
                  <a:pt x="12597" y="2094"/>
                  <a:pt x="12529" y="2272"/>
                  <a:pt x="12399" y="2418"/>
                </a:cubicBezTo>
                <a:cubicBezTo>
                  <a:pt x="12265" y="2559"/>
                  <a:pt x="12099" y="2632"/>
                  <a:pt x="11905" y="2632"/>
                </a:cubicBezTo>
                <a:cubicBezTo>
                  <a:pt x="11702" y="2632"/>
                  <a:pt x="11536" y="2559"/>
                  <a:pt x="11402" y="2418"/>
                </a:cubicBezTo>
                <a:cubicBezTo>
                  <a:pt x="11269" y="2276"/>
                  <a:pt x="11200" y="2098"/>
                  <a:pt x="11200" y="1883"/>
                </a:cubicBezTo>
                <a:cubicBezTo>
                  <a:pt x="11200" y="1668"/>
                  <a:pt x="11265" y="1490"/>
                  <a:pt x="11398" y="1348"/>
                </a:cubicBezTo>
                <a:close/>
                <a:moveTo>
                  <a:pt x="14214" y="1012"/>
                </a:moveTo>
                <a:cubicBezTo>
                  <a:pt x="14100" y="956"/>
                  <a:pt x="13975" y="923"/>
                  <a:pt x="13833" y="923"/>
                </a:cubicBezTo>
                <a:cubicBezTo>
                  <a:pt x="13715" y="923"/>
                  <a:pt x="13606" y="943"/>
                  <a:pt x="13509" y="984"/>
                </a:cubicBezTo>
                <a:cubicBezTo>
                  <a:pt x="13416" y="1024"/>
                  <a:pt x="13331" y="1085"/>
                  <a:pt x="13262" y="1166"/>
                </a:cubicBezTo>
                <a:lnTo>
                  <a:pt x="13262" y="960"/>
                </a:lnTo>
                <a:lnTo>
                  <a:pt x="13031" y="960"/>
                </a:lnTo>
                <a:lnTo>
                  <a:pt x="13031" y="2802"/>
                </a:lnTo>
                <a:lnTo>
                  <a:pt x="13262" y="2802"/>
                </a:lnTo>
                <a:lnTo>
                  <a:pt x="13262" y="1907"/>
                </a:lnTo>
                <a:cubicBezTo>
                  <a:pt x="13262" y="1749"/>
                  <a:pt x="13266" y="1636"/>
                  <a:pt x="13278" y="1571"/>
                </a:cubicBezTo>
                <a:cubicBezTo>
                  <a:pt x="13290" y="1506"/>
                  <a:pt x="13310" y="1450"/>
                  <a:pt x="13339" y="1401"/>
                </a:cubicBezTo>
                <a:cubicBezTo>
                  <a:pt x="13383" y="1320"/>
                  <a:pt x="13448" y="1259"/>
                  <a:pt x="13529" y="1215"/>
                </a:cubicBezTo>
                <a:cubicBezTo>
                  <a:pt x="13610" y="1174"/>
                  <a:pt x="13703" y="1150"/>
                  <a:pt x="13809" y="1150"/>
                </a:cubicBezTo>
                <a:cubicBezTo>
                  <a:pt x="13987" y="1150"/>
                  <a:pt x="14116" y="1199"/>
                  <a:pt x="14201" y="1300"/>
                </a:cubicBezTo>
                <a:cubicBezTo>
                  <a:pt x="14287" y="1401"/>
                  <a:pt x="14331" y="1559"/>
                  <a:pt x="14331" y="1770"/>
                </a:cubicBezTo>
                <a:lnTo>
                  <a:pt x="14331" y="2802"/>
                </a:lnTo>
                <a:lnTo>
                  <a:pt x="14554" y="2802"/>
                </a:lnTo>
                <a:lnTo>
                  <a:pt x="14554" y="1907"/>
                </a:lnTo>
                <a:cubicBezTo>
                  <a:pt x="14554" y="1749"/>
                  <a:pt x="14558" y="1636"/>
                  <a:pt x="14574" y="1571"/>
                </a:cubicBezTo>
                <a:cubicBezTo>
                  <a:pt x="14586" y="1506"/>
                  <a:pt x="14607" y="1450"/>
                  <a:pt x="14635" y="1401"/>
                </a:cubicBezTo>
                <a:cubicBezTo>
                  <a:pt x="14679" y="1320"/>
                  <a:pt x="14744" y="1259"/>
                  <a:pt x="14825" y="1215"/>
                </a:cubicBezTo>
                <a:cubicBezTo>
                  <a:pt x="14906" y="1174"/>
                  <a:pt x="14995" y="1150"/>
                  <a:pt x="15101" y="1150"/>
                </a:cubicBezTo>
                <a:cubicBezTo>
                  <a:pt x="15279" y="1150"/>
                  <a:pt x="15413" y="1203"/>
                  <a:pt x="15490" y="1304"/>
                </a:cubicBezTo>
                <a:cubicBezTo>
                  <a:pt x="15571" y="1405"/>
                  <a:pt x="15611" y="1579"/>
                  <a:pt x="15611" y="1822"/>
                </a:cubicBezTo>
                <a:lnTo>
                  <a:pt x="15611" y="2798"/>
                </a:lnTo>
                <a:lnTo>
                  <a:pt x="15838" y="2798"/>
                </a:lnTo>
                <a:lnTo>
                  <a:pt x="15838" y="1875"/>
                </a:lnTo>
                <a:cubicBezTo>
                  <a:pt x="15838" y="1543"/>
                  <a:pt x="15781" y="1300"/>
                  <a:pt x="15668" y="1150"/>
                </a:cubicBezTo>
                <a:cubicBezTo>
                  <a:pt x="15554" y="1000"/>
                  <a:pt x="15372" y="927"/>
                  <a:pt x="15125" y="927"/>
                </a:cubicBezTo>
                <a:cubicBezTo>
                  <a:pt x="14987" y="927"/>
                  <a:pt x="14866" y="956"/>
                  <a:pt x="14756" y="1008"/>
                </a:cubicBezTo>
                <a:cubicBezTo>
                  <a:pt x="14647" y="1065"/>
                  <a:pt x="14554" y="1146"/>
                  <a:pt x="14477" y="1251"/>
                </a:cubicBezTo>
                <a:cubicBezTo>
                  <a:pt x="14416" y="1150"/>
                  <a:pt x="14327" y="1073"/>
                  <a:pt x="14214" y="1012"/>
                </a:cubicBezTo>
                <a:close/>
                <a:moveTo>
                  <a:pt x="17222" y="1012"/>
                </a:moveTo>
                <a:cubicBezTo>
                  <a:pt x="17109" y="956"/>
                  <a:pt x="16979" y="923"/>
                  <a:pt x="16842" y="923"/>
                </a:cubicBezTo>
                <a:cubicBezTo>
                  <a:pt x="16721" y="923"/>
                  <a:pt x="16616" y="943"/>
                  <a:pt x="16523" y="984"/>
                </a:cubicBezTo>
                <a:cubicBezTo>
                  <a:pt x="16425" y="1024"/>
                  <a:pt x="16344" y="1085"/>
                  <a:pt x="16275" y="1166"/>
                </a:cubicBezTo>
                <a:lnTo>
                  <a:pt x="16275" y="960"/>
                </a:lnTo>
                <a:lnTo>
                  <a:pt x="16045" y="960"/>
                </a:lnTo>
                <a:lnTo>
                  <a:pt x="16045" y="2802"/>
                </a:lnTo>
                <a:lnTo>
                  <a:pt x="16275" y="2802"/>
                </a:lnTo>
                <a:lnTo>
                  <a:pt x="16275" y="1907"/>
                </a:lnTo>
                <a:cubicBezTo>
                  <a:pt x="16275" y="1749"/>
                  <a:pt x="16284" y="1636"/>
                  <a:pt x="16292" y="1571"/>
                </a:cubicBezTo>
                <a:cubicBezTo>
                  <a:pt x="16304" y="1506"/>
                  <a:pt x="16324" y="1450"/>
                  <a:pt x="16352" y="1401"/>
                </a:cubicBezTo>
                <a:cubicBezTo>
                  <a:pt x="16397" y="1320"/>
                  <a:pt x="16462" y="1259"/>
                  <a:pt x="16543" y="1215"/>
                </a:cubicBezTo>
                <a:cubicBezTo>
                  <a:pt x="16624" y="1174"/>
                  <a:pt x="16717" y="1150"/>
                  <a:pt x="16821" y="1150"/>
                </a:cubicBezTo>
                <a:cubicBezTo>
                  <a:pt x="17000" y="1150"/>
                  <a:pt x="17129" y="1199"/>
                  <a:pt x="17214" y="1300"/>
                </a:cubicBezTo>
                <a:cubicBezTo>
                  <a:pt x="17299" y="1401"/>
                  <a:pt x="17344" y="1559"/>
                  <a:pt x="17344" y="1770"/>
                </a:cubicBezTo>
                <a:lnTo>
                  <a:pt x="17344" y="2802"/>
                </a:lnTo>
                <a:lnTo>
                  <a:pt x="17567" y="2802"/>
                </a:lnTo>
                <a:lnTo>
                  <a:pt x="17567" y="1907"/>
                </a:lnTo>
                <a:cubicBezTo>
                  <a:pt x="17567" y="1749"/>
                  <a:pt x="17571" y="1636"/>
                  <a:pt x="17587" y="1571"/>
                </a:cubicBezTo>
                <a:cubicBezTo>
                  <a:pt x="17599" y="1506"/>
                  <a:pt x="17619" y="1450"/>
                  <a:pt x="17648" y="1401"/>
                </a:cubicBezTo>
                <a:cubicBezTo>
                  <a:pt x="17696" y="1320"/>
                  <a:pt x="17757" y="1259"/>
                  <a:pt x="17838" y="1215"/>
                </a:cubicBezTo>
                <a:cubicBezTo>
                  <a:pt x="17919" y="1174"/>
                  <a:pt x="18008" y="1150"/>
                  <a:pt x="18114" y="1150"/>
                </a:cubicBezTo>
                <a:cubicBezTo>
                  <a:pt x="18296" y="1150"/>
                  <a:pt x="18425" y="1203"/>
                  <a:pt x="18506" y="1304"/>
                </a:cubicBezTo>
                <a:cubicBezTo>
                  <a:pt x="18587" y="1405"/>
                  <a:pt x="18628" y="1579"/>
                  <a:pt x="18628" y="1822"/>
                </a:cubicBezTo>
                <a:lnTo>
                  <a:pt x="18628" y="2798"/>
                </a:lnTo>
                <a:lnTo>
                  <a:pt x="18855" y="2798"/>
                </a:lnTo>
                <a:lnTo>
                  <a:pt x="18855" y="1875"/>
                </a:lnTo>
                <a:cubicBezTo>
                  <a:pt x="18855" y="1543"/>
                  <a:pt x="18799" y="1300"/>
                  <a:pt x="18685" y="1150"/>
                </a:cubicBezTo>
                <a:cubicBezTo>
                  <a:pt x="18572" y="1000"/>
                  <a:pt x="18389" y="927"/>
                  <a:pt x="18142" y="927"/>
                </a:cubicBezTo>
                <a:cubicBezTo>
                  <a:pt x="18004" y="927"/>
                  <a:pt x="17879" y="956"/>
                  <a:pt x="17769" y="1008"/>
                </a:cubicBezTo>
                <a:cubicBezTo>
                  <a:pt x="17660" y="1065"/>
                  <a:pt x="17567" y="1146"/>
                  <a:pt x="17490" y="1251"/>
                </a:cubicBezTo>
                <a:cubicBezTo>
                  <a:pt x="17425" y="1150"/>
                  <a:pt x="17336" y="1073"/>
                  <a:pt x="17222" y="1012"/>
                </a:cubicBezTo>
                <a:close/>
                <a:moveTo>
                  <a:pt x="19045" y="1924"/>
                </a:moveTo>
                <a:cubicBezTo>
                  <a:pt x="19045" y="2256"/>
                  <a:pt x="19102" y="2495"/>
                  <a:pt x="19219" y="2636"/>
                </a:cubicBezTo>
                <a:cubicBezTo>
                  <a:pt x="19337" y="2782"/>
                  <a:pt x="19527" y="2851"/>
                  <a:pt x="19791" y="2851"/>
                </a:cubicBezTo>
                <a:cubicBezTo>
                  <a:pt x="19916" y="2851"/>
                  <a:pt x="20021" y="2831"/>
                  <a:pt x="20111" y="2794"/>
                </a:cubicBezTo>
                <a:cubicBezTo>
                  <a:pt x="20200" y="2754"/>
                  <a:pt x="20277" y="2693"/>
                  <a:pt x="20350" y="2604"/>
                </a:cubicBezTo>
                <a:lnTo>
                  <a:pt x="20350" y="2802"/>
                </a:lnTo>
                <a:lnTo>
                  <a:pt x="20584" y="2802"/>
                </a:lnTo>
                <a:lnTo>
                  <a:pt x="20584" y="960"/>
                </a:lnTo>
                <a:lnTo>
                  <a:pt x="20350" y="960"/>
                </a:lnTo>
                <a:lnTo>
                  <a:pt x="20350" y="1867"/>
                </a:lnTo>
                <a:cubicBezTo>
                  <a:pt x="20350" y="2029"/>
                  <a:pt x="20345" y="2142"/>
                  <a:pt x="20333" y="2207"/>
                </a:cubicBezTo>
                <a:cubicBezTo>
                  <a:pt x="20321" y="2272"/>
                  <a:pt x="20301" y="2328"/>
                  <a:pt x="20273" y="2377"/>
                </a:cubicBezTo>
                <a:cubicBezTo>
                  <a:pt x="20224" y="2458"/>
                  <a:pt x="20159" y="2518"/>
                  <a:pt x="20078" y="2563"/>
                </a:cubicBezTo>
                <a:cubicBezTo>
                  <a:pt x="19997" y="2607"/>
                  <a:pt x="19904" y="2628"/>
                  <a:pt x="19799" y="2628"/>
                </a:cubicBezTo>
                <a:cubicBezTo>
                  <a:pt x="19612" y="2628"/>
                  <a:pt x="19479" y="2575"/>
                  <a:pt x="19398" y="2470"/>
                </a:cubicBezTo>
                <a:cubicBezTo>
                  <a:pt x="19317" y="2364"/>
                  <a:pt x="19276" y="2187"/>
                  <a:pt x="19276" y="1936"/>
                </a:cubicBezTo>
                <a:lnTo>
                  <a:pt x="19276" y="960"/>
                </a:lnTo>
                <a:lnTo>
                  <a:pt x="19045" y="960"/>
                </a:lnTo>
                <a:lnTo>
                  <a:pt x="19045" y="1924"/>
                </a:lnTo>
                <a:close/>
                <a:moveTo>
                  <a:pt x="20787" y="2802"/>
                </a:moveTo>
                <a:lnTo>
                  <a:pt x="21014" y="2802"/>
                </a:lnTo>
                <a:lnTo>
                  <a:pt x="21014" y="1907"/>
                </a:lnTo>
                <a:cubicBezTo>
                  <a:pt x="21014" y="1749"/>
                  <a:pt x="21022" y="1636"/>
                  <a:pt x="21030" y="1571"/>
                </a:cubicBezTo>
                <a:cubicBezTo>
                  <a:pt x="21042" y="1506"/>
                  <a:pt x="21062" y="1450"/>
                  <a:pt x="21091" y="1401"/>
                </a:cubicBezTo>
                <a:cubicBezTo>
                  <a:pt x="21135" y="1320"/>
                  <a:pt x="21200" y="1259"/>
                  <a:pt x="21281" y="1215"/>
                </a:cubicBezTo>
                <a:cubicBezTo>
                  <a:pt x="21362" y="1174"/>
                  <a:pt x="21455" y="1150"/>
                  <a:pt x="21561" y="1150"/>
                </a:cubicBezTo>
                <a:cubicBezTo>
                  <a:pt x="21743" y="1150"/>
                  <a:pt x="21877" y="1199"/>
                  <a:pt x="21958" y="1296"/>
                </a:cubicBezTo>
                <a:cubicBezTo>
                  <a:pt x="22039" y="1393"/>
                  <a:pt x="22083" y="1551"/>
                  <a:pt x="22083" y="1770"/>
                </a:cubicBezTo>
                <a:lnTo>
                  <a:pt x="22083" y="2802"/>
                </a:lnTo>
                <a:lnTo>
                  <a:pt x="22314" y="2802"/>
                </a:lnTo>
                <a:lnTo>
                  <a:pt x="22314" y="1843"/>
                </a:lnTo>
                <a:cubicBezTo>
                  <a:pt x="22314" y="1668"/>
                  <a:pt x="22306" y="1539"/>
                  <a:pt x="22286" y="1450"/>
                </a:cubicBezTo>
                <a:cubicBezTo>
                  <a:pt x="22266" y="1361"/>
                  <a:pt x="22237" y="1284"/>
                  <a:pt x="22193" y="1219"/>
                </a:cubicBezTo>
                <a:cubicBezTo>
                  <a:pt x="22132" y="1126"/>
                  <a:pt x="22047" y="1053"/>
                  <a:pt x="21946" y="1004"/>
                </a:cubicBezTo>
                <a:cubicBezTo>
                  <a:pt x="21840" y="956"/>
                  <a:pt x="21719" y="931"/>
                  <a:pt x="21585" y="931"/>
                </a:cubicBezTo>
                <a:cubicBezTo>
                  <a:pt x="21463" y="931"/>
                  <a:pt x="21354" y="951"/>
                  <a:pt x="21261" y="992"/>
                </a:cubicBezTo>
                <a:cubicBezTo>
                  <a:pt x="21168" y="1032"/>
                  <a:pt x="21083" y="1093"/>
                  <a:pt x="21010" y="1178"/>
                </a:cubicBezTo>
                <a:lnTo>
                  <a:pt x="21010" y="960"/>
                </a:lnTo>
                <a:lnTo>
                  <a:pt x="20783" y="960"/>
                </a:lnTo>
                <a:lnTo>
                  <a:pt x="20783" y="2802"/>
                </a:lnTo>
                <a:lnTo>
                  <a:pt x="20787" y="2802"/>
                </a:lnTo>
                <a:close/>
                <a:moveTo>
                  <a:pt x="22845" y="364"/>
                </a:moveTo>
                <a:lnTo>
                  <a:pt x="22610" y="364"/>
                </a:lnTo>
                <a:lnTo>
                  <a:pt x="22610" y="745"/>
                </a:lnTo>
                <a:lnTo>
                  <a:pt x="22845" y="745"/>
                </a:lnTo>
                <a:lnTo>
                  <a:pt x="22845" y="364"/>
                </a:lnTo>
                <a:close/>
                <a:moveTo>
                  <a:pt x="22845" y="2802"/>
                </a:moveTo>
                <a:lnTo>
                  <a:pt x="22845" y="960"/>
                </a:lnTo>
                <a:lnTo>
                  <a:pt x="22610" y="960"/>
                </a:lnTo>
                <a:lnTo>
                  <a:pt x="22610" y="2802"/>
                </a:lnTo>
                <a:lnTo>
                  <a:pt x="22845" y="2802"/>
                </a:lnTo>
                <a:close/>
                <a:moveTo>
                  <a:pt x="23623" y="2802"/>
                </a:moveTo>
                <a:lnTo>
                  <a:pt x="23623" y="1199"/>
                </a:lnTo>
                <a:lnTo>
                  <a:pt x="23971" y="1199"/>
                </a:lnTo>
                <a:lnTo>
                  <a:pt x="23971" y="960"/>
                </a:lnTo>
                <a:lnTo>
                  <a:pt x="23623" y="960"/>
                </a:lnTo>
                <a:lnTo>
                  <a:pt x="23623" y="364"/>
                </a:lnTo>
                <a:lnTo>
                  <a:pt x="23388" y="364"/>
                </a:lnTo>
                <a:lnTo>
                  <a:pt x="23388" y="960"/>
                </a:lnTo>
                <a:lnTo>
                  <a:pt x="23039" y="960"/>
                </a:lnTo>
                <a:lnTo>
                  <a:pt x="23039" y="1199"/>
                </a:lnTo>
                <a:lnTo>
                  <a:pt x="23388" y="1199"/>
                </a:lnTo>
                <a:lnTo>
                  <a:pt x="23388" y="2802"/>
                </a:lnTo>
                <a:lnTo>
                  <a:pt x="23623" y="2802"/>
                </a:lnTo>
                <a:close/>
                <a:moveTo>
                  <a:pt x="24793" y="2798"/>
                </a:moveTo>
                <a:lnTo>
                  <a:pt x="24550" y="3397"/>
                </a:lnTo>
                <a:lnTo>
                  <a:pt x="24801" y="3397"/>
                </a:lnTo>
                <a:lnTo>
                  <a:pt x="25790" y="960"/>
                </a:lnTo>
                <a:lnTo>
                  <a:pt x="25518" y="960"/>
                </a:lnTo>
                <a:lnTo>
                  <a:pt x="24923" y="2458"/>
                </a:lnTo>
                <a:lnTo>
                  <a:pt x="24356" y="964"/>
                </a:lnTo>
                <a:lnTo>
                  <a:pt x="24084" y="964"/>
                </a:lnTo>
                <a:lnTo>
                  <a:pt x="24793" y="2798"/>
                </a:lnTo>
                <a:close/>
                <a:moveTo>
                  <a:pt x="26766" y="2802"/>
                </a:moveTo>
                <a:lnTo>
                  <a:pt x="26766" y="364"/>
                </a:lnTo>
                <a:lnTo>
                  <a:pt x="26531" y="364"/>
                </a:lnTo>
                <a:lnTo>
                  <a:pt x="26531" y="2802"/>
                </a:lnTo>
                <a:lnTo>
                  <a:pt x="26766" y="2802"/>
                </a:lnTo>
                <a:close/>
                <a:moveTo>
                  <a:pt x="27297" y="364"/>
                </a:moveTo>
                <a:lnTo>
                  <a:pt x="27062" y="364"/>
                </a:lnTo>
                <a:lnTo>
                  <a:pt x="27062" y="745"/>
                </a:lnTo>
                <a:lnTo>
                  <a:pt x="27297" y="745"/>
                </a:lnTo>
                <a:lnTo>
                  <a:pt x="27297" y="364"/>
                </a:lnTo>
                <a:close/>
                <a:moveTo>
                  <a:pt x="27297" y="2802"/>
                </a:moveTo>
                <a:lnTo>
                  <a:pt x="27297" y="960"/>
                </a:lnTo>
                <a:lnTo>
                  <a:pt x="27062" y="960"/>
                </a:lnTo>
                <a:lnTo>
                  <a:pt x="27062" y="2802"/>
                </a:lnTo>
                <a:lnTo>
                  <a:pt x="27297" y="2802"/>
                </a:lnTo>
                <a:close/>
                <a:moveTo>
                  <a:pt x="29144" y="960"/>
                </a:moveTo>
                <a:lnTo>
                  <a:pt x="28889" y="960"/>
                </a:lnTo>
                <a:lnTo>
                  <a:pt x="28297" y="2446"/>
                </a:lnTo>
                <a:lnTo>
                  <a:pt x="27710" y="960"/>
                </a:lnTo>
                <a:lnTo>
                  <a:pt x="27459" y="960"/>
                </a:lnTo>
                <a:lnTo>
                  <a:pt x="28180" y="2802"/>
                </a:lnTo>
                <a:lnTo>
                  <a:pt x="28394" y="2802"/>
                </a:lnTo>
                <a:lnTo>
                  <a:pt x="29144" y="960"/>
                </a:lnTo>
                <a:close/>
                <a:moveTo>
                  <a:pt x="29545" y="364"/>
                </a:moveTo>
                <a:lnTo>
                  <a:pt x="29310" y="364"/>
                </a:lnTo>
                <a:lnTo>
                  <a:pt x="29310" y="745"/>
                </a:lnTo>
                <a:lnTo>
                  <a:pt x="29545" y="745"/>
                </a:lnTo>
                <a:lnTo>
                  <a:pt x="29545" y="364"/>
                </a:lnTo>
                <a:close/>
                <a:moveTo>
                  <a:pt x="29545" y="2802"/>
                </a:moveTo>
                <a:lnTo>
                  <a:pt x="29545" y="960"/>
                </a:lnTo>
                <a:lnTo>
                  <a:pt x="29310" y="960"/>
                </a:lnTo>
                <a:lnTo>
                  <a:pt x="29310" y="2802"/>
                </a:lnTo>
                <a:lnTo>
                  <a:pt x="29545" y="2802"/>
                </a:lnTo>
                <a:close/>
                <a:moveTo>
                  <a:pt x="29925" y="2802"/>
                </a:moveTo>
                <a:lnTo>
                  <a:pt x="30152" y="2802"/>
                </a:lnTo>
                <a:lnTo>
                  <a:pt x="30152" y="1907"/>
                </a:lnTo>
                <a:cubicBezTo>
                  <a:pt x="30152" y="1749"/>
                  <a:pt x="30157" y="1636"/>
                  <a:pt x="30169" y="1571"/>
                </a:cubicBezTo>
                <a:cubicBezTo>
                  <a:pt x="30182" y="1506"/>
                  <a:pt x="30201" y="1450"/>
                  <a:pt x="30229" y="1401"/>
                </a:cubicBezTo>
                <a:cubicBezTo>
                  <a:pt x="30278" y="1320"/>
                  <a:pt x="30339" y="1259"/>
                  <a:pt x="30420" y="1215"/>
                </a:cubicBezTo>
                <a:cubicBezTo>
                  <a:pt x="30501" y="1174"/>
                  <a:pt x="30594" y="1150"/>
                  <a:pt x="30699" y="1150"/>
                </a:cubicBezTo>
                <a:cubicBezTo>
                  <a:pt x="30881" y="1150"/>
                  <a:pt x="31015" y="1199"/>
                  <a:pt x="31096" y="1296"/>
                </a:cubicBezTo>
                <a:cubicBezTo>
                  <a:pt x="31177" y="1393"/>
                  <a:pt x="31222" y="1551"/>
                  <a:pt x="31222" y="1770"/>
                </a:cubicBezTo>
                <a:lnTo>
                  <a:pt x="31222" y="2802"/>
                </a:lnTo>
                <a:lnTo>
                  <a:pt x="31453" y="2802"/>
                </a:lnTo>
                <a:lnTo>
                  <a:pt x="31453" y="1843"/>
                </a:lnTo>
                <a:cubicBezTo>
                  <a:pt x="31453" y="1668"/>
                  <a:pt x="31445" y="1539"/>
                  <a:pt x="31424" y="1450"/>
                </a:cubicBezTo>
                <a:cubicBezTo>
                  <a:pt x="31404" y="1361"/>
                  <a:pt x="31376" y="1284"/>
                  <a:pt x="31335" y="1219"/>
                </a:cubicBezTo>
                <a:cubicBezTo>
                  <a:pt x="31274" y="1126"/>
                  <a:pt x="31189" y="1052"/>
                  <a:pt x="31084" y="1004"/>
                </a:cubicBezTo>
                <a:cubicBezTo>
                  <a:pt x="30979" y="955"/>
                  <a:pt x="30857" y="931"/>
                  <a:pt x="30723" y="931"/>
                </a:cubicBezTo>
                <a:cubicBezTo>
                  <a:pt x="30602" y="931"/>
                  <a:pt x="30493" y="952"/>
                  <a:pt x="30395" y="992"/>
                </a:cubicBezTo>
                <a:cubicBezTo>
                  <a:pt x="30302" y="1033"/>
                  <a:pt x="30217" y="1093"/>
                  <a:pt x="30144" y="1178"/>
                </a:cubicBezTo>
                <a:lnTo>
                  <a:pt x="30144" y="960"/>
                </a:lnTo>
                <a:lnTo>
                  <a:pt x="29917" y="960"/>
                </a:lnTo>
                <a:lnTo>
                  <a:pt x="29917" y="2802"/>
                </a:lnTo>
                <a:lnTo>
                  <a:pt x="29925" y="2802"/>
                </a:lnTo>
                <a:close/>
                <a:moveTo>
                  <a:pt x="31785" y="2952"/>
                </a:moveTo>
                <a:cubicBezTo>
                  <a:pt x="31829" y="3125"/>
                  <a:pt x="31923" y="3263"/>
                  <a:pt x="32072" y="3364"/>
                </a:cubicBezTo>
                <a:cubicBezTo>
                  <a:pt x="32222" y="3465"/>
                  <a:pt x="32401" y="3518"/>
                  <a:pt x="32607" y="3518"/>
                </a:cubicBezTo>
                <a:cubicBezTo>
                  <a:pt x="32891" y="3518"/>
                  <a:pt x="33113" y="3429"/>
                  <a:pt x="33271" y="3247"/>
                </a:cubicBezTo>
                <a:cubicBezTo>
                  <a:pt x="33433" y="3065"/>
                  <a:pt x="33510" y="2814"/>
                  <a:pt x="33510" y="2495"/>
                </a:cubicBezTo>
                <a:lnTo>
                  <a:pt x="33510" y="960"/>
                </a:lnTo>
                <a:lnTo>
                  <a:pt x="33284" y="960"/>
                </a:lnTo>
                <a:lnTo>
                  <a:pt x="33284" y="1259"/>
                </a:lnTo>
                <a:cubicBezTo>
                  <a:pt x="33199" y="1142"/>
                  <a:pt x="33097" y="1053"/>
                  <a:pt x="32984" y="1000"/>
                </a:cubicBezTo>
                <a:cubicBezTo>
                  <a:pt x="32870" y="943"/>
                  <a:pt x="32737" y="915"/>
                  <a:pt x="32583" y="915"/>
                </a:cubicBezTo>
                <a:cubicBezTo>
                  <a:pt x="32315" y="915"/>
                  <a:pt x="32093" y="1008"/>
                  <a:pt x="31914" y="1191"/>
                </a:cubicBezTo>
                <a:cubicBezTo>
                  <a:pt x="31736" y="1373"/>
                  <a:pt x="31643" y="1604"/>
                  <a:pt x="31643" y="1875"/>
                </a:cubicBezTo>
                <a:cubicBezTo>
                  <a:pt x="31643" y="2150"/>
                  <a:pt x="31732" y="2381"/>
                  <a:pt x="31918" y="2567"/>
                </a:cubicBezTo>
                <a:cubicBezTo>
                  <a:pt x="32101" y="2754"/>
                  <a:pt x="32328" y="2843"/>
                  <a:pt x="32607" y="2843"/>
                </a:cubicBezTo>
                <a:cubicBezTo>
                  <a:pt x="32745" y="2843"/>
                  <a:pt x="32871" y="2810"/>
                  <a:pt x="32984" y="2750"/>
                </a:cubicBezTo>
                <a:cubicBezTo>
                  <a:pt x="33098" y="2689"/>
                  <a:pt x="33199" y="2596"/>
                  <a:pt x="33288" y="2474"/>
                </a:cubicBezTo>
                <a:lnTo>
                  <a:pt x="33288" y="2523"/>
                </a:lnTo>
                <a:cubicBezTo>
                  <a:pt x="33288" y="2758"/>
                  <a:pt x="33223" y="2944"/>
                  <a:pt x="33097" y="3081"/>
                </a:cubicBezTo>
                <a:cubicBezTo>
                  <a:pt x="32972" y="3222"/>
                  <a:pt x="32802" y="3291"/>
                  <a:pt x="32595" y="3291"/>
                </a:cubicBezTo>
                <a:cubicBezTo>
                  <a:pt x="32461" y="3291"/>
                  <a:pt x="32348" y="3263"/>
                  <a:pt x="32255" y="3202"/>
                </a:cubicBezTo>
                <a:cubicBezTo>
                  <a:pt x="32162" y="3141"/>
                  <a:pt x="32097" y="3060"/>
                  <a:pt x="32060" y="2952"/>
                </a:cubicBezTo>
                <a:lnTo>
                  <a:pt x="31785" y="2952"/>
                </a:lnTo>
                <a:close/>
                <a:moveTo>
                  <a:pt x="32101" y="1344"/>
                </a:moveTo>
                <a:cubicBezTo>
                  <a:pt x="32238" y="1203"/>
                  <a:pt x="32401" y="1134"/>
                  <a:pt x="32595" y="1134"/>
                </a:cubicBezTo>
                <a:cubicBezTo>
                  <a:pt x="32781" y="1134"/>
                  <a:pt x="32943" y="1207"/>
                  <a:pt x="33077" y="1357"/>
                </a:cubicBezTo>
                <a:cubicBezTo>
                  <a:pt x="33215" y="1506"/>
                  <a:pt x="33284" y="1685"/>
                  <a:pt x="33284" y="1895"/>
                </a:cubicBezTo>
                <a:cubicBezTo>
                  <a:pt x="33284" y="2094"/>
                  <a:pt x="33215" y="2264"/>
                  <a:pt x="33073" y="2409"/>
                </a:cubicBezTo>
                <a:cubicBezTo>
                  <a:pt x="32935" y="2555"/>
                  <a:pt x="32773" y="2628"/>
                  <a:pt x="32595" y="2628"/>
                </a:cubicBezTo>
                <a:cubicBezTo>
                  <a:pt x="32405" y="2628"/>
                  <a:pt x="32238" y="2555"/>
                  <a:pt x="32101" y="2409"/>
                </a:cubicBezTo>
                <a:cubicBezTo>
                  <a:pt x="31963" y="2264"/>
                  <a:pt x="31894" y="2086"/>
                  <a:pt x="31894" y="1871"/>
                </a:cubicBezTo>
                <a:cubicBezTo>
                  <a:pt x="31894" y="1660"/>
                  <a:pt x="31963" y="1486"/>
                  <a:pt x="32101" y="1344"/>
                </a:cubicBezTo>
                <a:close/>
                <a:moveTo>
                  <a:pt x="32344" y="5089"/>
                </a:moveTo>
                <a:lnTo>
                  <a:pt x="32340" y="5272"/>
                </a:lnTo>
                <a:lnTo>
                  <a:pt x="32364" y="5272"/>
                </a:lnTo>
                <a:cubicBezTo>
                  <a:pt x="32388" y="5154"/>
                  <a:pt x="32417" y="5134"/>
                  <a:pt x="32567" y="5134"/>
                </a:cubicBezTo>
                <a:lnTo>
                  <a:pt x="32567" y="5681"/>
                </a:lnTo>
                <a:cubicBezTo>
                  <a:pt x="32567" y="5745"/>
                  <a:pt x="32534" y="5774"/>
                  <a:pt x="32473" y="5774"/>
                </a:cubicBezTo>
                <a:lnTo>
                  <a:pt x="32473" y="5798"/>
                </a:lnTo>
                <a:lnTo>
                  <a:pt x="32757" y="5798"/>
                </a:lnTo>
                <a:lnTo>
                  <a:pt x="32757" y="5774"/>
                </a:lnTo>
                <a:cubicBezTo>
                  <a:pt x="32696" y="5774"/>
                  <a:pt x="32664" y="5745"/>
                  <a:pt x="32664" y="5681"/>
                </a:cubicBezTo>
                <a:lnTo>
                  <a:pt x="32664" y="5134"/>
                </a:lnTo>
                <a:cubicBezTo>
                  <a:pt x="32818" y="5134"/>
                  <a:pt x="32846" y="5154"/>
                  <a:pt x="32866" y="5272"/>
                </a:cubicBezTo>
                <a:lnTo>
                  <a:pt x="32891" y="5272"/>
                </a:lnTo>
                <a:lnTo>
                  <a:pt x="32887" y="5089"/>
                </a:lnTo>
                <a:lnTo>
                  <a:pt x="32344" y="5089"/>
                </a:lnTo>
                <a:close/>
                <a:moveTo>
                  <a:pt x="32259" y="5442"/>
                </a:moveTo>
                <a:cubicBezTo>
                  <a:pt x="32259" y="5664"/>
                  <a:pt x="32117" y="5810"/>
                  <a:pt x="31943" y="5810"/>
                </a:cubicBezTo>
                <a:cubicBezTo>
                  <a:pt x="31769" y="5810"/>
                  <a:pt x="31627" y="5665"/>
                  <a:pt x="31627" y="5442"/>
                </a:cubicBezTo>
                <a:cubicBezTo>
                  <a:pt x="31627" y="5220"/>
                  <a:pt x="31769" y="5073"/>
                  <a:pt x="31943" y="5073"/>
                </a:cubicBezTo>
                <a:cubicBezTo>
                  <a:pt x="32117" y="5077"/>
                  <a:pt x="32259" y="5219"/>
                  <a:pt x="32259" y="5442"/>
                </a:cubicBezTo>
                <a:close/>
                <a:moveTo>
                  <a:pt x="32153" y="5442"/>
                </a:moveTo>
                <a:cubicBezTo>
                  <a:pt x="32153" y="5243"/>
                  <a:pt x="32076" y="5118"/>
                  <a:pt x="31947" y="5118"/>
                </a:cubicBezTo>
                <a:cubicBezTo>
                  <a:pt x="31813" y="5118"/>
                  <a:pt x="31736" y="5244"/>
                  <a:pt x="31736" y="5442"/>
                </a:cubicBezTo>
                <a:cubicBezTo>
                  <a:pt x="31736" y="5641"/>
                  <a:pt x="31813" y="5766"/>
                  <a:pt x="31947" y="5766"/>
                </a:cubicBezTo>
                <a:cubicBezTo>
                  <a:pt x="32076" y="5770"/>
                  <a:pt x="32153" y="5640"/>
                  <a:pt x="32153" y="5442"/>
                </a:cubicBezTo>
                <a:close/>
                <a:moveTo>
                  <a:pt x="33514" y="5774"/>
                </a:moveTo>
                <a:lnTo>
                  <a:pt x="33514" y="5798"/>
                </a:lnTo>
                <a:lnTo>
                  <a:pt x="33267" y="5798"/>
                </a:lnTo>
                <a:lnTo>
                  <a:pt x="33267" y="5774"/>
                </a:lnTo>
                <a:cubicBezTo>
                  <a:pt x="33308" y="5774"/>
                  <a:pt x="33332" y="5750"/>
                  <a:pt x="33332" y="5725"/>
                </a:cubicBezTo>
                <a:cubicBezTo>
                  <a:pt x="33332" y="5717"/>
                  <a:pt x="33328" y="5705"/>
                  <a:pt x="33324" y="5693"/>
                </a:cubicBezTo>
                <a:cubicBezTo>
                  <a:pt x="33324" y="5689"/>
                  <a:pt x="33304" y="5636"/>
                  <a:pt x="33280" y="5571"/>
                </a:cubicBezTo>
                <a:lnTo>
                  <a:pt x="33032" y="5571"/>
                </a:lnTo>
                <a:cubicBezTo>
                  <a:pt x="33008" y="5640"/>
                  <a:pt x="32988" y="5693"/>
                  <a:pt x="32984" y="5701"/>
                </a:cubicBezTo>
                <a:cubicBezTo>
                  <a:pt x="32980" y="5709"/>
                  <a:pt x="32980" y="5717"/>
                  <a:pt x="32980" y="5729"/>
                </a:cubicBezTo>
                <a:cubicBezTo>
                  <a:pt x="32980" y="5762"/>
                  <a:pt x="33012" y="5778"/>
                  <a:pt x="33041" y="5778"/>
                </a:cubicBezTo>
                <a:lnTo>
                  <a:pt x="33041" y="5802"/>
                </a:lnTo>
                <a:lnTo>
                  <a:pt x="32846" y="5802"/>
                </a:lnTo>
                <a:lnTo>
                  <a:pt x="32846" y="5778"/>
                </a:lnTo>
                <a:cubicBezTo>
                  <a:pt x="32870" y="5778"/>
                  <a:pt x="32903" y="5762"/>
                  <a:pt x="32927" y="5697"/>
                </a:cubicBezTo>
                <a:cubicBezTo>
                  <a:pt x="32951" y="5632"/>
                  <a:pt x="33162" y="5085"/>
                  <a:pt x="33162" y="5085"/>
                </a:cubicBezTo>
                <a:lnTo>
                  <a:pt x="33186" y="5085"/>
                </a:lnTo>
                <a:cubicBezTo>
                  <a:pt x="33186" y="5085"/>
                  <a:pt x="33421" y="5685"/>
                  <a:pt x="33437" y="5717"/>
                </a:cubicBezTo>
                <a:cubicBezTo>
                  <a:pt x="33454" y="5745"/>
                  <a:pt x="33486" y="5774"/>
                  <a:pt x="33514" y="5774"/>
                </a:cubicBezTo>
                <a:close/>
                <a:moveTo>
                  <a:pt x="33259" y="5519"/>
                </a:moveTo>
                <a:cubicBezTo>
                  <a:pt x="33211" y="5389"/>
                  <a:pt x="33154" y="5235"/>
                  <a:pt x="33154" y="5235"/>
                </a:cubicBezTo>
                <a:cubicBezTo>
                  <a:pt x="33154" y="5235"/>
                  <a:pt x="33097" y="5389"/>
                  <a:pt x="33049" y="5519"/>
                </a:cubicBezTo>
                <a:lnTo>
                  <a:pt x="33259" y="5519"/>
                </a:lnTo>
                <a:close/>
                <a:moveTo>
                  <a:pt x="30922" y="5616"/>
                </a:moveTo>
                <a:cubicBezTo>
                  <a:pt x="30890" y="5689"/>
                  <a:pt x="30849" y="5754"/>
                  <a:pt x="30740" y="5754"/>
                </a:cubicBezTo>
                <a:cubicBezTo>
                  <a:pt x="30715" y="5754"/>
                  <a:pt x="30667" y="5754"/>
                  <a:pt x="30626" y="5754"/>
                </a:cubicBezTo>
                <a:cubicBezTo>
                  <a:pt x="30586" y="5754"/>
                  <a:pt x="30566" y="5737"/>
                  <a:pt x="30566" y="5705"/>
                </a:cubicBezTo>
                <a:cubicBezTo>
                  <a:pt x="30566" y="5693"/>
                  <a:pt x="30566" y="5575"/>
                  <a:pt x="30566" y="5454"/>
                </a:cubicBezTo>
                <a:cubicBezTo>
                  <a:pt x="30594" y="5454"/>
                  <a:pt x="30679" y="5454"/>
                  <a:pt x="30719" y="5454"/>
                </a:cubicBezTo>
                <a:cubicBezTo>
                  <a:pt x="30780" y="5454"/>
                  <a:pt x="30809" y="5486"/>
                  <a:pt x="30821" y="5551"/>
                </a:cubicBezTo>
                <a:lnTo>
                  <a:pt x="30845" y="5551"/>
                </a:lnTo>
                <a:lnTo>
                  <a:pt x="30845" y="5304"/>
                </a:lnTo>
                <a:lnTo>
                  <a:pt x="30821" y="5304"/>
                </a:lnTo>
                <a:cubicBezTo>
                  <a:pt x="30817" y="5373"/>
                  <a:pt x="30780" y="5405"/>
                  <a:pt x="30728" y="5405"/>
                </a:cubicBezTo>
                <a:cubicBezTo>
                  <a:pt x="30683" y="5405"/>
                  <a:pt x="30594" y="5405"/>
                  <a:pt x="30570" y="5405"/>
                </a:cubicBezTo>
                <a:cubicBezTo>
                  <a:pt x="30570" y="5288"/>
                  <a:pt x="30570" y="5179"/>
                  <a:pt x="30570" y="5166"/>
                </a:cubicBezTo>
                <a:cubicBezTo>
                  <a:pt x="30570" y="5142"/>
                  <a:pt x="30586" y="5134"/>
                  <a:pt x="30610" y="5134"/>
                </a:cubicBezTo>
                <a:cubicBezTo>
                  <a:pt x="30630" y="5134"/>
                  <a:pt x="30683" y="5134"/>
                  <a:pt x="30744" y="5134"/>
                </a:cubicBezTo>
                <a:cubicBezTo>
                  <a:pt x="30829" y="5134"/>
                  <a:pt x="30857" y="5170"/>
                  <a:pt x="30877" y="5247"/>
                </a:cubicBezTo>
                <a:lnTo>
                  <a:pt x="30902" y="5247"/>
                </a:lnTo>
                <a:lnTo>
                  <a:pt x="30894" y="5089"/>
                </a:lnTo>
                <a:lnTo>
                  <a:pt x="30383" y="5089"/>
                </a:lnTo>
                <a:lnTo>
                  <a:pt x="30383" y="5114"/>
                </a:lnTo>
                <a:cubicBezTo>
                  <a:pt x="30444" y="5114"/>
                  <a:pt x="30468" y="5142"/>
                  <a:pt x="30468" y="5207"/>
                </a:cubicBezTo>
                <a:lnTo>
                  <a:pt x="30468" y="5681"/>
                </a:lnTo>
                <a:cubicBezTo>
                  <a:pt x="30468" y="5745"/>
                  <a:pt x="30440" y="5774"/>
                  <a:pt x="30383" y="5774"/>
                </a:cubicBezTo>
                <a:lnTo>
                  <a:pt x="30383" y="5798"/>
                </a:lnTo>
                <a:lnTo>
                  <a:pt x="30906" y="5798"/>
                </a:lnTo>
                <a:lnTo>
                  <a:pt x="30950" y="5616"/>
                </a:lnTo>
                <a:lnTo>
                  <a:pt x="30922" y="5616"/>
                </a:lnTo>
                <a:close/>
                <a:moveTo>
                  <a:pt x="31436" y="5077"/>
                </a:moveTo>
                <a:cubicBezTo>
                  <a:pt x="31432" y="5093"/>
                  <a:pt x="31424" y="5110"/>
                  <a:pt x="31404" y="5110"/>
                </a:cubicBezTo>
                <a:cubicBezTo>
                  <a:pt x="31376" y="5110"/>
                  <a:pt x="31323" y="5077"/>
                  <a:pt x="31274" y="5077"/>
                </a:cubicBezTo>
                <a:cubicBezTo>
                  <a:pt x="31165" y="5077"/>
                  <a:pt x="31100" y="5158"/>
                  <a:pt x="31100" y="5255"/>
                </a:cubicBezTo>
                <a:cubicBezTo>
                  <a:pt x="31100" y="5336"/>
                  <a:pt x="31133" y="5389"/>
                  <a:pt x="31189" y="5426"/>
                </a:cubicBezTo>
                <a:cubicBezTo>
                  <a:pt x="31226" y="5450"/>
                  <a:pt x="31282" y="5490"/>
                  <a:pt x="31331" y="5523"/>
                </a:cubicBezTo>
                <a:cubicBezTo>
                  <a:pt x="31372" y="5551"/>
                  <a:pt x="31408" y="5583"/>
                  <a:pt x="31408" y="5652"/>
                </a:cubicBezTo>
                <a:cubicBezTo>
                  <a:pt x="31408" y="5725"/>
                  <a:pt x="31359" y="5770"/>
                  <a:pt x="31291" y="5770"/>
                </a:cubicBezTo>
                <a:cubicBezTo>
                  <a:pt x="31201" y="5770"/>
                  <a:pt x="31141" y="5701"/>
                  <a:pt x="31096" y="5579"/>
                </a:cubicBezTo>
                <a:lnTo>
                  <a:pt x="31072" y="5579"/>
                </a:lnTo>
                <a:lnTo>
                  <a:pt x="31100" y="5814"/>
                </a:lnTo>
                <a:lnTo>
                  <a:pt x="31125" y="5814"/>
                </a:lnTo>
                <a:cubicBezTo>
                  <a:pt x="31129" y="5798"/>
                  <a:pt x="31137" y="5778"/>
                  <a:pt x="31157" y="5778"/>
                </a:cubicBezTo>
                <a:cubicBezTo>
                  <a:pt x="31193" y="5778"/>
                  <a:pt x="31238" y="5814"/>
                  <a:pt x="31307" y="5814"/>
                </a:cubicBezTo>
                <a:cubicBezTo>
                  <a:pt x="31420" y="5814"/>
                  <a:pt x="31505" y="5729"/>
                  <a:pt x="31505" y="5616"/>
                </a:cubicBezTo>
                <a:cubicBezTo>
                  <a:pt x="31505" y="5539"/>
                  <a:pt x="31457" y="5474"/>
                  <a:pt x="31404" y="5438"/>
                </a:cubicBezTo>
                <a:cubicBezTo>
                  <a:pt x="31384" y="5426"/>
                  <a:pt x="31347" y="5397"/>
                  <a:pt x="31291" y="5361"/>
                </a:cubicBezTo>
                <a:cubicBezTo>
                  <a:pt x="31234" y="5320"/>
                  <a:pt x="31189" y="5284"/>
                  <a:pt x="31189" y="5223"/>
                </a:cubicBezTo>
                <a:cubicBezTo>
                  <a:pt x="31189" y="5166"/>
                  <a:pt x="31226" y="5126"/>
                  <a:pt x="31287" y="5126"/>
                </a:cubicBezTo>
                <a:cubicBezTo>
                  <a:pt x="31372" y="5126"/>
                  <a:pt x="31428" y="5199"/>
                  <a:pt x="31465" y="5312"/>
                </a:cubicBezTo>
                <a:lnTo>
                  <a:pt x="31489" y="5312"/>
                </a:lnTo>
                <a:lnTo>
                  <a:pt x="31469" y="5077"/>
                </a:lnTo>
                <a:lnTo>
                  <a:pt x="31436" y="5077"/>
                </a:lnTo>
                <a:close/>
                <a:moveTo>
                  <a:pt x="30055" y="5089"/>
                </a:moveTo>
                <a:lnTo>
                  <a:pt x="30055" y="5114"/>
                </a:lnTo>
                <a:cubicBezTo>
                  <a:pt x="30112" y="5114"/>
                  <a:pt x="30144" y="5154"/>
                  <a:pt x="30144" y="5219"/>
                </a:cubicBezTo>
                <a:cubicBezTo>
                  <a:pt x="30144" y="5264"/>
                  <a:pt x="30144" y="5466"/>
                  <a:pt x="30144" y="5592"/>
                </a:cubicBezTo>
                <a:lnTo>
                  <a:pt x="29776" y="5085"/>
                </a:lnTo>
                <a:lnTo>
                  <a:pt x="29618" y="5085"/>
                </a:lnTo>
                <a:lnTo>
                  <a:pt x="29618" y="5110"/>
                </a:lnTo>
                <a:cubicBezTo>
                  <a:pt x="29650" y="5110"/>
                  <a:pt x="29674" y="5126"/>
                  <a:pt x="29686" y="5142"/>
                </a:cubicBezTo>
                <a:cubicBezTo>
                  <a:pt x="29686" y="5142"/>
                  <a:pt x="29695" y="5154"/>
                  <a:pt x="29707" y="5170"/>
                </a:cubicBezTo>
                <a:cubicBezTo>
                  <a:pt x="29707" y="5247"/>
                  <a:pt x="29707" y="5583"/>
                  <a:pt x="29707" y="5644"/>
                </a:cubicBezTo>
                <a:cubicBezTo>
                  <a:pt x="29707" y="5725"/>
                  <a:pt x="29678" y="5766"/>
                  <a:pt x="29614" y="5766"/>
                </a:cubicBezTo>
                <a:lnTo>
                  <a:pt x="29614" y="5790"/>
                </a:lnTo>
                <a:lnTo>
                  <a:pt x="29840" y="5790"/>
                </a:lnTo>
                <a:lnTo>
                  <a:pt x="29840" y="5766"/>
                </a:lnTo>
                <a:cubicBezTo>
                  <a:pt x="29784" y="5766"/>
                  <a:pt x="29751" y="5729"/>
                  <a:pt x="29751" y="5664"/>
                </a:cubicBezTo>
                <a:cubicBezTo>
                  <a:pt x="29751" y="5612"/>
                  <a:pt x="29751" y="5332"/>
                  <a:pt x="29751" y="5231"/>
                </a:cubicBezTo>
                <a:cubicBezTo>
                  <a:pt x="29885" y="5413"/>
                  <a:pt x="30173" y="5802"/>
                  <a:pt x="30173" y="5802"/>
                </a:cubicBezTo>
                <a:lnTo>
                  <a:pt x="30189" y="5802"/>
                </a:lnTo>
                <a:cubicBezTo>
                  <a:pt x="30189" y="5802"/>
                  <a:pt x="30189" y="5304"/>
                  <a:pt x="30189" y="5231"/>
                </a:cubicBezTo>
                <a:cubicBezTo>
                  <a:pt x="30189" y="5142"/>
                  <a:pt x="30225" y="5110"/>
                  <a:pt x="30282" y="5110"/>
                </a:cubicBezTo>
                <a:lnTo>
                  <a:pt x="30282" y="5089"/>
                </a:lnTo>
                <a:lnTo>
                  <a:pt x="30055" y="5089"/>
                </a:lnTo>
                <a:close/>
                <a:moveTo>
                  <a:pt x="29269" y="5089"/>
                </a:moveTo>
                <a:lnTo>
                  <a:pt x="29269" y="5114"/>
                </a:lnTo>
                <a:cubicBezTo>
                  <a:pt x="29326" y="5114"/>
                  <a:pt x="29358" y="5154"/>
                  <a:pt x="29358" y="5219"/>
                </a:cubicBezTo>
                <a:cubicBezTo>
                  <a:pt x="29358" y="5264"/>
                  <a:pt x="29358" y="5466"/>
                  <a:pt x="29358" y="5592"/>
                </a:cubicBezTo>
                <a:lnTo>
                  <a:pt x="28990" y="5089"/>
                </a:lnTo>
                <a:lnTo>
                  <a:pt x="28828" y="5089"/>
                </a:lnTo>
                <a:lnTo>
                  <a:pt x="28828" y="5114"/>
                </a:lnTo>
                <a:cubicBezTo>
                  <a:pt x="28860" y="5114"/>
                  <a:pt x="28884" y="5130"/>
                  <a:pt x="28897" y="5146"/>
                </a:cubicBezTo>
                <a:cubicBezTo>
                  <a:pt x="28897" y="5146"/>
                  <a:pt x="28905" y="5158"/>
                  <a:pt x="28917" y="5174"/>
                </a:cubicBezTo>
                <a:cubicBezTo>
                  <a:pt x="28917" y="5251"/>
                  <a:pt x="28917" y="5588"/>
                  <a:pt x="28917" y="5648"/>
                </a:cubicBezTo>
                <a:cubicBezTo>
                  <a:pt x="28917" y="5729"/>
                  <a:pt x="28889" y="5770"/>
                  <a:pt x="28824" y="5770"/>
                </a:cubicBezTo>
                <a:lnTo>
                  <a:pt x="28824" y="5794"/>
                </a:lnTo>
                <a:lnTo>
                  <a:pt x="29051" y="5794"/>
                </a:lnTo>
                <a:lnTo>
                  <a:pt x="29051" y="5770"/>
                </a:lnTo>
                <a:cubicBezTo>
                  <a:pt x="28998" y="5770"/>
                  <a:pt x="28961" y="5733"/>
                  <a:pt x="28961" y="5669"/>
                </a:cubicBezTo>
                <a:cubicBezTo>
                  <a:pt x="28961" y="5616"/>
                  <a:pt x="28961" y="5336"/>
                  <a:pt x="28961" y="5235"/>
                </a:cubicBezTo>
                <a:cubicBezTo>
                  <a:pt x="29095" y="5417"/>
                  <a:pt x="29383" y="5806"/>
                  <a:pt x="29383" y="5806"/>
                </a:cubicBezTo>
                <a:lnTo>
                  <a:pt x="29399" y="5806"/>
                </a:lnTo>
                <a:cubicBezTo>
                  <a:pt x="29399" y="5806"/>
                  <a:pt x="29399" y="5308"/>
                  <a:pt x="29399" y="5235"/>
                </a:cubicBezTo>
                <a:cubicBezTo>
                  <a:pt x="29399" y="5146"/>
                  <a:pt x="29435" y="5114"/>
                  <a:pt x="29492" y="5114"/>
                </a:cubicBezTo>
                <a:lnTo>
                  <a:pt x="29492" y="5089"/>
                </a:lnTo>
                <a:lnTo>
                  <a:pt x="29269" y="5089"/>
                </a:lnTo>
                <a:close/>
                <a:moveTo>
                  <a:pt x="28321" y="4887"/>
                </a:moveTo>
                <a:lnTo>
                  <a:pt x="28321" y="4863"/>
                </a:lnTo>
                <a:lnTo>
                  <a:pt x="28103" y="4863"/>
                </a:lnTo>
                <a:lnTo>
                  <a:pt x="27819" y="5628"/>
                </a:lnTo>
                <a:lnTo>
                  <a:pt x="27531" y="4863"/>
                </a:lnTo>
                <a:lnTo>
                  <a:pt x="27309" y="4863"/>
                </a:lnTo>
                <a:lnTo>
                  <a:pt x="27309" y="4887"/>
                </a:lnTo>
                <a:cubicBezTo>
                  <a:pt x="27402" y="4887"/>
                  <a:pt x="27430" y="4940"/>
                  <a:pt x="27430" y="5029"/>
                </a:cubicBezTo>
                <a:cubicBezTo>
                  <a:pt x="27430" y="5122"/>
                  <a:pt x="27430" y="5588"/>
                  <a:pt x="27430" y="5604"/>
                </a:cubicBezTo>
                <a:cubicBezTo>
                  <a:pt x="27430" y="5737"/>
                  <a:pt x="27394" y="5770"/>
                  <a:pt x="27309" y="5770"/>
                </a:cubicBezTo>
                <a:lnTo>
                  <a:pt x="27309" y="5794"/>
                </a:lnTo>
                <a:lnTo>
                  <a:pt x="27596" y="5794"/>
                </a:lnTo>
                <a:lnTo>
                  <a:pt x="27596" y="5770"/>
                </a:lnTo>
                <a:cubicBezTo>
                  <a:pt x="27515" y="5770"/>
                  <a:pt x="27475" y="5733"/>
                  <a:pt x="27475" y="5604"/>
                </a:cubicBezTo>
                <a:cubicBezTo>
                  <a:pt x="27475" y="5470"/>
                  <a:pt x="27475" y="5000"/>
                  <a:pt x="27475" y="5000"/>
                </a:cubicBezTo>
                <a:lnTo>
                  <a:pt x="27770" y="5798"/>
                </a:lnTo>
                <a:lnTo>
                  <a:pt x="27799" y="5798"/>
                </a:lnTo>
                <a:lnTo>
                  <a:pt x="28103" y="4988"/>
                </a:lnTo>
                <a:cubicBezTo>
                  <a:pt x="28103" y="4988"/>
                  <a:pt x="28103" y="5579"/>
                  <a:pt x="28103" y="5604"/>
                </a:cubicBezTo>
                <a:cubicBezTo>
                  <a:pt x="28103" y="5737"/>
                  <a:pt x="28074" y="5770"/>
                  <a:pt x="27989" y="5770"/>
                </a:cubicBezTo>
                <a:lnTo>
                  <a:pt x="27989" y="5794"/>
                </a:lnTo>
                <a:lnTo>
                  <a:pt x="28321" y="5794"/>
                </a:lnTo>
                <a:lnTo>
                  <a:pt x="28321" y="5770"/>
                </a:lnTo>
                <a:cubicBezTo>
                  <a:pt x="28240" y="5770"/>
                  <a:pt x="28208" y="5733"/>
                  <a:pt x="28208" y="5604"/>
                </a:cubicBezTo>
                <a:cubicBezTo>
                  <a:pt x="28208" y="5551"/>
                  <a:pt x="28208" y="5093"/>
                  <a:pt x="28208" y="5017"/>
                </a:cubicBezTo>
                <a:cubicBezTo>
                  <a:pt x="28208" y="4911"/>
                  <a:pt x="28265" y="4887"/>
                  <a:pt x="28321" y="4887"/>
                </a:cubicBezTo>
                <a:close/>
                <a:moveTo>
                  <a:pt x="28593" y="5207"/>
                </a:moveTo>
                <a:cubicBezTo>
                  <a:pt x="28593" y="5142"/>
                  <a:pt x="28625" y="5114"/>
                  <a:pt x="28686" y="5114"/>
                </a:cubicBezTo>
                <a:lnTo>
                  <a:pt x="28686" y="5089"/>
                </a:lnTo>
                <a:lnTo>
                  <a:pt x="28402" y="5089"/>
                </a:lnTo>
                <a:lnTo>
                  <a:pt x="28402" y="5114"/>
                </a:lnTo>
                <a:cubicBezTo>
                  <a:pt x="28463" y="5114"/>
                  <a:pt x="28496" y="5142"/>
                  <a:pt x="28496" y="5207"/>
                </a:cubicBezTo>
                <a:lnTo>
                  <a:pt x="28496" y="5681"/>
                </a:lnTo>
                <a:cubicBezTo>
                  <a:pt x="28496" y="5745"/>
                  <a:pt x="28463" y="5774"/>
                  <a:pt x="28402" y="5774"/>
                </a:cubicBezTo>
                <a:lnTo>
                  <a:pt x="28402" y="5798"/>
                </a:lnTo>
                <a:lnTo>
                  <a:pt x="28686" y="5798"/>
                </a:lnTo>
                <a:lnTo>
                  <a:pt x="28686" y="5774"/>
                </a:lnTo>
                <a:cubicBezTo>
                  <a:pt x="28625" y="5774"/>
                  <a:pt x="28593" y="5745"/>
                  <a:pt x="28593" y="5681"/>
                </a:cubicBezTo>
                <a:lnTo>
                  <a:pt x="28593" y="5207"/>
                </a:lnTo>
                <a:close/>
                <a:moveTo>
                  <a:pt x="26300" y="5446"/>
                </a:moveTo>
                <a:cubicBezTo>
                  <a:pt x="26300" y="5669"/>
                  <a:pt x="26158" y="5814"/>
                  <a:pt x="25984" y="5814"/>
                </a:cubicBezTo>
                <a:cubicBezTo>
                  <a:pt x="25810" y="5814"/>
                  <a:pt x="25668" y="5669"/>
                  <a:pt x="25668" y="5446"/>
                </a:cubicBezTo>
                <a:cubicBezTo>
                  <a:pt x="25668" y="5223"/>
                  <a:pt x="25810" y="5077"/>
                  <a:pt x="25984" y="5077"/>
                </a:cubicBezTo>
                <a:cubicBezTo>
                  <a:pt x="26158" y="5077"/>
                  <a:pt x="26300" y="5223"/>
                  <a:pt x="26300" y="5446"/>
                </a:cubicBezTo>
                <a:close/>
                <a:moveTo>
                  <a:pt x="26191" y="5446"/>
                </a:moveTo>
                <a:cubicBezTo>
                  <a:pt x="26191" y="5247"/>
                  <a:pt x="26114" y="5122"/>
                  <a:pt x="25984" y="5122"/>
                </a:cubicBezTo>
                <a:cubicBezTo>
                  <a:pt x="25850" y="5122"/>
                  <a:pt x="25778" y="5248"/>
                  <a:pt x="25778" y="5446"/>
                </a:cubicBezTo>
                <a:cubicBezTo>
                  <a:pt x="25778" y="5645"/>
                  <a:pt x="25854" y="5770"/>
                  <a:pt x="25984" y="5770"/>
                </a:cubicBezTo>
                <a:cubicBezTo>
                  <a:pt x="26114" y="5770"/>
                  <a:pt x="26191" y="5640"/>
                  <a:pt x="26191" y="5446"/>
                </a:cubicBezTo>
                <a:close/>
                <a:moveTo>
                  <a:pt x="26912" y="5089"/>
                </a:moveTo>
                <a:lnTo>
                  <a:pt x="26397" y="5089"/>
                </a:lnTo>
                <a:lnTo>
                  <a:pt x="26397" y="5114"/>
                </a:lnTo>
                <a:cubicBezTo>
                  <a:pt x="26458" y="5114"/>
                  <a:pt x="26482" y="5142"/>
                  <a:pt x="26482" y="5207"/>
                </a:cubicBezTo>
                <a:lnTo>
                  <a:pt x="26482" y="5681"/>
                </a:lnTo>
                <a:cubicBezTo>
                  <a:pt x="26482" y="5745"/>
                  <a:pt x="26454" y="5774"/>
                  <a:pt x="26397" y="5774"/>
                </a:cubicBezTo>
                <a:lnTo>
                  <a:pt x="26397" y="5798"/>
                </a:lnTo>
                <a:lnTo>
                  <a:pt x="26673" y="5798"/>
                </a:lnTo>
                <a:lnTo>
                  <a:pt x="26673" y="5774"/>
                </a:lnTo>
                <a:cubicBezTo>
                  <a:pt x="26616" y="5774"/>
                  <a:pt x="26584" y="5745"/>
                  <a:pt x="26584" y="5681"/>
                </a:cubicBezTo>
                <a:cubicBezTo>
                  <a:pt x="26584" y="5669"/>
                  <a:pt x="26584" y="5563"/>
                  <a:pt x="26584" y="5454"/>
                </a:cubicBezTo>
                <a:cubicBezTo>
                  <a:pt x="26612" y="5454"/>
                  <a:pt x="26689" y="5454"/>
                  <a:pt x="26729" y="5454"/>
                </a:cubicBezTo>
                <a:cubicBezTo>
                  <a:pt x="26790" y="5454"/>
                  <a:pt x="26819" y="5486"/>
                  <a:pt x="26831" y="5551"/>
                </a:cubicBezTo>
                <a:lnTo>
                  <a:pt x="26855" y="5551"/>
                </a:lnTo>
                <a:lnTo>
                  <a:pt x="26855" y="5304"/>
                </a:lnTo>
                <a:lnTo>
                  <a:pt x="26831" y="5304"/>
                </a:lnTo>
                <a:cubicBezTo>
                  <a:pt x="26827" y="5373"/>
                  <a:pt x="26794" y="5405"/>
                  <a:pt x="26738" y="5405"/>
                </a:cubicBezTo>
                <a:cubicBezTo>
                  <a:pt x="26693" y="5405"/>
                  <a:pt x="26612" y="5405"/>
                  <a:pt x="26584" y="5405"/>
                </a:cubicBezTo>
                <a:cubicBezTo>
                  <a:pt x="26584" y="5292"/>
                  <a:pt x="26584" y="5179"/>
                  <a:pt x="26584" y="5166"/>
                </a:cubicBezTo>
                <a:cubicBezTo>
                  <a:pt x="26584" y="5142"/>
                  <a:pt x="26600" y="5134"/>
                  <a:pt x="26620" y="5134"/>
                </a:cubicBezTo>
                <a:cubicBezTo>
                  <a:pt x="26644" y="5134"/>
                  <a:pt x="26697" y="5134"/>
                  <a:pt x="26762" y="5134"/>
                </a:cubicBezTo>
                <a:cubicBezTo>
                  <a:pt x="26847" y="5134"/>
                  <a:pt x="26875" y="5170"/>
                  <a:pt x="26896" y="5247"/>
                </a:cubicBezTo>
                <a:lnTo>
                  <a:pt x="26920" y="5247"/>
                </a:lnTo>
                <a:lnTo>
                  <a:pt x="26912" y="5089"/>
                </a:lnTo>
                <a:close/>
                <a:moveTo>
                  <a:pt x="24003" y="5089"/>
                </a:moveTo>
                <a:lnTo>
                  <a:pt x="23999" y="5272"/>
                </a:lnTo>
                <a:lnTo>
                  <a:pt x="24024" y="5272"/>
                </a:lnTo>
                <a:cubicBezTo>
                  <a:pt x="24048" y="5154"/>
                  <a:pt x="24076" y="5134"/>
                  <a:pt x="24226" y="5134"/>
                </a:cubicBezTo>
                <a:lnTo>
                  <a:pt x="24226" y="5677"/>
                </a:lnTo>
                <a:cubicBezTo>
                  <a:pt x="24226" y="5741"/>
                  <a:pt x="24194" y="5770"/>
                  <a:pt x="24133" y="5770"/>
                </a:cubicBezTo>
                <a:lnTo>
                  <a:pt x="24133" y="5794"/>
                </a:lnTo>
                <a:lnTo>
                  <a:pt x="24416" y="5794"/>
                </a:lnTo>
                <a:lnTo>
                  <a:pt x="24416" y="5770"/>
                </a:lnTo>
                <a:cubicBezTo>
                  <a:pt x="24356" y="5770"/>
                  <a:pt x="24323" y="5741"/>
                  <a:pt x="24323" y="5677"/>
                </a:cubicBezTo>
                <a:lnTo>
                  <a:pt x="24323" y="5134"/>
                </a:lnTo>
                <a:cubicBezTo>
                  <a:pt x="24477" y="5134"/>
                  <a:pt x="24506" y="5154"/>
                  <a:pt x="24526" y="5272"/>
                </a:cubicBezTo>
                <a:lnTo>
                  <a:pt x="24550" y="5272"/>
                </a:lnTo>
                <a:lnTo>
                  <a:pt x="24546" y="5089"/>
                </a:lnTo>
                <a:lnTo>
                  <a:pt x="24003" y="5089"/>
                </a:lnTo>
                <a:close/>
                <a:moveTo>
                  <a:pt x="25158" y="5158"/>
                </a:moveTo>
                <a:cubicBezTo>
                  <a:pt x="25158" y="5166"/>
                  <a:pt x="25158" y="5175"/>
                  <a:pt x="25154" y="5183"/>
                </a:cubicBezTo>
                <a:cubicBezTo>
                  <a:pt x="25150" y="5192"/>
                  <a:pt x="25016" y="5426"/>
                  <a:pt x="25016" y="5426"/>
                </a:cubicBezTo>
                <a:cubicBezTo>
                  <a:pt x="25016" y="5426"/>
                  <a:pt x="24878" y="5199"/>
                  <a:pt x="24874" y="5191"/>
                </a:cubicBezTo>
                <a:cubicBezTo>
                  <a:pt x="24870" y="5183"/>
                  <a:pt x="24862" y="5166"/>
                  <a:pt x="24862" y="5154"/>
                </a:cubicBezTo>
                <a:cubicBezTo>
                  <a:pt x="24862" y="5134"/>
                  <a:pt x="24890" y="5118"/>
                  <a:pt x="24927" y="5118"/>
                </a:cubicBezTo>
                <a:lnTo>
                  <a:pt x="24927" y="5089"/>
                </a:lnTo>
                <a:lnTo>
                  <a:pt x="24647" y="5089"/>
                </a:lnTo>
                <a:lnTo>
                  <a:pt x="24647" y="5114"/>
                </a:lnTo>
                <a:cubicBezTo>
                  <a:pt x="24688" y="5114"/>
                  <a:pt x="24724" y="5150"/>
                  <a:pt x="24745" y="5183"/>
                </a:cubicBezTo>
                <a:cubicBezTo>
                  <a:pt x="24765" y="5215"/>
                  <a:pt x="24931" y="5482"/>
                  <a:pt x="24931" y="5482"/>
                </a:cubicBezTo>
                <a:lnTo>
                  <a:pt x="24931" y="5677"/>
                </a:lnTo>
                <a:cubicBezTo>
                  <a:pt x="24931" y="5745"/>
                  <a:pt x="24907" y="5770"/>
                  <a:pt x="24834" y="5770"/>
                </a:cubicBezTo>
                <a:lnTo>
                  <a:pt x="24834" y="5794"/>
                </a:lnTo>
                <a:lnTo>
                  <a:pt x="25133" y="5794"/>
                </a:lnTo>
                <a:lnTo>
                  <a:pt x="25133" y="5770"/>
                </a:lnTo>
                <a:cubicBezTo>
                  <a:pt x="25061" y="5770"/>
                  <a:pt x="25032" y="5745"/>
                  <a:pt x="25032" y="5677"/>
                </a:cubicBezTo>
                <a:lnTo>
                  <a:pt x="25032" y="5470"/>
                </a:lnTo>
                <a:cubicBezTo>
                  <a:pt x="25032" y="5470"/>
                  <a:pt x="25182" y="5219"/>
                  <a:pt x="25206" y="5179"/>
                </a:cubicBezTo>
                <a:cubicBezTo>
                  <a:pt x="25227" y="5146"/>
                  <a:pt x="25275" y="5110"/>
                  <a:pt x="25308" y="5110"/>
                </a:cubicBezTo>
                <a:lnTo>
                  <a:pt x="25308" y="5089"/>
                </a:lnTo>
                <a:lnTo>
                  <a:pt x="25093" y="5089"/>
                </a:lnTo>
                <a:lnTo>
                  <a:pt x="25093" y="5114"/>
                </a:lnTo>
                <a:cubicBezTo>
                  <a:pt x="25150" y="5118"/>
                  <a:pt x="25158" y="5138"/>
                  <a:pt x="25158" y="5158"/>
                </a:cubicBezTo>
                <a:close/>
                <a:moveTo>
                  <a:pt x="23396" y="5077"/>
                </a:moveTo>
                <a:cubicBezTo>
                  <a:pt x="23392" y="5093"/>
                  <a:pt x="23384" y="5110"/>
                  <a:pt x="23363" y="5110"/>
                </a:cubicBezTo>
                <a:cubicBezTo>
                  <a:pt x="23335" y="5110"/>
                  <a:pt x="23282" y="5077"/>
                  <a:pt x="23234" y="5077"/>
                </a:cubicBezTo>
                <a:cubicBezTo>
                  <a:pt x="23124" y="5077"/>
                  <a:pt x="23059" y="5158"/>
                  <a:pt x="23059" y="5255"/>
                </a:cubicBezTo>
                <a:cubicBezTo>
                  <a:pt x="23059" y="5336"/>
                  <a:pt x="23092" y="5389"/>
                  <a:pt x="23149" y="5426"/>
                </a:cubicBezTo>
                <a:cubicBezTo>
                  <a:pt x="23181" y="5450"/>
                  <a:pt x="23242" y="5490"/>
                  <a:pt x="23286" y="5523"/>
                </a:cubicBezTo>
                <a:cubicBezTo>
                  <a:pt x="23327" y="5551"/>
                  <a:pt x="23363" y="5583"/>
                  <a:pt x="23363" y="5652"/>
                </a:cubicBezTo>
                <a:cubicBezTo>
                  <a:pt x="23363" y="5725"/>
                  <a:pt x="23315" y="5770"/>
                  <a:pt x="23246" y="5770"/>
                </a:cubicBezTo>
                <a:cubicBezTo>
                  <a:pt x="23157" y="5770"/>
                  <a:pt x="23092" y="5701"/>
                  <a:pt x="23051" y="5579"/>
                </a:cubicBezTo>
                <a:lnTo>
                  <a:pt x="23027" y="5579"/>
                </a:lnTo>
                <a:lnTo>
                  <a:pt x="23055" y="5814"/>
                </a:lnTo>
                <a:lnTo>
                  <a:pt x="23080" y="5814"/>
                </a:lnTo>
                <a:cubicBezTo>
                  <a:pt x="23084" y="5798"/>
                  <a:pt x="23092" y="5778"/>
                  <a:pt x="23112" y="5778"/>
                </a:cubicBezTo>
                <a:cubicBezTo>
                  <a:pt x="23149" y="5778"/>
                  <a:pt x="23189" y="5814"/>
                  <a:pt x="23262" y="5814"/>
                </a:cubicBezTo>
                <a:cubicBezTo>
                  <a:pt x="23375" y="5814"/>
                  <a:pt x="23465" y="5729"/>
                  <a:pt x="23465" y="5616"/>
                </a:cubicBezTo>
                <a:cubicBezTo>
                  <a:pt x="23465" y="5539"/>
                  <a:pt x="23416" y="5474"/>
                  <a:pt x="23359" y="5438"/>
                </a:cubicBezTo>
                <a:cubicBezTo>
                  <a:pt x="23343" y="5426"/>
                  <a:pt x="23303" y="5397"/>
                  <a:pt x="23246" y="5361"/>
                </a:cubicBezTo>
                <a:cubicBezTo>
                  <a:pt x="23189" y="5320"/>
                  <a:pt x="23145" y="5284"/>
                  <a:pt x="23145" y="5223"/>
                </a:cubicBezTo>
                <a:cubicBezTo>
                  <a:pt x="23145" y="5166"/>
                  <a:pt x="23181" y="5126"/>
                  <a:pt x="23242" y="5126"/>
                </a:cubicBezTo>
                <a:cubicBezTo>
                  <a:pt x="23327" y="5126"/>
                  <a:pt x="23384" y="5199"/>
                  <a:pt x="23420" y="5312"/>
                </a:cubicBezTo>
                <a:lnTo>
                  <a:pt x="23444" y="5312"/>
                </a:lnTo>
                <a:lnTo>
                  <a:pt x="23424" y="5077"/>
                </a:lnTo>
                <a:lnTo>
                  <a:pt x="23396" y="5077"/>
                </a:lnTo>
                <a:close/>
                <a:moveTo>
                  <a:pt x="23809" y="5207"/>
                </a:moveTo>
                <a:cubicBezTo>
                  <a:pt x="23809" y="5142"/>
                  <a:pt x="23841" y="5114"/>
                  <a:pt x="23902" y="5114"/>
                </a:cubicBezTo>
                <a:lnTo>
                  <a:pt x="23902" y="5089"/>
                </a:lnTo>
                <a:lnTo>
                  <a:pt x="23618" y="5089"/>
                </a:lnTo>
                <a:lnTo>
                  <a:pt x="23618" y="5114"/>
                </a:lnTo>
                <a:cubicBezTo>
                  <a:pt x="23679" y="5114"/>
                  <a:pt x="23712" y="5142"/>
                  <a:pt x="23712" y="5207"/>
                </a:cubicBezTo>
                <a:lnTo>
                  <a:pt x="23712" y="5681"/>
                </a:lnTo>
                <a:cubicBezTo>
                  <a:pt x="23712" y="5745"/>
                  <a:pt x="23679" y="5774"/>
                  <a:pt x="23618" y="5774"/>
                </a:cubicBezTo>
                <a:lnTo>
                  <a:pt x="23618" y="5798"/>
                </a:lnTo>
                <a:lnTo>
                  <a:pt x="23902" y="5798"/>
                </a:lnTo>
                <a:lnTo>
                  <a:pt x="23902" y="5774"/>
                </a:lnTo>
                <a:cubicBezTo>
                  <a:pt x="23841" y="5774"/>
                  <a:pt x="23809" y="5745"/>
                  <a:pt x="23809" y="5681"/>
                </a:cubicBezTo>
                <a:lnTo>
                  <a:pt x="23809" y="5207"/>
                </a:lnTo>
                <a:close/>
                <a:moveTo>
                  <a:pt x="22189" y="5616"/>
                </a:moveTo>
                <a:cubicBezTo>
                  <a:pt x="22156" y="5689"/>
                  <a:pt x="22116" y="5754"/>
                  <a:pt x="22006" y="5754"/>
                </a:cubicBezTo>
                <a:cubicBezTo>
                  <a:pt x="21982" y="5754"/>
                  <a:pt x="21934" y="5754"/>
                  <a:pt x="21893" y="5754"/>
                </a:cubicBezTo>
                <a:cubicBezTo>
                  <a:pt x="21853" y="5754"/>
                  <a:pt x="21832" y="5737"/>
                  <a:pt x="21832" y="5705"/>
                </a:cubicBezTo>
                <a:cubicBezTo>
                  <a:pt x="21832" y="5693"/>
                  <a:pt x="21832" y="5575"/>
                  <a:pt x="21832" y="5454"/>
                </a:cubicBezTo>
                <a:cubicBezTo>
                  <a:pt x="21860" y="5454"/>
                  <a:pt x="21946" y="5454"/>
                  <a:pt x="21986" y="5454"/>
                </a:cubicBezTo>
                <a:cubicBezTo>
                  <a:pt x="22047" y="5454"/>
                  <a:pt x="22075" y="5486"/>
                  <a:pt x="22087" y="5551"/>
                </a:cubicBezTo>
                <a:lnTo>
                  <a:pt x="22112" y="5551"/>
                </a:lnTo>
                <a:lnTo>
                  <a:pt x="22112" y="5304"/>
                </a:lnTo>
                <a:lnTo>
                  <a:pt x="22087" y="5304"/>
                </a:lnTo>
                <a:cubicBezTo>
                  <a:pt x="22083" y="5373"/>
                  <a:pt x="22047" y="5405"/>
                  <a:pt x="21994" y="5405"/>
                </a:cubicBezTo>
                <a:cubicBezTo>
                  <a:pt x="21950" y="5405"/>
                  <a:pt x="21860" y="5405"/>
                  <a:pt x="21836" y="5405"/>
                </a:cubicBezTo>
                <a:cubicBezTo>
                  <a:pt x="21836" y="5288"/>
                  <a:pt x="21836" y="5179"/>
                  <a:pt x="21836" y="5166"/>
                </a:cubicBezTo>
                <a:cubicBezTo>
                  <a:pt x="21836" y="5142"/>
                  <a:pt x="21852" y="5134"/>
                  <a:pt x="21877" y="5134"/>
                </a:cubicBezTo>
                <a:cubicBezTo>
                  <a:pt x="21897" y="5134"/>
                  <a:pt x="21950" y="5134"/>
                  <a:pt x="22014" y="5134"/>
                </a:cubicBezTo>
                <a:cubicBezTo>
                  <a:pt x="22099" y="5134"/>
                  <a:pt x="22128" y="5170"/>
                  <a:pt x="22148" y="5247"/>
                </a:cubicBezTo>
                <a:lnTo>
                  <a:pt x="22172" y="5247"/>
                </a:lnTo>
                <a:lnTo>
                  <a:pt x="22168" y="5089"/>
                </a:lnTo>
                <a:lnTo>
                  <a:pt x="21658" y="5089"/>
                </a:lnTo>
                <a:lnTo>
                  <a:pt x="21658" y="5114"/>
                </a:lnTo>
                <a:cubicBezTo>
                  <a:pt x="21719" y="5114"/>
                  <a:pt x="21743" y="5142"/>
                  <a:pt x="21743" y="5207"/>
                </a:cubicBezTo>
                <a:lnTo>
                  <a:pt x="21743" y="5681"/>
                </a:lnTo>
                <a:cubicBezTo>
                  <a:pt x="21743" y="5745"/>
                  <a:pt x="21715" y="5774"/>
                  <a:pt x="21658" y="5774"/>
                </a:cubicBezTo>
                <a:lnTo>
                  <a:pt x="21658" y="5798"/>
                </a:lnTo>
                <a:lnTo>
                  <a:pt x="22180" y="5798"/>
                </a:lnTo>
                <a:lnTo>
                  <a:pt x="22225" y="5616"/>
                </a:lnTo>
                <a:lnTo>
                  <a:pt x="22189" y="5616"/>
                </a:lnTo>
                <a:close/>
                <a:moveTo>
                  <a:pt x="22934" y="5778"/>
                </a:moveTo>
                <a:lnTo>
                  <a:pt x="22934" y="5798"/>
                </a:lnTo>
                <a:lnTo>
                  <a:pt x="22780" y="5798"/>
                </a:lnTo>
                <a:lnTo>
                  <a:pt x="22549" y="5470"/>
                </a:lnTo>
                <a:cubicBezTo>
                  <a:pt x="22533" y="5470"/>
                  <a:pt x="22513" y="5470"/>
                  <a:pt x="22496" y="5470"/>
                </a:cubicBezTo>
                <a:lnTo>
                  <a:pt x="22496" y="5677"/>
                </a:lnTo>
                <a:cubicBezTo>
                  <a:pt x="22496" y="5741"/>
                  <a:pt x="22525" y="5770"/>
                  <a:pt x="22586" y="5770"/>
                </a:cubicBezTo>
                <a:lnTo>
                  <a:pt x="22586" y="5794"/>
                </a:lnTo>
                <a:lnTo>
                  <a:pt x="22306" y="5794"/>
                </a:lnTo>
                <a:lnTo>
                  <a:pt x="22306" y="5770"/>
                </a:lnTo>
                <a:cubicBezTo>
                  <a:pt x="22367" y="5770"/>
                  <a:pt x="22391" y="5741"/>
                  <a:pt x="22391" y="5677"/>
                </a:cubicBezTo>
                <a:lnTo>
                  <a:pt x="22391" y="5203"/>
                </a:lnTo>
                <a:cubicBezTo>
                  <a:pt x="22391" y="5138"/>
                  <a:pt x="22363" y="5110"/>
                  <a:pt x="22306" y="5110"/>
                </a:cubicBezTo>
                <a:lnTo>
                  <a:pt x="22306" y="5089"/>
                </a:lnTo>
                <a:cubicBezTo>
                  <a:pt x="22306" y="5089"/>
                  <a:pt x="22569" y="5089"/>
                  <a:pt x="22590" y="5089"/>
                </a:cubicBezTo>
                <a:cubicBezTo>
                  <a:pt x="22739" y="5089"/>
                  <a:pt x="22825" y="5162"/>
                  <a:pt x="22825" y="5276"/>
                </a:cubicBezTo>
                <a:cubicBezTo>
                  <a:pt x="22825" y="5369"/>
                  <a:pt x="22780" y="5434"/>
                  <a:pt x="22654" y="5458"/>
                </a:cubicBezTo>
                <a:cubicBezTo>
                  <a:pt x="22691" y="5507"/>
                  <a:pt x="22845" y="5721"/>
                  <a:pt x="22861" y="5741"/>
                </a:cubicBezTo>
                <a:cubicBezTo>
                  <a:pt x="22877" y="5762"/>
                  <a:pt x="22906" y="5778"/>
                  <a:pt x="22934" y="5778"/>
                </a:cubicBezTo>
                <a:close/>
                <a:moveTo>
                  <a:pt x="22521" y="5430"/>
                </a:moveTo>
                <a:cubicBezTo>
                  <a:pt x="22642" y="5430"/>
                  <a:pt x="22723" y="5385"/>
                  <a:pt x="22723" y="5276"/>
                </a:cubicBezTo>
                <a:cubicBezTo>
                  <a:pt x="22723" y="5187"/>
                  <a:pt x="22679" y="5130"/>
                  <a:pt x="22561" y="5130"/>
                </a:cubicBezTo>
                <a:cubicBezTo>
                  <a:pt x="22509" y="5130"/>
                  <a:pt x="22496" y="5142"/>
                  <a:pt x="22496" y="5191"/>
                </a:cubicBezTo>
                <a:lnTo>
                  <a:pt x="22496" y="5430"/>
                </a:lnTo>
                <a:cubicBezTo>
                  <a:pt x="22500" y="5430"/>
                  <a:pt x="22509" y="5430"/>
                  <a:pt x="22521" y="5430"/>
                </a:cubicBezTo>
                <a:close/>
                <a:moveTo>
                  <a:pt x="20690" y="5207"/>
                </a:moveTo>
                <a:cubicBezTo>
                  <a:pt x="20690" y="5142"/>
                  <a:pt x="20722" y="5114"/>
                  <a:pt x="20783" y="5114"/>
                </a:cubicBezTo>
                <a:lnTo>
                  <a:pt x="20783" y="5089"/>
                </a:lnTo>
                <a:lnTo>
                  <a:pt x="20499" y="5089"/>
                </a:lnTo>
                <a:lnTo>
                  <a:pt x="20499" y="5114"/>
                </a:lnTo>
                <a:cubicBezTo>
                  <a:pt x="20560" y="5114"/>
                  <a:pt x="20593" y="5142"/>
                  <a:pt x="20593" y="5207"/>
                </a:cubicBezTo>
                <a:lnTo>
                  <a:pt x="20593" y="5681"/>
                </a:lnTo>
                <a:cubicBezTo>
                  <a:pt x="20593" y="5745"/>
                  <a:pt x="20560" y="5774"/>
                  <a:pt x="20499" y="5774"/>
                </a:cubicBezTo>
                <a:lnTo>
                  <a:pt x="20499" y="5798"/>
                </a:lnTo>
                <a:lnTo>
                  <a:pt x="20783" y="5798"/>
                </a:lnTo>
                <a:lnTo>
                  <a:pt x="20783" y="5774"/>
                </a:lnTo>
                <a:cubicBezTo>
                  <a:pt x="20722" y="5774"/>
                  <a:pt x="20690" y="5745"/>
                  <a:pt x="20690" y="5681"/>
                </a:cubicBezTo>
                <a:lnTo>
                  <a:pt x="20690" y="5207"/>
                </a:lnTo>
                <a:close/>
                <a:moveTo>
                  <a:pt x="21156" y="5118"/>
                </a:moveTo>
                <a:lnTo>
                  <a:pt x="21156" y="5089"/>
                </a:lnTo>
                <a:lnTo>
                  <a:pt x="20896" y="5089"/>
                </a:lnTo>
                <a:lnTo>
                  <a:pt x="20896" y="5114"/>
                </a:lnTo>
                <a:cubicBezTo>
                  <a:pt x="20929" y="5114"/>
                  <a:pt x="20961" y="5134"/>
                  <a:pt x="20981" y="5187"/>
                </a:cubicBezTo>
                <a:cubicBezTo>
                  <a:pt x="21006" y="5239"/>
                  <a:pt x="21237" y="5806"/>
                  <a:pt x="21237" y="5806"/>
                </a:cubicBezTo>
                <a:lnTo>
                  <a:pt x="21253" y="5806"/>
                </a:lnTo>
                <a:cubicBezTo>
                  <a:pt x="21253" y="5806"/>
                  <a:pt x="21455" y="5235"/>
                  <a:pt x="21476" y="5187"/>
                </a:cubicBezTo>
                <a:cubicBezTo>
                  <a:pt x="21492" y="5138"/>
                  <a:pt x="21524" y="5114"/>
                  <a:pt x="21553" y="5114"/>
                </a:cubicBezTo>
                <a:lnTo>
                  <a:pt x="21553" y="5089"/>
                </a:lnTo>
                <a:lnTo>
                  <a:pt x="21354" y="5089"/>
                </a:lnTo>
                <a:lnTo>
                  <a:pt x="21354" y="5114"/>
                </a:lnTo>
                <a:cubicBezTo>
                  <a:pt x="21399" y="5114"/>
                  <a:pt x="21423" y="5138"/>
                  <a:pt x="21423" y="5170"/>
                </a:cubicBezTo>
                <a:cubicBezTo>
                  <a:pt x="21423" y="5179"/>
                  <a:pt x="21419" y="5191"/>
                  <a:pt x="21419" y="5199"/>
                </a:cubicBezTo>
                <a:cubicBezTo>
                  <a:pt x="21415" y="5211"/>
                  <a:pt x="21269" y="5616"/>
                  <a:pt x="21269" y="5616"/>
                </a:cubicBezTo>
                <a:cubicBezTo>
                  <a:pt x="21269" y="5616"/>
                  <a:pt x="21099" y="5207"/>
                  <a:pt x="21091" y="5191"/>
                </a:cubicBezTo>
                <a:cubicBezTo>
                  <a:pt x="21087" y="5183"/>
                  <a:pt x="21087" y="5170"/>
                  <a:pt x="21087" y="5158"/>
                </a:cubicBezTo>
                <a:cubicBezTo>
                  <a:pt x="21087" y="5134"/>
                  <a:pt x="21111" y="5118"/>
                  <a:pt x="21156" y="5118"/>
                </a:cubicBezTo>
                <a:close/>
                <a:moveTo>
                  <a:pt x="18778" y="4887"/>
                </a:moveTo>
                <a:cubicBezTo>
                  <a:pt x="18855" y="4887"/>
                  <a:pt x="18895" y="4928"/>
                  <a:pt x="18895" y="5037"/>
                </a:cubicBezTo>
                <a:cubicBezTo>
                  <a:pt x="18895" y="5147"/>
                  <a:pt x="18895" y="5292"/>
                  <a:pt x="18895" y="5474"/>
                </a:cubicBezTo>
                <a:cubicBezTo>
                  <a:pt x="18895" y="5697"/>
                  <a:pt x="19017" y="5814"/>
                  <a:pt x="19227" y="5814"/>
                </a:cubicBezTo>
                <a:cubicBezTo>
                  <a:pt x="19410" y="5814"/>
                  <a:pt x="19547" y="5705"/>
                  <a:pt x="19547" y="5490"/>
                </a:cubicBezTo>
                <a:cubicBezTo>
                  <a:pt x="19547" y="5292"/>
                  <a:pt x="19547" y="5085"/>
                  <a:pt x="19547" y="5012"/>
                </a:cubicBezTo>
                <a:cubicBezTo>
                  <a:pt x="19547" y="4940"/>
                  <a:pt x="19568" y="4891"/>
                  <a:pt x="19657" y="4891"/>
                </a:cubicBezTo>
                <a:lnTo>
                  <a:pt x="19657" y="4867"/>
                </a:lnTo>
                <a:lnTo>
                  <a:pt x="19377" y="4867"/>
                </a:lnTo>
                <a:lnTo>
                  <a:pt x="19377" y="4891"/>
                </a:lnTo>
                <a:cubicBezTo>
                  <a:pt x="19458" y="4891"/>
                  <a:pt x="19491" y="4927"/>
                  <a:pt x="19491" y="5021"/>
                </a:cubicBezTo>
                <a:cubicBezTo>
                  <a:pt x="19495" y="5118"/>
                  <a:pt x="19499" y="5366"/>
                  <a:pt x="19499" y="5515"/>
                </a:cubicBezTo>
                <a:cubicBezTo>
                  <a:pt x="19499" y="5665"/>
                  <a:pt x="19394" y="5758"/>
                  <a:pt x="19248" y="5758"/>
                </a:cubicBezTo>
                <a:cubicBezTo>
                  <a:pt x="19110" y="5758"/>
                  <a:pt x="18997" y="5677"/>
                  <a:pt x="18997" y="5502"/>
                </a:cubicBezTo>
                <a:cubicBezTo>
                  <a:pt x="18997" y="5328"/>
                  <a:pt x="18997" y="5089"/>
                  <a:pt x="18997" y="5012"/>
                </a:cubicBezTo>
                <a:cubicBezTo>
                  <a:pt x="18997" y="4940"/>
                  <a:pt x="19025" y="4891"/>
                  <a:pt x="19106" y="4891"/>
                </a:cubicBezTo>
                <a:lnTo>
                  <a:pt x="19106" y="4867"/>
                </a:lnTo>
                <a:lnTo>
                  <a:pt x="18774" y="4867"/>
                </a:lnTo>
                <a:lnTo>
                  <a:pt x="18774" y="4887"/>
                </a:lnTo>
                <a:lnTo>
                  <a:pt x="18778" y="4887"/>
                </a:lnTo>
                <a:close/>
                <a:moveTo>
                  <a:pt x="20123" y="5089"/>
                </a:moveTo>
                <a:lnTo>
                  <a:pt x="20123" y="5114"/>
                </a:lnTo>
                <a:cubicBezTo>
                  <a:pt x="20179" y="5114"/>
                  <a:pt x="20212" y="5154"/>
                  <a:pt x="20212" y="5219"/>
                </a:cubicBezTo>
                <a:cubicBezTo>
                  <a:pt x="20212" y="5264"/>
                  <a:pt x="20212" y="5466"/>
                  <a:pt x="20212" y="5592"/>
                </a:cubicBezTo>
                <a:lnTo>
                  <a:pt x="19843" y="5085"/>
                </a:lnTo>
                <a:lnTo>
                  <a:pt x="19681" y="5085"/>
                </a:lnTo>
                <a:lnTo>
                  <a:pt x="19681" y="5110"/>
                </a:lnTo>
                <a:cubicBezTo>
                  <a:pt x="19714" y="5110"/>
                  <a:pt x="19738" y="5126"/>
                  <a:pt x="19750" y="5142"/>
                </a:cubicBezTo>
                <a:cubicBezTo>
                  <a:pt x="19750" y="5142"/>
                  <a:pt x="19758" y="5154"/>
                  <a:pt x="19770" y="5170"/>
                </a:cubicBezTo>
                <a:cubicBezTo>
                  <a:pt x="19770" y="5247"/>
                  <a:pt x="19770" y="5583"/>
                  <a:pt x="19770" y="5644"/>
                </a:cubicBezTo>
                <a:cubicBezTo>
                  <a:pt x="19770" y="5725"/>
                  <a:pt x="19742" y="5766"/>
                  <a:pt x="19677" y="5766"/>
                </a:cubicBezTo>
                <a:lnTo>
                  <a:pt x="19677" y="5790"/>
                </a:lnTo>
                <a:lnTo>
                  <a:pt x="19904" y="5790"/>
                </a:lnTo>
                <a:lnTo>
                  <a:pt x="19904" y="5766"/>
                </a:lnTo>
                <a:cubicBezTo>
                  <a:pt x="19847" y="5766"/>
                  <a:pt x="19815" y="5729"/>
                  <a:pt x="19815" y="5664"/>
                </a:cubicBezTo>
                <a:cubicBezTo>
                  <a:pt x="19815" y="5612"/>
                  <a:pt x="19815" y="5332"/>
                  <a:pt x="19815" y="5231"/>
                </a:cubicBezTo>
                <a:cubicBezTo>
                  <a:pt x="19948" y="5413"/>
                  <a:pt x="20236" y="5802"/>
                  <a:pt x="20236" y="5802"/>
                </a:cubicBezTo>
                <a:lnTo>
                  <a:pt x="20252" y="5802"/>
                </a:lnTo>
                <a:cubicBezTo>
                  <a:pt x="20252" y="5802"/>
                  <a:pt x="20252" y="5304"/>
                  <a:pt x="20252" y="5231"/>
                </a:cubicBezTo>
                <a:cubicBezTo>
                  <a:pt x="20252" y="5142"/>
                  <a:pt x="20289" y="5110"/>
                  <a:pt x="20345" y="5110"/>
                </a:cubicBezTo>
                <a:lnTo>
                  <a:pt x="20345" y="5089"/>
                </a:lnTo>
                <a:lnTo>
                  <a:pt x="20123" y="5089"/>
                </a:lnTo>
                <a:close/>
                <a:moveTo>
                  <a:pt x="85" y="5814"/>
                </a:moveTo>
                <a:lnTo>
                  <a:pt x="81" y="5073"/>
                </a:lnTo>
                <a:lnTo>
                  <a:pt x="0" y="5077"/>
                </a:lnTo>
                <a:lnTo>
                  <a:pt x="4" y="5814"/>
                </a:lnTo>
                <a:lnTo>
                  <a:pt x="85" y="5814"/>
                </a:lnTo>
                <a:close/>
                <a:moveTo>
                  <a:pt x="789" y="5814"/>
                </a:moveTo>
                <a:lnTo>
                  <a:pt x="785" y="5073"/>
                </a:lnTo>
                <a:lnTo>
                  <a:pt x="704" y="5077"/>
                </a:lnTo>
                <a:lnTo>
                  <a:pt x="704" y="5652"/>
                </a:lnTo>
                <a:lnTo>
                  <a:pt x="320" y="5073"/>
                </a:lnTo>
                <a:lnTo>
                  <a:pt x="243" y="5077"/>
                </a:lnTo>
                <a:lnTo>
                  <a:pt x="247" y="5814"/>
                </a:lnTo>
                <a:lnTo>
                  <a:pt x="328" y="5810"/>
                </a:lnTo>
                <a:lnTo>
                  <a:pt x="328" y="5231"/>
                </a:lnTo>
                <a:lnTo>
                  <a:pt x="712" y="5810"/>
                </a:lnTo>
                <a:lnTo>
                  <a:pt x="789" y="5810"/>
                </a:lnTo>
                <a:lnTo>
                  <a:pt x="789" y="5814"/>
                </a:lnTo>
                <a:close/>
                <a:moveTo>
                  <a:pt x="1393" y="5608"/>
                </a:moveTo>
                <a:cubicBezTo>
                  <a:pt x="1393" y="5547"/>
                  <a:pt x="1373" y="5494"/>
                  <a:pt x="1328" y="5458"/>
                </a:cubicBezTo>
                <a:cubicBezTo>
                  <a:pt x="1296" y="5430"/>
                  <a:pt x="1259" y="5417"/>
                  <a:pt x="1190" y="5405"/>
                </a:cubicBezTo>
                <a:lnTo>
                  <a:pt x="1109" y="5393"/>
                </a:lnTo>
                <a:cubicBezTo>
                  <a:pt x="1069" y="5385"/>
                  <a:pt x="1032" y="5374"/>
                  <a:pt x="1012" y="5353"/>
                </a:cubicBezTo>
                <a:cubicBezTo>
                  <a:pt x="992" y="5333"/>
                  <a:pt x="980" y="5308"/>
                  <a:pt x="980" y="5272"/>
                </a:cubicBezTo>
                <a:cubicBezTo>
                  <a:pt x="980" y="5191"/>
                  <a:pt x="1037" y="5138"/>
                  <a:pt x="1130" y="5138"/>
                </a:cubicBezTo>
                <a:cubicBezTo>
                  <a:pt x="1203" y="5138"/>
                  <a:pt x="1251" y="5154"/>
                  <a:pt x="1304" y="5199"/>
                </a:cubicBezTo>
                <a:lnTo>
                  <a:pt x="1352" y="5142"/>
                </a:lnTo>
                <a:cubicBezTo>
                  <a:pt x="1288" y="5085"/>
                  <a:pt x="1223" y="5061"/>
                  <a:pt x="1130" y="5061"/>
                </a:cubicBezTo>
                <a:cubicBezTo>
                  <a:pt x="984" y="5061"/>
                  <a:pt x="891" y="5142"/>
                  <a:pt x="891" y="5272"/>
                </a:cubicBezTo>
                <a:cubicBezTo>
                  <a:pt x="891" y="5332"/>
                  <a:pt x="911" y="5377"/>
                  <a:pt x="947" y="5413"/>
                </a:cubicBezTo>
                <a:cubicBezTo>
                  <a:pt x="980" y="5442"/>
                  <a:pt x="1024" y="5462"/>
                  <a:pt x="1085" y="5470"/>
                </a:cubicBezTo>
                <a:lnTo>
                  <a:pt x="1170" y="5482"/>
                </a:lnTo>
                <a:cubicBezTo>
                  <a:pt x="1223" y="5490"/>
                  <a:pt x="1243" y="5498"/>
                  <a:pt x="1263" y="5515"/>
                </a:cubicBezTo>
                <a:cubicBezTo>
                  <a:pt x="1284" y="5535"/>
                  <a:pt x="1296" y="5563"/>
                  <a:pt x="1296" y="5604"/>
                </a:cubicBezTo>
                <a:cubicBezTo>
                  <a:pt x="1296" y="5689"/>
                  <a:pt x="1231" y="5737"/>
                  <a:pt x="1126" y="5737"/>
                </a:cubicBezTo>
                <a:cubicBezTo>
                  <a:pt x="1041" y="5737"/>
                  <a:pt x="984" y="5717"/>
                  <a:pt x="923" y="5656"/>
                </a:cubicBezTo>
                <a:lnTo>
                  <a:pt x="870" y="5713"/>
                </a:lnTo>
                <a:cubicBezTo>
                  <a:pt x="939" y="5782"/>
                  <a:pt x="1012" y="5810"/>
                  <a:pt x="1126" y="5810"/>
                </a:cubicBezTo>
                <a:cubicBezTo>
                  <a:pt x="1292" y="5818"/>
                  <a:pt x="1393" y="5737"/>
                  <a:pt x="1393" y="5608"/>
                </a:cubicBezTo>
                <a:close/>
                <a:moveTo>
                  <a:pt x="1717" y="5814"/>
                </a:moveTo>
                <a:lnTo>
                  <a:pt x="1713" y="5150"/>
                </a:lnTo>
                <a:lnTo>
                  <a:pt x="1928" y="5146"/>
                </a:lnTo>
                <a:lnTo>
                  <a:pt x="1924" y="5073"/>
                </a:lnTo>
                <a:lnTo>
                  <a:pt x="1417" y="5077"/>
                </a:lnTo>
                <a:lnTo>
                  <a:pt x="1421" y="5150"/>
                </a:lnTo>
                <a:lnTo>
                  <a:pt x="1632" y="5146"/>
                </a:lnTo>
                <a:lnTo>
                  <a:pt x="1636" y="5814"/>
                </a:lnTo>
                <a:lnTo>
                  <a:pt x="1717" y="5814"/>
                </a:lnTo>
                <a:close/>
                <a:moveTo>
                  <a:pt x="2122" y="5814"/>
                </a:moveTo>
                <a:lnTo>
                  <a:pt x="2118" y="5073"/>
                </a:lnTo>
                <a:lnTo>
                  <a:pt x="2037" y="5077"/>
                </a:lnTo>
                <a:lnTo>
                  <a:pt x="2041" y="5814"/>
                </a:lnTo>
                <a:lnTo>
                  <a:pt x="2122" y="5814"/>
                </a:lnTo>
                <a:close/>
                <a:moveTo>
                  <a:pt x="2523" y="5814"/>
                </a:moveTo>
                <a:lnTo>
                  <a:pt x="2519" y="5150"/>
                </a:lnTo>
                <a:lnTo>
                  <a:pt x="2734" y="5146"/>
                </a:lnTo>
                <a:lnTo>
                  <a:pt x="2730" y="5073"/>
                </a:lnTo>
                <a:lnTo>
                  <a:pt x="2223" y="5077"/>
                </a:lnTo>
                <a:lnTo>
                  <a:pt x="2227" y="5150"/>
                </a:lnTo>
                <a:lnTo>
                  <a:pt x="2438" y="5146"/>
                </a:lnTo>
                <a:lnTo>
                  <a:pt x="2442" y="5814"/>
                </a:lnTo>
                <a:lnTo>
                  <a:pt x="2523" y="5814"/>
                </a:lnTo>
                <a:close/>
                <a:moveTo>
                  <a:pt x="3325" y="5567"/>
                </a:moveTo>
                <a:lnTo>
                  <a:pt x="3321" y="5073"/>
                </a:lnTo>
                <a:lnTo>
                  <a:pt x="3240" y="5077"/>
                </a:lnTo>
                <a:lnTo>
                  <a:pt x="3240" y="5563"/>
                </a:lnTo>
                <a:cubicBezTo>
                  <a:pt x="3240" y="5673"/>
                  <a:pt x="3171" y="5745"/>
                  <a:pt x="3066" y="5745"/>
                </a:cubicBezTo>
                <a:cubicBezTo>
                  <a:pt x="2961" y="5745"/>
                  <a:pt x="2892" y="5673"/>
                  <a:pt x="2892" y="5563"/>
                </a:cubicBezTo>
                <a:lnTo>
                  <a:pt x="2888" y="5073"/>
                </a:lnTo>
                <a:lnTo>
                  <a:pt x="2807" y="5077"/>
                </a:lnTo>
                <a:lnTo>
                  <a:pt x="2807" y="5567"/>
                </a:lnTo>
                <a:cubicBezTo>
                  <a:pt x="2807" y="5717"/>
                  <a:pt x="2912" y="5818"/>
                  <a:pt x="3066" y="5818"/>
                </a:cubicBezTo>
                <a:cubicBezTo>
                  <a:pt x="3216" y="5818"/>
                  <a:pt x="3325" y="5713"/>
                  <a:pt x="3325" y="5567"/>
                </a:cubicBezTo>
                <a:close/>
                <a:moveTo>
                  <a:pt x="3690" y="5814"/>
                </a:moveTo>
                <a:lnTo>
                  <a:pt x="3686" y="5150"/>
                </a:lnTo>
                <a:lnTo>
                  <a:pt x="3900" y="5146"/>
                </a:lnTo>
                <a:lnTo>
                  <a:pt x="3896" y="5073"/>
                </a:lnTo>
                <a:lnTo>
                  <a:pt x="3390" y="5077"/>
                </a:lnTo>
                <a:lnTo>
                  <a:pt x="3394" y="5150"/>
                </a:lnTo>
                <a:lnTo>
                  <a:pt x="3605" y="5146"/>
                </a:lnTo>
                <a:lnTo>
                  <a:pt x="3609" y="5814"/>
                </a:lnTo>
                <a:lnTo>
                  <a:pt x="3690" y="5814"/>
                </a:lnTo>
                <a:close/>
                <a:moveTo>
                  <a:pt x="4472" y="5814"/>
                </a:moveTo>
                <a:lnTo>
                  <a:pt x="4468" y="5737"/>
                </a:lnTo>
                <a:lnTo>
                  <a:pt x="4095" y="5741"/>
                </a:lnTo>
                <a:lnTo>
                  <a:pt x="4091" y="5478"/>
                </a:lnTo>
                <a:lnTo>
                  <a:pt x="4415" y="5474"/>
                </a:lnTo>
                <a:lnTo>
                  <a:pt x="4411" y="5401"/>
                </a:lnTo>
                <a:lnTo>
                  <a:pt x="4091" y="5405"/>
                </a:lnTo>
                <a:lnTo>
                  <a:pt x="4087" y="5150"/>
                </a:lnTo>
                <a:lnTo>
                  <a:pt x="4468" y="5146"/>
                </a:lnTo>
                <a:lnTo>
                  <a:pt x="4463" y="5073"/>
                </a:lnTo>
                <a:lnTo>
                  <a:pt x="4006" y="5077"/>
                </a:lnTo>
                <a:lnTo>
                  <a:pt x="4010" y="5814"/>
                </a:lnTo>
                <a:lnTo>
                  <a:pt x="4472" y="5814"/>
                </a:lnTo>
                <a:close/>
                <a:moveTo>
                  <a:pt x="5120" y="5644"/>
                </a:moveTo>
                <a:cubicBezTo>
                  <a:pt x="5168" y="5604"/>
                  <a:pt x="5197" y="5539"/>
                  <a:pt x="5213" y="5442"/>
                </a:cubicBezTo>
                <a:cubicBezTo>
                  <a:pt x="5217" y="5426"/>
                  <a:pt x="5221" y="5385"/>
                  <a:pt x="5221" y="5353"/>
                </a:cubicBezTo>
                <a:cubicBezTo>
                  <a:pt x="5221" y="5191"/>
                  <a:pt x="5083" y="5183"/>
                  <a:pt x="5055" y="5183"/>
                </a:cubicBezTo>
                <a:cubicBezTo>
                  <a:pt x="4998" y="5183"/>
                  <a:pt x="4950" y="5203"/>
                  <a:pt x="4909" y="5235"/>
                </a:cubicBezTo>
                <a:cubicBezTo>
                  <a:pt x="4864" y="5276"/>
                  <a:pt x="4832" y="5341"/>
                  <a:pt x="4816" y="5438"/>
                </a:cubicBezTo>
                <a:cubicBezTo>
                  <a:pt x="4812" y="5454"/>
                  <a:pt x="4808" y="5494"/>
                  <a:pt x="4808" y="5527"/>
                </a:cubicBezTo>
                <a:cubicBezTo>
                  <a:pt x="4808" y="5652"/>
                  <a:pt x="4897" y="5697"/>
                  <a:pt x="4974" y="5697"/>
                </a:cubicBezTo>
                <a:cubicBezTo>
                  <a:pt x="5031" y="5701"/>
                  <a:pt x="5079" y="5681"/>
                  <a:pt x="5120" y="5644"/>
                </a:cubicBezTo>
                <a:close/>
                <a:moveTo>
                  <a:pt x="5148" y="5357"/>
                </a:moveTo>
                <a:cubicBezTo>
                  <a:pt x="5148" y="5377"/>
                  <a:pt x="5144" y="5405"/>
                  <a:pt x="5136" y="5442"/>
                </a:cubicBezTo>
                <a:cubicBezTo>
                  <a:pt x="5120" y="5519"/>
                  <a:pt x="5103" y="5563"/>
                  <a:pt x="5071" y="5596"/>
                </a:cubicBezTo>
                <a:cubicBezTo>
                  <a:pt x="5047" y="5620"/>
                  <a:pt x="5014" y="5632"/>
                  <a:pt x="4982" y="5632"/>
                </a:cubicBezTo>
                <a:cubicBezTo>
                  <a:pt x="4962" y="5632"/>
                  <a:pt x="4889" y="5624"/>
                  <a:pt x="4889" y="5531"/>
                </a:cubicBezTo>
                <a:cubicBezTo>
                  <a:pt x="4889" y="5511"/>
                  <a:pt x="4893" y="5478"/>
                  <a:pt x="4901" y="5442"/>
                </a:cubicBezTo>
                <a:cubicBezTo>
                  <a:pt x="4917" y="5365"/>
                  <a:pt x="4933" y="5320"/>
                  <a:pt x="4966" y="5288"/>
                </a:cubicBezTo>
                <a:cubicBezTo>
                  <a:pt x="4990" y="5264"/>
                  <a:pt x="5022" y="5251"/>
                  <a:pt x="5055" y="5251"/>
                </a:cubicBezTo>
                <a:cubicBezTo>
                  <a:pt x="5075" y="5251"/>
                  <a:pt x="5148" y="5260"/>
                  <a:pt x="5148" y="5357"/>
                </a:cubicBezTo>
                <a:close/>
                <a:moveTo>
                  <a:pt x="5634" y="5693"/>
                </a:moveTo>
                <a:lnTo>
                  <a:pt x="5699" y="5377"/>
                </a:lnTo>
                <a:cubicBezTo>
                  <a:pt x="5703" y="5361"/>
                  <a:pt x="5703" y="5345"/>
                  <a:pt x="5703" y="5328"/>
                </a:cubicBezTo>
                <a:cubicBezTo>
                  <a:pt x="5703" y="5243"/>
                  <a:pt x="5646" y="5183"/>
                  <a:pt x="5561" y="5183"/>
                </a:cubicBezTo>
                <a:cubicBezTo>
                  <a:pt x="5500" y="5183"/>
                  <a:pt x="5456" y="5203"/>
                  <a:pt x="5419" y="5239"/>
                </a:cubicBezTo>
                <a:lnTo>
                  <a:pt x="5428" y="5191"/>
                </a:lnTo>
                <a:lnTo>
                  <a:pt x="5355" y="5195"/>
                </a:lnTo>
                <a:lnTo>
                  <a:pt x="5257" y="5697"/>
                </a:lnTo>
                <a:lnTo>
                  <a:pt x="5330" y="5693"/>
                </a:lnTo>
                <a:lnTo>
                  <a:pt x="5391" y="5389"/>
                </a:lnTo>
                <a:cubicBezTo>
                  <a:pt x="5415" y="5264"/>
                  <a:pt x="5517" y="5255"/>
                  <a:pt x="5537" y="5255"/>
                </a:cubicBezTo>
                <a:cubicBezTo>
                  <a:pt x="5590" y="5255"/>
                  <a:pt x="5622" y="5288"/>
                  <a:pt x="5622" y="5341"/>
                </a:cubicBezTo>
                <a:cubicBezTo>
                  <a:pt x="5622" y="5353"/>
                  <a:pt x="5622" y="5369"/>
                  <a:pt x="5618" y="5385"/>
                </a:cubicBezTo>
                <a:lnTo>
                  <a:pt x="5561" y="5697"/>
                </a:lnTo>
                <a:lnTo>
                  <a:pt x="5634" y="5697"/>
                </a:lnTo>
                <a:lnTo>
                  <a:pt x="5634" y="5693"/>
                </a:lnTo>
                <a:close/>
                <a:moveTo>
                  <a:pt x="6542" y="5592"/>
                </a:moveTo>
                <a:lnTo>
                  <a:pt x="6460" y="5596"/>
                </a:lnTo>
                <a:cubicBezTo>
                  <a:pt x="6440" y="5689"/>
                  <a:pt x="6375" y="5741"/>
                  <a:pt x="6286" y="5741"/>
                </a:cubicBezTo>
                <a:cubicBezTo>
                  <a:pt x="6238" y="5741"/>
                  <a:pt x="6193" y="5721"/>
                  <a:pt x="6161" y="5693"/>
                </a:cubicBezTo>
                <a:cubicBezTo>
                  <a:pt x="6116" y="5648"/>
                  <a:pt x="6112" y="5600"/>
                  <a:pt x="6112" y="5442"/>
                </a:cubicBezTo>
                <a:cubicBezTo>
                  <a:pt x="6112" y="5284"/>
                  <a:pt x="6116" y="5239"/>
                  <a:pt x="6161" y="5191"/>
                </a:cubicBezTo>
                <a:cubicBezTo>
                  <a:pt x="6193" y="5158"/>
                  <a:pt x="6238" y="5142"/>
                  <a:pt x="6286" y="5142"/>
                </a:cubicBezTo>
                <a:cubicBezTo>
                  <a:pt x="6371" y="5142"/>
                  <a:pt x="6436" y="5195"/>
                  <a:pt x="6460" y="5292"/>
                </a:cubicBezTo>
                <a:lnTo>
                  <a:pt x="6546" y="5288"/>
                </a:lnTo>
                <a:cubicBezTo>
                  <a:pt x="6521" y="5150"/>
                  <a:pt x="6424" y="5065"/>
                  <a:pt x="6286" y="5065"/>
                </a:cubicBezTo>
                <a:cubicBezTo>
                  <a:pt x="6213" y="5065"/>
                  <a:pt x="6145" y="5093"/>
                  <a:pt x="6096" y="5142"/>
                </a:cubicBezTo>
                <a:cubicBezTo>
                  <a:pt x="6027" y="5211"/>
                  <a:pt x="6027" y="5284"/>
                  <a:pt x="6027" y="5442"/>
                </a:cubicBezTo>
                <a:cubicBezTo>
                  <a:pt x="6027" y="5600"/>
                  <a:pt x="6027" y="5673"/>
                  <a:pt x="6096" y="5741"/>
                </a:cubicBezTo>
                <a:cubicBezTo>
                  <a:pt x="6145" y="5790"/>
                  <a:pt x="6213" y="5818"/>
                  <a:pt x="6286" y="5818"/>
                </a:cubicBezTo>
                <a:cubicBezTo>
                  <a:pt x="6420" y="5818"/>
                  <a:pt x="6521" y="5733"/>
                  <a:pt x="6542" y="5592"/>
                </a:cubicBezTo>
                <a:close/>
                <a:moveTo>
                  <a:pt x="7109" y="5741"/>
                </a:moveTo>
                <a:cubicBezTo>
                  <a:pt x="7177" y="5673"/>
                  <a:pt x="7177" y="5600"/>
                  <a:pt x="7177" y="5442"/>
                </a:cubicBezTo>
                <a:cubicBezTo>
                  <a:pt x="7177" y="5284"/>
                  <a:pt x="7177" y="5211"/>
                  <a:pt x="7109" y="5142"/>
                </a:cubicBezTo>
                <a:cubicBezTo>
                  <a:pt x="7060" y="5093"/>
                  <a:pt x="6991" y="5065"/>
                  <a:pt x="6918" y="5065"/>
                </a:cubicBezTo>
                <a:cubicBezTo>
                  <a:pt x="6845" y="5065"/>
                  <a:pt x="6780" y="5093"/>
                  <a:pt x="6728" y="5142"/>
                </a:cubicBezTo>
                <a:cubicBezTo>
                  <a:pt x="6659" y="5211"/>
                  <a:pt x="6659" y="5284"/>
                  <a:pt x="6659" y="5442"/>
                </a:cubicBezTo>
                <a:cubicBezTo>
                  <a:pt x="6659" y="5600"/>
                  <a:pt x="6659" y="5673"/>
                  <a:pt x="6728" y="5741"/>
                </a:cubicBezTo>
                <a:cubicBezTo>
                  <a:pt x="6776" y="5790"/>
                  <a:pt x="6845" y="5818"/>
                  <a:pt x="6918" y="5818"/>
                </a:cubicBezTo>
                <a:cubicBezTo>
                  <a:pt x="6991" y="5818"/>
                  <a:pt x="7056" y="5794"/>
                  <a:pt x="7109" y="5741"/>
                </a:cubicBezTo>
                <a:close/>
                <a:moveTo>
                  <a:pt x="7040" y="5195"/>
                </a:moveTo>
                <a:cubicBezTo>
                  <a:pt x="7084" y="5239"/>
                  <a:pt x="7088" y="5288"/>
                  <a:pt x="7088" y="5442"/>
                </a:cubicBezTo>
                <a:cubicBezTo>
                  <a:pt x="7088" y="5600"/>
                  <a:pt x="7084" y="5644"/>
                  <a:pt x="7036" y="5689"/>
                </a:cubicBezTo>
                <a:cubicBezTo>
                  <a:pt x="7003" y="5721"/>
                  <a:pt x="6958" y="5741"/>
                  <a:pt x="6910" y="5741"/>
                </a:cubicBezTo>
                <a:cubicBezTo>
                  <a:pt x="6861" y="5741"/>
                  <a:pt x="6817" y="5721"/>
                  <a:pt x="6785" y="5689"/>
                </a:cubicBezTo>
                <a:cubicBezTo>
                  <a:pt x="6740" y="5644"/>
                  <a:pt x="6736" y="5596"/>
                  <a:pt x="6736" y="5442"/>
                </a:cubicBezTo>
                <a:cubicBezTo>
                  <a:pt x="6736" y="5284"/>
                  <a:pt x="6740" y="5239"/>
                  <a:pt x="6789" y="5195"/>
                </a:cubicBezTo>
                <a:cubicBezTo>
                  <a:pt x="6821" y="5162"/>
                  <a:pt x="6866" y="5142"/>
                  <a:pt x="6914" y="5142"/>
                </a:cubicBezTo>
                <a:cubicBezTo>
                  <a:pt x="6963" y="5142"/>
                  <a:pt x="7011" y="5162"/>
                  <a:pt x="7040" y="5195"/>
                </a:cubicBezTo>
                <a:close/>
                <a:moveTo>
                  <a:pt x="7939" y="5814"/>
                </a:moveTo>
                <a:lnTo>
                  <a:pt x="7935" y="5073"/>
                </a:lnTo>
                <a:lnTo>
                  <a:pt x="7854" y="5073"/>
                </a:lnTo>
                <a:lnTo>
                  <a:pt x="7623" y="5588"/>
                </a:lnTo>
                <a:lnTo>
                  <a:pt x="7384" y="5073"/>
                </a:lnTo>
                <a:lnTo>
                  <a:pt x="7303" y="5077"/>
                </a:lnTo>
                <a:lnTo>
                  <a:pt x="7307" y="5814"/>
                </a:lnTo>
                <a:lnTo>
                  <a:pt x="7388" y="5810"/>
                </a:lnTo>
                <a:lnTo>
                  <a:pt x="7388" y="5268"/>
                </a:lnTo>
                <a:lnTo>
                  <a:pt x="7591" y="5697"/>
                </a:lnTo>
                <a:lnTo>
                  <a:pt x="7660" y="5697"/>
                </a:lnTo>
                <a:lnTo>
                  <a:pt x="7854" y="5268"/>
                </a:lnTo>
                <a:lnTo>
                  <a:pt x="7858" y="5814"/>
                </a:lnTo>
                <a:lnTo>
                  <a:pt x="7939" y="5814"/>
                </a:lnTo>
                <a:close/>
                <a:moveTo>
                  <a:pt x="8729" y="5814"/>
                </a:moveTo>
                <a:lnTo>
                  <a:pt x="8725" y="5073"/>
                </a:lnTo>
                <a:lnTo>
                  <a:pt x="8644" y="5073"/>
                </a:lnTo>
                <a:lnTo>
                  <a:pt x="8413" y="5588"/>
                </a:lnTo>
                <a:lnTo>
                  <a:pt x="8174" y="5073"/>
                </a:lnTo>
                <a:lnTo>
                  <a:pt x="8093" y="5077"/>
                </a:lnTo>
                <a:lnTo>
                  <a:pt x="8097" y="5814"/>
                </a:lnTo>
                <a:lnTo>
                  <a:pt x="8178" y="5810"/>
                </a:lnTo>
                <a:lnTo>
                  <a:pt x="8178" y="5268"/>
                </a:lnTo>
                <a:lnTo>
                  <a:pt x="8381" y="5697"/>
                </a:lnTo>
                <a:lnTo>
                  <a:pt x="8449" y="5697"/>
                </a:lnTo>
                <a:lnTo>
                  <a:pt x="8644" y="5268"/>
                </a:lnTo>
                <a:lnTo>
                  <a:pt x="8648" y="5814"/>
                </a:lnTo>
                <a:lnTo>
                  <a:pt x="8729" y="5814"/>
                </a:lnTo>
                <a:close/>
                <a:moveTo>
                  <a:pt x="9393" y="5567"/>
                </a:moveTo>
                <a:lnTo>
                  <a:pt x="9389" y="5073"/>
                </a:lnTo>
                <a:lnTo>
                  <a:pt x="9308" y="5077"/>
                </a:lnTo>
                <a:lnTo>
                  <a:pt x="9308" y="5563"/>
                </a:lnTo>
                <a:cubicBezTo>
                  <a:pt x="9308" y="5673"/>
                  <a:pt x="9239" y="5745"/>
                  <a:pt x="9134" y="5745"/>
                </a:cubicBezTo>
                <a:cubicBezTo>
                  <a:pt x="9029" y="5745"/>
                  <a:pt x="8960" y="5673"/>
                  <a:pt x="8960" y="5563"/>
                </a:cubicBezTo>
                <a:lnTo>
                  <a:pt x="8956" y="5073"/>
                </a:lnTo>
                <a:lnTo>
                  <a:pt x="8875" y="5077"/>
                </a:lnTo>
                <a:lnTo>
                  <a:pt x="8875" y="5567"/>
                </a:lnTo>
                <a:cubicBezTo>
                  <a:pt x="8875" y="5717"/>
                  <a:pt x="8980" y="5818"/>
                  <a:pt x="9134" y="5818"/>
                </a:cubicBezTo>
                <a:cubicBezTo>
                  <a:pt x="9284" y="5818"/>
                  <a:pt x="9393" y="5713"/>
                  <a:pt x="9393" y="5567"/>
                </a:cubicBezTo>
                <a:close/>
                <a:moveTo>
                  <a:pt x="10110" y="5814"/>
                </a:moveTo>
                <a:lnTo>
                  <a:pt x="10106" y="5073"/>
                </a:lnTo>
                <a:lnTo>
                  <a:pt x="10025" y="5077"/>
                </a:lnTo>
                <a:lnTo>
                  <a:pt x="10025" y="5652"/>
                </a:lnTo>
                <a:lnTo>
                  <a:pt x="9640" y="5073"/>
                </a:lnTo>
                <a:lnTo>
                  <a:pt x="9563" y="5077"/>
                </a:lnTo>
                <a:lnTo>
                  <a:pt x="9567" y="5814"/>
                </a:lnTo>
                <a:lnTo>
                  <a:pt x="9648" y="5810"/>
                </a:lnTo>
                <a:lnTo>
                  <a:pt x="9648" y="5231"/>
                </a:lnTo>
                <a:lnTo>
                  <a:pt x="10033" y="5810"/>
                </a:lnTo>
                <a:lnTo>
                  <a:pt x="10110" y="5810"/>
                </a:lnTo>
                <a:lnTo>
                  <a:pt x="10110" y="5814"/>
                </a:lnTo>
                <a:close/>
                <a:moveTo>
                  <a:pt x="10378" y="5814"/>
                </a:moveTo>
                <a:lnTo>
                  <a:pt x="10374" y="5073"/>
                </a:lnTo>
                <a:lnTo>
                  <a:pt x="10293" y="5077"/>
                </a:lnTo>
                <a:lnTo>
                  <a:pt x="10297" y="5814"/>
                </a:lnTo>
                <a:lnTo>
                  <a:pt x="10378" y="5814"/>
                </a:lnTo>
                <a:close/>
                <a:moveTo>
                  <a:pt x="10779" y="5814"/>
                </a:moveTo>
                <a:lnTo>
                  <a:pt x="10775" y="5150"/>
                </a:lnTo>
                <a:lnTo>
                  <a:pt x="10989" y="5146"/>
                </a:lnTo>
                <a:lnTo>
                  <a:pt x="10985" y="5073"/>
                </a:lnTo>
                <a:lnTo>
                  <a:pt x="10479" y="5077"/>
                </a:lnTo>
                <a:lnTo>
                  <a:pt x="10483" y="5150"/>
                </a:lnTo>
                <a:lnTo>
                  <a:pt x="10694" y="5146"/>
                </a:lnTo>
                <a:lnTo>
                  <a:pt x="10698" y="5814"/>
                </a:lnTo>
                <a:lnTo>
                  <a:pt x="10779" y="5814"/>
                </a:lnTo>
                <a:close/>
                <a:moveTo>
                  <a:pt x="11362" y="5814"/>
                </a:moveTo>
                <a:lnTo>
                  <a:pt x="11362" y="5511"/>
                </a:lnTo>
                <a:lnTo>
                  <a:pt x="11577" y="5073"/>
                </a:lnTo>
                <a:lnTo>
                  <a:pt x="11487" y="5073"/>
                </a:lnTo>
                <a:lnTo>
                  <a:pt x="11317" y="5417"/>
                </a:lnTo>
                <a:lnTo>
                  <a:pt x="11143" y="5069"/>
                </a:lnTo>
                <a:lnTo>
                  <a:pt x="11054" y="5073"/>
                </a:lnTo>
                <a:lnTo>
                  <a:pt x="11273" y="5502"/>
                </a:lnTo>
                <a:lnTo>
                  <a:pt x="11277" y="5810"/>
                </a:lnTo>
                <a:lnTo>
                  <a:pt x="11362" y="5810"/>
                </a:lnTo>
                <a:lnTo>
                  <a:pt x="11362" y="5814"/>
                </a:lnTo>
                <a:close/>
                <a:moveTo>
                  <a:pt x="12026" y="5814"/>
                </a:moveTo>
                <a:lnTo>
                  <a:pt x="12022" y="5073"/>
                </a:lnTo>
                <a:lnTo>
                  <a:pt x="11941" y="5077"/>
                </a:lnTo>
                <a:lnTo>
                  <a:pt x="11945" y="5814"/>
                </a:lnTo>
                <a:lnTo>
                  <a:pt x="12026" y="5814"/>
                </a:lnTo>
                <a:close/>
                <a:moveTo>
                  <a:pt x="12707" y="5814"/>
                </a:moveTo>
                <a:lnTo>
                  <a:pt x="12703" y="5073"/>
                </a:lnTo>
                <a:lnTo>
                  <a:pt x="12622" y="5077"/>
                </a:lnTo>
                <a:lnTo>
                  <a:pt x="12622" y="5652"/>
                </a:lnTo>
                <a:lnTo>
                  <a:pt x="12237" y="5073"/>
                </a:lnTo>
                <a:lnTo>
                  <a:pt x="12160" y="5077"/>
                </a:lnTo>
                <a:lnTo>
                  <a:pt x="12164" y="5814"/>
                </a:lnTo>
                <a:lnTo>
                  <a:pt x="12245" y="5810"/>
                </a:lnTo>
                <a:lnTo>
                  <a:pt x="12245" y="5231"/>
                </a:lnTo>
                <a:lnTo>
                  <a:pt x="12630" y="5810"/>
                </a:lnTo>
                <a:lnTo>
                  <a:pt x="12707" y="5810"/>
                </a:lnTo>
                <a:lnTo>
                  <a:pt x="12707" y="5814"/>
                </a:lnTo>
                <a:close/>
                <a:moveTo>
                  <a:pt x="13108" y="5814"/>
                </a:moveTo>
                <a:lnTo>
                  <a:pt x="13104" y="5150"/>
                </a:lnTo>
                <a:lnTo>
                  <a:pt x="13318" y="5146"/>
                </a:lnTo>
                <a:lnTo>
                  <a:pt x="13314" y="5073"/>
                </a:lnTo>
                <a:lnTo>
                  <a:pt x="12808" y="5077"/>
                </a:lnTo>
                <a:lnTo>
                  <a:pt x="12812" y="5150"/>
                </a:lnTo>
                <a:lnTo>
                  <a:pt x="13023" y="5146"/>
                </a:lnTo>
                <a:lnTo>
                  <a:pt x="13027" y="5814"/>
                </a:lnTo>
                <a:lnTo>
                  <a:pt x="13108" y="5814"/>
                </a:lnTo>
                <a:close/>
                <a:moveTo>
                  <a:pt x="13873" y="5814"/>
                </a:moveTo>
                <a:lnTo>
                  <a:pt x="13869" y="5737"/>
                </a:lnTo>
                <a:lnTo>
                  <a:pt x="13497" y="5741"/>
                </a:lnTo>
                <a:lnTo>
                  <a:pt x="13493" y="5478"/>
                </a:lnTo>
                <a:lnTo>
                  <a:pt x="13817" y="5474"/>
                </a:lnTo>
                <a:lnTo>
                  <a:pt x="13813" y="5401"/>
                </a:lnTo>
                <a:lnTo>
                  <a:pt x="13493" y="5405"/>
                </a:lnTo>
                <a:lnTo>
                  <a:pt x="13489" y="5150"/>
                </a:lnTo>
                <a:lnTo>
                  <a:pt x="13869" y="5146"/>
                </a:lnTo>
                <a:lnTo>
                  <a:pt x="13865" y="5073"/>
                </a:lnTo>
                <a:lnTo>
                  <a:pt x="13408" y="5077"/>
                </a:lnTo>
                <a:lnTo>
                  <a:pt x="13412" y="5814"/>
                </a:lnTo>
                <a:lnTo>
                  <a:pt x="13873" y="5814"/>
                </a:lnTo>
                <a:close/>
                <a:moveTo>
                  <a:pt x="14416" y="5737"/>
                </a:moveTo>
                <a:cubicBezTo>
                  <a:pt x="14461" y="5689"/>
                  <a:pt x="14481" y="5632"/>
                  <a:pt x="14481" y="5547"/>
                </a:cubicBezTo>
                <a:lnTo>
                  <a:pt x="14477" y="5426"/>
                </a:lnTo>
                <a:lnTo>
                  <a:pt x="14214" y="5430"/>
                </a:lnTo>
                <a:lnTo>
                  <a:pt x="14218" y="5502"/>
                </a:lnTo>
                <a:lnTo>
                  <a:pt x="14396" y="5498"/>
                </a:lnTo>
                <a:lnTo>
                  <a:pt x="14396" y="5555"/>
                </a:lnTo>
                <a:cubicBezTo>
                  <a:pt x="14396" y="5612"/>
                  <a:pt x="14384" y="5652"/>
                  <a:pt x="14355" y="5685"/>
                </a:cubicBezTo>
                <a:cubicBezTo>
                  <a:pt x="14323" y="5725"/>
                  <a:pt x="14274" y="5745"/>
                  <a:pt x="14218" y="5745"/>
                </a:cubicBezTo>
                <a:cubicBezTo>
                  <a:pt x="14169" y="5745"/>
                  <a:pt x="14125" y="5725"/>
                  <a:pt x="14092" y="5697"/>
                </a:cubicBezTo>
                <a:cubicBezTo>
                  <a:pt x="14048" y="5652"/>
                  <a:pt x="14043" y="5604"/>
                  <a:pt x="14043" y="5446"/>
                </a:cubicBezTo>
                <a:cubicBezTo>
                  <a:pt x="14043" y="5288"/>
                  <a:pt x="14048" y="5243"/>
                  <a:pt x="14096" y="5199"/>
                </a:cubicBezTo>
                <a:cubicBezTo>
                  <a:pt x="14129" y="5166"/>
                  <a:pt x="14173" y="5146"/>
                  <a:pt x="14222" y="5146"/>
                </a:cubicBezTo>
                <a:cubicBezTo>
                  <a:pt x="14311" y="5146"/>
                  <a:pt x="14376" y="5203"/>
                  <a:pt x="14400" y="5296"/>
                </a:cubicBezTo>
                <a:lnTo>
                  <a:pt x="14481" y="5292"/>
                </a:lnTo>
                <a:cubicBezTo>
                  <a:pt x="14457" y="5154"/>
                  <a:pt x="14359" y="5069"/>
                  <a:pt x="14222" y="5069"/>
                </a:cubicBezTo>
                <a:cubicBezTo>
                  <a:pt x="14149" y="5069"/>
                  <a:pt x="14084" y="5098"/>
                  <a:pt x="14031" y="5146"/>
                </a:cubicBezTo>
                <a:cubicBezTo>
                  <a:pt x="13962" y="5215"/>
                  <a:pt x="13962" y="5288"/>
                  <a:pt x="13962" y="5446"/>
                </a:cubicBezTo>
                <a:cubicBezTo>
                  <a:pt x="13962" y="5604"/>
                  <a:pt x="13962" y="5677"/>
                  <a:pt x="14031" y="5745"/>
                </a:cubicBezTo>
                <a:cubicBezTo>
                  <a:pt x="14080" y="5794"/>
                  <a:pt x="14149" y="5822"/>
                  <a:pt x="14222" y="5822"/>
                </a:cubicBezTo>
                <a:cubicBezTo>
                  <a:pt x="14295" y="5822"/>
                  <a:pt x="14368" y="5790"/>
                  <a:pt x="14416" y="5737"/>
                </a:cubicBezTo>
                <a:close/>
                <a:moveTo>
                  <a:pt x="15113" y="5814"/>
                </a:moveTo>
                <a:lnTo>
                  <a:pt x="14935" y="5482"/>
                </a:lnTo>
                <a:cubicBezTo>
                  <a:pt x="15036" y="5462"/>
                  <a:pt x="15097" y="5385"/>
                  <a:pt x="15097" y="5284"/>
                </a:cubicBezTo>
                <a:cubicBezTo>
                  <a:pt x="15097" y="5158"/>
                  <a:pt x="15012" y="5077"/>
                  <a:pt x="14874" y="5077"/>
                </a:cubicBezTo>
                <a:lnTo>
                  <a:pt x="14590" y="5081"/>
                </a:lnTo>
                <a:lnTo>
                  <a:pt x="14594" y="5818"/>
                </a:lnTo>
                <a:lnTo>
                  <a:pt x="14675" y="5814"/>
                </a:lnTo>
                <a:lnTo>
                  <a:pt x="14671" y="5490"/>
                </a:lnTo>
                <a:lnTo>
                  <a:pt x="14846" y="5490"/>
                </a:lnTo>
                <a:lnTo>
                  <a:pt x="15016" y="5818"/>
                </a:lnTo>
                <a:lnTo>
                  <a:pt x="15113" y="5818"/>
                </a:lnTo>
                <a:lnTo>
                  <a:pt x="15113" y="5814"/>
                </a:lnTo>
                <a:close/>
                <a:moveTo>
                  <a:pt x="14675" y="5150"/>
                </a:moveTo>
                <a:lnTo>
                  <a:pt x="14870" y="5150"/>
                </a:lnTo>
                <a:cubicBezTo>
                  <a:pt x="14959" y="5150"/>
                  <a:pt x="15012" y="5199"/>
                  <a:pt x="15012" y="5284"/>
                </a:cubicBezTo>
                <a:cubicBezTo>
                  <a:pt x="15012" y="5365"/>
                  <a:pt x="14959" y="5413"/>
                  <a:pt x="14870" y="5413"/>
                </a:cubicBezTo>
                <a:lnTo>
                  <a:pt x="14675" y="5417"/>
                </a:lnTo>
                <a:lnTo>
                  <a:pt x="14675" y="5150"/>
                </a:lnTo>
                <a:close/>
                <a:moveTo>
                  <a:pt x="15814" y="5814"/>
                </a:moveTo>
                <a:lnTo>
                  <a:pt x="15538" y="5073"/>
                </a:lnTo>
                <a:lnTo>
                  <a:pt x="15469" y="5077"/>
                </a:lnTo>
                <a:lnTo>
                  <a:pt x="15202" y="5814"/>
                </a:lnTo>
                <a:lnTo>
                  <a:pt x="15287" y="5810"/>
                </a:lnTo>
                <a:lnTo>
                  <a:pt x="15344" y="5648"/>
                </a:lnTo>
                <a:lnTo>
                  <a:pt x="15660" y="5644"/>
                </a:lnTo>
                <a:lnTo>
                  <a:pt x="15721" y="5814"/>
                </a:lnTo>
                <a:lnTo>
                  <a:pt x="15814" y="5814"/>
                </a:lnTo>
                <a:close/>
                <a:moveTo>
                  <a:pt x="15506" y="5199"/>
                </a:moveTo>
                <a:lnTo>
                  <a:pt x="15644" y="5571"/>
                </a:lnTo>
                <a:lnTo>
                  <a:pt x="15372" y="5575"/>
                </a:lnTo>
                <a:lnTo>
                  <a:pt x="15506" y="5199"/>
                </a:lnTo>
                <a:close/>
                <a:moveTo>
                  <a:pt x="16041" y="5814"/>
                </a:moveTo>
                <a:lnTo>
                  <a:pt x="16036" y="5150"/>
                </a:lnTo>
                <a:lnTo>
                  <a:pt x="16251" y="5146"/>
                </a:lnTo>
                <a:lnTo>
                  <a:pt x="16247" y="5073"/>
                </a:lnTo>
                <a:lnTo>
                  <a:pt x="15741" y="5077"/>
                </a:lnTo>
                <a:lnTo>
                  <a:pt x="15745" y="5150"/>
                </a:lnTo>
                <a:lnTo>
                  <a:pt x="15955" y="5146"/>
                </a:lnTo>
                <a:lnTo>
                  <a:pt x="15960" y="5814"/>
                </a:lnTo>
                <a:lnTo>
                  <a:pt x="16041" y="5814"/>
                </a:lnTo>
                <a:close/>
                <a:moveTo>
                  <a:pt x="16446" y="5814"/>
                </a:moveTo>
                <a:lnTo>
                  <a:pt x="16442" y="5073"/>
                </a:lnTo>
                <a:lnTo>
                  <a:pt x="16361" y="5077"/>
                </a:lnTo>
                <a:lnTo>
                  <a:pt x="16365" y="5814"/>
                </a:lnTo>
                <a:lnTo>
                  <a:pt x="16446" y="5814"/>
                </a:lnTo>
                <a:close/>
                <a:moveTo>
                  <a:pt x="16995" y="5745"/>
                </a:moveTo>
                <a:cubicBezTo>
                  <a:pt x="17064" y="5677"/>
                  <a:pt x="17064" y="5604"/>
                  <a:pt x="17064" y="5446"/>
                </a:cubicBezTo>
                <a:cubicBezTo>
                  <a:pt x="17064" y="5288"/>
                  <a:pt x="17064" y="5215"/>
                  <a:pt x="16995" y="5146"/>
                </a:cubicBezTo>
                <a:cubicBezTo>
                  <a:pt x="16947" y="5098"/>
                  <a:pt x="16878" y="5069"/>
                  <a:pt x="16805" y="5069"/>
                </a:cubicBezTo>
                <a:cubicBezTo>
                  <a:pt x="16733" y="5069"/>
                  <a:pt x="16668" y="5098"/>
                  <a:pt x="16616" y="5146"/>
                </a:cubicBezTo>
                <a:cubicBezTo>
                  <a:pt x="16547" y="5215"/>
                  <a:pt x="16547" y="5288"/>
                  <a:pt x="16547" y="5446"/>
                </a:cubicBezTo>
                <a:cubicBezTo>
                  <a:pt x="16547" y="5604"/>
                  <a:pt x="16547" y="5677"/>
                  <a:pt x="16616" y="5745"/>
                </a:cubicBezTo>
                <a:cubicBezTo>
                  <a:pt x="16664" y="5794"/>
                  <a:pt x="16733" y="5822"/>
                  <a:pt x="16805" y="5822"/>
                </a:cubicBezTo>
                <a:cubicBezTo>
                  <a:pt x="16882" y="5822"/>
                  <a:pt x="16947" y="5794"/>
                  <a:pt x="16995" y="5745"/>
                </a:cubicBezTo>
                <a:close/>
                <a:moveTo>
                  <a:pt x="16931" y="5199"/>
                </a:moveTo>
                <a:cubicBezTo>
                  <a:pt x="16975" y="5243"/>
                  <a:pt x="16979" y="5292"/>
                  <a:pt x="16979" y="5446"/>
                </a:cubicBezTo>
                <a:cubicBezTo>
                  <a:pt x="16979" y="5604"/>
                  <a:pt x="16975" y="5648"/>
                  <a:pt x="16927" y="5693"/>
                </a:cubicBezTo>
                <a:cubicBezTo>
                  <a:pt x="16894" y="5725"/>
                  <a:pt x="16850" y="5745"/>
                  <a:pt x="16801" y="5745"/>
                </a:cubicBezTo>
                <a:cubicBezTo>
                  <a:pt x="16753" y="5745"/>
                  <a:pt x="16709" y="5725"/>
                  <a:pt x="16676" y="5693"/>
                </a:cubicBezTo>
                <a:cubicBezTo>
                  <a:pt x="16632" y="5648"/>
                  <a:pt x="16628" y="5600"/>
                  <a:pt x="16628" y="5446"/>
                </a:cubicBezTo>
                <a:cubicBezTo>
                  <a:pt x="16628" y="5288"/>
                  <a:pt x="16632" y="5243"/>
                  <a:pt x="16681" y="5199"/>
                </a:cubicBezTo>
                <a:cubicBezTo>
                  <a:pt x="16713" y="5166"/>
                  <a:pt x="16758" y="5146"/>
                  <a:pt x="16805" y="5146"/>
                </a:cubicBezTo>
                <a:cubicBezTo>
                  <a:pt x="16854" y="5146"/>
                  <a:pt x="16898" y="5162"/>
                  <a:pt x="16931" y="5199"/>
                </a:cubicBezTo>
                <a:close/>
                <a:moveTo>
                  <a:pt x="17737" y="5814"/>
                </a:moveTo>
                <a:lnTo>
                  <a:pt x="17733" y="5073"/>
                </a:lnTo>
                <a:lnTo>
                  <a:pt x="17652" y="5077"/>
                </a:lnTo>
                <a:lnTo>
                  <a:pt x="17652" y="5652"/>
                </a:lnTo>
                <a:lnTo>
                  <a:pt x="17267" y="5073"/>
                </a:lnTo>
                <a:lnTo>
                  <a:pt x="17190" y="5077"/>
                </a:lnTo>
                <a:lnTo>
                  <a:pt x="17194" y="5814"/>
                </a:lnTo>
                <a:lnTo>
                  <a:pt x="17275" y="5810"/>
                </a:lnTo>
                <a:lnTo>
                  <a:pt x="17275" y="5231"/>
                </a:lnTo>
                <a:lnTo>
                  <a:pt x="17660" y="5810"/>
                </a:lnTo>
                <a:lnTo>
                  <a:pt x="17737" y="5810"/>
                </a:lnTo>
                <a:lnTo>
                  <a:pt x="17737" y="5814"/>
                </a:lnTo>
                <a:close/>
                <a:moveTo>
                  <a:pt x="18316" y="4664"/>
                </a:moveTo>
                <a:lnTo>
                  <a:pt x="18271" y="4664"/>
                </a:lnTo>
                <a:lnTo>
                  <a:pt x="18271" y="6041"/>
                </a:lnTo>
                <a:lnTo>
                  <a:pt x="18316" y="6041"/>
                </a:lnTo>
                <a:lnTo>
                  <a:pt x="18316" y="4664"/>
                </a:lnTo>
                <a:close/>
              </a:path>
            </a:pathLst>
          </a:custGeom>
          <a:solidFill>
            <a:srgbClr val="8A243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2123021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8146" y="735318"/>
            <a:ext cx="5351647" cy="3648779"/>
          </a:xfrm>
        </p:spPr>
        <p:txBody>
          <a:bodyPr anchor="ctr"/>
          <a:lstStyle>
            <a:lvl1pPr algn="ctr">
              <a:defRPr sz="6000" b="0" i="0">
                <a:latin typeface="Open Sans Light" charset="0"/>
                <a:ea typeface="Open Sans Light" charset="0"/>
                <a:cs typeface="Open Sans Light" charset="0"/>
              </a:defRPr>
            </a:lvl1pPr>
          </a:lstStyle>
          <a:p>
            <a:r>
              <a:rPr lang="en-US" dirty="0"/>
              <a:t>Click to edit Master title style</a:t>
            </a:r>
          </a:p>
        </p:txBody>
      </p:sp>
      <p:sp>
        <p:nvSpPr>
          <p:cNvPr id="7" name="Rectangle 6">
            <a:extLst>
              <a:ext uri="{FF2B5EF4-FFF2-40B4-BE49-F238E27FC236}">
                <a16:creationId xmlns:a16="http://schemas.microsoft.com/office/drawing/2014/main" id="{5D4095D5-6B0B-E541-B3B3-DE7CE23F9517}"/>
              </a:ext>
            </a:extLst>
          </p:cNvPr>
          <p:cNvSpPr/>
          <p:nvPr userDrawn="1"/>
        </p:nvSpPr>
        <p:spPr>
          <a:xfrm>
            <a:off x="818147" y="-1"/>
            <a:ext cx="5351647" cy="40426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2327A38-3038-524C-B488-896D7EE9ABBB}"/>
              </a:ext>
            </a:extLst>
          </p:cNvPr>
          <p:cNvSpPr/>
          <p:nvPr userDrawn="1"/>
        </p:nvSpPr>
        <p:spPr>
          <a:xfrm>
            <a:off x="818146" y="4469307"/>
            <a:ext cx="5351647" cy="2388694"/>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E11E13D-5495-2E4E-B8E9-8278BCBBA209}"/>
              </a:ext>
            </a:extLst>
          </p:cNvPr>
          <p:cNvSpPr/>
          <p:nvPr userDrawn="1"/>
        </p:nvSpPr>
        <p:spPr>
          <a:xfrm>
            <a:off x="6737684" y="4544715"/>
            <a:ext cx="5454316" cy="7541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1B0B003-7E13-BC4D-AB56-0F75B198ED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9720" y="6276081"/>
            <a:ext cx="1487776" cy="462521"/>
          </a:xfrm>
          <a:prstGeom prst="rect">
            <a:avLst/>
          </a:prstGeom>
        </p:spPr>
      </p:pic>
      <p:pic>
        <p:nvPicPr>
          <p:cNvPr id="11" name="Picture 10">
            <a:extLst>
              <a:ext uri="{FF2B5EF4-FFF2-40B4-BE49-F238E27FC236}">
                <a16:creationId xmlns:a16="http://schemas.microsoft.com/office/drawing/2014/main" id="{F76BAF2D-1416-6F4C-946E-29510DD9A95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450" t="19894" r="22003" b="36357"/>
          <a:stretch/>
        </p:blipFill>
        <p:spPr>
          <a:xfrm>
            <a:off x="6170988" y="6041922"/>
            <a:ext cx="1830010" cy="730870"/>
          </a:xfrm>
          <a:prstGeom prst="rect">
            <a:avLst/>
          </a:prstGeom>
        </p:spPr>
      </p:pic>
      <p:pic>
        <p:nvPicPr>
          <p:cNvPr id="12" name="Picture 11">
            <a:extLst>
              <a:ext uri="{FF2B5EF4-FFF2-40B4-BE49-F238E27FC236}">
                <a16:creationId xmlns:a16="http://schemas.microsoft.com/office/drawing/2014/main" id="{3A198D90-59E2-E745-AE40-BF19D75A02E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6516"/>
          <a:stretch/>
        </p:blipFill>
        <p:spPr>
          <a:xfrm>
            <a:off x="9887501" y="6333056"/>
            <a:ext cx="2172792" cy="388419"/>
          </a:xfrm>
          <a:prstGeom prst="rect">
            <a:avLst/>
          </a:prstGeom>
        </p:spPr>
      </p:pic>
    </p:spTree>
    <p:extLst>
      <p:ext uri="{BB962C8B-B14F-4D97-AF65-F5344CB8AC3E}">
        <p14:creationId xmlns:p14="http://schemas.microsoft.com/office/powerpoint/2010/main" val="1742228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659559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680644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2512093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572598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2939385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748782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566956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84725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0748422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21701822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6912704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609600" y="274638"/>
            <a:ext cx="10972800" cy="838124"/>
          </a:xfrm>
          <a:prstGeom prst="rect">
            <a:avLst/>
          </a:prstGeom>
        </p:spPr>
        <p:txBody>
          <a:bodyPr>
            <a:normAutofit/>
          </a:bodyPr>
          <a:lstStyle>
            <a:lvl1pPr algn="l">
              <a:defRPr sz="2800" b="1">
                <a:solidFill>
                  <a:srgbClr val="0F3F59"/>
                </a:solidFill>
                <a:latin typeface="Open Sans"/>
                <a:cs typeface="Open Sans"/>
              </a:defRPr>
            </a:lvl1pPr>
          </a:lstStyle>
          <a:p>
            <a:r>
              <a:rPr lang="en-US" dirty="0"/>
              <a:t>Click to edit Master title style</a:t>
            </a:r>
          </a:p>
        </p:txBody>
      </p:sp>
      <p:sp>
        <p:nvSpPr>
          <p:cNvPr id="3" name="Content Placeholder 2"/>
          <p:cNvSpPr>
            <a:spLocks noGrp="1"/>
          </p:cNvSpPr>
          <p:nvPr>
            <p:ph sz="quarter" idx="13"/>
          </p:nvPr>
        </p:nvSpPr>
        <p:spPr>
          <a:xfrm>
            <a:off x="609600" y="1743076"/>
            <a:ext cx="10972800" cy="3884613"/>
          </a:xfrm>
          <a:prstGeom prst="rect">
            <a:avLst/>
          </a:prstGeom>
        </p:spPr>
        <p:txBody>
          <a:bodyPr vert="horz"/>
          <a:lstStyle>
            <a:lvl1pPr marL="174625" indent="-174625">
              <a:tabLst/>
              <a:defRPr sz="2400">
                <a:solidFill>
                  <a:srgbClr val="0F3F59"/>
                </a:solidFill>
                <a:latin typeface="Open Sans"/>
                <a:cs typeface="Open Sans"/>
              </a:defRPr>
            </a:lvl1pPr>
            <a:lvl2pPr>
              <a:defRPr sz="2400">
                <a:solidFill>
                  <a:srgbClr val="0F3F59"/>
                </a:solidFill>
                <a:latin typeface="Open Sans"/>
                <a:cs typeface="Open Sans"/>
              </a:defRPr>
            </a:lvl2pPr>
            <a:lvl3pPr>
              <a:defRPr sz="2400">
                <a:solidFill>
                  <a:srgbClr val="0F3F59"/>
                </a:solidFill>
                <a:latin typeface="Open Sans"/>
                <a:cs typeface="Open Sans"/>
              </a:defRPr>
            </a:lvl3pPr>
            <a:lvl4pPr>
              <a:defRPr sz="2400">
                <a:solidFill>
                  <a:srgbClr val="0F3F59"/>
                </a:solidFill>
                <a:latin typeface="Open Sans"/>
                <a:cs typeface="Open Sans"/>
              </a:defRPr>
            </a:lvl4pPr>
            <a:lvl5pPr>
              <a:defRPr sz="2400">
                <a:solidFill>
                  <a:srgbClr val="0F3F59"/>
                </a:solidFill>
                <a:latin typeface="Open Sans"/>
                <a:cs typeface="Open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82975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7504" y="1428207"/>
            <a:ext cx="10276296" cy="3940628"/>
          </a:xfrm>
        </p:spPr>
        <p:txBody>
          <a:bodyPr anchor="ctr"/>
          <a:lstStyle>
            <a:lvl1pPr>
              <a:defRPr sz="6000"/>
            </a:lvl1pPr>
          </a:lstStyle>
          <a:p>
            <a:r>
              <a:rPr lang="en-US" dirty="0"/>
              <a:t>Click to edit Master 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8/30/2021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
        <p:nvSpPr>
          <p:cNvPr id="12" name="Rectangle 11">
            <a:extLst>
              <a:ext uri="{FF2B5EF4-FFF2-40B4-BE49-F238E27FC236}">
                <a16:creationId xmlns:a16="http://schemas.microsoft.com/office/drawing/2014/main" id="{D9B21D71-06FB-E64D-A5F6-CCE9BAFC0BEE}"/>
              </a:ext>
            </a:extLst>
          </p:cNvPr>
          <p:cNvSpPr/>
          <p:nvPr userDrawn="1"/>
        </p:nvSpPr>
        <p:spPr>
          <a:xfrm>
            <a:off x="892537" y="1445624"/>
            <a:ext cx="10559235" cy="3923211"/>
          </a:xfrm>
          <a:prstGeom prst="rect">
            <a:avLst/>
          </a:prstGeom>
          <a:noFill/>
          <a:ln w="38100">
            <a:solidFill>
              <a:srgbClr val="8EC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FD7AB8-1011-9D4B-BCE3-9AA61E5EC5B6}"/>
              </a:ext>
            </a:extLst>
          </p:cNvPr>
          <p:cNvSpPr/>
          <p:nvPr userDrawn="1"/>
        </p:nvSpPr>
        <p:spPr>
          <a:xfrm>
            <a:off x="838200" y="1419498"/>
            <a:ext cx="108676" cy="3971108"/>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851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8146" y="735318"/>
            <a:ext cx="5351647" cy="3648779"/>
          </a:xfrm>
        </p:spPr>
        <p:txBody>
          <a:bodyPr anchor="ctr"/>
          <a:lstStyle>
            <a:lvl1pPr algn="ctr">
              <a:defRPr sz="6000" b="0" i="0">
                <a:latin typeface="Open Sans Light" charset="0"/>
                <a:ea typeface="Open Sans Light" charset="0"/>
                <a:cs typeface="Open Sans Light" charset="0"/>
              </a:defRPr>
            </a:lvl1pPr>
          </a:lstStyle>
          <a:p>
            <a:r>
              <a:rPr lang="en-US" dirty="0"/>
              <a:t>Click to edit Master title style</a:t>
            </a:r>
          </a:p>
        </p:txBody>
      </p:sp>
      <p:sp>
        <p:nvSpPr>
          <p:cNvPr id="7" name="Rectangle 6">
            <a:extLst>
              <a:ext uri="{FF2B5EF4-FFF2-40B4-BE49-F238E27FC236}">
                <a16:creationId xmlns:a16="http://schemas.microsoft.com/office/drawing/2014/main" id="{5D4095D5-6B0B-E541-B3B3-DE7CE23F9517}"/>
              </a:ext>
            </a:extLst>
          </p:cNvPr>
          <p:cNvSpPr/>
          <p:nvPr userDrawn="1"/>
        </p:nvSpPr>
        <p:spPr>
          <a:xfrm>
            <a:off x="818147" y="-1"/>
            <a:ext cx="5351647" cy="40426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2327A38-3038-524C-B488-896D7EE9ABBB}"/>
              </a:ext>
            </a:extLst>
          </p:cNvPr>
          <p:cNvSpPr/>
          <p:nvPr userDrawn="1"/>
        </p:nvSpPr>
        <p:spPr>
          <a:xfrm>
            <a:off x="818146" y="4469307"/>
            <a:ext cx="5351647" cy="2388694"/>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E11E13D-5495-2E4E-B8E9-8278BCBBA209}"/>
              </a:ext>
            </a:extLst>
          </p:cNvPr>
          <p:cNvSpPr/>
          <p:nvPr userDrawn="1"/>
        </p:nvSpPr>
        <p:spPr>
          <a:xfrm>
            <a:off x="6737684" y="4544715"/>
            <a:ext cx="5454316" cy="7541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1B0B003-7E13-BC4D-AB56-0F75B198ED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9720" y="6276081"/>
            <a:ext cx="1487776" cy="462521"/>
          </a:xfrm>
          <a:prstGeom prst="rect">
            <a:avLst/>
          </a:prstGeom>
        </p:spPr>
      </p:pic>
      <p:pic>
        <p:nvPicPr>
          <p:cNvPr id="11" name="Picture 10">
            <a:extLst>
              <a:ext uri="{FF2B5EF4-FFF2-40B4-BE49-F238E27FC236}">
                <a16:creationId xmlns:a16="http://schemas.microsoft.com/office/drawing/2014/main" id="{F76BAF2D-1416-6F4C-946E-29510DD9A95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450" t="19894" r="22003" b="36357"/>
          <a:stretch/>
        </p:blipFill>
        <p:spPr>
          <a:xfrm>
            <a:off x="6170988" y="6041922"/>
            <a:ext cx="1830010" cy="730870"/>
          </a:xfrm>
          <a:prstGeom prst="rect">
            <a:avLst/>
          </a:prstGeom>
        </p:spPr>
      </p:pic>
      <p:pic>
        <p:nvPicPr>
          <p:cNvPr id="12" name="Picture 11">
            <a:extLst>
              <a:ext uri="{FF2B5EF4-FFF2-40B4-BE49-F238E27FC236}">
                <a16:creationId xmlns:a16="http://schemas.microsoft.com/office/drawing/2014/main" id="{3A198D90-59E2-E745-AE40-BF19D75A02E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6516"/>
          <a:stretch/>
        </p:blipFill>
        <p:spPr>
          <a:xfrm>
            <a:off x="9887501" y="6333056"/>
            <a:ext cx="2172792" cy="388419"/>
          </a:xfrm>
          <a:prstGeom prst="rect">
            <a:avLst/>
          </a:prstGeom>
        </p:spPr>
      </p:pic>
    </p:spTree>
    <p:extLst>
      <p:ext uri="{BB962C8B-B14F-4D97-AF65-F5344CB8AC3E}">
        <p14:creationId xmlns:p14="http://schemas.microsoft.com/office/powerpoint/2010/main" val="535269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199265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801822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7198049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5155656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470063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5915332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40746918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22500423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8111992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9648299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4141500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1"/>
          <p:cNvSpPr/>
          <p:nvPr userDrawn="1"/>
        </p:nvSpPr>
        <p:spPr>
          <a:xfrm>
            <a:off x="0" y="344845"/>
            <a:ext cx="12192000" cy="15560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quarter" idx="10"/>
          </p:nvPr>
        </p:nvSpPr>
        <p:spPr>
          <a:xfrm>
            <a:off x="852481" y="664458"/>
            <a:ext cx="10787248" cy="5071181"/>
          </a:xfrm>
          <a:prstGeom prst="rect">
            <a:avLst/>
          </a:prstGeom>
          <a:noFill/>
          <a:ln>
            <a:noFill/>
          </a:ln>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29352895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609600" y="274638"/>
            <a:ext cx="10972800" cy="838124"/>
          </a:xfrm>
          <a:prstGeom prst="rect">
            <a:avLst/>
          </a:prstGeom>
        </p:spPr>
        <p:txBody>
          <a:bodyPr>
            <a:normAutofit/>
          </a:bodyPr>
          <a:lstStyle>
            <a:lvl1pPr algn="l">
              <a:defRPr sz="2800" b="1">
                <a:solidFill>
                  <a:srgbClr val="0F3F59"/>
                </a:solidFill>
                <a:latin typeface="Open Sans"/>
                <a:cs typeface="Open Sans"/>
              </a:defRPr>
            </a:lvl1pPr>
          </a:lstStyle>
          <a:p>
            <a:r>
              <a:rPr lang="en-US" dirty="0"/>
              <a:t>Click to edit Master title style</a:t>
            </a:r>
          </a:p>
        </p:txBody>
      </p:sp>
      <p:sp>
        <p:nvSpPr>
          <p:cNvPr id="3" name="Content Placeholder 2"/>
          <p:cNvSpPr>
            <a:spLocks noGrp="1"/>
          </p:cNvSpPr>
          <p:nvPr>
            <p:ph sz="quarter" idx="13"/>
          </p:nvPr>
        </p:nvSpPr>
        <p:spPr>
          <a:xfrm>
            <a:off x="609600" y="1743076"/>
            <a:ext cx="10972800" cy="3884613"/>
          </a:xfrm>
          <a:prstGeom prst="rect">
            <a:avLst/>
          </a:prstGeom>
        </p:spPr>
        <p:txBody>
          <a:bodyPr vert="horz"/>
          <a:lstStyle>
            <a:lvl1pPr marL="174625" indent="-174625">
              <a:tabLst/>
              <a:defRPr sz="2400">
                <a:solidFill>
                  <a:srgbClr val="0F3F59"/>
                </a:solidFill>
                <a:latin typeface="Open Sans"/>
                <a:cs typeface="Open Sans"/>
              </a:defRPr>
            </a:lvl1pPr>
            <a:lvl2pPr>
              <a:defRPr sz="2400">
                <a:solidFill>
                  <a:srgbClr val="0F3F59"/>
                </a:solidFill>
                <a:latin typeface="Open Sans"/>
                <a:cs typeface="Open Sans"/>
              </a:defRPr>
            </a:lvl2pPr>
            <a:lvl3pPr>
              <a:defRPr sz="2400">
                <a:solidFill>
                  <a:srgbClr val="0F3F59"/>
                </a:solidFill>
                <a:latin typeface="Open Sans"/>
                <a:cs typeface="Open Sans"/>
              </a:defRPr>
            </a:lvl3pPr>
            <a:lvl4pPr>
              <a:defRPr sz="2400">
                <a:solidFill>
                  <a:srgbClr val="0F3F59"/>
                </a:solidFill>
                <a:latin typeface="Open Sans"/>
                <a:cs typeface="Open Sans"/>
              </a:defRPr>
            </a:lvl4pPr>
            <a:lvl5pPr>
              <a:defRPr sz="2400">
                <a:solidFill>
                  <a:srgbClr val="0F3F59"/>
                </a:solidFill>
                <a:latin typeface="Open Sans"/>
                <a:cs typeface="Open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80001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48A568-EAB6-44B3-ACC3-AAC7C3B2D858}"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9805875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7504" y="1428207"/>
            <a:ext cx="10276296" cy="3940628"/>
          </a:xfrm>
        </p:spPr>
        <p:txBody>
          <a:bodyPr anchor="ctr"/>
          <a:lstStyle>
            <a:lvl1pPr>
              <a:defRPr sz="6000"/>
            </a:lvl1pPr>
          </a:lstStyle>
          <a:p>
            <a:r>
              <a:rPr lang="en-US" dirty="0"/>
              <a:t>Click to edit Master 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8/30/2021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
        <p:nvSpPr>
          <p:cNvPr id="12" name="Rectangle 11">
            <a:extLst>
              <a:ext uri="{FF2B5EF4-FFF2-40B4-BE49-F238E27FC236}">
                <a16:creationId xmlns:a16="http://schemas.microsoft.com/office/drawing/2014/main" id="{D9B21D71-06FB-E64D-A5F6-CCE9BAFC0BEE}"/>
              </a:ext>
            </a:extLst>
          </p:cNvPr>
          <p:cNvSpPr/>
          <p:nvPr userDrawn="1"/>
        </p:nvSpPr>
        <p:spPr>
          <a:xfrm>
            <a:off x="892537" y="1445624"/>
            <a:ext cx="10559235" cy="3923211"/>
          </a:xfrm>
          <a:prstGeom prst="rect">
            <a:avLst/>
          </a:prstGeom>
          <a:noFill/>
          <a:ln w="38100">
            <a:solidFill>
              <a:srgbClr val="8EC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FD7AB8-1011-9D4B-BCE3-9AA61E5EC5B6}"/>
              </a:ext>
            </a:extLst>
          </p:cNvPr>
          <p:cNvSpPr/>
          <p:nvPr userDrawn="1"/>
        </p:nvSpPr>
        <p:spPr>
          <a:xfrm>
            <a:off x="838200" y="1419498"/>
            <a:ext cx="108676" cy="3971108"/>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37252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49624" y="304800"/>
            <a:ext cx="11435976" cy="914400"/>
          </a:xfrm>
        </p:spPr>
        <p:txBody>
          <a:bodyPr/>
          <a:lstStyle>
            <a:lvl1pPr>
              <a:defRPr>
                <a:solidFill>
                  <a:srgbClr val="800000"/>
                </a:solidFill>
              </a:defRPr>
            </a:lvl1pPr>
          </a:lstStyle>
          <a:p>
            <a:r>
              <a:rPr lang="en-US" dirty="0"/>
              <a:t>Click to edit Master title style</a:t>
            </a:r>
          </a:p>
        </p:txBody>
      </p:sp>
      <p:sp>
        <p:nvSpPr>
          <p:cNvPr id="4" name="Text Placeholder 3"/>
          <p:cNvSpPr>
            <a:spLocks noGrp="1"/>
          </p:cNvSpPr>
          <p:nvPr>
            <p:ph type="body" sz="half" idx="2" hasCustomPrompt="1"/>
          </p:nvPr>
        </p:nvSpPr>
        <p:spPr>
          <a:xfrm>
            <a:off x="349623" y="1604309"/>
            <a:ext cx="6777317" cy="4236197"/>
          </a:xfrm>
        </p:spPr>
        <p:txBody>
          <a:bodyPr/>
          <a:lstStyle/>
          <a:p>
            <a:pPr lvl="0"/>
            <a:r>
              <a:rPr lang="en-US" dirty="0"/>
              <a:t>Click to edit Master text styles</a:t>
            </a:r>
          </a:p>
          <a:p>
            <a:pPr lvl="1"/>
            <a:r>
              <a:rPr lang="en-US" dirty="0"/>
              <a:t>Second level</a:t>
            </a:r>
          </a:p>
          <a:p>
            <a:pPr lvl="2"/>
            <a:r>
              <a:rPr lang="en-US" dirty="0"/>
              <a:t>Third level</a:t>
            </a:r>
          </a:p>
        </p:txBody>
      </p:sp>
      <p:sp>
        <p:nvSpPr>
          <p:cNvPr id="6" name="Picture Placeholder 5">
            <a:extLst>
              <a:ext uri="{FF2B5EF4-FFF2-40B4-BE49-F238E27FC236}">
                <a16:creationId xmlns:a16="http://schemas.microsoft.com/office/drawing/2014/main" id="{455B1555-9EDF-FF45-985E-3942E52C207A}"/>
              </a:ext>
            </a:extLst>
          </p:cNvPr>
          <p:cNvSpPr>
            <a:spLocks noGrp="1"/>
          </p:cNvSpPr>
          <p:nvPr>
            <p:ph type="pic" sz="quarter" idx="10"/>
          </p:nvPr>
        </p:nvSpPr>
        <p:spPr>
          <a:xfrm>
            <a:off x="7401859" y="1604309"/>
            <a:ext cx="4383741" cy="4357594"/>
          </a:xfrm>
        </p:spPr>
        <p:txBody>
          <a:bodyPr/>
          <a:lstStyle/>
          <a:p>
            <a:endParaRPr lang="en-US" dirty="0"/>
          </a:p>
        </p:txBody>
      </p:sp>
    </p:spTree>
    <p:extLst>
      <p:ext uri="{BB962C8B-B14F-4D97-AF65-F5344CB8AC3E}">
        <p14:creationId xmlns:p14="http://schemas.microsoft.com/office/powerpoint/2010/main" val="36407275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D24011-C832-684A-8DD1-47FDC5EA7202}"/>
              </a:ext>
            </a:extLst>
          </p:cNvPr>
          <p:cNvSpPr/>
          <p:nvPr userDrawn="1"/>
        </p:nvSpPr>
        <p:spPr>
          <a:xfrm>
            <a:off x="847252" y="402937"/>
            <a:ext cx="3594226" cy="493354"/>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FE2B2CE5-86D5-A64B-B556-C42CD68907F1}"/>
              </a:ext>
            </a:extLst>
          </p:cNvPr>
          <p:cNvSpPr/>
          <p:nvPr userDrawn="1"/>
        </p:nvSpPr>
        <p:spPr>
          <a:xfrm>
            <a:off x="847023" y="358540"/>
            <a:ext cx="11344978" cy="51159"/>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CAACBB2F-09A0-AD40-9777-EE1E77A81F7A}"/>
              </a:ext>
            </a:extLst>
          </p:cNvPr>
          <p:cNvSpPr>
            <a:spLocks noGrp="1"/>
          </p:cNvSpPr>
          <p:nvPr>
            <p:ph idx="1"/>
          </p:nvPr>
        </p:nvSpPr>
        <p:spPr>
          <a:xfrm>
            <a:off x="838200" y="1188053"/>
            <a:ext cx="10515600" cy="4988910"/>
          </a:xfrm>
        </p:spPr>
        <p:txBody>
          <a:bodyPr/>
          <a:lstStyle>
            <a:lvl1pPr>
              <a:lnSpc>
                <a:spcPct val="100000"/>
              </a:lnSpc>
              <a:spcAft>
                <a:spcPts val="1200"/>
              </a:spcAft>
              <a:defRPr/>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FF74080A-7183-D044-8F23-50E787BC444B}"/>
              </a:ext>
            </a:extLst>
          </p:cNvPr>
          <p:cNvSpPr>
            <a:spLocks noGrp="1"/>
          </p:cNvSpPr>
          <p:nvPr>
            <p:ph type="title"/>
          </p:nvPr>
        </p:nvSpPr>
        <p:spPr>
          <a:xfrm>
            <a:off x="944988" y="476439"/>
            <a:ext cx="3353356" cy="344515"/>
          </a:xfrm>
        </p:spPr>
        <p:txBody>
          <a:bodyPr>
            <a:noAutofit/>
          </a:bodyPr>
          <a:lstStyle>
            <a:lvl1pPr>
              <a:defRPr sz="18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1784900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48A568-EAB6-44B3-ACC3-AAC7C3B2D858}" type="datetimeFigureOut">
              <a:rPr lang="en-US" smtClean="0"/>
              <a:t>8/30/2021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716642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48A568-EAB6-44B3-ACC3-AAC7C3B2D858}" type="datetimeFigureOut">
              <a:rPr lang="en-US" smtClean="0"/>
              <a:t>8/30/2021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776878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48A568-EAB6-44B3-ACC3-AAC7C3B2D858}" type="datetimeFigureOut">
              <a:rPr lang="en-US" smtClean="0"/>
              <a:t>8/30/2021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450585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48A568-EAB6-44B3-ACC3-AAC7C3B2D858}"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553688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48A568-EAB6-44B3-ACC3-AAC7C3B2D858}"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068055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48A568-EAB6-44B3-ACC3-AAC7C3B2D858}" type="datetimeFigureOut">
              <a:rPr lang="en-US" smtClean="0"/>
              <a:t>8/30/2021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0C117-791C-4675-BB2E-97E0CB113645}" type="slidenum">
              <a:rPr lang="en-US" smtClean="0"/>
              <a:t>‹#›</a:t>
            </a:fld>
            <a:endParaRPr lang="en-US"/>
          </a:p>
        </p:txBody>
      </p:sp>
    </p:spTree>
    <p:extLst>
      <p:ext uri="{BB962C8B-B14F-4D97-AF65-F5344CB8AC3E}">
        <p14:creationId xmlns:p14="http://schemas.microsoft.com/office/powerpoint/2010/main" val="2165673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36A0920D-EFD8-D840-B054-5D23C248CBFF}"/>
              </a:ext>
            </a:extLst>
          </p:cNvPr>
          <p:cNvSpPr/>
          <p:nvPr userDrawn="1"/>
        </p:nvSpPr>
        <p:spPr>
          <a:xfrm>
            <a:off x="847023" y="358540"/>
            <a:ext cx="11344978" cy="51159"/>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21178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9" r:id="rId12"/>
    <p:sldLayoutId id="2147483680" r:id="rId13"/>
  </p:sldLayoutIdLst>
  <p:txStyles>
    <p:titleStyle>
      <a:lvl1pPr algn="l" defTabSz="914400" rtl="0" eaLnBrk="1" latinLnBrk="0" hangingPunct="1">
        <a:lnSpc>
          <a:spcPct val="90000"/>
        </a:lnSpc>
        <a:spcBef>
          <a:spcPct val="0"/>
        </a:spcBef>
        <a:buNone/>
        <a:defRPr sz="4400" b="0" i="0" kern="1200">
          <a:solidFill>
            <a:schemeClr val="tx1"/>
          </a:solidFill>
          <a:latin typeface="Open Sans Light" charset="0"/>
          <a:ea typeface="Open Sans Light" charset="0"/>
          <a:cs typeface="Open Sans Light" charset="0"/>
        </a:defRPr>
      </a:lvl1pPr>
    </p:titleStyle>
    <p:bodyStyle>
      <a:lvl1pPr marL="228600" indent="-228600" algn="l" defTabSz="914400" rtl="0" eaLnBrk="1" latinLnBrk="0" hangingPunct="1">
        <a:lnSpc>
          <a:spcPct val="100000"/>
        </a:lnSpc>
        <a:spcBef>
          <a:spcPts val="1000"/>
        </a:spcBef>
        <a:buClr>
          <a:srgbClr val="4C768C"/>
        </a:buClr>
        <a:buFont typeface="Arial" panose="020B0604020202020204" pitchFamily="34" charset="0"/>
        <a:buChar char="•"/>
        <a:defRPr sz="2800" b="0" i="0" kern="1200">
          <a:solidFill>
            <a:schemeClr val="tx1"/>
          </a:solidFill>
          <a:latin typeface="Open Sans Light" charset="0"/>
          <a:ea typeface="Open Sans Light" charset="0"/>
          <a:cs typeface="Open Sans Light" charset="0"/>
        </a:defRPr>
      </a:lvl1pPr>
      <a:lvl2pPr marL="685800" indent="-228600" algn="l" defTabSz="914400" rtl="0" eaLnBrk="1" latinLnBrk="0" hangingPunct="1">
        <a:lnSpc>
          <a:spcPct val="100000"/>
        </a:lnSpc>
        <a:spcBef>
          <a:spcPts val="500"/>
        </a:spcBef>
        <a:buClr>
          <a:srgbClr val="4C768C"/>
        </a:buClr>
        <a:buFont typeface=".AppleSystemUIFont" charset="-120"/>
        <a:buChar char="»"/>
        <a:defRPr sz="2400" b="0" i="0" kern="1200">
          <a:solidFill>
            <a:schemeClr val="tx1"/>
          </a:solidFill>
          <a:latin typeface="Open Sans Light" charset="0"/>
          <a:ea typeface="Open Sans Light" charset="0"/>
          <a:cs typeface="Open Sans Light" charset="0"/>
        </a:defRPr>
      </a:lvl2pPr>
      <a:lvl3pPr marL="1143000" indent="-228600" algn="l" defTabSz="914400" rtl="0" eaLnBrk="1" latinLnBrk="0" hangingPunct="1">
        <a:lnSpc>
          <a:spcPct val="100000"/>
        </a:lnSpc>
        <a:spcBef>
          <a:spcPts val="500"/>
        </a:spcBef>
        <a:buClr>
          <a:srgbClr val="4C768C"/>
        </a:buClr>
        <a:buFont typeface="Arial" panose="020B0604020202020204" pitchFamily="34" charset="0"/>
        <a:buChar char="•"/>
        <a:defRPr sz="2000" b="0" i="0" kern="1200">
          <a:solidFill>
            <a:schemeClr val="tx1"/>
          </a:solidFill>
          <a:latin typeface="Open Sans Light" charset="0"/>
          <a:ea typeface="Open Sans Light" charset="0"/>
          <a:cs typeface="Open Sans Light" charset="0"/>
        </a:defRPr>
      </a:lvl3pPr>
      <a:lvl4pPr marL="1600200" indent="-228600" algn="l" defTabSz="914400" rtl="0" eaLnBrk="1" latinLnBrk="0" hangingPunct="1">
        <a:lnSpc>
          <a:spcPct val="100000"/>
        </a:lnSpc>
        <a:spcBef>
          <a:spcPts val="500"/>
        </a:spcBef>
        <a:buClr>
          <a:srgbClr val="4C768C"/>
        </a:buClr>
        <a:buFont typeface="Arial" panose="020B0604020202020204" pitchFamily="34" charset="0"/>
        <a:buChar char="•"/>
        <a:defRPr sz="1800" b="0" i="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100000"/>
        </a:lnSpc>
        <a:spcBef>
          <a:spcPts val="500"/>
        </a:spcBef>
        <a:buClr>
          <a:srgbClr val="4C768C"/>
        </a:buClr>
        <a:buFont typeface="Arial" panose="020B0604020202020204" pitchFamily="34" charset="0"/>
        <a:buChar char="•"/>
        <a:defRPr sz="1800" b="0" i="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36A0920D-EFD8-D840-B054-5D23C248CBFF}"/>
              </a:ext>
            </a:extLst>
          </p:cNvPr>
          <p:cNvSpPr/>
          <p:nvPr userDrawn="1"/>
        </p:nvSpPr>
        <p:spPr>
          <a:xfrm>
            <a:off x="847023" y="358540"/>
            <a:ext cx="11344978" cy="51159"/>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50627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914400" rtl="0" eaLnBrk="1" latinLnBrk="0" hangingPunct="1">
        <a:lnSpc>
          <a:spcPct val="90000"/>
        </a:lnSpc>
        <a:spcBef>
          <a:spcPct val="0"/>
        </a:spcBef>
        <a:buNone/>
        <a:defRPr sz="4400" b="0" i="0" kern="1200">
          <a:solidFill>
            <a:schemeClr val="tx1"/>
          </a:solidFill>
          <a:latin typeface="Open Sans Light" charset="0"/>
          <a:ea typeface="Open Sans Light" charset="0"/>
          <a:cs typeface="Open Sans Light" charset="0"/>
        </a:defRPr>
      </a:lvl1pPr>
    </p:titleStyle>
    <p:bodyStyle>
      <a:lvl1pPr marL="228600" indent="-228600" algn="l" defTabSz="914400" rtl="0" eaLnBrk="1" latinLnBrk="0" hangingPunct="1">
        <a:lnSpc>
          <a:spcPct val="100000"/>
        </a:lnSpc>
        <a:spcBef>
          <a:spcPts val="1000"/>
        </a:spcBef>
        <a:buClr>
          <a:srgbClr val="4C768C"/>
        </a:buClr>
        <a:buFont typeface="Arial" panose="020B0604020202020204" pitchFamily="34" charset="0"/>
        <a:buChar char="•"/>
        <a:defRPr sz="2800" b="0" i="0" kern="1200">
          <a:solidFill>
            <a:schemeClr val="tx1"/>
          </a:solidFill>
          <a:latin typeface="Open Sans Light" charset="0"/>
          <a:ea typeface="Open Sans Light" charset="0"/>
          <a:cs typeface="Open Sans Light" charset="0"/>
        </a:defRPr>
      </a:lvl1pPr>
      <a:lvl2pPr marL="685800" indent="-228600" algn="l" defTabSz="914400" rtl="0" eaLnBrk="1" latinLnBrk="0" hangingPunct="1">
        <a:lnSpc>
          <a:spcPct val="100000"/>
        </a:lnSpc>
        <a:spcBef>
          <a:spcPts val="500"/>
        </a:spcBef>
        <a:buClr>
          <a:srgbClr val="4C768C"/>
        </a:buClr>
        <a:buFont typeface=".AppleSystemUIFont" charset="-120"/>
        <a:buChar char="»"/>
        <a:defRPr sz="2400" b="0" i="0" kern="1200">
          <a:solidFill>
            <a:schemeClr val="tx1"/>
          </a:solidFill>
          <a:latin typeface="Open Sans Light" charset="0"/>
          <a:ea typeface="Open Sans Light" charset="0"/>
          <a:cs typeface="Open Sans Light" charset="0"/>
        </a:defRPr>
      </a:lvl2pPr>
      <a:lvl3pPr marL="1143000" indent="-228600" algn="l" defTabSz="914400" rtl="0" eaLnBrk="1" latinLnBrk="0" hangingPunct="1">
        <a:lnSpc>
          <a:spcPct val="100000"/>
        </a:lnSpc>
        <a:spcBef>
          <a:spcPts val="500"/>
        </a:spcBef>
        <a:buClr>
          <a:srgbClr val="4C768C"/>
        </a:buClr>
        <a:buFont typeface="Arial" panose="020B0604020202020204" pitchFamily="34" charset="0"/>
        <a:buChar char="•"/>
        <a:defRPr sz="2000" b="0" i="0" kern="1200">
          <a:solidFill>
            <a:schemeClr val="tx1"/>
          </a:solidFill>
          <a:latin typeface="Open Sans Light" charset="0"/>
          <a:ea typeface="Open Sans Light" charset="0"/>
          <a:cs typeface="Open Sans Light" charset="0"/>
        </a:defRPr>
      </a:lvl3pPr>
      <a:lvl4pPr marL="1600200" indent="-228600" algn="l" defTabSz="914400" rtl="0" eaLnBrk="1" latinLnBrk="0" hangingPunct="1">
        <a:lnSpc>
          <a:spcPct val="100000"/>
        </a:lnSpc>
        <a:spcBef>
          <a:spcPts val="500"/>
        </a:spcBef>
        <a:buClr>
          <a:srgbClr val="4C768C"/>
        </a:buClr>
        <a:buFont typeface="Arial" panose="020B0604020202020204" pitchFamily="34" charset="0"/>
        <a:buChar char="•"/>
        <a:defRPr sz="1800" b="0" i="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100000"/>
        </a:lnSpc>
        <a:spcBef>
          <a:spcPts val="500"/>
        </a:spcBef>
        <a:buClr>
          <a:srgbClr val="4C768C"/>
        </a:buClr>
        <a:buFont typeface="Arial" panose="020B0604020202020204" pitchFamily="34" charset="0"/>
        <a:buChar char="•"/>
        <a:defRPr sz="1800" b="0" i="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3" Type="http://schemas.openxmlformats.org/officeDocument/2006/relationships/hyperlink" Target="mailto:dsp-tn@umn.edu" TargetMode="External"/><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tenncare.ici.umn.edu/dsp-workforce-toolkit/selection/using-structural-behavioral-interview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Presenter Prep Slide Only</a:t>
            </a:r>
          </a:p>
        </p:txBody>
      </p:sp>
      <p:pic>
        <p:nvPicPr>
          <p:cNvPr id="2050" name="Picture 2" descr="Two people cooking in the kitchen depicting a person who received services and someone who provides them.&#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40042"/>
            <a:ext cx="12192000" cy="5317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239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 Growth and Advancement </a:t>
            </a:r>
          </a:p>
        </p:txBody>
      </p:sp>
      <p:sp>
        <p:nvSpPr>
          <p:cNvPr id="9" name="Content Placeholder 8">
            <a:extLst>
              <a:ext uri="{FF2B5EF4-FFF2-40B4-BE49-F238E27FC236}">
                <a16:creationId xmlns:a16="http://schemas.microsoft.com/office/drawing/2014/main" id="{4C2EE9EA-7D1B-2D4D-81AF-EBF6470FEBB1}"/>
              </a:ext>
            </a:extLst>
          </p:cNvPr>
          <p:cNvSpPr>
            <a:spLocks noGrp="1"/>
          </p:cNvSpPr>
          <p:nvPr>
            <p:ph idx="1"/>
          </p:nvPr>
        </p:nvSpPr>
        <p:spPr/>
        <p:txBody>
          <a:bodyPr/>
          <a:lstStyle/>
          <a:p>
            <a:r>
              <a:rPr lang="en-AF" dirty="0"/>
              <a:t>Use this tool as part of the interview process to see where people need supprot </a:t>
            </a:r>
          </a:p>
          <a:p>
            <a:r>
              <a:rPr lang="en-AF" dirty="0"/>
              <a:t>Use this as an oppo</a:t>
            </a:r>
            <a:r>
              <a:rPr lang="en-US" dirty="0"/>
              <a:t>r</a:t>
            </a:r>
            <a:r>
              <a:rPr lang="en-AF" dirty="0"/>
              <a:t>tunity to evaluate potential superviors from your current DSPs</a:t>
            </a:r>
          </a:p>
          <a:p>
            <a:endParaRPr lang="en-AF" dirty="0"/>
          </a:p>
        </p:txBody>
      </p:sp>
    </p:spTree>
    <p:extLst>
      <p:ext uri="{BB962C8B-B14F-4D97-AF65-F5344CB8AC3E}">
        <p14:creationId xmlns:p14="http://schemas.microsoft.com/office/powerpoint/2010/main" val="407874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 Questions</a:t>
            </a:r>
          </a:p>
        </p:txBody>
      </p:sp>
    </p:spTree>
    <p:extLst>
      <p:ext uri="{BB962C8B-B14F-4D97-AF65-F5344CB8AC3E}">
        <p14:creationId xmlns:p14="http://schemas.microsoft.com/office/powerpoint/2010/main" val="2937805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D97C4-B111-44A0-A429-39ABB7D4572F}"/>
              </a:ext>
            </a:extLst>
          </p:cNvPr>
          <p:cNvSpPr>
            <a:spLocks noGrp="1"/>
          </p:cNvSpPr>
          <p:nvPr>
            <p:ph type="title"/>
          </p:nvPr>
        </p:nvSpPr>
        <p:spPr>
          <a:xfrm>
            <a:off x="841471" y="413179"/>
            <a:ext cx="3627012" cy="455213"/>
          </a:xfrm>
        </p:spPr>
        <p:txBody>
          <a:bodyPr>
            <a:normAutofit/>
          </a:bodyPr>
          <a:lstStyle/>
          <a:p>
            <a:r>
              <a:rPr lang="en-US" sz="2400" b="1" dirty="0">
                <a:cs typeface="Calibri Light"/>
              </a:rPr>
              <a:t>Closing Round</a:t>
            </a:r>
            <a:endParaRPr lang="en-US" sz="2400" b="1" dirty="0"/>
          </a:p>
        </p:txBody>
      </p:sp>
      <p:sp>
        <p:nvSpPr>
          <p:cNvPr id="3" name="Content Placeholder 2">
            <a:extLst>
              <a:ext uri="{FF2B5EF4-FFF2-40B4-BE49-F238E27FC236}">
                <a16:creationId xmlns:a16="http://schemas.microsoft.com/office/drawing/2014/main" id="{17DE1B0E-95A4-4D01-96EC-5A8C56789213}"/>
              </a:ext>
            </a:extLst>
          </p:cNvPr>
          <p:cNvSpPr>
            <a:spLocks noGrp="1"/>
          </p:cNvSpPr>
          <p:nvPr>
            <p:ph idx="1"/>
          </p:nvPr>
        </p:nvSpPr>
        <p:spPr/>
        <p:txBody>
          <a:bodyPr vert="horz" lIns="91440" tIns="45720" rIns="91440" bIns="45720" rtlCol="0" anchor="t">
            <a:normAutofit/>
          </a:bodyPr>
          <a:lstStyle/>
          <a:p>
            <a:pPr marL="0" lvl="0" indent="0">
              <a:spcAft>
                <a:spcPts val="0"/>
              </a:spcAft>
              <a:buNone/>
            </a:pPr>
            <a:endParaRPr lang="en-US" dirty="0">
              <a:solidFill>
                <a:prstClr val="black"/>
              </a:solidFill>
            </a:endParaRPr>
          </a:p>
          <a:p>
            <a:pPr marL="457200" lvl="1" indent="0">
              <a:buNone/>
            </a:pPr>
            <a:r>
              <a:rPr lang="en-US" sz="2800" dirty="0"/>
              <a:t>What’s your next step?</a:t>
            </a:r>
          </a:p>
        </p:txBody>
      </p:sp>
    </p:spTree>
    <p:extLst>
      <p:ext uri="{BB962C8B-B14F-4D97-AF65-F5344CB8AC3E}">
        <p14:creationId xmlns:p14="http://schemas.microsoft.com/office/powerpoint/2010/main" val="4244846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053"/>
            <a:ext cx="10515600" cy="1088118"/>
          </a:xfrm>
        </p:spPr>
        <p:txBody>
          <a:bodyPr/>
          <a:lstStyle/>
          <a:p>
            <a:r>
              <a:rPr lang="en-US" dirty="0"/>
              <a:t>Questions?</a:t>
            </a:r>
          </a:p>
        </p:txBody>
      </p:sp>
      <p:sp>
        <p:nvSpPr>
          <p:cNvPr id="3" name="Content Placeholder 2"/>
          <p:cNvSpPr>
            <a:spLocks noGrp="1"/>
          </p:cNvSpPr>
          <p:nvPr>
            <p:ph idx="1"/>
          </p:nvPr>
        </p:nvSpPr>
        <p:spPr>
          <a:xfrm>
            <a:off x="838200" y="1207171"/>
            <a:ext cx="10515600" cy="5140307"/>
          </a:xfrm>
        </p:spPr>
        <p:txBody>
          <a:bodyPr vert="horz" lIns="91440" tIns="45720" rIns="91440" bIns="45720" rtlCol="0" anchor="t">
            <a:normAutofit/>
          </a:bodyPr>
          <a:lstStyle/>
          <a:p>
            <a:endParaRPr lang="en-US" dirty="0">
              <a:latin typeface="Calibri Light"/>
              <a:cs typeface="Calibri Light"/>
            </a:endParaRPr>
          </a:p>
          <a:p>
            <a:pPr marL="0" indent="0">
              <a:buNone/>
            </a:pPr>
            <a:r>
              <a:rPr lang="en-US" u="sng" dirty="0">
                <a:latin typeface="Calibri Light"/>
                <a:cs typeface="Calibri Light"/>
              </a:rPr>
              <a:t>Other ways to learn more:</a:t>
            </a:r>
          </a:p>
          <a:p>
            <a:endParaRPr lang="en-US" dirty="0">
              <a:latin typeface="Calibri Light"/>
              <a:cs typeface="Calibri Light"/>
            </a:endParaRPr>
          </a:p>
          <a:p>
            <a:r>
              <a:rPr lang="en-US" dirty="0">
                <a:latin typeface="Calibri Light"/>
                <a:cs typeface="Calibri Light"/>
              </a:rPr>
              <a:t>Checkout the Tenncare Workforce Toolkit at: tenncare.ici.umn.edu</a:t>
            </a:r>
          </a:p>
          <a:p>
            <a:r>
              <a:rPr lang="en-US" dirty="0">
                <a:latin typeface="Calibri Light"/>
                <a:cs typeface="Calibri Light"/>
              </a:rPr>
              <a:t>Contact your consultant at: </a:t>
            </a:r>
            <a:r>
              <a:rPr lang="en-US" dirty="0">
                <a:latin typeface="Calibri Light"/>
                <a:cs typeface="Calibri Light"/>
                <a:hlinkClick r:id="rId3"/>
              </a:rPr>
              <a:t>dsp-tn@umn.edu</a:t>
            </a:r>
            <a:endParaRPr lang="en-US" dirty="0">
              <a:latin typeface="Calibri Light"/>
              <a:cs typeface="Calibri Light"/>
            </a:endParaRPr>
          </a:p>
          <a:p>
            <a:r>
              <a:rPr lang="en-US" dirty="0">
                <a:latin typeface="Calibri Light"/>
                <a:cs typeface="Calibri Light"/>
              </a:rPr>
              <a:t>Join our Monthly Office Hours</a:t>
            </a:r>
          </a:p>
        </p:txBody>
      </p:sp>
    </p:spTree>
    <p:extLst>
      <p:ext uri="{BB962C8B-B14F-4D97-AF65-F5344CB8AC3E}">
        <p14:creationId xmlns:p14="http://schemas.microsoft.com/office/powerpoint/2010/main" val="762737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439398"/>
            <a:ext cx="10515600" cy="941408"/>
          </a:xfrm>
        </p:spPr>
        <p:txBody>
          <a:bodyPr/>
          <a:lstStyle/>
          <a:p>
            <a:r>
              <a:rPr lang="en-US" dirty="0"/>
              <a:t>For more details</a:t>
            </a:r>
          </a:p>
        </p:txBody>
      </p:sp>
      <p:sp>
        <p:nvSpPr>
          <p:cNvPr id="3" name="Text Placeholder 2"/>
          <p:cNvSpPr>
            <a:spLocks noGrp="1"/>
          </p:cNvSpPr>
          <p:nvPr>
            <p:ph type="body" idx="1"/>
          </p:nvPr>
        </p:nvSpPr>
        <p:spPr>
          <a:xfrm>
            <a:off x="831850" y="1319437"/>
            <a:ext cx="10515600" cy="4770214"/>
          </a:xfrm>
        </p:spPr>
        <p:txBody>
          <a:bodyPr/>
          <a:lstStyle/>
          <a:p>
            <a:endParaRPr lang="en-US" dirty="0">
              <a:solidFill>
                <a:schemeClr val="tx1"/>
              </a:solidFill>
            </a:endParaRPr>
          </a:p>
        </p:txBody>
      </p:sp>
      <p:graphicFrame>
        <p:nvGraphicFramePr>
          <p:cNvPr id="4" name="Diagram 3" descr="This image is the path to the Frontline Supervisor – The Critical Role webinar.  It is on the Tenncare website, go to the DSP Workforce Toolkit, then in the Retention section you will find it. &#10;&#10;"/>
          <p:cNvGraphicFramePr/>
          <p:nvPr>
            <p:extLst>
              <p:ext uri="{D42A27DB-BD31-4B8C-83A1-F6EECF244321}">
                <p14:modId xmlns:p14="http://schemas.microsoft.com/office/powerpoint/2010/main" val="856231215"/>
              </p:ext>
            </p:extLst>
          </p:nvPr>
        </p:nvGraphicFramePr>
        <p:xfrm>
          <a:off x="831849" y="738138"/>
          <a:ext cx="1087062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6175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7" name="Title 3"/>
          <p:cNvSpPr>
            <a:spLocks noGrp="1"/>
          </p:cNvSpPr>
          <p:nvPr>
            <p:ph type="title"/>
          </p:nvPr>
        </p:nvSpPr>
        <p:spPr>
          <a:xfrm>
            <a:off x="944563" y="476250"/>
            <a:ext cx="3354387" cy="344488"/>
          </a:xfrm>
        </p:spPr>
        <p:txBody>
          <a:bodyPr/>
          <a:lstStyle/>
          <a:p>
            <a:pPr eaLnBrk="1" hangingPunct="1"/>
            <a:r>
              <a:rPr lang="x-none" altLang="en-US" dirty="0">
                <a:latin typeface="Open Sans"/>
                <a:ea typeface="Open Sans"/>
                <a:cs typeface="Open Sans"/>
              </a:rPr>
              <a:t>Upcoming </a:t>
            </a:r>
            <a:r>
              <a:rPr lang="en-US" altLang="en-US" dirty="0">
                <a:latin typeface="Open Sans"/>
                <a:ea typeface="Open Sans"/>
                <a:cs typeface="Open Sans"/>
              </a:rPr>
              <a:t>Events</a:t>
            </a:r>
            <a:endParaRPr lang="x-none" altLang="en-US" dirty="0">
              <a:latin typeface="Open Sans"/>
              <a:ea typeface="Open Sans"/>
              <a:cs typeface="Open Sans"/>
            </a:endParaRPr>
          </a:p>
        </p:txBody>
      </p:sp>
      <p:sp>
        <p:nvSpPr>
          <p:cNvPr id="5" name="Content Placeholder 4">
            <a:extLst>
              <a:ext uri="{FF2B5EF4-FFF2-40B4-BE49-F238E27FC236}">
                <a16:creationId xmlns:a16="http://schemas.microsoft.com/office/drawing/2014/main" id="{9D3FAF1B-872E-4A44-AAC7-AF22B893C7FB}"/>
              </a:ext>
            </a:extLst>
          </p:cNvPr>
          <p:cNvSpPr>
            <a:spLocks noGrp="1"/>
          </p:cNvSpPr>
          <p:nvPr>
            <p:ph idx="1"/>
          </p:nvPr>
        </p:nvSpPr>
        <p:spPr>
          <a:xfrm>
            <a:off x="357908" y="1104323"/>
            <a:ext cx="11520056" cy="4989513"/>
          </a:xfrm>
        </p:spPr>
        <p:txBody>
          <a:bodyPr vert="horz" lIns="91440" tIns="45720" rIns="91440" bIns="45720" rtlCol="0" anchor="t">
            <a:normAutofit/>
          </a:bodyPr>
          <a:lstStyle/>
          <a:p>
            <a:pPr marL="0" indent="0" algn="l" rtl="0" fontAlgn="base">
              <a:buNone/>
            </a:pPr>
            <a:r>
              <a:rPr lang="en-US" b="0" i="0" u="none" strike="noStrike" dirty="0">
                <a:solidFill>
                  <a:srgbClr val="000000"/>
                </a:solidFill>
                <a:effectLst/>
                <a:latin typeface="Open Sans" panose="020B0606030504020204" pitchFamily="34" charset="0"/>
              </a:rPr>
              <a:t>Next Learning Lab:</a:t>
            </a:r>
            <a:r>
              <a:rPr lang="en-US" b="0" i="0" dirty="0">
                <a:solidFill>
                  <a:srgbClr val="000000"/>
                </a:solidFill>
                <a:effectLst/>
                <a:latin typeface="Open Sans" panose="020B0606030504020204" pitchFamily="34" charset="0"/>
              </a:rPr>
              <a:t>​</a:t>
            </a:r>
            <a:endParaRPr lang="en-US"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2400" b="0" i="0" u="none" strike="noStrike" dirty="0">
                <a:solidFill>
                  <a:srgbClr val="000000"/>
                </a:solidFill>
                <a:effectLst/>
                <a:latin typeface="Open Sans" panose="020B0606030504020204" pitchFamily="34" charset="0"/>
              </a:rPr>
              <a:t>Targeting the Right DSPs: July 15, 10-10:45am CT </a:t>
            </a:r>
          </a:p>
          <a:p>
            <a:pPr algn="l" rtl="0" fontAlgn="base">
              <a:buFont typeface="Arial" panose="020B0604020202020204" pitchFamily="34" charset="0"/>
              <a:buChar char="•"/>
            </a:pPr>
            <a:r>
              <a:rPr lang="en-US" sz="2400" b="0" i="0" u="none" strike="noStrike" dirty="0">
                <a:solidFill>
                  <a:srgbClr val="000000"/>
                </a:solidFill>
                <a:effectLst/>
                <a:latin typeface="Open Sans" panose="020B0606030504020204" pitchFamily="34" charset="0"/>
              </a:rPr>
              <a:t>Visit tenncare.</a:t>
            </a:r>
            <a:r>
              <a:rPr lang="en-US" sz="2400" dirty="0">
                <a:solidFill>
                  <a:srgbClr val="000000"/>
                </a:solidFill>
                <a:latin typeface="Open Sans" panose="020B0606030504020204" pitchFamily="34" charset="0"/>
              </a:rPr>
              <a:t>ici.umn.edu for other upcoming Learning Labs</a:t>
            </a:r>
            <a:endParaRPr lang="en-US" sz="2400" b="0" i="0" u="none" strike="noStrike" dirty="0">
              <a:solidFill>
                <a:srgbClr val="000000"/>
              </a:solidFill>
              <a:effectLst/>
              <a:latin typeface="Open Sans" panose="020B0606030504020204" pitchFamily="34" charset="0"/>
            </a:endParaRPr>
          </a:p>
          <a:p>
            <a:pPr marL="0" indent="0" algn="l" rtl="0" fontAlgn="base">
              <a:buNone/>
            </a:pPr>
            <a:r>
              <a:rPr lang="en-US" b="0" i="0" u="none" strike="noStrike" dirty="0">
                <a:solidFill>
                  <a:srgbClr val="000000"/>
                </a:solidFill>
                <a:effectLst/>
                <a:latin typeface="Open Sans" panose="020B0606030504020204" pitchFamily="34" charset="0"/>
              </a:rPr>
              <a:t>Upcoming Community of Practice:</a:t>
            </a:r>
            <a:r>
              <a:rPr lang="en-US" b="0" i="0" dirty="0">
                <a:solidFill>
                  <a:srgbClr val="000000"/>
                </a:solidFill>
                <a:effectLst/>
                <a:latin typeface="Open Sans" panose="020B0606030504020204" pitchFamily="34" charset="0"/>
              </a:rPr>
              <a:t>​</a:t>
            </a:r>
            <a:endParaRPr lang="en-US"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2400" b="0" i="0" u="none" strike="noStrike" dirty="0">
                <a:solidFill>
                  <a:srgbClr val="333333"/>
                </a:solidFill>
                <a:effectLst/>
                <a:latin typeface="Merriweather Sans"/>
              </a:rPr>
              <a:t>Middle Region: Tuesday, July 27, 2021 12pm-2pm CT, 1pm-3pm ET. </a:t>
            </a:r>
            <a:r>
              <a:rPr lang="en-US" sz="2400" b="0" i="0" dirty="0">
                <a:solidFill>
                  <a:srgbClr val="000000"/>
                </a:solidFill>
                <a:effectLst/>
                <a:latin typeface="Merriweather Sans"/>
              </a:rPr>
              <a:t>​</a:t>
            </a:r>
            <a:endParaRPr lang="en-US" sz="2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400" b="0" i="0" u="none" strike="noStrike" dirty="0">
                <a:solidFill>
                  <a:srgbClr val="333333"/>
                </a:solidFill>
                <a:effectLst/>
                <a:latin typeface="Merriweather Sans"/>
              </a:rPr>
              <a:t>West Region: Monday, August 16, 2021 10am-12pm CT, 11am-1pm ET. </a:t>
            </a:r>
            <a:r>
              <a:rPr lang="en-US" sz="2400" b="0" i="0" dirty="0">
                <a:solidFill>
                  <a:srgbClr val="000000"/>
                </a:solidFill>
                <a:effectLst/>
                <a:latin typeface="Merriweather Sans"/>
              </a:rPr>
              <a:t>​</a:t>
            </a:r>
            <a:endParaRPr lang="en-US" sz="2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400" b="0" i="0" u="none" strike="noStrike" dirty="0">
                <a:solidFill>
                  <a:srgbClr val="333333"/>
                </a:solidFill>
                <a:effectLst/>
                <a:latin typeface="Merriweather Sans"/>
              </a:rPr>
              <a:t>East Region: Wednesday, August 18, 2021 10am-12pm CT, 11am-1pm ET.</a:t>
            </a:r>
            <a:endParaRPr lang="en-US" sz="24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136987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79084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8146" y="414932"/>
            <a:ext cx="5351647" cy="3969165"/>
          </a:xfrm>
        </p:spPr>
        <p:txBody>
          <a:bodyPr>
            <a:normAutofit/>
          </a:bodyPr>
          <a:lstStyle/>
          <a:p>
            <a:r>
              <a:rPr lang="en-US" dirty="0">
                <a:latin typeface="Open Sans Light"/>
              </a:rPr>
              <a:t> </a:t>
            </a:r>
            <a:r>
              <a:rPr lang="en-US" sz="2400" b="1" dirty="0">
                <a:latin typeface="Open Sans Light"/>
              </a:rPr>
              <a:t>Employment and Community First CHOICES  </a:t>
            </a:r>
            <a:endParaRPr lang="en-US" sz="2400" dirty="0">
              <a:latin typeface="Open Sans Light"/>
            </a:endParaRPr>
          </a:p>
          <a:p>
            <a:r>
              <a:rPr lang="en-US" sz="2400" b="1" dirty="0">
                <a:latin typeface="Open Sans Light"/>
              </a:rPr>
              <a:t>Workforce </a:t>
            </a:r>
            <a:r>
              <a:rPr lang="en-US" sz="2400" b="1" dirty="0" err="1">
                <a:latin typeface="Open Sans Light"/>
              </a:rPr>
              <a:t>QuILTSS</a:t>
            </a:r>
            <a:r>
              <a:rPr lang="en-US" sz="2400" b="1" dirty="0">
                <a:latin typeface="Open Sans Light"/>
              </a:rPr>
              <a:t> Initiative</a:t>
            </a:r>
            <a:br>
              <a:rPr lang="en-US" sz="2400" b="1" dirty="0">
                <a:latin typeface="Open Sans Light"/>
              </a:rPr>
            </a:br>
            <a:endParaRPr lang="en-US" sz="2400" dirty="0">
              <a:latin typeface="Open Sans Light"/>
            </a:endParaRPr>
          </a:p>
          <a:p>
            <a:r>
              <a:rPr lang="en-US" sz="5400" dirty="0">
                <a:latin typeface="Open Sans Light"/>
              </a:rPr>
              <a:t>Learning Lab</a:t>
            </a:r>
            <a:br>
              <a:rPr lang="en-US" sz="5400" dirty="0">
                <a:latin typeface="Open Sans Light"/>
              </a:rPr>
            </a:br>
            <a:r>
              <a:rPr lang="en-US" sz="3100" dirty="0">
                <a:latin typeface="Open Sans Light"/>
              </a:rPr>
              <a:t>Best Practices for Using Frontline Supervisor Assessments</a:t>
            </a:r>
            <a:endParaRPr lang="en-US" sz="3100" dirty="0">
              <a:solidFill>
                <a:srgbClr val="FF0000"/>
              </a:solidFill>
              <a:latin typeface="Open Sans Light"/>
            </a:endParaRPr>
          </a:p>
        </p:txBody>
      </p:sp>
      <p:sp>
        <p:nvSpPr>
          <p:cNvPr id="6" name="TextBox 5">
            <a:extLst>
              <a:ext uri="{FF2B5EF4-FFF2-40B4-BE49-F238E27FC236}">
                <a16:creationId xmlns:a16="http://schemas.microsoft.com/office/drawing/2014/main" id="{40CFCA21-BF0C-4218-BEDE-2F4D409D18C4}"/>
              </a:ext>
            </a:extLst>
          </p:cNvPr>
          <p:cNvSpPr txBox="1"/>
          <p:nvPr/>
        </p:nvSpPr>
        <p:spPr>
          <a:xfrm>
            <a:off x="818146" y="5289731"/>
            <a:ext cx="535164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Calibri"/>
              </a:rPr>
              <a:t>tenncare.ici.umn.edu</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p:cNvSpPr/>
          <p:nvPr/>
        </p:nvSpPr>
        <p:spPr>
          <a:xfrm>
            <a:off x="6660837" y="4832531"/>
            <a:ext cx="5504156" cy="1140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dirty="0">
                <a:solidFill>
                  <a:schemeClr val="tx1"/>
                </a:solidFill>
                <a:latin typeface="Arial"/>
                <a:cs typeface="Arial"/>
              </a:rPr>
              <a:t>Claire </a:t>
            </a:r>
            <a:r>
              <a:rPr lang="en-US" dirty="0" err="1">
                <a:solidFill>
                  <a:schemeClr val="tx1"/>
                </a:solidFill>
                <a:latin typeface="Arial"/>
                <a:cs typeface="Arial"/>
              </a:rPr>
              <a:t>Benway</a:t>
            </a:r>
            <a:r>
              <a:rPr lang="en-US" dirty="0">
                <a:solidFill>
                  <a:schemeClr val="tx1"/>
                </a:solidFill>
                <a:latin typeface="Arial"/>
                <a:cs typeface="Arial"/>
              </a:rPr>
              <a:t> MA</a:t>
            </a:r>
            <a:endParaRPr lang="en-US" dirty="0"/>
          </a:p>
          <a:p>
            <a:r>
              <a:rPr lang="en-US" dirty="0">
                <a:solidFill>
                  <a:schemeClr val="tx1"/>
                </a:solidFill>
                <a:latin typeface="Arial"/>
                <a:cs typeface="Arial"/>
              </a:rPr>
              <a:t>Institute on Community Integration</a:t>
            </a:r>
            <a:br>
              <a:rPr lang="en-US" dirty="0">
                <a:solidFill>
                  <a:schemeClr val="tx1"/>
                </a:solidFill>
                <a:latin typeface="Arial"/>
                <a:cs typeface="Arial"/>
              </a:rPr>
            </a:br>
            <a:r>
              <a:rPr lang="en-US" dirty="0">
                <a:solidFill>
                  <a:schemeClr val="tx1"/>
                </a:solidFill>
                <a:latin typeface="Arial"/>
                <a:cs typeface="Arial"/>
              </a:rPr>
              <a:t>University of Minnesota</a:t>
            </a:r>
          </a:p>
        </p:txBody>
      </p:sp>
      <p:pic>
        <p:nvPicPr>
          <p:cNvPr id="1026" name="Picture 2" descr="https://lh6.googleusercontent.com/lLyKVl3XF8_XTrBlMmSdXclsrVpTVA3pl0ZxpRnAu7P7ObIiI764zyiEs0JJ2JGg2ZYebFhjri9R3xkuPYbp5-a1fMJIXkX44de9mgJhtTNJEmhITTtz9QjyImG3HDAnb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837" y="414932"/>
            <a:ext cx="5504156" cy="3833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135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053"/>
            <a:ext cx="10515600" cy="1088118"/>
          </a:xfrm>
        </p:spPr>
        <p:txBody>
          <a:bodyPr/>
          <a:lstStyle/>
          <a:p>
            <a:r>
              <a:rPr lang="en-US" dirty="0"/>
              <a:t>Using  Zoom</a:t>
            </a:r>
            <a:endParaRPr lang="en-US" dirty="0">
              <a:solidFill>
                <a:srgbClr val="FF0000"/>
              </a:solidFill>
            </a:endParaRPr>
          </a:p>
        </p:txBody>
      </p:sp>
      <p:sp>
        <p:nvSpPr>
          <p:cNvPr id="3" name="Content Placeholder 2"/>
          <p:cNvSpPr>
            <a:spLocks noGrp="1"/>
          </p:cNvSpPr>
          <p:nvPr>
            <p:ph idx="1"/>
          </p:nvPr>
        </p:nvSpPr>
        <p:spPr>
          <a:xfrm>
            <a:off x="838200" y="1058177"/>
            <a:ext cx="10515600" cy="5289301"/>
          </a:xfrm>
        </p:spPr>
        <p:txBody>
          <a:bodyPr vert="horz" lIns="91440" tIns="45720" rIns="91440" bIns="45720" rtlCol="0" anchor="t">
            <a:normAutofit fontScale="85000" lnSpcReduction="20000"/>
          </a:bodyPr>
          <a:lstStyle/>
          <a:p>
            <a:r>
              <a:rPr lang="en-US" dirty="0">
                <a:latin typeface="Calibri Light" panose="020F0302020204030204" pitchFamily="34" charset="0"/>
                <a:cs typeface="Calibri Light" panose="020F0302020204030204" pitchFamily="34" charset="0"/>
              </a:rPr>
              <a:t>Your microphones will be </a:t>
            </a:r>
            <a:r>
              <a:rPr lang="en-US" i="1" dirty="0">
                <a:latin typeface="Calibri Light" panose="020F0302020204030204" pitchFamily="34" charset="0"/>
                <a:cs typeface="Calibri Light" panose="020F0302020204030204" pitchFamily="34" charset="0"/>
              </a:rPr>
              <a:t>muted</a:t>
            </a:r>
            <a:r>
              <a:rPr lang="en-US" dirty="0">
                <a:latin typeface="Calibri Light" panose="020F0302020204030204" pitchFamily="34" charset="0"/>
                <a:cs typeface="Calibri Light" panose="020F0302020204030204" pitchFamily="34" charset="0"/>
              </a:rPr>
              <a:t> when enter. Please keep them turned off unless you're speaking. </a:t>
            </a:r>
          </a:p>
          <a:p>
            <a:r>
              <a:rPr lang="en-US" dirty="0">
                <a:latin typeface="Calibri Light" panose="020F0302020204030204" pitchFamily="34" charset="0"/>
                <a:cs typeface="Calibri Light" panose="020F0302020204030204" pitchFamily="34" charset="0"/>
              </a:rPr>
              <a:t>Name yourself </a:t>
            </a:r>
          </a:p>
          <a:p>
            <a:pPr lvl="1"/>
            <a:r>
              <a:rPr lang="en-US" dirty="0">
                <a:latin typeface="Calibri Light" panose="020F0302020204030204" pitchFamily="34" charset="0"/>
                <a:cs typeface="Calibri Light" panose="020F0302020204030204" pitchFamily="34" charset="0"/>
              </a:rPr>
              <a:t>First name</a:t>
            </a:r>
          </a:p>
          <a:p>
            <a:pPr lvl="1"/>
            <a:r>
              <a:rPr lang="en-US" dirty="0">
                <a:latin typeface="Calibri Light" panose="020F0302020204030204" pitchFamily="34" charset="0"/>
                <a:cs typeface="Calibri Light" panose="020F0302020204030204" pitchFamily="34" charset="0"/>
              </a:rPr>
              <a:t>Name of your organization</a:t>
            </a:r>
          </a:p>
          <a:p>
            <a:pPr lvl="1"/>
            <a:endParaRPr lang="en-US" dirty="0">
              <a:latin typeface="Calibri Light" panose="020F0302020204030204" pitchFamily="34" charset="0"/>
              <a:cs typeface="Calibri Light" panose="020F0302020204030204" pitchFamily="34" charset="0"/>
            </a:endParaRPr>
          </a:p>
          <a:p>
            <a:endParaRPr lang="en-US" dirty="0">
              <a:latin typeface="Calibri Light" panose="020F0302020204030204" pitchFamily="34" charset="0"/>
              <a:cs typeface="Calibri Light" panose="020F0302020204030204" pitchFamily="34" charset="0"/>
            </a:endParaRPr>
          </a:p>
          <a:p>
            <a:r>
              <a:rPr lang="en-US" dirty="0">
                <a:latin typeface="Calibri Light" panose="020F0302020204030204" pitchFamily="34" charset="0"/>
                <a:cs typeface="Calibri Light" panose="020F0302020204030204" pitchFamily="34" charset="0"/>
              </a:rPr>
              <a:t>Use                                for questions or comments.</a:t>
            </a:r>
          </a:p>
          <a:p>
            <a:endParaRPr lang="en-US" dirty="0">
              <a:latin typeface="Calibri Light" panose="020F0302020204030204" pitchFamily="34" charset="0"/>
              <a:cs typeface="Calibri Light" panose="020F0302020204030204" pitchFamily="34" charset="0"/>
            </a:endParaRPr>
          </a:p>
          <a:p>
            <a:endParaRPr lang="en-US" dirty="0">
              <a:latin typeface="Calibri Light" panose="020F0302020204030204" pitchFamily="34" charset="0"/>
              <a:cs typeface="Calibri Light" panose="020F0302020204030204" pitchFamily="34" charset="0"/>
            </a:endParaRPr>
          </a:p>
          <a:p>
            <a:r>
              <a:rPr lang="en-US" dirty="0">
                <a:latin typeface="Calibri Light" panose="020F0302020204030204" pitchFamily="34" charset="0"/>
                <a:cs typeface="Calibri Light" panose="020F0302020204030204" pitchFamily="34" charset="0"/>
              </a:rPr>
              <a:t>We will use “Reactions” such as “thumbs up” though-out the workshop.</a:t>
            </a:r>
          </a:p>
          <a:p>
            <a:r>
              <a:rPr lang="en-US" dirty="0">
                <a:latin typeface="Calibri Light" panose="020F0302020204030204" pitchFamily="34" charset="0"/>
                <a:cs typeface="Calibri Light" panose="020F0302020204030204" pitchFamily="34" charset="0"/>
              </a:rPr>
              <a:t>Live Script</a:t>
            </a:r>
          </a:p>
          <a:p>
            <a:r>
              <a:rPr lang="en-US" dirty="0">
                <a:latin typeface="Calibri Light" panose="020F0302020204030204" pitchFamily="34" charset="0"/>
                <a:cs typeface="Calibri Light" panose="020F0302020204030204" pitchFamily="34" charset="0"/>
              </a:rPr>
              <a:t>Camera on as you are able to and comfortable. </a:t>
            </a:r>
          </a:p>
          <a:p>
            <a:r>
              <a:rPr lang="en-US" dirty="0">
                <a:latin typeface="Calibri Light" panose="020F0302020204030204" pitchFamily="34" charset="0"/>
                <a:cs typeface="Calibri Light" panose="020F0302020204030204" pitchFamily="34" charset="0"/>
              </a:rPr>
              <a:t>Take care of your needs. If you need a break, take one.</a:t>
            </a:r>
          </a:p>
          <a:p>
            <a:r>
              <a:rPr lang="en-US">
                <a:latin typeface="Calibri Light"/>
                <a:cs typeface="Calibri Light"/>
              </a:rPr>
              <a:t>Be Understanding of “co-workers”</a:t>
            </a:r>
          </a:p>
          <a:p>
            <a:pPr marL="0" indent="0">
              <a:buNone/>
            </a:pPr>
            <a:endParaRPr lang="en-US" dirty="0">
              <a:latin typeface="Calibri Light" panose="020F0302020204030204" pitchFamily="34" charset="0"/>
              <a:cs typeface="Calibri Light" panose="020F0302020204030204" pitchFamily="34" charset="0"/>
            </a:endParaRPr>
          </a:p>
        </p:txBody>
      </p:sp>
      <p:sp>
        <p:nvSpPr>
          <p:cNvPr id="4" name="Oval Callout 3"/>
          <p:cNvSpPr/>
          <p:nvPr/>
        </p:nvSpPr>
        <p:spPr>
          <a:xfrm>
            <a:off x="1914772" y="2772271"/>
            <a:ext cx="1592826" cy="1288461"/>
          </a:xfrm>
          <a:prstGeom prst="wedgeEllipseCallout">
            <a:avLst/>
          </a:prstGeom>
          <a:solidFill>
            <a:srgbClr val="2883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Chat</a:t>
            </a:r>
            <a:endParaRPr lang="en-US" dirty="0"/>
          </a:p>
        </p:txBody>
      </p:sp>
    </p:spTree>
    <p:extLst>
      <p:ext uri="{BB962C8B-B14F-4D97-AF65-F5344CB8AC3E}">
        <p14:creationId xmlns:p14="http://schemas.microsoft.com/office/powerpoint/2010/main" val="799790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54482-5284-A44D-AA6A-EF0AC8E480B7}"/>
              </a:ext>
            </a:extLst>
          </p:cNvPr>
          <p:cNvSpPr>
            <a:spLocks noGrp="1"/>
          </p:cNvSpPr>
          <p:nvPr>
            <p:ph type="title"/>
          </p:nvPr>
        </p:nvSpPr>
        <p:spPr>
          <a:xfrm>
            <a:off x="920274" y="459963"/>
            <a:ext cx="3353356" cy="344515"/>
          </a:xfrm>
        </p:spPr>
        <p:txBody>
          <a:bodyPr/>
          <a:lstStyle/>
          <a:p>
            <a:r>
              <a:rPr lang="en-US" dirty="0"/>
              <a:t>Open Round</a:t>
            </a:r>
            <a:endParaRPr lang="x-none" dirty="0"/>
          </a:p>
        </p:txBody>
      </p:sp>
      <p:sp>
        <p:nvSpPr>
          <p:cNvPr id="3" name="Content Placeholder 2">
            <a:extLst>
              <a:ext uri="{FF2B5EF4-FFF2-40B4-BE49-F238E27FC236}">
                <a16:creationId xmlns:a16="http://schemas.microsoft.com/office/drawing/2014/main" id="{2A180281-01C0-1F45-93B3-E26A68A3E0ED}"/>
              </a:ext>
            </a:extLst>
          </p:cNvPr>
          <p:cNvSpPr>
            <a:spLocks noGrp="1"/>
          </p:cNvSpPr>
          <p:nvPr>
            <p:ph idx="1"/>
          </p:nvPr>
        </p:nvSpPr>
        <p:spPr/>
        <p:txBody>
          <a:bodyPr vert="horz" lIns="91440" tIns="45720" rIns="91440" bIns="45720" rtlCol="0" anchor="t">
            <a:normAutofit/>
          </a:bodyPr>
          <a:lstStyle/>
          <a:p>
            <a:pPr marL="0" indent="0">
              <a:buNone/>
            </a:pPr>
            <a:r>
              <a:rPr lang="en-US" sz="3900" dirty="0"/>
              <a:t>Getting to Know You  </a:t>
            </a:r>
          </a:p>
          <a:p>
            <a:r>
              <a:rPr lang="en-US" dirty="0"/>
              <a:t>Your name and role in the organization</a:t>
            </a:r>
          </a:p>
          <a:p>
            <a:r>
              <a:rPr lang="en-US" dirty="0"/>
              <a:t>What is one question you have on when it comes to assessing your Frontline Supervisors? </a:t>
            </a:r>
          </a:p>
          <a:p>
            <a:endParaRPr lang="x-none" dirty="0"/>
          </a:p>
        </p:txBody>
      </p:sp>
    </p:spTree>
    <p:extLst>
      <p:ext uri="{BB962C8B-B14F-4D97-AF65-F5344CB8AC3E}">
        <p14:creationId xmlns:p14="http://schemas.microsoft.com/office/powerpoint/2010/main" val="1363278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FD8EA-6668-3048-BC13-15B939799DC4}"/>
              </a:ext>
            </a:extLst>
          </p:cNvPr>
          <p:cNvSpPr>
            <a:spLocks noGrp="1"/>
          </p:cNvSpPr>
          <p:nvPr>
            <p:ph type="title"/>
          </p:nvPr>
        </p:nvSpPr>
        <p:spPr/>
        <p:txBody>
          <a:bodyPr>
            <a:normAutofit/>
          </a:bodyPr>
          <a:lstStyle/>
          <a:p>
            <a:r>
              <a:rPr lang="en-US" sz="6600" dirty="0"/>
              <a:t>Frontline Supervisor Assessment </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90013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for this session</a:t>
            </a:r>
          </a:p>
        </p:txBody>
      </p:sp>
      <p:sp>
        <p:nvSpPr>
          <p:cNvPr id="3" name="Content Placeholder 2"/>
          <p:cNvSpPr>
            <a:spLocks noGrp="1"/>
          </p:cNvSpPr>
          <p:nvPr>
            <p:ph idx="1"/>
          </p:nvPr>
        </p:nvSpPr>
        <p:spPr/>
        <p:txBody>
          <a:bodyPr vert="horz" lIns="91440" tIns="45720" rIns="91440" bIns="45720" rtlCol="0" anchor="t">
            <a:normAutofit/>
          </a:bodyPr>
          <a:lstStyle/>
          <a:p>
            <a:r>
              <a:rPr lang="en-US" sz="3600" dirty="0">
                <a:cs typeface="Calibri" panose="020F0502020204030204"/>
              </a:rPr>
              <a:t>To understand the Frontline Supervisors Assessment tool and how it can support FLS in their roles.</a:t>
            </a:r>
          </a:p>
          <a:p>
            <a:r>
              <a:rPr lang="en-US" sz="3600" dirty="0">
                <a:cs typeface="Calibri" panose="020F0502020204030204"/>
              </a:rPr>
              <a:t>Understand how to use this tool as part of a larger employee development program. </a:t>
            </a:r>
          </a:p>
          <a:p>
            <a:endParaRPr lang="en-US" sz="3600" dirty="0">
              <a:cs typeface="Calibri" panose="020F0502020204030204"/>
            </a:endParaRPr>
          </a:p>
        </p:txBody>
      </p:sp>
    </p:spTree>
    <p:extLst>
      <p:ext uri="{BB962C8B-B14F-4D97-AF65-F5344CB8AC3E}">
        <p14:creationId xmlns:p14="http://schemas.microsoft.com/office/powerpoint/2010/main" val="316802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type="title"/>
          </p:nvPr>
        </p:nvSpPr>
        <p:spPr>
          <a:xfrm>
            <a:off x="817296" y="365125"/>
            <a:ext cx="10536504" cy="1002429"/>
          </a:xfrm>
        </p:spPr>
        <p:txBody>
          <a:bodyPr>
            <a:normAutofit/>
          </a:bodyPr>
          <a:lstStyle/>
          <a:p>
            <a:pPr eaLnBrk="1" hangingPunct="1"/>
            <a:r>
              <a:rPr lang="en-US" altLang="en-US" sz="3600" dirty="0">
                <a:latin typeface="Open Sans Light"/>
                <a:ea typeface="MS PGothic" panose="020B0600070205080204" pitchFamily="34" charset="-128"/>
                <a:cs typeface="Open Sans Light"/>
              </a:rPr>
              <a:t>Building  &amp; Strengthening the DSP Workforce </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216963329"/>
              </p:ext>
            </p:extLst>
          </p:nvPr>
        </p:nvGraphicFramePr>
        <p:xfrm>
          <a:off x="886753" y="1307735"/>
          <a:ext cx="10919526" cy="5425424"/>
        </p:xfrm>
        <a:graphic>
          <a:graphicData uri="http://schemas.openxmlformats.org/drawingml/2006/table">
            <a:tbl>
              <a:tblPr firstRow="1" bandRow="1">
                <a:tableStyleId>{5940675A-B579-460E-94D1-54222C63F5DA}</a:tableStyleId>
              </a:tblPr>
              <a:tblGrid>
                <a:gridCol w="3639842">
                  <a:extLst>
                    <a:ext uri="{9D8B030D-6E8A-4147-A177-3AD203B41FA5}">
                      <a16:colId xmlns:a16="http://schemas.microsoft.com/office/drawing/2014/main" val="534955385"/>
                    </a:ext>
                  </a:extLst>
                </a:gridCol>
                <a:gridCol w="3639842">
                  <a:extLst>
                    <a:ext uri="{9D8B030D-6E8A-4147-A177-3AD203B41FA5}">
                      <a16:colId xmlns:a16="http://schemas.microsoft.com/office/drawing/2014/main" val="4117277691"/>
                    </a:ext>
                  </a:extLst>
                </a:gridCol>
                <a:gridCol w="3639842">
                  <a:extLst>
                    <a:ext uri="{9D8B030D-6E8A-4147-A177-3AD203B41FA5}">
                      <a16:colId xmlns:a16="http://schemas.microsoft.com/office/drawing/2014/main" val="942521320"/>
                    </a:ext>
                  </a:extLst>
                </a:gridCol>
              </a:tblGrid>
              <a:tr h="393012">
                <a:tc>
                  <a:txBody>
                    <a:bodyPr/>
                    <a:lstStyle/>
                    <a:p>
                      <a:r>
                        <a:rPr lang="en-US" sz="2000" dirty="0">
                          <a:latin typeface="Open Sans Light" panose="020B0306030504020204"/>
                        </a:rPr>
                        <a:t>Recruitment Strategies</a:t>
                      </a:r>
                    </a:p>
                  </a:txBody>
                  <a:tcPr marL="88930" marR="88930" marT="45716" marB="45716">
                    <a:solidFill>
                      <a:srgbClr val="D0EB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Open Sans Light" panose="020B0306030504020204"/>
                        </a:rPr>
                        <a:t>Selection Strategies</a:t>
                      </a:r>
                    </a:p>
                  </a:txBody>
                  <a:tcPr marL="88930" marR="88930" marT="45716" marB="45716">
                    <a:solidFill>
                      <a:srgbClr val="48D1EC"/>
                    </a:solidFill>
                  </a:tcPr>
                </a:tc>
                <a:tc>
                  <a:txBody>
                    <a:bodyPr/>
                    <a:lstStyle/>
                    <a:p>
                      <a:r>
                        <a:rPr lang="en-US" sz="2000" dirty="0">
                          <a:latin typeface="Open Sans Light" panose="020B0306030504020204"/>
                        </a:rPr>
                        <a:t>Retention Strategies</a:t>
                      </a:r>
                    </a:p>
                  </a:txBody>
                  <a:tcPr marL="88930" marR="88930" marT="45716" marB="45716">
                    <a:solidFill>
                      <a:srgbClr val="5BBBD5"/>
                    </a:solidFill>
                  </a:tcPr>
                </a:tc>
                <a:extLst>
                  <a:ext uri="{0D108BD9-81ED-4DB2-BD59-A6C34878D82A}">
                    <a16:rowId xmlns:a16="http://schemas.microsoft.com/office/drawing/2014/main" val="935693494"/>
                  </a:ext>
                </a:extLst>
              </a:tr>
              <a:tr h="4716237">
                <a:tc>
                  <a:txBody>
                    <a:bodyPr/>
                    <a:lstStyle/>
                    <a:p>
                      <a:r>
                        <a:rPr lang="en-US" sz="2000" dirty="0">
                          <a:latin typeface="Open Sans Light" panose="020B0306030504020204"/>
                        </a:rPr>
                        <a:t>Effective Marketing</a:t>
                      </a:r>
                    </a:p>
                    <a:p>
                      <a:pPr marL="285750" lvl="0" indent="-285750">
                        <a:buFont typeface="Arial" panose="020B0604020202020204" pitchFamily="34" charset="0"/>
                        <a:buChar char="•"/>
                      </a:pPr>
                      <a:r>
                        <a:rPr lang="en-US" sz="2000" kern="1200" dirty="0">
                          <a:effectLst/>
                          <a:latin typeface="Open Sans Light" panose="020B0306030504020204"/>
                        </a:rPr>
                        <a:t>Public service announcements (PSA)</a:t>
                      </a:r>
                    </a:p>
                    <a:p>
                      <a:pPr marL="285750" lvl="0" indent="-285750">
                        <a:buFont typeface="Arial" panose="020B0604020202020204" pitchFamily="34" charset="0"/>
                        <a:buChar char="•"/>
                      </a:pPr>
                      <a:r>
                        <a:rPr lang="en-US" sz="2000" kern="1200" dirty="0">
                          <a:effectLst/>
                          <a:latin typeface="Open Sans Light" panose="020B0306030504020204"/>
                        </a:rPr>
                        <a:t>Targeted marketing</a:t>
                      </a:r>
                    </a:p>
                    <a:p>
                      <a:pPr marL="285750" lvl="0" indent="-285750">
                        <a:buFont typeface="Arial" panose="020B0604020202020204" pitchFamily="34" charset="0"/>
                        <a:buChar char="•"/>
                      </a:pPr>
                      <a:r>
                        <a:rPr lang="en-US" sz="2000" kern="1200" dirty="0">
                          <a:effectLst/>
                          <a:latin typeface="Open Sans Light" panose="020B0306030504020204"/>
                        </a:rPr>
                        <a:t>Recruitment and hiring bonuses</a:t>
                      </a:r>
                    </a:p>
                    <a:p>
                      <a:pPr marL="285750" lvl="0" indent="-285750">
                        <a:buFont typeface="Arial" panose="020B0604020202020204" pitchFamily="34" charset="0"/>
                        <a:buChar char="•"/>
                      </a:pPr>
                      <a:r>
                        <a:rPr lang="en-US" sz="2000" kern="1200" dirty="0">
                          <a:effectLst/>
                          <a:latin typeface="Open Sans Light" panose="020B0306030504020204"/>
                        </a:rPr>
                        <a:t>Recruitments sources</a:t>
                      </a:r>
                    </a:p>
                    <a:p>
                      <a:endParaRPr lang="en-US" sz="2000" dirty="0">
                        <a:latin typeface="Open Sans Light" panose="020B0306030504020204"/>
                      </a:endParaRPr>
                    </a:p>
                    <a:p>
                      <a:endParaRPr lang="en-US" sz="2000" dirty="0">
                        <a:latin typeface="Open Sans Light" panose="020B0306030504020204"/>
                      </a:endParaRPr>
                    </a:p>
                  </a:txBody>
                  <a:tcPr marL="88930" marR="88930" marT="45716" marB="45716"/>
                </a:tc>
                <a:tc>
                  <a:txBody>
                    <a:bodyPr/>
                    <a:lstStyle/>
                    <a:p>
                      <a:pPr marL="285750" lvl="0" indent="-285750">
                        <a:buFont typeface="Arial" panose="020B0604020202020204" pitchFamily="34" charset="0"/>
                        <a:buChar char="•"/>
                      </a:pPr>
                      <a:r>
                        <a:rPr lang="en-US" sz="2000" kern="1200" dirty="0">
                          <a:effectLst/>
                          <a:latin typeface="Open Sans Light" panose="020B0306030504020204"/>
                        </a:rPr>
                        <a:t>Structured behavioral interviews</a:t>
                      </a:r>
                    </a:p>
                    <a:p>
                      <a:pPr marL="285750" lvl="0" indent="-285750">
                        <a:buFont typeface="Arial" panose="020B0604020202020204" pitchFamily="34" charset="0"/>
                        <a:buChar char="•"/>
                      </a:pPr>
                      <a:r>
                        <a:rPr lang="en-US" sz="2000" kern="1200" dirty="0">
                          <a:effectLst/>
                          <a:latin typeface="Open Sans Light" panose="020B0306030504020204"/>
                        </a:rPr>
                        <a:t>Realistic job preview</a:t>
                      </a:r>
                    </a:p>
                    <a:p>
                      <a:endParaRPr lang="en-US" sz="2000" dirty="0">
                        <a:latin typeface="Open Sans Light" panose="020B0306030504020204"/>
                      </a:endParaRPr>
                    </a:p>
                  </a:txBody>
                  <a:tcPr marL="88930" marR="88930" marT="45716" marB="45716"/>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effectLst/>
                          <a:latin typeface="Open Sans Light" panose="020B0306030504020204"/>
                        </a:rPr>
                        <a:t>Orientation and onboarding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Light" panose="020B0306030504020204"/>
                          <a:ea typeface="+mn-ea"/>
                          <a:cs typeface="+mn-cs"/>
                        </a:rPr>
                        <a:t>Competency-based training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highlight>
                            <a:srgbClr val="FFFF00"/>
                          </a:highlight>
                          <a:uLnTx/>
                          <a:uFillTx/>
                          <a:latin typeface="Open Sans Light" panose="020B0306030504020204"/>
                          <a:ea typeface="+mn-ea"/>
                          <a:cs typeface="+mn-cs"/>
                        </a:rPr>
                        <a:t>Employee Development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highlight>
                            <a:srgbClr val="FFFF00"/>
                          </a:highlight>
                          <a:uLnTx/>
                          <a:uFillTx/>
                          <a:latin typeface="Open Sans Light" panose="020B0306030504020204"/>
                          <a:ea typeface="+mn-ea"/>
                          <a:cs typeface="+mn-cs"/>
                        </a:rPr>
                        <a:t>Job Analysis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highlight>
                            <a:srgbClr val="FFFF00"/>
                          </a:highlight>
                          <a:uLnTx/>
                          <a:uFillTx/>
                          <a:latin typeface="Open Sans Light" panose="020B0306030504020204"/>
                          <a:ea typeface="+mn-ea"/>
                          <a:cs typeface="+mn-cs"/>
                        </a:rPr>
                        <a:t>Job Descriptions</a:t>
                      </a:r>
                    </a:p>
                    <a:p>
                      <a:pPr marL="285750" indent="-285750">
                        <a:buFont typeface="Arial" panose="020B0604020202020204" pitchFamily="34" charset="0"/>
                        <a:buChar char="•"/>
                      </a:pPr>
                      <a:r>
                        <a:rPr lang="en-US" sz="1800" kern="1200" dirty="0">
                          <a:effectLst/>
                          <a:latin typeface="Open Sans Light" panose="020B0306030504020204"/>
                        </a:rPr>
                        <a:t>Recognition Programs</a:t>
                      </a:r>
                    </a:p>
                    <a:p>
                      <a:pPr marL="285750" indent="-285750">
                        <a:buFont typeface="Arial" panose="020B0604020202020204" pitchFamily="34" charset="0"/>
                        <a:buChar char="•"/>
                      </a:pPr>
                      <a:r>
                        <a:rPr lang="en-US" sz="1800" kern="1200" dirty="0">
                          <a:effectLst/>
                          <a:latin typeface="Open Sans Light" panose="020B0306030504020204"/>
                        </a:rPr>
                        <a:t>Coaching &amp; Mentoring</a:t>
                      </a:r>
                    </a:p>
                    <a:p>
                      <a:pPr marL="742950" lvl="1" indent="-285750">
                        <a:buFont typeface="Arial" panose="020B0604020202020204" pitchFamily="34" charset="0"/>
                        <a:buChar char="•"/>
                      </a:pPr>
                      <a:r>
                        <a:rPr lang="en-US" sz="1800" kern="1200" dirty="0">
                          <a:effectLst/>
                          <a:latin typeface="Open Sans Light" panose="020B0306030504020204"/>
                        </a:rPr>
                        <a:t>Mentoring</a:t>
                      </a:r>
                    </a:p>
                    <a:p>
                      <a:pPr marL="742950" lvl="1" indent="-285750">
                        <a:buFont typeface="Arial" panose="020B0604020202020204" pitchFamily="34" charset="0"/>
                        <a:buChar char="•"/>
                      </a:pPr>
                      <a:r>
                        <a:rPr lang="en-US" sz="1800" kern="1200" dirty="0">
                          <a:effectLst/>
                          <a:latin typeface="Open Sans Light" panose="020B0306030504020204"/>
                        </a:rPr>
                        <a:t>Performance coaching</a:t>
                      </a:r>
                    </a:p>
                    <a:p>
                      <a:pPr marL="742950" lvl="1" indent="-285750">
                        <a:buFont typeface="Arial" panose="020B0604020202020204" pitchFamily="34" charset="0"/>
                        <a:buChar char="•"/>
                      </a:pPr>
                      <a:r>
                        <a:rPr lang="en-US" sz="1800" kern="1200" dirty="0">
                          <a:effectLst/>
                          <a:latin typeface="Open Sans Light" panose="020B0306030504020204"/>
                        </a:rPr>
                        <a:t>Networking</a:t>
                      </a:r>
                    </a:p>
                    <a:p>
                      <a:pPr marL="285750" indent="-285750">
                        <a:buFont typeface="Arial" panose="020B0604020202020204" pitchFamily="34" charset="0"/>
                        <a:buChar char="•"/>
                      </a:pPr>
                      <a:r>
                        <a:rPr lang="en-US" sz="1800" kern="1200" dirty="0">
                          <a:effectLst/>
                          <a:latin typeface="Open Sans Light" panose="020B0306030504020204"/>
                        </a:rPr>
                        <a:t>Employee Engagement &amp; Organizational Participation</a:t>
                      </a:r>
                    </a:p>
                    <a:p>
                      <a:pPr marL="285750" indent="-285750">
                        <a:buFont typeface="Arial" panose="020B0604020202020204" pitchFamily="34" charset="0"/>
                        <a:buChar char="•"/>
                      </a:pPr>
                      <a:r>
                        <a:rPr lang="en-US" sz="1800" kern="1200" dirty="0">
                          <a:effectLst/>
                          <a:latin typeface="Open Sans Light" panose="020B0306030504020204"/>
                        </a:rPr>
                        <a:t>Professional</a:t>
                      </a:r>
                      <a:r>
                        <a:rPr lang="en-US" sz="1800" kern="1200" baseline="0" dirty="0">
                          <a:effectLst/>
                          <a:latin typeface="Open Sans Light" panose="020B0306030504020204"/>
                        </a:rPr>
                        <a:t> Development </a:t>
                      </a:r>
                      <a:endParaRPr lang="en-US" sz="1800" kern="1200" dirty="0">
                        <a:effectLst/>
                        <a:latin typeface="Open Sans Light" panose="020B0306030504020204"/>
                      </a:endParaRPr>
                    </a:p>
                    <a:p>
                      <a:pPr marL="742950" lvl="1" indent="-285750">
                        <a:buFont typeface="Arial" panose="020B0604020202020204" pitchFamily="34" charset="0"/>
                        <a:buChar char="•"/>
                      </a:pPr>
                      <a:r>
                        <a:rPr lang="en-US" sz="1800" kern="1200" dirty="0">
                          <a:effectLst/>
                          <a:latin typeface="Open Sans Light" panose="020B0306030504020204"/>
                        </a:rPr>
                        <a:t>Developing career paths</a:t>
                      </a:r>
                    </a:p>
                    <a:p>
                      <a:pPr marL="742950" lvl="1" indent="-285750">
                        <a:buFont typeface="Arial" panose="020B0604020202020204" pitchFamily="34" charset="0"/>
                        <a:buChar char="•"/>
                      </a:pPr>
                      <a:r>
                        <a:rPr lang="en-US" sz="1800" kern="1200" dirty="0">
                          <a:effectLst/>
                          <a:latin typeface="Open Sans Light" panose="020B0306030504020204"/>
                        </a:rPr>
                        <a:t>Professionalizing DSP roles</a:t>
                      </a:r>
                    </a:p>
                    <a:p>
                      <a:pPr marL="742950" lvl="1" indent="-285750">
                        <a:buFont typeface="Arial" panose="020B0604020202020204" pitchFamily="34" charset="0"/>
                        <a:buChar char="•"/>
                      </a:pPr>
                      <a:r>
                        <a:rPr lang="en-US" sz="1800" kern="1200" dirty="0">
                          <a:effectLst/>
                          <a:latin typeface="Open Sans Light" panose="020B0306030504020204"/>
                        </a:rPr>
                        <a:t>Wage and Benefit</a:t>
                      </a:r>
                      <a:r>
                        <a:rPr lang="en-US" sz="1800" kern="1200" baseline="0" dirty="0">
                          <a:effectLst/>
                          <a:latin typeface="Open Sans Light" panose="020B0306030504020204"/>
                        </a:rPr>
                        <a:t> Policy Change</a:t>
                      </a:r>
                      <a:endParaRPr lang="en-US" sz="1800" kern="1200" dirty="0">
                        <a:effectLst/>
                        <a:latin typeface="Open Sans Light" panose="020B0306030504020204"/>
                      </a:endParaRPr>
                    </a:p>
                  </a:txBody>
                  <a:tcPr marL="88930" marR="88930" marT="45716" marB="45716"/>
                </a:tc>
                <a:extLst>
                  <a:ext uri="{0D108BD9-81ED-4DB2-BD59-A6C34878D82A}">
                    <a16:rowId xmlns:a16="http://schemas.microsoft.com/office/drawing/2014/main" val="635582646"/>
                  </a:ext>
                </a:extLst>
              </a:tr>
            </a:tbl>
          </a:graphicData>
        </a:graphic>
      </p:graphicFrame>
    </p:spTree>
    <p:extLst>
      <p:ext uri="{BB962C8B-B14F-4D97-AF65-F5344CB8AC3E}">
        <p14:creationId xmlns:p14="http://schemas.microsoft.com/office/powerpoint/2010/main" val="1712319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FLS Assessment tool </a:t>
            </a:r>
          </a:p>
        </p:txBody>
      </p:sp>
      <p:pic>
        <p:nvPicPr>
          <p:cNvPr id="5" name="Picture 4" descr="Image of the National Frontline Supervisor Competencies Frontline Supervisor Assessment, April 2013. Research and Training Center on Community Living, Institute on Community Integration, University of Minnesota, Driven to Discover. &#10; ">
            <a:extLst>
              <a:ext uri="{FF2B5EF4-FFF2-40B4-BE49-F238E27FC236}">
                <a16:creationId xmlns:a16="http://schemas.microsoft.com/office/drawing/2014/main" id="{DE8EDCE8-219B-9E46-9F48-C76E6101DC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5887" y="1364729"/>
            <a:ext cx="3848100" cy="4762500"/>
          </a:xfrm>
          <a:prstGeom prst="rect">
            <a:avLst/>
          </a:prstGeom>
        </p:spPr>
      </p:pic>
      <p:sp>
        <p:nvSpPr>
          <p:cNvPr id="8" name="TextBox 7">
            <a:extLst>
              <a:ext uri="{FF2B5EF4-FFF2-40B4-BE49-F238E27FC236}">
                <a16:creationId xmlns:a16="http://schemas.microsoft.com/office/drawing/2014/main" id="{7E944A2A-84FB-564E-9885-D1D193439D30}"/>
              </a:ext>
            </a:extLst>
          </p:cNvPr>
          <p:cNvSpPr txBox="1"/>
          <p:nvPr/>
        </p:nvSpPr>
        <p:spPr>
          <a:xfrm>
            <a:off x="6096000" y="3112791"/>
            <a:ext cx="5243513" cy="776289"/>
          </a:xfrm>
          <a:prstGeom prst="rect">
            <a:avLst/>
          </a:prstGeom>
          <a:noFill/>
        </p:spPr>
        <p:txBody>
          <a:bodyPr wrap="square" rtlCol="0">
            <a:spAutoFit/>
          </a:bodyPr>
          <a:lstStyle/>
          <a:p>
            <a:r>
              <a:rPr lang="en-US" sz="4400" dirty="0">
                <a:hlinkClick r:id="rId4"/>
              </a:rPr>
              <a:t>DSP Workforce Toolkit</a:t>
            </a:r>
            <a:endParaRPr lang="en-AF" sz="4400" dirty="0"/>
          </a:p>
        </p:txBody>
      </p:sp>
    </p:spTree>
    <p:extLst>
      <p:ext uri="{BB962C8B-B14F-4D97-AF65-F5344CB8AC3E}">
        <p14:creationId xmlns:p14="http://schemas.microsoft.com/office/powerpoint/2010/main" val="45605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Break Down</a:t>
            </a:r>
          </a:p>
        </p:txBody>
      </p:sp>
      <p:pic>
        <p:nvPicPr>
          <p:cNvPr id="7" name="Picture 6" descr="Image of Frontline Supervisor Assessment #5.  The chart allows for you to indicate if each of the subsets of the competency area and skill statement is a low, medium or high priority. Followed by space for a Frontline Supervisor to assess a DSP and a DSP to self assess where they are with the competency area or skill.  Chooses are: Introductory, practice, proficient, advanced or not applicable. &#10;">
            <a:extLst>
              <a:ext uri="{FF2B5EF4-FFF2-40B4-BE49-F238E27FC236}">
                <a16:creationId xmlns:a16="http://schemas.microsoft.com/office/drawing/2014/main" id="{E0D92F63-A11A-8940-A111-0BC963880595}"/>
              </a:ext>
            </a:extLst>
          </p:cNvPr>
          <p:cNvPicPr>
            <a:picLocks noChangeAspect="1"/>
          </p:cNvPicPr>
          <p:nvPr/>
        </p:nvPicPr>
        <p:blipFill rotWithShape="1">
          <a:blip r:embed="rId3">
            <a:extLst>
              <a:ext uri="{28A0092B-C50C-407E-A947-70E740481C1C}">
                <a14:useLocalDpi xmlns:a14="http://schemas.microsoft.com/office/drawing/2010/main" val="0"/>
              </a:ext>
            </a:extLst>
          </a:blip>
          <a:srcRect l="3809" r="2385"/>
          <a:stretch/>
        </p:blipFill>
        <p:spPr>
          <a:xfrm>
            <a:off x="600528" y="1478308"/>
            <a:ext cx="10990943" cy="4506418"/>
          </a:xfrm>
          <a:prstGeom prst="rect">
            <a:avLst/>
          </a:prstGeom>
        </p:spPr>
      </p:pic>
    </p:spTree>
    <p:extLst>
      <p:ext uri="{BB962C8B-B14F-4D97-AF65-F5344CB8AC3E}">
        <p14:creationId xmlns:p14="http://schemas.microsoft.com/office/powerpoint/2010/main" val="35335301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3804</TotalTime>
  <Words>2027</Words>
  <Application>Microsoft Office PowerPoint</Application>
  <PresentationFormat>Widescreen</PresentationFormat>
  <Paragraphs>195</Paragraphs>
  <Slides>16</Slides>
  <Notes>16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16</vt:i4>
      </vt:variant>
    </vt:vector>
  </HeadingPairs>
  <TitlesOfParts>
    <vt:vector size="28" baseType="lpstr">
      <vt:lpstr>.AppleSystemUIFont</vt:lpstr>
      <vt:lpstr>Arial</vt:lpstr>
      <vt:lpstr>Calibri</vt:lpstr>
      <vt:lpstr>Calibri Light</vt:lpstr>
      <vt:lpstr>Merriweather Sans</vt:lpstr>
      <vt:lpstr>Open Sans</vt:lpstr>
      <vt:lpstr>Open Sans Light</vt:lpstr>
      <vt:lpstr>Segoe UI</vt:lpstr>
      <vt:lpstr>Wingdings</vt:lpstr>
      <vt:lpstr>Office Theme</vt:lpstr>
      <vt:lpstr>1_Office Theme</vt:lpstr>
      <vt:lpstr>2_Office Theme</vt:lpstr>
      <vt:lpstr>Presenter Prep Slide Only</vt:lpstr>
      <vt:lpstr> Employment and Community First CHOICES   Workforce QuILTSS Initiative  Learning Lab Best Practices for Using Frontline Supervisor Assessments</vt:lpstr>
      <vt:lpstr>Using  Zoom</vt:lpstr>
      <vt:lpstr>Open Round</vt:lpstr>
      <vt:lpstr>Frontline Supervisor Assessment </vt:lpstr>
      <vt:lpstr>Goals for this session</vt:lpstr>
      <vt:lpstr>Building  &amp; Strengthening the DSP Workforce </vt:lpstr>
      <vt:lpstr>FLS Assessment tool </vt:lpstr>
      <vt:lpstr>Quick Break Down</vt:lpstr>
      <vt:lpstr>Employee Growth and Advancement </vt:lpstr>
      <vt:lpstr>Discussion + Questions</vt:lpstr>
      <vt:lpstr>Closing Round</vt:lpstr>
      <vt:lpstr>Questions?</vt:lpstr>
      <vt:lpstr>For more details</vt:lpstr>
      <vt:lpstr>Upcoming Events</vt:lpstr>
      <vt:lpstr>Thank you</vt:lpstr>
    </vt:vector>
  </TitlesOfParts>
  <Company>University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Laurie "Chet" Tschetter</dc:creator>
  <cp:lastModifiedBy>tsch0042@ad.umn.edu</cp:lastModifiedBy>
  <cp:revision>622</cp:revision>
  <dcterms:created xsi:type="dcterms:W3CDTF">2020-08-06T17:26:25Z</dcterms:created>
  <dcterms:modified xsi:type="dcterms:W3CDTF">2021-08-30T19:43:55Z</dcterms:modified>
</cp:coreProperties>
</file>