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3" r:id="rId2"/>
    <p:sldMasterId id="2147483680" r:id="rId3"/>
    <p:sldMasterId id="2147483695" r:id="rId4"/>
    <p:sldMasterId id="2147483719" r:id="rId5"/>
    <p:sldMasterId id="2147483739" r:id="rId6"/>
  </p:sldMasterIdLst>
  <p:notesMasterIdLst>
    <p:notesMasterId r:id="rId129"/>
  </p:notesMasterIdLst>
  <p:handoutMasterIdLst>
    <p:handoutMasterId r:id="rId130"/>
  </p:handoutMasterIdLst>
  <p:sldIdLst>
    <p:sldId id="257" r:id="rId7"/>
    <p:sldId id="324" r:id="rId8"/>
    <p:sldId id="1047" r:id="rId9"/>
    <p:sldId id="447" r:id="rId10"/>
    <p:sldId id="260" r:id="rId11"/>
    <p:sldId id="261" r:id="rId12"/>
    <p:sldId id="373" r:id="rId13"/>
    <p:sldId id="1063" r:id="rId14"/>
    <p:sldId id="418" r:id="rId15"/>
    <p:sldId id="312" r:id="rId16"/>
    <p:sldId id="267" r:id="rId17"/>
    <p:sldId id="265" r:id="rId18"/>
    <p:sldId id="1048" r:id="rId19"/>
    <p:sldId id="376" r:id="rId20"/>
    <p:sldId id="433" r:id="rId21"/>
    <p:sldId id="1067" r:id="rId22"/>
    <p:sldId id="435" r:id="rId23"/>
    <p:sldId id="436" r:id="rId24"/>
    <p:sldId id="437" r:id="rId25"/>
    <p:sldId id="438" r:id="rId26"/>
    <p:sldId id="439" r:id="rId27"/>
    <p:sldId id="440" r:id="rId28"/>
    <p:sldId id="441" r:id="rId29"/>
    <p:sldId id="442" r:id="rId30"/>
    <p:sldId id="443" r:id="rId31"/>
    <p:sldId id="444" r:id="rId32"/>
    <p:sldId id="445" r:id="rId33"/>
    <p:sldId id="446" r:id="rId34"/>
    <p:sldId id="289" r:id="rId35"/>
    <p:sldId id="425" r:id="rId36"/>
    <p:sldId id="377" r:id="rId37"/>
    <p:sldId id="1062" r:id="rId38"/>
    <p:sldId id="416" r:id="rId39"/>
    <p:sldId id="417" r:id="rId40"/>
    <p:sldId id="691" r:id="rId41"/>
    <p:sldId id="415" r:id="rId42"/>
    <p:sldId id="392" r:id="rId43"/>
    <p:sldId id="326" r:id="rId44"/>
    <p:sldId id="393" r:id="rId45"/>
    <p:sldId id="332" r:id="rId46"/>
    <p:sldId id="413" r:id="rId47"/>
    <p:sldId id="340" r:id="rId48"/>
    <p:sldId id="432" r:id="rId49"/>
    <p:sldId id="424" r:id="rId50"/>
    <p:sldId id="406" r:id="rId51"/>
    <p:sldId id="421" r:id="rId52"/>
    <p:sldId id="422" r:id="rId53"/>
    <p:sldId id="337" r:id="rId54"/>
    <p:sldId id="430" r:id="rId55"/>
    <p:sldId id="423" r:id="rId56"/>
    <p:sldId id="395" r:id="rId57"/>
    <p:sldId id="341" r:id="rId58"/>
    <p:sldId id="342" r:id="rId59"/>
    <p:sldId id="346" r:id="rId60"/>
    <p:sldId id="347" r:id="rId61"/>
    <p:sldId id="345" r:id="rId62"/>
    <p:sldId id="348" r:id="rId63"/>
    <p:sldId id="397" r:id="rId64"/>
    <p:sldId id="410" r:id="rId65"/>
    <p:sldId id="414" r:id="rId66"/>
    <p:sldId id="1061" r:id="rId67"/>
    <p:sldId id="448" r:id="rId68"/>
    <p:sldId id="1049" r:id="rId69"/>
    <p:sldId id="983" r:id="rId70"/>
    <p:sldId id="1036" r:id="rId71"/>
    <p:sldId id="1057" r:id="rId72"/>
    <p:sldId id="313" r:id="rId73"/>
    <p:sldId id="317" r:id="rId74"/>
    <p:sldId id="976" r:id="rId75"/>
    <p:sldId id="985" r:id="rId76"/>
    <p:sldId id="984" r:id="rId77"/>
    <p:sldId id="1038" r:id="rId78"/>
    <p:sldId id="1042" r:id="rId79"/>
    <p:sldId id="369" r:id="rId80"/>
    <p:sldId id="986" r:id="rId81"/>
    <p:sldId id="270" r:id="rId82"/>
    <p:sldId id="271" r:id="rId83"/>
    <p:sldId id="991" r:id="rId84"/>
    <p:sldId id="992" r:id="rId85"/>
    <p:sldId id="280" r:id="rId86"/>
    <p:sldId id="996" r:id="rId87"/>
    <p:sldId id="997" r:id="rId88"/>
    <p:sldId id="285" r:id="rId89"/>
    <p:sldId id="359" r:id="rId90"/>
    <p:sldId id="998" r:id="rId91"/>
    <p:sldId id="1055" r:id="rId92"/>
    <p:sldId id="273" r:id="rId93"/>
    <p:sldId id="1043" r:id="rId94"/>
    <p:sldId id="275" r:id="rId95"/>
    <p:sldId id="1002" r:id="rId96"/>
    <p:sldId id="290" r:id="rId97"/>
    <p:sldId id="1006" r:id="rId98"/>
    <p:sldId id="1010" r:id="rId99"/>
    <p:sldId id="1012" r:id="rId100"/>
    <p:sldId id="1013" r:id="rId101"/>
    <p:sldId id="1018" r:id="rId102"/>
    <p:sldId id="1044" r:id="rId103"/>
    <p:sldId id="1033" r:id="rId104"/>
    <p:sldId id="1064" r:id="rId105"/>
    <p:sldId id="300" r:id="rId106"/>
    <p:sldId id="653" r:id="rId107"/>
    <p:sldId id="650" r:id="rId108"/>
    <p:sldId id="272" r:id="rId109"/>
    <p:sldId id="1056" r:id="rId110"/>
    <p:sldId id="1052" r:id="rId111"/>
    <p:sldId id="604" r:id="rId112"/>
    <p:sldId id="269" r:id="rId113"/>
    <p:sldId id="1053" r:id="rId114"/>
    <p:sldId id="274" r:id="rId115"/>
    <p:sldId id="1045" r:id="rId116"/>
    <p:sldId id="970" r:id="rId117"/>
    <p:sldId id="1030" r:id="rId118"/>
    <p:sldId id="1031" r:id="rId119"/>
    <p:sldId id="756" r:id="rId120"/>
    <p:sldId id="1059" r:id="rId121"/>
    <p:sldId id="1060" r:id="rId122"/>
    <p:sldId id="329" r:id="rId123"/>
    <p:sldId id="1058" r:id="rId124"/>
    <p:sldId id="1026" r:id="rId125"/>
    <p:sldId id="689" r:id="rId126"/>
    <p:sldId id="310" r:id="rId127"/>
    <p:sldId id="1027" r:id="rId1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 presentation and Workshop name" id="{11D1E533-6F3A-4AF9-A7D4-2DCE36A822F2}">
          <p14:sldIdLst>
            <p14:sldId id="257"/>
            <p14:sldId id="324"/>
          </p14:sldIdLst>
        </p14:section>
        <p14:section name="Introduction" id="{AC3802B8-1DFF-4100-98E0-732C181F6DEB}">
          <p14:sldIdLst>
            <p14:sldId id="1047"/>
            <p14:sldId id="447"/>
            <p14:sldId id="260"/>
            <p14:sldId id="261"/>
            <p14:sldId id="373"/>
            <p14:sldId id="1063"/>
            <p14:sldId id="418"/>
            <p14:sldId id="312"/>
          </p14:sldIdLst>
        </p14:section>
        <p14:section name="Overview of Workshop Series" id="{80F2AC79-3C28-4EF1-A819-C3F8D3182EEF}">
          <p14:sldIdLst>
            <p14:sldId id="267"/>
            <p14:sldId id="265"/>
            <p14:sldId id="1048"/>
          </p14:sldIdLst>
        </p14:section>
        <p14:section name="Overview of TN Workforce Initiative" id="{A62B6711-5F32-48B6-8CEC-EDAD6972CE42}">
          <p14:sldIdLst>
            <p14:sldId id="376"/>
            <p14:sldId id="433"/>
            <p14:sldId id="1067"/>
            <p14:sldId id="435"/>
            <p14:sldId id="436"/>
            <p14:sldId id="437"/>
            <p14:sldId id="438"/>
            <p14:sldId id="439"/>
            <p14:sldId id="440"/>
            <p14:sldId id="441"/>
            <p14:sldId id="442"/>
            <p14:sldId id="443"/>
            <p14:sldId id="444"/>
            <p14:sldId id="445"/>
            <p14:sldId id="446"/>
          </p14:sldIdLst>
        </p14:section>
        <p14:section name="Key Projects-Survey- Workbook" id="{A23952D0-3550-4E7E-A09C-D19332D6A0AA}">
          <p14:sldIdLst>
            <p14:sldId id="289"/>
            <p14:sldId id="425"/>
          </p14:sldIdLst>
        </p14:section>
        <p14:section name="Cohort 3 Overview" id="{5DDCB572-BDE8-44EA-8878-16A1E2AE6051}">
          <p14:sldIdLst>
            <p14:sldId id="377"/>
            <p14:sldId id="1062"/>
            <p14:sldId id="416"/>
            <p14:sldId id="417"/>
            <p14:sldId id="691"/>
            <p14:sldId id="415"/>
            <p14:sldId id="392"/>
          </p14:sldIdLst>
        </p14:section>
        <p14:section name="Understanding &amp; Defining DSP Workforce Issues" id="{4898C77F-64E4-4DF2-8288-33CD13E89D51}">
          <p14:sldIdLst>
            <p14:sldId id="326"/>
            <p14:sldId id="393"/>
            <p14:sldId id="332"/>
            <p14:sldId id="413"/>
            <p14:sldId id="340"/>
            <p14:sldId id="432"/>
            <p14:sldId id="424"/>
            <p14:sldId id="406"/>
            <p14:sldId id="421"/>
            <p14:sldId id="422"/>
            <p14:sldId id="337"/>
            <p14:sldId id="430"/>
            <p14:sldId id="423"/>
            <p14:sldId id="395"/>
          </p14:sldIdLst>
        </p14:section>
        <p14:section name="Effects of DSP Workforce Challenges" id="{2192DF35-B0C7-49E4-9859-4AE4F1BCEB45}">
          <p14:sldIdLst>
            <p14:sldId id="341"/>
            <p14:sldId id="342"/>
            <p14:sldId id="346"/>
            <p14:sldId id="347"/>
            <p14:sldId id="345"/>
            <p14:sldId id="348"/>
          </p14:sldIdLst>
        </p14:section>
        <p14:section name="Addressing Workforce Issues" id="{02CB92C4-6C03-451B-9E59-A8C2C8322FFD}">
          <p14:sldIdLst>
            <p14:sldId id="397"/>
            <p14:sldId id="410"/>
            <p14:sldId id="414"/>
            <p14:sldId id="1061"/>
          </p14:sldIdLst>
        </p14:section>
        <p14:section name="PART 2" id="{826179E4-F29F-4089-B5A9-223FD875424B}">
          <p14:sldIdLst>
            <p14:sldId id="448"/>
            <p14:sldId id="1049"/>
            <p14:sldId id="983"/>
            <p14:sldId id="1036"/>
            <p14:sldId id="1057"/>
            <p14:sldId id="313"/>
            <p14:sldId id="317"/>
            <p14:sldId id="976"/>
            <p14:sldId id="985"/>
            <p14:sldId id="984"/>
            <p14:sldId id="1038"/>
            <p14:sldId id="1042"/>
            <p14:sldId id="369"/>
            <p14:sldId id="986"/>
            <p14:sldId id="270"/>
            <p14:sldId id="271"/>
            <p14:sldId id="991"/>
            <p14:sldId id="992"/>
            <p14:sldId id="280"/>
            <p14:sldId id="996"/>
            <p14:sldId id="997"/>
            <p14:sldId id="285"/>
            <p14:sldId id="359"/>
            <p14:sldId id="998"/>
            <p14:sldId id="1055"/>
          </p14:sldIdLst>
        </p14:section>
        <p14:section name="DSP Wages" id="{AB058FFA-9552-664C-A0F9-A82FA0C77F17}">
          <p14:sldIdLst>
            <p14:sldId id="273"/>
            <p14:sldId id="1043"/>
            <p14:sldId id="275"/>
            <p14:sldId id="1002"/>
          </p14:sldIdLst>
        </p14:section>
        <p14:section name="DSP Benefits" id="{F5C26947-A2BD-5B48-8C15-2456DB3EE332}">
          <p14:sldIdLst>
            <p14:sldId id="290"/>
            <p14:sldId id="1006"/>
          </p14:sldIdLst>
        </p14:section>
        <p14:section name="DSP Overtime" id="{EC5935F7-44E3-401D-B9E8-ED999E2C96B7}">
          <p14:sldIdLst>
            <p14:sldId id="1010"/>
          </p14:sldIdLst>
        </p14:section>
        <p14:section name="FLS Wages" id="{D481788B-6563-CB41-9C0D-50F8B39A4676}">
          <p14:sldIdLst>
            <p14:sldId id="1012"/>
            <p14:sldId id="1013"/>
          </p14:sldIdLst>
        </p14:section>
        <p14:section name="FLS Turnover &amp; Vacancy" id="{C6205889-1FD1-CD40-BA58-EAC495D86F8A}">
          <p14:sldIdLst>
            <p14:sldId id="1018"/>
          </p14:sldIdLst>
        </p14:section>
        <p14:section name="Continuing to Discuss Data" id="{1E7FA26C-D7E8-4D8A-A404-F591B8B4187B}">
          <p14:sldIdLst>
            <p14:sldId id="1044"/>
            <p14:sldId id="1033"/>
            <p14:sldId id="1064"/>
          </p14:sldIdLst>
        </p14:section>
        <p14:section name="Assessment and Data" id="{3DCE8C8A-3128-4E73-88C3-B98621F80A79}">
          <p14:sldIdLst>
            <p14:sldId id="300"/>
            <p14:sldId id="653"/>
            <p14:sldId id="650"/>
            <p14:sldId id="272"/>
            <p14:sldId id="1056"/>
            <p14:sldId id="1052"/>
            <p14:sldId id="604"/>
            <p14:sldId id="269"/>
            <p14:sldId id="1053"/>
            <p14:sldId id="274"/>
            <p14:sldId id="1045"/>
          </p14:sldIdLst>
        </p14:section>
        <p14:section name="Looking at Implementation" id="{766A2A49-5D1E-42A6-AD7B-71D2EB470FE0}">
          <p14:sldIdLst>
            <p14:sldId id="970"/>
            <p14:sldId id="1030"/>
            <p14:sldId id="1031"/>
            <p14:sldId id="756"/>
            <p14:sldId id="1059"/>
            <p14:sldId id="1060"/>
            <p14:sldId id="329"/>
          </p14:sldIdLst>
        </p14:section>
        <p14:section name="What's Next &amp; Wrap Up" id="{51F70022-96C4-4047-9CB4-CD116346FBE9}">
          <p14:sldIdLst>
            <p14:sldId id="1058"/>
            <p14:sldId id="1026"/>
            <p14:sldId id="689"/>
            <p14:sldId id="310"/>
            <p14:sldId id="10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0FD499"/>
    <a:srgbClr val="E4AA02"/>
    <a:srgbClr val="E17C02"/>
    <a:srgbClr val="00B3AB"/>
    <a:srgbClr val="32E4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BE74B-51F7-47BC-BB5B-9EAA23DD3411}" v="55" dt="2020-09-11T14:02:41.250"/>
    <p1510:client id="{103ACA9E-BF92-485B-83A4-7F2806F1C0A2}" v="5" dt="2020-10-06T22:50:00.420"/>
    <p1510:client id="{26580FE7-289C-4339-A3F2-14371190DA5A}" v="21" dt="2020-09-14T17:04:55.665"/>
    <p1510:client id="{2C99C5E3-1891-4B69-8530-B09BBEE1FC00}" v="251" dt="2020-10-16T00:43:31.448"/>
    <p1510:client id="{34F2EEED-D791-49FD-90DB-508539207187}" v="689" dt="2020-10-13T15:14:02.405"/>
    <p1510:client id="{685B9864-87F5-4EA5-996A-E955022B0445}" v="33" dt="2020-10-09T14:45:37.121"/>
    <p1510:client id="{718E6ADA-91BE-4641-A002-0C741990C6AB}" v="289" dt="2020-10-13T15:56:53.865"/>
    <p1510:client id="{71FFAAE0-A5F7-49AD-85A5-3847D2DF8666}" v="4" dt="2020-10-12T18:29:48.045"/>
    <p1510:client id="{73A3E2B3-F549-458B-8189-86C44A3DBBF8}" v="1" dt="2020-10-21T15:18:10.070"/>
    <p1510:client id="{7AF4023C-D28C-4EB9-927B-CC361EB113BD}" v="18" dt="2020-09-14T17:00:31.041"/>
    <p1510:client id="{903C7ED3-E946-4D9D-B3E1-9FD24F68B43B}" v="18" dt="2020-10-14T20:19:34.113"/>
    <p1510:client id="{ABB52198-9DB6-4414-B009-F33DA84B8B08}" v="95" dt="2020-10-15T12:59:19.452"/>
    <p1510:client id="{C9A05C8E-5696-4ECA-94EB-8E639127DD92}" v="290" dt="2020-10-14T18:57:17.873"/>
    <p1510:client id="{CA46FE66-21F7-463D-8A0D-649D059DC0E3}" v="8" dt="2021-09-21T21:44:05.470"/>
    <p1510:client id="{CA8E8E79-20E8-48A3-B645-4E7827967CA7}" v="4" dt="2021-09-30T14:07:00.283"/>
    <p1510:client id="{DDCDEB38-92B1-41DE-B927-4A6DDC20D3A5}" v="2" dt="2020-10-10T22:29:43.512"/>
    <p1510:client id="{EEE5C6CD-E22B-4583-ABF9-2C682092FD75}" v="148" dt="2020-10-13T21:22:25.012"/>
    <p1510:client id="{F1572941-FDCB-474A-9C5A-AA8D69EB41C7}" v="6" dt="2020-10-16T22:17:29.030"/>
    <p1510:client id="{F4B55836-C277-4A17-AD74-763271DE9C2D}" v="1" dt="2020-10-09T14:52:30.231"/>
    <p1510:client id="{FC39D45C-811F-44EC-B4EB-2803CFCDB9A4}" v="729" dt="2020-10-15T01:49:58.973"/>
    <p1510:client id="{FE850849-01CB-4AC4-8D79-7C960251663E}" v="2" dt="2021-04-15T22:06:05.8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07" autoAdjust="0"/>
    <p:restoredTop sz="89542" autoAdjust="0"/>
  </p:normalViewPr>
  <p:slideViewPr>
    <p:cSldViewPr snapToGrid="0">
      <p:cViewPr varScale="1">
        <p:scale>
          <a:sx n="60" d="100"/>
          <a:sy n="60" d="100"/>
        </p:scale>
        <p:origin x="280" y="40"/>
      </p:cViewPr>
      <p:guideLst/>
    </p:cSldViewPr>
  </p:slideViewPr>
  <p:outlineViewPr>
    <p:cViewPr>
      <p:scale>
        <a:sx n="33" d="100"/>
        <a:sy n="33" d="100"/>
      </p:scale>
      <p:origin x="0" y="-339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8" d="100"/>
          <a:sy n="88" d="100"/>
        </p:scale>
        <p:origin x="3776" y="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commentAuthors" Target="commentAuthors.xml"/><Relationship Id="rId136"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presProps" Target="pres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t>Largest Occupational Groups in the U.S., 2020</a:t>
            </a:r>
          </a:p>
        </c:rich>
      </c:tx>
      <c:layout>
        <c:manualLayout>
          <c:xMode val="edge"/>
          <c:yMode val="edge"/>
          <c:x val="0.21430732154695592"/>
          <c:y val="2.6828882430344664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45053482606266598"/>
          <c:y val="0.18129383044382699"/>
          <c:w val="0.51536661433298503"/>
          <c:h val="0.77736111111111095"/>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1-783E-4B16-9F12-9B27BCAA8C26}"/>
              </c:ext>
            </c:extLst>
          </c:dPt>
          <c:dPt>
            <c:idx val="1"/>
            <c:invertIfNegative val="0"/>
            <c:bubble3D val="0"/>
            <c:spPr>
              <a:solidFill>
                <a:schemeClr val="accent1">
                  <a:lumMod val="50000"/>
                </a:schemeClr>
              </a:solidFill>
              <a:ln>
                <a:noFill/>
              </a:ln>
              <a:effectLst/>
            </c:spPr>
            <c:extLst>
              <c:ext xmlns:c16="http://schemas.microsoft.com/office/drawing/2014/chart" uri="{C3380CC4-5D6E-409C-BE32-E72D297353CC}">
                <c16:uniqueId val="{00000003-783E-4B16-9F12-9B27BCAA8C26}"/>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5-783E-4B16-9F12-9B27BCAA8C26}"/>
              </c:ext>
            </c:extLst>
          </c:dPt>
          <c:dPt>
            <c:idx val="3"/>
            <c:invertIfNegative val="0"/>
            <c:bubble3D val="0"/>
            <c:spPr>
              <a:solidFill>
                <a:schemeClr val="accent1">
                  <a:lumMod val="50000"/>
                </a:schemeClr>
              </a:solidFill>
              <a:ln>
                <a:noFill/>
              </a:ln>
              <a:effectLst/>
            </c:spPr>
            <c:extLst>
              <c:ext xmlns:c16="http://schemas.microsoft.com/office/drawing/2014/chart" uri="{C3380CC4-5D6E-409C-BE32-E72D297353CC}">
                <c16:uniqueId val="{00000007-783E-4B16-9F12-9B27BCAA8C26}"/>
              </c:ext>
            </c:extLst>
          </c:dPt>
          <c:dPt>
            <c:idx val="4"/>
            <c:invertIfNegative val="0"/>
            <c:bubble3D val="0"/>
            <c:spPr>
              <a:solidFill>
                <a:schemeClr val="accent1">
                  <a:lumMod val="50000"/>
                </a:schemeClr>
              </a:solidFill>
              <a:ln>
                <a:noFill/>
              </a:ln>
              <a:effectLst/>
            </c:spPr>
            <c:extLst>
              <c:ext xmlns:c16="http://schemas.microsoft.com/office/drawing/2014/chart" uri="{C3380CC4-5D6E-409C-BE32-E72D297353CC}">
                <c16:uniqueId val="{00000009-783E-4B16-9F12-9B27BCAA8C26}"/>
              </c:ext>
            </c:extLst>
          </c:dPt>
          <c:dPt>
            <c:idx val="5"/>
            <c:invertIfNegative val="0"/>
            <c:bubble3D val="0"/>
            <c:spPr>
              <a:solidFill>
                <a:schemeClr val="accent1">
                  <a:lumMod val="50000"/>
                </a:schemeClr>
              </a:solidFill>
              <a:ln>
                <a:noFill/>
              </a:ln>
              <a:effectLst/>
            </c:spPr>
            <c:extLst>
              <c:ext xmlns:c16="http://schemas.microsoft.com/office/drawing/2014/chart" uri="{C3380CC4-5D6E-409C-BE32-E72D297353CC}">
                <c16:uniqueId val="{0000000B-783E-4B16-9F12-9B27BCAA8C26}"/>
              </c:ext>
            </c:extLst>
          </c:dPt>
          <c:dPt>
            <c:idx val="6"/>
            <c:invertIfNegative val="0"/>
            <c:bubble3D val="0"/>
            <c:spPr>
              <a:solidFill>
                <a:srgbClr val="C00000"/>
              </a:solidFill>
              <a:ln>
                <a:noFill/>
              </a:ln>
              <a:effectLst/>
            </c:spPr>
            <c:extLst>
              <c:ext xmlns:c16="http://schemas.microsoft.com/office/drawing/2014/chart" uri="{C3380CC4-5D6E-409C-BE32-E72D297353CC}">
                <c16:uniqueId val="{0000000D-783E-4B16-9F12-9B27BCAA8C26}"/>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'OC group'!$A$4:$A$10</c:f>
              <c:strCache>
                <c:ptCount val="7"/>
                <c:pt idx="0">
                  <c:v>Registered Nurses </c:v>
                </c:pt>
                <c:pt idx="1">
                  <c:v>Fast Food &amp; Counter Workers </c:v>
                </c:pt>
                <c:pt idx="2">
                  <c:v>Law Enforcement &amp; Public Safety Workers </c:v>
                </c:pt>
                <c:pt idx="3">
                  <c:v>Cashiers </c:v>
                </c:pt>
                <c:pt idx="4">
                  <c:v>Teachers from K to 12th Grade </c:v>
                </c:pt>
                <c:pt idx="5">
                  <c:v>Retail Salespersons </c:v>
                </c:pt>
                <c:pt idx="6">
                  <c:v>Direct-Care Workers </c:v>
                </c:pt>
              </c:strCache>
            </c:strRef>
          </c:cat>
          <c:val>
            <c:numRef>
              <c:f>'OC group'!$B$4:$B$10</c:f>
              <c:numCache>
                <c:formatCode>#,##0</c:formatCode>
                <c:ptCount val="7"/>
                <c:pt idx="0">
                  <c:v>3449300</c:v>
                </c:pt>
                <c:pt idx="1">
                  <c:v>3553000</c:v>
                </c:pt>
                <c:pt idx="2">
                  <c:v>3612000</c:v>
                </c:pt>
                <c:pt idx="3">
                  <c:v>3667000</c:v>
                </c:pt>
                <c:pt idx="4">
                  <c:v>3902000</c:v>
                </c:pt>
                <c:pt idx="5">
                  <c:v>4968400</c:v>
                </c:pt>
                <c:pt idx="6">
                  <c:v>4999100</c:v>
                </c:pt>
              </c:numCache>
            </c:numRef>
          </c:val>
          <c:extLst>
            <c:ext xmlns:c16="http://schemas.microsoft.com/office/drawing/2014/chart" uri="{C3380CC4-5D6E-409C-BE32-E72D297353CC}">
              <c16:uniqueId val="{0000000E-783E-4B16-9F12-9B27BCAA8C26}"/>
            </c:ext>
          </c:extLst>
        </c:ser>
        <c:dLbls>
          <c:showLegendKey val="0"/>
          <c:showVal val="0"/>
          <c:showCatName val="0"/>
          <c:showSerName val="0"/>
          <c:showPercent val="0"/>
          <c:showBubbleSize val="0"/>
        </c:dLbls>
        <c:gapWidth val="100"/>
        <c:axId val="-2022035152"/>
        <c:axId val="-2016356304"/>
      </c:barChart>
      <c:catAx>
        <c:axId val="-2022035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16356304"/>
        <c:crosses val="autoZero"/>
        <c:auto val="0"/>
        <c:lblAlgn val="ctr"/>
        <c:lblOffset val="100"/>
        <c:noMultiLvlLbl val="0"/>
      </c:catAx>
      <c:valAx>
        <c:axId val="-2016356304"/>
        <c:scaling>
          <c:orientation val="minMax"/>
        </c:scaling>
        <c:delete val="1"/>
        <c:axPos val="b"/>
        <c:numFmt formatCode="#,##0" sourceLinked="1"/>
        <c:majorTickMark val="none"/>
        <c:minorTickMark val="none"/>
        <c:tickLblPos val="nextTo"/>
        <c:crossAx val="-2022035152"/>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t>Projected Aging of the Direct-Care Workforce in the United States, 2010-2020</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8055555555555599E-2"/>
          <c:y val="0.26981318511656599"/>
          <c:w val="0.969444444444445"/>
          <c:h val="0.63173934140585397"/>
        </c:manualLayout>
      </c:layout>
      <c:lineChart>
        <c:grouping val="standard"/>
        <c:varyColors val="0"/>
        <c:ser>
          <c:idx val="0"/>
          <c:order val="0"/>
          <c:tx>
            <c:strRef>
              <c:f>age!$F$7</c:f>
              <c:strCache>
                <c:ptCount val="1"/>
                <c:pt idx="0">
                  <c:v>age 16-34</c:v>
                </c:pt>
              </c:strCache>
            </c:strRef>
          </c:tx>
          <c:spPr>
            <a:ln w="63500" cap="rnd">
              <a:solidFill>
                <a:srgbClr val="4BACC6"/>
              </a:solidFill>
              <a:round/>
            </a:ln>
            <a:effectLst/>
          </c:spPr>
          <c:marker>
            <c:symbol val="square"/>
            <c:size val="15"/>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age!$G$6:$I$6</c:f>
              <c:numCache>
                <c:formatCode>General</c:formatCode>
                <c:ptCount val="3"/>
                <c:pt idx="0">
                  <c:v>2010</c:v>
                </c:pt>
                <c:pt idx="1">
                  <c:v>2015</c:v>
                </c:pt>
                <c:pt idx="2">
                  <c:v>2020</c:v>
                </c:pt>
              </c:numCache>
            </c:numRef>
          </c:cat>
          <c:val>
            <c:numRef>
              <c:f>age!$G$7:$I$7</c:f>
              <c:numCache>
                <c:formatCode>0%</c:formatCode>
                <c:ptCount val="3"/>
                <c:pt idx="0">
                  <c:v>0.38</c:v>
                </c:pt>
                <c:pt idx="1">
                  <c:v>0.38</c:v>
                </c:pt>
                <c:pt idx="2">
                  <c:v>0.36</c:v>
                </c:pt>
              </c:numCache>
            </c:numRef>
          </c:val>
          <c:smooth val="0"/>
          <c:extLst>
            <c:ext xmlns:c16="http://schemas.microsoft.com/office/drawing/2014/chart" uri="{C3380CC4-5D6E-409C-BE32-E72D297353CC}">
              <c16:uniqueId val="{00000000-585B-4618-9F6D-0A70D27E1047}"/>
            </c:ext>
          </c:extLst>
        </c:ser>
        <c:ser>
          <c:idx val="1"/>
          <c:order val="1"/>
          <c:tx>
            <c:strRef>
              <c:f>age!$F$8</c:f>
              <c:strCache>
                <c:ptCount val="1"/>
                <c:pt idx="0">
                  <c:v>age 35-54</c:v>
                </c:pt>
              </c:strCache>
            </c:strRef>
          </c:tx>
          <c:spPr>
            <a:ln w="50800" cap="rnd">
              <a:solidFill>
                <a:srgbClr val="C00000"/>
              </a:solidFill>
              <a:round/>
            </a:ln>
            <a:effectLst/>
          </c:spPr>
          <c:marker>
            <c:symbol val="circle"/>
            <c:size val="15"/>
            <c:spPr>
              <a:solidFill>
                <a:srgbClr val="C00000"/>
              </a:solidFill>
              <a:ln w="9525">
                <a:no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age!$G$6:$I$6</c:f>
              <c:numCache>
                <c:formatCode>General</c:formatCode>
                <c:ptCount val="3"/>
                <c:pt idx="0">
                  <c:v>2010</c:v>
                </c:pt>
                <c:pt idx="1">
                  <c:v>2015</c:v>
                </c:pt>
                <c:pt idx="2">
                  <c:v>2020</c:v>
                </c:pt>
              </c:numCache>
            </c:numRef>
          </c:cat>
          <c:val>
            <c:numRef>
              <c:f>age!$G$8:$I$8</c:f>
              <c:numCache>
                <c:formatCode>0%</c:formatCode>
                <c:ptCount val="3"/>
                <c:pt idx="0">
                  <c:v>0.39</c:v>
                </c:pt>
                <c:pt idx="1">
                  <c:v>0.39</c:v>
                </c:pt>
                <c:pt idx="2">
                  <c:v>0.36</c:v>
                </c:pt>
              </c:numCache>
            </c:numRef>
          </c:val>
          <c:smooth val="0"/>
          <c:extLst>
            <c:ext xmlns:c16="http://schemas.microsoft.com/office/drawing/2014/chart" uri="{C3380CC4-5D6E-409C-BE32-E72D297353CC}">
              <c16:uniqueId val="{00000001-585B-4618-9F6D-0A70D27E1047}"/>
            </c:ext>
          </c:extLst>
        </c:ser>
        <c:ser>
          <c:idx val="2"/>
          <c:order val="2"/>
          <c:tx>
            <c:strRef>
              <c:f>age!$F$9</c:f>
              <c:strCache>
                <c:ptCount val="1"/>
                <c:pt idx="0">
                  <c:v>55 and older</c:v>
                </c:pt>
              </c:strCache>
            </c:strRef>
          </c:tx>
          <c:spPr>
            <a:ln w="63500" cap="rnd">
              <a:solidFill>
                <a:sysClr val="window" lastClr="FFFFFF">
                  <a:lumMod val="50000"/>
                </a:sysClr>
              </a:solidFill>
              <a:round/>
            </a:ln>
            <a:effectLst/>
          </c:spPr>
          <c:marker>
            <c:symbol val="circle"/>
            <c:size val="15"/>
            <c:spPr>
              <a:solidFill>
                <a:sysClr val="window" lastClr="FFFFFF">
                  <a:lumMod val="50000"/>
                </a:sysClr>
              </a:solidFill>
              <a:ln w="9525">
                <a:no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age!$G$6:$I$6</c:f>
              <c:numCache>
                <c:formatCode>General</c:formatCode>
                <c:ptCount val="3"/>
                <c:pt idx="0">
                  <c:v>2010</c:v>
                </c:pt>
                <c:pt idx="1">
                  <c:v>2015</c:v>
                </c:pt>
                <c:pt idx="2">
                  <c:v>2020</c:v>
                </c:pt>
              </c:numCache>
            </c:numRef>
          </c:cat>
          <c:val>
            <c:numRef>
              <c:f>age!$G$9:$I$9</c:f>
              <c:numCache>
                <c:formatCode>0%</c:formatCode>
                <c:ptCount val="3"/>
                <c:pt idx="0">
                  <c:v>0.23</c:v>
                </c:pt>
                <c:pt idx="1">
                  <c:v>0.24</c:v>
                </c:pt>
                <c:pt idx="2">
                  <c:v>0.28000000000000003</c:v>
                </c:pt>
              </c:numCache>
            </c:numRef>
          </c:val>
          <c:smooth val="0"/>
          <c:extLst>
            <c:ext xmlns:c16="http://schemas.microsoft.com/office/drawing/2014/chart" uri="{C3380CC4-5D6E-409C-BE32-E72D297353CC}">
              <c16:uniqueId val="{00000002-585B-4618-9F6D-0A70D27E1047}"/>
            </c:ext>
          </c:extLst>
        </c:ser>
        <c:dLbls>
          <c:showLegendKey val="0"/>
          <c:showVal val="0"/>
          <c:showCatName val="0"/>
          <c:showSerName val="0"/>
          <c:showPercent val="0"/>
          <c:showBubbleSize val="0"/>
        </c:dLbls>
        <c:marker val="1"/>
        <c:smooth val="0"/>
        <c:axId val="-1996195904"/>
        <c:axId val="-1995666384"/>
      </c:lineChart>
      <c:catAx>
        <c:axId val="-1996195904"/>
        <c:scaling>
          <c:orientation val="minMax"/>
        </c:scaling>
        <c:delete val="0"/>
        <c:axPos val="b"/>
        <c:numFmt formatCode="General" sourceLinked="1"/>
        <c:majorTickMark val="none"/>
        <c:minorTickMark val="cross"/>
        <c:tickLblPos val="nextTo"/>
        <c:spPr>
          <a:noFill/>
          <a:ln w="9525" cap="flat" cmpd="sng" algn="ctr">
            <a:solidFill>
              <a:sysClr val="window" lastClr="FFFFFF">
                <a:lumMod val="50000"/>
              </a:sys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995666384"/>
        <c:crosses val="autoZero"/>
        <c:auto val="1"/>
        <c:lblAlgn val="ctr"/>
        <c:lblOffset val="100"/>
        <c:noMultiLvlLbl val="0"/>
      </c:catAx>
      <c:valAx>
        <c:axId val="-1995666384"/>
        <c:scaling>
          <c:orientation val="minMax"/>
        </c:scaling>
        <c:delete val="1"/>
        <c:axPos val="l"/>
        <c:numFmt formatCode="0%" sourceLinked="1"/>
        <c:majorTickMark val="none"/>
        <c:minorTickMark val="none"/>
        <c:tickLblPos val="nextTo"/>
        <c:crossAx val="-1996195904"/>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9688640791003"/>
          <c:y val="3.23410829169299E-2"/>
          <c:w val="0.72340097143029503"/>
          <c:h val="0.96667506252911195"/>
        </c:manualLayout>
      </c:layout>
      <c:barChart>
        <c:barDir val="bar"/>
        <c:grouping val="clustered"/>
        <c:varyColors val="0"/>
        <c:ser>
          <c:idx val="0"/>
          <c:order val="0"/>
          <c:tx>
            <c:strRef>
              <c:f>'workforce growth'!$B$2</c:f>
              <c:strCache>
                <c:ptCount val="1"/>
                <c:pt idx="0">
                  <c:v>2016</c:v>
                </c:pt>
              </c:strCache>
            </c:strRef>
          </c:tx>
          <c:spPr>
            <a:solidFill>
              <a:schemeClr val="accent1"/>
            </a:solidFill>
            <a:ln>
              <a:noFill/>
            </a:ln>
            <a:effectLst/>
          </c:spPr>
          <c:invertIfNegative val="0"/>
          <c:dLbls>
            <c:dLbl>
              <c:idx val="1"/>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C396-4CA0-AF7D-B1E46630F903}"/>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'workforce growth'!$A$3:$A$6</c:f>
              <c:strCache>
                <c:ptCount val="4"/>
                <c:pt idx="0">
                  <c:v>HOME CARE</c:v>
                </c:pt>
                <c:pt idx="1">
                  <c:v>NURSING HOMES</c:v>
                </c:pt>
                <c:pt idx="2">
                  <c:v>OTHER INDUSTRIES</c:v>
                </c:pt>
                <c:pt idx="3">
                  <c:v>TOTAL</c:v>
                </c:pt>
              </c:strCache>
            </c:strRef>
          </c:cat>
          <c:val>
            <c:numRef>
              <c:f>'workforce growth'!$B$3:$B$6</c:f>
              <c:numCache>
                <c:formatCode>#,##0</c:formatCode>
                <c:ptCount val="4"/>
                <c:pt idx="0">
                  <c:v>1970900</c:v>
                </c:pt>
                <c:pt idx="1">
                  <c:v>603700</c:v>
                </c:pt>
                <c:pt idx="2">
                  <c:v>1863300</c:v>
                </c:pt>
                <c:pt idx="3">
                  <c:v>4437900</c:v>
                </c:pt>
              </c:numCache>
            </c:numRef>
          </c:val>
          <c:extLst>
            <c:ext xmlns:c16="http://schemas.microsoft.com/office/drawing/2014/chart" uri="{C3380CC4-5D6E-409C-BE32-E72D297353CC}">
              <c16:uniqueId val="{00000001-A4C4-8B46-99F0-4BB2783CBEDD}"/>
            </c:ext>
          </c:extLst>
        </c:ser>
        <c:ser>
          <c:idx val="1"/>
          <c:order val="1"/>
          <c:tx>
            <c:strRef>
              <c:f>'workforce growth'!$C$2</c:f>
              <c:strCache>
                <c:ptCount val="1"/>
                <c:pt idx="0">
                  <c:v>2026</c:v>
                </c:pt>
              </c:strCache>
            </c:strRef>
          </c:tx>
          <c:spPr>
            <a:solidFill>
              <a:schemeClr val="accent1">
                <a:lumMod val="50000"/>
              </a:schemeClr>
            </a:solidFill>
            <a:ln>
              <a:noFill/>
            </a:ln>
            <a:effectLst/>
          </c:spPr>
          <c:invertIfNegative val="0"/>
          <c:dLbls>
            <c:dLbl>
              <c:idx val="1"/>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C396-4CA0-AF7D-B1E46630F903}"/>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'workforce growth'!$A$3:$A$6</c:f>
              <c:strCache>
                <c:ptCount val="4"/>
                <c:pt idx="0">
                  <c:v>HOME CARE</c:v>
                </c:pt>
                <c:pt idx="1">
                  <c:v>NURSING HOMES</c:v>
                </c:pt>
                <c:pt idx="2">
                  <c:v>OTHER INDUSTRIES</c:v>
                </c:pt>
                <c:pt idx="3">
                  <c:v>TOTAL</c:v>
                </c:pt>
              </c:strCache>
            </c:strRef>
          </c:cat>
          <c:val>
            <c:numRef>
              <c:f>'workforce growth'!$C$3:$C$6</c:f>
              <c:numCache>
                <c:formatCode>#,##0</c:formatCode>
                <c:ptCount val="4"/>
                <c:pt idx="0">
                  <c:v>3003900</c:v>
                </c:pt>
                <c:pt idx="1">
                  <c:v>607900</c:v>
                </c:pt>
                <c:pt idx="2">
                  <c:v>2169700</c:v>
                </c:pt>
                <c:pt idx="3">
                  <c:v>5781500</c:v>
                </c:pt>
              </c:numCache>
            </c:numRef>
          </c:val>
          <c:extLst>
            <c:ext xmlns:c16="http://schemas.microsoft.com/office/drawing/2014/chart" uri="{C3380CC4-5D6E-409C-BE32-E72D297353CC}">
              <c16:uniqueId val="{00000003-A4C4-8B46-99F0-4BB2783CBEDD}"/>
            </c:ext>
          </c:extLst>
        </c:ser>
        <c:dLbls>
          <c:showLegendKey val="0"/>
          <c:showVal val="0"/>
          <c:showCatName val="0"/>
          <c:showSerName val="0"/>
          <c:showPercent val="0"/>
          <c:showBubbleSize val="0"/>
        </c:dLbls>
        <c:gapWidth val="50"/>
        <c:axId val="1004467024"/>
        <c:axId val="1004468800"/>
      </c:barChart>
      <c:catAx>
        <c:axId val="1004467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4468800"/>
        <c:crosses val="autoZero"/>
        <c:auto val="1"/>
        <c:lblAlgn val="ctr"/>
        <c:lblOffset val="100"/>
        <c:noMultiLvlLbl val="0"/>
      </c:catAx>
      <c:valAx>
        <c:axId val="1004468800"/>
        <c:scaling>
          <c:orientation val="minMax"/>
          <c:max val="6000000"/>
        </c:scaling>
        <c:delete val="0"/>
        <c:axPos val="t"/>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4467024"/>
        <c:crosses val="autoZero"/>
        <c:crossBetween val="between"/>
      </c:valAx>
      <c:spPr>
        <a:noFill/>
        <a:ln>
          <a:noFill/>
        </a:ln>
        <a:effectLst/>
      </c:spPr>
    </c:plotArea>
    <c:legend>
      <c:legendPos val="b"/>
      <c:layout>
        <c:manualLayout>
          <c:xMode val="edge"/>
          <c:yMode val="edge"/>
          <c:x val="0.68330500874890598"/>
          <c:y val="0.143448402949541"/>
          <c:w val="9.7278871391076105E-2"/>
          <c:h val="0.2038504598123709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833289588801399"/>
          <c:y val="3.1132573566530299E-2"/>
          <c:w val="0.44333377077865299"/>
          <c:h val="0.91794137536995302"/>
        </c:manualLayout>
      </c:layout>
      <c:barChart>
        <c:barDir val="bar"/>
        <c:grouping val="clustered"/>
        <c:varyColors val="0"/>
        <c:ser>
          <c:idx val="1"/>
          <c:order val="1"/>
          <c:tx>
            <c:strRef>
              <c:f>'BLS Employment Stats'!$D$3</c:f>
              <c:strCache>
                <c:ptCount val="1"/>
                <c:pt idx="0">
                  <c:v>Median hourly</c:v>
                </c:pt>
              </c:strCache>
            </c:strRef>
          </c:tx>
          <c:spPr>
            <a:solidFill>
              <a:schemeClr val="accent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9935-416C-9E1F-32922D5C26D9}"/>
              </c:ext>
            </c:extLst>
          </c:dPt>
          <c:dPt>
            <c:idx val="1"/>
            <c:invertIfNegative val="0"/>
            <c:bubble3D val="0"/>
            <c:spPr>
              <a:solidFill>
                <a:srgbClr val="C00000"/>
              </a:solidFill>
              <a:ln>
                <a:noFill/>
              </a:ln>
              <a:effectLst/>
            </c:spPr>
            <c:extLst>
              <c:ext xmlns:c16="http://schemas.microsoft.com/office/drawing/2014/chart" uri="{C3380CC4-5D6E-409C-BE32-E72D297353CC}">
                <c16:uniqueId val="{00000003-9935-416C-9E1F-32922D5C26D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9935-416C-9E1F-32922D5C26D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935-416C-9E1F-32922D5C26D9}"/>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9935-416C-9E1F-32922D5C26D9}"/>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9935-416C-9E1F-32922D5C26D9}"/>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9935-416C-9E1F-32922D5C26D9}"/>
              </c:ext>
            </c:extLst>
          </c:dPt>
          <c:dPt>
            <c:idx val="7"/>
            <c:invertIfNegative val="0"/>
            <c:bubble3D val="0"/>
            <c:spPr>
              <a:solidFill>
                <a:schemeClr val="tx2"/>
              </a:solidFill>
              <a:ln>
                <a:noFill/>
              </a:ln>
              <a:effectLst/>
            </c:spPr>
            <c:extLst>
              <c:ext xmlns:c16="http://schemas.microsoft.com/office/drawing/2014/chart" uri="{C3380CC4-5D6E-409C-BE32-E72D297353CC}">
                <c16:uniqueId val="{0000000F-9935-416C-9E1F-32922D5C26D9}"/>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'BLS Employment Stats'!$B$4:$B$12</c:f>
              <c:strCache>
                <c:ptCount val="8"/>
                <c:pt idx="0">
                  <c:v>Parking Enforcement Workers</c:v>
                </c:pt>
                <c:pt idx="1">
                  <c:v>Refuse and Recyclable Material Collectors</c:v>
                </c:pt>
                <c:pt idx="2">
                  <c:v>Nursing Assistants</c:v>
                </c:pt>
                <c:pt idx="3">
                  <c:v>Orderlies</c:v>
                </c:pt>
                <c:pt idx="4">
                  <c:v>Other Personal Care and Service Workers</c:v>
                </c:pt>
                <c:pt idx="5">
                  <c:v>Home Health Aides</c:v>
                </c:pt>
                <c:pt idx="6">
                  <c:v>Personal Care Aides</c:v>
                </c:pt>
                <c:pt idx="7">
                  <c:v>Parking Lot Attendants</c:v>
                </c:pt>
              </c:strCache>
              <c:extLst/>
            </c:strRef>
          </c:cat>
          <c:val>
            <c:numRef>
              <c:f>'BLS Employment Stats'!$D$4:$D$12</c:f>
              <c:numCache>
                <c:formatCode>"$"#,##0.00</c:formatCode>
                <c:ptCount val="8"/>
                <c:pt idx="0">
                  <c:v>18.760000000000002</c:v>
                </c:pt>
                <c:pt idx="1">
                  <c:v>17.39</c:v>
                </c:pt>
                <c:pt idx="2">
                  <c:v>13.23</c:v>
                </c:pt>
                <c:pt idx="3">
                  <c:v>13.07</c:v>
                </c:pt>
                <c:pt idx="4">
                  <c:v>12.45</c:v>
                </c:pt>
                <c:pt idx="5">
                  <c:v>11.16</c:v>
                </c:pt>
                <c:pt idx="6">
                  <c:v>11.11</c:v>
                </c:pt>
                <c:pt idx="7">
                  <c:v>10.76</c:v>
                </c:pt>
              </c:numCache>
              <c:extLst/>
            </c:numRef>
          </c:val>
          <c:extLst>
            <c:ext xmlns:c16="http://schemas.microsoft.com/office/drawing/2014/chart" uri="{C3380CC4-5D6E-409C-BE32-E72D297353CC}">
              <c16:uniqueId val="{00000010-9935-416C-9E1F-32922D5C26D9}"/>
            </c:ext>
          </c:extLst>
        </c:ser>
        <c:dLbls>
          <c:showLegendKey val="0"/>
          <c:showVal val="0"/>
          <c:showCatName val="0"/>
          <c:showSerName val="0"/>
          <c:showPercent val="0"/>
          <c:showBubbleSize val="0"/>
        </c:dLbls>
        <c:gapWidth val="182"/>
        <c:axId val="1012502656"/>
        <c:axId val="1012471584"/>
        <c:extLst>
          <c:ext xmlns:c15="http://schemas.microsoft.com/office/drawing/2012/chart" uri="{02D57815-91ED-43cb-92C2-25804820EDAC}">
            <c15:filteredBarSeries>
              <c15:ser>
                <c:idx val="0"/>
                <c:order val="0"/>
                <c:tx>
                  <c:strRef>
                    <c:extLst>
                      <c:ext uri="{02D57815-91ED-43cb-92C2-25804820EDAC}">
                        <c15:formulaRef>
                          <c15:sqref>'BLS Employment Stats'!$C$3</c15:sqref>
                        </c15:formulaRef>
                      </c:ext>
                    </c:extLst>
                    <c:strCache>
                      <c:ptCount val="1"/>
                      <c:pt idx="0">
                        <c:v>Mean hourly</c:v>
                      </c:pt>
                    </c:strCache>
                  </c:strRef>
                </c:tx>
                <c:spPr>
                  <a:solidFill>
                    <a:schemeClr val="accent1"/>
                  </a:solidFill>
                  <a:ln>
                    <a:noFill/>
                  </a:ln>
                  <a:effectLst/>
                </c:spPr>
                <c:invertIfNegative val="0"/>
                <c:cat>
                  <c:strRef>
                    <c:extLst>
                      <c:ext uri="{02D57815-91ED-43cb-92C2-25804820EDAC}">
                        <c15:formulaRef>
                          <c15:sqref>'BLS Employment Stats'!$B$4:$B$12</c15:sqref>
                        </c15:formulaRef>
                      </c:ext>
                    </c:extLst>
                    <c:strCache>
                      <c:ptCount val="8"/>
                      <c:pt idx="0">
                        <c:v>Parking Enforcement Workers</c:v>
                      </c:pt>
                      <c:pt idx="1">
                        <c:v>Refuse and Recyclable Material Collectors</c:v>
                      </c:pt>
                      <c:pt idx="2">
                        <c:v>Nursing Assistants</c:v>
                      </c:pt>
                      <c:pt idx="3">
                        <c:v>Orderlies</c:v>
                      </c:pt>
                      <c:pt idx="4">
                        <c:v>Other Personal Care and Service Workers</c:v>
                      </c:pt>
                      <c:pt idx="5">
                        <c:v>Home Health Aides</c:v>
                      </c:pt>
                      <c:pt idx="6">
                        <c:v>Personal Care Aides</c:v>
                      </c:pt>
                      <c:pt idx="7">
                        <c:v>Parking Lot Attendants</c:v>
                      </c:pt>
                    </c:strCache>
                  </c:strRef>
                </c:cat>
                <c:val>
                  <c:numRef>
                    <c:extLst>
                      <c:ext uri="{02D57815-91ED-43cb-92C2-25804820EDAC}">
                        <c15:formulaRef>
                          <c15:sqref>'BLS Employment Stats'!$C$4:$C$12</c15:sqref>
                        </c15:formulaRef>
                      </c:ext>
                    </c:extLst>
                    <c:numCache>
                      <c:formatCode>"$"#,##0.00</c:formatCode>
                      <c:ptCount val="8"/>
                      <c:pt idx="0">
                        <c:v>19.63</c:v>
                      </c:pt>
                      <c:pt idx="1">
                        <c:v>18.71</c:v>
                      </c:pt>
                      <c:pt idx="2">
                        <c:v>13.72</c:v>
                      </c:pt>
                      <c:pt idx="3">
                        <c:v>13.94</c:v>
                      </c:pt>
                      <c:pt idx="4">
                        <c:v>13.35</c:v>
                      </c:pt>
                      <c:pt idx="5">
                        <c:v>11.67</c:v>
                      </c:pt>
                      <c:pt idx="6">
                        <c:v>11.59</c:v>
                      </c:pt>
                      <c:pt idx="7">
                        <c:v>11.7</c:v>
                      </c:pt>
                    </c:numCache>
                  </c:numRef>
                </c:val>
                <c:extLst>
                  <c:ext xmlns:c16="http://schemas.microsoft.com/office/drawing/2014/chart" uri="{C3380CC4-5D6E-409C-BE32-E72D297353CC}">
                    <c16:uniqueId val="{00000011-9935-416C-9E1F-32922D5C26D9}"/>
                  </c:ext>
                </c:extLst>
              </c15:ser>
            </c15:filteredBarSeries>
          </c:ext>
        </c:extLst>
      </c:barChart>
      <c:catAx>
        <c:axId val="10125026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1012471584"/>
        <c:crosses val="autoZero"/>
        <c:auto val="1"/>
        <c:lblAlgn val="ctr"/>
        <c:lblOffset val="100"/>
        <c:noMultiLvlLbl val="0"/>
      </c:catAx>
      <c:valAx>
        <c:axId val="1012471584"/>
        <c:scaling>
          <c:orientation val="minMax"/>
        </c:scaling>
        <c:delete val="1"/>
        <c:axPos val="t"/>
        <c:numFmt formatCode="&quot;$&quot;#,##0.00" sourceLinked="1"/>
        <c:majorTickMark val="none"/>
        <c:minorTickMark val="none"/>
        <c:tickLblPos val="nextTo"/>
        <c:crossAx val="1012502656"/>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4" Type="http://schemas.openxmlformats.org/officeDocument/2006/relationships/image" Target="../media/image51.tiff"/></Relationships>
</file>

<file path=ppt/diagrams/_rels/data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4" Type="http://schemas.openxmlformats.org/officeDocument/2006/relationships/image" Target="../media/image51.tiff"/></Relationships>
</file>

<file path=ppt/diagrams/_rels/drawing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100F7A-7681-4054-BF19-A135CDA9671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39889982-7296-4C5E-ADB5-8F041F84F0CE}">
      <dgm:prSet phldrT="[Text]" custT="1"/>
      <dgm:spPr/>
      <dgm:t>
        <a:bodyPr/>
        <a:lstStyle/>
        <a:p>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Naveh</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Eldar</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400" dirty="0">
              <a:latin typeface="Open Sans Light" panose="020B0306030504020204" pitchFamily="34" charset="0"/>
              <a:ea typeface="Open Sans Light" panose="020B0306030504020204" pitchFamily="34" charset="0"/>
              <a:cs typeface="Open Sans Light" panose="020B0306030504020204" pitchFamily="34" charset="0"/>
            </a:rPr>
            <a:t>BlueCare Tennessee</a:t>
          </a:r>
        </a:p>
        <a:p>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Naveh_Eldar@bcbst.com</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dgm:t>
    </dgm:pt>
    <dgm:pt modelId="{FB8A9D55-E296-45E7-86BB-B0BCEC294EB5}" type="parTrans" cxnId="{8DDE9327-4370-4F0B-9956-8B66E3C3EB16}">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4C025699-CE27-4201-8DD6-EDA6430D59A1}" type="sibTrans" cxnId="{8DDE9327-4370-4F0B-9956-8B66E3C3EB16}">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F78990FD-98B3-4F2B-9C5E-35A58FB3FA98}">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Joy Dalton</a:t>
          </a:r>
        </a:p>
        <a:p>
          <a:r>
            <a:rPr lang="en-US" sz="1400" dirty="0">
              <a:latin typeface="Open Sans Light" panose="020B0306030504020204" pitchFamily="34" charset="0"/>
              <a:ea typeface="Open Sans Light" panose="020B0306030504020204" pitchFamily="34" charset="0"/>
              <a:cs typeface="Open Sans Light" panose="020B0306030504020204" pitchFamily="34" charset="0"/>
            </a:rPr>
            <a:t>Amerigroup</a:t>
          </a:r>
        </a:p>
        <a:p>
          <a:r>
            <a:rPr lang="en-US" sz="1400" dirty="0">
              <a:latin typeface="Open Sans Light" panose="020B0306030504020204" pitchFamily="34" charset="0"/>
              <a:ea typeface="Open Sans Light" panose="020B0306030504020204" pitchFamily="34" charset="0"/>
              <a:cs typeface="Open Sans Light" panose="020B0306030504020204" pitchFamily="34" charset="0"/>
            </a:rPr>
            <a:t>Joy.dalton@Amerigroup.com</a:t>
          </a:r>
        </a:p>
      </dgm:t>
    </dgm:pt>
    <dgm:pt modelId="{B338FBEB-5BBC-4CEF-8383-C52835BEE142}" type="parTrans" cxnId="{CA1D8928-88C6-43BC-93CF-1EFB6C7D2761}">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66636039-65B1-4B7C-AE96-F0AFEF092533}" type="sibTrans" cxnId="{CA1D8928-88C6-43BC-93CF-1EFB6C7D2761}">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B6453AE4-EE90-4BED-8024-59276A0FA927}">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Nichelle Johnson</a:t>
          </a:r>
        </a:p>
        <a:p>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UnitedHealthcare</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Nichelle_h_johnson@uhc.com</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dgm:t>
    </dgm:pt>
    <dgm:pt modelId="{80B78056-0FDF-4290-94F2-215303F480E1}" type="parTrans" cxnId="{482EA9C7-632A-4C56-8916-63B8C715EEF7}">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7712E6C8-5A18-4797-A25D-BC8893AFBE09}" type="sibTrans" cxnId="{482EA9C7-632A-4C56-8916-63B8C715EEF7}">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603515CB-D67D-444B-8E87-7C249CC37A78}">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Robin Wilmoth</a:t>
          </a:r>
        </a:p>
        <a:p>
          <a:r>
            <a:rPr lang="en-US" sz="1400" dirty="0">
              <a:latin typeface="Open Sans Light" panose="020B0306030504020204" pitchFamily="34" charset="0"/>
              <a:ea typeface="Open Sans Light" panose="020B0306030504020204" pitchFamily="34" charset="0"/>
              <a:cs typeface="Open Sans Light" panose="020B0306030504020204" pitchFamily="34" charset="0"/>
            </a:rPr>
            <a:t>DIDD</a:t>
          </a:r>
        </a:p>
        <a:p>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Robin.wilmoth@tn.gov</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dgm:t>
    </dgm:pt>
    <dgm:pt modelId="{914172EA-11A3-A446-85F1-9A0ADDEFB91F}" type="parTrans" cxnId="{A20A6286-5DF3-9446-AC20-F16F78D047CF}">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71738763-088F-BE45-B764-3EE2D01A9B02}" type="sibTrans" cxnId="{A20A6286-5DF3-9446-AC20-F16F78D047CF}">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7E46E6A8-A657-4BB6-9DC6-BB103DB122DB}" type="pres">
      <dgm:prSet presAssocID="{8D100F7A-7681-4054-BF19-A135CDA9671F}" presName="Name0" presStyleCnt="0">
        <dgm:presLayoutVars>
          <dgm:dir/>
          <dgm:resizeHandles val="exact"/>
        </dgm:presLayoutVars>
      </dgm:prSet>
      <dgm:spPr/>
    </dgm:pt>
    <dgm:pt modelId="{195528B1-F7B5-4A4B-9105-02CB3D01449E}" type="pres">
      <dgm:prSet presAssocID="{39889982-7296-4C5E-ADB5-8F041F84F0CE}" presName="composite" presStyleCnt="0"/>
      <dgm:spPr/>
    </dgm:pt>
    <dgm:pt modelId="{384FD205-B787-40C0-84F8-A0C548E2A024}" type="pres">
      <dgm:prSet presAssocID="{39889982-7296-4C5E-ADB5-8F041F84F0CE}" presName="rect1" presStyleLbl="trAlignAcc1" presStyleIdx="0" presStyleCnt="4">
        <dgm:presLayoutVars>
          <dgm:bulletEnabled val="1"/>
        </dgm:presLayoutVars>
      </dgm:prSet>
      <dgm:spPr/>
    </dgm:pt>
    <dgm:pt modelId="{ABD3B2CC-C267-4ACE-884F-A436CD485AF6}" type="pres">
      <dgm:prSet presAssocID="{39889982-7296-4C5E-ADB5-8F041F84F0CE}" presName="rect2"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4EDABB07-50AD-49CC-96FA-BBA65247874F}" type="pres">
      <dgm:prSet presAssocID="{4C025699-CE27-4201-8DD6-EDA6430D59A1}" presName="sibTrans" presStyleCnt="0"/>
      <dgm:spPr/>
    </dgm:pt>
    <dgm:pt modelId="{EC7D9F65-7994-4526-8747-2C3EF081F6EA}" type="pres">
      <dgm:prSet presAssocID="{F78990FD-98B3-4F2B-9C5E-35A58FB3FA98}" presName="composite" presStyleCnt="0"/>
      <dgm:spPr/>
    </dgm:pt>
    <dgm:pt modelId="{772DA596-4450-4461-A1CF-9F380363059D}" type="pres">
      <dgm:prSet presAssocID="{F78990FD-98B3-4F2B-9C5E-35A58FB3FA98}" presName="rect1" presStyleLbl="trAlignAcc1" presStyleIdx="1" presStyleCnt="4">
        <dgm:presLayoutVars>
          <dgm:bulletEnabled val="1"/>
        </dgm:presLayoutVars>
      </dgm:prSet>
      <dgm:spPr/>
    </dgm:pt>
    <dgm:pt modelId="{DBBA1EC0-F898-4F2B-B1AF-7BD7F850D52B}" type="pres">
      <dgm:prSet presAssocID="{F78990FD-98B3-4F2B-9C5E-35A58FB3FA98}" presName="rect2"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5F5FF2D9-2C50-46DA-ADEC-1521D5C7CC82}" type="pres">
      <dgm:prSet presAssocID="{66636039-65B1-4B7C-AE96-F0AFEF092533}" presName="sibTrans" presStyleCnt="0"/>
      <dgm:spPr/>
    </dgm:pt>
    <dgm:pt modelId="{BA018926-DC5C-444C-BDD8-7DCAF5DA42B5}" type="pres">
      <dgm:prSet presAssocID="{B6453AE4-EE90-4BED-8024-59276A0FA927}" presName="composite" presStyleCnt="0"/>
      <dgm:spPr/>
    </dgm:pt>
    <dgm:pt modelId="{696A704A-8524-4CBD-A1E5-925ED57CCC03}" type="pres">
      <dgm:prSet presAssocID="{B6453AE4-EE90-4BED-8024-59276A0FA927}" presName="rect1" presStyleLbl="trAlignAcc1" presStyleIdx="2" presStyleCnt="4">
        <dgm:presLayoutVars>
          <dgm:bulletEnabled val="1"/>
        </dgm:presLayoutVars>
      </dgm:prSet>
      <dgm:spPr/>
    </dgm:pt>
    <dgm:pt modelId="{B638999F-0CFB-4409-A177-1BF1BEA18AAA}" type="pres">
      <dgm:prSet presAssocID="{B6453AE4-EE90-4BED-8024-59276A0FA927}" presName="rect2"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3282FB52-BEEA-AA48-BA49-B78F74D53AA8}" type="pres">
      <dgm:prSet presAssocID="{7712E6C8-5A18-4797-A25D-BC8893AFBE09}" presName="sibTrans" presStyleCnt="0"/>
      <dgm:spPr/>
    </dgm:pt>
    <dgm:pt modelId="{4816BC36-58CF-D24F-BDF5-30F4235538A9}" type="pres">
      <dgm:prSet presAssocID="{603515CB-D67D-444B-8E87-7C249CC37A78}" presName="composite" presStyleCnt="0"/>
      <dgm:spPr/>
    </dgm:pt>
    <dgm:pt modelId="{8BFBCD71-2A1C-9740-BD36-4DE2CCE31516}" type="pres">
      <dgm:prSet presAssocID="{603515CB-D67D-444B-8E87-7C249CC37A78}" presName="rect1" presStyleLbl="trAlignAcc1" presStyleIdx="3" presStyleCnt="4">
        <dgm:presLayoutVars>
          <dgm:bulletEnabled val="1"/>
        </dgm:presLayoutVars>
      </dgm:prSet>
      <dgm:spPr/>
    </dgm:pt>
    <dgm:pt modelId="{2421CA49-1D16-AE4E-8C1F-06EF972F3AE8}" type="pres">
      <dgm:prSet presAssocID="{603515CB-D67D-444B-8E87-7C249CC37A78}" presName="rect2" presStyleLbl="fgImgPlace1" presStyleIdx="3" presStyleCnt="4"/>
      <dgm:spPr>
        <a:blipFill rotWithShape="1">
          <a:blip xmlns:r="http://schemas.openxmlformats.org/officeDocument/2006/relationships" r:embed="rId4"/>
          <a:srcRect/>
          <a:stretch>
            <a:fillRect l="-9000" r="-9000"/>
          </a:stretch>
        </a:blipFill>
      </dgm:spPr>
    </dgm:pt>
  </dgm:ptLst>
  <dgm:cxnLst>
    <dgm:cxn modelId="{DBCD881C-A8B7-43B8-AE40-17DBFA466655}" type="presOf" srcId="{39889982-7296-4C5E-ADB5-8F041F84F0CE}" destId="{384FD205-B787-40C0-84F8-A0C548E2A024}" srcOrd="0" destOrd="0" presId="urn:microsoft.com/office/officeart/2008/layout/PictureStrips"/>
    <dgm:cxn modelId="{8DDE9327-4370-4F0B-9956-8B66E3C3EB16}" srcId="{8D100F7A-7681-4054-BF19-A135CDA9671F}" destId="{39889982-7296-4C5E-ADB5-8F041F84F0CE}" srcOrd="0" destOrd="0" parTransId="{FB8A9D55-E296-45E7-86BB-B0BCEC294EB5}" sibTransId="{4C025699-CE27-4201-8DD6-EDA6430D59A1}"/>
    <dgm:cxn modelId="{CA1D8928-88C6-43BC-93CF-1EFB6C7D2761}" srcId="{8D100F7A-7681-4054-BF19-A135CDA9671F}" destId="{F78990FD-98B3-4F2B-9C5E-35A58FB3FA98}" srcOrd="1" destOrd="0" parTransId="{B338FBEB-5BBC-4CEF-8383-C52835BEE142}" sibTransId="{66636039-65B1-4B7C-AE96-F0AFEF092533}"/>
    <dgm:cxn modelId="{E7C7C162-41FA-45A1-9A54-DADE25B2D59F}" type="presOf" srcId="{B6453AE4-EE90-4BED-8024-59276A0FA927}" destId="{696A704A-8524-4CBD-A1E5-925ED57CCC03}" srcOrd="0" destOrd="0" presId="urn:microsoft.com/office/officeart/2008/layout/PictureStrips"/>
    <dgm:cxn modelId="{0A4E5E77-B3BA-4349-9570-4821CA2EA19B}" type="presOf" srcId="{F78990FD-98B3-4F2B-9C5E-35A58FB3FA98}" destId="{772DA596-4450-4461-A1CF-9F380363059D}" srcOrd="0" destOrd="0" presId="urn:microsoft.com/office/officeart/2008/layout/PictureStrips"/>
    <dgm:cxn modelId="{A20A6286-5DF3-9446-AC20-F16F78D047CF}" srcId="{8D100F7A-7681-4054-BF19-A135CDA9671F}" destId="{603515CB-D67D-444B-8E87-7C249CC37A78}" srcOrd="3" destOrd="0" parTransId="{914172EA-11A3-A446-85F1-9A0ADDEFB91F}" sibTransId="{71738763-088F-BE45-B764-3EE2D01A9B02}"/>
    <dgm:cxn modelId="{87E46486-A513-D747-B7E2-F9570EF4B9B5}" type="presOf" srcId="{603515CB-D67D-444B-8E87-7C249CC37A78}" destId="{8BFBCD71-2A1C-9740-BD36-4DE2CCE31516}" srcOrd="0" destOrd="0" presId="urn:microsoft.com/office/officeart/2008/layout/PictureStrips"/>
    <dgm:cxn modelId="{28BAD289-C656-489F-82AA-7452A63D642C}" type="presOf" srcId="{8D100F7A-7681-4054-BF19-A135CDA9671F}" destId="{7E46E6A8-A657-4BB6-9DC6-BB103DB122DB}" srcOrd="0" destOrd="0" presId="urn:microsoft.com/office/officeart/2008/layout/PictureStrips"/>
    <dgm:cxn modelId="{482EA9C7-632A-4C56-8916-63B8C715EEF7}" srcId="{8D100F7A-7681-4054-BF19-A135CDA9671F}" destId="{B6453AE4-EE90-4BED-8024-59276A0FA927}" srcOrd="2" destOrd="0" parTransId="{80B78056-0FDF-4290-94F2-215303F480E1}" sibTransId="{7712E6C8-5A18-4797-A25D-BC8893AFBE09}"/>
    <dgm:cxn modelId="{DF301A4B-9906-452F-9ADC-7EEE1D105CBD}" type="presParOf" srcId="{7E46E6A8-A657-4BB6-9DC6-BB103DB122DB}" destId="{195528B1-F7B5-4A4B-9105-02CB3D01449E}" srcOrd="0" destOrd="0" presId="urn:microsoft.com/office/officeart/2008/layout/PictureStrips"/>
    <dgm:cxn modelId="{74F84233-F190-42A7-87ED-DF44B5533515}" type="presParOf" srcId="{195528B1-F7B5-4A4B-9105-02CB3D01449E}" destId="{384FD205-B787-40C0-84F8-A0C548E2A024}" srcOrd="0" destOrd="0" presId="urn:microsoft.com/office/officeart/2008/layout/PictureStrips"/>
    <dgm:cxn modelId="{0E6258F8-3F42-4BC1-A14F-82D4055CD8CE}" type="presParOf" srcId="{195528B1-F7B5-4A4B-9105-02CB3D01449E}" destId="{ABD3B2CC-C267-4ACE-884F-A436CD485AF6}" srcOrd="1" destOrd="0" presId="urn:microsoft.com/office/officeart/2008/layout/PictureStrips"/>
    <dgm:cxn modelId="{E05DB3F8-3C8A-4468-AAA7-8C749428A0EE}" type="presParOf" srcId="{7E46E6A8-A657-4BB6-9DC6-BB103DB122DB}" destId="{4EDABB07-50AD-49CC-96FA-BBA65247874F}" srcOrd="1" destOrd="0" presId="urn:microsoft.com/office/officeart/2008/layout/PictureStrips"/>
    <dgm:cxn modelId="{E2FC4A50-4C47-4975-8A1E-A08408456200}" type="presParOf" srcId="{7E46E6A8-A657-4BB6-9DC6-BB103DB122DB}" destId="{EC7D9F65-7994-4526-8747-2C3EF081F6EA}" srcOrd="2" destOrd="0" presId="urn:microsoft.com/office/officeart/2008/layout/PictureStrips"/>
    <dgm:cxn modelId="{3D7D820E-2F75-4172-9A0D-3E6F453F578F}" type="presParOf" srcId="{EC7D9F65-7994-4526-8747-2C3EF081F6EA}" destId="{772DA596-4450-4461-A1CF-9F380363059D}" srcOrd="0" destOrd="0" presId="urn:microsoft.com/office/officeart/2008/layout/PictureStrips"/>
    <dgm:cxn modelId="{8F583E37-8177-41F6-B7B9-447E436CC9F9}" type="presParOf" srcId="{EC7D9F65-7994-4526-8747-2C3EF081F6EA}" destId="{DBBA1EC0-F898-4F2B-B1AF-7BD7F850D52B}" srcOrd="1" destOrd="0" presId="urn:microsoft.com/office/officeart/2008/layout/PictureStrips"/>
    <dgm:cxn modelId="{BB1D274B-A5C8-43E6-9101-3AA091E236A4}" type="presParOf" srcId="{7E46E6A8-A657-4BB6-9DC6-BB103DB122DB}" destId="{5F5FF2D9-2C50-46DA-ADEC-1521D5C7CC82}" srcOrd="3" destOrd="0" presId="urn:microsoft.com/office/officeart/2008/layout/PictureStrips"/>
    <dgm:cxn modelId="{932FA9FB-24F3-4827-A944-BBBD5080E6AF}" type="presParOf" srcId="{7E46E6A8-A657-4BB6-9DC6-BB103DB122DB}" destId="{BA018926-DC5C-444C-BDD8-7DCAF5DA42B5}" srcOrd="4" destOrd="0" presId="urn:microsoft.com/office/officeart/2008/layout/PictureStrips"/>
    <dgm:cxn modelId="{FD6C2A9F-951F-4BE3-BE88-41FFA5B97FCB}" type="presParOf" srcId="{BA018926-DC5C-444C-BDD8-7DCAF5DA42B5}" destId="{696A704A-8524-4CBD-A1E5-925ED57CCC03}" srcOrd="0" destOrd="0" presId="urn:microsoft.com/office/officeart/2008/layout/PictureStrips"/>
    <dgm:cxn modelId="{802F16C8-1276-41D6-BA1D-734AFFAE65C3}" type="presParOf" srcId="{BA018926-DC5C-444C-BDD8-7DCAF5DA42B5}" destId="{B638999F-0CFB-4409-A177-1BF1BEA18AAA}" srcOrd="1" destOrd="0" presId="urn:microsoft.com/office/officeart/2008/layout/PictureStrips"/>
    <dgm:cxn modelId="{5085965B-2B10-514A-82E7-BC6DCB9E807B}" type="presParOf" srcId="{7E46E6A8-A657-4BB6-9DC6-BB103DB122DB}" destId="{3282FB52-BEEA-AA48-BA49-B78F74D53AA8}" srcOrd="5" destOrd="0" presId="urn:microsoft.com/office/officeart/2008/layout/PictureStrips"/>
    <dgm:cxn modelId="{F8F6918B-9AF9-1343-93A9-319420DC4619}" type="presParOf" srcId="{7E46E6A8-A657-4BB6-9DC6-BB103DB122DB}" destId="{4816BC36-58CF-D24F-BDF5-30F4235538A9}" srcOrd="6" destOrd="0" presId="urn:microsoft.com/office/officeart/2008/layout/PictureStrips"/>
    <dgm:cxn modelId="{B83228DF-D0CA-AF45-BA3D-8658FE482B3C}" type="presParOf" srcId="{4816BC36-58CF-D24F-BDF5-30F4235538A9}" destId="{8BFBCD71-2A1C-9740-BD36-4DE2CCE31516}" srcOrd="0" destOrd="0" presId="urn:microsoft.com/office/officeart/2008/layout/PictureStrips"/>
    <dgm:cxn modelId="{A09DE240-40AE-0948-8992-015570B48EB3}" type="presParOf" srcId="{4816BC36-58CF-D24F-BDF5-30F4235538A9}" destId="{2421CA49-1D16-AE4E-8C1F-06EF972F3AE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F5BEFC-1115-5E4D-8FF8-FB3F6915FEF3}" type="doc">
      <dgm:prSet loTypeId="urn:microsoft.com/office/officeart/2005/8/layout/vList3" loCatId="list" qsTypeId="urn:microsoft.com/office/officeart/2005/8/quickstyle/simple1" qsCatId="simple" csTypeId="urn:microsoft.com/office/officeart/2005/8/colors/accent1_2" csCatId="accent1" phldr="1"/>
      <dgm:spPr/>
    </dgm:pt>
    <dgm:pt modelId="{D6D853D5-B922-D146-AA92-EEB5CC33E69E}">
      <dgm:prSet phldrT="[Text]"/>
      <dgm:spPr/>
      <dgm: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Survey Data</a:t>
          </a:r>
        </a:p>
      </dgm:t>
    </dgm:pt>
    <dgm:pt modelId="{97CB2B52-3BF8-5540-B18B-88A93A8C7C93}" type="parTrans" cxnId="{066D00D1-4BEE-474B-8F2E-9461DB05F319}">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92A29460-6AB9-EC44-B066-24156B2B5B99}" type="sibTrans" cxnId="{066D00D1-4BEE-474B-8F2E-9461DB05F319}">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FB3913BB-8E04-1E43-9E8F-0457FE5D976B}">
      <dgm:prSet phldrT="[Text]"/>
      <dgm:spPr/>
      <dgm: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Access to Workforce toolkit</a:t>
          </a:r>
        </a:p>
      </dgm:t>
    </dgm:pt>
    <dgm:pt modelId="{3BC486CA-34D6-1B4E-8837-7CFEE7322B67}" type="parTrans" cxnId="{8F6DE010-C63E-3244-A7B6-C3DE80CFEEA1}">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3A832A67-2628-7E42-A99C-AAD75147182A}" type="sibTrans" cxnId="{8F6DE010-C63E-3244-A7B6-C3DE80CFEEA1}">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B5530CC2-B137-1143-99FA-7D0CBCB994F1}">
      <dgm:prSet phldrT="[Text]"/>
      <dgm:spPr/>
      <dgm: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Option to participate in Community of Practice</a:t>
          </a:r>
        </a:p>
      </dgm:t>
    </dgm:pt>
    <dgm:pt modelId="{E04EEFE4-C111-0D40-8C8B-6A39FEE368BD}" type="parTrans" cxnId="{F704B6A7-C5E7-FE41-9FB0-210F9CC7BAC2}">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61982D3F-C19F-C34A-8546-1971BAD17F3C}" type="sibTrans" cxnId="{F704B6A7-C5E7-FE41-9FB0-210F9CC7BAC2}">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B5BD888B-F12C-BD4C-A67B-D47A74F682AC}" type="pres">
      <dgm:prSet presAssocID="{13F5BEFC-1115-5E4D-8FF8-FB3F6915FEF3}" presName="linearFlow" presStyleCnt="0">
        <dgm:presLayoutVars>
          <dgm:dir/>
          <dgm:resizeHandles val="exact"/>
        </dgm:presLayoutVars>
      </dgm:prSet>
      <dgm:spPr/>
    </dgm:pt>
    <dgm:pt modelId="{79BBA658-A9DF-B044-9878-795FEA344F1C}" type="pres">
      <dgm:prSet presAssocID="{D6D853D5-B922-D146-AA92-EEB5CC33E69E}" presName="composite" presStyleCnt="0"/>
      <dgm:spPr/>
    </dgm:pt>
    <dgm:pt modelId="{85D81469-35C6-9D47-AF82-4DE27E176E72}" type="pres">
      <dgm:prSet presAssocID="{D6D853D5-B922-D146-AA92-EEB5CC33E69E}" presName="imgShp" presStyleLbl="fgImgPlace1" presStyleIdx="0" presStyleCnt="3" custLinFactNeighborX="-28333" custLinFactNeighborY="447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Bar chart with solid fill"/>
        </a:ext>
      </dgm:extLst>
    </dgm:pt>
    <dgm:pt modelId="{07F04E1D-6092-9A4D-B556-0D7E5430D7FA}" type="pres">
      <dgm:prSet presAssocID="{D6D853D5-B922-D146-AA92-EEB5CC33E69E}" presName="txShp" presStyleLbl="node1" presStyleIdx="0" presStyleCnt="3">
        <dgm:presLayoutVars>
          <dgm:bulletEnabled val="1"/>
        </dgm:presLayoutVars>
      </dgm:prSet>
      <dgm:spPr/>
    </dgm:pt>
    <dgm:pt modelId="{1E01E0FE-FB46-B942-860E-B2566AD33D88}" type="pres">
      <dgm:prSet presAssocID="{92A29460-6AB9-EC44-B066-24156B2B5B99}" presName="spacing" presStyleCnt="0"/>
      <dgm:spPr/>
    </dgm:pt>
    <dgm:pt modelId="{E4E92D2E-3990-D24F-8A95-9B389EA735C5}" type="pres">
      <dgm:prSet presAssocID="{FB3913BB-8E04-1E43-9E8F-0457FE5D976B}" presName="composite" presStyleCnt="0"/>
      <dgm:spPr/>
    </dgm:pt>
    <dgm:pt modelId="{9583DE9A-6C3D-C542-BF5F-59FE02837C29}" type="pres">
      <dgm:prSet presAssocID="{FB3913BB-8E04-1E43-9E8F-0457FE5D976B}" presName="imgShp" presStyleLbl="fgImgPlace1" presStyleIdx="1" presStyleCnt="3" custLinFactNeighborX="-28333" custLinFactNeighborY="172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Books on shelf with solid fill"/>
        </a:ext>
      </dgm:extLst>
    </dgm:pt>
    <dgm:pt modelId="{33871E14-87A6-304C-AB51-4DCEE2E40465}" type="pres">
      <dgm:prSet presAssocID="{FB3913BB-8E04-1E43-9E8F-0457FE5D976B}" presName="txShp" presStyleLbl="node1" presStyleIdx="1" presStyleCnt="3">
        <dgm:presLayoutVars>
          <dgm:bulletEnabled val="1"/>
        </dgm:presLayoutVars>
      </dgm:prSet>
      <dgm:spPr/>
    </dgm:pt>
    <dgm:pt modelId="{E7C6B972-E7D4-4744-8518-5EFE7E340ABF}" type="pres">
      <dgm:prSet presAssocID="{3A832A67-2628-7E42-A99C-AAD75147182A}" presName="spacing" presStyleCnt="0"/>
      <dgm:spPr/>
    </dgm:pt>
    <dgm:pt modelId="{797BC84D-C712-4A4B-8184-78F3A160C0C1}" type="pres">
      <dgm:prSet presAssocID="{B5530CC2-B137-1143-99FA-7D0CBCB994F1}" presName="composite" presStyleCnt="0"/>
      <dgm:spPr/>
    </dgm:pt>
    <dgm:pt modelId="{1BDEA4D4-EAEE-C14A-92C5-4F9F090F8CA3}" type="pres">
      <dgm:prSet presAssocID="{B5530CC2-B137-1143-99FA-7D0CBCB994F1}" presName="imgShp" presStyleLbl="fgImgPlace1" presStyleIdx="2" presStyleCnt="3" custLinFactNeighborX="-28333" custLinFactNeighborY="-613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Users with solid fill"/>
        </a:ext>
      </dgm:extLst>
    </dgm:pt>
    <dgm:pt modelId="{3FD8AC28-8623-2446-A7E8-669AA918BC22}" type="pres">
      <dgm:prSet presAssocID="{B5530CC2-B137-1143-99FA-7D0CBCB994F1}" presName="txShp" presStyleLbl="node1" presStyleIdx="2" presStyleCnt="3">
        <dgm:presLayoutVars>
          <dgm:bulletEnabled val="1"/>
        </dgm:presLayoutVars>
      </dgm:prSet>
      <dgm:spPr/>
    </dgm:pt>
  </dgm:ptLst>
  <dgm:cxnLst>
    <dgm:cxn modelId="{8F6DE010-C63E-3244-A7B6-C3DE80CFEEA1}" srcId="{13F5BEFC-1115-5E4D-8FF8-FB3F6915FEF3}" destId="{FB3913BB-8E04-1E43-9E8F-0457FE5D976B}" srcOrd="1" destOrd="0" parTransId="{3BC486CA-34D6-1B4E-8837-7CFEE7322B67}" sibTransId="{3A832A67-2628-7E42-A99C-AAD75147182A}"/>
    <dgm:cxn modelId="{AC8F0012-BFF0-7A4D-A78E-2049AD67F2A4}" type="presOf" srcId="{B5530CC2-B137-1143-99FA-7D0CBCB994F1}" destId="{3FD8AC28-8623-2446-A7E8-669AA918BC22}" srcOrd="0" destOrd="0" presId="urn:microsoft.com/office/officeart/2005/8/layout/vList3"/>
    <dgm:cxn modelId="{1586F422-E895-8A44-BAFF-324B8E002BDE}" type="presOf" srcId="{13F5BEFC-1115-5E4D-8FF8-FB3F6915FEF3}" destId="{B5BD888B-F12C-BD4C-A67B-D47A74F682AC}" srcOrd="0" destOrd="0" presId="urn:microsoft.com/office/officeart/2005/8/layout/vList3"/>
    <dgm:cxn modelId="{B3F8B026-FBAF-D347-8054-62D2BDFB81FA}" type="presOf" srcId="{D6D853D5-B922-D146-AA92-EEB5CC33E69E}" destId="{07F04E1D-6092-9A4D-B556-0D7E5430D7FA}" srcOrd="0" destOrd="0" presId="urn:microsoft.com/office/officeart/2005/8/layout/vList3"/>
    <dgm:cxn modelId="{E1478D5C-1A08-F945-B4FC-D66826C45609}" type="presOf" srcId="{FB3913BB-8E04-1E43-9E8F-0457FE5D976B}" destId="{33871E14-87A6-304C-AB51-4DCEE2E40465}" srcOrd="0" destOrd="0" presId="urn:microsoft.com/office/officeart/2005/8/layout/vList3"/>
    <dgm:cxn modelId="{F704B6A7-C5E7-FE41-9FB0-210F9CC7BAC2}" srcId="{13F5BEFC-1115-5E4D-8FF8-FB3F6915FEF3}" destId="{B5530CC2-B137-1143-99FA-7D0CBCB994F1}" srcOrd="2" destOrd="0" parTransId="{E04EEFE4-C111-0D40-8C8B-6A39FEE368BD}" sibTransId="{61982D3F-C19F-C34A-8546-1971BAD17F3C}"/>
    <dgm:cxn modelId="{066D00D1-4BEE-474B-8F2E-9461DB05F319}" srcId="{13F5BEFC-1115-5E4D-8FF8-FB3F6915FEF3}" destId="{D6D853D5-B922-D146-AA92-EEB5CC33E69E}" srcOrd="0" destOrd="0" parTransId="{97CB2B52-3BF8-5540-B18B-88A93A8C7C93}" sibTransId="{92A29460-6AB9-EC44-B066-24156B2B5B99}"/>
    <dgm:cxn modelId="{9BD2E9E9-10B1-7449-B62A-776E205B39BB}" type="presParOf" srcId="{B5BD888B-F12C-BD4C-A67B-D47A74F682AC}" destId="{79BBA658-A9DF-B044-9878-795FEA344F1C}" srcOrd="0" destOrd="0" presId="urn:microsoft.com/office/officeart/2005/8/layout/vList3"/>
    <dgm:cxn modelId="{31D068C6-8522-9743-A5B2-1FFEF9A217AC}" type="presParOf" srcId="{79BBA658-A9DF-B044-9878-795FEA344F1C}" destId="{85D81469-35C6-9D47-AF82-4DE27E176E72}" srcOrd="0" destOrd="0" presId="urn:microsoft.com/office/officeart/2005/8/layout/vList3"/>
    <dgm:cxn modelId="{1E8638E8-BB4A-D546-B0FD-A7A6508A73B0}" type="presParOf" srcId="{79BBA658-A9DF-B044-9878-795FEA344F1C}" destId="{07F04E1D-6092-9A4D-B556-0D7E5430D7FA}" srcOrd="1" destOrd="0" presId="urn:microsoft.com/office/officeart/2005/8/layout/vList3"/>
    <dgm:cxn modelId="{3EF180BA-35F1-7045-A095-7A1A765A252D}" type="presParOf" srcId="{B5BD888B-F12C-BD4C-A67B-D47A74F682AC}" destId="{1E01E0FE-FB46-B942-860E-B2566AD33D88}" srcOrd="1" destOrd="0" presId="urn:microsoft.com/office/officeart/2005/8/layout/vList3"/>
    <dgm:cxn modelId="{4DD56043-A1E2-1A48-ABA2-2CF17DA38184}" type="presParOf" srcId="{B5BD888B-F12C-BD4C-A67B-D47A74F682AC}" destId="{E4E92D2E-3990-D24F-8A95-9B389EA735C5}" srcOrd="2" destOrd="0" presId="urn:microsoft.com/office/officeart/2005/8/layout/vList3"/>
    <dgm:cxn modelId="{38679E9B-17B2-F547-ABE2-6C10CB2A5C2C}" type="presParOf" srcId="{E4E92D2E-3990-D24F-8A95-9B389EA735C5}" destId="{9583DE9A-6C3D-C542-BF5F-59FE02837C29}" srcOrd="0" destOrd="0" presId="urn:microsoft.com/office/officeart/2005/8/layout/vList3"/>
    <dgm:cxn modelId="{84C09D21-ED85-A242-80D4-FEF943F10D65}" type="presParOf" srcId="{E4E92D2E-3990-D24F-8A95-9B389EA735C5}" destId="{33871E14-87A6-304C-AB51-4DCEE2E40465}" srcOrd="1" destOrd="0" presId="urn:microsoft.com/office/officeart/2005/8/layout/vList3"/>
    <dgm:cxn modelId="{481F65C9-DD0A-6E47-80BB-52EBE3A04AB3}" type="presParOf" srcId="{B5BD888B-F12C-BD4C-A67B-D47A74F682AC}" destId="{E7C6B972-E7D4-4744-8518-5EFE7E340ABF}" srcOrd="3" destOrd="0" presId="urn:microsoft.com/office/officeart/2005/8/layout/vList3"/>
    <dgm:cxn modelId="{4C24310E-694E-5644-B333-E25E42EC1E3E}" type="presParOf" srcId="{B5BD888B-F12C-BD4C-A67B-D47A74F682AC}" destId="{797BC84D-C712-4A4B-8184-78F3A160C0C1}" srcOrd="4" destOrd="0" presId="urn:microsoft.com/office/officeart/2005/8/layout/vList3"/>
    <dgm:cxn modelId="{076DC087-BBA7-6A48-AD7D-FF7D14214AFC}" type="presParOf" srcId="{797BC84D-C712-4A4B-8184-78F3A160C0C1}" destId="{1BDEA4D4-EAEE-C14A-92C5-4F9F090F8CA3}" srcOrd="0" destOrd="0" presId="urn:microsoft.com/office/officeart/2005/8/layout/vList3"/>
    <dgm:cxn modelId="{EE9F4DBD-A3CA-0F4E-A67F-536A07151AB3}" type="presParOf" srcId="{797BC84D-C712-4A4B-8184-78F3A160C0C1}" destId="{3FD8AC28-8623-2446-A7E8-669AA918BC22}"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90E5CD-9C1C-3A43-BB16-2D72606ABED1}"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US"/>
        </a:p>
      </dgm:t>
    </dgm:pt>
    <dgm:pt modelId="{06ED4BE4-70A1-7443-8506-A3300D3068E8}">
      <dgm:prSet/>
      <dgm:spPr/>
      <dgm:t>
        <a:bodyPr/>
        <a:lstStyle/>
        <a:p>
          <a:r>
            <a:rPr lang="en-US" b="0" i="0" dirty="0">
              <a:latin typeface="Open Sans Light" panose="020B0306030504020204" pitchFamily="34" charset="0"/>
              <a:ea typeface="Open Sans Light" panose="020B0306030504020204" pitchFamily="34" charset="0"/>
              <a:cs typeface="Open Sans Light" panose="020B0306030504020204" pitchFamily="34" charset="0"/>
            </a:rPr>
            <a:t>Growth # of People with ID/DD Receive Services (390% in 20 years)</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dgm:t>
      <dgm:extLst>
        <a:ext uri="{E40237B7-FDA0-4F09-8148-C483321AD2D9}">
          <dgm14:cNvPr xmlns:dgm14="http://schemas.microsoft.com/office/drawing/2010/diagram" id="0" name="" descr="Growth # of People with ID/DD Receive Services (390% in 20 years). &#10;"/>
        </a:ext>
      </dgm:extLst>
    </dgm:pt>
    <dgm:pt modelId="{FBD46E33-876E-EF43-BA0A-5B91B2AEFB08}" type="parTrans" cxnId="{E91988B8-692D-CE40-B0D2-8788DF8A3478}">
      <dgm:prSet/>
      <dgm:spPr/>
      <dgm:t>
        <a:bodyPr/>
        <a:lstStyle/>
        <a:p>
          <a:endParaRPr lang="en-US"/>
        </a:p>
      </dgm:t>
    </dgm:pt>
    <dgm:pt modelId="{3558CE02-9F9A-E840-AC57-A36205C6D3B7}" type="sibTrans" cxnId="{E91988B8-692D-CE40-B0D2-8788DF8A3478}">
      <dgm:prSet/>
      <dgm:spPr/>
      <dgm:t>
        <a:bodyPr/>
        <a:lstStyle/>
        <a:p>
          <a:endParaRPr lang="en-US"/>
        </a:p>
      </dgm:t>
    </dgm:pt>
    <dgm:pt modelId="{FF0714D8-4C4A-0D4E-BF61-E6EA7E469A70}">
      <dgm:prSet/>
      <dgm:spPr/>
      <dgm:t>
        <a:bodyPr/>
        <a:lstStyle/>
        <a:p>
          <a:r>
            <a:rPr lang="en-US" b="0" i="0" dirty="0">
              <a:latin typeface="Open Sans Light" panose="020B0306030504020204" pitchFamily="34" charset="0"/>
              <a:ea typeface="Open Sans Light" panose="020B0306030504020204" pitchFamily="34" charset="0"/>
              <a:cs typeface="Open Sans Light" panose="020B0306030504020204" pitchFamily="34" charset="0"/>
            </a:rPr>
            <a:t>Major shifts in service system</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dgm:t>
      <dgm:extLst>
        <a:ext uri="{E40237B7-FDA0-4F09-8148-C483321AD2D9}">
          <dgm14:cNvPr xmlns:dgm14="http://schemas.microsoft.com/office/drawing/2010/diagram" id="0" name="" descr="Major shifts in service systems. "/>
        </a:ext>
      </dgm:extLst>
    </dgm:pt>
    <dgm:pt modelId="{FC497E40-481E-4345-8190-DF3DBE0B3121}" type="parTrans" cxnId="{8A7324A3-1B2E-A149-8E3F-ED3B564CEE75}">
      <dgm:prSet/>
      <dgm:spPr/>
      <dgm:t>
        <a:bodyPr/>
        <a:lstStyle/>
        <a:p>
          <a:endParaRPr lang="en-US"/>
        </a:p>
      </dgm:t>
    </dgm:pt>
    <dgm:pt modelId="{0DE43C1F-4A0C-CD4D-8541-AD907E40334C}" type="sibTrans" cxnId="{8A7324A3-1B2E-A149-8E3F-ED3B564CEE75}">
      <dgm:prSet/>
      <dgm:spPr/>
      <dgm:t>
        <a:bodyPr/>
        <a:lstStyle/>
        <a:p>
          <a:endParaRPr lang="en-US"/>
        </a:p>
      </dgm:t>
    </dgm:pt>
    <dgm:pt modelId="{C58F59E0-9A86-5946-A73D-CA38FC51E8F1}">
      <dgm:prSet/>
      <dgm:spPr/>
      <dgm:t>
        <a:bodyPr/>
        <a:lstStyle/>
        <a:p>
          <a:r>
            <a:rPr lang="en-US" b="0" i="0" dirty="0">
              <a:latin typeface="Open Sans Light" panose="020B0306030504020204" pitchFamily="34" charset="0"/>
              <a:ea typeface="Open Sans Light" panose="020B0306030504020204" pitchFamily="34" charset="0"/>
              <a:cs typeface="Open Sans Light" panose="020B0306030504020204" pitchFamily="34" charset="0"/>
            </a:rPr>
            <a:t>Changing expectations toward person centered</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dgm:t>
      <dgm:extLst>
        <a:ext uri="{E40237B7-FDA0-4F09-8148-C483321AD2D9}">
          <dgm14:cNvPr xmlns:dgm14="http://schemas.microsoft.com/office/drawing/2010/diagram" id="0" name="" descr="Changing expectations toward person centered. "/>
        </a:ext>
      </dgm:extLst>
    </dgm:pt>
    <dgm:pt modelId="{5D6E9B7B-F7B3-7649-9881-442565F9D4EC}" type="parTrans" cxnId="{E6B13912-090B-5443-8579-8453E110FD67}">
      <dgm:prSet/>
      <dgm:spPr/>
      <dgm:t>
        <a:bodyPr/>
        <a:lstStyle/>
        <a:p>
          <a:endParaRPr lang="en-US"/>
        </a:p>
      </dgm:t>
    </dgm:pt>
    <dgm:pt modelId="{7AAC0F2C-E8F2-E548-AE5C-93AEA60E92E1}" type="sibTrans" cxnId="{E6B13912-090B-5443-8579-8453E110FD67}">
      <dgm:prSet/>
      <dgm:spPr/>
      <dgm:t>
        <a:bodyPr/>
        <a:lstStyle/>
        <a:p>
          <a:endParaRPr lang="en-US"/>
        </a:p>
      </dgm:t>
    </dgm:pt>
    <dgm:pt modelId="{513BD440-3787-134C-9C24-9BE0CAC7DA6A}">
      <dgm:prSet/>
      <dgm:spPr/>
      <dgm:t>
        <a:bodyPr/>
        <a:lstStyle/>
        <a:p>
          <a:r>
            <a:rPr lang="en-US" b="0" i="0" dirty="0">
              <a:latin typeface="Open Sans Light" panose="020B0306030504020204" pitchFamily="34" charset="0"/>
              <a:ea typeface="Open Sans Light" panose="020B0306030504020204" pitchFamily="34" charset="0"/>
              <a:cs typeface="Open Sans Light" panose="020B0306030504020204" pitchFamily="34" charset="0"/>
            </a:rPr>
            <a:t>People with IDD live longer (age 66)</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dgm:t>
      <dgm:extLst>
        <a:ext uri="{E40237B7-FDA0-4F09-8148-C483321AD2D9}">
          <dgm14:cNvPr xmlns:dgm14="http://schemas.microsoft.com/office/drawing/2010/diagram" id="0" name="" descr="People with IDD live longer (average age 66). "/>
        </a:ext>
      </dgm:extLst>
    </dgm:pt>
    <dgm:pt modelId="{A79D3EBC-E813-2849-976B-52722166BD36}" type="parTrans" cxnId="{A25AC9FA-21B4-0648-BF29-EEE70DE77250}">
      <dgm:prSet/>
      <dgm:spPr/>
      <dgm:t>
        <a:bodyPr/>
        <a:lstStyle/>
        <a:p>
          <a:endParaRPr lang="en-US"/>
        </a:p>
      </dgm:t>
    </dgm:pt>
    <dgm:pt modelId="{32389582-3937-7A4F-8CB8-2B0A01904E71}" type="sibTrans" cxnId="{A25AC9FA-21B4-0648-BF29-EEE70DE77250}">
      <dgm:prSet/>
      <dgm:spPr/>
      <dgm:t>
        <a:bodyPr/>
        <a:lstStyle/>
        <a:p>
          <a:endParaRPr lang="en-US"/>
        </a:p>
      </dgm:t>
    </dgm:pt>
    <dgm:pt modelId="{7D38649D-FCD9-DB43-B953-516EE6610222}">
      <dgm:prSet/>
      <dgm:spPr/>
      <dgm:t>
        <a:bodyPr/>
        <a:lstStyle/>
        <a:p>
          <a:r>
            <a:rPr lang="en-US" b="0" i="0" dirty="0">
              <a:latin typeface="Open Sans Light" panose="020B0306030504020204" pitchFamily="34" charset="0"/>
              <a:ea typeface="Open Sans Light" panose="020B0306030504020204" pitchFamily="34" charset="0"/>
              <a:cs typeface="Open Sans Light" panose="020B0306030504020204" pitchFamily="34" charset="0"/>
            </a:rPr>
            <a:t>Changing demographics (more aging Americans)</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dgm:t>
      <dgm:extLst>
        <a:ext uri="{E40237B7-FDA0-4F09-8148-C483321AD2D9}">
          <dgm14:cNvPr xmlns:dgm14="http://schemas.microsoft.com/office/drawing/2010/diagram" id="0" name="" descr="Changing demographics (more aging Americans). "/>
        </a:ext>
      </dgm:extLst>
    </dgm:pt>
    <dgm:pt modelId="{88DE67AC-9B0D-E34C-80B3-52B99466DFAD}" type="parTrans" cxnId="{B622E51F-E959-E747-9719-61B1DFEAD38F}">
      <dgm:prSet/>
      <dgm:spPr/>
      <dgm:t>
        <a:bodyPr/>
        <a:lstStyle/>
        <a:p>
          <a:endParaRPr lang="en-US"/>
        </a:p>
      </dgm:t>
    </dgm:pt>
    <dgm:pt modelId="{26A4B468-ED07-A646-A154-E3353E1ADC0F}" type="sibTrans" cxnId="{B622E51F-E959-E747-9719-61B1DFEAD38F}">
      <dgm:prSet/>
      <dgm:spPr/>
      <dgm:t>
        <a:bodyPr/>
        <a:lstStyle/>
        <a:p>
          <a:endParaRPr lang="en-US"/>
        </a:p>
      </dgm:t>
    </dgm:pt>
    <dgm:pt modelId="{EAFDFF7B-FE9D-594E-9B4F-F793E8B27EB7}">
      <dgm:prSet/>
      <dgm:spPr/>
      <dgm:t>
        <a:bodyPr/>
        <a:lstStyle/>
        <a:p>
          <a:r>
            <a:rPr lang="en-US" b="0" i="0" dirty="0">
              <a:latin typeface="Open Sans Light" panose="020B0306030504020204" pitchFamily="34" charset="0"/>
              <a:ea typeface="Open Sans Light" panose="020B0306030504020204" pitchFamily="34" charset="0"/>
              <a:cs typeface="Open Sans Light" panose="020B0306030504020204" pitchFamily="34" charset="0"/>
            </a:rPr>
            <a:t>Growing diversity</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dgm:t>
      <dgm:extLst>
        <a:ext uri="{E40237B7-FDA0-4F09-8148-C483321AD2D9}">
          <dgm14:cNvPr xmlns:dgm14="http://schemas.microsoft.com/office/drawing/2010/diagram" id="0" name="" descr="Growing diversity. "/>
        </a:ext>
      </dgm:extLst>
    </dgm:pt>
    <dgm:pt modelId="{B9B6DDFD-3450-4245-BA76-DD5387AAFCBC}" type="parTrans" cxnId="{980BA83C-35EC-AD4B-8F2F-BF8E5DC78089}">
      <dgm:prSet/>
      <dgm:spPr/>
      <dgm:t>
        <a:bodyPr/>
        <a:lstStyle/>
        <a:p>
          <a:endParaRPr lang="en-US"/>
        </a:p>
      </dgm:t>
    </dgm:pt>
    <dgm:pt modelId="{67DBCF13-E081-5E4C-80B8-3201E89DAC3F}" type="sibTrans" cxnId="{980BA83C-35EC-AD4B-8F2F-BF8E5DC78089}">
      <dgm:prSet/>
      <dgm:spPr/>
      <dgm:t>
        <a:bodyPr/>
        <a:lstStyle/>
        <a:p>
          <a:endParaRPr lang="en-US"/>
        </a:p>
      </dgm:t>
    </dgm:pt>
    <dgm:pt modelId="{59540932-9C1B-6C41-BA5A-49883C3ADD84}">
      <dgm:prSet/>
      <dgm:spPr/>
      <dgm:t>
        <a:bodyPr/>
        <a:lstStyle/>
        <a:p>
          <a:r>
            <a:rPr lang="en-US" b="0" i="0" dirty="0">
              <a:latin typeface="Open Sans Light" panose="020B0306030504020204" pitchFamily="34" charset="0"/>
              <a:ea typeface="Open Sans Light" panose="020B0306030504020204" pitchFamily="34" charset="0"/>
              <a:cs typeface="Open Sans Light" panose="020B0306030504020204" pitchFamily="34" charset="0"/>
            </a:rPr>
            <a:t>Economic stability and growth</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dgm:t>
      <dgm:extLst>
        <a:ext uri="{E40237B7-FDA0-4F09-8148-C483321AD2D9}">
          <dgm14:cNvPr xmlns:dgm14="http://schemas.microsoft.com/office/drawing/2010/diagram" id="0" name="" descr="Economic stability and growth"/>
        </a:ext>
      </dgm:extLst>
    </dgm:pt>
    <dgm:pt modelId="{E3C2B455-306E-6E49-8F20-5473EA7482FF}" type="parTrans" cxnId="{B3DA3264-845C-794B-A98F-BF809418BD3B}">
      <dgm:prSet/>
      <dgm:spPr/>
      <dgm:t>
        <a:bodyPr/>
        <a:lstStyle/>
        <a:p>
          <a:endParaRPr lang="en-US"/>
        </a:p>
      </dgm:t>
    </dgm:pt>
    <dgm:pt modelId="{C7ECD189-6F86-0E45-A208-837F16A472AF}" type="sibTrans" cxnId="{B3DA3264-845C-794B-A98F-BF809418BD3B}">
      <dgm:prSet/>
      <dgm:spPr/>
      <dgm:t>
        <a:bodyPr/>
        <a:lstStyle/>
        <a:p>
          <a:endParaRPr lang="en-US"/>
        </a:p>
      </dgm:t>
    </dgm:pt>
    <dgm:pt modelId="{7F9923F7-EFD8-5746-8D9B-871A2B502D4E}" type="pres">
      <dgm:prSet presAssocID="{E890E5CD-9C1C-3A43-BB16-2D72606ABED1}" presName="linearFlow" presStyleCnt="0">
        <dgm:presLayoutVars>
          <dgm:dir/>
          <dgm:resizeHandles val="exact"/>
        </dgm:presLayoutVars>
      </dgm:prSet>
      <dgm:spPr/>
    </dgm:pt>
    <dgm:pt modelId="{D7D540ED-67EC-4E4C-A18C-F98C467B8B82}" type="pres">
      <dgm:prSet presAssocID="{06ED4BE4-70A1-7443-8506-A3300D3068E8}" presName="composite" presStyleCnt="0"/>
      <dgm:spPr/>
    </dgm:pt>
    <dgm:pt modelId="{339D23CD-9BAA-9948-98F6-BAE5EFA76134}" type="pres">
      <dgm:prSet presAssocID="{06ED4BE4-70A1-7443-8506-A3300D3068E8}" presName="imgShp" presStyleLbl="fgImgPlace1" presStyleIdx="0" presStyleCnt="7"/>
      <dgm:spPr/>
    </dgm:pt>
    <dgm:pt modelId="{6B1411D0-87F3-C04C-B460-0BFFD22454EF}" type="pres">
      <dgm:prSet presAssocID="{06ED4BE4-70A1-7443-8506-A3300D3068E8}" presName="txShp" presStyleLbl="node1" presStyleIdx="0" presStyleCnt="7">
        <dgm:presLayoutVars>
          <dgm:bulletEnabled val="1"/>
        </dgm:presLayoutVars>
      </dgm:prSet>
      <dgm:spPr/>
    </dgm:pt>
    <dgm:pt modelId="{C109C563-3F7D-E74D-BB21-59E7F092BDD3}" type="pres">
      <dgm:prSet presAssocID="{3558CE02-9F9A-E840-AC57-A36205C6D3B7}" presName="spacing" presStyleCnt="0"/>
      <dgm:spPr/>
    </dgm:pt>
    <dgm:pt modelId="{FAB0202B-F52A-BA4D-AE9B-B7A9E202564C}" type="pres">
      <dgm:prSet presAssocID="{FF0714D8-4C4A-0D4E-BF61-E6EA7E469A70}" presName="composite" presStyleCnt="0"/>
      <dgm:spPr/>
    </dgm:pt>
    <dgm:pt modelId="{9B6A5FB3-84E9-E545-8B5E-4D45803147DF}" type="pres">
      <dgm:prSet presAssocID="{FF0714D8-4C4A-0D4E-BF61-E6EA7E469A70}" presName="imgShp" presStyleLbl="fgImgPlace1" presStyleIdx="1" presStyleCnt="7"/>
      <dgm:spPr/>
    </dgm:pt>
    <dgm:pt modelId="{6D96BD13-C4B6-614B-8BF1-08A5B2E894A0}" type="pres">
      <dgm:prSet presAssocID="{FF0714D8-4C4A-0D4E-BF61-E6EA7E469A70}" presName="txShp" presStyleLbl="node1" presStyleIdx="1" presStyleCnt="7">
        <dgm:presLayoutVars>
          <dgm:bulletEnabled val="1"/>
        </dgm:presLayoutVars>
      </dgm:prSet>
      <dgm:spPr/>
    </dgm:pt>
    <dgm:pt modelId="{4944CE3D-418D-B04D-8CAC-018D1DB36891}" type="pres">
      <dgm:prSet presAssocID="{0DE43C1F-4A0C-CD4D-8541-AD907E40334C}" presName="spacing" presStyleCnt="0"/>
      <dgm:spPr/>
    </dgm:pt>
    <dgm:pt modelId="{3BCB84F4-3AD1-3C41-859E-EE306EBECA12}" type="pres">
      <dgm:prSet presAssocID="{C58F59E0-9A86-5946-A73D-CA38FC51E8F1}" presName="composite" presStyleCnt="0"/>
      <dgm:spPr/>
    </dgm:pt>
    <dgm:pt modelId="{09857648-5521-1D47-885E-473C55081A71}" type="pres">
      <dgm:prSet presAssocID="{C58F59E0-9A86-5946-A73D-CA38FC51E8F1}" presName="imgShp" presStyleLbl="fgImgPlace1" presStyleIdx="2" presStyleCnt="7"/>
      <dgm:spPr/>
    </dgm:pt>
    <dgm:pt modelId="{DD4BF8DD-50F7-6C49-84B8-127681CCAC8A}" type="pres">
      <dgm:prSet presAssocID="{C58F59E0-9A86-5946-A73D-CA38FC51E8F1}" presName="txShp" presStyleLbl="node1" presStyleIdx="2" presStyleCnt="7">
        <dgm:presLayoutVars>
          <dgm:bulletEnabled val="1"/>
        </dgm:presLayoutVars>
      </dgm:prSet>
      <dgm:spPr/>
    </dgm:pt>
    <dgm:pt modelId="{46203F20-A634-A24D-8B98-D3704F028E0E}" type="pres">
      <dgm:prSet presAssocID="{7AAC0F2C-E8F2-E548-AE5C-93AEA60E92E1}" presName="spacing" presStyleCnt="0"/>
      <dgm:spPr/>
    </dgm:pt>
    <dgm:pt modelId="{D3A84284-D4E8-264C-A912-A60137DEC573}" type="pres">
      <dgm:prSet presAssocID="{513BD440-3787-134C-9C24-9BE0CAC7DA6A}" presName="composite" presStyleCnt="0"/>
      <dgm:spPr/>
    </dgm:pt>
    <dgm:pt modelId="{FACD07D7-89A3-DD4C-B3DD-A912A48A32E2}" type="pres">
      <dgm:prSet presAssocID="{513BD440-3787-134C-9C24-9BE0CAC7DA6A}" presName="imgShp" presStyleLbl="fgImgPlace1" presStyleIdx="3" presStyleCnt="7"/>
      <dgm:spPr/>
    </dgm:pt>
    <dgm:pt modelId="{4497C3EB-BF5C-754F-9EEF-3FA08914A966}" type="pres">
      <dgm:prSet presAssocID="{513BD440-3787-134C-9C24-9BE0CAC7DA6A}" presName="txShp" presStyleLbl="node1" presStyleIdx="3" presStyleCnt="7">
        <dgm:presLayoutVars>
          <dgm:bulletEnabled val="1"/>
        </dgm:presLayoutVars>
      </dgm:prSet>
      <dgm:spPr/>
    </dgm:pt>
    <dgm:pt modelId="{F9D31AA7-5324-3940-9923-2490664DE7B4}" type="pres">
      <dgm:prSet presAssocID="{32389582-3937-7A4F-8CB8-2B0A01904E71}" presName="spacing" presStyleCnt="0"/>
      <dgm:spPr/>
    </dgm:pt>
    <dgm:pt modelId="{7B2B904C-2FB5-FE40-BC6E-D0449FBF6C64}" type="pres">
      <dgm:prSet presAssocID="{7D38649D-FCD9-DB43-B953-516EE6610222}" presName="composite" presStyleCnt="0"/>
      <dgm:spPr/>
    </dgm:pt>
    <dgm:pt modelId="{7D5A36ED-BB15-604D-8F76-A5CC4C2BF13E}" type="pres">
      <dgm:prSet presAssocID="{7D38649D-FCD9-DB43-B953-516EE6610222}" presName="imgShp" presStyleLbl="fgImgPlace1" presStyleIdx="4" presStyleCnt="7"/>
      <dgm:spPr/>
    </dgm:pt>
    <dgm:pt modelId="{E5FB5E2A-B86F-6449-AF93-4C0EFE480223}" type="pres">
      <dgm:prSet presAssocID="{7D38649D-FCD9-DB43-B953-516EE6610222}" presName="txShp" presStyleLbl="node1" presStyleIdx="4" presStyleCnt="7">
        <dgm:presLayoutVars>
          <dgm:bulletEnabled val="1"/>
        </dgm:presLayoutVars>
      </dgm:prSet>
      <dgm:spPr/>
    </dgm:pt>
    <dgm:pt modelId="{7D7144D2-2B30-C44F-979C-2927CF609DCE}" type="pres">
      <dgm:prSet presAssocID="{26A4B468-ED07-A646-A154-E3353E1ADC0F}" presName="spacing" presStyleCnt="0"/>
      <dgm:spPr/>
    </dgm:pt>
    <dgm:pt modelId="{DE014587-B76F-9F46-A808-A6FFC97295EE}" type="pres">
      <dgm:prSet presAssocID="{EAFDFF7B-FE9D-594E-9B4F-F793E8B27EB7}" presName="composite" presStyleCnt="0"/>
      <dgm:spPr/>
    </dgm:pt>
    <dgm:pt modelId="{B36F5D3A-8413-9B44-A135-3EEB4EEA3BE2}" type="pres">
      <dgm:prSet presAssocID="{EAFDFF7B-FE9D-594E-9B4F-F793E8B27EB7}" presName="imgShp" presStyleLbl="fgImgPlace1" presStyleIdx="5" presStyleCnt="7"/>
      <dgm:spPr/>
    </dgm:pt>
    <dgm:pt modelId="{85DAB7C6-CD93-114E-B61A-79CA988E7F13}" type="pres">
      <dgm:prSet presAssocID="{EAFDFF7B-FE9D-594E-9B4F-F793E8B27EB7}" presName="txShp" presStyleLbl="node1" presStyleIdx="5" presStyleCnt="7">
        <dgm:presLayoutVars>
          <dgm:bulletEnabled val="1"/>
        </dgm:presLayoutVars>
      </dgm:prSet>
      <dgm:spPr/>
    </dgm:pt>
    <dgm:pt modelId="{2852DF4A-54D9-C44C-AF9B-14B8D2FA84B3}" type="pres">
      <dgm:prSet presAssocID="{67DBCF13-E081-5E4C-80B8-3201E89DAC3F}" presName="spacing" presStyleCnt="0"/>
      <dgm:spPr/>
    </dgm:pt>
    <dgm:pt modelId="{86772FBC-B936-F94D-B02D-2F9091BA42AE}" type="pres">
      <dgm:prSet presAssocID="{59540932-9C1B-6C41-BA5A-49883C3ADD84}" presName="composite" presStyleCnt="0"/>
      <dgm:spPr/>
    </dgm:pt>
    <dgm:pt modelId="{06313961-B915-BA4D-B48A-61474C6A03CF}" type="pres">
      <dgm:prSet presAssocID="{59540932-9C1B-6C41-BA5A-49883C3ADD84}" presName="imgShp" presStyleLbl="fgImgPlace1" presStyleIdx="6" presStyleCnt="7"/>
      <dgm:spPr/>
    </dgm:pt>
    <dgm:pt modelId="{F9E737E5-D860-5B45-A37A-1B8B6EB67803}" type="pres">
      <dgm:prSet presAssocID="{59540932-9C1B-6C41-BA5A-49883C3ADD84}" presName="txShp" presStyleLbl="node1" presStyleIdx="6" presStyleCnt="7">
        <dgm:presLayoutVars>
          <dgm:bulletEnabled val="1"/>
        </dgm:presLayoutVars>
      </dgm:prSet>
      <dgm:spPr/>
    </dgm:pt>
  </dgm:ptLst>
  <dgm:cxnLst>
    <dgm:cxn modelId="{E6B13912-090B-5443-8579-8453E110FD67}" srcId="{E890E5CD-9C1C-3A43-BB16-2D72606ABED1}" destId="{C58F59E0-9A86-5946-A73D-CA38FC51E8F1}" srcOrd="2" destOrd="0" parTransId="{5D6E9B7B-F7B3-7649-9881-442565F9D4EC}" sibTransId="{7AAC0F2C-E8F2-E548-AE5C-93AEA60E92E1}"/>
    <dgm:cxn modelId="{B622E51F-E959-E747-9719-61B1DFEAD38F}" srcId="{E890E5CD-9C1C-3A43-BB16-2D72606ABED1}" destId="{7D38649D-FCD9-DB43-B953-516EE6610222}" srcOrd="4" destOrd="0" parTransId="{88DE67AC-9B0D-E34C-80B3-52B99466DFAD}" sibTransId="{26A4B468-ED07-A646-A154-E3353E1ADC0F}"/>
    <dgm:cxn modelId="{980BA83C-35EC-AD4B-8F2F-BF8E5DC78089}" srcId="{E890E5CD-9C1C-3A43-BB16-2D72606ABED1}" destId="{EAFDFF7B-FE9D-594E-9B4F-F793E8B27EB7}" srcOrd="5" destOrd="0" parTransId="{B9B6DDFD-3450-4245-BA76-DD5387AAFCBC}" sibTransId="{67DBCF13-E081-5E4C-80B8-3201E89DAC3F}"/>
    <dgm:cxn modelId="{B3DA3264-845C-794B-A98F-BF809418BD3B}" srcId="{E890E5CD-9C1C-3A43-BB16-2D72606ABED1}" destId="{59540932-9C1B-6C41-BA5A-49883C3ADD84}" srcOrd="6" destOrd="0" parTransId="{E3C2B455-306E-6E49-8F20-5473EA7482FF}" sibTransId="{C7ECD189-6F86-0E45-A208-837F16A472AF}"/>
    <dgm:cxn modelId="{C40F1B84-BBF5-104D-A9A0-17128C938E55}" type="presOf" srcId="{513BD440-3787-134C-9C24-9BE0CAC7DA6A}" destId="{4497C3EB-BF5C-754F-9EEF-3FA08914A966}" srcOrd="0" destOrd="0" presId="urn:microsoft.com/office/officeart/2005/8/layout/vList3"/>
    <dgm:cxn modelId="{8A7324A3-1B2E-A149-8E3F-ED3B564CEE75}" srcId="{E890E5CD-9C1C-3A43-BB16-2D72606ABED1}" destId="{FF0714D8-4C4A-0D4E-BF61-E6EA7E469A70}" srcOrd="1" destOrd="0" parTransId="{FC497E40-481E-4345-8190-DF3DBE0B3121}" sibTransId="{0DE43C1F-4A0C-CD4D-8541-AD907E40334C}"/>
    <dgm:cxn modelId="{D871F5A5-ADA3-0B4E-85A8-262DE0CC5871}" type="presOf" srcId="{7D38649D-FCD9-DB43-B953-516EE6610222}" destId="{E5FB5E2A-B86F-6449-AF93-4C0EFE480223}" srcOrd="0" destOrd="0" presId="urn:microsoft.com/office/officeart/2005/8/layout/vList3"/>
    <dgm:cxn modelId="{38A280B0-8B72-2349-8CA3-5A91F3128C4E}" type="presOf" srcId="{EAFDFF7B-FE9D-594E-9B4F-F793E8B27EB7}" destId="{85DAB7C6-CD93-114E-B61A-79CA988E7F13}" srcOrd="0" destOrd="0" presId="urn:microsoft.com/office/officeart/2005/8/layout/vList3"/>
    <dgm:cxn modelId="{E91988B8-692D-CE40-B0D2-8788DF8A3478}" srcId="{E890E5CD-9C1C-3A43-BB16-2D72606ABED1}" destId="{06ED4BE4-70A1-7443-8506-A3300D3068E8}" srcOrd="0" destOrd="0" parTransId="{FBD46E33-876E-EF43-BA0A-5B91B2AEFB08}" sibTransId="{3558CE02-9F9A-E840-AC57-A36205C6D3B7}"/>
    <dgm:cxn modelId="{C90180C3-CE3B-D04E-9E44-A66EEA4DB293}" type="presOf" srcId="{C58F59E0-9A86-5946-A73D-CA38FC51E8F1}" destId="{DD4BF8DD-50F7-6C49-84B8-127681CCAC8A}" srcOrd="0" destOrd="0" presId="urn:microsoft.com/office/officeart/2005/8/layout/vList3"/>
    <dgm:cxn modelId="{3A16BDD9-EBDE-734B-B7D8-E9204395BD85}" type="presOf" srcId="{FF0714D8-4C4A-0D4E-BF61-E6EA7E469A70}" destId="{6D96BD13-C4B6-614B-8BF1-08A5B2E894A0}" srcOrd="0" destOrd="0" presId="urn:microsoft.com/office/officeart/2005/8/layout/vList3"/>
    <dgm:cxn modelId="{8BBF12E9-2C54-4041-80F7-A21CEF1D0B51}" type="presOf" srcId="{E890E5CD-9C1C-3A43-BB16-2D72606ABED1}" destId="{7F9923F7-EFD8-5746-8D9B-871A2B502D4E}" srcOrd="0" destOrd="0" presId="urn:microsoft.com/office/officeart/2005/8/layout/vList3"/>
    <dgm:cxn modelId="{A25AC9FA-21B4-0648-BF29-EEE70DE77250}" srcId="{E890E5CD-9C1C-3A43-BB16-2D72606ABED1}" destId="{513BD440-3787-134C-9C24-9BE0CAC7DA6A}" srcOrd="3" destOrd="0" parTransId="{A79D3EBC-E813-2849-976B-52722166BD36}" sibTransId="{32389582-3937-7A4F-8CB8-2B0A01904E71}"/>
    <dgm:cxn modelId="{B73A71FB-8A72-C64F-A6A5-5827A7AB2428}" type="presOf" srcId="{59540932-9C1B-6C41-BA5A-49883C3ADD84}" destId="{F9E737E5-D860-5B45-A37A-1B8B6EB67803}" srcOrd="0" destOrd="0" presId="urn:microsoft.com/office/officeart/2005/8/layout/vList3"/>
    <dgm:cxn modelId="{CCD53EFD-7E47-D548-BC9C-25CB6BCFD4C1}" type="presOf" srcId="{06ED4BE4-70A1-7443-8506-A3300D3068E8}" destId="{6B1411D0-87F3-C04C-B460-0BFFD22454EF}" srcOrd="0" destOrd="0" presId="urn:microsoft.com/office/officeart/2005/8/layout/vList3"/>
    <dgm:cxn modelId="{4A377829-DB26-A449-9F1C-E3E2FC2ADD48}" type="presParOf" srcId="{7F9923F7-EFD8-5746-8D9B-871A2B502D4E}" destId="{D7D540ED-67EC-4E4C-A18C-F98C467B8B82}" srcOrd="0" destOrd="0" presId="urn:microsoft.com/office/officeart/2005/8/layout/vList3"/>
    <dgm:cxn modelId="{628989AD-5027-A847-B3AA-2B2D5736E11F}" type="presParOf" srcId="{D7D540ED-67EC-4E4C-A18C-F98C467B8B82}" destId="{339D23CD-9BAA-9948-98F6-BAE5EFA76134}" srcOrd="0" destOrd="0" presId="urn:microsoft.com/office/officeart/2005/8/layout/vList3"/>
    <dgm:cxn modelId="{4877CBFD-E3F4-354C-9AF3-FFA745DEC2EA}" type="presParOf" srcId="{D7D540ED-67EC-4E4C-A18C-F98C467B8B82}" destId="{6B1411D0-87F3-C04C-B460-0BFFD22454EF}" srcOrd="1" destOrd="0" presId="urn:microsoft.com/office/officeart/2005/8/layout/vList3"/>
    <dgm:cxn modelId="{4852842C-DAE1-3B4D-A441-0E5CE082270F}" type="presParOf" srcId="{7F9923F7-EFD8-5746-8D9B-871A2B502D4E}" destId="{C109C563-3F7D-E74D-BB21-59E7F092BDD3}" srcOrd="1" destOrd="0" presId="urn:microsoft.com/office/officeart/2005/8/layout/vList3"/>
    <dgm:cxn modelId="{A8241E26-7050-6B4E-823A-C48BED142264}" type="presParOf" srcId="{7F9923F7-EFD8-5746-8D9B-871A2B502D4E}" destId="{FAB0202B-F52A-BA4D-AE9B-B7A9E202564C}" srcOrd="2" destOrd="0" presId="urn:microsoft.com/office/officeart/2005/8/layout/vList3"/>
    <dgm:cxn modelId="{CB151BD7-5D5A-D64C-8540-47F2458034AD}" type="presParOf" srcId="{FAB0202B-F52A-BA4D-AE9B-B7A9E202564C}" destId="{9B6A5FB3-84E9-E545-8B5E-4D45803147DF}" srcOrd="0" destOrd="0" presId="urn:microsoft.com/office/officeart/2005/8/layout/vList3"/>
    <dgm:cxn modelId="{17711891-7C23-4F4B-8478-F0EA70A78125}" type="presParOf" srcId="{FAB0202B-F52A-BA4D-AE9B-B7A9E202564C}" destId="{6D96BD13-C4B6-614B-8BF1-08A5B2E894A0}" srcOrd="1" destOrd="0" presId="urn:microsoft.com/office/officeart/2005/8/layout/vList3"/>
    <dgm:cxn modelId="{53F47931-624D-6646-8865-F4B6DA25EFD1}" type="presParOf" srcId="{7F9923F7-EFD8-5746-8D9B-871A2B502D4E}" destId="{4944CE3D-418D-B04D-8CAC-018D1DB36891}" srcOrd="3" destOrd="0" presId="urn:microsoft.com/office/officeart/2005/8/layout/vList3"/>
    <dgm:cxn modelId="{6841AD85-0EDD-724D-8472-50767E6BBCDC}" type="presParOf" srcId="{7F9923F7-EFD8-5746-8D9B-871A2B502D4E}" destId="{3BCB84F4-3AD1-3C41-859E-EE306EBECA12}" srcOrd="4" destOrd="0" presId="urn:microsoft.com/office/officeart/2005/8/layout/vList3"/>
    <dgm:cxn modelId="{3E1EF0A4-651E-5D4D-B5C7-46D6CFDEECE0}" type="presParOf" srcId="{3BCB84F4-3AD1-3C41-859E-EE306EBECA12}" destId="{09857648-5521-1D47-885E-473C55081A71}" srcOrd="0" destOrd="0" presId="urn:microsoft.com/office/officeart/2005/8/layout/vList3"/>
    <dgm:cxn modelId="{980ACFD6-8674-FD41-B6B5-0E8F46FFA857}" type="presParOf" srcId="{3BCB84F4-3AD1-3C41-859E-EE306EBECA12}" destId="{DD4BF8DD-50F7-6C49-84B8-127681CCAC8A}" srcOrd="1" destOrd="0" presId="urn:microsoft.com/office/officeart/2005/8/layout/vList3"/>
    <dgm:cxn modelId="{7A51BC28-75EF-E347-A966-F985A5B4350E}" type="presParOf" srcId="{7F9923F7-EFD8-5746-8D9B-871A2B502D4E}" destId="{46203F20-A634-A24D-8B98-D3704F028E0E}" srcOrd="5" destOrd="0" presId="urn:microsoft.com/office/officeart/2005/8/layout/vList3"/>
    <dgm:cxn modelId="{E2D41AFC-5DC2-FB46-9DAF-B3BEE6DCFF62}" type="presParOf" srcId="{7F9923F7-EFD8-5746-8D9B-871A2B502D4E}" destId="{D3A84284-D4E8-264C-A912-A60137DEC573}" srcOrd="6" destOrd="0" presId="urn:microsoft.com/office/officeart/2005/8/layout/vList3"/>
    <dgm:cxn modelId="{D7A25CF8-3549-C349-B0EB-745D7550AADC}" type="presParOf" srcId="{D3A84284-D4E8-264C-A912-A60137DEC573}" destId="{FACD07D7-89A3-DD4C-B3DD-A912A48A32E2}" srcOrd="0" destOrd="0" presId="urn:microsoft.com/office/officeart/2005/8/layout/vList3"/>
    <dgm:cxn modelId="{FACBDB6D-A8BE-144F-8E3D-E54B6CB0EA6A}" type="presParOf" srcId="{D3A84284-D4E8-264C-A912-A60137DEC573}" destId="{4497C3EB-BF5C-754F-9EEF-3FA08914A966}" srcOrd="1" destOrd="0" presId="urn:microsoft.com/office/officeart/2005/8/layout/vList3"/>
    <dgm:cxn modelId="{D2F6289A-91A3-D543-8315-67EA4362AEE0}" type="presParOf" srcId="{7F9923F7-EFD8-5746-8D9B-871A2B502D4E}" destId="{F9D31AA7-5324-3940-9923-2490664DE7B4}" srcOrd="7" destOrd="0" presId="urn:microsoft.com/office/officeart/2005/8/layout/vList3"/>
    <dgm:cxn modelId="{F879C02D-B7FA-2F4D-B689-36ED1FCC3EDD}" type="presParOf" srcId="{7F9923F7-EFD8-5746-8D9B-871A2B502D4E}" destId="{7B2B904C-2FB5-FE40-BC6E-D0449FBF6C64}" srcOrd="8" destOrd="0" presId="urn:microsoft.com/office/officeart/2005/8/layout/vList3"/>
    <dgm:cxn modelId="{FADEA4AF-372B-FF4B-AF1A-3FA7DCD1494E}" type="presParOf" srcId="{7B2B904C-2FB5-FE40-BC6E-D0449FBF6C64}" destId="{7D5A36ED-BB15-604D-8F76-A5CC4C2BF13E}" srcOrd="0" destOrd="0" presId="urn:microsoft.com/office/officeart/2005/8/layout/vList3"/>
    <dgm:cxn modelId="{7BA08C24-B8DC-0342-BB87-0AD27A652642}" type="presParOf" srcId="{7B2B904C-2FB5-FE40-BC6E-D0449FBF6C64}" destId="{E5FB5E2A-B86F-6449-AF93-4C0EFE480223}" srcOrd="1" destOrd="0" presId="urn:microsoft.com/office/officeart/2005/8/layout/vList3"/>
    <dgm:cxn modelId="{85897B59-082D-9A4E-8BE3-B88BE25B6730}" type="presParOf" srcId="{7F9923F7-EFD8-5746-8D9B-871A2B502D4E}" destId="{7D7144D2-2B30-C44F-979C-2927CF609DCE}" srcOrd="9" destOrd="0" presId="urn:microsoft.com/office/officeart/2005/8/layout/vList3"/>
    <dgm:cxn modelId="{6C51DDEC-2363-9F4D-92EA-5D6641EAD604}" type="presParOf" srcId="{7F9923F7-EFD8-5746-8D9B-871A2B502D4E}" destId="{DE014587-B76F-9F46-A808-A6FFC97295EE}" srcOrd="10" destOrd="0" presId="urn:microsoft.com/office/officeart/2005/8/layout/vList3"/>
    <dgm:cxn modelId="{DE15E427-45AF-F240-94D7-A77A1FEA5400}" type="presParOf" srcId="{DE014587-B76F-9F46-A808-A6FFC97295EE}" destId="{B36F5D3A-8413-9B44-A135-3EEB4EEA3BE2}" srcOrd="0" destOrd="0" presId="urn:microsoft.com/office/officeart/2005/8/layout/vList3"/>
    <dgm:cxn modelId="{F37768A3-900C-464F-B6CA-C7ED4D54D977}" type="presParOf" srcId="{DE014587-B76F-9F46-A808-A6FFC97295EE}" destId="{85DAB7C6-CD93-114E-B61A-79CA988E7F13}" srcOrd="1" destOrd="0" presId="urn:microsoft.com/office/officeart/2005/8/layout/vList3"/>
    <dgm:cxn modelId="{31EE7688-F259-AB48-B60C-11274221C178}" type="presParOf" srcId="{7F9923F7-EFD8-5746-8D9B-871A2B502D4E}" destId="{2852DF4A-54D9-C44C-AF9B-14B8D2FA84B3}" srcOrd="11" destOrd="0" presId="urn:microsoft.com/office/officeart/2005/8/layout/vList3"/>
    <dgm:cxn modelId="{C67D990A-3192-B041-A1BA-0D1095BA2864}" type="presParOf" srcId="{7F9923F7-EFD8-5746-8D9B-871A2B502D4E}" destId="{86772FBC-B936-F94D-B02D-2F9091BA42AE}" srcOrd="12" destOrd="0" presId="urn:microsoft.com/office/officeart/2005/8/layout/vList3"/>
    <dgm:cxn modelId="{91CC3462-FEDE-A546-8079-BEBFAFF87C17}" type="presParOf" srcId="{86772FBC-B936-F94D-B02D-2F9091BA42AE}" destId="{06313961-B915-BA4D-B48A-61474C6A03CF}" srcOrd="0" destOrd="0" presId="urn:microsoft.com/office/officeart/2005/8/layout/vList3"/>
    <dgm:cxn modelId="{AC8A670C-D7DE-5748-BB3C-D1696918CA19}" type="presParOf" srcId="{86772FBC-B936-F94D-B02D-2F9091BA42AE}" destId="{F9E737E5-D860-5B45-A37A-1B8B6EB6780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63B3DD-F7E6-8C4A-B46E-64469D9D6E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6A51BFB-9B1B-B440-8B3E-7922F60D39B2}">
      <dgm:prSet/>
      <dgm:spPr/>
      <dgm:t>
        <a:bodyPr/>
        <a:lstStyle/>
        <a:p>
          <a:r>
            <a:rPr lang="en-US"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COMPLEX issues</a:t>
          </a:r>
        </a:p>
      </dgm:t>
      <dgm:extLst>
        <a:ext uri="{E40237B7-FDA0-4F09-8148-C483321AD2D9}">
          <dgm14:cNvPr xmlns:dgm14="http://schemas.microsoft.com/office/drawing/2010/diagram" id="0" name="" descr="Complex issues"/>
        </a:ext>
      </dgm:extLst>
    </dgm:pt>
    <dgm:pt modelId="{899D10A8-7911-FE43-8802-2B3D986A9C56}" type="parTrans" cxnId="{A9C54455-5DEA-CB46-9BCF-D07177514095}">
      <dgm:prSet/>
      <dgm:spPr/>
      <dgm:t>
        <a:bodyPr/>
        <a:lstStyle/>
        <a:p>
          <a:endParaRPr lang="en-US"/>
        </a:p>
      </dgm:t>
    </dgm:pt>
    <dgm:pt modelId="{7C329040-7340-3242-9566-B3B311859F40}" type="sibTrans" cxnId="{A9C54455-5DEA-CB46-9BCF-D07177514095}">
      <dgm:prSet/>
      <dgm:spPr/>
      <dgm:t>
        <a:bodyPr/>
        <a:lstStyle/>
        <a:p>
          <a:endParaRPr lang="en-US"/>
        </a:p>
      </dgm:t>
    </dgm:pt>
    <dgm:pt modelId="{31C121DB-3401-7349-BAC0-6F2E9DC8F1C9}">
      <dgm:prSet/>
      <dgm:spPr/>
      <dgm:t>
        <a:bodyPr/>
        <a:lstStyle/>
        <a:p>
          <a:r>
            <a:rPr lang="en-US"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 single solution</a:t>
          </a:r>
        </a:p>
      </dgm:t>
      <dgm:extLst>
        <a:ext uri="{E40237B7-FDA0-4F09-8148-C483321AD2D9}">
          <dgm14:cNvPr xmlns:dgm14="http://schemas.microsoft.com/office/drawing/2010/diagram" id="0" name="" descr="No single solution"/>
        </a:ext>
      </dgm:extLst>
    </dgm:pt>
    <dgm:pt modelId="{783D28C4-068D-ED48-8A75-BB76DF298186}" type="parTrans" cxnId="{EC1748F6-41DF-AC4A-9DF1-4172B7825796}">
      <dgm:prSet/>
      <dgm:spPr/>
      <dgm:t>
        <a:bodyPr/>
        <a:lstStyle/>
        <a:p>
          <a:endParaRPr lang="en-US"/>
        </a:p>
      </dgm:t>
    </dgm:pt>
    <dgm:pt modelId="{6E50B70C-37F3-F94D-8C45-4F081DD2F3EB}" type="sibTrans" cxnId="{EC1748F6-41DF-AC4A-9DF1-4172B7825796}">
      <dgm:prSet/>
      <dgm:spPr/>
      <dgm:t>
        <a:bodyPr/>
        <a:lstStyle/>
        <a:p>
          <a:endParaRPr lang="en-US"/>
        </a:p>
      </dgm:t>
    </dgm:pt>
    <dgm:pt modelId="{9C6E80C2-A726-9F4D-A428-FE61AE1E548B}">
      <dgm:prSet/>
      <dgm:spPr/>
      <dgm:t>
        <a:bodyPr/>
        <a:lstStyle/>
        <a:p>
          <a:r>
            <a:rPr lang="en-US"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Your team must own the issues and lead change</a:t>
          </a:r>
        </a:p>
      </dgm:t>
      <dgm:extLst>
        <a:ext uri="{E40237B7-FDA0-4F09-8148-C483321AD2D9}">
          <dgm14:cNvPr xmlns:dgm14="http://schemas.microsoft.com/office/drawing/2010/diagram" id="0" name="" descr="Your team must own the issues and lead change"/>
        </a:ext>
      </dgm:extLst>
    </dgm:pt>
    <dgm:pt modelId="{B2AB7C0D-02DA-D148-ACC8-662871B94F70}" type="parTrans" cxnId="{BA7170F2-0B3F-EB44-9685-CD4DFB09D2E5}">
      <dgm:prSet/>
      <dgm:spPr/>
      <dgm:t>
        <a:bodyPr/>
        <a:lstStyle/>
        <a:p>
          <a:endParaRPr lang="en-US"/>
        </a:p>
      </dgm:t>
    </dgm:pt>
    <dgm:pt modelId="{2119D8C1-7FBC-8047-A214-2CE9C78FE086}" type="sibTrans" cxnId="{BA7170F2-0B3F-EB44-9685-CD4DFB09D2E5}">
      <dgm:prSet/>
      <dgm:spPr/>
      <dgm:t>
        <a:bodyPr/>
        <a:lstStyle/>
        <a:p>
          <a:endParaRPr lang="en-US"/>
        </a:p>
      </dgm:t>
    </dgm:pt>
    <dgm:pt modelId="{F9A55390-1671-6D4C-AF5E-65686A1DA47A}" type="pres">
      <dgm:prSet presAssocID="{1663B3DD-F7E6-8C4A-B46E-64469D9D6E9C}" presName="linear" presStyleCnt="0">
        <dgm:presLayoutVars>
          <dgm:animLvl val="lvl"/>
          <dgm:resizeHandles val="exact"/>
        </dgm:presLayoutVars>
      </dgm:prSet>
      <dgm:spPr/>
    </dgm:pt>
    <dgm:pt modelId="{2D011143-6CB0-4541-A966-A39B216FD64B}" type="pres">
      <dgm:prSet presAssocID="{26A51BFB-9B1B-B440-8B3E-7922F60D39B2}" presName="parentText" presStyleLbl="node1" presStyleIdx="0" presStyleCnt="3">
        <dgm:presLayoutVars>
          <dgm:chMax val="0"/>
          <dgm:bulletEnabled val="1"/>
        </dgm:presLayoutVars>
      </dgm:prSet>
      <dgm:spPr/>
    </dgm:pt>
    <dgm:pt modelId="{AD7C91D2-BE33-7A44-80A5-D234409C67B3}" type="pres">
      <dgm:prSet presAssocID="{7C329040-7340-3242-9566-B3B311859F40}" presName="spacer" presStyleCnt="0"/>
      <dgm:spPr/>
    </dgm:pt>
    <dgm:pt modelId="{618C9BC0-1BB2-2145-9DB3-436B417176C3}" type="pres">
      <dgm:prSet presAssocID="{31C121DB-3401-7349-BAC0-6F2E9DC8F1C9}" presName="parentText" presStyleLbl="node1" presStyleIdx="1" presStyleCnt="3">
        <dgm:presLayoutVars>
          <dgm:chMax val="0"/>
          <dgm:bulletEnabled val="1"/>
        </dgm:presLayoutVars>
      </dgm:prSet>
      <dgm:spPr/>
    </dgm:pt>
    <dgm:pt modelId="{5A126238-752F-2749-A978-9D0BAC28EEFE}" type="pres">
      <dgm:prSet presAssocID="{6E50B70C-37F3-F94D-8C45-4F081DD2F3EB}" presName="spacer" presStyleCnt="0"/>
      <dgm:spPr/>
    </dgm:pt>
    <dgm:pt modelId="{3630FACC-FBCC-F649-8A92-E5B04D6866AF}" type="pres">
      <dgm:prSet presAssocID="{9C6E80C2-A726-9F4D-A428-FE61AE1E548B}" presName="parentText" presStyleLbl="node1" presStyleIdx="2" presStyleCnt="3">
        <dgm:presLayoutVars>
          <dgm:chMax val="0"/>
          <dgm:bulletEnabled val="1"/>
        </dgm:presLayoutVars>
      </dgm:prSet>
      <dgm:spPr/>
    </dgm:pt>
  </dgm:ptLst>
  <dgm:cxnLst>
    <dgm:cxn modelId="{789BB04F-EC83-264F-BB09-B1DA9418466D}" type="presOf" srcId="{1663B3DD-F7E6-8C4A-B46E-64469D9D6E9C}" destId="{F9A55390-1671-6D4C-AF5E-65686A1DA47A}" srcOrd="0" destOrd="0" presId="urn:microsoft.com/office/officeart/2005/8/layout/vList2"/>
    <dgm:cxn modelId="{A9C54455-5DEA-CB46-9BCF-D07177514095}" srcId="{1663B3DD-F7E6-8C4A-B46E-64469D9D6E9C}" destId="{26A51BFB-9B1B-B440-8B3E-7922F60D39B2}" srcOrd="0" destOrd="0" parTransId="{899D10A8-7911-FE43-8802-2B3D986A9C56}" sibTransId="{7C329040-7340-3242-9566-B3B311859F40}"/>
    <dgm:cxn modelId="{4C9CC557-C209-034B-8500-ACB7A9A3962C}" type="presOf" srcId="{26A51BFB-9B1B-B440-8B3E-7922F60D39B2}" destId="{2D011143-6CB0-4541-A966-A39B216FD64B}" srcOrd="0" destOrd="0" presId="urn:microsoft.com/office/officeart/2005/8/layout/vList2"/>
    <dgm:cxn modelId="{ACCDA8A2-DBFF-6F41-89FE-D4F54F7CFDAD}" type="presOf" srcId="{31C121DB-3401-7349-BAC0-6F2E9DC8F1C9}" destId="{618C9BC0-1BB2-2145-9DB3-436B417176C3}" srcOrd="0" destOrd="0" presId="urn:microsoft.com/office/officeart/2005/8/layout/vList2"/>
    <dgm:cxn modelId="{DAE26DE8-55F8-F347-A34E-D82FB07436C2}" type="presOf" srcId="{9C6E80C2-A726-9F4D-A428-FE61AE1E548B}" destId="{3630FACC-FBCC-F649-8A92-E5B04D6866AF}" srcOrd="0" destOrd="0" presId="urn:microsoft.com/office/officeart/2005/8/layout/vList2"/>
    <dgm:cxn modelId="{BA7170F2-0B3F-EB44-9685-CD4DFB09D2E5}" srcId="{1663B3DD-F7E6-8C4A-B46E-64469D9D6E9C}" destId="{9C6E80C2-A726-9F4D-A428-FE61AE1E548B}" srcOrd="2" destOrd="0" parTransId="{B2AB7C0D-02DA-D148-ACC8-662871B94F70}" sibTransId="{2119D8C1-7FBC-8047-A214-2CE9C78FE086}"/>
    <dgm:cxn modelId="{EC1748F6-41DF-AC4A-9DF1-4172B7825796}" srcId="{1663B3DD-F7E6-8C4A-B46E-64469D9D6E9C}" destId="{31C121DB-3401-7349-BAC0-6F2E9DC8F1C9}" srcOrd="1" destOrd="0" parTransId="{783D28C4-068D-ED48-8A75-BB76DF298186}" sibTransId="{6E50B70C-37F3-F94D-8C45-4F081DD2F3EB}"/>
    <dgm:cxn modelId="{B6CDD216-F622-1847-B954-6672EEA6F7AC}" type="presParOf" srcId="{F9A55390-1671-6D4C-AF5E-65686A1DA47A}" destId="{2D011143-6CB0-4541-A966-A39B216FD64B}" srcOrd="0" destOrd="0" presId="urn:microsoft.com/office/officeart/2005/8/layout/vList2"/>
    <dgm:cxn modelId="{14475173-638C-814C-A915-173BD56E4204}" type="presParOf" srcId="{F9A55390-1671-6D4C-AF5E-65686A1DA47A}" destId="{AD7C91D2-BE33-7A44-80A5-D234409C67B3}" srcOrd="1" destOrd="0" presId="urn:microsoft.com/office/officeart/2005/8/layout/vList2"/>
    <dgm:cxn modelId="{E15E4D4C-86C5-D64E-BA46-2EBF0A3904F1}" type="presParOf" srcId="{F9A55390-1671-6D4C-AF5E-65686A1DA47A}" destId="{618C9BC0-1BB2-2145-9DB3-436B417176C3}" srcOrd="2" destOrd="0" presId="urn:microsoft.com/office/officeart/2005/8/layout/vList2"/>
    <dgm:cxn modelId="{2738FEA0-060A-4D4F-B50A-3B622576B4A6}" type="presParOf" srcId="{F9A55390-1671-6D4C-AF5E-65686A1DA47A}" destId="{5A126238-752F-2749-A978-9D0BAC28EEFE}" srcOrd="3" destOrd="0" presId="urn:microsoft.com/office/officeart/2005/8/layout/vList2"/>
    <dgm:cxn modelId="{1E2853BC-7FF9-EC40-89F8-9B5EB500CE28}" type="presParOf" srcId="{F9A55390-1671-6D4C-AF5E-65686A1DA47A}" destId="{3630FACC-FBCC-F649-8A92-E5B04D6866A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5414EC-8B69-FA4F-BAD9-333D1C48C43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B2D58D2-5F5A-4246-8DE2-369A97E13D78}">
      <dgm:prSet/>
      <dgm:spPr/>
      <dgm:t>
        <a:bodyPr/>
        <a:lstStyle/>
        <a:p>
          <a:r>
            <a:rPr lang="en-US"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Direct Support Professionals</a:t>
          </a:r>
        </a:p>
      </dgm:t>
    </dgm:pt>
    <dgm:pt modelId="{4492404C-D0D7-5744-9950-AF29922DD7CD}" type="parTrans" cxnId="{E8F28219-A37C-6347-AA8B-29456DC079E1}">
      <dgm:prSet/>
      <dgm:spPr/>
      <dgm:t>
        <a:bodyPr/>
        <a:lstStyle/>
        <a:p>
          <a:endParaRPr lang="en-US"/>
        </a:p>
      </dgm:t>
    </dgm:pt>
    <dgm:pt modelId="{11F5C97E-B9A2-E24F-958B-F817A14559FB}" type="sibTrans" cxnId="{E8F28219-A37C-6347-AA8B-29456DC079E1}">
      <dgm:prSet/>
      <dgm:spPr/>
      <dgm:t>
        <a:bodyPr/>
        <a:lstStyle/>
        <a:p>
          <a:endParaRPr lang="en-US"/>
        </a:p>
      </dgm:t>
    </dgm:pt>
    <dgm:pt modelId="{8ED1C4A5-C803-7D41-95F5-7D3A312AB688}">
      <dgm:prSet/>
      <dgm:spPr/>
      <dgm:t>
        <a:bodyPr/>
        <a:lstStyle/>
        <a:p>
          <a:r>
            <a:rPr lang="en-US"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Frontline Supervisor</a:t>
          </a:r>
        </a:p>
      </dgm:t>
      <dgm:extLst>
        <a:ext uri="{E40237B7-FDA0-4F09-8148-C483321AD2D9}">
          <dgm14:cNvPr xmlns:dgm14="http://schemas.microsoft.com/office/drawing/2010/diagram" id="0" name="" descr="Frontline Supervisor = primary responsibility 50% of their time or more  is supervision of DSPs"/>
        </a:ext>
      </dgm:extLst>
    </dgm:pt>
    <dgm:pt modelId="{E76F3029-D7BF-CB48-9FAC-856506DAB667}" type="parTrans" cxnId="{F33F3D77-FFE5-CF42-B7E3-FBCC6E8706E8}">
      <dgm:prSet/>
      <dgm:spPr/>
      <dgm:t>
        <a:bodyPr/>
        <a:lstStyle/>
        <a:p>
          <a:endParaRPr lang="en-US"/>
        </a:p>
      </dgm:t>
    </dgm:pt>
    <dgm:pt modelId="{856AFA15-CB8F-F64B-8D30-CF7F13A88317}" type="sibTrans" cxnId="{F33F3D77-FFE5-CF42-B7E3-FBCC6E8706E8}">
      <dgm:prSet/>
      <dgm:spPr/>
      <dgm:t>
        <a:bodyPr/>
        <a:lstStyle/>
        <a:p>
          <a:endParaRPr lang="en-US"/>
        </a:p>
      </dgm:t>
    </dgm:pt>
    <dgm:pt modelId="{8530A59E-7811-D94A-8E7F-5EC188FFAED4}">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50%+ hours spent in direct support tasks  (e.g. personal care, home care, community integration) </a:t>
          </a:r>
        </a:p>
      </dgm:t>
    </dgm:pt>
    <dgm:pt modelId="{05D5DC3F-8D2D-6940-B34C-EE99B3709926}" type="parTrans" cxnId="{5AB8065D-9E84-1643-96F8-62075448099D}">
      <dgm:prSet/>
      <dgm:spPr/>
      <dgm:t>
        <a:bodyPr/>
        <a:lstStyle/>
        <a:p>
          <a:endParaRPr lang="en-US"/>
        </a:p>
      </dgm:t>
    </dgm:pt>
    <dgm:pt modelId="{DBCF0C36-E594-3A45-85B1-B1B3B15C30C0}" type="sibTrans" cxnId="{5AB8065D-9E84-1643-96F8-62075448099D}">
      <dgm:prSet/>
      <dgm:spPr/>
      <dgm:t>
        <a:bodyPr/>
        <a:lstStyle/>
        <a:p>
          <a:endParaRPr lang="en-US"/>
        </a:p>
      </dgm:t>
    </dgm:pt>
    <dgm:pt modelId="{BE15B251-C61D-1A46-BFD1-7E20B0926557}">
      <dgm:prSet/>
      <dgm:spPr/>
      <dgm: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primary responsibility (50%+ of their role) is supervision of DSPs. </a:t>
          </a:r>
        </a:p>
      </dgm:t>
    </dgm:pt>
    <dgm:pt modelId="{6D60F3CD-11FD-A84D-B010-CD5EFE91CEE9}" type="parTrans" cxnId="{E122E408-AFB1-8A44-A90E-1F6BA619C7BD}">
      <dgm:prSet/>
      <dgm:spPr/>
      <dgm:t>
        <a:bodyPr/>
        <a:lstStyle/>
        <a:p>
          <a:endParaRPr lang="en-US"/>
        </a:p>
      </dgm:t>
    </dgm:pt>
    <dgm:pt modelId="{5E5FB899-1032-6243-89C4-F41D2C99663E}" type="sibTrans" cxnId="{E122E408-AFB1-8A44-A90E-1F6BA619C7BD}">
      <dgm:prSet/>
      <dgm:spPr/>
      <dgm:t>
        <a:bodyPr/>
        <a:lstStyle/>
        <a:p>
          <a:endParaRPr lang="en-US"/>
        </a:p>
      </dgm:t>
    </dgm:pt>
    <dgm:pt modelId="{A779543C-9D8E-C94A-BCAB-9C5306F8A781}" type="pres">
      <dgm:prSet presAssocID="{8C5414EC-8B69-FA4F-BAD9-333D1C48C43B}" presName="Name0" presStyleCnt="0">
        <dgm:presLayoutVars>
          <dgm:chPref val="3"/>
          <dgm:dir/>
          <dgm:animLvl val="lvl"/>
          <dgm:resizeHandles/>
        </dgm:presLayoutVars>
      </dgm:prSet>
      <dgm:spPr/>
    </dgm:pt>
    <dgm:pt modelId="{8645B478-C1A7-4248-81D1-743F0EF3BA3F}" type="pres">
      <dgm:prSet presAssocID="{CB2D58D2-5F5A-4246-8DE2-369A97E13D78}" presName="horFlow" presStyleCnt="0"/>
      <dgm:spPr/>
    </dgm:pt>
    <dgm:pt modelId="{393B8ABF-3C6A-764D-ADEF-3CD8E294B3D5}" type="pres">
      <dgm:prSet presAssocID="{CB2D58D2-5F5A-4246-8DE2-369A97E13D78}" presName="bigChev" presStyleLbl="node1" presStyleIdx="0" presStyleCnt="2"/>
      <dgm:spPr/>
    </dgm:pt>
    <dgm:pt modelId="{8EE4DD2A-59CB-8A42-8004-D3B744519DAA}" type="pres">
      <dgm:prSet presAssocID="{05D5DC3F-8D2D-6940-B34C-EE99B3709926}" presName="parTrans" presStyleCnt="0"/>
      <dgm:spPr/>
    </dgm:pt>
    <dgm:pt modelId="{8DC182F2-4174-4E41-9637-631679B49AEB}" type="pres">
      <dgm:prSet presAssocID="{8530A59E-7811-D94A-8E7F-5EC188FFAED4}" presName="node" presStyleLbl="alignAccFollowNode1" presStyleIdx="0" presStyleCnt="2">
        <dgm:presLayoutVars>
          <dgm:bulletEnabled val="1"/>
        </dgm:presLayoutVars>
      </dgm:prSet>
      <dgm:spPr/>
    </dgm:pt>
    <dgm:pt modelId="{E7367A7D-15D4-DB4B-A478-FA440FBBE5CE}" type="pres">
      <dgm:prSet presAssocID="{CB2D58D2-5F5A-4246-8DE2-369A97E13D78}" presName="vSp" presStyleCnt="0"/>
      <dgm:spPr/>
    </dgm:pt>
    <dgm:pt modelId="{E2114E57-9598-E644-9625-6F624B7DFFF4}" type="pres">
      <dgm:prSet presAssocID="{8ED1C4A5-C803-7D41-95F5-7D3A312AB688}" presName="horFlow" presStyleCnt="0"/>
      <dgm:spPr/>
    </dgm:pt>
    <dgm:pt modelId="{CBABA084-D360-6744-A59D-9A61642E0018}" type="pres">
      <dgm:prSet presAssocID="{8ED1C4A5-C803-7D41-95F5-7D3A312AB688}" presName="bigChev" presStyleLbl="node1" presStyleIdx="1" presStyleCnt="2"/>
      <dgm:spPr/>
    </dgm:pt>
    <dgm:pt modelId="{51D4E08B-7E7C-4947-B846-437B794CAA10}" type="pres">
      <dgm:prSet presAssocID="{6D60F3CD-11FD-A84D-B010-CD5EFE91CEE9}" presName="parTrans" presStyleCnt="0"/>
      <dgm:spPr/>
    </dgm:pt>
    <dgm:pt modelId="{7478D4C0-C49D-784D-A618-67FC8D5D08EE}" type="pres">
      <dgm:prSet presAssocID="{BE15B251-C61D-1A46-BFD1-7E20B0926557}" presName="node" presStyleLbl="alignAccFollowNode1" presStyleIdx="1" presStyleCnt="2">
        <dgm:presLayoutVars>
          <dgm:bulletEnabled val="1"/>
        </dgm:presLayoutVars>
      </dgm:prSet>
      <dgm:spPr/>
    </dgm:pt>
  </dgm:ptLst>
  <dgm:cxnLst>
    <dgm:cxn modelId="{E122E408-AFB1-8A44-A90E-1F6BA619C7BD}" srcId="{8ED1C4A5-C803-7D41-95F5-7D3A312AB688}" destId="{BE15B251-C61D-1A46-BFD1-7E20B0926557}" srcOrd="0" destOrd="0" parTransId="{6D60F3CD-11FD-A84D-B010-CD5EFE91CEE9}" sibTransId="{5E5FB899-1032-6243-89C4-F41D2C99663E}"/>
    <dgm:cxn modelId="{E8F28219-A37C-6347-AA8B-29456DC079E1}" srcId="{8C5414EC-8B69-FA4F-BAD9-333D1C48C43B}" destId="{CB2D58D2-5F5A-4246-8DE2-369A97E13D78}" srcOrd="0" destOrd="0" parTransId="{4492404C-D0D7-5744-9950-AF29922DD7CD}" sibTransId="{11F5C97E-B9A2-E24F-958B-F817A14559FB}"/>
    <dgm:cxn modelId="{5088B433-0075-2F49-B4AC-861CD7C758B9}" type="presOf" srcId="{CB2D58D2-5F5A-4246-8DE2-369A97E13D78}" destId="{393B8ABF-3C6A-764D-ADEF-3CD8E294B3D5}" srcOrd="0" destOrd="0" presId="urn:microsoft.com/office/officeart/2005/8/layout/lProcess3"/>
    <dgm:cxn modelId="{5AB8065D-9E84-1643-96F8-62075448099D}" srcId="{CB2D58D2-5F5A-4246-8DE2-369A97E13D78}" destId="{8530A59E-7811-D94A-8E7F-5EC188FFAED4}" srcOrd="0" destOrd="0" parTransId="{05D5DC3F-8D2D-6940-B34C-EE99B3709926}" sibTransId="{DBCF0C36-E594-3A45-85B1-B1B3B15C30C0}"/>
    <dgm:cxn modelId="{5A8B3F66-AFAD-414E-BD98-C3485EDE5754}" type="presOf" srcId="{8C5414EC-8B69-FA4F-BAD9-333D1C48C43B}" destId="{A779543C-9D8E-C94A-BCAB-9C5306F8A781}" srcOrd="0" destOrd="0" presId="urn:microsoft.com/office/officeart/2005/8/layout/lProcess3"/>
    <dgm:cxn modelId="{BD2C5D51-CF73-DF4D-9777-1FBD60D41B59}" type="presOf" srcId="{BE15B251-C61D-1A46-BFD1-7E20B0926557}" destId="{7478D4C0-C49D-784D-A618-67FC8D5D08EE}" srcOrd="0" destOrd="0" presId="urn:microsoft.com/office/officeart/2005/8/layout/lProcess3"/>
    <dgm:cxn modelId="{F33F3D77-FFE5-CF42-B7E3-FBCC6E8706E8}" srcId="{8C5414EC-8B69-FA4F-BAD9-333D1C48C43B}" destId="{8ED1C4A5-C803-7D41-95F5-7D3A312AB688}" srcOrd="1" destOrd="0" parTransId="{E76F3029-D7BF-CB48-9FAC-856506DAB667}" sibTransId="{856AFA15-CB8F-F64B-8D30-CF7F13A88317}"/>
    <dgm:cxn modelId="{988346B4-2D79-3D41-99EA-991F97F27A79}" type="presOf" srcId="{8ED1C4A5-C803-7D41-95F5-7D3A312AB688}" destId="{CBABA084-D360-6744-A59D-9A61642E0018}" srcOrd="0" destOrd="0" presId="urn:microsoft.com/office/officeart/2005/8/layout/lProcess3"/>
    <dgm:cxn modelId="{B6EF76DD-5579-E04F-BB44-A5F3D2783A36}" type="presOf" srcId="{8530A59E-7811-D94A-8E7F-5EC188FFAED4}" destId="{8DC182F2-4174-4E41-9637-631679B49AEB}" srcOrd="0" destOrd="0" presId="urn:microsoft.com/office/officeart/2005/8/layout/lProcess3"/>
    <dgm:cxn modelId="{A585C3CA-22D2-764D-B246-E95122C7C623}" type="presParOf" srcId="{A779543C-9D8E-C94A-BCAB-9C5306F8A781}" destId="{8645B478-C1A7-4248-81D1-743F0EF3BA3F}" srcOrd="0" destOrd="0" presId="urn:microsoft.com/office/officeart/2005/8/layout/lProcess3"/>
    <dgm:cxn modelId="{53B96F28-6B51-1A49-A6FD-E9136A7558AB}" type="presParOf" srcId="{8645B478-C1A7-4248-81D1-743F0EF3BA3F}" destId="{393B8ABF-3C6A-764D-ADEF-3CD8E294B3D5}" srcOrd="0" destOrd="0" presId="urn:microsoft.com/office/officeart/2005/8/layout/lProcess3"/>
    <dgm:cxn modelId="{12073CA9-03A4-6E45-BAFA-767BEB29ACAE}" type="presParOf" srcId="{8645B478-C1A7-4248-81D1-743F0EF3BA3F}" destId="{8EE4DD2A-59CB-8A42-8004-D3B744519DAA}" srcOrd="1" destOrd="0" presId="urn:microsoft.com/office/officeart/2005/8/layout/lProcess3"/>
    <dgm:cxn modelId="{565D1933-B27E-5E46-B083-761CDC0F62E1}" type="presParOf" srcId="{8645B478-C1A7-4248-81D1-743F0EF3BA3F}" destId="{8DC182F2-4174-4E41-9637-631679B49AEB}" srcOrd="2" destOrd="0" presId="urn:microsoft.com/office/officeart/2005/8/layout/lProcess3"/>
    <dgm:cxn modelId="{583A2B79-4DAB-9F49-8EF2-4A187AC16E75}" type="presParOf" srcId="{A779543C-9D8E-C94A-BCAB-9C5306F8A781}" destId="{E7367A7D-15D4-DB4B-A478-FA440FBBE5CE}" srcOrd="1" destOrd="0" presId="urn:microsoft.com/office/officeart/2005/8/layout/lProcess3"/>
    <dgm:cxn modelId="{19379DC6-175E-CE47-876A-B1647DBE742D}" type="presParOf" srcId="{A779543C-9D8E-C94A-BCAB-9C5306F8A781}" destId="{E2114E57-9598-E644-9625-6F624B7DFFF4}" srcOrd="2" destOrd="0" presId="urn:microsoft.com/office/officeart/2005/8/layout/lProcess3"/>
    <dgm:cxn modelId="{6FDEFB2A-3A12-7A4D-AA9C-0173177282A8}" type="presParOf" srcId="{E2114E57-9598-E644-9625-6F624B7DFFF4}" destId="{CBABA084-D360-6744-A59D-9A61642E0018}" srcOrd="0" destOrd="0" presId="urn:microsoft.com/office/officeart/2005/8/layout/lProcess3"/>
    <dgm:cxn modelId="{C7530F81-42FF-7749-877A-83F180127C6A}" type="presParOf" srcId="{E2114E57-9598-E644-9625-6F624B7DFFF4}" destId="{51D4E08B-7E7C-4947-B846-437B794CAA10}" srcOrd="1" destOrd="0" presId="urn:microsoft.com/office/officeart/2005/8/layout/lProcess3"/>
    <dgm:cxn modelId="{7D4CCBEB-7680-C24F-BE60-3AB2FA133722}" type="presParOf" srcId="{E2114E57-9598-E644-9625-6F624B7DFFF4}" destId="{7478D4C0-C49D-784D-A618-67FC8D5D08EE}"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5414EC-8B69-FA4F-BAD9-333D1C48C43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B2D58D2-5F5A-4246-8DE2-369A97E13D78}">
      <dgm:prSet/>
      <dgm:spPr/>
      <dgm:t>
        <a:bodyPr/>
        <a:lstStyle/>
        <a:p>
          <a:r>
            <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Direct Support Worker</a:t>
          </a:r>
        </a:p>
      </dgm:t>
    </dgm:pt>
    <dgm:pt modelId="{4492404C-D0D7-5744-9950-AF29922DD7CD}" type="parTrans" cxnId="{E8F28219-A37C-6347-AA8B-29456DC079E1}">
      <dgm:prSet/>
      <dgm:spPr/>
      <dgm:t>
        <a:bodyPr/>
        <a:lstStyle/>
        <a:p>
          <a:endParaRPr lang="en-US"/>
        </a:p>
      </dgm:t>
    </dgm:pt>
    <dgm:pt modelId="{11F5C97E-B9A2-E24F-958B-F817A14559FB}" type="sibTrans" cxnId="{E8F28219-A37C-6347-AA8B-29456DC079E1}">
      <dgm:prSet/>
      <dgm:spPr/>
      <dgm:t>
        <a:bodyPr/>
        <a:lstStyle/>
        <a:p>
          <a:endParaRPr lang="en-US"/>
        </a:p>
      </dgm:t>
    </dgm:pt>
    <dgm:pt modelId="{8ED1C4A5-C803-7D41-95F5-7D3A312AB688}">
      <dgm:prSet/>
      <dgm:spPr/>
      <dgm: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Frontline Supervisor</a:t>
          </a:r>
        </a:p>
      </dgm:t>
    </dgm:pt>
    <dgm:pt modelId="{E76F3029-D7BF-CB48-9FAC-856506DAB667}" type="parTrans" cxnId="{F33F3D77-FFE5-CF42-B7E3-FBCC6E8706E8}">
      <dgm:prSet/>
      <dgm:spPr/>
      <dgm:t>
        <a:bodyPr/>
        <a:lstStyle/>
        <a:p>
          <a:endParaRPr lang="en-US"/>
        </a:p>
      </dgm:t>
    </dgm:pt>
    <dgm:pt modelId="{856AFA15-CB8F-F64B-8D30-CF7F13A88317}" type="sibTrans" cxnId="{F33F3D77-FFE5-CF42-B7E3-FBCC6E8706E8}">
      <dgm:prSet/>
      <dgm:spPr/>
      <dgm:t>
        <a:bodyPr/>
        <a:lstStyle/>
        <a:p>
          <a:endParaRPr lang="en-US"/>
        </a:p>
      </dgm:t>
    </dgm:pt>
    <dgm:pt modelId="{8530A59E-7811-D94A-8E7F-5EC188FFAED4}">
      <dgm:prSet/>
      <dgm:spPr/>
      <dgm:t>
        <a:bodyPr/>
        <a:lstStyle/>
        <a:p>
          <a:r>
            <a:rPr lang="en-US" b="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50%+ hours spent in direct support tasks  (e.g. personal care, home care, community integration) </a:t>
          </a:r>
        </a:p>
      </dgm:t>
    </dgm:pt>
    <dgm:pt modelId="{05D5DC3F-8D2D-6940-B34C-EE99B3709926}" type="parTrans" cxnId="{5AB8065D-9E84-1643-96F8-62075448099D}">
      <dgm:prSet/>
      <dgm:spPr/>
      <dgm:t>
        <a:bodyPr/>
        <a:lstStyle/>
        <a:p>
          <a:endParaRPr lang="en-US"/>
        </a:p>
      </dgm:t>
    </dgm:pt>
    <dgm:pt modelId="{DBCF0C36-E594-3A45-85B1-B1B3B15C30C0}" type="sibTrans" cxnId="{5AB8065D-9E84-1643-96F8-62075448099D}">
      <dgm:prSet/>
      <dgm:spPr/>
      <dgm:t>
        <a:bodyPr/>
        <a:lstStyle/>
        <a:p>
          <a:endParaRPr lang="en-US"/>
        </a:p>
      </dgm:t>
    </dgm:pt>
    <dgm:pt modelId="{BE15B251-C61D-1A46-BFD1-7E20B0926557}">
      <dgm:prSet/>
      <dgm:spPr/>
      <dgm: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primary responsibility (50%+ of their role) is supervision of DSWs. </a:t>
          </a:r>
        </a:p>
      </dgm:t>
    </dgm:pt>
    <dgm:pt modelId="{6D60F3CD-11FD-A84D-B010-CD5EFE91CEE9}" type="parTrans" cxnId="{E122E408-AFB1-8A44-A90E-1F6BA619C7BD}">
      <dgm:prSet/>
      <dgm:spPr/>
      <dgm:t>
        <a:bodyPr/>
        <a:lstStyle/>
        <a:p>
          <a:endParaRPr lang="en-US"/>
        </a:p>
      </dgm:t>
    </dgm:pt>
    <dgm:pt modelId="{5E5FB899-1032-6243-89C4-F41D2C99663E}" type="sibTrans" cxnId="{E122E408-AFB1-8A44-A90E-1F6BA619C7BD}">
      <dgm:prSet/>
      <dgm:spPr/>
      <dgm:t>
        <a:bodyPr/>
        <a:lstStyle/>
        <a:p>
          <a:endParaRPr lang="en-US"/>
        </a:p>
      </dgm:t>
    </dgm:pt>
    <dgm:pt modelId="{A779543C-9D8E-C94A-BCAB-9C5306F8A781}" type="pres">
      <dgm:prSet presAssocID="{8C5414EC-8B69-FA4F-BAD9-333D1C48C43B}" presName="Name0" presStyleCnt="0">
        <dgm:presLayoutVars>
          <dgm:chPref val="3"/>
          <dgm:dir/>
          <dgm:animLvl val="lvl"/>
          <dgm:resizeHandles/>
        </dgm:presLayoutVars>
      </dgm:prSet>
      <dgm:spPr/>
    </dgm:pt>
    <dgm:pt modelId="{8645B478-C1A7-4248-81D1-743F0EF3BA3F}" type="pres">
      <dgm:prSet presAssocID="{CB2D58D2-5F5A-4246-8DE2-369A97E13D78}" presName="horFlow" presStyleCnt="0"/>
      <dgm:spPr/>
    </dgm:pt>
    <dgm:pt modelId="{393B8ABF-3C6A-764D-ADEF-3CD8E294B3D5}" type="pres">
      <dgm:prSet presAssocID="{CB2D58D2-5F5A-4246-8DE2-369A97E13D78}" presName="bigChev" presStyleLbl="node1" presStyleIdx="0" presStyleCnt="2"/>
      <dgm:spPr/>
    </dgm:pt>
    <dgm:pt modelId="{8EE4DD2A-59CB-8A42-8004-D3B744519DAA}" type="pres">
      <dgm:prSet presAssocID="{05D5DC3F-8D2D-6940-B34C-EE99B3709926}" presName="parTrans" presStyleCnt="0"/>
      <dgm:spPr/>
    </dgm:pt>
    <dgm:pt modelId="{8DC182F2-4174-4E41-9637-631679B49AEB}" type="pres">
      <dgm:prSet presAssocID="{8530A59E-7811-D94A-8E7F-5EC188FFAED4}" presName="node" presStyleLbl="alignAccFollowNode1" presStyleIdx="0" presStyleCnt="2">
        <dgm:presLayoutVars>
          <dgm:bulletEnabled val="1"/>
        </dgm:presLayoutVars>
      </dgm:prSet>
      <dgm:spPr/>
    </dgm:pt>
    <dgm:pt modelId="{E7367A7D-15D4-DB4B-A478-FA440FBBE5CE}" type="pres">
      <dgm:prSet presAssocID="{CB2D58D2-5F5A-4246-8DE2-369A97E13D78}" presName="vSp" presStyleCnt="0"/>
      <dgm:spPr/>
    </dgm:pt>
    <dgm:pt modelId="{E2114E57-9598-E644-9625-6F624B7DFFF4}" type="pres">
      <dgm:prSet presAssocID="{8ED1C4A5-C803-7D41-95F5-7D3A312AB688}" presName="horFlow" presStyleCnt="0"/>
      <dgm:spPr/>
    </dgm:pt>
    <dgm:pt modelId="{CBABA084-D360-6744-A59D-9A61642E0018}" type="pres">
      <dgm:prSet presAssocID="{8ED1C4A5-C803-7D41-95F5-7D3A312AB688}" presName="bigChev" presStyleLbl="node1" presStyleIdx="1" presStyleCnt="2"/>
      <dgm:spPr/>
    </dgm:pt>
    <dgm:pt modelId="{51D4E08B-7E7C-4947-B846-437B794CAA10}" type="pres">
      <dgm:prSet presAssocID="{6D60F3CD-11FD-A84D-B010-CD5EFE91CEE9}" presName="parTrans" presStyleCnt="0"/>
      <dgm:spPr/>
    </dgm:pt>
    <dgm:pt modelId="{7478D4C0-C49D-784D-A618-67FC8D5D08EE}" type="pres">
      <dgm:prSet presAssocID="{BE15B251-C61D-1A46-BFD1-7E20B0926557}" presName="node" presStyleLbl="alignAccFollowNode1" presStyleIdx="1" presStyleCnt="2">
        <dgm:presLayoutVars>
          <dgm:bulletEnabled val="1"/>
        </dgm:presLayoutVars>
      </dgm:prSet>
      <dgm:spPr/>
    </dgm:pt>
  </dgm:ptLst>
  <dgm:cxnLst>
    <dgm:cxn modelId="{E122E408-AFB1-8A44-A90E-1F6BA619C7BD}" srcId="{8ED1C4A5-C803-7D41-95F5-7D3A312AB688}" destId="{BE15B251-C61D-1A46-BFD1-7E20B0926557}" srcOrd="0" destOrd="0" parTransId="{6D60F3CD-11FD-A84D-B010-CD5EFE91CEE9}" sibTransId="{5E5FB899-1032-6243-89C4-F41D2C99663E}"/>
    <dgm:cxn modelId="{E8F28219-A37C-6347-AA8B-29456DC079E1}" srcId="{8C5414EC-8B69-FA4F-BAD9-333D1C48C43B}" destId="{CB2D58D2-5F5A-4246-8DE2-369A97E13D78}" srcOrd="0" destOrd="0" parTransId="{4492404C-D0D7-5744-9950-AF29922DD7CD}" sibTransId="{11F5C97E-B9A2-E24F-958B-F817A14559FB}"/>
    <dgm:cxn modelId="{5088B433-0075-2F49-B4AC-861CD7C758B9}" type="presOf" srcId="{CB2D58D2-5F5A-4246-8DE2-369A97E13D78}" destId="{393B8ABF-3C6A-764D-ADEF-3CD8E294B3D5}" srcOrd="0" destOrd="0" presId="urn:microsoft.com/office/officeart/2005/8/layout/lProcess3"/>
    <dgm:cxn modelId="{5AB8065D-9E84-1643-96F8-62075448099D}" srcId="{CB2D58D2-5F5A-4246-8DE2-369A97E13D78}" destId="{8530A59E-7811-D94A-8E7F-5EC188FFAED4}" srcOrd="0" destOrd="0" parTransId="{05D5DC3F-8D2D-6940-B34C-EE99B3709926}" sibTransId="{DBCF0C36-E594-3A45-85B1-B1B3B15C30C0}"/>
    <dgm:cxn modelId="{5A8B3F66-AFAD-414E-BD98-C3485EDE5754}" type="presOf" srcId="{8C5414EC-8B69-FA4F-BAD9-333D1C48C43B}" destId="{A779543C-9D8E-C94A-BCAB-9C5306F8A781}" srcOrd="0" destOrd="0" presId="urn:microsoft.com/office/officeart/2005/8/layout/lProcess3"/>
    <dgm:cxn modelId="{BD2C5D51-CF73-DF4D-9777-1FBD60D41B59}" type="presOf" srcId="{BE15B251-C61D-1A46-BFD1-7E20B0926557}" destId="{7478D4C0-C49D-784D-A618-67FC8D5D08EE}" srcOrd="0" destOrd="0" presId="urn:microsoft.com/office/officeart/2005/8/layout/lProcess3"/>
    <dgm:cxn modelId="{F33F3D77-FFE5-CF42-B7E3-FBCC6E8706E8}" srcId="{8C5414EC-8B69-FA4F-BAD9-333D1C48C43B}" destId="{8ED1C4A5-C803-7D41-95F5-7D3A312AB688}" srcOrd="1" destOrd="0" parTransId="{E76F3029-D7BF-CB48-9FAC-856506DAB667}" sibTransId="{856AFA15-CB8F-F64B-8D30-CF7F13A88317}"/>
    <dgm:cxn modelId="{988346B4-2D79-3D41-99EA-991F97F27A79}" type="presOf" srcId="{8ED1C4A5-C803-7D41-95F5-7D3A312AB688}" destId="{CBABA084-D360-6744-A59D-9A61642E0018}" srcOrd="0" destOrd="0" presId="urn:microsoft.com/office/officeart/2005/8/layout/lProcess3"/>
    <dgm:cxn modelId="{B6EF76DD-5579-E04F-BB44-A5F3D2783A36}" type="presOf" srcId="{8530A59E-7811-D94A-8E7F-5EC188FFAED4}" destId="{8DC182F2-4174-4E41-9637-631679B49AEB}" srcOrd="0" destOrd="0" presId="urn:microsoft.com/office/officeart/2005/8/layout/lProcess3"/>
    <dgm:cxn modelId="{A585C3CA-22D2-764D-B246-E95122C7C623}" type="presParOf" srcId="{A779543C-9D8E-C94A-BCAB-9C5306F8A781}" destId="{8645B478-C1A7-4248-81D1-743F0EF3BA3F}" srcOrd="0" destOrd="0" presId="urn:microsoft.com/office/officeart/2005/8/layout/lProcess3"/>
    <dgm:cxn modelId="{53B96F28-6B51-1A49-A6FD-E9136A7558AB}" type="presParOf" srcId="{8645B478-C1A7-4248-81D1-743F0EF3BA3F}" destId="{393B8ABF-3C6A-764D-ADEF-3CD8E294B3D5}" srcOrd="0" destOrd="0" presId="urn:microsoft.com/office/officeart/2005/8/layout/lProcess3"/>
    <dgm:cxn modelId="{12073CA9-03A4-6E45-BAFA-767BEB29ACAE}" type="presParOf" srcId="{8645B478-C1A7-4248-81D1-743F0EF3BA3F}" destId="{8EE4DD2A-59CB-8A42-8004-D3B744519DAA}" srcOrd="1" destOrd="0" presId="urn:microsoft.com/office/officeart/2005/8/layout/lProcess3"/>
    <dgm:cxn modelId="{565D1933-B27E-5E46-B083-761CDC0F62E1}" type="presParOf" srcId="{8645B478-C1A7-4248-81D1-743F0EF3BA3F}" destId="{8DC182F2-4174-4E41-9637-631679B49AEB}" srcOrd="2" destOrd="0" presId="urn:microsoft.com/office/officeart/2005/8/layout/lProcess3"/>
    <dgm:cxn modelId="{583A2B79-4DAB-9F49-8EF2-4A187AC16E75}" type="presParOf" srcId="{A779543C-9D8E-C94A-BCAB-9C5306F8A781}" destId="{E7367A7D-15D4-DB4B-A478-FA440FBBE5CE}" srcOrd="1" destOrd="0" presId="urn:microsoft.com/office/officeart/2005/8/layout/lProcess3"/>
    <dgm:cxn modelId="{19379DC6-175E-CE47-876A-B1647DBE742D}" type="presParOf" srcId="{A779543C-9D8E-C94A-BCAB-9C5306F8A781}" destId="{E2114E57-9598-E644-9625-6F624B7DFFF4}" srcOrd="2" destOrd="0" presId="urn:microsoft.com/office/officeart/2005/8/layout/lProcess3"/>
    <dgm:cxn modelId="{6FDEFB2A-3A12-7A4D-AA9C-0173177282A8}" type="presParOf" srcId="{E2114E57-9598-E644-9625-6F624B7DFFF4}" destId="{CBABA084-D360-6744-A59D-9A61642E0018}" srcOrd="0" destOrd="0" presId="urn:microsoft.com/office/officeart/2005/8/layout/lProcess3"/>
    <dgm:cxn modelId="{C7530F81-42FF-7749-877A-83F180127C6A}" type="presParOf" srcId="{E2114E57-9598-E644-9625-6F624B7DFFF4}" destId="{51D4E08B-7E7C-4947-B846-437B794CAA10}" srcOrd="1" destOrd="0" presId="urn:microsoft.com/office/officeart/2005/8/layout/lProcess3"/>
    <dgm:cxn modelId="{7D4CCBEB-7680-C24F-BE60-3AB2FA133722}" type="presParOf" srcId="{E2114E57-9598-E644-9625-6F624B7DFFF4}" destId="{7478D4C0-C49D-784D-A618-67FC8D5D08EE}"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160E2A-1D26-40C7-A907-BB389D44CBDD}"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1CC027C8-23C0-41C1-9E74-E922B1A5DC78}">
      <dgm:prSet phldrT="[Text]"/>
      <dgm:spPr/>
      <dgm:t>
        <a:bodyPr/>
        <a:lstStyle/>
        <a:p>
          <a:r>
            <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Baseline</a:t>
          </a:r>
        </a:p>
      </dgm:t>
    </dgm:pt>
    <dgm:pt modelId="{8BBC8BE6-D6DB-4273-A8F6-3F86BEB8BF41}" type="parTrans" cxnId="{42A41219-3572-4E8B-BEA5-82BD3E15613A}">
      <dgm:prSet/>
      <dgm:spPr/>
      <dgm:t>
        <a:bodyPr/>
        <a:lstStyle/>
        <a:p>
          <a:endParaRPr lang="en-US" b="1">
            <a:latin typeface="Open Sans Light" panose="020B0306030504020204" pitchFamily="34" charset="0"/>
            <a:ea typeface="Open Sans Light" panose="020B0306030504020204" pitchFamily="34" charset="0"/>
            <a:cs typeface="Open Sans Light" panose="020B0306030504020204" pitchFamily="34" charset="0"/>
          </a:endParaRPr>
        </a:p>
      </dgm:t>
    </dgm:pt>
    <dgm:pt modelId="{A582FBE3-991B-4322-B88A-17E25F92DA68}" type="sibTrans" cxnId="{42A41219-3572-4E8B-BEA5-82BD3E15613A}">
      <dgm:prSet/>
      <dgm:spPr/>
      <dgm:t>
        <a:bodyPr/>
        <a:lstStyle/>
        <a:p>
          <a:endParaRPr lang="en-US" b="1">
            <a:latin typeface="Open Sans Light" panose="020B0306030504020204" pitchFamily="34" charset="0"/>
            <a:ea typeface="Open Sans Light" panose="020B0306030504020204" pitchFamily="34" charset="0"/>
            <a:cs typeface="Open Sans Light" panose="020B0306030504020204" pitchFamily="34" charset="0"/>
          </a:endParaRPr>
        </a:p>
      </dgm:t>
    </dgm:pt>
    <dgm:pt modelId="{743453C9-5505-4F47-A0A6-C1EA5523A866}">
      <dgm:prSet phldrT="[Text]"/>
      <dgm:spPr/>
      <dgm:t>
        <a:bodyPr/>
        <a:lstStyle/>
        <a:p>
          <a:r>
            <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Ongoing monitoring</a:t>
          </a:r>
        </a:p>
      </dgm:t>
    </dgm:pt>
    <dgm:pt modelId="{3EC9285F-F72F-4998-BB3B-53A19151240D}" type="parTrans" cxnId="{AC73B2C3-3A0D-43D3-BE37-DE5B38E67FAE}">
      <dgm:prSet/>
      <dgm:spPr/>
      <dgm:t>
        <a:bodyPr/>
        <a:lstStyle/>
        <a:p>
          <a:endParaRPr lang="en-US" b="1">
            <a:latin typeface="Open Sans Light" panose="020B0306030504020204" pitchFamily="34" charset="0"/>
            <a:ea typeface="Open Sans Light" panose="020B0306030504020204" pitchFamily="34" charset="0"/>
            <a:cs typeface="Open Sans Light" panose="020B0306030504020204" pitchFamily="34" charset="0"/>
          </a:endParaRPr>
        </a:p>
      </dgm:t>
    </dgm:pt>
    <dgm:pt modelId="{EEA4B0A4-BFA3-4335-9060-96471A04337D}" type="sibTrans" cxnId="{AC73B2C3-3A0D-43D3-BE37-DE5B38E67FAE}">
      <dgm:prSet/>
      <dgm:spPr/>
      <dgm:t>
        <a:bodyPr/>
        <a:lstStyle/>
        <a:p>
          <a:endParaRPr lang="en-US" b="1">
            <a:latin typeface="Open Sans Light" panose="020B0306030504020204" pitchFamily="34" charset="0"/>
            <a:ea typeface="Open Sans Light" panose="020B0306030504020204" pitchFamily="34" charset="0"/>
            <a:cs typeface="Open Sans Light" panose="020B0306030504020204" pitchFamily="34" charset="0"/>
          </a:endParaRPr>
        </a:p>
      </dgm:t>
    </dgm:pt>
    <dgm:pt modelId="{1B201A5D-D730-4F93-8AF8-45D349133BB7}">
      <dgm:prSet phldrT="[Text]"/>
      <dgm:spPr/>
      <dgm:t>
        <a:bodyPr/>
        <a:lstStyle/>
        <a:p>
          <a:r>
            <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Periodic Review</a:t>
          </a:r>
        </a:p>
      </dgm:t>
    </dgm:pt>
    <dgm:pt modelId="{94F7E0CB-1A2A-44E0-8F95-7DAC652F2C71}" type="parTrans" cxnId="{5834BB56-15ED-4E1D-BAD9-5F04DC43D43C}">
      <dgm:prSet/>
      <dgm:spPr/>
      <dgm:t>
        <a:bodyPr/>
        <a:lstStyle/>
        <a:p>
          <a:endParaRPr lang="en-US" b="1">
            <a:latin typeface="Open Sans Light" panose="020B0306030504020204" pitchFamily="34" charset="0"/>
            <a:ea typeface="Open Sans Light" panose="020B0306030504020204" pitchFamily="34" charset="0"/>
            <a:cs typeface="Open Sans Light" panose="020B0306030504020204" pitchFamily="34" charset="0"/>
          </a:endParaRPr>
        </a:p>
      </dgm:t>
    </dgm:pt>
    <dgm:pt modelId="{3A10F6AD-A7D0-4B5D-AE50-C3E955BADD87}" type="sibTrans" cxnId="{5834BB56-15ED-4E1D-BAD9-5F04DC43D43C}">
      <dgm:prSet/>
      <dgm:spPr/>
      <dgm:t>
        <a:bodyPr/>
        <a:lstStyle/>
        <a:p>
          <a:endParaRPr lang="en-US" b="1">
            <a:latin typeface="Open Sans Light" panose="020B0306030504020204" pitchFamily="34" charset="0"/>
            <a:ea typeface="Open Sans Light" panose="020B0306030504020204" pitchFamily="34" charset="0"/>
            <a:cs typeface="Open Sans Light" panose="020B0306030504020204" pitchFamily="34" charset="0"/>
          </a:endParaRPr>
        </a:p>
      </dgm:t>
    </dgm:pt>
    <dgm:pt modelId="{3D7F3856-1152-F74D-B31E-B053C6923B2C}" type="pres">
      <dgm:prSet presAssocID="{1E160E2A-1D26-40C7-A907-BB389D44CBDD}" presName="Name0" presStyleCnt="0">
        <dgm:presLayoutVars>
          <dgm:dir/>
          <dgm:resizeHandles val="exact"/>
        </dgm:presLayoutVars>
      </dgm:prSet>
      <dgm:spPr/>
    </dgm:pt>
    <dgm:pt modelId="{47FA1EDA-80A4-584C-9FA2-9A228A974007}" type="pres">
      <dgm:prSet presAssocID="{1CC027C8-23C0-41C1-9E74-E922B1A5DC78}" presName="parTxOnly" presStyleLbl="node1" presStyleIdx="0" presStyleCnt="3">
        <dgm:presLayoutVars>
          <dgm:bulletEnabled val="1"/>
        </dgm:presLayoutVars>
      </dgm:prSet>
      <dgm:spPr/>
    </dgm:pt>
    <dgm:pt modelId="{DA9B6964-2E74-1B47-94BF-D89906C2414C}" type="pres">
      <dgm:prSet presAssocID="{A582FBE3-991B-4322-B88A-17E25F92DA68}" presName="parSpace" presStyleCnt="0"/>
      <dgm:spPr/>
    </dgm:pt>
    <dgm:pt modelId="{1555F477-63AF-DF49-A978-9CB50DEEEC41}" type="pres">
      <dgm:prSet presAssocID="{743453C9-5505-4F47-A0A6-C1EA5523A866}" presName="parTxOnly" presStyleLbl="node1" presStyleIdx="1" presStyleCnt="3">
        <dgm:presLayoutVars>
          <dgm:bulletEnabled val="1"/>
        </dgm:presLayoutVars>
      </dgm:prSet>
      <dgm:spPr/>
    </dgm:pt>
    <dgm:pt modelId="{B653D375-D6DE-D242-92D2-B294BE477A04}" type="pres">
      <dgm:prSet presAssocID="{EEA4B0A4-BFA3-4335-9060-96471A04337D}" presName="parSpace" presStyleCnt="0"/>
      <dgm:spPr/>
    </dgm:pt>
    <dgm:pt modelId="{B79E385C-CC20-A14D-8424-8DBCE33988A9}" type="pres">
      <dgm:prSet presAssocID="{1B201A5D-D730-4F93-8AF8-45D349133BB7}" presName="parTxOnly" presStyleLbl="node1" presStyleIdx="2" presStyleCnt="3">
        <dgm:presLayoutVars>
          <dgm:bulletEnabled val="1"/>
        </dgm:presLayoutVars>
      </dgm:prSet>
      <dgm:spPr/>
    </dgm:pt>
  </dgm:ptLst>
  <dgm:cxnLst>
    <dgm:cxn modelId="{42A41219-3572-4E8B-BEA5-82BD3E15613A}" srcId="{1E160E2A-1D26-40C7-A907-BB389D44CBDD}" destId="{1CC027C8-23C0-41C1-9E74-E922B1A5DC78}" srcOrd="0" destOrd="0" parTransId="{8BBC8BE6-D6DB-4273-A8F6-3F86BEB8BF41}" sibTransId="{A582FBE3-991B-4322-B88A-17E25F92DA68}"/>
    <dgm:cxn modelId="{9FFCD21B-0041-AD4D-BE02-0D0D5E18C3CD}" type="presOf" srcId="{1CC027C8-23C0-41C1-9E74-E922B1A5DC78}" destId="{47FA1EDA-80A4-584C-9FA2-9A228A974007}" srcOrd="0" destOrd="0" presId="urn:microsoft.com/office/officeart/2005/8/layout/hChevron3"/>
    <dgm:cxn modelId="{1F19443D-F95A-EA4B-B67A-AD85989B1158}" type="presOf" srcId="{743453C9-5505-4F47-A0A6-C1EA5523A866}" destId="{1555F477-63AF-DF49-A978-9CB50DEEEC41}" srcOrd="0" destOrd="0" presId="urn:microsoft.com/office/officeart/2005/8/layout/hChevron3"/>
    <dgm:cxn modelId="{B6529243-2264-0E43-88CB-C9F005E9D6F4}" type="presOf" srcId="{1B201A5D-D730-4F93-8AF8-45D349133BB7}" destId="{B79E385C-CC20-A14D-8424-8DBCE33988A9}" srcOrd="0" destOrd="0" presId="urn:microsoft.com/office/officeart/2005/8/layout/hChevron3"/>
    <dgm:cxn modelId="{EBFC2B4A-E06F-644B-8A4A-85CA2F4A8348}" type="presOf" srcId="{1E160E2A-1D26-40C7-A907-BB389D44CBDD}" destId="{3D7F3856-1152-F74D-B31E-B053C6923B2C}" srcOrd="0" destOrd="0" presId="urn:microsoft.com/office/officeart/2005/8/layout/hChevron3"/>
    <dgm:cxn modelId="{5834BB56-15ED-4E1D-BAD9-5F04DC43D43C}" srcId="{1E160E2A-1D26-40C7-A907-BB389D44CBDD}" destId="{1B201A5D-D730-4F93-8AF8-45D349133BB7}" srcOrd="2" destOrd="0" parTransId="{94F7E0CB-1A2A-44E0-8F95-7DAC652F2C71}" sibTransId="{3A10F6AD-A7D0-4B5D-AE50-C3E955BADD87}"/>
    <dgm:cxn modelId="{AC73B2C3-3A0D-43D3-BE37-DE5B38E67FAE}" srcId="{1E160E2A-1D26-40C7-A907-BB389D44CBDD}" destId="{743453C9-5505-4F47-A0A6-C1EA5523A866}" srcOrd="1" destOrd="0" parTransId="{3EC9285F-F72F-4998-BB3B-53A19151240D}" sibTransId="{EEA4B0A4-BFA3-4335-9060-96471A04337D}"/>
    <dgm:cxn modelId="{760C68EF-4148-C244-9DB3-07E0E6D97DCC}" type="presParOf" srcId="{3D7F3856-1152-F74D-B31E-B053C6923B2C}" destId="{47FA1EDA-80A4-584C-9FA2-9A228A974007}" srcOrd="0" destOrd="0" presId="urn:microsoft.com/office/officeart/2005/8/layout/hChevron3"/>
    <dgm:cxn modelId="{EEB8485D-6707-084F-964D-30B101794027}" type="presParOf" srcId="{3D7F3856-1152-F74D-B31E-B053C6923B2C}" destId="{DA9B6964-2E74-1B47-94BF-D89906C2414C}" srcOrd="1" destOrd="0" presId="urn:microsoft.com/office/officeart/2005/8/layout/hChevron3"/>
    <dgm:cxn modelId="{75765457-7429-E846-9EA6-C5A905C5F53B}" type="presParOf" srcId="{3D7F3856-1152-F74D-B31E-B053C6923B2C}" destId="{1555F477-63AF-DF49-A978-9CB50DEEEC41}" srcOrd="2" destOrd="0" presId="urn:microsoft.com/office/officeart/2005/8/layout/hChevron3"/>
    <dgm:cxn modelId="{D12645C4-8CD7-8B4F-9CED-20AA629F06AB}" type="presParOf" srcId="{3D7F3856-1152-F74D-B31E-B053C6923B2C}" destId="{B653D375-D6DE-D242-92D2-B294BE477A04}" srcOrd="3" destOrd="0" presId="urn:microsoft.com/office/officeart/2005/8/layout/hChevron3"/>
    <dgm:cxn modelId="{216D978A-9C04-A74B-A354-76206F2F0520}" type="presParOf" srcId="{3D7F3856-1152-F74D-B31E-B053C6923B2C}" destId="{B79E385C-CC20-A14D-8424-8DBCE33988A9}"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FD205-B787-40C0-84F8-A0C548E2A024}">
      <dsp:nvSpPr>
        <dsp:cNvPr id="0" name=""/>
        <dsp:cNvSpPr/>
      </dsp:nvSpPr>
      <dsp:spPr>
        <a:xfrm>
          <a:off x="1219389" y="494243"/>
          <a:ext cx="3235260" cy="10110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4797"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err="1">
              <a:latin typeface="Open Sans Light" panose="020B0306030504020204" pitchFamily="34" charset="0"/>
              <a:ea typeface="Open Sans Light" panose="020B0306030504020204" pitchFamily="34" charset="0"/>
              <a:cs typeface="Open Sans Light" panose="020B0306030504020204" pitchFamily="34" charset="0"/>
            </a:rPr>
            <a:t>Naveh</a:t>
          </a: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kern="1200" dirty="0" err="1">
              <a:latin typeface="Open Sans Light" panose="020B0306030504020204" pitchFamily="34" charset="0"/>
              <a:ea typeface="Open Sans Light" panose="020B0306030504020204" pitchFamily="34" charset="0"/>
              <a:cs typeface="Open Sans Light" panose="020B0306030504020204" pitchFamily="34" charset="0"/>
            </a:rPr>
            <a:t>Eldar</a:t>
          </a:r>
          <a:endParaRPr lang="en-US" sz="1400" kern="12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BlueCare Tennessee</a:t>
          </a:r>
        </a:p>
        <a:p>
          <a:pPr marL="0" lvl="0" indent="0" algn="l" defTabSz="622300">
            <a:lnSpc>
              <a:spcPct val="90000"/>
            </a:lnSpc>
            <a:spcBef>
              <a:spcPct val="0"/>
            </a:spcBef>
            <a:spcAft>
              <a:spcPct val="35000"/>
            </a:spcAft>
            <a:buNone/>
          </a:pPr>
          <a:r>
            <a:rPr lang="en-US" sz="1400" kern="1200" dirty="0" err="1">
              <a:latin typeface="Open Sans Light" panose="020B0306030504020204" pitchFamily="34" charset="0"/>
              <a:ea typeface="Open Sans Light" panose="020B0306030504020204" pitchFamily="34" charset="0"/>
              <a:cs typeface="Open Sans Light" panose="020B0306030504020204" pitchFamily="34" charset="0"/>
            </a:rPr>
            <a:t>Naveh_Eldar@bcbst.com</a:t>
          </a:r>
          <a:endParaRPr lang="en-US" sz="14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a:off x="1219389" y="494243"/>
        <a:ext cx="3235260" cy="1011018"/>
      </dsp:txXfrm>
    </dsp:sp>
    <dsp:sp modelId="{ABD3B2CC-C267-4ACE-884F-A436CD485AF6}">
      <dsp:nvSpPr>
        <dsp:cNvPr id="0" name=""/>
        <dsp:cNvSpPr/>
      </dsp:nvSpPr>
      <dsp:spPr>
        <a:xfrm>
          <a:off x="1084586" y="348207"/>
          <a:ext cx="707713" cy="106156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DA596-4450-4461-A1CF-9F380363059D}">
      <dsp:nvSpPr>
        <dsp:cNvPr id="0" name=""/>
        <dsp:cNvSpPr/>
      </dsp:nvSpPr>
      <dsp:spPr>
        <a:xfrm>
          <a:off x="1219389" y="1767003"/>
          <a:ext cx="3235260" cy="10110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4797"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Joy Dalton</a:t>
          </a:r>
        </a:p>
        <a:p>
          <a:pPr marL="0" lvl="0" indent="0" algn="l"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Amerigroup</a:t>
          </a:r>
        </a:p>
        <a:p>
          <a:pPr marL="0" lvl="0" indent="0" algn="l"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Joy.dalton@Amerigroup.com</a:t>
          </a:r>
        </a:p>
      </dsp:txBody>
      <dsp:txXfrm>
        <a:off x="1219389" y="1767003"/>
        <a:ext cx="3235260" cy="1011018"/>
      </dsp:txXfrm>
    </dsp:sp>
    <dsp:sp modelId="{DBBA1EC0-F898-4F2B-B1AF-7BD7F850D52B}">
      <dsp:nvSpPr>
        <dsp:cNvPr id="0" name=""/>
        <dsp:cNvSpPr/>
      </dsp:nvSpPr>
      <dsp:spPr>
        <a:xfrm>
          <a:off x="1084586" y="1620967"/>
          <a:ext cx="707713" cy="106156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6A704A-8524-4CBD-A1E5-925ED57CCC03}">
      <dsp:nvSpPr>
        <dsp:cNvPr id="0" name=""/>
        <dsp:cNvSpPr/>
      </dsp:nvSpPr>
      <dsp:spPr>
        <a:xfrm>
          <a:off x="1219389" y="3039764"/>
          <a:ext cx="3235260" cy="10110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4797"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Nichelle Johnson</a:t>
          </a:r>
        </a:p>
        <a:p>
          <a:pPr marL="0" lvl="0" indent="0" algn="l" defTabSz="622300">
            <a:lnSpc>
              <a:spcPct val="90000"/>
            </a:lnSpc>
            <a:spcBef>
              <a:spcPct val="0"/>
            </a:spcBef>
            <a:spcAft>
              <a:spcPct val="35000"/>
            </a:spcAft>
            <a:buNone/>
          </a:pPr>
          <a:r>
            <a:rPr lang="en-US" sz="1400" kern="1200" dirty="0" err="1">
              <a:latin typeface="Open Sans Light" panose="020B0306030504020204" pitchFamily="34" charset="0"/>
              <a:ea typeface="Open Sans Light" panose="020B0306030504020204" pitchFamily="34" charset="0"/>
              <a:cs typeface="Open Sans Light" panose="020B0306030504020204" pitchFamily="34" charset="0"/>
            </a:rPr>
            <a:t>UnitedHealthcare</a:t>
          </a:r>
          <a:endParaRPr lang="en-US" sz="1400" kern="12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defTabSz="622300">
            <a:lnSpc>
              <a:spcPct val="90000"/>
            </a:lnSpc>
            <a:spcBef>
              <a:spcPct val="0"/>
            </a:spcBef>
            <a:spcAft>
              <a:spcPct val="35000"/>
            </a:spcAft>
            <a:buNone/>
          </a:pPr>
          <a:r>
            <a:rPr lang="en-US" sz="1400" kern="1200" dirty="0" err="1">
              <a:latin typeface="Open Sans Light" panose="020B0306030504020204" pitchFamily="34" charset="0"/>
              <a:ea typeface="Open Sans Light" panose="020B0306030504020204" pitchFamily="34" charset="0"/>
              <a:cs typeface="Open Sans Light" panose="020B0306030504020204" pitchFamily="34" charset="0"/>
            </a:rPr>
            <a:t>Nichelle_h_johnson@uhc.com</a:t>
          </a:r>
          <a:endParaRPr lang="en-US" sz="14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a:off x="1219389" y="3039764"/>
        <a:ext cx="3235260" cy="1011018"/>
      </dsp:txXfrm>
    </dsp:sp>
    <dsp:sp modelId="{B638999F-0CFB-4409-A177-1BF1BEA18AAA}">
      <dsp:nvSpPr>
        <dsp:cNvPr id="0" name=""/>
        <dsp:cNvSpPr/>
      </dsp:nvSpPr>
      <dsp:spPr>
        <a:xfrm>
          <a:off x="1084586" y="2893728"/>
          <a:ext cx="707713" cy="106156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BCD71-2A1C-9740-BD36-4DE2CCE31516}">
      <dsp:nvSpPr>
        <dsp:cNvPr id="0" name=""/>
        <dsp:cNvSpPr/>
      </dsp:nvSpPr>
      <dsp:spPr>
        <a:xfrm>
          <a:off x="1219389" y="4312524"/>
          <a:ext cx="3235260" cy="10110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4797"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Robin Wilmoth</a:t>
          </a:r>
        </a:p>
        <a:p>
          <a:pPr marL="0" lvl="0" indent="0" algn="l"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DIDD</a:t>
          </a:r>
        </a:p>
        <a:p>
          <a:pPr marL="0" lvl="0" indent="0" algn="l" defTabSz="622300">
            <a:lnSpc>
              <a:spcPct val="90000"/>
            </a:lnSpc>
            <a:spcBef>
              <a:spcPct val="0"/>
            </a:spcBef>
            <a:spcAft>
              <a:spcPct val="35000"/>
            </a:spcAft>
            <a:buNone/>
          </a:pPr>
          <a:r>
            <a:rPr lang="en-US" sz="1400" kern="1200" dirty="0" err="1">
              <a:latin typeface="Open Sans Light" panose="020B0306030504020204" pitchFamily="34" charset="0"/>
              <a:ea typeface="Open Sans Light" panose="020B0306030504020204" pitchFamily="34" charset="0"/>
              <a:cs typeface="Open Sans Light" panose="020B0306030504020204" pitchFamily="34" charset="0"/>
            </a:rPr>
            <a:t>Robin.wilmoth@tn.gov</a:t>
          </a:r>
          <a:endParaRPr lang="en-US" sz="14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a:off x="1219389" y="4312524"/>
        <a:ext cx="3235260" cy="1011018"/>
      </dsp:txXfrm>
    </dsp:sp>
    <dsp:sp modelId="{2421CA49-1D16-AE4E-8C1F-06EF972F3AE8}">
      <dsp:nvSpPr>
        <dsp:cNvPr id="0" name=""/>
        <dsp:cNvSpPr/>
      </dsp:nvSpPr>
      <dsp:spPr>
        <a:xfrm>
          <a:off x="1084586" y="4166488"/>
          <a:ext cx="707713" cy="1061569"/>
        </a:xfrm>
        <a:prstGeom prst="rect">
          <a:avLst/>
        </a:prstGeom>
        <a:blipFill rotWithShape="1">
          <a:blip xmlns:r="http://schemas.openxmlformats.org/officeDocument/2006/relationships" r:embed="rId4"/>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04E1D-6092-9A4D-B556-0D7E5430D7FA}">
      <dsp:nvSpPr>
        <dsp:cNvPr id="0" name=""/>
        <dsp:cNvSpPr/>
      </dsp:nvSpPr>
      <dsp:spPr>
        <a:xfrm rot="10800000">
          <a:off x="947015" y="1351"/>
          <a:ext cx="2559860" cy="12089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1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Open Sans Light" panose="020B0306030504020204" pitchFamily="34" charset="0"/>
              <a:ea typeface="Open Sans Light" panose="020B0306030504020204" pitchFamily="34" charset="0"/>
              <a:cs typeface="Open Sans Light" panose="020B0306030504020204" pitchFamily="34" charset="0"/>
            </a:rPr>
            <a:t>Survey Data</a:t>
          </a:r>
        </a:p>
      </dsp:txBody>
      <dsp:txXfrm rot="10800000">
        <a:off x="1249254" y="1351"/>
        <a:ext cx="2257621" cy="1208956"/>
      </dsp:txXfrm>
    </dsp:sp>
    <dsp:sp modelId="{85D81469-35C6-9D47-AF82-4DE27E176E72}">
      <dsp:nvSpPr>
        <dsp:cNvPr id="0" name=""/>
        <dsp:cNvSpPr/>
      </dsp:nvSpPr>
      <dsp:spPr>
        <a:xfrm>
          <a:off x="4" y="55464"/>
          <a:ext cx="1208956" cy="12089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71E14-87A6-304C-AB51-4DCEE2E40465}">
      <dsp:nvSpPr>
        <dsp:cNvPr id="0" name=""/>
        <dsp:cNvSpPr/>
      </dsp:nvSpPr>
      <dsp:spPr>
        <a:xfrm rot="10800000">
          <a:off x="947015" y="1571190"/>
          <a:ext cx="2559860" cy="12089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1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Light" panose="020B0306030504020204" pitchFamily="34" charset="0"/>
              <a:ea typeface="Open Sans Light" panose="020B0306030504020204" pitchFamily="34" charset="0"/>
              <a:cs typeface="Open Sans Light" panose="020B0306030504020204" pitchFamily="34" charset="0"/>
            </a:rPr>
            <a:t>Access to Workforce toolkit</a:t>
          </a:r>
        </a:p>
      </dsp:txBody>
      <dsp:txXfrm rot="10800000">
        <a:off x="1249254" y="1571190"/>
        <a:ext cx="2257621" cy="1208956"/>
      </dsp:txXfrm>
    </dsp:sp>
    <dsp:sp modelId="{9583DE9A-6C3D-C542-BF5F-59FE02837C29}">
      <dsp:nvSpPr>
        <dsp:cNvPr id="0" name=""/>
        <dsp:cNvSpPr/>
      </dsp:nvSpPr>
      <dsp:spPr>
        <a:xfrm>
          <a:off x="4" y="1592021"/>
          <a:ext cx="1208956" cy="120895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D8AC28-8623-2446-A7E8-669AA918BC22}">
      <dsp:nvSpPr>
        <dsp:cNvPr id="0" name=""/>
        <dsp:cNvSpPr/>
      </dsp:nvSpPr>
      <dsp:spPr>
        <a:xfrm rot="10800000">
          <a:off x="947015" y="3141029"/>
          <a:ext cx="2559860" cy="12089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1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Light" panose="020B0306030504020204" pitchFamily="34" charset="0"/>
              <a:ea typeface="Open Sans Light" panose="020B0306030504020204" pitchFamily="34" charset="0"/>
              <a:cs typeface="Open Sans Light" panose="020B0306030504020204" pitchFamily="34" charset="0"/>
            </a:rPr>
            <a:t>Option to participate in Community of Practice</a:t>
          </a:r>
        </a:p>
      </dsp:txBody>
      <dsp:txXfrm rot="10800000">
        <a:off x="1249254" y="3141029"/>
        <a:ext cx="2257621" cy="1208956"/>
      </dsp:txXfrm>
    </dsp:sp>
    <dsp:sp modelId="{1BDEA4D4-EAEE-C14A-92C5-4F9F090F8CA3}">
      <dsp:nvSpPr>
        <dsp:cNvPr id="0" name=""/>
        <dsp:cNvSpPr/>
      </dsp:nvSpPr>
      <dsp:spPr>
        <a:xfrm>
          <a:off x="4" y="3066884"/>
          <a:ext cx="1208956" cy="120895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11D0-87F3-C04C-B460-0BFFD22454EF}">
      <dsp:nvSpPr>
        <dsp:cNvPr id="0" name=""/>
        <dsp:cNvSpPr/>
      </dsp:nvSpPr>
      <dsp:spPr>
        <a:xfrm rot="10800000">
          <a:off x="1884993" y="1980"/>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Open Sans Light" panose="020B0306030504020204" pitchFamily="34" charset="0"/>
              <a:ea typeface="Open Sans Light" panose="020B0306030504020204" pitchFamily="34" charset="0"/>
              <a:cs typeface="Open Sans Light" panose="020B0306030504020204" pitchFamily="34" charset="0"/>
            </a:rPr>
            <a:t>Growth # of People with ID/DD Receive Services (390% in 20 years)</a:t>
          </a:r>
          <a:endParaRPr lang="en-US" sz="17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008624" y="1980"/>
        <a:ext cx="6869243" cy="494523"/>
      </dsp:txXfrm>
    </dsp:sp>
    <dsp:sp modelId="{339D23CD-9BAA-9948-98F6-BAE5EFA76134}">
      <dsp:nvSpPr>
        <dsp:cNvPr id="0" name=""/>
        <dsp:cNvSpPr/>
      </dsp:nvSpPr>
      <dsp:spPr>
        <a:xfrm>
          <a:off x="1637732" y="1980"/>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96BD13-C4B6-614B-8BF1-08A5B2E894A0}">
      <dsp:nvSpPr>
        <dsp:cNvPr id="0" name=""/>
        <dsp:cNvSpPr/>
      </dsp:nvSpPr>
      <dsp:spPr>
        <a:xfrm rot="10800000">
          <a:off x="1884993" y="644122"/>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Open Sans Light" panose="020B0306030504020204" pitchFamily="34" charset="0"/>
              <a:ea typeface="Open Sans Light" panose="020B0306030504020204" pitchFamily="34" charset="0"/>
              <a:cs typeface="Open Sans Light" panose="020B0306030504020204" pitchFamily="34" charset="0"/>
            </a:rPr>
            <a:t>Major shifts in service system</a:t>
          </a:r>
          <a:endParaRPr lang="en-US" sz="17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008624" y="644122"/>
        <a:ext cx="6869243" cy="494523"/>
      </dsp:txXfrm>
    </dsp:sp>
    <dsp:sp modelId="{9B6A5FB3-84E9-E545-8B5E-4D45803147DF}">
      <dsp:nvSpPr>
        <dsp:cNvPr id="0" name=""/>
        <dsp:cNvSpPr/>
      </dsp:nvSpPr>
      <dsp:spPr>
        <a:xfrm>
          <a:off x="1637732" y="644122"/>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4BF8DD-50F7-6C49-84B8-127681CCAC8A}">
      <dsp:nvSpPr>
        <dsp:cNvPr id="0" name=""/>
        <dsp:cNvSpPr/>
      </dsp:nvSpPr>
      <dsp:spPr>
        <a:xfrm rot="10800000">
          <a:off x="1884993" y="1286265"/>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Open Sans Light" panose="020B0306030504020204" pitchFamily="34" charset="0"/>
              <a:ea typeface="Open Sans Light" panose="020B0306030504020204" pitchFamily="34" charset="0"/>
              <a:cs typeface="Open Sans Light" panose="020B0306030504020204" pitchFamily="34" charset="0"/>
            </a:rPr>
            <a:t>Changing expectations toward person centered</a:t>
          </a:r>
          <a:endParaRPr lang="en-US" sz="17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008624" y="1286265"/>
        <a:ext cx="6869243" cy="494523"/>
      </dsp:txXfrm>
    </dsp:sp>
    <dsp:sp modelId="{09857648-5521-1D47-885E-473C55081A71}">
      <dsp:nvSpPr>
        <dsp:cNvPr id="0" name=""/>
        <dsp:cNvSpPr/>
      </dsp:nvSpPr>
      <dsp:spPr>
        <a:xfrm>
          <a:off x="1637732" y="1286265"/>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97C3EB-BF5C-754F-9EEF-3FA08914A966}">
      <dsp:nvSpPr>
        <dsp:cNvPr id="0" name=""/>
        <dsp:cNvSpPr/>
      </dsp:nvSpPr>
      <dsp:spPr>
        <a:xfrm rot="10800000">
          <a:off x="1884993" y="1928407"/>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Open Sans Light" panose="020B0306030504020204" pitchFamily="34" charset="0"/>
              <a:ea typeface="Open Sans Light" panose="020B0306030504020204" pitchFamily="34" charset="0"/>
              <a:cs typeface="Open Sans Light" panose="020B0306030504020204" pitchFamily="34" charset="0"/>
            </a:rPr>
            <a:t>People with IDD live longer (age 66)</a:t>
          </a:r>
          <a:endParaRPr lang="en-US" sz="17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008624" y="1928407"/>
        <a:ext cx="6869243" cy="494523"/>
      </dsp:txXfrm>
    </dsp:sp>
    <dsp:sp modelId="{FACD07D7-89A3-DD4C-B3DD-A912A48A32E2}">
      <dsp:nvSpPr>
        <dsp:cNvPr id="0" name=""/>
        <dsp:cNvSpPr/>
      </dsp:nvSpPr>
      <dsp:spPr>
        <a:xfrm>
          <a:off x="1637732" y="1928407"/>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B5E2A-B86F-6449-AF93-4C0EFE480223}">
      <dsp:nvSpPr>
        <dsp:cNvPr id="0" name=""/>
        <dsp:cNvSpPr/>
      </dsp:nvSpPr>
      <dsp:spPr>
        <a:xfrm rot="10800000">
          <a:off x="1884993" y="2570549"/>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Open Sans Light" panose="020B0306030504020204" pitchFamily="34" charset="0"/>
              <a:ea typeface="Open Sans Light" panose="020B0306030504020204" pitchFamily="34" charset="0"/>
              <a:cs typeface="Open Sans Light" panose="020B0306030504020204" pitchFamily="34" charset="0"/>
            </a:rPr>
            <a:t>Changing demographics (more aging Americans)</a:t>
          </a:r>
          <a:endParaRPr lang="en-US" sz="17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008624" y="2570549"/>
        <a:ext cx="6869243" cy="494523"/>
      </dsp:txXfrm>
    </dsp:sp>
    <dsp:sp modelId="{7D5A36ED-BB15-604D-8F76-A5CC4C2BF13E}">
      <dsp:nvSpPr>
        <dsp:cNvPr id="0" name=""/>
        <dsp:cNvSpPr/>
      </dsp:nvSpPr>
      <dsp:spPr>
        <a:xfrm>
          <a:off x="1637732" y="2570549"/>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DAB7C6-CD93-114E-B61A-79CA988E7F13}">
      <dsp:nvSpPr>
        <dsp:cNvPr id="0" name=""/>
        <dsp:cNvSpPr/>
      </dsp:nvSpPr>
      <dsp:spPr>
        <a:xfrm rot="10800000">
          <a:off x="1884993" y="3212691"/>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Open Sans Light" panose="020B0306030504020204" pitchFamily="34" charset="0"/>
              <a:ea typeface="Open Sans Light" panose="020B0306030504020204" pitchFamily="34" charset="0"/>
              <a:cs typeface="Open Sans Light" panose="020B0306030504020204" pitchFamily="34" charset="0"/>
            </a:rPr>
            <a:t>Growing diversity</a:t>
          </a:r>
          <a:endParaRPr lang="en-US" sz="17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008624" y="3212691"/>
        <a:ext cx="6869243" cy="494523"/>
      </dsp:txXfrm>
    </dsp:sp>
    <dsp:sp modelId="{B36F5D3A-8413-9B44-A135-3EEB4EEA3BE2}">
      <dsp:nvSpPr>
        <dsp:cNvPr id="0" name=""/>
        <dsp:cNvSpPr/>
      </dsp:nvSpPr>
      <dsp:spPr>
        <a:xfrm>
          <a:off x="1637732" y="3212691"/>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E737E5-D860-5B45-A37A-1B8B6EB67803}">
      <dsp:nvSpPr>
        <dsp:cNvPr id="0" name=""/>
        <dsp:cNvSpPr/>
      </dsp:nvSpPr>
      <dsp:spPr>
        <a:xfrm rot="10800000">
          <a:off x="1884993" y="3854833"/>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Open Sans Light" panose="020B0306030504020204" pitchFamily="34" charset="0"/>
              <a:ea typeface="Open Sans Light" panose="020B0306030504020204" pitchFamily="34" charset="0"/>
              <a:cs typeface="Open Sans Light" panose="020B0306030504020204" pitchFamily="34" charset="0"/>
            </a:rPr>
            <a:t>Economic stability and growth</a:t>
          </a:r>
          <a:endParaRPr lang="en-US" sz="1700" kern="1200" dirty="0">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008624" y="3854833"/>
        <a:ext cx="6869243" cy="494523"/>
      </dsp:txXfrm>
    </dsp:sp>
    <dsp:sp modelId="{06313961-B915-BA4D-B48A-61474C6A03CF}">
      <dsp:nvSpPr>
        <dsp:cNvPr id="0" name=""/>
        <dsp:cNvSpPr/>
      </dsp:nvSpPr>
      <dsp:spPr>
        <a:xfrm>
          <a:off x="1637732" y="3854833"/>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11143-6CB0-4541-A966-A39B216FD64B}">
      <dsp:nvSpPr>
        <dsp:cNvPr id="0" name=""/>
        <dsp:cNvSpPr/>
      </dsp:nvSpPr>
      <dsp:spPr>
        <a:xfrm>
          <a:off x="0" y="37842"/>
          <a:ext cx="8610600" cy="15637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COMPLEX issues</a:t>
          </a:r>
        </a:p>
      </dsp:txBody>
      <dsp:txXfrm>
        <a:off x="76334" y="114176"/>
        <a:ext cx="8457932" cy="1411037"/>
      </dsp:txXfrm>
    </dsp:sp>
    <dsp:sp modelId="{618C9BC0-1BB2-2145-9DB3-436B417176C3}">
      <dsp:nvSpPr>
        <dsp:cNvPr id="0" name=""/>
        <dsp:cNvSpPr/>
      </dsp:nvSpPr>
      <dsp:spPr>
        <a:xfrm>
          <a:off x="0" y="1705227"/>
          <a:ext cx="8610600" cy="15637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 single solution</a:t>
          </a:r>
        </a:p>
      </dsp:txBody>
      <dsp:txXfrm>
        <a:off x="76334" y="1781561"/>
        <a:ext cx="8457932" cy="1411037"/>
      </dsp:txXfrm>
    </dsp:sp>
    <dsp:sp modelId="{3630FACC-FBCC-F649-8A92-E5B04D6866AF}">
      <dsp:nvSpPr>
        <dsp:cNvPr id="0" name=""/>
        <dsp:cNvSpPr/>
      </dsp:nvSpPr>
      <dsp:spPr>
        <a:xfrm>
          <a:off x="0" y="3372612"/>
          <a:ext cx="8610600" cy="15637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Your team must own the issues and lead change</a:t>
          </a:r>
        </a:p>
      </dsp:txBody>
      <dsp:txXfrm>
        <a:off x="76334" y="3448946"/>
        <a:ext cx="8457932" cy="1411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B8ABF-3C6A-764D-ADEF-3CD8E294B3D5}">
      <dsp:nvSpPr>
        <dsp:cNvPr id="0" name=""/>
        <dsp:cNvSpPr/>
      </dsp:nvSpPr>
      <dsp:spPr>
        <a:xfrm>
          <a:off x="937059" y="48"/>
          <a:ext cx="5083224" cy="20332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Direct Support Professionals</a:t>
          </a:r>
        </a:p>
      </dsp:txBody>
      <dsp:txXfrm>
        <a:off x="1953704" y="48"/>
        <a:ext cx="3049935" cy="2033289"/>
      </dsp:txXfrm>
    </dsp:sp>
    <dsp:sp modelId="{8DC182F2-4174-4E41-9637-631679B49AEB}">
      <dsp:nvSpPr>
        <dsp:cNvPr id="0" name=""/>
        <dsp:cNvSpPr/>
      </dsp:nvSpPr>
      <dsp:spPr>
        <a:xfrm>
          <a:off x="5359464" y="172878"/>
          <a:ext cx="4219076" cy="168763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Open Sans" panose="020B0606030504020204" pitchFamily="34" charset="0"/>
              <a:ea typeface="Open Sans" panose="020B0606030504020204" pitchFamily="34" charset="0"/>
              <a:cs typeface="Open Sans" panose="020B0606030504020204" pitchFamily="34" charset="0"/>
            </a:rPr>
            <a:t>50%+ hours spent in direct support tasks  (e.g. personal care, home care, community integration) </a:t>
          </a:r>
        </a:p>
      </dsp:txBody>
      <dsp:txXfrm>
        <a:off x="6203279" y="172878"/>
        <a:ext cx="2531446" cy="1687630"/>
      </dsp:txXfrm>
    </dsp:sp>
    <dsp:sp modelId="{CBABA084-D360-6744-A59D-9A61642E0018}">
      <dsp:nvSpPr>
        <dsp:cNvPr id="0" name=""/>
        <dsp:cNvSpPr/>
      </dsp:nvSpPr>
      <dsp:spPr>
        <a:xfrm>
          <a:off x="937059" y="2317999"/>
          <a:ext cx="5083224" cy="20332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Frontline Supervisor</a:t>
          </a:r>
        </a:p>
      </dsp:txBody>
      <dsp:txXfrm>
        <a:off x="1953704" y="2317999"/>
        <a:ext cx="3049935" cy="2033289"/>
      </dsp:txXfrm>
    </dsp:sp>
    <dsp:sp modelId="{7478D4C0-C49D-784D-A618-67FC8D5D08EE}">
      <dsp:nvSpPr>
        <dsp:cNvPr id="0" name=""/>
        <dsp:cNvSpPr/>
      </dsp:nvSpPr>
      <dsp:spPr>
        <a:xfrm>
          <a:off x="5359464" y="2490828"/>
          <a:ext cx="4219076" cy="168763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Light" panose="020B0306030504020204" pitchFamily="34" charset="0"/>
              <a:ea typeface="Open Sans Light" panose="020B0306030504020204" pitchFamily="34" charset="0"/>
              <a:cs typeface="Open Sans Light" panose="020B0306030504020204" pitchFamily="34" charset="0"/>
            </a:rPr>
            <a:t>primary responsibility (50%+ of their role) is supervision of DSPs. </a:t>
          </a:r>
        </a:p>
      </dsp:txBody>
      <dsp:txXfrm>
        <a:off x="6203279" y="2490828"/>
        <a:ext cx="2531446" cy="16876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B8ABF-3C6A-764D-ADEF-3CD8E294B3D5}">
      <dsp:nvSpPr>
        <dsp:cNvPr id="0" name=""/>
        <dsp:cNvSpPr/>
      </dsp:nvSpPr>
      <dsp:spPr>
        <a:xfrm>
          <a:off x="937059" y="48"/>
          <a:ext cx="5083224" cy="20332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0" bIns="2667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Direct Support Worker</a:t>
          </a:r>
        </a:p>
      </dsp:txBody>
      <dsp:txXfrm>
        <a:off x="1953704" y="48"/>
        <a:ext cx="3049935" cy="2033289"/>
      </dsp:txXfrm>
    </dsp:sp>
    <dsp:sp modelId="{8DC182F2-4174-4E41-9637-631679B49AEB}">
      <dsp:nvSpPr>
        <dsp:cNvPr id="0" name=""/>
        <dsp:cNvSpPr/>
      </dsp:nvSpPr>
      <dsp:spPr>
        <a:xfrm>
          <a:off x="5359464" y="172878"/>
          <a:ext cx="4219076" cy="168763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50%+ hours spent in direct support tasks  (e.g. personal care, home care, community integration) </a:t>
          </a:r>
        </a:p>
      </dsp:txBody>
      <dsp:txXfrm>
        <a:off x="6203279" y="172878"/>
        <a:ext cx="2531446" cy="1687630"/>
      </dsp:txXfrm>
    </dsp:sp>
    <dsp:sp modelId="{CBABA084-D360-6744-A59D-9A61642E0018}">
      <dsp:nvSpPr>
        <dsp:cNvPr id="0" name=""/>
        <dsp:cNvSpPr/>
      </dsp:nvSpPr>
      <dsp:spPr>
        <a:xfrm>
          <a:off x="937059" y="2317999"/>
          <a:ext cx="5083224" cy="20332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0" bIns="26670" numCol="1" spcCol="1270" anchor="ctr" anchorCtr="0">
          <a:noAutofit/>
        </a:bodyPr>
        <a:lstStyle/>
        <a:p>
          <a:pPr marL="0" lvl="0" indent="0" algn="ctr" defTabSz="1866900">
            <a:lnSpc>
              <a:spcPct val="90000"/>
            </a:lnSpc>
            <a:spcBef>
              <a:spcPct val="0"/>
            </a:spcBef>
            <a:spcAft>
              <a:spcPct val="35000"/>
            </a:spcAft>
            <a:buNone/>
          </a:pPr>
          <a:r>
            <a:rPr lang="en-US" sz="4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Frontline Supervisor</a:t>
          </a:r>
        </a:p>
      </dsp:txBody>
      <dsp:txXfrm>
        <a:off x="1953704" y="2317999"/>
        <a:ext cx="3049935" cy="2033289"/>
      </dsp:txXfrm>
    </dsp:sp>
    <dsp:sp modelId="{7478D4C0-C49D-784D-A618-67FC8D5D08EE}">
      <dsp:nvSpPr>
        <dsp:cNvPr id="0" name=""/>
        <dsp:cNvSpPr/>
      </dsp:nvSpPr>
      <dsp:spPr>
        <a:xfrm>
          <a:off x="5359464" y="2490828"/>
          <a:ext cx="4219076" cy="168763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primary responsibility (50%+ of their role) is supervision of DSWs. </a:t>
          </a:r>
        </a:p>
      </dsp:txBody>
      <dsp:txXfrm>
        <a:off x="6203279" y="2490828"/>
        <a:ext cx="2531446" cy="16876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A1EDA-80A4-584C-9FA2-9A228A974007}">
      <dsp:nvSpPr>
        <dsp:cNvPr id="0" name=""/>
        <dsp:cNvSpPr/>
      </dsp:nvSpPr>
      <dsp:spPr>
        <a:xfrm>
          <a:off x="5257" y="582618"/>
          <a:ext cx="4597263" cy="183890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Baseline</a:t>
          </a:r>
        </a:p>
      </dsp:txBody>
      <dsp:txXfrm>
        <a:off x="5257" y="582618"/>
        <a:ext cx="4137537" cy="1838905"/>
      </dsp:txXfrm>
    </dsp:sp>
    <dsp:sp modelId="{1555F477-63AF-DF49-A978-9CB50DEEEC41}">
      <dsp:nvSpPr>
        <dsp:cNvPr id="0" name=""/>
        <dsp:cNvSpPr/>
      </dsp:nvSpPr>
      <dsp:spPr>
        <a:xfrm>
          <a:off x="3683068" y="582618"/>
          <a:ext cx="4597263" cy="18389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Ongoing monitoring</a:t>
          </a:r>
        </a:p>
      </dsp:txBody>
      <dsp:txXfrm>
        <a:off x="4602521" y="582618"/>
        <a:ext cx="2758358" cy="1838905"/>
      </dsp:txXfrm>
    </dsp:sp>
    <dsp:sp modelId="{B79E385C-CC20-A14D-8424-8DBCE33988A9}">
      <dsp:nvSpPr>
        <dsp:cNvPr id="0" name=""/>
        <dsp:cNvSpPr/>
      </dsp:nvSpPr>
      <dsp:spPr>
        <a:xfrm>
          <a:off x="7360879" y="582618"/>
          <a:ext cx="4597263" cy="18389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Periodic Review</a:t>
          </a:r>
        </a:p>
      </dsp:txBody>
      <dsp:txXfrm>
        <a:off x="8280332" y="582618"/>
        <a:ext cx="2758358" cy="1838905"/>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0.01667</cdr:x>
      <cdr:y>0.28042</cdr:y>
    </cdr:from>
    <cdr:to>
      <cdr:x>0.15139</cdr:x>
      <cdr:y>0.45098</cdr:y>
    </cdr:to>
    <cdr:sp macro="" textlink="">
      <cdr:nvSpPr>
        <cdr:cNvPr id="2" name="TextBox 1"/>
        <cdr:cNvSpPr txBox="1"/>
      </cdr:nvSpPr>
      <cdr:spPr>
        <a:xfrm xmlns:a="http://schemas.openxmlformats.org/drawingml/2006/main">
          <a:off x="152400" y="1271411"/>
          <a:ext cx="1231900" cy="7732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C00000"/>
              </a:solidFill>
            </a:rPr>
            <a:t>ages 16-34</a:t>
          </a:r>
        </a:p>
        <a:p xmlns:a="http://schemas.openxmlformats.org/drawingml/2006/main">
          <a:r>
            <a:rPr lang="en-US" sz="1800" dirty="0">
              <a:solidFill>
                <a:schemeClr val="tx2"/>
              </a:solidFill>
            </a:rPr>
            <a:t>ages 35-54</a:t>
          </a:r>
        </a:p>
      </cdr:txBody>
    </cdr:sp>
  </cdr:relSizeAnchor>
  <cdr:relSizeAnchor xmlns:cdr="http://schemas.openxmlformats.org/drawingml/2006/chartDrawing">
    <cdr:from>
      <cdr:x>0.01528</cdr:x>
      <cdr:y>0.5315</cdr:y>
    </cdr:from>
    <cdr:to>
      <cdr:x>0.15</cdr:x>
      <cdr:y>0.59468</cdr:y>
    </cdr:to>
    <cdr:sp macro="" textlink="">
      <cdr:nvSpPr>
        <cdr:cNvPr id="3" name="TextBox 1"/>
        <cdr:cNvSpPr txBox="1"/>
      </cdr:nvSpPr>
      <cdr:spPr>
        <a:xfrm xmlns:a="http://schemas.openxmlformats.org/drawingml/2006/main">
          <a:off x="139700" y="2571750"/>
          <a:ext cx="1231900" cy="30571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tx1"/>
              </a:solidFill>
            </a:rPr>
            <a:t>55 and older</a:t>
          </a:r>
        </a:p>
      </cdr:txBody>
    </cdr:sp>
  </cdr:relSizeAnchor>
</c:userShapes>
</file>

<file path=ppt/drawings/drawing2.xml><?xml version="1.0" encoding="utf-8"?>
<c:userShapes xmlns:c="http://schemas.openxmlformats.org/drawingml/2006/chart">
  <cdr:relSizeAnchor xmlns:cdr="http://schemas.openxmlformats.org/drawingml/2006/chartDrawing">
    <cdr:from>
      <cdr:x>0.58467</cdr:x>
      <cdr:y>0.16761</cdr:y>
    </cdr:from>
    <cdr:to>
      <cdr:x>0.66383</cdr:x>
      <cdr:y>0.24976</cdr:y>
    </cdr:to>
    <cdr:sp macro="" textlink="">
      <cdr:nvSpPr>
        <cdr:cNvPr id="2" name="TextBox 3">
          <a:extLst xmlns:a="http://schemas.openxmlformats.org/drawingml/2006/main">
            <a:ext uri="{FF2B5EF4-FFF2-40B4-BE49-F238E27FC236}">
              <a16:creationId xmlns:a16="http://schemas.microsoft.com/office/drawing/2014/main" id="{85AA9CEB-F1A0-3D44-9A10-2A844A8B65F9}"/>
            </a:ext>
          </a:extLst>
        </cdr:cNvPr>
        <cdr:cNvSpPr txBox="1"/>
      </cdr:nvSpPr>
      <cdr:spPr>
        <a:xfrm xmlns:a="http://schemas.openxmlformats.org/drawingml/2006/main">
          <a:off x="4845052" y="753541"/>
          <a:ext cx="655949"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B1AB"/>
              </a:solidFill>
              <a:latin typeface="Open Sans" charset="0"/>
              <a:ea typeface="Open Sans" charset="0"/>
              <a:cs typeface="Open Sans" charset="0"/>
            </a:rPr>
            <a:t>52%</a:t>
          </a:r>
        </a:p>
      </cdr:txBody>
    </cdr:sp>
  </cdr:relSizeAnchor>
  <cdr:relSizeAnchor xmlns:cdr="http://schemas.openxmlformats.org/drawingml/2006/chartDrawing">
    <cdr:from>
      <cdr:x>0.29556</cdr:x>
      <cdr:y>0.41785</cdr:y>
    </cdr:from>
    <cdr:to>
      <cdr:x>0.35885</cdr:x>
      <cdr:y>0.5</cdr:y>
    </cdr:to>
    <cdr:sp macro="" textlink="">
      <cdr:nvSpPr>
        <cdr:cNvPr id="3" name="TextBox 8">
          <a:extLst xmlns:a="http://schemas.openxmlformats.org/drawingml/2006/main">
            <a:ext uri="{FF2B5EF4-FFF2-40B4-BE49-F238E27FC236}">
              <a16:creationId xmlns:a16="http://schemas.microsoft.com/office/drawing/2014/main" id="{8F23B64C-0830-4A48-8CF8-C234818B5C21}"/>
            </a:ext>
          </a:extLst>
        </cdr:cNvPr>
        <cdr:cNvSpPr txBox="1"/>
      </cdr:nvSpPr>
      <cdr:spPr>
        <a:xfrm xmlns:a="http://schemas.openxmlformats.org/drawingml/2006/main">
          <a:off x="2449217" y="1878568"/>
          <a:ext cx="52450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B1AB"/>
              </a:solidFill>
              <a:latin typeface="Open Sans" charset="0"/>
              <a:ea typeface="Open Sans" charset="0"/>
              <a:cs typeface="Open Sans" charset="0"/>
            </a:rPr>
            <a:t>1%</a:t>
          </a:r>
        </a:p>
      </cdr:txBody>
    </cdr:sp>
  </cdr:relSizeAnchor>
  <cdr:relSizeAnchor xmlns:cdr="http://schemas.openxmlformats.org/drawingml/2006/chartDrawing">
    <cdr:from>
      <cdr:x>0.47952</cdr:x>
      <cdr:y>0.65045</cdr:y>
    </cdr:from>
    <cdr:to>
      <cdr:x>0.55868</cdr:x>
      <cdr:y>0.7326</cdr:y>
    </cdr:to>
    <cdr:sp macro="" textlink="">
      <cdr:nvSpPr>
        <cdr:cNvPr id="4" name="TextBox 9">
          <a:extLst xmlns:a="http://schemas.openxmlformats.org/drawingml/2006/main">
            <a:ext uri="{FF2B5EF4-FFF2-40B4-BE49-F238E27FC236}">
              <a16:creationId xmlns:a16="http://schemas.microsoft.com/office/drawing/2014/main" id="{E222C603-282F-2143-9752-3E9E6D6279C0}"/>
            </a:ext>
          </a:extLst>
        </cdr:cNvPr>
        <cdr:cNvSpPr txBox="1"/>
      </cdr:nvSpPr>
      <cdr:spPr>
        <a:xfrm xmlns:a="http://schemas.openxmlformats.org/drawingml/2006/main">
          <a:off x="3973693" y="2924283"/>
          <a:ext cx="655949"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B1AB"/>
              </a:solidFill>
              <a:latin typeface="Open Sans" charset="0"/>
              <a:ea typeface="Open Sans" charset="0"/>
              <a:cs typeface="Open Sans" charset="0"/>
            </a:rPr>
            <a:t>16%</a:t>
          </a:r>
        </a:p>
      </cdr:txBody>
    </cdr:sp>
  </cdr:relSizeAnchor>
  <cdr:relSizeAnchor xmlns:cdr="http://schemas.openxmlformats.org/drawingml/2006/chartDrawing">
    <cdr:from>
      <cdr:x>0.92157</cdr:x>
      <cdr:y>0.89608</cdr:y>
    </cdr:from>
    <cdr:to>
      <cdr:x>1</cdr:x>
      <cdr:y>0.97823</cdr:y>
    </cdr:to>
    <cdr:sp macro="" textlink="">
      <cdr:nvSpPr>
        <cdr:cNvPr id="5" name="TextBox 10">
          <a:extLst xmlns:a="http://schemas.openxmlformats.org/drawingml/2006/main">
            <a:ext uri="{FF2B5EF4-FFF2-40B4-BE49-F238E27FC236}">
              <a16:creationId xmlns:a16="http://schemas.microsoft.com/office/drawing/2014/main" id="{9F977159-942F-CB4E-B28F-AD532CE3989C}"/>
            </a:ext>
          </a:extLst>
        </cdr:cNvPr>
        <cdr:cNvSpPr txBox="1"/>
      </cdr:nvSpPr>
      <cdr:spPr>
        <a:xfrm xmlns:a="http://schemas.openxmlformats.org/drawingml/2006/main">
          <a:off x="7636820" y="4028596"/>
          <a:ext cx="64993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B1AB"/>
              </a:solidFill>
              <a:latin typeface="Open Sans" charset="0"/>
              <a:ea typeface="Open Sans" charset="0"/>
              <a:cs typeface="Open Sans" charset="0"/>
            </a:rPr>
            <a:t>30%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840E848-49CD-44FC-8CC2-F39B48CC0E26}" type="datetimeFigureOut">
              <a:rPr lang="en-US" smtClean="0"/>
              <a:t>10/25/2021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0AFB7A4-FEC4-4C08-825F-830F8289440A}" type="slidenum">
              <a:rPr lang="en-US" smtClean="0"/>
              <a:t>‹#›</a:t>
            </a:fld>
            <a:endParaRPr lang="en-US"/>
          </a:p>
        </p:txBody>
      </p:sp>
    </p:spTree>
    <p:extLst>
      <p:ext uri="{BB962C8B-B14F-4D97-AF65-F5344CB8AC3E}">
        <p14:creationId xmlns:p14="http://schemas.microsoft.com/office/powerpoint/2010/main" val="4223340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3C89402-A402-4158-BD9A-0317AAB3BB44}" type="datetimeFigureOut">
              <a:rPr lang="en-US" smtClean="0"/>
              <a:t>10/25/2021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7EF461-0DA1-49B8-9494-EA2A34B00B64}" type="slidenum">
              <a:rPr lang="en-US" smtClean="0"/>
              <a:t>‹#›</a:t>
            </a:fld>
            <a:endParaRPr lang="en-US"/>
          </a:p>
        </p:txBody>
      </p:sp>
    </p:spTree>
    <p:extLst>
      <p:ext uri="{BB962C8B-B14F-4D97-AF65-F5344CB8AC3E}">
        <p14:creationId xmlns:p14="http://schemas.microsoft.com/office/powerpoint/2010/main" val="400092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hinational.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2050"/>
            <a:ext cx="5576887" cy="3136900"/>
          </a:xfrm>
        </p:spPr>
      </p:sp>
      <p:sp>
        <p:nvSpPr>
          <p:cNvPr id="3" name="Notes Placeholder 2"/>
          <p:cNvSpPr>
            <a:spLocks noGrp="1"/>
          </p:cNvSpPr>
          <p:nvPr>
            <p:ph type="body" idx="1"/>
          </p:nvPr>
        </p:nvSpPr>
        <p:spPr/>
        <p:txBody>
          <a:bodyPr/>
          <a:lstStyle/>
          <a:p>
            <a:r>
              <a:rPr lang="en-US" i="1" dirty="0"/>
              <a:t>Facilitator’s Notes: Pre-presentation ONLY – show next slide to audience</a:t>
            </a:r>
          </a:p>
          <a:p>
            <a:pPr marL="174708" indent="-174708">
              <a:buFont typeface="Wingdings" panose="05000000000000000000" pitchFamily="2" charset="2"/>
              <a:buChar char="Ø"/>
            </a:pPr>
            <a:r>
              <a:rPr lang="en-US" dirty="0"/>
              <a:t>Actions for Prior</a:t>
            </a:r>
            <a:r>
              <a:rPr lang="en-US" baseline="0" dirty="0"/>
              <a:t> to </a:t>
            </a:r>
            <a:r>
              <a:rPr lang="en-US" dirty="0"/>
              <a:t>the session:</a:t>
            </a:r>
          </a:p>
          <a:p>
            <a:pPr marL="631908" lvl="1" indent="-174708">
              <a:buFont typeface="Wingdings" panose="05000000000000000000" pitchFamily="2" charset="2"/>
              <a:buChar char="Ø"/>
            </a:pPr>
            <a:r>
              <a:rPr lang="en-US" dirty="0"/>
              <a:t>Slide #1 – Update presenter names</a:t>
            </a:r>
            <a:endParaRPr lang="en-US" dirty="0">
              <a:cs typeface="Calibri"/>
            </a:endParaRPr>
          </a:p>
          <a:p>
            <a:pPr marL="631908" lvl="1" indent="-174708">
              <a:buFont typeface="Wingdings" panose="05000000000000000000" pitchFamily="2" charset="2"/>
              <a:buChar char="Ø"/>
            </a:pPr>
            <a:r>
              <a:rPr lang="en-US" dirty="0"/>
              <a:t>Set up Polls</a:t>
            </a:r>
          </a:p>
          <a:p>
            <a:pPr marL="631908" lvl="1" indent="-174708">
              <a:buFont typeface="Wingdings" panose="05000000000000000000" pitchFamily="2" charset="2"/>
              <a:buChar char="Ø"/>
            </a:pPr>
            <a:r>
              <a:rPr lang="en-US" dirty="0"/>
              <a:t>Update</a:t>
            </a:r>
            <a:r>
              <a:rPr lang="en-US" baseline="0" dirty="0"/>
              <a:t> Opening Round Question</a:t>
            </a:r>
            <a:endParaRPr lang="en-US" dirty="0"/>
          </a:p>
          <a:p>
            <a:r>
              <a:rPr lang="en-US" i="1" dirty="0"/>
              <a:t>Facilitator’s Notes:</a:t>
            </a:r>
          </a:p>
          <a:p>
            <a:pPr marL="174708" indent="-174708">
              <a:buFont typeface="Wingdings" panose="05000000000000000000" pitchFamily="2" charset="2"/>
              <a:buChar char="Ø"/>
            </a:pPr>
            <a:r>
              <a:rPr lang="en-US" dirty="0"/>
              <a:t>Actions for</a:t>
            </a:r>
            <a:r>
              <a:rPr lang="en-US" baseline="0" dirty="0"/>
              <a:t> Prep time just </a:t>
            </a:r>
            <a:r>
              <a:rPr lang="en-US" dirty="0"/>
              <a:t>before the session:</a:t>
            </a:r>
          </a:p>
          <a:p>
            <a:pPr marL="631908" lvl="1" indent="-174708">
              <a:buFont typeface="Wingdings" panose="05000000000000000000" pitchFamily="2" charset="2"/>
              <a:buChar char="Ø"/>
            </a:pPr>
            <a:r>
              <a:rPr lang="en-US" dirty="0"/>
              <a:t>Check that the presenter can share their screen, run videos and video work</a:t>
            </a:r>
            <a:endParaRPr lang="en-US" dirty="0">
              <a:cs typeface="Calibri" panose="020F0502020204030204"/>
            </a:endParaRPr>
          </a:p>
          <a:p>
            <a:pPr marL="631908" lvl="1" indent="-174708">
              <a:buFont typeface="Wingdings" panose="05000000000000000000" pitchFamily="2" charset="2"/>
              <a:buChar char="Ø"/>
            </a:pPr>
            <a:r>
              <a:rPr lang="en-US" dirty="0"/>
              <a:t>Check that the presenter marks “Share Computer sounds” and “Optimize Screen sharing for video clip” so that any videos shown can be heard by others – it is on the same screen that you choose which screen to share. </a:t>
            </a:r>
          </a:p>
          <a:p>
            <a:pPr marL="631908" lvl="1" indent="-174708">
              <a:buFont typeface="Wingdings" panose="05000000000000000000" pitchFamily="2" charset="2"/>
              <a:buChar char="Ø"/>
              <a:defRPr/>
            </a:pPr>
            <a:r>
              <a:rPr lang="en-US" dirty="0"/>
              <a:t>Check you polls -</a:t>
            </a:r>
            <a:endParaRPr lang="en-US" dirty="0">
              <a:cs typeface="Calibri"/>
            </a:endParaRPr>
          </a:p>
          <a:p>
            <a:pPr marL="631908" lvl="1" indent="-174708">
              <a:buFont typeface="Wingdings" panose="05000000000000000000" pitchFamily="2" charset="2"/>
              <a:buChar char="Ø"/>
            </a:pPr>
            <a:r>
              <a:rPr lang="en-US" dirty="0">
                <a:cs typeface="Calibri"/>
              </a:rPr>
              <a:t>Assign some</a:t>
            </a:r>
            <a:r>
              <a:rPr lang="en-US" baseline="0" dirty="0">
                <a:cs typeface="Calibri" panose="020F0502020204030204"/>
              </a:rPr>
              <a:t>one to set up </a:t>
            </a:r>
            <a:r>
              <a:rPr lang="en-US" dirty="0">
                <a:cs typeface="Calibri" panose="020F0502020204030204"/>
              </a:rPr>
              <a:t>Break-out Groups </a:t>
            </a:r>
          </a:p>
          <a:p>
            <a:pPr marL="631908" lvl="1" indent="-174708">
              <a:buFont typeface="Wingdings" panose="05000000000000000000" pitchFamily="2" charset="2"/>
              <a:buChar char="Ø"/>
            </a:pPr>
            <a:r>
              <a:rPr lang="en-US" dirty="0">
                <a:cs typeface="Calibri" panose="020F0502020204030204"/>
              </a:rPr>
              <a:t>Assign</a:t>
            </a:r>
            <a:r>
              <a:rPr lang="en-US" baseline="0" dirty="0">
                <a:cs typeface="Calibri" panose="020F0502020204030204"/>
              </a:rPr>
              <a:t> taking </a:t>
            </a:r>
            <a:r>
              <a:rPr lang="en-US" dirty="0">
                <a:cs typeface="Calibri" panose="020F0502020204030204"/>
              </a:rPr>
              <a:t>attendance </a:t>
            </a:r>
          </a:p>
          <a:p>
            <a:pPr marL="631908" lvl="1" indent="-174708">
              <a:buFont typeface="Wingdings" panose="05000000000000000000" pitchFamily="2" charset="2"/>
              <a:buChar char="Ø"/>
            </a:pPr>
            <a:r>
              <a:rPr lang="en-US" dirty="0">
                <a:cs typeface="Calibri" panose="020F0502020204030204"/>
              </a:rPr>
              <a:t>Assign a timekeeper</a:t>
            </a:r>
            <a:endParaRPr lang="en-US" dirty="0"/>
          </a:p>
          <a:p>
            <a:pPr marL="631908" lvl="1" indent="-174708">
              <a:buFont typeface="Wingdings" panose="05000000000000000000" pitchFamily="2" charset="2"/>
              <a:buChar char="Ø"/>
            </a:pPr>
            <a:r>
              <a:rPr lang="en-US" dirty="0">
                <a:cs typeface="Calibri"/>
              </a:rPr>
              <a:t>Assign a Host</a:t>
            </a:r>
            <a:endParaRPr lang="en-US" dirty="0"/>
          </a:p>
          <a:p>
            <a:pPr marL="631908" lvl="1" indent="-174708">
              <a:buFont typeface="Wingdings" panose="05000000000000000000" pitchFamily="2" charset="2"/>
              <a:buChar char="Ø"/>
            </a:pPr>
            <a:r>
              <a:rPr lang="en-US" dirty="0">
                <a:cs typeface="Calibri"/>
              </a:rPr>
              <a:t>Assign someone to monitor Chat</a:t>
            </a:r>
            <a:endParaRPr lang="en-US" dirty="0"/>
          </a:p>
          <a:p>
            <a:pPr marL="631908" lvl="1" indent="-174708">
              <a:buFont typeface="Wingdings" panose="05000000000000000000" pitchFamily="2" charset="2"/>
              <a:buChar char="Ø"/>
            </a:pPr>
            <a:r>
              <a:rPr lang="en-US" dirty="0"/>
              <a:t>Assign someone</a:t>
            </a:r>
            <a:r>
              <a:rPr lang="en-US" baseline="0" dirty="0"/>
              <a:t> to t</a:t>
            </a:r>
            <a:r>
              <a:rPr lang="en-US" dirty="0"/>
              <a:t>urn on </a:t>
            </a:r>
            <a:r>
              <a:rPr lang="en-US" b="1" dirty="0">
                <a:solidFill>
                  <a:srgbClr val="FF0000"/>
                </a:solidFill>
              </a:rPr>
              <a:t>record</a:t>
            </a:r>
          </a:p>
          <a:p>
            <a:pPr marL="631908" lvl="1" indent="-174708">
              <a:buFont typeface="Wingdings" panose="05000000000000000000" pitchFamily="2" charset="2"/>
              <a:buChar char="Ø"/>
            </a:pPr>
            <a:r>
              <a:rPr lang="en-US" dirty="0"/>
              <a:t>Turn</a:t>
            </a:r>
            <a:r>
              <a:rPr lang="en-US" baseline="0" dirty="0"/>
              <a:t> on Auto-script</a:t>
            </a:r>
            <a:endParaRPr lang="en-US" dirty="0"/>
          </a:p>
          <a:p>
            <a:pPr marL="174708" indent="-174708">
              <a:buFont typeface="Wingdings" panose="05000000000000000000" pitchFamily="2" charset="2"/>
              <a:buChar char="Ø"/>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a:t>
            </a:fld>
            <a:endParaRPr lang="en-US"/>
          </a:p>
        </p:txBody>
      </p:sp>
    </p:spTree>
    <p:extLst>
      <p:ext uri="{BB962C8B-B14F-4D97-AF65-F5344CB8AC3E}">
        <p14:creationId xmlns:p14="http://schemas.microsoft.com/office/powerpoint/2010/main" val="225173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76834" cy="4499155"/>
          </a:xfrm>
        </p:spPr>
        <p:txBody>
          <a:bodyPr/>
          <a:lstStyle/>
          <a:p>
            <a:pPr marL="174625" indent="-174625">
              <a:buFont typeface="Wingdings" panose="05000000000000000000" pitchFamily="2" charset="2"/>
              <a:buChar char="Ø"/>
            </a:pPr>
            <a:r>
              <a:rPr lang="en-US" i="1" dirty="0"/>
              <a:t>Activity :  (5 minutes) – 5 people per breakout, each person gets one minute, assign 1 consultant or coach to each breakout group OR ask them to put in chat</a:t>
            </a:r>
            <a:endParaRPr lang="en-US" i="1" dirty="0">
              <a:cs typeface="Calibri"/>
            </a:endParaRPr>
          </a:p>
          <a:p>
            <a:pPr marL="174625" indent="-174625">
              <a:buFont typeface="Wingdings" panose="05000000000000000000" pitchFamily="2" charset="2"/>
              <a:buChar char="Ø"/>
            </a:pPr>
            <a:r>
              <a:rPr lang="en-US" i="1" dirty="0"/>
              <a:t>Purpose: Gives consultants and coaches opportunity to learn who is in the room. </a:t>
            </a:r>
            <a:endParaRPr lang="en-US" i="1" dirty="0">
              <a:cs typeface="Calibri"/>
            </a:endParaRPr>
          </a:p>
          <a:p>
            <a:pPr marL="174708" indent="-174708">
              <a:buFont typeface="Wingdings" panose="05000000000000000000" pitchFamily="2" charset="2"/>
              <a:buChar char="Ø"/>
            </a:pPr>
            <a:r>
              <a:rPr lang="en-US" dirty="0"/>
              <a:t>Talking Points:</a:t>
            </a:r>
          </a:p>
          <a:p>
            <a:pPr marL="631825" lvl="1" indent="-174625">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endParaRPr lang="en-US" dirty="0">
              <a:cs typeface="Calibri" panose="020F0502020204030204"/>
            </a:endParaRPr>
          </a:p>
          <a:p>
            <a:pPr marL="631825" lvl="1" indent="-174625">
              <a:buFont typeface="Wingdings" panose="05000000000000000000" pitchFamily="2" charset="2"/>
              <a:buChar char="Ø"/>
            </a:pPr>
            <a:r>
              <a:rPr lang="en-US" dirty="0"/>
              <a:t>Everyone will have the:</a:t>
            </a:r>
            <a:endParaRPr lang="en-US" dirty="0">
              <a:cs typeface="Calibri" panose="020F0502020204030204"/>
            </a:endParaRPr>
          </a:p>
          <a:p>
            <a:pPr marL="1097280" lvl="2" indent="-174625">
              <a:buFont typeface="Wingdings" panose="05000000000000000000" pitchFamily="2" charset="2"/>
              <a:buChar char="Ø"/>
            </a:pPr>
            <a:r>
              <a:rPr lang="en-US" dirty="0"/>
              <a:t>Opportunity to introduce your self with your name, your organization and your role in the organization. </a:t>
            </a:r>
            <a:endParaRPr lang="en-US" dirty="0">
              <a:cs typeface="Calibri" panose="020F0502020204030204"/>
            </a:endParaRPr>
          </a:p>
          <a:p>
            <a:pPr marL="1097280" lvl="2" indent="-174625">
              <a:buFont typeface="Wingdings" panose="05000000000000000000" pitchFamily="2" charset="2"/>
              <a:buChar char="Ø"/>
            </a:pPr>
            <a:r>
              <a:rPr lang="en-US" dirty="0"/>
              <a:t>And answer the questions on the screen. </a:t>
            </a:r>
            <a:endParaRPr lang="en-US" dirty="0">
              <a:cs typeface="Calibri" panose="020F0502020204030204"/>
            </a:endParaRPr>
          </a:p>
          <a:p>
            <a:pPr marL="1563370" lvl="3" indent="-174625">
              <a:buFont typeface="Wingdings" panose="05000000000000000000" pitchFamily="2" charset="2"/>
              <a:buChar char="Ø"/>
            </a:pPr>
            <a:r>
              <a:rPr lang="en-US" dirty="0"/>
              <a:t>What is one thing your organization did to celebrate DSP week or to recognize DSPs during the year?</a:t>
            </a:r>
            <a:endParaRPr lang="en-US" dirty="0">
              <a:cs typeface="Calibri" panose="020F0502020204030204"/>
            </a:endParaRPr>
          </a:p>
          <a:p>
            <a:pPr marL="631825" lvl="1" indent="-174625">
              <a:buFont typeface="Wingdings" panose="05000000000000000000" pitchFamily="2" charset="2"/>
              <a:buChar char="Ø"/>
            </a:pPr>
            <a:r>
              <a:rPr lang="en-US" dirty="0"/>
              <a:t>When you get to your group, find one facilitator and another person to report back for the group the responses to the two questions. </a:t>
            </a:r>
            <a:endParaRPr lang="en-US" dirty="0">
              <a:cs typeface="Calibri" panose="020F0502020204030204"/>
            </a:endParaRPr>
          </a:p>
          <a:p>
            <a:pPr marL="171450" indent="-171450">
              <a:buFont typeface="Wingdings" panose="05000000000000000000" pitchFamily="2" charset="2"/>
              <a:buChar char="Ø"/>
            </a:pPr>
            <a:r>
              <a:rPr lang="en-US" i="1" dirty="0"/>
              <a:t>When the group returns call on the reporter from each group to report back on themes for questions #1 and #2. </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C940E140-93E8-471F-9349-F0BB6098DEA7}" type="slidenum">
              <a:rPr lang="en-US" smtClean="0"/>
              <a:t>10</a:t>
            </a:fld>
            <a:endParaRPr lang="en-US"/>
          </a:p>
        </p:txBody>
      </p:sp>
    </p:spTree>
    <p:extLst>
      <p:ext uri="{BB962C8B-B14F-4D97-AF65-F5344CB8AC3E}">
        <p14:creationId xmlns:p14="http://schemas.microsoft.com/office/powerpoint/2010/main" val="38353908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Talking Points:</a:t>
            </a:r>
          </a:p>
          <a:p>
            <a:pPr marL="171450" indent="-171450">
              <a:buFont typeface="Wingdings" panose="05000000000000000000" pitchFamily="2" charset="2"/>
              <a:buChar char="Ø"/>
            </a:pPr>
            <a:r>
              <a:rPr lang="en-US" sz="1200" dirty="0"/>
              <a:t>After this all this data, we wanted to pause for a few minutes to let you take a look at the information presented to start to identify any areas that you might want to target with a strategy to see change over time. </a:t>
            </a:r>
          </a:p>
        </p:txBody>
      </p:sp>
      <p:sp>
        <p:nvSpPr>
          <p:cNvPr id="4" name="Slide Number Placeholder 3"/>
          <p:cNvSpPr>
            <a:spLocks noGrp="1"/>
          </p:cNvSpPr>
          <p:nvPr>
            <p:ph type="sldNum" sz="quarter" idx="10"/>
          </p:nvPr>
        </p:nvSpPr>
        <p:spPr/>
        <p:txBody>
          <a:bodyPr/>
          <a:lstStyle/>
          <a:p>
            <a:fld id="{487D6291-FB8F-4913-892F-08B16A588B0E}" type="slidenum">
              <a:rPr lang="en-US" smtClean="0"/>
              <a:t>100</a:t>
            </a:fld>
            <a:endParaRPr lang="en-US"/>
          </a:p>
        </p:txBody>
      </p:sp>
    </p:spTree>
    <p:extLst>
      <p:ext uri="{BB962C8B-B14F-4D97-AF65-F5344CB8AC3E}">
        <p14:creationId xmlns:p14="http://schemas.microsoft.com/office/powerpoint/2010/main" val="1324490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358775"/>
            <a:ext cx="5578475" cy="3138488"/>
          </a:xfrm>
        </p:spPr>
      </p:sp>
      <p:sp>
        <p:nvSpPr>
          <p:cNvPr id="3" name="Notes Placeholder 2"/>
          <p:cNvSpPr>
            <a:spLocks noGrp="1"/>
          </p:cNvSpPr>
          <p:nvPr>
            <p:ph type="body" idx="1"/>
          </p:nvPr>
        </p:nvSpPr>
        <p:spPr>
          <a:xfrm>
            <a:off x="600504" y="3699654"/>
            <a:ext cx="6105096" cy="510594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15 seconds</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You’ve seen this set of slides quite a few times already – but right now we’re focusing on steps 1, identifying and assessing the problem…</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0608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27050"/>
            <a:ext cx="5576888" cy="3136900"/>
          </a:xfrm>
        </p:spPr>
      </p:sp>
      <p:sp>
        <p:nvSpPr>
          <p:cNvPr id="3" name="Notes Placeholder 2"/>
          <p:cNvSpPr>
            <a:spLocks noGrp="1"/>
          </p:cNvSpPr>
          <p:nvPr>
            <p:ph type="body" idx="1"/>
          </p:nvPr>
        </p:nvSpPr>
        <p:spPr>
          <a:xfrm>
            <a:off x="565670" y="3901750"/>
            <a:ext cx="6215404" cy="503665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15 Seconds</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…and step 8, evaluating success. Both are key to measuring your problems and evaluating your successes. </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7908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42000" cy="4356074"/>
          </a:xfrm>
        </p:spPr>
        <p:txBody>
          <a:bodyPr/>
          <a:lstStyle/>
          <a:p>
            <a:pPr defTabSz="931774">
              <a:defRPr/>
            </a:pPr>
            <a:r>
              <a:rPr lang="en-US" i="0" dirty="0"/>
              <a:t>Talking Points:</a:t>
            </a:r>
          </a:p>
          <a:p>
            <a:pPr marL="171450" indent="-171450" defTabSz="931774">
              <a:buFont typeface="Wingdings" panose="05000000000000000000" pitchFamily="2" charset="2"/>
              <a:buChar char="Ø"/>
              <a:defRPr/>
            </a:pPr>
            <a:r>
              <a:rPr lang="en-US" i="0" dirty="0"/>
              <a:t>We just talked a lot about the data that we compiled for you and how it compares to the state of TN and on a national level. We’ll talk more about how to use that data to inform workforce strategies next week. However, we first want to talk about other data you might be collecting or might want to collect. </a:t>
            </a:r>
          </a:p>
          <a:p>
            <a:pPr marL="171450" indent="-171450" defTabSz="931774">
              <a:buFont typeface="Wingdings" panose="05000000000000000000" pitchFamily="2" charset="2"/>
              <a:buChar char="Ø"/>
              <a:defRPr/>
            </a:pPr>
            <a:r>
              <a:rPr lang="en-US" i="0" dirty="0"/>
              <a:t>We’ve </a:t>
            </a:r>
            <a:r>
              <a:rPr lang="en-US" i="0" baseline="0" dirty="0"/>
              <a:t>identified different types of assessments organizations can consider using as part of the organization’s workforce development plan. </a:t>
            </a:r>
            <a:r>
              <a:rPr lang="en-US" i="1" baseline="0" dirty="0"/>
              <a:t>Read a few from slide</a:t>
            </a:r>
            <a:endParaRPr lang="en-US" i="0" dirty="0"/>
          </a:p>
        </p:txBody>
      </p:sp>
      <p:sp>
        <p:nvSpPr>
          <p:cNvPr id="4" name="Slide Number Placeholder 3"/>
          <p:cNvSpPr>
            <a:spLocks noGrp="1"/>
          </p:cNvSpPr>
          <p:nvPr>
            <p:ph type="sldNum" sz="quarter" idx="10"/>
          </p:nvPr>
        </p:nvSpPr>
        <p:spPr/>
        <p:txBody>
          <a:bodyPr/>
          <a:lstStyle/>
          <a:p>
            <a:fld id="{F253B46A-D643-0A49-93D2-6742FCA04024}" type="slidenum">
              <a:rPr lang="en-US" smtClean="0"/>
              <a:t>103</a:t>
            </a:fld>
            <a:endParaRPr lang="en-US"/>
          </a:p>
        </p:txBody>
      </p:sp>
    </p:spTree>
    <p:extLst>
      <p:ext uri="{BB962C8B-B14F-4D97-AF65-F5344CB8AC3E}">
        <p14:creationId xmlns:p14="http://schemas.microsoft.com/office/powerpoint/2010/main" val="12894970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76834" cy="4649283"/>
          </a:xfrm>
        </p:spPr>
        <p:txBody>
          <a:bodyPr>
            <a:normAutofit/>
          </a:bodyPr>
          <a:lstStyle/>
          <a:p>
            <a:pPr marL="171450" indent="-171450">
              <a:buFont typeface="Wingdings" panose="05000000000000000000" pitchFamily="2" charset="2"/>
              <a:buChar char="Ø"/>
            </a:pPr>
            <a:r>
              <a:rPr lang="en-US" i="1" dirty="0"/>
              <a:t>Poll</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These are just some of the points of data you may be already collecting that might inform your next steps. We know there is so much data you can track, from recruitment and marketing data, to opinions and retention trends, to exit interviews.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1" dirty="0"/>
              <a:t>Read poll options, once poll is closed, comment on what you see.</a:t>
            </a:r>
          </a:p>
        </p:txBody>
      </p:sp>
      <p:sp>
        <p:nvSpPr>
          <p:cNvPr id="4" name="Slide Number Placeholder 3"/>
          <p:cNvSpPr>
            <a:spLocks noGrp="1"/>
          </p:cNvSpPr>
          <p:nvPr>
            <p:ph type="sldNum" sz="quarter" idx="10"/>
          </p:nvPr>
        </p:nvSpPr>
        <p:spPr/>
        <p:txBody>
          <a:bodyPr/>
          <a:lstStyle/>
          <a:p>
            <a:fld id="{7C7EF461-0DA1-49B8-9494-EA2A34B00B64}" type="slidenum">
              <a:rPr lang="en-US" smtClean="0"/>
              <a:t>104</a:t>
            </a:fld>
            <a:endParaRPr lang="en-US"/>
          </a:p>
        </p:txBody>
      </p:sp>
    </p:spTree>
    <p:extLst>
      <p:ext uri="{BB962C8B-B14F-4D97-AF65-F5344CB8AC3E}">
        <p14:creationId xmlns:p14="http://schemas.microsoft.com/office/powerpoint/2010/main" val="16213641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xfrm>
            <a:off x="701039" y="4473892"/>
            <a:ext cx="5969726" cy="42624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Talking Points:</a:t>
            </a:r>
            <a:endParaRPr lang="en-US" altLang="en-US" baseline="0" dirty="0"/>
          </a:p>
          <a:p>
            <a:pPr marL="171450" indent="-171450" eaLnBrk="1" hangingPunct="1">
              <a:spcBef>
                <a:spcPct val="0"/>
              </a:spcBef>
              <a:buFont typeface="Wingdings" panose="05000000000000000000" pitchFamily="2" charset="2"/>
              <a:buChar char="Ø"/>
            </a:pPr>
            <a:r>
              <a:rPr lang="en-US" altLang="en-US" b="0" dirty="0"/>
              <a:t>This table is in your self assessment workbook on page 21. It can help guide you once you know your main problem. </a:t>
            </a: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altLang="en-US" b="0" i="1" baseline="0" dirty="0"/>
              <a:t>Give an example from the slide.</a:t>
            </a:r>
          </a:p>
          <a:p>
            <a:pPr marL="171450" indent="-171450" eaLnBrk="1" hangingPunct="1">
              <a:spcBef>
                <a:spcPct val="0"/>
              </a:spcBef>
              <a:buFont typeface="Wingdings" panose="05000000000000000000" pitchFamily="2" charset="2"/>
              <a:buChar char="Ø"/>
            </a:pPr>
            <a:r>
              <a:rPr lang="en-US" altLang="en-US" b="0" baseline="0" dirty="0"/>
              <a:t>In the poll we did, you identified assessments you have used at your organization.  Thinking about those assessments, did they align with the workforce problem you wanted to address?? </a:t>
            </a:r>
            <a:r>
              <a:rPr lang="en-US" altLang="en-US" b="0" i="1" baseline="0" dirty="0"/>
              <a:t>Give example in table. </a:t>
            </a:r>
            <a:endParaRPr lang="en-US" altLang="en-US" b="0" baseline="0" dirty="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637" indent="-301658">
              <a:defRPr>
                <a:solidFill>
                  <a:schemeClr val="tx1"/>
                </a:solidFill>
                <a:latin typeface="Calibri" panose="020F0502020204030204" pitchFamily="34" charset="0"/>
              </a:defRPr>
            </a:lvl2pPr>
            <a:lvl3pPr marL="1208276" indent="-240666">
              <a:defRPr>
                <a:solidFill>
                  <a:schemeClr val="tx1"/>
                </a:solidFill>
                <a:latin typeface="Calibri" panose="020F0502020204030204" pitchFamily="34" charset="0"/>
              </a:defRPr>
            </a:lvl3pPr>
            <a:lvl4pPr marL="1692905" indent="-240666">
              <a:defRPr>
                <a:solidFill>
                  <a:schemeClr val="tx1"/>
                </a:solidFill>
                <a:latin typeface="Calibri" panose="020F0502020204030204" pitchFamily="34" charset="0"/>
              </a:defRPr>
            </a:lvl4pPr>
            <a:lvl5pPr marL="2175886" indent="-240666">
              <a:defRPr>
                <a:solidFill>
                  <a:schemeClr val="tx1"/>
                </a:solidFill>
                <a:latin typeface="Calibri" panose="020F0502020204030204" pitchFamily="34" charset="0"/>
              </a:defRPr>
            </a:lvl5pPr>
            <a:lvl6pPr marL="2650624" indent="-240666" eaLnBrk="0" fontAlgn="base" hangingPunct="0">
              <a:spcBef>
                <a:spcPct val="0"/>
              </a:spcBef>
              <a:spcAft>
                <a:spcPct val="0"/>
              </a:spcAft>
              <a:defRPr>
                <a:solidFill>
                  <a:schemeClr val="tx1"/>
                </a:solidFill>
                <a:latin typeface="Calibri" panose="020F0502020204030204" pitchFamily="34" charset="0"/>
              </a:defRPr>
            </a:lvl6pPr>
            <a:lvl7pPr marL="3125363" indent="-240666" eaLnBrk="0" fontAlgn="base" hangingPunct="0">
              <a:spcBef>
                <a:spcPct val="0"/>
              </a:spcBef>
              <a:spcAft>
                <a:spcPct val="0"/>
              </a:spcAft>
              <a:defRPr>
                <a:solidFill>
                  <a:schemeClr val="tx1"/>
                </a:solidFill>
                <a:latin typeface="Calibri" panose="020F0502020204030204" pitchFamily="34" charset="0"/>
              </a:defRPr>
            </a:lvl7pPr>
            <a:lvl8pPr marL="3600102" indent="-240666" eaLnBrk="0" fontAlgn="base" hangingPunct="0">
              <a:spcBef>
                <a:spcPct val="0"/>
              </a:spcBef>
              <a:spcAft>
                <a:spcPct val="0"/>
              </a:spcAft>
              <a:defRPr>
                <a:solidFill>
                  <a:schemeClr val="tx1"/>
                </a:solidFill>
                <a:latin typeface="Calibri" panose="020F0502020204030204" pitchFamily="34" charset="0"/>
              </a:defRPr>
            </a:lvl8pPr>
            <a:lvl9pPr marL="4074840" indent="-240666" eaLnBrk="0" fontAlgn="base" hangingPunct="0">
              <a:spcBef>
                <a:spcPct val="0"/>
              </a:spcBef>
              <a:spcAft>
                <a:spcPct val="0"/>
              </a:spcAft>
              <a:defRPr>
                <a:solidFill>
                  <a:schemeClr val="tx1"/>
                </a:solidFill>
                <a:latin typeface="Calibri" panose="020F0502020204030204" pitchFamily="34" charset="0"/>
              </a:defRPr>
            </a:lvl9pPr>
          </a:lstStyle>
          <a:p>
            <a:pPr defTabSz="949478" fontAlgn="base">
              <a:spcBef>
                <a:spcPct val="0"/>
              </a:spcBef>
              <a:spcAft>
                <a:spcPct val="0"/>
              </a:spcAft>
              <a:defRPr/>
            </a:pPr>
            <a:fld id="{4D55356C-B018-4E94-95BF-DF3BFF7128E5}" type="slidenum">
              <a:rPr lang="en-US" altLang="en-US">
                <a:solidFill>
                  <a:prstClr val="black"/>
                </a:solidFill>
              </a:rPr>
              <a:pPr defTabSz="949478" fontAlgn="base">
                <a:spcBef>
                  <a:spcPct val="0"/>
                </a:spcBef>
                <a:spcAft>
                  <a:spcPct val="0"/>
                </a:spcAft>
                <a:defRPr/>
              </a:pPr>
              <a:t>105</a:t>
            </a:fld>
            <a:endParaRPr lang="en-US" altLang="en-US">
              <a:solidFill>
                <a:prstClr val="black"/>
              </a:solidFill>
            </a:endParaRPr>
          </a:p>
        </p:txBody>
      </p:sp>
    </p:spTree>
    <p:extLst>
      <p:ext uri="{BB962C8B-B14F-4D97-AF65-F5344CB8AC3E}">
        <p14:creationId xmlns:p14="http://schemas.microsoft.com/office/powerpoint/2010/main" val="13317140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76750"/>
          </a:xfrm>
        </p:spPr>
        <p:txBody>
          <a:bodyPr/>
          <a:lstStyle/>
          <a:p>
            <a:pPr marL="0" indent="0">
              <a:buFont typeface="Arial" panose="020B0604020202020204" pitchFamily="34" charset="0"/>
              <a:buNone/>
            </a:pPr>
            <a:r>
              <a:rPr lang="en-US" sz="1200" dirty="0"/>
              <a:t>Talking Points: </a:t>
            </a:r>
          </a:p>
          <a:p>
            <a:pPr marL="171450" indent="-171450">
              <a:buFont typeface="Wingdings" panose="05000000000000000000" pitchFamily="2" charset="2"/>
              <a:buChar char="Ø"/>
            </a:pPr>
            <a:r>
              <a:rPr lang="en-US" sz="1200" dirty="0"/>
              <a:t>It’s important to think about data collection before you even start implementation. You will see this slide again, but you want to use your data to monitor the strategies you decide to implement at your organization. </a:t>
            </a:r>
          </a:p>
          <a:p>
            <a:pPr marL="171450" indent="-171450">
              <a:buFont typeface="Wingdings" panose="05000000000000000000" pitchFamily="2" charset="2"/>
              <a:buChar char="Ø"/>
            </a:pPr>
            <a:r>
              <a:rPr lang="en-US" sz="1200" dirty="0"/>
              <a:t>It’s important to collect information about where you’re currently at – before changing anything about your current practices. This is your “baseline’ measurement.</a:t>
            </a:r>
          </a:p>
          <a:p>
            <a:pPr marL="171450" indent="-171450">
              <a:buFont typeface="Wingdings" panose="05000000000000000000" pitchFamily="2" charset="2"/>
              <a:buChar char="Ø"/>
            </a:pPr>
            <a:r>
              <a:rPr lang="en-US" sz="1200" dirty="0"/>
              <a:t>Plan to measure your progress over time – figure out how frequently it would be helpful to monitor your progress (and remember to be practical). You’ll participate in the annual survey again next year, but you might want to set up a spreadsheet or report with some meaningful data by quarter or month to help your team better understand your progress. We’ll talk more about this when we talk with you about evaluation. </a:t>
            </a:r>
          </a:p>
          <a:p>
            <a:pPr marL="171450" indent="-171450">
              <a:buFont typeface="Wingdings" panose="05000000000000000000" pitchFamily="2" charset="2"/>
              <a:buChar char="Ø"/>
            </a:pPr>
            <a:r>
              <a:rPr lang="en-US" sz="1200" dirty="0"/>
              <a:t>The third component is to set aside time to review your data. Its important to not just collect your data, but to use it to help you inform your efforts. And most importantly, you can use the data you collect to celebrate your successes. Some organizations also like to provide their data for stakeholder and share with others about the successes of their efforts. </a:t>
            </a:r>
          </a:p>
          <a:p>
            <a:pPr marL="171450" indent="-171450">
              <a:buFont typeface="Wingdings" panose="05000000000000000000" pitchFamily="2" charset="2"/>
              <a:buChar char="Ø"/>
            </a:pPr>
            <a:r>
              <a:rPr lang="en-US" sz="1200" dirty="0"/>
              <a:t>This can really tell you if a strategy is working and if you need to make changes to the strategy. You don’t want to be implementing a strategy that isn’t working for your organization. </a:t>
            </a:r>
          </a:p>
        </p:txBody>
      </p:sp>
      <p:sp>
        <p:nvSpPr>
          <p:cNvPr id="4" name="Slide Number Placeholder 3"/>
          <p:cNvSpPr>
            <a:spLocks noGrp="1"/>
          </p:cNvSpPr>
          <p:nvPr>
            <p:ph type="sldNum" sz="quarter" idx="10"/>
          </p:nvPr>
        </p:nvSpPr>
        <p:spPr/>
        <p:txBody>
          <a:bodyPr/>
          <a:lstStyle/>
          <a:p>
            <a:fld id="{F253B46A-D643-0A49-93D2-6742FCA04024}" type="slidenum">
              <a:rPr lang="en-US" smtClean="0"/>
              <a:t>106</a:t>
            </a:fld>
            <a:endParaRPr lang="en-US"/>
          </a:p>
        </p:txBody>
      </p:sp>
    </p:spTree>
    <p:extLst>
      <p:ext uri="{BB962C8B-B14F-4D97-AF65-F5344CB8AC3E}">
        <p14:creationId xmlns:p14="http://schemas.microsoft.com/office/powerpoint/2010/main" val="27336725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Using the data we looked at today along with any other data you collect, you might begin to have some idea of what your challenges are. </a:t>
            </a:r>
          </a:p>
          <a:p>
            <a:pPr marL="171450" indent="-171450">
              <a:buFont typeface="Wingdings" panose="05000000000000000000" pitchFamily="2" charset="2"/>
              <a:buChar char="Ø"/>
            </a:pPr>
            <a:r>
              <a:rPr lang="en-US" dirty="0"/>
              <a:t>On this slide, we list just some of the challenges that you may already know of. They include </a:t>
            </a:r>
            <a:r>
              <a:rPr lang="en-US" i="1" dirty="0"/>
              <a:t>read from slide (two slides)</a:t>
            </a:r>
            <a:endParaRPr lang="en-US" i="1" baseline="0"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107</a:t>
            </a:fld>
            <a:endParaRPr lang="en-US"/>
          </a:p>
        </p:txBody>
      </p:sp>
    </p:spTree>
    <p:extLst>
      <p:ext uri="{BB962C8B-B14F-4D97-AF65-F5344CB8AC3E}">
        <p14:creationId xmlns:p14="http://schemas.microsoft.com/office/powerpoint/2010/main" val="2638913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i="1" dirty="0"/>
              <a:t>Read more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baseline="0" dirty="0"/>
              <a:t>Without collecting data with periodic reviews, it may be difficult to discover these problems or to continue tracking the problems.  </a:t>
            </a:r>
            <a:endParaRPr lang="en-US" i="0"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108</a:t>
            </a:fld>
            <a:endParaRPr lang="en-US"/>
          </a:p>
        </p:txBody>
      </p:sp>
    </p:spTree>
    <p:extLst>
      <p:ext uri="{BB962C8B-B14F-4D97-AF65-F5344CB8AC3E}">
        <p14:creationId xmlns:p14="http://schemas.microsoft.com/office/powerpoint/2010/main" val="3275957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503" y="4525861"/>
            <a:ext cx="6341292" cy="4458735"/>
          </a:xfrm>
        </p:spPr>
        <p:txBody>
          <a:bodyPr>
            <a:normAutofit fontScale="92500" lnSpcReduction="20000"/>
          </a:bodyPr>
          <a:lstStyle/>
          <a:p>
            <a:pPr marL="0" indent="0">
              <a:buFont typeface="Wingdings" panose="05000000000000000000" pitchFamily="2" charset="2"/>
              <a:buNone/>
            </a:pPr>
            <a:r>
              <a:rPr lang="en-US" dirty="0"/>
              <a:t>Talking Points: </a:t>
            </a:r>
          </a:p>
          <a:p>
            <a:pPr marL="0" indent="0">
              <a:buFont typeface="Wingdings" panose="05000000000000000000" pitchFamily="2" charset="2"/>
              <a:buNone/>
            </a:pPr>
            <a:r>
              <a:rPr lang="en-US" i="1" dirty="0"/>
              <a:t>Note: this is the last section before ending.</a:t>
            </a:r>
            <a:endParaRPr lang="en-US" dirty="0"/>
          </a:p>
          <a:p>
            <a:pPr marL="171450" indent="-171450">
              <a:buFont typeface="Wingdings" panose="05000000000000000000" pitchFamily="2" charset="2"/>
              <a:buChar char="Ø"/>
            </a:pPr>
            <a:r>
              <a:rPr lang="en-US" dirty="0"/>
              <a:t>We’ve provided you with the Self-Assessment workbook. You should’ve received it in an email sent to you, but it can also be found on the toolkit. This is the workbook that you were looking throughout the session today. </a:t>
            </a:r>
          </a:p>
          <a:p>
            <a:pPr marL="171450" indent="-171450">
              <a:buFont typeface="Wingdings" panose="05000000000000000000" pitchFamily="2" charset="2"/>
              <a:buChar char="Ø"/>
            </a:pPr>
            <a:r>
              <a:rPr lang="en-US" i="1" dirty="0"/>
              <a:t>Send link via chat: https://tenncare.ici.umn.edu/dsp-workforce-toolkit/organizational-readiness/tenncare-self-assessment-workbook-and-action-plan</a:t>
            </a:r>
          </a:p>
          <a:p>
            <a:pPr marL="171450" indent="-171450">
              <a:buFont typeface="Wingdings" panose="05000000000000000000" pitchFamily="2" charset="2"/>
              <a:buChar char="Ø"/>
            </a:pPr>
            <a:r>
              <a:rPr lang="en-US" dirty="0"/>
              <a:t>The purpose of this workbook is to have one place for you to capture your work, ideas, and resources. When you go back to your organizations you can share what you’ve already done.  </a:t>
            </a:r>
            <a:r>
              <a:rPr lang="en-US" i="1" dirty="0"/>
              <a:t>Read purpose on the slide</a:t>
            </a:r>
            <a:endParaRPr lang="en-US" dirty="0"/>
          </a:p>
          <a:p>
            <a:pPr marL="174708" indent="-174708">
              <a:buFont typeface="Wingdings" panose="05000000000000000000" pitchFamily="2" charset="2"/>
              <a:buChar char="Ø"/>
            </a:pPr>
            <a:r>
              <a:rPr lang="en-US" dirty="0"/>
              <a:t>You may need input from others in your organization to complete the workbook. You may have already reviewed it, or maybe you haven’t even opened it yet. </a:t>
            </a:r>
          </a:p>
          <a:p>
            <a:pPr marL="171450" indent="-171450">
              <a:buFont typeface="Wingdings" panose="05000000000000000000" pitchFamily="2" charset="2"/>
              <a:buChar char="Ø"/>
            </a:pPr>
            <a:r>
              <a:rPr lang="en-US" dirty="0"/>
              <a:t>Let’s a quick review of the different sections of the workbook</a:t>
            </a:r>
          </a:p>
          <a:p>
            <a:pPr marL="631908" lvl="1" indent="-174708">
              <a:buFont typeface="Wingdings" panose="05000000000000000000" pitchFamily="2" charset="2"/>
              <a:buChar char="Ø"/>
            </a:pPr>
            <a:r>
              <a:rPr lang="en-US" dirty="0"/>
              <a:t>The first section is the: Organization Key Information – you will want to complete this so everyone on this team from your organizations knows who else is on the team including who your Consultants and Coaches are. </a:t>
            </a:r>
          </a:p>
          <a:p>
            <a:pPr marL="631908" lvl="1" indent="-174708">
              <a:buFont typeface="Wingdings" panose="05000000000000000000" pitchFamily="2" charset="2"/>
              <a:buChar char="Ø"/>
            </a:pPr>
            <a:r>
              <a:rPr lang="en-US" dirty="0"/>
              <a:t>The next section on Self-Assessment will ask you to consider your organization in relation to:</a:t>
            </a:r>
          </a:p>
          <a:p>
            <a:pPr marL="1097794" lvl="2" indent="-174708">
              <a:buFont typeface="Wingdings" panose="05000000000000000000" pitchFamily="2" charset="2"/>
              <a:buChar char="Ø"/>
            </a:pPr>
            <a:r>
              <a:rPr lang="en-US" dirty="0"/>
              <a:t>Assesses and uses Workforce Data</a:t>
            </a:r>
          </a:p>
          <a:p>
            <a:pPr marL="1097794" lvl="2" indent="-174708">
              <a:buFont typeface="Wingdings" panose="05000000000000000000" pitchFamily="2" charset="2"/>
              <a:buChar char="Ø"/>
            </a:pPr>
            <a:r>
              <a:rPr lang="en-US" dirty="0"/>
              <a:t>The Organizational Capacity or Readiness along with your Processes</a:t>
            </a:r>
          </a:p>
          <a:p>
            <a:pPr marL="1097794" lvl="2" indent="-174708">
              <a:buFont typeface="Wingdings" panose="05000000000000000000" pitchFamily="2" charset="2"/>
              <a:buChar char="Ø"/>
            </a:pPr>
            <a:r>
              <a:rPr lang="en-US" dirty="0"/>
              <a:t>Recruitment and Selection Processes</a:t>
            </a:r>
          </a:p>
          <a:p>
            <a:pPr marL="1097794" lvl="2" indent="-174708">
              <a:buFont typeface="Wingdings" panose="05000000000000000000" pitchFamily="2" charset="2"/>
              <a:buChar char="Ø"/>
            </a:pPr>
            <a:r>
              <a:rPr lang="en-US" dirty="0"/>
              <a:t>Orientation and Training</a:t>
            </a:r>
          </a:p>
          <a:p>
            <a:pPr marL="1097794" lvl="2" indent="-174708">
              <a:buFont typeface="Wingdings" panose="05000000000000000000" pitchFamily="2" charset="2"/>
              <a:buChar char="Ø"/>
            </a:pPr>
            <a:r>
              <a:rPr lang="en-US" dirty="0"/>
              <a:t>Retention Strategies</a:t>
            </a:r>
          </a:p>
          <a:p>
            <a:pPr marL="1097794" lvl="2" indent="-174708">
              <a:buFont typeface="Wingdings" panose="05000000000000000000" pitchFamily="2" charset="2"/>
              <a:buChar char="Ø"/>
            </a:pPr>
            <a:r>
              <a:rPr lang="en-US" dirty="0"/>
              <a:t>Evaluation practices. </a:t>
            </a:r>
          </a:p>
          <a:p>
            <a:pPr marL="631908" lvl="1" indent="-174708">
              <a:buFont typeface="Wingdings" panose="05000000000000000000" pitchFamily="2" charset="2"/>
              <a:buChar char="Ø"/>
            </a:pPr>
            <a:r>
              <a:rPr lang="en-US" dirty="0"/>
              <a:t>The next section is Moving Toward Improvement. This section, in conjunction with the resources and technical assistance we provide, you can use this section to create a plan to implement workforce strategies so that your organization can move toward improvement. </a:t>
            </a:r>
          </a:p>
          <a:p>
            <a:pPr marL="631908" lvl="1" indent="-174708">
              <a:buFont typeface="Wingdings" panose="05000000000000000000" pitchFamily="2" charset="2"/>
              <a:buChar char="Ø"/>
            </a:pPr>
            <a:r>
              <a:rPr lang="en-US" dirty="0"/>
              <a:t>Finally, the last section includes other tools and resources that will be helpful to you such as:</a:t>
            </a:r>
          </a:p>
          <a:p>
            <a:pPr marL="1097794" lvl="2" indent="-174708">
              <a:buFont typeface="Wingdings" panose="05000000000000000000" pitchFamily="2" charset="2"/>
              <a:buChar char="Ø"/>
            </a:pPr>
            <a:r>
              <a:rPr lang="en-US" dirty="0"/>
              <a:t>Retention Trends and Summary Worksheet</a:t>
            </a:r>
          </a:p>
          <a:p>
            <a:pPr marL="1097794" lvl="2" indent="-174708">
              <a:buFont typeface="Wingdings" panose="05000000000000000000" pitchFamily="2" charset="2"/>
              <a:buChar char="Ø"/>
            </a:pPr>
            <a:r>
              <a:rPr lang="en-US" dirty="0"/>
              <a:t>Challenge/Intervention Strategy Matrix</a:t>
            </a:r>
          </a:p>
          <a:p>
            <a:pPr marL="1097794" lvl="2" indent="-174708">
              <a:buFont typeface="Wingdings" panose="05000000000000000000" pitchFamily="2" charset="2"/>
              <a:buChar char="Ø"/>
            </a:pPr>
            <a:r>
              <a:rPr lang="en-US" dirty="0"/>
              <a:t>Summary Overview of Workforce Toolkit</a:t>
            </a:r>
          </a:p>
          <a:p>
            <a:pPr marL="1097794" lvl="2" indent="-174708">
              <a:buFont typeface="Wingdings" panose="05000000000000000000" pitchFamily="2" charset="2"/>
              <a:buChar char="Ø"/>
            </a:pPr>
            <a:r>
              <a:rPr lang="en-US" dirty="0"/>
              <a:t>Action Planning Worksheet</a:t>
            </a:r>
          </a:p>
        </p:txBody>
      </p:sp>
      <p:sp>
        <p:nvSpPr>
          <p:cNvPr id="4" name="Slide Number Placeholder 3"/>
          <p:cNvSpPr>
            <a:spLocks noGrp="1"/>
          </p:cNvSpPr>
          <p:nvPr>
            <p:ph type="sldNum" sz="quarter" idx="10"/>
          </p:nvPr>
        </p:nvSpPr>
        <p:spPr/>
        <p:txBody>
          <a:bodyPr/>
          <a:lstStyle/>
          <a:p>
            <a:fld id="{487D6291-FB8F-4913-892F-08B16A588B0E}" type="slidenum">
              <a:rPr lang="en-US" smtClean="0"/>
              <a:t>109</a:t>
            </a:fld>
            <a:endParaRPr lang="en-US"/>
          </a:p>
        </p:txBody>
      </p:sp>
    </p:spTree>
    <p:extLst>
      <p:ext uri="{BB962C8B-B14F-4D97-AF65-F5344CB8AC3E}">
        <p14:creationId xmlns:p14="http://schemas.microsoft.com/office/powerpoint/2010/main" val="11905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Time:  5 minutes for Overview of Series Section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Facilitator’s Notes:</a:t>
            </a:r>
          </a:p>
          <a:p>
            <a:pPr marL="171450" indent="-171450">
              <a:buFont typeface="Wingdings" panose="05000000000000000000" pitchFamily="2" charset="2"/>
              <a:buChar char="Ø"/>
            </a:pPr>
            <a:r>
              <a:rPr lang="en-US" i="1" baseline="0" dirty="0"/>
              <a:t> BRIEFLY go over the workshop series do not get into the weeds, high level overview</a:t>
            </a:r>
            <a:endParaRPr lang="en-US" i="1"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cs typeface="Calibri"/>
              </a:rPr>
              <a:t>Next, we will give you an overview of the entire kick-off workshop series. </a:t>
            </a:r>
            <a:endParaRPr lang="en-US" baseline="0" dirty="0">
              <a:cs typeface="Calibri"/>
            </a:endParaRPr>
          </a:p>
          <a:p>
            <a:pPr marL="171450" indent="-171450">
              <a:buFont typeface="Wingdings" panose="05000000000000000000" pitchFamily="2" charset="2"/>
              <a:buChar char="Ø"/>
            </a:pPr>
            <a:endParaRPr lang="en-US" i="1" baseline="0" dirty="0"/>
          </a:p>
        </p:txBody>
      </p:sp>
      <p:sp>
        <p:nvSpPr>
          <p:cNvPr id="4" name="Slide Number Placeholder 3"/>
          <p:cNvSpPr>
            <a:spLocks noGrp="1"/>
          </p:cNvSpPr>
          <p:nvPr>
            <p:ph type="sldNum" sz="quarter" idx="10"/>
          </p:nvPr>
        </p:nvSpPr>
        <p:spPr/>
        <p:txBody>
          <a:bodyPr/>
          <a:lstStyle/>
          <a:p>
            <a:fld id="{487D6291-FB8F-4913-892F-08B16A588B0E}" type="slidenum">
              <a:rPr lang="en-US" smtClean="0"/>
              <a:t>11</a:t>
            </a:fld>
            <a:endParaRPr lang="en-US"/>
          </a:p>
        </p:txBody>
      </p:sp>
    </p:spTree>
    <p:extLst>
      <p:ext uri="{BB962C8B-B14F-4D97-AF65-F5344CB8AC3E}">
        <p14:creationId xmlns:p14="http://schemas.microsoft.com/office/powerpoint/2010/main" val="34116135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a:t>
            </a:r>
          </a:p>
          <a:p>
            <a:pPr marL="171450" indent="-171450">
              <a:buFont typeface="Wingdings" panose="05000000000000000000" pitchFamily="2" charset="2"/>
              <a:buChar char="Ø"/>
            </a:pPr>
            <a:r>
              <a:rPr lang="en-US" dirty="0"/>
              <a:t>In the second section of the workbook, on page 5 of the workbook, are self-assessment areas. This is another way to collect data around your organization. Section 1, Assessment and Using Workforce Data, of the Self-Assessment Workbook looks like the images on your screen.</a:t>
            </a:r>
          </a:p>
          <a:p>
            <a:pPr marL="171450" indent="-171450">
              <a:buFont typeface="Wingdings" panose="05000000000000000000" pitchFamily="2" charset="2"/>
              <a:buChar char="Ø"/>
            </a:pPr>
            <a:r>
              <a:rPr lang="en-US" dirty="0"/>
              <a:t>This section is about reflecting on the items you already may collect that can be used for assessment of your workforce. This is intended to be a discovery tool, continuing with step 1 of the 8 step process, to help you explore what you’re already doing and areas where you might want to put some attention as you move forward. </a:t>
            </a:r>
          </a:p>
          <a:p>
            <a:pPr marL="171450" indent="-171450">
              <a:buFont typeface="Wingdings" panose="05000000000000000000" pitchFamily="2" charset="2"/>
              <a:buChar char="Ø"/>
            </a:pPr>
            <a:r>
              <a:rPr lang="en-US" dirty="0"/>
              <a:t>While we don’t have time to go through this today, we encourage you to go through these sections with your team. For each item, you can identify whether it is “never evident,” “sometimes evident,” or “consistently evident.” Note that marking an item as “never evident” isn’t necessarily a bad thing – it may not be a priority for your organization. However, it is something you may want to look into more. </a:t>
            </a:r>
          </a:p>
          <a:p>
            <a:pPr marL="171450" indent="-171450">
              <a:buFont typeface="Wingdings" panose="05000000000000000000" pitchFamily="2" charset="2"/>
              <a:buChar char="Ø"/>
            </a:pPr>
            <a:r>
              <a:rPr lang="en-US" dirty="0"/>
              <a:t>As you are working your way through the workbook, it may be most useful to compete the checklist and the reflection questions. You can revisit the action planning later, when you are ready to consider your workforce strategy you will implement. </a:t>
            </a:r>
          </a:p>
        </p:txBody>
      </p:sp>
      <p:sp>
        <p:nvSpPr>
          <p:cNvPr id="4" name="Slide Number Placeholder 3"/>
          <p:cNvSpPr>
            <a:spLocks noGrp="1"/>
          </p:cNvSpPr>
          <p:nvPr>
            <p:ph type="sldNum" sz="quarter" idx="5"/>
          </p:nvPr>
        </p:nvSpPr>
        <p:spPr/>
        <p:txBody>
          <a:bodyPr/>
          <a:lstStyle/>
          <a:p>
            <a:fld id="{C940E140-93E8-471F-9349-F0BB6098DEA7}" type="slidenum">
              <a:rPr lang="en-US" smtClean="0"/>
              <a:t>110</a:t>
            </a:fld>
            <a:endParaRPr lang="en-US"/>
          </a:p>
        </p:txBody>
      </p:sp>
    </p:spTree>
    <p:extLst>
      <p:ext uri="{BB962C8B-B14F-4D97-AF65-F5344CB8AC3E}">
        <p14:creationId xmlns:p14="http://schemas.microsoft.com/office/powerpoint/2010/main" val="30867731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Timing: 5 minutes</a:t>
            </a:r>
          </a:p>
          <a:p>
            <a:r>
              <a:rPr lang="en-US" dirty="0"/>
              <a:t>Talking Points:</a:t>
            </a:r>
          </a:p>
          <a:p>
            <a:pPr marL="171450" indent="-171450">
              <a:buFont typeface="Wingdings" panose="05000000000000000000" pitchFamily="2" charset="2"/>
              <a:buChar char="Ø"/>
            </a:pPr>
            <a:r>
              <a:rPr lang="en-US" dirty="0"/>
              <a:t>You may be overwhelmed after looking at your data today. </a:t>
            </a:r>
          </a:p>
          <a:p>
            <a:pPr marL="171450" indent="-171450">
              <a:buFont typeface="Wingdings" panose="05000000000000000000" pitchFamily="2" charset="2"/>
              <a:buChar char="Ø"/>
            </a:pPr>
            <a:r>
              <a:rPr lang="en-US" dirty="0"/>
              <a:t>What we know about the workforce from decades of research it is likely the case that there is not a single “silver bullet” solution is needed by your organization to solve your workforce issues. </a:t>
            </a:r>
          </a:p>
          <a:p>
            <a:pPr marL="171450" indent="-171450">
              <a:buFont typeface="Wingdings" panose="05000000000000000000" pitchFamily="2" charset="2"/>
              <a:buChar char="Ø"/>
            </a:pPr>
            <a:r>
              <a:rPr lang="en-US" dirty="0"/>
              <a:t>However making an informed decision to implement a strategy with the tools you have can be the first step in improving your practices. You might need to try several strategies over time, but we suggest first gathering a team to start with one strategy</a:t>
            </a:r>
          </a:p>
          <a:p>
            <a:pPr marL="171450" indent="-171450">
              <a:buFont typeface="Wingdings" panose="05000000000000000000" pitchFamily="2" charset="2"/>
              <a:buChar char="Ø"/>
            </a:pPr>
            <a:r>
              <a:rPr lang="en-US" dirty="0"/>
              <a:t>We aim to provide you with resources across these sessions and in future consultation to help you get started.</a:t>
            </a:r>
          </a:p>
        </p:txBody>
      </p:sp>
      <p:sp>
        <p:nvSpPr>
          <p:cNvPr id="4" name="Slide Number Placeholder 3"/>
          <p:cNvSpPr>
            <a:spLocks noGrp="1"/>
          </p:cNvSpPr>
          <p:nvPr>
            <p:ph type="sldNum" sz="quarter" idx="5"/>
          </p:nvPr>
        </p:nvSpPr>
        <p:spPr/>
        <p:txBody>
          <a:bodyPr/>
          <a:lstStyle/>
          <a:p>
            <a:fld id="{1794951F-DB89-46A0-8245-A40C626A4F19}" type="slidenum">
              <a:rPr lang="en-US" smtClean="0"/>
              <a:t>111</a:t>
            </a:fld>
            <a:endParaRPr lang="en-US"/>
          </a:p>
        </p:txBody>
      </p:sp>
    </p:spTree>
    <p:extLst>
      <p:ext uri="{BB962C8B-B14F-4D97-AF65-F5344CB8AC3E}">
        <p14:creationId xmlns:p14="http://schemas.microsoft.com/office/powerpoint/2010/main" val="5364694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t>Talking points:</a:t>
            </a:r>
          </a:p>
          <a:p>
            <a:pPr marL="171450" indent="-171450">
              <a:buFont typeface="Wingdings" panose="05000000000000000000" pitchFamily="2" charset="2"/>
              <a:buChar char="Ø"/>
            </a:pPr>
            <a:r>
              <a:rPr lang="en-US" dirty="0"/>
              <a:t>Remember that we are working our way through the 8 steps for implementation. We just worked through step 1, how to identify and assess the workforce problems at your agency.</a:t>
            </a:r>
          </a:p>
          <a:p>
            <a:pPr marL="171450" indent="-171450">
              <a:buFont typeface="Wingdings" panose="05000000000000000000" pitchFamily="2" charset="2"/>
              <a:buChar char="Ø"/>
            </a:pPr>
            <a:r>
              <a:rPr lang="en-US" dirty="0"/>
              <a:t>Next week will be talking more about steps 2-8 – the strategies you can select from and how to plan, implement, and evaluate these strategies. </a:t>
            </a:r>
            <a:endParaRPr lang="en-US" baseline="0"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744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t>Talking points</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36735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5097" y="4473893"/>
            <a:ext cx="6310812" cy="4533800"/>
          </a:xfrm>
        </p:spPr>
        <p:txBody>
          <a:bodyPr>
            <a:normAutofit/>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baseline="0" dirty="0"/>
              <a:t>As a reminder, to place us in the timeline, here is your general timeline, knowing that it should </a:t>
            </a:r>
            <a:r>
              <a:rPr lang="en-US" baseline="0"/>
              <a:t>be flexible.</a:t>
            </a:r>
            <a:endParaRPr lang="en-US" baseline="0" dirty="0"/>
          </a:p>
          <a:p>
            <a:pPr marL="174708" indent="-174708">
              <a:buFont typeface="Wingdings" panose="05000000000000000000" pitchFamily="2" charset="2"/>
              <a:buChar char="Ø"/>
            </a:pPr>
            <a:r>
              <a:rPr lang="en-US" baseline="0" dirty="0"/>
              <a:t>Are there any questions?</a:t>
            </a:r>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114</a:t>
            </a:fld>
            <a:endParaRPr lang="en-US"/>
          </a:p>
        </p:txBody>
      </p:sp>
    </p:spTree>
    <p:extLst>
      <p:ext uri="{BB962C8B-B14F-4D97-AF65-F5344CB8AC3E}">
        <p14:creationId xmlns:p14="http://schemas.microsoft.com/office/powerpoint/2010/main" val="7767314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Other than the self-assessment workbook, another resource that will help guide you through implementation of workforce interventions is the toolkit, at Tenncare.ici.umn.edu. </a:t>
            </a:r>
            <a:r>
              <a:rPr lang="en-US" baseline="0" dirty="0"/>
              <a:t>This is a rich resource of tools that are available to you and your organization. </a:t>
            </a:r>
          </a:p>
          <a:p>
            <a:pPr marL="171450" indent="-171450">
              <a:buFont typeface="Wingdings" panose="05000000000000000000" pitchFamily="2" charset="2"/>
              <a:buChar char="Ø"/>
            </a:pPr>
            <a:r>
              <a:rPr lang="en-US" dirty="0"/>
              <a:t>We will review the toolkit more next session, but tenncare.ici.umn.edu will take you to the homepage. On the homepage are links at the top to see the workforce coaches, the DSP workforce toolkit, and workforce consultation. There is also a video on the homepage that tells you more about the toolkit gives you information about the workforce initiative. </a:t>
            </a:r>
          </a:p>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fld id="{7C7EF461-0DA1-49B8-9494-EA2A34B00B64}" type="slidenum">
              <a:rPr lang="en-US" smtClean="0"/>
              <a:t>115</a:t>
            </a:fld>
            <a:endParaRPr lang="en-US"/>
          </a:p>
        </p:txBody>
      </p:sp>
    </p:spTree>
    <p:extLst>
      <p:ext uri="{BB962C8B-B14F-4D97-AF65-F5344CB8AC3E}">
        <p14:creationId xmlns:p14="http://schemas.microsoft.com/office/powerpoint/2010/main" val="26105740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Clicking on the DSP workforce toolkit link brings you to this page shown on your screen. The bar on the left guides you through the items that you will find useful.</a:t>
            </a:r>
          </a:p>
          <a:p>
            <a:pPr marL="171450" indent="-171450">
              <a:buFont typeface="Wingdings" panose="05000000000000000000" pitchFamily="2" charset="2"/>
              <a:buChar char="Ø"/>
            </a:pPr>
            <a:r>
              <a:rPr lang="en-US" dirty="0"/>
              <a:t>Of note, the 2020 survey report and state and regional profiles can be found by clicking on “2020 Survey and Profiles.” A copy of the self-assessment workbook and action plan (which we will continue to use next week) is available as well. </a:t>
            </a:r>
          </a:p>
          <a:p>
            <a:pPr marL="171450" indent="-171450">
              <a:buFont typeface="Wingdings" panose="05000000000000000000" pitchFamily="2" charset="2"/>
              <a:buChar char="Ø"/>
            </a:pPr>
            <a:r>
              <a:rPr lang="en-US" dirty="0"/>
              <a:t>Finally, clicking on recruitment, selection, and retention tabs will open different workforce resources that you can use to implement strategies in your organization. </a:t>
            </a:r>
          </a:p>
          <a:p>
            <a:pPr marL="171450" indent="-171450">
              <a:buFont typeface="Wingdings" panose="05000000000000000000" pitchFamily="2" charset="2"/>
              <a:buChar char="Ø"/>
            </a:pPr>
            <a:r>
              <a:rPr lang="en-US" dirty="0"/>
              <a:t>Feel free to explore these on your time. We will be diving deeper into these strategies next week. </a:t>
            </a:r>
          </a:p>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fld id="{7C7EF461-0DA1-49B8-9494-EA2A34B00B64}" type="slidenum">
              <a:rPr lang="en-US" smtClean="0"/>
              <a:t>116</a:t>
            </a:fld>
            <a:endParaRPr lang="en-US"/>
          </a:p>
        </p:txBody>
      </p:sp>
    </p:spTree>
    <p:extLst>
      <p:ext uri="{BB962C8B-B14F-4D97-AF65-F5344CB8AC3E}">
        <p14:creationId xmlns:p14="http://schemas.microsoft.com/office/powerpoint/2010/main" val="25301682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452438"/>
            <a:ext cx="5576888" cy="3136900"/>
          </a:xfrm>
        </p:spPr>
      </p:sp>
      <p:sp>
        <p:nvSpPr>
          <p:cNvPr id="3" name="Notes Placeholder 2"/>
          <p:cNvSpPr>
            <a:spLocks noGrp="1"/>
          </p:cNvSpPr>
          <p:nvPr>
            <p:ph type="body" idx="1"/>
          </p:nvPr>
        </p:nvSpPr>
        <p:spPr>
          <a:xfrm>
            <a:off x="590731" y="3798316"/>
            <a:ext cx="6138092" cy="5093893"/>
          </a:xfrm>
        </p:spPr>
        <p:txBody>
          <a:bodyPr>
            <a:normAutofit/>
          </a:bodyPr>
          <a:lstStyle/>
          <a:p>
            <a:pPr marL="0" indent="0">
              <a:buFont typeface="Wingdings" panose="05000000000000000000" pitchFamily="2" charset="2"/>
              <a:buNone/>
            </a:pPr>
            <a:r>
              <a:rPr lang="en-US" i="1" dirty="0"/>
              <a:t>Timing: There is approx. 3-5 minutes of content left. Adjust timing as needed for this activity. If no time, urge providers to consider their next step on their own before next week.</a:t>
            </a:r>
          </a:p>
          <a:p>
            <a:pPr marL="0" indent="0">
              <a:buFont typeface="Wingdings" panose="05000000000000000000" pitchFamily="2" charset="2"/>
              <a:buNone/>
            </a:pPr>
            <a:r>
              <a:rPr lang="en-US" i="0" dirty="0"/>
              <a:t>Talking Points:</a:t>
            </a:r>
          </a:p>
          <a:p>
            <a:pPr marL="171450" indent="-171450">
              <a:buFont typeface="Wingdings" panose="05000000000000000000" pitchFamily="2" charset="2"/>
              <a:buChar char="Ø"/>
            </a:pPr>
            <a:r>
              <a:rPr lang="en-US" i="0" dirty="0"/>
              <a:t>We have just a few minutes left, but before we wrap up, we’d like to give you time to consider your next step. We know the importance of creating a plan to move forward with everything you learned today.</a:t>
            </a:r>
          </a:p>
          <a:p>
            <a:pPr marL="171450" indent="-171450">
              <a:buFont typeface="Wingdings" panose="05000000000000000000" pitchFamily="2" charset="2"/>
              <a:buChar char="Ø"/>
            </a:pPr>
            <a:r>
              <a:rPr lang="en-US" i="0" dirty="0"/>
              <a:t>Your next step could be as simple as gathering your team, watching webinars on the </a:t>
            </a:r>
            <a:r>
              <a:rPr lang="en-US" i="0" dirty="0" err="1"/>
              <a:t>tenncare</a:t>
            </a:r>
            <a:r>
              <a:rPr lang="en-US" i="0" dirty="0"/>
              <a:t> website, or working on filling out the self-assessment workbook. </a:t>
            </a:r>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117</a:t>
            </a:fld>
            <a:endParaRPr lang="en-US">
              <a:solidFill>
                <a:prstClr val="black"/>
              </a:solidFill>
              <a:latin typeface="Calibri" panose="020F0502020204030204"/>
            </a:endParaRPr>
          </a:p>
        </p:txBody>
      </p:sp>
    </p:spTree>
    <p:extLst>
      <p:ext uri="{BB962C8B-B14F-4D97-AF65-F5344CB8AC3E}">
        <p14:creationId xmlns:p14="http://schemas.microsoft.com/office/powerpoint/2010/main" val="12949729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Wrap up 3 minutes</a:t>
            </a:r>
          </a:p>
          <a:p>
            <a:pPr marL="171450" indent="-171450">
              <a:buFont typeface="Wingdings" panose="05000000000000000000" pitchFamily="2" charset="2"/>
              <a:buChar char="Ø"/>
            </a:pPr>
            <a:r>
              <a:rPr lang="en-US" dirty="0"/>
              <a:t>Your next Workshop</a:t>
            </a:r>
            <a:r>
              <a:rPr lang="en-US" baseline="0" dirty="0"/>
              <a:t> is Session 2 where we will spend time </a:t>
            </a:r>
            <a:r>
              <a:rPr lang="en-US" i="1" baseline="0" dirty="0"/>
              <a:t>read slide.</a:t>
            </a:r>
          </a:p>
          <a:p>
            <a:pPr marL="171450" indent="-171450">
              <a:buFont typeface="Wingdings" panose="05000000000000000000" pitchFamily="2" charset="2"/>
              <a:buChar char="Ø"/>
            </a:pPr>
            <a:r>
              <a:rPr lang="en-US" baseline="0" dirty="0"/>
              <a:t>You can invite other members of your team to attend.</a:t>
            </a:r>
            <a:endParaRPr lang="en-US" i="0" baseline="0" dirty="0"/>
          </a:p>
          <a:p>
            <a:pPr marL="171450" indent="-171450">
              <a:buFont typeface="Wingdings" panose="05000000000000000000" pitchFamily="2" charset="2"/>
              <a:buChar char="Ø"/>
            </a:pPr>
            <a:r>
              <a:rPr lang="en-US" i="0" baseline="0" dirty="0"/>
              <a:t>We will be meeting on November 3. Just like this week’s session, you have an option to attend in the morning or the afternoon. You should’ve already received an invitation to register for session 2. </a:t>
            </a:r>
            <a:r>
              <a:rPr lang="en-US" baseline="0" dirty="0"/>
              <a:t>If you didn’t, please contact us at dsp-tn@umn.edu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0079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baseline="0" dirty="0"/>
              <a:t>Before the next session </a:t>
            </a:r>
          </a:p>
          <a:p>
            <a:pPr marL="685800" lvl="1" indent="-228600">
              <a:buFont typeface="Wingdings" panose="05000000000000000000" pitchFamily="2" charset="2"/>
              <a:buChar char="Ø"/>
            </a:pPr>
            <a:r>
              <a:rPr lang="en-US" i="1" baseline="0"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74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18777" cy="45107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a:t>
            </a:r>
          </a:p>
          <a:p>
            <a:pPr marL="171450" indent="-171450">
              <a:buFont typeface="Wingdings" panose="05000000000000000000" pitchFamily="2" charset="2"/>
              <a:buChar char="Ø"/>
            </a:pPr>
            <a:r>
              <a:rPr lang="en-US" i="1" baseline="0" dirty="0"/>
              <a:t> BRIEFLY go over the workshop series do not get into the weeds, high level overview</a:t>
            </a:r>
            <a:endParaRPr lang="en-US" i="1" dirty="0"/>
          </a:p>
          <a:p>
            <a:pPr marL="171450" indent="-171450">
              <a:buFont typeface="Wingdings" panose="05000000000000000000" pitchFamily="2" charset="2"/>
              <a:buChar char="Ø"/>
            </a:pPr>
            <a:endParaRPr lang="en-US" dirty="0"/>
          </a:p>
          <a:p>
            <a:pPr marL="0" indent="0">
              <a:buFont typeface="Wingdings" panose="05000000000000000000" pitchFamily="2" charset="2"/>
              <a:buNone/>
            </a:pPr>
            <a:r>
              <a:rPr lang="en-US" dirty="0"/>
              <a:t>Talking Points</a:t>
            </a:r>
          </a:p>
          <a:p>
            <a:pPr marL="174625" indent="-174625">
              <a:buFont typeface="Wingdings" panose="05000000000000000000" pitchFamily="2" charset="2"/>
              <a:buChar char="Ø"/>
            </a:pPr>
            <a:r>
              <a:rPr lang="en-US" dirty="0"/>
              <a:t>During</a:t>
            </a:r>
            <a:r>
              <a:rPr lang="en-US" baseline="0" dirty="0"/>
              <a:t> the Kickoff Workshops we have a number of things that we want to you do and learn about. </a:t>
            </a:r>
            <a:endParaRPr lang="en-US" dirty="0">
              <a:cs typeface="Calibri" panose="020F0502020204030204"/>
            </a:endParaRPr>
          </a:p>
          <a:p>
            <a:pPr marL="174625" indent="-174625">
              <a:buFont typeface="Wingdings" panose="05000000000000000000" pitchFamily="2" charset="2"/>
              <a:buChar char="Ø"/>
            </a:pPr>
            <a:r>
              <a:rPr lang="en-US" baseline="0" dirty="0"/>
              <a:t>The first is that you review and understand your organizations workforce survey data. Each organization took the 2020 workforce survey and has been provided with a profile that is unique to your organization. You also have the regions and the state data to compare it to.</a:t>
            </a:r>
            <a:r>
              <a:rPr lang="en-US" baseline="0" dirty="0">
                <a:cs typeface="Calibri" panose="020F0502020204030204"/>
              </a:rPr>
              <a:t> </a:t>
            </a:r>
            <a:r>
              <a:rPr lang="en-US" baseline="0" dirty="0"/>
              <a:t>We will be covering the survey later in this session. </a:t>
            </a:r>
          </a:p>
          <a:p>
            <a:pPr marL="174625" indent="-174625">
              <a:buFont typeface="Wingdings" panose="05000000000000000000" pitchFamily="2" charset="2"/>
              <a:buChar char="Ø"/>
            </a:pPr>
            <a:r>
              <a:rPr lang="en-US" i="1" baseline="0" dirty="0">
                <a:cs typeface="Calibri" panose="020F0502020204030204"/>
              </a:rPr>
              <a:t>Briefly review other goals</a:t>
            </a:r>
          </a:p>
        </p:txBody>
      </p:sp>
      <p:sp>
        <p:nvSpPr>
          <p:cNvPr id="4" name="Slide Number Placeholder 3"/>
          <p:cNvSpPr>
            <a:spLocks noGrp="1"/>
          </p:cNvSpPr>
          <p:nvPr>
            <p:ph type="sldNum" sz="quarter" idx="10"/>
          </p:nvPr>
        </p:nvSpPr>
        <p:spPr/>
        <p:txBody>
          <a:bodyPr/>
          <a:lstStyle/>
          <a:p>
            <a:fld id="{487D6291-FB8F-4913-892F-08B16A588B0E}" type="slidenum">
              <a:rPr lang="en-US" smtClean="0"/>
              <a:t>12</a:t>
            </a:fld>
            <a:endParaRPr lang="en-US"/>
          </a:p>
        </p:txBody>
      </p:sp>
    </p:spTree>
    <p:extLst>
      <p:ext uri="{BB962C8B-B14F-4D97-AF65-F5344CB8AC3E}">
        <p14:creationId xmlns:p14="http://schemas.microsoft.com/office/powerpoint/2010/main" val="1656511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503" y="4525861"/>
            <a:ext cx="6341292" cy="445873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The self-assessment workbook was intended to be an important discovery tool for your team to understand your areas of strength and areas for growth. This information is intended to help you and your consultant team to understand your priorities and needs. </a:t>
            </a:r>
          </a:p>
          <a:p>
            <a:pPr marL="171450" indent="-171450">
              <a:buFont typeface="Wingdings" panose="05000000000000000000" pitchFamily="2" charset="2"/>
              <a:buChar char="Ø"/>
            </a:pPr>
            <a:r>
              <a:rPr lang="en-US" dirty="0"/>
              <a:t>The link on the screen is a place for your team to enter the information to provide you with an electronic record and to communicate with your consultants. </a:t>
            </a:r>
          </a:p>
          <a:p>
            <a:pPr marL="171450" indent="-171450">
              <a:buFont typeface="Wingdings" panose="05000000000000000000" pitchFamily="2" charset="2"/>
              <a:buChar char="Ø"/>
            </a:pPr>
            <a:r>
              <a:rPr lang="en-US" i="1" dirty="0"/>
              <a:t>Read slide</a:t>
            </a:r>
          </a:p>
          <a:p>
            <a:pPr marL="171450" indent="-171450">
              <a:buFont typeface="Wingdings" panose="05000000000000000000" pitchFamily="2" charset="2"/>
              <a:buChar char="Ø"/>
            </a:pPr>
            <a:r>
              <a:rPr lang="en-US" i="1" dirty="0"/>
              <a:t>Provide link in chat</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120</a:t>
            </a:fld>
            <a:endParaRPr lang="en-US"/>
          </a:p>
        </p:txBody>
      </p:sp>
    </p:spTree>
    <p:extLst>
      <p:ext uri="{BB962C8B-B14F-4D97-AF65-F5344CB8AC3E}">
        <p14:creationId xmlns:p14="http://schemas.microsoft.com/office/powerpoint/2010/main" val="35334079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Please make sure that you have a copy of your organization’s profile data when you attend session #2. If you do not have access to this information, please check with the person who invited you to the kickoff workshop webinars, or email us at dsp-tn@umn.edu </a:t>
            </a:r>
            <a:endParaRPr lang="en-US" i="1" dirty="0"/>
          </a:p>
        </p:txBody>
      </p:sp>
      <p:sp>
        <p:nvSpPr>
          <p:cNvPr id="4" name="Slide Number Placeholder 3"/>
          <p:cNvSpPr>
            <a:spLocks noGrp="1"/>
          </p:cNvSpPr>
          <p:nvPr>
            <p:ph type="sldNum" sz="quarter" idx="5"/>
          </p:nvPr>
        </p:nvSpPr>
        <p:spPr/>
        <p:txBody>
          <a:bodyPr/>
          <a:lstStyle/>
          <a:p>
            <a:fld id="{1794951F-DB89-46A0-8245-A40C626A4F19}" type="slidenum">
              <a:rPr lang="en-US" smtClean="0"/>
              <a:t>121</a:t>
            </a:fld>
            <a:endParaRPr lang="en-US"/>
          </a:p>
        </p:txBody>
      </p:sp>
    </p:spTree>
    <p:extLst>
      <p:ext uri="{BB962C8B-B14F-4D97-AF65-F5344CB8AC3E}">
        <p14:creationId xmlns:p14="http://schemas.microsoft.com/office/powerpoint/2010/main" val="37147546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0" dirty="0"/>
              <a:t>Talking Points:</a:t>
            </a:r>
          </a:p>
          <a:p>
            <a:pPr marL="171450" indent="-171450">
              <a:buFont typeface="Wingdings" panose="05000000000000000000" pitchFamily="2" charset="2"/>
              <a:buChar char="Ø"/>
            </a:pPr>
            <a:r>
              <a:rPr lang="en-US" i="1" dirty="0"/>
              <a:t>Facilitator</a:t>
            </a:r>
            <a:r>
              <a:rPr lang="en-US" i="1" baseline="0" dirty="0"/>
              <a:t> Note: improvised based upon the amount of time left. </a:t>
            </a:r>
          </a:p>
          <a:p>
            <a:pPr marL="171450" indent="-171450">
              <a:buFont typeface="Wingdings" panose="05000000000000000000" pitchFamily="2" charset="2"/>
              <a:buChar char="Ø"/>
            </a:pPr>
            <a:r>
              <a:rPr lang="en-US" baseline="0" dirty="0"/>
              <a:t>We have a little bit of time for questions. </a:t>
            </a:r>
          </a:p>
          <a:p>
            <a:pPr marL="171450" indent="-171450">
              <a:buFont typeface="Wingdings" panose="05000000000000000000" pitchFamily="2" charset="2"/>
              <a:buChar char="Ø"/>
            </a:pPr>
            <a:r>
              <a:rPr lang="en-US" baseline="0" dirty="0"/>
              <a:t>If we don’t have time to answer </a:t>
            </a:r>
            <a:r>
              <a:rPr lang="en-US" baseline="0"/>
              <a:t>your questions, please email </a:t>
            </a:r>
            <a:r>
              <a:rPr lang="en-US" baseline="0" dirty="0"/>
              <a:t>us at dsp-tn@umn.edu</a:t>
            </a:r>
          </a:p>
          <a:p>
            <a:pPr marL="171450" indent="-171450">
              <a:buFont typeface="Wingdings" panose="05000000000000000000" pitchFamily="2" charset="2"/>
              <a:buChar char="Ø"/>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77A1-90BB-BF4C-9B1D-1923743CB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95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We have several goals for today’s session. These goals include (</a:t>
            </a:r>
            <a:r>
              <a:rPr lang="en-US" i="1" dirty="0"/>
              <a:t>review</a:t>
            </a:r>
            <a:r>
              <a:rPr lang="en-US" i="1" baseline="0" dirty="0"/>
              <a:t> goals on the slide)</a:t>
            </a:r>
            <a:endParaRPr lang="en-US" i="1" dirty="0"/>
          </a:p>
          <a:p>
            <a:endParaRPr lang="en-US"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389005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dirty="0"/>
              <a:t>Time: 10 seconds</a:t>
            </a:r>
          </a:p>
          <a:p>
            <a:pPr marL="171450" indent="-171450">
              <a:buFont typeface="Wingdings" panose="05000000000000000000" pitchFamily="2" charset="2"/>
              <a:buChar char="Ø"/>
            </a:pPr>
            <a:endParaRPr lang="en-US" b="0" dirty="0"/>
          </a:p>
          <a:p>
            <a:pPr marL="0" indent="0">
              <a:buFont typeface="Wingdings" panose="05000000000000000000" pitchFamily="2" charset="2"/>
              <a:buNone/>
            </a:pPr>
            <a:r>
              <a:rPr lang="en-US" b="0" dirty="0"/>
              <a:t>Talking Points</a:t>
            </a:r>
          </a:p>
          <a:p>
            <a:pPr marL="174708" indent="-174708">
              <a:buFont typeface="Wingdings" panose="05000000000000000000" pitchFamily="2" charset="2"/>
              <a:buChar char="Ø"/>
            </a:pPr>
            <a:r>
              <a:rPr lang="en-US" dirty="0"/>
              <a:t>We wanted to make sure we have shared understanding of this project. </a:t>
            </a:r>
          </a:p>
          <a:p>
            <a:pPr marL="174708" indent="-174708">
              <a:buFont typeface="Wingdings" panose="05000000000000000000" pitchFamily="2" charset="2"/>
              <a:buChar char="Ø"/>
            </a:pPr>
            <a:r>
              <a:rPr lang="en-US" dirty="0"/>
              <a:t>We begin with Shannon to talk about TennCare Workforce Development</a:t>
            </a:r>
          </a:p>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14</a:t>
            </a:fld>
            <a:endParaRPr lang="en-US"/>
          </a:p>
        </p:txBody>
      </p:sp>
    </p:spTree>
    <p:extLst>
      <p:ext uri="{BB962C8B-B14F-4D97-AF65-F5344CB8AC3E}">
        <p14:creationId xmlns:p14="http://schemas.microsoft.com/office/powerpoint/2010/main" val="1339714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26 minutes for Overview of TN Workforce Initiative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 </a:t>
            </a:r>
            <a:r>
              <a:rPr lang="en-US" baseline="0" dirty="0"/>
              <a:t>Shannon Nehus leads this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Thank you for being here today for the Year 3 Kickoff Training to Understanding your Survey Data and thank you for completing the survey.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 We are at the stage to use data for the surveys – your data, regional and statewide data to inform and expand the conversation about wages, benefits and ways to find and keep good employees and enhance the access to quality home and community-based services for people with IDD.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Before we get into the details of that work, I want to give you an overview of Quality Improvement in Long Term Services and Supports (QuILTSS) Workforce Development Initiatives – Tennessee’s Initiatives.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4774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listened to stakeholders.  Eight locations around the state (2012).  Over a thousand participants attended and completed feedback cards.</a:t>
            </a:r>
          </a:p>
          <a:p>
            <a:endParaRPr lang="en-US" dirty="0"/>
          </a:p>
        </p:txBody>
      </p:sp>
      <p:sp>
        <p:nvSpPr>
          <p:cNvPr id="4" name="Slide Number Placeholder 3"/>
          <p:cNvSpPr>
            <a:spLocks noGrp="1"/>
          </p:cNvSpPr>
          <p:nvPr>
            <p:ph type="sldNum" sz="quarter" idx="5"/>
          </p:nvPr>
        </p:nvSpPr>
        <p:spPr/>
        <p:txBody>
          <a:bodyPr/>
          <a:lstStyle/>
          <a:p>
            <a:fld id="{7C7EF461-0DA1-49B8-9494-EA2A34B00B64}" type="slidenum">
              <a:rPr lang="en-US" smtClean="0"/>
              <a:t>16</a:t>
            </a:fld>
            <a:endParaRPr lang="en-US"/>
          </a:p>
        </p:txBody>
      </p:sp>
    </p:spTree>
    <p:extLst>
      <p:ext uri="{BB962C8B-B14F-4D97-AF65-F5344CB8AC3E}">
        <p14:creationId xmlns:p14="http://schemas.microsoft.com/office/powerpoint/2010/main" val="352072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17</a:t>
            </a:fld>
            <a:endParaRPr lang="en-US"/>
          </a:p>
        </p:txBody>
      </p:sp>
    </p:spTree>
    <p:extLst>
      <p:ext uri="{BB962C8B-B14F-4D97-AF65-F5344CB8AC3E}">
        <p14:creationId xmlns:p14="http://schemas.microsoft.com/office/powerpoint/2010/main" val="2768447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7EF461-0DA1-49B8-9494-EA2A34B00B64}" type="slidenum">
              <a:rPr lang="en-US" smtClean="0"/>
              <a:t>18</a:t>
            </a:fld>
            <a:endParaRPr lang="en-US"/>
          </a:p>
        </p:txBody>
      </p:sp>
    </p:spTree>
    <p:extLst>
      <p:ext uri="{BB962C8B-B14F-4D97-AF65-F5344CB8AC3E}">
        <p14:creationId xmlns:p14="http://schemas.microsoft.com/office/powerpoint/2010/main" val="2587432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3737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2846" y="4473893"/>
            <a:ext cx="6055359" cy="4551122"/>
          </a:xfrm>
        </p:spPr>
        <p:txBody>
          <a:bodyPr>
            <a:normAutofit/>
          </a:bodyPr>
          <a:lstStyle/>
          <a:p>
            <a:r>
              <a:rPr lang="en-US" i="1" dirty="0"/>
              <a:t>Facilitator’s Notes:</a:t>
            </a:r>
          </a:p>
          <a:p>
            <a:pPr marL="174708" indent="-174708">
              <a:buFont typeface="Wingdings" panose="05000000000000000000" pitchFamily="2" charset="2"/>
              <a:buChar char="Ø"/>
            </a:pPr>
            <a:r>
              <a:rPr lang="en-US" i="1" dirty="0"/>
              <a:t>Actions -  Share this Opening slide - 10 minutes Prior</a:t>
            </a:r>
            <a:r>
              <a:rPr lang="en-US" i="1" baseline="0" dirty="0"/>
              <a:t> to </a:t>
            </a:r>
            <a:r>
              <a:rPr lang="en-US" i="1" dirty="0"/>
              <a:t>the session as people</a:t>
            </a:r>
            <a:r>
              <a:rPr lang="en-US" i="1" baseline="0" dirty="0"/>
              <a:t> log in so they can know they are in the right place.</a:t>
            </a:r>
          </a:p>
          <a:p>
            <a:pPr marL="174708" indent="-174708">
              <a:buFont typeface="Wingdings" panose="05000000000000000000" pitchFamily="2" charset="2"/>
              <a:buChar char="Ø"/>
            </a:pPr>
            <a:r>
              <a:rPr lang="en-US" i="1" baseline="0" dirty="0"/>
              <a:t>Welcome</a:t>
            </a:r>
            <a:endParaRPr lang="en-US" i="1"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685379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6963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challenges related to Covid </a:t>
            </a:r>
          </a:p>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69638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 here to the other opportunities for competency-based training other than the 12 badges</a:t>
            </a:r>
          </a:p>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54436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6875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03254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0387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0731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81272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52964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Time: 4 minutes on Key Projects – Survey-Workbook Section</a:t>
            </a:r>
          </a:p>
          <a:p>
            <a:pPr marL="0" indent="0">
              <a:buFont typeface="Wingdings" panose="05000000000000000000" pitchFamily="2" charset="2"/>
              <a:buNone/>
            </a:pPr>
            <a:r>
              <a:rPr lang="en-US" b="0" baseline="0" dirty="0"/>
              <a:t>Talking Points</a:t>
            </a:r>
            <a:endParaRPr lang="en-US" b="0" dirty="0"/>
          </a:p>
          <a:p>
            <a:pPr marL="174708" indent="-174708">
              <a:buFont typeface="Wingdings" panose="05000000000000000000" pitchFamily="2" charset="2"/>
              <a:buChar char="Ø"/>
            </a:pPr>
            <a:r>
              <a:rPr lang="en-US" dirty="0"/>
              <a:t>Thank</a:t>
            </a:r>
            <a:r>
              <a:rPr lang="en-US" baseline="0" dirty="0"/>
              <a:t> you, Shannon for that in depth overview. </a:t>
            </a:r>
          </a:p>
          <a:p>
            <a:pPr marL="174708" indent="-174708">
              <a:buFont typeface="Wingdings" panose="05000000000000000000" pitchFamily="2" charset="2"/>
              <a:buChar char="Ø"/>
            </a:pPr>
            <a:r>
              <a:rPr lang="en-US" i="1" baseline="0" dirty="0"/>
              <a:t>Review project activities listed, explain that we will go more in depth during the two sessions this week and next week. </a:t>
            </a:r>
          </a:p>
        </p:txBody>
      </p:sp>
      <p:sp>
        <p:nvSpPr>
          <p:cNvPr id="4" name="Slide Number Placeholder 3"/>
          <p:cNvSpPr>
            <a:spLocks noGrp="1"/>
          </p:cNvSpPr>
          <p:nvPr>
            <p:ph type="sldNum" sz="quarter" idx="5"/>
          </p:nvPr>
        </p:nvSpPr>
        <p:spPr/>
        <p:txBody>
          <a:bodyPr/>
          <a:lstStyle/>
          <a:p>
            <a:fld id="{487D6291-FB8F-4913-892F-08B16A588B0E}" type="slidenum">
              <a:rPr lang="en-US" smtClean="0"/>
              <a:t>29</a:t>
            </a:fld>
            <a:endParaRPr lang="en-US"/>
          </a:p>
        </p:txBody>
      </p:sp>
    </p:spTree>
    <p:extLst>
      <p:ext uri="{BB962C8B-B14F-4D97-AF65-F5344CB8AC3E}">
        <p14:creationId xmlns:p14="http://schemas.microsoft.com/office/powerpoint/2010/main" val="2518641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Talking Points</a:t>
            </a:r>
          </a:p>
          <a:p>
            <a:r>
              <a:rPr lang="en-US" b="1" baseline="0" dirty="0"/>
              <a:t>Timing: about 15 minutes</a:t>
            </a:r>
          </a:p>
          <a:p>
            <a:pPr marL="171450" indent="-171450">
              <a:buFont typeface="Wingdings" panose="05000000000000000000" pitchFamily="2" charset="2"/>
              <a:buChar char="Ø"/>
            </a:pPr>
            <a:r>
              <a:rPr lang="en-US" baseline="0" dirty="0"/>
              <a:t>During today’s session, we will be providing an overview of the TN </a:t>
            </a:r>
            <a:r>
              <a:rPr lang="en-US" baseline="0" dirty="0" err="1"/>
              <a:t>Quiltss</a:t>
            </a:r>
            <a:r>
              <a:rPr lang="en-US" baseline="0" dirty="0"/>
              <a:t> project and this workshop. </a:t>
            </a:r>
          </a:p>
          <a:p>
            <a:pPr marL="171450" indent="-171450">
              <a:buFont typeface="Wingdings" panose="05000000000000000000" pitchFamily="2" charset="2"/>
              <a:buChar char="Ø"/>
            </a:pPr>
            <a:r>
              <a:rPr lang="en-US" baseline="0" dirty="0"/>
              <a:t>We will also talk about the data around the DSP workforce, both nationally and up close in TN. </a:t>
            </a: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744759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766525" cy="4337478"/>
          </a:xfrm>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 have collected three years of annual organizational data. We will review this later, and will be sending you all your 2020 organizational profile. Years 1, 2, and 3 are on the website (tenncare.ici.umn.edu) with the reports, regional profiles, and state profiles. If you have questions, we will have time to address them later today. </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2668120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Cohort 3 Overview timing: 10 minutes</a:t>
            </a:r>
          </a:p>
          <a:p>
            <a:r>
              <a:rPr lang="en-US" i="1" dirty="0"/>
              <a:t>Transition</a:t>
            </a:r>
            <a:r>
              <a:rPr lang="en-US" i="1" baseline="0" dirty="0"/>
              <a:t> slide</a:t>
            </a:r>
          </a:p>
        </p:txBody>
      </p:sp>
      <p:sp>
        <p:nvSpPr>
          <p:cNvPr id="4" name="Slide Number Placeholder 3"/>
          <p:cNvSpPr>
            <a:spLocks noGrp="1"/>
          </p:cNvSpPr>
          <p:nvPr>
            <p:ph type="sldNum" sz="quarter" idx="10"/>
          </p:nvPr>
        </p:nvSpPr>
        <p:spPr/>
        <p:txBody>
          <a:bodyPr/>
          <a:lstStyle/>
          <a:p>
            <a:fld id="{7C7EF461-0DA1-49B8-9494-EA2A34B00B64}" type="slidenum">
              <a:rPr lang="en-US" smtClean="0"/>
              <a:t>31</a:t>
            </a:fld>
            <a:endParaRPr lang="en-US"/>
          </a:p>
        </p:txBody>
      </p:sp>
    </p:spTree>
    <p:extLst>
      <p:ext uri="{BB962C8B-B14F-4D97-AF65-F5344CB8AC3E}">
        <p14:creationId xmlns:p14="http://schemas.microsoft.com/office/powerpoint/2010/main" val="1554864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5097" y="4473893"/>
            <a:ext cx="6310812" cy="4533800"/>
          </a:xfrm>
        </p:spPr>
        <p:txBody>
          <a:bodyPr>
            <a:normAutofit/>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Let’s</a:t>
            </a:r>
            <a:r>
              <a:rPr lang="en-US" baseline="0" dirty="0"/>
              <a:t> take a look at the Timeline for the Workforce Initiative for this cohort. </a:t>
            </a:r>
          </a:p>
          <a:p>
            <a:pPr marL="174708" indent="-174708">
              <a:buFont typeface="Wingdings" panose="05000000000000000000" pitchFamily="2" charset="2"/>
              <a:buChar char="Ø"/>
            </a:pPr>
            <a:r>
              <a:rPr lang="en-US" baseline="0" dirty="0"/>
              <a:t>In October and November – we are starting the Workshops, and you are introduced to the Self –Assessment Workbook and your data profiles</a:t>
            </a:r>
          </a:p>
          <a:p>
            <a:pPr marL="640594" lvl="1" indent="-174708">
              <a:buFont typeface="Wingdings" panose="05000000000000000000" pitchFamily="2" charset="2"/>
              <a:buChar char="Ø"/>
            </a:pPr>
            <a:r>
              <a:rPr lang="en-US" baseline="0" dirty="0"/>
              <a:t>You will also begin to consider the level of technical assistance that your organization prefers. You will learn more about this in a bit. </a:t>
            </a:r>
          </a:p>
          <a:p>
            <a:pPr marL="640594" lvl="1" indent="-174708">
              <a:buFont typeface="Wingdings" panose="05000000000000000000" pitchFamily="2" charset="2"/>
              <a:buChar char="Ø"/>
            </a:pPr>
            <a:r>
              <a:rPr lang="en-US" baseline="0" dirty="0"/>
              <a:t>Action plans will be started. </a:t>
            </a:r>
          </a:p>
          <a:p>
            <a:pPr marL="174708" indent="-174708">
              <a:buFont typeface="Wingdings" panose="05000000000000000000" pitchFamily="2" charset="2"/>
              <a:buChar char="Ø"/>
            </a:pPr>
            <a:r>
              <a:rPr lang="en-US" i="1" baseline="0" dirty="0"/>
              <a:t>Explain the rest of the slide.</a:t>
            </a:r>
          </a:p>
          <a:p>
            <a:pPr marL="174708" indent="-174708">
              <a:buFont typeface="Wingdings" panose="05000000000000000000" pitchFamily="2" charset="2"/>
              <a:buChar char="Ø"/>
            </a:pPr>
            <a:r>
              <a:rPr lang="en-US" baseline="0" dirty="0"/>
              <a:t>During this year, your organization will be moving through the 8 steps of implementation at your own pace. And with being in the middle of a pandemic, we know that priorities shift according to what is occurring with COVID-19 and the people who accept services from you and the people who provide services. </a:t>
            </a:r>
          </a:p>
          <a:p>
            <a:pPr marL="640594" lvl="1" indent="-174708">
              <a:buFont typeface="Wingdings" panose="05000000000000000000" pitchFamily="2" charset="2"/>
              <a:buChar char="Ø"/>
            </a:pPr>
            <a:r>
              <a:rPr lang="en-US" baseline="0" dirty="0"/>
              <a:t>We will talk more about the 8 steps on the next slide. </a:t>
            </a:r>
          </a:p>
          <a:p>
            <a:pPr marL="640594" lvl="1" indent="-174708">
              <a:buFont typeface="Wingdings" panose="05000000000000000000" pitchFamily="2" charset="2"/>
              <a:buChar char="Ø"/>
            </a:pPr>
            <a:r>
              <a:rPr lang="en-US" baseline="0" dirty="0"/>
              <a:t>This timeline and the 8 steps are included in the Self Assessment Workbook</a:t>
            </a:r>
          </a:p>
          <a:p>
            <a:pPr marL="174708" indent="-174708">
              <a:buFont typeface="Wingdings" panose="05000000000000000000" pitchFamily="2" charset="2"/>
              <a:buChar char="Ø"/>
            </a:pPr>
            <a:r>
              <a:rPr lang="en-US" baseline="0" dirty="0"/>
              <a:t>Are there any questions?</a:t>
            </a:r>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32</a:t>
            </a:fld>
            <a:endParaRPr lang="en-US"/>
          </a:p>
        </p:txBody>
      </p:sp>
    </p:spTree>
    <p:extLst>
      <p:ext uri="{BB962C8B-B14F-4D97-AF65-F5344CB8AC3E}">
        <p14:creationId xmlns:p14="http://schemas.microsoft.com/office/powerpoint/2010/main" val="323760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 will talk more later today about implementation science, but wanted to give you a broad overview of the</a:t>
            </a:r>
            <a:r>
              <a:rPr lang="en-US" baseline="0" dirty="0"/>
              <a:t> 8-step framework for implementation of workforce strategies. We will be using this to guide our two sessions we have together. You can use these 8 steps when you implement workforce strategies to address challenges in your organization.</a:t>
            </a:r>
          </a:p>
          <a:p>
            <a:pPr marL="174708" indent="-174708">
              <a:buFont typeface="Wingdings" panose="05000000000000000000" pitchFamily="2" charset="2"/>
              <a:buChar char="Ø"/>
            </a:pPr>
            <a:r>
              <a:rPr lang="en-US" baseline="0" dirty="0">
                <a:cs typeface="Calibri"/>
              </a:rPr>
              <a:t>Step one is identifying and accessing the problem. Use data to identify the problem, and this will help you find the proper intervention to use. We will be focusing on step 1 today, giving an overview of workforce data and then zooming in on Tennessee and your specific organization. </a:t>
            </a:r>
          </a:p>
          <a:p>
            <a:pPr marL="174708" indent="-174708">
              <a:buFont typeface="Wingdings" panose="05000000000000000000" pitchFamily="2" charset="2"/>
              <a:buChar char="Ø"/>
            </a:pPr>
            <a:r>
              <a:rPr lang="en-US" baseline="0" dirty="0">
                <a:cs typeface="Calibri"/>
              </a:rPr>
              <a:t>In Step 2 you will select an intervention strategy from the workforce toolkit, tenncare.ici.umn.edu. We will talk more about the different strategies you can use to address your workforce challenges next week at session 2. </a:t>
            </a:r>
          </a:p>
          <a:p>
            <a:pPr marL="174708" indent="-174708">
              <a:buFont typeface="Wingdings" panose="05000000000000000000" pitchFamily="2" charset="2"/>
              <a:buChar char="Ø"/>
            </a:pPr>
            <a:r>
              <a:rPr lang="en-US" baseline="0" dirty="0">
                <a:cs typeface="Calibri"/>
              </a:rPr>
              <a:t>During Step 3 your team will identify the components of the strategy. </a:t>
            </a:r>
          </a:p>
          <a:p>
            <a:pPr marL="174708" indent="-174708">
              <a:buFont typeface="Wingdings" panose="05000000000000000000" pitchFamily="2" charset="2"/>
              <a:buChar char="Ø"/>
            </a:pPr>
            <a:r>
              <a:rPr lang="en-US" baseline="0" dirty="0">
                <a:cs typeface="Calibri"/>
              </a:rPr>
              <a:t>Then you will identify barriers to implementing the strategy…</a:t>
            </a:r>
          </a:p>
          <a:p>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4068981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baseline="0" dirty="0"/>
              <a:t>…then figuring out the supports that you need and are available to you. </a:t>
            </a:r>
          </a:p>
          <a:p>
            <a:pPr marL="174708" indent="-174708">
              <a:buFont typeface="Wingdings" panose="05000000000000000000" pitchFamily="2" charset="2"/>
              <a:buChar char="Ø"/>
            </a:pPr>
            <a:r>
              <a:rPr lang="en-US" baseline="0" dirty="0"/>
              <a:t>Step 6 is where you will set your goals, based upon what you have learned in step 1-5, while establishing how you will measure your process, and a timeframe. We will review a helpful worksheet that we’ve included in the toolkit for you </a:t>
            </a:r>
            <a:r>
              <a:rPr lang="en-US" baseline="0"/>
              <a:t>to use next week. </a:t>
            </a:r>
            <a:endParaRPr lang="en-US" baseline="0" dirty="0"/>
          </a:p>
          <a:p>
            <a:pPr marL="174708" indent="-174708">
              <a:buFont typeface="Wingdings" panose="05000000000000000000" pitchFamily="2" charset="2"/>
              <a:buChar char="Ø"/>
            </a:pPr>
            <a:r>
              <a:rPr lang="en-US" baseline="0" dirty="0"/>
              <a:t>Then it is time to implement the strategy and using what you decided in Step 6, you will evaluate the success of the strategy.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a:t>Again, we will be focusing on step 1, identifying and assessing the problem, today, and steps 2-8 next week. </a:t>
            </a:r>
            <a:endParaRPr lang="en-US" dirty="0"/>
          </a:p>
        </p:txBody>
      </p:sp>
      <p:sp>
        <p:nvSpPr>
          <p:cNvPr id="4" name="Slide Number Placeholder 3"/>
          <p:cNvSpPr>
            <a:spLocks noGrp="1"/>
          </p:cNvSpPr>
          <p:nvPr>
            <p:ph type="sldNum" sz="quarter" idx="10"/>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551801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gets data, option for community of practice, toolkit, meeting with collaborative WFD team to determine level of engagement ( we will get the notes written for this)</a:t>
            </a:r>
          </a:p>
        </p:txBody>
      </p:sp>
      <p:sp>
        <p:nvSpPr>
          <p:cNvPr id="4" name="Slide Number Placeholder 3"/>
          <p:cNvSpPr>
            <a:spLocks noGrp="1"/>
          </p:cNvSpPr>
          <p:nvPr>
            <p:ph type="sldNum" sz="quarter" idx="5"/>
          </p:nvPr>
        </p:nvSpPr>
        <p:spPr/>
        <p:txBody>
          <a:bodyPr/>
          <a:lstStyle/>
          <a:p>
            <a:fld id="{5531C92F-C982-417D-927B-1E86A8FFE98F}" type="slidenum">
              <a:rPr lang="en-US" smtClean="0"/>
              <a:t>35</a:t>
            </a:fld>
            <a:endParaRPr lang="en-US"/>
          </a:p>
        </p:txBody>
      </p:sp>
    </p:spTree>
    <p:extLst>
      <p:ext uri="{BB962C8B-B14F-4D97-AF65-F5344CB8AC3E}">
        <p14:creationId xmlns:p14="http://schemas.microsoft.com/office/powerpoint/2010/main" val="510170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5738" y="4473892"/>
            <a:ext cx="6142446" cy="4556897"/>
          </a:xfrm>
        </p:spPr>
        <p:txBody>
          <a:bodyPr>
            <a:normAutofit/>
          </a:bodyPr>
          <a:lstStyle/>
          <a:p>
            <a:pPr marL="0" indent="0">
              <a:buFont typeface="Wingdings" panose="05000000000000000000" pitchFamily="2" charset="2"/>
              <a:buNone/>
            </a:pPr>
            <a:r>
              <a:rPr lang="en-US" baseline="0" dirty="0"/>
              <a:t>Facilitator Notes: </a:t>
            </a:r>
            <a:endParaRPr lang="en-US" dirty="0"/>
          </a:p>
          <a:p>
            <a:pPr marL="0" indent="0" defTabSz="931774">
              <a:buFont typeface="Wingdings" panose="05000000000000000000" pitchFamily="2" charset="2"/>
              <a:buNone/>
              <a:defRPr/>
            </a:pPr>
            <a:r>
              <a:rPr lang="en-US" b="1" dirty="0"/>
              <a:t>Timing:</a:t>
            </a:r>
            <a:r>
              <a:rPr lang="en-US" b="1" baseline="0" dirty="0"/>
              <a:t> 3 minutes, lead into break</a:t>
            </a:r>
          </a:p>
          <a:p>
            <a:pPr marL="183394" lvl="0" indent="-174708">
              <a:buFont typeface="Wingdings" panose="05000000000000000000" pitchFamily="2" charset="2"/>
              <a:buChar char="Ø"/>
            </a:pPr>
            <a:r>
              <a:rPr lang="en-US" i="1" dirty="0">
                <a:cs typeface="Calibri Light"/>
              </a:rPr>
              <a:t>Ask participants to answer questions in chat, and once questions are answered, take a break.</a:t>
            </a:r>
          </a:p>
          <a:p>
            <a:pPr marL="183394" lvl="0" indent="-174708">
              <a:buFont typeface="Wingdings" panose="05000000000000000000" pitchFamily="2" charset="2"/>
              <a:buChar char="Ø"/>
            </a:pPr>
            <a:r>
              <a:rPr lang="en-US" i="1" dirty="0">
                <a:cs typeface="Calibri Light"/>
              </a:rPr>
              <a:t>If someone is attending only by phone, ask them to unmute and share with us. </a:t>
            </a: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36</a:t>
            </a:fld>
            <a:endParaRPr lang="en-US"/>
          </a:p>
        </p:txBody>
      </p:sp>
    </p:spTree>
    <p:extLst>
      <p:ext uri="{BB962C8B-B14F-4D97-AF65-F5344CB8AC3E}">
        <p14:creationId xmlns:p14="http://schemas.microsoft.com/office/powerpoint/2010/main" val="1822857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3"/>
            <a:ext cx="5801360" cy="423931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Time: 10 Minutes, </a:t>
            </a:r>
            <a:r>
              <a:rPr lang="en-US" b="1" dirty="0"/>
              <a:t>Break should occur</a:t>
            </a:r>
            <a:r>
              <a:rPr lang="en-US" b="1" baseline="0" dirty="0"/>
              <a:t> 5 minutes before the start of the second hour of the session.</a:t>
            </a:r>
          </a:p>
          <a:p>
            <a:endParaRPr lang="en-US" b="0" baseline="0" dirty="0"/>
          </a:p>
          <a:p>
            <a:r>
              <a:rPr lang="en-US" b="0" baseline="0" dirty="0"/>
              <a:t>Talking Points</a:t>
            </a:r>
          </a:p>
          <a:p>
            <a:pPr marL="174708" indent="-174708">
              <a:buFont typeface="Wingdings" panose="05000000000000000000" pitchFamily="2" charset="2"/>
              <a:buChar char="Ø"/>
            </a:pPr>
            <a:r>
              <a:rPr lang="en-US" dirty="0"/>
              <a:t>Turn off</a:t>
            </a:r>
            <a:r>
              <a:rPr lang="en-US" baseline="0" dirty="0"/>
              <a:t> video and audio when you leave. </a:t>
            </a:r>
          </a:p>
          <a:p>
            <a:pPr marL="174708" indent="-174708">
              <a:buFont typeface="Wingdings" panose="05000000000000000000" pitchFamily="2" charset="2"/>
              <a:buChar char="Ø"/>
            </a:pPr>
            <a:r>
              <a:rPr lang="en-US" i="1" baseline="0" dirty="0"/>
              <a:t>Once break is over, check in with folks to make sure they are back by using reactions, camera on, </a:t>
            </a:r>
            <a:r>
              <a:rPr lang="en-US" i="1" baseline="0" dirty="0" err="1"/>
              <a:t>etc</a:t>
            </a:r>
            <a:endParaRPr lang="en-US" i="1" baseline="0" dirty="0"/>
          </a:p>
          <a:p>
            <a:pPr marL="174708" indent="-174708">
              <a:buFont typeface="Wingdings" panose="05000000000000000000" pitchFamily="2" charset="2"/>
              <a:buChar char="Ø"/>
            </a:pPr>
            <a:endParaRPr lang="en-US" i="1" baseline="0" dirty="0"/>
          </a:p>
        </p:txBody>
      </p:sp>
      <p:sp>
        <p:nvSpPr>
          <p:cNvPr id="4" name="Slide Number Placeholder 3"/>
          <p:cNvSpPr>
            <a:spLocks noGrp="1"/>
          </p:cNvSpPr>
          <p:nvPr>
            <p:ph type="sldNum" sz="quarter" idx="10"/>
          </p:nvPr>
        </p:nvSpPr>
        <p:spPr/>
        <p:txBody>
          <a:bodyPr/>
          <a:lstStyle/>
          <a:p>
            <a:fld id="{C940E140-93E8-471F-9349-F0BB6098DEA7}" type="slidenum">
              <a:rPr lang="en-US" smtClean="0"/>
              <a:t>37</a:t>
            </a:fld>
            <a:endParaRPr lang="en-US"/>
          </a:p>
        </p:txBody>
      </p:sp>
    </p:spTree>
    <p:extLst>
      <p:ext uri="{BB962C8B-B14F-4D97-AF65-F5344CB8AC3E}">
        <p14:creationId xmlns:p14="http://schemas.microsoft.com/office/powerpoint/2010/main" val="2705281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876834" cy="4400993"/>
          </a:xfrm>
        </p:spPr>
        <p:txBody>
          <a:bodyPr/>
          <a:lstStyle/>
          <a:p>
            <a:r>
              <a:rPr lang="en-US" b="1" dirty="0">
                <a:cs typeface="Calibri"/>
              </a:rPr>
              <a:t>Time: 15 minutes for this section (slides 40-54)</a:t>
            </a:r>
          </a:p>
          <a:p>
            <a:pPr marL="0" indent="0">
              <a:buFont typeface="Wingdings" panose="05000000000000000000" pitchFamily="2" charset="2"/>
              <a:buNone/>
            </a:pPr>
            <a:r>
              <a:rPr lang="en-US" b="0" dirty="0">
                <a:cs typeface="Calibri"/>
              </a:rPr>
              <a:t>Talking Points</a:t>
            </a:r>
          </a:p>
          <a:p>
            <a:pPr marL="171450" indent="-171450">
              <a:buFont typeface="Wingdings" panose="05000000000000000000" pitchFamily="2" charset="2"/>
              <a:buChar char="Ø"/>
            </a:pPr>
            <a:r>
              <a:rPr lang="en-US" dirty="0">
                <a:cs typeface="Calibri"/>
              </a:rPr>
              <a:t>Welcome back from break. </a:t>
            </a:r>
          </a:p>
          <a:p>
            <a:pPr marL="171450" indent="-171450">
              <a:buFont typeface="Wingdings" panose="05000000000000000000" pitchFamily="2" charset="2"/>
              <a:buChar char="Ø"/>
            </a:pPr>
            <a:r>
              <a:rPr lang="en-US" dirty="0">
                <a:cs typeface="Calibri"/>
              </a:rPr>
              <a:t>In the next section, we will look into understanding workforce issues. To better understand the issues, we need to first understand who DSPs are and what they do. </a:t>
            </a:r>
          </a:p>
          <a:p>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941807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807166" cy="4325930"/>
          </a:xfrm>
        </p:spPr>
        <p:txBody>
          <a:bodyPr/>
          <a:lstStyle/>
          <a:p>
            <a:pPr defTabSz="949478">
              <a:defRPr/>
            </a:pPr>
            <a:r>
              <a:rPr lang="en-US" dirty="0"/>
              <a:t>Talking Points</a:t>
            </a:r>
          </a:p>
          <a:p>
            <a:pPr marL="174708" indent="-174708" defTabSz="949478">
              <a:buFont typeface="Wingdings" panose="05000000000000000000" pitchFamily="2" charset="2"/>
              <a:buChar char="Ø"/>
              <a:defRPr/>
            </a:pPr>
            <a:r>
              <a:rPr lang="en-US" dirty="0"/>
              <a:t>In</a:t>
            </a:r>
            <a:r>
              <a:rPr lang="en-US" baseline="0" dirty="0"/>
              <a:t> our work at ICI there is a strong intersection between the direct support workforce and quality long term services and supports. </a:t>
            </a:r>
          </a:p>
          <a:p>
            <a:pPr marL="174708" indent="-174708" defTabSz="949478">
              <a:buFont typeface="Wingdings" panose="05000000000000000000" pitchFamily="2" charset="2"/>
              <a:buChar char="Ø"/>
              <a:defRPr/>
            </a:pPr>
            <a:r>
              <a:rPr lang="en-US" baseline="0" dirty="0"/>
              <a:t>What we know from our research is that you really can’t talk about quality of </a:t>
            </a:r>
            <a:r>
              <a:rPr lang="en-US" dirty="0"/>
              <a:t>long-term </a:t>
            </a:r>
            <a:r>
              <a:rPr lang="en-US" baseline="0" dirty="0"/>
              <a:t>services and supports without talking about the direct support workforce.</a:t>
            </a:r>
            <a:r>
              <a:rPr lang="en-US" dirty="0"/>
              <a:t> </a:t>
            </a:r>
            <a:endParaRPr lang="en-US" baseline="0" dirty="0">
              <a:cs typeface="Calibri"/>
            </a:endParaRPr>
          </a:p>
          <a:p>
            <a:pPr marL="174708" indent="-174708" defTabSz="949478">
              <a:buFont typeface="Wingdings" panose="05000000000000000000" pitchFamily="2" charset="2"/>
              <a:buChar char="Ø"/>
              <a:defRPr/>
            </a:pPr>
            <a:r>
              <a:rPr lang="en-US" baseline="0" dirty="0"/>
              <a:t>The quality of supports a person receives affects their quality of nearly all areas of life.  And we continue to study the relationship between the two. </a:t>
            </a:r>
            <a:r>
              <a:rPr lang="en-US" dirty="0"/>
              <a:t> </a:t>
            </a:r>
          </a:p>
          <a:p>
            <a:pPr marL="174708" indent="-174708">
              <a:buFont typeface="Wingdings" panose="05000000000000000000" pitchFamily="2" charset="2"/>
              <a:buChar char="Ø"/>
            </a:pPr>
            <a:r>
              <a:rPr lang="en-US" i="0" dirty="0">
                <a:cs typeface="Calibri" panose="020F0502020204030204"/>
              </a:rPr>
              <a:t>So...we want to improve the DSP workforce so that people with disabilities receive better long-term services and supports and, thus, experience a greater quality of life. </a:t>
            </a:r>
          </a:p>
          <a:p>
            <a:pPr marL="640594" lvl="1" indent="-174708">
              <a:buFont typeface="Wingdings" panose="05000000000000000000" pitchFamily="2" charset="2"/>
              <a:buChar char="Ø"/>
            </a:pPr>
            <a:r>
              <a:rPr lang="en-US" i="0" dirty="0">
                <a:cs typeface="Calibri" panose="020F0502020204030204"/>
              </a:rPr>
              <a:t>The workforce is a domain in this framework (dark green box on the right), so is part of the LTSS that people with disabilities receive. </a:t>
            </a:r>
          </a:p>
          <a:p>
            <a:pPr marL="171450" indent="-171450">
              <a:buFont typeface="Wingdings" panose="05000000000000000000" pitchFamily="2" charset="2"/>
              <a:buChar char="Ø"/>
            </a:pPr>
            <a:endParaRPr lang="en-US" dirty="0"/>
          </a:p>
          <a:p>
            <a:r>
              <a:rPr lang="en-US" dirty="0"/>
              <a:t>NQF=National</a:t>
            </a:r>
            <a:r>
              <a:rPr lang="en-US" baseline="0" dirty="0"/>
              <a:t> Quality Forum </a:t>
            </a:r>
            <a:endParaRPr lang="en-US" dirty="0"/>
          </a:p>
        </p:txBody>
      </p:sp>
      <p:sp>
        <p:nvSpPr>
          <p:cNvPr id="4" name="Slide Number Placeholder 3"/>
          <p:cNvSpPr>
            <a:spLocks noGrp="1"/>
          </p:cNvSpPr>
          <p:nvPr>
            <p:ph type="sldNum" sz="quarter" idx="5"/>
          </p:nvPr>
        </p:nvSpPr>
        <p:spPr/>
        <p:txBody>
          <a:bodyPr/>
          <a:lstStyle/>
          <a:p>
            <a:fld id="{3BBCF397-A6DB-6D47-93FD-904234E67E82}" type="slidenum">
              <a:rPr lang="en-US" smtClean="0"/>
              <a:t>39</a:t>
            </a:fld>
            <a:endParaRPr lang="en-US" dirty="0"/>
          </a:p>
        </p:txBody>
      </p:sp>
    </p:spTree>
    <p:extLst>
      <p:ext uri="{BB962C8B-B14F-4D97-AF65-F5344CB8AC3E}">
        <p14:creationId xmlns:p14="http://schemas.microsoft.com/office/powerpoint/2010/main" val="388475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dirty="0"/>
              <a:t>Some of us are used to working on Zoom in a group, while others are less familiar. </a:t>
            </a:r>
          </a:p>
          <a:p>
            <a:pPr marL="174708" indent="-174708">
              <a:buFont typeface="Wingdings" panose="05000000000000000000" pitchFamily="2" charset="2"/>
              <a:buChar char="Ø"/>
            </a:pPr>
            <a:r>
              <a:rPr lang="en-US" i="1" dirty="0"/>
              <a:t>Review items quickly</a:t>
            </a:r>
          </a:p>
        </p:txBody>
      </p:sp>
      <p:sp>
        <p:nvSpPr>
          <p:cNvPr id="4" name="Slide Number Placeholder 3"/>
          <p:cNvSpPr>
            <a:spLocks noGrp="1"/>
          </p:cNvSpPr>
          <p:nvPr>
            <p:ph type="sldNum" sz="quarter" idx="10"/>
          </p:nvPr>
        </p:nvSpPr>
        <p:spPr/>
        <p:txBody>
          <a:bodyPr/>
          <a:lstStyle/>
          <a:p>
            <a:fld id="{487D6291-FB8F-4913-892F-08B16A588B0E}" type="slidenum">
              <a:rPr lang="en-US" smtClean="0"/>
              <a:t>4</a:t>
            </a:fld>
            <a:endParaRPr lang="en-US"/>
          </a:p>
        </p:txBody>
      </p:sp>
    </p:spTree>
    <p:extLst>
      <p:ext uri="{BB962C8B-B14F-4D97-AF65-F5344CB8AC3E}">
        <p14:creationId xmlns:p14="http://schemas.microsoft.com/office/powerpoint/2010/main" val="2864715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ln/>
        </p:spPr>
      </p:sp>
      <p:sp>
        <p:nvSpPr>
          <p:cNvPr id="8194" name="Notes Placeholder 2"/>
          <p:cNvSpPr>
            <a:spLocks noGrp="1"/>
          </p:cNvSpPr>
          <p:nvPr>
            <p:ph type="body" idx="1"/>
          </p:nvPr>
        </p:nvSpPr>
        <p:spPr>
          <a:xfrm>
            <a:off x="701040" y="4473892"/>
            <a:ext cx="5803053" cy="4356074"/>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 typeface="Wingdings"/>
              <a:buNone/>
            </a:pPr>
            <a:r>
              <a:rPr lang="en-US" dirty="0">
                <a:cs typeface="Calibri"/>
              </a:rPr>
              <a:t>Talking Points</a:t>
            </a:r>
          </a:p>
          <a:p>
            <a:pPr marL="291179" indent="-291179">
              <a:buFont typeface="Wingdings" panose="05000000000000000000" pitchFamily="2" charset="2"/>
              <a:buChar char="Ø"/>
            </a:pPr>
            <a:r>
              <a:rPr lang="en-US" dirty="0">
                <a:cs typeface="Calibri"/>
              </a:rPr>
              <a:t>How we answer this questions is a big part of the problem.  </a:t>
            </a:r>
          </a:p>
          <a:p>
            <a:pPr marL="757066" lvl="1" indent="-291179">
              <a:buFont typeface="Wingdings" panose="05000000000000000000" pitchFamily="2" charset="2"/>
              <a:buChar char="Ø"/>
            </a:pPr>
            <a:r>
              <a:rPr lang="en-US" dirty="0">
                <a:cs typeface="Calibri"/>
              </a:rPr>
              <a:t>We use so many different names of we use for Direct Support Professionals or DSPs</a:t>
            </a:r>
          </a:p>
          <a:p>
            <a:pPr marL="757066" lvl="1" indent="-291179">
              <a:buFont typeface="Wingdings" panose="05000000000000000000" pitchFamily="2" charset="2"/>
              <a:buChar char="Ø"/>
            </a:pPr>
            <a:r>
              <a:rPr lang="en-US" dirty="0">
                <a:cs typeface="Calibri"/>
              </a:rPr>
              <a:t>And what most people don't understand are the many roles that DSPs play. They are teachers, health care workers, cooks, drivers and so much more</a:t>
            </a:r>
          </a:p>
          <a:p>
            <a:pPr marL="757066" lvl="1" indent="-291179">
              <a:buFont typeface="Wingdings" panose="05000000000000000000" pitchFamily="2" charset="2"/>
              <a:buChar char="Ø"/>
            </a:pPr>
            <a:r>
              <a:rPr lang="en-US" dirty="0">
                <a:cs typeface="Calibri"/>
              </a:rPr>
              <a:t>First let's talk about the names that DSPs go by. </a:t>
            </a:r>
          </a:p>
          <a:p>
            <a:pPr marL="757066" lvl="1" indent="-291179">
              <a:buFont typeface="Wingdings" panose="05000000000000000000" pitchFamily="2" charset="2"/>
              <a:buChar char="Ø"/>
            </a:pPr>
            <a:r>
              <a:rPr lang="en-US" dirty="0">
                <a:cs typeface="Calibri"/>
              </a:rPr>
              <a:t>These are some of the names that we have heard in Tennessee for DSPs. </a:t>
            </a:r>
            <a:endParaRPr lang="en-US" dirty="0"/>
          </a:p>
          <a:p>
            <a:pPr marL="757066" lvl="1" indent="-291179">
              <a:buFont typeface="Wingdings" panose="05000000000000000000" pitchFamily="2" charset="2"/>
              <a:buChar char="Ø"/>
            </a:pPr>
            <a:r>
              <a:rPr lang="en-US" dirty="0">
                <a:cs typeface="Calibri" panose="020F0502020204030204"/>
              </a:rPr>
              <a:t>What titles does your organization use? (only take a minute on this question)</a:t>
            </a:r>
          </a:p>
          <a:p>
            <a:pPr marL="174708" indent="-174708">
              <a:buFont typeface="Wingdings" panose="05000000000000000000" pitchFamily="2" charset="2"/>
              <a:buChar char="Ø"/>
            </a:pPr>
            <a:r>
              <a:rPr lang="en-US" dirty="0">
                <a:ea typeface="ＭＳ Ｐゴシック"/>
                <a:cs typeface="Calibri"/>
              </a:rPr>
              <a:t>It is important to note DSPs are not recognized by the Bureau of Labor Statistics, and does not have its own job category, but are most often reflected in the job category of personal care attendants. </a:t>
            </a:r>
          </a:p>
          <a:p>
            <a:pPr marL="640594" lvl="1" indent="-174708">
              <a:buFont typeface="Wingdings" panose="05000000000000000000" pitchFamily="2" charset="2"/>
              <a:buChar char="Ø"/>
            </a:pPr>
            <a:r>
              <a:rPr lang="en-US" dirty="0">
                <a:ea typeface="ＭＳ Ｐゴシック"/>
                <a:cs typeface="Calibri"/>
              </a:rPr>
              <a:t>This is not an accurate placement by job duties as it does not reflect the community-based aspect of the work.</a:t>
            </a:r>
          </a:p>
          <a:p>
            <a:pPr marL="640594" lvl="1" indent="-174708">
              <a:buFont typeface="Wingdings" panose="05000000000000000000" pitchFamily="2" charset="2"/>
              <a:buChar char="Ø"/>
            </a:pPr>
            <a:r>
              <a:rPr lang="en-US" dirty="0">
                <a:ea typeface="ＭＳ Ｐゴシック"/>
                <a:cs typeface="Calibri"/>
              </a:rPr>
              <a:t>It also does not allow us to accurately capture wages and worker benefits when so many different jobs are lumped into the one category. </a:t>
            </a:r>
          </a:p>
          <a:p>
            <a:pPr marL="640594" lvl="1" indent="-174708">
              <a:buFont typeface="Wingdings" panose="05000000000000000000" pitchFamily="2" charset="2"/>
              <a:buChar char="Ø"/>
            </a:pPr>
            <a:r>
              <a:rPr lang="en-US" dirty="0">
                <a:ea typeface="ＭＳ Ｐゴシック"/>
                <a:cs typeface="Calibri"/>
              </a:rPr>
              <a:t>Efforts to work with  a group of federal agencies to address this issue has been ongoing and continues to be a critical issue if we are to provide better information to policy makers about the workforce realities of these distinct groups of workers.</a:t>
            </a:r>
          </a:p>
          <a:p>
            <a:endParaRPr lang="en-US" dirty="0">
              <a:ea typeface="ＭＳ Ｐゴシック" charset="0"/>
              <a:cs typeface="ＭＳ Ｐゴシック" charset="0"/>
            </a:endParaRPr>
          </a:p>
        </p:txBody>
      </p:sp>
      <p:sp>
        <p:nvSpPr>
          <p:cNvPr id="8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defTabSz="931774">
              <a:defRPr/>
            </a:pPr>
            <a:fld id="{0143D994-017E-6743-8AEB-FE494B4274A6}" type="slidenum">
              <a:rPr lang="en-US" sz="1200">
                <a:solidFill>
                  <a:prstClr val="black"/>
                </a:solidFill>
              </a:rPr>
              <a:pPr defTabSz="931774">
                <a:defRPr/>
              </a:pPr>
              <a:t>40</a:t>
            </a:fld>
            <a:endParaRPr lang="en-US" sz="1200">
              <a:solidFill>
                <a:prstClr val="black"/>
              </a:solidFill>
            </a:endParaRPr>
          </a:p>
        </p:txBody>
      </p:sp>
    </p:spTree>
    <p:extLst>
      <p:ext uri="{BB962C8B-B14F-4D97-AF65-F5344CB8AC3E}">
        <p14:creationId xmlns:p14="http://schemas.microsoft.com/office/powerpoint/2010/main" val="2169066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807166" cy="4372123"/>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Facilitator’s Notes: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baseline="0" dirty="0"/>
              <a:t>When sharing video on screen – make sure to check the box for other to be able to hear the video</a:t>
            </a:r>
            <a:endParaRPr lang="en-US" i="1" dirty="0"/>
          </a:p>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We'd like you to watch this short </a:t>
            </a:r>
            <a:r>
              <a:rPr lang="en-US" b="0" dirty="0"/>
              <a:t>1</a:t>
            </a:r>
            <a:r>
              <a:rPr lang="en-US" b="0" baseline="0" dirty="0"/>
              <a:t> minute video </a:t>
            </a:r>
            <a:r>
              <a:rPr lang="en-US" dirty="0"/>
              <a:t>clip from the movie Invaluable to hear about </a:t>
            </a:r>
            <a:r>
              <a:rPr lang="en-US" b="0" baseline="0" dirty="0"/>
              <a:t>the many roles DSP’s play across the county, as well as the scope of their work.</a:t>
            </a:r>
            <a:r>
              <a:rPr lang="en-US" dirty="0"/>
              <a:t> </a:t>
            </a:r>
            <a:endParaRPr lang="en-US" b="1" dirty="0"/>
          </a:p>
          <a:p>
            <a:pPr marL="174708" indent="-174708">
              <a:buFont typeface="Wingdings" panose="05000000000000000000" pitchFamily="2" charset="2"/>
              <a:buChar char="Ø"/>
            </a:pPr>
            <a:r>
              <a:rPr lang="en-US" dirty="0">
                <a:cs typeface="Calibri"/>
              </a:rPr>
              <a:t>Play video, when it is over, go to the next slide to talk about the scope of work.</a:t>
            </a:r>
          </a:p>
          <a:p>
            <a:pPr marL="0" indent="0">
              <a:buFont typeface="Wingdings" panose="05000000000000000000" pitchFamily="2" charset="2"/>
              <a:buNone/>
            </a:pPr>
            <a:r>
              <a:rPr lang="en-US" i="1" baseline="0" dirty="0"/>
              <a:t>Link to clip: https://www.youtube.com/watch?v=WvWNyVp_JPM&amp;list=PLbrrhT8nj86wpPGTGTdwwpbrGQ_Q7h9Qr&amp;index=6</a:t>
            </a:r>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2271676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53611" cy="4499155"/>
          </a:xfrm>
        </p:spPr>
        <p:txBody>
          <a:bodyPr/>
          <a:lstStyle/>
          <a:p>
            <a:pPr marL="0" indent="0">
              <a:buFont typeface="Wingdings" panose="05000000000000000000" pitchFamily="2" charset="2"/>
              <a:buNone/>
            </a:pPr>
            <a:r>
              <a:rPr lang="en-US" dirty="0">
                <a:cs typeface="Calibri"/>
              </a:rPr>
              <a:t>Talking Points</a:t>
            </a:r>
          </a:p>
          <a:p>
            <a:pPr marL="174708" indent="-174708">
              <a:buFont typeface="Wingdings" panose="05000000000000000000" pitchFamily="2" charset="2"/>
              <a:buChar char="Ø"/>
            </a:pPr>
            <a:r>
              <a:rPr lang="en-US" dirty="0">
                <a:cs typeface="Calibri"/>
              </a:rPr>
              <a:t>The scope</a:t>
            </a:r>
            <a:r>
              <a:rPr lang="en-US" baseline="0" dirty="0">
                <a:cs typeface="Calibri"/>
              </a:rPr>
              <a:t> of the DSPs work is broad and complex. </a:t>
            </a:r>
          </a:p>
          <a:p>
            <a:pPr marL="174708" indent="-174708">
              <a:buFont typeface="Wingdings" panose="05000000000000000000" pitchFamily="2" charset="2"/>
              <a:buChar char="Ø"/>
            </a:pPr>
            <a:r>
              <a:rPr lang="en-US" dirty="0">
                <a:cs typeface="Calibri"/>
              </a:rPr>
              <a:t>On</a:t>
            </a:r>
            <a:r>
              <a:rPr lang="en-US" baseline="0" dirty="0">
                <a:cs typeface="Calibri"/>
              </a:rPr>
              <a:t> any given day, a DSP may required to take on the role of a nurse (dispense meds) , teacher (help someone learn a new bus schedule), psychologist (support someone to process their feelings), </a:t>
            </a:r>
            <a:r>
              <a:rPr lang="en-US" dirty="0">
                <a:cs typeface="Calibri"/>
              </a:rPr>
              <a:t>dietician </a:t>
            </a:r>
            <a:r>
              <a:rPr lang="en-US" baseline="0" dirty="0">
                <a:cs typeface="Calibri"/>
              </a:rPr>
              <a:t>(plan and prepare nutritious meals) etc.</a:t>
            </a:r>
            <a:r>
              <a:rPr lang="en-US" dirty="0">
                <a:cs typeface="Calibri"/>
              </a:rPr>
              <a:t> </a:t>
            </a:r>
          </a:p>
          <a:p>
            <a:pPr marL="174708" indent="-174708">
              <a:buFont typeface="Wingdings" panose="05000000000000000000" pitchFamily="2" charset="2"/>
              <a:buChar char="Ø"/>
            </a:pPr>
            <a:r>
              <a:rPr lang="en-US" dirty="0">
                <a:cs typeface="Calibri"/>
              </a:rPr>
              <a:t>Our descriptive language too often speaks of these DSPs as being entry level and low wage workers. And that narrative has to change.</a:t>
            </a:r>
          </a:p>
          <a:p>
            <a:pPr marL="174708" indent="-174708">
              <a:buFont typeface="Wingdings" panose="05000000000000000000" pitchFamily="2" charset="2"/>
              <a:buChar char="Ø"/>
            </a:pPr>
            <a:r>
              <a:rPr lang="en-US" dirty="0">
                <a:cs typeface="Calibri"/>
              </a:rPr>
              <a:t>DSPs do many things that in many states licensed practical nurses (LPNs) are not allowed to do. We need to focus on the complex skills these employees need to evolve to be competent and confident at what they do. </a:t>
            </a:r>
          </a:p>
          <a:p>
            <a:pPr marL="174708" indent="-174708">
              <a:buFont typeface="Wingdings" panose="05000000000000000000" pitchFamily="2" charset="2"/>
              <a:buChar char="Ø"/>
            </a:pPr>
            <a:r>
              <a:rPr lang="en-US" dirty="0">
                <a:cs typeface="Calibri"/>
              </a:rPr>
              <a:t>I also want</a:t>
            </a:r>
            <a:r>
              <a:rPr lang="en-US" baseline="0" dirty="0">
                <a:cs typeface="Calibri"/>
              </a:rPr>
              <a:t> you to t</a:t>
            </a:r>
            <a:r>
              <a:rPr lang="en-US" dirty="0">
                <a:cs typeface="Calibri"/>
              </a:rPr>
              <a:t>ake note that most</a:t>
            </a:r>
            <a:r>
              <a:rPr lang="en-US" baseline="0" dirty="0">
                <a:cs typeface="Calibri"/>
              </a:rPr>
              <a:t> of the</a:t>
            </a:r>
            <a:r>
              <a:rPr lang="en-US" dirty="0">
                <a:cs typeface="Calibri"/>
              </a:rPr>
              <a:t> different roles represented on this circle</a:t>
            </a:r>
            <a:r>
              <a:rPr lang="en-US" baseline="0" dirty="0">
                <a:cs typeface="Calibri"/>
              </a:rPr>
              <a:t> that </a:t>
            </a:r>
            <a:r>
              <a:rPr lang="en-US" dirty="0">
                <a:cs typeface="Calibri"/>
              </a:rPr>
              <a:t>a DSP</a:t>
            </a:r>
            <a:r>
              <a:rPr lang="en-US" baseline="0" dirty="0">
                <a:cs typeface="Calibri"/>
              </a:rPr>
              <a:t> might have on any given day require some form of certification or licensure, yet in many states if not most, DSPs do not have this requirement.  </a:t>
            </a:r>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581840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4788" y="4473892"/>
            <a:ext cx="6246949" cy="4649284"/>
          </a:xfrm>
        </p:spPr>
        <p:txBody>
          <a:bodyPr>
            <a:normAutofit/>
          </a:bodyPr>
          <a:lstStyle/>
          <a:p>
            <a:pPr defTabSz="931774">
              <a:defRPr/>
            </a:pPr>
            <a:r>
              <a:rPr lang="en-US" dirty="0">
                <a:solidFill>
                  <a:prstClr val="black"/>
                </a:solidFill>
              </a:rPr>
              <a:t>Talking</a:t>
            </a:r>
            <a:r>
              <a:rPr lang="en-US" baseline="0" dirty="0">
                <a:solidFill>
                  <a:prstClr val="black"/>
                </a:solidFill>
              </a:rPr>
              <a:t> Points</a:t>
            </a:r>
            <a:endParaRPr lang="en-US" dirty="0">
              <a:solidFill>
                <a:prstClr val="black"/>
              </a:solidFill>
            </a:endParaRPr>
          </a:p>
          <a:p>
            <a:pPr marL="174708" indent="-174708" defTabSz="931774">
              <a:buFont typeface="Wingdings" panose="05000000000000000000" pitchFamily="2" charset="2"/>
              <a:buChar char="Ø"/>
              <a:defRPr/>
            </a:pPr>
            <a:r>
              <a:rPr lang="en-US" dirty="0">
                <a:solidFill>
                  <a:prstClr val="black"/>
                </a:solidFill>
              </a:rPr>
              <a:t>This is a snapshot of home care worker workforce data from PHI for 2021. The profile of a typical home care worker in the United states is a woman in her 40’s and many are immigrants and/or women of color.  Almost one in four home care workers are parents. </a:t>
            </a:r>
          </a:p>
          <a:p>
            <a:pPr marL="174708" indent="-174708" defTabSz="931774">
              <a:buFont typeface="Wingdings" panose="05000000000000000000" pitchFamily="2" charset="2"/>
              <a:buChar char="Ø"/>
              <a:defRPr/>
            </a:pPr>
            <a:r>
              <a:rPr lang="en-US" dirty="0">
                <a:solidFill>
                  <a:prstClr val="black"/>
                </a:solidFill>
              </a:rPr>
              <a:t>As we track trends in these data points, we see that the demographics are changing.  Two things in particular that we continue to look at are the median age and the increasing numbers of direct care workers who are accessing public assistance benefits.</a:t>
            </a:r>
          </a:p>
          <a:p>
            <a:pPr marL="174708" indent="-174708" defTabSz="931774">
              <a:buFont typeface="Wingdings" panose="05000000000000000000" pitchFamily="2" charset="2"/>
              <a:buChar char="Ø"/>
              <a:defRPr/>
            </a:pPr>
            <a:r>
              <a:rPr lang="en-US" dirty="0">
                <a:solidFill>
                  <a:prstClr val="black"/>
                </a:solidFill>
              </a:rPr>
              <a:t>How does this profile compare to your organization?  </a:t>
            </a:r>
          </a:p>
          <a:p>
            <a:pPr marL="171450" indent="-171450" defTabSz="931774">
              <a:buFont typeface="Wingdings" panose="05000000000000000000" pitchFamily="2" charset="2"/>
              <a:buChar char="Ø"/>
              <a:defRPr/>
            </a:pPr>
            <a:r>
              <a:rPr lang="en-US" dirty="0">
                <a:solidFill>
                  <a:prstClr val="black"/>
                </a:solidFill>
              </a:rPr>
              <a:t>Looking at the PHI snapshot of data from Tennessee</a:t>
            </a:r>
            <a:endParaRPr lang="en-US" dirty="0">
              <a:solidFill>
                <a:prstClr val="black"/>
              </a:solidFill>
              <a:cs typeface="Calibri"/>
            </a:endParaRPr>
          </a:p>
          <a:p>
            <a:pPr marL="628650" lvl="1" indent="-171450" defTabSz="931774">
              <a:buFont typeface="Wingdings" panose="05000000000000000000" pitchFamily="2" charset="2"/>
              <a:buChar char="Ø"/>
              <a:defRPr/>
            </a:pPr>
            <a:r>
              <a:rPr lang="en-US" dirty="0">
                <a:solidFill>
                  <a:srgbClr val="FF0000"/>
                </a:solidFill>
              </a:rPr>
              <a:t>89% of your direct workforce are women TN</a:t>
            </a:r>
            <a:endParaRPr lang="en-US" dirty="0">
              <a:solidFill>
                <a:srgbClr val="FF0000"/>
              </a:solidFill>
              <a:cs typeface="Calibri"/>
            </a:endParaRPr>
          </a:p>
          <a:p>
            <a:pPr marL="628650" lvl="1" indent="-171450" defTabSz="931774">
              <a:buFont typeface="Wingdings" panose="05000000000000000000" pitchFamily="2" charset="2"/>
              <a:buChar char="Ø"/>
              <a:defRPr/>
            </a:pPr>
            <a:r>
              <a:rPr lang="en-US" dirty="0">
                <a:solidFill>
                  <a:srgbClr val="FF0000"/>
                </a:solidFill>
              </a:rPr>
              <a:t>38% of your workforce uses Public Assistance TN</a:t>
            </a:r>
            <a:endParaRPr lang="en-US" dirty="0">
              <a:solidFill>
                <a:srgbClr val="FF0000"/>
              </a:solidFill>
              <a:cs typeface="Calibri" panose="020F0502020204030204"/>
            </a:endParaRPr>
          </a:p>
          <a:p>
            <a:pPr marL="628650" lvl="1" indent="-171450" defTabSz="931774">
              <a:buFont typeface="Wingdings" panose="05000000000000000000" pitchFamily="2" charset="2"/>
              <a:buChar char="Ø"/>
              <a:defRPr/>
            </a:pPr>
            <a:r>
              <a:rPr lang="en-US" dirty="0">
                <a:solidFill>
                  <a:srgbClr val="FF0000"/>
                </a:solidFill>
              </a:rPr>
              <a:t>39% are people of Color TN</a:t>
            </a:r>
            <a:endParaRPr lang="en-US" dirty="0">
              <a:solidFill>
                <a:srgbClr val="FF0000"/>
              </a:solidFill>
              <a:cs typeface="Calibri"/>
            </a:endParaRPr>
          </a:p>
          <a:p>
            <a:pPr marL="628650" lvl="1" indent="-171450" defTabSz="931774">
              <a:buFont typeface="Wingdings" panose="05000000000000000000" pitchFamily="2" charset="2"/>
              <a:buChar char="Ø"/>
              <a:defRPr/>
            </a:pPr>
            <a:r>
              <a:rPr lang="en-US" dirty="0">
                <a:solidFill>
                  <a:srgbClr val="FF0000"/>
                </a:solidFill>
              </a:rPr>
              <a:t>40 years old is the median age and TN</a:t>
            </a:r>
            <a:endParaRPr lang="en-US" dirty="0">
              <a:solidFill>
                <a:srgbClr val="FF0000"/>
              </a:solidFill>
              <a:cs typeface="Calibri" panose="020F0502020204030204"/>
            </a:endParaRPr>
          </a:p>
          <a:p>
            <a:pPr marL="628650" lvl="1" indent="-171450" defTabSz="931774">
              <a:buFont typeface="Wingdings" panose="05000000000000000000" pitchFamily="2" charset="2"/>
              <a:buChar char="Ø"/>
              <a:defRPr/>
            </a:pPr>
            <a:r>
              <a:rPr lang="en-US" dirty="0">
                <a:solidFill>
                  <a:srgbClr val="FF0000"/>
                </a:solidFill>
              </a:rPr>
              <a:t>8% of Tennessee direct care workforce are immigrants TN</a:t>
            </a:r>
          </a:p>
          <a:p>
            <a:pPr marL="171450" indent="-171450" defTabSz="931774">
              <a:buFont typeface="Wingdings" panose="05000000000000000000" pitchFamily="2" charset="2"/>
              <a:buChar char="Ø"/>
              <a:defRPr/>
            </a:pPr>
            <a:r>
              <a:rPr lang="en-US" dirty="0">
                <a:solidFill>
                  <a:prstClr val="black"/>
                </a:solidFill>
              </a:rPr>
              <a:t>PHI is a national organization that is focused on the direct care workforce. They are one of the key sources of national data related to the direct care workforce and we regularly reference their national/state data in our work at ICI. They have ties to the union/labor movement. Here is a link: </a:t>
            </a:r>
            <a:r>
              <a:rPr lang="en-US" dirty="0">
                <a:solidFill>
                  <a:prstClr val="black"/>
                </a:solidFill>
                <a:hlinkClick r:id="rId3"/>
              </a:rPr>
              <a:t>https://phinational.org/</a:t>
            </a:r>
            <a:r>
              <a:rPr lang="en-US" dirty="0">
                <a:solidFill>
                  <a:prstClr val="black"/>
                </a:solidFill>
              </a:rPr>
              <a:t>  to learn more about their work. Well talk about some of their other data throughout today. </a:t>
            </a:r>
            <a:endParaRPr lang="en-US" dirty="0">
              <a:solidFill>
                <a:prstClr val="black"/>
              </a:solidFill>
              <a:cs typeface="Calibri" panose="020F0502020204030204"/>
            </a:endParaRPr>
          </a:p>
        </p:txBody>
      </p:sp>
      <p:sp>
        <p:nvSpPr>
          <p:cNvPr id="4" name="Slide Number Placeholder 3"/>
          <p:cNvSpPr>
            <a:spLocks noGrp="1"/>
          </p:cNvSpPr>
          <p:nvPr>
            <p:ph type="sldNum" sz="quarter" idx="10"/>
          </p:nvPr>
        </p:nvSpPr>
        <p:spPr/>
        <p:txBody>
          <a:bodyPr/>
          <a:lstStyle/>
          <a:p>
            <a:fld id="{7C7EF461-0DA1-49B8-9494-EA2A34B00B64}" type="slidenum">
              <a:rPr lang="en-US" smtClean="0"/>
              <a:t>43</a:t>
            </a:fld>
            <a:endParaRPr lang="en-US"/>
          </a:p>
        </p:txBody>
      </p:sp>
    </p:spTree>
    <p:extLst>
      <p:ext uri="{BB962C8B-B14F-4D97-AF65-F5344CB8AC3E}">
        <p14:creationId xmlns:p14="http://schemas.microsoft.com/office/powerpoint/2010/main" val="16290120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Talking Points</a:t>
            </a:r>
          </a:p>
          <a:p>
            <a:pPr marL="171450" indent="-171450">
              <a:buFont typeface="Wingdings" panose="05000000000000000000" pitchFamily="2" charset="2"/>
              <a:buChar char="Ø"/>
            </a:pPr>
            <a:r>
              <a:rPr lang="en-US" dirty="0">
                <a:cs typeface="Calibri"/>
              </a:rPr>
              <a:t>Now that we have a better understanding of the DSPs in the workforce, we will explore the issues faced in the workforce. </a:t>
            </a:r>
          </a:p>
        </p:txBody>
      </p:sp>
      <p:sp>
        <p:nvSpPr>
          <p:cNvPr id="4" name="Slide Number Placeholder 3"/>
          <p:cNvSpPr>
            <a:spLocks noGrp="1"/>
          </p:cNvSpPr>
          <p:nvPr>
            <p:ph type="sldNum" sz="quarter" idx="10"/>
          </p:nvPr>
        </p:nvSpPr>
        <p:spPr/>
        <p:txBody>
          <a:bodyPr/>
          <a:lstStyle/>
          <a:p>
            <a:fld id="{7C7EF461-0DA1-49B8-9494-EA2A34B00B64}" type="slidenum">
              <a:rPr lang="en-US" smtClean="0"/>
              <a:t>44</a:t>
            </a:fld>
            <a:endParaRPr lang="en-US"/>
          </a:p>
        </p:txBody>
      </p:sp>
    </p:spTree>
    <p:extLst>
      <p:ext uri="{BB962C8B-B14F-4D97-AF65-F5344CB8AC3E}">
        <p14:creationId xmlns:p14="http://schemas.microsoft.com/office/powerpoint/2010/main" val="1946475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80947" cy="4512628"/>
          </a:xfrm>
        </p:spPr>
        <p:txBody>
          <a:bodyPr>
            <a:normAutofit lnSpcReduction="10000"/>
          </a:bodyPr>
          <a:lstStyle/>
          <a:p>
            <a:pPr marL="0" indent="0">
              <a:buFont typeface="Wingdings" panose="05000000000000000000" pitchFamily="2" charset="2"/>
              <a:buNone/>
            </a:pPr>
            <a:r>
              <a:rPr lang="en-US" dirty="0"/>
              <a:t>Talking</a:t>
            </a:r>
            <a:r>
              <a:rPr lang="en-US" baseline="0" dirty="0"/>
              <a:t> points</a:t>
            </a:r>
            <a:endParaRPr lang="en-US" dirty="0"/>
          </a:p>
          <a:p>
            <a:pPr marL="174708" indent="-174708">
              <a:buFont typeface="Wingdings" panose="05000000000000000000" pitchFamily="2" charset="2"/>
              <a:buChar char="Ø"/>
            </a:pPr>
            <a:r>
              <a:rPr lang="en-US" dirty="0"/>
              <a:t>There are a number of factors influencing the workforce crisis, a few factors include:</a:t>
            </a:r>
          </a:p>
          <a:p>
            <a:pPr marL="628650" lvl="1" indent="-171450">
              <a:buFont typeface="Wingdings" panose="05000000000000000000" pitchFamily="2" charset="2"/>
              <a:buChar char="Ø"/>
            </a:pPr>
            <a:r>
              <a:rPr lang="en-US" dirty="0"/>
              <a:t>Aging = increased demand for support with ADLs </a:t>
            </a:r>
          </a:p>
          <a:p>
            <a:pPr marL="1085850" lvl="2" indent="-171450">
              <a:buFont typeface="Wingdings" panose="05000000000000000000" pitchFamily="2" charset="2"/>
              <a:buChar char="Ø"/>
            </a:pPr>
            <a:r>
              <a:rPr lang="en-US" sz="1100" dirty="0"/>
              <a:t>In 2014 there were 46.2 million Americans 65 years or older, making them roughly 15% of the U.S. population (one in every seven people in the U.S.). This number is expected to double by 2060, to approximately 98 million (ACL, 2017). Among this demographic, roughly 30% of those who live in the community report having difficulty with activities of daily living (ADLs), and 95% of those who receive institutional care report needing such support. </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en-US" dirty="0"/>
              <a:t>Fewer younger = fewer adults entering workforce in 2020</a:t>
            </a:r>
          </a:p>
          <a:p>
            <a:pPr marL="1085850" lvl="2" indent="-171450">
              <a:buFont typeface="Wingdings" panose="05000000000000000000" pitchFamily="2" charset="2"/>
              <a:buChar char="Ø"/>
            </a:pPr>
            <a:r>
              <a:rPr lang="en-US" sz="1100" dirty="0"/>
              <a:t>Adults age 16–24 and 104,697,000 adults age 25–54 will enter the workforce in 2020, representing a projected decline since 1994 of 13% and 4% respectively </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defRPr/>
            </a:pPr>
            <a:r>
              <a:rPr lang="en-US" dirty="0"/>
              <a:t>Growing diversity = driven by immigration and increases of diverse racial and ethnic groups already residing in the United States</a:t>
            </a:r>
          </a:p>
          <a:p>
            <a:pPr marL="1085850" lvl="2" indent="-171450">
              <a:buFont typeface="Wingdings" panose="05000000000000000000" pitchFamily="2" charset="2"/>
              <a:buChar char="Ø"/>
              <a:defRPr/>
            </a:pPr>
            <a:r>
              <a:rPr lang="en-US" sz="1100" dirty="0"/>
              <a:t>By 2055, the U.S. will not have a single racial or ethnic majority. This significant projected change has been and will continue to be driven by immigration and increases of diverse racial and ethnic groups already residing in the United States. According to a recent Pew Research Center report, nearly 59 million immigrants have arrived in the U.S. in the past 50 years, mostly from Central and South America, the Caribbean and Asia. Roughly 14% of the U.S. population is foreign-born, compared with just 5% in 1965 (Pew Research Center, 2016). In the upcoming decades, it is anticipated that most of the U.S. population growth will be linked to new Asian and Hispanic immigration and to growth in the population the U.S. Census calls “native-born,” who may also be of Asian, Hispanic/Latino and other ethnicities</a:t>
            </a:r>
          </a:p>
          <a:p>
            <a:endParaRPr lang="en-US" dirty="0"/>
          </a:p>
        </p:txBody>
      </p:sp>
      <p:sp>
        <p:nvSpPr>
          <p:cNvPr id="4" name="Slide Number Placeholder 3"/>
          <p:cNvSpPr>
            <a:spLocks noGrp="1"/>
          </p:cNvSpPr>
          <p:nvPr>
            <p:ph type="sldNum" sz="quarter" idx="10"/>
          </p:nvPr>
        </p:nvSpPr>
        <p:spPr/>
        <p:txBody>
          <a:bodyPr/>
          <a:lstStyle/>
          <a:p>
            <a:fld id="{3E4A570B-FD2E-4F73-AADE-A9DEAD6FEB67}" type="slidenum">
              <a:rPr lang="en-US" smtClean="0"/>
              <a:t>45</a:t>
            </a:fld>
            <a:endParaRPr lang="en-US"/>
          </a:p>
        </p:txBody>
      </p:sp>
    </p:spTree>
    <p:extLst>
      <p:ext uri="{BB962C8B-B14F-4D97-AF65-F5344CB8AC3E}">
        <p14:creationId xmlns:p14="http://schemas.microsoft.com/office/powerpoint/2010/main" val="2821000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a:t>
            </a:r>
            <a:r>
              <a:rPr lang="en-US" baseline="0" dirty="0"/>
              <a:t> Points</a:t>
            </a:r>
            <a:endParaRPr lang="en-US" dirty="0"/>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Tracking trends over the last decade, the number of Direct support workers (home care, nursing home, other industries) continues to rise every year. </a:t>
            </a:r>
          </a:p>
          <a:p>
            <a:pPr marL="174708" indent="-174708">
              <a:buFont typeface="Wingdings" panose="05000000000000000000" pitchFamily="2" charset="2"/>
              <a:buChar char="Ø"/>
            </a:pPr>
            <a:r>
              <a:rPr lang="en-US" dirty="0"/>
              <a:t>In addition, direct care workers is the among the largest occupational groups in the U.S. in 2020, above retail salespeople, teachers, cashiers, law enforcement officers, fast food workers, and registered nurses.</a:t>
            </a:r>
          </a:p>
          <a:p>
            <a:pPr marL="174708" indent="-174708">
              <a:buFont typeface="Wingdings" panose="05000000000000000000" pitchFamily="2" charset="2"/>
              <a:buChar char="Ø"/>
            </a:pPr>
            <a:r>
              <a:rPr lang="en-US" dirty="0"/>
              <a:t>We need strategies to better support this workforce and organizations that employ them in order to support the growing need for qualified, competent people in these positions.</a:t>
            </a:r>
          </a:p>
          <a:p>
            <a:pPr marL="174708" indent="-174708">
              <a:buFont typeface="Wingdings" panose="05000000000000000000" pitchFamily="2" charset="2"/>
              <a:buChar char="Ø"/>
            </a:pPr>
            <a:r>
              <a:rPr lang="en-US" dirty="0"/>
              <a:t>According</a:t>
            </a:r>
            <a:r>
              <a:rPr lang="en-US" baseline="0" dirty="0"/>
              <a:t> to recent PHI reporting, n</a:t>
            </a:r>
            <a:r>
              <a:rPr lang="en-US" dirty="0"/>
              <a:t>ationally,</a:t>
            </a:r>
            <a:r>
              <a:rPr lang="en-US" baseline="0" dirty="0"/>
              <a:t> by 2028 the </a:t>
            </a:r>
            <a:r>
              <a:rPr lang="en-US" dirty="0"/>
              <a:t>total project job openings will reach nearly 8.2 million. </a:t>
            </a:r>
            <a:r>
              <a:rPr lang="en-US" baseline="0" dirty="0"/>
              <a:t> In </a:t>
            </a:r>
            <a:r>
              <a:rPr lang="en-US" b="1" baseline="0" dirty="0"/>
              <a:t>Tennessee </a:t>
            </a:r>
            <a:r>
              <a:rPr lang="en-US" baseline="0" dirty="0"/>
              <a:t>this projected total is 56,580 which represents a 6% rate of growth.</a:t>
            </a:r>
          </a:p>
          <a:p>
            <a:pPr marL="174708" indent="-174708">
              <a:buFont typeface="Wingdings" panose="05000000000000000000" pitchFamily="2" charset="2"/>
              <a:buChar char="Ø"/>
            </a:pPr>
            <a:r>
              <a:rPr lang="en-US" dirty="0"/>
              <a:t>The critical</a:t>
            </a:r>
            <a:r>
              <a:rPr lang="en-US" baseline="0" dirty="0"/>
              <a:t> question continues to be where will we find these DSPs  and how do we keep them. </a:t>
            </a:r>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46</a:t>
            </a:fld>
            <a:endParaRPr lang="en-US"/>
          </a:p>
        </p:txBody>
      </p:sp>
    </p:spTree>
    <p:extLst>
      <p:ext uri="{BB962C8B-B14F-4D97-AF65-F5344CB8AC3E}">
        <p14:creationId xmlns:p14="http://schemas.microsoft.com/office/powerpoint/2010/main" val="2027920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963920" cy="4522251"/>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a:t>
            </a:r>
          </a:p>
          <a:p>
            <a:r>
              <a:rPr lang="en-US" i="1" dirty="0"/>
              <a:t>This</a:t>
            </a:r>
            <a:r>
              <a:rPr lang="en-US" i="1" baseline="0" dirty="0"/>
              <a:t> </a:t>
            </a:r>
            <a:r>
              <a:rPr lang="en-US" i="1" dirty="0"/>
              <a:t>slide has not been updated for 2019. It is fine to use as an illustration of data visualization for our purposes.  In reviewing the 2019 data, the trajectory for the trend lines would continue in the same predictable pattern. </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 have found PHI data sets to be most helpful in understanding the scope of the DSW workforce.  While there isn’t a standard occupational code for DSP, the PHI data captures the largest group of direct care workers that includes DSPs.  </a:t>
            </a:r>
          </a:p>
          <a:p>
            <a:pPr marL="174708" indent="-174708">
              <a:buFont typeface="Wingdings" panose="05000000000000000000" pitchFamily="2" charset="2"/>
              <a:buChar char="Ø"/>
            </a:pPr>
            <a:r>
              <a:rPr lang="en-US" dirty="0"/>
              <a:t>Some trends to note in the  number of DSPs in U.S. Between 2007-2017.  Updated national and TN State data is available for 2019 at PHI’s workforce data center.</a:t>
            </a:r>
          </a:p>
          <a:p>
            <a:pPr marL="171450" indent="-171450">
              <a:buFont typeface="Wingdings" panose="05000000000000000000" pitchFamily="2" charset="2"/>
              <a:buChar char="Ø"/>
            </a:pPr>
            <a:r>
              <a:rPr lang="en-US" dirty="0"/>
              <a:t>For facilitator information only: </a:t>
            </a:r>
          </a:p>
          <a:p>
            <a:pPr marL="628650" lvl="1" indent="-171450">
              <a:buFont typeface="Wingdings" panose="05000000000000000000" pitchFamily="2" charset="2"/>
              <a:buChar char="Ø"/>
            </a:pPr>
            <a:r>
              <a:rPr lang="en-US" b="1" dirty="0"/>
              <a:t>2007</a:t>
            </a:r>
          </a:p>
          <a:p>
            <a:pPr marL="628650" lvl="1" indent="-171450">
              <a:buFont typeface="Wingdings" panose="05000000000000000000" pitchFamily="2" charset="2"/>
              <a:buChar char="Ø"/>
            </a:pPr>
            <a:r>
              <a:rPr lang="en-US" dirty="0"/>
              <a:t>Home care 30%</a:t>
            </a:r>
          </a:p>
          <a:p>
            <a:pPr marL="628650" lvl="1" indent="-171450">
              <a:buFont typeface="Wingdings" panose="05000000000000000000" pitchFamily="2" charset="2"/>
              <a:buChar char="Ø"/>
            </a:pPr>
            <a:r>
              <a:rPr lang="en-US" dirty="0"/>
              <a:t>Nursing homes 21%</a:t>
            </a:r>
          </a:p>
          <a:p>
            <a:pPr marL="628650" lvl="1" indent="-171450">
              <a:buFont typeface="Wingdings" panose="05000000000000000000" pitchFamily="2" charset="2"/>
              <a:buChar char="Ø"/>
            </a:pPr>
            <a:r>
              <a:rPr lang="en-US" dirty="0"/>
              <a:t>Other industries 49%</a:t>
            </a:r>
          </a:p>
          <a:p>
            <a:pPr marL="628650" lvl="1" indent="-171450">
              <a:buFont typeface="Wingdings" panose="05000000000000000000" pitchFamily="2" charset="2"/>
              <a:buChar char="Ø"/>
            </a:pPr>
            <a:r>
              <a:rPr lang="en-US" b="1" dirty="0"/>
              <a:t>Total Direct Care Workers 2,820,190</a:t>
            </a:r>
          </a:p>
          <a:p>
            <a:pPr marL="171450" indent="-171450">
              <a:buFont typeface="Wingdings" panose="05000000000000000000" pitchFamily="2" charset="2"/>
              <a:buChar char="Ø"/>
            </a:pPr>
            <a:r>
              <a:rPr lang="en-US" b="1" dirty="0"/>
              <a:t>2017</a:t>
            </a:r>
          </a:p>
          <a:p>
            <a:pPr marL="628650" lvl="1" indent="-171450">
              <a:buFont typeface="Wingdings" panose="05000000000000000000" pitchFamily="2" charset="2"/>
              <a:buChar char="Ø"/>
            </a:pPr>
            <a:r>
              <a:rPr lang="en-US" dirty="0"/>
              <a:t>Home care 49%</a:t>
            </a:r>
          </a:p>
          <a:p>
            <a:pPr marL="628650" lvl="1" indent="-171450">
              <a:buFont typeface="Wingdings" panose="05000000000000000000" pitchFamily="2" charset="2"/>
              <a:buChar char="Ø"/>
            </a:pPr>
            <a:r>
              <a:rPr lang="en-US" dirty="0"/>
              <a:t>Nursing homes 14%</a:t>
            </a:r>
          </a:p>
          <a:p>
            <a:pPr marL="628650" lvl="1" indent="-171450">
              <a:buFont typeface="Wingdings" panose="05000000000000000000" pitchFamily="2" charset="2"/>
              <a:buChar char="Ø"/>
            </a:pPr>
            <a:r>
              <a:rPr lang="en-US" dirty="0"/>
              <a:t>Other industries 37%</a:t>
            </a:r>
          </a:p>
          <a:p>
            <a:pPr marL="628650" lvl="1" indent="-171450">
              <a:buFont typeface="Wingdings" panose="05000000000000000000" pitchFamily="2" charset="2"/>
              <a:buChar char="Ø"/>
            </a:pPr>
            <a:r>
              <a:rPr lang="en-US" b="1" dirty="0"/>
              <a:t>Total Direct Care Workers 4,310,240</a:t>
            </a:r>
          </a:p>
          <a:p>
            <a:pPr marL="171450" indent="-171450">
              <a:buFont typeface="Wingdings" panose="05000000000000000000" pitchFamily="2" charset="2"/>
              <a:buChar char="Ø"/>
            </a:pPr>
            <a:endParaRPr lang="en-US" dirty="0"/>
          </a:p>
          <a:p>
            <a:pPr marL="174708" indent="-174708">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47</a:t>
            </a:fld>
            <a:endParaRPr lang="en-US"/>
          </a:p>
        </p:txBody>
      </p:sp>
    </p:spTree>
    <p:extLst>
      <p:ext uri="{BB962C8B-B14F-4D97-AF65-F5344CB8AC3E}">
        <p14:creationId xmlns:p14="http://schemas.microsoft.com/office/powerpoint/2010/main" val="68282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dirty="0"/>
              <a:t>Talking Points</a:t>
            </a:r>
          </a:p>
          <a:p>
            <a:pPr marL="174708" indent="-174708">
              <a:buFont typeface="Wingdings" panose="05000000000000000000" pitchFamily="2" charset="2"/>
              <a:buChar char="Ø"/>
            </a:pPr>
            <a:r>
              <a:rPr lang="en-US" b="0" dirty="0"/>
              <a:t>There is a connection between</a:t>
            </a:r>
            <a:r>
              <a:rPr lang="en-US" b="0" baseline="0" dirty="0"/>
              <a:t> the unemployment and direct support workforce stability. What we know from research is that there is a correlation between recruitment and retention of DSPs and FLSs and the unemployment rate. When unemployment is low the pool of qualified direct support professionals shrinks and competition for workers increases. </a:t>
            </a:r>
          </a:p>
          <a:p>
            <a:pPr marL="174708" indent="-174708">
              <a:buFont typeface="Wingdings" panose="05000000000000000000" pitchFamily="2" charset="2"/>
              <a:buChar char="Ø"/>
            </a:pPr>
            <a:r>
              <a:rPr lang="en-US" b="0" baseline="0" dirty="0"/>
              <a:t>There are regional differences at the national and state levels.  We have heard stories from cohort 1 organizations about recruitment challenges and the increased competition from other service industries such as retail and fast food.</a:t>
            </a:r>
          </a:p>
          <a:p>
            <a:endParaRPr lang="en-US" b="0"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99339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 Looking at the connection between LTSS and the US economy between 2007-2017, according to the US Bureau of Labor Statistics there has been a:</a:t>
            </a:r>
          </a:p>
          <a:p>
            <a:pPr marL="640594" lvl="1" indent="-174708">
              <a:buFont typeface="Wingdings" panose="05000000000000000000" pitchFamily="2" charset="2"/>
              <a:buChar char="Ø"/>
            </a:pPr>
            <a:r>
              <a:rPr lang="en-US" dirty="0"/>
              <a:t>31% growth in the long term care industry compared to overall job growth of 6%</a:t>
            </a:r>
          </a:p>
          <a:p>
            <a:pPr marL="640594" lvl="1" indent="-174708">
              <a:buFont typeface="Wingdings" panose="05000000000000000000" pitchFamily="2" charset="2"/>
              <a:buChar char="Ø"/>
            </a:pPr>
            <a:r>
              <a:rPr lang="en-US" dirty="0"/>
              <a:t>There has been a  1 million plus  or 54% growth in direct care jobs</a:t>
            </a:r>
          </a:p>
          <a:p>
            <a:pPr marL="640594" lvl="1" indent="-174708">
              <a:buFont typeface="Wingdings" panose="05000000000000000000" pitchFamily="2" charset="2"/>
              <a:buChar char="Ø"/>
            </a:pPr>
            <a:r>
              <a:rPr lang="en-US" dirty="0"/>
              <a:t>1 in 6 new jobs were in LTSS; and</a:t>
            </a:r>
          </a:p>
          <a:p>
            <a:pPr marL="640594" lvl="1" indent="-174708">
              <a:buFont typeface="Wingdings" panose="05000000000000000000" pitchFamily="2" charset="2"/>
              <a:buChar char="Ø"/>
            </a:pPr>
            <a:r>
              <a:rPr lang="en-US" dirty="0"/>
              <a:t>4 out of 5 of those new jobs were in home care</a:t>
            </a:r>
          </a:p>
          <a:p>
            <a:pPr marL="640594" lvl="1" indent="-174708">
              <a:buFont typeface="Wingdings" panose="05000000000000000000" pitchFamily="2" charset="2"/>
              <a:buChar char="Ø"/>
            </a:pPr>
            <a:endParaRPr lang="en-US" dirty="0"/>
          </a:p>
          <a:p>
            <a:pPr marL="171450" indent="-171450">
              <a:buFont typeface="Wingdings" panose="05000000000000000000" pitchFamily="2" charset="2"/>
              <a:buChar char="Ø"/>
            </a:pPr>
            <a:r>
              <a:rPr lang="en-US" i="1" dirty="0"/>
              <a:t>LTSS = Long Term</a:t>
            </a:r>
            <a:r>
              <a:rPr lang="en-US" i="1" baseline="0" dirty="0"/>
              <a:t> Services and Supports</a:t>
            </a:r>
            <a:endParaRPr lang="en-US" i="1" dirty="0"/>
          </a:p>
        </p:txBody>
      </p:sp>
      <p:sp>
        <p:nvSpPr>
          <p:cNvPr id="4" name="Slide Number Placeholder 3"/>
          <p:cNvSpPr>
            <a:spLocks noGrp="1"/>
          </p:cNvSpPr>
          <p:nvPr>
            <p:ph type="sldNum" sz="quarter" idx="10"/>
          </p:nvPr>
        </p:nvSpPr>
        <p:spPr/>
        <p:txBody>
          <a:bodyPr/>
          <a:lstStyle/>
          <a:p>
            <a:pPr defTabSz="931774">
              <a:defRPr/>
            </a:pPr>
            <a:fld id="{9B46FAE5-3402-4A3D-8AAD-F3CABE339372}" type="slidenum">
              <a:rPr lang="en-US">
                <a:solidFill>
                  <a:prstClr val="black"/>
                </a:solidFill>
                <a:latin typeface="Calibri" panose="020F0502020204030204"/>
              </a:rPr>
              <a:pPr defTabSz="93177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90028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lvl="0" algn="l"/>
            <a:r>
              <a:rPr lang="en-US" i="1" baseline="0" dirty="0"/>
              <a:t>Transition slide</a:t>
            </a:r>
            <a:endParaRPr lang="en-US" i="1" baseline="0" dirty="0">
              <a:cs typeface="Calibri"/>
            </a:endParaRPr>
          </a:p>
          <a:p>
            <a:pPr marL="171450" lvl="0" indent="-171450">
              <a:buFont typeface="Wingdings" panose="05000000000000000000" pitchFamily="2" charset="2"/>
              <a:buChar char="Ø"/>
            </a:pPr>
            <a:r>
              <a:rPr lang="en-US" i="1" dirty="0">
                <a:cs typeface="Calibri"/>
              </a:rPr>
              <a:t>Next, we will introduce our team. </a:t>
            </a:r>
          </a:p>
        </p:txBody>
      </p:sp>
      <p:sp>
        <p:nvSpPr>
          <p:cNvPr id="4" name="Slide Number Placeholder 3"/>
          <p:cNvSpPr>
            <a:spLocks noGrp="1"/>
          </p:cNvSpPr>
          <p:nvPr>
            <p:ph type="sldNum" sz="quarter" idx="10"/>
          </p:nvPr>
        </p:nvSpPr>
        <p:spPr/>
        <p:txBody>
          <a:bodyPr/>
          <a:lstStyle/>
          <a:p>
            <a:fld id="{487D6291-FB8F-4913-892F-08B16A588B0E}" type="slidenum">
              <a:rPr lang="en-US" smtClean="0"/>
              <a:t>5</a:t>
            </a:fld>
            <a:endParaRPr lang="en-US"/>
          </a:p>
        </p:txBody>
      </p:sp>
    </p:spTree>
    <p:extLst>
      <p:ext uri="{BB962C8B-B14F-4D97-AF65-F5344CB8AC3E}">
        <p14:creationId xmlns:p14="http://schemas.microsoft.com/office/powerpoint/2010/main" val="4046615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Wingdings" panose="05000000000000000000" pitchFamily="2" charset="2"/>
              <a:buNone/>
              <a:defRPr/>
            </a:pPr>
            <a:r>
              <a:rPr lang="en-US" dirty="0">
                <a:solidFill>
                  <a:prstClr val="black"/>
                </a:solidFill>
              </a:rPr>
              <a:t>Talking Points</a:t>
            </a:r>
          </a:p>
          <a:p>
            <a:pPr marL="174708" indent="-174708" defTabSz="931774">
              <a:buFont typeface="Wingdings" panose="05000000000000000000" pitchFamily="2" charset="2"/>
              <a:buChar char="Ø"/>
              <a:defRPr/>
            </a:pPr>
            <a:r>
              <a:rPr lang="en-US" dirty="0">
                <a:solidFill>
                  <a:prstClr val="black"/>
                </a:solidFill>
              </a:rPr>
              <a:t>This graph of national data illustrates the challenge of finding 1 million new workers in a time when the workforce is aging and there is a projected decline in 2 key categories of workers between the ages of 16-34 and 35-54.  </a:t>
            </a:r>
          </a:p>
          <a:p>
            <a:pPr marL="174708" indent="-174708" defTabSz="931774">
              <a:buFont typeface="Wingdings" panose="05000000000000000000" pitchFamily="2" charset="2"/>
              <a:buChar char="Ø"/>
              <a:defRPr/>
            </a:pPr>
            <a:r>
              <a:rPr lang="en-US" dirty="0">
                <a:solidFill>
                  <a:prstClr val="black"/>
                </a:solidFill>
              </a:rPr>
              <a:t>So we have looked at some of the factors influencing this workforce crisis now let’s take a look at workforce conditions that discourage people from considering direct support as a profession/career.  </a:t>
            </a:r>
          </a:p>
          <a:p>
            <a:pPr marL="174708" indent="-174708" defTabSz="931774">
              <a:buFont typeface="Wingdings" panose="05000000000000000000" pitchFamily="2" charset="2"/>
              <a:buChar char="Ø"/>
              <a:defRPr/>
            </a:pPr>
            <a:r>
              <a:rPr lang="en-US" i="1" dirty="0">
                <a:solidFill>
                  <a:prstClr val="black"/>
                </a:solidFill>
              </a:rPr>
              <a:t>Describe graph</a:t>
            </a:r>
          </a:p>
          <a:p>
            <a:endParaRPr lang="en-US" dirty="0"/>
          </a:p>
        </p:txBody>
      </p:sp>
      <p:sp>
        <p:nvSpPr>
          <p:cNvPr id="4" name="Slide Number Placeholder 3"/>
          <p:cNvSpPr>
            <a:spLocks noGrp="1"/>
          </p:cNvSpPr>
          <p:nvPr>
            <p:ph type="sldNum" sz="quarter" idx="10"/>
          </p:nvPr>
        </p:nvSpPr>
        <p:spPr/>
        <p:txBody>
          <a:bodyPr/>
          <a:lstStyle/>
          <a:p>
            <a:pPr defTabSz="949478"/>
            <a:fld id="{F253B46A-D643-0A49-93D2-6742FCA04024}" type="slidenum">
              <a:rPr lang="en-US">
                <a:solidFill>
                  <a:prstClr val="black"/>
                </a:solidFill>
                <a:latin typeface="Calibri"/>
              </a:rPr>
              <a:pPr defTabSz="949478"/>
              <a:t>50</a:t>
            </a:fld>
            <a:endParaRPr lang="en-US">
              <a:solidFill>
                <a:prstClr val="black"/>
              </a:solidFill>
              <a:latin typeface="Calibri"/>
            </a:endParaRPr>
          </a:p>
        </p:txBody>
      </p:sp>
    </p:spTree>
    <p:extLst>
      <p:ext uri="{BB962C8B-B14F-4D97-AF65-F5344CB8AC3E}">
        <p14:creationId xmlns:p14="http://schemas.microsoft.com/office/powerpoint/2010/main" val="29615023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t>Talking Points</a:t>
            </a:r>
          </a:p>
          <a:p>
            <a:pPr marL="174708" indent="-174708">
              <a:buFont typeface="Wingdings" panose="05000000000000000000" pitchFamily="2" charset="2"/>
              <a:buChar char="Ø"/>
            </a:pPr>
            <a:r>
              <a:rPr lang="en-US" dirty="0"/>
              <a:t>Finding</a:t>
            </a:r>
            <a:r>
              <a:rPr lang="en-US" baseline="0" dirty="0"/>
              <a:t> and keeping great DSPs is a challenge when you consider </a:t>
            </a:r>
            <a:r>
              <a:rPr lang="en-US" dirty="0"/>
              <a:t>the </a:t>
            </a:r>
            <a:r>
              <a:rPr lang="en-US" baseline="0" dirty="0"/>
              <a:t>workforce conditions that discourage people to considering a career as DSP.</a:t>
            </a:r>
            <a:r>
              <a:rPr lang="en-US" dirty="0"/>
              <a:t> </a:t>
            </a:r>
          </a:p>
          <a:p>
            <a:pPr marL="174708" indent="-174708">
              <a:buFont typeface="Wingdings" panose="05000000000000000000" pitchFamily="2" charset="2"/>
              <a:buChar char="Ø"/>
            </a:pPr>
            <a:r>
              <a:rPr lang="en-US" baseline="0" dirty="0"/>
              <a:t>Over the years, through our research and technical assistance, we have worked on identifying and evaluating strategies in workforce development to address these challenges.</a:t>
            </a:r>
          </a:p>
          <a:p>
            <a:pPr marL="174708" indent="-174708">
              <a:buFont typeface="Wingdings" panose="05000000000000000000" pitchFamily="2" charset="2"/>
              <a:buChar char="Ø"/>
            </a:pPr>
            <a:r>
              <a:rPr lang="en-US" i="1" baseline="0" dirty="0">
                <a:cs typeface="Calibri"/>
              </a:rPr>
              <a:t>Read workforce conditions on the slide</a:t>
            </a:r>
            <a:endParaRPr lang="en-US" i="1" dirty="0">
              <a:cs typeface="Calibri"/>
            </a:endParaRPr>
          </a:p>
          <a:p>
            <a:pPr marL="174708" indent="-174708">
              <a:buFont typeface="Wingdings" panose="05000000000000000000" pitchFamily="2" charset="2"/>
              <a:buChar char="Ø"/>
            </a:pPr>
            <a:r>
              <a:rPr lang="en-US" dirty="0">
                <a:cs typeface="Calibri"/>
              </a:rPr>
              <a:t>How does your organization stack up against these conditions?</a:t>
            </a:r>
            <a:endParaRPr lang="en-US" baseline="0" dirty="0">
              <a:cs typeface="Calibri"/>
            </a:endParaRPr>
          </a:p>
          <a:p>
            <a:pPr marL="174708" indent="-174708">
              <a:buFont typeface="Wingdings" panose="05000000000000000000" pitchFamily="2" charset="2"/>
              <a:buChar char="Ø"/>
            </a:pP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8BE1359-2DA2-4102-8E5F-3C314329F386}" type="slidenum">
              <a:rPr lang="en-US" smtClean="0"/>
              <a:t>51</a:t>
            </a:fld>
            <a:endParaRPr lang="en-US" dirty="0"/>
          </a:p>
        </p:txBody>
      </p:sp>
    </p:spTree>
    <p:extLst>
      <p:ext uri="{BB962C8B-B14F-4D97-AF65-F5344CB8AC3E}">
        <p14:creationId xmlns:p14="http://schemas.microsoft.com/office/powerpoint/2010/main" val="132424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Time: 5 minutes – Effects of DSP Workforce Challenges</a:t>
            </a:r>
          </a:p>
          <a:p>
            <a:r>
              <a:rPr lang="en-US" dirty="0">
                <a:cs typeface="Calibri"/>
              </a:rPr>
              <a:t>Talking Points</a:t>
            </a:r>
          </a:p>
          <a:p>
            <a:pPr marL="171450" indent="-171450">
              <a:buFont typeface="Wingdings" panose="05000000000000000000" pitchFamily="2" charset="2"/>
              <a:buChar char="Ø"/>
            </a:pPr>
            <a:r>
              <a:rPr lang="en-US" dirty="0">
                <a:cs typeface="Calibri"/>
              </a:rPr>
              <a:t>We’ve talked about the data impacting the DSP workforce. Now let's look at how the workforce challenges effect the people closest to the work. </a:t>
            </a:r>
            <a:endParaRPr lang="en-US" baseline="0" dirty="0">
              <a:cs typeface="Calibri"/>
            </a:endParaRP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4085708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cs typeface="Calibri"/>
              </a:rPr>
              <a:t>Talking</a:t>
            </a:r>
            <a:r>
              <a:rPr lang="en-US" baseline="0" dirty="0">
                <a:cs typeface="Calibri"/>
              </a:rPr>
              <a:t> Points</a:t>
            </a:r>
            <a:endParaRPr lang="en-US" dirty="0">
              <a:cs typeface="Calibri"/>
            </a:endParaRPr>
          </a:p>
          <a:p>
            <a:pPr marL="174708" indent="-174708">
              <a:buFont typeface="Wingdings" panose="05000000000000000000" pitchFamily="2" charset="2"/>
              <a:buChar char="Ø"/>
            </a:pPr>
            <a:r>
              <a:rPr lang="en-US" dirty="0">
                <a:cs typeface="Calibri"/>
              </a:rPr>
              <a:t>Many DSPs are just plain tired and over worked.</a:t>
            </a:r>
            <a:endParaRPr lang="en-US" dirty="0"/>
          </a:p>
          <a:p>
            <a:pPr marL="931774" lvl="1" indent="-174708">
              <a:buFont typeface="Wingdings" panose="05000000000000000000" pitchFamily="2" charset="2"/>
              <a:buChar char="Ø"/>
            </a:pPr>
            <a:r>
              <a:rPr lang="en-US" dirty="0">
                <a:cs typeface="Calibri"/>
              </a:rPr>
              <a:t>They often are working overtime or multiple jobs to make ends meet, meaning that their work-life balance is skewed.</a:t>
            </a:r>
          </a:p>
          <a:p>
            <a:pPr marL="931774" lvl="1" indent="-174708">
              <a:buFont typeface="Wingdings" panose="05000000000000000000" pitchFamily="2" charset="2"/>
              <a:buChar char="Ø"/>
            </a:pPr>
            <a:r>
              <a:rPr lang="en-US" dirty="0">
                <a:cs typeface="Calibri"/>
              </a:rPr>
              <a:t>They are stressed because of money, and many are dependent on govt support and/or lacking affordable housing. </a:t>
            </a:r>
          </a:p>
          <a:p>
            <a:pPr marL="474574" lvl="0" indent="-174708">
              <a:buFont typeface="Wingdings" panose="05000000000000000000" pitchFamily="2" charset="2"/>
              <a:buChar char="Ø"/>
            </a:pPr>
            <a:r>
              <a:rPr lang="en-US" dirty="0">
                <a:cs typeface="Calibri"/>
              </a:rPr>
              <a:t>We know that when people aren't at their personal best, they are more likely to make a poor judgement call or have accidents, which leads to higher rates of injury.</a:t>
            </a:r>
          </a:p>
          <a:p>
            <a:pPr marL="474574" lvl="0" indent="-174708">
              <a:buFont typeface="Wingdings" panose="05000000000000000000" pitchFamily="2" charset="2"/>
              <a:buChar char="Ø"/>
            </a:pPr>
            <a:r>
              <a:rPr lang="en-US" dirty="0">
                <a:cs typeface="Calibri"/>
              </a:rPr>
              <a:t>This all effects the lives of the people they are there to support.</a:t>
            </a:r>
          </a:p>
          <a:p>
            <a:pPr marL="931774" lvl="1" indent="-174708">
              <a:buFont typeface="Wingdings" panose="05000000000000000000" pitchFamily="2" charset="2"/>
              <a:buChar char="Ø"/>
            </a:pPr>
            <a:r>
              <a:rPr lang="en-US" dirty="0">
                <a:cs typeface="Calibri"/>
              </a:rPr>
              <a:t>This is also leading to a higher rate of stress and burnout for the DSPs</a:t>
            </a:r>
          </a:p>
          <a:p>
            <a:pPr marL="174708" indent="-174708">
              <a:buFont typeface="Wingdings" panose="05000000000000000000" pitchFamily="2" charset="2"/>
              <a:buChar char="Ø"/>
            </a:pPr>
            <a:r>
              <a:rPr lang="en-US" dirty="0"/>
              <a:t>We also know that DSPs are more isolated now then they have ever been.  </a:t>
            </a:r>
          </a:p>
          <a:p>
            <a:pPr marL="748379" lvl="1" indent="-291179">
              <a:buClr>
                <a:schemeClr val="dk1"/>
              </a:buClr>
              <a:buSzPts val="450"/>
              <a:buFont typeface="Wingdings" panose="05000000000000000000" pitchFamily="2" charset="2"/>
              <a:buChar char="Ø"/>
            </a:pPr>
            <a:r>
              <a:rPr lang="en-US" dirty="0"/>
              <a:t>When community living meant you lived in a large group home and went to the local workshop, DSPs had co-workers who worked beside them, they had supervisors who were there much of the time and they had specialists like nurses and therapists and likely a medical doctor that were there occasionally and at least you could call them 24/7.</a:t>
            </a:r>
            <a:r>
              <a:rPr lang="en-US" dirty="0">
                <a:cs typeface="Calibri"/>
              </a:rPr>
              <a:t> </a:t>
            </a:r>
            <a:r>
              <a:rPr lang="en-US" dirty="0"/>
              <a:t>Now in the predominate community service in the U.S. none of this support is there. With COVID –19 this issue has become even greater. </a:t>
            </a:r>
            <a:endParaRPr lang="en-US" dirty="0">
              <a:cs typeface="Calibri"/>
            </a:endParaRPr>
          </a:p>
          <a:p>
            <a:pPr marL="748379" lvl="1" indent="-291179">
              <a:buClr>
                <a:schemeClr val="dk1"/>
              </a:buClr>
              <a:buSzPts val="450"/>
              <a:buFont typeface="Wingdings" panose="05000000000000000000" pitchFamily="2" charset="2"/>
              <a:buChar char="Ø"/>
            </a:pPr>
            <a:r>
              <a:rPr lang="en-US" dirty="0"/>
              <a:t>It is more typically than not DSPs work alone and there is no opportunity for overlapping hours.</a:t>
            </a:r>
            <a:endParaRPr lang="en-US" dirty="0">
              <a:cs typeface="Calibri"/>
            </a:endParaRPr>
          </a:p>
          <a:p>
            <a:pPr marL="748379" lvl="1" indent="-291179">
              <a:buClr>
                <a:schemeClr val="dk1"/>
              </a:buClr>
              <a:buSzPts val="450"/>
              <a:buFont typeface="Wingdings" panose="05000000000000000000" pitchFamily="2" charset="2"/>
              <a:buChar char="Ø"/>
            </a:pPr>
            <a:r>
              <a:rPr lang="en-US" dirty="0"/>
              <a:t>DSPs report that they feel isolated, they want opportunities to learn from and network with one another.</a:t>
            </a:r>
          </a:p>
          <a:p>
            <a:pPr marL="291179" indent="-291179">
              <a:buSzPct val="25000"/>
              <a:buFont typeface="Wingdings" panose="05000000000000000000" pitchFamily="2" charset="2"/>
              <a:buChar char="Ø"/>
            </a:pPr>
            <a:r>
              <a:rPr lang="en-US" dirty="0"/>
              <a:t>We know that over the past 30 years as our ideology and understanding of community living and participation have changed so have the expectations placed on DSPs. </a:t>
            </a:r>
            <a:endParaRPr lang="en-US" dirty="0">
              <a:cs typeface="Calibri" panose="020F0502020204030204"/>
            </a:endParaRPr>
          </a:p>
          <a:p>
            <a:pPr marL="1048245" lvl="1" indent="-291179">
              <a:buSzPct val="25000"/>
              <a:buFont typeface="Wingdings" panose="05000000000000000000" pitchFamily="2" charset="2"/>
              <a:buChar char="Ø"/>
            </a:pPr>
            <a:r>
              <a:rPr lang="en-US" dirty="0"/>
              <a:t>We expect a tremendous amount of these workers. </a:t>
            </a:r>
          </a:p>
          <a:p>
            <a:pPr marL="1048245" lvl="1" indent="-291179">
              <a:buSzPct val="25000"/>
              <a:buFont typeface="Wingdings" panose="05000000000000000000" pitchFamily="2" charset="2"/>
              <a:buChar char="Ø"/>
            </a:pPr>
            <a:r>
              <a:rPr lang="en-US" dirty="0"/>
              <a:t>Yet little else has changed. Training hours have not increased, pay has not increased, opportunities for growth and development have not increased….</a:t>
            </a:r>
            <a:endParaRPr lang="en-US" dirty="0">
              <a:cs typeface="Calibri" panose="020F0502020204030204"/>
            </a:endParaRPr>
          </a:p>
          <a:p>
            <a:pPr marL="291179" indent="-291179">
              <a:buSzPct val="25000"/>
              <a:buFont typeface="Wingdings" panose="05000000000000000000" pitchFamily="2" charset="2"/>
              <a:buChar char="Ø"/>
            </a:pPr>
            <a:r>
              <a:rPr lang="en-US" dirty="0"/>
              <a:t>And we wonder why the desired outcomes simply are not present.</a:t>
            </a:r>
          </a:p>
          <a:p>
            <a:pPr marL="0" marR="0" lvl="0" indent="0" algn="l" defTabSz="914400" rtl="0" eaLnBrk="1" fontAlgn="auto" latinLnBrk="0" hangingPunct="1">
              <a:lnSpc>
                <a:spcPct val="100000"/>
              </a:lnSpc>
              <a:spcBef>
                <a:spcPts val="0"/>
              </a:spcBef>
              <a:spcAft>
                <a:spcPts val="0"/>
              </a:spcAft>
              <a:buClrTx/>
              <a:buSzPct val="25000"/>
              <a:buFont typeface="Wingdings" panose="05000000000000000000" pitchFamily="2" charset="2"/>
              <a:buNone/>
              <a:tabLst/>
              <a:defRPr/>
            </a:pPr>
            <a:r>
              <a:rPr lang="en-US" i="1" dirty="0">
                <a:cs typeface="Calibri"/>
              </a:rPr>
              <a:t>Facilitator Note: Read slide and ask for a reaction (thumbs up) for those who have noticed DSP experiencing these symptoms due to workforce challenges. </a:t>
            </a:r>
          </a:p>
          <a:p>
            <a:pPr marL="0" indent="0">
              <a:buSzPct val="25000"/>
              <a:buFont typeface="Wingdings" panose="05000000000000000000" pitchFamily="2" charset="2"/>
              <a:buNone/>
            </a:pPr>
            <a:endParaRPr lang="en-US" dirty="0">
              <a:cs typeface="Calibri"/>
            </a:endParaRPr>
          </a:p>
          <a:p>
            <a:pPr marL="291179" indent="-291179">
              <a:buClr>
                <a:schemeClr val="dk1"/>
              </a:buClr>
              <a:buSzPts val="450"/>
              <a:buFont typeface="Wingdings" panose="05000000000000000000" pitchFamily="2" charset="2"/>
              <a:buChar char="Ø"/>
            </a:pPr>
            <a:endParaRPr lang="en-US" dirty="0">
              <a:cs typeface="Calibri"/>
            </a:endParaRPr>
          </a:p>
          <a:p>
            <a:pPr marL="174708" indent="-174708">
              <a:buFont typeface="Wingdings" panose="05000000000000000000" pitchFamily="2" charset="2"/>
              <a:buChar char="Ø"/>
            </a:pPr>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86846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b="0" dirty="0">
                <a:cs typeface="Calibri"/>
              </a:rPr>
              <a:t>Talking Points</a:t>
            </a:r>
          </a:p>
          <a:p>
            <a:pPr marL="174708" indent="-174708">
              <a:buFont typeface="Wingdings" panose="05000000000000000000" pitchFamily="2" charset="2"/>
              <a:buChar char="Ø"/>
            </a:pPr>
            <a:r>
              <a:rPr lang="en-US" b="0" dirty="0">
                <a:cs typeface="Calibri"/>
              </a:rPr>
              <a:t>When our DSPs aren’t performing their best, the people supported have higher health and safety risks. </a:t>
            </a:r>
          </a:p>
          <a:p>
            <a:pPr marL="174708" indent="-174708">
              <a:buFont typeface="Wingdings" panose="05000000000000000000" pitchFamily="2" charset="2"/>
              <a:buChar char="Ø"/>
            </a:pPr>
            <a:r>
              <a:rPr lang="en-US" b="0" dirty="0">
                <a:cs typeface="Calibri"/>
              </a:rPr>
              <a:t>They have less opportunity for personal growth and development.</a:t>
            </a:r>
          </a:p>
          <a:p>
            <a:pPr marL="174708" indent="-174708">
              <a:buFont typeface="Wingdings" panose="05000000000000000000" pitchFamily="2" charset="2"/>
              <a:buChar char="Ø"/>
            </a:pPr>
            <a:r>
              <a:rPr lang="en-US" b="0" dirty="0">
                <a:cs typeface="Calibri"/>
              </a:rPr>
              <a:t>Fewer opportunities to build meaningful relationships and participation in their community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cs typeface="Calibri"/>
              </a:rPr>
              <a:t>Facilitator Note: Read slide and ask for a reaction (thumbs up) for those who have noticed individuals who are supported by DSPs experiencing these symptoms due to workforce challenges. </a:t>
            </a:r>
          </a:p>
          <a:p>
            <a:pPr marL="0" indent="0">
              <a:buFont typeface="Wingdings" panose="05000000000000000000" pitchFamily="2" charset="2"/>
              <a:buNone/>
            </a:pPr>
            <a:endParaRPr lang="en-US" b="0" dirty="0">
              <a:cs typeface="Calibri"/>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8190891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cs typeface="Calibri" panose="020F0502020204030204"/>
              </a:rPr>
              <a:t>Talking Points</a:t>
            </a:r>
          </a:p>
          <a:p>
            <a:pPr marL="174708" indent="-174708">
              <a:buFont typeface="Wingdings" panose="05000000000000000000" pitchFamily="2" charset="2"/>
              <a:buChar char="Ø"/>
            </a:pPr>
            <a:r>
              <a:rPr lang="en-US" dirty="0">
                <a:cs typeface="Calibri" panose="020F0502020204030204"/>
              </a:rPr>
              <a:t>The workforce challenges really effect the families of the people receiving supports. </a:t>
            </a:r>
            <a:endParaRPr lang="en-US" dirty="0"/>
          </a:p>
          <a:p>
            <a:pPr marL="174708" indent="-174708">
              <a:buFont typeface="Wingdings" panose="05000000000000000000" pitchFamily="2" charset="2"/>
              <a:buChar char="Ø"/>
            </a:pPr>
            <a:r>
              <a:rPr lang="en-US" dirty="0">
                <a:cs typeface="Calibri" panose="020F0502020204030204"/>
              </a:rPr>
              <a:t>Families worry about their loved ones getting access to the services they need, and then they worry about the quality of the services.</a:t>
            </a:r>
          </a:p>
          <a:p>
            <a:pPr marL="174708" indent="-174708">
              <a:buFont typeface="Wingdings" panose="05000000000000000000" pitchFamily="2" charset="2"/>
              <a:buChar char="Ø"/>
            </a:pPr>
            <a:r>
              <a:rPr lang="en-US" dirty="0">
                <a:cs typeface="Calibri" panose="020F0502020204030204"/>
              </a:rPr>
              <a:t>Some family members have experienced job loss or haven't been able to accept promotions</a:t>
            </a:r>
          </a:p>
          <a:p>
            <a:pPr marL="174708" indent="-174708">
              <a:buFont typeface="Wingdings" panose="05000000000000000000" pitchFamily="2" charset="2"/>
              <a:buChar char="Ø"/>
            </a:pPr>
            <a:r>
              <a:rPr lang="en-US" dirty="0">
                <a:cs typeface="Calibri" panose="020F0502020204030204"/>
              </a:rPr>
              <a:t>Families worry about the safely of their loved one who no longer lives at home. They may be used to being the primary caregiver and shifting their role can be difficult. </a:t>
            </a:r>
          </a:p>
          <a:p>
            <a:pPr marL="174708" indent="-174708">
              <a:buFont typeface="Wingdings" panose="05000000000000000000" pitchFamily="2" charset="2"/>
              <a:buChar char="Ø"/>
            </a:pPr>
            <a:r>
              <a:rPr lang="en-US" dirty="0">
                <a:cs typeface="Calibri" panose="020F0502020204030204"/>
              </a:rPr>
              <a:t>Having a loved one with a disability can be stressful, which can take a toll on the family members’ health.  They may put their loved one's health and needs before their own.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cs typeface="Calibri"/>
              </a:rPr>
              <a:t>Facilitator Note: Read slide and ask for a reaction (thumbs up) for those who have noticed families experiencing these symptoms due to workforce challenges. </a:t>
            </a:r>
          </a:p>
          <a:p>
            <a:pPr marL="0" indent="0">
              <a:buFont typeface="Wingdings" panose="05000000000000000000" pitchFamily="2" charset="2"/>
              <a:buNone/>
            </a:pPr>
            <a:endParaRPr lang="en-US" dirty="0">
              <a:cs typeface="Calibri" panose="020F0502020204030204"/>
            </a:endParaRPr>
          </a:p>
          <a:p>
            <a:pPr marL="0" indent="0">
              <a:buFont typeface="Wingdings" panose="05000000000000000000" pitchFamily="2" charset="2"/>
              <a:buNone/>
            </a:pPr>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010896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cs typeface="Calibri"/>
              </a:rPr>
              <a:t>Talking Points</a:t>
            </a:r>
          </a:p>
          <a:p>
            <a:pPr marL="174708" indent="-174708">
              <a:buFont typeface="Wingdings" panose="05000000000000000000" pitchFamily="2" charset="2"/>
              <a:buChar char="Ø"/>
            </a:pPr>
            <a:r>
              <a:rPr lang="en-US" dirty="0">
                <a:cs typeface="Calibri"/>
              </a:rPr>
              <a:t>Organizations are struggling to find qualified staff. Many have lowered their expectation of qualifications just to get people in the door and to fill a position. We have people says, "If they have a pulse, they aren't in trouble with the law and they pass a drug test, we will hire them."  </a:t>
            </a:r>
            <a:endParaRPr lang="en-US" dirty="0"/>
          </a:p>
          <a:p>
            <a:pPr marL="174708" indent="-174708">
              <a:buFont typeface="Wingdings" panose="05000000000000000000" pitchFamily="2" charset="2"/>
              <a:buChar char="Ø"/>
            </a:pPr>
            <a:r>
              <a:rPr lang="en-US" dirty="0">
                <a:cs typeface="Calibri"/>
              </a:rPr>
              <a:t>Supervisors are working in crisis mode. And when you're doing this, you aren't able to provide supportive supervision that promotes growth of the DSP.</a:t>
            </a:r>
          </a:p>
          <a:p>
            <a:pPr marL="174708" indent="-174708">
              <a:buFont typeface="Wingdings" panose="05000000000000000000" pitchFamily="2" charset="2"/>
              <a:buChar char="Ø"/>
            </a:pPr>
            <a:r>
              <a:rPr lang="en-US" dirty="0">
                <a:cs typeface="Calibri"/>
              </a:rPr>
              <a:t>When you combine low expectations for who is being hired and supervisors working in crisis, the risk of injury, for the staff and the people receiving supports increases.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a:rPr>
              <a:t>Facilitator Note: Read the slide and ask for a reaction (thumbs up) for those who have noticed their organization experiencing these symptoms due to workforce challenges. </a:t>
            </a:r>
          </a:p>
          <a:p>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6955968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403225" y="696913"/>
            <a:ext cx="4957763" cy="278923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6" name="Shape 256"/>
          <p:cNvSpPr txBox="1">
            <a:spLocks noGrp="1"/>
          </p:cNvSpPr>
          <p:nvPr>
            <p:ph type="body" idx="1"/>
          </p:nvPr>
        </p:nvSpPr>
        <p:spPr>
          <a:xfrm>
            <a:off x="389467" y="3486150"/>
            <a:ext cx="6292910" cy="5504219"/>
          </a:xfrm>
          <a:prstGeom prst="rect">
            <a:avLst/>
          </a:prstGeom>
          <a:noFill/>
          <a:ln>
            <a:noFill/>
          </a:ln>
        </p:spPr>
        <p:txBody>
          <a:bodyPr lIns="93162" tIns="46568" rIns="93162" bIns="46568" anchor="t" anchorCtr="0">
            <a:noAutofit/>
          </a:bodyPr>
          <a:lstStyle/>
          <a:p>
            <a:r>
              <a:rPr lang="en-US" i="1" dirty="0"/>
              <a:t>Facilitator’s Notes:  Spend only 15-30 seconds on this slide. </a:t>
            </a:r>
            <a:endParaRPr lang="en-US" dirty="0"/>
          </a:p>
          <a:p>
            <a:r>
              <a:rPr lang="en-US" dirty="0"/>
              <a:t>Talking Points:</a:t>
            </a:r>
          </a:p>
          <a:p>
            <a:pPr marL="171450" indent="-171450">
              <a:buFont typeface="Wingdings" panose="05000000000000000000" pitchFamily="2" charset="2"/>
              <a:buChar char="Ø"/>
            </a:pPr>
            <a:r>
              <a:rPr lang="en-US" dirty="0"/>
              <a:t>We just discussed the impact that the DSP crisis is having on many different groups of people. </a:t>
            </a:r>
          </a:p>
          <a:p>
            <a:pPr marL="171450" indent="-171450">
              <a:buFont typeface="Wingdings" panose="05000000000000000000" pitchFamily="2" charset="2"/>
              <a:buChar char="Ø"/>
            </a:pPr>
            <a:r>
              <a:rPr lang="en-US" dirty="0"/>
              <a:t>At the University of MN, there are quite a few impact of staff turnover studies. Some are listed here. We don’t have time to review them today ,but if you want details of these studies please contact us. </a:t>
            </a:r>
            <a:endParaRPr lang="en-US" i="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0" u="none" strike="noStrike" cap="none" baseline="0" dirty="0"/>
              <a:t>So, all of this is to say that the workforce matters.  Whatever it is that we are trying to do to support people through our research, training, outreach and technical assistance is affected by the direct support workforce.</a:t>
            </a:r>
            <a:endParaRPr lang="en-US" i="0" dirty="0"/>
          </a:p>
          <a:p>
            <a:endParaRPr lang="en-US" dirty="0"/>
          </a:p>
          <a:p>
            <a:pPr marL="0" indent="0">
              <a:buFont typeface="Wingdings" panose="05000000000000000000" pitchFamily="2" charset="2"/>
              <a:buNone/>
            </a:pPr>
            <a:r>
              <a:rPr lang="en-US" i="1" dirty="0"/>
              <a:t>Notes:</a:t>
            </a:r>
          </a:p>
          <a:p>
            <a:pPr marL="171450" indent="-171450">
              <a:buFont typeface="Wingdings" panose="05000000000000000000" pitchFamily="2" charset="2"/>
              <a:buChar char="Ø"/>
            </a:pPr>
            <a:r>
              <a:rPr lang="en-US" b="0" i="1" u="none" strike="noStrike" cap="none" baseline="0" dirty="0"/>
              <a:t>In our intervention research at the University of Minnesota</a:t>
            </a:r>
            <a:r>
              <a:rPr lang="en-US" i="1" dirty="0"/>
              <a:t>,</a:t>
            </a:r>
            <a:r>
              <a:rPr lang="en-US" b="0" i="1" u="none" strike="noStrike" cap="none" baseline="0" dirty="0"/>
              <a:t> we have consistently seen site level turnover impact the effectiveness of our interventions. Here are a few examples:</a:t>
            </a:r>
            <a:endParaRPr lang="en-US" b="0" i="1" u="none" strike="noStrike" cap="none" baseline="0" dirty="0">
              <a:cs typeface="Calibri"/>
            </a:endParaRPr>
          </a:p>
          <a:p>
            <a:pPr marL="291179" indent="-291179">
              <a:buFont typeface="Wingdings" panose="05000000000000000000" pitchFamily="2" charset="2"/>
              <a:buChar char="Ø"/>
            </a:pPr>
            <a:r>
              <a:rPr lang="en-US" i="1" dirty="0">
                <a:cs typeface="Calibri" panose="020F0502020204030204"/>
              </a:rPr>
              <a:t>Researchers replicated the </a:t>
            </a:r>
            <a:r>
              <a:rPr lang="en-US" b="1" i="1" u="none" strike="noStrike" cap="none" baseline="0" dirty="0"/>
              <a:t>Active Support</a:t>
            </a:r>
            <a:r>
              <a:rPr lang="en-US" b="0" i="1" u="none" strike="noStrike" cap="none" baseline="0" dirty="0"/>
              <a:t> intervention in </a:t>
            </a:r>
            <a:r>
              <a:rPr lang="en-US" i="1" dirty="0"/>
              <a:t>Minnesota</a:t>
            </a:r>
            <a:r>
              <a:rPr lang="en-US" b="0" i="1" u="none" strike="noStrike" cap="none" baseline="0" dirty="0"/>
              <a:t> group homes</a:t>
            </a:r>
            <a:r>
              <a:rPr lang="en-US" i="1" dirty="0"/>
              <a:t>. </a:t>
            </a:r>
            <a:r>
              <a:rPr lang="en-US" b="0" i="1" u="none" strike="noStrike" cap="none" baseline="0" dirty="0"/>
              <a:t>Due to high turnover, many DSPs </a:t>
            </a:r>
            <a:r>
              <a:rPr lang="en-US" i="1" dirty="0"/>
              <a:t>who were trained were no longer present at the homes during follow-up. </a:t>
            </a:r>
            <a:r>
              <a:rPr lang="en-US" i="1" dirty="0">
                <a:solidFill>
                  <a:srgbClr val="000000"/>
                </a:solidFill>
              </a:rPr>
              <a:t>Only</a:t>
            </a:r>
            <a:r>
              <a:rPr lang="en-US" b="0" i="1" u="none" strike="noStrike" cap="none" baseline="0" dirty="0">
                <a:solidFill>
                  <a:srgbClr val="000000"/>
                </a:solidFill>
              </a:rPr>
              <a:t> 61%</a:t>
            </a:r>
            <a:r>
              <a:rPr lang="en-US" i="1" dirty="0">
                <a:solidFill>
                  <a:srgbClr val="000000"/>
                </a:solidFill>
              </a:rPr>
              <a:t> of DSPs</a:t>
            </a:r>
            <a:r>
              <a:rPr lang="en-US" b="0" i="1" u="none" strike="noStrike" cap="none" baseline="0" dirty="0">
                <a:solidFill>
                  <a:srgbClr val="000000"/>
                </a:solidFill>
              </a:rPr>
              <a:t> received both components of</a:t>
            </a:r>
            <a:r>
              <a:rPr lang="en-US" i="1" dirty="0">
                <a:solidFill>
                  <a:srgbClr val="000000"/>
                </a:solidFill>
              </a:rPr>
              <a:t> the</a:t>
            </a:r>
            <a:r>
              <a:rPr lang="en-US" b="0" i="1" u="none" strike="noStrike" cap="none" baseline="0" dirty="0">
                <a:solidFill>
                  <a:srgbClr val="000000"/>
                </a:solidFill>
              </a:rPr>
              <a:t> training</a:t>
            </a:r>
            <a:r>
              <a:rPr lang="en-US" i="1" dirty="0">
                <a:solidFill>
                  <a:srgbClr val="000000"/>
                </a:solidFill>
              </a:rPr>
              <a:t> at the 3-month observation</a:t>
            </a:r>
            <a:r>
              <a:rPr lang="en-US" b="0" i="1" u="none" strike="noStrike" cap="none" baseline="0" dirty="0">
                <a:solidFill>
                  <a:srgbClr val="000000"/>
                </a:solidFill>
              </a:rPr>
              <a:t>.</a:t>
            </a:r>
            <a:r>
              <a:rPr lang="en-US" i="1" dirty="0">
                <a:solidFill>
                  <a:srgbClr val="000000"/>
                </a:solidFill>
              </a:rPr>
              <a:t> </a:t>
            </a:r>
            <a:r>
              <a:rPr lang="en-US" b="0" i="1" u="none" strike="noStrike" cap="none" baseline="0" dirty="0">
                <a:solidFill>
                  <a:srgbClr val="000000"/>
                </a:solidFill>
              </a:rPr>
              <a:t>This </a:t>
            </a:r>
            <a:r>
              <a:rPr lang="en-US" i="1" dirty="0">
                <a:solidFill>
                  <a:srgbClr val="000000"/>
                </a:solidFill>
              </a:rPr>
              <a:t>affected intervention</a:t>
            </a:r>
            <a:r>
              <a:rPr lang="en-US" b="0" i="1" u="none" strike="noStrike" cap="none" baseline="0" dirty="0">
                <a:solidFill>
                  <a:srgbClr val="000000"/>
                </a:solidFill>
              </a:rPr>
              <a:t> fidelity</a:t>
            </a:r>
            <a:r>
              <a:rPr lang="en-US" i="1" dirty="0">
                <a:solidFill>
                  <a:srgbClr val="000000"/>
                </a:solidFill>
              </a:rPr>
              <a:t> as well as outcomes for those in the group homes. </a:t>
            </a:r>
            <a:endParaRPr lang="en-US" i="1" dirty="0">
              <a:solidFill>
                <a:srgbClr val="000000"/>
              </a:solidFill>
              <a:cs typeface="Calibri"/>
            </a:endParaRPr>
          </a:p>
          <a:p>
            <a:pPr marL="291179" indent="-291179">
              <a:buSzPct val="25000"/>
              <a:buFont typeface="Wingdings" panose="05000000000000000000" pitchFamily="2" charset="2"/>
              <a:buChar char="Ø"/>
            </a:pPr>
            <a:r>
              <a:rPr lang="en-US" i="1" dirty="0">
                <a:solidFill>
                  <a:srgbClr val="000000"/>
                </a:solidFill>
                <a:cs typeface="Calibri"/>
              </a:rPr>
              <a:t>In the </a:t>
            </a:r>
            <a:r>
              <a:rPr lang="en-US" b="1" i="1" dirty="0">
                <a:solidFill>
                  <a:srgbClr val="000000"/>
                </a:solidFill>
                <a:cs typeface="Calibri"/>
              </a:rPr>
              <a:t>self-determination</a:t>
            </a:r>
            <a:r>
              <a:rPr lang="en-US" i="1" dirty="0">
                <a:solidFill>
                  <a:srgbClr val="000000"/>
                </a:solidFill>
                <a:cs typeface="Calibri"/>
              </a:rPr>
              <a:t> training intervention, </a:t>
            </a:r>
            <a:r>
              <a:rPr lang="en-US" b="0" i="1" u="none" strike="noStrike" cap="none" baseline="0" dirty="0"/>
              <a:t>the house "culture" had a stronger effect than any other intervention </a:t>
            </a:r>
            <a:r>
              <a:rPr lang="en-US" i="1" dirty="0"/>
              <a:t>variable</a:t>
            </a:r>
            <a:r>
              <a:rPr lang="en-US" b="0" i="1" u="none" strike="noStrike" cap="none" baseline="0" dirty="0"/>
              <a:t>.</a:t>
            </a:r>
            <a:r>
              <a:rPr lang="en-US" i="1" dirty="0"/>
              <a:t> </a:t>
            </a:r>
            <a:r>
              <a:rPr lang="en-US" b="0" i="1" u="none" strike="noStrike" cap="none" baseline="0" dirty="0"/>
              <a:t> This </a:t>
            </a:r>
            <a:r>
              <a:rPr lang="en-US" i="1" dirty="0"/>
              <a:t>likely</a:t>
            </a:r>
            <a:r>
              <a:rPr lang="en-US" b="0" i="1" u="none" strike="noStrike" cap="none" baseline="0" dirty="0"/>
              <a:t> included staff turnover and its impact on </a:t>
            </a:r>
            <a:r>
              <a:rPr lang="en-US" i="1" dirty="0"/>
              <a:t>the behavior</a:t>
            </a:r>
            <a:r>
              <a:rPr lang="en-US" b="0" i="1" u="none" strike="noStrike" cap="none" baseline="0" dirty="0"/>
              <a:t> of individuals served</a:t>
            </a:r>
            <a:r>
              <a:rPr lang="en-US" i="1" dirty="0"/>
              <a:t>. </a:t>
            </a:r>
            <a:endParaRPr lang="en-US" i="1" dirty="0">
              <a:cs typeface="Calibri" panose="020F0502020204030204"/>
            </a:endParaRPr>
          </a:p>
          <a:p>
            <a:pPr marL="291179" indent="-291179">
              <a:buSzPct val="25000"/>
              <a:buFont typeface="Wingdings" panose="05000000000000000000" pitchFamily="2" charset="2"/>
              <a:buChar char="Ø"/>
            </a:pPr>
            <a:r>
              <a:rPr lang="en-US" i="1" dirty="0">
                <a:cs typeface="Calibri" panose="020F0502020204030204"/>
              </a:rPr>
              <a:t>In the </a:t>
            </a:r>
            <a:r>
              <a:rPr lang="en-US" b="1" i="1" dirty="0">
                <a:cs typeface="Calibri" panose="020F0502020204030204"/>
              </a:rPr>
              <a:t>comprehensive training </a:t>
            </a:r>
            <a:r>
              <a:rPr lang="en-US" i="1" dirty="0">
                <a:cs typeface="Calibri" panose="020F0502020204030204"/>
              </a:rPr>
              <a:t>intervention, similar patterns emerged among the 136 sites. </a:t>
            </a:r>
            <a:r>
              <a:rPr lang="en-US" i="1" dirty="0"/>
              <a:t>Overall, turnover</a:t>
            </a:r>
            <a:r>
              <a:rPr lang="en-US" b="0" i="1" u="none" cap="none" baseline="0" dirty="0"/>
              <a:t> and </a:t>
            </a:r>
            <a:r>
              <a:rPr lang="en-US" i="1" dirty="0"/>
              <a:t>vacancies</a:t>
            </a:r>
            <a:r>
              <a:rPr lang="en-US" b="0" i="1" u="none" cap="none" baseline="0" dirty="0"/>
              <a:t> were predictors of </a:t>
            </a:r>
            <a:r>
              <a:rPr lang="en-US" i="1" dirty="0"/>
              <a:t>employment, friendship, social relationships, choice, and community participation outcomes for people with disabilities.</a:t>
            </a:r>
            <a:endParaRPr lang="en-US" b="0" i="1" u="none" cap="none" baseline="0" dirty="0">
              <a:cs typeface="Calibri"/>
            </a:endParaRPr>
          </a:p>
          <a:p>
            <a:pPr marL="291179" indent="-291179">
              <a:buFont typeface="Wingdings" panose="05000000000000000000" pitchFamily="2" charset="2"/>
              <a:buChar char="Ø"/>
            </a:pPr>
            <a:r>
              <a:rPr lang="en-US" b="1" i="1" dirty="0">
                <a:cs typeface="Calibri"/>
              </a:rPr>
              <a:t>Participatory Planning and Decision-Making Groups</a:t>
            </a:r>
            <a:r>
              <a:rPr lang="en-US" i="1" dirty="0">
                <a:cs typeface="Calibri"/>
              </a:rPr>
              <a:t> were held to understand the barriers and facilitators for</a:t>
            </a:r>
            <a:r>
              <a:rPr lang="en-US" i="1" dirty="0"/>
              <a:t> the</a:t>
            </a:r>
            <a:r>
              <a:rPr lang="en-US" b="0" i="1" u="none" strike="noStrike" cap="none" baseline="0" dirty="0"/>
              <a:t> successful implementation of interventions in residential settings for individuals with </a:t>
            </a:r>
            <a:r>
              <a:rPr lang="en-US" i="1" dirty="0"/>
              <a:t>disabilities. </a:t>
            </a:r>
            <a:r>
              <a:rPr lang="en-US" b="0" i="1" u="none" strike="noStrike" cap="none" baseline="0" dirty="0"/>
              <a:t>Staff turnover </a:t>
            </a:r>
            <a:r>
              <a:rPr lang="en-US" i="1" dirty="0"/>
              <a:t>was identified</a:t>
            </a:r>
            <a:r>
              <a:rPr lang="en-US" b="0" i="1" u="none" strike="noStrike" cap="none" baseline="0" dirty="0"/>
              <a:t> </a:t>
            </a:r>
            <a:r>
              <a:rPr lang="en-US" i="1" dirty="0"/>
              <a:t>as a barrier to program implementation and sustainability by</a:t>
            </a:r>
            <a:r>
              <a:rPr lang="en-US" b="0" i="1" u="none" strike="noStrike" cap="none" baseline="0" dirty="0"/>
              <a:t> national and international experts</a:t>
            </a:r>
            <a:r>
              <a:rPr lang="en-US" i="1" dirty="0"/>
              <a:t>. </a:t>
            </a:r>
            <a:r>
              <a:rPr lang="en-US" b="0" i="1" u="none" strike="noStrike" cap="none" baseline="0" dirty="0"/>
              <a:t>One related anecdotal theme that has been coming up repeatedly has been the effect of the economic situation (low levels of unemployment) on the quality of staff pool, and consequently the lack of stable high-quality staff in the homes of people with IDD</a:t>
            </a:r>
          </a:p>
        </p:txBody>
      </p:sp>
      <p:sp>
        <p:nvSpPr>
          <p:cNvPr id="257" name="Shape 257"/>
          <p:cNvSpPr txBox="1"/>
          <p:nvPr/>
        </p:nvSpPr>
        <p:spPr>
          <a:xfrm>
            <a:off x="3972561" y="8831580"/>
            <a:ext cx="3037839" cy="464820"/>
          </a:xfrm>
          <a:prstGeom prst="rect">
            <a:avLst/>
          </a:prstGeom>
          <a:noFill/>
          <a:ln>
            <a:noFill/>
          </a:ln>
        </p:spPr>
        <p:txBody>
          <a:bodyPr lIns="93162" tIns="46568" rIns="93162" bIns="46568" anchor="b" anchorCtr="0">
            <a:noAutofit/>
          </a:bodyPr>
          <a:lstStyle/>
          <a:p>
            <a:pPr algn="r" defTabSz="931774">
              <a:buClr>
                <a:srgbClr val="000000"/>
              </a:buClr>
              <a:buSzPct val="25000"/>
              <a:defRPr/>
            </a:pPr>
            <a:fld id="{00000000-1234-1234-1234-123412341234}" type="slidenum">
              <a:rPr lang="en-US" sz="1200">
                <a:solidFill>
                  <a:srgbClr val="000000"/>
                </a:solidFill>
                <a:latin typeface="Arial"/>
                <a:ea typeface="Arial"/>
                <a:cs typeface="Arial"/>
                <a:sym typeface="Arial"/>
              </a:rPr>
              <a:pPr algn="r" defTabSz="931774">
                <a:buClr>
                  <a:srgbClr val="000000"/>
                </a:buClr>
                <a:buSzPct val="25000"/>
                <a:defRPr/>
              </a:pPr>
              <a:t>57</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39977475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71450" indent="-296711">
              <a:defRPr sz="2400">
                <a:solidFill>
                  <a:schemeClr val="tx1"/>
                </a:solidFill>
                <a:latin typeface="Arial" charset="0"/>
                <a:ea typeface="ＭＳ Ｐゴシック" charset="0"/>
              </a:defRPr>
            </a:lvl2pPr>
            <a:lvl3pPr marL="1186847" indent="-237369">
              <a:defRPr sz="2400">
                <a:solidFill>
                  <a:schemeClr val="tx1"/>
                </a:solidFill>
                <a:latin typeface="Arial" charset="0"/>
                <a:ea typeface="ＭＳ Ｐゴシック" charset="0"/>
              </a:defRPr>
            </a:lvl3pPr>
            <a:lvl4pPr marL="1661585" indent="-237369">
              <a:defRPr sz="2400">
                <a:solidFill>
                  <a:schemeClr val="tx1"/>
                </a:solidFill>
                <a:latin typeface="Arial" charset="0"/>
                <a:ea typeface="ＭＳ Ｐゴシック" charset="0"/>
              </a:defRPr>
            </a:lvl4pPr>
            <a:lvl5pPr marL="2136324" indent="-237369">
              <a:defRPr sz="2400">
                <a:solidFill>
                  <a:schemeClr val="tx1"/>
                </a:solidFill>
                <a:latin typeface="Arial" charset="0"/>
                <a:ea typeface="ＭＳ Ｐゴシック" charset="0"/>
              </a:defRPr>
            </a:lvl5pPr>
            <a:lvl6pPr marL="2611062" indent="-237369" eaLnBrk="0" fontAlgn="base" hangingPunct="0">
              <a:spcBef>
                <a:spcPct val="0"/>
              </a:spcBef>
              <a:spcAft>
                <a:spcPct val="0"/>
              </a:spcAft>
              <a:defRPr sz="2400">
                <a:solidFill>
                  <a:schemeClr val="tx1"/>
                </a:solidFill>
                <a:latin typeface="Arial" charset="0"/>
                <a:ea typeface="ＭＳ Ｐゴシック" charset="0"/>
              </a:defRPr>
            </a:lvl6pPr>
            <a:lvl7pPr marL="3085801" indent="-237369" eaLnBrk="0" fontAlgn="base" hangingPunct="0">
              <a:spcBef>
                <a:spcPct val="0"/>
              </a:spcBef>
              <a:spcAft>
                <a:spcPct val="0"/>
              </a:spcAft>
              <a:defRPr sz="2400">
                <a:solidFill>
                  <a:schemeClr val="tx1"/>
                </a:solidFill>
                <a:latin typeface="Arial" charset="0"/>
                <a:ea typeface="ＭＳ Ｐゴシック" charset="0"/>
              </a:defRPr>
            </a:lvl7pPr>
            <a:lvl8pPr marL="3560540" indent="-237369" eaLnBrk="0" fontAlgn="base" hangingPunct="0">
              <a:spcBef>
                <a:spcPct val="0"/>
              </a:spcBef>
              <a:spcAft>
                <a:spcPct val="0"/>
              </a:spcAft>
              <a:defRPr sz="2400">
                <a:solidFill>
                  <a:schemeClr val="tx1"/>
                </a:solidFill>
                <a:latin typeface="Arial" charset="0"/>
                <a:ea typeface="ＭＳ Ｐゴシック" charset="0"/>
              </a:defRPr>
            </a:lvl8pPr>
            <a:lvl9pPr marL="4035279" indent="-237369" eaLnBrk="0" fontAlgn="base" hangingPunct="0">
              <a:spcBef>
                <a:spcPct val="0"/>
              </a:spcBef>
              <a:spcAft>
                <a:spcPct val="0"/>
              </a:spcAft>
              <a:defRPr sz="2400">
                <a:solidFill>
                  <a:schemeClr val="tx1"/>
                </a:solidFill>
                <a:latin typeface="Arial" charset="0"/>
                <a:ea typeface="ＭＳ Ｐゴシック" charset="0"/>
              </a:defRPr>
            </a:lvl9pPr>
          </a:lstStyle>
          <a:p>
            <a:fld id="{DB5DE88D-9952-0B4A-81F8-CC64948E8341}" type="slidenum">
              <a:rPr lang="en-US" sz="1200"/>
              <a:pPr/>
              <a:t>58</a:t>
            </a:fld>
            <a:endParaRPr lang="en-US" sz="1200" dirty="0"/>
          </a:p>
        </p:txBody>
      </p:sp>
      <p:sp>
        <p:nvSpPr>
          <p:cNvPr id="54274" name="Rectangle 2"/>
          <p:cNvSpPr>
            <a:spLocks noGrp="1" noRot="1" noChangeAspect="1" noChangeArrowheads="1" noTextEdit="1"/>
          </p:cNvSpPr>
          <p:nvPr>
            <p:ph type="sldImg"/>
          </p:nvPr>
        </p:nvSpPr>
        <p:spPr>
          <a:xfrm>
            <a:off x="747713" y="1181100"/>
            <a:ext cx="5670550" cy="3189288"/>
          </a:xfrm>
          <a:ln/>
        </p:spPr>
      </p:sp>
      <p:sp>
        <p:nvSpPr>
          <p:cNvPr id="54275" name="Rectangle 3"/>
          <p:cNvSpPr>
            <a:spLocks noGrp="1" noChangeArrowheads="1"/>
          </p:cNvSpPr>
          <p:nvPr>
            <p:ph type="body" idx="1"/>
          </p:nvPr>
        </p:nvSpPr>
        <p:spPr>
          <a:xfrm>
            <a:off x="716619" y="4489387"/>
            <a:ext cx="5732949" cy="425310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defTabSz="931774">
              <a:buFont typeface="Wingdings" panose="05000000000000000000" pitchFamily="2" charset="2"/>
              <a:buNone/>
              <a:defRPr/>
            </a:pPr>
            <a:r>
              <a:rPr lang="en-US" b="1" dirty="0">
                <a:solidFill>
                  <a:prstClr val="black"/>
                </a:solidFill>
                <a:ea typeface="Arial"/>
                <a:cs typeface="Arial"/>
                <a:sym typeface="Arial"/>
              </a:rPr>
              <a:t>Timing: 5 minutes for this section</a:t>
            </a:r>
          </a:p>
          <a:p>
            <a:pPr marL="0" indent="0" defTabSz="931774">
              <a:buFont typeface="Wingdings" panose="05000000000000000000" pitchFamily="2" charset="2"/>
              <a:buNone/>
              <a:defRPr/>
            </a:pPr>
            <a:r>
              <a:rPr lang="en-US" dirty="0">
                <a:solidFill>
                  <a:prstClr val="black"/>
                </a:solidFill>
                <a:ea typeface="Arial"/>
                <a:cs typeface="Arial"/>
                <a:sym typeface="Arial"/>
              </a:rPr>
              <a:t>Talking Points</a:t>
            </a:r>
          </a:p>
          <a:p>
            <a:pPr marL="174708" indent="-174708" defTabSz="931774">
              <a:buFont typeface="Wingdings" panose="05000000000000000000" pitchFamily="2" charset="2"/>
              <a:buChar char="Ø"/>
              <a:defRPr/>
            </a:pPr>
            <a:r>
              <a:rPr lang="en-US" dirty="0">
                <a:solidFill>
                  <a:prstClr val="black"/>
                </a:solidFill>
                <a:ea typeface="Arial"/>
                <a:cs typeface="Arial"/>
                <a:sym typeface="Arial"/>
              </a:rPr>
              <a:t>A leader in the self-advocacy movement, Cliff </a:t>
            </a:r>
            <a:r>
              <a:rPr lang="en-US" dirty="0" err="1">
                <a:solidFill>
                  <a:prstClr val="black"/>
                </a:solidFill>
                <a:ea typeface="Arial"/>
                <a:cs typeface="Arial"/>
                <a:sym typeface="Arial"/>
              </a:rPr>
              <a:t>Poetz</a:t>
            </a:r>
            <a:r>
              <a:rPr lang="en-US" dirty="0">
                <a:solidFill>
                  <a:prstClr val="black"/>
                </a:solidFill>
                <a:ea typeface="Arial"/>
                <a:cs typeface="Arial"/>
                <a:sym typeface="Arial"/>
              </a:rPr>
              <a:t>, spoke about the importance of DSPs. </a:t>
            </a:r>
            <a:r>
              <a:rPr lang="en-US" i="1" dirty="0">
                <a:solidFill>
                  <a:prstClr val="black"/>
                </a:solidFill>
                <a:ea typeface="Arial"/>
                <a:cs typeface="Arial"/>
                <a:sym typeface="Arial"/>
              </a:rPr>
              <a:t>Read the slide.</a:t>
            </a:r>
            <a:endParaRPr lang="en-US" dirty="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624487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749109" cy="4256640"/>
          </a:xfrm>
        </p:spPr>
        <p:txBody>
          <a:bodyPr/>
          <a:lstStyle/>
          <a:p>
            <a:pPr marL="0" indent="0" defTabSz="931774">
              <a:buFont typeface="Wingdings" panose="05000000000000000000" pitchFamily="2" charset="2"/>
              <a:buNone/>
              <a:defRPr/>
            </a:pPr>
            <a:r>
              <a:rPr lang="en-US" dirty="0">
                <a:solidFill>
                  <a:prstClr val="black"/>
                </a:solidFill>
              </a:rPr>
              <a:t>Talking Points</a:t>
            </a:r>
          </a:p>
          <a:p>
            <a:pPr marL="174708" indent="-174708" defTabSz="931774">
              <a:buFont typeface="Wingdings" panose="05000000000000000000" pitchFamily="2" charset="2"/>
              <a:buChar char="Ø"/>
              <a:defRPr/>
            </a:pPr>
            <a:r>
              <a:rPr lang="en-US" dirty="0">
                <a:solidFill>
                  <a:prstClr val="black"/>
                </a:solidFill>
              </a:rPr>
              <a:t>The reality is that if it were easy to address the workforce crisis, it would have been solved long ago. </a:t>
            </a:r>
          </a:p>
          <a:p>
            <a:pPr marL="631908" lvl="1" indent="-174708" defTabSz="931774">
              <a:buFont typeface="Wingdings" panose="05000000000000000000" pitchFamily="2" charset="2"/>
              <a:buChar char="Ø"/>
              <a:defRPr/>
            </a:pPr>
            <a:r>
              <a:rPr lang="en-US" dirty="0">
                <a:solidFill>
                  <a:prstClr val="black"/>
                </a:solidFill>
              </a:rPr>
              <a:t>The challenges that organizations are experiencing are complex. There is no single solution, and likely multiple solutions are needed to address the issues. </a:t>
            </a:r>
          </a:p>
          <a:p>
            <a:pPr marL="631908" lvl="1" indent="-174708" defTabSz="931774">
              <a:buFont typeface="Wingdings" panose="05000000000000000000" pitchFamily="2" charset="2"/>
              <a:buChar char="Ø"/>
              <a:defRPr/>
            </a:pPr>
            <a:r>
              <a:rPr lang="en-US" dirty="0">
                <a:solidFill>
                  <a:prstClr val="black"/>
                </a:solidFill>
              </a:rPr>
              <a:t>We challenge your organization to start understanding and tracking your data while addressing a critical workforce challenge in your organization. </a:t>
            </a:r>
          </a:p>
          <a:p>
            <a:pPr marL="631908" lvl="1" indent="-174708" defTabSz="931774">
              <a:buFont typeface="Wingdings" panose="05000000000000000000" pitchFamily="2" charset="2"/>
              <a:buChar char="Ø"/>
              <a:defRPr/>
            </a:pPr>
            <a:r>
              <a:rPr lang="en-US" dirty="0">
                <a:solidFill>
                  <a:prstClr val="black"/>
                </a:solidFill>
              </a:rPr>
              <a:t>During this process, you may identify multiple strategies that you would like to try. That’s great.</a:t>
            </a:r>
          </a:p>
          <a:p>
            <a:pPr marL="631908" lvl="1" indent="-174708" defTabSz="931774">
              <a:buFont typeface="Wingdings" panose="05000000000000000000" pitchFamily="2" charset="2"/>
              <a:buChar char="Ø"/>
              <a:defRPr/>
            </a:pPr>
            <a:r>
              <a:rPr lang="en-US" dirty="0">
                <a:solidFill>
                  <a:prstClr val="black"/>
                </a:solidFill>
              </a:rPr>
              <a:t>We challenge you to start addressing one, and then progressively refine your efforts to incorporate additional strategies when you are ready and have the resources to do so.</a:t>
            </a:r>
            <a:endParaRPr lang="en-US" dirty="0">
              <a:solidFill>
                <a:prstClr val="black"/>
              </a:solidFill>
              <a:cs typeface="Calibri"/>
            </a:endParaRPr>
          </a:p>
        </p:txBody>
      </p:sp>
      <p:sp>
        <p:nvSpPr>
          <p:cNvPr id="4" name="Slide Number Placeholder 3"/>
          <p:cNvSpPr>
            <a:spLocks noGrp="1"/>
          </p:cNvSpPr>
          <p:nvPr>
            <p:ph type="sldNum" sz="quarter" idx="5"/>
          </p:nvPr>
        </p:nvSpPr>
        <p:spPr/>
        <p:txBody>
          <a:bodyPr/>
          <a:lstStyle/>
          <a:p>
            <a:fld id="{B91D8B11-5733-B34B-91F7-E9CEDE8BAFA2}" type="slidenum">
              <a:rPr lang="en-US" smtClean="0"/>
              <a:t>59</a:t>
            </a:fld>
            <a:endParaRPr lang="en-US"/>
          </a:p>
        </p:txBody>
      </p:sp>
    </p:spTree>
    <p:extLst>
      <p:ext uri="{BB962C8B-B14F-4D97-AF65-F5344CB8AC3E}">
        <p14:creationId xmlns:p14="http://schemas.microsoft.com/office/powerpoint/2010/main" val="42197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65223" cy="4060319"/>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Facilitator’s Notes:</a:t>
            </a:r>
          </a:p>
          <a:p>
            <a:pPr marL="171450" indent="-171450">
              <a:buFont typeface="Wingdings" panose="05000000000000000000" pitchFamily="2" charset="2"/>
              <a:buChar char="Ø"/>
              <a:defRPr/>
            </a:pPr>
            <a:r>
              <a:rPr lang="en-US" i="1" dirty="0"/>
              <a:t>Timing  - no more than 2-3</a:t>
            </a:r>
            <a:r>
              <a:rPr lang="en-US" i="1" baseline="0" dirty="0"/>
              <a:t> minutes for slides 6-10 so you have time for provider introductions.</a:t>
            </a:r>
            <a:r>
              <a:rPr lang="en-US" i="1" dirty="0"/>
              <a:t>   </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dirty="0"/>
              <a:t>We are going to start with introductions</a:t>
            </a:r>
            <a:r>
              <a:rPr lang="en-US" baseline="0" dirty="0"/>
              <a:t> starting with the leaders from </a:t>
            </a:r>
            <a:r>
              <a:rPr lang="en-US" baseline="0" dirty="0" err="1"/>
              <a:t>Tenncare</a:t>
            </a:r>
            <a:r>
              <a:rPr lang="en-US" baseline="0" dirty="0"/>
              <a:t> and TNCO.</a:t>
            </a:r>
          </a:p>
          <a:p>
            <a:pPr marL="174708" indent="-174708">
              <a:buFont typeface="Wingdings" panose="05000000000000000000" pitchFamily="2" charset="2"/>
              <a:buChar char="Ø"/>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87D6291-FB8F-4913-892F-08B16A588B0E}" type="slidenum">
              <a:rPr lang="en-US" smtClean="0"/>
              <a:t>6</a:t>
            </a:fld>
            <a:endParaRPr lang="en-US"/>
          </a:p>
        </p:txBody>
      </p:sp>
    </p:spTree>
    <p:extLst>
      <p:ext uri="{BB962C8B-B14F-4D97-AF65-F5344CB8AC3E}">
        <p14:creationId xmlns:p14="http://schemas.microsoft.com/office/powerpoint/2010/main" val="3701384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2514" y="4434556"/>
            <a:ext cx="5991497" cy="450962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Light"/>
              </a:rPr>
              <a:t>Facilitator’s note: Ask organizations to type in the chat what they heard so far today that was surprising or an “aha” moment. Explain that we will continue on to break </a:t>
            </a: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60</a:t>
            </a:fld>
            <a:endParaRPr lang="en-US"/>
          </a:p>
        </p:txBody>
      </p:sp>
    </p:spTree>
    <p:extLst>
      <p:ext uri="{BB962C8B-B14F-4D97-AF65-F5344CB8AC3E}">
        <p14:creationId xmlns:p14="http://schemas.microsoft.com/office/powerpoint/2010/main" val="3912866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3"/>
            <a:ext cx="5801360" cy="423931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Time: 10 Minutes, </a:t>
            </a:r>
            <a:r>
              <a:rPr lang="en-US" b="1" dirty="0"/>
              <a:t>Break should occur</a:t>
            </a:r>
            <a:r>
              <a:rPr lang="en-US" b="1" baseline="0" dirty="0"/>
              <a:t> 5 minutes before the start of the second hour of the session.</a:t>
            </a:r>
          </a:p>
          <a:p>
            <a:endParaRPr lang="en-US" b="0" baseline="0" dirty="0"/>
          </a:p>
          <a:p>
            <a:r>
              <a:rPr lang="en-US" b="0" baseline="0" dirty="0"/>
              <a:t>Talking Points</a:t>
            </a:r>
          </a:p>
          <a:p>
            <a:pPr marL="174708" indent="-174708">
              <a:buFont typeface="Wingdings" panose="05000000000000000000" pitchFamily="2" charset="2"/>
              <a:buChar char="Ø"/>
            </a:pPr>
            <a:r>
              <a:rPr lang="en-US" dirty="0"/>
              <a:t>Turn off</a:t>
            </a:r>
            <a:r>
              <a:rPr lang="en-US" baseline="0" dirty="0"/>
              <a:t> video and audio when you leave. </a:t>
            </a:r>
          </a:p>
          <a:p>
            <a:pPr marL="174708" indent="-174708">
              <a:buFont typeface="Wingdings" panose="05000000000000000000" pitchFamily="2" charset="2"/>
              <a:buChar char="Ø"/>
            </a:pPr>
            <a:r>
              <a:rPr lang="en-US" i="1" baseline="0" dirty="0"/>
              <a:t>Once break is over, check in with folks to make sure they are back by using reactions, camera on, </a:t>
            </a:r>
            <a:r>
              <a:rPr lang="en-US" i="1" baseline="0" dirty="0" err="1"/>
              <a:t>etc</a:t>
            </a:r>
            <a:endParaRPr lang="en-US" i="1" baseline="0" dirty="0"/>
          </a:p>
          <a:p>
            <a:pPr marL="174708" indent="-174708">
              <a:buFont typeface="Wingdings" panose="05000000000000000000" pitchFamily="2" charset="2"/>
              <a:buChar char="Ø"/>
            </a:pPr>
            <a:endParaRPr lang="en-US" i="1" baseline="0" dirty="0"/>
          </a:p>
        </p:txBody>
      </p:sp>
      <p:sp>
        <p:nvSpPr>
          <p:cNvPr id="4" name="Slide Number Placeholder 3"/>
          <p:cNvSpPr>
            <a:spLocks noGrp="1"/>
          </p:cNvSpPr>
          <p:nvPr>
            <p:ph type="sldNum" sz="quarter" idx="10"/>
          </p:nvPr>
        </p:nvSpPr>
        <p:spPr/>
        <p:txBody>
          <a:bodyPr/>
          <a:lstStyle/>
          <a:p>
            <a:fld id="{C940E140-93E8-471F-9349-F0BB6098DEA7}" type="slidenum">
              <a:rPr lang="en-US" smtClean="0"/>
              <a:t>61</a:t>
            </a:fld>
            <a:endParaRPr lang="en-US"/>
          </a:p>
        </p:txBody>
      </p:sp>
    </p:spTree>
    <p:extLst>
      <p:ext uri="{BB962C8B-B14F-4D97-AF65-F5344CB8AC3E}">
        <p14:creationId xmlns:p14="http://schemas.microsoft.com/office/powerpoint/2010/main" val="103673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for slides 63-88: 25 minutes</a:t>
            </a:r>
            <a:endParaRPr lang="en-US" b="0" dirty="0">
              <a:effectLst/>
            </a:endParaRPr>
          </a:p>
          <a:p>
            <a:pPr rtl="0" fontAlgn="base"/>
            <a:r>
              <a:rPr lang="en-US" sz="1200" b="0" i="0" u="none" strike="noStrike" kern="1200" dirty="0">
                <a:solidFill>
                  <a:schemeClr val="tx1"/>
                </a:solidFill>
                <a:effectLst/>
                <a:latin typeface="+mn-lt"/>
                <a:ea typeface="+mn-ea"/>
                <a:cs typeface="+mn-cs"/>
              </a:rPr>
              <a:t>Talking Points:</a:t>
            </a:r>
          </a:p>
          <a:p>
            <a:pPr marL="171450" indent="-171450">
              <a:buFont typeface="Wingdings" panose="05000000000000000000" pitchFamily="2" charset="2"/>
              <a:buChar char="Ø"/>
            </a:pPr>
            <a:r>
              <a:rPr lang="en-US" baseline="0" dirty="0"/>
              <a:t>We talked through a lot of what’s going on nationally, now we’re going to continue to assess the problem, specifically in TN, regionally and statewide, and we’ll talk about how you can compare your data to statewide and regional data. </a:t>
            </a:r>
          </a:p>
          <a:p>
            <a:pPr marL="171450" indent="-171450">
              <a:buFont typeface="Wingdings" panose="05000000000000000000" pitchFamily="2" charset="2"/>
              <a:buChar char="Ø"/>
            </a:pPr>
            <a:r>
              <a:rPr lang="en-US" baseline="0" dirty="0"/>
              <a:t>The 2020, year 3 sample included 63 organizations. This is a combination of Cohort 1, Cohort 2, and you, Cohort 3, organizations. </a:t>
            </a:r>
          </a:p>
          <a:p>
            <a:pPr marL="171450" indent="-171450">
              <a:buFont typeface="Wingdings" panose="05000000000000000000" pitchFamily="2" charset="2"/>
              <a:buChar char="Ø"/>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87D6291-FB8F-4913-892F-08B16A588B0E}" type="slidenum">
              <a:rPr lang="en-US" smtClean="0"/>
              <a:t>62</a:t>
            </a:fld>
            <a:endParaRPr lang="en-US"/>
          </a:p>
        </p:txBody>
      </p:sp>
    </p:spTree>
    <p:extLst>
      <p:ext uri="{BB962C8B-B14F-4D97-AF65-F5344CB8AC3E}">
        <p14:creationId xmlns:p14="http://schemas.microsoft.com/office/powerpoint/2010/main" val="6889084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We have several goals for today’s session. These goals include (</a:t>
            </a:r>
            <a:r>
              <a:rPr lang="en-US" i="1" dirty="0"/>
              <a:t>review</a:t>
            </a:r>
            <a:r>
              <a:rPr lang="en-US" i="1" baseline="0" dirty="0"/>
              <a:t> goals on the slide)</a:t>
            </a:r>
            <a:endParaRPr lang="en-US" i="1" dirty="0"/>
          </a:p>
          <a:p>
            <a:endParaRPr lang="en-US"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2332424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0" i="0" u="none" strike="noStrike" kern="1200" baseline="0" dirty="0">
                <a:solidFill>
                  <a:schemeClr val="tx1"/>
                </a:solidFill>
                <a:effectLst/>
                <a:latin typeface="+mn-lt"/>
                <a:ea typeface="+mn-ea"/>
                <a:cs typeface="+mn-cs"/>
              </a:rPr>
              <a:t>Talking Points:</a:t>
            </a:r>
          </a:p>
          <a:p>
            <a:pPr marL="171450" lvl="0" indent="-171450" rtl="0" fontAlgn="base">
              <a:buFont typeface="Wingdings" panose="05000000000000000000" pitchFamily="2" charset="2"/>
              <a:buChar char="Ø"/>
            </a:pPr>
            <a:r>
              <a:rPr lang="en-US" sz="1200" b="0" i="0" u="none" strike="noStrike" kern="1200" baseline="0" dirty="0">
                <a:solidFill>
                  <a:schemeClr val="tx1"/>
                </a:solidFill>
                <a:effectLst/>
                <a:latin typeface="+mn-lt"/>
                <a:ea typeface="+mn-ea"/>
                <a:cs typeface="+mn-cs"/>
              </a:rPr>
              <a:t>Please make sure you have the following. </a:t>
            </a:r>
          </a:p>
          <a:p>
            <a:pPr marL="171450" lvl="0" indent="-171450" rtl="0" fontAlgn="base">
              <a:buFont typeface="Wingdings" panose="05000000000000000000" pitchFamily="2" charset="2"/>
              <a:buChar char="Ø"/>
            </a:pPr>
            <a:r>
              <a:rPr lang="en-US" sz="1200" b="0" i="1" u="none" strike="noStrike" kern="1200" baseline="0" dirty="0">
                <a:solidFill>
                  <a:schemeClr val="tx1"/>
                </a:solidFill>
                <a:effectLst/>
                <a:latin typeface="+mn-lt"/>
                <a:ea typeface="+mn-ea"/>
                <a:cs typeface="+mn-cs"/>
              </a:rPr>
              <a:t>Explain where they can find their organization’s profile.</a:t>
            </a:r>
          </a:p>
          <a:p>
            <a:pPr marL="171450" lvl="0" indent="-171450" rtl="0" fontAlgn="base">
              <a:buFont typeface="Wingdings" panose="05000000000000000000" pitchFamily="2" charset="2"/>
              <a:buChar char="Ø"/>
            </a:pPr>
            <a:r>
              <a:rPr lang="en-US" sz="1200" b="0" i="1" u="none" strike="noStrike" kern="1200" baseline="0" dirty="0">
                <a:solidFill>
                  <a:schemeClr val="tx1"/>
                </a:solidFill>
                <a:effectLst/>
                <a:latin typeface="+mn-lt"/>
                <a:ea typeface="+mn-ea"/>
                <a:cs typeface="+mn-cs"/>
              </a:rPr>
              <a:t>Insert link to SAW in the chat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030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You should’ve just received an email from dsp-tn@umn.edu containing your organization’s individualized profile. If you do not have it, please message us with your organization name and email. </a:t>
            </a:r>
          </a:p>
          <a:p>
            <a:pPr marL="171450" indent="-171450">
              <a:buFont typeface="Wingdings" panose="05000000000000000000" pitchFamily="2" charset="2"/>
              <a:buChar char="Ø"/>
            </a:pPr>
            <a:r>
              <a:rPr lang="en-US" dirty="0"/>
              <a:t>There were a few outcomes on the profile that were computed by the data provided, and we will show you all these formulas today.</a:t>
            </a:r>
          </a:p>
          <a:p>
            <a:pPr marL="171450" indent="-171450">
              <a:buFont typeface="Wingdings" panose="05000000000000000000" pitchFamily="2" charset="2"/>
              <a:buChar char="Ø"/>
            </a:pPr>
            <a:r>
              <a:rPr lang="en-US" dirty="0"/>
              <a:t>Please pull out the profile to have it in front of you now.  If you don’t have yours, please send me a message in the chat with your organization name</a:t>
            </a:r>
            <a:r>
              <a:rPr lang="en-US" baseline="0" dirty="0"/>
              <a:t> and your email address and we will resend it.</a:t>
            </a:r>
          </a:p>
          <a:p>
            <a:pPr marL="171450" indent="-171450">
              <a:buFont typeface="Wingdings" panose="05000000000000000000" pitchFamily="2" charset="2"/>
              <a:buChar char="Ø"/>
            </a:pPr>
            <a:r>
              <a:rPr lang="en-US" i="1" dirty="0"/>
              <a:t>Poll on next slide</a:t>
            </a:r>
          </a:p>
          <a:p>
            <a:pPr marL="171450" indent="-171450">
              <a:buFont typeface="Wingdings" panose="05000000000000000000" pitchFamily="2" charset="2"/>
              <a:buChar char="Ø"/>
            </a:pPr>
            <a:endParaRPr lang="en-US" i="1" dirty="0"/>
          </a:p>
          <a:p>
            <a:endParaRPr lang="en-US" i="1" dirty="0"/>
          </a:p>
        </p:txBody>
      </p:sp>
      <p:sp>
        <p:nvSpPr>
          <p:cNvPr id="4" name="Slide Number Placeholder 3"/>
          <p:cNvSpPr>
            <a:spLocks noGrp="1"/>
          </p:cNvSpPr>
          <p:nvPr>
            <p:ph type="sldNum" sz="quarter" idx="5"/>
          </p:nvPr>
        </p:nvSpPr>
        <p:spPr/>
        <p:txBody>
          <a:bodyPr/>
          <a:lstStyle/>
          <a:p>
            <a:fld id="{1794951F-DB89-46A0-8245-A40C626A4F19}" type="slidenum">
              <a:rPr lang="en-US" smtClean="0"/>
              <a:t>65</a:t>
            </a:fld>
            <a:endParaRPr lang="en-US"/>
          </a:p>
        </p:txBody>
      </p:sp>
    </p:spTree>
    <p:extLst>
      <p:ext uri="{BB962C8B-B14F-4D97-AF65-F5344CB8AC3E}">
        <p14:creationId xmlns:p14="http://schemas.microsoft.com/office/powerpoint/2010/main" val="39421576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76834" cy="4649283"/>
          </a:xfrm>
        </p:spPr>
        <p:txBody>
          <a:bodyPr>
            <a:normAutofit/>
          </a:bodyPr>
          <a:lstStyle/>
          <a:p>
            <a:pPr marL="171450" indent="-171450">
              <a:buFont typeface="Wingdings" panose="05000000000000000000" pitchFamily="2" charset="2"/>
              <a:buChar char="Ø"/>
            </a:pPr>
            <a:r>
              <a:rPr lang="en-US" i="1" dirty="0"/>
              <a:t>Poll</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These are just some of the points of data you may be already collecting that might inform your next steps. We know there is so much data you can track, from recruitment and marketing data, to opinions and retention trends, to exit interviews.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1" dirty="0"/>
              <a:t>Read poll options, once poll is closed, comment on what you see.</a:t>
            </a:r>
          </a:p>
        </p:txBody>
      </p:sp>
      <p:sp>
        <p:nvSpPr>
          <p:cNvPr id="4" name="Slide Number Placeholder 3"/>
          <p:cNvSpPr>
            <a:spLocks noGrp="1"/>
          </p:cNvSpPr>
          <p:nvPr>
            <p:ph type="sldNum" sz="quarter" idx="10"/>
          </p:nvPr>
        </p:nvSpPr>
        <p:spPr/>
        <p:txBody>
          <a:bodyPr/>
          <a:lstStyle/>
          <a:p>
            <a:fld id="{7C7EF461-0DA1-49B8-9494-EA2A34B00B64}" type="slidenum">
              <a:rPr lang="en-US" smtClean="0"/>
              <a:t>66</a:t>
            </a:fld>
            <a:endParaRPr lang="en-US"/>
          </a:p>
        </p:txBody>
      </p:sp>
    </p:spTree>
    <p:extLst>
      <p:ext uri="{BB962C8B-B14F-4D97-AF65-F5344CB8AC3E}">
        <p14:creationId xmlns:p14="http://schemas.microsoft.com/office/powerpoint/2010/main" val="18983345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The importance of looking at your data is not so much to keep score, but to use the data to inform your efforts and decision making about addressing your workforce challenges. </a:t>
            </a:r>
          </a:p>
          <a:p>
            <a:pPr marL="171450" indent="-171450">
              <a:buFont typeface="Wingdings" panose="05000000000000000000" pitchFamily="2" charset="2"/>
              <a:buChar char="Ø"/>
            </a:pPr>
            <a:r>
              <a:rPr lang="en-US" dirty="0"/>
              <a:t>If your organization is like many other provider organizations, you experience difficulties in recruiting, selecting, training, and/or retaining DSPs and FLSs. </a:t>
            </a:r>
          </a:p>
          <a:p>
            <a:pPr marL="171450" indent="-171450">
              <a:buFont typeface="Wingdings" panose="05000000000000000000" pitchFamily="2" charset="2"/>
              <a:buChar char="Ø"/>
            </a:pPr>
            <a:r>
              <a:rPr lang="en-US" dirty="0"/>
              <a:t>Knowing your data and how your data compares to other organizations like yours can help you be better informed about selecting a strategy to address one of these challenges. </a:t>
            </a:r>
          </a:p>
          <a:p>
            <a:pPr marL="171450" indent="-171450">
              <a:buFont typeface="Wingdings" panose="05000000000000000000" pitchFamily="2" charset="2"/>
              <a:buChar char="Ø"/>
            </a:pPr>
            <a:r>
              <a:rPr lang="en-US" dirty="0"/>
              <a:t>As you become more familiar with your data over time, you can compare your organizational data with your own numbers to see your changes over time.</a:t>
            </a:r>
          </a:p>
          <a:p>
            <a:pPr marL="171450" indent="-171450">
              <a:buFont typeface="Wingdings" panose="05000000000000000000" pitchFamily="2" charset="2"/>
              <a:buChar char="Ø"/>
            </a:pPr>
            <a:r>
              <a:rPr lang="en-US" dirty="0"/>
              <a:t>For example, Cohort 1 organizations have 3 years of data that they can use to inform their workforce activities and see if the strategies they have implemented have made difference in their data. </a:t>
            </a:r>
          </a:p>
          <a:p>
            <a:pPr marL="171450" indent="-171450">
              <a:buFont typeface="Wingdings" panose="05000000000000000000" pitchFamily="2" charset="2"/>
              <a:buChar char="Ø"/>
            </a:pPr>
            <a:r>
              <a:rPr lang="en-US" dirty="0"/>
              <a:t>Ultimately, using your data for decision making can help you to work smarter, not harder.</a:t>
            </a:r>
          </a:p>
        </p:txBody>
      </p:sp>
      <p:sp>
        <p:nvSpPr>
          <p:cNvPr id="4" name="Slide Number Placeholder 3"/>
          <p:cNvSpPr>
            <a:spLocks noGrp="1"/>
          </p:cNvSpPr>
          <p:nvPr>
            <p:ph type="sldNum" sz="quarter" idx="5"/>
          </p:nvPr>
        </p:nvSpPr>
        <p:spPr/>
        <p:txBody>
          <a:bodyPr/>
          <a:lstStyle/>
          <a:p>
            <a:fld id="{1794951F-DB89-46A0-8245-A40C626A4F19}" type="slidenum">
              <a:rPr lang="en-US" smtClean="0"/>
              <a:t>67</a:t>
            </a:fld>
            <a:endParaRPr lang="en-US"/>
          </a:p>
        </p:txBody>
      </p:sp>
    </p:spTree>
    <p:extLst>
      <p:ext uri="{BB962C8B-B14F-4D97-AF65-F5344CB8AC3E}">
        <p14:creationId xmlns:p14="http://schemas.microsoft.com/office/powerpoint/2010/main" val="2731485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Thinking more broadly about using data in our lives, are there other kinds of data you use for decision making? Can you think of any kinds? </a:t>
            </a:r>
          </a:p>
          <a:p>
            <a:pPr marL="171450" indent="-171450">
              <a:buFont typeface="Wingdings" panose="05000000000000000000" pitchFamily="2" charset="2"/>
              <a:buChar char="Ø"/>
            </a:pPr>
            <a:r>
              <a:rPr lang="en-US" dirty="0"/>
              <a:t>As you’re thinking, here are a few examples on your screen. </a:t>
            </a:r>
            <a:r>
              <a:rPr lang="en-US" i="1" dirty="0"/>
              <a:t>Explain one of them. </a:t>
            </a:r>
            <a:endParaRPr lang="en-US" dirty="0"/>
          </a:p>
          <a:p>
            <a:pPr marL="628650" lvl="1" indent="-171450">
              <a:buFont typeface="Wingdings" panose="05000000000000000000" pitchFamily="2" charset="2"/>
              <a:buChar char="Ø"/>
            </a:pPr>
            <a:r>
              <a:rPr lang="en-US" dirty="0"/>
              <a:t>Do you have a smart watch with rings that track your active calories burned, or number of times you’ve stood up and walked around today? All of that information can be used to inform your choices about exercise and activity.</a:t>
            </a:r>
          </a:p>
          <a:p>
            <a:pPr marL="628650" lvl="1" indent="-171450">
              <a:buFont typeface="Wingdings" panose="05000000000000000000" pitchFamily="2" charset="2"/>
              <a:buChar char="Ø"/>
            </a:pPr>
            <a:r>
              <a:rPr lang="en-US" dirty="0"/>
              <a:t>Do you use a budget to help you track your spending? Maybe you use some kind of rule of thumb like the one on your screen or a credit card report to help you track where your money is going. Knowing how you spend can help you make informed decisions about your choices in the future. </a:t>
            </a:r>
          </a:p>
          <a:p>
            <a:pPr marL="628650" lvl="1" indent="-171450">
              <a:buFont typeface="Wingdings" panose="05000000000000000000" pitchFamily="2" charset="2"/>
              <a:buChar char="Ø"/>
            </a:pPr>
            <a:r>
              <a:rPr lang="en-US" dirty="0"/>
              <a:t>Finally, report cards may have kind of data the help you inform your efforts in spending your time and energy as you or your children or grandchildren study. Ideally, your grade should reflect how well you have mastered the content. </a:t>
            </a:r>
          </a:p>
          <a:p>
            <a:pPr marL="628650" lvl="1" indent="-171450">
              <a:buFont typeface="Wingdings" panose="05000000000000000000" pitchFamily="2" charset="2"/>
              <a:buChar char="Ø"/>
            </a:pPr>
            <a:r>
              <a:rPr lang="en-US" dirty="0"/>
              <a:t>What other kinds of data do you use in your personal or work life? You can use the chat box or unmute your microphone to tell us.</a:t>
            </a:r>
          </a:p>
          <a:p>
            <a:pPr marL="1085850" lvl="2" indent="-171450">
              <a:buFont typeface="Wingdings" panose="05000000000000000000" pitchFamily="2" charset="2"/>
              <a:buChar char="Ø"/>
            </a:pPr>
            <a:r>
              <a:rPr lang="en-US" dirty="0"/>
              <a:t>[A few examples: taking temperature when going to work or school during the COVID-19 pandemic (going home if temperature is above 100.4), keeping track of your mileage you’ve driven on this tank of gas to make sure you fill up again before you run out, etc.]</a:t>
            </a:r>
          </a:p>
        </p:txBody>
      </p:sp>
      <p:sp>
        <p:nvSpPr>
          <p:cNvPr id="4" name="Slide Number Placeholder 3"/>
          <p:cNvSpPr>
            <a:spLocks noGrp="1"/>
          </p:cNvSpPr>
          <p:nvPr>
            <p:ph type="sldNum" sz="quarter" idx="5"/>
          </p:nvPr>
        </p:nvSpPr>
        <p:spPr/>
        <p:txBody>
          <a:bodyPr/>
          <a:lstStyle/>
          <a:p>
            <a:fld id="{1794951F-DB89-46A0-8245-A40C626A4F19}" type="slidenum">
              <a:rPr lang="en-US" smtClean="0"/>
              <a:t>68</a:t>
            </a:fld>
            <a:endParaRPr lang="en-US"/>
          </a:p>
        </p:txBody>
      </p:sp>
    </p:spTree>
    <p:extLst>
      <p:ext uri="{BB962C8B-B14F-4D97-AF65-F5344CB8AC3E}">
        <p14:creationId xmlns:p14="http://schemas.microsoft.com/office/powerpoint/2010/main" val="15786428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62022" cy="4447187"/>
          </a:xfrm>
        </p:spPr>
        <p:txBody>
          <a:bodyPr>
            <a:normAutofit lnSpcReduction="10000"/>
          </a:bodyPr>
          <a:lstStyle/>
          <a:p>
            <a:pPr marL="0" indent="0">
              <a:buFont typeface="Wingdings" panose="05000000000000000000" pitchFamily="2" charset="2"/>
              <a:buNone/>
            </a:pPr>
            <a:r>
              <a:rPr lang="en-US" sz="1200" dirty="0"/>
              <a:t>Talking Points:</a:t>
            </a:r>
          </a:p>
          <a:p>
            <a:pPr marL="171450" indent="-171450">
              <a:buFont typeface="Wingdings" panose="05000000000000000000" pitchFamily="2" charset="2"/>
              <a:buChar char="Ø"/>
            </a:pPr>
            <a:r>
              <a:rPr lang="en-US" sz="1200" dirty="0"/>
              <a:t>How</a:t>
            </a:r>
            <a:r>
              <a:rPr lang="en-US" sz="1200" baseline="0" dirty="0"/>
              <a:t> many of you collect workforce data in your organizations? </a:t>
            </a:r>
            <a:r>
              <a:rPr lang="en-US" sz="1200" i="1" baseline="0" dirty="0"/>
              <a:t>Ask for thumbs up</a:t>
            </a:r>
            <a:endParaRPr lang="en-US" sz="1200" baseline="0" dirty="0"/>
          </a:p>
          <a:p>
            <a:pPr marL="171450" indent="-171450">
              <a:buFont typeface="Wingdings" panose="05000000000000000000" pitchFamily="2" charset="2"/>
              <a:buChar char="Ø"/>
            </a:pPr>
            <a:r>
              <a:rPr lang="en-US" sz="1200" baseline="0" dirty="0"/>
              <a:t>How many of you use this data to make decision around which strategies or solutions to try to address a particular workforce challenge you may have? </a:t>
            </a:r>
            <a:r>
              <a:rPr lang="en-US" sz="1200" i="1" baseline="0" dirty="0"/>
              <a:t>Ask for thumbs up</a:t>
            </a:r>
          </a:p>
          <a:p>
            <a:pPr marL="171450" indent="-171450">
              <a:buFont typeface="Wingdings" panose="05000000000000000000" pitchFamily="2" charset="2"/>
              <a:buChar char="Ø"/>
            </a:pPr>
            <a:r>
              <a:rPr lang="en-US" sz="1200" baseline="0" dirty="0"/>
              <a:t>Collecting and analyzing your workforce data is an important step in considering strategies for improving workforce stability in your organizations and at all levels.  Understanding workforce data can help you make decisions about choosing workforce solutions that are most likely to result in improving workforce stability.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aseline="0" dirty="0"/>
              <a:t>These are the current most commonly used data sources and include state level studies, national staff stability survey and data from Bureau of Labor Statistics and census data.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dirty="0"/>
              <a:t>We have found PHI data sets to be most helpful in understanding the scope of the DSW workforce.  While there isn’t a standard occupational code for DSP, the PHI data captures the largest group of direct care workers that includes DSPs. One thing to be cautious of when comparing your data to other data sources is to ensure that the data are computed in similar ways and with similar populations. When we discuss PHI data, for example, we know that the data might include additional workers. </a:t>
            </a:r>
          </a:p>
          <a:p>
            <a:pPr marL="171450" indent="-171450">
              <a:buFont typeface="Wingdings" panose="05000000000000000000" pitchFamily="2" charset="2"/>
              <a:buChar char="Ø"/>
            </a:pPr>
            <a:r>
              <a:rPr lang="en-US" sz="1200" dirty="0"/>
              <a:t>Some ways we</a:t>
            </a:r>
            <a:r>
              <a:rPr lang="en-US" sz="1200" baseline="0" dirty="0"/>
              <a:t> use workforce data include:</a:t>
            </a:r>
            <a:endParaRPr lang="en-US" sz="1200" dirty="0"/>
          </a:p>
          <a:p>
            <a:pPr marL="628650" lvl="1" indent="-171450">
              <a:buFont typeface="Wingdings" panose="05000000000000000000" pitchFamily="2" charset="2"/>
              <a:buChar char="Ø"/>
            </a:pPr>
            <a:r>
              <a:rPr lang="en-US" sz="1200" dirty="0"/>
              <a:t>Is</a:t>
            </a:r>
            <a:r>
              <a:rPr lang="en-US" sz="1200" baseline="0" dirty="0"/>
              <a:t> i</a:t>
            </a:r>
            <a:r>
              <a:rPr lang="en-US" sz="1200" dirty="0"/>
              <a:t>n our legislative advocacy</a:t>
            </a:r>
          </a:p>
          <a:p>
            <a:pPr marL="628650" lvl="1" indent="-171450">
              <a:buFont typeface="Wingdings" panose="05000000000000000000" pitchFamily="2" charset="2"/>
              <a:buChar char="Ø"/>
            </a:pPr>
            <a:r>
              <a:rPr lang="en-US" sz="1200" dirty="0"/>
              <a:t>To</a:t>
            </a:r>
            <a:r>
              <a:rPr lang="en-US" sz="1200" baseline="0" dirty="0"/>
              <a:t> increase a</a:t>
            </a:r>
            <a:r>
              <a:rPr lang="en-US" sz="1200" dirty="0"/>
              <a:t>ccuracy in separating information DSP who with certain populations or types of services</a:t>
            </a:r>
          </a:p>
          <a:p>
            <a:pPr marL="628650" lvl="1" indent="-171450">
              <a:buFont typeface="Wingdings" panose="05000000000000000000" pitchFamily="2" charset="2"/>
              <a:buChar char="Ø"/>
            </a:pPr>
            <a:r>
              <a:rPr lang="en-US" sz="1200" dirty="0"/>
              <a:t>To make informed policy and practice decisions</a:t>
            </a:r>
          </a:p>
          <a:p>
            <a:pPr marL="628650" lvl="1" indent="-171450">
              <a:buFont typeface="Wingdings" panose="05000000000000000000" pitchFamily="2" charset="2"/>
              <a:buChar char="Ø"/>
            </a:pPr>
            <a:r>
              <a:rPr lang="en-US" sz="1200" dirty="0"/>
              <a:t>To drive Data-based decision making within states, counties and </a:t>
            </a:r>
            <a:r>
              <a:rPr lang="en-US" dirty="0"/>
              <a:t>organizations</a:t>
            </a:r>
            <a:endParaRPr lang="en-US" sz="1200" dirty="0"/>
          </a:p>
          <a:p>
            <a:pPr marL="628650" lvl="1" indent="-171450">
              <a:buFont typeface="Wingdings" panose="05000000000000000000" pitchFamily="2" charset="2"/>
              <a:buChar char="Ø"/>
            </a:pPr>
            <a:r>
              <a:rPr lang="en-US" sz="1200" dirty="0"/>
              <a:t>To create wage scales within organizations</a:t>
            </a:r>
          </a:p>
          <a:p>
            <a:endParaRPr lang="en-US" dirty="0"/>
          </a:p>
        </p:txBody>
      </p:sp>
      <p:sp>
        <p:nvSpPr>
          <p:cNvPr id="4" name="Slide Number Placeholder 3"/>
          <p:cNvSpPr>
            <a:spLocks noGrp="1"/>
          </p:cNvSpPr>
          <p:nvPr>
            <p:ph type="sldNum" sz="quarter" idx="5"/>
          </p:nvPr>
        </p:nvSpPr>
        <p:spPr/>
        <p:txBody>
          <a:bodyPr/>
          <a:lstStyle/>
          <a:p>
            <a:fld id="{3BBCF397-A6DB-6D47-93FD-904234E67E82}" type="slidenum">
              <a:rPr lang="en-US" smtClean="0"/>
              <a:t>69</a:t>
            </a:fld>
            <a:endParaRPr lang="en-US" dirty="0"/>
          </a:p>
        </p:txBody>
      </p:sp>
    </p:spTree>
    <p:extLst>
      <p:ext uri="{BB962C8B-B14F-4D97-AF65-F5344CB8AC3E}">
        <p14:creationId xmlns:p14="http://schemas.microsoft.com/office/powerpoint/2010/main" val="146183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975532" cy="434325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baseline="0" dirty="0"/>
              <a:t>With us in each regions are your Regional </a:t>
            </a:r>
          </a:p>
          <a:p>
            <a:pPr marL="640594" lvl="1" indent="-174708">
              <a:buFont typeface="Wingdings" panose="05000000000000000000" pitchFamily="2" charset="2"/>
              <a:buChar char="Ø"/>
            </a:pPr>
            <a:r>
              <a:rPr lang="en-US" baseline="0" dirty="0"/>
              <a:t>Let’s start with __________________________________. Please say your name, where you work and the role you play there. </a:t>
            </a:r>
          </a:p>
          <a:p>
            <a:pPr marL="640594" lvl="1" indent="-174708">
              <a:buFont typeface="Wingdings" panose="05000000000000000000" pitchFamily="2" charset="2"/>
              <a:buChar char="Ø"/>
            </a:pPr>
            <a:r>
              <a:rPr lang="en-US" i="1" baseline="0" dirty="0"/>
              <a:t>Call upon each Coach</a:t>
            </a:r>
          </a:p>
          <a:p>
            <a:pPr marL="640594" lvl="1" indent="-174708">
              <a:buFont typeface="Wingdings" panose="05000000000000000000" pitchFamily="2" charset="2"/>
              <a:buChar char="Ø"/>
            </a:pPr>
            <a:endParaRPr lang="en-US" i="1" baseline="0" dirty="0"/>
          </a:p>
          <a:p>
            <a:pPr marL="174708" indent="-174708">
              <a:buFont typeface="Wingdings" panose="05000000000000000000" pitchFamily="2" charset="2"/>
              <a:buChar char="Ø"/>
            </a:pPr>
            <a:r>
              <a:rPr lang="en-US" dirty="0"/>
              <a:t>Thank you everyone. Before we have you introduce</a:t>
            </a:r>
            <a:r>
              <a:rPr lang="en-US" baseline="0" dirty="0"/>
              <a:t> yourself, we are going to give you an overview of what we will be doing today and over the next month in these workshops. </a:t>
            </a:r>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7197511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Talking Point:</a:t>
            </a:r>
          </a:p>
          <a:p>
            <a:pPr marL="171450" indent="-171450">
              <a:buFont typeface="Wingdings" panose="05000000000000000000" pitchFamily="2" charset="2"/>
              <a:buChar char="Ø"/>
            </a:pPr>
            <a:r>
              <a:rPr lang="en-US" dirty="0"/>
              <a:t>We have collected 3 years of annual organizational data. There were changes to survey used between year 1 and year 2. Year 3 we added questions about your experiences during COVID-19.</a:t>
            </a:r>
          </a:p>
          <a:p>
            <a:pPr marL="171450" indent="-171450">
              <a:buFont typeface="Wingdings" panose="05000000000000000000" pitchFamily="2" charset="2"/>
              <a:buChar char="Ø"/>
            </a:pPr>
            <a:r>
              <a:rPr lang="en-US" dirty="0"/>
              <a:t>Results of year 1 with 2018 data and year 2 with 2019 data were compiled in the corresponding reports, along with state and regional profiles. These are available on the website. </a:t>
            </a:r>
          </a:p>
          <a:p>
            <a:pPr marL="171450" indent="-171450">
              <a:buFont typeface="Wingdings" panose="05000000000000000000" pitchFamily="2" charset="2"/>
              <a:buChar char="Ø"/>
            </a:pPr>
            <a:r>
              <a:rPr lang="en-US" dirty="0"/>
              <a:t>We will look today at results from the Year 3 2020 survey results that are also available in report and profiles, and will be available on the website. The profiles contain selected information – not all the information provided by organizations that completed the survey are compiled in the profiles. The profiles are designed to include information that is particularly important for decision making regarding workforce recruitment and retention.</a:t>
            </a:r>
          </a:p>
          <a:p>
            <a:pPr marL="171450" indent="-171450">
              <a:buFont typeface="Wingdings" panose="05000000000000000000" pitchFamily="2" charset="2"/>
              <a:buChar char="Ø"/>
            </a:pPr>
            <a:r>
              <a:rPr lang="en-US" i="1" dirty="0"/>
              <a:t>STOP FOR QUESTIONS.</a:t>
            </a:r>
            <a:endParaRPr lang="en-US" dirty="0"/>
          </a:p>
          <a:p>
            <a:pPr marL="171450" indent="-171450">
              <a:buFontTx/>
              <a:buChar char="-"/>
            </a:pPr>
            <a:endParaRPr lang="en-US" dirty="0"/>
          </a:p>
          <a:p>
            <a:pPr marL="171450" indent="-171450">
              <a:buFontTx/>
              <a:buChar char="-"/>
            </a:pPr>
            <a:r>
              <a:rPr lang="en-US" dirty="0"/>
              <a:t>Quick snapshot of data:</a:t>
            </a:r>
          </a:p>
          <a:p>
            <a:r>
              <a:rPr lang="en-US" dirty="0"/>
              <a:t>12 month period the data reflects </a:t>
            </a:r>
          </a:p>
          <a:p>
            <a:pPr lvl="1"/>
            <a:r>
              <a:rPr lang="en-US" dirty="0"/>
              <a:t>January 1, 2019 - December 31, 2019</a:t>
            </a:r>
          </a:p>
          <a:p>
            <a:r>
              <a:rPr lang="en-US" dirty="0"/>
              <a:t>When it was fielded</a:t>
            </a:r>
          </a:p>
          <a:p>
            <a:pPr lvl="1"/>
            <a:r>
              <a:rPr lang="en-US" dirty="0"/>
              <a:t>March 2, 2020; closed May 13, 2020</a:t>
            </a:r>
          </a:p>
          <a:p>
            <a:r>
              <a:rPr lang="en-US" dirty="0"/>
              <a:t>Response rates</a:t>
            </a:r>
          </a:p>
          <a:p>
            <a:pPr lvl="1"/>
            <a:r>
              <a:rPr lang="en-US" dirty="0"/>
              <a:t>Of the 124 providers in the sample</a:t>
            </a:r>
          </a:p>
          <a:p>
            <a:pPr lvl="2"/>
            <a:r>
              <a:rPr lang="en-US" dirty="0"/>
              <a:t>18.7% (20) did not respond at all</a:t>
            </a:r>
          </a:p>
          <a:p>
            <a:pPr lvl="2"/>
            <a:r>
              <a:rPr lang="en-US" dirty="0"/>
              <a:t>11.3% (12) had incomplete data</a:t>
            </a:r>
          </a:p>
          <a:p>
            <a:pPr lvl="2"/>
            <a:r>
              <a:rPr lang="en-US" dirty="0"/>
              <a:t>70% (75) submitted a year #2 survey</a:t>
            </a:r>
          </a:p>
          <a:p>
            <a:pPr lvl="1"/>
            <a:r>
              <a:rPr lang="en-US" dirty="0"/>
              <a:t>Of the 75 submitted surveys</a:t>
            </a:r>
          </a:p>
          <a:p>
            <a:pPr lvl="2"/>
            <a:r>
              <a:rPr lang="en-US" dirty="0"/>
              <a:t>53.3% (40) participated in Year 1 survey</a:t>
            </a:r>
          </a:p>
          <a:p>
            <a:pPr lvl="2"/>
            <a:r>
              <a:rPr lang="en-US" dirty="0"/>
              <a:t>46.7% (35) were new participants </a:t>
            </a:r>
          </a:p>
          <a:p>
            <a:pPr marL="914400" lvl="2" indent="0">
              <a:buNone/>
            </a:pPr>
            <a:endParaRPr lang="en-US" dirty="0"/>
          </a:p>
          <a:p>
            <a:pPr lvl="1"/>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3657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Page 5 of your self-assessment workbook has a chart on it like the one on your screen. </a:t>
            </a:r>
          </a:p>
          <a:p>
            <a:pPr marL="171450" indent="-171450">
              <a:buFont typeface="Wingdings" panose="05000000000000000000" pitchFamily="2" charset="2"/>
              <a:buChar char="Ø"/>
            </a:pPr>
            <a:r>
              <a:rPr lang="en-US" dirty="0"/>
              <a:t>On the left of the chart are the types of data that are included on the organizational, regional and state profiles. </a:t>
            </a:r>
          </a:p>
          <a:p>
            <a:pPr marL="628650" lvl="1" indent="-171450">
              <a:buFont typeface="Wingdings" panose="05000000000000000000" pitchFamily="2" charset="2"/>
              <a:buChar char="Ø"/>
            </a:pPr>
            <a:r>
              <a:rPr lang="en-US" dirty="0"/>
              <a:t>The data from the top box on the profile are not included in the chart, as those are more descriptive data about your organization and don’t lend them selves as well to comparison. </a:t>
            </a:r>
          </a:p>
          <a:p>
            <a:pPr marL="171450" indent="-171450">
              <a:buFont typeface="Wingdings" panose="05000000000000000000" pitchFamily="2" charset="2"/>
              <a:buChar char="Ø"/>
            </a:pPr>
            <a:r>
              <a:rPr lang="en-US" dirty="0"/>
              <a:t>The middle columns in the chart are labeled at the top with “our organization,” ”our region,” and “State of Tennessee.” As we move through this presentation of data, you’ll have the opportunity to fill in “state of </a:t>
            </a:r>
            <a:r>
              <a:rPr lang="en-US" dirty="0" err="1"/>
              <a:t>tennesee</a:t>
            </a:r>
            <a:r>
              <a:rPr lang="en-US" dirty="0"/>
              <a:t>” and use the profile we sent you to fill in the “our organization” columns. We will give you time to do this as we review each piece of data. </a:t>
            </a:r>
          </a:p>
          <a:p>
            <a:pPr marL="171450" indent="-171450">
              <a:buFont typeface="Wingdings" panose="05000000000000000000" pitchFamily="2" charset="2"/>
              <a:buChar char="Ø"/>
            </a:pPr>
            <a:r>
              <a:rPr lang="en-US" dirty="0"/>
              <a:t>Later this week, you’ll want to go to the website and find your region’s data and fill this in as well. This can give you more focused information regarding what organizations near you are experiencing.</a:t>
            </a:r>
          </a:p>
          <a:p>
            <a:pPr marL="171450" indent="-171450">
              <a:buFont typeface="Wingdings" panose="05000000000000000000" pitchFamily="2" charset="2"/>
              <a:buChar char="Ø"/>
            </a:pPr>
            <a:r>
              <a:rPr lang="en-US" dirty="0"/>
              <a:t>On the right, there is a small space for you to make notes as we go along today. You can note data where you have some questions or concerns that you’d like to revisit later.</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i="1" dirty="0"/>
              <a:t>Facilitator note: When reviewing the data later, slow down and allow time for organizations to do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739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a:t>
            </a:r>
          </a:p>
          <a:p>
            <a:r>
              <a:rPr lang="en-US" dirty="0"/>
              <a:t>Shown on your screen is the first box from the state of Tennessee profile from the 2019 survey results. These data are not included in the chart in your self-assessment workbook, so you don’t need to enter them there.</a:t>
            </a:r>
          </a:p>
          <a:p>
            <a:pPr marL="171450" indent="-171450">
              <a:buFont typeface="Wingdings" panose="05000000000000000000" pitchFamily="2" charset="2"/>
              <a:buChar char="Ø"/>
            </a:pPr>
            <a:r>
              <a:rPr lang="en-US" i="0" dirty="0"/>
              <a:t>In the organizational characteristics section of the profiles, there is some descriptive information provided that we will cover briefly.</a:t>
            </a:r>
          </a:p>
          <a:p>
            <a:pPr marL="171450" indent="-171450">
              <a:buFont typeface="Wingdings" panose="05000000000000000000" pitchFamily="2" charset="2"/>
              <a:buChar char="Ø"/>
            </a:pPr>
            <a:r>
              <a:rPr lang="en-US" i="0" dirty="0"/>
              <a:t>In the service regions section, 48% of people served are in the middle region of the state, 35% are in the east region, and 17% in the west region of the state. </a:t>
            </a:r>
          </a:p>
          <a:p>
            <a:pPr marL="171450" indent="-171450">
              <a:buFont typeface="Wingdings" panose="05000000000000000000" pitchFamily="2" charset="2"/>
              <a:buChar char="Ø"/>
            </a:pPr>
            <a:r>
              <a:rPr lang="en-US" i="0" dirty="0"/>
              <a:t>There were 7,267 people who received services across the organizations that reported. 7,333 DSPs were employed and 629 frontline supervisors. The other employees at the organizations are also listed in the state profile. [don’t read the rest of them…]</a:t>
            </a:r>
          </a:p>
          <a:p>
            <a:pPr marL="171450" indent="-171450">
              <a:buFont typeface="Wingdings" panose="05000000000000000000" pitchFamily="2" charset="2"/>
              <a:buChar char="Ø"/>
            </a:pPr>
            <a:r>
              <a:rPr lang="en-US" i="0" dirty="0"/>
              <a:t>There were 3,451 services sites reported, which broke down into the following percentages: 59% of services were provided in family or individual homes, 20% were in agency or facility sites (including group homes), 17% in job sites, and 4% were provided in other types of sites. You can find more information about the other types of sites in the report.</a:t>
            </a:r>
          </a:p>
          <a:p>
            <a:pPr marL="171450" indent="-171450">
              <a:buFont typeface="Wingdings" panose="05000000000000000000" pitchFamily="2" charset="2"/>
              <a:buChar char="Ø"/>
            </a:pPr>
            <a:r>
              <a:rPr lang="en-US" dirty="0"/>
              <a:t>This information is meant to help place you in the data. Where does your organization stand in relation to state-wide data? </a:t>
            </a:r>
          </a:p>
          <a:p>
            <a:pPr marL="171450" indent="-171450">
              <a:buFont typeface="Wingdings" panose="05000000000000000000" pitchFamily="2" charset="2"/>
              <a:buChar char="Ø"/>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72</a:t>
            </a:fld>
            <a:endParaRPr lang="en-US"/>
          </a:p>
        </p:txBody>
      </p:sp>
    </p:spTree>
    <p:extLst>
      <p:ext uri="{BB962C8B-B14F-4D97-AF65-F5344CB8AC3E}">
        <p14:creationId xmlns:p14="http://schemas.microsoft.com/office/powerpoint/2010/main" val="37527452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The next section of will include information about state and regional comparison data on the employment of direct support professionals. Moving down the profile, this information is below the organization characteristics section. </a:t>
            </a:r>
          </a:p>
        </p:txBody>
      </p:sp>
      <p:sp>
        <p:nvSpPr>
          <p:cNvPr id="4" name="Slide Number Placeholder 3"/>
          <p:cNvSpPr>
            <a:spLocks noGrp="1"/>
          </p:cNvSpPr>
          <p:nvPr>
            <p:ph type="sldNum" sz="quarter" idx="5"/>
          </p:nvPr>
        </p:nvSpPr>
        <p:spPr/>
        <p:txBody>
          <a:bodyPr/>
          <a:lstStyle/>
          <a:p>
            <a:fld id="{1794951F-DB89-46A0-8245-A40C626A4F19}" type="slidenum">
              <a:rPr lang="en-US" smtClean="0"/>
              <a:t>73</a:t>
            </a:fld>
            <a:endParaRPr lang="en-US"/>
          </a:p>
        </p:txBody>
      </p:sp>
    </p:spTree>
    <p:extLst>
      <p:ext uri="{BB962C8B-B14F-4D97-AF65-F5344CB8AC3E}">
        <p14:creationId xmlns:p14="http://schemas.microsoft.com/office/powerpoint/2010/main" val="26691493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In the survey we asked about Direct Support Professionals (DSPs) and Frontline Supervisors (FLSs).</a:t>
            </a:r>
          </a:p>
          <a:p>
            <a:pPr marL="171450" indent="-171450">
              <a:buFont typeface="Wingdings" panose="05000000000000000000" pitchFamily="2" charset="2"/>
              <a:buChar char="Ø"/>
            </a:pPr>
            <a:r>
              <a:rPr lang="en-US" dirty="0"/>
              <a:t>There are many job titles for both direct support professionals and frontline supervisors, so before we discuss the information reported on these workers, we wanted to be clear about the definitions we provided in the survey for these workers when we asked about them. </a:t>
            </a:r>
          </a:p>
          <a:p>
            <a:pPr marL="628650" lvl="1" indent="-171450">
              <a:buFont typeface="Wingdings" panose="05000000000000000000" pitchFamily="2" charset="2"/>
              <a:buChar char="Ø"/>
            </a:pPr>
            <a:r>
              <a:rPr lang="en-US" dirty="0"/>
              <a:t>Please note that these definitions are based on job descriptions for employees. Given that some workers may shift into different roles or work additional hours, the job descriptions are the best way to categorize employees and is also more likely to align with the ways that human resource staff can provided data.</a:t>
            </a:r>
          </a:p>
          <a:p>
            <a:pPr marL="628650" lvl="1" indent="-171450">
              <a:buFont typeface="Wingdings" panose="05000000000000000000" pitchFamily="2" charset="2"/>
              <a:buChar char="Ø"/>
            </a:pPr>
            <a:r>
              <a:rPr lang="en-US" dirty="0"/>
              <a:t>Direct support professionals were defined as, “those employees whose job descriptions require them to provide at least 50% of their scheduled hours doing direct support tasks.” Depending on the settings where you provide services, these may include personal care, medication administration, job supports, transportation, budgeting, and other tasks. Some DSPs provide supervision to other DSPs, but many organizations have found it helpful to use this designation to separate DSPs from FLSs, whose primary task is supervision of DSPs.</a:t>
            </a:r>
          </a:p>
          <a:p>
            <a:pPr marL="628650" lvl="1" indent="-171450">
              <a:buFont typeface="Wingdings" panose="05000000000000000000" pitchFamily="2" charset="2"/>
              <a:buChar char="Ø"/>
            </a:pPr>
            <a:r>
              <a:rPr lang="en-US" dirty="0"/>
              <a:t>The survey included organizations that employ DSPs in family model provider.</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Frontline supervisors are distinguished by a different definition in which the employee provides at least 50% of their scheduled role in supervision of DSPs. They may also provide some direct support, but their primary responsibility, that is at least 50% of their job description, is in supervision. We often get questions about how to count FLS because many are providing direct support due to high vacancy rates and the inability to hire enough staff to fill all funded positions. This is where to refer to job descriptions if you have questions. FLS may have job titles like program director, house supervisor, house coordinator or others. </a:t>
            </a:r>
          </a:p>
          <a:p>
            <a:pPr marL="171450" lvl="0" indent="-171450">
              <a:buFont typeface="Wingdings" panose="05000000000000000000" pitchFamily="2" charset="2"/>
              <a:buChar char="Ø"/>
            </a:pPr>
            <a:r>
              <a:rPr lang="en-US" dirty="0"/>
              <a:t>We will first be reviewing data about DSPs. </a:t>
            </a:r>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74</a:t>
            </a:fld>
            <a:endParaRPr lang="en-US"/>
          </a:p>
        </p:txBody>
      </p:sp>
    </p:spTree>
    <p:extLst>
      <p:ext uri="{BB962C8B-B14F-4D97-AF65-F5344CB8AC3E}">
        <p14:creationId xmlns:p14="http://schemas.microsoft.com/office/powerpoint/2010/main" val="2012150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a:t>
            </a:r>
          </a:p>
          <a:p>
            <a:pPr marL="171450" indent="-171450">
              <a:buFont typeface="Wingdings" panose="05000000000000000000" pitchFamily="2" charset="2"/>
              <a:buChar char="Ø"/>
            </a:pPr>
            <a:r>
              <a:rPr lang="en-US" dirty="0"/>
              <a:t>Looking first at the Direct Support Professionals in the state. </a:t>
            </a:r>
          </a:p>
          <a:p>
            <a:pPr marL="171450" indent="-171450">
              <a:buFont typeface="Wingdings" panose="05000000000000000000" pitchFamily="2" charset="2"/>
              <a:buChar char="Ø"/>
            </a:pPr>
            <a:r>
              <a:rPr lang="en-US" dirty="0"/>
              <a:t>These are your first data points to enter into the “state of </a:t>
            </a:r>
            <a:r>
              <a:rPr lang="en-US" dirty="0" err="1"/>
              <a:t>tennessee</a:t>
            </a:r>
            <a:r>
              <a:rPr lang="en-US" dirty="0"/>
              <a:t>” column on your organizational workforce chart. Of the 50 organizations who participated,</a:t>
            </a:r>
          </a:p>
          <a:p>
            <a:pPr marL="171450" indent="-171450">
              <a:buFont typeface="Wingdings" panose="05000000000000000000" pitchFamily="2" charset="2"/>
              <a:buChar char="Ø"/>
            </a:pPr>
            <a:r>
              <a:rPr lang="en-US" dirty="0"/>
              <a:t>4% of the DSPs are on-call, temporary or PRN staff. These are employees who do not work regular hours. As a note, they are not part time or full time DSPs who work extra hours on an as-needed basis. They are not considered part time or full time DSPs. On call/temporary DSPs are not included in our numbers for turnover, for example, as we expect them to come and go. </a:t>
            </a:r>
          </a:p>
          <a:p>
            <a:pPr marL="171450" indent="-171450">
              <a:buFont typeface="Wingdings" panose="05000000000000000000" pitchFamily="2" charset="2"/>
              <a:buChar char="Ø"/>
            </a:pPr>
            <a:r>
              <a:rPr lang="en-US" dirty="0"/>
              <a:t>Across the state, 30% of DSPs were part time DSPs.</a:t>
            </a:r>
          </a:p>
          <a:p>
            <a:pPr marL="171450" indent="-171450">
              <a:buFont typeface="Wingdings" panose="05000000000000000000" pitchFamily="2" charset="2"/>
              <a:buChar char="Ø"/>
            </a:pPr>
            <a:r>
              <a:rPr lang="en-US" dirty="0"/>
              <a:t>Finally, 66% of DSPs were considered “full time” by their organization. Organizations may have defined their DSPs as full time in different ways (for example working 30 hours per week, 40 hours per week, or another designation). Organizations also reported on the survey how they define “full time” for DSPs. If you’re interested to see how organizations responded to this question you can consult the 2019 report. </a:t>
            </a:r>
          </a:p>
          <a:p>
            <a:pPr marL="171450" indent="-171450">
              <a:buFont typeface="Wingdings" panose="05000000000000000000" pitchFamily="2" charset="2"/>
              <a:buChar char="Ø"/>
            </a:pPr>
            <a:r>
              <a:rPr lang="en-US" dirty="0"/>
              <a:t>Make sure to note these statewide data points on the organizational workforce data chart. </a:t>
            </a:r>
            <a:r>
              <a:rPr lang="en-US" i="1" dirty="0"/>
              <a:t>Pause.</a:t>
            </a:r>
            <a:endParaRPr lang="en-US" dirty="0"/>
          </a:p>
          <a:p>
            <a:pPr marL="171450" indent="-171450">
              <a:buFont typeface="Wingdings" panose="05000000000000000000" pitchFamily="2" charset="2"/>
              <a:buChar char="Ø"/>
            </a:pPr>
            <a:r>
              <a:rPr lang="en-US" dirty="0"/>
              <a:t>Finally, we asked organizations to indicate the percentage of DSPs who work across service types in their organization. Statewide, 62% of DSPs worked across service types, meaning that they worked in ECF CHOICES, as well as another service type including DIDD Waiver, Vocational Rehabilitation, and CHOICE (non-ECF CHOICES). This data point is not on your organizational workforce data chart but is an interesting piece of information to know about ECF Choices providers.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3218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228600" indent="-228600">
              <a:buFont typeface="Wingdings" panose="05000000000000000000" pitchFamily="2" charset="2"/>
              <a:buChar char="Ø"/>
            </a:pPr>
            <a:r>
              <a:rPr lang="en-US" dirty="0"/>
              <a:t>A few points of comparison with other available data about the direct support workforce. PHI analyzes data collected through the Bureau of Labor Statistics, including projected growth of various workforces over time. If you’ll remember, there is no SOC code for Direct Support Professionals, but DSPs are sometimes counted are home care workers. The growth in demand for home care workers is depicted in the top bars on the screen. In 2016, nearly 2 million home care workers were documented. There is a 52% increase in demand for homecare workers projected by 2026. In 2026, the demand for these workers is expected to be over 3 million! </a:t>
            </a:r>
          </a:p>
          <a:p>
            <a:pPr marL="228600" indent="-228600">
              <a:buFont typeface="Wingdings" panose="05000000000000000000" pitchFamily="2" charset="2"/>
              <a:buChar char="Ø"/>
            </a:pPr>
            <a:r>
              <a:rPr lang="en-US" baseline="0" dirty="0"/>
              <a:t>There are some other comparison figures on the screen to show the differences in demand. Demand for nursing home workers is expected to remain steady in the same time period. The average of other industries is expected to grow 16%. </a:t>
            </a:r>
          </a:p>
          <a:p>
            <a:pPr marL="685800" lvl="1" indent="-228600">
              <a:buFont typeface="Wingdings" panose="05000000000000000000" pitchFamily="2" charset="2"/>
              <a:buChar char="Ø"/>
            </a:pPr>
            <a:r>
              <a:rPr lang="en-US" baseline="0" dirty="0"/>
              <a:t>This means that the demand for home care workers is expected to grow by over three times that of other workforces. </a:t>
            </a:r>
          </a:p>
          <a:p>
            <a:pPr marL="228600" indent="-228600">
              <a:buFont typeface="Wingdings" panose="05000000000000000000" pitchFamily="2" charset="2"/>
              <a:buChar char="Ø"/>
            </a:pPr>
            <a:r>
              <a:rPr lang="en-US" baseline="0" dirty="0"/>
              <a:t>These help provide some national context for understanding the workforce challenges that many organizations are currently experiencing. Given these statistics, we might expect that there are pipeline programs or other ways for people to learn about careers in home care or as direct support professionals, but unfortunately this is not often the case. </a:t>
            </a:r>
          </a:p>
          <a:p>
            <a:endParaRPr lang="en-US" dirty="0"/>
          </a:p>
        </p:txBody>
      </p:sp>
      <p:sp>
        <p:nvSpPr>
          <p:cNvPr id="4" name="Slide Number Placeholder 3"/>
          <p:cNvSpPr>
            <a:spLocks noGrp="1"/>
          </p:cNvSpPr>
          <p:nvPr>
            <p:ph type="sldNum" sz="quarter" idx="10"/>
          </p:nvPr>
        </p:nvSpPr>
        <p:spPr/>
        <p:txBody>
          <a:bodyPr/>
          <a:lstStyle/>
          <a:p>
            <a:pPr defTabSz="931774"/>
            <a:fld id="{F253B46A-D643-0A49-93D2-6742FCA04024}" type="slidenum">
              <a:rPr lang="en-US">
                <a:solidFill>
                  <a:prstClr val="black"/>
                </a:solidFill>
                <a:latin typeface="Calibri"/>
              </a:rPr>
              <a:pPr defTabSz="931774"/>
              <a:t>76</a:t>
            </a:fld>
            <a:endParaRPr lang="en-US">
              <a:solidFill>
                <a:prstClr val="black"/>
              </a:solidFill>
              <a:latin typeface="Calibri"/>
            </a:endParaRPr>
          </a:p>
        </p:txBody>
      </p:sp>
    </p:spTree>
    <p:extLst>
      <p:ext uri="{BB962C8B-B14F-4D97-AF65-F5344CB8AC3E}">
        <p14:creationId xmlns:p14="http://schemas.microsoft.com/office/powerpoint/2010/main" val="34125458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Talking Points:</a:t>
            </a:r>
          </a:p>
          <a:p>
            <a:pPr marL="171450" indent="-171450">
              <a:buFont typeface="Wingdings" panose="05000000000000000000" pitchFamily="2" charset="2"/>
              <a:buChar char="Ø"/>
            </a:pPr>
            <a:r>
              <a:rPr lang="en-US" baseline="0" dirty="0"/>
              <a:t>PHI includes a database of state specific data. On the screen are some of data collected by SOC codes, showing the demand for these workers in Tennessee specifically. You can see that demand for all classes of these workers that provide supports in the community is higher than that of all occupations (which is denoted by the gray bar on the bottom). </a:t>
            </a:r>
          </a:p>
          <a:p>
            <a:pPr marL="171450" indent="-171450">
              <a:buFont typeface="Wingdings" panose="05000000000000000000" pitchFamily="2" charset="2"/>
              <a:buChar char="Ø"/>
            </a:pPr>
            <a:r>
              <a:rPr lang="en-US" i="1" baseline="0" dirty="0"/>
              <a:t>Describe slide </a:t>
            </a:r>
          </a:p>
          <a:p>
            <a:pPr marL="171450" indent="-171450">
              <a:buFont typeface="Wingdings" panose="05000000000000000000" pitchFamily="2" charset="2"/>
              <a:buChar char="Ø"/>
            </a:pPr>
            <a:r>
              <a:rPr lang="en-US" baseline="0" dirty="0"/>
              <a:t>The community-based positions, including personal care aids and home health aides is higher than nursing assistants.</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77</a:t>
            </a:fld>
            <a:endParaRPr lang="en-US"/>
          </a:p>
        </p:txBody>
      </p:sp>
    </p:spTree>
    <p:extLst>
      <p:ext uri="{BB962C8B-B14F-4D97-AF65-F5344CB8AC3E}">
        <p14:creationId xmlns:p14="http://schemas.microsoft.com/office/powerpoint/2010/main" val="30332647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Moving onto vacancy rate on your profiles, before we show you the data we would like to show you how it is calculated.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Some significant challenges in our industry stem from a high number of vacant but funded positions.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Vacancy rates are the percentage of positions that are funded but were unfilled on the last day of the period – in this case, on December 31, 2020. </a:t>
            </a:r>
          </a:p>
          <a:p>
            <a:pPr marL="171450" indent="-171450">
              <a:buFont typeface="Wingdings" panose="05000000000000000000" pitchFamily="2" charset="2"/>
              <a:buChar char="Ø"/>
            </a:pPr>
            <a:r>
              <a:rPr lang="en-US" dirty="0"/>
              <a:t>Vacancy is one of the computed measures in the survey – meaning that we utilize the information provided regarding staffing to compute vacancy rates for you. </a:t>
            </a:r>
          </a:p>
          <a:p>
            <a:pPr marL="171450" indent="-171450">
              <a:buFont typeface="Wingdings" panose="05000000000000000000" pitchFamily="2" charset="2"/>
              <a:buChar char="Ø"/>
            </a:pPr>
            <a:r>
              <a:rPr lang="en-US" dirty="0"/>
              <a:t>The formula for vacancy rate is provided in the workbook from the kickoff workshops </a:t>
            </a:r>
          </a:p>
          <a:p>
            <a:pPr marL="171450" indent="-171450">
              <a:buFont typeface="Wingdings" panose="05000000000000000000" pitchFamily="2" charset="2"/>
              <a:buChar char="Ø"/>
            </a:pPr>
            <a:r>
              <a:rPr lang="en-US" dirty="0"/>
              <a:t>Vacancy is computed by taking the total number of vacant positions on December 31, 2020 divided by the total number of positions on the same date. </a:t>
            </a:r>
          </a:p>
          <a:p>
            <a:pPr marL="628650" lvl="1" indent="-171450">
              <a:buFont typeface="Wingdings" panose="05000000000000000000" pitchFamily="2" charset="2"/>
              <a:buChar char="Ø"/>
            </a:pPr>
            <a:r>
              <a:rPr lang="en-US" dirty="0"/>
              <a:t>The total number of positions is the total number of DSPs employed </a:t>
            </a:r>
            <a:r>
              <a:rPr lang="en-US" dirty="0" err="1"/>
              <a:t>plusthe</a:t>
            </a:r>
            <a:r>
              <a:rPr lang="en-US" dirty="0"/>
              <a:t> total number of vacant positions. </a:t>
            </a:r>
          </a:p>
          <a:p>
            <a:pPr marL="628650" lvl="1" indent="-171450">
              <a:buFont typeface="Wingdings" panose="05000000000000000000" pitchFamily="2" charset="2"/>
              <a:buChar char="Ø"/>
            </a:pPr>
            <a:r>
              <a:rPr lang="en-US" dirty="0"/>
              <a:t>Then this is multiplied by 100 to get a percentage.</a:t>
            </a:r>
          </a:p>
          <a:p>
            <a:pPr marL="171450" lvl="0" indent="-171450">
              <a:buFont typeface="Wingdings" panose="05000000000000000000" pitchFamily="2" charset="2"/>
              <a:buChar char="Ø"/>
            </a:pPr>
            <a:r>
              <a:rPr lang="en-US" dirty="0"/>
              <a:t>In the </a:t>
            </a:r>
            <a:r>
              <a:rPr lang="en-US" dirty="0" err="1"/>
              <a:t>QuILTTS</a:t>
            </a:r>
            <a:r>
              <a:rPr lang="en-US" dirty="0"/>
              <a:t> Survey, we computed this for overall, part time and full time DSPs.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467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Statewide, in 2020, there was an overall vacancy rate of 19%. This means that 19% of DSP positions in the state were unfilled on the last day of the year.</a:t>
            </a:r>
          </a:p>
          <a:p>
            <a:pPr marL="171450" indent="-171450">
              <a:buFont typeface="Wingdings" panose="05000000000000000000" pitchFamily="2" charset="2"/>
              <a:buChar char="Ø"/>
            </a:pPr>
            <a:r>
              <a:rPr lang="en-US" dirty="0"/>
              <a:t>You can add this into your workbook. </a:t>
            </a:r>
            <a:r>
              <a:rPr lang="en-US" i="1" dirty="0"/>
              <a:t>Pause</a:t>
            </a:r>
            <a:endParaRPr lang="en-US" dirty="0"/>
          </a:p>
          <a:p>
            <a:pPr marL="171450" indent="-171450">
              <a:buFont typeface="Wingdings" panose="05000000000000000000" pitchFamily="2" charset="2"/>
              <a:buChar char="Ø"/>
            </a:pPr>
            <a:r>
              <a:rPr lang="en-US" dirty="0"/>
              <a:t>We don’t have spaces for you to add part time and full-time vacancy rates, but these are provided on the profiles.</a:t>
            </a:r>
          </a:p>
          <a:p>
            <a:pPr marL="628650" lvl="1" indent="-171450">
              <a:buFont typeface="Wingdings" panose="05000000000000000000" pitchFamily="2" charset="2"/>
              <a:buChar char="Ø"/>
            </a:pPr>
            <a:r>
              <a:rPr lang="en-US" dirty="0"/>
              <a:t>Of note, there was a higher vacancy rate among part time DSP positions.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912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905863" cy="4504928"/>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dirty="0"/>
              <a:t>I would like you to meet the team from the University</a:t>
            </a:r>
            <a:r>
              <a:rPr lang="en-US" baseline="0" dirty="0"/>
              <a:t> of Minnesota.</a:t>
            </a:r>
          </a:p>
          <a:p>
            <a:pPr marL="174708" indent="-174708">
              <a:buFont typeface="Wingdings" panose="05000000000000000000" pitchFamily="2" charset="2"/>
              <a:buChar char="Ø"/>
            </a:pPr>
            <a:r>
              <a:rPr lang="en-US" baseline="0" dirty="0"/>
              <a:t>On the top we have Amy Hewitt is the Director of the Institute on Community Integration at UMN. While she won’t be part of these workshops she has been instrumental with our work together.</a:t>
            </a:r>
          </a:p>
          <a:p>
            <a:pPr marL="174708" indent="-174708">
              <a:buFont typeface="Wingdings" panose="05000000000000000000" pitchFamily="2" charset="2"/>
              <a:buChar char="Ø"/>
            </a:pPr>
            <a:r>
              <a:rPr lang="en-US" baseline="0" dirty="0"/>
              <a:t>Barb Kleist is the Project Manager. </a:t>
            </a:r>
          </a:p>
          <a:p>
            <a:pPr marL="174708" indent="-174708">
              <a:buFont typeface="Wingdings" panose="05000000000000000000" pitchFamily="2" charset="2"/>
              <a:buChar char="Ø"/>
            </a:pPr>
            <a:r>
              <a:rPr lang="en-US" baseline="0" dirty="0"/>
              <a:t>Sandy </a:t>
            </a:r>
            <a:r>
              <a:rPr lang="en-US" baseline="0" dirty="0" err="1"/>
              <a:t>Pettingell</a:t>
            </a:r>
            <a:r>
              <a:rPr lang="en-US" baseline="0" dirty="0"/>
              <a:t> is a Research Associate at ICI. She has been deeply involved in the survey and providing profiles to each organization. </a:t>
            </a:r>
          </a:p>
          <a:p>
            <a:pPr marL="174708" indent="-174708" defTabSz="931774">
              <a:buFont typeface="Wingdings" panose="05000000000000000000" pitchFamily="2" charset="2"/>
              <a:buChar char="Ø"/>
              <a:defRPr/>
            </a:pPr>
            <a:r>
              <a:rPr lang="en-US" baseline="0" dirty="0"/>
              <a:t>Bill </a:t>
            </a:r>
            <a:r>
              <a:rPr lang="en-US" baseline="0" dirty="0" err="1"/>
              <a:t>Tapp</a:t>
            </a:r>
            <a:r>
              <a:rPr lang="en-US" baseline="0" dirty="0"/>
              <a:t> from Knoxville – </a:t>
            </a:r>
            <a:r>
              <a:rPr lang="en-US" b="0" baseline="0" dirty="0"/>
              <a:t>Our local coordinator/consultant in Tennessee</a:t>
            </a:r>
          </a:p>
          <a:p>
            <a:pPr marL="174708" indent="-174708">
              <a:buFont typeface="Wingdings" panose="05000000000000000000" pitchFamily="2" charset="2"/>
              <a:buChar char="Ø"/>
            </a:pPr>
            <a:r>
              <a:rPr lang="en-US" baseline="0" dirty="0"/>
              <a:t>Finally, Chet and Megan are the representatives from the University of Minnesota who will be supporting Cohort 3 in your efforts. You may have contact with the rest of the team with other projects that we will talk about later. </a:t>
            </a:r>
          </a:p>
          <a:p>
            <a:pPr marL="174708" indent="-174708">
              <a:buFont typeface="Wingdings" panose="05000000000000000000" pitchFamily="2" charset="2"/>
              <a:buChar char="Ø"/>
            </a:pPr>
            <a:r>
              <a:rPr lang="en-US" baseline="0" dirty="0"/>
              <a:t>Finish with  “Together with ________________ we will be leading all of the workshops and providing consultations to organizations. </a:t>
            </a:r>
            <a:endParaRPr lang="en-US" dirty="0"/>
          </a:p>
          <a:p>
            <a:pPr marL="171450" indent="-171450">
              <a:buFont typeface="Wingdings" panose="05000000000000000000" pitchFamily="2" charset="2"/>
              <a:buChar char="Ø"/>
            </a:pPr>
            <a:endParaRPr lang="en-US" dirty="0"/>
          </a:p>
          <a:p>
            <a:pPr marL="0" indent="0">
              <a:buFont typeface="Wingdings" panose="05000000000000000000" pitchFamily="2" charset="2"/>
              <a:buNone/>
            </a:pPr>
            <a:r>
              <a:rPr lang="en-US" b="1" dirty="0"/>
              <a:t>Timing  - no more than 2-3</a:t>
            </a:r>
            <a:r>
              <a:rPr lang="en-US" b="1" baseline="0" dirty="0"/>
              <a:t> minutes for slides 6-10 so you have time for introductions.   </a:t>
            </a:r>
            <a:endParaRPr lang="en-US" b="1" dirty="0"/>
          </a:p>
        </p:txBody>
      </p:sp>
      <p:sp>
        <p:nvSpPr>
          <p:cNvPr id="4" name="Slide Number Placeholder 3"/>
          <p:cNvSpPr>
            <a:spLocks noGrp="1"/>
          </p:cNvSpPr>
          <p:nvPr>
            <p:ph type="sldNum" sz="quarter" idx="10"/>
          </p:nvPr>
        </p:nvSpPr>
        <p:spPr/>
        <p:txBody>
          <a:bodyPr/>
          <a:lstStyle/>
          <a:p>
            <a:fld id="{487D6291-FB8F-4913-892F-08B16A588B0E}" type="slidenum">
              <a:rPr lang="en-US" smtClean="0"/>
              <a:t>8</a:t>
            </a:fld>
            <a:endParaRPr lang="en-US"/>
          </a:p>
        </p:txBody>
      </p:sp>
    </p:spTree>
    <p:extLst>
      <p:ext uri="{BB962C8B-B14F-4D97-AF65-F5344CB8AC3E}">
        <p14:creationId xmlns:p14="http://schemas.microsoft.com/office/powerpoint/2010/main" val="36792010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baseline="0" dirty="0"/>
              <a:t>On your screen right now are national data from 2017 from the NCI Staff Stability survey. You’ll recall that these workers are specifically those that employ DSPs. In 2017, 19 states (including some in TN) plus the District of Columbia provided data for this report. </a:t>
            </a:r>
          </a:p>
          <a:p>
            <a:pPr marL="171450" indent="-171450">
              <a:buFont typeface="Wingdings" panose="05000000000000000000" pitchFamily="2" charset="2"/>
              <a:buChar char="Ø"/>
            </a:pPr>
            <a:r>
              <a:rPr lang="en-US" baseline="0" dirty="0"/>
              <a:t>Across these states, over 17% of part time DSP positions were vacant, and 8% of full time DSPs were vacant. The 2019 data was similar – 8.5% for full-time and 11.2% average for part-time. </a:t>
            </a:r>
          </a:p>
          <a:p>
            <a:pPr marL="171450" indent="-171450">
              <a:buFont typeface="Wingdings" panose="05000000000000000000" pitchFamily="2" charset="2"/>
              <a:buChar char="Ø"/>
            </a:pPr>
            <a:r>
              <a:rPr lang="en-US" baseline="0" dirty="0"/>
              <a:t>This information is provided in order to help understand the national landscape regarding demand for DSPs.</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80</a:t>
            </a:fld>
            <a:endParaRPr lang="en-US"/>
          </a:p>
        </p:txBody>
      </p:sp>
    </p:spTree>
    <p:extLst>
      <p:ext uri="{BB962C8B-B14F-4D97-AF65-F5344CB8AC3E}">
        <p14:creationId xmlns:p14="http://schemas.microsoft.com/office/powerpoint/2010/main" val="31290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Moving on to turnover…</a:t>
            </a:r>
          </a:p>
          <a:p>
            <a:pPr marL="171450" indent="-171450">
              <a:buFont typeface="Wingdings" panose="05000000000000000000" pitchFamily="2" charset="2"/>
              <a:buChar char="Ø"/>
            </a:pPr>
            <a:r>
              <a:rPr lang="en-US" dirty="0"/>
              <a:t>Turnover is the other measure that we compute for your organization using the formula on the screen. Like the formula for vacancy rate, this formula is also provided in the self assessment workbook </a:t>
            </a:r>
          </a:p>
          <a:p>
            <a:pPr marL="171450" indent="-171450">
              <a:buFont typeface="Wingdings" panose="05000000000000000000" pitchFamily="2" charset="2"/>
              <a:buChar char="Ø"/>
            </a:pPr>
            <a:r>
              <a:rPr lang="en-US" dirty="0"/>
              <a:t>There are many ways to calculate turnover, and it is important to make sure that you are comparing data that are computed using the same formula (or note the differences when interpreting). </a:t>
            </a:r>
          </a:p>
          <a:p>
            <a:pPr marL="171450" indent="-171450">
              <a:buFont typeface="Wingdings" panose="05000000000000000000" pitchFamily="2" charset="2"/>
              <a:buChar char="Ø"/>
            </a:pPr>
            <a:r>
              <a:rPr lang="en-US" dirty="0"/>
              <a:t>We compute turnover using the formula for annual crude separation rate. </a:t>
            </a:r>
          </a:p>
          <a:p>
            <a:pPr marL="628650" lvl="1" indent="-171450">
              <a:buFont typeface="Wingdings" panose="05000000000000000000" pitchFamily="2" charset="2"/>
              <a:buChar char="Ø"/>
            </a:pPr>
            <a:r>
              <a:rPr lang="en-US" dirty="0"/>
              <a:t>The formula is:  the total number of DSPs who left in the calendar year (2020 in this case) divided by the total number of DSP positions, which includes:  the number of DSPs employed plus  the number of DSP vacant positions. </a:t>
            </a:r>
          </a:p>
          <a:p>
            <a:pPr marL="628650" lvl="1" indent="-171450">
              <a:buFont typeface="Wingdings" panose="05000000000000000000" pitchFamily="2" charset="2"/>
              <a:buChar char="Ø"/>
            </a:pPr>
            <a:r>
              <a:rPr lang="en-US" dirty="0"/>
              <a:t>That number is multiplied by 100 to get a percentage.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638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a:t>
            </a:r>
          </a:p>
          <a:p>
            <a:pPr marL="171450" indent="-171450">
              <a:buFont typeface="Wingdings" panose="05000000000000000000" pitchFamily="2" charset="2"/>
              <a:buChar char="Ø"/>
            </a:pPr>
            <a:r>
              <a:rPr lang="en-US" dirty="0"/>
              <a:t>Statewide, 63% of DSPs left their positions in 2020. You can note this number in your workbook chart. </a:t>
            </a:r>
            <a:r>
              <a:rPr lang="en-US" i="1" dirty="0"/>
              <a:t>Pause</a:t>
            </a:r>
            <a:endParaRPr lang="en-US" dirty="0"/>
          </a:p>
          <a:p>
            <a:pPr marL="171450" indent="-171450">
              <a:buFont typeface="Wingdings" panose="05000000000000000000" pitchFamily="2" charset="2"/>
              <a:buChar char="Ø"/>
            </a:pPr>
            <a:r>
              <a:rPr lang="en-US" dirty="0"/>
              <a:t>We also collected top reasons for DSP departure from organizations that collected this information. Organizations could select the top three reasons, as well as the option to write in an “other” reason. The top reasons for DSP departure in the state are </a:t>
            </a:r>
            <a:r>
              <a:rPr lang="en-US" i="1" dirty="0"/>
              <a:t>read reasons for </a:t>
            </a:r>
            <a:r>
              <a:rPr lang="en-US" i="1" dirty="0" err="1"/>
              <a:t>depature</a:t>
            </a:r>
            <a:r>
              <a:rPr lang="en-US" dirty="0"/>
              <a:t>. </a:t>
            </a:r>
          </a:p>
          <a:p>
            <a:pPr marL="171450" indent="-171450">
              <a:buFont typeface="Wingdings" panose="05000000000000000000" pitchFamily="2" charset="2"/>
              <a:buChar char="Ø"/>
            </a:pPr>
            <a:r>
              <a:rPr lang="en-US" dirty="0"/>
              <a:t>You can note those in the state and your region and note if any of your reasons differ. This can be particularly helpful information for addressing workforce challenges – specifically trying to address reasons why DSPs leave if those reasons are in your control.</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3858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Talking Points: </a:t>
            </a:r>
          </a:p>
          <a:p>
            <a:pPr marL="171450" indent="-171450">
              <a:buFont typeface="Wingdings" panose="05000000000000000000" pitchFamily="2" charset="2"/>
              <a:buChar char="Ø"/>
            </a:pPr>
            <a:r>
              <a:rPr lang="en-US" sz="1200" dirty="0"/>
              <a:t>Looking at the NCI data from 2017 in 19 states including TN and the District of Columbia, 44% of DSPs left their positions in the calendar year. Note that NCI does not use “vacancies” in their computation for turnover so the formula results in a slightly different result - it is not directly comparable.</a:t>
            </a:r>
          </a:p>
          <a:p>
            <a:pPr marL="171450" indent="-171450">
              <a:buFont typeface="Wingdings" panose="05000000000000000000" pitchFamily="2" charset="2"/>
              <a:buChar char="Ø"/>
            </a:pPr>
            <a:r>
              <a:rPr lang="en-US" sz="1200" dirty="0"/>
              <a:t>Of those who left their position, a slightly percentage of DSPs left between 0-6 months and between 6-12 months. </a:t>
            </a:r>
          </a:p>
          <a:p>
            <a:pPr marL="171450" indent="-171450">
              <a:buFont typeface="Wingdings" panose="05000000000000000000" pitchFamily="2" charset="2"/>
              <a:buChar char="Ø"/>
            </a:pPr>
            <a:r>
              <a:rPr lang="en-US" sz="1200" dirty="0"/>
              <a:t>This can indicate that strategies are needed to support DSPs early in their TN. </a:t>
            </a:r>
          </a:p>
          <a:p>
            <a:endParaRPr lang="en-US" sz="1200" dirty="0"/>
          </a:p>
        </p:txBody>
      </p:sp>
      <p:sp>
        <p:nvSpPr>
          <p:cNvPr id="4" name="Slide Number Placeholder 3"/>
          <p:cNvSpPr>
            <a:spLocks noGrp="1"/>
          </p:cNvSpPr>
          <p:nvPr>
            <p:ph type="sldNum" sz="quarter" idx="5"/>
          </p:nvPr>
        </p:nvSpPr>
        <p:spPr/>
        <p:txBody>
          <a:bodyPr/>
          <a:lstStyle/>
          <a:p>
            <a:fld id="{F253B46A-D643-0A49-93D2-6742FCA04024}" type="slidenum">
              <a:rPr lang="en-US" smtClean="0"/>
              <a:t>83</a:t>
            </a:fld>
            <a:endParaRPr lang="en-US"/>
          </a:p>
        </p:txBody>
      </p:sp>
    </p:spTree>
    <p:extLst>
      <p:ext uri="{BB962C8B-B14F-4D97-AF65-F5344CB8AC3E}">
        <p14:creationId xmlns:p14="http://schemas.microsoft.com/office/powerpoint/2010/main" val="41104758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a:t>
            </a:r>
          </a:p>
          <a:p>
            <a:pPr marL="171450" indent="-171450">
              <a:buFont typeface="Wingdings" panose="05000000000000000000" pitchFamily="2" charset="2"/>
              <a:buChar char="Ø"/>
            </a:pPr>
            <a:r>
              <a:rPr lang="en-US" dirty="0"/>
              <a:t>We also included some tenure specific information related to turnover. In addition to reporting the number of DSPs who left in the calendar year, we asked you to report how many left who had been employed between 0-6 months when they left, and those who had been employed between 6-12 months before they left. This formula is in your workbook as well. </a:t>
            </a:r>
          </a:p>
          <a:p>
            <a:pPr marL="171450" indent="-171450">
              <a:buFont typeface="Wingdings" panose="05000000000000000000" pitchFamily="2" charset="2"/>
              <a:buChar char="Ø"/>
            </a:pPr>
            <a:r>
              <a:rPr lang="en-US" dirty="0"/>
              <a:t>Note that this is a portion of the DSPs who left, not a percentage of your DSP staff which includes those who stayed.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To compute early turnover, that is those staff who left between 0-6 months tenure, take the number of DSPs who left and were employed less than six months by:  the number of DSPs who left in the year (the number you used in the annual turnover computation). Multiply this by 100 to get the rate of DSP early turnover. The formula is repeated with the number of DSPs who left with 6-12 months of tenure in the calendar year.</a:t>
            </a:r>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84</a:t>
            </a:fld>
            <a:endParaRPr lang="en-US"/>
          </a:p>
        </p:txBody>
      </p:sp>
    </p:spTree>
    <p:extLst>
      <p:ext uri="{BB962C8B-B14F-4D97-AF65-F5344CB8AC3E}">
        <p14:creationId xmlns:p14="http://schemas.microsoft.com/office/powerpoint/2010/main" val="33402219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Of those DSPs who left the organization, 47% left with 0-6 months of hire. 22% who left had been employed between 6-12 months of hire. </a:t>
            </a:r>
          </a:p>
          <a:p>
            <a:pPr marL="171450" indent="-171450">
              <a:buFont typeface="Wingdings" panose="05000000000000000000" pitchFamily="2" charset="2"/>
              <a:buChar char="Ø"/>
            </a:pPr>
            <a:r>
              <a:rPr lang="en-US" dirty="0"/>
              <a:t>What this can indicate is that more strategies are needed to hire DSPs with appropriate expectations about the job, and more support for training, supervision, matching or mentoring DSPs in the early months of the job. </a:t>
            </a:r>
          </a:p>
          <a:p>
            <a:pPr marL="171450" indent="-171450">
              <a:buFont typeface="Wingdings" panose="05000000000000000000" pitchFamily="2" charset="2"/>
              <a:buChar char="Ø"/>
            </a:pPr>
            <a:r>
              <a:rPr lang="en-US" dirty="0"/>
              <a:t>Over half of the workforce who left had been working for less than six months. Many who have worked as DSPs know that six months is not long enough to have learned this role, and when workers leave within six months of being hired, this is likely to impact peoples’ quality of life and the morale of other workers. The good news is that there are strategies identified to help address these challenges over time. We’ll discuss these strategies next week.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As a note, if your organization did not provide any vacancy data for DSPs, turnover could not be computed. Turnover could be computed only if all the data points were provided. Otherwise, your profile will say “data not available.” if you can find the applicable data, you can use the formulas on page 19 of your workbook to compute any missing data points on the infographic.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139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Talking Points: </a:t>
            </a:r>
          </a:p>
          <a:p>
            <a:pPr marL="171450" indent="-171450">
              <a:buFont typeface="Wingdings" panose="05000000000000000000" pitchFamily="2" charset="2"/>
              <a:buChar char="Ø"/>
            </a:pPr>
            <a:r>
              <a:rPr lang="en-US" sz="1200" dirty="0"/>
              <a:t>Looking at the same 2017 NCI data, of those who left their position, 40% left in fewer than 6 months and 21% left between 6 and 12 months. </a:t>
            </a:r>
          </a:p>
          <a:p>
            <a:pPr marL="171450" indent="-171450">
              <a:buFont typeface="Wingdings" panose="05000000000000000000" pitchFamily="2" charset="2"/>
              <a:buChar char="Ø"/>
            </a:pPr>
            <a:r>
              <a:rPr lang="en-US" sz="1200" dirty="0"/>
              <a:t>This can indicate that strategies are needed to support DSPs early</a:t>
            </a:r>
          </a:p>
        </p:txBody>
      </p:sp>
      <p:sp>
        <p:nvSpPr>
          <p:cNvPr id="4" name="Slide Number Placeholder 3"/>
          <p:cNvSpPr>
            <a:spLocks noGrp="1"/>
          </p:cNvSpPr>
          <p:nvPr>
            <p:ph type="sldNum" sz="quarter" idx="5"/>
          </p:nvPr>
        </p:nvSpPr>
        <p:spPr/>
        <p:txBody>
          <a:bodyPr/>
          <a:lstStyle/>
          <a:p>
            <a:fld id="{F253B46A-D643-0A49-93D2-6742FCA04024}" type="slidenum">
              <a:rPr lang="en-US" smtClean="0"/>
              <a:t>86</a:t>
            </a:fld>
            <a:endParaRPr lang="en-US"/>
          </a:p>
        </p:txBody>
      </p:sp>
    </p:spTree>
    <p:extLst>
      <p:ext uri="{BB962C8B-B14F-4D97-AF65-F5344CB8AC3E}">
        <p14:creationId xmlns:p14="http://schemas.microsoft.com/office/powerpoint/2010/main" val="38974675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4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b="1" dirty="0"/>
              <a:t>Timing for wages: 4 minutes</a:t>
            </a:r>
          </a:p>
          <a:p>
            <a:r>
              <a:rPr lang="en-US" dirty="0"/>
              <a:t>Talking Points:</a:t>
            </a:r>
          </a:p>
          <a:p>
            <a:pPr marL="171450" indent="-171450">
              <a:buFont typeface="Wingdings" panose="05000000000000000000" pitchFamily="2" charset="2"/>
              <a:buChar char="Ø"/>
            </a:pPr>
            <a:r>
              <a:rPr lang="en-US" dirty="0"/>
              <a:t>Now we’re going to look at some data around wages.</a:t>
            </a:r>
          </a:p>
          <a:p>
            <a:pPr marL="171450" indent="-171450">
              <a:buFont typeface="Wingdings" panose="05000000000000000000" pitchFamily="2" charset="2"/>
              <a:buChar char="Ø"/>
            </a:pPr>
            <a:r>
              <a:rPr lang="en-US" dirty="0"/>
              <a:t>Wages for direct support professionals have been low when compared to entry level workers that require less skill. On the screen are average hourly wages paid to various worker groups in 2017 based on data from the Bureau of Labor Statistics. Wages for home health and personal care aids nationally were around $11 per hour, compared to parking enforcement workers earning $18.76 per hour and refuse and recyclable materials collectors earning $17.39 per hour. </a:t>
            </a:r>
            <a:endParaRPr lang="en-US" baseline="0" dirty="0"/>
          </a:p>
          <a:p>
            <a:pPr marL="0" indent="0"/>
            <a:endParaRPr dirty="0"/>
          </a:p>
        </p:txBody>
      </p:sp>
      <p:sp>
        <p:nvSpPr>
          <p:cNvPr id="660" name="Google Shape;660;p4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87</a:t>
            </a:fld>
            <a:endParaRPr sz="1200">
              <a:latin typeface="Calibri"/>
              <a:ea typeface="Calibri"/>
              <a:cs typeface="Calibri"/>
              <a:sym typeface="Calibri"/>
            </a:endParaRPr>
          </a:p>
        </p:txBody>
      </p:sp>
    </p:spTree>
    <p:extLst>
      <p:ext uri="{BB962C8B-B14F-4D97-AF65-F5344CB8AC3E}">
        <p14:creationId xmlns:p14="http://schemas.microsoft.com/office/powerpoint/2010/main" val="5842254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19750" cy="4438650"/>
          </a:xfrm>
        </p:spPr>
        <p:txBody>
          <a:bodyPr/>
          <a:lstStyle/>
          <a:p>
            <a:r>
              <a:rPr lang="en-US" dirty="0"/>
              <a:t>Talking Points:</a:t>
            </a:r>
          </a:p>
          <a:p>
            <a:pPr marL="171450" indent="-171450">
              <a:buFont typeface="Wingdings" panose="05000000000000000000" pitchFamily="2" charset="2"/>
              <a:buChar char="Ø"/>
            </a:pPr>
            <a:r>
              <a:rPr lang="en-US" dirty="0"/>
              <a:t>Furthermore, </a:t>
            </a:r>
            <a:r>
              <a:rPr lang="en-US" dirty="0">
                <a:ea typeface="ＭＳ Ｐゴシック" charset="0"/>
                <a:cs typeface="ＭＳ Ｐゴシック" charset="0"/>
              </a:rPr>
              <a:t>DSP wages are one of the most alarming and discouraging trends.  As we track DSP wages over time and adjust for inflation the wage has gone down over time, yet cost of living continues to rise for these already low paid workers. </a:t>
            </a:r>
          </a:p>
          <a:p>
            <a:pPr marL="171450" indent="-171450">
              <a:buFont typeface="Wingdings" panose="05000000000000000000" pitchFamily="2" charset="2"/>
              <a:buChar char="Ø"/>
            </a:pPr>
            <a:r>
              <a:rPr lang="en-US" dirty="0">
                <a:ea typeface="ＭＳ Ｐゴシック" charset="0"/>
                <a:cs typeface="ＭＳ Ｐゴシック" charset="0"/>
              </a:rPr>
              <a:t>In</a:t>
            </a:r>
            <a:r>
              <a:rPr lang="en-US" baseline="0" dirty="0">
                <a:ea typeface="ＭＳ Ｐゴシック" charset="0"/>
                <a:cs typeface="ＭＳ Ｐゴシック" charset="0"/>
              </a:rPr>
              <a:t> every state, every year, </a:t>
            </a:r>
            <a:r>
              <a:rPr lang="en-US" dirty="0">
                <a:ea typeface="ＭＳ Ｐゴシック" charset="0"/>
                <a:cs typeface="ＭＳ Ｐゴシック" charset="0"/>
              </a:rPr>
              <a:t>wage and rate increase campaigns occur.</a:t>
            </a:r>
            <a:r>
              <a:rPr lang="en-US" baseline="0" dirty="0">
                <a:ea typeface="ＭＳ Ｐゴシック" charset="0"/>
                <a:cs typeface="ＭＳ Ｐゴシック" charset="0"/>
              </a:rPr>
              <a:t> These ask DSPs, people with IDD, families and allies to </a:t>
            </a:r>
            <a:r>
              <a:rPr lang="en-US" dirty="0">
                <a:ea typeface="ＭＳ Ｐゴシック" charset="0"/>
                <a:cs typeface="ＭＳ Ｐゴシック" charset="0"/>
              </a:rPr>
              <a:t>write letters and go to state capitols and tell their stories. Well this slide tells you how effective that strategy has been.  </a:t>
            </a:r>
          </a:p>
          <a:p>
            <a:pPr marL="171450" indent="-171450">
              <a:buFont typeface="Wingdings" panose="05000000000000000000" pitchFamily="2" charset="2"/>
              <a:buChar char="Ø"/>
            </a:pPr>
            <a:r>
              <a:rPr lang="en-US" dirty="0">
                <a:ea typeface="ＭＳ Ｐゴシック" charset="0"/>
                <a:cs typeface="ＭＳ Ｐゴシック" charset="0"/>
              </a:rPr>
              <a:t>While the news is not good, there is something else on this slide that is worth pointing out. In the U.S. Certified Nursing Assistants are required to have a credential that is usually offered in post secondary educational programs or by an employer in partnership with an educational institution. CNAs work in institutional care. Yet they are required to be credentialed. While their wages have on average gone down over time, they earn $2.00 more than non credentialed workers. </a:t>
            </a:r>
          </a:p>
          <a:p>
            <a:pPr marL="171450" indent="-171450">
              <a:buFont typeface="Wingdings" panose="05000000000000000000" pitchFamily="2" charset="2"/>
              <a:buChar char="Ø"/>
            </a:pPr>
            <a:r>
              <a:rPr lang="en-US" b="0" i="0" kern="1200" dirty="0">
                <a:solidFill>
                  <a:schemeClr val="tx1"/>
                </a:solidFill>
                <a:effectLst/>
              </a:rPr>
              <a:t>“Home Care” includes all direct care workers who are employed in two industries: Services for the Elderly and Persons with Disabilities and Home Health Care Services. “Nursing Homes” reflects nursing assistants employed in the Nursing Care Facilities (Skilled Nursing Homes) industry. Total includes all industries where direct care workers are employed. </a:t>
            </a:r>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88</a:t>
            </a:fld>
            <a:endParaRPr lang="en-US"/>
          </a:p>
        </p:txBody>
      </p:sp>
    </p:spTree>
    <p:extLst>
      <p:ext uri="{BB962C8B-B14F-4D97-AF65-F5344CB8AC3E}">
        <p14:creationId xmlns:p14="http://schemas.microsoft.com/office/powerpoint/2010/main" val="38490502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Talking Points:</a:t>
            </a:r>
          </a:p>
          <a:p>
            <a:pPr marL="171450" indent="-171450">
              <a:buFont typeface="Wingdings" panose="05000000000000000000" pitchFamily="2" charset="2"/>
              <a:buChar char="Ø"/>
            </a:pPr>
            <a:r>
              <a:rPr lang="en-US" sz="1200" dirty="0"/>
              <a:t>In 2017 in the NCI Staff Stability Survey, the average starting wage paid to DSPs was $11.44 per hour. It was $12.52 on average for the workforce in the states that participated. This is less than one dollar difference between starting and average wages. </a:t>
            </a:r>
          </a:p>
          <a:p>
            <a:pPr marL="171450" indent="-171450">
              <a:buFont typeface="Wingdings" panose="05000000000000000000" pitchFamily="2" charset="2"/>
              <a:buChar char="Ø"/>
            </a:pPr>
            <a:r>
              <a:rPr lang="en-US" sz="1200" dirty="0"/>
              <a:t>One consideration is to look at the wages paid to your veteran workers and determine if the wages paid to them reflect the level of skill that they have developed through longer tenure on the job. Looking at rewarding workers (in a number of ways) for longer tenure is an important retention strategy. </a:t>
            </a:r>
          </a:p>
          <a:p>
            <a:endParaRPr lang="en-US" sz="1200" dirty="0"/>
          </a:p>
        </p:txBody>
      </p:sp>
      <p:sp>
        <p:nvSpPr>
          <p:cNvPr id="4" name="Slide Number Placeholder 3"/>
          <p:cNvSpPr>
            <a:spLocks noGrp="1"/>
          </p:cNvSpPr>
          <p:nvPr>
            <p:ph type="sldNum" sz="quarter" idx="5"/>
          </p:nvPr>
        </p:nvSpPr>
        <p:spPr/>
        <p:txBody>
          <a:bodyPr/>
          <a:lstStyle/>
          <a:p>
            <a:fld id="{F253B46A-D643-0A49-93D2-6742FCA04024}" type="slidenum">
              <a:rPr lang="en-US" smtClean="0"/>
              <a:t>89</a:t>
            </a:fld>
            <a:endParaRPr lang="en-US"/>
          </a:p>
        </p:txBody>
      </p:sp>
    </p:spTree>
    <p:extLst>
      <p:ext uri="{BB962C8B-B14F-4D97-AF65-F5344CB8AC3E}">
        <p14:creationId xmlns:p14="http://schemas.microsoft.com/office/powerpoint/2010/main" val="77536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76834" cy="4649283"/>
          </a:xfrm>
        </p:spPr>
        <p:txBody>
          <a:bodyPr>
            <a:normAutofit/>
          </a:bodyPr>
          <a:lstStyle/>
          <a:p>
            <a:pPr marL="171450" indent="-171450">
              <a:buFont typeface="Wingdings" panose="05000000000000000000" pitchFamily="2" charset="2"/>
              <a:buChar char="Ø"/>
            </a:pPr>
            <a:r>
              <a:rPr lang="en-US" i="1" dirty="0"/>
              <a:t>Added poll question slide to precede conversation – Can keep or delete depending on timing. </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Many of us working in this field have worn and maybe are still wearing different hats that inform and influence our work. Let’s do a quick poll to see what are the different roles you have both currently and in the past the influence your work today supporting people with disabilities in community living. </a:t>
            </a:r>
          </a:p>
          <a:p>
            <a:pPr marL="171450" indent="-171450">
              <a:buFont typeface="Wingdings" panose="05000000000000000000" pitchFamily="2" charset="2"/>
              <a:buChar char="Ø"/>
            </a:pPr>
            <a:endParaRPr lang="en-US" i="1" dirty="0">
              <a:cs typeface="Calibri"/>
            </a:endParaRPr>
          </a:p>
          <a:p>
            <a:pPr marL="171450" indent="-171450">
              <a:buFont typeface="Wingdings" panose="05000000000000000000" pitchFamily="2" charset="2"/>
              <a:buChar char="Ø"/>
            </a:pPr>
            <a:r>
              <a:rPr lang="en-US" i="1" dirty="0">
                <a:cs typeface="Calibri"/>
              </a:rPr>
              <a:t>Read slide</a:t>
            </a:r>
            <a:endParaRPr lang="en-US" dirty="0">
              <a:cs typeface="Calibri"/>
            </a:endParaRPr>
          </a:p>
        </p:txBody>
      </p:sp>
      <p:sp>
        <p:nvSpPr>
          <p:cNvPr id="4" name="Slide Number Placeholder 3"/>
          <p:cNvSpPr>
            <a:spLocks noGrp="1"/>
          </p:cNvSpPr>
          <p:nvPr>
            <p:ph type="sldNum" sz="quarter" idx="10"/>
          </p:nvPr>
        </p:nvSpPr>
        <p:spPr/>
        <p:txBody>
          <a:bodyPr/>
          <a:lstStyle/>
          <a:p>
            <a:fld id="{7C7EF461-0DA1-49B8-9494-EA2A34B00B64}" type="slidenum">
              <a:rPr lang="en-US" smtClean="0"/>
              <a:t>9</a:t>
            </a:fld>
            <a:endParaRPr lang="en-US"/>
          </a:p>
        </p:txBody>
      </p:sp>
    </p:spTree>
    <p:extLst>
      <p:ext uri="{BB962C8B-B14F-4D97-AF65-F5344CB8AC3E}">
        <p14:creationId xmlns:p14="http://schemas.microsoft.com/office/powerpoint/2010/main" val="9114323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In 2020 in Tennessee, the average starting wage paid to DSPs was $10.36 per hour. </a:t>
            </a:r>
          </a:p>
          <a:p>
            <a:pPr marL="171450" indent="-171450">
              <a:buFont typeface="Wingdings" panose="05000000000000000000" pitchFamily="2" charset="2"/>
              <a:buChar char="Ø"/>
            </a:pPr>
            <a:r>
              <a:rPr lang="en-US" dirty="0"/>
              <a:t>The average wage was $11.09 per hour, and</a:t>
            </a:r>
          </a:p>
          <a:p>
            <a:pPr marL="171450" indent="-171450">
              <a:buFont typeface="Wingdings" panose="05000000000000000000" pitchFamily="2" charset="2"/>
              <a:buChar char="Ø"/>
            </a:pPr>
            <a:r>
              <a:rPr lang="en-US" dirty="0"/>
              <a:t> on average, the highest wage paid to a DSP was $13.20 per hour. </a:t>
            </a:r>
          </a:p>
          <a:p>
            <a:pPr marL="171450" indent="-171450">
              <a:buFont typeface="Wingdings" panose="05000000000000000000" pitchFamily="2" charset="2"/>
              <a:buChar char="Ø"/>
            </a:pPr>
            <a:r>
              <a:rPr lang="en-US" dirty="0"/>
              <a:t>Costs of living in Tennessee may be lower than they are nationally, as these numbers are below the national averages in the NCI Staff Stability survey. Asking about costs of living in an area is an important retention question to ask when considering the supports needed for workers to stay on the job. </a:t>
            </a:r>
          </a:p>
          <a:p>
            <a:pPr marL="171450" indent="-171450">
              <a:buFont typeface="Wingdings" panose="05000000000000000000" pitchFamily="2" charset="2"/>
              <a:buChar char="Ø"/>
            </a:pPr>
            <a:r>
              <a:rPr lang="en-US" dirty="0"/>
              <a:t>You can note these wages in the ”state” column on your chart. </a:t>
            </a:r>
            <a:r>
              <a:rPr lang="en-US" i="1" dirty="0"/>
              <a:t>Pause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4076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for benefits: 3 minutes</a:t>
            </a:r>
          </a:p>
          <a:p>
            <a:r>
              <a:rPr lang="en-US" dirty="0"/>
              <a:t>Talking Points:</a:t>
            </a:r>
          </a:p>
          <a:p>
            <a:pPr marL="171450" indent="-171450">
              <a:buFont typeface="Wingdings" panose="05000000000000000000" pitchFamily="2" charset="2"/>
              <a:buChar char="Ø"/>
            </a:pPr>
            <a:r>
              <a:rPr lang="en-US" dirty="0"/>
              <a:t>Availability of benefits is another important factor in retaining workers over time. NCI asks questions about benefits, specifically about health insurance in slightly different ways that we do on our survey. In 2017, 72% of organizations that participated in that survey offered health insurance to some or all DSPs. </a:t>
            </a:r>
          </a:p>
          <a:p>
            <a:pPr marL="628650" lvl="1" indent="-171450">
              <a:buFont typeface="Wingdings" panose="05000000000000000000" pitchFamily="2" charset="2"/>
              <a:buChar char="Ø"/>
            </a:pPr>
            <a:r>
              <a:rPr lang="en-US" dirty="0"/>
              <a:t>Of those organizations that offer health insurance, 69% of organizations offer health insurance to full time DSPs only. </a:t>
            </a:r>
          </a:p>
          <a:p>
            <a:pPr marL="628650" lvl="1" indent="-171450">
              <a:buFont typeface="Wingdings" panose="05000000000000000000" pitchFamily="2" charset="2"/>
              <a:buChar char="Ø"/>
            </a:pPr>
            <a:r>
              <a:rPr lang="en-US" dirty="0"/>
              <a:t>Of those organizations that offer health insurance, a little more than one third require DSPs to be employed for a certain length of time to be eligible for benefits. </a:t>
            </a:r>
          </a:p>
          <a:p>
            <a:pPr marL="628650" lvl="1" indent="-171450">
              <a:buFont typeface="Wingdings" panose="05000000000000000000" pitchFamily="2" charset="2"/>
              <a:buChar char="Ø"/>
            </a:pPr>
            <a:r>
              <a:rPr lang="en-US" dirty="0"/>
              <a:t>Only 2% of organizations that offer health insurance offer it to all DSPs.</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91</a:t>
            </a:fld>
            <a:endParaRPr lang="en-US"/>
          </a:p>
        </p:txBody>
      </p:sp>
    </p:spTree>
    <p:extLst>
      <p:ext uri="{BB962C8B-B14F-4D97-AF65-F5344CB8AC3E}">
        <p14:creationId xmlns:p14="http://schemas.microsoft.com/office/powerpoint/2010/main" val="6824214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On average across the state, for organizations that offer health insurance, 35% of DSPs are enrolled in health care plans through the organization. You can note this number on your chart in the workbook. </a:t>
            </a:r>
            <a:r>
              <a:rPr lang="en-US" i="1" dirty="0"/>
              <a:t>Pause</a:t>
            </a:r>
            <a:endParaRPr lang="en-US" dirty="0"/>
          </a:p>
          <a:p>
            <a:pPr marL="171450" indent="-171450">
              <a:buFont typeface="Wingdings" panose="05000000000000000000" pitchFamily="2" charset="2"/>
              <a:buChar char="Ø"/>
            </a:pPr>
            <a:r>
              <a:rPr lang="en-US" dirty="0"/>
              <a:t>Look at the numbers in the bubbles on the right side of the screen. These percentages are the number of organizations that checked “yes” to offering these benefits to DSPs. This information will look like check marks on your organizational profile – indicating that you offer the type of benefit if you offer any of these benefits to DSP. The types of benefits that we asked about were:</a:t>
            </a:r>
          </a:p>
          <a:p>
            <a:pPr marL="628650" lvl="1" indent="-171450">
              <a:buFont typeface="Wingdings" panose="05000000000000000000" pitchFamily="2" charset="2"/>
              <a:buChar char="Ø"/>
            </a:pPr>
            <a:r>
              <a:rPr lang="en-US" dirty="0"/>
              <a:t>Paid time off. </a:t>
            </a:r>
          </a:p>
          <a:p>
            <a:pPr marL="628650" lvl="1" indent="-171450">
              <a:buFont typeface="Wingdings" panose="05000000000000000000" pitchFamily="2" charset="2"/>
              <a:buChar char="Ø"/>
            </a:pPr>
            <a:r>
              <a:rPr lang="en-US" dirty="0"/>
              <a:t>Paid sick leave</a:t>
            </a:r>
          </a:p>
          <a:p>
            <a:pPr marL="628650" lvl="1" indent="-171450">
              <a:buFont typeface="Wingdings" panose="05000000000000000000" pitchFamily="2" charset="2"/>
              <a:buChar char="Ø"/>
            </a:pPr>
            <a:r>
              <a:rPr lang="en-US" dirty="0"/>
              <a:t>Paid vacation</a:t>
            </a:r>
          </a:p>
          <a:p>
            <a:pPr marL="628650" lvl="1" indent="-171450">
              <a:buFont typeface="Wingdings" panose="05000000000000000000" pitchFamily="2" charset="2"/>
              <a:buChar char="Ø"/>
            </a:pPr>
            <a:r>
              <a:rPr lang="en-US" dirty="0"/>
              <a:t>Health insurance.</a:t>
            </a:r>
          </a:p>
          <a:p>
            <a:pPr marL="171450" indent="-171450">
              <a:buFont typeface="Wingdings" panose="05000000000000000000" pitchFamily="2" charset="2"/>
              <a:buChar char="Ø"/>
            </a:pPr>
            <a:r>
              <a:rPr lang="en-US" dirty="0"/>
              <a:t>The three columns are for offering the type of benefit to full time DSPs (however the organization defined those workers), to part time DSPs, and to “all DSPs”, which was the organizations that did not distinguish between full time and part time DSPs. </a:t>
            </a:r>
          </a:p>
          <a:p>
            <a:pPr marL="171450" indent="-171450">
              <a:buFont typeface="Wingdings" panose="05000000000000000000" pitchFamily="2" charset="2"/>
              <a:buChar char="Ø"/>
            </a:pPr>
            <a:r>
              <a:rPr lang="en-US" dirty="0"/>
              <a:t>If you organization does not offer these benefits to DSPs, none of the bubbles would be checked. Overall, organizations were more likely to offer these types of benefits to full time DSPs than to part time DSPs. </a:t>
            </a:r>
          </a:p>
          <a:p>
            <a:pPr marL="171450" indent="-171450">
              <a:buFont typeface="Wingdings" panose="05000000000000000000" pitchFamily="2" charset="2"/>
              <a:buChar char="Ø"/>
            </a:pPr>
            <a:r>
              <a:rPr lang="en-US" dirty="0"/>
              <a:t>Most organizations offer some type of paid time off to DSPs, but there are some that do not. Just over 83% of organizations offer health insurance to full time DSPs. Given that only 34% on average are enrolled in health care plans when they are offered indicates that DSPs may be offering health insurance through another source, or they may be uninsured.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9969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for this slide: 1 minute</a:t>
            </a:r>
          </a:p>
          <a:p>
            <a:r>
              <a:rPr lang="en-US" dirty="0"/>
              <a:t>Talking Points: </a:t>
            </a:r>
          </a:p>
          <a:p>
            <a:pPr marL="171450" indent="-171450">
              <a:buFont typeface="Wingdings" panose="05000000000000000000" pitchFamily="2" charset="2"/>
              <a:buChar char="Ø"/>
            </a:pPr>
            <a:r>
              <a:rPr lang="en-US" dirty="0"/>
              <a:t>Turning now from benefits to overtime hours paid to DSPs, we know from previous research that many DSPs will work additional hours when asked in order to help make ends meet financially. Additionally, people who receive supports are in need of DSPs to fill vacancies in any reasonable ways possible.</a:t>
            </a:r>
          </a:p>
          <a:p>
            <a:pPr marL="171450" indent="-171450">
              <a:buFont typeface="Wingdings" panose="05000000000000000000" pitchFamily="2" charset="2"/>
              <a:buChar char="Ø"/>
            </a:pPr>
            <a:r>
              <a:rPr lang="en-US" dirty="0"/>
              <a:t>We didn’t provide a column on the chart in your workbook for you to compare your number of overtime hours paid as these numbers reported on this slide and the regional slide are total numbers in the region, rather than average numbers. Overtime hours depends somewhat on the size of your organization and the number of people served, so we provided only the sum total for the state and the region.</a:t>
            </a:r>
          </a:p>
          <a:p>
            <a:pPr marL="171450" indent="-171450">
              <a:buFont typeface="Wingdings" panose="05000000000000000000" pitchFamily="2" charset="2"/>
              <a:buChar char="Ø"/>
            </a:pPr>
            <a:r>
              <a:rPr lang="en-US" dirty="0"/>
              <a:t>Statewide, organizations that completed the survey reported over 420,920 overtime hours in the last 30 day period when they completed the survey. Sometimes overtime hours are more or less dependent upon the time of the year when the survey was completed so this number is reflective of mid 2020 numbers. </a:t>
            </a:r>
          </a:p>
          <a:p>
            <a:pPr marL="171450" indent="-171450">
              <a:buFont typeface="Wingdings" panose="05000000000000000000" pitchFamily="2" charset="2"/>
              <a:buChar char="Ø"/>
            </a:pPr>
            <a:r>
              <a:rPr lang="en-US" dirty="0"/>
              <a:t>If you pay out a lot of overtime hours, what may be helpful to consider is that overtime hours are paid at time and half, and it is worth asking the question about raising wages paid to DSPs on the front end (that is, their base wages) rather than paying overtime hours to help stabilize the workforce. However, prior to doing this, it is important to ask your workers who take on overtime hours if they are dependent upon overtime hours to pay their bills and if you could raise wages enough to ensure that they will stay with your company.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3108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for FLS section: 3 minutes</a:t>
            </a:r>
          </a:p>
          <a:p>
            <a:r>
              <a:rPr lang="en-US" dirty="0"/>
              <a:t>Talking Points:</a:t>
            </a:r>
          </a:p>
          <a:p>
            <a:pPr marL="171450" indent="-171450">
              <a:buFont typeface="Wingdings" panose="05000000000000000000" pitchFamily="2" charset="2"/>
              <a:buChar char="Ø"/>
            </a:pPr>
            <a:r>
              <a:rPr lang="en-US" dirty="0"/>
              <a:t>The next section turns from looking at information related to DSP staffing and compensation to frontline supervisors. We know that FLS are an important reason why DSPs stay in their jobs, and the quality of supervision that DSPs receive from FLS may be a major reason why they stay or they leave their position. Therefore, knowing the stability of your FLSs can be an important part of the equation for stabilizing your DSP workforce.</a:t>
            </a:r>
          </a:p>
          <a:p>
            <a:pPr marL="171450" indent="-171450">
              <a:buFont typeface="Wingdings" panose="05000000000000000000" pitchFamily="2" charset="2"/>
              <a:buChar char="Ø"/>
            </a:pPr>
            <a:r>
              <a:rPr lang="en-US" dirty="0"/>
              <a:t>As a reminder, FLS are the level of staff whose primary responsibility is to provide supervision to DSPs. While they may provide some direct support, more than 50% of their role is to supervise DSPs.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6576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a:t>
            </a:r>
          </a:p>
          <a:p>
            <a:pPr marL="171450" indent="-171450">
              <a:buFont typeface="Wingdings" panose="05000000000000000000" pitchFamily="2" charset="2"/>
              <a:buChar char="Ø"/>
            </a:pPr>
            <a:r>
              <a:rPr lang="en-US" dirty="0"/>
              <a:t>For wage data, the survey asked your organization to report annual wage data rather than hourly wage data. </a:t>
            </a:r>
          </a:p>
          <a:p>
            <a:pPr marL="171450" indent="-171450">
              <a:buFont typeface="Wingdings" panose="05000000000000000000" pitchFamily="2" charset="2"/>
              <a:buChar char="Ø"/>
            </a:pPr>
            <a:r>
              <a:rPr lang="en-US" dirty="0"/>
              <a:t>Across the state of Tennessee, the average starting FLS wage was $31,552. The average FLS salary was $34,024. The highest average FLS salary was $38,731. You can note these data in your chart in the workbook.</a:t>
            </a:r>
          </a:p>
          <a:p>
            <a:pPr marL="171450" indent="-171450">
              <a:buFont typeface="Wingdings" panose="05000000000000000000" pitchFamily="2" charset="2"/>
              <a:buChar char="Ø"/>
            </a:pPr>
            <a:r>
              <a:rPr lang="en-US" i="1" dirty="0"/>
              <a:t>Pause.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5865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dirty="0"/>
              <a:t>Talking Points:</a:t>
            </a:r>
          </a:p>
          <a:p>
            <a:pPr marL="171450" indent="-171450">
              <a:buFont typeface="Wingdings" panose="05000000000000000000" pitchFamily="2" charset="2"/>
              <a:buChar char="Ø"/>
            </a:pPr>
            <a:r>
              <a:rPr lang="en-US" dirty="0"/>
              <a:t>Turnover for FLS was calculated in the same way for FLS as they were for DSPs, but just using the data collected from different questions on the survey that asked specifically about FLSs. </a:t>
            </a:r>
          </a:p>
          <a:p>
            <a:pPr marL="171450" indent="-171450">
              <a:buFont typeface="Wingdings" panose="05000000000000000000" pitchFamily="2" charset="2"/>
              <a:buChar char="Ø"/>
            </a:pPr>
            <a:r>
              <a:rPr lang="en-US" dirty="0"/>
              <a:t>For the organizations that reported on FLS, 21% left their positions in the calendar year. You can write this in for the “state” number in the chart.</a:t>
            </a:r>
          </a:p>
          <a:p>
            <a:pPr marL="171450" indent="-171450">
              <a:buFont typeface="Wingdings" panose="05000000000000000000" pitchFamily="2" charset="2"/>
              <a:buChar char="Ø"/>
            </a:pPr>
            <a:r>
              <a:rPr lang="en-US" dirty="0"/>
              <a:t>In the same way that we asked organizations to report on the number of DSPs who left their position who left between 0-6 months tenure and between 6-12 months tenure, we asked organizations to report this information for FLS. </a:t>
            </a:r>
          </a:p>
          <a:p>
            <a:pPr marL="171450" indent="-171450">
              <a:buFont typeface="Wingdings" panose="05000000000000000000" pitchFamily="2" charset="2"/>
              <a:buChar char="Ø"/>
            </a:pPr>
            <a:r>
              <a:rPr lang="en-US" dirty="0"/>
              <a:t>Of the FLS who left in 2020, 23% left within 0-6 months of hire and 29% left within 6-12 months of hire. This indicates that better supports for newly hired FLS may also be needed.</a:t>
            </a:r>
          </a:p>
          <a:p>
            <a:pPr marL="171450" indent="-171450">
              <a:buFont typeface="Wingdings" panose="05000000000000000000" pitchFamily="2" charset="2"/>
              <a:buChar char="Ø"/>
            </a:pPr>
            <a:r>
              <a:rPr lang="en-US" dirty="0"/>
              <a:t>Of the FLS positions in the state, 16% of funded positions were vacant on the last day of 2020.</a:t>
            </a:r>
          </a:p>
          <a:p>
            <a:pPr marL="171450" indent="-171450">
              <a:buFont typeface="Wingdings" panose="05000000000000000000" pitchFamily="2" charset="2"/>
              <a:buChar char="Ø"/>
            </a:pPr>
            <a:r>
              <a:rPr lang="en-US" dirty="0"/>
              <a:t>You can note these data in your workbook now. </a:t>
            </a:r>
            <a:r>
              <a:rPr lang="en-US" i="1" dirty="0"/>
              <a:t>Pause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9390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for this section</a:t>
            </a:r>
          </a:p>
          <a:p>
            <a:r>
              <a:rPr lang="en-US" dirty="0"/>
              <a:t>Talking Points:</a:t>
            </a:r>
          </a:p>
          <a:p>
            <a:pPr marL="171450" indent="-171450">
              <a:buFont typeface="Wingdings" panose="05000000000000000000" pitchFamily="2" charset="2"/>
              <a:buChar char="Ø"/>
            </a:pPr>
            <a:r>
              <a:rPr lang="en-US" dirty="0"/>
              <a:t>To see the full report and to see the state profiles and regional profiles to compare to your data, go to the link shown on your screen and in the chat. You can also find this on the </a:t>
            </a:r>
            <a:r>
              <a:rPr lang="en-US" dirty="0" err="1"/>
              <a:t>tenncare</a:t>
            </a:r>
            <a:r>
              <a:rPr lang="en-US" dirty="0"/>
              <a:t> website, tenncare.umn.edu</a:t>
            </a:r>
          </a:p>
          <a:p>
            <a:endParaRPr lang="en-US" dirty="0"/>
          </a:p>
        </p:txBody>
      </p:sp>
      <p:sp>
        <p:nvSpPr>
          <p:cNvPr id="4" name="Slide Number Placeholder 3"/>
          <p:cNvSpPr>
            <a:spLocks noGrp="1"/>
          </p:cNvSpPr>
          <p:nvPr>
            <p:ph type="sldNum" sz="quarter" idx="5"/>
          </p:nvPr>
        </p:nvSpPr>
        <p:spPr/>
        <p:txBody>
          <a:bodyPr/>
          <a:lstStyle/>
          <a:p>
            <a:fld id="{7C7EF461-0DA1-49B8-9494-EA2A34B00B64}" type="slidenum">
              <a:rPr lang="en-US" smtClean="0"/>
              <a:t>97</a:t>
            </a:fld>
            <a:endParaRPr lang="en-US"/>
          </a:p>
        </p:txBody>
      </p:sp>
    </p:spTree>
    <p:extLst>
      <p:ext uri="{BB962C8B-B14F-4D97-AF65-F5344CB8AC3E}">
        <p14:creationId xmlns:p14="http://schemas.microsoft.com/office/powerpoint/2010/main" val="33117940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baseline="0" dirty="0"/>
              <a:t> 3 minutes before the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Ask people to share in chat or unmute if they don’t have access to chat. Once they share, they can go on break. </a:t>
            </a:r>
            <a:endParaRPr lang="en-US" sz="3200" i="1" dirty="0">
              <a:cs typeface="Calibri Light"/>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4660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3"/>
            <a:ext cx="5801360" cy="423931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Time: 10 Minutes, </a:t>
            </a:r>
            <a:r>
              <a:rPr lang="en-US" b="1" dirty="0"/>
              <a:t>Break should occur</a:t>
            </a:r>
            <a:r>
              <a:rPr lang="en-US" b="1" baseline="0" dirty="0"/>
              <a:t> 5 minutes before the start of the second hour of the session.</a:t>
            </a:r>
          </a:p>
          <a:p>
            <a:endParaRPr lang="en-US" b="0" baseline="0" dirty="0"/>
          </a:p>
          <a:p>
            <a:r>
              <a:rPr lang="en-US" b="0" baseline="0" dirty="0"/>
              <a:t>Talking Points</a:t>
            </a:r>
          </a:p>
          <a:p>
            <a:pPr marL="174708" indent="-174708">
              <a:buFont typeface="Wingdings" panose="05000000000000000000" pitchFamily="2" charset="2"/>
              <a:buChar char="Ø"/>
            </a:pPr>
            <a:r>
              <a:rPr lang="en-US" dirty="0"/>
              <a:t>Turn off</a:t>
            </a:r>
            <a:r>
              <a:rPr lang="en-US" baseline="0" dirty="0"/>
              <a:t> video and audio when you leave. </a:t>
            </a:r>
          </a:p>
          <a:p>
            <a:pPr marL="174708" indent="-174708">
              <a:buFont typeface="Wingdings" panose="05000000000000000000" pitchFamily="2" charset="2"/>
              <a:buChar char="Ø"/>
            </a:pPr>
            <a:r>
              <a:rPr lang="en-US" i="1" baseline="0" dirty="0"/>
              <a:t>Once break is over, check in with folks to make sure they are back by using reactions, camera on, </a:t>
            </a:r>
            <a:r>
              <a:rPr lang="en-US" i="1" baseline="0" dirty="0" err="1"/>
              <a:t>etc</a:t>
            </a:r>
            <a:endParaRPr lang="en-US" i="1" baseline="0" dirty="0"/>
          </a:p>
          <a:p>
            <a:pPr marL="174708" indent="-174708">
              <a:buFont typeface="Wingdings" panose="05000000000000000000" pitchFamily="2" charset="2"/>
              <a:buChar char="Ø"/>
            </a:pPr>
            <a:endParaRPr lang="en-US" i="1" baseline="0" dirty="0"/>
          </a:p>
        </p:txBody>
      </p:sp>
      <p:sp>
        <p:nvSpPr>
          <p:cNvPr id="4" name="Slide Number Placeholder 3"/>
          <p:cNvSpPr>
            <a:spLocks noGrp="1"/>
          </p:cNvSpPr>
          <p:nvPr>
            <p:ph type="sldNum" sz="quarter" idx="10"/>
          </p:nvPr>
        </p:nvSpPr>
        <p:spPr/>
        <p:txBody>
          <a:bodyPr/>
          <a:lstStyle/>
          <a:p>
            <a:fld id="{C940E140-93E8-471F-9349-F0BB6098DEA7}" type="slidenum">
              <a:rPr lang="en-US" smtClean="0"/>
              <a:t>99</a:t>
            </a:fld>
            <a:endParaRPr lang="en-US"/>
          </a:p>
        </p:txBody>
      </p:sp>
    </p:spTree>
    <p:extLst>
      <p:ext uri="{BB962C8B-B14F-4D97-AF65-F5344CB8AC3E}">
        <p14:creationId xmlns:p14="http://schemas.microsoft.com/office/powerpoint/2010/main" val="370874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55288B-5E2E-4342-9382-8A0F98A9756E}"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416516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5288B-5E2E-4342-9382-8A0F98A9756E}"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267524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5288B-5E2E-4342-9382-8A0F98A9756E}"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31468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175232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768351" y="5924552"/>
            <a:ext cx="10655300"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37FFCD0F-6FD7-423A-A678-0AA8290E11CF}" type="datetimeFigureOut">
              <a:rPr lang="de-DE" smtClean="0"/>
              <a:pPr/>
              <a:t>25.10.2021</a:t>
            </a:fld>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768351" y="493834"/>
            <a:ext cx="10655300" cy="617012"/>
          </a:xfrm>
          <a:prstGeom prst="rect">
            <a:avLst/>
          </a:prstGeom>
        </p:spPr>
        <p:txBody>
          <a:bodyPr>
            <a:noAutofit/>
          </a:bodyPr>
          <a:lstStyle>
            <a:lvl1pPr>
              <a:lnSpc>
                <a:spcPct val="100000"/>
              </a:lnSpc>
              <a:defRPr sz="3733"/>
            </a:lvl1pPr>
          </a:lstStyle>
          <a:p>
            <a:r>
              <a:rPr lang="en-US" dirty="0"/>
              <a:t>Title</a:t>
            </a:r>
            <a:endParaRPr lang="de-DE" dirty="0"/>
          </a:p>
        </p:txBody>
      </p:sp>
      <p:sp>
        <p:nvSpPr>
          <p:cNvPr id="11" name="Text Placeholder 8"/>
          <p:cNvSpPr>
            <a:spLocks noGrp="1"/>
          </p:cNvSpPr>
          <p:nvPr>
            <p:ph type="body" sz="quarter" idx="13" hasCustomPrompt="1"/>
          </p:nvPr>
        </p:nvSpPr>
        <p:spPr>
          <a:xfrm>
            <a:off x="768351" y="1419806"/>
            <a:ext cx="10655300" cy="4353063"/>
          </a:xfrm>
          <a:prstGeom prst="rect">
            <a:avLst/>
          </a:prstGeom>
        </p:spPr>
        <p:txBody>
          <a:bodyPr>
            <a:normAutofit/>
          </a:bodyPr>
          <a:lstStyle>
            <a:lvl1pPr marL="0" indent="0">
              <a:lnSpc>
                <a:spcPct val="100000"/>
              </a:lnSpc>
              <a:buFont typeface="Arial" charset="0"/>
              <a:buNone/>
              <a:defRPr sz="2400"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Tree>
    <p:extLst>
      <p:ext uri="{BB962C8B-B14F-4D97-AF65-F5344CB8AC3E}">
        <p14:creationId xmlns:p14="http://schemas.microsoft.com/office/powerpoint/2010/main" val="4259094730"/>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chorCtr="0">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hasCustomPrompt="1"/>
          </p:nvPr>
        </p:nvSpPr>
        <p:spPr>
          <a:xfrm>
            <a:off x="609600" y="1416423"/>
            <a:ext cx="10972800" cy="4211269"/>
          </a:xfrm>
          <a:prstGeom prst="rect">
            <a:avLst/>
          </a:prstGeom>
        </p:spPr>
        <p:txBody>
          <a:bodyPr vert="horz"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59715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665180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1353671"/>
            <a:ext cx="9805851" cy="4071768"/>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000927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609600" y="1701810"/>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2960887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46722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AF3AA735-0781-6C40-BBB3-3A23B5454F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57092" y="5377741"/>
            <a:ext cx="6051818" cy="1340778"/>
          </a:xfrm>
          <a:prstGeom prst="rect">
            <a:avLst/>
          </a:prstGeom>
        </p:spPr>
      </p:pic>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50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27986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5288B-5E2E-4342-9382-8A0F98A9756E}"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2516638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51455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91504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993238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1128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3168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17438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662382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100835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589424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4749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55288B-5E2E-4342-9382-8A0F98A9756E}"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2084285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4012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054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1238189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616744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8" name="Straight Connector 7"/>
          <p:cNvCxnSpPr/>
          <p:nvPr userDrawn="1"/>
        </p:nvCxnSpPr>
        <p:spPr>
          <a:xfrm>
            <a:off x="48768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hasCustomPrompt="1"/>
          </p:nvPr>
        </p:nvSpPr>
        <p:spPr>
          <a:xfrm>
            <a:off x="5080000" y="3581404"/>
            <a:ext cx="2844800" cy="419099"/>
          </a:xfrm>
        </p:spPr>
        <p:txBody>
          <a:bodyPr anchor="ctr">
            <a:normAutofit/>
          </a:bodyPr>
          <a:lstStyle>
            <a:lvl1pPr marL="0" indent="0">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3" name="Title 1"/>
          <p:cNvSpPr>
            <a:spLocks noGrp="1"/>
          </p:cNvSpPr>
          <p:nvPr>
            <p:ph type="title"/>
          </p:nvPr>
        </p:nvSpPr>
        <p:spPr>
          <a:xfrm>
            <a:off x="5080000" y="3048005"/>
            <a:ext cx="6908800" cy="533399"/>
          </a:xfrm>
        </p:spPr>
        <p:txBody>
          <a:bodyPr anchor="ctr">
            <a:noAutofit/>
          </a:bodyPr>
          <a:lstStyle>
            <a:lvl1pPr algn="l">
              <a:defRPr sz="2000" b="1" cap="all">
                <a:solidFill>
                  <a:schemeClr val="tx2"/>
                </a:solidFill>
              </a:defRPr>
            </a:lvl1pPr>
          </a:lstStyle>
          <a:p>
            <a:r>
              <a:rPr lang="en-US"/>
              <a:t>Click to edit Master title style</a:t>
            </a:r>
            <a:endParaRPr lang="en-JM" dirty="0"/>
          </a:p>
        </p:txBody>
      </p:sp>
      <p:sp>
        <p:nvSpPr>
          <p:cNvPr id="9" name="Text Placeholder 2"/>
          <p:cNvSpPr>
            <a:spLocks noGrp="1"/>
          </p:cNvSpPr>
          <p:nvPr>
            <p:ph type="body" idx="10" hasCustomPrompt="1"/>
          </p:nvPr>
        </p:nvSpPr>
        <p:spPr>
          <a:xfrm>
            <a:off x="8636000" y="6096000"/>
            <a:ext cx="2844800" cy="457200"/>
          </a:xfrm>
        </p:spPr>
        <p:txBody>
          <a:bodyPr anchor="b">
            <a:normAutofit/>
          </a:bodyPr>
          <a:lstStyle>
            <a:lvl1pPr marL="0" indent="0" algn="r">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pic>
        <p:nvPicPr>
          <p:cNvPr id="4" name="Picture 3" descr="TN Division of TennCare ColorPMS ®.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236" y="3083704"/>
            <a:ext cx="2455053" cy="742620"/>
          </a:xfrm>
          <a:prstGeom prst="rect">
            <a:avLst/>
          </a:prstGeom>
        </p:spPr>
      </p:pic>
    </p:spTree>
    <p:extLst>
      <p:ext uri="{BB962C8B-B14F-4D97-AF65-F5344CB8AC3E}">
        <p14:creationId xmlns:p14="http://schemas.microsoft.com/office/powerpoint/2010/main" val="1732420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609600" y="1701810"/>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4255136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Column 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76400"/>
            <a:ext cx="53848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6197600" y="1676400"/>
            <a:ext cx="53848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430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cxnSp>
        <p:nvCxnSpPr>
          <p:cNvPr id="8" name="Straight Connector 7"/>
          <p:cNvCxnSpPr/>
          <p:nvPr userDrawn="1"/>
        </p:nvCxnSpPr>
        <p:spPr>
          <a:xfrm>
            <a:off x="60960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6400800" y="3276600"/>
            <a:ext cx="4775200" cy="457200"/>
          </a:xfrm>
        </p:spPr>
        <p:txBody>
          <a:bodyPr anchor="t">
            <a:noAutofit/>
          </a:bodyPr>
          <a:lstStyle>
            <a:lvl1pPr algn="l">
              <a:defRPr sz="2400" b="1" cap="all" baseline="0">
                <a:solidFill>
                  <a:schemeClr val="tx2"/>
                </a:solidFill>
              </a:defRPr>
            </a:lvl1pPr>
          </a:lstStyle>
          <a:p>
            <a:r>
              <a:rPr lang="en-US" dirty="0"/>
              <a:t>THANK YOU</a:t>
            </a:r>
            <a:endParaRPr lang="en-JM" dirty="0"/>
          </a:p>
        </p:txBody>
      </p:sp>
      <p:pic>
        <p:nvPicPr>
          <p:cNvPr id="5" name="Picture 4" descr="TN Division of TennCare ColorPMS ®.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6800" y="3083704"/>
            <a:ext cx="2455053" cy="742620"/>
          </a:xfrm>
          <a:prstGeom prst="rect">
            <a:avLst/>
          </a:prstGeom>
        </p:spPr>
      </p:pic>
    </p:spTree>
    <p:extLst>
      <p:ext uri="{BB962C8B-B14F-4D97-AF65-F5344CB8AC3E}">
        <p14:creationId xmlns:p14="http://schemas.microsoft.com/office/powerpoint/2010/main" val="1023536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109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55288B-5E2E-4342-9382-8A0F98A9756E}"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3615676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03200" y="4038601"/>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Georgia" panose="02040502050405020303" pitchFamily="18" charset="0"/>
              </a:defRPr>
            </a:lvl1pPr>
          </a:lstStyle>
          <a:p>
            <a:r>
              <a:rPr lang="en-US" dirty="0"/>
              <a:t>Click to edit Master title style</a:t>
            </a:r>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Georgia" panose="02040502050405020303" pitchFamily="18"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1026" name="Picture 2" descr="S:\Communications\Logos and Templates\Division of TennCare\TN Division of TennCare ColorPMS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9601" y="1447800"/>
            <a:ext cx="5471863"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190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659E95E-7CFB-3243-84DD-2511B81A82FC}" type="slidenum">
              <a:rPr lang="en-US" smtClean="0"/>
              <a:t>‹#›</a:t>
            </a:fld>
            <a:endParaRPr lang="en-US" dirty="0"/>
          </a:p>
        </p:txBody>
      </p:sp>
    </p:spTree>
    <p:extLst>
      <p:ext uri="{BB962C8B-B14F-4D97-AF65-F5344CB8AC3E}">
        <p14:creationId xmlns:p14="http://schemas.microsoft.com/office/powerpoint/2010/main" val="2377215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body 50%">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504500" y="333016"/>
            <a:ext cx="11360800" cy="763600"/>
          </a:xfrm>
          <a:prstGeom prst="rect">
            <a:avLst/>
          </a:prstGeom>
        </p:spPr>
        <p:txBody>
          <a:bodyPr lIns="91425" tIns="91425" rIns="91425" bIns="91425" anchor="t" anchorCtr="0"/>
          <a:lstStyle>
            <a:lvl1pPr lvl="0" rtl="0">
              <a:spcBef>
                <a:spcPts val="0"/>
              </a:spcBef>
              <a:buSzPct val="100000"/>
              <a:buFont typeface="Pathway Gothic One"/>
              <a:defRPr sz="3000">
                <a:latin typeface="Pathway Gothic One"/>
                <a:ea typeface="Pathway Gothic One"/>
                <a:cs typeface="Pathway Gothic One"/>
                <a:sym typeface="Pathway Gothic 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7" name="Shape 57"/>
          <p:cNvSpPr txBox="1">
            <a:spLocks noGrp="1"/>
          </p:cNvSpPr>
          <p:nvPr>
            <p:ph type="body" idx="1"/>
          </p:nvPr>
        </p:nvSpPr>
        <p:spPr>
          <a:xfrm>
            <a:off x="504500" y="1536633"/>
            <a:ext cx="5591600" cy="4555200"/>
          </a:xfrm>
          <a:prstGeom prst="rect">
            <a:avLst/>
          </a:prstGeom>
        </p:spPr>
        <p:txBody>
          <a:bodyPr lIns="91425" tIns="91425" rIns="91425" bIns="91425" anchor="t" anchorCtr="0"/>
          <a:lstStyle>
            <a:lvl1pPr lvl="0" rtl="0">
              <a:spcBef>
                <a:spcPts val="0"/>
              </a:spcBef>
              <a:buSzPct val="100000"/>
              <a:buFont typeface="Open Sans"/>
              <a:defRPr sz="1600">
                <a:latin typeface="Open Sans"/>
                <a:ea typeface="Open Sans"/>
                <a:cs typeface="Open Sans"/>
                <a:sym typeface="Open Sans"/>
              </a:defRPr>
            </a:lvl1pPr>
            <a:lvl2pPr lvl="1" rtl="0">
              <a:spcBef>
                <a:spcPts val="0"/>
              </a:spcBef>
              <a:buFont typeface="Open Sans"/>
              <a:defRPr>
                <a:latin typeface="Open Sans"/>
                <a:ea typeface="Open Sans"/>
                <a:cs typeface="Open Sans"/>
                <a:sym typeface="Open Sans"/>
              </a:defRPr>
            </a:lvl2pPr>
            <a:lvl3pPr lvl="2" rtl="0">
              <a:spcBef>
                <a:spcPts val="0"/>
              </a:spcBef>
              <a:buFont typeface="Open Sans"/>
              <a:defRPr>
                <a:latin typeface="Open Sans"/>
                <a:ea typeface="Open Sans"/>
                <a:cs typeface="Open Sans"/>
                <a:sym typeface="Open Sans"/>
              </a:defRPr>
            </a:lvl3pPr>
            <a:lvl4pPr lvl="3" rtl="0">
              <a:spcBef>
                <a:spcPts val="0"/>
              </a:spcBef>
              <a:buFont typeface="Open Sans"/>
              <a:defRPr>
                <a:latin typeface="Open Sans"/>
                <a:ea typeface="Open Sans"/>
                <a:cs typeface="Open Sans"/>
                <a:sym typeface="Open Sans"/>
              </a:defRPr>
            </a:lvl4pPr>
            <a:lvl5pPr lvl="4" rtl="0">
              <a:spcBef>
                <a:spcPts val="0"/>
              </a:spcBef>
              <a:buFont typeface="Open Sans"/>
              <a:defRPr>
                <a:latin typeface="Open Sans"/>
                <a:ea typeface="Open Sans"/>
                <a:cs typeface="Open Sans"/>
                <a:sym typeface="Open Sans"/>
              </a:defRPr>
            </a:lvl5pPr>
            <a:lvl6pPr lvl="5" rtl="0">
              <a:spcBef>
                <a:spcPts val="0"/>
              </a:spcBef>
              <a:buFont typeface="Open Sans"/>
              <a:defRPr>
                <a:latin typeface="Open Sans"/>
                <a:ea typeface="Open Sans"/>
                <a:cs typeface="Open Sans"/>
                <a:sym typeface="Open Sans"/>
              </a:defRPr>
            </a:lvl6pPr>
            <a:lvl7pPr lvl="6" rtl="0">
              <a:spcBef>
                <a:spcPts val="0"/>
              </a:spcBef>
              <a:buFont typeface="Open Sans"/>
              <a:defRPr>
                <a:latin typeface="Open Sans"/>
                <a:ea typeface="Open Sans"/>
                <a:cs typeface="Open Sans"/>
                <a:sym typeface="Open Sans"/>
              </a:defRPr>
            </a:lvl7pPr>
            <a:lvl8pPr lvl="7" rtl="0">
              <a:spcBef>
                <a:spcPts val="0"/>
              </a:spcBef>
              <a:buFont typeface="Open Sans"/>
              <a:defRPr>
                <a:latin typeface="Open Sans"/>
                <a:ea typeface="Open Sans"/>
                <a:cs typeface="Open Sans"/>
                <a:sym typeface="Open Sans"/>
              </a:defRPr>
            </a:lvl8pPr>
            <a:lvl9pPr lvl="8" rtl="0">
              <a:spcBef>
                <a:spcPts val="0"/>
              </a:spcBef>
              <a:buFont typeface="Open Sans"/>
              <a:defRPr>
                <a:latin typeface="Open Sans"/>
                <a:ea typeface="Open Sans"/>
                <a:cs typeface="Open Sans"/>
                <a:sym typeface="Open Sans"/>
              </a:defRPr>
            </a:lvl9pPr>
          </a:lstStyle>
          <a:p>
            <a:endParaRPr/>
          </a:p>
        </p:txBody>
      </p:sp>
      <p:sp>
        <p:nvSpPr>
          <p:cNvPr id="58" name="Shape 58"/>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cxnSp>
        <p:nvCxnSpPr>
          <p:cNvPr id="59" name="Shape 59"/>
          <p:cNvCxnSpPr/>
          <p:nvPr/>
        </p:nvCxnSpPr>
        <p:spPr>
          <a:xfrm>
            <a:off x="-7933" y="1106267"/>
            <a:ext cx="12232400" cy="0"/>
          </a:xfrm>
          <a:prstGeom prst="straightConnector1">
            <a:avLst/>
          </a:prstGeom>
          <a:noFill/>
          <a:ln w="9525" cap="flat" cmpd="sng">
            <a:solidFill>
              <a:srgbClr val="B7B7B7"/>
            </a:solidFill>
            <a:prstDash val="solid"/>
            <a:round/>
            <a:headEnd type="none" w="lg" len="lg"/>
            <a:tailEnd type="none" w="lg" len="lg"/>
          </a:ln>
        </p:spPr>
      </p:cxnSp>
      <p:sp>
        <p:nvSpPr>
          <p:cNvPr id="60" name="Shape 60"/>
          <p:cNvSpPr/>
          <p:nvPr/>
        </p:nvSpPr>
        <p:spPr>
          <a:xfrm>
            <a:off x="0" y="547433"/>
            <a:ext cx="336400" cy="408800"/>
          </a:xfrm>
          <a:prstGeom prst="rect">
            <a:avLst/>
          </a:prstGeom>
          <a:solidFill>
            <a:srgbClr val="11CCF0"/>
          </a:solidFill>
          <a:ln>
            <a:noFill/>
          </a:ln>
        </p:spPr>
        <p:txBody>
          <a:bodyPr lIns="91425" tIns="91425" rIns="91425" bIns="91425" anchor="ctr" anchorCtr="0">
            <a:noAutofit/>
          </a:bodyPr>
          <a:lstStyle/>
          <a:p>
            <a:pPr lvl="0">
              <a:spcBef>
                <a:spcPts val="0"/>
              </a:spcBef>
              <a:buNone/>
            </a:pPr>
            <a:endParaRPr sz="1800" dirty="0"/>
          </a:p>
        </p:txBody>
      </p:sp>
    </p:spTree>
    <p:extLst>
      <p:ext uri="{BB962C8B-B14F-4D97-AF65-F5344CB8AC3E}">
        <p14:creationId xmlns:p14="http://schemas.microsoft.com/office/powerpoint/2010/main" val="879841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2"/>
          <p:cNvSpPr>
            <a:spLocks noGrp="1" noChangeArrowheads="1"/>
          </p:cNvSpPr>
          <p:nvPr>
            <p:ph type="title"/>
          </p:nvPr>
        </p:nvSpPr>
        <p:spPr bwMode="auto">
          <a:xfrm>
            <a:off x="233261" y="234865"/>
            <a:ext cx="11725484" cy="36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en-US" noProof="0" dirty="0"/>
          </a:p>
        </p:txBody>
      </p:sp>
    </p:spTree>
    <p:extLst>
      <p:ext uri="{BB962C8B-B14F-4D97-AF65-F5344CB8AC3E}">
        <p14:creationId xmlns:p14="http://schemas.microsoft.com/office/powerpoint/2010/main" val="3137366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74741" y="6374801"/>
            <a:ext cx="2844800" cy="365125"/>
          </a:xfrm>
          <a:prstGeom prst="rect">
            <a:avLst/>
          </a:prstGeom>
        </p:spPr>
        <p:txBody>
          <a:bodyPr/>
          <a:lstStyle/>
          <a:p>
            <a:fld id="{725D1F19-2DAA-224A-9D47-925C0494D4B3}" type="datetime4">
              <a:rPr lang="en-US" smtClean="0">
                <a:solidFill>
                  <a:srgbClr val="75787B">
                    <a:tint val="75000"/>
                  </a:srgbClr>
                </a:solidFill>
              </a:rPr>
              <a:pPr/>
              <a:t>October 25, 2021</a:t>
            </a:fld>
            <a:endParaRPr lang="en-US" dirty="0">
              <a:solidFill>
                <a:srgbClr val="75787B">
                  <a:tint val="75000"/>
                </a:srgbClr>
              </a:solidFill>
            </a:endParaRPr>
          </a:p>
        </p:txBody>
      </p:sp>
      <p:sp>
        <p:nvSpPr>
          <p:cNvPr id="6" name="Slide Number Placeholder 5"/>
          <p:cNvSpPr>
            <a:spLocks noGrp="1"/>
          </p:cNvSpPr>
          <p:nvPr>
            <p:ph type="sldNum" sz="quarter" idx="12"/>
          </p:nvPr>
        </p:nvSpPr>
        <p:spPr>
          <a:xfrm>
            <a:off x="11458303" y="6380545"/>
            <a:ext cx="478975" cy="365125"/>
          </a:xfrm>
          <a:prstGeom prst="rect">
            <a:avLst/>
          </a:prstGeom>
        </p:spPr>
        <p:txBody>
          <a:bodyPr/>
          <a:lstStyle/>
          <a:p>
            <a:fld id="{54637A5F-2DAE-B642-9933-0C0B9D2C0F12}" type="slidenum">
              <a:rPr lang="en-US" smtClean="0">
                <a:solidFill>
                  <a:srgbClr val="75787B">
                    <a:tint val="75000"/>
                  </a:srgbClr>
                </a:solidFill>
              </a:rPr>
              <a:pPr/>
              <a:t>‹#›</a:t>
            </a:fld>
            <a:endParaRPr lang="en-US" dirty="0">
              <a:solidFill>
                <a:srgbClr val="75787B">
                  <a:tint val="75000"/>
                </a:srgbClr>
              </a:solidFill>
            </a:endParaRPr>
          </a:p>
        </p:txBody>
      </p:sp>
    </p:spTree>
    <p:extLst>
      <p:ext uri="{BB962C8B-B14F-4D97-AF65-F5344CB8AC3E}">
        <p14:creationId xmlns:p14="http://schemas.microsoft.com/office/powerpoint/2010/main" val="3146218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74741" y="6374801"/>
            <a:ext cx="2844800" cy="365125"/>
          </a:xfrm>
          <a:prstGeom prst="rect">
            <a:avLst/>
          </a:prstGeom>
        </p:spPr>
        <p:txBody>
          <a:bodyPr/>
          <a:lstStyle/>
          <a:p>
            <a:fld id="{725D1F19-2DAA-224A-9D47-925C0494D4B3}" type="datetime4">
              <a:rPr lang="en-US" smtClean="0">
                <a:solidFill>
                  <a:srgbClr val="75787B">
                    <a:tint val="75000"/>
                  </a:srgbClr>
                </a:solidFill>
              </a:rPr>
              <a:pPr/>
              <a:t>October 25, 2021</a:t>
            </a:fld>
            <a:endParaRPr lang="en-US" dirty="0">
              <a:solidFill>
                <a:srgbClr val="75787B">
                  <a:tint val="75000"/>
                </a:srgbClr>
              </a:solidFill>
            </a:endParaRPr>
          </a:p>
        </p:txBody>
      </p:sp>
      <p:sp>
        <p:nvSpPr>
          <p:cNvPr id="6" name="Slide Number Placeholder 5"/>
          <p:cNvSpPr>
            <a:spLocks noGrp="1"/>
          </p:cNvSpPr>
          <p:nvPr>
            <p:ph type="sldNum" sz="quarter" idx="12"/>
          </p:nvPr>
        </p:nvSpPr>
        <p:spPr>
          <a:xfrm>
            <a:off x="11458303" y="6380545"/>
            <a:ext cx="478975" cy="365125"/>
          </a:xfrm>
          <a:prstGeom prst="rect">
            <a:avLst/>
          </a:prstGeom>
        </p:spPr>
        <p:txBody>
          <a:bodyPr/>
          <a:lstStyle/>
          <a:p>
            <a:fld id="{54637A5F-2DAE-B642-9933-0C0B9D2C0F12}" type="slidenum">
              <a:rPr lang="en-US" smtClean="0">
                <a:solidFill>
                  <a:srgbClr val="75787B">
                    <a:tint val="75000"/>
                  </a:srgbClr>
                </a:solidFill>
              </a:rPr>
              <a:pPr/>
              <a:t>‹#›</a:t>
            </a:fld>
            <a:endParaRPr lang="en-US" dirty="0">
              <a:solidFill>
                <a:srgbClr val="75787B">
                  <a:tint val="75000"/>
                </a:srgbClr>
              </a:solidFill>
            </a:endParaRPr>
          </a:p>
        </p:txBody>
      </p:sp>
    </p:spTree>
    <p:extLst>
      <p:ext uri="{BB962C8B-B14F-4D97-AF65-F5344CB8AC3E}">
        <p14:creationId xmlns:p14="http://schemas.microsoft.com/office/powerpoint/2010/main" val="3930560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74741" y="6374801"/>
            <a:ext cx="2844800" cy="365125"/>
          </a:xfrm>
          <a:prstGeom prst="rect">
            <a:avLst/>
          </a:prstGeom>
        </p:spPr>
        <p:txBody>
          <a:bodyPr/>
          <a:lstStyle/>
          <a:p>
            <a:fld id="{725D1F19-2DAA-224A-9D47-925C0494D4B3}" type="datetime4">
              <a:rPr lang="en-US" smtClean="0">
                <a:solidFill>
                  <a:srgbClr val="75787B">
                    <a:tint val="75000"/>
                  </a:srgbClr>
                </a:solidFill>
              </a:rPr>
              <a:pPr/>
              <a:t>October 25, 2021</a:t>
            </a:fld>
            <a:endParaRPr lang="en-US" dirty="0">
              <a:solidFill>
                <a:srgbClr val="75787B">
                  <a:tint val="75000"/>
                </a:srgbClr>
              </a:solidFill>
            </a:endParaRPr>
          </a:p>
        </p:txBody>
      </p:sp>
      <p:sp>
        <p:nvSpPr>
          <p:cNvPr id="6" name="Slide Number Placeholder 5"/>
          <p:cNvSpPr>
            <a:spLocks noGrp="1"/>
          </p:cNvSpPr>
          <p:nvPr>
            <p:ph type="sldNum" sz="quarter" idx="12"/>
          </p:nvPr>
        </p:nvSpPr>
        <p:spPr>
          <a:xfrm>
            <a:off x="11458279" y="6380545"/>
            <a:ext cx="478975" cy="365125"/>
          </a:xfrm>
          <a:prstGeom prst="rect">
            <a:avLst/>
          </a:prstGeom>
        </p:spPr>
        <p:txBody>
          <a:bodyPr/>
          <a:lstStyle/>
          <a:p>
            <a:fld id="{54637A5F-2DAE-B642-9933-0C0B9D2C0F12}" type="slidenum">
              <a:rPr lang="en-US" smtClean="0">
                <a:solidFill>
                  <a:srgbClr val="75787B">
                    <a:tint val="75000"/>
                  </a:srgbClr>
                </a:solidFill>
              </a:rPr>
              <a:pPr/>
              <a:t>‹#›</a:t>
            </a:fld>
            <a:endParaRPr lang="en-US" dirty="0">
              <a:solidFill>
                <a:srgbClr val="75787B">
                  <a:tint val="75000"/>
                </a:srgbClr>
              </a:solidFill>
            </a:endParaRPr>
          </a:p>
        </p:txBody>
      </p:sp>
    </p:spTree>
    <p:extLst>
      <p:ext uri="{BB962C8B-B14F-4D97-AF65-F5344CB8AC3E}">
        <p14:creationId xmlns:p14="http://schemas.microsoft.com/office/powerpoint/2010/main" val="1813698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74741" y="6374801"/>
            <a:ext cx="2844800" cy="365125"/>
          </a:xfrm>
          <a:prstGeom prst="rect">
            <a:avLst/>
          </a:prstGeom>
        </p:spPr>
        <p:txBody>
          <a:bodyPr/>
          <a:lstStyle/>
          <a:p>
            <a:fld id="{2C1B44D1-5E7A-C64F-AA9E-9B673C2240DB}" type="datetime4">
              <a:rPr lang="en-US" smtClean="0">
                <a:solidFill>
                  <a:srgbClr val="75787B">
                    <a:tint val="75000"/>
                  </a:srgbClr>
                </a:solidFill>
              </a:rPr>
              <a:pPr/>
              <a:t>October 25, 2021</a:t>
            </a:fld>
            <a:endParaRPr lang="en-US" dirty="0">
              <a:solidFill>
                <a:srgbClr val="75787B">
                  <a:tint val="75000"/>
                </a:srgbClr>
              </a:solidFill>
            </a:endParaRPr>
          </a:p>
        </p:txBody>
      </p:sp>
      <p:sp>
        <p:nvSpPr>
          <p:cNvPr id="6" name="Slide Number Placeholder 5"/>
          <p:cNvSpPr>
            <a:spLocks noGrp="1"/>
          </p:cNvSpPr>
          <p:nvPr>
            <p:ph type="sldNum" sz="quarter" idx="12"/>
          </p:nvPr>
        </p:nvSpPr>
        <p:spPr>
          <a:xfrm>
            <a:off x="11458255" y="6380545"/>
            <a:ext cx="478975" cy="365125"/>
          </a:xfrm>
          <a:prstGeom prst="rect">
            <a:avLst/>
          </a:prstGeom>
        </p:spPr>
        <p:txBody>
          <a:bodyPr/>
          <a:lstStyle/>
          <a:p>
            <a:fld id="{54637A5F-2DAE-B642-9933-0C0B9D2C0F12}" type="slidenum">
              <a:rPr lang="en-US" smtClean="0">
                <a:solidFill>
                  <a:srgbClr val="75787B">
                    <a:tint val="75000"/>
                  </a:srgbClr>
                </a:solidFill>
              </a:rPr>
              <a:pPr/>
              <a:t>‹#›</a:t>
            </a:fld>
            <a:endParaRPr lang="en-US" dirty="0">
              <a:solidFill>
                <a:srgbClr val="75787B">
                  <a:tint val="75000"/>
                </a:srgbClr>
              </a:solidFill>
            </a:endParaRPr>
          </a:p>
        </p:txBody>
      </p:sp>
      <p:sp>
        <p:nvSpPr>
          <p:cNvPr id="12" name="Title 10"/>
          <p:cNvSpPr>
            <a:spLocks noGrp="1"/>
          </p:cNvSpPr>
          <p:nvPr>
            <p:ph type="title" hasCustomPrompt="1"/>
          </p:nvPr>
        </p:nvSpPr>
        <p:spPr>
          <a:xfrm>
            <a:off x="193524" y="323551"/>
            <a:ext cx="11804952" cy="1143000"/>
          </a:xfrm>
          <a:prstGeom prst="rect">
            <a:avLst/>
          </a:prstGeom>
        </p:spPr>
        <p:txBody>
          <a:bodyPr vert="horz"/>
          <a:lstStyle>
            <a:lvl1pPr algn="l">
              <a:defRPr sz="2200"/>
            </a:lvl1pPr>
          </a:lstStyle>
          <a:p>
            <a:r>
              <a:rPr lang="en-US" dirty="0"/>
              <a:t>Click to edit master title style</a:t>
            </a:r>
          </a:p>
        </p:txBody>
      </p:sp>
    </p:spTree>
    <p:extLst>
      <p:ext uri="{BB962C8B-B14F-4D97-AF65-F5344CB8AC3E}">
        <p14:creationId xmlns:p14="http://schemas.microsoft.com/office/powerpoint/2010/main" val="2386768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03200" y="4038601"/>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5223" y="1447800"/>
            <a:ext cx="9341555" cy="2286000"/>
          </a:xfrm>
          <a:prstGeom prst="rect">
            <a:avLst/>
          </a:prstGeom>
        </p:spPr>
      </p:pic>
    </p:spTree>
    <p:extLst>
      <p:ext uri="{BB962C8B-B14F-4D97-AF65-F5344CB8AC3E}">
        <p14:creationId xmlns:p14="http://schemas.microsoft.com/office/powerpoint/2010/main" val="3798771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dirty="0"/>
              <a:t>Click icon to add picture</a:t>
            </a:r>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dirty="0"/>
              <a:t>Click to edit Master title style</a:t>
            </a:r>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330" y="381000"/>
            <a:ext cx="5231271" cy="1280160"/>
          </a:xfrm>
          <a:prstGeom prst="rect">
            <a:avLst/>
          </a:prstGeom>
        </p:spPr>
      </p:pic>
    </p:spTree>
    <p:extLst>
      <p:ext uri="{BB962C8B-B14F-4D97-AF65-F5344CB8AC3E}">
        <p14:creationId xmlns:p14="http://schemas.microsoft.com/office/powerpoint/2010/main" val="198124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55288B-5E2E-4342-9382-8A0F98A9756E}" type="datetimeFigureOut">
              <a:rPr lang="en-US" smtClean="0"/>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3710856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454400" y="3874770"/>
            <a:ext cx="8737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3556000" y="3962400"/>
            <a:ext cx="84328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3200" y="3766736"/>
            <a:ext cx="3352800" cy="2456348"/>
          </a:xfrm>
          <a:prstGeom prst="rect">
            <a:avLst/>
          </a:prstGeom>
          <a:noFill/>
          <a:ln>
            <a:noFill/>
          </a:ln>
        </p:spPr>
      </p:pic>
    </p:spTree>
    <p:extLst>
      <p:ext uri="{BB962C8B-B14F-4D97-AF65-F5344CB8AC3E}">
        <p14:creationId xmlns:p14="http://schemas.microsoft.com/office/powerpoint/2010/main" val="1574004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0" y="6019800"/>
            <a:ext cx="1155699" cy="866774"/>
          </a:xfrm>
          <a:prstGeom prst="rect">
            <a:avLst/>
          </a:prstGeom>
        </p:spPr>
      </p:pic>
    </p:spTree>
    <p:extLst>
      <p:ext uri="{BB962C8B-B14F-4D97-AF65-F5344CB8AC3E}">
        <p14:creationId xmlns:p14="http://schemas.microsoft.com/office/powerpoint/2010/main" val="5051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251709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584658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2770846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3484235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3929346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3640381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3829697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203854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55288B-5E2E-4342-9382-8A0F98A9756E}" type="datetimeFigureOut">
              <a:rPr lang="en-US" smtClean="0"/>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2118733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290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03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212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841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076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4"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3918283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84896" y="6250165"/>
            <a:ext cx="5048920" cy="365125"/>
          </a:xfrm>
          <a:prstGeom prst="rect">
            <a:avLst/>
          </a:prstGeom>
        </p:spPr>
        <p:txBody>
          <a:bodyPr/>
          <a:lstStyle/>
          <a:p>
            <a:fld id="{2E9978E7-2884-4A78-B145-FBAEB45E00F3}" type="datetimeFigureOut">
              <a:rPr lang="en-US" smtClean="0">
                <a:solidFill>
                  <a:prstClr val="black"/>
                </a:solidFill>
              </a:rPr>
              <a:pPr/>
              <a:t>10/25/2021</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srgbClr val="666666"/>
              </a:solidFill>
            </a:endParaRPr>
          </a:p>
        </p:txBody>
      </p:sp>
      <p:sp>
        <p:nvSpPr>
          <p:cNvPr id="9" name="Slide Number Placeholder 8"/>
          <p:cNvSpPr>
            <a:spLocks noGrp="1"/>
          </p:cNvSpPr>
          <p:nvPr>
            <p:ph type="sldNum" sz="quarter" idx="12"/>
          </p:nvPr>
        </p:nvSpPr>
        <p:spPr/>
        <p:txBody>
          <a:bodyPr/>
          <a:lstStyle/>
          <a:p>
            <a:fld id="{C469D211-B530-4503-BE04-E22C85ADC868}"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526887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1765"/>
            <a:ext cx="5331593" cy="3801015"/>
          </a:xfrm>
        </p:spPr>
        <p:txBody>
          <a:bodyPr anchor="ctr"/>
          <a:lstStyle>
            <a:lvl1pPr algn="l">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ABE3C1-DBE1-495D-B57B-2849774B866A}" type="datetimeFigureOut">
              <a:rPr lang="en-US" smtClean="0"/>
              <a:t>10/25/2021</a:t>
            </a:fld>
            <a:endParaRPr lang="en-US" dirty="0"/>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887501" y="6333056"/>
            <a:ext cx="2172792" cy="388419"/>
          </a:xfrm>
          <a:prstGeom prst="rect">
            <a:avLst/>
          </a:prstGeom>
        </p:spPr>
      </p:pic>
    </p:spTree>
    <p:extLst>
      <p:ext uri="{BB962C8B-B14F-4D97-AF65-F5344CB8AC3E}">
        <p14:creationId xmlns:p14="http://schemas.microsoft.com/office/powerpoint/2010/main" val="285389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44F66F-3F35-AE4F-8217-CF6C93567902}"/>
              </a:ext>
            </a:extLst>
          </p:cNvPr>
          <p:cNvSpPr/>
          <p:nvPr userDrawn="1"/>
        </p:nvSpPr>
        <p:spPr>
          <a:xfrm>
            <a:off x="2191657" y="6260093"/>
            <a:ext cx="7794172" cy="59790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087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00785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5288B-5E2E-4342-9382-8A0F98A9756E}" type="datetimeFigureOut">
              <a:rPr lang="en-US" smtClean="0"/>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3171752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006A1A6F-789C-7C44-9179-157E0BCAEA32}"/>
              </a:ext>
            </a:extLst>
          </p:cNvPr>
          <p:cNvSpPr/>
          <p:nvPr userDrawn="1"/>
        </p:nvSpPr>
        <p:spPr>
          <a:xfrm>
            <a:off x="818147" y="1664018"/>
            <a:ext cx="10529304" cy="4571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9FE60B-4005-CA44-89C5-CA8B7CEC5705}"/>
              </a:ext>
            </a:extLst>
          </p:cNvPr>
          <p:cNvSpPr/>
          <p:nvPr userDrawn="1"/>
        </p:nvSpPr>
        <p:spPr>
          <a:xfrm>
            <a:off x="818146" y="4589463"/>
            <a:ext cx="10529304" cy="45719"/>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04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1353671"/>
            <a:ext cx="9805851" cy="4071768"/>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486655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722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8" name="Rectangle 7">
            <a:extLst>
              <a:ext uri="{FF2B5EF4-FFF2-40B4-BE49-F238E27FC236}">
                <a16:creationId xmlns:a16="http://schemas.microsoft.com/office/drawing/2014/main" id="{996ECC58-DC6C-2A4F-8290-D2220A39C945}"/>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65521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10/25/2021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
        <p:nvSpPr>
          <p:cNvPr id="10" name="Rectangle 9">
            <a:extLst>
              <a:ext uri="{FF2B5EF4-FFF2-40B4-BE49-F238E27FC236}">
                <a16:creationId xmlns:a16="http://schemas.microsoft.com/office/drawing/2014/main" id="{D8B04E29-1FB7-2D43-9379-B7D757767005}"/>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32902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6" name="Rectangle 5">
            <a:extLst>
              <a:ext uri="{FF2B5EF4-FFF2-40B4-BE49-F238E27FC236}">
                <a16:creationId xmlns:a16="http://schemas.microsoft.com/office/drawing/2014/main" id="{58B3F4C6-A444-A14D-957A-BEC11AE76162}"/>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509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5202923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96918753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10/25/2021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88789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412948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55288B-5E2E-4342-9382-8A0F98A9756E}"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4045272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793943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0"/>
        <p:cNvGrpSpPr/>
        <p:nvPr/>
      </p:nvGrpSpPr>
      <p:grpSpPr>
        <a:xfrm>
          <a:off x="0" y="0"/>
          <a:ext cx="0" cy="0"/>
          <a:chOff x="0" y="0"/>
          <a:chExt cx="0" cy="0"/>
        </a:xfrm>
      </p:grpSpPr>
      <p:sp>
        <p:nvSpPr>
          <p:cNvPr id="161" name="Google Shape;161;p121"/>
          <p:cNvSpPr txBox="1">
            <a:spLocks noGrp="1"/>
          </p:cNvSpPr>
          <p:nvPr>
            <p:ph type="ctrTitle"/>
          </p:nvPr>
        </p:nvSpPr>
        <p:spPr>
          <a:xfrm>
            <a:off x="2336800" y="2509391"/>
            <a:ext cx="7721600" cy="107721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800000"/>
              </a:buClr>
              <a:buSzPts val="2800"/>
              <a:buFont typeface="Open Sans"/>
              <a:buNone/>
              <a:defRPr b="1" i="0">
                <a:solidFill>
                  <a:srgbClr val="800000"/>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21"/>
          <p:cNvSpPr txBox="1">
            <a:spLocks noGrp="1"/>
          </p:cNvSpPr>
          <p:nvPr>
            <p:ph type="subTitle" idx="1"/>
          </p:nvPr>
        </p:nvSpPr>
        <p:spPr>
          <a:xfrm>
            <a:off x="2336800" y="3733800"/>
            <a:ext cx="7620000" cy="990600"/>
          </a:xfrm>
          <a:prstGeom prst="rect">
            <a:avLst/>
          </a:prstGeom>
          <a:noFill/>
          <a:ln>
            <a:noFill/>
          </a:ln>
        </p:spPr>
        <p:txBody>
          <a:bodyPr spcFirstLastPara="1" wrap="square" lIns="91425" tIns="45700" rIns="91425" bIns="45700" anchor="t" anchorCtr="0">
            <a:normAutofit/>
          </a:bodyPr>
          <a:lstStyle>
            <a:lvl1pPr lvl="0" algn="ctr">
              <a:spcBef>
                <a:spcPts val="560"/>
              </a:spcBef>
              <a:spcAft>
                <a:spcPts val="0"/>
              </a:spcAft>
              <a:buClr>
                <a:schemeClr val="dk1"/>
              </a:buClr>
              <a:buSzPts val="2800"/>
              <a:buFont typeface="Arimo"/>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6768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1176000" cy="990600"/>
          </a:xfrm>
        </p:spPr>
        <p:txBody>
          <a:bodyPr/>
          <a:lstStyle/>
          <a:p>
            <a:r>
              <a:rPr lang="en-US"/>
              <a:t>Click to edit Master title style</a:t>
            </a:r>
          </a:p>
        </p:txBody>
      </p:sp>
      <p:sp>
        <p:nvSpPr>
          <p:cNvPr id="3" name="Content Placeholder 2"/>
          <p:cNvSpPr>
            <a:spLocks noGrp="1"/>
          </p:cNvSpPr>
          <p:nvPr>
            <p:ph sz="half" idx="1"/>
          </p:nvPr>
        </p:nvSpPr>
        <p:spPr>
          <a:xfrm>
            <a:off x="508000" y="1752600"/>
            <a:ext cx="553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752600"/>
            <a:ext cx="553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311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3780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458465"/>
            <a:ext cx="932935" cy="263010"/>
          </a:xfrm>
        </p:spPr>
        <p:txBody>
          <a:bodyPr/>
          <a:lstStyle/>
          <a:p>
            <a:fld id="{42C7999D-FFF7-4B5D-A991-3BB29E6DD703}" type="datetimeFigureOut">
              <a:rPr lang="en-US" smtClean="0"/>
              <a:t>10/25/2021</a:t>
            </a:fld>
            <a:endParaRPr lang="en-US"/>
          </a:p>
        </p:txBody>
      </p:sp>
      <p:sp>
        <p:nvSpPr>
          <p:cNvPr id="6" name="Slide Number Placeholder 5"/>
          <p:cNvSpPr>
            <a:spLocks noGrp="1"/>
          </p:cNvSpPr>
          <p:nvPr>
            <p:ph type="sldNum" sz="quarter" idx="12"/>
          </p:nvPr>
        </p:nvSpPr>
        <p:spPr>
          <a:xfrm>
            <a:off x="10742140" y="6458465"/>
            <a:ext cx="611659" cy="263010"/>
          </a:xfr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365231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095D5-6B0B-E541-B3B3-DE7CE23F9517}"/>
              </a:ext>
            </a:extLst>
          </p:cNvPr>
          <p:cNvSpPr/>
          <p:nvPr userDrawn="1"/>
        </p:nvSpPr>
        <p:spPr>
          <a:xfrm>
            <a:off x="817563" y="0"/>
            <a:ext cx="5351462"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02327A38-3038-524C-B488-896D7EE9ABBB}"/>
              </a:ext>
            </a:extLst>
          </p:cNvPr>
          <p:cNvSpPr/>
          <p:nvPr userDrawn="1"/>
        </p:nvSpPr>
        <p:spPr>
          <a:xfrm>
            <a:off x="817563" y="4468813"/>
            <a:ext cx="5351462" cy="238918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4E11E13D-5495-2E4E-B8E9-8278BCBBA209}"/>
              </a:ext>
            </a:extLst>
          </p:cNvPr>
          <p:cNvSpPr/>
          <p:nvPr userDrawn="1"/>
        </p:nvSpPr>
        <p:spPr>
          <a:xfrm>
            <a:off x="6737350" y="4545013"/>
            <a:ext cx="5454650" cy="74612"/>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59750" y="6275388"/>
            <a:ext cx="1487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70613" y="6042025"/>
            <a:ext cx="18303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86950" y="6332538"/>
            <a:ext cx="21732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8200" y="531765"/>
            <a:ext cx="5331593" cy="3801015"/>
          </a:xfrm>
        </p:spPr>
        <p:txBody>
          <a:bodyPr/>
          <a:lstStyle>
            <a:lvl1pPr algn="l">
              <a:defRPr sz="6000"/>
            </a:lvl1pPr>
          </a:lstStyle>
          <a:p>
            <a:r>
              <a:rPr lang="en-US" dirty="0"/>
              <a:t>Click to edit Master title style</a:t>
            </a:r>
          </a:p>
        </p:txBody>
      </p:sp>
      <p:sp>
        <p:nvSpPr>
          <p:cNvPr id="9"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BBBFD9DD-F1DF-45E6-B46C-4CE31F9929B9}" type="datetimeFigureOut">
              <a:rPr lang="en-US"/>
              <a:pPr>
                <a:defRPr/>
              </a:pPr>
              <a:t>10/25/2021</a:t>
            </a:fld>
            <a:endParaRPr lang="en-US" dirty="0"/>
          </a:p>
        </p:txBody>
      </p:sp>
    </p:spTree>
    <p:extLst>
      <p:ext uri="{BB962C8B-B14F-4D97-AF65-F5344CB8AC3E}">
        <p14:creationId xmlns:p14="http://schemas.microsoft.com/office/powerpoint/2010/main" val="5536082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0920D-EFD8-D840-B054-5D23C248CBFF}"/>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644F66F-3F35-AE4F-8217-CF6C93567902}"/>
              </a:ext>
            </a:extLst>
          </p:cNvPr>
          <p:cNvSpPr/>
          <p:nvPr userDrawn="1"/>
        </p:nvSpPr>
        <p:spPr>
          <a:xfrm>
            <a:off x="2192338" y="6259513"/>
            <a:ext cx="7793037" cy="59848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B7687A03-5711-496B-8ED0-CFBBD89719B1}" type="datetimeFigureOut">
              <a:rPr lang="en-US"/>
              <a:pPr>
                <a:defRPr/>
              </a:pPr>
              <a:t>10/25/2021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CFA4CDE-71E5-4313-A639-D025093EE751}" type="slidenum">
              <a:rPr lang="en-US"/>
              <a:pPr>
                <a:defRPr/>
              </a:pPr>
              <a:t>‹#›</a:t>
            </a:fld>
            <a:endParaRPr lang="en-US"/>
          </a:p>
        </p:txBody>
      </p:sp>
    </p:spTree>
    <p:extLst>
      <p:ext uri="{BB962C8B-B14F-4D97-AF65-F5344CB8AC3E}">
        <p14:creationId xmlns:p14="http://schemas.microsoft.com/office/powerpoint/2010/main" val="1875686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D24011-C832-684A-8DD1-47FDC5EA7202}"/>
              </a:ext>
            </a:extLst>
          </p:cNvPr>
          <p:cNvSpPr/>
          <p:nvPr userDrawn="1"/>
        </p:nvSpPr>
        <p:spPr>
          <a:xfrm>
            <a:off x="847725" y="403225"/>
            <a:ext cx="3594100" cy="493713"/>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2B2CE5-86D5-A64B-B556-C42CD68907F1}"/>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8066970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A1A6F-789C-7C44-9179-157E0BCAEA32}"/>
              </a:ext>
            </a:extLst>
          </p:cNvPr>
          <p:cNvSpPr/>
          <p:nvPr userDrawn="1"/>
        </p:nvSpPr>
        <p:spPr>
          <a:xfrm>
            <a:off x="817563" y="1663700"/>
            <a:ext cx="10529887" cy="46038"/>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A49FE60B-4005-CA44-89C5-CA8B7CEC5705}"/>
              </a:ext>
            </a:extLst>
          </p:cNvPr>
          <p:cNvSpPr/>
          <p:nvPr userDrawn="1"/>
        </p:nvSpPr>
        <p:spPr>
          <a:xfrm>
            <a:off x="817563" y="4589463"/>
            <a:ext cx="10529887" cy="4603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481F3CC9-087A-409D-BA64-1743782E594C}" type="datetimeFigureOut">
              <a:rPr lang="en-US"/>
              <a:pPr>
                <a:defRPr/>
              </a:pPr>
              <a:t>10/25/2021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C33904-A108-451A-BCB2-07D57F7C1EDB}" type="slidenum">
              <a:rPr lang="en-US"/>
              <a:pPr>
                <a:defRPr/>
              </a:pPr>
              <a:t>‹#›</a:t>
            </a:fld>
            <a:endParaRPr lang="en-US"/>
          </a:p>
        </p:txBody>
      </p:sp>
    </p:spTree>
    <p:extLst>
      <p:ext uri="{BB962C8B-B14F-4D97-AF65-F5344CB8AC3E}">
        <p14:creationId xmlns:p14="http://schemas.microsoft.com/office/powerpoint/2010/main" val="6606850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a:extLst>
              <a:ext uri="{FF2B5EF4-FFF2-40B4-BE49-F238E27FC236}">
                <a16:creationId xmlns:a16="http://schemas.microsoft.com/office/drawing/2014/main" id="{913F1A8E-B361-034F-905F-9E9FE732489D}"/>
              </a:ext>
            </a:extLst>
          </p:cNvPr>
          <p:cNvSpPr/>
          <p:nvPr userDrawn="1"/>
        </p:nvSpPr>
        <p:spPr>
          <a:xfrm>
            <a:off x="1095375" y="1030288"/>
            <a:ext cx="9988550" cy="4797425"/>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184366" y="1353671"/>
            <a:ext cx="9805851" cy="4071768"/>
          </a:xfrm>
        </p:spPr>
        <p:txBody>
          <a:bodyPr>
            <a:normAutofit/>
          </a:bodyPr>
          <a:lstStyle>
            <a:lvl1pPr>
              <a:defRPr sz="5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56661B0F-4D1C-49DD-8827-2D0E11BAC29E}" type="datetimeFigureOut">
              <a:rPr lang="en-US"/>
              <a:pPr>
                <a:defRPr/>
              </a:pPr>
              <a:t>10/25/2021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CD2F8E8-6C9B-47FE-A1DD-B54DAD21B433}" type="slidenum">
              <a:rPr lang="en-US"/>
              <a:pPr>
                <a:defRPr/>
              </a:pPr>
              <a:t>‹#›</a:t>
            </a:fld>
            <a:endParaRPr lang="en-US"/>
          </a:p>
        </p:txBody>
      </p:sp>
    </p:spTree>
    <p:extLst>
      <p:ext uri="{BB962C8B-B14F-4D97-AF65-F5344CB8AC3E}">
        <p14:creationId xmlns:p14="http://schemas.microsoft.com/office/powerpoint/2010/main" val="384159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55288B-5E2E-4342-9382-8A0F98A9756E}"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609666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B21D71-06FB-E64D-A5F6-CCE9BAFC0BEE}"/>
              </a:ext>
            </a:extLst>
          </p:cNvPr>
          <p:cNvSpPr/>
          <p:nvPr userDrawn="1"/>
        </p:nvSpPr>
        <p:spPr>
          <a:xfrm>
            <a:off x="892175" y="1446213"/>
            <a:ext cx="10560050" cy="3922712"/>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09FD7AB8-1011-9D4B-BCE3-9AA61E5EC5B6}"/>
              </a:ext>
            </a:extLst>
          </p:cNvPr>
          <p:cNvSpPr/>
          <p:nvPr userDrawn="1"/>
        </p:nvSpPr>
        <p:spPr>
          <a:xfrm>
            <a:off x="838200" y="1419225"/>
            <a:ext cx="107950" cy="3971925"/>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077504" y="1428207"/>
            <a:ext cx="10276296" cy="3940628"/>
          </a:xfrm>
        </p:spPr>
        <p:txBody>
          <a:bodyPr/>
          <a:lstStyle>
            <a:lvl1pPr>
              <a:defRPr sz="6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ACF64102-2F1C-423C-A62C-50031E7CE886}" type="datetimeFigureOut">
              <a:rPr lang="en-US"/>
              <a:pPr>
                <a:defRPr/>
              </a:pPr>
              <a:t>10/25/2021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9C0A793-95A9-4AE8-B864-817BD06780B0}" type="slidenum">
              <a:rPr lang="en-US"/>
              <a:pPr>
                <a:defRPr/>
              </a:pPr>
              <a:t>‹#›</a:t>
            </a:fld>
            <a:endParaRPr lang="en-US"/>
          </a:p>
        </p:txBody>
      </p:sp>
    </p:spTree>
    <p:extLst>
      <p:ext uri="{BB962C8B-B14F-4D97-AF65-F5344CB8AC3E}">
        <p14:creationId xmlns:p14="http://schemas.microsoft.com/office/powerpoint/2010/main" val="22972491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6ECC58-DC6C-2A4F-8290-D2220A39C94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45D9A1A8-B30B-4D16-BDF5-A00A0D7876AA}" type="datetimeFigureOut">
              <a:rPr lang="en-US"/>
              <a:pPr>
                <a:defRPr/>
              </a:pPr>
              <a:t>10/25/2021</a:t>
            </a:fld>
            <a:endParaRPr lang="en-US"/>
          </a:p>
        </p:txBody>
      </p:sp>
      <p:sp>
        <p:nvSpPr>
          <p:cNvPr id="7"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B22A32A-80A1-4ABB-AAAE-DD14386A903D}" type="slidenum">
              <a:rPr lang="en-US"/>
              <a:pPr>
                <a:defRPr/>
              </a:pPr>
              <a:t>‹#›</a:t>
            </a:fld>
            <a:endParaRPr lang="en-US"/>
          </a:p>
        </p:txBody>
      </p:sp>
    </p:spTree>
    <p:extLst>
      <p:ext uri="{BB962C8B-B14F-4D97-AF65-F5344CB8AC3E}">
        <p14:creationId xmlns:p14="http://schemas.microsoft.com/office/powerpoint/2010/main" val="3697024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04E29-1FB7-2D43-9379-B7D75776700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838200" y="6356350"/>
            <a:ext cx="2743200" cy="365125"/>
          </a:xfrm>
          <a:prstGeom prst="rect">
            <a:avLst/>
          </a:prstGeom>
        </p:spPr>
        <p:txBody>
          <a:bodyPr/>
          <a:lstStyle>
            <a:lvl1pPr>
              <a:defRPr/>
            </a:lvl1pPr>
          </a:lstStyle>
          <a:p>
            <a:pPr>
              <a:defRPr/>
            </a:pPr>
            <a:fld id="{857FCF38-739A-4858-BB5E-0BDCB42BB3E5}" type="datetimeFigureOut">
              <a:rPr lang="en-US"/>
              <a:pPr>
                <a:defRPr/>
              </a:pPr>
              <a:t>10/25/2021</a:t>
            </a:fld>
            <a:endParaRPr lang="en-US" dirty="0"/>
          </a:p>
        </p:txBody>
      </p:sp>
      <p:sp>
        <p:nvSpPr>
          <p:cNvPr id="9" name="Footer Placeholder 7"/>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10" name="Slide Number Placeholder 8"/>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18E3C61-F6DE-45DE-B0ED-F43E51BB7892}" type="slidenum">
              <a:rPr lang="en-US"/>
              <a:pPr>
                <a:defRPr/>
              </a:pPr>
              <a:t>‹#›</a:t>
            </a:fld>
            <a:endParaRPr lang="en-US" dirty="0"/>
          </a:p>
        </p:txBody>
      </p:sp>
    </p:spTree>
    <p:extLst>
      <p:ext uri="{BB962C8B-B14F-4D97-AF65-F5344CB8AC3E}">
        <p14:creationId xmlns:p14="http://schemas.microsoft.com/office/powerpoint/2010/main" val="2129705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3F4C6-A444-A14D-957A-BEC11AE76162}"/>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838200" y="6356350"/>
            <a:ext cx="2743200" cy="365125"/>
          </a:xfrm>
          <a:prstGeom prst="rect">
            <a:avLst/>
          </a:prstGeom>
        </p:spPr>
        <p:txBody>
          <a:bodyPr/>
          <a:lstStyle>
            <a:lvl1pPr>
              <a:defRPr/>
            </a:lvl1pPr>
          </a:lstStyle>
          <a:p>
            <a:pPr>
              <a:defRPr/>
            </a:pPr>
            <a:fld id="{3B47EB63-4A14-40D5-98BB-6D36E7C73169}" type="datetimeFigureOut">
              <a:rPr lang="en-US"/>
              <a:pPr>
                <a:defRPr/>
              </a:pPr>
              <a:t>10/25/2021</a:t>
            </a:fld>
            <a:endParaRPr lang="en-US"/>
          </a:p>
        </p:txBody>
      </p:sp>
      <p:sp>
        <p:nvSpPr>
          <p:cNvPr id="5" name="Footer Placeholder 3"/>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4"/>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F2D0131-B3BA-4174-90A5-F7DB9C5499DD}" type="slidenum">
              <a:rPr lang="en-US"/>
              <a:pPr>
                <a:defRPr/>
              </a:pPr>
              <a:t>‹#›</a:t>
            </a:fld>
            <a:endParaRPr lang="en-US"/>
          </a:p>
        </p:txBody>
      </p:sp>
    </p:spTree>
    <p:extLst>
      <p:ext uri="{BB962C8B-B14F-4D97-AF65-F5344CB8AC3E}">
        <p14:creationId xmlns:p14="http://schemas.microsoft.com/office/powerpoint/2010/main" val="4041173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vl1pPr>
          </a:lstStyle>
          <a:p>
            <a:pPr>
              <a:defRPr/>
            </a:pPr>
            <a:fld id="{E6D6F25F-A357-4866-98F6-753FC3A1405F}" type="datetimeFigureOut">
              <a:rPr lang="en-US"/>
              <a:pPr>
                <a:defRPr/>
              </a:pPr>
              <a:t>10/25/2021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2BEE92B-433A-4076-9ABC-30D29848915A}" type="slidenum">
              <a:rPr lang="en-US"/>
              <a:pPr>
                <a:defRPr/>
              </a:pPr>
              <a:t>‹#›</a:t>
            </a:fld>
            <a:endParaRPr lang="en-US"/>
          </a:p>
        </p:txBody>
      </p:sp>
    </p:spTree>
    <p:extLst>
      <p:ext uri="{BB962C8B-B14F-4D97-AF65-F5344CB8AC3E}">
        <p14:creationId xmlns:p14="http://schemas.microsoft.com/office/powerpoint/2010/main" val="38216322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9AABACE7-FAC2-4420-BA92-B81180D8B462}" type="datetimeFigureOut">
              <a:rPr lang="en-US"/>
              <a:pPr>
                <a:defRPr/>
              </a:pPr>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FC2C8AF-E72C-4760-8A56-C60DD097CFE2}" type="slidenum">
              <a:rPr lang="en-US"/>
              <a:pPr>
                <a:defRPr/>
              </a:pPr>
              <a:t>‹#›</a:t>
            </a:fld>
            <a:endParaRPr lang="en-US"/>
          </a:p>
        </p:txBody>
      </p:sp>
    </p:spTree>
    <p:extLst>
      <p:ext uri="{BB962C8B-B14F-4D97-AF65-F5344CB8AC3E}">
        <p14:creationId xmlns:p14="http://schemas.microsoft.com/office/powerpoint/2010/main" val="1253228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D292A919-900E-44B7-8AD6-267A7B28B2D2}" type="datetimeFigureOut">
              <a:rPr lang="en-US"/>
              <a:pPr>
                <a:defRPr/>
              </a:pPr>
              <a:t>10/25/2021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31D19F2-34E4-48E6-917C-2EC6F5D412D3}" type="slidenum">
              <a:rPr lang="en-US"/>
              <a:pPr>
                <a:defRPr/>
              </a:pPr>
              <a:t>‹#›</a:t>
            </a:fld>
            <a:endParaRPr lang="en-US" dirty="0"/>
          </a:p>
        </p:txBody>
      </p:sp>
    </p:spTree>
    <p:extLst>
      <p:ext uri="{BB962C8B-B14F-4D97-AF65-F5344CB8AC3E}">
        <p14:creationId xmlns:p14="http://schemas.microsoft.com/office/powerpoint/2010/main" val="15767815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27E07B70-5BF8-4389-9571-6E8B6423EB85}" type="datetimeFigureOut">
              <a:rPr lang="en-US"/>
              <a:pPr>
                <a:defRPr/>
              </a:pPr>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B53256D-C2FB-461A-AD64-C1425471BD1B}" type="slidenum">
              <a:rPr lang="en-US"/>
              <a:pPr>
                <a:defRPr/>
              </a:pPr>
              <a:t>‹#›</a:t>
            </a:fld>
            <a:endParaRPr lang="en-US"/>
          </a:p>
        </p:txBody>
      </p:sp>
    </p:spTree>
    <p:extLst>
      <p:ext uri="{BB962C8B-B14F-4D97-AF65-F5344CB8AC3E}">
        <p14:creationId xmlns:p14="http://schemas.microsoft.com/office/powerpoint/2010/main" val="13981698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7EC37571-E050-4EA7-8A82-C66CD822602C}" type="datetimeFigureOut">
              <a:rPr lang="en-US"/>
              <a:pPr>
                <a:defRPr/>
              </a:pPr>
              <a:t>10/25/2021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8673E2C-289B-43FA-AD7B-F69A0CC45F62}" type="slidenum">
              <a:rPr lang="en-US"/>
              <a:pPr>
                <a:defRPr/>
              </a:pPr>
              <a:t>‹#›</a:t>
            </a:fld>
            <a:endParaRPr lang="en-US"/>
          </a:p>
        </p:txBody>
      </p:sp>
    </p:spTree>
    <p:extLst>
      <p:ext uri="{BB962C8B-B14F-4D97-AF65-F5344CB8AC3E}">
        <p14:creationId xmlns:p14="http://schemas.microsoft.com/office/powerpoint/2010/main" val="214023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theme" Target="../theme/theme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6.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5288B-5E2E-4342-9382-8A0F98A9756E}" type="datetimeFigureOut">
              <a:rPr lang="en-US" smtClean="0"/>
              <a:t>10/25/2021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935CE-D022-4767-841B-1095EB9A7DE3}" type="slidenum">
              <a:rPr lang="en-US" smtClean="0"/>
              <a:t>‹#›</a:t>
            </a:fld>
            <a:endParaRPr lang="en-US"/>
          </a:p>
        </p:txBody>
      </p:sp>
    </p:spTree>
    <p:extLst>
      <p:ext uri="{BB962C8B-B14F-4D97-AF65-F5344CB8AC3E}">
        <p14:creationId xmlns:p14="http://schemas.microsoft.com/office/powerpoint/2010/main" val="444715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716" r:id="rId13"/>
    <p:sldLayoutId id="2147483717" r:id="rId14"/>
    <p:sldLayoutId id="2147483754" r:id="rId15"/>
    <p:sldLayoutId id="2147483756" r:id="rId16"/>
    <p:sldLayoutId id="214748375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2784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718" r:id="rId15"/>
    <p:sldLayoutId id="2147483738" r:id="rId16"/>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0" y="1701810"/>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7" name="Slide Number Placeholder 3"/>
          <p:cNvSpPr txBox="1">
            <a:spLocks/>
          </p:cNvSpPr>
          <p:nvPr/>
        </p:nvSpPr>
        <p:spPr>
          <a:xfrm rot="16200000">
            <a:off x="11087100" y="6134100"/>
            <a:ext cx="381000" cy="609600"/>
          </a:xfrm>
          <a:prstGeom prst="rect">
            <a:avLst/>
          </a:prstGeom>
          <a:noFill/>
        </p:spPr>
        <p:txBody>
          <a:bodyPr vert="vert" anchor="ctr" anchorCtr="1"/>
          <a:lstStyle>
            <a:defPPr>
              <a:defRPr lang="en-US"/>
            </a:defPPr>
            <a:lvl1pPr marL="0" algn="l" defTabSz="914400" rtl="0" eaLnBrk="1" latinLnBrk="0" hangingPunct="1">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B4D3B3-1937-AB48-AF5F-DF2988F16F28}" type="slidenum">
              <a:rPr lang="en-US" sz="1200" smtClean="0">
                <a:solidFill>
                  <a:srgbClr val="666666"/>
                </a:solidFill>
              </a:rPr>
              <a:pPr/>
              <a:t>‹#›</a:t>
            </a:fld>
            <a:endParaRPr lang="en-US" sz="1200" dirty="0">
              <a:solidFill>
                <a:srgbClr val="666666"/>
              </a:solidFill>
              <a:latin typeface="Open Sans"/>
              <a:cs typeface="Open Sans"/>
            </a:endParaRPr>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9099" y="5943605"/>
            <a:ext cx="1003300" cy="752475"/>
          </a:xfrm>
          <a:prstGeom prst="rect">
            <a:avLst/>
          </a:prstGeom>
        </p:spPr>
      </p:pic>
    </p:spTree>
    <p:extLst>
      <p:ext uri="{BB962C8B-B14F-4D97-AF65-F5344CB8AC3E}">
        <p14:creationId xmlns:p14="http://schemas.microsoft.com/office/powerpoint/2010/main" val="270718012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hdr="0" ftr="0" dt="0"/>
  <p:txStyles>
    <p:titleStyle>
      <a:lvl1pPr algn="l" defTabSz="914400" rtl="0" eaLnBrk="1" latinLnBrk="0" hangingPunct="1">
        <a:spcBef>
          <a:spcPct val="0"/>
        </a:spcBef>
        <a:buNone/>
        <a:defRPr sz="2400" b="1" i="0" kern="1200">
          <a:solidFill>
            <a:schemeClr val="tx2"/>
          </a:solidFill>
          <a:latin typeface="Georgia" panose="02040502050405020303" pitchFamily="18" charset="0"/>
          <a:ea typeface="Open Sans Light" panose="020B0306030504020204" pitchFamily="34" charset="0"/>
          <a:cs typeface="Georgia" panose="02040502050405020303" pitchFamily="18" charset="0"/>
        </a:defRPr>
      </a:lvl1pPr>
    </p:titleStyle>
    <p:body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rgbClr val="7E7E8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rgbClr val="7E7E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rgbClr val="7E7E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rgbClr val="7E7E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71B1B"/>
        </a:buClr>
        <a:buFont typeface="Arial" pitchFamily="34" charset="0"/>
        <a:buChar char="»"/>
        <a:defRPr sz="1200" kern="1200">
          <a:solidFill>
            <a:srgbClr val="7E7E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7" name="Slide Number Placeholder 5"/>
          <p:cNvSpPr>
            <a:spLocks noGrp="1"/>
          </p:cNvSpPr>
          <p:nvPr>
            <p:ph type="sldNum" sz="quarter" idx="4"/>
          </p:nvPr>
        </p:nvSpPr>
        <p:spPr>
          <a:xfrm>
            <a:off x="9144000" y="6410327"/>
            <a:ext cx="28448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383045298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84842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9582603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rtl="0" fontAlgn="base">
        <a:lnSpc>
          <a:spcPct val="90000"/>
        </a:lnSpc>
        <a:spcBef>
          <a:spcPct val="0"/>
        </a:spcBef>
        <a:spcAft>
          <a:spcPct val="0"/>
        </a:spcAft>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fontAlgn="base">
        <a:lnSpc>
          <a:spcPct val="90000"/>
        </a:lnSpc>
        <a:spcBef>
          <a:spcPct val="0"/>
        </a:spcBef>
        <a:spcAft>
          <a:spcPct val="0"/>
        </a:spcAft>
        <a:defRPr sz="4400">
          <a:solidFill>
            <a:schemeClr val="tx1"/>
          </a:solidFill>
          <a:latin typeface="Open Sans Light"/>
          <a:ea typeface="Open Sans Light"/>
          <a:cs typeface="Open Sans Light"/>
        </a:defRPr>
      </a:lvl2pPr>
      <a:lvl3pPr algn="l" rtl="0" fontAlgn="base">
        <a:lnSpc>
          <a:spcPct val="90000"/>
        </a:lnSpc>
        <a:spcBef>
          <a:spcPct val="0"/>
        </a:spcBef>
        <a:spcAft>
          <a:spcPct val="0"/>
        </a:spcAft>
        <a:defRPr sz="4400">
          <a:solidFill>
            <a:schemeClr val="tx1"/>
          </a:solidFill>
          <a:latin typeface="Open Sans Light"/>
          <a:ea typeface="Open Sans Light"/>
          <a:cs typeface="Open Sans Light"/>
        </a:defRPr>
      </a:lvl3pPr>
      <a:lvl4pPr algn="l" rtl="0" fontAlgn="base">
        <a:lnSpc>
          <a:spcPct val="90000"/>
        </a:lnSpc>
        <a:spcBef>
          <a:spcPct val="0"/>
        </a:spcBef>
        <a:spcAft>
          <a:spcPct val="0"/>
        </a:spcAft>
        <a:defRPr sz="4400">
          <a:solidFill>
            <a:schemeClr val="tx1"/>
          </a:solidFill>
          <a:latin typeface="Open Sans Light"/>
          <a:ea typeface="Open Sans Light"/>
          <a:cs typeface="Open Sans Light"/>
        </a:defRPr>
      </a:lvl4pPr>
      <a:lvl5pPr algn="l" rtl="0" fontAlgn="base">
        <a:lnSpc>
          <a:spcPct val="90000"/>
        </a:lnSpc>
        <a:spcBef>
          <a:spcPct val="0"/>
        </a:spcBef>
        <a:spcAft>
          <a:spcPct val="0"/>
        </a:spcAft>
        <a:defRPr sz="4400">
          <a:solidFill>
            <a:schemeClr val="tx1"/>
          </a:solidFill>
          <a:latin typeface="Open Sans Light"/>
          <a:ea typeface="Open Sans Light"/>
          <a:cs typeface="Open Sans Light"/>
        </a:defRPr>
      </a:lvl5pPr>
      <a:lvl6pPr marL="457200" algn="l" rtl="0" fontAlgn="base">
        <a:lnSpc>
          <a:spcPct val="90000"/>
        </a:lnSpc>
        <a:spcBef>
          <a:spcPct val="0"/>
        </a:spcBef>
        <a:spcAft>
          <a:spcPct val="0"/>
        </a:spcAft>
        <a:defRPr sz="4400">
          <a:solidFill>
            <a:schemeClr val="tx1"/>
          </a:solidFill>
          <a:latin typeface="Open Sans Light"/>
          <a:ea typeface="Open Sans Light"/>
          <a:cs typeface="Open Sans Light"/>
        </a:defRPr>
      </a:lvl6pPr>
      <a:lvl7pPr marL="914400" algn="l" rtl="0" fontAlgn="base">
        <a:lnSpc>
          <a:spcPct val="90000"/>
        </a:lnSpc>
        <a:spcBef>
          <a:spcPct val="0"/>
        </a:spcBef>
        <a:spcAft>
          <a:spcPct val="0"/>
        </a:spcAft>
        <a:defRPr sz="4400">
          <a:solidFill>
            <a:schemeClr val="tx1"/>
          </a:solidFill>
          <a:latin typeface="Open Sans Light"/>
          <a:ea typeface="Open Sans Light"/>
          <a:cs typeface="Open Sans Light"/>
        </a:defRPr>
      </a:lvl7pPr>
      <a:lvl8pPr marL="1371600" algn="l" rtl="0" fontAlgn="base">
        <a:lnSpc>
          <a:spcPct val="90000"/>
        </a:lnSpc>
        <a:spcBef>
          <a:spcPct val="0"/>
        </a:spcBef>
        <a:spcAft>
          <a:spcPct val="0"/>
        </a:spcAft>
        <a:defRPr sz="4400">
          <a:solidFill>
            <a:schemeClr val="tx1"/>
          </a:solidFill>
          <a:latin typeface="Open Sans Light"/>
          <a:ea typeface="Open Sans Light"/>
          <a:cs typeface="Open Sans Light"/>
        </a:defRPr>
      </a:lvl8pPr>
      <a:lvl9pPr marL="1828800" algn="l" rtl="0" fontAlgn="base">
        <a:lnSpc>
          <a:spcPct val="90000"/>
        </a:lnSpc>
        <a:spcBef>
          <a:spcPct val="0"/>
        </a:spcBef>
        <a:spcAft>
          <a:spcPct val="0"/>
        </a:spcAft>
        <a:defRPr sz="4400">
          <a:solidFill>
            <a:schemeClr val="tx1"/>
          </a:solidFill>
          <a:latin typeface="Open Sans Light"/>
          <a:ea typeface="Open Sans Light"/>
          <a:cs typeface="Open Sans Light"/>
        </a:defRPr>
      </a:lvl9pPr>
    </p:titleStyle>
    <p:bodyStyle>
      <a:lvl1pPr marL="228600" indent="-228600" algn="l" rtl="0" fontAlgn="base">
        <a:lnSpc>
          <a:spcPct val="150000"/>
        </a:lnSpc>
        <a:spcBef>
          <a:spcPts val="1000"/>
        </a:spcBef>
        <a:spcAft>
          <a:spcPct val="0"/>
        </a:spcAft>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rtl="0" fontAlgn="base">
        <a:lnSpc>
          <a:spcPct val="150000"/>
        </a:lnSpc>
        <a:spcBef>
          <a:spcPts val="500"/>
        </a:spcBef>
        <a:spcAft>
          <a:spcPct val="0"/>
        </a:spcAft>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rtl="0" fontAlgn="base">
        <a:lnSpc>
          <a:spcPct val="15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rtl="0" fontAlgn="base">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rtl="0" fontAlgn="base">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tenncare.ici.umn.edu/"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ng.com/images/search?q=image+3+legged+stool&amp;id=AE6DBD12E8C196022F51D9C09E7F483FBE0C1A21&amp;FORM=IQFRBA" TargetMode="External"/><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hyperlink" Target="Session%201%20Cohort%203%20draft%2010.12.2021.pptx" TargetMode="External"/><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8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8.xml"/><Relationship Id="rId1" Type="http://schemas.openxmlformats.org/officeDocument/2006/relationships/video" Target="https://www.youtube.com/embed/WvWNyVp_JPM?list=PLbrrhT8nj86wpPGTGTdwwpbrGQ_Q7h9Qr" TargetMode="Externa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openxmlformats.org/officeDocument/2006/relationships/hyperlink" Target="https://phinational.org/wp-content/uploads/legacy/phi-factsheet14update-12052014.pdf" TargetMode="Externa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3" Type="http://schemas.openxmlformats.org/officeDocument/2006/relationships/hyperlink" Target="https://phinational.org/policy-research/workforce-data-center/" TargetMode="External"/><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30.xml"/><Relationship Id="rId5" Type="http://schemas.openxmlformats.org/officeDocument/2006/relationships/hyperlink" Target="https://phinational.org/wp-content/uploads/2017/11/LTC-and-the-Economy-PHI-2017.pdf" TargetMode="External"/><Relationship Id="rId4" Type="http://schemas.openxmlformats.org/officeDocument/2006/relationships/image" Target="../media/image64.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hyperlink" Target="https://phinational.org/policy-research/workforce-data-center/" TargetMode="External"/><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32.xml"/><Relationship Id="rId4" Type="http://schemas.openxmlformats.org/officeDocument/2006/relationships/image" Target="../media/image71.jp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www.tenncare.ici.umn.edu/"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hyperlink" Target="https://phinational.org/policy-research/workforce-data-center/" TargetMode="External"/><Relationship Id="rId4" Type="http://schemas.openxmlformats.org/officeDocument/2006/relationships/chart" Target="../charts/chart3.xml"/></Relationships>
</file>

<file path=ppt/slides/_rels/slide7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77.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hyperlink" Target="http://www.nationalcoreindicators.org/resources/staff-stability-survey/" TargetMode="External"/><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hyperlink" Target="http://www.nationalcoreindicators.org/resources/staff-stability-survey/" TargetMode="Externa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hyperlink" Target="http://www.nationalcoreindicators.org/resources/staff-stability-survey/" TargetMode="External"/><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hyperlink" Target="https://www.bls.gov/oes/"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hyperlink" Target="https://phinational.org/policy-research/workforce-data-center/" TargetMode="External"/><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hyperlink" Target="http://www.nationalcoreindicators.org/resources/staff-stability-survey/" TargetMode="Externa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www.nationalcoreindicators.org/resources/staff-stability-survey/"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94.pn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Session%201%20Cohort%203%20draft%2010.12.2021.pptx"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DSP and man who receives services  sitting on a bench.&#10;&#10;">
            <a:extLst>
              <a:ext uri="{FF2B5EF4-FFF2-40B4-BE49-F238E27FC236}">
                <a16:creationId xmlns:a16="http://schemas.microsoft.com/office/drawing/2014/main" id="{F463BF37-914C-43A7-82B3-D56335A6192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814" y="54"/>
            <a:ext cx="12195627" cy="6857892"/>
          </a:xfrm>
          <a:prstGeom prst="rect">
            <a:avLst/>
          </a:prstGeom>
        </p:spPr>
      </p:pic>
    </p:spTree>
    <p:extLst>
      <p:ext uri="{BB962C8B-B14F-4D97-AF65-F5344CB8AC3E}">
        <p14:creationId xmlns:p14="http://schemas.microsoft.com/office/powerpoint/2010/main" val="59432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920274" y="459963"/>
            <a:ext cx="3353356" cy="344515"/>
          </a:xfrm>
        </p:spPr>
        <p:txBody>
          <a:bodyPr/>
          <a:lstStyle/>
          <a:p>
            <a:r>
              <a:rPr lang="en-US" dirty="0"/>
              <a:t>Group Activity</a:t>
            </a:r>
            <a:endParaRPr lang="x-none" dirty="0"/>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p:txBody>
          <a:bodyPr vert="horz" lIns="91440" tIns="45720" rIns="91440" bIns="45720" rtlCol="0" anchor="t">
            <a:normAutofit lnSpcReduction="10000"/>
          </a:bodyPr>
          <a:lstStyle/>
          <a:p>
            <a:pPr marL="0" indent="0">
              <a:buNone/>
            </a:pPr>
            <a:r>
              <a:rPr lang="en-US" sz="3900" dirty="0">
                <a:latin typeface="Open Sans Light" panose="020B0306030504020204" pitchFamily="34" charset="0"/>
                <a:ea typeface="Open Sans Light" panose="020B0306030504020204" pitchFamily="34" charset="0"/>
                <a:cs typeface="Open Sans Light" panose="020B0306030504020204" pitchFamily="34" charset="0"/>
              </a:rPr>
              <a:t>Getting to Know You </a:t>
            </a:r>
          </a:p>
          <a:p>
            <a:r>
              <a:rPr lang="en-US" dirty="0">
                <a:latin typeface="Open Sans Light" panose="020B0306030504020204" pitchFamily="34" charset="0"/>
                <a:ea typeface="Open Sans Light" panose="020B0306030504020204" pitchFamily="34" charset="0"/>
                <a:cs typeface="Open Sans Light" panose="020B0306030504020204" pitchFamily="34" charset="0"/>
              </a:rPr>
              <a:t>Breakout Group</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1 facilitator and 1 reporter in each group</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Give everyone enough time to have a turn.</a:t>
            </a:r>
          </a:p>
          <a:p>
            <a:r>
              <a:rPr lang="en-US" dirty="0">
                <a:latin typeface="Open Sans Light" panose="020B0306030504020204" pitchFamily="34" charset="0"/>
                <a:ea typeface="Open Sans Light" panose="020B0306030504020204" pitchFamily="34" charset="0"/>
                <a:cs typeface="Open Sans Light" panose="020B0306030504020204" pitchFamily="34" charset="0"/>
              </a:rPr>
              <a:t>Your name and organization</a:t>
            </a:r>
          </a:p>
          <a:p>
            <a:r>
              <a:rPr lang="en-US" dirty="0">
                <a:latin typeface="Open Sans Light" panose="020B0306030504020204" pitchFamily="34" charset="0"/>
                <a:ea typeface="Open Sans Light" panose="020B0306030504020204" pitchFamily="34" charset="0"/>
                <a:cs typeface="Open Sans Light" panose="020B0306030504020204" pitchFamily="34" charset="0"/>
              </a:rPr>
              <a:t>Your role in the organization today</a:t>
            </a:r>
          </a:p>
          <a:p>
            <a:r>
              <a:rPr lang="en-US" dirty="0">
                <a:latin typeface="Open Sans Light" panose="020B0306030504020204" pitchFamily="34" charset="0"/>
                <a:ea typeface="Open Sans Light" panose="020B0306030504020204" pitchFamily="34" charset="0"/>
                <a:cs typeface="Open Sans Light" panose="020B0306030504020204" pitchFamily="34" charset="0"/>
              </a:rPr>
              <a:t>What is one thing your organization did to celebrate DSP week or recognize DSPs during the year? </a:t>
            </a:r>
          </a:p>
          <a:p>
            <a:endParaRPr lang="en-US" dirty="0">
              <a:cs typeface="Calibri" panose="020F0502020204030204"/>
            </a:endParaRPr>
          </a:p>
          <a:p>
            <a:endParaRPr lang="x-none" dirty="0"/>
          </a:p>
        </p:txBody>
      </p:sp>
    </p:spTree>
    <p:extLst>
      <p:ext uri="{BB962C8B-B14F-4D97-AF65-F5344CB8AC3E}">
        <p14:creationId xmlns:p14="http://schemas.microsoft.com/office/powerpoint/2010/main" val="2790253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Interpreting Your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Organization’s Data</a:t>
            </a:r>
          </a:p>
        </p:txBody>
      </p:sp>
      <p:sp>
        <p:nvSpPr>
          <p:cNvPr id="3" name="Text Placeholder 2"/>
          <p:cNvSpPr>
            <a:spLocks noGrp="1"/>
          </p:cNvSpPr>
          <p:nvPr>
            <p:ph type="body" idx="1"/>
          </p:nvPr>
        </p:nvSpPr>
        <p:spPr/>
        <p:txBody>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Section by Section Review</a:t>
            </a:r>
          </a:p>
        </p:txBody>
      </p:sp>
    </p:spTree>
    <p:extLst>
      <p:ext uri="{BB962C8B-B14F-4D97-AF65-F5344CB8AC3E}">
        <p14:creationId xmlns:p14="http://schemas.microsoft.com/office/powerpoint/2010/main" val="411329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
        <p:nvSpPr>
          <p:cNvPr id="3" name="Down Arrow 2"/>
          <p:cNvSpPr/>
          <p:nvPr/>
        </p:nvSpPr>
        <p:spPr>
          <a:xfrm>
            <a:off x="1046376" y="1866507"/>
            <a:ext cx="980388" cy="1611985"/>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endParaRPr lang="en-US" dirty="0">
              <a:latin typeface="Open Sans Light"/>
            </a:endParaRPr>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Set goals,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measure progress &amp; establish a time frame</a:t>
              </a:r>
            </a:p>
          </p:txBody>
        </p:sp>
      </p:grpSp>
      <p:grpSp>
        <p:nvGrpSpPr>
          <p:cNvPr id="22" name="Group 21"/>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
        <p:nvSpPr>
          <p:cNvPr id="3" name="Up Arrow 2"/>
          <p:cNvSpPr/>
          <p:nvPr/>
        </p:nvSpPr>
        <p:spPr>
          <a:xfrm>
            <a:off x="9879291" y="3874415"/>
            <a:ext cx="1036948" cy="1743959"/>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0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1925"/>
            <a:ext cx="10515600"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Types of Assessment</a:t>
            </a:r>
          </a:p>
        </p:txBody>
      </p:sp>
      <p:sp>
        <p:nvSpPr>
          <p:cNvPr id="3" name="Content Placeholder 2"/>
          <p:cNvSpPr>
            <a:spLocks noGrp="1"/>
          </p:cNvSpPr>
          <p:nvPr>
            <p:ph sz="half" idx="1"/>
          </p:nvPr>
        </p:nvSpPr>
        <p:spPr>
          <a:xfrm>
            <a:off x="770466" y="1804282"/>
            <a:ext cx="5181600" cy="4811007"/>
          </a:xfrm>
        </p:spPr>
        <p:txBody>
          <a:bodyPr>
            <a:normAutofit fontScale="70000" lnSpcReduction="20000"/>
          </a:bodyPr>
          <a:lstStyle/>
          <a:p>
            <a:pPr marL="0" indent="0">
              <a:buNone/>
            </a:pPr>
            <a:r>
              <a:rPr lang="en-US" b="1" dirty="0">
                <a:latin typeface="Open Sans" panose="020B0606030504020204" pitchFamily="34" charset="0"/>
                <a:ea typeface="Open Sans" panose="020B0606030504020204" pitchFamily="34" charset="0"/>
                <a:cs typeface="Open Sans" panose="020B0606030504020204" pitchFamily="34" charset="0"/>
              </a:rPr>
              <a:t>Tracking Retention Trends</a:t>
            </a:r>
          </a:p>
          <a:p>
            <a:r>
              <a:rPr lang="en-US" dirty="0">
                <a:latin typeface="Open Sans" panose="020B0606030504020204" pitchFamily="34" charset="0"/>
                <a:ea typeface="Open Sans" panose="020B0606030504020204" pitchFamily="34" charset="0"/>
                <a:cs typeface="Open Sans" panose="020B0606030504020204" pitchFamily="34" charset="0"/>
              </a:rPr>
              <a:t>Turnover rate worksheet</a:t>
            </a:r>
          </a:p>
          <a:p>
            <a:r>
              <a:rPr lang="en-US" dirty="0">
                <a:latin typeface="Open Sans" panose="020B0606030504020204" pitchFamily="34" charset="0"/>
                <a:ea typeface="Open Sans" panose="020B0606030504020204" pitchFamily="34" charset="0"/>
                <a:cs typeface="Open Sans" panose="020B0606030504020204" pitchFamily="34" charset="0"/>
              </a:rPr>
              <a:t>Vacancy rate worksheet</a:t>
            </a:r>
          </a:p>
          <a:p>
            <a:r>
              <a:rPr lang="en-US" dirty="0">
                <a:latin typeface="Open Sans" panose="020B0606030504020204" pitchFamily="34" charset="0"/>
                <a:ea typeface="Open Sans" panose="020B0606030504020204" pitchFamily="34" charset="0"/>
                <a:cs typeface="Open Sans" panose="020B0606030504020204" pitchFamily="34" charset="0"/>
              </a:rPr>
              <a:t>Tenure of current employees' worksheet</a:t>
            </a:r>
          </a:p>
          <a:p>
            <a:r>
              <a:rPr lang="en-US" dirty="0">
                <a:latin typeface="Open Sans" panose="020B0606030504020204" pitchFamily="34" charset="0"/>
                <a:ea typeface="Open Sans" panose="020B0606030504020204" pitchFamily="34" charset="0"/>
                <a:cs typeface="Open Sans" panose="020B0606030504020204" pitchFamily="34" charset="0"/>
              </a:rPr>
              <a:t>Tenure of leavers worksheet</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b="1" dirty="0">
                <a:latin typeface="Open Sans" panose="020B0606030504020204" pitchFamily="34" charset="0"/>
                <a:ea typeface="Open Sans" panose="020B0606030504020204" pitchFamily="34" charset="0"/>
                <a:cs typeface="Open Sans" panose="020B0606030504020204" pitchFamily="34" charset="0"/>
              </a:rPr>
              <a:t>Assessing Attitudes or Opinions</a:t>
            </a:r>
          </a:p>
          <a:p>
            <a:r>
              <a:rPr lang="en-US" dirty="0">
                <a:latin typeface="Open Sans" panose="020B0606030504020204" pitchFamily="34" charset="0"/>
                <a:ea typeface="Open Sans" panose="020B0606030504020204" pitchFamily="34" charset="0"/>
                <a:cs typeface="Open Sans" panose="020B0606030504020204" pitchFamily="34" charset="0"/>
              </a:rPr>
              <a:t>Exit interviews or surveys</a:t>
            </a:r>
          </a:p>
          <a:p>
            <a:r>
              <a:rPr lang="en-US" dirty="0">
                <a:latin typeface="Open Sans" panose="020B0606030504020204" pitchFamily="34" charset="0"/>
                <a:ea typeface="Open Sans" panose="020B0606030504020204" pitchFamily="34" charset="0"/>
                <a:cs typeface="Open Sans" panose="020B0606030504020204" pitchFamily="34" charset="0"/>
              </a:rPr>
              <a:t>New staff survey</a:t>
            </a:r>
          </a:p>
          <a:p>
            <a:r>
              <a:rPr lang="en-US" dirty="0">
                <a:latin typeface="Open Sans" panose="020B0606030504020204" pitchFamily="34" charset="0"/>
                <a:ea typeface="Open Sans" panose="020B0606030504020204" pitchFamily="34" charset="0"/>
                <a:cs typeface="Open Sans" panose="020B0606030504020204" pitchFamily="34" charset="0"/>
              </a:rPr>
              <a:t>Organizational commitment survey</a:t>
            </a:r>
          </a:p>
          <a:p>
            <a:r>
              <a:rPr lang="en-US" dirty="0">
                <a:latin typeface="Open Sans" panose="020B0606030504020204" pitchFamily="34" charset="0"/>
                <a:ea typeface="Open Sans" panose="020B0606030504020204" pitchFamily="34" charset="0"/>
                <a:cs typeface="Open Sans" panose="020B0606030504020204" pitchFamily="34" charset="0"/>
              </a:rPr>
              <a:t>Staff satisfaction survey</a:t>
            </a:r>
          </a:p>
          <a:p>
            <a:r>
              <a:rPr lang="en-US" dirty="0">
                <a:latin typeface="Open Sans" panose="020B0606030504020204" pitchFamily="34" charset="0"/>
                <a:ea typeface="Open Sans" panose="020B0606030504020204" pitchFamily="34" charset="0"/>
                <a:cs typeface="Open Sans" panose="020B0606030504020204" pitchFamily="34" charset="0"/>
              </a:rPr>
              <a:t>Teamwork assessment</a:t>
            </a:r>
          </a:p>
          <a:p>
            <a:r>
              <a:rPr lang="en-US" dirty="0">
                <a:latin typeface="Open Sans" panose="020B0606030504020204" pitchFamily="34" charset="0"/>
                <a:ea typeface="Open Sans" panose="020B0606030504020204" pitchFamily="34" charset="0"/>
                <a:cs typeface="Open Sans" panose="020B0606030504020204" pitchFamily="34" charset="0"/>
              </a:rPr>
              <a:t>Personality or style inventories</a:t>
            </a:r>
          </a:p>
        </p:txBody>
      </p:sp>
      <p:sp>
        <p:nvSpPr>
          <p:cNvPr id="4" name="Content Placeholder 3"/>
          <p:cNvSpPr>
            <a:spLocks noGrp="1"/>
          </p:cNvSpPr>
          <p:nvPr>
            <p:ph sz="half" idx="2"/>
          </p:nvPr>
        </p:nvSpPr>
        <p:spPr>
          <a:xfrm>
            <a:off x="6330246" y="1050396"/>
            <a:ext cx="5181600" cy="5564893"/>
          </a:xfrm>
        </p:spPr>
        <p:txBody>
          <a:bodyPr>
            <a:noAutofit/>
          </a:body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Identifying Performance or Training Standards</a:t>
            </a:r>
          </a:p>
          <a:p>
            <a:r>
              <a:rPr lang="en-US" sz="2000" dirty="0">
                <a:latin typeface="Open Sans" panose="020B0606030504020204" pitchFamily="34" charset="0"/>
                <a:ea typeface="Open Sans" panose="020B0606030504020204" pitchFamily="34" charset="0"/>
                <a:cs typeface="Open Sans" panose="020B0606030504020204" pitchFamily="34" charset="0"/>
              </a:rPr>
              <a:t>Job description review</a:t>
            </a:r>
          </a:p>
          <a:p>
            <a:r>
              <a:rPr lang="en-US" sz="2000" dirty="0">
                <a:latin typeface="Open Sans" panose="020B0606030504020204" pitchFamily="34" charset="0"/>
                <a:ea typeface="Open Sans" panose="020B0606030504020204" pitchFamily="34" charset="0"/>
                <a:cs typeface="Open Sans" panose="020B0606030504020204" pitchFamily="34" charset="0"/>
              </a:rPr>
              <a:t>Competency assessments</a:t>
            </a:r>
          </a:p>
          <a:p>
            <a:r>
              <a:rPr lang="en-US" sz="2000" dirty="0">
                <a:latin typeface="Open Sans" panose="020B0606030504020204" pitchFamily="34" charset="0"/>
                <a:ea typeface="Open Sans" panose="020B0606030504020204" pitchFamily="34" charset="0"/>
                <a:cs typeface="Open Sans" panose="020B0606030504020204" pitchFamily="34" charset="0"/>
              </a:rPr>
              <a:t>Inventory of current employee skills</a:t>
            </a:r>
          </a:p>
          <a:p>
            <a:r>
              <a:rPr lang="en-US" sz="2000" dirty="0">
                <a:latin typeface="Open Sans" panose="020B0606030504020204" pitchFamily="34" charset="0"/>
                <a:ea typeface="Open Sans" panose="020B0606030504020204" pitchFamily="34" charset="0"/>
                <a:cs typeface="Open Sans" panose="020B0606030504020204" pitchFamily="34" charset="0"/>
              </a:rPr>
              <a:t>Performance review system</a:t>
            </a:r>
          </a:p>
          <a:p>
            <a:r>
              <a:rPr lang="en-US" sz="2000" dirty="0">
                <a:latin typeface="Open Sans" panose="020B0606030504020204" pitchFamily="34" charset="0"/>
                <a:ea typeface="Open Sans" panose="020B0606030504020204" pitchFamily="34" charset="0"/>
                <a:cs typeface="Open Sans" panose="020B0606030504020204" pitchFamily="34" charset="0"/>
              </a:rPr>
              <a:t>Training needs assessment</a:t>
            </a:r>
          </a:p>
          <a:p>
            <a:r>
              <a:rPr lang="en-US" sz="2000" dirty="0">
                <a:latin typeface="Open Sans" panose="020B0606030504020204" pitchFamily="34" charset="0"/>
                <a:ea typeface="Open Sans" panose="020B0606030504020204" pitchFamily="34" charset="0"/>
                <a:cs typeface="Open Sans" panose="020B0606030504020204" pitchFamily="34" charset="0"/>
              </a:rPr>
              <a:t>Job analysis assessment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Analyzing Cost and/or Benefit costs</a:t>
            </a:r>
          </a:p>
          <a:p>
            <a:r>
              <a:rPr lang="en-US" sz="2000" dirty="0">
                <a:latin typeface="Open Sans" panose="020B0606030504020204" pitchFamily="34" charset="0"/>
                <a:ea typeface="Open Sans" panose="020B0606030504020204" pitchFamily="34" charset="0"/>
                <a:cs typeface="Open Sans" panose="020B0606030504020204" pitchFamily="34" charset="0"/>
              </a:rPr>
              <a:t>Wage/benefit market analysis</a:t>
            </a:r>
          </a:p>
          <a:p>
            <a:r>
              <a:rPr lang="en-US" sz="2000" dirty="0">
                <a:latin typeface="Open Sans" panose="020B0606030504020204" pitchFamily="34" charset="0"/>
                <a:ea typeface="Open Sans" panose="020B0606030504020204" pitchFamily="34" charset="0"/>
                <a:cs typeface="Open Sans" panose="020B0606030504020204" pitchFamily="34" charset="0"/>
              </a:rPr>
              <a:t>Recruitment and hiring bonuses effectiveness analysis</a:t>
            </a:r>
          </a:p>
          <a:p>
            <a:r>
              <a:rPr lang="en-US" sz="2000" dirty="0">
                <a:latin typeface="Open Sans" panose="020B0606030504020204" pitchFamily="34" charset="0"/>
                <a:ea typeface="Open Sans" panose="020B0606030504020204" pitchFamily="34" charset="0"/>
                <a:cs typeface="Open Sans" panose="020B0606030504020204" pitchFamily="34" charset="0"/>
              </a:rPr>
              <a:t>Recruitment source cost-benefit analysis</a:t>
            </a:r>
          </a:p>
        </p:txBody>
      </p:sp>
    </p:spTree>
    <p:extLst>
      <p:ext uri="{BB962C8B-B14F-4D97-AF65-F5344CB8AC3E}">
        <p14:creationId xmlns:p14="http://schemas.microsoft.com/office/powerpoint/2010/main" val="1534547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Poll Question #3 - What types of data do you already collect?</a:t>
            </a:r>
          </a:p>
        </p:txBody>
      </p:sp>
      <p:sp>
        <p:nvSpPr>
          <p:cNvPr id="4" name="Content Placeholder 3"/>
          <p:cNvSpPr>
            <a:spLocks noGrp="1"/>
          </p:cNvSpPr>
          <p:nvPr>
            <p:ph sz="half" idx="1"/>
          </p:nvPr>
        </p:nvSpPr>
        <p:spPr/>
        <p:txBody>
          <a:bodyPr/>
          <a:lstStyle/>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Staff Satisfaction Survey</a:t>
            </a:r>
          </a:p>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Exit Interviews/Surveys</a:t>
            </a:r>
          </a:p>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Training Needs Assessment of New Hires</a:t>
            </a:r>
          </a:p>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Competency Assessments</a:t>
            </a:r>
          </a:p>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Tenure of Employees</a:t>
            </a:r>
          </a:p>
          <a:p>
            <a:pPr>
              <a:buFont typeface="Wingdings" panose="05000000000000000000" pitchFamily="2" charset="2"/>
              <a:buChar char="q"/>
            </a:pPr>
            <a:endParaRPr lang="en-US" dirty="0"/>
          </a:p>
        </p:txBody>
      </p:sp>
      <p:sp>
        <p:nvSpPr>
          <p:cNvPr id="5" name="Content Placeholder 4"/>
          <p:cNvSpPr>
            <a:spLocks noGrp="1"/>
          </p:cNvSpPr>
          <p:nvPr>
            <p:ph sz="half" idx="2"/>
          </p:nvPr>
        </p:nvSpPr>
        <p:spPr>
          <a:xfrm>
            <a:off x="6172202" y="1825625"/>
            <a:ext cx="5181600" cy="4351338"/>
          </a:xfrm>
        </p:spPr>
        <p:txBody>
          <a:bodyPr/>
          <a:lstStyle/>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Teamwork Assessment or Personality Inventories</a:t>
            </a:r>
          </a:p>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Cost/Benefit Analysis</a:t>
            </a:r>
          </a:p>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Recruitment Data</a:t>
            </a:r>
          </a:p>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Other Retention Data</a:t>
            </a:r>
          </a:p>
          <a:p>
            <a:pPr>
              <a:buFont typeface="Wingdings" panose="05000000000000000000"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Other</a:t>
            </a:r>
          </a:p>
          <a:p>
            <a:pPr>
              <a:buFont typeface="Wingdings" panose="05000000000000000000" pitchFamily="2" charset="2"/>
              <a:buChar char="q"/>
            </a:pPr>
            <a:endParaRPr lang="en-US" dirty="0"/>
          </a:p>
          <a:p>
            <a:pPr>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33588451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838200" y="365125"/>
            <a:ext cx="10666413" cy="974725"/>
          </a:xfrm>
        </p:spPr>
        <p:txBody>
          <a:bodyPr rtlCol="0">
            <a:normAutofit/>
          </a:bodyPr>
          <a:lstStyle/>
          <a:p>
            <a:pPr fontAlgn="auto">
              <a:spcAft>
                <a:spcPts val="0"/>
              </a:spcAft>
              <a:defRPr/>
            </a:pPr>
            <a:r>
              <a:rPr lang="en-US" altLang="en-US" sz="3200" dirty="0">
                <a:latin typeface="Open Sans Light"/>
                <a:ea typeface="Open Sans Light"/>
                <a:cs typeface="Open Sans Light"/>
              </a:rPr>
              <a:t>Assessing Workforce Challenges </a:t>
            </a:r>
            <a:br>
              <a:rPr lang="en-US" altLang="en-US" sz="3200" dirty="0">
                <a:solidFill>
                  <a:prstClr val="black">
                    <a:lumMod val="65000"/>
                    <a:lumOff val="35000"/>
                  </a:prstClr>
                </a:solidFill>
                <a:latin typeface="Open Sans Light"/>
                <a:ea typeface="Open Sans Light"/>
                <a:cs typeface="Open Sans Light"/>
              </a:rPr>
            </a:br>
            <a:r>
              <a:rPr lang="en-US" altLang="en-US" sz="1600" dirty="0">
                <a:solidFill>
                  <a:prstClr val="black">
                    <a:lumMod val="65000"/>
                    <a:lumOff val="35000"/>
                  </a:prstClr>
                </a:solidFill>
                <a:latin typeface="Open Sans Light"/>
                <a:ea typeface="Open Sans Light"/>
                <a:cs typeface="Open Sans Light"/>
              </a:rPr>
              <a:t>Problem and Assessment Guide, Workbook page 21</a:t>
            </a:r>
            <a:endParaRPr lang="LID4096" altLang="en-US" sz="1800" dirty="0">
              <a:solidFill>
                <a:schemeClr val="tx1">
                  <a:lumMod val="65000"/>
                  <a:lumOff val="35000"/>
                </a:schemeClr>
              </a:solidFill>
              <a:latin typeface="Open Sans Light"/>
              <a:ea typeface="Open Sans Light"/>
              <a:cs typeface="Open Sans Light"/>
            </a:endParaRPr>
          </a:p>
        </p:txBody>
      </p:sp>
      <p:sp>
        <p:nvSpPr>
          <p:cNvPr id="4" name="TextBox 3">
            <a:extLst>
              <a:ext uri="{FF2B5EF4-FFF2-40B4-BE49-F238E27FC236}">
                <a16:creationId xmlns:a16="http://schemas.microsoft.com/office/drawing/2014/main" id="{3F88EC60-A5A4-3E4D-985B-8D5E2D1511D2}"/>
              </a:ext>
            </a:extLst>
          </p:cNvPr>
          <p:cNvSpPr txBox="1"/>
          <p:nvPr/>
        </p:nvSpPr>
        <p:spPr>
          <a:xfrm>
            <a:off x="8956675" y="6122988"/>
            <a:ext cx="2590800" cy="369887"/>
          </a:xfrm>
          <a:prstGeom prst="rect">
            <a:avLst/>
          </a:prstGeom>
          <a:solidFill>
            <a:schemeClr val="accent1">
              <a:lumMod val="20000"/>
              <a:lumOff val="80000"/>
            </a:schemeClr>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F"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Step 1 Identify and assess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25744360"/>
              </p:ext>
            </p:extLst>
          </p:nvPr>
        </p:nvGraphicFramePr>
        <p:xfrm>
          <a:off x="685800" y="1293294"/>
          <a:ext cx="11347450" cy="5276300"/>
        </p:xfrm>
        <a:graphic>
          <a:graphicData uri="http://schemas.openxmlformats.org/drawingml/2006/table">
            <a:tbl>
              <a:tblPr firstRow="1"/>
              <a:tblGrid>
                <a:gridCol w="5297122">
                  <a:extLst>
                    <a:ext uri="{9D8B030D-6E8A-4147-A177-3AD203B41FA5}">
                      <a16:colId xmlns:a16="http://schemas.microsoft.com/office/drawing/2014/main" val="4189389652"/>
                    </a:ext>
                  </a:extLst>
                </a:gridCol>
                <a:gridCol w="6050328">
                  <a:extLst>
                    <a:ext uri="{9D8B030D-6E8A-4147-A177-3AD203B41FA5}">
                      <a16:colId xmlns:a16="http://schemas.microsoft.com/office/drawing/2014/main" val="378608820"/>
                    </a:ext>
                  </a:extLst>
                </a:gridCol>
              </a:tblGrid>
              <a:tr h="207685">
                <a:tc>
                  <a:txBody>
                    <a:bodyPr/>
                    <a:lstStyle/>
                    <a:p>
                      <a:pPr marL="0" marR="0">
                        <a:spcBef>
                          <a:spcPts val="0"/>
                        </a:spcBef>
                        <a:spcAft>
                          <a:spcPts val="0"/>
                        </a:spcAft>
                      </a:pPr>
                      <a:r>
                        <a:rPr lang="en-US" sz="1000" b="1" dirty="0">
                          <a:effectLst/>
                          <a:latin typeface="Frutiger 45 Light"/>
                          <a:ea typeface="Times New Roman" panose="02020603050405020304" pitchFamily="18" charset="0"/>
                          <a:cs typeface="Frutiger 45 Light"/>
                        </a:rPr>
                        <a:t>Identified Problem</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0" marR="0">
                        <a:spcBef>
                          <a:spcPts val="0"/>
                        </a:spcBef>
                        <a:spcAft>
                          <a:spcPts val="0"/>
                        </a:spcAft>
                      </a:pPr>
                      <a:r>
                        <a:rPr lang="en-US" sz="1000" b="1">
                          <a:effectLst/>
                          <a:latin typeface="Frutiger 45 Light"/>
                          <a:ea typeface="Times New Roman" panose="02020603050405020304" pitchFamily="18" charset="0"/>
                          <a:cs typeface="Frutiger 45 Light"/>
                        </a:rPr>
                        <a:t>Assessment Area</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493638960"/>
                  </a:ext>
                </a:extLst>
              </a:tr>
              <a:tr h="67469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Trouble finding new employees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Difficulties recruiting qualified direct support professionals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Recruitment source cost-benefit analysis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Vacancy rates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Wage/benefit market analysis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Recruitment and hiring bonuses effectiveness analysis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3252042683"/>
                  </a:ext>
                </a:extLst>
              </a:tr>
              <a:tr h="98603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New hires quit in the first six months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Constantly hiring new employees to replace those who have left</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Tenure of leavers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Tenure of current employees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Turnover rates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New staff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Exit interviews or surveys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2960904290"/>
                  </a:ext>
                </a:extLst>
              </a:tr>
              <a:tr h="36335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New employees are unsure of job roles and functions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Job description review</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Training needs assessment (new hires)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4264672773"/>
                  </a:ext>
                </a:extLst>
              </a:tr>
              <a:tr h="36335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Difficulty finding training that addresses the skills needed by employees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Training needs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Inventory of current employee skills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3257610504"/>
                  </a:ext>
                </a:extLst>
              </a:tr>
              <a:tr h="36335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Poor performance</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Training doesn’t produce desired results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Competency assessments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Performance review system</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2243437229"/>
                  </a:ext>
                </a:extLst>
              </a:tr>
              <a:tr h="36335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Morale problems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Organizational commitment survey</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1088683571"/>
                  </a:ext>
                </a:extLst>
              </a:tr>
              <a:tr h="51902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Conflict between staff and supervisors or managers</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Employees complain about their supervisor</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Team work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Supervisor training needs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2788652178"/>
                  </a:ext>
                </a:extLst>
              </a:tr>
              <a:tr h="51902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Co-workers don’t get along</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Team work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Personality or style inventories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2644363832"/>
                  </a:ext>
                </a:extLst>
              </a:tr>
              <a:tr h="519025">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Long-term staff are dissatisfied or quit the organization</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tc>
                  <a:txBody>
                    <a:bodyPr/>
                    <a:lstStyle/>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Staff satisfaction survey</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Training needs assessment</a:t>
                      </a:r>
                    </a:p>
                    <a:p>
                      <a:pPr marL="171450" marR="0" lvl="0" indent="-171450">
                        <a:spcBef>
                          <a:spcPts val="0"/>
                        </a:spcBef>
                        <a:spcAft>
                          <a:spcPts val="100"/>
                        </a:spcAft>
                        <a:buFont typeface="Arial" panose="020B0604020202020204" pitchFamily="34" charset="0"/>
                        <a:buChar char="•"/>
                        <a:tabLst>
                          <a:tab pos="0" algn="l"/>
                          <a:tab pos="0" algn="l"/>
                        </a:tabLst>
                      </a:pPr>
                      <a:r>
                        <a:rPr lang="en-US" sz="1000" dirty="0">
                          <a:effectLst/>
                          <a:latin typeface="Frutiger 45 Light"/>
                          <a:ea typeface="Times New Roman" panose="02020603050405020304" pitchFamily="18" charset="0"/>
                          <a:cs typeface="Frutiger 45 Light"/>
                        </a:rPr>
                        <a:t>Exit interview or surveys</a:t>
                      </a:r>
                    </a:p>
                  </a:txBody>
                  <a:tcPr marL="39025" marR="39025" marT="39025" marB="39025">
                    <a:lnL w="12700" cap="flat" cmpd="sng" algn="ctr">
                      <a:solidFill>
                        <a:srgbClr val="004743"/>
                      </a:solidFill>
                      <a:prstDash val="solid"/>
                      <a:round/>
                      <a:headEnd type="none" w="med" len="med"/>
                      <a:tailEnd type="none" w="med" len="med"/>
                    </a:lnL>
                    <a:lnR w="12700" cap="flat" cmpd="sng" algn="ctr">
                      <a:solidFill>
                        <a:srgbClr val="004743"/>
                      </a:solidFill>
                      <a:prstDash val="solid"/>
                      <a:round/>
                      <a:headEnd type="none" w="med" len="med"/>
                      <a:tailEnd type="none" w="med" len="med"/>
                    </a:lnR>
                    <a:lnT w="12700" cap="flat" cmpd="sng" algn="ctr">
                      <a:solidFill>
                        <a:srgbClr val="004743"/>
                      </a:solidFill>
                      <a:prstDash val="solid"/>
                      <a:round/>
                      <a:headEnd type="none" w="med" len="med"/>
                      <a:tailEnd type="none" w="med" len="med"/>
                    </a:lnT>
                    <a:lnB w="12700" cap="flat" cmpd="sng" algn="ctr">
                      <a:solidFill>
                        <a:srgbClr val="004743"/>
                      </a:solidFill>
                      <a:prstDash val="solid"/>
                      <a:round/>
                      <a:headEnd type="none" w="med" len="med"/>
                      <a:tailEnd type="none" w="med" len="med"/>
                    </a:lnB>
                  </a:tcPr>
                </a:tc>
                <a:extLst>
                  <a:ext uri="{0D108BD9-81ED-4DB2-BD59-A6C34878D82A}">
                    <a16:rowId xmlns:a16="http://schemas.microsoft.com/office/drawing/2014/main" val="3026332855"/>
                  </a:ext>
                </a:extLst>
              </a:tr>
            </a:tbl>
          </a:graphicData>
        </a:graphic>
      </p:graphicFrame>
    </p:spTree>
    <p:extLst>
      <p:ext uri="{BB962C8B-B14F-4D97-AF65-F5344CB8AC3E}">
        <p14:creationId xmlns:p14="http://schemas.microsoft.com/office/powerpoint/2010/main" val="18283055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Using your data</a:t>
            </a:r>
          </a:p>
        </p:txBody>
      </p:sp>
      <p:graphicFrame>
        <p:nvGraphicFramePr>
          <p:cNvPr id="4" name="Content Placeholder 3" descr="Baseline then Ongoing monitoring and then periodic review."/>
          <p:cNvGraphicFramePr>
            <a:graphicFrameLocks noGrp="1"/>
          </p:cNvGraphicFramePr>
          <p:nvPr>
            <p:ph sz="quarter" idx="4294967295"/>
            <p:extLst>
              <p:ext uri="{D42A27DB-BD31-4B8C-83A1-F6EECF244321}">
                <p14:modId xmlns:p14="http://schemas.microsoft.com/office/powerpoint/2010/main" val="3941836200"/>
              </p:ext>
            </p:extLst>
          </p:nvPr>
        </p:nvGraphicFramePr>
        <p:xfrm>
          <a:off x="228600" y="1690689"/>
          <a:ext cx="11963400" cy="3004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07799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Common Challenges</a:t>
            </a:r>
          </a:p>
        </p:txBody>
      </p:sp>
      <p:sp>
        <p:nvSpPr>
          <p:cNvPr id="4" name="Content Placeholder 3"/>
          <p:cNvSpPr>
            <a:spLocks noGrp="1"/>
          </p:cNvSpPr>
          <p:nvPr>
            <p:ph sz="half" idx="1"/>
          </p:nvPr>
        </p:nvSpPr>
        <p:spPr>
          <a:xfrm>
            <a:off x="838200" y="1825625"/>
            <a:ext cx="10650166" cy="4351338"/>
          </a:xfrm>
        </p:spPr>
        <p:txBody>
          <a:bodyPr>
            <a:norm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Finding qualified employees </a:t>
            </a:r>
          </a:p>
          <a:p>
            <a:r>
              <a:rPr lang="en-US" sz="3200" dirty="0">
                <a:latin typeface="Open Sans" panose="020B0606030504020204" pitchFamily="34" charset="0"/>
                <a:ea typeface="Open Sans" panose="020B0606030504020204" pitchFamily="34" charset="0"/>
                <a:cs typeface="Open Sans" panose="020B0606030504020204" pitchFamily="34" charset="0"/>
              </a:rPr>
              <a:t>Employees do not understand their job roles</a:t>
            </a:r>
          </a:p>
          <a:p>
            <a:r>
              <a:rPr lang="en-US" sz="3200" dirty="0">
                <a:latin typeface="Open Sans" panose="020B0606030504020204" pitchFamily="34" charset="0"/>
                <a:ea typeface="Open Sans" panose="020B0606030504020204" pitchFamily="34" charset="0"/>
                <a:cs typeface="Open Sans" panose="020B0606030504020204" pitchFamily="34" charset="0"/>
              </a:rPr>
              <a:t>Employees quit within a few weeks or months (meaning significant effort must be spent to replace them).</a:t>
            </a:r>
          </a:p>
          <a:p>
            <a:r>
              <a:rPr lang="en-US" sz="3200" dirty="0">
                <a:latin typeface="Open Sans" panose="020B0606030504020204" pitchFamily="34" charset="0"/>
                <a:ea typeface="Open Sans" panose="020B0606030504020204" pitchFamily="34" charset="0"/>
                <a:cs typeface="Open Sans" panose="020B0606030504020204" pitchFamily="34" charset="0"/>
              </a:rPr>
              <a:t>Employees don’t have access to timely training</a:t>
            </a:r>
          </a:p>
          <a:p>
            <a:r>
              <a:rPr lang="en-US" sz="3200" dirty="0">
                <a:latin typeface="Open Sans" panose="020B0606030504020204" pitchFamily="34" charset="0"/>
                <a:ea typeface="Open Sans" panose="020B0606030504020204" pitchFamily="34" charset="0"/>
                <a:cs typeface="Open Sans" panose="020B0606030504020204" pitchFamily="34" charset="0"/>
              </a:rPr>
              <a:t>Training is not effective</a:t>
            </a:r>
          </a:p>
          <a:p>
            <a:r>
              <a:rPr lang="en-US" sz="3200" dirty="0">
                <a:latin typeface="Open Sans" panose="020B0606030504020204" pitchFamily="34" charset="0"/>
                <a:ea typeface="Open Sans" panose="020B0606030504020204" pitchFamily="34" charset="0"/>
                <a:cs typeface="Open Sans" panose="020B0606030504020204" pitchFamily="34" charset="0"/>
              </a:rPr>
              <a:t>Employees display poor job skills</a:t>
            </a:r>
          </a:p>
        </p:txBody>
      </p:sp>
    </p:spTree>
    <p:extLst>
      <p:ext uri="{BB962C8B-B14F-4D97-AF65-F5344CB8AC3E}">
        <p14:creationId xmlns:p14="http://schemas.microsoft.com/office/powerpoint/2010/main" val="15401969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Common Challenges (continued)</a:t>
            </a:r>
          </a:p>
        </p:txBody>
      </p:sp>
      <p:sp>
        <p:nvSpPr>
          <p:cNvPr id="4" name="Content Placeholder 3"/>
          <p:cNvSpPr>
            <a:spLocks noGrp="1"/>
          </p:cNvSpPr>
          <p:nvPr>
            <p:ph sz="half" idx="1"/>
          </p:nvPr>
        </p:nvSpPr>
        <p:spPr>
          <a:xfrm>
            <a:off x="838199" y="1825625"/>
            <a:ext cx="10747443" cy="4351338"/>
          </a:xfrm>
        </p:spPr>
        <p:txBody>
          <a:bodyPr>
            <a:norm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Employees do not get along with each other or the people they support</a:t>
            </a:r>
          </a:p>
          <a:p>
            <a:r>
              <a:rPr lang="en-US" sz="3200" dirty="0">
                <a:latin typeface="Open Sans" panose="020B0606030504020204" pitchFamily="34" charset="0"/>
                <a:ea typeface="Open Sans" panose="020B0606030504020204" pitchFamily="34" charset="0"/>
                <a:cs typeface="Open Sans" panose="020B0606030504020204" pitchFamily="34" charset="0"/>
              </a:rPr>
              <a:t>There is conflict between employees and supervisors or employers</a:t>
            </a:r>
          </a:p>
          <a:p>
            <a:r>
              <a:rPr lang="en-US" sz="3200" dirty="0">
                <a:latin typeface="Open Sans" panose="020B0606030504020204" pitchFamily="34" charset="0"/>
                <a:ea typeface="Open Sans" panose="020B0606030504020204" pitchFamily="34" charset="0"/>
                <a:cs typeface="Open Sans" panose="020B0606030504020204" pitchFamily="34" charset="0"/>
              </a:rPr>
              <a:t>Low employee morale</a:t>
            </a:r>
          </a:p>
          <a:p>
            <a:r>
              <a:rPr lang="en-US" sz="3200" dirty="0">
                <a:latin typeface="Open Sans" panose="020B0606030504020204" pitchFamily="34" charset="0"/>
                <a:ea typeface="Open Sans" panose="020B0606030504020204" pitchFamily="34" charset="0"/>
                <a:cs typeface="Open Sans" panose="020B0606030504020204" pitchFamily="34" charset="0"/>
              </a:rPr>
              <a:t>Wages or benefits don’t meet the needs of employees</a:t>
            </a:r>
          </a:p>
          <a:p>
            <a:r>
              <a:rPr lang="en-US" sz="3200" dirty="0">
                <a:latin typeface="Open Sans" panose="020B0606030504020204" pitchFamily="34" charset="0"/>
                <a:ea typeface="Open Sans" panose="020B0606030504020204" pitchFamily="34" charset="0"/>
                <a:cs typeface="Open Sans" panose="020B0606030504020204" pitchFamily="34" charset="0"/>
              </a:rPr>
              <a:t>Lack of employee engagement</a:t>
            </a:r>
          </a:p>
          <a:p>
            <a:endParaRPr lang="en-US" dirty="0"/>
          </a:p>
        </p:txBody>
      </p:sp>
    </p:spTree>
    <p:extLst>
      <p:ext uri="{BB962C8B-B14F-4D97-AF65-F5344CB8AC3E}">
        <p14:creationId xmlns:p14="http://schemas.microsoft.com/office/powerpoint/2010/main" val="24178212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Organization Self-Assessment Workbook</a:t>
            </a:r>
          </a:p>
        </p:txBody>
      </p:sp>
      <p:sp>
        <p:nvSpPr>
          <p:cNvPr id="3" name="Content Placeholder 2"/>
          <p:cNvSpPr>
            <a:spLocks noGrp="1"/>
          </p:cNvSpPr>
          <p:nvPr>
            <p:ph idx="1"/>
          </p:nvPr>
        </p:nvSpPr>
        <p:spPr/>
        <p:txBody>
          <a:bodyPr>
            <a:normAutofit lnSpcReduction="10000"/>
          </a:body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Purpose:  </a:t>
            </a:r>
          </a:p>
          <a:p>
            <a:pPr marL="0" indent="0">
              <a:buNone/>
            </a:pPr>
            <a:r>
              <a:rPr lang="en-US" sz="2400" i="1" dirty="0">
                <a:latin typeface="Open Sans" panose="020B0606030504020204" pitchFamily="34" charset="0"/>
                <a:ea typeface="Open Sans" panose="020B0606030504020204" pitchFamily="34" charset="0"/>
                <a:cs typeface="Open Sans" panose="020B0606030504020204" pitchFamily="34" charset="0"/>
              </a:rPr>
              <a:t>To identify areas of strengths and areas of needed improvement in your respective organizations to build capacity to address direct support workforce issues.</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Key Sections:</a:t>
            </a:r>
          </a:p>
          <a:p>
            <a:pPr marL="514350" indent="-514350">
              <a:buFont typeface="+mj-lt"/>
              <a:buAutoNum type="alphaUcPeriod"/>
            </a:pPr>
            <a:r>
              <a:rPr lang="en-US" sz="2400" dirty="0">
                <a:latin typeface="Open Sans" panose="020B0606030504020204" pitchFamily="34" charset="0"/>
                <a:ea typeface="Open Sans" panose="020B0606030504020204" pitchFamily="34" charset="0"/>
                <a:cs typeface="Open Sans" panose="020B0606030504020204" pitchFamily="34" charset="0"/>
              </a:rPr>
              <a:t>Organization Key Information</a:t>
            </a:r>
          </a:p>
          <a:p>
            <a:pPr marL="514350" indent="-514350">
              <a:buFont typeface="+mj-lt"/>
              <a:buAutoNum type="alphaUcPeriod"/>
            </a:pPr>
            <a:r>
              <a:rPr lang="en-US" sz="2400" dirty="0">
                <a:latin typeface="Open Sans" panose="020B0606030504020204" pitchFamily="34" charset="0"/>
                <a:ea typeface="Open Sans" panose="020B0606030504020204" pitchFamily="34" charset="0"/>
                <a:cs typeface="Open Sans" panose="020B0606030504020204" pitchFamily="34" charset="0"/>
              </a:rPr>
              <a:t>Self-Assessment</a:t>
            </a:r>
          </a:p>
          <a:p>
            <a:pPr marL="514350" indent="-514350">
              <a:buFont typeface="+mj-lt"/>
              <a:buAutoNum type="alphaUcPeriod"/>
            </a:pPr>
            <a:r>
              <a:rPr lang="en-US" sz="2400" dirty="0">
                <a:latin typeface="Open Sans" panose="020B0606030504020204" pitchFamily="34" charset="0"/>
                <a:ea typeface="Open Sans" panose="020B0606030504020204" pitchFamily="34" charset="0"/>
                <a:cs typeface="Open Sans" panose="020B0606030504020204" pitchFamily="34" charset="0"/>
              </a:rPr>
              <a:t>Moving Towards Improvement</a:t>
            </a:r>
          </a:p>
          <a:p>
            <a:pPr marL="514350" indent="-514350">
              <a:buFont typeface="+mj-lt"/>
              <a:buAutoNum type="alphaUcPeriod"/>
            </a:pPr>
            <a:r>
              <a:rPr lang="en-US" sz="2400" dirty="0">
                <a:latin typeface="Open Sans" panose="020B0606030504020204" pitchFamily="34" charset="0"/>
                <a:ea typeface="Open Sans" panose="020B0606030504020204" pitchFamily="34" charset="0"/>
                <a:cs typeface="Open Sans" panose="020B0606030504020204" pitchFamily="34" charset="0"/>
              </a:rPr>
              <a:t>Tools and Additional Resources</a:t>
            </a:r>
          </a:p>
          <a:p>
            <a:pPr marL="0" indent="0">
              <a:buNone/>
            </a:pPr>
            <a:endParaRPr lang="en-US" dirty="0"/>
          </a:p>
        </p:txBody>
      </p:sp>
    </p:spTree>
    <p:extLst>
      <p:ext uri="{BB962C8B-B14F-4D97-AF65-F5344CB8AC3E}">
        <p14:creationId xmlns:p14="http://schemas.microsoft.com/office/powerpoint/2010/main" val="480349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Workshop Series</a:t>
            </a:r>
          </a:p>
        </p:txBody>
      </p:sp>
      <p:sp>
        <p:nvSpPr>
          <p:cNvPr id="3" name="Text Placeholder 2"/>
          <p:cNvSpPr>
            <a:spLocks noGrp="1"/>
          </p:cNvSpPr>
          <p:nvPr>
            <p:ph type="body" idx="1"/>
          </p:nvPr>
        </p:nvSpPr>
        <p:spPr/>
        <p:txBody>
          <a:bodyPr vert="horz" lIns="91440" tIns="45720" rIns="91440" bIns="45720" rtlCol="0" anchor="t">
            <a:normAutofit/>
          </a:bodyPr>
          <a:lstStyle/>
          <a:p>
            <a:r>
              <a:rPr lang="en-US" dirty="0">
                <a:latin typeface="Open Sans Light"/>
              </a:rPr>
              <a:t>What we will cover in Sessions 1-2</a:t>
            </a:r>
          </a:p>
        </p:txBody>
      </p:sp>
    </p:spTree>
    <p:extLst>
      <p:ext uri="{BB962C8B-B14F-4D97-AF65-F5344CB8AC3E}">
        <p14:creationId xmlns:p14="http://schemas.microsoft.com/office/powerpoint/2010/main" val="1485544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self-assessment workbook 2nd Assessment and Using Workforce data self assessment page.">
            <a:extLst>
              <a:ext uri="{FF2B5EF4-FFF2-40B4-BE49-F238E27FC236}">
                <a16:creationId xmlns:a16="http://schemas.microsoft.com/office/drawing/2014/main" id="{9EE45D77-7070-E346-B10D-79DA82D02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476" y="697587"/>
            <a:ext cx="4769740" cy="6244226"/>
          </a:xfrm>
          <a:prstGeom prst="rect">
            <a:avLst/>
          </a:prstGeom>
        </p:spPr>
      </p:pic>
      <p:pic>
        <p:nvPicPr>
          <p:cNvPr id="7" name="Picture 6" descr="Image of self-assessment workbook Assessment and Using Workforce data self assessment page.">
            <a:extLst>
              <a:ext uri="{FF2B5EF4-FFF2-40B4-BE49-F238E27FC236}">
                <a16:creationId xmlns:a16="http://schemas.microsoft.com/office/drawing/2014/main" id="{26F9A969-24B1-4C4C-B8AC-03A8CDBBC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69" y="751563"/>
            <a:ext cx="4857396" cy="6136275"/>
          </a:xfrm>
          <a:prstGeom prst="rect">
            <a:avLst/>
          </a:prstGeom>
        </p:spPr>
      </p:pic>
      <p:sp>
        <p:nvSpPr>
          <p:cNvPr id="3" name="Title 2">
            <a:extLst>
              <a:ext uri="{FF2B5EF4-FFF2-40B4-BE49-F238E27FC236}">
                <a16:creationId xmlns:a16="http://schemas.microsoft.com/office/drawing/2014/main" id="{F29662FB-6011-4A50-9B19-CF9F3213A034}"/>
              </a:ext>
            </a:extLst>
          </p:cNvPr>
          <p:cNvSpPr>
            <a:spLocks noGrp="1"/>
          </p:cNvSpPr>
          <p:nvPr>
            <p:ph type="title"/>
          </p:nvPr>
        </p:nvSpPr>
        <p:spPr>
          <a:xfrm>
            <a:off x="235273" y="100209"/>
            <a:ext cx="10558383" cy="751562"/>
          </a:xfrm>
        </p:spPr>
        <p:txBody>
          <a:bodyPr vert="horz" lIns="91440" tIns="45720" rIns="91440" bIns="45720" rtlCol="0" anchor="b">
            <a:normAutofit/>
          </a:bodyPr>
          <a:lstStyle/>
          <a:p>
            <a:r>
              <a:rPr lang="en-US" dirty="0"/>
              <a:t>Self-Assessment Workbook, Page 5 &amp; 6</a:t>
            </a:r>
          </a:p>
        </p:txBody>
      </p:sp>
    </p:spTree>
    <p:extLst>
      <p:ext uri="{BB962C8B-B14F-4D97-AF65-F5344CB8AC3E}">
        <p14:creationId xmlns:p14="http://schemas.microsoft.com/office/powerpoint/2010/main" val="19431798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B480-40A3-0F47-BE51-CC05179F45EA}"/>
              </a:ext>
            </a:extLst>
          </p:cNvPr>
          <p:cNvSpPr>
            <a:spLocks noGrp="1"/>
          </p:cNvSpPr>
          <p:nvPr>
            <p:ph type="title"/>
          </p:nvPr>
        </p:nvSpPr>
        <p:spPr/>
        <p:txBody>
          <a:bodyPr/>
          <a:lstStyle/>
          <a:p>
            <a:pPr>
              <a:spcBef>
                <a:spcPts val="1200"/>
              </a:spcBef>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Likely, more than a single solution is needed.</a:t>
            </a:r>
            <a:br>
              <a:rPr lang="en-US" dirty="0">
                <a:latin typeface="Open Sans" panose="020B0606030504020204" pitchFamily="34" charset="0"/>
                <a:ea typeface="Open Sans" panose="020B0606030504020204" pitchFamily="34" charset="0"/>
                <a:cs typeface="Open Sans" panose="020B0606030504020204" pitchFamily="34" charset="0"/>
              </a:rPr>
            </a:b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But a single solution is a place to start. </a:t>
            </a:r>
          </a:p>
        </p:txBody>
      </p:sp>
    </p:spTree>
    <p:extLst>
      <p:ext uri="{BB962C8B-B14F-4D97-AF65-F5344CB8AC3E}">
        <p14:creationId xmlns:p14="http://schemas.microsoft.com/office/powerpoint/2010/main" val="9779100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945032" y="545820"/>
            <a:ext cx="10515600" cy="1325563"/>
          </a:xfrm>
        </p:spPr>
        <p:txBody>
          <a:bodyPr/>
          <a:lstStyle/>
          <a:p>
            <a:r>
              <a:rPr lang="en-US" sz="3600" dirty="0">
                <a:latin typeface="Open Sans" panose="020B0606030504020204" pitchFamily="34" charset="0"/>
                <a:ea typeface="Open Sans" panose="020B0606030504020204" pitchFamily="34" charset="0"/>
                <a:cs typeface="Open Sans" panose="020B0606030504020204" pitchFamily="34" charset="0"/>
              </a:rPr>
              <a:t>8 Steps for Implementation-Workforce Strategies</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descr="Step 1 Identify and assess the problem. "/>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descr="Step 2 Select and Intervention strategy"/>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descr="Step 3 Identify components of the strategy"/>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descr="Step 4 Identify barriers to implementation"/>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Tree>
    <p:extLst>
      <p:ext uri="{BB962C8B-B14F-4D97-AF65-F5344CB8AC3E}">
        <p14:creationId xmlns:p14="http://schemas.microsoft.com/office/powerpoint/2010/main" val="171664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8 Steps for Implementation-Workforce Strategies </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continued</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descr="Step 5 Identify support for the strategy"/>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descr="Step 6 Set Goals, measure progress and establish a time frame"/>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Set goals,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measure progress &amp; establish a time frame</a:t>
              </a:r>
            </a:p>
          </p:txBody>
        </p:sp>
      </p:grpSp>
      <p:grpSp>
        <p:nvGrpSpPr>
          <p:cNvPr id="22" name="Group 21" descr="Step 7 Implement the strategy"/>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descr="Step 8 Evaluate success"/>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Tree>
    <p:extLst>
      <p:ext uri="{BB962C8B-B14F-4D97-AF65-F5344CB8AC3E}">
        <p14:creationId xmlns:p14="http://schemas.microsoft.com/office/powerpoint/2010/main" val="273361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A table displaying the tineline of Cohort 3 activities."/>
          <p:cNvGraphicFramePr>
            <a:graphicFrameLocks noGrp="1"/>
          </p:cNvGraphicFramePr>
          <p:nvPr>
            <p:extLst>
              <p:ext uri="{D42A27DB-BD31-4B8C-83A1-F6EECF244321}">
                <p14:modId xmlns:p14="http://schemas.microsoft.com/office/powerpoint/2010/main" val="3704034817"/>
              </p:ext>
            </p:extLst>
          </p:nvPr>
        </p:nvGraphicFramePr>
        <p:xfrm>
          <a:off x="246496" y="640822"/>
          <a:ext cx="11945504" cy="6410404"/>
        </p:xfrm>
        <a:graphic>
          <a:graphicData uri="http://schemas.openxmlformats.org/drawingml/2006/table">
            <a:tbl>
              <a:tblPr firstRow="1" bandRow="1">
                <a:tableStyleId>{5C22544A-7EE6-4342-B048-85BDC9FD1C3A}</a:tableStyleId>
              </a:tblPr>
              <a:tblGrid>
                <a:gridCol w="2073519">
                  <a:extLst>
                    <a:ext uri="{9D8B030D-6E8A-4147-A177-3AD203B41FA5}">
                      <a16:colId xmlns:a16="http://schemas.microsoft.com/office/drawing/2014/main" val="20001"/>
                    </a:ext>
                  </a:extLst>
                </a:gridCol>
                <a:gridCol w="1908317">
                  <a:extLst>
                    <a:ext uri="{9D8B030D-6E8A-4147-A177-3AD203B41FA5}">
                      <a16:colId xmlns:a16="http://schemas.microsoft.com/office/drawing/2014/main" val="20002"/>
                    </a:ext>
                  </a:extLst>
                </a:gridCol>
                <a:gridCol w="1990917">
                  <a:extLst>
                    <a:ext uri="{9D8B030D-6E8A-4147-A177-3AD203B41FA5}">
                      <a16:colId xmlns:a16="http://schemas.microsoft.com/office/drawing/2014/main" val="20003"/>
                    </a:ext>
                  </a:extLst>
                </a:gridCol>
                <a:gridCol w="1990917">
                  <a:extLst>
                    <a:ext uri="{9D8B030D-6E8A-4147-A177-3AD203B41FA5}">
                      <a16:colId xmlns:a16="http://schemas.microsoft.com/office/drawing/2014/main" val="20004"/>
                    </a:ext>
                  </a:extLst>
                </a:gridCol>
                <a:gridCol w="1990917">
                  <a:extLst>
                    <a:ext uri="{9D8B030D-6E8A-4147-A177-3AD203B41FA5}">
                      <a16:colId xmlns:a16="http://schemas.microsoft.com/office/drawing/2014/main" val="20005"/>
                    </a:ext>
                  </a:extLst>
                </a:gridCol>
                <a:gridCol w="1990917">
                  <a:extLst>
                    <a:ext uri="{9D8B030D-6E8A-4147-A177-3AD203B41FA5}">
                      <a16:colId xmlns:a16="http://schemas.microsoft.com/office/drawing/2014/main" val="20006"/>
                    </a:ext>
                  </a:extLst>
                </a:gridCol>
              </a:tblGrid>
              <a:tr h="507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OCTOBER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NOVEMBER 2021</a:t>
                      </a:r>
                    </a:p>
                  </a:txBody>
                  <a:tcPr anchor="ctr">
                    <a:solidFill>
                      <a:srgbClr val="4C768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DECEMBER 2021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txBody>
                  <a:tcPr anchor="ctr">
                    <a:solidFill>
                      <a:srgbClr val="4C768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lt1"/>
                          </a:solidFill>
                          <a:effectLst/>
                          <a:latin typeface="Open Sans Light"/>
                          <a:ea typeface="Open Sans Light" charset="0"/>
                          <a:cs typeface="Open Sans Light" charset="0"/>
                        </a:rPr>
                        <a:t>JANUARY –FEBRUARY 2022</a:t>
                      </a:r>
                      <a:endParaRPr lang="en-US" sz="1200" b="0" i="0" kern="1200" dirty="0">
                        <a:solidFill>
                          <a:schemeClr val="lt1"/>
                        </a:solidFill>
                        <a:effectLst/>
                        <a:latin typeface="Open Sans Light"/>
                        <a:ea typeface="Open Sans Light" charset="0"/>
                        <a:cs typeface="Open Sans Light"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MARCH–JULY 2022</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AUGUST 2022 </a:t>
                      </a:r>
                      <a:br>
                        <a:rPr lang="en-US" sz="1200" b="0" i="0" kern="1200" dirty="0">
                          <a:solidFill>
                            <a:srgbClr val="FFFFFF"/>
                          </a:solidFill>
                          <a:effectLst/>
                          <a:latin typeface="Open Sans Light"/>
                          <a:ea typeface="Open Sans Light" charset="0"/>
                          <a:cs typeface="Open Sans Light" charset="0"/>
                        </a:rPr>
                      </a:br>
                      <a:r>
                        <a:rPr lang="en-US" sz="1200" b="0" i="0" kern="1200" dirty="0">
                          <a:solidFill>
                            <a:schemeClr val="lt1"/>
                          </a:solidFill>
                          <a:effectLst/>
                          <a:latin typeface="Open Sans Light"/>
                          <a:ea typeface="Open Sans Light" charset="0"/>
                          <a:cs typeface="Open Sans Light" charset="0"/>
                        </a:rPr>
                        <a:t>and beyond</a:t>
                      </a:r>
                    </a:p>
                  </a:txBody>
                  <a:tcPr anchor="ctr">
                    <a:solidFill>
                      <a:srgbClr val="4C768C"/>
                    </a:solidFill>
                  </a:tcPr>
                </a:tc>
                <a:extLst>
                  <a:ext uri="{0D108BD9-81ED-4DB2-BD59-A6C34878D82A}">
                    <a16:rowId xmlns:a16="http://schemas.microsoft.com/office/drawing/2014/main" val="10000"/>
                  </a:ext>
                </a:extLst>
              </a:tr>
              <a:tr h="5587444">
                <a:tc>
                  <a:txBody>
                    <a:bodyPr/>
                    <a:lstStyle/>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GETTING STARTED</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Email invitation to kick-off events</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Identify key contacts, potential team members</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endParaRPr lang="en-US" sz="1200" b="0" i="0" kern="1200" dirty="0">
                        <a:solidFill>
                          <a:schemeClr val="dk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SESSION ONE: Kickoff workshop</a:t>
                      </a:r>
                      <a:r>
                        <a:rPr lang="en-US" sz="1200" b="0" i="0" kern="1200" baseline="0" dirty="0">
                          <a:solidFill>
                            <a:schemeClr val="dk1"/>
                          </a:solidFill>
                          <a:effectLst/>
                          <a:latin typeface="Open Sans Light" charset="0"/>
                          <a:ea typeface="Open Sans Light" charset="0"/>
                          <a:cs typeface="Open Sans Light" charset="0"/>
                        </a:rPr>
                        <a:t> </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 Workforce Initiatives Overview</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Understanding your data: Overview of Survey Results, Profiles and Interpreting Data</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Introduce Self-Assessment</a:t>
                      </a:r>
                      <a:r>
                        <a:rPr lang="en-US" sz="1200" b="0" i="0" kern="1200" baseline="0" dirty="0">
                          <a:solidFill>
                            <a:schemeClr val="dk1"/>
                          </a:solidFill>
                          <a:effectLst/>
                          <a:latin typeface="Open Sans Light" charset="0"/>
                          <a:ea typeface="Open Sans Light" charset="0"/>
                          <a:cs typeface="Open Sans Light" charset="0"/>
                        </a:rPr>
                        <a:t> Workbook &amp; Eight Steps of Implementation</a:t>
                      </a:r>
                      <a:endParaRPr lang="en-US" sz="1200" b="0" i="0" kern="1200" dirty="0">
                        <a:solidFill>
                          <a:schemeClr val="dk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SESSION TWO: Kickoff workshop</a:t>
                      </a:r>
                      <a:r>
                        <a:rPr lang="en-US" sz="1200" b="0" i="0" kern="1200" baseline="0" dirty="0">
                          <a:solidFill>
                            <a:schemeClr val="dk1"/>
                          </a:solidFill>
                          <a:effectLst/>
                          <a:latin typeface="Open Sans Light" charset="0"/>
                          <a:ea typeface="Open Sans Light" charset="0"/>
                          <a:cs typeface="Open Sans Light" charset="0"/>
                        </a:rPr>
                        <a:t> (cont’d)</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Assess your needs: Evidence Based Practices and Organizational Capacity</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Overview of </a:t>
                      </a:r>
                      <a:r>
                        <a:rPr lang="en-US" sz="1200" b="0" i="0" kern="1200" baseline="0" dirty="0" err="1">
                          <a:solidFill>
                            <a:schemeClr val="dk1"/>
                          </a:solidFill>
                          <a:effectLst/>
                          <a:latin typeface="Open Sans Light" charset="0"/>
                          <a:ea typeface="Open Sans Light" charset="0"/>
                          <a:cs typeface="Open Sans Light" charset="0"/>
                        </a:rPr>
                        <a:t>TennCare</a:t>
                      </a:r>
                      <a:r>
                        <a:rPr lang="en-US" sz="1200" b="0" i="0" kern="1200" baseline="0" dirty="0">
                          <a:solidFill>
                            <a:schemeClr val="dk1"/>
                          </a:solidFill>
                          <a:effectLst/>
                          <a:latin typeface="Open Sans Light" charset="0"/>
                          <a:ea typeface="Open Sans Light" charset="0"/>
                          <a:cs typeface="Open Sans Light" charset="0"/>
                        </a:rPr>
                        <a:t> Workforce Toolkit: Recruitment, Selection and Retention</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Planning your next steps: Measuring Outcomes of Implementation and Creating a Practical Action Plan for Change</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Collaborative Consultation Conference</a:t>
                      </a: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indent="0">
                        <a:spcAft>
                          <a:spcPts val="400"/>
                        </a:spcAft>
                        <a:buFont typeface="Arial" panose="020B0604020202020204" pitchFamily="34" charset="0"/>
                        <a:buNone/>
                        <a:tabLst/>
                      </a:pPr>
                      <a:r>
                        <a:rPr lang="en-US" sz="1200" b="0" i="0" kern="1200" dirty="0">
                          <a:solidFill>
                            <a:schemeClr val="dk1"/>
                          </a:solidFill>
                          <a:effectLst/>
                          <a:latin typeface="Open Sans Light" charset="0"/>
                          <a:ea typeface="Open Sans Light" charset="0"/>
                          <a:cs typeface="Open Sans Light" charset="0"/>
                        </a:rPr>
                        <a:t>SELF-PACED AND ENGAGEMENT</a:t>
                      </a:r>
                    </a:p>
                    <a:p>
                      <a:pPr marL="171450" indent="-171450">
                        <a:spcAft>
                          <a:spcPts val="400"/>
                        </a:spcAft>
                        <a:buFont typeface="Arial" panose="020B0604020202020204" pitchFamily="34" charset="0"/>
                        <a:buChar char="•"/>
                        <a:tabLst/>
                      </a:pPr>
                      <a:r>
                        <a:rPr lang="en-US" sz="1200" b="0" i="0" kern="1200" dirty="0">
                          <a:solidFill>
                            <a:schemeClr val="dk1"/>
                          </a:solidFill>
                          <a:effectLst/>
                          <a:latin typeface="Open Sans Light" charset="0"/>
                          <a:ea typeface="Open Sans Light" charset="0"/>
                          <a:cs typeface="Open Sans Light" charset="0"/>
                        </a:rPr>
                        <a:t>Complete Self-Assessment Workbook</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Review toolkit &amp; view webinars </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Confirm organizational readiness (begins)</a:t>
                      </a:r>
                    </a:p>
                    <a:p>
                      <a:pPr marL="115888" marR="0" lvl="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Collaborative Consultation Conference (cont’d)</a:t>
                      </a:r>
                    </a:p>
                    <a:p>
                      <a:pPr marL="115888" marR="0" lvl="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Participate</a:t>
                      </a:r>
                      <a:r>
                        <a:rPr lang="en-US" sz="1200" b="0" i="0" kern="1200" baseline="0" dirty="0">
                          <a:solidFill>
                            <a:schemeClr val="dk1"/>
                          </a:solidFill>
                          <a:effectLst/>
                          <a:latin typeface="Open Sans Light" charset="0"/>
                          <a:ea typeface="Open Sans Light" charset="0"/>
                          <a:cs typeface="Open Sans Light" charset="0"/>
                        </a:rPr>
                        <a:t> in Community of Practice</a:t>
                      </a: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indent="0">
                        <a:spcAft>
                          <a:spcPts val="400"/>
                        </a:spcAft>
                        <a:buFont typeface="Arial" charset="0"/>
                        <a:buNone/>
                        <a:tabLst/>
                      </a:pPr>
                      <a:r>
                        <a:rPr lang="en-US" sz="1200" b="0" i="0" kern="1200" dirty="0">
                          <a:solidFill>
                            <a:schemeClr val="dk1"/>
                          </a:solidFill>
                          <a:effectLst/>
                          <a:latin typeface="Open Sans Light" charset="0"/>
                          <a:ea typeface="Open Sans Light" charset="0"/>
                          <a:cs typeface="Open Sans Light" charset="0"/>
                        </a:rPr>
                        <a:t>ENGAGEMENT</a:t>
                      </a:r>
                    </a:p>
                    <a:p>
                      <a:pPr marL="115888" indent="-115888">
                        <a:spcAft>
                          <a:spcPts val="400"/>
                        </a:spcAft>
                        <a:buFont typeface="Arial" charset="0"/>
                        <a:buChar char="•"/>
                        <a:tabLst/>
                      </a:pPr>
                      <a:r>
                        <a:rPr lang="en-US" sz="1200" b="0" i="0" kern="1200" dirty="0">
                          <a:solidFill>
                            <a:schemeClr val="tx1"/>
                          </a:solidFill>
                          <a:effectLst/>
                          <a:latin typeface="Open Sans Light" charset="0"/>
                          <a:ea typeface="Open Sans Light" charset="0"/>
                          <a:cs typeface="Open Sans Light" charset="0"/>
                        </a:rPr>
                        <a:t>Organization consultation virtual meetings begin</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dirty="0">
                          <a:latin typeface="Open Sans Light" charset="0"/>
                          <a:ea typeface="Open Sans Light" charset="0"/>
                          <a:cs typeface="Open Sans Light" charset="0"/>
                        </a:rPr>
                        <a:t>Participate in Workforce Development Workshops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Organization consultation virtual meetings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Organization Team implement the strategy (begins)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dirty="0">
                          <a:solidFill>
                            <a:schemeClr val="tx1"/>
                          </a:solidFill>
                          <a:latin typeface="Open Sans Light" charset="0"/>
                          <a:ea typeface="Open Sans Light" charset="0"/>
                          <a:cs typeface="Open Sans Light" charset="0"/>
                        </a:rPr>
                        <a:t>Participate</a:t>
                      </a:r>
                      <a:r>
                        <a:rPr lang="en-US" sz="1200" b="0" i="0" baseline="0" dirty="0">
                          <a:solidFill>
                            <a:schemeClr val="tx1"/>
                          </a:solidFill>
                          <a:latin typeface="Open Sans Light" charset="0"/>
                          <a:ea typeface="Open Sans Light" charset="0"/>
                          <a:cs typeface="Open Sans Light" charset="0"/>
                        </a:rPr>
                        <a:t> in Regional Community of Practice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Participate in Year</a:t>
                      </a:r>
                      <a:r>
                        <a:rPr lang="en-US" sz="1200" b="0" i="0" kern="1200" baseline="0" dirty="0">
                          <a:solidFill>
                            <a:schemeClr val="tx1"/>
                          </a:solidFill>
                          <a:effectLst/>
                          <a:latin typeface="Open Sans Light" charset="0"/>
                          <a:ea typeface="Open Sans Light" charset="0"/>
                          <a:cs typeface="Open Sans Light" charset="0"/>
                        </a:rPr>
                        <a:t> 4 2021</a:t>
                      </a:r>
                      <a:r>
                        <a:rPr lang="en-US" sz="1200" b="0" i="0" kern="1200" dirty="0">
                          <a:solidFill>
                            <a:schemeClr val="tx1"/>
                          </a:solidFill>
                          <a:effectLst/>
                          <a:latin typeface="Open Sans Light" charset="0"/>
                          <a:ea typeface="Open Sans Light" charset="0"/>
                          <a:cs typeface="Open Sans Light" charset="0"/>
                        </a:rPr>
                        <a:t> Survey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Participation in Community of Practice</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Open Sans Light" charset="0"/>
                          <a:ea typeface="Open Sans Light" charset="0"/>
                          <a:cs typeface="Open Sans Light" charset="0"/>
                        </a:rPr>
                        <a:t>Year 4 2021 Survey Results</a:t>
                      </a:r>
                      <a:endParaRPr lang="en-US" sz="1200" b="0" i="0" kern="1200" dirty="0">
                        <a:solidFill>
                          <a:schemeClr val="tx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Participate in webinar to review Year 4 – 2021 Survey</a:t>
                      </a:r>
                      <a:r>
                        <a:rPr lang="en-US" sz="1200" b="0" i="0" kern="1200" baseline="0" dirty="0">
                          <a:solidFill>
                            <a:schemeClr val="tx1"/>
                          </a:solidFill>
                          <a:effectLst/>
                          <a:latin typeface="Open Sans Light" charset="0"/>
                          <a:ea typeface="Open Sans Light" charset="0"/>
                          <a:cs typeface="Open Sans Light" charset="0"/>
                        </a:rPr>
                        <a:t> Organizational Profile</a:t>
                      </a:r>
                      <a:endParaRPr lang="en-US" sz="1200" b="0" i="0" kern="1200" dirty="0">
                        <a:solidFill>
                          <a:schemeClr val="tx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bl>
          </a:graphicData>
        </a:graphic>
      </p:graphicFrame>
      <p:sp>
        <p:nvSpPr>
          <p:cNvPr id="14" name="Title 2"/>
          <p:cNvSpPr txBox="1">
            <a:spLocks/>
          </p:cNvSpPr>
          <p:nvPr/>
        </p:nvSpPr>
        <p:spPr>
          <a:xfrm>
            <a:off x="367569" y="138458"/>
            <a:ext cx="10933994" cy="60118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a:lstStyle>
          <a:p>
            <a:r>
              <a:rPr lang="en-US" sz="3600" dirty="0"/>
              <a:t>Workforce Initiative Timeline-Cohort 3</a:t>
            </a:r>
          </a:p>
        </p:txBody>
      </p:sp>
    </p:spTree>
    <p:extLst>
      <p:ext uri="{BB962C8B-B14F-4D97-AF65-F5344CB8AC3E}">
        <p14:creationId xmlns:p14="http://schemas.microsoft.com/office/powerpoint/2010/main" val="37544169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DB6D-E6F2-4CA4-B44E-45E5689C527B}"/>
              </a:ext>
            </a:extLst>
          </p:cNvPr>
          <p:cNvSpPr>
            <a:spLocks noGrp="1"/>
          </p:cNvSpPr>
          <p:nvPr>
            <p:ph type="title"/>
          </p:nvPr>
        </p:nvSpPr>
        <p:spPr>
          <a:xfrm>
            <a:off x="838200" y="112924"/>
            <a:ext cx="10515600" cy="1325563"/>
          </a:xfrm>
        </p:spPr>
        <p:txBody>
          <a:bodyPr/>
          <a:lstStyle/>
          <a:p>
            <a:r>
              <a:rPr lang="en-US" dirty="0" err="1">
                <a:latin typeface="Open Sans Light" panose="020B0306030504020204" pitchFamily="34" charset="0"/>
                <a:ea typeface="Open Sans Light" panose="020B0306030504020204" pitchFamily="34" charset="0"/>
                <a:cs typeface="Open Sans Light" panose="020B0306030504020204" pitchFamily="34" charset="0"/>
              </a:rPr>
              <a:t>TennCare</a:t>
            </a:r>
            <a:r>
              <a:rPr lang="en-US" dirty="0">
                <a:latin typeface="Open Sans Light" panose="020B0306030504020204" pitchFamily="34" charset="0"/>
                <a:ea typeface="Open Sans Light" panose="020B0306030504020204" pitchFamily="34" charset="0"/>
                <a:cs typeface="Open Sans Light" panose="020B0306030504020204" pitchFamily="34" charset="0"/>
              </a:rPr>
              <a:t> Website: tenncare.ici.umn.edu</a:t>
            </a:r>
          </a:p>
        </p:txBody>
      </p:sp>
      <p:pic>
        <p:nvPicPr>
          <p:cNvPr id="5" name="Picture 4" descr="Image of the TennCare website homepage, which is located at tenncare.ici.umn.edu. Image includes links to the TennCare Workforce Initiative, DSP Workforce Toolkit, Workforce Coaches, and Workforce Consultation. Homepage has a video titled DSP Workforce toolkit.">
            <a:extLst>
              <a:ext uri="{FF2B5EF4-FFF2-40B4-BE49-F238E27FC236}">
                <a16:creationId xmlns:a16="http://schemas.microsoft.com/office/drawing/2014/main" id="{ACF707F6-F645-4DDD-9B44-B825C918BAF1}"/>
              </a:ext>
            </a:extLst>
          </p:cNvPr>
          <p:cNvPicPr>
            <a:picLocks noChangeAspect="1"/>
          </p:cNvPicPr>
          <p:nvPr/>
        </p:nvPicPr>
        <p:blipFill rotWithShape="1">
          <a:blip r:embed="rId3"/>
          <a:srcRect t="10670"/>
          <a:stretch/>
        </p:blipFill>
        <p:spPr>
          <a:xfrm>
            <a:off x="1021755" y="1524001"/>
            <a:ext cx="9984828" cy="4738476"/>
          </a:xfrm>
          <a:prstGeom prst="rect">
            <a:avLst/>
          </a:prstGeom>
        </p:spPr>
      </p:pic>
      <p:sp>
        <p:nvSpPr>
          <p:cNvPr id="6" name="Rectangle 5">
            <a:extLst>
              <a:ext uri="{FF2B5EF4-FFF2-40B4-BE49-F238E27FC236}">
                <a16:creationId xmlns:a16="http://schemas.microsoft.com/office/drawing/2014/main" id="{774AB7C8-262A-4992-9F96-4A8E12E09588}"/>
              </a:ext>
              <a:ext uri="{C183D7F6-B498-43B3-948B-1728B52AA6E4}">
                <adec:decorative xmlns:adec="http://schemas.microsoft.com/office/drawing/2017/decorative" val="1"/>
              </a:ext>
            </a:extLst>
          </p:cNvPr>
          <p:cNvSpPr/>
          <p:nvPr/>
        </p:nvSpPr>
        <p:spPr>
          <a:xfrm>
            <a:off x="5682343" y="1499736"/>
            <a:ext cx="4049486" cy="116726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C000"/>
                </a:solidFill>
              </a:ln>
            </a:endParaRPr>
          </a:p>
        </p:txBody>
      </p:sp>
      <p:sp>
        <p:nvSpPr>
          <p:cNvPr id="7" name="Rectangle 6">
            <a:extLst>
              <a:ext uri="{FF2B5EF4-FFF2-40B4-BE49-F238E27FC236}">
                <a16:creationId xmlns:a16="http://schemas.microsoft.com/office/drawing/2014/main" id="{E6889E2A-487E-4708-80DB-45BFFB7FC6E7}"/>
              </a:ext>
              <a:ext uri="{C183D7F6-B498-43B3-948B-1728B52AA6E4}">
                <adec:decorative xmlns:adec="http://schemas.microsoft.com/office/drawing/2017/decorative" val="1"/>
              </a:ext>
            </a:extLst>
          </p:cNvPr>
          <p:cNvSpPr/>
          <p:nvPr/>
        </p:nvSpPr>
        <p:spPr>
          <a:xfrm>
            <a:off x="5900056" y="3607368"/>
            <a:ext cx="4778829" cy="279004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C000"/>
                </a:solidFill>
              </a:ln>
            </a:endParaRPr>
          </a:p>
        </p:txBody>
      </p:sp>
    </p:spTree>
    <p:extLst>
      <p:ext uri="{BB962C8B-B14F-4D97-AF65-F5344CB8AC3E}">
        <p14:creationId xmlns:p14="http://schemas.microsoft.com/office/powerpoint/2010/main" val="19051593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the DSP Workforce toolkit link, found at tenncare.ici.umn.edu. It includes a description of links that you can find in the toolkit.  ">
            <a:extLst>
              <a:ext uri="{FF2B5EF4-FFF2-40B4-BE49-F238E27FC236}">
                <a16:creationId xmlns:a16="http://schemas.microsoft.com/office/drawing/2014/main" id="{66F05E0E-4C2B-4813-9B93-E551366470E1}"/>
              </a:ext>
            </a:extLst>
          </p:cNvPr>
          <p:cNvPicPr>
            <a:picLocks noChangeAspect="1"/>
          </p:cNvPicPr>
          <p:nvPr/>
        </p:nvPicPr>
        <p:blipFill rotWithShape="1">
          <a:blip r:embed="rId3"/>
          <a:srcRect l="8036" t="10505" r="6875"/>
          <a:stretch/>
        </p:blipFill>
        <p:spPr>
          <a:xfrm>
            <a:off x="864296" y="1173258"/>
            <a:ext cx="10173818" cy="5684741"/>
          </a:xfrm>
          <a:prstGeom prst="rect">
            <a:avLst/>
          </a:prstGeom>
        </p:spPr>
      </p:pic>
      <p:sp>
        <p:nvSpPr>
          <p:cNvPr id="2" name="Title 1">
            <a:extLst>
              <a:ext uri="{FF2B5EF4-FFF2-40B4-BE49-F238E27FC236}">
                <a16:creationId xmlns:a16="http://schemas.microsoft.com/office/drawing/2014/main" id="{348BDB6D-E6F2-4CA4-B44E-45E5689C527B}"/>
              </a:ext>
            </a:extLst>
          </p:cNvPr>
          <p:cNvSpPr>
            <a:spLocks noGrp="1"/>
          </p:cNvSpPr>
          <p:nvPr>
            <p:ph type="title"/>
          </p:nvPr>
        </p:nvSpPr>
        <p:spPr>
          <a:xfrm>
            <a:off x="391885" y="0"/>
            <a:ext cx="11432685" cy="1325563"/>
          </a:xfrm>
        </p:spPr>
        <p:txBody>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DSP Workforce Toolkit: tenncare.ici.umn.edu</a:t>
            </a:r>
          </a:p>
        </p:txBody>
      </p:sp>
      <p:sp>
        <p:nvSpPr>
          <p:cNvPr id="6" name="Rectangle 5">
            <a:extLst>
              <a:ext uri="{FF2B5EF4-FFF2-40B4-BE49-F238E27FC236}">
                <a16:creationId xmlns:a16="http://schemas.microsoft.com/office/drawing/2014/main" id="{774AB7C8-262A-4992-9F96-4A8E12E09588}"/>
              </a:ext>
              <a:ext uri="{C183D7F6-B498-43B3-948B-1728B52AA6E4}">
                <adec:decorative xmlns:adec="http://schemas.microsoft.com/office/drawing/2017/decorative" val="1"/>
              </a:ext>
            </a:extLst>
          </p:cNvPr>
          <p:cNvSpPr/>
          <p:nvPr/>
        </p:nvSpPr>
        <p:spPr>
          <a:xfrm>
            <a:off x="1875772" y="3480745"/>
            <a:ext cx="1698172" cy="7946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C000"/>
                </a:solidFill>
              </a:ln>
            </a:endParaRPr>
          </a:p>
        </p:txBody>
      </p:sp>
      <p:sp>
        <p:nvSpPr>
          <p:cNvPr id="7" name="Rectangle 6">
            <a:extLst>
              <a:ext uri="{FF2B5EF4-FFF2-40B4-BE49-F238E27FC236}">
                <a16:creationId xmlns:a16="http://schemas.microsoft.com/office/drawing/2014/main" id="{E6889E2A-487E-4708-80DB-45BFFB7FC6E7}"/>
              </a:ext>
              <a:ext uri="{C183D7F6-B498-43B3-948B-1728B52AA6E4}">
                <adec:decorative xmlns:adec="http://schemas.microsoft.com/office/drawing/2017/decorative" val="1"/>
              </a:ext>
            </a:extLst>
          </p:cNvPr>
          <p:cNvSpPr/>
          <p:nvPr/>
        </p:nvSpPr>
        <p:spPr>
          <a:xfrm>
            <a:off x="1463681" y="4844142"/>
            <a:ext cx="2296885" cy="132556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C000"/>
                </a:solidFill>
              </a:ln>
            </a:endParaRPr>
          </a:p>
        </p:txBody>
      </p:sp>
      <p:sp>
        <p:nvSpPr>
          <p:cNvPr id="11" name="Rectangle 10">
            <a:extLst>
              <a:ext uri="{FF2B5EF4-FFF2-40B4-BE49-F238E27FC236}">
                <a16:creationId xmlns:a16="http://schemas.microsoft.com/office/drawing/2014/main" id="{D14E3924-CB28-4C10-8B79-23FA2DE564B6}"/>
              </a:ext>
              <a:ext uri="{C183D7F6-B498-43B3-948B-1728B52AA6E4}">
                <adec:decorative xmlns:adec="http://schemas.microsoft.com/office/drawing/2017/decorative" val="1"/>
              </a:ext>
            </a:extLst>
          </p:cNvPr>
          <p:cNvSpPr/>
          <p:nvPr/>
        </p:nvSpPr>
        <p:spPr>
          <a:xfrm>
            <a:off x="7350093" y="1088249"/>
            <a:ext cx="1937658" cy="37509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C000"/>
                </a:solidFill>
              </a:ln>
            </a:endParaRPr>
          </a:p>
        </p:txBody>
      </p:sp>
    </p:spTree>
    <p:extLst>
      <p:ext uri="{BB962C8B-B14F-4D97-AF65-F5344CB8AC3E}">
        <p14:creationId xmlns:p14="http://schemas.microsoft.com/office/powerpoint/2010/main" val="8361737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6913116" cy="455213"/>
          </a:xfrm>
        </p:spPr>
        <p:txBody>
          <a:bodyPr>
            <a:normAutofit/>
          </a:bodyPr>
          <a:lstStyle/>
          <a:p>
            <a:r>
              <a:rPr lang="en-US" sz="2400" b="1" dirty="0">
                <a:cs typeface="Calibri Light"/>
              </a:rPr>
              <a:t>Time to Reflect </a:t>
            </a:r>
            <a:endParaRPr lang="en-US" sz="2400" b="1" dirty="0"/>
          </a:p>
        </p:txBody>
      </p:sp>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endParaRPr lang="en-US" dirty="0">
              <a:solidFill>
                <a:prstClr val="black"/>
              </a:solidFill>
            </a:endParaRPr>
          </a:p>
          <a:p>
            <a:pPr marL="628650" lvl="1" indent="-1714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What’s your next step? </a:t>
            </a:r>
          </a:p>
          <a:p>
            <a:pPr marL="628650" lvl="1" indent="-171450">
              <a:buFont typeface="Arial" panose="020B0604020202020204" pitchFamily="34" charset="0"/>
              <a:buChar char="•"/>
            </a:pPr>
            <a:endParaRPr lang="en-US" dirty="0"/>
          </a:p>
        </p:txBody>
      </p:sp>
    </p:spTree>
    <p:extLst>
      <p:ext uri="{BB962C8B-B14F-4D97-AF65-F5344CB8AC3E}">
        <p14:creationId xmlns:p14="http://schemas.microsoft.com/office/powerpoint/2010/main" val="1222332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Open Sans Light"/>
              </a:rPr>
              <a:t>What’s Next</a:t>
            </a:r>
            <a:endParaRPr lang="en-US" dirty="0"/>
          </a:p>
        </p:txBody>
      </p:sp>
      <p:sp>
        <p:nvSpPr>
          <p:cNvPr id="3" name="Content Placeholder 2"/>
          <p:cNvSpPr>
            <a:spLocks noGrp="1"/>
          </p:cNvSpPr>
          <p:nvPr>
            <p:ph idx="1"/>
          </p:nvPr>
        </p:nvSpPr>
        <p:spPr>
          <a:xfrm>
            <a:off x="992746" y="1229933"/>
            <a:ext cx="10515600" cy="5357611"/>
          </a:xfrm>
        </p:spPr>
        <p:txBody>
          <a:bodyPr vert="horz" lIns="91440" tIns="45720" rIns="91440" bIns="45720" rtlCol="0" anchor="t">
            <a:normAutofit/>
          </a:bodyPr>
          <a:lstStyle/>
          <a:p>
            <a:pPr marL="0" indent="0">
              <a:buNone/>
            </a:pPr>
            <a:r>
              <a:rPr lang="en-US" sz="3300" b="1" dirty="0">
                <a:latin typeface="Open Sans Light" panose="020B0306030504020204" pitchFamily="34" charset="0"/>
                <a:ea typeface="Open Sans Light" panose="020B0306030504020204" pitchFamily="34" charset="0"/>
                <a:cs typeface="Open Sans Light" panose="020B0306030504020204" pitchFamily="34" charset="0"/>
              </a:rPr>
              <a:t>Session 2 – November 3</a:t>
            </a:r>
          </a:p>
          <a:p>
            <a:r>
              <a:rPr lang="en-US" dirty="0">
                <a:latin typeface="Open Sans Light" panose="020B0306030504020204" pitchFamily="34" charset="0"/>
                <a:ea typeface="Open Sans Light" panose="020B0306030504020204" pitchFamily="34" charset="0"/>
                <a:cs typeface="Open Sans Light" panose="020B0306030504020204" pitchFamily="34" charset="0"/>
              </a:rPr>
              <a:t>Assessing Your Need: Evidence-based Practices and Organizational Capacity</a:t>
            </a:r>
          </a:p>
          <a:p>
            <a:pPr marL="171450" indent="-171450">
              <a:buFont typeface="Arial" panose="020B0604020202020204" pitchFamily="34" charset="0"/>
              <a:buChar char="•"/>
            </a:pPr>
            <a:r>
              <a:rPr lang="en-US" b="0" i="0" kern="1200" baseline="0" dirty="0">
                <a:solidFill>
                  <a:schemeClr val="dk1"/>
                </a:solidFill>
                <a:effectLst/>
                <a:latin typeface="Open Sans Light" panose="020B0306030504020204" pitchFamily="34" charset="0"/>
                <a:ea typeface="Open Sans Light" panose="020B0306030504020204" pitchFamily="34" charset="0"/>
                <a:cs typeface="Open Sans Light" panose="020B0306030504020204" pitchFamily="34" charset="0"/>
              </a:rPr>
              <a:t>Overview of TennCare Workforce Toolkit: Recruitment, Selection and Retention</a:t>
            </a:r>
          </a:p>
          <a:p>
            <a:pPr marL="171450" indent="-171450">
              <a:buFont typeface="Arial" panose="020B0604020202020204" pitchFamily="34" charset="0"/>
              <a:buChar char="•"/>
            </a:pPr>
            <a:r>
              <a:rPr lang="en-US" b="0" i="0" kern="1200" baseline="0" dirty="0">
                <a:solidFill>
                  <a:schemeClr val="dk1"/>
                </a:solidFill>
                <a:effectLst/>
                <a:latin typeface="Open Sans Light" panose="020B0306030504020204" pitchFamily="34" charset="0"/>
                <a:ea typeface="Open Sans Light" panose="020B0306030504020204" pitchFamily="34" charset="0"/>
                <a:cs typeface="Open Sans Light" panose="020B0306030504020204" pitchFamily="34" charset="0"/>
              </a:rPr>
              <a:t>Planning your next steps: Measuring Outcomes of Implementation and Creating a Practical Action Plan for Change</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latin typeface="+mj-lt"/>
            </a:endParaRPr>
          </a:p>
        </p:txBody>
      </p:sp>
    </p:spTree>
    <p:extLst>
      <p:ext uri="{BB962C8B-B14F-4D97-AF65-F5344CB8AC3E}">
        <p14:creationId xmlns:p14="http://schemas.microsoft.com/office/powerpoint/2010/main" val="33709852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281342"/>
            <a:ext cx="10515600" cy="1325563"/>
          </a:xfrm>
        </p:spPr>
        <p:txBody>
          <a:bodyPr/>
          <a:lstStyle/>
          <a:p>
            <a:r>
              <a:rPr lang="en-US" dirty="0">
                <a:latin typeface="Open Sans Light"/>
              </a:rPr>
              <a:t>Before Session 2</a:t>
            </a:r>
            <a:endParaRPr lang="en-US" dirty="0"/>
          </a:p>
        </p:txBody>
      </p:sp>
      <p:sp>
        <p:nvSpPr>
          <p:cNvPr id="3" name="Content Placeholder 2"/>
          <p:cNvSpPr>
            <a:spLocks noGrp="1"/>
          </p:cNvSpPr>
          <p:nvPr>
            <p:ph idx="1"/>
          </p:nvPr>
        </p:nvSpPr>
        <p:spPr>
          <a:xfrm>
            <a:off x="838200" y="1500389"/>
            <a:ext cx="10515600" cy="5357611"/>
          </a:xfrm>
        </p:spPr>
        <p:txBody>
          <a:bodyPr vert="horz" lIns="91440" tIns="45720" rIns="91440" bIns="45720" rtlCol="0" anchor="t">
            <a:norm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Review and Complete pages 5-6 of the Organizational Workforce Self-Assessment Workbook including the Workforce Data Chart – either electronically or on paper</a:t>
            </a:r>
          </a:p>
          <a:p>
            <a:pPr lvl="1"/>
            <a:r>
              <a:rPr lang="en-US" sz="2800" dirty="0">
                <a:latin typeface="Open Sans" panose="020B0606030504020204" pitchFamily="34" charset="0"/>
                <a:ea typeface="Open Sans" panose="020B0606030504020204" pitchFamily="34" charset="0"/>
                <a:cs typeface="Open Sans" panose="020B0606030504020204" pitchFamily="34" charset="0"/>
              </a:rPr>
              <a:t>Electronically @ </a:t>
            </a:r>
            <a:r>
              <a:rPr lang="en-US" sz="2800" b="1" dirty="0">
                <a:latin typeface="Open Sans" panose="020B0606030504020204" pitchFamily="34" charset="0"/>
                <a:ea typeface="Open Sans" panose="020B0606030504020204" pitchFamily="34" charset="0"/>
                <a:cs typeface="Open Sans" panose="020B0606030504020204" pitchFamily="34" charset="0"/>
              </a:rPr>
              <a:t>z.umn.edu/</a:t>
            </a:r>
            <a:r>
              <a:rPr lang="en-US" sz="2800" b="1" dirty="0" err="1">
                <a:latin typeface="Open Sans" panose="020B0606030504020204" pitchFamily="34" charset="0"/>
                <a:ea typeface="Open Sans" panose="020B0606030504020204" pitchFamily="34" charset="0"/>
                <a:cs typeface="Open Sans" panose="020B0606030504020204" pitchFamily="34" charset="0"/>
              </a:rPr>
              <a:t>TennCareSelfAssessment</a:t>
            </a:r>
            <a:endParaRPr lang="en-US" sz="2800" b="1" dirty="0">
              <a:latin typeface="Open Sans" panose="020B0606030504020204" pitchFamily="34" charset="0"/>
              <a:ea typeface="Open Sans" panose="020B0606030504020204" pitchFamily="34" charset="0"/>
              <a:cs typeface="Open Sans" panose="020B0606030504020204" pitchFamily="34" charset="0"/>
            </a:endParaRPr>
          </a:p>
          <a:p>
            <a:r>
              <a:rPr lang="en-US" sz="3200" dirty="0">
                <a:latin typeface="Open Sans" panose="020B0606030504020204" pitchFamily="34" charset="0"/>
                <a:ea typeface="Open Sans" panose="020B0606030504020204" pitchFamily="34" charset="0"/>
                <a:cs typeface="Open Sans" panose="020B0606030504020204" pitchFamily="34" charset="0"/>
              </a:rPr>
              <a:t>Check out TN DSP Workforce Toolkit: </a:t>
            </a:r>
            <a:r>
              <a:rPr lang="x-none" sz="3200" u="sng" dirty="0">
                <a:latin typeface="Open Sans" panose="020B0606030504020204" pitchFamily="34" charset="0"/>
                <a:ea typeface="Open Sans" panose="020B0606030504020204" pitchFamily="34" charset="0"/>
                <a:cs typeface="Open Sans" panose="020B0606030504020204" pitchFamily="34" charset="0"/>
                <a:hlinkClick r:id="rId3"/>
              </a:rPr>
              <a:t>https://tenncare.ici.umn.edu/</a:t>
            </a:r>
            <a:endParaRPr lang="en-US" sz="3200" u="sng" dirty="0">
              <a:latin typeface="Open Sans" panose="020B0606030504020204" pitchFamily="34" charset="0"/>
              <a:ea typeface="Open Sans" panose="020B0606030504020204" pitchFamily="34" charset="0"/>
              <a:cs typeface="Open Sans" panose="020B0606030504020204" pitchFamily="34" charset="0"/>
            </a:endParaRPr>
          </a:p>
          <a:p>
            <a:r>
              <a:rPr lang="en-US" sz="3200" dirty="0">
                <a:latin typeface="Open Sans" panose="020B0606030504020204" pitchFamily="34" charset="0"/>
                <a:ea typeface="Open Sans" panose="020B0606030504020204" pitchFamily="34" charset="0"/>
                <a:cs typeface="Open Sans" panose="020B0606030504020204" pitchFamily="34" charset="0"/>
              </a:rPr>
              <a:t>Think about which </a:t>
            </a:r>
            <a:r>
              <a:rPr lang="en-US" sz="3200" b="0" i="0" kern="1200" baseline="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consultation option you will choose</a:t>
            </a:r>
            <a:r>
              <a:rPr lang="en-US" sz="3200" dirty="0">
                <a:solidFill>
                  <a:schemeClr val="dk1"/>
                </a:solidFill>
                <a:latin typeface="Open Sans" panose="020B0606030504020204" pitchFamily="34" charset="0"/>
                <a:ea typeface="Open Sans" panose="020B0606030504020204" pitchFamily="34" charset="0"/>
                <a:cs typeface="Open Sans" panose="020B0606030504020204" pitchFamily="34" charset="0"/>
              </a:rPr>
              <a:t> and come with questions!</a:t>
            </a:r>
            <a:endParaRPr lang="en-US" sz="3200" b="0" i="0" dirty="0">
              <a:latin typeface="Open Sans" panose="020B0606030504020204" pitchFamily="34" charset="0"/>
              <a:ea typeface="Open Sans" panose="020B0606030504020204" pitchFamily="34" charset="0"/>
              <a:cs typeface="Open Sans" panose="020B0606030504020204" pitchFamily="34" charset="0"/>
            </a:endParaRPr>
          </a:p>
          <a:p>
            <a:endParaRPr lang="x-none" sz="3100" dirty="0">
              <a:latin typeface="Open Sans" panose="020B0606030504020204" pitchFamily="34" charset="0"/>
              <a:ea typeface="Open Sans" panose="020B0606030504020204" pitchFamily="34" charset="0"/>
              <a:cs typeface="Open Sans" panose="020B0606030504020204" pitchFamily="34" charset="0"/>
            </a:endParaRPr>
          </a:p>
          <a:p>
            <a:endParaRPr lang="en-US" sz="3100"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latin typeface="+mj-lt"/>
            </a:endParaRPr>
          </a:p>
        </p:txBody>
      </p:sp>
    </p:spTree>
    <p:extLst>
      <p:ext uri="{BB962C8B-B14F-4D97-AF65-F5344CB8AC3E}">
        <p14:creationId xmlns:p14="http://schemas.microsoft.com/office/powerpoint/2010/main" val="102340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the Kick-Off Workshop Series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cs typeface="Calibri" panose="020F0502020204030204"/>
              </a:rPr>
              <a:t>Review &amp; understand organizational workforce survey data</a:t>
            </a:r>
          </a:p>
          <a:p>
            <a:r>
              <a:rPr lang="en-US" dirty="0">
                <a:cs typeface="Calibri" panose="020F0502020204030204"/>
              </a:rPr>
              <a:t>Assess organizational capacity for workforce development</a:t>
            </a:r>
            <a:endParaRPr lang="en-US" dirty="0"/>
          </a:p>
          <a:p>
            <a:r>
              <a:rPr lang="en-US" dirty="0">
                <a:latin typeface="Open Sans Light"/>
                <a:cs typeface="Calibri" panose="020F0502020204030204"/>
              </a:rPr>
              <a:t>Learn about tools and strategies for workforce recruitment, selection, and retention </a:t>
            </a:r>
          </a:p>
          <a:p>
            <a:r>
              <a:rPr lang="en-US" dirty="0">
                <a:latin typeface="Open Sans Light"/>
                <a:cs typeface="Calibri" panose="020F0502020204030204"/>
              </a:rPr>
              <a:t>Explore tools and strategies based on data</a:t>
            </a:r>
          </a:p>
          <a:p>
            <a:r>
              <a:rPr lang="en-US" dirty="0">
                <a:latin typeface="Open Sans Light"/>
                <a:cs typeface="Calibri" panose="020F0502020204030204"/>
              </a:rPr>
              <a:t>Learn about measuring outcomes of implementation</a:t>
            </a:r>
            <a:endParaRPr lang="en-US" dirty="0">
              <a:latin typeface="Open Sans Light"/>
            </a:endParaRPr>
          </a:p>
        </p:txBody>
      </p:sp>
    </p:spTree>
    <p:extLst>
      <p:ext uri="{BB962C8B-B14F-4D97-AF65-F5344CB8AC3E}">
        <p14:creationId xmlns:p14="http://schemas.microsoft.com/office/powerpoint/2010/main" val="8806987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Electronic Organization Self-Assessment Workbook</a:t>
            </a:r>
          </a:p>
        </p:txBody>
      </p:sp>
      <p:sp>
        <p:nvSpPr>
          <p:cNvPr id="3" name="Content Placeholder 2"/>
          <p:cNvSpPr>
            <a:spLocks noGrp="1"/>
          </p:cNvSpPr>
          <p:nvPr>
            <p:ph idx="1"/>
          </p:nvPr>
        </p:nvSpPr>
        <p:spPr/>
        <p:txBody>
          <a:bodyPr>
            <a:normAutofit/>
          </a:bodyPr>
          <a:lstStyle/>
          <a:p>
            <a:pPr marL="0" indent="0" algn="ctr">
              <a:spcBef>
                <a:spcPts val="0"/>
              </a:spcBef>
              <a:spcAft>
                <a:spcPts val="2800"/>
              </a:spcAft>
              <a:buNone/>
            </a:pPr>
            <a:endParaRPr lang="en-US"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spcAft>
                <a:spcPts val="2800"/>
              </a:spcAft>
              <a:buNone/>
            </a:pPr>
            <a:r>
              <a:rPr lang="en-US"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z.umn.edu/</a:t>
            </a:r>
            <a:r>
              <a:rPr lang="en-US" sz="2400"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TennCareSelfAssessment</a:t>
            </a:r>
            <a:endParaRPr lang="en-US"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Benefits: </a:t>
            </a:r>
          </a:p>
          <a:p>
            <a:pPr marL="457200" lvl="1" indent="0">
              <a:buNone/>
            </a:pPr>
            <a:r>
              <a:rPr lang="en-US" sz="2000" dirty="0">
                <a:latin typeface="Open Sans" panose="020B0606030504020204" pitchFamily="34" charset="0"/>
                <a:ea typeface="Open Sans" panose="020B0606030504020204" pitchFamily="34" charset="0"/>
                <a:cs typeface="Open Sans" panose="020B0606030504020204" pitchFamily="34" charset="0"/>
              </a:rPr>
              <a:t>1) When you “submit” you will receive everything you provided electronically</a:t>
            </a:r>
          </a:p>
          <a:p>
            <a:pPr marL="457200" lvl="1" indent="0">
              <a:buNone/>
            </a:pPr>
            <a:r>
              <a:rPr lang="en-US" sz="2000" dirty="0">
                <a:latin typeface="Open Sans" panose="020B0606030504020204" pitchFamily="34" charset="0"/>
                <a:ea typeface="Open Sans" panose="020B0606030504020204" pitchFamily="34" charset="0"/>
                <a:cs typeface="Open Sans" panose="020B0606030504020204" pitchFamily="34" charset="0"/>
              </a:rPr>
              <a:t>2) Consultant can have results more easily.</a:t>
            </a:r>
          </a:p>
        </p:txBody>
      </p:sp>
    </p:spTree>
    <p:extLst>
      <p:ext uri="{BB962C8B-B14F-4D97-AF65-F5344CB8AC3E}">
        <p14:creationId xmlns:p14="http://schemas.microsoft.com/office/powerpoint/2010/main" val="29473713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22D7-0A10-D24C-8DA0-03183FD05F67}"/>
              </a:ext>
            </a:extLst>
          </p:cNvPr>
          <p:cNvSpPr>
            <a:spLocks noGrp="1"/>
          </p:cNvSpPr>
          <p:nvPr>
            <p:ph type="title"/>
          </p:nvPr>
        </p:nvSpPr>
        <p:spPr>
          <a:xfrm>
            <a:off x="838200" y="365125"/>
            <a:ext cx="3978006" cy="4162270"/>
          </a:xfrm>
        </p:spPr>
        <p:txBody>
          <a:bodyPr/>
          <a:lstStyle/>
          <a:p>
            <a:r>
              <a:rPr lang="en-US" dirty="0"/>
              <a:t>Bring your organization’s profile to Session #2</a:t>
            </a:r>
          </a:p>
        </p:txBody>
      </p:sp>
      <p:pic>
        <p:nvPicPr>
          <p:cNvPr id="10" name="Content Placeholder 9" descr="Image of example Provider Workforce Overview. It includes Organizational characteristics such as which region they are in, number of people service, DSPs, FLS, managers, administrator and other staff along with the type(s) of service types.  The next section provides data on DSP, part vs full time, vacancy rates, turnover % and when people left, such as first 6 months, 6-12 months. Top Reasons for departure.  ">
            <a:extLst>
              <a:ext uri="{FF2B5EF4-FFF2-40B4-BE49-F238E27FC236}">
                <a16:creationId xmlns:a16="http://schemas.microsoft.com/office/drawing/2014/main" id="{1658E0AE-F7D0-9C40-A501-579CE90234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16206" y="0"/>
            <a:ext cx="5299363" cy="6858000"/>
          </a:xfrm>
        </p:spPr>
      </p:pic>
    </p:spTree>
    <p:extLst>
      <p:ext uri="{BB962C8B-B14F-4D97-AF65-F5344CB8AC3E}">
        <p14:creationId xmlns:p14="http://schemas.microsoft.com/office/powerpoint/2010/main" val="11962065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Questions?</a:t>
            </a:r>
          </a:p>
        </p:txBody>
      </p:sp>
      <p:sp>
        <p:nvSpPr>
          <p:cNvPr id="7" name="Content Placeholder 6" descr="You will receive the slides from today’s workshop so that you can have further discussions about the information in this session.&#10;The slides we share with you will include the Tennessee State data. You can also find the regional profiles on the website tenncare.ici.umn.edu.&#10;If you have questions:&#10;Email us at dsp-tn@umn.edu&#10;"/>
          <p:cNvSpPr>
            <a:spLocks noGrp="1"/>
          </p:cNvSpPr>
          <p:nvPr>
            <p:ph idx="1"/>
          </p:nvPr>
        </p:nvSpPr>
        <p:spPr/>
        <p:txBody>
          <a:bodyPr vert="horz" lIns="91440" tIns="45720" rIns="91440" bIns="45720" rtlCol="0" anchor="t">
            <a:normAutofit/>
          </a:bodyPr>
          <a:lstStyle/>
          <a:p>
            <a:pPr marL="0" indent="0">
              <a:buNone/>
            </a:pPr>
            <a:r>
              <a:rPr lang="en-US" dirty="0">
                <a:latin typeface="Open Sans Light"/>
                <a:cs typeface="Calibri Light"/>
              </a:rPr>
              <a:t>You will receive the slides from today’s workshop so that you can have further discussions about the information in this session.</a:t>
            </a:r>
          </a:p>
          <a:p>
            <a:pPr marL="0" indent="0">
              <a:buNone/>
            </a:pPr>
            <a:endParaRPr lang="en-US" dirty="0">
              <a:latin typeface="Open Sans Light"/>
              <a:cs typeface="Calibri Light"/>
            </a:endParaRPr>
          </a:p>
          <a:p>
            <a:pPr marL="0" indent="0">
              <a:buNone/>
            </a:pPr>
            <a:r>
              <a:rPr lang="en-US" dirty="0">
                <a:latin typeface="Open Sans Light"/>
                <a:cs typeface="Calibri Light"/>
              </a:rPr>
              <a:t>You can find the State and Regional profiles on the website tenncare.umn.ici.edu.</a:t>
            </a:r>
            <a:endParaRPr lang="en-US" dirty="0">
              <a:latin typeface="Open Sans Light"/>
              <a:ea typeface="Open Sans Light"/>
              <a:cs typeface="Calibri Light"/>
            </a:endParaRPr>
          </a:p>
          <a:p>
            <a:pPr marL="0" indent="0">
              <a:buNone/>
            </a:pPr>
            <a:endParaRPr lang="en-US" dirty="0">
              <a:latin typeface="Open Sans Light"/>
              <a:cs typeface="Calibri Light" panose="020F0302020204030204" pitchFamily="34" charset="0"/>
            </a:endParaRPr>
          </a:p>
          <a:p>
            <a:pPr marL="0" indent="0">
              <a:buNone/>
            </a:pPr>
            <a:r>
              <a:rPr lang="en-US" dirty="0">
                <a:latin typeface="Open Sans Light"/>
                <a:cs typeface="Calibri Light"/>
              </a:rPr>
              <a:t>If you have questions:</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Email us at </a:t>
            </a:r>
            <a:r>
              <a:rPr lang="en-US" dirty="0">
                <a:latin typeface="Open Sans Light" panose="020B0306030504020204"/>
                <a:cs typeface="Calibri Light" panose="020F0302020204030204" pitchFamily="34" charset="0"/>
                <a:hlinkClick r:id="rId3"/>
              </a:rPr>
              <a:t>dsp-tn@umn.edu</a:t>
            </a:r>
            <a:endParaRPr lang="en-US" dirty="0">
              <a:latin typeface="Open Sans Light" panose="020B0306030504020204"/>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p>
        </p:txBody>
      </p:sp>
      <p:sp>
        <p:nvSpPr>
          <p:cNvPr id="3" name="Content Placeholder 2" descr="You will get today's slides. go to tenncare.umn.ici.edu for Tennessee state and regional data. &#10;You can each Chet and Megan at dsp-tn@umn.edu">
            <a:extLst>
              <a:ext uri="{FF2B5EF4-FFF2-40B4-BE49-F238E27FC236}">
                <a16:creationId xmlns:a16="http://schemas.microsoft.com/office/drawing/2014/main" id="{B4B206DF-21FF-984B-8F30-67F752F935A1}"/>
              </a:ext>
            </a:extLst>
          </p:cNvPr>
          <p:cNvSpPr txBox="1">
            <a:spLocks/>
          </p:cNvSpPr>
          <p:nvPr/>
        </p:nvSpPr>
        <p:spPr>
          <a:xfrm>
            <a:off x="838200" y="1447800"/>
            <a:ext cx="10515600" cy="47291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p:txBody>
      </p:sp>
    </p:spTree>
    <p:extLst>
      <p:ext uri="{BB962C8B-B14F-4D97-AF65-F5344CB8AC3E}">
        <p14:creationId xmlns:p14="http://schemas.microsoft.com/office/powerpoint/2010/main" val="105941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322" y="400752"/>
            <a:ext cx="10515600" cy="1325563"/>
          </a:xfrm>
        </p:spPr>
        <p:txBody>
          <a:bodyPr/>
          <a:lstStyle/>
          <a:p>
            <a:r>
              <a:rPr lang="en-US" dirty="0"/>
              <a:t>Goals for </a:t>
            </a:r>
            <a:r>
              <a:rPr lang="en-US"/>
              <a:t>Part 1 of Today</a:t>
            </a:r>
            <a:endParaRPr lang="en-US" dirty="0"/>
          </a:p>
        </p:txBody>
      </p:sp>
      <p:sp>
        <p:nvSpPr>
          <p:cNvPr id="3" name="Content Placeholder 2"/>
          <p:cNvSpPr>
            <a:spLocks noGrp="1"/>
          </p:cNvSpPr>
          <p:nvPr>
            <p:ph idx="1"/>
          </p:nvPr>
        </p:nvSpPr>
        <p:spPr>
          <a:xfrm>
            <a:off x="838200" y="1825624"/>
            <a:ext cx="10515600" cy="4769139"/>
          </a:xfrm>
        </p:spPr>
        <p:txBody>
          <a:bodyPr vert="horz" lIns="91440" tIns="45720" rIns="91440" bIns="45720" rtlCol="0" anchor="t">
            <a:normAutofit/>
          </a:bodyPr>
          <a:lstStyle/>
          <a:p>
            <a:pPr lvl="1">
              <a:buFont typeface="Arial" panose="020B0604020202020204" pitchFamily="34" charset="0"/>
              <a:buChar char="•"/>
            </a:pPr>
            <a:r>
              <a:rPr lang="en-US" sz="2800" dirty="0"/>
              <a:t>Understand TN Workforce Initiative </a:t>
            </a:r>
          </a:p>
          <a:p>
            <a:pPr lvl="1">
              <a:buFont typeface="Arial" panose="020B0604020202020204" pitchFamily="34" charset="0"/>
              <a:buChar char="•"/>
            </a:pPr>
            <a:r>
              <a:rPr lang="en-US" sz="2800" dirty="0"/>
              <a:t>Understand and define DSP Workforce Issues</a:t>
            </a:r>
          </a:p>
          <a:p>
            <a:pPr lvl="1">
              <a:buFont typeface="Arial" panose="020B0604020202020204" pitchFamily="34" charset="0"/>
              <a:buChar char="•"/>
            </a:pPr>
            <a:r>
              <a:rPr lang="en-US" sz="2800" dirty="0"/>
              <a:t>Understand the effects of DSP Workforce Issues</a:t>
            </a:r>
          </a:p>
          <a:p>
            <a:pPr marL="457200" lvl="1" indent="0">
              <a:buNone/>
            </a:pPr>
            <a:endParaRPr lang="en-US" sz="2800" dirty="0"/>
          </a:p>
          <a:p>
            <a:endParaRPr lang="en-US" dirty="0">
              <a:cs typeface="Calibri" panose="020F0502020204030204"/>
            </a:endParaRPr>
          </a:p>
        </p:txBody>
      </p:sp>
    </p:spTree>
    <p:extLst>
      <p:ext uri="{BB962C8B-B14F-4D97-AF65-F5344CB8AC3E}">
        <p14:creationId xmlns:p14="http://schemas.microsoft.com/office/powerpoint/2010/main" val="24374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TN Workforce Initiative</a:t>
            </a:r>
          </a:p>
        </p:txBody>
      </p:sp>
      <p:sp>
        <p:nvSpPr>
          <p:cNvPr id="3" name="Text Placeholder 2"/>
          <p:cNvSpPr>
            <a:spLocks noGrp="1"/>
          </p:cNvSpPr>
          <p:nvPr>
            <p:ph type="body" idx="1"/>
          </p:nvPr>
        </p:nvSpPr>
        <p:spPr/>
        <p:txBody>
          <a:bodyPr vert="horz" lIns="91440" tIns="45720" rIns="91440" bIns="45720" rtlCol="0" anchor="t">
            <a:normAutofit/>
          </a:bodyPr>
          <a:lstStyle/>
          <a:p>
            <a:r>
              <a:rPr lang="en-US" dirty="0" err="1">
                <a:latin typeface="Open Sans Light"/>
              </a:rPr>
              <a:t>QuILTSS</a:t>
            </a:r>
            <a:r>
              <a:rPr lang="en-US" dirty="0">
                <a:latin typeface="Open Sans Light"/>
              </a:rPr>
              <a:t> Workforce Development – Shannon Nehus</a:t>
            </a:r>
          </a:p>
        </p:txBody>
      </p:sp>
    </p:spTree>
    <p:extLst>
      <p:ext uri="{BB962C8B-B14F-4D97-AF65-F5344CB8AC3E}">
        <p14:creationId xmlns:p14="http://schemas.microsoft.com/office/powerpoint/2010/main" val="273927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4374932"/>
            <a:ext cx="8839200" cy="1422399"/>
          </a:xfrm>
        </p:spPr>
        <p:txBody>
          <a:bodyPr>
            <a:noAutofit/>
          </a:bodyPr>
          <a:lstStyle/>
          <a:p>
            <a:br>
              <a:rPr lang="en-US" sz="4400"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rPr>
              <a:t>Workforce Development</a:t>
            </a:r>
          </a:p>
        </p:txBody>
      </p:sp>
    </p:spTree>
    <p:extLst>
      <p:ext uri="{BB962C8B-B14F-4D97-AF65-F5344CB8AC3E}">
        <p14:creationId xmlns:p14="http://schemas.microsoft.com/office/powerpoint/2010/main" val="1214425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1E0B9-5E42-40EB-B113-006BEEBF01E5}"/>
              </a:ext>
            </a:extLst>
          </p:cNvPr>
          <p:cNvSpPr>
            <a:spLocks noGrp="1"/>
          </p:cNvSpPr>
          <p:nvPr>
            <p:ph type="title"/>
          </p:nvPr>
        </p:nvSpPr>
        <p:spPr/>
        <p:txBody>
          <a:bodyPr>
            <a:normAutofit/>
          </a:bodyPr>
          <a:lstStyle/>
          <a:p>
            <a:r>
              <a:rPr lang="en-US" sz="4400" dirty="0">
                <a:latin typeface="Times New Roman" panose="02020603050405020304" pitchFamily="18" charset="0"/>
                <a:cs typeface="Times New Roman" panose="02020603050405020304" pitchFamily="18" charset="0"/>
              </a:rPr>
              <a:t>QuILTSS Workforce Development</a:t>
            </a:r>
            <a:endParaRPr lang="en-US" sz="4400" dirty="0"/>
          </a:p>
        </p:txBody>
      </p:sp>
      <p:sp>
        <p:nvSpPr>
          <p:cNvPr id="3" name="Content Placeholder 2">
            <a:extLst>
              <a:ext uri="{FF2B5EF4-FFF2-40B4-BE49-F238E27FC236}">
                <a16:creationId xmlns:a16="http://schemas.microsoft.com/office/drawing/2014/main" id="{C2096F4C-4868-4A32-99A6-4AE20447F746}"/>
              </a:ext>
            </a:extLst>
          </p:cNvPr>
          <p:cNvSpPr>
            <a:spLocks noGrp="1"/>
          </p:cNvSpPr>
          <p:nvPr>
            <p:ph idx="1"/>
          </p:nvPr>
        </p:nvSpPr>
        <p:spPr/>
        <p:txBody>
          <a:bodyPr/>
          <a:lstStyle/>
          <a:p>
            <a:pPr marL="0" lvl="1" indent="0" fontAlgn="base">
              <a:buNone/>
            </a:pPr>
            <a:r>
              <a:rPr lang="en-US" sz="2800" b="1" dirty="0">
                <a:solidFill>
                  <a:schemeClr val="tx2"/>
                </a:solidFill>
                <a:latin typeface="+mn-lt"/>
                <a:cs typeface="Times New Roman" panose="02020603050405020304" pitchFamily="18" charset="0"/>
              </a:rPr>
              <a:t>Where we began</a:t>
            </a:r>
            <a:endParaRPr lang="en-US" sz="2800" dirty="0">
              <a:solidFill>
                <a:schemeClr val="tx2"/>
              </a:solidFill>
              <a:latin typeface="+mn-lt"/>
              <a:cs typeface="Times New Roman" panose="02020603050405020304" pitchFamily="18" charset="0"/>
            </a:endParaRPr>
          </a:p>
          <a:p>
            <a:pPr marL="463550" lvl="1" indent="-344488">
              <a:buFont typeface="Arial" panose="020B0604020202020204" pitchFamily="34" charset="0"/>
              <a:buChar char="•"/>
            </a:pPr>
            <a:r>
              <a:rPr lang="en-US" sz="2800" dirty="0">
                <a:solidFill>
                  <a:schemeClr val="tx2"/>
                </a:solidFill>
                <a:latin typeface="+mn-lt"/>
              </a:rPr>
              <a:t>Stakeholder feedback from meetings conducted across the state identified the quality and competency of the workforce as one of the most important drivers of quality that impacts the day-to-day lives of people who receive services</a:t>
            </a:r>
          </a:p>
          <a:p>
            <a:pPr marL="463550" lvl="1" indent="-344488">
              <a:buFont typeface="Arial" panose="020B0604020202020204" pitchFamily="34" charset="0"/>
              <a:buChar char="•"/>
            </a:pPr>
            <a:r>
              <a:rPr lang="en-US" sz="2800" dirty="0">
                <a:solidFill>
                  <a:schemeClr val="tx2"/>
                </a:solidFill>
                <a:latin typeface="+mn-lt"/>
                <a:cs typeface="Times New Roman" panose="02020603050405020304" pitchFamily="18" charset="0"/>
              </a:rPr>
              <a:t>Workforce development is a foundational component of quality improvement – of value-based delivery system reform</a:t>
            </a:r>
            <a:endParaRPr lang="en-US" sz="2800" i="1" dirty="0">
              <a:solidFill>
                <a:schemeClr val="tx2"/>
              </a:solidFill>
              <a:latin typeface="+mn-lt"/>
              <a:cs typeface="Times New Roman" panose="02020603050405020304" pitchFamily="18" charset="0"/>
            </a:endParaRPr>
          </a:p>
          <a:p>
            <a:endParaRPr lang="en-US" dirty="0"/>
          </a:p>
        </p:txBody>
      </p:sp>
    </p:spTree>
    <p:extLst>
      <p:ext uri="{BB962C8B-B14F-4D97-AF65-F5344CB8AC3E}">
        <p14:creationId xmlns:p14="http://schemas.microsoft.com/office/powerpoint/2010/main" val="1890175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8751" y="1295400"/>
            <a:ext cx="3962400" cy="4800600"/>
          </a:xfrm>
          <a:ln w="38100">
            <a:solidFill>
              <a:schemeClr val="tx2"/>
            </a:solidFill>
          </a:ln>
        </p:spPr>
        <p:txBody>
          <a:bodyPr>
            <a:normAutofit fontScale="92500" lnSpcReduction="20000"/>
          </a:bodyPr>
          <a:lstStyle/>
          <a:p>
            <a:pPr marL="0" indent="0" algn="ctr">
              <a:buNone/>
            </a:pPr>
            <a:r>
              <a:rPr lang="en-US" sz="2600" b="1" dirty="0">
                <a:solidFill>
                  <a:srgbClr val="C00000"/>
                </a:solidFill>
                <a:effectLst>
                  <a:outerShdw blurRad="38100" dist="38100" dir="2700000" algn="tl">
                    <a:srgbClr val="000000">
                      <a:alpha val="43137"/>
                    </a:srgbClr>
                  </a:outerShdw>
                </a:effectLst>
              </a:rPr>
              <a:t>Better</a:t>
            </a:r>
            <a:r>
              <a:rPr lang="en-US" sz="2600" b="1" dirty="0">
                <a:solidFill>
                  <a:srgbClr val="105594"/>
                </a:solidFill>
              </a:rPr>
              <a:t> </a:t>
            </a:r>
            <a:r>
              <a:rPr lang="en-US" sz="2600" b="1" dirty="0">
                <a:solidFill>
                  <a:schemeClr val="tx2"/>
                </a:solidFill>
              </a:rPr>
              <a:t>for Workforce </a:t>
            </a:r>
          </a:p>
          <a:p>
            <a:pPr marL="0" indent="0">
              <a:buNone/>
            </a:pPr>
            <a:br>
              <a:rPr lang="en-US" sz="1100" b="1" dirty="0">
                <a:solidFill>
                  <a:srgbClr val="105594"/>
                </a:solidFill>
              </a:rPr>
            </a:br>
            <a:br>
              <a:rPr lang="en-US" sz="1100" b="1" dirty="0">
                <a:solidFill>
                  <a:srgbClr val="105594"/>
                </a:solidFill>
              </a:rPr>
            </a:br>
            <a:endParaRPr lang="en-US" sz="1100" b="1" dirty="0">
              <a:solidFill>
                <a:srgbClr val="105594"/>
              </a:solidFill>
            </a:endParaRPr>
          </a:p>
          <a:p>
            <a:pPr marL="166688" indent="-166688">
              <a:buClr>
                <a:srgbClr val="C00000"/>
              </a:buClr>
            </a:pPr>
            <a:r>
              <a:rPr lang="en-US" sz="1900" dirty="0">
                <a:solidFill>
                  <a:schemeClr val="tx2"/>
                </a:solidFill>
              </a:rPr>
              <a:t>Opportunity to both learn and earn acquiring </a:t>
            </a:r>
            <a:r>
              <a:rPr lang="en-US" sz="1900" b="1" dirty="0">
                <a:solidFill>
                  <a:schemeClr val="tx2"/>
                </a:solidFill>
              </a:rPr>
              <a:t>shorter term credentials </a:t>
            </a:r>
            <a:r>
              <a:rPr lang="en-US" sz="1900" dirty="0">
                <a:solidFill>
                  <a:schemeClr val="tx2"/>
                </a:solidFill>
              </a:rPr>
              <a:t>with clear labor market value</a:t>
            </a:r>
          </a:p>
          <a:p>
            <a:pPr marL="166688" indent="-166688">
              <a:buClr>
                <a:srgbClr val="C00000"/>
              </a:buClr>
            </a:pPr>
            <a:r>
              <a:rPr lang="en-US" sz="1900" dirty="0">
                <a:solidFill>
                  <a:schemeClr val="tx2"/>
                </a:solidFill>
              </a:rPr>
              <a:t>Portable credentials </a:t>
            </a:r>
            <a:r>
              <a:rPr lang="en-US" sz="1900" b="1" dirty="0">
                <a:solidFill>
                  <a:schemeClr val="tx2"/>
                </a:solidFill>
              </a:rPr>
              <a:t>across providers, programs, and service settings</a:t>
            </a:r>
          </a:p>
          <a:p>
            <a:pPr marL="166688" indent="-166688">
              <a:buClr>
                <a:srgbClr val="C00000"/>
              </a:buClr>
            </a:pPr>
            <a:r>
              <a:rPr lang="en-US" sz="1900" dirty="0">
                <a:solidFill>
                  <a:schemeClr val="tx2"/>
                </a:solidFill>
              </a:rPr>
              <a:t>Earn college credit and certificate; apply toward degree program—</a:t>
            </a:r>
            <a:r>
              <a:rPr lang="en-US" sz="1900" b="1" dirty="0">
                <a:solidFill>
                  <a:schemeClr val="tx2"/>
                </a:solidFill>
              </a:rPr>
              <a:t>education path </a:t>
            </a:r>
            <a:r>
              <a:rPr lang="en-US" sz="1900" dirty="0">
                <a:solidFill>
                  <a:schemeClr val="tx2"/>
                </a:solidFill>
              </a:rPr>
              <a:t>for direct support professionals</a:t>
            </a:r>
          </a:p>
          <a:p>
            <a:pPr marL="166688" indent="-166688">
              <a:buClr>
                <a:srgbClr val="C00000"/>
              </a:buClr>
            </a:pPr>
            <a:r>
              <a:rPr lang="en-US" sz="1900" dirty="0">
                <a:solidFill>
                  <a:schemeClr val="tx2"/>
                </a:solidFill>
              </a:rPr>
              <a:t>Build competencies to access </a:t>
            </a:r>
            <a:r>
              <a:rPr lang="en-US" sz="1900" b="1" dirty="0">
                <a:solidFill>
                  <a:schemeClr val="tx2"/>
                </a:solidFill>
              </a:rPr>
              <a:t>higher wages </a:t>
            </a:r>
            <a:r>
              <a:rPr lang="en-US" sz="1900" dirty="0">
                <a:solidFill>
                  <a:schemeClr val="tx2"/>
                </a:solidFill>
              </a:rPr>
              <a:t>and advanced jobs—</a:t>
            </a:r>
            <a:r>
              <a:rPr lang="en-US" sz="1900" b="1" dirty="0">
                <a:solidFill>
                  <a:schemeClr val="tx2"/>
                </a:solidFill>
              </a:rPr>
              <a:t>career path </a:t>
            </a:r>
            <a:r>
              <a:rPr lang="en-US" sz="1900" dirty="0">
                <a:solidFill>
                  <a:schemeClr val="tx2"/>
                </a:solidFill>
              </a:rPr>
              <a:t>for direct support professionals</a:t>
            </a:r>
          </a:p>
          <a:p>
            <a:pPr marL="166688" indent="-166688">
              <a:buClr>
                <a:srgbClr val="C00000"/>
              </a:buClr>
            </a:pPr>
            <a:r>
              <a:rPr lang="en-US" sz="1900" dirty="0">
                <a:solidFill>
                  <a:schemeClr val="tx2"/>
                </a:solidFill>
              </a:rPr>
              <a:t>Learning </a:t>
            </a:r>
            <a:r>
              <a:rPr lang="en-US" sz="1900" b="1" u="sng" dirty="0">
                <a:solidFill>
                  <a:schemeClr val="tx2"/>
                </a:solidFill>
              </a:rPr>
              <a:t>and</a:t>
            </a:r>
            <a:r>
              <a:rPr lang="en-US" sz="1900" b="1" dirty="0">
                <a:solidFill>
                  <a:schemeClr val="tx2"/>
                </a:solidFill>
              </a:rPr>
              <a:t> relationship </a:t>
            </a:r>
            <a:r>
              <a:rPr lang="en-US" sz="1900" dirty="0">
                <a:solidFill>
                  <a:schemeClr val="tx2"/>
                </a:solidFill>
              </a:rPr>
              <a:t>management system matches worker with coach/mentors/career planning support</a:t>
            </a:r>
          </a:p>
          <a:p>
            <a:endParaRPr lang="en-US" dirty="0"/>
          </a:p>
          <a:p>
            <a:pPr marL="0" indent="0">
              <a:buNone/>
            </a:pPr>
            <a:endParaRPr lang="en-US" dirty="0"/>
          </a:p>
          <a:p>
            <a:endParaRPr lang="en-US" dirty="0"/>
          </a:p>
        </p:txBody>
      </p:sp>
      <p:sp>
        <p:nvSpPr>
          <p:cNvPr id="5" name="Content Placeholder 2"/>
          <p:cNvSpPr txBox="1">
            <a:spLocks/>
          </p:cNvSpPr>
          <p:nvPr/>
        </p:nvSpPr>
        <p:spPr>
          <a:xfrm>
            <a:off x="6248400" y="1295400"/>
            <a:ext cx="3962400" cy="4800600"/>
          </a:xfrm>
          <a:prstGeom prst="rect">
            <a:avLst/>
          </a:prstGeom>
          <a:ln w="38100">
            <a:solidFill>
              <a:schemeClr val="tx2"/>
            </a:solidFill>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E71B1B"/>
              </a:buClr>
              <a:buSzTx/>
              <a:buFont typeface="Arial" panose="020B0604020202020204" pitchFamily="34" charset="0"/>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rPr>
              <a:t>Better</a:t>
            </a:r>
            <a:r>
              <a:rPr kumimoji="0" lang="en-US" sz="3800" b="1" i="0" u="none" strike="noStrike" kern="1200" cap="none" spc="0" normalizeH="0" baseline="0" noProof="0" dirty="0">
                <a:ln>
                  <a:noFill/>
                </a:ln>
                <a:solidFill>
                  <a:srgbClr val="1F497D"/>
                </a:solidFill>
                <a:effectLst/>
                <a:uLnTx/>
                <a:uFillTx/>
                <a:latin typeface="Calibri" panose="020F0502020204030204" pitchFamily="34" charset="0"/>
                <a:ea typeface="+mn-ea"/>
              </a:rPr>
              <a:t> for Members </a:t>
            </a:r>
            <a:br>
              <a:rPr kumimoji="0" lang="en-US" sz="3800" b="1" i="0" u="none" strike="noStrike" kern="1200" cap="none" spc="0" normalizeH="0" baseline="0" noProof="0" dirty="0">
                <a:ln>
                  <a:noFill/>
                </a:ln>
                <a:solidFill>
                  <a:srgbClr val="1F497D"/>
                </a:solidFill>
                <a:effectLst/>
                <a:uLnTx/>
                <a:uFillTx/>
                <a:latin typeface="Calibri" panose="020F0502020204030204" pitchFamily="34" charset="0"/>
                <a:ea typeface="+mn-ea"/>
              </a:rPr>
            </a:br>
            <a:r>
              <a:rPr kumimoji="0" lang="en-US" sz="3800" b="1" i="0" u="none" strike="noStrike" kern="1200" cap="none" spc="0" normalizeH="0" baseline="0" noProof="0" dirty="0">
                <a:ln>
                  <a:noFill/>
                </a:ln>
                <a:solidFill>
                  <a:srgbClr val="1F497D"/>
                </a:solidFill>
                <a:effectLst/>
                <a:uLnTx/>
                <a:uFillTx/>
                <a:latin typeface="Calibri" panose="020F0502020204030204" pitchFamily="34" charset="0"/>
                <a:ea typeface="+mn-ea"/>
              </a:rPr>
              <a:t>&amp; Providers</a:t>
            </a:r>
            <a:br>
              <a:rPr kumimoji="0" lang="en-US" sz="1800" b="1" i="0" u="none" strike="noStrike" kern="1200" cap="none" spc="0" normalizeH="0" baseline="0" noProof="0" dirty="0">
                <a:ln>
                  <a:noFill/>
                </a:ln>
                <a:solidFill>
                  <a:srgbClr val="1F497D"/>
                </a:solidFill>
                <a:effectLst/>
                <a:uLnTx/>
                <a:uFillTx/>
                <a:latin typeface="Open Sans"/>
                <a:ea typeface="+mn-ea"/>
              </a:rPr>
            </a:br>
            <a:endParaRPr kumimoji="0" lang="en-US" sz="2600" b="1" i="0" u="none" strike="noStrike" kern="1200" cap="none" spc="0" normalizeH="0" baseline="0" noProof="0" dirty="0">
              <a:ln>
                <a:noFill/>
              </a:ln>
              <a:solidFill>
                <a:srgbClr val="1F497D"/>
              </a:solidFill>
              <a:effectLst/>
              <a:uLnTx/>
              <a:uFillTx/>
              <a:latin typeface="Calibri" panose="020F0502020204030204" pitchFamily="34" charset="0"/>
              <a:ea typeface="+mn-ea"/>
            </a:endParaRP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Promotes delivery of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high-quality person-centered services</a:t>
            </a: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Supports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competency</a:t>
            </a: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 and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continuity</a:t>
            </a: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 of staff for members and providers</a:t>
            </a: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mn-ea"/>
              </a:rPr>
              <a:t>Online registry </a:t>
            </a: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mn-ea"/>
              </a:rPr>
              <a:t>for matching by individuals, families, providers based on needs/interests of individual</a:t>
            </a: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mn-ea"/>
              </a:rPr>
              <a:t>Alignment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mn-ea"/>
              </a:rPr>
              <a:t>improves member experience</a:t>
            </a: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Agencies employing better trained and qualified staff will be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appropriately compensated </a:t>
            </a: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for the increased competency of staff and higher quality of care experienced by individuals they serve</a:t>
            </a:r>
          </a:p>
          <a:p>
            <a:pPr marL="342900" marR="0" lvl="0" indent="-342900" algn="l" defTabSz="914400" rtl="0" eaLnBrk="1" fontAlgn="auto" latinLnBrk="0" hangingPunct="1">
              <a:lnSpc>
                <a:spcPct val="100000"/>
              </a:lnSpc>
              <a:spcBef>
                <a:spcPct val="20000"/>
              </a:spcBef>
              <a:spcAft>
                <a:spcPts val="0"/>
              </a:spcAft>
              <a:buClr>
                <a:srgbClr val="E71B1B"/>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6666"/>
              </a:solidFill>
              <a:effectLst/>
              <a:uLnTx/>
              <a:uFillTx/>
              <a:latin typeface="Open Sans"/>
              <a:ea typeface="+mn-ea"/>
            </a:endParaRPr>
          </a:p>
        </p:txBody>
      </p:sp>
      <p:sp>
        <p:nvSpPr>
          <p:cNvPr id="6" name="TextBox 5"/>
          <p:cNvSpPr txBox="1"/>
          <p:nvPr/>
        </p:nvSpPr>
        <p:spPr>
          <a:xfrm>
            <a:off x="2498124" y="6104092"/>
            <a:ext cx="7315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Calibri"/>
                <a:ea typeface="+mn-ea"/>
                <a:cs typeface="+mn-cs"/>
              </a:rPr>
              <a:t>1</a:t>
            </a:r>
            <a:r>
              <a:rPr kumimoji="0" lang="en-US" sz="1200" b="0" i="0" u="none" strike="noStrike" kern="1200" cap="none" spc="0" normalizeH="0" baseline="0" noProof="0" dirty="0">
                <a:ln>
                  <a:noFill/>
                </a:ln>
                <a:solidFill>
                  <a:prstClr val="black"/>
                </a:solidFill>
                <a:effectLst/>
                <a:uLnTx/>
                <a:uFillTx/>
                <a:latin typeface="Calibri"/>
                <a:ea typeface="+mn-ea"/>
                <a:cs typeface="+mn-cs"/>
              </a:rPr>
              <a:t> for deployment through secondary, vo-tech, trade schools, community colleges, and 4-year institutions, offering portable, stackable credentials and college credit toward certificate and/or degree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66666"/>
              </a:solidFill>
              <a:effectLst/>
              <a:uLnTx/>
              <a:uFillTx/>
              <a:latin typeface="Calibri"/>
              <a:ea typeface="+mn-ea"/>
              <a:cs typeface="+mn-cs"/>
            </a:endParaRPr>
          </a:p>
        </p:txBody>
      </p:sp>
      <p:sp>
        <p:nvSpPr>
          <p:cNvPr id="7" name="Title 1"/>
          <p:cNvSpPr>
            <a:spLocks noGrp="1"/>
          </p:cNvSpPr>
          <p:nvPr>
            <p:ph type="title"/>
          </p:nvPr>
        </p:nvSpPr>
        <p:spPr>
          <a:xfrm>
            <a:off x="1981200" y="0"/>
            <a:ext cx="8229600" cy="609600"/>
          </a:xfrm>
        </p:spPr>
        <p:txBody>
          <a:bodyPr>
            <a:noAutofit/>
          </a:bodyPr>
          <a:lstStyle/>
          <a:p>
            <a:pPr algn="ctr"/>
            <a:r>
              <a:rPr lang="en-US" sz="3600" dirty="0">
                <a:latin typeface="Times New Roman" panose="02020603050405020304" pitchFamily="18" charset="0"/>
                <a:ea typeface="Open Sans" panose="020B0606030504020204" pitchFamily="34" charset="0"/>
                <a:cs typeface="Times New Roman" panose="02020603050405020304" pitchFamily="18" charset="0"/>
              </a:rPr>
              <a:t>LTSS Workforce Development </a:t>
            </a:r>
            <a:endParaRPr lang="en-US"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1905000" y="533401"/>
            <a:ext cx="8305800" cy="646331"/>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Develop a comprehensive </a:t>
            </a:r>
            <a:r>
              <a:rPr kumimoji="0" lang="en-US" sz="1800" b="1" i="0" u="none" strike="noStrike" kern="1200" cap="none" spc="0" normalizeH="0" baseline="0" noProof="0" dirty="0">
                <a:ln>
                  <a:noFill/>
                </a:ln>
                <a:solidFill>
                  <a:prstClr val="white"/>
                </a:solidFill>
                <a:effectLst/>
                <a:uLnTx/>
                <a:uFillTx/>
                <a:latin typeface="Calibri"/>
                <a:ea typeface="+mn-ea"/>
                <a:cs typeface="+mn-cs"/>
              </a:rPr>
              <a:t>competency-based</a:t>
            </a:r>
            <a:r>
              <a:rPr kumimoji="0" lang="en-US" sz="1800" b="0" i="0" u="none" strike="noStrike" kern="1200" cap="none" spc="0" normalizeH="0" baseline="0" noProof="0" dirty="0">
                <a:ln>
                  <a:noFill/>
                </a:ln>
                <a:solidFill>
                  <a:prstClr val="white"/>
                </a:solidFill>
                <a:effectLst/>
                <a:uLnTx/>
                <a:uFillTx/>
                <a:latin typeface="Calibri"/>
                <a:ea typeface="+mn-ea"/>
                <a:cs typeface="+mn-cs"/>
              </a:rPr>
              <a:t> workforce development program and credentialing registry.</a:t>
            </a:r>
            <a:r>
              <a:rPr kumimoji="0" lang="en-US" sz="1800" b="0" i="0" u="none" strike="noStrike" kern="1200" cap="none" spc="0" normalizeH="0" baseline="30000" noProof="0" dirty="0">
                <a:ln>
                  <a:noFill/>
                </a:ln>
                <a:solidFill>
                  <a:prstClr val="white"/>
                </a:solidFill>
                <a:effectLst/>
                <a:uLnTx/>
                <a:uFillTx/>
                <a:latin typeface="Calibri"/>
                <a:ea typeface="+mn-ea"/>
                <a:cs typeface="+mn-cs"/>
              </a:rPr>
              <a:t>1</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6484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QuILTSS Badges</a:t>
            </a:r>
          </a:p>
        </p:txBody>
      </p:sp>
      <p:pic>
        <p:nvPicPr>
          <p:cNvPr id="2" name="Picture 1" descr="image of Communication bad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510117"/>
            <a:ext cx="1691254" cy="1691254"/>
          </a:xfrm>
          <a:prstGeom prst="rect">
            <a:avLst/>
          </a:prstGeom>
        </p:spPr>
      </p:pic>
      <p:pic>
        <p:nvPicPr>
          <p:cNvPr id="5" name="Picture 4" descr="Image of Crisis Prevention &amp; Intervention bad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8221" y="1514013"/>
            <a:ext cx="1703509" cy="1703509"/>
          </a:xfrm>
          <a:prstGeom prst="rect">
            <a:avLst/>
          </a:prstGeom>
        </p:spPr>
      </p:pic>
      <p:pic>
        <p:nvPicPr>
          <p:cNvPr id="13" name="Picture 12" descr="12 Education Training &amp; Self Developme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093" y="1510117"/>
            <a:ext cx="1691254" cy="1691254"/>
          </a:xfrm>
          <a:prstGeom prst="rect">
            <a:avLst/>
          </a:prstGeom>
        </p:spPr>
      </p:pic>
      <p:pic>
        <p:nvPicPr>
          <p:cNvPr id="14" name="Picture 13" descr="Person Centered Practices Bad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7893" y="1510117"/>
            <a:ext cx="1691254" cy="1691254"/>
          </a:xfrm>
          <a:prstGeom prst="rect">
            <a:avLst/>
          </a:prstGeom>
        </p:spPr>
      </p:pic>
      <p:pic>
        <p:nvPicPr>
          <p:cNvPr id="10" name="Picture 9" descr=" Community Living &amp; Skills Suppor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8082" y="3194884"/>
            <a:ext cx="1728018" cy="1728018"/>
          </a:xfrm>
          <a:prstGeom prst="rect">
            <a:avLst/>
          </a:prstGeom>
        </p:spPr>
      </p:pic>
      <p:pic>
        <p:nvPicPr>
          <p:cNvPr id="11" name="Picture 10" descr="Community Inclusion &amp; Network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2600" y="3198777"/>
            <a:ext cx="1740275" cy="1740275"/>
          </a:xfrm>
          <a:prstGeom prst="rect">
            <a:avLst/>
          </a:prstGeom>
        </p:spPr>
      </p:pic>
      <p:pic>
        <p:nvPicPr>
          <p:cNvPr id="12" name="Picture 11" descr="Cultural Competenc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4668" y="3198777"/>
            <a:ext cx="1740275" cy="1740275"/>
          </a:xfrm>
          <a:prstGeom prst="rect">
            <a:avLst/>
          </a:prstGeom>
        </p:spPr>
      </p:pic>
      <p:pic>
        <p:nvPicPr>
          <p:cNvPr id="7" name="Picture 6" descr="Professionalism &amp; Ethic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7893" y="3259402"/>
            <a:ext cx="1691254" cy="1691254"/>
          </a:xfrm>
          <a:prstGeom prst="rect">
            <a:avLst/>
          </a:prstGeom>
        </p:spPr>
      </p:pic>
      <p:pic>
        <p:nvPicPr>
          <p:cNvPr id="4" name="Picture 3" descr="Image of  Evaluation &amp; Observation bad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296" y="4925892"/>
            <a:ext cx="1703509" cy="1703509"/>
          </a:xfrm>
          <a:prstGeom prst="rect">
            <a:avLst/>
          </a:prstGeom>
        </p:spPr>
      </p:pic>
      <p:pic>
        <p:nvPicPr>
          <p:cNvPr id="9" name="Picture 8" descr=" Health &amp; Wellnes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30293" y="4865264"/>
            <a:ext cx="1752530" cy="1752530"/>
          </a:xfrm>
          <a:prstGeom prst="rect">
            <a:avLst/>
          </a:prstGeom>
        </p:spPr>
      </p:pic>
      <p:pic>
        <p:nvPicPr>
          <p:cNvPr id="6" name="Picture 5" descr="Safet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74668" y="4861371"/>
            <a:ext cx="1740275" cy="1740275"/>
          </a:xfrm>
          <a:prstGeom prst="rect">
            <a:avLst/>
          </a:prstGeom>
        </p:spPr>
      </p:pic>
      <p:pic>
        <p:nvPicPr>
          <p:cNvPr id="8" name="Picture 7" descr="Empowerment &amp; Advocac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60202" y="4918105"/>
            <a:ext cx="1678998" cy="1678998"/>
          </a:xfrm>
          <a:prstGeom prst="rect">
            <a:avLst/>
          </a:prstGeom>
        </p:spPr>
      </p:pic>
    </p:spTree>
    <p:extLst>
      <p:ext uri="{BB962C8B-B14F-4D97-AF65-F5344CB8AC3E}">
        <p14:creationId xmlns:p14="http://schemas.microsoft.com/office/powerpoint/2010/main" val="2695000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 </a:t>
            </a:r>
          </a:p>
        </p:txBody>
      </p:sp>
      <p:sp>
        <p:nvSpPr>
          <p:cNvPr id="23555" name="Content Placeholder 6"/>
          <p:cNvSpPr>
            <a:spLocks noGrp="1"/>
          </p:cNvSpPr>
          <p:nvPr>
            <p:ph idx="1"/>
          </p:nvPr>
        </p:nvSpPr>
        <p:spPr>
          <a:xfrm>
            <a:off x="1828800" y="1394254"/>
            <a:ext cx="8839200" cy="5132670"/>
          </a:xfrm>
        </p:spPr>
        <p:txBody>
          <a:bodyPr>
            <a:normAutofit/>
          </a:bodyPr>
          <a:lstStyle/>
          <a:p>
            <a:pPr marL="0" lvl="1" indent="0" fontAlgn="base">
              <a:buNone/>
            </a:pPr>
            <a:r>
              <a:rPr lang="en-US" sz="3200" b="1" dirty="0">
                <a:solidFill>
                  <a:schemeClr val="tx2"/>
                </a:solidFill>
                <a:cs typeface="Times New Roman" panose="02020603050405020304" pitchFamily="18" charset="0"/>
              </a:rPr>
              <a:t>7 Key Tenets</a:t>
            </a:r>
            <a:br>
              <a:rPr lang="en-US" sz="2400" b="1" dirty="0">
                <a:solidFill>
                  <a:schemeClr val="tx2"/>
                </a:solidFill>
                <a:cs typeface="Times New Roman" panose="02020603050405020304" pitchFamily="18" charset="0"/>
              </a:rPr>
            </a:br>
            <a:endParaRPr lang="en-US" sz="2400" dirty="0">
              <a:solidFill>
                <a:schemeClr val="tx2"/>
              </a:solidFill>
              <a:cs typeface="Times New Roman" panose="02020603050405020304" pitchFamily="18" charset="0"/>
            </a:endParaRPr>
          </a:p>
          <a:p>
            <a:r>
              <a:rPr lang="en-US" sz="2800" dirty="0">
                <a:solidFill>
                  <a:schemeClr val="tx2"/>
                </a:solidFill>
                <a:latin typeface="Calibri" panose="020F0502020204030204" pitchFamily="34" charset="0"/>
              </a:rPr>
              <a:t>Competency-Based</a:t>
            </a:r>
          </a:p>
          <a:p>
            <a:r>
              <a:rPr lang="en-US" sz="2800" dirty="0">
                <a:solidFill>
                  <a:schemeClr val="tx2"/>
                </a:solidFill>
                <a:latin typeface="Calibri" panose="020F0502020204030204" pitchFamily="34" charset="0"/>
              </a:rPr>
              <a:t>Require Demonstration</a:t>
            </a:r>
          </a:p>
          <a:p>
            <a:r>
              <a:rPr lang="en-US" sz="2800" dirty="0">
                <a:solidFill>
                  <a:schemeClr val="tx2"/>
                </a:solidFill>
                <a:latin typeface="Calibri" panose="020F0502020204030204" pitchFamily="34" charset="0"/>
              </a:rPr>
              <a:t>Micro-Credentialing System</a:t>
            </a:r>
          </a:p>
          <a:p>
            <a:r>
              <a:rPr lang="en-US" sz="2800" dirty="0">
                <a:solidFill>
                  <a:schemeClr val="tx2"/>
                </a:solidFill>
                <a:latin typeface="Calibri" panose="020F0502020204030204" pitchFamily="34" charset="0"/>
              </a:rPr>
              <a:t>Portability through Registry</a:t>
            </a:r>
          </a:p>
          <a:p>
            <a:r>
              <a:rPr lang="en-US" sz="2800" dirty="0">
                <a:solidFill>
                  <a:schemeClr val="tx2"/>
                </a:solidFill>
                <a:latin typeface="Calibri" panose="020F0502020204030204" pitchFamily="34" charset="0"/>
              </a:rPr>
              <a:t>Faculty, Coach and Mentor Supported</a:t>
            </a:r>
          </a:p>
          <a:p>
            <a:r>
              <a:rPr lang="en-US" sz="2800" dirty="0">
                <a:solidFill>
                  <a:schemeClr val="tx2"/>
                </a:solidFill>
                <a:latin typeface="Calibri" panose="020F0502020204030204" pitchFamily="34" charset="0"/>
              </a:rPr>
              <a:t>Clear Career and College Pathways</a:t>
            </a:r>
          </a:p>
          <a:p>
            <a:r>
              <a:rPr lang="en-US" sz="2800" dirty="0">
                <a:solidFill>
                  <a:schemeClr val="tx2"/>
                </a:solidFill>
                <a:latin typeface="Calibri" panose="020F0502020204030204" pitchFamily="34" charset="0"/>
              </a:rPr>
              <a:t>Credit-Bearing Framework</a:t>
            </a:r>
          </a:p>
        </p:txBody>
      </p:sp>
    </p:spTree>
    <p:extLst>
      <p:ext uri="{BB962C8B-B14F-4D97-AF65-F5344CB8AC3E}">
        <p14:creationId xmlns:p14="http://schemas.microsoft.com/office/powerpoint/2010/main" val="141134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nderstanding Your Data and Workforce Strategies &#10;Workshop Series&#10;Cohort 3"/>
          <p:cNvSpPr>
            <a:spLocks noGrp="1"/>
          </p:cNvSpPr>
          <p:nvPr>
            <p:ph type="ctrTitle"/>
          </p:nvPr>
        </p:nvSpPr>
        <p:spPr/>
        <p:txBody>
          <a:bodyPr>
            <a:normAutofit/>
          </a:bodyPr>
          <a:lstStyle/>
          <a:p>
            <a:pPr>
              <a:lnSpc>
                <a:spcPct val="100000"/>
              </a:lnSpc>
            </a:pPr>
            <a:r>
              <a:rPr lang="en-US" sz="4400" dirty="0"/>
              <a:t>Understanding Your Data and Workforce Strategies </a:t>
            </a:r>
            <a:br>
              <a:rPr lang="en-US" sz="4400" dirty="0"/>
            </a:br>
            <a:r>
              <a:rPr lang="en-US" sz="4400" dirty="0"/>
              <a:t>Workshop Series</a:t>
            </a:r>
            <a:br>
              <a:rPr lang="en-US" sz="4400" dirty="0"/>
            </a:br>
            <a:r>
              <a:rPr lang="en-US" sz="4400" i="1" dirty="0"/>
              <a:t>Cohort 3</a:t>
            </a:r>
            <a:endParaRPr lang="en-US" sz="4400" i="1" dirty="0">
              <a:solidFill>
                <a:srgbClr val="FF0000"/>
              </a:solidFill>
            </a:endParaRPr>
          </a:p>
        </p:txBody>
      </p:sp>
      <p:sp>
        <p:nvSpPr>
          <p:cNvPr id="6" name="TextBox 5" descr="tenncare.ici.umn.edu">
            <a:extLst>
              <a:ext uri="{FF2B5EF4-FFF2-40B4-BE49-F238E27FC236}">
                <a16:creationId xmlns:a16="http://schemas.microsoft.com/office/drawing/2014/main" id="{40CFCA21-BF0C-4218-BEDE-2F4D409D18C4}"/>
              </a:ext>
            </a:extLst>
          </p:cNvPr>
          <p:cNvSpPr txBox="1"/>
          <p:nvPr/>
        </p:nvSpPr>
        <p:spPr>
          <a:xfrm>
            <a:off x="818146" y="5289731"/>
            <a:ext cx="5351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tenncare.ici.umn.edu</a:t>
            </a:r>
          </a:p>
        </p:txBody>
      </p:sp>
      <p:pic>
        <p:nvPicPr>
          <p:cNvPr id="3" name="Picture 4" descr="A picture DSP sitting on a bench outside with a person served&#10;&#10;">
            <a:extLst>
              <a:ext uri="{FF2B5EF4-FFF2-40B4-BE49-F238E27FC236}">
                <a16:creationId xmlns:a16="http://schemas.microsoft.com/office/drawing/2014/main" id="{10DBDCB0-7D32-4CD1-9494-93A01A6EA1D3}"/>
              </a:ext>
            </a:extLst>
          </p:cNvPr>
          <p:cNvPicPr>
            <a:picLocks noChangeAspect="1"/>
          </p:cNvPicPr>
          <p:nvPr/>
        </p:nvPicPr>
        <p:blipFill>
          <a:blip r:embed="rId3"/>
          <a:stretch>
            <a:fillRect/>
          </a:stretch>
        </p:blipFill>
        <p:spPr>
          <a:xfrm>
            <a:off x="6575910" y="919709"/>
            <a:ext cx="5617903" cy="3152996"/>
          </a:xfrm>
          <a:prstGeom prst="rect">
            <a:avLst/>
          </a:prstGeom>
        </p:spPr>
      </p:pic>
      <p:sp>
        <p:nvSpPr>
          <p:cNvPr id="4" name="Rectangle 3">
            <a:extLst>
              <a:ext uri="{FF2B5EF4-FFF2-40B4-BE49-F238E27FC236}">
                <a16:creationId xmlns:a16="http://schemas.microsoft.com/office/drawing/2014/main" id="{4A82BEDF-BF3C-40AD-BE7B-E4BA27110016}"/>
              </a:ext>
            </a:extLst>
          </p:cNvPr>
          <p:cNvSpPr/>
          <p:nvPr/>
        </p:nvSpPr>
        <p:spPr>
          <a:xfrm>
            <a:off x="6564086" y="4468541"/>
            <a:ext cx="5333999" cy="911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Presenter's name and affiliation</a:t>
            </a:r>
          </a:p>
        </p:txBody>
      </p:sp>
    </p:spTree>
    <p:extLst>
      <p:ext uri="{BB962C8B-B14F-4D97-AF65-F5344CB8AC3E}">
        <p14:creationId xmlns:p14="http://schemas.microsoft.com/office/powerpoint/2010/main" val="3461692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 </a:t>
            </a:r>
            <a:r>
              <a:rPr lang="en-US" sz="1200" dirty="0">
                <a:solidFill>
                  <a:schemeClr val="tx2"/>
                </a:solidFill>
                <a:latin typeface="Times New Roman" panose="02020603050405020304" pitchFamily="18" charset="0"/>
                <a:cs typeface="Times New Roman" panose="02020603050405020304" pitchFamily="18" charset="0"/>
              </a:rPr>
              <a:t>slide 2</a:t>
            </a:r>
          </a:p>
        </p:txBody>
      </p:sp>
      <p:sp>
        <p:nvSpPr>
          <p:cNvPr id="23555" name="Content Placeholder 6"/>
          <p:cNvSpPr>
            <a:spLocks noGrp="1"/>
          </p:cNvSpPr>
          <p:nvPr>
            <p:ph idx="1"/>
          </p:nvPr>
        </p:nvSpPr>
        <p:spPr>
          <a:xfrm>
            <a:off x="1828800" y="1258327"/>
            <a:ext cx="8839200" cy="5562600"/>
          </a:xfrm>
        </p:spPr>
        <p:txBody>
          <a:bodyPr>
            <a:normAutofit/>
          </a:bodyPr>
          <a:lstStyle/>
          <a:p>
            <a:r>
              <a:rPr lang="en-US" sz="2600" dirty="0">
                <a:solidFill>
                  <a:schemeClr val="tx2"/>
                </a:solidFill>
                <a:latin typeface="Calibri" panose="020F0502020204030204" pitchFamily="34" charset="0"/>
                <a:cs typeface="Bitter"/>
              </a:rPr>
              <a:t>Connected to Governor’s higher ed priorities</a:t>
            </a:r>
          </a:p>
          <a:p>
            <a:pPr lvl="1">
              <a:buFont typeface="Lucida Grande"/>
              <a:buChar char="-"/>
            </a:pPr>
            <a:r>
              <a:rPr lang="en-US" sz="2200" i="1" dirty="0">
                <a:solidFill>
                  <a:schemeClr val="tx2"/>
                </a:solidFill>
                <a:latin typeface="Calibri" panose="020F0502020204030204" pitchFamily="34" charset="0"/>
                <a:cs typeface="Bitter"/>
              </a:rPr>
              <a:t>Drive to 55* </a:t>
            </a:r>
            <a:r>
              <a:rPr lang="en-US" sz="2200" dirty="0">
                <a:solidFill>
                  <a:schemeClr val="tx2"/>
                </a:solidFill>
                <a:latin typeface="Calibri" panose="020F0502020204030204" pitchFamily="34" charset="0"/>
                <a:cs typeface="Bitter"/>
              </a:rPr>
              <a:t>and the “Last Dollar Funding” programs</a:t>
            </a:r>
          </a:p>
          <a:p>
            <a:pPr lvl="2">
              <a:buFont typeface="Courier New"/>
              <a:buChar char="o"/>
            </a:pPr>
            <a:r>
              <a:rPr lang="en-US" sz="1900" i="1" dirty="0">
                <a:solidFill>
                  <a:schemeClr val="tx2"/>
                </a:solidFill>
                <a:latin typeface="Calibri" panose="020F0502020204030204" pitchFamily="34" charset="0"/>
                <a:cs typeface="Bitter"/>
              </a:rPr>
              <a:t>Tennessee Promise </a:t>
            </a:r>
            <a:r>
              <a:rPr lang="en-US" sz="1900" dirty="0">
                <a:solidFill>
                  <a:schemeClr val="tx2"/>
                </a:solidFill>
                <a:latin typeface="Calibri" panose="020F0502020204030204" pitchFamily="34" charset="0"/>
                <a:cs typeface="Bitter"/>
              </a:rPr>
              <a:t>and </a:t>
            </a:r>
            <a:r>
              <a:rPr lang="en-US" sz="1900" i="1" dirty="0">
                <a:solidFill>
                  <a:schemeClr val="tx2"/>
                </a:solidFill>
                <a:latin typeface="Calibri" panose="020F0502020204030204" pitchFamily="34" charset="0"/>
                <a:cs typeface="Bitter"/>
              </a:rPr>
              <a:t>Tennessee Reconnect**</a:t>
            </a:r>
            <a:endParaRPr lang="en-US" sz="1900" dirty="0">
              <a:solidFill>
                <a:schemeClr val="tx2"/>
              </a:solidFill>
              <a:latin typeface="Calibri" panose="020F0502020204030204" pitchFamily="34" charset="0"/>
              <a:cs typeface="Bitter"/>
            </a:endParaRPr>
          </a:p>
          <a:p>
            <a:r>
              <a:rPr lang="en-US" sz="2600" dirty="0">
                <a:solidFill>
                  <a:schemeClr val="tx2"/>
                </a:solidFill>
                <a:latin typeface="Calibri" panose="020F0502020204030204" pitchFamily="34" charset="0"/>
                <a:cs typeface="Bitter"/>
              </a:rPr>
              <a:t>Partnered with Tennessee Board of Regents and Tennessee Higher Education Commission</a:t>
            </a:r>
          </a:p>
          <a:p>
            <a:pPr lvl="1">
              <a:buFont typeface="Lucida Grande"/>
              <a:buChar char="-"/>
            </a:pPr>
            <a:r>
              <a:rPr lang="en-US" sz="2200" dirty="0">
                <a:solidFill>
                  <a:schemeClr val="tx2"/>
                </a:solidFill>
                <a:latin typeface="Calibri" panose="020F0502020204030204" pitchFamily="34" charset="0"/>
                <a:cs typeface="Bitter"/>
              </a:rPr>
              <a:t>Tennessee Community Colleges (CCs)</a:t>
            </a:r>
          </a:p>
          <a:p>
            <a:pPr lvl="1">
              <a:buFont typeface="Lucida Grande"/>
              <a:buChar char="-"/>
            </a:pPr>
            <a:r>
              <a:rPr lang="en-US" sz="2200" dirty="0">
                <a:solidFill>
                  <a:schemeClr val="tx2"/>
                </a:solidFill>
                <a:latin typeface="Calibri" panose="020F0502020204030204" pitchFamily="34" charset="0"/>
                <a:cs typeface="Bitter"/>
              </a:rPr>
              <a:t>Tennessee Colleges of Applied Technology (TCATs)</a:t>
            </a:r>
          </a:p>
          <a:p>
            <a:pPr>
              <a:buFont typeface="Arial"/>
              <a:buChar char="•"/>
            </a:pPr>
            <a:r>
              <a:rPr lang="en-US" sz="2600" dirty="0">
                <a:solidFill>
                  <a:schemeClr val="tx2"/>
                </a:solidFill>
                <a:latin typeface="Calibri" panose="020F0502020204030204" pitchFamily="34" charset="0"/>
                <a:cs typeface="Bitter"/>
              </a:rPr>
              <a:t>Award 18 hours of college credit and a post-secondary credential</a:t>
            </a:r>
          </a:p>
          <a:p>
            <a:pPr lvl="1">
              <a:buFont typeface="Lucida Grande"/>
              <a:buChar char="-"/>
            </a:pPr>
            <a:r>
              <a:rPr lang="en-US" sz="2200" dirty="0">
                <a:solidFill>
                  <a:schemeClr val="tx2"/>
                </a:solidFill>
                <a:latin typeface="Calibri" panose="020F0502020204030204" pitchFamily="34" charset="0"/>
                <a:cs typeface="Bitter"/>
              </a:rPr>
              <a:t>Integrates work-based learning hours</a:t>
            </a:r>
          </a:p>
          <a:p>
            <a:pPr lvl="1">
              <a:buFont typeface="Lucida Grande"/>
              <a:buChar char="-"/>
            </a:pPr>
            <a:r>
              <a:rPr lang="en-US" sz="2200" dirty="0">
                <a:solidFill>
                  <a:schemeClr val="tx2"/>
                </a:solidFill>
                <a:latin typeface="Calibri" panose="020F0502020204030204" pitchFamily="34" charset="0"/>
                <a:cs typeface="Bitter"/>
              </a:rPr>
              <a:t>Embed within a variety of degree paths including new Associates Degree</a:t>
            </a:r>
          </a:p>
        </p:txBody>
      </p:sp>
      <p:sp>
        <p:nvSpPr>
          <p:cNvPr id="4" name="TextBox 3"/>
          <p:cNvSpPr txBox="1"/>
          <p:nvPr/>
        </p:nvSpPr>
        <p:spPr>
          <a:xfrm>
            <a:off x="2667000" y="6248400"/>
            <a:ext cx="6248400"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  *Governor-led initiative to get 55% of Tennessee’s adults with a post-secondary credential by 2025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**Last dollar funding programs which offer up to 2 years of post-secondary education at a CC, TCAT, </a:t>
            </a:r>
            <a:b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Arial" charset="0"/>
              </a:rPr>
            </a:b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   or other eligible institution for students after high school or returning adult learners, respectively</a:t>
            </a:r>
          </a:p>
        </p:txBody>
      </p:sp>
    </p:spTree>
    <p:extLst>
      <p:ext uri="{BB962C8B-B14F-4D97-AF65-F5344CB8AC3E}">
        <p14:creationId xmlns:p14="http://schemas.microsoft.com/office/powerpoint/2010/main" val="2151605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Understanding Workforce Challenges</a:t>
            </a:r>
          </a:p>
        </p:txBody>
      </p:sp>
      <p:sp>
        <p:nvSpPr>
          <p:cNvPr id="23555" name="Content Placeholder 6"/>
          <p:cNvSpPr>
            <a:spLocks noGrp="1"/>
          </p:cNvSpPr>
          <p:nvPr>
            <p:ph idx="1"/>
          </p:nvPr>
        </p:nvSpPr>
        <p:spPr>
          <a:xfrm>
            <a:off x="1828800" y="1258327"/>
            <a:ext cx="8839200" cy="5421873"/>
          </a:xfrm>
        </p:spPr>
        <p:txBody>
          <a:bodyPr>
            <a:normAutofit/>
          </a:bodyPr>
          <a:lstStyle/>
          <a:p>
            <a:pPr marL="0" indent="0">
              <a:buNone/>
            </a:pPr>
            <a:r>
              <a:rPr lang="en-US" sz="2800" b="1" dirty="0">
                <a:solidFill>
                  <a:schemeClr val="tx2"/>
                </a:solidFill>
                <a:latin typeface="Calibri" panose="020F0502020204030204" pitchFamily="34" charset="0"/>
                <a:cs typeface="Bitter"/>
              </a:rPr>
              <a:t>New “Insights”:</a:t>
            </a:r>
          </a:p>
          <a:p>
            <a:pPr marL="463550" lvl="1" indent="-344488">
              <a:buFont typeface="Arial" panose="020B0604020202020204" pitchFamily="34" charset="0"/>
              <a:buChar char="•"/>
            </a:pPr>
            <a:r>
              <a:rPr lang="en-US" sz="2800" dirty="0">
                <a:solidFill>
                  <a:schemeClr val="tx2"/>
                </a:solidFill>
                <a:latin typeface="Calibri" panose="020F0502020204030204" pitchFamily="34" charset="0"/>
              </a:rPr>
              <a:t>Escalating challenges with recruitment and retention in longstanding Section 1915(c) waivers</a:t>
            </a:r>
          </a:p>
          <a:p>
            <a:pPr marL="461963" lvl="2" indent="-350838"/>
            <a:r>
              <a:rPr lang="en-US" sz="2800" dirty="0">
                <a:solidFill>
                  <a:schemeClr val="tx2"/>
                </a:solidFill>
                <a:latin typeface="Calibri" panose="020F0502020204030204" pitchFamily="34" charset="0"/>
              </a:rPr>
              <a:t>Most significant factor impacting implementation of Employment and Community First CHOICES </a:t>
            </a:r>
          </a:p>
          <a:p>
            <a:pPr marL="461963" lvl="2" indent="-350838"/>
            <a:r>
              <a:rPr lang="en-US" sz="2800" dirty="0">
                <a:solidFill>
                  <a:schemeClr val="tx2"/>
                </a:solidFill>
                <a:latin typeface="Calibri" panose="020F0502020204030204" pitchFamily="34" charset="0"/>
              </a:rPr>
              <a:t>To provide high quality services and supports, must have competent staff to deliver them</a:t>
            </a:r>
            <a:endParaRPr lang="en-US" sz="2800" dirty="0">
              <a:solidFill>
                <a:schemeClr val="tx2"/>
              </a:solidFill>
              <a:latin typeface="Calibri" panose="020F0502020204030204" pitchFamily="34" charset="0"/>
              <a:cs typeface="Times New Roman" panose="02020603050405020304" pitchFamily="18" charset="0"/>
            </a:endParaRPr>
          </a:p>
          <a:p>
            <a:endParaRPr lang="en-US" sz="2600" dirty="0">
              <a:solidFill>
                <a:schemeClr val="tx2"/>
              </a:solidFill>
              <a:latin typeface="Calibri" panose="020F0502020204030204" pitchFamily="34" charset="0"/>
              <a:cs typeface="Bitter"/>
            </a:endParaRPr>
          </a:p>
        </p:txBody>
      </p:sp>
    </p:spTree>
    <p:extLst>
      <p:ext uri="{BB962C8B-B14F-4D97-AF65-F5344CB8AC3E}">
        <p14:creationId xmlns:p14="http://schemas.microsoft.com/office/powerpoint/2010/main" val="3299211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Addressing Workforce Challenges</a:t>
            </a:r>
          </a:p>
        </p:txBody>
      </p:sp>
      <p:sp>
        <p:nvSpPr>
          <p:cNvPr id="23555" name="Content Placeholder 6"/>
          <p:cNvSpPr>
            <a:spLocks noGrp="1"/>
          </p:cNvSpPr>
          <p:nvPr>
            <p:ph idx="1"/>
          </p:nvPr>
        </p:nvSpPr>
        <p:spPr>
          <a:xfrm>
            <a:off x="1667625" y="1082377"/>
            <a:ext cx="8839200" cy="5562600"/>
          </a:xfrm>
        </p:spPr>
        <p:txBody>
          <a:bodyPr>
            <a:normAutofit fontScale="92500"/>
          </a:bodyPr>
          <a:lstStyle/>
          <a:p>
            <a:pPr marL="0" indent="0">
              <a:buNone/>
            </a:pPr>
            <a:r>
              <a:rPr lang="en-US" sz="2800" b="1" dirty="0">
                <a:solidFill>
                  <a:schemeClr val="tx2"/>
                </a:solidFill>
                <a:latin typeface="Calibri" panose="020F0502020204030204" pitchFamily="34" charset="0"/>
                <a:cs typeface="Bitter"/>
              </a:rPr>
              <a:t> New “Opportunities”:</a:t>
            </a:r>
          </a:p>
          <a:p>
            <a:pPr marL="463550" lvl="1" indent="-344488">
              <a:buFont typeface="Arial" panose="020B0604020202020204" pitchFamily="34" charset="0"/>
              <a:buChar char="•"/>
            </a:pPr>
            <a:r>
              <a:rPr lang="en-US" sz="2600" dirty="0">
                <a:latin typeface="+mn-lt"/>
              </a:rPr>
              <a:t>Design and implement additional competency-based training and education programs to align with and sustain VBP models</a:t>
            </a:r>
            <a:endParaRPr lang="en-US" sz="2600" dirty="0">
              <a:solidFill>
                <a:schemeClr val="tx2"/>
              </a:solidFill>
              <a:latin typeface="+mn-lt"/>
            </a:endParaRPr>
          </a:p>
          <a:p>
            <a:pPr marL="863600" lvl="2" indent="-344488">
              <a:buFont typeface="Calibri" panose="020F0502020204030204" pitchFamily="34" charset="0"/>
              <a:buChar char="―"/>
            </a:pPr>
            <a:r>
              <a:rPr lang="en-US" sz="2200" dirty="0">
                <a:solidFill>
                  <a:schemeClr val="tx2"/>
                </a:solidFill>
                <a:latin typeface="Calibri" panose="020F0502020204030204" pitchFamily="34" charset="0"/>
              </a:rPr>
              <a:t>Pre- and Early-Service components across LTSS programs</a:t>
            </a:r>
          </a:p>
          <a:p>
            <a:pPr marL="863600" lvl="2" indent="-344488">
              <a:buFont typeface="Calibri" panose="020F0502020204030204" pitchFamily="34" charset="0"/>
              <a:buChar char="―"/>
            </a:pPr>
            <a:r>
              <a:rPr lang="en-US" sz="2200" dirty="0">
                <a:solidFill>
                  <a:schemeClr val="tx2"/>
                </a:solidFill>
                <a:latin typeface="Calibri" panose="020F0502020204030204" pitchFamily="34" charset="0"/>
              </a:rPr>
              <a:t>Self-Direction of Health Care Tasks</a:t>
            </a:r>
          </a:p>
          <a:p>
            <a:pPr marL="1147763" lvl="3" indent="-233363">
              <a:buFont typeface="Courier New" panose="02070309020205020404" pitchFamily="49" charset="0"/>
              <a:buChar char="o"/>
            </a:pPr>
            <a:r>
              <a:rPr lang="en-US" sz="1700" dirty="0">
                <a:solidFill>
                  <a:schemeClr val="tx2"/>
                </a:solidFill>
                <a:latin typeface="Calibri" panose="020F0502020204030204" pitchFamily="34" charset="0"/>
              </a:rPr>
              <a:t>Medication Administration</a:t>
            </a:r>
          </a:p>
          <a:p>
            <a:pPr lvl="2">
              <a:buFont typeface="Courier New" panose="02070309020205020404" pitchFamily="49" charset="0"/>
              <a:buChar char="o"/>
            </a:pPr>
            <a:r>
              <a:rPr lang="en-US" sz="1700" dirty="0">
                <a:solidFill>
                  <a:schemeClr val="tx2"/>
                </a:solidFill>
                <a:latin typeface="Calibri" panose="020F0502020204030204" pitchFamily="34" charset="0"/>
              </a:rPr>
              <a:t>Respiratory Care</a:t>
            </a:r>
          </a:p>
          <a:p>
            <a:pPr lvl="2">
              <a:buFont typeface="Courier New" panose="02070309020205020404" pitchFamily="49" charset="0"/>
              <a:buChar char="o"/>
            </a:pPr>
            <a:r>
              <a:rPr lang="en-US" sz="1700" dirty="0">
                <a:solidFill>
                  <a:schemeClr val="tx2"/>
                </a:solidFill>
                <a:latin typeface="Calibri" panose="020F0502020204030204" pitchFamily="34" charset="0"/>
              </a:rPr>
              <a:t>Diabetes Management</a:t>
            </a:r>
          </a:p>
          <a:p>
            <a:pPr lvl="1"/>
            <a:r>
              <a:rPr lang="en-US" sz="2200" dirty="0">
                <a:solidFill>
                  <a:schemeClr val="tx2"/>
                </a:solidFill>
                <a:latin typeface="Calibri" panose="020F0502020204030204" pitchFamily="34" charset="0"/>
              </a:rPr>
              <a:t>A competency-based training program for employment supports staff </a:t>
            </a:r>
          </a:p>
          <a:p>
            <a:pPr lvl="1"/>
            <a:r>
              <a:rPr lang="en-US" sz="2200" dirty="0">
                <a:solidFill>
                  <a:schemeClr val="tx2"/>
                </a:solidFill>
                <a:latin typeface="Calibri" panose="020F0502020204030204" pitchFamily="34" charset="0"/>
              </a:rPr>
              <a:t>A competency-based training program on supporting people with challenging behavior support needs</a:t>
            </a:r>
          </a:p>
          <a:p>
            <a:pPr lvl="1"/>
            <a:r>
              <a:rPr lang="en-US" sz="2200" dirty="0">
                <a:solidFill>
                  <a:schemeClr val="tx2"/>
                </a:solidFill>
                <a:latin typeface="Calibri" panose="020F0502020204030204" pitchFamily="34" charset="0"/>
              </a:rPr>
              <a:t>A competency-based training program for Alzheimer’s/Dementia </a:t>
            </a:r>
          </a:p>
          <a:p>
            <a:pPr lvl="1"/>
            <a:r>
              <a:rPr lang="en-US" sz="2200" dirty="0">
                <a:solidFill>
                  <a:schemeClr val="tx2"/>
                </a:solidFill>
                <a:latin typeface="Calibri" panose="020F0502020204030204" pitchFamily="34" charset="0"/>
              </a:rPr>
              <a:t>A competency-based training program for HealthLink (behavioral health home) providers to increase their capacity to provide high quality services and achieve VBP performance expectations </a:t>
            </a:r>
          </a:p>
          <a:p>
            <a:pPr marL="0" indent="0">
              <a:buNone/>
            </a:pPr>
            <a:endParaRPr lang="en-US" sz="2600" dirty="0">
              <a:solidFill>
                <a:schemeClr val="tx2"/>
              </a:solidFill>
              <a:latin typeface="Calibri" panose="020F0502020204030204" pitchFamily="34" charset="0"/>
              <a:cs typeface="Bitter"/>
            </a:endParaRPr>
          </a:p>
        </p:txBody>
      </p:sp>
    </p:spTree>
    <p:extLst>
      <p:ext uri="{BB962C8B-B14F-4D97-AF65-F5344CB8AC3E}">
        <p14:creationId xmlns:p14="http://schemas.microsoft.com/office/powerpoint/2010/main" val="1061454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Addressing Workforce Challenges </a:t>
            </a:r>
            <a:r>
              <a:rPr lang="en-US" sz="1200" dirty="0">
                <a:solidFill>
                  <a:schemeClr val="tx2"/>
                </a:solidFill>
                <a:latin typeface="Times New Roman" panose="02020603050405020304" pitchFamily="18" charset="0"/>
                <a:cs typeface="Times New Roman" panose="02020603050405020304" pitchFamily="18" charset="0"/>
              </a:rPr>
              <a:t>slide 1</a:t>
            </a:r>
          </a:p>
        </p:txBody>
      </p:sp>
      <p:sp>
        <p:nvSpPr>
          <p:cNvPr id="23555" name="Content Placeholder 6"/>
          <p:cNvSpPr>
            <a:spLocks noGrp="1"/>
          </p:cNvSpPr>
          <p:nvPr>
            <p:ph idx="1"/>
          </p:nvPr>
        </p:nvSpPr>
        <p:spPr>
          <a:xfrm>
            <a:off x="1676400" y="1117600"/>
            <a:ext cx="8839200" cy="5562600"/>
          </a:xfrm>
        </p:spPr>
        <p:txBody>
          <a:bodyPr>
            <a:normAutofit fontScale="32500" lnSpcReduction="20000"/>
          </a:bodyPr>
          <a:lstStyle/>
          <a:p>
            <a:pPr marL="0" indent="0">
              <a:buNone/>
            </a:pPr>
            <a:r>
              <a:rPr lang="en-US" sz="7000" b="1" dirty="0">
                <a:solidFill>
                  <a:schemeClr val="tx2"/>
                </a:solidFill>
                <a:latin typeface="Calibri" panose="020F0502020204030204" pitchFamily="34" charset="0"/>
                <a:cs typeface="Bitter"/>
              </a:rPr>
              <a:t>New “Opportunities”:  </a:t>
            </a:r>
            <a:r>
              <a:rPr lang="en-US" sz="7000" b="1" dirty="0">
                <a:solidFill>
                  <a:schemeClr val="tx2"/>
                </a:solidFill>
                <a:latin typeface="+mn-lt"/>
              </a:rPr>
              <a:t>A Multi-Prong Approach </a:t>
            </a:r>
            <a:br>
              <a:rPr lang="en-US" sz="6000" b="1" dirty="0">
                <a:solidFill>
                  <a:schemeClr val="tx2"/>
                </a:solidFill>
                <a:latin typeface="+mn-lt"/>
              </a:rPr>
            </a:br>
            <a:r>
              <a:rPr lang="en-US" sz="6000" b="1" dirty="0">
                <a:solidFill>
                  <a:schemeClr val="tx2"/>
                </a:solidFill>
                <a:latin typeface="+mn-lt"/>
              </a:rPr>
              <a:t>(</a:t>
            </a:r>
            <a:r>
              <a:rPr lang="en-US" sz="6000" b="1" i="1" dirty="0">
                <a:solidFill>
                  <a:schemeClr val="tx2"/>
                </a:solidFill>
                <a:latin typeface="+mn-lt"/>
              </a:rPr>
              <a:t>in addition to </a:t>
            </a:r>
            <a:r>
              <a:rPr lang="en-US" sz="6000" b="1" dirty="0">
                <a:solidFill>
                  <a:schemeClr val="tx2"/>
                </a:solidFill>
                <a:latin typeface="+mn-lt"/>
              </a:rPr>
              <a:t>competency-based training)</a:t>
            </a:r>
          </a:p>
          <a:p>
            <a:pPr marL="0" indent="0">
              <a:buNone/>
            </a:pPr>
            <a:br>
              <a:rPr lang="en-US" sz="3000" b="1" dirty="0">
                <a:solidFill>
                  <a:schemeClr val="tx2"/>
                </a:solidFill>
                <a:latin typeface="+mn-lt"/>
              </a:rPr>
            </a:br>
            <a:r>
              <a:rPr lang="en-US" sz="7000" b="1" dirty="0">
                <a:solidFill>
                  <a:schemeClr val="tx2"/>
                </a:solidFill>
                <a:latin typeface="+mn-lt"/>
              </a:rPr>
              <a:t>Workforce Capacity-Building </a:t>
            </a:r>
            <a:r>
              <a:rPr lang="en-US" sz="7000" b="1" u="sng" dirty="0">
                <a:solidFill>
                  <a:schemeClr val="tx2"/>
                </a:solidFill>
                <a:latin typeface="+mn-lt"/>
              </a:rPr>
              <a:t>Investments</a:t>
            </a:r>
          </a:p>
          <a:p>
            <a:r>
              <a:rPr lang="en-US" sz="7400" dirty="0">
                <a:solidFill>
                  <a:schemeClr val="tx2"/>
                </a:solidFill>
                <a:latin typeface="+mn-lt"/>
              </a:rPr>
              <a:t>Establish processes for collection/use of workforce-related data at provider and system levels to target and measure improvement efforts over time</a:t>
            </a:r>
          </a:p>
          <a:p>
            <a:pPr lvl="1">
              <a:buFont typeface="Calibri" panose="020F0502020204030204" pitchFamily="34" charset="0"/>
              <a:buChar char="—"/>
            </a:pPr>
            <a:r>
              <a:rPr lang="en-US" sz="7400" dirty="0">
                <a:solidFill>
                  <a:schemeClr val="tx2"/>
                </a:solidFill>
                <a:latin typeface="+mn-lt"/>
              </a:rPr>
              <a:t>Comprehensive statewide data analysis to target investments, track improvement over time</a:t>
            </a:r>
          </a:p>
          <a:p>
            <a:pPr lvl="1"/>
            <a:r>
              <a:rPr lang="en-US" sz="7400" dirty="0">
                <a:solidFill>
                  <a:schemeClr val="tx2"/>
                </a:solidFill>
                <a:latin typeface="+mn-lt"/>
              </a:rPr>
              <a:t>Provider-specific analysis and training/technical assistance to providers in analyzing and using their own data to guide/evaluate their organization’s efforts to address workforce issues</a:t>
            </a:r>
          </a:p>
          <a:p>
            <a:pPr lvl="0">
              <a:buClr>
                <a:srgbClr val="E87722"/>
              </a:buClr>
            </a:pPr>
            <a:r>
              <a:rPr lang="en-US" sz="7400" dirty="0">
                <a:solidFill>
                  <a:schemeClr val="tx2"/>
                </a:solidFill>
                <a:latin typeface="+mn-lt"/>
              </a:rPr>
              <a:t>Engage national experts to provide capacity-building training and technical assistance to providers to support adoption of evidence-based and best practices that have been shown to result in more effective recruitment, increased retention, and better outcomes for people served</a:t>
            </a:r>
          </a:p>
        </p:txBody>
      </p:sp>
    </p:spTree>
    <p:extLst>
      <p:ext uri="{BB962C8B-B14F-4D97-AF65-F5344CB8AC3E}">
        <p14:creationId xmlns:p14="http://schemas.microsoft.com/office/powerpoint/2010/main" val="3019982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Addressing Workforce Challenges </a:t>
            </a:r>
            <a:r>
              <a:rPr lang="en-US" sz="1200" dirty="0">
                <a:solidFill>
                  <a:schemeClr val="tx2"/>
                </a:solidFill>
                <a:latin typeface="Times New Roman" panose="02020603050405020304" pitchFamily="18" charset="0"/>
                <a:cs typeface="Times New Roman" panose="02020603050405020304" pitchFamily="18" charset="0"/>
              </a:rPr>
              <a:t>slide 2</a:t>
            </a:r>
          </a:p>
        </p:txBody>
      </p:sp>
      <p:sp>
        <p:nvSpPr>
          <p:cNvPr id="23555" name="Content Placeholder 6"/>
          <p:cNvSpPr>
            <a:spLocks noGrp="1"/>
          </p:cNvSpPr>
          <p:nvPr>
            <p:ph idx="1"/>
          </p:nvPr>
        </p:nvSpPr>
        <p:spPr>
          <a:xfrm>
            <a:off x="1767015" y="1171828"/>
            <a:ext cx="8839200" cy="5562600"/>
          </a:xfrm>
        </p:spPr>
        <p:txBody>
          <a:bodyPr>
            <a:normAutofit fontScale="92500"/>
          </a:bodyPr>
          <a:lstStyle/>
          <a:p>
            <a:pPr marL="0" indent="0">
              <a:buNone/>
            </a:pPr>
            <a:r>
              <a:rPr lang="en-US" sz="3000" b="1" dirty="0">
                <a:solidFill>
                  <a:schemeClr val="tx2"/>
                </a:solidFill>
                <a:latin typeface="Calibri" panose="020F0502020204030204" pitchFamily="34" charset="0"/>
                <a:cs typeface="Bitter"/>
              </a:rPr>
              <a:t>New “Opportunities”:  </a:t>
            </a:r>
            <a:r>
              <a:rPr lang="en-US" sz="3000" b="1" dirty="0">
                <a:solidFill>
                  <a:schemeClr val="tx2"/>
                </a:solidFill>
                <a:latin typeface="+mn-lt"/>
              </a:rPr>
              <a:t>A Multi-Prong Approach </a:t>
            </a:r>
            <a:br>
              <a:rPr lang="en-US" sz="4000" b="1" dirty="0">
                <a:solidFill>
                  <a:schemeClr val="tx2"/>
                </a:solidFill>
                <a:latin typeface="+mn-lt"/>
              </a:rPr>
            </a:br>
            <a:r>
              <a:rPr lang="en-US" sz="2600" b="1" dirty="0">
                <a:solidFill>
                  <a:schemeClr val="tx2"/>
                </a:solidFill>
                <a:latin typeface="+mn-lt"/>
              </a:rPr>
              <a:t>(</a:t>
            </a:r>
            <a:r>
              <a:rPr lang="en-US" sz="2600" b="1" i="1" dirty="0">
                <a:solidFill>
                  <a:schemeClr val="tx2"/>
                </a:solidFill>
                <a:latin typeface="+mn-lt"/>
              </a:rPr>
              <a:t>in addition to </a:t>
            </a:r>
            <a:r>
              <a:rPr lang="en-US" sz="2600" b="1" dirty="0">
                <a:solidFill>
                  <a:schemeClr val="tx2"/>
                </a:solidFill>
                <a:latin typeface="+mn-lt"/>
              </a:rPr>
              <a:t>competency-based training)</a:t>
            </a:r>
            <a:endParaRPr lang="en-US" sz="2600" b="1" dirty="0">
              <a:solidFill>
                <a:schemeClr val="tx2"/>
              </a:solidFill>
              <a:latin typeface="Calibri" panose="020F0502020204030204" pitchFamily="34" charset="0"/>
              <a:cs typeface="Times New Roman" panose="02020603050405020304" pitchFamily="18" charset="0"/>
            </a:endParaRPr>
          </a:p>
          <a:p>
            <a:pPr marL="284163" lvl="1" indent="-171450">
              <a:buClr>
                <a:srgbClr val="E87722"/>
              </a:buClr>
              <a:buFont typeface="Arial" panose="020B0604020202020204" pitchFamily="34" charset="0"/>
              <a:buChar char="•"/>
            </a:pPr>
            <a:br>
              <a:rPr lang="en-US" sz="1000" b="1" dirty="0">
                <a:solidFill>
                  <a:schemeClr val="tx2"/>
                </a:solidFill>
              </a:rPr>
            </a:br>
            <a:endParaRPr lang="en-US" sz="100" b="1" dirty="0">
              <a:solidFill>
                <a:schemeClr val="tx2"/>
              </a:solidFill>
              <a:latin typeface="+mn-lt"/>
              <a:cs typeface="Times New Roman" panose="02020603050405020304" pitchFamily="18" charset="0"/>
            </a:endParaRPr>
          </a:p>
          <a:p>
            <a:pPr marL="112713" lvl="1" indent="344488">
              <a:buClr>
                <a:srgbClr val="E87722"/>
              </a:buClr>
              <a:buFont typeface="Arial" panose="020B0604020202020204" pitchFamily="34" charset="0"/>
              <a:buChar char="•"/>
            </a:pPr>
            <a:r>
              <a:rPr lang="en-US" sz="2600" b="1" dirty="0">
                <a:solidFill>
                  <a:schemeClr val="tx2"/>
                </a:solidFill>
                <a:latin typeface="+mn-lt"/>
                <a:cs typeface="Times New Roman" panose="02020603050405020304" pitchFamily="18" charset="0"/>
              </a:rPr>
              <a:t>Workforce </a:t>
            </a:r>
            <a:r>
              <a:rPr lang="en-US" sz="2600" b="1" u="sng" dirty="0">
                <a:solidFill>
                  <a:schemeClr val="tx2"/>
                </a:solidFill>
                <a:latin typeface="+mn-lt"/>
                <a:cs typeface="Times New Roman" panose="02020603050405020304" pitchFamily="18" charset="0"/>
              </a:rPr>
              <a:t>Incentives</a:t>
            </a:r>
            <a:r>
              <a:rPr lang="en-US" sz="2600" dirty="0">
                <a:solidFill>
                  <a:schemeClr val="tx2"/>
                </a:solidFill>
                <a:latin typeface="+mn-lt"/>
                <a:cs typeface="Times New Roman" panose="02020603050405020304" pitchFamily="18" charset="0"/>
              </a:rPr>
              <a:t> in the form of increased wages for higher </a:t>
            </a:r>
            <a:br>
              <a:rPr lang="en-US" sz="2600" dirty="0">
                <a:solidFill>
                  <a:schemeClr val="tx2"/>
                </a:solidFill>
                <a:latin typeface="+mn-lt"/>
                <a:cs typeface="Times New Roman" panose="02020603050405020304" pitchFamily="18" charset="0"/>
              </a:rPr>
            </a:br>
            <a:r>
              <a:rPr lang="en-US" sz="2600" dirty="0">
                <a:solidFill>
                  <a:schemeClr val="tx2"/>
                </a:solidFill>
                <a:latin typeface="+mn-lt"/>
                <a:cs typeface="Times New Roman" panose="02020603050405020304" pitchFamily="18" charset="0"/>
              </a:rPr>
              <a:t>     levels of competency, i.e., training/certification, and tenure</a:t>
            </a:r>
            <a:endParaRPr lang="en-US" sz="2600" b="1" u="sng" dirty="0">
              <a:solidFill>
                <a:schemeClr val="tx2"/>
              </a:solidFill>
              <a:latin typeface="+mn-lt"/>
              <a:cs typeface="Times New Roman" panose="02020603050405020304" pitchFamily="18" charset="0"/>
            </a:endParaRPr>
          </a:p>
          <a:p>
            <a:pPr marL="112713" lvl="1" indent="344488">
              <a:buClr>
                <a:srgbClr val="E87722"/>
              </a:buClr>
              <a:buFont typeface="Arial" panose="020B0604020202020204" pitchFamily="34" charset="0"/>
              <a:buChar char="•"/>
            </a:pPr>
            <a:r>
              <a:rPr lang="en-US" sz="2600" b="1" dirty="0">
                <a:solidFill>
                  <a:schemeClr val="tx2"/>
                </a:solidFill>
                <a:latin typeface="+mn-lt"/>
                <a:cs typeface="Times New Roman" panose="02020603050405020304" pitchFamily="18" charset="0"/>
              </a:rPr>
              <a:t>Provider </a:t>
            </a:r>
            <a:r>
              <a:rPr lang="en-US" sz="2600" b="1" u="sng" dirty="0">
                <a:solidFill>
                  <a:schemeClr val="tx2"/>
                </a:solidFill>
                <a:latin typeface="+mn-lt"/>
                <a:cs typeface="Times New Roman" panose="02020603050405020304" pitchFamily="18" charset="0"/>
              </a:rPr>
              <a:t>Incentives</a:t>
            </a:r>
            <a:r>
              <a:rPr lang="en-US" sz="2600" b="1" dirty="0">
                <a:solidFill>
                  <a:schemeClr val="tx2"/>
                </a:solidFill>
                <a:latin typeface="+mn-lt"/>
                <a:cs typeface="Times New Roman" panose="02020603050405020304" pitchFamily="18" charset="0"/>
              </a:rPr>
              <a:t> for </a:t>
            </a:r>
            <a:r>
              <a:rPr lang="en-US" sz="2600" b="1" i="1" u="sng" dirty="0">
                <a:solidFill>
                  <a:schemeClr val="tx2"/>
                </a:solidFill>
                <a:latin typeface="+mn-lt"/>
                <a:cs typeface="Times New Roman" panose="02020603050405020304" pitchFamily="18" charset="0"/>
              </a:rPr>
              <a:t>practices</a:t>
            </a:r>
            <a:r>
              <a:rPr lang="en-US" sz="2600" b="1" dirty="0">
                <a:solidFill>
                  <a:schemeClr val="tx2"/>
                </a:solidFill>
                <a:latin typeface="+mn-lt"/>
                <a:cs typeface="Times New Roman" panose="02020603050405020304" pitchFamily="18" charset="0"/>
              </a:rPr>
              <a:t> that will lead to desired </a:t>
            </a:r>
            <a:br>
              <a:rPr lang="en-US" sz="2600" b="1" dirty="0">
                <a:solidFill>
                  <a:schemeClr val="tx2"/>
                </a:solidFill>
                <a:latin typeface="+mn-lt"/>
                <a:cs typeface="Times New Roman" panose="02020603050405020304" pitchFamily="18" charset="0"/>
              </a:rPr>
            </a:br>
            <a:r>
              <a:rPr lang="en-US" sz="2600" b="1" dirty="0">
                <a:solidFill>
                  <a:schemeClr val="tx2"/>
                </a:solidFill>
                <a:latin typeface="+mn-lt"/>
                <a:cs typeface="Times New Roman" panose="02020603050405020304" pitchFamily="18" charset="0"/>
              </a:rPr>
              <a:t>     </a:t>
            </a:r>
            <a:r>
              <a:rPr lang="en-US" sz="2600" b="1" i="1" u="sng" dirty="0">
                <a:solidFill>
                  <a:schemeClr val="tx2"/>
                </a:solidFill>
                <a:latin typeface="+mn-lt"/>
                <a:cs typeface="Times New Roman" panose="02020603050405020304" pitchFamily="18" charset="0"/>
              </a:rPr>
              <a:t>outcomes</a:t>
            </a:r>
            <a:r>
              <a:rPr lang="en-US" sz="2600" b="1" dirty="0">
                <a:solidFill>
                  <a:schemeClr val="tx2"/>
                </a:solidFill>
                <a:latin typeface="+mn-lt"/>
                <a:cs typeface="Times New Roman" panose="02020603050405020304" pitchFamily="18" charset="0"/>
              </a:rPr>
              <a:t>:</a:t>
            </a:r>
          </a:p>
          <a:p>
            <a:pPr marL="855663" lvl="2" indent="-342900">
              <a:buClr>
                <a:srgbClr val="E87722"/>
              </a:buClr>
              <a:buFont typeface="Calibri" panose="020F0502020204030204" pitchFamily="34" charset="0"/>
              <a:buChar char="—"/>
            </a:pPr>
            <a:r>
              <a:rPr lang="en-US" sz="2200" dirty="0">
                <a:solidFill>
                  <a:schemeClr val="tx2"/>
                </a:solidFill>
                <a:latin typeface="+mn-lt"/>
                <a:cs typeface="Times New Roman" panose="02020603050405020304" pitchFamily="18" charset="0"/>
              </a:rPr>
              <a:t>Data collection, reporting, and use at the provider level</a:t>
            </a:r>
          </a:p>
          <a:p>
            <a:pPr marL="855663" lvl="2" indent="-342900">
              <a:buClr>
                <a:srgbClr val="E87722"/>
              </a:buClr>
              <a:buFont typeface="Calibri" panose="020F0502020204030204" pitchFamily="34" charset="0"/>
              <a:buChar char="—"/>
            </a:pPr>
            <a:r>
              <a:rPr lang="en-US" sz="2200" dirty="0">
                <a:solidFill>
                  <a:schemeClr val="tx2"/>
                </a:solidFill>
                <a:latin typeface="+mn-lt"/>
                <a:cs typeface="Times New Roman" panose="02020603050405020304" pitchFamily="18" charset="0"/>
              </a:rPr>
              <a:t>Adoption of evidence-based and best practice approaches to workforce recruitment/retention and organization culture/business model changes</a:t>
            </a:r>
            <a:endParaRPr lang="en-US" sz="2200" dirty="0">
              <a:solidFill>
                <a:schemeClr val="tx2"/>
              </a:solidFill>
              <a:latin typeface="+mn-lt"/>
            </a:endParaRPr>
          </a:p>
          <a:p>
            <a:pPr marL="342900" lvl="1" indent="-342900">
              <a:buFont typeface="Arial" panose="020B0604020202020204" pitchFamily="34" charset="0"/>
              <a:buChar char="•"/>
            </a:pPr>
            <a:r>
              <a:rPr lang="en-US" sz="2600" b="1" dirty="0">
                <a:solidFill>
                  <a:schemeClr val="tx2"/>
                </a:solidFill>
                <a:latin typeface="+mn-lt"/>
              </a:rPr>
              <a:t>Transition to financial incentives for specific workforce and quality of life </a:t>
            </a:r>
            <a:r>
              <a:rPr lang="en-US" sz="2600" b="1" i="1" dirty="0">
                <a:solidFill>
                  <a:schemeClr val="tx2"/>
                </a:solidFill>
                <a:latin typeface="+mn-lt"/>
              </a:rPr>
              <a:t>outcomes</a:t>
            </a:r>
            <a:r>
              <a:rPr lang="en-US" sz="2600" b="1" dirty="0">
                <a:solidFill>
                  <a:schemeClr val="tx2"/>
                </a:solidFill>
                <a:latin typeface="+mn-lt"/>
              </a:rPr>
              <a:t> </a:t>
            </a:r>
            <a:r>
              <a:rPr lang="en-US" sz="2600" dirty="0">
                <a:solidFill>
                  <a:schemeClr val="tx2"/>
                </a:solidFill>
                <a:latin typeface="+mn-lt"/>
              </a:rPr>
              <a:t>once practices expected to result in the outcomes have been effectively adopted</a:t>
            </a:r>
          </a:p>
          <a:p>
            <a:r>
              <a:rPr lang="en-US" sz="2600" b="1" dirty="0">
                <a:solidFill>
                  <a:schemeClr val="tx2"/>
                </a:solidFill>
                <a:latin typeface="+mn-lt"/>
              </a:rPr>
              <a:t>Outcomes for persons served will be ultimate measure</a:t>
            </a:r>
          </a:p>
          <a:p>
            <a:pPr lvl="0">
              <a:buClr>
                <a:srgbClr val="E87722"/>
              </a:buClr>
            </a:pP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8545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Addressing Workforce Challenges </a:t>
            </a:r>
            <a:r>
              <a:rPr lang="en-US" sz="1200" dirty="0">
                <a:solidFill>
                  <a:schemeClr val="tx2"/>
                </a:solidFill>
                <a:latin typeface="Times New Roman" panose="02020603050405020304" pitchFamily="18" charset="0"/>
                <a:cs typeface="Times New Roman" panose="02020603050405020304" pitchFamily="18" charset="0"/>
              </a:rPr>
              <a:t>slide 3</a:t>
            </a:r>
            <a:endParaRPr lang="en-US" sz="4000" dirty="0">
              <a:solidFill>
                <a:schemeClr val="tx2"/>
              </a:solidFill>
              <a:latin typeface="Times New Roman" panose="02020603050405020304" pitchFamily="18" charset="0"/>
              <a:cs typeface="Times New Roman" panose="02020603050405020304" pitchFamily="18" charset="0"/>
            </a:endParaRPr>
          </a:p>
        </p:txBody>
      </p:sp>
      <p:sp>
        <p:nvSpPr>
          <p:cNvPr id="4" name="Text Placeholder 3"/>
          <p:cNvSpPr txBox="1">
            <a:spLocks/>
          </p:cNvSpPr>
          <p:nvPr/>
        </p:nvSpPr>
        <p:spPr>
          <a:xfrm>
            <a:off x="1752600" y="1944130"/>
            <a:ext cx="3201924" cy="1315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bg2"/>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chemeClr val="bg2"/>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1B365D"/>
                </a:solidFill>
                <a:effectLst/>
                <a:uLnTx/>
                <a:uFillTx/>
                <a:latin typeface="Open Sans" panose="020B0606030504020204" pitchFamily="34" charset="0"/>
              </a:rPr>
              <a:t>Competency-Based TRAINING Program</a:t>
            </a:r>
          </a:p>
        </p:txBody>
      </p:sp>
      <p:pic>
        <p:nvPicPr>
          <p:cNvPr id="7" name="Picture 4" descr="Image result for image 3 legged stoo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511365"/>
            <a:ext cx="2057400" cy="2322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5"/>
          <p:cNvSpPr txBox="1">
            <a:spLocks/>
          </p:cNvSpPr>
          <p:nvPr/>
        </p:nvSpPr>
        <p:spPr>
          <a:xfrm>
            <a:off x="7391400" y="1944131"/>
            <a:ext cx="3060192" cy="13867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1B365D"/>
                </a:solidFill>
                <a:effectLst/>
                <a:uLnTx/>
                <a:uFillTx/>
                <a:latin typeface="Calibri"/>
                <a:ea typeface="+mn-ea"/>
                <a:cs typeface="+mn-cs"/>
              </a:rPr>
              <a:t>Non-Recurring INVESTMENT in Capacity- Building Supports</a:t>
            </a:r>
          </a:p>
        </p:txBody>
      </p:sp>
      <p:sp>
        <p:nvSpPr>
          <p:cNvPr id="8" name="Cross 7" descr="Plus sign to indicate that Competency-based training plus aligned financial incentives plus Non-recurring investment in capacity building support are all needed to address workforce challenges"/>
          <p:cNvSpPr/>
          <p:nvPr/>
        </p:nvSpPr>
        <p:spPr>
          <a:xfrm>
            <a:off x="3429000" y="4052580"/>
            <a:ext cx="533400" cy="53340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Cross 8" descr="Plus sign to indicate that Competency-based training plus aligned financial incentives plus Non-recurring investment in capacity building support are all needed to address workforce challenges"/>
          <p:cNvSpPr/>
          <p:nvPr/>
        </p:nvSpPr>
        <p:spPr>
          <a:xfrm>
            <a:off x="8229600" y="4084983"/>
            <a:ext cx="533400" cy="53340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 Placeholder 5"/>
          <p:cNvSpPr txBox="1">
            <a:spLocks/>
          </p:cNvSpPr>
          <p:nvPr/>
        </p:nvSpPr>
        <p:spPr>
          <a:xfrm>
            <a:off x="4486314" y="4800600"/>
            <a:ext cx="3060192" cy="1219200"/>
          </a:xfrm>
          <a:prstGeom prst="rect">
            <a:avLst/>
          </a:prstGeom>
        </p:spPr>
        <p:txBody>
          <a:bodyPr vert="horz" lIns="91440" tIns="45720" rIns="91440" bIns="45720" rtlCol="0" anchor="ctr">
            <a:normAutofit/>
          </a:bodyPr>
          <a:lstStyle>
            <a:lvl1pPr marL="0" indent="0" algn="ctr" defTabSz="457200" rtl="0" eaLnBrk="0" fontAlgn="base" hangingPunct="0">
              <a:spcBef>
                <a:spcPct val="20000"/>
              </a:spcBef>
              <a:spcAft>
                <a:spcPct val="0"/>
              </a:spcAft>
              <a:buFont typeface="Arial" charset="0"/>
              <a:buNone/>
              <a:defRPr sz="2400" b="0" i="0" kern="1200">
                <a:solidFill>
                  <a:schemeClr val="tx2"/>
                </a:solidFill>
                <a:latin typeface="+mj-lt"/>
                <a:ea typeface="ＭＳ Ｐゴシック" pitchFamily="19" charset="-128"/>
                <a:cs typeface="ＭＳ Ｐゴシック" pitchFamily="19" charset="-128"/>
              </a:defRPr>
            </a:lvl1pPr>
            <a:lvl2pPr marL="457200" indent="0" algn="l" defTabSz="457200" rtl="0" eaLnBrk="0" fontAlgn="base" hangingPunct="0">
              <a:spcBef>
                <a:spcPct val="20000"/>
              </a:spcBef>
              <a:spcAft>
                <a:spcPct val="0"/>
              </a:spcAft>
              <a:buFont typeface="Arial" charset="0"/>
              <a:buNone/>
              <a:defRPr sz="2000" b="1" kern="1200">
                <a:solidFill>
                  <a:schemeClr val="tx1"/>
                </a:solidFill>
                <a:latin typeface="+mn-lt"/>
                <a:ea typeface="ＭＳ Ｐゴシック" pitchFamily="19" charset="-128"/>
                <a:cs typeface="+mn-cs"/>
              </a:defRPr>
            </a:lvl2pPr>
            <a:lvl3pPr marL="914400" indent="0" algn="l" defTabSz="457200" rtl="0" eaLnBrk="0" fontAlgn="base" hangingPunct="0">
              <a:spcBef>
                <a:spcPct val="20000"/>
              </a:spcBef>
              <a:spcAft>
                <a:spcPct val="0"/>
              </a:spcAft>
              <a:buFont typeface="Arial" charset="0"/>
              <a:buNone/>
              <a:defRPr sz="1800" b="1" kern="1200">
                <a:solidFill>
                  <a:schemeClr val="tx1"/>
                </a:solidFill>
                <a:latin typeface="+mn-lt"/>
                <a:ea typeface="ＭＳ Ｐゴシック" pitchFamily="19" charset="-128"/>
                <a:cs typeface="+mn-cs"/>
              </a:defRPr>
            </a:lvl3pPr>
            <a:lvl4pPr marL="13716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pitchFamily="19" charset="-128"/>
                <a:cs typeface="+mn-cs"/>
              </a:defRPr>
            </a:lvl4pPr>
            <a:lvl5pPr marL="18288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pitchFamily="19" charset="-128"/>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srgbClr val="1B365D"/>
                </a:solidFill>
                <a:effectLst/>
                <a:uLnTx/>
                <a:uFillTx/>
                <a:latin typeface="Calibri"/>
                <a:ea typeface="ＭＳ Ｐゴシック" pitchFamily="19" charset="-128"/>
              </a:rPr>
              <a:t>Aligned Financial INCENTIVES</a:t>
            </a:r>
          </a:p>
        </p:txBody>
      </p:sp>
    </p:spTree>
    <p:extLst>
      <p:ext uri="{BB962C8B-B14F-4D97-AF65-F5344CB8AC3E}">
        <p14:creationId xmlns:p14="http://schemas.microsoft.com/office/powerpoint/2010/main" val="308115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a:t>
            </a:r>
            <a:r>
              <a:rPr lang="en-US" sz="1200" dirty="0">
                <a:solidFill>
                  <a:schemeClr val="tx2"/>
                </a:solidFill>
                <a:latin typeface="Times New Roman" panose="02020603050405020304" pitchFamily="18" charset="0"/>
                <a:cs typeface="Times New Roman" panose="02020603050405020304" pitchFamily="18" charset="0"/>
              </a:rPr>
              <a:t> slide 1of 3</a:t>
            </a:r>
            <a:endParaRPr lang="en-US" sz="4000" dirty="0">
              <a:latin typeface="Times New Roman" panose="02020603050405020304" pitchFamily="18" charset="0"/>
              <a:cs typeface="Times New Roman" panose="02020603050405020304" pitchFamily="18" charset="0"/>
            </a:endParaRPr>
          </a:p>
        </p:txBody>
      </p:sp>
      <p:sp>
        <p:nvSpPr>
          <p:cNvPr id="23555" name="Content Placeholder 6"/>
          <p:cNvSpPr>
            <a:spLocks noGrp="1"/>
          </p:cNvSpPr>
          <p:nvPr>
            <p:ph idx="1"/>
          </p:nvPr>
        </p:nvSpPr>
        <p:spPr>
          <a:xfrm>
            <a:off x="1709532" y="1178815"/>
            <a:ext cx="8839200" cy="5562600"/>
          </a:xfrm>
        </p:spPr>
        <p:txBody>
          <a:bodyPr>
            <a:normAutofit fontScale="92500" lnSpcReduction="20000"/>
          </a:bodyPr>
          <a:lstStyle/>
          <a:p>
            <a:pPr marL="0" indent="0">
              <a:buNone/>
            </a:pPr>
            <a:r>
              <a:rPr lang="en-US" sz="2600" b="1" dirty="0">
                <a:solidFill>
                  <a:schemeClr val="tx2"/>
                </a:solidFill>
                <a:latin typeface="Calibri" panose="020F0502020204030204" pitchFamily="34" charset="0"/>
                <a:cs typeface="Bitter"/>
              </a:rPr>
              <a:t>Status Detail</a:t>
            </a:r>
          </a:p>
          <a:p>
            <a:pPr>
              <a:buFont typeface="Wingdings" panose="05000000000000000000" pitchFamily="2" charset="2"/>
              <a:buChar char="ü"/>
            </a:pPr>
            <a:r>
              <a:rPr lang="en-US" sz="2000" dirty="0">
                <a:solidFill>
                  <a:schemeClr val="tx2"/>
                </a:solidFill>
                <a:latin typeface="Calibri" panose="020F0502020204030204" pitchFamily="34" charset="0"/>
              </a:rPr>
              <a:t>WF 2018 Survey and report complete</a:t>
            </a:r>
          </a:p>
          <a:p>
            <a:pPr>
              <a:buFont typeface="Wingdings" panose="05000000000000000000" pitchFamily="2" charset="2"/>
              <a:buChar char="ü"/>
            </a:pPr>
            <a:r>
              <a:rPr lang="en-US" sz="2000" dirty="0">
                <a:solidFill>
                  <a:schemeClr val="tx2"/>
                </a:solidFill>
                <a:latin typeface="Calibri" panose="020F0502020204030204" pitchFamily="34" charset="0"/>
              </a:rPr>
              <a:t>WF 2019 Survey  and report complete</a:t>
            </a:r>
          </a:p>
          <a:p>
            <a:pPr>
              <a:buFont typeface="Wingdings" panose="05000000000000000000" pitchFamily="2" charset="2"/>
              <a:buChar char="ü"/>
            </a:pPr>
            <a:r>
              <a:rPr lang="en-US" sz="2000" dirty="0">
                <a:solidFill>
                  <a:schemeClr val="tx2"/>
                </a:solidFill>
                <a:latin typeface="Calibri" panose="020F0502020204030204" pitchFamily="34" charset="0"/>
              </a:rPr>
              <a:t>WF 2020 Survey  and report complete</a:t>
            </a:r>
          </a:p>
          <a:p>
            <a:r>
              <a:rPr lang="en-US" sz="2000" dirty="0">
                <a:solidFill>
                  <a:schemeClr val="tx2"/>
                </a:solidFill>
                <a:latin typeface="Calibri" panose="020F0502020204030204" pitchFamily="34" charset="0"/>
              </a:rPr>
              <a:t>Annual report includes State and Provider Level Findings Reports (descriptive statistics for key variables such as turnover, vacancy, and wages) </a:t>
            </a:r>
          </a:p>
          <a:p>
            <a:r>
              <a:rPr lang="en-US" sz="2000" dirty="0">
                <a:solidFill>
                  <a:schemeClr val="tx2"/>
                </a:solidFill>
                <a:latin typeface="Calibri" panose="020F0502020204030204" pitchFamily="34" charset="0"/>
              </a:rPr>
              <a:t>Year 1 Understanding Survey Data Training Cohort 1 September 2019</a:t>
            </a:r>
          </a:p>
          <a:p>
            <a:r>
              <a:rPr lang="en-US" sz="2000" dirty="0">
                <a:solidFill>
                  <a:schemeClr val="tx2"/>
                </a:solidFill>
                <a:latin typeface="Calibri" panose="020F0502020204030204" pitchFamily="34" charset="0"/>
              </a:rPr>
              <a:t>Year 2 Understanding Survey Data Training Cohort 2 October 2020</a:t>
            </a:r>
          </a:p>
          <a:p>
            <a:r>
              <a:rPr lang="en-US" sz="2000" dirty="0">
                <a:solidFill>
                  <a:schemeClr val="tx2"/>
                </a:solidFill>
                <a:latin typeface="Calibri" panose="020F0502020204030204" pitchFamily="34" charset="0"/>
              </a:rPr>
              <a:t>Year 3 Understanding Survey Data Training Cohort 3 October 2021</a:t>
            </a:r>
          </a:p>
          <a:p>
            <a:pPr lvl="1">
              <a:buFont typeface="Wingdings" panose="05000000000000000000" pitchFamily="2" charset="2"/>
              <a:buChar char="q"/>
            </a:pPr>
            <a:r>
              <a:rPr lang="en-US" dirty="0">
                <a:solidFill>
                  <a:schemeClr val="tx2"/>
                </a:solidFill>
                <a:latin typeface="Calibri" panose="020F0502020204030204" pitchFamily="34" charset="0"/>
              </a:rPr>
              <a:t>Year 1 - Three training sessions in each grand region of Tennessee helped Cohort 1 Providers understand how to best utilize their Survey Report data, including identification of workforce interventions that are provider-specific.  </a:t>
            </a:r>
          </a:p>
          <a:p>
            <a:pPr lvl="2">
              <a:buFont typeface="Courier New" panose="02070309020205020404" pitchFamily="49" charset="0"/>
              <a:buChar char="o"/>
            </a:pPr>
            <a:r>
              <a:rPr lang="en-US" sz="2000" dirty="0">
                <a:solidFill>
                  <a:schemeClr val="tx2"/>
                </a:solidFill>
                <a:latin typeface="Calibri" panose="020F0502020204030204" pitchFamily="34" charset="0"/>
              </a:rPr>
              <a:t>Understanding Survey data and methods for taking-action</a:t>
            </a:r>
          </a:p>
          <a:p>
            <a:pPr lvl="2">
              <a:buFont typeface="Courier New" panose="02070309020205020404" pitchFamily="49" charset="0"/>
              <a:buChar char="o"/>
            </a:pPr>
            <a:r>
              <a:rPr lang="en-US" sz="2000" dirty="0">
                <a:solidFill>
                  <a:schemeClr val="tx2"/>
                </a:solidFill>
                <a:latin typeface="Calibri" panose="020F0502020204030204" pitchFamily="34" charset="0"/>
              </a:rPr>
              <a:t>Selecting workforce solution strategies based on data</a:t>
            </a:r>
          </a:p>
          <a:p>
            <a:pPr lvl="2">
              <a:buFont typeface="Courier New" panose="02070309020205020404" pitchFamily="49" charset="0"/>
              <a:buChar char="o"/>
            </a:pPr>
            <a:r>
              <a:rPr lang="en-US" sz="2000" dirty="0">
                <a:solidFill>
                  <a:schemeClr val="tx2"/>
                </a:solidFill>
                <a:latin typeface="Calibri" panose="020F0502020204030204" pitchFamily="34" charset="0"/>
              </a:rPr>
              <a:t>Measuring outcomes of implementation</a:t>
            </a:r>
          </a:p>
          <a:p>
            <a:pPr lvl="1">
              <a:buFont typeface="Wingdings" panose="05000000000000000000" pitchFamily="2" charset="2"/>
              <a:buChar char="q"/>
            </a:pPr>
            <a:r>
              <a:rPr lang="en-US" dirty="0">
                <a:solidFill>
                  <a:schemeClr val="tx2"/>
                </a:solidFill>
                <a:latin typeface="Calibri" panose="020F0502020204030204" pitchFamily="34" charset="0"/>
              </a:rPr>
              <a:t> Year 2 – Replicate survey, analysis, reporting, training, and technical assistance with Cohort 2 Providers</a:t>
            </a:r>
          </a:p>
          <a:p>
            <a:pPr lvl="1">
              <a:buFont typeface="Wingdings" panose="05000000000000000000" pitchFamily="2" charset="2"/>
              <a:buChar char="q"/>
            </a:pPr>
            <a:r>
              <a:rPr lang="en-US" dirty="0">
                <a:solidFill>
                  <a:schemeClr val="tx2"/>
                </a:solidFill>
                <a:latin typeface="Calibri" panose="020F0502020204030204" pitchFamily="34" charset="0"/>
              </a:rPr>
              <a:t>Year 3 – Replicate survey, analysis, reporting, training, and technical assistance with Cohort 3 Providers</a:t>
            </a:r>
          </a:p>
          <a:p>
            <a:pPr lvl="1">
              <a:buFont typeface="Courier New" panose="02070309020205020404" pitchFamily="49" charset="0"/>
              <a:buChar char="o"/>
            </a:pPr>
            <a:endParaRPr lang="en-US" dirty="0">
              <a:solidFill>
                <a:schemeClr val="tx2"/>
              </a:solidFill>
              <a:latin typeface="Calibri" panose="020F0502020204030204" pitchFamily="34" charset="0"/>
            </a:endParaRPr>
          </a:p>
          <a:p>
            <a:pPr lvl="1">
              <a:buFont typeface="Courier New" panose="02070309020205020404" pitchFamily="49" charset="0"/>
              <a:buChar char="o"/>
            </a:pPr>
            <a:endParaRPr lang="en-US" sz="2200" dirty="0">
              <a:solidFill>
                <a:schemeClr val="tx2"/>
              </a:solidFill>
              <a:latin typeface="Calibri" panose="020F0502020204030204" pitchFamily="34" charset="0"/>
            </a:endParaRPr>
          </a:p>
          <a:p>
            <a:pPr>
              <a:buFont typeface="Courier New" panose="02070309020205020404" pitchFamily="49" charset="0"/>
              <a:buChar char="o"/>
            </a:pPr>
            <a:endParaRPr lang="en-US" dirty="0">
              <a:latin typeface="Calibri" panose="020F0502020204030204" pitchFamily="34" charset="0"/>
              <a:ea typeface="Calibri"/>
              <a:cs typeface="Times New Roman"/>
            </a:endParaRPr>
          </a:p>
        </p:txBody>
      </p:sp>
    </p:spTree>
    <p:extLst>
      <p:ext uri="{BB962C8B-B14F-4D97-AF65-F5344CB8AC3E}">
        <p14:creationId xmlns:p14="http://schemas.microsoft.com/office/powerpoint/2010/main" val="256951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 </a:t>
            </a:r>
            <a:r>
              <a:rPr lang="en-US" sz="1200" dirty="0">
                <a:solidFill>
                  <a:schemeClr val="tx2"/>
                </a:solidFill>
                <a:latin typeface="Times New Roman" panose="02020603050405020304" pitchFamily="18" charset="0"/>
                <a:cs typeface="Times New Roman" panose="02020603050405020304" pitchFamily="18" charset="0"/>
              </a:rPr>
              <a:t>slide 2 of 3</a:t>
            </a:r>
            <a:endParaRPr lang="en-US" sz="4000" dirty="0">
              <a:solidFill>
                <a:schemeClr val="tx2"/>
              </a:solidFill>
              <a:latin typeface="Times New Roman" panose="02020603050405020304" pitchFamily="18" charset="0"/>
              <a:cs typeface="Times New Roman" panose="02020603050405020304" pitchFamily="18" charset="0"/>
            </a:endParaRPr>
          </a:p>
        </p:txBody>
      </p:sp>
      <p:sp>
        <p:nvSpPr>
          <p:cNvPr id="23555" name="Content Placeholder 6"/>
          <p:cNvSpPr>
            <a:spLocks noGrp="1"/>
          </p:cNvSpPr>
          <p:nvPr>
            <p:ph idx="1"/>
          </p:nvPr>
        </p:nvSpPr>
        <p:spPr>
          <a:xfrm>
            <a:off x="1709532" y="1178815"/>
            <a:ext cx="8839200" cy="5562600"/>
          </a:xfrm>
        </p:spPr>
        <p:txBody>
          <a:bodyPr>
            <a:normAutofit fontScale="92500" lnSpcReduction="10000"/>
          </a:bodyPr>
          <a:lstStyle/>
          <a:p>
            <a:pPr marL="0" indent="0">
              <a:buNone/>
            </a:pPr>
            <a:r>
              <a:rPr lang="en-US" sz="2600" b="1" dirty="0">
                <a:solidFill>
                  <a:schemeClr val="tx2"/>
                </a:solidFill>
                <a:latin typeface="Calibri" panose="020F0502020204030204" pitchFamily="34" charset="0"/>
                <a:cs typeface="Bitter"/>
              </a:rPr>
              <a:t>Status Detail</a:t>
            </a:r>
          </a:p>
          <a:p>
            <a:r>
              <a:rPr lang="en-US" sz="2600" dirty="0">
                <a:solidFill>
                  <a:schemeClr val="tx2"/>
                </a:solidFill>
                <a:latin typeface="Calibri" panose="020F0502020204030204" pitchFamily="34" charset="0"/>
                <a:cs typeface="Times New Roman"/>
              </a:rPr>
              <a:t>A </a:t>
            </a:r>
            <a:r>
              <a:rPr lang="en-US" sz="2600" dirty="0">
                <a:solidFill>
                  <a:schemeClr val="tx2"/>
                </a:solidFill>
                <a:latin typeface="Calibri" panose="020F0502020204030204" pitchFamily="34" charset="0"/>
              </a:rPr>
              <a:t>Workforce Data Toolkit has been developed.  The baseline Workforce Data Toolkit is used for  in-person Identified Provider training sessions. The Workforce Data Toolkit includes evidence-based tools to use for workforce solutions pertaining to the following subject matter areas</a:t>
            </a:r>
          </a:p>
          <a:p>
            <a:pPr lvl="1"/>
            <a:r>
              <a:rPr lang="en-US" sz="2200" dirty="0">
                <a:solidFill>
                  <a:schemeClr val="tx2"/>
                </a:solidFill>
                <a:latin typeface="Calibri" panose="020F0502020204030204" pitchFamily="34" charset="0"/>
              </a:rPr>
              <a:t>Realistic job preview</a:t>
            </a:r>
          </a:p>
          <a:p>
            <a:pPr lvl="1"/>
            <a:r>
              <a:rPr lang="en-US" sz="2200" dirty="0">
                <a:solidFill>
                  <a:schemeClr val="tx2"/>
                </a:solidFill>
                <a:latin typeface="Calibri" panose="020F0502020204030204" pitchFamily="34" charset="0"/>
              </a:rPr>
              <a:t>Public Service Announcements</a:t>
            </a:r>
          </a:p>
          <a:p>
            <a:pPr lvl="1"/>
            <a:r>
              <a:rPr lang="en-US" sz="2200" dirty="0">
                <a:solidFill>
                  <a:schemeClr val="tx2"/>
                </a:solidFill>
                <a:latin typeface="Calibri" panose="020F0502020204030204" pitchFamily="34" charset="0"/>
              </a:rPr>
              <a:t>Structured behavioral interview protocols for all CMS core competency areas</a:t>
            </a:r>
          </a:p>
          <a:p>
            <a:pPr lvl="1"/>
            <a:r>
              <a:rPr lang="en-US" sz="2200" dirty="0">
                <a:solidFill>
                  <a:schemeClr val="tx2"/>
                </a:solidFill>
                <a:latin typeface="Calibri" panose="020F0502020204030204" pitchFamily="34" charset="0"/>
              </a:rPr>
              <a:t>Targeted marketing materials </a:t>
            </a:r>
          </a:p>
          <a:p>
            <a:pPr lvl="1"/>
            <a:r>
              <a:rPr lang="en-US" sz="2200" dirty="0">
                <a:solidFill>
                  <a:schemeClr val="tx2"/>
                </a:solidFill>
                <a:latin typeface="Calibri" panose="020F0502020204030204" pitchFamily="34" charset="0"/>
                <a:hlinkClick r:id="rId3" action="ppaction://hlinkpres?slideindex=1&amp;slidetitle="/>
              </a:rPr>
              <a:t>z.umn.edu/tenncareworkforcetoolkitorganizational-readiness</a:t>
            </a:r>
            <a:endParaRPr lang="en-US" sz="2200" dirty="0">
              <a:solidFill>
                <a:schemeClr val="tx2"/>
              </a:solidFill>
              <a:latin typeface="Calibri" panose="020F0502020204030204" pitchFamily="34" charset="0"/>
            </a:endParaRPr>
          </a:p>
          <a:p>
            <a:r>
              <a:rPr lang="en-US" sz="2600" dirty="0">
                <a:solidFill>
                  <a:schemeClr val="tx2"/>
                </a:solidFill>
                <a:latin typeface="Calibri" panose="020F0502020204030204" pitchFamily="34" charset="0"/>
              </a:rPr>
              <a:t>A classroom training module that teaches providers how to use the tools in the Workforce Data Toolkit has been developed and is used for each Cohort.</a:t>
            </a:r>
          </a:p>
          <a:p>
            <a:endParaRPr lang="en-US" sz="2000" dirty="0">
              <a:latin typeface="Calibri" panose="020F0502020204030204" pitchFamily="34" charset="0"/>
              <a:ea typeface="Calibri"/>
              <a:cs typeface="Times New Roman"/>
            </a:endParaRPr>
          </a:p>
          <a:p>
            <a:pPr marL="571500" lvl="2" indent="0">
              <a:lnSpc>
                <a:spcPct val="115000"/>
              </a:lnSpc>
              <a:spcBef>
                <a:spcPts val="0"/>
              </a:spcBef>
              <a:buNone/>
            </a:pPr>
            <a:endParaRPr lang="en-US" dirty="0">
              <a:latin typeface="Calibri" panose="020F0502020204030204" pitchFamily="34" charset="0"/>
              <a:ea typeface="Calibri"/>
              <a:cs typeface="Times New Roman"/>
            </a:endParaRPr>
          </a:p>
        </p:txBody>
      </p:sp>
    </p:spTree>
    <p:extLst>
      <p:ext uri="{BB962C8B-B14F-4D97-AF65-F5344CB8AC3E}">
        <p14:creationId xmlns:p14="http://schemas.microsoft.com/office/powerpoint/2010/main" val="1455882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 </a:t>
            </a:r>
            <a:r>
              <a:rPr lang="en-US" sz="1200" dirty="0">
                <a:solidFill>
                  <a:schemeClr val="tx2"/>
                </a:solidFill>
                <a:latin typeface="Times New Roman" panose="02020603050405020304" pitchFamily="18" charset="0"/>
                <a:cs typeface="Times New Roman" panose="02020603050405020304" pitchFamily="18" charset="0"/>
              </a:rPr>
              <a:t>slide 3 of 3</a:t>
            </a:r>
            <a:endParaRPr lang="en-US" sz="4000" dirty="0">
              <a:solidFill>
                <a:schemeClr val="tx2"/>
              </a:solidFill>
              <a:latin typeface="Times New Roman" panose="02020603050405020304" pitchFamily="18" charset="0"/>
              <a:cs typeface="Times New Roman" panose="02020603050405020304" pitchFamily="18" charset="0"/>
            </a:endParaRPr>
          </a:p>
        </p:txBody>
      </p:sp>
      <p:sp>
        <p:nvSpPr>
          <p:cNvPr id="23555" name="Content Placeholder 6"/>
          <p:cNvSpPr>
            <a:spLocks noGrp="1"/>
          </p:cNvSpPr>
          <p:nvPr>
            <p:ph idx="1"/>
          </p:nvPr>
        </p:nvSpPr>
        <p:spPr>
          <a:xfrm>
            <a:off x="1709532" y="1178815"/>
            <a:ext cx="8839200" cy="5562600"/>
          </a:xfrm>
        </p:spPr>
        <p:txBody>
          <a:bodyPr>
            <a:normAutofit fontScale="62500" lnSpcReduction="20000"/>
          </a:bodyPr>
          <a:lstStyle/>
          <a:p>
            <a:pPr marL="0" indent="0">
              <a:buNone/>
            </a:pPr>
            <a:r>
              <a:rPr lang="en-US" sz="3400" b="1" dirty="0">
                <a:solidFill>
                  <a:schemeClr val="tx2"/>
                </a:solidFill>
                <a:latin typeface="Calibri" panose="020F0502020204030204" pitchFamily="34" charset="0"/>
                <a:cs typeface="Bitter"/>
              </a:rPr>
              <a:t>Status Detail</a:t>
            </a:r>
          </a:p>
          <a:p>
            <a:r>
              <a:rPr lang="en-US" sz="2900" dirty="0">
                <a:solidFill>
                  <a:schemeClr val="tx2"/>
                </a:solidFill>
                <a:latin typeface="Calibri" panose="020F0502020204030204" pitchFamily="34" charset="0"/>
              </a:rPr>
              <a:t>Post-Regional Technical Assistance to Providers will occurs in Q4 following Workforce Training. </a:t>
            </a:r>
          </a:p>
          <a:p>
            <a:pPr lvl="1"/>
            <a:r>
              <a:rPr lang="en-US" sz="2900" dirty="0">
                <a:solidFill>
                  <a:schemeClr val="tx2"/>
                </a:solidFill>
                <a:latin typeface="Calibri" panose="020F0502020204030204" pitchFamily="34" charset="0"/>
              </a:rPr>
              <a:t>In addition to Regional Training, targeted in-depth technical consulting is provided to all Identified Providers in</a:t>
            </a:r>
            <a:r>
              <a:rPr lang="en-US" sz="2900" b="1" dirty="0">
                <a:solidFill>
                  <a:schemeClr val="tx2"/>
                </a:solidFill>
                <a:latin typeface="Calibri" panose="020F0502020204030204" pitchFamily="34" charset="0"/>
              </a:rPr>
              <a:t> three separate phases/cohorts </a:t>
            </a:r>
            <a:r>
              <a:rPr lang="en-US" sz="2900" dirty="0">
                <a:solidFill>
                  <a:schemeClr val="tx2"/>
                </a:solidFill>
                <a:latin typeface="Calibri" panose="020F0502020204030204" pitchFamily="34" charset="0"/>
              </a:rPr>
              <a:t>to help Providers understand Survey Report data, develop an action plan, and implement workforce solution strategies</a:t>
            </a:r>
          </a:p>
          <a:p>
            <a:pPr lvl="2">
              <a:buFont typeface="Courier New" panose="02070309020205020404" pitchFamily="49" charset="0"/>
              <a:buChar char="o"/>
            </a:pPr>
            <a:r>
              <a:rPr lang="en-US" sz="2700" b="1" dirty="0">
                <a:solidFill>
                  <a:schemeClr val="tx2"/>
                </a:solidFill>
                <a:latin typeface="Calibri" panose="020F0502020204030204" pitchFamily="34" charset="0"/>
              </a:rPr>
              <a:t>Phase 1 Cohort 1 completed year-long technical consultation October 2020 with their first Tennessee Community of Practice meetings</a:t>
            </a:r>
          </a:p>
          <a:p>
            <a:pPr lvl="2">
              <a:buFont typeface="Courier New" panose="02070309020205020404" pitchFamily="49" charset="0"/>
              <a:buChar char="o"/>
            </a:pPr>
            <a:r>
              <a:rPr lang="en-US" sz="2700" b="1" dirty="0">
                <a:solidFill>
                  <a:schemeClr val="tx2"/>
                </a:solidFill>
                <a:latin typeface="Calibri" panose="020F0502020204030204" pitchFamily="34" charset="0"/>
              </a:rPr>
              <a:t>Phase 2 Cohort 2 completed year-long consultation September 2021</a:t>
            </a:r>
          </a:p>
          <a:p>
            <a:pPr lvl="2">
              <a:buFont typeface="Courier New" panose="02070309020205020404" pitchFamily="49" charset="0"/>
              <a:buChar char="o"/>
            </a:pPr>
            <a:r>
              <a:rPr lang="en-US" sz="2700" b="1" dirty="0">
                <a:solidFill>
                  <a:schemeClr val="tx2"/>
                </a:solidFill>
                <a:latin typeface="Calibri" panose="020F0502020204030204" pitchFamily="34" charset="0"/>
              </a:rPr>
              <a:t>Phase 3 Cohort 3 kick-off October 2021 with Understanding Survey Data Training</a:t>
            </a:r>
          </a:p>
          <a:p>
            <a:r>
              <a:rPr lang="en-US" sz="2900" dirty="0">
                <a:solidFill>
                  <a:schemeClr val="tx2"/>
                </a:solidFill>
                <a:latin typeface="Calibri" panose="020F0502020204030204" pitchFamily="34" charset="0"/>
              </a:rPr>
              <a:t>Workforce Coaches were identified and trained in Q2 2020 to conduct Post-Regional Training and assist Identified Providers in understanding the Workforce Data Toolkit</a:t>
            </a:r>
          </a:p>
          <a:p>
            <a:pPr lvl="1"/>
            <a:r>
              <a:rPr lang="en-US" sz="2900" dirty="0">
                <a:solidFill>
                  <a:schemeClr val="tx2"/>
                </a:solidFill>
                <a:latin typeface="Calibri" panose="020F0502020204030204" pitchFamily="34" charset="0"/>
              </a:rPr>
              <a:t>A Workforce Coach will be matched with an assigned mentor for one full Phase of Post-Regional Training. Once the Workforce Coach completes an initial phase of mentoring, the Workforce Coach shall serve in a co-trainer role with the mentor</a:t>
            </a:r>
          </a:p>
          <a:p>
            <a:r>
              <a:rPr lang="en-US" sz="2900" dirty="0">
                <a:solidFill>
                  <a:schemeClr val="tx2"/>
                </a:solidFill>
                <a:latin typeface="Calibri" panose="020F0502020204030204" pitchFamily="34" charset="0"/>
              </a:rPr>
              <a:t>Building Capacity in Tennessee.</a:t>
            </a:r>
          </a:p>
          <a:p>
            <a:pPr lvl="1"/>
            <a:r>
              <a:rPr lang="en-US" sz="2900" dirty="0">
                <a:solidFill>
                  <a:schemeClr val="tx2"/>
                </a:solidFill>
                <a:latin typeface="Calibri" panose="020F0502020204030204" pitchFamily="34" charset="0"/>
              </a:rPr>
              <a:t>Following an initial phase of mentorship, and a subsequent phase of co-training, the Tennessee Workforce Coach shall function as a TA Consultant and conduct Post-Regional Training and provide Workforce Data Toolkit guidance independent from the mentor</a:t>
            </a:r>
          </a:p>
          <a:p>
            <a:endParaRPr lang="en-US" sz="2000" dirty="0">
              <a:latin typeface="Calibri" panose="020F0502020204030204" pitchFamily="34" charset="0"/>
              <a:ea typeface="Calibri"/>
              <a:cs typeface="Times New Roman"/>
            </a:endParaRPr>
          </a:p>
          <a:p>
            <a:pPr marL="571500" lvl="2" indent="0">
              <a:lnSpc>
                <a:spcPct val="115000"/>
              </a:lnSpc>
              <a:spcBef>
                <a:spcPts val="0"/>
              </a:spcBef>
              <a:buNone/>
            </a:pPr>
            <a:endParaRPr lang="en-US" dirty="0">
              <a:latin typeface="Calibri" panose="020F0502020204030204" pitchFamily="34" charset="0"/>
              <a:ea typeface="Calibri"/>
              <a:cs typeface="Times New Roman"/>
            </a:endParaRPr>
          </a:p>
        </p:txBody>
      </p:sp>
    </p:spTree>
    <p:extLst>
      <p:ext uri="{BB962C8B-B14F-4D97-AF65-F5344CB8AC3E}">
        <p14:creationId xmlns:p14="http://schemas.microsoft.com/office/powerpoint/2010/main" val="1879434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Project Activities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Annual Workforce Survey </a:t>
            </a:r>
          </a:p>
          <a:p>
            <a:r>
              <a:rPr lang="en-US" dirty="0">
                <a:latin typeface="Open Sans Light"/>
              </a:rPr>
              <a:t>TN DSP Workforce Toolkit</a:t>
            </a:r>
          </a:p>
          <a:p>
            <a:r>
              <a:rPr lang="en-US" dirty="0">
                <a:latin typeface="Open Sans Light"/>
              </a:rPr>
              <a:t>Customized TN-Specific Workforce Tools for Recruitment, Selection, and Retention</a:t>
            </a:r>
          </a:p>
          <a:p>
            <a:r>
              <a:rPr lang="en-US" dirty="0"/>
              <a:t>Training and Consultation on DSP Workforce Strategies</a:t>
            </a:r>
          </a:p>
          <a:p>
            <a:r>
              <a:rPr lang="en-US" dirty="0"/>
              <a:t>TN Workforce Coaches Training</a:t>
            </a:r>
          </a:p>
          <a:p>
            <a:r>
              <a:rPr lang="en-US" dirty="0"/>
              <a:t>Regional Workforce Communities of Practice</a:t>
            </a:r>
          </a:p>
        </p:txBody>
      </p:sp>
    </p:spTree>
    <p:extLst>
      <p:ext uri="{BB962C8B-B14F-4D97-AF65-F5344CB8AC3E}">
        <p14:creationId xmlns:p14="http://schemas.microsoft.com/office/powerpoint/2010/main" val="3362043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704" y="2994374"/>
            <a:ext cx="10515600" cy="3773877"/>
          </a:xfrm>
        </p:spPr>
        <p:txBody>
          <a:bodyPr>
            <a:normAutofit fontScale="90000"/>
          </a:bodyPr>
          <a:lstStyle/>
          <a:p>
            <a:r>
              <a:rPr lang="en-US" dirty="0"/>
              <a:t>none</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grpSp>
        <p:nvGrpSpPr>
          <p:cNvPr id="4" name="Group 3" descr="Map of Tennessee, indicating each region and county,"/>
          <p:cNvGrpSpPr/>
          <p:nvPr/>
        </p:nvGrpSpPr>
        <p:grpSpPr>
          <a:xfrm>
            <a:off x="831849" y="487363"/>
            <a:ext cx="10099855" cy="2471737"/>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3" name="TextBox 102">
            <a:extLst>
              <a:ext uri="{FF2B5EF4-FFF2-40B4-BE49-F238E27FC236}">
                <a16:creationId xmlns:a16="http://schemas.microsoft.com/office/drawing/2014/main" id="{A941A7F6-2F31-43E1-AACD-97BF81096112}"/>
              </a:ext>
            </a:extLst>
          </p:cNvPr>
          <p:cNvSpPr txBox="1"/>
          <p:nvPr/>
        </p:nvSpPr>
        <p:spPr>
          <a:xfrm>
            <a:off x="831849" y="3065387"/>
            <a:ext cx="10515600" cy="2554545"/>
          </a:xfrm>
          <a:prstGeom prst="rect">
            <a:avLst/>
          </a:prstGeom>
          <a:noFill/>
        </p:spPr>
        <p:txBody>
          <a:bodyPr wrap="square">
            <a:spAutoFit/>
          </a:bodyPr>
          <a:lstStyle/>
          <a:p>
            <a:r>
              <a:rPr lang="en-US" sz="4000" b="1" dirty="0">
                <a:latin typeface="Open Sans Light" panose="020B0306030504020204" pitchFamily="34" charset="0"/>
                <a:ea typeface="Open Sans Light" panose="020B0306030504020204" pitchFamily="34" charset="0"/>
                <a:cs typeface="Open Sans Light" panose="020B0306030504020204" pitchFamily="34" charset="0"/>
              </a:rPr>
              <a:t>Welcome to Session 1</a:t>
            </a:r>
            <a:br>
              <a:rPr lang="en-US" sz="4000" b="1" dirty="0">
                <a:latin typeface="Open Sans Light" panose="020B0306030504020204" pitchFamily="34" charset="0"/>
                <a:ea typeface="Open Sans Light" panose="020B0306030504020204" pitchFamily="34" charset="0"/>
                <a:cs typeface="Open Sans Light" panose="020B0306030504020204" pitchFamily="34" charset="0"/>
              </a:rPr>
            </a:br>
            <a:r>
              <a:rPr lang="en-US" sz="4000" dirty="0">
                <a:latin typeface="Open Sans Light" panose="020B0306030504020204" pitchFamily="34" charset="0"/>
                <a:ea typeface="Open Sans Light" panose="020B0306030504020204" pitchFamily="34" charset="0"/>
                <a:cs typeface="Open Sans Light" panose="020B0306030504020204" pitchFamily="34" charset="0"/>
              </a:rPr>
              <a:t>Getting Started: </a:t>
            </a:r>
          </a:p>
          <a:p>
            <a:r>
              <a:rPr lang="en-US" sz="4000" dirty="0">
                <a:latin typeface="Open Sans Light" panose="020B0306030504020204" pitchFamily="34" charset="0"/>
                <a:ea typeface="Open Sans Light" panose="020B0306030504020204" pitchFamily="34" charset="0"/>
                <a:cs typeface="Open Sans Light" panose="020B0306030504020204" pitchFamily="34" charset="0"/>
              </a:rPr>
              <a:t>TN Workforce Initiative Overview and Understanding DSP Workforce Issues</a:t>
            </a:r>
          </a:p>
        </p:txBody>
      </p:sp>
    </p:spTree>
    <p:extLst>
      <p:ext uri="{BB962C8B-B14F-4D97-AF65-F5344CB8AC3E}">
        <p14:creationId xmlns:p14="http://schemas.microsoft.com/office/powerpoint/2010/main" val="1109592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a:rPr>
              <a:t>Annual Survey – Quick Snapshot</a:t>
            </a:r>
          </a:p>
        </p:txBody>
      </p:sp>
      <p:pic>
        <p:nvPicPr>
          <p:cNvPr id="5" name="Content Placeholder 4" descr="Image of the Employment and Community First CHOICES Workforce QuILTSS Initiative Survey 201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47622" y="1825625"/>
            <a:ext cx="3362755" cy="4351338"/>
          </a:xfrm>
          <a:ln w="19050">
            <a:solidFill>
              <a:schemeClr val="tx1"/>
            </a:solidFill>
          </a:ln>
        </p:spPr>
      </p:pic>
      <p:sp>
        <p:nvSpPr>
          <p:cNvPr id="6" name="Content Placeholder 5"/>
          <p:cNvSpPr>
            <a:spLocks noGrp="1"/>
          </p:cNvSpPr>
          <p:nvPr>
            <p:ph sz="half" idx="2"/>
          </p:nvPr>
        </p:nvSpPr>
        <p:spPr/>
        <p:txBody>
          <a:bodyPr vert="horz" lIns="91440" tIns="45720" rIns="91440" bIns="45720" rtlCol="0" anchor="t">
            <a:normAutofit/>
          </a:bodyPr>
          <a:lstStyle/>
          <a:p>
            <a:r>
              <a:rPr lang="en-US" dirty="0">
                <a:latin typeface="Open Sans Light"/>
              </a:rPr>
              <a:t>12-month calendar year timeframe</a:t>
            </a:r>
          </a:p>
          <a:p>
            <a:pPr marL="285750" indent="-285750"/>
            <a:r>
              <a:rPr lang="en-US" dirty="0"/>
              <a:t>2018 (47 organizations)</a:t>
            </a:r>
          </a:p>
          <a:p>
            <a:pPr marL="285750" indent="-285750"/>
            <a:r>
              <a:rPr lang="en-US" dirty="0"/>
              <a:t>2019 (75 organizations)</a:t>
            </a:r>
          </a:p>
          <a:p>
            <a:pPr marL="285750" indent="-285750"/>
            <a:r>
              <a:rPr lang="en-US" dirty="0"/>
              <a:t>2020 (63 organizations)</a:t>
            </a:r>
          </a:p>
        </p:txBody>
      </p:sp>
    </p:spTree>
    <p:extLst>
      <p:ext uri="{BB962C8B-B14F-4D97-AF65-F5344CB8AC3E}">
        <p14:creationId xmlns:p14="http://schemas.microsoft.com/office/powerpoint/2010/main" val="2647362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Cohort 3 Overview </a:t>
            </a:r>
          </a:p>
        </p:txBody>
      </p:sp>
      <p:sp>
        <p:nvSpPr>
          <p:cNvPr id="7" name="Text Placeholder 6"/>
          <p:cNvSpPr>
            <a:spLocks noGrp="1"/>
          </p:cNvSpPr>
          <p:nvPr>
            <p:ph type="body" idx="1"/>
          </p:nvPr>
        </p:nvSpPr>
        <p:spPr/>
        <p:txBody>
          <a:bodyPr/>
          <a:lstStyle/>
          <a:p>
            <a:r>
              <a:rPr lang="en-US" dirty="0"/>
              <a:t>Training and Workforce Consultation</a:t>
            </a:r>
          </a:p>
        </p:txBody>
      </p:sp>
    </p:spTree>
    <p:extLst>
      <p:ext uri="{BB962C8B-B14F-4D97-AF65-F5344CB8AC3E}">
        <p14:creationId xmlns:p14="http://schemas.microsoft.com/office/powerpoint/2010/main" val="1667856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A table displaying the tineline of Cohort 3 activities."/>
          <p:cNvGraphicFramePr>
            <a:graphicFrameLocks noGrp="1"/>
          </p:cNvGraphicFramePr>
          <p:nvPr/>
        </p:nvGraphicFramePr>
        <p:xfrm>
          <a:off x="246496" y="640822"/>
          <a:ext cx="11945504" cy="6410404"/>
        </p:xfrm>
        <a:graphic>
          <a:graphicData uri="http://schemas.openxmlformats.org/drawingml/2006/table">
            <a:tbl>
              <a:tblPr firstRow="1" bandRow="1">
                <a:tableStyleId>{5C22544A-7EE6-4342-B048-85BDC9FD1C3A}</a:tableStyleId>
              </a:tblPr>
              <a:tblGrid>
                <a:gridCol w="2073519">
                  <a:extLst>
                    <a:ext uri="{9D8B030D-6E8A-4147-A177-3AD203B41FA5}">
                      <a16:colId xmlns:a16="http://schemas.microsoft.com/office/drawing/2014/main" val="20001"/>
                    </a:ext>
                  </a:extLst>
                </a:gridCol>
                <a:gridCol w="1908317">
                  <a:extLst>
                    <a:ext uri="{9D8B030D-6E8A-4147-A177-3AD203B41FA5}">
                      <a16:colId xmlns:a16="http://schemas.microsoft.com/office/drawing/2014/main" val="20002"/>
                    </a:ext>
                  </a:extLst>
                </a:gridCol>
                <a:gridCol w="1990917">
                  <a:extLst>
                    <a:ext uri="{9D8B030D-6E8A-4147-A177-3AD203B41FA5}">
                      <a16:colId xmlns:a16="http://schemas.microsoft.com/office/drawing/2014/main" val="20003"/>
                    </a:ext>
                  </a:extLst>
                </a:gridCol>
                <a:gridCol w="1990917">
                  <a:extLst>
                    <a:ext uri="{9D8B030D-6E8A-4147-A177-3AD203B41FA5}">
                      <a16:colId xmlns:a16="http://schemas.microsoft.com/office/drawing/2014/main" val="20004"/>
                    </a:ext>
                  </a:extLst>
                </a:gridCol>
                <a:gridCol w="1990917">
                  <a:extLst>
                    <a:ext uri="{9D8B030D-6E8A-4147-A177-3AD203B41FA5}">
                      <a16:colId xmlns:a16="http://schemas.microsoft.com/office/drawing/2014/main" val="20005"/>
                    </a:ext>
                  </a:extLst>
                </a:gridCol>
                <a:gridCol w="1990917">
                  <a:extLst>
                    <a:ext uri="{9D8B030D-6E8A-4147-A177-3AD203B41FA5}">
                      <a16:colId xmlns:a16="http://schemas.microsoft.com/office/drawing/2014/main" val="20006"/>
                    </a:ext>
                  </a:extLst>
                </a:gridCol>
              </a:tblGrid>
              <a:tr h="507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OCTOBER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NOVEMBER 2021</a:t>
                      </a:r>
                    </a:p>
                  </a:txBody>
                  <a:tcPr anchor="ctr">
                    <a:solidFill>
                      <a:srgbClr val="4C768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DECEMBER 2021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txBody>
                  <a:tcPr anchor="ctr">
                    <a:solidFill>
                      <a:srgbClr val="4C768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lt1"/>
                          </a:solidFill>
                          <a:effectLst/>
                          <a:latin typeface="Open Sans Light"/>
                          <a:ea typeface="Open Sans Light" charset="0"/>
                          <a:cs typeface="Open Sans Light" charset="0"/>
                        </a:rPr>
                        <a:t>JANUARY –FEBRUARY 2022</a:t>
                      </a:r>
                      <a:endParaRPr lang="en-US" sz="1200" b="0" i="0" kern="1200" dirty="0">
                        <a:solidFill>
                          <a:schemeClr val="lt1"/>
                        </a:solidFill>
                        <a:effectLst/>
                        <a:latin typeface="Open Sans Light"/>
                        <a:ea typeface="Open Sans Light" charset="0"/>
                        <a:cs typeface="Open Sans Light"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MARCH–JULY 2022</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AUGUST 2022 </a:t>
                      </a:r>
                      <a:br>
                        <a:rPr lang="en-US" sz="1200" b="0" i="0" kern="1200" dirty="0">
                          <a:solidFill>
                            <a:srgbClr val="FFFFFF"/>
                          </a:solidFill>
                          <a:effectLst/>
                          <a:latin typeface="Open Sans Light"/>
                          <a:ea typeface="Open Sans Light" charset="0"/>
                          <a:cs typeface="Open Sans Light" charset="0"/>
                        </a:rPr>
                      </a:br>
                      <a:r>
                        <a:rPr lang="en-US" sz="1200" b="0" i="0" kern="1200" dirty="0">
                          <a:solidFill>
                            <a:schemeClr val="lt1"/>
                          </a:solidFill>
                          <a:effectLst/>
                          <a:latin typeface="Open Sans Light"/>
                          <a:ea typeface="Open Sans Light" charset="0"/>
                          <a:cs typeface="Open Sans Light" charset="0"/>
                        </a:rPr>
                        <a:t>and beyond</a:t>
                      </a:r>
                    </a:p>
                  </a:txBody>
                  <a:tcPr anchor="ctr">
                    <a:solidFill>
                      <a:srgbClr val="4C768C"/>
                    </a:solidFill>
                  </a:tcPr>
                </a:tc>
                <a:extLst>
                  <a:ext uri="{0D108BD9-81ED-4DB2-BD59-A6C34878D82A}">
                    <a16:rowId xmlns:a16="http://schemas.microsoft.com/office/drawing/2014/main" val="10000"/>
                  </a:ext>
                </a:extLst>
              </a:tr>
              <a:tr h="5587444">
                <a:tc>
                  <a:txBody>
                    <a:bodyPr/>
                    <a:lstStyle/>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GETTING STARTED</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Email invitation to kick-off events</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Identify key contacts, potential team members</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endParaRPr lang="en-US" sz="1200" b="0" i="0" kern="1200" dirty="0">
                        <a:solidFill>
                          <a:schemeClr val="dk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SESSION ONE: Kickoff workshop</a:t>
                      </a:r>
                      <a:r>
                        <a:rPr lang="en-US" sz="1200" b="0" i="0" kern="1200" baseline="0" dirty="0">
                          <a:solidFill>
                            <a:schemeClr val="dk1"/>
                          </a:solidFill>
                          <a:effectLst/>
                          <a:latin typeface="Open Sans Light" charset="0"/>
                          <a:ea typeface="Open Sans Light" charset="0"/>
                          <a:cs typeface="Open Sans Light" charset="0"/>
                        </a:rPr>
                        <a:t> </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 Workforce Initiatives Overview</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Understanding your data: Overview of Survey Results, Profiles and Interpreting Data</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Introduce Self-Assessment</a:t>
                      </a:r>
                      <a:r>
                        <a:rPr lang="en-US" sz="1200" b="0" i="0" kern="1200" baseline="0" dirty="0">
                          <a:solidFill>
                            <a:schemeClr val="dk1"/>
                          </a:solidFill>
                          <a:effectLst/>
                          <a:latin typeface="Open Sans Light" charset="0"/>
                          <a:ea typeface="Open Sans Light" charset="0"/>
                          <a:cs typeface="Open Sans Light" charset="0"/>
                        </a:rPr>
                        <a:t> Workbook &amp; Eight Steps of Implementation</a:t>
                      </a:r>
                      <a:endParaRPr lang="en-US" sz="1200" b="0" i="0" kern="1200" dirty="0">
                        <a:solidFill>
                          <a:schemeClr val="dk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SESSION TWO: Kickoff workshop</a:t>
                      </a:r>
                      <a:r>
                        <a:rPr lang="en-US" sz="1200" b="0" i="0" kern="1200" baseline="0" dirty="0">
                          <a:solidFill>
                            <a:schemeClr val="dk1"/>
                          </a:solidFill>
                          <a:effectLst/>
                          <a:latin typeface="Open Sans Light" charset="0"/>
                          <a:ea typeface="Open Sans Light" charset="0"/>
                          <a:cs typeface="Open Sans Light" charset="0"/>
                        </a:rPr>
                        <a:t> (cont’d)</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Assess your needs: Evidence Based Practices and Organizational Capacity</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Overview of </a:t>
                      </a:r>
                      <a:r>
                        <a:rPr lang="en-US" sz="1200" b="0" i="0" kern="1200" baseline="0" dirty="0" err="1">
                          <a:solidFill>
                            <a:schemeClr val="dk1"/>
                          </a:solidFill>
                          <a:effectLst/>
                          <a:latin typeface="Open Sans Light" charset="0"/>
                          <a:ea typeface="Open Sans Light" charset="0"/>
                          <a:cs typeface="Open Sans Light" charset="0"/>
                        </a:rPr>
                        <a:t>TennCare</a:t>
                      </a:r>
                      <a:r>
                        <a:rPr lang="en-US" sz="1200" b="0" i="0" kern="1200" baseline="0" dirty="0">
                          <a:solidFill>
                            <a:schemeClr val="dk1"/>
                          </a:solidFill>
                          <a:effectLst/>
                          <a:latin typeface="Open Sans Light" charset="0"/>
                          <a:ea typeface="Open Sans Light" charset="0"/>
                          <a:cs typeface="Open Sans Light" charset="0"/>
                        </a:rPr>
                        <a:t> Workforce Toolkit: Recruitment, Selection and Retention</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Planning your next steps: Measuring Outcomes of Implementation and Creating a Practical Action Plan for Change</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Collaborative Consultation Conference</a:t>
                      </a: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indent="0">
                        <a:spcAft>
                          <a:spcPts val="400"/>
                        </a:spcAft>
                        <a:buFont typeface="Arial" panose="020B0604020202020204" pitchFamily="34" charset="0"/>
                        <a:buNone/>
                        <a:tabLst/>
                      </a:pPr>
                      <a:r>
                        <a:rPr lang="en-US" sz="1200" b="0" i="0" kern="1200" dirty="0">
                          <a:solidFill>
                            <a:schemeClr val="dk1"/>
                          </a:solidFill>
                          <a:effectLst/>
                          <a:latin typeface="Open Sans Light" charset="0"/>
                          <a:ea typeface="Open Sans Light" charset="0"/>
                          <a:cs typeface="Open Sans Light" charset="0"/>
                        </a:rPr>
                        <a:t>SELF-PACED AND ENGAGEMENT</a:t>
                      </a:r>
                    </a:p>
                    <a:p>
                      <a:pPr marL="171450" indent="-171450">
                        <a:spcAft>
                          <a:spcPts val="400"/>
                        </a:spcAft>
                        <a:buFont typeface="Arial" panose="020B0604020202020204" pitchFamily="34" charset="0"/>
                        <a:buChar char="•"/>
                        <a:tabLst/>
                      </a:pPr>
                      <a:r>
                        <a:rPr lang="en-US" sz="1200" b="0" i="0" kern="1200" dirty="0">
                          <a:solidFill>
                            <a:schemeClr val="dk1"/>
                          </a:solidFill>
                          <a:effectLst/>
                          <a:latin typeface="Open Sans Light" charset="0"/>
                          <a:ea typeface="Open Sans Light" charset="0"/>
                          <a:cs typeface="Open Sans Light" charset="0"/>
                        </a:rPr>
                        <a:t>Complete Self-Assessment Workbook</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Review toolkit &amp; view webinars </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Confirm organizational readiness (begins)</a:t>
                      </a:r>
                    </a:p>
                    <a:p>
                      <a:pPr marL="115888" marR="0" lvl="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Collaborative Consultation Conference (cont’d)</a:t>
                      </a:r>
                    </a:p>
                    <a:p>
                      <a:pPr marL="115888" marR="0" lvl="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Participate</a:t>
                      </a:r>
                      <a:r>
                        <a:rPr lang="en-US" sz="1200" b="0" i="0" kern="1200" baseline="0" dirty="0">
                          <a:solidFill>
                            <a:schemeClr val="dk1"/>
                          </a:solidFill>
                          <a:effectLst/>
                          <a:latin typeface="Open Sans Light" charset="0"/>
                          <a:ea typeface="Open Sans Light" charset="0"/>
                          <a:cs typeface="Open Sans Light" charset="0"/>
                        </a:rPr>
                        <a:t> in Community of Practice</a:t>
                      </a: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indent="0">
                        <a:spcAft>
                          <a:spcPts val="400"/>
                        </a:spcAft>
                        <a:buFont typeface="Arial" charset="0"/>
                        <a:buNone/>
                        <a:tabLst/>
                      </a:pPr>
                      <a:r>
                        <a:rPr lang="en-US" sz="1200" b="0" i="0" kern="1200" dirty="0">
                          <a:solidFill>
                            <a:schemeClr val="dk1"/>
                          </a:solidFill>
                          <a:effectLst/>
                          <a:latin typeface="Open Sans Light" charset="0"/>
                          <a:ea typeface="Open Sans Light" charset="0"/>
                          <a:cs typeface="Open Sans Light" charset="0"/>
                        </a:rPr>
                        <a:t>ENGAGEMENT</a:t>
                      </a:r>
                    </a:p>
                    <a:p>
                      <a:pPr marL="115888" indent="-115888">
                        <a:spcAft>
                          <a:spcPts val="400"/>
                        </a:spcAft>
                        <a:buFont typeface="Arial" charset="0"/>
                        <a:buChar char="•"/>
                        <a:tabLst/>
                      </a:pPr>
                      <a:r>
                        <a:rPr lang="en-US" sz="1200" b="0" i="0" kern="1200" dirty="0">
                          <a:solidFill>
                            <a:schemeClr val="tx1"/>
                          </a:solidFill>
                          <a:effectLst/>
                          <a:latin typeface="Open Sans Light" charset="0"/>
                          <a:ea typeface="Open Sans Light" charset="0"/>
                          <a:cs typeface="Open Sans Light" charset="0"/>
                        </a:rPr>
                        <a:t>Organization consultation virtual meetings begin</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dirty="0">
                          <a:latin typeface="Open Sans Light" charset="0"/>
                          <a:ea typeface="Open Sans Light" charset="0"/>
                          <a:cs typeface="Open Sans Light" charset="0"/>
                        </a:rPr>
                        <a:t>Participate in Workforce Development Workshops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Organization consultation virtual meetings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Organization Team implement the strategy (begins)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dirty="0">
                          <a:solidFill>
                            <a:schemeClr val="tx1"/>
                          </a:solidFill>
                          <a:latin typeface="Open Sans Light" charset="0"/>
                          <a:ea typeface="Open Sans Light" charset="0"/>
                          <a:cs typeface="Open Sans Light" charset="0"/>
                        </a:rPr>
                        <a:t>Participate</a:t>
                      </a:r>
                      <a:r>
                        <a:rPr lang="en-US" sz="1200" b="0" i="0" baseline="0" dirty="0">
                          <a:solidFill>
                            <a:schemeClr val="tx1"/>
                          </a:solidFill>
                          <a:latin typeface="Open Sans Light" charset="0"/>
                          <a:ea typeface="Open Sans Light" charset="0"/>
                          <a:cs typeface="Open Sans Light" charset="0"/>
                        </a:rPr>
                        <a:t> in Regional Community of Practice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Participate in Year</a:t>
                      </a:r>
                      <a:r>
                        <a:rPr lang="en-US" sz="1200" b="0" i="0" kern="1200" baseline="0" dirty="0">
                          <a:solidFill>
                            <a:schemeClr val="tx1"/>
                          </a:solidFill>
                          <a:effectLst/>
                          <a:latin typeface="Open Sans Light" charset="0"/>
                          <a:ea typeface="Open Sans Light" charset="0"/>
                          <a:cs typeface="Open Sans Light" charset="0"/>
                        </a:rPr>
                        <a:t> 4 2021</a:t>
                      </a:r>
                      <a:r>
                        <a:rPr lang="en-US" sz="1200" b="0" i="0" kern="1200" dirty="0">
                          <a:solidFill>
                            <a:schemeClr val="tx1"/>
                          </a:solidFill>
                          <a:effectLst/>
                          <a:latin typeface="Open Sans Light" charset="0"/>
                          <a:ea typeface="Open Sans Light" charset="0"/>
                          <a:cs typeface="Open Sans Light" charset="0"/>
                        </a:rPr>
                        <a:t> Survey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Participation in Community of Practice</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Open Sans Light" charset="0"/>
                          <a:ea typeface="Open Sans Light" charset="0"/>
                          <a:cs typeface="Open Sans Light" charset="0"/>
                        </a:rPr>
                        <a:t>Year 4 2021 Survey Results</a:t>
                      </a:r>
                      <a:endParaRPr lang="en-US" sz="1200" b="0" i="0" kern="1200" dirty="0">
                        <a:solidFill>
                          <a:schemeClr val="tx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Participate in webinar to review Year 4 – 2021 Survey</a:t>
                      </a:r>
                      <a:r>
                        <a:rPr lang="en-US" sz="1200" b="0" i="0" kern="1200" baseline="0" dirty="0">
                          <a:solidFill>
                            <a:schemeClr val="tx1"/>
                          </a:solidFill>
                          <a:effectLst/>
                          <a:latin typeface="Open Sans Light" charset="0"/>
                          <a:ea typeface="Open Sans Light" charset="0"/>
                          <a:cs typeface="Open Sans Light" charset="0"/>
                        </a:rPr>
                        <a:t> Organizational Profile</a:t>
                      </a:r>
                      <a:endParaRPr lang="en-US" sz="1200" b="0" i="0" kern="1200" dirty="0">
                        <a:solidFill>
                          <a:schemeClr val="tx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bl>
          </a:graphicData>
        </a:graphic>
      </p:graphicFrame>
      <p:sp>
        <p:nvSpPr>
          <p:cNvPr id="14" name="Title 2"/>
          <p:cNvSpPr txBox="1">
            <a:spLocks/>
          </p:cNvSpPr>
          <p:nvPr/>
        </p:nvSpPr>
        <p:spPr>
          <a:xfrm>
            <a:off x="367569" y="138458"/>
            <a:ext cx="10933994" cy="60118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a:lstStyle>
          <a:p>
            <a:r>
              <a:rPr lang="en-US" sz="3600" dirty="0"/>
              <a:t>Workforce Initiative Timeline-Cohort 3</a:t>
            </a:r>
          </a:p>
        </p:txBody>
      </p:sp>
    </p:spTree>
    <p:extLst>
      <p:ext uri="{BB962C8B-B14F-4D97-AF65-F5344CB8AC3E}">
        <p14:creationId xmlns:p14="http://schemas.microsoft.com/office/powerpoint/2010/main" val="100513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766314" y="508898"/>
            <a:ext cx="10702505" cy="1325563"/>
          </a:xfrm>
        </p:spPr>
        <p:txBody>
          <a:bodyPr/>
          <a:lstStyle/>
          <a:p>
            <a:r>
              <a:rPr lang="en-US" sz="3600" dirty="0">
                <a:latin typeface="Open Sans Light"/>
              </a:rPr>
              <a:t>8 Steps for Implementation – Workforce Strategies</a:t>
            </a:r>
          </a:p>
        </p:txBody>
      </p:sp>
      <p:sp>
        <p:nvSpPr>
          <p:cNvPr id="5" name="TextBox 4" descr="Larson &amp; Hewitt 2005">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descr="Image of Step 1, Identify and assess the problem"/>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descr="Image of Step 2  Select an intervention strategy"/>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descr="Step 3 Identify components of the stratety"/>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descr="Step 3 Identify components of the stratety"/>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descr="Step 4 Identify barriers to implementation"/>
          <p:cNvGrpSpPr/>
          <p:nvPr/>
        </p:nvGrpSpPr>
        <p:grpSpPr>
          <a:xfrm>
            <a:off x="8778564" y="1702129"/>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descr="Step 4 Identify barriers to implementation"/>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Tree>
    <p:extLst>
      <p:ext uri="{BB962C8B-B14F-4D97-AF65-F5344CB8AC3E}">
        <p14:creationId xmlns:p14="http://schemas.microsoft.com/office/powerpoint/2010/main" val="295868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593785" y="365125"/>
            <a:ext cx="10745638" cy="1325563"/>
          </a:xfrm>
        </p:spPr>
        <p:txBody>
          <a:bodyPr/>
          <a:lstStyle/>
          <a:p>
            <a:r>
              <a:rPr lang="en-US" sz="3600" dirty="0">
                <a:latin typeface="Open Sans Light"/>
              </a:rPr>
              <a:t>8 Steps for Implementation – Workforce Strategies</a:t>
            </a:r>
            <a:r>
              <a:rPr lang="en-US" sz="1200" dirty="0">
                <a:latin typeface="Open Sans Light"/>
              </a:rPr>
              <a:t> </a:t>
            </a:r>
            <a:r>
              <a:rPr lang="en-US" sz="1200" dirty="0">
                <a:solidFill>
                  <a:schemeClr val="bg1"/>
                </a:solidFill>
                <a:latin typeface="Open Sans Light"/>
              </a:rPr>
              <a:t>continued</a:t>
            </a:r>
            <a:endParaRPr lang="en-US" dirty="0">
              <a:solidFill>
                <a:schemeClr val="bg1"/>
              </a:solidFill>
              <a:latin typeface="Open Sans Light"/>
            </a:endParaRPr>
          </a:p>
        </p:txBody>
      </p:sp>
      <p:sp>
        <p:nvSpPr>
          <p:cNvPr id="4" name="TextBox 3" descr="Larson &amp; Hewitt 2005">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descr="Step 5 Identify support for the strategy"/>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descr="Step 6 Set goals, measure progress, &amp; establish a time frame"/>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Open Sans"/>
                  <a:ea typeface="Open Sans" charset="0"/>
                  <a:cs typeface="Open Sans" charset="0"/>
                </a:rPr>
                <a:t>Set goals, </a:t>
              </a:r>
              <a:br>
                <a:rPr lang="en-US" sz="2000" b="0" i="0" u="none" strike="noStrike" kern="1200" cap="none" spc="0" normalizeH="0" baseline="0" noProof="0" dirty="0">
                  <a:ln>
                    <a:noFill/>
                  </a:ln>
                  <a:effectLst/>
                  <a:uLnTx/>
                  <a:uFillTx/>
                  <a:latin typeface="Open Sans" charset="0"/>
                  <a:ea typeface="Open Sans" charset="0"/>
                  <a:cs typeface="Open Sans" charset="0"/>
                </a:rPr>
              </a:br>
              <a:r>
                <a:rPr kumimoji="0" lang="en-US" sz="2000" b="0" i="0" u="none" strike="noStrike" kern="1200" cap="none" spc="0" normalizeH="0" baseline="0" noProof="0" dirty="0">
                  <a:ln>
                    <a:noFill/>
                  </a:ln>
                  <a:effectLst/>
                  <a:uLnTx/>
                  <a:uFillTx/>
                  <a:latin typeface="Open Sans"/>
                  <a:ea typeface="Open Sans" charset="0"/>
                  <a:cs typeface="Open Sans" charset="0"/>
                </a:rPr>
                <a:t>measure progress</a:t>
              </a:r>
              <a:r>
                <a:rPr lang="en-US" sz="2000" dirty="0">
                  <a:latin typeface="Open Sans"/>
                  <a:ea typeface="Open Sans" charset="0"/>
                  <a:cs typeface="Open Sans" charset="0"/>
                </a:rPr>
                <a:t>,</a:t>
              </a:r>
              <a:r>
                <a:rPr kumimoji="0" lang="en-US" sz="2000" b="0" i="0" u="none" strike="noStrike" kern="1200" cap="none" spc="0" normalizeH="0" baseline="0" noProof="0" dirty="0">
                  <a:ln>
                    <a:noFill/>
                  </a:ln>
                  <a:effectLst/>
                  <a:uLnTx/>
                  <a:uFillTx/>
                  <a:latin typeface="Open Sans"/>
                  <a:ea typeface="Open Sans" charset="0"/>
                  <a:cs typeface="Open Sans" charset="0"/>
                </a:rPr>
                <a:t> &amp; establish a time frame</a:t>
              </a:r>
            </a:p>
          </p:txBody>
        </p:sp>
      </p:grpSp>
      <p:grpSp>
        <p:nvGrpSpPr>
          <p:cNvPr id="22" name="Group 21" descr="Step 7 Implement the strategy"/>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descr="Step 7 Implement the strategy"/>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descr="Step 8 Evaluate success"/>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Tree>
    <p:extLst>
      <p:ext uri="{BB962C8B-B14F-4D97-AF65-F5344CB8AC3E}">
        <p14:creationId xmlns:p14="http://schemas.microsoft.com/office/powerpoint/2010/main" val="32603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Names of workforce leads: Naveh, Joy, Nichelle, and Robin, with contact information.">
            <a:extLst>
              <a:ext uri="{FF2B5EF4-FFF2-40B4-BE49-F238E27FC236}">
                <a16:creationId xmlns:a16="http://schemas.microsoft.com/office/drawing/2014/main" id="{454BD134-11C2-FC4B-8859-29F9F9E4FD27}"/>
              </a:ext>
            </a:extLst>
          </p:cNvPr>
          <p:cNvGraphicFramePr/>
          <p:nvPr>
            <p:extLst>
              <p:ext uri="{D42A27DB-BD31-4B8C-83A1-F6EECF244321}">
                <p14:modId xmlns:p14="http://schemas.microsoft.com/office/powerpoint/2010/main" val="3215515434"/>
              </p:ext>
            </p:extLst>
          </p:nvPr>
        </p:nvGraphicFramePr>
        <p:xfrm>
          <a:off x="7035968" y="1186249"/>
          <a:ext cx="5539237" cy="5671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CDFE5B6-509D-3543-A2EA-CE18C23F016C}"/>
              </a:ext>
              <a:ext uri="{C183D7F6-B498-43B3-948B-1728B52AA6E4}">
                <adec:decorative xmlns:adec="http://schemas.microsoft.com/office/drawing/2017/decorative" val="1"/>
              </a:ext>
            </a:extLst>
          </p:cNvPr>
          <p:cNvSpPr txBox="1"/>
          <p:nvPr/>
        </p:nvSpPr>
        <p:spPr>
          <a:xfrm>
            <a:off x="5379592" y="3429000"/>
            <a:ext cx="1977649" cy="1107996"/>
          </a:xfrm>
          <a:prstGeom prst="rect">
            <a:avLst/>
          </a:prstGeom>
          <a:noFill/>
        </p:spPr>
        <p:txBody>
          <a:bodyPr wrap="square" rtlCol="0">
            <a:spAutoFit/>
          </a:bodyPr>
          <a:lstStyle/>
          <a:p>
            <a:r>
              <a:rPr lang="en-US" sz="6600" dirty="0">
                <a:latin typeface="Open Sans Light" panose="020B0306030504020204" pitchFamily="34" charset="0"/>
                <a:ea typeface="Open Sans Light" panose="020B0306030504020204" pitchFamily="34" charset="0"/>
                <a:cs typeface="Open Sans Light" panose="020B0306030504020204" pitchFamily="34" charset="0"/>
              </a:rPr>
              <a:t>AND</a:t>
            </a:r>
          </a:p>
        </p:txBody>
      </p:sp>
      <p:graphicFrame>
        <p:nvGraphicFramePr>
          <p:cNvPr id="4" name="Content Placeholder 3" descr="Image of the options of technical assistance, including survey data, access to workforce toolkit, and option to participate in Community of Practice">
            <a:extLst>
              <a:ext uri="{FF2B5EF4-FFF2-40B4-BE49-F238E27FC236}">
                <a16:creationId xmlns:a16="http://schemas.microsoft.com/office/drawing/2014/main" id="{568BEDEF-7F10-8D4D-AFEF-704C9BABDBF3}"/>
              </a:ext>
            </a:extLst>
          </p:cNvPr>
          <p:cNvGraphicFramePr>
            <a:graphicFrameLocks noGrp="1"/>
          </p:cNvGraphicFramePr>
          <p:nvPr>
            <p:ph idx="1"/>
            <p:extLst>
              <p:ext uri="{D42A27DB-BD31-4B8C-83A1-F6EECF244321}">
                <p14:modId xmlns:p14="http://schemas.microsoft.com/office/powerpoint/2010/main" val="251148457"/>
              </p:ext>
            </p:extLst>
          </p:nvPr>
        </p:nvGraphicFramePr>
        <p:xfrm>
          <a:off x="838200" y="1825625"/>
          <a:ext cx="3849414"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a:extLst>
              <a:ext uri="{FF2B5EF4-FFF2-40B4-BE49-F238E27FC236}">
                <a16:creationId xmlns:a16="http://schemas.microsoft.com/office/drawing/2014/main" id="{B9AC6FB4-278D-6F43-901D-42032BF0294F}"/>
              </a:ext>
            </a:extLst>
          </p:cNvPr>
          <p:cNvSpPr>
            <a:spLocks noGrp="1"/>
          </p:cNvSpPr>
          <p:nvPr>
            <p:ph type="title"/>
          </p:nvPr>
        </p:nvSpPr>
        <p:spPr>
          <a:xfrm>
            <a:off x="838200" y="404949"/>
            <a:ext cx="10515600" cy="1325563"/>
          </a:xfrm>
        </p:spPr>
        <p:txBody>
          <a:bodyPr/>
          <a:lstStyle/>
          <a:p>
            <a:r>
              <a:rPr lang="en-US" dirty="0"/>
              <a:t>Menu of Technical Assistance</a:t>
            </a:r>
          </a:p>
        </p:txBody>
      </p:sp>
    </p:spTree>
    <p:extLst>
      <p:ext uri="{BB962C8B-B14F-4D97-AF65-F5344CB8AC3E}">
        <p14:creationId xmlns:p14="http://schemas.microsoft.com/office/powerpoint/2010/main" val="3962674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fontScale="90000"/>
          </a:bodyPr>
          <a:lstStyle/>
          <a:p>
            <a:r>
              <a:rPr lang="en-US" sz="2400" b="1" dirty="0">
                <a:cs typeface="Calibri Light"/>
              </a:rPr>
              <a:t>Breakout Conversation </a:t>
            </a:r>
            <a:endParaRPr lang="en-US" sz="2400" b="1" dirty="0"/>
          </a:p>
        </p:txBody>
      </p:sp>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lvl="1"/>
            <a:r>
              <a:rPr lang="en-US" sz="2800" dirty="0">
                <a:cs typeface="Calibri Light"/>
              </a:rPr>
              <a:t>Of what you just heard, what is most exciting?</a:t>
            </a:r>
          </a:p>
          <a:p>
            <a:pPr lvl="1"/>
            <a:r>
              <a:rPr lang="en-US" sz="2800" dirty="0">
                <a:cs typeface="Calibri Light"/>
              </a:rPr>
              <a:t>Do you have any questions or concerns? </a:t>
            </a:r>
          </a:p>
        </p:txBody>
      </p:sp>
    </p:spTree>
    <p:extLst>
      <p:ext uri="{BB962C8B-B14F-4D97-AF65-F5344CB8AC3E}">
        <p14:creationId xmlns:p14="http://schemas.microsoft.com/office/powerpoint/2010/main" val="4245476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a:t>
            </a:r>
          </a:p>
        </p:txBody>
      </p:sp>
      <p:sp>
        <p:nvSpPr>
          <p:cNvPr id="5" name="Text Placeholder 4"/>
          <p:cNvSpPr>
            <a:spLocks noGrp="1"/>
          </p:cNvSpPr>
          <p:nvPr>
            <p:ph type="body" idx="1"/>
          </p:nvPr>
        </p:nvSpPr>
        <p:spPr/>
        <p:txBody>
          <a:bodyPr vert="horz" lIns="91440" tIns="45720" rIns="91440" bIns="45720" rtlCol="0" anchor="t">
            <a:normAutofit/>
          </a:bodyPr>
          <a:lstStyle/>
          <a:p>
            <a:r>
              <a:rPr lang="en-US" dirty="0">
                <a:latin typeface="Open Sans Light"/>
              </a:rPr>
              <a:t>Take 5 minutes to stretch and refresh.</a:t>
            </a:r>
          </a:p>
        </p:txBody>
      </p:sp>
    </p:spTree>
    <p:extLst>
      <p:ext uri="{BB962C8B-B14F-4D97-AF65-F5344CB8AC3E}">
        <p14:creationId xmlns:p14="http://schemas.microsoft.com/office/powerpoint/2010/main" val="1090111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Open Sans Light" panose="020B0306030504020204"/>
                <a:cs typeface="Calibri" panose="020F0502020204030204"/>
              </a:rPr>
              <a:t>Understanding DSP Workforce Issues</a:t>
            </a:r>
            <a:endParaRPr lang="en-US" dirty="0">
              <a:solidFill>
                <a:srgbClr val="000000"/>
              </a:solidFill>
              <a:latin typeface="Open Sans Light"/>
              <a:cs typeface="Calibri"/>
            </a:endParaRPr>
          </a:p>
        </p:txBody>
      </p:sp>
      <p:sp>
        <p:nvSpPr>
          <p:cNvPr id="6" name="Text Placeholder 5"/>
          <p:cNvSpPr>
            <a:spLocks noGrp="1"/>
          </p:cNvSpPr>
          <p:nvPr>
            <p:ph type="body" idx="1"/>
          </p:nvPr>
        </p:nvSpPr>
        <p:spPr/>
        <p:txBody>
          <a:bodyPr/>
          <a:lstStyle/>
          <a:p>
            <a:r>
              <a:rPr lang="en-US" dirty="0"/>
              <a:t>Workforce is the Key to Quality</a:t>
            </a:r>
          </a:p>
        </p:txBody>
      </p:sp>
    </p:spTree>
    <p:extLst>
      <p:ext uri="{BB962C8B-B14F-4D97-AF65-F5344CB8AC3E}">
        <p14:creationId xmlns:p14="http://schemas.microsoft.com/office/powerpoint/2010/main" val="2712274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021B16-3FF9-3D4E-89C7-4493DDA184F0}"/>
              </a:ext>
            </a:extLst>
          </p:cNvPr>
          <p:cNvSpPr txBox="1">
            <a:spLocks noGrp="1"/>
          </p:cNvSpPr>
          <p:nvPr>
            <p:ph type="title" idx="4294967295"/>
          </p:nvPr>
        </p:nvSpPr>
        <p:spPr>
          <a:xfrm>
            <a:off x="920261" y="313593"/>
            <a:ext cx="10947400"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41100"/>
                </a:solidFill>
                <a:effectLst/>
                <a:uLnTx/>
                <a:uFillTx/>
                <a:latin typeface="+mn-lt"/>
                <a:ea typeface="+mn-ea"/>
                <a:cs typeface="+mn-cs"/>
              </a:rPr>
              <a:t>                                               Intersection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9411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Direct Support Workforce                            Quality Long-Term          							Services and Supports</a:t>
            </a:r>
          </a:p>
        </p:txBody>
      </p:sp>
      <p:sp>
        <p:nvSpPr>
          <p:cNvPr id="4" name="Oval 3" descr="Photo of a man and woman from the shoulders up side by side. Both have casual smiles on their faces. The man wears glasses. ">
            <a:extLst>
              <a:ext uri="{FF2B5EF4-FFF2-40B4-BE49-F238E27FC236}">
                <a16:creationId xmlns:a16="http://schemas.microsoft.com/office/drawing/2014/main" id="{C47ECB72-EA06-294D-8BBF-86928ADEB380}"/>
              </a:ext>
            </a:extLst>
          </p:cNvPr>
          <p:cNvSpPr/>
          <p:nvPr/>
        </p:nvSpPr>
        <p:spPr>
          <a:xfrm>
            <a:off x="709930" y="2420700"/>
            <a:ext cx="3633470" cy="3746499"/>
          </a:xfrm>
          <a:prstGeom prst="ellipse">
            <a:avLst/>
          </a:prstGeom>
          <a:blipFill dpi="0" rotWithShape="1">
            <a:blip r:embed="rId3"/>
            <a:srcRect/>
            <a:stretch>
              <a:fillRect l="-24968" t="22" r="-34338" b="2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descr="arrow showing relationship or intersection  between Direct Support Workforce and Quality Long-Term Services and Supports">
            <a:extLst>
              <a:ext uri="{FF2B5EF4-FFF2-40B4-BE49-F238E27FC236}">
                <a16:creationId xmlns:a16="http://schemas.microsoft.com/office/drawing/2014/main" id="{09E90CA8-D141-ED42-8768-B02328878E9E}"/>
              </a:ext>
            </a:extLst>
          </p:cNvPr>
          <p:cNvCxnSpPr>
            <a:cxnSpLocks/>
          </p:cNvCxnSpPr>
          <p:nvPr/>
        </p:nvCxnSpPr>
        <p:spPr>
          <a:xfrm>
            <a:off x="5232400" y="3771900"/>
            <a:ext cx="1066800" cy="0"/>
          </a:xfrm>
          <a:prstGeom prst="straightConnector1">
            <a:avLst/>
          </a:prstGeom>
          <a:ln w="158750">
            <a:solidFill>
              <a:srgbClr val="0D506C"/>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5" name="Picture 4" descr="graphic symbol of the National Quality Forum Framework for Home and Community Based Services Outcome Measurement. Each box in the graphic contains words. 1. person centered service planning and coordination, 2) service delivery and effectiveness, equity, system performance and accountability, consumer leadership in system development, choice and control, human and legal rights, community inclusion, holistic health and functioning and workforce.">
            <a:extLst>
              <a:ext uri="{FF2B5EF4-FFF2-40B4-BE49-F238E27FC236}">
                <a16:creationId xmlns:a16="http://schemas.microsoft.com/office/drawing/2014/main" id="{8A99AD7D-D60D-5A40-AC04-27FDB5404398}"/>
              </a:ext>
            </a:extLst>
          </p:cNvPr>
          <p:cNvPicPr>
            <a:picLocks noChangeAspect="1"/>
          </p:cNvPicPr>
          <p:nvPr/>
        </p:nvPicPr>
        <p:blipFill>
          <a:blip r:embed="rId4"/>
          <a:stretch>
            <a:fillRect/>
          </a:stretch>
        </p:blipFill>
        <p:spPr>
          <a:xfrm>
            <a:off x="6565900" y="2250831"/>
            <a:ext cx="5497852" cy="3661098"/>
          </a:xfrm>
          <a:prstGeom prst="rect">
            <a:avLst/>
          </a:prstGeom>
        </p:spPr>
      </p:pic>
    </p:spTree>
    <p:extLst>
      <p:ext uri="{BB962C8B-B14F-4D97-AF65-F5344CB8AC3E}">
        <p14:creationId xmlns:p14="http://schemas.microsoft.com/office/powerpoint/2010/main" val="167411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690"/>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fontScale="92500" lnSpcReduction="10000"/>
          </a:bodyPr>
          <a:lstStyle/>
          <a:p>
            <a:r>
              <a:rPr lang="en-US" sz="3200" dirty="0">
                <a:latin typeface="Open Sans" panose="020B0606030504020204" pitchFamily="34" charset="0"/>
                <a:ea typeface="Open Sans" panose="020B0606030504020204" pitchFamily="34" charset="0"/>
                <a:cs typeface="Open Sans" panose="020B0606030504020204" pitchFamily="34" charset="0"/>
              </a:rPr>
              <a:t>Name yourself </a:t>
            </a:r>
          </a:p>
          <a:p>
            <a:pPr lvl="1"/>
            <a:r>
              <a:rPr lang="en-US" sz="2800" dirty="0">
                <a:latin typeface="Open Sans" panose="020B0606030504020204" pitchFamily="34" charset="0"/>
                <a:ea typeface="Open Sans" panose="020B0606030504020204" pitchFamily="34" charset="0"/>
                <a:cs typeface="Open Sans" panose="020B0606030504020204" pitchFamily="34" charset="0"/>
              </a:rPr>
              <a:t>First name and the pronouns you use</a:t>
            </a:r>
          </a:p>
          <a:p>
            <a:pPr lvl="1"/>
            <a:r>
              <a:rPr lang="en-US" sz="2800" dirty="0">
                <a:latin typeface="Open Sans" panose="020B0606030504020204" pitchFamily="34" charset="0"/>
                <a:ea typeface="Open Sans" panose="020B0606030504020204" pitchFamily="34" charset="0"/>
                <a:cs typeface="Open Sans" panose="020B0606030504020204" pitchFamily="34" charset="0"/>
              </a:rPr>
              <a:t>Name of your organization</a:t>
            </a:r>
          </a:p>
          <a:p>
            <a:r>
              <a:rPr lang="en-US" sz="3200" dirty="0">
                <a:latin typeface="Open Sans" panose="020B0606030504020204" pitchFamily="34" charset="0"/>
                <a:ea typeface="Open Sans" panose="020B0606030504020204" pitchFamily="34" charset="0"/>
                <a:cs typeface="Open Sans" panose="020B0606030504020204" pitchFamily="34" charset="0"/>
              </a:rPr>
              <a:t>Use Chat for questions or comments.</a:t>
            </a:r>
          </a:p>
          <a:p>
            <a:r>
              <a:rPr lang="en-US" sz="3200" dirty="0">
                <a:latin typeface="Open Sans" panose="020B0606030504020204" pitchFamily="34" charset="0"/>
                <a:ea typeface="Open Sans" panose="020B0606030504020204" pitchFamily="34" charset="0"/>
                <a:cs typeface="Open Sans" panose="020B0606030504020204" pitchFamily="34" charset="0"/>
              </a:rPr>
              <a:t>Please keep your microphone off until the activities &amp; discussion. </a:t>
            </a:r>
          </a:p>
          <a:p>
            <a:r>
              <a:rPr lang="en-US" sz="3200" dirty="0">
                <a:latin typeface="Open Sans" panose="020B0606030504020204" pitchFamily="34" charset="0"/>
                <a:ea typeface="Open Sans" panose="020B0606030504020204" pitchFamily="34" charset="0"/>
                <a:cs typeface="Open Sans" panose="020B0606030504020204" pitchFamily="34" charset="0"/>
              </a:rPr>
              <a:t>Keep your camera on if you are comfortable. </a:t>
            </a:r>
          </a:p>
          <a:p>
            <a:r>
              <a:rPr lang="en-US" sz="3200" dirty="0">
                <a:latin typeface="Open Sans" panose="020B0606030504020204" pitchFamily="34" charset="0"/>
                <a:ea typeface="Open Sans" panose="020B0606030504020204" pitchFamily="34" charset="0"/>
                <a:cs typeface="Open Sans" panose="020B0606030504020204" pitchFamily="34" charset="0"/>
              </a:rPr>
              <a:t>Live Auto-Script is available.</a:t>
            </a:r>
          </a:p>
          <a:p>
            <a:r>
              <a:rPr lang="en-US" sz="3200" dirty="0">
                <a:latin typeface="Open Sans" panose="020B0606030504020204" pitchFamily="34" charset="0"/>
                <a:ea typeface="Open Sans" panose="020B0606030504020204" pitchFamily="34" charset="0"/>
                <a:cs typeface="Open Sans" panose="020B0606030504020204" pitchFamily="34" charset="0"/>
              </a:rPr>
              <a:t>You may use Reactions such as thumbs up throughout.</a:t>
            </a:r>
          </a:p>
          <a:p>
            <a:r>
              <a:rPr lang="en-US" sz="3200" dirty="0">
                <a:latin typeface="Open Sans" panose="020B0606030504020204" pitchFamily="34" charset="0"/>
                <a:ea typeface="Open Sans" panose="020B0606030504020204" pitchFamily="34" charset="0"/>
                <a:cs typeface="Open Sans" panose="020B0606030504020204" pitchFamily="34" charset="0"/>
              </a:rPr>
              <a:t>Thank you for being understanding of colleagues. </a:t>
            </a:r>
          </a:p>
        </p:txBody>
      </p:sp>
      <p:sp>
        <p:nvSpPr>
          <p:cNvPr id="4" name="Oval Callout 3" descr="Image of a bubble with the word Chat in the bubble&#10;"/>
          <p:cNvSpPr/>
          <p:nvPr/>
        </p:nvSpPr>
        <p:spPr>
          <a:xfrm>
            <a:off x="7902374" y="1380766"/>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1900760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normAutofit/>
          </a:bodyPr>
          <a:lstStyle/>
          <a:p>
            <a:r>
              <a:rPr lang="en-US" sz="4000" b="0" dirty="0">
                <a:latin typeface="Open Sans" panose="020B0606030504020204" pitchFamily="34" charset="0"/>
                <a:ea typeface="Open Sans" panose="020B0606030504020204" pitchFamily="34" charset="0"/>
                <a:cs typeface="Open Sans" panose="020B0606030504020204" pitchFamily="34" charset="0"/>
              </a:rPr>
              <a:t>Who are we talking about? </a:t>
            </a:r>
          </a:p>
        </p:txBody>
      </p:sp>
      <p:sp>
        <p:nvSpPr>
          <p:cNvPr id="2" name="Content Placeholder 1"/>
          <p:cNvSpPr>
            <a:spLocks noGrp="1"/>
          </p:cNvSpPr>
          <p:nvPr>
            <p:ph sz="half" idx="1"/>
          </p:nvPr>
        </p:nvSpPr>
        <p:spPr/>
        <p:txBody>
          <a:bodyPr vert="horz" lIns="91440" tIns="45720" rIns="91440" bIns="45720" rtlCol="0" anchor="t">
            <a:norm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Direct Support Professionals</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personal care attendant </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direct care worker</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direct support staff </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community living specialist </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job coach </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employment specialist </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etc.</a:t>
            </a:r>
          </a:p>
          <a:p>
            <a:endParaRPr lang="en-US" dirty="0"/>
          </a:p>
        </p:txBody>
      </p:sp>
      <p:pic>
        <p:nvPicPr>
          <p:cNvPr id="9" name="Content Placeholder 8" descr="Image of DSP(s) with people supported smilin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2457903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4E053F-3AB3-45C2-A32D-458BFE0F0DAE}"/>
              </a:ext>
            </a:extLst>
          </p:cNvPr>
          <p:cNvSpPr>
            <a:spLocks noGrp="1"/>
          </p:cNvSpPr>
          <p:nvPr>
            <p:ph type="title"/>
          </p:nvPr>
        </p:nvSpPr>
        <p:spPr>
          <a:xfrm>
            <a:off x="838200" y="365125"/>
            <a:ext cx="10515600" cy="786781"/>
          </a:xfrm>
        </p:spPr>
        <p:txBody>
          <a:bodyPr>
            <a:normAutofit fontScale="90000"/>
          </a:bodyPr>
          <a:lstStyle/>
          <a:p>
            <a:r>
              <a:rPr lang="en-US" dirty="0">
                <a:solidFill>
                  <a:schemeClr val="bg1"/>
                </a:solidFill>
              </a:rPr>
              <a:t>Clip from Invaluable (the movie about DSPs)</a:t>
            </a:r>
          </a:p>
        </p:txBody>
      </p:sp>
      <p:pic>
        <p:nvPicPr>
          <p:cNvPr id="2" name="WvWNyVp_JPM" descr="video"/>
          <p:cNvPicPr>
            <a:picLocks noRot="1" noChangeAspect="1"/>
          </p:cNvPicPr>
          <p:nvPr>
            <a:videoFile r:link="rId1"/>
          </p:nvPr>
        </p:nvPicPr>
        <p:blipFill>
          <a:blip r:embed="rId4"/>
          <a:stretch>
            <a:fillRect/>
          </a:stretch>
        </p:blipFill>
        <p:spPr>
          <a:xfrm>
            <a:off x="593785" y="1151906"/>
            <a:ext cx="10986655" cy="5561921"/>
          </a:xfrm>
          <a:prstGeom prst="rect">
            <a:avLst/>
          </a:prstGeom>
        </p:spPr>
      </p:pic>
    </p:spTree>
    <p:extLst>
      <p:ext uri="{BB962C8B-B14F-4D97-AF65-F5344CB8AC3E}">
        <p14:creationId xmlns:p14="http://schemas.microsoft.com/office/powerpoint/2010/main" val="3977980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8989" y="0"/>
            <a:ext cx="10515600" cy="1325563"/>
          </a:xfrm>
        </p:spPr>
        <p:txBody>
          <a:bodyPr>
            <a:normAutofit/>
          </a:bodyPr>
          <a:lstStyle/>
          <a:p>
            <a:r>
              <a:rPr lang="en-US" sz="3600" b="0" dirty="0">
                <a:solidFill>
                  <a:schemeClr val="tx2"/>
                </a:solidFill>
                <a:latin typeface="Open Sans" panose="020B0606030504020204" pitchFamily="34" charset="0"/>
                <a:ea typeface="Open Sans" panose="020B0606030504020204" pitchFamily="34" charset="0"/>
                <a:cs typeface="Open Sans" panose="020B0606030504020204" pitchFamily="34" charset="0"/>
              </a:rPr>
              <a:t>DSP Scope of Practice</a:t>
            </a:r>
            <a:r>
              <a:rPr lang="en-US" sz="360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en-US" sz="3600" b="0" dirty="0">
                <a:solidFill>
                  <a:schemeClr val="tx2"/>
                </a:solidFill>
                <a:latin typeface="Open Sans" panose="020B0606030504020204" pitchFamily="34" charset="0"/>
                <a:ea typeface="Open Sans" panose="020B0606030504020204" pitchFamily="34" charset="0"/>
                <a:cs typeface="Open Sans" panose="020B0606030504020204" pitchFamily="34" charset="0"/>
              </a:rPr>
              <a:t> - </a:t>
            </a:r>
            <a:r>
              <a:rPr lang="en-US" sz="3600" dirty="0">
                <a:solidFill>
                  <a:schemeClr val="tx2"/>
                </a:solidFill>
                <a:latin typeface="Open Sans" panose="020B0606030504020204" pitchFamily="34" charset="0"/>
                <a:ea typeface="Open Sans" panose="020B0606030504020204" pitchFamily="34" charset="0"/>
                <a:cs typeface="Open Sans" panose="020B0606030504020204" pitchFamily="34" charset="0"/>
              </a:rPr>
              <a:t>Multidisciplinary</a:t>
            </a:r>
            <a:endParaRPr lang="en-US" sz="3600" b="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Image of the DSP Scope of Practice. They play the role of teacher, nurse, psychologist, occupational therapist, physical therapist, counselor, dietician, chauffeur and personal trainer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1957" y="1417542"/>
            <a:ext cx="6207155" cy="4774419"/>
          </a:xfrm>
          <a:prstGeom prst="rect">
            <a:avLst/>
          </a:prstGeom>
        </p:spPr>
      </p:pic>
    </p:spTree>
    <p:extLst>
      <p:ext uri="{BB962C8B-B14F-4D97-AF65-F5344CB8AC3E}">
        <p14:creationId xmlns:p14="http://schemas.microsoft.com/office/powerpoint/2010/main" val="3319924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supported and their DSP working together down a city street.">
            <a:extLst>
              <a:ext uri="{FF2B5EF4-FFF2-40B4-BE49-F238E27FC236}">
                <a16:creationId xmlns:a16="http://schemas.microsoft.com/office/drawing/2014/main" id="{C45E886B-52B5-4D50-A743-1F58C15A1A44}"/>
              </a:ext>
            </a:extLst>
          </p:cNvPr>
          <p:cNvPicPr>
            <a:picLocks noChangeAspect="1"/>
          </p:cNvPicPr>
          <p:nvPr/>
        </p:nvPicPr>
        <p:blipFill>
          <a:blip r:embed="rId3"/>
          <a:stretch>
            <a:fillRect/>
          </a:stretch>
        </p:blipFill>
        <p:spPr>
          <a:xfrm>
            <a:off x="-9993" y="-3279"/>
            <a:ext cx="12211987" cy="6877049"/>
          </a:xfrm>
          <a:prstGeom prst="rect">
            <a:avLst/>
          </a:prstGeom>
        </p:spPr>
      </p:pic>
      <p:sp>
        <p:nvSpPr>
          <p:cNvPr id="11" name="TextBox 10" descr="An Increasingly Diverse Home Care Workforce&#10;The typical home care worker is a woman in her 40s — many are &#10;immigrants and/or older women of color. The demographics are changing"/>
          <p:cNvSpPr txBox="1"/>
          <p:nvPr/>
        </p:nvSpPr>
        <p:spPr>
          <a:xfrm>
            <a:off x="328078" y="272533"/>
            <a:ext cx="7023218" cy="1631216"/>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5400000" scaled="1"/>
            <a:tileRect/>
          </a:grad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An Increasingly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Diverse </a:t>
            </a:r>
            <a:r>
              <a:rPr lang="en-US" sz="2000" b="1" dirty="0">
                <a:latin typeface="Open Sans" panose="020B0606030504020204" pitchFamily="34" charset="0"/>
                <a:ea typeface="Open Sans" panose="020B0606030504020204" pitchFamily="34" charset="0"/>
                <a:cs typeface="Open Sans" panose="020B0606030504020204" pitchFamily="34" charset="0"/>
              </a:rPr>
              <a:t>Home Care Workforce</a:t>
            </a:r>
          </a:p>
          <a:p>
            <a:r>
              <a:rPr lang="en-US" sz="2000" dirty="0">
                <a:latin typeface="Open Sans" panose="020B0606030504020204" pitchFamily="34" charset="0"/>
                <a:ea typeface="Open Sans" panose="020B0606030504020204" pitchFamily="34" charset="0"/>
                <a:cs typeface="Open Sans" panose="020B0606030504020204" pitchFamily="34" charset="0"/>
              </a:rPr>
              <a:t>The typical home care worker is a woman in her 40s — many are </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immigrants and/or older women of color. </a:t>
            </a:r>
          </a:p>
          <a:p>
            <a:r>
              <a:rPr lang="en-US" sz="2000" dirty="0">
                <a:latin typeface="Open Sans" panose="020B0606030504020204" pitchFamily="34" charset="0"/>
                <a:ea typeface="Open Sans" panose="020B0606030504020204" pitchFamily="34" charset="0"/>
                <a:cs typeface="Open Sans" panose="020B0606030504020204" pitchFamily="34" charset="0"/>
              </a:rPr>
              <a:t>The demographics are changing.</a:t>
            </a:r>
          </a:p>
        </p:txBody>
      </p:sp>
      <p:sp>
        <p:nvSpPr>
          <p:cNvPr id="5" name="Title 4">
            <a:extLst>
              <a:ext uri="{FF2B5EF4-FFF2-40B4-BE49-F238E27FC236}">
                <a16:creationId xmlns:a16="http://schemas.microsoft.com/office/drawing/2014/main" id="{5B3AF8FA-DEB4-40A3-BDE3-69D26C4E116D}"/>
              </a:ext>
            </a:extLst>
          </p:cNvPr>
          <p:cNvSpPr>
            <a:spLocks noGrp="1"/>
          </p:cNvSpPr>
          <p:nvPr>
            <p:ph type="title" idx="4294967295"/>
          </p:nvPr>
        </p:nvSpPr>
        <p:spPr>
          <a:xfrm>
            <a:off x="517642" y="1907711"/>
            <a:ext cx="1436075" cy="1436075"/>
          </a:xfrm>
          <a:prstGeom prst="ellipse">
            <a:avLst/>
          </a:prstGeom>
          <a:solidFill>
            <a:srgbClr val="0FD499"/>
          </a:solidFill>
          <a:ln w="12700" cap="flat" cmpd="sng" algn="ctr">
            <a:solidFill>
              <a:schemeClr val="accent1">
                <a:shade val="50000"/>
              </a:schemeClr>
            </a:solidFill>
            <a:prstDash val="solid"/>
            <a:miter lim="800000"/>
          </a:ln>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lumMod val="50000"/>
                  </a:schemeClr>
                </a:solidFill>
                <a:effectLst/>
                <a:uLnTx/>
                <a:uFillTx/>
                <a:latin typeface="+mn-lt"/>
                <a:ea typeface="+mn-ea"/>
                <a:cs typeface="+mn-cs"/>
              </a:rPr>
              <a:t>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lumMod val="50000"/>
                  </a:schemeClr>
                </a:solidFill>
                <a:effectLst/>
                <a:uLnTx/>
                <a:uFillTx/>
                <a:latin typeface="+mn-lt"/>
                <a:ea typeface="+mn-ea"/>
                <a:cs typeface="+mn-cs"/>
              </a:rPr>
              <a:t>WOMEN</a:t>
            </a:r>
          </a:p>
        </p:txBody>
      </p:sp>
      <p:sp>
        <p:nvSpPr>
          <p:cNvPr id="7" name="Oval 6">
            <a:extLst>
              <a:ext uri="{FF2B5EF4-FFF2-40B4-BE49-F238E27FC236}">
                <a16:creationId xmlns:a16="http://schemas.microsoft.com/office/drawing/2014/main" id="{5B3AF8FA-DEB4-40A3-BDE3-69D26C4E116D}"/>
              </a:ext>
            </a:extLst>
          </p:cNvPr>
          <p:cNvSpPr/>
          <p:nvPr/>
        </p:nvSpPr>
        <p:spPr>
          <a:xfrm>
            <a:off x="517641" y="3521250"/>
            <a:ext cx="1436075" cy="1436075"/>
          </a:xfrm>
          <a:prstGeom prst="ellipse">
            <a:avLst/>
          </a:prstGeom>
          <a:solidFill>
            <a:srgbClr val="E4AA02"/>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chemeClr val="tx2">
                    <a:lumMod val="50000"/>
                  </a:schemeClr>
                </a:solidFill>
              </a:rPr>
              <a:t>63%</a:t>
            </a:r>
          </a:p>
          <a:p>
            <a:pPr lvl="0">
              <a:defRPr/>
            </a:pPr>
            <a:r>
              <a:rPr lang="en-US" sz="1100" dirty="0">
                <a:solidFill>
                  <a:schemeClr val="tx2">
                    <a:lumMod val="50000"/>
                  </a:schemeClr>
                </a:solidFill>
              </a:rPr>
              <a:t>PEOPLE OF COLOR</a:t>
            </a:r>
          </a:p>
        </p:txBody>
      </p:sp>
      <p:sp>
        <p:nvSpPr>
          <p:cNvPr id="8" name="Oval 7">
            <a:extLst>
              <a:ext uri="{FF2B5EF4-FFF2-40B4-BE49-F238E27FC236}">
                <a16:creationId xmlns:a16="http://schemas.microsoft.com/office/drawing/2014/main" id="{5B3AF8FA-DEB4-40A3-BDE3-69D26C4E116D}"/>
              </a:ext>
            </a:extLst>
          </p:cNvPr>
          <p:cNvSpPr/>
          <p:nvPr/>
        </p:nvSpPr>
        <p:spPr>
          <a:xfrm>
            <a:off x="2108934" y="3521250"/>
            <a:ext cx="1436075" cy="1436075"/>
          </a:xfrm>
          <a:prstGeom prst="ellipse">
            <a:avLst/>
          </a:prstGeom>
          <a:solidFill>
            <a:srgbClr val="E17C02"/>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chemeClr val="tx2">
                    <a:lumMod val="50000"/>
                  </a:schemeClr>
                </a:solidFill>
              </a:rPr>
              <a:t>47</a:t>
            </a:r>
          </a:p>
          <a:p>
            <a:pPr lvl="0">
              <a:defRPr/>
            </a:pPr>
            <a:r>
              <a:rPr lang="en-US" sz="1100" dirty="0">
                <a:solidFill>
                  <a:schemeClr val="tx2">
                    <a:lumMod val="50000"/>
                  </a:schemeClr>
                </a:solidFill>
              </a:rPr>
              <a:t>MEDIAN AGE</a:t>
            </a:r>
          </a:p>
        </p:txBody>
      </p:sp>
      <p:sp>
        <p:nvSpPr>
          <p:cNvPr id="9" name="Oval 8">
            <a:extLst>
              <a:ext uri="{FF2B5EF4-FFF2-40B4-BE49-F238E27FC236}">
                <a16:creationId xmlns:a16="http://schemas.microsoft.com/office/drawing/2014/main" id="{5B3AF8FA-DEB4-40A3-BDE3-69D26C4E116D}"/>
              </a:ext>
            </a:extLst>
          </p:cNvPr>
          <p:cNvSpPr/>
          <p:nvPr/>
        </p:nvSpPr>
        <p:spPr>
          <a:xfrm>
            <a:off x="2174230" y="1950435"/>
            <a:ext cx="1436075" cy="1436075"/>
          </a:xfrm>
          <a:prstGeom prst="ellipse">
            <a:avLst/>
          </a:prstGeom>
          <a:solidFill>
            <a:schemeClr val="accent1"/>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chemeClr val="tx2">
                    <a:lumMod val="50000"/>
                  </a:schemeClr>
                </a:solidFill>
              </a:rPr>
              <a:t>53%</a:t>
            </a:r>
          </a:p>
          <a:p>
            <a:pPr lvl="0">
              <a:defRPr/>
            </a:pPr>
            <a:r>
              <a:rPr lang="en-US" sz="1100" dirty="0">
                <a:solidFill>
                  <a:schemeClr val="tx2">
                    <a:lumMod val="50000"/>
                  </a:schemeClr>
                </a:solidFill>
              </a:rPr>
              <a:t>PUBLIC ASSISTANCE</a:t>
            </a:r>
          </a:p>
        </p:txBody>
      </p:sp>
      <p:sp>
        <p:nvSpPr>
          <p:cNvPr id="10" name="Oval 9">
            <a:extLst>
              <a:ext uri="{FF2B5EF4-FFF2-40B4-BE49-F238E27FC236}">
                <a16:creationId xmlns:a16="http://schemas.microsoft.com/office/drawing/2014/main" id="{5B3AF8FA-DEB4-40A3-BDE3-69D26C4E116D}"/>
              </a:ext>
            </a:extLst>
          </p:cNvPr>
          <p:cNvSpPr/>
          <p:nvPr/>
        </p:nvSpPr>
        <p:spPr>
          <a:xfrm>
            <a:off x="1307330" y="4871134"/>
            <a:ext cx="1436075" cy="1436075"/>
          </a:xfrm>
          <a:prstGeom prst="ellipse">
            <a:avLst/>
          </a:prstGeom>
          <a:solidFill>
            <a:srgbClr val="CC99FF"/>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chemeClr val="tx2">
                    <a:lumMod val="50000"/>
                  </a:schemeClr>
                </a:solidFill>
              </a:rPr>
              <a:t>31%</a:t>
            </a:r>
          </a:p>
          <a:p>
            <a:pPr lvl="0">
              <a:defRPr/>
            </a:pPr>
            <a:r>
              <a:rPr lang="en-US" sz="1100" dirty="0">
                <a:solidFill>
                  <a:schemeClr val="tx2">
                    <a:lumMod val="50000"/>
                  </a:schemeClr>
                </a:solidFill>
              </a:rPr>
              <a:t>IMMIGRANTS</a:t>
            </a:r>
          </a:p>
        </p:txBody>
      </p:sp>
      <p:pic>
        <p:nvPicPr>
          <p:cNvPr id="4" name="Picture 15" descr="Logo for PHI Quality Care though Quality Jobs&#10;&#10;">
            <a:extLst>
              <a:ext uri="{FF2B5EF4-FFF2-40B4-BE49-F238E27FC236}">
                <a16:creationId xmlns:a16="http://schemas.microsoft.com/office/drawing/2014/main" id="{60209DE2-E352-414A-AF4D-113D533B1AE9}"/>
              </a:ext>
            </a:extLst>
          </p:cNvPr>
          <p:cNvPicPr>
            <a:picLocks noChangeAspect="1"/>
          </p:cNvPicPr>
          <p:nvPr/>
        </p:nvPicPr>
        <p:blipFill>
          <a:blip r:embed="rId4"/>
          <a:stretch>
            <a:fillRect/>
          </a:stretch>
        </p:blipFill>
        <p:spPr>
          <a:xfrm>
            <a:off x="7009976" y="5863284"/>
            <a:ext cx="2743200" cy="754380"/>
          </a:xfrm>
          <a:prstGeom prst="rect">
            <a:avLst/>
          </a:prstGeom>
        </p:spPr>
      </p:pic>
      <p:sp>
        <p:nvSpPr>
          <p:cNvPr id="6" name="TextBox 5">
            <a:extLst>
              <a:ext uri="{FF2B5EF4-FFF2-40B4-BE49-F238E27FC236}">
                <a16:creationId xmlns:a16="http://schemas.microsoft.com/office/drawing/2014/main" id="{D762130D-8CAD-45B6-BA52-156630A1FF16}"/>
              </a:ext>
            </a:extLst>
          </p:cNvPr>
          <p:cNvSpPr txBox="1"/>
          <p:nvPr/>
        </p:nvSpPr>
        <p:spPr>
          <a:xfrm>
            <a:off x="10444135" y="6032889"/>
            <a:ext cx="16901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SOURCE: PHI (2021). For detailed citations and information about PHI's research methodology, please contact info@phinational.org</a:t>
            </a:r>
            <a:endParaRPr lang="en-US" sz="800" b="1" dirty="0">
              <a:cs typeface="Calibri"/>
            </a:endParaRPr>
          </a:p>
        </p:txBody>
      </p:sp>
    </p:spTree>
    <p:extLst>
      <p:ext uri="{BB962C8B-B14F-4D97-AF65-F5344CB8AC3E}">
        <p14:creationId xmlns:p14="http://schemas.microsoft.com/office/powerpoint/2010/main" val="3598408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Open Sans Light" panose="020B0306030504020204"/>
              </a:rPr>
              <a:t>Defining the Workforce Issues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7075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latin typeface="Open Sans Light"/>
              </a:rPr>
              <a:t>Factors </a:t>
            </a:r>
            <a:r>
              <a:rPr lang="en-US" sz="4000" dirty="0">
                <a:latin typeface="Open Sans Light"/>
              </a:rPr>
              <a:t>Influencing</a:t>
            </a:r>
            <a:r>
              <a:rPr lang="en-US" sz="4000" b="0" dirty="0">
                <a:latin typeface="Open Sans Light"/>
              </a:rPr>
              <a:t> </a:t>
            </a:r>
            <a:r>
              <a:rPr lang="en-US" sz="4000" dirty="0">
                <a:latin typeface="Open Sans Light"/>
              </a:rPr>
              <a:t>the Crisis</a:t>
            </a:r>
            <a:endParaRPr lang="en-US" sz="4000" b="0" dirty="0">
              <a:latin typeface="Open Sans Light"/>
            </a:endParaRPr>
          </a:p>
        </p:txBody>
      </p:sp>
      <p:graphicFrame>
        <p:nvGraphicFramePr>
          <p:cNvPr id="3" name="Content Placeholder 2">
            <a:extLst>
              <a:ext uri="{FF2B5EF4-FFF2-40B4-BE49-F238E27FC236}">
                <a16:creationId xmlns:a16="http://schemas.microsoft.com/office/drawing/2014/main" id="{FA4CE3FB-E574-0946-A00B-BB6D7C4C1BB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922719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5087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1687" y="192437"/>
            <a:ext cx="9863190" cy="1320818"/>
          </a:xfrm>
        </p:spPr>
        <p:txBody>
          <a:bodyPr>
            <a:normAutofit/>
          </a:bodyPr>
          <a:lstStyle/>
          <a:p>
            <a:r>
              <a:rPr lang="en-US" dirty="0"/>
              <a:t>Direct Support Workers</a:t>
            </a:r>
          </a:p>
        </p:txBody>
      </p:sp>
      <p:pic>
        <p:nvPicPr>
          <p:cNvPr id="6146" name="Picture 2" descr="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285" y="568970"/>
            <a:ext cx="2615183" cy="719176"/>
          </a:xfrm>
          <a:prstGeom prst="rect">
            <a:avLst/>
          </a:prstGeom>
          <a:solidFill>
            <a:schemeClr val="tx1"/>
          </a:solidFill>
          <a:ln w="63500">
            <a:solidFill>
              <a:schemeClr val="tx1"/>
            </a:solidFill>
          </a:ln>
        </p:spPr>
      </p:pic>
      <p:graphicFrame>
        <p:nvGraphicFramePr>
          <p:cNvPr id="9" name="Chart 8" descr="Graph of Largest Occupational Groups in the US 2020 &#10;Direct Care Workers 4,999,100&#10;Retail Salespersons 4,968,400&#10;Teachers from K to 12th Grade 3, 902,000&#10;Cahsiers 3,667,000&#10;Law Enforcement &amp; public Safety Workers 3,612,000&#10;Fast Food &amp; Counter Workers 3,553,000&#10;Registered Nurses 3,449.300&#10;" title="Graph"/>
          <p:cNvGraphicFramePr>
            <a:graphicFrameLocks/>
          </p:cNvGraphicFramePr>
          <p:nvPr>
            <p:extLst>
              <p:ext uri="{D42A27DB-BD31-4B8C-83A1-F6EECF244321}">
                <p14:modId xmlns:p14="http://schemas.microsoft.com/office/powerpoint/2010/main" val="1901642655"/>
              </p:ext>
            </p:extLst>
          </p:nvPr>
        </p:nvGraphicFramePr>
        <p:xfrm>
          <a:off x="1180117" y="1669108"/>
          <a:ext cx="8938794" cy="426033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514181" y="6211669"/>
            <a:ext cx="9163638" cy="646331"/>
          </a:xfrm>
          <a:prstGeom prst="rect">
            <a:avLst/>
          </a:prstGeom>
          <a:noFill/>
        </p:spPr>
        <p:txBody>
          <a:bodyPr wrap="square" rtlCol="0">
            <a:spAutoFit/>
          </a:bodyPr>
          <a:lstStyle/>
          <a:p>
            <a:r>
              <a:rPr lang="en-US" dirty="0"/>
              <a:t>From: </a:t>
            </a:r>
            <a:r>
              <a:rPr lang="en-US" dirty="0">
                <a:hlinkClick r:id="rId5"/>
              </a:rPr>
              <a:t>Occupational Projections for Direct-Care Workers 2012–2022 </a:t>
            </a:r>
            <a:endParaRPr lang="en-US" dirty="0"/>
          </a:p>
          <a:p>
            <a:endParaRPr lang="en-US" dirty="0"/>
          </a:p>
        </p:txBody>
      </p:sp>
    </p:spTree>
    <p:extLst>
      <p:ext uri="{BB962C8B-B14F-4D97-AF65-F5344CB8AC3E}">
        <p14:creationId xmlns:p14="http://schemas.microsoft.com/office/powerpoint/2010/main" val="48128695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6F7B-A617-7E4D-9648-62D225372208}"/>
              </a:ext>
            </a:extLst>
          </p:cNvPr>
          <p:cNvSpPr>
            <a:spLocks noGrp="1"/>
          </p:cNvSpPr>
          <p:nvPr>
            <p:ph type="title" idx="4294967295"/>
          </p:nvPr>
        </p:nvSpPr>
        <p:spPr>
          <a:xfrm>
            <a:off x="310575" y="2035329"/>
            <a:ext cx="4401879" cy="732694"/>
          </a:xfrm>
        </p:spPr>
        <p:txBody>
          <a:bodyPr>
            <a:normAutofit fontScale="90000"/>
          </a:bodyPr>
          <a:lstStyle/>
          <a:p>
            <a:r>
              <a:rPr lang="en-US" dirty="0"/>
              <a:t>Number of DSPs in U.S. </a:t>
            </a:r>
          </a:p>
        </p:txBody>
      </p:sp>
      <p:sp>
        <p:nvSpPr>
          <p:cNvPr id="8" name="TextBox 7"/>
          <p:cNvSpPr txBox="1"/>
          <p:nvPr/>
        </p:nvSpPr>
        <p:spPr>
          <a:xfrm>
            <a:off x="74428" y="5322115"/>
            <a:ext cx="7975600" cy="523220"/>
          </a:xfrm>
          <a:prstGeom prst="rect">
            <a:avLst/>
          </a:prstGeom>
          <a:noFill/>
        </p:spPr>
        <p:txBody>
          <a:bodyPr wrap="square" rtlCol="0">
            <a:spAutoFit/>
          </a:bodyPr>
          <a:lstStyle/>
          <a:p>
            <a:r>
              <a:rPr lang="en-US" sz="1400" dirty="0"/>
              <a:t>PHI. “Workforce Data Center.” Last modified December 17, 2018. </a:t>
            </a:r>
          </a:p>
          <a:p>
            <a:r>
              <a:rPr lang="en-US" sz="1400" dirty="0">
                <a:hlinkClick r:id="rId3"/>
              </a:rPr>
              <a:t>https://phinational.org/policy-research/workforce-data-center/</a:t>
            </a:r>
            <a:r>
              <a:rPr lang="en-US" sz="1400" dirty="0"/>
              <a:t> </a:t>
            </a:r>
          </a:p>
        </p:txBody>
      </p:sp>
      <p:pic>
        <p:nvPicPr>
          <p:cNvPr id="9" name="Picture 2" descr="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72" y="3187958"/>
            <a:ext cx="2615183" cy="719176"/>
          </a:xfrm>
          <a:prstGeom prst="rect">
            <a:avLst/>
          </a:prstGeom>
          <a:solidFill>
            <a:schemeClr val="tx1"/>
          </a:solidFill>
          <a:ln w="63500">
            <a:solidFill>
              <a:schemeClr val="tx1"/>
            </a:solidFill>
          </a:ln>
        </p:spPr>
      </p:pic>
      <p:pic>
        <p:nvPicPr>
          <p:cNvPr id="4" name="Picture 3" descr="Chart that shows PHI data on Direct Care Worforce Job Growth for Setting 2008-2018. In 2008 number of jobs in Home care were 898,600, in 2018 were 2,259,570. Residential care 2008 = 540,890 and in 2018 were 720,480. Nursing homes 599,350 in 2008 and in 2018 were 581,140. In other industries in 2008  the number of jobs were 890,480 and in 2018 899.390 . ">
            <a:extLst>
              <a:ext uri="{FF2B5EF4-FFF2-40B4-BE49-F238E27FC236}">
                <a16:creationId xmlns:a16="http://schemas.microsoft.com/office/drawing/2014/main" id="{AD3B1D1E-D0C7-4C8F-9BA5-B553D3DD531B}"/>
              </a:ext>
            </a:extLst>
          </p:cNvPr>
          <p:cNvPicPr>
            <a:picLocks noChangeAspect="1"/>
          </p:cNvPicPr>
          <p:nvPr/>
        </p:nvPicPr>
        <p:blipFill rotWithShape="1">
          <a:blip r:embed="rId5"/>
          <a:srcRect l="24506" t="13025" r="26221" b="14338"/>
          <a:stretch/>
        </p:blipFill>
        <p:spPr>
          <a:xfrm>
            <a:off x="4712454" y="472500"/>
            <a:ext cx="7405118" cy="5913000"/>
          </a:xfrm>
          <a:prstGeom prst="rect">
            <a:avLst/>
          </a:prstGeom>
        </p:spPr>
      </p:pic>
    </p:spTree>
    <p:extLst>
      <p:ext uri="{BB962C8B-B14F-4D97-AF65-F5344CB8AC3E}">
        <p14:creationId xmlns:p14="http://schemas.microsoft.com/office/powerpoint/2010/main" val="1731785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89" y="365125"/>
            <a:ext cx="11478883" cy="1325563"/>
          </a:xfrm>
        </p:spPr>
        <p:txBody>
          <a:bodyPr>
            <a:normAutofit/>
          </a:bodyPr>
          <a:lstStyle/>
          <a:p>
            <a:r>
              <a:rPr lang="en-US" sz="4000" dirty="0">
                <a:latin typeface="Open Sans Light"/>
              </a:rPr>
              <a:t>U.S. Unemployment Rate Over Time 2007–2019 </a:t>
            </a:r>
            <a:endParaRPr lang="en-US" sz="4000" dirty="0"/>
          </a:p>
        </p:txBody>
      </p:sp>
      <p:pic>
        <p:nvPicPr>
          <p:cNvPr id="3" name="Picture 2" descr="ttps://lh3.googleusercontent.com/WNPC2ugxsJI1WrHNprzHz9jDk_oWVXHj2U7wXJyB6LRnez6YruwPhtt1EEmcvJY2OAtx2lP"/>
          <p:cNvPicPr/>
          <p:nvPr/>
        </p:nvPicPr>
        <p:blipFill>
          <a:blip r:embed="rId3">
            <a:extLst>
              <a:ext uri="{28A0092B-C50C-407E-A947-70E740481C1C}">
                <a14:useLocalDpi xmlns:a14="http://schemas.microsoft.com/office/drawing/2010/main"/>
              </a:ext>
            </a:extLst>
          </a:blip>
          <a:srcRect/>
          <a:stretch>
            <a:fillRect/>
          </a:stretch>
        </p:blipFill>
        <p:spPr bwMode="auto">
          <a:xfrm>
            <a:off x="1981200" y="1850344"/>
            <a:ext cx="8229600" cy="3978956"/>
          </a:xfrm>
          <a:prstGeom prst="rect">
            <a:avLst/>
          </a:prstGeom>
          <a:noFill/>
          <a:ln>
            <a:noFill/>
          </a:ln>
        </p:spPr>
      </p:pic>
      <p:sp>
        <p:nvSpPr>
          <p:cNvPr id="5" name="TextBox 4">
            <a:extLst>
              <a:ext uri="{FF2B5EF4-FFF2-40B4-BE49-F238E27FC236}">
                <a16:creationId xmlns:a16="http://schemas.microsoft.com/office/drawing/2014/main" id="{8FCDF0EA-2856-7A46-B40A-F98E5E0DE425}"/>
              </a:ext>
            </a:extLst>
          </p:cNvPr>
          <p:cNvSpPr txBox="1"/>
          <p:nvPr/>
        </p:nvSpPr>
        <p:spPr>
          <a:xfrm>
            <a:off x="9716914" y="3839822"/>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2018 4%</a:t>
            </a:r>
          </a:p>
        </p:txBody>
      </p:sp>
      <p:sp>
        <p:nvSpPr>
          <p:cNvPr id="6" name="TextBox 5">
            <a:extLst>
              <a:ext uri="{FF2B5EF4-FFF2-40B4-BE49-F238E27FC236}">
                <a16:creationId xmlns:a16="http://schemas.microsoft.com/office/drawing/2014/main" id="{5FFD9300-5108-4C49-A9B5-5916DC2D8ECD}"/>
              </a:ext>
            </a:extLst>
          </p:cNvPr>
          <p:cNvSpPr txBox="1"/>
          <p:nvPr/>
        </p:nvSpPr>
        <p:spPr>
          <a:xfrm>
            <a:off x="10704685" y="4049730"/>
            <a:ext cx="12153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2019  3.7%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259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FD91-A318-DF4E-8F56-2F6AAF12A942}"/>
              </a:ext>
            </a:extLst>
          </p:cNvPr>
          <p:cNvSpPr>
            <a:spLocks noGrp="1"/>
          </p:cNvSpPr>
          <p:nvPr>
            <p:ph type="title"/>
          </p:nvPr>
        </p:nvSpPr>
        <p:spPr>
          <a:xfrm>
            <a:off x="933122" y="385763"/>
            <a:ext cx="9249103" cy="1161728"/>
          </a:xfrm>
        </p:spPr>
        <p:txBody>
          <a:bodyPr>
            <a:normAutofit/>
          </a:bodyPr>
          <a:lstStyle/>
          <a:p>
            <a:r>
              <a:rPr lang="en-US" sz="3200" dirty="0">
                <a:solidFill>
                  <a:schemeClr val="tx1"/>
                </a:solidFill>
                <a:latin typeface="Open Sans Light"/>
              </a:rPr>
              <a:t>LTSS and U.S. Economy </a:t>
            </a:r>
            <a:br>
              <a:rPr lang="en-US" sz="3200" dirty="0">
                <a:solidFill>
                  <a:schemeClr val="tx1"/>
                </a:solidFill>
                <a:latin typeface="Open Sans Light"/>
              </a:rPr>
            </a:br>
            <a:r>
              <a:rPr lang="en-US" sz="3200" dirty="0">
                <a:solidFill>
                  <a:schemeClr val="tx1"/>
                </a:solidFill>
                <a:latin typeface="Open Sans Light"/>
              </a:rPr>
              <a:t>2007-2017</a:t>
            </a:r>
          </a:p>
        </p:txBody>
      </p:sp>
      <p:pic>
        <p:nvPicPr>
          <p:cNvPr id="8" name="Picture 2" descr="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255" y="607039"/>
            <a:ext cx="2615183" cy="719176"/>
          </a:xfrm>
          <a:prstGeom prst="rect">
            <a:avLst/>
          </a:prstGeom>
          <a:solidFill>
            <a:schemeClr val="tx1"/>
          </a:solidFill>
          <a:ln w="63500">
            <a:solidFill>
              <a:schemeClr val="tx1"/>
            </a:solidFill>
          </a:ln>
        </p:spPr>
      </p:pic>
      <p:pic>
        <p:nvPicPr>
          <p:cNvPr id="4" name="Picture 3" descr="LTSS and U.S. economy 2007-2017&#10;Long-Term Care 2007 0%&#10;Long Term Care 2017 31%&#10;Total US economy 2007 0%&#10;Total US economy 2017 6%&#10;" title="Graph">
            <a:extLst>
              <a:ext uri="{FF2B5EF4-FFF2-40B4-BE49-F238E27FC236}">
                <a16:creationId xmlns:a16="http://schemas.microsoft.com/office/drawing/2014/main" id="{16163FBF-6AEC-F543-9DEF-894CE1B53932}"/>
              </a:ext>
            </a:extLst>
          </p:cNvPr>
          <p:cNvPicPr>
            <a:picLocks noChangeAspect="1"/>
          </p:cNvPicPr>
          <p:nvPr/>
        </p:nvPicPr>
        <p:blipFill>
          <a:blip r:embed="rId4"/>
          <a:stretch>
            <a:fillRect/>
          </a:stretch>
        </p:blipFill>
        <p:spPr>
          <a:xfrm>
            <a:off x="637846" y="1502385"/>
            <a:ext cx="6217082" cy="4462020"/>
          </a:xfrm>
          <a:prstGeom prst="rect">
            <a:avLst/>
          </a:prstGeom>
        </p:spPr>
      </p:pic>
      <p:sp>
        <p:nvSpPr>
          <p:cNvPr id="5" name="TextBox 4">
            <a:extLst>
              <a:ext uri="{FF2B5EF4-FFF2-40B4-BE49-F238E27FC236}">
                <a16:creationId xmlns:a16="http://schemas.microsoft.com/office/drawing/2014/main" id="{CD5C238F-DB61-6C40-867D-95D356E8979B}"/>
              </a:ext>
            </a:extLst>
          </p:cNvPr>
          <p:cNvSpPr txBox="1"/>
          <p:nvPr/>
        </p:nvSpPr>
        <p:spPr>
          <a:xfrm>
            <a:off x="8024694" y="1905506"/>
            <a:ext cx="2895554"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1 million+ direct care jobs (54%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1 in 6 new jobs in U.S. was in LTSS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4/5 new jobs were in home care</a:t>
            </a:r>
          </a:p>
        </p:txBody>
      </p:sp>
      <p:sp>
        <p:nvSpPr>
          <p:cNvPr id="3" name="TextBox 2"/>
          <p:cNvSpPr txBox="1"/>
          <p:nvPr/>
        </p:nvSpPr>
        <p:spPr>
          <a:xfrm>
            <a:off x="680662" y="5964405"/>
            <a:ext cx="107557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a:rPr>
              <a:t>Graph from PHI Data Brief Here's How we Achieve a Strong Economy: Invest in Direct Care Workers</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U.S. Bureau of Labor Statistics (BLS), Current Employment Statistics (CES). 2017. Employment, Hours, and Earnings - National. https://www.bls.gov/ces/; analysis by PHI (October 4, 2017). </a:t>
            </a:r>
          </a:p>
        </p:txBody>
      </p:sp>
    </p:spTree>
    <p:extLst>
      <p:ext uri="{BB962C8B-B14F-4D97-AF65-F5344CB8AC3E}">
        <p14:creationId xmlns:p14="http://schemas.microsoft.com/office/powerpoint/2010/main" val="280888416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447065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idx="4294967295"/>
          </p:nvPr>
        </p:nvSpPr>
        <p:spPr>
          <a:xfrm>
            <a:off x="0" y="365125"/>
            <a:ext cx="10515600" cy="1325563"/>
          </a:xfrm>
        </p:spPr>
        <p:txBody>
          <a:bodyPr>
            <a:normAutofit/>
          </a:bodyPr>
          <a:lstStyle/>
          <a:p>
            <a:r>
              <a:rPr lang="en-US" dirty="0"/>
              <a:t>Projected Aging of the Direct-Care </a:t>
            </a:r>
            <a:r>
              <a:rPr lang="en-US" dirty="0" err="1"/>
              <a:t>Workforice</a:t>
            </a:r>
            <a:r>
              <a:rPr lang="en-US" dirty="0"/>
              <a:t> in United States</a:t>
            </a:r>
          </a:p>
        </p:txBody>
      </p:sp>
      <p:sp>
        <p:nvSpPr>
          <p:cNvPr id="5" name="TextBox 4"/>
          <p:cNvSpPr txBox="1"/>
          <p:nvPr/>
        </p:nvSpPr>
        <p:spPr>
          <a:xfrm>
            <a:off x="4945528" y="5743576"/>
            <a:ext cx="6355885" cy="830997"/>
          </a:xfrm>
          <a:prstGeom prst="rect">
            <a:avLst/>
          </a:prstGeom>
          <a:noFill/>
        </p:spPr>
        <p:txBody>
          <a:bodyPr wrap="square" rtlCol="0">
            <a:spAutoFit/>
          </a:bodyPr>
          <a:lstStyle/>
          <a:p>
            <a:pPr lvl="0"/>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PHI, 2012 for 2010 and 2020 and for 2015: PHI. “Workforce Data Center.” Last modified November 10, 2017. </a:t>
            </a:r>
          </a:p>
          <a:p>
            <a:pPr lvl="0"/>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3"/>
              </a:rPr>
              <a:t>https://phinational.org/policy-research/workforce-data-center/</a:t>
            </a:r>
            <a:endPar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Chart 5" descr="Projected Aging of the Direct care Workforce in the US 2010-2020&#10;Ages 16-34 2010 &amp; 2015 was 39%, in 2020 was 36%.  Ages 35-54 in 2010 &amp; 2015 was 38% and in 2020 was 36%. Ages 55 and older was 23% in 2010, 24% in 2015 and 28% in 2020."/>
          <p:cNvGraphicFramePr>
            <a:graphicFrameLocks/>
          </p:cNvGraphicFramePr>
          <p:nvPr>
            <p:extLst>
              <p:ext uri="{D42A27DB-BD31-4B8C-83A1-F6EECF244321}">
                <p14:modId xmlns:p14="http://schemas.microsoft.com/office/powerpoint/2010/main" val="3812401075"/>
              </p:ext>
            </p:extLst>
          </p:nvPr>
        </p:nvGraphicFramePr>
        <p:xfrm>
          <a:off x="1607343" y="611981"/>
          <a:ext cx="9144000" cy="48387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098913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8350" y="493834"/>
            <a:ext cx="10929663" cy="617012"/>
          </a:xfrm>
        </p:spPr>
        <p:txBody>
          <a:bodyPr>
            <a:noAutofit/>
          </a:bodyPr>
          <a:lstStyle/>
          <a:p>
            <a:r>
              <a:rPr lang="en-US" sz="3200" dirty="0">
                <a:latin typeface="Open Sans Light" panose="020B0306030504020204"/>
              </a:rPr>
              <a:t>Workforce Conditions that Deter Entry into the Profession</a:t>
            </a:r>
            <a:r>
              <a:rPr lang="en-US" sz="3200" dirty="0"/>
              <a:t> </a:t>
            </a:r>
            <a:endParaRPr lang="en-US" sz="3200" dirty="0">
              <a:cs typeface="Calibri Light"/>
            </a:endParaRPr>
          </a:p>
        </p:txBody>
      </p:sp>
      <p:pic>
        <p:nvPicPr>
          <p:cNvPr id="2" name="Picture 1" descr="Low Wages. Meager benefits. Physically challenging work 9hihg rate of injury) High accountability for actions. Isolation from other workers and supervisors. Lack of a career ladder. Insufficient training and professional developm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49" y="1176536"/>
            <a:ext cx="11644719" cy="5326840"/>
          </a:xfrm>
          <a:prstGeom prst="rect">
            <a:avLst/>
          </a:prstGeom>
        </p:spPr>
      </p:pic>
      <p:sp>
        <p:nvSpPr>
          <p:cNvPr id="3" name="TextBox 2" descr="Source: President’s Committee for People with Intellectual Disabilities, 2017 &#10;">
            <a:extLst>
              <a:ext uri="{FF2B5EF4-FFF2-40B4-BE49-F238E27FC236}">
                <a16:creationId xmlns:a16="http://schemas.microsoft.com/office/drawing/2014/main" id="{F3BE4C7A-118A-5849-877F-F0C9DEA324B5}"/>
              </a:ext>
            </a:extLst>
          </p:cNvPr>
          <p:cNvSpPr txBox="1"/>
          <p:nvPr/>
        </p:nvSpPr>
        <p:spPr>
          <a:xfrm>
            <a:off x="3334870" y="6253020"/>
            <a:ext cx="7775708" cy="369332"/>
          </a:xfrm>
          <a:prstGeom prst="rect">
            <a:avLst/>
          </a:prstGeom>
          <a:noFill/>
        </p:spPr>
        <p:txBody>
          <a:bodyPr wrap="square" rtlCol="0">
            <a:spAutoFit/>
          </a:bodyPr>
          <a:lstStyle/>
          <a:p>
            <a:r>
              <a:rPr lang="en-US" dirty="0"/>
              <a:t>Source: President’s Committee for People with Intellectual Disabilities, 2017 </a:t>
            </a:r>
          </a:p>
        </p:txBody>
      </p:sp>
    </p:spTree>
    <p:extLst>
      <p:ext uri="{BB962C8B-B14F-4D97-AF65-F5344CB8AC3E}">
        <p14:creationId xmlns:p14="http://schemas.microsoft.com/office/powerpoint/2010/main" val="2597222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774C-10DA-AA4C-AC8D-41E802674F46}"/>
              </a:ext>
            </a:extLst>
          </p:cNvPr>
          <p:cNvSpPr>
            <a:spLocks noGrp="1"/>
          </p:cNvSpPr>
          <p:nvPr>
            <p:ph type="title"/>
          </p:nvPr>
        </p:nvSpPr>
        <p:spPr/>
        <p:txBody>
          <a:bodyPr/>
          <a:lstStyle/>
          <a:p>
            <a:r>
              <a:rPr lang="en-US" dirty="0"/>
              <a:t>Effects of DSP Workforce Challenges </a:t>
            </a:r>
          </a:p>
        </p:txBody>
      </p:sp>
      <p:sp>
        <p:nvSpPr>
          <p:cNvPr id="5" name="Text Placeholder 4"/>
          <p:cNvSpPr>
            <a:spLocks noGrp="1"/>
          </p:cNvSpPr>
          <p:nvPr>
            <p:ph type="body" idx="1"/>
          </p:nvPr>
        </p:nvSpPr>
        <p:spPr/>
        <p:txBody>
          <a:bodyPr>
            <a:normAutofit/>
          </a:bodyPr>
          <a:lstStyle/>
          <a:p>
            <a:r>
              <a:rPr lang="en-US" dirty="0"/>
              <a:t>DSPs, Individuals Supported, Families, Organizations, Systems</a:t>
            </a:r>
          </a:p>
          <a:p>
            <a:endParaRPr lang="en-US" dirty="0"/>
          </a:p>
        </p:txBody>
      </p:sp>
    </p:spTree>
    <p:extLst>
      <p:ext uri="{BB962C8B-B14F-4D97-AF65-F5344CB8AC3E}">
        <p14:creationId xmlns:p14="http://schemas.microsoft.com/office/powerpoint/2010/main" val="2300166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Direct Support Professionals</a:t>
            </a:r>
          </a:p>
        </p:txBody>
      </p:sp>
      <p:sp>
        <p:nvSpPr>
          <p:cNvPr id="3" name="Content Placeholder 2"/>
          <p:cNvSpPr>
            <a:spLocks noGrp="1"/>
          </p:cNvSpPr>
          <p:nvPr>
            <p:ph sz="half" idx="1"/>
          </p:nvPr>
        </p:nvSpPr>
        <p:spPr>
          <a:prstGeom prst="rect">
            <a:avLst/>
          </a:prstGeom>
        </p:spPr>
        <p:txBody>
          <a:bodyPr vert="horz" lIns="91440" tIns="45720" rIns="91440" bIns="45720" rtlCol="0" anchor="t">
            <a:normAutofit/>
          </a:bodyPr>
          <a:lstStyle/>
          <a:p>
            <a:r>
              <a:rPr lang="en-US" dirty="0">
                <a:latin typeface="Open Sans Light"/>
              </a:rPr>
              <a:t>Tired and Overworked</a:t>
            </a:r>
          </a:p>
          <a:p>
            <a:pPr lvl="1"/>
            <a:r>
              <a:rPr lang="en-US" dirty="0"/>
              <a:t>High stress/burnout</a:t>
            </a:r>
          </a:p>
          <a:p>
            <a:pPr lvl="1"/>
            <a:r>
              <a:rPr lang="en-US" dirty="0">
                <a:latin typeface="Open Sans Light"/>
              </a:rPr>
              <a:t>Working 2-3 jobs</a:t>
            </a:r>
          </a:p>
          <a:p>
            <a:r>
              <a:rPr lang="en-US" dirty="0">
                <a:latin typeface="Open Sans Light"/>
              </a:rPr>
              <a:t>Isolated and Alone</a:t>
            </a:r>
          </a:p>
          <a:p>
            <a:r>
              <a:rPr lang="en-US" sz="2800" b="0" dirty="0">
                <a:latin typeface="Open Sans Light" panose="020B0306030504020204"/>
                <a:ea typeface="Arial"/>
                <a:cs typeface="Arial"/>
                <a:sym typeface="Arial"/>
              </a:rPr>
              <a:t>High Expectation </a:t>
            </a:r>
            <a:r>
              <a:rPr lang="en-US" sz="2800" dirty="0">
                <a:latin typeface="Open Sans Light" panose="020B0306030504020204"/>
                <a:ea typeface="Arial"/>
                <a:cs typeface="Arial"/>
                <a:sym typeface="Arial"/>
              </a:rPr>
              <a:t>D</a:t>
            </a:r>
            <a:r>
              <a:rPr lang="en-US" sz="2800" b="0" dirty="0">
                <a:latin typeface="Open Sans Light" panose="020B0306030504020204"/>
                <a:ea typeface="Arial"/>
                <a:cs typeface="Arial"/>
                <a:sym typeface="Arial"/>
              </a:rPr>
              <a:t>iscrepancy</a:t>
            </a:r>
            <a:endParaRPr lang="en-US" dirty="0">
              <a:latin typeface="Open Sans Light"/>
            </a:endParaRPr>
          </a:p>
          <a:p>
            <a:r>
              <a:rPr lang="en-US" dirty="0"/>
              <a:t>Injury</a:t>
            </a:r>
          </a:p>
          <a:p>
            <a:r>
              <a:rPr lang="en-US" dirty="0"/>
              <a:t>Poverty</a:t>
            </a:r>
          </a:p>
        </p:txBody>
      </p:sp>
      <p:pic>
        <p:nvPicPr>
          <p:cNvPr id="6" name="Content Placeholder 5" descr="Psychological stress - Wikipedia"/>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35077" y="1373371"/>
            <a:ext cx="3725203" cy="3725203"/>
          </a:xfrm>
        </p:spPr>
      </p:pic>
    </p:spTree>
    <p:extLst>
      <p:ext uri="{BB962C8B-B14F-4D97-AF65-F5344CB8AC3E}">
        <p14:creationId xmlns:p14="http://schemas.microsoft.com/office/powerpoint/2010/main" val="4116334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0" dirty="0">
                <a:latin typeface="Open Sans Light"/>
              </a:rPr>
              <a:t>Individuals Who </a:t>
            </a:r>
            <a:r>
              <a:rPr lang="en-US" sz="4000" dirty="0">
                <a:latin typeface="Open Sans Light"/>
              </a:rPr>
              <a:t>R</a:t>
            </a:r>
            <a:r>
              <a:rPr lang="en-US" sz="4000" b="0" dirty="0">
                <a:latin typeface="Open Sans Light"/>
              </a:rPr>
              <a:t>eceive LTSS</a:t>
            </a:r>
          </a:p>
        </p:txBody>
      </p:sp>
      <p:sp>
        <p:nvSpPr>
          <p:cNvPr id="5" name="Content Placeholder 4"/>
          <p:cNvSpPr>
            <a:spLocks noGrp="1"/>
          </p:cNvSpPr>
          <p:nvPr>
            <p:ph sz="half" idx="1"/>
          </p:nvPr>
        </p:nvSpPr>
        <p:spPr>
          <a:prstGeom prst="rect">
            <a:avLst/>
          </a:prstGeom>
        </p:spPr>
        <p:txBody>
          <a:bodyPr vert="horz" lIns="91440" tIns="45720" rIns="91440" bIns="45720" rtlCol="0" anchor="t">
            <a:normAutofit/>
          </a:bodyPr>
          <a:lstStyle/>
          <a:p>
            <a:r>
              <a:rPr lang="en-US" dirty="0">
                <a:latin typeface="Open Sans Light"/>
              </a:rPr>
              <a:t>Health, safety, and well-being risks</a:t>
            </a:r>
          </a:p>
          <a:p>
            <a:r>
              <a:rPr lang="en-US" dirty="0"/>
              <a:t>Lack of growth and development </a:t>
            </a:r>
          </a:p>
          <a:p>
            <a:pPr lvl="1"/>
            <a:r>
              <a:rPr lang="en-US" dirty="0">
                <a:latin typeface="Open Sans Light"/>
              </a:rPr>
              <a:t>Relationship-based profession</a:t>
            </a:r>
          </a:p>
          <a:p>
            <a:r>
              <a:rPr lang="en-US" dirty="0"/>
              <a:t>Fewer opportunities for inclusion and participation</a:t>
            </a:r>
          </a:p>
          <a:p>
            <a:pPr marL="0" indent="0">
              <a:buNone/>
            </a:pPr>
            <a:endParaRPr lang="en-US" dirty="0"/>
          </a:p>
        </p:txBody>
      </p:sp>
      <p:pic>
        <p:nvPicPr>
          <p:cNvPr id="7" name="Content Placeholder 6" descr="Image of DSP and a woman she support during an activity."/>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2362612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latin typeface="Open Sans Light" panose="020B0306030504020204"/>
              </a:rPr>
              <a:t>Families</a:t>
            </a:r>
          </a:p>
        </p:txBody>
      </p:sp>
      <p:sp>
        <p:nvSpPr>
          <p:cNvPr id="3" name="Content Placeholder 2"/>
          <p:cNvSpPr>
            <a:spLocks noGrp="1"/>
          </p:cNvSpPr>
          <p:nvPr>
            <p:ph sz="half" idx="1"/>
          </p:nvPr>
        </p:nvSpPr>
        <p:spPr>
          <a:prstGeom prst="rect">
            <a:avLst/>
          </a:prstGeom>
        </p:spPr>
        <p:txBody>
          <a:bodyPr>
            <a:normAutofit/>
          </a:bodyPr>
          <a:lstStyle/>
          <a:p>
            <a:r>
              <a:rPr lang="en-US" dirty="0"/>
              <a:t>Worried about access and quality</a:t>
            </a:r>
          </a:p>
          <a:p>
            <a:r>
              <a:rPr lang="en-US" dirty="0"/>
              <a:t>Unable to keep jobs or accept promotions</a:t>
            </a:r>
          </a:p>
          <a:p>
            <a:r>
              <a:rPr lang="en-US" dirty="0"/>
              <a:t>Family member at home longer</a:t>
            </a:r>
          </a:p>
          <a:p>
            <a:r>
              <a:rPr lang="en-US" dirty="0"/>
              <a:t>Stress and related health issues</a:t>
            </a:r>
          </a:p>
        </p:txBody>
      </p:sp>
      <p:pic>
        <p:nvPicPr>
          <p:cNvPr id="5" name="Content Placeholder 4" descr="Image of a father, mother and son.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1708125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Organizations</a:t>
            </a:r>
          </a:p>
        </p:txBody>
      </p:sp>
      <p:sp>
        <p:nvSpPr>
          <p:cNvPr id="3" name="Content Placeholder 2"/>
          <p:cNvSpPr>
            <a:spLocks noGrp="1"/>
          </p:cNvSpPr>
          <p:nvPr>
            <p:ph sz="half" idx="1"/>
          </p:nvPr>
        </p:nvSpPr>
        <p:spPr>
          <a:prstGeom prst="rect">
            <a:avLst/>
          </a:prstGeom>
        </p:spPr>
        <p:txBody>
          <a:bodyPr vert="horz" lIns="91440" tIns="45720" rIns="91440" bIns="45720" rtlCol="0" anchor="t">
            <a:normAutofit/>
          </a:bodyPr>
          <a:lstStyle/>
          <a:p>
            <a:r>
              <a:rPr lang="en-US" dirty="0"/>
              <a:t>Focus on getting people in</a:t>
            </a:r>
          </a:p>
          <a:p>
            <a:pPr lvl="1"/>
            <a:r>
              <a:rPr lang="en-US" dirty="0"/>
              <a:t>Lowering expectations of qualifications</a:t>
            </a:r>
          </a:p>
          <a:p>
            <a:r>
              <a:rPr lang="en-US" dirty="0">
                <a:latin typeface="Open Sans Light"/>
              </a:rPr>
              <a:t>Supervisors in crisis management vs mentoring and supervision</a:t>
            </a:r>
          </a:p>
          <a:p>
            <a:r>
              <a:rPr lang="en-US" dirty="0"/>
              <a:t>Risks and high costs of injury</a:t>
            </a:r>
          </a:p>
        </p:txBody>
      </p:sp>
      <p:pic>
        <p:nvPicPr>
          <p:cNvPr id="11" name="Content Placeholder 10" descr="Image of a DSPs with people they support"/>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2994276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prstGeom prst="rect">
            <a:avLst/>
          </a:prstGeom>
          <a:noFill/>
          <a:ln>
            <a:noFill/>
          </a:ln>
        </p:spPr>
        <p:txBody>
          <a:bodyPr vert="horz" lIns="91425" tIns="45700" rIns="91425" bIns="45700" rtlCol="0" anchor="ctr" anchorCtr="0">
            <a:noAutofit/>
          </a:bodyPr>
          <a:lstStyle/>
          <a:p>
            <a:pPr>
              <a:lnSpc>
                <a:spcPct val="100000"/>
              </a:lnSpc>
              <a:spcBef>
                <a:spcPts val="0"/>
              </a:spcBef>
              <a:buClr>
                <a:srgbClr val="0F3F59"/>
              </a:buClr>
              <a:buSzPct val="25000"/>
            </a:pPr>
            <a:r>
              <a:rPr lang="en-US" sz="4000" b="0" dirty="0">
                <a:latin typeface="Open Sans Light" panose="020B0306030504020204"/>
                <a:ea typeface="Open Sans" panose="020B0606030504020204"/>
                <a:sym typeface="Open Sans"/>
              </a:rPr>
              <a:t>Impact of Staff </a:t>
            </a:r>
            <a:r>
              <a:rPr lang="en-US" sz="4000" dirty="0">
                <a:latin typeface="Open Sans Light" panose="020B0306030504020204"/>
                <a:ea typeface="Open Sans"/>
                <a:sym typeface="Open Sans"/>
              </a:rPr>
              <a:t>T</a:t>
            </a:r>
            <a:r>
              <a:rPr lang="en-US" sz="4000" b="0" dirty="0">
                <a:latin typeface="Open Sans Light" panose="020B0306030504020204"/>
                <a:ea typeface="Open Sans"/>
                <a:sym typeface="Open Sans"/>
              </a:rPr>
              <a:t>urnover </a:t>
            </a:r>
            <a:br>
              <a:rPr lang="en-US" sz="4000" dirty="0">
                <a:latin typeface="Open Sans Light" panose="020B0306030504020204"/>
                <a:ea typeface="Open Sans"/>
                <a:sym typeface="Open Sans"/>
              </a:rPr>
            </a:br>
            <a:r>
              <a:rPr lang="en-US" sz="4000" b="0" dirty="0">
                <a:latin typeface="Open Sans Light" panose="020B0306030504020204"/>
                <a:ea typeface="Open Sans"/>
                <a:sym typeface="Open Sans"/>
              </a:rPr>
              <a:t>UMN Intervention </a:t>
            </a:r>
            <a:r>
              <a:rPr lang="en-US" sz="4000" dirty="0">
                <a:latin typeface="Open Sans Light" panose="020B0306030504020204"/>
                <a:ea typeface="Open Sans"/>
                <a:sym typeface="Open Sans"/>
              </a:rPr>
              <a:t>I</a:t>
            </a:r>
            <a:r>
              <a:rPr lang="en-US" sz="4000" b="0" dirty="0">
                <a:latin typeface="Open Sans Light" panose="020B0306030504020204"/>
                <a:ea typeface="Open Sans"/>
                <a:sym typeface="Open Sans"/>
              </a:rPr>
              <a:t>mplementation </a:t>
            </a:r>
            <a:r>
              <a:rPr lang="en-US" sz="4000" dirty="0">
                <a:latin typeface="Open Sans Light" panose="020B0306030504020204"/>
                <a:ea typeface="Open Sans"/>
                <a:sym typeface="Open Sans"/>
              </a:rPr>
              <a:t>S</a:t>
            </a:r>
            <a:r>
              <a:rPr lang="en-US" sz="4000" b="0" dirty="0">
                <a:latin typeface="Open Sans Light" panose="020B0306030504020204"/>
                <a:ea typeface="Open Sans"/>
                <a:sym typeface="Open Sans"/>
              </a:rPr>
              <a:t>tudies</a:t>
            </a:r>
          </a:p>
        </p:txBody>
      </p:sp>
      <p:sp>
        <p:nvSpPr>
          <p:cNvPr id="253" name="Shape 253"/>
          <p:cNvSpPr txBox="1">
            <a:spLocks noGrp="1"/>
          </p:cNvSpPr>
          <p:nvPr>
            <p:ph idx="1"/>
          </p:nvPr>
        </p:nvSpPr>
        <p:spPr>
          <a:xfrm>
            <a:off x="838200" y="1940643"/>
            <a:ext cx="10515600" cy="4236320"/>
          </a:xfrm>
          <a:prstGeom prst="rect">
            <a:avLst/>
          </a:prstGeom>
          <a:noFill/>
          <a:ln>
            <a:noFill/>
          </a:ln>
        </p:spPr>
        <p:txBody>
          <a:bodyPr vert="horz" lIns="91425" tIns="45700" rIns="91425" bIns="45700" rtlCol="0" anchor="t" anchorCtr="0">
            <a:noAutofit/>
          </a:bodyPr>
          <a:lstStyle/>
          <a:p>
            <a:pPr marL="457200" indent="-457200">
              <a:lnSpc>
                <a:spcPct val="100000"/>
              </a:lnSpc>
              <a:spcBef>
                <a:spcPts val="0"/>
              </a:spcBef>
              <a:buClr>
                <a:srgbClr val="636469"/>
              </a:buClr>
              <a:buSzPct val="100000"/>
              <a:buFont typeface="Arial"/>
              <a:buChar char="•"/>
            </a:pPr>
            <a:r>
              <a:rPr lang="en-US" dirty="0">
                <a:solidFill>
                  <a:schemeClr val="dk1"/>
                </a:solidFill>
                <a:latin typeface="Open Sans Light"/>
                <a:ea typeface="Open Sans"/>
                <a:cs typeface="Open Sans"/>
                <a:sym typeface="Open Sans"/>
              </a:rPr>
              <a:t>Active Support </a:t>
            </a:r>
            <a:r>
              <a:rPr lang="en-US" sz="2000" dirty="0">
                <a:solidFill>
                  <a:schemeClr val="dk1"/>
                </a:solidFill>
                <a:latin typeface="Open Sans Light"/>
                <a:ea typeface="Open Sans"/>
                <a:cs typeface="Open Sans"/>
                <a:sym typeface="Open Sans"/>
              </a:rPr>
              <a:t>(Larson, </a:t>
            </a:r>
            <a:r>
              <a:rPr lang="en-US" sz="2000" dirty="0">
                <a:latin typeface="Open Sans Light"/>
                <a:ea typeface="Open Sans"/>
                <a:cs typeface="Open Sans"/>
                <a:sym typeface="Open Sans"/>
              </a:rPr>
              <a:t>Tichá</a:t>
            </a:r>
            <a:r>
              <a:rPr lang="en-US" sz="2000" dirty="0">
                <a:solidFill>
                  <a:schemeClr val="dk1"/>
                </a:solidFill>
                <a:latin typeface="Open Sans Light"/>
                <a:ea typeface="Open Sans"/>
                <a:cs typeface="Open Sans"/>
                <a:sym typeface="Open Sans"/>
              </a:rPr>
              <a:t>, &amp; Qian, 2014)</a:t>
            </a:r>
          </a:p>
          <a:p>
            <a:pPr marL="457200" indent="-457200">
              <a:lnSpc>
                <a:spcPct val="100000"/>
              </a:lnSpc>
              <a:spcBef>
                <a:spcPts val="560"/>
              </a:spcBef>
              <a:buClr>
                <a:srgbClr val="636469"/>
              </a:buClr>
              <a:buSzPct val="100000"/>
              <a:buFont typeface="Arial"/>
              <a:buChar char="•"/>
            </a:pPr>
            <a:r>
              <a:rPr lang="en-US" dirty="0">
                <a:solidFill>
                  <a:schemeClr val="dk1"/>
                </a:solidFill>
                <a:latin typeface="Open Sans Light"/>
                <a:ea typeface="Open Sans"/>
                <a:cs typeface="Open Sans"/>
                <a:sym typeface="Open Sans"/>
              </a:rPr>
              <a:t>Self-Determination </a:t>
            </a:r>
            <a:r>
              <a:rPr lang="en-US" sz="2000" dirty="0">
                <a:solidFill>
                  <a:schemeClr val="dk1"/>
                </a:solidFill>
                <a:latin typeface="Open Sans Light"/>
                <a:ea typeface="Open Sans"/>
                <a:cs typeface="Open Sans"/>
                <a:sym typeface="Open Sans"/>
              </a:rPr>
              <a:t>(Abery &amp; </a:t>
            </a:r>
            <a:r>
              <a:rPr lang="en-US" sz="2000" dirty="0">
                <a:latin typeface="Open Sans Light"/>
                <a:ea typeface="Open Sans"/>
                <a:cs typeface="Open Sans"/>
                <a:sym typeface="Open Sans"/>
              </a:rPr>
              <a:t>Tichá</a:t>
            </a:r>
            <a:r>
              <a:rPr lang="en-US" sz="2000" dirty="0">
                <a:solidFill>
                  <a:schemeClr val="dk1"/>
                </a:solidFill>
                <a:latin typeface="Open Sans Light"/>
                <a:ea typeface="Open Sans"/>
                <a:cs typeface="Open Sans"/>
                <a:sym typeface="Open Sans"/>
              </a:rPr>
              <a:t>, 2014)</a:t>
            </a:r>
            <a:endParaRPr lang="en-US" sz="2000" dirty="0">
              <a:solidFill>
                <a:schemeClr val="dk1"/>
              </a:solidFill>
              <a:latin typeface="Open Sans Light"/>
              <a:ea typeface="Open Sans"/>
              <a:cs typeface="Open Sans"/>
            </a:endParaRPr>
          </a:p>
          <a:p>
            <a:pPr marL="457200" indent="-457200">
              <a:lnSpc>
                <a:spcPct val="100000"/>
              </a:lnSpc>
              <a:spcBef>
                <a:spcPts val="560"/>
              </a:spcBef>
              <a:buClr>
                <a:srgbClr val="636469"/>
              </a:buClr>
              <a:buSzPct val="100000"/>
              <a:buFont typeface="Arial"/>
              <a:buChar char="•"/>
            </a:pPr>
            <a:r>
              <a:rPr lang="en-US" dirty="0">
                <a:solidFill>
                  <a:schemeClr val="dk1"/>
                </a:solidFill>
                <a:latin typeface="Open Sans Light"/>
                <a:ea typeface="Open Sans"/>
                <a:cs typeface="Open Sans"/>
                <a:sym typeface="Open Sans"/>
              </a:rPr>
              <a:t>Comprehensive Training </a:t>
            </a:r>
            <a:r>
              <a:rPr lang="en-US" sz="2000" dirty="0">
                <a:solidFill>
                  <a:schemeClr val="dk1"/>
                </a:solidFill>
                <a:latin typeface="Open Sans Light"/>
                <a:ea typeface="Open Sans"/>
                <a:cs typeface="Open Sans"/>
                <a:sym typeface="Open Sans"/>
              </a:rPr>
              <a:t>(Hewitt, Nord, &amp; </a:t>
            </a:r>
            <a:r>
              <a:rPr lang="en-US" sz="2000" dirty="0" err="1">
                <a:solidFill>
                  <a:schemeClr val="dk1"/>
                </a:solidFill>
                <a:latin typeface="Open Sans Light"/>
                <a:ea typeface="Open Sans"/>
                <a:cs typeface="Open Sans"/>
                <a:sym typeface="Open Sans"/>
              </a:rPr>
              <a:t>Bogenshutz</a:t>
            </a:r>
            <a:r>
              <a:rPr lang="en-US" sz="2000" dirty="0">
                <a:solidFill>
                  <a:schemeClr val="dk1"/>
                </a:solidFill>
                <a:latin typeface="Open Sans Light"/>
                <a:ea typeface="Open Sans"/>
                <a:cs typeface="Open Sans"/>
                <a:sym typeface="Open Sans"/>
              </a:rPr>
              <a:t>, 2014)</a:t>
            </a:r>
            <a:endParaRPr lang="en-US" sz="2000" dirty="0">
              <a:solidFill>
                <a:schemeClr val="dk1"/>
              </a:solidFill>
              <a:latin typeface="Open Sans Light"/>
              <a:ea typeface="Open Sans"/>
              <a:cs typeface="Open Sans"/>
            </a:endParaRPr>
          </a:p>
          <a:p>
            <a:pPr marL="457200" indent="-457200">
              <a:lnSpc>
                <a:spcPct val="100000"/>
              </a:lnSpc>
              <a:spcBef>
                <a:spcPts val="560"/>
              </a:spcBef>
              <a:buClr>
                <a:srgbClr val="636469"/>
              </a:buClr>
              <a:buSzPct val="100000"/>
              <a:buFont typeface="Arial"/>
              <a:buChar char="•"/>
            </a:pPr>
            <a:r>
              <a:rPr lang="en-US" dirty="0">
                <a:solidFill>
                  <a:schemeClr val="dk1"/>
                </a:solidFill>
                <a:latin typeface="Open Sans Light"/>
                <a:ea typeface="Open Sans"/>
                <a:cs typeface="Open Sans"/>
                <a:sym typeface="Open Sans"/>
              </a:rPr>
              <a:t>Participatory Planning and Decision-Making Group (PPDM) </a:t>
            </a:r>
            <a:r>
              <a:rPr lang="en-US" sz="2000" dirty="0">
                <a:solidFill>
                  <a:schemeClr val="dk1"/>
                </a:solidFill>
                <a:latin typeface="Open Sans Light"/>
                <a:ea typeface="Open Sans"/>
                <a:cs typeface="Open Sans"/>
                <a:sym typeface="Open Sans"/>
              </a:rPr>
              <a:t>(Abery, </a:t>
            </a:r>
            <a:r>
              <a:rPr lang="en-US" sz="2000" dirty="0">
                <a:latin typeface="Open Sans Light"/>
                <a:ea typeface="Open Sans"/>
                <a:cs typeface="Open Sans"/>
                <a:sym typeface="Open Sans"/>
              </a:rPr>
              <a:t>Tichá</a:t>
            </a:r>
            <a:r>
              <a:rPr lang="en-US" sz="2000" dirty="0">
                <a:solidFill>
                  <a:schemeClr val="dk1"/>
                </a:solidFill>
                <a:latin typeface="Open Sans Light"/>
                <a:ea typeface="Open Sans"/>
                <a:cs typeface="Open Sans"/>
                <a:sym typeface="Open Sans"/>
              </a:rPr>
              <a:t>, &amp; Qian, 2015)</a:t>
            </a:r>
            <a:endParaRPr lang="en-US" sz="2000" dirty="0">
              <a:solidFill>
                <a:schemeClr val="dk1"/>
              </a:solidFill>
              <a:latin typeface="Open Sans Light"/>
              <a:ea typeface="Open Sans"/>
              <a:cs typeface="Open Sans"/>
            </a:endParaRPr>
          </a:p>
          <a:p>
            <a:pPr marL="0" indent="0">
              <a:spcBef>
                <a:spcPts val="0"/>
              </a:spcBef>
              <a:buNone/>
            </a:pPr>
            <a:endParaRPr sz="20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606305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liff Headsh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60982" y="1604309"/>
            <a:ext cx="306546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0" name="Rectangle 3"/>
          <p:cNvSpPr>
            <a:spLocks noGrp="1" noChangeArrowheads="1"/>
          </p:cNvSpPr>
          <p:nvPr>
            <p:ph type="title"/>
          </p:nvPr>
        </p:nvSpPr>
        <p:spPr>
          <a:xfrm>
            <a:off x="615347" y="523630"/>
            <a:ext cx="11435976" cy="1201947"/>
          </a:xfrm>
        </p:spPr>
        <p:txBody>
          <a:bodyPr>
            <a:normAutofit fontScale="90000"/>
          </a:bodyPr>
          <a:lstStyle/>
          <a:p>
            <a:r>
              <a:rPr lang="en-US" dirty="0">
                <a:solidFill>
                  <a:schemeClr val="tx1"/>
                </a:solidFill>
                <a:latin typeface="Open Sans Light"/>
              </a:rPr>
              <a:t>Recruitment &amp; Retention: </a:t>
            </a:r>
            <a:br>
              <a:rPr lang="en-US" dirty="0">
                <a:solidFill>
                  <a:schemeClr val="tx1"/>
                </a:solidFill>
                <a:latin typeface="Open Sans Light"/>
              </a:rPr>
            </a:br>
            <a:r>
              <a:rPr lang="en-US" dirty="0">
                <a:solidFill>
                  <a:schemeClr val="tx1"/>
                </a:solidFill>
                <a:latin typeface="Open Sans Light"/>
              </a:rPr>
              <a:t>A Self-Advocate Perspective</a:t>
            </a:r>
            <a:endParaRPr lang="en-US" dirty="0">
              <a:solidFill>
                <a:schemeClr val="tx1"/>
              </a:solidFill>
            </a:endParaRPr>
          </a:p>
        </p:txBody>
      </p:sp>
      <p:sp>
        <p:nvSpPr>
          <p:cNvPr id="53251" name="Rectangle 4"/>
          <p:cNvSpPr>
            <a:spLocks noGrp="1" noChangeArrowheads="1"/>
          </p:cNvSpPr>
          <p:nvPr>
            <p:ph type="body" sz="half" idx="2"/>
          </p:nvPr>
        </p:nvSpPr>
        <p:spPr>
          <a:xfrm>
            <a:off x="380884" y="2094097"/>
            <a:ext cx="6777317" cy="4236197"/>
          </a:xfrm>
        </p:spPr>
        <p:txBody>
          <a:bodyPr vert="horz" lIns="91440" tIns="45720" rIns="91440" bIns="45720" rtlCol="0" anchor="t">
            <a:normAutofit fontScale="85000" lnSpcReduction="10000"/>
          </a:bodyPr>
          <a:lstStyle/>
          <a:p>
            <a:r>
              <a:rPr lang="en-US" dirty="0"/>
              <a:t>We want staff who show up on time and help us get the stuff done we need to get done.</a:t>
            </a:r>
          </a:p>
          <a:p>
            <a:endParaRPr lang="en-US" dirty="0"/>
          </a:p>
          <a:p>
            <a:r>
              <a:rPr lang="en-US" dirty="0"/>
              <a:t>We want people who are paid enough to stay so they like what they are doing.</a:t>
            </a:r>
          </a:p>
          <a:p>
            <a:endParaRPr lang="en-US" dirty="0"/>
          </a:p>
          <a:p>
            <a:r>
              <a:rPr lang="en-US" dirty="0">
                <a:latin typeface="Open Sans Light"/>
              </a:rPr>
              <a:t>We want people who respect us and are respected for what they do and the pay they earn.</a:t>
            </a:r>
          </a:p>
          <a:p>
            <a:pPr marL="0" indent="0">
              <a:buNone/>
            </a:pPr>
            <a:r>
              <a:rPr lang="en-US" sz="1200" dirty="0">
                <a:latin typeface="Open Sans Light"/>
              </a:rPr>
              <a:t>		</a:t>
            </a:r>
            <a:endParaRPr lang="en-US" sz="1900" dirty="0"/>
          </a:p>
          <a:p>
            <a:pPr marL="0" indent="0" algn="r">
              <a:buNone/>
            </a:pPr>
            <a:r>
              <a:rPr lang="en-US" sz="1200" dirty="0">
                <a:latin typeface="Open Sans Light"/>
              </a:rPr>
              <a:t>			</a:t>
            </a:r>
            <a:r>
              <a:rPr lang="en-US" sz="1900" dirty="0">
                <a:latin typeface="Open Sans Light"/>
              </a:rPr>
              <a:t>Source: IMPACT, 2008</a:t>
            </a:r>
            <a:endParaRPr lang="en-US" sz="1900" dirty="0"/>
          </a:p>
        </p:txBody>
      </p:sp>
      <p:pic>
        <p:nvPicPr>
          <p:cNvPr id="10" name="Picture Placeholder 9" descr="Image of Cliff Poetz, Advocacy Leader">
            <a:extLst>
              <a:ext uri="{FF2B5EF4-FFF2-40B4-BE49-F238E27FC236}">
                <a16:creationId xmlns:a16="http://schemas.microsoft.com/office/drawing/2014/main" id="{937264A8-F428-7D46-A405-F61FC6DA0121}"/>
              </a:ext>
            </a:extLst>
          </p:cNvPr>
          <p:cNvPicPr>
            <a:picLocks noGrp="1" noChangeAspect="1"/>
          </p:cNvPicPr>
          <p:nvPr>
            <p:ph type="pic" sz="quarter" idx="10"/>
          </p:nvPr>
        </p:nvPicPr>
        <p:blipFill>
          <a:blip r:embed="rId4"/>
          <a:srcRect t="11364" b="11364"/>
          <a:stretch>
            <a:fillRect/>
          </a:stretch>
        </p:blipFill>
        <p:spPr>
          <a:xfrm>
            <a:off x="7401859" y="1446158"/>
            <a:ext cx="4383741" cy="4357594"/>
          </a:xfrm>
        </p:spPr>
      </p:pic>
      <p:sp>
        <p:nvSpPr>
          <p:cNvPr id="53252" name="Text Box 5"/>
          <p:cNvSpPr txBox="1">
            <a:spLocks noChangeArrowheads="1"/>
          </p:cNvSpPr>
          <p:nvPr/>
        </p:nvSpPr>
        <p:spPr bwMode="auto">
          <a:xfrm>
            <a:off x="7562882" y="5961903"/>
            <a:ext cx="47366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Cliff Poetz, Advocacy Leader</a:t>
            </a:r>
          </a:p>
        </p:txBody>
      </p:sp>
    </p:spTree>
    <p:extLst>
      <p:ext uri="{BB962C8B-B14F-4D97-AF65-F5344CB8AC3E}">
        <p14:creationId xmlns:p14="http://schemas.microsoft.com/office/powerpoint/2010/main" val="1351965312"/>
      </p:ext>
    </p:extLst>
  </p:cSld>
  <p:clrMapOvr>
    <a:masterClrMapping/>
  </p:clrMapOvr>
  <p:transition spd="slow" advClick="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769540"/>
            <a:ext cx="8610600" cy="609600"/>
          </a:xfrm>
        </p:spPr>
        <p:txBody>
          <a:bodyPr>
            <a:noAutofit/>
          </a:bodyPr>
          <a:lstStyle/>
          <a:p>
            <a:r>
              <a:rPr lang="en-US" b="1" dirty="0">
                <a:solidFill>
                  <a:schemeClr val="accent1">
                    <a:lumMod val="50000"/>
                  </a:schemeClr>
                </a:solidFill>
              </a:rPr>
              <a:t>Understanding the Problem(s)</a:t>
            </a:r>
          </a:p>
        </p:txBody>
      </p:sp>
      <p:graphicFrame>
        <p:nvGraphicFramePr>
          <p:cNvPr id="4" name="Content Placeholder 3">
            <a:extLst>
              <a:ext uri="{FF2B5EF4-FFF2-40B4-BE49-F238E27FC236}">
                <a16:creationId xmlns:a16="http://schemas.microsoft.com/office/drawing/2014/main" id="{7A6704CD-A382-3043-A786-9E5B2931A80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22014648"/>
              </p:ext>
            </p:extLst>
          </p:nvPr>
        </p:nvGraphicFramePr>
        <p:xfrm>
          <a:off x="711200" y="1379139"/>
          <a:ext cx="8610600" cy="4974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008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 TennCare &amp; TNCO</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u="sng" dirty="0"/>
              <a:t>TennCare</a:t>
            </a:r>
            <a:r>
              <a:rPr lang="en-US" b="1" u="sng" dirty="0">
                <a:solidFill>
                  <a:srgbClr val="FF0000"/>
                </a:solidFill>
              </a:rPr>
              <a:t>  </a:t>
            </a:r>
          </a:p>
          <a:p>
            <a:pPr marL="0" indent="0">
              <a:buNone/>
            </a:pPr>
            <a:r>
              <a:rPr lang="en-US" i="1" dirty="0"/>
              <a:t>Shannon Nehus &amp; Patty Killingsworth </a:t>
            </a:r>
          </a:p>
          <a:p>
            <a:pPr marL="0" indent="0">
              <a:buNone/>
            </a:pPr>
            <a:r>
              <a:rPr lang="en-US" b="1" u="sng" dirty="0"/>
              <a:t>TNCO</a:t>
            </a:r>
          </a:p>
          <a:p>
            <a:pPr marL="0" indent="0">
              <a:buNone/>
            </a:pPr>
            <a:r>
              <a:rPr lang="en-US" i="1" dirty="0"/>
              <a:t>Robin Atwood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97046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0" y="384424"/>
            <a:ext cx="3937564" cy="541478"/>
          </a:xfrm>
        </p:spPr>
        <p:txBody>
          <a:bodyPr>
            <a:normAutofit/>
          </a:bodyPr>
          <a:lstStyle/>
          <a:p>
            <a:r>
              <a:rPr lang="en-US" sz="2300" b="1" dirty="0">
                <a:latin typeface="Open Sans"/>
                <a:cs typeface="Calibri Light"/>
              </a:rPr>
              <a:t>Type in Chat</a:t>
            </a:r>
            <a:endParaRPr lang="en-US" sz="2300" b="1" dirty="0"/>
          </a:p>
        </p:txBody>
      </p:sp>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lvl="1"/>
            <a:r>
              <a:rPr lang="en-US" sz="2800" dirty="0">
                <a:latin typeface="Open Sans Light" panose="020B0306030504020204" pitchFamily="34" charset="0"/>
                <a:ea typeface="Open Sans Light" panose="020B0306030504020204" pitchFamily="34" charset="0"/>
                <a:cs typeface="Open Sans Light" panose="020B0306030504020204" pitchFamily="34" charset="0"/>
              </a:rPr>
              <a:t>What did you hear that was an “Ah-Ha” moment? </a:t>
            </a:r>
          </a:p>
          <a:p>
            <a:pPr lvl="1"/>
            <a:r>
              <a:rPr lang="en-US" sz="2800" dirty="0">
                <a:latin typeface="Open Sans Light" panose="020B0306030504020204" pitchFamily="34" charset="0"/>
                <a:ea typeface="Open Sans Light" panose="020B0306030504020204" pitchFamily="34" charset="0"/>
                <a:cs typeface="Open Sans Light" panose="020B0306030504020204" pitchFamily="34" charset="0"/>
              </a:rPr>
              <a:t>What is something you want to know more about? </a:t>
            </a:r>
          </a:p>
        </p:txBody>
      </p:sp>
    </p:spTree>
    <p:extLst>
      <p:ext uri="{BB962C8B-B14F-4D97-AF65-F5344CB8AC3E}">
        <p14:creationId xmlns:p14="http://schemas.microsoft.com/office/powerpoint/2010/main" val="1466062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Stretch Break</a:t>
            </a:r>
          </a:p>
        </p:txBody>
      </p:sp>
      <p:sp>
        <p:nvSpPr>
          <p:cNvPr id="5" name="Text Placeholder 4"/>
          <p:cNvSpPr>
            <a:spLocks noGrp="1"/>
          </p:cNvSpPr>
          <p:nvPr>
            <p:ph type="body" idx="1"/>
          </p:nvPr>
        </p:nvSpPr>
        <p:spPr/>
        <p:txBody>
          <a:bodyPr vert="horz" lIns="91440" tIns="45720" rIns="91440" bIns="45720" rtlCol="0" anchor="t">
            <a:normAutofit/>
          </a:bodyPr>
          <a:lstStyle/>
          <a:p>
            <a:r>
              <a:rPr lang="en-US" dirty="0">
                <a:latin typeface="Open Sans Light"/>
              </a:rPr>
              <a:t>Take 5 minutes to stretch and refresh.</a:t>
            </a:r>
          </a:p>
        </p:txBody>
      </p:sp>
    </p:spTree>
    <p:extLst>
      <p:ext uri="{BB962C8B-B14F-4D97-AF65-F5344CB8AC3E}">
        <p14:creationId xmlns:p14="http://schemas.microsoft.com/office/powerpoint/2010/main" val="1562896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3473407"/>
            <a:ext cx="10515600" cy="2852737"/>
          </a:xfrm>
        </p:spPr>
        <p:txBody>
          <a:bodyPr>
            <a:norm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Understanding Your Data: Overview of Survey Results Profile and Interpreting Data</a:t>
            </a:r>
          </a:p>
        </p:txBody>
      </p:sp>
      <p:grpSp>
        <p:nvGrpSpPr>
          <p:cNvPr id="4" name="Group 3" descr="image of a map of Tennessee by region and county"/>
          <p:cNvGrpSpPr/>
          <p:nvPr/>
        </p:nvGrpSpPr>
        <p:grpSpPr>
          <a:xfrm>
            <a:off x="831849" y="487363"/>
            <a:ext cx="10099855" cy="2471737"/>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122584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322" y="400752"/>
            <a:ext cx="10515600"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Goals for Part 2</a:t>
            </a:r>
          </a:p>
        </p:txBody>
      </p:sp>
      <p:sp>
        <p:nvSpPr>
          <p:cNvPr id="3" name="Content Placeholder 2"/>
          <p:cNvSpPr>
            <a:spLocks noGrp="1"/>
          </p:cNvSpPr>
          <p:nvPr>
            <p:ph idx="1"/>
          </p:nvPr>
        </p:nvSpPr>
        <p:spPr>
          <a:xfrm>
            <a:off x="602673" y="1726315"/>
            <a:ext cx="10515600" cy="4351338"/>
          </a:xfrm>
        </p:spPr>
        <p:txBody>
          <a:bodyPr vert="horz" lIns="91440" tIns="45720" rIns="91440" bIns="45720" rtlCol="0" anchor="t">
            <a:normAutofit/>
          </a:bodyPr>
          <a:lstStyle/>
          <a:p>
            <a:r>
              <a:rPr lang="en-US" dirty="0"/>
              <a:t>Learn more about your organization’s workforce</a:t>
            </a:r>
          </a:p>
          <a:p>
            <a:r>
              <a:rPr lang="en-US" dirty="0">
                <a:latin typeface="Open Sans Light"/>
              </a:rPr>
              <a:t>Review the results of the 2019 QuILTSS Initiative survey by state and region</a:t>
            </a:r>
          </a:p>
          <a:p>
            <a:r>
              <a:rPr lang="en-US" dirty="0"/>
              <a:t>Compare your organization’s workforce data to region and state averages</a:t>
            </a:r>
            <a:endParaRPr lang="en-US" dirty="0">
              <a:cs typeface="Calibri" panose="020F0502020204030204"/>
            </a:endParaRPr>
          </a:p>
          <a:p>
            <a:r>
              <a:rPr lang="en-US" dirty="0">
                <a:cs typeface="Calibri" panose="020F0502020204030204"/>
              </a:rPr>
              <a:t>Start thinking about your desired workforce outcome</a:t>
            </a:r>
          </a:p>
          <a:p>
            <a:endParaRPr lang="en-US" dirty="0">
              <a:cs typeface="Calibri" panose="020F0502020204030204"/>
            </a:endParaRPr>
          </a:p>
        </p:txBody>
      </p:sp>
    </p:spTree>
    <p:extLst>
      <p:ext uri="{BB962C8B-B14F-4D97-AF65-F5344CB8AC3E}">
        <p14:creationId xmlns:p14="http://schemas.microsoft.com/office/powerpoint/2010/main" val="120396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D813-FA4A-3E4C-B9B3-D1E6DCA67327}"/>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Items you should have with you:</a:t>
            </a:r>
          </a:p>
        </p:txBody>
      </p:sp>
      <p:sp>
        <p:nvSpPr>
          <p:cNvPr id="3" name="Content Placeholder 2">
            <a:extLst>
              <a:ext uri="{FF2B5EF4-FFF2-40B4-BE49-F238E27FC236}">
                <a16:creationId xmlns:a16="http://schemas.microsoft.com/office/drawing/2014/main" id="{B6DF4158-A67E-9B44-AD88-CE525DB7F384}"/>
              </a:ext>
            </a:extLst>
          </p:cNvPr>
          <p:cNvSpPr>
            <a:spLocks noGrp="1"/>
          </p:cNvSpPr>
          <p:nvPr>
            <p:ph idx="1"/>
          </p:nvPr>
        </p:nvSpPr>
        <p:spPr/>
        <p:txBody>
          <a:bodyPr vert="horz" lIns="91440" tIns="45720" rIns="91440" bIns="45720" rtlCol="0" anchor="t">
            <a:normAutofit/>
          </a:bodyPr>
          <a:lstStyle/>
          <a:p>
            <a:pPr lvl="1" fontAlgn="base">
              <a:buFont typeface="Arial" panose="020B0604020202020204" pitchFamily="34" charset="0"/>
              <a:buChar char="•"/>
            </a:pPr>
            <a:r>
              <a:rPr lang="en-US" sz="4000" dirty="0">
                <a:latin typeface="Open Sans Light" panose="020B0306030504020204" pitchFamily="34" charset="0"/>
                <a:ea typeface="Open Sans Light" panose="020B0306030504020204" pitchFamily="34" charset="0"/>
                <a:cs typeface="Open Sans Light" panose="020B0306030504020204" pitchFamily="34" charset="0"/>
              </a:rPr>
              <a:t>Your organization’s 2020 profile – Sent to your email you used to register today</a:t>
            </a:r>
          </a:p>
          <a:p>
            <a:pPr lvl="1" fontAlgn="base">
              <a:buFont typeface="Arial" panose="020B0604020202020204" pitchFamily="34" charset="0"/>
              <a:buChar char="•"/>
            </a:pPr>
            <a:r>
              <a:rPr lang="en-US" sz="4000" dirty="0">
                <a:latin typeface="Open Sans Light"/>
              </a:rPr>
              <a:t>2020 Organizational Workforce Data Chart located on page 5 in your 2020 Organizational Self Assessment Workbook (</a:t>
            </a:r>
            <a:r>
              <a:rPr lang="en-US" sz="4000" dirty="0">
                <a:latin typeface="Open Sans Light"/>
                <a:hlinkClick r:id="rId3"/>
              </a:rPr>
              <a:t>www.tenncare.ici.umn.edu</a:t>
            </a:r>
            <a:r>
              <a:rPr lang="en-US" sz="4000" dirty="0">
                <a:latin typeface="Open Sans Light"/>
              </a:rPr>
              <a:t>)</a:t>
            </a:r>
          </a:p>
        </p:txBody>
      </p:sp>
    </p:spTree>
    <p:extLst>
      <p:ext uri="{BB962C8B-B14F-4D97-AF65-F5344CB8AC3E}">
        <p14:creationId xmlns:p14="http://schemas.microsoft.com/office/powerpoint/2010/main" val="298187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22D7-0A10-D24C-8DA0-03183FD05F67}"/>
              </a:ext>
            </a:extLst>
          </p:cNvPr>
          <p:cNvSpPr>
            <a:spLocks noGrp="1"/>
          </p:cNvSpPr>
          <p:nvPr>
            <p:ph type="title"/>
          </p:nvPr>
        </p:nvSpPr>
        <p:spPr>
          <a:xfrm>
            <a:off x="875923" y="870610"/>
            <a:ext cx="4721383" cy="4184949"/>
          </a:xfrm>
        </p:spPr>
        <p:txBody>
          <a:bodyPr>
            <a:normAutofit/>
          </a:bodyPr>
          <a:lstStyle/>
          <a:p>
            <a:r>
              <a:rPr lang="en-US" sz="5400" dirty="0">
                <a:latin typeface="Open Sans Light" panose="020B0306030504020204" pitchFamily="34" charset="0"/>
                <a:ea typeface="Open Sans Light" panose="020B0306030504020204" pitchFamily="34" charset="0"/>
                <a:cs typeface="Open Sans Light" panose="020B0306030504020204" pitchFamily="34" charset="0"/>
              </a:rPr>
              <a:t>Your organization’s data</a:t>
            </a:r>
          </a:p>
        </p:txBody>
      </p:sp>
      <p:pic>
        <p:nvPicPr>
          <p:cNvPr id="10" name="Content Placeholder 9" descr="Image of a Mock organizational profile">
            <a:extLst>
              <a:ext uri="{FF2B5EF4-FFF2-40B4-BE49-F238E27FC236}">
                <a16:creationId xmlns:a16="http://schemas.microsoft.com/office/drawing/2014/main" id="{1658E0AE-F7D0-9C40-A501-579CE90234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34079" y="178523"/>
            <a:ext cx="4946752" cy="6411001"/>
          </a:xfrm>
        </p:spPr>
      </p:pic>
    </p:spTree>
    <p:extLst>
      <p:ext uri="{BB962C8B-B14F-4D97-AF65-F5344CB8AC3E}">
        <p14:creationId xmlns:p14="http://schemas.microsoft.com/office/powerpoint/2010/main" val="2777053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Poll Question #3 - How familiar are you with the kinds of data on your profile? </a:t>
            </a:r>
          </a:p>
        </p:txBody>
      </p:sp>
      <p:sp>
        <p:nvSpPr>
          <p:cNvPr id="9" name="Content Placeholder 2">
            <a:extLst>
              <a:ext uri="{FF2B5EF4-FFF2-40B4-BE49-F238E27FC236}">
                <a16:creationId xmlns:a16="http://schemas.microsoft.com/office/drawing/2014/main" id="{81028266-56ED-4401-80CE-51874772E9DD}"/>
              </a:ext>
            </a:extLst>
          </p:cNvPr>
          <p:cNvSpPr>
            <a:spLocks noGrp="1"/>
          </p:cNvSpPr>
          <p:nvPr>
            <p:ph idx="1"/>
          </p:nvPr>
        </p:nvSpPr>
        <p:spPr>
          <a:xfrm>
            <a:off x="664815" y="1836287"/>
            <a:ext cx="10515600" cy="4351338"/>
          </a:xfrm>
        </p:spPr>
        <p:txBody>
          <a:bodyPr/>
          <a:lstStyle/>
          <a:p>
            <a:pPr>
              <a:buFont typeface="Wingdings" panose="05000000000000000000" pitchFamily="2" charset="2"/>
              <a:buChar char="q"/>
            </a:pPr>
            <a:r>
              <a:rPr lang="en-US" dirty="0">
                <a:latin typeface="Open Sans Light" panose="020B0306030504020204" pitchFamily="34" charset="0"/>
                <a:ea typeface="Open Sans Light" panose="020B0306030504020204" pitchFamily="34" charset="0"/>
                <a:cs typeface="Open Sans Light" panose="020B0306030504020204" pitchFamily="34" charset="0"/>
              </a:rPr>
              <a:t>Not at all familiar – I’ve never seen these kind of data before</a:t>
            </a:r>
          </a:p>
          <a:p>
            <a:pPr>
              <a:buFont typeface="Wingdings" panose="05000000000000000000" pitchFamily="2" charset="2"/>
              <a:buChar char="q"/>
            </a:pPr>
            <a:r>
              <a:rPr lang="en-US" dirty="0">
                <a:latin typeface="Open Sans Light" panose="020B0306030504020204" pitchFamily="34" charset="0"/>
                <a:ea typeface="Open Sans Light" panose="020B0306030504020204" pitchFamily="34" charset="0"/>
                <a:cs typeface="Open Sans Light" panose="020B0306030504020204" pitchFamily="34" charset="0"/>
              </a:rPr>
              <a:t>A little familiar – we track some of these data in our organization</a:t>
            </a:r>
          </a:p>
          <a:p>
            <a:pPr>
              <a:buFont typeface="Wingdings" panose="05000000000000000000" pitchFamily="2" charset="2"/>
              <a:buChar char="q"/>
            </a:pPr>
            <a:r>
              <a:rPr lang="en-US" dirty="0">
                <a:latin typeface="Open Sans Light" panose="020B0306030504020204" pitchFamily="34" charset="0"/>
                <a:ea typeface="Open Sans Light" panose="020B0306030504020204" pitchFamily="34" charset="0"/>
                <a:cs typeface="Open Sans Light" panose="020B0306030504020204" pitchFamily="34" charset="0"/>
              </a:rPr>
              <a:t>Familiar – we track many of these data regularly </a:t>
            </a:r>
          </a:p>
          <a:p>
            <a:pPr>
              <a:buFont typeface="Wingdings" panose="05000000000000000000" pitchFamily="2" charset="2"/>
              <a:buChar char="q"/>
            </a:pPr>
            <a:r>
              <a:rPr lang="en-US" dirty="0">
                <a:latin typeface="Open Sans Light" panose="020B0306030504020204" pitchFamily="34" charset="0"/>
                <a:ea typeface="Open Sans Light" panose="020B0306030504020204" pitchFamily="34" charset="0"/>
                <a:cs typeface="Open Sans Light" panose="020B0306030504020204" pitchFamily="34" charset="0"/>
              </a:rPr>
              <a:t>Very familiar – we track these data regularly and we use them for decision making</a:t>
            </a:r>
          </a:p>
          <a:p>
            <a:endParaRPr lang="en-US" dirty="0"/>
          </a:p>
        </p:txBody>
      </p:sp>
    </p:spTree>
    <p:extLst>
      <p:ext uri="{BB962C8B-B14F-4D97-AF65-F5344CB8AC3E}">
        <p14:creationId xmlns:p14="http://schemas.microsoft.com/office/powerpoint/2010/main" val="2254914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Data-Based Decision Making</a:t>
            </a:r>
            <a:br>
              <a:rPr lang="en-US" dirty="0">
                <a:latin typeface="Open Sans Light" panose="020B0306030504020204" pitchFamily="34" charset="0"/>
                <a:ea typeface="Open Sans Light" panose="020B0306030504020204" pitchFamily="34" charset="0"/>
                <a:cs typeface="Open Sans Light" panose="020B0306030504020204" pitchFamily="34" charset="0"/>
              </a:rPr>
            </a:b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p:cNvSpPr>
            <a:spLocks noGrp="1"/>
          </p:cNvSpPr>
          <p:nvPr>
            <p:ph type="body" idx="1"/>
          </p:nvPr>
        </p:nvSpPr>
        <p:spPr>
          <a:xfrm>
            <a:off x="844550" y="3652405"/>
            <a:ext cx="10515600" cy="1500187"/>
          </a:xfrm>
        </p:spPr>
        <p:txBody>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Understanding your organization’s data</a:t>
            </a:r>
          </a:p>
        </p:txBody>
      </p:sp>
    </p:spTree>
    <p:extLst>
      <p:ext uri="{BB962C8B-B14F-4D97-AF65-F5344CB8AC3E}">
        <p14:creationId xmlns:p14="http://schemas.microsoft.com/office/powerpoint/2010/main" val="12077584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of a report card">
            <a:extLst>
              <a:ext uri="{FF2B5EF4-FFF2-40B4-BE49-F238E27FC236}">
                <a16:creationId xmlns:a16="http://schemas.microsoft.com/office/drawing/2014/main" id="{DDF7232B-7909-FA4E-A8D2-824734798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216" y="1450685"/>
            <a:ext cx="2097548" cy="1733119"/>
          </a:xfrm>
          <a:prstGeom prst="rect">
            <a:avLst/>
          </a:prstGeom>
        </p:spPr>
      </p:pic>
      <p:sp>
        <p:nvSpPr>
          <p:cNvPr id="4" name="Title 3">
            <a:extLst>
              <a:ext uri="{FF2B5EF4-FFF2-40B4-BE49-F238E27FC236}">
                <a16:creationId xmlns:a16="http://schemas.microsoft.com/office/drawing/2014/main" id="{C4FF2830-B8F7-8745-BBAD-3D8614BB5DFA}"/>
              </a:ext>
            </a:extLst>
          </p:cNvPr>
          <p:cNvSpPr>
            <a:spLocks noGrp="1"/>
          </p:cNvSpPr>
          <p:nvPr>
            <p:ph type="title"/>
          </p:nvPr>
        </p:nvSpPr>
        <p:spPr/>
        <p:txBody>
          <a:bodyPr/>
          <a:lstStyle/>
          <a:p>
            <a:r>
              <a:rPr lang="en-US" dirty="0">
                <a:latin typeface="Open Sans Light"/>
              </a:rPr>
              <a:t>Data we might use for decision-making</a:t>
            </a:r>
          </a:p>
        </p:txBody>
      </p:sp>
      <p:pic>
        <p:nvPicPr>
          <p:cNvPr id="7" name="Content Placeholder 6" descr="image of a chart showing the benefits of  very light effort ot maximum effort">
            <a:extLst>
              <a:ext uri="{FF2B5EF4-FFF2-40B4-BE49-F238E27FC236}">
                <a16:creationId xmlns:a16="http://schemas.microsoft.com/office/drawing/2014/main" id="{117D9AE0-64F7-D64F-93E3-76E329B34FF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88263" y="3249358"/>
            <a:ext cx="4468427" cy="3095770"/>
          </a:xfrm>
        </p:spPr>
      </p:pic>
      <p:pic>
        <p:nvPicPr>
          <p:cNvPr id="11" name="Picture 10" descr="image of a household budget">
            <a:extLst>
              <a:ext uri="{FF2B5EF4-FFF2-40B4-BE49-F238E27FC236}">
                <a16:creationId xmlns:a16="http://schemas.microsoft.com/office/drawing/2014/main" id="{755F94E8-1005-4A4F-A242-A8D77F2FEC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517284" y="1951709"/>
            <a:ext cx="3171584" cy="3713626"/>
          </a:xfrm>
          <a:prstGeom prst="rect">
            <a:avLst/>
          </a:prstGeom>
        </p:spPr>
      </p:pic>
      <p:pic>
        <p:nvPicPr>
          <p:cNvPr id="9" name="Picture 8" descr="image of a watch showing activity data">
            <a:extLst>
              <a:ext uri="{FF2B5EF4-FFF2-40B4-BE49-F238E27FC236}">
                <a16:creationId xmlns:a16="http://schemas.microsoft.com/office/drawing/2014/main" id="{77BD162E-C47B-4945-B84A-0B0427A62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841" y="1931774"/>
            <a:ext cx="2340824" cy="3848603"/>
          </a:xfrm>
          <a:prstGeom prst="rect">
            <a:avLst/>
          </a:prstGeom>
        </p:spPr>
      </p:pic>
    </p:spTree>
    <p:extLst>
      <p:ext uri="{BB962C8B-B14F-4D97-AF65-F5344CB8AC3E}">
        <p14:creationId xmlns:p14="http://schemas.microsoft.com/office/powerpoint/2010/main" val="111223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C94B-76B8-FF47-843B-B153C766ABA7}"/>
              </a:ext>
            </a:extLst>
          </p:cNvPr>
          <p:cNvSpPr>
            <a:spLocks noGrp="1"/>
          </p:cNvSpPr>
          <p:nvPr>
            <p:ph type="title"/>
          </p:nvPr>
        </p:nvSpPr>
        <p:spPr/>
        <p:txBody>
          <a:bodyPr>
            <a:normAutofit/>
          </a:bodyPr>
          <a:lstStyle/>
          <a:p>
            <a:r>
              <a:rPr lang="en-US" sz="3200" dirty="0">
                <a:latin typeface="Open Sans"/>
              </a:rPr>
              <a:t>Understanding Direct Support Workforce Data</a:t>
            </a:r>
            <a:endParaRPr lang="en-US" dirty="0"/>
          </a:p>
        </p:txBody>
      </p:sp>
      <p:pic>
        <p:nvPicPr>
          <p:cNvPr id="4" name="Picture 3" descr="Human stick figures in a standing in a row, they are in different sizes and shapes. ">
            <a:extLst>
              <a:ext uri="{FF2B5EF4-FFF2-40B4-BE49-F238E27FC236}">
                <a16:creationId xmlns:a16="http://schemas.microsoft.com/office/drawing/2014/main" id="{04EBC833-829E-B642-AE56-0E45FF2AED58}"/>
              </a:ext>
            </a:extLst>
          </p:cNvPr>
          <p:cNvPicPr>
            <a:picLocks noChangeAspect="1"/>
          </p:cNvPicPr>
          <p:nvPr/>
        </p:nvPicPr>
        <p:blipFill rotWithShape="1">
          <a:blip r:embed="rId3"/>
          <a:srcRect t="23834" b="42950"/>
          <a:stretch/>
        </p:blipFill>
        <p:spPr>
          <a:xfrm>
            <a:off x="0" y="2043455"/>
            <a:ext cx="11296673" cy="1651000"/>
          </a:xfrm>
          <a:prstGeom prst="rect">
            <a:avLst/>
          </a:prstGeom>
        </p:spPr>
      </p:pic>
      <p:sp>
        <p:nvSpPr>
          <p:cNvPr id="17" name="Freeform 2" descr="logo for the RTC on Community living at ICI / UMN"/>
          <p:cNvSpPr>
            <a:spLocks noChangeArrowheads="1"/>
          </p:cNvSpPr>
          <p:nvPr/>
        </p:nvSpPr>
        <p:spPr bwMode="auto">
          <a:xfrm>
            <a:off x="886855" y="4816053"/>
            <a:ext cx="3028606" cy="545946"/>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TextBox 10" descr="State level studies&#10;COVID19 national study&#10;Secondary analyses&#10;">
            <a:extLst>
              <a:ext uri="{FF2B5EF4-FFF2-40B4-BE49-F238E27FC236}">
                <a16:creationId xmlns:a16="http://schemas.microsoft.com/office/drawing/2014/main" id="{E61D87FF-32F0-7A4B-926D-CE9E16D9B931}"/>
              </a:ext>
            </a:extLst>
          </p:cNvPr>
          <p:cNvSpPr txBox="1"/>
          <p:nvPr/>
        </p:nvSpPr>
        <p:spPr>
          <a:xfrm>
            <a:off x="1053642" y="5547666"/>
            <a:ext cx="2925801"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State level studies</a:t>
            </a:r>
          </a:p>
          <a:p>
            <a:pPr marL="285750" indent="-285750">
              <a:buFont typeface="Arial" panose="020B0604020202020204" pitchFamily="34" charset="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COVID19 national study</a:t>
            </a:r>
          </a:p>
          <a:p>
            <a:pPr marL="285750" indent="-285750">
              <a:buFont typeface="Arial" panose="020B0604020202020204" pitchFamily="34" charset="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Secondary analyses</a:t>
            </a:r>
          </a:p>
        </p:txBody>
      </p:sp>
      <p:pic>
        <p:nvPicPr>
          <p:cNvPr id="9" name="Picture 4" descr="Image result for nci national core indicators">
            <a:extLst>
              <a:ext uri="{FF2B5EF4-FFF2-40B4-BE49-F238E27FC236}">
                <a16:creationId xmlns:a16="http://schemas.microsoft.com/office/drawing/2014/main" id="{40C2BC5D-0F5C-C64F-A7F8-6D5AF2EA8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563" y="4694502"/>
            <a:ext cx="2234709" cy="774700"/>
          </a:xfrm>
          <a:prstGeom prst="rect">
            <a:avLst/>
          </a:prstGeom>
          <a:solidFill>
            <a:schemeClr val="bg1"/>
          </a:solidFill>
        </p:spPr>
      </p:pic>
      <p:sp>
        <p:nvSpPr>
          <p:cNvPr id="12" name="TextBox 11" descr="Staff Stability Survey&#10;">
            <a:extLst>
              <a:ext uri="{FF2B5EF4-FFF2-40B4-BE49-F238E27FC236}">
                <a16:creationId xmlns:a16="http://schemas.microsoft.com/office/drawing/2014/main" id="{D6D40DD4-5222-C74D-89EB-06A9E1B06B86}"/>
              </a:ext>
            </a:extLst>
          </p:cNvPr>
          <p:cNvSpPr txBox="1"/>
          <p:nvPr/>
        </p:nvSpPr>
        <p:spPr>
          <a:xfrm>
            <a:off x="5026337" y="5579787"/>
            <a:ext cx="2545890"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Staff Stability Survey</a:t>
            </a:r>
          </a:p>
        </p:txBody>
      </p:sp>
      <p:pic>
        <p:nvPicPr>
          <p:cNvPr id="14" name="Picture 13" descr="PHI Quality Care through Quality JOb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3346" y="4682194"/>
            <a:ext cx="2518538" cy="67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Box 12" descr="BLS data&#10;ACS data&#10;State level studies&#10;">
            <a:extLst>
              <a:ext uri="{FF2B5EF4-FFF2-40B4-BE49-F238E27FC236}">
                <a16:creationId xmlns:a16="http://schemas.microsoft.com/office/drawing/2014/main" id="{D3631DB0-800D-D64F-AA4B-C9553F988FFA}"/>
              </a:ext>
            </a:extLst>
          </p:cNvPr>
          <p:cNvSpPr txBox="1"/>
          <p:nvPr/>
        </p:nvSpPr>
        <p:spPr>
          <a:xfrm>
            <a:off x="8631293" y="5579299"/>
            <a:ext cx="2329484"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BLS data</a:t>
            </a:r>
          </a:p>
          <a:p>
            <a:pPr marL="285750" indent="-285750">
              <a:buFont typeface="Arial" panose="020B0604020202020204" pitchFamily="34" charset="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ACS data</a:t>
            </a:r>
          </a:p>
          <a:p>
            <a:pPr marL="285750" indent="-285750">
              <a:buFont typeface="Arial" panose="020B0604020202020204" pitchFamily="34" charset="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State level studies</a:t>
            </a:r>
          </a:p>
        </p:txBody>
      </p:sp>
    </p:spTree>
    <p:extLst>
      <p:ext uri="{BB962C8B-B14F-4D97-AF65-F5344CB8AC3E}">
        <p14:creationId xmlns:p14="http://schemas.microsoft.com/office/powerpoint/2010/main" val="239608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Image of Robin Wilmoth">
            <a:extLst>
              <a:ext uri="{FF2B5EF4-FFF2-40B4-BE49-F238E27FC236}">
                <a16:creationId xmlns:a16="http://schemas.microsoft.com/office/drawing/2014/main" id="{A170B264-30A3-4CC3-AA9D-213936DE00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51201" y="4086117"/>
            <a:ext cx="1733629" cy="2201159"/>
          </a:xfrm>
          <a:prstGeom prst="rect">
            <a:avLst/>
          </a:prstGeom>
        </p:spPr>
      </p:pic>
      <p:sp>
        <p:nvSpPr>
          <p:cNvPr id="25" name="Rectangle 24">
            <a:extLst>
              <a:ext uri="{FF2B5EF4-FFF2-40B4-BE49-F238E27FC236}">
                <a16:creationId xmlns:a16="http://schemas.microsoft.com/office/drawing/2014/main" id="{ABFAAFCE-F9B2-4B80-8C36-B9274BE307F3}"/>
              </a:ext>
            </a:extLst>
          </p:cNvPr>
          <p:cNvSpPr/>
          <p:nvPr/>
        </p:nvSpPr>
        <p:spPr>
          <a:xfrm>
            <a:off x="8310672" y="6353805"/>
            <a:ext cx="1967055"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Robin Wilmoth</a:t>
            </a:r>
          </a:p>
        </p:txBody>
      </p:sp>
      <p:pic>
        <p:nvPicPr>
          <p:cNvPr id="28" name="Picture 27" descr="Image of Nichelle Johnson">
            <a:extLst>
              <a:ext uri="{FF2B5EF4-FFF2-40B4-BE49-F238E27FC236}">
                <a16:creationId xmlns:a16="http://schemas.microsoft.com/office/drawing/2014/main" id="{234C3220-9ADD-490D-8C0E-E41975772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6200000">
            <a:off x="4824586" y="4386107"/>
            <a:ext cx="2192436" cy="1733358"/>
          </a:xfrm>
          <a:prstGeom prst="rect">
            <a:avLst/>
          </a:prstGeom>
        </p:spPr>
      </p:pic>
      <p:sp>
        <p:nvSpPr>
          <p:cNvPr id="29" name="Rectangle 28">
            <a:extLst>
              <a:ext uri="{FF2B5EF4-FFF2-40B4-BE49-F238E27FC236}">
                <a16:creationId xmlns:a16="http://schemas.microsoft.com/office/drawing/2014/main" id="{9E0AF5B9-C114-48D5-9FAF-E23FFDE17303}"/>
              </a:ext>
            </a:extLst>
          </p:cNvPr>
          <p:cNvSpPr/>
          <p:nvPr/>
        </p:nvSpPr>
        <p:spPr>
          <a:xfrm>
            <a:off x="4757173" y="6403803"/>
            <a:ext cx="2087863" cy="319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Nichelle Johnson</a:t>
            </a:r>
          </a:p>
        </p:txBody>
      </p:sp>
      <p:pic>
        <p:nvPicPr>
          <p:cNvPr id="4" name="Picture 3" descr="Image of Naveh Elder">
            <a:extLst>
              <a:ext uri="{FF2B5EF4-FFF2-40B4-BE49-F238E27FC236}">
                <a16:creationId xmlns:a16="http://schemas.microsoft.com/office/drawing/2014/main" id="{CA389B08-7E19-4F29-8032-4C154411F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1563" y="4180003"/>
            <a:ext cx="1745850" cy="2169001"/>
          </a:xfrm>
          <a:prstGeom prst="rect">
            <a:avLst/>
          </a:prstGeom>
        </p:spPr>
      </p:pic>
      <p:sp>
        <p:nvSpPr>
          <p:cNvPr id="5" name="TextBox 4">
            <a:extLst>
              <a:ext uri="{FF2B5EF4-FFF2-40B4-BE49-F238E27FC236}">
                <a16:creationId xmlns:a16="http://schemas.microsoft.com/office/drawing/2014/main" id="{2E8162F7-FE74-45C2-851A-747F6141BFBC}"/>
              </a:ext>
            </a:extLst>
          </p:cNvPr>
          <p:cNvSpPr txBox="1"/>
          <p:nvPr/>
        </p:nvSpPr>
        <p:spPr>
          <a:xfrm>
            <a:off x="1840027" y="6378804"/>
            <a:ext cx="2241198" cy="369332"/>
          </a:xfrm>
          <a:prstGeom prst="rect">
            <a:avLst/>
          </a:prstGeom>
          <a:noFill/>
        </p:spPr>
        <p:txBody>
          <a:bodyPr wrap="square" rtlCol="0">
            <a:sp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Naveh Elder</a:t>
            </a:r>
          </a:p>
        </p:txBody>
      </p:sp>
      <p:pic>
        <p:nvPicPr>
          <p:cNvPr id="26" name="Picture 25" descr="Image of Dana Scott">
            <a:extLst>
              <a:ext uri="{FF2B5EF4-FFF2-40B4-BE49-F238E27FC236}">
                <a16:creationId xmlns:a16="http://schemas.microsoft.com/office/drawing/2014/main" id="{AE65525E-CAD2-4325-9BC1-2295930E81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475018" y="1483105"/>
            <a:ext cx="1735229" cy="2193496"/>
          </a:xfrm>
          <a:prstGeom prst="rect">
            <a:avLst/>
          </a:prstGeom>
        </p:spPr>
      </p:pic>
      <p:sp>
        <p:nvSpPr>
          <p:cNvPr id="27" name="TextBox 26">
            <a:extLst>
              <a:ext uri="{FF2B5EF4-FFF2-40B4-BE49-F238E27FC236}">
                <a16:creationId xmlns:a16="http://schemas.microsoft.com/office/drawing/2014/main" id="{86D9B2F4-8BD9-4C34-ABD2-5C870AD26047}"/>
              </a:ext>
            </a:extLst>
          </p:cNvPr>
          <p:cNvSpPr txBox="1"/>
          <p:nvPr/>
        </p:nvSpPr>
        <p:spPr>
          <a:xfrm>
            <a:off x="9342228" y="3721586"/>
            <a:ext cx="1979343"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Dana Scott</a:t>
            </a:r>
          </a:p>
        </p:txBody>
      </p:sp>
      <p:pic>
        <p:nvPicPr>
          <p:cNvPr id="22" name="Picture 21" descr="Image of Faith Franklin">
            <a:extLst>
              <a:ext uri="{FF2B5EF4-FFF2-40B4-BE49-F238E27FC236}">
                <a16:creationId xmlns:a16="http://schemas.microsoft.com/office/drawing/2014/main" id="{A1A3AE64-5757-485D-ACB9-39745649E5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73606" y="1483105"/>
            <a:ext cx="1739430" cy="2193887"/>
          </a:xfrm>
          <a:prstGeom prst="rect">
            <a:avLst/>
          </a:prstGeom>
        </p:spPr>
      </p:pic>
      <p:sp>
        <p:nvSpPr>
          <p:cNvPr id="23" name="TextBox 22">
            <a:extLst>
              <a:ext uri="{FF2B5EF4-FFF2-40B4-BE49-F238E27FC236}">
                <a16:creationId xmlns:a16="http://schemas.microsoft.com/office/drawing/2014/main" id="{A753AF8E-FB83-43C1-946D-4E5B4BF080F6}"/>
              </a:ext>
            </a:extLst>
          </p:cNvPr>
          <p:cNvSpPr txBox="1"/>
          <p:nvPr/>
        </p:nvSpPr>
        <p:spPr>
          <a:xfrm>
            <a:off x="6839367" y="3743135"/>
            <a:ext cx="1992194"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Faith Franklin</a:t>
            </a:r>
          </a:p>
        </p:txBody>
      </p:sp>
      <p:pic>
        <p:nvPicPr>
          <p:cNvPr id="17" name="Picture 16" descr="Image of Joy Dalton">
            <a:extLst>
              <a:ext uri="{FF2B5EF4-FFF2-40B4-BE49-F238E27FC236}">
                <a16:creationId xmlns:a16="http://schemas.microsoft.com/office/drawing/2014/main" id="{F349B4ED-7610-4214-BE62-9E48090467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879353" y="1401933"/>
            <a:ext cx="1734257" cy="2198425"/>
          </a:xfrm>
          <a:prstGeom prst="rect">
            <a:avLst/>
          </a:prstGeom>
        </p:spPr>
      </p:pic>
      <p:sp>
        <p:nvSpPr>
          <p:cNvPr id="21" name="Rectangle 20">
            <a:extLst>
              <a:ext uri="{FF2B5EF4-FFF2-40B4-BE49-F238E27FC236}">
                <a16:creationId xmlns:a16="http://schemas.microsoft.com/office/drawing/2014/main" id="{2EB85C48-B445-4C09-915F-5BD18E3D1126}"/>
              </a:ext>
            </a:extLst>
          </p:cNvPr>
          <p:cNvSpPr/>
          <p:nvPr/>
        </p:nvSpPr>
        <p:spPr>
          <a:xfrm>
            <a:off x="4708579" y="3721586"/>
            <a:ext cx="1913858" cy="30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Joy Dalton</a:t>
            </a:r>
          </a:p>
        </p:txBody>
      </p:sp>
      <p:pic>
        <p:nvPicPr>
          <p:cNvPr id="14" name="Picture 13" descr="Image of Beulah Brooks">
            <a:extLst>
              <a:ext uri="{FF2B5EF4-FFF2-40B4-BE49-F238E27FC236}">
                <a16:creationId xmlns:a16="http://schemas.microsoft.com/office/drawing/2014/main" id="{F55F8AF5-5209-4293-A57E-0B139C014B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6"/>
          <a:stretch/>
        </p:blipFill>
        <p:spPr>
          <a:xfrm>
            <a:off x="2765230" y="1431357"/>
            <a:ext cx="1745850" cy="2199157"/>
          </a:xfrm>
          <a:prstGeom prst="rect">
            <a:avLst/>
          </a:prstGeom>
        </p:spPr>
      </p:pic>
      <p:sp>
        <p:nvSpPr>
          <p:cNvPr id="16" name="TextBox 15">
            <a:extLst>
              <a:ext uri="{FF2B5EF4-FFF2-40B4-BE49-F238E27FC236}">
                <a16:creationId xmlns:a16="http://schemas.microsoft.com/office/drawing/2014/main" id="{357CB0C4-BBD4-467C-90F5-3103093D8B86}"/>
              </a:ext>
            </a:extLst>
          </p:cNvPr>
          <p:cNvSpPr txBox="1"/>
          <p:nvPr/>
        </p:nvSpPr>
        <p:spPr>
          <a:xfrm>
            <a:off x="2521220" y="3666889"/>
            <a:ext cx="1992196"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Beulah Brooks</a:t>
            </a:r>
          </a:p>
        </p:txBody>
      </p:sp>
      <p:pic>
        <p:nvPicPr>
          <p:cNvPr id="6" name="Picture 5" descr="Image of Ashante Hodges"/>
          <p:cNvPicPr>
            <a:picLocks noChangeAspect="1"/>
          </p:cNvPicPr>
          <p:nvPr/>
        </p:nvPicPr>
        <p:blipFill rotWithShape="1">
          <a:blip r:embed="rId10" cstate="print">
            <a:extLst>
              <a:ext uri="{28A0092B-C50C-407E-A947-70E740481C1C}">
                <a14:useLocalDpi xmlns:a14="http://schemas.microsoft.com/office/drawing/2010/main" val="0"/>
              </a:ext>
            </a:extLst>
          </a:blip>
          <a:srcRect l="-840" r="-840"/>
          <a:stretch/>
        </p:blipFill>
        <p:spPr>
          <a:xfrm>
            <a:off x="581529" y="1412466"/>
            <a:ext cx="1735298" cy="2177360"/>
          </a:xfrm>
          <a:prstGeom prst="rect">
            <a:avLst/>
          </a:prstGeom>
        </p:spPr>
      </p:pic>
      <p:sp>
        <p:nvSpPr>
          <p:cNvPr id="20" name="TextBox 19"/>
          <p:cNvSpPr txBox="1"/>
          <p:nvPr/>
        </p:nvSpPr>
        <p:spPr>
          <a:xfrm>
            <a:off x="382945" y="3635315"/>
            <a:ext cx="1998743"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Ashante Hodges</a:t>
            </a:r>
          </a:p>
        </p:txBody>
      </p:sp>
      <p:sp>
        <p:nvSpPr>
          <p:cNvPr id="2" name="Title 1"/>
          <p:cNvSpPr>
            <a:spLocks noGrp="1"/>
          </p:cNvSpPr>
          <p:nvPr>
            <p:ph type="title"/>
          </p:nvPr>
        </p:nvSpPr>
        <p:spPr>
          <a:xfrm>
            <a:off x="465826" y="365125"/>
            <a:ext cx="11409871" cy="1002567"/>
          </a:xfrm>
        </p:spPr>
        <p:txBody>
          <a:bodyPr>
            <a:normAutofit fontScale="90000"/>
          </a:bodyPr>
          <a:lstStyle/>
          <a:p>
            <a:pPr algn="ctr"/>
            <a:br>
              <a:rPr lang="en-US" dirty="0"/>
            </a:br>
            <a:r>
              <a:rPr lang="en-US" sz="4000" dirty="0">
                <a:latin typeface="Open Sans Light"/>
              </a:rPr>
              <a:t>Meet Your Regional Coaches</a:t>
            </a:r>
            <a:br>
              <a:rPr lang="en-US" sz="4000" dirty="0"/>
            </a:br>
            <a:endParaRPr lang="en-US" sz="4000" dirty="0">
              <a:solidFill>
                <a:srgbClr val="FF0000"/>
              </a:solidFill>
            </a:endParaRPr>
          </a:p>
        </p:txBody>
      </p:sp>
    </p:spTree>
    <p:extLst>
      <p:ext uri="{BB962C8B-B14F-4D97-AF65-F5344CB8AC3E}">
        <p14:creationId xmlns:p14="http://schemas.microsoft.com/office/powerpoint/2010/main" val="13085885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Annual Survey</a:t>
            </a:r>
          </a:p>
        </p:txBody>
      </p:sp>
      <p:pic>
        <p:nvPicPr>
          <p:cNvPr id="5" name="Content Placeholder 4" descr="Image of the Employment and Community First CHOICES Workforce QuILTSS Initiative Survey 201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47622" y="1825625"/>
            <a:ext cx="3362755" cy="4351338"/>
          </a:xfrm>
          <a:ln w="19050">
            <a:solidFill>
              <a:schemeClr val="tx1"/>
            </a:solidFill>
          </a:ln>
        </p:spPr>
      </p:pic>
      <p:sp>
        <p:nvSpPr>
          <p:cNvPr id="6" name="Content Placeholder 5"/>
          <p:cNvSpPr>
            <a:spLocks noGrp="1"/>
          </p:cNvSpPr>
          <p:nvPr>
            <p:ph sz="half" idx="2"/>
          </p:nvPr>
        </p:nvSpPr>
        <p:spPr/>
        <p:txBody>
          <a:bodyPr vert="horz" lIns="91440" tIns="45720" rIns="91440" bIns="45720" rtlCol="0" anchor="t">
            <a:normAutofit/>
          </a:bodyPr>
          <a:lstStyle/>
          <a:p>
            <a:pPr marL="0" indent="0">
              <a:buNone/>
            </a:pPr>
            <a:r>
              <a:rPr lang="en-US" dirty="0">
                <a:latin typeface="Open Sans Light" panose="020B0306030504020204" pitchFamily="34" charset="0"/>
                <a:ea typeface="Open Sans Light" panose="020B0306030504020204" pitchFamily="34" charset="0"/>
                <a:cs typeface="Open Sans Light" panose="020B0306030504020204" pitchFamily="34" charset="0"/>
              </a:rPr>
              <a:t>Covers the 12-month calendar year</a:t>
            </a:r>
          </a:p>
          <a:p>
            <a:pPr marL="285750" indent="-285750"/>
            <a:r>
              <a:rPr lang="en-US" dirty="0">
                <a:latin typeface="Open Sans Light" panose="020B0306030504020204" pitchFamily="34" charset="0"/>
                <a:ea typeface="Open Sans Light" panose="020B0306030504020204" pitchFamily="34" charset="0"/>
                <a:cs typeface="Open Sans Light" panose="020B0306030504020204" pitchFamily="34" charset="0"/>
              </a:rPr>
              <a:t>2018 (47 organizations)</a:t>
            </a:r>
          </a:p>
          <a:p>
            <a:pPr marL="285750" indent="-285750"/>
            <a:r>
              <a:rPr lang="en-US" dirty="0">
                <a:latin typeface="Open Sans Light" panose="020B0306030504020204" pitchFamily="34" charset="0"/>
                <a:ea typeface="Open Sans Light" panose="020B0306030504020204" pitchFamily="34" charset="0"/>
                <a:cs typeface="Open Sans Light" panose="020B0306030504020204" pitchFamily="34" charset="0"/>
              </a:rPr>
              <a:t>2019 (75 organizations)</a:t>
            </a:r>
          </a:p>
          <a:p>
            <a:pPr marL="285750" indent="-285750"/>
            <a:r>
              <a:rPr lang="en-US" dirty="0">
                <a:latin typeface="Open Sans Light" panose="020B0306030504020204" pitchFamily="34" charset="0"/>
                <a:ea typeface="Open Sans Light" panose="020B0306030504020204" pitchFamily="34" charset="0"/>
                <a:cs typeface="Open Sans Light" panose="020B0306030504020204" pitchFamily="34" charset="0"/>
              </a:rPr>
              <a:t>2020</a:t>
            </a:r>
            <a:r>
              <a:rPr lang="en-US" i="1" dirty="0">
                <a:latin typeface="Open Sans Light" panose="020B0306030504020204" pitchFamily="34" charset="0"/>
                <a:ea typeface="Open Sans Light" panose="020B0306030504020204" pitchFamily="34" charset="0"/>
                <a:cs typeface="Open Sans Light" panose="020B0306030504020204" pitchFamily="34" charset="0"/>
              </a:rPr>
              <a:t> </a:t>
            </a:r>
            <a:r>
              <a:rPr lang="en-US" dirty="0">
                <a:latin typeface="Open Sans Light" panose="020B0306030504020204" pitchFamily="34" charset="0"/>
                <a:ea typeface="Open Sans Light" panose="020B0306030504020204" pitchFamily="34" charset="0"/>
                <a:cs typeface="Open Sans Light" panose="020B0306030504020204" pitchFamily="34" charset="0"/>
              </a:rPr>
              <a:t>(63 organizations)</a:t>
            </a:r>
          </a:p>
        </p:txBody>
      </p:sp>
    </p:spTree>
    <p:extLst>
      <p:ext uri="{BB962C8B-B14F-4D97-AF65-F5344CB8AC3E}">
        <p14:creationId xmlns:p14="http://schemas.microsoft.com/office/powerpoint/2010/main" val="3869471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0B7B-0707-3640-A4FC-54D6DD12721D}"/>
              </a:ext>
            </a:extLst>
          </p:cNvPr>
          <p:cNvSpPr>
            <a:spLocks noGrp="1"/>
          </p:cNvSpPr>
          <p:nvPr>
            <p:ph type="title" idx="4294967295"/>
          </p:nvPr>
        </p:nvSpPr>
        <p:spPr>
          <a:xfrm>
            <a:off x="1662545" y="2252532"/>
            <a:ext cx="2732088" cy="1325562"/>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Activity</a:t>
            </a:r>
          </a:p>
        </p:txBody>
      </p:sp>
      <p:grpSp>
        <p:nvGrpSpPr>
          <p:cNvPr id="4" name="Group 3" descr="image of the Organizational Workforce Data from the Self Assessment Workbook"/>
          <p:cNvGrpSpPr>
            <a:grpSpLocks/>
          </p:cNvGrpSpPr>
          <p:nvPr/>
        </p:nvGrpSpPr>
        <p:grpSpPr bwMode="auto">
          <a:xfrm>
            <a:off x="5012550" y="559298"/>
            <a:ext cx="6162464" cy="6058318"/>
            <a:chOff x="326" y="377"/>
            <a:chExt cx="8639" cy="8493"/>
          </a:xfrm>
        </p:grpSpPr>
        <p:sp>
          <p:nvSpPr>
            <p:cNvPr id="5" name="Freeform 4"/>
            <p:cNvSpPr>
              <a:spLocks noChangeArrowheads="1"/>
            </p:cNvSpPr>
            <p:nvPr/>
          </p:nvSpPr>
          <p:spPr bwMode="auto">
            <a:xfrm>
              <a:off x="343" y="378"/>
              <a:ext cx="162" cy="221"/>
            </a:xfrm>
            <a:custGeom>
              <a:avLst/>
              <a:gdLst>
                <a:gd name="T0" fmla="*/ 619 w 718"/>
                <a:gd name="T1" fmla="*/ 872 h 979"/>
                <a:gd name="T2" fmla="*/ 358 w 718"/>
                <a:gd name="T3" fmla="*/ 978 h 979"/>
                <a:gd name="T4" fmla="*/ 98 w 718"/>
                <a:gd name="T5" fmla="*/ 872 h 979"/>
                <a:gd name="T6" fmla="*/ 4 w 718"/>
                <a:gd name="T7" fmla="*/ 489 h 979"/>
                <a:gd name="T8" fmla="*/ 98 w 718"/>
                <a:gd name="T9" fmla="*/ 106 h 979"/>
                <a:gd name="T10" fmla="*/ 358 w 718"/>
                <a:gd name="T11" fmla="*/ 0 h 979"/>
                <a:gd name="T12" fmla="*/ 619 w 718"/>
                <a:gd name="T13" fmla="*/ 106 h 979"/>
                <a:gd name="T14" fmla="*/ 717 w 718"/>
                <a:gd name="T15" fmla="*/ 489 h 979"/>
                <a:gd name="T16" fmla="*/ 619 w 718"/>
                <a:gd name="T17" fmla="*/ 872 h 979"/>
                <a:gd name="T18" fmla="*/ 480 w 718"/>
                <a:gd name="T19" fmla="*/ 216 h 979"/>
                <a:gd name="T20" fmla="*/ 362 w 718"/>
                <a:gd name="T21" fmla="*/ 163 h 979"/>
                <a:gd name="T22" fmla="*/ 240 w 718"/>
                <a:gd name="T23" fmla="*/ 216 h 979"/>
                <a:gd name="T24" fmla="*/ 195 w 718"/>
                <a:gd name="T25" fmla="*/ 485 h 979"/>
                <a:gd name="T26" fmla="*/ 240 w 718"/>
                <a:gd name="T27" fmla="*/ 754 h 979"/>
                <a:gd name="T28" fmla="*/ 362 w 718"/>
                <a:gd name="T29" fmla="*/ 807 h 979"/>
                <a:gd name="T30" fmla="*/ 480 w 718"/>
                <a:gd name="T31" fmla="*/ 754 h 979"/>
                <a:gd name="T32" fmla="*/ 529 w 718"/>
                <a:gd name="T33" fmla="*/ 485 h 979"/>
                <a:gd name="T34" fmla="*/ 480 w 718"/>
                <a:gd name="T35" fmla="*/ 216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8" h="979">
                  <a:moveTo>
                    <a:pt x="619" y="872"/>
                  </a:moveTo>
                  <a:cubicBezTo>
                    <a:pt x="550" y="941"/>
                    <a:pt x="468" y="978"/>
                    <a:pt x="358" y="978"/>
                  </a:cubicBezTo>
                  <a:cubicBezTo>
                    <a:pt x="248" y="978"/>
                    <a:pt x="167" y="941"/>
                    <a:pt x="98" y="872"/>
                  </a:cubicBezTo>
                  <a:cubicBezTo>
                    <a:pt x="0" y="774"/>
                    <a:pt x="4" y="656"/>
                    <a:pt x="4" y="489"/>
                  </a:cubicBezTo>
                  <a:cubicBezTo>
                    <a:pt x="4" y="322"/>
                    <a:pt x="0" y="204"/>
                    <a:pt x="98" y="106"/>
                  </a:cubicBezTo>
                  <a:cubicBezTo>
                    <a:pt x="167" y="37"/>
                    <a:pt x="248" y="0"/>
                    <a:pt x="358" y="0"/>
                  </a:cubicBezTo>
                  <a:cubicBezTo>
                    <a:pt x="468" y="0"/>
                    <a:pt x="550" y="37"/>
                    <a:pt x="619" y="106"/>
                  </a:cubicBezTo>
                  <a:cubicBezTo>
                    <a:pt x="717" y="204"/>
                    <a:pt x="717" y="322"/>
                    <a:pt x="717" y="489"/>
                  </a:cubicBezTo>
                  <a:cubicBezTo>
                    <a:pt x="717" y="652"/>
                    <a:pt x="717" y="774"/>
                    <a:pt x="619" y="872"/>
                  </a:cubicBezTo>
                  <a:close/>
                  <a:moveTo>
                    <a:pt x="480" y="216"/>
                  </a:moveTo>
                  <a:cubicBezTo>
                    <a:pt x="452" y="184"/>
                    <a:pt x="410" y="163"/>
                    <a:pt x="362" y="163"/>
                  </a:cubicBezTo>
                  <a:cubicBezTo>
                    <a:pt x="313" y="163"/>
                    <a:pt x="269" y="184"/>
                    <a:pt x="240" y="216"/>
                  </a:cubicBezTo>
                  <a:cubicBezTo>
                    <a:pt x="204" y="257"/>
                    <a:pt x="195" y="302"/>
                    <a:pt x="195" y="485"/>
                  </a:cubicBezTo>
                  <a:cubicBezTo>
                    <a:pt x="195" y="668"/>
                    <a:pt x="204" y="713"/>
                    <a:pt x="240" y="754"/>
                  </a:cubicBezTo>
                  <a:cubicBezTo>
                    <a:pt x="269" y="786"/>
                    <a:pt x="309" y="807"/>
                    <a:pt x="362" y="807"/>
                  </a:cubicBezTo>
                  <a:cubicBezTo>
                    <a:pt x="415" y="807"/>
                    <a:pt x="456" y="786"/>
                    <a:pt x="480" y="754"/>
                  </a:cubicBezTo>
                  <a:cubicBezTo>
                    <a:pt x="517" y="713"/>
                    <a:pt x="529" y="668"/>
                    <a:pt x="529" y="485"/>
                  </a:cubicBezTo>
                  <a:cubicBezTo>
                    <a:pt x="529" y="302"/>
                    <a:pt x="517" y="257"/>
                    <a:pt x="480" y="216"/>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Freeform 6"/>
            <p:cNvSpPr>
              <a:spLocks noChangeArrowheads="1"/>
            </p:cNvSpPr>
            <p:nvPr/>
          </p:nvSpPr>
          <p:spPr bwMode="auto">
            <a:xfrm>
              <a:off x="545" y="436"/>
              <a:ext cx="116" cy="161"/>
            </a:xfrm>
            <a:custGeom>
              <a:avLst/>
              <a:gdLst>
                <a:gd name="T0" fmla="*/ 382 w 514"/>
                <a:gd name="T1" fmla="*/ 200 h 714"/>
                <a:gd name="T2" fmla="*/ 289 w 514"/>
                <a:gd name="T3" fmla="*/ 159 h 714"/>
                <a:gd name="T4" fmla="*/ 175 w 514"/>
                <a:gd name="T5" fmla="*/ 289 h 714"/>
                <a:gd name="T6" fmla="*/ 175 w 514"/>
                <a:gd name="T7" fmla="*/ 713 h 714"/>
                <a:gd name="T8" fmla="*/ 0 w 514"/>
                <a:gd name="T9" fmla="*/ 713 h 714"/>
                <a:gd name="T10" fmla="*/ 0 w 514"/>
                <a:gd name="T11" fmla="*/ 8 h 714"/>
                <a:gd name="T12" fmla="*/ 171 w 514"/>
                <a:gd name="T13" fmla="*/ 8 h 714"/>
                <a:gd name="T14" fmla="*/ 171 w 514"/>
                <a:gd name="T15" fmla="*/ 77 h 714"/>
                <a:gd name="T16" fmla="*/ 346 w 514"/>
                <a:gd name="T17" fmla="*/ 0 h 714"/>
                <a:gd name="T18" fmla="*/ 513 w 514"/>
                <a:gd name="T19" fmla="*/ 65 h 714"/>
                <a:gd name="T20" fmla="*/ 382 w 514"/>
                <a:gd name="T21" fmla="*/ 20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4" h="714">
                  <a:moveTo>
                    <a:pt x="382" y="200"/>
                  </a:moveTo>
                  <a:cubicBezTo>
                    <a:pt x="354" y="171"/>
                    <a:pt x="334" y="159"/>
                    <a:pt x="289" y="159"/>
                  </a:cubicBezTo>
                  <a:cubicBezTo>
                    <a:pt x="236" y="159"/>
                    <a:pt x="175" y="200"/>
                    <a:pt x="175" y="289"/>
                  </a:cubicBezTo>
                  <a:lnTo>
                    <a:pt x="175" y="713"/>
                  </a:lnTo>
                  <a:lnTo>
                    <a:pt x="0" y="713"/>
                  </a:lnTo>
                  <a:lnTo>
                    <a:pt x="0" y="8"/>
                  </a:lnTo>
                  <a:lnTo>
                    <a:pt x="171" y="8"/>
                  </a:lnTo>
                  <a:lnTo>
                    <a:pt x="171" y="77"/>
                  </a:lnTo>
                  <a:cubicBezTo>
                    <a:pt x="203" y="37"/>
                    <a:pt x="272" y="0"/>
                    <a:pt x="346" y="0"/>
                  </a:cubicBezTo>
                  <a:cubicBezTo>
                    <a:pt x="415" y="0"/>
                    <a:pt x="464" y="16"/>
                    <a:pt x="513" y="65"/>
                  </a:cubicBezTo>
                  <a:lnTo>
                    <a:pt x="382" y="200"/>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7"/>
            <p:cNvSpPr>
              <a:spLocks noChangeArrowheads="1"/>
            </p:cNvSpPr>
            <p:nvPr/>
          </p:nvSpPr>
          <p:spPr bwMode="auto">
            <a:xfrm>
              <a:off x="668" y="436"/>
              <a:ext cx="132" cy="221"/>
            </a:xfrm>
            <a:custGeom>
              <a:avLst/>
              <a:gdLst>
                <a:gd name="T0" fmla="*/ 277 w 588"/>
                <a:gd name="T1" fmla="*/ 977 h 978"/>
                <a:gd name="T2" fmla="*/ 21 w 588"/>
                <a:gd name="T3" fmla="*/ 884 h 978"/>
                <a:gd name="T4" fmla="*/ 131 w 588"/>
                <a:gd name="T5" fmla="*/ 774 h 978"/>
                <a:gd name="T6" fmla="*/ 269 w 588"/>
                <a:gd name="T7" fmla="*/ 827 h 978"/>
                <a:gd name="T8" fmla="*/ 411 w 588"/>
                <a:gd name="T9" fmla="*/ 680 h 978"/>
                <a:gd name="T10" fmla="*/ 411 w 588"/>
                <a:gd name="T11" fmla="*/ 607 h 978"/>
                <a:gd name="T12" fmla="*/ 245 w 588"/>
                <a:gd name="T13" fmla="*/ 676 h 978"/>
                <a:gd name="T14" fmla="*/ 74 w 588"/>
                <a:gd name="T15" fmla="*/ 619 h 978"/>
                <a:gd name="T16" fmla="*/ 0 w 588"/>
                <a:gd name="T17" fmla="*/ 338 h 978"/>
                <a:gd name="T18" fmla="*/ 74 w 588"/>
                <a:gd name="T19" fmla="*/ 61 h 978"/>
                <a:gd name="T20" fmla="*/ 240 w 588"/>
                <a:gd name="T21" fmla="*/ 0 h 978"/>
                <a:gd name="T22" fmla="*/ 411 w 588"/>
                <a:gd name="T23" fmla="*/ 73 h 978"/>
                <a:gd name="T24" fmla="*/ 411 w 588"/>
                <a:gd name="T25" fmla="*/ 8 h 978"/>
                <a:gd name="T26" fmla="*/ 582 w 588"/>
                <a:gd name="T27" fmla="*/ 8 h 978"/>
                <a:gd name="T28" fmla="*/ 582 w 588"/>
                <a:gd name="T29" fmla="*/ 684 h 978"/>
                <a:gd name="T30" fmla="*/ 277 w 588"/>
                <a:gd name="T31" fmla="*/ 977 h 978"/>
                <a:gd name="T32" fmla="*/ 293 w 588"/>
                <a:gd name="T33" fmla="*/ 159 h 978"/>
                <a:gd name="T34" fmla="*/ 179 w 588"/>
                <a:gd name="T35" fmla="*/ 342 h 978"/>
                <a:gd name="T36" fmla="*/ 293 w 588"/>
                <a:gd name="T37" fmla="*/ 525 h 978"/>
                <a:gd name="T38" fmla="*/ 407 w 588"/>
                <a:gd name="T39" fmla="*/ 342 h 978"/>
                <a:gd name="T40" fmla="*/ 293 w 588"/>
                <a:gd name="T41" fmla="*/ 15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978">
                  <a:moveTo>
                    <a:pt x="277" y="977"/>
                  </a:moveTo>
                  <a:cubicBezTo>
                    <a:pt x="171" y="977"/>
                    <a:pt x="94" y="957"/>
                    <a:pt x="21" y="884"/>
                  </a:cubicBezTo>
                  <a:lnTo>
                    <a:pt x="131" y="774"/>
                  </a:lnTo>
                  <a:cubicBezTo>
                    <a:pt x="171" y="810"/>
                    <a:pt x="208" y="827"/>
                    <a:pt x="269" y="827"/>
                  </a:cubicBezTo>
                  <a:cubicBezTo>
                    <a:pt x="375" y="827"/>
                    <a:pt x="411" y="753"/>
                    <a:pt x="411" y="680"/>
                  </a:cubicBezTo>
                  <a:lnTo>
                    <a:pt x="411" y="607"/>
                  </a:lnTo>
                  <a:cubicBezTo>
                    <a:pt x="367" y="660"/>
                    <a:pt x="314" y="676"/>
                    <a:pt x="245" y="676"/>
                  </a:cubicBezTo>
                  <a:cubicBezTo>
                    <a:pt x="175" y="676"/>
                    <a:pt x="114" y="659"/>
                    <a:pt x="74" y="619"/>
                  </a:cubicBezTo>
                  <a:cubicBezTo>
                    <a:pt x="8" y="553"/>
                    <a:pt x="0" y="464"/>
                    <a:pt x="0" y="338"/>
                  </a:cubicBezTo>
                  <a:cubicBezTo>
                    <a:pt x="0" y="212"/>
                    <a:pt x="4" y="126"/>
                    <a:pt x="74" y="61"/>
                  </a:cubicBezTo>
                  <a:cubicBezTo>
                    <a:pt x="114" y="20"/>
                    <a:pt x="175" y="0"/>
                    <a:pt x="240" y="0"/>
                  </a:cubicBezTo>
                  <a:cubicBezTo>
                    <a:pt x="314" y="0"/>
                    <a:pt x="363" y="20"/>
                    <a:pt x="411" y="73"/>
                  </a:cubicBezTo>
                  <a:lnTo>
                    <a:pt x="411" y="8"/>
                  </a:lnTo>
                  <a:lnTo>
                    <a:pt x="582" y="8"/>
                  </a:lnTo>
                  <a:lnTo>
                    <a:pt x="582" y="684"/>
                  </a:lnTo>
                  <a:cubicBezTo>
                    <a:pt x="587" y="855"/>
                    <a:pt x="464" y="977"/>
                    <a:pt x="277" y="977"/>
                  </a:cubicBezTo>
                  <a:close/>
                  <a:moveTo>
                    <a:pt x="293" y="159"/>
                  </a:moveTo>
                  <a:cubicBezTo>
                    <a:pt x="188" y="159"/>
                    <a:pt x="179" y="248"/>
                    <a:pt x="179" y="342"/>
                  </a:cubicBezTo>
                  <a:cubicBezTo>
                    <a:pt x="179" y="436"/>
                    <a:pt x="191" y="525"/>
                    <a:pt x="293" y="525"/>
                  </a:cubicBezTo>
                  <a:cubicBezTo>
                    <a:pt x="394" y="525"/>
                    <a:pt x="407" y="436"/>
                    <a:pt x="407" y="342"/>
                  </a:cubicBezTo>
                  <a:cubicBezTo>
                    <a:pt x="407" y="248"/>
                    <a:pt x="399" y="159"/>
                    <a:pt x="293" y="159"/>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8"/>
            <p:cNvSpPr>
              <a:spLocks noChangeArrowheads="1"/>
            </p:cNvSpPr>
            <p:nvPr/>
          </p:nvSpPr>
          <p:spPr bwMode="auto">
            <a:xfrm>
              <a:off x="834" y="436"/>
              <a:ext cx="132" cy="163"/>
            </a:xfrm>
            <a:custGeom>
              <a:avLst/>
              <a:gdLst>
                <a:gd name="T0" fmla="*/ 407 w 587"/>
                <a:gd name="T1" fmla="*/ 651 h 722"/>
                <a:gd name="T2" fmla="*/ 236 w 587"/>
                <a:gd name="T3" fmla="*/ 721 h 722"/>
                <a:gd name="T4" fmla="*/ 57 w 587"/>
                <a:gd name="T5" fmla="*/ 660 h 722"/>
                <a:gd name="T6" fmla="*/ 0 w 587"/>
                <a:gd name="T7" fmla="*/ 501 h 722"/>
                <a:gd name="T8" fmla="*/ 240 w 587"/>
                <a:gd name="T9" fmla="*/ 297 h 722"/>
                <a:gd name="T10" fmla="*/ 407 w 587"/>
                <a:gd name="T11" fmla="*/ 297 h 722"/>
                <a:gd name="T12" fmla="*/ 407 w 587"/>
                <a:gd name="T13" fmla="*/ 261 h 722"/>
                <a:gd name="T14" fmla="*/ 277 w 587"/>
                <a:gd name="T15" fmla="*/ 151 h 722"/>
                <a:gd name="T16" fmla="*/ 143 w 587"/>
                <a:gd name="T17" fmla="*/ 208 h 722"/>
                <a:gd name="T18" fmla="*/ 33 w 587"/>
                <a:gd name="T19" fmla="*/ 98 h 722"/>
                <a:gd name="T20" fmla="*/ 285 w 587"/>
                <a:gd name="T21" fmla="*/ 0 h 722"/>
                <a:gd name="T22" fmla="*/ 586 w 587"/>
                <a:gd name="T23" fmla="*/ 248 h 722"/>
                <a:gd name="T24" fmla="*/ 586 w 587"/>
                <a:gd name="T25" fmla="*/ 713 h 722"/>
                <a:gd name="T26" fmla="*/ 407 w 587"/>
                <a:gd name="T27" fmla="*/ 713 h 722"/>
                <a:gd name="T28" fmla="*/ 407 w 587"/>
                <a:gd name="T29" fmla="*/ 651 h 722"/>
                <a:gd name="T30" fmla="*/ 265 w 587"/>
                <a:gd name="T31" fmla="*/ 415 h 722"/>
                <a:gd name="T32" fmla="*/ 167 w 587"/>
                <a:gd name="T33" fmla="*/ 497 h 722"/>
                <a:gd name="T34" fmla="*/ 269 w 587"/>
                <a:gd name="T35" fmla="*/ 578 h 722"/>
                <a:gd name="T36" fmla="*/ 379 w 587"/>
                <a:gd name="T37" fmla="*/ 546 h 722"/>
                <a:gd name="T38" fmla="*/ 403 w 587"/>
                <a:gd name="T39" fmla="*/ 456 h 722"/>
                <a:gd name="T40" fmla="*/ 403 w 587"/>
                <a:gd name="T41" fmla="*/ 415 h 722"/>
                <a:gd name="T42" fmla="*/ 265 w 587"/>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7" h="722">
                  <a:moveTo>
                    <a:pt x="407" y="651"/>
                  </a:moveTo>
                  <a:cubicBezTo>
                    <a:pt x="358" y="700"/>
                    <a:pt x="314" y="721"/>
                    <a:pt x="236" y="721"/>
                  </a:cubicBezTo>
                  <a:cubicBezTo>
                    <a:pt x="155" y="721"/>
                    <a:pt x="98" y="700"/>
                    <a:pt x="57" y="660"/>
                  </a:cubicBezTo>
                  <a:cubicBezTo>
                    <a:pt x="20" y="619"/>
                    <a:pt x="0" y="562"/>
                    <a:pt x="0" y="501"/>
                  </a:cubicBezTo>
                  <a:cubicBezTo>
                    <a:pt x="0" y="391"/>
                    <a:pt x="78" y="297"/>
                    <a:pt x="240" y="297"/>
                  </a:cubicBezTo>
                  <a:lnTo>
                    <a:pt x="407" y="297"/>
                  </a:lnTo>
                  <a:lnTo>
                    <a:pt x="407" y="261"/>
                  </a:lnTo>
                  <a:cubicBezTo>
                    <a:pt x="407" y="183"/>
                    <a:pt x="371" y="151"/>
                    <a:pt x="277" y="151"/>
                  </a:cubicBezTo>
                  <a:cubicBezTo>
                    <a:pt x="208" y="151"/>
                    <a:pt x="179" y="167"/>
                    <a:pt x="143" y="208"/>
                  </a:cubicBezTo>
                  <a:lnTo>
                    <a:pt x="33" y="98"/>
                  </a:lnTo>
                  <a:cubicBezTo>
                    <a:pt x="102" y="20"/>
                    <a:pt x="167" y="0"/>
                    <a:pt x="285" y="0"/>
                  </a:cubicBezTo>
                  <a:cubicBezTo>
                    <a:pt x="481" y="0"/>
                    <a:pt x="586" y="85"/>
                    <a:pt x="586" y="248"/>
                  </a:cubicBezTo>
                  <a:lnTo>
                    <a:pt x="586" y="713"/>
                  </a:lnTo>
                  <a:lnTo>
                    <a:pt x="407" y="713"/>
                  </a:lnTo>
                  <a:lnTo>
                    <a:pt x="407" y="651"/>
                  </a:lnTo>
                  <a:close/>
                  <a:moveTo>
                    <a:pt x="265" y="415"/>
                  </a:moveTo>
                  <a:cubicBezTo>
                    <a:pt x="200" y="415"/>
                    <a:pt x="167" y="444"/>
                    <a:pt x="167" y="497"/>
                  </a:cubicBezTo>
                  <a:cubicBezTo>
                    <a:pt x="167" y="546"/>
                    <a:pt x="200" y="578"/>
                    <a:pt x="269" y="578"/>
                  </a:cubicBezTo>
                  <a:cubicBezTo>
                    <a:pt x="318" y="578"/>
                    <a:pt x="350" y="574"/>
                    <a:pt x="379" y="546"/>
                  </a:cubicBezTo>
                  <a:cubicBezTo>
                    <a:pt x="399" y="529"/>
                    <a:pt x="403" y="501"/>
                    <a:pt x="403" y="456"/>
                  </a:cubicBezTo>
                  <a:lnTo>
                    <a:pt x="403" y="415"/>
                  </a:lnTo>
                  <a:lnTo>
                    <a:pt x="265"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9"/>
            <p:cNvSpPr>
              <a:spLocks noChangeArrowheads="1"/>
            </p:cNvSpPr>
            <p:nvPr/>
          </p:nvSpPr>
          <p:spPr bwMode="auto">
            <a:xfrm>
              <a:off x="1009" y="436"/>
              <a:ext cx="132" cy="160"/>
            </a:xfrm>
            <a:custGeom>
              <a:avLst/>
              <a:gdLst>
                <a:gd name="T0" fmla="*/ 407 w 587"/>
                <a:gd name="T1" fmla="*/ 285 h 709"/>
                <a:gd name="T2" fmla="*/ 293 w 587"/>
                <a:gd name="T3" fmla="*/ 159 h 709"/>
                <a:gd name="T4" fmla="*/ 175 w 587"/>
                <a:gd name="T5" fmla="*/ 285 h 709"/>
                <a:gd name="T6" fmla="*/ 175 w 587"/>
                <a:gd name="T7" fmla="*/ 708 h 709"/>
                <a:gd name="T8" fmla="*/ 0 w 587"/>
                <a:gd name="T9" fmla="*/ 708 h 709"/>
                <a:gd name="T10" fmla="*/ 0 w 587"/>
                <a:gd name="T11" fmla="*/ 8 h 709"/>
                <a:gd name="T12" fmla="*/ 171 w 587"/>
                <a:gd name="T13" fmla="*/ 8 h 709"/>
                <a:gd name="T14" fmla="*/ 171 w 587"/>
                <a:gd name="T15" fmla="*/ 73 h 709"/>
                <a:gd name="T16" fmla="*/ 346 w 587"/>
                <a:gd name="T17" fmla="*/ 0 h 709"/>
                <a:gd name="T18" fmla="*/ 513 w 587"/>
                <a:gd name="T19" fmla="*/ 61 h 709"/>
                <a:gd name="T20" fmla="*/ 586 w 587"/>
                <a:gd name="T21" fmla="*/ 261 h 709"/>
                <a:gd name="T22" fmla="*/ 586 w 587"/>
                <a:gd name="T23" fmla="*/ 708 h 709"/>
                <a:gd name="T24" fmla="*/ 407 w 587"/>
                <a:gd name="T25" fmla="*/ 708 h 709"/>
                <a:gd name="T26" fmla="*/ 407 w 587"/>
                <a:gd name="T27" fmla="*/ 285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7" h="709">
                  <a:moveTo>
                    <a:pt x="407" y="285"/>
                  </a:moveTo>
                  <a:cubicBezTo>
                    <a:pt x="407" y="187"/>
                    <a:pt x="346" y="159"/>
                    <a:pt x="293" y="159"/>
                  </a:cubicBezTo>
                  <a:cubicBezTo>
                    <a:pt x="236" y="159"/>
                    <a:pt x="175" y="191"/>
                    <a:pt x="175" y="285"/>
                  </a:cubicBezTo>
                  <a:lnTo>
                    <a:pt x="175" y="708"/>
                  </a:lnTo>
                  <a:lnTo>
                    <a:pt x="0" y="708"/>
                  </a:lnTo>
                  <a:lnTo>
                    <a:pt x="0" y="8"/>
                  </a:lnTo>
                  <a:lnTo>
                    <a:pt x="171" y="8"/>
                  </a:lnTo>
                  <a:lnTo>
                    <a:pt x="171" y="73"/>
                  </a:lnTo>
                  <a:cubicBezTo>
                    <a:pt x="215" y="24"/>
                    <a:pt x="281" y="0"/>
                    <a:pt x="346" y="0"/>
                  </a:cubicBezTo>
                  <a:cubicBezTo>
                    <a:pt x="415" y="0"/>
                    <a:pt x="472" y="24"/>
                    <a:pt x="513" y="61"/>
                  </a:cubicBezTo>
                  <a:cubicBezTo>
                    <a:pt x="570" y="118"/>
                    <a:pt x="586" y="183"/>
                    <a:pt x="586" y="261"/>
                  </a:cubicBezTo>
                  <a:lnTo>
                    <a:pt x="586" y="708"/>
                  </a:lnTo>
                  <a:lnTo>
                    <a:pt x="407" y="708"/>
                  </a:lnTo>
                  <a:lnTo>
                    <a:pt x="407" y="285"/>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10"/>
            <p:cNvSpPr>
              <a:spLocks noChangeArrowheads="1"/>
            </p:cNvSpPr>
            <p:nvPr/>
          </p:nvSpPr>
          <p:spPr bwMode="auto">
            <a:xfrm>
              <a:off x="1183" y="379"/>
              <a:ext cx="40" cy="218"/>
            </a:xfrm>
            <a:custGeom>
              <a:avLst/>
              <a:gdLst>
                <a:gd name="T0" fmla="*/ 0 w 180"/>
                <a:gd name="T1" fmla="*/ 142 h 966"/>
                <a:gd name="T2" fmla="*/ 0 w 180"/>
                <a:gd name="T3" fmla="*/ 0 h 966"/>
                <a:gd name="T4" fmla="*/ 179 w 180"/>
                <a:gd name="T5" fmla="*/ 0 h 966"/>
                <a:gd name="T6" fmla="*/ 179 w 180"/>
                <a:gd name="T7" fmla="*/ 142 h 966"/>
                <a:gd name="T8" fmla="*/ 0 w 180"/>
                <a:gd name="T9" fmla="*/ 142 h 966"/>
                <a:gd name="T10" fmla="*/ 4 w 180"/>
                <a:gd name="T11" fmla="*/ 965 h 966"/>
                <a:gd name="T12" fmla="*/ 4 w 180"/>
                <a:gd name="T13" fmla="*/ 260 h 966"/>
                <a:gd name="T14" fmla="*/ 179 w 180"/>
                <a:gd name="T15" fmla="*/ 260 h 966"/>
                <a:gd name="T16" fmla="*/ 179 w 180"/>
                <a:gd name="T17" fmla="*/ 965 h 966"/>
                <a:gd name="T18" fmla="*/ 4 w 180"/>
                <a:gd name="T19" fmla="*/ 965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966">
                  <a:moveTo>
                    <a:pt x="0" y="142"/>
                  </a:moveTo>
                  <a:lnTo>
                    <a:pt x="0" y="0"/>
                  </a:lnTo>
                  <a:lnTo>
                    <a:pt x="179" y="0"/>
                  </a:lnTo>
                  <a:lnTo>
                    <a:pt x="179" y="142"/>
                  </a:lnTo>
                  <a:lnTo>
                    <a:pt x="0" y="142"/>
                  </a:lnTo>
                  <a:close/>
                  <a:moveTo>
                    <a:pt x="4" y="965"/>
                  </a:moveTo>
                  <a:lnTo>
                    <a:pt x="4" y="260"/>
                  </a:lnTo>
                  <a:lnTo>
                    <a:pt x="179" y="260"/>
                  </a:lnTo>
                  <a:lnTo>
                    <a:pt x="179" y="965"/>
                  </a:lnTo>
                  <a:lnTo>
                    <a:pt x="4" y="96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11"/>
            <p:cNvSpPr>
              <a:spLocks noChangeArrowheads="1"/>
            </p:cNvSpPr>
            <p:nvPr/>
          </p:nvSpPr>
          <p:spPr bwMode="auto">
            <a:xfrm>
              <a:off x="1257" y="438"/>
              <a:ext cx="121" cy="159"/>
            </a:xfrm>
            <a:custGeom>
              <a:avLst/>
              <a:gdLst>
                <a:gd name="T0" fmla="*/ 0 w 538"/>
                <a:gd name="T1" fmla="*/ 705 h 706"/>
                <a:gd name="T2" fmla="*/ 0 w 538"/>
                <a:gd name="T3" fmla="*/ 570 h 706"/>
                <a:gd name="T4" fmla="*/ 314 w 538"/>
                <a:gd name="T5" fmla="*/ 159 h 706"/>
                <a:gd name="T6" fmla="*/ 20 w 538"/>
                <a:gd name="T7" fmla="*/ 159 h 706"/>
                <a:gd name="T8" fmla="*/ 20 w 538"/>
                <a:gd name="T9" fmla="*/ 0 h 706"/>
                <a:gd name="T10" fmla="*/ 537 w 538"/>
                <a:gd name="T11" fmla="*/ 0 h 706"/>
                <a:gd name="T12" fmla="*/ 537 w 538"/>
                <a:gd name="T13" fmla="*/ 135 h 706"/>
                <a:gd name="T14" fmla="*/ 220 w 538"/>
                <a:gd name="T15" fmla="*/ 546 h 706"/>
                <a:gd name="T16" fmla="*/ 537 w 538"/>
                <a:gd name="T17" fmla="*/ 546 h 706"/>
                <a:gd name="T18" fmla="*/ 537 w 538"/>
                <a:gd name="T19" fmla="*/ 705 h 706"/>
                <a:gd name="T20" fmla="*/ 0 w 538"/>
                <a:gd name="T21" fmla="*/ 705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8" h="706">
                  <a:moveTo>
                    <a:pt x="0" y="705"/>
                  </a:moveTo>
                  <a:lnTo>
                    <a:pt x="0" y="570"/>
                  </a:lnTo>
                  <a:lnTo>
                    <a:pt x="314" y="159"/>
                  </a:lnTo>
                  <a:lnTo>
                    <a:pt x="20" y="159"/>
                  </a:lnTo>
                  <a:lnTo>
                    <a:pt x="20" y="0"/>
                  </a:lnTo>
                  <a:lnTo>
                    <a:pt x="537" y="0"/>
                  </a:lnTo>
                  <a:lnTo>
                    <a:pt x="537" y="135"/>
                  </a:lnTo>
                  <a:lnTo>
                    <a:pt x="220" y="546"/>
                  </a:lnTo>
                  <a:lnTo>
                    <a:pt x="537" y="546"/>
                  </a:lnTo>
                  <a:lnTo>
                    <a:pt x="537" y="705"/>
                  </a:lnTo>
                  <a:lnTo>
                    <a:pt x="0" y="705"/>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12"/>
            <p:cNvSpPr>
              <a:spLocks noChangeArrowheads="1"/>
            </p:cNvSpPr>
            <p:nvPr/>
          </p:nvSpPr>
          <p:spPr bwMode="auto">
            <a:xfrm>
              <a:off x="1404" y="436"/>
              <a:ext cx="132" cy="163"/>
            </a:xfrm>
            <a:custGeom>
              <a:avLst/>
              <a:gdLst>
                <a:gd name="T0" fmla="*/ 408 w 588"/>
                <a:gd name="T1" fmla="*/ 651 h 722"/>
                <a:gd name="T2" fmla="*/ 237 w 588"/>
                <a:gd name="T3" fmla="*/ 721 h 722"/>
                <a:gd name="T4" fmla="*/ 57 w 588"/>
                <a:gd name="T5" fmla="*/ 660 h 722"/>
                <a:gd name="T6" fmla="*/ 0 w 588"/>
                <a:gd name="T7" fmla="*/ 501 h 722"/>
                <a:gd name="T8" fmla="*/ 241 w 588"/>
                <a:gd name="T9" fmla="*/ 297 h 722"/>
                <a:gd name="T10" fmla="*/ 408 w 588"/>
                <a:gd name="T11" fmla="*/ 297 h 722"/>
                <a:gd name="T12" fmla="*/ 408 w 588"/>
                <a:gd name="T13" fmla="*/ 261 h 722"/>
                <a:gd name="T14" fmla="*/ 277 w 588"/>
                <a:gd name="T15" fmla="*/ 151 h 722"/>
                <a:gd name="T16" fmla="*/ 143 w 588"/>
                <a:gd name="T17" fmla="*/ 208 h 722"/>
                <a:gd name="T18" fmla="*/ 33 w 588"/>
                <a:gd name="T19" fmla="*/ 98 h 722"/>
                <a:gd name="T20" fmla="*/ 285 w 588"/>
                <a:gd name="T21" fmla="*/ 0 h 722"/>
                <a:gd name="T22" fmla="*/ 587 w 588"/>
                <a:gd name="T23" fmla="*/ 248 h 722"/>
                <a:gd name="T24" fmla="*/ 587 w 588"/>
                <a:gd name="T25" fmla="*/ 713 h 722"/>
                <a:gd name="T26" fmla="*/ 408 w 588"/>
                <a:gd name="T27" fmla="*/ 713 h 722"/>
                <a:gd name="T28" fmla="*/ 408 w 588"/>
                <a:gd name="T29" fmla="*/ 651 h 722"/>
                <a:gd name="T30" fmla="*/ 265 w 588"/>
                <a:gd name="T31" fmla="*/ 415 h 722"/>
                <a:gd name="T32" fmla="*/ 167 w 588"/>
                <a:gd name="T33" fmla="*/ 497 h 722"/>
                <a:gd name="T34" fmla="*/ 269 w 588"/>
                <a:gd name="T35" fmla="*/ 578 h 722"/>
                <a:gd name="T36" fmla="*/ 379 w 588"/>
                <a:gd name="T37" fmla="*/ 546 h 722"/>
                <a:gd name="T38" fmla="*/ 404 w 588"/>
                <a:gd name="T39" fmla="*/ 456 h 722"/>
                <a:gd name="T40" fmla="*/ 404 w 588"/>
                <a:gd name="T41" fmla="*/ 415 h 722"/>
                <a:gd name="T42" fmla="*/ 265 w 588"/>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722">
                  <a:moveTo>
                    <a:pt x="408" y="651"/>
                  </a:moveTo>
                  <a:cubicBezTo>
                    <a:pt x="359" y="700"/>
                    <a:pt x="314" y="721"/>
                    <a:pt x="237" y="721"/>
                  </a:cubicBezTo>
                  <a:cubicBezTo>
                    <a:pt x="155" y="721"/>
                    <a:pt x="98" y="700"/>
                    <a:pt x="57" y="660"/>
                  </a:cubicBezTo>
                  <a:cubicBezTo>
                    <a:pt x="21" y="619"/>
                    <a:pt x="0" y="562"/>
                    <a:pt x="0" y="501"/>
                  </a:cubicBezTo>
                  <a:cubicBezTo>
                    <a:pt x="0" y="391"/>
                    <a:pt x="78" y="297"/>
                    <a:pt x="241" y="297"/>
                  </a:cubicBezTo>
                  <a:lnTo>
                    <a:pt x="408" y="297"/>
                  </a:lnTo>
                  <a:lnTo>
                    <a:pt x="408" y="261"/>
                  </a:lnTo>
                  <a:cubicBezTo>
                    <a:pt x="408" y="183"/>
                    <a:pt x="371" y="151"/>
                    <a:pt x="277" y="151"/>
                  </a:cubicBezTo>
                  <a:cubicBezTo>
                    <a:pt x="208" y="151"/>
                    <a:pt x="180" y="167"/>
                    <a:pt x="143" y="208"/>
                  </a:cubicBezTo>
                  <a:lnTo>
                    <a:pt x="33" y="98"/>
                  </a:lnTo>
                  <a:cubicBezTo>
                    <a:pt x="102" y="20"/>
                    <a:pt x="167" y="0"/>
                    <a:pt x="285" y="0"/>
                  </a:cubicBezTo>
                  <a:cubicBezTo>
                    <a:pt x="481" y="0"/>
                    <a:pt x="587" y="85"/>
                    <a:pt x="587" y="248"/>
                  </a:cubicBezTo>
                  <a:lnTo>
                    <a:pt x="587" y="713"/>
                  </a:lnTo>
                  <a:lnTo>
                    <a:pt x="408" y="713"/>
                  </a:lnTo>
                  <a:lnTo>
                    <a:pt x="408" y="651"/>
                  </a:lnTo>
                  <a:close/>
                  <a:moveTo>
                    <a:pt x="265" y="415"/>
                  </a:moveTo>
                  <a:cubicBezTo>
                    <a:pt x="200" y="415"/>
                    <a:pt x="167" y="444"/>
                    <a:pt x="167" y="497"/>
                  </a:cubicBezTo>
                  <a:cubicBezTo>
                    <a:pt x="167" y="546"/>
                    <a:pt x="200" y="578"/>
                    <a:pt x="269" y="578"/>
                  </a:cubicBezTo>
                  <a:cubicBezTo>
                    <a:pt x="318" y="578"/>
                    <a:pt x="351" y="574"/>
                    <a:pt x="379" y="546"/>
                  </a:cubicBezTo>
                  <a:cubicBezTo>
                    <a:pt x="399" y="529"/>
                    <a:pt x="404" y="501"/>
                    <a:pt x="404" y="456"/>
                  </a:cubicBezTo>
                  <a:lnTo>
                    <a:pt x="404" y="415"/>
                  </a:lnTo>
                  <a:lnTo>
                    <a:pt x="265"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13"/>
            <p:cNvSpPr>
              <a:spLocks noChangeArrowheads="1"/>
            </p:cNvSpPr>
            <p:nvPr/>
          </p:nvSpPr>
          <p:spPr bwMode="auto">
            <a:xfrm>
              <a:off x="1564" y="397"/>
              <a:ext cx="84" cy="202"/>
            </a:xfrm>
            <a:custGeom>
              <a:avLst/>
              <a:gdLst>
                <a:gd name="T0" fmla="*/ 277 w 375"/>
                <a:gd name="T1" fmla="*/ 888 h 893"/>
                <a:gd name="T2" fmla="*/ 73 w 375"/>
                <a:gd name="T3" fmla="*/ 688 h 893"/>
                <a:gd name="T4" fmla="*/ 73 w 375"/>
                <a:gd name="T5" fmla="*/ 342 h 893"/>
                <a:gd name="T6" fmla="*/ 0 w 375"/>
                <a:gd name="T7" fmla="*/ 342 h 893"/>
                <a:gd name="T8" fmla="*/ 0 w 375"/>
                <a:gd name="T9" fmla="*/ 208 h 893"/>
                <a:gd name="T10" fmla="*/ 73 w 375"/>
                <a:gd name="T11" fmla="*/ 208 h 893"/>
                <a:gd name="T12" fmla="*/ 73 w 375"/>
                <a:gd name="T13" fmla="*/ 0 h 893"/>
                <a:gd name="T14" fmla="*/ 248 w 375"/>
                <a:gd name="T15" fmla="*/ 0 h 893"/>
                <a:gd name="T16" fmla="*/ 248 w 375"/>
                <a:gd name="T17" fmla="*/ 208 h 893"/>
                <a:gd name="T18" fmla="*/ 370 w 375"/>
                <a:gd name="T19" fmla="*/ 208 h 893"/>
                <a:gd name="T20" fmla="*/ 370 w 375"/>
                <a:gd name="T21" fmla="*/ 342 h 893"/>
                <a:gd name="T22" fmla="*/ 248 w 375"/>
                <a:gd name="T23" fmla="*/ 342 h 893"/>
                <a:gd name="T24" fmla="*/ 248 w 375"/>
                <a:gd name="T25" fmla="*/ 680 h 893"/>
                <a:gd name="T26" fmla="*/ 309 w 375"/>
                <a:gd name="T27" fmla="*/ 745 h 893"/>
                <a:gd name="T28" fmla="*/ 374 w 375"/>
                <a:gd name="T29" fmla="*/ 745 h 893"/>
                <a:gd name="T30" fmla="*/ 374 w 375"/>
                <a:gd name="T31" fmla="*/ 892 h 893"/>
                <a:gd name="T32" fmla="*/ 277 w 375"/>
                <a:gd name="T33" fmla="*/ 892 h 893"/>
                <a:gd name="T34" fmla="*/ 277 w 375"/>
                <a:gd name="T35" fmla="*/ 8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5" h="893">
                  <a:moveTo>
                    <a:pt x="277" y="888"/>
                  </a:moveTo>
                  <a:cubicBezTo>
                    <a:pt x="134" y="888"/>
                    <a:pt x="73" y="786"/>
                    <a:pt x="73" y="688"/>
                  </a:cubicBezTo>
                  <a:lnTo>
                    <a:pt x="73" y="342"/>
                  </a:lnTo>
                  <a:lnTo>
                    <a:pt x="0" y="342"/>
                  </a:lnTo>
                  <a:lnTo>
                    <a:pt x="0" y="208"/>
                  </a:lnTo>
                  <a:lnTo>
                    <a:pt x="73" y="208"/>
                  </a:lnTo>
                  <a:lnTo>
                    <a:pt x="73" y="0"/>
                  </a:lnTo>
                  <a:lnTo>
                    <a:pt x="248" y="0"/>
                  </a:lnTo>
                  <a:lnTo>
                    <a:pt x="248" y="208"/>
                  </a:lnTo>
                  <a:lnTo>
                    <a:pt x="370" y="208"/>
                  </a:lnTo>
                  <a:lnTo>
                    <a:pt x="370" y="342"/>
                  </a:lnTo>
                  <a:lnTo>
                    <a:pt x="248" y="342"/>
                  </a:lnTo>
                  <a:lnTo>
                    <a:pt x="248" y="680"/>
                  </a:lnTo>
                  <a:cubicBezTo>
                    <a:pt x="248" y="721"/>
                    <a:pt x="269" y="745"/>
                    <a:pt x="309" y="745"/>
                  </a:cubicBezTo>
                  <a:lnTo>
                    <a:pt x="374" y="745"/>
                  </a:lnTo>
                  <a:lnTo>
                    <a:pt x="374" y="892"/>
                  </a:lnTo>
                  <a:lnTo>
                    <a:pt x="277" y="892"/>
                  </a:lnTo>
                  <a:lnTo>
                    <a:pt x="277" y="888"/>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14"/>
            <p:cNvSpPr>
              <a:spLocks noChangeArrowheads="1"/>
            </p:cNvSpPr>
            <p:nvPr/>
          </p:nvSpPr>
          <p:spPr bwMode="auto">
            <a:xfrm>
              <a:off x="1684" y="379"/>
              <a:ext cx="40" cy="218"/>
            </a:xfrm>
            <a:custGeom>
              <a:avLst/>
              <a:gdLst>
                <a:gd name="T0" fmla="*/ 0 w 180"/>
                <a:gd name="T1" fmla="*/ 142 h 966"/>
                <a:gd name="T2" fmla="*/ 0 w 180"/>
                <a:gd name="T3" fmla="*/ 0 h 966"/>
                <a:gd name="T4" fmla="*/ 179 w 180"/>
                <a:gd name="T5" fmla="*/ 0 h 966"/>
                <a:gd name="T6" fmla="*/ 179 w 180"/>
                <a:gd name="T7" fmla="*/ 142 h 966"/>
                <a:gd name="T8" fmla="*/ 0 w 180"/>
                <a:gd name="T9" fmla="*/ 142 h 966"/>
                <a:gd name="T10" fmla="*/ 4 w 180"/>
                <a:gd name="T11" fmla="*/ 965 h 966"/>
                <a:gd name="T12" fmla="*/ 4 w 180"/>
                <a:gd name="T13" fmla="*/ 260 h 966"/>
                <a:gd name="T14" fmla="*/ 179 w 180"/>
                <a:gd name="T15" fmla="*/ 260 h 966"/>
                <a:gd name="T16" fmla="*/ 179 w 180"/>
                <a:gd name="T17" fmla="*/ 965 h 966"/>
                <a:gd name="T18" fmla="*/ 4 w 180"/>
                <a:gd name="T19" fmla="*/ 965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966">
                  <a:moveTo>
                    <a:pt x="0" y="142"/>
                  </a:moveTo>
                  <a:lnTo>
                    <a:pt x="0" y="0"/>
                  </a:lnTo>
                  <a:lnTo>
                    <a:pt x="179" y="0"/>
                  </a:lnTo>
                  <a:lnTo>
                    <a:pt x="179" y="142"/>
                  </a:lnTo>
                  <a:lnTo>
                    <a:pt x="0" y="142"/>
                  </a:lnTo>
                  <a:close/>
                  <a:moveTo>
                    <a:pt x="4" y="965"/>
                  </a:moveTo>
                  <a:lnTo>
                    <a:pt x="4" y="260"/>
                  </a:lnTo>
                  <a:lnTo>
                    <a:pt x="179" y="260"/>
                  </a:lnTo>
                  <a:lnTo>
                    <a:pt x="179" y="965"/>
                  </a:lnTo>
                  <a:lnTo>
                    <a:pt x="4" y="96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5"/>
            <p:cNvSpPr>
              <a:spLocks noChangeArrowheads="1"/>
            </p:cNvSpPr>
            <p:nvPr/>
          </p:nvSpPr>
          <p:spPr bwMode="auto">
            <a:xfrm>
              <a:off x="1762" y="436"/>
              <a:ext cx="135" cy="162"/>
            </a:xfrm>
            <a:custGeom>
              <a:avLst/>
              <a:gdLst>
                <a:gd name="T0" fmla="*/ 517 w 600"/>
                <a:gd name="T1" fmla="*/ 631 h 718"/>
                <a:gd name="T2" fmla="*/ 297 w 600"/>
                <a:gd name="T3" fmla="*/ 717 h 718"/>
                <a:gd name="T4" fmla="*/ 82 w 600"/>
                <a:gd name="T5" fmla="*/ 631 h 718"/>
                <a:gd name="T6" fmla="*/ 0 w 600"/>
                <a:gd name="T7" fmla="*/ 358 h 718"/>
                <a:gd name="T8" fmla="*/ 82 w 600"/>
                <a:gd name="T9" fmla="*/ 85 h 718"/>
                <a:gd name="T10" fmla="*/ 297 w 600"/>
                <a:gd name="T11" fmla="*/ 0 h 718"/>
                <a:gd name="T12" fmla="*/ 517 w 600"/>
                <a:gd name="T13" fmla="*/ 85 h 718"/>
                <a:gd name="T14" fmla="*/ 599 w 600"/>
                <a:gd name="T15" fmla="*/ 358 h 718"/>
                <a:gd name="T16" fmla="*/ 517 w 600"/>
                <a:gd name="T17" fmla="*/ 631 h 718"/>
                <a:gd name="T18" fmla="*/ 383 w 600"/>
                <a:gd name="T19" fmla="*/ 187 h 718"/>
                <a:gd name="T20" fmla="*/ 302 w 600"/>
                <a:gd name="T21" fmla="*/ 155 h 718"/>
                <a:gd name="T22" fmla="*/ 220 w 600"/>
                <a:gd name="T23" fmla="*/ 187 h 718"/>
                <a:gd name="T24" fmla="*/ 179 w 600"/>
                <a:gd name="T25" fmla="*/ 358 h 718"/>
                <a:gd name="T26" fmla="*/ 220 w 600"/>
                <a:gd name="T27" fmla="*/ 529 h 718"/>
                <a:gd name="T28" fmla="*/ 302 w 600"/>
                <a:gd name="T29" fmla="*/ 562 h 718"/>
                <a:gd name="T30" fmla="*/ 383 w 600"/>
                <a:gd name="T31" fmla="*/ 529 h 718"/>
                <a:gd name="T32" fmla="*/ 424 w 600"/>
                <a:gd name="T33" fmla="*/ 358 h 718"/>
                <a:gd name="T34" fmla="*/ 383 w 600"/>
                <a:gd name="T35" fmla="*/ 18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0" h="718">
                  <a:moveTo>
                    <a:pt x="517" y="631"/>
                  </a:moveTo>
                  <a:cubicBezTo>
                    <a:pt x="473" y="676"/>
                    <a:pt x="402" y="717"/>
                    <a:pt x="297" y="717"/>
                  </a:cubicBezTo>
                  <a:cubicBezTo>
                    <a:pt x="191" y="717"/>
                    <a:pt x="122" y="676"/>
                    <a:pt x="82" y="631"/>
                  </a:cubicBezTo>
                  <a:cubicBezTo>
                    <a:pt x="17" y="566"/>
                    <a:pt x="0" y="484"/>
                    <a:pt x="0" y="358"/>
                  </a:cubicBezTo>
                  <a:cubicBezTo>
                    <a:pt x="0" y="231"/>
                    <a:pt x="17" y="151"/>
                    <a:pt x="82" y="85"/>
                  </a:cubicBezTo>
                  <a:cubicBezTo>
                    <a:pt x="126" y="41"/>
                    <a:pt x="195" y="0"/>
                    <a:pt x="297" y="0"/>
                  </a:cubicBezTo>
                  <a:cubicBezTo>
                    <a:pt x="398" y="0"/>
                    <a:pt x="473" y="41"/>
                    <a:pt x="517" y="85"/>
                  </a:cubicBezTo>
                  <a:cubicBezTo>
                    <a:pt x="582" y="151"/>
                    <a:pt x="599" y="232"/>
                    <a:pt x="599" y="358"/>
                  </a:cubicBezTo>
                  <a:cubicBezTo>
                    <a:pt x="599" y="489"/>
                    <a:pt x="582" y="566"/>
                    <a:pt x="517" y="631"/>
                  </a:cubicBezTo>
                  <a:close/>
                  <a:moveTo>
                    <a:pt x="383" y="187"/>
                  </a:moveTo>
                  <a:cubicBezTo>
                    <a:pt x="363" y="167"/>
                    <a:pt x="334" y="155"/>
                    <a:pt x="302" y="155"/>
                  </a:cubicBezTo>
                  <a:cubicBezTo>
                    <a:pt x="269" y="155"/>
                    <a:pt x="240" y="167"/>
                    <a:pt x="220" y="187"/>
                  </a:cubicBezTo>
                  <a:cubicBezTo>
                    <a:pt x="183" y="224"/>
                    <a:pt x="179" y="284"/>
                    <a:pt x="179" y="358"/>
                  </a:cubicBezTo>
                  <a:cubicBezTo>
                    <a:pt x="179" y="431"/>
                    <a:pt x="183" y="493"/>
                    <a:pt x="220" y="529"/>
                  </a:cubicBezTo>
                  <a:cubicBezTo>
                    <a:pt x="240" y="550"/>
                    <a:pt x="265" y="562"/>
                    <a:pt x="302" y="562"/>
                  </a:cubicBezTo>
                  <a:cubicBezTo>
                    <a:pt x="338" y="562"/>
                    <a:pt x="363" y="550"/>
                    <a:pt x="383" y="529"/>
                  </a:cubicBezTo>
                  <a:cubicBezTo>
                    <a:pt x="420" y="493"/>
                    <a:pt x="424" y="432"/>
                    <a:pt x="424" y="358"/>
                  </a:cubicBezTo>
                  <a:cubicBezTo>
                    <a:pt x="420" y="285"/>
                    <a:pt x="416" y="224"/>
                    <a:pt x="383" y="187"/>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6"/>
            <p:cNvSpPr>
              <a:spLocks noChangeArrowheads="1"/>
            </p:cNvSpPr>
            <p:nvPr/>
          </p:nvSpPr>
          <p:spPr bwMode="auto">
            <a:xfrm>
              <a:off x="1936" y="436"/>
              <a:ext cx="132" cy="160"/>
            </a:xfrm>
            <a:custGeom>
              <a:avLst/>
              <a:gdLst>
                <a:gd name="T0" fmla="*/ 407 w 587"/>
                <a:gd name="T1" fmla="*/ 285 h 709"/>
                <a:gd name="T2" fmla="*/ 293 w 587"/>
                <a:gd name="T3" fmla="*/ 159 h 709"/>
                <a:gd name="T4" fmla="*/ 175 w 587"/>
                <a:gd name="T5" fmla="*/ 285 h 709"/>
                <a:gd name="T6" fmla="*/ 175 w 587"/>
                <a:gd name="T7" fmla="*/ 708 h 709"/>
                <a:gd name="T8" fmla="*/ 0 w 587"/>
                <a:gd name="T9" fmla="*/ 708 h 709"/>
                <a:gd name="T10" fmla="*/ 0 w 587"/>
                <a:gd name="T11" fmla="*/ 8 h 709"/>
                <a:gd name="T12" fmla="*/ 171 w 587"/>
                <a:gd name="T13" fmla="*/ 8 h 709"/>
                <a:gd name="T14" fmla="*/ 171 w 587"/>
                <a:gd name="T15" fmla="*/ 73 h 709"/>
                <a:gd name="T16" fmla="*/ 346 w 587"/>
                <a:gd name="T17" fmla="*/ 0 h 709"/>
                <a:gd name="T18" fmla="*/ 513 w 587"/>
                <a:gd name="T19" fmla="*/ 61 h 709"/>
                <a:gd name="T20" fmla="*/ 586 w 587"/>
                <a:gd name="T21" fmla="*/ 261 h 709"/>
                <a:gd name="T22" fmla="*/ 586 w 587"/>
                <a:gd name="T23" fmla="*/ 708 h 709"/>
                <a:gd name="T24" fmla="*/ 407 w 587"/>
                <a:gd name="T25" fmla="*/ 708 h 709"/>
                <a:gd name="T26" fmla="*/ 407 w 587"/>
                <a:gd name="T27" fmla="*/ 285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7" h="709">
                  <a:moveTo>
                    <a:pt x="407" y="285"/>
                  </a:moveTo>
                  <a:cubicBezTo>
                    <a:pt x="407" y="187"/>
                    <a:pt x="346" y="159"/>
                    <a:pt x="293" y="159"/>
                  </a:cubicBezTo>
                  <a:cubicBezTo>
                    <a:pt x="236" y="159"/>
                    <a:pt x="175" y="191"/>
                    <a:pt x="175" y="285"/>
                  </a:cubicBezTo>
                  <a:lnTo>
                    <a:pt x="175" y="708"/>
                  </a:lnTo>
                  <a:lnTo>
                    <a:pt x="0" y="708"/>
                  </a:lnTo>
                  <a:lnTo>
                    <a:pt x="0" y="8"/>
                  </a:lnTo>
                  <a:lnTo>
                    <a:pt x="171" y="8"/>
                  </a:lnTo>
                  <a:lnTo>
                    <a:pt x="171" y="73"/>
                  </a:lnTo>
                  <a:cubicBezTo>
                    <a:pt x="216" y="24"/>
                    <a:pt x="281" y="0"/>
                    <a:pt x="346" y="0"/>
                  </a:cubicBezTo>
                  <a:cubicBezTo>
                    <a:pt x="415" y="0"/>
                    <a:pt x="472" y="24"/>
                    <a:pt x="513" y="61"/>
                  </a:cubicBezTo>
                  <a:cubicBezTo>
                    <a:pt x="570" y="118"/>
                    <a:pt x="586" y="183"/>
                    <a:pt x="586" y="261"/>
                  </a:cubicBezTo>
                  <a:lnTo>
                    <a:pt x="586" y="708"/>
                  </a:lnTo>
                  <a:lnTo>
                    <a:pt x="407" y="708"/>
                  </a:lnTo>
                  <a:lnTo>
                    <a:pt x="407" y="285"/>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7"/>
            <p:cNvSpPr>
              <a:spLocks noChangeArrowheads="1"/>
            </p:cNvSpPr>
            <p:nvPr/>
          </p:nvSpPr>
          <p:spPr bwMode="auto">
            <a:xfrm>
              <a:off x="2100" y="436"/>
              <a:ext cx="132" cy="163"/>
            </a:xfrm>
            <a:custGeom>
              <a:avLst/>
              <a:gdLst>
                <a:gd name="T0" fmla="*/ 408 w 588"/>
                <a:gd name="T1" fmla="*/ 651 h 722"/>
                <a:gd name="T2" fmla="*/ 237 w 588"/>
                <a:gd name="T3" fmla="*/ 721 h 722"/>
                <a:gd name="T4" fmla="*/ 57 w 588"/>
                <a:gd name="T5" fmla="*/ 660 h 722"/>
                <a:gd name="T6" fmla="*/ 0 w 588"/>
                <a:gd name="T7" fmla="*/ 501 h 722"/>
                <a:gd name="T8" fmla="*/ 241 w 588"/>
                <a:gd name="T9" fmla="*/ 297 h 722"/>
                <a:gd name="T10" fmla="*/ 408 w 588"/>
                <a:gd name="T11" fmla="*/ 297 h 722"/>
                <a:gd name="T12" fmla="*/ 408 w 588"/>
                <a:gd name="T13" fmla="*/ 261 h 722"/>
                <a:gd name="T14" fmla="*/ 277 w 588"/>
                <a:gd name="T15" fmla="*/ 151 h 722"/>
                <a:gd name="T16" fmla="*/ 143 w 588"/>
                <a:gd name="T17" fmla="*/ 208 h 722"/>
                <a:gd name="T18" fmla="*/ 33 w 588"/>
                <a:gd name="T19" fmla="*/ 98 h 722"/>
                <a:gd name="T20" fmla="*/ 286 w 588"/>
                <a:gd name="T21" fmla="*/ 0 h 722"/>
                <a:gd name="T22" fmla="*/ 587 w 588"/>
                <a:gd name="T23" fmla="*/ 248 h 722"/>
                <a:gd name="T24" fmla="*/ 587 w 588"/>
                <a:gd name="T25" fmla="*/ 713 h 722"/>
                <a:gd name="T26" fmla="*/ 408 w 588"/>
                <a:gd name="T27" fmla="*/ 713 h 722"/>
                <a:gd name="T28" fmla="*/ 408 w 588"/>
                <a:gd name="T29" fmla="*/ 651 h 722"/>
                <a:gd name="T30" fmla="*/ 265 w 588"/>
                <a:gd name="T31" fmla="*/ 415 h 722"/>
                <a:gd name="T32" fmla="*/ 167 w 588"/>
                <a:gd name="T33" fmla="*/ 497 h 722"/>
                <a:gd name="T34" fmla="*/ 269 w 588"/>
                <a:gd name="T35" fmla="*/ 578 h 722"/>
                <a:gd name="T36" fmla="*/ 379 w 588"/>
                <a:gd name="T37" fmla="*/ 546 h 722"/>
                <a:gd name="T38" fmla="*/ 404 w 588"/>
                <a:gd name="T39" fmla="*/ 456 h 722"/>
                <a:gd name="T40" fmla="*/ 404 w 588"/>
                <a:gd name="T41" fmla="*/ 415 h 722"/>
                <a:gd name="T42" fmla="*/ 265 w 588"/>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722">
                  <a:moveTo>
                    <a:pt x="408" y="651"/>
                  </a:moveTo>
                  <a:cubicBezTo>
                    <a:pt x="359" y="700"/>
                    <a:pt x="314" y="721"/>
                    <a:pt x="237" y="721"/>
                  </a:cubicBezTo>
                  <a:cubicBezTo>
                    <a:pt x="155" y="721"/>
                    <a:pt x="98" y="700"/>
                    <a:pt x="57" y="660"/>
                  </a:cubicBezTo>
                  <a:cubicBezTo>
                    <a:pt x="21" y="619"/>
                    <a:pt x="0" y="562"/>
                    <a:pt x="0" y="501"/>
                  </a:cubicBezTo>
                  <a:cubicBezTo>
                    <a:pt x="0" y="391"/>
                    <a:pt x="78" y="297"/>
                    <a:pt x="241" y="297"/>
                  </a:cubicBezTo>
                  <a:lnTo>
                    <a:pt x="408" y="297"/>
                  </a:lnTo>
                  <a:lnTo>
                    <a:pt x="408" y="261"/>
                  </a:lnTo>
                  <a:cubicBezTo>
                    <a:pt x="408" y="183"/>
                    <a:pt x="371" y="151"/>
                    <a:pt x="277" y="151"/>
                  </a:cubicBezTo>
                  <a:cubicBezTo>
                    <a:pt x="208" y="151"/>
                    <a:pt x="180" y="167"/>
                    <a:pt x="143" y="208"/>
                  </a:cubicBezTo>
                  <a:lnTo>
                    <a:pt x="33" y="98"/>
                  </a:lnTo>
                  <a:cubicBezTo>
                    <a:pt x="102" y="20"/>
                    <a:pt x="167" y="0"/>
                    <a:pt x="286" y="0"/>
                  </a:cubicBezTo>
                  <a:cubicBezTo>
                    <a:pt x="481" y="0"/>
                    <a:pt x="587" y="85"/>
                    <a:pt x="587" y="248"/>
                  </a:cubicBezTo>
                  <a:lnTo>
                    <a:pt x="587" y="713"/>
                  </a:lnTo>
                  <a:lnTo>
                    <a:pt x="408" y="713"/>
                  </a:lnTo>
                  <a:lnTo>
                    <a:pt x="408" y="651"/>
                  </a:lnTo>
                  <a:close/>
                  <a:moveTo>
                    <a:pt x="265" y="415"/>
                  </a:moveTo>
                  <a:cubicBezTo>
                    <a:pt x="200" y="415"/>
                    <a:pt x="167" y="444"/>
                    <a:pt x="167" y="497"/>
                  </a:cubicBezTo>
                  <a:cubicBezTo>
                    <a:pt x="167" y="546"/>
                    <a:pt x="200" y="578"/>
                    <a:pt x="269" y="578"/>
                  </a:cubicBezTo>
                  <a:cubicBezTo>
                    <a:pt x="318" y="578"/>
                    <a:pt x="351" y="574"/>
                    <a:pt x="379" y="546"/>
                  </a:cubicBezTo>
                  <a:cubicBezTo>
                    <a:pt x="400" y="529"/>
                    <a:pt x="404" y="501"/>
                    <a:pt x="404" y="456"/>
                  </a:cubicBezTo>
                  <a:lnTo>
                    <a:pt x="404" y="415"/>
                  </a:lnTo>
                  <a:lnTo>
                    <a:pt x="265"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8"/>
            <p:cNvSpPr>
              <a:spLocks noChangeArrowheads="1"/>
            </p:cNvSpPr>
            <p:nvPr/>
          </p:nvSpPr>
          <p:spPr bwMode="auto">
            <a:xfrm>
              <a:off x="2273" y="380"/>
              <a:ext cx="68" cy="217"/>
            </a:xfrm>
            <a:custGeom>
              <a:avLst/>
              <a:gdLst>
                <a:gd name="T0" fmla="*/ 203 w 306"/>
                <a:gd name="T1" fmla="*/ 961 h 962"/>
                <a:gd name="T2" fmla="*/ 0 w 306"/>
                <a:gd name="T3" fmla="*/ 761 h 962"/>
                <a:gd name="T4" fmla="*/ 0 w 306"/>
                <a:gd name="T5" fmla="*/ 0 h 962"/>
                <a:gd name="T6" fmla="*/ 175 w 306"/>
                <a:gd name="T7" fmla="*/ 0 h 962"/>
                <a:gd name="T8" fmla="*/ 175 w 306"/>
                <a:gd name="T9" fmla="*/ 749 h 962"/>
                <a:gd name="T10" fmla="*/ 236 w 306"/>
                <a:gd name="T11" fmla="*/ 814 h 962"/>
                <a:gd name="T12" fmla="*/ 305 w 306"/>
                <a:gd name="T13" fmla="*/ 814 h 962"/>
                <a:gd name="T14" fmla="*/ 305 w 306"/>
                <a:gd name="T15" fmla="*/ 961 h 962"/>
                <a:gd name="T16" fmla="*/ 203 w 306"/>
                <a:gd name="T17" fmla="*/ 96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962">
                  <a:moveTo>
                    <a:pt x="203" y="961"/>
                  </a:moveTo>
                  <a:cubicBezTo>
                    <a:pt x="61" y="961"/>
                    <a:pt x="0" y="859"/>
                    <a:pt x="0" y="761"/>
                  </a:cubicBezTo>
                  <a:lnTo>
                    <a:pt x="0" y="0"/>
                  </a:lnTo>
                  <a:lnTo>
                    <a:pt x="175" y="0"/>
                  </a:lnTo>
                  <a:lnTo>
                    <a:pt x="175" y="749"/>
                  </a:lnTo>
                  <a:cubicBezTo>
                    <a:pt x="175" y="790"/>
                    <a:pt x="191" y="814"/>
                    <a:pt x="236" y="814"/>
                  </a:cubicBezTo>
                  <a:lnTo>
                    <a:pt x="305" y="814"/>
                  </a:lnTo>
                  <a:lnTo>
                    <a:pt x="305" y="961"/>
                  </a:lnTo>
                  <a:lnTo>
                    <a:pt x="203" y="961"/>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9"/>
            <p:cNvSpPr>
              <a:spLocks noChangeArrowheads="1"/>
            </p:cNvSpPr>
            <p:nvPr/>
          </p:nvSpPr>
          <p:spPr bwMode="auto">
            <a:xfrm>
              <a:off x="2424" y="380"/>
              <a:ext cx="266" cy="217"/>
            </a:xfrm>
            <a:custGeom>
              <a:avLst/>
              <a:gdLst>
                <a:gd name="T0" fmla="*/ 920 w 1177"/>
                <a:gd name="T1" fmla="*/ 961 h 962"/>
                <a:gd name="T2" fmla="*/ 765 w 1177"/>
                <a:gd name="T3" fmla="*/ 961 h 962"/>
                <a:gd name="T4" fmla="*/ 586 w 1177"/>
                <a:gd name="T5" fmla="*/ 378 h 962"/>
                <a:gd name="T6" fmla="*/ 411 w 1177"/>
                <a:gd name="T7" fmla="*/ 961 h 962"/>
                <a:gd name="T8" fmla="*/ 256 w 1177"/>
                <a:gd name="T9" fmla="*/ 961 h 962"/>
                <a:gd name="T10" fmla="*/ 0 w 1177"/>
                <a:gd name="T11" fmla="*/ 0 h 962"/>
                <a:gd name="T12" fmla="*/ 195 w 1177"/>
                <a:gd name="T13" fmla="*/ 0 h 962"/>
                <a:gd name="T14" fmla="*/ 342 w 1177"/>
                <a:gd name="T15" fmla="*/ 606 h 962"/>
                <a:gd name="T16" fmla="*/ 517 w 1177"/>
                <a:gd name="T17" fmla="*/ 0 h 962"/>
                <a:gd name="T18" fmla="*/ 655 w 1177"/>
                <a:gd name="T19" fmla="*/ 0 h 962"/>
                <a:gd name="T20" fmla="*/ 830 w 1177"/>
                <a:gd name="T21" fmla="*/ 606 h 962"/>
                <a:gd name="T22" fmla="*/ 981 w 1177"/>
                <a:gd name="T23" fmla="*/ 0 h 962"/>
                <a:gd name="T24" fmla="*/ 1176 w 1177"/>
                <a:gd name="T25" fmla="*/ 0 h 962"/>
                <a:gd name="T26" fmla="*/ 920 w 1177"/>
                <a:gd name="T27" fmla="*/ 96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7" h="962">
                  <a:moveTo>
                    <a:pt x="920" y="961"/>
                  </a:moveTo>
                  <a:lnTo>
                    <a:pt x="765" y="961"/>
                  </a:lnTo>
                  <a:lnTo>
                    <a:pt x="586" y="378"/>
                  </a:lnTo>
                  <a:lnTo>
                    <a:pt x="411" y="961"/>
                  </a:lnTo>
                  <a:lnTo>
                    <a:pt x="256" y="961"/>
                  </a:lnTo>
                  <a:lnTo>
                    <a:pt x="0" y="0"/>
                  </a:lnTo>
                  <a:lnTo>
                    <a:pt x="195" y="0"/>
                  </a:lnTo>
                  <a:lnTo>
                    <a:pt x="342" y="606"/>
                  </a:lnTo>
                  <a:lnTo>
                    <a:pt x="517" y="0"/>
                  </a:lnTo>
                  <a:lnTo>
                    <a:pt x="655" y="0"/>
                  </a:lnTo>
                  <a:lnTo>
                    <a:pt x="830" y="606"/>
                  </a:lnTo>
                  <a:lnTo>
                    <a:pt x="981" y="0"/>
                  </a:lnTo>
                  <a:lnTo>
                    <a:pt x="1176" y="0"/>
                  </a:lnTo>
                  <a:lnTo>
                    <a:pt x="920" y="961"/>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20"/>
            <p:cNvSpPr>
              <a:spLocks noChangeArrowheads="1"/>
            </p:cNvSpPr>
            <p:nvPr/>
          </p:nvSpPr>
          <p:spPr bwMode="auto">
            <a:xfrm>
              <a:off x="2697" y="436"/>
              <a:ext cx="135" cy="162"/>
            </a:xfrm>
            <a:custGeom>
              <a:avLst/>
              <a:gdLst>
                <a:gd name="T0" fmla="*/ 517 w 599"/>
                <a:gd name="T1" fmla="*/ 631 h 718"/>
                <a:gd name="T2" fmla="*/ 297 w 599"/>
                <a:gd name="T3" fmla="*/ 717 h 718"/>
                <a:gd name="T4" fmla="*/ 81 w 599"/>
                <a:gd name="T5" fmla="*/ 631 h 718"/>
                <a:gd name="T6" fmla="*/ 0 w 599"/>
                <a:gd name="T7" fmla="*/ 358 h 718"/>
                <a:gd name="T8" fmla="*/ 81 w 599"/>
                <a:gd name="T9" fmla="*/ 85 h 718"/>
                <a:gd name="T10" fmla="*/ 297 w 599"/>
                <a:gd name="T11" fmla="*/ 0 h 718"/>
                <a:gd name="T12" fmla="*/ 517 w 599"/>
                <a:gd name="T13" fmla="*/ 85 h 718"/>
                <a:gd name="T14" fmla="*/ 598 w 599"/>
                <a:gd name="T15" fmla="*/ 358 h 718"/>
                <a:gd name="T16" fmla="*/ 517 w 599"/>
                <a:gd name="T17" fmla="*/ 631 h 718"/>
                <a:gd name="T18" fmla="*/ 378 w 599"/>
                <a:gd name="T19" fmla="*/ 187 h 718"/>
                <a:gd name="T20" fmla="*/ 297 w 599"/>
                <a:gd name="T21" fmla="*/ 155 h 718"/>
                <a:gd name="T22" fmla="*/ 216 w 599"/>
                <a:gd name="T23" fmla="*/ 187 h 718"/>
                <a:gd name="T24" fmla="*/ 175 w 599"/>
                <a:gd name="T25" fmla="*/ 358 h 718"/>
                <a:gd name="T26" fmla="*/ 216 w 599"/>
                <a:gd name="T27" fmla="*/ 529 h 718"/>
                <a:gd name="T28" fmla="*/ 297 w 599"/>
                <a:gd name="T29" fmla="*/ 562 h 718"/>
                <a:gd name="T30" fmla="*/ 378 w 599"/>
                <a:gd name="T31" fmla="*/ 529 h 718"/>
                <a:gd name="T32" fmla="*/ 419 w 599"/>
                <a:gd name="T33" fmla="*/ 358 h 718"/>
                <a:gd name="T34" fmla="*/ 378 w 599"/>
                <a:gd name="T35" fmla="*/ 18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9" h="718">
                  <a:moveTo>
                    <a:pt x="517" y="631"/>
                  </a:moveTo>
                  <a:cubicBezTo>
                    <a:pt x="472" y="676"/>
                    <a:pt x="403" y="717"/>
                    <a:pt x="297" y="717"/>
                  </a:cubicBezTo>
                  <a:cubicBezTo>
                    <a:pt x="191" y="717"/>
                    <a:pt x="122" y="676"/>
                    <a:pt x="81" y="631"/>
                  </a:cubicBezTo>
                  <a:cubicBezTo>
                    <a:pt x="16" y="566"/>
                    <a:pt x="0" y="484"/>
                    <a:pt x="0" y="358"/>
                  </a:cubicBezTo>
                  <a:cubicBezTo>
                    <a:pt x="0" y="231"/>
                    <a:pt x="16" y="151"/>
                    <a:pt x="81" y="85"/>
                  </a:cubicBezTo>
                  <a:cubicBezTo>
                    <a:pt x="126" y="41"/>
                    <a:pt x="195" y="0"/>
                    <a:pt x="297" y="0"/>
                  </a:cubicBezTo>
                  <a:cubicBezTo>
                    <a:pt x="399" y="0"/>
                    <a:pt x="472" y="41"/>
                    <a:pt x="517" y="85"/>
                  </a:cubicBezTo>
                  <a:cubicBezTo>
                    <a:pt x="582" y="151"/>
                    <a:pt x="598" y="232"/>
                    <a:pt x="598" y="358"/>
                  </a:cubicBezTo>
                  <a:cubicBezTo>
                    <a:pt x="594" y="489"/>
                    <a:pt x="578" y="566"/>
                    <a:pt x="517" y="631"/>
                  </a:cubicBezTo>
                  <a:close/>
                  <a:moveTo>
                    <a:pt x="378" y="187"/>
                  </a:moveTo>
                  <a:cubicBezTo>
                    <a:pt x="358" y="167"/>
                    <a:pt x="330" y="155"/>
                    <a:pt x="297" y="155"/>
                  </a:cubicBezTo>
                  <a:cubicBezTo>
                    <a:pt x="264" y="155"/>
                    <a:pt x="236" y="167"/>
                    <a:pt x="216" y="187"/>
                  </a:cubicBezTo>
                  <a:cubicBezTo>
                    <a:pt x="179" y="224"/>
                    <a:pt x="175" y="284"/>
                    <a:pt x="175" y="358"/>
                  </a:cubicBezTo>
                  <a:cubicBezTo>
                    <a:pt x="175" y="431"/>
                    <a:pt x="179" y="493"/>
                    <a:pt x="216" y="529"/>
                  </a:cubicBezTo>
                  <a:cubicBezTo>
                    <a:pt x="236" y="550"/>
                    <a:pt x="260" y="562"/>
                    <a:pt x="297" y="562"/>
                  </a:cubicBezTo>
                  <a:cubicBezTo>
                    <a:pt x="334" y="562"/>
                    <a:pt x="358" y="550"/>
                    <a:pt x="378" y="529"/>
                  </a:cubicBezTo>
                  <a:cubicBezTo>
                    <a:pt x="415" y="493"/>
                    <a:pt x="419" y="431"/>
                    <a:pt x="419" y="358"/>
                  </a:cubicBezTo>
                  <a:cubicBezTo>
                    <a:pt x="419" y="284"/>
                    <a:pt x="415" y="224"/>
                    <a:pt x="378" y="187"/>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21"/>
            <p:cNvSpPr>
              <a:spLocks noChangeArrowheads="1"/>
            </p:cNvSpPr>
            <p:nvPr/>
          </p:nvSpPr>
          <p:spPr bwMode="auto">
            <a:xfrm>
              <a:off x="2869" y="436"/>
              <a:ext cx="116" cy="161"/>
            </a:xfrm>
            <a:custGeom>
              <a:avLst/>
              <a:gdLst>
                <a:gd name="T0" fmla="*/ 383 w 514"/>
                <a:gd name="T1" fmla="*/ 200 h 714"/>
                <a:gd name="T2" fmla="*/ 289 w 514"/>
                <a:gd name="T3" fmla="*/ 159 h 714"/>
                <a:gd name="T4" fmla="*/ 175 w 514"/>
                <a:gd name="T5" fmla="*/ 289 h 714"/>
                <a:gd name="T6" fmla="*/ 175 w 514"/>
                <a:gd name="T7" fmla="*/ 713 h 714"/>
                <a:gd name="T8" fmla="*/ 0 w 514"/>
                <a:gd name="T9" fmla="*/ 713 h 714"/>
                <a:gd name="T10" fmla="*/ 0 w 514"/>
                <a:gd name="T11" fmla="*/ 8 h 714"/>
                <a:gd name="T12" fmla="*/ 171 w 514"/>
                <a:gd name="T13" fmla="*/ 8 h 714"/>
                <a:gd name="T14" fmla="*/ 171 w 514"/>
                <a:gd name="T15" fmla="*/ 77 h 714"/>
                <a:gd name="T16" fmla="*/ 346 w 514"/>
                <a:gd name="T17" fmla="*/ 0 h 714"/>
                <a:gd name="T18" fmla="*/ 513 w 514"/>
                <a:gd name="T19" fmla="*/ 65 h 714"/>
                <a:gd name="T20" fmla="*/ 383 w 514"/>
                <a:gd name="T21" fmla="*/ 20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4" h="714">
                  <a:moveTo>
                    <a:pt x="383" y="200"/>
                  </a:moveTo>
                  <a:cubicBezTo>
                    <a:pt x="354" y="171"/>
                    <a:pt x="334" y="159"/>
                    <a:pt x="289" y="159"/>
                  </a:cubicBezTo>
                  <a:cubicBezTo>
                    <a:pt x="236" y="159"/>
                    <a:pt x="175" y="200"/>
                    <a:pt x="175" y="289"/>
                  </a:cubicBezTo>
                  <a:lnTo>
                    <a:pt x="175" y="713"/>
                  </a:lnTo>
                  <a:lnTo>
                    <a:pt x="0" y="713"/>
                  </a:lnTo>
                  <a:lnTo>
                    <a:pt x="0" y="8"/>
                  </a:lnTo>
                  <a:lnTo>
                    <a:pt x="171" y="8"/>
                  </a:lnTo>
                  <a:lnTo>
                    <a:pt x="171" y="77"/>
                  </a:lnTo>
                  <a:cubicBezTo>
                    <a:pt x="204" y="37"/>
                    <a:pt x="273" y="0"/>
                    <a:pt x="346" y="0"/>
                  </a:cubicBezTo>
                  <a:cubicBezTo>
                    <a:pt x="416" y="0"/>
                    <a:pt x="464" y="16"/>
                    <a:pt x="513" y="65"/>
                  </a:cubicBezTo>
                  <a:lnTo>
                    <a:pt x="383" y="200"/>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22"/>
            <p:cNvSpPr>
              <a:spLocks noChangeArrowheads="1"/>
            </p:cNvSpPr>
            <p:nvPr/>
          </p:nvSpPr>
          <p:spPr bwMode="auto">
            <a:xfrm>
              <a:off x="3009" y="380"/>
              <a:ext cx="143" cy="217"/>
            </a:xfrm>
            <a:custGeom>
              <a:avLst/>
              <a:gdLst>
                <a:gd name="T0" fmla="*/ 420 w 636"/>
                <a:gd name="T1" fmla="*/ 961 h 962"/>
                <a:gd name="T2" fmla="*/ 249 w 636"/>
                <a:gd name="T3" fmla="*/ 667 h 962"/>
                <a:gd name="T4" fmla="*/ 175 w 636"/>
                <a:gd name="T5" fmla="*/ 753 h 962"/>
                <a:gd name="T6" fmla="*/ 175 w 636"/>
                <a:gd name="T7" fmla="*/ 961 h 962"/>
                <a:gd name="T8" fmla="*/ 0 w 636"/>
                <a:gd name="T9" fmla="*/ 961 h 962"/>
                <a:gd name="T10" fmla="*/ 0 w 636"/>
                <a:gd name="T11" fmla="*/ 0 h 962"/>
                <a:gd name="T12" fmla="*/ 175 w 636"/>
                <a:gd name="T13" fmla="*/ 0 h 962"/>
                <a:gd name="T14" fmla="*/ 175 w 636"/>
                <a:gd name="T15" fmla="*/ 545 h 962"/>
                <a:gd name="T16" fmla="*/ 407 w 636"/>
                <a:gd name="T17" fmla="*/ 256 h 962"/>
                <a:gd name="T18" fmla="*/ 619 w 636"/>
                <a:gd name="T19" fmla="*/ 256 h 962"/>
                <a:gd name="T20" fmla="*/ 367 w 636"/>
                <a:gd name="T21" fmla="*/ 541 h 962"/>
                <a:gd name="T22" fmla="*/ 635 w 636"/>
                <a:gd name="T23" fmla="*/ 961 h 962"/>
                <a:gd name="T24" fmla="*/ 420 w 636"/>
                <a:gd name="T25" fmla="*/ 96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962">
                  <a:moveTo>
                    <a:pt x="420" y="961"/>
                  </a:moveTo>
                  <a:lnTo>
                    <a:pt x="249" y="667"/>
                  </a:lnTo>
                  <a:lnTo>
                    <a:pt x="175" y="753"/>
                  </a:lnTo>
                  <a:lnTo>
                    <a:pt x="175" y="961"/>
                  </a:lnTo>
                  <a:lnTo>
                    <a:pt x="0" y="961"/>
                  </a:lnTo>
                  <a:lnTo>
                    <a:pt x="0" y="0"/>
                  </a:lnTo>
                  <a:lnTo>
                    <a:pt x="175" y="0"/>
                  </a:lnTo>
                  <a:lnTo>
                    <a:pt x="175" y="545"/>
                  </a:lnTo>
                  <a:lnTo>
                    <a:pt x="407" y="256"/>
                  </a:lnTo>
                  <a:lnTo>
                    <a:pt x="619" y="256"/>
                  </a:lnTo>
                  <a:lnTo>
                    <a:pt x="367" y="541"/>
                  </a:lnTo>
                  <a:lnTo>
                    <a:pt x="635" y="961"/>
                  </a:lnTo>
                  <a:lnTo>
                    <a:pt x="420" y="961"/>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23"/>
            <p:cNvSpPr>
              <a:spLocks noChangeArrowheads="1"/>
            </p:cNvSpPr>
            <p:nvPr/>
          </p:nvSpPr>
          <p:spPr bwMode="auto">
            <a:xfrm>
              <a:off x="3168" y="377"/>
              <a:ext cx="85" cy="220"/>
            </a:xfrm>
            <a:custGeom>
              <a:avLst/>
              <a:gdLst>
                <a:gd name="T0" fmla="*/ 249 w 380"/>
                <a:gd name="T1" fmla="*/ 424 h 975"/>
                <a:gd name="T2" fmla="*/ 249 w 380"/>
                <a:gd name="T3" fmla="*/ 974 h 975"/>
                <a:gd name="T4" fmla="*/ 74 w 380"/>
                <a:gd name="T5" fmla="*/ 974 h 975"/>
                <a:gd name="T6" fmla="*/ 74 w 380"/>
                <a:gd name="T7" fmla="*/ 424 h 975"/>
                <a:gd name="T8" fmla="*/ 0 w 380"/>
                <a:gd name="T9" fmla="*/ 424 h 975"/>
                <a:gd name="T10" fmla="*/ 0 w 380"/>
                <a:gd name="T11" fmla="*/ 289 h 975"/>
                <a:gd name="T12" fmla="*/ 74 w 380"/>
                <a:gd name="T13" fmla="*/ 289 h 975"/>
                <a:gd name="T14" fmla="*/ 74 w 380"/>
                <a:gd name="T15" fmla="*/ 200 h 975"/>
                <a:gd name="T16" fmla="*/ 277 w 380"/>
                <a:gd name="T17" fmla="*/ 0 h 975"/>
                <a:gd name="T18" fmla="*/ 379 w 380"/>
                <a:gd name="T19" fmla="*/ 0 h 975"/>
                <a:gd name="T20" fmla="*/ 379 w 380"/>
                <a:gd name="T21" fmla="*/ 147 h 975"/>
                <a:gd name="T22" fmla="*/ 310 w 380"/>
                <a:gd name="T23" fmla="*/ 147 h 975"/>
                <a:gd name="T24" fmla="*/ 249 w 380"/>
                <a:gd name="T25" fmla="*/ 212 h 975"/>
                <a:gd name="T26" fmla="*/ 249 w 380"/>
                <a:gd name="T27" fmla="*/ 289 h 975"/>
                <a:gd name="T28" fmla="*/ 379 w 380"/>
                <a:gd name="T29" fmla="*/ 289 h 975"/>
                <a:gd name="T30" fmla="*/ 379 w 380"/>
                <a:gd name="T31" fmla="*/ 424 h 975"/>
                <a:gd name="T32" fmla="*/ 249 w 380"/>
                <a:gd name="T33" fmla="*/ 424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975">
                  <a:moveTo>
                    <a:pt x="249" y="424"/>
                  </a:moveTo>
                  <a:lnTo>
                    <a:pt x="249" y="974"/>
                  </a:lnTo>
                  <a:lnTo>
                    <a:pt x="74" y="974"/>
                  </a:lnTo>
                  <a:lnTo>
                    <a:pt x="74" y="424"/>
                  </a:lnTo>
                  <a:lnTo>
                    <a:pt x="0" y="424"/>
                  </a:lnTo>
                  <a:lnTo>
                    <a:pt x="0" y="289"/>
                  </a:lnTo>
                  <a:lnTo>
                    <a:pt x="74" y="289"/>
                  </a:lnTo>
                  <a:lnTo>
                    <a:pt x="74" y="200"/>
                  </a:lnTo>
                  <a:cubicBezTo>
                    <a:pt x="74" y="98"/>
                    <a:pt x="135" y="0"/>
                    <a:pt x="277" y="0"/>
                  </a:cubicBezTo>
                  <a:lnTo>
                    <a:pt x="379" y="0"/>
                  </a:lnTo>
                  <a:lnTo>
                    <a:pt x="379" y="147"/>
                  </a:lnTo>
                  <a:lnTo>
                    <a:pt x="310" y="147"/>
                  </a:lnTo>
                  <a:cubicBezTo>
                    <a:pt x="269" y="147"/>
                    <a:pt x="249" y="171"/>
                    <a:pt x="249" y="212"/>
                  </a:cubicBezTo>
                  <a:lnTo>
                    <a:pt x="249" y="289"/>
                  </a:lnTo>
                  <a:lnTo>
                    <a:pt x="379" y="289"/>
                  </a:lnTo>
                  <a:lnTo>
                    <a:pt x="379" y="424"/>
                  </a:lnTo>
                  <a:lnTo>
                    <a:pt x="249" y="424"/>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4"/>
            <p:cNvSpPr>
              <a:spLocks noChangeArrowheads="1"/>
            </p:cNvSpPr>
            <p:nvPr/>
          </p:nvSpPr>
          <p:spPr bwMode="auto">
            <a:xfrm>
              <a:off x="3273" y="436"/>
              <a:ext cx="135" cy="162"/>
            </a:xfrm>
            <a:custGeom>
              <a:avLst/>
              <a:gdLst>
                <a:gd name="T0" fmla="*/ 517 w 599"/>
                <a:gd name="T1" fmla="*/ 631 h 718"/>
                <a:gd name="T2" fmla="*/ 297 w 599"/>
                <a:gd name="T3" fmla="*/ 717 h 718"/>
                <a:gd name="T4" fmla="*/ 81 w 599"/>
                <a:gd name="T5" fmla="*/ 631 h 718"/>
                <a:gd name="T6" fmla="*/ 0 w 599"/>
                <a:gd name="T7" fmla="*/ 358 h 718"/>
                <a:gd name="T8" fmla="*/ 81 w 599"/>
                <a:gd name="T9" fmla="*/ 85 h 718"/>
                <a:gd name="T10" fmla="*/ 297 w 599"/>
                <a:gd name="T11" fmla="*/ 0 h 718"/>
                <a:gd name="T12" fmla="*/ 517 w 599"/>
                <a:gd name="T13" fmla="*/ 85 h 718"/>
                <a:gd name="T14" fmla="*/ 598 w 599"/>
                <a:gd name="T15" fmla="*/ 358 h 718"/>
                <a:gd name="T16" fmla="*/ 517 w 599"/>
                <a:gd name="T17" fmla="*/ 631 h 718"/>
                <a:gd name="T18" fmla="*/ 378 w 599"/>
                <a:gd name="T19" fmla="*/ 187 h 718"/>
                <a:gd name="T20" fmla="*/ 297 w 599"/>
                <a:gd name="T21" fmla="*/ 155 h 718"/>
                <a:gd name="T22" fmla="*/ 215 w 599"/>
                <a:gd name="T23" fmla="*/ 187 h 718"/>
                <a:gd name="T24" fmla="*/ 175 w 599"/>
                <a:gd name="T25" fmla="*/ 358 h 718"/>
                <a:gd name="T26" fmla="*/ 215 w 599"/>
                <a:gd name="T27" fmla="*/ 529 h 718"/>
                <a:gd name="T28" fmla="*/ 297 w 599"/>
                <a:gd name="T29" fmla="*/ 562 h 718"/>
                <a:gd name="T30" fmla="*/ 378 w 599"/>
                <a:gd name="T31" fmla="*/ 529 h 718"/>
                <a:gd name="T32" fmla="*/ 419 w 599"/>
                <a:gd name="T33" fmla="*/ 358 h 718"/>
                <a:gd name="T34" fmla="*/ 378 w 599"/>
                <a:gd name="T35" fmla="*/ 18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9" h="718">
                  <a:moveTo>
                    <a:pt x="517" y="631"/>
                  </a:moveTo>
                  <a:cubicBezTo>
                    <a:pt x="472" y="676"/>
                    <a:pt x="403" y="717"/>
                    <a:pt x="297" y="717"/>
                  </a:cubicBezTo>
                  <a:cubicBezTo>
                    <a:pt x="191" y="717"/>
                    <a:pt x="122" y="676"/>
                    <a:pt x="81" y="631"/>
                  </a:cubicBezTo>
                  <a:cubicBezTo>
                    <a:pt x="16" y="566"/>
                    <a:pt x="0" y="484"/>
                    <a:pt x="0" y="358"/>
                  </a:cubicBezTo>
                  <a:cubicBezTo>
                    <a:pt x="0" y="231"/>
                    <a:pt x="16" y="151"/>
                    <a:pt x="81" y="85"/>
                  </a:cubicBezTo>
                  <a:cubicBezTo>
                    <a:pt x="126" y="41"/>
                    <a:pt x="195" y="0"/>
                    <a:pt x="297" y="0"/>
                  </a:cubicBezTo>
                  <a:cubicBezTo>
                    <a:pt x="399" y="0"/>
                    <a:pt x="472" y="41"/>
                    <a:pt x="517" y="85"/>
                  </a:cubicBezTo>
                  <a:cubicBezTo>
                    <a:pt x="582" y="151"/>
                    <a:pt x="598" y="232"/>
                    <a:pt x="598" y="358"/>
                  </a:cubicBezTo>
                  <a:cubicBezTo>
                    <a:pt x="594" y="489"/>
                    <a:pt x="578" y="566"/>
                    <a:pt x="517" y="631"/>
                  </a:cubicBezTo>
                  <a:close/>
                  <a:moveTo>
                    <a:pt x="378" y="187"/>
                  </a:moveTo>
                  <a:cubicBezTo>
                    <a:pt x="358" y="167"/>
                    <a:pt x="329" y="155"/>
                    <a:pt x="297" y="155"/>
                  </a:cubicBezTo>
                  <a:cubicBezTo>
                    <a:pt x="264" y="155"/>
                    <a:pt x="236" y="167"/>
                    <a:pt x="215" y="187"/>
                  </a:cubicBezTo>
                  <a:cubicBezTo>
                    <a:pt x="179" y="224"/>
                    <a:pt x="175" y="284"/>
                    <a:pt x="175" y="358"/>
                  </a:cubicBezTo>
                  <a:cubicBezTo>
                    <a:pt x="175" y="431"/>
                    <a:pt x="179" y="493"/>
                    <a:pt x="215" y="529"/>
                  </a:cubicBezTo>
                  <a:cubicBezTo>
                    <a:pt x="236" y="550"/>
                    <a:pt x="260" y="562"/>
                    <a:pt x="297" y="562"/>
                  </a:cubicBezTo>
                  <a:cubicBezTo>
                    <a:pt x="333" y="562"/>
                    <a:pt x="358" y="550"/>
                    <a:pt x="378" y="529"/>
                  </a:cubicBezTo>
                  <a:cubicBezTo>
                    <a:pt x="415" y="493"/>
                    <a:pt x="419" y="431"/>
                    <a:pt x="419" y="358"/>
                  </a:cubicBezTo>
                  <a:cubicBezTo>
                    <a:pt x="419" y="284"/>
                    <a:pt x="415" y="224"/>
                    <a:pt x="378" y="187"/>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5"/>
            <p:cNvSpPr>
              <a:spLocks noChangeArrowheads="1"/>
            </p:cNvSpPr>
            <p:nvPr/>
          </p:nvSpPr>
          <p:spPr bwMode="auto">
            <a:xfrm>
              <a:off x="3445" y="436"/>
              <a:ext cx="116" cy="161"/>
            </a:xfrm>
            <a:custGeom>
              <a:avLst/>
              <a:gdLst>
                <a:gd name="T0" fmla="*/ 383 w 514"/>
                <a:gd name="T1" fmla="*/ 200 h 714"/>
                <a:gd name="T2" fmla="*/ 289 w 514"/>
                <a:gd name="T3" fmla="*/ 159 h 714"/>
                <a:gd name="T4" fmla="*/ 175 w 514"/>
                <a:gd name="T5" fmla="*/ 289 h 714"/>
                <a:gd name="T6" fmla="*/ 175 w 514"/>
                <a:gd name="T7" fmla="*/ 713 h 714"/>
                <a:gd name="T8" fmla="*/ 0 w 514"/>
                <a:gd name="T9" fmla="*/ 713 h 714"/>
                <a:gd name="T10" fmla="*/ 0 w 514"/>
                <a:gd name="T11" fmla="*/ 8 h 714"/>
                <a:gd name="T12" fmla="*/ 171 w 514"/>
                <a:gd name="T13" fmla="*/ 8 h 714"/>
                <a:gd name="T14" fmla="*/ 171 w 514"/>
                <a:gd name="T15" fmla="*/ 77 h 714"/>
                <a:gd name="T16" fmla="*/ 346 w 514"/>
                <a:gd name="T17" fmla="*/ 0 h 714"/>
                <a:gd name="T18" fmla="*/ 513 w 514"/>
                <a:gd name="T19" fmla="*/ 65 h 714"/>
                <a:gd name="T20" fmla="*/ 383 w 514"/>
                <a:gd name="T21" fmla="*/ 20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4" h="714">
                  <a:moveTo>
                    <a:pt x="383" y="200"/>
                  </a:moveTo>
                  <a:cubicBezTo>
                    <a:pt x="354" y="171"/>
                    <a:pt x="334" y="159"/>
                    <a:pt x="289" y="159"/>
                  </a:cubicBezTo>
                  <a:cubicBezTo>
                    <a:pt x="236" y="159"/>
                    <a:pt x="175" y="200"/>
                    <a:pt x="175" y="289"/>
                  </a:cubicBezTo>
                  <a:lnTo>
                    <a:pt x="175" y="713"/>
                  </a:lnTo>
                  <a:lnTo>
                    <a:pt x="0" y="713"/>
                  </a:lnTo>
                  <a:lnTo>
                    <a:pt x="0" y="8"/>
                  </a:lnTo>
                  <a:lnTo>
                    <a:pt x="171" y="8"/>
                  </a:lnTo>
                  <a:lnTo>
                    <a:pt x="171" y="77"/>
                  </a:lnTo>
                  <a:cubicBezTo>
                    <a:pt x="204" y="37"/>
                    <a:pt x="273" y="0"/>
                    <a:pt x="346" y="0"/>
                  </a:cubicBezTo>
                  <a:cubicBezTo>
                    <a:pt x="415" y="0"/>
                    <a:pt x="464" y="16"/>
                    <a:pt x="513" y="65"/>
                  </a:cubicBezTo>
                  <a:lnTo>
                    <a:pt x="383" y="200"/>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6"/>
            <p:cNvSpPr>
              <a:spLocks noChangeArrowheads="1"/>
            </p:cNvSpPr>
            <p:nvPr/>
          </p:nvSpPr>
          <p:spPr bwMode="auto">
            <a:xfrm>
              <a:off x="3568" y="437"/>
              <a:ext cx="123" cy="162"/>
            </a:xfrm>
            <a:custGeom>
              <a:avLst/>
              <a:gdLst>
                <a:gd name="T0" fmla="*/ 313 w 546"/>
                <a:gd name="T1" fmla="*/ 717 h 718"/>
                <a:gd name="T2" fmla="*/ 0 w 546"/>
                <a:gd name="T3" fmla="*/ 358 h 718"/>
                <a:gd name="T4" fmla="*/ 313 w 546"/>
                <a:gd name="T5" fmla="*/ 0 h 718"/>
                <a:gd name="T6" fmla="*/ 545 w 546"/>
                <a:gd name="T7" fmla="*/ 94 h 718"/>
                <a:gd name="T8" fmla="*/ 427 w 546"/>
                <a:gd name="T9" fmla="*/ 208 h 718"/>
                <a:gd name="T10" fmla="*/ 313 w 546"/>
                <a:gd name="T11" fmla="*/ 151 h 718"/>
                <a:gd name="T12" fmla="*/ 211 w 546"/>
                <a:gd name="T13" fmla="*/ 196 h 718"/>
                <a:gd name="T14" fmla="*/ 171 w 546"/>
                <a:gd name="T15" fmla="*/ 350 h 718"/>
                <a:gd name="T16" fmla="*/ 211 w 546"/>
                <a:gd name="T17" fmla="*/ 505 h 718"/>
                <a:gd name="T18" fmla="*/ 313 w 546"/>
                <a:gd name="T19" fmla="*/ 550 h 718"/>
                <a:gd name="T20" fmla="*/ 427 w 546"/>
                <a:gd name="T21" fmla="*/ 493 h 718"/>
                <a:gd name="T22" fmla="*/ 545 w 546"/>
                <a:gd name="T23" fmla="*/ 611 h 718"/>
                <a:gd name="T24" fmla="*/ 313 w 546"/>
                <a:gd name="T25" fmla="*/ 71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6" h="718">
                  <a:moveTo>
                    <a:pt x="313" y="717"/>
                  </a:moveTo>
                  <a:cubicBezTo>
                    <a:pt x="175" y="717"/>
                    <a:pt x="0" y="639"/>
                    <a:pt x="0" y="358"/>
                  </a:cubicBezTo>
                  <a:cubicBezTo>
                    <a:pt x="0" y="77"/>
                    <a:pt x="175" y="0"/>
                    <a:pt x="313" y="0"/>
                  </a:cubicBezTo>
                  <a:cubicBezTo>
                    <a:pt x="411" y="0"/>
                    <a:pt x="484" y="29"/>
                    <a:pt x="545" y="94"/>
                  </a:cubicBezTo>
                  <a:lnTo>
                    <a:pt x="427" y="208"/>
                  </a:lnTo>
                  <a:cubicBezTo>
                    <a:pt x="390" y="167"/>
                    <a:pt x="358" y="151"/>
                    <a:pt x="313" y="151"/>
                  </a:cubicBezTo>
                  <a:cubicBezTo>
                    <a:pt x="272" y="151"/>
                    <a:pt x="240" y="167"/>
                    <a:pt x="211" y="196"/>
                  </a:cubicBezTo>
                  <a:cubicBezTo>
                    <a:pt x="183" y="228"/>
                    <a:pt x="171" y="276"/>
                    <a:pt x="171" y="350"/>
                  </a:cubicBezTo>
                  <a:cubicBezTo>
                    <a:pt x="171" y="423"/>
                    <a:pt x="183" y="472"/>
                    <a:pt x="211" y="505"/>
                  </a:cubicBezTo>
                  <a:cubicBezTo>
                    <a:pt x="236" y="538"/>
                    <a:pt x="268" y="550"/>
                    <a:pt x="313" y="550"/>
                  </a:cubicBezTo>
                  <a:cubicBezTo>
                    <a:pt x="358" y="550"/>
                    <a:pt x="390" y="533"/>
                    <a:pt x="427" y="493"/>
                  </a:cubicBezTo>
                  <a:lnTo>
                    <a:pt x="545" y="611"/>
                  </a:lnTo>
                  <a:cubicBezTo>
                    <a:pt x="480" y="684"/>
                    <a:pt x="411" y="717"/>
                    <a:pt x="313" y="717"/>
                  </a:cubicBez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7"/>
            <p:cNvSpPr>
              <a:spLocks noChangeArrowheads="1"/>
            </p:cNvSpPr>
            <p:nvPr/>
          </p:nvSpPr>
          <p:spPr bwMode="auto">
            <a:xfrm>
              <a:off x="3708" y="437"/>
              <a:ext cx="138" cy="162"/>
            </a:xfrm>
            <a:custGeom>
              <a:avLst/>
              <a:gdLst>
                <a:gd name="T0" fmla="*/ 176 w 612"/>
                <a:gd name="T1" fmla="*/ 411 h 718"/>
                <a:gd name="T2" fmla="*/ 330 w 612"/>
                <a:gd name="T3" fmla="*/ 566 h 718"/>
                <a:gd name="T4" fmla="*/ 489 w 612"/>
                <a:gd name="T5" fmla="*/ 501 h 718"/>
                <a:gd name="T6" fmla="*/ 595 w 612"/>
                <a:gd name="T7" fmla="*/ 607 h 718"/>
                <a:gd name="T8" fmla="*/ 326 w 612"/>
                <a:gd name="T9" fmla="*/ 717 h 718"/>
                <a:gd name="T10" fmla="*/ 0 w 612"/>
                <a:gd name="T11" fmla="*/ 358 h 718"/>
                <a:gd name="T12" fmla="*/ 306 w 612"/>
                <a:gd name="T13" fmla="*/ 0 h 718"/>
                <a:gd name="T14" fmla="*/ 611 w 612"/>
                <a:gd name="T15" fmla="*/ 334 h 718"/>
                <a:gd name="T16" fmla="*/ 611 w 612"/>
                <a:gd name="T17" fmla="*/ 411 h 718"/>
                <a:gd name="T18" fmla="*/ 176 w 612"/>
                <a:gd name="T19" fmla="*/ 411 h 718"/>
                <a:gd name="T20" fmla="*/ 428 w 612"/>
                <a:gd name="T21" fmla="*/ 216 h 718"/>
                <a:gd name="T22" fmla="*/ 310 w 612"/>
                <a:gd name="T23" fmla="*/ 143 h 718"/>
                <a:gd name="T24" fmla="*/ 192 w 612"/>
                <a:gd name="T25" fmla="*/ 216 h 718"/>
                <a:gd name="T26" fmla="*/ 176 w 612"/>
                <a:gd name="T27" fmla="*/ 293 h 718"/>
                <a:gd name="T28" fmla="*/ 444 w 612"/>
                <a:gd name="T29" fmla="*/ 293 h 718"/>
                <a:gd name="T30" fmla="*/ 428 w 612"/>
                <a:gd name="T31" fmla="*/ 216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2" h="718">
                  <a:moveTo>
                    <a:pt x="176" y="411"/>
                  </a:moveTo>
                  <a:cubicBezTo>
                    <a:pt x="176" y="501"/>
                    <a:pt x="233" y="566"/>
                    <a:pt x="330" y="566"/>
                  </a:cubicBezTo>
                  <a:cubicBezTo>
                    <a:pt x="408" y="566"/>
                    <a:pt x="444" y="546"/>
                    <a:pt x="489" y="501"/>
                  </a:cubicBezTo>
                  <a:lnTo>
                    <a:pt x="595" y="607"/>
                  </a:lnTo>
                  <a:cubicBezTo>
                    <a:pt x="522" y="680"/>
                    <a:pt x="456" y="717"/>
                    <a:pt x="326" y="717"/>
                  </a:cubicBezTo>
                  <a:cubicBezTo>
                    <a:pt x="159" y="717"/>
                    <a:pt x="0" y="639"/>
                    <a:pt x="0" y="358"/>
                  </a:cubicBezTo>
                  <a:cubicBezTo>
                    <a:pt x="0" y="130"/>
                    <a:pt x="123" y="0"/>
                    <a:pt x="306" y="0"/>
                  </a:cubicBezTo>
                  <a:cubicBezTo>
                    <a:pt x="501" y="0"/>
                    <a:pt x="611" y="143"/>
                    <a:pt x="611" y="334"/>
                  </a:cubicBezTo>
                  <a:lnTo>
                    <a:pt x="611" y="411"/>
                  </a:lnTo>
                  <a:lnTo>
                    <a:pt x="176" y="411"/>
                  </a:lnTo>
                  <a:close/>
                  <a:moveTo>
                    <a:pt x="428" y="216"/>
                  </a:moveTo>
                  <a:cubicBezTo>
                    <a:pt x="408" y="175"/>
                    <a:pt x="371" y="143"/>
                    <a:pt x="310" y="143"/>
                  </a:cubicBezTo>
                  <a:cubicBezTo>
                    <a:pt x="249" y="143"/>
                    <a:pt x="212" y="175"/>
                    <a:pt x="192" y="216"/>
                  </a:cubicBezTo>
                  <a:cubicBezTo>
                    <a:pt x="180" y="240"/>
                    <a:pt x="176" y="261"/>
                    <a:pt x="176" y="293"/>
                  </a:cubicBezTo>
                  <a:lnTo>
                    <a:pt x="444" y="293"/>
                  </a:lnTo>
                  <a:cubicBezTo>
                    <a:pt x="444" y="261"/>
                    <a:pt x="440" y="240"/>
                    <a:pt x="428" y="216"/>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8"/>
            <p:cNvSpPr>
              <a:spLocks noChangeArrowheads="1"/>
            </p:cNvSpPr>
            <p:nvPr/>
          </p:nvSpPr>
          <p:spPr bwMode="auto">
            <a:xfrm>
              <a:off x="3960" y="380"/>
              <a:ext cx="160" cy="217"/>
            </a:xfrm>
            <a:custGeom>
              <a:avLst/>
              <a:gdLst>
                <a:gd name="T0" fmla="*/ 598 w 709"/>
                <a:gd name="T1" fmla="*/ 867 h 962"/>
                <a:gd name="T2" fmla="*/ 346 w 709"/>
                <a:gd name="T3" fmla="*/ 961 h 962"/>
                <a:gd name="T4" fmla="*/ 0 w 709"/>
                <a:gd name="T5" fmla="*/ 961 h 962"/>
                <a:gd name="T6" fmla="*/ 0 w 709"/>
                <a:gd name="T7" fmla="*/ 0 h 962"/>
                <a:gd name="T8" fmla="*/ 346 w 709"/>
                <a:gd name="T9" fmla="*/ 0 h 962"/>
                <a:gd name="T10" fmla="*/ 598 w 709"/>
                <a:gd name="T11" fmla="*/ 93 h 962"/>
                <a:gd name="T12" fmla="*/ 696 w 709"/>
                <a:gd name="T13" fmla="*/ 476 h 962"/>
                <a:gd name="T14" fmla="*/ 598 w 709"/>
                <a:gd name="T15" fmla="*/ 867 h 962"/>
                <a:gd name="T16" fmla="*/ 468 w 709"/>
                <a:gd name="T17" fmla="*/ 224 h 962"/>
                <a:gd name="T18" fmla="*/ 330 w 709"/>
                <a:gd name="T19" fmla="*/ 162 h 962"/>
                <a:gd name="T20" fmla="*/ 187 w 709"/>
                <a:gd name="T21" fmla="*/ 162 h 962"/>
                <a:gd name="T22" fmla="*/ 187 w 709"/>
                <a:gd name="T23" fmla="*/ 790 h 962"/>
                <a:gd name="T24" fmla="*/ 330 w 709"/>
                <a:gd name="T25" fmla="*/ 790 h 962"/>
                <a:gd name="T26" fmla="*/ 468 w 709"/>
                <a:gd name="T27" fmla="*/ 728 h 962"/>
                <a:gd name="T28" fmla="*/ 509 w 709"/>
                <a:gd name="T29" fmla="*/ 472 h 962"/>
                <a:gd name="T30" fmla="*/ 468 w 709"/>
                <a:gd name="T31" fmla="*/ 224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9" h="962">
                  <a:moveTo>
                    <a:pt x="598" y="867"/>
                  </a:moveTo>
                  <a:cubicBezTo>
                    <a:pt x="533" y="932"/>
                    <a:pt x="444" y="961"/>
                    <a:pt x="346" y="961"/>
                  </a:cubicBezTo>
                  <a:lnTo>
                    <a:pt x="0" y="961"/>
                  </a:lnTo>
                  <a:lnTo>
                    <a:pt x="0" y="0"/>
                  </a:lnTo>
                  <a:lnTo>
                    <a:pt x="346" y="0"/>
                  </a:lnTo>
                  <a:cubicBezTo>
                    <a:pt x="448" y="0"/>
                    <a:pt x="537" y="28"/>
                    <a:pt x="598" y="93"/>
                  </a:cubicBezTo>
                  <a:cubicBezTo>
                    <a:pt x="708" y="199"/>
                    <a:pt x="696" y="333"/>
                    <a:pt x="696" y="476"/>
                  </a:cubicBezTo>
                  <a:cubicBezTo>
                    <a:pt x="696" y="619"/>
                    <a:pt x="704" y="761"/>
                    <a:pt x="598" y="867"/>
                  </a:cubicBezTo>
                  <a:close/>
                  <a:moveTo>
                    <a:pt x="468" y="224"/>
                  </a:moveTo>
                  <a:cubicBezTo>
                    <a:pt x="436" y="183"/>
                    <a:pt x="391" y="162"/>
                    <a:pt x="330" y="162"/>
                  </a:cubicBezTo>
                  <a:lnTo>
                    <a:pt x="187" y="162"/>
                  </a:lnTo>
                  <a:lnTo>
                    <a:pt x="187" y="790"/>
                  </a:lnTo>
                  <a:lnTo>
                    <a:pt x="330" y="790"/>
                  </a:lnTo>
                  <a:cubicBezTo>
                    <a:pt x="395" y="790"/>
                    <a:pt x="440" y="769"/>
                    <a:pt x="468" y="728"/>
                  </a:cubicBezTo>
                  <a:cubicBezTo>
                    <a:pt x="505" y="684"/>
                    <a:pt x="509" y="619"/>
                    <a:pt x="509" y="472"/>
                  </a:cubicBezTo>
                  <a:cubicBezTo>
                    <a:pt x="509" y="325"/>
                    <a:pt x="501" y="268"/>
                    <a:pt x="468" y="224"/>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9"/>
            <p:cNvSpPr>
              <a:spLocks noChangeArrowheads="1"/>
            </p:cNvSpPr>
            <p:nvPr/>
          </p:nvSpPr>
          <p:spPr bwMode="auto">
            <a:xfrm>
              <a:off x="4147" y="436"/>
              <a:ext cx="132" cy="163"/>
            </a:xfrm>
            <a:custGeom>
              <a:avLst/>
              <a:gdLst>
                <a:gd name="T0" fmla="*/ 407 w 587"/>
                <a:gd name="T1" fmla="*/ 651 h 722"/>
                <a:gd name="T2" fmla="*/ 236 w 587"/>
                <a:gd name="T3" fmla="*/ 721 h 722"/>
                <a:gd name="T4" fmla="*/ 57 w 587"/>
                <a:gd name="T5" fmla="*/ 660 h 722"/>
                <a:gd name="T6" fmla="*/ 0 w 587"/>
                <a:gd name="T7" fmla="*/ 501 h 722"/>
                <a:gd name="T8" fmla="*/ 240 w 587"/>
                <a:gd name="T9" fmla="*/ 297 h 722"/>
                <a:gd name="T10" fmla="*/ 407 w 587"/>
                <a:gd name="T11" fmla="*/ 297 h 722"/>
                <a:gd name="T12" fmla="*/ 407 w 587"/>
                <a:gd name="T13" fmla="*/ 261 h 722"/>
                <a:gd name="T14" fmla="*/ 276 w 587"/>
                <a:gd name="T15" fmla="*/ 151 h 722"/>
                <a:gd name="T16" fmla="*/ 142 w 587"/>
                <a:gd name="T17" fmla="*/ 208 h 722"/>
                <a:gd name="T18" fmla="*/ 32 w 587"/>
                <a:gd name="T19" fmla="*/ 98 h 722"/>
                <a:gd name="T20" fmla="*/ 285 w 587"/>
                <a:gd name="T21" fmla="*/ 0 h 722"/>
                <a:gd name="T22" fmla="*/ 586 w 587"/>
                <a:gd name="T23" fmla="*/ 248 h 722"/>
                <a:gd name="T24" fmla="*/ 586 w 587"/>
                <a:gd name="T25" fmla="*/ 713 h 722"/>
                <a:gd name="T26" fmla="*/ 407 w 587"/>
                <a:gd name="T27" fmla="*/ 713 h 722"/>
                <a:gd name="T28" fmla="*/ 407 w 587"/>
                <a:gd name="T29" fmla="*/ 651 h 722"/>
                <a:gd name="T30" fmla="*/ 264 w 587"/>
                <a:gd name="T31" fmla="*/ 415 h 722"/>
                <a:gd name="T32" fmla="*/ 166 w 587"/>
                <a:gd name="T33" fmla="*/ 497 h 722"/>
                <a:gd name="T34" fmla="*/ 268 w 587"/>
                <a:gd name="T35" fmla="*/ 578 h 722"/>
                <a:gd name="T36" fmla="*/ 378 w 587"/>
                <a:gd name="T37" fmla="*/ 546 h 722"/>
                <a:gd name="T38" fmla="*/ 403 w 587"/>
                <a:gd name="T39" fmla="*/ 456 h 722"/>
                <a:gd name="T40" fmla="*/ 403 w 587"/>
                <a:gd name="T41" fmla="*/ 415 h 722"/>
                <a:gd name="T42" fmla="*/ 264 w 587"/>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7" h="722">
                  <a:moveTo>
                    <a:pt x="407" y="651"/>
                  </a:moveTo>
                  <a:cubicBezTo>
                    <a:pt x="358" y="700"/>
                    <a:pt x="313" y="721"/>
                    <a:pt x="236" y="721"/>
                  </a:cubicBezTo>
                  <a:cubicBezTo>
                    <a:pt x="154" y="721"/>
                    <a:pt x="97" y="700"/>
                    <a:pt x="57" y="660"/>
                  </a:cubicBezTo>
                  <a:cubicBezTo>
                    <a:pt x="20" y="619"/>
                    <a:pt x="0" y="562"/>
                    <a:pt x="0" y="501"/>
                  </a:cubicBezTo>
                  <a:cubicBezTo>
                    <a:pt x="0" y="391"/>
                    <a:pt x="77" y="297"/>
                    <a:pt x="240" y="297"/>
                  </a:cubicBezTo>
                  <a:lnTo>
                    <a:pt x="407" y="297"/>
                  </a:lnTo>
                  <a:lnTo>
                    <a:pt x="407" y="261"/>
                  </a:lnTo>
                  <a:cubicBezTo>
                    <a:pt x="407" y="183"/>
                    <a:pt x="370" y="151"/>
                    <a:pt x="276" y="151"/>
                  </a:cubicBezTo>
                  <a:cubicBezTo>
                    <a:pt x="207" y="151"/>
                    <a:pt x="179" y="167"/>
                    <a:pt x="142" y="208"/>
                  </a:cubicBezTo>
                  <a:lnTo>
                    <a:pt x="32" y="98"/>
                  </a:lnTo>
                  <a:cubicBezTo>
                    <a:pt x="101" y="20"/>
                    <a:pt x="166" y="0"/>
                    <a:pt x="285" y="0"/>
                  </a:cubicBezTo>
                  <a:cubicBezTo>
                    <a:pt x="480" y="0"/>
                    <a:pt x="586" y="85"/>
                    <a:pt x="586" y="248"/>
                  </a:cubicBezTo>
                  <a:lnTo>
                    <a:pt x="586" y="713"/>
                  </a:lnTo>
                  <a:lnTo>
                    <a:pt x="407" y="713"/>
                  </a:lnTo>
                  <a:lnTo>
                    <a:pt x="407" y="651"/>
                  </a:lnTo>
                  <a:close/>
                  <a:moveTo>
                    <a:pt x="264" y="415"/>
                  </a:moveTo>
                  <a:cubicBezTo>
                    <a:pt x="199" y="415"/>
                    <a:pt x="166" y="444"/>
                    <a:pt x="166" y="497"/>
                  </a:cubicBezTo>
                  <a:cubicBezTo>
                    <a:pt x="166" y="546"/>
                    <a:pt x="199" y="578"/>
                    <a:pt x="268" y="578"/>
                  </a:cubicBezTo>
                  <a:cubicBezTo>
                    <a:pt x="317" y="578"/>
                    <a:pt x="350" y="574"/>
                    <a:pt x="378" y="546"/>
                  </a:cubicBezTo>
                  <a:cubicBezTo>
                    <a:pt x="399" y="529"/>
                    <a:pt x="403" y="501"/>
                    <a:pt x="403" y="456"/>
                  </a:cubicBezTo>
                  <a:lnTo>
                    <a:pt x="403" y="415"/>
                  </a:lnTo>
                  <a:lnTo>
                    <a:pt x="264"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0"/>
            <p:cNvSpPr>
              <a:spLocks noChangeArrowheads="1"/>
            </p:cNvSpPr>
            <p:nvPr/>
          </p:nvSpPr>
          <p:spPr bwMode="auto">
            <a:xfrm>
              <a:off x="4308" y="397"/>
              <a:ext cx="84" cy="202"/>
            </a:xfrm>
            <a:custGeom>
              <a:avLst/>
              <a:gdLst>
                <a:gd name="T0" fmla="*/ 277 w 376"/>
                <a:gd name="T1" fmla="*/ 888 h 893"/>
                <a:gd name="T2" fmla="*/ 73 w 376"/>
                <a:gd name="T3" fmla="*/ 688 h 893"/>
                <a:gd name="T4" fmla="*/ 73 w 376"/>
                <a:gd name="T5" fmla="*/ 342 h 893"/>
                <a:gd name="T6" fmla="*/ 0 w 376"/>
                <a:gd name="T7" fmla="*/ 342 h 893"/>
                <a:gd name="T8" fmla="*/ 0 w 376"/>
                <a:gd name="T9" fmla="*/ 208 h 893"/>
                <a:gd name="T10" fmla="*/ 73 w 376"/>
                <a:gd name="T11" fmla="*/ 208 h 893"/>
                <a:gd name="T12" fmla="*/ 73 w 376"/>
                <a:gd name="T13" fmla="*/ 0 h 893"/>
                <a:gd name="T14" fmla="*/ 248 w 376"/>
                <a:gd name="T15" fmla="*/ 0 h 893"/>
                <a:gd name="T16" fmla="*/ 248 w 376"/>
                <a:gd name="T17" fmla="*/ 208 h 893"/>
                <a:gd name="T18" fmla="*/ 371 w 376"/>
                <a:gd name="T19" fmla="*/ 208 h 893"/>
                <a:gd name="T20" fmla="*/ 371 w 376"/>
                <a:gd name="T21" fmla="*/ 342 h 893"/>
                <a:gd name="T22" fmla="*/ 248 w 376"/>
                <a:gd name="T23" fmla="*/ 342 h 893"/>
                <a:gd name="T24" fmla="*/ 248 w 376"/>
                <a:gd name="T25" fmla="*/ 680 h 893"/>
                <a:gd name="T26" fmla="*/ 309 w 376"/>
                <a:gd name="T27" fmla="*/ 745 h 893"/>
                <a:gd name="T28" fmla="*/ 375 w 376"/>
                <a:gd name="T29" fmla="*/ 745 h 893"/>
                <a:gd name="T30" fmla="*/ 375 w 376"/>
                <a:gd name="T31" fmla="*/ 892 h 893"/>
                <a:gd name="T32" fmla="*/ 277 w 376"/>
                <a:gd name="T33" fmla="*/ 892 h 893"/>
                <a:gd name="T34" fmla="*/ 277 w 376"/>
                <a:gd name="T35" fmla="*/ 8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893">
                  <a:moveTo>
                    <a:pt x="277" y="888"/>
                  </a:moveTo>
                  <a:cubicBezTo>
                    <a:pt x="134" y="888"/>
                    <a:pt x="73" y="786"/>
                    <a:pt x="73" y="688"/>
                  </a:cubicBezTo>
                  <a:lnTo>
                    <a:pt x="73" y="342"/>
                  </a:lnTo>
                  <a:lnTo>
                    <a:pt x="0" y="342"/>
                  </a:lnTo>
                  <a:lnTo>
                    <a:pt x="0" y="208"/>
                  </a:lnTo>
                  <a:lnTo>
                    <a:pt x="73" y="208"/>
                  </a:lnTo>
                  <a:lnTo>
                    <a:pt x="73" y="0"/>
                  </a:lnTo>
                  <a:lnTo>
                    <a:pt x="248" y="0"/>
                  </a:lnTo>
                  <a:lnTo>
                    <a:pt x="248" y="208"/>
                  </a:lnTo>
                  <a:lnTo>
                    <a:pt x="371" y="208"/>
                  </a:lnTo>
                  <a:lnTo>
                    <a:pt x="371" y="342"/>
                  </a:lnTo>
                  <a:lnTo>
                    <a:pt x="248" y="342"/>
                  </a:lnTo>
                  <a:lnTo>
                    <a:pt x="248" y="680"/>
                  </a:lnTo>
                  <a:cubicBezTo>
                    <a:pt x="248" y="721"/>
                    <a:pt x="269" y="745"/>
                    <a:pt x="309" y="745"/>
                  </a:cubicBezTo>
                  <a:lnTo>
                    <a:pt x="375" y="745"/>
                  </a:lnTo>
                  <a:lnTo>
                    <a:pt x="375" y="892"/>
                  </a:lnTo>
                  <a:lnTo>
                    <a:pt x="277" y="892"/>
                  </a:lnTo>
                  <a:lnTo>
                    <a:pt x="277" y="888"/>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31"/>
            <p:cNvSpPr>
              <a:spLocks noChangeArrowheads="1"/>
            </p:cNvSpPr>
            <p:nvPr/>
          </p:nvSpPr>
          <p:spPr bwMode="auto">
            <a:xfrm>
              <a:off x="4417" y="436"/>
              <a:ext cx="132" cy="163"/>
            </a:xfrm>
            <a:custGeom>
              <a:avLst/>
              <a:gdLst>
                <a:gd name="T0" fmla="*/ 408 w 588"/>
                <a:gd name="T1" fmla="*/ 651 h 722"/>
                <a:gd name="T2" fmla="*/ 237 w 588"/>
                <a:gd name="T3" fmla="*/ 721 h 722"/>
                <a:gd name="T4" fmla="*/ 57 w 588"/>
                <a:gd name="T5" fmla="*/ 660 h 722"/>
                <a:gd name="T6" fmla="*/ 0 w 588"/>
                <a:gd name="T7" fmla="*/ 501 h 722"/>
                <a:gd name="T8" fmla="*/ 241 w 588"/>
                <a:gd name="T9" fmla="*/ 297 h 722"/>
                <a:gd name="T10" fmla="*/ 408 w 588"/>
                <a:gd name="T11" fmla="*/ 297 h 722"/>
                <a:gd name="T12" fmla="*/ 408 w 588"/>
                <a:gd name="T13" fmla="*/ 261 h 722"/>
                <a:gd name="T14" fmla="*/ 277 w 588"/>
                <a:gd name="T15" fmla="*/ 151 h 722"/>
                <a:gd name="T16" fmla="*/ 143 w 588"/>
                <a:gd name="T17" fmla="*/ 208 h 722"/>
                <a:gd name="T18" fmla="*/ 33 w 588"/>
                <a:gd name="T19" fmla="*/ 98 h 722"/>
                <a:gd name="T20" fmla="*/ 285 w 588"/>
                <a:gd name="T21" fmla="*/ 0 h 722"/>
                <a:gd name="T22" fmla="*/ 587 w 588"/>
                <a:gd name="T23" fmla="*/ 248 h 722"/>
                <a:gd name="T24" fmla="*/ 587 w 588"/>
                <a:gd name="T25" fmla="*/ 713 h 722"/>
                <a:gd name="T26" fmla="*/ 408 w 588"/>
                <a:gd name="T27" fmla="*/ 713 h 722"/>
                <a:gd name="T28" fmla="*/ 408 w 588"/>
                <a:gd name="T29" fmla="*/ 651 h 722"/>
                <a:gd name="T30" fmla="*/ 269 w 588"/>
                <a:gd name="T31" fmla="*/ 415 h 722"/>
                <a:gd name="T32" fmla="*/ 171 w 588"/>
                <a:gd name="T33" fmla="*/ 497 h 722"/>
                <a:gd name="T34" fmla="*/ 273 w 588"/>
                <a:gd name="T35" fmla="*/ 578 h 722"/>
                <a:gd name="T36" fmla="*/ 383 w 588"/>
                <a:gd name="T37" fmla="*/ 546 h 722"/>
                <a:gd name="T38" fmla="*/ 408 w 588"/>
                <a:gd name="T39" fmla="*/ 456 h 722"/>
                <a:gd name="T40" fmla="*/ 408 w 588"/>
                <a:gd name="T41" fmla="*/ 415 h 722"/>
                <a:gd name="T42" fmla="*/ 269 w 588"/>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722">
                  <a:moveTo>
                    <a:pt x="408" y="651"/>
                  </a:moveTo>
                  <a:cubicBezTo>
                    <a:pt x="359" y="700"/>
                    <a:pt x="314" y="721"/>
                    <a:pt x="237" y="721"/>
                  </a:cubicBezTo>
                  <a:cubicBezTo>
                    <a:pt x="155" y="721"/>
                    <a:pt x="98" y="700"/>
                    <a:pt x="57" y="660"/>
                  </a:cubicBezTo>
                  <a:cubicBezTo>
                    <a:pt x="21" y="619"/>
                    <a:pt x="0" y="562"/>
                    <a:pt x="0" y="501"/>
                  </a:cubicBezTo>
                  <a:cubicBezTo>
                    <a:pt x="0" y="391"/>
                    <a:pt x="78" y="297"/>
                    <a:pt x="241" y="297"/>
                  </a:cubicBezTo>
                  <a:lnTo>
                    <a:pt x="408" y="297"/>
                  </a:lnTo>
                  <a:lnTo>
                    <a:pt x="408" y="261"/>
                  </a:lnTo>
                  <a:cubicBezTo>
                    <a:pt x="408" y="183"/>
                    <a:pt x="371" y="151"/>
                    <a:pt x="277" y="151"/>
                  </a:cubicBezTo>
                  <a:cubicBezTo>
                    <a:pt x="208" y="151"/>
                    <a:pt x="180" y="167"/>
                    <a:pt x="143" y="208"/>
                  </a:cubicBezTo>
                  <a:lnTo>
                    <a:pt x="33" y="98"/>
                  </a:lnTo>
                  <a:cubicBezTo>
                    <a:pt x="102" y="20"/>
                    <a:pt x="167" y="0"/>
                    <a:pt x="285" y="0"/>
                  </a:cubicBezTo>
                  <a:cubicBezTo>
                    <a:pt x="481" y="0"/>
                    <a:pt x="587" y="85"/>
                    <a:pt x="587" y="248"/>
                  </a:cubicBezTo>
                  <a:lnTo>
                    <a:pt x="587" y="713"/>
                  </a:lnTo>
                  <a:lnTo>
                    <a:pt x="408" y="713"/>
                  </a:lnTo>
                  <a:lnTo>
                    <a:pt x="408" y="651"/>
                  </a:lnTo>
                  <a:close/>
                  <a:moveTo>
                    <a:pt x="269" y="415"/>
                  </a:moveTo>
                  <a:cubicBezTo>
                    <a:pt x="204" y="415"/>
                    <a:pt x="171" y="444"/>
                    <a:pt x="171" y="497"/>
                  </a:cubicBezTo>
                  <a:cubicBezTo>
                    <a:pt x="171" y="546"/>
                    <a:pt x="204" y="578"/>
                    <a:pt x="273" y="578"/>
                  </a:cubicBezTo>
                  <a:cubicBezTo>
                    <a:pt x="322" y="578"/>
                    <a:pt x="355" y="574"/>
                    <a:pt x="383" y="546"/>
                  </a:cubicBezTo>
                  <a:cubicBezTo>
                    <a:pt x="404" y="529"/>
                    <a:pt x="408" y="501"/>
                    <a:pt x="408" y="456"/>
                  </a:cubicBezTo>
                  <a:lnTo>
                    <a:pt x="408" y="415"/>
                  </a:lnTo>
                  <a:lnTo>
                    <a:pt x="269"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Line 29"/>
            <p:cNvSpPr>
              <a:spLocks noChangeShapeType="1"/>
            </p:cNvSpPr>
            <p:nvPr/>
          </p:nvSpPr>
          <p:spPr bwMode="auto">
            <a:xfrm>
              <a:off x="326" y="771"/>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0"/>
            <p:cNvSpPr>
              <a:spLocks noChangeShapeType="1"/>
            </p:cNvSpPr>
            <p:nvPr/>
          </p:nvSpPr>
          <p:spPr bwMode="auto">
            <a:xfrm flipV="1">
              <a:off x="330"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1"/>
            <p:cNvSpPr>
              <a:spLocks noChangeShapeType="1"/>
            </p:cNvSpPr>
            <p:nvPr/>
          </p:nvSpPr>
          <p:spPr bwMode="auto">
            <a:xfrm>
              <a:off x="4074" y="77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2"/>
            <p:cNvSpPr>
              <a:spLocks noChangeShapeType="1"/>
            </p:cNvSpPr>
            <p:nvPr/>
          </p:nvSpPr>
          <p:spPr bwMode="auto">
            <a:xfrm flipV="1">
              <a:off x="4074"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3"/>
            <p:cNvSpPr>
              <a:spLocks noChangeShapeType="1"/>
            </p:cNvSpPr>
            <p:nvPr/>
          </p:nvSpPr>
          <p:spPr bwMode="auto">
            <a:xfrm>
              <a:off x="5296" y="77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34"/>
            <p:cNvSpPr>
              <a:spLocks noChangeShapeType="1"/>
            </p:cNvSpPr>
            <p:nvPr/>
          </p:nvSpPr>
          <p:spPr bwMode="auto">
            <a:xfrm flipV="1">
              <a:off x="5296"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35"/>
            <p:cNvSpPr>
              <a:spLocks noChangeShapeType="1"/>
            </p:cNvSpPr>
            <p:nvPr/>
          </p:nvSpPr>
          <p:spPr bwMode="auto">
            <a:xfrm>
              <a:off x="6518" y="771"/>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36"/>
            <p:cNvSpPr>
              <a:spLocks noChangeShapeType="1"/>
            </p:cNvSpPr>
            <p:nvPr/>
          </p:nvSpPr>
          <p:spPr bwMode="auto">
            <a:xfrm flipV="1">
              <a:off x="6518"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37"/>
            <p:cNvSpPr>
              <a:spLocks noChangeShapeType="1"/>
            </p:cNvSpPr>
            <p:nvPr/>
          </p:nvSpPr>
          <p:spPr bwMode="auto">
            <a:xfrm>
              <a:off x="7741" y="771"/>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38"/>
            <p:cNvSpPr>
              <a:spLocks noChangeShapeType="1"/>
            </p:cNvSpPr>
            <p:nvPr/>
          </p:nvSpPr>
          <p:spPr bwMode="auto">
            <a:xfrm flipV="1">
              <a:off x="7741"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39"/>
            <p:cNvSpPr>
              <a:spLocks noChangeShapeType="1"/>
            </p:cNvSpPr>
            <p:nvPr/>
          </p:nvSpPr>
          <p:spPr bwMode="auto">
            <a:xfrm flipV="1">
              <a:off x="8962"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
            <p:cNvSpPr>
              <a:spLocks noChangeShapeType="1"/>
            </p:cNvSpPr>
            <p:nvPr/>
          </p:nvSpPr>
          <p:spPr bwMode="auto">
            <a:xfrm>
              <a:off x="326" y="1364"/>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1"/>
            <p:cNvSpPr>
              <a:spLocks noChangeShapeType="1"/>
            </p:cNvSpPr>
            <p:nvPr/>
          </p:nvSpPr>
          <p:spPr bwMode="auto">
            <a:xfrm flipV="1">
              <a:off x="330"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2"/>
            <p:cNvSpPr>
              <a:spLocks noChangeShapeType="1"/>
            </p:cNvSpPr>
            <p:nvPr/>
          </p:nvSpPr>
          <p:spPr bwMode="auto">
            <a:xfrm>
              <a:off x="4074" y="136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3"/>
            <p:cNvSpPr>
              <a:spLocks noChangeShapeType="1"/>
            </p:cNvSpPr>
            <p:nvPr/>
          </p:nvSpPr>
          <p:spPr bwMode="auto">
            <a:xfrm flipV="1">
              <a:off x="4074"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4"/>
            <p:cNvSpPr>
              <a:spLocks noChangeShapeType="1"/>
            </p:cNvSpPr>
            <p:nvPr/>
          </p:nvSpPr>
          <p:spPr bwMode="auto">
            <a:xfrm>
              <a:off x="5296" y="136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5"/>
            <p:cNvSpPr>
              <a:spLocks noChangeShapeType="1"/>
            </p:cNvSpPr>
            <p:nvPr/>
          </p:nvSpPr>
          <p:spPr bwMode="auto">
            <a:xfrm flipV="1">
              <a:off x="5296"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6"/>
            <p:cNvSpPr>
              <a:spLocks noChangeShapeType="1"/>
            </p:cNvSpPr>
            <p:nvPr/>
          </p:nvSpPr>
          <p:spPr bwMode="auto">
            <a:xfrm>
              <a:off x="6518" y="1364"/>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7"/>
            <p:cNvSpPr>
              <a:spLocks noChangeShapeType="1"/>
            </p:cNvSpPr>
            <p:nvPr/>
          </p:nvSpPr>
          <p:spPr bwMode="auto">
            <a:xfrm flipV="1">
              <a:off x="6518"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8"/>
            <p:cNvSpPr>
              <a:spLocks noChangeShapeType="1"/>
            </p:cNvSpPr>
            <p:nvPr/>
          </p:nvSpPr>
          <p:spPr bwMode="auto">
            <a:xfrm>
              <a:off x="7741" y="1364"/>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9"/>
            <p:cNvSpPr>
              <a:spLocks noChangeShapeType="1"/>
            </p:cNvSpPr>
            <p:nvPr/>
          </p:nvSpPr>
          <p:spPr bwMode="auto">
            <a:xfrm flipV="1">
              <a:off x="7741"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50"/>
            <p:cNvSpPr>
              <a:spLocks noChangeShapeType="1"/>
            </p:cNvSpPr>
            <p:nvPr/>
          </p:nvSpPr>
          <p:spPr bwMode="auto">
            <a:xfrm flipV="1">
              <a:off x="8962"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51"/>
            <p:cNvSpPr>
              <a:spLocks noChangeShapeType="1"/>
            </p:cNvSpPr>
            <p:nvPr/>
          </p:nvSpPr>
          <p:spPr bwMode="auto">
            <a:xfrm>
              <a:off x="326" y="1732"/>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52"/>
            <p:cNvSpPr>
              <a:spLocks noChangeShapeType="1"/>
            </p:cNvSpPr>
            <p:nvPr/>
          </p:nvSpPr>
          <p:spPr bwMode="auto">
            <a:xfrm flipV="1">
              <a:off x="330"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53"/>
            <p:cNvSpPr>
              <a:spLocks noChangeShapeType="1"/>
            </p:cNvSpPr>
            <p:nvPr/>
          </p:nvSpPr>
          <p:spPr bwMode="auto">
            <a:xfrm>
              <a:off x="4074" y="173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Line 54"/>
            <p:cNvSpPr>
              <a:spLocks noChangeShapeType="1"/>
            </p:cNvSpPr>
            <p:nvPr/>
          </p:nvSpPr>
          <p:spPr bwMode="auto">
            <a:xfrm flipV="1">
              <a:off x="4074"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55"/>
            <p:cNvSpPr>
              <a:spLocks noChangeShapeType="1"/>
            </p:cNvSpPr>
            <p:nvPr/>
          </p:nvSpPr>
          <p:spPr bwMode="auto">
            <a:xfrm>
              <a:off x="5296" y="173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0" name="Line 56"/>
            <p:cNvSpPr>
              <a:spLocks noChangeShapeType="1"/>
            </p:cNvSpPr>
            <p:nvPr/>
          </p:nvSpPr>
          <p:spPr bwMode="auto">
            <a:xfrm flipV="1">
              <a:off x="5296"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 name="Line 57"/>
            <p:cNvSpPr>
              <a:spLocks noChangeShapeType="1"/>
            </p:cNvSpPr>
            <p:nvPr/>
          </p:nvSpPr>
          <p:spPr bwMode="auto">
            <a:xfrm>
              <a:off x="6518" y="1732"/>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2" name="Line 58"/>
            <p:cNvSpPr>
              <a:spLocks noChangeShapeType="1"/>
            </p:cNvSpPr>
            <p:nvPr/>
          </p:nvSpPr>
          <p:spPr bwMode="auto">
            <a:xfrm flipV="1">
              <a:off x="6518"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3" name="Line 59"/>
            <p:cNvSpPr>
              <a:spLocks noChangeShapeType="1"/>
            </p:cNvSpPr>
            <p:nvPr/>
          </p:nvSpPr>
          <p:spPr bwMode="auto">
            <a:xfrm>
              <a:off x="7741" y="1732"/>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4" name="Line 60"/>
            <p:cNvSpPr>
              <a:spLocks noChangeShapeType="1"/>
            </p:cNvSpPr>
            <p:nvPr/>
          </p:nvSpPr>
          <p:spPr bwMode="auto">
            <a:xfrm flipV="1">
              <a:off x="7741"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5" name="Line 61"/>
            <p:cNvSpPr>
              <a:spLocks noChangeShapeType="1"/>
            </p:cNvSpPr>
            <p:nvPr/>
          </p:nvSpPr>
          <p:spPr bwMode="auto">
            <a:xfrm flipV="1">
              <a:off x="8962"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6" name="Line 62"/>
            <p:cNvSpPr>
              <a:spLocks noChangeShapeType="1"/>
            </p:cNvSpPr>
            <p:nvPr/>
          </p:nvSpPr>
          <p:spPr bwMode="auto">
            <a:xfrm>
              <a:off x="326" y="2099"/>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7" name="Line 63"/>
            <p:cNvSpPr>
              <a:spLocks noChangeShapeType="1"/>
            </p:cNvSpPr>
            <p:nvPr/>
          </p:nvSpPr>
          <p:spPr bwMode="auto">
            <a:xfrm flipV="1">
              <a:off x="330"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8" name="Line 64"/>
            <p:cNvSpPr>
              <a:spLocks noChangeShapeType="1"/>
            </p:cNvSpPr>
            <p:nvPr/>
          </p:nvSpPr>
          <p:spPr bwMode="auto">
            <a:xfrm>
              <a:off x="4074" y="2099"/>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9" name="Line 65"/>
            <p:cNvSpPr>
              <a:spLocks noChangeShapeType="1"/>
            </p:cNvSpPr>
            <p:nvPr/>
          </p:nvSpPr>
          <p:spPr bwMode="auto">
            <a:xfrm flipV="1">
              <a:off x="4074"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0" name="Line 66"/>
            <p:cNvSpPr>
              <a:spLocks noChangeShapeType="1"/>
            </p:cNvSpPr>
            <p:nvPr/>
          </p:nvSpPr>
          <p:spPr bwMode="auto">
            <a:xfrm>
              <a:off x="5296" y="2099"/>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1" name="Line 67"/>
            <p:cNvSpPr>
              <a:spLocks noChangeShapeType="1"/>
            </p:cNvSpPr>
            <p:nvPr/>
          </p:nvSpPr>
          <p:spPr bwMode="auto">
            <a:xfrm flipV="1">
              <a:off x="5296"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2" name="Line 68"/>
            <p:cNvSpPr>
              <a:spLocks noChangeShapeType="1"/>
            </p:cNvSpPr>
            <p:nvPr/>
          </p:nvSpPr>
          <p:spPr bwMode="auto">
            <a:xfrm>
              <a:off x="6518" y="2099"/>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3" name="Line 69"/>
            <p:cNvSpPr>
              <a:spLocks noChangeShapeType="1"/>
            </p:cNvSpPr>
            <p:nvPr/>
          </p:nvSpPr>
          <p:spPr bwMode="auto">
            <a:xfrm flipV="1">
              <a:off x="6518"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4" name="Line 70"/>
            <p:cNvSpPr>
              <a:spLocks noChangeShapeType="1"/>
            </p:cNvSpPr>
            <p:nvPr/>
          </p:nvSpPr>
          <p:spPr bwMode="auto">
            <a:xfrm>
              <a:off x="7741" y="2099"/>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5" name="Line 71"/>
            <p:cNvSpPr>
              <a:spLocks noChangeShapeType="1"/>
            </p:cNvSpPr>
            <p:nvPr/>
          </p:nvSpPr>
          <p:spPr bwMode="auto">
            <a:xfrm flipV="1">
              <a:off x="7741"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6" name="Line 72"/>
            <p:cNvSpPr>
              <a:spLocks noChangeShapeType="1"/>
            </p:cNvSpPr>
            <p:nvPr/>
          </p:nvSpPr>
          <p:spPr bwMode="auto">
            <a:xfrm flipV="1">
              <a:off x="8962"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7" name="Line 73"/>
            <p:cNvSpPr>
              <a:spLocks noChangeShapeType="1"/>
            </p:cNvSpPr>
            <p:nvPr/>
          </p:nvSpPr>
          <p:spPr bwMode="auto">
            <a:xfrm>
              <a:off x="326" y="2467"/>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8" name="Line 74"/>
            <p:cNvSpPr>
              <a:spLocks noChangeShapeType="1"/>
            </p:cNvSpPr>
            <p:nvPr/>
          </p:nvSpPr>
          <p:spPr bwMode="auto">
            <a:xfrm flipV="1">
              <a:off x="330"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9" name="Line 75"/>
            <p:cNvSpPr>
              <a:spLocks noChangeShapeType="1"/>
            </p:cNvSpPr>
            <p:nvPr/>
          </p:nvSpPr>
          <p:spPr bwMode="auto">
            <a:xfrm>
              <a:off x="4074" y="2467"/>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0" name="Line 76"/>
            <p:cNvSpPr>
              <a:spLocks noChangeShapeType="1"/>
            </p:cNvSpPr>
            <p:nvPr/>
          </p:nvSpPr>
          <p:spPr bwMode="auto">
            <a:xfrm flipV="1">
              <a:off x="4074"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1" name="Line 77"/>
            <p:cNvSpPr>
              <a:spLocks noChangeShapeType="1"/>
            </p:cNvSpPr>
            <p:nvPr/>
          </p:nvSpPr>
          <p:spPr bwMode="auto">
            <a:xfrm>
              <a:off x="5296" y="2467"/>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2" name="Line 78"/>
            <p:cNvSpPr>
              <a:spLocks noChangeShapeType="1"/>
            </p:cNvSpPr>
            <p:nvPr/>
          </p:nvSpPr>
          <p:spPr bwMode="auto">
            <a:xfrm flipV="1">
              <a:off x="5296"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3" name="Line 79"/>
            <p:cNvSpPr>
              <a:spLocks noChangeShapeType="1"/>
            </p:cNvSpPr>
            <p:nvPr/>
          </p:nvSpPr>
          <p:spPr bwMode="auto">
            <a:xfrm>
              <a:off x="6518" y="2467"/>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4" name="Line 80"/>
            <p:cNvSpPr>
              <a:spLocks noChangeShapeType="1"/>
            </p:cNvSpPr>
            <p:nvPr/>
          </p:nvSpPr>
          <p:spPr bwMode="auto">
            <a:xfrm flipV="1">
              <a:off x="6518"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5" name="Line 81"/>
            <p:cNvSpPr>
              <a:spLocks noChangeShapeType="1"/>
            </p:cNvSpPr>
            <p:nvPr/>
          </p:nvSpPr>
          <p:spPr bwMode="auto">
            <a:xfrm>
              <a:off x="7741" y="2467"/>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6" name="Line 82"/>
            <p:cNvSpPr>
              <a:spLocks noChangeShapeType="1"/>
            </p:cNvSpPr>
            <p:nvPr/>
          </p:nvSpPr>
          <p:spPr bwMode="auto">
            <a:xfrm flipV="1">
              <a:off x="7741"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7" name="Line 83"/>
            <p:cNvSpPr>
              <a:spLocks noChangeShapeType="1"/>
            </p:cNvSpPr>
            <p:nvPr/>
          </p:nvSpPr>
          <p:spPr bwMode="auto">
            <a:xfrm flipV="1">
              <a:off x="8962"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8" name="Line 84"/>
            <p:cNvSpPr>
              <a:spLocks noChangeShapeType="1"/>
            </p:cNvSpPr>
            <p:nvPr/>
          </p:nvSpPr>
          <p:spPr bwMode="auto">
            <a:xfrm>
              <a:off x="326" y="2834"/>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9" name="Line 85"/>
            <p:cNvSpPr>
              <a:spLocks noChangeShapeType="1"/>
            </p:cNvSpPr>
            <p:nvPr/>
          </p:nvSpPr>
          <p:spPr bwMode="auto">
            <a:xfrm flipV="1">
              <a:off x="330"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0" name="Line 86"/>
            <p:cNvSpPr>
              <a:spLocks noChangeShapeType="1"/>
            </p:cNvSpPr>
            <p:nvPr/>
          </p:nvSpPr>
          <p:spPr bwMode="auto">
            <a:xfrm>
              <a:off x="4074" y="283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1" name="Line 87"/>
            <p:cNvSpPr>
              <a:spLocks noChangeShapeType="1"/>
            </p:cNvSpPr>
            <p:nvPr/>
          </p:nvSpPr>
          <p:spPr bwMode="auto">
            <a:xfrm flipV="1">
              <a:off x="4074"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2" name="Line 88"/>
            <p:cNvSpPr>
              <a:spLocks noChangeShapeType="1"/>
            </p:cNvSpPr>
            <p:nvPr/>
          </p:nvSpPr>
          <p:spPr bwMode="auto">
            <a:xfrm>
              <a:off x="5296" y="283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3" name="Line 89"/>
            <p:cNvSpPr>
              <a:spLocks noChangeShapeType="1"/>
            </p:cNvSpPr>
            <p:nvPr/>
          </p:nvSpPr>
          <p:spPr bwMode="auto">
            <a:xfrm flipV="1">
              <a:off x="5296"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4" name="Line 90"/>
            <p:cNvSpPr>
              <a:spLocks noChangeShapeType="1"/>
            </p:cNvSpPr>
            <p:nvPr/>
          </p:nvSpPr>
          <p:spPr bwMode="auto">
            <a:xfrm>
              <a:off x="6518" y="2834"/>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5" name="Line 91"/>
            <p:cNvSpPr>
              <a:spLocks noChangeShapeType="1"/>
            </p:cNvSpPr>
            <p:nvPr/>
          </p:nvSpPr>
          <p:spPr bwMode="auto">
            <a:xfrm flipV="1">
              <a:off x="6518"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6" name="Line 92"/>
            <p:cNvSpPr>
              <a:spLocks noChangeShapeType="1"/>
            </p:cNvSpPr>
            <p:nvPr/>
          </p:nvSpPr>
          <p:spPr bwMode="auto">
            <a:xfrm>
              <a:off x="7741" y="2834"/>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7" name="Line 93"/>
            <p:cNvSpPr>
              <a:spLocks noChangeShapeType="1"/>
            </p:cNvSpPr>
            <p:nvPr/>
          </p:nvSpPr>
          <p:spPr bwMode="auto">
            <a:xfrm flipV="1">
              <a:off x="7741"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8" name="Line 94"/>
            <p:cNvSpPr>
              <a:spLocks noChangeShapeType="1"/>
            </p:cNvSpPr>
            <p:nvPr/>
          </p:nvSpPr>
          <p:spPr bwMode="auto">
            <a:xfrm flipV="1">
              <a:off x="8962"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9" name="Line 95"/>
            <p:cNvSpPr>
              <a:spLocks noChangeShapeType="1"/>
            </p:cNvSpPr>
            <p:nvPr/>
          </p:nvSpPr>
          <p:spPr bwMode="auto">
            <a:xfrm>
              <a:off x="326" y="3203"/>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0" name="Line 96"/>
            <p:cNvSpPr>
              <a:spLocks noChangeShapeType="1"/>
            </p:cNvSpPr>
            <p:nvPr/>
          </p:nvSpPr>
          <p:spPr bwMode="auto">
            <a:xfrm flipV="1">
              <a:off x="330"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1" name="Line 97"/>
            <p:cNvSpPr>
              <a:spLocks noChangeShapeType="1"/>
            </p:cNvSpPr>
            <p:nvPr/>
          </p:nvSpPr>
          <p:spPr bwMode="auto">
            <a:xfrm>
              <a:off x="4074" y="3203"/>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2" name="Line 98"/>
            <p:cNvSpPr>
              <a:spLocks noChangeShapeType="1"/>
            </p:cNvSpPr>
            <p:nvPr/>
          </p:nvSpPr>
          <p:spPr bwMode="auto">
            <a:xfrm flipV="1">
              <a:off x="4074"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3" name="Line 99"/>
            <p:cNvSpPr>
              <a:spLocks noChangeShapeType="1"/>
            </p:cNvSpPr>
            <p:nvPr/>
          </p:nvSpPr>
          <p:spPr bwMode="auto">
            <a:xfrm>
              <a:off x="5296" y="3203"/>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4" name="Line 100"/>
            <p:cNvSpPr>
              <a:spLocks noChangeShapeType="1"/>
            </p:cNvSpPr>
            <p:nvPr/>
          </p:nvSpPr>
          <p:spPr bwMode="auto">
            <a:xfrm flipV="1">
              <a:off x="5296"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5" name="Line 101"/>
            <p:cNvSpPr>
              <a:spLocks noChangeShapeType="1"/>
            </p:cNvSpPr>
            <p:nvPr/>
          </p:nvSpPr>
          <p:spPr bwMode="auto">
            <a:xfrm>
              <a:off x="6518" y="3203"/>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6" name="Line 102"/>
            <p:cNvSpPr>
              <a:spLocks noChangeShapeType="1"/>
            </p:cNvSpPr>
            <p:nvPr/>
          </p:nvSpPr>
          <p:spPr bwMode="auto">
            <a:xfrm flipV="1">
              <a:off x="6518"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7" name="Line 103"/>
            <p:cNvSpPr>
              <a:spLocks noChangeShapeType="1"/>
            </p:cNvSpPr>
            <p:nvPr/>
          </p:nvSpPr>
          <p:spPr bwMode="auto">
            <a:xfrm>
              <a:off x="7741" y="3203"/>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8" name="Line 104"/>
            <p:cNvSpPr>
              <a:spLocks noChangeShapeType="1"/>
            </p:cNvSpPr>
            <p:nvPr/>
          </p:nvSpPr>
          <p:spPr bwMode="auto">
            <a:xfrm flipV="1">
              <a:off x="7741"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9" name="Line 105"/>
            <p:cNvSpPr>
              <a:spLocks noChangeShapeType="1"/>
            </p:cNvSpPr>
            <p:nvPr/>
          </p:nvSpPr>
          <p:spPr bwMode="auto">
            <a:xfrm flipV="1">
              <a:off x="8962"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0" name="Line 106"/>
            <p:cNvSpPr>
              <a:spLocks noChangeShapeType="1"/>
            </p:cNvSpPr>
            <p:nvPr/>
          </p:nvSpPr>
          <p:spPr bwMode="auto">
            <a:xfrm>
              <a:off x="326" y="3570"/>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1" name="Line 107"/>
            <p:cNvSpPr>
              <a:spLocks noChangeShapeType="1"/>
            </p:cNvSpPr>
            <p:nvPr/>
          </p:nvSpPr>
          <p:spPr bwMode="auto">
            <a:xfrm flipV="1">
              <a:off x="330"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 name="Line 108"/>
            <p:cNvSpPr>
              <a:spLocks noChangeShapeType="1"/>
            </p:cNvSpPr>
            <p:nvPr/>
          </p:nvSpPr>
          <p:spPr bwMode="auto">
            <a:xfrm>
              <a:off x="4074" y="357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3" name="Line 109"/>
            <p:cNvSpPr>
              <a:spLocks noChangeShapeType="1"/>
            </p:cNvSpPr>
            <p:nvPr/>
          </p:nvSpPr>
          <p:spPr bwMode="auto">
            <a:xfrm flipV="1">
              <a:off x="4074"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4" name="Line 110"/>
            <p:cNvSpPr>
              <a:spLocks noChangeShapeType="1"/>
            </p:cNvSpPr>
            <p:nvPr/>
          </p:nvSpPr>
          <p:spPr bwMode="auto">
            <a:xfrm>
              <a:off x="5296" y="357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5" name="Line 111"/>
            <p:cNvSpPr>
              <a:spLocks noChangeShapeType="1"/>
            </p:cNvSpPr>
            <p:nvPr/>
          </p:nvSpPr>
          <p:spPr bwMode="auto">
            <a:xfrm flipV="1">
              <a:off x="5296"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6" name="Line 112"/>
            <p:cNvSpPr>
              <a:spLocks noChangeShapeType="1"/>
            </p:cNvSpPr>
            <p:nvPr/>
          </p:nvSpPr>
          <p:spPr bwMode="auto">
            <a:xfrm>
              <a:off x="6518" y="3570"/>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7" name="Line 113"/>
            <p:cNvSpPr>
              <a:spLocks noChangeShapeType="1"/>
            </p:cNvSpPr>
            <p:nvPr/>
          </p:nvSpPr>
          <p:spPr bwMode="auto">
            <a:xfrm flipV="1">
              <a:off x="6518"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8" name="Line 114"/>
            <p:cNvSpPr>
              <a:spLocks noChangeShapeType="1"/>
            </p:cNvSpPr>
            <p:nvPr/>
          </p:nvSpPr>
          <p:spPr bwMode="auto">
            <a:xfrm>
              <a:off x="7741" y="3570"/>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9" name="Line 115"/>
            <p:cNvSpPr>
              <a:spLocks noChangeShapeType="1"/>
            </p:cNvSpPr>
            <p:nvPr/>
          </p:nvSpPr>
          <p:spPr bwMode="auto">
            <a:xfrm flipV="1">
              <a:off x="7741"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0" name="Line 116"/>
            <p:cNvSpPr>
              <a:spLocks noChangeShapeType="1"/>
            </p:cNvSpPr>
            <p:nvPr/>
          </p:nvSpPr>
          <p:spPr bwMode="auto">
            <a:xfrm flipV="1">
              <a:off x="8962"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1" name="Line 117"/>
            <p:cNvSpPr>
              <a:spLocks noChangeShapeType="1"/>
            </p:cNvSpPr>
            <p:nvPr/>
          </p:nvSpPr>
          <p:spPr bwMode="auto">
            <a:xfrm>
              <a:off x="326" y="4042"/>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2" name="Line 118"/>
            <p:cNvSpPr>
              <a:spLocks noChangeShapeType="1"/>
            </p:cNvSpPr>
            <p:nvPr/>
          </p:nvSpPr>
          <p:spPr bwMode="auto">
            <a:xfrm flipV="1">
              <a:off x="330"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3" name="Line 119"/>
            <p:cNvSpPr>
              <a:spLocks noChangeShapeType="1"/>
            </p:cNvSpPr>
            <p:nvPr/>
          </p:nvSpPr>
          <p:spPr bwMode="auto">
            <a:xfrm>
              <a:off x="4074" y="404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4" name="Line 120"/>
            <p:cNvSpPr>
              <a:spLocks noChangeShapeType="1"/>
            </p:cNvSpPr>
            <p:nvPr/>
          </p:nvSpPr>
          <p:spPr bwMode="auto">
            <a:xfrm flipV="1">
              <a:off x="4074"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5" name="Line 121"/>
            <p:cNvSpPr>
              <a:spLocks noChangeShapeType="1"/>
            </p:cNvSpPr>
            <p:nvPr/>
          </p:nvSpPr>
          <p:spPr bwMode="auto">
            <a:xfrm>
              <a:off x="5296" y="404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6" name="Line 122"/>
            <p:cNvSpPr>
              <a:spLocks noChangeShapeType="1"/>
            </p:cNvSpPr>
            <p:nvPr/>
          </p:nvSpPr>
          <p:spPr bwMode="auto">
            <a:xfrm flipV="1">
              <a:off x="5296"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7" name="Line 123"/>
            <p:cNvSpPr>
              <a:spLocks noChangeShapeType="1"/>
            </p:cNvSpPr>
            <p:nvPr/>
          </p:nvSpPr>
          <p:spPr bwMode="auto">
            <a:xfrm>
              <a:off x="6518" y="4042"/>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8" name="Line 124"/>
            <p:cNvSpPr>
              <a:spLocks noChangeShapeType="1"/>
            </p:cNvSpPr>
            <p:nvPr/>
          </p:nvSpPr>
          <p:spPr bwMode="auto">
            <a:xfrm flipV="1">
              <a:off x="6518"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9" name="Line 125"/>
            <p:cNvSpPr>
              <a:spLocks noChangeShapeType="1"/>
            </p:cNvSpPr>
            <p:nvPr/>
          </p:nvSpPr>
          <p:spPr bwMode="auto">
            <a:xfrm>
              <a:off x="7741" y="4042"/>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0" name="Line 126"/>
            <p:cNvSpPr>
              <a:spLocks noChangeShapeType="1"/>
            </p:cNvSpPr>
            <p:nvPr/>
          </p:nvSpPr>
          <p:spPr bwMode="auto">
            <a:xfrm flipV="1">
              <a:off x="7741"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1" name="Line 127"/>
            <p:cNvSpPr>
              <a:spLocks noChangeShapeType="1"/>
            </p:cNvSpPr>
            <p:nvPr/>
          </p:nvSpPr>
          <p:spPr bwMode="auto">
            <a:xfrm flipV="1">
              <a:off x="8962"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2" name="Line 128"/>
            <p:cNvSpPr>
              <a:spLocks noChangeShapeType="1"/>
            </p:cNvSpPr>
            <p:nvPr/>
          </p:nvSpPr>
          <p:spPr bwMode="auto">
            <a:xfrm>
              <a:off x="326" y="4514"/>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3" name="Line 129"/>
            <p:cNvSpPr>
              <a:spLocks noChangeShapeType="1"/>
            </p:cNvSpPr>
            <p:nvPr/>
          </p:nvSpPr>
          <p:spPr bwMode="auto">
            <a:xfrm flipV="1">
              <a:off x="330"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4" name="Line 130"/>
            <p:cNvSpPr>
              <a:spLocks noChangeShapeType="1"/>
            </p:cNvSpPr>
            <p:nvPr/>
          </p:nvSpPr>
          <p:spPr bwMode="auto">
            <a:xfrm>
              <a:off x="4074" y="451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5" name="Line 131"/>
            <p:cNvSpPr>
              <a:spLocks noChangeShapeType="1"/>
            </p:cNvSpPr>
            <p:nvPr/>
          </p:nvSpPr>
          <p:spPr bwMode="auto">
            <a:xfrm flipV="1">
              <a:off x="4074"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6" name="Line 132"/>
            <p:cNvSpPr>
              <a:spLocks noChangeShapeType="1"/>
            </p:cNvSpPr>
            <p:nvPr/>
          </p:nvSpPr>
          <p:spPr bwMode="auto">
            <a:xfrm>
              <a:off x="5296" y="451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7" name="Line 133"/>
            <p:cNvSpPr>
              <a:spLocks noChangeShapeType="1"/>
            </p:cNvSpPr>
            <p:nvPr/>
          </p:nvSpPr>
          <p:spPr bwMode="auto">
            <a:xfrm flipV="1">
              <a:off x="5296"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8" name="Line 134"/>
            <p:cNvSpPr>
              <a:spLocks noChangeShapeType="1"/>
            </p:cNvSpPr>
            <p:nvPr/>
          </p:nvSpPr>
          <p:spPr bwMode="auto">
            <a:xfrm>
              <a:off x="6518" y="4514"/>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9" name="Line 135"/>
            <p:cNvSpPr>
              <a:spLocks noChangeShapeType="1"/>
            </p:cNvSpPr>
            <p:nvPr/>
          </p:nvSpPr>
          <p:spPr bwMode="auto">
            <a:xfrm flipV="1">
              <a:off x="6518"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0" name="Line 136"/>
            <p:cNvSpPr>
              <a:spLocks noChangeShapeType="1"/>
            </p:cNvSpPr>
            <p:nvPr/>
          </p:nvSpPr>
          <p:spPr bwMode="auto">
            <a:xfrm>
              <a:off x="7741" y="4514"/>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1" name="Line 137"/>
            <p:cNvSpPr>
              <a:spLocks noChangeShapeType="1"/>
            </p:cNvSpPr>
            <p:nvPr/>
          </p:nvSpPr>
          <p:spPr bwMode="auto">
            <a:xfrm flipV="1">
              <a:off x="7741"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2" name="Line 138"/>
            <p:cNvSpPr>
              <a:spLocks noChangeShapeType="1"/>
            </p:cNvSpPr>
            <p:nvPr/>
          </p:nvSpPr>
          <p:spPr bwMode="auto">
            <a:xfrm flipV="1">
              <a:off x="8962"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3" name="Line 139"/>
            <p:cNvSpPr>
              <a:spLocks noChangeShapeType="1"/>
            </p:cNvSpPr>
            <p:nvPr/>
          </p:nvSpPr>
          <p:spPr bwMode="auto">
            <a:xfrm>
              <a:off x="326" y="4881"/>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 name="Line 140"/>
            <p:cNvSpPr>
              <a:spLocks noChangeShapeType="1"/>
            </p:cNvSpPr>
            <p:nvPr/>
          </p:nvSpPr>
          <p:spPr bwMode="auto">
            <a:xfrm flipV="1">
              <a:off x="330"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5" name="Line 141"/>
            <p:cNvSpPr>
              <a:spLocks noChangeShapeType="1"/>
            </p:cNvSpPr>
            <p:nvPr/>
          </p:nvSpPr>
          <p:spPr bwMode="auto">
            <a:xfrm>
              <a:off x="4074" y="488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6" name="Line 142"/>
            <p:cNvSpPr>
              <a:spLocks noChangeShapeType="1"/>
            </p:cNvSpPr>
            <p:nvPr/>
          </p:nvSpPr>
          <p:spPr bwMode="auto">
            <a:xfrm flipV="1">
              <a:off x="4074"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7" name="Line 143"/>
            <p:cNvSpPr>
              <a:spLocks noChangeShapeType="1"/>
            </p:cNvSpPr>
            <p:nvPr/>
          </p:nvSpPr>
          <p:spPr bwMode="auto">
            <a:xfrm>
              <a:off x="5296" y="488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8" name="Line 144"/>
            <p:cNvSpPr>
              <a:spLocks noChangeShapeType="1"/>
            </p:cNvSpPr>
            <p:nvPr/>
          </p:nvSpPr>
          <p:spPr bwMode="auto">
            <a:xfrm flipV="1">
              <a:off x="5296"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9" name="Line 145"/>
            <p:cNvSpPr>
              <a:spLocks noChangeShapeType="1"/>
            </p:cNvSpPr>
            <p:nvPr/>
          </p:nvSpPr>
          <p:spPr bwMode="auto">
            <a:xfrm>
              <a:off x="6518" y="4881"/>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0" name="Line 146"/>
            <p:cNvSpPr>
              <a:spLocks noChangeShapeType="1"/>
            </p:cNvSpPr>
            <p:nvPr/>
          </p:nvSpPr>
          <p:spPr bwMode="auto">
            <a:xfrm flipV="1">
              <a:off x="6518"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1" name="Line 147"/>
            <p:cNvSpPr>
              <a:spLocks noChangeShapeType="1"/>
            </p:cNvSpPr>
            <p:nvPr/>
          </p:nvSpPr>
          <p:spPr bwMode="auto">
            <a:xfrm>
              <a:off x="7741" y="4881"/>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2" name="Line 148"/>
            <p:cNvSpPr>
              <a:spLocks noChangeShapeType="1"/>
            </p:cNvSpPr>
            <p:nvPr/>
          </p:nvSpPr>
          <p:spPr bwMode="auto">
            <a:xfrm flipV="1">
              <a:off x="7741"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3" name="Line 149"/>
            <p:cNvSpPr>
              <a:spLocks noChangeShapeType="1"/>
            </p:cNvSpPr>
            <p:nvPr/>
          </p:nvSpPr>
          <p:spPr bwMode="auto">
            <a:xfrm flipV="1">
              <a:off x="8962"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 name="Line 150"/>
            <p:cNvSpPr>
              <a:spLocks noChangeShapeType="1"/>
            </p:cNvSpPr>
            <p:nvPr/>
          </p:nvSpPr>
          <p:spPr bwMode="auto">
            <a:xfrm>
              <a:off x="326" y="5250"/>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5" name="Line 151"/>
            <p:cNvSpPr>
              <a:spLocks noChangeShapeType="1"/>
            </p:cNvSpPr>
            <p:nvPr/>
          </p:nvSpPr>
          <p:spPr bwMode="auto">
            <a:xfrm flipV="1">
              <a:off x="330"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6" name="Line 152"/>
            <p:cNvSpPr>
              <a:spLocks noChangeShapeType="1"/>
            </p:cNvSpPr>
            <p:nvPr/>
          </p:nvSpPr>
          <p:spPr bwMode="auto">
            <a:xfrm>
              <a:off x="4074" y="525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7" name="Line 153"/>
            <p:cNvSpPr>
              <a:spLocks noChangeShapeType="1"/>
            </p:cNvSpPr>
            <p:nvPr/>
          </p:nvSpPr>
          <p:spPr bwMode="auto">
            <a:xfrm flipV="1">
              <a:off x="4074"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8" name="Line 154"/>
            <p:cNvSpPr>
              <a:spLocks noChangeShapeType="1"/>
            </p:cNvSpPr>
            <p:nvPr/>
          </p:nvSpPr>
          <p:spPr bwMode="auto">
            <a:xfrm>
              <a:off x="5296" y="525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9" name="Line 155"/>
            <p:cNvSpPr>
              <a:spLocks noChangeShapeType="1"/>
            </p:cNvSpPr>
            <p:nvPr/>
          </p:nvSpPr>
          <p:spPr bwMode="auto">
            <a:xfrm flipV="1">
              <a:off x="5296"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0" name="Line 156"/>
            <p:cNvSpPr>
              <a:spLocks noChangeShapeType="1"/>
            </p:cNvSpPr>
            <p:nvPr/>
          </p:nvSpPr>
          <p:spPr bwMode="auto">
            <a:xfrm>
              <a:off x="6518" y="5250"/>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1" name="Line 157"/>
            <p:cNvSpPr>
              <a:spLocks noChangeShapeType="1"/>
            </p:cNvSpPr>
            <p:nvPr/>
          </p:nvSpPr>
          <p:spPr bwMode="auto">
            <a:xfrm flipV="1">
              <a:off x="6518"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2" name="Line 158"/>
            <p:cNvSpPr>
              <a:spLocks noChangeShapeType="1"/>
            </p:cNvSpPr>
            <p:nvPr/>
          </p:nvSpPr>
          <p:spPr bwMode="auto">
            <a:xfrm>
              <a:off x="7741" y="5250"/>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 name="Line 159"/>
            <p:cNvSpPr>
              <a:spLocks noChangeShapeType="1"/>
            </p:cNvSpPr>
            <p:nvPr/>
          </p:nvSpPr>
          <p:spPr bwMode="auto">
            <a:xfrm flipV="1">
              <a:off x="7741"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 name="Line 160"/>
            <p:cNvSpPr>
              <a:spLocks noChangeShapeType="1"/>
            </p:cNvSpPr>
            <p:nvPr/>
          </p:nvSpPr>
          <p:spPr bwMode="auto">
            <a:xfrm flipV="1">
              <a:off x="8962"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5" name="Line 161"/>
            <p:cNvSpPr>
              <a:spLocks noChangeShapeType="1"/>
            </p:cNvSpPr>
            <p:nvPr/>
          </p:nvSpPr>
          <p:spPr bwMode="auto">
            <a:xfrm>
              <a:off x="326" y="5617"/>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6" name="Line 162"/>
            <p:cNvSpPr>
              <a:spLocks noChangeShapeType="1"/>
            </p:cNvSpPr>
            <p:nvPr/>
          </p:nvSpPr>
          <p:spPr bwMode="auto">
            <a:xfrm flipV="1">
              <a:off x="330"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7" name="Line 163"/>
            <p:cNvSpPr>
              <a:spLocks noChangeShapeType="1"/>
            </p:cNvSpPr>
            <p:nvPr/>
          </p:nvSpPr>
          <p:spPr bwMode="auto">
            <a:xfrm>
              <a:off x="4074" y="5617"/>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8" name="Line 164"/>
            <p:cNvSpPr>
              <a:spLocks noChangeShapeType="1"/>
            </p:cNvSpPr>
            <p:nvPr/>
          </p:nvSpPr>
          <p:spPr bwMode="auto">
            <a:xfrm flipV="1">
              <a:off x="4074"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9" name="Line 165"/>
            <p:cNvSpPr>
              <a:spLocks noChangeShapeType="1"/>
            </p:cNvSpPr>
            <p:nvPr/>
          </p:nvSpPr>
          <p:spPr bwMode="auto">
            <a:xfrm>
              <a:off x="5296" y="5617"/>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0" name="Line 166"/>
            <p:cNvSpPr>
              <a:spLocks noChangeShapeType="1"/>
            </p:cNvSpPr>
            <p:nvPr/>
          </p:nvSpPr>
          <p:spPr bwMode="auto">
            <a:xfrm flipV="1">
              <a:off x="5296"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1" name="Line 167"/>
            <p:cNvSpPr>
              <a:spLocks noChangeShapeType="1"/>
            </p:cNvSpPr>
            <p:nvPr/>
          </p:nvSpPr>
          <p:spPr bwMode="auto">
            <a:xfrm>
              <a:off x="6518" y="5617"/>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2" name="Line 168"/>
            <p:cNvSpPr>
              <a:spLocks noChangeShapeType="1"/>
            </p:cNvSpPr>
            <p:nvPr/>
          </p:nvSpPr>
          <p:spPr bwMode="auto">
            <a:xfrm flipV="1">
              <a:off x="6518"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3" name="Line 169"/>
            <p:cNvSpPr>
              <a:spLocks noChangeShapeType="1"/>
            </p:cNvSpPr>
            <p:nvPr/>
          </p:nvSpPr>
          <p:spPr bwMode="auto">
            <a:xfrm>
              <a:off x="7741" y="5617"/>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 name="Line 170"/>
            <p:cNvSpPr>
              <a:spLocks noChangeShapeType="1"/>
            </p:cNvSpPr>
            <p:nvPr/>
          </p:nvSpPr>
          <p:spPr bwMode="auto">
            <a:xfrm flipV="1">
              <a:off x="7741"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5" name="Line 171"/>
            <p:cNvSpPr>
              <a:spLocks noChangeShapeType="1"/>
            </p:cNvSpPr>
            <p:nvPr/>
          </p:nvSpPr>
          <p:spPr bwMode="auto">
            <a:xfrm flipV="1">
              <a:off x="8962"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6" name="Line 172"/>
            <p:cNvSpPr>
              <a:spLocks noChangeShapeType="1"/>
            </p:cNvSpPr>
            <p:nvPr/>
          </p:nvSpPr>
          <p:spPr bwMode="auto">
            <a:xfrm>
              <a:off x="326" y="6089"/>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7" name="Line 173"/>
            <p:cNvSpPr>
              <a:spLocks noChangeShapeType="1"/>
            </p:cNvSpPr>
            <p:nvPr/>
          </p:nvSpPr>
          <p:spPr bwMode="auto">
            <a:xfrm flipV="1">
              <a:off x="330"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8" name="Line 174"/>
            <p:cNvSpPr>
              <a:spLocks noChangeShapeType="1"/>
            </p:cNvSpPr>
            <p:nvPr/>
          </p:nvSpPr>
          <p:spPr bwMode="auto">
            <a:xfrm>
              <a:off x="4074" y="6089"/>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9" name="Line 175"/>
            <p:cNvSpPr>
              <a:spLocks noChangeShapeType="1"/>
            </p:cNvSpPr>
            <p:nvPr/>
          </p:nvSpPr>
          <p:spPr bwMode="auto">
            <a:xfrm flipV="1">
              <a:off x="4074"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0" name="Line 176"/>
            <p:cNvSpPr>
              <a:spLocks noChangeShapeType="1"/>
            </p:cNvSpPr>
            <p:nvPr/>
          </p:nvSpPr>
          <p:spPr bwMode="auto">
            <a:xfrm>
              <a:off x="5296" y="6089"/>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1" name="Line 177"/>
            <p:cNvSpPr>
              <a:spLocks noChangeShapeType="1"/>
            </p:cNvSpPr>
            <p:nvPr/>
          </p:nvSpPr>
          <p:spPr bwMode="auto">
            <a:xfrm flipV="1">
              <a:off x="5296"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2" name="Line 178"/>
            <p:cNvSpPr>
              <a:spLocks noChangeShapeType="1"/>
            </p:cNvSpPr>
            <p:nvPr/>
          </p:nvSpPr>
          <p:spPr bwMode="auto">
            <a:xfrm>
              <a:off x="6518" y="6089"/>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3" name="Line 179"/>
            <p:cNvSpPr>
              <a:spLocks noChangeShapeType="1"/>
            </p:cNvSpPr>
            <p:nvPr/>
          </p:nvSpPr>
          <p:spPr bwMode="auto">
            <a:xfrm flipV="1">
              <a:off x="6518"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 name="Line 180"/>
            <p:cNvSpPr>
              <a:spLocks noChangeShapeType="1"/>
            </p:cNvSpPr>
            <p:nvPr/>
          </p:nvSpPr>
          <p:spPr bwMode="auto">
            <a:xfrm>
              <a:off x="7741" y="6089"/>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5" name="Line 181"/>
            <p:cNvSpPr>
              <a:spLocks noChangeShapeType="1"/>
            </p:cNvSpPr>
            <p:nvPr/>
          </p:nvSpPr>
          <p:spPr bwMode="auto">
            <a:xfrm flipV="1">
              <a:off x="7741"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6" name="Line 182"/>
            <p:cNvSpPr>
              <a:spLocks noChangeShapeType="1"/>
            </p:cNvSpPr>
            <p:nvPr/>
          </p:nvSpPr>
          <p:spPr bwMode="auto">
            <a:xfrm flipV="1">
              <a:off x="8962"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7" name="Line 183"/>
            <p:cNvSpPr>
              <a:spLocks noChangeShapeType="1"/>
            </p:cNvSpPr>
            <p:nvPr/>
          </p:nvSpPr>
          <p:spPr bwMode="auto">
            <a:xfrm>
              <a:off x="326" y="6456"/>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8" name="Line 184"/>
            <p:cNvSpPr>
              <a:spLocks noChangeShapeType="1"/>
            </p:cNvSpPr>
            <p:nvPr/>
          </p:nvSpPr>
          <p:spPr bwMode="auto">
            <a:xfrm flipV="1">
              <a:off x="330"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9" name="Line 185"/>
            <p:cNvSpPr>
              <a:spLocks noChangeShapeType="1"/>
            </p:cNvSpPr>
            <p:nvPr/>
          </p:nvSpPr>
          <p:spPr bwMode="auto">
            <a:xfrm>
              <a:off x="4074" y="6456"/>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0" name="Line 186"/>
            <p:cNvSpPr>
              <a:spLocks noChangeShapeType="1"/>
            </p:cNvSpPr>
            <p:nvPr/>
          </p:nvSpPr>
          <p:spPr bwMode="auto">
            <a:xfrm flipV="1">
              <a:off x="4074"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1" name="Line 187"/>
            <p:cNvSpPr>
              <a:spLocks noChangeShapeType="1"/>
            </p:cNvSpPr>
            <p:nvPr/>
          </p:nvSpPr>
          <p:spPr bwMode="auto">
            <a:xfrm>
              <a:off x="5296" y="6456"/>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2" name="Line 188"/>
            <p:cNvSpPr>
              <a:spLocks noChangeShapeType="1"/>
            </p:cNvSpPr>
            <p:nvPr/>
          </p:nvSpPr>
          <p:spPr bwMode="auto">
            <a:xfrm flipV="1">
              <a:off x="5296"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3" name="Line 189"/>
            <p:cNvSpPr>
              <a:spLocks noChangeShapeType="1"/>
            </p:cNvSpPr>
            <p:nvPr/>
          </p:nvSpPr>
          <p:spPr bwMode="auto">
            <a:xfrm>
              <a:off x="6518" y="6456"/>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4" name="Line 190"/>
            <p:cNvSpPr>
              <a:spLocks noChangeShapeType="1"/>
            </p:cNvSpPr>
            <p:nvPr/>
          </p:nvSpPr>
          <p:spPr bwMode="auto">
            <a:xfrm flipV="1">
              <a:off x="6518"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5" name="Line 191"/>
            <p:cNvSpPr>
              <a:spLocks noChangeShapeType="1"/>
            </p:cNvSpPr>
            <p:nvPr/>
          </p:nvSpPr>
          <p:spPr bwMode="auto">
            <a:xfrm>
              <a:off x="7741" y="6456"/>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6" name="Line 192"/>
            <p:cNvSpPr>
              <a:spLocks noChangeShapeType="1"/>
            </p:cNvSpPr>
            <p:nvPr/>
          </p:nvSpPr>
          <p:spPr bwMode="auto">
            <a:xfrm flipV="1">
              <a:off x="7741"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7" name="Line 193"/>
            <p:cNvSpPr>
              <a:spLocks noChangeShapeType="1"/>
            </p:cNvSpPr>
            <p:nvPr/>
          </p:nvSpPr>
          <p:spPr bwMode="auto">
            <a:xfrm flipV="1">
              <a:off x="8962"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8" name="Line 194"/>
            <p:cNvSpPr>
              <a:spLocks noChangeShapeType="1"/>
            </p:cNvSpPr>
            <p:nvPr/>
          </p:nvSpPr>
          <p:spPr bwMode="auto">
            <a:xfrm>
              <a:off x="326" y="6824"/>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9" name="Line 195"/>
            <p:cNvSpPr>
              <a:spLocks noChangeShapeType="1"/>
            </p:cNvSpPr>
            <p:nvPr/>
          </p:nvSpPr>
          <p:spPr bwMode="auto">
            <a:xfrm flipV="1">
              <a:off x="330"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0" name="Line 196"/>
            <p:cNvSpPr>
              <a:spLocks noChangeShapeType="1"/>
            </p:cNvSpPr>
            <p:nvPr/>
          </p:nvSpPr>
          <p:spPr bwMode="auto">
            <a:xfrm>
              <a:off x="4074" y="682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1" name="Line 197"/>
            <p:cNvSpPr>
              <a:spLocks noChangeShapeType="1"/>
            </p:cNvSpPr>
            <p:nvPr/>
          </p:nvSpPr>
          <p:spPr bwMode="auto">
            <a:xfrm flipV="1">
              <a:off x="4074"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2" name="Line 198"/>
            <p:cNvSpPr>
              <a:spLocks noChangeShapeType="1"/>
            </p:cNvSpPr>
            <p:nvPr/>
          </p:nvSpPr>
          <p:spPr bwMode="auto">
            <a:xfrm>
              <a:off x="5296" y="682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3" name="Line 199"/>
            <p:cNvSpPr>
              <a:spLocks noChangeShapeType="1"/>
            </p:cNvSpPr>
            <p:nvPr/>
          </p:nvSpPr>
          <p:spPr bwMode="auto">
            <a:xfrm flipV="1">
              <a:off x="5296"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4" name="Line 200"/>
            <p:cNvSpPr>
              <a:spLocks noChangeShapeType="1"/>
            </p:cNvSpPr>
            <p:nvPr/>
          </p:nvSpPr>
          <p:spPr bwMode="auto">
            <a:xfrm>
              <a:off x="6518" y="6824"/>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5" name="Line 201"/>
            <p:cNvSpPr>
              <a:spLocks noChangeShapeType="1"/>
            </p:cNvSpPr>
            <p:nvPr/>
          </p:nvSpPr>
          <p:spPr bwMode="auto">
            <a:xfrm flipV="1">
              <a:off x="6518"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6" name="Line 202"/>
            <p:cNvSpPr>
              <a:spLocks noChangeShapeType="1"/>
            </p:cNvSpPr>
            <p:nvPr/>
          </p:nvSpPr>
          <p:spPr bwMode="auto">
            <a:xfrm>
              <a:off x="7741" y="6824"/>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7" name="Line 203"/>
            <p:cNvSpPr>
              <a:spLocks noChangeShapeType="1"/>
            </p:cNvSpPr>
            <p:nvPr/>
          </p:nvSpPr>
          <p:spPr bwMode="auto">
            <a:xfrm flipV="1">
              <a:off x="7741"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8" name="Line 204"/>
            <p:cNvSpPr>
              <a:spLocks noChangeShapeType="1"/>
            </p:cNvSpPr>
            <p:nvPr/>
          </p:nvSpPr>
          <p:spPr bwMode="auto">
            <a:xfrm flipV="1">
              <a:off x="8962"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9" name="Line 205"/>
            <p:cNvSpPr>
              <a:spLocks noChangeShapeType="1"/>
            </p:cNvSpPr>
            <p:nvPr/>
          </p:nvSpPr>
          <p:spPr bwMode="auto">
            <a:xfrm>
              <a:off x="326" y="7192"/>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0" name="Line 206"/>
            <p:cNvSpPr>
              <a:spLocks noChangeShapeType="1"/>
            </p:cNvSpPr>
            <p:nvPr/>
          </p:nvSpPr>
          <p:spPr bwMode="auto">
            <a:xfrm flipV="1">
              <a:off x="330"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1" name="Line 207"/>
            <p:cNvSpPr>
              <a:spLocks noChangeShapeType="1"/>
            </p:cNvSpPr>
            <p:nvPr/>
          </p:nvSpPr>
          <p:spPr bwMode="auto">
            <a:xfrm>
              <a:off x="4074" y="719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2" name="Line 208"/>
            <p:cNvSpPr>
              <a:spLocks noChangeShapeType="1"/>
            </p:cNvSpPr>
            <p:nvPr/>
          </p:nvSpPr>
          <p:spPr bwMode="auto">
            <a:xfrm flipV="1">
              <a:off x="4074"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3" name="Line 209"/>
            <p:cNvSpPr>
              <a:spLocks noChangeShapeType="1"/>
            </p:cNvSpPr>
            <p:nvPr/>
          </p:nvSpPr>
          <p:spPr bwMode="auto">
            <a:xfrm>
              <a:off x="5296" y="719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4" name="Line 210"/>
            <p:cNvSpPr>
              <a:spLocks noChangeShapeType="1"/>
            </p:cNvSpPr>
            <p:nvPr/>
          </p:nvSpPr>
          <p:spPr bwMode="auto">
            <a:xfrm flipV="1">
              <a:off x="5296"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5" name="Line 211"/>
            <p:cNvSpPr>
              <a:spLocks noChangeShapeType="1"/>
            </p:cNvSpPr>
            <p:nvPr/>
          </p:nvSpPr>
          <p:spPr bwMode="auto">
            <a:xfrm>
              <a:off x="6518" y="7192"/>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6" name="Line 212"/>
            <p:cNvSpPr>
              <a:spLocks noChangeShapeType="1"/>
            </p:cNvSpPr>
            <p:nvPr/>
          </p:nvSpPr>
          <p:spPr bwMode="auto">
            <a:xfrm flipV="1">
              <a:off x="6518"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7" name="Line 213"/>
            <p:cNvSpPr>
              <a:spLocks noChangeShapeType="1"/>
            </p:cNvSpPr>
            <p:nvPr/>
          </p:nvSpPr>
          <p:spPr bwMode="auto">
            <a:xfrm>
              <a:off x="7741" y="7192"/>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8" name="Line 214"/>
            <p:cNvSpPr>
              <a:spLocks noChangeShapeType="1"/>
            </p:cNvSpPr>
            <p:nvPr/>
          </p:nvSpPr>
          <p:spPr bwMode="auto">
            <a:xfrm flipV="1">
              <a:off x="7741"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9" name="Line 215"/>
            <p:cNvSpPr>
              <a:spLocks noChangeShapeType="1"/>
            </p:cNvSpPr>
            <p:nvPr/>
          </p:nvSpPr>
          <p:spPr bwMode="auto">
            <a:xfrm flipV="1">
              <a:off x="8962"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0" name="Line 216"/>
            <p:cNvSpPr>
              <a:spLocks noChangeShapeType="1"/>
            </p:cNvSpPr>
            <p:nvPr/>
          </p:nvSpPr>
          <p:spPr bwMode="auto">
            <a:xfrm>
              <a:off x="326" y="7560"/>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1" name="Line 217"/>
            <p:cNvSpPr>
              <a:spLocks noChangeShapeType="1"/>
            </p:cNvSpPr>
            <p:nvPr/>
          </p:nvSpPr>
          <p:spPr bwMode="auto">
            <a:xfrm flipV="1">
              <a:off x="330"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2" name="Line 218"/>
            <p:cNvSpPr>
              <a:spLocks noChangeShapeType="1"/>
            </p:cNvSpPr>
            <p:nvPr/>
          </p:nvSpPr>
          <p:spPr bwMode="auto">
            <a:xfrm>
              <a:off x="4074" y="756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3" name="Line 219"/>
            <p:cNvSpPr>
              <a:spLocks noChangeShapeType="1"/>
            </p:cNvSpPr>
            <p:nvPr/>
          </p:nvSpPr>
          <p:spPr bwMode="auto">
            <a:xfrm flipV="1">
              <a:off x="4074"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4" name="Line 220"/>
            <p:cNvSpPr>
              <a:spLocks noChangeShapeType="1"/>
            </p:cNvSpPr>
            <p:nvPr/>
          </p:nvSpPr>
          <p:spPr bwMode="auto">
            <a:xfrm>
              <a:off x="5296" y="756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5" name="Line 221"/>
            <p:cNvSpPr>
              <a:spLocks noChangeShapeType="1"/>
            </p:cNvSpPr>
            <p:nvPr/>
          </p:nvSpPr>
          <p:spPr bwMode="auto">
            <a:xfrm flipV="1">
              <a:off x="5296"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6" name="Line 222"/>
            <p:cNvSpPr>
              <a:spLocks noChangeShapeType="1"/>
            </p:cNvSpPr>
            <p:nvPr/>
          </p:nvSpPr>
          <p:spPr bwMode="auto">
            <a:xfrm>
              <a:off x="6518" y="7560"/>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7" name="Line 223"/>
            <p:cNvSpPr>
              <a:spLocks noChangeShapeType="1"/>
            </p:cNvSpPr>
            <p:nvPr/>
          </p:nvSpPr>
          <p:spPr bwMode="auto">
            <a:xfrm flipV="1">
              <a:off x="6518"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8" name="Line 224"/>
            <p:cNvSpPr>
              <a:spLocks noChangeShapeType="1"/>
            </p:cNvSpPr>
            <p:nvPr/>
          </p:nvSpPr>
          <p:spPr bwMode="auto">
            <a:xfrm>
              <a:off x="7741" y="7560"/>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9" name="Line 225"/>
            <p:cNvSpPr>
              <a:spLocks noChangeShapeType="1"/>
            </p:cNvSpPr>
            <p:nvPr/>
          </p:nvSpPr>
          <p:spPr bwMode="auto">
            <a:xfrm flipV="1">
              <a:off x="7741"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 name="Line 226"/>
            <p:cNvSpPr>
              <a:spLocks noChangeShapeType="1"/>
            </p:cNvSpPr>
            <p:nvPr/>
          </p:nvSpPr>
          <p:spPr bwMode="auto">
            <a:xfrm flipV="1">
              <a:off x="8962"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1" name="Line 227"/>
            <p:cNvSpPr>
              <a:spLocks noChangeShapeType="1"/>
            </p:cNvSpPr>
            <p:nvPr/>
          </p:nvSpPr>
          <p:spPr bwMode="auto">
            <a:xfrm>
              <a:off x="326" y="8032"/>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2" name="Line 228"/>
            <p:cNvSpPr>
              <a:spLocks noChangeShapeType="1"/>
            </p:cNvSpPr>
            <p:nvPr/>
          </p:nvSpPr>
          <p:spPr bwMode="auto">
            <a:xfrm flipV="1">
              <a:off x="330"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3" name="Line 229"/>
            <p:cNvSpPr>
              <a:spLocks noChangeShapeType="1"/>
            </p:cNvSpPr>
            <p:nvPr/>
          </p:nvSpPr>
          <p:spPr bwMode="auto">
            <a:xfrm>
              <a:off x="4074" y="803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4" name="Line 230"/>
            <p:cNvSpPr>
              <a:spLocks noChangeShapeType="1"/>
            </p:cNvSpPr>
            <p:nvPr/>
          </p:nvSpPr>
          <p:spPr bwMode="auto">
            <a:xfrm flipV="1">
              <a:off x="4074"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5" name="Line 231"/>
            <p:cNvSpPr>
              <a:spLocks noChangeShapeType="1"/>
            </p:cNvSpPr>
            <p:nvPr/>
          </p:nvSpPr>
          <p:spPr bwMode="auto">
            <a:xfrm>
              <a:off x="5296" y="803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6" name="Line 232"/>
            <p:cNvSpPr>
              <a:spLocks noChangeShapeType="1"/>
            </p:cNvSpPr>
            <p:nvPr/>
          </p:nvSpPr>
          <p:spPr bwMode="auto">
            <a:xfrm flipV="1">
              <a:off x="5296"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7" name="Line 233"/>
            <p:cNvSpPr>
              <a:spLocks noChangeShapeType="1"/>
            </p:cNvSpPr>
            <p:nvPr/>
          </p:nvSpPr>
          <p:spPr bwMode="auto">
            <a:xfrm>
              <a:off x="6518" y="8032"/>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8" name="Line 234"/>
            <p:cNvSpPr>
              <a:spLocks noChangeShapeType="1"/>
            </p:cNvSpPr>
            <p:nvPr/>
          </p:nvSpPr>
          <p:spPr bwMode="auto">
            <a:xfrm flipV="1">
              <a:off x="6518"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9" name="Line 235"/>
            <p:cNvSpPr>
              <a:spLocks noChangeShapeType="1"/>
            </p:cNvSpPr>
            <p:nvPr/>
          </p:nvSpPr>
          <p:spPr bwMode="auto">
            <a:xfrm>
              <a:off x="7741" y="8032"/>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0" name="Line 236"/>
            <p:cNvSpPr>
              <a:spLocks noChangeShapeType="1"/>
            </p:cNvSpPr>
            <p:nvPr/>
          </p:nvSpPr>
          <p:spPr bwMode="auto">
            <a:xfrm flipV="1">
              <a:off x="7741"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1" name="Line 237"/>
            <p:cNvSpPr>
              <a:spLocks noChangeShapeType="1"/>
            </p:cNvSpPr>
            <p:nvPr/>
          </p:nvSpPr>
          <p:spPr bwMode="auto">
            <a:xfrm flipV="1">
              <a:off x="8962"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2" name="Line 238"/>
            <p:cNvSpPr>
              <a:spLocks noChangeShapeType="1"/>
            </p:cNvSpPr>
            <p:nvPr/>
          </p:nvSpPr>
          <p:spPr bwMode="auto">
            <a:xfrm>
              <a:off x="326" y="8503"/>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3" name="Line 239"/>
            <p:cNvSpPr>
              <a:spLocks noChangeShapeType="1"/>
            </p:cNvSpPr>
            <p:nvPr/>
          </p:nvSpPr>
          <p:spPr bwMode="auto">
            <a:xfrm flipV="1">
              <a:off x="330"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4" name="Line 240"/>
            <p:cNvSpPr>
              <a:spLocks noChangeShapeType="1"/>
            </p:cNvSpPr>
            <p:nvPr/>
          </p:nvSpPr>
          <p:spPr bwMode="auto">
            <a:xfrm>
              <a:off x="4074" y="8503"/>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5" name="Line 241"/>
            <p:cNvSpPr>
              <a:spLocks noChangeShapeType="1"/>
            </p:cNvSpPr>
            <p:nvPr/>
          </p:nvSpPr>
          <p:spPr bwMode="auto">
            <a:xfrm flipV="1">
              <a:off x="4074"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6" name="Line 242"/>
            <p:cNvSpPr>
              <a:spLocks noChangeShapeType="1"/>
            </p:cNvSpPr>
            <p:nvPr/>
          </p:nvSpPr>
          <p:spPr bwMode="auto">
            <a:xfrm>
              <a:off x="5296" y="8503"/>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7" name="Line 243"/>
            <p:cNvSpPr>
              <a:spLocks noChangeShapeType="1"/>
            </p:cNvSpPr>
            <p:nvPr/>
          </p:nvSpPr>
          <p:spPr bwMode="auto">
            <a:xfrm flipV="1">
              <a:off x="5296"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8" name="Line 244"/>
            <p:cNvSpPr>
              <a:spLocks noChangeShapeType="1"/>
            </p:cNvSpPr>
            <p:nvPr/>
          </p:nvSpPr>
          <p:spPr bwMode="auto">
            <a:xfrm>
              <a:off x="6518" y="8503"/>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9" name="Line 245"/>
            <p:cNvSpPr>
              <a:spLocks noChangeShapeType="1"/>
            </p:cNvSpPr>
            <p:nvPr/>
          </p:nvSpPr>
          <p:spPr bwMode="auto">
            <a:xfrm flipV="1">
              <a:off x="6518"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0" name="Line 246"/>
            <p:cNvSpPr>
              <a:spLocks noChangeShapeType="1"/>
            </p:cNvSpPr>
            <p:nvPr/>
          </p:nvSpPr>
          <p:spPr bwMode="auto">
            <a:xfrm>
              <a:off x="7741" y="8503"/>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1" name="Line 247"/>
            <p:cNvSpPr>
              <a:spLocks noChangeShapeType="1"/>
            </p:cNvSpPr>
            <p:nvPr/>
          </p:nvSpPr>
          <p:spPr bwMode="auto">
            <a:xfrm flipV="1">
              <a:off x="7741"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2" name="Line 248"/>
            <p:cNvSpPr>
              <a:spLocks noChangeShapeType="1"/>
            </p:cNvSpPr>
            <p:nvPr/>
          </p:nvSpPr>
          <p:spPr bwMode="auto">
            <a:xfrm flipV="1">
              <a:off x="8962"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3" name="Line 249"/>
            <p:cNvSpPr>
              <a:spLocks noChangeShapeType="1"/>
            </p:cNvSpPr>
            <p:nvPr/>
          </p:nvSpPr>
          <p:spPr bwMode="auto">
            <a:xfrm>
              <a:off x="326" y="8871"/>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4" name="Line 250"/>
            <p:cNvSpPr>
              <a:spLocks noChangeShapeType="1"/>
            </p:cNvSpPr>
            <p:nvPr/>
          </p:nvSpPr>
          <p:spPr bwMode="auto">
            <a:xfrm>
              <a:off x="4074" y="887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5" name="Line 251"/>
            <p:cNvSpPr>
              <a:spLocks noChangeShapeType="1"/>
            </p:cNvSpPr>
            <p:nvPr/>
          </p:nvSpPr>
          <p:spPr bwMode="auto">
            <a:xfrm>
              <a:off x="5296" y="887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6" name="Line 252"/>
            <p:cNvSpPr>
              <a:spLocks noChangeShapeType="1"/>
            </p:cNvSpPr>
            <p:nvPr/>
          </p:nvSpPr>
          <p:spPr bwMode="auto">
            <a:xfrm>
              <a:off x="6518" y="8871"/>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7" name="Line 253"/>
            <p:cNvSpPr>
              <a:spLocks noChangeShapeType="1"/>
            </p:cNvSpPr>
            <p:nvPr/>
          </p:nvSpPr>
          <p:spPr bwMode="auto">
            <a:xfrm>
              <a:off x="7741" y="8871"/>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8" name="Freeform 257"/>
            <p:cNvSpPr>
              <a:spLocks noChangeArrowheads="1"/>
            </p:cNvSpPr>
            <p:nvPr/>
          </p:nvSpPr>
          <p:spPr bwMode="auto">
            <a:xfrm>
              <a:off x="4542" y="911"/>
              <a:ext cx="115" cy="122"/>
            </a:xfrm>
            <a:custGeom>
              <a:avLst/>
              <a:gdLst>
                <a:gd name="T0" fmla="*/ 257 w 513"/>
                <a:gd name="T1" fmla="*/ 0 h 542"/>
                <a:gd name="T2" fmla="*/ 512 w 513"/>
                <a:gd name="T3" fmla="*/ 269 h 542"/>
                <a:gd name="T4" fmla="*/ 257 w 513"/>
                <a:gd name="T5" fmla="*/ 541 h 542"/>
                <a:gd name="T6" fmla="*/ 0 w 513"/>
                <a:gd name="T7" fmla="*/ 269 h 542"/>
                <a:gd name="T8" fmla="*/ 257 w 513"/>
                <a:gd name="T9" fmla="*/ 0 h 542"/>
                <a:gd name="T10" fmla="*/ 257 w 513"/>
                <a:gd name="T11" fmla="*/ 460 h 542"/>
                <a:gd name="T12" fmla="*/ 403 w 513"/>
                <a:gd name="T13" fmla="*/ 269 h 542"/>
                <a:gd name="T14" fmla="*/ 257 w 513"/>
                <a:gd name="T15" fmla="*/ 81 h 542"/>
                <a:gd name="T16" fmla="*/ 110 w 513"/>
                <a:gd name="T17" fmla="*/ 269 h 542"/>
                <a:gd name="T18" fmla="*/ 257 w 513"/>
                <a:gd name="T19" fmla="*/ 46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42">
                  <a:moveTo>
                    <a:pt x="257" y="0"/>
                  </a:moveTo>
                  <a:cubicBezTo>
                    <a:pt x="420" y="0"/>
                    <a:pt x="512" y="110"/>
                    <a:pt x="512" y="269"/>
                  </a:cubicBezTo>
                  <a:cubicBezTo>
                    <a:pt x="512" y="427"/>
                    <a:pt x="424" y="541"/>
                    <a:pt x="257" y="541"/>
                  </a:cubicBezTo>
                  <a:cubicBezTo>
                    <a:pt x="90" y="541"/>
                    <a:pt x="0" y="431"/>
                    <a:pt x="0" y="269"/>
                  </a:cubicBezTo>
                  <a:cubicBezTo>
                    <a:pt x="0" y="106"/>
                    <a:pt x="90" y="0"/>
                    <a:pt x="257" y="0"/>
                  </a:cubicBezTo>
                  <a:close/>
                  <a:moveTo>
                    <a:pt x="257" y="460"/>
                  </a:moveTo>
                  <a:cubicBezTo>
                    <a:pt x="363" y="460"/>
                    <a:pt x="403" y="366"/>
                    <a:pt x="403" y="269"/>
                  </a:cubicBezTo>
                  <a:cubicBezTo>
                    <a:pt x="403" y="175"/>
                    <a:pt x="363" y="81"/>
                    <a:pt x="257" y="81"/>
                  </a:cubicBezTo>
                  <a:cubicBezTo>
                    <a:pt x="151" y="81"/>
                    <a:pt x="110" y="175"/>
                    <a:pt x="110" y="269"/>
                  </a:cubicBezTo>
                  <a:cubicBezTo>
                    <a:pt x="110" y="366"/>
                    <a:pt x="151" y="460"/>
                    <a:pt x="257" y="46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9" name="Freeform 258"/>
            <p:cNvSpPr>
              <a:spLocks noChangeArrowheads="1"/>
            </p:cNvSpPr>
            <p:nvPr/>
          </p:nvSpPr>
          <p:spPr bwMode="auto">
            <a:xfrm>
              <a:off x="4679" y="944"/>
              <a:ext cx="80" cy="89"/>
            </a:xfrm>
            <a:custGeom>
              <a:avLst/>
              <a:gdLst>
                <a:gd name="T0" fmla="*/ 350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6 w 359"/>
                <a:gd name="T21" fmla="*/ 192 h 396"/>
                <a:gd name="T22" fmla="*/ 256 w 359"/>
                <a:gd name="T23" fmla="*/ 5 h 396"/>
                <a:gd name="T24" fmla="*/ 358 w 359"/>
                <a:gd name="T25" fmla="*/ 5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6" y="387"/>
                  </a:lnTo>
                  <a:lnTo>
                    <a:pt x="256" y="334"/>
                  </a:lnTo>
                  <a:lnTo>
                    <a:pt x="256"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6" y="241"/>
                    <a:pt x="256" y="192"/>
                  </a:cubicBezTo>
                  <a:lnTo>
                    <a:pt x="256" y="5"/>
                  </a:lnTo>
                  <a:lnTo>
                    <a:pt x="358" y="5"/>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0" name="Freeform 259"/>
            <p:cNvSpPr>
              <a:spLocks noChangeArrowheads="1"/>
            </p:cNvSpPr>
            <p:nvPr/>
          </p:nvSpPr>
          <p:spPr bwMode="auto">
            <a:xfrm>
              <a:off x="4782" y="942"/>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3"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1" name="Freeform 260"/>
            <p:cNvSpPr>
              <a:spLocks noChangeArrowheads="1"/>
            </p:cNvSpPr>
            <p:nvPr/>
          </p:nvSpPr>
          <p:spPr bwMode="auto">
            <a:xfrm>
              <a:off x="4169" y="1115"/>
              <a:ext cx="116" cy="122"/>
            </a:xfrm>
            <a:custGeom>
              <a:avLst/>
              <a:gdLst>
                <a:gd name="T0" fmla="*/ 257 w 514"/>
                <a:gd name="T1" fmla="*/ 0 h 542"/>
                <a:gd name="T2" fmla="*/ 513 w 514"/>
                <a:gd name="T3" fmla="*/ 268 h 542"/>
                <a:gd name="T4" fmla="*/ 257 w 514"/>
                <a:gd name="T5" fmla="*/ 541 h 542"/>
                <a:gd name="T6" fmla="*/ 0 w 514"/>
                <a:gd name="T7" fmla="*/ 268 h 542"/>
                <a:gd name="T8" fmla="*/ 257 w 514"/>
                <a:gd name="T9" fmla="*/ 0 h 542"/>
                <a:gd name="T10" fmla="*/ 257 w 514"/>
                <a:gd name="T11" fmla="*/ 460 h 542"/>
                <a:gd name="T12" fmla="*/ 403 w 514"/>
                <a:gd name="T13" fmla="*/ 268 h 542"/>
                <a:gd name="T14" fmla="*/ 257 w 514"/>
                <a:gd name="T15" fmla="*/ 81 h 542"/>
                <a:gd name="T16" fmla="*/ 110 w 514"/>
                <a:gd name="T17" fmla="*/ 268 h 542"/>
                <a:gd name="T18" fmla="*/ 257 w 514"/>
                <a:gd name="T19" fmla="*/ 46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542">
                  <a:moveTo>
                    <a:pt x="257" y="0"/>
                  </a:moveTo>
                  <a:cubicBezTo>
                    <a:pt x="420" y="0"/>
                    <a:pt x="513" y="109"/>
                    <a:pt x="513" y="268"/>
                  </a:cubicBezTo>
                  <a:cubicBezTo>
                    <a:pt x="513" y="426"/>
                    <a:pt x="424" y="541"/>
                    <a:pt x="257" y="541"/>
                  </a:cubicBezTo>
                  <a:cubicBezTo>
                    <a:pt x="90" y="541"/>
                    <a:pt x="0" y="430"/>
                    <a:pt x="0" y="268"/>
                  </a:cubicBezTo>
                  <a:cubicBezTo>
                    <a:pt x="0" y="105"/>
                    <a:pt x="90" y="0"/>
                    <a:pt x="257" y="0"/>
                  </a:cubicBezTo>
                  <a:close/>
                  <a:moveTo>
                    <a:pt x="257" y="460"/>
                  </a:moveTo>
                  <a:cubicBezTo>
                    <a:pt x="363" y="460"/>
                    <a:pt x="403" y="366"/>
                    <a:pt x="403" y="268"/>
                  </a:cubicBezTo>
                  <a:cubicBezTo>
                    <a:pt x="403" y="175"/>
                    <a:pt x="363" y="81"/>
                    <a:pt x="257" y="81"/>
                  </a:cubicBezTo>
                  <a:cubicBezTo>
                    <a:pt x="151" y="81"/>
                    <a:pt x="110" y="175"/>
                    <a:pt x="110" y="268"/>
                  </a:cubicBezTo>
                  <a:cubicBezTo>
                    <a:pt x="110" y="366"/>
                    <a:pt x="151" y="460"/>
                    <a:pt x="257" y="46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2" name="Freeform 261"/>
            <p:cNvSpPr>
              <a:spLocks noChangeArrowheads="1"/>
            </p:cNvSpPr>
            <p:nvPr/>
          </p:nvSpPr>
          <p:spPr bwMode="auto">
            <a:xfrm>
              <a:off x="4306" y="1146"/>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3"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3" name="Freeform 262"/>
            <p:cNvSpPr>
              <a:spLocks noChangeArrowheads="1"/>
            </p:cNvSpPr>
            <p:nvPr/>
          </p:nvSpPr>
          <p:spPr bwMode="auto">
            <a:xfrm>
              <a:off x="4367" y="1146"/>
              <a:ext cx="84" cy="127"/>
            </a:xfrm>
            <a:custGeom>
              <a:avLst/>
              <a:gdLst>
                <a:gd name="T0" fmla="*/ 374 w 375"/>
                <a:gd name="T1" fmla="*/ 8 h 563"/>
                <a:gd name="T2" fmla="*/ 374 w 375"/>
                <a:gd name="T3" fmla="*/ 358 h 563"/>
                <a:gd name="T4" fmla="*/ 171 w 375"/>
                <a:gd name="T5" fmla="*/ 562 h 563"/>
                <a:gd name="T6" fmla="*/ 36 w 375"/>
                <a:gd name="T7" fmla="*/ 538 h 563"/>
                <a:gd name="T8" fmla="*/ 44 w 375"/>
                <a:gd name="T9" fmla="*/ 452 h 563"/>
                <a:gd name="T10" fmla="*/ 158 w 375"/>
                <a:gd name="T11" fmla="*/ 485 h 563"/>
                <a:gd name="T12" fmla="*/ 276 w 375"/>
                <a:gd name="T13" fmla="*/ 334 h 563"/>
                <a:gd name="T14" fmla="*/ 276 w 375"/>
                <a:gd name="T15" fmla="*/ 334 h 563"/>
                <a:gd name="T16" fmla="*/ 158 w 375"/>
                <a:gd name="T17" fmla="*/ 395 h 563"/>
                <a:gd name="T18" fmla="*/ 0 w 375"/>
                <a:gd name="T19" fmla="*/ 200 h 563"/>
                <a:gd name="T20" fmla="*/ 162 w 375"/>
                <a:gd name="T21" fmla="*/ 0 h 563"/>
                <a:gd name="T22" fmla="*/ 281 w 375"/>
                <a:gd name="T23" fmla="*/ 61 h 563"/>
                <a:gd name="T24" fmla="*/ 281 w 375"/>
                <a:gd name="T25" fmla="*/ 61 h 563"/>
                <a:gd name="T26" fmla="*/ 281 w 375"/>
                <a:gd name="T27" fmla="*/ 8 h 563"/>
                <a:gd name="T28" fmla="*/ 374 w 375"/>
                <a:gd name="T29" fmla="*/ 8 h 563"/>
                <a:gd name="T30" fmla="*/ 272 w 375"/>
                <a:gd name="T31" fmla="*/ 200 h 563"/>
                <a:gd name="T32" fmla="*/ 187 w 375"/>
                <a:gd name="T33" fmla="*/ 82 h 563"/>
                <a:gd name="T34" fmla="*/ 97 w 375"/>
                <a:gd name="T35" fmla="*/ 204 h 563"/>
                <a:gd name="T36" fmla="*/ 183 w 375"/>
                <a:gd name="T37" fmla="*/ 322 h 563"/>
                <a:gd name="T38" fmla="*/ 272 w 375"/>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8"/>
                  </a:lnTo>
                  <a:cubicBezTo>
                    <a:pt x="374" y="464"/>
                    <a:pt x="333" y="562"/>
                    <a:pt x="171" y="562"/>
                  </a:cubicBezTo>
                  <a:cubicBezTo>
                    <a:pt x="130" y="562"/>
                    <a:pt x="85" y="558"/>
                    <a:pt x="36" y="538"/>
                  </a:cubicBezTo>
                  <a:lnTo>
                    <a:pt x="44" y="452"/>
                  </a:lnTo>
                  <a:cubicBezTo>
                    <a:pt x="77" y="468"/>
                    <a:pt x="126" y="485"/>
                    <a:pt x="158" y="485"/>
                  </a:cubicBezTo>
                  <a:cubicBezTo>
                    <a:pt x="268" y="485"/>
                    <a:pt x="276" y="403"/>
                    <a:pt x="276" y="334"/>
                  </a:cubicBezTo>
                  <a:lnTo>
                    <a:pt x="276" y="334"/>
                  </a:lnTo>
                  <a:cubicBezTo>
                    <a:pt x="256" y="367"/>
                    <a:pt x="211" y="395"/>
                    <a:pt x="158" y="395"/>
                  </a:cubicBezTo>
                  <a:cubicBezTo>
                    <a:pt x="44" y="395"/>
                    <a:pt x="0" y="306"/>
                    <a:pt x="0" y="200"/>
                  </a:cubicBezTo>
                  <a:cubicBezTo>
                    <a:pt x="0" y="106"/>
                    <a:pt x="48" y="0"/>
                    <a:pt x="162" y="0"/>
                  </a:cubicBezTo>
                  <a:cubicBezTo>
                    <a:pt x="215" y="0"/>
                    <a:pt x="252" y="16"/>
                    <a:pt x="281" y="61"/>
                  </a:cubicBezTo>
                  <a:lnTo>
                    <a:pt x="281" y="61"/>
                  </a:lnTo>
                  <a:lnTo>
                    <a:pt x="281" y="8"/>
                  </a:lnTo>
                  <a:lnTo>
                    <a:pt x="374" y="8"/>
                  </a:lnTo>
                  <a:close/>
                  <a:moveTo>
                    <a:pt x="272" y="200"/>
                  </a:moveTo>
                  <a:cubicBezTo>
                    <a:pt x="272" y="135"/>
                    <a:pt x="248" y="82"/>
                    <a:pt x="187" y="82"/>
                  </a:cubicBezTo>
                  <a:cubicBezTo>
                    <a:pt x="118" y="82"/>
                    <a:pt x="97" y="143"/>
                    <a:pt x="97" y="204"/>
                  </a:cubicBezTo>
                  <a:cubicBezTo>
                    <a:pt x="97" y="257"/>
                    <a:pt x="126" y="322"/>
                    <a:pt x="183" y="322"/>
                  </a:cubicBezTo>
                  <a:cubicBezTo>
                    <a:pt x="248" y="318"/>
                    <a:pt x="272" y="261"/>
                    <a:pt x="272"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4" name="Freeform 263"/>
            <p:cNvSpPr>
              <a:spLocks noChangeArrowheads="1"/>
            </p:cNvSpPr>
            <p:nvPr/>
          </p:nvSpPr>
          <p:spPr bwMode="auto">
            <a:xfrm>
              <a:off x="4470" y="1146"/>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8 w 347"/>
                <a:gd name="T31" fmla="*/ 114 h 404"/>
                <a:gd name="T32" fmla="*/ 40 w 347"/>
                <a:gd name="T33" fmla="*/ 29 h 404"/>
                <a:gd name="T34" fmla="*/ 158 w 347"/>
                <a:gd name="T35" fmla="*/ 330 h 404"/>
                <a:gd name="T36" fmla="*/ 228 w 347"/>
                <a:gd name="T37" fmla="*/ 297 h 404"/>
                <a:gd name="T38" fmla="*/ 248 w 347"/>
                <a:gd name="T39" fmla="*/ 216 h 404"/>
                <a:gd name="T40" fmla="*/ 203 w 347"/>
                <a:gd name="T41" fmla="*/ 216 h 404"/>
                <a:gd name="T42" fmla="*/ 93 w 347"/>
                <a:gd name="T43" fmla="*/ 281 h 404"/>
                <a:gd name="T44" fmla="*/ 158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199"/>
                    <a:pt x="65" y="179"/>
                  </a:cubicBezTo>
                  <a:cubicBezTo>
                    <a:pt x="101" y="158"/>
                    <a:pt x="154" y="155"/>
                    <a:pt x="195" y="155"/>
                  </a:cubicBezTo>
                  <a:lnTo>
                    <a:pt x="252" y="155"/>
                  </a:lnTo>
                  <a:cubicBezTo>
                    <a:pt x="252" y="94"/>
                    <a:pt x="224" y="73"/>
                    <a:pt x="167" y="73"/>
                  </a:cubicBezTo>
                  <a:cubicBezTo>
                    <a:pt x="126" y="73"/>
                    <a:pt x="81" y="90"/>
                    <a:pt x="48" y="114"/>
                  </a:cubicBezTo>
                  <a:lnTo>
                    <a:pt x="40" y="29"/>
                  </a:lnTo>
                  <a:close/>
                  <a:moveTo>
                    <a:pt x="158" y="330"/>
                  </a:moveTo>
                  <a:cubicBezTo>
                    <a:pt x="191" y="330"/>
                    <a:pt x="211" y="317"/>
                    <a:pt x="228" y="297"/>
                  </a:cubicBezTo>
                  <a:cubicBezTo>
                    <a:pt x="244" y="276"/>
                    <a:pt x="248" y="249"/>
                    <a:pt x="248" y="216"/>
                  </a:cubicBezTo>
                  <a:lnTo>
                    <a:pt x="203" y="216"/>
                  </a:lnTo>
                  <a:cubicBezTo>
                    <a:pt x="158" y="216"/>
                    <a:pt x="93" y="224"/>
                    <a:pt x="93" y="281"/>
                  </a:cubicBezTo>
                  <a:cubicBezTo>
                    <a:pt x="93" y="318"/>
                    <a:pt x="122" y="330"/>
                    <a:pt x="158"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5" name="Freeform 264"/>
            <p:cNvSpPr>
              <a:spLocks noChangeArrowheads="1"/>
            </p:cNvSpPr>
            <p:nvPr/>
          </p:nvSpPr>
          <p:spPr bwMode="auto">
            <a:xfrm>
              <a:off x="4570" y="1146"/>
              <a:ext cx="79" cy="89"/>
            </a:xfrm>
            <a:custGeom>
              <a:avLst/>
              <a:gdLst>
                <a:gd name="T0" fmla="*/ 0 w 351"/>
                <a:gd name="T1" fmla="*/ 8 h 396"/>
                <a:gd name="T2" fmla="*/ 94 w 351"/>
                <a:gd name="T3" fmla="*/ 8 h 396"/>
                <a:gd name="T4" fmla="*/ 94 w 351"/>
                <a:gd name="T5" fmla="*/ 61 h 396"/>
                <a:gd name="T6" fmla="*/ 94 w 351"/>
                <a:gd name="T7" fmla="*/ 61 h 396"/>
                <a:gd name="T8" fmla="*/ 220 w 351"/>
                <a:gd name="T9" fmla="*/ 0 h 396"/>
                <a:gd name="T10" fmla="*/ 350 w 351"/>
                <a:gd name="T11" fmla="*/ 151 h 396"/>
                <a:gd name="T12" fmla="*/ 350 w 351"/>
                <a:gd name="T13" fmla="*/ 395 h 396"/>
                <a:gd name="T14" fmla="*/ 249 w 351"/>
                <a:gd name="T15" fmla="*/ 395 h 396"/>
                <a:gd name="T16" fmla="*/ 249 w 351"/>
                <a:gd name="T17" fmla="*/ 187 h 396"/>
                <a:gd name="T18" fmla="*/ 184 w 351"/>
                <a:gd name="T19" fmla="*/ 78 h 396"/>
                <a:gd name="T20" fmla="*/ 94 w 351"/>
                <a:gd name="T21" fmla="*/ 204 h 396"/>
                <a:gd name="T22" fmla="*/ 94 w 351"/>
                <a:gd name="T23" fmla="*/ 391 h 396"/>
                <a:gd name="T24" fmla="*/ 0 w 351"/>
                <a:gd name="T25" fmla="*/ 391 h 396"/>
                <a:gd name="T26" fmla="*/ 0 w 351"/>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96">
                  <a:moveTo>
                    <a:pt x="0" y="8"/>
                  </a:moveTo>
                  <a:lnTo>
                    <a:pt x="94" y="8"/>
                  </a:lnTo>
                  <a:lnTo>
                    <a:pt x="94" y="61"/>
                  </a:lnTo>
                  <a:lnTo>
                    <a:pt x="94" y="61"/>
                  </a:lnTo>
                  <a:cubicBezTo>
                    <a:pt x="127" y="16"/>
                    <a:pt x="167" y="0"/>
                    <a:pt x="220" y="0"/>
                  </a:cubicBezTo>
                  <a:cubicBezTo>
                    <a:pt x="310" y="0"/>
                    <a:pt x="350" y="65"/>
                    <a:pt x="350" y="151"/>
                  </a:cubicBezTo>
                  <a:lnTo>
                    <a:pt x="350" y="395"/>
                  </a:lnTo>
                  <a:lnTo>
                    <a:pt x="249" y="395"/>
                  </a:lnTo>
                  <a:lnTo>
                    <a:pt x="249" y="187"/>
                  </a:lnTo>
                  <a:cubicBezTo>
                    <a:pt x="249" y="139"/>
                    <a:pt x="249" y="78"/>
                    <a:pt x="184" y="78"/>
                  </a:cubicBezTo>
                  <a:cubicBezTo>
                    <a:pt x="110" y="78"/>
                    <a:pt x="94" y="155"/>
                    <a:pt x="94" y="204"/>
                  </a:cubicBezTo>
                  <a:lnTo>
                    <a:pt x="94"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 name="Freeform 265"/>
            <p:cNvSpPr>
              <a:spLocks noChangeArrowheads="1"/>
            </p:cNvSpPr>
            <p:nvPr/>
          </p:nvSpPr>
          <p:spPr bwMode="auto">
            <a:xfrm>
              <a:off x="4674" y="1110"/>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7" name="Freeform 266"/>
            <p:cNvSpPr>
              <a:spLocks noChangeArrowheads="1"/>
            </p:cNvSpPr>
            <p:nvPr/>
          </p:nvSpPr>
          <p:spPr bwMode="auto">
            <a:xfrm>
              <a:off x="4715" y="1148"/>
              <a:ext cx="72" cy="86"/>
            </a:xfrm>
            <a:custGeom>
              <a:avLst/>
              <a:gdLst>
                <a:gd name="T0" fmla="*/ 8 w 322"/>
                <a:gd name="T1" fmla="*/ 0 h 384"/>
                <a:gd name="T2" fmla="*/ 313 w 322"/>
                <a:gd name="T3" fmla="*/ 0 h 384"/>
                <a:gd name="T4" fmla="*/ 313 w 322"/>
                <a:gd name="T5" fmla="*/ 82 h 384"/>
                <a:gd name="T6" fmla="*/ 122 w 322"/>
                <a:gd name="T7" fmla="*/ 306 h 384"/>
                <a:gd name="T8" fmla="*/ 321 w 322"/>
                <a:gd name="T9" fmla="*/ 306 h 384"/>
                <a:gd name="T10" fmla="*/ 321 w 322"/>
                <a:gd name="T11" fmla="*/ 383 h 384"/>
                <a:gd name="T12" fmla="*/ 0 w 322"/>
                <a:gd name="T13" fmla="*/ 383 h 384"/>
                <a:gd name="T14" fmla="*/ 0 w 322"/>
                <a:gd name="T15" fmla="*/ 302 h 384"/>
                <a:gd name="T16" fmla="*/ 195 w 322"/>
                <a:gd name="T17" fmla="*/ 74 h 384"/>
                <a:gd name="T18" fmla="*/ 8 w 322"/>
                <a:gd name="T19" fmla="*/ 74 h 384"/>
                <a:gd name="T20" fmla="*/ 8 w 322"/>
                <a:gd name="T2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384">
                  <a:moveTo>
                    <a:pt x="8" y="0"/>
                  </a:moveTo>
                  <a:lnTo>
                    <a:pt x="313" y="0"/>
                  </a:lnTo>
                  <a:lnTo>
                    <a:pt x="313" y="82"/>
                  </a:lnTo>
                  <a:lnTo>
                    <a:pt x="122" y="306"/>
                  </a:lnTo>
                  <a:lnTo>
                    <a:pt x="321" y="306"/>
                  </a:lnTo>
                  <a:lnTo>
                    <a:pt x="321" y="383"/>
                  </a:lnTo>
                  <a:lnTo>
                    <a:pt x="0" y="383"/>
                  </a:lnTo>
                  <a:lnTo>
                    <a:pt x="0" y="302"/>
                  </a:lnTo>
                  <a:lnTo>
                    <a:pt x="195" y="74"/>
                  </a:lnTo>
                  <a:lnTo>
                    <a:pt x="8" y="74"/>
                  </a:lnTo>
                  <a:lnTo>
                    <a:pt x="8"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8" name="Freeform 267"/>
            <p:cNvSpPr>
              <a:spLocks noChangeArrowheads="1"/>
            </p:cNvSpPr>
            <p:nvPr/>
          </p:nvSpPr>
          <p:spPr bwMode="auto">
            <a:xfrm>
              <a:off x="4801" y="1146"/>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5 w 347"/>
                <a:gd name="T23" fmla="*/ 179 h 404"/>
                <a:gd name="T24" fmla="*/ 196 w 347"/>
                <a:gd name="T25" fmla="*/ 155 h 404"/>
                <a:gd name="T26" fmla="*/ 253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9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2" y="12"/>
                    <a:pt x="131"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3" y="375"/>
                    <a:pt x="253" y="350"/>
                    <a:pt x="253" y="338"/>
                  </a:cubicBezTo>
                  <a:lnTo>
                    <a:pt x="253" y="338"/>
                  </a:lnTo>
                  <a:cubicBezTo>
                    <a:pt x="228" y="379"/>
                    <a:pt x="179" y="403"/>
                    <a:pt x="135" y="403"/>
                  </a:cubicBezTo>
                  <a:cubicBezTo>
                    <a:pt x="65" y="403"/>
                    <a:pt x="0" y="363"/>
                    <a:pt x="0" y="289"/>
                  </a:cubicBezTo>
                  <a:cubicBezTo>
                    <a:pt x="0" y="232"/>
                    <a:pt x="29" y="199"/>
                    <a:pt x="65" y="179"/>
                  </a:cubicBezTo>
                  <a:cubicBezTo>
                    <a:pt x="102" y="158"/>
                    <a:pt x="155" y="155"/>
                    <a:pt x="196" y="155"/>
                  </a:cubicBezTo>
                  <a:lnTo>
                    <a:pt x="253" y="155"/>
                  </a:lnTo>
                  <a:cubicBezTo>
                    <a:pt x="253" y="94"/>
                    <a:pt x="224" y="73"/>
                    <a:pt x="167" y="73"/>
                  </a:cubicBezTo>
                  <a:cubicBezTo>
                    <a:pt x="127" y="73"/>
                    <a:pt x="82" y="90"/>
                    <a:pt x="49" y="114"/>
                  </a:cubicBezTo>
                  <a:lnTo>
                    <a:pt x="41" y="29"/>
                  </a:lnTo>
                  <a:close/>
                  <a:moveTo>
                    <a:pt x="159" y="330"/>
                  </a:moveTo>
                  <a:cubicBezTo>
                    <a:pt x="192" y="330"/>
                    <a:pt x="212" y="317"/>
                    <a:pt x="228" y="297"/>
                  </a:cubicBezTo>
                  <a:cubicBezTo>
                    <a:pt x="245" y="276"/>
                    <a:pt x="249" y="249"/>
                    <a:pt x="249" y="216"/>
                  </a:cubicBezTo>
                  <a:lnTo>
                    <a:pt x="204" y="216"/>
                  </a:lnTo>
                  <a:cubicBezTo>
                    <a:pt x="159" y="216"/>
                    <a:pt x="94" y="224"/>
                    <a:pt x="94" y="281"/>
                  </a:cubicBezTo>
                  <a:cubicBezTo>
                    <a:pt x="94"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 name="Freeform 268"/>
            <p:cNvSpPr>
              <a:spLocks noChangeArrowheads="1"/>
            </p:cNvSpPr>
            <p:nvPr/>
          </p:nvSpPr>
          <p:spPr bwMode="auto">
            <a:xfrm>
              <a:off x="4891" y="1123"/>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0" name="Freeform 269"/>
            <p:cNvSpPr>
              <a:spLocks noChangeArrowheads="1"/>
            </p:cNvSpPr>
            <p:nvPr/>
          </p:nvSpPr>
          <p:spPr bwMode="auto">
            <a:xfrm>
              <a:off x="4967" y="1110"/>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 name="Freeform 270"/>
            <p:cNvSpPr>
              <a:spLocks noChangeArrowheads="1"/>
            </p:cNvSpPr>
            <p:nvPr/>
          </p:nvSpPr>
          <p:spPr bwMode="auto">
            <a:xfrm>
              <a:off x="5007" y="1146"/>
              <a:ext cx="92" cy="91"/>
            </a:xfrm>
            <a:custGeom>
              <a:avLst/>
              <a:gdLst>
                <a:gd name="T0" fmla="*/ 204 w 409"/>
                <a:gd name="T1" fmla="*/ 0 h 404"/>
                <a:gd name="T2" fmla="*/ 408 w 409"/>
                <a:gd name="T3" fmla="*/ 204 h 404"/>
                <a:gd name="T4" fmla="*/ 204 w 409"/>
                <a:gd name="T5" fmla="*/ 403 h 404"/>
                <a:gd name="T6" fmla="*/ 0 w 409"/>
                <a:gd name="T7" fmla="*/ 204 h 404"/>
                <a:gd name="T8" fmla="*/ 204 w 409"/>
                <a:gd name="T9" fmla="*/ 0 h 404"/>
                <a:gd name="T10" fmla="*/ 204 w 409"/>
                <a:gd name="T11" fmla="*/ 326 h 404"/>
                <a:gd name="T12" fmla="*/ 302 w 409"/>
                <a:gd name="T13" fmla="*/ 192 h 404"/>
                <a:gd name="T14" fmla="*/ 204 w 409"/>
                <a:gd name="T15" fmla="*/ 78 h 404"/>
                <a:gd name="T16" fmla="*/ 106 w 409"/>
                <a:gd name="T17" fmla="*/ 192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8"/>
                    <a:pt x="408" y="204"/>
                  </a:cubicBezTo>
                  <a:cubicBezTo>
                    <a:pt x="408" y="314"/>
                    <a:pt x="334" y="403"/>
                    <a:pt x="204" y="403"/>
                  </a:cubicBezTo>
                  <a:cubicBezTo>
                    <a:pt x="78" y="403"/>
                    <a:pt x="0" y="314"/>
                    <a:pt x="0" y="204"/>
                  </a:cubicBezTo>
                  <a:cubicBezTo>
                    <a:pt x="0" y="78"/>
                    <a:pt x="90" y="0"/>
                    <a:pt x="204" y="0"/>
                  </a:cubicBezTo>
                  <a:close/>
                  <a:moveTo>
                    <a:pt x="204" y="326"/>
                  </a:moveTo>
                  <a:cubicBezTo>
                    <a:pt x="281" y="326"/>
                    <a:pt x="302" y="257"/>
                    <a:pt x="302" y="192"/>
                  </a:cubicBezTo>
                  <a:cubicBezTo>
                    <a:pt x="302" y="130"/>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2" name="Freeform 271"/>
            <p:cNvSpPr>
              <a:spLocks noChangeArrowheads="1"/>
            </p:cNvSpPr>
            <p:nvPr/>
          </p:nvSpPr>
          <p:spPr bwMode="auto">
            <a:xfrm>
              <a:off x="5116" y="1146"/>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3" name="Freeform 272"/>
            <p:cNvSpPr>
              <a:spLocks noChangeArrowheads="1"/>
            </p:cNvSpPr>
            <p:nvPr/>
          </p:nvSpPr>
          <p:spPr bwMode="auto">
            <a:xfrm>
              <a:off x="5601" y="911"/>
              <a:ext cx="76" cy="122"/>
            </a:xfrm>
            <a:custGeom>
              <a:avLst/>
              <a:gdLst>
                <a:gd name="T0" fmla="*/ 298 w 339"/>
                <a:gd name="T1" fmla="*/ 106 h 542"/>
                <a:gd name="T2" fmla="*/ 192 w 339"/>
                <a:gd name="T3" fmla="*/ 81 h 542"/>
                <a:gd name="T4" fmla="*/ 110 w 339"/>
                <a:gd name="T5" fmla="*/ 155 h 542"/>
                <a:gd name="T6" fmla="*/ 338 w 339"/>
                <a:gd name="T7" fmla="*/ 383 h 542"/>
                <a:gd name="T8" fmla="*/ 143 w 339"/>
                <a:gd name="T9" fmla="*/ 541 h 542"/>
                <a:gd name="T10" fmla="*/ 9 w 339"/>
                <a:gd name="T11" fmla="*/ 521 h 542"/>
                <a:gd name="T12" fmla="*/ 17 w 339"/>
                <a:gd name="T13" fmla="*/ 427 h 542"/>
                <a:gd name="T14" fmla="*/ 135 w 339"/>
                <a:gd name="T15" fmla="*/ 460 h 542"/>
                <a:gd name="T16" fmla="*/ 229 w 339"/>
                <a:gd name="T17" fmla="*/ 391 h 542"/>
                <a:gd name="T18" fmla="*/ 0 w 339"/>
                <a:gd name="T19" fmla="*/ 159 h 542"/>
                <a:gd name="T20" fmla="*/ 184 w 339"/>
                <a:gd name="T21" fmla="*/ 0 h 542"/>
                <a:gd name="T22" fmla="*/ 310 w 339"/>
                <a:gd name="T23" fmla="*/ 20 h 542"/>
                <a:gd name="T24" fmla="*/ 298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8" y="106"/>
                  </a:moveTo>
                  <a:cubicBezTo>
                    <a:pt x="265" y="94"/>
                    <a:pt x="229" y="81"/>
                    <a:pt x="192" y="81"/>
                  </a:cubicBezTo>
                  <a:cubicBezTo>
                    <a:pt x="155" y="81"/>
                    <a:pt x="110" y="98"/>
                    <a:pt x="110" y="155"/>
                  </a:cubicBezTo>
                  <a:cubicBezTo>
                    <a:pt x="110" y="244"/>
                    <a:pt x="338" y="208"/>
                    <a:pt x="338" y="383"/>
                  </a:cubicBezTo>
                  <a:cubicBezTo>
                    <a:pt x="338" y="497"/>
                    <a:pt x="249" y="541"/>
                    <a:pt x="143" y="541"/>
                  </a:cubicBezTo>
                  <a:cubicBezTo>
                    <a:pt x="86" y="541"/>
                    <a:pt x="62" y="533"/>
                    <a:pt x="9" y="521"/>
                  </a:cubicBezTo>
                  <a:lnTo>
                    <a:pt x="17" y="427"/>
                  </a:lnTo>
                  <a:cubicBezTo>
                    <a:pt x="53" y="448"/>
                    <a:pt x="94" y="460"/>
                    <a:pt x="135" y="460"/>
                  </a:cubicBezTo>
                  <a:cubicBezTo>
                    <a:pt x="176" y="460"/>
                    <a:pt x="229" y="440"/>
                    <a:pt x="229" y="391"/>
                  </a:cubicBezTo>
                  <a:cubicBezTo>
                    <a:pt x="229" y="293"/>
                    <a:pt x="0" y="334"/>
                    <a:pt x="0" y="159"/>
                  </a:cubicBezTo>
                  <a:cubicBezTo>
                    <a:pt x="0" y="41"/>
                    <a:pt x="90" y="0"/>
                    <a:pt x="184" y="0"/>
                  </a:cubicBezTo>
                  <a:cubicBezTo>
                    <a:pt x="229" y="0"/>
                    <a:pt x="269" y="4"/>
                    <a:pt x="310" y="20"/>
                  </a:cubicBezTo>
                  <a:lnTo>
                    <a:pt x="298"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4" name="Freeform 273"/>
            <p:cNvSpPr>
              <a:spLocks noChangeArrowheads="1"/>
            </p:cNvSpPr>
            <p:nvPr/>
          </p:nvSpPr>
          <p:spPr bwMode="auto">
            <a:xfrm>
              <a:off x="5688" y="919"/>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3" y="428"/>
                    <a:pt x="224" y="428"/>
                  </a:cubicBezTo>
                  <a:cubicBezTo>
                    <a:pt x="240" y="428"/>
                    <a:pt x="261" y="424"/>
                    <a:pt x="269" y="416"/>
                  </a:cubicBezTo>
                  <a:lnTo>
                    <a:pt x="273" y="497"/>
                  </a:lnTo>
                  <a:cubicBezTo>
                    <a:pt x="253" y="501"/>
                    <a:pt x="228" y="505"/>
                    <a:pt x="200" y="505"/>
                  </a:cubicBezTo>
                  <a:cubicBezTo>
                    <a:pt x="122" y="505"/>
                    <a:pt x="78" y="457"/>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5" name="Freeform 274"/>
            <p:cNvSpPr>
              <a:spLocks noChangeArrowheads="1"/>
            </p:cNvSpPr>
            <p:nvPr/>
          </p:nvSpPr>
          <p:spPr bwMode="auto">
            <a:xfrm>
              <a:off x="5758" y="942"/>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0 w 347"/>
                <a:gd name="T33" fmla="*/ 29 h 404"/>
                <a:gd name="T34" fmla="*/ 158 w 347"/>
                <a:gd name="T35" fmla="*/ 330 h 404"/>
                <a:gd name="T36" fmla="*/ 228 w 347"/>
                <a:gd name="T37" fmla="*/ 298 h 404"/>
                <a:gd name="T38" fmla="*/ 248 w 347"/>
                <a:gd name="T39" fmla="*/ 216 h 404"/>
                <a:gd name="T40" fmla="*/ 203 w 347"/>
                <a:gd name="T41" fmla="*/ 216 h 404"/>
                <a:gd name="T42" fmla="*/ 93 w 347"/>
                <a:gd name="T43" fmla="*/ 281 h 404"/>
                <a:gd name="T44" fmla="*/ 158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9" y="199"/>
                    <a:pt x="65" y="179"/>
                  </a:cubicBezTo>
                  <a:cubicBezTo>
                    <a:pt x="102" y="158"/>
                    <a:pt x="154" y="155"/>
                    <a:pt x="195" y="155"/>
                  </a:cubicBezTo>
                  <a:lnTo>
                    <a:pt x="252" y="155"/>
                  </a:lnTo>
                  <a:cubicBezTo>
                    <a:pt x="252" y="94"/>
                    <a:pt x="224" y="74"/>
                    <a:pt x="167" y="74"/>
                  </a:cubicBezTo>
                  <a:cubicBezTo>
                    <a:pt x="126" y="74"/>
                    <a:pt x="81" y="90"/>
                    <a:pt x="49" y="114"/>
                  </a:cubicBezTo>
                  <a:lnTo>
                    <a:pt x="40" y="29"/>
                  </a:lnTo>
                  <a:close/>
                  <a:moveTo>
                    <a:pt x="158" y="330"/>
                  </a:moveTo>
                  <a:cubicBezTo>
                    <a:pt x="191" y="330"/>
                    <a:pt x="211" y="318"/>
                    <a:pt x="228" y="298"/>
                  </a:cubicBezTo>
                  <a:cubicBezTo>
                    <a:pt x="244" y="277"/>
                    <a:pt x="248" y="249"/>
                    <a:pt x="248" y="216"/>
                  </a:cubicBezTo>
                  <a:lnTo>
                    <a:pt x="203" y="216"/>
                  </a:lnTo>
                  <a:cubicBezTo>
                    <a:pt x="158" y="216"/>
                    <a:pt x="93" y="224"/>
                    <a:pt x="93" y="281"/>
                  </a:cubicBezTo>
                  <a:cubicBezTo>
                    <a:pt x="93" y="318"/>
                    <a:pt x="122" y="330"/>
                    <a:pt x="158"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 name="Freeform 275"/>
            <p:cNvSpPr>
              <a:spLocks noChangeArrowheads="1"/>
            </p:cNvSpPr>
            <p:nvPr/>
          </p:nvSpPr>
          <p:spPr bwMode="auto">
            <a:xfrm>
              <a:off x="5849" y="919"/>
              <a:ext cx="61" cy="114"/>
            </a:xfrm>
            <a:custGeom>
              <a:avLst/>
              <a:gdLst>
                <a:gd name="T0" fmla="*/ 73 w 274"/>
                <a:gd name="T1" fmla="*/ 184 h 506"/>
                <a:gd name="T2" fmla="*/ 0 w 274"/>
                <a:gd name="T3" fmla="*/ 184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4 w 274"/>
                <a:gd name="T15" fmla="*/ 110 h 506"/>
                <a:gd name="T16" fmla="*/ 264 w 274"/>
                <a:gd name="T17" fmla="*/ 184 h 506"/>
                <a:gd name="T18" fmla="*/ 175 w 274"/>
                <a:gd name="T19" fmla="*/ 184 h 506"/>
                <a:gd name="T20" fmla="*/ 175 w 274"/>
                <a:gd name="T21" fmla="*/ 363 h 506"/>
                <a:gd name="T22" fmla="*/ 224 w 274"/>
                <a:gd name="T23" fmla="*/ 428 h 506"/>
                <a:gd name="T24" fmla="*/ 268 w 274"/>
                <a:gd name="T25" fmla="*/ 416 h 506"/>
                <a:gd name="T26" fmla="*/ 273 w 274"/>
                <a:gd name="T27" fmla="*/ 497 h 506"/>
                <a:gd name="T28" fmla="*/ 199 w 274"/>
                <a:gd name="T29" fmla="*/ 505 h 506"/>
                <a:gd name="T30" fmla="*/ 77 w 274"/>
                <a:gd name="T31" fmla="*/ 379 h 506"/>
                <a:gd name="T32" fmla="*/ 77 w 274"/>
                <a:gd name="T33" fmla="*/ 184 h 506"/>
                <a:gd name="T34" fmla="*/ 73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4"/>
                  </a:moveTo>
                  <a:lnTo>
                    <a:pt x="0" y="184"/>
                  </a:lnTo>
                  <a:lnTo>
                    <a:pt x="0" y="110"/>
                  </a:lnTo>
                  <a:lnTo>
                    <a:pt x="73" y="110"/>
                  </a:lnTo>
                  <a:lnTo>
                    <a:pt x="73" y="33"/>
                  </a:lnTo>
                  <a:lnTo>
                    <a:pt x="175" y="0"/>
                  </a:lnTo>
                  <a:lnTo>
                    <a:pt x="175" y="110"/>
                  </a:lnTo>
                  <a:lnTo>
                    <a:pt x="264" y="110"/>
                  </a:lnTo>
                  <a:lnTo>
                    <a:pt x="264" y="184"/>
                  </a:lnTo>
                  <a:lnTo>
                    <a:pt x="175" y="184"/>
                  </a:lnTo>
                  <a:lnTo>
                    <a:pt x="175" y="363"/>
                  </a:lnTo>
                  <a:cubicBezTo>
                    <a:pt x="175" y="395"/>
                    <a:pt x="183" y="428"/>
                    <a:pt x="224" y="428"/>
                  </a:cubicBezTo>
                  <a:cubicBezTo>
                    <a:pt x="240" y="428"/>
                    <a:pt x="260" y="424"/>
                    <a:pt x="268" y="416"/>
                  </a:cubicBezTo>
                  <a:lnTo>
                    <a:pt x="273" y="497"/>
                  </a:lnTo>
                  <a:cubicBezTo>
                    <a:pt x="252" y="501"/>
                    <a:pt x="228" y="505"/>
                    <a:pt x="199" y="505"/>
                  </a:cubicBezTo>
                  <a:cubicBezTo>
                    <a:pt x="122" y="505"/>
                    <a:pt x="77" y="457"/>
                    <a:pt x="77" y="379"/>
                  </a:cubicBezTo>
                  <a:lnTo>
                    <a:pt x="77" y="184"/>
                  </a:lnTo>
                  <a:lnTo>
                    <a:pt x="73"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7" name="Freeform 276"/>
            <p:cNvSpPr>
              <a:spLocks noChangeArrowheads="1"/>
            </p:cNvSpPr>
            <p:nvPr/>
          </p:nvSpPr>
          <p:spPr bwMode="auto">
            <a:xfrm>
              <a:off x="5918" y="94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70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4"/>
                    <a:pt x="143" y="330"/>
                    <a:pt x="204" y="330"/>
                  </a:cubicBezTo>
                  <a:cubicBezTo>
                    <a:pt x="253" y="330"/>
                    <a:pt x="293" y="314"/>
                    <a:pt x="330" y="289"/>
                  </a:cubicBezTo>
                  <a:lnTo>
                    <a:pt x="330" y="371"/>
                  </a:lnTo>
                  <a:lnTo>
                    <a:pt x="338" y="371"/>
                  </a:lnTo>
                  <a:close/>
                  <a:moveTo>
                    <a:pt x="269" y="159"/>
                  </a:moveTo>
                  <a:cubicBezTo>
                    <a:pt x="265" y="110"/>
                    <a:pt x="244" y="70"/>
                    <a:pt x="187" y="70"/>
                  </a:cubicBezTo>
                  <a:cubicBezTo>
                    <a:pt x="130"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8" name="Freeform 277"/>
            <p:cNvSpPr>
              <a:spLocks noChangeArrowheads="1"/>
            </p:cNvSpPr>
            <p:nvPr/>
          </p:nvSpPr>
          <p:spPr bwMode="auto">
            <a:xfrm>
              <a:off x="6059" y="94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4"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10" y="257"/>
                    <a:pt x="130"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9" name="Freeform 278"/>
            <p:cNvSpPr>
              <a:spLocks noChangeArrowheads="1"/>
            </p:cNvSpPr>
            <p:nvPr/>
          </p:nvSpPr>
          <p:spPr bwMode="auto">
            <a:xfrm>
              <a:off x="6161" y="903"/>
              <a:ext cx="60" cy="129"/>
            </a:xfrm>
            <a:custGeom>
              <a:avLst/>
              <a:gdLst>
                <a:gd name="T0" fmla="*/ 0 w 270"/>
                <a:gd name="T1" fmla="*/ 257 h 575"/>
                <a:gd name="T2" fmla="*/ 0 w 270"/>
                <a:gd name="T3" fmla="*/ 183 h 575"/>
                <a:gd name="T4" fmla="*/ 73 w 270"/>
                <a:gd name="T5" fmla="*/ 183 h 575"/>
                <a:gd name="T6" fmla="*/ 73 w 270"/>
                <a:gd name="T7" fmla="*/ 131 h 575"/>
                <a:gd name="T8" fmla="*/ 195 w 270"/>
                <a:gd name="T9" fmla="*/ 0 h 575"/>
                <a:gd name="T10" fmla="*/ 269 w 270"/>
                <a:gd name="T11" fmla="*/ 8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1"/>
                  </a:lnTo>
                  <a:cubicBezTo>
                    <a:pt x="73" y="53"/>
                    <a:pt x="118" y="0"/>
                    <a:pt x="195" y="0"/>
                  </a:cubicBezTo>
                  <a:cubicBezTo>
                    <a:pt x="220" y="0"/>
                    <a:pt x="248" y="4"/>
                    <a:pt x="269" y="8"/>
                  </a:cubicBezTo>
                  <a:lnTo>
                    <a:pt x="261" y="90"/>
                  </a:lnTo>
                  <a:cubicBezTo>
                    <a:pt x="252"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0" name="Freeform 279"/>
            <p:cNvSpPr>
              <a:spLocks noChangeArrowheads="1"/>
            </p:cNvSpPr>
            <p:nvPr/>
          </p:nvSpPr>
          <p:spPr bwMode="auto">
            <a:xfrm>
              <a:off x="5502" y="1118"/>
              <a:ext cx="91" cy="117"/>
            </a:xfrm>
            <a:custGeom>
              <a:avLst/>
              <a:gdLst>
                <a:gd name="T0" fmla="*/ 0 w 404"/>
                <a:gd name="T1" fmla="*/ 81 h 522"/>
                <a:gd name="T2" fmla="*/ 0 w 404"/>
                <a:gd name="T3" fmla="*/ 0 h 522"/>
                <a:gd name="T4" fmla="*/ 403 w 404"/>
                <a:gd name="T5" fmla="*/ 0 h 522"/>
                <a:gd name="T6" fmla="*/ 403 w 404"/>
                <a:gd name="T7" fmla="*/ 81 h 522"/>
                <a:gd name="T8" fmla="*/ 252 w 404"/>
                <a:gd name="T9" fmla="*/ 81 h 522"/>
                <a:gd name="T10" fmla="*/ 252 w 404"/>
                <a:gd name="T11" fmla="*/ 521 h 522"/>
                <a:gd name="T12" fmla="*/ 146 w 404"/>
                <a:gd name="T13" fmla="*/ 521 h 522"/>
                <a:gd name="T14" fmla="*/ 146 w 404"/>
                <a:gd name="T15" fmla="*/ 81 h 522"/>
                <a:gd name="T16" fmla="*/ 0 w 404"/>
                <a:gd name="T17" fmla="*/ 8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522">
                  <a:moveTo>
                    <a:pt x="0" y="81"/>
                  </a:moveTo>
                  <a:lnTo>
                    <a:pt x="0" y="0"/>
                  </a:lnTo>
                  <a:lnTo>
                    <a:pt x="403" y="0"/>
                  </a:lnTo>
                  <a:lnTo>
                    <a:pt x="403" y="81"/>
                  </a:lnTo>
                  <a:lnTo>
                    <a:pt x="252" y="81"/>
                  </a:lnTo>
                  <a:lnTo>
                    <a:pt x="252" y="521"/>
                  </a:lnTo>
                  <a:lnTo>
                    <a:pt x="146" y="521"/>
                  </a:lnTo>
                  <a:lnTo>
                    <a:pt x="146" y="81"/>
                  </a:lnTo>
                  <a:lnTo>
                    <a:pt x="0" y="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1" name="Freeform 280"/>
            <p:cNvSpPr>
              <a:spLocks noChangeArrowheads="1"/>
            </p:cNvSpPr>
            <p:nvPr/>
          </p:nvSpPr>
          <p:spPr bwMode="auto">
            <a:xfrm>
              <a:off x="5583" y="1147"/>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2" name="Freeform 281"/>
            <p:cNvSpPr>
              <a:spLocks noChangeArrowheads="1"/>
            </p:cNvSpPr>
            <p:nvPr/>
          </p:nvSpPr>
          <p:spPr bwMode="auto">
            <a:xfrm>
              <a:off x="5682" y="1146"/>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3" name="Freeform 282"/>
            <p:cNvSpPr>
              <a:spLocks noChangeArrowheads="1"/>
            </p:cNvSpPr>
            <p:nvPr/>
          </p:nvSpPr>
          <p:spPr bwMode="auto">
            <a:xfrm>
              <a:off x="5785" y="1146"/>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4" name="Freeform 283"/>
            <p:cNvSpPr>
              <a:spLocks noChangeArrowheads="1"/>
            </p:cNvSpPr>
            <p:nvPr/>
          </p:nvSpPr>
          <p:spPr bwMode="auto">
            <a:xfrm>
              <a:off x="5885" y="1147"/>
              <a:ext cx="81" cy="91"/>
            </a:xfrm>
            <a:custGeom>
              <a:avLst/>
              <a:gdLst>
                <a:gd name="T0" fmla="*/ 337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1 h 404"/>
                <a:gd name="T18" fmla="*/ 337 w 363"/>
                <a:gd name="T19" fmla="*/ 371 h 404"/>
                <a:gd name="T20" fmla="*/ 268 w 363"/>
                <a:gd name="T21" fmla="*/ 159 h 404"/>
                <a:gd name="T22" fmla="*/ 187 w 363"/>
                <a:gd name="T23" fmla="*/ 69 h 404"/>
                <a:gd name="T24" fmla="*/ 97 w 363"/>
                <a:gd name="T25" fmla="*/ 159 h 404"/>
                <a:gd name="T26" fmla="*/ 268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7"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29" y="289"/>
                  </a:cubicBezTo>
                  <a:lnTo>
                    <a:pt x="329" y="371"/>
                  </a:lnTo>
                  <a:lnTo>
                    <a:pt x="337" y="371"/>
                  </a:lnTo>
                  <a:close/>
                  <a:moveTo>
                    <a:pt x="268" y="159"/>
                  </a:moveTo>
                  <a:cubicBezTo>
                    <a:pt x="264" y="110"/>
                    <a:pt x="244" y="69"/>
                    <a:pt x="187" y="69"/>
                  </a:cubicBezTo>
                  <a:cubicBezTo>
                    <a:pt x="130" y="69"/>
                    <a:pt x="101" y="110"/>
                    <a:pt x="97" y="159"/>
                  </a:cubicBezTo>
                  <a:lnTo>
                    <a:pt x="268"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5" name="Freeform 284"/>
            <p:cNvSpPr>
              <a:spLocks noChangeArrowheads="1"/>
            </p:cNvSpPr>
            <p:nvPr/>
          </p:nvSpPr>
          <p:spPr bwMode="auto">
            <a:xfrm>
              <a:off x="5979" y="1146"/>
              <a:ext cx="64" cy="91"/>
            </a:xfrm>
            <a:custGeom>
              <a:avLst/>
              <a:gdLst>
                <a:gd name="T0" fmla="*/ 260 w 286"/>
                <a:gd name="T1" fmla="*/ 90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3"/>
                    <a:pt x="171" y="73"/>
                  </a:cubicBezTo>
                  <a:cubicBezTo>
                    <a:pt x="142" y="73"/>
                    <a:pt x="110" y="82"/>
                    <a:pt x="110" y="114"/>
                  </a:cubicBezTo>
                  <a:cubicBezTo>
                    <a:pt x="110" y="175"/>
                    <a:pt x="285" y="139"/>
                    <a:pt x="285" y="277"/>
                  </a:cubicBezTo>
                  <a:cubicBezTo>
                    <a:pt x="285" y="367"/>
                    <a:pt x="203" y="403"/>
                    <a:pt x="122" y="403"/>
                  </a:cubicBezTo>
                  <a:cubicBezTo>
                    <a:pt x="85" y="403"/>
                    <a:pt x="45" y="395"/>
                    <a:pt x="8" y="387"/>
                  </a:cubicBezTo>
                  <a:lnTo>
                    <a:pt x="12" y="306"/>
                  </a:lnTo>
                  <a:cubicBezTo>
                    <a:pt x="45" y="322"/>
                    <a:pt x="77" y="330"/>
                    <a:pt x="110" y="330"/>
                  </a:cubicBezTo>
                  <a:cubicBezTo>
                    <a:pt x="134" y="330"/>
                    <a:pt x="175" y="322"/>
                    <a:pt x="175" y="281"/>
                  </a:cubicBezTo>
                  <a:cubicBezTo>
                    <a:pt x="175" y="204"/>
                    <a:pt x="0" y="257"/>
                    <a:pt x="0" y="118"/>
                  </a:cubicBezTo>
                  <a:cubicBezTo>
                    <a:pt x="0" y="37"/>
                    <a:pt x="73" y="0"/>
                    <a:pt x="150" y="0"/>
                  </a:cubicBezTo>
                  <a:cubicBezTo>
                    <a:pt x="199" y="0"/>
                    <a:pt x="228" y="8"/>
                    <a:pt x="260" y="12"/>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6" name="Freeform 285"/>
            <p:cNvSpPr>
              <a:spLocks noChangeArrowheads="1"/>
            </p:cNvSpPr>
            <p:nvPr/>
          </p:nvSpPr>
          <p:spPr bwMode="auto">
            <a:xfrm>
              <a:off x="6054" y="1146"/>
              <a:ext cx="64" cy="91"/>
            </a:xfrm>
            <a:custGeom>
              <a:avLst/>
              <a:gdLst>
                <a:gd name="T0" fmla="*/ 260 w 286"/>
                <a:gd name="T1" fmla="*/ 90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3"/>
                    <a:pt x="171" y="73"/>
                  </a:cubicBezTo>
                  <a:cubicBezTo>
                    <a:pt x="142" y="73"/>
                    <a:pt x="110" y="82"/>
                    <a:pt x="110" y="114"/>
                  </a:cubicBezTo>
                  <a:cubicBezTo>
                    <a:pt x="110" y="175"/>
                    <a:pt x="285" y="139"/>
                    <a:pt x="285" y="277"/>
                  </a:cubicBezTo>
                  <a:cubicBezTo>
                    <a:pt x="285" y="367"/>
                    <a:pt x="203" y="403"/>
                    <a:pt x="122" y="403"/>
                  </a:cubicBezTo>
                  <a:cubicBezTo>
                    <a:pt x="85" y="403"/>
                    <a:pt x="44" y="395"/>
                    <a:pt x="8" y="387"/>
                  </a:cubicBezTo>
                  <a:lnTo>
                    <a:pt x="12" y="306"/>
                  </a:lnTo>
                  <a:cubicBezTo>
                    <a:pt x="44" y="322"/>
                    <a:pt x="77" y="330"/>
                    <a:pt x="110" y="330"/>
                  </a:cubicBezTo>
                  <a:cubicBezTo>
                    <a:pt x="134" y="330"/>
                    <a:pt x="175" y="322"/>
                    <a:pt x="175" y="281"/>
                  </a:cubicBezTo>
                  <a:cubicBezTo>
                    <a:pt x="175" y="204"/>
                    <a:pt x="0" y="257"/>
                    <a:pt x="0" y="118"/>
                  </a:cubicBezTo>
                  <a:cubicBezTo>
                    <a:pt x="0" y="37"/>
                    <a:pt x="73" y="0"/>
                    <a:pt x="150" y="0"/>
                  </a:cubicBezTo>
                  <a:cubicBezTo>
                    <a:pt x="199" y="0"/>
                    <a:pt x="228" y="8"/>
                    <a:pt x="260" y="12"/>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7" name="Freeform 286"/>
            <p:cNvSpPr>
              <a:spLocks noChangeArrowheads="1"/>
            </p:cNvSpPr>
            <p:nvPr/>
          </p:nvSpPr>
          <p:spPr bwMode="auto">
            <a:xfrm>
              <a:off x="6130" y="1147"/>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1 h 404"/>
                <a:gd name="T18" fmla="*/ 338 w 363"/>
                <a:gd name="T19" fmla="*/ 371 h 404"/>
                <a:gd name="T20" fmla="*/ 268 w 363"/>
                <a:gd name="T21" fmla="*/ 159 h 404"/>
                <a:gd name="T22" fmla="*/ 187 w 363"/>
                <a:gd name="T23" fmla="*/ 69 h 404"/>
                <a:gd name="T24" fmla="*/ 97 w 363"/>
                <a:gd name="T25" fmla="*/ 159 h 404"/>
                <a:gd name="T26" fmla="*/ 268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29" y="289"/>
                  </a:cubicBezTo>
                  <a:lnTo>
                    <a:pt x="329" y="371"/>
                  </a:lnTo>
                  <a:lnTo>
                    <a:pt x="338" y="371"/>
                  </a:lnTo>
                  <a:close/>
                  <a:moveTo>
                    <a:pt x="268" y="159"/>
                  </a:moveTo>
                  <a:cubicBezTo>
                    <a:pt x="264" y="110"/>
                    <a:pt x="244" y="69"/>
                    <a:pt x="187" y="69"/>
                  </a:cubicBezTo>
                  <a:cubicBezTo>
                    <a:pt x="130" y="69"/>
                    <a:pt x="101" y="110"/>
                    <a:pt x="97" y="159"/>
                  </a:cubicBezTo>
                  <a:lnTo>
                    <a:pt x="268"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8" name="Freeform 287"/>
            <p:cNvSpPr>
              <a:spLocks noChangeArrowheads="1"/>
            </p:cNvSpPr>
            <p:nvPr/>
          </p:nvSpPr>
          <p:spPr bwMode="auto">
            <a:xfrm>
              <a:off x="6224" y="1147"/>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4 w 363"/>
                <a:gd name="T11" fmla="*/ 232 h 404"/>
                <a:gd name="T12" fmla="*/ 203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3" y="403"/>
                  </a:cubicBezTo>
                  <a:cubicBezTo>
                    <a:pt x="77" y="403"/>
                    <a:pt x="0" y="330"/>
                    <a:pt x="0" y="204"/>
                  </a:cubicBezTo>
                  <a:cubicBezTo>
                    <a:pt x="0" y="94"/>
                    <a:pt x="61" y="0"/>
                    <a:pt x="179" y="0"/>
                  </a:cubicBezTo>
                  <a:cubicBezTo>
                    <a:pt x="322" y="0"/>
                    <a:pt x="362" y="98"/>
                    <a:pt x="362" y="232"/>
                  </a:cubicBezTo>
                  <a:lnTo>
                    <a:pt x="94" y="232"/>
                  </a:lnTo>
                  <a:cubicBezTo>
                    <a:pt x="98" y="293"/>
                    <a:pt x="142" y="330"/>
                    <a:pt x="203" y="330"/>
                  </a:cubicBezTo>
                  <a:cubicBezTo>
                    <a:pt x="252"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9" name="Freeform 288"/>
            <p:cNvSpPr>
              <a:spLocks noChangeArrowheads="1"/>
            </p:cNvSpPr>
            <p:nvPr/>
          </p:nvSpPr>
          <p:spPr bwMode="auto">
            <a:xfrm>
              <a:off x="6684" y="1013"/>
              <a:ext cx="116" cy="122"/>
            </a:xfrm>
            <a:custGeom>
              <a:avLst/>
              <a:gdLst>
                <a:gd name="T0" fmla="*/ 256 w 514"/>
                <a:gd name="T1" fmla="*/ 0 h 542"/>
                <a:gd name="T2" fmla="*/ 513 w 514"/>
                <a:gd name="T3" fmla="*/ 269 h 542"/>
                <a:gd name="T4" fmla="*/ 256 w 514"/>
                <a:gd name="T5" fmla="*/ 541 h 542"/>
                <a:gd name="T6" fmla="*/ 0 w 514"/>
                <a:gd name="T7" fmla="*/ 269 h 542"/>
                <a:gd name="T8" fmla="*/ 256 w 514"/>
                <a:gd name="T9" fmla="*/ 0 h 542"/>
                <a:gd name="T10" fmla="*/ 256 w 514"/>
                <a:gd name="T11" fmla="*/ 460 h 542"/>
                <a:gd name="T12" fmla="*/ 403 w 514"/>
                <a:gd name="T13" fmla="*/ 269 h 542"/>
                <a:gd name="T14" fmla="*/ 256 w 514"/>
                <a:gd name="T15" fmla="*/ 81 h 542"/>
                <a:gd name="T16" fmla="*/ 110 w 514"/>
                <a:gd name="T17" fmla="*/ 269 h 542"/>
                <a:gd name="T18" fmla="*/ 256 w 514"/>
                <a:gd name="T19" fmla="*/ 46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542">
                  <a:moveTo>
                    <a:pt x="256" y="0"/>
                  </a:moveTo>
                  <a:cubicBezTo>
                    <a:pt x="419" y="0"/>
                    <a:pt x="513" y="110"/>
                    <a:pt x="513" y="269"/>
                  </a:cubicBezTo>
                  <a:cubicBezTo>
                    <a:pt x="513" y="427"/>
                    <a:pt x="423" y="541"/>
                    <a:pt x="256" y="541"/>
                  </a:cubicBezTo>
                  <a:cubicBezTo>
                    <a:pt x="89" y="541"/>
                    <a:pt x="0" y="431"/>
                    <a:pt x="0" y="269"/>
                  </a:cubicBezTo>
                  <a:cubicBezTo>
                    <a:pt x="0" y="106"/>
                    <a:pt x="89" y="0"/>
                    <a:pt x="256" y="0"/>
                  </a:cubicBezTo>
                  <a:close/>
                  <a:moveTo>
                    <a:pt x="256" y="460"/>
                  </a:moveTo>
                  <a:cubicBezTo>
                    <a:pt x="362" y="460"/>
                    <a:pt x="403" y="366"/>
                    <a:pt x="403" y="269"/>
                  </a:cubicBezTo>
                  <a:cubicBezTo>
                    <a:pt x="403" y="175"/>
                    <a:pt x="362" y="81"/>
                    <a:pt x="256" y="81"/>
                  </a:cubicBezTo>
                  <a:cubicBezTo>
                    <a:pt x="150" y="81"/>
                    <a:pt x="110" y="175"/>
                    <a:pt x="110" y="269"/>
                  </a:cubicBezTo>
                  <a:cubicBezTo>
                    <a:pt x="110" y="362"/>
                    <a:pt x="150" y="460"/>
                    <a:pt x="256" y="46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0" name="Freeform 289"/>
            <p:cNvSpPr>
              <a:spLocks noChangeArrowheads="1"/>
            </p:cNvSpPr>
            <p:nvPr/>
          </p:nvSpPr>
          <p:spPr bwMode="auto">
            <a:xfrm>
              <a:off x="6821" y="1047"/>
              <a:ext cx="81" cy="89"/>
            </a:xfrm>
            <a:custGeom>
              <a:avLst/>
              <a:gdLst>
                <a:gd name="T0" fmla="*/ 350 w 360"/>
                <a:gd name="T1" fmla="*/ 387 h 396"/>
                <a:gd name="T2" fmla="*/ 257 w 360"/>
                <a:gd name="T3" fmla="*/ 387 h 396"/>
                <a:gd name="T4" fmla="*/ 257 w 360"/>
                <a:gd name="T5" fmla="*/ 334 h 396"/>
                <a:gd name="T6" fmla="*/ 257 w 360"/>
                <a:gd name="T7" fmla="*/ 334 h 396"/>
                <a:gd name="T8" fmla="*/ 131 w 360"/>
                <a:gd name="T9" fmla="*/ 395 h 396"/>
                <a:gd name="T10" fmla="*/ 0 w 360"/>
                <a:gd name="T11" fmla="*/ 245 h 396"/>
                <a:gd name="T12" fmla="*/ 0 w 360"/>
                <a:gd name="T13" fmla="*/ 0 h 396"/>
                <a:gd name="T14" fmla="*/ 102 w 360"/>
                <a:gd name="T15" fmla="*/ 0 h 396"/>
                <a:gd name="T16" fmla="*/ 102 w 360"/>
                <a:gd name="T17" fmla="*/ 208 h 396"/>
                <a:gd name="T18" fmla="*/ 167 w 360"/>
                <a:gd name="T19" fmla="*/ 318 h 396"/>
                <a:gd name="T20" fmla="*/ 257 w 360"/>
                <a:gd name="T21" fmla="*/ 192 h 396"/>
                <a:gd name="T22" fmla="*/ 257 w 360"/>
                <a:gd name="T23" fmla="*/ 4 h 396"/>
                <a:gd name="T24" fmla="*/ 359 w 360"/>
                <a:gd name="T25" fmla="*/ 4 h 396"/>
                <a:gd name="T26" fmla="*/ 359 w 360"/>
                <a:gd name="T27" fmla="*/ 387 h 396"/>
                <a:gd name="T28" fmla="*/ 350 w 360"/>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350" y="387"/>
                  </a:moveTo>
                  <a:lnTo>
                    <a:pt x="257" y="387"/>
                  </a:lnTo>
                  <a:lnTo>
                    <a:pt x="257" y="334"/>
                  </a:lnTo>
                  <a:lnTo>
                    <a:pt x="257" y="334"/>
                  </a:lnTo>
                  <a:cubicBezTo>
                    <a:pt x="224" y="371"/>
                    <a:pt x="183" y="395"/>
                    <a:pt x="131" y="395"/>
                  </a:cubicBezTo>
                  <a:cubicBezTo>
                    <a:pt x="41" y="395"/>
                    <a:pt x="0" y="330"/>
                    <a:pt x="0" y="245"/>
                  </a:cubicBezTo>
                  <a:lnTo>
                    <a:pt x="0" y="0"/>
                  </a:lnTo>
                  <a:lnTo>
                    <a:pt x="102" y="0"/>
                  </a:lnTo>
                  <a:lnTo>
                    <a:pt x="102" y="208"/>
                  </a:lnTo>
                  <a:cubicBezTo>
                    <a:pt x="102" y="257"/>
                    <a:pt x="102" y="318"/>
                    <a:pt x="167" y="318"/>
                  </a:cubicBezTo>
                  <a:cubicBezTo>
                    <a:pt x="240" y="318"/>
                    <a:pt x="257" y="241"/>
                    <a:pt x="257" y="192"/>
                  </a:cubicBezTo>
                  <a:lnTo>
                    <a:pt x="257" y="4"/>
                  </a:lnTo>
                  <a:lnTo>
                    <a:pt x="359" y="4"/>
                  </a:lnTo>
                  <a:lnTo>
                    <a:pt x="359"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1" name="Freeform 290"/>
            <p:cNvSpPr>
              <a:spLocks noChangeArrowheads="1"/>
            </p:cNvSpPr>
            <p:nvPr/>
          </p:nvSpPr>
          <p:spPr bwMode="auto">
            <a:xfrm>
              <a:off x="6924" y="1044"/>
              <a:ext cx="51" cy="90"/>
            </a:xfrm>
            <a:custGeom>
              <a:avLst/>
              <a:gdLst>
                <a:gd name="T0" fmla="*/ 0 w 229"/>
                <a:gd name="T1" fmla="*/ 12 h 400"/>
                <a:gd name="T2" fmla="*/ 90 w 229"/>
                <a:gd name="T3" fmla="*/ 12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4 w 229"/>
                <a:gd name="T15" fmla="*/ 98 h 400"/>
                <a:gd name="T16" fmla="*/ 102 w 229"/>
                <a:gd name="T17" fmla="*/ 257 h 400"/>
                <a:gd name="T18" fmla="*/ 102 w 229"/>
                <a:gd name="T19" fmla="*/ 399 h 400"/>
                <a:gd name="T20" fmla="*/ 0 w 229"/>
                <a:gd name="T21" fmla="*/ 399 h 400"/>
                <a:gd name="T22" fmla="*/ 0 w 229"/>
                <a:gd name="T23" fmla="*/ 1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12"/>
                  </a:moveTo>
                  <a:lnTo>
                    <a:pt x="90" y="12"/>
                  </a:lnTo>
                  <a:lnTo>
                    <a:pt x="90" y="98"/>
                  </a:lnTo>
                  <a:lnTo>
                    <a:pt x="90" y="98"/>
                  </a:lnTo>
                  <a:cubicBezTo>
                    <a:pt x="94" y="61"/>
                    <a:pt x="135" y="0"/>
                    <a:pt x="196" y="0"/>
                  </a:cubicBezTo>
                  <a:cubicBezTo>
                    <a:pt x="204" y="0"/>
                    <a:pt x="216" y="0"/>
                    <a:pt x="228" y="4"/>
                  </a:cubicBezTo>
                  <a:lnTo>
                    <a:pt x="228" y="106"/>
                  </a:lnTo>
                  <a:cubicBezTo>
                    <a:pt x="220" y="102"/>
                    <a:pt x="200" y="98"/>
                    <a:pt x="184" y="98"/>
                  </a:cubicBezTo>
                  <a:cubicBezTo>
                    <a:pt x="102" y="98"/>
                    <a:pt x="102" y="200"/>
                    <a:pt x="102" y="257"/>
                  </a:cubicBezTo>
                  <a:lnTo>
                    <a:pt x="102" y="399"/>
                  </a:lnTo>
                  <a:lnTo>
                    <a:pt x="0" y="399"/>
                  </a:lnTo>
                  <a:lnTo>
                    <a:pt x="0" y="12"/>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2" name="Freeform 291"/>
            <p:cNvSpPr>
              <a:spLocks noChangeArrowheads="1"/>
            </p:cNvSpPr>
            <p:nvPr/>
          </p:nvSpPr>
          <p:spPr bwMode="auto">
            <a:xfrm>
              <a:off x="7038" y="1014"/>
              <a:ext cx="89" cy="118"/>
            </a:xfrm>
            <a:custGeom>
              <a:avLst/>
              <a:gdLst>
                <a:gd name="T0" fmla="*/ 110 w 396"/>
                <a:gd name="T1" fmla="*/ 4 h 526"/>
                <a:gd name="T2" fmla="*/ 358 w 396"/>
                <a:gd name="T3" fmla="*/ 146 h 526"/>
                <a:gd name="T4" fmla="*/ 253 w 396"/>
                <a:gd name="T5" fmla="*/ 269 h 526"/>
                <a:gd name="T6" fmla="*/ 310 w 396"/>
                <a:gd name="T7" fmla="*/ 322 h 526"/>
                <a:gd name="T8" fmla="*/ 395 w 396"/>
                <a:gd name="T9" fmla="*/ 525 h 526"/>
                <a:gd name="T10" fmla="*/ 273 w 396"/>
                <a:gd name="T11" fmla="*/ 525 h 526"/>
                <a:gd name="T12" fmla="*/ 212 w 396"/>
                <a:gd name="T13" fmla="*/ 362 h 526"/>
                <a:gd name="T14" fmla="*/ 139 w 396"/>
                <a:gd name="T15" fmla="*/ 309 h 526"/>
                <a:gd name="T16" fmla="*/ 106 w 396"/>
                <a:gd name="T17" fmla="*/ 309 h 526"/>
                <a:gd name="T18" fmla="*/ 106 w 396"/>
                <a:gd name="T19" fmla="*/ 525 h 526"/>
                <a:gd name="T20" fmla="*/ 0 w 396"/>
                <a:gd name="T21" fmla="*/ 525 h 526"/>
                <a:gd name="T22" fmla="*/ 0 w 396"/>
                <a:gd name="T23" fmla="*/ 4 h 526"/>
                <a:gd name="T24" fmla="*/ 110 w 396"/>
                <a:gd name="T25" fmla="*/ 4 h 526"/>
                <a:gd name="T26" fmla="*/ 102 w 396"/>
                <a:gd name="T27" fmla="*/ 228 h 526"/>
                <a:gd name="T28" fmla="*/ 134 w 396"/>
                <a:gd name="T29" fmla="*/ 228 h 526"/>
                <a:gd name="T30" fmla="*/ 244 w 396"/>
                <a:gd name="T31" fmla="*/ 155 h 526"/>
                <a:gd name="T32" fmla="*/ 134 w 396"/>
                <a:gd name="T33" fmla="*/ 85 h 526"/>
                <a:gd name="T34" fmla="*/ 102 w 396"/>
                <a:gd name="T35" fmla="*/ 85 h 526"/>
                <a:gd name="T36" fmla="*/ 102 w 396"/>
                <a:gd name="T37" fmla="*/ 22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6" h="526">
                  <a:moveTo>
                    <a:pt x="110" y="4"/>
                  </a:moveTo>
                  <a:cubicBezTo>
                    <a:pt x="224" y="4"/>
                    <a:pt x="358" y="0"/>
                    <a:pt x="358" y="146"/>
                  </a:cubicBezTo>
                  <a:cubicBezTo>
                    <a:pt x="358" y="208"/>
                    <a:pt x="318" y="260"/>
                    <a:pt x="253" y="269"/>
                  </a:cubicBezTo>
                  <a:cubicBezTo>
                    <a:pt x="281" y="273"/>
                    <a:pt x="297" y="301"/>
                    <a:pt x="310" y="322"/>
                  </a:cubicBezTo>
                  <a:lnTo>
                    <a:pt x="395" y="525"/>
                  </a:lnTo>
                  <a:lnTo>
                    <a:pt x="273" y="525"/>
                  </a:lnTo>
                  <a:lnTo>
                    <a:pt x="212" y="362"/>
                  </a:lnTo>
                  <a:cubicBezTo>
                    <a:pt x="196" y="322"/>
                    <a:pt x="183" y="309"/>
                    <a:pt x="139" y="309"/>
                  </a:cubicBezTo>
                  <a:lnTo>
                    <a:pt x="106" y="309"/>
                  </a:lnTo>
                  <a:lnTo>
                    <a:pt x="106" y="525"/>
                  </a:lnTo>
                  <a:lnTo>
                    <a:pt x="0" y="525"/>
                  </a:lnTo>
                  <a:lnTo>
                    <a:pt x="0" y="4"/>
                  </a:lnTo>
                  <a:lnTo>
                    <a:pt x="110" y="4"/>
                  </a:lnTo>
                  <a:close/>
                  <a:moveTo>
                    <a:pt x="102" y="228"/>
                  </a:moveTo>
                  <a:lnTo>
                    <a:pt x="134" y="228"/>
                  </a:lnTo>
                  <a:cubicBezTo>
                    <a:pt x="187" y="228"/>
                    <a:pt x="244" y="220"/>
                    <a:pt x="244" y="155"/>
                  </a:cubicBezTo>
                  <a:cubicBezTo>
                    <a:pt x="244" y="94"/>
                    <a:pt x="187" y="85"/>
                    <a:pt x="134" y="85"/>
                  </a:cubicBezTo>
                  <a:lnTo>
                    <a:pt x="102" y="85"/>
                  </a:lnTo>
                  <a:lnTo>
                    <a:pt x="102" y="228"/>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3" name="Freeform 292"/>
            <p:cNvSpPr>
              <a:spLocks noChangeArrowheads="1"/>
            </p:cNvSpPr>
            <p:nvPr/>
          </p:nvSpPr>
          <p:spPr bwMode="auto">
            <a:xfrm>
              <a:off x="7135" y="1045"/>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1 h 404"/>
                <a:gd name="T18" fmla="*/ 338 w 363"/>
                <a:gd name="T19" fmla="*/ 371 h 404"/>
                <a:gd name="T20" fmla="*/ 268 w 363"/>
                <a:gd name="T21" fmla="*/ 163 h 404"/>
                <a:gd name="T22" fmla="*/ 187 w 363"/>
                <a:gd name="T23" fmla="*/ 74 h 404"/>
                <a:gd name="T24" fmla="*/ 97 w 363"/>
                <a:gd name="T25" fmla="*/ 163 h 404"/>
                <a:gd name="T26" fmla="*/ 268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29" y="289"/>
                  </a:cubicBezTo>
                  <a:lnTo>
                    <a:pt x="329" y="371"/>
                  </a:lnTo>
                  <a:lnTo>
                    <a:pt x="338" y="371"/>
                  </a:lnTo>
                  <a:close/>
                  <a:moveTo>
                    <a:pt x="268" y="163"/>
                  </a:moveTo>
                  <a:cubicBezTo>
                    <a:pt x="264" y="114"/>
                    <a:pt x="244" y="74"/>
                    <a:pt x="187" y="74"/>
                  </a:cubicBezTo>
                  <a:cubicBezTo>
                    <a:pt x="130" y="74"/>
                    <a:pt x="101" y="114"/>
                    <a:pt x="97" y="163"/>
                  </a:cubicBezTo>
                  <a:lnTo>
                    <a:pt x="268"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4" name="Freeform 293"/>
            <p:cNvSpPr>
              <a:spLocks noChangeArrowheads="1"/>
            </p:cNvSpPr>
            <p:nvPr/>
          </p:nvSpPr>
          <p:spPr bwMode="auto">
            <a:xfrm>
              <a:off x="7231" y="1045"/>
              <a:ext cx="84" cy="127"/>
            </a:xfrm>
            <a:custGeom>
              <a:avLst/>
              <a:gdLst>
                <a:gd name="T0" fmla="*/ 375 w 376"/>
                <a:gd name="T1" fmla="*/ 8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6 h 563"/>
                <a:gd name="T32" fmla="*/ 191 w 376"/>
                <a:gd name="T33" fmla="*/ 78 h 563"/>
                <a:gd name="T34" fmla="*/ 102 w 376"/>
                <a:gd name="T35" fmla="*/ 200 h 563"/>
                <a:gd name="T36" fmla="*/ 187 w 376"/>
                <a:gd name="T37" fmla="*/ 318 h 563"/>
                <a:gd name="T38" fmla="*/ 277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9"/>
                  </a:lnTo>
                  <a:cubicBezTo>
                    <a:pt x="375" y="464"/>
                    <a:pt x="334" y="562"/>
                    <a:pt x="171" y="562"/>
                  </a:cubicBezTo>
                  <a:cubicBezTo>
                    <a:pt x="130" y="562"/>
                    <a:pt x="86" y="558"/>
                    <a:pt x="37" y="538"/>
                  </a:cubicBezTo>
                  <a:lnTo>
                    <a:pt x="45" y="452"/>
                  </a:lnTo>
                  <a:cubicBezTo>
                    <a:pt x="77" y="468"/>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1"/>
                  </a:cubicBezTo>
                  <a:lnTo>
                    <a:pt x="281" y="61"/>
                  </a:lnTo>
                  <a:lnTo>
                    <a:pt x="281" y="8"/>
                  </a:lnTo>
                  <a:lnTo>
                    <a:pt x="375" y="8"/>
                  </a:lnTo>
                  <a:close/>
                  <a:moveTo>
                    <a:pt x="277" y="196"/>
                  </a:moveTo>
                  <a:cubicBezTo>
                    <a:pt x="277" y="131"/>
                    <a:pt x="253" y="78"/>
                    <a:pt x="191" y="78"/>
                  </a:cubicBezTo>
                  <a:cubicBezTo>
                    <a:pt x="122" y="78"/>
                    <a:pt x="102" y="139"/>
                    <a:pt x="102" y="200"/>
                  </a:cubicBezTo>
                  <a:cubicBezTo>
                    <a:pt x="102" y="253"/>
                    <a:pt x="130" y="318"/>
                    <a:pt x="187" y="318"/>
                  </a:cubicBezTo>
                  <a:cubicBezTo>
                    <a:pt x="248" y="314"/>
                    <a:pt x="277" y="261"/>
                    <a:pt x="277"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5" name="Freeform 294"/>
            <p:cNvSpPr>
              <a:spLocks noChangeArrowheads="1"/>
            </p:cNvSpPr>
            <p:nvPr/>
          </p:nvSpPr>
          <p:spPr bwMode="auto">
            <a:xfrm>
              <a:off x="7340" y="1009"/>
              <a:ext cx="22" cy="125"/>
            </a:xfrm>
            <a:custGeom>
              <a:avLst/>
              <a:gdLst>
                <a:gd name="T0" fmla="*/ 0 w 102"/>
                <a:gd name="T1" fmla="*/ 0 h 555"/>
                <a:gd name="T2" fmla="*/ 101 w 102"/>
                <a:gd name="T3" fmla="*/ 0 h 555"/>
                <a:gd name="T4" fmla="*/ 101 w 102"/>
                <a:gd name="T5" fmla="*/ 98 h 555"/>
                <a:gd name="T6" fmla="*/ 0 w 102"/>
                <a:gd name="T7" fmla="*/ 98 h 555"/>
                <a:gd name="T8" fmla="*/ 0 w 102"/>
                <a:gd name="T9" fmla="*/ 0 h 555"/>
                <a:gd name="T10" fmla="*/ 0 w 102"/>
                <a:gd name="T11" fmla="*/ 167 h 555"/>
                <a:gd name="T12" fmla="*/ 101 w 102"/>
                <a:gd name="T13" fmla="*/ 167 h 555"/>
                <a:gd name="T14" fmla="*/ 101 w 102"/>
                <a:gd name="T15" fmla="*/ 554 h 555"/>
                <a:gd name="T16" fmla="*/ 0 w 102"/>
                <a:gd name="T17" fmla="*/ 554 h 555"/>
                <a:gd name="T18" fmla="*/ 0 w 102"/>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555">
                  <a:moveTo>
                    <a:pt x="0" y="0"/>
                  </a:moveTo>
                  <a:lnTo>
                    <a:pt x="101" y="0"/>
                  </a:lnTo>
                  <a:lnTo>
                    <a:pt x="101" y="98"/>
                  </a:lnTo>
                  <a:lnTo>
                    <a:pt x="0" y="98"/>
                  </a:lnTo>
                  <a:lnTo>
                    <a:pt x="0" y="0"/>
                  </a:lnTo>
                  <a:close/>
                  <a:moveTo>
                    <a:pt x="0" y="167"/>
                  </a:moveTo>
                  <a:lnTo>
                    <a:pt x="101" y="167"/>
                  </a:lnTo>
                  <a:lnTo>
                    <a:pt x="101"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6" name="Freeform 295"/>
            <p:cNvSpPr>
              <a:spLocks noChangeArrowheads="1"/>
            </p:cNvSpPr>
            <p:nvPr/>
          </p:nvSpPr>
          <p:spPr bwMode="auto">
            <a:xfrm>
              <a:off x="7381" y="1045"/>
              <a:ext cx="92" cy="91"/>
            </a:xfrm>
            <a:custGeom>
              <a:avLst/>
              <a:gdLst>
                <a:gd name="T0" fmla="*/ 203 w 408"/>
                <a:gd name="T1" fmla="*/ 0 h 404"/>
                <a:gd name="T2" fmla="*/ 407 w 408"/>
                <a:gd name="T3" fmla="*/ 204 h 404"/>
                <a:gd name="T4" fmla="*/ 203 w 408"/>
                <a:gd name="T5" fmla="*/ 403 h 404"/>
                <a:gd name="T6" fmla="*/ 0 w 408"/>
                <a:gd name="T7" fmla="*/ 204 h 404"/>
                <a:gd name="T8" fmla="*/ 203 w 408"/>
                <a:gd name="T9" fmla="*/ 0 h 404"/>
                <a:gd name="T10" fmla="*/ 203 w 408"/>
                <a:gd name="T11" fmla="*/ 326 h 404"/>
                <a:gd name="T12" fmla="*/ 301 w 408"/>
                <a:gd name="T13" fmla="*/ 192 h 404"/>
                <a:gd name="T14" fmla="*/ 203 w 408"/>
                <a:gd name="T15" fmla="*/ 78 h 404"/>
                <a:gd name="T16" fmla="*/ 106 w 408"/>
                <a:gd name="T17" fmla="*/ 192 h 404"/>
                <a:gd name="T18" fmla="*/ 203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7" y="0"/>
                    <a:pt x="407" y="78"/>
                    <a:pt x="407" y="204"/>
                  </a:cubicBezTo>
                  <a:cubicBezTo>
                    <a:pt x="407" y="314"/>
                    <a:pt x="334" y="403"/>
                    <a:pt x="203" y="403"/>
                  </a:cubicBezTo>
                  <a:cubicBezTo>
                    <a:pt x="77" y="403"/>
                    <a:pt x="0" y="314"/>
                    <a:pt x="0" y="204"/>
                  </a:cubicBezTo>
                  <a:cubicBezTo>
                    <a:pt x="4" y="78"/>
                    <a:pt x="89" y="0"/>
                    <a:pt x="203" y="0"/>
                  </a:cubicBezTo>
                  <a:close/>
                  <a:moveTo>
                    <a:pt x="203" y="326"/>
                  </a:moveTo>
                  <a:cubicBezTo>
                    <a:pt x="281" y="326"/>
                    <a:pt x="301" y="257"/>
                    <a:pt x="301" y="192"/>
                  </a:cubicBezTo>
                  <a:cubicBezTo>
                    <a:pt x="301" y="131"/>
                    <a:pt x="268" y="78"/>
                    <a:pt x="203" y="78"/>
                  </a:cubicBezTo>
                  <a:cubicBezTo>
                    <a:pt x="138" y="78"/>
                    <a:pt x="106" y="135"/>
                    <a:pt x="106" y="192"/>
                  </a:cubicBezTo>
                  <a:cubicBezTo>
                    <a:pt x="110" y="257"/>
                    <a:pt x="126" y="326"/>
                    <a:pt x="203"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7" name="Freeform 296"/>
            <p:cNvSpPr>
              <a:spLocks noChangeArrowheads="1"/>
            </p:cNvSpPr>
            <p:nvPr/>
          </p:nvSpPr>
          <p:spPr bwMode="auto">
            <a:xfrm>
              <a:off x="7488" y="104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7 w 359"/>
                <a:gd name="T15" fmla="*/ 395 h 396"/>
                <a:gd name="T16" fmla="*/ 257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8" y="0"/>
                    <a:pt x="358" y="65"/>
                    <a:pt x="358" y="151"/>
                  </a:cubicBezTo>
                  <a:lnTo>
                    <a:pt x="358" y="395"/>
                  </a:lnTo>
                  <a:lnTo>
                    <a:pt x="257" y="395"/>
                  </a:lnTo>
                  <a:lnTo>
                    <a:pt x="257" y="188"/>
                  </a:lnTo>
                  <a:cubicBezTo>
                    <a:pt x="257" y="139"/>
                    <a:pt x="257"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8" name="Freeform 297"/>
            <p:cNvSpPr>
              <a:spLocks noChangeArrowheads="1"/>
            </p:cNvSpPr>
            <p:nvPr/>
          </p:nvSpPr>
          <p:spPr bwMode="auto">
            <a:xfrm>
              <a:off x="7982" y="1015"/>
              <a:ext cx="133" cy="118"/>
            </a:xfrm>
            <a:custGeom>
              <a:avLst/>
              <a:gdLst>
                <a:gd name="T0" fmla="*/ 5 w 592"/>
                <a:gd name="T1" fmla="*/ 0 h 526"/>
                <a:gd name="T2" fmla="*/ 172 w 592"/>
                <a:gd name="T3" fmla="*/ 0 h 526"/>
                <a:gd name="T4" fmla="*/ 298 w 592"/>
                <a:gd name="T5" fmla="*/ 395 h 526"/>
                <a:gd name="T6" fmla="*/ 298 w 592"/>
                <a:gd name="T7" fmla="*/ 395 h 526"/>
                <a:gd name="T8" fmla="*/ 424 w 592"/>
                <a:gd name="T9" fmla="*/ 0 h 526"/>
                <a:gd name="T10" fmla="*/ 591 w 592"/>
                <a:gd name="T11" fmla="*/ 0 h 526"/>
                <a:gd name="T12" fmla="*/ 591 w 592"/>
                <a:gd name="T13" fmla="*/ 521 h 526"/>
                <a:gd name="T14" fmla="*/ 489 w 592"/>
                <a:gd name="T15" fmla="*/ 521 h 526"/>
                <a:gd name="T16" fmla="*/ 489 w 592"/>
                <a:gd name="T17" fmla="*/ 94 h 526"/>
                <a:gd name="T18" fmla="*/ 489 w 592"/>
                <a:gd name="T19" fmla="*/ 94 h 526"/>
                <a:gd name="T20" fmla="*/ 347 w 592"/>
                <a:gd name="T21" fmla="*/ 525 h 526"/>
                <a:gd name="T22" fmla="*/ 245 w 592"/>
                <a:gd name="T23" fmla="*/ 525 h 526"/>
                <a:gd name="T24" fmla="*/ 102 w 592"/>
                <a:gd name="T25" fmla="*/ 94 h 526"/>
                <a:gd name="T26" fmla="*/ 102 w 592"/>
                <a:gd name="T27" fmla="*/ 94 h 526"/>
                <a:gd name="T28" fmla="*/ 102 w 592"/>
                <a:gd name="T29" fmla="*/ 525 h 526"/>
                <a:gd name="T30" fmla="*/ 0 w 592"/>
                <a:gd name="T31" fmla="*/ 525 h 526"/>
                <a:gd name="T32" fmla="*/ 0 w 592"/>
                <a:gd name="T33" fmla="*/ 0 h 526"/>
                <a:gd name="T34" fmla="*/ 5 w 592"/>
                <a:gd name="T35"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2" h="526">
                  <a:moveTo>
                    <a:pt x="5" y="0"/>
                  </a:moveTo>
                  <a:lnTo>
                    <a:pt x="172" y="0"/>
                  </a:lnTo>
                  <a:lnTo>
                    <a:pt x="298" y="395"/>
                  </a:lnTo>
                  <a:lnTo>
                    <a:pt x="298" y="395"/>
                  </a:lnTo>
                  <a:lnTo>
                    <a:pt x="424" y="0"/>
                  </a:lnTo>
                  <a:lnTo>
                    <a:pt x="591" y="0"/>
                  </a:lnTo>
                  <a:lnTo>
                    <a:pt x="591" y="521"/>
                  </a:lnTo>
                  <a:lnTo>
                    <a:pt x="489" y="521"/>
                  </a:lnTo>
                  <a:lnTo>
                    <a:pt x="489" y="94"/>
                  </a:lnTo>
                  <a:lnTo>
                    <a:pt x="489" y="94"/>
                  </a:lnTo>
                  <a:lnTo>
                    <a:pt x="347" y="525"/>
                  </a:lnTo>
                  <a:lnTo>
                    <a:pt x="245" y="525"/>
                  </a:lnTo>
                  <a:lnTo>
                    <a:pt x="102" y="94"/>
                  </a:lnTo>
                  <a:lnTo>
                    <a:pt x="102" y="94"/>
                  </a:lnTo>
                  <a:lnTo>
                    <a:pt x="102" y="525"/>
                  </a:lnTo>
                  <a:lnTo>
                    <a:pt x="0" y="525"/>
                  </a:lnTo>
                  <a:lnTo>
                    <a:pt x="0" y="0"/>
                  </a:lnTo>
                  <a:lnTo>
                    <a:pt x="5"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9" name="Freeform 298"/>
            <p:cNvSpPr>
              <a:spLocks noChangeArrowheads="1"/>
            </p:cNvSpPr>
            <p:nvPr/>
          </p:nvSpPr>
          <p:spPr bwMode="auto">
            <a:xfrm>
              <a:off x="8132" y="1047"/>
              <a:ext cx="89" cy="125"/>
            </a:xfrm>
            <a:custGeom>
              <a:avLst/>
              <a:gdLst>
                <a:gd name="T0" fmla="*/ 200 w 396"/>
                <a:gd name="T1" fmla="*/ 281 h 555"/>
                <a:gd name="T2" fmla="*/ 200 w 396"/>
                <a:gd name="T3" fmla="*/ 281 h 555"/>
                <a:gd name="T4" fmla="*/ 293 w 396"/>
                <a:gd name="T5" fmla="*/ 0 h 555"/>
                <a:gd name="T6" fmla="*/ 395 w 396"/>
                <a:gd name="T7" fmla="*/ 0 h 555"/>
                <a:gd name="T8" fmla="*/ 248 w 396"/>
                <a:gd name="T9" fmla="*/ 383 h 555"/>
                <a:gd name="T10" fmla="*/ 90 w 396"/>
                <a:gd name="T11" fmla="*/ 554 h 555"/>
                <a:gd name="T12" fmla="*/ 20 w 396"/>
                <a:gd name="T13" fmla="*/ 542 h 555"/>
                <a:gd name="T14" fmla="*/ 29 w 396"/>
                <a:gd name="T15" fmla="*/ 469 h 555"/>
                <a:gd name="T16" fmla="*/ 82 w 396"/>
                <a:gd name="T17" fmla="*/ 477 h 555"/>
                <a:gd name="T18" fmla="*/ 147 w 396"/>
                <a:gd name="T19" fmla="*/ 408 h 555"/>
                <a:gd name="T20" fmla="*/ 0 w 396"/>
                <a:gd name="T21" fmla="*/ 0 h 555"/>
                <a:gd name="T22" fmla="*/ 110 w 396"/>
                <a:gd name="T23" fmla="*/ 0 h 555"/>
                <a:gd name="T24" fmla="*/ 200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200" y="281"/>
                  </a:moveTo>
                  <a:lnTo>
                    <a:pt x="200" y="281"/>
                  </a:lnTo>
                  <a:lnTo>
                    <a:pt x="293" y="0"/>
                  </a:lnTo>
                  <a:lnTo>
                    <a:pt x="395" y="0"/>
                  </a:lnTo>
                  <a:lnTo>
                    <a:pt x="248" y="383"/>
                  </a:lnTo>
                  <a:cubicBezTo>
                    <a:pt x="216" y="469"/>
                    <a:pt x="191" y="554"/>
                    <a:pt x="90" y="554"/>
                  </a:cubicBezTo>
                  <a:cubicBezTo>
                    <a:pt x="65" y="554"/>
                    <a:pt x="41" y="550"/>
                    <a:pt x="20" y="542"/>
                  </a:cubicBezTo>
                  <a:lnTo>
                    <a:pt x="29" y="469"/>
                  </a:lnTo>
                  <a:cubicBezTo>
                    <a:pt x="41" y="473"/>
                    <a:pt x="57" y="477"/>
                    <a:pt x="82" y="477"/>
                  </a:cubicBezTo>
                  <a:cubicBezTo>
                    <a:pt x="122" y="477"/>
                    <a:pt x="147" y="448"/>
                    <a:pt x="147" y="408"/>
                  </a:cubicBezTo>
                  <a:lnTo>
                    <a:pt x="0" y="0"/>
                  </a:lnTo>
                  <a:lnTo>
                    <a:pt x="110" y="0"/>
                  </a:lnTo>
                  <a:lnTo>
                    <a:pt x="200"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0" name="Freeform 299"/>
            <p:cNvSpPr>
              <a:spLocks noChangeArrowheads="1"/>
            </p:cNvSpPr>
            <p:nvPr/>
          </p:nvSpPr>
          <p:spPr bwMode="auto">
            <a:xfrm>
              <a:off x="8284" y="1015"/>
              <a:ext cx="96" cy="117"/>
            </a:xfrm>
            <a:custGeom>
              <a:avLst/>
              <a:gdLst>
                <a:gd name="T0" fmla="*/ 126 w 428"/>
                <a:gd name="T1" fmla="*/ 0 h 522"/>
                <a:gd name="T2" fmla="*/ 326 w 428"/>
                <a:gd name="T3" fmla="*/ 391 h 522"/>
                <a:gd name="T4" fmla="*/ 326 w 428"/>
                <a:gd name="T5" fmla="*/ 0 h 522"/>
                <a:gd name="T6" fmla="*/ 427 w 428"/>
                <a:gd name="T7" fmla="*/ 0 h 522"/>
                <a:gd name="T8" fmla="*/ 427 w 428"/>
                <a:gd name="T9" fmla="*/ 521 h 522"/>
                <a:gd name="T10" fmla="*/ 301 w 428"/>
                <a:gd name="T11" fmla="*/ 521 h 522"/>
                <a:gd name="T12" fmla="*/ 102 w 428"/>
                <a:gd name="T13" fmla="*/ 130 h 522"/>
                <a:gd name="T14" fmla="*/ 102 w 428"/>
                <a:gd name="T15" fmla="*/ 521 h 522"/>
                <a:gd name="T16" fmla="*/ 0 w 428"/>
                <a:gd name="T17" fmla="*/ 521 h 522"/>
                <a:gd name="T18" fmla="*/ 0 w 428"/>
                <a:gd name="T19" fmla="*/ 0 h 522"/>
                <a:gd name="T20" fmla="*/ 126 w 428"/>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522">
                  <a:moveTo>
                    <a:pt x="126" y="0"/>
                  </a:moveTo>
                  <a:lnTo>
                    <a:pt x="326" y="391"/>
                  </a:lnTo>
                  <a:lnTo>
                    <a:pt x="326" y="0"/>
                  </a:lnTo>
                  <a:lnTo>
                    <a:pt x="427" y="0"/>
                  </a:lnTo>
                  <a:lnTo>
                    <a:pt x="427" y="521"/>
                  </a:lnTo>
                  <a:lnTo>
                    <a:pt x="301" y="521"/>
                  </a:lnTo>
                  <a:lnTo>
                    <a:pt x="102" y="130"/>
                  </a:lnTo>
                  <a:lnTo>
                    <a:pt x="102" y="521"/>
                  </a:lnTo>
                  <a:lnTo>
                    <a:pt x="0" y="521"/>
                  </a:lnTo>
                  <a:lnTo>
                    <a:pt x="0" y="0"/>
                  </a:lnTo>
                  <a:lnTo>
                    <a:pt x="126"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1" name="Freeform 300"/>
            <p:cNvSpPr>
              <a:spLocks noChangeArrowheads="1"/>
            </p:cNvSpPr>
            <p:nvPr/>
          </p:nvSpPr>
          <p:spPr bwMode="auto">
            <a:xfrm>
              <a:off x="8400" y="1045"/>
              <a:ext cx="92" cy="91"/>
            </a:xfrm>
            <a:custGeom>
              <a:avLst/>
              <a:gdLst>
                <a:gd name="T0" fmla="*/ 203 w 408"/>
                <a:gd name="T1" fmla="*/ 0 h 404"/>
                <a:gd name="T2" fmla="*/ 407 w 408"/>
                <a:gd name="T3" fmla="*/ 204 h 404"/>
                <a:gd name="T4" fmla="*/ 203 w 408"/>
                <a:gd name="T5" fmla="*/ 403 h 404"/>
                <a:gd name="T6" fmla="*/ 0 w 408"/>
                <a:gd name="T7" fmla="*/ 204 h 404"/>
                <a:gd name="T8" fmla="*/ 203 w 408"/>
                <a:gd name="T9" fmla="*/ 0 h 404"/>
                <a:gd name="T10" fmla="*/ 203 w 408"/>
                <a:gd name="T11" fmla="*/ 326 h 404"/>
                <a:gd name="T12" fmla="*/ 301 w 408"/>
                <a:gd name="T13" fmla="*/ 192 h 404"/>
                <a:gd name="T14" fmla="*/ 203 w 408"/>
                <a:gd name="T15" fmla="*/ 78 h 404"/>
                <a:gd name="T16" fmla="*/ 106 w 408"/>
                <a:gd name="T17" fmla="*/ 192 h 404"/>
                <a:gd name="T18" fmla="*/ 203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8" y="0"/>
                    <a:pt x="407" y="78"/>
                    <a:pt x="407" y="204"/>
                  </a:cubicBezTo>
                  <a:cubicBezTo>
                    <a:pt x="407" y="314"/>
                    <a:pt x="334" y="403"/>
                    <a:pt x="203" y="403"/>
                  </a:cubicBezTo>
                  <a:cubicBezTo>
                    <a:pt x="77" y="403"/>
                    <a:pt x="0" y="314"/>
                    <a:pt x="0" y="204"/>
                  </a:cubicBezTo>
                  <a:cubicBezTo>
                    <a:pt x="0" y="78"/>
                    <a:pt x="89" y="0"/>
                    <a:pt x="203" y="0"/>
                  </a:cubicBezTo>
                  <a:close/>
                  <a:moveTo>
                    <a:pt x="203" y="326"/>
                  </a:moveTo>
                  <a:cubicBezTo>
                    <a:pt x="281" y="326"/>
                    <a:pt x="301" y="257"/>
                    <a:pt x="301" y="192"/>
                  </a:cubicBezTo>
                  <a:cubicBezTo>
                    <a:pt x="301" y="131"/>
                    <a:pt x="269" y="78"/>
                    <a:pt x="203" y="78"/>
                  </a:cubicBezTo>
                  <a:cubicBezTo>
                    <a:pt x="138" y="78"/>
                    <a:pt x="106" y="135"/>
                    <a:pt x="106" y="192"/>
                  </a:cubicBezTo>
                  <a:cubicBezTo>
                    <a:pt x="106" y="257"/>
                    <a:pt x="126" y="326"/>
                    <a:pt x="203"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2" name="Freeform 301"/>
            <p:cNvSpPr>
              <a:spLocks noChangeArrowheads="1"/>
            </p:cNvSpPr>
            <p:nvPr/>
          </p:nvSpPr>
          <p:spPr bwMode="auto">
            <a:xfrm>
              <a:off x="8501" y="1022"/>
              <a:ext cx="61" cy="114"/>
            </a:xfrm>
            <a:custGeom>
              <a:avLst/>
              <a:gdLst>
                <a:gd name="T0" fmla="*/ 73 w 274"/>
                <a:gd name="T1" fmla="*/ 184 h 506"/>
                <a:gd name="T2" fmla="*/ 0 w 274"/>
                <a:gd name="T3" fmla="*/ 184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4 w 274"/>
                <a:gd name="T15" fmla="*/ 110 h 506"/>
                <a:gd name="T16" fmla="*/ 264 w 274"/>
                <a:gd name="T17" fmla="*/ 184 h 506"/>
                <a:gd name="T18" fmla="*/ 175 w 274"/>
                <a:gd name="T19" fmla="*/ 184 h 506"/>
                <a:gd name="T20" fmla="*/ 175 w 274"/>
                <a:gd name="T21" fmla="*/ 363 h 506"/>
                <a:gd name="T22" fmla="*/ 224 w 274"/>
                <a:gd name="T23" fmla="*/ 428 h 506"/>
                <a:gd name="T24" fmla="*/ 268 w 274"/>
                <a:gd name="T25" fmla="*/ 416 h 506"/>
                <a:gd name="T26" fmla="*/ 273 w 274"/>
                <a:gd name="T27" fmla="*/ 497 h 506"/>
                <a:gd name="T28" fmla="*/ 199 w 274"/>
                <a:gd name="T29" fmla="*/ 505 h 506"/>
                <a:gd name="T30" fmla="*/ 77 w 274"/>
                <a:gd name="T31" fmla="*/ 379 h 506"/>
                <a:gd name="T32" fmla="*/ 77 w 274"/>
                <a:gd name="T33" fmla="*/ 184 h 506"/>
                <a:gd name="T34" fmla="*/ 73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4"/>
                  </a:moveTo>
                  <a:lnTo>
                    <a:pt x="0" y="184"/>
                  </a:lnTo>
                  <a:lnTo>
                    <a:pt x="0" y="110"/>
                  </a:lnTo>
                  <a:lnTo>
                    <a:pt x="73" y="110"/>
                  </a:lnTo>
                  <a:lnTo>
                    <a:pt x="73" y="33"/>
                  </a:lnTo>
                  <a:lnTo>
                    <a:pt x="175" y="0"/>
                  </a:lnTo>
                  <a:lnTo>
                    <a:pt x="175" y="110"/>
                  </a:lnTo>
                  <a:lnTo>
                    <a:pt x="264" y="110"/>
                  </a:lnTo>
                  <a:lnTo>
                    <a:pt x="264" y="184"/>
                  </a:lnTo>
                  <a:lnTo>
                    <a:pt x="175" y="184"/>
                  </a:lnTo>
                  <a:lnTo>
                    <a:pt x="175" y="363"/>
                  </a:lnTo>
                  <a:cubicBezTo>
                    <a:pt x="175" y="395"/>
                    <a:pt x="183" y="428"/>
                    <a:pt x="224" y="428"/>
                  </a:cubicBezTo>
                  <a:cubicBezTo>
                    <a:pt x="240" y="428"/>
                    <a:pt x="260" y="424"/>
                    <a:pt x="268" y="416"/>
                  </a:cubicBezTo>
                  <a:lnTo>
                    <a:pt x="273" y="497"/>
                  </a:lnTo>
                  <a:cubicBezTo>
                    <a:pt x="252" y="501"/>
                    <a:pt x="228" y="505"/>
                    <a:pt x="199" y="505"/>
                  </a:cubicBezTo>
                  <a:cubicBezTo>
                    <a:pt x="122" y="505"/>
                    <a:pt x="77" y="456"/>
                    <a:pt x="77" y="379"/>
                  </a:cubicBezTo>
                  <a:lnTo>
                    <a:pt x="77" y="184"/>
                  </a:lnTo>
                  <a:lnTo>
                    <a:pt x="73"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3" name="Freeform 302"/>
            <p:cNvSpPr>
              <a:spLocks noChangeArrowheads="1"/>
            </p:cNvSpPr>
            <p:nvPr/>
          </p:nvSpPr>
          <p:spPr bwMode="auto">
            <a:xfrm>
              <a:off x="8569" y="1045"/>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73 w 363"/>
                <a:gd name="T21" fmla="*/ 163 h 404"/>
                <a:gd name="T22" fmla="*/ 191 w 363"/>
                <a:gd name="T23" fmla="*/ 74 h 404"/>
                <a:gd name="T24" fmla="*/ 102 w 363"/>
                <a:gd name="T25" fmla="*/ 163 h 404"/>
                <a:gd name="T26" fmla="*/ 273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73" y="163"/>
                  </a:moveTo>
                  <a:cubicBezTo>
                    <a:pt x="269" y="114"/>
                    <a:pt x="248" y="74"/>
                    <a:pt x="191" y="74"/>
                  </a:cubicBezTo>
                  <a:cubicBezTo>
                    <a:pt x="134"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4" name="Freeform 303"/>
            <p:cNvSpPr>
              <a:spLocks noChangeArrowheads="1"/>
            </p:cNvSpPr>
            <p:nvPr/>
          </p:nvSpPr>
          <p:spPr bwMode="auto">
            <a:xfrm>
              <a:off x="8663" y="1045"/>
              <a:ext cx="64" cy="91"/>
            </a:xfrm>
            <a:custGeom>
              <a:avLst/>
              <a:gdLst>
                <a:gd name="T0" fmla="*/ 261 w 286"/>
                <a:gd name="T1" fmla="*/ 90 h 404"/>
                <a:gd name="T2" fmla="*/ 171 w 286"/>
                <a:gd name="T3" fmla="*/ 74 h 404"/>
                <a:gd name="T4" fmla="*/ 110 w 286"/>
                <a:gd name="T5" fmla="*/ 114 h 404"/>
                <a:gd name="T6" fmla="*/ 285 w 286"/>
                <a:gd name="T7" fmla="*/ 277 h 404"/>
                <a:gd name="T8" fmla="*/ 123 w 286"/>
                <a:gd name="T9" fmla="*/ 403 h 404"/>
                <a:gd name="T10" fmla="*/ 8 w 286"/>
                <a:gd name="T11" fmla="*/ 387 h 404"/>
                <a:gd name="T12" fmla="*/ 13 w 286"/>
                <a:gd name="T13" fmla="*/ 306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8"/>
                    <a:pt x="208" y="74"/>
                    <a:pt x="171" y="74"/>
                  </a:cubicBezTo>
                  <a:cubicBezTo>
                    <a:pt x="143" y="74"/>
                    <a:pt x="110" y="82"/>
                    <a:pt x="110" y="114"/>
                  </a:cubicBezTo>
                  <a:cubicBezTo>
                    <a:pt x="110" y="175"/>
                    <a:pt x="285" y="139"/>
                    <a:pt x="285" y="277"/>
                  </a:cubicBezTo>
                  <a:cubicBezTo>
                    <a:pt x="285" y="367"/>
                    <a:pt x="204" y="403"/>
                    <a:pt x="123" y="403"/>
                  </a:cubicBezTo>
                  <a:cubicBezTo>
                    <a:pt x="86" y="403"/>
                    <a:pt x="45" y="395"/>
                    <a:pt x="8" y="387"/>
                  </a:cubicBezTo>
                  <a:lnTo>
                    <a:pt x="13" y="306"/>
                  </a:lnTo>
                  <a:cubicBezTo>
                    <a:pt x="45" y="322"/>
                    <a:pt x="78" y="330"/>
                    <a:pt x="110" y="330"/>
                  </a:cubicBezTo>
                  <a:cubicBezTo>
                    <a:pt x="135" y="330"/>
                    <a:pt x="175" y="322"/>
                    <a:pt x="175" y="281"/>
                  </a:cubicBezTo>
                  <a:cubicBezTo>
                    <a:pt x="175" y="204"/>
                    <a:pt x="0" y="257"/>
                    <a:pt x="0" y="118"/>
                  </a:cubicBezTo>
                  <a:cubicBezTo>
                    <a:pt x="0" y="37"/>
                    <a:pt x="74"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5" name="Freeform 304"/>
            <p:cNvSpPr>
              <a:spLocks noChangeArrowheads="1"/>
            </p:cNvSpPr>
            <p:nvPr/>
          </p:nvSpPr>
          <p:spPr bwMode="auto">
            <a:xfrm>
              <a:off x="409" y="1445"/>
              <a:ext cx="80" cy="119"/>
            </a:xfrm>
            <a:custGeom>
              <a:avLst/>
              <a:gdLst>
                <a:gd name="T0" fmla="*/ 4 w 359"/>
                <a:gd name="T1" fmla="*/ 0 h 527"/>
                <a:gd name="T2" fmla="*/ 139 w 359"/>
                <a:gd name="T3" fmla="*/ 0 h 527"/>
                <a:gd name="T4" fmla="*/ 358 w 359"/>
                <a:gd name="T5" fmla="*/ 159 h 527"/>
                <a:gd name="T6" fmla="*/ 155 w 359"/>
                <a:gd name="T7" fmla="*/ 326 h 527"/>
                <a:gd name="T8" fmla="*/ 106 w 359"/>
                <a:gd name="T9" fmla="*/ 326 h 527"/>
                <a:gd name="T10" fmla="*/ 106 w 359"/>
                <a:gd name="T11" fmla="*/ 526 h 527"/>
                <a:gd name="T12" fmla="*/ 0 w 359"/>
                <a:gd name="T13" fmla="*/ 526 h 527"/>
                <a:gd name="T14" fmla="*/ 0 w 359"/>
                <a:gd name="T15" fmla="*/ 0 h 527"/>
                <a:gd name="T16" fmla="*/ 4 w 359"/>
                <a:gd name="T17" fmla="*/ 0 h 527"/>
                <a:gd name="T18" fmla="*/ 106 w 359"/>
                <a:gd name="T19" fmla="*/ 241 h 527"/>
                <a:gd name="T20" fmla="*/ 147 w 359"/>
                <a:gd name="T21" fmla="*/ 241 h 527"/>
                <a:gd name="T22" fmla="*/ 244 w 359"/>
                <a:gd name="T23" fmla="*/ 163 h 527"/>
                <a:gd name="T24" fmla="*/ 147 w 359"/>
                <a:gd name="T25" fmla="*/ 82 h 527"/>
                <a:gd name="T26" fmla="*/ 106 w 359"/>
                <a:gd name="T27" fmla="*/ 82 h 527"/>
                <a:gd name="T28" fmla="*/ 106 w 359"/>
                <a:gd name="T29" fmla="*/ 24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7">
                  <a:moveTo>
                    <a:pt x="4" y="0"/>
                  </a:moveTo>
                  <a:lnTo>
                    <a:pt x="139" y="0"/>
                  </a:lnTo>
                  <a:cubicBezTo>
                    <a:pt x="253" y="0"/>
                    <a:pt x="358" y="33"/>
                    <a:pt x="358" y="159"/>
                  </a:cubicBezTo>
                  <a:cubicBezTo>
                    <a:pt x="358" y="281"/>
                    <a:pt x="269" y="326"/>
                    <a:pt x="155" y="326"/>
                  </a:cubicBezTo>
                  <a:lnTo>
                    <a:pt x="106" y="326"/>
                  </a:lnTo>
                  <a:lnTo>
                    <a:pt x="106" y="526"/>
                  </a:lnTo>
                  <a:lnTo>
                    <a:pt x="0" y="526"/>
                  </a:lnTo>
                  <a:lnTo>
                    <a:pt x="0" y="0"/>
                  </a:lnTo>
                  <a:lnTo>
                    <a:pt x="4" y="0"/>
                  </a:lnTo>
                  <a:close/>
                  <a:moveTo>
                    <a:pt x="106" y="241"/>
                  </a:moveTo>
                  <a:lnTo>
                    <a:pt x="147" y="241"/>
                  </a:lnTo>
                  <a:cubicBezTo>
                    <a:pt x="200" y="241"/>
                    <a:pt x="244" y="224"/>
                    <a:pt x="244" y="163"/>
                  </a:cubicBezTo>
                  <a:cubicBezTo>
                    <a:pt x="244" y="102"/>
                    <a:pt x="200" y="82"/>
                    <a:pt x="147" y="82"/>
                  </a:cubicBezTo>
                  <a:lnTo>
                    <a:pt x="106" y="82"/>
                  </a:lnTo>
                  <a:lnTo>
                    <a:pt x="106" y="241"/>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6" name="Freeform 305"/>
            <p:cNvSpPr>
              <a:spLocks noChangeArrowheads="1"/>
            </p:cNvSpPr>
            <p:nvPr/>
          </p:nvSpPr>
          <p:spPr bwMode="auto">
            <a:xfrm>
              <a:off x="498" y="1475"/>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2"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 name="Freeform 306"/>
            <p:cNvSpPr>
              <a:spLocks noChangeArrowheads="1"/>
            </p:cNvSpPr>
            <p:nvPr/>
          </p:nvSpPr>
          <p:spPr bwMode="auto">
            <a:xfrm>
              <a:off x="600" y="1475"/>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4" y="61"/>
                    <a:pt x="134" y="0"/>
                    <a:pt x="195" y="0"/>
                  </a:cubicBezTo>
                  <a:cubicBezTo>
                    <a:pt x="204" y="0"/>
                    <a:pt x="216" y="0"/>
                    <a:pt x="228" y="4"/>
                  </a:cubicBezTo>
                  <a:lnTo>
                    <a:pt x="228" y="106"/>
                  </a:lnTo>
                  <a:cubicBezTo>
                    <a:pt x="220" y="101"/>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8" name="Freeform 307"/>
            <p:cNvSpPr>
              <a:spLocks noChangeArrowheads="1"/>
            </p:cNvSpPr>
            <p:nvPr/>
          </p:nvSpPr>
          <p:spPr bwMode="auto">
            <a:xfrm>
              <a:off x="656" y="1475"/>
              <a:ext cx="66" cy="91"/>
            </a:xfrm>
            <a:custGeom>
              <a:avLst/>
              <a:gdLst>
                <a:gd name="T0" fmla="*/ 277 w 294"/>
                <a:gd name="T1" fmla="*/ 89 h 404"/>
                <a:gd name="T2" fmla="*/ 208 w 294"/>
                <a:gd name="T3" fmla="*/ 77 h 404"/>
                <a:gd name="T4" fmla="*/ 106 w 294"/>
                <a:gd name="T5" fmla="*/ 199 h 404"/>
                <a:gd name="T6" fmla="*/ 212 w 294"/>
                <a:gd name="T7" fmla="*/ 325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8"/>
                    <a:pt x="139" y="325"/>
                    <a:pt x="212" y="325"/>
                  </a:cubicBezTo>
                  <a:cubicBezTo>
                    <a:pt x="241" y="325"/>
                    <a:pt x="273" y="313"/>
                    <a:pt x="289" y="309"/>
                  </a:cubicBezTo>
                  <a:lnTo>
                    <a:pt x="293" y="391"/>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9" name="Freeform 308"/>
            <p:cNvSpPr>
              <a:spLocks noChangeArrowheads="1"/>
            </p:cNvSpPr>
            <p:nvPr/>
          </p:nvSpPr>
          <p:spPr bwMode="auto">
            <a:xfrm>
              <a:off x="732" y="1475"/>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29 h 404"/>
                <a:gd name="T14" fmla="*/ 330 w 364"/>
                <a:gd name="T15" fmla="*/ 289 h 404"/>
                <a:gd name="T16" fmla="*/ 330 w 364"/>
                <a:gd name="T17" fmla="*/ 370 h 404"/>
                <a:gd name="T18" fmla="*/ 338 w 364"/>
                <a:gd name="T19" fmla="*/ 370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29"/>
                    <a:pt x="0" y="203"/>
                  </a:cubicBezTo>
                  <a:cubicBezTo>
                    <a:pt x="0" y="93"/>
                    <a:pt x="61" y="0"/>
                    <a:pt x="179" y="0"/>
                  </a:cubicBezTo>
                  <a:cubicBezTo>
                    <a:pt x="322" y="0"/>
                    <a:pt x="363" y="97"/>
                    <a:pt x="363" y="232"/>
                  </a:cubicBezTo>
                  <a:lnTo>
                    <a:pt x="94" y="232"/>
                  </a:lnTo>
                  <a:cubicBezTo>
                    <a:pt x="98" y="293"/>
                    <a:pt x="143" y="329"/>
                    <a:pt x="204" y="329"/>
                  </a:cubicBezTo>
                  <a:cubicBezTo>
                    <a:pt x="253"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0" name="Freeform 309"/>
            <p:cNvSpPr>
              <a:spLocks noChangeArrowheads="1"/>
            </p:cNvSpPr>
            <p:nvPr/>
          </p:nvSpPr>
          <p:spPr bwMode="auto">
            <a:xfrm>
              <a:off x="830" y="147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1" name="Freeform 310"/>
            <p:cNvSpPr>
              <a:spLocks noChangeArrowheads="1"/>
            </p:cNvSpPr>
            <p:nvPr/>
          </p:nvSpPr>
          <p:spPr bwMode="auto">
            <a:xfrm>
              <a:off x="926" y="145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2" name="Freeform 311"/>
            <p:cNvSpPr>
              <a:spLocks noChangeArrowheads="1"/>
            </p:cNvSpPr>
            <p:nvPr/>
          </p:nvSpPr>
          <p:spPr bwMode="auto">
            <a:xfrm>
              <a:off x="997" y="1475"/>
              <a:ext cx="78" cy="91"/>
            </a:xfrm>
            <a:custGeom>
              <a:avLst/>
              <a:gdLst>
                <a:gd name="T0" fmla="*/ 40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9 w 347"/>
                <a:gd name="T35" fmla="*/ 329 h 404"/>
                <a:gd name="T36" fmla="*/ 228 w 347"/>
                <a:gd name="T37" fmla="*/ 297 h 404"/>
                <a:gd name="T38" fmla="*/ 248 w 347"/>
                <a:gd name="T39" fmla="*/ 215 h 404"/>
                <a:gd name="T40" fmla="*/ 203 w 347"/>
                <a:gd name="T41" fmla="*/ 215 h 404"/>
                <a:gd name="T42" fmla="*/ 93 w 347"/>
                <a:gd name="T43" fmla="*/ 281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1"/>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2" y="158"/>
                    <a:pt x="154" y="154"/>
                    <a:pt x="195" y="154"/>
                  </a:cubicBezTo>
                  <a:lnTo>
                    <a:pt x="252" y="154"/>
                  </a:lnTo>
                  <a:cubicBezTo>
                    <a:pt x="252" y="93"/>
                    <a:pt x="224" y="73"/>
                    <a:pt x="167" y="73"/>
                  </a:cubicBezTo>
                  <a:cubicBezTo>
                    <a:pt x="126" y="73"/>
                    <a:pt x="81" y="89"/>
                    <a:pt x="49" y="114"/>
                  </a:cubicBezTo>
                  <a:lnTo>
                    <a:pt x="40" y="28"/>
                  </a:lnTo>
                  <a:close/>
                  <a:moveTo>
                    <a:pt x="159" y="329"/>
                  </a:moveTo>
                  <a:cubicBezTo>
                    <a:pt x="191" y="329"/>
                    <a:pt x="211" y="317"/>
                    <a:pt x="228" y="297"/>
                  </a:cubicBezTo>
                  <a:cubicBezTo>
                    <a:pt x="244" y="277"/>
                    <a:pt x="248" y="248"/>
                    <a:pt x="248" y="215"/>
                  </a:cubicBezTo>
                  <a:lnTo>
                    <a:pt x="203" y="215"/>
                  </a:lnTo>
                  <a:cubicBezTo>
                    <a:pt x="159" y="215"/>
                    <a:pt x="93" y="224"/>
                    <a:pt x="93" y="281"/>
                  </a:cubicBezTo>
                  <a:cubicBezTo>
                    <a:pt x="93"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3" name="Freeform 312"/>
            <p:cNvSpPr>
              <a:spLocks noChangeArrowheads="1"/>
            </p:cNvSpPr>
            <p:nvPr/>
          </p:nvSpPr>
          <p:spPr bwMode="auto">
            <a:xfrm>
              <a:off x="1092" y="1475"/>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199 h 563"/>
                <a:gd name="T36" fmla="*/ 187 w 376"/>
                <a:gd name="T37" fmla="*/ 317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7"/>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3"/>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4" name="Freeform 313"/>
            <p:cNvSpPr>
              <a:spLocks noChangeArrowheads="1"/>
            </p:cNvSpPr>
            <p:nvPr/>
          </p:nvSpPr>
          <p:spPr bwMode="auto">
            <a:xfrm>
              <a:off x="1194" y="1475"/>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3"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5" name="Freeform 314"/>
            <p:cNvSpPr>
              <a:spLocks noChangeArrowheads="1"/>
            </p:cNvSpPr>
            <p:nvPr/>
          </p:nvSpPr>
          <p:spPr bwMode="auto">
            <a:xfrm>
              <a:off x="1336" y="1474"/>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9 h 404"/>
                <a:gd name="T12" fmla="*/ 301 w 408"/>
                <a:gd name="T13" fmla="*/ 195 h 404"/>
                <a:gd name="T14" fmla="*/ 204 w 408"/>
                <a:gd name="T15" fmla="*/ 81 h 404"/>
                <a:gd name="T16" fmla="*/ 106 w 408"/>
                <a:gd name="T17" fmla="*/ 195 h 404"/>
                <a:gd name="T18" fmla="*/ 204 w 408"/>
                <a:gd name="T19"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9"/>
                  </a:moveTo>
                  <a:cubicBezTo>
                    <a:pt x="281" y="329"/>
                    <a:pt x="301" y="260"/>
                    <a:pt x="301" y="195"/>
                  </a:cubicBezTo>
                  <a:cubicBezTo>
                    <a:pt x="301" y="134"/>
                    <a:pt x="269" y="81"/>
                    <a:pt x="204" y="81"/>
                  </a:cubicBezTo>
                  <a:cubicBezTo>
                    <a:pt x="139" y="81"/>
                    <a:pt x="106" y="138"/>
                    <a:pt x="106" y="195"/>
                  </a:cubicBezTo>
                  <a:cubicBezTo>
                    <a:pt x="106" y="256"/>
                    <a:pt x="126" y="329"/>
                    <a:pt x="204"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6" name="Freeform 315"/>
            <p:cNvSpPr>
              <a:spLocks noChangeArrowheads="1"/>
            </p:cNvSpPr>
            <p:nvPr/>
          </p:nvSpPr>
          <p:spPr bwMode="auto">
            <a:xfrm>
              <a:off x="1438" y="1435"/>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5"/>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7" name="Freeform 316"/>
            <p:cNvSpPr>
              <a:spLocks noChangeArrowheads="1"/>
            </p:cNvSpPr>
            <p:nvPr/>
          </p:nvSpPr>
          <p:spPr bwMode="auto">
            <a:xfrm>
              <a:off x="1553" y="1474"/>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9 h 404"/>
                <a:gd name="T12" fmla="*/ 301 w 408"/>
                <a:gd name="T13" fmla="*/ 195 h 404"/>
                <a:gd name="T14" fmla="*/ 204 w 408"/>
                <a:gd name="T15" fmla="*/ 81 h 404"/>
                <a:gd name="T16" fmla="*/ 106 w 408"/>
                <a:gd name="T17" fmla="*/ 195 h 404"/>
                <a:gd name="T18" fmla="*/ 204 w 408"/>
                <a:gd name="T19"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0" y="77"/>
                    <a:pt x="90" y="0"/>
                    <a:pt x="204" y="0"/>
                  </a:cubicBezTo>
                  <a:close/>
                  <a:moveTo>
                    <a:pt x="204" y="329"/>
                  </a:moveTo>
                  <a:cubicBezTo>
                    <a:pt x="281" y="329"/>
                    <a:pt x="301" y="260"/>
                    <a:pt x="301" y="195"/>
                  </a:cubicBezTo>
                  <a:cubicBezTo>
                    <a:pt x="301" y="134"/>
                    <a:pt x="269" y="81"/>
                    <a:pt x="204" y="81"/>
                  </a:cubicBezTo>
                  <a:cubicBezTo>
                    <a:pt x="138" y="81"/>
                    <a:pt x="106" y="138"/>
                    <a:pt x="106" y="195"/>
                  </a:cubicBezTo>
                  <a:cubicBezTo>
                    <a:pt x="106" y="256"/>
                    <a:pt x="126" y="329"/>
                    <a:pt x="204"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8" name="Freeform 317"/>
            <p:cNvSpPr>
              <a:spLocks noChangeArrowheads="1"/>
            </p:cNvSpPr>
            <p:nvPr/>
          </p:nvSpPr>
          <p:spPr bwMode="auto">
            <a:xfrm>
              <a:off x="1661" y="1475"/>
              <a:ext cx="81" cy="89"/>
            </a:xfrm>
            <a:custGeom>
              <a:avLst/>
              <a:gdLst>
                <a:gd name="T0" fmla="*/ 9 w 360"/>
                <a:gd name="T1" fmla="*/ 8 h 396"/>
                <a:gd name="T2" fmla="*/ 102 w 360"/>
                <a:gd name="T3" fmla="*/ 8 h 396"/>
                <a:gd name="T4" fmla="*/ 102 w 360"/>
                <a:gd name="T5" fmla="*/ 61 h 396"/>
                <a:gd name="T6" fmla="*/ 102 w 360"/>
                <a:gd name="T7" fmla="*/ 61 h 396"/>
                <a:gd name="T8" fmla="*/ 228 w 360"/>
                <a:gd name="T9" fmla="*/ 0 h 396"/>
                <a:gd name="T10" fmla="*/ 359 w 360"/>
                <a:gd name="T11" fmla="*/ 150 h 396"/>
                <a:gd name="T12" fmla="*/ 359 w 360"/>
                <a:gd name="T13" fmla="*/ 395 h 396"/>
                <a:gd name="T14" fmla="*/ 257 w 360"/>
                <a:gd name="T15" fmla="*/ 395 h 396"/>
                <a:gd name="T16" fmla="*/ 257 w 360"/>
                <a:gd name="T17" fmla="*/ 187 h 396"/>
                <a:gd name="T18" fmla="*/ 192 w 360"/>
                <a:gd name="T19" fmla="*/ 77 h 396"/>
                <a:gd name="T20" fmla="*/ 102 w 360"/>
                <a:gd name="T21" fmla="*/ 203 h 396"/>
                <a:gd name="T22" fmla="*/ 102 w 360"/>
                <a:gd name="T23" fmla="*/ 391 h 396"/>
                <a:gd name="T24" fmla="*/ 0 w 360"/>
                <a:gd name="T25" fmla="*/ 391 h 396"/>
                <a:gd name="T26" fmla="*/ 0 w 360"/>
                <a:gd name="T27" fmla="*/ 8 h 396"/>
                <a:gd name="T28" fmla="*/ 9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9" y="8"/>
                  </a:moveTo>
                  <a:lnTo>
                    <a:pt x="102" y="8"/>
                  </a:lnTo>
                  <a:lnTo>
                    <a:pt x="102" y="61"/>
                  </a:lnTo>
                  <a:lnTo>
                    <a:pt x="102" y="61"/>
                  </a:lnTo>
                  <a:cubicBezTo>
                    <a:pt x="135" y="16"/>
                    <a:pt x="175" y="0"/>
                    <a:pt x="228" y="0"/>
                  </a:cubicBezTo>
                  <a:cubicBezTo>
                    <a:pt x="318" y="0"/>
                    <a:pt x="359" y="65"/>
                    <a:pt x="359" y="150"/>
                  </a:cubicBezTo>
                  <a:lnTo>
                    <a:pt x="359" y="395"/>
                  </a:lnTo>
                  <a:lnTo>
                    <a:pt x="257" y="395"/>
                  </a:lnTo>
                  <a:lnTo>
                    <a:pt x="257" y="187"/>
                  </a:lnTo>
                  <a:cubicBezTo>
                    <a:pt x="257" y="138"/>
                    <a:pt x="257" y="77"/>
                    <a:pt x="192" y="77"/>
                  </a:cubicBezTo>
                  <a:cubicBezTo>
                    <a:pt x="118" y="77"/>
                    <a:pt x="102" y="154"/>
                    <a:pt x="102" y="203"/>
                  </a:cubicBezTo>
                  <a:lnTo>
                    <a:pt x="102" y="391"/>
                  </a:lnTo>
                  <a:lnTo>
                    <a:pt x="0" y="391"/>
                  </a:lnTo>
                  <a:lnTo>
                    <a:pt x="0" y="8"/>
                  </a:lnTo>
                  <a:lnTo>
                    <a:pt x="9"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9" name="Freeform 318"/>
            <p:cNvSpPr>
              <a:spLocks noChangeArrowheads="1"/>
            </p:cNvSpPr>
            <p:nvPr/>
          </p:nvSpPr>
          <p:spPr bwMode="auto">
            <a:xfrm>
              <a:off x="1808" y="1475"/>
              <a:ext cx="66" cy="91"/>
            </a:xfrm>
            <a:custGeom>
              <a:avLst/>
              <a:gdLst>
                <a:gd name="T0" fmla="*/ 277 w 294"/>
                <a:gd name="T1" fmla="*/ 89 h 404"/>
                <a:gd name="T2" fmla="*/ 207 w 294"/>
                <a:gd name="T3" fmla="*/ 77 h 404"/>
                <a:gd name="T4" fmla="*/ 106 w 294"/>
                <a:gd name="T5" fmla="*/ 199 h 404"/>
                <a:gd name="T6" fmla="*/ 212 w 294"/>
                <a:gd name="T7" fmla="*/ 325 h 404"/>
                <a:gd name="T8" fmla="*/ 289 w 294"/>
                <a:gd name="T9" fmla="*/ 309 h 404"/>
                <a:gd name="T10" fmla="*/ 293 w 294"/>
                <a:gd name="T11" fmla="*/ 391 h 404"/>
                <a:gd name="T12" fmla="*/ 191 w 294"/>
                <a:gd name="T13" fmla="*/ 403 h 404"/>
                <a:gd name="T14" fmla="*/ 0 w 294"/>
                <a:gd name="T15" fmla="*/ 199 h 404"/>
                <a:gd name="T16" fmla="*/ 187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0" y="81"/>
                    <a:pt x="240" y="77"/>
                    <a:pt x="207" y="77"/>
                  </a:cubicBezTo>
                  <a:cubicBezTo>
                    <a:pt x="146" y="77"/>
                    <a:pt x="106" y="126"/>
                    <a:pt x="106" y="199"/>
                  </a:cubicBezTo>
                  <a:cubicBezTo>
                    <a:pt x="106" y="268"/>
                    <a:pt x="138" y="325"/>
                    <a:pt x="212" y="325"/>
                  </a:cubicBezTo>
                  <a:cubicBezTo>
                    <a:pt x="240" y="325"/>
                    <a:pt x="273" y="313"/>
                    <a:pt x="289" y="309"/>
                  </a:cubicBezTo>
                  <a:lnTo>
                    <a:pt x="293" y="391"/>
                  </a:lnTo>
                  <a:cubicBezTo>
                    <a:pt x="264" y="399"/>
                    <a:pt x="232" y="403"/>
                    <a:pt x="191" y="403"/>
                  </a:cubicBezTo>
                  <a:cubicBezTo>
                    <a:pt x="65" y="403"/>
                    <a:pt x="0" y="317"/>
                    <a:pt x="0" y="199"/>
                  </a:cubicBezTo>
                  <a:cubicBezTo>
                    <a:pt x="0" y="89"/>
                    <a:pt x="65" y="0"/>
                    <a:pt x="187" y="0"/>
                  </a:cubicBezTo>
                  <a:cubicBezTo>
                    <a:pt x="228" y="0"/>
                    <a:pt x="256"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0" name="Freeform 319"/>
            <p:cNvSpPr>
              <a:spLocks noChangeArrowheads="1"/>
            </p:cNvSpPr>
            <p:nvPr/>
          </p:nvSpPr>
          <p:spPr bwMode="auto">
            <a:xfrm>
              <a:off x="1884" y="1475"/>
              <a:ext cx="78" cy="91"/>
            </a:xfrm>
            <a:custGeom>
              <a:avLst/>
              <a:gdLst>
                <a:gd name="T0" fmla="*/ 40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8 w 347"/>
                <a:gd name="T35" fmla="*/ 329 h 404"/>
                <a:gd name="T36" fmla="*/ 228 w 347"/>
                <a:gd name="T37" fmla="*/ 297 h 404"/>
                <a:gd name="T38" fmla="*/ 248 w 347"/>
                <a:gd name="T39" fmla="*/ 215 h 404"/>
                <a:gd name="T40" fmla="*/ 203 w 347"/>
                <a:gd name="T41" fmla="*/ 215 h 404"/>
                <a:gd name="T42" fmla="*/ 93 w 347"/>
                <a:gd name="T43" fmla="*/ 281 h 404"/>
                <a:gd name="T44" fmla="*/ 158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1"/>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1" y="158"/>
                    <a:pt x="154" y="154"/>
                    <a:pt x="195" y="154"/>
                  </a:cubicBezTo>
                  <a:lnTo>
                    <a:pt x="252" y="154"/>
                  </a:lnTo>
                  <a:cubicBezTo>
                    <a:pt x="252" y="93"/>
                    <a:pt x="224" y="73"/>
                    <a:pt x="167" y="73"/>
                  </a:cubicBezTo>
                  <a:cubicBezTo>
                    <a:pt x="126" y="73"/>
                    <a:pt x="81" y="89"/>
                    <a:pt x="49" y="114"/>
                  </a:cubicBezTo>
                  <a:lnTo>
                    <a:pt x="40" y="28"/>
                  </a:lnTo>
                  <a:close/>
                  <a:moveTo>
                    <a:pt x="158" y="329"/>
                  </a:moveTo>
                  <a:cubicBezTo>
                    <a:pt x="191" y="329"/>
                    <a:pt x="211" y="317"/>
                    <a:pt x="228" y="297"/>
                  </a:cubicBezTo>
                  <a:cubicBezTo>
                    <a:pt x="244" y="277"/>
                    <a:pt x="248" y="248"/>
                    <a:pt x="248" y="215"/>
                  </a:cubicBezTo>
                  <a:lnTo>
                    <a:pt x="203" y="215"/>
                  </a:lnTo>
                  <a:cubicBezTo>
                    <a:pt x="158" y="215"/>
                    <a:pt x="93" y="224"/>
                    <a:pt x="93" y="281"/>
                  </a:cubicBezTo>
                  <a:cubicBezTo>
                    <a:pt x="97" y="313"/>
                    <a:pt x="122" y="329"/>
                    <a:pt x="158"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1" name="Freeform 320"/>
            <p:cNvSpPr>
              <a:spLocks noChangeArrowheads="1"/>
            </p:cNvSpPr>
            <p:nvPr/>
          </p:nvSpPr>
          <p:spPr bwMode="auto">
            <a:xfrm>
              <a:off x="1985" y="1436"/>
              <a:ext cx="22" cy="127"/>
            </a:xfrm>
            <a:custGeom>
              <a:avLst/>
              <a:gdLst>
                <a:gd name="T0" fmla="*/ 0 w 102"/>
                <a:gd name="T1" fmla="*/ 0 h 563"/>
                <a:gd name="T2" fmla="*/ 101 w 102"/>
                <a:gd name="T3" fmla="*/ 0 h 563"/>
                <a:gd name="T4" fmla="*/ 101 w 102"/>
                <a:gd name="T5" fmla="*/ 562 h 563"/>
                <a:gd name="T6" fmla="*/ 0 w 102"/>
                <a:gd name="T7" fmla="*/ 562 h 563"/>
                <a:gd name="T8" fmla="*/ 0 w 102"/>
                <a:gd name="T9" fmla="*/ 0 h 563"/>
              </a:gdLst>
              <a:ahLst/>
              <a:cxnLst>
                <a:cxn ang="0">
                  <a:pos x="T0" y="T1"/>
                </a:cxn>
                <a:cxn ang="0">
                  <a:pos x="T2" y="T3"/>
                </a:cxn>
                <a:cxn ang="0">
                  <a:pos x="T4" y="T5"/>
                </a:cxn>
                <a:cxn ang="0">
                  <a:pos x="T6" y="T7"/>
                </a:cxn>
                <a:cxn ang="0">
                  <a:pos x="T8" y="T9"/>
                </a:cxn>
              </a:cxnLst>
              <a:rect l="0" t="0" r="r" b="b"/>
              <a:pathLst>
                <a:path w="102" h="563">
                  <a:moveTo>
                    <a:pt x="0" y="0"/>
                  </a:moveTo>
                  <a:lnTo>
                    <a:pt x="101" y="0"/>
                  </a:lnTo>
                  <a:lnTo>
                    <a:pt x="101"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2" name="Freeform 321"/>
            <p:cNvSpPr>
              <a:spLocks noChangeArrowheads="1"/>
            </p:cNvSpPr>
            <p:nvPr/>
          </p:nvSpPr>
          <p:spPr bwMode="auto">
            <a:xfrm>
              <a:off x="2032" y="1436"/>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3" name="Freeform 322"/>
            <p:cNvSpPr>
              <a:spLocks noChangeArrowheads="1"/>
            </p:cNvSpPr>
            <p:nvPr/>
          </p:nvSpPr>
          <p:spPr bwMode="auto">
            <a:xfrm>
              <a:off x="2070" y="1444"/>
              <a:ext cx="58" cy="122"/>
            </a:xfrm>
            <a:custGeom>
              <a:avLst/>
              <a:gdLst>
                <a:gd name="T0" fmla="*/ 183 w 262"/>
                <a:gd name="T1" fmla="*/ 0 h 543"/>
                <a:gd name="T2" fmla="*/ 261 w 262"/>
                <a:gd name="T3" fmla="*/ 0 h 543"/>
                <a:gd name="T4" fmla="*/ 78 w 262"/>
                <a:gd name="T5" fmla="*/ 542 h 543"/>
                <a:gd name="T6" fmla="*/ 0 w 262"/>
                <a:gd name="T7" fmla="*/ 542 h 543"/>
                <a:gd name="T8" fmla="*/ 183 w 262"/>
                <a:gd name="T9" fmla="*/ 0 h 543"/>
              </a:gdLst>
              <a:ahLst/>
              <a:cxnLst>
                <a:cxn ang="0">
                  <a:pos x="T0" y="T1"/>
                </a:cxn>
                <a:cxn ang="0">
                  <a:pos x="T2" y="T3"/>
                </a:cxn>
                <a:cxn ang="0">
                  <a:pos x="T4" y="T5"/>
                </a:cxn>
                <a:cxn ang="0">
                  <a:pos x="T6" y="T7"/>
                </a:cxn>
                <a:cxn ang="0">
                  <a:pos x="T8" y="T9"/>
                </a:cxn>
              </a:cxnLst>
              <a:rect l="0" t="0" r="r" b="b"/>
              <a:pathLst>
                <a:path w="262" h="543">
                  <a:moveTo>
                    <a:pt x="183" y="0"/>
                  </a:moveTo>
                  <a:lnTo>
                    <a:pt x="261" y="0"/>
                  </a:lnTo>
                  <a:lnTo>
                    <a:pt x="78" y="542"/>
                  </a:lnTo>
                  <a:lnTo>
                    <a:pt x="0" y="542"/>
                  </a:lnTo>
                  <a:lnTo>
                    <a:pt x="183"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4" name="Freeform 323"/>
            <p:cNvSpPr>
              <a:spLocks noChangeArrowheads="1"/>
            </p:cNvSpPr>
            <p:nvPr/>
          </p:nvSpPr>
          <p:spPr bwMode="auto">
            <a:xfrm>
              <a:off x="2135" y="145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3" y="427"/>
                    <a:pt x="224" y="427"/>
                  </a:cubicBezTo>
                  <a:cubicBezTo>
                    <a:pt x="240"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5" name="Freeform 324"/>
            <p:cNvSpPr>
              <a:spLocks noChangeArrowheads="1"/>
            </p:cNvSpPr>
            <p:nvPr/>
          </p:nvSpPr>
          <p:spPr bwMode="auto">
            <a:xfrm>
              <a:off x="2204" y="1475"/>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29 h 404"/>
                <a:gd name="T14" fmla="*/ 329 w 363"/>
                <a:gd name="T15" fmla="*/ 289 h 404"/>
                <a:gd name="T16" fmla="*/ 329 w 363"/>
                <a:gd name="T17" fmla="*/ 370 h 404"/>
                <a:gd name="T18" fmla="*/ 338 w 363"/>
                <a:gd name="T19" fmla="*/ 370 h 404"/>
                <a:gd name="T20" fmla="*/ 268 w 363"/>
                <a:gd name="T21" fmla="*/ 163 h 404"/>
                <a:gd name="T22" fmla="*/ 187 w 363"/>
                <a:gd name="T23" fmla="*/ 73 h 404"/>
                <a:gd name="T24" fmla="*/ 97 w 363"/>
                <a:gd name="T25" fmla="*/ 163 h 404"/>
                <a:gd name="T26" fmla="*/ 268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29"/>
                    <a:pt x="0" y="203"/>
                  </a:cubicBezTo>
                  <a:cubicBezTo>
                    <a:pt x="0" y="93"/>
                    <a:pt x="61" y="0"/>
                    <a:pt x="179" y="0"/>
                  </a:cubicBezTo>
                  <a:cubicBezTo>
                    <a:pt x="321" y="0"/>
                    <a:pt x="362" y="97"/>
                    <a:pt x="362" y="232"/>
                  </a:cubicBezTo>
                  <a:lnTo>
                    <a:pt x="93" y="232"/>
                  </a:lnTo>
                  <a:cubicBezTo>
                    <a:pt x="97" y="293"/>
                    <a:pt x="142" y="329"/>
                    <a:pt x="203" y="329"/>
                  </a:cubicBezTo>
                  <a:cubicBezTo>
                    <a:pt x="252" y="329"/>
                    <a:pt x="293" y="313"/>
                    <a:pt x="329" y="289"/>
                  </a:cubicBezTo>
                  <a:lnTo>
                    <a:pt x="329" y="370"/>
                  </a:lnTo>
                  <a:lnTo>
                    <a:pt x="338" y="370"/>
                  </a:lnTo>
                  <a:close/>
                  <a:moveTo>
                    <a:pt x="268" y="163"/>
                  </a:moveTo>
                  <a:cubicBezTo>
                    <a:pt x="264" y="114"/>
                    <a:pt x="244" y="73"/>
                    <a:pt x="187" y="73"/>
                  </a:cubicBezTo>
                  <a:cubicBezTo>
                    <a:pt x="130" y="73"/>
                    <a:pt x="101" y="114"/>
                    <a:pt x="97" y="163"/>
                  </a:cubicBezTo>
                  <a:lnTo>
                    <a:pt x="268"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6" name="Freeform 325"/>
            <p:cNvSpPr>
              <a:spLocks noChangeArrowheads="1"/>
            </p:cNvSpPr>
            <p:nvPr/>
          </p:nvSpPr>
          <p:spPr bwMode="auto">
            <a:xfrm>
              <a:off x="2305" y="1475"/>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69 h 404"/>
                <a:gd name="T12" fmla="*/ 444 w 567"/>
                <a:gd name="T13" fmla="*/ 0 h 404"/>
                <a:gd name="T14" fmla="*/ 566 w 567"/>
                <a:gd name="T15" fmla="*/ 150 h 404"/>
                <a:gd name="T16" fmla="*/ 566 w 567"/>
                <a:gd name="T17" fmla="*/ 395 h 404"/>
                <a:gd name="T18" fmla="*/ 465 w 567"/>
                <a:gd name="T19" fmla="*/ 395 h 404"/>
                <a:gd name="T20" fmla="*/ 465 w 567"/>
                <a:gd name="T21" fmla="*/ 167 h 404"/>
                <a:gd name="T22" fmla="*/ 408 w 567"/>
                <a:gd name="T23" fmla="*/ 81 h 404"/>
                <a:gd name="T24" fmla="*/ 334 w 567"/>
                <a:gd name="T25" fmla="*/ 211 h 404"/>
                <a:gd name="T26" fmla="*/ 334 w 567"/>
                <a:gd name="T27" fmla="*/ 399 h 404"/>
                <a:gd name="T28" fmla="*/ 232 w 567"/>
                <a:gd name="T29" fmla="*/ 399 h 404"/>
                <a:gd name="T30" fmla="*/ 232 w 567"/>
                <a:gd name="T31" fmla="*/ 171 h 404"/>
                <a:gd name="T32" fmla="*/ 175 w 567"/>
                <a:gd name="T33" fmla="*/ 85 h 404"/>
                <a:gd name="T34" fmla="*/ 102 w 567"/>
                <a:gd name="T35" fmla="*/ 215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7" y="12"/>
                    <a:pt x="171" y="0"/>
                    <a:pt x="208" y="0"/>
                  </a:cubicBezTo>
                  <a:cubicBezTo>
                    <a:pt x="261" y="0"/>
                    <a:pt x="302" y="20"/>
                    <a:pt x="322" y="69"/>
                  </a:cubicBezTo>
                  <a:cubicBezTo>
                    <a:pt x="347" y="24"/>
                    <a:pt x="395" y="0"/>
                    <a:pt x="444" y="0"/>
                  </a:cubicBezTo>
                  <a:cubicBezTo>
                    <a:pt x="538" y="0"/>
                    <a:pt x="566" y="65"/>
                    <a:pt x="566" y="150"/>
                  </a:cubicBezTo>
                  <a:lnTo>
                    <a:pt x="566" y="395"/>
                  </a:lnTo>
                  <a:lnTo>
                    <a:pt x="465" y="395"/>
                  </a:lnTo>
                  <a:lnTo>
                    <a:pt x="465" y="167"/>
                  </a:lnTo>
                  <a:cubicBezTo>
                    <a:pt x="465" y="130"/>
                    <a:pt x="465" y="81"/>
                    <a:pt x="408" y="81"/>
                  </a:cubicBezTo>
                  <a:cubicBezTo>
                    <a:pt x="342" y="81"/>
                    <a:pt x="334" y="163"/>
                    <a:pt x="334" y="211"/>
                  </a:cubicBezTo>
                  <a:lnTo>
                    <a:pt x="334" y="399"/>
                  </a:lnTo>
                  <a:lnTo>
                    <a:pt x="232" y="399"/>
                  </a:lnTo>
                  <a:lnTo>
                    <a:pt x="232" y="171"/>
                  </a:lnTo>
                  <a:cubicBezTo>
                    <a:pt x="232" y="134"/>
                    <a:pt x="232" y="85"/>
                    <a:pt x="175" y="85"/>
                  </a:cubicBezTo>
                  <a:cubicBezTo>
                    <a:pt x="110" y="85"/>
                    <a:pt x="102" y="167"/>
                    <a:pt x="102" y="215"/>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7" name="Freeform 326"/>
            <p:cNvSpPr>
              <a:spLocks noChangeArrowheads="1"/>
            </p:cNvSpPr>
            <p:nvPr/>
          </p:nvSpPr>
          <p:spPr bwMode="auto">
            <a:xfrm>
              <a:off x="2456" y="1474"/>
              <a:ext cx="85" cy="125"/>
            </a:xfrm>
            <a:custGeom>
              <a:avLst/>
              <a:gdLst>
                <a:gd name="T0" fmla="*/ 0 w 380"/>
                <a:gd name="T1" fmla="*/ 12 h 554"/>
                <a:gd name="T2" fmla="*/ 98 w 380"/>
                <a:gd name="T3" fmla="*/ 12 h 554"/>
                <a:gd name="T4" fmla="*/ 98 w 380"/>
                <a:gd name="T5" fmla="*/ 65 h 554"/>
                <a:gd name="T6" fmla="*/ 98 w 380"/>
                <a:gd name="T7" fmla="*/ 65 h 554"/>
                <a:gd name="T8" fmla="*/ 216 w 380"/>
                <a:gd name="T9" fmla="*/ 0 h 554"/>
                <a:gd name="T10" fmla="*/ 379 w 380"/>
                <a:gd name="T11" fmla="*/ 199 h 554"/>
                <a:gd name="T12" fmla="*/ 216 w 380"/>
                <a:gd name="T13" fmla="*/ 403 h 554"/>
                <a:gd name="T14" fmla="*/ 102 w 380"/>
                <a:gd name="T15" fmla="*/ 350 h 554"/>
                <a:gd name="T16" fmla="*/ 102 w 380"/>
                <a:gd name="T17" fmla="*/ 350 h 554"/>
                <a:gd name="T18" fmla="*/ 102 w 380"/>
                <a:gd name="T19" fmla="*/ 553 h 554"/>
                <a:gd name="T20" fmla="*/ 0 w 380"/>
                <a:gd name="T21" fmla="*/ 553 h 554"/>
                <a:gd name="T22" fmla="*/ 0 w 380"/>
                <a:gd name="T23" fmla="*/ 12 h 554"/>
                <a:gd name="T24" fmla="*/ 102 w 380"/>
                <a:gd name="T25" fmla="*/ 203 h 554"/>
                <a:gd name="T26" fmla="*/ 192 w 380"/>
                <a:gd name="T27" fmla="*/ 329 h 554"/>
                <a:gd name="T28" fmla="*/ 277 w 380"/>
                <a:gd name="T29" fmla="*/ 203 h 554"/>
                <a:gd name="T30" fmla="*/ 196 w 380"/>
                <a:gd name="T31" fmla="*/ 81 h 554"/>
                <a:gd name="T32" fmla="*/ 102 w 380"/>
                <a:gd name="T33" fmla="*/ 20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554">
                  <a:moveTo>
                    <a:pt x="0" y="12"/>
                  </a:moveTo>
                  <a:lnTo>
                    <a:pt x="98" y="12"/>
                  </a:lnTo>
                  <a:lnTo>
                    <a:pt x="98" y="65"/>
                  </a:lnTo>
                  <a:lnTo>
                    <a:pt x="98" y="65"/>
                  </a:lnTo>
                  <a:cubicBezTo>
                    <a:pt x="122" y="28"/>
                    <a:pt x="159" y="0"/>
                    <a:pt x="216" y="0"/>
                  </a:cubicBezTo>
                  <a:cubicBezTo>
                    <a:pt x="334" y="0"/>
                    <a:pt x="379" y="93"/>
                    <a:pt x="379" y="199"/>
                  </a:cubicBezTo>
                  <a:cubicBezTo>
                    <a:pt x="379" y="305"/>
                    <a:pt x="334" y="403"/>
                    <a:pt x="216" y="403"/>
                  </a:cubicBezTo>
                  <a:cubicBezTo>
                    <a:pt x="175" y="403"/>
                    <a:pt x="139" y="390"/>
                    <a:pt x="102" y="350"/>
                  </a:cubicBezTo>
                  <a:lnTo>
                    <a:pt x="102" y="350"/>
                  </a:lnTo>
                  <a:lnTo>
                    <a:pt x="102" y="553"/>
                  </a:lnTo>
                  <a:lnTo>
                    <a:pt x="0" y="553"/>
                  </a:lnTo>
                  <a:lnTo>
                    <a:pt x="0" y="12"/>
                  </a:lnTo>
                  <a:close/>
                  <a:moveTo>
                    <a:pt x="102" y="203"/>
                  </a:moveTo>
                  <a:cubicBezTo>
                    <a:pt x="102" y="256"/>
                    <a:pt x="122" y="329"/>
                    <a:pt x="192" y="329"/>
                  </a:cubicBezTo>
                  <a:cubicBezTo>
                    <a:pt x="257" y="329"/>
                    <a:pt x="277" y="256"/>
                    <a:pt x="277" y="203"/>
                  </a:cubicBezTo>
                  <a:cubicBezTo>
                    <a:pt x="277" y="150"/>
                    <a:pt x="261" y="81"/>
                    <a:pt x="196" y="81"/>
                  </a:cubicBezTo>
                  <a:cubicBezTo>
                    <a:pt x="126" y="81"/>
                    <a:pt x="102" y="150"/>
                    <a:pt x="102" y="20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8" name="Freeform 327"/>
            <p:cNvSpPr>
              <a:spLocks noChangeArrowheads="1"/>
            </p:cNvSpPr>
            <p:nvPr/>
          </p:nvSpPr>
          <p:spPr bwMode="auto">
            <a:xfrm>
              <a:off x="2554" y="1474"/>
              <a:ext cx="92" cy="91"/>
            </a:xfrm>
            <a:custGeom>
              <a:avLst/>
              <a:gdLst>
                <a:gd name="T0" fmla="*/ 203 w 408"/>
                <a:gd name="T1" fmla="*/ 0 h 404"/>
                <a:gd name="T2" fmla="*/ 407 w 408"/>
                <a:gd name="T3" fmla="*/ 203 h 404"/>
                <a:gd name="T4" fmla="*/ 203 w 408"/>
                <a:gd name="T5" fmla="*/ 403 h 404"/>
                <a:gd name="T6" fmla="*/ 0 w 408"/>
                <a:gd name="T7" fmla="*/ 203 h 404"/>
                <a:gd name="T8" fmla="*/ 203 w 408"/>
                <a:gd name="T9" fmla="*/ 0 h 404"/>
                <a:gd name="T10" fmla="*/ 203 w 408"/>
                <a:gd name="T11" fmla="*/ 329 h 404"/>
                <a:gd name="T12" fmla="*/ 301 w 408"/>
                <a:gd name="T13" fmla="*/ 195 h 404"/>
                <a:gd name="T14" fmla="*/ 203 w 408"/>
                <a:gd name="T15" fmla="*/ 81 h 404"/>
                <a:gd name="T16" fmla="*/ 106 w 408"/>
                <a:gd name="T17" fmla="*/ 195 h 404"/>
                <a:gd name="T18" fmla="*/ 203 w 408"/>
                <a:gd name="T19"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7" y="0"/>
                    <a:pt x="407" y="77"/>
                    <a:pt x="407" y="203"/>
                  </a:cubicBezTo>
                  <a:cubicBezTo>
                    <a:pt x="407" y="313"/>
                    <a:pt x="334" y="403"/>
                    <a:pt x="203" y="403"/>
                  </a:cubicBezTo>
                  <a:cubicBezTo>
                    <a:pt x="77" y="403"/>
                    <a:pt x="0" y="313"/>
                    <a:pt x="0" y="203"/>
                  </a:cubicBezTo>
                  <a:cubicBezTo>
                    <a:pt x="0" y="77"/>
                    <a:pt x="89" y="0"/>
                    <a:pt x="203" y="0"/>
                  </a:cubicBezTo>
                  <a:close/>
                  <a:moveTo>
                    <a:pt x="203" y="329"/>
                  </a:moveTo>
                  <a:cubicBezTo>
                    <a:pt x="281" y="329"/>
                    <a:pt x="301" y="260"/>
                    <a:pt x="301" y="195"/>
                  </a:cubicBezTo>
                  <a:cubicBezTo>
                    <a:pt x="301" y="134"/>
                    <a:pt x="269" y="81"/>
                    <a:pt x="203" y="81"/>
                  </a:cubicBezTo>
                  <a:cubicBezTo>
                    <a:pt x="138" y="81"/>
                    <a:pt x="106" y="138"/>
                    <a:pt x="106" y="195"/>
                  </a:cubicBezTo>
                  <a:cubicBezTo>
                    <a:pt x="106" y="256"/>
                    <a:pt x="126" y="329"/>
                    <a:pt x="203"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9" name="Freeform 328"/>
            <p:cNvSpPr>
              <a:spLocks noChangeArrowheads="1"/>
            </p:cNvSpPr>
            <p:nvPr/>
          </p:nvSpPr>
          <p:spPr bwMode="auto">
            <a:xfrm>
              <a:off x="2664" y="1475"/>
              <a:ext cx="51" cy="90"/>
            </a:xfrm>
            <a:custGeom>
              <a:avLst/>
              <a:gdLst>
                <a:gd name="T0" fmla="*/ 0 w 229"/>
                <a:gd name="T1" fmla="*/ 8 h 400"/>
                <a:gd name="T2" fmla="*/ 90 w 229"/>
                <a:gd name="T3" fmla="*/ 8 h 400"/>
                <a:gd name="T4" fmla="*/ 90 w 229"/>
                <a:gd name="T5" fmla="*/ 97 h 400"/>
                <a:gd name="T6" fmla="*/ 90 w 229"/>
                <a:gd name="T7" fmla="*/ 97 h 400"/>
                <a:gd name="T8" fmla="*/ 196 w 229"/>
                <a:gd name="T9" fmla="*/ 0 h 400"/>
                <a:gd name="T10" fmla="*/ 228 w 229"/>
                <a:gd name="T11" fmla="*/ 4 h 400"/>
                <a:gd name="T12" fmla="*/ 228 w 229"/>
                <a:gd name="T13" fmla="*/ 106 h 400"/>
                <a:gd name="T14" fmla="*/ 184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7"/>
                  </a:lnTo>
                  <a:lnTo>
                    <a:pt x="90" y="97"/>
                  </a:lnTo>
                  <a:cubicBezTo>
                    <a:pt x="94" y="61"/>
                    <a:pt x="135" y="0"/>
                    <a:pt x="196" y="0"/>
                  </a:cubicBezTo>
                  <a:cubicBezTo>
                    <a:pt x="204" y="0"/>
                    <a:pt x="216" y="0"/>
                    <a:pt x="228" y="4"/>
                  </a:cubicBezTo>
                  <a:lnTo>
                    <a:pt x="228" y="106"/>
                  </a:lnTo>
                  <a:cubicBezTo>
                    <a:pt x="220" y="101"/>
                    <a:pt x="200" y="97"/>
                    <a:pt x="184"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 name="Freeform 329"/>
            <p:cNvSpPr>
              <a:spLocks noChangeArrowheads="1"/>
            </p:cNvSpPr>
            <p:nvPr/>
          </p:nvSpPr>
          <p:spPr bwMode="auto">
            <a:xfrm>
              <a:off x="2725" y="1475"/>
              <a:ext cx="78" cy="91"/>
            </a:xfrm>
            <a:custGeom>
              <a:avLst/>
              <a:gdLst>
                <a:gd name="T0" fmla="*/ 41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7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1 w 347"/>
                <a:gd name="T33" fmla="*/ 28 h 404"/>
                <a:gd name="T34" fmla="*/ 155 w 347"/>
                <a:gd name="T35" fmla="*/ 329 h 404"/>
                <a:gd name="T36" fmla="*/ 224 w 347"/>
                <a:gd name="T37" fmla="*/ 297 h 404"/>
                <a:gd name="T38" fmla="*/ 244 w 347"/>
                <a:gd name="T39" fmla="*/ 215 h 404"/>
                <a:gd name="T40" fmla="*/ 200 w 347"/>
                <a:gd name="T41" fmla="*/ 215 h 404"/>
                <a:gd name="T42" fmla="*/ 90 w 347"/>
                <a:gd name="T43" fmla="*/ 281 h 404"/>
                <a:gd name="T44" fmla="*/ 155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1" y="12"/>
                    <a:pt x="130" y="0"/>
                    <a:pt x="175" y="0"/>
                  </a:cubicBezTo>
                  <a:cubicBezTo>
                    <a:pt x="293" y="0"/>
                    <a:pt x="342" y="49"/>
                    <a:pt x="342" y="163"/>
                  </a:cubicBezTo>
                  <a:lnTo>
                    <a:pt x="342" y="211"/>
                  </a:lnTo>
                  <a:cubicBezTo>
                    <a:pt x="342" y="252"/>
                    <a:pt x="342" y="281"/>
                    <a:pt x="342" y="309"/>
                  </a:cubicBezTo>
                  <a:cubicBezTo>
                    <a:pt x="342" y="338"/>
                    <a:pt x="346" y="366"/>
                    <a:pt x="346" y="395"/>
                  </a:cubicBezTo>
                  <a:lnTo>
                    <a:pt x="257"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1" y="158"/>
                    <a:pt x="155" y="154"/>
                    <a:pt x="195" y="154"/>
                  </a:cubicBezTo>
                  <a:lnTo>
                    <a:pt x="252" y="154"/>
                  </a:lnTo>
                  <a:cubicBezTo>
                    <a:pt x="252" y="93"/>
                    <a:pt x="224" y="73"/>
                    <a:pt x="167" y="73"/>
                  </a:cubicBezTo>
                  <a:cubicBezTo>
                    <a:pt x="126" y="73"/>
                    <a:pt x="81" y="89"/>
                    <a:pt x="49" y="114"/>
                  </a:cubicBezTo>
                  <a:lnTo>
                    <a:pt x="41" y="28"/>
                  </a:lnTo>
                  <a:close/>
                  <a:moveTo>
                    <a:pt x="155" y="329"/>
                  </a:moveTo>
                  <a:cubicBezTo>
                    <a:pt x="187" y="329"/>
                    <a:pt x="208" y="317"/>
                    <a:pt x="224" y="297"/>
                  </a:cubicBezTo>
                  <a:cubicBezTo>
                    <a:pt x="240" y="277"/>
                    <a:pt x="244" y="248"/>
                    <a:pt x="244" y="215"/>
                  </a:cubicBezTo>
                  <a:lnTo>
                    <a:pt x="200" y="215"/>
                  </a:lnTo>
                  <a:cubicBezTo>
                    <a:pt x="155" y="215"/>
                    <a:pt x="90" y="224"/>
                    <a:pt x="90" y="281"/>
                  </a:cubicBezTo>
                  <a:cubicBezTo>
                    <a:pt x="94" y="313"/>
                    <a:pt x="122" y="329"/>
                    <a:pt x="155"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1" name="Freeform 330"/>
            <p:cNvSpPr>
              <a:spLocks noChangeArrowheads="1"/>
            </p:cNvSpPr>
            <p:nvPr/>
          </p:nvSpPr>
          <p:spPr bwMode="auto">
            <a:xfrm>
              <a:off x="2825" y="1475"/>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3" y="61"/>
                    <a:pt x="134" y="0"/>
                    <a:pt x="195" y="0"/>
                  </a:cubicBezTo>
                  <a:cubicBezTo>
                    <a:pt x="203" y="0"/>
                    <a:pt x="216" y="0"/>
                    <a:pt x="228" y="4"/>
                  </a:cubicBezTo>
                  <a:lnTo>
                    <a:pt x="228" y="106"/>
                  </a:lnTo>
                  <a:cubicBezTo>
                    <a:pt x="220" y="101"/>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2" name="Freeform 331"/>
            <p:cNvSpPr>
              <a:spLocks noChangeArrowheads="1"/>
            </p:cNvSpPr>
            <p:nvPr/>
          </p:nvSpPr>
          <p:spPr bwMode="auto">
            <a:xfrm>
              <a:off x="2882" y="1477"/>
              <a:ext cx="89" cy="125"/>
            </a:xfrm>
            <a:custGeom>
              <a:avLst/>
              <a:gdLst>
                <a:gd name="T0" fmla="*/ 200 w 396"/>
                <a:gd name="T1" fmla="*/ 281 h 555"/>
                <a:gd name="T2" fmla="*/ 200 w 396"/>
                <a:gd name="T3" fmla="*/ 281 h 555"/>
                <a:gd name="T4" fmla="*/ 293 w 396"/>
                <a:gd name="T5" fmla="*/ 0 h 555"/>
                <a:gd name="T6" fmla="*/ 395 w 396"/>
                <a:gd name="T7" fmla="*/ 0 h 555"/>
                <a:gd name="T8" fmla="*/ 249 w 396"/>
                <a:gd name="T9" fmla="*/ 383 h 555"/>
                <a:gd name="T10" fmla="*/ 90 w 396"/>
                <a:gd name="T11" fmla="*/ 554 h 555"/>
                <a:gd name="T12" fmla="*/ 21 w 396"/>
                <a:gd name="T13" fmla="*/ 541 h 555"/>
                <a:gd name="T14" fmla="*/ 29 w 396"/>
                <a:gd name="T15" fmla="*/ 468 h 555"/>
                <a:gd name="T16" fmla="*/ 82 w 396"/>
                <a:gd name="T17" fmla="*/ 476 h 555"/>
                <a:gd name="T18" fmla="*/ 147 w 396"/>
                <a:gd name="T19" fmla="*/ 407 h 555"/>
                <a:gd name="T20" fmla="*/ 0 w 396"/>
                <a:gd name="T21" fmla="*/ 0 h 555"/>
                <a:gd name="T22" fmla="*/ 110 w 396"/>
                <a:gd name="T23" fmla="*/ 0 h 555"/>
                <a:gd name="T24" fmla="*/ 200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200" y="281"/>
                  </a:moveTo>
                  <a:lnTo>
                    <a:pt x="200" y="281"/>
                  </a:lnTo>
                  <a:lnTo>
                    <a:pt x="293" y="0"/>
                  </a:lnTo>
                  <a:lnTo>
                    <a:pt x="395" y="0"/>
                  </a:lnTo>
                  <a:lnTo>
                    <a:pt x="249" y="383"/>
                  </a:lnTo>
                  <a:cubicBezTo>
                    <a:pt x="216" y="468"/>
                    <a:pt x="192" y="554"/>
                    <a:pt x="90" y="554"/>
                  </a:cubicBezTo>
                  <a:cubicBezTo>
                    <a:pt x="65" y="554"/>
                    <a:pt x="41" y="549"/>
                    <a:pt x="21" y="541"/>
                  </a:cubicBezTo>
                  <a:lnTo>
                    <a:pt x="29" y="468"/>
                  </a:lnTo>
                  <a:cubicBezTo>
                    <a:pt x="41" y="472"/>
                    <a:pt x="57" y="476"/>
                    <a:pt x="82" y="476"/>
                  </a:cubicBezTo>
                  <a:cubicBezTo>
                    <a:pt x="122" y="476"/>
                    <a:pt x="147" y="448"/>
                    <a:pt x="147" y="407"/>
                  </a:cubicBezTo>
                  <a:lnTo>
                    <a:pt x="0" y="0"/>
                  </a:lnTo>
                  <a:lnTo>
                    <a:pt x="110" y="0"/>
                  </a:lnTo>
                  <a:lnTo>
                    <a:pt x="200"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3" name="Freeform 332"/>
            <p:cNvSpPr>
              <a:spLocks noChangeArrowheads="1"/>
            </p:cNvSpPr>
            <p:nvPr/>
          </p:nvSpPr>
          <p:spPr bwMode="auto">
            <a:xfrm>
              <a:off x="3034" y="1445"/>
              <a:ext cx="100" cy="118"/>
            </a:xfrm>
            <a:custGeom>
              <a:avLst/>
              <a:gdLst>
                <a:gd name="T0" fmla="*/ 0 w 445"/>
                <a:gd name="T1" fmla="*/ 0 h 523"/>
                <a:gd name="T2" fmla="*/ 143 w 445"/>
                <a:gd name="T3" fmla="*/ 0 h 523"/>
                <a:gd name="T4" fmla="*/ 444 w 445"/>
                <a:gd name="T5" fmla="*/ 261 h 523"/>
                <a:gd name="T6" fmla="*/ 143 w 445"/>
                <a:gd name="T7" fmla="*/ 522 h 523"/>
                <a:gd name="T8" fmla="*/ 0 w 445"/>
                <a:gd name="T9" fmla="*/ 522 h 523"/>
                <a:gd name="T10" fmla="*/ 0 w 445"/>
                <a:gd name="T11" fmla="*/ 0 h 523"/>
                <a:gd name="T12" fmla="*/ 106 w 445"/>
                <a:gd name="T13" fmla="*/ 440 h 523"/>
                <a:gd name="T14" fmla="*/ 163 w 445"/>
                <a:gd name="T15" fmla="*/ 440 h 523"/>
                <a:gd name="T16" fmla="*/ 334 w 445"/>
                <a:gd name="T17" fmla="*/ 261 h 523"/>
                <a:gd name="T18" fmla="*/ 163 w 445"/>
                <a:gd name="T19" fmla="*/ 82 h 523"/>
                <a:gd name="T20" fmla="*/ 106 w 445"/>
                <a:gd name="T21" fmla="*/ 82 h 523"/>
                <a:gd name="T22" fmla="*/ 106 w 445"/>
                <a:gd name="T23" fmla="*/ 44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3">
                  <a:moveTo>
                    <a:pt x="0" y="0"/>
                  </a:moveTo>
                  <a:lnTo>
                    <a:pt x="143" y="0"/>
                  </a:lnTo>
                  <a:cubicBezTo>
                    <a:pt x="301" y="0"/>
                    <a:pt x="444" y="53"/>
                    <a:pt x="444" y="261"/>
                  </a:cubicBezTo>
                  <a:cubicBezTo>
                    <a:pt x="444" y="469"/>
                    <a:pt x="301" y="522"/>
                    <a:pt x="143" y="522"/>
                  </a:cubicBezTo>
                  <a:lnTo>
                    <a:pt x="0" y="522"/>
                  </a:lnTo>
                  <a:lnTo>
                    <a:pt x="0" y="0"/>
                  </a:lnTo>
                  <a:close/>
                  <a:moveTo>
                    <a:pt x="106" y="440"/>
                  </a:moveTo>
                  <a:lnTo>
                    <a:pt x="163" y="440"/>
                  </a:lnTo>
                  <a:cubicBezTo>
                    <a:pt x="253" y="440"/>
                    <a:pt x="334" y="375"/>
                    <a:pt x="334" y="261"/>
                  </a:cubicBezTo>
                  <a:cubicBezTo>
                    <a:pt x="334" y="147"/>
                    <a:pt x="248" y="82"/>
                    <a:pt x="163" y="82"/>
                  </a:cubicBezTo>
                  <a:lnTo>
                    <a:pt x="106" y="82"/>
                  </a:lnTo>
                  <a:lnTo>
                    <a:pt x="106"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4" name="Freeform 333"/>
            <p:cNvSpPr>
              <a:spLocks noChangeArrowheads="1"/>
            </p:cNvSpPr>
            <p:nvPr/>
          </p:nvSpPr>
          <p:spPr bwMode="auto">
            <a:xfrm>
              <a:off x="3153" y="1444"/>
              <a:ext cx="76" cy="122"/>
            </a:xfrm>
            <a:custGeom>
              <a:avLst/>
              <a:gdLst>
                <a:gd name="T0" fmla="*/ 298 w 339"/>
                <a:gd name="T1" fmla="*/ 106 h 543"/>
                <a:gd name="T2" fmla="*/ 192 w 339"/>
                <a:gd name="T3" fmla="*/ 82 h 543"/>
                <a:gd name="T4" fmla="*/ 110 w 339"/>
                <a:gd name="T5" fmla="*/ 155 h 543"/>
                <a:gd name="T6" fmla="*/ 338 w 339"/>
                <a:gd name="T7" fmla="*/ 383 h 543"/>
                <a:gd name="T8" fmla="*/ 143 w 339"/>
                <a:gd name="T9" fmla="*/ 542 h 543"/>
                <a:gd name="T10" fmla="*/ 8 w 339"/>
                <a:gd name="T11" fmla="*/ 521 h 543"/>
                <a:gd name="T12" fmla="*/ 17 w 339"/>
                <a:gd name="T13" fmla="*/ 428 h 543"/>
                <a:gd name="T14" fmla="*/ 135 w 339"/>
                <a:gd name="T15" fmla="*/ 460 h 543"/>
                <a:gd name="T16" fmla="*/ 228 w 339"/>
                <a:gd name="T17" fmla="*/ 391 h 543"/>
                <a:gd name="T18" fmla="*/ 0 w 339"/>
                <a:gd name="T19" fmla="*/ 159 h 543"/>
                <a:gd name="T20" fmla="*/ 184 w 339"/>
                <a:gd name="T21" fmla="*/ 0 h 543"/>
                <a:gd name="T22" fmla="*/ 310 w 339"/>
                <a:gd name="T23" fmla="*/ 21 h 543"/>
                <a:gd name="T24" fmla="*/ 298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8" y="106"/>
                  </a:moveTo>
                  <a:cubicBezTo>
                    <a:pt x="265" y="94"/>
                    <a:pt x="228" y="82"/>
                    <a:pt x="192" y="82"/>
                  </a:cubicBezTo>
                  <a:cubicBezTo>
                    <a:pt x="155" y="82"/>
                    <a:pt x="110" y="98"/>
                    <a:pt x="110" y="155"/>
                  </a:cubicBezTo>
                  <a:cubicBezTo>
                    <a:pt x="110" y="245"/>
                    <a:pt x="338" y="208"/>
                    <a:pt x="338" y="383"/>
                  </a:cubicBezTo>
                  <a:cubicBezTo>
                    <a:pt x="338" y="497"/>
                    <a:pt x="249" y="542"/>
                    <a:pt x="143" y="542"/>
                  </a:cubicBezTo>
                  <a:cubicBezTo>
                    <a:pt x="86" y="542"/>
                    <a:pt x="61" y="534"/>
                    <a:pt x="8" y="521"/>
                  </a:cubicBezTo>
                  <a:lnTo>
                    <a:pt x="17" y="428"/>
                  </a:lnTo>
                  <a:cubicBezTo>
                    <a:pt x="53" y="448"/>
                    <a:pt x="94" y="460"/>
                    <a:pt x="135" y="460"/>
                  </a:cubicBezTo>
                  <a:cubicBezTo>
                    <a:pt x="175" y="460"/>
                    <a:pt x="228" y="440"/>
                    <a:pt x="228" y="391"/>
                  </a:cubicBezTo>
                  <a:cubicBezTo>
                    <a:pt x="228" y="293"/>
                    <a:pt x="0" y="334"/>
                    <a:pt x="0" y="159"/>
                  </a:cubicBezTo>
                  <a:cubicBezTo>
                    <a:pt x="0" y="41"/>
                    <a:pt x="90" y="0"/>
                    <a:pt x="184" y="0"/>
                  </a:cubicBezTo>
                  <a:cubicBezTo>
                    <a:pt x="228" y="0"/>
                    <a:pt x="269" y="4"/>
                    <a:pt x="310" y="21"/>
                  </a:cubicBezTo>
                  <a:lnTo>
                    <a:pt x="298"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5" name="Freeform 334"/>
            <p:cNvSpPr>
              <a:spLocks noChangeArrowheads="1"/>
            </p:cNvSpPr>
            <p:nvPr/>
          </p:nvSpPr>
          <p:spPr bwMode="auto">
            <a:xfrm>
              <a:off x="3250" y="1445"/>
              <a:ext cx="80" cy="119"/>
            </a:xfrm>
            <a:custGeom>
              <a:avLst/>
              <a:gdLst>
                <a:gd name="T0" fmla="*/ 0 w 355"/>
                <a:gd name="T1" fmla="*/ 0 h 527"/>
                <a:gd name="T2" fmla="*/ 134 w 355"/>
                <a:gd name="T3" fmla="*/ 0 h 527"/>
                <a:gd name="T4" fmla="*/ 354 w 355"/>
                <a:gd name="T5" fmla="*/ 159 h 527"/>
                <a:gd name="T6" fmla="*/ 150 w 355"/>
                <a:gd name="T7" fmla="*/ 326 h 527"/>
                <a:gd name="T8" fmla="*/ 106 w 355"/>
                <a:gd name="T9" fmla="*/ 326 h 527"/>
                <a:gd name="T10" fmla="*/ 106 w 355"/>
                <a:gd name="T11" fmla="*/ 526 h 527"/>
                <a:gd name="T12" fmla="*/ 0 w 355"/>
                <a:gd name="T13" fmla="*/ 526 h 527"/>
                <a:gd name="T14" fmla="*/ 0 w 355"/>
                <a:gd name="T15" fmla="*/ 0 h 527"/>
                <a:gd name="T16" fmla="*/ 106 w 355"/>
                <a:gd name="T17" fmla="*/ 241 h 527"/>
                <a:gd name="T18" fmla="*/ 142 w 355"/>
                <a:gd name="T19" fmla="*/ 241 h 527"/>
                <a:gd name="T20" fmla="*/ 240 w 355"/>
                <a:gd name="T21" fmla="*/ 163 h 527"/>
                <a:gd name="T22" fmla="*/ 142 w 355"/>
                <a:gd name="T23" fmla="*/ 82 h 527"/>
                <a:gd name="T24" fmla="*/ 106 w 355"/>
                <a:gd name="T25" fmla="*/ 82 h 527"/>
                <a:gd name="T26" fmla="*/ 106 w 355"/>
                <a:gd name="T27" fmla="*/ 24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7">
                  <a:moveTo>
                    <a:pt x="0" y="0"/>
                  </a:moveTo>
                  <a:lnTo>
                    <a:pt x="134" y="0"/>
                  </a:lnTo>
                  <a:cubicBezTo>
                    <a:pt x="248" y="0"/>
                    <a:pt x="354" y="33"/>
                    <a:pt x="354" y="159"/>
                  </a:cubicBezTo>
                  <a:cubicBezTo>
                    <a:pt x="354" y="281"/>
                    <a:pt x="264" y="326"/>
                    <a:pt x="150" y="326"/>
                  </a:cubicBezTo>
                  <a:lnTo>
                    <a:pt x="106" y="326"/>
                  </a:lnTo>
                  <a:lnTo>
                    <a:pt x="106" y="526"/>
                  </a:lnTo>
                  <a:lnTo>
                    <a:pt x="0" y="526"/>
                  </a:lnTo>
                  <a:lnTo>
                    <a:pt x="0" y="0"/>
                  </a:lnTo>
                  <a:close/>
                  <a:moveTo>
                    <a:pt x="106" y="241"/>
                  </a:moveTo>
                  <a:lnTo>
                    <a:pt x="142" y="241"/>
                  </a:lnTo>
                  <a:cubicBezTo>
                    <a:pt x="195" y="241"/>
                    <a:pt x="240" y="224"/>
                    <a:pt x="240" y="163"/>
                  </a:cubicBezTo>
                  <a:cubicBezTo>
                    <a:pt x="240" y="102"/>
                    <a:pt x="195" y="82"/>
                    <a:pt x="142" y="82"/>
                  </a:cubicBezTo>
                  <a:lnTo>
                    <a:pt x="106" y="82"/>
                  </a:lnTo>
                  <a:lnTo>
                    <a:pt x="106" y="241"/>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6" name="Freeform 335"/>
            <p:cNvSpPr>
              <a:spLocks noChangeArrowheads="1"/>
            </p:cNvSpPr>
            <p:nvPr/>
          </p:nvSpPr>
          <p:spPr bwMode="auto">
            <a:xfrm>
              <a:off x="3337" y="1475"/>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6 h 404"/>
                <a:gd name="T12" fmla="*/ 12 w 286"/>
                <a:gd name="T13" fmla="*/ 305 h 404"/>
                <a:gd name="T14" fmla="*/ 110 w 286"/>
                <a:gd name="T15" fmla="*/ 329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4" y="395"/>
                    <a:pt x="8" y="386"/>
                  </a:cubicBezTo>
                  <a:lnTo>
                    <a:pt x="12" y="305"/>
                  </a:lnTo>
                  <a:cubicBezTo>
                    <a:pt x="44" y="321"/>
                    <a:pt x="77" y="329"/>
                    <a:pt x="110" y="329"/>
                  </a:cubicBezTo>
                  <a:cubicBezTo>
                    <a:pt x="134" y="329"/>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7" name="Freeform 336"/>
            <p:cNvSpPr>
              <a:spLocks noChangeArrowheads="1"/>
            </p:cNvSpPr>
            <p:nvPr/>
          </p:nvSpPr>
          <p:spPr bwMode="auto">
            <a:xfrm>
              <a:off x="409" y="1813"/>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4 h 526"/>
                <a:gd name="T20" fmla="*/ 147 w 359"/>
                <a:gd name="T21" fmla="*/ 244 h 526"/>
                <a:gd name="T22" fmla="*/ 244 w 359"/>
                <a:gd name="T23" fmla="*/ 167 h 526"/>
                <a:gd name="T24" fmla="*/ 147 w 359"/>
                <a:gd name="T25" fmla="*/ 85 h 526"/>
                <a:gd name="T26" fmla="*/ 106 w 359"/>
                <a:gd name="T27" fmla="*/ 85 h 526"/>
                <a:gd name="T28" fmla="*/ 106 w 359"/>
                <a:gd name="T29" fmla="*/ 24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9"/>
                  </a:cubicBezTo>
                  <a:cubicBezTo>
                    <a:pt x="358" y="281"/>
                    <a:pt x="269" y="326"/>
                    <a:pt x="155" y="326"/>
                  </a:cubicBezTo>
                  <a:lnTo>
                    <a:pt x="106" y="326"/>
                  </a:lnTo>
                  <a:lnTo>
                    <a:pt x="106" y="525"/>
                  </a:lnTo>
                  <a:lnTo>
                    <a:pt x="0" y="525"/>
                  </a:lnTo>
                  <a:lnTo>
                    <a:pt x="0" y="0"/>
                  </a:lnTo>
                  <a:lnTo>
                    <a:pt x="4" y="0"/>
                  </a:lnTo>
                  <a:close/>
                  <a:moveTo>
                    <a:pt x="106" y="244"/>
                  </a:moveTo>
                  <a:lnTo>
                    <a:pt x="147" y="244"/>
                  </a:lnTo>
                  <a:cubicBezTo>
                    <a:pt x="200" y="244"/>
                    <a:pt x="244" y="228"/>
                    <a:pt x="244" y="167"/>
                  </a:cubicBezTo>
                  <a:cubicBezTo>
                    <a:pt x="244" y="106"/>
                    <a:pt x="200" y="85"/>
                    <a:pt x="147" y="85"/>
                  </a:cubicBezTo>
                  <a:lnTo>
                    <a:pt x="106" y="85"/>
                  </a:lnTo>
                  <a:lnTo>
                    <a:pt x="106" y="2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8" name="Freeform 337"/>
            <p:cNvSpPr>
              <a:spLocks noChangeArrowheads="1"/>
            </p:cNvSpPr>
            <p:nvPr/>
          </p:nvSpPr>
          <p:spPr bwMode="auto">
            <a:xfrm>
              <a:off x="498" y="184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4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9" name="Freeform 338"/>
            <p:cNvSpPr>
              <a:spLocks noChangeArrowheads="1"/>
            </p:cNvSpPr>
            <p:nvPr/>
          </p:nvSpPr>
          <p:spPr bwMode="auto">
            <a:xfrm>
              <a:off x="600" y="1843"/>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0" name="Freeform 339"/>
            <p:cNvSpPr>
              <a:spLocks noChangeArrowheads="1"/>
            </p:cNvSpPr>
            <p:nvPr/>
          </p:nvSpPr>
          <p:spPr bwMode="auto">
            <a:xfrm>
              <a:off x="656" y="1843"/>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2 w 294"/>
                <a:gd name="T13" fmla="*/ 403 h 404"/>
                <a:gd name="T14" fmla="*/ 0 w 294"/>
                <a:gd name="T15" fmla="*/ 200 h 404"/>
                <a:gd name="T16" fmla="*/ 188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1" y="78"/>
                    <a:pt x="208" y="78"/>
                  </a:cubicBezTo>
                  <a:cubicBezTo>
                    <a:pt x="147" y="78"/>
                    <a:pt x="106" y="126"/>
                    <a:pt x="106" y="200"/>
                  </a:cubicBezTo>
                  <a:cubicBezTo>
                    <a:pt x="106" y="269"/>
                    <a:pt x="139" y="326"/>
                    <a:pt x="212" y="326"/>
                  </a:cubicBezTo>
                  <a:cubicBezTo>
                    <a:pt x="241" y="326"/>
                    <a:pt x="273" y="314"/>
                    <a:pt x="289" y="310"/>
                  </a:cubicBezTo>
                  <a:lnTo>
                    <a:pt x="293" y="391"/>
                  </a:lnTo>
                  <a:cubicBezTo>
                    <a:pt x="265" y="399"/>
                    <a:pt x="232" y="403"/>
                    <a:pt x="192" y="403"/>
                  </a:cubicBezTo>
                  <a:cubicBezTo>
                    <a:pt x="65" y="403"/>
                    <a:pt x="0" y="318"/>
                    <a:pt x="0" y="200"/>
                  </a:cubicBezTo>
                  <a:cubicBezTo>
                    <a:pt x="0" y="90"/>
                    <a:pt x="65"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1" name="Freeform 340"/>
            <p:cNvSpPr>
              <a:spLocks noChangeArrowheads="1"/>
            </p:cNvSpPr>
            <p:nvPr/>
          </p:nvSpPr>
          <p:spPr bwMode="auto">
            <a:xfrm>
              <a:off x="732" y="1843"/>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4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2" name="Freeform 341"/>
            <p:cNvSpPr>
              <a:spLocks noChangeArrowheads="1"/>
            </p:cNvSpPr>
            <p:nvPr/>
          </p:nvSpPr>
          <p:spPr bwMode="auto">
            <a:xfrm>
              <a:off x="830" y="1843"/>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3" name="Freeform 342"/>
            <p:cNvSpPr>
              <a:spLocks noChangeArrowheads="1"/>
            </p:cNvSpPr>
            <p:nvPr/>
          </p:nvSpPr>
          <p:spPr bwMode="auto">
            <a:xfrm>
              <a:off x="926" y="1819"/>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4" name="Freeform 343"/>
            <p:cNvSpPr>
              <a:spLocks noChangeArrowheads="1"/>
            </p:cNvSpPr>
            <p:nvPr/>
          </p:nvSpPr>
          <p:spPr bwMode="auto">
            <a:xfrm>
              <a:off x="997" y="1843"/>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0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199"/>
                    <a:pt x="65" y="179"/>
                  </a:cubicBezTo>
                  <a:cubicBezTo>
                    <a:pt x="102" y="158"/>
                    <a:pt x="154" y="155"/>
                    <a:pt x="195" y="155"/>
                  </a:cubicBezTo>
                  <a:lnTo>
                    <a:pt x="252" y="155"/>
                  </a:lnTo>
                  <a:cubicBezTo>
                    <a:pt x="252" y="94"/>
                    <a:pt x="224" y="74"/>
                    <a:pt x="167" y="74"/>
                  </a:cubicBezTo>
                  <a:cubicBezTo>
                    <a:pt x="126" y="74"/>
                    <a:pt x="81" y="90"/>
                    <a:pt x="49" y="114"/>
                  </a:cubicBezTo>
                  <a:lnTo>
                    <a:pt x="40" y="29"/>
                  </a:lnTo>
                  <a:close/>
                  <a:moveTo>
                    <a:pt x="159" y="330"/>
                  </a:moveTo>
                  <a:cubicBezTo>
                    <a:pt x="191" y="330"/>
                    <a:pt x="211" y="317"/>
                    <a:pt x="228" y="297"/>
                  </a:cubicBezTo>
                  <a:cubicBezTo>
                    <a:pt x="244" y="276"/>
                    <a:pt x="248" y="249"/>
                    <a:pt x="248" y="216"/>
                  </a:cubicBezTo>
                  <a:lnTo>
                    <a:pt x="203" y="216"/>
                  </a:lnTo>
                  <a:cubicBezTo>
                    <a:pt x="159" y="216"/>
                    <a:pt x="93" y="224"/>
                    <a:pt x="93" y="281"/>
                  </a:cubicBezTo>
                  <a:cubicBezTo>
                    <a:pt x="93" y="314"/>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5" name="Freeform 344"/>
            <p:cNvSpPr>
              <a:spLocks noChangeArrowheads="1"/>
            </p:cNvSpPr>
            <p:nvPr/>
          </p:nvSpPr>
          <p:spPr bwMode="auto">
            <a:xfrm>
              <a:off x="1092" y="1843"/>
              <a:ext cx="84" cy="127"/>
            </a:xfrm>
            <a:custGeom>
              <a:avLst/>
              <a:gdLst>
                <a:gd name="T0" fmla="*/ 375 w 376"/>
                <a:gd name="T1" fmla="*/ 8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6 h 563"/>
                <a:gd name="T32" fmla="*/ 192 w 376"/>
                <a:gd name="T33" fmla="*/ 78 h 563"/>
                <a:gd name="T34" fmla="*/ 102 w 376"/>
                <a:gd name="T35" fmla="*/ 200 h 563"/>
                <a:gd name="T36" fmla="*/ 187 w 376"/>
                <a:gd name="T37" fmla="*/ 318 h 563"/>
                <a:gd name="T38" fmla="*/ 277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9"/>
                  </a:lnTo>
                  <a:cubicBezTo>
                    <a:pt x="375" y="464"/>
                    <a:pt x="334" y="562"/>
                    <a:pt x="171" y="562"/>
                  </a:cubicBezTo>
                  <a:cubicBezTo>
                    <a:pt x="130" y="562"/>
                    <a:pt x="86" y="558"/>
                    <a:pt x="37" y="538"/>
                  </a:cubicBezTo>
                  <a:lnTo>
                    <a:pt x="45" y="452"/>
                  </a:lnTo>
                  <a:cubicBezTo>
                    <a:pt x="78" y="468"/>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1"/>
                  </a:cubicBezTo>
                  <a:lnTo>
                    <a:pt x="281" y="61"/>
                  </a:lnTo>
                  <a:lnTo>
                    <a:pt x="281" y="8"/>
                  </a:lnTo>
                  <a:lnTo>
                    <a:pt x="375" y="8"/>
                  </a:lnTo>
                  <a:close/>
                  <a:moveTo>
                    <a:pt x="277" y="196"/>
                  </a:moveTo>
                  <a:cubicBezTo>
                    <a:pt x="277" y="131"/>
                    <a:pt x="253" y="78"/>
                    <a:pt x="192" y="78"/>
                  </a:cubicBezTo>
                  <a:cubicBezTo>
                    <a:pt x="122" y="78"/>
                    <a:pt x="102" y="139"/>
                    <a:pt x="102" y="200"/>
                  </a:cubicBezTo>
                  <a:cubicBezTo>
                    <a:pt x="102" y="253"/>
                    <a:pt x="130" y="318"/>
                    <a:pt x="187" y="318"/>
                  </a:cubicBezTo>
                  <a:cubicBezTo>
                    <a:pt x="249" y="314"/>
                    <a:pt x="277" y="261"/>
                    <a:pt x="277"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6" name="Freeform 345"/>
            <p:cNvSpPr>
              <a:spLocks noChangeArrowheads="1"/>
            </p:cNvSpPr>
            <p:nvPr/>
          </p:nvSpPr>
          <p:spPr bwMode="auto">
            <a:xfrm>
              <a:off x="1194" y="184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4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7" name="Freeform 346"/>
            <p:cNvSpPr>
              <a:spLocks noChangeArrowheads="1"/>
            </p:cNvSpPr>
            <p:nvPr/>
          </p:nvSpPr>
          <p:spPr bwMode="auto">
            <a:xfrm>
              <a:off x="1336" y="1843"/>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8" name="Freeform 347"/>
            <p:cNvSpPr>
              <a:spLocks noChangeArrowheads="1"/>
            </p:cNvSpPr>
            <p:nvPr/>
          </p:nvSpPr>
          <p:spPr bwMode="auto">
            <a:xfrm>
              <a:off x="1438" y="1803"/>
              <a:ext cx="60" cy="129"/>
            </a:xfrm>
            <a:custGeom>
              <a:avLst/>
              <a:gdLst>
                <a:gd name="T0" fmla="*/ 0 w 270"/>
                <a:gd name="T1" fmla="*/ 257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90 h 575"/>
                <a:gd name="T14" fmla="*/ 216 w 270"/>
                <a:gd name="T15" fmla="*/ 77 h 575"/>
                <a:gd name="T16" fmla="*/ 171 w 270"/>
                <a:gd name="T17" fmla="*/ 139 h 575"/>
                <a:gd name="T18" fmla="*/ 171 w 270"/>
                <a:gd name="T19" fmla="*/ 187 h 575"/>
                <a:gd name="T20" fmla="*/ 261 w 270"/>
                <a:gd name="T21" fmla="*/ 187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0"/>
                  </a:lnTo>
                  <a:cubicBezTo>
                    <a:pt x="73" y="53"/>
                    <a:pt x="118" y="0"/>
                    <a:pt x="195" y="0"/>
                  </a:cubicBezTo>
                  <a:cubicBezTo>
                    <a:pt x="220" y="0"/>
                    <a:pt x="248" y="4"/>
                    <a:pt x="269" y="8"/>
                  </a:cubicBezTo>
                  <a:lnTo>
                    <a:pt x="261" y="90"/>
                  </a:lnTo>
                  <a:cubicBezTo>
                    <a:pt x="253" y="86"/>
                    <a:pt x="240" y="77"/>
                    <a:pt x="216" y="77"/>
                  </a:cubicBezTo>
                  <a:cubicBezTo>
                    <a:pt x="183" y="77"/>
                    <a:pt x="171" y="106"/>
                    <a:pt x="171" y="139"/>
                  </a:cubicBezTo>
                  <a:lnTo>
                    <a:pt x="171" y="187"/>
                  </a:lnTo>
                  <a:lnTo>
                    <a:pt x="261" y="187"/>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9" name="Freeform 348"/>
            <p:cNvSpPr>
              <a:spLocks noChangeArrowheads="1"/>
            </p:cNvSpPr>
            <p:nvPr/>
          </p:nvSpPr>
          <p:spPr bwMode="auto">
            <a:xfrm>
              <a:off x="1557" y="1843"/>
              <a:ext cx="81" cy="89"/>
            </a:xfrm>
            <a:custGeom>
              <a:avLst/>
              <a:gdLst>
                <a:gd name="T0" fmla="*/ 8 w 360"/>
                <a:gd name="T1" fmla="*/ 8 h 396"/>
                <a:gd name="T2" fmla="*/ 102 w 360"/>
                <a:gd name="T3" fmla="*/ 8 h 396"/>
                <a:gd name="T4" fmla="*/ 102 w 360"/>
                <a:gd name="T5" fmla="*/ 61 h 396"/>
                <a:gd name="T6" fmla="*/ 102 w 360"/>
                <a:gd name="T7" fmla="*/ 61 h 396"/>
                <a:gd name="T8" fmla="*/ 228 w 360"/>
                <a:gd name="T9" fmla="*/ 0 h 396"/>
                <a:gd name="T10" fmla="*/ 359 w 360"/>
                <a:gd name="T11" fmla="*/ 151 h 396"/>
                <a:gd name="T12" fmla="*/ 359 w 360"/>
                <a:gd name="T13" fmla="*/ 395 h 396"/>
                <a:gd name="T14" fmla="*/ 257 w 360"/>
                <a:gd name="T15" fmla="*/ 395 h 396"/>
                <a:gd name="T16" fmla="*/ 257 w 360"/>
                <a:gd name="T17" fmla="*/ 188 h 396"/>
                <a:gd name="T18" fmla="*/ 192 w 360"/>
                <a:gd name="T19" fmla="*/ 78 h 396"/>
                <a:gd name="T20" fmla="*/ 102 w 360"/>
                <a:gd name="T21" fmla="*/ 204 h 396"/>
                <a:gd name="T22" fmla="*/ 102 w 360"/>
                <a:gd name="T23" fmla="*/ 391 h 396"/>
                <a:gd name="T24" fmla="*/ 0 w 360"/>
                <a:gd name="T25" fmla="*/ 391 h 396"/>
                <a:gd name="T26" fmla="*/ 0 w 360"/>
                <a:gd name="T27" fmla="*/ 8 h 396"/>
                <a:gd name="T28" fmla="*/ 8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8" y="8"/>
                  </a:moveTo>
                  <a:lnTo>
                    <a:pt x="102" y="8"/>
                  </a:lnTo>
                  <a:lnTo>
                    <a:pt x="102" y="61"/>
                  </a:lnTo>
                  <a:lnTo>
                    <a:pt x="102" y="61"/>
                  </a:lnTo>
                  <a:cubicBezTo>
                    <a:pt x="135" y="17"/>
                    <a:pt x="175" y="0"/>
                    <a:pt x="228" y="0"/>
                  </a:cubicBezTo>
                  <a:cubicBezTo>
                    <a:pt x="318" y="0"/>
                    <a:pt x="359" y="65"/>
                    <a:pt x="359" y="151"/>
                  </a:cubicBezTo>
                  <a:lnTo>
                    <a:pt x="359" y="395"/>
                  </a:lnTo>
                  <a:lnTo>
                    <a:pt x="257" y="395"/>
                  </a:lnTo>
                  <a:lnTo>
                    <a:pt x="257" y="188"/>
                  </a:lnTo>
                  <a:cubicBezTo>
                    <a:pt x="257" y="139"/>
                    <a:pt x="257" y="78"/>
                    <a:pt x="192"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0" name="Freeform 349"/>
            <p:cNvSpPr>
              <a:spLocks noChangeArrowheads="1"/>
            </p:cNvSpPr>
            <p:nvPr/>
          </p:nvSpPr>
          <p:spPr bwMode="auto">
            <a:xfrm>
              <a:off x="1657" y="1843"/>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4" y="78"/>
                    <a:pt x="90" y="0"/>
                    <a:pt x="204" y="0"/>
                  </a:cubicBezTo>
                  <a:close/>
                  <a:moveTo>
                    <a:pt x="204" y="326"/>
                  </a:moveTo>
                  <a:cubicBezTo>
                    <a:pt x="281" y="326"/>
                    <a:pt x="301" y="257"/>
                    <a:pt x="301" y="192"/>
                  </a:cubicBezTo>
                  <a:cubicBezTo>
                    <a:pt x="301" y="131"/>
                    <a:pt x="269" y="78"/>
                    <a:pt x="204" y="78"/>
                  </a:cubicBezTo>
                  <a:cubicBezTo>
                    <a:pt x="138"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1" name="Freeform 350"/>
            <p:cNvSpPr>
              <a:spLocks noChangeArrowheads="1"/>
            </p:cNvSpPr>
            <p:nvPr/>
          </p:nvSpPr>
          <p:spPr bwMode="auto">
            <a:xfrm>
              <a:off x="1757" y="1819"/>
              <a:ext cx="61" cy="114"/>
            </a:xfrm>
            <a:custGeom>
              <a:avLst/>
              <a:gdLst>
                <a:gd name="T0" fmla="*/ 73 w 274"/>
                <a:gd name="T1" fmla="*/ 184 h 506"/>
                <a:gd name="T2" fmla="*/ 0 w 274"/>
                <a:gd name="T3" fmla="*/ 184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199 w 274"/>
                <a:gd name="T29" fmla="*/ 505 h 506"/>
                <a:gd name="T30" fmla="*/ 77 w 274"/>
                <a:gd name="T31" fmla="*/ 379 h 506"/>
                <a:gd name="T32" fmla="*/ 77 w 274"/>
                <a:gd name="T33" fmla="*/ 184 h 506"/>
                <a:gd name="T34" fmla="*/ 73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4"/>
                  </a:moveTo>
                  <a:lnTo>
                    <a:pt x="0" y="184"/>
                  </a:lnTo>
                  <a:lnTo>
                    <a:pt x="0" y="110"/>
                  </a:lnTo>
                  <a:lnTo>
                    <a:pt x="73" y="110"/>
                  </a:lnTo>
                  <a:lnTo>
                    <a:pt x="73" y="33"/>
                  </a:lnTo>
                  <a:lnTo>
                    <a:pt x="175" y="0"/>
                  </a:lnTo>
                  <a:lnTo>
                    <a:pt x="175" y="110"/>
                  </a:lnTo>
                  <a:lnTo>
                    <a:pt x="265" y="110"/>
                  </a:lnTo>
                  <a:lnTo>
                    <a:pt x="265" y="184"/>
                  </a:lnTo>
                  <a:lnTo>
                    <a:pt x="175" y="184"/>
                  </a:lnTo>
                  <a:lnTo>
                    <a:pt x="175" y="363"/>
                  </a:lnTo>
                  <a:cubicBezTo>
                    <a:pt x="175" y="395"/>
                    <a:pt x="183" y="428"/>
                    <a:pt x="224" y="428"/>
                  </a:cubicBezTo>
                  <a:cubicBezTo>
                    <a:pt x="240" y="428"/>
                    <a:pt x="260" y="424"/>
                    <a:pt x="269" y="416"/>
                  </a:cubicBezTo>
                  <a:lnTo>
                    <a:pt x="273" y="497"/>
                  </a:lnTo>
                  <a:cubicBezTo>
                    <a:pt x="252" y="501"/>
                    <a:pt x="228" y="505"/>
                    <a:pt x="199" y="505"/>
                  </a:cubicBezTo>
                  <a:cubicBezTo>
                    <a:pt x="122" y="505"/>
                    <a:pt x="77" y="456"/>
                    <a:pt x="77" y="379"/>
                  </a:cubicBezTo>
                  <a:lnTo>
                    <a:pt x="77" y="184"/>
                  </a:lnTo>
                  <a:lnTo>
                    <a:pt x="73"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2" name="Freeform 351"/>
            <p:cNvSpPr>
              <a:spLocks noChangeArrowheads="1"/>
            </p:cNvSpPr>
            <p:nvPr/>
          </p:nvSpPr>
          <p:spPr bwMode="auto">
            <a:xfrm>
              <a:off x="1875" y="1805"/>
              <a:ext cx="85" cy="128"/>
            </a:xfrm>
            <a:custGeom>
              <a:avLst/>
              <a:gdLst>
                <a:gd name="T0" fmla="*/ 281 w 380"/>
                <a:gd name="T1" fmla="*/ 517 h 571"/>
                <a:gd name="T2" fmla="*/ 281 w 380"/>
                <a:gd name="T3" fmla="*/ 517 h 571"/>
                <a:gd name="T4" fmla="*/ 163 w 380"/>
                <a:gd name="T5" fmla="*/ 570 h 571"/>
                <a:gd name="T6" fmla="*/ 0 w 380"/>
                <a:gd name="T7" fmla="*/ 367 h 571"/>
                <a:gd name="T8" fmla="*/ 163 w 380"/>
                <a:gd name="T9" fmla="*/ 167 h 571"/>
                <a:gd name="T10" fmla="*/ 277 w 380"/>
                <a:gd name="T11" fmla="*/ 220 h 571"/>
                <a:gd name="T12" fmla="*/ 277 w 380"/>
                <a:gd name="T13" fmla="*/ 220 h 571"/>
                <a:gd name="T14" fmla="*/ 277 w 380"/>
                <a:gd name="T15" fmla="*/ 0 h 571"/>
                <a:gd name="T16" fmla="*/ 379 w 380"/>
                <a:gd name="T17" fmla="*/ 0 h 571"/>
                <a:gd name="T18" fmla="*/ 379 w 380"/>
                <a:gd name="T19" fmla="*/ 562 h 571"/>
                <a:gd name="T20" fmla="*/ 281 w 380"/>
                <a:gd name="T21" fmla="*/ 562 h 571"/>
                <a:gd name="T22" fmla="*/ 281 w 380"/>
                <a:gd name="T23" fmla="*/ 517 h 571"/>
                <a:gd name="T24" fmla="*/ 187 w 380"/>
                <a:gd name="T25" fmla="*/ 493 h 571"/>
                <a:gd name="T26" fmla="*/ 277 w 380"/>
                <a:gd name="T27" fmla="*/ 367 h 571"/>
                <a:gd name="T28" fmla="*/ 187 w 380"/>
                <a:gd name="T29" fmla="*/ 245 h 571"/>
                <a:gd name="T30" fmla="*/ 106 w 380"/>
                <a:gd name="T31" fmla="*/ 367 h 571"/>
                <a:gd name="T32" fmla="*/ 187 w 380"/>
                <a:gd name="T33" fmla="*/ 49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571">
                  <a:moveTo>
                    <a:pt x="281" y="517"/>
                  </a:moveTo>
                  <a:lnTo>
                    <a:pt x="281" y="517"/>
                  </a:lnTo>
                  <a:cubicBezTo>
                    <a:pt x="248" y="554"/>
                    <a:pt x="208" y="570"/>
                    <a:pt x="163" y="570"/>
                  </a:cubicBezTo>
                  <a:cubicBezTo>
                    <a:pt x="45" y="570"/>
                    <a:pt x="0" y="473"/>
                    <a:pt x="0" y="367"/>
                  </a:cubicBezTo>
                  <a:cubicBezTo>
                    <a:pt x="0" y="261"/>
                    <a:pt x="45" y="167"/>
                    <a:pt x="163" y="167"/>
                  </a:cubicBezTo>
                  <a:cubicBezTo>
                    <a:pt x="212" y="167"/>
                    <a:pt x="248" y="184"/>
                    <a:pt x="277" y="220"/>
                  </a:cubicBezTo>
                  <a:lnTo>
                    <a:pt x="277" y="220"/>
                  </a:lnTo>
                  <a:lnTo>
                    <a:pt x="277" y="0"/>
                  </a:lnTo>
                  <a:lnTo>
                    <a:pt x="379" y="0"/>
                  </a:lnTo>
                  <a:lnTo>
                    <a:pt x="379" y="562"/>
                  </a:lnTo>
                  <a:lnTo>
                    <a:pt x="281" y="562"/>
                  </a:lnTo>
                  <a:lnTo>
                    <a:pt x="281" y="517"/>
                  </a:lnTo>
                  <a:close/>
                  <a:moveTo>
                    <a:pt x="187" y="493"/>
                  </a:moveTo>
                  <a:cubicBezTo>
                    <a:pt x="252" y="493"/>
                    <a:pt x="277" y="424"/>
                    <a:pt x="277" y="367"/>
                  </a:cubicBezTo>
                  <a:cubicBezTo>
                    <a:pt x="277" y="314"/>
                    <a:pt x="252" y="245"/>
                    <a:pt x="187" y="245"/>
                  </a:cubicBezTo>
                  <a:cubicBezTo>
                    <a:pt x="122" y="245"/>
                    <a:pt x="106" y="314"/>
                    <a:pt x="106" y="367"/>
                  </a:cubicBezTo>
                  <a:cubicBezTo>
                    <a:pt x="106" y="420"/>
                    <a:pt x="122" y="493"/>
                    <a:pt x="187" y="49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3" name="Freeform 352"/>
            <p:cNvSpPr>
              <a:spLocks noChangeArrowheads="1"/>
            </p:cNvSpPr>
            <p:nvPr/>
          </p:nvSpPr>
          <p:spPr bwMode="auto">
            <a:xfrm>
              <a:off x="1985" y="1806"/>
              <a:ext cx="22" cy="125"/>
            </a:xfrm>
            <a:custGeom>
              <a:avLst/>
              <a:gdLst>
                <a:gd name="T0" fmla="*/ 0 w 102"/>
                <a:gd name="T1" fmla="*/ 0 h 555"/>
                <a:gd name="T2" fmla="*/ 101 w 102"/>
                <a:gd name="T3" fmla="*/ 0 h 555"/>
                <a:gd name="T4" fmla="*/ 101 w 102"/>
                <a:gd name="T5" fmla="*/ 98 h 555"/>
                <a:gd name="T6" fmla="*/ 0 w 102"/>
                <a:gd name="T7" fmla="*/ 98 h 555"/>
                <a:gd name="T8" fmla="*/ 0 w 102"/>
                <a:gd name="T9" fmla="*/ 0 h 555"/>
                <a:gd name="T10" fmla="*/ 0 w 102"/>
                <a:gd name="T11" fmla="*/ 167 h 555"/>
                <a:gd name="T12" fmla="*/ 101 w 102"/>
                <a:gd name="T13" fmla="*/ 167 h 555"/>
                <a:gd name="T14" fmla="*/ 101 w 102"/>
                <a:gd name="T15" fmla="*/ 554 h 555"/>
                <a:gd name="T16" fmla="*/ 0 w 102"/>
                <a:gd name="T17" fmla="*/ 554 h 555"/>
                <a:gd name="T18" fmla="*/ 0 w 102"/>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555">
                  <a:moveTo>
                    <a:pt x="0" y="0"/>
                  </a:moveTo>
                  <a:lnTo>
                    <a:pt x="101" y="0"/>
                  </a:lnTo>
                  <a:lnTo>
                    <a:pt x="101" y="98"/>
                  </a:lnTo>
                  <a:lnTo>
                    <a:pt x="0" y="98"/>
                  </a:lnTo>
                  <a:lnTo>
                    <a:pt x="0" y="0"/>
                  </a:lnTo>
                  <a:close/>
                  <a:moveTo>
                    <a:pt x="0" y="167"/>
                  </a:moveTo>
                  <a:lnTo>
                    <a:pt x="101" y="167"/>
                  </a:lnTo>
                  <a:lnTo>
                    <a:pt x="101"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4" name="Freeform 353"/>
            <p:cNvSpPr>
              <a:spLocks noChangeArrowheads="1"/>
            </p:cNvSpPr>
            <p:nvPr/>
          </p:nvSpPr>
          <p:spPr bwMode="auto">
            <a:xfrm>
              <a:off x="2024" y="1843"/>
              <a:ext cx="64" cy="91"/>
            </a:xfrm>
            <a:custGeom>
              <a:avLst/>
              <a:gdLst>
                <a:gd name="T0" fmla="*/ 260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4"/>
                    <a:pt x="171" y="74"/>
                  </a:cubicBezTo>
                  <a:cubicBezTo>
                    <a:pt x="142" y="74"/>
                    <a:pt x="110" y="82"/>
                    <a:pt x="110" y="114"/>
                  </a:cubicBezTo>
                  <a:cubicBezTo>
                    <a:pt x="110" y="175"/>
                    <a:pt x="285" y="139"/>
                    <a:pt x="285" y="277"/>
                  </a:cubicBezTo>
                  <a:cubicBezTo>
                    <a:pt x="285" y="367"/>
                    <a:pt x="203" y="403"/>
                    <a:pt x="122" y="403"/>
                  </a:cubicBezTo>
                  <a:cubicBezTo>
                    <a:pt x="85" y="403"/>
                    <a:pt x="44" y="395"/>
                    <a:pt x="8" y="387"/>
                  </a:cubicBezTo>
                  <a:lnTo>
                    <a:pt x="12" y="306"/>
                  </a:lnTo>
                  <a:cubicBezTo>
                    <a:pt x="44" y="322"/>
                    <a:pt x="77" y="330"/>
                    <a:pt x="110" y="330"/>
                  </a:cubicBezTo>
                  <a:cubicBezTo>
                    <a:pt x="134" y="330"/>
                    <a:pt x="175" y="322"/>
                    <a:pt x="175" y="281"/>
                  </a:cubicBezTo>
                  <a:cubicBezTo>
                    <a:pt x="175" y="204"/>
                    <a:pt x="0" y="257"/>
                    <a:pt x="0" y="118"/>
                  </a:cubicBezTo>
                  <a:cubicBezTo>
                    <a:pt x="0" y="37"/>
                    <a:pt x="73" y="0"/>
                    <a:pt x="150" y="0"/>
                  </a:cubicBezTo>
                  <a:cubicBezTo>
                    <a:pt x="199" y="0"/>
                    <a:pt x="228" y="8"/>
                    <a:pt x="260" y="12"/>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5" name="Freeform 354"/>
            <p:cNvSpPr>
              <a:spLocks noChangeArrowheads="1"/>
            </p:cNvSpPr>
            <p:nvPr/>
          </p:nvSpPr>
          <p:spPr bwMode="auto">
            <a:xfrm>
              <a:off x="2097" y="1819"/>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3" y="428"/>
                    <a:pt x="224" y="428"/>
                  </a:cubicBezTo>
                  <a:cubicBezTo>
                    <a:pt x="241" y="428"/>
                    <a:pt x="261" y="424"/>
                    <a:pt x="269" y="416"/>
                  </a:cubicBezTo>
                  <a:lnTo>
                    <a:pt x="273" y="497"/>
                  </a:lnTo>
                  <a:cubicBezTo>
                    <a:pt x="253" y="501"/>
                    <a:pt x="228" y="505"/>
                    <a:pt x="200" y="505"/>
                  </a:cubicBezTo>
                  <a:cubicBezTo>
                    <a:pt x="122" y="505"/>
                    <a:pt x="78" y="456"/>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6" name="Freeform 355"/>
            <p:cNvSpPr>
              <a:spLocks noChangeArrowheads="1"/>
            </p:cNvSpPr>
            <p:nvPr/>
          </p:nvSpPr>
          <p:spPr bwMode="auto">
            <a:xfrm>
              <a:off x="2173" y="1806"/>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7" name="Freeform 356"/>
            <p:cNvSpPr>
              <a:spLocks noChangeArrowheads="1"/>
            </p:cNvSpPr>
            <p:nvPr/>
          </p:nvSpPr>
          <p:spPr bwMode="auto">
            <a:xfrm>
              <a:off x="2218" y="1843"/>
              <a:ext cx="80" cy="89"/>
            </a:xfrm>
            <a:custGeom>
              <a:avLst/>
              <a:gdLst>
                <a:gd name="T0" fmla="*/ 8 w 359"/>
                <a:gd name="T1" fmla="*/ 8 h 396"/>
                <a:gd name="T2" fmla="*/ 101 w 359"/>
                <a:gd name="T3" fmla="*/ 8 h 396"/>
                <a:gd name="T4" fmla="*/ 101 w 359"/>
                <a:gd name="T5" fmla="*/ 61 h 396"/>
                <a:gd name="T6" fmla="*/ 101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1 w 359"/>
                <a:gd name="T21" fmla="*/ 204 h 396"/>
                <a:gd name="T22" fmla="*/ 101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1" y="8"/>
                  </a:lnTo>
                  <a:lnTo>
                    <a:pt x="101" y="61"/>
                  </a:lnTo>
                  <a:lnTo>
                    <a:pt x="101"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1" y="155"/>
                    <a:pt x="101" y="204"/>
                  </a:cubicBezTo>
                  <a:lnTo>
                    <a:pt x="101"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8" name="Freeform 357"/>
            <p:cNvSpPr>
              <a:spLocks noChangeArrowheads="1"/>
            </p:cNvSpPr>
            <p:nvPr/>
          </p:nvSpPr>
          <p:spPr bwMode="auto">
            <a:xfrm>
              <a:off x="2320" y="1843"/>
              <a:ext cx="84" cy="127"/>
            </a:xfrm>
            <a:custGeom>
              <a:avLst/>
              <a:gdLst>
                <a:gd name="T0" fmla="*/ 374 w 375"/>
                <a:gd name="T1" fmla="*/ 8 h 563"/>
                <a:gd name="T2" fmla="*/ 374 w 375"/>
                <a:gd name="T3" fmla="*/ 359 h 563"/>
                <a:gd name="T4" fmla="*/ 171 w 375"/>
                <a:gd name="T5" fmla="*/ 562 h 563"/>
                <a:gd name="T6" fmla="*/ 36 w 375"/>
                <a:gd name="T7" fmla="*/ 538 h 563"/>
                <a:gd name="T8" fmla="*/ 44 w 375"/>
                <a:gd name="T9" fmla="*/ 452 h 563"/>
                <a:gd name="T10" fmla="*/ 158 w 375"/>
                <a:gd name="T11" fmla="*/ 485 h 563"/>
                <a:gd name="T12" fmla="*/ 276 w 375"/>
                <a:gd name="T13" fmla="*/ 334 h 563"/>
                <a:gd name="T14" fmla="*/ 276 w 375"/>
                <a:gd name="T15" fmla="*/ 334 h 563"/>
                <a:gd name="T16" fmla="*/ 158 w 375"/>
                <a:gd name="T17" fmla="*/ 395 h 563"/>
                <a:gd name="T18" fmla="*/ 0 w 375"/>
                <a:gd name="T19" fmla="*/ 200 h 563"/>
                <a:gd name="T20" fmla="*/ 162 w 375"/>
                <a:gd name="T21" fmla="*/ 0 h 563"/>
                <a:gd name="T22" fmla="*/ 281 w 375"/>
                <a:gd name="T23" fmla="*/ 61 h 563"/>
                <a:gd name="T24" fmla="*/ 281 w 375"/>
                <a:gd name="T25" fmla="*/ 61 h 563"/>
                <a:gd name="T26" fmla="*/ 281 w 375"/>
                <a:gd name="T27" fmla="*/ 8 h 563"/>
                <a:gd name="T28" fmla="*/ 374 w 375"/>
                <a:gd name="T29" fmla="*/ 8 h 563"/>
                <a:gd name="T30" fmla="*/ 272 w 375"/>
                <a:gd name="T31" fmla="*/ 196 h 563"/>
                <a:gd name="T32" fmla="*/ 187 w 375"/>
                <a:gd name="T33" fmla="*/ 78 h 563"/>
                <a:gd name="T34" fmla="*/ 97 w 375"/>
                <a:gd name="T35" fmla="*/ 200 h 563"/>
                <a:gd name="T36" fmla="*/ 183 w 375"/>
                <a:gd name="T37" fmla="*/ 318 h 563"/>
                <a:gd name="T38" fmla="*/ 272 w 375"/>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9"/>
                  </a:lnTo>
                  <a:cubicBezTo>
                    <a:pt x="374" y="464"/>
                    <a:pt x="333" y="562"/>
                    <a:pt x="171" y="562"/>
                  </a:cubicBezTo>
                  <a:cubicBezTo>
                    <a:pt x="130" y="562"/>
                    <a:pt x="85" y="558"/>
                    <a:pt x="36" y="538"/>
                  </a:cubicBezTo>
                  <a:lnTo>
                    <a:pt x="44" y="452"/>
                  </a:lnTo>
                  <a:cubicBezTo>
                    <a:pt x="77" y="468"/>
                    <a:pt x="126" y="485"/>
                    <a:pt x="158" y="485"/>
                  </a:cubicBezTo>
                  <a:cubicBezTo>
                    <a:pt x="268" y="485"/>
                    <a:pt x="276" y="403"/>
                    <a:pt x="276" y="334"/>
                  </a:cubicBezTo>
                  <a:lnTo>
                    <a:pt x="276" y="334"/>
                  </a:lnTo>
                  <a:cubicBezTo>
                    <a:pt x="256" y="367"/>
                    <a:pt x="211" y="395"/>
                    <a:pt x="158" y="395"/>
                  </a:cubicBezTo>
                  <a:cubicBezTo>
                    <a:pt x="44" y="395"/>
                    <a:pt x="0" y="306"/>
                    <a:pt x="0" y="200"/>
                  </a:cubicBezTo>
                  <a:cubicBezTo>
                    <a:pt x="0" y="106"/>
                    <a:pt x="48" y="0"/>
                    <a:pt x="162" y="0"/>
                  </a:cubicBezTo>
                  <a:cubicBezTo>
                    <a:pt x="215" y="0"/>
                    <a:pt x="252" y="17"/>
                    <a:pt x="281" y="61"/>
                  </a:cubicBezTo>
                  <a:lnTo>
                    <a:pt x="281" y="61"/>
                  </a:lnTo>
                  <a:lnTo>
                    <a:pt x="281" y="8"/>
                  </a:lnTo>
                  <a:lnTo>
                    <a:pt x="374" y="8"/>
                  </a:lnTo>
                  <a:close/>
                  <a:moveTo>
                    <a:pt x="272" y="196"/>
                  </a:moveTo>
                  <a:cubicBezTo>
                    <a:pt x="272" y="131"/>
                    <a:pt x="248" y="78"/>
                    <a:pt x="187" y="78"/>
                  </a:cubicBezTo>
                  <a:cubicBezTo>
                    <a:pt x="118" y="78"/>
                    <a:pt x="97" y="139"/>
                    <a:pt x="97" y="200"/>
                  </a:cubicBezTo>
                  <a:cubicBezTo>
                    <a:pt x="97" y="253"/>
                    <a:pt x="126" y="318"/>
                    <a:pt x="183" y="318"/>
                  </a:cubicBezTo>
                  <a:cubicBezTo>
                    <a:pt x="248" y="314"/>
                    <a:pt x="272" y="261"/>
                    <a:pt x="272"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9" name="Freeform 358"/>
            <p:cNvSpPr>
              <a:spLocks noChangeArrowheads="1"/>
            </p:cNvSpPr>
            <p:nvPr/>
          </p:nvSpPr>
          <p:spPr bwMode="auto">
            <a:xfrm>
              <a:off x="2429" y="1844"/>
              <a:ext cx="80" cy="89"/>
            </a:xfrm>
            <a:custGeom>
              <a:avLst/>
              <a:gdLst>
                <a:gd name="T0" fmla="*/ 350 w 359"/>
                <a:gd name="T1" fmla="*/ 387 h 396"/>
                <a:gd name="T2" fmla="*/ 257 w 359"/>
                <a:gd name="T3" fmla="*/ 387 h 396"/>
                <a:gd name="T4" fmla="*/ 257 w 359"/>
                <a:gd name="T5" fmla="*/ 334 h 396"/>
                <a:gd name="T6" fmla="*/ 257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7 w 359"/>
                <a:gd name="T21" fmla="*/ 192 h 396"/>
                <a:gd name="T22" fmla="*/ 257 w 359"/>
                <a:gd name="T23" fmla="*/ 4 h 396"/>
                <a:gd name="T24" fmla="*/ 358 w 359"/>
                <a:gd name="T25" fmla="*/ 4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7" y="387"/>
                  </a:lnTo>
                  <a:lnTo>
                    <a:pt x="257" y="334"/>
                  </a:lnTo>
                  <a:lnTo>
                    <a:pt x="257"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7" y="241"/>
                    <a:pt x="257" y="192"/>
                  </a:cubicBezTo>
                  <a:lnTo>
                    <a:pt x="257" y="4"/>
                  </a:lnTo>
                  <a:lnTo>
                    <a:pt x="358" y="4"/>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0" name="Freeform 359"/>
            <p:cNvSpPr>
              <a:spLocks noChangeArrowheads="1"/>
            </p:cNvSpPr>
            <p:nvPr/>
          </p:nvSpPr>
          <p:spPr bwMode="auto">
            <a:xfrm>
              <a:off x="2532" y="1806"/>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1" name="Freeform 360"/>
            <p:cNvSpPr>
              <a:spLocks noChangeArrowheads="1"/>
            </p:cNvSpPr>
            <p:nvPr/>
          </p:nvSpPr>
          <p:spPr bwMode="auto">
            <a:xfrm>
              <a:off x="2572" y="1843"/>
              <a:ext cx="64" cy="91"/>
            </a:xfrm>
            <a:custGeom>
              <a:avLst/>
              <a:gdLst>
                <a:gd name="T0" fmla="*/ 261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8"/>
                    <a:pt x="208" y="74"/>
                    <a:pt x="171" y="74"/>
                  </a:cubicBezTo>
                  <a:cubicBezTo>
                    <a:pt x="143" y="74"/>
                    <a:pt x="110" y="82"/>
                    <a:pt x="110" y="114"/>
                  </a:cubicBezTo>
                  <a:cubicBezTo>
                    <a:pt x="110" y="175"/>
                    <a:pt x="285" y="139"/>
                    <a:pt x="285" y="277"/>
                  </a:cubicBezTo>
                  <a:cubicBezTo>
                    <a:pt x="285" y="367"/>
                    <a:pt x="204" y="403"/>
                    <a:pt x="122" y="403"/>
                  </a:cubicBezTo>
                  <a:cubicBezTo>
                    <a:pt x="86" y="403"/>
                    <a:pt x="45" y="395"/>
                    <a:pt x="8" y="387"/>
                  </a:cubicBezTo>
                  <a:lnTo>
                    <a:pt x="12" y="306"/>
                  </a:lnTo>
                  <a:cubicBezTo>
                    <a:pt x="45" y="322"/>
                    <a:pt x="78" y="330"/>
                    <a:pt x="110" y="330"/>
                  </a:cubicBezTo>
                  <a:cubicBezTo>
                    <a:pt x="135" y="330"/>
                    <a:pt x="175" y="322"/>
                    <a:pt x="175" y="281"/>
                  </a:cubicBezTo>
                  <a:cubicBezTo>
                    <a:pt x="175" y="204"/>
                    <a:pt x="0" y="257"/>
                    <a:pt x="0" y="118"/>
                  </a:cubicBezTo>
                  <a:cubicBezTo>
                    <a:pt x="0" y="37"/>
                    <a:pt x="73"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2" name="Freeform 361"/>
            <p:cNvSpPr>
              <a:spLocks noChangeArrowheads="1"/>
            </p:cNvSpPr>
            <p:nvPr/>
          </p:nvSpPr>
          <p:spPr bwMode="auto">
            <a:xfrm>
              <a:off x="2653" y="1805"/>
              <a:ext cx="81" cy="127"/>
            </a:xfrm>
            <a:custGeom>
              <a:avLst/>
              <a:gdLst>
                <a:gd name="T0" fmla="*/ 5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5 h 563"/>
                <a:gd name="T18" fmla="*/ 192 w 360"/>
                <a:gd name="T19" fmla="*/ 245 h 563"/>
                <a:gd name="T20" fmla="*/ 102 w 360"/>
                <a:gd name="T21" fmla="*/ 371 h 563"/>
                <a:gd name="T22" fmla="*/ 102 w 360"/>
                <a:gd name="T23" fmla="*/ 558 h 563"/>
                <a:gd name="T24" fmla="*/ 0 w 360"/>
                <a:gd name="T25" fmla="*/ 558 h 563"/>
                <a:gd name="T26" fmla="*/ 0 w 360"/>
                <a:gd name="T27" fmla="*/ 0 h 563"/>
                <a:gd name="T28" fmla="*/ 5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5" y="0"/>
                  </a:moveTo>
                  <a:lnTo>
                    <a:pt x="106" y="0"/>
                  </a:lnTo>
                  <a:lnTo>
                    <a:pt x="106" y="228"/>
                  </a:lnTo>
                  <a:lnTo>
                    <a:pt x="106" y="228"/>
                  </a:lnTo>
                  <a:cubicBezTo>
                    <a:pt x="131" y="192"/>
                    <a:pt x="176" y="167"/>
                    <a:pt x="228" y="167"/>
                  </a:cubicBezTo>
                  <a:cubicBezTo>
                    <a:pt x="318" y="167"/>
                    <a:pt x="359" y="232"/>
                    <a:pt x="359" y="318"/>
                  </a:cubicBezTo>
                  <a:lnTo>
                    <a:pt x="359" y="562"/>
                  </a:lnTo>
                  <a:lnTo>
                    <a:pt x="257" y="562"/>
                  </a:lnTo>
                  <a:lnTo>
                    <a:pt x="257" y="355"/>
                  </a:lnTo>
                  <a:cubicBezTo>
                    <a:pt x="257" y="306"/>
                    <a:pt x="257" y="245"/>
                    <a:pt x="192" y="245"/>
                  </a:cubicBezTo>
                  <a:cubicBezTo>
                    <a:pt x="119" y="245"/>
                    <a:pt x="102" y="322"/>
                    <a:pt x="102" y="371"/>
                  </a:cubicBezTo>
                  <a:lnTo>
                    <a:pt x="102" y="558"/>
                  </a:lnTo>
                  <a:lnTo>
                    <a:pt x="0" y="558"/>
                  </a:lnTo>
                  <a:lnTo>
                    <a:pt x="0" y="0"/>
                  </a:lnTo>
                  <a:lnTo>
                    <a:pt x="5"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3" name="Freeform 362"/>
            <p:cNvSpPr>
              <a:spLocks noChangeArrowheads="1"/>
            </p:cNvSpPr>
            <p:nvPr/>
          </p:nvSpPr>
          <p:spPr bwMode="auto">
            <a:xfrm>
              <a:off x="2752" y="1843"/>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4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7"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4" name="Freeform 363"/>
            <p:cNvSpPr>
              <a:spLocks noChangeArrowheads="1"/>
            </p:cNvSpPr>
            <p:nvPr/>
          </p:nvSpPr>
          <p:spPr bwMode="auto">
            <a:xfrm>
              <a:off x="2847" y="1805"/>
              <a:ext cx="85" cy="128"/>
            </a:xfrm>
            <a:custGeom>
              <a:avLst/>
              <a:gdLst>
                <a:gd name="T0" fmla="*/ 162 w 379"/>
                <a:gd name="T1" fmla="*/ 570 h 571"/>
                <a:gd name="T2" fmla="*/ 0 w 379"/>
                <a:gd name="T3" fmla="*/ 367 h 571"/>
                <a:gd name="T4" fmla="*/ 162 w 379"/>
                <a:gd name="T5" fmla="*/ 167 h 571"/>
                <a:gd name="T6" fmla="*/ 276 w 379"/>
                <a:gd name="T7" fmla="*/ 220 h 571"/>
                <a:gd name="T8" fmla="*/ 276 w 379"/>
                <a:gd name="T9" fmla="*/ 0 h 571"/>
                <a:gd name="T10" fmla="*/ 378 w 379"/>
                <a:gd name="T11" fmla="*/ 0 h 571"/>
                <a:gd name="T12" fmla="*/ 378 w 379"/>
                <a:gd name="T13" fmla="*/ 562 h 571"/>
                <a:gd name="T14" fmla="*/ 280 w 379"/>
                <a:gd name="T15" fmla="*/ 562 h 571"/>
                <a:gd name="T16" fmla="*/ 280 w 379"/>
                <a:gd name="T17" fmla="*/ 517 h 571"/>
                <a:gd name="T18" fmla="*/ 162 w 379"/>
                <a:gd name="T19" fmla="*/ 570 h 571"/>
                <a:gd name="T20" fmla="*/ 191 w 379"/>
                <a:gd name="T21" fmla="*/ 493 h 571"/>
                <a:gd name="T22" fmla="*/ 280 w 379"/>
                <a:gd name="T23" fmla="*/ 367 h 571"/>
                <a:gd name="T24" fmla="*/ 191 w 379"/>
                <a:gd name="T25" fmla="*/ 245 h 571"/>
                <a:gd name="T26" fmla="*/ 109 w 379"/>
                <a:gd name="T27" fmla="*/ 367 h 571"/>
                <a:gd name="T28" fmla="*/ 191 w 379"/>
                <a:gd name="T29" fmla="*/ 49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9" h="571">
                  <a:moveTo>
                    <a:pt x="162" y="570"/>
                  </a:moveTo>
                  <a:cubicBezTo>
                    <a:pt x="44" y="570"/>
                    <a:pt x="0" y="473"/>
                    <a:pt x="0" y="367"/>
                  </a:cubicBezTo>
                  <a:cubicBezTo>
                    <a:pt x="0" y="261"/>
                    <a:pt x="44" y="167"/>
                    <a:pt x="162" y="167"/>
                  </a:cubicBezTo>
                  <a:cubicBezTo>
                    <a:pt x="211" y="167"/>
                    <a:pt x="248" y="184"/>
                    <a:pt x="276" y="220"/>
                  </a:cubicBezTo>
                  <a:lnTo>
                    <a:pt x="276" y="0"/>
                  </a:lnTo>
                  <a:lnTo>
                    <a:pt x="378" y="0"/>
                  </a:lnTo>
                  <a:lnTo>
                    <a:pt x="378" y="562"/>
                  </a:lnTo>
                  <a:lnTo>
                    <a:pt x="280" y="562"/>
                  </a:lnTo>
                  <a:lnTo>
                    <a:pt x="280" y="517"/>
                  </a:lnTo>
                  <a:cubicBezTo>
                    <a:pt x="248" y="554"/>
                    <a:pt x="207" y="570"/>
                    <a:pt x="162" y="570"/>
                  </a:cubicBezTo>
                  <a:close/>
                  <a:moveTo>
                    <a:pt x="191" y="493"/>
                  </a:moveTo>
                  <a:cubicBezTo>
                    <a:pt x="256" y="493"/>
                    <a:pt x="280" y="424"/>
                    <a:pt x="280" y="367"/>
                  </a:cubicBezTo>
                  <a:cubicBezTo>
                    <a:pt x="280" y="314"/>
                    <a:pt x="256" y="245"/>
                    <a:pt x="191" y="245"/>
                  </a:cubicBezTo>
                  <a:cubicBezTo>
                    <a:pt x="126" y="245"/>
                    <a:pt x="109" y="314"/>
                    <a:pt x="109" y="367"/>
                  </a:cubicBezTo>
                  <a:cubicBezTo>
                    <a:pt x="105" y="420"/>
                    <a:pt x="122" y="493"/>
                    <a:pt x="191" y="49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5" name="Freeform 364"/>
            <p:cNvSpPr>
              <a:spLocks noChangeArrowheads="1"/>
            </p:cNvSpPr>
            <p:nvPr/>
          </p:nvSpPr>
          <p:spPr bwMode="auto">
            <a:xfrm>
              <a:off x="3006" y="1813"/>
              <a:ext cx="100" cy="117"/>
            </a:xfrm>
            <a:custGeom>
              <a:avLst/>
              <a:gdLst>
                <a:gd name="T0" fmla="*/ 0 w 445"/>
                <a:gd name="T1" fmla="*/ 0 h 522"/>
                <a:gd name="T2" fmla="*/ 142 w 445"/>
                <a:gd name="T3" fmla="*/ 0 h 522"/>
                <a:gd name="T4" fmla="*/ 444 w 445"/>
                <a:gd name="T5" fmla="*/ 261 h 522"/>
                <a:gd name="T6" fmla="*/ 142 w 445"/>
                <a:gd name="T7" fmla="*/ 521 h 522"/>
                <a:gd name="T8" fmla="*/ 0 w 445"/>
                <a:gd name="T9" fmla="*/ 521 h 522"/>
                <a:gd name="T10" fmla="*/ 0 w 445"/>
                <a:gd name="T11" fmla="*/ 0 h 522"/>
                <a:gd name="T12" fmla="*/ 106 w 445"/>
                <a:gd name="T13" fmla="*/ 440 h 522"/>
                <a:gd name="T14" fmla="*/ 163 w 445"/>
                <a:gd name="T15" fmla="*/ 440 h 522"/>
                <a:gd name="T16" fmla="*/ 334 w 445"/>
                <a:gd name="T17" fmla="*/ 261 h 522"/>
                <a:gd name="T18" fmla="*/ 163 w 445"/>
                <a:gd name="T19" fmla="*/ 81 h 522"/>
                <a:gd name="T20" fmla="*/ 106 w 445"/>
                <a:gd name="T21" fmla="*/ 81 h 522"/>
                <a:gd name="T22" fmla="*/ 106 w 445"/>
                <a:gd name="T23" fmla="*/ 44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2" y="0"/>
                  </a:lnTo>
                  <a:cubicBezTo>
                    <a:pt x="301" y="0"/>
                    <a:pt x="444" y="53"/>
                    <a:pt x="444" y="261"/>
                  </a:cubicBezTo>
                  <a:cubicBezTo>
                    <a:pt x="444" y="468"/>
                    <a:pt x="301" y="521"/>
                    <a:pt x="142" y="521"/>
                  </a:cubicBezTo>
                  <a:lnTo>
                    <a:pt x="0" y="521"/>
                  </a:lnTo>
                  <a:lnTo>
                    <a:pt x="0" y="0"/>
                  </a:lnTo>
                  <a:close/>
                  <a:moveTo>
                    <a:pt x="106" y="440"/>
                  </a:moveTo>
                  <a:lnTo>
                    <a:pt x="163" y="440"/>
                  </a:lnTo>
                  <a:cubicBezTo>
                    <a:pt x="252" y="440"/>
                    <a:pt x="334" y="375"/>
                    <a:pt x="334" y="261"/>
                  </a:cubicBezTo>
                  <a:cubicBezTo>
                    <a:pt x="334" y="147"/>
                    <a:pt x="248" y="81"/>
                    <a:pt x="163" y="81"/>
                  </a:cubicBezTo>
                  <a:lnTo>
                    <a:pt x="106" y="81"/>
                  </a:lnTo>
                  <a:lnTo>
                    <a:pt x="106"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6" name="Freeform 365"/>
            <p:cNvSpPr>
              <a:spLocks noChangeArrowheads="1"/>
            </p:cNvSpPr>
            <p:nvPr/>
          </p:nvSpPr>
          <p:spPr bwMode="auto">
            <a:xfrm>
              <a:off x="3125" y="1811"/>
              <a:ext cx="76" cy="122"/>
            </a:xfrm>
            <a:custGeom>
              <a:avLst/>
              <a:gdLst>
                <a:gd name="T0" fmla="*/ 297 w 339"/>
                <a:gd name="T1" fmla="*/ 106 h 542"/>
                <a:gd name="T2" fmla="*/ 191 w 339"/>
                <a:gd name="T3" fmla="*/ 81 h 542"/>
                <a:gd name="T4" fmla="*/ 110 w 339"/>
                <a:gd name="T5" fmla="*/ 155 h 542"/>
                <a:gd name="T6" fmla="*/ 338 w 339"/>
                <a:gd name="T7" fmla="*/ 383 h 542"/>
                <a:gd name="T8" fmla="*/ 143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10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5" y="93"/>
                    <a:pt x="228" y="81"/>
                    <a:pt x="191" y="81"/>
                  </a:cubicBezTo>
                  <a:cubicBezTo>
                    <a:pt x="155" y="81"/>
                    <a:pt x="110" y="97"/>
                    <a:pt x="110" y="155"/>
                  </a:cubicBezTo>
                  <a:cubicBezTo>
                    <a:pt x="110" y="244"/>
                    <a:pt x="338" y="207"/>
                    <a:pt x="338" y="383"/>
                  </a:cubicBezTo>
                  <a:cubicBezTo>
                    <a:pt x="338" y="497"/>
                    <a:pt x="248" y="541"/>
                    <a:pt x="143" y="541"/>
                  </a:cubicBezTo>
                  <a:cubicBezTo>
                    <a:pt x="86" y="541"/>
                    <a:pt x="61" y="533"/>
                    <a:pt x="8" y="521"/>
                  </a:cubicBezTo>
                  <a:lnTo>
                    <a:pt x="16" y="427"/>
                  </a:lnTo>
                  <a:cubicBezTo>
                    <a:pt x="53" y="448"/>
                    <a:pt x="93" y="460"/>
                    <a:pt x="134" y="460"/>
                  </a:cubicBezTo>
                  <a:cubicBezTo>
                    <a:pt x="174" y="460"/>
                    <a:pt x="228" y="440"/>
                    <a:pt x="228" y="391"/>
                  </a:cubicBezTo>
                  <a:cubicBezTo>
                    <a:pt x="228" y="293"/>
                    <a:pt x="0" y="334"/>
                    <a:pt x="0" y="159"/>
                  </a:cubicBezTo>
                  <a:cubicBezTo>
                    <a:pt x="0" y="40"/>
                    <a:pt x="90" y="0"/>
                    <a:pt x="183" y="0"/>
                  </a:cubicBezTo>
                  <a:cubicBezTo>
                    <a:pt x="228" y="0"/>
                    <a:pt x="269" y="4"/>
                    <a:pt x="310"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7" name="Freeform 366"/>
            <p:cNvSpPr>
              <a:spLocks noChangeArrowheads="1"/>
            </p:cNvSpPr>
            <p:nvPr/>
          </p:nvSpPr>
          <p:spPr bwMode="auto">
            <a:xfrm>
              <a:off x="3221" y="1813"/>
              <a:ext cx="80" cy="118"/>
            </a:xfrm>
            <a:custGeom>
              <a:avLst/>
              <a:gdLst>
                <a:gd name="T0" fmla="*/ 134 w 355"/>
                <a:gd name="T1" fmla="*/ 0 h 526"/>
                <a:gd name="T2" fmla="*/ 354 w 355"/>
                <a:gd name="T3" fmla="*/ 159 h 526"/>
                <a:gd name="T4" fmla="*/ 150 w 355"/>
                <a:gd name="T5" fmla="*/ 326 h 526"/>
                <a:gd name="T6" fmla="*/ 105 w 355"/>
                <a:gd name="T7" fmla="*/ 326 h 526"/>
                <a:gd name="T8" fmla="*/ 105 w 355"/>
                <a:gd name="T9" fmla="*/ 525 h 526"/>
                <a:gd name="T10" fmla="*/ 0 w 355"/>
                <a:gd name="T11" fmla="*/ 525 h 526"/>
                <a:gd name="T12" fmla="*/ 0 w 355"/>
                <a:gd name="T13" fmla="*/ 0 h 526"/>
                <a:gd name="T14" fmla="*/ 134 w 355"/>
                <a:gd name="T15" fmla="*/ 0 h 526"/>
                <a:gd name="T16" fmla="*/ 105 w 355"/>
                <a:gd name="T17" fmla="*/ 244 h 526"/>
                <a:gd name="T18" fmla="*/ 142 w 355"/>
                <a:gd name="T19" fmla="*/ 244 h 526"/>
                <a:gd name="T20" fmla="*/ 240 w 355"/>
                <a:gd name="T21" fmla="*/ 167 h 526"/>
                <a:gd name="T22" fmla="*/ 142 w 355"/>
                <a:gd name="T23" fmla="*/ 85 h 526"/>
                <a:gd name="T24" fmla="*/ 105 w 355"/>
                <a:gd name="T25" fmla="*/ 85 h 526"/>
                <a:gd name="T26" fmla="*/ 105 w 355"/>
                <a:gd name="T27" fmla="*/ 24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6">
                  <a:moveTo>
                    <a:pt x="134" y="0"/>
                  </a:moveTo>
                  <a:cubicBezTo>
                    <a:pt x="248" y="0"/>
                    <a:pt x="354" y="32"/>
                    <a:pt x="354" y="159"/>
                  </a:cubicBezTo>
                  <a:cubicBezTo>
                    <a:pt x="354" y="281"/>
                    <a:pt x="264" y="326"/>
                    <a:pt x="150" y="326"/>
                  </a:cubicBezTo>
                  <a:lnTo>
                    <a:pt x="105" y="326"/>
                  </a:lnTo>
                  <a:lnTo>
                    <a:pt x="105" y="525"/>
                  </a:lnTo>
                  <a:lnTo>
                    <a:pt x="0" y="525"/>
                  </a:lnTo>
                  <a:lnTo>
                    <a:pt x="0" y="0"/>
                  </a:lnTo>
                  <a:lnTo>
                    <a:pt x="134" y="0"/>
                  </a:lnTo>
                  <a:close/>
                  <a:moveTo>
                    <a:pt x="105" y="244"/>
                  </a:moveTo>
                  <a:lnTo>
                    <a:pt x="142" y="244"/>
                  </a:lnTo>
                  <a:cubicBezTo>
                    <a:pt x="195" y="244"/>
                    <a:pt x="240" y="228"/>
                    <a:pt x="240" y="167"/>
                  </a:cubicBezTo>
                  <a:cubicBezTo>
                    <a:pt x="240" y="106"/>
                    <a:pt x="195" y="85"/>
                    <a:pt x="142" y="85"/>
                  </a:cubicBezTo>
                  <a:lnTo>
                    <a:pt x="105" y="85"/>
                  </a:lnTo>
                  <a:lnTo>
                    <a:pt x="105" y="2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8" name="Freeform 367"/>
            <p:cNvSpPr>
              <a:spLocks noChangeArrowheads="1"/>
            </p:cNvSpPr>
            <p:nvPr/>
          </p:nvSpPr>
          <p:spPr bwMode="auto">
            <a:xfrm>
              <a:off x="3308" y="1843"/>
              <a:ext cx="64" cy="91"/>
            </a:xfrm>
            <a:custGeom>
              <a:avLst/>
              <a:gdLst>
                <a:gd name="T0" fmla="*/ 261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3 w 286"/>
                <a:gd name="T13" fmla="*/ 306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8"/>
                    <a:pt x="208" y="74"/>
                    <a:pt x="171" y="74"/>
                  </a:cubicBezTo>
                  <a:cubicBezTo>
                    <a:pt x="143" y="74"/>
                    <a:pt x="110" y="82"/>
                    <a:pt x="110" y="114"/>
                  </a:cubicBezTo>
                  <a:cubicBezTo>
                    <a:pt x="110" y="175"/>
                    <a:pt x="285" y="139"/>
                    <a:pt x="285" y="277"/>
                  </a:cubicBezTo>
                  <a:cubicBezTo>
                    <a:pt x="285" y="367"/>
                    <a:pt x="204" y="403"/>
                    <a:pt x="122" y="403"/>
                  </a:cubicBezTo>
                  <a:cubicBezTo>
                    <a:pt x="86" y="403"/>
                    <a:pt x="45" y="395"/>
                    <a:pt x="8" y="387"/>
                  </a:cubicBezTo>
                  <a:lnTo>
                    <a:pt x="13" y="306"/>
                  </a:lnTo>
                  <a:cubicBezTo>
                    <a:pt x="45" y="322"/>
                    <a:pt x="78" y="330"/>
                    <a:pt x="110" y="330"/>
                  </a:cubicBezTo>
                  <a:cubicBezTo>
                    <a:pt x="135" y="330"/>
                    <a:pt x="175" y="322"/>
                    <a:pt x="175" y="281"/>
                  </a:cubicBezTo>
                  <a:cubicBezTo>
                    <a:pt x="175" y="204"/>
                    <a:pt x="0" y="257"/>
                    <a:pt x="0" y="118"/>
                  </a:cubicBezTo>
                  <a:cubicBezTo>
                    <a:pt x="0" y="37"/>
                    <a:pt x="74"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9" name="Freeform 368"/>
            <p:cNvSpPr>
              <a:spLocks noChangeArrowheads="1"/>
            </p:cNvSpPr>
            <p:nvPr/>
          </p:nvSpPr>
          <p:spPr bwMode="auto">
            <a:xfrm>
              <a:off x="409" y="2180"/>
              <a:ext cx="80" cy="119"/>
            </a:xfrm>
            <a:custGeom>
              <a:avLst/>
              <a:gdLst>
                <a:gd name="T0" fmla="*/ 4 w 359"/>
                <a:gd name="T1" fmla="*/ 0 h 527"/>
                <a:gd name="T2" fmla="*/ 139 w 359"/>
                <a:gd name="T3" fmla="*/ 0 h 527"/>
                <a:gd name="T4" fmla="*/ 358 w 359"/>
                <a:gd name="T5" fmla="*/ 159 h 527"/>
                <a:gd name="T6" fmla="*/ 155 w 359"/>
                <a:gd name="T7" fmla="*/ 326 h 527"/>
                <a:gd name="T8" fmla="*/ 106 w 359"/>
                <a:gd name="T9" fmla="*/ 326 h 527"/>
                <a:gd name="T10" fmla="*/ 106 w 359"/>
                <a:gd name="T11" fmla="*/ 526 h 527"/>
                <a:gd name="T12" fmla="*/ 0 w 359"/>
                <a:gd name="T13" fmla="*/ 526 h 527"/>
                <a:gd name="T14" fmla="*/ 0 w 359"/>
                <a:gd name="T15" fmla="*/ 0 h 527"/>
                <a:gd name="T16" fmla="*/ 4 w 359"/>
                <a:gd name="T17" fmla="*/ 0 h 527"/>
                <a:gd name="T18" fmla="*/ 106 w 359"/>
                <a:gd name="T19" fmla="*/ 245 h 527"/>
                <a:gd name="T20" fmla="*/ 147 w 359"/>
                <a:gd name="T21" fmla="*/ 245 h 527"/>
                <a:gd name="T22" fmla="*/ 244 w 359"/>
                <a:gd name="T23" fmla="*/ 167 h 527"/>
                <a:gd name="T24" fmla="*/ 147 w 359"/>
                <a:gd name="T25" fmla="*/ 86 h 527"/>
                <a:gd name="T26" fmla="*/ 106 w 359"/>
                <a:gd name="T27" fmla="*/ 86 h 527"/>
                <a:gd name="T28" fmla="*/ 106 w 359"/>
                <a:gd name="T29" fmla="*/ 2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7">
                  <a:moveTo>
                    <a:pt x="4" y="0"/>
                  </a:moveTo>
                  <a:lnTo>
                    <a:pt x="139" y="0"/>
                  </a:lnTo>
                  <a:cubicBezTo>
                    <a:pt x="253" y="0"/>
                    <a:pt x="358" y="33"/>
                    <a:pt x="358" y="159"/>
                  </a:cubicBezTo>
                  <a:cubicBezTo>
                    <a:pt x="358" y="281"/>
                    <a:pt x="269" y="326"/>
                    <a:pt x="155" y="326"/>
                  </a:cubicBezTo>
                  <a:lnTo>
                    <a:pt x="106" y="326"/>
                  </a:lnTo>
                  <a:lnTo>
                    <a:pt x="106" y="526"/>
                  </a:lnTo>
                  <a:lnTo>
                    <a:pt x="0" y="526"/>
                  </a:lnTo>
                  <a:lnTo>
                    <a:pt x="0" y="0"/>
                  </a:lnTo>
                  <a:lnTo>
                    <a:pt x="4" y="0"/>
                  </a:lnTo>
                  <a:close/>
                  <a:moveTo>
                    <a:pt x="106" y="245"/>
                  </a:moveTo>
                  <a:lnTo>
                    <a:pt x="147" y="245"/>
                  </a:lnTo>
                  <a:cubicBezTo>
                    <a:pt x="200" y="245"/>
                    <a:pt x="244" y="228"/>
                    <a:pt x="244" y="167"/>
                  </a:cubicBezTo>
                  <a:cubicBezTo>
                    <a:pt x="244" y="106"/>
                    <a:pt x="200" y="86"/>
                    <a:pt x="147" y="86"/>
                  </a:cubicBezTo>
                  <a:lnTo>
                    <a:pt x="106" y="86"/>
                  </a:lnTo>
                  <a:lnTo>
                    <a:pt x="106"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0" name="Freeform 369"/>
            <p:cNvSpPr>
              <a:spLocks noChangeArrowheads="1"/>
            </p:cNvSpPr>
            <p:nvPr/>
          </p:nvSpPr>
          <p:spPr bwMode="auto">
            <a:xfrm>
              <a:off x="498" y="2210"/>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3"/>
                    <a:pt x="61" y="0"/>
                    <a:pt x="179" y="0"/>
                  </a:cubicBezTo>
                  <a:cubicBezTo>
                    <a:pt x="322" y="0"/>
                    <a:pt x="362" y="97"/>
                    <a:pt x="362" y="232"/>
                  </a:cubicBezTo>
                  <a:lnTo>
                    <a:pt x="94" y="232"/>
                  </a:lnTo>
                  <a:cubicBezTo>
                    <a:pt x="98" y="293"/>
                    <a:pt x="143" y="330"/>
                    <a:pt x="204" y="330"/>
                  </a:cubicBezTo>
                  <a:cubicBezTo>
                    <a:pt x="252"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1" name="Freeform 370"/>
            <p:cNvSpPr>
              <a:spLocks noChangeArrowheads="1"/>
            </p:cNvSpPr>
            <p:nvPr/>
          </p:nvSpPr>
          <p:spPr bwMode="auto">
            <a:xfrm>
              <a:off x="600" y="2210"/>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4" y="61"/>
                    <a:pt x="134" y="0"/>
                    <a:pt x="195" y="0"/>
                  </a:cubicBezTo>
                  <a:cubicBezTo>
                    <a:pt x="204" y="0"/>
                    <a:pt x="216" y="0"/>
                    <a:pt x="228" y="4"/>
                  </a:cubicBezTo>
                  <a:lnTo>
                    <a:pt x="228" y="106"/>
                  </a:lnTo>
                  <a:cubicBezTo>
                    <a:pt x="220" y="102"/>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2" name="Freeform 371"/>
            <p:cNvSpPr>
              <a:spLocks noChangeArrowheads="1"/>
            </p:cNvSpPr>
            <p:nvPr/>
          </p:nvSpPr>
          <p:spPr bwMode="auto">
            <a:xfrm>
              <a:off x="656" y="2210"/>
              <a:ext cx="66" cy="91"/>
            </a:xfrm>
            <a:custGeom>
              <a:avLst/>
              <a:gdLst>
                <a:gd name="T0" fmla="*/ 277 w 294"/>
                <a:gd name="T1" fmla="*/ 89 h 404"/>
                <a:gd name="T2" fmla="*/ 208 w 294"/>
                <a:gd name="T3" fmla="*/ 77 h 404"/>
                <a:gd name="T4" fmla="*/ 106 w 294"/>
                <a:gd name="T5" fmla="*/ 199 h 404"/>
                <a:gd name="T6" fmla="*/ 212 w 294"/>
                <a:gd name="T7" fmla="*/ 325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8"/>
                    <a:pt x="139" y="325"/>
                    <a:pt x="212" y="325"/>
                  </a:cubicBezTo>
                  <a:cubicBezTo>
                    <a:pt x="241" y="325"/>
                    <a:pt x="273" y="313"/>
                    <a:pt x="289" y="309"/>
                  </a:cubicBezTo>
                  <a:lnTo>
                    <a:pt x="293" y="391"/>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3" name="Freeform 372"/>
            <p:cNvSpPr>
              <a:spLocks noChangeArrowheads="1"/>
            </p:cNvSpPr>
            <p:nvPr/>
          </p:nvSpPr>
          <p:spPr bwMode="auto">
            <a:xfrm>
              <a:off x="732" y="2210"/>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30"/>
                    <a:pt x="0" y="203"/>
                  </a:cubicBezTo>
                  <a:cubicBezTo>
                    <a:pt x="0" y="93"/>
                    <a:pt x="61" y="0"/>
                    <a:pt x="179" y="0"/>
                  </a:cubicBezTo>
                  <a:cubicBezTo>
                    <a:pt x="322" y="0"/>
                    <a:pt x="363" y="97"/>
                    <a:pt x="363" y="232"/>
                  </a:cubicBezTo>
                  <a:lnTo>
                    <a:pt x="94" y="232"/>
                  </a:lnTo>
                  <a:cubicBezTo>
                    <a:pt x="98" y="293"/>
                    <a:pt x="143" y="330"/>
                    <a:pt x="204" y="330"/>
                  </a:cubicBezTo>
                  <a:cubicBezTo>
                    <a:pt x="253"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4" name="Freeform 373"/>
            <p:cNvSpPr>
              <a:spLocks noChangeArrowheads="1"/>
            </p:cNvSpPr>
            <p:nvPr/>
          </p:nvSpPr>
          <p:spPr bwMode="auto">
            <a:xfrm>
              <a:off x="830" y="2210"/>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5" name="Freeform 374"/>
            <p:cNvSpPr>
              <a:spLocks noChangeArrowheads="1"/>
            </p:cNvSpPr>
            <p:nvPr/>
          </p:nvSpPr>
          <p:spPr bwMode="auto">
            <a:xfrm>
              <a:off x="926" y="2187"/>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6" name="Freeform 375"/>
            <p:cNvSpPr>
              <a:spLocks noChangeArrowheads="1"/>
            </p:cNvSpPr>
            <p:nvPr/>
          </p:nvSpPr>
          <p:spPr bwMode="auto">
            <a:xfrm>
              <a:off x="997" y="2210"/>
              <a:ext cx="78" cy="91"/>
            </a:xfrm>
            <a:custGeom>
              <a:avLst/>
              <a:gdLst>
                <a:gd name="T0" fmla="*/ 40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1"/>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2" y="159"/>
                    <a:pt x="154" y="154"/>
                    <a:pt x="195" y="154"/>
                  </a:cubicBezTo>
                  <a:lnTo>
                    <a:pt x="252" y="154"/>
                  </a:lnTo>
                  <a:cubicBezTo>
                    <a:pt x="252" y="93"/>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3"/>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7" name="Freeform 376"/>
            <p:cNvSpPr>
              <a:spLocks noChangeArrowheads="1"/>
            </p:cNvSpPr>
            <p:nvPr/>
          </p:nvSpPr>
          <p:spPr bwMode="auto">
            <a:xfrm>
              <a:off x="1092" y="2210"/>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199 h 563"/>
                <a:gd name="T36" fmla="*/ 187 w 376"/>
                <a:gd name="T37" fmla="*/ 317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7"/>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8" name="Freeform 377"/>
            <p:cNvSpPr>
              <a:spLocks noChangeArrowheads="1"/>
            </p:cNvSpPr>
            <p:nvPr/>
          </p:nvSpPr>
          <p:spPr bwMode="auto">
            <a:xfrm>
              <a:off x="1194" y="2210"/>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3"/>
                    <a:pt x="61" y="0"/>
                    <a:pt x="179" y="0"/>
                  </a:cubicBezTo>
                  <a:cubicBezTo>
                    <a:pt x="322" y="0"/>
                    <a:pt x="362" y="97"/>
                    <a:pt x="362" y="232"/>
                  </a:cubicBezTo>
                  <a:lnTo>
                    <a:pt x="94" y="232"/>
                  </a:lnTo>
                  <a:cubicBezTo>
                    <a:pt x="98" y="293"/>
                    <a:pt x="143" y="330"/>
                    <a:pt x="204" y="330"/>
                  </a:cubicBezTo>
                  <a:cubicBezTo>
                    <a:pt x="253"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9" name="Freeform 378"/>
            <p:cNvSpPr>
              <a:spLocks noChangeArrowheads="1"/>
            </p:cNvSpPr>
            <p:nvPr/>
          </p:nvSpPr>
          <p:spPr bwMode="auto">
            <a:xfrm>
              <a:off x="1336" y="2210"/>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5 h 404"/>
                <a:gd name="T12" fmla="*/ 301 w 408"/>
                <a:gd name="T13" fmla="*/ 191 h 404"/>
                <a:gd name="T14" fmla="*/ 204 w 408"/>
                <a:gd name="T15" fmla="*/ 77 h 404"/>
                <a:gd name="T16" fmla="*/ 106 w 408"/>
                <a:gd name="T17" fmla="*/ 191 h 404"/>
                <a:gd name="T18" fmla="*/ 204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5"/>
                  </a:moveTo>
                  <a:cubicBezTo>
                    <a:pt x="281" y="325"/>
                    <a:pt x="301" y="256"/>
                    <a:pt x="301" y="191"/>
                  </a:cubicBezTo>
                  <a:cubicBezTo>
                    <a:pt x="301" y="130"/>
                    <a:pt x="269" y="77"/>
                    <a:pt x="204" y="77"/>
                  </a:cubicBezTo>
                  <a:cubicBezTo>
                    <a:pt x="139" y="77"/>
                    <a:pt x="106" y="134"/>
                    <a:pt x="106" y="191"/>
                  </a:cubicBezTo>
                  <a:cubicBezTo>
                    <a:pt x="106" y="256"/>
                    <a:pt x="126"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0" name="Freeform 379"/>
            <p:cNvSpPr>
              <a:spLocks noChangeArrowheads="1"/>
            </p:cNvSpPr>
            <p:nvPr/>
          </p:nvSpPr>
          <p:spPr bwMode="auto">
            <a:xfrm>
              <a:off x="1438" y="2170"/>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1" name="Freeform 380"/>
            <p:cNvSpPr>
              <a:spLocks noChangeArrowheads="1"/>
            </p:cNvSpPr>
            <p:nvPr/>
          </p:nvSpPr>
          <p:spPr bwMode="auto">
            <a:xfrm>
              <a:off x="1559" y="2209"/>
              <a:ext cx="85" cy="125"/>
            </a:xfrm>
            <a:custGeom>
              <a:avLst/>
              <a:gdLst>
                <a:gd name="T0" fmla="*/ 0 w 380"/>
                <a:gd name="T1" fmla="*/ 12 h 554"/>
                <a:gd name="T2" fmla="*/ 98 w 380"/>
                <a:gd name="T3" fmla="*/ 12 h 554"/>
                <a:gd name="T4" fmla="*/ 98 w 380"/>
                <a:gd name="T5" fmla="*/ 65 h 554"/>
                <a:gd name="T6" fmla="*/ 98 w 380"/>
                <a:gd name="T7" fmla="*/ 65 h 554"/>
                <a:gd name="T8" fmla="*/ 216 w 380"/>
                <a:gd name="T9" fmla="*/ 0 h 554"/>
                <a:gd name="T10" fmla="*/ 379 w 380"/>
                <a:gd name="T11" fmla="*/ 199 h 554"/>
                <a:gd name="T12" fmla="*/ 216 w 380"/>
                <a:gd name="T13" fmla="*/ 403 h 554"/>
                <a:gd name="T14" fmla="*/ 102 w 380"/>
                <a:gd name="T15" fmla="*/ 350 h 554"/>
                <a:gd name="T16" fmla="*/ 102 w 380"/>
                <a:gd name="T17" fmla="*/ 350 h 554"/>
                <a:gd name="T18" fmla="*/ 102 w 380"/>
                <a:gd name="T19" fmla="*/ 553 h 554"/>
                <a:gd name="T20" fmla="*/ 0 w 380"/>
                <a:gd name="T21" fmla="*/ 553 h 554"/>
                <a:gd name="T22" fmla="*/ 0 w 380"/>
                <a:gd name="T23" fmla="*/ 12 h 554"/>
                <a:gd name="T24" fmla="*/ 102 w 380"/>
                <a:gd name="T25" fmla="*/ 203 h 554"/>
                <a:gd name="T26" fmla="*/ 192 w 380"/>
                <a:gd name="T27" fmla="*/ 329 h 554"/>
                <a:gd name="T28" fmla="*/ 277 w 380"/>
                <a:gd name="T29" fmla="*/ 203 h 554"/>
                <a:gd name="T30" fmla="*/ 196 w 380"/>
                <a:gd name="T31" fmla="*/ 81 h 554"/>
                <a:gd name="T32" fmla="*/ 102 w 380"/>
                <a:gd name="T33" fmla="*/ 20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554">
                  <a:moveTo>
                    <a:pt x="0" y="12"/>
                  </a:moveTo>
                  <a:lnTo>
                    <a:pt x="98" y="12"/>
                  </a:lnTo>
                  <a:lnTo>
                    <a:pt x="98" y="65"/>
                  </a:lnTo>
                  <a:lnTo>
                    <a:pt x="98" y="65"/>
                  </a:lnTo>
                  <a:cubicBezTo>
                    <a:pt x="123" y="28"/>
                    <a:pt x="159" y="0"/>
                    <a:pt x="216" y="0"/>
                  </a:cubicBezTo>
                  <a:cubicBezTo>
                    <a:pt x="334" y="0"/>
                    <a:pt x="379" y="93"/>
                    <a:pt x="379" y="199"/>
                  </a:cubicBezTo>
                  <a:cubicBezTo>
                    <a:pt x="379" y="305"/>
                    <a:pt x="334" y="403"/>
                    <a:pt x="216" y="403"/>
                  </a:cubicBezTo>
                  <a:cubicBezTo>
                    <a:pt x="176" y="403"/>
                    <a:pt x="139" y="391"/>
                    <a:pt x="102" y="350"/>
                  </a:cubicBezTo>
                  <a:lnTo>
                    <a:pt x="102" y="350"/>
                  </a:lnTo>
                  <a:lnTo>
                    <a:pt x="102" y="553"/>
                  </a:lnTo>
                  <a:lnTo>
                    <a:pt x="0" y="553"/>
                  </a:lnTo>
                  <a:lnTo>
                    <a:pt x="0" y="12"/>
                  </a:lnTo>
                  <a:close/>
                  <a:moveTo>
                    <a:pt x="102" y="203"/>
                  </a:moveTo>
                  <a:cubicBezTo>
                    <a:pt x="102" y="256"/>
                    <a:pt x="123" y="329"/>
                    <a:pt x="192" y="329"/>
                  </a:cubicBezTo>
                  <a:cubicBezTo>
                    <a:pt x="257" y="329"/>
                    <a:pt x="277" y="256"/>
                    <a:pt x="277" y="203"/>
                  </a:cubicBezTo>
                  <a:cubicBezTo>
                    <a:pt x="277" y="150"/>
                    <a:pt x="261" y="81"/>
                    <a:pt x="196" y="81"/>
                  </a:cubicBezTo>
                  <a:cubicBezTo>
                    <a:pt x="127" y="81"/>
                    <a:pt x="102" y="150"/>
                    <a:pt x="102" y="20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2" name="Freeform 381"/>
            <p:cNvSpPr>
              <a:spLocks noChangeArrowheads="1"/>
            </p:cNvSpPr>
            <p:nvPr/>
          </p:nvSpPr>
          <p:spPr bwMode="auto">
            <a:xfrm>
              <a:off x="1659" y="2210"/>
              <a:ext cx="77" cy="91"/>
            </a:xfrm>
            <a:custGeom>
              <a:avLst/>
              <a:gdLst>
                <a:gd name="T0" fmla="*/ 37 w 343"/>
                <a:gd name="T1" fmla="*/ 28 h 404"/>
                <a:gd name="T2" fmla="*/ 171 w 343"/>
                <a:gd name="T3" fmla="*/ 0 h 404"/>
                <a:gd name="T4" fmla="*/ 338 w 343"/>
                <a:gd name="T5" fmla="*/ 163 h 404"/>
                <a:gd name="T6" fmla="*/ 338 w 343"/>
                <a:gd name="T7" fmla="*/ 211 h 404"/>
                <a:gd name="T8" fmla="*/ 338 w 343"/>
                <a:gd name="T9" fmla="*/ 309 h 404"/>
                <a:gd name="T10" fmla="*/ 342 w 343"/>
                <a:gd name="T11" fmla="*/ 395 h 404"/>
                <a:gd name="T12" fmla="*/ 257 w 343"/>
                <a:gd name="T13" fmla="*/ 395 h 404"/>
                <a:gd name="T14" fmla="*/ 253 w 343"/>
                <a:gd name="T15" fmla="*/ 338 h 404"/>
                <a:gd name="T16" fmla="*/ 253 w 343"/>
                <a:gd name="T17" fmla="*/ 338 h 404"/>
                <a:gd name="T18" fmla="*/ 135 w 343"/>
                <a:gd name="T19" fmla="*/ 403 h 404"/>
                <a:gd name="T20" fmla="*/ 0 w 343"/>
                <a:gd name="T21" fmla="*/ 289 h 404"/>
                <a:gd name="T22" fmla="*/ 65 w 343"/>
                <a:gd name="T23" fmla="*/ 179 h 404"/>
                <a:gd name="T24" fmla="*/ 196 w 343"/>
                <a:gd name="T25" fmla="*/ 154 h 404"/>
                <a:gd name="T26" fmla="*/ 253 w 343"/>
                <a:gd name="T27" fmla="*/ 154 h 404"/>
                <a:gd name="T28" fmla="*/ 167 w 343"/>
                <a:gd name="T29" fmla="*/ 73 h 404"/>
                <a:gd name="T30" fmla="*/ 49 w 343"/>
                <a:gd name="T31" fmla="*/ 114 h 404"/>
                <a:gd name="T32" fmla="*/ 37 w 343"/>
                <a:gd name="T33" fmla="*/ 28 h 404"/>
                <a:gd name="T34" fmla="*/ 155 w 343"/>
                <a:gd name="T35" fmla="*/ 330 h 404"/>
                <a:gd name="T36" fmla="*/ 224 w 343"/>
                <a:gd name="T37" fmla="*/ 297 h 404"/>
                <a:gd name="T38" fmla="*/ 245 w 343"/>
                <a:gd name="T39" fmla="*/ 216 h 404"/>
                <a:gd name="T40" fmla="*/ 200 w 343"/>
                <a:gd name="T41" fmla="*/ 216 h 404"/>
                <a:gd name="T42" fmla="*/ 90 w 343"/>
                <a:gd name="T43" fmla="*/ 281 h 404"/>
                <a:gd name="T44" fmla="*/ 155 w 343"/>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 h="404">
                  <a:moveTo>
                    <a:pt x="37" y="28"/>
                  </a:moveTo>
                  <a:cubicBezTo>
                    <a:pt x="78" y="12"/>
                    <a:pt x="126" y="0"/>
                    <a:pt x="171" y="0"/>
                  </a:cubicBezTo>
                  <a:cubicBezTo>
                    <a:pt x="289" y="0"/>
                    <a:pt x="338" y="49"/>
                    <a:pt x="338" y="163"/>
                  </a:cubicBezTo>
                  <a:lnTo>
                    <a:pt x="338" y="211"/>
                  </a:lnTo>
                  <a:cubicBezTo>
                    <a:pt x="338" y="252"/>
                    <a:pt x="338" y="281"/>
                    <a:pt x="338" y="309"/>
                  </a:cubicBezTo>
                  <a:cubicBezTo>
                    <a:pt x="338" y="338"/>
                    <a:pt x="342" y="366"/>
                    <a:pt x="342" y="395"/>
                  </a:cubicBezTo>
                  <a:lnTo>
                    <a:pt x="257" y="395"/>
                  </a:lnTo>
                  <a:cubicBezTo>
                    <a:pt x="253" y="374"/>
                    <a:pt x="253" y="350"/>
                    <a:pt x="253" y="338"/>
                  </a:cubicBezTo>
                  <a:lnTo>
                    <a:pt x="253" y="338"/>
                  </a:lnTo>
                  <a:cubicBezTo>
                    <a:pt x="228" y="378"/>
                    <a:pt x="179" y="403"/>
                    <a:pt x="135" y="403"/>
                  </a:cubicBezTo>
                  <a:cubicBezTo>
                    <a:pt x="65" y="403"/>
                    <a:pt x="0" y="362"/>
                    <a:pt x="0" y="289"/>
                  </a:cubicBezTo>
                  <a:cubicBezTo>
                    <a:pt x="0" y="232"/>
                    <a:pt x="28" y="199"/>
                    <a:pt x="65" y="179"/>
                  </a:cubicBezTo>
                  <a:cubicBezTo>
                    <a:pt x="101" y="159"/>
                    <a:pt x="155" y="154"/>
                    <a:pt x="196" y="154"/>
                  </a:cubicBezTo>
                  <a:lnTo>
                    <a:pt x="253" y="154"/>
                  </a:lnTo>
                  <a:cubicBezTo>
                    <a:pt x="253" y="93"/>
                    <a:pt x="224" y="73"/>
                    <a:pt x="167" y="73"/>
                  </a:cubicBezTo>
                  <a:cubicBezTo>
                    <a:pt x="126" y="73"/>
                    <a:pt x="82" y="89"/>
                    <a:pt x="49" y="114"/>
                  </a:cubicBezTo>
                  <a:lnTo>
                    <a:pt x="37" y="28"/>
                  </a:lnTo>
                  <a:close/>
                  <a:moveTo>
                    <a:pt x="155" y="330"/>
                  </a:moveTo>
                  <a:cubicBezTo>
                    <a:pt x="187" y="330"/>
                    <a:pt x="208" y="317"/>
                    <a:pt x="224" y="297"/>
                  </a:cubicBezTo>
                  <a:cubicBezTo>
                    <a:pt x="240" y="277"/>
                    <a:pt x="245" y="248"/>
                    <a:pt x="245" y="216"/>
                  </a:cubicBezTo>
                  <a:lnTo>
                    <a:pt x="200" y="216"/>
                  </a:lnTo>
                  <a:cubicBezTo>
                    <a:pt x="155" y="216"/>
                    <a:pt x="90" y="224"/>
                    <a:pt x="90" y="281"/>
                  </a:cubicBezTo>
                  <a:cubicBezTo>
                    <a:pt x="90" y="313"/>
                    <a:pt x="118" y="330"/>
                    <a:pt x="155"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3" name="Freeform 382"/>
            <p:cNvSpPr>
              <a:spLocks noChangeArrowheads="1"/>
            </p:cNvSpPr>
            <p:nvPr/>
          </p:nvSpPr>
          <p:spPr bwMode="auto">
            <a:xfrm>
              <a:off x="1758" y="2210"/>
              <a:ext cx="51" cy="90"/>
            </a:xfrm>
            <a:custGeom>
              <a:avLst/>
              <a:gdLst>
                <a:gd name="T0" fmla="*/ 0 w 229"/>
                <a:gd name="T1" fmla="*/ 8 h 400"/>
                <a:gd name="T2" fmla="*/ 90 w 229"/>
                <a:gd name="T3" fmla="*/ 8 h 400"/>
                <a:gd name="T4" fmla="*/ 90 w 229"/>
                <a:gd name="T5" fmla="*/ 97 h 400"/>
                <a:gd name="T6" fmla="*/ 90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7"/>
                  </a:lnTo>
                  <a:lnTo>
                    <a:pt x="90" y="97"/>
                  </a:lnTo>
                  <a:cubicBezTo>
                    <a:pt x="94" y="61"/>
                    <a:pt x="134" y="0"/>
                    <a:pt x="195" y="0"/>
                  </a:cubicBezTo>
                  <a:cubicBezTo>
                    <a:pt x="204" y="0"/>
                    <a:pt x="216" y="0"/>
                    <a:pt x="228" y="4"/>
                  </a:cubicBezTo>
                  <a:lnTo>
                    <a:pt x="228" y="106"/>
                  </a:lnTo>
                  <a:cubicBezTo>
                    <a:pt x="220" y="102"/>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4" name="Freeform 383"/>
            <p:cNvSpPr>
              <a:spLocks noChangeArrowheads="1"/>
            </p:cNvSpPr>
            <p:nvPr/>
          </p:nvSpPr>
          <p:spPr bwMode="auto">
            <a:xfrm>
              <a:off x="1815" y="2187"/>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5" name="Freeform 384"/>
            <p:cNvSpPr>
              <a:spLocks noChangeArrowheads="1"/>
            </p:cNvSpPr>
            <p:nvPr/>
          </p:nvSpPr>
          <p:spPr bwMode="auto">
            <a:xfrm>
              <a:off x="1884" y="2244"/>
              <a:ext cx="43" cy="18"/>
            </a:xfrm>
            <a:custGeom>
              <a:avLst/>
              <a:gdLst>
                <a:gd name="T0" fmla="*/ 0 w 196"/>
                <a:gd name="T1" fmla="*/ 82 h 83"/>
                <a:gd name="T2" fmla="*/ 0 w 196"/>
                <a:gd name="T3" fmla="*/ 0 h 83"/>
                <a:gd name="T4" fmla="*/ 195 w 196"/>
                <a:gd name="T5" fmla="*/ 0 h 83"/>
                <a:gd name="T6" fmla="*/ 195 w 196"/>
                <a:gd name="T7" fmla="*/ 82 h 83"/>
                <a:gd name="T8" fmla="*/ 0 w 196"/>
                <a:gd name="T9" fmla="*/ 82 h 83"/>
              </a:gdLst>
              <a:ahLst/>
              <a:cxnLst>
                <a:cxn ang="0">
                  <a:pos x="T0" y="T1"/>
                </a:cxn>
                <a:cxn ang="0">
                  <a:pos x="T2" y="T3"/>
                </a:cxn>
                <a:cxn ang="0">
                  <a:pos x="T4" y="T5"/>
                </a:cxn>
                <a:cxn ang="0">
                  <a:pos x="T6" y="T7"/>
                </a:cxn>
                <a:cxn ang="0">
                  <a:pos x="T8" y="T9"/>
                </a:cxn>
              </a:cxnLst>
              <a:rect l="0" t="0" r="r" b="b"/>
              <a:pathLst>
                <a:path w="196" h="83">
                  <a:moveTo>
                    <a:pt x="0" y="82"/>
                  </a:moveTo>
                  <a:lnTo>
                    <a:pt x="0" y="0"/>
                  </a:lnTo>
                  <a:lnTo>
                    <a:pt x="195" y="0"/>
                  </a:lnTo>
                  <a:lnTo>
                    <a:pt x="195" y="82"/>
                  </a:lnTo>
                  <a:lnTo>
                    <a:pt x="0" y="82"/>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6" name="Freeform 385"/>
            <p:cNvSpPr>
              <a:spLocks noChangeArrowheads="1"/>
            </p:cNvSpPr>
            <p:nvPr/>
          </p:nvSpPr>
          <p:spPr bwMode="auto">
            <a:xfrm>
              <a:off x="1938" y="2187"/>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199 w 274"/>
                <a:gd name="T29" fmla="*/ 505 h 506"/>
                <a:gd name="T30" fmla="*/ 77 w 274"/>
                <a:gd name="T31" fmla="*/ 379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3"/>
                  </a:lnTo>
                  <a:lnTo>
                    <a:pt x="175" y="0"/>
                  </a:lnTo>
                  <a:lnTo>
                    <a:pt x="175" y="110"/>
                  </a:lnTo>
                  <a:lnTo>
                    <a:pt x="265" y="110"/>
                  </a:lnTo>
                  <a:lnTo>
                    <a:pt x="265" y="183"/>
                  </a:lnTo>
                  <a:lnTo>
                    <a:pt x="175" y="183"/>
                  </a:lnTo>
                  <a:lnTo>
                    <a:pt x="175" y="362"/>
                  </a:lnTo>
                  <a:cubicBezTo>
                    <a:pt x="175" y="395"/>
                    <a:pt x="183" y="427"/>
                    <a:pt x="224" y="427"/>
                  </a:cubicBezTo>
                  <a:cubicBezTo>
                    <a:pt x="240" y="427"/>
                    <a:pt x="260" y="423"/>
                    <a:pt x="269" y="415"/>
                  </a:cubicBezTo>
                  <a:lnTo>
                    <a:pt x="273" y="497"/>
                  </a:lnTo>
                  <a:cubicBezTo>
                    <a:pt x="252" y="501"/>
                    <a:pt x="228" y="505"/>
                    <a:pt x="199" y="505"/>
                  </a:cubicBezTo>
                  <a:cubicBezTo>
                    <a:pt x="122" y="505"/>
                    <a:pt x="77" y="456"/>
                    <a:pt x="77" y="379"/>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386"/>
            <p:cNvSpPr>
              <a:spLocks noChangeArrowheads="1"/>
            </p:cNvSpPr>
            <p:nvPr/>
          </p:nvSpPr>
          <p:spPr bwMode="auto">
            <a:xfrm>
              <a:off x="2013" y="2174"/>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387"/>
            <p:cNvSpPr>
              <a:spLocks noChangeArrowheads="1"/>
            </p:cNvSpPr>
            <p:nvPr/>
          </p:nvSpPr>
          <p:spPr bwMode="auto">
            <a:xfrm>
              <a:off x="2059" y="2210"/>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69 h 404"/>
                <a:gd name="T12" fmla="*/ 444 w 567"/>
                <a:gd name="T13" fmla="*/ 0 h 404"/>
                <a:gd name="T14" fmla="*/ 566 w 567"/>
                <a:gd name="T15" fmla="*/ 150 h 404"/>
                <a:gd name="T16" fmla="*/ 566 w 567"/>
                <a:gd name="T17" fmla="*/ 395 h 404"/>
                <a:gd name="T18" fmla="*/ 465 w 567"/>
                <a:gd name="T19" fmla="*/ 395 h 404"/>
                <a:gd name="T20" fmla="*/ 465 w 567"/>
                <a:gd name="T21" fmla="*/ 167 h 404"/>
                <a:gd name="T22" fmla="*/ 408 w 567"/>
                <a:gd name="T23" fmla="*/ 81 h 404"/>
                <a:gd name="T24" fmla="*/ 334 w 567"/>
                <a:gd name="T25" fmla="*/ 211 h 404"/>
                <a:gd name="T26" fmla="*/ 334 w 567"/>
                <a:gd name="T27" fmla="*/ 399 h 404"/>
                <a:gd name="T28" fmla="*/ 232 w 567"/>
                <a:gd name="T29" fmla="*/ 399 h 404"/>
                <a:gd name="T30" fmla="*/ 232 w 567"/>
                <a:gd name="T31" fmla="*/ 171 h 404"/>
                <a:gd name="T32" fmla="*/ 175 w 567"/>
                <a:gd name="T33" fmla="*/ 85 h 404"/>
                <a:gd name="T34" fmla="*/ 102 w 567"/>
                <a:gd name="T35" fmla="*/ 216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7" y="12"/>
                    <a:pt x="171" y="0"/>
                    <a:pt x="208" y="0"/>
                  </a:cubicBezTo>
                  <a:cubicBezTo>
                    <a:pt x="261" y="0"/>
                    <a:pt x="302" y="20"/>
                    <a:pt x="322" y="69"/>
                  </a:cubicBezTo>
                  <a:cubicBezTo>
                    <a:pt x="346" y="24"/>
                    <a:pt x="395" y="0"/>
                    <a:pt x="444" y="0"/>
                  </a:cubicBezTo>
                  <a:cubicBezTo>
                    <a:pt x="538" y="0"/>
                    <a:pt x="566" y="65"/>
                    <a:pt x="566" y="150"/>
                  </a:cubicBezTo>
                  <a:lnTo>
                    <a:pt x="566" y="395"/>
                  </a:lnTo>
                  <a:lnTo>
                    <a:pt x="465" y="395"/>
                  </a:lnTo>
                  <a:lnTo>
                    <a:pt x="465" y="167"/>
                  </a:lnTo>
                  <a:cubicBezTo>
                    <a:pt x="465" y="130"/>
                    <a:pt x="465" y="81"/>
                    <a:pt x="408" y="81"/>
                  </a:cubicBezTo>
                  <a:cubicBezTo>
                    <a:pt x="342" y="81"/>
                    <a:pt x="334" y="163"/>
                    <a:pt x="334" y="211"/>
                  </a:cubicBezTo>
                  <a:lnTo>
                    <a:pt x="334" y="399"/>
                  </a:lnTo>
                  <a:lnTo>
                    <a:pt x="232" y="399"/>
                  </a:lnTo>
                  <a:lnTo>
                    <a:pt x="232" y="171"/>
                  </a:lnTo>
                  <a:cubicBezTo>
                    <a:pt x="232" y="134"/>
                    <a:pt x="232" y="85"/>
                    <a:pt x="175" y="85"/>
                  </a:cubicBezTo>
                  <a:cubicBezTo>
                    <a:pt x="110" y="85"/>
                    <a:pt x="102" y="167"/>
                    <a:pt x="102" y="216"/>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388"/>
            <p:cNvSpPr>
              <a:spLocks noChangeArrowheads="1"/>
            </p:cNvSpPr>
            <p:nvPr/>
          </p:nvSpPr>
          <p:spPr bwMode="auto">
            <a:xfrm>
              <a:off x="2204" y="2210"/>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0 h 404"/>
                <a:gd name="T18" fmla="*/ 338 w 363"/>
                <a:gd name="T19" fmla="*/ 370 h 404"/>
                <a:gd name="T20" fmla="*/ 268 w 363"/>
                <a:gd name="T21" fmla="*/ 163 h 404"/>
                <a:gd name="T22" fmla="*/ 187 w 363"/>
                <a:gd name="T23" fmla="*/ 73 h 404"/>
                <a:gd name="T24" fmla="*/ 97 w 363"/>
                <a:gd name="T25" fmla="*/ 163 h 404"/>
                <a:gd name="T26" fmla="*/ 268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30"/>
                    <a:pt x="0" y="203"/>
                  </a:cubicBezTo>
                  <a:cubicBezTo>
                    <a:pt x="0" y="93"/>
                    <a:pt x="61" y="0"/>
                    <a:pt x="179" y="0"/>
                  </a:cubicBezTo>
                  <a:cubicBezTo>
                    <a:pt x="321" y="0"/>
                    <a:pt x="362" y="97"/>
                    <a:pt x="362" y="232"/>
                  </a:cubicBezTo>
                  <a:lnTo>
                    <a:pt x="93" y="232"/>
                  </a:lnTo>
                  <a:cubicBezTo>
                    <a:pt x="97" y="293"/>
                    <a:pt x="142" y="330"/>
                    <a:pt x="203" y="330"/>
                  </a:cubicBezTo>
                  <a:cubicBezTo>
                    <a:pt x="252" y="330"/>
                    <a:pt x="293" y="313"/>
                    <a:pt x="329" y="289"/>
                  </a:cubicBezTo>
                  <a:lnTo>
                    <a:pt x="329" y="370"/>
                  </a:lnTo>
                  <a:lnTo>
                    <a:pt x="338" y="370"/>
                  </a:lnTo>
                  <a:close/>
                  <a:moveTo>
                    <a:pt x="268" y="163"/>
                  </a:moveTo>
                  <a:cubicBezTo>
                    <a:pt x="264" y="114"/>
                    <a:pt x="244" y="73"/>
                    <a:pt x="187" y="73"/>
                  </a:cubicBezTo>
                  <a:cubicBezTo>
                    <a:pt x="130" y="73"/>
                    <a:pt x="101" y="114"/>
                    <a:pt x="97" y="163"/>
                  </a:cubicBezTo>
                  <a:lnTo>
                    <a:pt x="268"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389"/>
            <p:cNvSpPr>
              <a:spLocks noChangeArrowheads="1"/>
            </p:cNvSpPr>
            <p:nvPr/>
          </p:nvSpPr>
          <p:spPr bwMode="auto">
            <a:xfrm>
              <a:off x="2355" y="2180"/>
              <a:ext cx="100" cy="118"/>
            </a:xfrm>
            <a:custGeom>
              <a:avLst/>
              <a:gdLst>
                <a:gd name="T0" fmla="*/ 0 w 445"/>
                <a:gd name="T1" fmla="*/ 0 h 523"/>
                <a:gd name="T2" fmla="*/ 143 w 445"/>
                <a:gd name="T3" fmla="*/ 0 h 523"/>
                <a:gd name="T4" fmla="*/ 444 w 445"/>
                <a:gd name="T5" fmla="*/ 261 h 523"/>
                <a:gd name="T6" fmla="*/ 143 w 445"/>
                <a:gd name="T7" fmla="*/ 522 h 523"/>
                <a:gd name="T8" fmla="*/ 0 w 445"/>
                <a:gd name="T9" fmla="*/ 522 h 523"/>
                <a:gd name="T10" fmla="*/ 0 w 445"/>
                <a:gd name="T11" fmla="*/ 0 h 523"/>
                <a:gd name="T12" fmla="*/ 102 w 445"/>
                <a:gd name="T13" fmla="*/ 444 h 523"/>
                <a:gd name="T14" fmla="*/ 159 w 445"/>
                <a:gd name="T15" fmla="*/ 444 h 523"/>
                <a:gd name="T16" fmla="*/ 330 w 445"/>
                <a:gd name="T17" fmla="*/ 265 h 523"/>
                <a:gd name="T18" fmla="*/ 159 w 445"/>
                <a:gd name="T19" fmla="*/ 86 h 523"/>
                <a:gd name="T20" fmla="*/ 102 w 445"/>
                <a:gd name="T21" fmla="*/ 86 h 523"/>
                <a:gd name="T22" fmla="*/ 102 w 445"/>
                <a:gd name="T23" fmla="*/ 44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3">
                  <a:moveTo>
                    <a:pt x="0" y="0"/>
                  </a:moveTo>
                  <a:lnTo>
                    <a:pt x="143" y="0"/>
                  </a:lnTo>
                  <a:cubicBezTo>
                    <a:pt x="302" y="0"/>
                    <a:pt x="444" y="53"/>
                    <a:pt x="444" y="261"/>
                  </a:cubicBezTo>
                  <a:cubicBezTo>
                    <a:pt x="444" y="469"/>
                    <a:pt x="302" y="522"/>
                    <a:pt x="143" y="522"/>
                  </a:cubicBezTo>
                  <a:lnTo>
                    <a:pt x="0" y="522"/>
                  </a:lnTo>
                  <a:lnTo>
                    <a:pt x="0" y="0"/>
                  </a:lnTo>
                  <a:close/>
                  <a:moveTo>
                    <a:pt x="102" y="444"/>
                  </a:moveTo>
                  <a:lnTo>
                    <a:pt x="159" y="444"/>
                  </a:lnTo>
                  <a:cubicBezTo>
                    <a:pt x="249" y="444"/>
                    <a:pt x="330" y="379"/>
                    <a:pt x="330" y="265"/>
                  </a:cubicBezTo>
                  <a:cubicBezTo>
                    <a:pt x="330" y="151"/>
                    <a:pt x="245" y="86"/>
                    <a:pt x="159" y="86"/>
                  </a:cubicBezTo>
                  <a:lnTo>
                    <a:pt x="102" y="86"/>
                  </a:lnTo>
                  <a:lnTo>
                    <a:pt x="102" y="4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390"/>
            <p:cNvSpPr>
              <a:spLocks noChangeArrowheads="1"/>
            </p:cNvSpPr>
            <p:nvPr/>
          </p:nvSpPr>
          <p:spPr bwMode="auto">
            <a:xfrm>
              <a:off x="2474" y="2179"/>
              <a:ext cx="76" cy="122"/>
            </a:xfrm>
            <a:custGeom>
              <a:avLst/>
              <a:gdLst>
                <a:gd name="T0" fmla="*/ 297 w 338"/>
                <a:gd name="T1" fmla="*/ 106 h 543"/>
                <a:gd name="T2" fmla="*/ 191 w 338"/>
                <a:gd name="T3" fmla="*/ 82 h 543"/>
                <a:gd name="T4" fmla="*/ 109 w 338"/>
                <a:gd name="T5" fmla="*/ 155 h 543"/>
                <a:gd name="T6" fmla="*/ 337 w 338"/>
                <a:gd name="T7" fmla="*/ 383 h 543"/>
                <a:gd name="T8" fmla="*/ 142 w 338"/>
                <a:gd name="T9" fmla="*/ 542 h 543"/>
                <a:gd name="T10" fmla="*/ 8 w 338"/>
                <a:gd name="T11" fmla="*/ 521 h 543"/>
                <a:gd name="T12" fmla="*/ 16 w 338"/>
                <a:gd name="T13" fmla="*/ 428 h 543"/>
                <a:gd name="T14" fmla="*/ 134 w 338"/>
                <a:gd name="T15" fmla="*/ 460 h 543"/>
                <a:gd name="T16" fmla="*/ 228 w 338"/>
                <a:gd name="T17" fmla="*/ 391 h 543"/>
                <a:gd name="T18" fmla="*/ 0 w 338"/>
                <a:gd name="T19" fmla="*/ 159 h 543"/>
                <a:gd name="T20" fmla="*/ 183 w 338"/>
                <a:gd name="T21" fmla="*/ 0 h 543"/>
                <a:gd name="T22" fmla="*/ 309 w 338"/>
                <a:gd name="T23" fmla="*/ 21 h 543"/>
                <a:gd name="T24" fmla="*/ 297 w 338"/>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543">
                  <a:moveTo>
                    <a:pt x="297" y="106"/>
                  </a:moveTo>
                  <a:cubicBezTo>
                    <a:pt x="264" y="94"/>
                    <a:pt x="228" y="82"/>
                    <a:pt x="191" y="82"/>
                  </a:cubicBezTo>
                  <a:cubicBezTo>
                    <a:pt x="154" y="82"/>
                    <a:pt x="109" y="98"/>
                    <a:pt x="109" y="155"/>
                  </a:cubicBezTo>
                  <a:cubicBezTo>
                    <a:pt x="109" y="245"/>
                    <a:pt x="337" y="208"/>
                    <a:pt x="337" y="383"/>
                  </a:cubicBezTo>
                  <a:cubicBezTo>
                    <a:pt x="337" y="497"/>
                    <a:pt x="248" y="542"/>
                    <a:pt x="142" y="542"/>
                  </a:cubicBezTo>
                  <a:cubicBezTo>
                    <a:pt x="85" y="542"/>
                    <a:pt x="61" y="534"/>
                    <a:pt x="8" y="521"/>
                  </a:cubicBezTo>
                  <a:lnTo>
                    <a:pt x="16" y="428"/>
                  </a:lnTo>
                  <a:cubicBezTo>
                    <a:pt x="52" y="448"/>
                    <a:pt x="93" y="460"/>
                    <a:pt x="134" y="460"/>
                  </a:cubicBezTo>
                  <a:cubicBezTo>
                    <a:pt x="175" y="460"/>
                    <a:pt x="228" y="440"/>
                    <a:pt x="228" y="391"/>
                  </a:cubicBezTo>
                  <a:cubicBezTo>
                    <a:pt x="228" y="293"/>
                    <a:pt x="0" y="334"/>
                    <a:pt x="0" y="159"/>
                  </a:cubicBezTo>
                  <a:cubicBezTo>
                    <a:pt x="0" y="41"/>
                    <a:pt x="89" y="0"/>
                    <a:pt x="183" y="0"/>
                  </a:cubicBezTo>
                  <a:cubicBezTo>
                    <a:pt x="228" y="0"/>
                    <a:pt x="268"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391"/>
            <p:cNvSpPr>
              <a:spLocks noChangeArrowheads="1"/>
            </p:cNvSpPr>
            <p:nvPr/>
          </p:nvSpPr>
          <p:spPr bwMode="auto">
            <a:xfrm>
              <a:off x="2570" y="2180"/>
              <a:ext cx="80" cy="119"/>
            </a:xfrm>
            <a:custGeom>
              <a:avLst/>
              <a:gdLst>
                <a:gd name="T0" fmla="*/ 134 w 355"/>
                <a:gd name="T1" fmla="*/ 0 h 527"/>
                <a:gd name="T2" fmla="*/ 354 w 355"/>
                <a:gd name="T3" fmla="*/ 159 h 527"/>
                <a:gd name="T4" fmla="*/ 151 w 355"/>
                <a:gd name="T5" fmla="*/ 326 h 527"/>
                <a:gd name="T6" fmla="*/ 106 w 355"/>
                <a:gd name="T7" fmla="*/ 326 h 527"/>
                <a:gd name="T8" fmla="*/ 106 w 355"/>
                <a:gd name="T9" fmla="*/ 526 h 527"/>
                <a:gd name="T10" fmla="*/ 0 w 355"/>
                <a:gd name="T11" fmla="*/ 526 h 527"/>
                <a:gd name="T12" fmla="*/ 0 w 355"/>
                <a:gd name="T13" fmla="*/ 0 h 527"/>
                <a:gd name="T14" fmla="*/ 134 w 355"/>
                <a:gd name="T15" fmla="*/ 0 h 527"/>
                <a:gd name="T16" fmla="*/ 102 w 355"/>
                <a:gd name="T17" fmla="*/ 245 h 527"/>
                <a:gd name="T18" fmla="*/ 138 w 355"/>
                <a:gd name="T19" fmla="*/ 245 h 527"/>
                <a:gd name="T20" fmla="*/ 236 w 355"/>
                <a:gd name="T21" fmla="*/ 167 h 527"/>
                <a:gd name="T22" fmla="*/ 138 w 355"/>
                <a:gd name="T23" fmla="*/ 86 h 527"/>
                <a:gd name="T24" fmla="*/ 102 w 355"/>
                <a:gd name="T25" fmla="*/ 86 h 527"/>
                <a:gd name="T26" fmla="*/ 102 w 355"/>
                <a:gd name="T27" fmla="*/ 2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7">
                  <a:moveTo>
                    <a:pt x="134" y="0"/>
                  </a:moveTo>
                  <a:cubicBezTo>
                    <a:pt x="248" y="0"/>
                    <a:pt x="354" y="33"/>
                    <a:pt x="354" y="159"/>
                  </a:cubicBezTo>
                  <a:cubicBezTo>
                    <a:pt x="354" y="281"/>
                    <a:pt x="265" y="326"/>
                    <a:pt x="151" y="326"/>
                  </a:cubicBezTo>
                  <a:lnTo>
                    <a:pt x="106" y="326"/>
                  </a:lnTo>
                  <a:lnTo>
                    <a:pt x="106" y="526"/>
                  </a:lnTo>
                  <a:lnTo>
                    <a:pt x="0" y="526"/>
                  </a:lnTo>
                  <a:lnTo>
                    <a:pt x="0" y="0"/>
                  </a:lnTo>
                  <a:lnTo>
                    <a:pt x="134" y="0"/>
                  </a:lnTo>
                  <a:close/>
                  <a:moveTo>
                    <a:pt x="102" y="245"/>
                  </a:moveTo>
                  <a:lnTo>
                    <a:pt x="138" y="245"/>
                  </a:lnTo>
                  <a:cubicBezTo>
                    <a:pt x="191" y="245"/>
                    <a:pt x="236" y="228"/>
                    <a:pt x="236" y="167"/>
                  </a:cubicBezTo>
                  <a:cubicBezTo>
                    <a:pt x="236" y="106"/>
                    <a:pt x="191" y="86"/>
                    <a:pt x="138" y="86"/>
                  </a:cubicBezTo>
                  <a:lnTo>
                    <a:pt x="102" y="86"/>
                  </a:lnTo>
                  <a:lnTo>
                    <a:pt x="102"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392"/>
            <p:cNvSpPr>
              <a:spLocks noChangeArrowheads="1"/>
            </p:cNvSpPr>
            <p:nvPr/>
          </p:nvSpPr>
          <p:spPr bwMode="auto">
            <a:xfrm>
              <a:off x="2657" y="2210"/>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5" y="395"/>
                    <a:pt x="8" y="387"/>
                  </a:cubicBezTo>
                  <a:lnTo>
                    <a:pt x="12" y="305"/>
                  </a:lnTo>
                  <a:cubicBezTo>
                    <a:pt x="45" y="321"/>
                    <a:pt x="77" y="330"/>
                    <a:pt x="110" y="330"/>
                  </a:cubicBezTo>
                  <a:cubicBezTo>
                    <a:pt x="134" y="330"/>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393"/>
            <p:cNvSpPr>
              <a:spLocks noChangeArrowheads="1"/>
            </p:cNvSpPr>
            <p:nvPr/>
          </p:nvSpPr>
          <p:spPr bwMode="auto">
            <a:xfrm>
              <a:off x="409" y="2549"/>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2 h 526"/>
                <a:gd name="T26" fmla="*/ 106 w 359"/>
                <a:gd name="T27" fmla="*/ 82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0"/>
                  </a:moveTo>
                  <a:lnTo>
                    <a:pt x="147" y="240"/>
                  </a:lnTo>
                  <a:cubicBezTo>
                    <a:pt x="200" y="240"/>
                    <a:pt x="244" y="224"/>
                    <a:pt x="244" y="163"/>
                  </a:cubicBezTo>
                  <a:cubicBezTo>
                    <a:pt x="244" y="102"/>
                    <a:pt x="200" y="82"/>
                    <a:pt x="147" y="82"/>
                  </a:cubicBezTo>
                  <a:lnTo>
                    <a:pt x="106" y="82"/>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394"/>
            <p:cNvSpPr>
              <a:spLocks noChangeArrowheads="1"/>
            </p:cNvSpPr>
            <p:nvPr/>
          </p:nvSpPr>
          <p:spPr bwMode="auto">
            <a:xfrm>
              <a:off x="498" y="257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70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4"/>
                    <a:pt x="143" y="330"/>
                    <a:pt x="204" y="330"/>
                  </a:cubicBezTo>
                  <a:cubicBezTo>
                    <a:pt x="252" y="330"/>
                    <a:pt x="293" y="314"/>
                    <a:pt x="330" y="289"/>
                  </a:cubicBezTo>
                  <a:lnTo>
                    <a:pt x="330" y="371"/>
                  </a:lnTo>
                  <a:lnTo>
                    <a:pt x="338" y="371"/>
                  </a:lnTo>
                  <a:close/>
                  <a:moveTo>
                    <a:pt x="269" y="159"/>
                  </a:moveTo>
                  <a:cubicBezTo>
                    <a:pt x="265" y="110"/>
                    <a:pt x="244" y="70"/>
                    <a:pt x="187" y="70"/>
                  </a:cubicBezTo>
                  <a:cubicBezTo>
                    <a:pt x="130"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395"/>
            <p:cNvSpPr>
              <a:spLocks noChangeArrowheads="1"/>
            </p:cNvSpPr>
            <p:nvPr/>
          </p:nvSpPr>
          <p:spPr bwMode="auto">
            <a:xfrm>
              <a:off x="600" y="2577"/>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396"/>
            <p:cNvSpPr>
              <a:spLocks noChangeArrowheads="1"/>
            </p:cNvSpPr>
            <p:nvPr/>
          </p:nvSpPr>
          <p:spPr bwMode="auto">
            <a:xfrm>
              <a:off x="656" y="2578"/>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2 w 294"/>
                <a:gd name="T13" fmla="*/ 403 h 404"/>
                <a:gd name="T14" fmla="*/ 0 w 294"/>
                <a:gd name="T15" fmla="*/ 200 h 404"/>
                <a:gd name="T16" fmla="*/ 188 w 294"/>
                <a:gd name="T17" fmla="*/ 0 h 404"/>
                <a:gd name="T18" fmla="*/ 285 w 294"/>
                <a:gd name="T19" fmla="*/ 13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1" y="78"/>
                    <a:pt x="208" y="78"/>
                  </a:cubicBezTo>
                  <a:cubicBezTo>
                    <a:pt x="147" y="78"/>
                    <a:pt x="106" y="127"/>
                    <a:pt x="106" y="200"/>
                  </a:cubicBezTo>
                  <a:cubicBezTo>
                    <a:pt x="106" y="269"/>
                    <a:pt x="139" y="326"/>
                    <a:pt x="212" y="326"/>
                  </a:cubicBezTo>
                  <a:cubicBezTo>
                    <a:pt x="241" y="326"/>
                    <a:pt x="273" y="314"/>
                    <a:pt x="289" y="310"/>
                  </a:cubicBezTo>
                  <a:lnTo>
                    <a:pt x="293" y="391"/>
                  </a:lnTo>
                  <a:cubicBezTo>
                    <a:pt x="265" y="399"/>
                    <a:pt x="232" y="403"/>
                    <a:pt x="192" y="403"/>
                  </a:cubicBezTo>
                  <a:cubicBezTo>
                    <a:pt x="65" y="403"/>
                    <a:pt x="0" y="318"/>
                    <a:pt x="0" y="200"/>
                  </a:cubicBezTo>
                  <a:cubicBezTo>
                    <a:pt x="0" y="90"/>
                    <a:pt x="65" y="0"/>
                    <a:pt x="188" y="0"/>
                  </a:cubicBezTo>
                  <a:cubicBezTo>
                    <a:pt x="228" y="0"/>
                    <a:pt x="257" y="4"/>
                    <a:pt x="285" y="13"/>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397"/>
            <p:cNvSpPr>
              <a:spLocks noChangeArrowheads="1"/>
            </p:cNvSpPr>
            <p:nvPr/>
          </p:nvSpPr>
          <p:spPr bwMode="auto">
            <a:xfrm>
              <a:off x="732" y="2578"/>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59 h 404"/>
                <a:gd name="T22" fmla="*/ 187 w 364"/>
                <a:gd name="T23" fmla="*/ 70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4"/>
                    <a:pt x="143" y="330"/>
                    <a:pt x="204" y="330"/>
                  </a:cubicBezTo>
                  <a:cubicBezTo>
                    <a:pt x="253" y="330"/>
                    <a:pt x="293" y="314"/>
                    <a:pt x="330" y="289"/>
                  </a:cubicBezTo>
                  <a:lnTo>
                    <a:pt x="330" y="371"/>
                  </a:lnTo>
                  <a:lnTo>
                    <a:pt x="338" y="371"/>
                  </a:lnTo>
                  <a:close/>
                  <a:moveTo>
                    <a:pt x="269" y="159"/>
                  </a:moveTo>
                  <a:cubicBezTo>
                    <a:pt x="265" y="110"/>
                    <a:pt x="244" y="70"/>
                    <a:pt x="187" y="70"/>
                  </a:cubicBezTo>
                  <a:cubicBezTo>
                    <a:pt x="130"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398"/>
            <p:cNvSpPr>
              <a:spLocks noChangeArrowheads="1"/>
            </p:cNvSpPr>
            <p:nvPr/>
          </p:nvSpPr>
          <p:spPr bwMode="auto">
            <a:xfrm>
              <a:off x="830" y="2577"/>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399"/>
            <p:cNvSpPr>
              <a:spLocks noChangeArrowheads="1"/>
            </p:cNvSpPr>
            <p:nvPr/>
          </p:nvSpPr>
          <p:spPr bwMode="auto">
            <a:xfrm>
              <a:off x="926" y="2555"/>
              <a:ext cx="61" cy="114"/>
            </a:xfrm>
            <a:custGeom>
              <a:avLst/>
              <a:gdLst>
                <a:gd name="T0" fmla="*/ 74 w 274"/>
                <a:gd name="T1" fmla="*/ 183 h 505"/>
                <a:gd name="T2" fmla="*/ 0 w 274"/>
                <a:gd name="T3" fmla="*/ 183 h 505"/>
                <a:gd name="T4" fmla="*/ 0 w 274"/>
                <a:gd name="T5" fmla="*/ 109 h 505"/>
                <a:gd name="T6" fmla="*/ 74 w 274"/>
                <a:gd name="T7" fmla="*/ 109 h 505"/>
                <a:gd name="T8" fmla="*/ 74 w 274"/>
                <a:gd name="T9" fmla="*/ 32 h 505"/>
                <a:gd name="T10" fmla="*/ 175 w 274"/>
                <a:gd name="T11" fmla="*/ 0 h 505"/>
                <a:gd name="T12" fmla="*/ 175 w 274"/>
                <a:gd name="T13" fmla="*/ 109 h 505"/>
                <a:gd name="T14" fmla="*/ 265 w 274"/>
                <a:gd name="T15" fmla="*/ 109 h 505"/>
                <a:gd name="T16" fmla="*/ 265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4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4" y="183"/>
                  </a:moveTo>
                  <a:lnTo>
                    <a:pt x="0" y="183"/>
                  </a:lnTo>
                  <a:lnTo>
                    <a:pt x="0" y="109"/>
                  </a:lnTo>
                  <a:lnTo>
                    <a:pt x="74" y="109"/>
                  </a:lnTo>
                  <a:lnTo>
                    <a:pt x="74" y="32"/>
                  </a:lnTo>
                  <a:lnTo>
                    <a:pt x="175" y="0"/>
                  </a:lnTo>
                  <a:lnTo>
                    <a:pt x="175" y="109"/>
                  </a:lnTo>
                  <a:lnTo>
                    <a:pt x="265" y="109"/>
                  </a:lnTo>
                  <a:lnTo>
                    <a:pt x="265" y="183"/>
                  </a:lnTo>
                  <a:lnTo>
                    <a:pt x="175" y="183"/>
                  </a:lnTo>
                  <a:lnTo>
                    <a:pt x="175" y="362"/>
                  </a:lnTo>
                  <a:cubicBezTo>
                    <a:pt x="175" y="394"/>
                    <a:pt x="184" y="427"/>
                    <a:pt x="224" y="427"/>
                  </a:cubicBezTo>
                  <a:cubicBezTo>
                    <a:pt x="241" y="427"/>
                    <a:pt x="261" y="423"/>
                    <a:pt x="269" y="415"/>
                  </a:cubicBezTo>
                  <a:lnTo>
                    <a:pt x="273" y="496"/>
                  </a:lnTo>
                  <a:cubicBezTo>
                    <a:pt x="253" y="500"/>
                    <a:pt x="228" y="504"/>
                    <a:pt x="200" y="504"/>
                  </a:cubicBezTo>
                  <a:cubicBezTo>
                    <a:pt x="122" y="504"/>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400"/>
            <p:cNvSpPr>
              <a:spLocks noChangeArrowheads="1"/>
            </p:cNvSpPr>
            <p:nvPr/>
          </p:nvSpPr>
          <p:spPr bwMode="auto">
            <a:xfrm>
              <a:off x="997" y="2577"/>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0 w 347"/>
                <a:gd name="T33" fmla="*/ 29 h 404"/>
                <a:gd name="T34" fmla="*/ 159 w 347"/>
                <a:gd name="T35" fmla="*/ 330 h 404"/>
                <a:gd name="T36" fmla="*/ 228 w 347"/>
                <a:gd name="T37" fmla="*/ 298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199"/>
                    <a:pt x="65" y="179"/>
                  </a:cubicBezTo>
                  <a:cubicBezTo>
                    <a:pt x="102" y="158"/>
                    <a:pt x="154" y="155"/>
                    <a:pt x="195" y="155"/>
                  </a:cubicBezTo>
                  <a:lnTo>
                    <a:pt x="252" y="155"/>
                  </a:lnTo>
                  <a:cubicBezTo>
                    <a:pt x="252" y="94"/>
                    <a:pt x="224" y="74"/>
                    <a:pt x="167" y="74"/>
                  </a:cubicBezTo>
                  <a:cubicBezTo>
                    <a:pt x="126" y="74"/>
                    <a:pt x="81" y="90"/>
                    <a:pt x="49" y="114"/>
                  </a:cubicBezTo>
                  <a:lnTo>
                    <a:pt x="40" y="29"/>
                  </a:lnTo>
                  <a:close/>
                  <a:moveTo>
                    <a:pt x="159" y="330"/>
                  </a:moveTo>
                  <a:cubicBezTo>
                    <a:pt x="191" y="330"/>
                    <a:pt x="211" y="318"/>
                    <a:pt x="228" y="298"/>
                  </a:cubicBezTo>
                  <a:cubicBezTo>
                    <a:pt x="244" y="277"/>
                    <a:pt x="248" y="249"/>
                    <a:pt x="248" y="216"/>
                  </a:cubicBezTo>
                  <a:lnTo>
                    <a:pt x="203" y="216"/>
                  </a:lnTo>
                  <a:cubicBezTo>
                    <a:pt x="159" y="216"/>
                    <a:pt x="93" y="224"/>
                    <a:pt x="93" y="281"/>
                  </a:cubicBezTo>
                  <a:cubicBezTo>
                    <a:pt x="93"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401"/>
            <p:cNvSpPr>
              <a:spLocks noChangeArrowheads="1"/>
            </p:cNvSpPr>
            <p:nvPr/>
          </p:nvSpPr>
          <p:spPr bwMode="auto">
            <a:xfrm>
              <a:off x="1092" y="2577"/>
              <a:ext cx="84" cy="127"/>
            </a:xfrm>
            <a:custGeom>
              <a:avLst/>
              <a:gdLst>
                <a:gd name="T0" fmla="*/ 375 w 376"/>
                <a:gd name="T1" fmla="*/ 359 h 563"/>
                <a:gd name="T2" fmla="*/ 171 w 376"/>
                <a:gd name="T3" fmla="*/ 562 h 563"/>
                <a:gd name="T4" fmla="*/ 37 w 376"/>
                <a:gd name="T5" fmla="*/ 538 h 563"/>
                <a:gd name="T6" fmla="*/ 45 w 376"/>
                <a:gd name="T7" fmla="*/ 452 h 563"/>
                <a:gd name="T8" fmla="*/ 159 w 376"/>
                <a:gd name="T9" fmla="*/ 485 h 563"/>
                <a:gd name="T10" fmla="*/ 277 w 376"/>
                <a:gd name="T11" fmla="*/ 334 h 563"/>
                <a:gd name="T12" fmla="*/ 159 w 376"/>
                <a:gd name="T13" fmla="*/ 395 h 563"/>
                <a:gd name="T14" fmla="*/ 0 w 376"/>
                <a:gd name="T15" fmla="*/ 200 h 563"/>
                <a:gd name="T16" fmla="*/ 163 w 376"/>
                <a:gd name="T17" fmla="*/ 0 h 563"/>
                <a:gd name="T18" fmla="*/ 281 w 376"/>
                <a:gd name="T19" fmla="*/ 61 h 563"/>
                <a:gd name="T20" fmla="*/ 281 w 376"/>
                <a:gd name="T21" fmla="*/ 8 h 563"/>
                <a:gd name="T22" fmla="*/ 375 w 376"/>
                <a:gd name="T23" fmla="*/ 8 h 563"/>
                <a:gd name="T24" fmla="*/ 375 w 376"/>
                <a:gd name="T25" fmla="*/ 359 h 563"/>
                <a:gd name="T26" fmla="*/ 277 w 376"/>
                <a:gd name="T27" fmla="*/ 200 h 563"/>
                <a:gd name="T28" fmla="*/ 192 w 376"/>
                <a:gd name="T29" fmla="*/ 82 h 563"/>
                <a:gd name="T30" fmla="*/ 102 w 376"/>
                <a:gd name="T31" fmla="*/ 204 h 563"/>
                <a:gd name="T32" fmla="*/ 187 w 376"/>
                <a:gd name="T33" fmla="*/ 322 h 563"/>
                <a:gd name="T34" fmla="*/ 277 w 376"/>
                <a:gd name="T35"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563">
                  <a:moveTo>
                    <a:pt x="375" y="359"/>
                  </a:moveTo>
                  <a:cubicBezTo>
                    <a:pt x="375" y="464"/>
                    <a:pt x="334" y="562"/>
                    <a:pt x="171" y="562"/>
                  </a:cubicBezTo>
                  <a:cubicBezTo>
                    <a:pt x="130" y="562"/>
                    <a:pt x="86" y="558"/>
                    <a:pt x="37" y="538"/>
                  </a:cubicBezTo>
                  <a:lnTo>
                    <a:pt x="45" y="452"/>
                  </a:lnTo>
                  <a:cubicBezTo>
                    <a:pt x="78" y="469"/>
                    <a:pt x="126" y="485"/>
                    <a:pt x="159" y="485"/>
                  </a:cubicBezTo>
                  <a:cubicBezTo>
                    <a:pt x="269" y="485"/>
                    <a:pt x="277" y="403"/>
                    <a:pt x="277" y="334"/>
                  </a:cubicBezTo>
                  <a:cubicBezTo>
                    <a:pt x="257" y="367"/>
                    <a:pt x="212" y="395"/>
                    <a:pt x="159" y="395"/>
                  </a:cubicBezTo>
                  <a:cubicBezTo>
                    <a:pt x="45" y="395"/>
                    <a:pt x="0" y="306"/>
                    <a:pt x="0" y="200"/>
                  </a:cubicBezTo>
                  <a:cubicBezTo>
                    <a:pt x="0" y="106"/>
                    <a:pt x="49" y="0"/>
                    <a:pt x="163" y="0"/>
                  </a:cubicBezTo>
                  <a:cubicBezTo>
                    <a:pt x="216" y="0"/>
                    <a:pt x="253" y="17"/>
                    <a:pt x="281" y="61"/>
                  </a:cubicBezTo>
                  <a:lnTo>
                    <a:pt x="281" y="8"/>
                  </a:lnTo>
                  <a:lnTo>
                    <a:pt x="375" y="8"/>
                  </a:lnTo>
                  <a:lnTo>
                    <a:pt x="375" y="359"/>
                  </a:lnTo>
                  <a:close/>
                  <a:moveTo>
                    <a:pt x="277" y="200"/>
                  </a:moveTo>
                  <a:cubicBezTo>
                    <a:pt x="277" y="135"/>
                    <a:pt x="253" y="82"/>
                    <a:pt x="192" y="82"/>
                  </a:cubicBezTo>
                  <a:cubicBezTo>
                    <a:pt x="122" y="82"/>
                    <a:pt x="102" y="143"/>
                    <a:pt x="102" y="204"/>
                  </a:cubicBezTo>
                  <a:cubicBezTo>
                    <a:pt x="102" y="257"/>
                    <a:pt x="130" y="322"/>
                    <a:pt x="187" y="322"/>
                  </a:cubicBezTo>
                  <a:cubicBezTo>
                    <a:pt x="249" y="318"/>
                    <a:pt x="277" y="261"/>
                    <a:pt x="277"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402"/>
            <p:cNvSpPr>
              <a:spLocks noChangeArrowheads="1"/>
            </p:cNvSpPr>
            <p:nvPr/>
          </p:nvSpPr>
          <p:spPr bwMode="auto">
            <a:xfrm>
              <a:off x="1194" y="257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70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4"/>
                    <a:pt x="143" y="330"/>
                    <a:pt x="204" y="330"/>
                  </a:cubicBezTo>
                  <a:cubicBezTo>
                    <a:pt x="253" y="330"/>
                    <a:pt x="293" y="314"/>
                    <a:pt x="330" y="289"/>
                  </a:cubicBezTo>
                  <a:lnTo>
                    <a:pt x="330" y="371"/>
                  </a:lnTo>
                  <a:lnTo>
                    <a:pt x="338" y="371"/>
                  </a:lnTo>
                  <a:close/>
                  <a:moveTo>
                    <a:pt x="269" y="159"/>
                  </a:moveTo>
                  <a:cubicBezTo>
                    <a:pt x="265" y="110"/>
                    <a:pt x="244" y="70"/>
                    <a:pt x="187" y="70"/>
                  </a:cubicBezTo>
                  <a:cubicBezTo>
                    <a:pt x="130"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403"/>
            <p:cNvSpPr>
              <a:spLocks noChangeArrowheads="1"/>
            </p:cNvSpPr>
            <p:nvPr/>
          </p:nvSpPr>
          <p:spPr bwMode="auto">
            <a:xfrm>
              <a:off x="1336" y="2577"/>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404"/>
            <p:cNvSpPr>
              <a:spLocks noChangeArrowheads="1"/>
            </p:cNvSpPr>
            <p:nvPr/>
          </p:nvSpPr>
          <p:spPr bwMode="auto">
            <a:xfrm>
              <a:off x="1438" y="2538"/>
              <a:ext cx="60" cy="129"/>
            </a:xfrm>
            <a:custGeom>
              <a:avLst/>
              <a:gdLst>
                <a:gd name="T0" fmla="*/ 0 w 270"/>
                <a:gd name="T1" fmla="*/ 257 h 575"/>
                <a:gd name="T2" fmla="*/ 0 w 270"/>
                <a:gd name="T3" fmla="*/ 183 h 575"/>
                <a:gd name="T4" fmla="*/ 73 w 270"/>
                <a:gd name="T5" fmla="*/ 183 h 575"/>
                <a:gd name="T6" fmla="*/ 73 w 270"/>
                <a:gd name="T7" fmla="*/ 131 h 575"/>
                <a:gd name="T8" fmla="*/ 195 w 270"/>
                <a:gd name="T9" fmla="*/ 0 h 575"/>
                <a:gd name="T10" fmla="*/ 269 w 270"/>
                <a:gd name="T11" fmla="*/ 8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1"/>
                  </a:lnTo>
                  <a:cubicBezTo>
                    <a:pt x="73" y="53"/>
                    <a:pt x="118" y="0"/>
                    <a:pt x="195" y="0"/>
                  </a:cubicBezTo>
                  <a:cubicBezTo>
                    <a:pt x="220" y="0"/>
                    <a:pt x="248" y="4"/>
                    <a:pt x="269" y="8"/>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6" name="Freeform 405"/>
            <p:cNvSpPr>
              <a:spLocks noChangeArrowheads="1"/>
            </p:cNvSpPr>
            <p:nvPr/>
          </p:nvSpPr>
          <p:spPr bwMode="auto">
            <a:xfrm>
              <a:off x="1551" y="2538"/>
              <a:ext cx="60" cy="129"/>
            </a:xfrm>
            <a:custGeom>
              <a:avLst/>
              <a:gdLst>
                <a:gd name="T0" fmla="*/ 0 w 270"/>
                <a:gd name="T1" fmla="*/ 257 h 575"/>
                <a:gd name="T2" fmla="*/ 0 w 270"/>
                <a:gd name="T3" fmla="*/ 183 h 575"/>
                <a:gd name="T4" fmla="*/ 73 w 270"/>
                <a:gd name="T5" fmla="*/ 183 h 575"/>
                <a:gd name="T6" fmla="*/ 73 w 270"/>
                <a:gd name="T7" fmla="*/ 131 h 575"/>
                <a:gd name="T8" fmla="*/ 195 w 270"/>
                <a:gd name="T9" fmla="*/ 0 h 575"/>
                <a:gd name="T10" fmla="*/ 269 w 270"/>
                <a:gd name="T11" fmla="*/ 8 h 575"/>
                <a:gd name="T12" fmla="*/ 260 w 270"/>
                <a:gd name="T13" fmla="*/ 90 h 575"/>
                <a:gd name="T14" fmla="*/ 216 w 270"/>
                <a:gd name="T15" fmla="*/ 78 h 575"/>
                <a:gd name="T16" fmla="*/ 171 w 270"/>
                <a:gd name="T17" fmla="*/ 139 h 575"/>
                <a:gd name="T18" fmla="*/ 171 w 270"/>
                <a:gd name="T19" fmla="*/ 188 h 575"/>
                <a:gd name="T20" fmla="*/ 260 w 270"/>
                <a:gd name="T21" fmla="*/ 188 h 575"/>
                <a:gd name="T22" fmla="*/ 260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1"/>
                  </a:lnTo>
                  <a:cubicBezTo>
                    <a:pt x="73" y="53"/>
                    <a:pt x="118" y="0"/>
                    <a:pt x="195" y="0"/>
                  </a:cubicBezTo>
                  <a:cubicBezTo>
                    <a:pt x="220" y="0"/>
                    <a:pt x="248" y="4"/>
                    <a:pt x="269" y="8"/>
                  </a:cubicBezTo>
                  <a:lnTo>
                    <a:pt x="260" y="90"/>
                  </a:lnTo>
                  <a:cubicBezTo>
                    <a:pt x="252" y="86"/>
                    <a:pt x="240" y="78"/>
                    <a:pt x="216" y="78"/>
                  </a:cubicBezTo>
                  <a:cubicBezTo>
                    <a:pt x="183" y="78"/>
                    <a:pt x="171" y="106"/>
                    <a:pt x="171" y="139"/>
                  </a:cubicBezTo>
                  <a:lnTo>
                    <a:pt x="171" y="188"/>
                  </a:lnTo>
                  <a:lnTo>
                    <a:pt x="260" y="188"/>
                  </a:lnTo>
                  <a:lnTo>
                    <a:pt x="260"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7" name="Freeform 406"/>
            <p:cNvSpPr>
              <a:spLocks noChangeArrowheads="1"/>
            </p:cNvSpPr>
            <p:nvPr/>
          </p:nvSpPr>
          <p:spPr bwMode="auto">
            <a:xfrm>
              <a:off x="1626" y="2579"/>
              <a:ext cx="80" cy="89"/>
            </a:xfrm>
            <a:custGeom>
              <a:avLst/>
              <a:gdLst>
                <a:gd name="T0" fmla="*/ 350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5 h 396"/>
                <a:gd name="T12" fmla="*/ 0 w 359"/>
                <a:gd name="T13" fmla="*/ 0 h 396"/>
                <a:gd name="T14" fmla="*/ 101 w 359"/>
                <a:gd name="T15" fmla="*/ 0 h 396"/>
                <a:gd name="T16" fmla="*/ 101 w 359"/>
                <a:gd name="T17" fmla="*/ 208 h 396"/>
                <a:gd name="T18" fmla="*/ 167 w 359"/>
                <a:gd name="T19" fmla="*/ 318 h 396"/>
                <a:gd name="T20" fmla="*/ 256 w 359"/>
                <a:gd name="T21" fmla="*/ 192 h 396"/>
                <a:gd name="T22" fmla="*/ 256 w 359"/>
                <a:gd name="T23" fmla="*/ 5 h 396"/>
                <a:gd name="T24" fmla="*/ 358 w 359"/>
                <a:gd name="T25" fmla="*/ 5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6" y="387"/>
                  </a:lnTo>
                  <a:lnTo>
                    <a:pt x="256" y="334"/>
                  </a:lnTo>
                  <a:lnTo>
                    <a:pt x="256" y="334"/>
                  </a:lnTo>
                  <a:cubicBezTo>
                    <a:pt x="224" y="371"/>
                    <a:pt x="183" y="395"/>
                    <a:pt x="130" y="395"/>
                  </a:cubicBezTo>
                  <a:cubicBezTo>
                    <a:pt x="40" y="395"/>
                    <a:pt x="0" y="330"/>
                    <a:pt x="0" y="245"/>
                  </a:cubicBezTo>
                  <a:lnTo>
                    <a:pt x="0" y="0"/>
                  </a:lnTo>
                  <a:lnTo>
                    <a:pt x="101" y="0"/>
                  </a:lnTo>
                  <a:lnTo>
                    <a:pt x="101" y="208"/>
                  </a:lnTo>
                  <a:cubicBezTo>
                    <a:pt x="101" y="257"/>
                    <a:pt x="101" y="318"/>
                    <a:pt x="167" y="318"/>
                  </a:cubicBezTo>
                  <a:cubicBezTo>
                    <a:pt x="240" y="318"/>
                    <a:pt x="256" y="241"/>
                    <a:pt x="256" y="192"/>
                  </a:cubicBezTo>
                  <a:lnTo>
                    <a:pt x="256" y="5"/>
                  </a:lnTo>
                  <a:lnTo>
                    <a:pt x="358" y="5"/>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8" name="Freeform 407"/>
            <p:cNvSpPr>
              <a:spLocks noChangeArrowheads="1"/>
            </p:cNvSpPr>
            <p:nvPr/>
          </p:nvSpPr>
          <p:spPr bwMode="auto">
            <a:xfrm>
              <a:off x="1730" y="2540"/>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 name="Freeform 408"/>
            <p:cNvSpPr>
              <a:spLocks noChangeArrowheads="1"/>
            </p:cNvSpPr>
            <p:nvPr/>
          </p:nvSpPr>
          <p:spPr bwMode="auto">
            <a:xfrm>
              <a:off x="1777" y="2540"/>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0" name="Freeform 409"/>
            <p:cNvSpPr>
              <a:spLocks noChangeArrowheads="1"/>
            </p:cNvSpPr>
            <p:nvPr/>
          </p:nvSpPr>
          <p:spPr bwMode="auto">
            <a:xfrm>
              <a:off x="1818" y="2613"/>
              <a:ext cx="43" cy="18"/>
            </a:xfrm>
            <a:custGeom>
              <a:avLst/>
              <a:gdLst>
                <a:gd name="T0" fmla="*/ 0 w 196"/>
                <a:gd name="T1" fmla="*/ 81 h 82"/>
                <a:gd name="T2" fmla="*/ 0 w 196"/>
                <a:gd name="T3" fmla="*/ 0 h 82"/>
                <a:gd name="T4" fmla="*/ 195 w 196"/>
                <a:gd name="T5" fmla="*/ 0 h 82"/>
                <a:gd name="T6" fmla="*/ 195 w 196"/>
                <a:gd name="T7" fmla="*/ 81 h 82"/>
                <a:gd name="T8" fmla="*/ 0 w 196"/>
                <a:gd name="T9" fmla="*/ 81 h 82"/>
              </a:gdLst>
              <a:ahLst/>
              <a:cxnLst>
                <a:cxn ang="0">
                  <a:pos x="T0" y="T1"/>
                </a:cxn>
                <a:cxn ang="0">
                  <a:pos x="T2" y="T3"/>
                </a:cxn>
                <a:cxn ang="0">
                  <a:pos x="T4" y="T5"/>
                </a:cxn>
                <a:cxn ang="0">
                  <a:pos x="T6" y="T7"/>
                </a:cxn>
                <a:cxn ang="0">
                  <a:pos x="T8" y="T9"/>
                </a:cxn>
              </a:cxnLst>
              <a:rect l="0" t="0" r="r" b="b"/>
              <a:pathLst>
                <a:path w="196" h="82">
                  <a:moveTo>
                    <a:pt x="0" y="81"/>
                  </a:moveTo>
                  <a:lnTo>
                    <a:pt x="0" y="0"/>
                  </a:lnTo>
                  <a:lnTo>
                    <a:pt x="195" y="0"/>
                  </a:lnTo>
                  <a:lnTo>
                    <a:pt x="195" y="81"/>
                  </a:lnTo>
                  <a:lnTo>
                    <a:pt x="0" y="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1" name="Freeform 410"/>
            <p:cNvSpPr>
              <a:spLocks noChangeArrowheads="1"/>
            </p:cNvSpPr>
            <p:nvPr/>
          </p:nvSpPr>
          <p:spPr bwMode="auto">
            <a:xfrm>
              <a:off x="1871" y="2555"/>
              <a:ext cx="61" cy="114"/>
            </a:xfrm>
            <a:custGeom>
              <a:avLst/>
              <a:gdLst>
                <a:gd name="T0" fmla="*/ 73 w 274"/>
                <a:gd name="T1" fmla="*/ 183 h 505"/>
                <a:gd name="T2" fmla="*/ 0 w 274"/>
                <a:gd name="T3" fmla="*/ 183 h 505"/>
                <a:gd name="T4" fmla="*/ 0 w 274"/>
                <a:gd name="T5" fmla="*/ 109 h 505"/>
                <a:gd name="T6" fmla="*/ 73 w 274"/>
                <a:gd name="T7" fmla="*/ 109 h 505"/>
                <a:gd name="T8" fmla="*/ 73 w 274"/>
                <a:gd name="T9" fmla="*/ 32 h 505"/>
                <a:gd name="T10" fmla="*/ 175 w 274"/>
                <a:gd name="T11" fmla="*/ 0 h 505"/>
                <a:gd name="T12" fmla="*/ 175 w 274"/>
                <a:gd name="T13" fmla="*/ 109 h 505"/>
                <a:gd name="T14" fmla="*/ 264 w 274"/>
                <a:gd name="T15" fmla="*/ 109 h 505"/>
                <a:gd name="T16" fmla="*/ 264 w 274"/>
                <a:gd name="T17" fmla="*/ 183 h 505"/>
                <a:gd name="T18" fmla="*/ 175 w 274"/>
                <a:gd name="T19" fmla="*/ 183 h 505"/>
                <a:gd name="T20" fmla="*/ 175 w 274"/>
                <a:gd name="T21" fmla="*/ 362 h 505"/>
                <a:gd name="T22" fmla="*/ 224 w 274"/>
                <a:gd name="T23" fmla="*/ 427 h 505"/>
                <a:gd name="T24" fmla="*/ 268 w 274"/>
                <a:gd name="T25" fmla="*/ 415 h 505"/>
                <a:gd name="T26" fmla="*/ 273 w 274"/>
                <a:gd name="T27" fmla="*/ 496 h 505"/>
                <a:gd name="T28" fmla="*/ 199 w 274"/>
                <a:gd name="T29" fmla="*/ 504 h 505"/>
                <a:gd name="T30" fmla="*/ 77 w 274"/>
                <a:gd name="T31" fmla="*/ 378 h 505"/>
                <a:gd name="T32" fmla="*/ 77 w 274"/>
                <a:gd name="T33" fmla="*/ 183 h 505"/>
                <a:gd name="T34" fmla="*/ 73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3" y="183"/>
                  </a:moveTo>
                  <a:lnTo>
                    <a:pt x="0" y="183"/>
                  </a:lnTo>
                  <a:lnTo>
                    <a:pt x="0" y="109"/>
                  </a:lnTo>
                  <a:lnTo>
                    <a:pt x="73" y="109"/>
                  </a:lnTo>
                  <a:lnTo>
                    <a:pt x="73" y="32"/>
                  </a:lnTo>
                  <a:lnTo>
                    <a:pt x="175" y="0"/>
                  </a:lnTo>
                  <a:lnTo>
                    <a:pt x="175" y="109"/>
                  </a:lnTo>
                  <a:lnTo>
                    <a:pt x="264" y="109"/>
                  </a:lnTo>
                  <a:lnTo>
                    <a:pt x="264" y="183"/>
                  </a:lnTo>
                  <a:lnTo>
                    <a:pt x="175" y="183"/>
                  </a:lnTo>
                  <a:lnTo>
                    <a:pt x="175" y="362"/>
                  </a:lnTo>
                  <a:cubicBezTo>
                    <a:pt x="175" y="394"/>
                    <a:pt x="183" y="427"/>
                    <a:pt x="224" y="427"/>
                  </a:cubicBezTo>
                  <a:cubicBezTo>
                    <a:pt x="240" y="427"/>
                    <a:pt x="260" y="423"/>
                    <a:pt x="268" y="415"/>
                  </a:cubicBezTo>
                  <a:lnTo>
                    <a:pt x="273" y="496"/>
                  </a:lnTo>
                  <a:cubicBezTo>
                    <a:pt x="252" y="500"/>
                    <a:pt x="228" y="504"/>
                    <a:pt x="199" y="504"/>
                  </a:cubicBezTo>
                  <a:cubicBezTo>
                    <a:pt x="122" y="504"/>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2" name="Freeform 411"/>
            <p:cNvSpPr>
              <a:spLocks noChangeArrowheads="1"/>
            </p:cNvSpPr>
            <p:nvPr/>
          </p:nvSpPr>
          <p:spPr bwMode="auto">
            <a:xfrm>
              <a:off x="1947" y="2542"/>
              <a:ext cx="22" cy="125"/>
            </a:xfrm>
            <a:custGeom>
              <a:avLst/>
              <a:gdLst>
                <a:gd name="T0" fmla="*/ 0 w 102"/>
                <a:gd name="T1" fmla="*/ 0 h 554"/>
                <a:gd name="T2" fmla="*/ 101 w 102"/>
                <a:gd name="T3" fmla="*/ 0 h 554"/>
                <a:gd name="T4" fmla="*/ 101 w 102"/>
                <a:gd name="T5" fmla="*/ 97 h 554"/>
                <a:gd name="T6" fmla="*/ 0 w 102"/>
                <a:gd name="T7" fmla="*/ 97 h 554"/>
                <a:gd name="T8" fmla="*/ 0 w 102"/>
                <a:gd name="T9" fmla="*/ 0 h 554"/>
                <a:gd name="T10" fmla="*/ 0 w 102"/>
                <a:gd name="T11" fmla="*/ 166 h 554"/>
                <a:gd name="T12" fmla="*/ 101 w 102"/>
                <a:gd name="T13" fmla="*/ 166 h 554"/>
                <a:gd name="T14" fmla="*/ 101 w 102"/>
                <a:gd name="T15" fmla="*/ 553 h 554"/>
                <a:gd name="T16" fmla="*/ 0 w 102"/>
                <a:gd name="T17" fmla="*/ 553 h 554"/>
                <a:gd name="T18" fmla="*/ 0 w 102"/>
                <a:gd name="T19" fmla="*/ 16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554">
                  <a:moveTo>
                    <a:pt x="0" y="0"/>
                  </a:moveTo>
                  <a:lnTo>
                    <a:pt x="101" y="0"/>
                  </a:lnTo>
                  <a:lnTo>
                    <a:pt x="101" y="97"/>
                  </a:lnTo>
                  <a:lnTo>
                    <a:pt x="0" y="97"/>
                  </a:lnTo>
                  <a:lnTo>
                    <a:pt x="0" y="0"/>
                  </a:lnTo>
                  <a:close/>
                  <a:moveTo>
                    <a:pt x="0" y="166"/>
                  </a:moveTo>
                  <a:lnTo>
                    <a:pt x="101" y="166"/>
                  </a:lnTo>
                  <a:lnTo>
                    <a:pt x="101" y="553"/>
                  </a:lnTo>
                  <a:lnTo>
                    <a:pt x="0" y="553"/>
                  </a:lnTo>
                  <a:lnTo>
                    <a:pt x="0" y="166"/>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3" name="Freeform 412"/>
            <p:cNvSpPr>
              <a:spLocks noChangeArrowheads="1"/>
            </p:cNvSpPr>
            <p:nvPr/>
          </p:nvSpPr>
          <p:spPr bwMode="auto">
            <a:xfrm>
              <a:off x="1993" y="2577"/>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70 h 404"/>
                <a:gd name="T12" fmla="*/ 444 w 567"/>
                <a:gd name="T13" fmla="*/ 0 h 404"/>
                <a:gd name="T14" fmla="*/ 566 w 567"/>
                <a:gd name="T15" fmla="*/ 151 h 404"/>
                <a:gd name="T16" fmla="*/ 566 w 567"/>
                <a:gd name="T17" fmla="*/ 395 h 404"/>
                <a:gd name="T18" fmla="*/ 464 w 567"/>
                <a:gd name="T19" fmla="*/ 395 h 404"/>
                <a:gd name="T20" fmla="*/ 464 w 567"/>
                <a:gd name="T21" fmla="*/ 167 h 404"/>
                <a:gd name="T22" fmla="*/ 407 w 567"/>
                <a:gd name="T23" fmla="*/ 82 h 404"/>
                <a:gd name="T24" fmla="*/ 334 w 567"/>
                <a:gd name="T25" fmla="*/ 212 h 404"/>
                <a:gd name="T26" fmla="*/ 334 w 567"/>
                <a:gd name="T27" fmla="*/ 399 h 404"/>
                <a:gd name="T28" fmla="*/ 232 w 567"/>
                <a:gd name="T29" fmla="*/ 399 h 404"/>
                <a:gd name="T30" fmla="*/ 232 w 567"/>
                <a:gd name="T31" fmla="*/ 171 h 404"/>
                <a:gd name="T32" fmla="*/ 175 w 567"/>
                <a:gd name="T33" fmla="*/ 86 h 404"/>
                <a:gd name="T34" fmla="*/ 102 w 567"/>
                <a:gd name="T35" fmla="*/ 216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6" y="13"/>
                    <a:pt x="171" y="0"/>
                    <a:pt x="208" y="0"/>
                  </a:cubicBezTo>
                  <a:cubicBezTo>
                    <a:pt x="261" y="0"/>
                    <a:pt x="301" y="21"/>
                    <a:pt x="322" y="70"/>
                  </a:cubicBezTo>
                  <a:cubicBezTo>
                    <a:pt x="346" y="25"/>
                    <a:pt x="395" y="0"/>
                    <a:pt x="444" y="0"/>
                  </a:cubicBezTo>
                  <a:cubicBezTo>
                    <a:pt x="538" y="0"/>
                    <a:pt x="566" y="65"/>
                    <a:pt x="566" y="151"/>
                  </a:cubicBezTo>
                  <a:lnTo>
                    <a:pt x="566" y="395"/>
                  </a:lnTo>
                  <a:lnTo>
                    <a:pt x="464" y="395"/>
                  </a:lnTo>
                  <a:lnTo>
                    <a:pt x="464" y="167"/>
                  </a:lnTo>
                  <a:cubicBezTo>
                    <a:pt x="464" y="131"/>
                    <a:pt x="464" y="82"/>
                    <a:pt x="407" y="82"/>
                  </a:cubicBezTo>
                  <a:cubicBezTo>
                    <a:pt x="342" y="82"/>
                    <a:pt x="334" y="163"/>
                    <a:pt x="334" y="212"/>
                  </a:cubicBezTo>
                  <a:lnTo>
                    <a:pt x="334" y="399"/>
                  </a:lnTo>
                  <a:lnTo>
                    <a:pt x="232" y="399"/>
                  </a:lnTo>
                  <a:lnTo>
                    <a:pt x="232" y="171"/>
                  </a:lnTo>
                  <a:cubicBezTo>
                    <a:pt x="232" y="135"/>
                    <a:pt x="232" y="86"/>
                    <a:pt x="175" y="86"/>
                  </a:cubicBezTo>
                  <a:cubicBezTo>
                    <a:pt x="110" y="86"/>
                    <a:pt x="102" y="167"/>
                    <a:pt x="102" y="216"/>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4" name="Freeform 413"/>
            <p:cNvSpPr>
              <a:spLocks noChangeArrowheads="1"/>
            </p:cNvSpPr>
            <p:nvPr/>
          </p:nvSpPr>
          <p:spPr bwMode="auto">
            <a:xfrm>
              <a:off x="2138" y="2578"/>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73 w 364"/>
                <a:gd name="T21" fmla="*/ 159 h 404"/>
                <a:gd name="T22" fmla="*/ 192 w 364"/>
                <a:gd name="T23" fmla="*/ 70 h 404"/>
                <a:gd name="T24" fmla="*/ 102 w 364"/>
                <a:gd name="T25" fmla="*/ 159 h 404"/>
                <a:gd name="T26" fmla="*/ 273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2" y="0"/>
                    <a:pt x="180" y="0"/>
                  </a:cubicBezTo>
                  <a:cubicBezTo>
                    <a:pt x="322" y="0"/>
                    <a:pt x="363" y="98"/>
                    <a:pt x="363" y="232"/>
                  </a:cubicBezTo>
                  <a:lnTo>
                    <a:pt x="94" y="232"/>
                  </a:lnTo>
                  <a:cubicBezTo>
                    <a:pt x="98" y="294"/>
                    <a:pt x="143" y="330"/>
                    <a:pt x="204" y="330"/>
                  </a:cubicBezTo>
                  <a:cubicBezTo>
                    <a:pt x="253" y="330"/>
                    <a:pt x="294" y="314"/>
                    <a:pt x="330" y="289"/>
                  </a:cubicBezTo>
                  <a:lnTo>
                    <a:pt x="330" y="371"/>
                  </a:lnTo>
                  <a:lnTo>
                    <a:pt x="338" y="371"/>
                  </a:lnTo>
                  <a:close/>
                  <a:moveTo>
                    <a:pt x="273" y="159"/>
                  </a:moveTo>
                  <a:cubicBezTo>
                    <a:pt x="269" y="110"/>
                    <a:pt x="249" y="70"/>
                    <a:pt x="192" y="70"/>
                  </a:cubicBezTo>
                  <a:cubicBezTo>
                    <a:pt x="135" y="70"/>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5" name="Freeform 414"/>
            <p:cNvSpPr>
              <a:spLocks noChangeArrowheads="1"/>
            </p:cNvSpPr>
            <p:nvPr/>
          </p:nvSpPr>
          <p:spPr bwMode="auto">
            <a:xfrm>
              <a:off x="2288" y="2549"/>
              <a:ext cx="100" cy="117"/>
            </a:xfrm>
            <a:custGeom>
              <a:avLst/>
              <a:gdLst>
                <a:gd name="T0" fmla="*/ 0 w 445"/>
                <a:gd name="T1" fmla="*/ 0 h 522"/>
                <a:gd name="T2" fmla="*/ 143 w 445"/>
                <a:gd name="T3" fmla="*/ 0 h 522"/>
                <a:gd name="T4" fmla="*/ 444 w 445"/>
                <a:gd name="T5" fmla="*/ 261 h 522"/>
                <a:gd name="T6" fmla="*/ 143 w 445"/>
                <a:gd name="T7" fmla="*/ 521 h 522"/>
                <a:gd name="T8" fmla="*/ 0 w 445"/>
                <a:gd name="T9" fmla="*/ 521 h 522"/>
                <a:gd name="T10" fmla="*/ 0 w 445"/>
                <a:gd name="T11" fmla="*/ 0 h 522"/>
                <a:gd name="T12" fmla="*/ 106 w 445"/>
                <a:gd name="T13" fmla="*/ 440 h 522"/>
                <a:gd name="T14" fmla="*/ 163 w 445"/>
                <a:gd name="T15" fmla="*/ 440 h 522"/>
                <a:gd name="T16" fmla="*/ 334 w 445"/>
                <a:gd name="T17" fmla="*/ 261 h 522"/>
                <a:gd name="T18" fmla="*/ 163 w 445"/>
                <a:gd name="T19" fmla="*/ 82 h 522"/>
                <a:gd name="T20" fmla="*/ 106 w 445"/>
                <a:gd name="T21" fmla="*/ 82 h 522"/>
                <a:gd name="T22" fmla="*/ 106 w 445"/>
                <a:gd name="T23" fmla="*/ 44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3" y="0"/>
                  </a:lnTo>
                  <a:cubicBezTo>
                    <a:pt x="301" y="0"/>
                    <a:pt x="444" y="53"/>
                    <a:pt x="444" y="261"/>
                  </a:cubicBezTo>
                  <a:cubicBezTo>
                    <a:pt x="444" y="468"/>
                    <a:pt x="301" y="521"/>
                    <a:pt x="143" y="521"/>
                  </a:cubicBezTo>
                  <a:lnTo>
                    <a:pt x="0" y="521"/>
                  </a:lnTo>
                  <a:lnTo>
                    <a:pt x="0" y="0"/>
                  </a:lnTo>
                  <a:close/>
                  <a:moveTo>
                    <a:pt x="106" y="440"/>
                  </a:moveTo>
                  <a:lnTo>
                    <a:pt x="163" y="440"/>
                  </a:lnTo>
                  <a:cubicBezTo>
                    <a:pt x="253" y="440"/>
                    <a:pt x="334" y="375"/>
                    <a:pt x="334" y="261"/>
                  </a:cubicBezTo>
                  <a:cubicBezTo>
                    <a:pt x="334" y="147"/>
                    <a:pt x="248" y="82"/>
                    <a:pt x="163" y="82"/>
                  </a:cubicBezTo>
                  <a:lnTo>
                    <a:pt x="106" y="82"/>
                  </a:lnTo>
                  <a:lnTo>
                    <a:pt x="106"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6" name="Freeform 415"/>
            <p:cNvSpPr>
              <a:spLocks noChangeArrowheads="1"/>
            </p:cNvSpPr>
            <p:nvPr/>
          </p:nvSpPr>
          <p:spPr bwMode="auto">
            <a:xfrm>
              <a:off x="2407" y="2546"/>
              <a:ext cx="76" cy="122"/>
            </a:xfrm>
            <a:custGeom>
              <a:avLst/>
              <a:gdLst>
                <a:gd name="T0" fmla="*/ 298 w 339"/>
                <a:gd name="T1" fmla="*/ 106 h 542"/>
                <a:gd name="T2" fmla="*/ 192 w 339"/>
                <a:gd name="T3" fmla="*/ 81 h 542"/>
                <a:gd name="T4" fmla="*/ 110 w 339"/>
                <a:gd name="T5" fmla="*/ 155 h 542"/>
                <a:gd name="T6" fmla="*/ 338 w 339"/>
                <a:gd name="T7" fmla="*/ 383 h 542"/>
                <a:gd name="T8" fmla="*/ 143 w 339"/>
                <a:gd name="T9" fmla="*/ 541 h 542"/>
                <a:gd name="T10" fmla="*/ 9 w 339"/>
                <a:gd name="T11" fmla="*/ 521 h 542"/>
                <a:gd name="T12" fmla="*/ 17 w 339"/>
                <a:gd name="T13" fmla="*/ 427 h 542"/>
                <a:gd name="T14" fmla="*/ 135 w 339"/>
                <a:gd name="T15" fmla="*/ 460 h 542"/>
                <a:gd name="T16" fmla="*/ 228 w 339"/>
                <a:gd name="T17" fmla="*/ 391 h 542"/>
                <a:gd name="T18" fmla="*/ 0 w 339"/>
                <a:gd name="T19" fmla="*/ 159 h 542"/>
                <a:gd name="T20" fmla="*/ 184 w 339"/>
                <a:gd name="T21" fmla="*/ 0 h 542"/>
                <a:gd name="T22" fmla="*/ 310 w 339"/>
                <a:gd name="T23" fmla="*/ 20 h 542"/>
                <a:gd name="T24" fmla="*/ 298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8" y="106"/>
                  </a:moveTo>
                  <a:cubicBezTo>
                    <a:pt x="265" y="94"/>
                    <a:pt x="228" y="81"/>
                    <a:pt x="192" y="81"/>
                  </a:cubicBezTo>
                  <a:cubicBezTo>
                    <a:pt x="155" y="81"/>
                    <a:pt x="110" y="98"/>
                    <a:pt x="110" y="155"/>
                  </a:cubicBezTo>
                  <a:cubicBezTo>
                    <a:pt x="110" y="244"/>
                    <a:pt x="338" y="208"/>
                    <a:pt x="338" y="383"/>
                  </a:cubicBezTo>
                  <a:cubicBezTo>
                    <a:pt x="338" y="497"/>
                    <a:pt x="249" y="541"/>
                    <a:pt x="143" y="541"/>
                  </a:cubicBezTo>
                  <a:cubicBezTo>
                    <a:pt x="86" y="541"/>
                    <a:pt x="61" y="533"/>
                    <a:pt x="9" y="521"/>
                  </a:cubicBezTo>
                  <a:lnTo>
                    <a:pt x="17" y="427"/>
                  </a:lnTo>
                  <a:cubicBezTo>
                    <a:pt x="53" y="448"/>
                    <a:pt x="94" y="460"/>
                    <a:pt x="135" y="460"/>
                  </a:cubicBezTo>
                  <a:cubicBezTo>
                    <a:pt x="175" y="460"/>
                    <a:pt x="228" y="440"/>
                    <a:pt x="228" y="391"/>
                  </a:cubicBezTo>
                  <a:cubicBezTo>
                    <a:pt x="228" y="293"/>
                    <a:pt x="0" y="334"/>
                    <a:pt x="0" y="159"/>
                  </a:cubicBezTo>
                  <a:cubicBezTo>
                    <a:pt x="0" y="41"/>
                    <a:pt x="90" y="0"/>
                    <a:pt x="184" y="0"/>
                  </a:cubicBezTo>
                  <a:cubicBezTo>
                    <a:pt x="228" y="0"/>
                    <a:pt x="269" y="4"/>
                    <a:pt x="310" y="20"/>
                  </a:cubicBezTo>
                  <a:lnTo>
                    <a:pt x="298"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7" name="Freeform 416"/>
            <p:cNvSpPr>
              <a:spLocks noChangeArrowheads="1"/>
            </p:cNvSpPr>
            <p:nvPr/>
          </p:nvSpPr>
          <p:spPr bwMode="auto">
            <a:xfrm>
              <a:off x="2504" y="2549"/>
              <a:ext cx="80" cy="118"/>
            </a:xfrm>
            <a:custGeom>
              <a:avLst/>
              <a:gdLst>
                <a:gd name="T0" fmla="*/ 0 w 355"/>
                <a:gd name="T1" fmla="*/ 0 h 526"/>
                <a:gd name="T2" fmla="*/ 134 w 355"/>
                <a:gd name="T3" fmla="*/ 0 h 526"/>
                <a:gd name="T4" fmla="*/ 354 w 355"/>
                <a:gd name="T5" fmla="*/ 159 h 526"/>
                <a:gd name="T6" fmla="*/ 150 w 355"/>
                <a:gd name="T7" fmla="*/ 326 h 526"/>
                <a:gd name="T8" fmla="*/ 106 w 355"/>
                <a:gd name="T9" fmla="*/ 326 h 526"/>
                <a:gd name="T10" fmla="*/ 106 w 355"/>
                <a:gd name="T11" fmla="*/ 525 h 526"/>
                <a:gd name="T12" fmla="*/ 0 w 355"/>
                <a:gd name="T13" fmla="*/ 525 h 526"/>
                <a:gd name="T14" fmla="*/ 0 w 355"/>
                <a:gd name="T15" fmla="*/ 0 h 526"/>
                <a:gd name="T16" fmla="*/ 106 w 355"/>
                <a:gd name="T17" fmla="*/ 240 h 526"/>
                <a:gd name="T18" fmla="*/ 142 w 355"/>
                <a:gd name="T19" fmla="*/ 240 h 526"/>
                <a:gd name="T20" fmla="*/ 240 w 355"/>
                <a:gd name="T21" fmla="*/ 163 h 526"/>
                <a:gd name="T22" fmla="*/ 142 w 355"/>
                <a:gd name="T23" fmla="*/ 82 h 526"/>
                <a:gd name="T24" fmla="*/ 106 w 355"/>
                <a:gd name="T25" fmla="*/ 82 h 526"/>
                <a:gd name="T26" fmla="*/ 106 w 355"/>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6">
                  <a:moveTo>
                    <a:pt x="0" y="0"/>
                  </a:moveTo>
                  <a:lnTo>
                    <a:pt x="134" y="0"/>
                  </a:lnTo>
                  <a:cubicBezTo>
                    <a:pt x="248" y="0"/>
                    <a:pt x="354" y="33"/>
                    <a:pt x="354" y="159"/>
                  </a:cubicBezTo>
                  <a:cubicBezTo>
                    <a:pt x="354" y="281"/>
                    <a:pt x="264" y="326"/>
                    <a:pt x="150" y="326"/>
                  </a:cubicBezTo>
                  <a:lnTo>
                    <a:pt x="106" y="326"/>
                  </a:lnTo>
                  <a:lnTo>
                    <a:pt x="106" y="525"/>
                  </a:lnTo>
                  <a:lnTo>
                    <a:pt x="0" y="525"/>
                  </a:lnTo>
                  <a:lnTo>
                    <a:pt x="0" y="0"/>
                  </a:lnTo>
                  <a:close/>
                  <a:moveTo>
                    <a:pt x="106" y="240"/>
                  </a:moveTo>
                  <a:lnTo>
                    <a:pt x="142" y="240"/>
                  </a:lnTo>
                  <a:cubicBezTo>
                    <a:pt x="195" y="240"/>
                    <a:pt x="240" y="224"/>
                    <a:pt x="240" y="163"/>
                  </a:cubicBezTo>
                  <a:cubicBezTo>
                    <a:pt x="240" y="102"/>
                    <a:pt x="195" y="82"/>
                    <a:pt x="142" y="82"/>
                  </a:cubicBezTo>
                  <a:lnTo>
                    <a:pt x="106" y="82"/>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8" name="Freeform 417"/>
            <p:cNvSpPr>
              <a:spLocks noChangeArrowheads="1"/>
            </p:cNvSpPr>
            <p:nvPr/>
          </p:nvSpPr>
          <p:spPr bwMode="auto">
            <a:xfrm>
              <a:off x="2591" y="2577"/>
              <a:ext cx="64" cy="91"/>
            </a:xfrm>
            <a:custGeom>
              <a:avLst/>
              <a:gdLst>
                <a:gd name="T0" fmla="*/ 260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3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4"/>
                    <a:pt x="171" y="74"/>
                  </a:cubicBezTo>
                  <a:cubicBezTo>
                    <a:pt x="142" y="74"/>
                    <a:pt x="110" y="82"/>
                    <a:pt x="110" y="114"/>
                  </a:cubicBezTo>
                  <a:cubicBezTo>
                    <a:pt x="110" y="175"/>
                    <a:pt x="285" y="139"/>
                    <a:pt x="285" y="277"/>
                  </a:cubicBezTo>
                  <a:cubicBezTo>
                    <a:pt x="285" y="367"/>
                    <a:pt x="203" y="403"/>
                    <a:pt x="122" y="403"/>
                  </a:cubicBezTo>
                  <a:cubicBezTo>
                    <a:pt x="85" y="403"/>
                    <a:pt x="44" y="395"/>
                    <a:pt x="8" y="387"/>
                  </a:cubicBezTo>
                  <a:lnTo>
                    <a:pt x="12" y="306"/>
                  </a:lnTo>
                  <a:cubicBezTo>
                    <a:pt x="44" y="322"/>
                    <a:pt x="77" y="330"/>
                    <a:pt x="110" y="330"/>
                  </a:cubicBezTo>
                  <a:cubicBezTo>
                    <a:pt x="134" y="330"/>
                    <a:pt x="175" y="322"/>
                    <a:pt x="175" y="281"/>
                  </a:cubicBezTo>
                  <a:cubicBezTo>
                    <a:pt x="175" y="204"/>
                    <a:pt x="0" y="257"/>
                    <a:pt x="0" y="118"/>
                  </a:cubicBezTo>
                  <a:cubicBezTo>
                    <a:pt x="0" y="37"/>
                    <a:pt x="73" y="0"/>
                    <a:pt x="150" y="0"/>
                  </a:cubicBezTo>
                  <a:cubicBezTo>
                    <a:pt x="199" y="0"/>
                    <a:pt x="228" y="8"/>
                    <a:pt x="260" y="13"/>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9" name="Freeform 418"/>
            <p:cNvSpPr>
              <a:spLocks noChangeArrowheads="1"/>
            </p:cNvSpPr>
            <p:nvPr/>
          </p:nvSpPr>
          <p:spPr bwMode="auto">
            <a:xfrm>
              <a:off x="409" y="2917"/>
              <a:ext cx="80" cy="118"/>
            </a:xfrm>
            <a:custGeom>
              <a:avLst/>
              <a:gdLst>
                <a:gd name="T0" fmla="*/ 4 w 359"/>
                <a:gd name="T1" fmla="*/ 0 h 526"/>
                <a:gd name="T2" fmla="*/ 139 w 359"/>
                <a:gd name="T3" fmla="*/ 0 h 526"/>
                <a:gd name="T4" fmla="*/ 358 w 359"/>
                <a:gd name="T5" fmla="*/ 158 h 526"/>
                <a:gd name="T6" fmla="*/ 155 w 359"/>
                <a:gd name="T7" fmla="*/ 325 h 526"/>
                <a:gd name="T8" fmla="*/ 106 w 359"/>
                <a:gd name="T9" fmla="*/ 325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2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8"/>
                  </a:cubicBezTo>
                  <a:cubicBezTo>
                    <a:pt x="358" y="281"/>
                    <a:pt x="269" y="325"/>
                    <a:pt x="155" y="325"/>
                  </a:cubicBezTo>
                  <a:lnTo>
                    <a:pt x="106" y="325"/>
                  </a:lnTo>
                  <a:lnTo>
                    <a:pt x="106" y="525"/>
                  </a:lnTo>
                  <a:lnTo>
                    <a:pt x="0" y="525"/>
                  </a:lnTo>
                  <a:lnTo>
                    <a:pt x="0" y="0"/>
                  </a:lnTo>
                  <a:lnTo>
                    <a:pt x="4" y="0"/>
                  </a:lnTo>
                  <a:close/>
                  <a:moveTo>
                    <a:pt x="106" y="240"/>
                  </a:moveTo>
                  <a:lnTo>
                    <a:pt x="147" y="240"/>
                  </a:lnTo>
                  <a:cubicBezTo>
                    <a:pt x="200" y="240"/>
                    <a:pt x="244" y="223"/>
                    <a:pt x="244" y="162"/>
                  </a:cubicBezTo>
                  <a:cubicBezTo>
                    <a:pt x="244" y="100"/>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0" name="Freeform 419"/>
            <p:cNvSpPr>
              <a:spLocks noChangeArrowheads="1"/>
            </p:cNvSpPr>
            <p:nvPr/>
          </p:nvSpPr>
          <p:spPr bwMode="auto">
            <a:xfrm>
              <a:off x="498" y="2946"/>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2" y="330"/>
                    <a:pt x="293" y="313"/>
                    <a:pt x="330" y="289"/>
                  </a:cubicBezTo>
                  <a:lnTo>
                    <a:pt x="330" y="370"/>
                  </a:lnTo>
                  <a:lnTo>
                    <a:pt x="338" y="370"/>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1" name="Freeform 420"/>
            <p:cNvSpPr>
              <a:spLocks noChangeArrowheads="1"/>
            </p:cNvSpPr>
            <p:nvPr/>
          </p:nvSpPr>
          <p:spPr bwMode="auto">
            <a:xfrm>
              <a:off x="600" y="2945"/>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2" name="Freeform 421"/>
            <p:cNvSpPr>
              <a:spLocks noChangeArrowheads="1"/>
            </p:cNvSpPr>
            <p:nvPr/>
          </p:nvSpPr>
          <p:spPr bwMode="auto">
            <a:xfrm>
              <a:off x="656" y="2946"/>
              <a:ext cx="66" cy="91"/>
            </a:xfrm>
            <a:custGeom>
              <a:avLst/>
              <a:gdLst>
                <a:gd name="T0" fmla="*/ 277 w 294"/>
                <a:gd name="T1" fmla="*/ 89 h 404"/>
                <a:gd name="T2" fmla="*/ 208 w 294"/>
                <a:gd name="T3" fmla="*/ 77 h 404"/>
                <a:gd name="T4" fmla="*/ 106 w 294"/>
                <a:gd name="T5" fmla="*/ 199 h 404"/>
                <a:gd name="T6" fmla="*/ 212 w 294"/>
                <a:gd name="T7" fmla="*/ 326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9"/>
                    <a:pt x="139" y="326"/>
                    <a:pt x="212" y="326"/>
                  </a:cubicBezTo>
                  <a:cubicBezTo>
                    <a:pt x="241" y="326"/>
                    <a:pt x="273" y="313"/>
                    <a:pt x="289" y="309"/>
                  </a:cubicBezTo>
                  <a:lnTo>
                    <a:pt x="293" y="391"/>
                  </a:lnTo>
                  <a:cubicBezTo>
                    <a:pt x="265" y="399"/>
                    <a:pt x="232" y="403"/>
                    <a:pt x="192" y="403"/>
                  </a:cubicBezTo>
                  <a:cubicBezTo>
                    <a:pt x="65" y="403"/>
                    <a:pt x="0" y="318"/>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3" name="Freeform 422"/>
            <p:cNvSpPr>
              <a:spLocks noChangeArrowheads="1"/>
            </p:cNvSpPr>
            <p:nvPr/>
          </p:nvSpPr>
          <p:spPr bwMode="auto">
            <a:xfrm>
              <a:off x="732" y="2946"/>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59 h 404"/>
                <a:gd name="T22" fmla="*/ 187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30"/>
                    <a:pt x="0" y="203"/>
                  </a:cubicBezTo>
                  <a:cubicBezTo>
                    <a:pt x="0" y="94"/>
                    <a:pt x="61" y="0"/>
                    <a:pt x="179" y="0"/>
                  </a:cubicBezTo>
                  <a:cubicBezTo>
                    <a:pt x="322" y="0"/>
                    <a:pt x="363" y="98"/>
                    <a:pt x="363" y="232"/>
                  </a:cubicBezTo>
                  <a:lnTo>
                    <a:pt x="94" y="232"/>
                  </a:lnTo>
                  <a:cubicBezTo>
                    <a:pt x="98" y="293"/>
                    <a:pt x="143" y="330"/>
                    <a:pt x="204" y="330"/>
                  </a:cubicBezTo>
                  <a:cubicBezTo>
                    <a:pt x="253" y="330"/>
                    <a:pt x="293" y="313"/>
                    <a:pt x="330" y="289"/>
                  </a:cubicBezTo>
                  <a:lnTo>
                    <a:pt x="330" y="370"/>
                  </a:lnTo>
                  <a:lnTo>
                    <a:pt x="338" y="370"/>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4" name="Freeform 423"/>
            <p:cNvSpPr>
              <a:spLocks noChangeArrowheads="1"/>
            </p:cNvSpPr>
            <p:nvPr/>
          </p:nvSpPr>
          <p:spPr bwMode="auto">
            <a:xfrm>
              <a:off x="830" y="294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5" name="Freeform 424"/>
            <p:cNvSpPr>
              <a:spLocks noChangeArrowheads="1"/>
            </p:cNvSpPr>
            <p:nvPr/>
          </p:nvSpPr>
          <p:spPr bwMode="auto">
            <a:xfrm>
              <a:off x="926" y="292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8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8"/>
                    <a:pt x="224" y="428"/>
                  </a:cubicBezTo>
                  <a:cubicBezTo>
                    <a:pt x="241" y="428"/>
                    <a:pt x="261" y="424"/>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6" name="Freeform 425"/>
            <p:cNvSpPr>
              <a:spLocks noChangeArrowheads="1"/>
            </p:cNvSpPr>
            <p:nvPr/>
          </p:nvSpPr>
          <p:spPr bwMode="auto">
            <a:xfrm>
              <a:off x="997" y="2945"/>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4" y="155"/>
                    <a:pt x="195" y="155"/>
                  </a:cubicBezTo>
                  <a:lnTo>
                    <a:pt x="252" y="155"/>
                  </a:lnTo>
                  <a:cubicBezTo>
                    <a:pt x="252" y="93"/>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7" name="Freeform 426"/>
            <p:cNvSpPr>
              <a:spLocks noChangeArrowheads="1"/>
            </p:cNvSpPr>
            <p:nvPr/>
          </p:nvSpPr>
          <p:spPr bwMode="auto">
            <a:xfrm>
              <a:off x="1092" y="2945"/>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9 h 563"/>
                <a:gd name="T32" fmla="*/ 192 w 376"/>
                <a:gd name="T33" fmla="*/ 81 h 563"/>
                <a:gd name="T34" fmla="*/ 102 w 376"/>
                <a:gd name="T35" fmla="*/ 203 h 563"/>
                <a:gd name="T36" fmla="*/ 187 w 376"/>
                <a:gd name="T37" fmla="*/ 322 h 563"/>
                <a:gd name="T38" fmla="*/ 277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9"/>
                  </a:moveTo>
                  <a:cubicBezTo>
                    <a:pt x="277" y="134"/>
                    <a:pt x="253" y="81"/>
                    <a:pt x="192" y="81"/>
                  </a:cubicBezTo>
                  <a:cubicBezTo>
                    <a:pt x="122" y="81"/>
                    <a:pt x="102" y="142"/>
                    <a:pt x="102" y="203"/>
                  </a:cubicBezTo>
                  <a:cubicBezTo>
                    <a:pt x="102" y="256"/>
                    <a:pt x="130" y="322"/>
                    <a:pt x="187" y="322"/>
                  </a:cubicBezTo>
                  <a:cubicBezTo>
                    <a:pt x="249" y="317"/>
                    <a:pt x="277" y="265"/>
                    <a:pt x="277"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8" name="Freeform 427"/>
            <p:cNvSpPr>
              <a:spLocks noChangeArrowheads="1"/>
            </p:cNvSpPr>
            <p:nvPr/>
          </p:nvSpPr>
          <p:spPr bwMode="auto">
            <a:xfrm>
              <a:off x="1194" y="2946"/>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3" y="330"/>
                    <a:pt x="293" y="313"/>
                    <a:pt x="330" y="289"/>
                  </a:cubicBezTo>
                  <a:lnTo>
                    <a:pt x="330" y="370"/>
                  </a:lnTo>
                  <a:lnTo>
                    <a:pt x="338" y="370"/>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9" name="Freeform 428"/>
            <p:cNvSpPr>
              <a:spLocks noChangeArrowheads="1"/>
            </p:cNvSpPr>
            <p:nvPr/>
          </p:nvSpPr>
          <p:spPr bwMode="auto">
            <a:xfrm>
              <a:off x="1336" y="2945"/>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6"/>
                  </a:moveTo>
                  <a:cubicBezTo>
                    <a:pt x="281" y="326"/>
                    <a:pt x="301" y="256"/>
                    <a:pt x="301" y="191"/>
                  </a:cubicBezTo>
                  <a:cubicBezTo>
                    <a:pt x="301" y="130"/>
                    <a:pt x="269" y="77"/>
                    <a:pt x="204" y="77"/>
                  </a:cubicBezTo>
                  <a:cubicBezTo>
                    <a:pt x="139" y="77"/>
                    <a:pt x="106" y="134"/>
                    <a:pt x="106" y="191"/>
                  </a:cubicBezTo>
                  <a:cubicBezTo>
                    <a:pt x="106" y="256"/>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 name="Freeform 429"/>
            <p:cNvSpPr>
              <a:spLocks noChangeArrowheads="1"/>
            </p:cNvSpPr>
            <p:nvPr/>
          </p:nvSpPr>
          <p:spPr bwMode="auto">
            <a:xfrm>
              <a:off x="1438" y="2905"/>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1" name="Freeform 430"/>
            <p:cNvSpPr>
              <a:spLocks noChangeArrowheads="1"/>
            </p:cNvSpPr>
            <p:nvPr/>
          </p:nvSpPr>
          <p:spPr bwMode="auto">
            <a:xfrm>
              <a:off x="1553" y="2945"/>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0" y="77"/>
                    <a:pt x="90" y="0"/>
                    <a:pt x="204" y="0"/>
                  </a:cubicBezTo>
                  <a:close/>
                  <a:moveTo>
                    <a:pt x="204" y="326"/>
                  </a:moveTo>
                  <a:cubicBezTo>
                    <a:pt x="281" y="326"/>
                    <a:pt x="301" y="256"/>
                    <a:pt x="301" y="191"/>
                  </a:cubicBezTo>
                  <a:cubicBezTo>
                    <a:pt x="301" y="130"/>
                    <a:pt x="269" y="77"/>
                    <a:pt x="204" y="77"/>
                  </a:cubicBezTo>
                  <a:cubicBezTo>
                    <a:pt x="138" y="77"/>
                    <a:pt x="106" y="134"/>
                    <a:pt x="106" y="191"/>
                  </a:cubicBezTo>
                  <a:cubicBezTo>
                    <a:pt x="106" y="256"/>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2" name="Freeform 431"/>
            <p:cNvSpPr>
              <a:spLocks noChangeArrowheads="1"/>
            </p:cNvSpPr>
            <p:nvPr/>
          </p:nvSpPr>
          <p:spPr bwMode="auto">
            <a:xfrm>
              <a:off x="1653" y="2947"/>
              <a:ext cx="90" cy="87"/>
            </a:xfrm>
            <a:custGeom>
              <a:avLst/>
              <a:gdLst>
                <a:gd name="T0" fmla="*/ 0 w 400"/>
                <a:gd name="T1" fmla="*/ 0 h 388"/>
                <a:gd name="T2" fmla="*/ 106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6"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3" name="Freeform 432"/>
            <p:cNvSpPr>
              <a:spLocks noChangeArrowheads="1"/>
            </p:cNvSpPr>
            <p:nvPr/>
          </p:nvSpPr>
          <p:spPr bwMode="auto">
            <a:xfrm>
              <a:off x="1751" y="2946"/>
              <a:ext cx="82" cy="91"/>
            </a:xfrm>
            <a:custGeom>
              <a:avLst/>
              <a:gdLst>
                <a:gd name="T0" fmla="*/ 338 w 364"/>
                <a:gd name="T1" fmla="*/ 370 h 404"/>
                <a:gd name="T2" fmla="*/ 204 w 364"/>
                <a:gd name="T3" fmla="*/ 403 h 404"/>
                <a:gd name="T4" fmla="*/ 0 w 364"/>
                <a:gd name="T5" fmla="*/ 203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73 w 364"/>
                <a:gd name="T21" fmla="*/ 159 h 404"/>
                <a:gd name="T22" fmla="*/ 192 w 364"/>
                <a:gd name="T23" fmla="*/ 69 h 404"/>
                <a:gd name="T24" fmla="*/ 102 w 364"/>
                <a:gd name="T25" fmla="*/ 159 h 404"/>
                <a:gd name="T26" fmla="*/ 273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1"/>
                    <a:pt x="261" y="403"/>
                    <a:pt x="204" y="403"/>
                  </a:cubicBezTo>
                  <a:cubicBezTo>
                    <a:pt x="78" y="403"/>
                    <a:pt x="0" y="330"/>
                    <a:pt x="0" y="203"/>
                  </a:cubicBezTo>
                  <a:cubicBezTo>
                    <a:pt x="0" y="94"/>
                    <a:pt x="61" y="0"/>
                    <a:pt x="180" y="0"/>
                  </a:cubicBezTo>
                  <a:cubicBezTo>
                    <a:pt x="322" y="0"/>
                    <a:pt x="363" y="98"/>
                    <a:pt x="363" y="232"/>
                  </a:cubicBezTo>
                  <a:lnTo>
                    <a:pt x="94" y="232"/>
                  </a:lnTo>
                  <a:cubicBezTo>
                    <a:pt x="98" y="293"/>
                    <a:pt x="143" y="330"/>
                    <a:pt x="204" y="330"/>
                  </a:cubicBezTo>
                  <a:cubicBezTo>
                    <a:pt x="253" y="330"/>
                    <a:pt x="294" y="313"/>
                    <a:pt x="330" y="289"/>
                  </a:cubicBezTo>
                  <a:lnTo>
                    <a:pt x="330" y="370"/>
                  </a:lnTo>
                  <a:lnTo>
                    <a:pt x="338" y="370"/>
                  </a:lnTo>
                  <a:close/>
                  <a:moveTo>
                    <a:pt x="273" y="159"/>
                  </a:moveTo>
                  <a:cubicBezTo>
                    <a:pt x="269" y="110"/>
                    <a:pt x="249" y="69"/>
                    <a:pt x="192" y="69"/>
                  </a:cubicBezTo>
                  <a:cubicBezTo>
                    <a:pt x="135"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4" name="Freeform 433"/>
            <p:cNvSpPr>
              <a:spLocks noChangeArrowheads="1"/>
            </p:cNvSpPr>
            <p:nvPr/>
          </p:nvSpPr>
          <p:spPr bwMode="auto">
            <a:xfrm>
              <a:off x="1852" y="2945"/>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3"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5" name="Freeform 434"/>
            <p:cNvSpPr>
              <a:spLocks noChangeArrowheads="1"/>
            </p:cNvSpPr>
            <p:nvPr/>
          </p:nvSpPr>
          <p:spPr bwMode="auto">
            <a:xfrm>
              <a:off x="1913" y="2945"/>
              <a:ext cx="78" cy="91"/>
            </a:xfrm>
            <a:custGeom>
              <a:avLst/>
              <a:gdLst>
                <a:gd name="T0" fmla="*/ 41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8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5" y="155"/>
                    <a:pt x="195" y="155"/>
                  </a:cubicBezTo>
                  <a:lnTo>
                    <a:pt x="252" y="155"/>
                  </a:lnTo>
                  <a:cubicBezTo>
                    <a:pt x="252" y="93"/>
                    <a:pt x="224" y="73"/>
                    <a:pt x="167" y="73"/>
                  </a:cubicBezTo>
                  <a:cubicBezTo>
                    <a:pt x="126" y="73"/>
                    <a:pt x="81" y="89"/>
                    <a:pt x="49" y="114"/>
                  </a:cubicBezTo>
                  <a:lnTo>
                    <a:pt x="41" y="28"/>
                  </a:lnTo>
                  <a:close/>
                  <a:moveTo>
                    <a:pt x="159" y="330"/>
                  </a:moveTo>
                  <a:cubicBezTo>
                    <a:pt x="191" y="330"/>
                    <a:pt x="212" y="317"/>
                    <a:pt x="228" y="297"/>
                  </a:cubicBezTo>
                  <a:cubicBezTo>
                    <a:pt x="244" y="277"/>
                    <a:pt x="248" y="248"/>
                    <a:pt x="248" y="216"/>
                  </a:cubicBezTo>
                  <a:lnTo>
                    <a:pt x="204" y="216"/>
                  </a:lnTo>
                  <a:cubicBezTo>
                    <a:pt x="159" y="216"/>
                    <a:pt x="94" y="224"/>
                    <a:pt x="94" y="281"/>
                  </a:cubicBezTo>
                  <a:cubicBezTo>
                    <a:pt x="98"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6" name="Freeform 435"/>
            <p:cNvSpPr>
              <a:spLocks noChangeArrowheads="1"/>
            </p:cNvSpPr>
            <p:nvPr/>
          </p:nvSpPr>
          <p:spPr bwMode="auto">
            <a:xfrm>
              <a:off x="2013" y="2907"/>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7" name="Freeform 436"/>
            <p:cNvSpPr>
              <a:spLocks noChangeArrowheads="1"/>
            </p:cNvSpPr>
            <p:nvPr/>
          </p:nvSpPr>
          <p:spPr bwMode="auto">
            <a:xfrm>
              <a:off x="2060" y="2907"/>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8" name="Freeform 437"/>
            <p:cNvSpPr>
              <a:spLocks noChangeArrowheads="1"/>
            </p:cNvSpPr>
            <p:nvPr/>
          </p:nvSpPr>
          <p:spPr bwMode="auto">
            <a:xfrm>
              <a:off x="2156" y="2917"/>
              <a:ext cx="100" cy="117"/>
            </a:xfrm>
            <a:custGeom>
              <a:avLst/>
              <a:gdLst>
                <a:gd name="T0" fmla="*/ 0 w 445"/>
                <a:gd name="T1" fmla="*/ 0 h 522"/>
                <a:gd name="T2" fmla="*/ 142 w 445"/>
                <a:gd name="T3" fmla="*/ 0 h 522"/>
                <a:gd name="T4" fmla="*/ 444 w 445"/>
                <a:gd name="T5" fmla="*/ 260 h 522"/>
                <a:gd name="T6" fmla="*/ 142 w 445"/>
                <a:gd name="T7" fmla="*/ 521 h 522"/>
                <a:gd name="T8" fmla="*/ 0 w 445"/>
                <a:gd name="T9" fmla="*/ 521 h 522"/>
                <a:gd name="T10" fmla="*/ 0 w 445"/>
                <a:gd name="T11" fmla="*/ 0 h 522"/>
                <a:gd name="T12" fmla="*/ 106 w 445"/>
                <a:gd name="T13" fmla="*/ 439 h 522"/>
                <a:gd name="T14" fmla="*/ 163 w 445"/>
                <a:gd name="T15" fmla="*/ 439 h 522"/>
                <a:gd name="T16" fmla="*/ 334 w 445"/>
                <a:gd name="T17" fmla="*/ 260 h 522"/>
                <a:gd name="T18" fmla="*/ 163 w 445"/>
                <a:gd name="T19" fmla="*/ 81 h 522"/>
                <a:gd name="T20" fmla="*/ 106 w 445"/>
                <a:gd name="T21" fmla="*/ 81 h 522"/>
                <a:gd name="T22" fmla="*/ 106 w 445"/>
                <a:gd name="T2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2" y="0"/>
                  </a:lnTo>
                  <a:cubicBezTo>
                    <a:pt x="301" y="0"/>
                    <a:pt x="444" y="52"/>
                    <a:pt x="444" y="260"/>
                  </a:cubicBezTo>
                  <a:cubicBezTo>
                    <a:pt x="444" y="467"/>
                    <a:pt x="301" y="521"/>
                    <a:pt x="142" y="521"/>
                  </a:cubicBezTo>
                  <a:lnTo>
                    <a:pt x="0" y="521"/>
                  </a:lnTo>
                  <a:lnTo>
                    <a:pt x="0" y="0"/>
                  </a:lnTo>
                  <a:close/>
                  <a:moveTo>
                    <a:pt x="106" y="439"/>
                  </a:moveTo>
                  <a:lnTo>
                    <a:pt x="163" y="439"/>
                  </a:lnTo>
                  <a:cubicBezTo>
                    <a:pt x="252" y="439"/>
                    <a:pt x="334" y="374"/>
                    <a:pt x="334" y="260"/>
                  </a:cubicBezTo>
                  <a:cubicBezTo>
                    <a:pt x="334" y="146"/>
                    <a:pt x="248" y="81"/>
                    <a:pt x="163" y="81"/>
                  </a:cubicBezTo>
                  <a:lnTo>
                    <a:pt x="106" y="81"/>
                  </a:lnTo>
                  <a:lnTo>
                    <a:pt x="106"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9" name="Freeform 438"/>
            <p:cNvSpPr>
              <a:spLocks noChangeArrowheads="1"/>
            </p:cNvSpPr>
            <p:nvPr/>
          </p:nvSpPr>
          <p:spPr bwMode="auto">
            <a:xfrm>
              <a:off x="2275" y="2914"/>
              <a:ext cx="76" cy="122"/>
            </a:xfrm>
            <a:custGeom>
              <a:avLst/>
              <a:gdLst>
                <a:gd name="T0" fmla="*/ 297 w 339"/>
                <a:gd name="T1" fmla="*/ 106 h 543"/>
                <a:gd name="T2" fmla="*/ 191 w 339"/>
                <a:gd name="T3" fmla="*/ 82 h 543"/>
                <a:gd name="T4" fmla="*/ 110 w 339"/>
                <a:gd name="T5" fmla="*/ 155 h 543"/>
                <a:gd name="T6" fmla="*/ 338 w 339"/>
                <a:gd name="T7" fmla="*/ 383 h 543"/>
                <a:gd name="T8" fmla="*/ 143 w 339"/>
                <a:gd name="T9" fmla="*/ 542 h 543"/>
                <a:gd name="T10" fmla="*/ 8 w 339"/>
                <a:gd name="T11" fmla="*/ 522 h 543"/>
                <a:gd name="T12" fmla="*/ 16 w 339"/>
                <a:gd name="T13" fmla="*/ 428 h 543"/>
                <a:gd name="T14" fmla="*/ 134 w 339"/>
                <a:gd name="T15" fmla="*/ 461 h 543"/>
                <a:gd name="T16" fmla="*/ 228 w 339"/>
                <a:gd name="T17" fmla="*/ 391 h 543"/>
                <a:gd name="T18" fmla="*/ 0 w 339"/>
                <a:gd name="T19" fmla="*/ 159 h 543"/>
                <a:gd name="T20" fmla="*/ 183 w 339"/>
                <a:gd name="T21" fmla="*/ 0 h 543"/>
                <a:gd name="T22" fmla="*/ 310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7" y="82"/>
                    <a:pt x="191" y="82"/>
                  </a:cubicBezTo>
                  <a:cubicBezTo>
                    <a:pt x="154" y="82"/>
                    <a:pt x="110" y="98"/>
                    <a:pt x="110" y="155"/>
                  </a:cubicBezTo>
                  <a:cubicBezTo>
                    <a:pt x="110" y="245"/>
                    <a:pt x="338" y="208"/>
                    <a:pt x="338" y="383"/>
                  </a:cubicBezTo>
                  <a:cubicBezTo>
                    <a:pt x="338" y="497"/>
                    <a:pt x="248" y="542"/>
                    <a:pt x="143" y="542"/>
                  </a:cubicBezTo>
                  <a:cubicBezTo>
                    <a:pt x="86" y="542"/>
                    <a:pt x="61" y="534"/>
                    <a:pt x="8" y="522"/>
                  </a:cubicBezTo>
                  <a:lnTo>
                    <a:pt x="16" y="428"/>
                  </a:lnTo>
                  <a:cubicBezTo>
                    <a:pt x="53" y="448"/>
                    <a:pt x="93" y="461"/>
                    <a:pt x="134" y="461"/>
                  </a:cubicBezTo>
                  <a:cubicBezTo>
                    <a:pt x="174" y="461"/>
                    <a:pt x="228" y="440"/>
                    <a:pt x="228" y="391"/>
                  </a:cubicBezTo>
                  <a:cubicBezTo>
                    <a:pt x="228" y="294"/>
                    <a:pt x="0" y="334"/>
                    <a:pt x="0" y="159"/>
                  </a:cubicBezTo>
                  <a:cubicBezTo>
                    <a:pt x="0" y="41"/>
                    <a:pt x="90" y="0"/>
                    <a:pt x="183" y="0"/>
                  </a:cubicBezTo>
                  <a:cubicBezTo>
                    <a:pt x="228" y="0"/>
                    <a:pt x="269" y="4"/>
                    <a:pt x="310"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0" name="Freeform 439"/>
            <p:cNvSpPr>
              <a:spLocks noChangeArrowheads="1"/>
            </p:cNvSpPr>
            <p:nvPr/>
          </p:nvSpPr>
          <p:spPr bwMode="auto">
            <a:xfrm>
              <a:off x="2372" y="2917"/>
              <a:ext cx="80" cy="118"/>
            </a:xfrm>
            <a:custGeom>
              <a:avLst/>
              <a:gdLst>
                <a:gd name="T0" fmla="*/ 134 w 355"/>
                <a:gd name="T1" fmla="*/ 0 h 526"/>
                <a:gd name="T2" fmla="*/ 354 w 355"/>
                <a:gd name="T3" fmla="*/ 158 h 526"/>
                <a:gd name="T4" fmla="*/ 150 w 355"/>
                <a:gd name="T5" fmla="*/ 325 h 526"/>
                <a:gd name="T6" fmla="*/ 105 w 355"/>
                <a:gd name="T7" fmla="*/ 325 h 526"/>
                <a:gd name="T8" fmla="*/ 105 w 355"/>
                <a:gd name="T9" fmla="*/ 525 h 526"/>
                <a:gd name="T10" fmla="*/ 0 w 355"/>
                <a:gd name="T11" fmla="*/ 525 h 526"/>
                <a:gd name="T12" fmla="*/ 0 w 355"/>
                <a:gd name="T13" fmla="*/ 0 h 526"/>
                <a:gd name="T14" fmla="*/ 134 w 355"/>
                <a:gd name="T15" fmla="*/ 0 h 526"/>
                <a:gd name="T16" fmla="*/ 105 w 355"/>
                <a:gd name="T17" fmla="*/ 240 h 526"/>
                <a:gd name="T18" fmla="*/ 142 w 355"/>
                <a:gd name="T19" fmla="*/ 240 h 526"/>
                <a:gd name="T20" fmla="*/ 240 w 355"/>
                <a:gd name="T21" fmla="*/ 162 h 526"/>
                <a:gd name="T22" fmla="*/ 142 w 355"/>
                <a:gd name="T23" fmla="*/ 81 h 526"/>
                <a:gd name="T24" fmla="*/ 105 w 355"/>
                <a:gd name="T25" fmla="*/ 81 h 526"/>
                <a:gd name="T26" fmla="*/ 105 w 355"/>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6">
                  <a:moveTo>
                    <a:pt x="134" y="0"/>
                  </a:moveTo>
                  <a:cubicBezTo>
                    <a:pt x="248" y="0"/>
                    <a:pt x="354" y="32"/>
                    <a:pt x="354" y="158"/>
                  </a:cubicBezTo>
                  <a:cubicBezTo>
                    <a:pt x="354" y="281"/>
                    <a:pt x="264" y="325"/>
                    <a:pt x="150" y="325"/>
                  </a:cubicBezTo>
                  <a:lnTo>
                    <a:pt x="105" y="325"/>
                  </a:lnTo>
                  <a:lnTo>
                    <a:pt x="105" y="525"/>
                  </a:lnTo>
                  <a:lnTo>
                    <a:pt x="0" y="525"/>
                  </a:lnTo>
                  <a:lnTo>
                    <a:pt x="0" y="0"/>
                  </a:lnTo>
                  <a:lnTo>
                    <a:pt x="134" y="0"/>
                  </a:lnTo>
                  <a:close/>
                  <a:moveTo>
                    <a:pt x="105" y="240"/>
                  </a:moveTo>
                  <a:lnTo>
                    <a:pt x="142" y="240"/>
                  </a:lnTo>
                  <a:cubicBezTo>
                    <a:pt x="195" y="240"/>
                    <a:pt x="240" y="223"/>
                    <a:pt x="240" y="162"/>
                  </a:cubicBezTo>
                  <a:cubicBezTo>
                    <a:pt x="240" y="100"/>
                    <a:pt x="195" y="81"/>
                    <a:pt x="142" y="81"/>
                  </a:cubicBezTo>
                  <a:lnTo>
                    <a:pt x="105" y="81"/>
                  </a:lnTo>
                  <a:lnTo>
                    <a:pt x="105"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1" name="Freeform 440"/>
            <p:cNvSpPr>
              <a:spLocks noChangeArrowheads="1"/>
            </p:cNvSpPr>
            <p:nvPr/>
          </p:nvSpPr>
          <p:spPr bwMode="auto">
            <a:xfrm>
              <a:off x="2504" y="2947"/>
              <a:ext cx="90" cy="87"/>
            </a:xfrm>
            <a:custGeom>
              <a:avLst/>
              <a:gdLst>
                <a:gd name="T0" fmla="*/ 0 w 400"/>
                <a:gd name="T1" fmla="*/ 0 h 388"/>
                <a:gd name="T2" fmla="*/ 106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6"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2" name="Freeform 441"/>
            <p:cNvSpPr>
              <a:spLocks noChangeArrowheads="1"/>
            </p:cNvSpPr>
            <p:nvPr/>
          </p:nvSpPr>
          <p:spPr bwMode="auto">
            <a:xfrm>
              <a:off x="2602" y="2945"/>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6 w 347"/>
                <a:gd name="T29" fmla="*/ 73 h 404"/>
                <a:gd name="T30" fmla="*/ 48 w 347"/>
                <a:gd name="T31" fmla="*/ 114 h 404"/>
                <a:gd name="T32" fmla="*/ 40 w 347"/>
                <a:gd name="T33" fmla="*/ 28 h 404"/>
                <a:gd name="T34" fmla="*/ 158 w 347"/>
                <a:gd name="T35" fmla="*/ 330 h 404"/>
                <a:gd name="T36" fmla="*/ 228 w 347"/>
                <a:gd name="T37" fmla="*/ 297 h 404"/>
                <a:gd name="T38" fmla="*/ 248 w 347"/>
                <a:gd name="T39" fmla="*/ 216 h 404"/>
                <a:gd name="T40" fmla="*/ 207 w 347"/>
                <a:gd name="T41" fmla="*/ 216 h 404"/>
                <a:gd name="T42" fmla="*/ 97 w 347"/>
                <a:gd name="T43" fmla="*/ 281 h 404"/>
                <a:gd name="T44" fmla="*/ 158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1" y="159"/>
                    <a:pt x="154" y="155"/>
                    <a:pt x="195" y="155"/>
                  </a:cubicBezTo>
                  <a:lnTo>
                    <a:pt x="252" y="155"/>
                  </a:lnTo>
                  <a:cubicBezTo>
                    <a:pt x="252" y="93"/>
                    <a:pt x="223" y="73"/>
                    <a:pt x="166" y="73"/>
                  </a:cubicBezTo>
                  <a:cubicBezTo>
                    <a:pt x="126" y="73"/>
                    <a:pt x="81" y="89"/>
                    <a:pt x="48" y="114"/>
                  </a:cubicBezTo>
                  <a:lnTo>
                    <a:pt x="40" y="28"/>
                  </a:lnTo>
                  <a:close/>
                  <a:moveTo>
                    <a:pt x="158" y="330"/>
                  </a:moveTo>
                  <a:cubicBezTo>
                    <a:pt x="191" y="330"/>
                    <a:pt x="211" y="317"/>
                    <a:pt x="228" y="297"/>
                  </a:cubicBezTo>
                  <a:cubicBezTo>
                    <a:pt x="244" y="277"/>
                    <a:pt x="248" y="248"/>
                    <a:pt x="248" y="216"/>
                  </a:cubicBezTo>
                  <a:lnTo>
                    <a:pt x="207" y="216"/>
                  </a:lnTo>
                  <a:cubicBezTo>
                    <a:pt x="162" y="216"/>
                    <a:pt x="97" y="224"/>
                    <a:pt x="97" y="281"/>
                  </a:cubicBezTo>
                  <a:cubicBezTo>
                    <a:pt x="93" y="317"/>
                    <a:pt x="122" y="330"/>
                    <a:pt x="158"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3" name="Freeform 442"/>
            <p:cNvSpPr>
              <a:spLocks noChangeArrowheads="1"/>
            </p:cNvSpPr>
            <p:nvPr/>
          </p:nvSpPr>
          <p:spPr bwMode="auto">
            <a:xfrm>
              <a:off x="2697" y="2946"/>
              <a:ext cx="66" cy="91"/>
            </a:xfrm>
            <a:custGeom>
              <a:avLst/>
              <a:gdLst>
                <a:gd name="T0" fmla="*/ 277 w 294"/>
                <a:gd name="T1" fmla="*/ 89 h 404"/>
                <a:gd name="T2" fmla="*/ 207 w 294"/>
                <a:gd name="T3" fmla="*/ 77 h 404"/>
                <a:gd name="T4" fmla="*/ 106 w 294"/>
                <a:gd name="T5" fmla="*/ 199 h 404"/>
                <a:gd name="T6" fmla="*/ 212 w 294"/>
                <a:gd name="T7" fmla="*/ 326 h 404"/>
                <a:gd name="T8" fmla="*/ 289 w 294"/>
                <a:gd name="T9" fmla="*/ 309 h 404"/>
                <a:gd name="T10" fmla="*/ 293 w 294"/>
                <a:gd name="T11" fmla="*/ 391 h 404"/>
                <a:gd name="T12" fmla="*/ 191 w 294"/>
                <a:gd name="T13" fmla="*/ 403 h 404"/>
                <a:gd name="T14" fmla="*/ 0 w 294"/>
                <a:gd name="T15" fmla="*/ 199 h 404"/>
                <a:gd name="T16" fmla="*/ 187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0" y="81"/>
                    <a:pt x="240" y="77"/>
                    <a:pt x="207" y="77"/>
                  </a:cubicBezTo>
                  <a:cubicBezTo>
                    <a:pt x="146" y="77"/>
                    <a:pt x="106" y="126"/>
                    <a:pt x="106" y="199"/>
                  </a:cubicBezTo>
                  <a:cubicBezTo>
                    <a:pt x="106" y="269"/>
                    <a:pt x="138" y="326"/>
                    <a:pt x="212" y="326"/>
                  </a:cubicBezTo>
                  <a:cubicBezTo>
                    <a:pt x="240" y="326"/>
                    <a:pt x="273" y="313"/>
                    <a:pt x="289" y="309"/>
                  </a:cubicBezTo>
                  <a:lnTo>
                    <a:pt x="293" y="391"/>
                  </a:lnTo>
                  <a:cubicBezTo>
                    <a:pt x="264" y="399"/>
                    <a:pt x="232" y="403"/>
                    <a:pt x="191" y="403"/>
                  </a:cubicBezTo>
                  <a:cubicBezTo>
                    <a:pt x="65" y="403"/>
                    <a:pt x="0" y="318"/>
                    <a:pt x="0" y="199"/>
                  </a:cubicBezTo>
                  <a:cubicBezTo>
                    <a:pt x="0" y="89"/>
                    <a:pt x="65" y="0"/>
                    <a:pt x="187" y="0"/>
                  </a:cubicBezTo>
                  <a:cubicBezTo>
                    <a:pt x="228" y="0"/>
                    <a:pt x="256"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4" name="Freeform 443"/>
            <p:cNvSpPr>
              <a:spLocks noChangeArrowheads="1"/>
            </p:cNvSpPr>
            <p:nvPr/>
          </p:nvSpPr>
          <p:spPr bwMode="auto">
            <a:xfrm>
              <a:off x="2772" y="2945"/>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1" y="159"/>
                    <a:pt x="154" y="155"/>
                    <a:pt x="195" y="155"/>
                  </a:cubicBezTo>
                  <a:lnTo>
                    <a:pt x="252" y="155"/>
                  </a:lnTo>
                  <a:cubicBezTo>
                    <a:pt x="252" y="93"/>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5" name="Freeform 444"/>
            <p:cNvSpPr>
              <a:spLocks noChangeArrowheads="1"/>
            </p:cNvSpPr>
            <p:nvPr/>
          </p:nvSpPr>
          <p:spPr bwMode="auto">
            <a:xfrm>
              <a:off x="2870" y="2945"/>
              <a:ext cx="81" cy="89"/>
            </a:xfrm>
            <a:custGeom>
              <a:avLst/>
              <a:gdLst>
                <a:gd name="T0" fmla="*/ 8 w 360"/>
                <a:gd name="T1" fmla="*/ 8 h 396"/>
                <a:gd name="T2" fmla="*/ 102 w 360"/>
                <a:gd name="T3" fmla="*/ 8 h 396"/>
                <a:gd name="T4" fmla="*/ 102 w 360"/>
                <a:gd name="T5" fmla="*/ 61 h 396"/>
                <a:gd name="T6" fmla="*/ 102 w 360"/>
                <a:gd name="T7" fmla="*/ 61 h 396"/>
                <a:gd name="T8" fmla="*/ 228 w 360"/>
                <a:gd name="T9" fmla="*/ 0 h 396"/>
                <a:gd name="T10" fmla="*/ 359 w 360"/>
                <a:gd name="T11" fmla="*/ 150 h 396"/>
                <a:gd name="T12" fmla="*/ 359 w 360"/>
                <a:gd name="T13" fmla="*/ 395 h 396"/>
                <a:gd name="T14" fmla="*/ 257 w 360"/>
                <a:gd name="T15" fmla="*/ 395 h 396"/>
                <a:gd name="T16" fmla="*/ 257 w 360"/>
                <a:gd name="T17" fmla="*/ 187 h 396"/>
                <a:gd name="T18" fmla="*/ 192 w 360"/>
                <a:gd name="T19" fmla="*/ 77 h 396"/>
                <a:gd name="T20" fmla="*/ 102 w 360"/>
                <a:gd name="T21" fmla="*/ 203 h 396"/>
                <a:gd name="T22" fmla="*/ 102 w 360"/>
                <a:gd name="T23" fmla="*/ 391 h 396"/>
                <a:gd name="T24" fmla="*/ 0 w 360"/>
                <a:gd name="T25" fmla="*/ 391 h 396"/>
                <a:gd name="T26" fmla="*/ 0 w 360"/>
                <a:gd name="T27" fmla="*/ 8 h 396"/>
                <a:gd name="T28" fmla="*/ 8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8" y="8"/>
                  </a:moveTo>
                  <a:lnTo>
                    <a:pt x="102" y="8"/>
                  </a:lnTo>
                  <a:lnTo>
                    <a:pt x="102" y="61"/>
                  </a:lnTo>
                  <a:lnTo>
                    <a:pt x="102" y="61"/>
                  </a:lnTo>
                  <a:cubicBezTo>
                    <a:pt x="135" y="16"/>
                    <a:pt x="175" y="0"/>
                    <a:pt x="228" y="0"/>
                  </a:cubicBezTo>
                  <a:cubicBezTo>
                    <a:pt x="318" y="0"/>
                    <a:pt x="359" y="65"/>
                    <a:pt x="359" y="150"/>
                  </a:cubicBezTo>
                  <a:lnTo>
                    <a:pt x="359" y="395"/>
                  </a:lnTo>
                  <a:lnTo>
                    <a:pt x="257" y="395"/>
                  </a:lnTo>
                  <a:lnTo>
                    <a:pt x="257" y="187"/>
                  </a:lnTo>
                  <a:cubicBezTo>
                    <a:pt x="257" y="138"/>
                    <a:pt x="257" y="77"/>
                    <a:pt x="192"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6" name="Freeform 445"/>
            <p:cNvSpPr>
              <a:spLocks noChangeArrowheads="1"/>
            </p:cNvSpPr>
            <p:nvPr/>
          </p:nvSpPr>
          <p:spPr bwMode="auto">
            <a:xfrm>
              <a:off x="2970" y="2946"/>
              <a:ext cx="66" cy="91"/>
            </a:xfrm>
            <a:custGeom>
              <a:avLst/>
              <a:gdLst>
                <a:gd name="T0" fmla="*/ 277 w 294"/>
                <a:gd name="T1" fmla="*/ 89 h 404"/>
                <a:gd name="T2" fmla="*/ 208 w 294"/>
                <a:gd name="T3" fmla="*/ 77 h 404"/>
                <a:gd name="T4" fmla="*/ 106 w 294"/>
                <a:gd name="T5" fmla="*/ 199 h 404"/>
                <a:gd name="T6" fmla="*/ 212 w 294"/>
                <a:gd name="T7" fmla="*/ 326 h 404"/>
                <a:gd name="T8" fmla="*/ 289 w 294"/>
                <a:gd name="T9" fmla="*/ 309 h 404"/>
                <a:gd name="T10" fmla="*/ 293 w 294"/>
                <a:gd name="T11" fmla="*/ 391 h 404"/>
                <a:gd name="T12" fmla="*/ 191 w 294"/>
                <a:gd name="T13" fmla="*/ 403 h 404"/>
                <a:gd name="T14" fmla="*/ 0 w 294"/>
                <a:gd name="T15" fmla="*/ 199 h 404"/>
                <a:gd name="T16" fmla="*/ 187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0" y="77"/>
                    <a:pt x="208" y="77"/>
                  </a:cubicBezTo>
                  <a:cubicBezTo>
                    <a:pt x="147" y="77"/>
                    <a:pt x="106" y="126"/>
                    <a:pt x="106" y="199"/>
                  </a:cubicBezTo>
                  <a:cubicBezTo>
                    <a:pt x="106" y="269"/>
                    <a:pt x="138" y="326"/>
                    <a:pt x="212" y="326"/>
                  </a:cubicBezTo>
                  <a:cubicBezTo>
                    <a:pt x="240" y="326"/>
                    <a:pt x="273" y="313"/>
                    <a:pt x="289" y="309"/>
                  </a:cubicBezTo>
                  <a:lnTo>
                    <a:pt x="293" y="391"/>
                  </a:lnTo>
                  <a:cubicBezTo>
                    <a:pt x="265" y="399"/>
                    <a:pt x="232" y="403"/>
                    <a:pt x="191" y="403"/>
                  </a:cubicBezTo>
                  <a:cubicBezTo>
                    <a:pt x="65" y="403"/>
                    <a:pt x="0" y="318"/>
                    <a:pt x="0" y="199"/>
                  </a:cubicBezTo>
                  <a:cubicBezTo>
                    <a:pt x="0" y="89"/>
                    <a:pt x="65" y="0"/>
                    <a:pt x="187"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7" name="Freeform 446"/>
            <p:cNvSpPr>
              <a:spLocks noChangeArrowheads="1"/>
            </p:cNvSpPr>
            <p:nvPr/>
          </p:nvSpPr>
          <p:spPr bwMode="auto">
            <a:xfrm>
              <a:off x="3043" y="2948"/>
              <a:ext cx="89" cy="125"/>
            </a:xfrm>
            <a:custGeom>
              <a:avLst/>
              <a:gdLst>
                <a:gd name="T0" fmla="*/ 199 w 396"/>
                <a:gd name="T1" fmla="*/ 281 h 555"/>
                <a:gd name="T2" fmla="*/ 199 w 396"/>
                <a:gd name="T3" fmla="*/ 281 h 555"/>
                <a:gd name="T4" fmla="*/ 293 w 396"/>
                <a:gd name="T5" fmla="*/ 0 h 555"/>
                <a:gd name="T6" fmla="*/ 395 w 396"/>
                <a:gd name="T7" fmla="*/ 0 h 555"/>
                <a:gd name="T8" fmla="*/ 248 w 396"/>
                <a:gd name="T9" fmla="*/ 383 h 555"/>
                <a:gd name="T10" fmla="*/ 89 w 396"/>
                <a:gd name="T11" fmla="*/ 554 h 555"/>
                <a:gd name="T12" fmla="*/ 20 w 396"/>
                <a:gd name="T13" fmla="*/ 542 h 555"/>
                <a:gd name="T14" fmla="*/ 28 w 396"/>
                <a:gd name="T15" fmla="*/ 468 h 555"/>
                <a:gd name="T16" fmla="*/ 81 w 396"/>
                <a:gd name="T17" fmla="*/ 476 h 555"/>
                <a:gd name="T18" fmla="*/ 146 w 396"/>
                <a:gd name="T19" fmla="*/ 407 h 555"/>
                <a:gd name="T20" fmla="*/ 0 w 396"/>
                <a:gd name="T21" fmla="*/ 0 h 555"/>
                <a:gd name="T22" fmla="*/ 110 w 396"/>
                <a:gd name="T23" fmla="*/ 0 h 555"/>
                <a:gd name="T24" fmla="*/ 199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199" y="281"/>
                  </a:moveTo>
                  <a:lnTo>
                    <a:pt x="199" y="281"/>
                  </a:lnTo>
                  <a:lnTo>
                    <a:pt x="293" y="0"/>
                  </a:lnTo>
                  <a:lnTo>
                    <a:pt x="395" y="0"/>
                  </a:lnTo>
                  <a:lnTo>
                    <a:pt x="248" y="383"/>
                  </a:lnTo>
                  <a:cubicBezTo>
                    <a:pt x="216" y="468"/>
                    <a:pt x="191" y="554"/>
                    <a:pt x="89" y="554"/>
                  </a:cubicBezTo>
                  <a:cubicBezTo>
                    <a:pt x="65" y="554"/>
                    <a:pt x="40" y="550"/>
                    <a:pt x="20" y="542"/>
                  </a:cubicBezTo>
                  <a:lnTo>
                    <a:pt x="28" y="468"/>
                  </a:lnTo>
                  <a:cubicBezTo>
                    <a:pt x="40" y="472"/>
                    <a:pt x="57" y="476"/>
                    <a:pt x="81" y="476"/>
                  </a:cubicBezTo>
                  <a:cubicBezTo>
                    <a:pt x="122" y="476"/>
                    <a:pt x="146" y="448"/>
                    <a:pt x="146" y="407"/>
                  </a:cubicBezTo>
                  <a:lnTo>
                    <a:pt x="0" y="0"/>
                  </a:lnTo>
                  <a:lnTo>
                    <a:pt x="110" y="0"/>
                  </a:lnTo>
                  <a:lnTo>
                    <a:pt x="199"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8" name="Freeform 447"/>
            <p:cNvSpPr>
              <a:spLocks noChangeArrowheads="1"/>
            </p:cNvSpPr>
            <p:nvPr/>
          </p:nvSpPr>
          <p:spPr bwMode="auto">
            <a:xfrm>
              <a:off x="409" y="3284"/>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2 h 526"/>
                <a:gd name="T26" fmla="*/ 106 w 359"/>
                <a:gd name="T27" fmla="*/ 82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0"/>
                  </a:moveTo>
                  <a:lnTo>
                    <a:pt x="147" y="240"/>
                  </a:lnTo>
                  <a:cubicBezTo>
                    <a:pt x="200" y="240"/>
                    <a:pt x="244" y="224"/>
                    <a:pt x="244" y="163"/>
                  </a:cubicBezTo>
                  <a:cubicBezTo>
                    <a:pt x="244" y="102"/>
                    <a:pt x="200" y="82"/>
                    <a:pt x="147" y="82"/>
                  </a:cubicBezTo>
                  <a:lnTo>
                    <a:pt x="106" y="82"/>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9" name="Freeform 448"/>
            <p:cNvSpPr>
              <a:spLocks noChangeArrowheads="1"/>
            </p:cNvSpPr>
            <p:nvPr/>
          </p:nvSpPr>
          <p:spPr bwMode="auto">
            <a:xfrm>
              <a:off x="498" y="3313"/>
              <a:ext cx="81" cy="91"/>
            </a:xfrm>
            <a:custGeom>
              <a:avLst/>
              <a:gdLst>
                <a:gd name="T0" fmla="*/ 338 w 363"/>
                <a:gd name="T1" fmla="*/ 371 h 405"/>
                <a:gd name="T2" fmla="*/ 204 w 363"/>
                <a:gd name="T3" fmla="*/ 404 h 405"/>
                <a:gd name="T4" fmla="*/ 0 w 363"/>
                <a:gd name="T5" fmla="*/ 204 h 405"/>
                <a:gd name="T6" fmla="*/ 179 w 363"/>
                <a:gd name="T7" fmla="*/ 0 h 405"/>
                <a:gd name="T8" fmla="*/ 362 w 363"/>
                <a:gd name="T9" fmla="*/ 233 h 405"/>
                <a:gd name="T10" fmla="*/ 94 w 363"/>
                <a:gd name="T11" fmla="*/ 233 h 405"/>
                <a:gd name="T12" fmla="*/ 204 w 363"/>
                <a:gd name="T13" fmla="*/ 330 h 405"/>
                <a:gd name="T14" fmla="*/ 330 w 363"/>
                <a:gd name="T15" fmla="*/ 290 h 405"/>
                <a:gd name="T16" fmla="*/ 330 w 363"/>
                <a:gd name="T17" fmla="*/ 371 h 405"/>
                <a:gd name="T18" fmla="*/ 338 w 363"/>
                <a:gd name="T19" fmla="*/ 371 h 405"/>
                <a:gd name="T20" fmla="*/ 269 w 363"/>
                <a:gd name="T21" fmla="*/ 163 h 405"/>
                <a:gd name="T22" fmla="*/ 187 w 363"/>
                <a:gd name="T23" fmla="*/ 74 h 405"/>
                <a:gd name="T24" fmla="*/ 98 w 363"/>
                <a:gd name="T25" fmla="*/ 163 h 405"/>
                <a:gd name="T26" fmla="*/ 269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1" y="404"/>
                    <a:pt x="204" y="404"/>
                  </a:cubicBezTo>
                  <a:cubicBezTo>
                    <a:pt x="77" y="404"/>
                    <a:pt x="0" y="330"/>
                    <a:pt x="0" y="204"/>
                  </a:cubicBezTo>
                  <a:cubicBezTo>
                    <a:pt x="0" y="94"/>
                    <a:pt x="61" y="0"/>
                    <a:pt x="179" y="0"/>
                  </a:cubicBezTo>
                  <a:cubicBezTo>
                    <a:pt x="322" y="0"/>
                    <a:pt x="362" y="98"/>
                    <a:pt x="362" y="233"/>
                  </a:cubicBezTo>
                  <a:lnTo>
                    <a:pt x="94" y="233"/>
                  </a:lnTo>
                  <a:cubicBezTo>
                    <a:pt x="98" y="294"/>
                    <a:pt x="143" y="330"/>
                    <a:pt x="204" y="330"/>
                  </a:cubicBezTo>
                  <a:cubicBezTo>
                    <a:pt x="252" y="330"/>
                    <a:pt x="293" y="314"/>
                    <a:pt x="330" y="290"/>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0" name="Freeform 449"/>
            <p:cNvSpPr>
              <a:spLocks noChangeArrowheads="1"/>
            </p:cNvSpPr>
            <p:nvPr/>
          </p:nvSpPr>
          <p:spPr bwMode="auto">
            <a:xfrm>
              <a:off x="600" y="3313"/>
              <a:ext cx="51" cy="90"/>
            </a:xfrm>
            <a:custGeom>
              <a:avLst/>
              <a:gdLst>
                <a:gd name="T0" fmla="*/ 0 w 229"/>
                <a:gd name="T1" fmla="*/ 9 h 400"/>
                <a:gd name="T2" fmla="*/ 89 w 229"/>
                <a:gd name="T3" fmla="*/ 9 h 400"/>
                <a:gd name="T4" fmla="*/ 89 w 229"/>
                <a:gd name="T5" fmla="*/ 98 h 400"/>
                <a:gd name="T6" fmla="*/ 89 w 229"/>
                <a:gd name="T7" fmla="*/ 98 h 400"/>
                <a:gd name="T8" fmla="*/ 195 w 229"/>
                <a:gd name="T9" fmla="*/ 0 h 400"/>
                <a:gd name="T10" fmla="*/ 228 w 229"/>
                <a:gd name="T11" fmla="*/ 5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89" y="9"/>
                  </a:lnTo>
                  <a:lnTo>
                    <a:pt x="89" y="98"/>
                  </a:lnTo>
                  <a:lnTo>
                    <a:pt x="89" y="98"/>
                  </a:lnTo>
                  <a:cubicBezTo>
                    <a:pt x="94" y="62"/>
                    <a:pt x="134" y="0"/>
                    <a:pt x="195" y="0"/>
                  </a:cubicBezTo>
                  <a:cubicBezTo>
                    <a:pt x="204" y="0"/>
                    <a:pt x="216" y="0"/>
                    <a:pt x="228" y="5"/>
                  </a:cubicBezTo>
                  <a:lnTo>
                    <a:pt x="228" y="106"/>
                  </a:lnTo>
                  <a:cubicBezTo>
                    <a:pt x="220" y="102"/>
                    <a:pt x="199" y="98"/>
                    <a:pt x="183"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1" name="Freeform 450"/>
            <p:cNvSpPr>
              <a:spLocks noChangeArrowheads="1"/>
            </p:cNvSpPr>
            <p:nvPr/>
          </p:nvSpPr>
          <p:spPr bwMode="auto">
            <a:xfrm>
              <a:off x="656" y="3313"/>
              <a:ext cx="66" cy="91"/>
            </a:xfrm>
            <a:custGeom>
              <a:avLst/>
              <a:gdLst>
                <a:gd name="T0" fmla="*/ 277 w 294"/>
                <a:gd name="T1" fmla="*/ 90 h 405"/>
                <a:gd name="T2" fmla="*/ 208 w 294"/>
                <a:gd name="T3" fmla="*/ 78 h 405"/>
                <a:gd name="T4" fmla="*/ 106 w 294"/>
                <a:gd name="T5" fmla="*/ 200 h 405"/>
                <a:gd name="T6" fmla="*/ 212 w 294"/>
                <a:gd name="T7" fmla="*/ 326 h 405"/>
                <a:gd name="T8" fmla="*/ 289 w 294"/>
                <a:gd name="T9" fmla="*/ 310 h 405"/>
                <a:gd name="T10" fmla="*/ 293 w 294"/>
                <a:gd name="T11" fmla="*/ 391 h 405"/>
                <a:gd name="T12" fmla="*/ 192 w 294"/>
                <a:gd name="T13" fmla="*/ 404 h 405"/>
                <a:gd name="T14" fmla="*/ 0 w 294"/>
                <a:gd name="T15" fmla="*/ 200 h 405"/>
                <a:gd name="T16" fmla="*/ 188 w 294"/>
                <a:gd name="T17" fmla="*/ 0 h 405"/>
                <a:gd name="T18" fmla="*/ 285 w 294"/>
                <a:gd name="T19" fmla="*/ 13 h 405"/>
                <a:gd name="T20" fmla="*/ 277 w 294"/>
                <a:gd name="T21" fmla="*/ 9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5">
                  <a:moveTo>
                    <a:pt x="277" y="90"/>
                  </a:moveTo>
                  <a:cubicBezTo>
                    <a:pt x="261" y="82"/>
                    <a:pt x="241" y="78"/>
                    <a:pt x="208" y="78"/>
                  </a:cubicBezTo>
                  <a:cubicBezTo>
                    <a:pt x="147" y="78"/>
                    <a:pt x="106" y="127"/>
                    <a:pt x="106" y="200"/>
                  </a:cubicBezTo>
                  <a:cubicBezTo>
                    <a:pt x="106" y="269"/>
                    <a:pt x="139" y="326"/>
                    <a:pt x="212" y="326"/>
                  </a:cubicBezTo>
                  <a:cubicBezTo>
                    <a:pt x="241" y="326"/>
                    <a:pt x="273" y="314"/>
                    <a:pt x="289" y="310"/>
                  </a:cubicBezTo>
                  <a:lnTo>
                    <a:pt x="293" y="391"/>
                  </a:lnTo>
                  <a:cubicBezTo>
                    <a:pt x="265" y="399"/>
                    <a:pt x="232" y="404"/>
                    <a:pt x="192" y="404"/>
                  </a:cubicBezTo>
                  <a:cubicBezTo>
                    <a:pt x="65" y="404"/>
                    <a:pt x="0" y="318"/>
                    <a:pt x="0" y="200"/>
                  </a:cubicBezTo>
                  <a:cubicBezTo>
                    <a:pt x="0" y="90"/>
                    <a:pt x="65" y="0"/>
                    <a:pt x="188" y="0"/>
                  </a:cubicBezTo>
                  <a:cubicBezTo>
                    <a:pt x="228" y="0"/>
                    <a:pt x="257" y="5"/>
                    <a:pt x="285" y="13"/>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2" name="Freeform 451"/>
            <p:cNvSpPr>
              <a:spLocks noChangeArrowheads="1"/>
            </p:cNvSpPr>
            <p:nvPr/>
          </p:nvSpPr>
          <p:spPr bwMode="auto">
            <a:xfrm>
              <a:off x="732" y="3313"/>
              <a:ext cx="82" cy="91"/>
            </a:xfrm>
            <a:custGeom>
              <a:avLst/>
              <a:gdLst>
                <a:gd name="T0" fmla="*/ 338 w 364"/>
                <a:gd name="T1" fmla="*/ 371 h 405"/>
                <a:gd name="T2" fmla="*/ 204 w 364"/>
                <a:gd name="T3" fmla="*/ 404 h 405"/>
                <a:gd name="T4" fmla="*/ 0 w 364"/>
                <a:gd name="T5" fmla="*/ 204 h 405"/>
                <a:gd name="T6" fmla="*/ 179 w 364"/>
                <a:gd name="T7" fmla="*/ 0 h 405"/>
                <a:gd name="T8" fmla="*/ 363 w 364"/>
                <a:gd name="T9" fmla="*/ 233 h 405"/>
                <a:gd name="T10" fmla="*/ 94 w 364"/>
                <a:gd name="T11" fmla="*/ 233 h 405"/>
                <a:gd name="T12" fmla="*/ 204 w 364"/>
                <a:gd name="T13" fmla="*/ 330 h 405"/>
                <a:gd name="T14" fmla="*/ 330 w 364"/>
                <a:gd name="T15" fmla="*/ 290 h 405"/>
                <a:gd name="T16" fmla="*/ 330 w 364"/>
                <a:gd name="T17" fmla="*/ 371 h 405"/>
                <a:gd name="T18" fmla="*/ 338 w 364"/>
                <a:gd name="T19" fmla="*/ 371 h 405"/>
                <a:gd name="T20" fmla="*/ 269 w 364"/>
                <a:gd name="T21" fmla="*/ 163 h 405"/>
                <a:gd name="T22" fmla="*/ 187 w 364"/>
                <a:gd name="T23" fmla="*/ 74 h 405"/>
                <a:gd name="T24" fmla="*/ 98 w 364"/>
                <a:gd name="T25" fmla="*/ 163 h 405"/>
                <a:gd name="T26" fmla="*/ 269 w 364"/>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5">
                  <a:moveTo>
                    <a:pt x="338" y="371"/>
                  </a:moveTo>
                  <a:cubicBezTo>
                    <a:pt x="301" y="391"/>
                    <a:pt x="261" y="404"/>
                    <a:pt x="204" y="404"/>
                  </a:cubicBezTo>
                  <a:cubicBezTo>
                    <a:pt x="78" y="404"/>
                    <a:pt x="0" y="330"/>
                    <a:pt x="0" y="204"/>
                  </a:cubicBezTo>
                  <a:cubicBezTo>
                    <a:pt x="0" y="94"/>
                    <a:pt x="61" y="0"/>
                    <a:pt x="179" y="0"/>
                  </a:cubicBezTo>
                  <a:cubicBezTo>
                    <a:pt x="322" y="0"/>
                    <a:pt x="363" y="98"/>
                    <a:pt x="363" y="233"/>
                  </a:cubicBezTo>
                  <a:lnTo>
                    <a:pt x="94" y="233"/>
                  </a:lnTo>
                  <a:cubicBezTo>
                    <a:pt x="98" y="294"/>
                    <a:pt x="143" y="330"/>
                    <a:pt x="204" y="330"/>
                  </a:cubicBezTo>
                  <a:cubicBezTo>
                    <a:pt x="253" y="330"/>
                    <a:pt x="293" y="314"/>
                    <a:pt x="330" y="290"/>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3" name="Freeform 452"/>
            <p:cNvSpPr>
              <a:spLocks noChangeArrowheads="1"/>
            </p:cNvSpPr>
            <p:nvPr/>
          </p:nvSpPr>
          <p:spPr bwMode="auto">
            <a:xfrm>
              <a:off x="830" y="3313"/>
              <a:ext cx="80" cy="89"/>
            </a:xfrm>
            <a:custGeom>
              <a:avLst/>
              <a:gdLst>
                <a:gd name="T0" fmla="*/ 8 w 359"/>
                <a:gd name="T1" fmla="*/ 9 h 396"/>
                <a:gd name="T2" fmla="*/ 102 w 359"/>
                <a:gd name="T3" fmla="*/ 9 h 396"/>
                <a:gd name="T4" fmla="*/ 102 w 359"/>
                <a:gd name="T5" fmla="*/ 62 h 396"/>
                <a:gd name="T6" fmla="*/ 102 w 359"/>
                <a:gd name="T7" fmla="*/ 62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2"/>
                  </a:lnTo>
                  <a:lnTo>
                    <a:pt x="102" y="62"/>
                  </a:lnTo>
                  <a:cubicBezTo>
                    <a:pt x="134" y="17"/>
                    <a:pt x="175" y="0"/>
                    <a:pt x="228" y="0"/>
                  </a:cubicBezTo>
                  <a:cubicBezTo>
                    <a:pt x="317" y="0"/>
                    <a:pt x="358" y="66"/>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4" name="Freeform 453"/>
            <p:cNvSpPr>
              <a:spLocks noChangeArrowheads="1"/>
            </p:cNvSpPr>
            <p:nvPr/>
          </p:nvSpPr>
          <p:spPr bwMode="auto">
            <a:xfrm>
              <a:off x="926" y="3290"/>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200 w 274"/>
                <a:gd name="T29" fmla="*/ 505 h 506"/>
                <a:gd name="T30" fmla="*/ 78 w 274"/>
                <a:gd name="T31" fmla="*/ 378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6"/>
                  </a:lnTo>
                  <a:cubicBezTo>
                    <a:pt x="253" y="500"/>
                    <a:pt x="228" y="505"/>
                    <a:pt x="200" y="505"/>
                  </a:cubicBezTo>
                  <a:cubicBezTo>
                    <a:pt x="122" y="505"/>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5" name="Freeform 454"/>
            <p:cNvSpPr>
              <a:spLocks noChangeArrowheads="1"/>
            </p:cNvSpPr>
            <p:nvPr/>
          </p:nvSpPr>
          <p:spPr bwMode="auto">
            <a:xfrm>
              <a:off x="997" y="3313"/>
              <a:ext cx="78" cy="91"/>
            </a:xfrm>
            <a:custGeom>
              <a:avLst/>
              <a:gdLst>
                <a:gd name="T0" fmla="*/ 40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6 w 347"/>
                <a:gd name="T13" fmla="*/ 395 h 405"/>
                <a:gd name="T14" fmla="*/ 252 w 347"/>
                <a:gd name="T15" fmla="*/ 338 h 405"/>
                <a:gd name="T16" fmla="*/ 252 w 347"/>
                <a:gd name="T17" fmla="*/ 338 h 405"/>
                <a:gd name="T18" fmla="*/ 134 w 347"/>
                <a:gd name="T19" fmla="*/ 404 h 405"/>
                <a:gd name="T20" fmla="*/ 0 w 347"/>
                <a:gd name="T21" fmla="*/ 290 h 405"/>
                <a:gd name="T22" fmla="*/ 65 w 347"/>
                <a:gd name="T23" fmla="*/ 180 h 405"/>
                <a:gd name="T24" fmla="*/ 195 w 347"/>
                <a:gd name="T25" fmla="*/ 155 h 405"/>
                <a:gd name="T26" fmla="*/ 252 w 347"/>
                <a:gd name="T27" fmla="*/ 155 h 405"/>
                <a:gd name="T28" fmla="*/ 167 w 347"/>
                <a:gd name="T29" fmla="*/ 74 h 405"/>
                <a:gd name="T30" fmla="*/ 49 w 347"/>
                <a:gd name="T31" fmla="*/ 114 h 405"/>
                <a:gd name="T32" fmla="*/ 40 w 347"/>
                <a:gd name="T33" fmla="*/ 29 h 405"/>
                <a:gd name="T34" fmla="*/ 159 w 347"/>
                <a:gd name="T35" fmla="*/ 326 h 405"/>
                <a:gd name="T36" fmla="*/ 228 w 347"/>
                <a:gd name="T37" fmla="*/ 294 h 405"/>
                <a:gd name="T38" fmla="*/ 248 w 347"/>
                <a:gd name="T39" fmla="*/ 212 h 405"/>
                <a:gd name="T40" fmla="*/ 203 w 347"/>
                <a:gd name="T41" fmla="*/ 212 h 405"/>
                <a:gd name="T42" fmla="*/ 93 w 347"/>
                <a:gd name="T43" fmla="*/ 277 h 405"/>
                <a:gd name="T44" fmla="*/ 159 w 347"/>
                <a:gd name="T45"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4"/>
                    <a:pt x="134" y="404"/>
                  </a:cubicBezTo>
                  <a:cubicBezTo>
                    <a:pt x="65" y="404"/>
                    <a:pt x="0" y="363"/>
                    <a:pt x="0" y="290"/>
                  </a:cubicBezTo>
                  <a:cubicBezTo>
                    <a:pt x="0" y="233"/>
                    <a:pt x="28" y="200"/>
                    <a:pt x="65" y="180"/>
                  </a:cubicBezTo>
                  <a:cubicBezTo>
                    <a:pt x="102" y="159"/>
                    <a:pt x="154" y="155"/>
                    <a:pt x="195" y="155"/>
                  </a:cubicBezTo>
                  <a:lnTo>
                    <a:pt x="252" y="155"/>
                  </a:lnTo>
                  <a:cubicBezTo>
                    <a:pt x="252" y="94"/>
                    <a:pt x="224" y="74"/>
                    <a:pt x="167" y="74"/>
                  </a:cubicBezTo>
                  <a:cubicBezTo>
                    <a:pt x="126" y="74"/>
                    <a:pt x="81" y="90"/>
                    <a:pt x="49" y="114"/>
                  </a:cubicBezTo>
                  <a:lnTo>
                    <a:pt x="40" y="29"/>
                  </a:lnTo>
                  <a:close/>
                  <a:moveTo>
                    <a:pt x="159" y="326"/>
                  </a:moveTo>
                  <a:cubicBezTo>
                    <a:pt x="191" y="326"/>
                    <a:pt x="211" y="314"/>
                    <a:pt x="228" y="294"/>
                  </a:cubicBezTo>
                  <a:cubicBezTo>
                    <a:pt x="244" y="273"/>
                    <a:pt x="248" y="245"/>
                    <a:pt x="248" y="212"/>
                  </a:cubicBezTo>
                  <a:lnTo>
                    <a:pt x="203" y="212"/>
                  </a:lnTo>
                  <a:cubicBezTo>
                    <a:pt x="159" y="212"/>
                    <a:pt x="93" y="220"/>
                    <a:pt x="93" y="277"/>
                  </a:cubicBezTo>
                  <a:cubicBezTo>
                    <a:pt x="93"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6" name="Freeform 455"/>
            <p:cNvSpPr>
              <a:spLocks noChangeArrowheads="1"/>
            </p:cNvSpPr>
            <p:nvPr/>
          </p:nvSpPr>
          <p:spPr bwMode="auto">
            <a:xfrm>
              <a:off x="1092" y="3313"/>
              <a:ext cx="84" cy="127"/>
            </a:xfrm>
            <a:custGeom>
              <a:avLst/>
              <a:gdLst>
                <a:gd name="T0" fmla="*/ 375 w 376"/>
                <a:gd name="T1" fmla="*/ 9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2 h 563"/>
                <a:gd name="T24" fmla="*/ 281 w 376"/>
                <a:gd name="T25" fmla="*/ 62 h 563"/>
                <a:gd name="T26" fmla="*/ 281 w 376"/>
                <a:gd name="T27" fmla="*/ 9 h 563"/>
                <a:gd name="T28" fmla="*/ 375 w 376"/>
                <a:gd name="T29" fmla="*/ 9 h 563"/>
                <a:gd name="T30" fmla="*/ 277 w 376"/>
                <a:gd name="T31" fmla="*/ 196 h 563"/>
                <a:gd name="T32" fmla="*/ 192 w 376"/>
                <a:gd name="T33" fmla="*/ 78 h 563"/>
                <a:gd name="T34" fmla="*/ 102 w 376"/>
                <a:gd name="T35" fmla="*/ 200 h 563"/>
                <a:gd name="T36" fmla="*/ 187 w 376"/>
                <a:gd name="T37" fmla="*/ 318 h 563"/>
                <a:gd name="T38" fmla="*/ 277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9"/>
                  </a:moveTo>
                  <a:lnTo>
                    <a:pt x="375" y="359"/>
                  </a:lnTo>
                  <a:cubicBezTo>
                    <a:pt x="375" y="465"/>
                    <a:pt x="334" y="562"/>
                    <a:pt x="171" y="562"/>
                  </a:cubicBezTo>
                  <a:cubicBezTo>
                    <a:pt x="130" y="562"/>
                    <a:pt x="86" y="558"/>
                    <a:pt x="37" y="538"/>
                  </a:cubicBezTo>
                  <a:lnTo>
                    <a:pt x="45" y="452"/>
                  </a:lnTo>
                  <a:cubicBezTo>
                    <a:pt x="78" y="469"/>
                    <a:pt x="126" y="485"/>
                    <a:pt x="159" y="485"/>
                  </a:cubicBezTo>
                  <a:cubicBezTo>
                    <a:pt x="269" y="485"/>
                    <a:pt x="277" y="404"/>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2"/>
                  </a:cubicBezTo>
                  <a:lnTo>
                    <a:pt x="281" y="62"/>
                  </a:lnTo>
                  <a:lnTo>
                    <a:pt x="281" y="9"/>
                  </a:lnTo>
                  <a:lnTo>
                    <a:pt x="375" y="9"/>
                  </a:lnTo>
                  <a:close/>
                  <a:moveTo>
                    <a:pt x="277" y="196"/>
                  </a:moveTo>
                  <a:cubicBezTo>
                    <a:pt x="277" y="131"/>
                    <a:pt x="253" y="78"/>
                    <a:pt x="192" y="78"/>
                  </a:cubicBezTo>
                  <a:cubicBezTo>
                    <a:pt x="122" y="78"/>
                    <a:pt x="102" y="139"/>
                    <a:pt x="102" y="200"/>
                  </a:cubicBezTo>
                  <a:cubicBezTo>
                    <a:pt x="102" y="253"/>
                    <a:pt x="130" y="318"/>
                    <a:pt x="187" y="318"/>
                  </a:cubicBezTo>
                  <a:cubicBezTo>
                    <a:pt x="249" y="314"/>
                    <a:pt x="277" y="261"/>
                    <a:pt x="277"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7" name="Freeform 456"/>
            <p:cNvSpPr>
              <a:spLocks noChangeArrowheads="1"/>
            </p:cNvSpPr>
            <p:nvPr/>
          </p:nvSpPr>
          <p:spPr bwMode="auto">
            <a:xfrm>
              <a:off x="1194" y="3313"/>
              <a:ext cx="81" cy="91"/>
            </a:xfrm>
            <a:custGeom>
              <a:avLst/>
              <a:gdLst>
                <a:gd name="T0" fmla="*/ 338 w 363"/>
                <a:gd name="T1" fmla="*/ 371 h 405"/>
                <a:gd name="T2" fmla="*/ 204 w 363"/>
                <a:gd name="T3" fmla="*/ 404 h 405"/>
                <a:gd name="T4" fmla="*/ 0 w 363"/>
                <a:gd name="T5" fmla="*/ 204 h 405"/>
                <a:gd name="T6" fmla="*/ 179 w 363"/>
                <a:gd name="T7" fmla="*/ 0 h 405"/>
                <a:gd name="T8" fmla="*/ 362 w 363"/>
                <a:gd name="T9" fmla="*/ 233 h 405"/>
                <a:gd name="T10" fmla="*/ 94 w 363"/>
                <a:gd name="T11" fmla="*/ 233 h 405"/>
                <a:gd name="T12" fmla="*/ 204 w 363"/>
                <a:gd name="T13" fmla="*/ 330 h 405"/>
                <a:gd name="T14" fmla="*/ 330 w 363"/>
                <a:gd name="T15" fmla="*/ 290 h 405"/>
                <a:gd name="T16" fmla="*/ 330 w 363"/>
                <a:gd name="T17" fmla="*/ 371 h 405"/>
                <a:gd name="T18" fmla="*/ 338 w 363"/>
                <a:gd name="T19" fmla="*/ 371 h 405"/>
                <a:gd name="T20" fmla="*/ 269 w 363"/>
                <a:gd name="T21" fmla="*/ 163 h 405"/>
                <a:gd name="T22" fmla="*/ 187 w 363"/>
                <a:gd name="T23" fmla="*/ 74 h 405"/>
                <a:gd name="T24" fmla="*/ 98 w 363"/>
                <a:gd name="T25" fmla="*/ 163 h 405"/>
                <a:gd name="T26" fmla="*/ 269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1" y="404"/>
                    <a:pt x="204" y="404"/>
                  </a:cubicBezTo>
                  <a:cubicBezTo>
                    <a:pt x="77" y="404"/>
                    <a:pt x="0" y="330"/>
                    <a:pt x="0" y="204"/>
                  </a:cubicBezTo>
                  <a:cubicBezTo>
                    <a:pt x="0" y="94"/>
                    <a:pt x="61" y="0"/>
                    <a:pt x="179" y="0"/>
                  </a:cubicBezTo>
                  <a:cubicBezTo>
                    <a:pt x="322" y="0"/>
                    <a:pt x="362" y="98"/>
                    <a:pt x="362" y="233"/>
                  </a:cubicBezTo>
                  <a:lnTo>
                    <a:pt x="94" y="233"/>
                  </a:lnTo>
                  <a:cubicBezTo>
                    <a:pt x="98" y="294"/>
                    <a:pt x="143" y="330"/>
                    <a:pt x="204" y="330"/>
                  </a:cubicBezTo>
                  <a:cubicBezTo>
                    <a:pt x="253" y="330"/>
                    <a:pt x="293" y="314"/>
                    <a:pt x="330" y="290"/>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8" name="Freeform 457"/>
            <p:cNvSpPr>
              <a:spLocks noChangeArrowheads="1"/>
            </p:cNvSpPr>
            <p:nvPr/>
          </p:nvSpPr>
          <p:spPr bwMode="auto">
            <a:xfrm>
              <a:off x="1336" y="331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9" name="Freeform 458"/>
            <p:cNvSpPr>
              <a:spLocks noChangeArrowheads="1"/>
            </p:cNvSpPr>
            <p:nvPr/>
          </p:nvSpPr>
          <p:spPr bwMode="auto">
            <a:xfrm>
              <a:off x="1438" y="3274"/>
              <a:ext cx="60" cy="129"/>
            </a:xfrm>
            <a:custGeom>
              <a:avLst/>
              <a:gdLst>
                <a:gd name="T0" fmla="*/ 0 w 270"/>
                <a:gd name="T1" fmla="*/ 257 h 575"/>
                <a:gd name="T2" fmla="*/ 0 w 270"/>
                <a:gd name="T3" fmla="*/ 184 h 575"/>
                <a:gd name="T4" fmla="*/ 73 w 270"/>
                <a:gd name="T5" fmla="*/ 184 h 575"/>
                <a:gd name="T6" fmla="*/ 73 w 270"/>
                <a:gd name="T7" fmla="*/ 131 h 575"/>
                <a:gd name="T8" fmla="*/ 195 w 270"/>
                <a:gd name="T9" fmla="*/ 0 h 575"/>
                <a:gd name="T10" fmla="*/ 269 w 270"/>
                <a:gd name="T11" fmla="*/ 9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4"/>
                  </a:lnTo>
                  <a:lnTo>
                    <a:pt x="73" y="184"/>
                  </a:lnTo>
                  <a:lnTo>
                    <a:pt x="73" y="131"/>
                  </a:lnTo>
                  <a:cubicBezTo>
                    <a:pt x="73" y="53"/>
                    <a:pt x="118" y="0"/>
                    <a:pt x="195" y="0"/>
                  </a:cubicBezTo>
                  <a:cubicBezTo>
                    <a:pt x="220" y="0"/>
                    <a:pt x="248" y="4"/>
                    <a:pt x="269" y="9"/>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0" name="Freeform 459"/>
            <p:cNvSpPr>
              <a:spLocks noChangeArrowheads="1"/>
            </p:cNvSpPr>
            <p:nvPr/>
          </p:nvSpPr>
          <p:spPr bwMode="auto">
            <a:xfrm>
              <a:off x="1553" y="331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8"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1" name="Freeform 460"/>
            <p:cNvSpPr>
              <a:spLocks noChangeArrowheads="1"/>
            </p:cNvSpPr>
            <p:nvPr/>
          </p:nvSpPr>
          <p:spPr bwMode="auto">
            <a:xfrm>
              <a:off x="1653" y="3315"/>
              <a:ext cx="90" cy="87"/>
            </a:xfrm>
            <a:custGeom>
              <a:avLst/>
              <a:gdLst>
                <a:gd name="T0" fmla="*/ 0 w 400"/>
                <a:gd name="T1" fmla="*/ 0 h 387"/>
                <a:gd name="T2" fmla="*/ 106 w 400"/>
                <a:gd name="T3" fmla="*/ 0 h 387"/>
                <a:gd name="T4" fmla="*/ 203 w 400"/>
                <a:gd name="T5" fmla="*/ 281 h 387"/>
                <a:gd name="T6" fmla="*/ 203 w 400"/>
                <a:gd name="T7" fmla="*/ 281 h 387"/>
                <a:gd name="T8" fmla="*/ 297 w 400"/>
                <a:gd name="T9" fmla="*/ 0 h 387"/>
                <a:gd name="T10" fmla="*/ 399 w 400"/>
                <a:gd name="T11" fmla="*/ 0 h 387"/>
                <a:gd name="T12" fmla="*/ 256 w 400"/>
                <a:gd name="T13" fmla="*/ 386 h 387"/>
                <a:gd name="T14" fmla="*/ 142 w 400"/>
                <a:gd name="T15" fmla="*/ 386 h 387"/>
                <a:gd name="T16" fmla="*/ 0 w 400"/>
                <a:gd name="T17"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7">
                  <a:moveTo>
                    <a:pt x="0" y="0"/>
                  </a:moveTo>
                  <a:lnTo>
                    <a:pt x="106" y="0"/>
                  </a:lnTo>
                  <a:lnTo>
                    <a:pt x="203" y="281"/>
                  </a:lnTo>
                  <a:lnTo>
                    <a:pt x="203" y="281"/>
                  </a:lnTo>
                  <a:lnTo>
                    <a:pt x="297" y="0"/>
                  </a:lnTo>
                  <a:lnTo>
                    <a:pt x="399" y="0"/>
                  </a:lnTo>
                  <a:lnTo>
                    <a:pt x="256" y="386"/>
                  </a:lnTo>
                  <a:lnTo>
                    <a:pt x="142"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2" name="Freeform 461"/>
            <p:cNvSpPr>
              <a:spLocks noChangeArrowheads="1"/>
            </p:cNvSpPr>
            <p:nvPr/>
          </p:nvSpPr>
          <p:spPr bwMode="auto">
            <a:xfrm>
              <a:off x="1751" y="3313"/>
              <a:ext cx="82" cy="91"/>
            </a:xfrm>
            <a:custGeom>
              <a:avLst/>
              <a:gdLst>
                <a:gd name="T0" fmla="*/ 338 w 364"/>
                <a:gd name="T1" fmla="*/ 371 h 405"/>
                <a:gd name="T2" fmla="*/ 204 w 364"/>
                <a:gd name="T3" fmla="*/ 404 h 405"/>
                <a:gd name="T4" fmla="*/ 0 w 364"/>
                <a:gd name="T5" fmla="*/ 204 h 405"/>
                <a:gd name="T6" fmla="*/ 180 w 364"/>
                <a:gd name="T7" fmla="*/ 0 h 405"/>
                <a:gd name="T8" fmla="*/ 363 w 364"/>
                <a:gd name="T9" fmla="*/ 233 h 405"/>
                <a:gd name="T10" fmla="*/ 94 w 364"/>
                <a:gd name="T11" fmla="*/ 233 h 405"/>
                <a:gd name="T12" fmla="*/ 204 w 364"/>
                <a:gd name="T13" fmla="*/ 330 h 405"/>
                <a:gd name="T14" fmla="*/ 330 w 364"/>
                <a:gd name="T15" fmla="*/ 290 h 405"/>
                <a:gd name="T16" fmla="*/ 330 w 364"/>
                <a:gd name="T17" fmla="*/ 371 h 405"/>
                <a:gd name="T18" fmla="*/ 338 w 364"/>
                <a:gd name="T19" fmla="*/ 371 h 405"/>
                <a:gd name="T20" fmla="*/ 273 w 364"/>
                <a:gd name="T21" fmla="*/ 163 h 405"/>
                <a:gd name="T22" fmla="*/ 192 w 364"/>
                <a:gd name="T23" fmla="*/ 74 h 405"/>
                <a:gd name="T24" fmla="*/ 102 w 364"/>
                <a:gd name="T25" fmla="*/ 163 h 405"/>
                <a:gd name="T26" fmla="*/ 273 w 364"/>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5">
                  <a:moveTo>
                    <a:pt x="338" y="371"/>
                  </a:moveTo>
                  <a:cubicBezTo>
                    <a:pt x="302" y="391"/>
                    <a:pt x="261" y="404"/>
                    <a:pt x="204" y="404"/>
                  </a:cubicBezTo>
                  <a:cubicBezTo>
                    <a:pt x="78" y="404"/>
                    <a:pt x="0" y="330"/>
                    <a:pt x="0" y="204"/>
                  </a:cubicBezTo>
                  <a:cubicBezTo>
                    <a:pt x="0" y="94"/>
                    <a:pt x="61" y="0"/>
                    <a:pt x="180" y="0"/>
                  </a:cubicBezTo>
                  <a:cubicBezTo>
                    <a:pt x="322" y="0"/>
                    <a:pt x="363" y="98"/>
                    <a:pt x="363" y="233"/>
                  </a:cubicBezTo>
                  <a:lnTo>
                    <a:pt x="94" y="233"/>
                  </a:lnTo>
                  <a:cubicBezTo>
                    <a:pt x="98" y="294"/>
                    <a:pt x="143" y="330"/>
                    <a:pt x="204" y="330"/>
                  </a:cubicBezTo>
                  <a:cubicBezTo>
                    <a:pt x="253" y="330"/>
                    <a:pt x="294" y="314"/>
                    <a:pt x="330" y="290"/>
                  </a:cubicBezTo>
                  <a:lnTo>
                    <a:pt x="330" y="371"/>
                  </a:lnTo>
                  <a:lnTo>
                    <a:pt x="338" y="371"/>
                  </a:lnTo>
                  <a:close/>
                  <a:moveTo>
                    <a:pt x="273" y="163"/>
                  </a:moveTo>
                  <a:cubicBezTo>
                    <a:pt x="269" y="114"/>
                    <a:pt x="249" y="74"/>
                    <a:pt x="192" y="74"/>
                  </a:cubicBezTo>
                  <a:cubicBezTo>
                    <a:pt x="135"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3" name="Freeform 462"/>
            <p:cNvSpPr>
              <a:spLocks noChangeArrowheads="1"/>
            </p:cNvSpPr>
            <p:nvPr/>
          </p:nvSpPr>
          <p:spPr bwMode="auto">
            <a:xfrm>
              <a:off x="1852" y="3313"/>
              <a:ext cx="51" cy="90"/>
            </a:xfrm>
            <a:custGeom>
              <a:avLst/>
              <a:gdLst>
                <a:gd name="T0" fmla="*/ 0 w 229"/>
                <a:gd name="T1" fmla="*/ 9 h 400"/>
                <a:gd name="T2" fmla="*/ 90 w 229"/>
                <a:gd name="T3" fmla="*/ 9 h 400"/>
                <a:gd name="T4" fmla="*/ 90 w 229"/>
                <a:gd name="T5" fmla="*/ 98 h 400"/>
                <a:gd name="T6" fmla="*/ 90 w 229"/>
                <a:gd name="T7" fmla="*/ 98 h 400"/>
                <a:gd name="T8" fmla="*/ 196 w 229"/>
                <a:gd name="T9" fmla="*/ 0 h 400"/>
                <a:gd name="T10" fmla="*/ 228 w 229"/>
                <a:gd name="T11" fmla="*/ 5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90" y="9"/>
                  </a:lnTo>
                  <a:lnTo>
                    <a:pt x="90" y="98"/>
                  </a:lnTo>
                  <a:lnTo>
                    <a:pt x="90" y="98"/>
                  </a:lnTo>
                  <a:cubicBezTo>
                    <a:pt x="94" y="62"/>
                    <a:pt x="135" y="0"/>
                    <a:pt x="196" y="0"/>
                  </a:cubicBezTo>
                  <a:cubicBezTo>
                    <a:pt x="204" y="0"/>
                    <a:pt x="216" y="0"/>
                    <a:pt x="228" y="5"/>
                  </a:cubicBezTo>
                  <a:lnTo>
                    <a:pt x="228" y="106"/>
                  </a:lnTo>
                  <a:cubicBezTo>
                    <a:pt x="220" y="102"/>
                    <a:pt x="200" y="98"/>
                    <a:pt x="183"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4" name="Freeform 463"/>
            <p:cNvSpPr>
              <a:spLocks noChangeArrowheads="1"/>
            </p:cNvSpPr>
            <p:nvPr/>
          </p:nvSpPr>
          <p:spPr bwMode="auto">
            <a:xfrm>
              <a:off x="1913" y="3313"/>
              <a:ext cx="78" cy="91"/>
            </a:xfrm>
            <a:custGeom>
              <a:avLst/>
              <a:gdLst>
                <a:gd name="T0" fmla="*/ 41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6 w 347"/>
                <a:gd name="T13" fmla="*/ 395 h 405"/>
                <a:gd name="T14" fmla="*/ 252 w 347"/>
                <a:gd name="T15" fmla="*/ 338 h 405"/>
                <a:gd name="T16" fmla="*/ 252 w 347"/>
                <a:gd name="T17" fmla="*/ 338 h 405"/>
                <a:gd name="T18" fmla="*/ 134 w 347"/>
                <a:gd name="T19" fmla="*/ 404 h 405"/>
                <a:gd name="T20" fmla="*/ 0 w 347"/>
                <a:gd name="T21" fmla="*/ 290 h 405"/>
                <a:gd name="T22" fmla="*/ 65 w 347"/>
                <a:gd name="T23" fmla="*/ 180 h 405"/>
                <a:gd name="T24" fmla="*/ 195 w 347"/>
                <a:gd name="T25" fmla="*/ 155 h 405"/>
                <a:gd name="T26" fmla="*/ 252 w 347"/>
                <a:gd name="T27" fmla="*/ 155 h 405"/>
                <a:gd name="T28" fmla="*/ 167 w 347"/>
                <a:gd name="T29" fmla="*/ 74 h 405"/>
                <a:gd name="T30" fmla="*/ 49 w 347"/>
                <a:gd name="T31" fmla="*/ 114 h 405"/>
                <a:gd name="T32" fmla="*/ 41 w 347"/>
                <a:gd name="T33" fmla="*/ 29 h 405"/>
                <a:gd name="T34" fmla="*/ 159 w 347"/>
                <a:gd name="T35" fmla="*/ 326 h 405"/>
                <a:gd name="T36" fmla="*/ 228 w 347"/>
                <a:gd name="T37" fmla="*/ 294 h 405"/>
                <a:gd name="T38" fmla="*/ 248 w 347"/>
                <a:gd name="T39" fmla="*/ 212 h 405"/>
                <a:gd name="T40" fmla="*/ 204 w 347"/>
                <a:gd name="T41" fmla="*/ 212 h 405"/>
                <a:gd name="T42" fmla="*/ 94 w 347"/>
                <a:gd name="T43" fmla="*/ 277 h 405"/>
                <a:gd name="T44" fmla="*/ 159 w 347"/>
                <a:gd name="T45"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1"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4"/>
                    <a:pt x="134" y="404"/>
                  </a:cubicBezTo>
                  <a:cubicBezTo>
                    <a:pt x="65" y="404"/>
                    <a:pt x="0" y="363"/>
                    <a:pt x="0" y="290"/>
                  </a:cubicBezTo>
                  <a:cubicBezTo>
                    <a:pt x="0" y="233"/>
                    <a:pt x="28" y="200"/>
                    <a:pt x="65" y="180"/>
                  </a:cubicBezTo>
                  <a:cubicBezTo>
                    <a:pt x="102" y="159"/>
                    <a:pt x="155" y="155"/>
                    <a:pt x="195" y="155"/>
                  </a:cubicBezTo>
                  <a:lnTo>
                    <a:pt x="252" y="155"/>
                  </a:lnTo>
                  <a:cubicBezTo>
                    <a:pt x="252" y="94"/>
                    <a:pt x="224" y="74"/>
                    <a:pt x="167" y="74"/>
                  </a:cubicBezTo>
                  <a:cubicBezTo>
                    <a:pt x="126" y="74"/>
                    <a:pt x="81" y="90"/>
                    <a:pt x="49" y="114"/>
                  </a:cubicBezTo>
                  <a:lnTo>
                    <a:pt x="41" y="29"/>
                  </a:lnTo>
                  <a:close/>
                  <a:moveTo>
                    <a:pt x="159" y="326"/>
                  </a:moveTo>
                  <a:cubicBezTo>
                    <a:pt x="191" y="326"/>
                    <a:pt x="212" y="314"/>
                    <a:pt x="228" y="294"/>
                  </a:cubicBezTo>
                  <a:cubicBezTo>
                    <a:pt x="244" y="273"/>
                    <a:pt x="248" y="245"/>
                    <a:pt x="248" y="212"/>
                  </a:cubicBezTo>
                  <a:lnTo>
                    <a:pt x="204" y="212"/>
                  </a:lnTo>
                  <a:cubicBezTo>
                    <a:pt x="159" y="212"/>
                    <a:pt x="94" y="220"/>
                    <a:pt x="94" y="277"/>
                  </a:cubicBezTo>
                  <a:cubicBezTo>
                    <a:pt x="98"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5" name="Freeform 464"/>
            <p:cNvSpPr>
              <a:spLocks noChangeArrowheads="1"/>
            </p:cNvSpPr>
            <p:nvPr/>
          </p:nvSpPr>
          <p:spPr bwMode="auto">
            <a:xfrm>
              <a:off x="2013" y="3275"/>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6" name="Freeform 465"/>
            <p:cNvSpPr>
              <a:spLocks noChangeArrowheads="1"/>
            </p:cNvSpPr>
            <p:nvPr/>
          </p:nvSpPr>
          <p:spPr bwMode="auto">
            <a:xfrm>
              <a:off x="2060" y="3275"/>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7" name="Freeform 466"/>
            <p:cNvSpPr>
              <a:spLocks noChangeArrowheads="1"/>
            </p:cNvSpPr>
            <p:nvPr/>
          </p:nvSpPr>
          <p:spPr bwMode="auto">
            <a:xfrm>
              <a:off x="2149" y="3313"/>
              <a:ext cx="78" cy="91"/>
            </a:xfrm>
            <a:custGeom>
              <a:avLst/>
              <a:gdLst>
                <a:gd name="T0" fmla="*/ 41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7 w 347"/>
                <a:gd name="T13" fmla="*/ 395 h 405"/>
                <a:gd name="T14" fmla="*/ 253 w 347"/>
                <a:gd name="T15" fmla="*/ 338 h 405"/>
                <a:gd name="T16" fmla="*/ 253 w 347"/>
                <a:gd name="T17" fmla="*/ 338 h 405"/>
                <a:gd name="T18" fmla="*/ 135 w 347"/>
                <a:gd name="T19" fmla="*/ 404 h 405"/>
                <a:gd name="T20" fmla="*/ 0 w 347"/>
                <a:gd name="T21" fmla="*/ 290 h 405"/>
                <a:gd name="T22" fmla="*/ 65 w 347"/>
                <a:gd name="T23" fmla="*/ 180 h 405"/>
                <a:gd name="T24" fmla="*/ 196 w 347"/>
                <a:gd name="T25" fmla="*/ 155 h 405"/>
                <a:gd name="T26" fmla="*/ 253 w 347"/>
                <a:gd name="T27" fmla="*/ 155 h 405"/>
                <a:gd name="T28" fmla="*/ 167 w 347"/>
                <a:gd name="T29" fmla="*/ 74 h 405"/>
                <a:gd name="T30" fmla="*/ 49 w 347"/>
                <a:gd name="T31" fmla="*/ 114 h 405"/>
                <a:gd name="T32" fmla="*/ 41 w 347"/>
                <a:gd name="T33" fmla="*/ 29 h 405"/>
                <a:gd name="T34" fmla="*/ 159 w 347"/>
                <a:gd name="T35" fmla="*/ 326 h 405"/>
                <a:gd name="T36" fmla="*/ 228 w 347"/>
                <a:gd name="T37" fmla="*/ 294 h 405"/>
                <a:gd name="T38" fmla="*/ 249 w 347"/>
                <a:gd name="T39" fmla="*/ 212 h 405"/>
                <a:gd name="T40" fmla="*/ 204 w 347"/>
                <a:gd name="T41" fmla="*/ 212 h 405"/>
                <a:gd name="T42" fmla="*/ 94 w 347"/>
                <a:gd name="T43" fmla="*/ 277 h 405"/>
                <a:gd name="T44" fmla="*/ 159 w 347"/>
                <a:gd name="T45"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1" y="29"/>
                  </a:moveTo>
                  <a:cubicBezTo>
                    <a:pt x="82" y="13"/>
                    <a:pt x="131"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3" y="375"/>
                    <a:pt x="253" y="351"/>
                    <a:pt x="253" y="338"/>
                  </a:cubicBezTo>
                  <a:lnTo>
                    <a:pt x="253" y="338"/>
                  </a:lnTo>
                  <a:cubicBezTo>
                    <a:pt x="228" y="379"/>
                    <a:pt x="179" y="404"/>
                    <a:pt x="135" y="404"/>
                  </a:cubicBezTo>
                  <a:cubicBezTo>
                    <a:pt x="65" y="404"/>
                    <a:pt x="0" y="363"/>
                    <a:pt x="0" y="290"/>
                  </a:cubicBezTo>
                  <a:cubicBezTo>
                    <a:pt x="0" y="233"/>
                    <a:pt x="28" y="200"/>
                    <a:pt x="65" y="180"/>
                  </a:cubicBezTo>
                  <a:cubicBezTo>
                    <a:pt x="101" y="159"/>
                    <a:pt x="155" y="155"/>
                    <a:pt x="196" y="155"/>
                  </a:cubicBezTo>
                  <a:lnTo>
                    <a:pt x="253" y="155"/>
                  </a:lnTo>
                  <a:cubicBezTo>
                    <a:pt x="253" y="94"/>
                    <a:pt x="224" y="74"/>
                    <a:pt x="167" y="74"/>
                  </a:cubicBezTo>
                  <a:cubicBezTo>
                    <a:pt x="127" y="74"/>
                    <a:pt x="82" y="90"/>
                    <a:pt x="49" y="114"/>
                  </a:cubicBezTo>
                  <a:lnTo>
                    <a:pt x="41" y="29"/>
                  </a:lnTo>
                  <a:close/>
                  <a:moveTo>
                    <a:pt x="159" y="326"/>
                  </a:moveTo>
                  <a:cubicBezTo>
                    <a:pt x="192" y="326"/>
                    <a:pt x="212" y="314"/>
                    <a:pt x="228" y="294"/>
                  </a:cubicBezTo>
                  <a:cubicBezTo>
                    <a:pt x="245" y="273"/>
                    <a:pt x="249" y="245"/>
                    <a:pt x="249" y="212"/>
                  </a:cubicBezTo>
                  <a:lnTo>
                    <a:pt x="204" y="212"/>
                  </a:lnTo>
                  <a:cubicBezTo>
                    <a:pt x="159" y="212"/>
                    <a:pt x="94" y="220"/>
                    <a:pt x="94" y="277"/>
                  </a:cubicBezTo>
                  <a:cubicBezTo>
                    <a:pt x="94"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8" name="Freeform 467"/>
            <p:cNvSpPr>
              <a:spLocks noChangeArrowheads="1"/>
            </p:cNvSpPr>
            <p:nvPr/>
          </p:nvSpPr>
          <p:spPr bwMode="auto">
            <a:xfrm>
              <a:off x="2247" y="3313"/>
              <a:ext cx="80" cy="89"/>
            </a:xfrm>
            <a:custGeom>
              <a:avLst/>
              <a:gdLst>
                <a:gd name="T0" fmla="*/ 8 w 359"/>
                <a:gd name="T1" fmla="*/ 9 h 396"/>
                <a:gd name="T2" fmla="*/ 102 w 359"/>
                <a:gd name="T3" fmla="*/ 9 h 396"/>
                <a:gd name="T4" fmla="*/ 102 w 359"/>
                <a:gd name="T5" fmla="*/ 62 h 396"/>
                <a:gd name="T6" fmla="*/ 102 w 359"/>
                <a:gd name="T7" fmla="*/ 62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2"/>
                  </a:lnTo>
                  <a:lnTo>
                    <a:pt x="102" y="62"/>
                  </a:lnTo>
                  <a:cubicBezTo>
                    <a:pt x="134" y="17"/>
                    <a:pt x="175" y="0"/>
                    <a:pt x="228" y="0"/>
                  </a:cubicBezTo>
                  <a:cubicBezTo>
                    <a:pt x="317" y="0"/>
                    <a:pt x="358" y="66"/>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9" name="Freeform 468"/>
            <p:cNvSpPr>
              <a:spLocks noChangeArrowheads="1"/>
            </p:cNvSpPr>
            <p:nvPr/>
          </p:nvSpPr>
          <p:spPr bwMode="auto">
            <a:xfrm>
              <a:off x="2351" y="3313"/>
              <a:ext cx="80" cy="89"/>
            </a:xfrm>
            <a:custGeom>
              <a:avLst/>
              <a:gdLst>
                <a:gd name="T0" fmla="*/ 8 w 359"/>
                <a:gd name="T1" fmla="*/ 9 h 396"/>
                <a:gd name="T2" fmla="*/ 102 w 359"/>
                <a:gd name="T3" fmla="*/ 9 h 396"/>
                <a:gd name="T4" fmla="*/ 102 w 359"/>
                <a:gd name="T5" fmla="*/ 62 h 396"/>
                <a:gd name="T6" fmla="*/ 102 w 359"/>
                <a:gd name="T7" fmla="*/ 62 h 396"/>
                <a:gd name="T8" fmla="*/ 228 w 359"/>
                <a:gd name="T9" fmla="*/ 0 h 396"/>
                <a:gd name="T10" fmla="*/ 358 w 359"/>
                <a:gd name="T11" fmla="*/ 151 h 396"/>
                <a:gd name="T12" fmla="*/ 358 w 359"/>
                <a:gd name="T13" fmla="*/ 395 h 396"/>
                <a:gd name="T14" fmla="*/ 257 w 359"/>
                <a:gd name="T15" fmla="*/ 395 h 396"/>
                <a:gd name="T16" fmla="*/ 257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2"/>
                  </a:lnTo>
                  <a:lnTo>
                    <a:pt x="102" y="62"/>
                  </a:lnTo>
                  <a:cubicBezTo>
                    <a:pt x="134" y="17"/>
                    <a:pt x="175" y="0"/>
                    <a:pt x="228" y="0"/>
                  </a:cubicBezTo>
                  <a:cubicBezTo>
                    <a:pt x="318" y="0"/>
                    <a:pt x="358" y="66"/>
                    <a:pt x="358" y="151"/>
                  </a:cubicBezTo>
                  <a:lnTo>
                    <a:pt x="358" y="395"/>
                  </a:lnTo>
                  <a:lnTo>
                    <a:pt x="257" y="395"/>
                  </a:lnTo>
                  <a:lnTo>
                    <a:pt x="257" y="188"/>
                  </a:lnTo>
                  <a:cubicBezTo>
                    <a:pt x="257" y="139"/>
                    <a:pt x="257"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0" name="Freeform 469"/>
            <p:cNvSpPr>
              <a:spLocks noChangeArrowheads="1"/>
            </p:cNvSpPr>
            <p:nvPr/>
          </p:nvSpPr>
          <p:spPr bwMode="auto">
            <a:xfrm>
              <a:off x="2457" y="3314"/>
              <a:ext cx="81" cy="89"/>
            </a:xfrm>
            <a:custGeom>
              <a:avLst/>
              <a:gdLst>
                <a:gd name="T0" fmla="*/ 350 w 360"/>
                <a:gd name="T1" fmla="*/ 386 h 395"/>
                <a:gd name="T2" fmla="*/ 257 w 360"/>
                <a:gd name="T3" fmla="*/ 386 h 395"/>
                <a:gd name="T4" fmla="*/ 257 w 360"/>
                <a:gd name="T5" fmla="*/ 333 h 395"/>
                <a:gd name="T6" fmla="*/ 257 w 360"/>
                <a:gd name="T7" fmla="*/ 333 h 395"/>
                <a:gd name="T8" fmla="*/ 131 w 360"/>
                <a:gd name="T9" fmla="*/ 394 h 395"/>
                <a:gd name="T10" fmla="*/ 0 w 360"/>
                <a:gd name="T11" fmla="*/ 244 h 395"/>
                <a:gd name="T12" fmla="*/ 0 w 360"/>
                <a:gd name="T13" fmla="*/ 0 h 395"/>
                <a:gd name="T14" fmla="*/ 102 w 360"/>
                <a:gd name="T15" fmla="*/ 0 h 395"/>
                <a:gd name="T16" fmla="*/ 102 w 360"/>
                <a:gd name="T17" fmla="*/ 207 h 395"/>
                <a:gd name="T18" fmla="*/ 167 w 360"/>
                <a:gd name="T19" fmla="*/ 317 h 395"/>
                <a:gd name="T20" fmla="*/ 257 w 360"/>
                <a:gd name="T21" fmla="*/ 191 h 395"/>
                <a:gd name="T22" fmla="*/ 257 w 360"/>
                <a:gd name="T23" fmla="*/ 4 h 395"/>
                <a:gd name="T24" fmla="*/ 359 w 360"/>
                <a:gd name="T25" fmla="*/ 4 h 395"/>
                <a:gd name="T26" fmla="*/ 359 w 360"/>
                <a:gd name="T27" fmla="*/ 386 h 395"/>
                <a:gd name="T28" fmla="*/ 350 w 360"/>
                <a:gd name="T29" fmla="*/ 38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5">
                  <a:moveTo>
                    <a:pt x="350" y="386"/>
                  </a:moveTo>
                  <a:lnTo>
                    <a:pt x="257" y="386"/>
                  </a:lnTo>
                  <a:lnTo>
                    <a:pt x="257" y="333"/>
                  </a:lnTo>
                  <a:lnTo>
                    <a:pt x="257" y="333"/>
                  </a:lnTo>
                  <a:cubicBezTo>
                    <a:pt x="224" y="370"/>
                    <a:pt x="183" y="394"/>
                    <a:pt x="131" y="394"/>
                  </a:cubicBezTo>
                  <a:cubicBezTo>
                    <a:pt x="41" y="394"/>
                    <a:pt x="0" y="329"/>
                    <a:pt x="0" y="244"/>
                  </a:cubicBezTo>
                  <a:lnTo>
                    <a:pt x="0" y="0"/>
                  </a:lnTo>
                  <a:lnTo>
                    <a:pt x="102" y="0"/>
                  </a:lnTo>
                  <a:lnTo>
                    <a:pt x="102" y="207"/>
                  </a:lnTo>
                  <a:cubicBezTo>
                    <a:pt x="102" y="256"/>
                    <a:pt x="102" y="317"/>
                    <a:pt x="167" y="317"/>
                  </a:cubicBezTo>
                  <a:cubicBezTo>
                    <a:pt x="240" y="317"/>
                    <a:pt x="257" y="240"/>
                    <a:pt x="257" y="191"/>
                  </a:cubicBezTo>
                  <a:lnTo>
                    <a:pt x="257" y="4"/>
                  </a:lnTo>
                  <a:lnTo>
                    <a:pt x="359" y="4"/>
                  </a:lnTo>
                  <a:lnTo>
                    <a:pt x="359" y="386"/>
                  </a:lnTo>
                  <a:lnTo>
                    <a:pt x="350" y="38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1" name="Freeform 470"/>
            <p:cNvSpPr>
              <a:spLocks noChangeArrowheads="1"/>
            </p:cNvSpPr>
            <p:nvPr/>
          </p:nvSpPr>
          <p:spPr bwMode="auto">
            <a:xfrm>
              <a:off x="2555" y="3313"/>
              <a:ext cx="78" cy="91"/>
            </a:xfrm>
            <a:custGeom>
              <a:avLst/>
              <a:gdLst>
                <a:gd name="T0" fmla="*/ 41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6 w 347"/>
                <a:gd name="T13" fmla="*/ 395 h 405"/>
                <a:gd name="T14" fmla="*/ 252 w 347"/>
                <a:gd name="T15" fmla="*/ 338 h 405"/>
                <a:gd name="T16" fmla="*/ 252 w 347"/>
                <a:gd name="T17" fmla="*/ 338 h 405"/>
                <a:gd name="T18" fmla="*/ 134 w 347"/>
                <a:gd name="T19" fmla="*/ 404 h 405"/>
                <a:gd name="T20" fmla="*/ 0 w 347"/>
                <a:gd name="T21" fmla="*/ 290 h 405"/>
                <a:gd name="T22" fmla="*/ 65 w 347"/>
                <a:gd name="T23" fmla="*/ 180 h 405"/>
                <a:gd name="T24" fmla="*/ 195 w 347"/>
                <a:gd name="T25" fmla="*/ 155 h 405"/>
                <a:gd name="T26" fmla="*/ 252 w 347"/>
                <a:gd name="T27" fmla="*/ 155 h 405"/>
                <a:gd name="T28" fmla="*/ 167 w 347"/>
                <a:gd name="T29" fmla="*/ 74 h 405"/>
                <a:gd name="T30" fmla="*/ 49 w 347"/>
                <a:gd name="T31" fmla="*/ 114 h 405"/>
                <a:gd name="T32" fmla="*/ 41 w 347"/>
                <a:gd name="T33" fmla="*/ 29 h 405"/>
                <a:gd name="T34" fmla="*/ 159 w 347"/>
                <a:gd name="T35" fmla="*/ 326 h 405"/>
                <a:gd name="T36" fmla="*/ 228 w 347"/>
                <a:gd name="T37" fmla="*/ 294 h 405"/>
                <a:gd name="T38" fmla="*/ 248 w 347"/>
                <a:gd name="T39" fmla="*/ 212 h 405"/>
                <a:gd name="T40" fmla="*/ 203 w 347"/>
                <a:gd name="T41" fmla="*/ 212 h 405"/>
                <a:gd name="T42" fmla="*/ 93 w 347"/>
                <a:gd name="T43" fmla="*/ 277 h 405"/>
                <a:gd name="T44" fmla="*/ 159 w 347"/>
                <a:gd name="T45"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1"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4"/>
                    <a:pt x="134" y="404"/>
                  </a:cubicBezTo>
                  <a:cubicBezTo>
                    <a:pt x="65" y="404"/>
                    <a:pt x="0" y="363"/>
                    <a:pt x="0" y="290"/>
                  </a:cubicBezTo>
                  <a:cubicBezTo>
                    <a:pt x="0" y="233"/>
                    <a:pt x="28" y="200"/>
                    <a:pt x="65" y="180"/>
                  </a:cubicBezTo>
                  <a:cubicBezTo>
                    <a:pt x="102" y="159"/>
                    <a:pt x="155" y="155"/>
                    <a:pt x="195" y="155"/>
                  </a:cubicBezTo>
                  <a:lnTo>
                    <a:pt x="252" y="155"/>
                  </a:lnTo>
                  <a:cubicBezTo>
                    <a:pt x="252" y="94"/>
                    <a:pt x="224" y="74"/>
                    <a:pt x="167" y="74"/>
                  </a:cubicBezTo>
                  <a:cubicBezTo>
                    <a:pt x="126" y="74"/>
                    <a:pt x="81" y="90"/>
                    <a:pt x="49" y="114"/>
                  </a:cubicBezTo>
                  <a:lnTo>
                    <a:pt x="41" y="29"/>
                  </a:lnTo>
                  <a:close/>
                  <a:moveTo>
                    <a:pt x="159" y="326"/>
                  </a:moveTo>
                  <a:cubicBezTo>
                    <a:pt x="191" y="326"/>
                    <a:pt x="212" y="314"/>
                    <a:pt x="228" y="294"/>
                  </a:cubicBezTo>
                  <a:cubicBezTo>
                    <a:pt x="244" y="273"/>
                    <a:pt x="248" y="245"/>
                    <a:pt x="248" y="212"/>
                  </a:cubicBezTo>
                  <a:lnTo>
                    <a:pt x="203" y="212"/>
                  </a:lnTo>
                  <a:cubicBezTo>
                    <a:pt x="159" y="212"/>
                    <a:pt x="93" y="220"/>
                    <a:pt x="93" y="277"/>
                  </a:cubicBezTo>
                  <a:cubicBezTo>
                    <a:pt x="93"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2" name="Freeform 471"/>
            <p:cNvSpPr>
              <a:spLocks noChangeArrowheads="1"/>
            </p:cNvSpPr>
            <p:nvPr/>
          </p:nvSpPr>
          <p:spPr bwMode="auto">
            <a:xfrm>
              <a:off x="2655" y="3275"/>
              <a:ext cx="22" cy="127"/>
            </a:xfrm>
            <a:custGeom>
              <a:avLst/>
              <a:gdLst>
                <a:gd name="T0" fmla="*/ 0 w 102"/>
                <a:gd name="T1" fmla="*/ 0 h 563"/>
                <a:gd name="T2" fmla="*/ 101 w 102"/>
                <a:gd name="T3" fmla="*/ 0 h 563"/>
                <a:gd name="T4" fmla="*/ 101 w 102"/>
                <a:gd name="T5" fmla="*/ 562 h 563"/>
                <a:gd name="T6" fmla="*/ 0 w 102"/>
                <a:gd name="T7" fmla="*/ 562 h 563"/>
                <a:gd name="T8" fmla="*/ 0 w 102"/>
                <a:gd name="T9" fmla="*/ 0 h 563"/>
              </a:gdLst>
              <a:ahLst/>
              <a:cxnLst>
                <a:cxn ang="0">
                  <a:pos x="T0" y="T1"/>
                </a:cxn>
                <a:cxn ang="0">
                  <a:pos x="T2" y="T3"/>
                </a:cxn>
                <a:cxn ang="0">
                  <a:pos x="T4" y="T5"/>
                </a:cxn>
                <a:cxn ang="0">
                  <a:pos x="T6" y="T7"/>
                </a:cxn>
                <a:cxn ang="0">
                  <a:pos x="T8" y="T9"/>
                </a:cxn>
              </a:cxnLst>
              <a:rect l="0" t="0" r="r" b="b"/>
              <a:pathLst>
                <a:path w="102" h="563">
                  <a:moveTo>
                    <a:pt x="0" y="0"/>
                  </a:moveTo>
                  <a:lnTo>
                    <a:pt x="101" y="0"/>
                  </a:lnTo>
                  <a:lnTo>
                    <a:pt x="101"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3" name="Freeform 472"/>
            <p:cNvSpPr>
              <a:spLocks noChangeArrowheads="1"/>
            </p:cNvSpPr>
            <p:nvPr/>
          </p:nvSpPr>
          <p:spPr bwMode="auto">
            <a:xfrm>
              <a:off x="2751" y="3284"/>
              <a:ext cx="100" cy="117"/>
            </a:xfrm>
            <a:custGeom>
              <a:avLst/>
              <a:gdLst>
                <a:gd name="T0" fmla="*/ 0 w 445"/>
                <a:gd name="T1" fmla="*/ 0 h 522"/>
                <a:gd name="T2" fmla="*/ 143 w 445"/>
                <a:gd name="T3" fmla="*/ 0 h 522"/>
                <a:gd name="T4" fmla="*/ 444 w 445"/>
                <a:gd name="T5" fmla="*/ 261 h 522"/>
                <a:gd name="T6" fmla="*/ 143 w 445"/>
                <a:gd name="T7" fmla="*/ 521 h 522"/>
                <a:gd name="T8" fmla="*/ 0 w 445"/>
                <a:gd name="T9" fmla="*/ 521 h 522"/>
                <a:gd name="T10" fmla="*/ 0 w 445"/>
                <a:gd name="T11" fmla="*/ 0 h 522"/>
                <a:gd name="T12" fmla="*/ 106 w 445"/>
                <a:gd name="T13" fmla="*/ 440 h 522"/>
                <a:gd name="T14" fmla="*/ 163 w 445"/>
                <a:gd name="T15" fmla="*/ 440 h 522"/>
                <a:gd name="T16" fmla="*/ 334 w 445"/>
                <a:gd name="T17" fmla="*/ 261 h 522"/>
                <a:gd name="T18" fmla="*/ 163 w 445"/>
                <a:gd name="T19" fmla="*/ 82 h 522"/>
                <a:gd name="T20" fmla="*/ 106 w 445"/>
                <a:gd name="T21" fmla="*/ 82 h 522"/>
                <a:gd name="T22" fmla="*/ 106 w 445"/>
                <a:gd name="T23" fmla="*/ 44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3" y="0"/>
                  </a:lnTo>
                  <a:cubicBezTo>
                    <a:pt x="301" y="0"/>
                    <a:pt x="444" y="53"/>
                    <a:pt x="444" y="261"/>
                  </a:cubicBezTo>
                  <a:cubicBezTo>
                    <a:pt x="444" y="468"/>
                    <a:pt x="301" y="521"/>
                    <a:pt x="143" y="521"/>
                  </a:cubicBezTo>
                  <a:lnTo>
                    <a:pt x="0" y="521"/>
                  </a:lnTo>
                  <a:lnTo>
                    <a:pt x="0" y="0"/>
                  </a:lnTo>
                  <a:close/>
                  <a:moveTo>
                    <a:pt x="106" y="440"/>
                  </a:moveTo>
                  <a:lnTo>
                    <a:pt x="163" y="440"/>
                  </a:lnTo>
                  <a:cubicBezTo>
                    <a:pt x="253" y="440"/>
                    <a:pt x="334" y="375"/>
                    <a:pt x="334" y="261"/>
                  </a:cubicBezTo>
                  <a:cubicBezTo>
                    <a:pt x="334" y="147"/>
                    <a:pt x="248" y="82"/>
                    <a:pt x="163" y="82"/>
                  </a:cubicBezTo>
                  <a:lnTo>
                    <a:pt x="106" y="82"/>
                  </a:lnTo>
                  <a:lnTo>
                    <a:pt x="106"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4" name="Freeform 473"/>
            <p:cNvSpPr>
              <a:spLocks noChangeArrowheads="1"/>
            </p:cNvSpPr>
            <p:nvPr/>
          </p:nvSpPr>
          <p:spPr bwMode="auto">
            <a:xfrm>
              <a:off x="2870" y="3281"/>
              <a:ext cx="76" cy="122"/>
            </a:xfrm>
            <a:custGeom>
              <a:avLst/>
              <a:gdLst>
                <a:gd name="T0" fmla="*/ 298 w 339"/>
                <a:gd name="T1" fmla="*/ 106 h 542"/>
                <a:gd name="T2" fmla="*/ 192 w 339"/>
                <a:gd name="T3" fmla="*/ 81 h 542"/>
                <a:gd name="T4" fmla="*/ 110 w 339"/>
                <a:gd name="T5" fmla="*/ 155 h 542"/>
                <a:gd name="T6" fmla="*/ 338 w 339"/>
                <a:gd name="T7" fmla="*/ 383 h 542"/>
                <a:gd name="T8" fmla="*/ 143 w 339"/>
                <a:gd name="T9" fmla="*/ 541 h 542"/>
                <a:gd name="T10" fmla="*/ 8 w 339"/>
                <a:gd name="T11" fmla="*/ 521 h 542"/>
                <a:gd name="T12" fmla="*/ 17 w 339"/>
                <a:gd name="T13" fmla="*/ 427 h 542"/>
                <a:gd name="T14" fmla="*/ 135 w 339"/>
                <a:gd name="T15" fmla="*/ 460 h 542"/>
                <a:gd name="T16" fmla="*/ 228 w 339"/>
                <a:gd name="T17" fmla="*/ 391 h 542"/>
                <a:gd name="T18" fmla="*/ 0 w 339"/>
                <a:gd name="T19" fmla="*/ 159 h 542"/>
                <a:gd name="T20" fmla="*/ 184 w 339"/>
                <a:gd name="T21" fmla="*/ 0 h 542"/>
                <a:gd name="T22" fmla="*/ 310 w 339"/>
                <a:gd name="T23" fmla="*/ 20 h 542"/>
                <a:gd name="T24" fmla="*/ 298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8" y="106"/>
                  </a:moveTo>
                  <a:cubicBezTo>
                    <a:pt x="265" y="94"/>
                    <a:pt x="228" y="81"/>
                    <a:pt x="192" y="81"/>
                  </a:cubicBezTo>
                  <a:cubicBezTo>
                    <a:pt x="155" y="81"/>
                    <a:pt x="110" y="98"/>
                    <a:pt x="110" y="155"/>
                  </a:cubicBezTo>
                  <a:cubicBezTo>
                    <a:pt x="110" y="244"/>
                    <a:pt x="338" y="208"/>
                    <a:pt x="338" y="383"/>
                  </a:cubicBezTo>
                  <a:cubicBezTo>
                    <a:pt x="338" y="497"/>
                    <a:pt x="249" y="541"/>
                    <a:pt x="143" y="541"/>
                  </a:cubicBezTo>
                  <a:cubicBezTo>
                    <a:pt x="86" y="541"/>
                    <a:pt x="61" y="533"/>
                    <a:pt x="8" y="521"/>
                  </a:cubicBezTo>
                  <a:lnTo>
                    <a:pt x="17" y="427"/>
                  </a:lnTo>
                  <a:cubicBezTo>
                    <a:pt x="53" y="448"/>
                    <a:pt x="94" y="460"/>
                    <a:pt x="135" y="460"/>
                  </a:cubicBezTo>
                  <a:cubicBezTo>
                    <a:pt x="175" y="460"/>
                    <a:pt x="228" y="440"/>
                    <a:pt x="228" y="391"/>
                  </a:cubicBezTo>
                  <a:cubicBezTo>
                    <a:pt x="228" y="293"/>
                    <a:pt x="0" y="334"/>
                    <a:pt x="0" y="159"/>
                  </a:cubicBezTo>
                  <a:cubicBezTo>
                    <a:pt x="0" y="41"/>
                    <a:pt x="90" y="0"/>
                    <a:pt x="184" y="0"/>
                  </a:cubicBezTo>
                  <a:cubicBezTo>
                    <a:pt x="228" y="0"/>
                    <a:pt x="269" y="4"/>
                    <a:pt x="310" y="20"/>
                  </a:cubicBezTo>
                  <a:lnTo>
                    <a:pt x="298"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5" name="Freeform 474"/>
            <p:cNvSpPr>
              <a:spLocks noChangeArrowheads="1"/>
            </p:cNvSpPr>
            <p:nvPr/>
          </p:nvSpPr>
          <p:spPr bwMode="auto">
            <a:xfrm>
              <a:off x="2966" y="3284"/>
              <a:ext cx="80" cy="118"/>
            </a:xfrm>
            <a:custGeom>
              <a:avLst/>
              <a:gdLst>
                <a:gd name="T0" fmla="*/ 134 w 355"/>
                <a:gd name="T1" fmla="*/ 0 h 526"/>
                <a:gd name="T2" fmla="*/ 354 w 355"/>
                <a:gd name="T3" fmla="*/ 159 h 526"/>
                <a:gd name="T4" fmla="*/ 150 w 355"/>
                <a:gd name="T5" fmla="*/ 326 h 526"/>
                <a:gd name="T6" fmla="*/ 106 w 355"/>
                <a:gd name="T7" fmla="*/ 326 h 526"/>
                <a:gd name="T8" fmla="*/ 106 w 355"/>
                <a:gd name="T9" fmla="*/ 525 h 526"/>
                <a:gd name="T10" fmla="*/ 0 w 355"/>
                <a:gd name="T11" fmla="*/ 525 h 526"/>
                <a:gd name="T12" fmla="*/ 0 w 355"/>
                <a:gd name="T13" fmla="*/ 0 h 526"/>
                <a:gd name="T14" fmla="*/ 134 w 355"/>
                <a:gd name="T15" fmla="*/ 0 h 526"/>
                <a:gd name="T16" fmla="*/ 106 w 355"/>
                <a:gd name="T17" fmla="*/ 240 h 526"/>
                <a:gd name="T18" fmla="*/ 142 w 355"/>
                <a:gd name="T19" fmla="*/ 240 h 526"/>
                <a:gd name="T20" fmla="*/ 240 w 355"/>
                <a:gd name="T21" fmla="*/ 163 h 526"/>
                <a:gd name="T22" fmla="*/ 142 w 355"/>
                <a:gd name="T23" fmla="*/ 82 h 526"/>
                <a:gd name="T24" fmla="*/ 106 w 355"/>
                <a:gd name="T25" fmla="*/ 82 h 526"/>
                <a:gd name="T26" fmla="*/ 106 w 355"/>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6">
                  <a:moveTo>
                    <a:pt x="134" y="0"/>
                  </a:moveTo>
                  <a:cubicBezTo>
                    <a:pt x="248" y="0"/>
                    <a:pt x="354" y="33"/>
                    <a:pt x="354" y="159"/>
                  </a:cubicBezTo>
                  <a:cubicBezTo>
                    <a:pt x="354" y="281"/>
                    <a:pt x="264" y="326"/>
                    <a:pt x="150" y="326"/>
                  </a:cubicBezTo>
                  <a:lnTo>
                    <a:pt x="106" y="326"/>
                  </a:lnTo>
                  <a:lnTo>
                    <a:pt x="106" y="525"/>
                  </a:lnTo>
                  <a:lnTo>
                    <a:pt x="0" y="525"/>
                  </a:lnTo>
                  <a:lnTo>
                    <a:pt x="0" y="0"/>
                  </a:lnTo>
                  <a:lnTo>
                    <a:pt x="134" y="0"/>
                  </a:lnTo>
                  <a:close/>
                  <a:moveTo>
                    <a:pt x="106" y="240"/>
                  </a:moveTo>
                  <a:lnTo>
                    <a:pt x="142" y="240"/>
                  </a:lnTo>
                  <a:cubicBezTo>
                    <a:pt x="195" y="240"/>
                    <a:pt x="240" y="224"/>
                    <a:pt x="240" y="163"/>
                  </a:cubicBezTo>
                  <a:cubicBezTo>
                    <a:pt x="240" y="102"/>
                    <a:pt x="195" y="82"/>
                    <a:pt x="142" y="82"/>
                  </a:cubicBezTo>
                  <a:lnTo>
                    <a:pt x="106" y="82"/>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6" name="Freeform 475"/>
            <p:cNvSpPr>
              <a:spLocks noChangeArrowheads="1"/>
            </p:cNvSpPr>
            <p:nvPr/>
          </p:nvSpPr>
          <p:spPr bwMode="auto">
            <a:xfrm>
              <a:off x="3099" y="3290"/>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200 w 274"/>
                <a:gd name="T29" fmla="*/ 505 h 506"/>
                <a:gd name="T30" fmla="*/ 77 w 274"/>
                <a:gd name="T31" fmla="*/ 378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2"/>
                  </a:lnTo>
                  <a:lnTo>
                    <a:pt x="175" y="0"/>
                  </a:lnTo>
                  <a:lnTo>
                    <a:pt x="175" y="110"/>
                  </a:lnTo>
                  <a:lnTo>
                    <a:pt x="265" y="110"/>
                  </a:lnTo>
                  <a:lnTo>
                    <a:pt x="265" y="183"/>
                  </a:lnTo>
                  <a:lnTo>
                    <a:pt x="175" y="183"/>
                  </a:lnTo>
                  <a:lnTo>
                    <a:pt x="175" y="362"/>
                  </a:lnTo>
                  <a:cubicBezTo>
                    <a:pt x="175" y="395"/>
                    <a:pt x="183" y="427"/>
                    <a:pt x="224" y="427"/>
                  </a:cubicBezTo>
                  <a:cubicBezTo>
                    <a:pt x="240" y="427"/>
                    <a:pt x="261" y="423"/>
                    <a:pt x="269" y="415"/>
                  </a:cubicBezTo>
                  <a:lnTo>
                    <a:pt x="273" y="496"/>
                  </a:lnTo>
                  <a:cubicBezTo>
                    <a:pt x="253" y="500"/>
                    <a:pt x="228" y="505"/>
                    <a:pt x="200" y="505"/>
                  </a:cubicBezTo>
                  <a:cubicBezTo>
                    <a:pt x="122" y="505"/>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7" name="Freeform 476"/>
            <p:cNvSpPr>
              <a:spLocks noChangeArrowheads="1"/>
            </p:cNvSpPr>
            <p:nvPr/>
          </p:nvSpPr>
          <p:spPr bwMode="auto">
            <a:xfrm>
              <a:off x="3175" y="3314"/>
              <a:ext cx="80" cy="89"/>
            </a:xfrm>
            <a:custGeom>
              <a:avLst/>
              <a:gdLst>
                <a:gd name="T0" fmla="*/ 350 w 359"/>
                <a:gd name="T1" fmla="*/ 386 h 395"/>
                <a:gd name="T2" fmla="*/ 256 w 359"/>
                <a:gd name="T3" fmla="*/ 386 h 395"/>
                <a:gd name="T4" fmla="*/ 256 w 359"/>
                <a:gd name="T5" fmla="*/ 333 h 395"/>
                <a:gd name="T6" fmla="*/ 256 w 359"/>
                <a:gd name="T7" fmla="*/ 333 h 395"/>
                <a:gd name="T8" fmla="*/ 130 w 359"/>
                <a:gd name="T9" fmla="*/ 394 h 395"/>
                <a:gd name="T10" fmla="*/ 0 w 359"/>
                <a:gd name="T11" fmla="*/ 244 h 395"/>
                <a:gd name="T12" fmla="*/ 0 w 359"/>
                <a:gd name="T13" fmla="*/ 0 h 395"/>
                <a:gd name="T14" fmla="*/ 102 w 359"/>
                <a:gd name="T15" fmla="*/ 0 h 395"/>
                <a:gd name="T16" fmla="*/ 102 w 359"/>
                <a:gd name="T17" fmla="*/ 207 h 395"/>
                <a:gd name="T18" fmla="*/ 167 w 359"/>
                <a:gd name="T19" fmla="*/ 317 h 395"/>
                <a:gd name="T20" fmla="*/ 256 w 359"/>
                <a:gd name="T21" fmla="*/ 191 h 395"/>
                <a:gd name="T22" fmla="*/ 256 w 359"/>
                <a:gd name="T23" fmla="*/ 4 h 395"/>
                <a:gd name="T24" fmla="*/ 358 w 359"/>
                <a:gd name="T25" fmla="*/ 4 h 395"/>
                <a:gd name="T26" fmla="*/ 358 w 359"/>
                <a:gd name="T27" fmla="*/ 386 h 395"/>
                <a:gd name="T28" fmla="*/ 350 w 359"/>
                <a:gd name="T29" fmla="*/ 38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5">
                  <a:moveTo>
                    <a:pt x="350" y="386"/>
                  </a:moveTo>
                  <a:lnTo>
                    <a:pt x="256" y="386"/>
                  </a:lnTo>
                  <a:lnTo>
                    <a:pt x="256" y="333"/>
                  </a:lnTo>
                  <a:lnTo>
                    <a:pt x="256" y="333"/>
                  </a:lnTo>
                  <a:cubicBezTo>
                    <a:pt x="224" y="370"/>
                    <a:pt x="183" y="394"/>
                    <a:pt x="130" y="394"/>
                  </a:cubicBezTo>
                  <a:cubicBezTo>
                    <a:pt x="41" y="394"/>
                    <a:pt x="0" y="329"/>
                    <a:pt x="0" y="244"/>
                  </a:cubicBezTo>
                  <a:lnTo>
                    <a:pt x="0" y="0"/>
                  </a:lnTo>
                  <a:lnTo>
                    <a:pt x="102" y="0"/>
                  </a:lnTo>
                  <a:lnTo>
                    <a:pt x="102" y="207"/>
                  </a:lnTo>
                  <a:cubicBezTo>
                    <a:pt x="102" y="256"/>
                    <a:pt x="102" y="317"/>
                    <a:pt x="167" y="317"/>
                  </a:cubicBezTo>
                  <a:cubicBezTo>
                    <a:pt x="240" y="317"/>
                    <a:pt x="256" y="240"/>
                    <a:pt x="256" y="191"/>
                  </a:cubicBezTo>
                  <a:lnTo>
                    <a:pt x="256" y="4"/>
                  </a:lnTo>
                  <a:lnTo>
                    <a:pt x="358" y="4"/>
                  </a:lnTo>
                  <a:lnTo>
                    <a:pt x="358" y="386"/>
                  </a:lnTo>
                  <a:lnTo>
                    <a:pt x="350" y="38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8" name="Freeform 477"/>
            <p:cNvSpPr>
              <a:spLocks noChangeArrowheads="1"/>
            </p:cNvSpPr>
            <p:nvPr/>
          </p:nvSpPr>
          <p:spPr bwMode="auto">
            <a:xfrm>
              <a:off x="3278" y="3313"/>
              <a:ext cx="51" cy="90"/>
            </a:xfrm>
            <a:custGeom>
              <a:avLst/>
              <a:gdLst>
                <a:gd name="T0" fmla="*/ 0 w 229"/>
                <a:gd name="T1" fmla="*/ 9 h 400"/>
                <a:gd name="T2" fmla="*/ 90 w 229"/>
                <a:gd name="T3" fmla="*/ 9 h 400"/>
                <a:gd name="T4" fmla="*/ 90 w 229"/>
                <a:gd name="T5" fmla="*/ 98 h 400"/>
                <a:gd name="T6" fmla="*/ 90 w 229"/>
                <a:gd name="T7" fmla="*/ 98 h 400"/>
                <a:gd name="T8" fmla="*/ 195 w 229"/>
                <a:gd name="T9" fmla="*/ 0 h 400"/>
                <a:gd name="T10" fmla="*/ 228 w 229"/>
                <a:gd name="T11" fmla="*/ 5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90" y="9"/>
                  </a:lnTo>
                  <a:lnTo>
                    <a:pt x="90" y="98"/>
                  </a:lnTo>
                  <a:lnTo>
                    <a:pt x="90" y="98"/>
                  </a:lnTo>
                  <a:cubicBezTo>
                    <a:pt x="94" y="62"/>
                    <a:pt x="134" y="0"/>
                    <a:pt x="195" y="0"/>
                  </a:cubicBezTo>
                  <a:cubicBezTo>
                    <a:pt x="204" y="0"/>
                    <a:pt x="216" y="0"/>
                    <a:pt x="228" y="5"/>
                  </a:cubicBezTo>
                  <a:lnTo>
                    <a:pt x="228" y="106"/>
                  </a:lnTo>
                  <a:cubicBezTo>
                    <a:pt x="220" y="102"/>
                    <a:pt x="200" y="98"/>
                    <a:pt x="183"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9" name="Freeform 478"/>
            <p:cNvSpPr>
              <a:spLocks noChangeArrowheads="1"/>
            </p:cNvSpPr>
            <p:nvPr/>
          </p:nvSpPr>
          <p:spPr bwMode="auto">
            <a:xfrm>
              <a:off x="3346" y="3313"/>
              <a:ext cx="81" cy="89"/>
            </a:xfrm>
            <a:custGeom>
              <a:avLst/>
              <a:gdLst>
                <a:gd name="T0" fmla="*/ 8 w 360"/>
                <a:gd name="T1" fmla="*/ 9 h 396"/>
                <a:gd name="T2" fmla="*/ 102 w 360"/>
                <a:gd name="T3" fmla="*/ 9 h 396"/>
                <a:gd name="T4" fmla="*/ 102 w 360"/>
                <a:gd name="T5" fmla="*/ 62 h 396"/>
                <a:gd name="T6" fmla="*/ 102 w 360"/>
                <a:gd name="T7" fmla="*/ 62 h 396"/>
                <a:gd name="T8" fmla="*/ 228 w 360"/>
                <a:gd name="T9" fmla="*/ 0 h 396"/>
                <a:gd name="T10" fmla="*/ 359 w 360"/>
                <a:gd name="T11" fmla="*/ 151 h 396"/>
                <a:gd name="T12" fmla="*/ 359 w 360"/>
                <a:gd name="T13" fmla="*/ 395 h 396"/>
                <a:gd name="T14" fmla="*/ 257 w 360"/>
                <a:gd name="T15" fmla="*/ 395 h 396"/>
                <a:gd name="T16" fmla="*/ 257 w 360"/>
                <a:gd name="T17" fmla="*/ 188 h 396"/>
                <a:gd name="T18" fmla="*/ 192 w 360"/>
                <a:gd name="T19" fmla="*/ 78 h 396"/>
                <a:gd name="T20" fmla="*/ 102 w 360"/>
                <a:gd name="T21" fmla="*/ 204 h 396"/>
                <a:gd name="T22" fmla="*/ 102 w 360"/>
                <a:gd name="T23" fmla="*/ 391 h 396"/>
                <a:gd name="T24" fmla="*/ 0 w 360"/>
                <a:gd name="T25" fmla="*/ 391 h 396"/>
                <a:gd name="T26" fmla="*/ 0 w 360"/>
                <a:gd name="T27" fmla="*/ 9 h 396"/>
                <a:gd name="T28" fmla="*/ 8 w 360"/>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8" y="9"/>
                  </a:moveTo>
                  <a:lnTo>
                    <a:pt x="102" y="9"/>
                  </a:lnTo>
                  <a:lnTo>
                    <a:pt x="102" y="62"/>
                  </a:lnTo>
                  <a:lnTo>
                    <a:pt x="102" y="62"/>
                  </a:lnTo>
                  <a:cubicBezTo>
                    <a:pt x="135" y="17"/>
                    <a:pt x="175" y="0"/>
                    <a:pt x="228" y="0"/>
                  </a:cubicBezTo>
                  <a:cubicBezTo>
                    <a:pt x="318" y="0"/>
                    <a:pt x="359" y="66"/>
                    <a:pt x="359" y="151"/>
                  </a:cubicBezTo>
                  <a:lnTo>
                    <a:pt x="359" y="395"/>
                  </a:lnTo>
                  <a:lnTo>
                    <a:pt x="257" y="395"/>
                  </a:lnTo>
                  <a:lnTo>
                    <a:pt x="257" y="188"/>
                  </a:lnTo>
                  <a:cubicBezTo>
                    <a:pt x="257" y="139"/>
                    <a:pt x="257" y="78"/>
                    <a:pt x="192"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0" name="Freeform 479"/>
            <p:cNvSpPr>
              <a:spLocks noChangeArrowheads="1"/>
            </p:cNvSpPr>
            <p:nvPr/>
          </p:nvSpPr>
          <p:spPr bwMode="auto">
            <a:xfrm>
              <a:off x="3444" y="331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4" y="78"/>
                    <a:pt x="90" y="0"/>
                    <a:pt x="204" y="0"/>
                  </a:cubicBezTo>
                  <a:close/>
                  <a:moveTo>
                    <a:pt x="204" y="326"/>
                  </a:moveTo>
                  <a:cubicBezTo>
                    <a:pt x="281" y="326"/>
                    <a:pt x="301" y="257"/>
                    <a:pt x="301" y="192"/>
                  </a:cubicBezTo>
                  <a:cubicBezTo>
                    <a:pt x="301" y="131"/>
                    <a:pt x="269" y="78"/>
                    <a:pt x="204" y="78"/>
                  </a:cubicBezTo>
                  <a:cubicBezTo>
                    <a:pt x="138" y="78"/>
                    <a:pt x="106" y="135"/>
                    <a:pt x="106" y="192"/>
                  </a:cubicBezTo>
                  <a:cubicBezTo>
                    <a:pt x="110" y="257"/>
                    <a:pt x="130"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1" name="Freeform 480"/>
            <p:cNvSpPr>
              <a:spLocks noChangeArrowheads="1"/>
            </p:cNvSpPr>
            <p:nvPr/>
          </p:nvSpPr>
          <p:spPr bwMode="auto">
            <a:xfrm>
              <a:off x="3545" y="3315"/>
              <a:ext cx="91" cy="87"/>
            </a:xfrm>
            <a:custGeom>
              <a:avLst/>
              <a:gdLst>
                <a:gd name="T0" fmla="*/ 0 w 404"/>
                <a:gd name="T1" fmla="*/ 0 h 387"/>
                <a:gd name="T2" fmla="*/ 110 w 404"/>
                <a:gd name="T3" fmla="*/ 0 h 387"/>
                <a:gd name="T4" fmla="*/ 207 w 404"/>
                <a:gd name="T5" fmla="*/ 281 h 387"/>
                <a:gd name="T6" fmla="*/ 207 w 404"/>
                <a:gd name="T7" fmla="*/ 281 h 387"/>
                <a:gd name="T8" fmla="*/ 301 w 404"/>
                <a:gd name="T9" fmla="*/ 0 h 387"/>
                <a:gd name="T10" fmla="*/ 403 w 404"/>
                <a:gd name="T11" fmla="*/ 0 h 387"/>
                <a:gd name="T12" fmla="*/ 260 w 404"/>
                <a:gd name="T13" fmla="*/ 386 h 387"/>
                <a:gd name="T14" fmla="*/ 146 w 404"/>
                <a:gd name="T15" fmla="*/ 386 h 387"/>
                <a:gd name="T16" fmla="*/ 0 w 404"/>
                <a:gd name="T17"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387">
                  <a:moveTo>
                    <a:pt x="0" y="0"/>
                  </a:moveTo>
                  <a:lnTo>
                    <a:pt x="110" y="0"/>
                  </a:lnTo>
                  <a:lnTo>
                    <a:pt x="207" y="281"/>
                  </a:lnTo>
                  <a:lnTo>
                    <a:pt x="207" y="281"/>
                  </a:lnTo>
                  <a:lnTo>
                    <a:pt x="301" y="0"/>
                  </a:lnTo>
                  <a:lnTo>
                    <a:pt x="403" y="0"/>
                  </a:lnTo>
                  <a:lnTo>
                    <a:pt x="260" y="386"/>
                  </a:lnTo>
                  <a:lnTo>
                    <a:pt x="146"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2" name="Freeform 481"/>
            <p:cNvSpPr>
              <a:spLocks noChangeArrowheads="1"/>
            </p:cNvSpPr>
            <p:nvPr/>
          </p:nvSpPr>
          <p:spPr bwMode="auto">
            <a:xfrm>
              <a:off x="3643" y="3313"/>
              <a:ext cx="82" cy="91"/>
            </a:xfrm>
            <a:custGeom>
              <a:avLst/>
              <a:gdLst>
                <a:gd name="T0" fmla="*/ 338 w 364"/>
                <a:gd name="T1" fmla="*/ 371 h 405"/>
                <a:gd name="T2" fmla="*/ 204 w 364"/>
                <a:gd name="T3" fmla="*/ 404 h 405"/>
                <a:gd name="T4" fmla="*/ 0 w 364"/>
                <a:gd name="T5" fmla="*/ 204 h 405"/>
                <a:gd name="T6" fmla="*/ 180 w 364"/>
                <a:gd name="T7" fmla="*/ 0 h 405"/>
                <a:gd name="T8" fmla="*/ 363 w 364"/>
                <a:gd name="T9" fmla="*/ 233 h 405"/>
                <a:gd name="T10" fmla="*/ 98 w 364"/>
                <a:gd name="T11" fmla="*/ 233 h 405"/>
                <a:gd name="T12" fmla="*/ 208 w 364"/>
                <a:gd name="T13" fmla="*/ 330 h 405"/>
                <a:gd name="T14" fmla="*/ 334 w 364"/>
                <a:gd name="T15" fmla="*/ 290 h 405"/>
                <a:gd name="T16" fmla="*/ 334 w 364"/>
                <a:gd name="T17" fmla="*/ 371 h 405"/>
                <a:gd name="T18" fmla="*/ 338 w 364"/>
                <a:gd name="T19" fmla="*/ 371 h 405"/>
                <a:gd name="T20" fmla="*/ 269 w 364"/>
                <a:gd name="T21" fmla="*/ 163 h 405"/>
                <a:gd name="T22" fmla="*/ 188 w 364"/>
                <a:gd name="T23" fmla="*/ 74 h 405"/>
                <a:gd name="T24" fmla="*/ 98 w 364"/>
                <a:gd name="T25" fmla="*/ 163 h 405"/>
                <a:gd name="T26" fmla="*/ 269 w 364"/>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5">
                  <a:moveTo>
                    <a:pt x="338" y="371"/>
                  </a:moveTo>
                  <a:cubicBezTo>
                    <a:pt x="302" y="391"/>
                    <a:pt x="261" y="404"/>
                    <a:pt x="204" y="404"/>
                  </a:cubicBezTo>
                  <a:cubicBezTo>
                    <a:pt x="78" y="404"/>
                    <a:pt x="0" y="330"/>
                    <a:pt x="0" y="204"/>
                  </a:cubicBezTo>
                  <a:cubicBezTo>
                    <a:pt x="0" y="94"/>
                    <a:pt x="61" y="0"/>
                    <a:pt x="180" y="0"/>
                  </a:cubicBezTo>
                  <a:cubicBezTo>
                    <a:pt x="322" y="0"/>
                    <a:pt x="363" y="98"/>
                    <a:pt x="363" y="233"/>
                  </a:cubicBezTo>
                  <a:lnTo>
                    <a:pt x="98" y="233"/>
                  </a:lnTo>
                  <a:cubicBezTo>
                    <a:pt x="102" y="294"/>
                    <a:pt x="147" y="330"/>
                    <a:pt x="208" y="330"/>
                  </a:cubicBezTo>
                  <a:cubicBezTo>
                    <a:pt x="257" y="330"/>
                    <a:pt x="298" y="314"/>
                    <a:pt x="334" y="290"/>
                  </a:cubicBezTo>
                  <a:lnTo>
                    <a:pt x="334" y="371"/>
                  </a:lnTo>
                  <a:lnTo>
                    <a:pt x="338" y="371"/>
                  </a:lnTo>
                  <a:close/>
                  <a:moveTo>
                    <a:pt x="269" y="163"/>
                  </a:moveTo>
                  <a:cubicBezTo>
                    <a:pt x="265" y="114"/>
                    <a:pt x="245" y="74"/>
                    <a:pt x="188" y="74"/>
                  </a:cubicBezTo>
                  <a:cubicBezTo>
                    <a:pt x="131"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3" name="Freeform 482"/>
            <p:cNvSpPr>
              <a:spLocks noChangeArrowheads="1"/>
            </p:cNvSpPr>
            <p:nvPr/>
          </p:nvSpPr>
          <p:spPr bwMode="auto">
            <a:xfrm>
              <a:off x="3744" y="3313"/>
              <a:ext cx="51" cy="90"/>
            </a:xfrm>
            <a:custGeom>
              <a:avLst/>
              <a:gdLst>
                <a:gd name="T0" fmla="*/ 0 w 229"/>
                <a:gd name="T1" fmla="*/ 9 h 400"/>
                <a:gd name="T2" fmla="*/ 90 w 229"/>
                <a:gd name="T3" fmla="*/ 9 h 400"/>
                <a:gd name="T4" fmla="*/ 90 w 229"/>
                <a:gd name="T5" fmla="*/ 98 h 400"/>
                <a:gd name="T6" fmla="*/ 90 w 229"/>
                <a:gd name="T7" fmla="*/ 98 h 400"/>
                <a:gd name="T8" fmla="*/ 196 w 229"/>
                <a:gd name="T9" fmla="*/ 0 h 400"/>
                <a:gd name="T10" fmla="*/ 228 w 229"/>
                <a:gd name="T11" fmla="*/ 5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90" y="9"/>
                  </a:lnTo>
                  <a:lnTo>
                    <a:pt x="90" y="98"/>
                  </a:lnTo>
                  <a:lnTo>
                    <a:pt x="90" y="98"/>
                  </a:lnTo>
                  <a:cubicBezTo>
                    <a:pt x="94" y="62"/>
                    <a:pt x="135" y="0"/>
                    <a:pt x="196" y="0"/>
                  </a:cubicBezTo>
                  <a:cubicBezTo>
                    <a:pt x="204" y="0"/>
                    <a:pt x="216" y="0"/>
                    <a:pt x="228" y="5"/>
                  </a:cubicBezTo>
                  <a:lnTo>
                    <a:pt x="228" y="106"/>
                  </a:lnTo>
                  <a:cubicBezTo>
                    <a:pt x="220" y="102"/>
                    <a:pt x="200" y="98"/>
                    <a:pt x="183"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4" name="Freeform 483"/>
            <p:cNvSpPr>
              <a:spLocks noChangeArrowheads="1"/>
            </p:cNvSpPr>
            <p:nvPr/>
          </p:nvSpPr>
          <p:spPr bwMode="auto">
            <a:xfrm>
              <a:off x="409" y="3651"/>
              <a:ext cx="80" cy="118"/>
            </a:xfrm>
            <a:custGeom>
              <a:avLst/>
              <a:gdLst>
                <a:gd name="T0" fmla="*/ 4 w 359"/>
                <a:gd name="T1" fmla="*/ 0 h 526"/>
                <a:gd name="T2" fmla="*/ 139 w 359"/>
                <a:gd name="T3" fmla="*/ 0 h 526"/>
                <a:gd name="T4" fmla="*/ 358 w 359"/>
                <a:gd name="T5" fmla="*/ 159 h 526"/>
                <a:gd name="T6" fmla="*/ 155 w 359"/>
                <a:gd name="T7" fmla="*/ 325 h 526"/>
                <a:gd name="T8" fmla="*/ 106 w 359"/>
                <a:gd name="T9" fmla="*/ 325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9"/>
                  </a:cubicBezTo>
                  <a:cubicBezTo>
                    <a:pt x="358" y="281"/>
                    <a:pt x="269" y="325"/>
                    <a:pt x="155" y="325"/>
                  </a:cubicBezTo>
                  <a:lnTo>
                    <a:pt x="106" y="325"/>
                  </a:lnTo>
                  <a:lnTo>
                    <a:pt x="106" y="525"/>
                  </a:lnTo>
                  <a:lnTo>
                    <a:pt x="0" y="525"/>
                  </a:lnTo>
                  <a:lnTo>
                    <a:pt x="0" y="0"/>
                  </a:lnTo>
                  <a:lnTo>
                    <a:pt x="4" y="0"/>
                  </a:lnTo>
                  <a:close/>
                  <a:moveTo>
                    <a:pt x="106" y="240"/>
                  </a:moveTo>
                  <a:lnTo>
                    <a:pt x="147" y="240"/>
                  </a:lnTo>
                  <a:cubicBezTo>
                    <a:pt x="200" y="240"/>
                    <a:pt x="244" y="224"/>
                    <a:pt x="244" y="163"/>
                  </a:cubicBezTo>
                  <a:cubicBezTo>
                    <a:pt x="244" y="101"/>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5" name="Freeform 484"/>
            <p:cNvSpPr>
              <a:spLocks noChangeArrowheads="1"/>
            </p:cNvSpPr>
            <p:nvPr/>
          </p:nvSpPr>
          <p:spPr bwMode="auto">
            <a:xfrm>
              <a:off x="498" y="3681"/>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6" name="Freeform 485"/>
            <p:cNvSpPr>
              <a:spLocks noChangeArrowheads="1"/>
            </p:cNvSpPr>
            <p:nvPr/>
          </p:nvSpPr>
          <p:spPr bwMode="auto">
            <a:xfrm>
              <a:off x="600" y="3681"/>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7" name="Freeform 486"/>
            <p:cNvSpPr>
              <a:spLocks noChangeArrowheads="1"/>
            </p:cNvSpPr>
            <p:nvPr/>
          </p:nvSpPr>
          <p:spPr bwMode="auto">
            <a:xfrm>
              <a:off x="656" y="3681"/>
              <a:ext cx="66" cy="91"/>
            </a:xfrm>
            <a:custGeom>
              <a:avLst/>
              <a:gdLst>
                <a:gd name="T0" fmla="*/ 277 w 294"/>
                <a:gd name="T1" fmla="*/ 90 h 404"/>
                <a:gd name="T2" fmla="*/ 208 w 294"/>
                <a:gd name="T3" fmla="*/ 77 h 404"/>
                <a:gd name="T4" fmla="*/ 106 w 294"/>
                <a:gd name="T5" fmla="*/ 200 h 404"/>
                <a:gd name="T6" fmla="*/ 212 w 294"/>
                <a:gd name="T7" fmla="*/ 326 h 404"/>
                <a:gd name="T8" fmla="*/ 289 w 294"/>
                <a:gd name="T9" fmla="*/ 309 h 404"/>
                <a:gd name="T10" fmla="*/ 293 w 294"/>
                <a:gd name="T11" fmla="*/ 391 h 404"/>
                <a:gd name="T12" fmla="*/ 192 w 294"/>
                <a:gd name="T13" fmla="*/ 403 h 404"/>
                <a:gd name="T14" fmla="*/ 0 w 294"/>
                <a:gd name="T15" fmla="*/ 200 h 404"/>
                <a:gd name="T16" fmla="*/ 188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1"/>
                    <a:pt x="241" y="77"/>
                    <a:pt x="208" y="77"/>
                  </a:cubicBezTo>
                  <a:cubicBezTo>
                    <a:pt x="147" y="77"/>
                    <a:pt x="106" y="126"/>
                    <a:pt x="106" y="200"/>
                  </a:cubicBezTo>
                  <a:cubicBezTo>
                    <a:pt x="106" y="269"/>
                    <a:pt x="139" y="326"/>
                    <a:pt x="212" y="326"/>
                  </a:cubicBezTo>
                  <a:cubicBezTo>
                    <a:pt x="241" y="326"/>
                    <a:pt x="273" y="314"/>
                    <a:pt x="289" y="309"/>
                  </a:cubicBezTo>
                  <a:lnTo>
                    <a:pt x="293" y="391"/>
                  </a:lnTo>
                  <a:cubicBezTo>
                    <a:pt x="265" y="399"/>
                    <a:pt x="232" y="403"/>
                    <a:pt x="192" y="403"/>
                  </a:cubicBezTo>
                  <a:cubicBezTo>
                    <a:pt x="65" y="403"/>
                    <a:pt x="0" y="318"/>
                    <a:pt x="0" y="200"/>
                  </a:cubicBezTo>
                  <a:cubicBezTo>
                    <a:pt x="0" y="90"/>
                    <a:pt x="65"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8" name="Freeform 487"/>
            <p:cNvSpPr>
              <a:spLocks noChangeArrowheads="1"/>
            </p:cNvSpPr>
            <p:nvPr/>
          </p:nvSpPr>
          <p:spPr bwMode="auto">
            <a:xfrm>
              <a:off x="732" y="3681"/>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9" name="Freeform 488"/>
            <p:cNvSpPr>
              <a:spLocks noChangeArrowheads="1"/>
            </p:cNvSpPr>
            <p:nvPr/>
          </p:nvSpPr>
          <p:spPr bwMode="auto">
            <a:xfrm>
              <a:off x="830" y="3681"/>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0" name="Freeform 489"/>
            <p:cNvSpPr>
              <a:spLocks noChangeArrowheads="1"/>
            </p:cNvSpPr>
            <p:nvPr/>
          </p:nvSpPr>
          <p:spPr bwMode="auto">
            <a:xfrm>
              <a:off x="926" y="3658"/>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1" name="Freeform 490"/>
            <p:cNvSpPr>
              <a:spLocks noChangeArrowheads="1"/>
            </p:cNvSpPr>
            <p:nvPr/>
          </p:nvSpPr>
          <p:spPr bwMode="auto">
            <a:xfrm>
              <a:off x="997" y="3681"/>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5"/>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8"/>
                    <a:pt x="154" y="155"/>
                    <a:pt x="195" y="155"/>
                  </a:cubicBezTo>
                  <a:lnTo>
                    <a:pt x="252" y="155"/>
                  </a:lnTo>
                  <a:cubicBezTo>
                    <a:pt x="252" y="94"/>
                    <a:pt x="224" y="73"/>
                    <a:pt x="167" y="73"/>
                  </a:cubicBezTo>
                  <a:cubicBezTo>
                    <a:pt x="126" y="73"/>
                    <a:pt x="81" y="90"/>
                    <a:pt x="49" y="114"/>
                  </a:cubicBezTo>
                  <a:lnTo>
                    <a:pt x="40" y="29"/>
                  </a:lnTo>
                  <a:close/>
                  <a:moveTo>
                    <a:pt x="159" y="330"/>
                  </a:moveTo>
                  <a:cubicBezTo>
                    <a:pt x="191" y="330"/>
                    <a:pt x="211" y="317"/>
                    <a:pt x="228" y="297"/>
                  </a:cubicBezTo>
                  <a:cubicBezTo>
                    <a:pt x="244" y="276"/>
                    <a:pt x="248" y="248"/>
                    <a:pt x="248" y="216"/>
                  </a:cubicBezTo>
                  <a:lnTo>
                    <a:pt x="203" y="216"/>
                  </a:lnTo>
                  <a:cubicBezTo>
                    <a:pt x="159" y="216"/>
                    <a:pt x="93" y="224"/>
                    <a:pt x="93" y="281"/>
                  </a:cubicBezTo>
                  <a:cubicBezTo>
                    <a:pt x="93" y="314"/>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2" name="Freeform 491"/>
            <p:cNvSpPr>
              <a:spLocks noChangeArrowheads="1"/>
            </p:cNvSpPr>
            <p:nvPr/>
          </p:nvSpPr>
          <p:spPr bwMode="auto">
            <a:xfrm>
              <a:off x="1092" y="3681"/>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200 h 563"/>
                <a:gd name="T36" fmla="*/ 187 w 376"/>
                <a:gd name="T37" fmla="*/ 318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5"/>
                    <a:pt x="159" y="485"/>
                  </a:cubicBezTo>
                  <a:cubicBezTo>
                    <a:pt x="269" y="485"/>
                    <a:pt x="277" y="403"/>
                    <a:pt x="277" y="334"/>
                  </a:cubicBezTo>
                  <a:lnTo>
                    <a:pt x="277" y="334"/>
                  </a:lnTo>
                  <a:cubicBezTo>
                    <a:pt x="257" y="366"/>
                    <a:pt x="212" y="395"/>
                    <a:pt x="159" y="395"/>
                  </a:cubicBezTo>
                  <a:cubicBezTo>
                    <a:pt x="45" y="395"/>
                    <a:pt x="0" y="305"/>
                    <a:pt x="0" y="200"/>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200"/>
                  </a:cubicBezTo>
                  <a:cubicBezTo>
                    <a:pt x="102" y="252"/>
                    <a:pt x="130" y="318"/>
                    <a:pt x="187" y="318"/>
                  </a:cubicBezTo>
                  <a:cubicBezTo>
                    <a:pt x="249" y="314"/>
                    <a:pt x="277" y="261"/>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3" name="Freeform 492"/>
            <p:cNvSpPr>
              <a:spLocks noChangeArrowheads="1"/>
            </p:cNvSpPr>
            <p:nvPr/>
          </p:nvSpPr>
          <p:spPr bwMode="auto">
            <a:xfrm>
              <a:off x="1194" y="3681"/>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4" name="Freeform 493"/>
            <p:cNvSpPr>
              <a:spLocks noChangeArrowheads="1"/>
            </p:cNvSpPr>
            <p:nvPr/>
          </p:nvSpPr>
          <p:spPr bwMode="auto">
            <a:xfrm>
              <a:off x="1336" y="3681"/>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4"/>
                  </a:cubicBezTo>
                  <a:cubicBezTo>
                    <a:pt x="407" y="314"/>
                    <a:pt x="334" y="403"/>
                    <a:pt x="204" y="403"/>
                  </a:cubicBezTo>
                  <a:cubicBezTo>
                    <a:pt x="78" y="403"/>
                    <a:pt x="0" y="314"/>
                    <a:pt x="0" y="204"/>
                  </a:cubicBezTo>
                  <a:cubicBezTo>
                    <a:pt x="0" y="73"/>
                    <a:pt x="90" y="0"/>
                    <a:pt x="204" y="0"/>
                  </a:cubicBezTo>
                  <a:close/>
                  <a:moveTo>
                    <a:pt x="204" y="326"/>
                  </a:moveTo>
                  <a:cubicBezTo>
                    <a:pt x="281" y="326"/>
                    <a:pt x="301" y="257"/>
                    <a:pt x="301" y="191"/>
                  </a:cubicBezTo>
                  <a:cubicBezTo>
                    <a:pt x="301" y="130"/>
                    <a:pt x="269" y="77"/>
                    <a:pt x="204" y="77"/>
                  </a:cubicBezTo>
                  <a:cubicBezTo>
                    <a:pt x="139" y="77"/>
                    <a:pt x="106" y="134"/>
                    <a:pt x="106" y="191"/>
                  </a:cubicBezTo>
                  <a:cubicBezTo>
                    <a:pt x="106" y="252"/>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5" name="Freeform 494"/>
            <p:cNvSpPr>
              <a:spLocks noChangeArrowheads="1"/>
            </p:cNvSpPr>
            <p:nvPr/>
          </p:nvSpPr>
          <p:spPr bwMode="auto">
            <a:xfrm>
              <a:off x="1438" y="3640"/>
              <a:ext cx="60" cy="129"/>
            </a:xfrm>
            <a:custGeom>
              <a:avLst/>
              <a:gdLst>
                <a:gd name="T0" fmla="*/ 0 w 270"/>
                <a:gd name="T1" fmla="*/ 260 h 575"/>
                <a:gd name="T2" fmla="*/ 0 w 270"/>
                <a:gd name="T3" fmla="*/ 187 h 575"/>
                <a:gd name="T4" fmla="*/ 73 w 270"/>
                <a:gd name="T5" fmla="*/ 187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60 h 575"/>
                <a:gd name="T32" fmla="*/ 0 w 270"/>
                <a:gd name="T33" fmla="*/ 26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60"/>
                  </a:moveTo>
                  <a:lnTo>
                    <a:pt x="0" y="187"/>
                  </a:lnTo>
                  <a:lnTo>
                    <a:pt x="73" y="187"/>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60"/>
                  </a:lnTo>
                  <a:lnTo>
                    <a:pt x="0" y="26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6" name="Freeform 495"/>
            <p:cNvSpPr>
              <a:spLocks noChangeArrowheads="1"/>
            </p:cNvSpPr>
            <p:nvPr/>
          </p:nvSpPr>
          <p:spPr bwMode="auto">
            <a:xfrm>
              <a:off x="1562" y="3651"/>
              <a:ext cx="100" cy="117"/>
            </a:xfrm>
            <a:custGeom>
              <a:avLst/>
              <a:gdLst>
                <a:gd name="T0" fmla="*/ 0 w 444"/>
                <a:gd name="T1" fmla="*/ 0 h 522"/>
                <a:gd name="T2" fmla="*/ 142 w 444"/>
                <a:gd name="T3" fmla="*/ 0 h 522"/>
                <a:gd name="T4" fmla="*/ 443 w 444"/>
                <a:gd name="T5" fmla="*/ 260 h 522"/>
                <a:gd name="T6" fmla="*/ 142 w 444"/>
                <a:gd name="T7" fmla="*/ 521 h 522"/>
                <a:gd name="T8" fmla="*/ 0 w 444"/>
                <a:gd name="T9" fmla="*/ 521 h 522"/>
                <a:gd name="T10" fmla="*/ 0 w 444"/>
                <a:gd name="T11" fmla="*/ 0 h 522"/>
                <a:gd name="T12" fmla="*/ 101 w 444"/>
                <a:gd name="T13" fmla="*/ 439 h 522"/>
                <a:gd name="T14" fmla="*/ 158 w 444"/>
                <a:gd name="T15" fmla="*/ 439 h 522"/>
                <a:gd name="T16" fmla="*/ 329 w 444"/>
                <a:gd name="T17" fmla="*/ 260 h 522"/>
                <a:gd name="T18" fmla="*/ 158 w 444"/>
                <a:gd name="T19" fmla="*/ 81 h 522"/>
                <a:gd name="T20" fmla="*/ 101 w 444"/>
                <a:gd name="T21" fmla="*/ 81 h 522"/>
                <a:gd name="T22" fmla="*/ 101 w 444"/>
                <a:gd name="T2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22">
                  <a:moveTo>
                    <a:pt x="0" y="0"/>
                  </a:moveTo>
                  <a:lnTo>
                    <a:pt x="142" y="0"/>
                  </a:lnTo>
                  <a:cubicBezTo>
                    <a:pt x="301" y="0"/>
                    <a:pt x="443" y="53"/>
                    <a:pt x="443" y="260"/>
                  </a:cubicBezTo>
                  <a:cubicBezTo>
                    <a:pt x="443" y="468"/>
                    <a:pt x="301" y="521"/>
                    <a:pt x="142" y="521"/>
                  </a:cubicBezTo>
                  <a:lnTo>
                    <a:pt x="0" y="521"/>
                  </a:lnTo>
                  <a:lnTo>
                    <a:pt x="0" y="0"/>
                  </a:lnTo>
                  <a:close/>
                  <a:moveTo>
                    <a:pt x="101" y="439"/>
                  </a:moveTo>
                  <a:lnTo>
                    <a:pt x="158" y="439"/>
                  </a:lnTo>
                  <a:cubicBezTo>
                    <a:pt x="248" y="439"/>
                    <a:pt x="329" y="374"/>
                    <a:pt x="329" y="260"/>
                  </a:cubicBezTo>
                  <a:cubicBezTo>
                    <a:pt x="329" y="146"/>
                    <a:pt x="244" y="81"/>
                    <a:pt x="158" y="81"/>
                  </a:cubicBezTo>
                  <a:lnTo>
                    <a:pt x="101" y="81"/>
                  </a:lnTo>
                  <a:lnTo>
                    <a:pt x="101"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7" name="Freeform 496"/>
            <p:cNvSpPr>
              <a:spLocks noChangeArrowheads="1"/>
            </p:cNvSpPr>
            <p:nvPr/>
          </p:nvSpPr>
          <p:spPr bwMode="auto">
            <a:xfrm>
              <a:off x="1680" y="3650"/>
              <a:ext cx="76" cy="122"/>
            </a:xfrm>
            <a:custGeom>
              <a:avLst/>
              <a:gdLst>
                <a:gd name="T0" fmla="*/ 297 w 339"/>
                <a:gd name="T1" fmla="*/ 105 h 542"/>
                <a:gd name="T2" fmla="*/ 191 w 339"/>
                <a:gd name="T3" fmla="*/ 81 h 542"/>
                <a:gd name="T4" fmla="*/ 110 w 339"/>
                <a:gd name="T5" fmla="*/ 154 h 542"/>
                <a:gd name="T6" fmla="*/ 338 w 339"/>
                <a:gd name="T7" fmla="*/ 382 h 542"/>
                <a:gd name="T8" fmla="*/ 142 w 339"/>
                <a:gd name="T9" fmla="*/ 541 h 542"/>
                <a:gd name="T10" fmla="*/ 8 w 339"/>
                <a:gd name="T11" fmla="*/ 521 h 542"/>
                <a:gd name="T12" fmla="*/ 16 w 339"/>
                <a:gd name="T13" fmla="*/ 427 h 542"/>
                <a:gd name="T14" fmla="*/ 134 w 339"/>
                <a:gd name="T15" fmla="*/ 460 h 542"/>
                <a:gd name="T16" fmla="*/ 228 w 339"/>
                <a:gd name="T17" fmla="*/ 390 h 542"/>
                <a:gd name="T18" fmla="*/ 0 w 339"/>
                <a:gd name="T19" fmla="*/ 158 h 542"/>
                <a:gd name="T20" fmla="*/ 183 w 339"/>
                <a:gd name="T21" fmla="*/ 0 h 542"/>
                <a:gd name="T22" fmla="*/ 309 w 339"/>
                <a:gd name="T23" fmla="*/ 20 h 542"/>
                <a:gd name="T24" fmla="*/ 297 w 339"/>
                <a:gd name="T25" fmla="*/ 10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5"/>
                  </a:moveTo>
                  <a:cubicBezTo>
                    <a:pt x="265" y="93"/>
                    <a:pt x="227" y="81"/>
                    <a:pt x="191" y="81"/>
                  </a:cubicBezTo>
                  <a:cubicBezTo>
                    <a:pt x="154" y="81"/>
                    <a:pt x="110" y="97"/>
                    <a:pt x="110" y="154"/>
                  </a:cubicBezTo>
                  <a:cubicBezTo>
                    <a:pt x="110" y="244"/>
                    <a:pt x="338" y="207"/>
                    <a:pt x="338" y="382"/>
                  </a:cubicBezTo>
                  <a:cubicBezTo>
                    <a:pt x="338" y="496"/>
                    <a:pt x="248" y="541"/>
                    <a:pt x="142" y="541"/>
                  </a:cubicBezTo>
                  <a:cubicBezTo>
                    <a:pt x="85" y="541"/>
                    <a:pt x="61" y="533"/>
                    <a:pt x="8" y="521"/>
                  </a:cubicBezTo>
                  <a:lnTo>
                    <a:pt x="16" y="427"/>
                  </a:lnTo>
                  <a:cubicBezTo>
                    <a:pt x="53" y="447"/>
                    <a:pt x="93" y="460"/>
                    <a:pt x="134" y="460"/>
                  </a:cubicBezTo>
                  <a:cubicBezTo>
                    <a:pt x="175" y="460"/>
                    <a:pt x="228" y="439"/>
                    <a:pt x="228" y="390"/>
                  </a:cubicBezTo>
                  <a:cubicBezTo>
                    <a:pt x="228" y="293"/>
                    <a:pt x="0" y="333"/>
                    <a:pt x="0" y="158"/>
                  </a:cubicBezTo>
                  <a:cubicBezTo>
                    <a:pt x="0" y="40"/>
                    <a:pt x="89" y="0"/>
                    <a:pt x="183" y="0"/>
                  </a:cubicBezTo>
                  <a:cubicBezTo>
                    <a:pt x="228" y="0"/>
                    <a:pt x="269" y="4"/>
                    <a:pt x="309" y="20"/>
                  </a:cubicBezTo>
                  <a:lnTo>
                    <a:pt x="297" y="105"/>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8" name="Freeform 497"/>
            <p:cNvSpPr>
              <a:spLocks noChangeArrowheads="1"/>
            </p:cNvSpPr>
            <p:nvPr/>
          </p:nvSpPr>
          <p:spPr bwMode="auto">
            <a:xfrm>
              <a:off x="1776" y="3651"/>
              <a:ext cx="81" cy="118"/>
            </a:xfrm>
            <a:custGeom>
              <a:avLst/>
              <a:gdLst>
                <a:gd name="T0" fmla="*/ 4 w 360"/>
                <a:gd name="T1" fmla="*/ 0 h 526"/>
                <a:gd name="T2" fmla="*/ 139 w 360"/>
                <a:gd name="T3" fmla="*/ 0 h 526"/>
                <a:gd name="T4" fmla="*/ 359 w 360"/>
                <a:gd name="T5" fmla="*/ 159 h 526"/>
                <a:gd name="T6" fmla="*/ 155 w 360"/>
                <a:gd name="T7" fmla="*/ 325 h 526"/>
                <a:gd name="T8" fmla="*/ 106 w 360"/>
                <a:gd name="T9" fmla="*/ 325 h 526"/>
                <a:gd name="T10" fmla="*/ 106 w 360"/>
                <a:gd name="T11" fmla="*/ 525 h 526"/>
                <a:gd name="T12" fmla="*/ 0 w 360"/>
                <a:gd name="T13" fmla="*/ 525 h 526"/>
                <a:gd name="T14" fmla="*/ 0 w 360"/>
                <a:gd name="T15" fmla="*/ 0 h 526"/>
                <a:gd name="T16" fmla="*/ 4 w 360"/>
                <a:gd name="T17" fmla="*/ 0 h 526"/>
                <a:gd name="T18" fmla="*/ 106 w 360"/>
                <a:gd name="T19" fmla="*/ 240 h 526"/>
                <a:gd name="T20" fmla="*/ 143 w 360"/>
                <a:gd name="T21" fmla="*/ 240 h 526"/>
                <a:gd name="T22" fmla="*/ 241 w 360"/>
                <a:gd name="T23" fmla="*/ 163 h 526"/>
                <a:gd name="T24" fmla="*/ 143 w 360"/>
                <a:gd name="T25" fmla="*/ 81 h 526"/>
                <a:gd name="T26" fmla="*/ 106 w 360"/>
                <a:gd name="T27" fmla="*/ 81 h 526"/>
                <a:gd name="T28" fmla="*/ 106 w 360"/>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26">
                  <a:moveTo>
                    <a:pt x="4" y="0"/>
                  </a:moveTo>
                  <a:lnTo>
                    <a:pt x="139" y="0"/>
                  </a:lnTo>
                  <a:cubicBezTo>
                    <a:pt x="253" y="0"/>
                    <a:pt x="359" y="32"/>
                    <a:pt x="359" y="159"/>
                  </a:cubicBezTo>
                  <a:cubicBezTo>
                    <a:pt x="359" y="281"/>
                    <a:pt x="269" y="325"/>
                    <a:pt x="155" y="325"/>
                  </a:cubicBezTo>
                  <a:lnTo>
                    <a:pt x="106" y="325"/>
                  </a:lnTo>
                  <a:lnTo>
                    <a:pt x="106" y="525"/>
                  </a:lnTo>
                  <a:lnTo>
                    <a:pt x="0" y="525"/>
                  </a:lnTo>
                  <a:lnTo>
                    <a:pt x="0" y="0"/>
                  </a:lnTo>
                  <a:lnTo>
                    <a:pt x="4" y="0"/>
                  </a:lnTo>
                  <a:close/>
                  <a:moveTo>
                    <a:pt x="106" y="240"/>
                  </a:moveTo>
                  <a:lnTo>
                    <a:pt x="143" y="240"/>
                  </a:lnTo>
                  <a:cubicBezTo>
                    <a:pt x="196" y="240"/>
                    <a:pt x="241" y="224"/>
                    <a:pt x="241" y="163"/>
                  </a:cubicBezTo>
                  <a:cubicBezTo>
                    <a:pt x="241" y="101"/>
                    <a:pt x="196" y="81"/>
                    <a:pt x="143"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9" name="Freeform 498"/>
            <p:cNvSpPr>
              <a:spLocks noChangeArrowheads="1"/>
            </p:cNvSpPr>
            <p:nvPr/>
          </p:nvSpPr>
          <p:spPr bwMode="auto">
            <a:xfrm>
              <a:off x="1864" y="3681"/>
              <a:ext cx="64" cy="91"/>
            </a:xfrm>
            <a:custGeom>
              <a:avLst/>
              <a:gdLst>
                <a:gd name="T0" fmla="*/ 261 w 286"/>
                <a:gd name="T1" fmla="*/ 90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7"/>
                    <a:pt x="208" y="73"/>
                    <a:pt x="171" y="73"/>
                  </a:cubicBezTo>
                  <a:cubicBezTo>
                    <a:pt x="143" y="73"/>
                    <a:pt x="110" y="81"/>
                    <a:pt x="110" y="114"/>
                  </a:cubicBezTo>
                  <a:cubicBezTo>
                    <a:pt x="110" y="175"/>
                    <a:pt x="285" y="138"/>
                    <a:pt x="285" y="277"/>
                  </a:cubicBezTo>
                  <a:cubicBezTo>
                    <a:pt x="285" y="366"/>
                    <a:pt x="204" y="403"/>
                    <a:pt x="122" y="403"/>
                  </a:cubicBezTo>
                  <a:cubicBezTo>
                    <a:pt x="86" y="403"/>
                    <a:pt x="45" y="395"/>
                    <a:pt x="8" y="387"/>
                  </a:cubicBezTo>
                  <a:lnTo>
                    <a:pt x="12" y="305"/>
                  </a:lnTo>
                  <a:cubicBezTo>
                    <a:pt x="45" y="322"/>
                    <a:pt x="77" y="330"/>
                    <a:pt x="110" y="330"/>
                  </a:cubicBezTo>
                  <a:cubicBezTo>
                    <a:pt x="134" y="330"/>
                    <a:pt x="175" y="322"/>
                    <a:pt x="175" y="281"/>
                  </a:cubicBezTo>
                  <a:cubicBezTo>
                    <a:pt x="175" y="204"/>
                    <a:pt x="0" y="257"/>
                    <a:pt x="0" y="118"/>
                  </a:cubicBezTo>
                  <a:cubicBezTo>
                    <a:pt x="0" y="37"/>
                    <a:pt x="73"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0" name="Freeform 499"/>
            <p:cNvSpPr>
              <a:spLocks noChangeArrowheads="1"/>
            </p:cNvSpPr>
            <p:nvPr/>
          </p:nvSpPr>
          <p:spPr bwMode="auto">
            <a:xfrm>
              <a:off x="1984" y="3683"/>
              <a:ext cx="147" cy="87"/>
            </a:xfrm>
            <a:custGeom>
              <a:avLst/>
              <a:gdLst>
                <a:gd name="T0" fmla="*/ 0 w 653"/>
                <a:gd name="T1" fmla="*/ 0 h 388"/>
                <a:gd name="T2" fmla="*/ 106 w 653"/>
                <a:gd name="T3" fmla="*/ 0 h 388"/>
                <a:gd name="T4" fmla="*/ 192 w 653"/>
                <a:gd name="T5" fmla="*/ 285 h 388"/>
                <a:gd name="T6" fmla="*/ 192 w 653"/>
                <a:gd name="T7" fmla="*/ 285 h 388"/>
                <a:gd name="T8" fmla="*/ 269 w 653"/>
                <a:gd name="T9" fmla="*/ 0 h 388"/>
                <a:gd name="T10" fmla="*/ 387 w 653"/>
                <a:gd name="T11" fmla="*/ 0 h 388"/>
                <a:gd name="T12" fmla="*/ 473 w 653"/>
                <a:gd name="T13" fmla="*/ 285 h 388"/>
                <a:gd name="T14" fmla="*/ 473 w 653"/>
                <a:gd name="T15" fmla="*/ 285 h 388"/>
                <a:gd name="T16" fmla="*/ 554 w 653"/>
                <a:gd name="T17" fmla="*/ 0 h 388"/>
                <a:gd name="T18" fmla="*/ 652 w 653"/>
                <a:gd name="T19" fmla="*/ 0 h 388"/>
                <a:gd name="T20" fmla="*/ 534 w 653"/>
                <a:gd name="T21" fmla="*/ 387 h 388"/>
                <a:gd name="T22" fmla="*/ 412 w 653"/>
                <a:gd name="T23" fmla="*/ 387 h 388"/>
                <a:gd name="T24" fmla="*/ 326 w 653"/>
                <a:gd name="T25" fmla="*/ 94 h 388"/>
                <a:gd name="T26" fmla="*/ 326 w 653"/>
                <a:gd name="T27" fmla="*/ 94 h 388"/>
                <a:gd name="T28" fmla="*/ 245 w 653"/>
                <a:gd name="T29" fmla="*/ 387 h 388"/>
                <a:gd name="T30" fmla="*/ 131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2" y="285"/>
                  </a:lnTo>
                  <a:lnTo>
                    <a:pt x="192" y="285"/>
                  </a:lnTo>
                  <a:lnTo>
                    <a:pt x="269" y="0"/>
                  </a:lnTo>
                  <a:lnTo>
                    <a:pt x="387" y="0"/>
                  </a:lnTo>
                  <a:lnTo>
                    <a:pt x="473" y="285"/>
                  </a:lnTo>
                  <a:lnTo>
                    <a:pt x="473" y="285"/>
                  </a:lnTo>
                  <a:lnTo>
                    <a:pt x="554" y="0"/>
                  </a:lnTo>
                  <a:lnTo>
                    <a:pt x="652" y="0"/>
                  </a:lnTo>
                  <a:lnTo>
                    <a:pt x="534" y="387"/>
                  </a:lnTo>
                  <a:lnTo>
                    <a:pt x="412" y="387"/>
                  </a:lnTo>
                  <a:lnTo>
                    <a:pt x="326" y="94"/>
                  </a:lnTo>
                  <a:lnTo>
                    <a:pt x="326" y="94"/>
                  </a:lnTo>
                  <a:lnTo>
                    <a:pt x="245" y="387"/>
                  </a:lnTo>
                  <a:lnTo>
                    <a:pt x="131"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1" name="Freeform 500"/>
            <p:cNvSpPr>
              <a:spLocks noChangeArrowheads="1"/>
            </p:cNvSpPr>
            <p:nvPr/>
          </p:nvSpPr>
          <p:spPr bwMode="auto">
            <a:xfrm>
              <a:off x="2143" y="3642"/>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8 h 563"/>
                <a:gd name="T12" fmla="*/ 358 w 359"/>
                <a:gd name="T13" fmla="*/ 562 h 563"/>
                <a:gd name="T14" fmla="*/ 256 w 359"/>
                <a:gd name="T15" fmla="*/ 562 h 563"/>
                <a:gd name="T16" fmla="*/ 256 w 359"/>
                <a:gd name="T17" fmla="*/ 354 h 563"/>
                <a:gd name="T18" fmla="*/ 191 w 359"/>
                <a:gd name="T19" fmla="*/ 244 h 563"/>
                <a:gd name="T20" fmla="*/ 102 w 359"/>
                <a:gd name="T21" fmla="*/ 371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7" y="167"/>
                    <a:pt x="358" y="232"/>
                    <a:pt x="358" y="318"/>
                  </a:cubicBezTo>
                  <a:lnTo>
                    <a:pt x="358" y="562"/>
                  </a:lnTo>
                  <a:lnTo>
                    <a:pt x="256" y="562"/>
                  </a:lnTo>
                  <a:lnTo>
                    <a:pt x="256" y="354"/>
                  </a:lnTo>
                  <a:cubicBezTo>
                    <a:pt x="256" y="305"/>
                    <a:pt x="256" y="244"/>
                    <a:pt x="191" y="244"/>
                  </a:cubicBezTo>
                  <a:cubicBezTo>
                    <a:pt x="118" y="244"/>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2" name="Freeform 501"/>
            <p:cNvSpPr>
              <a:spLocks noChangeArrowheads="1"/>
            </p:cNvSpPr>
            <p:nvPr/>
          </p:nvSpPr>
          <p:spPr bwMode="auto">
            <a:xfrm>
              <a:off x="2242" y="3681"/>
              <a:ext cx="92" cy="91"/>
            </a:xfrm>
            <a:custGeom>
              <a:avLst/>
              <a:gdLst>
                <a:gd name="T0" fmla="*/ 203 w 408"/>
                <a:gd name="T1" fmla="*/ 0 h 404"/>
                <a:gd name="T2" fmla="*/ 407 w 408"/>
                <a:gd name="T3" fmla="*/ 204 h 404"/>
                <a:gd name="T4" fmla="*/ 203 w 408"/>
                <a:gd name="T5" fmla="*/ 403 h 404"/>
                <a:gd name="T6" fmla="*/ 0 w 408"/>
                <a:gd name="T7" fmla="*/ 204 h 404"/>
                <a:gd name="T8" fmla="*/ 203 w 408"/>
                <a:gd name="T9" fmla="*/ 0 h 404"/>
                <a:gd name="T10" fmla="*/ 203 w 408"/>
                <a:gd name="T11" fmla="*/ 326 h 404"/>
                <a:gd name="T12" fmla="*/ 301 w 408"/>
                <a:gd name="T13" fmla="*/ 191 h 404"/>
                <a:gd name="T14" fmla="*/ 203 w 408"/>
                <a:gd name="T15" fmla="*/ 77 h 404"/>
                <a:gd name="T16" fmla="*/ 105 w 408"/>
                <a:gd name="T17" fmla="*/ 191 h 404"/>
                <a:gd name="T18" fmla="*/ 203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7" y="0"/>
                    <a:pt x="407" y="77"/>
                    <a:pt x="407" y="204"/>
                  </a:cubicBezTo>
                  <a:cubicBezTo>
                    <a:pt x="407" y="314"/>
                    <a:pt x="333" y="403"/>
                    <a:pt x="203" y="403"/>
                  </a:cubicBezTo>
                  <a:cubicBezTo>
                    <a:pt x="77" y="403"/>
                    <a:pt x="0" y="314"/>
                    <a:pt x="0" y="204"/>
                  </a:cubicBezTo>
                  <a:cubicBezTo>
                    <a:pt x="4" y="73"/>
                    <a:pt x="89" y="0"/>
                    <a:pt x="203" y="0"/>
                  </a:cubicBezTo>
                  <a:close/>
                  <a:moveTo>
                    <a:pt x="203" y="326"/>
                  </a:moveTo>
                  <a:cubicBezTo>
                    <a:pt x="280" y="326"/>
                    <a:pt x="301" y="257"/>
                    <a:pt x="301" y="191"/>
                  </a:cubicBezTo>
                  <a:cubicBezTo>
                    <a:pt x="301" y="130"/>
                    <a:pt x="268" y="77"/>
                    <a:pt x="203" y="77"/>
                  </a:cubicBezTo>
                  <a:cubicBezTo>
                    <a:pt x="138" y="77"/>
                    <a:pt x="105" y="134"/>
                    <a:pt x="105" y="191"/>
                  </a:cubicBezTo>
                  <a:cubicBezTo>
                    <a:pt x="105" y="252"/>
                    <a:pt x="126" y="326"/>
                    <a:pt x="203"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3" name="Freeform 502"/>
            <p:cNvSpPr>
              <a:spLocks noChangeArrowheads="1"/>
            </p:cNvSpPr>
            <p:nvPr/>
          </p:nvSpPr>
          <p:spPr bwMode="auto">
            <a:xfrm>
              <a:off x="2400" y="3642"/>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4" name="Freeform 503"/>
            <p:cNvSpPr>
              <a:spLocks noChangeArrowheads="1"/>
            </p:cNvSpPr>
            <p:nvPr/>
          </p:nvSpPr>
          <p:spPr bwMode="auto">
            <a:xfrm>
              <a:off x="2441" y="3681"/>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2" y="330"/>
                    <a:pt x="204" y="330"/>
                  </a:cubicBezTo>
                  <a:cubicBezTo>
                    <a:pt x="252"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5" name="Freeform 504"/>
            <p:cNvSpPr>
              <a:spLocks noChangeArrowheads="1"/>
            </p:cNvSpPr>
            <p:nvPr/>
          </p:nvSpPr>
          <p:spPr bwMode="auto">
            <a:xfrm>
              <a:off x="2533" y="3640"/>
              <a:ext cx="60" cy="129"/>
            </a:xfrm>
            <a:custGeom>
              <a:avLst/>
              <a:gdLst>
                <a:gd name="T0" fmla="*/ 0 w 270"/>
                <a:gd name="T1" fmla="*/ 260 h 575"/>
                <a:gd name="T2" fmla="*/ 0 w 270"/>
                <a:gd name="T3" fmla="*/ 187 h 575"/>
                <a:gd name="T4" fmla="*/ 73 w 270"/>
                <a:gd name="T5" fmla="*/ 187 h 575"/>
                <a:gd name="T6" fmla="*/ 73 w 270"/>
                <a:gd name="T7" fmla="*/ 130 h 575"/>
                <a:gd name="T8" fmla="*/ 196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60 h 575"/>
                <a:gd name="T32" fmla="*/ 0 w 270"/>
                <a:gd name="T33" fmla="*/ 26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60"/>
                  </a:moveTo>
                  <a:lnTo>
                    <a:pt x="0" y="187"/>
                  </a:lnTo>
                  <a:lnTo>
                    <a:pt x="73" y="187"/>
                  </a:lnTo>
                  <a:lnTo>
                    <a:pt x="73" y="130"/>
                  </a:lnTo>
                  <a:cubicBezTo>
                    <a:pt x="73" y="53"/>
                    <a:pt x="118" y="0"/>
                    <a:pt x="196" y="0"/>
                  </a:cubicBezTo>
                  <a:cubicBezTo>
                    <a:pt x="220" y="0"/>
                    <a:pt x="249"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60"/>
                  </a:lnTo>
                  <a:lnTo>
                    <a:pt x="0" y="26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6" name="Freeform 505"/>
            <p:cNvSpPr>
              <a:spLocks noChangeArrowheads="1"/>
            </p:cNvSpPr>
            <p:nvPr/>
          </p:nvSpPr>
          <p:spPr bwMode="auto">
            <a:xfrm>
              <a:off x="2599" y="3658"/>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3"/>
                  </a:lnTo>
                  <a:cubicBezTo>
                    <a:pt x="175" y="395"/>
                    <a:pt x="183" y="428"/>
                    <a:pt x="224" y="428"/>
                  </a:cubicBezTo>
                  <a:cubicBezTo>
                    <a:pt x="240" y="428"/>
                    <a:pt x="261" y="424"/>
                    <a:pt x="269" y="416"/>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7" name="Freeform 506"/>
            <p:cNvSpPr>
              <a:spLocks noChangeArrowheads="1"/>
            </p:cNvSpPr>
            <p:nvPr/>
          </p:nvSpPr>
          <p:spPr bwMode="auto">
            <a:xfrm>
              <a:off x="2711" y="3683"/>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4 h 388"/>
                <a:gd name="T26" fmla="*/ 330 w 652"/>
                <a:gd name="T27" fmla="*/ 94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8" name="Freeform 507"/>
            <p:cNvSpPr>
              <a:spLocks noChangeArrowheads="1"/>
            </p:cNvSpPr>
            <p:nvPr/>
          </p:nvSpPr>
          <p:spPr bwMode="auto">
            <a:xfrm>
              <a:off x="2872" y="3645"/>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9" name="Freeform 508"/>
            <p:cNvSpPr>
              <a:spLocks noChangeArrowheads="1"/>
            </p:cNvSpPr>
            <p:nvPr/>
          </p:nvSpPr>
          <p:spPr bwMode="auto">
            <a:xfrm>
              <a:off x="2910" y="3658"/>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3"/>
                  </a:lnTo>
                  <a:cubicBezTo>
                    <a:pt x="175" y="395"/>
                    <a:pt x="184" y="428"/>
                    <a:pt x="224" y="428"/>
                  </a:cubicBezTo>
                  <a:cubicBezTo>
                    <a:pt x="241" y="428"/>
                    <a:pt x="261" y="424"/>
                    <a:pt x="269" y="416"/>
                  </a:cubicBezTo>
                  <a:lnTo>
                    <a:pt x="273" y="497"/>
                  </a:lnTo>
                  <a:cubicBezTo>
                    <a:pt x="253" y="501"/>
                    <a:pt x="228" y="505"/>
                    <a:pt x="200" y="505"/>
                  </a:cubicBezTo>
                  <a:cubicBezTo>
                    <a:pt x="123"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0" name="Freeform 509"/>
            <p:cNvSpPr>
              <a:spLocks noChangeArrowheads="1"/>
            </p:cNvSpPr>
            <p:nvPr/>
          </p:nvSpPr>
          <p:spPr bwMode="auto">
            <a:xfrm>
              <a:off x="2985" y="3642"/>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4 h 563"/>
                <a:gd name="T18" fmla="*/ 192 w 360"/>
                <a:gd name="T19" fmla="*/ 244 h 563"/>
                <a:gd name="T20" fmla="*/ 102 w 360"/>
                <a:gd name="T21" fmla="*/ 371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0" y="191"/>
                    <a:pt x="175" y="167"/>
                    <a:pt x="228" y="167"/>
                  </a:cubicBezTo>
                  <a:cubicBezTo>
                    <a:pt x="318" y="167"/>
                    <a:pt x="359" y="232"/>
                    <a:pt x="359" y="318"/>
                  </a:cubicBezTo>
                  <a:lnTo>
                    <a:pt x="359" y="562"/>
                  </a:lnTo>
                  <a:lnTo>
                    <a:pt x="257" y="562"/>
                  </a:lnTo>
                  <a:lnTo>
                    <a:pt x="257" y="354"/>
                  </a:lnTo>
                  <a:cubicBezTo>
                    <a:pt x="257" y="305"/>
                    <a:pt x="257" y="244"/>
                    <a:pt x="192" y="244"/>
                  </a:cubicBezTo>
                  <a:cubicBezTo>
                    <a:pt x="118" y="244"/>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1" name="Freeform 510"/>
            <p:cNvSpPr>
              <a:spLocks noChangeArrowheads="1"/>
            </p:cNvSpPr>
            <p:nvPr/>
          </p:nvSpPr>
          <p:spPr bwMode="auto">
            <a:xfrm>
              <a:off x="3090" y="3645"/>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2" name="Freeform 511"/>
            <p:cNvSpPr>
              <a:spLocks noChangeArrowheads="1"/>
            </p:cNvSpPr>
            <p:nvPr/>
          </p:nvSpPr>
          <p:spPr bwMode="auto">
            <a:xfrm>
              <a:off x="3136" y="3681"/>
              <a:ext cx="79" cy="89"/>
            </a:xfrm>
            <a:custGeom>
              <a:avLst/>
              <a:gdLst>
                <a:gd name="T0" fmla="*/ 0 w 351"/>
                <a:gd name="T1" fmla="*/ 8 h 396"/>
                <a:gd name="T2" fmla="*/ 94 w 351"/>
                <a:gd name="T3" fmla="*/ 8 h 396"/>
                <a:gd name="T4" fmla="*/ 94 w 351"/>
                <a:gd name="T5" fmla="*/ 61 h 396"/>
                <a:gd name="T6" fmla="*/ 94 w 351"/>
                <a:gd name="T7" fmla="*/ 61 h 396"/>
                <a:gd name="T8" fmla="*/ 220 w 351"/>
                <a:gd name="T9" fmla="*/ 0 h 396"/>
                <a:gd name="T10" fmla="*/ 350 w 351"/>
                <a:gd name="T11" fmla="*/ 151 h 396"/>
                <a:gd name="T12" fmla="*/ 350 w 351"/>
                <a:gd name="T13" fmla="*/ 395 h 396"/>
                <a:gd name="T14" fmla="*/ 256 w 351"/>
                <a:gd name="T15" fmla="*/ 395 h 396"/>
                <a:gd name="T16" fmla="*/ 256 w 351"/>
                <a:gd name="T17" fmla="*/ 187 h 396"/>
                <a:gd name="T18" fmla="*/ 191 w 351"/>
                <a:gd name="T19" fmla="*/ 77 h 396"/>
                <a:gd name="T20" fmla="*/ 102 w 351"/>
                <a:gd name="T21" fmla="*/ 204 h 396"/>
                <a:gd name="T22" fmla="*/ 102 w 351"/>
                <a:gd name="T23" fmla="*/ 391 h 396"/>
                <a:gd name="T24" fmla="*/ 0 w 351"/>
                <a:gd name="T25" fmla="*/ 391 h 396"/>
                <a:gd name="T26" fmla="*/ 0 w 351"/>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96">
                  <a:moveTo>
                    <a:pt x="0" y="8"/>
                  </a:moveTo>
                  <a:lnTo>
                    <a:pt x="94" y="8"/>
                  </a:lnTo>
                  <a:lnTo>
                    <a:pt x="94" y="61"/>
                  </a:lnTo>
                  <a:lnTo>
                    <a:pt x="94" y="61"/>
                  </a:lnTo>
                  <a:cubicBezTo>
                    <a:pt x="126" y="16"/>
                    <a:pt x="167" y="0"/>
                    <a:pt x="220" y="0"/>
                  </a:cubicBezTo>
                  <a:cubicBezTo>
                    <a:pt x="309" y="0"/>
                    <a:pt x="350" y="65"/>
                    <a:pt x="350" y="151"/>
                  </a:cubicBezTo>
                  <a:lnTo>
                    <a:pt x="350" y="395"/>
                  </a:lnTo>
                  <a:lnTo>
                    <a:pt x="256" y="395"/>
                  </a:lnTo>
                  <a:lnTo>
                    <a:pt x="256" y="187"/>
                  </a:lnTo>
                  <a:cubicBezTo>
                    <a:pt x="256" y="138"/>
                    <a:pt x="256" y="77"/>
                    <a:pt x="191" y="77"/>
                  </a:cubicBezTo>
                  <a:cubicBezTo>
                    <a:pt x="118" y="77"/>
                    <a:pt x="102" y="155"/>
                    <a:pt x="102" y="204"/>
                  </a:cubicBezTo>
                  <a:lnTo>
                    <a:pt x="102"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3" name="Freeform 512"/>
            <p:cNvSpPr>
              <a:spLocks noChangeArrowheads="1"/>
            </p:cNvSpPr>
            <p:nvPr/>
          </p:nvSpPr>
          <p:spPr bwMode="auto">
            <a:xfrm>
              <a:off x="3282" y="3650"/>
              <a:ext cx="82" cy="122"/>
            </a:xfrm>
            <a:custGeom>
              <a:avLst/>
              <a:gdLst>
                <a:gd name="T0" fmla="*/ 0 w 368"/>
                <a:gd name="T1" fmla="*/ 272 h 542"/>
                <a:gd name="T2" fmla="*/ 184 w 368"/>
                <a:gd name="T3" fmla="*/ 0 h 542"/>
                <a:gd name="T4" fmla="*/ 367 w 368"/>
                <a:gd name="T5" fmla="*/ 272 h 542"/>
                <a:gd name="T6" fmla="*/ 184 w 368"/>
                <a:gd name="T7" fmla="*/ 541 h 542"/>
                <a:gd name="T8" fmla="*/ 0 w 368"/>
                <a:gd name="T9" fmla="*/ 272 h 542"/>
                <a:gd name="T10" fmla="*/ 257 w 368"/>
                <a:gd name="T11" fmla="*/ 272 h 542"/>
                <a:gd name="T12" fmla="*/ 179 w 368"/>
                <a:gd name="T13" fmla="*/ 77 h 542"/>
                <a:gd name="T14" fmla="*/ 102 w 368"/>
                <a:gd name="T15" fmla="*/ 272 h 542"/>
                <a:gd name="T16" fmla="*/ 179 w 368"/>
                <a:gd name="T17" fmla="*/ 464 h 542"/>
                <a:gd name="T18" fmla="*/ 257 w 368"/>
                <a:gd name="T19" fmla="*/ 27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542">
                  <a:moveTo>
                    <a:pt x="0" y="272"/>
                  </a:moveTo>
                  <a:cubicBezTo>
                    <a:pt x="0" y="142"/>
                    <a:pt x="41" y="0"/>
                    <a:pt x="184" y="0"/>
                  </a:cubicBezTo>
                  <a:cubicBezTo>
                    <a:pt x="338" y="0"/>
                    <a:pt x="367" y="149"/>
                    <a:pt x="367" y="272"/>
                  </a:cubicBezTo>
                  <a:cubicBezTo>
                    <a:pt x="367" y="394"/>
                    <a:pt x="334" y="541"/>
                    <a:pt x="184" y="541"/>
                  </a:cubicBezTo>
                  <a:cubicBezTo>
                    <a:pt x="21" y="541"/>
                    <a:pt x="0" y="382"/>
                    <a:pt x="0" y="272"/>
                  </a:cubicBezTo>
                  <a:close/>
                  <a:moveTo>
                    <a:pt x="257" y="272"/>
                  </a:moveTo>
                  <a:cubicBezTo>
                    <a:pt x="257" y="203"/>
                    <a:pt x="256" y="77"/>
                    <a:pt x="179" y="77"/>
                  </a:cubicBezTo>
                  <a:cubicBezTo>
                    <a:pt x="101" y="77"/>
                    <a:pt x="102" y="203"/>
                    <a:pt x="102" y="272"/>
                  </a:cubicBezTo>
                  <a:cubicBezTo>
                    <a:pt x="102" y="338"/>
                    <a:pt x="101" y="464"/>
                    <a:pt x="179" y="464"/>
                  </a:cubicBezTo>
                  <a:cubicBezTo>
                    <a:pt x="256" y="464"/>
                    <a:pt x="257" y="338"/>
                    <a:pt x="257" y="272"/>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4" name="Freeform 513"/>
            <p:cNvSpPr>
              <a:spLocks noChangeArrowheads="1"/>
            </p:cNvSpPr>
            <p:nvPr/>
          </p:nvSpPr>
          <p:spPr bwMode="auto">
            <a:xfrm>
              <a:off x="3376" y="3715"/>
              <a:ext cx="43" cy="18"/>
            </a:xfrm>
            <a:custGeom>
              <a:avLst/>
              <a:gdLst>
                <a:gd name="T0" fmla="*/ 0 w 196"/>
                <a:gd name="T1" fmla="*/ 81 h 82"/>
                <a:gd name="T2" fmla="*/ 0 w 196"/>
                <a:gd name="T3" fmla="*/ 0 h 82"/>
                <a:gd name="T4" fmla="*/ 195 w 196"/>
                <a:gd name="T5" fmla="*/ 0 h 82"/>
                <a:gd name="T6" fmla="*/ 195 w 196"/>
                <a:gd name="T7" fmla="*/ 81 h 82"/>
                <a:gd name="T8" fmla="*/ 0 w 196"/>
                <a:gd name="T9" fmla="*/ 81 h 82"/>
              </a:gdLst>
              <a:ahLst/>
              <a:cxnLst>
                <a:cxn ang="0">
                  <a:pos x="T0" y="T1"/>
                </a:cxn>
                <a:cxn ang="0">
                  <a:pos x="T2" y="T3"/>
                </a:cxn>
                <a:cxn ang="0">
                  <a:pos x="T4" y="T5"/>
                </a:cxn>
                <a:cxn ang="0">
                  <a:pos x="T6" y="T7"/>
                </a:cxn>
                <a:cxn ang="0">
                  <a:pos x="T8" y="T9"/>
                </a:cxn>
              </a:cxnLst>
              <a:rect l="0" t="0" r="r" b="b"/>
              <a:pathLst>
                <a:path w="196" h="82">
                  <a:moveTo>
                    <a:pt x="0" y="81"/>
                  </a:moveTo>
                  <a:lnTo>
                    <a:pt x="0" y="0"/>
                  </a:lnTo>
                  <a:lnTo>
                    <a:pt x="195" y="0"/>
                  </a:lnTo>
                  <a:lnTo>
                    <a:pt x="195" y="81"/>
                  </a:lnTo>
                  <a:lnTo>
                    <a:pt x="0" y="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5" name="Freeform 514"/>
            <p:cNvSpPr>
              <a:spLocks noChangeArrowheads="1"/>
            </p:cNvSpPr>
            <p:nvPr/>
          </p:nvSpPr>
          <p:spPr bwMode="auto">
            <a:xfrm>
              <a:off x="3433" y="3649"/>
              <a:ext cx="80" cy="122"/>
            </a:xfrm>
            <a:custGeom>
              <a:avLst/>
              <a:gdLst>
                <a:gd name="T0" fmla="*/ 314 w 355"/>
                <a:gd name="T1" fmla="*/ 106 h 543"/>
                <a:gd name="T2" fmla="*/ 224 w 355"/>
                <a:gd name="T3" fmla="*/ 86 h 543"/>
                <a:gd name="T4" fmla="*/ 98 w 355"/>
                <a:gd name="T5" fmla="*/ 249 h 543"/>
                <a:gd name="T6" fmla="*/ 98 w 355"/>
                <a:gd name="T7" fmla="*/ 249 h 543"/>
                <a:gd name="T8" fmla="*/ 200 w 355"/>
                <a:gd name="T9" fmla="*/ 196 h 543"/>
                <a:gd name="T10" fmla="*/ 354 w 355"/>
                <a:gd name="T11" fmla="*/ 355 h 543"/>
                <a:gd name="T12" fmla="*/ 179 w 355"/>
                <a:gd name="T13" fmla="*/ 542 h 543"/>
                <a:gd name="T14" fmla="*/ 0 w 355"/>
                <a:gd name="T15" fmla="*/ 298 h 543"/>
                <a:gd name="T16" fmla="*/ 216 w 355"/>
                <a:gd name="T17" fmla="*/ 0 h 543"/>
                <a:gd name="T18" fmla="*/ 326 w 355"/>
                <a:gd name="T19" fmla="*/ 21 h 543"/>
                <a:gd name="T20" fmla="*/ 314 w 355"/>
                <a:gd name="T21" fmla="*/ 106 h 543"/>
                <a:gd name="T22" fmla="*/ 110 w 355"/>
                <a:gd name="T23" fmla="*/ 375 h 543"/>
                <a:gd name="T24" fmla="*/ 183 w 355"/>
                <a:gd name="T25" fmla="*/ 469 h 543"/>
                <a:gd name="T26" fmla="*/ 253 w 355"/>
                <a:gd name="T27" fmla="*/ 375 h 543"/>
                <a:gd name="T28" fmla="*/ 183 w 355"/>
                <a:gd name="T29" fmla="*/ 277 h 543"/>
                <a:gd name="T30" fmla="*/ 110 w 355"/>
                <a:gd name="T31" fmla="*/ 37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5" h="543">
                  <a:moveTo>
                    <a:pt x="314" y="106"/>
                  </a:moveTo>
                  <a:cubicBezTo>
                    <a:pt x="285" y="94"/>
                    <a:pt x="257" y="86"/>
                    <a:pt x="224" y="86"/>
                  </a:cubicBezTo>
                  <a:cubicBezTo>
                    <a:pt x="134" y="86"/>
                    <a:pt x="102" y="172"/>
                    <a:pt x="98" y="249"/>
                  </a:cubicBezTo>
                  <a:lnTo>
                    <a:pt x="98" y="249"/>
                  </a:lnTo>
                  <a:cubicBezTo>
                    <a:pt x="122" y="212"/>
                    <a:pt x="155" y="196"/>
                    <a:pt x="200" y="196"/>
                  </a:cubicBezTo>
                  <a:cubicBezTo>
                    <a:pt x="297" y="196"/>
                    <a:pt x="354" y="257"/>
                    <a:pt x="354" y="355"/>
                  </a:cubicBezTo>
                  <a:cubicBezTo>
                    <a:pt x="354" y="469"/>
                    <a:pt x="297" y="542"/>
                    <a:pt x="179" y="542"/>
                  </a:cubicBezTo>
                  <a:cubicBezTo>
                    <a:pt x="33" y="542"/>
                    <a:pt x="0" y="420"/>
                    <a:pt x="0" y="298"/>
                  </a:cubicBezTo>
                  <a:cubicBezTo>
                    <a:pt x="0" y="155"/>
                    <a:pt x="45" y="0"/>
                    <a:pt x="216" y="0"/>
                  </a:cubicBezTo>
                  <a:cubicBezTo>
                    <a:pt x="253" y="0"/>
                    <a:pt x="289" y="5"/>
                    <a:pt x="326" y="21"/>
                  </a:cubicBezTo>
                  <a:lnTo>
                    <a:pt x="314" y="106"/>
                  </a:lnTo>
                  <a:close/>
                  <a:moveTo>
                    <a:pt x="110" y="375"/>
                  </a:moveTo>
                  <a:cubicBezTo>
                    <a:pt x="110" y="424"/>
                    <a:pt x="130" y="469"/>
                    <a:pt x="183" y="469"/>
                  </a:cubicBezTo>
                  <a:cubicBezTo>
                    <a:pt x="232" y="469"/>
                    <a:pt x="253" y="420"/>
                    <a:pt x="253" y="375"/>
                  </a:cubicBezTo>
                  <a:cubicBezTo>
                    <a:pt x="253" y="322"/>
                    <a:pt x="232" y="277"/>
                    <a:pt x="183" y="277"/>
                  </a:cubicBezTo>
                  <a:cubicBezTo>
                    <a:pt x="126" y="273"/>
                    <a:pt x="110" y="322"/>
                    <a:pt x="110" y="37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6" name="Freeform 515"/>
            <p:cNvSpPr>
              <a:spLocks noChangeArrowheads="1"/>
            </p:cNvSpPr>
            <p:nvPr/>
          </p:nvSpPr>
          <p:spPr bwMode="auto">
            <a:xfrm>
              <a:off x="409" y="3885"/>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69 h 404"/>
                <a:gd name="T12" fmla="*/ 444 w 567"/>
                <a:gd name="T13" fmla="*/ 0 h 404"/>
                <a:gd name="T14" fmla="*/ 566 w 567"/>
                <a:gd name="T15" fmla="*/ 151 h 404"/>
                <a:gd name="T16" fmla="*/ 566 w 567"/>
                <a:gd name="T17" fmla="*/ 395 h 404"/>
                <a:gd name="T18" fmla="*/ 464 w 567"/>
                <a:gd name="T19" fmla="*/ 395 h 404"/>
                <a:gd name="T20" fmla="*/ 464 w 567"/>
                <a:gd name="T21" fmla="*/ 167 h 404"/>
                <a:gd name="T22" fmla="*/ 407 w 567"/>
                <a:gd name="T23" fmla="*/ 81 h 404"/>
                <a:gd name="T24" fmla="*/ 334 w 567"/>
                <a:gd name="T25" fmla="*/ 212 h 404"/>
                <a:gd name="T26" fmla="*/ 334 w 567"/>
                <a:gd name="T27" fmla="*/ 399 h 404"/>
                <a:gd name="T28" fmla="*/ 232 w 567"/>
                <a:gd name="T29" fmla="*/ 399 h 404"/>
                <a:gd name="T30" fmla="*/ 232 w 567"/>
                <a:gd name="T31" fmla="*/ 171 h 404"/>
                <a:gd name="T32" fmla="*/ 175 w 567"/>
                <a:gd name="T33" fmla="*/ 85 h 404"/>
                <a:gd name="T34" fmla="*/ 102 w 567"/>
                <a:gd name="T35" fmla="*/ 216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6" y="12"/>
                    <a:pt x="171" y="0"/>
                    <a:pt x="208" y="0"/>
                  </a:cubicBezTo>
                  <a:cubicBezTo>
                    <a:pt x="261" y="0"/>
                    <a:pt x="301" y="20"/>
                    <a:pt x="322" y="69"/>
                  </a:cubicBezTo>
                  <a:cubicBezTo>
                    <a:pt x="346" y="24"/>
                    <a:pt x="395" y="0"/>
                    <a:pt x="444" y="0"/>
                  </a:cubicBezTo>
                  <a:cubicBezTo>
                    <a:pt x="538" y="0"/>
                    <a:pt x="566" y="65"/>
                    <a:pt x="566" y="151"/>
                  </a:cubicBezTo>
                  <a:lnTo>
                    <a:pt x="566" y="395"/>
                  </a:lnTo>
                  <a:lnTo>
                    <a:pt x="464" y="395"/>
                  </a:lnTo>
                  <a:lnTo>
                    <a:pt x="464" y="167"/>
                  </a:lnTo>
                  <a:cubicBezTo>
                    <a:pt x="464" y="130"/>
                    <a:pt x="464" y="81"/>
                    <a:pt x="407" y="81"/>
                  </a:cubicBezTo>
                  <a:cubicBezTo>
                    <a:pt x="342" y="81"/>
                    <a:pt x="334" y="163"/>
                    <a:pt x="334" y="212"/>
                  </a:cubicBezTo>
                  <a:lnTo>
                    <a:pt x="334" y="399"/>
                  </a:lnTo>
                  <a:lnTo>
                    <a:pt x="232" y="399"/>
                  </a:lnTo>
                  <a:lnTo>
                    <a:pt x="232" y="171"/>
                  </a:lnTo>
                  <a:cubicBezTo>
                    <a:pt x="232" y="134"/>
                    <a:pt x="232" y="85"/>
                    <a:pt x="175" y="85"/>
                  </a:cubicBezTo>
                  <a:cubicBezTo>
                    <a:pt x="110" y="85"/>
                    <a:pt x="102" y="167"/>
                    <a:pt x="102" y="216"/>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7" name="Freeform 516"/>
            <p:cNvSpPr>
              <a:spLocks noChangeArrowheads="1"/>
            </p:cNvSpPr>
            <p:nvPr/>
          </p:nvSpPr>
          <p:spPr bwMode="auto">
            <a:xfrm>
              <a:off x="555" y="3884"/>
              <a:ext cx="92" cy="91"/>
            </a:xfrm>
            <a:custGeom>
              <a:avLst/>
              <a:gdLst>
                <a:gd name="T0" fmla="*/ 204 w 409"/>
                <a:gd name="T1" fmla="*/ 0 h 404"/>
                <a:gd name="T2" fmla="*/ 408 w 409"/>
                <a:gd name="T3" fmla="*/ 203 h 404"/>
                <a:gd name="T4" fmla="*/ 204 w 409"/>
                <a:gd name="T5" fmla="*/ 403 h 404"/>
                <a:gd name="T6" fmla="*/ 0 w 409"/>
                <a:gd name="T7" fmla="*/ 203 h 404"/>
                <a:gd name="T8" fmla="*/ 204 w 409"/>
                <a:gd name="T9" fmla="*/ 0 h 404"/>
                <a:gd name="T10" fmla="*/ 204 w 409"/>
                <a:gd name="T11" fmla="*/ 326 h 404"/>
                <a:gd name="T12" fmla="*/ 302 w 409"/>
                <a:gd name="T13" fmla="*/ 191 h 404"/>
                <a:gd name="T14" fmla="*/ 204 w 409"/>
                <a:gd name="T15" fmla="*/ 77 h 404"/>
                <a:gd name="T16" fmla="*/ 106 w 409"/>
                <a:gd name="T17" fmla="*/ 191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7"/>
                    <a:pt x="408" y="203"/>
                  </a:cubicBezTo>
                  <a:cubicBezTo>
                    <a:pt x="408" y="313"/>
                    <a:pt x="334" y="403"/>
                    <a:pt x="204" y="403"/>
                  </a:cubicBezTo>
                  <a:cubicBezTo>
                    <a:pt x="78" y="403"/>
                    <a:pt x="0" y="313"/>
                    <a:pt x="0" y="203"/>
                  </a:cubicBezTo>
                  <a:cubicBezTo>
                    <a:pt x="0" y="77"/>
                    <a:pt x="90" y="0"/>
                    <a:pt x="204" y="0"/>
                  </a:cubicBezTo>
                  <a:close/>
                  <a:moveTo>
                    <a:pt x="204" y="326"/>
                  </a:moveTo>
                  <a:cubicBezTo>
                    <a:pt x="281" y="326"/>
                    <a:pt x="302" y="256"/>
                    <a:pt x="302" y="191"/>
                  </a:cubicBezTo>
                  <a:cubicBezTo>
                    <a:pt x="302" y="130"/>
                    <a:pt x="269" y="77"/>
                    <a:pt x="204" y="77"/>
                  </a:cubicBezTo>
                  <a:cubicBezTo>
                    <a:pt x="139" y="77"/>
                    <a:pt x="106" y="134"/>
                    <a:pt x="106" y="191"/>
                  </a:cubicBezTo>
                  <a:cubicBezTo>
                    <a:pt x="106" y="256"/>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8" name="Freeform 517"/>
            <p:cNvSpPr>
              <a:spLocks noChangeArrowheads="1"/>
            </p:cNvSpPr>
            <p:nvPr/>
          </p:nvSpPr>
          <p:spPr bwMode="auto">
            <a:xfrm>
              <a:off x="663" y="388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9" name="Freeform 518"/>
            <p:cNvSpPr>
              <a:spLocks noChangeArrowheads="1"/>
            </p:cNvSpPr>
            <p:nvPr/>
          </p:nvSpPr>
          <p:spPr bwMode="auto">
            <a:xfrm>
              <a:off x="759" y="386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8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8"/>
                    <a:pt x="224" y="428"/>
                  </a:cubicBezTo>
                  <a:cubicBezTo>
                    <a:pt x="241" y="428"/>
                    <a:pt x="261" y="424"/>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0" name="Freeform 519"/>
            <p:cNvSpPr>
              <a:spLocks noChangeArrowheads="1"/>
            </p:cNvSpPr>
            <p:nvPr/>
          </p:nvSpPr>
          <p:spPr bwMode="auto">
            <a:xfrm>
              <a:off x="834" y="3846"/>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7 h 563"/>
                <a:gd name="T12" fmla="*/ 358 w 359"/>
                <a:gd name="T13" fmla="*/ 562 h 563"/>
                <a:gd name="T14" fmla="*/ 257 w 359"/>
                <a:gd name="T15" fmla="*/ 562 h 563"/>
                <a:gd name="T16" fmla="*/ 257 w 359"/>
                <a:gd name="T17" fmla="*/ 354 h 563"/>
                <a:gd name="T18" fmla="*/ 192 w 359"/>
                <a:gd name="T19" fmla="*/ 244 h 563"/>
                <a:gd name="T20" fmla="*/ 102 w 359"/>
                <a:gd name="T21" fmla="*/ 370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8" y="167"/>
                    <a:pt x="358" y="232"/>
                    <a:pt x="358" y="317"/>
                  </a:cubicBezTo>
                  <a:lnTo>
                    <a:pt x="358" y="562"/>
                  </a:lnTo>
                  <a:lnTo>
                    <a:pt x="257" y="562"/>
                  </a:lnTo>
                  <a:lnTo>
                    <a:pt x="257" y="354"/>
                  </a:lnTo>
                  <a:cubicBezTo>
                    <a:pt x="257" y="305"/>
                    <a:pt x="257" y="244"/>
                    <a:pt x="192" y="244"/>
                  </a:cubicBezTo>
                  <a:cubicBezTo>
                    <a:pt x="118" y="244"/>
                    <a:pt x="102" y="322"/>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1" name="Freeform 520"/>
            <p:cNvSpPr>
              <a:spLocks noChangeArrowheads="1"/>
            </p:cNvSpPr>
            <p:nvPr/>
          </p:nvSpPr>
          <p:spPr bwMode="auto">
            <a:xfrm>
              <a:off x="932" y="3884"/>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5" y="395"/>
                    <a:pt x="8" y="387"/>
                  </a:cubicBezTo>
                  <a:lnTo>
                    <a:pt x="12" y="305"/>
                  </a:lnTo>
                  <a:cubicBezTo>
                    <a:pt x="45" y="321"/>
                    <a:pt x="77" y="330"/>
                    <a:pt x="110" y="330"/>
                  </a:cubicBezTo>
                  <a:cubicBezTo>
                    <a:pt x="134" y="330"/>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2" name="Freeform 521"/>
            <p:cNvSpPr>
              <a:spLocks noChangeArrowheads="1"/>
            </p:cNvSpPr>
            <p:nvPr/>
          </p:nvSpPr>
          <p:spPr bwMode="auto">
            <a:xfrm>
              <a:off x="1056" y="3884"/>
              <a:ext cx="92" cy="91"/>
            </a:xfrm>
            <a:custGeom>
              <a:avLst/>
              <a:gdLst>
                <a:gd name="T0" fmla="*/ 204 w 409"/>
                <a:gd name="T1" fmla="*/ 0 h 404"/>
                <a:gd name="T2" fmla="*/ 408 w 409"/>
                <a:gd name="T3" fmla="*/ 203 h 404"/>
                <a:gd name="T4" fmla="*/ 204 w 409"/>
                <a:gd name="T5" fmla="*/ 403 h 404"/>
                <a:gd name="T6" fmla="*/ 0 w 409"/>
                <a:gd name="T7" fmla="*/ 203 h 404"/>
                <a:gd name="T8" fmla="*/ 204 w 409"/>
                <a:gd name="T9" fmla="*/ 0 h 404"/>
                <a:gd name="T10" fmla="*/ 204 w 409"/>
                <a:gd name="T11" fmla="*/ 326 h 404"/>
                <a:gd name="T12" fmla="*/ 302 w 409"/>
                <a:gd name="T13" fmla="*/ 191 h 404"/>
                <a:gd name="T14" fmla="*/ 204 w 409"/>
                <a:gd name="T15" fmla="*/ 77 h 404"/>
                <a:gd name="T16" fmla="*/ 106 w 409"/>
                <a:gd name="T17" fmla="*/ 191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7"/>
                    <a:pt x="408" y="203"/>
                  </a:cubicBezTo>
                  <a:cubicBezTo>
                    <a:pt x="408" y="313"/>
                    <a:pt x="334" y="403"/>
                    <a:pt x="204" y="403"/>
                  </a:cubicBezTo>
                  <a:cubicBezTo>
                    <a:pt x="78" y="403"/>
                    <a:pt x="0" y="313"/>
                    <a:pt x="0" y="203"/>
                  </a:cubicBezTo>
                  <a:cubicBezTo>
                    <a:pt x="0" y="77"/>
                    <a:pt x="90" y="0"/>
                    <a:pt x="204" y="0"/>
                  </a:cubicBezTo>
                  <a:close/>
                  <a:moveTo>
                    <a:pt x="204" y="326"/>
                  </a:moveTo>
                  <a:cubicBezTo>
                    <a:pt x="281" y="326"/>
                    <a:pt x="302" y="256"/>
                    <a:pt x="302" y="191"/>
                  </a:cubicBezTo>
                  <a:cubicBezTo>
                    <a:pt x="302" y="130"/>
                    <a:pt x="269" y="77"/>
                    <a:pt x="204" y="77"/>
                  </a:cubicBezTo>
                  <a:cubicBezTo>
                    <a:pt x="139" y="77"/>
                    <a:pt x="106" y="134"/>
                    <a:pt x="106" y="191"/>
                  </a:cubicBezTo>
                  <a:cubicBezTo>
                    <a:pt x="106" y="256"/>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3" name="Freeform 522"/>
            <p:cNvSpPr>
              <a:spLocks noChangeArrowheads="1"/>
            </p:cNvSpPr>
            <p:nvPr/>
          </p:nvSpPr>
          <p:spPr bwMode="auto">
            <a:xfrm>
              <a:off x="1157" y="3845"/>
              <a:ext cx="60" cy="129"/>
            </a:xfrm>
            <a:custGeom>
              <a:avLst/>
              <a:gdLst>
                <a:gd name="T0" fmla="*/ 0 w 270"/>
                <a:gd name="T1" fmla="*/ 256 h 575"/>
                <a:gd name="T2" fmla="*/ 0 w 270"/>
                <a:gd name="T3" fmla="*/ 183 h 575"/>
                <a:gd name="T4" fmla="*/ 74 w 270"/>
                <a:gd name="T5" fmla="*/ 183 h 575"/>
                <a:gd name="T6" fmla="*/ 74 w 270"/>
                <a:gd name="T7" fmla="*/ 130 h 575"/>
                <a:gd name="T8" fmla="*/ 196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4" y="183"/>
                  </a:lnTo>
                  <a:lnTo>
                    <a:pt x="74" y="130"/>
                  </a:lnTo>
                  <a:cubicBezTo>
                    <a:pt x="74" y="53"/>
                    <a:pt x="118" y="0"/>
                    <a:pt x="196" y="0"/>
                  </a:cubicBezTo>
                  <a:cubicBezTo>
                    <a:pt x="220" y="0"/>
                    <a:pt x="249"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4" name="Freeform 523"/>
            <p:cNvSpPr>
              <a:spLocks noChangeArrowheads="1"/>
            </p:cNvSpPr>
            <p:nvPr/>
          </p:nvSpPr>
          <p:spPr bwMode="auto">
            <a:xfrm>
              <a:off x="1277" y="3846"/>
              <a:ext cx="80" cy="127"/>
            </a:xfrm>
            <a:custGeom>
              <a:avLst/>
              <a:gdLst>
                <a:gd name="T0" fmla="*/ 4 w 359"/>
                <a:gd name="T1" fmla="*/ 0 h 563"/>
                <a:gd name="T2" fmla="*/ 105 w 359"/>
                <a:gd name="T3" fmla="*/ 0 h 563"/>
                <a:gd name="T4" fmla="*/ 105 w 359"/>
                <a:gd name="T5" fmla="*/ 228 h 563"/>
                <a:gd name="T6" fmla="*/ 105 w 359"/>
                <a:gd name="T7" fmla="*/ 228 h 563"/>
                <a:gd name="T8" fmla="*/ 228 w 359"/>
                <a:gd name="T9" fmla="*/ 167 h 563"/>
                <a:gd name="T10" fmla="*/ 358 w 359"/>
                <a:gd name="T11" fmla="*/ 317 h 563"/>
                <a:gd name="T12" fmla="*/ 358 w 359"/>
                <a:gd name="T13" fmla="*/ 562 h 563"/>
                <a:gd name="T14" fmla="*/ 256 w 359"/>
                <a:gd name="T15" fmla="*/ 562 h 563"/>
                <a:gd name="T16" fmla="*/ 256 w 359"/>
                <a:gd name="T17" fmla="*/ 354 h 563"/>
                <a:gd name="T18" fmla="*/ 191 w 359"/>
                <a:gd name="T19" fmla="*/ 244 h 563"/>
                <a:gd name="T20" fmla="*/ 101 w 359"/>
                <a:gd name="T21" fmla="*/ 370 h 563"/>
                <a:gd name="T22" fmla="*/ 101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5" y="0"/>
                  </a:lnTo>
                  <a:lnTo>
                    <a:pt x="105" y="228"/>
                  </a:lnTo>
                  <a:lnTo>
                    <a:pt x="105" y="228"/>
                  </a:lnTo>
                  <a:cubicBezTo>
                    <a:pt x="130" y="191"/>
                    <a:pt x="175" y="167"/>
                    <a:pt x="228" y="167"/>
                  </a:cubicBezTo>
                  <a:cubicBezTo>
                    <a:pt x="317" y="167"/>
                    <a:pt x="358" y="232"/>
                    <a:pt x="358" y="317"/>
                  </a:cubicBezTo>
                  <a:lnTo>
                    <a:pt x="358" y="562"/>
                  </a:lnTo>
                  <a:lnTo>
                    <a:pt x="256" y="562"/>
                  </a:lnTo>
                  <a:lnTo>
                    <a:pt x="256" y="354"/>
                  </a:lnTo>
                  <a:cubicBezTo>
                    <a:pt x="256" y="305"/>
                    <a:pt x="256" y="244"/>
                    <a:pt x="191" y="244"/>
                  </a:cubicBezTo>
                  <a:cubicBezTo>
                    <a:pt x="118" y="244"/>
                    <a:pt x="101" y="322"/>
                    <a:pt x="101" y="370"/>
                  </a:cubicBezTo>
                  <a:lnTo>
                    <a:pt x="101"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5" name="Freeform 524"/>
            <p:cNvSpPr>
              <a:spLocks noChangeArrowheads="1"/>
            </p:cNvSpPr>
            <p:nvPr/>
          </p:nvSpPr>
          <p:spPr bwMode="auto">
            <a:xfrm>
              <a:off x="1383" y="3849"/>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6" name="Freeform 525"/>
            <p:cNvSpPr>
              <a:spLocks noChangeArrowheads="1"/>
            </p:cNvSpPr>
            <p:nvPr/>
          </p:nvSpPr>
          <p:spPr bwMode="auto">
            <a:xfrm>
              <a:off x="1430" y="3885"/>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4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4"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7" name="Freeform 526"/>
            <p:cNvSpPr>
              <a:spLocks noChangeArrowheads="1"/>
            </p:cNvSpPr>
            <p:nvPr/>
          </p:nvSpPr>
          <p:spPr bwMode="auto">
            <a:xfrm>
              <a:off x="1486" y="3885"/>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30 h 404"/>
                <a:gd name="T14" fmla="*/ 330 w 363"/>
                <a:gd name="T15" fmla="*/ 289 h 404"/>
                <a:gd name="T16" fmla="*/ 330 w 363"/>
                <a:gd name="T17" fmla="*/ 370 h 404"/>
                <a:gd name="T18" fmla="*/ 338 w 363"/>
                <a:gd name="T19" fmla="*/ 370 h 404"/>
                <a:gd name="T20" fmla="*/ 273 w 363"/>
                <a:gd name="T21" fmla="*/ 163 h 404"/>
                <a:gd name="T22" fmla="*/ 191 w 363"/>
                <a:gd name="T23" fmla="*/ 73 h 404"/>
                <a:gd name="T24" fmla="*/ 102 w 363"/>
                <a:gd name="T25" fmla="*/ 163 h 404"/>
                <a:gd name="T26" fmla="*/ 273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30"/>
                    <a:pt x="0" y="203"/>
                  </a:cubicBezTo>
                  <a:cubicBezTo>
                    <a:pt x="0" y="93"/>
                    <a:pt x="61" y="0"/>
                    <a:pt x="179" y="0"/>
                  </a:cubicBezTo>
                  <a:cubicBezTo>
                    <a:pt x="321" y="0"/>
                    <a:pt x="362" y="98"/>
                    <a:pt x="362" y="232"/>
                  </a:cubicBezTo>
                  <a:lnTo>
                    <a:pt x="93" y="232"/>
                  </a:lnTo>
                  <a:cubicBezTo>
                    <a:pt x="98" y="293"/>
                    <a:pt x="142" y="330"/>
                    <a:pt x="203" y="330"/>
                  </a:cubicBezTo>
                  <a:cubicBezTo>
                    <a:pt x="252" y="330"/>
                    <a:pt x="293" y="313"/>
                    <a:pt x="330" y="289"/>
                  </a:cubicBezTo>
                  <a:lnTo>
                    <a:pt x="330" y="370"/>
                  </a:lnTo>
                  <a:lnTo>
                    <a:pt x="338" y="370"/>
                  </a:lnTo>
                  <a:close/>
                  <a:moveTo>
                    <a:pt x="273" y="163"/>
                  </a:moveTo>
                  <a:cubicBezTo>
                    <a:pt x="269" y="114"/>
                    <a:pt x="248" y="73"/>
                    <a:pt x="191" y="73"/>
                  </a:cubicBezTo>
                  <a:cubicBezTo>
                    <a:pt x="134" y="73"/>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8" name="Freeform 527"/>
            <p:cNvSpPr>
              <a:spLocks noChangeArrowheads="1"/>
            </p:cNvSpPr>
            <p:nvPr/>
          </p:nvSpPr>
          <p:spPr bwMode="auto">
            <a:xfrm>
              <a:off x="409" y="4123"/>
              <a:ext cx="80" cy="119"/>
            </a:xfrm>
            <a:custGeom>
              <a:avLst/>
              <a:gdLst>
                <a:gd name="T0" fmla="*/ 4 w 359"/>
                <a:gd name="T1" fmla="*/ 0 h 527"/>
                <a:gd name="T2" fmla="*/ 139 w 359"/>
                <a:gd name="T3" fmla="*/ 0 h 527"/>
                <a:gd name="T4" fmla="*/ 358 w 359"/>
                <a:gd name="T5" fmla="*/ 159 h 527"/>
                <a:gd name="T6" fmla="*/ 155 w 359"/>
                <a:gd name="T7" fmla="*/ 326 h 527"/>
                <a:gd name="T8" fmla="*/ 106 w 359"/>
                <a:gd name="T9" fmla="*/ 326 h 527"/>
                <a:gd name="T10" fmla="*/ 106 w 359"/>
                <a:gd name="T11" fmla="*/ 526 h 527"/>
                <a:gd name="T12" fmla="*/ 0 w 359"/>
                <a:gd name="T13" fmla="*/ 526 h 527"/>
                <a:gd name="T14" fmla="*/ 0 w 359"/>
                <a:gd name="T15" fmla="*/ 0 h 527"/>
                <a:gd name="T16" fmla="*/ 4 w 359"/>
                <a:gd name="T17" fmla="*/ 0 h 527"/>
                <a:gd name="T18" fmla="*/ 106 w 359"/>
                <a:gd name="T19" fmla="*/ 245 h 527"/>
                <a:gd name="T20" fmla="*/ 147 w 359"/>
                <a:gd name="T21" fmla="*/ 245 h 527"/>
                <a:gd name="T22" fmla="*/ 244 w 359"/>
                <a:gd name="T23" fmla="*/ 167 h 527"/>
                <a:gd name="T24" fmla="*/ 147 w 359"/>
                <a:gd name="T25" fmla="*/ 86 h 527"/>
                <a:gd name="T26" fmla="*/ 106 w 359"/>
                <a:gd name="T27" fmla="*/ 86 h 527"/>
                <a:gd name="T28" fmla="*/ 106 w 359"/>
                <a:gd name="T29" fmla="*/ 2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7">
                  <a:moveTo>
                    <a:pt x="4" y="0"/>
                  </a:moveTo>
                  <a:lnTo>
                    <a:pt x="139" y="0"/>
                  </a:lnTo>
                  <a:cubicBezTo>
                    <a:pt x="253" y="0"/>
                    <a:pt x="358" y="33"/>
                    <a:pt x="358" y="159"/>
                  </a:cubicBezTo>
                  <a:cubicBezTo>
                    <a:pt x="358" y="281"/>
                    <a:pt x="269" y="326"/>
                    <a:pt x="155" y="326"/>
                  </a:cubicBezTo>
                  <a:lnTo>
                    <a:pt x="106" y="326"/>
                  </a:lnTo>
                  <a:lnTo>
                    <a:pt x="106" y="526"/>
                  </a:lnTo>
                  <a:lnTo>
                    <a:pt x="0" y="526"/>
                  </a:lnTo>
                  <a:lnTo>
                    <a:pt x="0" y="0"/>
                  </a:lnTo>
                  <a:lnTo>
                    <a:pt x="4" y="0"/>
                  </a:lnTo>
                  <a:close/>
                  <a:moveTo>
                    <a:pt x="106" y="245"/>
                  </a:moveTo>
                  <a:lnTo>
                    <a:pt x="147" y="245"/>
                  </a:lnTo>
                  <a:cubicBezTo>
                    <a:pt x="200" y="245"/>
                    <a:pt x="244" y="228"/>
                    <a:pt x="244" y="167"/>
                  </a:cubicBezTo>
                  <a:cubicBezTo>
                    <a:pt x="244" y="106"/>
                    <a:pt x="200" y="86"/>
                    <a:pt x="147" y="86"/>
                  </a:cubicBezTo>
                  <a:lnTo>
                    <a:pt x="106" y="86"/>
                  </a:lnTo>
                  <a:lnTo>
                    <a:pt x="106"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9" name="Freeform 528"/>
            <p:cNvSpPr>
              <a:spLocks noChangeArrowheads="1"/>
            </p:cNvSpPr>
            <p:nvPr/>
          </p:nvSpPr>
          <p:spPr bwMode="auto">
            <a:xfrm>
              <a:off x="498" y="415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2"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0" name="Freeform 529"/>
            <p:cNvSpPr>
              <a:spLocks noChangeArrowheads="1"/>
            </p:cNvSpPr>
            <p:nvPr/>
          </p:nvSpPr>
          <p:spPr bwMode="auto">
            <a:xfrm>
              <a:off x="600" y="4153"/>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4" y="61"/>
                    <a:pt x="134" y="0"/>
                    <a:pt x="195" y="0"/>
                  </a:cubicBezTo>
                  <a:cubicBezTo>
                    <a:pt x="204" y="0"/>
                    <a:pt x="216" y="0"/>
                    <a:pt x="228" y="4"/>
                  </a:cubicBezTo>
                  <a:lnTo>
                    <a:pt x="228" y="106"/>
                  </a:lnTo>
                  <a:cubicBezTo>
                    <a:pt x="220" y="101"/>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1" name="Freeform 530"/>
            <p:cNvSpPr>
              <a:spLocks noChangeArrowheads="1"/>
            </p:cNvSpPr>
            <p:nvPr/>
          </p:nvSpPr>
          <p:spPr bwMode="auto">
            <a:xfrm>
              <a:off x="656" y="4153"/>
              <a:ext cx="66" cy="91"/>
            </a:xfrm>
            <a:custGeom>
              <a:avLst/>
              <a:gdLst>
                <a:gd name="T0" fmla="*/ 277 w 294"/>
                <a:gd name="T1" fmla="*/ 89 h 404"/>
                <a:gd name="T2" fmla="*/ 208 w 294"/>
                <a:gd name="T3" fmla="*/ 77 h 404"/>
                <a:gd name="T4" fmla="*/ 106 w 294"/>
                <a:gd name="T5" fmla="*/ 199 h 404"/>
                <a:gd name="T6" fmla="*/ 212 w 294"/>
                <a:gd name="T7" fmla="*/ 325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8"/>
                    <a:pt x="139" y="325"/>
                    <a:pt x="212" y="325"/>
                  </a:cubicBezTo>
                  <a:cubicBezTo>
                    <a:pt x="241" y="325"/>
                    <a:pt x="273" y="313"/>
                    <a:pt x="289" y="309"/>
                  </a:cubicBezTo>
                  <a:lnTo>
                    <a:pt x="293" y="391"/>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2" name="Freeform 531"/>
            <p:cNvSpPr>
              <a:spLocks noChangeArrowheads="1"/>
            </p:cNvSpPr>
            <p:nvPr/>
          </p:nvSpPr>
          <p:spPr bwMode="auto">
            <a:xfrm>
              <a:off x="732" y="4153"/>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29 h 404"/>
                <a:gd name="T14" fmla="*/ 330 w 364"/>
                <a:gd name="T15" fmla="*/ 289 h 404"/>
                <a:gd name="T16" fmla="*/ 330 w 364"/>
                <a:gd name="T17" fmla="*/ 370 h 404"/>
                <a:gd name="T18" fmla="*/ 338 w 364"/>
                <a:gd name="T19" fmla="*/ 370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29"/>
                    <a:pt x="0" y="203"/>
                  </a:cubicBezTo>
                  <a:cubicBezTo>
                    <a:pt x="0" y="93"/>
                    <a:pt x="61" y="0"/>
                    <a:pt x="179" y="0"/>
                  </a:cubicBezTo>
                  <a:cubicBezTo>
                    <a:pt x="322" y="0"/>
                    <a:pt x="363" y="97"/>
                    <a:pt x="363" y="232"/>
                  </a:cubicBezTo>
                  <a:lnTo>
                    <a:pt x="94" y="232"/>
                  </a:lnTo>
                  <a:cubicBezTo>
                    <a:pt x="98" y="293"/>
                    <a:pt x="143" y="329"/>
                    <a:pt x="204" y="329"/>
                  </a:cubicBezTo>
                  <a:cubicBezTo>
                    <a:pt x="253"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3" name="Freeform 532"/>
            <p:cNvSpPr>
              <a:spLocks noChangeArrowheads="1"/>
            </p:cNvSpPr>
            <p:nvPr/>
          </p:nvSpPr>
          <p:spPr bwMode="auto">
            <a:xfrm>
              <a:off x="830" y="4153"/>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4" name="Freeform 533"/>
            <p:cNvSpPr>
              <a:spLocks noChangeArrowheads="1"/>
            </p:cNvSpPr>
            <p:nvPr/>
          </p:nvSpPr>
          <p:spPr bwMode="auto">
            <a:xfrm>
              <a:off x="926" y="4130"/>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5" name="Freeform 534"/>
            <p:cNvSpPr>
              <a:spLocks noChangeArrowheads="1"/>
            </p:cNvSpPr>
            <p:nvPr/>
          </p:nvSpPr>
          <p:spPr bwMode="auto">
            <a:xfrm>
              <a:off x="997" y="4153"/>
              <a:ext cx="78" cy="91"/>
            </a:xfrm>
            <a:custGeom>
              <a:avLst/>
              <a:gdLst>
                <a:gd name="T0" fmla="*/ 40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9 w 347"/>
                <a:gd name="T35" fmla="*/ 329 h 404"/>
                <a:gd name="T36" fmla="*/ 228 w 347"/>
                <a:gd name="T37" fmla="*/ 297 h 404"/>
                <a:gd name="T38" fmla="*/ 248 w 347"/>
                <a:gd name="T39" fmla="*/ 215 h 404"/>
                <a:gd name="T40" fmla="*/ 203 w 347"/>
                <a:gd name="T41" fmla="*/ 215 h 404"/>
                <a:gd name="T42" fmla="*/ 93 w 347"/>
                <a:gd name="T43" fmla="*/ 281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1"/>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2" y="158"/>
                    <a:pt x="154" y="154"/>
                    <a:pt x="195" y="154"/>
                  </a:cubicBezTo>
                  <a:lnTo>
                    <a:pt x="252" y="154"/>
                  </a:lnTo>
                  <a:cubicBezTo>
                    <a:pt x="252" y="93"/>
                    <a:pt x="224" y="73"/>
                    <a:pt x="167" y="73"/>
                  </a:cubicBezTo>
                  <a:cubicBezTo>
                    <a:pt x="126" y="73"/>
                    <a:pt x="81" y="89"/>
                    <a:pt x="49" y="114"/>
                  </a:cubicBezTo>
                  <a:lnTo>
                    <a:pt x="40" y="28"/>
                  </a:lnTo>
                  <a:close/>
                  <a:moveTo>
                    <a:pt x="159" y="329"/>
                  </a:moveTo>
                  <a:cubicBezTo>
                    <a:pt x="191" y="329"/>
                    <a:pt x="211" y="317"/>
                    <a:pt x="228" y="297"/>
                  </a:cubicBezTo>
                  <a:cubicBezTo>
                    <a:pt x="244" y="277"/>
                    <a:pt x="248" y="248"/>
                    <a:pt x="248" y="215"/>
                  </a:cubicBezTo>
                  <a:lnTo>
                    <a:pt x="203" y="215"/>
                  </a:lnTo>
                  <a:cubicBezTo>
                    <a:pt x="159" y="215"/>
                    <a:pt x="93" y="224"/>
                    <a:pt x="93" y="281"/>
                  </a:cubicBezTo>
                  <a:cubicBezTo>
                    <a:pt x="93"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6" name="Freeform 535"/>
            <p:cNvSpPr>
              <a:spLocks noChangeArrowheads="1"/>
            </p:cNvSpPr>
            <p:nvPr/>
          </p:nvSpPr>
          <p:spPr bwMode="auto">
            <a:xfrm>
              <a:off x="1092" y="4153"/>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199 h 563"/>
                <a:gd name="T36" fmla="*/ 187 w 376"/>
                <a:gd name="T37" fmla="*/ 317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7"/>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7"/>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7" name="Freeform 536"/>
            <p:cNvSpPr>
              <a:spLocks noChangeArrowheads="1"/>
            </p:cNvSpPr>
            <p:nvPr/>
          </p:nvSpPr>
          <p:spPr bwMode="auto">
            <a:xfrm>
              <a:off x="1194" y="415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3"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8" name="Freeform 537"/>
            <p:cNvSpPr>
              <a:spLocks noChangeArrowheads="1"/>
            </p:cNvSpPr>
            <p:nvPr/>
          </p:nvSpPr>
          <p:spPr bwMode="auto">
            <a:xfrm>
              <a:off x="1336" y="4153"/>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5 h 404"/>
                <a:gd name="T12" fmla="*/ 301 w 408"/>
                <a:gd name="T13" fmla="*/ 191 h 404"/>
                <a:gd name="T14" fmla="*/ 204 w 408"/>
                <a:gd name="T15" fmla="*/ 77 h 404"/>
                <a:gd name="T16" fmla="*/ 106 w 408"/>
                <a:gd name="T17" fmla="*/ 191 h 404"/>
                <a:gd name="T18" fmla="*/ 204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5"/>
                  </a:moveTo>
                  <a:cubicBezTo>
                    <a:pt x="281" y="325"/>
                    <a:pt x="301" y="256"/>
                    <a:pt x="301" y="191"/>
                  </a:cubicBezTo>
                  <a:cubicBezTo>
                    <a:pt x="301" y="130"/>
                    <a:pt x="269" y="77"/>
                    <a:pt x="204" y="77"/>
                  </a:cubicBezTo>
                  <a:cubicBezTo>
                    <a:pt x="139" y="77"/>
                    <a:pt x="106" y="134"/>
                    <a:pt x="106" y="191"/>
                  </a:cubicBezTo>
                  <a:cubicBezTo>
                    <a:pt x="106" y="256"/>
                    <a:pt x="126"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9" name="Freeform 538"/>
            <p:cNvSpPr>
              <a:spLocks noChangeArrowheads="1"/>
            </p:cNvSpPr>
            <p:nvPr/>
          </p:nvSpPr>
          <p:spPr bwMode="auto">
            <a:xfrm>
              <a:off x="1438" y="4113"/>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2"/>
                    <a:pt x="118" y="0"/>
                    <a:pt x="195" y="0"/>
                  </a:cubicBezTo>
                  <a:cubicBezTo>
                    <a:pt x="220" y="0"/>
                    <a:pt x="248" y="4"/>
                    <a:pt x="269" y="8"/>
                  </a:cubicBezTo>
                  <a:lnTo>
                    <a:pt x="261" y="89"/>
                  </a:lnTo>
                  <a:cubicBezTo>
                    <a:pt x="253" y="85"/>
                    <a:pt x="240" y="77"/>
                    <a:pt x="216" y="77"/>
                  </a:cubicBezTo>
                  <a:cubicBezTo>
                    <a:pt x="183" y="77"/>
                    <a:pt x="171" y="105"/>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0" name="Freeform 539"/>
            <p:cNvSpPr>
              <a:spLocks noChangeArrowheads="1"/>
            </p:cNvSpPr>
            <p:nvPr/>
          </p:nvSpPr>
          <p:spPr bwMode="auto">
            <a:xfrm>
              <a:off x="1562" y="4123"/>
              <a:ext cx="100" cy="118"/>
            </a:xfrm>
            <a:custGeom>
              <a:avLst/>
              <a:gdLst>
                <a:gd name="T0" fmla="*/ 0 w 444"/>
                <a:gd name="T1" fmla="*/ 0 h 523"/>
                <a:gd name="T2" fmla="*/ 142 w 444"/>
                <a:gd name="T3" fmla="*/ 0 h 523"/>
                <a:gd name="T4" fmla="*/ 443 w 444"/>
                <a:gd name="T5" fmla="*/ 261 h 523"/>
                <a:gd name="T6" fmla="*/ 142 w 444"/>
                <a:gd name="T7" fmla="*/ 522 h 523"/>
                <a:gd name="T8" fmla="*/ 0 w 444"/>
                <a:gd name="T9" fmla="*/ 522 h 523"/>
                <a:gd name="T10" fmla="*/ 0 w 444"/>
                <a:gd name="T11" fmla="*/ 0 h 523"/>
                <a:gd name="T12" fmla="*/ 101 w 444"/>
                <a:gd name="T13" fmla="*/ 444 h 523"/>
                <a:gd name="T14" fmla="*/ 158 w 444"/>
                <a:gd name="T15" fmla="*/ 444 h 523"/>
                <a:gd name="T16" fmla="*/ 329 w 444"/>
                <a:gd name="T17" fmla="*/ 265 h 523"/>
                <a:gd name="T18" fmla="*/ 158 w 444"/>
                <a:gd name="T19" fmla="*/ 86 h 523"/>
                <a:gd name="T20" fmla="*/ 101 w 444"/>
                <a:gd name="T21" fmla="*/ 86 h 523"/>
                <a:gd name="T22" fmla="*/ 101 w 444"/>
                <a:gd name="T23" fmla="*/ 44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23">
                  <a:moveTo>
                    <a:pt x="0" y="0"/>
                  </a:moveTo>
                  <a:lnTo>
                    <a:pt x="142" y="0"/>
                  </a:lnTo>
                  <a:cubicBezTo>
                    <a:pt x="301" y="0"/>
                    <a:pt x="443" y="53"/>
                    <a:pt x="443" y="261"/>
                  </a:cubicBezTo>
                  <a:cubicBezTo>
                    <a:pt x="443" y="469"/>
                    <a:pt x="301" y="522"/>
                    <a:pt x="142" y="522"/>
                  </a:cubicBezTo>
                  <a:lnTo>
                    <a:pt x="0" y="522"/>
                  </a:lnTo>
                  <a:lnTo>
                    <a:pt x="0" y="0"/>
                  </a:lnTo>
                  <a:close/>
                  <a:moveTo>
                    <a:pt x="101" y="444"/>
                  </a:moveTo>
                  <a:lnTo>
                    <a:pt x="158" y="444"/>
                  </a:lnTo>
                  <a:cubicBezTo>
                    <a:pt x="248" y="444"/>
                    <a:pt x="329" y="379"/>
                    <a:pt x="329" y="265"/>
                  </a:cubicBezTo>
                  <a:cubicBezTo>
                    <a:pt x="329" y="151"/>
                    <a:pt x="244" y="86"/>
                    <a:pt x="158" y="86"/>
                  </a:cubicBezTo>
                  <a:lnTo>
                    <a:pt x="101" y="86"/>
                  </a:lnTo>
                  <a:lnTo>
                    <a:pt x="101" y="4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1" name="Freeform 540"/>
            <p:cNvSpPr>
              <a:spLocks noChangeArrowheads="1"/>
            </p:cNvSpPr>
            <p:nvPr/>
          </p:nvSpPr>
          <p:spPr bwMode="auto">
            <a:xfrm>
              <a:off x="1680" y="4121"/>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7" y="82"/>
                    <a:pt x="191" y="82"/>
                  </a:cubicBezTo>
                  <a:cubicBezTo>
                    <a:pt x="154" y="82"/>
                    <a:pt x="110" y="98"/>
                    <a:pt x="110" y="155"/>
                  </a:cubicBezTo>
                  <a:cubicBezTo>
                    <a:pt x="110" y="245"/>
                    <a:pt x="338" y="208"/>
                    <a:pt x="338" y="383"/>
                  </a:cubicBezTo>
                  <a:cubicBezTo>
                    <a:pt x="338" y="497"/>
                    <a:pt x="248" y="542"/>
                    <a:pt x="142" y="542"/>
                  </a:cubicBezTo>
                  <a:cubicBezTo>
                    <a:pt x="85" y="542"/>
                    <a:pt x="61" y="534"/>
                    <a:pt x="8" y="521"/>
                  </a:cubicBezTo>
                  <a:lnTo>
                    <a:pt x="16" y="428"/>
                  </a:lnTo>
                  <a:cubicBezTo>
                    <a:pt x="53" y="448"/>
                    <a:pt x="93" y="460"/>
                    <a:pt x="134" y="460"/>
                  </a:cubicBezTo>
                  <a:cubicBezTo>
                    <a:pt x="175" y="460"/>
                    <a:pt x="228" y="440"/>
                    <a:pt x="228" y="391"/>
                  </a:cubicBezTo>
                  <a:cubicBezTo>
                    <a:pt x="228" y="293"/>
                    <a:pt x="0" y="334"/>
                    <a:pt x="0" y="159"/>
                  </a:cubicBezTo>
                  <a:cubicBezTo>
                    <a:pt x="0" y="41"/>
                    <a:pt x="89" y="0"/>
                    <a:pt x="183" y="0"/>
                  </a:cubicBezTo>
                  <a:cubicBezTo>
                    <a:pt x="228" y="0"/>
                    <a:pt x="269"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2" name="Freeform 541"/>
            <p:cNvSpPr>
              <a:spLocks noChangeArrowheads="1"/>
            </p:cNvSpPr>
            <p:nvPr/>
          </p:nvSpPr>
          <p:spPr bwMode="auto">
            <a:xfrm>
              <a:off x="1776" y="4123"/>
              <a:ext cx="81" cy="119"/>
            </a:xfrm>
            <a:custGeom>
              <a:avLst/>
              <a:gdLst>
                <a:gd name="T0" fmla="*/ 4 w 360"/>
                <a:gd name="T1" fmla="*/ 0 h 527"/>
                <a:gd name="T2" fmla="*/ 139 w 360"/>
                <a:gd name="T3" fmla="*/ 0 h 527"/>
                <a:gd name="T4" fmla="*/ 359 w 360"/>
                <a:gd name="T5" fmla="*/ 159 h 527"/>
                <a:gd name="T6" fmla="*/ 155 w 360"/>
                <a:gd name="T7" fmla="*/ 326 h 527"/>
                <a:gd name="T8" fmla="*/ 106 w 360"/>
                <a:gd name="T9" fmla="*/ 326 h 527"/>
                <a:gd name="T10" fmla="*/ 106 w 360"/>
                <a:gd name="T11" fmla="*/ 526 h 527"/>
                <a:gd name="T12" fmla="*/ 0 w 360"/>
                <a:gd name="T13" fmla="*/ 526 h 527"/>
                <a:gd name="T14" fmla="*/ 0 w 360"/>
                <a:gd name="T15" fmla="*/ 0 h 527"/>
                <a:gd name="T16" fmla="*/ 4 w 360"/>
                <a:gd name="T17" fmla="*/ 0 h 527"/>
                <a:gd name="T18" fmla="*/ 106 w 360"/>
                <a:gd name="T19" fmla="*/ 245 h 527"/>
                <a:gd name="T20" fmla="*/ 143 w 360"/>
                <a:gd name="T21" fmla="*/ 245 h 527"/>
                <a:gd name="T22" fmla="*/ 241 w 360"/>
                <a:gd name="T23" fmla="*/ 167 h 527"/>
                <a:gd name="T24" fmla="*/ 143 w 360"/>
                <a:gd name="T25" fmla="*/ 86 h 527"/>
                <a:gd name="T26" fmla="*/ 106 w 360"/>
                <a:gd name="T27" fmla="*/ 86 h 527"/>
                <a:gd name="T28" fmla="*/ 106 w 360"/>
                <a:gd name="T29" fmla="*/ 2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27">
                  <a:moveTo>
                    <a:pt x="4" y="0"/>
                  </a:moveTo>
                  <a:lnTo>
                    <a:pt x="139" y="0"/>
                  </a:lnTo>
                  <a:cubicBezTo>
                    <a:pt x="253" y="0"/>
                    <a:pt x="359" y="33"/>
                    <a:pt x="359" y="159"/>
                  </a:cubicBezTo>
                  <a:cubicBezTo>
                    <a:pt x="359" y="281"/>
                    <a:pt x="269" y="326"/>
                    <a:pt x="155" y="326"/>
                  </a:cubicBezTo>
                  <a:lnTo>
                    <a:pt x="106" y="326"/>
                  </a:lnTo>
                  <a:lnTo>
                    <a:pt x="106" y="526"/>
                  </a:lnTo>
                  <a:lnTo>
                    <a:pt x="0" y="526"/>
                  </a:lnTo>
                  <a:lnTo>
                    <a:pt x="0" y="0"/>
                  </a:lnTo>
                  <a:lnTo>
                    <a:pt x="4" y="0"/>
                  </a:lnTo>
                  <a:close/>
                  <a:moveTo>
                    <a:pt x="106" y="245"/>
                  </a:moveTo>
                  <a:lnTo>
                    <a:pt x="143" y="245"/>
                  </a:lnTo>
                  <a:cubicBezTo>
                    <a:pt x="196" y="245"/>
                    <a:pt x="241" y="228"/>
                    <a:pt x="241" y="167"/>
                  </a:cubicBezTo>
                  <a:cubicBezTo>
                    <a:pt x="241" y="106"/>
                    <a:pt x="196" y="86"/>
                    <a:pt x="143" y="86"/>
                  </a:cubicBezTo>
                  <a:lnTo>
                    <a:pt x="106" y="86"/>
                  </a:lnTo>
                  <a:lnTo>
                    <a:pt x="106"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3" name="Freeform 542"/>
            <p:cNvSpPr>
              <a:spLocks noChangeArrowheads="1"/>
            </p:cNvSpPr>
            <p:nvPr/>
          </p:nvSpPr>
          <p:spPr bwMode="auto">
            <a:xfrm>
              <a:off x="1864" y="4153"/>
              <a:ext cx="64" cy="91"/>
            </a:xfrm>
            <a:custGeom>
              <a:avLst/>
              <a:gdLst>
                <a:gd name="T0" fmla="*/ 261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6 h 404"/>
                <a:gd name="T12" fmla="*/ 12 w 286"/>
                <a:gd name="T13" fmla="*/ 305 h 404"/>
                <a:gd name="T14" fmla="*/ 110 w 286"/>
                <a:gd name="T15" fmla="*/ 329 h 404"/>
                <a:gd name="T16" fmla="*/ 175 w 286"/>
                <a:gd name="T17" fmla="*/ 281 h 404"/>
                <a:gd name="T18" fmla="*/ 0 w 286"/>
                <a:gd name="T19" fmla="*/ 118 h 404"/>
                <a:gd name="T20" fmla="*/ 151 w 286"/>
                <a:gd name="T21" fmla="*/ 0 h 404"/>
                <a:gd name="T22" fmla="*/ 261 w 286"/>
                <a:gd name="T23" fmla="*/ 12 h 404"/>
                <a:gd name="T24" fmla="*/ 261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89"/>
                  </a:moveTo>
                  <a:cubicBezTo>
                    <a:pt x="228" y="77"/>
                    <a:pt x="208" y="73"/>
                    <a:pt x="171" y="73"/>
                  </a:cubicBezTo>
                  <a:cubicBezTo>
                    <a:pt x="143" y="73"/>
                    <a:pt x="110" y="81"/>
                    <a:pt x="110" y="114"/>
                  </a:cubicBezTo>
                  <a:cubicBezTo>
                    <a:pt x="110" y="175"/>
                    <a:pt x="285" y="138"/>
                    <a:pt x="285" y="277"/>
                  </a:cubicBezTo>
                  <a:cubicBezTo>
                    <a:pt x="285" y="366"/>
                    <a:pt x="204" y="403"/>
                    <a:pt x="122" y="403"/>
                  </a:cubicBezTo>
                  <a:cubicBezTo>
                    <a:pt x="86" y="403"/>
                    <a:pt x="45" y="395"/>
                    <a:pt x="8" y="386"/>
                  </a:cubicBezTo>
                  <a:lnTo>
                    <a:pt x="12" y="305"/>
                  </a:lnTo>
                  <a:cubicBezTo>
                    <a:pt x="45" y="321"/>
                    <a:pt x="77" y="329"/>
                    <a:pt x="110" y="329"/>
                  </a:cubicBezTo>
                  <a:cubicBezTo>
                    <a:pt x="134" y="329"/>
                    <a:pt x="175" y="321"/>
                    <a:pt x="175" y="281"/>
                  </a:cubicBezTo>
                  <a:cubicBezTo>
                    <a:pt x="175" y="203"/>
                    <a:pt x="0" y="256"/>
                    <a:pt x="0" y="118"/>
                  </a:cubicBezTo>
                  <a:cubicBezTo>
                    <a:pt x="0" y="36"/>
                    <a:pt x="73" y="0"/>
                    <a:pt x="151" y="0"/>
                  </a:cubicBezTo>
                  <a:cubicBezTo>
                    <a:pt x="200" y="0"/>
                    <a:pt x="228" y="8"/>
                    <a:pt x="261" y="12"/>
                  </a:cubicBezTo>
                  <a:lnTo>
                    <a:pt x="261"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4" name="Freeform 543"/>
            <p:cNvSpPr>
              <a:spLocks noChangeArrowheads="1"/>
            </p:cNvSpPr>
            <p:nvPr/>
          </p:nvSpPr>
          <p:spPr bwMode="auto">
            <a:xfrm>
              <a:off x="1984" y="4155"/>
              <a:ext cx="147" cy="87"/>
            </a:xfrm>
            <a:custGeom>
              <a:avLst/>
              <a:gdLst>
                <a:gd name="T0" fmla="*/ 0 w 653"/>
                <a:gd name="T1" fmla="*/ 0 h 388"/>
                <a:gd name="T2" fmla="*/ 106 w 653"/>
                <a:gd name="T3" fmla="*/ 0 h 388"/>
                <a:gd name="T4" fmla="*/ 192 w 653"/>
                <a:gd name="T5" fmla="*/ 285 h 388"/>
                <a:gd name="T6" fmla="*/ 192 w 653"/>
                <a:gd name="T7" fmla="*/ 285 h 388"/>
                <a:gd name="T8" fmla="*/ 269 w 653"/>
                <a:gd name="T9" fmla="*/ 0 h 388"/>
                <a:gd name="T10" fmla="*/ 387 w 653"/>
                <a:gd name="T11" fmla="*/ 0 h 388"/>
                <a:gd name="T12" fmla="*/ 473 w 653"/>
                <a:gd name="T13" fmla="*/ 285 h 388"/>
                <a:gd name="T14" fmla="*/ 473 w 653"/>
                <a:gd name="T15" fmla="*/ 285 h 388"/>
                <a:gd name="T16" fmla="*/ 554 w 653"/>
                <a:gd name="T17" fmla="*/ 0 h 388"/>
                <a:gd name="T18" fmla="*/ 652 w 653"/>
                <a:gd name="T19" fmla="*/ 0 h 388"/>
                <a:gd name="T20" fmla="*/ 534 w 653"/>
                <a:gd name="T21" fmla="*/ 387 h 388"/>
                <a:gd name="T22" fmla="*/ 412 w 653"/>
                <a:gd name="T23" fmla="*/ 387 h 388"/>
                <a:gd name="T24" fmla="*/ 326 w 653"/>
                <a:gd name="T25" fmla="*/ 93 h 388"/>
                <a:gd name="T26" fmla="*/ 326 w 653"/>
                <a:gd name="T27" fmla="*/ 93 h 388"/>
                <a:gd name="T28" fmla="*/ 245 w 653"/>
                <a:gd name="T29" fmla="*/ 387 h 388"/>
                <a:gd name="T30" fmla="*/ 131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2" y="285"/>
                  </a:lnTo>
                  <a:lnTo>
                    <a:pt x="192" y="285"/>
                  </a:lnTo>
                  <a:lnTo>
                    <a:pt x="269" y="0"/>
                  </a:lnTo>
                  <a:lnTo>
                    <a:pt x="387" y="0"/>
                  </a:lnTo>
                  <a:lnTo>
                    <a:pt x="473" y="285"/>
                  </a:lnTo>
                  <a:lnTo>
                    <a:pt x="473" y="285"/>
                  </a:lnTo>
                  <a:lnTo>
                    <a:pt x="554" y="0"/>
                  </a:lnTo>
                  <a:lnTo>
                    <a:pt x="652" y="0"/>
                  </a:lnTo>
                  <a:lnTo>
                    <a:pt x="534" y="387"/>
                  </a:lnTo>
                  <a:lnTo>
                    <a:pt x="412" y="387"/>
                  </a:lnTo>
                  <a:lnTo>
                    <a:pt x="326" y="93"/>
                  </a:lnTo>
                  <a:lnTo>
                    <a:pt x="326" y="93"/>
                  </a:lnTo>
                  <a:lnTo>
                    <a:pt x="245" y="387"/>
                  </a:lnTo>
                  <a:lnTo>
                    <a:pt x="131"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5" name="Freeform 544"/>
            <p:cNvSpPr>
              <a:spLocks noChangeArrowheads="1"/>
            </p:cNvSpPr>
            <p:nvPr/>
          </p:nvSpPr>
          <p:spPr bwMode="auto">
            <a:xfrm>
              <a:off x="2143" y="4115"/>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7 h 563"/>
                <a:gd name="T12" fmla="*/ 358 w 359"/>
                <a:gd name="T13" fmla="*/ 562 h 563"/>
                <a:gd name="T14" fmla="*/ 256 w 359"/>
                <a:gd name="T15" fmla="*/ 562 h 563"/>
                <a:gd name="T16" fmla="*/ 256 w 359"/>
                <a:gd name="T17" fmla="*/ 354 h 563"/>
                <a:gd name="T18" fmla="*/ 191 w 359"/>
                <a:gd name="T19" fmla="*/ 244 h 563"/>
                <a:gd name="T20" fmla="*/ 102 w 359"/>
                <a:gd name="T21" fmla="*/ 370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7" y="167"/>
                    <a:pt x="358" y="232"/>
                    <a:pt x="358" y="317"/>
                  </a:cubicBezTo>
                  <a:lnTo>
                    <a:pt x="358" y="562"/>
                  </a:lnTo>
                  <a:lnTo>
                    <a:pt x="256" y="562"/>
                  </a:lnTo>
                  <a:lnTo>
                    <a:pt x="256" y="354"/>
                  </a:lnTo>
                  <a:cubicBezTo>
                    <a:pt x="256" y="305"/>
                    <a:pt x="256" y="244"/>
                    <a:pt x="191" y="244"/>
                  </a:cubicBezTo>
                  <a:cubicBezTo>
                    <a:pt x="118" y="244"/>
                    <a:pt x="102" y="321"/>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6" name="Freeform 545"/>
            <p:cNvSpPr>
              <a:spLocks noChangeArrowheads="1"/>
            </p:cNvSpPr>
            <p:nvPr/>
          </p:nvSpPr>
          <p:spPr bwMode="auto">
            <a:xfrm>
              <a:off x="2242" y="4153"/>
              <a:ext cx="92" cy="91"/>
            </a:xfrm>
            <a:custGeom>
              <a:avLst/>
              <a:gdLst>
                <a:gd name="T0" fmla="*/ 203 w 408"/>
                <a:gd name="T1" fmla="*/ 0 h 404"/>
                <a:gd name="T2" fmla="*/ 407 w 408"/>
                <a:gd name="T3" fmla="*/ 203 h 404"/>
                <a:gd name="T4" fmla="*/ 203 w 408"/>
                <a:gd name="T5" fmla="*/ 403 h 404"/>
                <a:gd name="T6" fmla="*/ 0 w 408"/>
                <a:gd name="T7" fmla="*/ 203 h 404"/>
                <a:gd name="T8" fmla="*/ 203 w 408"/>
                <a:gd name="T9" fmla="*/ 0 h 404"/>
                <a:gd name="T10" fmla="*/ 203 w 408"/>
                <a:gd name="T11" fmla="*/ 325 h 404"/>
                <a:gd name="T12" fmla="*/ 301 w 408"/>
                <a:gd name="T13" fmla="*/ 191 h 404"/>
                <a:gd name="T14" fmla="*/ 203 w 408"/>
                <a:gd name="T15" fmla="*/ 77 h 404"/>
                <a:gd name="T16" fmla="*/ 105 w 408"/>
                <a:gd name="T17" fmla="*/ 191 h 404"/>
                <a:gd name="T18" fmla="*/ 203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7" y="0"/>
                    <a:pt x="407" y="77"/>
                    <a:pt x="407" y="203"/>
                  </a:cubicBezTo>
                  <a:cubicBezTo>
                    <a:pt x="407" y="313"/>
                    <a:pt x="333" y="403"/>
                    <a:pt x="203" y="403"/>
                  </a:cubicBezTo>
                  <a:cubicBezTo>
                    <a:pt x="77" y="403"/>
                    <a:pt x="0" y="313"/>
                    <a:pt x="0" y="203"/>
                  </a:cubicBezTo>
                  <a:cubicBezTo>
                    <a:pt x="4" y="77"/>
                    <a:pt x="89" y="0"/>
                    <a:pt x="203" y="0"/>
                  </a:cubicBezTo>
                  <a:close/>
                  <a:moveTo>
                    <a:pt x="203" y="325"/>
                  </a:moveTo>
                  <a:cubicBezTo>
                    <a:pt x="280" y="325"/>
                    <a:pt x="301" y="256"/>
                    <a:pt x="301" y="191"/>
                  </a:cubicBezTo>
                  <a:cubicBezTo>
                    <a:pt x="301" y="130"/>
                    <a:pt x="268" y="77"/>
                    <a:pt x="203" y="77"/>
                  </a:cubicBezTo>
                  <a:cubicBezTo>
                    <a:pt x="138" y="77"/>
                    <a:pt x="105" y="134"/>
                    <a:pt x="105" y="191"/>
                  </a:cubicBezTo>
                  <a:cubicBezTo>
                    <a:pt x="105" y="256"/>
                    <a:pt x="126" y="325"/>
                    <a:pt x="203"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7" name="Freeform 546"/>
            <p:cNvSpPr>
              <a:spLocks noChangeArrowheads="1"/>
            </p:cNvSpPr>
            <p:nvPr/>
          </p:nvSpPr>
          <p:spPr bwMode="auto">
            <a:xfrm>
              <a:off x="2400" y="4115"/>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8" name="Freeform 547"/>
            <p:cNvSpPr>
              <a:spLocks noChangeArrowheads="1"/>
            </p:cNvSpPr>
            <p:nvPr/>
          </p:nvSpPr>
          <p:spPr bwMode="auto">
            <a:xfrm>
              <a:off x="2441" y="415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2" y="329"/>
                    <a:pt x="204" y="329"/>
                  </a:cubicBezTo>
                  <a:cubicBezTo>
                    <a:pt x="252"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9" name="Freeform 548"/>
            <p:cNvSpPr>
              <a:spLocks noChangeArrowheads="1"/>
            </p:cNvSpPr>
            <p:nvPr/>
          </p:nvSpPr>
          <p:spPr bwMode="auto">
            <a:xfrm>
              <a:off x="2533" y="4113"/>
              <a:ext cx="60" cy="129"/>
            </a:xfrm>
            <a:custGeom>
              <a:avLst/>
              <a:gdLst>
                <a:gd name="T0" fmla="*/ 0 w 270"/>
                <a:gd name="T1" fmla="*/ 256 h 575"/>
                <a:gd name="T2" fmla="*/ 0 w 270"/>
                <a:gd name="T3" fmla="*/ 183 h 575"/>
                <a:gd name="T4" fmla="*/ 73 w 270"/>
                <a:gd name="T5" fmla="*/ 183 h 575"/>
                <a:gd name="T6" fmla="*/ 73 w 270"/>
                <a:gd name="T7" fmla="*/ 130 h 575"/>
                <a:gd name="T8" fmla="*/ 196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2"/>
                    <a:pt x="118" y="0"/>
                    <a:pt x="196" y="0"/>
                  </a:cubicBezTo>
                  <a:cubicBezTo>
                    <a:pt x="220" y="0"/>
                    <a:pt x="249" y="4"/>
                    <a:pt x="269" y="8"/>
                  </a:cubicBezTo>
                  <a:lnTo>
                    <a:pt x="261" y="89"/>
                  </a:lnTo>
                  <a:cubicBezTo>
                    <a:pt x="253" y="85"/>
                    <a:pt x="240" y="77"/>
                    <a:pt x="216" y="77"/>
                  </a:cubicBezTo>
                  <a:cubicBezTo>
                    <a:pt x="183" y="77"/>
                    <a:pt x="171" y="105"/>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0" name="Freeform 549"/>
            <p:cNvSpPr>
              <a:spLocks noChangeArrowheads="1"/>
            </p:cNvSpPr>
            <p:nvPr/>
          </p:nvSpPr>
          <p:spPr bwMode="auto">
            <a:xfrm>
              <a:off x="2599" y="4130"/>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3" y="427"/>
                    <a:pt x="224" y="427"/>
                  </a:cubicBezTo>
                  <a:cubicBezTo>
                    <a:pt x="240"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1" name="Freeform 550"/>
            <p:cNvSpPr>
              <a:spLocks noChangeArrowheads="1"/>
            </p:cNvSpPr>
            <p:nvPr/>
          </p:nvSpPr>
          <p:spPr bwMode="auto">
            <a:xfrm>
              <a:off x="2711" y="4155"/>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3 h 388"/>
                <a:gd name="T26" fmla="*/ 330 w 652"/>
                <a:gd name="T27" fmla="*/ 93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3"/>
                  </a:lnTo>
                  <a:lnTo>
                    <a:pt x="330" y="93"/>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2" name="Freeform 551"/>
            <p:cNvSpPr>
              <a:spLocks noChangeArrowheads="1"/>
            </p:cNvSpPr>
            <p:nvPr/>
          </p:nvSpPr>
          <p:spPr bwMode="auto">
            <a:xfrm>
              <a:off x="2872" y="4117"/>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3" name="Freeform 552"/>
            <p:cNvSpPr>
              <a:spLocks noChangeArrowheads="1"/>
            </p:cNvSpPr>
            <p:nvPr/>
          </p:nvSpPr>
          <p:spPr bwMode="auto">
            <a:xfrm>
              <a:off x="2910" y="4130"/>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3"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4" name="Freeform 553"/>
            <p:cNvSpPr>
              <a:spLocks noChangeArrowheads="1"/>
            </p:cNvSpPr>
            <p:nvPr/>
          </p:nvSpPr>
          <p:spPr bwMode="auto">
            <a:xfrm>
              <a:off x="2985" y="4115"/>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7 h 563"/>
                <a:gd name="T12" fmla="*/ 359 w 360"/>
                <a:gd name="T13" fmla="*/ 562 h 563"/>
                <a:gd name="T14" fmla="*/ 257 w 360"/>
                <a:gd name="T15" fmla="*/ 562 h 563"/>
                <a:gd name="T16" fmla="*/ 257 w 360"/>
                <a:gd name="T17" fmla="*/ 354 h 563"/>
                <a:gd name="T18" fmla="*/ 192 w 360"/>
                <a:gd name="T19" fmla="*/ 244 h 563"/>
                <a:gd name="T20" fmla="*/ 102 w 360"/>
                <a:gd name="T21" fmla="*/ 370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0" y="191"/>
                    <a:pt x="175" y="167"/>
                    <a:pt x="228" y="167"/>
                  </a:cubicBezTo>
                  <a:cubicBezTo>
                    <a:pt x="318" y="167"/>
                    <a:pt x="359" y="232"/>
                    <a:pt x="359" y="317"/>
                  </a:cubicBezTo>
                  <a:lnTo>
                    <a:pt x="359" y="562"/>
                  </a:lnTo>
                  <a:lnTo>
                    <a:pt x="257" y="562"/>
                  </a:lnTo>
                  <a:lnTo>
                    <a:pt x="257" y="354"/>
                  </a:lnTo>
                  <a:cubicBezTo>
                    <a:pt x="257" y="305"/>
                    <a:pt x="257" y="244"/>
                    <a:pt x="192" y="244"/>
                  </a:cubicBezTo>
                  <a:cubicBezTo>
                    <a:pt x="118" y="244"/>
                    <a:pt x="102" y="321"/>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5" name="Freeform 554"/>
            <p:cNvSpPr>
              <a:spLocks noChangeArrowheads="1"/>
            </p:cNvSpPr>
            <p:nvPr/>
          </p:nvSpPr>
          <p:spPr bwMode="auto">
            <a:xfrm>
              <a:off x="3090" y="4117"/>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6" name="Freeform 555"/>
            <p:cNvSpPr>
              <a:spLocks noChangeArrowheads="1"/>
            </p:cNvSpPr>
            <p:nvPr/>
          </p:nvSpPr>
          <p:spPr bwMode="auto">
            <a:xfrm>
              <a:off x="3136" y="4153"/>
              <a:ext cx="79" cy="89"/>
            </a:xfrm>
            <a:custGeom>
              <a:avLst/>
              <a:gdLst>
                <a:gd name="T0" fmla="*/ 0 w 351"/>
                <a:gd name="T1" fmla="*/ 8 h 396"/>
                <a:gd name="T2" fmla="*/ 94 w 351"/>
                <a:gd name="T3" fmla="*/ 8 h 396"/>
                <a:gd name="T4" fmla="*/ 94 w 351"/>
                <a:gd name="T5" fmla="*/ 61 h 396"/>
                <a:gd name="T6" fmla="*/ 94 w 351"/>
                <a:gd name="T7" fmla="*/ 61 h 396"/>
                <a:gd name="T8" fmla="*/ 220 w 351"/>
                <a:gd name="T9" fmla="*/ 0 h 396"/>
                <a:gd name="T10" fmla="*/ 350 w 351"/>
                <a:gd name="T11" fmla="*/ 150 h 396"/>
                <a:gd name="T12" fmla="*/ 350 w 351"/>
                <a:gd name="T13" fmla="*/ 395 h 396"/>
                <a:gd name="T14" fmla="*/ 256 w 351"/>
                <a:gd name="T15" fmla="*/ 395 h 396"/>
                <a:gd name="T16" fmla="*/ 256 w 351"/>
                <a:gd name="T17" fmla="*/ 187 h 396"/>
                <a:gd name="T18" fmla="*/ 191 w 351"/>
                <a:gd name="T19" fmla="*/ 77 h 396"/>
                <a:gd name="T20" fmla="*/ 102 w 351"/>
                <a:gd name="T21" fmla="*/ 203 h 396"/>
                <a:gd name="T22" fmla="*/ 102 w 351"/>
                <a:gd name="T23" fmla="*/ 391 h 396"/>
                <a:gd name="T24" fmla="*/ 0 w 351"/>
                <a:gd name="T25" fmla="*/ 391 h 396"/>
                <a:gd name="T26" fmla="*/ 0 w 351"/>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96">
                  <a:moveTo>
                    <a:pt x="0" y="8"/>
                  </a:moveTo>
                  <a:lnTo>
                    <a:pt x="94" y="8"/>
                  </a:lnTo>
                  <a:lnTo>
                    <a:pt x="94" y="61"/>
                  </a:lnTo>
                  <a:lnTo>
                    <a:pt x="94" y="61"/>
                  </a:lnTo>
                  <a:cubicBezTo>
                    <a:pt x="126" y="16"/>
                    <a:pt x="167" y="0"/>
                    <a:pt x="220" y="0"/>
                  </a:cubicBezTo>
                  <a:cubicBezTo>
                    <a:pt x="309" y="0"/>
                    <a:pt x="350" y="65"/>
                    <a:pt x="350" y="150"/>
                  </a:cubicBezTo>
                  <a:lnTo>
                    <a:pt x="350" y="395"/>
                  </a:lnTo>
                  <a:lnTo>
                    <a:pt x="256" y="395"/>
                  </a:lnTo>
                  <a:lnTo>
                    <a:pt x="256" y="187"/>
                  </a:lnTo>
                  <a:cubicBezTo>
                    <a:pt x="256" y="138"/>
                    <a:pt x="256" y="77"/>
                    <a:pt x="191" y="77"/>
                  </a:cubicBezTo>
                  <a:cubicBezTo>
                    <a:pt x="118" y="77"/>
                    <a:pt x="102" y="154"/>
                    <a:pt x="102" y="203"/>
                  </a:cubicBezTo>
                  <a:lnTo>
                    <a:pt x="102"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7" name="Freeform 556"/>
            <p:cNvSpPr>
              <a:spLocks noChangeArrowheads="1"/>
            </p:cNvSpPr>
            <p:nvPr/>
          </p:nvSpPr>
          <p:spPr bwMode="auto">
            <a:xfrm>
              <a:off x="3283" y="4120"/>
              <a:ext cx="80" cy="122"/>
            </a:xfrm>
            <a:custGeom>
              <a:avLst/>
              <a:gdLst>
                <a:gd name="T0" fmla="*/ 314 w 356"/>
                <a:gd name="T1" fmla="*/ 106 h 543"/>
                <a:gd name="T2" fmla="*/ 224 w 356"/>
                <a:gd name="T3" fmla="*/ 86 h 543"/>
                <a:gd name="T4" fmla="*/ 98 w 356"/>
                <a:gd name="T5" fmla="*/ 249 h 543"/>
                <a:gd name="T6" fmla="*/ 98 w 356"/>
                <a:gd name="T7" fmla="*/ 249 h 543"/>
                <a:gd name="T8" fmla="*/ 200 w 356"/>
                <a:gd name="T9" fmla="*/ 196 h 543"/>
                <a:gd name="T10" fmla="*/ 355 w 356"/>
                <a:gd name="T11" fmla="*/ 354 h 543"/>
                <a:gd name="T12" fmla="*/ 180 w 356"/>
                <a:gd name="T13" fmla="*/ 542 h 543"/>
                <a:gd name="T14" fmla="*/ 0 w 356"/>
                <a:gd name="T15" fmla="*/ 297 h 543"/>
                <a:gd name="T16" fmla="*/ 216 w 356"/>
                <a:gd name="T17" fmla="*/ 0 h 543"/>
                <a:gd name="T18" fmla="*/ 326 w 356"/>
                <a:gd name="T19" fmla="*/ 20 h 543"/>
                <a:gd name="T20" fmla="*/ 314 w 356"/>
                <a:gd name="T21" fmla="*/ 106 h 543"/>
                <a:gd name="T22" fmla="*/ 106 w 356"/>
                <a:gd name="T23" fmla="*/ 375 h 543"/>
                <a:gd name="T24" fmla="*/ 180 w 356"/>
                <a:gd name="T25" fmla="*/ 468 h 543"/>
                <a:gd name="T26" fmla="*/ 249 w 356"/>
                <a:gd name="T27" fmla="*/ 375 h 543"/>
                <a:gd name="T28" fmla="*/ 180 w 356"/>
                <a:gd name="T29" fmla="*/ 277 h 543"/>
                <a:gd name="T30" fmla="*/ 106 w 356"/>
                <a:gd name="T31" fmla="*/ 37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6" h="543">
                  <a:moveTo>
                    <a:pt x="314" y="106"/>
                  </a:moveTo>
                  <a:cubicBezTo>
                    <a:pt x="285" y="94"/>
                    <a:pt x="257" y="86"/>
                    <a:pt x="224" y="86"/>
                  </a:cubicBezTo>
                  <a:cubicBezTo>
                    <a:pt x="135" y="86"/>
                    <a:pt x="102" y="171"/>
                    <a:pt x="98" y="249"/>
                  </a:cubicBezTo>
                  <a:lnTo>
                    <a:pt x="98" y="249"/>
                  </a:lnTo>
                  <a:cubicBezTo>
                    <a:pt x="123" y="212"/>
                    <a:pt x="155" y="196"/>
                    <a:pt x="200" y="196"/>
                  </a:cubicBezTo>
                  <a:cubicBezTo>
                    <a:pt x="298" y="196"/>
                    <a:pt x="355" y="257"/>
                    <a:pt x="355" y="354"/>
                  </a:cubicBezTo>
                  <a:cubicBezTo>
                    <a:pt x="355" y="468"/>
                    <a:pt x="298" y="542"/>
                    <a:pt x="180" y="542"/>
                  </a:cubicBezTo>
                  <a:cubicBezTo>
                    <a:pt x="33" y="542"/>
                    <a:pt x="0" y="420"/>
                    <a:pt x="0" y="297"/>
                  </a:cubicBezTo>
                  <a:cubicBezTo>
                    <a:pt x="0" y="155"/>
                    <a:pt x="45" y="0"/>
                    <a:pt x="216" y="0"/>
                  </a:cubicBezTo>
                  <a:cubicBezTo>
                    <a:pt x="253" y="0"/>
                    <a:pt x="289" y="4"/>
                    <a:pt x="326" y="20"/>
                  </a:cubicBezTo>
                  <a:lnTo>
                    <a:pt x="314" y="106"/>
                  </a:lnTo>
                  <a:close/>
                  <a:moveTo>
                    <a:pt x="106" y="375"/>
                  </a:moveTo>
                  <a:cubicBezTo>
                    <a:pt x="106" y="424"/>
                    <a:pt x="127" y="468"/>
                    <a:pt x="180" y="468"/>
                  </a:cubicBezTo>
                  <a:cubicBezTo>
                    <a:pt x="228" y="468"/>
                    <a:pt x="249" y="420"/>
                    <a:pt x="249" y="375"/>
                  </a:cubicBezTo>
                  <a:cubicBezTo>
                    <a:pt x="249" y="322"/>
                    <a:pt x="228" y="277"/>
                    <a:pt x="180" y="277"/>
                  </a:cubicBezTo>
                  <a:cubicBezTo>
                    <a:pt x="127" y="277"/>
                    <a:pt x="106" y="322"/>
                    <a:pt x="106" y="37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8" name="Freeform 557"/>
            <p:cNvSpPr>
              <a:spLocks noChangeArrowheads="1"/>
            </p:cNvSpPr>
            <p:nvPr/>
          </p:nvSpPr>
          <p:spPr bwMode="auto">
            <a:xfrm>
              <a:off x="3376" y="4187"/>
              <a:ext cx="43" cy="18"/>
            </a:xfrm>
            <a:custGeom>
              <a:avLst/>
              <a:gdLst>
                <a:gd name="T0" fmla="*/ 0 w 196"/>
                <a:gd name="T1" fmla="*/ 82 h 83"/>
                <a:gd name="T2" fmla="*/ 0 w 196"/>
                <a:gd name="T3" fmla="*/ 0 h 83"/>
                <a:gd name="T4" fmla="*/ 195 w 196"/>
                <a:gd name="T5" fmla="*/ 0 h 83"/>
                <a:gd name="T6" fmla="*/ 195 w 196"/>
                <a:gd name="T7" fmla="*/ 82 h 83"/>
                <a:gd name="T8" fmla="*/ 0 w 196"/>
                <a:gd name="T9" fmla="*/ 82 h 83"/>
              </a:gdLst>
              <a:ahLst/>
              <a:cxnLst>
                <a:cxn ang="0">
                  <a:pos x="T0" y="T1"/>
                </a:cxn>
                <a:cxn ang="0">
                  <a:pos x="T2" y="T3"/>
                </a:cxn>
                <a:cxn ang="0">
                  <a:pos x="T4" y="T5"/>
                </a:cxn>
                <a:cxn ang="0">
                  <a:pos x="T6" y="T7"/>
                </a:cxn>
                <a:cxn ang="0">
                  <a:pos x="T8" y="T9"/>
                </a:cxn>
              </a:cxnLst>
              <a:rect l="0" t="0" r="r" b="b"/>
              <a:pathLst>
                <a:path w="196" h="83">
                  <a:moveTo>
                    <a:pt x="0" y="82"/>
                  </a:moveTo>
                  <a:lnTo>
                    <a:pt x="0" y="0"/>
                  </a:lnTo>
                  <a:lnTo>
                    <a:pt x="195" y="0"/>
                  </a:lnTo>
                  <a:lnTo>
                    <a:pt x="195" y="82"/>
                  </a:lnTo>
                  <a:lnTo>
                    <a:pt x="0" y="82"/>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9" name="Freeform 558"/>
            <p:cNvSpPr>
              <a:spLocks noChangeArrowheads="1"/>
            </p:cNvSpPr>
            <p:nvPr/>
          </p:nvSpPr>
          <p:spPr bwMode="auto">
            <a:xfrm>
              <a:off x="3440" y="4123"/>
              <a:ext cx="55" cy="119"/>
            </a:xfrm>
            <a:custGeom>
              <a:avLst/>
              <a:gdLst>
                <a:gd name="T0" fmla="*/ 154 w 249"/>
                <a:gd name="T1" fmla="*/ 0 h 527"/>
                <a:gd name="T2" fmla="*/ 248 w 249"/>
                <a:gd name="T3" fmla="*/ 0 h 527"/>
                <a:gd name="T4" fmla="*/ 248 w 249"/>
                <a:gd name="T5" fmla="*/ 526 h 527"/>
                <a:gd name="T6" fmla="*/ 142 w 249"/>
                <a:gd name="T7" fmla="*/ 526 h 527"/>
                <a:gd name="T8" fmla="*/ 142 w 249"/>
                <a:gd name="T9" fmla="*/ 123 h 527"/>
                <a:gd name="T10" fmla="*/ 52 w 249"/>
                <a:gd name="T11" fmla="*/ 196 h 527"/>
                <a:gd name="T12" fmla="*/ 0 w 249"/>
                <a:gd name="T13" fmla="*/ 127 h 527"/>
                <a:gd name="T14" fmla="*/ 154 w 249"/>
                <a:gd name="T15" fmla="*/ 0 h 5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527">
                  <a:moveTo>
                    <a:pt x="154" y="0"/>
                  </a:moveTo>
                  <a:lnTo>
                    <a:pt x="248" y="0"/>
                  </a:lnTo>
                  <a:lnTo>
                    <a:pt x="248" y="526"/>
                  </a:lnTo>
                  <a:lnTo>
                    <a:pt x="142" y="526"/>
                  </a:lnTo>
                  <a:lnTo>
                    <a:pt x="142" y="123"/>
                  </a:lnTo>
                  <a:lnTo>
                    <a:pt x="52" y="196"/>
                  </a:lnTo>
                  <a:lnTo>
                    <a:pt x="0" y="127"/>
                  </a:lnTo>
                  <a:lnTo>
                    <a:pt x="15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0" name="Freeform 559"/>
            <p:cNvSpPr>
              <a:spLocks noChangeArrowheads="1"/>
            </p:cNvSpPr>
            <p:nvPr/>
          </p:nvSpPr>
          <p:spPr bwMode="auto">
            <a:xfrm>
              <a:off x="3528" y="4121"/>
              <a:ext cx="78" cy="120"/>
            </a:xfrm>
            <a:custGeom>
              <a:avLst/>
              <a:gdLst>
                <a:gd name="T0" fmla="*/ 0 w 348"/>
                <a:gd name="T1" fmla="*/ 444 h 535"/>
                <a:gd name="T2" fmla="*/ 228 w 348"/>
                <a:gd name="T3" fmla="*/ 151 h 535"/>
                <a:gd name="T4" fmla="*/ 143 w 348"/>
                <a:gd name="T5" fmla="*/ 82 h 535"/>
                <a:gd name="T6" fmla="*/ 21 w 348"/>
                <a:gd name="T7" fmla="*/ 122 h 535"/>
                <a:gd name="T8" fmla="*/ 13 w 348"/>
                <a:gd name="T9" fmla="*/ 37 h 535"/>
                <a:gd name="T10" fmla="*/ 167 w 348"/>
                <a:gd name="T11" fmla="*/ 0 h 535"/>
                <a:gd name="T12" fmla="*/ 330 w 348"/>
                <a:gd name="T13" fmla="*/ 155 h 535"/>
                <a:gd name="T14" fmla="*/ 135 w 348"/>
                <a:gd name="T15" fmla="*/ 452 h 535"/>
                <a:gd name="T16" fmla="*/ 347 w 348"/>
                <a:gd name="T17" fmla="*/ 452 h 535"/>
                <a:gd name="T18" fmla="*/ 347 w 348"/>
                <a:gd name="T19" fmla="*/ 534 h 535"/>
                <a:gd name="T20" fmla="*/ 0 w 348"/>
                <a:gd name="T21" fmla="*/ 534 h 535"/>
                <a:gd name="T22" fmla="*/ 0 w 348"/>
                <a:gd name="T23" fmla="*/ 44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535">
                  <a:moveTo>
                    <a:pt x="0" y="444"/>
                  </a:moveTo>
                  <a:cubicBezTo>
                    <a:pt x="49" y="395"/>
                    <a:pt x="228" y="249"/>
                    <a:pt x="228" y="151"/>
                  </a:cubicBezTo>
                  <a:cubicBezTo>
                    <a:pt x="228" y="102"/>
                    <a:pt x="188" y="82"/>
                    <a:pt x="143" y="82"/>
                  </a:cubicBezTo>
                  <a:cubicBezTo>
                    <a:pt x="98" y="82"/>
                    <a:pt x="57" y="102"/>
                    <a:pt x="21" y="122"/>
                  </a:cubicBezTo>
                  <a:lnTo>
                    <a:pt x="13" y="37"/>
                  </a:lnTo>
                  <a:cubicBezTo>
                    <a:pt x="62" y="12"/>
                    <a:pt x="114" y="0"/>
                    <a:pt x="167" y="0"/>
                  </a:cubicBezTo>
                  <a:cubicBezTo>
                    <a:pt x="265" y="0"/>
                    <a:pt x="330" y="49"/>
                    <a:pt x="330" y="155"/>
                  </a:cubicBezTo>
                  <a:cubicBezTo>
                    <a:pt x="330" y="265"/>
                    <a:pt x="220" y="367"/>
                    <a:pt x="135" y="452"/>
                  </a:cubicBezTo>
                  <a:lnTo>
                    <a:pt x="347" y="452"/>
                  </a:lnTo>
                  <a:lnTo>
                    <a:pt x="347" y="534"/>
                  </a:lnTo>
                  <a:lnTo>
                    <a:pt x="0" y="534"/>
                  </a:lnTo>
                  <a:lnTo>
                    <a:pt x="0" y="44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1" name="Freeform 560"/>
            <p:cNvSpPr>
              <a:spLocks noChangeArrowheads="1"/>
            </p:cNvSpPr>
            <p:nvPr/>
          </p:nvSpPr>
          <p:spPr bwMode="auto">
            <a:xfrm>
              <a:off x="409" y="4357"/>
              <a:ext cx="128" cy="91"/>
            </a:xfrm>
            <a:custGeom>
              <a:avLst/>
              <a:gdLst>
                <a:gd name="T0" fmla="*/ 0 w 567"/>
                <a:gd name="T1" fmla="*/ 9 h 405"/>
                <a:gd name="T2" fmla="*/ 94 w 567"/>
                <a:gd name="T3" fmla="*/ 9 h 405"/>
                <a:gd name="T4" fmla="*/ 94 w 567"/>
                <a:gd name="T5" fmla="*/ 62 h 405"/>
                <a:gd name="T6" fmla="*/ 94 w 567"/>
                <a:gd name="T7" fmla="*/ 62 h 405"/>
                <a:gd name="T8" fmla="*/ 208 w 567"/>
                <a:gd name="T9" fmla="*/ 0 h 405"/>
                <a:gd name="T10" fmla="*/ 322 w 567"/>
                <a:gd name="T11" fmla="*/ 70 h 405"/>
                <a:gd name="T12" fmla="*/ 444 w 567"/>
                <a:gd name="T13" fmla="*/ 0 h 405"/>
                <a:gd name="T14" fmla="*/ 566 w 567"/>
                <a:gd name="T15" fmla="*/ 151 h 405"/>
                <a:gd name="T16" fmla="*/ 566 w 567"/>
                <a:gd name="T17" fmla="*/ 395 h 405"/>
                <a:gd name="T18" fmla="*/ 464 w 567"/>
                <a:gd name="T19" fmla="*/ 395 h 405"/>
                <a:gd name="T20" fmla="*/ 464 w 567"/>
                <a:gd name="T21" fmla="*/ 167 h 405"/>
                <a:gd name="T22" fmla="*/ 407 w 567"/>
                <a:gd name="T23" fmla="*/ 82 h 405"/>
                <a:gd name="T24" fmla="*/ 334 w 567"/>
                <a:gd name="T25" fmla="*/ 212 h 405"/>
                <a:gd name="T26" fmla="*/ 334 w 567"/>
                <a:gd name="T27" fmla="*/ 400 h 405"/>
                <a:gd name="T28" fmla="*/ 232 w 567"/>
                <a:gd name="T29" fmla="*/ 400 h 405"/>
                <a:gd name="T30" fmla="*/ 232 w 567"/>
                <a:gd name="T31" fmla="*/ 172 h 405"/>
                <a:gd name="T32" fmla="*/ 175 w 567"/>
                <a:gd name="T33" fmla="*/ 86 h 405"/>
                <a:gd name="T34" fmla="*/ 102 w 567"/>
                <a:gd name="T35" fmla="*/ 216 h 405"/>
                <a:gd name="T36" fmla="*/ 102 w 567"/>
                <a:gd name="T37" fmla="*/ 404 h 405"/>
                <a:gd name="T38" fmla="*/ 0 w 567"/>
                <a:gd name="T39" fmla="*/ 404 h 405"/>
                <a:gd name="T40" fmla="*/ 0 w 567"/>
                <a:gd name="T41" fmla="*/ 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5">
                  <a:moveTo>
                    <a:pt x="0" y="9"/>
                  </a:moveTo>
                  <a:lnTo>
                    <a:pt x="94" y="9"/>
                  </a:lnTo>
                  <a:lnTo>
                    <a:pt x="94" y="62"/>
                  </a:lnTo>
                  <a:lnTo>
                    <a:pt x="94" y="62"/>
                  </a:lnTo>
                  <a:cubicBezTo>
                    <a:pt x="126" y="13"/>
                    <a:pt x="171" y="0"/>
                    <a:pt x="208" y="0"/>
                  </a:cubicBezTo>
                  <a:cubicBezTo>
                    <a:pt x="261" y="0"/>
                    <a:pt x="301" y="21"/>
                    <a:pt x="322" y="70"/>
                  </a:cubicBezTo>
                  <a:cubicBezTo>
                    <a:pt x="346" y="25"/>
                    <a:pt x="395" y="0"/>
                    <a:pt x="444" y="0"/>
                  </a:cubicBezTo>
                  <a:cubicBezTo>
                    <a:pt x="538" y="0"/>
                    <a:pt x="566" y="66"/>
                    <a:pt x="566" y="151"/>
                  </a:cubicBezTo>
                  <a:lnTo>
                    <a:pt x="566" y="395"/>
                  </a:lnTo>
                  <a:lnTo>
                    <a:pt x="464" y="395"/>
                  </a:lnTo>
                  <a:lnTo>
                    <a:pt x="464" y="167"/>
                  </a:lnTo>
                  <a:cubicBezTo>
                    <a:pt x="464" y="131"/>
                    <a:pt x="464" y="82"/>
                    <a:pt x="407" y="82"/>
                  </a:cubicBezTo>
                  <a:cubicBezTo>
                    <a:pt x="342" y="82"/>
                    <a:pt x="334" y="163"/>
                    <a:pt x="334" y="212"/>
                  </a:cubicBezTo>
                  <a:lnTo>
                    <a:pt x="334" y="400"/>
                  </a:lnTo>
                  <a:lnTo>
                    <a:pt x="232" y="400"/>
                  </a:lnTo>
                  <a:lnTo>
                    <a:pt x="232" y="172"/>
                  </a:lnTo>
                  <a:cubicBezTo>
                    <a:pt x="232" y="135"/>
                    <a:pt x="232" y="86"/>
                    <a:pt x="175" y="86"/>
                  </a:cubicBezTo>
                  <a:cubicBezTo>
                    <a:pt x="110" y="86"/>
                    <a:pt x="102" y="167"/>
                    <a:pt x="102" y="216"/>
                  </a:cubicBezTo>
                  <a:lnTo>
                    <a:pt x="102" y="404"/>
                  </a:lnTo>
                  <a:lnTo>
                    <a:pt x="0" y="404"/>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2" name="Freeform 561"/>
            <p:cNvSpPr>
              <a:spLocks noChangeArrowheads="1"/>
            </p:cNvSpPr>
            <p:nvPr/>
          </p:nvSpPr>
          <p:spPr bwMode="auto">
            <a:xfrm>
              <a:off x="555" y="4357"/>
              <a:ext cx="92" cy="91"/>
            </a:xfrm>
            <a:custGeom>
              <a:avLst/>
              <a:gdLst>
                <a:gd name="T0" fmla="*/ 204 w 409"/>
                <a:gd name="T1" fmla="*/ 0 h 405"/>
                <a:gd name="T2" fmla="*/ 408 w 409"/>
                <a:gd name="T3" fmla="*/ 204 h 405"/>
                <a:gd name="T4" fmla="*/ 204 w 409"/>
                <a:gd name="T5" fmla="*/ 404 h 405"/>
                <a:gd name="T6" fmla="*/ 0 w 409"/>
                <a:gd name="T7" fmla="*/ 204 h 405"/>
                <a:gd name="T8" fmla="*/ 204 w 409"/>
                <a:gd name="T9" fmla="*/ 0 h 405"/>
                <a:gd name="T10" fmla="*/ 204 w 409"/>
                <a:gd name="T11" fmla="*/ 326 h 405"/>
                <a:gd name="T12" fmla="*/ 302 w 409"/>
                <a:gd name="T13" fmla="*/ 192 h 405"/>
                <a:gd name="T14" fmla="*/ 204 w 409"/>
                <a:gd name="T15" fmla="*/ 78 h 405"/>
                <a:gd name="T16" fmla="*/ 106 w 409"/>
                <a:gd name="T17" fmla="*/ 192 h 405"/>
                <a:gd name="T18" fmla="*/ 204 w 409"/>
                <a:gd name="T19"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5">
                  <a:moveTo>
                    <a:pt x="204" y="0"/>
                  </a:moveTo>
                  <a:cubicBezTo>
                    <a:pt x="318" y="0"/>
                    <a:pt x="408" y="78"/>
                    <a:pt x="408" y="204"/>
                  </a:cubicBezTo>
                  <a:cubicBezTo>
                    <a:pt x="408" y="314"/>
                    <a:pt x="334" y="404"/>
                    <a:pt x="204" y="404"/>
                  </a:cubicBezTo>
                  <a:cubicBezTo>
                    <a:pt x="78" y="404"/>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3" name="Freeform 562"/>
            <p:cNvSpPr>
              <a:spLocks noChangeArrowheads="1"/>
            </p:cNvSpPr>
            <p:nvPr/>
          </p:nvSpPr>
          <p:spPr bwMode="auto">
            <a:xfrm>
              <a:off x="663" y="4357"/>
              <a:ext cx="80" cy="89"/>
            </a:xfrm>
            <a:custGeom>
              <a:avLst/>
              <a:gdLst>
                <a:gd name="T0" fmla="*/ 8 w 359"/>
                <a:gd name="T1" fmla="*/ 9 h 396"/>
                <a:gd name="T2" fmla="*/ 102 w 359"/>
                <a:gd name="T3" fmla="*/ 9 h 396"/>
                <a:gd name="T4" fmla="*/ 102 w 359"/>
                <a:gd name="T5" fmla="*/ 62 h 396"/>
                <a:gd name="T6" fmla="*/ 102 w 359"/>
                <a:gd name="T7" fmla="*/ 62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2"/>
                  </a:lnTo>
                  <a:lnTo>
                    <a:pt x="102" y="62"/>
                  </a:lnTo>
                  <a:cubicBezTo>
                    <a:pt x="134" y="17"/>
                    <a:pt x="175" y="0"/>
                    <a:pt x="228" y="0"/>
                  </a:cubicBezTo>
                  <a:cubicBezTo>
                    <a:pt x="317" y="0"/>
                    <a:pt x="358" y="66"/>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4" name="Freeform 563"/>
            <p:cNvSpPr>
              <a:spLocks noChangeArrowheads="1"/>
            </p:cNvSpPr>
            <p:nvPr/>
          </p:nvSpPr>
          <p:spPr bwMode="auto">
            <a:xfrm>
              <a:off x="759" y="4334"/>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200 w 274"/>
                <a:gd name="T29" fmla="*/ 505 h 506"/>
                <a:gd name="T30" fmla="*/ 78 w 274"/>
                <a:gd name="T31" fmla="*/ 378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6"/>
                  </a:lnTo>
                  <a:cubicBezTo>
                    <a:pt x="253" y="501"/>
                    <a:pt x="228" y="505"/>
                    <a:pt x="200" y="505"/>
                  </a:cubicBezTo>
                  <a:cubicBezTo>
                    <a:pt x="122" y="505"/>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5" name="Freeform 564"/>
            <p:cNvSpPr>
              <a:spLocks noChangeArrowheads="1"/>
            </p:cNvSpPr>
            <p:nvPr/>
          </p:nvSpPr>
          <p:spPr bwMode="auto">
            <a:xfrm>
              <a:off x="834" y="4319"/>
              <a:ext cx="80" cy="126"/>
            </a:xfrm>
            <a:custGeom>
              <a:avLst/>
              <a:gdLst>
                <a:gd name="T0" fmla="*/ 4 w 359"/>
                <a:gd name="T1" fmla="*/ 0 h 562"/>
                <a:gd name="T2" fmla="*/ 106 w 359"/>
                <a:gd name="T3" fmla="*/ 0 h 562"/>
                <a:gd name="T4" fmla="*/ 106 w 359"/>
                <a:gd name="T5" fmla="*/ 228 h 562"/>
                <a:gd name="T6" fmla="*/ 106 w 359"/>
                <a:gd name="T7" fmla="*/ 228 h 562"/>
                <a:gd name="T8" fmla="*/ 228 w 359"/>
                <a:gd name="T9" fmla="*/ 166 h 562"/>
                <a:gd name="T10" fmla="*/ 358 w 359"/>
                <a:gd name="T11" fmla="*/ 317 h 562"/>
                <a:gd name="T12" fmla="*/ 358 w 359"/>
                <a:gd name="T13" fmla="*/ 561 h 562"/>
                <a:gd name="T14" fmla="*/ 257 w 359"/>
                <a:gd name="T15" fmla="*/ 561 h 562"/>
                <a:gd name="T16" fmla="*/ 257 w 359"/>
                <a:gd name="T17" fmla="*/ 354 h 562"/>
                <a:gd name="T18" fmla="*/ 192 w 359"/>
                <a:gd name="T19" fmla="*/ 244 h 562"/>
                <a:gd name="T20" fmla="*/ 102 w 359"/>
                <a:gd name="T21" fmla="*/ 370 h 562"/>
                <a:gd name="T22" fmla="*/ 102 w 359"/>
                <a:gd name="T23" fmla="*/ 557 h 562"/>
                <a:gd name="T24" fmla="*/ 0 w 359"/>
                <a:gd name="T25" fmla="*/ 557 h 562"/>
                <a:gd name="T26" fmla="*/ 0 w 359"/>
                <a:gd name="T27" fmla="*/ 0 h 562"/>
                <a:gd name="T28" fmla="*/ 4 w 359"/>
                <a:gd name="T29"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2">
                  <a:moveTo>
                    <a:pt x="4" y="0"/>
                  </a:moveTo>
                  <a:lnTo>
                    <a:pt x="106" y="0"/>
                  </a:lnTo>
                  <a:lnTo>
                    <a:pt x="106" y="228"/>
                  </a:lnTo>
                  <a:lnTo>
                    <a:pt x="106" y="228"/>
                  </a:lnTo>
                  <a:cubicBezTo>
                    <a:pt x="130" y="191"/>
                    <a:pt x="175" y="166"/>
                    <a:pt x="228" y="166"/>
                  </a:cubicBezTo>
                  <a:cubicBezTo>
                    <a:pt x="318" y="166"/>
                    <a:pt x="358" y="232"/>
                    <a:pt x="358" y="317"/>
                  </a:cubicBezTo>
                  <a:lnTo>
                    <a:pt x="358" y="561"/>
                  </a:lnTo>
                  <a:lnTo>
                    <a:pt x="257" y="561"/>
                  </a:lnTo>
                  <a:lnTo>
                    <a:pt x="257" y="354"/>
                  </a:lnTo>
                  <a:cubicBezTo>
                    <a:pt x="257" y="305"/>
                    <a:pt x="257" y="244"/>
                    <a:pt x="192" y="244"/>
                  </a:cubicBezTo>
                  <a:cubicBezTo>
                    <a:pt x="118" y="244"/>
                    <a:pt x="102" y="321"/>
                    <a:pt x="102" y="370"/>
                  </a:cubicBezTo>
                  <a:lnTo>
                    <a:pt x="102" y="557"/>
                  </a:lnTo>
                  <a:lnTo>
                    <a:pt x="0" y="557"/>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6" name="Freeform 565"/>
            <p:cNvSpPr>
              <a:spLocks noChangeArrowheads="1"/>
            </p:cNvSpPr>
            <p:nvPr/>
          </p:nvSpPr>
          <p:spPr bwMode="auto">
            <a:xfrm>
              <a:off x="932" y="4357"/>
              <a:ext cx="64" cy="91"/>
            </a:xfrm>
            <a:custGeom>
              <a:avLst/>
              <a:gdLst>
                <a:gd name="T0" fmla="*/ 260 w 286"/>
                <a:gd name="T1" fmla="*/ 90 h 405"/>
                <a:gd name="T2" fmla="*/ 171 w 286"/>
                <a:gd name="T3" fmla="*/ 74 h 405"/>
                <a:gd name="T4" fmla="*/ 110 w 286"/>
                <a:gd name="T5" fmla="*/ 115 h 405"/>
                <a:gd name="T6" fmla="*/ 285 w 286"/>
                <a:gd name="T7" fmla="*/ 277 h 405"/>
                <a:gd name="T8" fmla="*/ 122 w 286"/>
                <a:gd name="T9" fmla="*/ 404 h 405"/>
                <a:gd name="T10" fmla="*/ 8 w 286"/>
                <a:gd name="T11" fmla="*/ 387 h 405"/>
                <a:gd name="T12" fmla="*/ 12 w 286"/>
                <a:gd name="T13" fmla="*/ 306 h 405"/>
                <a:gd name="T14" fmla="*/ 110 w 286"/>
                <a:gd name="T15" fmla="*/ 330 h 405"/>
                <a:gd name="T16" fmla="*/ 175 w 286"/>
                <a:gd name="T17" fmla="*/ 281 h 405"/>
                <a:gd name="T18" fmla="*/ 0 w 286"/>
                <a:gd name="T19" fmla="*/ 119 h 405"/>
                <a:gd name="T20" fmla="*/ 150 w 286"/>
                <a:gd name="T21" fmla="*/ 0 h 405"/>
                <a:gd name="T22" fmla="*/ 260 w 286"/>
                <a:gd name="T23" fmla="*/ 13 h 405"/>
                <a:gd name="T24" fmla="*/ 260 w 286"/>
                <a:gd name="T25" fmla="*/ 9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5">
                  <a:moveTo>
                    <a:pt x="260" y="90"/>
                  </a:moveTo>
                  <a:cubicBezTo>
                    <a:pt x="228" y="78"/>
                    <a:pt x="207" y="74"/>
                    <a:pt x="171" y="74"/>
                  </a:cubicBezTo>
                  <a:cubicBezTo>
                    <a:pt x="142" y="74"/>
                    <a:pt x="110" y="82"/>
                    <a:pt x="110" y="115"/>
                  </a:cubicBezTo>
                  <a:cubicBezTo>
                    <a:pt x="110" y="176"/>
                    <a:pt x="285" y="139"/>
                    <a:pt x="285" y="277"/>
                  </a:cubicBezTo>
                  <a:cubicBezTo>
                    <a:pt x="285" y="367"/>
                    <a:pt x="203" y="404"/>
                    <a:pt x="122" y="404"/>
                  </a:cubicBezTo>
                  <a:cubicBezTo>
                    <a:pt x="85" y="404"/>
                    <a:pt x="45" y="395"/>
                    <a:pt x="8" y="387"/>
                  </a:cubicBezTo>
                  <a:lnTo>
                    <a:pt x="12" y="306"/>
                  </a:lnTo>
                  <a:cubicBezTo>
                    <a:pt x="45" y="322"/>
                    <a:pt x="77" y="330"/>
                    <a:pt x="110" y="330"/>
                  </a:cubicBezTo>
                  <a:cubicBezTo>
                    <a:pt x="134" y="330"/>
                    <a:pt x="175" y="322"/>
                    <a:pt x="175" y="281"/>
                  </a:cubicBezTo>
                  <a:cubicBezTo>
                    <a:pt x="175" y="204"/>
                    <a:pt x="0" y="257"/>
                    <a:pt x="0" y="119"/>
                  </a:cubicBezTo>
                  <a:cubicBezTo>
                    <a:pt x="0" y="37"/>
                    <a:pt x="73" y="0"/>
                    <a:pt x="150" y="0"/>
                  </a:cubicBezTo>
                  <a:cubicBezTo>
                    <a:pt x="199" y="0"/>
                    <a:pt x="228" y="9"/>
                    <a:pt x="260" y="13"/>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7" name="Freeform 566"/>
            <p:cNvSpPr>
              <a:spLocks noChangeArrowheads="1"/>
            </p:cNvSpPr>
            <p:nvPr/>
          </p:nvSpPr>
          <p:spPr bwMode="auto">
            <a:xfrm>
              <a:off x="1056" y="4357"/>
              <a:ext cx="92" cy="91"/>
            </a:xfrm>
            <a:custGeom>
              <a:avLst/>
              <a:gdLst>
                <a:gd name="T0" fmla="*/ 204 w 409"/>
                <a:gd name="T1" fmla="*/ 0 h 405"/>
                <a:gd name="T2" fmla="*/ 408 w 409"/>
                <a:gd name="T3" fmla="*/ 204 h 405"/>
                <a:gd name="T4" fmla="*/ 204 w 409"/>
                <a:gd name="T5" fmla="*/ 404 h 405"/>
                <a:gd name="T6" fmla="*/ 0 w 409"/>
                <a:gd name="T7" fmla="*/ 204 h 405"/>
                <a:gd name="T8" fmla="*/ 204 w 409"/>
                <a:gd name="T9" fmla="*/ 0 h 405"/>
                <a:gd name="T10" fmla="*/ 204 w 409"/>
                <a:gd name="T11" fmla="*/ 326 h 405"/>
                <a:gd name="T12" fmla="*/ 302 w 409"/>
                <a:gd name="T13" fmla="*/ 192 h 405"/>
                <a:gd name="T14" fmla="*/ 204 w 409"/>
                <a:gd name="T15" fmla="*/ 78 h 405"/>
                <a:gd name="T16" fmla="*/ 106 w 409"/>
                <a:gd name="T17" fmla="*/ 192 h 405"/>
                <a:gd name="T18" fmla="*/ 204 w 409"/>
                <a:gd name="T19"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5">
                  <a:moveTo>
                    <a:pt x="204" y="0"/>
                  </a:moveTo>
                  <a:cubicBezTo>
                    <a:pt x="318" y="0"/>
                    <a:pt x="408" y="78"/>
                    <a:pt x="408" y="204"/>
                  </a:cubicBezTo>
                  <a:cubicBezTo>
                    <a:pt x="408" y="314"/>
                    <a:pt x="334" y="404"/>
                    <a:pt x="204" y="404"/>
                  </a:cubicBezTo>
                  <a:cubicBezTo>
                    <a:pt x="78" y="404"/>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8" name="Freeform 567"/>
            <p:cNvSpPr>
              <a:spLocks noChangeArrowheads="1"/>
            </p:cNvSpPr>
            <p:nvPr/>
          </p:nvSpPr>
          <p:spPr bwMode="auto">
            <a:xfrm>
              <a:off x="1157" y="4317"/>
              <a:ext cx="60" cy="130"/>
            </a:xfrm>
            <a:custGeom>
              <a:avLst/>
              <a:gdLst>
                <a:gd name="T0" fmla="*/ 0 w 270"/>
                <a:gd name="T1" fmla="*/ 257 h 576"/>
                <a:gd name="T2" fmla="*/ 0 w 270"/>
                <a:gd name="T3" fmla="*/ 184 h 576"/>
                <a:gd name="T4" fmla="*/ 74 w 270"/>
                <a:gd name="T5" fmla="*/ 184 h 576"/>
                <a:gd name="T6" fmla="*/ 74 w 270"/>
                <a:gd name="T7" fmla="*/ 131 h 576"/>
                <a:gd name="T8" fmla="*/ 196 w 270"/>
                <a:gd name="T9" fmla="*/ 0 h 576"/>
                <a:gd name="T10" fmla="*/ 269 w 270"/>
                <a:gd name="T11" fmla="*/ 9 h 576"/>
                <a:gd name="T12" fmla="*/ 261 w 270"/>
                <a:gd name="T13" fmla="*/ 90 h 576"/>
                <a:gd name="T14" fmla="*/ 216 w 270"/>
                <a:gd name="T15" fmla="*/ 78 h 576"/>
                <a:gd name="T16" fmla="*/ 171 w 270"/>
                <a:gd name="T17" fmla="*/ 139 h 576"/>
                <a:gd name="T18" fmla="*/ 171 w 270"/>
                <a:gd name="T19" fmla="*/ 188 h 576"/>
                <a:gd name="T20" fmla="*/ 261 w 270"/>
                <a:gd name="T21" fmla="*/ 188 h 576"/>
                <a:gd name="T22" fmla="*/ 261 w 270"/>
                <a:gd name="T23" fmla="*/ 261 h 576"/>
                <a:gd name="T24" fmla="*/ 171 w 270"/>
                <a:gd name="T25" fmla="*/ 261 h 576"/>
                <a:gd name="T26" fmla="*/ 171 w 270"/>
                <a:gd name="T27" fmla="*/ 575 h 576"/>
                <a:gd name="T28" fmla="*/ 69 w 270"/>
                <a:gd name="T29" fmla="*/ 575 h 576"/>
                <a:gd name="T30" fmla="*/ 69 w 270"/>
                <a:gd name="T31" fmla="*/ 257 h 576"/>
                <a:gd name="T32" fmla="*/ 0 w 270"/>
                <a:gd name="T33" fmla="*/ 25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6">
                  <a:moveTo>
                    <a:pt x="0" y="257"/>
                  </a:moveTo>
                  <a:lnTo>
                    <a:pt x="0" y="184"/>
                  </a:lnTo>
                  <a:lnTo>
                    <a:pt x="74" y="184"/>
                  </a:lnTo>
                  <a:lnTo>
                    <a:pt x="74" y="131"/>
                  </a:lnTo>
                  <a:cubicBezTo>
                    <a:pt x="74" y="53"/>
                    <a:pt x="118" y="0"/>
                    <a:pt x="196" y="0"/>
                  </a:cubicBezTo>
                  <a:cubicBezTo>
                    <a:pt x="220" y="0"/>
                    <a:pt x="249" y="4"/>
                    <a:pt x="269" y="9"/>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5"/>
                  </a:lnTo>
                  <a:lnTo>
                    <a:pt x="69" y="575"/>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9" name="Freeform 568"/>
            <p:cNvSpPr>
              <a:spLocks noChangeArrowheads="1"/>
            </p:cNvSpPr>
            <p:nvPr/>
          </p:nvSpPr>
          <p:spPr bwMode="auto">
            <a:xfrm>
              <a:off x="1277" y="4319"/>
              <a:ext cx="80" cy="126"/>
            </a:xfrm>
            <a:custGeom>
              <a:avLst/>
              <a:gdLst>
                <a:gd name="T0" fmla="*/ 4 w 359"/>
                <a:gd name="T1" fmla="*/ 0 h 562"/>
                <a:gd name="T2" fmla="*/ 105 w 359"/>
                <a:gd name="T3" fmla="*/ 0 h 562"/>
                <a:gd name="T4" fmla="*/ 105 w 359"/>
                <a:gd name="T5" fmla="*/ 228 h 562"/>
                <a:gd name="T6" fmla="*/ 105 w 359"/>
                <a:gd name="T7" fmla="*/ 228 h 562"/>
                <a:gd name="T8" fmla="*/ 228 w 359"/>
                <a:gd name="T9" fmla="*/ 166 h 562"/>
                <a:gd name="T10" fmla="*/ 358 w 359"/>
                <a:gd name="T11" fmla="*/ 317 h 562"/>
                <a:gd name="T12" fmla="*/ 358 w 359"/>
                <a:gd name="T13" fmla="*/ 561 h 562"/>
                <a:gd name="T14" fmla="*/ 256 w 359"/>
                <a:gd name="T15" fmla="*/ 561 h 562"/>
                <a:gd name="T16" fmla="*/ 256 w 359"/>
                <a:gd name="T17" fmla="*/ 354 h 562"/>
                <a:gd name="T18" fmla="*/ 191 w 359"/>
                <a:gd name="T19" fmla="*/ 244 h 562"/>
                <a:gd name="T20" fmla="*/ 101 w 359"/>
                <a:gd name="T21" fmla="*/ 370 h 562"/>
                <a:gd name="T22" fmla="*/ 101 w 359"/>
                <a:gd name="T23" fmla="*/ 557 h 562"/>
                <a:gd name="T24" fmla="*/ 0 w 359"/>
                <a:gd name="T25" fmla="*/ 557 h 562"/>
                <a:gd name="T26" fmla="*/ 0 w 359"/>
                <a:gd name="T27" fmla="*/ 0 h 562"/>
                <a:gd name="T28" fmla="*/ 4 w 359"/>
                <a:gd name="T29"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2">
                  <a:moveTo>
                    <a:pt x="4" y="0"/>
                  </a:moveTo>
                  <a:lnTo>
                    <a:pt x="105" y="0"/>
                  </a:lnTo>
                  <a:lnTo>
                    <a:pt x="105" y="228"/>
                  </a:lnTo>
                  <a:lnTo>
                    <a:pt x="105" y="228"/>
                  </a:lnTo>
                  <a:cubicBezTo>
                    <a:pt x="130" y="191"/>
                    <a:pt x="175" y="166"/>
                    <a:pt x="228" y="166"/>
                  </a:cubicBezTo>
                  <a:cubicBezTo>
                    <a:pt x="317" y="166"/>
                    <a:pt x="358" y="232"/>
                    <a:pt x="358" y="317"/>
                  </a:cubicBezTo>
                  <a:lnTo>
                    <a:pt x="358" y="561"/>
                  </a:lnTo>
                  <a:lnTo>
                    <a:pt x="256" y="561"/>
                  </a:lnTo>
                  <a:lnTo>
                    <a:pt x="256" y="354"/>
                  </a:lnTo>
                  <a:cubicBezTo>
                    <a:pt x="256" y="305"/>
                    <a:pt x="256" y="244"/>
                    <a:pt x="191" y="244"/>
                  </a:cubicBezTo>
                  <a:cubicBezTo>
                    <a:pt x="118" y="244"/>
                    <a:pt x="101" y="321"/>
                    <a:pt x="101" y="370"/>
                  </a:cubicBezTo>
                  <a:lnTo>
                    <a:pt x="101" y="557"/>
                  </a:lnTo>
                  <a:lnTo>
                    <a:pt x="0" y="557"/>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0" name="Freeform 569"/>
            <p:cNvSpPr>
              <a:spLocks noChangeArrowheads="1"/>
            </p:cNvSpPr>
            <p:nvPr/>
          </p:nvSpPr>
          <p:spPr bwMode="auto">
            <a:xfrm>
              <a:off x="1383" y="4321"/>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1" name="Freeform 570"/>
            <p:cNvSpPr>
              <a:spLocks noChangeArrowheads="1"/>
            </p:cNvSpPr>
            <p:nvPr/>
          </p:nvSpPr>
          <p:spPr bwMode="auto">
            <a:xfrm>
              <a:off x="1430" y="4357"/>
              <a:ext cx="51" cy="90"/>
            </a:xfrm>
            <a:custGeom>
              <a:avLst/>
              <a:gdLst>
                <a:gd name="T0" fmla="*/ 0 w 229"/>
                <a:gd name="T1" fmla="*/ 9 h 401"/>
                <a:gd name="T2" fmla="*/ 90 w 229"/>
                <a:gd name="T3" fmla="*/ 9 h 401"/>
                <a:gd name="T4" fmla="*/ 90 w 229"/>
                <a:gd name="T5" fmla="*/ 98 h 401"/>
                <a:gd name="T6" fmla="*/ 90 w 229"/>
                <a:gd name="T7" fmla="*/ 98 h 401"/>
                <a:gd name="T8" fmla="*/ 196 w 229"/>
                <a:gd name="T9" fmla="*/ 0 h 401"/>
                <a:gd name="T10" fmla="*/ 228 w 229"/>
                <a:gd name="T11" fmla="*/ 5 h 401"/>
                <a:gd name="T12" fmla="*/ 228 w 229"/>
                <a:gd name="T13" fmla="*/ 106 h 401"/>
                <a:gd name="T14" fmla="*/ 184 w 229"/>
                <a:gd name="T15" fmla="*/ 98 h 401"/>
                <a:gd name="T16" fmla="*/ 102 w 229"/>
                <a:gd name="T17" fmla="*/ 257 h 401"/>
                <a:gd name="T18" fmla="*/ 102 w 229"/>
                <a:gd name="T19" fmla="*/ 400 h 401"/>
                <a:gd name="T20" fmla="*/ 0 w 229"/>
                <a:gd name="T21" fmla="*/ 400 h 401"/>
                <a:gd name="T22" fmla="*/ 0 w 229"/>
                <a:gd name="T23" fmla="*/ 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1">
                  <a:moveTo>
                    <a:pt x="0" y="9"/>
                  </a:moveTo>
                  <a:lnTo>
                    <a:pt x="90" y="9"/>
                  </a:lnTo>
                  <a:lnTo>
                    <a:pt x="90" y="98"/>
                  </a:lnTo>
                  <a:lnTo>
                    <a:pt x="90" y="98"/>
                  </a:lnTo>
                  <a:cubicBezTo>
                    <a:pt x="94" y="62"/>
                    <a:pt x="135" y="0"/>
                    <a:pt x="196" y="0"/>
                  </a:cubicBezTo>
                  <a:cubicBezTo>
                    <a:pt x="204" y="0"/>
                    <a:pt x="216" y="0"/>
                    <a:pt x="228" y="5"/>
                  </a:cubicBezTo>
                  <a:lnTo>
                    <a:pt x="228" y="106"/>
                  </a:lnTo>
                  <a:cubicBezTo>
                    <a:pt x="220" y="102"/>
                    <a:pt x="200" y="98"/>
                    <a:pt x="184" y="98"/>
                  </a:cubicBezTo>
                  <a:cubicBezTo>
                    <a:pt x="102" y="98"/>
                    <a:pt x="102" y="200"/>
                    <a:pt x="102" y="257"/>
                  </a:cubicBezTo>
                  <a:lnTo>
                    <a:pt x="102" y="400"/>
                  </a:lnTo>
                  <a:lnTo>
                    <a:pt x="0" y="400"/>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2" name="Freeform 571"/>
            <p:cNvSpPr>
              <a:spLocks noChangeArrowheads="1"/>
            </p:cNvSpPr>
            <p:nvPr/>
          </p:nvSpPr>
          <p:spPr bwMode="auto">
            <a:xfrm>
              <a:off x="1486" y="4357"/>
              <a:ext cx="81" cy="91"/>
            </a:xfrm>
            <a:custGeom>
              <a:avLst/>
              <a:gdLst>
                <a:gd name="T0" fmla="*/ 338 w 363"/>
                <a:gd name="T1" fmla="*/ 371 h 405"/>
                <a:gd name="T2" fmla="*/ 203 w 363"/>
                <a:gd name="T3" fmla="*/ 404 h 405"/>
                <a:gd name="T4" fmla="*/ 0 w 363"/>
                <a:gd name="T5" fmla="*/ 204 h 405"/>
                <a:gd name="T6" fmla="*/ 179 w 363"/>
                <a:gd name="T7" fmla="*/ 0 h 405"/>
                <a:gd name="T8" fmla="*/ 362 w 363"/>
                <a:gd name="T9" fmla="*/ 233 h 405"/>
                <a:gd name="T10" fmla="*/ 93 w 363"/>
                <a:gd name="T11" fmla="*/ 233 h 405"/>
                <a:gd name="T12" fmla="*/ 203 w 363"/>
                <a:gd name="T13" fmla="*/ 330 h 405"/>
                <a:gd name="T14" fmla="*/ 330 w 363"/>
                <a:gd name="T15" fmla="*/ 290 h 405"/>
                <a:gd name="T16" fmla="*/ 330 w 363"/>
                <a:gd name="T17" fmla="*/ 371 h 405"/>
                <a:gd name="T18" fmla="*/ 338 w 363"/>
                <a:gd name="T19" fmla="*/ 371 h 405"/>
                <a:gd name="T20" fmla="*/ 273 w 363"/>
                <a:gd name="T21" fmla="*/ 163 h 405"/>
                <a:gd name="T22" fmla="*/ 191 w 363"/>
                <a:gd name="T23" fmla="*/ 74 h 405"/>
                <a:gd name="T24" fmla="*/ 102 w 363"/>
                <a:gd name="T25" fmla="*/ 163 h 405"/>
                <a:gd name="T26" fmla="*/ 273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0" y="404"/>
                    <a:pt x="203" y="404"/>
                  </a:cubicBezTo>
                  <a:cubicBezTo>
                    <a:pt x="77" y="404"/>
                    <a:pt x="0" y="330"/>
                    <a:pt x="0" y="204"/>
                  </a:cubicBezTo>
                  <a:cubicBezTo>
                    <a:pt x="0" y="94"/>
                    <a:pt x="61" y="0"/>
                    <a:pt x="179" y="0"/>
                  </a:cubicBezTo>
                  <a:cubicBezTo>
                    <a:pt x="321" y="0"/>
                    <a:pt x="362" y="98"/>
                    <a:pt x="362" y="233"/>
                  </a:cubicBezTo>
                  <a:lnTo>
                    <a:pt x="93" y="233"/>
                  </a:lnTo>
                  <a:cubicBezTo>
                    <a:pt x="98" y="294"/>
                    <a:pt x="142" y="330"/>
                    <a:pt x="203" y="330"/>
                  </a:cubicBezTo>
                  <a:cubicBezTo>
                    <a:pt x="252" y="330"/>
                    <a:pt x="293" y="314"/>
                    <a:pt x="330" y="290"/>
                  </a:cubicBezTo>
                  <a:lnTo>
                    <a:pt x="330" y="371"/>
                  </a:lnTo>
                  <a:lnTo>
                    <a:pt x="338" y="371"/>
                  </a:lnTo>
                  <a:close/>
                  <a:moveTo>
                    <a:pt x="273" y="163"/>
                  </a:moveTo>
                  <a:cubicBezTo>
                    <a:pt x="269" y="115"/>
                    <a:pt x="248" y="74"/>
                    <a:pt x="191" y="74"/>
                  </a:cubicBezTo>
                  <a:cubicBezTo>
                    <a:pt x="134" y="74"/>
                    <a:pt x="106" y="115"/>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3" name="Freeform 572"/>
            <p:cNvSpPr>
              <a:spLocks noChangeArrowheads="1"/>
            </p:cNvSpPr>
            <p:nvPr/>
          </p:nvSpPr>
          <p:spPr bwMode="auto">
            <a:xfrm>
              <a:off x="408" y="4593"/>
              <a:ext cx="76" cy="122"/>
            </a:xfrm>
            <a:custGeom>
              <a:avLst/>
              <a:gdLst>
                <a:gd name="T0" fmla="*/ 297 w 339"/>
                <a:gd name="T1" fmla="*/ 105 h 541"/>
                <a:gd name="T2" fmla="*/ 191 w 339"/>
                <a:gd name="T3" fmla="*/ 80 h 541"/>
                <a:gd name="T4" fmla="*/ 110 w 339"/>
                <a:gd name="T5" fmla="*/ 154 h 541"/>
                <a:gd name="T6" fmla="*/ 338 w 339"/>
                <a:gd name="T7" fmla="*/ 382 h 541"/>
                <a:gd name="T8" fmla="*/ 143 w 339"/>
                <a:gd name="T9" fmla="*/ 540 h 541"/>
                <a:gd name="T10" fmla="*/ 8 w 339"/>
                <a:gd name="T11" fmla="*/ 520 h 541"/>
                <a:gd name="T12" fmla="*/ 16 w 339"/>
                <a:gd name="T13" fmla="*/ 426 h 541"/>
                <a:gd name="T14" fmla="*/ 134 w 339"/>
                <a:gd name="T15" fmla="*/ 459 h 541"/>
                <a:gd name="T16" fmla="*/ 228 w 339"/>
                <a:gd name="T17" fmla="*/ 390 h 541"/>
                <a:gd name="T18" fmla="*/ 0 w 339"/>
                <a:gd name="T19" fmla="*/ 158 h 541"/>
                <a:gd name="T20" fmla="*/ 183 w 339"/>
                <a:gd name="T21" fmla="*/ 0 h 541"/>
                <a:gd name="T22" fmla="*/ 310 w 339"/>
                <a:gd name="T23" fmla="*/ 20 h 541"/>
                <a:gd name="T24" fmla="*/ 297 w 339"/>
                <a:gd name="T25" fmla="*/ 105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1">
                  <a:moveTo>
                    <a:pt x="297" y="105"/>
                  </a:moveTo>
                  <a:cubicBezTo>
                    <a:pt x="265" y="93"/>
                    <a:pt x="228" y="80"/>
                    <a:pt x="191" y="80"/>
                  </a:cubicBezTo>
                  <a:cubicBezTo>
                    <a:pt x="155" y="80"/>
                    <a:pt x="110" y="97"/>
                    <a:pt x="110" y="154"/>
                  </a:cubicBezTo>
                  <a:cubicBezTo>
                    <a:pt x="110" y="243"/>
                    <a:pt x="338" y="207"/>
                    <a:pt x="338" y="382"/>
                  </a:cubicBezTo>
                  <a:cubicBezTo>
                    <a:pt x="338" y="496"/>
                    <a:pt x="248" y="540"/>
                    <a:pt x="143" y="540"/>
                  </a:cubicBezTo>
                  <a:cubicBezTo>
                    <a:pt x="86" y="540"/>
                    <a:pt x="61" y="532"/>
                    <a:pt x="8" y="520"/>
                  </a:cubicBezTo>
                  <a:lnTo>
                    <a:pt x="16" y="426"/>
                  </a:lnTo>
                  <a:cubicBezTo>
                    <a:pt x="53" y="447"/>
                    <a:pt x="93" y="459"/>
                    <a:pt x="134" y="459"/>
                  </a:cubicBezTo>
                  <a:cubicBezTo>
                    <a:pt x="174" y="459"/>
                    <a:pt x="228" y="439"/>
                    <a:pt x="228" y="390"/>
                  </a:cubicBezTo>
                  <a:cubicBezTo>
                    <a:pt x="228" y="292"/>
                    <a:pt x="0" y="333"/>
                    <a:pt x="0" y="158"/>
                  </a:cubicBezTo>
                  <a:cubicBezTo>
                    <a:pt x="0" y="41"/>
                    <a:pt x="90" y="0"/>
                    <a:pt x="183" y="0"/>
                  </a:cubicBezTo>
                  <a:cubicBezTo>
                    <a:pt x="228" y="0"/>
                    <a:pt x="269" y="4"/>
                    <a:pt x="310" y="20"/>
                  </a:cubicBezTo>
                  <a:lnTo>
                    <a:pt x="297" y="105"/>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4" name="Freeform 573"/>
            <p:cNvSpPr>
              <a:spLocks noChangeArrowheads="1"/>
            </p:cNvSpPr>
            <p:nvPr/>
          </p:nvSpPr>
          <p:spPr bwMode="auto">
            <a:xfrm>
              <a:off x="495" y="4601"/>
              <a:ext cx="61" cy="114"/>
            </a:xfrm>
            <a:custGeom>
              <a:avLst/>
              <a:gdLst>
                <a:gd name="T0" fmla="*/ 73 w 274"/>
                <a:gd name="T1" fmla="*/ 183 h 505"/>
                <a:gd name="T2" fmla="*/ 0 w 274"/>
                <a:gd name="T3" fmla="*/ 183 h 505"/>
                <a:gd name="T4" fmla="*/ 0 w 274"/>
                <a:gd name="T5" fmla="*/ 109 h 505"/>
                <a:gd name="T6" fmla="*/ 73 w 274"/>
                <a:gd name="T7" fmla="*/ 109 h 505"/>
                <a:gd name="T8" fmla="*/ 73 w 274"/>
                <a:gd name="T9" fmla="*/ 32 h 505"/>
                <a:gd name="T10" fmla="*/ 175 w 274"/>
                <a:gd name="T11" fmla="*/ 0 h 505"/>
                <a:gd name="T12" fmla="*/ 175 w 274"/>
                <a:gd name="T13" fmla="*/ 109 h 505"/>
                <a:gd name="T14" fmla="*/ 264 w 274"/>
                <a:gd name="T15" fmla="*/ 109 h 505"/>
                <a:gd name="T16" fmla="*/ 264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199 w 274"/>
                <a:gd name="T29" fmla="*/ 504 h 505"/>
                <a:gd name="T30" fmla="*/ 77 w 274"/>
                <a:gd name="T31" fmla="*/ 378 h 505"/>
                <a:gd name="T32" fmla="*/ 77 w 274"/>
                <a:gd name="T33" fmla="*/ 183 h 505"/>
                <a:gd name="T34" fmla="*/ 73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3" y="183"/>
                  </a:moveTo>
                  <a:lnTo>
                    <a:pt x="0" y="183"/>
                  </a:lnTo>
                  <a:lnTo>
                    <a:pt x="0" y="109"/>
                  </a:lnTo>
                  <a:lnTo>
                    <a:pt x="73" y="109"/>
                  </a:lnTo>
                  <a:lnTo>
                    <a:pt x="73" y="32"/>
                  </a:lnTo>
                  <a:lnTo>
                    <a:pt x="175" y="0"/>
                  </a:lnTo>
                  <a:lnTo>
                    <a:pt x="175" y="109"/>
                  </a:lnTo>
                  <a:lnTo>
                    <a:pt x="264" y="109"/>
                  </a:lnTo>
                  <a:lnTo>
                    <a:pt x="264" y="183"/>
                  </a:lnTo>
                  <a:lnTo>
                    <a:pt x="175" y="183"/>
                  </a:lnTo>
                  <a:lnTo>
                    <a:pt x="175" y="362"/>
                  </a:lnTo>
                  <a:cubicBezTo>
                    <a:pt x="175" y="394"/>
                    <a:pt x="183" y="427"/>
                    <a:pt x="224" y="427"/>
                  </a:cubicBezTo>
                  <a:cubicBezTo>
                    <a:pt x="240" y="427"/>
                    <a:pt x="260" y="423"/>
                    <a:pt x="269" y="415"/>
                  </a:cubicBezTo>
                  <a:lnTo>
                    <a:pt x="273" y="496"/>
                  </a:lnTo>
                  <a:cubicBezTo>
                    <a:pt x="252" y="500"/>
                    <a:pt x="228" y="504"/>
                    <a:pt x="199" y="504"/>
                  </a:cubicBezTo>
                  <a:cubicBezTo>
                    <a:pt x="122" y="504"/>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5" name="Freeform 574"/>
            <p:cNvSpPr>
              <a:spLocks noChangeArrowheads="1"/>
            </p:cNvSpPr>
            <p:nvPr/>
          </p:nvSpPr>
          <p:spPr bwMode="auto">
            <a:xfrm>
              <a:off x="565" y="462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5 w 347"/>
                <a:gd name="T23" fmla="*/ 179 h 404"/>
                <a:gd name="T24" fmla="*/ 196 w 347"/>
                <a:gd name="T25" fmla="*/ 155 h 404"/>
                <a:gd name="T26" fmla="*/ 253 w 347"/>
                <a:gd name="T27" fmla="*/ 155 h 404"/>
                <a:gd name="T28" fmla="*/ 167 w 347"/>
                <a:gd name="T29" fmla="*/ 74 h 404"/>
                <a:gd name="T30" fmla="*/ 49 w 347"/>
                <a:gd name="T31" fmla="*/ 114 h 404"/>
                <a:gd name="T32" fmla="*/ 41 w 347"/>
                <a:gd name="T33" fmla="*/ 29 h 404"/>
                <a:gd name="T34" fmla="*/ 159 w 347"/>
                <a:gd name="T35" fmla="*/ 330 h 404"/>
                <a:gd name="T36" fmla="*/ 228 w 347"/>
                <a:gd name="T37" fmla="*/ 298 h 404"/>
                <a:gd name="T38" fmla="*/ 249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2" y="13"/>
                    <a:pt x="131" y="0"/>
                    <a:pt x="175" y="0"/>
                  </a:cubicBezTo>
                  <a:cubicBezTo>
                    <a:pt x="293" y="0"/>
                    <a:pt x="342" y="49"/>
                    <a:pt x="342" y="163"/>
                  </a:cubicBezTo>
                  <a:lnTo>
                    <a:pt x="342" y="212"/>
                  </a:lnTo>
                  <a:cubicBezTo>
                    <a:pt x="342" y="253"/>
                    <a:pt x="342" y="282"/>
                    <a:pt x="342" y="310"/>
                  </a:cubicBezTo>
                  <a:cubicBezTo>
                    <a:pt x="342" y="339"/>
                    <a:pt x="346" y="367"/>
                    <a:pt x="346" y="395"/>
                  </a:cubicBezTo>
                  <a:lnTo>
                    <a:pt x="257" y="395"/>
                  </a:lnTo>
                  <a:cubicBezTo>
                    <a:pt x="253" y="375"/>
                    <a:pt x="253" y="350"/>
                    <a:pt x="253" y="338"/>
                  </a:cubicBezTo>
                  <a:lnTo>
                    <a:pt x="253" y="338"/>
                  </a:lnTo>
                  <a:cubicBezTo>
                    <a:pt x="228" y="379"/>
                    <a:pt x="179" y="403"/>
                    <a:pt x="135" y="403"/>
                  </a:cubicBezTo>
                  <a:cubicBezTo>
                    <a:pt x="65" y="403"/>
                    <a:pt x="0" y="363"/>
                    <a:pt x="0" y="289"/>
                  </a:cubicBezTo>
                  <a:cubicBezTo>
                    <a:pt x="0" y="232"/>
                    <a:pt x="28" y="200"/>
                    <a:pt x="65" y="179"/>
                  </a:cubicBezTo>
                  <a:cubicBezTo>
                    <a:pt x="101" y="159"/>
                    <a:pt x="155" y="155"/>
                    <a:pt x="196" y="155"/>
                  </a:cubicBezTo>
                  <a:lnTo>
                    <a:pt x="253" y="155"/>
                  </a:lnTo>
                  <a:cubicBezTo>
                    <a:pt x="253" y="94"/>
                    <a:pt x="224" y="74"/>
                    <a:pt x="167" y="74"/>
                  </a:cubicBezTo>
                  <a:cubicBezTo>
                    <a:pt x="126" y="74"/>
                    <a:pt x="82" y="90"/>
                    <a:pt x="49" y="114"/>
                  </a:cubicBezTo>
                  <a:lnTo>
                    <a:pt x="41" y="29"/>
                  </a:lnTo>
                  <a:close/>
                  <a:moveTo>
                    <a:pt x="159" y="330"/>
                  </a:moveTo>
                  <a:cubicBezTo>
                    <a:pt x="192" y="330"/>
                    <a:pt x="212" y="318"/>
                    <a:pt x="228" y="298"/>
                  </a:cubicBezTo>
                  <a:cubicBezTo>
                    <a:pt x="245" y="277"/>
                    <a:pt x="249" y="249"/>
                    <a:pt x="249" y="216"/>
                  </a:cubicBezTo>
                  <a:lnTo>
                    <a:pt x="204" y="216"/>
                  </a:lnTo>
                  <a:cubicBezTo>
                    <a:pt x="159" y="216"/>
                    <a:pt x="94" y="224"/>
                    <a:pt x="94" y="281"/>
                  </a:cubicBezTo>
                  <a:cubicBezTo>
                    <a:pt x="94"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6" name="Freeform 575"/>
            <p:cNvSpPr>
              <a:spLocks noChangeArrowheads="1"/>
            </p:cNvSpPr>
            <p:nvPr/>
          </p:nvSpPr>
          <p:spPr bwMode="auto">
            <a:xfrm>
              <a:off x="666" y="4624"/>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4" y="0"/>
                    <a:pt x="196"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7" name="Freeform 576"/>
            <p:cNvSpPr>
              <a:spLocks noChangeArrowheads="1"/>
            </p:cNvSpPr>
            <p:nvPr/>
          </p:nvSpPr>
          <p:spPr bwMode="auto">
            <a:xfrm>
              <a:off x="722" y="4601"/>
              <a:ext cx="61" cy="114"/>
            </a:xfrm>
            <a:custGeom>
              <a:avLst/>
              <a:gdLst>
                <a:gd name="T0" fmla="*/ 74 w 274"/>
                <a:gd name="T1" fmla="*/ 183 h 505"/>
                <a:gd name="T2" fmla="*/ 0 w 274"/>
                <a:gd name="T3" fmla="*/ 183 h 505"/>
                <a:gd name="T4" fmla="*/ 0 w 274"/>
                <a:gd name="T5" fmla="*/ 109 h 505"/>
                <a:gd name="T6" fmla="*/ 74 w 274"/>
                <a:gd name="T7" fmla="*/ 109 h 505"/>
                <a:gd name="T8" fmla="*/ 74 w 274"/>
                <a:gd name="T9" fmla="*/ 32 h 505"/>
                <a:gd name="T10" fmla="*/ 176 w 274"/>
                <a:gd name="T11" fmla="*/ 0 h 505"/>
                <a:gd name="T12" fmla="*/ 176 w 274"/>
                <a:gd name="T13" fmla="*/ 109 h 505"/>
                <a:gd name="T14" fmla="*/ 265 w 274"/>
                <a:gd name="T15" fmla="*/ 109 h 505"/>
                <a:gd name="T16" fmla="*/ 265 w 274"/>
                <a:gd name="T17" fmla="*/ 183 h 505"/>
                <a:gd name="T18" fmla="*/ 176 w 274"/>
                <a:gd name="T19" fmla="*/ 183 h 505"/>
                <a:gd name="T20" fmla="*/ 176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4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4" y="183"/>
                  </a:moveTo>
                  <a:lnTo>
                    <a:pt x="0" y="183"/>
                  </a:lnTo>
                  <a:lnTo>
                    <a:pt x="0" y="109"/>
                  </a:lnTo>
                  <a:lnTo>
                    <a:pt x="74" y="109"/>
                  </a:lnTo>
                  <a:lnTo>
                    <a:pt x="74" y="32"/>
                  </a:lnTo>
                  <a:lnTo>
                    <a:pt x="176" y="0"/>
                  </a:lnTo>
                  <a:lnTo>
                    <a:pt x="176" y="109"/>
                  </a:lnTo>
                  <a:lnTo>
                    <a:pt x="265" y="109"/>
                  </a:lnTo>
                  <a:lnTo>
                    <a:pt x="265" y="183"/>
                  </a:lnTo>
                  <a:lnTo>
                    <a:pt x="176" y="183"/>
                  </a:lnTo>
                  <a:lnTo>
                    <a:pt x="176" y="362"/>
                  </a:lnTo>
                  <a:cubicBezTo>
                    <a:pt x="176" y="394"/>
                    <a:pt x="184" y="427"/>
                    <a:pt x="224" y="427"/>
                  </a:cubicBezTo>
                  <a:cubicBezTo>
                    <a:pt x="241" y="427"/>
                    <a:pt x="261" y="423"/>
                    <a:pt x="269" y="415"/>
                  </a:cubicBezTo>
                  <a:lnTo>
                    <a:pt x="273" y="496"/>
                  </a:lnTo>
                  <a:cubicBezTo>
                    <a:pt x="253" y="500"/>
                    <a:pt x="228" y="504"/>
                    <a:pt x="200" y="504"/>
                  </a:cubicBezTo>
                  <a:cubicBezTo>
                    <a:pt x="123" y="504"/>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8" name="Freeform 577"/>
            <p:cNvSpPr>
              <a:spLocks noChangeArrowheads="1"/>
            </p:cNvSpPr>
            <p:nvPr/>
          </p:nvSpPr>
          <p:spPr bwMode="auto">
            <a:xfrm>
              <a:off x="798" y="4588"/>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6 h 554"/>
                <a:gd name="T12" fmla="*/ 102 w 103"/>
                <a:gd name="T13" fmla="*/ 166 h 554"/>
                <a:gd name="T14" fmla="*/ 102 w 103"/>
                <a:gd name="T15" fmla="*/ 553 h 554"/>
                <a:gd name="T16" fmla="*/ 0 w 103"/>
                <a:gd name="T17" fmla="*/ 553 h 554"/>
                <a:gd name="T18" fmla="*/ 0 w 103"/>
                <a:gd name="T19" fmla="*/ 16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6"/>
                  </a:moveTo>
                  <a:lnTo>
                    <a:pt x="102" y="166"/>
                  </a:lnTo>
                  <a:lnTo>
                    <a:pt x="102" y="553"/>
                  </a:lnTo>
                  <a:lnTo>
                    <a:pt x="0" y="553"/>
                  </a:lnTo>
                  <a:lnTo>
                    <a:pt x="0" y="166"/>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9" name="Freeform 578"/>
            <p:cNvSpPr>
              <a:spLocks noChangeArrowheads="1"/>
            </p:cNvSpPr>
            <p:nvPr/>
          </p:nvSpPr>
          <p:spPr bwMode="auto">
            <a:xfrm>
              <a:off x="842" y="4624"/>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0" name="Freeform 579"/>
            <p:cNvSpPr>
              <a:spLocks noChangeArrowheads="1"/>
            </p:cNvSpPr>
            <p:nvPr/>
          </p:nvSpPr>
          <p:spPr bwMode="auto">
            <a:xfrm>
              <a:off x="944" y="4624"/>
              <a:ext cx="84" cy="127"/>
            </a:xfrm>
            <a:custGeom>
              <a:avLst/>
              <a:gdLst>
                <a:gd name="T0" fmla="*/ 374 w 375"/>
                <a:gd name="T1" fmla="*/ 8 h 563"/>
                <a:gd name="T2" fmla="*/ 374 w 375"/>
                <a:gd name="T3" fmla="*/ 359 h 563"/>
                <a:gd name="T4" fmla="*/ 171 w 375"/>
                <a:gd name="T5" fmla="*/ 562 h 563"/>
                <a:gd name="T6" fmla="*/ 36 w 375"/>
                <a:gd name="T7" fmla="*/ 538 h 563"/>
                <a:gd name="T8" fmla="*/ 44 w 375"/>
                <a:gd name="T9" fmla="*/ 452 h 563"/>
                <a:gd name="T10" fmla="*/ 158 w 375"/>
                <a:gd name="T11" fmla="*/ 485 h 563"/>
                <a:gd name="T12" fmla="*/ 277 w 375"/>
                <a:gd name="T13" fmla="*/ 334 h 563"/>
                <a:gd name="T14" fmla="*/ 277 w 375"/>
                <a:gd name="T15" fmla="*/ 334 h 563"/>
                <a:gd name="T16" fmla="*/ 158 w 375"/>
                <a:gd name="T17" fmla="*/ 395 h 563"/>
                <a:gd name="T18" fmla="*/ 0 w 375"/>
                <a:gd name="T19" fmla="*/ 200 h 563"/>
                <a:gd name="T20" fmla="*/ 163 w 375"/>
                <a:gd name="T21" fmla="*/ 0 h 563"/>
                <a:gd name="T22" fmla="*/ 281 w 375"/>
                <a:gd name="T23" fmla="*/ 61 h 563"/>
                <a:gd name="T24" fmla="*/ 281 w 375"/>
                <a:gd name="T25" fmla="*/ 61 h 563"/>
                <a:gd name="T26" fmla="*/ 281 w 375"/>
                <a:gd name="T27" fmla="*/ 8 h 563"/>
                <a:gd name="T28" fmla="*/ 374 w 375"/>
                <a:gd name="T29" fmla="*/ 8 h 563"/>
                <a:gd name="T30" fmla="*/ 272 w 375"/>
                <a:gd name="T31" fmla="*/ 200 h 563"/>
                <a:gd name="T32" fmla="*/ 187 w 375"/>
                <a:gd name="T33" fmla="*/ 82 h 563"/>
                <a:gd name="T34" fmla="*/ 97 w 375"/>
                <a:gd name="T35" fmla="*/ 204 h 563"/>
                <a:gd name="T36" fmla="*/ 183 w 375"/>
                <a:gd name="T37" fmla="*/ 322 h 563"/>
                <a:gd name="T38" fmla="*/ 272 w 375"/>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9"/>
                  </a:lnTo>
                  <a:cubicBezTo>
                    <a:pt x="374" y="464"/>
                    <a:pt x="334" y="562"/>
                    <a:pt x="171" y="562"/>
                  </a:cubicBezTo>
                  <a:cubicBezTo>
                    <a:pt x="130" y="562"/>
                    <a:pt x="85" y="558"/>
                    <a:pt x="36" y="538"/>
                  </a:cubicBezTo>
                  <a:lnTo>
                    <a:pt x="44" y="452"/>
                  </a:lnTo>
                  <a:cubicBezTo>
                    <a:pt x="77" y="469"/>
                    <a:pt x="126" y="485"/>
                    <a:pt x="158" y="485"/>
                  </a:cubicBezTo>
                  <a:cubicBezTo>
                    <a:pt x="268" y="485"/>
                    <a:pt x="277" y="403"/>
                    <a:pt x="277" y="334"/>
                  </a:cubicBezTo>
                  <a:lnTo>
                    <a:pt x="277" y="334"/>
                  </a:lnTo>
                  <a:cubicBezTo>
                    <a:pt x="256" y="367"/>
                    <a:pt x="211" y="395"/>
                    <a:pt x="158" y="395"/>
                  </a:cubicBezTo>
                  <a:cubicBezTo>
                    <a:pt x="44" y="395"/>
                    <a:pt x="0" y="306"/>
                    <a:pt x="0" y="200"/>
                  </a:cubicBezTo>
                  <a:cubicBezTo>
                    <a:pt x="0" y="106"/>
                    <a:pt x="49" y="0"/>
                    <a:pt x="163" y="0"/>
                  </a:cubicBezTo>
                  <a:cubicBezTo>
                    <a:pt x="215" y="0"/>
                    <a:pt x="252" y="17"/>
                    <a:pt x="281" y="61"/>
                  </a:cubicBezTo>
                  <a:lnTo>
                    <a:pt x="281" y="61"/>
                  </a:lnTo>
                  <a:lnTo>
                    <a:pt x="281" y="8"/>
                  </a:lnTo>
                  <a:lnTo>
                    <a:pt x="374" y="8"/>
                  </a:lnTo>
                  <a:close/>
                  <a:moveTo>
                    <a:pt x="272" y="200"/>
                  </a:moveTo>
                  <a:cubicBezTo>
                    <a:pt x="272" y="135"/>
                    <a:pt x="248" y="82"/>
                    <a:pt x="187" y="82"/>
                  </a:cubicBezTo>
                  <a:cubicBezTo>
                    <a:pt x="118" y="82"/>
                    <a:pt x="97" y="143"/>
                    <a:pt x="97" y="204"/>
                  </a:cubicBezTo>
                  <a:cubicBezTo>
                    <a:pt x="97" y="257"/>
                    <a:pt x="126" y="322"/>
                    <a:pt x="183" y="322"/>
                  </a:cubicBezTo>
                  <a:cubicBezTo>
                    <a:pt x="248" y="318"/>
                    <a:pt x="272" y="261"/>
                    <a:pt x="272"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1" name="Freeform 580"/>
            <p:cNvSpPr>
              <a:spLocks noChangeArrowheads="1"/>
            </p:cNvSpPr>
            <p:nvPr/>
          </p:nvSpPr>
          <p:spPr bwMode="auto">
            <a:xfrm>
              <a:off x="1102" y="4596"/>
              <a:ext cx="100" cy="117"/>
            </a:xfrm>
            <a:custGeom>
              <a:avLst/>
              <a:gdLst>
                <a:gd name="T0" fmla="*/ 0 w 445"/>
                <a:gd name="T1" fmla="*/ 0 h 521"/>
                <a:gd name="T2" fmla="*/ 142 w 445"/>
                <a:gd name="T3" fmla="*/ 0 h 521"/>
                <a:gd name="T4" fmla="*/ 444 w 445"/>
                <a:gd name="T5" fmla="*/ 260 h 521"/>
                <a:gd name="T6" fmla="*/ 142 w 445"/>
                <a:gd name="T7" fmla="*/ 520 h 521"/>
                <a:gd name="T8" fmla="*/ 0 w 445"/>
                <a:gd name="T9" fmla="*/ 520 h 521"/>
                <a:gd name="T10" fmla="*/ 0 w 445"/>
                <a:gd name="T11" fmla="*/ 0 h 521"/>
                <a:gd name="T12" fmla="*/ 102 w 445"/>
                <a:gd name="T13" fmla="*/ 439 h 521"/>
                <a:gd name="T14" fmla="*/ 159 w 445"/>
                <a:gd name="T15" fmla="*/ 439 h 521"/>
                <a:gd name="T16" fmla="*/ 330 w 445"/>
                <a:gd name="T17" fmla="*/ 260 h 521"/>
                <a:gd name="T18" fmla="*/ 159 w 445"/>
                <a:gd name="T19" fmla="*/ 81 h 521"/>
                <a:gd name="T20" fmla="*/ 102 w 445"/>
                <a:gd name="T21" fmla="*/ 81 h 521"/>
                <a:gd name="T22" fmla="*/ 102 w 445"/>
                <a:gd name="T23" fmla="*/ 43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1">
                  <a:moveTo>
                    <a:pt x="0" y="0"/>
                  </a:moveTo>
                  <a:lnTo>
                    <a:pt x="142" y="0"/>
                  </a:lnTo>
                  <a:cubicBezTo>
                    <a:pt x="301" y="0"/>
                    <a:pt x="444" y="53"/>
                    <a:pt x="444" y="260"/>
                  </a:cubicBezTo>
                  <a:cubicBezTo>
                    <a:pt x="444" y="467"/>
                    <a:pt x="301" y="520"/>
                    <a:pt x="142" y="520"/>
                  </a:cubicBezTo>
                  <a:lnTo>
                    <a:pt x="0" y="520"/>
                  </a:lnTo>
                  <a:lnTo>
                    <a:pt x="0" y="0"/>
                  </a:lnTo>
                  <a:close/>
                  <a:moveTo>
                    <a:pt x="102" y="439"/>
                  </a:moveTo>
                  <a:lnTo>
                    <a:pt x="159" y="439"/>
                  </a:lnTo>
                  <a:cubicBezTo>
                    <a:pt x="248" y="439"/>
                    <a:pt x="330" y="374"/>
                    <a:pt x="330" y="260"/>
                  </a:cubicBezTo>
                  <a:cubicBezTo>
                    <a:pt x="330" y="146"/>
                    <a:pt x="244" y="81"/>
                    <a:pt x="159" y="81"/>
                  </a:cubicBezTo>
                  <a:lnTo>
                    <a:pt x="102" y="81"/>
                  </a:lnTo>
                  <a:lnTo>
                    <a:pt x="102"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2" name="Freeform 581"/>
            <p:cNvSpPr>
              <a:spLocks noChangeArrowheads="1"/>
            </p:cNvSpPr>
            <p:nvPr/>
          </p:nvSpPr>
          <p:spPr bwMode="auto">
            <a:xfrm>
              <a:off x="1220" y="4593"/>
              <a:ext cx="76" cy="122"/>
            </a:xfrm>
            <a:custGeom>
              <a:avLst/>
              <a:gdLst>
                <a:gd name="T0" fmla="*/ 297 w 339"/>
                <a:gd name="T1" fmla="*/ 105 h 541"/>
                <a:gd name="T2" fmla="*/ 191 w 339"/>
                <a:gd name="T3" fmla="*/ 80 h 541"/>
                <a:gd name="T4" fmla="*/ 110 w 339"/>
                <a:gd name="T5" fmla="*/ 154 h 541"/>
                <a:gd name="T6" fmla="*/ 338 w 339"/>
                <a:gd name="T7" fmla="*/ 382 h 541"/>
                <a:gd name="T8" fmla="*/ 143 w 339"/>
                <a:gd name="T9" fmla="*/ 540 h 541"/>
                <a:gd name="T10" fmla="*/ 8 w 339"/>
                <a:gd name="T11" fmla="*/ 520 h 541"/>
                <a:gd name="T12" fmla="*/ 16 w 339"/>
                <a:gd name="T13" fmla="*/ 426 h 541"/>
                <a:gd name="T14" fmla="*/ 134 w 339"/>
                <a:gd name="T15" fmla="*/ 459 h 541"/>
                <a:gd name="T16" fmla="*/ 228 w 339"/>
                <a:gd name="T17" fmla="*/ 390 h 541"/>
                <a:gd name="T18" fmla="*/ 0 w 339"/>
                <a:gd name="T19" fmla="*/ 158 h 541"/>
                <a:gd name="T20" fmla="*/ 183 w 339"/>
                <a:gd name="T21" fmla="*/ 0 h 541"/>
                <a:gd name="T22" fmla="*/ 310 w 339"/>
                <a:gd name="T23" fmla="*/ 20 h 541"/>
                <a:gd name="T24" fmla="*/ 297 w 339"/>
                <a:gd name="T25" fmla="*/ 105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1">
                  <a:moveTo>
                    <a:pt x="297" y="105"/>
                  </a:moveTo>
                  <a:cubicBezTo>
                    <a:pt x="265" y="93"/>
                    <a:pt x="228" y="80"/>
                    <a:pt x="191" y="80"/>
                  </a:cubicBezTo>
                  <a:cubicBezTo>
                    <a:pt x="155" y="80"/>
                    <a:pt x="110" y="97"/>
                    <a:pt x="110" y="154"/>
                  </a:cubicBezTo>
                  <a:cubicBezTo>
                    <a:pt x="110" y="243"/>
                    <a:pt x="338" y="207"/>
                    <a:pt x="338" y="382"/>
                  </a:cubicBezTo>
                  <a:cubicBezTo>
                    <a:pt x="338" y="496"/>
                    <a:pt x="248" y="540"/>
                    <a:pt x="143" y="540"/>
                  </a:cubicBezTo>
                  <a:cubicBezTo>
                    <a:pt x="86" y="540"/>
                    <a:pt x="61" y="532"/>
                    <a:pt x="8" y="520"/>
                  </a:cubicBezTo>
                  <a:lnTo>
                    <a:pt x="16" y="426"/>
                  </a:lnTo>
                  <a:cubicBezTo>
                    <a:pt x="53" y="447"/>
                    <a:pt x="93" y="459"/>
                    <a:pt x="134" y="459"/>
                  </a:cubicBezTo>
                  <a:cubicBezTo>
                    <a:pt x="174" y="459"/>
                    <a:pt x="228" y="439"/>
                    <a:pt x="228" y="390"/>
                  </a:cubicBezTo>
                  <a:cubicBezTo>
                    <a:pt x="228" y="292"/>
                    <a:pt x="0" y="333"/>
                    <a:pt x="0" y="158"/>
                  </a:cubicBezTo>
                  <a:cubicBezTo>
                    <a:pt x="0" y="41"/>
                    <a:pt x="90" y="0"/>
                    <a:pt x="183" y="0"/>
                  </a:cubicBezTo>
                  <a:cubicBezTo>
                    <a:pt x="228" y="0"/>
                    <a:pt x="269" y="4"/>
                    <a:pt x="310" y="20"/>
                  </a:cubicBezTo>
                  <a:lnTo>
                    <a:pt x="297" y="105"/>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3" name="Freeform 582"/>
            <p:cNvSpPr>
              <a:spLocks noChangeArrowheads="1"/>
            </p:cNvSpPr>
            <p:nvPr/>
          </p:nvSpPr>
          <p:spPr bwMode="auto">
            <a:xfrm>
              <a:off x="1317" y="4596"/>
              <a:ext cx="80" cy="118"/>
            </a:xfrm>
            <a:custGeom>
              <a:avLst/>
              <a:gdLst>
                <a:gd name="T0" fmla="*/ 134 w 355"/>
                <a:gd name="T1" fmla="*/ 0 h 525"/>
                <a:gd name="T2" fmla="*/ 354 w 355"/>
                <a:gd name="T3" fmla="*/ 158 h 525"/>
                <a:gd name="T4" fmla="*/ 150 w 355"/>
                <a:gd name="T5" fmla="*/ 325 h 525"/>
                <a:gd name="T6" fmla="*/ 106 w 355"/>
                <a:gd name="T7" fmla="*/ 325 h 525"/>
                <a:gd name="T8" fmla="*/ 106 w 355"/>
                <a:gd name="T9" fmla="*/ 524 h 525"/>
                <a:gd name="T10" fmla="*/ 0 w 355"/>
                <a:gd name="T11" fmla="*/ 524 h 525"/>
                <a:gd name="T12" fmla="*/ 0 w 355"/>
                <a:gd name="T13" fmla="*/ 0 h 525"/>
                <a:gd name="T14" fmla="*/ 134 w 355"/>
                <a:gd name="T15" fmla="*/ 0 h 525"/>
                <a:gd name="T16" fmla="*/ 101 w 355"/>
                <a:gd name="T17" fmla="*/ 239 h 525"/>
                <a:gd name="T18" fmla="*/ 138 w 355"/>
                <a:gd name="T19" fmla="*/ 239 h 525"/>
                <a:gd name="T20" fmla="*/ 236 w 355"/>
                <a:gd name="T21" fmla="*/ 162 h 525"/>
                <a:gd name="T22" fmla="*/ 138 w 355"/>
                <a:gd name="T23" fmla="*/ 81 h 525"/>
                <a:gd name="T24" fmla="*/ 101 w 355"/>
                <a:gd name="T25" fmla="*/ 81 h 525"/>
                <a:gd name="T26" fmla="*/ 101 w 355"/>
                <a:gd name="T27" fmla="*/ 23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5">
                  <a:moveTo>
                    <a:pt x="134" y="0"/>
                  </a:moveTo>
                  <a:cubicBezTo>
                    <a:pt x="248" y="0"/>
                    <a:pt x="354" y="33"/>
                    <a:pt x="354" y="158"/>
                  </a:cubicBezTo>
                  <a:cubicBezTo>
                    <a:pt x="354" y="280"/>
                    <a:pt x="264" y="325"/>
                    <a:pt x="150" y="325"/>
                  </a:cubicBezTo>
                  <a:lnTo>
                    <a:pt x="106" y="325"/>
                  </a:lnTo>
                  <a:lnTo>
                    <a:pt x="106" y="524"/>
                  </a:lnTo>
                  <a:lnTo>
                    <a:pt x="0" y="524"/>
                  </a:lnTo>
                  <a:lnTo>
                    <a:pt x="0" y="0"/>
                  </a:lnTo>
                  <a:lnTo>
                    <a:pt x="134" y="0"/>
                  </a:lnTo>
                  <a:close/>
                  <a:moveTo>
                    <a:pt x="101" y="239"/>
                  </a:moveTo>
                  <a:lnTo>
                    <a:pt x="138" y="239"/>
                  </a:lnTo>
                  <a:cubicBezTo>
                    <a:pt x="191" y="239"/>
                    <a:pt x="236" y="223"/>
                    <a:pt x="236" y="162"/>
                  </a:cubicBezTo>
                  <a:cubicBezTo>
                    <a:pt x="236" y="101"/>
                    <a:pt x="191" y="81"/>
                    <a:pt x="138" y="81"/>
                  </a:cubicBezTo>
                  <a:lnTo>
                    <a:pt x="101" y="81"/>
                  </a:lnTo>
                  <a:lnTo>
                    <a:pt x="101" y="2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4" name="Freeform 583"/>
            <p:cNvSpPr>
              <a:spLocks noChangeArrowheads="1"/>
            </p:cNvSpPr>
            <p:nvPr/>
          </p:nvSpPr>
          <p:spPr bwMode="auto">
            <a:xfrm>
              <a:off x="1458" y="4587"/>
              <a:ext cx="80" cy="126"/>
            </a:xfrm>
            <a:custGeom>
              <a:avLst/>
              <a:gdLst>
                <a:gd name="T0" fmla="*/ 0 w 355"/>
                <a:gd name="T1" fmla="*/ 0 h 562"/>
                <a:gd name="T2" fmla="*/ 101 w 355"/>
                <a:gd name="T3" fmla="*/ 0 h 562"/>
                <a:gd name="T4" fmla="*/ 101 w 355"/>
                <a:gd name="T5" fmla="*/ 227 h 562"/>
                <a:gd name="T6" fmla="*/ 101 w 355"/>
                <a:gd name="T7" fmla="*/ 227 h 562"/>
                <a:gd name="T8" fmla="*/ 224 w 355"/>
                <a:gd name="T9" fmla="*/ 166 h 562"/>
                <a:gd name="T10" fmla="*/ 354 w 355"/>
                <a:gd name="T11" fmla="*/ 317 h 562"/>
                <a:gd name="T12" fmla="*/ 354 w 355"/>
                <a:gd name="T13" fmla="*/ 561 h 562"/>
                <a:gd name="T14" fmla="*/ 252 w 355"/>
                <a:gd name="T15" fmla="*/ 561 h 562"/>
                <a:gd name="T16" fmla="*/ 252 w 355"/>
                <a:gd name="T17" fmla="*/ 354 h 562"/>
                <a:gd name="T18" fmla="*/ 187 w 355"/>
                <a:gd name="T19" fmla="*/ 244 h 562"/>
                <a:gd name="T20" fmla="*/ 97 w 355"/>
                <a:gd name="T21" fmla="*/ 370 h 562"/>
                <a:gd name="T22" fmla="*/ 97 w 355"/>
                <a:gd name="T23" fmla="*/ 557 h 562"/>
                <a:gd name="T24" fmla="*/ 0 w 355"/>
                <a:gd name="T25" fmla="*/ 557 h 562"/>
                <a:gd name="T26" fmla="*/ 0 w 355"/>
                <a:gd name="T2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62">
                  <a:moveTo>
                    <a:pt x="0" y="0"/>
                  </a:moveTo>
                  <a:lnTo>
                    <a:pt x="101" y="0"/>
                  </a:lnTo>
                  <a:lnTo>
                    <a:pt x="101" y="227"/>
                  </a:lnTo>
                  <a:lnTo>
                    <a:pt x="101" y="227"/>
                  </a:lnTo>
                  <a:cubicBezTo>
                    <a:pt x="126" y="191"/>
                    <a:pt x="171" y="166"/>
                    <a:pt x="224" y="166"/>
                  </a:cubicBezTo>
                  <a:cubicBezTo>
                    <a:pt x="313" y="166"/>
                    <a:pt x="354" y="231"/>
                    <a:pt x="354" y="317"/>
                  </a:cubicBezTo>
                  <a:lnTo>
                    <a:pt x="354" y="561"/>
                  </a:lnTo>
                  <a:lnTo>
                    <a:pt x="252" y="561"/>
                  </a:lnTo>
                  <a:lnTo>
                    <a:pt x="252" y="354"/>
                  </a:lnTo>
                  <a:cubicBezTo>
                    <a:pt x="252" y="305"/>
                    <a:pt x="252" y="244"/>
                    <a:pt x="187" y="244"/>
                  </a:cubicBezTo>
                  <a:cubicBezTo>
                    <a:pt x="114" y="244"/>
                    <a:pt x="97" y="321"/>
                    <a:pt x="97" y="370"/>
                  </a:cubicBezTo>
                  <a:lnTo>
                    <a:pt x="97" y="557"/>
                  </a:lnTo>
                  <a:lnTo>
                    <a:pt x="0" y="55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5" name="Freeform 584"/>
            <p:cNvSpPr>
              <a:spLocks noChangeArrowheads="1"/>
            </p:cNvSpPr>
            <p:nvPr/>
          </p:nvSpPr>
          <p:spPr bwMode="auto">
            <a:xfrm>
              <a:off x="1556" y="4624"/>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2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6" name="Freeform 585"/>
            <p:cNvSpPr>
              <a:spLocks noChangeArrowheads="1"/>
            </p:cNvSpPr>
            <p:nvPr/>
          </p:nvSpPr>
          <p:spPr bwMode="auto">
            <a:xfrm>
              <a:off x="1667" y="4626"/>
              <a:ext cx="80" cy="89"/>
            </a:xfrm>
            <a:custGeom>
              <a:avLst/>
              <a:gdLst>
                <a:gd name="T0" fmla="*/ 350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6 w 359"/>
                <a:gd name="T21" fmla="*/ 192 h 396"/>
                <a:gd name="T22" fmla="*/ 256 w 359"/>
                <a:gd name="T23" fmla="*/ 5 h 396"/>
                <a:gd name="T24" fmla="*/ 358 w 359"/>
                <a:gd name="T25" fmla="*/ 5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6" y="387"/>
                  </a:lnTo>
                  <a:lnTo>
                    <a:pt x="256" y="334"/>
                  </a:lnTo>
                  <a:lnTo>
                    <a:pt x="256"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6" y="241"/>
                    <a:pt x="256" y="192"/>
                  </a:cubicBezTo>
                  <a:lnTo>
                    <a:pt x="256" y="5"/>
                  </a:lnTo>
                  <a:lnTo>
                    <a:pt x="358" y="5"/>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7" name="Freeform 586"/>
            <p:cNvSpPr>
              <a:spLocks noChangeArrowheads="1"/>
            </p:cNvSpPr>
            <p:nvPr/>
          </p:nvSpPr>
          <p:spPr bwMode="auto">
            <a:xfrm>
              <a:off x="1770" y="4624"/>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3"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8" name="Freeform 587"/>
            <p:cNvSpPr>
              <a:spLocks noChangeArrowheads="1"/>
            </p:cNvSpPr>
            <p:nvPr/>
          </p:nvSpPr>
          <p:spPr bwMode="auto">
            <a:xfrm>
              <a:off x="1837" y="4587"/>
              <a:ext cx="22" cy="126"/>
            </a:xfrm>
            <a:custGeom>
              <a:avLst/>
              <a:gdLst>
                <a:gd name="T0" fmla="*/ 0 w 103"/>
                <a:gd name="T1" fmla="*/ 0 h 562"/>
                <a:gd name="T2" fmla="*/ 102 w 103"/>
                <a:gd name="T3" fmla="*/ 0 h 562"/>
                <a:gd name="T4" fmla="*/ 102 w 103"/>
                <a:gd name="T5" fmla="*/ 561 h 562"/>
                <a:gd name="T6" fmla="*/ 0 w 103"/>
                <a:gd name="T7" fmla="*/ 561 h 562"/>
                <a:gd name="T8" fmla="*/ 0 w 103"/>
                <a:gd name="T9" fmla="*/ 0 h 562"/>
              </a:gdLst>
              <a:ahLst/>
              <a:cxnLst>
                <a:cxn ang="0">
                  <a:pos x="T0" y="T1"/>
                </a:cxn>
                <a:cxn ang="0">
                  <a:pos x="T2" y="T3"/>
                </a:cxn>
                <a:cxn ang="0">
                  <a:pos x="T4" y="T5"/>
                </a:cxn>
                <a:cxn ang="0">
                  <a:pos x="T6" y="T7"/>
                </a:cxn>
                <a:cxn ang="0">
                  <a:pos x="T8" y="T9"/>
                </a:cxn>
              </a:cxnLst>
              <a:rect l="0" t="0" r="r" b="b"/>
              <a:pathLst>
                <a:path w="103" h="562">
                  <a:moveTo>
                    <a:pt x="0" y="0"/>
                  </a:moveTo>
                  <a:lnTo>
                    <a:pt x="102" y="0"/>
                  </a:lnTo>
                  <a:lnTo>
                    <a:pt x="102" y="561"/>
                  </a:lnTo>
                  <a:lnTo>
                    <a:pt x="0" y="56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9" name="Freeform 588"/>
            <p:cNvSpPr>
              <a:spLocks noChangeArrowheads="1"/>
            </p:cNvSpPr>
            <p:nvPr/>
          </p:nvSpPr>
          <p:spPr bwMode="auto">
            <a:xfrm>
              <a:off x="1875" y="4626"/>
              <a:ext cx="89" cy="125"/>
            </a:xfrm>
            <a:custGeom>
              <a:avLst/>
              <a:gdLst>
                <a:gd name="T0" fmla="*/ 199 w 396"/>
                <a:gd name="T1" fmla="*/ 281 h 555"/>
                <a:gd name="T2" fmla="*/ 199 w 396"/>
                <a:gd name="T3" fmla="*/ 281 h 555"/>
                <a:gd name="T4" fmla="*/ 293 w 396"/>
                <a:gd name="T5" fmla="*/ 0 h 555"/>
                <a:gd name="T6" fmla="*/ 395 w 396"/>
                <a:gd name="T7" fmla="*/ 0 h 555"/>
                <a:gd name="T8" fmla="*/ 248 w 396"/>
                <a:gd name="T9" fmla="*/ 383 h 555"/>
                <a:gd name="T10" fmla="*/ 90 w 396"/>
                <a:gd name="T11" fmla="*/ 554 h 555"/>
                <a:gd name="T12" fmla="*/ 20 w 396"/>
                <a:gd name="T13" fmla="*/ 542 h 555"/>
                <a:gd name="T14" fmla="*/ 28 w 396"/>
                <a:gd name="T15" fmla="*/ 469 h 555"/>
                <a:gd name="T16" fmla="*/ 81 w 396"/>
                <a:gd name="T17" fmla="*/ 477 h 555"/>
                <a:gd name="T18" fmla="*/ 147 w 396"/>
                <a:gd name="T19" fmla="*/ 408 h 555"/>
                <a:gd name="T20" fmla="*/ 0 w 396"/>
                <a:gd name="T21" fmla="*/ 0 h 555"/>
                <a:gd name="T22" fmla="*/ 110 w 396"/>
                <a:gd name="T23" fmla="*/ 0 h 555"/>
                <a:gd name="T24" fmla="*/ 199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199" y="281"/>
                  </a:moveTo>
                  <a:lnTo>
                    <a:pt x="199" y="281"/>
                  </a:lnTo>
                  <a:lnTo>
                    <a:pt x="293" y="0"/>
                  </a:lnTo>
                  <a:lnTo>
                    <a:pt x="395" y="0"/>
                  </a:lnTo>
                  <a:lnTo>
                    <a:pt x="248" y="383"/>
                  </a:lnTo>
                  <a:cubicBezTo>
                    <a:pt x="216" y="469"/>
                    <a:pt x="191" y="554"/>
                    <a:pt x="90" y="554"/>
                  </a:cubicBezTo>
                  <a:cubicBezTo>
                    <a:pt x="65" y="554"/>
                    <a:pt x="41" y="550"/>
                    <a:pt x="20" y="542"/>
                  </a:cubicBezTo>
                  <a:lnTo>
                    <a:pt x="28" y="469"/>
                  </a:lnTo>
                  <a:cubicBezTo>
                    <a:pt x="41" y="473"/>
                    <a:pt x="57" y="477"/>
                    <a:pt x="81" y="477"/>
                  </a:cubicBezTo>
                  <a:cubicBezTo>
                    <a:pt x="122" y="477"/>
                    <a:pt x="147" y="448"/>
                    <a:pt x="147" y="408"/>
                  </a:cubicBezTo>
                  <a:lnTo>
                    <a:pt x="0" y="0"/>
                  </a:lnTo>
                  <a:lnTo>
                    <a:pt x="110" y="0"/>
                  </a:lnTo>
                  <a:lnTo>
                    <a:pt x="199"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0" name="Freeform 589"/>
            <p:cNvSpPr>
              <a:spLocks noChangeArrowheads="1"/>
            </p:cNvSpPr>
            <p:nvPr/>
          </p:nvSpPr>
          <p:spPr bwMode="auto">
            <a:xfrm>
              <a:off x="2015" y="4626"/>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4 h 388"/>
                <a:gd name="T26" fmla="*/ 330 w 652"/>
                <a:gd name="T27" fmla="*/ 94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1" name="Freeform 590"/>
            <p:cNvSpPr>
              <a:spLocks noChangeArrowheads="1"/>
            </p:cNvSpPr>
            <p:nvPr/>
          </p:nvSpPr>
          <p:spPr bwMode="auto">
            <a:xfrm>
              <a:off x="2170" y="462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1 w 347"/>
                <a:gd name="T33" fmla="*/ 29 h 404"/>
                <a:gd name="T34" fmla="*/ 159 w 347"/>
                <a:gd name="T35" fmla="*/ 330 h 404"/>
                <a:gd name="T36" fmla="*/ 228 w 347"/>
                <a:gd name="T37" fmla="*/ 298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1" y="13"/>
                    <a:pt x="130" y="0"/>
                    <a:pt x="175" y="0"/>
                  </a:cubicBezTo>
                  <a:cubicBezTo>
                    <a:pt x="293" y="0"/>
                    <a:pt x="342" y="49"/>
                    <a:pt x="342" y="163"/>
                  </a:cubicBezTo>
                  <a:lnTo>
                    <a:pt x="342" y="212"/>
                  </a:lnTo>
                  <a:cubicBezTo>
                    <a:pt x="342" y="253"/>
                    <a:pt x="342" y="282"/>
                    <a:pt x="342" y="310"/>
                  </a:cubicBezTo>
                  <a:cubicBezTo>
                    <a:pt x="342" y="339"/>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5" y="155"/>
                    <a:pt x="195" y="155"/>
                  </a:cubicBezTo>
                  <a:lnTo>
                    <a:pt x="252" y="155"/>
                  </a:lnTo>
                  <a:cubicBezTo>
                    <a:pt x="252" y="94"/>
                    <a:pt x="224" y="74"/>
                    <a:pt x="167" y="74"/>
                  </a:cubicBezTo>
                  <a:cubicBezTo>
                    <a:pt x="126" y="74"/>
                    <a:pt x="81" y="90"/>
                    <a:pt x="49" y="114"/>
                  </a:cubicBezTo>
                  <a:lnTo>
                    <a:pt x="41" y="29"/>
                  </a:lnTo>
                  <a:close/>
                  <a:moveTo>
                    <a:pt x="159" y="330"/>
                  </a:moveTo>
                  <a:cubicBezTo>
                    <a:pt x="191" y="330"/>
                    <a:pt x="212" y="318"/>
                    <a:pt x="228" y="298"/>
                  </a:cubicBezTo>
                  <a:cubicBezTo>
                    <a:pt x="244" y="277"/>
                    <a:pt x="248" y="249"/>
                    <a:pt x="248" y="216"/>
                  </a:cubicBezTo>
                  <a:lnTo>
                    <a:pt x="204" y="216"/>
                  </a:lnTo>
                  <a:cubicBezTo>
                    <a:pt x="159" y="216"/>
                    <a:pt x="94" y="224"/>
                    <a:pt x="94" y="281"/>
                  </a:cubicBezTo>
                  <a:cubicBezTo>
                    <a:pt x="98" y="318"/>
                    <a:pt x="126"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2" name="Freeform 591"/>
            <p:cNvSpPr>
              <a:spLocks noChangeArrowheads="1"/>
            </p:cNvSpPr>
            <p:nvPr/>
          </p:nvSpPr>
          <p:spPr bwMode="auto">
            <a:xfrm>
              <a:off x="2266" y="4624"/>
              <a:ext cx="84" cy="127"/>
            </a:xfrm>
            <a:custGeom>
              <a:avLst/>
              <a:gdLst>
                <a:gd name="T0" fmla="*/ 375 w 376"/>
                <a:gd name="T1" fmla="*/ 8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200 h 563"/>
                <a:gd name="T32" fmla="*/ 188 w 376"/>
                <a:gd name="T33" fmla="*/ 82 h 563"/>
                <a:gd name="T34" fmla="*/ 98 w 376"/>
                <a:gd name="T35" fmla="*/ 204 h 563"/>
                <a:gd name="T36" fmla="*/ 184 w 376"/>
                <a:gd name="T37" fmla="*/ 322 h 563"/>
                <a:gd name="T38" fmla="*/ 273 w 376"/>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9"/>
                  </a:lnTo>
                  <a:cubicBezTo>
                    <a:pt x="375" y="464"/>
                    <a:pt x="334" y="562"/>
                    <a:pt x="171" y="562"/>
                  </a:cubicBezTo>
                  <a:cubicBezTo>
                    <a:pt x="131" y="562"/>
                    <a:pt x="86" y="558"/>
                    <a:pt x="37" y="538"/>
                  </a:cubicBezTo>
                  <a:lnTo>
                    <a:pt x="45" y="452"/>
                  </a:lnTo>
                  <a:cubicBezTo>
                    <a:pt x="78" y="469"/>
                    <a:pt x="127"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1"/>
                  </a:cubicBezTo>
                  <a:lnTo>
                    <a:pt x="281" y="61"/>
                  </a:lnTo>
                  <a:lnTo>
                    <a:pt x="281" y="8"/>
                  </a:lnTo>
                  <a:lnTo>
                    <a:pt x="375" y="8"/>
                  </a:lnTo>
                  <a:close/>
                  <a:moveTo>
                    <a:pt x="273" y="200"/>
                  </a:moveTo>
                  <a:cubicBezTo>
                    <a:pt x="273" y="135"/>
                    <a:pt x="249" y="82"/>
                    <a:pt x="188" y="82"/>
                  </a:cubicBezTo>
                  <a:cubicBezTo>
                    <a:pt x="118" y="82"/>
                    <a:pt x="98" y="143"/>
                    <a:pt x="98" y="204"/>
                  </a:cubicBezTo>
                  <a:cubicBezTo>
                    <a:pt x="98" y="257"/>
                    <a:pt x="127" y="322"/>
                    <a:pt x="184" y="322"/>
                  </a:cubicBezTo>
                  <a:cubicBezTo>
                    <a:pt x="249" y="318"/>
                    <a:pt x="273" y="261"/>
                    <a:pt x="273"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3" name="Freeform 592"/>
            <p:cNvSpPr>
              <a:spLocks noChangeArrowheads="1"/>
            </p:cNvSpPr>
            <p:nvPr/>
          </p:nvSpPr>
          <p:spPr bwMode="auto">
            <a:xfrm>
              <a:off x="2368" y="4625"/>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59 h 404"/>
                <a:gd name="T22" fmla="*/ 188 w 364"/>
                <a:gd name="T23" fmla="*/ 70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1" y="0"/>
                    <a:pt x="179" y="0"/>
                  </a:cubicBezTo>
                  <a:cubicBezTo>
                    <a:pt x="322" y="0"/>
                    <a:pt x="363" y="98"/>
                    <a:pt x="363" y="232"/>
                  </a:cubicBezTo>
                  <a:lnTo>
                    <a:pt x="94" y="232"/>
                  </a:lnTo>
                  <a:cubicBezTo>
                    <a:pt x="98" y="294"/>
                    <a:pt x="143" y="330"/>
                    <a:pt x="204" y="330"/>
                  </a:cubicBezTo>
                  <a:cubicBezTo>
                    <a:pt x="253" y="330"/>
                    <a:pt x="293" y="314"/>
                    <a:pt x="330" y="289"/>
                  </a:cubicBezTo>
                  <a:lnTo>
                    <a:pt x="330" y="371"/>
                  </a:lnTo>
                  <a:lnTo>
                    <a:pt x="338" y="371"/>
                  </a:lnTo>
                  <a:close/>
                  <a:moveTo>
                    <a:pt x="269" y="159"/>
                  </a:moveTo>
                  <a:cubicBezTo>
                    <a:pt x="265" y="110"/>
                    <a:pt x="245" y="70"/>
                    <a:pt x="188" y="70"/>
                  </a:cubicBezTo>
                  <a:cubicBezTo>
                    <a:pt x="131"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4" name="Freeform 593"/>
            <p:cNvSpPr>
              <a:spLocks noChangeArrowheads="1"/>
            </p:cNvSpPr>
            <p:nvPr/>
          </p:nvSpPr>
          <p:spPr bwMode="auto">
            <a:xfrm>
              <a:off x="399" y="4963"/>
              <a:ext cx="119" cy="117"/>
            </a:xfrm>
            <a:custGeom>
              <a:avLst/>
              <a:gdLst>
                <a:gd name="T0" fmla="*/ 208 w 531"/>
                <a:gd name="T1" fmla="*/ 0 h 522"/>
                <a:gd name="T2" fmla="*/ 326 w 531"/>
                <a:gd name="T3" fmla="*/ 0 h 522"/>
                <a:gd name="T4" fmla="*/ 530 w 531"/>
                <a:gd name="T5" fmla="*/ 521 h 522"/>
                <a:gd name="T6" fmla="*/ 412 w 531"/>
                <a:gd name="T7" fmla="*/ 521 h 522"/>
                <a:gd name="T8" fmla="*/ 367 w 531"/>
                <a:gd name="T9" fmla="*/ 403 h 522"/>
                <a:gd name="T10" fmla="*/ 155 w 531"/>
                <a:gd name="T11" fmla="*/ 403 h 522"/>
                <a:gd name="T12" fmla="*/ 110 w 531"/>
                <a:gd name="T13" fmla="*/ 521 h 522"/>
                <a:gd name="T14" fmla="*/ 0 w 531"/>
                <a:gd name="T15" fmla="*/ 521 h 522"/>
                <a:gd name="T16" fmla="*/ 208 w 531"/>
                <a:gd name="T17" fmla="*/ 0 h 522"/>
                <a:gd name="T18" fmla="*/ 265 w 531"/>
                <a:gd name="T19" fmla="*/ 101 h 522"/>
                <a:gd name="T20" fmla="*/ 265 w 531"/>
                <a:gd name="T21" fmla="*/ 101 h 522"/>
                <a:gd name="T22" fmla="*/ 188 w 531"/>
                <a:gd name="T23" fmla="*/ 317 h 522"/>
                <a:gd name="T24" fmla="*/ 342 w 531"/>
                <a:gd name="T25" fmla="*/ 317 h 522"/>
                <a:gd name="T26" fmla="*/ 265 w 531"/>
                <a:gd name="T27" fmla="*/ 10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1" h="522">
                  <a:moveTo>
                    <a:pt x="208" y="0"/>
                  </a:moveTo>
                  <a:lnTo>
                    <a:pt x="326" y="0"/>
                  </a:lnTo>
                  <a:lnTo>
                    <a:pt x="530" y="521"/>
                  </a:lnTo>
                  <a:lnTo>
                    <a:pt x="412" y="521"/>
                  </a:lnTo>
                  <a:lnTo>
                    <a:pt x="367" y="403"/>
                  </a:lnTo>
                  <a:lnTo>
                    <a:pt x="155" y="403"/>
                  </a:lnTo>
                  <a:lnTo>
                    <a:pt x="110" y="521"/>
                  </a:lnTo>
                  <a:lnTo>
                    <a:pt x="0" y="521"/>
                  </a:lnTo>
                  <a:lnTo>
                    <a:pt x="208" y="0"/>
                  </a:lnTo>
                  <a:close/>
                  <a:moveTo>
                    <a:pt x="265" y="101"/>
                  </a:moveTo>
                  <a:lnTo>
                    <a:pt x="265" y="101"/>
                  </a:lnTo>
                  <a:lnTo>
                    <a:pt x="188" y="317"/>
                  </a:lnTo>
                  <a:lnTo>
                    <a:pt x="342" y="317"/>
                  </a:lnTo>
                  <a:lnTo>
                    <a:pt x="265" y="101"/>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5" name="Freeform 594"/>
            <p:cNvSpPr>
              <a:spLocks noChangeArrowheads="1"/>
            </p:cNvSpPr>
            <p:nvPr/>
          </p:nvSpPr>
          <p:spPr bwMode="auto">
            <a:xfrm>
              <a:off x="518" y="4994"/>
              <a:ext cx="90" cy="87"/>
            </a:xfrm>
            <a:custGeom>
              <a:avLst/>
              <a:gdLst>
                <a:gd name="T0" fmla="*/ 0 w 400"/>
                <a:gd name="T1" fmla="*/ 0 h 388"/>
                <a:gd name="T2" fmla="*/ 105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5"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6" name="Freeform 595"/>
            <p:cNvSpPr>
              <a:spLocks noChangeArrowheads="1"/>
            </p:cNvSpPr>
            <p:nvPr/>
          </p:nvSpPr>
          <p:spPr bwMode="auto">
            <a:xfrm>
              <a:off x="616" y="4993"/>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59 h 404"/>
                <a:gd name="T22" fmla="*/ 188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1"/>
                    <a:pt x="261" y="403"/>
                    <a:pt x="204" y="403"/>
                  </a:cubicBezTo>
                  <a:cubicBezTo>
                    <a:pt x="78" y="403"/>
                    <a:pt x="0" y="330"/>
                    <a:pt x="0" y="203"/>
                  </a:cubicBezTo>
                  <a:cubicBezTo>
                    <a:pt x="0" y="94"/>
                    <a:pt x="61" y="0"/>
                    <a:pt x="179" y="0"/>
                  </a:cubicBezTo>
                  <a:cubicBezTo>
                    <a:pt x="322" y="0"/>
                    <a:pt x="363" y="98"/>
                    <a:pt x="363" y="232"/>
                  </a:cubicBezTo>
                  <a:lnTo>
                    <a:pt x="94" y="232"/>
                  </a:lnTo>
                  <a:cubicBezTo>
                    <a:pt x="98" y="293"/>
                    <a:pt x="143" y="330"/>
                    <a:pt x="204" y="330"/>
                  </a:cubicBezTo>
                  <a:cubicBezTo>
                    <a:pt x="253" y="330"/>
                    <a:pt x="293" y="313"/>
                    <a:pt x="330" y="289"/>
                  </a:cubicBezTo>
                  <a:lnTo>
                    <a:pt x="330" y="370"/>
                  </a:lnTo>
                  <a:lnTo>
                    <a:pt x="338" y="370"/>
                  </a:lnTo>
                  <a:close/>
                  <a:moveTo>
                    <a:pt x="269" y="159"/>
                  </a:moveTo>
                  <a:cubicBezTo>
                    <a:pt x="265" y="110"/>
                    <a:pt x="245" y="69"/>
                    <a:pt x="188" y="69"/>
                  </a:cubicBezTo>
                  <a:cubicBezTo>
                    <a:pt x="131"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7" name="Freeform 596"/>
            <p:cNvSpPr>
              <a:spLocks noChangeArrowheads="1"/>
            </p:cNvSpPr>
            <p:nvPr/>
          </p:nvSpPr>
          <p:spPr bwMode="auto">
            <a:xfrm>
              <a:off x="717" y="4992"/>
              <a:ext cx="51" cy="90"/>
            </a:xfrm>
            <a:custGeom>
              <a:avLst/>
              <a:gdLst>
                <a:gd name="T0" fmla="*/ 0 w 229"/>
                <a:gd name="T1" fmla="*/ 8 h 400"/>
                <a:gd name="T2" fmla="*/ 90 w 229"/>
                <a:gd name="T3" fmla="*/ 8 h 400"/>
                <a:gd name="T4" fmla="*/ 90 w 229"/>
                <a:gd name="T5" fmla="*/ 98 h 400"/>
                <a:gd name="T6" fmla="*/ 90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4" y="0"/>
                    <a:pt x="195" y="0"/>
                  </a:cubicBezTo>
                  <a:cubicBezTo>
                    <a:pt x="204" y="0"/>
                    <a:pt x="216" y="0"/>
                    <a:pt x="228" y="4"/>
                  </a:cubicBezTo>
                  <a:lnTo>
                    <a:pt x="228" y="106"/>
                  </a:lnTo>
                  <a:cubicBezTo>
                    <a:pt x="220" y="102"/>
                    <a:pt x="200" y="98"/>
                    <a:pt x="183"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8" name="Freeform 597"/>
            <p:cNvSpPr>
              <a:spLocks noChangeArrowheads="1"/>
            </p:cNvSpPr>
            <p:nvPr/>
          </p:nvSpPr>
          <p:spPr bwMode="auto">
            <a:xfrm>
              <a:off x="778" y="4992"/>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4" y="155"/>
                    <a:pt x="195" y="155"/>
                  </a:cubicBezTo>
                  <a:lnTo>
                    <a:pt x="252" y="155"/>
                  </a:lnTo>
                  <a:cubicBezTo>
                    <a:pt x="252" y="93"/>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9" name="Freeform 598"/>
            <p:cNvSpPr>
              <a:spLocks noChangeArrowheads="1"/>
            </p:cNvSpPr>
            <p:nvPr/>
          </p:nvSpPr>
          <p:spPr bwMode="auto">
            <a:xfrm>
              <a:off x="873" y="4992"/>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199 h 563"/>
                <a:gd name="T32" fmla="*/ 187 w 376"/>
                <a:gd name="T33" fmla="*/ 81 h 563"/>
                <a:gd name="T34" fmla="*/ 98 w 376"/>
                <a:gd name="T35" fmla="*/ 203 h 563"/>
                <a:gd name="T36" fmla="*/ 183 w 376"/>
                <a:gd name="T37" fmla="*/ 321 h 563"/>
                <a:gd name="T38" fmla="*/ 273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3" y="199"/>
                  </a:moveTo>
                  <a:cubicBezTo>
                    <a:pt x="273" y="134"/>
                    <a:pt x="249" y="81"/>
                    <a:pt x="187" y="81"/>
                  </a:cubicBezTo>
                  <a:cubicBezTo>
                    <a:pt x="118" y="81"/>
                    <a:pt x="98" y="142"/>
                    <a:pt x="98" y="203"/>
                  </a:cubicBezTo>
                  <a:cubicBezTo>
                    <a:pt x="98" y="256"/>
                    <a:pt x="126" y="321"/>
                    <a:pt x="183" y="321"/>
                  </a:cubicBezTo>
                  <a:cubicBezTo>
                    <a:pt x="249" y="317"/>
                    <a:pt x="273" y="264"/>
                    <a:pt x="273"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0" name="Freeform 599"/>
            <p:cNvSpPr>
              <a:spLocks noChangeArrowheads="1"/>
            </p:cNvSpPr>
            <p:nvPr/>
          </p:nvSpPr>
          <p:spPr bwMode="auto">
            <a:xfrm>
              <a:off x="974" y="499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73 w 363"/>
                <a:gd name="T21" fmla="*/ 159 h 404"/>
                <a:gd name="T22" fmla="*/ 191 w 363"/>
                <a:gd name="T23" fmla="*/ 69 h 404"/>
                <a:gd name="T24" fmla="*/ 102 w 363"/>
                <a:gd name="T25" fmla="*/ 159 h 404"/>
                <a:gd name="T26" fmla="*/ 273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2" y="330"/>
                    <a:pt x="293" y="313"/>
                    <a:pt x="330" y="289"/>
                  </a:cubicBezTo>
                  <a:lnTo>
                    <a:pt x="330" y="370"/>
                  </a:lnTo>
                  <a:lnTo>
                    <a:pt x="338" y="370"/>
                  </a:lnTo>
                  <a:close/>
                  <a:moveTo>
                    <a:pt x="273" y="159"/>
                  </a:moveTo>
                  <a:cubicBezTo>
                    <a:pt x="269" y="110"/>
                    <a:pt x="248" y="69"/>
                    <a:pt x="191" y="69"/>
                  </a:cubicBezTo>
                  <a:cubicBezTo>
                    <a:pt x="134"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1" name="Freeform 600"/>
            <p:cNvSpPr>
              <a:spLocks noChangeArrowheads="1"/>
            </p:cNvSpPr>
            <p:nvPr/>
          </p:nvSpPr>
          <p:spPr bwMode="auto">
            <a:xfrm>
              <a:off x="1125" y="4963"/>
              <a:ext cx="100" cy="117"/>
            </a:xfrm>
            <a:custGeom>
              <a:avLst/>
              <a:gdLst>
                <a:gd name="T0" fmla="*/ 0 w 445"/>
                <a:gd name="T1" fmla="*/ 0 h 522"/>
                <a:gd name="T2" fmla="*/ 142 w 445"/>
                <a:gd name="T3" fmla="*/ 0 h 522"/>
                <a:gd name="T4" fmla="*/ 444 w 445"/>
                <a:gd name="T5" fmla="*/ 260 h 522"/>
                <a:gd name="T6" fmla="*/ 142 w 445"/>
                <a:gd name="T7" fmla="*/ 521 h 522"/>
                <a:gd name="T8" fmla="*/ 0 w 445"/>
                <a:gd name="T9" fmla="*/ 521 h 522"/>
                <a:gd name="T10" fmla="*/ 0 w 445"/>
                <a:gd name="T11" fmla="*/ 0 h 522"/>
                <a:gd name="T12" fmla="*/ 106 w 445"/>
                <a:gd name="T13" fmla="*/ 439 h 522"/>
                <a:gd name="T14" fmla="*/ 163 w 445"/>
                <a:gd name="T15" fmla="*/ 439 h 522"/>
                <a:gd name="T16" fmla="*/ 334 w 445"/>
                <a:gd name="T17" fmla="*/ 260 h 522"/>
                <a:gd name="T18" fmla="*/ 163 w 445"/>
                <a:gd name="T19" fmla="*/ 81 h 522"/>
                <a:gd name="T20" fmla="*/ 106 w 445"/>
                <a:gd name="T21" fmla="*/ 81 h 522"/>
                <a:gd name="T22" fmla="*/ 106 w 445"/>
                <a:gd name="T2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2" y="0"/>
                  </a:lnTo>
                  <a:cubicBezTo>
                    <a:pt x="301" y="0"/>
                    <a:pt x="444" y="53"/>
                    <a:pt x="444" y="260"/>
                  </a:cubicBezTo>
                  <a:cubicBezTo>
                    <a:pt x="444" y="468"/>
                    <a:pt x="301" y="521"/>
                    <a:pt x="142" y="521"/>
                  </a:cubicBezTo>
                  <a:lnTo>
                    <a:pt x="0" y="521"/>
                  </a:lnTo>
                  <a:lnTo>
                    <a:pt x="0" y="0"/>
                  </a:lnTo>
                  <a:close/>
                  <a:moveTo>
                    <a:pt x="106" y="439"/>
                  </a:moveTo>
                  <a:lnTo>
                    <a:pt x="163" y="439"/>
                  </a:lnTo>
                  <a:cubicBezTo>
                    <a:pt x="252" y="439"/>
                    <a:pt x="334" y="374"/>
                    <a:pt x="334" y="260"/>
                  </a:cubicBezTo>
                  <a:cubicBezTo>
                    <a:pt x="334" y="146"/>
                    <a:pt x="248" y="81"/>
                    <a:pt x="163" y="81"/>
                  </a:cubicBezTo>
                  <a:lnTo>
                    <a:pt x="106" y="81"/>
                  </a:lnTo>
                  <a:lnTo>
                    <a:pt x="106"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2" name="Freeform 601"/>
            <p:cNvSpPr>
              <a:spLocks noChangeArrowheads="1"/>
            </p:cNvSpPr>
            <p:nvPr/>
          </p:nvSpPr>
          <p:spPr bwMode="auto">
            <a:xfrm>
              <a:off x="1244" y="4960"/>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2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8" y="82"/>
                    <a:pt x="191" y="82"/>
                  </a:cubicBezTo>
                  <a:cubicBezTo>
                    <a:pt x="155" y="82"/>
                    <a:pt x="110" y="98"/>
                    <a:pt x="110" y="155"/>
                  </a:cubicBezTo>
                  <a:cubicBezTo>
                    <a:pt x="110" y="245"/>
                    <a:pt x="338" y="208"/>
                    <a:pt x="338" y="383"/>
                  </a:cubicBezTo>
                  <a:cubicBezTo>
                    <a:pt x="338" y="497"/>
                    <a:pt x="248" y="542"/>
                    <a:pt x="142" y="542"/>
                  </a:cubicBezTo>
                  <a:cubicBezTo>
                    <a:pt x="85" y="542"/>
                    <a:pt x="61" y="534"/>
                    <a:pt x="8" y="522"/>
                  </a:cubicBezTo>
                  <a:lnTo>
                    <a:pt x="16" y="428"/>
                  </a:lnTo>
                  <a:cubicBezTo>
                    <a:pt x="53" y="448"/>
                    <a:pt x="93" y="460"/>
                    <a:pt x="134" y="460"/>
                  </a:cubicBezTo>
                  <a:cubicBezTo>
                    <a:pt x="174" y="460"/>
                    <a:pt x="228" y="440"/>
                    <a:pt x="228" y="391"/>
                  </a:cubicBezTo>
                  <a:cubicBezTo>
                    <a:pt x="228" y="294"/>
                    <a:pt x="0" y="334"/>
                    <a:pt x="0" y="159"/>
                  </a:cubicBezTo>
                  <a:cubicBezTo>
                    <a:pt x="0" y="41"/>
                    <a:pt x="90" y="0"/>
                    <a:pt x="183" y="0"/>
                  </a:cubicBezTo>
                  <a:cubicBezTo>
                    <a:pt x="228" y="0"/>
                    <a:pt x="269"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3" name="Freeform 602"/>
            <p:cNvSpPr>
              <a:spLocks noChangeArrowheads="1"/>
            </p:cNvSpPr>
            <p:nvPr/>
          </p:nvSpPr>
          <p:spPr bwMode="auto">
            <a:xfrm>
              <a:off x="1340" y="4963"/>
              <a:ext cx="80" cy="118"/>
            </a:xfrm>
            <a:custGeom>
              <a:avLst/>
              <a:gdLst>
                <a:gd name="T0" fmla="*/ 135 w 356"/>
                <a:gd name="T1" fmla="*/ 0 h 526"/>
                <a:gd name="T2" fmla="*/ 355 w 356"/>
                <a:gd name="T3" fmla="*/ 158 h 526"/>
                <a:gd name="T4" fmla="*/ 151 w 356"/>
                <a:gd name="T5" fmla="*/ 325 h 526"/>
                <a:gd name="T6" fmla="*/ 106 w 356"/>
                <a:gd name="T7" fmla="*/ 325 h 526"/>
                <a:gd name="T8" fmla="*/ 106 w 356"/>
                <a:gd name="T9" fmla="*/ 525 h 526"/>
                <a:gd name="T10" fmla="*/ 0 w 356"/>
                <a:gd name="T11" fmla="*/ 525 h 526"/>
                <a:gd name="T12" fmla="*/ 0 w 356"/>
                <a:gd name="T13" fmla="*/ 0 h 526"/>
                <a:gd name="T14" fmla="*/ 135 w 356"/>
                <a:gd name="T15" fmla="*/ 0 h 526"/>
                <a:gd name="T16" fmla="*/ 143 w 356"/>
                <a:gd name="T17" fmla="*/ 240 h 526"/>
                <a:gd name="T18" fmla="*/ 241 w 356"/>
                <a:gd name="T19" fmla="*/ 162 h 526"/>
                <a:gd name="T20" fmla="*/ 143 w 356"/>
                <a:gd name="T21" fmla="*/ 81 h 526"/>
                <a:gd name="T22" fmla="*/ 106 w 356"/>
                <a:gd name="T23" fmla="*/ 81 h 526"/>
                <a:gd name="T24" fmla="*/ 106 w 356"/>
                <a:gd name="T25" fmla="*/ 240 h 526"/>
                <a:gd name="T26" fmla="*/ 143 w 356"/>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526">
                  <a:moveTo>
                    <a:pt x="135" y="0"/>
                  </a:moveTo>
                  <a:cubicBezTo>
                    <a:pt x="249" y="0"/>
                    <a:pt x="355" y="32"/>
                    <a:pt x="355" y="158"/>
                  </a:cubicBezTo>
                  <a:cubicBezTo>
                    <a:pt x="355" y="281"/>
                    <a:pt x="265" y="325"/>
                    <a:pt x="151" y="325"/>
                  </a:cubicBezTo>
                  <a:lnTo>
                    <a:pt x="106" y="325"/>
                  </a:lnTo>
                  <a:lnTo>
                    <a:pt x="106" y="525"/>
                  </a:lnTo>
                  <a:lnTo>
                    <a:pt x="0" y="525"/>
                  </a:lnTo>
                  <a:lnTo>
                    <a:pt x="0" y="0"/>
                  </a:lnTo>
                  <a:lnTo>
                    <a:pt x="135" y="0"/>
                  </a:lnTo>
                  <a:close/>
                  <a:moveTo>
                    <a:pt x="143" y="240"/>
                  </a:moveTo>
                  <a:cubicBezTo>
                    <a:pt x="196" y="240"/>
                    <a:pt x="241" y="224"/>
                    <a:pt x="241" y="162"/>
                  </a:cubicBezTo>
                  <a:cubicBezTo>
                    <a:pt x="241" y="101"/>
                    <a:pt x="196" y="81"/>
                    <a:pt x="143" y="81"/>
                  </a:cubicBezTo>
                  <a:lnTo>
                    <a:pt x="106" y="81"/>
                  </a:lnTo>
                  <a:lnTo>
                    <a:pt x="106" y="240"/>
                  </a:lnTo>
                  <a:lnTo>
                    <a:pt x="143"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 name="Freeform 603"/>
            <p:cNvSpPr>
              <a:spLocks noChangeArrowheads="1"/>
            </p:cNvSpPr>
            <p:nvPr/>
          </p:nvSpPr>
          <p:spPr bwMode="auto">
            <a:xfrm>
              <a:off x="1480" y="4954"/>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7 h 563"/>
                <a:gd name="T12" fmla="*/ 359 w 360"/>
                <a:gd name="T13" fmla="*/ 562 h 563"/>
                <a:gd name="T14" fmla="*/ 257 w 360"/>
                <a:gd name="T15" fmla="*/ 562 h 563"/>
                <a:gd name="T16" fmla="*/ 257 w 360"/>
                <a:gd name="T17" fmla="*/ 354 h 563"/>
                <a:gd name="T18" fmla="*/ 192 w 360"/>
                <a:gd name="T19" fmla="*/ 244 h 563"/>
                <a:gd name="T20" fmla="*/ 102 w 360"/>
                <a:gd name="T21" fmla="*/ 370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1"/>
                    <a:pt x="175" y="167"/>
                    <a:pt x="228" y="167"/>
                  </a:cubicBezTo>
                  <a:cubicBezTo>
                    <a:pt x="318" y="167"/>
                    <a:pt x="359" y="232"/>
                    <a:pt x="359" y="317"/>
                  </a:cubicBezTo>
                  <a:lnTo>
                    <a:pt x="359" y="562"/>
                  </a:lnTo>
                  <a:lnTo>
                    <a:pt x="257" y="562"/>
                  </a:lnTo>
                  <a:lnTo>
                    <a:pt x="257" y="354"/>
                  </a:lnTo>
                  <a:cubicBezTo>
                    <a:pt x="257" y="305"/>
                    <a:pt x="257" y="244"/>
                    <a:pt x="192" y="244"/>
                  </a:cubicBezTo>
                  <a:cubicBezTo>
                    <a:pt x="118" y="244"/>
                    <a:pt x="102" y="322"/>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5" name="Freeform 604"/>
            <p:cNvSpPr>
              <a:spLocks noChangeArrowheads="1"/>
            </p:cNvSpPr>
            <p:nvPr/>
          </p:nvSpPr>
          <p:spPr bwMode="auto">
            <a:xfrm>
              <a:off x="1579" y="4992"/>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4" y="77"/>
                    <a:pt x="90" y="0"/>
                    <a:pt x="204" y="0"/>
                  </a:cubicBezTo>
                  <a:close/>
                  <a:moveTo>
                    <a:pt x="204" y="326"/>
                  </a:moveTo>
                  <a:cubicBezTo>
                    <a:pt x="281" y="326"/>
                    <a:pt x="301" y="256"/>
                    <a:pt x="301" y="191"/>
                  </a:cubicBezTo>
                  <a:cubicBezTo>
                    <a:pt x="301" y="130"/>
                    <a:pt x="269" y="77"/>
                    <a:pt x="204" y="77"/>
                  </a:cubicBezTo>
                  <a:cubicBezTo>
                    <a:pt x="138" y="77"/>
                    <a:pt x="106" y="134"/>
                    <a:pt x="106" y="191"/>
                  </a:cubicBezTo>
                  <a:cubicBezTo>
                    <a:pt x="110" y="256"/>
                    <a:pt x="130"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6" name="Freeform 605"/>
            <p:cNvSpPr>
              <a:spLocks noChangeArrowheads="1"/>
            </p:cNvSpPr>
            <p:nvPr/>
          </p:nvSpPr>
          <p:spPr bwMode="auto">
            <a:xfrm>
              <a:off x="1690" y="4994"/>
              <a:ext cx="80" cy="89"/>
            </a:xfrm>
            <a:custGeom>
              <a:avLst/>
              <a:gdLst>
                <a:gd name="T0" fmla="*/ 350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4 h 396"/>
                <a:gd name="T12" fmla="*/ 0 w 359"/>
                <a:gd name="T13" fmla="*/ 0 h 396"/>
                <a:gd name="T14" fmla="*/ 101 w 359"/>
                <a:gd name="T15" fmla="*/ 0 h 396"/>
                <a:gd name="T16" fmla="*/ 101 w 359"/>
                <a:gd name="T17" fmla="*/ 208 h 396"/>
                <a:gd name="T18" fmla="*/ 167 w 359"/>
                <a:gd name="T19" fmla="*/ 318 h 396"/>
                <a:gd name="T20" fmla="*/ 256 w 359"/>
                <a:gd name="T21" fmla="*/ 191 h 396"/>
                <a:gd name="T22" fmla="*/ 256 w 359"/>
                <a:gd name="T23" fmla="*/ 4 h 396"/>
                <a:gd name="T24" fmla="*/ 358 w 359"/>
                <a:gd name="T25" fmla="*/ 4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6" y="387"/>
                  </a:lnTo>
                  <a:lnTo>
                    <a:pt x="256" y="334"/>
                  </a:lnTo>
                  <a:lnTo>
                    <a:pt x="256" y="334"/>
                  </a:lnTo>
                  <a:cubicBezTo>
                    <a:pt x="224" y="371"/>
                    <a:pt x="183" y="395"/>
                    <a:pt x="130" y="395"/>
                  </a:cubicBezTo>
                  <a:cubicBezTo>
                    <a:pt x="40" y="395"/>
                    <a:pt x="0" y="330"/>
                    <a:pt x="0" y="244"/>
                  </a:cubicBezTo>
                  <a:lnTo>
                    <a:pt x="0" y="0"/>
                  </a:lnTo>
                  <a:lnTo>
                    <a:pt x="101" y="0"/>
                  </a:lnTo>
                  <a:lnTo>
                    <a:pt x="101" y="208"/>
                  </a:lnTo>
                  <a:cubicBezTo>
                    <a:pt x="101" y="256"/>
                    <a:pt x="101" y="318"/>
                    <a:pt x="167" y="318"/>
                  </a:cubicBezTo>
                  <a:cubicBezTo>
                    <a:pt x="240" y="318"/>
                    <a:pt x="256" y="240"/>
                    <a:pt x="256" y="191"/>
                  </a:cubicBezTo>
                  <a:lnTo>
                    <a:pt x="256" y="4"/>
                  </a:lnTo>
                  <a:lnTo>
                    <a:pt x="358" y="4"/>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7" name="Freeform 606"/>
            <p:cNvSpPr>
              <a:spLocks noChangeArrowheads="1"/>
            </p:cNvSpPr>
            <p:nvPr/>
          </p:nvSpPr>
          <p:spPr bwMode="auto">
            <a:xfrm>
              <a:off x="1794" y="4992"/>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1 w 229"/>
                <a:gd name="T17" fmla="*/ 256 h 400"/>
                <a:gd name="T18" fmla="*/ 101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3" y="61"/>
                    <a:pt x="134" y="0"/>
                    <a:pt x="195" y="0"/>
                  </a:cubicBezTo>
                  <a:cubicBezTo>
                    <a:pt x="203" y="0"/>
                    <a:pt x="215" y="0"/>
                    <a:pt x="228" y="4"/>
                  </a:cubicBezTo>
                  <a:lnTo>
                    <a:pt x="228" y="106"/>
                  </a:lnTo>
                  <a:cubicBezTo>
                    <a:pt x="220" y="102"/>
                    <a:pt x="199" y="98"/>
                    <a:pt x="183" y="98"/>
                  </a:cubicBezTo>
                  <a:cubicBezTo>
                    <a:pt x="101" y="98"/>
                    <a:pt x="101" y="199"/>
                    <a:pt x="101" y="256"/>
                  </a:cubicBezTo>
                  <a:lnTo>
                    <a:pt x="101"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8" name="Freeform 607"/>
            <p:cNvSpPr>
              <a:spLocks noChangeArrowheads="1"/>
            </p:cNvSpPr>
            <p:nvPr/>
          </p:nvSpPr>
          <p:spPr bwMode="auto">
            <a:xfrm>
              <a:off x="1860" y="4954"/>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9" name="Freeform 608"/>
            <p:cNvSpPr>
              <a:spLocks noChangeArrowheads="1"/>
            </p:cNvSpPr>
            <p:nvPr/>
          </p:nvSpPr>
          <p:spPr bwMode="auto">
            <a:xfrm>
              <a:off x="1898" y="4995"/>
              <a:ext cx="89" cy="125"/>
            </a:xfrm>
            <a:custGeom>
              <a:avLst/>
              <a:gdLst>
                <a:gd name="T0" fmla="*/ 199 w 396"/>
                <a:gd name="T1" fmla="*/ 281 h 555"/>
                <a:gd name="T2" fmla="*/ 199 w 396"/>
                <a:gd name="T3" fmla="*/ 281 h 555"/>
                <a:gd name="T4" fmla="*/ 293 w 396"/>
                <a:gd name="T5" fmla="*/ 0 h 555"/>
                <a:gd name="T6" fmla="*/ 395 w 396"/>
                <a:gd name="T7" fmla="*/ 0 h 555"/>
                <a:gd name="T8" fmla="*/ 248 w 396"/>
                <a:gd name="T9" fmla="*/ 383 h 555"/>
                <a:gd name="T10" fmla="*/ 89 w 396"/>
                <a:gd name="T11" fmla="*/ 554 h 555"/>
                <a:gd name="T12" fmla="*/ 20 w 396"/>
                <a:gd name="T13" fmla="*/ 542 h 555"/>
                <a:gd name="T14" fmla="*/ 28 w 396"/>
                <a:gd name="T15" fmla="*/ 468 h 555"/>
                <a:gd name="T16" fmla="*/ 81 w 396"/>
                <a:gd name="T17" fmla="*/ 476 h 555"/>
                <a:gd name="T18" fmla="*/ 146 w 396"/>
                <a:gd name="T19" fmla="*/ 407 h 555"/>
                <a:gd name="T20" fmla="*/ 0 w 396"/>
                <a:gd name="T21" fmla="*/ 0 h 555"/>
                <a:gd name="T22" fmla="*/ 110 w 396"/>
                <a:gd name="T23" fmla="*/ 0 h 555"/>
                <a:gd name="T24" fmla="*/ 199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199" y="281"/>
                  </a:moveTo>
                  <a:lnTo>
                    <a:pt x="199" y="281"/>
                  </a:lnTo>
                  <a:lnTo>
                    <a:pt x="293" y="0"/>
                  </a:lnTo>
                  <a:lnTo>
                    <a:pt x="395" y="0"/>
                  </a:lnTo>
                  <a:lnTo>
                    <a:pt x="248" y="383"/>
                  </a:lnTo>
                  <a:cubicBezTo>
                    <a:pt x="216" y="468"/>
                    <a:pt x="191" y="554"/>
                    <a:pt x="89" y="554"/>
                  </a:cubicBezTo>
                  <a:cubicBezTo>
                    <a:pt x="65" y="554"/>
                    <a:pt x="40" y="550"/>
                    <a:pt x="20" y="542"/>
                  </a:cubicBezTo>
                  <a:lnTo>
                    <a:pt x="28" y="468"/>
                  </a:lnTo>
                  <a:cubicBezTo>
                    <a:pt x="40" y="472"/>
                    <a:pt x="57" y="476"/>
                    <a:pt x="81" y="476"/>
                  </a:cubicBezTo>
                  <a:cubicBezTo>
                    <a:pt x="122" y="476"/>
                    <a:pt x="146" y="448"/>
                    <a:pt x="146" y="407"/>
                  </a:cubicBezTo>
                  <a:lnTo>
                    <a:pt x="0" y="0"/>
                  </a:lnTo>
                  <a:lnTo>
                    <a:pt x="110" y="0"/>
                  </a:lnTo>
                  <a:lnTo>
                    <a:pt x="199"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0" name="Freeform 609"/>
            <p:cNvSpPr>
              <a:spLocks noChangeArrowheads="1"/>
            </p:cNvSpPr>
            <p:nvPr/>
          </p:nvSpPr>
          <p:spPr bwMode="auto">
            <a:xfrm>
              <a:off x="2038" y="4994"/>
              <a:ext cx="147" cy="87"/>
            </a:xfrm>
            <a:custGeom>
              <a:avLst/>
              <a:gdLst>
                <a:gd name="T0" fmla="*/ 0 w 652"/>
                <a:gd name="T1" fmla="*/ 0 h 388"/>
                <a:gd name="T2" fmla="*/ 106 w 652"/>
                <a:gd name="T3" fmla="*/ 0 h 388"/>
                <a:gd name="T4" fmla="*/ 191 w 652"/>
                <a:gd name="T5" fmla="*/ 285 h 388"/>
                <a:gd name="T6" fmla="*/ 191 w 652"/>
                <a:gd name="T7" fmla="*/ 285 h 388"/>
                <a:gd name="T8" fmla="*/ 268 w 652"/>
                <a:gd name="T9" fmla="*/ 0 h 388"/>
                <a:gd name="T10" fmla="*/ 386 w 652"/>
                <a:gd name="T11" fmla="*/ 0 h 388"/>
                <a:gd name="T12" fmla="*/ 472 w 652"/>
                <a:gd name="T13" fmla="*/ 285 h 388"/>
                <a:gd name="T14" fmla="*/ 472 w 652"/>
                <a:gd name="T15" fmla="*/ 285 h 388"/>
                <a:gd name="T16" fmla="*/ 553 w 652"/>
                <a:gd name="T17" fmla="*/ 0 h 388"/>
                <a:gd name="T18" fmla="*/ 651 w 652"/>
                <a:gd name="T19" fmla="*/ 0 h 388"/>
                <a:gd name="T20" fmla="*/ 533 w 652"/>
                <a:gd name="T21" fmla="*/ 387 h 388"/>
                <a:gd name="T22" fmla="*/ 415 w 652"/>
                <a:gd name="T23" fmla="*/ 387 h 388"/>
                <a:gd name="T24" fmla="*/ 329 w 652"/>
                <a:gd name="T25" fmla="*/ 94 h 388"/>
                <a:gd name="T26" fmla="*/ 329 w 652"/>
                <a:gd name="T27" fmla="*/ 94 h 388"/>
                <a:gd name="T28" fmla="*/ 248 w 652"/>
                <a:gd name="T29" fmla="*/ 387 h 388"/>
                <a:gd name="T30" fmla="*/ 130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8" y="0"/>
                  </a:lnTo>
                  <a:lnTo>
                    <a:pt x="386" y="0"/>
                  </a:lnTo>
                  <a:lnTo>
                    <a:pt x="472" y="285"/>
                  </a:lnTo>
                  <a:lnTo>
                    <a:pt x="472" y="285"/>
                  </a:lnTo>
                  <a:lnTo>
                    <a:pt x="553" y="0"/>
                  </a:lnTo>
                  <a:lnTo>
                    <a:pt x="651" y="0"/>
                  </a:lnTo>
                  <a:lnTo>
                    <a:pt x="533" y="387"/>
                  </a:lnTo>
                  <a:lnTo>
                    <a:pt x="415" y="387"/>
                  </a:lnTo>
                  <a:lnTo>
                    <a:pt x="329" y="94"/>
                  </a:lnTo>
                  <a:lnTo>
                    <a:pt x="329" y="94"/>
                  </a:lnTo>
                  <a:lnTo>
                    <a:pt x="248" y="387"/>
                  </a:lnTo>
                  <a:lnTo>
                    <a:pt x="130"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1" name="Freeform 610"/>
            <p:cNvSpPr>
              <a:spLocks noChangeArrowheads="1"/>
            </p:cNvSpPr>
            <p:nvPr/>
          </p:nvSpPr>
          <p:spPr bwMode="auto">
            <a:xfrm>
              <a:off x="2194" y="4992"/>
              <a:ext cx="78" cy="91"/>
            </a:xfrm>
            <a:custGeom>
              <a:avLst/>
              <a:gdLst>
                <a:gd name="T0" fmla="*/ 41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5" y="155"/>
                    <a:pt x="195" y="155"/>
                  </a:cubicBezTo>
                  <a:lnTo>
                    <a:pt x="252" y="155"/>
                  </a:lnTo>
                  <a:cubicBezTo>
                    <a:pt x="252" y="93"/>
                    <a:pt x="224" y="73"/>
                    <a:pt x="167" y="73"/>
                  </a:cubicBezTo>
                  <a:cubicBezTo>
                    <a:pt x="126" y="73"/>
                    <a:pt x="81" y="89"/>
                    <a:pt x="49" y="114"/>
                  </a:cubicBezTo>
                  <a:lnTo>
                    <a:pt x="41" y="28"/>
                  </a:lnTo>
                  <a:close/>
                  <a:moveTo>
                    <a:pt x="159" y="330"/>
                  </a:moveTo>
                  <a:cubicBezTo>
                    <a:pt x="191" y="330"/>
                    <a:pt x="212" y="317"/>
                    <a:pt x="228" y="297"/>
                  </a:cubicBezTo>
                  <a:cubicBezTo>
                    <a:pt x="244" y="277"/>
                    <a:pt x="248" y="248"/>
                    <a:pt x="248" y="216"/>
                  </a:cubicBezTo>
                  <a:lnTo>
                    <a:pt x="203" y="216"/>
                  </a:lnTo>
                  <a:cubicBezTo>
                    <a:pt x="159" y="216"/>
                    <a:pt x="93" y="224"/>
                    <a:pt x="93" y="281"/>
                  </a:cubicBezTo>
                  <a:cubicBezTo>
                    <a:pt x="93"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2" name="Freeform 611"/>
            <p:cNvSpPr>
              <a:spLocks noChangeArrowheads="1"/>
            </p:cNvSpPr>
            <p:nvPr/>
          </p:nvSpPr>
          <p:spPr bwMode="auto">
            <a:xfrm>
              <a:off x="2289" y="4992"/>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199 h 563"/>
                <a:gd name="T32" fmla="*/ 187 w 376"/>
                <a:gd name="T33" fmla="*/ 81 h 563"/>
                <a:gd name="T34" fmla="*/ 98 w 376"/>
                <a:gd name="T35" fmla="*/ 203 h 563"/>
                <a:gd name="T36" fmla="*/ 183 w 376"/>
                <a:gd name="T37" fmla="*/ 321 h 563"/>
                <a:gd name="T38" fmla="*/ 273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3" y="199"/>
                  </a:moveTo>
                  <a:cubicBezTo>
                    <a:pt x="273" y="134"/>
                    <a:pt x="249" y="81"/>
                    <a:pt x="187" y="81"/>
                  </a:cubicBezTo>
                  <a:cubicBezTo>
                    <a:pt x="118" y="81"/>
                    <a:pt x="98" y="142"/>
                    <a:pt x="98" y="203"/>
                  </a:cubicBezTo>
                  <a:cubicBezTo>
                    <a:pt x="98" y="256"/>
                    <a:pt x="126" y="321"/>
                    <a:pt x="183" y="321"/>
                  </a:cubicBezTo>
                  <a:cubicBezTo>
                    <a:pt x="249" y="317"/>
                    <a:pt x="273" y="264"/>
                    <a:pt x="273"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3" name="Freeform 612"/>
            <p:cNvSpPr>
              <a:spLocks noChangeArrowheads="1"/>
            </p:cNvSpPr>
            <p:nvPr/>
          </p:nvSpPr>
          <p:spPr bwMode="auto">
            <a:xfrm>
              <a:off x="2391" y="499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73 w 363"/>
                <a:gd name="T21" fmla="*/ 159 h 404"/>
                <a:gd name="T22" fmla="*/ 191 w 363"/>
                <a:gd name="T23" fmla="*/ 69 h 404"/>
                <a:gd name="T24" fmla="*/ 102 w 363"/>
                <a:gd name="T25" fmla="*/ 159 h 404"/>
                <a:gd name="T26" fmla="*/ 273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3" y="330"/>
                    <a:pt x="293" y="313"/>
                    <a:pt x="330" y="289"/>
                  </a:cubicBezTo>
                  <a:lnTo>
                    <a:pt x="330" y="370"/>
                  </a:lnTo>
                  <a:lnTo>
                    <a:pt x="338" y="370"/>
                  </a:lnTo>
                  <a:close/>
                  <a:moveTo>
                    <a:pt x="273" y="159"/>
                  </a:moveTo>
                  <a:cubicBezTo>
                    <a:pt x="269" y="110"/>
                    <a:pt x="248" y="69"/>
                    <a:pt x="191" y="69"/>
                  </a:cubicBezTo>
                  <a:cubicBezTo>
                    <a:pt x="134"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 name="Freeform 613"/>
            <p:cNvSpPr>
              <a:spLocks noChangeArrowheads="1"/>
            </p:cNvSpPr>
            <p:nvPr/>
          </p:nvSpPr>
          <p:spPr bwMode="auto">
            <a:xfrm>
              <a:off x="411" y="5331"/>
              <a:ext cx="95" cy="117"/>
            </a:xfrm>
            <a:custGeom>
              <a:avLst/>
              <a:gdLst>
                <a:gd name="T0" fmla="*/ 4 w 425"/>
                <a:gd name="T1" fmla="*/ 0 h 522"/>
                <a:gd name="T2" fmla="*/ 110 w 425"/>
                <a:gd name="T3" fmla="*/ 0 h 522"/>
                <a:gd name="T4" fmla="*/ 110 w 425"/>
                <a:gd name="T5" fmla="*/ 212 h 522"/>
                <a:gd name="T6" fmla="*/ 322 w 425"/>
                <a:gd name="T7" fmla="*/ 212 h 522"/>
                <a:gd name="T8" fmla="*/ 322 w 425"/>
                <a:gd name="T9" fmla="*/ 0 h 522"/>
                <a:gd name="T10" fmla="*/ 424 w 425"/>
                <a:gd name="T11" fmla="*/ 0 h 522"/>
                <a:gd name="T12" fmla="*/ 424 w 425"/>
                <a:gd name="T13" fmla="*/ 521 h 522"/>
                <a:gd name="T14" fmla="*/ 318 w 425"/>
                <a:gd name="T15" fmla="*/ 521 h 522"/>
                <a:gd name="T16" fmla="*/ 318 w 425"/>
                <a:gd name="T17" fmla="*/ 293 h 522"/>
                <a:gd name="T18" fmla="*/ 106 w 425"/>
                <a:gd name="T19" fmla="*/ 293 h 522"/>
                <a:gd name="T20" fmla="*/ 106 w 425"/>
                <a:gd name="T21" fmla="*/ 521 h 522"/>
                <a:gd name="T22" fmla="*/ 0 w 425"/>
                <a:gd name="T23" fmla="*/ 521 h 522"/>
                <a:gd name="T24" fmla="*/ 0 w 425"/>
                <a:gd name="T25" fmla="*/ 0 h 522"/>
                <a:gd name="T26" fmla="*/ 4 w 425"/>
                <a:gd name="T27"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5" h="522">
                  <a:moveTo>
                    <a:pt x="4" y="0"/>
                  </a:moveTo>
                  <a:lnTo>
                    <a:pt x="110" y="0"/>
                  </a:lnTo>
                  <a:lnTo>
                    <a:pt x="110" y="212"/>
                  </a:lnTo>
                  <a:lnTo>
                    <a:pt x="322" y="212"/>
                  </a:lnTo>
                  <a:lnTo>
                    <a:pt x="322" y="0"/>
                  </a:lnTo>
                  <a:lnTo>
                    <a:pt x="424" y="0"/>
                  </a:lnTo>
                  <a:lnTo>
                    <a:pt x="424" y="521"/>
                  </a:lnTo>
                  <a:lnTo>
                    <a:pt x="318" y="521"/>
                  </a:lnTo>
                  <a:lnTo>
                    <a:pt x="318" y="293"/>
                  </a:lnTo>
                  <a:lnTo>
                    <a:pt x="106" y="293"/>
                  </a:lnTo>
                  <a:lnTo>
                    <a:pt x="106"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 name="Freeform 614"/>
            <p:cNvSpPr>
              <a:spLocks noChangeArrowheads="1"/>
            </p:cNvSpPr>
            <p:nvPr/>
          </p:nvSpPr>
          <p:spPr bwMode="auto">
            <a:xfrm>
              <a:off x="533" y="5324"/>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 name="Freeform 615"/>
            <p:cNvSpPr>
              <a:spLocks noChangeArrowheads="1"/>
            </p:cNvSpPr>
            <p:nvPr/>
          </p:nvSpPr>
          <p:spPr bwMode="auto">
            <a:xfrm>
              <a:off x="576" y="5360"/>
              <a:ext cx="84" cy="127"/>
            </a:xfrm>
            <a:custGeom>
              <a:avLst/>
              <a:gdLst>
                <a:gd name="T0" fmla="*/ 375 w 376"/>
                <a:gd name="T1" fmla="*/ 9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2 h 563"/>
                <a:gd name="T24" fmla="*/ 281 w 376"/>
                <a:gd name="T25" fmla="*/ 62 h 563"/>
                <a:gd name="T26" fmla="*/ 281 w 376"/>
                <a:gd name="T27" fmla="*/ 9 h 563"/>
                <a:gd name="T28" fmla="*/ 375 w 376"/>
                <a:gd name="T29" fmla="*/ 9 h 563"/>
                <a:gd name="T30" fmla="*/ 273 w 376"/>
                <a:gd name="T31" fmla="*/ 196 h 563"/>
                <a:gd name="T32" fmla="*/ 187 w 376"/>
                <a:gd name="T33" fmla="*/ 78 h 563"/>
                <a:gd name="T34" fmla="*/ 98 w 376"/>
                <a:gd name="T35" fmla="*/ 200 h 563"/>
                <a:gd name="T36" fmla="*/ 183 w 376"/>
                <a:gd name="T37" fmla="*/ 318 h 563"/>
                <a:gd name="T38" fmla="*/ 273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9"/>
                  </a:moveTo>
                  <a:lnTo>
                    <a:pt x="375" y="359"/>
                  </a:lnTo>
                  <a:cubicBezTo>
                    <a:pt x="375" y="465"/>
                    <a:pt x="334" y="562"/>
                    <a:pt x="171" y="562"/>
                  </a:cubicBezTo>
                  <a:cubicBezTo>
                    <a:pt x="130" y="562"/>
                    <a:pt x="86" y="558"/>
                    <a:pt x="37" y="538"/>
                  </a:cubicBezTo>
                  <a:lnTo>
                    <a:pt x="45" y="452"/>
                  </a:lnTo>
                  <a:cubicBezTo>
                    <a:pt x="77" y="469"/>
                    <a:pt x="126" y="485"/>
                    <a:pt x="159" y="485"/>
                  </a:cubicBezTo>
                  <a:cubicBezTo>
                    <a:pt x="269" y="485"/>
                    <a:pt x="277" y="404"/>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2"/>
                  </a:cubicBezTo>
                  <a:lnTo>
                    <a:pt x="281" y="62"/>
                  </a:lnTo>
                  <a:lnTo>
                    <a:pt x="281" y="9"/>
                  </a:lnTo>
                  <a:lnTo>
                    <a:pt x="375" y="9"/>
                  </a:lnTo>
                  <a:close/>
                  <a:moveTo>
                    <a:pt x="273" y="196"/>
                  </a:moveTo>
                  <a:cubicBezTo>
                    <a:pt x="273" y="131"/>
                    <a:pt x="248" y="78"/>
                    <a:pt x="187" y="78"/>
                  </a:cubicBezTo>
                  <a:cubicBezTo>
                    <a:pt x="118" y="78"/>
                    <a:pt x="98" y="139"/>
                    <a:pt x="98" y="200"/>
                  </a:cubicBezTo>
                  <a:cubicBezTo>
                    <a:pt x="98" y="253"/>
                    <a:pt x="126" y="318"/>
                    <a:pt x="183" y="318"/>
                  </a:cubicBezTo>
                  <a:cubicBezTo>
                    <a:pt x="248" y="314"/>
                    <a:pt x="273" y="261"/>
                    <a:pt x="273"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 name="Freeform 616"/>
            <p:cNvSpPr>
              <a:spLocks noChangeArrowheads="1"/>
            </p:cNvSpPr>
            <p:nvPr/>
          </p:nvSpPr>
          <p:spPr bwMode="auto">
            <a:xfrm>
              <a:off x="683" y="5321"/>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5 h 563"/>
                <a:gd name="T18" fmla="*/ 192 w 360"/>
                <a:gd name="T19" fmla="*/ 245 h 563"/>
                <a:gd name="T20" fmla="*/ 102 w 360"/>
                <a:gd name="T21" fmla="*/ 371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2"/>
                    <a:pt x="175" y="167"/>
                    <a:pt x="228" y="167"/>
                  </a:cubicBezTo>
                  <a:cubicBezTo>
                    <a:pt x="318" y="167"/>
                    <a:pt x="359" y="233"/>
                    <a:pt x="359" y="318"/>
                  </a:cubicBezTo>
                  <a:lnTo>
                    <a:pt x="359" y="562"/>
                  </a:lnTo>
                  <a:lnTo>
                    <a:pt x="257" y="562"/>
                  </a:lnTo>
                  <a:lnTo>
                    <a:pt x="257" y="355"/>
                  </a:lnTo>
                  <a:cubicBezTo>
                    <a:pt x="257" y="306"/>
                    <a:pt x="257" y="245"/>
                    <a:pt x="192" y="245"/>
                  </a:cubicBezTo>
                  <a:cubicBezTo>
                    <a:pt x="118" y="245"/>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 name="Freeform 617"/>
            <p:cNvSpPr>
              <a:spLocks noChangeArrowheads="1"/>
            </p:cNvSpPr>
            <p:nvPr/>
          </p:nvSpPr>
          <p:spPr bwMode="auto">
            <a:xfrm>
              <a:off x="781" y="5360"/>
              <a:ext cx="81" cy="91"/>
            </a:xfrm>
            <a:custGeom>
              <a:avLst/>
              <a:gdLst>
                <a:gd name="T0" fmla="*/ 338 w 363"/>
                <a:gd name="T1" fmla="*/ 371 h 405"/>
                <a:gd name="T2" fmla="*/ 204 w 363"/>
                <a:gd name="T3" fmla="*/ 404 h 405"/>
                <a:gd name="T4" fmla="*/ 0 w 363"/>
                <a:gd name="T5" fmla="*/ 204 h 405"/>
                <a:gd name="T6" fmla="*/ 179 w 363"/>
                <a:gd name="T7" fmla="*/ 0 h 405"/>
                <a:gd name="T8" fmla="*/ 362 w 363"/>
                <a:gd name="T9" fmla="*/ 233 h 405"/>
                <a:gd name="T10" fmla="*/ 94 w 363"/>
                <a:gd name="T11" fmla="*/ 233 h 405"/>
                <a:gd name="T12" fmla="*/ 204 w 363"/>
                <a:gd name="T13" fmla="*/ 330 h 405"/>
                <a:gd name="T14" fmla="*/ 330 w 363"/>
                <a:gd name="T15" fmla="*/ 290 h 405"/>
                <a:gd name="T16" fmla="*/ 330 w 363"/>
                <a:gd name="T17" fmla="*/ 371 h 405"/>
                <a:gd name="T18" fmla="*/ 338 w 363"/>
                <a:gd name="T19" fmla="*/ 371 h 405"/>
                <a:gd name="T20" fmla="*/ 269 w 363"/>
                <a:gd name="T21" fmla="*/ 163 h 405"/>
                <a:gd name="T22" fmla="*/ 187 w 363"/>
                <a:gd name="T23" fmla="*/ 74 h 405"/>
                <a:gd name="T24" fmla="*/ 98 w 363"/>
                <a:gd name="T25" fmla="*/ 163 h 405"/>
                <a:gd name="T26" fmla="*/ 269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1" y="404"/>
                    <a:pt x="204" y="404"/>
                  </a:cubicBezTo>
                  <a:cubicBezTo>
                    <a:pt x="77" y="404"/>
                    <a:pt x="0" y="330"/>
                    <a:pt x="0" y="204"/>
                  </a:cubicBezTo>
                  <a:cubicBezTo>
                    <a:pt x="0" y="94"/>
                    <a:pt x="61" y="0"/>
                    <a:pt x="179" y="0"/>
                  </a:cubicBezTo>
                  <a:cubicBezTo>
                    <a:pt x="322" y="0"/>
                    <a:pt x="362" y="98"/>
                    <a:pt x="362" y="233"/>
                  </a:cubicBezTo>
                  <a:lnTo>
                    <a:pt x="94" y="233"/>
                  </a:lnTo>
                  <a:cubicBezTo>
                    <a:pt x="98" y="294"/>
                    <a:pt x="143" y="330"/>
                    <a:pt x="204" y="330"/>
                  </a:cubicBezTo>
                  <a:cubicBezTo>
                    <a:pt x="252" y="330"/>
                    <a:pt x="293" y="314"/>
                    <a:pt x="330" y="290"/>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9" name="Freeform 618"/>
            <p:cNvSpPr>
              <a:spLocks noChangeArrowheads="1"/>
            </p:cNvSpPr>
            <p:nvPr/>
          </p:nvSpPr>
          <p:spPr bwMode="auto">
            <a:xfrm>
              <a:off x="875" y="5359"/>
              <a:ext cx="64" cy="91"/>
            </a:xfrm>
            <a:custGeom>
              <a:avLst/>
              <a:gdLst>
                <a:gd name="T0" fmla="*/ 261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3 w 286"/>
                <a:gd name="T13" fmla="*/ 306 h 404"/>
                <a:gd name="T14" fmla="*/ 110 w 286"/>
                <a:gd name="T15" fmla="*/ 330 h 404"/>
                <a:gd name="T16" fmla="*/ 175 w 286"/>
                <a:gd name="T17" fmla="*/ 281 h 404"/>
                <a:gd name="T18" fmla="*/ 0 w 286"/>
                <a:gd name="T19" fmla="*/ 118 h 404"/>
                <a:gd name="T20" fmla="*/ 151 w 286"/>
                <a:gd name="T21" fmla="*/ 0 h 404"/>
                <a:gd name="T22" fmla="*/ 261 w 286"/>
                <a:gd name="T23" fmla="*/ 13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8"/>
                    <a:pt x="208" y="74"/>
                    <a:pt x="171" y="74"/>
                  </a:cubicBezTo>
                  <a:cubicBezTo>
                    <a:pt x="143" y="74"/>
                    <a:pt x="110" y="82"/>
                    <a:pt x="110" y="114"/>
                  </a:cubicBezTo>
                  <a:cubicBezTo>
                    <a:pt x="110" y="175"/>
                    <a:pt x="285" y="139"/>
                    <a:pt x="285" y="277"/>
                  </a:cubicBezTo>
                  <a:cubicBezTo>
                    <a:pt x="285" y="367"/>
                    <a:pt x="204" y="403"/>
                    <a:pt x="122" y="403"/>
                  </a:cubicBezTo>
                  <a:cubicBezTo>
                    <a:pt x="86" y="403"/>
                    <a:pt x="45" y="395"/>
                    <a:pt x="8" y="387"/>
                  </a:cubicBezTo>
                  <a:lnTo>
                    <a:pt x="13" y="306"/>
                  </a:lnTo>
                  <a:cubicBezTo>
                    <a:pt x="45" y="322"/>
                    <a:pt x="78" y="330"/>
                    <a:pt x="110" y="330"/>
                  </a:cubicBezTo>
                  <a:cubicBezTo>
                    <a:pt x="135" y="330"/>
                    <a:pt x="175" y="322"/>
                    <a:pt x="175" y="281"/>
                  </a:cubicBezTo>
                  <a:cubicBezTo>
                    <a:pt x="175" y="204"/>
                    <a:pt x="0" y="257"/>
                    <a:pt x="0" y="118"/>
                  </a:cubicBezTo>
                  <a:cubicBezTo>
                    <a:pt x="0" y="37"/>
                    <a:pt x="74" y="0"/>
                    <a:pt x="151" y="0"/>
                  </a:cubicBezTo>
                  <a:cubicBezTo>
                    <a:pt x="200" y="0"/>
                    <a:pt x="228" y="9"/>
                    <a:pt x="261" y="13"/>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0" name="Freeform 619"/>
            <p:cNvSpPr>
              <a:spLocks noChangeArrowheads="1"/>
            </p:cNvSpPr>
            <p:nvPr/>
          </p:nvSpPr>
          <p:spPr bwMode="auto">
            <a:xfrm>
              <a:off x="949" y="5337"/>
              <a:ext cx="60" cy="114"/>
            </a:xfrm>
            <a:custGeom>
              <a:avLst/>
              <a:gdLst>
                <a:gd name="T0" fmla="*/ 73 w 270"/>
                <a:gd name="T1" fmla="*/ 183 h 506"/>
                <a:gd name="T2" fmla="*/ 0 w 270"/>
                <a:gd name="T3" fmla="*/ 183 h 506"/>
                <a:gd name="T4" fmla="*/ 0 w 270"/>
                <a:gd name="T5" fmla="*/ 110 h 506"/>
                <a:gd name="T6" fmla="*/ 73 w 270"/>
                <a:gd name="T7" fmla="*/ 110 h 506"/>
                <a:gd name="T8" fmla="*/ 73 w 270"/>
                <a:gd name="T9" fmla="*/ 32 h 506"/>
                <a:gd name="T10" fmla="*/ 175 w 270"/>
                <a:gd name="T11" fmla="*/ 0 h 506"/>
                <a:gd name="T12" fmla="*/ 175 w 270"/>
                <a:gd name="T13" fmla="*/ 110 h 506"/>
                <a:gd name="T14" fmla="*/ 265 w 270"/>
                <a:gd name="T15" fmla="*/ 110 h 506"/>
                <a:gd name="T16" fmla="*/ 265 w 270"/>
                <a:gd name="T17" fmla="*/ 183 h 506"/>
                <a:gd name="T18" fmla="*/ 171 w 270"/>
                <a:gd name="T19" fmla="*/ 183 h 506"/>
                <a:gd name="T20" fmla="*/ 171 w 270"/>
                <a:gd name="T21" fmla="*/ 362 h 506"/>
                <a:gd name="T22" fmla="*/ 220 w 270"/>
                <a:gd name="T23" fmla="*/ 427 h 506"/>
                <a:gd name="T24" fmla="*/ 265 w 270"/>
                <a:gd name="T25" fmla="*/ 415 h 506"/>
                <a:gd name="T26" fmla="*/ 269 w 270"/>
                <a:gd name="T27" fmla="*/ 496 h 506"/>
                <a:gd name="T28" fmla="*/ 195 w 270"/>
                <a:gd name="T29" fmla="*/ 505 h 506"/>
                <a:gd name="T30" fmla="*/ 73 w 270"/>
                <a:gd name="T31" fmla="*/ 378 h 506"/>
                <a:gd name="T32" fmla="*/ 73 w 270"/>
                <a:gd name="T33"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06">
                  <a:moveTo>
                    <a:pt x="73" y="183"/>
                  </a:moveTo>
                  <a:lnTo>
                    <a:pt x="0" y="183"/>
                  </a:lnTo>
                  <a:lnTo>
                    <a:pt x="0" y="110"/>
                  </a:lnTo>
                  <a:lnTo>
                    <a:pt x="73" y="110"/>
                  </a:lnTo>
                  <a:lnTo>
                    <a:pt x="73" y="32"/>
                  </a:lnTo>
                  <a:lnTo>
                    <a:pt x="175" y="0"/>
                  </a:lnTo>
                  <a:lnTo>
                    <a:pt x="175" y="110"/>
                  </a:lnTo>
                  <a:lnTo>
                    <a:pt x="265" y="110"/>
                  </a:lnTo>
                  <a:lnTo>
                    <a:pt x="265" y="183"/>
                  </a:lnTo>
                  <a:lnTo>
                    <a:pt x="171" y="183"/>
                  </a:lnTo>
                  <a:lnTo>
                    <a:pt x="171" y="362"/>
                  </a:lnTo>
                  <a:cubicBezTo>
                    <a:pt x="171" y="395"/>
                    <a:pt x="179" y="427"/>
                    <a:pt x="220" y="427"/>
                  </a:cubicBezTo>
                  <a:cubicBezTo>
                    <a:pt x="236" y="427"/>
                    <a:pt x="257" y="423"/>
                    <a:pt x="265" y="415"/>
                  </a:cubicBezTo>
                  <a:lnTo>
                    <a:pt x="269" y="496"/>
                  </a:lnTo>
                  <a:cubicBezTo>
                    <a:pt x="248" y="500"/>
                    <a:pt x="224" y="505"/>
                    <a:pt x="195" y="505"/>
                  </a:cubicBezTo>
                  <a:cubicBezTo>
                    <a:pt x="118" y="505"/>
                    <a:pt x="73" y="456"/>
                    <a:pt x="73" y="378"/>
                  </a:cubicBez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1" name="Freeform 620"/>
            <p:cNvSpPr>
              <a:spLocks noChangeArrowheads="1"/>
            </p:cNvSpPr>
            <p:nvPr/>
          </p:nvSpPr>
          <p:spPr bwMode="auto">
            <a:xfrm>
              <a:off x="1073" y="5331"/>
              <a:ext cx="100" cy="117"/>
            </a:xfrm>
            <a:custGeom>
              <a:avLst/>
              <a:gdLst>
                <a:gd name="T0" fmla="*/ 0 w 445"/>
                <a:gd name="T1" fmla="*/ 0 h 522"/>
                <a:gd name="T2" fmla="*/ 142 w 445"/>
                <a:gd name="T3" fmla="*/ 0 h 522"/>
                <a:gd name="T4" fmla="*/ 444 w 445"/>
                <a:gd name="T5" fmla="*/ 261 h 522"/>
                <a:gd name="T6" fmla="*/ 142 w 445"/>
                <a:gd name="T7" fmla="*/ 521 h 522"/>
                <a:gd name="T8" fmla="*/ 0 w 445"/>
                <a:gd name="T9" fmla="*/ 521 h 522"/>
                <a:gd name="T10" fmla="*/ 0 w 445"/>
                <a:gd name="T11" fmla="*/ 0 h 522"/>
                <a:gd name="T12" fmla="*/ 102 w 445"/>
                <a:gd name="T13" fmla="*/ 440 h 522"/>
                <a:gd name="T14" fmla="*/ 159 w 445"/>
                <a:gd name="T15" fmla="*/ 440 h 522"/>
                <a:gd name="T16" fmla="*/ 330 w 445"/>
                <a:gd name="T17" fmla="*/ 261 h 522"/>
                <a:gd name="T18" fmla="*/ 159 w 445"/>
                <a:gd name="T19" fmla="*/ 82 h 522"/>
                <a:gd name="T20" fmla="*/ 102 w 445"/>
                <a:gd name="T21" fmla="*/ 82 h 522"/>
                <a:gd name="T22" fmla="*/ 102 w 445"/>
                <a:gd name="T23" fmla="*/ 44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2" y="0"/>
                  </a:lnTo>
                  <a:cubicBezTo>
                    <a:pt x="301" y="0"/>
                    <a:pt x="444" y="54"/>
                    <a:pt x="444" y="261"/>
                  </a:cubicBezTo>
                  <a:cubicBezTo>
                    <a:pt x="444" y="469"/>
                    <a:pt x="301" y="521"/>
                    <a:pt x="142" y="521"/>
                  </a:cubicBezTo>
                  <a:lnTo>
                    <a:pt x="0" y="521"/>
                  </a:lnTo>
                  <a:lnTo>
                    <a:pt x="0" y="0"/>
                  </a:lnTo>
                  <a:close/>
                  <a:moveTo>
                    <a:pt x="102" y="440"/>
                  </a:moveTo>
                  <a:lnTo>
                    <a:pt x="159" y="440"/>
                  </a:lnTo>
                  <a:cubicBezTo>
                    <a:pt x="248" y="440"/>
                    <a:pt x="330" y="375"/>
                    <a:pt x="330" y="261"/>
                  </a:cubicBezTo>
                  <a:cubicBezTo>
                    <a:pt x="330" y="147"/>
                    <a:pt x="244" y="82"/>
                    <a:pt x="159" y="82"/>
                  </a:cubicBezTo>
                  <a:lnTo>
                    <a:pt x="102" y="82"/>
                  </a:lnTo>
                  <a:lnTo>
                    <a:pt x="102"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2" name="Freeform 621"/>
            <p:cNvSpPr>
              <a:spLocks noChangeArrowheads="1"/>
            </p:cNvSpPr>
            <p:nvPr/>
          </p:nvSpPr>
          <p:spPr bwMode="auto">
            <a:xfrm>
              <a:off x="1192" y="5328"/>
              <a:ext cx="76" cy="122"/>
            </a:xfrm>
            <a:custGeom>
              <a:avLst/>
              <a:gdLst>
                <a:gd name="T0" fmla="*/ 297 w 339"/>
                <a:gd name="T1" fmla="*/ 106 h 542"/>
                <a:gd name="T2" fmla="*/ 191 w 339"/>
                <a:gd name="T3" fmla="*/ 81 h 542"/>
                <a:gd name="T4" fmla="*/ 110 w 339"/>
                <a:gd name="T5" fmla="*/ 155 h 542"/>
                <a:gd name="T6" fmla="*/ 338 w 339"/>
                <a:gd name="T7" fmla="*/ 383 h 542"/>
                <a:gd name="T8" fmla="*/ 142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09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5" y="94"/>
                    <a:pt x="228" y="81"/>
                    <a:pt x="191" y="81"/>
                  </a:cubicBezTo>
                  <a:cubicBezTo>
                    <a:pt x="155" y="81"/>
                    <a:pt x="110" y="98"/>
                    <a:pt x="110" y="155"/>
                  </a:cubicBezTo>
                  <a:cubicBezTo>
                    <a:pt x="110" y="244"/>
                    <a:pt x="338" y="208"/>
                    <a:pt x="338" y="383"/>
                  </a:cubicBezTo>
                  <a:cubicBezTo>
                    <a:pt x="338" y="497"/>
                    <a:pt x="248" y="541"/>
                    <a:pt x="142" y="541"/>
                  </a:cubicBezTo>
                  <a:cubicBezTo>
                    <a:pt x="85" y="541"/>
                    <a:pt x="61" y="533"/>
                    <a:pt x="8" y="521"/>
                  </a:cubicBezTo>
                  <a:lnTo>
                    <a:pt x="16" y="427"/>
                  </a:lnTo>
                  <a:cubicBezTo>
                    <a:pt x="53" y="448"/>
                    <a:pt x="93" y="460"/>
                    <a:pt x="134" y="460"/>
                  </a:cubicBezTo>
                  <a:cubicBezTo>
                    <a:pt x="174" y="460"/>
                    <a:pt x="228" y="440"/>
                    <a:pt x="228" y="391"/>
                  </a:cubicBezTo>
                  <a:cubicBezTo>
                    <a:pt x="228" y="293"/>
                    <a:pt x="0" y="334"/>
                    <a:pt x="0" y="159"/>
                  </a:cubicBezTo>
                  <a:cubicBezTo>
                    <a:pt x="0" y="41"/>
                    <a:pt x="90" y="0"/>
                    <a:pt x="183" y="0"/>
                  </a:cubicBezTo>
                  <a:cubicBezTo>
                    <a:pt x="228" y="0"/>
                    <a:pt x="269"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3" name="Freeform 622"/>
            <p:cNvSpPr>
              <a:spLocks noChangeArrowheads="1"/>
            </p:cNvSpPr>
            <p:nvPr/>
          </p:nvSpPr>
          <p:spPr bwMode="auto">
            <a:xfrm>
              <a:off x="1288" y="5331"/>
              <a:ext cx="80" cy="118"/>
            </a:xfrm>
            <a:custGeom>
              <a:avLst/>
              <a:gdLst>
                <a:gd name="T0" fmla="*/ 135 w 356"/>
                <a:gd name="T1" fmla="*/ 0 h 526"/>
                <a:gd name="T2" fmla="*/ 355 w 356"/>
                <a:gd name="T3" fmla="*/ 159 h 526"/>
                <a:gd name="T4" fmla="*/ 151 w 356"/>
                <a:gd name="T5" fmla="*/ 326 h 526"/>
                <a:gd name="T6" fmla="*/ 106 w 356"/>
                <a:gd name="T7" fmla="*/ 326 h 526"/>
                <a:gd name="T8" fmla="*/ 106 w 356"/>
                <a:gd name="T9" fmla="*/ 525 h 526"/>
                <a:gd name="T10" fmla="*/ 0 w 356"/>
                <a:gd name="T11" fmla="*/ 525 h 526"/>
                <a:gd name="T12" fmla="*/ 0 w 356"/>
                <a:gd name="T13" fmla="*/ 0 h 526"/>
                <a:gd name="T14" fmla="*/ 135 w 356"/>
                <a:gd name="T15" fmla="*/ 0 h 526"/>
                <a:gd name="T16" fmla="*/ 102 w 356"/>
                <a:gd name="T17" fmla="*/ 240 h 526"/>
                <a:gd name="T18" fmla="*/ 139 w 356"/>
                <a:gd name="T19" fmla="*/ 240 h 526"/>
                <a:gd name="T20" fmla="*/ 237 w 356"/>
                <a:gd name="T21" fmla="*/ 163 h 526"/>
                <a:gd name="T22" fmla="*/ 139 w 356"/>
                <a:gd name="T23" fmla="*/ 82 h 526"/>
                <a:gd name="T24" fmla="*/ 102 w 356"/>
                <a:gd name="T25" fmla="*/ 82 h 526"/>
                <a:gd name="T26" fmla="*/ 102 w 356"/>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526">
                  <a:moveTo>
                    <a:pt x="135" y="0"/>
                  </a:moveTo>
                  <a:cubicBezTo>
                    <a:pt x="249" y="0"/>
                    <a:pt x="355" y="33"/>
                    <a:pt x="355" y="159"/>
                  </a:cubicBezTo>
                  <a:cubicBezTo>
                    <a:pt x="355" y="281"/>
                    <a:pt x="265" y="326"/>
                    <a:pt x="151" y="326"/>
                  </a:cubicBezTo>
                  <a:lnTo>
                    <a:pt x="106" y="326"/>
                  </a:lnTo>
                  <a:lnTo>
                    <a:pt x="106" y="525"/>
                  </a:lnTo>
                  <a:lnTo>
                    <a:pt x="0" y="525"/>
                  </a:lnTo>
                  <a:lnTo>
                    <a:pt x="0" y="0"/>
                  </a:lnTo>
                  <a:lnTo>
                    <a:pt x="135" y="0"/>
                  </a:lnTo>
                  <a:close/>
                  <a:moveTo>
                    <a:pt x="102" y="240"/>
                  </a:moveTo>
                  <a:lnTo>
                    <a:pt x="139" y="240"/>
                  </a:lnTo>
                  <a:cubicBezTo>
                    <a:pt x="192" y="240"/>
                    <a:pt x="237" y="224"/>
                    <a:pt x="237" y="163"/>
                  </a:cubicBezTo>
                  <a:cubicBezTo>
                    <a:pt x="237" y="102"/>
                    <a:pt x="192" y="82"/>
                    <a:pt x="139" y="82"/>
                  </a:cubicBezTo>
                  <a:lnTo>
                    <a:pt x="102" y="82"/>
                  </a:lnTo>
                  <a:lnTo>
                    <a:pt x="102"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4" name="Freeform 623"/>
            <p:cNvSpPr>
              <a:spLocks noChangeArrowheads="1"/>
            </p:cNvSpPr>
            <p:nvPr/>
          </p:nvSpPr>
          <p:spPr bwMode="auto">
            <a:xfrm>
              <a:off x="1429" y="5321"/>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5 h 563"/>
                <a:gd name="T18" fmla="*/ 192 w 360"/>
                <a:gd name="T19" fmla="*/ 245 h 563"/>
                <a:gd name="T20" fmla="*/ 102 w 360"/>
                <a:gd name="T21" fmla="*/ 371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2"/>
                    <a:pt x="175" y="167"/>
                    <a:pt x="228" y="167"/>
                  </a:cubicBezTo>
                  <a:cubicBezTo>
                    <a:pt x="318" y="167"/>
                    <a:pt x="359" y="233"/>
                    <a:pt x="359" y="318"/>
                  </a:cubicBezTo>
                  <a:lnTo>
                    <a:pt x="359" y="562"/>
                  </a:lnTo>
                  <a:lnTo>
                    <a:pt x="257" y="562"/>
                  </a:lnTo>
                  <a:lnTo>
                    <a:pt x="257" y="355"/>
                  </a:lnTo>
                  <a:cubicBezTo>
                    <a:pt x="257" y="306"/>
                    <a:pt x="257" y="245"/>
                    <a:pt x="192" y="245"/>
                  </a:cubicBezTo>
                  <a:cubicBezTo>
                    <a:pt x="118" y="245"/>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5" name="Freeform 624"/>
            <p:cNvSpPr>
              <a:spLocks noChangeArrowheads="1"/>
            </p:cNvSpPr>
            <p:nvPr/>
          </p:nvSpPr>
          <p:spPr bwMode="auto">
            <a:xfrm>
              <a:off x="1528" y="5359"/>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8"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6" name="Freeform 625"/>
            <p:cNvSpPr>
              <a:spLocks noChangeArrowheads="1"/>
            </p:cNvSpPr>
            <p:nvPr/>
          </p:nvSpPr>
          <p:spPr bwMode="auto">
            <a:xfrm>
              <a:off x="1638" y="5361"/>
              <a:ext cx="80" cy="89"/>
            </a:xfrm>
            <a:custGeom>
              <a:avLst/>
              <a:gdLst>
                <a:gd name="T0" fmla="*/ 350 w 359"/>
                <a:gd name="T1" fmla="*/ 386 h 395"/>
                <a:gd name="T2" fmla="*/ 256 w 359"/>
                <a:gd name="T3" fmla="*/ 386 h 395"/>
                <a:gd name="T4" fmla="*/ 256 w 359"/>
                <a:gd name="T5" fmla="*/ 333 h 395"/>
                <a:gd name="T6" fmla="*/ 256 w 359"/>
                <a:gd name="T7" fmla="*/ 333 h 395"/>
                <a:gd name="T8" fmla="*/ 130 w 359"/>
                <a:gd name="T9" fmla="*/ 394 h 395"/>
                <a:gd name="T10" fmla="*/ 0 w 359"/>
                <a:gd name="T11" fmla="*/ 244 h 395"/>
                <a:gd name="T12" fmla="*/ 0 w 359"/>
                <a:gd name="T13" fmla="*/ 0 h 395"/>
                <a:gd name="T14" fmla="*/ 101 w 359"/>
                <a:gd name="T15" fmla="*/ 0 h 395"/>
                <a:gd name="T16" fmla="*/ 101 w 359"/>
                <a:gd name="T17" fmla="*/ 207 h 395"/>
                <a:gd name="T18" fmla="*/ 167 w 359"/>
                <a:gd name="T19" fmla="*/ 317 h 395"/>
                <a:gd name="T20" fmla="*/ 256 w 359"/>
                <a:gd name="T21" fmla="*/ 191 h 395"/>
                <a:gd name="T22" fmla="*/ 256 w 359"/>
                <a:gd name="T23" fmla="*/ 4 h 395"/>
                <a:gd name="T24" fmla="*/ 358 w 359"/>
                <a:gd name="T25" fmla="*/ 4 h 395"/>
                <a:gd name="T26" fmla="*/ 358 w 359"/>
                <a:gd name="T27" fmla="*/ 386 h 395"/>
                <a:gd name="T28" fmla="*/ 350 w 359"/>
                <a:gd name="T29" fmla="*/ 38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5">
                  <a:moveTo>
                    <a:pt x="350" y="386"/>
                  </a:moveTo>
                  <a:lnTo>
                    <a:pt x="256" y="386"/>
                  </a:lnTo>
                  <a:lnTo>
                    <a:pt x="256" y="333"/>
                  </a:lnTo>
                  <a:lnTo>
                    <a:pt x="256" y="333"/>
                  </a:lnTo>
                  <a:cubicBezTo>
                    <a:pt x="224" y="370"/>
                    <a:pt x="183" y="394"/>
                    <a:pt x="130" y="394"/>
                  </a:cubicBezTo>
                  <a:cubicBezTo>
                    <a:pt x="40" y="394"/>
                    <a:pt x="0" y="329"/>
                    <a:pt x="0" y="244"/>
                  </a:cubicBezTo>
                  <a:lnTo>
                    <a:pt x="0" y="0"/>
                  </a:lnTo>
                  <a:lnTo>
                    <a:pt x="101" y="0"/>
                  </a:lnTo>
                  <a:lnTo>
                    <a:pt x="101" y="207"/>
                  </a:lnTo>
                  <a:cubicBezTo>
                    <a:pt x="101" y="256"/>
                    <a:pt x="101" y="317"/>
                    <a:pt x="167" y="317"/>
                  </a:cubicBezTo>
                  <a:cubicBezTo>
                    <a:pt x="240" y="317"/>
                    <a:pt x="256" y="240"/>
                    <a:pt x="256" y="191"/>
                  </a:cubicBezTo>
                  <a:lnTo>
                    <a:pt x="256" y="4"/>
                  </a:lnTo>
                  <a:lnTo>
                    <a:pt x="358" y="4"/>
                  </a:lnTo>
                  <a:lnTo>
                    <a:pt x="358" y="386"/>
                  </a:lnTo>
                  <a:lnTo>
                    <a:pt x="350" y="38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7" name="Freeform 626"/>
            <p:cNvSpPr>
              <a:spLocks noChangeArrowheads="1"/>
            </p:cNvSpPr>
            <p:nvPr/>
          </p:nvSpPr>
          <p:spPr bwMode="auto">
            <a:xfrm>
              <a:off x="1742" y="5360"/>
              <a:ext cx="51" cy="90"/>
            </a:xfrm>
            <a:custGeom>
              <a:avLst/>
              <a:gdLst>
                <a:gd name="T0" fmla="*/ 0 w 229"/>
                <a:gd name="T1" fmla="*/ 9 h 400"/>
                <a:gd name="T2" fmla="*/ 89 w 229"/>
                <a:gd name="T3" fmla="*/ 9 h 400"/>
                <a:gd name="T4" fmla="*/ 89 w 229"/>
                <a:gd name="T5" fmla="*/ 98 h 400"/>
                <a:gd name="T6" fmla="*/ 89 w 229"/>
                <a:gd name="T7" fmla="*/ 98 h 400"/>
                <a:gd name="T8" fmla="*/ 195 w 229"/>
                <a:gd name="T9" fmla="*/ 0 h 400"/>
                <a:gd name="T10" fmla="*/ 228 w 229"/>
                <a:gd name="T11" fmla="*/ 5 h 400"/>
                <a:gd name="T12" fmla="*/ 228 w 229"/>
                <a:gd name="T13" fmla="*/ 106 h 400"/>
                <a:gd name="T14" fmla="*/ 183 w 229"/>
                <a:gd name="T15" fmla="*/ 98 h 400"/>
                <a:gd name="T16" fmla="*/ 101 w 229"/>
                <a:gd name="T17" fmla="*/ 257 h 400"/>
                <a:gd name="T18" fmla="*/ 101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89" y="9"/>
                  </a:lnTo>
                  <a:lnTo>
                    <a:pt x="89" y="98"/>
                  </a:lnTo>
                  <a:lnTo>
                    <a:pt x="89" y="98"/>
                  </a:lnTo>
                  <a:cubicBezTo>
                    <a:pt x="93" y="62"/>
                    <a:pt x="134" y="0"/>
                    <a:pt x="195" y="0"/>
                  </a:cubicBezTo>
                  <a:cubicBezTo>
                    <a:pt x="203" y="0"/>
                    <a:pt x="215" y="0"/>
                    <a:pt x="228" y="5"/>
                  </a:cubicBezTo>
                  <a:lnTo>
                    <a:pt x="228" y="106"/>
                  </a:lnTo>
                  <a:cubicBezTo>
                    <a:pt x="220" y="102"/>
                    <a:pt x="199" y="98"/>
                    <a:pt x="183" y="98"/>
                  </a:cubicBezTo>
                  <a:cubicBezTo>
                    <a:pt x="101" y="98"/>
                    <a:pt x="101" y="200"/>
                    <a:pt x="101" y="257"/>
                  </a:cubicBezTo>
                  <a:lnTo>
                    <a:pt x="101"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8" name="Freeform 627"/>
            <p:cNvSpPr>
              <a:spLocks noChangeArrowheads="1"/>
            </p:cNvSpPr>
            <p:nvPr/>
          </p:nvSpPr>
          <p:spPr bwMode="auto">
            <a:xfrm>
              <a:off x="1808" y="5321"/>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9" name="Freeform 628"/>
            <p:cNvSpPr>
              <a:spLocks noChangeArrowheads="1"/>
            </p:cNvSpPr>
            <p:nvPr/>
          </p:nvSpPr>
          <p:spPr bwMode="auto">
            <a:xfrm>
              <a:off x="1846" y="5362"/>
              <a:ext cx="89" cy="125"/>
            </a:xfrm>
            <a:custGeom>
              <a:avLst/>
              <a:gdLst>
                <a:gd name="T0" fmla="*/ 199 w 396"/>
                <a:gd name="T1" fmla="*/ 281 h 554"/>
                <a:gd name="T2" fmla="*/ 199 w 396"/>
                <a:gd name="T3" fmla="*/ 281 h 554"/>
                <a:gd name="T4" fmla="*/ 293 w 396"/>
                <a:gd name="T5" fmla="*/ 0 h 554"/>
                <a:gd name="T6" fmla="*/ 395 w 396"/>
                <a:gd name="T7" fmla="*/ 0 h 554"/>
                <a:gd name="T8" fmla="*/ 248 w 396"/>
                <a:gd name="T9" fmla="*/ 382 h 554"/>
                <a:gd name="T10" fmla="*/ 89 w 396"/>
                <a:gd name="T11" fmla="*/ 553 h 554"/>
                <a:gd name="T12" fmla="*/ 20 w 396"/>
                <a:gd name="T13" fmla="*/ 541 h 554"/>
                <a:gd name="T14" fmla="*/ 28 w 396"/>
                <a:gd name="T15" fmla="*/ 468 h 554"/>
                <a:gd name="T16" fmla="*/ 81 w 396"/>
                <a:gd name="T17" fmla="*/ 476 h 554"/>
                <a:gd name="T18" fmla="*/ 146 w 396"/>
                <a:gd name="T19" fmla="*/ 407 h 554"/>
                <a:gd name="T20" fmla="*/ 0 w 396"/>
                <a:gd name="T21" fmla="*/ 0 h 554"/>
                <a:gd name="T22" fmla="*/ 110 w 396"/>
                <a:gd name="T23" fmla="*/ 0 h 554"/>
                <a:gd name="T24" fmla="*/ 199 w 396"/>
                <a:gd name="T25" fmla="*/ 28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4">
                  <a:moveTo>
                    <a:pt x="199" y="281"/>
                  </a:moveTo>
                  <a:lnTo>
                    <a:pt x="199" y="281"/>
                  </a:lnTo>
                  <a:lnTo>
                    <a:pt x="293" y="0"/>
                  </a:lnTo>
                  <a:lnTo>
                    <a:pt x="395" y="0"/>
                  </a:lnTo>
                  <a:lnTo>
                    <a:pt x="248" y="382"/>
                  </a:lnTo>
                  <a:cubicBezTo>
                    <a:pt x="216" y="468"/>
                    <a:pt x="191" y="553"/>
                    <a:pt x="89" y="553"/>
                  </a:cubicBezTo>
                  <a:cubicBezTo>
                    <a:pt x="65" y="553"/>
                    <a:pt x="40" y="549"/>
                    <a:pt x="20" y="541"/>
                  </a:cubicBezTo>
                  <a:lnTo>
                    <a:pt x="28" y="468"/>
                  </a:lnTo>
                  <a:cubicBezTo>
                    <a:pt x="40" y="472"/>
                    <a:pt x="57" y="476"/>
                    <a:pt x="81" y="476"/>
                  </a:cubicBezTo>
                  <a:cubicBezTo>
                    <a:pt x="122" y="476"/>
                    <a:pt x="146" y="447"/>
                    <a:pt x="146" y="407"/>
                  </a:cubicBezTo>
                  <a:lnTo>
                    <a:pt x="0" y="0"/>
                  </a:lnTo>
                  <a:lnTo>
                    <a:pt x="110" y="0"/>
                  </a:lnTo>
                  <a:lnTo>
                    <a:pt x="199"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0" name="Freeform 629"/>
            <p:cNvSpPr>
              <a:spLocks noChangeArrowheads="1"/>
            </p:cNvSpPr>
            <p:nvPr/>
          </p:nvSpPr>
          <p:spPr bwMode="auto">
            <a:xfrm>
              <a:off x="1987" y="5362"/>
              <a:ext cx="147" cy="87"/>
            </a:xfrm>
            <a:custGeom>
              <a:avLst/>
              <a:gdLst>
                <a:gd name="T0" fmla="*/ 0 w 652"/>
                <a:gd name="T1" fmla="*/ 0 h 387"/>
                <a:gd name="T2" fmla="*/ 106 w 652"/>
                <a:gd name="T3" fmla="*/ 0 h 387"/>
                <a:gd name="T4" fmla="*/ 191 w 652"/>
                <a:gd name="T5" fmla="*/ 285 h 387"/>
                <a:gd name="T6" fmla="*/ 191 w 652"/>
                <a:gd name="T7" fmla="*/ 285 h 387"/>
                <a:gd name="T8" fmla="*/ 268 w 652"/>
                <a:gd name="T9" fmla="*/ 0 h 387"/>
                <a:gd name="T10" fmla="*/ 386 w 652"/>
                <a:gd name="T11" fmla="*/ 0 h 387"/>
                <a:gd name="T12" fmla="*/ 472 w 652"/>
                <a:gd name="T13" fmla="*/ 285 h 387"/>
                <a:gd name="T14" fmla="*/ 472 w 652"/>
                <a:gd name="T15" fmla="*/ 285 h 387"/>
                <a:gd name="T16" fmla="*/ 553 w 652"/>
                <a:gd name="T17" fmla="*/ 0 h 387"/>
                <a:gd name="T18" fmla="*/ 651 w 652"/>
                <a:gd name="T19" fmla="*/ 0 h 387"/>
                <a:gd name="T20" fmla="*/ 533 w 652"/>
                <a:gd name="T21" fmla="*/ 386 h 387"/>
                <a:gd name="T22" fmla="*/ 415 w 652"/>
                <a:gd name="T23" fmla="*/ 386 h 387"/>
                <a:gd name="T24" fmla="*/ 329 w 652"/>
                <a:gd name="T25" fmla="*/ 93 h 387"/>
                <a:gd name="T26" fmla="*/ 329 w 652"/>
                <a:gd name="T27" fmla="*/ 93 h 387"/>
                <a:gd name="T28" fmla="*/ 248 w 652"/>
                <a:gd name="T29" fmla="*/ 386 h 387"/>
                <a:gd name="T30" fmla="*/ 134 w 652"/>
                <a:gd name="T31" fmla="*/ 386 h 387"/>
                <a:gd name="T32" fmla="*/ 0 w 652"/>
                <a:gd name="T3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7">
                  <a:moveTo>
                    <a:pt x="0" y="0"/>
                  </a:moveTo>
                  <a:lnTo>
                    <a:pt x="106" y="0"/>
                  </a:lnTo>
                  <a:lnTo>
                    <a:pt x="191" y="285"/>
                  </a:lnTo>
                  <a:lnTo>
                    <a:pt x="191" y="285"/>
                  </a:lnTo>
                  <a:lnTo>
                    <a:pt x="268" y="0"/>
                  </a:lnTo>
                  <a:lnTo>
                    <a:pt x="386" y="0"/>
                  </a:lnTo>
                  <a:lnTo>
                    <a:pt x="472" y="285"/>
                  </a:lnTo>
                  <a:lnTo>
                    <a:pt x="472" y="285"/>
                  </a:lnTo>
                  <a:lnTo>
                    <a:pt x="553" y="0"/>
                  </a:lnTo>
                  <a:lnTo>
                    <a:pt x="651" y="0"/>
                  </a:lnTo>
                  <a:lnTo>
                    <a:pt x="533" y="386"/>
                  </a:lnTo>
                  <a:lnTo>
                    <a:pt x="415" y="386"/>
                  </a:lnTo>
                  <a:lnTo>
                    <a:pt x="329" y="93"/>
                  </a:lnTo>
                  <a:lnTo>
                    <a:pt x="329" y="93"/>
                  </a:lnTo>
                  <a:lnTo>
                    <a:pt x="248" y="386"/>
                  </a:lnTo>
                  <a:lnTo>
                    <a:pt x="134"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1" name="Freeform 630"/>
            <p:cNvSpPr>
              <a:spLocks noChangeArrowheads="1"/>
            </p:cNvSpPr>
            <p:nvPr/>
          </p:nvSpPr>
          <p:spPr bwMode="auto">
            <a:xfrm>
              <a:off x="2143" y="5360"/>
              <a:ext cx="78" cy="91"/>
            </a:xfrm>
            <a:custGeom>
              <a:avLst/>
              <a:gdLst>
                <a:gd name="T0" fmla="*/ 41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6 w 347"/>
                <a:gd name="T13" fmla="*/ 395 h 405"/>
                <a:gd name="T14" fmla="*/ 252 w 347"/>
                <a:gd name="T15" fmla="*/ 338 h 405"/>
                <a:gd name="T16" fmla="*/ 252 w 347"/>
                <a:gd name="T17" fmla="*/ 338 h 405"/>
                <a:gd name="T18" fmla="*/ 134 w 347"/>
                <a:gd name="T19" fmla="*/ 404 h 405"/>
                <a:gd name="T20" fmla="*/ 0 w 347"/>
                <a:gd name="T21" fmla="*/ 290 h 405"/>
                <a:gd name="T22" fmla="*/ 65 w 347"/>
                <a:gd name="T23" fmla="*/ 180 h 405"/>
                <a:gd name="T24" fmla="*/ 195 w 347"/>
                <a:gd name="T25" fmla="*/ 155 h 405"/>
                <a:gd name="T26" fmla="*/ 252 w 347"/>
                <a:gd name="T27" fmla="*/ 155 h 405"/>
                <a:gd name="T28" fmla="*/ 167 w 347"/>
                <a:gd name="T29" fmla="*/ 74 h 405"/>
                <a:gd name="T30" fmla="*/ 49 w 347"/>
                <a:gd name="T31" fmla="*/ 114 h 405"/>
                <a:gd name="T32" fmla="*/ 41 w 347"/>
                <a:gd name="T33" fmla="*/ 29 h 405"/>
                <a:gd name="T34" fmla="*/ 155 w 347"/>
                <a:gd name="T35" fmla="*/ 330 h 405"/>
                <a:gd name="T36" fmla="*/ 224 w 347"/>
                <a:gd name="T37" fmla="*/ 298 h 405"/>
                <a:gd name="T38" fmla="*/ 244 w 347"/>
                <a:gd name="T39" fmla="*/ 216 h 405"/>
                <a:gd name="T40" fmla="*/ 199 w 347"/>
                <a:gd name="T41" fmla="*/ 216 h 405"/>
                <a:gd name="T42" fmla="*/ 89 w 347"/>
                <a:gd name="T43" fmla="*/ 281 h 405"/>
                <a:gd name="T44" fmla="*/ 155 w 347"/>
                <a:gd name="T45" fmla="*/ 33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1"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4"/>
                    <a:pt x="134" y="404"/>
                  </a:cubicBezTo>
                  <a:cubicBezTo>
                    <a:pt x="65" y="404"/>
                    <a:pt x="0" y="363"/>
                    <a:pt x="0" y="290"/>
                  </a:cubicBezTo>
                  <a:cubicBezTo>
                    <a:pt x="0" y="233"/>
                    <a:pt x="28" y="201"/>
                    <a:pt x="65" y="180"/>
                  </a:cubicBezTo>
                  <a:cubicBezTo>
                    <a:pt x="102" y="160"/>
                    <a:pt x="155" y="155"/>
                    <a:pt x="195" y="155"/>
                  </a:cubicBezTo>
                  <a:lnTo>
                    <a:pt x="252" y="155"/>
                  </a:lnTo>
                  <a:cubicBezTo>
                    <a:pt x="252" y="94"/>
                    <a:pt x="224" y="74"/>
                    <a:pt x="167" y="74"/>
                  </a:cubicBezTo>
                  <a:cubicBezTo>
                    <a:pt x="126" y="74"/>
                    <a:pt x="81" y="90"/>
                    <a:pt x="49" y="114"/>
                  </a:cubicBezTo>
                  <a:lnTo>
                    <a:pt x="41" y="29"/>
                  </a:lnTo>
                  <a:close/>
                  <a:moveTo>
                    <a:pt x="155" y="330"/>
                  </a:moveTo>
                  <a:cubicBezTo>
                    <a:pt x="187" y="330"/>
                    <a:pt x="207" y="318"/>
                    <a:pt x="224" y="298"/>
                  </a:cubicBezTo>
                  <a:cubicBezTo>
                    <a:pt x="240" y="277"/>
                    <a:pt x="244" y="249"/>
                    <a:pt x="244" y="216"/>
                  </a:cubicBezTo>
                  <a:lnTo>
                    <a:pt x="199" y="216"/>
                  </a:lnTo>
                  <a:cubicBezTo>
                    <a:pt x="155" y="216"/>
                    <a:pt x="89" y="224"/>
                    <a:pt x="89" y="281"/>
                  </a:cubicBezTo>
                  <a:cubicBezTo>
                    <a:pt x="93" y="314"/>
                    <a:pt x="122" y="330"/>
                    <a:pt x="155"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2" name="Freeform 631"/>
            <p:cNvSpPr>
              <a:spLocks noChangeArrowheads="1"/>
            </p:cNvSpPr>
            <p:nvPr/>
          </p:nvSpPr>
          <p:spPr bwMode="auto">
            <a:xfrm>
              <a:off x="2238" y="5360"/>
              <a:ext cx="84" cy="127"/>
            </a:xfrm>
            <a:custGeom>
              <a:avLst/>
              <a:gdLst>
                <a:gd name="T0" fmla="*/ 375 w 376"/>
                <a:gd name="T1" fmla="*/ 9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2 h 563"/>
                <a:gd name="T24" fmla="*/ 281 w 376"/>
                <a:gd name="T25" fmla="*/ 62 h 563"/>
                <a:gd name="T26" fmla="*/ 281 w 376"/>
                <a:gd name="T27" fmla="*/ 9 h 563"/>
                <a:gd name="T28" fmla="*/ 375 w 376"/>
                <a:gd name="T29" fmla="*/ 9 h 563"/>
                <a:gd name="T30" fmla="*/ 273 w 376"/>
                <a:gd name="T31" fmla="*/ 196 h 563"/>
                <a:gd name="T32" fmla="*/ 187 w 376"/>
                <a:gd name="T33" fmla="*/ 78 h 563"/>
                <a:gd name="T34" fmla="*/ 98 w 376"/>
                <a:gd name="T35" fmla="*/ 200 h 563"/>
                <a:gd name="T36" fmla="*/ 183 w 376"/>
                <a:gd name="T37" fmla="*/ 318 h 563"/>
                <a:gd name="T38" fmla="*/ 273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9"/>
                  </a:moveTo>
                  <a:lnTo>
                    <a:pt x="375" y="359"/>
                  </a:lnTo>
                  <a:cubicBezTo>
                    <a:pt x="375" y="465"/>
                    <a:pt x="334" y="562"/>
                    <a:pt x="171" y="562"/>
                  </a:cubicBezTo>
                  <a:cubicBezTo>
                    <a:pt x="130" y="562"/>
                    <a:pt x="86" y="558"/>
                    <a:pt x="37" y="538"/>
                  </a:cubicBezTo>
                  <a:lnTo>
                    <a:pt x="45" y="452"/>
                  </a:lnTo>
                  <a:cubicBezTo>
                    <a:pt x="78" y="469"/>
                    <a:pt x="126" y="485"/>
                    <a:pt x="159" y="485"/>
                  </a:cubicBezTo>
                  <a:cubicBezTo>
                    <a:pt x="269" y="485"/>
                    <a:pt x="277" y="404"/>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2"/>
                  </a:cubicBezTo>
                  <a:lnTo>
                    <a:pt x="281" y="62"/>
                  </a:lnTo>
                  <a:lnTo>
                    <a:pt x="281" y="9"/>
                  </a:lnTo>
                  <a:lnTo>
                    <a:pt x="375" y="9"/>
                  </a:lnTo>
                  <a:close/>
                  <a:moveTo>
                    <a:pt x="273" y="196"/>
                  </a:moveTo>
                  <a:cubicBezTo>
                    <a:pt x="273" y="131"/>
                    <a:pt x="249" y="78"/>
                    <a:pt x="187" y="78"/>
                  </a:cubicBezTo>
                  <a:cubicBezTo>
                    <a:pt x="118" y="78"/>
                    <a:pt x="98" y="139"/>
                    <a:pt x="98" y="200"/>
                  </a:cubicBezTo>
                  <a:cubicBezTo>
                    <a:pt x="98" y="253"/>
                    <a:pt x="126" y="318"/>
                    <a:pt x="183" y="318"/>
                  </a:cubicBezTo>
                  <a:cubicBezTo>
                    <a:pt x="249" y="314"/>
                    <a:pt x="273" y="261"/>
                    <a:pt x="273"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3" name="Freeform 632"/>
            <p:cNvSpPr>
              <a:spLocks noChangeArrowheads="1"/>
            </p:cNvSpPr>
            <p:nvPr/>
          </p:nvSpPr>
          <p:spPr bwMode="auto">
            <a:xfrm>
              <a:off x="2339" y="5360"/>
              <a:ext cx="81" cy="91"/>
            </a:xfrm>
            <a:custGeom>
              <a:avLst/>
              <a:gdLst>
                <a:gd name="T0" fmla="*/ 338 w 363"/>
                <a:gd name="T1" fmla="*/ 371 h 405"/>
                <a:gd name="T2" fmla="*/ 204 w 363"/>
                <a:gd name="T3" fmla="*/ 404 h 405"/>
                <a:gd name="T4" fmla="*/ 0 w 363"/>
                <a:gd name="T5" fmla="*/ 204 h 405"/>
                <a:gd name="T6" fmla="*/ 179 w 363"/>
                <a:gd name="T7" fmla="*/ 0 h 405"/>
                <a:gd name="T8" fmla="*/ 362 w 363"/>
                <a:gd name="T9" fmla="*/ 233 h 405"/>
                <a:gd name="T10" fmla="*/ 94 w 363"/>
                <a:gd name="T11" fmla="*/ 233 h 405"/>
                <a:gd name="T12" fmla="*/ 204 w 363"/>
                <a:gd name="T13" fmla="*/ 330 h 405"/>
                <a:gd name="T14" fmla="*/ 330 w 363"/>
                <a:gd name="T15" fmla="*/ 290 h 405"/>
                <a:gd name="T16" fmla="*/ 330 w 363"/>
                <a:gd name="T17" fmla="*/ 371 h 405"/>
                <a:gd name="T18" fmla="*/ 338 w 363"/>
                <a:gd name="T19" fmla="*/ 371 h 405"/>
                <a:gd name="T20" fmla="*/ 273 w 363"/>
                <a:gd name="T21" fmla="*/ 163 h 405"/>
                <a:gd name="T22" fmla="*/ 191 w 363"/>
                <a:gd name="T23" fmla="*/ 74 h 405"/>
                <a:gd name="T24" fmla="*/ 102 w 363"/>
                <a:gd name="T25" fmla="*/ 163 h 405"/>
                <a:gd name="T26" fmla="*/ 273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1" y="404"/>
                    <a:pt x="204" y="404"/>
                  </a:cubicBezTo>
                  <a:cubicBezTo>
                    <a:pt x="77" y="404"/>
                    <a:pt x="0" y="330"/>
                    <a:pt x="0" y="204"/>
                  </a:cubicBezTo>
                  <a:cubicBezTo>
                    <a:pt x="0" y="94"/>
                    <a:pt x="61" y="0"/>
                    <a:pt x="179" y="0"/>
                  </a:cubicBezTo>
                  <a:cubicBezTo>
                    <a:pt x="322" y="0"/>
                    <a:pt x="362" y="98"/>
                    <a:pt x="362" y="233"/>
                  </a:cubicBezTo>
                  <a:lnTo>
                    <a:pt x="94" y="233"/>
                  </a:lnTo>
                  <a:cubicBezTo>
                    <a:pt x="98" y="294"/>
                    <a:pt x="143" y="330"/>
                    <a:pt x="204" y="330"/>
                  </a:cubicBezTo>
                  <a:cubicBezTo>
                    <a:pt x="253" y="330"/>
                    <a:pt x="293" y="314"/>
                    <a:pt x="330" y="290"/>
                  </a:cubicBezTo>
                  <a:lnTo>
                    <a:pt x="330" y="371"/>
                  </a:lnTo>
                  <a:lnTo>
                    <a:pt x="338" y="371"/>
                  </a:lnTo>
                  <a:close/>
                  <a:moveTo>
                    <a:pt x="273" y="163"/>
                  </a:moveTo>
                  <a:cubicBezTo>
                    <a:pt x="269" y="114"/>
                    <a:pt x="248" y="74"/>
                    <a:pt x="191" y="74"/>
                  </a:cubicBezTo>
                  <a:cubicBezTo>
                    <a:pt x="134"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 name="Freeform 633"/>
            <p:cNvSpPr>
              <a:spLocks noChangeArrowheads="1"/>
            </p:cNvSpPr>
            <p:nvPr/>
          </p:nvSpPr>
          <p:spPr bwMode="auto">
            <a:xfrm>
              <a:off x="409" y="5698"/>
              <a:ext cx="80" cy="118"/>
            </a:xfrm>
            <a:custGeom>
              <a:avLst/>
              <a:gdLst>
                <a:gd name="T0" fmla="*/ 4 w 359"/>
                <a:gd name="T1" fmla="*/ 0 h 526"/>
                <a:gd name="T2" fmla="*/ 139 w 359"/>
                <a:gd name="T3" fmla="*/ 0 h 526"/>
                <a:gd name="T4" fmla="*/ 358 w 359"/>
                <a:gd name="T5" fmla="*/ 158 h 526"/>
                <a:gd name="T6" fmla="*/ 155 w 359"/>
                <a:gd name="T7" fmla="*/ 325 h 526"/>
                <a:gd name="T8" fmla="*/ 106 w 359"/>
                <a:gd name="T9" fmla="*/ 325 h 526"/>
                <a:gd name="T10" fmla="*/ 106 w 359"/>
                <a:gd name="T11" fmla="*/ 525 h 526"/>
                <a:gd name="T12" fmla="*/ 0 w 359"/>
                <a:gd name="T13" fmla="*/ 525 h 526"/>
                <a:gd name="T14" fmla="*/ 0 w 359"/>
                <a:gd name="T15" fmla="*/ 0 h 526"/>
                <a:gd name="T16" fmla="*/ 4 w 359"/>
                <a:gd name="T17" fmla="*/ 0 h 526"/>
                <a:gd name="T18" fmla="*/ 106 w 359"/>
                <a:gd name="T19" fmla="*/ 244 h 526"/>
                <a:gd name="T20" fmla="*/ 147 w 359"/>
                <a:gd name="T21" fmla="*/ 244 h 526"/>
                <a:gd name="T22" fmla="*/ 244 w 359"/>
                <a:gd name="T23" fmla="*/ 167 h 526"/>
                <a:gd name="T24" fmla="*/ 147 w 359"/>
                <a:gd name="T25" fmla="*/ 85 h 526"/>
                <a:gd name="T26" fmla="*/ 106 w 359"/>
                <a:gd name="T27" fmla="*/ 85 h 526"/>
                <a:gd name="T28" fmla="*/ 106 w 359"/>
                <a:gd name="T29" fmla="*/ 24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8"/>
                  </a:cubicBezTo>
                  <a:cubicBezTo>
                    <a:pt x="358" y="281"/>
                    <a:pt x="269" y="325"/>
                    <a:pt x="155" y="325"/>
                  </a:cubicBezTo>
                  <a:lnTo>
                    <a:pt x="106" y="325"/>
                  </a:lnTo>
                  <a:lnTo>
                    <a:pt x="106" y="525"/>
                  </a:lnTo>
                  <a:lnTo>
                    <a:pt x="0" y="525"/>
                  </a:lnTo>
                  <a:lnTo>
                    <a:pt x="0" y="0"/>
                  </a:lnTo>
                  <a:lnTo>
                    <a:pt x="4" y="0"/>
                  </a:lnTo>
                  <a:close/>
                  <a:moveTo>
                    <a:pt x="106" y="244"/>
                  </a:moveTo>
                  <a:lnTo>
                    <a:pt x="147" y="244"/>
                  </a:lnTo>
                  <a:cubicBezTo>
                    <a:pt x="200" y="244"/>
                    <a:pt x="244" y="228"/>
                    <a:pt x="244" y="167"/>
                  </a:cubicBezTo>
                  <a:cubicBezTo>
                    <a:pt x="244" y="106"/>
                    <a:pt x="200" y="85"/>
                    <a:pt x="147" y="85"/>
                  </a:cubicBezTo>
                  <a:lnTo>
                    <a:pt x="106" y="85"/>
                  </a:lnTo>
                  <a:lnTo>
                    <a:pt x="106" y="2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5" name="Freeform 634"/>
            <p:cNvSpPr>
              <a:spLocks noChangeArrowheads="1"/>
            </p:cNvSpPr>
            <p:nvPr/>
          </p:nvSpPr>
          <p:spPr bwMode="auto">
            <a:xfrm>
              <a:off x="498" y="572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6" name="Freeform 635"/>
            <p:cNvSpPr>
              <a:spLocks noChangeArrowheads="1"/>
            </p:cNvSpPr>
            <p:nvPr/>
          </p:nvSpPr>
          <p:spPr bwMode="auto">
            <a:xfrm>
              <a:off x="600" y="5728"/>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7" name="Freeform 636"/>
            <p:cNvSpPr>
              <a:spLocks noChangeArrowheads="1"/>
            </p:cNvSpPr>
            <p:nvPr/>
          </p:nvSpPr>
          <p:spPr bwMode="auto">
            <a:xfrm>
              <a:off x="656" y="5728"/>
              <a:ext cx="66" cy="91"/>
            </a:xfrm>
            <a:custGeom>
              <a:avLst/>
              <a:gdLst>
                <a:gd name="T0" fmla="*/ 277 w 294"/>
                <a:gd name="T1" fmla="*/ 90 h 404"/>
                <a:gd name="T2" fmla="*/ 208 w 294"/>
                <a:gd name="T3" fmla="*/ 77 h 404"/>
                <a:gd name="T4" fmla="*/ 106 w 294"/>
                <a:gd name="T5" fmla="*/ 200 h 404"/>
                <a:gd name="T6" fmla="*/ 212 w 294"/>
                <a:gd name="T7" fmla="*/ 326 h 404"/>
                <a:gd name="T8" fmla="*/ 289 w 294"/>
                <a:gd name="T9" fmla="*/ 309 h 404"/>
                <a:gd name="T10" fmla="*/ 293 w 294"/>
                <a:gd name="T11" fmla="*/ 391 h 404"/>
                <a:gd name="T12" fmla="*/ 192 w 294"/>
                <a:gd name="T13" fmla="*/ 403 h 404"/>
                <a:gd name="T14" fmla="*/ 0 w 294"/>
                <a:gd name="T15" fmla="*/ 200 h 404"/>
                <a:gd name="T16" fmla="*/ 188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1"/>
                    <a:pt x="241" y="77"/>
                    <a:pt x="208" y="77"/>
                  </a:cubicBezTo>
                  <a:cubicBezTo>
                    <a:pt x="147" y="77"/>
                    <a:pt x="106" y="126"/>
                    <a:pt x="106" y="200"/>
                  </a:cubicBezTo>
                  <a:cubicBezTo>
                    <a:pt x="106" y="269"/>
                    <a:pt x="139" y="326"/>
                    <a:pt x="212" y="326"/>
                  </a:cubicBezTo>
                  <a:cubicBezTo>
                    <a:pt x="241" y="326"/>
                    <a:pt x="273" y="314"/>
                    <a:pt x="289" y="309"/>
                  </a:cubicBezTo>
                  <a:lnTo>
                    <a:pt x="293" y="391"/>
                  </a:lnTo>
                  <a:cubicBezTo>
                    <a:pt x="265" y="399"/>
                    <a:pt x="232" y="403"/>
                    <a:pt x="192" y="403"/>
                  </a:cubicBezTo>
                  <a:cubicBezTo>
                    <a:pt x="65" y="403"/>
                    <a:pt x="0" y="318"/>
                    <a:pt x="0" y="200"/>
                  </a:cubicBezTo>
                  <a:cubicBezTo>
                    <a:pt x="0" y="90"/>
                    <a:pt x="65"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8" name="Freeform 637"/>
            <p:cNvSpPr>
              <a:spLocks noChangeArrowheads="1"/>
            </p:cNvSpPr>
            <p:nvPr/>
          </p:nvSpPr>
          <p:spPr bwMode="auto">
            <a:xfrm>
              <a:off x="732" y="5728"/>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9" name="Freeform 638"/>
            <p:cNvSpPr>
              <a:spLocks noChangeArrowheads="1"/>
            </p:cNvSpPr>
            <p:nvPr/>
          </p:nvSpPr>
          <p:spPr bwMode="auto">
            <a:xfrm>
              <a:off x="830" y="5728"/>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0" name="Freeform 639"/>
            <p:cNvSpPr>
              <a:spLocks noChangeArrowheads="1"/>
            </p:cNvSpPr>
            <p:nvPr/>
          </p:nvSpPr>
          <p:spPr bwMode="auto">
            <a:xfrm>
              <a:off x="926" y="5705"/>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1" name="Freeform 640"/>
            <p:cNvSpPr>
              <a:spLocks noChangeArrowheads="1"/>
            </p:cNvSpPr>
            <p:nvPr/>
          </p:nvSpPr>
          <p:spPr bwMode="auto">
            <a:xfrm>
              <a:off x="997" y="5728"/>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5"/>
                    <a:pt x="252" y="350"/>
                    <a:pt x="252" y="338"/>
                  </a:cubicBezTo>
                  <a:lnTo>
                    <a:pt x="252" y="338"/>
                  </a:lnTo>
                  <a:cubicBezTo>
                    <a:pt x="228" y="379"/>
                    <a:pt x="179" y="403"/>
                    <a:pt x="134" y="403"/>
                  </a:cubicBezTo>
                  <a:cubicBezTo>
                    <a:pt x="65" y="403"/>
                    <a:pt x="0" y="362"/>
                    <a:pt x="0" y="289"/>
                  </a:cubicBezTo>
                  <a:cubicBezTo>
                    <a:pt x="0" y="232"/>
                    <a:pt x="28" y="200"/>
                    <a:pt x="65" y="179"/>
                  </a:cubicBezTo>
                  <a:cubicBezTo>
                    <a:pt x="102" y="159"/>
                    <a:pt x="154" y="155"/>
                    <a:pt x="195" y="155"/>
                  </a:cubicBezTo>
                  <a:lnTo>
                    <a:pt x="252" y="155"/>
                  </a:lnTo>
                  <a:cubicBezTo>
                    <a:pt x="252" y="94"/>
                    <a:pt x="224" y="73"/>
                    <a:pt x="167" y="73"/>
                  </a:cubicBezTo>
                  <a:cubicBezTo>
                    <a:pt x="126" y="73"/>
                    <a:pt x="81" y="90"/>
                    <a:pt x="49" y="114"/>
                  </a:cubicBezTo>
                  <a:lnTo>
                    <a:pt x="40" y="28"/>
                  </a:lnTo>
                  <a:close/>
                  <a:moveTo>
                    <a:pt x="159" y="330"/>
                  </a:moveTo>
                  <a:cubicBezTo>
                    <a:pt x="191" y="330"/>
                    <a:pt x="211" y="318"/>
                    <a:pt x="228" y="297"/>
                  </a:cubicBezTo>
                  <a:cubicBezTo>
                    <a:pt x="244" y="277"/>
                    <a:pt x="248" y="248"/>
                    <a:pt x="248" y="216"/>
                  </a:cubicBezTo>
                  <a:lnTo>
                    <a:pt x="203" y="216"/>
                  </a:lnTo>
                  <a:cubicBezTo>
                    <a:pt x="159" y="216"/>
                    <a:pt x="93" y="224"/>
                    <a:pt x="93" y="281"/>
                  </a:cubicBezTo>
                  <a:cubicBezTo>
                    <a:pt x="93" y="314"/>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2" name="Freeform 641"/>
            <p:cNvSpPr>
              <a:spLocks noChangeArrowheads="1"/>
            </p:cNvSpPr>
            <p:nvPr/>
          </p:nvSpPr>
          <p:spPr bwMode="auto">
            <a:xfrm>
              <a:off x="1092" y="5728"/>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200 h 563"/>
                <a:gd name="T36" fmla="*/ 187 w 376"/>
                <a:gd name="T37" fmla="*/ 318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5"/>
                    <a:pt x="159" y="485"/>
                  </a:cubicBezTo>
                  <a:cubicBezTo>
                    <a:pt x="269" y="485"/>
                    <a:pt x="277" y="403"/>
                    <a:pt x="277" y="334"/>
                  </a:cubicBezTo>
                  <a:lnTo>
                    <a:pt x="277" y="334"/>
                  </a:lnTo>
                  <a:cubicBezTo>
                    <a:pt x="257" y="366"/>
                    <a:pt x="212" y="395"/>
                    <a:pt x="159" y="395"/>
                  </a:cubicBezTo>
                  <a:cubicBezTo>
                    <a:pt x="45" y="395"/>
                    <a:pt x="0" y="305"/>
                    <a:pt x="0" y="200"/>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200"/>
                  </a:cubicBezTo>
                  <a:cubicBezTo>
                    <a:pt x="102" y="252"/>
                    <a:pt x="130" y="318"/>
                    <a:pt x="187" y="318"/>
                  </a:cubicBezTo>
                  <a:cubicBezTo>
                    <a:pt x="249" y="314"/>
                    <a:pt x="277" y="261"/>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3" name="Freeform 642"/>
            <p:cNvSpPr>
              <a:spLocks noChangeArrowheads="1"/>
            </p:cNvSpPr>
            <p:nvPr/>
          </p:nvSpPr>
          <p:spPr bwMode="auto">
            <a:xfrm>
              <a:off x="1194" y="572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4" name="Freeform 643"/>
            <p:cNvSpPr>
              <a:spLocks noChangeArrowheads="1"/>
            </p:cNvSpPr>
            <p:nvPr/>
          </p:nvSpPr>
          <p:spPr bwMode="auto">
            <a:xfrm>
              <a:off x="1336" y="5728"/>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4"/>
                  </a:cubicBezTo>
                  <a:cubicBezTo>
                    <a:pt x="407" y="314"/>
                    <a:pt x="334" y="403"/>
                    <a:pt x="204" y="403"/>
                  </a:cubicBezTo>
                  <a:cubicBezTo>
                    <a:pt x="78" y="403"/>
                    <a:pt x="0" y="314"/>
                    <a:pt x="0" y="204"/>
                  </a:cubicBezTo>
                  <a:cubicBezTo>
                    <a:pt x="0" y="77"/>
                    <a:pt x="90" y="0"/>
                    <a:pt x="204" y="0"/>
                  </a:cubicBezTo>
                  <a:close/>
                  <a:moveTo>
                    <a:pt x="204" y="326"/>
                  </a:moveTo>
                  <a:cubicBezTo>
                    <a:pt x="281" y="326"/>
                    <a:pt x="301" y="257"/>
                    <a:pt x="301" y="191"/>
                  </a:cubicBezTo>
                  <a:cubicBezTo>
                    <a:pt x="301" y="130"/>
                    <a:pt x="269" y="77"/>
                    <a:pt x="204" y="77"/>
                  </a:cubicBezTo>
                  <a:cubicBezTo>
                    <a:pt x="139" y="77"/>
                    <a:pt x="106" y="134"/>
                    <a:pt x="106" y="191"/>
                  </a:cubicBezTo>
                  <a:cubicBezTo>
                    <a:pt x="106" y="252"/>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5" name="Freeform 644"/>
            <p:cNvSpPr>
              <a:spLocks noChangeArrowheads="1"/>
            </p:cNvSpPr>
            <p:nvPr/>
          </p:nvSpPr>
          <p:spPr bwMode="auto">
            <a:xfrm>
              <a:off x="1438" y="5688"/>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6" name="Freeform 645"/>
            <p:cNvSpPr>
              <a:spLocks noChangeArrowheads="1"/>
            </p:cNvSpPr>
            <p:nvPr/>
          </p:nvSpPr>
          <p:spPr bwMode="auto">
            <a:xfrm>
              <a:off x="1562" y="5698"/>
              <a:ext cx="100" cy="117"/>
            </a:xfrm>
            <a:custGeom>
              <a:avLst/>
              <a:gdLst>
                <a:gd name="T0" fmla="*/ 0 w 444"/>
                <a:gd name="T1" fmla="*/ 0 h 522"/>
                <a:gd name="T2" fmla="*/ 142 w 444"/>
                <a:gd name="T3" fmla="*/ 0 h 522"/>
                <a:gd name="T4" fmla="*/ 443 w 444"/>
                <a:gd name="T5" fmla="*/ 260 h 522"/>
                <a:gd name="T6" fmla="*/ 142 w 444"/>
                <a:gd name="T7" fmla="*/ 521 h 522"/>
                <a:gd name="T8" fmla="*/ 0 w 444"/>
                <a:gd name="T9" fmla="*/ 521 h 522"/>
                <a:gd name="T10" fmla="*/ 0 w 444"/>
                <a:gd name="T11" fmla="*/ 0 h 522"/>
                <a:gd name="T12" fmla="*/ 101 w 444"/>
                <a:gd name="T13" fmla="*/ 439 h 522"/>
                <a:gd name="T14" fmla="*/ 158 w 444"/>
                <a:gd name="T15" fmla="*/ 439 h 522"/>
                <a:gd name="T16" fmla="*/ 329 w 444"/>
                <a:gd name="T17" fmla="*/ 260 h 522"/>
                <a:gd name="T18" fmla="*/ 158 w 444"/>
                <a:gd name="T19" fmla="*/ 81 h 522"/>
                <a:gd name="T20" fmla="*/ 101 w 444"/>
                <a:gd name="T21" fmla="*/ 81 h 522"/>
                <a:gd name="T22" fmla="*/ 101 w 444"/>
                <a:gd name="T2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22">
                  <a:moveTo>
                    <a:pt x="0" y="0"/>
                  </a:moveTo>
                  <a:lnTo>
                    <a:pt x="142" y="0"/>
                  </a:lnTo>
                  <a:cubicBezTo>
                    <a:pt x="301" y="0"/>
                    <a:pt x="443" y="53"/>
                    <a:pt x="443" y="260"/>
                  </a:cubicBezTo>
                  <a:cubicBezTo>
                    <a:pt x="443" y="468"/>
                    <a:pt x="301" y="521"/>
                    <a:pt x="142" y="521"/>
                  </a:cubicBezTo>
                  <a:lnTo>
                    <a:pt x="0" y="521"/>
                  </a:lnTo>
                  <a:lnTo>
                    <a:pt x="0" y="0"/>
                  </a:lnTo>
                  <a:close/>
                  <a:moveTo>
                    <a:pt x="101" y="439"/>
                  </a:moveTo>
                  <a:lnTo>
                    <a:pt x="158" y="439"/>
                  </a:lnTo>
                  <a:cubicBezTo>
                    <a:pt x="248" y="439"/>
                    <a:pt x="329" y="374"/>
                    <a:pt x="329" y="260"/>
                  </a:cubicBezTo>
                  <a:cubicBezTo>
                    <a:pt x="329" y="146"/>
                    <a:pt x="244" y="81"/>
                    <a:pt x="158" y="81"/>
                  </a:cubicBezTo>
                  <a:lnTo>
                    <a:pt x="101" y="81"/>
                  </a:lnTo>
                  <a:lnTo>
                    <a:pt x="101"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7" name="Freeform 646"/>
            <p:cNvSpPr>
              <a:spLocks noChangeArrowheads="1"/>
            </p:cNvSpPr>
            <p:nvPr/>
          </p:nvSpPr>
          <p:spPr bwMode="auto">
            <a:xfrm>
              <a:off x="1680" y="5697"/>
              <a:ext cx="76" cy="122"/>
            </a:xfrm>
            <a:custGeom>
              <a:avLst/>
              <a:gdLst>
                <a:gd name="T0" fmla="*/ 297 w 339"/>
                <a:gd name="T1" fmla="*/ 105 h 542"/>
                <a:gd name="T2" fmla="*/ 191 w 339"/>
                <a:gd name="T3" fmla="*/ 81 h 542"/>
                <a:gd name="T4" fmla="*/ 110 w 339"/>
                <a:gd name="T5" fmla="*/ 154 h 542"/>
                <a:gd name="T6" fmla="*/ 338 w 339"/>
                <a:gd name="T7" fmla="*/ 382 h 542"/>
                <a:gd name="T8" fmla="*/ 142 w 339"/>
                <a:gd name="T9" fmla="*/ 541 h 542"/>
                <a:gd name="T10" fmla="*/ 8 w 339"/>
                <a:gd name="T11" fmla="*/ 521 h 542"/>
                <a:gd name="T12" fmla="*/ 16 w 339"/>
                <a:gd name="T13" fmla="*/ 427 h 542"/>
                <a:gd name="T14" fmla="*/ 134 w 339"/>
                <a:gd name="T15" fmla="*/ 460 h 542"/>
                <a:gd name="T16" fmla="*/ 228 w 339"/>
                <a:gd name="T17" fmla="*/ 390 h 542"/>
                <a:gd name="T18" fmla="*/ 0 w 339"/>
                <a:gd name="T19" fmla="*/ 158 h 542"/>
                <a:gd name="T20" fmla="*/ 183 w 339"/>
                <a:gd name="T21" fmla="*/ 0 h 542"/>
                <a:gd name="T22" fmla="*/ 309 w 339"/>
                <a:gd name="T23" fmla="*/ 20 h 542"/>
                <a:gd name="T24" fmla="*/ 297 w 339"/>
                <a:gd name="T25" fmla="*/ 10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5"/>
                  </a:moveTo>
                  <a:cubicBezTo>
                    <a:pt x="265" y="93"/>
                    <a:pt x="227" y="81"/>
                    <a:pt x="191" y="81"/>
                  </a:cubicBezTo>
                  <a:cubicBezTo>
                    <a:pt x="154" y="81"/>
                    <a:pt x="110" y="97"/>
                    <a:pt x="110" y="154"/>
                  </a:cubicBezTo>
                  <a:cubicBezTo>
                    <a:pt x="110" y="244"/>
                    <a:pt x="338" y="207"/>
                    <a:pt x="338" y="382"/>
                  </a:cubicBezTo>
                  <a:cubicBezTo>
                    <a:pt x="338" y="496"/>
                    <a:pt x="248" y="541"/>
                    <a:pt x="142" y="541"/>
                  </a:cubicBezTo>
                  <a:cubicBezTo>
                    <a:pt x="85" y="541"/>
                    <a:pt x="61" y="533"/>
                    <a:pt x="8" y="521"/>
                  </a:cubicBezTo>
                  <a:lnTo>
                    <a:pt x="16" y="427"/>
                  </a:lnTo>
                  <a:cubicBezTo>
                    <a:pt x="53" y="447"/>
                    <a:pt x="93" y="460"/>
                    <a:pt x="134" y="460"/>
                  </a:cubicBezTo>
                  <a:cubicBezTo>
                    <a:pt x="175" y="460"/>
                    <a:pt x="228" y="439"/>
                    <a:pt x="228" y="390"/>
                  </a:cubicBezTo>
                  <a:cubicBezTo>
                    <a:pt x="228" y="293"/>
                    <a:pt x="0" y="333"/>
                    <a:pt x="0" y="158"/>
                  </a:cubicBezTo>
                  <a:cubicBezTo>
                    <a:pt x="0" y="40"/>
                    <a:pt x="89" y="0"/>
                    <a:pt x="183" y="0"/>
                  </a:cubicBezTo>
                  <a:cubicBezTo>
                    <a:pt x="228" y="0"/>
                    <a:pt x="269" y="4"/>
                    <a:pt x="309" y="20"/>
                  </a:cubicBezTo>
                  <a:lnTo>
                    <a:pt x="297" y="105"/>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8" name="Freeform 647"/>
            <p:cNvSpPr>
              <a:spLocks noChangeArrowheads="1"/>
            </p:cNvSpPr>
            <p:nvPr/>
          </p:nvSpPr>
          <p:spPr bwMode="auto">
            <a:xfrm>
              <a:off x="1776" y="5698"/>
              <a:ext cx="81" cy="118"/>
            </a:xfrm>
            <a:custGeom>
              <a:avLst/>
              <a:gdLst>
                <a:gd name="T0" fmla="*/ 4 w 360"/>
                <a:gd name="T1" fmla="*/ 0 h 526"/>
                <a:gd name="T2" fmla="*/ 139 w 360"/>
                <a:gd name="T3" fmla="*/ 0 h 526"/>
                <a:gd name="T4" fmla="*/ 359 w 360"/>
                <a:gd name="T5" fmla="*/ 158 h 526"/>
                <a:gd name="T6" fmla="*/ 155 w 360"/>
                <a:gd name="T7" fmla="*/ 325 h 526"/>
                <a:gd name="T8" fmla="*/ 106 w 360"/>
                <a:gd name="T9" fmla="*/ 325 h 526"/>
                <a:gd name="T10" fmla="*/ 106 w 360"/>
                <a:gd name="T11" fmla="*/ 525 h 526"/>
                <a:gd name="T12" fmla="*/ 0 w 360"/>
                <a:gd name="T13" fmla="*/ 525 h 526"/>
                <a:gd name="T14" fmla="*/ 0 w 360"/>
                <a:gd name="T15" fmla="*/ 0 h 526"/>
                <a:gd name="T16" fmla="*/ 4 w 360"/>
                <a:gd name="T17" fmla="*/ 0 h 526"/>
                <a:gd name="T18" fmla="*/ 106 w 360"/>
                <a:gd name="T19" fmla="*/ 244 h 526"/>
                <a:gd name="T20" fmla="*/ 143 w 360"/>
                <a:gd name="T21" fmla="*/ 244 h 526"/>
                <a:gd name="T22" fmla="*/ 241 w 360"/>
                <a:gd name="T23" fmla="*/ 167 h 526"/>
                <a:gd name="T24" fmla="*/ 143 w 360"/>
                <a:gd name="T25" fmla="*/ 85 h 526"/>
                <a:gd name="T26" fmla="*/ 106 w 360"/>
                <a:gd name="T27" fmla="*/ 85 h 526"/>
                <a:gd name="T28" fmla="*/ 106 w 360"/>
                <a:gd name="T29" fmla="*/ 24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26">
                  <a:moveTo>
                    <a:pt x="4" y="0"/>
                  </a:moveTo>
                  <a:lnTo>
                    <a:pt x="139" y="0"/>
                  </a:lnTo>
                  <a:cubicBezTo>
                    <a:pt x="253" y="0"/>
                    <a:pt x="359" y="32"/>
                    <a:pt x="359" y="158"/>
                  </a:cubicBezTo>
                  <a:cubicBezTo>
                    <a:pt x="359" y="281"/>
                    <a:pt x="269" y="325"/>
                    <a:pt x="155" y="325"/>
                  </a:cubicBezTo>
                  <a:lnTo>
                    <a:pt x="106" y="325"/>
                  </a:lnTo>
                  <a:lnTo>
                    <a:pt x="106" y="525"/>
                  </a:lnTo>
                  <a:lnTo>
                    <a:pt x="0" y="525"/>
                  </a:lnTo>
                  <a:lnTo>
                    <a:pt x="0" y="0"/>
                  </a:lnTo>
                  <a:lnTo>
                    <a:pt x="4" y="0"/>
                  </a:lnTo>
                  <a:close/>
                  <a:moveTo>
                    <a:pt x="106" y="244"/>
                  </a:moveTo>
                  <a:lnTo>
                    <a:pt x="143" y="244"/>
                  </a:lnTo>
                  <a:cubicBezTo>
                    <a:pt x="196" y="244"/>
                    <a:pt x="241" y="228"/>
                    <a:pt x="241" y="167"/>
                  </a:cubicBezTo>
                  <a:cubicBezTo>
                    <a:pt x="241" y="106"/>
                    <a:pt x="196" y="85"/>
                    <a:pt x="143" y="85"/>
                  </a:cubicBezTo>
                  <a:lnTo>
                    <a:pt x="106" y="85"/>
                  </a:lnTo>
                  <a:lnTo>
                    <a:pt x="106" y="2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9" name="Freeform 648"/>
            <p:cNvSpPr>
              <a:spLocks noChangeArrowheads="1"/>
            </p:cNvSpPr>
            <p:nvPr/>
          </p:nvSpPr>
          <p:spPr bwMode="auto">
            <a:xfrm>
              <a:off x="1864" y="5728"/>
              <a:ext cx="64" cy="91"/>
            </a:xfrm>
            <a:custGeom>
              <a:avLst/>
              <a:gdLst>
                <a:gd name="T0" fmla="*/ 261 w 286"/>
                <a:gd name="T1" fmla="*/ 90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7"/>
                    <a:pt x="208" y="73"/>
                    <a:pt x="171" y="73"/>
                  </a:cubicBezTo>
                  <a:cubicBezTo>
                    <a:pt x="143" y="73"/>
                    <a:pt x="110" y="81"/>
                    <a:pt x="110" y="114"/>
                  </a:cubicBezTo>
                  <a:cubicBezTo>
                    <a:pt x="110" y="175"/>
                    <a:pt x="285" y="138"/>
                    <a:pt x="285" y="277"/>
                  </a:cubicBezTo>
                  <a:cubicBezTo>
                    <a:pt x="285" y="366"/>
                    <a:pt x="204" y="403"/>
                    <a:pt x="122" y="403"/>
                  </a:cubicBezTo>
                  <a:cubicBezTo>
                    <a:pt x="86" y="403"/>
                    <a:pt x="45" y="395"/>
                    <a:pt x="8" y="387"/>
                  </a:cubicBezTo>
                  <a:lnTo>
                    <a:pt x="12" y="305"/>
                  </a:lnTo>
                  <a:cubicBezTo>
                    <a:pt x="45" y="322"/>
                    <a:pt x="77" y="330"/>
                    <a:pt x="110" y="330"/>
                  </a:cubicBezTo>
                  <a:cubicBezTo>
                    <a:pt x="134" y="330"/>
                    <a:pt x="175" y="322"/>
                    <a:pt x="175" y="281"/>
                  </a:cubicBezTo>
                  <a:cubicBezTo>
                    <a:pt x="175" y="204"/>
                    <a:pt x="0" y="257"/>
                    <a:pt x="0" y="118"/>
                  </a:cubicBezTo>
                  <a:cubicBezTo>
                    <a:pt x="0" y="37"/>
                    <a:pt x="73"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0" name="Freeform 649"/>
            <p:cNvSpPr>
              <a:spLocks noChangeArrowheads="1"/>
            </p:cNvSpPr>
            <p:nvPr/>
          </p:nvSpPr>
          <p:spPr bwMode="auto">
            <a:xfrm>
              <a:off x="1987" y="5728"/>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30 w 363"/>
                <a:gd name="T15" fmla="*/ 289 h 404"/>
                <a:gd name="T16" fmla="*/ 330 w 363"/>
                <a:gd name="T17" fmla="*/ 371 h 404"/>
                <a:gd name="T18" fmla="*/ 338 w 363"/>
                <a:gd name="T19" fmla="*/ 371 h 404"/>
                <a:gd name="T20" fmla="*/ 268 w 363"/>
                <a:gd name="T21" fmla="*/ 163 h 404"/>
                <a:gd name="T22" fmla="*/ 187 w 363"/>
                <a:gd name="T23" fmla="*/ 73 h 404"/>
                <a:gd name="T24" fmla="*/ 97 w 363"/>
                <a:gd name="T25" fmla="*/ 163 h 404"/>
                <a:gd name="T26" fmla="*/ 268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30" y="289"/>
                  </a:cubicBezTo>
                  <a:lnTo>
                    <a:pt x="330" y="371"/>
                  </a:lnTo>
                  <a:lnTo>
                    <a:pt x="338" y="371"/>
                  </a:lnTo>
                  <a:close/>
                  <a:moveTo>
                    <a:pt x="268" y="163"/>
                  </a:moveTo>
                  <a:cubicBezTo>
                    <a:pt x="264" y="114"/>
                    <a:pt x="244" y="73"/>
                    <a:pt x="187" y="73"/>
                  </a:cubicBezTo>
                  <a:cubicBezTo>
                    <a:pt x="130" y="73"/>
                    <a:pt x="102" y="114"/>
                    <a:pt x="97" y="163"/>
                  </a:cubicBezTo>
                  <a:lnTo>
                    <a:pt x="268"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1" name="Freeform 650"/>
            <p:cNvSpPr>
              <a:spLocks noChangeArrowheads="1"/>
            </p:cNvSpPr>
            <p:nvPr/>
          </p:nvSpPr>
          <p:spPr bwMode="auto">
            <a:xfrm>
              <a:off x="2086" y="5728"/>
              <a:ext cx="81" cy="89"/>
            </a:xfrm>
            <a:custGeom>
              <a:avLst/>
              <a:gdLst>
                <a:gd name="T0" fmla="*/ 9 w 360"/>
                <a:gd name="T1" fmla="*/ 8 h 396"/>
                <a:gd name="T2" fmla="*/ 102 w 360"/>
                <a:gd name="T3" fmla="*/ 8 h 396"/>
                <a:gd name="T4" fmla="*/ 102 w 360"/>
                <a:gd name="T5" fmla="*/ 61 h 396"/>
                <a:gd name="T6" fmla="*/ 102 w 360"/>
                <a:gd name="T7" fmla="*/ 61 h 396"/>
                <a:gd name="T8" fmla="*/ 228 w 360"/>
                <a:gd name="T9" fmla="*/ 0 h 396"/>
                <a:gd name="T10" fmla="*/ 359 w 360"/>
                <a:gd name="T11" fmla="*/ 151 h 396"/>
                <a:gd name="T12" fmla="*/ 359 w 360"/>
                <a:gd name="T13" fmla="*/ 395 h 396"/>
                <a:gd name="T14" fmla="*/ 257 w 360"/>
                <a:gd name="T15" fmla="*/ 395 h 396"/>
                <a:gd name="T16" fmla="*/ 257 w 360"/>
                <a:gd name="T17" fmla="*/ 187 h 396"/>
                <a:gd name="T18" fmla="*/ 192 w 360"/>
                <a:gd name="T19" fmla="*/ 77 h 396"/>
                <a:gd name="T20" fmla="*/ 102 w 360"/>
                <a:gd name="T21" fmla="*/ 204 h 396"/>
                <a:gd name="T22" fmla="*/ 102 w 360"/>
                <a:gd name="T23" fmla="*/ 391 h 396"/>
                <a:gd name="T24" fmla="*/ 0 w 360"/>
                <a:gd name="T25" fmla="*/ 391 h 396"/>
                <a:gd name="T26" fmla="*/ 0 w 360"/>
                <a:gd name="T27" fmla="*/ 8 h 396"/>
                <a:gd name="T28" fmla="*/ 9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9" y="8"/>
                  </a:moveTo>
                  <a:lnTo>
                    <a:pt x="102" y="8"/>
                  </a:lnTo>
                  <a:lnTo>
                    <a:pt x="102" y="61"/>
                  </a:lnTo>
                  <a:lnTo>
                    <a:pt x="102" y="61"/>
                  </a:lnTo>
                  <a:cubicBezTo>
                    <a:pt x="135" y="16"/>
                    <a:pt x="175" y="0"/>
                    <a:pt x="228" y="0"/>
                  </a:cubicBezTo>
                  <a:cubicBezTo>
                    <a:pt x="318" y="0"/>
                    <a:pt x="359" y="65"/>
                    <a:pt x="359" y="151"/>
                  </a:cubicBezTo>
                  <a:lnTo>
                    <a:pt x="359" y="395"/>
                  </a:lnTo>
                  <a:lnTo>
                    <a:pt x="257" y="395"/>
                  </a:lnTo>
                  <a:lnTo>
                    <a:pt x="257" y="187"/>
                  </a:lnTo>
                  <a:cubicBezTo>
                    <a:pt x="257" y="138"/>
                    <a:pt x="257" y="77"/>
                    <a:pt x="192" y="77"/>
                  </a:cubicBezTo>
                  <a:cubicBezTo>
                    <a:pt x="118" y="77"/>
                    <a:pt x="102" y="155"/>
                    <a:pt x="102" y="204"/>
                  </a:cubicBezTo>
                  <a:lnTo>
                    <a:pt x="102" y="391"/>
                  </a:lnTo>
                  <a:lnTo>
                    <a:pt x="0" y="391"/>
                  </a:lnTo>
                  <a:lnTo>
                    <a:pt x="0" y="8"/>
                  </a:lnTo>
                  <a:lnTo>
                    <a:pt x="9"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2" name="Freeform 651"/>
            <p:cNvSpPr>
              <a:spLocks noChangeArrowheads="1"/>
            </p:cNvSpPr>
            <p:nvPr/>
          </p:nvSpPr>
          <p:spPr bwMode="auto">
            <a:xfrm>
              <a:off x="2192" y="5728"/>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1 w 229"/>
                <a:gd name="T17" fmla="*/ 257 h 400"/>
                <a:gd name="T18" fmla="*/ 101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3" y="61"/>
                    <a:pt x="134" y="0"/>
                    <a:pt x="195" y="0"/>
                  </a:cubicBezTo>
                  <a:cubicBezTo>
                    <a:pt x="203" y="0"/>
                    <a:pt x="215" y="0"/>
                    <a:pt x="228" y="4"/>
                  </a:cubicBezTo>
                  <a:lnTo>
                    <a:pt x="228" y="106"/>
                  </a:lnTo>
                  <a:cubicBezTo>
                    <a:pt x="220" y="102"/>
                    <a:pt x="199" y="98"/>
                    <a:pt x="183" y="98"/>
                  </a:cubicBezTo>
                  <a:cubicBezTo>
                    <a:pt x="101" y="98"/>
                    <a:pt x="101" y="200"/>
                    <a:pt x="101" y="257"/>
                  </a:cubicBezTo>
                  <a:lnTo>
                    <a:pt x="101"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3" name="Freeform 652"/>
            <p:cNvSpPr>
              <a:spLocks noChangeArrowheads="1"/>
            </p:cNvSpPr>
            <p:nvPr/>
          </p:nvSpPr>
          <p:spPr bwMode="auto">
            <a:xfrm>
              <a:off x="2249" y="5728"/>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4"/>
                  </a:cubicBezTo>
                  <a:cubicBezTo>
                    <a:pt x="407" y="314"/>
                    <a:pt x="334" y="403"/>
                    <a:pt x="204" y="403"/>
                  </a:cubicBezTo>
                  <a:cubicBezTo>
                    <a:pt x="77" y="403"/>
                    <a:pt x="0" y="314"/>
                    <a:pt x="0" y="204"/>
                  </a:cubicBezTo>
                  <a:cubicBezTo>
                    <a:pt x="4" y="77"/>
                    <a:pt x="90" y="0"/>
                    <a:pt x="204" y="0"/>
                  </a:cubicBezTo>
                  <a:close/>
                  <a:moveTo>
                    <a:pt x="204" y="326"/>
                  </a:moveTo>
                  <a:cubicBezTo>
                    <a:pt x="281" y="326"/>
                    <a:pt x="301" y="257"/>
                    <a:pt x="301" y="191"/>
                  </a:cubicBezTo>
                  <a:cubicBezTo>
                    <a:pt x="301" y="130"/>
                    <a:pt x="269" y="77"/>
                    <a:pt x="204" y="77"/>
                  </a:cubicBezTo>
                  <a:cubicBezTo>
                    <a:pt x="138" y="77"/>
                    <a:pt x="106" y="134"/>
                    <a:pt x="106" y="191"/>
                  </a:cubicBezTo>
                  <a:cubicBezTo>
                    <a:pt x="110" y="252"/>
                    <a:pt x="130"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4" name="Freeform 653"/>
            <p:cNvSpPr>
              <a:spLocks noChangeArrowheads="1"/>
            </p:cNvSpPr>
            <p:nvPr/>
          </p:nvSpPr>
          <p:spPr bwMode="auto">
            <a:xfrm>
              <a:off x="2360" y="5690"/>
              <a:ext cx="22" cy="127"/>
            </a:xfrm>
            <a:custGeom>
              <a:avLst/>
              <a:gdLst>
                <a:gd name="T0" fmla="*/ 0 w 102"/>
                <a:gd name="T1" fmla="*/ 0 h 563"/>
                <a:gd name="T2" fmla="*/ 101 w 102"/>
                <a:gd name="T3" fmla="*/ 0 h 563"/>
                <a:gd name="T4" fmla="*/ 101 w 102"/>
                <a:gd name="T5" fmla="*/ 562 h 563"/>
                <a:gd name="T6" fmla="*/ 0 w 102"/>
                <a:gd name="T7" fmla="*/ 562 h 563"/>
                <a:gd name="T8" fmla="*/ 0 w 102"/>
                <a:gd name="T9" fmla="*/ 0 h 563"/>
              </a:gdLst>
              <a:ahLst/>
              <a:cxnLst>
                <a:cxn ang="0">
                  <a:pos x="T0" y="T1"/>
                </a:cxn>
                <a:cxn ang="0">
                  <a:pos x="T2" y="T3"/>
                </a:cxn>
                <a:cxn ang="0">
                  <a:pos x="T4" y="T5"/>
                </a:cxn>
                <a:cxn ang="0">
                  <a:pos x="T6" y="T7"/>
                </a:cxn>
                <a:cxn ang="0">
                  <a:pos x="T8" y="T9"/>
                </a:cxn>
              </a:cxnLst>
              <a:rect l="0" t="0" r="r" b="b"/>
              <a:pathLst>
                <a:path w="102" h="563">
                  <a:moveTo>
                    <a:pt x="0" y="0"/>
                  </a:moveTo>
                  <a:lnTo>
                    <a:pt x="101" y="0"/>
                  </a:lnTo>
                  <a:lnTo>
                    <a:pt x="101"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5" name="Freeform 654"/>
            <p:cNvSpPr>
              <a:spLocks noChangeArrowheads="1"/>
            </p:cNvSpPr>
            <p:nvPr/>
          </p:nvSpPr>
          <p:spPr bwMode="auto">
            <a:xfrm>
              <a:off x="2407" y="5690"/>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6" name="Freeform 655"/>
            <p:cNvSpPr>
              <a:spLocks noChangeArrowheads="1"/>
            </p:cNvSpPr>
            <p:nvPr/>
          </p:nvSpPr>
          <p:spPr bwMode="auto">
            <a:xfrm>
              <a:off x="2447" y="5728"/>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8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2" y="0"/>
                    <a:pt x="180" y="0"/>
                  </a:cubicBezTo>
                  <a:cubicBezTo>
                    <a:pt x="322" y="0"/>
                    <a:pt x="363" y="98"/>
                    <a:pt x="363" y="232"/>
                  </a:cubicBezTo>
                  <a:lnTo>
                    <a:pt x="94" y="232"/>
                  </a:lnTo>
                  <a:cubicBezTo>
                    <a:pt x="98" y="293"/>
                    <a:pt x="143" y="330"/>
                    <a:pt x="204" y="330"/>
                  </a:cubicBezTo>
                  <a:cubicBezTo>
                    <a:pt x="253" y="330"/>
                    <a:pt x="294" y="314"/>
                    <a:pt x="330" y="289"/>
                  </a:cubicBezTo>
                  <a:lnTo>
                    <a:pt x="330" y="371"/>
                  </a:lnTo>
                  <a:lnTo>
                    <a:pt x="338" y="371"/>
                  </a:lnTo>
                  <a:close/>
                  <a:moveTo>
                    <a:pt x="269" y="163"/>
                  </a:moveTo>
                  <a:cubicBezTo>
                    <a:pt x="265" y="114"/>
                    <a:pt x="245" y="73"/>
                    <a:pt x="188" y="73"/>
                  </a:cubicBezTo>
                  <a:cubicBezTo>
                    <a:pt x="131"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7" name="Freeform 656"/>
            <p:cNvSpPr>
              <a:spLocks noChangeArrowheads="1"/>
            </p:cNvSpPr>
            <p:nvPr/>
          </p:nvSpPr>
          <p:spPr bwMode="auto">
            <a:xfrm>
              <a:off x="2542" y="5690"/>
              <a:ext cx="85" cy="128"/>
            </a:xfrm>
            <a:custGeom>
              <a:avLst/>
              <a:gdLst>
                <a:gd name="T0" fmla="*/ 163 w 380"/>
                <a:gd name="T1" fmla="*/ 570 h 571"/>
                <a:gd name="T2" fmla="*/ 0 w 380"/>
                <a:gd name="T3" fmla="*/ 367 h 571"/>
                <a:gd name="T4" fmla="*/ 163 w 380"/>
                <a:gd name="T5" fmla="*/ 167 h 571"/>
                <a:gd name="T6" fmla="*/ 277 w 380"/>
                <a:gd name="T7" fmla="*/ 220 h 571"/>
                <a:gd name="T8" fmla="*/ 277 w 380"/>
                <a:gd name="T9" fmla="*/ 0 h 571"/>
                <a:gd name="T10" fmla="*/ 379 w 380"/>
                <a:gd name="T11" fmla="*/ 0 h 571"/>
                <a:gd name="T12" fmla="*/ 379 w 380"/>
                <a:gd name="T13" fmla="*/ 562 h 571"/>
                <a:gd name="T14" fmla="*/ 281 w 380"/>
                <a:gd name="T15" fmla="*/ 562 h 571"/>
                <a:gd name="T16" fmla="*/ 281 w 380"/>
                <a:gd name="T17" fmla="*/ 517 h 571"/>
                <a:gd name="T18" fmla="*/ 163 w 380"/>
                <a:gd name="T19" fmla="*/ 570 h 571"/>
                <a:gd name="T20" fmla="*/ 191 w 380"/>
                <a:gd name="T21" fmla="*/ 493 h 571"/>
                <a:gd name="T22" fmla="*/ 281 w 380"/>
                <a:gd name="T23" fmla="*/ 367 h 571"/>
                <a:gd name="T24" fmla="*/ 191 w 380"/>
                <a:gd name="T25" fmla="*/ 244 h 571"/>
                <a:gd name="T26" fmla="*/ 110 w 380"/>
                <a:gd name="T27" fmla="*/ 367 h 571"/>
                <a:gd name="T28" fmla="*/ 191 w 380"/>
                <a:gd name="T29" fmla="*/ 49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0" h="571">
                  <a:moveTo>
                    <a:pt x="163" y="570"/>
                  </a:moveTo>
                  <a:cubicBezTo>
                    <a:pt x="45" y="570"/>
                    <a:pt x="0" y="473"/>
                    <a:pt x="0" y="367"/>
                  </a:cubicBezTo>
                  <a:cubicBezTo>
                    <a:pt x="0" y="262"/>
                    <a:pt x="45" y="167"/>
                    <a:pt x="163" y="167"/>
                  </a:cubicBezTo>
                  <a:cubicBezTo>
                    <a:pt x="212" y="167"/>
                    <a:pt x="248" y="183"/>
                    <a:pt x="277" y="220"/>
                  </a:cubicBezTo>
                  <a:lnTo>
                    <a:pt x="277" y="0"/>
                  </a:lnTo>
                  <a:lnTo>
                    <a:pt x="379" y="0"/>
                  </a:lnTo>
                  <a:lnTo>
                    <a:pt x="379" y="562"/>
                  </a:lnTo>
                  <a:lnTo>
                    <a:pt x="281" y="562"/>
                  </a:lnTo>
                  <a:lnTo>
                    <a:pt x="281" y="517"/>
                  </a:lnTo>
                  <a:cubicBezTo>
                    <a:pt x="248" y="554"/>
                    <a:pt x="208" y="570"/>
                    <a:pt x="163" y="570"/>
                  </a:cubicBezTo>
                  <a:close/>
                  <a:moveTo>
                    <a:pt x="191" y="493"/>
                  </a:moveTo>
                  <a:cubicBezTo>
                    <a:pt x="256" y="493"/>
                    <a:pt x="281" y="424"/>
                    <a:pt x="281" y="367"/>
                  </a:cubicBezTo>
                  <a:cubicBezTo>
                    <a:pt x="281" y="314"/>
                    <a:pt x="256" y="244"/>
                    <a:pt x="191" y="244"/>
                  </a:cubicBezTo>
                  <a:cubicBezTo>
                    <a:pt x="126" y="244"/>
                    <a:pt x="110" y="314"/>
                    <a:pt x="110" y="367"/>
                  </a:cubicBezTo>
                  <a:cubicBezTo>
                    <a:pt x="106" y="419"/>
                    <a:pt x="122" y="493"/>
                    <a:pt x="191" y="49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8" name="Freeform 657"/>
            <p:cNvSpPr>
              <a:spLocks noChangeArrowheads="1"/>
            </p:cNvSpPr>
            <p:nvPr/>
          </p:nvSpPr>
          <p:spPr bwMode="auto">
            <a:xfrm>
              <a:off x="2699" y="5692"/>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9" name="Freeform 658"/>
            <p:cNvSpPr>
              <a:spLocks noChangeArrowheads="1"/>
            </p:cNvSpPr>
            <p:nvPr/>
          </p:nvSpPr>
          <p:spPr bwMode="auto">
            <a:xfrm>
              <a:off x="2745" y="5728"/>
              <a:ext cx="80" cy="89"/>
            </a:xfrm>
            <a:custGeom>
              <a:avLst/>
              <a:gdLst>
                <a:gd name="T0" fmla="*/ 8 w 359"/>
                <a:gd name="T1" fmla="*/ 8 h 396"/>
                <a:gd name="T2" fmla="*/ 101 w 359"/>
                <a:gd name="T3" fmla="*/ 8 h 396"/>
                <a:gd name="T4" fmla="*/ 101 w 359"/>
                <a:gd name="T5" fmla="*/ 61 h 396"/>
                <a:gd name="T6" fmla="*/ 101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1 w 359"/>
                <a:gd name="T21" fmla="*/ 204 h 396"/>
                <a:gd name="T22" fmla="*/ 101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1" y="8"/>
                  </a:lnTo>
                  <a:lnTo>
                    <a:pt x="101" y="61"/>
                  </a:lnTo>
                  <a:lnTo>
                    <a:pt x="101"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1" y="155"/>
                    <a:pt x="101" y="204"/>
                  </a:cubicBezTo>
                  <a:lnTo>
                    <a:pt x="101"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0" name="Freeform 659"/>
            <p:cNvSpPr>
              <a:spLocks noChangeArrowheads="1"/>
            </p:cNvSpPr>
            <p:nvPr/>
          </p:nvSpPr>
          <p:spPr bwMode="auto">
            <a:xfrm>
              <a:off x="2896" y="5690"/>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4 h 563"/>
                <a:gd name="T18" fmla="*/ 192 w 360"/>
                <a:gd name="T19" fmla="*/ 244 h 563"/>
                <a:gd name="T20" fmla="*/ 102 w 360"/>
                <a:gd name="T21" fmla="*/ 371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1"/>
                    <a:pt x="175" y="167"/>
                    <a:pt x="228" y="167"/>
                  </a:cubicBezTo>
                  <a:cubicBezTo>
                    <a:pt x="318" y="167"/>
                    <a:pt x="359" y="232"/>
                    <a:pt x="359" y="318"/>
                  </a:cubicBezTo>
                  <a:lnTo>
                    <a:pt x="359" y="562"/>
                  </a:lnTo>
                  <a:lnTo>
                    <a:pt x="257" y="562"/>
                  </a:lnTo>
                  <a:lnTo>
                    <a:pt x="257" y="354"/>
                  </a:lnTo>
                  <a:cubicBezTo>
                    <a:pt x="257" y="305"/>
                    <a:pt x="257" y="244"/>
                    <a:pt x="192" y="244"/>
                  </a:cubicBezTo>
                  <a:cubicBezTo>
                    <a:pt x="118" y="244"/>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1" name="Freeform 660"/>
            <p:cNvSpPr>
              <a:spLocks noChangeArrowheads="1"/>
            </p:cNvSpPr>
            <p:nvPr/>
          </p:nvSpPr>
          <p:spPr bwMode="auto">
            <a:xfrm>
              <a:off x="2995" y="572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2" name="Freeform 661"/>
            <p:cNvSpPr>
              <a:spLocks noChangeArrowheads="1"/>
            </p:cNvSpPr>
            <p:nvPr/>
          </p:nvSpPr>
          <p:spPr bwMode="auto">
            <a:xfrm>
              <a:off x="3090" y="5728"/>
              <a:ext cx="78" cy="91"/>
            </a:xfrm>
            <a:custGeom>
              <a:avLst/>
              <a:gdLst>
                <a:gd name="T0" fmla="*/ 41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6 w 347"/>
                <a:gd name="T23" fmla="*/ 179 h 404"/>
                <a:gd name="T24" fmla="*/ 196 w 347"/>
                <a:gd name="T25" fmla="*/ 155 h 404"/>
                <a:gd name="T26" fmla="*/ 253 w 347"/>
                <a:gd name="T27" fmla="*/ 155 h 404"/>
                <a:gd name="T28" fmla="*/ 167 w 347"/>
                <a:gd name="T29" fmla="*/ 73 h 404"/>
                <a:gd name="T30" fmla="*/ 49 w 347"/>
                <a:gd name="T31" fmla="*/ 114 h 404"/>
                <a:gd name="T32" fmla="*/ 41 w 347"/>
                <a:gd name="T33" fmla="*/ 28 h 404"/>
                <a:gd name="T34" fmla="*/ 159 w 347"/>
                <a:gd name="T35" fmla="*/ 330 h 404"/>
                <a:gd name="T36" fmla="*/ 228 w 347"/>
                <a:gd name="T37" fmla="*/ 297 h 404"/>
                <a:gd name="T38" fmla="*/ 249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2" y="12"/>
                    <a:pt x="131" y="0"/>
                    <a:pt x="175" y="0"/>
                  </a:cubicBezTo>
                  <a:cubicBezTo>
                    <a:pt x="294" y="0"/>
                    <a:pt x="342" y="49"/>
                    <a:pt x="342" y="163"/>
                  </a:cubicBezTo>
                  <a:lnTo>
                    <a:pt x="342" y="212"/>
                  </a:lnTo>
                  <a:cubicBezTo>
                    <a:pt x="342" y="252"/>
                    <a:pt x="342" y="281"/>
                    <a:pt x="342" y="309"/>
                  </a:cubicBezTo>
                  <a:cubicBezTo>
                    <a:pt x="342" y="338"/>
                    <a:pt x="346" y="366"/>
                    <a:pt x="346" y="395"/>
                  </a:cubicBezTo>
                  <a:lnTo>
                    <a:pt x="257" y="395"/>
                  </a:lnTo>
                  <a:cubicBezTo>
                    <a:pt x="253" y="375"/>
                    <a:pt x="253" y="350"/>
                    <a:pt x="253" y="338"/>
                  </a:cubicBezTo>
                  <a:lnTo>
                    <a:pt x="253" y="338"/>
                  </a:lnTo>
                  <a:cubicBezTo>
                    <a:pt x="228" y="379"/>
                    <a:pt x="180" y="403"/>
                    <a:pt x="135" y="403"/>
                  </a:cubicBezTo>
                  <a:cubicBezTo>
                    <a:pt x="66" y="403"/>
                    <a:pt x="0" y="362"/>
                    <a:pt x="0" y="289"/>
                  </a:cubicBezTo>
                  <a:cubicBezTo>
                    <a:pt x="0" y="232"/>
                    <a:pt x="29" y="200"/>
                    <a:pt x="66" y="179"/>
                  </a:cubicBezTo>
                  <a:cubicBezTo>
                    <a:pt x="102" y="159"/>
                    <a:pt x="155" y="155"/>
                    <a:pt x="196" y="155"/>
                  </a:cubicBezTo>
                  <a:lnTo>
                    <a:pt x="253" y="155"/>
                  </a:lnTo>
                  <a:cubicBezTo>
                    <a:pt x="253" y="94"/>
                    <a:pt x="224" y="73"/>
                    <a:pt x="167" y="73"/>
                  </a:cubicBezTo>
                  <a:cubicBezTo>
                    <a:pt x="127" y="73"/>
                    <a:pt x="82" y="90"/>
                    <a:pt x="49" y="114"/>
                  </a:cubicBezTo>
                  <a:lnTo>
                    <a:pt x="41" y="28"/>
                  </a:lnTo>
                  <a:close/>
                  <a:moveTo>
                    <a:pt x="159" y="330"/>
                  </a:moveTo>
                  <a:cubicBezTo>
                    <a:pt x="192" y="330"/>
                    <a:pt x="211" y="318"/>
                    <a:pt x="228" y="297"/>
                  </a:cubicBezTo>
                  <a:cubicBezTo>
                    <a:pt x="244" y="277"/>
                    <a:pt x="249" y="248"/>
                    <a:pt x="249" y="216"/>
                  </a:cubicBezTo>
                  <a:lnTo>
                    <a:pt x="204" y="216"/>
                  </a:lnTo>
                  <a:cubicBezTo>
                    <a:pt x="159" y="216"/>
                    <a:pt x="94" y="224"/>
                    <a:pt x="94" y="281"/>
                  </a:cubicBezTo>
                  <a:cubicBezTo>
                    <a:pt x="98" y="314"/>
                    <a:pt x="127"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3" name="Freeform 662"/>
            <p:cNvSpPr>
              <a:spLocks noChangeArrowheads="1"/>
            </p:cNvSpPr>
            <p:nvPr/>
          </p:nvSpPr>
          <p:spPr bwMode="auto">
            <a:xfrm>
              <a:off x="3190" y="5690"/>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4" name="Freeform 663"/>
            <p:cNvSpPr>
              <a:spLocks noChangeArrowheads="1"/>
            </p:cNvSpPr>
            <p:nvPr/>
          </p:nvSpPr>
          <p:spPr bwMode="auto">
            <a:xfrm>
              <a:off x="3228" y="5705"/>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3"/>
                  </a:lnTo>
                  <a:lnTo>
                    <a:pt x="175" y="0"/>
                  </a:lnTo>
                  <a:lnTo>
                    <a:pt x="175" y="110"/>
                  </a:lnTo>
                  <a:lnTo>
                    <a:pt x="265" y="110"/>
                  </a:lnTo>
                  <a:lnTo>
                    <a:pt x="265" y="183"/>
                  </a:lnTo>
                  <a:lnTo>
                    <a:pt x="175" y="183"/>
                  </a:lnTo>
                  <a:lnTo>
                    <a:pt x="175" y="363"/>
                  </a:lnTo>
                  <a:cubicBezTo>
                    <a:pt x="175" y="395"/>
                    <a:pt x="183" y="428"/>
                    <a:pt x="224" y="428"/>
                  </a:cubicBezTo>
                  <a:cubicBezTo>
                    <a:pt x="240" y="428"/>
                    <a:pt x="261" y="424"/>
                    <a:pt x="269" y="416"/>
                  </a:cubicBezTo>
                  <a:lnTo>
                    <a:pt x="273" y="497"/>
                  </a:lnTo>
                  <a:cubicBezTo>
                    <a:pt x="253" y="501"/>
                    <a:pt x="228" y="505"/>
                    <a:pt x="200" y="505"/>
                  </a:cubicBezTo>
                  <a:cubicBezTo>
                    <a:pt x="122" y="505"/>
                    <a:pt x="78" y="456"/>
                    <a:pt x="78" y="379"/>
                  </a:cubicBezTo>
                  <a:lnTo>
                    <a:pt x="78"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5" name="Freeform 664"/>
            <p:cNvSpPr>
              <a:spLocks noChangeArrowheads="1"/>
            </p:cNvSpPr>
            <p:nvPr/>
          </p:nvSpPr>
          <p:spPr bwMode="auto">
            <a:xfrm>
              <a:off x="3302" y="5690"/>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8 h 563"/>
                <a:gd name="T12" fmla="*/ 358 w 359"/>
                <a:gd name="T13" fmla="*/ 562 h 563"/>
                <a:gd name="T14" fmla="*/ 256 w 359"/>
                <a:gd name="T15" fmla="*/ 562 h 563"/>
                <a:gd name="T16" fmla="*/ 256 w 359"/>
                <a:gd name="T17" fmla="*/ 354 h 563"/>
                <a:gd name="T18" fmla="*/ 191 w 359"/>
                <a:gd name="T19" fmla="*/ 244 h 563"/>
                <a:gd name="T20" fmla="*/ 102 w 359"/>
                <a:gd name="T21" fmla="*/ 371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7" y="167"/>
                    <a:pt x="358" y="232"/>
                    <a:pt x="358" y="318"/>
                  </a:cubicBezTo>
                  <a:lnTo>
                    <a:pt x="358" y="562"/>
                  </a:lnTo>
                  <a:lnTo>
                    <a:pt x="256" y="562"/>
                  </a:lnTo>
                  <a:lnTo>
                    <a:pt x="256" y="354"/>
                  </a:lnTo>
                  <a:cubicBezTo>
                    <a:pt x="256" y="305"/>
                    <a:pt x="256" y="244"/>
                    <a:pt x="191" y="244"/>
                  </a:cubicBezTo>
                  <a:cubicBezTo>
                    <a:pt x="118" y="244"/>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6" name="Freeform 665"/>
            <p:cNvSpPr>
              <a:spLocks noChangeArrowheads="1"/>
            </p:cNvSpPr>
            <p:nvPr/>
          </p:nvSpPr>
          <p:spPr bwMode="auto">
            <a:xfrm>
              <a:off x="3401" y="5728"/>
              <a:ext cx="66" cy="91"/>
            </a:xfrm>
            <a:custGeom>
              <a:avLst/>
              <a:gdLst>
                <a:gd name="T0" fmla="*/ 276 w 294"/>
                <a:gd name="T1" fmla="*/ 90 h 404"/>
                <a:gd name="T2" fmla="*/ 207 w 294"/>
                <a:gd name="T3" fmla="*/ 77 h 404"/>
                <a:gd name="T4" fmla="*/ 105 w 294"/>
                <a:gd name="T5" fmla="*/ 200 h 404"/>
                <a:gd name="T6" fmla="*/ 211 w 294"/>
                <a:gd name="T7" fmla="*/ 326 h 404"/>
                <a:gd name="T8" fmla="*/ 289 w 294"/>
                <a:gd name="T9" fmla="*/ 309 h 404"/>
                <a:gd name="T10" fmla="*/ 293 w 294"/>
                <a:gd name="T11" fmla="*/ 391 h 404"/>
                <a:gd name="T12" fmla="*/ 191 w 294"/>
                <a:gd name="T13" fmla="*/ 403 h 404"/>
                <a:gd name="T14" fmla="*/ 0 w 294"/>
                <a:gd name="T15" fmla="*/ 200 h 404"/>
                <a:gd name="T16" fmla="*/ 187 w 294"/>
                <a:gd name="T17" fmla="*/ 0 h 404"/>
                <a:gd name="T18" fmla="*/ 285 w 294"/>
                <a:gd name="T19" fmla="*/ 12 h 404"/>
                <a:gd name="T20" fmla="*/ 276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6" y="90"/>
                  </a:moveTo>
                  <a:cubicBezTo>
                    <a:pt x="260" y="81"/>
                    <a:pt x="240" y="77"/>
                    <a:pt x="207" y="77"/>
                  </a:cubicBezTo>
                  <a:cubicBezTo>
                    <a:pt x="146" y="77"/>
                    <a:pt x="105" y="126"/>
                    <a:pt x="105" y="200"/>
                  </a:cubicBezTo>
                  <a:cubicBezTo>
                    <a:pt x="105" y="269"/>
                    <a:pt x="138" y="326"/>
                    <a:pt x="211" y="326"/>
                  </a:cubicBezTo>
                  <a:cubicBezTo>
                    <a:pt x="240" y="326"/>
                    <a:pt x="272" y="314"/>
                    <a:pt x="289" y="309"/>
                  </a:cubicBezTo>
                  <a:lnTo>
                    <a:pt x="293" y="391"/>
                  </a:lnTo>
                  <a:cubicBezTo>
                    <a:pt x="264" y="399"/>
                    <a:pt x="232" y="403"/>
                    <a:pt x="191" y="403"/>
                  </a:cubicBezTo>
                  <a:cubicBezTo>
                    <a:pt x="65" y="403"/>
                    <a:pt x="0" y="318"/>
                    <a:pt x="0" y="200"/>
                  </a:cubicBezTo>
                  <a:cubicBezTo>
                    <a:pt x="0" y="90"/>
                    <a:pt x="65" y="0"/>
                    <a:pt x="187" y="0"/>
                  </a:cubicBezTo>
                  <a:cubicBezTo>
                    <a:pt x="228" y="0"/>
                    <a:pt x="256" y="4"/>
                    <a:pt x="285" y="12"/>
                  </a:cubicBezTo>
                  <a:lnTo>
                    <a:pt x="276"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7" name="Freeform 666"/>
            <p:cNvSpPr>
              <a:spLocks noChangeArrowheads="1"/>
            </p:cNvSpPr>
            <p:nvPr/>
          </p:nvSpPr>
          <p:spPr bwMode="auto">
            <a:xfrm>
              <a:off x="3478" y="5728"/>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6 w 347"/>
                <a:gd name="T29" fmla="*/ 73 h 404"/>
                <a:gd name="T30" fmla="*/ 48 w 347"/>
                <a:gd name="T31" fmla="*/ 114 h 404"/>
                <a:gd name="T32" fmla="*/ 40 w 347"/>
                <a:gd name="T33" fmla="*/ 28 h 404"/>
                <a:gd name="T34" fmla="*/ 158 w 347"/>
                <a:gd name="T35" fmla="*/ 330 h 404"/>
                <a:gd name="T36" fmla="*/ 228 w 347"/>
                <a:gd name="T37" fmla="*/ 297 h 404"/>
                <a:gd name="T38" fmla="*/ 248 w 347"/>
                <a:gd name="T39" fmla="*/ 216 h 404"/>
                <a:gd name="T40" fmla="*/ 203 w 347"/>
                <a:gd name="T41" fmla="*/ 216 h 404"/>
                <a:gd name="T42" fmla="*/ 93 w 347"/>
                <a:gd name="T43" fmla="*/ 281 h 404"/>
                <a:gd name="T44" fmla="*/ 158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5"/>
                    <a:pt x="252" y="350"/>
                    <a:pt x="252" y="338"/>
                  </a:cubicBezTo>
                  <a:lnTo>
                    <a:pt x="252" y="338"/>
                  </a:lnTo>
                  <a:cubicBezTo>
                    <a:pt x="228" y="379"/>
                    <a:pt x="179" y="403"/>
                    <a:pt x="134" y="403"/>
                  </a:cubicBezTo>
                  <a:cubicBezTo>
                    <a:pt x="65" y="403"/>
                    <a:pt x="0" y="362"/>
                    <a:pt x="0" y="289"/>
                  </a:cubicBezTo>
                  <a:cubicBezTo>
                    <a:pt x="0" y="232"/>
                    <a:pt x="28" y="200"/>
                    <a:pt x="65" y="179"/>
                  </a:cubicBezTo>
                  <a:cubicBezTo>
                    <a:pt x="101" y="159"/>
                    <a:pt x="154" y="155"/>
                    <a:pt x="195" y="155"/>
                  </a:cubicBezTo>
                  <a:lnTo>
                    <a:pt x="252" y="155"/>
                  </a:lnTo>
                  <a:cubicBezTo>
                    <a:pt x="252" y="94"/>
                    <a:pt x="223" y="73"/>
                    <a:pt x="166" y="73"/>
                  </a:cubicBezTo>
                  <a:cubicBezTo>
                    <a:pt x="126" y="73"/>
                    <a:pt x="81" y="90"/>
                    <a:pt x="48" y="114"/>
                  </a:cubicBezTo>
                  <a:lnTo>
                    <a:pt x="40" y="28"/>
                  </a:lnTo>
                  <a:close/>
                  <a:moveTo>
                    <a:pt x="158" y="330"/>
                  </a:moveTo>
                  <a:cubicBezTo>
                    <a:pt x="191" y="330"/>
                    <a:pt x="211" y="318"/>
                    <a:pt x="228" y="297"/>
                  </a:cubicBezTo>
                  <a:cubicBezTo>
                    <a:pt x="244" y="277"/>
                    <a:pt x="248" y="248"/>
                    <a:pt x="248" y="216"/>
                  </a:cubicBezTo>
                  <a:lnTo>
                    <a:pt x="203" y="216"/>
                  </a:lnTo>
                  <a:cubicBezTo>
                    <a:pt x="158" y="216"/>
                    <a:pt x="93" y="224"/>
                    <a:pt x="93" y="281"/>
                  </a:cubicBezTo>
                  <a:cubicBezTo>
                    <a:pt x="93" y="314"/>
                    <a:pt x="122" y="330"/>
                    <a:pt x="158"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8" name="Freeform 667"/>
            <p:cNvSpPr>
              <a:spLocks noChangeArrowheads="1"/>
            </p:cNvSpPr>
            <p:nvPr/>
          </p:nvSpPr>
          <p:spPr bwMode="auto">
            <a:xfrm>
              <a:off x="3577" y="5728"/>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9" name="Freeform 668"/>
            <p:cNvSpPr>
              <a:spLocks noChangeArrowheads="1"/>
            </p:cNvSpPr>
            <p:nvPr/>
          </p:nvSpPr>
          <p:spPr bwMode="auto">
            <a:xfrm>
              <a:off x="3634" y="5728"/>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1 h 404"/>
                <a:gd name="T18" fmla="*/ 338 w 363"/>
                <a:gd name="T19" fmla="*/ 371 h 404"/>
                <a:gd name="T20" fmla="*/ 272 w 363"/>
                <a:gd name="T21" fmla="*/ 163 h 404"/>
                <a:gd name="T22" fmla="*/ 191 w 363"/>
                <a:gd name="T23" fmla="*/ 73 h 404"/>
                <a:gd name="T24" fmla="*/ 101 w 363"/>
                <a:gd name="T25" fmla="*/ 163 h 404"/>
                <a:gd name="T26" fmla="*/ 272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29" y="289"/>
                  </a:cubicBezTo>
                  <a:lnTo>
                    <a:pt x="329" y="371"/>
                  </a:lnTo>
                  <a:lnTo>
                    <a:pt x="338" y="371"/>
                  </a:lnTo>
                  <a:close/>
                  <a:moveTo>
                    <a:pt x="272" y="163"/>
                  </a:moveTo>
                  <a:cubicBezTo>
                    <a:pt x="268" y="114"/>
                    <a:pt x="248" y="73"/>
                    <a:pt x="191" y="73"/>
                  </a:cubicBezTo>
                  <a:cubicBezTo>
                    <a:pt x="134" y="73"/>
                    <a:pt x="105" y="114"/>
                    <a:pt x="101" y="163"/>
                  </a:cubicBezTo>
                  <a:lnTo>
                    <a:pt x="272"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0" name="Freeform 669"/>
            <p:cNvSpPr>
              <a:spLocks noChangeArrowheads="1"/>
            </p:cNvSpPr>
            <p:nvPr/>
          </p:nvSpPr>
          <p:spPr bwMode="auto">
            <a:xfrm>
              <a:off x="410" y="5931"/>
              <a:ext cx="85" cy="125"/>
            </a:xfrm>
            <a:custGeom>
              <a:avLst/>
              <a:gdLst>
                <a:gd name="T0" fmla="*/ 98 w 380"/>
                <a:gd name="T1" fmla="*/ 12 h 555"/>
                <a:gd name="T2" fmla="*/ 98 w 380"/>
                <a:gd name="T3" fmla="*/ 65 h 555"/>
                <a:gd name="T4" fmla="*/ 216 w 380"/>
                <a:gd name="T5" fmla="*/ 0 h 555"/>
                <a:gd name="T6" fmla="*/ 379 w 380"/>
                <a:gd name="T7" fmla="*/ 199 h 555"/>
                <a:gd name="T8" fmla="*/ 216 w 380"/>
                <a:gd name="T9" fmla="*/ 403 h 555"/>
                <a:gd name="T10" fmla="*/ 102 w 380"/>
                <a:gd name="T11" fmla="*/ 350 h 555"/>
                <a:gd name="T12" fmla="*/ 102 w 380"/>
                <a:gd name="T13" fmla="*/ 554 h 555"/>
                <a:gd name="T14" fmla="*/ 0 w 380"/>
                <a:gd name="T15" fmla="*/ 554 h 555"/>
                <a:gd name="T16" fmla="*/ 0 w 380"/>
                <a:gd name="T17" fmla="*/ 12 h 555"/>
                <a:gd name="T18" fmla="*/ 98 w 380"/>
                <a:gd name="T19" fmla="*/ 12 h 555"/>
                <a:gd name="T20" fmla="*/ 102 w 380"/>
                <a:gd name="T21" fmla="*/ 203 h 555"/>
                <a:gd name="T22" fmla="*/ 192 w 380"/>
                <a:gd name="T23" fmla="*/ 330 h 555"/>
                <a:gd name="T24" fmla="*/ 277 w 380"/>
                <a:gd name="T25" fmla="*/ 203 h 555"/>
                <a:gd name="T26" fmla="*/ 196 w 380"/>
                <a:gd name="T27" fmla="*/ 81 h 555"/>
                <a:gd name="T28" fmla="*/ 102 w 380"/>
                <a:gd name="T29" fmla="*/ 20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0" h="555">
                  <a:moveTo>
                    <a:pt x="98" y="12"/>
                  </a:moveTo>
                  <a:lnTo>
                    <a:pt x="98" y="65"/>
                  </a:lnTo>
                  <a:cubicBezTo>
                    <a:pt x="122" y="28"/>
                    <a:pt x="159" y="0"/>
                    <a:pt x="216" y="0"/>
                  </a:cubicBezTo>
                  <a:cubicBezTo>
                    <a:pt x="334" y="0"/>
                    <a:pt x="379" y="93"/>
                    <a:pt x="379" y="199"/>
                  </a:cubicBezTo>
                  <a:cubicBezTo>
                    <a:pt x="379" y="305"/>
                    <a:pt x="334" y="403"/>
                    <a:pt x="216" y="403"/>
                  </a:cubicBezTo>
                  <a:cubicBezTo>
                    <a:pt x="175" y="403"/>
                    <a:pt x="139" y="391"/>
                    <a:pt x="102" y="350"/>
                  </a:cubicBezTo>
                  <a:lnTo>
                    <a:pt x="102" y="554"/>
                  </a:lnTo>
                  <a:lnTo>
                    <a:pt x="0" y="554"/>
                  </a:lnTo>
                  <a:lnTo>
                    <a:pt x="0" y="12"/>
                  </a:lnTo>
                  <a:lnTo>
                    <a:pt x="98" y="12"/>
                  </a:lnTo>
                  <a:close/>
                  <a:moveTo>
                    <a:pt x="102" y="203"/>
                  </a:moveTo>
                  <a:cubicBezTo>
                    <a:pt x="102" y="256"/>
                    <a:pt x="122" y="330"/>
                    <a:pt x="192" y="330"/>
                  </a:cubicBezTo>
                  <a:cubicBezTo>
                    <a:pt x="257" y="330"/>
                    <a:pt x="277" y="256"/>
                    <a:pt x="277" y="203"/>
                  </a:cubicBezTo>
                  <a:cubicBezTo>
                    <a:pt x="277" y="150"/>
                    <a:pt x="261" y="81"/>
                    <a:pt x="196" y="81"/>
                  </a:cubicBezTo>
                  <a:cubicBezTo>
                    <a:pt x="126" y="81"/>
                    <a:pt x="102" y="146"/>
                    <a:pt x="102" y="20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1" name="Freeform 670"/>
            <p:cNvSpPr>
              <a:spLocks noChangeArrowheads="1"/>
            </p:cNvSpPr>
            <p:nvPr/>
          </p:nvSpPr>
          <p:spPr bwMode="auto">
            <a:xfrm>
              <a:off x="515" y="5893"/>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2" name="Freeform 671"/>
            <p:cNvSpPr>
              <a:spLocks noChangeArrowheads="1"/>
            </p:cNvSpPr>
            <p:nvPr/>
          </p:nvSpPr>
          <p:spPr bwMode="auto">
            <a:xfrm>
              <a:off x="556" y="5932"/>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6 w 347"/>
                <a:gd name="T29" fmla="*/ 73 h 404"/>
                <a:gd name="T30" fmla="*/ 48 w 347"/>
                <a:gd name="T31" fmla="*/ 114 h 404"/>
                <a:gd name="T32" fmla="*/ 40 w 347"/>
                <a:gd name="T33" fmla="*/ 28 h 404"/>
                <a:gd name="T34" fmla="*/ 154 w 347"/>
                <a:gd name="T35" fmla="*/ 330 h 404"/>
                <a:gd name="T36" fmla="*/ 223 w 347"/>
                <a:gd name="T37" fmla="*/ 297 h 404"/>
                <a:gd name="T38" fmla="*/ 244 w 347"/>
                <a:gd name="T39" fmla="*/ 216 h 404"/>
                <a:gd name="T40" fmla="*/ 199 w 347"/>
                <a:gd name="T41" fmla="*/ 216 h 404"/>
                <a:gd name="T42" fmla="*/ 89 w 347"/>
                <a:gd name="T43" fmla="*/ 281 h 404"/>
                <a:gd name="T44" fmla="*/ 154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1" y="159"/>
                    <a:pt x="154" y="155"/>
                    <a:pt x="195" y="155"/>
                  </a:cubicBezTo>
                  <a:lnTo>
                    <a:pt x="252" y="155"/>
                  </a:lnTo>
                  <a:cubicBezTo>
                    <a:pt x="252" y="93"/>
                    <a:pt x="223" y="73"/>
                    <a:pt x="166" y="73"/>
                  </a:cubicBezTo>
                  <a:cubicBezTo>
                    <a:pt x="126" y="73"/>
                    <a:pt x="81" y="89"/>
                    <a:pt x="48" y="114"/>
                  </a:cubicBezTo>
                  <a:lnTo>
                    <a:pt x="40" y="28"/>
                  </a:lnTo>
                  <a:close/>
                  <a:moveTo>
                    <a:pt x="154" y="330"/>
                  </a:moveTo>
                  <a:cubicBezTo>
                    <a:pt x="187" y="330"/>
                    <a:pt x="207" y="317"/>
                    <a:pt x="223" y="297"/>
                  </a:cubicBezTo>
                  <a:cubicBezTo>
                    <a:pt x="240" y="277"/>
                    <a:pt x="244" y="248"/>
                    <a:pt x="244" y="216"/>
                  </a:cubicBezTo>
                  <a:lnTo>
                    <a:pt x="199" y="216"/>
                  </a:lnTo>
                  <a:cubicBezTo>
                    <a:pt x="154" y="216"/>
                    <a:pt x="89" y="224"/>
                    <a:pt x="89" y="281"/>
                  </a:cubicBezTo>
                  <a:cubicBezTo>
                    <a:pt x="93" y="313"/>
                    <a:pt x="122" y="330"/>
                    <a:pt x="154"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3" name="Freeform 672"/>
            <p:cNvSpPr>
              <a:spLocks noChangeArrowheads="1"/>
            </p:cNvSpPr>
            <p:nvPr/>
          </p:nvSpPr>
          <p:spPr bwMode="auto">
            <a:xfrm>
              <a:off x="654" y="5932"/>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7 w 359"/>
                <a:gd name="T15" fmla="*/ 395 h 396"/>
                <a:gd name="T16" fmla="*/ 257 w 359"/>
                <a:gd name="T17" fmla="*/ 187 h 396"/>
                <a:gd name="T18" fmla="*/ 192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5" y="16"/>
                    <a:pt x="175" y="0"/>
                    <a:pt x="228" y="0"/>
                  </a:cubicBezTo>
                  <a:cubicBezTo>
                    <a:pt x="318" y="0"/>
                    <a:pt x="358" y="65"/>
                    <a:pt x="358" y="150"/>
                  </a:cubicBezTo>
                  <a:lnTo>
                    <a:pt x="358" y="395"/>
                  </a:lnTo>
                  <a:lnTo>
                    <a:pt x="257" y="395"/>
                  </a:lnTo>
                  <a:lnTo>
                    <a:pt x="257" y="187"/>
                  </a:lnTo>
                  <a:cubicBezTo>
                    <a:pt x="257" y="138"/>
                    <a:pt x="257" y="77"/>
                    <a:pt x="192"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4" name="Freeform 673"/>
            <p:cNvSpPr>
              <a:spLocks noChangeArrowheads="1"/>
            </p:cNvSpPr>
            <p:nvPr/>
          </p:nvSpPr>
          <p:spPr bwMode="auto">
            <a:xfrm>
              <a:off x="752" y="5931"/>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5" y="395"/>
                    <a:pt x="8" y="387"/>
                  </a:cubicBezTo>
                  <a:lnTo>
                    <a:pt x="12" y="305"/>
                  </a:lnTo>
                  <a:cubicBezTo>
                    <a:pt x="45" y="321"/>
                    <a:pt x="77" y="330"/>
                    <a:pt x="110" y="330"/>
                  </a:cubicBezTo>
                  <a:cubicBezTo>
                    <a:pt x="134" y="330"/>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5" name="Freeform 674"/>
            <p:cNvSpPr>
              <a:spLocks noChangeArrowheads="1"/>
            </p:cNvSpPr>
            <p:nvPr/>
          </p:nvSpPr>
          <p:spPr bwMode="auto">
            <a:xfrm>
              <a:off x="408" y="6168"/>
              <a:ext cx="76" cy="122"/>
            </a:xfrm>
            <a:custGeom>
              <a:avLst/>
              <a:gdLst>
                <a:gd name="T0" fmla="*/ 297 w 339"/>
                <a:gd name="T1" fmla="*/ 106 h 543"/>
                <a:gd name="T2" fmla="*/ 191 w 339"/>
                <a:gd name="T3" fmla="*/ 82 h 543"/>
                <a:gd name="T4" fmla="*/ 110 w 339"/>
                <a:gd name="T5" fmla="*/ 155 h 543"/>
                <a:gd name="T6" fmla="*/ 338 w 339"/>
                <a:gd name="T7" fmla="*/ 383 h 543"/>
                <a:gd name="T8" fmla="*/ 143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10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8" y="82"/>
                    <a:pt x="191" y="82"/>
                  </a:cubicBezTo>
                  <a:cubicBezTo>
                    <a:pt x="155" y="82"/>
                    <a:pt x="110" y="98"/>
                    <a:pt x="110" y="155"/>
                  </a:cubicBezTo>
                  <a:cubicBezTo>
                    <a:pt x="110" y="245"/>
                    <a:pt x="338" y="208"/>
                    <a:pt x="338" y="383"/>
                  </a:cubicBezTo>
                  <a:cubicBezTo>
                    <a:pt x="338" y="497"/>
                    <a:pt x="248" y="542"/>
                    <a:pt x="143" y="542"/>
                  </a:cubicBezTo>
                  <a:cubicBezTo>
                    <a:pt x="86" y="542"/>
                    <a:pt x="61" y="534"/>
                    <a:pt x="8" y="521"/>
                  </a:cubicBezTo>
                  <a:lnTo>
                    <a:pt x="16" y="428"/>
                  </a:lnTo>
                  <a:cubicBezTo>
                    <a:pt x="53" y="448"/>
                    <a:pt x="93" y="460"/>
                    <a:pt x="134" y="460"/>
                  </a:cubicBezTo>
                  <a:cubicBezTo>
                    <a:pt x="174" y="460"/>
                    <a:pt x="228" y="440"/>
                    <a:pt x="228" y="391"/>
                  </a:cubicBezTo>
                  <a:cubicBezTo>
                    <a:pt x="228" y="293"/>
                    <a:pt x="0" y="334"/>
                    <a:pt x="0" y="159"/>
                  </a:cubicBezTo>
                  <a:cubicBezTo>
                    <a:pt x="0" y="41"/>
                    <a:pt x="90" y="0"/>
                    <a:pt x="183" y="0"/>
                  </a:cubicBezTo>
                  <a:cubicBezTo>
                    <a:pt x="228" y="0"/>
                    <a:pt x="269" y="4"/>
                    <a:pt x="310"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6" name="Freeform 675"/>
            <p:cNvSpPr>
              <a:spLocks noChangeArrowheads="1"/>
            </p:cNvSpPr>
            <p:nvPr/>
          </p:nvSpPr>
          <p:spPr bwMode="auto">
            <a:xfrm>
              <a:off x="495" y="6177"/>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2 h 506"/>
                <a:gd name="T10" fmla="*/ 175 w 274"/>
                <a:gd name="T11" fmla="*/ 0 h 506"/>
                <a:gd name="T12" fmla="*/ 175 w 274"/>
                <a:gd name="T13" fmla="*/ 110 h 506"/>
                <a:gd name="T14" fmla="*/ 264 w 274"/>
                <a:gd name="T15" fmla="*/ 110 h 506"/>
                <a:gd name="T16" fmla="*/ 264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199 w 274"/>
                <a:gd name="T29" fmla="*/ 505 h 506"/>
                <a:gd name="T30" fmla="*/ 77 w 274"/>
                <a:gd name="T31" fmla="*/ 379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2"/>
                  </a:lnTo>
                  <a:lnTo>
                    <a:pt x="175" y="0"/>
                  </a:lnTo>
                  <a:lnTo>
                    <a:pt x="175" y="110"/>
                  </a:lnTo>
                  <a:lnTo>
                    <a:pt x="264" y="110"/>
                  </a:lnTo>
                  <a:lnTo>
                    <a:pt x="264" y="183"/>
                  </a:lnTo>
                  <a:lnTo>
                    <a:pt x="175" y="183"/>
                  </a:lnTo>
                  <a:lnTo>
                    <a:pt x="175" y="362"/>
                  </a:lnTo>
                  <a:cubicBezTo>
                    <a:pt x="175" y="395"/>
                    <a:pt x="183" y="427"/>
                    <a:pt x="224" y="427"/>
                  </a:cubicBezTo>
                  <a:cubicBezTo>
                    <a:pt x="240" y="427"/>
                    <a:pt x="260" y="423"/>
                    <a:pt x="269" y="415"/>
                  </a:cubicBezTo>
                  <a:lnTo>
                    <a:pt x="273" y="497"/>
                  </a:lnTo>
                  <a:cubicBezTo>
                    <a:pt x="252" y="501"/>
                    <a:pt x="228" y="505"/>
                    <a:pt x="199" y="505"/>
                  </a:cubicBezTo>
                  <a:cubicBezTo>
                    <a:pt x="122" y="505"/>
                    <a:pt x="77" y="456"/>
                    <a:pt x="77" y="379"/>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7" name="Freeform 676"/>
            <p:cNvSpPr>
              <a:spLocks noChangeArrowheads="1"/>
            </p:cNvSpPr>
            <p:nvPr/>
          </p:nvSpPr>
          <p:spPr bwMode="auto">
            <a:xfrm>
              <a:off x="565" y="6200"/>
              <a:ext cx="78" cy="91"/>
            </a:xfrm>
            <a:custGeom>
              <a:avLst/>
              <a:gdLst>
                <a:gd name="T0" fmla="*/ 41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5 w 347"/>
                <a:gd name="T23" fmla="*/ 179 h 404"/>
                <a:gd name="T24" fmla="*/ 196 w 347"/>
                <a:gd name="T25" fmla="*/ 154 h 404"/>
                <a:gd name="T26" fmla="*/ 253 w 347"/>
                <a:gd name="T27" fmla="*/ 154 h 404"/>
                <a:gd name="T28" fmla="*/ 167 w 347"/>
                <a:gd name="T29" fmla="*/ 73 h 404"/>
                <a:gd name="T30" fmla="*/ 49 w 347"/>
                <a:gd name="T31" fmla="*/ 114 h 404"/>
                <a:gd name="T32" fmla="*/ 41 w 347"/>
                <a:gd name="T33" fmla="*/ 28 h 404"/>
                <a:gd name="T34" fmla="*/ 159 w 347"/>
                <a:gd name="T35" fmla="*/ 329 h 404"/>
                <a:gd name="T36" fmla="*/ 228 w 347"/>
                <a:gd name="T37" fmla="*/ 297 h 404"/>
                <a:gd name="T38" fmla="*/ 249 w 347"/>
                <a:gd name="T39" fmla="*/ 215 h 404"/>
                <a:gd name="T40" fmla="*/ 204 w 347"/>
                <a:gd name="T41" fmla="*/ 215 h 404"/>
                <a:gd name="T42" fmla="*/ 94 w 347"/>
                <a:gd name="T43" fmla="*/ 281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2" y="12"/>
                    <a:pt x="131" y="0"/>
                    <a:pt x="175" y="0"/>
                  </a:cubicBezTo>
                  <a:cubicBezTo>
                    <a:pt x="293" y="0"/>
                    <a:pt x="342" y="48"/>
                    <a:pt x="342" y="163"/>
                  </a:cubicBezTo>
                  <a:lnTo>
                    <a:pt x="342" y="211"/>
                  </a:lnTo>
                  <a:cubicBezTo>
                    <a:pt x="342" y="252"/>
                    <a:pt x="342" y="281"/>
                    <a:pt x="342" y="309"/>
                  </a:cubicBezTo>
                  <a:cubicBezTo>
                    <a:pt x="342" y="338"/>
                    <a:pt x="346" y="366"/>
                    <a:pt x="346" y="395"/>
                  </a:cubicBezTo>
                  <a:lnTo>
                    <a:pt x="257" y="395"/>
                  </a:lnTo>
                  <a:cubicBezTo>
                    <a:pt x="253" y="374"/>
                    <a:pt x="253" y="350"/>
                    <a:pt x="253" y="338"/>
                  </a:cubicBezTo>
                  <a:lnTo>
                    <a:pt x="253" y="338"/>
                  </a:lnTo>
                  <a:cubicBezTo>
                    <a:pt x="228" y="378"/>
                    <a:pt x="179" y="403"/>
                    <a:pt x="135" y="403"/>
                  </a:cubicBezTo>
                  <a:cubicBezTo>
                    <a:pt x="65" y="403"/>
                    <a:pt x="0" y="362"/>
                    <a:pt x="0" y="289"/>
                  </a:cubicBezTo>
                  <a:cubicBezTo>
                    <a:pt x="0" y="232"/>
                    <a:pt x="28" y="200"/>
                    <a:pt x="65" y="179"/>
                  </a:cubicBezTo>
                  <a:cubicBezTo>
                    <a:pt x="101" y="159"/>
                    <a:pt x="155" y="154"/>
                    <a:pt x="196" y="154"/>
                  </a:cubicBezTo>
                  <a:lnTo>
                    <a:pt x="253" y="154"/>
                  </a:lnTo>
                  <a:cubicBezTo>
                    <a:pt x="253" y="93"/>
                    <a:pt x="224" y="73"/>
                    <a:pt x="167" y="73"/>
                  </a:cubicBezTo>
                  <a:cubicBezTo>
                    <a:pt x="126" y="73"/>
                    <a:pt x="82" y="89"/>
                    <a:pt x="49" y="114"/>
                  </a:cubicBezTo>
                  <a:lnTo>
                    <a:pt x="41" y="28"/>
                  </a:lnTo>
                  <a:close/>
                  <a:moveTo>
                    <a:pt x="159" y="329"/>
                  </a:moveTo>
                  <a:cubicBezTo>
                    <a:pt x="192" y="329"/>
                    <a:pt x="212" y="317"/>
                    <a:pt x="228" y="297"/>
                  </a:cubicBezTo>
                  <a:cubicBezTo>
                    <a:pt x="245" y="277"/>
                    <a:pt x="249" y="248"/>
                    <a:pt x="249" y="215"/>
                  </a:cubicBezTo>
                  <a:lnTo>
                    <a:pt x="204" y="215"/>
                  </a:lnTo>
                  <a:cubicBezTo>
                    <a:pt x="159" y="215"/>
                    <a:pt x="94" y="224"/>
                    <a:pt x="94" y="281"/>
                  </a:cubicBezTo>
                  <a:cubicBezTo>
                    <a:pt x="94"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8" name="Freeform 677"/>
            <p:cNvSpPr>
              <a:spLocks noChangeArrowheads="1"/>
            </p:cNvSpPr>
            <p:nvPr/>
          </p:nvSpPr>
          <p:spPr bwMode="auto">
            <a:xfrm>
              <a:off x="666" y="6200"/>
              <a:ext cx="51" cy="90"/>
            </a:xfrm>
            <a:custGeom>
              <a:avLst/>
              <a:gdLst>
                <a:gd name="T0" fmla="*/ 0 w 229"/>
                <a:gd name="T1" fmla="*/ 8 h 400"/>
                <a:gd name="T2" fmla="*/ 90 w 229"/>
                <a:gd name="T3" fmla="*/ 8 h 400"/>
                <a:gd name="T4" fmla="*/ 90 w 229"/>
                <a:gd name="T5" fmla="*/ 97 h 400"/>
                <a:gd name="T6" fmla="*/ 90 w 229"/>
                <a:gd name="T7" fmla="*/ 97 h 400"/>
                <a:gd name="T8" fmla="*/ 196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7"/>
                  </a:lnTo>
                  <a:lnTo>
                    <a:pt x="90" y="97"/>
                  </a:lnTo>
                  <a:cubicBezTo>
                    <a:pt x="94" y="61"/>
                    <a:pt x="134" y="0"/>
                    <a:pt x="196" y="0"/>
                  </a:cubicBezTo>
                  <a:cubicBezTo>
                    <a:pt x="204" y="0"/>
                    <a:pt x="216" y="0"/>
                    <a:pt x="228" y="4"/>
                  </a:cubicBezTo>
                  <a:lnTo>
                    <a:pt x="228" y="106"/>
                  </a:lnTo>
                  <a:cubicBezTo>
                    <a:pt x="220" y="101"/>
                    <a:pt x="200"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9" name="Freeform 678"/>
            <p:cNvSpPr>
              <a:spLocks noChangeArrowheads="1"/>
            </p:cNvSpPr>
            <p:nvPr/>
          </p:nvSpPr>
          <p:spPr bwMode="auto">
            <a:xfrm>
              <a:off x="722" y="6177"/>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6 w 274"/>
                <a:gd name="T11" fmla="*/ 0 h 506"/>
                <a:gd name="T12" fmla="*/ 176 w 274"/>
                <a:gd name="T13" fmla="*/ 110 h 506"/>
                <a:gd name="T14" fmla="*/ 265 w 274"/>
                <a:gd name="T15" fmla="*/ 110 h 506"/>
                <a:gd name="T16" fmla="*/ 265 w 274"/>
                <a:gd name="T17" fmla="*/ 183 h 506"/>
                <a:gd name="T18" fmla="*/ 176 w 274"/>
                <a:gd name="T19" fmla="*/ 183 h 506"/>
                <a:gd name="T20" fmla="*/ 176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6" y="0"/>
                  </a:lnTo>
                  <a:lnTo>
                    <a:pt x="176" y="110"/>
                  </a:lnTo>
                  <a:lnTo>
                    <a:pt x="265" y="110"/>
                  </a:lnTo>
                  <a:lnTo>
                    <a:pt x="265" y="183"/>
                  </a:lnTo>
                  <a:lnTo>
                    <a:pt x="176" y="183"/>
                  </a:lnTo>
                  <a:lnTo>
                    <a:pt x="176" y="362"/>
                  </a:lnTo>
                  <a:cubicBezTo>
                    <a:pt x="176" y="395"/>
                    <a:pt x="184" y="427"/>
                    <a:pt x="224" y="427"/>
                  </a:cubicBezTo>
                  <a:cubicBezTo>
                    <a:pt x="241" y="427"/>
                    <a:pt x="261" y="423"/>
                    <a:pt x="269" y="415"/>
                  </a:cubicBezTo>
                  <a:lnTo>
                    <a:pt x="273" y="497"/>
                  </a:lnTo>
                  <a:cubicBezTo>
                    <a:pt x="253" y="501"/>
                    <a:pt x="228" y="505"/>
                    <a:pt x="200" y="505"/>
                  </a:cubicBezTo>
                  <a:cubicBezTo>
                    <a:pt x="123"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0" name="Freeform 679"/>
            <p:cNvSpPr>
              <a:spLocks noChangeArrowheads="1"/>
            </p:cNvSpPr>
            <p:nvPr/>
          </p:nvSpPr>
          <p:spPr bwMode="auto">
            <a:xfrm>
              <a:off x="798" y="6164"/>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1" name="Freeform 680"/>
            <p:cNvSpPr>
              <a:spLocks noChangeArrowheads="1"/>
            </p:cNvSpPr>
            <p:nvPr/>
          </p:nvSpPr>
          <p:spPr bwMode="auto">
            <a:xfrm>
              <a:off x="842" y="6200"/>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2" name="Freeform 681"/>
            <p:cNvSpPr>
              <a:spLocks noChangeArrowheads="1"/>
            </p:cNvSpPr>
            <p:nvPr/>
          </p:nvSpPr>
          <p:spPr bwMode="auto">
            <a:xfrm>
              <a:off x="944" y="6200"/>
              <a:ext cx="84" cy="127"/>
            </a:xfrm>
            <a:custGeom>
              <a:avLst/>
              <a:gdLst>
                <a:gd name="T0" fmla="*/ 374 w 375"/>
                <a:gd name="T1" fmla="*/ 8 h 563"/>
                <a:gd name="T2" fmla="*/ 374 w 375"/>
                <a:gd name="T3" fmla="*/ 358 h 563"/>
                <a:gd name="T4" fmla="*/ 171 w 375"/>
                <a:gd name="T5" fmla="*/ 562 h 563"/>
                <a:gd name="T6" fmla="*/ 36 w 375"/>
                <a:gd name="T7" fmla="*/ 537 h 563"/>
                <a:gd name="T8" fmla="*/ 44 w 375"/>
                <a:gd name="T9" fmla="*/ 452 h 563"/>
                <a:gd name="T10" fmla="*/ 158 w 375"/>
                <a:gd name="T11" fmla="*/ 484 h 563"/>
                <a:gd name="T12" fmla="*/ 277 w 375"/>
                <a:gd name="T13" fmla="*/ 334 h 563"/>
                <a:gd name="T14" fmla="*/ 277 w 375"/>
                <a:gd name="T15" fmla="*/ 334 h 563"/>
                <a:gd name="T16" fmla="*/ 158 w 375"/>
                <a:gd name="T17" fmla="*/ 395 h 563"/>
                <a:gd name="T18" fmla="*/ 0 w 375"/>
                <a:gd name="T19" fmla="*/ 199 h 563"/>
                <a:gd name="T20" fmla="*/ 163 w 375"/>
                <a:gd name="T21" fmla="*/ 0 h 563"/>
                <a:gd name="T22" fmla="*/ 281 w 375"/>
                <a:gd name="T23" fmla="*/ 61 h 563"/>
                <a:gd name="T24" fmla="*/ 281 w 375"/>
                <a:gd name="T25" fmla="*/ 61 h 563"/>
                <a:gd name="T26" fmla="*/ 281 w 375"/>
                <a:gd name="T27" fmla="*/ 8 h 563"/>
                <a:gd name="T28" fmla="*/ 374 w 375"/>
                <a:gd name="T29" fmla="*/ 8 h 563"/>
                <a:gd name="T30" fmla="*/ 272 w 375"/>
                <a:gd name="T31" fmla="*/ 195 h 563"/>
                <a:gd name="T32" fmla="*/ 187 w 375"/>
                <a:gd name="T33" fmla="*/ 77 h 563"/>
                <a:gd name="T34" fmla="*/ 97 w 375"/>
                <a:gd name="T35" fmla="*/ 199 h 563"/>
                <a:gd name="T36" fmla="*/ 183 w 375"/>
                <a:gd name="T37" fmla="*/ 317 h 563"/>
                <a:gd name="T38" fmla="*/ 272 w 375"/>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8"/>
                  </a:lnTo>
                  <a:cubicBezTo>
                    <a:pt x="374" y="464"/>
                    <a:pt x="334" y="562"/>
                    <a:pt x="171" y="562"/>
                  </a:cubicBezTo>
                  <a:cubicBezTo>
                    <a:pt x="130" y="562"/>
                    <a:pt x="85" y="557"/>
                    <a:pt x="36" y="537"/>
                  </a:cubicBezTo>
                  <a:lnTo>
                    <a:pt x="44" y="452"/>
                  </a:lnTo>
                  <a:cubicBezTo>
                    <a:pt x="77" y="468"/>
                    <a:pt x="126" y="484"/>
                    <a:pt x="158" y="484"/>
                  </a:cubicBezTo>
                  <a:cubicBezTo>
                    <a:pt x="268" y="484"/>
                    <a:pt x="277" y="403"/>
                    <a:pt x="277" y="334"/>
                  </a:cubicBezTo>
                  <a:lnTo>
                    <a:pt x="277" y="334"/>
                  </a:lnTo>
                  <a:cubicBezTo>
                    <a:pt x="256" y="366"/>
                    <a:pt x="211" y="395"/>
                    <a:pt x="158" y="395"/>
                  </a:cubicBezTo>
                  <a:cubicBezTo>
                    <a:pt x="44" y="395"/>
                    <a:pt x="0" y="305"/>
                    <a:pt x="0" y="199"/>
                  </a:cubicBezTo>
                  <a:cubicBezTo>
                    <a:pt x="0" y="106"/>
                    <a:pt x="49" y="0"/>
                    <a:pt x="163" y="0"/>
                  </a:cubicBezTo>
                  <a:cubicBezTo>
                    <a:pt x="215" y="0"/>
                    <a:pt x="252" y="16"/>
                    <a:pt x="281" y="61"/>
                  </a:cubicBezTo>
                  <a:lnTo>
                    <a:pt x="281" y="61"/>
                  </a:lnTo>
                  <a:lnTo>
                    <a:pt x="281" y="8"/>
                  </a:lnTo>
                  <a:lnTo>
                    <a:pt x="374" y="8"/>
                  </a:lnTo>
                  <a:close/>
                  <a:moveTo>
                    <a:pt x="272" y="195"/>
                  </a:moveTo>
                  <a:cubicBezTo>
                    <a:pt x="272" y="130"/>
                    <a:pt x="248" y="77"/>
                    <a:pt x="187" y="77"/>
                  </a:cubicBezTo>
                  <a:cubicBezTo>
                    <a:pt x="118" y="77"/>
                    <a:pt x="97" y="138"/>
                    <a:pt x="97" y="199"/>
                  </a:cubicBezTo>
                  <a:cubicBezTo>
                    <a:pt x="97" y="252"/>
                    <a:pt x="126" y="317"/>
                    <a:pt x="183" y="317"/>
                  </a:cubicBezTo>
                  <a:cubicBezTo>
                    <a:pt x="248" y="317"/>
                    <a:pt x="272" y="260"/>
                    <a:pt x="272"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3" name="Freeform 682"/>
            <p:cNvSpPr>
              <a:spLocks noChangeArrowheads="1"/>
            </p:cNvSpPr>
            <p:nvPr/>
          </p:nvSpPr>
          <p:spPr bwMode="auto">
            <a:xfrm>
              <a:off x="1101" y="6170"/>
              <a:ext cx="66" cy="118"/>
            </a:xfrm>
            <a:custGeom>
              <a:avLst/>
              <a:gdLst>
                <a:gd name="T0" fmla="*/ 4 w 294"/>
                <a:gd name="T1" fmla="*/ 0 h 523"/>
                <a:gd name="T2" fmla="*/ 293 w 294"/>
                <a:gd name="T3" fmla="*/ 0 h 523"/>
                <a:gd name="T4" fmla="*/ 293 w 294"/>
                <a:gd name="T5" fmla="*/ 82 h 523"/>
                <a:gd name="T6" fmla="*/ 106 w 294"/>
                <a:gd name="T7" fmla="*/ 82 h 523"/>
                <a:gd name="T8" fmla="*/ 106 w 294"/>
                <a:gd name="T9" fmla="*/ 212 h 523"/>
                <a:gd name="T10" fmla="*/ 281 w 294"/>
                <a:gd name="T11" fmla="*/ 212 h 523"/>
                <a:gd name="T12" fmla="*/ 281 w 294"/>
                <a:gd name="T13" fmla="*/ 294 h 523"/>
                <a:gd name="T14" fmla="*/ 106 w 294"/>
                <a:gd name="T15" fmla="*/ 294 h 523"/>
                <a:gd name="T16" fmla="*/ 106 w 294"/>
                <a:gd name="T17" fmla="*/ 522 h 523"/>
                <a:gd name="T18" fmla="*/ 0 w 294"/>
                <a:gd name="T19" fmla="*/ 522 h 523"/>
                <a:gd name="T20" fmla="*/ 0 w 294"/>
                <a:gd name="T21" fmla="*/ 0 h 523"/>
                <a:gd name="T22" fmla="*/ 4 w 294"/>
                <a:gd name="T23"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3">
                  <a:moveTo>
                    <a:pt x="4" y="0"/>
                  </a:moveTo>
                  <a:lnTo>
                    <a:pt x="293" y="0"/>
                  </a:lnTo>
                  <a:lnTo>
                    <a:pt x="293" y="82"/>
                  </a:lnTo>
                  <a:lnTo>
                    <a:pt x="106" y="82"/>
                  </a:lnTo>
                  <a:lnTo>
                    <a:pt x="106" y="212"/>
                  </a:lnTo>
                  <a:lnTo>
                    <a:pt x="281" y="212"/>
                  </a:lnTo>
                  <a:lnTo>
                    <a:pt x="281" y="294"/>
                  </a:lnTo>
                  <a:lnTo>
                    <a:pt x="106" y="294"/>
                  </a:lnTo>
                  <a:lnTo>
                    <a:pt x="106" y="522"/>
                  </a:lnTo>
                  <a:lnTo>
                    <a:pt x="0" y="52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4" name="Freeform 683"/>
            <p:cNvSpPr>
              <a:spLocks noChangeArrowheads="1"/>
            </p:cNvSpPr>
            <p:nvPr/>
          </p:nvSpPr>
          <p:spPr bwMode="auto">
            <a:xfrm>
              <a:off x="1187" y="6170"/>
              <a:ext cx="69" cy="118"/>
            </a:xfrm>
            <a:custGeom>
              <a:avLst/>
              <a:gdLst>
                <a:gd name="T0" fmla="*/ 0 w 310"/>
                <a:gd name="T1" fmla="*/ 0 h 523"/>
                <a:gd name="T2" fmla="*/ 105 w 310"/>
                <a:gd name="T3" fmla="*/ 0 h 523"/>
                <a:gd name="T4" fmla="*/ 105 w 310"/>
                <a:gd name="T5" fmla="*/ 440 h 523"/>
                <a:gd name="T6" fmla="*/ 309 w 310"/>
                <a:gd name="T7" fmla="*/ 440 h 523"/>
                <a:gd name="T8" fmla="*/ 309 w 310"/>
                <a:gd name="T9" fmla="*/ 522 h 523"/>
                <a:gd name="T10" fmla="*/ 0 w 310"/>
                <a:gd name="T11" fmla="*/ 522 h 523"/>
                <a:gd name="T12" fmla="*/ 0 w 310"/>
                <a:gd name="T13" fmla="*/ 0 h 523"/>
              </a:gdLst>
              <a:ahLst/>
              <a:cxnLst>
                <a:cxn ang="0">
                  <a:pos x="T0" y="T1"/>
                </a:cxn>
                <a:cxn ang="0">
                  <a:pos x="T2" y="T3"/>
                </a:cxn>
                <a:cxn ang="0">
                  <a:pos x="T4" y="T5"/>
                </a:cxn>
                <a:cxn ang="0">
                  <a:pos x="T6" y="T7"/>
                </a:cxn>
                <a:cxn ang="0">
                  <a:pos x="T8" y="T9"/>
                </a:cxn>
                <a:cxn ang="0">
                  <a:pos x="T10" y="T11"/>
                </a:cxn>
                <a:cxn ang="0">
                  <a:pos x="T12" y="T13"/>
                </a:cxn>
              </a:cxnLst>
              <a:rect l="0" t="0" r="r" b="b"/>
              <a:pathLst>
                <a:path w="310" h="523">
                  <a:moveTo>
                    <a:pt x="0" y="0"/>
                  </a:moveTo>
                  <a:lnTo>
                    <a:pt x="105" y="0"/>
                  </a:lnTo>
                  <a:lnTo>
                    <a:pt x="105" y="440"/>
                  </a:lnTo>
                  <a:lnTo>
                    <a:pt x="309" y="440"/>
                  </a:lnTo>
                  <a:lnTo>
                    <a:pt x="309" y="522"/>
                  </a:lnTo>
                  <a:lnTo>
                    <a:pt x="0" y="52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5" name="Freeform 684"/>
            <p:cNvSpPr>
              <a:spLocks noChangeArrowheads="1"/>
            </p:cNvSpPr>
            <p:nvPr/>
          </p:nvSpPr>
          <p:spPr bwMode="auto">
            <a:xfrm>
              <a:off x="1268" y="6168"/>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8" y="82"/>
                    <a:pt x="191" y="82"/>
                  </a:cubicBezTo>
                  <a:cubicBezTo>
                    <a:pt x="155" y="82"/>
                    <a:pt x="110" y="98"/>
                    <a:pt x="110" y="155"/>
                  </a:cubicBezTo>
                  <a:cubicBezTo>
                    <a:pt x="110" y="245"/>
                    <a:pt x="338" y="208"/>
                    <a:pt x="338" y="383"/>
                  </a:cubicBezTo>
                  <a:cubicBezTo>
                    <a:pt x="338" y="497"/>
                    <a:pt x="248" y="542"/>
                    <a:pt x="142" y="542"/>
                  </a:cubicBezTo>
                  <a:cubicBezTo>
                    <a:pt x="85" y="542"/>
                    <a:pt x="61" y="534"/>
                    <a:pt x="8" y="521"/>
                  </a:cubicBezTo>
                  <a:lnTo>
                    <a:pt x="16" y="428"/>
                  </a:lnTo>
                  <a:cubicBezTo>
                    <a:pt x="53" y="448"/>
                    <a:pt x="93" y="460"/>
                    <a:pt x="134" y="460"/>
                  </a:cubicBezTo>
                  <a:cubicBezTo>
                    <a:pt x="174" y="460"/>
                    <a:pt x="228" y="440"/>
                    <a:pt x="228" y="391"/>
                  </a:cubicBezTo>
                  <a:cubicBezTo>
                    <a:pt x="228" y="293"/>
                    <a:pt x="0" y="334"/>
                    <a:pt x="0" y="159"/>
                  </a:cubicBezTo>
                  <a:cubicBezTo>
                    <a:pt x="0" y="41"/>
                    <a:pt x="89" y="0"/>
                    <a:pt x="183" y="0"/>
                  </a:cubicBezTo>
                  <a:cubicBezTo>
                    <a:pt x="228" y="0"/>
                    <a:pt x="269"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6" name="Freeform 685"/>
            <p:cNvSpPr>
              <a:spLocks noChangeArrowheads="1"/>
            </p:cNvSpPr>
            <p:nvPr/>
          </p:nvSpPr>
          <p:spPr bwMode="auto">
            <a:xfrm>
              <a:off x="1401" y="6202"/>
              <a:ext cx="147" cy="87"/>
            </a:xfrm>
            <a:custGeom>
              <a:avLst/>
              <a:gdLst>
                <a:gd name="T0" fmla="*/ 0 w 653"/>
                <a:gd name="T1" fmla="*/ 0 h 388"/>
                <a:gd name="T2" fmla="*/ 106 w 653"/>
                <a:gd name="T3" fmla="*/ 0 h 388"/>
                <a:gd name="T4" fmla="*/ 192 w 653"/>
                <a:gd name="T5" fmla="*/ 285 h 388"/>
                <a:gd name="T6" fmla="*/ 192 w 653"/>
                <a:gd name="T7" fmla="*/ 285 h 388"/>
                <a:gd name="T8" fmla="*/ 269 w 653"/>
                <a:gd name="T9" fmla="*/ 0 h 388"/>
                <a:gd name="T10" fmla="*/ 387 w 653"/>
                <a:gd name="T11" fmla="*/ 0 h 388"/>
                <a:gd name="T12" fmla="*/ 473 w 653"/>
                <a:gd name="T13" fmla="*/ 285 h 388"/>
                <a:gd name="T14" fmla="*/ 473 w 653"/>
                <a:gd name="T15" fmla="*/ 285 h 388"/>
                <a:gd name="T16" fmla="*/ 554 w 653"/>
                <a:gd name="T17" fmla="*/ 0 h 388"/>
                <a:gd name="T18" fmla="*/ 652 w 653"/>
                <a:gd name="T19" fmla="*/ 0 h 388"/>
                <a:gd name="T20" fmla="*/ 534 w 653"/>
                <a:gd name="T21" fmla="*/ 387 h 388"/>
                <a:gd name="T22" fmla="*/ 416 w 653"/>
                <a:gd name="T23" fmla="*/ 387 h 388"/>
                <a:gd name="T24" fmla="*/ 330 w 653"/>
                <a:gd name="T25" fmla="*/ 93 h 388"/>
                <a:gd name="T26" fmla="*/ 330 w 653"/>
                <a:gd name="T27" fmla="*/ 93 h 388"/>
                <a:gd name="T28" fmla="*/ 249 w 653"/>
                <a:gd name="T29" fmla="*/ 387 h 388"/>
                <a:gd name="T30" fmla="*/ 130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2" y="285"/>
                  </a:lnTo>
                  <a:lnTo>
                    <a:pt x="192" y="285"/>
                  </a:lnTo>
                  <a:lnTo>
                    <a:pt x="269" y="0"/>
                  </a:lnTo>
                  <a:lnTo>
                    <a:pt x="387" y="0"/>
                  </a:lnTo>
                  <a:lnTo>
                    <a:pt x="473" y="285"/>
                  </a:lnTo>
                  <a:lnTo>
                    <a:pt x="473" y="285"/>
                  </a:lnTo>
                  <a:lnTo>
                    <a:pt x="554" y="0"/>
                  </a:lnTo>
                  <a:lnTo>
                    <a:pt x="652" y="0"/>
                  </a:lnTo>
                  <a:lnTo>
                    <a:pt x="534" y="387"/>
                  </a:lnTo>
                  <a:lnTo>
                    <a:pt x="416" y="387"/>
                  </a:lnTo>
                  <a:lnTo>
                    <a:pt x="330" y="93"/>
                  </a:lnTo>
                  <a:lnTo>
                    <a:pt x="330" y="93"/>
                  </a:lnTo>
                  <a:lnTo>
                    <a:pt x="249" y="387"/>
                  </a:lnTo>
                  <a:lnTo>
                    <a:pt x="130"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7" name="Freeform 686"/>
            <p:cNvSpPr>
              <a:spLocks noChangeArrowheads="1"/>
            </p:cNvSpPr>
            <p:nvPr/>
          </p:nvSpPr>
          <p:spPr bwMode="auto">
            <a:xfrm>
              <a:off x="1557" y="6200"/>
              <a:ext cx="78" cy="91"/>
            </a:xfrm>
            <a:custGeom>
              <a:avLst/>
              <a:gdLst>
                <a:gd name="T0" fmla="*/ 41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5 w 347"/>
                <a:gd name="T23" fmla="*/ 179 h 404"/>
                <a:gd name="T24" fmla="*/ 196 w 347"/>
                <a:gd name="T25" fmla="*/ 154 h 404"/>
                <a:gd name="T26" fmla="*/ 253 w 347"/>
                <a:gd name="T27" fmla="*/ 154 h 404"/>
                <a:gd name="T28" fmla="*/ 167 w 347"/>
                <a:gd name="T29" fmla="*/ 73 h 404"/>
                <a:gd name="T30" fmla="*/ 49 w 347"/>
                <a:gd name="T31" fmla="*/ 114 h 404"/>
                <a:gd name="T32" fmla="*/ 41 w 347"/>
                <a:gd name="T33" fmla="*/ 28 h 404"/>
                <a:gd name="T34" fmla="*/ 159 w 347"/>
                <a:gd name="T35" fmla="*/ 329 h 404"/>
                <a:gd name="T36" fmla="*/ 228 w 347"/>
                <a:gd name="T37" fmla="*/ 297 h 404"/>
                <a:gd name="T38" fmla="*/ 249 w 347"/>
                <a:gd name="T39" fmla="*/ 215 h 404"/>
                <a:gd name="T40" fmla="*/ 204 w 347"/>
                <a:gd name="T41" fmla="*/ 215 h 404"/>
                <a:gd name="T42" fmla="*/ 94 w 347"/>
                <a:gd name="T43" fmla="*/ 281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2" y="12"/>
                    <a:pt x="131" y="0"/>
                    <a:pt x="175" y="0"/>
                  </a:cubicBezTo>
                  <a:cubicBezTo>
                    <a:pt x="293" y="0"/>
                    <a:pt x="342" y="48"/>
                    <a:pt x="342" y="163"/>
                  </a:cubicBezTo>
                  <a:lnTo>
                    <a:pt x="342" y="211"/>
                  </a:lnTo>
                  <a:cubicBezTo>
                    <a:pt x="342" y="252"/>
                    <a:pt x="342" y="281"/>
                    <a:pt x="342" y="309"/>
                  </a:cubicBezTo>
                  <a:cubicBezTo>
                    <a:pt x="342" y="338"/>
                    <a:pt x="346" y="366"/>
                    <a:pt x="346" y="395"/>
                  </a:cubicBezTo>
                  <a:lnTo>
                    <a:pt x="257" y="395"/>
                  </a:lnTo>
                  <a:cubicBezTo>
                    <a:pt x="253" y="374"/>
                    <a:pt x="253" y="350"/>
                    <a:pt x="253" y="338"/>
                  </a:cubicBezTo>
                  <a:lnTo>
                    <a:pt x="253" y="338"/>
                  </a:lnTo>
                  <a:cubicBezTo>
                    <a:pt x="228" y="378"/>
                    <a:pt x="179" y="403"/>
                    <a:pt x="135" y="403"/>
                  </a:cubicBezTo>
                  <a:cubicBezTo>
                    <a:pt x="65" y="403"/>
                    <a:pt x="0" y="362"/>
                    <a:pt x="0" y="289"/>
                  </a:cubicBezTo>
                  <a:cubicBezTo>
                    <a:pt x="0" y="232"/>
                    <a:pt x="28" y="200"/>
                    <a:pt x="65" y="179"/>
                  </a:cubicBezTo>
                  <a:cubicBezTo>
                    <a:pt x="101" y="159"/>
                    <a:pt x="155" y="154"/>
                    <a:pt x="196" y="154"/>
                  </a:cubicBezTo>
                  <a:lnTo>
                    <a:pt x="253" y="154"/>
                  </a:lnTo>
                  <a:cubicBezTo>
                    <a:pt x="253" y="93"/>
                    <a:pt x="224" y="73"/>
                    <a:pt x="167" y="73"/>
                  </a:cubicBezTo>
                  <a:cubicBezTo>
                    <a:pt x="127" y="73"/>
                    <a:pt x="82" y="89"/>
                    <a:pt x="49" y="114"/>
                  </a:cubicBezTo>
                  <a:lnTo>
                    <a:pt x="41" y="28"/>
                  </a:lnTo>
                  <a:close/>
                  <a:moveTo>
                    <a:pt x="159" y="329"/>
                  </a:moveTo>
                  <a:cubicBezTo>
                    <a:pt x="192" y="329"/>
                    <a:pt x="212" y="317"/>
                    <a:pt x="228" y="297"/>
                  </a:cubicBezTo>
                  <a:cubicBezTo>
                    <a:pt x="245" y="277"/>
                    <a:pt x="249" y="248"/>
                    <a:pt x="249" y="215"/>
                  </a:cubicBezTo>
                  <a:lnTo>
                    <a:pt x="204" y="215"/>
                  </a:lnTo>
                  <a:cubicBezTo>
                    <a:pt x="159" y="215"/>
                    <a:pt x="94" y="224"/>
                    <a:pt x="94" y="281"/>
                  </a:cubicBezTo>
                  <a:cubicBezTo>
                    <a:pt x="94"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8" name="Freeform 687"/>
            <p:cNvSpPr>
              <a:spLocks noChangeArrowheads="1"/>
            </p:cNvSpPr>
            <p:nvPr/>
          </p:nvSpPr>
          <p:spPr bwMode="auto">
            <a:xfrm>
              <a:off x="1652" y="6200"/>
              <a:ext cx="84" cy="127"/>
            </a:xfrm>
            <a:custGeom>
              <a:avLst/>
              <a:gdLst>
                <a:gd name="T0" fmla="*/ 374 w 375"/>
                <a:gd name="T1" fmla="*/ 8 h 563"/>
                <a:gd name="T2" fmla="*/ 374 w 375"/>
                <a:gd name="T3" fmla="*/ 358 h 563"/>
                <a:gd name="T4" fmla="*/ 171 w 375"/>
                <a:gd name="T5" fmla="*/ 562 h 563"/>
                <a:gd name="T6" fmla="*/ 36 w 375"/>
                <a:gd name="T7" fmla="*/ 537 h 563"/>
                <a:gd name="T8" fmla="*/ 44 w 375"/>
                <a:gd name="T9" fmla="*/ 452 h 563"/>
                <a:gd name="T10" fmla="*/ 158 w 375"/>
                <a:gd name="T11" fmla="*/ 484 h 563"/>
                <a:gd name="T12" fmla="*/ 277 w 375"/>
                <a:gd name="T13" fmla="*/ 334 h 563"/>
                <a:gd name="T14" fmla="*/ 277 w 375"/>
                <a:gd name="T15" fmla="*/ 334 h 563"/>
                <a:gd name="T16" fmla="*/ 158 w 375"/>
                <a:gd name="T17" fmla="*/ 395 h 563"/>
                <a:gd name="T18" fmla="*/ 0 w 375"/>
                <a:gd name="T19" fmla="*/ 199 h 563"/>
                <a:gd name="T20" fmla="*/ 163 w 375"/>
                <a:gd name="T21" fmla="*/ 0 h 563"/>
                <a:gd name="T22" fmla="*/ 281 w 375"/>
                <a:gd name="T23" fmla="*/ 61 h 563"/>
                <a:gd name="T24" fmla="*/ 281 w 375"/>
                <a:gd name="T25" fmla="*/ 61 h 563"/>
                <a:gd name="T26" fmla="*/ 281 w 375"/>
                <a:gd name="T27" fmla="*/ 8 h 563"/>
                <a:gd name="T28" fmla="*/ 374 w 375"/>
                <a:gd name="T29" fmla="*/ 8 h 563"/>
                <a:gd name="T30" fmla="*/ 273 w 375"/>
                <a:gd name="T31" fmla="*/ 195 h 563"/>
                <a:gd name="T32" fmla="*/ 187 w 375"/>
                <a:gd name="T33" fmla="*/ 77 h 563"/>
                <a:gd name="T34" fmla="*/ 97 w 375"/>
                <a:gd name="T35" fmla="*/ 199 h 563"/>
                <a:gd name="T36" fmla="*/ 183 w 375"/>
                <a:gd name="T37" fmla="*/ 317 h 563"/>
                <a:gd name="T38" fmla="*/ 273 w 375"/>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8"/>
                  </a:lnTo>
                  <a:cubicBezTo>
                    <a:pt x="374" y="464"/>
                    <a:pt x="334" y="562"/>
                    <a:pt x="171" y="562"/>
                  </a:cubicBezTo>
                  <a:cubicBezTo>
                    <a:pt x="130" y="562"/>
                    <a:pt x="85" y="557"/>
                    <a:pt x="36" y="537"/>
                  </a:cubicBezTo>
                  <a:lnTo>
                    <a:pt x="44" y="452"/>
                  </a:lnTo>
                  <a:cubicBezTo>
                    <a:pt x="77" y="468"/>
                    <a:pt x="126" y="484"/>
                    <a:pt x="158" y="484"/>
                  </a:cubicBezTo>
                  <a:cubicBezTo>
                    <a:pt x="268" y="484"/>
                    <a:pt x="277" y="403"/>
                    <a:pt x="277" y="334"/>
                  </a:cubicBezTo>
                  <a:lnTo>
                    <a:pt x="277" y="334"/>
                  </a:lnTo>
                  <a:cubicBezTo>
                    <a:pt x="256" y="366"/>
                    <a:pt x="211" y="395"/>
                    <a:pt x="158" y="395"/>
                  </a:cubicBezTo>
                  <a:cubicBezTo>
                    <a:pt x="44" y="395"/>
                    <a:pt x="0" y="305"/>
                    <a:pt x="0" y="199"/>
                  </a:cubicBezTo>
                  <a:cubicBezTo>
                    <a:pt x="0" y="106"/>
                    <a:pt x="49" y="0"/>
                    <a:pt x="163" y="0"/>
                  </a:cubicBezTo>
                  <a:cubicBezTo>
                    <a:pt x="215" y="0"/>
                    <a:pt x="252" y="16"/>
                    <a:pt x="281" y="61"/>
                  </a:cubicBezTo>
                  <a:lnTo>
                    <a:pt x="281" y="61"/>
                  </a:lnTo>
                  <a:lnTo>
                    <a:pt x="281" y="8"/>
                  </a:lnTo>
                  <a:lnTo>
                    <a:pt x="374" y="8"/>
                  </a:lnTo>
                  <a:close/>
                  <a:moveTo>
                    <a:pt x="273" y="195"/>
                  </a:moveTo>
                  <a:cubicBezTo>
                    <a:pt x="273" y="130"/>
                    <a:pt x="248" y="77"/>
                    <a:pt x="187" y="77"/>
                  </a:cubicBezTo>
                  <a:cubicBezTo>
                    <a:pt x="118" y="77"/>
                    <a:pt x="97" y="138"/>
                    <a:pt x="97" y="199"/>
                  </a:cubicBezTo>
                  <a:cubicBezTo>
                    <a:pt x="97" y="252"/>
                    <a:pt x="126" y="317"/>
                    <a:pt x="183" y="317"/>
                  </a:cubicBezTo>
                  <a:cubicBezTo>
                    <a:pt x="248" y="317"/>
                    <a:pt x="273" y="260"/>
                    <a:pt x="273"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9" name="Freeform 688"/>
            <p:cNvSpPr>
              <a:spLocks noChangeArrowheads="1"/>
            </p:cNvSpPr>
            <p:nvPr/>
          </p:nvSpPr>
          <p:spPr bwMode="auto">
            <a:xfrm>
              <a:off x="1754" y="6200"/>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29 h 404"/>
                <a:gd name="T14" fmla="*/ 329 w 363"/>
                <a:gd name="T15" fmla="*/ 289 h 404"/>
                <a:gd name="T16" fmla="*/ 329 w 363"/>
                <a:gd name="T17" fmla="*/ 370 h 404"/>
                <a:gd name="T18" fmla="*/ 338 w 363"/>
                <a:gd name="T19" fmla="*/ 370 h 404"/>
                <a:gd name="T20" fmla="*/ 272 w 363"/>
                <a:gd name="T21" fmla="*/ 163 h 404"/>
                <a:gd name="T22" fmla="*/ 191 w 363"/>
                <a:gd name="T23" fmla="*/ 73 h 404"/>
                <a:gd name="T24" fmla="*/ 101 w 363"/>
                <a:gd name="T25" fmla="*/ 163 h 404"/>
                <a:gd name="T26" fmla="*/ 272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29"/>
                    <a:pt x="0" y="203"/>
                  </a:cubicBezTo>
                  <a:cubicBezTo>
                    <a:pt x="0" y="93"/>
                    <a:pt x="61" y="0"/>
                    <a:pt x="179" y="0"/>
                  </a:cubicBezTo>
                  <a:cubicBezTo>
                    <a:pt x="321" y="0"/>
                    <a:pt x="362" y="97"/>
                    <a:pt x="362" y="232"/>
                  </a:cubicBezTo>
                  <a:lnTo>
                    <a:pt x="93" y="232"/>
                  </a:lnTo>
                  <a:cubicBezTo>
                    <a:pt x="97" y="293"/>
                    <a:pt x="142" y="329"/>
                    <a:pt x="203" y="329"/>
                  </a:cubicBezTo>
                  <a:cubicBezTo>
                    <a:pt x="252" y="329"/>
                    <a:pt x="293" y="313"/>
                    <a:pt x="329" y="289"/>
                  </a:cubicBezTo>
                  <a:lnTo>
                    <a:pt x="329" y="370"/>
                  </a:lnTo>
                  <a:lnTo>
                    <a:pt x="338" y="370"/>
                  </a:lnTo>
                  <a:close/>
                  <a:moveTo>
                    <a:pt x="272" y="163"/>
                  </a:moveTo>
                  <a:cubicBezTo>
                    <a:pt x="268" y="114"/>
                    <a:pt x="248" y="73"/>
                    <a:pt x="191" y="73"/>
                  </a:cubicBezTo>
                  <a:cubicBezTo>
                    <a:pt x="134" y="73"/>
                    <a:pt x="105" y="114"/>
                    <a:pt x="101" y="163"/>
                  </a:cubicBezTo>
                  <a:lnTo>
                    <a:pt x="272"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0" name="Freeform 689"/>
            <p:cNvSpPr>
              <a:spLocks noChangeArrowheads="1"/>
            </p:cNvSpPr>
            <p:nvPr/>
          </p:nvSpPr>
          <p:spPr bwMode="auto">
            <a:xfrm>
              <a:off x="399" y="6538"/>
              <a:ext cx="119" cy="117"/>
            </a:xfrm>
            <a:custGeom>
              <a:avLst/>
              <a:gdLst>
                <a:gd name="T0" fmla="*/ 208 w 531"/>
                <a:gd name="T1" fmla="*/ 0 h 522"/>
                <a:gd name="T2" fmla="*/ 326 w 531"/>
                <a:gd name="T3" fmla="*/ 0 h 522"/>
                <a:gd name="T4" fmla="*/ 530 w 531"/>
                <a:gd name="T5" fmla="*/ 521 h 522"/>
                <a:gd name="T6" fmla="*/ 412 w 531"/>
                <a:gd name="T7" fmla="*/ 521 h 522"/>
                <a:gd name="T8" fmla="*/ 367 w 531"/>
                <a:gd name="T9" fmla="*/ 403 h 522"/>
                <a:gd name="T10" fmla="*/ 155 w 531"/>
                <a:gd name="T11" fmla="*/ 403 h 522"/>
                <a:gd name="T12" fmla="*/ 110 w 531"/>
                <a:gd name="T13" fmla="*/ 521 h 522"/>
                <a:gd name="T14" fmla="*/ 0 w 531"/>
                <a:gd name="T15" fmla="*/ 521 h 522"/>
                <a:gd name="T16" fmla="*/ 208 w 531"/>
                <a:gd name="T17" fmla="*/ 0 h 522"/>
                <a:gd name="T18" fmla="*/ 265 w 531"/>
                <a:gd name="T19" fmla="*/ 106 h 522"/>
                <a:gd name="T20" fmla="*/ 265 w 531"/>
                <a:gd name="T21" fmla="*/ 106 h 522"/>
                <a:gd name="T22" fmla="*/ 188 w 531"/>
                <a:gd name="T23" fmla="*/ 322 h 522"/>
                <a:gd name="T24" fmla="*/ 342 w 531"/>
                <a:gd name="T25" fmla="*/ 322 h 522"/>
                <a:gd name="T26" fmla="*/ 265 w 531"/>
                <a:gd name="T27" fmla="*/ 10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1" h="522">
                  <a:moveTo>
                    <a:pt x="208" y="0"/>
                  </a:moveTo>
                  <a:lnTo>
                    <a:pt x="326" y="0"/>
                  </a:lnTo>
                  <a:lnTo>
                    <a:pt x="530" y="521"/>
                  </a:lnTo>
                  <a:lnTo>
                    <a:pt x="412" y="521"/>
                  </a:lnTo>
                  <a:lnTo>
                    <a:pt x="367" y="403"/>
                  </a:lnTo>
                  <a:lnTo>
                    <a:pt x="155" y="403"/>
                  </a:lnTo>
                  <a:lnTo>
                    <a:pt x="110" y="521"/>
                  </a:lnTo>
                  <a:lnTo>
                    <a:pt x="0" y="521"/>
                  </a:lnTo>
                  <a:lnTo>
                    <a:pt x="208" y="0"/>
                  </a:lnTo>
                  <a:close/>
                  <a:moveTo>
                    <a:pt x="265" y="106"/>
                  </a:moveTo>
                  <a:lnTo>
                    <a:pt x="265" y="106"/>
                  </a:lnTo>
                  <a:lnTo>
                    <a:pt x="188" y="322"/>
                  </a:lnTo>
                  <a:lnTo>
                    <a:pt x="342" y="322"/>
                  </a:lnTo>
                  <a:lnTo>
                    <a:pt x="265" y="106"/>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1" name="Freeform 690"/>
            <p:cNvSpPr>
              <a:spLocks noChangeArrowheads="1"/>
            </p:cNvSpPr>
            <p:nvPr/>
          </p:nvSpPr>
          <p:spPr bwMode="auto">
            <a:xfrm>
              <a:off x="518" y="6569"/>
              <a:ext cx="90" cy="87"/>
            </a:xfrm>
            <a:custGeom>
              <a:avLst/>
              <a:gdLst>
                <a:gd name="T0" fmla="*/ 0 w 400"/>
                <a:gd name="T1" fmla="*/ 0 h 388"/>
                <a:gd name="T2" fmla="*/ 105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5"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2" name="Freeform 691"/>
            <p:cNvSpPr>
              <a:spLocks noChangeArrowheads="1"/>
            </p:cNvSpPr>
            <p:nvPr/>
          </p:nvSpPr>
          <p:spPr bwMode="auto">
            <a:xfrm>
              <a:off x="616" y="6568"/>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59 h 404"/>
                <a:gd name="T22" fmla="*/ 188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59"/>
                  </a:moveTo>
                  <a:cubicBezTo>
                    <a:pt x="265" y="110"/>
                    <a:pt x="245" y="69"/>
                    <a:pt x="188" y="69"/>
                  </a:cubicBezTo>
                  <a:cubicBezTo>
                    <a:pt x="131"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3" name="Freeform 692"/>
            <p:cNvSpPr>
              <a:spLocks noChangeArrowheads="1"/>
            </p:cNvSpPr>
            <p:nvPr/>
          </p:nvSpPr>
          <p:spPr bwMode="auto">
            <a:xfrm>
              <a:off x="717" y="6567"/>
              <a:ext cx="51" cy="90"/>
            </a:xfrm>
            <a:custGeom>
              <a:avLst/>
              <a:gdLst>
                <a:gd name="T0" fmla="*/ 0 w 229"/>
                <a:gd name="T1" fmla="*/ 8 h 400"/>
                <a:gd name="T2" fmla="*/ 90 w 229"/>
                <a:gd name="T3" fmla="*/ 8 h 400"/>
                <a:gd name="T4" fmla="*/ 90 w 229"/>
                <a:gd name="T5" fmla="*/ 98 h 400"/>
                <a:gd name="T6" fmla="*/ 90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4" y="0"/>
                    <a:pt x="195"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4" name="Freeform 693"/>
            <p:cNvSpPr>
              <a:spLocks noChangeArrowheads="1"/>
            </p:cNvSpPr>
            <p:nvPr/>
          </p:nvSpPr>
          <p:spPr bwMode="auto">
            <a:xfrm>
              <a:off x="778" y="6567"/>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4" y="155"/>
                    <a:pt x="195" y="155"/>
                  </a:cubicBezTo>
                  <a:lnTo>
                    <a:pt x="252" y="155"/>
                  </a:lnTo>
                  <a:cubicBezTo>
                    <a:pt x="252" y="94"/>
                    <a:pt x="224" y="73"/>
                    <a:pt x="167" y="73"/>
                  </a:cubicBezTo>
                  <a:cubicBezTo>
                    <a:pt x="126" y="73"/>
                    <a:pt x="81" y="90"/>
                    <a:pt x="49" y="114"/>
                  </a:cubicBezTo>
                  <a:lnTo>
                    <a:pt x="40" y="29"/>
                  </a:lnTo>
                  <a:close/>
                  <a:moveTo>
                    <a:pt x="159" y="330"/>
                  </a:moveTo>
                  <a:cubicBezTo>
                    <a:pt x="191" y="330"/>
                    <a:pt x="211" y="318"/>
                    <a:pt x="228" y="297"/>
                  </a:cubicBezTo>
                  <a:cubicBezTo>
                    <a:pt x="244" y="277"/>
                    <a:pt x="248" y="249"/>
                    <a:pt x="248" y="216"/>
                  </a:cubicBezTo>
                  <a:lnTo>
                    <a:pt x="203" y="216"/>
                  </a:lnTo>
                  <a:cubicBezTo>
                    <a:pt x="159" y="216"/>
                    <a:pt x="93" y="224"/>
                    <a:pt x="93" y="281"/>
                  </a:cubicBezTo>
                  <a:cubicBezTo>
                    <a:pt x="93"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5" name="Freeform 694"/>
            <p:cNvSpPr>
              <a:spLocks noChangeArrowheads="1"/>
            </p:cNvSpPr>
            <p:nvPr/>
          </p:nvSpPr>
          <p:spPr bwMode="auto">
            <a:xfrm>
              <a:off x="873" y="6567"/>
              <a:ext cx="84" cy="127"/>
            </a:xfrm>
            <a:custGeom>
              <a:avLst/>
              <a:gdLst>
                <a:gd name="T0" fmla="*/ 375 w 376"/>
                <a:gd name="T1" fmla="*/ 8 h 563"/>
                <a:gd name="T2" fmla="*/ 375 w 376"/>
                <a:gd name="T3" fmla="*/ 358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200 h 563"/>
                <a:gd name="T32" fmla="*/ 187 w 376"/>
                <a:gd name="T33" fmla="*/ 82 h 563"/>
                <a:gd name="T34" fmla="*/ 98 w 376"/>
                <a:gd name="T35" fmla="*/ 204 h 563"/>
                <a:gd name="T36" fmla="*/ 183 w 376"/>
                <a:gd name="T37" fmla="*/ 322 h 563"/>
                <a:gd name="T38" fmla="*/ 273 w 376"/>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8"/>
                  </a:cubicBezTo>
                  <a:lnTo>
                    <a:pt x="45" y="452"/>
                  </a:lnTo>
                  <a:cubicBezTo>
                    <a:pt x="78" y="468"/>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6"/>
                    <a:pt x="281" y="61"/>
                  </a:cubicBezTo>
                  <a:lnTo>
                    <a:pt x="281" y="61"/>
                  </a:lnTo>
                  <a:lnTo>
                    <a:pt x="281" y="8"/>
                  </a:lnTo>
                  <a:lnTo>
                    <a:pt x="375" y="8"/>
                  </a:lnTo>
                  <a:close/>
                  <a:moveTo>
                    <a:pt x="273" y="200"/>
                  </a:moveTo>
                  <a:cubicBezTo>
                    <a:pt x="273" y="135"/>
                    <a:pt x="249" y="82"/>
                    <a:pt x="187" y="82"/>
                  </a:cubicBezTo>
                  <a:cubicBezTo>
                    <a:pt x="118" y="82"/>
                    <a:pt x="98" y="143"/>
                    <a:pt x="98" y="204"/>
                  </a:cubicBezTo>
                  <a:cubicBezTo>
                    <a:pt x="98" y="257"/>
                    <a:pt x="126" y="322"/>
                    <a:pt x="183" y="322"/>
                  </a:cubicBezTo>
                  <a:cubicBezTo>
                    <a:pt x="249" y="318"/>
                    <a:pt x="273" y="261"/>
                    <a:pt x="273"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6" name="Freeform 695"/>
            <p:cNvSpPr>
              <a:spLocks noChangeArrowheads="1"/>
            </p:cNvSpPr>
            <p:nvPr/>
          </p:nvSpPr>
          <p:spPr bwMode="auto">
            <a:xfrm>
              <a:off x="974" y="656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73 w 363"/>
                <a:gd name="T21" fmla="*/ 159 h 404"/>
                <a:gd name="T22" fmla="*/ 191 w 363"/>
                <a:gd name="T23" fmla="*/ 69 h 404"/>
                <a:gd name="T24" fmla="*/ 102 w 363"/>
                <a:gd name="T25" fmla="*/ 159 h 404"/>
                <a:gd name="T26" fmla="*/ 273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73" y="159"/>
                  </a:moveTo>
                  <a:cubicBezTo>
                    <a:pt x="269" y="110"/>
                    <a:pt x="248" y="69"/>
                    <a:pt x="191" y="69"/>
                  </a:cubicBezTo>
                  <a:cubicBezTo>
                    <a:pt x="134"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7" name="Freeform 696"/>
            <p:cNvSpPr>
              <a:spLocks noChangeArrowheads="1"/>
            </p:cNvSpPr>
            <p:nvPr/>
          </p:nvSpPr>
          <p:spPr bwMode="auto">
            <a:xfrm>
              <a:off x="1124" y="6538"/>
              <a:ext cx="66" cy="117"/>
            </a:xfrm>
            <a:custGeom>
              <a:avLst/>
              <a:gdLst>
                <a:gd name="T0" fmla="*/ 4 w 294"/>
                <a:gd name="T1" fmla="*/ 0 h 522"/>
                <a:gd name="T2" fmla="*/ 293 w 294"/>
                <a:gd name="T3" fmla="*/ 0 h 522"/>
                <a:gd name="T4" fmla="*/ 293 w 294"/>
                <a:gd name="T5" fmla="*/ 81 h 522"/>
                <a:gd name="T6" fmla="*/ 106 w 294"/>
                <a:gd name="T7" fmla="*/ 81 h 522"/>
                <a:gd name="T8" fmla="*/ 106 w 294"/>
                <a:gd name="T9" fmla="*/ 212 h 522"/>
                <a:gd name="T10" fmla="*/ 281 w 294"/>
                <a:gd name="T11" fmla="*/ 212 h 522"/>
                <a:gd name="T12" fmla="*/ 281 w 294"/>
                <a:gd name="T13" fmla="*/ 293 h 522"/>
                <a:gd name="T14" fmla="*/ 106 w 294"/>
                <a:gd name="T15" fmla="*/ 293 h 522"/>
                <a:gd name="T16" fmla="*/ 106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1"/>
                  </a:lnTo>
                  <a:lnTo>
                    <a:pt x="106" y="81"/>
                  </a:lnTo>
                  <a:lnTo>
                    <a:pt x="106" y="212"/>
                  </a:lnTo>
                  <a:lnTo>
                    <a:pt x="281" y="212"/>
                  </a:lnTo>
                  <a:lnTo>
                    <a:pt x="281" y="293"/>
                  </a:lnTo>
                  <a:lnTo>
                    <a:pt x="106" y="293"/>
                  </a:lnTo>
                  <a:lnTo>
                    <a:pt x="106"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8" name="Freeform 697"/>
            <p:cNvSpPr>
              <a:spLocks noChangeArrowheads="1"/>
            </p:cNvSpPr>
            <p:nvPr/>
          </p:nvSpPr>
          <p:spPr bwMode="auto">
            <a:xfrm>
              <a:off x="1210" y="6538"/>
              <a:ext cx="70" cy="117"/>
            </a:xfrm>
            <a:custGeom>
              <a:avLst/>
              <a:gdLst>
                <a:gd name="T0" fmla="*/ 0 w 311"/>
                <a:gd name="T1" fmla="*/ 0 h 522"/>
                <a:gd name="T2" fmla="*/ 106 w 311"/>
                <a:gd name="T3" fmla="*/ 0 h 522"/>
                <a:gd name="T4" fmla="*/ 106 w 311"/>
                <a:gd name="T5" fmla="*/ 440 h 522"/>
                <a:gd name="T6" fmla="*/ 310 w 311"/>
                <a:gd name="T7" fmla="*/ 440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40"/>
                  </a:lnTo>
                  <a:lnTo>
                    <a:pt x="310" y="440"/>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9" name="Freeform 698"/>
            <p:cNvSpPr>
              <a:spLocks noChangeArrowheads="1"/>
            </p:cNvSpPr>
            <p:nvPr/>
          </p:nvSpPr>
          <p:spPr bwMode="auto">
            <a:xfrm>
              <a:off x="1291" y="6536"/>
              <a:ext cx="76" cy="122"/>
            </a:xfrm>
            <a:custGeom>
              <a:avLst/>
              <a:gdLst>
                <a:gd name="T0" fmla="*/ 297 w 339"/>
                <a:gd name="T1" fmla="*/ 106 h 542"/>
                <a:gd name="T2" fmla="*/ 191 w 339"/>
                <a:gd name="T3" fmla="*/ 81 h 542"/>
                <a:gd name="T4" fmla="*/ 110 w 339"/>
                <a:gd name="T5" fmla="*/ 154 h 542"/>
                <a:gd name="T6" fmla="*/ 338 w 339"/>
                <a:gd name="T7" fmla="*/ 382 h 542"/>
                <a:gd name="T8" fmla="*/ 142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09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4" y="93"/>
                    <a:pt x="228" y="81"/>
                    <a:pt x="191" y="81"/>
                  </a:cubicBezTo>
                  <a:cubicBezTo>
                    <a:pt x="154" y="81"/>
                    <a:pt x="110" y="97"/>
                    <a:pt x="110" y="154"/>
                  </a:cubicBezTo>
                  <a:cubicBezTo>
                    <a:pt x="110" y="244"/>
                    <a:pt x="338" y="207"/>
                    <a:pt x="338" y="382"/>
                  </a:cubicBezTo>
                  <a:cubicBezTo>
                    <a:pt x="338" y="496"/>
                    <a:pt x="248" y="541"/>
                    <a:pt x="142" y="541"/>
                  </a:cubicBezTo>
                  <a:cubicBezTo>
                    <a:pt x="85" y="541"/>
                    <a:pt x="61" y="533"/>
                    <a:pt x="8" y="521"/>
                  </a:cubicBezTo>
                  <a:lnTo>
                    <a:pt x="16" y="427"/>
                  </a:lnTo>
                  <a:cubicBezTo>
                    <a:pt x="53" y="448"/>
                    <a:pt x="93" y="460"/>
                    <a:pt x="134" y="460"/>
                  </a:cubicBezTo>
                  <a:cubicBezTo>
                    <a:pt x="175" y="460"/>
                    <a:pt x="228" y="439"/>
                    <a:pt x="228" y="391"/>
                  </a:cubicBezTo>
                  <a:cubicBezTo>
                    <a:pt x="228" y="293"/>
                    <a:pt x="0" y="334"/>
                    <a:pt x="0" y="159"/>
                  </a:cubicBezTo>
                  <a:cubicBezTo>
                    <a:pt x="0" y="40"/>
                    <a:pt x="89" y="0"/>
                    <a:pt x="183" y="0"/>
                  </a:cubicBezTo>
                  <a:cubicBezTo>
                    <a:pt x="228" y="0"/>
                    <a:pt x="268"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0" name="Freeform 699"/>
            <p:cNvSpPr>
              <a:spLocks noChangeArrowheads="1"/>
            </p:cNvSpPr>
            <p:nvPr/>
          </p:nvSpPr>
          <p:spPr bwMode="auto">
            <a:xfrm>
              <a:off x="1425" y="6569"/>
              <a:ext cx="147" cy="87"/>
            </a:xfrm>
            <a:custGeom>
              <a:avLst/>
              <a:gdLst>
                <a:gd name="T0" fmla="*/ 0 w 653"/>
                <a:gd name="T1" fmla="*/ 0 h 388"/>
                <a:gd name="T2" fmla="*/ 106 w 653"/>
                <a:gd name="T3" fmla="*/ 0 h 388"/>
                <a:gd name="T4" fmla="*/ 191 w 653"/>
                <a:gd name="T5" fmla="*/ 285 h 388"/>
                <a:gd name="T6" fmla="*/ 191 w 653"/>
                <a:gd name="T7" fmla="*/ 285 h 388"/>
                <a:gd name="T8" fmla="*/ 269 w 653"/>
                <a:gd name="T9" fmla="*/ 0 h 388"/>
                <a:gd name="T10" fmla="*/ 387 w 653"/>
                <a:gd name="T11" fmla="*/ 0 h 388"/>
                <a:gd name="T12" fmla="*/ 472 w 653"/>
                <a:gd name="T13" fmla="*/ 285 h 388"/>
                <a:gd name="T14" fmla="*/ 472 w 653"/>
                <a:gd name="T15" fmla="*/ 285 h 388"/>
                <a:gd name="T16" fmla="*/ 554 w 653"/>
                <a:gd name="T17" fmla="*/ 0 h 388"/>
                <a:gd name="T18" fmla="*/ 652 w 653"/>
                <a:gd name="T19" fmla="*/ 0 h 388"/>
                <a:gd name="T20" fmla="*/ 533 w 653"/>
                <a:gd name="T21" fmla="*/ 387 h 388"/>
                <a:gd name="T22" fmla="*/ 415 w 653"/>
                <a:gd name="T23" fmla="*/ 387 h 388"/>
                <a:gd name="T24" fmla="*/ 330 w 653"/>
                <a:gd name="T25" fmla="*/ 94 h 388"/>
                <a:gd name="T26" fmla="*/ 330 w 653"/>
                <a:gd name="T27" fmla="*/ 94 h 388"/>
                <a:gd name="T28" fmla="*/ 248 w 653"/>
                <a:gd name="T29" fmla="*/ 387 h 388"/>
                <a:gd name="T30" fmla="*/ 134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1" y="285"/>
                  </a:lnTo>
                  <a:lnTo>
                    <a:pt x="191" y="285"/>
                  </a:lnTo>
                  <a:lnTo>
                    <a:pt x="269" y="0"/>
                  </a:lnTo>
                  <a:lnTo>
                    <a:pt x="387" y="0"/>
                  </a:lnTo>
                  <a:lnTo>
                    <a:pt x="472" y="285"/>
                  </a:lnTo>
                  <a:lnTo>
                    <a:pt x="472" y="285"/>
                  </a:lnTo>
                  <a:lnTo>
                    <a:pt x="554" y="0"/>
                  </a:lnTo>
                  <a:lnTo>
                    <a:pt x="652"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1" name="Freeform 700"/>
            <p:cNvSpPr>
              <a:spLocks noChangeArrowheads="1"/>
            </p:cNvSpPr>
            <p:nvPr/>
          </p:nvSpPr>
          <p:spPr bwMode="auto">
            <a:xfrm>
              <a:off x="1580" y="6567"/>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3 w 347"/>
                <a:gd name="T15" fmla="*/ 338 h 404"/>
                <a:gd name="T16" fmla="*/ 253 w 347"/>
                <a:gd name="T17" fmla="*/ 338 h 404"/>
                <a:gd name="T18" fmla="*/ 134 w 347"/>
                <a:gd name="T19" fmla="*/ 403 h 404"/>
                <a:gd name="T20" fmla="*/ 0 w 347"/>
                <a:gd name="T21" fmla="*/ 289 h 404"/>
                <a:gd name="T22" fmla="*/ 65 w 347"/>
                <a:gd name="T23" fmla="*/ 179 h 404"/>
                <a:gd name="T24" fmla="*/ 196 w 347"/>
                <a:gd name="T25" fmla="*/ 155 h 404"/>
                <a:gd name="T26" fmla="*/ 253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2" y="12"/>
                    <a:pt x="130"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3" y="375"/>
                    <a:pt x="253" y="350"/>
                    <a:pt x="253" y="338"/>
                  </a:cubicBezTo>
                  <a:lnTo>
                    <a:pt x="253" y="338"/>
                  </a:lnTo>
                  <a:cubicBezTo>
                    <a:pt x="228" y="379"/>
                    <a:pt x="179" y="403"/>
                    <a:pt x="134" y="403"/>
                  </a:cubicBezTo>
                  <a:cubicBezTo>
                    <a:pt x="65" y="403"/>
                    <a:pt x="0" y="363"/>
                    <a:pt x="0" y="289"/>
                  </a:cubicBezTo>
                  <a:cubicBezTo>
                    <a:pt x="0" y="232"/>
                    <a:pt x="28" y="200"/>
                    <a:pt x="65" y="179"/>
                  </a:cubicBezTo>
                  <a:cubicBezTo>
                    <a:pt x="101" y="159"/>
                    <a:pt x="155" y="155"/>
                    <a:pt x="196" y="155"/>
                  </a:cubicBezTo>
                  <a:lnTo>
                    <a:pt x="253" y="155"/>
                  </a:lnTo>
                  <a:cubicBezTo>
                    <a:pt x="253" y="94"/>
                    <a:pt x="224" y="73"/>
                    <a:pt x="167" y="73"/>
                  </a:cubicBezTo>
                  <a:cubicBezTo>
                    <a:pt x="126" y="73"/>
                    <a:pt x="82" y="90"/>
                    <a:pt x="49" y="114"/>
                  </a:cubicBezTo>
                  <a:lnTo>
                    <a:pt x="41" y="29"/>
                  </a:lnTo>
                  <a:close/>
                  <a:moveTo>
                    <a:pt x="159" y="330"/>
                  </a:moveTo>
                  <a:cubicBezTo>
                    <a:pt x="191" y="330"/>
                    <a:pt x="212" y="318"/>
                    <a:pt x="228" y="297"/>
                  </a:cubicBezTo>
                  <a:cubicBezTo>
                    <a:pt x="244" y="277"/>
                    <a:pt x="248" y="249"/>
                    <a:pt x="248" y="216"/>
                  </a:cubicBezTo>
                  <a:lnTo>
                    <a:pt x="204" y="216"/>
                  </a:lnTo>
                  <a:cubicBezTo>
                    <a:pt x="159" y="216"/>
                    <a:pt x="94" y="224"/>
                    <a:pt x="94" y="281"/>
                  </a:cubicBezTo>
                  <a:cubicBezTo>
                    <a:pt x="94"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2" name="Freeform 701"/>
            <p:cNvSpPr>
              <a:spLocks noChangeArrowheads="1"/>
            </p:cNvSpPr>
            <p:nvPr/>
          </p:nvSpPr>
          <p:spPr bwMode="auto">
            <a:xfrm>
              <a:off x="1675" y="6567"/>
              <a:ext cx="84" cy="127"/>
            </a:xfrm>
            <a:custGeom>
              <a:avLst/>
              <a:gdLst>
                <a:gd name="T0" fmla="*/ 375 w 376"/>
                <a:gd name="T1" fmla="*/ 8 h 563"/>
                <a:gd name="T2" fmla="*/ 375 w 376"/>
                <a:gd name="T3" fmla="*/ 358 h 563"/>
                <a:gd name="T4" fmla="*/ 172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200 h 563"/>
                <a:gd name="T32" fmla="*/ 192 w 376"/>
                <a:gd name="T33" fmla="*/ 82 h 563"/>
                <a:gd name="T34" fmla="*/ 102 w 376"/>
                <a:gd name="T35" fmla="*/ 204 h 563"/>
                <a:gd name="T36" fmla="*/ 188 w 376"/>
                <a:gd name="T37" fmla="*/ 322 h 563"/>
                <a:gd name="T38" fmla="*/ 277 w 376"/>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2" y="562"/>
                  </a:cubicBezTo>
                  <a:cubicBezTo>
                    <a:pt x="131" y="562"/>
                    <a:pt x="86" y="558"/>
                    <a:pt x="37" y="538"/>
                  </a:cubicBezTo>
                  <a:lnTo>
                    <a:pt x="45" y="452"/>
                  </a:lnTo>
                  <a:cubicBezTo>
                    <a:pt x="78" y="468"/>
                    <a:pt x="127"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6"/>
                    <a:pt x="281" y="61"/>
                  </a:cubicBezTo>
                  <a:lnTo>
                    <a:pt x="281" y="61"/>
                  </a:lnTo>
                  <a:lnTo>
                    <a:pt x="281" y="8"/>
                  </a:lnTo>
                  <a:lnTo>
                    <a:pt x="375" y="8"/>
                  </a:lnTo>
                  <a:close/>
                  <a:moveTo>
                    <a:pt x="277" y="200"/>
                  </a:moveTo>
                  <a:cubicBezTo>
                    <a:pt x="277" y="135"/>
                    <a:pt x="253" y="82"/>
                    <a:pt x="192" y="82"/>
                  </a:cubicBezTo>
                  <a:cubicBezTo>
                    <a:pt x="123" y="82"/>
                    <a:pt x="102" y="143"/>
                    <a:pt x="102" y="204"/>
                  </a:cubicBezTo>
                  <a:cubicBezTo>
                    <a:pt x="102" y="257"/>
                    <a:pt x="131" y="322"/>
                    <a:pt x="188" y="322"/>
                  </a:cubicBezTo>
                  <a:cubicBezTo>
                    <a:pt x="249" y="318"/>
                    <a:pt x="277" y="261"/>
                    <a:pt x="277"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3" name="Freeform 702"/>
            <p:cNvSpPr>
              <a:spLocks noChangeArrowheads="1"/>
            </p:cNvSpPr>
            <p:nvPr/>
          </p:nvSpPr>
          <p:spPr bwMode="auto">
            <a:xfrm>
              <a:off x="1778" y="6568"/>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8 w 364"/>
                <a:gd name="T11" fmla="*/ 232 h 404"/>
                <a:gd name="T12" fmla="*/ 208 w 364"/>
                <a:gd name="T13" fmla="*/ 330 h 404"/>
                <a:gd name="T14" fmla="*/ 334 w 364"/>
                <a:gd name="T15" fmla="*/ 289 h 404"/>
                <a:gd name="T16" fmla="*/ 334 w 364"/>
                <a:gd name="T17" fmla="*/ 371 h 404"/>
                <a:gd name="T18" fmla="*/ 338 w 364"/>
                <a:gd name="T19" fmla="*/ 371 h 404"/>
                <a:gd name="T20" fmla="*/ 269 w 364"/>
                <a:gd name="T21" fmla="*/ 159 h 404"/>
                <a:gd name="T22" fmla="*/ 188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2" y="0"/>
                    <a:pt x="180" y="0"/>
                  </a:cubicBezTo>
                  <a:cubicBezTo>
                    <a:pt x="322" y="0"/>
                    <a:pt x="363" y="98"/>
                    <a:pt x="363" y="232"/>
                  </a:cubicBezTo>
                  <a:lnTo>
                    <a:pt x="98" y="232"/>
                  </a:lnTo>
                  <a:cubicBezTo>
                    <a:pt x="102" y="293"/>
                    <a:pt x="147" y="330"/>
                    <a:pt x="208" y="330"/>
                  </a:cubicBezTo>
                  <a:cubicBezTo>
                    <a:pt x="257" y="330"/>
                    <a:pt x="298" y="314"/>
                    <a:pt x="334" y="289"/>
                  </a:cubicBezTo>
                  <a:lnTo>
                    <a:pt x="334" y="371"/>
                  </a:lnTo>
                  <a:lnTo>
                    <a:pt x="338" y="371"/>
                  </a:lnTo>
                  <a:close/>
                  <a:moveTo>
                    <a:pt x="269" y="159"/>
                  </a:moveTo>
                  <a:cubicBezTo>
                    <a:pt x="265" y="110"/>
                    <a:pt x="245" y="69"/>
                    <a:pt x="188" y="69"/>
                  </a:cubicBezTo>
                  <a:cubicBezTo>
                    <a:pt x="131"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4" name="Freeform 703"/>
            <p:cNvSpPr>
              <a:spLocks noChangeArrowheads="1"/>
            </p:cNvSpPr>
            <p:nvPr/>
          </p:nvSpPr>
          <p:spPr bwMode="auto">
            <a:xfrm>
              <a:off x="411" y="6906"/>
              <a:ext cx="95" cy="118"/>
            </a:xfrm>
            <a:custGeom>
              <a:avLst/>
              <a:gdLst>
                <a:gd name="T0" fmla="*/ 4 w 425"/>
                <a:gd name="T1" fmla="*/ 0 h 523"/>
                <a:gd name="T2" fmla="*/ 110 w 425"/>
                <a:gd name="T3" fmla="*/ 0 h 523"/>
                <a:gd name="T4" fmla="*/ 110 w 425"/>
                <a:gd name="T5" fmla="*/ 212 h 523"/>
                <a:gd name="T6" fmla="*/ 322 w 425"/>
                <a:gd name="T7" fmla="*/ 212 h 523"/>
                <a:gd name="T8" fmla="*/ 322 w 425"/>
                <a:gd name="T9" fmla="*/ 0 h 523"/>
                <a:gd name="T10" fmla="*/ 424 w 425"/>
                <a:gd name="T11" fmla="*/ 0 h 523"/>
                <a:gd name="T12" fmla="*/ 424 w 425"/>
                <a:gd name="T13" fmla="*/ 522 h 523"/>
                <a:gd name="T14" fmla="*/ 318 w 425"/>
                <a:gd name="T15" fmla="*/ 522 h 523"/>
                <a:gd name="T16" fmla="*/ 318 w 425"/>
                <a:gd name="T17" fmla="*/ 294 h 523"/>
                <a:gd name="T18" fmla="*/ 106 w 425"/>
                <a:gd name="T19" fmla="*/ 294 h 523"/>
                <a:gd name="T20" fmla="*/ 106 w 425"/>
                <a:gd name="T21" fmla="*/ 522 h 523"/>
                <a:gd name="T22" fmla="*/ 0 w 425"/>
                <a:gd name="T23" fmla="*/ 522 h 523"/>
                <a:gd name="T24" fmla="*/ 0 w 425"/>
                <a:gd name="T25" fmla="*/ 0 h 523"/>
                <a:gd name="T26" fmla="*/ 4 w 425"/>
                <a:gd name="T2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5" h="523">
                  <a:moveTo>
                    <a:pt x="4" y="0"/>
                  </a:moveTo>
                  <a:lnTo>
                    <a:pt x="110" y="0"/>
                  </a:lnTo>
                  <a:lnTo>
                    <a:pt x="110" y="212"/>
                  </a:lnTo>
                  <a:lnTo>
                    <a:pt x="322" y="212"/>
                  </a:lnTo>
                  <a:lnTo>
                    <a:pt x="322" y="0"/>
                  </a:lnTo>
                  <a:lnTo>
                    <a:pt x="424" y="0"/>
                  </a:lnTo>
                  <a:lnTo>
                    <a:pt x="424" y="522"/>
                  </a:lnTo>
                  <a:lnTo>
                    <a:pt x="318" y="522"/>
                  </a:lnTo>
                  <a:lnTo>
                    <a:pt x="318" y="294"/>
                  </a:lnTo>
                  <a:lnTo>
                    <a:pt x="106" y="294"/>
                  </a:lnTo>
                  <a:lnTo>
                    <a:pt x="106" y="522"/>
                  </a:lnTo>
                  <a:lnTo>
                    <a:pt x="0" y="52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5" name="Freeform 704"/>
            <p:cNvSpPr>
              <a:spLocks noChangeArrowheads="1"/>
            </p:cNvSpPr>
            <p:nvPr/>
          </p:nvSpPr>
          <p:spPr bwMode="auto">
            <a:xfrm>
              <a:off x="533" y="6900"/>
              <a:ext cx="22" cy="124"/>
            </a:xfrm>
            <a:custGeom>
              <a:avLst/>
              <a:gdLst>
                <a:gd name="T0" fmla="*/ 0 w 103"/>
                <a:gd name="T1" fmla="*/ 0 h 551"/>
                <a:gd name="T2" fmla="*/ 102 w 103"/>
                <a:gd name="T3" fmla="*/ 0 h 551"/>
                <a:gd name="T4" fmla="*/ 102 w 103"/>
                <a:gd name="T5" fmla="*/ 98 h 551"/>
                <a:gd name="T6" fmla="*/ 0 w 103"/>
                <a:gd name="T7" fmla="*/ 98 h 551"/>
                <a:gd name="T8" fmla="*/ 0 w 103"/>
                <a:gd name="T9" fmla="*/ 0 h 551"/>
                <a:gd name="T10" fmla="*/ 0 w 103"/>
                <a:gd name="T11" fmla="*/ 163 h 551"/>
                <a:gd name="T12" fmla="*/ 102 w 103"/>
                <a:gd name="T13" fmla="*/ 163 h 551"/>
                <a:gd name="T14" fmla="*/ 102 w 103"/>
                <a:gd name="T15" fmla="*/ 550 h 551"/>
                <a:gd name="T16" fmla="*/ 0 w 103"/>
                <a:gd name="T17" fmla="*/ 550 h 551"/>
                <a:gd name="T18" fmla="*/ 0 w 103"/>
                <a:gd name="T19" fmla="*/ 16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1">
                  <a:moveTo>
                    <a:pt x="0" y="0"/>
                  </a:moveTo>
                  <a:lnTo>
                    <a:pt x="102" y="0"/>
                  </a:lnTo>
                  <a:lnTo>
                    <a:pt x="102" y="98"/>
                  </a:lnTo>
                  <a:lnTo>
                    <a:pt x="0" y="98"/>
                  </a:lnTo>
                  <a:lnTo>
                    <a:pt x="0" y="0"/>
                  </a:lnTo>
                  <a:close/>
                  <a:moveTo>
                    <a:pt x="0" y="163"/>
                  </a:moveTo>
                  <a:lnTo>
                    <a:pt x="102" y="163"/>
                  </a:lnTo>
                  <a:lnTo>
                    <a:pt x="102" y="550"/>
                  </a:lnTo>
                  <a:lnTo>
                    <a:pt x="0" y="550"/>
                  </a:lnTo>
                  <a:lnTo>
                    <a:pt x="0"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6" name="Freeform 705"/>
            <p:cNvSpPr>
              <a:spLocks noChangeArrowheads="1"/>
            </p:cNvSpPr>
            <p:nvPr/>
          </p:nvSpPr>
          <p:spPr bwMode="auto">
            <a:xfrm>
              <a:off x="576" y="6935"/>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199 h 563"/>
                <a:gd name="T32" fmla="*/ 187 w 376"/>
                <a:gd name="T33" fmla="*/ 81 h 563"/>
                <a:gd name="T34" fmla="*/ 98 w 376"/>
                <a:gd name="T35" fmla="*/ 203 h 563"/>
                <a:gd name="T36" fmla="*/ 183 w 376"/>
                <a:gd name="T37" fmla="*/ 321 h 563"/>
                <a:gd name="T38" fmla="*/ 273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7"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3" y="199"/>
                  </a:moveTo>
                  <a:cubicBezTo>
                    <a:pt x="273" y="134"/>
                    <a:pt x="248" y="81"/>
                    <a:pt x="187" y="81"/>
                  </a:cubicBezTo>
                  <a:cubicBezTo>
                    <a:pt x="118" y="81"/>
                    <a:pt x="98" y="142"/>
                    <a:pt x="98" y="203"/>
                  </a:cubicBezTo>
                  <a:cubicBezTo>
                    <a:pt x="98" y="256"/>
                    <a:pt x="126" y="321"/>
                    <a:pt x="183" y="321"/>
                  </a:cubicBezTo>
                  <a:cubicBezTo>
                    <a:pt x="248" y="317"/>
                    <a:pt x="273" y="264"/>
                    <a:pt x="273"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7" name="Freeform 706"/>
            <p:cNvSpPr>
              <a:spLocks noChangeArrowheads="1"/>
            </p:cNvSpPr>
            <p:nvPr/>
          </p:nvSpPr>
          <p:spPr bwMode="auto">
            <a:xfrm>
              <a:off x="683" y="6897"/>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7 h 563"/>
                <a:gd name="T12" fmla="*/ 359 w 360"/>
                <a:gd name="T13" fmla="*/ 562 h 563"/>
                <a:gd name="T14" fmla="*/ 257 w 360"/>
                <a:gd name="T15" fmla="*/ 562 h 563"/>
                <a:gd name="T16" fmla="*/ 257 w 360"/>
                <a:gd name="T17" fmla="*/ 354 h 563"/>
                <a:gd name="T18" fmla="*/ 192 w 360"/>
                <a:gd name="T19" fmla="*/ 244 h 563"/>
                <a:gd name="T20" fmla="*/ 102 w 360"/>
                <a:gd name="T21" fmla="*/ 370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1"/>
                    <a:pt x="175" y="167"/>
                    <a:pt x="228" y="167"/>
                  </a:cubicBezTo>
                  <a:cubicBezTo>
                    <a:pt x="318" y="167"/>
                    <a:pt x="359" y="232"/>
                    <a:pt x="359" y="317"/>
                  </a:cubicBezTo>
                  <a:lnTo>
                    <a:pt x="359" y="562"/>
                  </a:lnTo>
                  <a:lnTo>
                    <a:pt x="257" y="562"/>
                  </a:lnTo>
                  <a:lnTo>
                    <a:pt x="257" y="354"/>
                  </a:lnTo>
                  <a:cubicBezTo>
                    <a:pt x="257" y="305"/>
                    <a:pt x="257" y="244"/>
                    <a:pt x="192" y="244"/>
                  </a:cubicBezTo>
                  <a:cubicBezTo>
                    <a:pt x="118" y="244"/>
                    <a:pt x="102" y="321"/>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8" name="Freeform 707"/>
            <p:cNvSpPr>
              <a:spLocks noChangeArrowheads="1"/>
            </p:cNvSpPr>
            <p:nvPr/>
          </p:nvSpPr>
          <p:spPr bwMode="auto">
            <a:xfrm>
              <a:off x="781" y="6936"/>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3"/>
                    <a:pt x="61" y="0"/>
                    <a:pt x="179" y="0"/>
                  </a:cubicBezTo>
                  <a:cubicBezTo>
                    <a:pt x="322" y="0"/>
                    <a:pt x="362" y="98"/>
                    <a:pt x="362" y="232"/>
                  </a:cubicBezTo>
                  <a:lnTo>
                    <a:pt x="94" y="232"/>
                  </a:lnTo>
                  <a:cubicBezTo>
                    <a:pt x="98" y="293"/>
                    <a:pt x="143" y="330"/>
                    <a:pt x="204" y="330"/>
                  </a:cubicBezTo>
                  <a:cubicBezTo>
                    <a:pt x="252" y="330"/>
                    <a:pt x="293" y="313"/>
                    <a:pt x="330" y="289"/>
                  </a:cubicBezTo>
                  <a:lnTo>
                    <a:pt x="330" y="370"/>
                  </a:lnTo>
                  <a:lnTo>
                    <a:pt x="338" y="370"/>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9" name="Freeform 708"/>
            <p:cNvSpPr>
              <a:spLocks noChangeArrowheads="1"/>
            </p:cNvSpPr>
            <p:nvPr/>
          </p:nvSpPr>
          <p:spPr bwMode="auto">
            <a:xfrm>
              <a:off x="875" y="6935"/>
              <a:ext cx="64" cy="91"/>
            </a:xfrm>
            <a:custGeom>
              <a:avLst/>
              <a:gdLst>
                <a:gd name="T0" fmla="*/ 261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3 w 286"/>
                <a:gd name="T13" fmla="*/ 305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89"/>
                  </a:moveTo>
                  <a:cubicBezTo>
                    <a:pt x="228" y="77"/>
                    <a:pt x="208" y="73"/>
                    <a:pt x="171" y="73"/>
                  </a:cubicBezTo>
                  <a:cubicBezTo>
                    <a:pt x="143" y="73"/>
                    <a:pt x="110" y="81"/>
                    <a:pt x="110" y="114"/>
                  </a:cubicBezTo>
                  <a:cubicBezTo>
                    <a:pt x="110" y="175"/>
                    <a:pt x="285" y="138"/>
                    <a:pt x="285" y="277"/>
                  </a:cubicBezTo>
                  <a:cubicBezTo>
                    <a:pt x="285" y="366"/>
                    <a:pt x="204" y="403"/>
                    <a:pt x="122" y="403"/>
                  </a:cubicBezTo>
                  <a:cubicBezTo>
                    <a:pt x="86" y="403"/>
                    <a:pt x="45" y="395"/>
                    <a:pt x="8" y="387"/>
                  </a:cubicBezTo>
                  <a:lnTo>
                    <a:pt x="13" y="305"/>
                  </a:lnTo>
                  <a:cubicBezTo>
                    <a:pt x="45" y="321"/>
                    <a:pt x="78" y="330"/>
                    <a:pt x="110" y="330"/>
                  </a:cubicBezTo>
                  <a:cubicBezTo>
                    <a:pt x="135" y="330"/>
                    <a:pt x="175" y="321"/>
                    <a:pt x="175" y="281"/>
                  </a:cubicBezTo>
                  <a:cubicBezTo>
                    <a:pt x="175" y="203"/>
                    <a:pt x="0" y="256"/>
                    <a:pt x="0" y="118"/>
                  </a:cubicBezTo>
                  <a:cubicBezTo>
                    <a:pt x="0" y="36"/>
                    <a:pt x="74" y="0"/>
                    <a:pt x="151" y="0"/>
                  </a:cubicBezTo>
                  <a:cubicBezTo>
                    <a:pt x="200" y="0"/>
                    <a:pt x="228" y="8"/>
                    <a:pt x="261" y="12"/>
                  </a:cubicBezTo>
                  <a:lnTo>
                    <a:pt x="261"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0" name="Freeform 709"/>
            <p:cNvSpPr>
              <a:spLocks noChangeArrowheads="1"/>
            </p:cNvSpPr>
            <p:nvPr/>
          </p:nvSpPr>
          <p:spPr bwMode="auto">
            <a:xfrm>
              <a:off x="949" y="6912"/>
              <a:ext cx="60" cy="114"/>
            </a:xfrm>
            <a:custGeom>
              <a:avLst/>
              <a:gdLst>
                <a:gd name="T0" fmla="*/ 73 w 270"/>
                <a:gd name="T1" fmla="*/ 183 h 506"/>
                <a:gd name="T2" fmla="*/ 0 w 270"/>
                <a:gd name="T3" fmla="*/ 183 h 506"/>
                <a:gd name="T4" fmla="*/ 0 w 270"/>
                <a:gd name="T5" fmla="*/ 110 h 506"/>
                <a:gd name="T6" fmla="*/ 73 w 270"/>
                <a:gd name="T7" fmla="*/ 110 h 506"/>
                <a:gd name="T8" fmla="*/ 73 w 270"/>
                <a:gd name="T9" fmla="*/ 33 h 506"/>
                <a:gd name="T10" fmla="*/ 175 w 270"/>
                <a:gd name="T11" fmla="*/ 0 h 506"/>
                <a:gd name="T12" fmla="*/ 175 w 270"/>
                <a:gd name="T13" fmla="*/ 110 h 506"/>
                <a:gd name="T14" fmla="*/ 265 w 270"/>
                <a:gd name="T15" fmla="*/ 110 h 506"/>
                <a:gd name="T16" fmla="*/ 265 w 270"/>
                <a:gd name="T17" fmla="*/ 183 h 506"/>
                <a:gd name="T18" fmla="*/ 171 w 270"/>
                <a:gd name="T19" fmla="*/ 183 h 506"/>
                <a:gd name="T20" fmla="*/ 171 w 270"/>
                <a:gd name="T21" fmla="*/ 362 h 506"/>
                <a:gd name="T22" fmla="*/ 220 w 270"/>
                <a:gd name="T23" fmla="*/ 427 h 506"/>
                <a:gd name="T24" fmla="*/ 265 w 270"/>
                <a:gd name="T25" fmla="*/ 415 h 506"/>
                <a:gd name="T26" fmla="*/ 269 w 270"/>
                <a:gd name="T27" fmla="*/ 497 h 506"/>
                <a:gd name="T28" fmla="*/ 195 w 270"/>
                <a:gd name="T29" fmla="*/ 505 h 506"/>
                <a:gd name="T30" fmla="*/ 73 w 270"/>
                <a:gd name="T31" fmla="*/ 379 h 506"/>
                <a:gd name="T32" fmla="*/ 73 w 270"/>
                <a:gd name="T33"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06">
                  <a:moveTo>
                    <a:pt x="73" y="183"/>
                  </a:moveTo>
                  <a:lnTo>
                    <a:pt x="0" y="183"/>
                  </a:lnTo>
                  <a:lnTo>
                    <a:pt x="0" y="110"/>
                  </a:lnTo>
                  <a:lnTo>
                    <a:pt x="73" y="110"/>
                  </a:lnTo>
                  <a:lnTo>
                    <a:pt x="73" y="33"/>
                  </a:lnTo>
                  <a:lnTo>
                    <a:pt x="175" y="0"/>
                  </a:lnTo>
                  <a:lnTo>
                    <a:pt x="175" y="110"/>
                  </a:lnTo>
                  <a:lnTo>
                    <a:pt x="265" y="110"/>
                  </a:lnTo>
                  <a:lnTo>
                    <a:pt x="265" y="183"/>
                  </a:lnTo>
                  <a:lnTo>
                    <a:pt x="171" y="183"/>
                  </a:lnTo>
                  <a:lnTo>
                    <a:pt x="171" y="362"/>
                  </a:lnTo>
                  <a:cubicBezTo>
                    <a:pt x="171" y="395"/>
                    <a:pt x="179" y="427"/>
                    <a:pt x="220" y="427"/>
                  </a:cubicBezTo>
                  <a:cubicBezTo>
                    <a:pt x="236" y="427"/>
                    <a:pt x="257" y="423"/>
                    <a:pt x="265" y="415"/>
                  </a:cubicBezTo>
                  <a:lnTo>
                    <a:pt x="269" y="497"/>
                  </a:lnTo>
                  <a:cubicBezTo>
                    <a:pt x="248" y="501"/>
                    <a:pt x="224" y="505"/>
                    <a:pt x="195" y="505"/>
                  </a:cubicBezTo>
                  <a:cubicBezTo>
                    <a:pt x="118" y="505"/>
                    <a:pt x="73" y="456"/>
                    <a:pt x="73" y="379"/>
                  </a:cubicBez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1" name="Freeform 710"/>
            <p:cNvSpPr>
              <a:spLocks noChangeArrowheads="1"/>
            </p:cNvSpPr>
            <p:nvPr/>
          </p:nvSpPr>
          <p:spPr bwMode="auto">
            <a:xfrm>
              <a:off x="1072" y="6906"/>
              <a:ext cx="66" cy="118"/>
            </a:xfrm>
            <a:custGeom>
              <a:avLst/>
              <a:gdLst>
                <a:gd name="T0" fmla="*/ 4 w 294"/>
                <a:gd name="T1" fmla="*/ 0 h 523"/>
                <a:gd name="T2" fmla="*/ 293 w 294"/>
                <a:gd name="T3" fmla="*/ 0 h 523"/>
                <a:gd name="T4" fmla="*/ 293 w 294"/>
                <a:gd name="T5" fmla="*/ 82 h 523"/>
                <a:gd name="T6" fmla="*/ 106 w 294"/>
                <a:gd name="T7" fmla="*/ 82 h 523"/>
                <a:gd name="T8" fmla="*/ 106 w 294"/>
                <a:gd name="T9" fmla="*/ 212 h 523"/>
                <a:gd name="T10" fmla="*/ 281 w 294"/>
                <a:gd name="T11" fmla="*/ 212 h 523"/>
                <a:gd name="T12" fmla="*/ 281 w 294"/>
                <a:gd name="T13" fmla="*/ 294 h 523"/>
                <a:gd name="T14" fmla="*/ 106 w 294"/>
                <a:gd name="T15" fmla="*/ 294 h 523"/>
                <a:gd name="T16" fmla="*/ 106 w 294"/>
                <a:gd name="T17" fmla="*/ 522 h 523"/>
                <a:gd name="T18" fmla="*/ 0 w 294"/>
                <a:gd name="T19" fmla="*/ 522 h 523"/>
                <a:gd name="T20" fmla="*/ 0 w 294"/>
                <a:gd name="T21" fmla="*/ 0 h 523"/>
                <a:gd name="T22" fmla="*/ 4 w 294"/>
                <a:gd name="T23"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3">
                  <a:moveTo>
                    <a:pt x="4" y="0"/>
                  </a:moveTo>
                  <a:lnTo>
                    <a:pt x="293" y="0"/>
                  </a:lnTo>
                  <a:lnTo>
                    <a:pt x="293" y="82"/>
                  </a:lnTo>
                  <a:lnTo>
                    <a:pt x="106" y="82"/>
                  </a:lnTo>
                  <a:lnTo>
                    <a:pt x="106" y="212"/>
                  </a:lnTo>
                  <a:lnTo>
                    <a:pt x="281" y="212"/>
                  </a:lnTo>
                  <a:lnTo>
                    <a:pt x="281" y="294"/>
                  </a:lnTo>
                  <a:lnTo>
                    <a:pt x="106" y="294"/>
                  </a:lnTo>
                  <a:lnTo>
                    <a:pt x="106" y="522"/>
                  </a:lnTo>
                  <a:lnTo>
                    <a:pt x="0" y="52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2" name="Freeform 711"/>
            <p:cNvSpPr>
              <a:spLocks noChangeArrowheads="1"/>
            </p:cNvSpPr>
            <p:nvPr/>
          </p:nvSpPr>
          <p:spPr bwMode="auto">
            <a:xfrm>
              <a:off x="1158" y="6906"/>
              <a:ext cx="70" cy="118"/>
            </a:xfrm>
            <a:custGeom>
              <a:avLst/>
              <a:gdLst>
                <a:gd name="T0" fmla="*/ 0 w 311"/>
                <a:gd name="T1" fmla="*/ 0 h 523"/>
                <a:gd name="T2" fmla="*/ 106 w 311"/>
                <a:gd name="T3" fmla="*/ 0 h 523"/>
                <a:gd name="T4" fmla="*/ 106 w 311"/>
                <a:gd name="T5" fmla="*/ 440 h 523"/>
                <a:gd name="T6" fmla="*/ 310 w 311"/>
                <a:gd name="T7" fmla="*/ 440 h 523"/>
                <a:gd name="T8" fmla="*/ 310 w 311"/>
                <a:gd name="T9" fmla="*/ 522 h 523"/>
                <a:gd name="T10" fmla="*/ 0 w 311"/>
                <a:gd name="T11" fmla="*/ 522 h 523"/>
                <a:gd name="T12" fmla="*/ 0 w 311"/>
                <a:gd name="T13" fmla="*/ 0 h 523"/>
              </a:gdLst>
              <a:ahLst/>
              <a:cxnLst>
                <a:cxn ang="0">
                  <a:pos x="T0" y="T1"/>
                </a:cxn>
                <a:cxn ang="0">
                  <a:pos x="T2" y="T3"/>
                </a:cxn>
                <a:cxn ang="0">
                  <a:pos x="T4" y="T5"/>
                </a:cxn>
                <a:cxn ang="0">
                  <a:pos x="T6" y="T7"/>
                </a:cxn>
                <a:cxn ang="0">
                  <a:pos x="T8" y="T9"/>
                </a:cxn>
                <a:cxn ang="0">
                  <a:pos x="T10" y="T11"/>
                </a:cxn>
                <a:cxn ang="0">
                  <a:pos x="T12" y="T13"/>
                </a:cxn>
              </a:cxnLst>
              <a:rect l="0" t="0" r="r" b="b"/>
              <a:pathLst>
                <a:path w="311" h="523">
                  <a:moveTo>
                    <a:pt x="0" y="0"/>
                  </a:moveTo>
                  <a:lnTo>
                    <a:pt x="106" y="0"/>
                  </a:lnTo>
                  <a:lnTo>
                    <a:pt x="106" y="440"/>
                  </a:lnTo>
                  <a:lnTo>
                    <a:pt x="310" y="440"/>
                  </a:lnTo>
                  <a:lnTo>
                    <a:pt x="310" y="522"/>
                  </a:lnTo>
                  <a:lnTo>
                    <a:pt x="0" y="52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3" name="Freeform 712"/>
            <p:cNvSpPr>
              <a:spLocks noChangeArrowheads="1"/>
            </p:cNvSpPr>
            <p:nvPr/>
          </p:nvSpPr>
          <p:spPr bwMode="auto">
            <a:xfrm>
              <a:off x="1240" y="6903"/>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4" y="94"/>
                    <a:pt x="228" y="82"/>
                    <a:pt x="191" y="82"/>
                  </a:cubicBezTo>
                  <a:cubicBezTo>
                    <a:pt x="154" y="82"/>
                    <a:pt x="110" y="98"/>
                    <a:pt x="110" y="155"/>
                  </a:cubicBezTo>
                  <a:cubicBezTo>
                    <a:pt x="110" y="245"/>
                    <a:pt x="338" y="208"/>
                    <a:pt x="338" y="383"/>
                  </a:cubicBezTo>
                  <a:cubicBezTo>
                    <a:pt x="338" y="497"/>
                    <a:pt x="248" y="542"/>
                    <a:pt x="142" y="542"/>
                  </a:cubicBezTo>
                  <a:cubicBezTo>
                    <a:pt x="85" y="542"/>
                    <a:pt x="61" y="534"/>
                    <a:pt x="8" y="521"/>
                  </a:cubicBezTo>
                  <a:lnTo>
                    <a:pt x="16" y="428"/>
                  </a:lnTo>
                  <a:cubicBezTo>
                    <a:pt x="53" y="448"/>
                    <a:pt x="93" y="460"/>
                    <a:pt x="134" y="460"/>
                  </a:cubicBezTo>
                  <a:cubicBezTo>
                    <a:pt x="175" y="460"/>
                    <a:pt x="228" y="440"/>
                    <a:pt x="228" y="391"/>
                  </a:cubicBezTo>
                  <a:cubicBezTo>
                    <a:pt x="228" y="293"/>
                    <a:pt x="0" y="334"/>
                    <a:pt x="0" y="159"/>
                  </a:cubicBezTo>
                  <a:cubicBezTo>
                    <a:pt x="0" y="41"/>
                    <a:pt x="89" y="0"/>
                    <a:pt x="183" y="0"/>
                  </a:cubicBezTo>
                  <a:cubicBezTo>
                    <a:pt x="228" y="0"/>
                    <a:pt x="268"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4" name="Freeform 713"/>
            <p:cNvSpPr>
              <a:spLocks noChangeArrowheads="1"/>
            </p:cNvSpPr>
            <p:nvPr/>
          </p:nvSpPr>
          <p:spPr bwMode="auto">
            <a:xfrm>
              <a:off x="1372" y="6936"/>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4 h 388"/>
                <a:gd name="T26" fmla="*/ 330 w 652"/>
                <a:gd name="T27" fmla="*/ 94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5" name="Freeform 714"/>
            <p:cNvSpPr>
              <a:spLocks noChangeArrowheads="1"/>
            </p:cNvSpPr>
            <p:nvPr/>
          </p:nvSpPr>
          <p:spPr bwMode="auto">
            <a:xfrm>
              <a:off x="1528" y="6935"/>
              <a:ext cx="78" cy="91"/>
            </a:xfrm>
            <a:custGeom>
              <a:avLst/>
              <a:gdLst>
                <a:gd name="T0" fmla="*/ 41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7 w 347"/>
                <a:gd name="T13" fmla="*/ 395 h 404"/>
                <a:gd name="T14" fmla="*/ 253 w 347"/>
                <a:gd name="T15" fmla="*/ 338 h 404"/>
                <a:gd name="T16" fmla="*/ 253 w 347"/>
                <a:gd name="T17" fmla="*/ 338 h 404"/>
                <a:gd name="T18" fmla="*/ 134 w 347"/>
                <a:gd name="T19" fmla="*/ 403 h 404"/>
                <a:gd name="T20" fmla="*/ 0 w 347"/>
                <a:gd name="T21" fmla="*/ 289 h 404"/>
                <a:gd name="T22" fmla="*/ 65 w 347"/>
                <a:gd name="T23" fmla="*/ 179 h 404"/>
                <a:gd name="T24" fmla="*/ 196 w 347"/>
                <a:gd name="T25" fmla="*/ 154 h 404"/>
                <a:gd name="T26" fmla="*/ 253 w 347"/>
                <a:gd name="T27" fmla="*/ 154 h 404"/>
                <a:gd name="T28" fmla="*/ 167 w 347"/>
                <a:gd name="T29" fmla="*/ 73 h 404"/>
                <a:gd name="T30" fmla="*/ 49 w 347"/>
                <a:gd name="T31" fmla="*/ 114 h 404"/>
                <a:gd name="T32" fmla="*/ 41 w 347"/>
                <a:gd name="T33" fmla="*/ 28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2" y="12"/>
                    <a:pt x="130" y="0"/>
                    <a:pt x="175" y="0"/>
                  </a:cubicBezTo>
                  <a:cubicBezTo>
                    <a:pt x="293" y="0"/>
                    <a:pt x="342" y="49"/>
                    <a:pt x="342" y="163"/>
                  </a:cubicBezTo>
                  <a:lnTo>
                    <a:pt x="342" y="211"/>
                  </a:lnTo>
                  <a:cubicBezTo>
                    <a:pt x="342" y="252"/>
                    <a:pt x="342" y="281"/>
                    <a:pt x="342" y="309"/>
                  </a:cubicBezTo>
                  <a:cubicBezTo>
                    <a:pt x="342" y="338"/>
                    <a:pt x="346" y="366"/>
                    <a:pt x="346" y="395"/>
                  </a:cubicBezTo>
                  <a:lnTo>
                    <a:pt x="257" y="395"/>
                  </a:lnTo>
                  <a:cubicBezTo>
                    <a:pt x="253" y="374"/>
                    <a:pt x="253" y="350"/>
                    <a:pt x="253" y="338"/>
                  </a:cubicBezTo>
                  <a:lnTo>
                    <a:pt x="253" y="338"/>
                  </a:lnTo>
                  <a:cubicBezTo>
                    <a:pt x="228" y="378"/>
                    <a:pt x="179" y="403"/>
                    <a:pt x="134" y="403"/>
                  </a:cubicBezTo>
                  <a:cubicBezTo>
                    <a:pt x="65" y="403"/>
                    <a:pt x="0" y="362"/>
                    <a:pt x="0" y="289"/>
                  </a:cubicBezTo>
                  <a:cubicBezTo>
                    <a:pt x="0" y="232"/>
                    <a:pt x="28" y="199"/>
                    <a:pt x="65" y="179"/>
                  </a:cubicBezTo>
                  <a:cubicBezTo>
                    <a:pt x="101" y="159"/>
                    <a:pt x="155" y="154"/>
                    <a:pt x="196" y="154"/>
                  </a:cubicBezTo>
                  <a:lnTo>
                    <a:pt x="253" y="154"/>
                  </a:lnTo>
                  <a:cubicBezTo>
                    <a:pt x="253" y="93"/>
                    <a:pt x="224" y="73"/>
                    <a:pt x="167" y="73"/>
                  </a:cubicBezTo>
                  <a:cubicBezTo>
                    <a:pt x="126" y="73"/>
                    <a:pt x="82" y="89"/>
                    <a:pt x="49" y="114"/>
                  </a:cubicBezTo>
                  <a:lnTo>
                    <a:pt x="41" y="28"/>
                  </a:lnTo>
                  <a:close/>
                  <a:moveTo>
                    <a:pt x="159" y="330"/>
                  </a:moveTo>
                  <a:cubicBezTo>
                    <a:pt x="191" y="330"/>
                    <a:pt x="212" y="317"/>
                    <a:pt x="228" y="297"/>
                  </a:cubicBezTo>
                  <a:cubicBezTo>
                    <a:pt x="244" y="277"/>
                    <a:pt x="248" y="248"/>
                    <a:pt x="248" y="216"/>
                  </a:cubicBezTo>
                  <a:lnTo>
                    <a:pt x="204" y="216"/>
                  </a:lnTo>
                  <a:cubicBezTo>
                    <a:pt x="159" y="216"/>
                    <a:pt x="94" y="224"/>
                    <a:pt x="94" y="281"/>
                  </a:cubicBezTo>
                  <a:cubicBezTo>
                    <a:pt x="94"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6" name="Freeform 715"/>
            <p:cNvSpPr>
              <a:spLocks noChangeArrowheads="1"/>
            </p:cNvSpPr>
            <p:nvPr/>
          </p:nvSpPr>
          <p:spPr bwMode="auto">
            <a:xfrm>
              <a:off x="1623" y="6935"/>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199 h 563"/>
                <a:gd name="T32" fmla="*/ 188 w 376"/>
                <a:gd name="T33" fmla="*/ 81 h 563"/>
                <a:gd name="T34" fmla="*/ 98 w 376"/>
                <a:gd name="T35" fmla="*/ 203 h 563"/>
                <a:gd name="T36" fmla="*/ 184 w 376"/>
                <a:gd name="T37" fmla="*/ 321 h 563"/>
                <a:gd name="T38" fmla="*/ 273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1" y="562"/>
                    <a:pt x="86" y="558"/>
                    <a:pt x="37" y="537"/>
                  </a:cubicBezTo>
                  <a:lnTo>
                    <a:pt x="45" y="452"/>
                  </a:lnTo>
                  <a:cubicBezTo>
                    <a:pt x="78" y="468"/>
                    <a:pt x="127"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3" y="199"/>
                  </a:moveTo>
                  <a:cubicBezTo>
                    <a:pt x="273" y="134"/>
                    <a:pt x="249" y="81"/>
                    <a:pt x="188" y="81"/>
                  </a:cubicBezTo>
                  <a:cubicBezTo>
                    <a:pt x="119" y="81"/>
                    <a:pt x="98" y="142"/>
                    <a:pt x="98" y="203"/>
                  </a:cubicBezTo>
                  <a:cubicBezTo>
                    <a:pt x="98" y="256"/>
                    <a:pt x="127" y="321"/>
                    <a:pt x="184" y="321"/>
                  </a:cubicBezTo>
                  <a:cubicBezTo>
                    <a:pt x="249" y="317"/>
                    <a:pt x="273" y="264"/>
                    <a:pt x="273"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7" name="Freeform 716"/>
            <p:cNvSpPr>
              <a:spLocks noChangeArrowheads="1"/>
            </p:cNvSpPr>
            <p:nvPr/>
          </p:nvSpPr>
          <p:spPr bwMode="auto">
            <a:xfrm>
              <a:off x="1725" y="6936"/>
              <a:ext cx="82" cy="91"/>
            </a:xfrm>
            <a:custGeom>
              <a:avLst/>
              <a:gdLst>
                <a:gd name="T0" fmla="*/ 338 w 364"/>
                <a:gd name="T1" fmla="*/ 370 h 404"/>
                <a:gd name="T2" fmla="*/ 204 w 364"/>
                <a:gd name="T3" fmla="*/ 403 h 404"/>
                <a:gd name="T4" fmla="*/ 0 w 364"/>
                <a:gd name="T5" fmla="*/ 203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73 w 364"/>
                <a:gd name="T21" fmla="*/ 159 h 404"/>
                <a:gd name="T22" fmla="*/ 192 w 364"/>
                <a:gd name="T23" fmla="*/ 69 h 404"/>
                <a:gd name="T24" fmla="*/ 102 w 364"/>
                <a:gd name="T25" fmla="*/ 159 h 404"/>
                <a:gd name="T26" fmla="*/ 273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1"/>
                    <a:pt x="261" y="403"/>
                    <a:pt x="204" y="403"/>
                  </a:cubicBezTo>
                  <a:cubicBezTo>
                    <a:pt x="78" y="403"/>
                    <a:pt x="0" y="330"/>
                    <a:pt x="0" y="203"/>
                  </a:cubicBezTo>
                  <a:cubicBezTo>
                    <a:pt x="0" y="93"/>
                    <a:pt x="61" y="0"/>
                    <a:pt x="180" y="0"/>
                  </a:cubicBezTo>
                  <a:cubicBezTo>
                    <a:pt x="322" y="0"/>
                    <a:pt x="363" y="98"/>
                    <a:pt x="363" y="232"/>
                  </a:cubicBezTo>
                  <a:lnTo>
                    <a:pt x="94" y="232"/>
                  </a:lnTo>
                  <a:cubicBezTo>
                    <a:pt x="98" y="293"/>
                    <a:pt x="143" y="330"/>
                    <a:pt x="204" y="330"/>
                  </a:cubicBezTo>
                  <a:cubicBezTo>
                    <a:pt x="253" y="330"/>
                    <a:pt x="294" y="313"/>
                    <a:pt x="330" y="289"/>
                  </a:cubicBezTo>
                  <a:lnTo>
                    <a:pt x="330" y="370"/>
                  </a:lnTo>
                  <a:lnTo>
                    <a:pt x="338" y="370"/>
                  </a:lnTo>
                  <a:close/>
                  <a:moveTo>
                    <a:pt x="273" y="159"/>
                  </a:moveTo>
                  <a:cubicBezTo>
                    <a:pt x="269" y="110"/>
                    <a:pt x="249" y="69"/>
                    <a:pt x="192" y="69"/>
                  </a:cubicBezTo>
                  <a:cubicBezTo>
                    <a:pt x="135"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8" name="Freeform 717"/>
            <p:cNvSpPr>
              <a:spLocks noChangeArrowheads="1"/>
            </p:cNvSpPr>
            <p:nvPr/>
          </p:nvSpPr>
          <p:spPr bwMode="auto">
            <a:xfrm>
              <a:off x="409" y="7273"/>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0"/>
                  </a:moveTo>
                  <a:lnTo>
                    <a:pt x="147" y="240"/>
                  </a:lnTo>
                  <a:cubicBezTo>
                    <a:pt x="200" y="240"/>
                    <a:pt x="244" y="224"/>
                    <a:pt x="244" y="163"/>
                  </a:cubicBezTo>
                  <a:cubicBezTo>
                    <a:pt x="244" y="102"/>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9" name="Freeform 718"/>
            <p:cNvSpPr>
              <a:spLocks noChangeArrowheads="1"/>
            </p:cNvSpPr>
            <p:nvPr/>
          </p:nvSpPr>
          <p:spPr bwMode="auto">
            <a:xfrm>
              <a:off x="498" y="730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4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0" name="Freeform 719"/>
            <p:cNvSpPr>
              <a:spLocks noChangeArrowheads="1"/>
            </p:cNvSpPr>
            <p:nvPr/>
          </p:nvSpPr>
          <p:spPr bwMode="auto">
            <a:xfrm>
              <a:off x="600" y="7303"/>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1" name="Freeform 720"/>
            <p:cNvSpPr>
              <a:spLocks noChangeArrowheads="1"/>
            </p:cNvSpPr>
            <p:nvPr/>
          </p:nvSpPr>
          <p:spPr bwMode="auto">
            <a:xfrm>
              <a:off x="656" y="7303"/>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2 w 294"/>
                <a:gd name="T13" fmla="*/ 403 h 404"/>
                <a:gd name="T14" fmla="*/ 0 w 294"/>
                <a:gd name="T15" fmla="*/ 200 h 404"/>
                <a:gd name="T16" fmla="*/ 188 w 294"/>
                <a:gd name="T17" fmla="*/ 0 h 404"/>
                <a:gd name="T18" fmla="*/ 285 w 294"/>
                <a:gd name="T19" fmla="*/ 13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1" y="78"/>
                    <a:pt x="208" y="78"/>
                  </a:cubicBezTo>
                  <a:cubicBezTo>
                    <a:pt x="147" y="78"/>
                    <a:pt x="106" y="127"/>
                    <a:pt x="106" y="200"/>
                  </a:cubicBezTo>
                  <a:cubicBezTo>
                    <a:pt x="106" y="269"/>
                    <a:pt x="139" y="326"/>
                    <a:pt x="212" y="326"/>
                  </a:cubicBezTo>
                  <a:cubicBezTo>
                    <a:pt x="241" y="326"/>
                    <a:pt x="273" y="314"/>
                    <a:pt x="289" y="310"/>
                  </a:cubicBezTo>
                  <a:lnTo>
                    <a:pt x="293" y="391"/>
                  </a:lnTo>
                  <a:cubicBezTo>
                    <a:pt x="265" y="399"/>
                    <a:pt x="232" y="403"/>
                    <a:pt x="192" y="403"/>
                  </a:cubicBezTo>
                  <a:cubicBezTo>
                    <a:pt x="65" y="403"/>
                    <a:pt x="0" y="318"/>
                    <a:pt x="0" y="200"/>
                  </a:cubicBezTo>
                  <a:cubicBezTo>
                    <a:pt x="0" y="90"/>
                    <a:pt x="65" y="0"/>
                    <a:pt x="188" y="0"/>
                  </a:cubicBezTo>
                  <a:cubicBezTo>
                    <a:pt x="228" y="0"/>
                    <a:pt x="257" y="4"/>
                    <a:pt x="285" y="13"/>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2" name="Freeform 721"/>
            <p:cNvSpPr>
              <a:spLocks noChangeArrowheads="1"/>
            </p:cNvSpPr>
            <p:nvPr/>
          </p:nvSpPr>
          <p:spPr bwMode="auto">
            <a:xfrm>
              <a:off x="732" y="7303"/>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4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3" name="Freeform 722"/>
            <p:cNvSpPr>
              <a:spLocks noChangeArrowheads="1"/>
            </p:cNvSpPr>
            <p:nvPr/>
          </p:nvSpPr>
          <p:spPr bwMode="auto">
            <a:xfrm>
              <a:off x="830" y="7303"/>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4" name="Freeform 723"/>
            <p:cNvSpPr>
              <a:spLocks noChangeArrowheads="1"/>
            </p:cNvSpPr>
            <p:nvPr/>
          </p:nvSpPr>
          <p:spPr bwMode="auto">
            <a:xfrm>
              <a:off x="926" y="7280"/>
              <a:ext cx="61" cy="114"/>
            </a:xfrm>
            <a:custGeom>
              <a:avLst/>
              <a:gdLst>
                <a:gd name="T0" fmla="*/ 74 w 274"/>
                <a:gd name="T1" fmla="*/ 183 h 505"/>
                <a:gd name="T2" fmla="*/ 0 w 274"/>
                <a:gd name="T3" fmla="*/ 183 h 505"/>
                <a:gd name="T4" fmla="*/ 0 w 274"/>
                <a:gd name="T5" fmla="*/ 109 h 505"/>
                <a:gd name="T6" fmla="*/ 74 w 274"/>
                <a:gd name="T7" fmla="*/ 109 h 505"/>
                <a:gd name="T8" fmla="*/ 74 w 274"/>
                <a:gd name="T9" fmla="*/ 32 h 505"/>
                <a:gd name="T10" fmla="*/ 175 w 274"/>
                <a:gd name="T11" fmla="*/ 0 h 505"/>
                <a:gd name="T12" fmla="*/ 175 w 274"/>
                <a:gd name="T13" fmla="*/ 109 h 505"/>
                <a:gd name="T14" fmla="*/ 265 w 274"/>
                <a:gd name="T15" fmla="*/ 109 h 505"/>
                <a:gd name="T16" fmla="*/ 265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4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4" y="183"/>
                  </a:moveTo>
                  <a:lnTo>
                    <a:pt x="0" y="183"/>
                  </a:lnTo>
                  <a:lnTo>
                    <a:pt x="0" y="109"/>
                  </a:lnTo>
                  <a:lnTo>
                    <a:pt x="74" y="109"/>
                  </a:lnTo>
                  <a:lnTo>
                    <a:pt x="74" y="32"/>
                  </a:lnTo>
                  <a:lnTo>
                    <a:pt x="175" y="0"/>
                  </a:lnTo>
                  <a:lnTo>
                    <a:pt x="175" y="109"/>
                  </a:lnTo>
                  <a:lnTo>
                    <a:pt x="265" y="109"/>
                  </a:lnTo>
                  <a:lnTo>
                    <a:pt x="265" y="183"/>
                  </a:lnTo>
                  <a:lnTo>
                    <a:pt x="175" y="183"/>
                  </a:lnTo>
                  <a:lnTo>
                    <a:pt x="175" y="362"/>
                  </a:lnTo>
                  <a:cubicBezTo>
                    <a:pt x="175" y="394"/>
                    <a:pt x="184" y="427"/>
                    <a:pt x="224" y="427"/>
                  </a:cubicBezTo>
                  <a:cubicBezTo>
                    <a:pt x="241" y="427"/>
                    <a:pt x="261" y="423"/>
                    <a:pt x="269" y="415"/>
                  </a:cubicBezTo>
                  <a:lnTo>
                    <a:pt x="273" y="496"/>
                  </a:lnTo>
                  <a:cubicBezTo>
                    <a:pt x="253" y="500"/>
                    <a:pt x="228" y="504"/>
                    <a:pt x="200" y="504"/>
                  </a:cubicBezTo>
                  <a:cubicBezTo>
                    <a:pt x="122" y="504"/>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5" name="Freeform 724"/>
            <p:cNvSpPr>
              <a:spLocks noChangeArrowheads="1"/>
            </p:cNvSpPr>
            <p:nvPr/>
          </p:nvSpPr>
          <p:spPr bwMode="auto">
            <a:xfrm>
              <a:off x="997" y="7303"/>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0 w 347"/>
                <a:gd name="T33" fmla="*/ 29 h 404"/>
                <a:gd name="T34" fmla="*/ 159 w 347"/>
                <a:gd name="T35" fmla="*/ 326 h 404"/>
                <a:gd name="T36" fmla="*/ 228 w 347"/>
                <a:gd name="T37" fmla="*/ 293 h 404"/>
                <a:gd name="T38" fmla="*/ 248 w 347"/>
                <a:gd name="T39" fmla="*/ 212 h 404"/>
                <a:gd name="T40" fmla="*/ 203 w 347"/>
                <a:gd name="T41" fmla="*/ 212 h 404"/>
                <a:gd name="T42" fmla="*/ 93 w 347"/>
                <a:gd name="T43" fmla="*/ 277 h 404"/>
                <a:gd name="T44" fmla="*/ 159 w 347"/>
                <a:gd name="T45"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3"/>
                    <a:pt x="134" y="403"/>
                  </a:cubicBezTo>
                  <a:cubicBezTo>
                    <a:pt x="65" y="403"/>
                    <a:pt x="0" y="363"/>
                    <a:pt x="0" y="289"/>
                  </a:cubicBezTo>
                  <a:cubicBezTo>
                    <a:pt x="0" y="232"/>
                    <a:pt x="28" y="200"/>
                    <a:pt x="65" y="179"/>
                  </a:cubicBezTo>
                  <a:cubicBezTo>
                    <a:pt x="102" y="159"/>
                    <a:pt x="154" y="155"/>
                    <a:pt x="195" y="155"/>
                  </a:cubicBezTo>
                  <a:lnTo>
                    <a:pt x="252" y="155"/>
                  </a:lnTo>
                  <a:cubicBezTo>
                    <a:pt x="252" y="94"/>
                    <a:pt x="224" y="74"/>
                    <a:pt x="167" y="74"/>
                  </a:cubicBezTo>
                  <a:cubicBezTo>
                    <a:pt x="126" y="74"/>
                    <a:pt x="81" y="90"/>
                    <a:pt x="49" y="114"/>
                  </a:cubicBezTo>
                  <a:lnTo>
                    <a:pt x="40" y="29"/>
                  </a:lnTo>
                  <a:close/>
                  <a:moveTo>
                    <a:pt x="159" y="326"/>
                  </a:moveTo>
                  <a:cubicBezTo>
                    <a:pt x="191" y="326"/>
                    <a:pt x="211" y="314"/>
                    <a:pt x="228" y="293"/>
                  </a:cubicBezTo>
                  <a:cubicBezTo>
                    <a:pt x="244" y="273"/>
                    <a:pt x="248" y="245"/>
                    <a:pt x="248" y="212"/>
                  </a:cubicBezTo>
                  <a:lnTo>
                    <a:pt x="203" y="212"/>
                  </a:lnTo>
                  <a:cubicBezTo>
                    <a:pt x="159" y="212"/>
                    <a:pt x="93" y="220"/>
                    <a:pt x="93" y="277"/>
                  </a:cubicBezTo>
                  <a:cubicBezTo>
                    <a:pt x="93"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6" name="Freeform 725"/>
            <p:cNvSpPr>
              <a:spLocks noChangeArrowheads="1"/>
            </p:cNvSpPr>
            <p:nvPr/>
          </p:nvSpPr>
          <p:spPr bwMode="auto">
            <a:xfrm>
              <a:off x="1092" y="7303"/>
              <a:ext cx="84" cy="127"/>
            </a:xfrm>
            <a:custGeom>
              <a:avLst/>
              <a:gdLst>
                <a:gd name="T0" fmla="*/ 375 w 376"/>
                <a:gd name="T1" fmla="*/ 8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6 h 563"/>
                <a:gd name="T32" fmla="*/ 192 w 376"/>
                <a:gd name="T33" fmla="*/ 78 h 563"/>
                <a:gd name="T34" fmla="*/ 102 w 376"/>
                <a:gd name="T35" fmla="*/ 200 h 563"/>
                <a:gd name="T36" fmla="*/ 187 w 376"/>
                <a:gd name="T37" fmla="*/ 318 h 563"/>
                <a:gd name="T38" fmla="*/ 277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9"/>
                  </a:lnTo>
                  <a:cubicBezTo>
                    <a:pt x="375" y="465"/>
                    <a:pt x="334" y="562"/>
                    <a:pt x="171" y="562"/>
                  </a:cubicBezTo>
                  <a:cubicBezTo>
                    <a:pt x="130" y="562"/>
                    <a:pt x="86" y="558"/>
                    <a:pt x="37" y="538"/>
                  </a:cubicBezTo>
                  <a:lnTo>
                    <a:pt x="45" y="452"/>
                  </a:lnTo>
                  <a:cubicBezTo>
                    <a:pt x="78" y="469"/>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1"/>
                  </a:cubicBezTo>
                  <a:lnTo>
                    <a:pt x="281" y="61"/>
                  </a:lnTo>
                  <a:lnTo>
                    <a:pt x="281" y="8"/>
                  </a:lnTo>
                  <a:lnTo>
                    <a:pt x="375" y="8"/>
                  </a:lnTo>
                  <a:close/>
                  <a:moveTo>
                    <a:pt x="277" y="196"/>
                  </a:moveTo>
                  <a:cubicBezTo>
                    <a:pt x="277" y="131"/>
                    <a:pt x="253" y="78"/>
                    <a:pt x="192" y="78"/>
                  </a:cubicBezTo>
                  <a:cubicBezTo>
                    <a:pt x="122" y="78"/>
                    <a:pt x="102" y="139"/>
                    <a:pt x="102" y="200"/>
                  </a:cubicBezTo>
                  <a:cubicBezTo>
                    <a:pt x="102" y="253"/>
                    <a:pt x="130" y="318"/>
                    <a:pt x="187" y="318"/>
                  </a:cubicBezTo>
                  <a:cubicBezTo>
                    <a:pt x="249" y="314"/>
                    <a:pt x="277" y="261"/>
                    <a:pt x="277"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7" name="Freeform 726"/>
            <p:cNvSpPr>
              <a:spLocks noChangeArrowheads="1"/>
            </p:cNvSpPr>
            <p:nvPr/>
          </p:nvSpPr>
          <p:spPr bwMode="auto">
            <a:xfrm>
              <a:off x="1194" y="730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4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8" name="Freeform 727"/>
            <p:cNvSpPr>
              <a:spLocks noChangeArrowheads="1"/>
            </p:cNvSpPr>
            <p:nvPr/>
          </p:nvSpPr>
          <p:spPr bwMode="auto">
            <a:xfrm>
              <a:off x="1336" y="730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9" name="Freeform 728"/>
            <p:cNvSpPr>
              <a:spLocks noChangeArrowheads="1"/>
            </p:cNvSpPr>
            <p:nvPr/>
          </p:nvSpPr>
          <p:spPr bwMode="auto">
            <a:xfrm>
              <a:off x="1438" y="7263"/>
              <a:ext cx="60" cy="129"/>
            </a:xfrm>
            <a:custGeom>
              <a:avLst/>
              <a:gdLst>
                <a:gd name="T0" fmla="*/ 0 w 270"/>
                <a:gd name="T1" fmla="*/ 257 h 575"/>
                <a:gd name="T2" fmla="*/ 0 w 270"/>
                <a:gd name="T3" fmla="*/ 183 h 575"/>
                <a:gd name="T4" fmla="*/ 73 w 270"/>
                <a:gd name="T5" fmla="*/ 183 h 575"/>
                <a:gd name="T6" fmla="*/ 73 w 270"/>
                <a:gd name="T7" fmla="*/ 131 h 575"/>
                <a:gd name="T8" fmla="*/ 195 w 270"/>
                <a:gd name="T9" fmla="*/ 0 h 575"/>
                <a:gd name="T10" fmla="*/ 269 w 270"/>
                <a:gd name="T11" fmla="*/ 8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1"/>
                  </a:lnTo>
                  <a:cubicBezTo>
                    <a:pt x="73" y="53"/>
                    <a:pt x="118" y="0"/>
                    <a:pt x="195" y="0"/>
                  </a:cubicBezTo>
                  <a:cubicBezTo>
                    <a:pt x="220" y="0"/>
                    <a:pt x="248" y="4"/>
                    <a:pt x="269" y="8"/>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0" name="Freeform 729"/>
            <p:cNvSpPr>
              <a:spLocks noChangeArrowheads="1"/>
            </p:cNvSpPr>
            <p:nvPr/>
          </p:nvSpPr>
          <p:spPr bwMode="auto">
            <a:xfrm>
              <a:off x="1554" y="7303"/>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3 w 347"/>
                <a:gd name="T15" fmla="*/ 338 h 404"/>
                <a:gd name="T16" fmla="*/ 253 w 347"/>
                <a:gd name="T17" fmla="*/ 338 h 404"/>
                <a:gd name="T18" fmla="*/ 134 w 347"/>
                <a:gd name="T19" fmla="*/ 403 h 404"/>
                <a:gd name="T20" fmla="*/ 0 w 347"/>
                <a:gd name="T21" fmla="*/ 289 h 404"/>
                <a:gd name="T22" fmla="*/ 65 w 347"/>
                <a:gd name="T23" fmla="*/ 179 h 404"/>
                <a:gd name="T24" fmla="*/ 196 w 347"/>
                <a:gd name="T25" fmla="*/ 155 h 404"/>
                <a:gd name="T26" fmla="*/ 253 w 347"/>
                <a:gd name="T27" fmla="*/ 155 h 404"/>
                <a:gd name="T28" fmla="*/ 167 w 347"/>
                <a:gd name="T29" fmla="*/ 74 h 404"/>
                <a:gd name="T30" fmla="*/ 49 w 347"/>
                <a:gd name="T31" fmla="*/ 114 h 404"/>
                <a:gd name="T32" fmla="*/ 41 w 347"/>
                <a:gd name="T33" fmla="*/ 29 h 404"/>
                <a:gd name="T34" fmla="*/ 155 w 347"/>
                <a:gd name="T35" fmla="*/ 326 h 404"/>
                <a:gd name="T36" fmla="*/ 224 w 347"/>
                <a:gd name="T37" fmla="*/ 293 h 404"/>
                <a:gd name="T38" fmla="*/ 244 w 347"/>
                <a:gd name="T39" fmla="*/ 212 h 404"/>
                <a:gd name="T40" fmla="*/ 200 w 347"/>
                <a:gd name="T41" fmla="*/ 212 h 404"/>
                <a:gd name="T42" fmla="*/ 90 w 347"/>
                <a:gd name="T43" fmla="*/ 277 h 404"/>
                <a:gd name="T44" fmla="*/ 155 w 347"/>
                <a:gd name="T45"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2" y="13"/>
                    <a:pt x="130"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3" y="375"/>
                    <a:pt x="253" y="351"/>
                    <a:pt x="253" y="338"/>
                  </a:cubicBezTo>
                  <a:lnTo>
                    <a:pt x="253" y="338"/>
                  </a:lnTo>
                  <a:cubicBezTo>
                    <a:pt x="228" y="379"/>
                    <a:pt x="179" y="403"/>
                    <a:pt x="134" y="403"/>
                  </a:cubicBezTo>
                  <a:cubicBezTo>
                    <a:pt x="65" y="403"/>
                    <a:pt x="0" y="363"/>
                    <a:pt x="0" y="289"/>
                  </a:cubicBezTo>
                  <a:cubicBezTo>
                    <a:pt x="0" y="232"/>
                    <a:pt x="28" y="200"/>
                    <a:pt x="65" y="179"/>
                  </a:cubicBezTo>
                  <a:cubicBezTo>
                    <a:pt x="101" y="159"/>
                    <a:pt x="155" y="155"/>
                    <a:pt x="196" y="155"/>
                  </a:cubicBezTo>
                  <a:lnTo>
                    <a:pt x="253" y="155"/>
                  </a:lnTo>
                  <a:cubicBezTo>
                    <a:pt x="253" y="94"/>
                    <a:pt x="224" y="74"/>
                    <a:pt x="167" y="74"/>
                  </a:cubicBezTo>
                  <a:cubicBezTo>
                    <a:pt x="126" y="74"/>
                    <a:pt x="82" y="90"/>
                    <a:pt x="49" y="114"/>
                  </a:cubicBezTo>
                  <a:lnTo>
                    <a:pt x="41" y="29"/>
                  </a:lnTo>
                  <a:close/>
                  <a:moveTo>
                    <a:pt x="155" y="326"/>
                  </a:moveTo>
                  <a:cubicBezTo>
                    <a:pt x="187" y="326"/>
                    <a:pt x="208" y="314"/>
                    <a:pt x="224" y="293"/>
                  </a:cubicBezTo>
                  <a:cubicBezTo>
                    <a:pt x="240" y="273"/>
                    <a:pt x="244" y="245"/>
                    <a:pt x="244" y="212"/>
                  </a:cubicBezTo>
                  <a:lnTo>
                    <a:pt x="200" y="212"/>
                  </a:lnTo>
                  <a:cubicBezTo>
                    <a:pt x="155" y="212"/>
                    <a:pt x="90" y="220"/>
                    <a:pt x="90" y="277"/>
                  </a:cubicBezTo>
                  <a:cubicBezTo>
                    <a:pt x="94" y="314"/>
                    <a:pt x="122" y="326"/>
                    <a:pt x="155"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1" name="Freeform 730"/>
            <p:cNvSpPr>
              <a:spLocks noChangeArrowheads="1"/>
            </p:cNvSpPr>
            <p:nvPr/>
          </p:nvSpPr>
          <p:spPr bwMode="auto">
            <a:xfrm>
              <a:off x="1652" y="7303"/>
              <a:ext cx="80" cy="89"/>
            </a:xfrm>
            <a:custGeom>
              <a:avLst/>
              <a:gdLst>
                <a:gd name="T0" fmla="*/ 8 w 359"/>
                <a:gd name="T1" fmla="*/ 8 h 396"/>
                <a:gd name="T2" fmla="*/ 101 w 359"/>
                <a:gd name="T3" fmla="*/ 8 h 396"/>
                <a:gd name="T4" fmla="*/ 101 w 359"/>
                <a:gd name="T5" fmla="*/ 61 h 396"/>
                <a:gd name="T6" fmla="*/ 101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1 w 359"/>
                <a:gd name="T21" fmla="*/ 204 h 396"/>
                <a:gd name="T22" fmla="*/ 101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1" y="8"/>
                  </a:lnTo>
                  <a:lnTo>
                    <a:pt x="101" y="61"/>
                  </a:lnTo>
                  <a:lnTo>
                    <a:pt x="101"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1" y="155"/>
                    <a:pt x="101" y="204"/>
                  </a:cubicBezTo>
                  <a:lnTo>
                    <a:pt x="101"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2" name="Freeform 731"/>
            <p:cNvSpPr>
              <a:spLocks noChangeArrowheads="1"/>
            </p:cNvSpPr>
            <p:nvPr/>
          </p:nvSpPr>
          <p:spPr bwMode="auto">
            <a:xfrm>
              <a:off x="1756" y="7303"/>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3" name="Freeform 732"/>
            <p:cNvSpPr>
              <a:spLocks noChangeArrowheads="1"/>
            </p:cNvSpPr>
            <p:nvPr/>
          </p:nvSpPr>
          <p:spPr bwMode="auto">
            <a:xfrm>
              <a:off x="1862" y="7304"/>
              <a:ext cx="80" cy="89"/>
            </a:xfrm>
            <a:custGeom>
              <a:avLst/>
              <a:gdLst>
                <a:gd name="T0" fmla="*/ 354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6 w 359"/>
                <a:gd name="T21" fmla="*/ 192 h 396"/>
                <a:gd name="T22" fmla="*/ 256 w 359"/>
                <a:gd name="T23" fmla="*/ 4 h 396"/>
                <a:gd name="T24" fmla="*/ 358 w 359"/>
                <a:gd name="T25" fmla="*/ 4 h 396"/>
                <a:gd name="T26" fmla="*/ 358 w 359"/>
                <a:gd name="T27" fmla="*/ 387 h 396"/>
                <a:gd name="T28" fmla="*/ 354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4" y="387"/>
                  </a:moveTo>
                  <a:lnTo>
                    <a:pt x="256" y="387"/>
                  </a:lnTo>
                  <a:lnTo>
                    <a:pt x="256" y="334"/>
                  </a:lnTo>
                  <a:lnTo>
                    <a:pt x="256"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6" y="241"/>
                    <a:pt x="256" y="192"/>
                  </a:cubicBezTo>
                  <a:lnTo>
                    <a:pt x="256" y="4"/>
                  </a:lnTo>
                  <a:lnTo>
                    <a:pt x="358" y="4"/>
                  </a:lnTo>
                  <a:lnTo>
                    <a:pt x="358" y="387"/>
                  </a:lnTo>
                  <a:lnTo>
                    <a:pt x="354"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4" name="Freeform 733"/>
            <p:cNvSpPr>
              <a:spLocks noChangeArrowheads="1"/>
            </p:cNvSpPr>
            <p:nvPr/>
          </p:nvSpPr>
          <p:spPr bwMode="auto">
            <a:xfrm>
              <a:off x="1960" y="7303"/>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8 w 347"/>
                <a:gd name="T31" fmla="*/ 114 h 404"/>
                <a:gd name="T32" fmla="*/ 40 w 347"/>
                <a:gd name="T33" fmla="*/ 29 h 404"/>
                <a:gd name="T34" fmla="*/ 158 w 347"/>
                <a:gd name="T35" fmla="*/ 326 h 404"/>
                <a:gd name="T36" fmla="*/ 228 w 347"/>
                <a:gd name="T37" fmla="*/ 293 h 404"/>
                <a:gd name="T38" fmla="*/ 248 w 347"/>
                <a:gd name="T39" fmla="*/ 212 h 404"/>
                <a:gd name="T40" fmla="*/ 203 w 347"/>
                <a:gd name="T41" fmla="*/ 212 h 404"/>
                <a:gd name="T42" fmla="*/ 93 w 347"/>
                <a:gd name="T43" fmla="*/ 277 h 404"/>
                <a:gd name="T44" fmla="*/ 158 w 347"/>
                <a:gd name="T45"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3"/>
                    <a:pt x="134" y="403"/>
                  </a:cubicBezTo>
                  <a:cubicBezTo>
                    <a:pt x="65" y="403"/>
                    <a:pt x="0" y="363"/>
                    <a:pt x="0" y="289"/>
                  </a:cubicBezTo>
                  <a:cubicBezTo>
                    <a:pt x="0" y="232"/>
                    <a:pt x="28" y="200"/>
                    <a:pt x="65" y="179"/>
                  </a:cubicBezTo>
                  <a:cubicBezTo>
                    <a:pt x="101" y="159"/>
                    <a:pt x="154" y="155"/>
                    <a:pt x="195" y="155"/>
                  </a:cubicBezTo>
                  <a:lnTo>
                    <a:pt x="252" y="155"/>
                  </a:lnTo>
                  <a:cubicBezTo>
                    <a:pt x="252" y="94"/>
                    <a:pt x="224" y="74"/>
                    <a:pt x="167" y="74"/>
                  </a:cubicBezTo>
                  <a:cubicBezTo>
                    <a:pt x="126" y="74"/>
                    <a:pt x="81" y="90"/>
                    <a:pt x="48" y="114"/>
                  </a:cubicBezTo>
                  <a:lnTo>
                    <a:pt x="40" y="29"/>
                  </a:lnTo>
                  <a:close/>
                  <a:moveTo>
                    <a:pt x="158" y="326"/>
                  </a:moveTo>
                  <a:cubicBezTo>
                    <a:pt x="191" y="326"/>
                    <a:pt x="211" y="314"/>
                    <a:pt x="228" y="293"/>
                  </a:cubicBezTo>
                  <a:cubicBezTo>
                    <a:pt x="244" y="273"/>
                    <a:pt x="248" y="245"/>
                    <a:pt x="248" y="212"/>
                  </a:cubicBezTo>
                  <a:lnTo>
                    <a:pt x="203" y="212"/>
                  </a:lnTo>
                  <a:cubicBezTo>
                    <a:pt x="158" y="212"/>
                    <a:pt x="93" y="220"/>
                    <a:pt x="93" y="277"/>
                  </a:cubicBezTo>
                  <a:cubicBezTo>
                    <a:pt x="97" y="314"/>
                    <a:pt x="122" y="326"/>
                    <a:pt x="158"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5" name="Freeform 734"/>
            <p:cNvSpPr>
              <a:spLocks noChangeArrowheads="1"/>
            </p:cNvSpPr>
            <p:nvPr/>
          </p:nvSpPr>
          <p:spPr bwMode="auto">
            <a:xfrm>
              <a:off x="2060" y="7264"/>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6" name="Freeform 735"/>
            <p:cNvSpPr>
              <a:spLocks noChangeArrowheads="1"/>
            </p:cNvSpPr>
            <p:nvPr/>
          </p:nvSpPr>
          <p:spPr bwMode="auto">
            <a:xfrm>
              <a:off x="2155" y="7273"/>
              <a:ext cx="66" cy="117"/>
            </a:xfrm>
            <a:custGeom>
              <a:avLst/>
              <a:gdLst>
                <a:gd name="T0" fmla="*/ 4 w 294"/>
                <a:gd name="T1" fmla="*/ 0 h 522"/>
                <a:gd name="T2" fmla="*/ 293 w 294"/>
                <a:gd name="T3" fmla="*/ 0 h 522"/>
                <a:gd name="T4" fmla="*/ 293 w 294"/>
                <a:gd name="T5" fmla="*/ 81 h 522"/>
                <a:gd name="T6" fmla="*/ 106 w 294"/>
                <a:gd name="T7" fmla="*/ 81 h 522"/>
                <a:gd name="T8" fmla="*/ 106 w 294"/>
                <a:gd name="T9" fmla="*/ 212 h 522"/>
                <a:gd name="T10" fmla="*/ 281 w 294"/>
                <a:gd name="T11" fmla="*/ 212 h 522"/>
                <a:gd name="T12" fmla="*/ 281 w 294"/>
                <a:gd name="T13" fmla="*/ 293 h 522"/>
                <a:gd name="T14" fmla="*/ 106 w 294"/>
                <a:gd name="T15" fmla="*/ 293 h 522"/>
                <a:gd name="T16" fmla="*/ 106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1"/>
                  </a:lnTo>
                  <a:lnTo>
                    <a:pt x="106" y="81"/>
                  </a:lnTo>
                  <a:lnTo>
                    <a:pt x="106" y="212"/>
                  </a:lnTo>
                  <a:lnTo>
                    <a:pt x="281" y="212"/>
                  </a:lnTo>
                  <a:lnTo>
                    <a:pt x="281" y="293"/>
                  </a:lnTo>
                  <a:lnTo>
                    <a:pt x="106" y="293"/>
                  </a:lnTo>
                  <a:lnTo>
                    <a:pt x="106"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7" name="Freeform 736"/>
            <p:cNvSpPr>
              <a:spLocks noChangeArrowheads="1"/>
            </p:cNvSpPr>
            <p:nvPr/>
          </p:nvSpPr>
          <p:spPr bwMode="auto">
            <a:xfrm>
              <a:off x="2241" y="7273"/>
              <a:ext cx="70" cy="117"/>
            </a:xfrm>
            <a:custGeom>
              <a:avLst/>
              <a:gdLst>
                <a:gd name="T0" fmla="*/ 0 w 311"/>
                <a:gd name="T1" fmla="*/ 0 h 522"/>
                <a:gd name="T2" fmla="*/ 106 w 311"/>
                <a:gd name="T3" fmla="*/ 0 h 522"/>
                <a:gd name="T4" fmla="*/ 106 w 311"/>
                <a:gd name="T5" fmla="*/ 440 h 522"/>
                <a:gd name="T6" fmla="*/ 310 w 311"/>
                <a:gd name="T7" fmla="*/ 440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40"/>
                  </a:lnTo>
                  <a:lnTo>
                    <a:pt x="310" y="440"/>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8" name="Freeform 737"/>
            <p:cNvSpPr>
              <a:spLocks noChangeArrowheads="1"/>
            </p:cNvSpPr>
            <p:nvPr/>
          </p:nvSpPr>
          <p:spPr bwMode="auto">
            <a:xfrm>
              <a:off x="2323" y="7271"/>
              <a:ext cx="76" cy="122"/>
            </a:xfrm>
            <a:custGeom>
              <a:avLst/>
              <a:gdLst>
                <a:gd name="T0" fmla="*/ 297 w 339"/>
                <a:gd name="T1" fmla="*/ 106 h 542"/>
                <a:gd name="T2" fmla="*/ 191 w 339"/>
                <a:gd name="T3" fmla="*/ 81 h 542"/>
                <a:gd name="T4" fmla="*/ 110 w 339"/>
                <a:gd name="T5" fmla="*/ 155 h 542"/>
                <a:gd name="T6" fmla="*/ 338 w 339"/>
                <a:gd name="T7" fmla="*/ 383 h 542"/>
                <a:gd name="T8" fmla="*/ 142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09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4" y="93"/>
                    <a:pt x="228" y="81"/>
                    <a:pt x="191" y="81"/>
                  </a:cubicBezTo>
                  <a:cubicBezTo>
                    <a:pt x="154" y="81"/>
                    <a:pt x="110" y="98"/>
                    <a:pt x="110" y="155"/>
                  </a:cubicBezTo>
                  <a:cubicBezTo>
                    <a:pt x="110" y="244"/>
                    <a:pt x="338" y="207"/>
                    <a:pt x="338" y="383"/>
                  </a:cubicBezTo>
                  <a:cubicBezTo>
                    <a:pt x="338" y="497"/>
                    <a:pt x="248" y="541"/>
                    <a:pt x="142" y="541"/>
                  </a:cubicBezTo>
                  <a:cubicBezTo>
                    <a:pt x="85" y="541"/>
                    <a:pt x="61" y="533"/>
                    <a:pt x="8" y="521"/>
                  </a:cubicBezTo>
                  <a:lnTo>
                    <a:pt x="16" y="427"/>
                  </a:lnTo>
                  <a:cubicBezTo>
                    <a:pt x="53" y="448"/>
                    <a:pt x="93" y="460"/>
                    <a:pt x="134" y="460"/>
                  </a:cubicBezTo>
                  <a:cubicBezTo>
                    <a:pt x="175" y="460"/>
                    <a:pt x="228" y="440"/>
                    <a:pt x="228" y="391"/>
                  </a:cubicBezTo>
                  <a:cubicBezTo>
                    <a:pt x="228" y="293"/>
                    <a:pt x="0" y="334"/>
                    <a:pt x="0" y="159"/>
                  </a:cubicBezTo>
                  <a:cubicBezTo>
                    <a:pt x="0" y="41"/>
                    <a:pt x="89" y="0"/>
                    <a:pt x="183" y="0"/>
                  </a:cubicBezTo>
                  <a:cubicBezTo>
                    <a:pt x="228" y="0"/>
                    <a:pt x="269"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9" name="Freeform 738"/>
            <p:cNvSpPr>
              <a:spLocks noChangeArrowheads="1"/>
            </p:cNvSpPr>
            <p:nvPr/>
          </p:nvSpPr>
          <p:spPr bwMode="auto">
            <a:xfrm>
              <a:off x="2456" y="7280"/>
              <a:ext cx="61" cy="114"/>
            </a:xfrm>
            <a:custGeom>
              <a:avLst/>
              <a:gdLst>
                <a:gd name="T0" fmla="*/ 73 w 274"/>
                <a:gd name="T1" fmla="*/ 183 h 505"/>
                <a:gd name="T2" fmla="*/ 0 w 274"/>
                <a:gd name="T3" fmla="*/ 183 h 505"/>
                <a:gd name="T4" fmla="*/ 0 w 274"/>
                <a:gd name="T5" fmla="*/ 109 h 505"/>
                <a:gd name="T6" fmla="*/ 73 w 274"/>
                <a:gd name="T7" fmla="*/ 109 h 505"/>
                <a:gd name="T8" fmla="*/ 73 w 274"/>
                <a:gd name="T9" fmla="*/ 32 h 505"/>
                <a:gd name="T10" fmla="*/ 175 w 274"/>
                <a:gd name="T11" fmla="*/ 0 h 505"/>
                <a:gd name="T12" fmla="*/ 175 w 274"/>
                <a:gd name="T13" fmla="*/ 109 h 505"/>
                <a:gd name="T14" fmla="*/ 265 w 274"/>
                <a:gd name="T15" fmla="*/ 109 h 505"/>
                <a:gd name="T16" fmla="*/ 265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3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3" y="183"/>
                  </a:moveTo>
                  <a:lnTo>
                    <a:pt x="0" y="183"/>
                  </a:lnTo>
                  <a:lnTo>
                    <a:pt x="0" y="109"/>
                  </a:lnTo>
                  <a:lnTo>
                    <a:pt x="73" y="109"/>
                  </a:lnTo>
                  <a:lnTo>
                    <a:pt x="73" y="32"/>
                  </a:lnTo>
                  <a:lnTo>
                    <a:pt x="175" y="0"/>
                  </a:lnTo>
                  <a:lnTo>
                    <a:pt x="175" y="109"/>
                  </a:lnTo>
                  <a:lnTo>
                    <a:pt x="265" y="109"/>
                  </a:lnTo>
                  <a:lnTo>
                    <a:pt x="265" y="183"/>
                  </a:lnTo>
                  <a:lnTo>
                    <a:pt x="175" y="183"/>
                  </a:lnTo>
                  <a:lnTo>
                    <a:pt x="175" y="362"/>
                  </a:lnTo>
                  <a:cubicBezTo>
                    <a:pt x="175" y="394"/>
                    <a:pt x="183" y="427"/>
                    <a:pt x="224" y="427"/>
                  </a:cubicBezTo>
                  <a:cubicBezTo>
                    <a:pt x="240" y="427"/>
                    <a:pt x="261" y="423"/>
                    <a:pt x="269" y="415"/>
                  </a:cubicBezTo>
                  <a:lnTo>
                    <a:pt x="273" y="496"/>
                  </a:lnTo>
                  <a:cubicBezTo>
                    <a:pt x="253" y="500"/>
                    <a:pt x="228" y="504"/>
                    <a:pt x="200" y="504"/>
                  </a:cubicBezTo>
                  <a:cubicBezTo>
                    <a:pt x="122" y="504"/>
                    <a:pt x="78" y="456"/>
                    <a:pt x="78" y="378"/>
                  </a:cubicBezTo>
                  <a:lnTo>
                    <a:pt x="78"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0" name="Freeform 739"/>
            <p:cNvSpPr>
              <a:spLocks noChangeArrowheads="1"/>
            </p:cNvSpPr>
            <p:nvPr/>
          </p:nvSpPr>
          <p:spPr bwMode="auto">
            <a:xfrm>
              <a:off x="2533" y="7304"/>
              <a:ext cx="80" cy="89"/>
            </a:xfrm>
            <a:custGeom>
              <a:avLst/>
              <a:gdLst>
                <a:gd name="T0" fmla="*/ 350 w 359"/>
                <a:gd name="T1" fmla="*/ 387 h 396"/>
                <a:gd name="T2" fmla="*/ 257 w 359"/>
                <a:gd name="T3" fmla="*/ 387 h 396"/>
                <a:gd name="T4" fmla="*/ 257 w 359"/>
                <a:gd name="T5" fmla="*/ 334 h 396"/>
                <a:gd name="T6" fmla="*/ 257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7 w 359"/>
                <a:gd name="T21" fmla="*/ 192 h 396"/>
                <a:gd name="T22" fmla="*/ 257 w 359"/>
                <a:gd name="T23" fmla="*/ 4 h 396"/>
                <a:gd name="T24" fmla="*/ 358 w 359"/>
                <a:gd name="T25" fmla="*/ 4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7" y="387"/>
                  </a:lnTo>
                  <a:lnTo>
                    <a:pt x="257" y="334"/>
                  </a:lnTo>
                  <a:lnTo>
                    <a:pt x="257"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7" y="241"/>
                    <a:pt x="257" y="192"/>
                  </a:cubicBezTo>
                  <a:lnTo>
                    <a:pt x="257" y="4"/>
                  </a:lnTo>
                  <a:lnTo>
                    <a:pt x="358" y="4"/>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1" name="Freeform 740"/>
            <p:cNvSpPr>
              <a:spLocks noChangeArrowheads="1"/>
            </p:cNvSpPr>
            <p:nvPr/>
          </p:nvSpPr>
          <p:spPr bwMode="auto">
            <a:xfrm>
              <a:off x="2636" y="7303"/>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2" name="Freeform 741"/>
            <p:cNvSpPr>
              <a:spLocks noChangeArrowheads="1"/>
            </p:cNvSpPr>
            <p:nvPr/>
          </p:nvSpPr>
          <p:spPr bwMode="auto">
            <a:xfrm>
              <a:off x="2705" y="7303"/>
              <a:ext cx="79" cy="89"/>
            </a:xfrm>
            <a:custGeom>
              <a:avLst/>
              <a:gdLst>
                <a:gd name="T0" fmla="*/ 0 w 352"/>
                <a:gd name="T1" fmla="*/ 8 h 396"/>
                <a:gd name="T2" fmla="*/ 94 w 352"/>
                <a:gd name="T3" fmla="*/ 8 h 396"/>
                <a:gd name="T4" fmla="*/ 94 w 352"/>
                <a:gd name="T5" fmla="*/ 61 h 396"/>
                <a:gd name="T6" fmla="*/ 94 w 352"/>
                <a:gd name="T7" fmla="*/ 61 h 396"/>
                <a:gd name="T8" fmla="*/ 220 w 352"/>
                <a:gd name="T9" fmla="*/ 0 h 396"/>
                <a:gd name="T10" fmla="*/ 351 w 352"/>
                <a:gd name="T11" fmla="*/ 151 h 396"/>
                <a:gd name="T12" fmla="*/ 351 w 352"/>
                <a:gd name="T13" fmla="*/ 395 h 396"/>
                <a:gd name="T14" fmla="*/ 249 w 352"/>
                <a:gd name="T15" fmla="*/ 395 h 396"/>
                <a:gd name="T16" fmla="*/ 249 w 352"/>
                <a:gd name="T17" fmla="*/ 188 h 396"/>
                <a:gd name="T18" fmla="*/ 184 w 352"/>
                <a:gd name="T19" fmla="*/ 78 h 396"/>
                <a:gd name="T20" fmla="*/ 94 w 352"/>
                <a:gd name="T21" fmla="*/ 204 h 396"/>
                <a:gd name="T22" fmla="*/ 94 w 352"/>
                <a:gd name="T23" fmla="*/ 391 h 396"/>
                <a:gd name="T24" fmla="*/ 0 w 352"/>
                <a:gd name="T25" fmla="*/ 391 h 396"/>
                <a:gd name="T26" fmla="*/ 0 w 352"/>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396">
                  <a:moveTo>
                    <a:pt x="0" y="8"/>
                  </a:moveTo>
                  <a:lnTo>
                    <a:pt x="94" y="8"/>
                  </a:lnTo>
                  <a:lnTo>
                    <a:pt x="94" y="61"/>
                  </a:lnTo>
                  <a:lnTo>
                    <a:pt x="94" y="61"/>
                  </a:lnTo>
                  <a:cubicBezTo>
                    <a:pt x="127" y="17"/>
                    <a:pt x="167" y="0"/>
                    <a:pt x="220" y="0"/>
                  </a:cubicBezTo>
                  <a:cubicBezTo>
                    <a:pt x="310" y="0"/>
                    <a:pt x="351" y="65"/>
                    <a:pt x="351" y="151"/>
                  </a:cubicBezTo>
                  <a:lnTo>
                    <a:pt x="351" y="395"/>
                  </a:lnTo>
                  <a:lnTo>
                    <a:pt x="249" y="395"/>
                  </a:lnTo>
                  <a:lnTo>
                    <a:pt x="249" y="188"/>
                  </a:lnTo>
                  <a:cubicBezTo>
                    <a:pt x="249" y="139"/>
                    <a:pt x="249" y="78"/>
                    <a:pt x="184" y="78"/>
                  </a:cubicBezTo>
                  <a:cubicBezTo>
                    <a:pt x="110" y="78"/>
                    <a:pt x="94" y="155"/>
                    <a:pt x="94" y="204"/>
                  </a:cubicBezTo>
                  <a:lnTo>
                    <a:pt x="94"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3" name="Freeform 742"/>
            <p:cNvSpPr>
              <a:spLocks noChangeArrowheads="1"/>
            </p:cNvSpPr>
            <p:nvPr/>
          </p:nvSpPr>
          <p:spPr bwMode="auto">
            <a:xfrm>
              <a:off x="2803" y="730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4" name="Freeform 743"/>
            <p:cNvSpPr>
              <a:spLocks noChangeArrowheads="1"/>
            </p:cNvSpPr>
            <p:nvPr/>
          </p:nvSpPr>
          <p:spPr bwMode="auto">
            <a:xfrm>
              <a:off x="2902" y="7305"/>
              <a:ext cx="91" cy="87"/>
            </a:xfrm>
            <a:custGeom>
              <a:avLst/>
              <a:gdLst>
                <a:gd name="T0" fmla="*/ 0 w 404"/>
                <a:gd name="T1" fmla="*/ 0 h 388"/>
                <a:gd name="T2" fmla="*/ 110 w 404"/>
                <a:gd name="T3" fmla="*/ 0 h 388"/>
                <a:gd name="T4" fmla="*/ 207 w 404"/>
                <a:gd name="T5" fmla="*/ 281 h 388"/>
                <a:gd name="T6" fmla="*/ 207 w 404"/>
                <a:gd name="T7" fmla="*/ 281 h 388"/>
                <a:gd name="T8" fmla="*/ 301 w 404"/>
                <a:gd name="T9" fmla="*/ 0 h 388"/>
                <a:gd name="T10" fmla="*/ 403 w 404"/>
                <a:gd name="T11" fmla="*/ 0 h 388"/>
                <a:gd name="T12" fmla="*/ 260 w 404"/>
                <a:gd name="T13" fmla="*/ 387 h 388"/>
                <a:gd name="T14" fmla="*/ 146 w 404"/>
                <a:gd name="T15" fmla="*/ 387 h 388"/>
                <a:gd name="T16" fmla="*/ 0 w 404"/>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388">
                  <a:moveTo>
                    <a:pt x="0" y="0"/>
                  </a:moveTo>
                  <a:lnTo>
                    <a:pt x="110" y="0"/>
                  </a:lnTo>
                  <a:lnTo>
                    <a:pt x="207" y="281"/>
                  </a:lnTo>
                  <a:lnTo>
                    <a:pt x="207" y="281"/>
                  </a:lnTo>
                  <a:lnTo>
                    <a:pt x="301" y="0"/>
                  </a:lnTo>
                  <a:lnTo>
                    <a:pt x="403" y="0"/>
                  </a:lnTo>
                  <a:lnTo>
                    <a:pt x="260" y="387"/>
                  </a:lnTo>
                  <a:lnTo>
                    <a:pt x="146"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5" name="Freeform 744"/>
            <p:cNvSpPr>
              <a:spLocks noChangeArrowheads="1"/>
            </p:cNvSpPr>
            <p:nvPr/>
          </p:nvSpPr>
          <p:spPr bwMode="auto">
            <a:xfrm>
              <a:off x="3000" y="7303"/>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73 w 364"/>
                <a:gd name="T21" fmla="*/ 163 h 404"/>
                <a:gd name="T22" fmla="*/ 192 w 364"/>
                <a:gd name="T23" fmla="*/ 74 h 404"/>
                <a:gd name="T24" fmla="*/ 102 w 364"/>
                <a:gd name="T25" fmla="*/ 163 h 404"/>
                <a:gd name="T26" fmla="*/ 273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1" y="0"/>
                    <a:pt x="180" y="0"/>
                  </a:cubicBezTo>
                  <a:cubicBezTo>
                    <a:pt x="322" y="0"/>
                    <a:pt x="363" y="98"/>
                    <a:pt x="363" y="232"/>
                  </a:cubicBezTo>
                  <a:lnTo>
                    <a:pt x="94" y="232"/>
                  </a:lnTo>
                  <a:cubicBezTo>
                    <a:pt x="98" y="293"/>
                    <a:pt x="143" y="330"/>
                    <a:pt x="204" y="330"/>
                  </a:cubicBezTo>
                  <a:cubicBezTo>
                    <a:pt x="253" y="330"/>
                    <a:pt x="294" y="314"/>
                    <a:pt x="330" y="289"/>
                  </a:cubicBezTo>
                  <a:lnTo>
                    <a:pt x="330" y="371"/>
                  </a:lnTo>
                  <a:lnTo>
                    <a:pt x="338" y="371"/>
                  </a:lnTo>
                  <a:close/>
                  <a:moveTo>
                    <a:pt x="273" y="163"/>
                  </a:moveTo>
                  <a:cubicBezTo>
                    <a:pt x="269" y="114"/>
                    <a:pt x="249" y="74"/>
                    <a:pt x="192" y="74"/>
                  </a:cubicBezTo>
                  <a:cubicBezTo>
                    <a:pt x="135"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6" name="Freeform 745"/>
            <p:cNvSpPr>
              <a:spLocks noChangeArrowheads="1"/>
            </p:cNvSpPr>
            <p:nvPr/>
          </p:nvSpPr>
          <p:spPr bwMode="auto">
            <a:xfrm>
              <a:off x="3102" y="7303"/>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4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4"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7" name="Freeform 746"/>
            <p:cNvSpPr>
              <a:spLocks noChangeArrowheads="1"/>
            </p:cNvSpPr>
            <p:nvPr/>
          </p:nvSpPr>
          <p:spPr bwMode="auto">
            <a:xfrm>
              <a:off x="409" y="7641"/>
              <a:ext cx="80" cy="118"/>
            </a:xfrm>
            <a:custGeom>
              <a:avLst/>
              <a:gdLst>
                <a:gd name="T0" fmla="*/ 4 w 359"/>
                <a:gd name="T1" fmla="*/ 0 h 526"/>
                <a:gd name="T2" fmla="*/ 139 w 359"/>
                <a:gd name="T3" fmla="*/ 0 h 526"/>
                <a:gd name="T4" fmla="*/ 358 w 359"/>
                <a:gd name="T5" fmla="*/ 158 h 526"/>
                <a:gd name="T6" fmla="*/ 155 w 359"/>
                <a:gd name="T7" fmla="*/ 325 h 526"/>
                <a:gd name="T8" fmla="*/ 106 w 359"/>
                <a:gd name="T9" fmla="*/ 325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2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8"/>
                  </a:cubicBezTo>
                  <a:cubicBezTo>
                    <a:pt x="358" y="281"/>
                    <a:pt x="269" y="325"/>
                    <a:pt x="155" y="325"/>
                  </a:cubicBezTo>
                  <a:lnTo>
                    <a:pt x="106" y="325"/>
                  </a:lnTo>
                  <a:lnTo>
                    <a:pt x="106" y="525"/>
                  </a:lnTo>
                  <a:lnTo>
                    <a:pt x="0" y="525"/>
                  </a:lnTo>
                  <a:lnTo>
                    <a:pt x="0" y="0"/>
                  </a:lnTo>
                  <a:lnTo>
                    <a:pt x="4" y="0"/>
                  </a:lnTo>
                  <a:close/>
                  <a:moveTo>
                    <a:pt x="106" y="240"/>
                  </a:moveTo>
                  <a:lnTo>
                    <a:pt x="147" y="240"/>
                  </a:lnTo>
                  <a:cubicBezTo>
                    <a:pt x="200" y="240"/>
                    <a:pt x="244" y="224"/>
                    <a:pt x="244" y="162"/>
                  </a:cubicBezTo>
                  <a:cubicBezTo>
                    <a:pt x="244" y="101"/>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8" name="Freeform 747"/>
            <p:cNvSpPr>
              <a:spLocks noChangeArrowheads="1"/>
            </p:cNvSpPr>
            <p:nvPr/>
          </p:nvSpPr>
          <p:spPr bwMode="auto">
            <a:xfrm>
              <a:off x="498" y="7671"/>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2"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9" name="Freeform 748"/>
            <p:cNvSpPr>
              <a:spLocks noChangeArrowheads="1"/>
            </p:cNvSpPr>
            <p:nvPr/>
          </p:nvSpPr>
          <p:spPr bwMode="auto">
            <a:xfrm>
              <a:off x="600" y="7671"/>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0" name="Freeform 749"/>
            <p:cNvSpPr>
              <a:spLocks noChangeArrowheads="1"/>
            </p:cNvSpPr>
            <p:nvPr/>
          </p:nvSpPr>
          <p:spPr bwMode="auto">
            <a:xfrm>
              <a:off x="656" y="7671"/>
              <a:ext cx="66" cy="91"/>
            </a:xfrm>
            <a:custGeom>
              <a:avLst/>
              <a:gdLst>
                <a:gd name="T0" fmla="*/ 277 w 294"/>
                <a:gd name="T1" fmla="*/ 89 h 404"/>
                <a:gd name="T2" fmla="*/ 208 w 294"/>
                <a:gd name="T3" fmla="*/ 77 h 404"/>
                <a:gd name="T4" fmla="*/ 106 w 294"/>
                <a:gd name="T5" fmla="*/ 199 h 404"/>
                <a:gd name="T6" fmla="*/ 212 w 294"/>
                <a:gd name="T7" fmla="*/ 326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9"/>
                    <a:pt x="139" y="326"/>
                    <a:pt x="212" y="326"/>
                  </a:cubicBezTo>
                  <a:cubicBezTo>
                    <a:pt x="241" y="326"/>
                    <a:pt x="273" y="313"/>
                    <a:pt x="289" y="309"/>
                  </a:cubicBezTo>
                  <a:lnTo>
                    <a:pt x="293" y="391"/>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1" name="Freeform 750"/>
            <p:cNvSpPr>
              <a:spLocks noChangeArrowheads="1"/>
            </p:cNvSpPr>
            <p:nvPr/>
          </p:nvSpPr>
          <p:spPr bwMode="auto">
            <a:xfrm>
              <a:off x="732" y="7671"/>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30"/>
                    <a:pt x="0" y="203"/>
                  </a:cubicBezTo>
                  <a:cubicBezTo>
                    <a:pt x="0" y="94"/>
                    <a:pt x="61" y="0"/>
                    <a:pt x="179" y="0"/>
                  </a:cubicBezTo>
                  <a:cubicBezTo>
                    <a:pt x="322" y="0"/>
                    <a:pt x="363" y="98"/>
                    <a:pt x="363" y="232"/>
                  </a:cubicBezTo>
                  <a:lnTo>
                    <a:pt x="94" y="232"/>
                  </a:lnTo>
                  <a:cubicBezTo>
                    <a:pt x="98" y="293"/>
                    <a:pt x="143" y="330"/>
                    <a:pt x="204" y="330"/>
                  </a:cubicBezTo>
                  <a:cubicBezTo>
                    <a:pt x="253"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2" name="Freeform 751"/>
            <p:cNvSpPr>
              <a:spLocks noChangeArrowheads="1"/>
            </p:cNvSpPr>
            <p:nvPr/>
          </p:nvSpPr>
          <p:spPr bwMode="auto">
            <a:xfrm>
              <a:off x="830" y="7671"/>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3" name="Freeform 752"/>
            <p:cNvSpPr>
              <a:spLocks noChangeArrowheads="1"/>
            </p:cNvSpPr>
            <p:nvPr/>
          </p:nvSpPr>
          <p:spPr bwMode="auto">
            <a:xfrm>
              <a:off x="926" y="7647"/>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8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8"/>
                    <a:pt x="224" y="428"/>
                  </a:cubicBezTo>
                  <a:cubicBezTo>
                    <a:pt x="241" y="428"/>
                    <a:pt x="261" y="424"/>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4" name="Freeform 753"/>
            <p:cNvSpPr>
              <a:spLocks noChangeArrowheads="1"/>
            </p:cNvSpPr>
            <p:nvPr/>
          </p:nvSpPr>
          <p:spPr bwMode="auto">
            <a:xfrm>
              <a:off x="997" y="7671"/>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4" y="155"/>
                    <a:pt x="195" y="155"/>
                  </a:cubicBezTo>
                  <a:lnTo>
                    <a:pt x="252" y="155"/>
                  </a:lnTo>
                  <a:cubicBezTo>
                    <a:pt x="252" y="94"/>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3"/>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5" name="Freeform 754"/>
            <p:cNvSpPr>
              <a:spLocks noChangeArrowheads="1"/>
            </p:cNvSpPr>
            <p:nvPr/>
          </p:nvSpPr>
          <p:spPr bwMode="auto">
            <a:xfrm>
              <a:off x="1092" y="7671"/>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199 h 563"/>
                <a:gd name="T36" fmla="*/ 187 w 376"/>
                <a:gd name="T37" fmla="*/ 317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3"/>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6" name="Freeform 755"/>
            <p:cNvSpPr>
              <a:spLocks noChangeArrowheads="1"/>
            </p:cNvSpPr>
            <p:nvPr/>
          </p:nvSpPr>
          <p:spPr bwMode="auto">
            <a:xfrm>
              <a:off x="1194" y="7671"/>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3"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7" name="Freeform 756"/>
            <p:cNvSpPr>
              <a:spLocks noChangeArrowheads="1"/>
            </p:cNvSpPr>
            <p:nvPr/>
          </p:nvSpPr>
          <p:spPr bwMode="auto">
            <a:xfrm>
              <a:off x="1336" y="7670"/>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30 h 404"/>
                <a:gd name="T12" fmla="*/ 301 w 408"/>
                <a:gd name="T13" fmla="*/ 195 h 404"/>
                <a:gd name="T14" fmla="*/ 204 w 408"/>
                <a:gd name="T15" fmla="*/ 81 h 404"/>
                <a:gd name="T16" fmla="*/ 106 w 408"/>
                <a:gd name="T17" fmla="*/ 195 h 404"/>
                <a:gd name="T18" fmla="*/ 204 w 408"/>
                <a:gd name="T19"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30"/>
                  </a:moveTo>
                  <a:cubicBezTo>
                    <a:pt x="281" y="330"/>
                    <a:pt x="301" y="260"/>
                    <a:pt x="301" y="195"/>
                  </a:cubicBezTo>
                  <a:cubicBezTo>
                    <a:pt x="301" y="134"/>
                    <a:pt x="269" y="81"/>
                    <a:pt x="204" y="81"/>
                  </a:cubicBezTo>
                  <a:cubicBezTo>
                    <a:pt x="139" y="81"/>
                    <a:pt x="106" y="138"/>
                    <a:pt x="106" y="195"/>
                  </a:cubicBezTo>
                  <a:cubicBezTo>
                    <a:pt x="106" y="256"/>
                    <a:pt x="126" y="330"/>
                    <a:pt x="204"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8" name="Freeform 757"/>
            <p:cNvSpPr>
              <a:spLocks noChangeArrowheads="1"/>
            </p:cNvSpPr>
            <p:nvPr/>
          </p:nvSpPr>
          <p:spPr bwMode="auto">
            <a:xfrm>
              <a:off x="1438" y="7631"/>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9" name="Freeform 758"/>
            <p:cNvSpPr>
              <a:spLocks noChangeArrowheads="1"/>
            </p:cNvSpPr>
            <p:nvPr/>
          </p:nvSpPr>
          <p:spPr bwMode="auto">
            <a:xfrm>
              <a:off x="1561" y="7641"/>
              <a:ext cx="66" cy="117"/>
            </a:xfrm>
            <a:custGeom>
              <a:avLst/>
              <a:gdLst>
                <a:gd name="T0" fmla="*/ 4 w 294"/>
                <a:gd name="T1" fmla="*/ 0 h 522"/>
                <a:gd name="T2" fmla="*/ 293 w 294"/>
                <a:gd name="T3" fmla="*/ 0 h 522"/>
                <a:gd name="T4" fmla="*/ 293 w 294"/>
                <a:gd name="T5" fmla="*/ 81 h 522"/>
                <a:gd name="T6" fmla="*/ 105 w 294"/>
                <a:gd name="T7" fmla="*/ 81 h 522"/>
                <a:gd name="T8" fmla="*/ 105 w 294"/>
                <a:gd name="T9" fmla="*/ 211 h 522"/>
                <a:gd name="T10" fmla="*/ 281 w 294"/>
                <a:gd name="T11" fmla="*/ 211 h 522"/>
                <a:gd name="T12" fmla="*/ 281 w 294"/>
                <a:gd name="T13" fmla="*/ 293 h 522"/>
                <a:gd name="T14" fmla="*/ 105 w 294"/>
                <a:gd name="T15" fmla="*/ 293 h 522"/>
                <a:gd name="T16" fmla="*/ 105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1"/>
                  </a:lnTo>
                  <a:lnTo>
                    <a:pt x="105" y="81"/>
                  </a:lnTo>
                  <a:lnTo>
                    <a:pt x="105" y="211"/>
                  </a:lnTo>
                  <a:lnTo>
                    <a:pt x="281" y="211"/>
                  </a:lnTo>
                  <a:lnTo>
                    <a:pt x="281" y="293"/>
                  </a:lnTo>
                  <a:lnTo>
                    <a:pt x="105" y="293"/>
                  </a:lnTo>
                  <a:lnTo>
                    <a:pt x="105"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0" name="Freeform 759"/>
            <p:cNvSpPr>
              <a:spLocks noChangeArrowheads="1"/>
            </p:cNvSpPr>
            <p:nvPr/>
          </p:nvSpPr>
          <p:spPr bwMode="auto">
            <a:xfrm>
              <a:off x="1647" y="7641"/>
              <a:ext cx="70" cy="117"/>
            </a:xfrm>
            <a:custGeom>
              <a:avLst/>
              <a:gdLst>
                <a:gd name="T0" fmla="*/ 0 w 311"/>
                <a:gd name="T1" fmla="*/ 0 h 522"/>
                <a:gd name="T2" fmla="*/ 106 w 311"/>
                <a:gd name="T3" fmla="*/ 0 h 522"/>
                <a:gd name="T4" fmla="*/ 106 w 311"/>
                <a:gd name="T5" fmla="*/ 439 h 522"/>
                <a:gd name="T6" fmla="*/ 310 w 311"/>
                <a:gd name="T7" fmla="*/ 439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39"/>
                  </a:lnTo>
                  <a:lnTo>
                    <a:pt x="310" y="439"/>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1" name="Freeform 760"/>
            <p:cNvSpPr>
              <a:spLocks noChangeArrowheads="1"/>
            </p:cNvSpPr>
            <p:nvPr/>
          </p:nvSpPr>
          <p:spPr bwMode="auto">
            <a:xfrm>
              <a:off x="1728" y="7639"/>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2 h 543"/>
                <a:gd name="T12" fmla="*/ 16 w 339"/>
                <a:gd name="T13" fmla="*/ 428 h 543"/>
                <a:gd name="T14" fmla="*/ 134 w 339"/>
                <a:gd name="T15" fmla="*/ 461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4" y="94"/>
                    <a:pt x="228" y="82"/>
                    <a:pt x="191" y="82"/>
                  </a:cubicBezTo>
                  <a:cubicBezTo>
                    <a:pt x="154" y="82"/>
                    <a:pt x="110" y="98"/>
                    <a:pt x="110" y="155"/>
                  </a:cubicBezTo>
                  <a:cubicBezTo>
                    <a:pt x="110" y="245"/>
                    <a:pt x="338" y="208"/>
                    <a:pt x="338" y="383"/>
                  </a:cubicBezTo>
                  <a:cubicBezTo>
                    <a:pt x="338" y="497"/>
                    <a:pt x="248" y="542"/>
                    <a:pt x="142" y="542"/>
                  </a:cubicBezTo>
                  <a:cubicBezTo>
                    <a:pt x="85" y="542"/>
                    <a:pt x="61" y="534"/>
                    <a:pt x="8" y="522"/>
                  </a:cubicBezTo>
                  <a:lnTo>
                    <a:pt x="16" y="428"/>
                  </a:lnTo>
                  <a:cubicBezTo>
                    <a:pt x="53" y="448"/>
                    <a:pt x="93" y="461"/>
                    <a:pt x="134" y="461"/>
                  </a:cubicBezTo>
                  <a:cubicBezTo>
                    <a:pt x="175" y="461"/>
                    <a:pt x="228" y="440"/>
                    <a:pt x="228" y="391"/>
                  </a:cubicBezTo>
                  <a:cubicBezTo>
                    <a:pt x="228" y="294"/>
                    <a:pt x="0" y="334"/>
                    <a:pt x="0" y="159"/>
                  </a:cubicBezTo>
                  <a:cubicBezTo>
                    <a:pt x="0" y="41"/>
                    <a:pt x="89" y="0"/>
                    <a:pt x="183" y="0"/>
                  </a:cubicBezTo>
                  <a:cubicBezTo>
                    <a:pt x="228" y="0"/>
                    <a:pt x="268" y="5"/>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2" name="Freeform 761"/>
            <p:cNvSpPr>
              <a:spLocks noChangeArrowheads="1"/>
            </p:cNvSpPr>
            <p:nvPr/>
          </p:nvSpPr>
          <p:spPr bwMode="auto">
            <a:xfrm>
              <a:off x="1861" y="7672"/>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4 h 388"/>
                <a:gd name="T26" fmla="*/ 330 w 652"/>
                <a:gd name="T27" fmla="*/ 94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3" name="Freeform 762"/>
            <p:cNvSpPr>
              <a:spLocks noChangeArrowheads="1"/>
            </p:cNvSpPr>
            <p:nvPr/>
          </p:nvSpPr>
          <p:spPr bwMode="auto">
            <a:xfrm>
              <a:off x="2021" y="7632"/>
              <a:ext cx="80" cy="127"/>
            </a:xfrm>
            <a:custGeom>
              <a:avLst/>
              <a:gdLst>
                <a:gd name="T0" fmla="*/ 0 w 356"/>
                <a:gd name="T1" fmla="*/ 0 h 563"/>
                <a:gd name="T2" fmla="*/ 102 w 356"/>
                <a:gd name="T3" fmla="*/ 0 h 563"/>
                <a:gd name="T4" fmla="*/ 102 w 356"/>
                <a:gd name="T5" fmla="*/ 228 h 563"/>
                <a:gd name="T6" fmla="*/ 102 w 356"/>
                <a:gd name="T7" fmla="*/ 228 h 563"/>
                <a:gd name="T8" fmla="*/ 224 w 356"/>
                <a:gd name="T9" fmla="*/ 167 h 563"/>
                <a:gd name="T10" fmla="*/ 355 w 356"/>
                <a:gd name="T11" fmla="*/ 317 h 563"/>
                <a:gd name="T12" fmla="*/ 355 w 356"/>
                <a:gd name="T13" fmla="*/ 562 h 563"/>
                <a:gd name="T14" fmla="*/ 253 w 356"/>
                <a:gd name="T15" fmla="*/ 562 h 563"/>
                <a:gd name="T16" fmla="*/ 253 w 356"/>
                <a:gd name="T17" fmla="*/ 354 h 563"/>
                <a:gd name="T18" fmla="*/ 188 w 356"/>
                <a:gd name="T19" fmla="*/ 244 h 563"/>
                <a:gd name="T20" fmla="*/ 98 w 356"/>
                <a:gd name="T21" fmla="*/ 370 h 563"/>
                <a:gd name="T22" fmla="*/ 98 w 356"/>
                <a:gd name="T23" fmla="*/ 558 h 563"/>
                <a:gd name="T24" fmla="*/ 0 w 356"/>
                <a:gd name="T25" fmla="*/ 558 h 563"/>
                <a:gd name="T26" fmla="*/ 0 w 356"/>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563">
                  <a:moveTo>
                    <a:pt x="0" y="0"/>
                  </a:moveTo>
                  <a:lnTo>
                    <a:pt x="102" y="0"/>
                  </a:lnTo>
                  <a:lnTo>
                    <a:pt x="102" y="228"/>
                  </a:lnTo>
                  <a:lnTo>
                    <a:pt x="102" y="228"/>
                  </a:lnTo>
                  <a:cubicBezTo>
                    <a:pt x="127" y="191"/>
                    <a:pt x="171" y="167"/>
                    <a:pt x="224" y="167"/>
                  </a:cubicBezTo>
                  <a:cubicBezTo>
                    <a:pt x="314" y="167"/>
                    <a:pt x="355" y="232"/>
                    <a:pt x="355" y="317"/>
                  </a:cubicBezTo>
                  <a:lnTo>
                    <a:pt x="355" y="562"/>
                  </a:lnTo>
                  <a:lnTo>
                    <a:pt x="253" y="562"/>
                  </a:lnTo>
                  <a:lnTo>
                    <a:pt x="253" y="354"/>
                  </a:lnTo>
                  <a:cubicBezTo>
                    <a:pt x="253" y="305"/>
                    <a:pt x="253" y="244"/>
                    <a:pt x="188" y="244"/>
                  </a:cubicBezTo>
                  <a:cubicBezTo>
                    <a:pt x="114" y="244"/>
                    <a:pt x="98" y="322"/>
                    <a:pt x="98" y="370"/>
                  </a:cubicBezTo>
                  <a:lnTo>
                    <a:pt x="98" y="558"/>
                  </a:lnTo>
                  <a:lnTo>
                    <a:pt x="0" y="558"/>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4" name="Freeform 763"/>
            <p:cNvSpPr>
              <a:spLocks noChangeArrowheads="1"/>
            </p:cNvSpPr>
            <p:nvPr/>
          </p:nvSpPr>
          <p:spPr bwMode="auto">
            <a:xfrm>
              <a:off x="2119" y="7670"/>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30 h 404"/>
                <a:gd name="T12" fmla="*/ 301 w 408"/>
                <a:gd name="T13" fmla="*/ 195 h 404"/>
                <a:gd name="T14" fmla="*/ 204 w 408"/>
                <a:gd name="T15" fmla="*/ 81 h 404"/>
                <a:gd name="T16" fmla="*/ 106 w 408"/>
                <a:gd name="T17" fmla="*/ 195 h 404"/>
                <a:gd name="T18" fmla="*/ 204 w 408"/>
                <a:gd name="T19"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4" y="77"/>
                    <a:pt x="90" y="0"/>
                    <a:pt x="204" y="0"/>
                  </a:cubicBezTo>
                  <a:close/>
                  <a:moveTo>
                    <a:pt x="204" y="330"/>
                  </a:moveTo>
                  <a:cubicBezTo>
                    <a:pt x="281" y="330"/>
                    <a:pt x="301" y="260"/>
                    <a:pt x="301" y="195"/>
                  </a:cubicBezTo>
                  <a:cubicBezTo>
                    <a:pt x="301" y="134"/>
                    <a:pt x="269" y="81"/>
                    <a:pt x="204" y="81"/>
                  </a:cubicBezTo>
                  <a:cubicBezTo>
                    <a:pt x="138" y="81"/>
                    <a:pt x="106" y="138"/>
                    <a:pt x="106" y="195"/>
                  </a:cubicBezTo>
                  <a:cubicBezTo>
                    <a:pt x="110" y="256"/>
                    <a:pt x="130" y="330"/>
                    <a:pt x="204"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5" name="Freeform 764"/>
            <p:cNvSpPr>
              <a:spLocks noChangeArrowheads="1"/>
            </p:cNvSpPr>
            <p:nvPr/>
          </p:nvSpPr>
          <p:spPr bwMode="auto">
            <a:xfrm>
              <a:off x="2277" y="7632"/>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6" name="Freeform 765"/>
            <p:cNvSpPr>
              <a:spLocks noChangeArrowheads="1"/>
            </p:cNvSpPr>
            <p:nvPr/>
          </p:nvSpPr>
          <p:spPr bwMode="auto">
            <a:xfrm>
              <a:off x="2318" y="7671"/>
              <a:ext cx="82" cy="91"/>
            </a:xfrm>
            <a:custGeom>
              <a:avLst/>
              <a:gdLst>
                <a:gd name="T0" fmla="*/ 338 w 364"/>
                <a:gd name="T1" fmla="*/ 370 h 404"/>
                <a:gd name="T2" fmla="*/ 204 w 364"/>
                <a:gd name="T3" fmla="*/ 403 h 404"/>
                <a:gd name="T4" fmla="*/ 0 w 364"/>
                <a:gd name="T5" fmla="*/ 203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63 h 404"/>
                <a:gd name="T22" fmla="*/ 188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1"/>
                    <a:pt x="261" y="403"/>
                    <a:pt x="204" y="403"/>
                  </a:cubicBezTo>
                  <a:cubicBezTo>
                    <a:pt x="78" y="403"/>
                    <a:pt x="0" y="330"/>
                    <a:pt x="0" y="203"/>
                  </a:cubicBezTo>
                  <a:cubicBezTo>
                    <a:pt x="0" y="94"/>
                    <a:pt x="61" y="0"/>
                    <a:pt x="180" y="0"/>
                  </a:cubicBezTo>
                  <a:cubicBezTo>
                    <a:pt x="322" y="0"/>
                    <a:pt x="363" y="98"/>
                    <a:pt x="363" y="232"/>
                  </a:cubicBezTo>
                  <a:lnTo>
                    <a:pt x="94" y="232"/>
                  </a:lnTo>
                  <a:cubicBezTo>
                    <a:pt x="98" y="293"/>
                    <a:pt x="143" y="330"/>
                    <a:pt x="204" y="330"/>
                  </a:cubicBezTo>
                  <a:cubicBezTo>
                    <a:pt x="253" y="330"/>
                    <a:pt x="294" y="313"/>
                    <a:pt x="330" y="289"/>
                  </a:cubicBezTo>
                  <a:lnTo>
                    <a:pt x="330" y="370"/>
                  </a:lnTo>
                  <a:lnTo>
                    <a:pt x="338" y="370"/>
                  </a:lnTo>
                  <a:close/>
                  <a:moveTo>
                    <a:pt x="269" y="163"/>
                  </a:moveTo>
                  <a:cubicBezTo>
                    <a:pt x="265" y="114"/>
                    <a:pt x="245" y="73"/>
                    <a:pt x="188" y="73"/>
                  </a:cubicBezTo>
                  <a:cubicBezTo>
                    <a:pt x="131"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7" name="Freeform 766"/>
            <p:cNvSpPr>
              <a:spLocks noChangeArrowheads="1"/>
            </p:cNvSpPr>
            <p:nvPr/>
          </p:nvSpPr>
          <p:spPr bwMode="auto">
            <a:xfrm>
              <a:off x="2410" y="7631"/>
              <a:ext cx="60" cy="129"/>
            </a:xfrm>
            <a:custGeom>
              <a:avLst/>
              <a:gdLst>
                <a:gd name="T0" fmla="*/ 0 w 269"/>
                <a:gd name="T1" fmla="*/ 256 h 575"/>
                <a:gd name="T2" fmla="*/ 0 w 269"/>
                <a:gd name="T3" fmla="*/ 183 h 575"/>
                <a:gd name="T4" fmla="*/ 73 w 269"/>
                <a:gd name="T5" fmla="*/ 183 h 575"/>
                <a:gd name="T6" fmla="*/ 73 w 269"/>
                <a:gd name="T7" fmla="*/ 130 h 575"/>
                <a:gd name="T8" fmla="*/ 195 w 269"/>
                <a:gd name="T9" fmla="*/ 0 h 575"/>
                <a:gd name="T10" fmla="*/ 268 w 269"/>
                <a:gd name="T11" fmla="*/ 8 h 575"/>
                <a:gd name="T12" fmla="*/ 260 w 269"/>
                <a:gd name="T13" fmla="*/ 89 h 575"/>
                <a:gd name="T14" fmla="*/ 215 w 269"/>
                <a:gd name="T15" fmla="*/ 77 h 575"/>
                <a:gd name="T16" fmla="*/ 171 w 269"/>
                <a:gd name="T17" fmla="*/ 138 h 575"/>
                <a:gd name="T18" fmla="*/ 171 w 269"/>
                <a:gd name="T19" fmla="*/ 187 h 575"/>
                <a:gd name="T20" fmla="*/ 260 w 269"/>
                <a:gd name="T21" fmla="*/ 187 h 575"/>
                <a:gd name="T22" fmla="*/ 260 w 269"/>
                <a:gd name="T23" fmla="*/ 260 h 575"/>
                <a:gd name="T24" fmla="*/ 171 w 269"/>
                <a:gd name="T25" fmla="*/ 260 h 575"/>
                <a:gd name="T26" fmla="*/ 171 w 269"/>
                <a:gd name="T27" fmla="*/ 574 h 575"/>
                <a:gd name="T28" fmla="*/ 69 w 269"/>
                <a:gd name="T29" fmla="*/ 574 h 575"/>
                <a:gd name="T30" fmla="*/ 69 w 269"/>
                <a:gd name="T31" fmla="*/ 256 h 575"/>
                <a:gd name="T32" fmla="*/ 0 w 269"/>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575">
                  <a:moveTo>
                    <a:pt x="0" y="256"/>
                  </a:moveTo>
                  <a:lnTo>
                    <a:pt x="0" y="183"/>
                  </a:lnTo>
                  <a:lnTo>
                    <a:pt x="73" y="183"/>
                  </a:lnTo>
                  <a:lnTo>
                    <a:pt x="73" y="130"/>
                  </a:lnTo>
                  <a:cubicBezTo>
                    <a:pt x="73" y="53"/>
                    <a:pt x="118" y="0"/>
                    <a:pt x="195" y="0"/>
                  </a:cubicBezTo>
                  <a:cubicBezTo>
                    <a:pt x="219" y="0"/>
                    <a:pt x="248" y="4"/>
                    <a:pt x="268" y="8"/>
                  </a:cubicBezTo>
                  <a:lnTo>
                    <a:pt x="260" y="89"/>
                  </a:lnTo>
                  <a:cubicBezTo>
                    <a:pt x="252" y="85"/>
                    <a:pt x="240" y="77"/>
                    <a:pt x="215" y="77"/>
                  </a:cubicBezTo>
                  <a:cubicBezTo>
                    <a:pt x="183" y="77"/>
                    <a:pt x="171" y="106"/>
                    <a:pt x="171" y="138"/>
                  </a:cubicBezTo>
                  <a:lnTo>
                    <a:pt x="171" y="187"/>
                  </a:lnTo>
                  <a:lnTo>
                    <a:pt x="260" y="187"/>
                  </a:lnTo>
                  <a:lnTo>
                    <a:pt x="260"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8" name="Freeform 767"/>
            <p:cNvSpPr>
              <a:spLocks noChangeArrowheads="1"/>
            </p:cNvSpPr>
            <p:nvPr/>
          </p:nvSpPr>
          <p:spPr bwMode="auto">
            <a:xfrm>
              <a:off x="2476" y="7647"/>
              <a:ext cx="61" cy="114"/>
            </a:xfrm>
            <a:custGeom>
              <a:avLst/>
              <a:gdLst>
                <a:gd name="T0" fmla="*/ 73 w 273"/>
                <a:gd name="T1" fmla="*/ 183 h 506"/>
                <a:gd name="T2" fmla="*/ 0 w 273"/>
                <a:gd name="T3" fmla="*/ 183 h 506"/>
                <a:gd name="T4" fmla="*/ 0 w 273"/>
                <a:gd name="T5" fmla="*/ 110 h 506"/>
                <a:gd name="T6" fmla="*/ 73 w 273"/>
                <a:gd name="T7" fmla="*/ 110 h 506"/>
                <a:gd name="T8" fmla="*/ 73 w 273"/>
                <a:gd name="T9" fmla="*/ 33 h 506"/>
                <a:gd name="T10" fmla="*/ 175 w 273"/>
                <a:gd name="T11" fmla="*/ 0 h 506"/>
                <a:gd name="T12" fmla="*/ 175 w 273"/>
                <a:gd name="T13" fmla="*/ 110 h 506"/>
                <a:gd name="T14" fmla="*/ 264 w 273"/>
                <a:gd name="T15" fmla="*/ 110 h 506"/>
                <a:gd name="T16" fmla="*/ 264 w 273"/>
                <a:gd name="T17" fmla="*/ 183 h 506"/>
                <a:gd name="T18" fmla="*/ 175 w 273"/>
                <a:gd name="T19" fmla="*/ 183 h 506"/>
                <a:gd name="T20" fmla="*/ 175 w 273"/>
                <a:gd name="T21" fmla="*/ 362 h 506"/>
                <a:gd name="T22" fmla="*/ 224 w 273"/>
                <a:gd name="T23" fmla="*/ 428 h 506"/>
                <a:gd name="T24" fmla="*/ 268 w 273"/>
                <a:gd name="T25" fmla="*/ 415 h 506"/>
                <a:gd name="T26" fmla="*/ 272 w 273"/>
                <a:gd name="T27" fmla="*/ 497 h 506"/>
                <a:gd name="T28" fmla="*/ 199 w 273"/>
                <a:gd name="T29" fmla="*/ 505 h 506"/>
                <a:gd name="T30" fmla="*/ 77 w 273"/>
                <a:gd name="T31" fmla="*/ 379 h 506"/>
                <a:gd name="T32" fmla="*/ 77 w 273"/>
                <a:gd name="T33" fmla="*/ 183 h 506"/>
                <a:gd name="T34" fmla="*/ 73 w 273"/>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506">
                  <a:moveTo>
                    <a:pt x="73" y="183"/>
                  </a:moveTo>
                  <a:lnTo>
                    <a:pt x="0" y="183"/>
                  </a:lnTo>
                  <a:lnTo>
                    <a:pt x="0" y="110"/>
                  </a:lnTo>
                  <a:lnTo>
                    <a:pt x="73" y="110"/>
                  </a:lnTo>
                  <a:lnTo>
                    <a:pt x="73" y="33"/>
                  </a:lnTo>
                  <a:lnTo>
                    <a:pt x="175" y="0"/>
                  </a:lnTo>
                  <a:lnTo>
                    <a:pt x="175" y="110"/>
                  </a:lnTo>
                  <a:lnTo>
                    <a:pt x="264" y="110"/>
                  </a:lnTo>
                  <a:lnTo>
                    <a:pt x="264" y="183"/>
                  </a:lnTo>
                  <a:lnTo>
                    <a:pt x="175" y="183"/>
                  </a:lnTo>
                  <a:lnTo>
                    <a:pt x="175" y="362"/>
                  </a:lnTo>
                  <a:cubicBezTo>
                    <a:pt x="175" y="395"/>
                    <a:pt x="183" y="428"/>
                    <a:pt x="224" y="428"/>
                  </a:cubicBezTo>
                  <a:cubicBezTo>
                    <a:pt x="240" y="428"/>
                    <a:pt x="260" y="424"/>
                    <a:pt x="268" y="415"/>
                  </a:cubicBezTo>
                  <a:lnTo>
                    <a:pt x="272" y="497"/>
                  </a:lnTo>
                  <a:cubicBezTo>
                    <a:pt x="252" y="501"/>
                    <a:pt x="228" y="505"/>
                    <a:pt x="199" y="505"/>
                  </a:cubicBezTo>
                  <a:cubicBezTo>
                    <a:pt x="122" y="505"/>
                    <a:pt x="77" y="456"/>
                    <a:pt x="77" y="379"/>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9" name="Freeform 768"/>
            <p:cNvSpPr>
              <a:spLocks noChangeArrowheads="1"/>
            </p:cNvSpPr>
            <p:nvPr/>
          </p:nvSpPr>
          <p:spPr bwMode="auto">
            <a:xfrm>
              <a:off x="2588" y="7672"/>
              <a:ext cx="147" cy="87"/>
            </a:xfrm>
            <a:custGeom>
              <a:avLst/>
              <a:gdLst>
                <a:gd name="T0" fmla="*/ 0 w 653"/>
                <a:gd name="T1" fmla="*/ 0 h 388"/>
                <a:gd name="T2" fmla="*/ 106 w 653"/>
                <a:gd name="T3" fmla="*/ 0 h 388"/>
                <a:gd name="T4" fmla="*/ 192 w 653"/>
                <a:gd name="T5" fmla="*/ 285 h 388"/>
                <a:gd name="T6" fmla="*/ 192 w 653"/>
                <a:gd name="T7" fmla="*/ 285 h 388"/>
                <a:gd name="T8" fmla="*/ 269 w 653"/>
                <a:gd name="T9" fmla="*/ 0 h 388"/>
                <a:gd name="T10" fmla="*/ 387 w 653"/>
                <a:gd name="T11" fmla="*/ 0 h 388"/>
                <a:gd name="T12" fmla="*/ 473 w 653"/>
                <a:gd name="T13" fmla="*/ 285 h 388"/>
                <a:gd name="T14" fmla="*/ 473 w 653"/>
                <a:gd name="T15" fmla="*/ 285 h 388"/>
                <a:gd name="T16" fmla="*/ 554 w 653"/>
                <a:gd name="T17" fmla="*/ 0 h 388"/>
                <a:gd name="T18" fmla="*/ 652 w 653"/>
                <a:gd name="T19" fmla="*/ 0 h 388"/>
                <a:gd name="T20" fmla="*/ 534 w 653"/>
                <a:gd name="T21" fmla="*/ 387 h 388"/>
                <a:gd name="T22" fmla="*/ 416 w 653"/>
                <a:gd name="T23" fmla="*/ 387 h 388"/>
                <a:gd name="T24" fmla="*/ 330 w 653"/>
                <a:gd name="T25" fmla="*/ 94 h 388"/>
                <a:gd name="T26" fmla="*/ 330 w 653"/>
                <a:gd name="T27" fmla="*/ 94 h 388"/>
                <a:gd name="T28" fmla="*/ 249 w 653"/>
                <a:gd name="T29" fmla="*/ 387 h 388"/>
                <a:gd name="T30" fmla="*/ 135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2" y="285"/>
                  </a:lnTo>
                  <a:lnTo>
                    <a:pt x="192" y="285"/>
                  </a:lnTo>
                  <a:lnTo>
                    <a:pt x="269" y="0"/>
                  </a:lnTo>
                  <a:lnTo>
                    <a:pt x="387" y="0"/>
                  </a:lnTo>
                  <a:lnTo>
                    <a:pt x="473" y="285"/>
                  </a:lnTo>
                  <a:lnTo>
                    <a:pt x="473" y="285"/>
                  </a:lnTo>
                  <a:lnTo>
                    <a:pt x="554" y="0"/>
                  </a:lnTo>
                  <a:lnTo>
                    <a:pt x="652" y="0"/>
                  </a:lnTo>
                  <a:lnTo>
                    <a:pt x="534" y="387"/>
                  </a:lnTo>
                  <a:lnTo>
                    <a:pt x="416" y="387"/>
                  </a:lnTo>
                  <a:lnTo>
                    <a:pt x="330" y="94"/>
                  </a:lnTo>
                  <a:lnTo>
                    <a:pt x="330" y="94"/>
                  </a:lnTo>
                  <a:lnTo>
                    <a:pt x="249" y="387"/>
                  </a:lnTo>
                  <a:lnTo>
                    <a:pt x="135"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0" name="Freeform 769"/>
            <p:cNvSpPr>
              <a:spLocks noChangeArrowheads="1"/>
            </p:cNvSpPr>
            <p:nvPr/>
          </p:nvSpPr>
          <p:spPr bwMode="auto">
            <a:xfrm>
              <a:off x="2750" y="7634"/>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1" name="Freeform 770"/>
            <p:cNvSpPr>
              <a:spLocks noChangeArrowheads="1"/>
            </p:cNvSpPr>
            <p:nvPr/>
          </p:nvSpPr>
          <p:spPr bwMode="auto">
            <a:xfrm>
              <a:off x="2787" y="7647"/>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8 h 506"/>
                <a:gd name="T24" fmla="*/ 269 w 274"/>
                <a:gd name="T25" fmla="*/ 415 h 506"/>
                <a:gd name="T26" fmla="*/ 273 w 274"/>
                <a:gd name="T27" fmla="*/ 497 h 506"/>
                <a:gd name="T28" fmla="*/ 199 w 274"/>
                <a:gd name="T29" fmla="*/ 505 h 506"/>
                <a:gd name="T30" fmla="*/ 77 w 274"/>
                <a:gd name="T31" fmla="*/ 379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3"/>
                  </a:lnTo>
                  <a:lnTo>
                    <a:pt x="175" y="0"/>
                  </a:lnTo>
                  <a:lnTo>
                    <a:pt x="175" y="110"/>
                  </a:lnTo>
                  <a:lnTo>
                    <a:pt x="265" y="110"/>
                  </a:lnTo>
                  <a:lnTo>
                    <a:pt x="265" y="183"/>
                  </a:lnTo>
                  <a:lnTo>
                    <a:pt x="175" y="183"/>
                  </a:lnTo>
                  <a:lnTo>
                    <a:pt x="175" y="362"/>
                  </a:lnTo>
                  <a:cubicBezTo>
                    <a:pt x="175" y="395"/>
                    <a:pt x="183" y="428"/>
                    <a:pt x="224" y="428"/>
                  </a:cubicBezTo>
                  <a:cubicBezTo>
                    <a:pt x="240" y="428"/>
                    <a:pt x="260" y="424"/>
                    <a:pt x="269" y="415"/>
                  </a:cubicBezTo>
                  <a:lnTo>
                    <a:pt x="273" y="497"/>
                  </a:lnTo>
                  <a:cubicBezTo>
                    <a:pt x="252" y="501"/>
                    <a:pt x="228" y="505"/>
                    <a:pt x="199" y="505"/>
                  </a:cubicBezTo>
                  <a:cubicBezTo>
                    <a:pt x="122" y="505"/>
                    <a:pt x="77" y="456"/>
                    <a:pt x="77" y="379"/>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2" name="Freeform 771"/>
            <p:cNvSpPr>
              <a:spLocks noChangeArrowheads="1"/>
            </p:cNvSpPr>
            <p:nvPr/>
          </p:nvSpPr>
          <p:spPr bwMode="auto">
            <a:xfrm>
              <a:off x="2862" y="7632"/>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7 h 563"/>
                <a:gd name="T12" fmla="*/ 358 w 359"/>
                <a:gd name="T13" fmla="*/ 562 h 563"/>
                <a:gd name="T14" fmla="*/ 256 w 359"/>
                <a:gd name="T15" fmla="*/ 562 h 563"/>
                <a:gd name="T16" fmla="*/ 256 w 359"/>
                <a:gd name="T17" fmla="*/ 354 h 563"/>
                <a:gd name="T18" fmla="*/ 191 w 359"/>
                <a:gd name="T19" fmla="*/ 244 h 563"/>
                <a:gd name="T20" fmla="*/ 101 w 359"/>
                <a:gd name="T21" fmla="*/ 370 h 563"/>
                <a:gd name="T22" fmla="*/ 101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7" y="167"/>
                    <a:pt x="358" y="232"/>
                    <a:pt x="358" y="317"/>
                  </a:cubicBezTo>
                  <a:lnTo>
                    <a:pt x="358" y="562"/>
                  </a:lnTo>
                  <a:lnTo>
                    <a:pt x="256" y="562"/>
                  </a:lnTo>
                  <a:lnTo>
                    <a:pt x="256" y="354"/>
                  </a:lnTo>
                  <a:cubicBezTo>
                    <a:pt x="256" y="305"/>
                    <a:pt x="256" y="244"/>
                    <a:pt x="191" y="244"/>
                  </a:cubicBezTo>
                  <a:cubicBezTo>
                    <a:pt x="118" y="244"/>
                    <a:pt x="101" y="322"/>
                    <a:pt x="101" y="370"/>
                  </a:cubicBezTo>
                  <a:lnTo>
                    <a:pt x="101"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3" name="Freeform 772"/>
            <p:cNvSpPr>
              <a:spLocks noChangeArrowheads="1"/>
            </p:cNvSpPr>
            <p:nvPr/>
          </p:nvSpPr>
          <p:spPr bwMode="auto">
            <a:xfrm>
              <a:off x="2967" y="7634"/>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4" name="Freeform 773"/>
            <p:cNvSpPr>
              <a:spLocks noChangeArrowheads="1"/>
            </p:cNvSpPr>
            <p:nvPr/>
          </p:nvSpPr>
          <p:spPr bwMode="auto">
            <a:xfrm>
              <a:off x="3011" y="7671"/>
              <a:ext cx="81" cy="89"/>
            </a:xfrm>
            <a:custGeom>
              <a:avLst/>
              <a:gdLst>
                <a:gd name="T0" fmla="*/ 8 w 360"/>
                <a:gd name="T1" fmla="*/ 8 h 396"/>
                <a:gd name="T2" fmla="*/ 102 w 360"/>
                <a:gd name="T3" fmla="*/ 8 h 396"/>
                <a:gd name="T4" fmla="*/ 102 w 360"/>
                <a:gd name="T5" fmla="*/ 61 h 396"/>
                <a:gd name="T6" fmla="*/ 102 w 360"/>
                <a:gd name="T7" fmla="*/ 61 h 396"/>
                <a:gd name="T8" fmla="*/ 228 w 360"/>
                <a:gd name="T9" fmla="*/ 0 h 396"/>
                <a:gd name="T10" fmla="*/ 359 w 360"/>
                <a:gd name="T11" fmla="*/ 151 h 396"/>
                <a:gd name="T12" fmla="*/ 359 w 360"/>
                <a:gd name="T13" fmla="*/ 395 h 396"/>
                <a:gd name="T14" fmla="*/ 257 w 360"/>
                <a:gd name="T15" fmla="*/ 395 h 396"/>
                <a:gd name="T16" fmla="*/ 257 w 360"/>
                <a:gd name="T17" fmla="*/ 187 h 396"/>
                <a:gd name="T18" fmla="*/ 192 w 360"/>
                <a:gd name="T19" fmla="*/ 77 h 396"/>
                <a:gd name="T20" fmla="*/ 102 w 360"/>
                <a:gd name="T21" fmla="*/ 203 h 396"/>
                <a:gd name="T22" fmla="*/ 102 w 360"/>
                <a:gd name="T23" fmla="*/ 391 h 396"/>
                <a:gd name="T24" fmla="*/ 0 w 360"/>
                <a:gd name="T25" fmla="*/ 391 h 396"/>
                <a:gd name="T26" fmla="*/ 0 w 360"/>
                <a:gd name="T27" fmla="*/ 8 h 396"/>
                <a:gd name="T28" fmla="*/ 8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8" y="8"/>
                  </a:moveTo>
                  <a:lnTo>
                    <a:pt x="102" y="8"/>
                  </a:lnTo>
                  <a:lnTo>
                    <a:pt x="102" y="61"/>
                  </a:lnTo>
                  <a:lnTo>
                    <a:pt x="102" y="61"/>
                  </a:lnTo>
                  <a:cubicBezTo>
                    <a:pt x="135" y="16"/>
                    <a:pt x="175" y="0"/>
                    <a:pt x="228" y="0"/>
                  </a:cubicBezTo>
                  <a:cubicBezTo>
                    <a:pt x="318" y="0"/>
                    <a:pt x="359" y="65"/>
                    <a:pt x="359" y="151"/>
                  </a:cubicBezTo>
                  <a:lnTo>
                    <a:pt x="359" y="395"/>
                  </a:lnTo>
                  <a:lnTo>
                    <a:pt x="257" y="395"/>
                  </a:lnTo>
                  <a:lnTo>
                    <a:pt x="257" y="187"/>
                  </a:lnTo>
                  <a:cubicBezTo>
                    <a:pt x="257" y="138"/>
                    <a:pt x="257" y="77"/>
                    <a:pt x="192"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5" name="Freeform 774"/>
            <p:cNvSpPr>
              <a:spLocks noChangeArrowheads="1"/>
            </p:cNvSpPr>
            <p:nvPr/>
          </p:nvSpPr>
          <p:spPr bwMode="auto">
            <a:xfrm>
              <a:off x="3159" y="7639"/>
              <a:ext cx="82" cy="122"/>
            </a:xfrm>
            <a:custGeom>
              <a:avLst/>
              <a:gdLst>
                <a:gd name="T0" fmla="*/ 0 w 367"/>
                <a:gd name="T1" fmla="*/ 273 h 543"/>
                <a:gd name="T2" fmla="*/ 183 w 367"/>
                <a:gd name="T3" fmla="*/ 0 h 543"/>
                <a:gd name="T4" fmla="*/ 366 w 367"/>
                <a:gd name="T5" fmla="*/ 273 h 543"/>
                <a:gd name="T6" fmla="*/ 183 w 367"/>
                <a:gd name="T7" fmla="*/ 542 h 543"/>
                <a:gd name="T8" fmla="*/ 0 w 367"/>
                <a:gd name="T9" fmla="*/ 273 h 543"/>
                <a:gd name="T10" fmla="*/ 256 w 367"/>
                <a:gd name="T11" fmla="*/ 273 h 543"/>
                <a:gd name="T12" fmla="*/ 179 w 367"/>
                <a:gd name="T13" fmla="*/ 78 h 543"/>
                <a:gd name="T14" fmla="*/ 102 w 367"/>
                <a:gd name="T15" fmla="*/ 273 h 543"/>
                <a:gd name="T16" fmla="*/ 179 w 367"/>
                <a:gd name="T17" fmla="*/ 465 h 543"/>
                <a:gd name="T18" fmla="*/ 256 w 367"/>
                <a:gd name="T19" fmla="*/ 27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543">
                  <a:moveTo>
                    <a:pt x="0" y="273"/>
                  </a:moveTo>
                  <a:cubicBezTo>
                    <a:pt x="0" y="143"/>
                    <a:pt x="40" y="0"/>
                    <a:pt x="183" y="0"/>
                  </a:cubicBezTo>
                  <a:cubicBezTo>
                    <a:pt x="338" y="0"/>
                    <a:pt x="366" y="151"/>
                    <a:pt x="366" y="273"/>
                  </a:cubicBezTo>
                  <a:cubicBezTo>
                    <a:pt x="366" y="395"/>
                    <a:pt x="334" y="542"/>
                    <a:pt x="183" y="542"/>
                  </a:cubicBezTo>
                  <a:cubicBezTo>
                    <a:pt x="20" y="542"/>
                    <a:pt x="0" y="379"/>
                    <a:pt x="0" y="273"/>
                  </a:cubicBezTo>
                  <a:close/>
                  <a:moveTo>
                    <a:pt x="256" y="273"/>
                  </a:moveTo>
                  <a:cubicBezTo>
                    <a:pt x="256" y="204"/>
                    <a:pt x="256" y="78"/>
                    <a:pt x="179" y="78"/>
                  </a:cubicBezTo>
                  <a:cubicBezTo>
                    <a:pt x="102" y="78"/>
                    <a:pt x="102" y="204"/>
                    <a:pt x="102" y="273"/>
                  </a:cubicBezTo>
                  <a:cubicBezTo>
                    <a:pt x="102" y="338"/>
                    <a:pt x="102" y="465"/>
                    <a:pt x="179" y="465"/>
                  </a:cubicBezTo>
                  <a:cubicBezTo>
                    <a:pt x="260" y="465"/>
                    <a:pt x="256" y="338"/>
                    <a:pt x="256" y="27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6" name="Freeform 775"/>
            <p:cNvSpPr>
              <a:spLocks noChangeArrowheads="1"/>
            </p:cNvSpPr>
            <p:nvPr/>
          </p:nvSpPr>
          <p:spPr bwMode="auto">
            <a:xfrm>
              <a:off x="3253" y="7705"/>
              <a:ext cx="44" cy="18"/>
            </a:xfrm>
            <a:custGeom>
              <a:avLst/>
              <a:gdLst>
                <a:gd name="T0" fmla="*/ 0 w 197"/>
                <a:gd name="T1" fmla="*/ 81 h 82"/>
                <a:gd name="T2" fmla="*/ 0 w 197"/>
                <a:gd name="T3" fmla="*/ 0 h 82"/>
                <a:gd name="T4" fmla="*/ 196 w 197"/>
                <a:gd name="T5" fmla="*/ 0 h 82"/>
                <a:gd name="T6" fmla="*/ 196 w 197"/>
                <a:gd name="T7" fmla="*/ 81 h 82"/>
                <a:gd name="T8" fmla="*/ 0 w 197"/>
                <a:gd name="T9" fmla="*/ 81 h 82"/>
              </a:gdLst>
              <a:ahLst/>
              <a:cxnLst>
                <a:cxn ang="0">
                  <a:pos x="T0" y="T1"/>
                </a:cxn>
                <a:cxn ang="0">
                  <a:pos x="T2" y="T3"/>
                </a:cxn>
                <a:cxn ang="0">
                  <a:pos x="T4" y="T5"/>
                </a:cxn>
                <a:cxn ang="0">
                  <a:pos x="T6" y="T7"/>
                </a:cxn>
                <a:cxn ang="0">
                  <a:pos x="T8" y="T9"/>
                </a:cxn>
              </a:cxnLst>
              <a:rect l="0" t="0" r="r" b="b"/>
              <a:pathLst>
                <a:path w="197" h="82">
                  <a:moveTo>
                    <a:pt x="0" y="81"/>
                  </a:moveTo>
                  <a:lnTo>
                    <a:pt x="0" y="0"/>
                  </a:lnTo>
                  <a:lnTo>
                    <a:pt x="196" y="0"/>
                  </a:lnTo>
                  <a:lnTo>
                    <a:pt x="196" y="81"/>
                  </a:lnTo>
                  <a:lnTo>
                    <a:pt x="0" y="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7" name="Freeform 776"/>
            <p:cNvSpPr>
              <a:spLocks noChangeArrowheads="1"/>
            </p:cNvSpPr>
            <p:nvPr/>
          </p:nvSpPr>
          <p:spPr bwMode="auto">
            <a:xfrm>
              <a:off x="3311" y="7638"/>
              <a:ext cx="80" cy="122"/>
            </a:xfrm>
            <a:custGeom>
              <a:avLst/>
              <a:gdLst>
                <a:gd name="T0" fmla="*/ 313 w 355"/>
                <a:gd name="T1" fmla="*/ 106 h 543"/>
                <a:gd name="T2" fmla="*/ 223 w 355"/>
                <a:gd name="T3" fmla="*/ 86 h 543"/>
                <a:gd name="T4" fmla="*/ 97 w 355"/>
                <a:gd name="T5" fmla="*/ 249 h 543"/>
                <a:gd name="T6" fmla="*/ 97 w 355"/>
                <a:gd name="T7" fmla="*/ 249 h 543"/>
                <a:gd name="T8" fmla="*/ 199 w 355"/>
                <a:gd name="T9" fmla="*/ 196 h 543"/>
                <a:gd name="T10" fmla="*/ 354 w 355"/>
                <a:gd name="T11" fmla="*/ 355 h 543"/>
                <a:gd name="T12" fmla="*/ 179 w 355"/>
                <a:gd name="T13" fmla="*/ 542 h 543"/>
                <a:gd name="T14" fmla="*/ 0 w 355"/>
                <a:gd name="T15" fmla="*/ 298 h 543"/>
                <a:gd name="T16" fmla="*/ 215 w 355"/>
                <a:gd name="T17" fmla="*/ 0 h 543"/>
                <a:gd name="T18" fmla="*/ 325 w 355"/>
                <a:gd name="T19" fmla="*/ 21 h 543"/>
                <a:gd name="T20" fmla="*/ 313 w 355"/>
                <a:gd name="T21" fmla="*/ 106 h 543"/>
                <a:gd name="T22" fmla="*/ 109 w 355"/>
                <a:gd name="T23" fmla="*/ 375 h 543"/>
                <a:gd name="T24" fmla="*/ 183 w 355"/>
                <a:gd name="T25" fmla="*/ 469 h 543"/>
                <a:gd name="T26" fmla="*/ 252 w 355"/>
                <a:gd name="T27" fmla="*/ 375 h 543"/>
                <a:gd name="T28" fmla="*/ 183 w 355"/>
                <a:gd name="T29" fmla="*/ 277 h 543"/>
                <a:gd name="T30" fmla="*/ 109 w 355"/>
                <a:gd name="T31" fmla="*/ 37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5" h="543">
                  <a:moveTo>
                    <a:pt x="313" y="106"/>
                  </a:moveTo>
                  <a:cubicBezTo>
                    <a:pt x="285" y="94"/>
                    <a:pt x="256" y="86"/>
                    <a:pt x="223" y="86"/>
                  </a:cubicBezTo>
                  <a:cubicBezTo>
                    <a:pt x="134" y="86"/>
                    <a:pt x="101" y="171"/>
                    <a:pt x="97" y="249"/>
                  </a:cubicBezTo>
                  <a:lnTo>
                    <a:pt x="97" y="249"/>
                  </a:lnTo>
                  <a:cubicBezTo>
                    <a:pt x="122" y="212"/>
                    <a:pt x="154" y="196"/>
                    <a:pt x="199" y="196"/>
                  </a:cubicBezTo>
                  <a:cubicBezTo>
                    <a:pt x="297" y="196"/>
                    <a:pt x="354" y="257"/>
                    <a:pt x="354" y="355"/>
                  </a:cubicBezTo>
                  <a:cubicBezTo>
                    <a:pt x="354" y="469"/>
                    <a:pt x="297" y="542"/>
                    <a:pt x="179" y="542"/>
                  </a:cubicBezTo>
                  <a:cubicBezTo>
                    <a:pt x="32" y="542"/>
                    <a:pt x="0" y="420"/>
                    <a:pt x="0" y="298"/>
                  </a:cubicBezTo>
                  <a:cubicBezTo>
                    <a:pt x="0" y="155"/>
                    <a:pt x="44" y="0"/>
                    <a:pt x="215" y="0"/>
                  </a:cubicBezTo>
                  <a:cubicBezTo>
                    <a:pt x="252" y="0"/>
                    <a:pt x="289" y="4"/>
                    <a:pt x="325" y="21"/>
                  </a:cubicBezTo>
                  <a:lnTo>
                    <a:pt x="313" y="106"/>
                  </a:lnTo>
                  <a:close/>
                  <a:moveTo>
                    <a:pt x="109" y="375"/>
                  </a:moveTo>
                  <a:cubicBezTo>
                    <a:pt x="109" y="424"/>
                    <a:pt x="130" y="469"/>
                    <a:pt x="183" y="469"/>
                  </a:cubicBezTo>
                  <a:cubicBezTo>
                    <a:pt x="232" y="469"/>
                    <a:pt x="252" y="420"/>
                    <a:pt x="252" y="375"/>
                  </a:cubicBezTo>
                  <a:cubicBezTo>
                    <a:pt x="252" y="322"/>
                    <a:pt x="232" y="277"/>
                    <a:pt x="183" y="277"/>
                  </a:cubicBezTo>
                  <a:cubicBezTo>
                    <a:pt x="126" y="273"/>
                    <a:pt x="109" y="322"/>
                    <a:pt x="109" y="37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8" name="Freeform 777"/>
            <p:cNvSpPr>
              <a:spLocks noChangeArrowheads="1"/>
            </p:cNvSpPr>
            <p:nvPr/>
          </p:nvSpPr>
          <p:spPr bwMode="auto">
            <a:xfrm>
              <a:off x="409" y="7875"/>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69 h 404"/>
                <a:gd name="T12" fmla="*/ 444 w 567"/>
                <a:gd name="T13" fmla="*/ 0 h 404"/>
                <a:gd name="T14" fmla="*/ 566 w 567"/>
                <a:gd name="T15" fmla="*/ 150 h 404"/>
                <a:gd name="T16" fmla="*/ 566 w 567"/>
                <a:gd name="T17" fmla="*/ 395 h 404"/>
                <a:gd name="T18" fmla="*/ 464 w 567"/>
                <a:gd name="T19" fmla="*/ 395 h 404"/>
                <a:gd name="T20" fmla="*/ 464 w 567"/>
                <a:gd name="T21" fmla="*/ 167 h 404"/>
                <a:gd name="T22" fmla="*/ 407 w 567"/>
                <a:gd name="T23" fmla="*/ 81 h 404"/>
                <a:gd name="T24" fmla="*/ 334 w 567"/>
                <a:gd name="T25" fmla="*/ 211 h 404"/>
                <a:gd name="T26" fmla="*/ 334 w 567"/>
                <a:gd name="T27" fmla="*/ 399 h 404"/>
                <a:gd name="T28" fmla="*/ 232 w 567"/>
                <a:gd name="T29" fmla="*/ 399 h 404"/>
                <a:gd name="T30" fmla="*/ 232 w 567"/>
                <a:gd name="T31" fmla="*/ 171 h 404"/>
                <a:gd name="T32" fmla="*/ 175 w 567"/>
                <a:gd name="T33" fmla="*/ 85 h 404"/>
                <a:gd name="T34" fmla="*/ 102 w 567"/>
                <a:gd name="T35" fmla="*/ 216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6" y="12"/>
                    <a:pt x="171" y="0"/>
                    <a:pt x="208" y="0"/>
                  </a:cubicBezTo>
                  <a:cubicBezTo>
                    <a:pt x="261" y="0"/>
                    <a:pt x="301" y="20"/>
                    <a:pt x="322" y="69"/>
                  </a:cubicBezTo>
                  <a:cubicBezTo>
                    <a:pt x="346" y="24"/>
                    <a:pt x="395" y="0"/>
                    <a:pt x="444" y="0"/>
                  </a:cubicBezTo>
                  <a:cubicBezTo>
                    <a:pt x="538" y="0"/>
                    <a:pt x="566" y="65"/>
                    <a:pt x="566" y="150"/>
                  </a:cubicBezTo>
                  <a:lnTo>
                    <a:pt x="566" y="395"/>
                  </a:lnTo>
                  <a:lnTo>
                    <a:pt x="464" y="395"/>
                  </a:lnTo>
                  <a:lnTo>
                    <a:pt x="464" y="167"/>
                  </a:lnTo>
                  <a:cubicBezTo>
                    <a:pt x="464" y="130"/>
                    <a:pt x="464" y="81"/>
                    <a:pt x="407" y="81"/>
                  </a:cubicBezTo>
                  <a:cubicBezTo>
                    <a:pt x="342" y="81"/>
                    <a:pt x="334" y="163"/>
                    <a:pt x="334" y="211"/>
                  </a:cubicBezTo>
                  <a:lnTo>
                    <a:pt x="334" y="399"/>
                  </a:lnTo>
                  <a:lnTo>
                    <a:pt x="232" y="399"/>
                  </a:lnTo>
                  <a:lnTo>
                    <a:pt x="232" y="171"/>
                  </a:lnTo>
                  <a:cubicBezTo>
                    <a:pt x="232" y="134"/>
                    <a:pt x="232" y="85"/>
                    <a:pt x="175" y="85"/>
                  </a:cubicBezTo>
                  <a:cubicBezTo>
                    <a:pt x="110" y="85"/>
                    <a:pt x="102" y="167"/>
                    <a:pt x="102" y="216"/>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9" name="Freeform 778"/>
            <p:cNvSpPr>
              <a:spLocks noChangeArrowheads="1"/>
            </p:cNvSpPr>
            <p:nvPr/>
          </p:nvSpPr>
          <p:spPr bwMode="auto">
            <a:xfrm>
              <a:off x="555" y="7874"/>
              <a:ext cx="92" cy="91"/>
            </a:xfrm>
            <a:custGeom>
              <a:avLst/>
              <a:gdLst>
                <a:gd name="T0" fmla="*/ 204 w 409"/>
                <a:gd name="T1" fmla="*/ 0 h 404"/>
                <a:gd name="T2" fmla="*/ 408 w 409"/>
                <a:gd name="T3" fmla="*/ 203 h 404"/>
                <a:gd name="T4" fmla="*/ 204 w 409"/>
                <a:gd name="T5" fmla="*/ 403 h 404"/>
                <a:gd name="T6" fmla="*/ 0 w 409"/>
                <a:gd name="T7" fmla="*/ 203 h 404"/>
                <a:gd name="T8" fmla="*/ 204 w 409"/>
                <a:gd name="T9" fmla="*/ 0 h 404"/>
                <a:gd name="T10" fmla="*/ 204 w 409"/>
                <a:gd name="T11" fmla="*/ 325 h 404"/>
                <a:gd name="T12" fmla="*/ 302 w 409"/>
                <a:gd name="T13" fmla="*/ 191 h 404"/>
                <a:gd name="T14" fmla="*/ 204 w 409"/>
                <a:gd name="T15" fmla="*/ 77 h 404"/>
                <a:gd name="T16" fmla="*/ 106 w 409"/>
                <a:gd name="T17" fmla="*/ 191 h 404"/>
                <a:gd name="T18" fmla="*/ 204 w 409"/>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7"/>
                    <a:pt x="408" y="203"/>
                  </a:cubicBezTo>
                  <a:cubicBezTo>
                    <a:pt x="408" y="313"/>
                    <a:pt x="334" y="403"/>
                    <a:pt x="204" y="403"/>
                  </a:cubicBezTo>
                  <a:cubicBezTo>
                    <a:pt x="78" y="403"/>
                    <a:pt x="0" y="313"/>
                    <a:pt x="0" y="203"/>
                  </a:cubicBezTo>
                  <a:cubicBezTo>
                    <a:pt x="0" y="77"/>
                    <a:pt x="90" y="0"/>
                    <a:pt x="204" y="0"/>
                  </a:cubicBezTo>
                  <a:close/>
                  <a:moveTo>
                    <a:pt x="204" y="325"/>
                  </a:moveTo>
                  <a:cubicBezTo>
                    <a:pt x="281" y="325"/>
                    <a:pt x="302" y="256"/>
                    <a:pt x="302" y="191"/>
                  </a:cubicBezTo>
                  <a:cubicBezTo>
                    <a:pt x="302" y="130"/>
                    <a:pt x="269" y="77"/>
                    <a:pt x="204" y="77"/>
                  </a:cubicBezTo>
                  <a:cubicBezTo>
                    <a:pt x="139" y="77"/>
                    <a:pt x="106" y="134"/>
                    <a:pt x="106" y="191"/>
                  </a:cubicBezTo>
                  <a:cubicBezTo>
                    <a:pt x="106" y="256"/>
                    <a:pt x="127"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0" name="Freeform 779"/>
            <p:cNvSpPr>
              <a:spLocks noChangeArrowheads="1"/>
            </p:cNvSpPr>
            <p:nvPr/>
          </p:nvSpPr>
          <p:spPr bwMode="auto">
            <a:xfrm>
              <a:off x="663" y="787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1" name="Freeform 780"/>
            <p:cNvSpPr>
              <a:spLocks noChangeArrowheads="1"/>
            </p:cNvSpPr>
            <p:nvPr/>
          </p:nvSpPr>
          <p:spPr bwMode="auto">
            <a:xfrm>
              <a:off x="759" y="785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2" name="Freeform 781"/>
            <p:cNvSpPr>
              <a:spLocks noChangeArrowheads="1"/>
            </p:cNvSpPr>
            <p:nvPr/>
          </p:nvSpPr>
          <p:spPr bwMode="auto">
            <a:xfrm>
              <a:off x="834" y="7836"/>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7 h 563"/>
                <a:gd name="T12" fmla="*/ 358 w 359"/>
                <a:gd name="T13" fmla="*/ 562 h 563"/>
                <a:gd name="T14" fmla="*/ 257 w 359"/>
                <a:gd name="T15" fmla="*/ 562 h 563"/>
                <a:gd name="T16" fmla="*/ 257 w 359"/>
                <a:gd name="T17" fmla="*/ 358 h 563"/>
                <a:gd name="T18" fmla="*/ 192 w 359"/>
                <a:gd name="T19" fmla="*/ 248 h 563"/>
                <a:gd name="T20" fmla="*/ 102 w 359"/>
                <a:gd name="T21" fmla="*/ 374 h 563"/>
                <a:gd name="T22" fmla="*/ 102 w 359"/>
                <a:gd name="T23" fmla="*/ 562 h 563"/>
                <a:gd name="T24" fmla="*/ 0 w 359"/>
                <a:gd name="T25" fmla="*/ 562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8" y="167"/>
                    <a:pt x="358" y="232"/>
                    <a:pt x="358" y="317"/>
                  </a:cubicBezTo>
                  <a:lnTo>
                    <a:pt x="358" y="562"/>
                  </a:lnTo>
                  <a:lnTo>
                    <a:pt x="257" y="562"/>
                  </a:lnTo>
                  <a:lnTo>
                    <a:pt x="257" y="358"/>
                  </a:lnTo>
                  <a:cubicBezTo>
                    <a:pt x="257" y="309"/>
                    <a:pt x="257" y="248"/>
                    <a:pt x="192" y="248"/>
                  </a:cubicBezTo>
                  <a:cubicBezTo>
                    <a:pt x="118" y="248"/>
                    <a:pt x="102" y="325"/>
                    <a:pt x="102" y="374"/>
                  </a:cubicBezTo>
                  <a:lnTo>
                    <a:pt x="102" y="562"/>
                  </a:lnTo>
                  <a:lnTo>
                    <a:pt x="0" y="56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3" name="Freeform 782"/>
            <p:cNvSpPr>
              <a:spLocks noChangeArrowheads="1"/>
            </p:cNvSpPr>
            <p:nvPr/>
          </p:nvSpPr>
          <p:spPr bwMode="auto">
            <a:xfrm>
              <a:off x="932" y="7874"/>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6 h 404"/>
                <a:gd name="T12" fmla="*/ 12 w 286"/>
                <a:gd name="T13" fmla="*/ 305 h 404"/>
                <a:gd name="T14" fmla="*/ 110 w 286"/>
                <a:gd name="T15" fmla="*/ 329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5" y="395"/>
                    <a:pt x="8" y="386"/>
                  </a:cubicBezTo>
                  <a:lnTo>
                    <a:pt x="12" y="305"/>
                  </a:lnTo>
                  <a:cubicBezTo>
                    <a:pt x="45" y="321"/>
                    <a:pt x="77" y="329"/>
                    <a:pt x="110" y="329"/>
                  </a:cubicBezTo>
                  <a:cubicBezTo>
                    <a:pt x="134" y="329"/>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4" name="Freeform 783"/>
            <p:cNvSpPr>
              <a:spLocks noChangeArrowheads="1"/>
            </p:cNvSpPr>
            <p:nvPr/>
          </p:nvSpPr>
          <p:spPr bwMode="auto">
            <a:xfrm>
              <a:off x="1056" y="7874"/>
              <a:ext cx="92" cy="91"/>
            </a:xfrm>
            <a:custGeom>
              <a:avLst/>
              <a:gdLst>
                <a:gd name="T0" fmla="*/ 204 w 409"/>
                <a:gd name="T1" fmla="*/ 0 h 404"/>
                <a:gd name="T2" fmla="*/ 408 w 409"/>
                <a:gd name="T3" fmla="*/ 203 h 404"/>
                <a:gd name="T4" fmla="*/ 204 w 409"/>
                <a:gd name="T5" fmla="*/ 403 h 404"/>
                <a:gd name="T6" fmla="*/ 0 w 409"/>
                <a:gd name="T7" fmla="*/ 203 h 404"/>
                <a:gd name="T8" fmla="*/ 204 w 409"/>
                <a:gd name="T9" fmla="*/ 0 h 404"/>
                <a:gd name="T10" fmla="*/ 204 w 409"/>
                <a:gd name="T11" fmla="*/ 325 h 404"/>
                <a:gd name="T12" fmla="*/ 302 w 409"/>
                <a:gd name="T13" fmla="*/ 191 h 404"/>
                <a:gd name="T14" fmla="*/ 204 w 409"/>
                <a:gd name="T15" fmla="*/ 77 h 404"/>
                <a:gd name="T16" fmla="*/ 106 w 409"/>
                <a:gd name="T17" fmla="*/ 191 h 404"/>
                <a:gd name="T18" fmla="*/ 204 w 409"/>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7"/>
                    <a:pt x="408" y="203"/>
                  </a:cubicBezTo>
                  <a:cubicBezTo>
                    <a:pt x="408" y="313"/>
                    <a:pt x="334" y="403"/>
                    <a:pt x="204" y="403"/>
                  </a:cubicBezTo>
                  <a:cubicBezTo>
                    <a:pt x="78" y="403"/>
                    <a:pt x="0" y="313"/>
                    <a:pt x="0" y="203"/>
                  </a:cubicBezTo>
                  <a:cubicBezTo>
                    <a:pt x="0" y="77"/>
                    <a:pt x="90" y="0"/>
                    <a:pt x="204" y="0"/>
                  </a:cubicBezTo>
                  <a:close/>
                  <a:moveTo>
                    <a:pt x="204" y="325"/>
                  </a:moveTo>
                  <a:cubicBezTo>
                    <a:pt x="281" y="325"/>
                    <a:pt x="302" y="256"/>
                    <a:pt x="302" y="191"/>
                  </a:cubicBezTo>
                  <a:cubicBezTo>
                    <a:pt x="302" y="130"/>
                    <a:pt x="269" y="77"/>
                    <a:pt x="204" y="77"/>
                  </a:cubicBezTo>
                  <a:cubicBezTo>
                    <a:pt x="139" y="77"/>
                    <a:pt x="106" y="134"/>
                    <a:pt x="106" y="191"/>
                  </a:cubicBezTo>
                  <a:cubicBezTo>
                    <a:pt x="106" y="256"/>
                    <a:pt x="127"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5" name="Freeform 784"/>
            <p:cNvSpPr>
              <a:spLocks noChangeArrowheads="1"/>
            </p:cNvSpPr>
            <p:nvPr/>
          </p:nvSpPr>
          <p:spPr bwMode="auto">
            <a:xfrm>
              <a:off x="1157" y="7835"/>
              <a:ext cx="60" cy="129"/>
            </a:xfrm>
            <a:custGeom>
              <a:avLst/>
              <a:gdLst>
                <a:gd name="T0" fmla="*/ 0 w 270"/>
                <a:gd name="T1" fmla="*/ 256 h 575"/>
                <a:gd name="T2" fmla="*/ 0 w 270"/>
                <a:gd name="T3" fmla="*/ 183 h 575"/>
                <a:gd name="T4" fmla="*/ 74 w 270"/>
                <a:gd name="T5" fmla="*/ 183 h 575"/>
                <a:gd name="T6" fmla="*/ 74 w 270"/>
                <a:gd name="T7" fmla="*/ 130 h 575"/>
                <a:gd name="T8" fmla="*/ 196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4" y="183"/>
                  </a:lnTo>
                  <a:lnTo>
                    <a:pt x="74" y="130"/>
                  </a:lnTo>
                  <a:cubicBezTo>
                    <a:pt x="74" y="53"/>
                    <a:pt x="118" y="0"/>
                    <a:pt x="196" y="0"/>
                  </a:cubicBezTo>
                  <a:cubicBezTo>
                    <a:pt x="220" y="0"/>
                    <a:pt x="249"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6" name="Freeform 785"/>
            <p:cNvSpPr>
              <a:spLocks noChangeArrowheads="1"/>
            </p:cNvSpPr>
            <p:nvPr/>
          </p:nvSpPr>
          <p:spPr bwMode="auto">
            <a:xfrm>
              <a:off x="1277" y="7836"/>
              <a:ext cx="80" cy="127"/>
            </a:xfrm>
            <a:custGeom>
              <a:avLst/>
              <a:gdLst>
                <a:gd name="T0" fmla="*/ 4 w 359"/>
                <a:gd name="T1" fmla="*/ 0 h 563"/>
                <a:gd name="T2" fmla="*/ 105 w 359"/>
                <a:gd name="T3" fmla="*/ 0 h 563"/>
                <a:gd name="T4" fmla="*/ 105 w 359"/>
                <a:gd name="T5" fmla="*/ 228 h 563"/>
                <a:gd name="T6" fmla="*/ 105 w 359"/>
                <a:gd name="T7" fmla="*/ 228 h 563"/>
                <a:gd name="T8" fmla="*/ 228 w 359"/>
                <a:gd name="T9" fmla="*/ 167 h 563"/>
                <a:gd name="T10" fmla="*/ 358 w 359"/>
                <a:gd name="T11" fmla="*/ 317 h 563"/>
                <a:gd name="T12" fmla="*/ 358 w 359"/>
                <a:gd name="T13" fmla="*/ 562 h 563"/>
                <a:gd name="T14" fmla="*/ 256 w 359"/>
                <a:gd name="T15" fmla="*/ 562 h 563"/>
                <a:gd name="T16" fmla="*/ 256 w 359"/>
                <a:gd name="T17" fmla="*/ 358 h 563"/>
                <a:gd name="T18" fmla="*/ 191 w 359"/>
                <a:gd name="T19" fmla="*/ 248 h 563"/>
                <a:gd name="T20" fmla="*/ 101 w 359"/>
                <a:gd name="T21" fmla="*/ 374 h 563"/>
                <a:gd name="T22" fmla="*/ 101 w 359"/>
                <a:gd name="T23" fmla="*/ 562 h 563"/>
                <a:gd name="T24" fmla="*/ 0 w 359"/>
                <a:gd name="T25" fmla="*/ 562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5" y="0"/>
                  </a:lnTo>
                  <a:lnTo>
                    <a:pt x="105" y="228"/>
                  </a:lnTo>
                  <a:lnTo>
                    <a:pt x="105" y="228"/>
                  </a:lnTo>
                  <a:cubicBezTo>
                    <a:pt x="130" y="191"/>
                    <a:pt x="175" y="167"/>
                    <a:pt x="228" y="167"/>
                  </a:cubicBezTo>
                  <a:cubicBezTo>
                    <a:pt x="317" y="167"/>
                    <a:pt x="358" y="232"/>
                    <a:pt x="358" y="317"/>
                  </a:cubicBezTo>
                  <a:lnTo>
                    <a:pt x="358" y="562"/>
                  </a:lnTo>
                  <a:lnTo>
                    <a:pt x="256" y="562"/>
                  </a:lnTo>
                  <a:lnTo>
                    <a:pt x="256" y="358"/>
                  </a:lnTo>
                  <a:cubicBezTo>
                    <a:pt x="256" y="309"/>
                    <a:pt x="256" y="248"/>
                    <a:pt x="191" y="248"/>
                  </a:cubicBezTo>
                  <a:cubicBezTo>
                    <a:pt x="118" y="248"/>
                    <a:pt x="101" y="325"/>
                    <a:pt x="101" y="374"/>
                  </a:cubicBezTo>
                  <a:lnTo>
                    <a:pt x="101" y="562"/>
                  </a:lnTo>
                  <a:lnTo>
                    <a:pt x="0" y="56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7" name="Freeform 786"/>
            <p:cNvSpPr>
              <a:spLocks noChangeArrowheads="1"/>
            </p:cNvSpPr>
            <p:nvPr/>
          </p:nvSpPr>
          <p:spPr bwMode="auto">
            <a:xfrm>
              <a:off x="1383" y="7839"/>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8" name="Freeform 787"/>
            <p:cNvSpPr>
              <a:spLocks noChangeArrowheads="1"/>
            </p:cNvSpPr>
            <p:nvPr/>
          </p:nvSpPr>
          <p:spPr bwMode="auto">
            <a:xfrm>
              <a:off x="1430" y="7875"/>
              <a:ext cx="51" cy="90"/>
            </a:xfrm>
            <a:custGeom>
              <a:avLst/>
              <a:gdLst>
                <a:gd name="T0" fmla="*/ 0 w 229"/>
                <a:gd name="T1" fmla="*/ 8 h 400"/>
                <a:gd name="T2" fmla="*/ 90 w 229"/>
                <a:gd name="T3" fmla="*/ 8 h 400"/>
                <a:gd name="T4" fmla="*/ 90 w 229"/>
                <a:gd name="T5" fmla="*/ 97 h 400"/>
                <a:gd name="T6" fmla="*/ 90 w 229"/>
                <a:gd name="T7" fmla="*/ 97 h 400"/>
                <a:gd name="T8" fmla="*/ 196 w 229"/>
                <a:gd name="T9" fmla="*/ 0 h 400"/>
                <a:gd name="T10" fmla="*/ 228 w 229"/>
                <a:gd name="T11" fmla="*/ 4 h 400"/>
                <a:gd name="T12" fmla="*/ 228 w 229"/>
                <a:gd name="T13" fmla="*/ 106 h 400"/>
                <a:gd name="T14" fmla="*/ 184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7"/>
                  </a:lnTo>
                  <a:lnTo>
                    <a:pt x="90" y="97"/>
                  </a:lnTo>
                  <a:cubicBezTo>
                    <a:pt x="94" y="61"/>
                    <a:pt x="135" y="0"/>
                    <a:pt x="196" y="0"/>
                  </a:cubicBezTo>
                  <a:cubicBezTo>
                    <a:pt x="204" y="0"/>
                    <a:pt x="216" y="0"/>
                    <a:pt x="228" y="4"/>
                  </a:cubicBezTo>
                  <a:lnTo>
                    <a:pt x="228" y="106"/>
                  </a:lnTo>
                  <a:cubicBezTo>
                    <a:pt x="220" y="102"/>
                    <a:pt x="200" y="97"/>
                    <a:pt x="184"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9" name="Freeform 788"/>
            <p:cNvSpPr>
              <a:spLocks noChangeArrowheads="1"/>
            </p:cNvSpPr>
            <p:nvPr/>
          </p:nvSpPr>
          <p:spPr bwMode="auto">
            <a:xfrm>
              <a:off x="1486" y="7875"/>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30 h 404"/>
                <a:gd name="T14" fmla="*/ 330 w 363"/>
                <a:gd name="T15" fmla="*/ 289 h 404"/>
                <a:gd name="T16" fmla="*/ 330 w 363"/>
                <a:gd name="T17" fmla="*/ 370 h 404"/>
                <a:gd name="T18" fmla="*/ 338 w 363"/>
                <a:gd name="T19" fmla="*/ 370 h 404"/>
                <a:gd name="T20" fmla="*/ 273 w 363"/>
                <a:gd name="T21" fmla="*/ 163 h 404"/>
                <a:gd name="T22" fmla="*/ 191 w 363"/>
                <a:gd name="T23" fmla="*/ 73 h 404"/>
                <a:gd name="T24" fmla="*/ 102 w 363"/>
                <a:gd name="T25" fmla="*/ 163 h 404"/>
                <a:gd name="T26" fmla="*/ 273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30"/>
                    <a:pt x="0" y="203"/>
                  </a:cubicBezTo>
                  <a:cubicBezTo>
                    <a:pt x="0" y="93"/>
                    <a:pt x="61" y="0"/>
                    <a:pt x="179" y="0"/>
                  </a:cubicBezTo>
                  <a:cubicBezTo>
                    <a:pt x="321" y="0"/>
                    <a:pt x="362" y="97"/>
                    <a:pt x="362" y="232"/>
                  </a:cubicBezTo>
                  <a:lnTo>
                    <a:pt x="93" y="232"/>
                  </a:lnTo>
                  <a:cubicBezTo>
                    <a:pt x="98" y="293"/>
                    <a:pt x="142" y="330"/>
                    <a:pt x="203" y="330"/>
                  </a:cubicBezTo>
                  <a:cubicBezTo>
                    <a:pt x="252" y="330"/>
                    <a:pt x="293" y="313"/>
                    <a:pt x="330" y="289"/>
                  </a:cubicBezTo>
                  <a:lnTo>
                    <a:pt x="330" y="370"/>
                  </a:lnTo>
                  <a:lnTo>
                    <a:pt x="338" y="370"/>
                  </a:lnTo>
                  <a:close/>
                  <a:moveTo>
                    <a:pt x="273" y="163"/>
                  </a:moveTo>
                  <a:cubicBezTo>
                    <a:pt x="269" y="114"/>
                    <a:pt x="248" y="73"/>
                    <a:pt x="191" y="73"/>
                  </a:cubicBezTo>
                  <a:cubicBezTo>
                    <a:pt x="134" y="73"/>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0" name="Freeform 789"/>
            <p:cNvSpPr>
              <a:spLocks noChangeArrowheads="1"/>
            </p:cNvSpPr>
            <p:nvPr/>
          </p:nvSpPr>
          <p:spPr bwMode="auto">
            <a:xfrm>
              <a:off x="409" y="8113"/>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5 h 526"/>
                <a:gd name="T20" fmla="*/ 147 w 359"/>
                <a:gd name="T21" fmla="*/ 245 h 526"/>
                <a:gd name="T22" fmla="*/ 244 w 359"/>
                <a:gd name="T23" fmla="*/ 167 h 526"/>
                <a:gd name="T24" fmla="*/ 147 w 359"/>
                <a:gd name="T25" fmla="*/ 86 h 526"/>
                <a:gd name="T26" fmla="*/ 106 w 359"/>
                <a:gd name="T27" fmla="*/ 86 h 526"/>
                <a:gd name="T28" fmla="*/ 106 w 359"/>
                <a:gd name="T29" fmla="*/ 24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5"/>
                  </a:moveTo>
                  <a:lnTo>
                    <a:pt x="147" y="245"/>
                  </a:lnTo>
                  <a:cubicBezTo>
                    <a:pt x="200" y="245"/>
                    <a:pt x="244" y="228"/>
                    <a:pt x="244" y="167"/>
                  </a:cubicBezTo>
                  <a:cubicBezTo>
                    <a:pt x="244" y="106"/>
                    <a:pt x="200" y="86"/>
                    <a:pt x="147" y="86"/>
                  </a:cubicBezTo>
                  <a:lnTo>
                    <a:pt x="106" y="86"/>
                  </a:lnTo>
                  <a:lnTo>
                    <a:pt x="106"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1" name="Freeform 790"/>
            <p:cNvSpPr>
              <a:spLocks noChangeArrowheads="1"/>
            </p:cNvSpPr>
            <p:nvPr/>
          </p:nvSpPr>
          <p:spPr bwMode="auto">
            <a:xfrm>
              <a:off x="498" y="8142"/>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2 h 404"/>
                <a:gd name="T22" fmla="*/ 187 w 363"/>
                <a:gd name="T23" fmla="*/ 73 h 404"/>
                <a:gd name="T24" fmla="*/ 98 w 363"/>
                <a:gd name="T25" fmla="*/ 162 h 404"/>
                <a:gd name="T26" fmla="*/ 269 w 363"/>
                <a:gd name="T2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0"/>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2" y="329"/>
                    <a:pt x="293" y="313"/>
                    <a:pt x="330" y="289"/>
                  </a:cubicBezTo>
                  <a:lnTo>
                    <a:pt x="330" y="370"/>
                  </a:lnTo>
                  <a:lnTo>
                    <a:pt x="338" y="370"/>
                  </a:lnTo>
                  <a:close/>
                  <a:moveTo>
                    <a:pt x="269" y="162"/>
                  </a:moveTo>
                  <a:cubicBezTo>
                    <a:pt x="265" y="114"/>
                    <a:pt x="244" y="73"/>
                    <a:pt x="187" y="73"/>
                  </a:cubicBezTo>
                  <a:cubicBezTo>
                    <a:pt x="130" y="73"/>
                    <a:pt x="102" y="114"/>
                    <a:pt x="98" y="162"/>
                  </a:cubicBezTo>
                  <a:lnTo>
                    <a:pt x="269" y="162"/>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2" name="Freeform 791"/>
            <p:cNvSpPr>
              <a:spLocks noChangeArrowheads="1"/>
            </p:cNvSpPr>
            <p:nvPr/>
          </p:nvSpPr>
          <p:spPr bwMode="auto">
            <a:xfrm>
              <a:off x="600" y="8142"/>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5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4" y="61"/>
                    <a:pt x="134" y="0"/>
                    <a:pt x="195" y="0"/>
                  </a:cubicBezTo>
                  <a:cubicBezTo>
                    <a:pt x="204" y="0"/>
                    <a:pt x="216" y="0"/>
                    <a:pt x="228" y="4"/>
                  </a:cubicBezTo>
                  <a:lnTo>
                    <a:pt x="228" y="105"/>
                  </a:lnTo>
                  <a:cubicBezTo>
                    <a:pt x="220" y="101"/>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3" name="Freeform 792"/>
            <p:cNvSpPr>
              <a:spLocks noChangeArrowheads="1"/>
            </p:cNvSpPr>
            <p:nvPr/>
          </p:nvSpPr>
          <p:spPr bwMode="auto">
            <a:xfrm>
              <a:off x="656" y="8142"/>
              <a:ext cx="66" cy="91"/>
            </a:xfrm>
            <a:custGeom>
              <a:avLst/>
              <a:gdLst>
                <a:gd name="T0" fmla="*/ 277 w 294"/>
                <a:gd name="T1" fmla="*/ 89 h 404"/>
                <a:gd name="T2" fmla="*/ 208 w 294"/>
                <a:gd name="T3" fmla="*/ 77 h 404"/>
                <a:gd name="T4" fmla="*/ 106 w 294"/>
                <a:gd name="T5" fmla="*/ 199 h 404"/>
                <a:gd name="T6" fmla="*/ 212 w 294"/>
                <a:gd name="T7" fmla="*/ 325 h 404"/>
                <a:gd name="T8" fmla="*/ 289 w 294"/>
                <a:gd name="T9" fmla="*/ 309 h 404"/>
                <a:gd name="T10" fmla="*/ 293 w 294"/>
                <a:gd name="T11" fmla="*/ 390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8"/>
                    <a:pt x="139" y="325"/>
                    <a:pt x="212" y="325"/>
                  </a:cubicBezTo>
                  <a:cubicBezTo>
                    <a:pt x="241" y="325"/>
                    <a:pt x="273" y="313"/>
                    <a:pt x="289" y="309"/>
                  </a:cubicBezTo>
                  <a:lnTo>
                    <a:pt x="293" y="390"/>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4" name="Freeform 793"/>
            <p:cNvSpPr>
              <a:spLocks noChangeArrowheads="1"/>
            </p:cNvSpPr>
            <p:nvPr/>
          </p:nvSpPr>
          <p:spPr bwMode="auto">
            <a:xfrm>
              <a:off x="732" y="8142"/>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29 h 404"/>
                <a:gd name="T14" fmla="*/ 330 w 364"/>
                <a:gd name="T15" fmla="*/ 289 h 404"/>
                <a:gd name="T16" fmla="*/ 330 w 364"/>
                <a:gd name="T17" fmla="*/ 370 h 404"/>
                <a:gd name="T18" fmla="*/ 338 w 364"/>
                <a:gd name="T19" fmla="*/ 370 h 404"/>
                <a:gd name="T20" fmla="*/ 269 w 364"/>
                <a:gd name="T21" fmla="*/ 162 h 404"/>
                <a:gd name="T22" fmla="*/ 187 w 364"/>
                <a:gd name="T23" fmla="*/ 73 h 404"/>
                <a:gd name="T24" fmla="*/ 98 w 364"/>
                <a:gd name="T25" fmla="*/ 162 h 404"/>
                <a:gd name="T26" fmla="*/ 269 w 364"/>
                <a:gd name="T2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0"/>
                    <a:pt x="261" y="403"/>
                    <a:pt x="204" y="403"/>
                  </a:cubicBezTo>
                  <a:cubicBezTo>
                    <a:pt x="78" y="403"/>
                    <a:pt x="0" y="329"/>
                    <a:pt x="0" y="203"/>
                  </a:cubicBezTo>
                  <a:cubicBezTo>
                    <a:pt x="0" y="93"/>
                    <a:pt x="61" y="0"/>
                    <a:pt x="179" y="0"/>
                  </a:cubicBezTo>
                  <a:cubicBezTo>
                    <a:pt x="322" y="0"/>
                    <a:pt x="363" y="97"/>
                    <a:pt x="363" y="232"/>
                  </a:cubicBezTo>
                  <a:lnTo>
                    <a:pt x="94" y="232"/>
                  </a:lnTo>
                  <a:cubicBezTo>
                    <a:pt x="98" y="293"/>
                    <a:pt x="143" y="329"/>
                    <a:pt x="204" y="329"/>
                  </a:cubicBezTo>
                  <a:cubicBezTo>
                    <a:pt x="253" y="329"/>
                    <a:pt x="293" y="313"/>
                    <a:pt x="330" y="289"/>
                  </a:cubicBezTo>
                  <a:lnTo>
                    <a:pt x="330" y="370"/>
                  </a:lnTo>
                  <a:lnTo>
                    <a:pt x="338" y="370"/>
                  </a:lnTo>
                  <a:close/>
                  <a:moveTo>
                    <a:pt x="269" y="162"/>
                  </a:moveTo>
                  <a:cubicBezTo>
                    <a:pt x="265" y="114"/>
                    <a:pt x="244" y="73"/>
                    <a:pt x="187" y="73"/>
                  </a:cubicBezTo>
                  <a:cubicBezTo>
                    <a:pt x="130" y="73"/>
                    <a:pt x="102" y="114"/>
                    <a:pt x="98" y="162"/>
                  </a:cubicBezTo>
                  <a:lnTo>
                    <a:pt x="269" y="162"/>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5" name="Freeform 794"/>
            <p:cNvSpPr>
              <a:spLocks noChangeArrowheads="1"/>
            </p:cNvSpPr>
            <p:nvPr/>
          </p:nvSpPr>
          <p:spPr bwMode="auto">
            <a:xfrm>
              <a:off x="830" y="8142"/>
              <a:ext cx="80" cy="89"/>
            </a:xfrm>
            <a:custGeom>
              <a:avLst/>
              <a:gdLst>
                <a:gd name="T0" fmla="*/ 8 w 359"/>
                <a:gd name="T1" fmla="*/ 8 h 395"/>
                <a:gd name="T2" fmla="*/ 102 w 359"/>
                <a:gd name="T3" fmla="*/ 8 h 395"/>
                <a:gd name="T4" fmla="*/ 102 w 359"/>
                <a:gd name="T5" fmla="*/ 61 h 395"/>
                <a:gd name="T6" fmla="*/ 102 w 359"/>
                <a:gd name="T7" fmla="*/ 61 h 395"/>
                <a:gd name="T8" fmla="*/ 228 w 359"/>
                <a:gd name="T9" fmla="*/ 0 h 395"/>
                <a:gd name="T10" fmla="*/ 358 w 359"/>
                <a:gd name="T11" fmla="*/ 150 h 395"/>
                <a:gd name="T12" fmla="*/ 358 w 359"/>
                <a:gd name="T13" fmla="*/ 394 h 395"/>
                <a:gd name="T14" fmla="*/ 256 w 359"/>
                <a:gd name="T15" fmla="*/ 394 h 395"/>
                <a:gd name="T16" fmla="*/ 256 w 359"/>
                <a:gd name="T17" fmla="*/ 187 h 395"/>
                <a:gd name="T18" fmla="*/ 191 w 359"/>
                <a:gd name="T19" fmla="*/ 77 h 395"/>
                <a:gd name="T20" fmla="*/ 102 w 359"/>
                <a:gd name="T21" fmla="*/ 203 h 395"/>
                <a:gd name="T22" fmla="*/ 102 w 359"/>
                <a:gd name="T23" fmla="*/ 390 h 395"/>
                <a:gd name="T24" fmla="*/ 0 w 359"/>
                <a:gd name="T25" fmla="*/ 390 h 395"/>
                <a:gd name="T26" fmla="*/ 0 w 359"/>
                <a:gd name="T27" fmla="*/ 8 h 395"/>
                <a:gd name="T28" fmla="*/ 8 w 359"/>
                <a:gd name="T29" fmla="*/ 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5">
                  <a:moveTo>
                    <a:pt x="8" y="8"/>
                  </a:moveTo>
                  <a:lnTo>
                    <a:pt x="102" y="8"/>
                  </a:lnTo>
                  <a:lnTo>
                    <a:pt x="102" y="61"/>
                  </a:lnTo>
                  <a:lnTo>
                    <a:pt x="102" y="61"/>
                  </a:lnTo>
                  <a:cubicBezTo>
                    <a:pt x="134" y="16"/>
                    <a:pt x="175" y="0"/>
                    <a:pt x="228" y="0"/>
                  </a:cubicBezTo>
                  <a:cubicBezTo>
                    <a:pt x="317" y="0"/>
                    <a:pt x="358" y="65"/>
                    <a:pt x="358" y="150"/>
                  </a:cubicBezTo>
                  <a:lnTo>
                    <a:pt x="358" y="394"/>
                  </a:lnTo>
                  <a:lnTo>
                    <a:pt x="256" y="394"/>
                  </a:lnTo>
                  <a:lnTo>
                    <a:pt x="256" y="187"/>
                  </a:lnTo>
                  <a:cubicBezTo>
                    <a:pt x="256" y="138"/>
                    <a:pt x="256" y="77"/>
                    <a:pt x="191" y="77"/>
                  </a:cubicBezTo>
                  <a:cubicBezTo>
                    <a:pt x="118" y="77"/>
                    <a:pt x="102" y="154"/>
                    <a:pt x="102" y="203"/>
                  </a:cubicBezTo>
                  <a:lnTo>
                    <a:pt x="102" y="390"/>
                  </a:lnTo>
                  <a:lnTo>
                    <a:pt x="0" y="390"/>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6" name="Freeform 795"/>
            <p:cNvSpPr>
              <a:spLocks noChangeArrowheads="1"/>
            </p:cNvSpPr>
            <p:nvPr/>
          </p:nvSpPr>
          <p:spPr bwMode="auto">
            <a:xfrm>
              <a:off x="926" y="8119"/>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200 w 274"/>
                <a:gd name="T29" fmla="*/ 505 h 506"/>
                <a:gd name="T30" fmla="*/ 78 w 274"/>
                <a:gd name="T31" fmla="*/ 378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6"/>
                  </a:lnTo>
                  <a:cubicBezTo>
                    <a:pt x="253" y="501"/>
                    <a:pt x="228" y="505"/>
                    <a:pt x="200" y="505"/>
                  </a:cubicBezTo>
                  <a:cubicBezTo>
                    <a:pt x="122" y="505"/>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7" name="Freeform 796"/>
            <p:cNvSpPr>
              <a:spLocks noChangeArrowheads="1"/>
            </p:cNvSpPr>
            <p:nvPr/>
          </p:nvSpPr>
          <p:spPr bwMode="auto">
            <a:xfrm>
              <a:off x="997" y="8142"/>
              <a:ext cx="78" cy="91"/>
            </a:xfrm>
            <a:custGeom>
              <a:avLst/>
              <a:gdLst>
                <a:gd name="T0" fmla="*/ 40 w 347"/>
                <a:gd name="T1" fmla="*/ 28 h 404"/>
                <a:gd name="T2" fmla="*/ 175 w 347"/>
                <a:gd name="T3" fmla="*/ 0 h 404"/>
                <a:gd name="T4" fmla="*/ 342 w 347"/>
                <a:gd name="T5" fmla="*/ 162 h 404"/>
                <a:gd name="T6" fmla="*/ 342 w 347"/>
                <a:gd name="T7" fmla="*/ 211 h 404"/>
                <a:gd name="T8" fmla="*/ 342 w 347"/>
                <a:gd name="T9" fmla="*/ 309 h 404"/>
                <a:gd name="T10" fmla="*/ 346 w 347"/>
                <a:gd name="T11" fmla="*/ 394 h 404"/>
                <a:gd name="T12" fmla="*/ 256 w 347"/>
                <a:gd name="T13" fmla="*/ 394 h 404"/>
                <a:gd name="T14" fmla="*/ 252 w 347"/>
                <a:gd name="T15" fmla="*/ 337 h 404"/>
                <a:gd name="T16" fmla="*/ 252 w 347"/>
                <a:gd name="T17" fmla="*/ 337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9 w 347"/>
                <a:gd name="T35" fmla="*/ 329 h 404"/>
                <a:gd name="T36" fmla="*/ 228 w 347"/>
                <a:gd name="T37" fmla="*/ 297 h 404"/>
                <a:gd name="T38" fmla="*/ 248 w 347"/>
                <a:gd name="T39" fmla="*/ 215 h 404"/>
                <a:gd name="T40" fmla="*/ 203 w 347"/>
                <a:gd name="T41" fmla="*/ 215 h 404"/>
                <a:gd name="T42" fmla="*/ 93 w 347"/>
                <a:gd name="T43" fmla="*/ 280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8"/>
                    <a:pt x="342" y="162"/>
                  </a:cubicBezTo>
                  <a:lnTo>
                    <a:pt x="342" y="211"/>
                  </a:lnTo>
                  <a:cubicBezTo>
                    <a:pt x="342" y="252"/>
                    <a:pt x="342" y="280"/>
                    <a:pt x="342" y="309"/>
                  </a:cubicBezTo>
                  <a:cubicBezTo>
                    <a:pt x="342" y="337"/>
                    <a:pt x="346" y="366"/>
                    <a:pt x="346" y="394"/>
                  </a:cubicBezTo>
                  <a:lnTo>
                    <a:pt x="256" y="394"/>
                  </a:lnTo>
                  <a:cubicBezTo>
                    <a:pt x="252" y="374"/>
                    <a:pt x="252" y="350"/>
                    <a:pt x="252" y="337"/>
                  </a:cubicBezTo>
                  <a:lnTo>
                    <a:pt x="252" y="337"/>
                  </a:lnTo>
                  <a:cubicBezTo>
                    <a:pt x="228" y="378"/>
                    <a:pt x="179" y="403"/>
                    <a:pt x="134" y="403"/>
                  </a:cubicBezTo>
                  <a:cubicBezTo>
                    <a:pt x="65" y="403"/>
                    <a:pt x="0" y="362"/>
                    <a:pt x="0" y="289"/>
                  </a:cubicBezTo>
                  <a:cubicBezTo>
                    <a:pt x="0" y="232"/>
                    <a:pt x="28" y="200"/>
                    <a:pt x="65" y="179"/>
                  </a:cubicBezTo>
                  <a:cubicBezTo>
                    <a:pt x="102" y="159"/>
                    <a:pt x="154" y="154"/>
                    <a:pt x="195" y="154"/>
                  </a:cubicBezTo>
                  <a:lnTo>
                    <a:pt x="252" y="154"/>
                  </a:lnTo>
                  <a:cubicBezTo>
                    <a:pt x="252" y="93"/>
                    <a:pt x="224" y="73"/>
                    <a:pt x="167" y="73"/>
                  </a:cubicBezTo>
                  <a:cubicBezTo>
                    <a:pt x="126" y="73"/>
                    <a:pt x="81" y="89"/>
                    <a:pt x="49" y="114"/>
                  </a:cubicBezTo>
                  <a:lnTo>
                    <a:pt x="40" y="28"/>
                  </a:lnTo>
                  <a:close/>
                  <a:moveTo>
                    <a:pt x="159" y="329"/>
                  </a:moveTo>
                  <a:cubicBezTo>
                    <a:pt x="191" y="329"/>
                    <a:pt x="211" y="318"/>
                    <a:pt x="228" y="297"/>
                  </a:cubicBezTo>
                  <a:cubicBezTo>
                    <a:pt x="244" y="277"/>
                    <a:pt x="248" y="248"/>
                    <a:pt x="248" y="215"/>
                  </a:cubicBezTo>
                  <a:lnTo>
                    <a:pt x="203" y="215"/>
                  </a:lnTo>
                  <a:cubicBezTo>
                    <a:pt x="159" y="215"/>
                    <a:pt x="93" y="223"/>
                    <a:pt x="93" y="280"/>
                  </a:cubicBezTo>
                  <a:cubicBezTo>
                    <a:pt x="93"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 name="Freeform 797"/>
            <p:cNvSpPr>
              <a:spLocks noChangeArrowheads="1"/>
            </p:cNvSpPr>
            <p:nvPr/>
          </p:nvSpPr>
          <p:spPr bwMode="auto">
            <a:xfrm>
              <a:off x="1092" y="8142"/>
              <a:ext cx="84" cy="126"/>
            </a:xfrm>
            <a:custGeom>
              <a:avLst/>
              <a:gdLst>
                <a:gd name="T0" fmla="*/ 375 w 376"/>
                <a:gd name="T1" fmla="*/ 8 h 562"/>
                <a:gd name="T2" fmla="*/ 375 w 376"/>
                <a:gd name="T3" fmla="*/ 358 h 562"/>
                <a:gd name="T4" fmla="*/ 171 w 376"/>
                <a:gd name="T5" fmla="*/ 561 h 562"/>
                <a:gd name="T6" fmla="*/ 37 w 376"/>
                <a:gd name="T7" fmla="*/ 537 h 562"/>
                <a:gd name="T8" fmla="*/ 45 w 376"/>
                <a:gd name="T9" fmla="*/ 451 h 562"/>
                <a:gd name="T10" fmla="*/ 159 w 376"/>
                <a:gd name="T11" fmla="*/ 484 h 562"/>
                <a:gd name="T12" fmla="*/ 277 w 376"/>
                <a:gd name="T13" fmla="*/ 333 h 562"/>
                <a:gd name="T14" fmla="*/ 277 w 376"/>
                <a:gd name="T15" fmla="*/ 333 h 562"/>
                <a:gd name="T16" fmla="*/ 159 w 376"/>
                <a:gd name="T17" fmla="*/ 394 h 562"/>
                <a:gd name="T18" fmla="*/ 0 w 376"/>
                <a:gd name="T19" fmla="*/ 199 h 562"/>
                <a:gd name="T20" fmla="*/ 163 w 376"/>
                <a:gd name="T21" fmla="*/ 0 h 562"/>
                <a:gd name="T22" fmla="*/ 281 w 376"/>
                <a:gd name="T23" fmla="*/ 61 h 562"/>
                <a:gd name="T24" fmla="*/ 281 w 376"/>
                <a:gd name="T25" fmla="*/ 61 h 562"/>
                <a:gd name="T26" fmla="*/ 281 w 376"/>
                <a:gd name="T27" fmla="*/ 8 h 562"/>
                <a:gd name="T28" fmla="*/ 375 w 376"/>
                <a:gd name="T29" fmla="*/ 8 h 562"/>
                <a:gd name="T30" fmla="*/ 277 w 376"/>
                <a:gd name="T31" fmla="*/ 195 h 562"/>
                <a:gd name="T32" fmla="*/ 192 w 376"/>
                <a:gd name="T33" fmla="*/ 77 h 562"/>
                <a:gd name="T34" fmla="*/ 102 w 376"/>
                <a:gd name="T35" fmla="*/ 199 h 562"/>
                <a:gd name="T36" fmla="*/ 187 w 376"/>
                <a:gd name="T37" fmla="*/ 317 h 562"/>
                <a:gd name="T38" fmla="*/ 277 w 376"/>
                <a:gd name="T39" fmla="*/ 19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2">
                  <a:moveTo>
                    <a:pt x="375" y="8"/>
                  </a:moveTo>
                  <a:lnTo>
                    <a:pt x="375" y="358"/>
                  </a:lnTo>
                  <a:cubicBezTo>
                    <a:pt x="375" y="464"/>
                    <a:pt x="334" y="561"/>
                    <a:pt x="171" y="561"/>
                  </a:cubicBezTo>
                  <a:cubicBezTo>
                    <a:pt x="130" y="561"/>
                    <a:pt x="86" y="557"/>
                    <a:pt x="37" y="537"/>
                  </a:cubicBezTo>
                  <a:lnTo>
                    <a:pt x="45" y="451"/>
                  </a:lnTo>
                  <a:cubicBezTo>
                    <a:pt x="78" y="468"/>
                    <a:pt x="126" y="484"/>
                    <a:pt x="159" y="484"/>
                  </a:cubicBezTo>
                  <a:cubicBezTo>
                    <a:pt x="269" y="484"/>
                    <a:pt x="277" y="403"/>
                    <a:pt x="277" y="333"/>
                  </a:cubicBezTo>
                  <a:lnTo>
                    <a:pt x="277" y="333"/>
                  </a:lnTo>
                  <a:cubicBezTo>
                    <a:pt x="257" y="366"/>
                    <a:pt x="212" y="394"/>
                    <a:pt x="159" y="394"/>
                  </a:cubicBezTo>
                  <a:cubicBezTo>
                    <a:pt x="45" y="394"/>
                    <a:pt x="0" y="305"/>
                    <a:pt x="0" y="199"/>
                  </a:cubicBezTo>
                  <a:cubicBezTo>
                    <a:pt x="0" y="105"/>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7"/>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9" name="Freeform 798"/>
            <p:cNvSpPr>
              <a:spLocks noChangeArrowheads="1"/>
            </p:cNvSpPr>
            <p:nvPr/>
          </p:nvSpPr>
          <p:spPr bwMode="auto">
            <a:xfrm>
              <a:off x="1194" y="8142"/>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2 h 404"/>
                <a:gd name="T22" fmla="*/ 187 w 363"/>
                <a:gd name="T23" fmla="*/ 73 h 404"/>
                <a:gd name="T24" fmla="*/ 98 w 363"/>
                <a:gd name="T25" fmla="*/ 162 h 404"/>
                <a:gd name="T26" fmla="*/ 269 w 363"/>
                <a:gd name="T2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0"/>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3" y="329"/>
                    <a:pt x="293" y="313"/>
                    <a:pt x="330" y="289"/>
                  </a:cubicBezTo>
                  <a:lnTo>
                    <a:pt x="330" y="370"/>
                  </a:lnTo>
                  <a:lnTo>
                    <a:pt x="338" y="370"/>
                  </a:lnTo>
                  <a:close/>
                  <a:moveTo>
                    <a:pt x="269" y="162"/>
                  </a:moveTo>
                  <a:cubicBezTo>
                    <a:pt x="265" y="114"/>
                    <a:pt x="244" y="73"/>
                    <a:pt x="187" y="73"/>
                  </a:cubicBezTo>
                  <a:cubicBezTo>
                    <a:pt x="130" y="73"/>
                    <a:pt x="102" y="114"/>
                    <a:pt x="98" y="162"/>
                  </a:cubicBezTo>
                  <a:lnTo>
                    <a:pt x="269" y="162"/>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0" name="Freeform 799"/>
            <p:cNvSpPr>
              <a:spLocks noChangeArrowheads="1"/>
            </p:cNvSpPr>
            <p:nvPr/>
          </p:nvSpPr>
          <p:spPr bwMode="auto">
            <a:xfrm>
              <a:off x="1336" y="8142"/>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5 h 404"/>
                <a:gd name="T12" fmla="*/ 301 w 408"/>
                <a:gd name="T13" fmla="*/ 191 h 404"/>
                <a:gd name="T14" fmla="*/ 204 w 408"/>
                <a:gd name="T15" fmla="*/ 77 h 404"/>
                <a:gd name="T16" fmla="*/ 106 w 408"/>
                <a:gd name="T17" fmla="*/ 191 h 404"/>
                <a:gd name="T18" fmla="*/ 204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5"/>
                  </a:moveTo>
                  <a:cubicBezTo>
                    <a:pt x="281" y="325"/>
                    <a:pt x="301" y="256"/>
                    <a:pt x="301" y="191"/>
                  </a:cubicBezTo>
                  <a:cubicBezTo>
                    <a:pt x="301" y="130"/>
                    <a:pt x="269" y="77"/>
                    <a:pt x="204" y="77"/>
                  </a:cubicBezTo>
                  <a:cubicBezTo>
                    <a:pt x="139" y="77"/>
                    <a:pt x="106" y="134"/>
                    <a:pt x="106" y="191"/>
                  </a:cubicBezTo>
                  <a:cubicBezTo>
                    <a:pt x="106" y="256"/>
                    <a:pt x="126"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1" name="Freeform 800"/>
            <p:cNvSpPr>
              <a:spLocks noChangeArrowheads="1"/>
            </p:cNvSpPr>
            <p:nvPr/>
          </p:nvSpPr>
          <p:spPr bwMode="auto">
            <a:xfrm>
              <a:off x="1438" y="8103"/>
              <a:ext cx="60" cy="130"/>
            </a:xfrm>
            <a:custGeom>
              <a:avLst/>
              <a:gdLst>
                <a:gd name="T0" fmla="*/ 0 w 270"/>
                <a:gd name="T1" fmla="*/ 257 h 576"/>
                <a:gd name="T2" fmla="*/ 0 w 270"/>
                <a:gd name="T3" fmla="*/ 184 h 576"/>
                <a:gd name="T4" fmla="*/ 73 w 270"/>
                <a:gd name="T5" fmla="*/ 184 h 576"/>
                <a:gd name="T6" fmla="*/ 73 w 270"/>
                <a:gd name="T7" fmla="*/ 131 h 576"/>
                <a:gd name="T8" fmla="*/ 195 w 270"/>
                <a:gd name="T9" fmla="*/ 0 h 576"/>
                <a:gd name="T10" fmla="*/ 269 w 270"/>
                <a:gd name="T11" fmla="*/ 9 h 576"/>
                <a:gd name="T12" fmla="*/ 261 w 270"/>
                <a:gd name="T13" fmla="*/ 90 h 576"/>
                <a:gd name="T14" fmla="*/ 216 w 270"/>
                <a:gd name="T15" fmla="*/ 78 h 576"/>
                <a:gd name="T16" fmla="*/ 171 w 270"/>
                <a:gd name="T17" fmla="*/ 139 h 576"/>
                <a:gd name="T18" fmla="*/ 171 w 270"/>
                <a:gd name="T19" fmla="*/ 188 h 576"/>
                <a:gd name="T20" fmla="*/ 261 w 270"/>
                <a:gd name="T21" fmla="*/ 188 h 576"/>
                <a:gd name="T22" fmla="*/ 261 w 270"/>
                <a:gd name="T23" fmla="*/ 261 h 576"/>
                <a:gd name="T24" fmla="*/ 171 w 270"/>
                <a:gd name="T25" fmla="*/ 261 h 576"/>
                <a:gd name="T26" fmla="*/ 171 w 270"/>
                <a:gd name="T27" fmla="*/ 575 h 576"/>
                <a:gd name="T28" fmla="*/ 69 w 270"/>
                <a:gd name="T29" fmla="*/ 575 h 576"/>
                <a:gd name="T30" fmla="*/ 69 w 270"/>
                <a:gd name="T31" fmla="*/ 257 h 576"/>
                <a:gd name="T32" fmla="*/ 0 w 270"/>
                <a:gd name="T33" fmla="*/ 25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6">
                  <a:moveTo>
                    <a:pt x="0" y="257"/>
                  </a:moveTo>
                  <a:lnTo>
                    <a:pt x="0" y="184"/>
                  </a:lnTo>
                  <a:lnTo>
                    <a:pt x="73" y="184"/>
                  </a:lnTo>
                  <a:lnTo>
                    <a:pt x="73" y="131"/>
                  </a:lnTo>
                  <a:cubicBezTo>
                    <a:pt x="73" y="53"/>
                    <a:pt x="118" y="0"/>
                    <a:pt x="195" y="0"/>
                  </a:cubicBezTo>
                  <a:cubicBezTo>
                    <a:pt x="220" y="0"/>
                    <a:pt x="248" y="5"/>
                    <a:pt x="269" y="9"/>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5"/>
                  </a:lnTo>
                  <a:lnTo>
                    <a:pt x="69" y="575"/>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2" name="Freeform 801"/>
            <p:cNvSpPr>
              <a:spLocks noChangeArrowheads="1"/>
            </p:cNvSpPr>
            <p:nvPr/>
          </p:nvSpPr>
          <p:spPr bwMode="auto">
            <a:xfrm>
              <a:off x="1561" y="8113"/>
              <a:ext cx="66" cy="117"/>
            </a:xfrm>
            <a:custGeom>
              <a:avLst/>
              <a:gdLst>
                <a:gd name="T0" fmla="*/ 4 w 294"/>
                <a:gd name="T1" fmla="*/ 0 h 522"/>
                <a:gd name="T2" fmla="*/ 293 w 294"/>
                <a:gd name="T3" fmla="*/ 0 h 522"/>
                <a:gd name="T4" fmla="*/ 293 w 294"/>
                <a:gd name="T5" fmla="*/ 82 h 522"/>
                <a:gd name="T6" fmla="*/ 105 w 294"/>
                <a:gd name="T7" fmla="*/ 82 h 522"/>
                <a:gd name="T8" fmla="*/ 105 w 294"/>
                <a:gd name="T9" fmla="*/ 212 h 522"/>
                <a:gd name="T10" fmla="*/ 281 w 294"/>
                <a:gd name="T11" fmla="*/ 212 h 522"/>
                <a:gd name="T12" fmla="*/ 281 w 294"/>
                <a:gd name="T13" fmla="*/ 293 h 522"/>
                <a:gd name="T14" fmla="*/ 105 w 294"/>
                <a:gd name="T15" fmla="*/ 293 h 522"/>
                <a:gd name="T16" fmla="*/ 105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2"/>
                  </a:lnTo>
                  <a:lnTo>
                    <a:pt x="105" y="82"/>
                  </a:lnTo>
                  <a:lnTo>
                    <a:pt x="105" y="212"/>
                  </a:lnTo>
                  <a:lnTo>
                    <a:pt x="281" y="212"/>
                  </a:lnTo>
                  <a:lnTo>
                    <a:pt x="281" y="293"/>
                  </a:lnTo>
                  <a:lnTo>
                    <a:pt x="105" y="293"/>
                  </a:lnTo>
                  <a:lnTo>
                    <a:pt x="105"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3" name="Freeform 802"/>
            <p:cNvSpPr>
              <a:spLocks noChangeArrowheads="1"/>
            </p:cNvSpPr>
            <p:nvPr/>
          </p:nvSpPr>
          <p:spPr bwMode="auto">
            <a:xfrm>
              <a:off x="1647" y="8113"/>
              <a:ext cx="70" cy="117"/>
            </a:xfrm>
            <a:custGeom>
              <a:avLst/>
              <a:gdLst>
                <a:gd name="T0" fmla="*/ 0 w 311"/>
                <a:gd name="T1" fmla="*/ 0 h 522"/>
                <a:gd name="T2" fmla="*/ 106 w 311"/>
                <a:gd name="T3" fmla="*/ 0 h 522"/>
                <a:gd name="T4" fmla="*/ 106 w 311"/>
                <a:gd name="T5" fmla="*/ 440 h 522"/>
                <a:gd name="T6" fmla="*/ 310 w 311"/>
                <a:gd name="T7" fmla="*/ 440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40"/>
                  </a:lnTo>
                  <a:lnTo>
                    <a:pt x="310" y="440"/>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4" name="Freeform 803"/>
            <p:cNvSpPr>
              <a:spLocks noChangeArrowheads="1"/>
            </p:cNvSpPr>
            <p:nvPr/>
          </p:nvSpPr>
          <p:spPr bwMode="auto">
            <a:xfrm>
              <a:off x="1728" y="8111"/>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0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4" y="94"/>
                    <a:pt x="228" y="82"/>
                    <a:pt x="191" y="82"/>
                  </a:cubicBezTo>
                  <a:cubicBezTo>
                    <a:pt x="154" y="82"/>
                    <a:pt x="110" y="98"/>
                    <a:pt x="110" y="155"/>
                  </a:cubicBezTo>
                  <a:cubicBezTo>
                    <a:pt x="110" y="244"/>
                    <a:pt x="338" y="208"/>
                    <a:pt x="338" y="383"/>
                  </a:cubicBezTo>
                  <a:cubicBezTo>
                    <a:pt x="338" y="497"/>
                    <a:pt x="248" y="542"/>
                    <a:pt x="142" y="542"/>
                  </a:cubicBezTo>
                  <a:cubicBezTo>
                    <a:pt x="85" y="542"/>
                    <a:pt x="61" y="533"/>
                    <a:pt x="8" y="521"/>
                  </a:cubicBezTo>
                  <a:lnTo>
                    <a:pt x="16" y="428"/>
                  </a:lnTo>
                  <a:cubicBezTo>
                    <a:pt x="53" y="448"/>
                    <a:pt x="93" y="460"/>
                    <a:pt x="134" y="460"/>
                  </a:cubicBezTo>
                  <a:cubicBezTo>
                    <a:pt x="175" y="460"/>
                    <a:pt x="228" y="440"/>
                    <a:pt x="228" y="391"/>
                  </a:cubicBezTo>
                  <a:cubicBezTo>
                    <a:pt x="228" y="293"/>
                    <a:pt x="0" y="334"/>
                    <a:pt x="0" y="159"/>
                  </a:cubicBezTo>
                  <a:cubicBezTo>
                    <a:pt x="0" y="41"/>
                    <a:pt x="89" y="0"/>
                    <a:pt x="183" y="0"/>
                  </a:cubicBezTo>
                  <a:cubicBezTo>
                    <a:pt x="228" y="0"/>
                    <a:pt x="268"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5" name="Freeform 804"/>
            <p:cNvSpPr>
              <a:spLocks noChangeArrowheads="1"/>
            </p:cNvSpPr>
            <p:nvPr/>
          </p:nvSpPr>
          <p:spPr bwMode="auto">
            <a:xfrm>
              <a:off x="1861" y="8144"/>
              <a:ext cx="147" cy="87"/>
            </a:xfrm>
            <a:custGeom>
              <a:avLst/>
              <a:gdLst>
                <a:gd name="T0" fmla="*/ 0 w 652"/>
                <a:gd name="T1" fmla="*/ 0 h 387"/>
                <a:gd name="T2" fmla="*/ 106 w 652"/>
                <a:gd name="T3" fmla="*/ 0 h 387"/>
                <a:gd name="T4" fmla="*/ 191 w 652"/>
                <a:gd name="T5" fmla="*/ 285 h 387"/>
                <a:gd name="T6" fmla="*/ 191 w 652"/>
                <a:gd name="T7" fmla="*/ 285 h 387"/>
                <a:gd name="T8" fmla="*/ 269 w 652"/>
                <a:gd name="T9" fmla="*/ 0 h 387"/>
                <a:gd name="T10" fmla="*/ 387 w 652"/>
                <a:gd name="T11" fmla="*/ 0 h 387"/>
                <a:gd name="T12" fmla="*/ 472 w 652"/>
                <a:gd name="T13" fmla="*/ 285 h 387"/>
                <a:gd name="T14" fmla="*/ 472 w 652"/>
                <a:gd name="T15" fmla="*/ 285 h 387"/>
                <a:gd name="T16" fmla="*/ 554 w 652"/>
                <a:gd name="T17" fmla="*/ 0 h 387"/>
                <a:gd name="T18" fmla="*/ 651 w 652"/>
                <a:gd name="T19" fmla="*/ 0 h 387"/>
                <a:gd name="T20" fmla="*/ 533 w 652"/>
                <a:gd name="T21" fmla="*/ 386 h 387"/>
                <a:gd name="T22" fmla="*/ 415 w 652"/>
                <a:gd name="T23" fmla="*/ 386 h 387"/>
                <a:gd name="T24" fmla="*/ 330 w 652"/>
                <a:gd name="T25" fmla="*/ 93 h 387"/>
                <a:gd name="T26" fmla="*/ 330 w 652"/>
                <a:gd name="T27" fmla="*/ 93 h 387"/>
                <a:gd name="T28" fmla="*/ 248 w 652"/>
                <a:gd name="T29" fmla="*/ 386 h 387"/>
                <a:gd name="T30" fmla="*/ 134 w 652"/>
                <a:gd name="T31" fmla="*/ 386 h 387"/>
                <a:gd name="T32" fmla="*/ 0 w 652"/>
                <a:gd name="T3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7">
                  <a:moveTo>
                    <a:pt x="0" y="0"/>
                  </a:moveTo>
                  <a:lnTo>
                    <a:pt x="106" y="0"/>
                  </a:lnTo>
                  <a:lnTo>
                    <a:pt x="191" y="285"/>
                  </a:lnTo>
                  <a:lnTo>
                    <a:pt x="191" y="285"/>
                  </a:lnTo>
                  <a:lnTo>
                    <a:pt x="269" y="0"/>
                  </a:lnTo>
                  <a:lnTo>
                    <a:pt x="387" y="0"/>
                  </a:lnTo>
                  <a:lnTo>
                    <a:pt x="472" y="285"/>
                  </a:lnTo>
                  <a:lnTo>
                    <a:pt x="472" y="285"/>
                  </a:lnTo>
                  <a:lnTo>
                    <a:pt x="554" y="0"/>
                  </a:lnTo>
                  <a:lnTo>
                    <a:pt x="651" y="0"/>
                  </a:lnTo>
                  <a:lnTo>
                    <a:pt x="533" y="386"/>
                  </a:lnTo>
                  <a:lnTo>
                    <a:pt x="415" y="386"/>
                  </a:lnTo>
                  <a:lnTo>
                    <a:pt x="330" y="93"/>
                  </a:lnTo>
                  <a:lnTo>
                    <a:pt x="330" y="93"/>
                  </a:lnTo>
                  <a:lnTo>
                    <a:pt x="248" y="386"/>
                  </a:lnTo>
                  <a:lnTo>
                    <a:pt x="134"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6" name="Freeform 805"/>
            <p:cNvSpPr>
              <a:spLocks noChangeArrowheads="1"/>
            </p:cNvSpPr>
            <p:nvPr/>
          </p:nvSpPr>
          <p:spPr bwMode="auto">
            <a:xfrm>
              <a:off x="2021" y="8105"/>
              <a:ext cx="80" cy="126"/>
            </a:xfrm>
            <a:custGeom>
              <a:avLst/>
              <a:gdLst>
                <a:gd name="T0" fmla="*/ 0 w 356"/>
                <a:gd name="T1" fmla="*/ 0 h 562"/>
                <a:gd name="T2" fmla="*/ 102 w 356"/>
                <a:gd name="T3" fmla="*/ 0 h 562"/>
                <a:gd name="T4" fmla="*/ 102 w 356"/>
                <a:gd name="T5" fmla="*/ 228 h 562"/>
                <a:gd name="T6" fmla="*/ 102 w 356"/>
                <a:gd name="T7" fmla="*/ 228 h 562"/>
                <a:gd name="T8" fmla="*/ 224 w 356"/>
                <a:gd name="T9" fmla="*/ 167 h 562"/>
                <a:gd name="T10" fmla="*/ 355 w 356"/>
                <a:gd name="T11" fmla="*/ 317 h 562"/>
                <a:gd name="T12" fmla="*/ 355 w 356"/>
                <a:gd name="T13" fmla="*/ 561 h 562"/>
                <a:gd name="T14" fmla="*/ 253 w 356"/>
                <a:gd name="T15" fmla="*/ 561 h 562"/>
                <a:gd name="T16" fmla="*/ 253 w 356"/>
                <a:gd name="T17" fmla="*/ 354 h 562"/>
                <a:gd name="T18" fmla="*/ 188 w 356"/>
                <a:gd name="T19" fmla="*/ 244 h 562"/>
                <a:gd name="T20" fmla="*/ 98 w 356"/>
                <a:gd name="T21" fmla="*/ 370 h 562"/>
                <a:gd name="T22" fmla="*/ 98 w 356"/>
                <a:gd name="T23" fmla="*/ 557 h 562"/>
                <a:gd name="T24" fmla="*/ 0 w 356"/>
                <a:gd name="T25" fmla="*/ 557 h 562"/>
                <a:gd name="T26" fmla="*/ 0 w 356"/>
                <a:gd name="T2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562">
                  <a:moveTo>
                    <a:pt x="0" y="0"/>
                  </a:moveTo>
                  <a:lnTo>
                    <a:pt x="102" y="0"/>
                  </a:lnTo>
                  <a:lnTo>
                    <a:pt x="102" y="228"/>
                  </a:lnTo>
                  <a:lnTo>
                    <a:pt x="102" y="228"/>
                  </a:lnTo>
                  <a:cubicBezTo>
                    <a:pt x="127" y="191"/>
                    <a:pt x="171" y="167"/>
                    <a:pt x="224" y="167"/>
                  </a:cubicBezTo>
                  <a:cubicBezTo>
                    <a:pt x="314" y="167"/>
                    <a:pt x="355" y="232"/>
                    <a:pt x="355" y="317"/>
                  </a:cubicBezTo>
                  <a:lnTo>
                    <a:pt x="355" y="561"/>
                  </a:lnTo>
                  <a:lnTo>
                    <a:pt x="253" y="561"/>
                  </a:lnTo>
                  <a:lnTo>
                    <a:pt x="253" y="354"/>
                  </a:lnTo>
                  <a:cubicBezTo>
                    <a:pt x="253" y="305"/>
                    <a:pt x="253" y="244"/>
                    <a:pt x="188" y="244"/>
                  </a:cubicBezTo>
                  <a:cubicBezTo>
                    <a:pt x="114" y="244"/>
                    <a:pt x="98" y="321"/>
                    <a:pt x="98" y="370"/>
                  </a:cubicBezTo>
                  <a:lnTo>
                    <a:pt x="98" y="557"/>
                  </a:lnTo>
                  <a:lnTo>
                    <a:pt x="0" y="55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7" name="Freeform 806"/>
            <p:cNvSpPr>
              <a:spLocks noChangeArrowheads="1"/>
            </p:cNvSpPr>
            <p:nvPr/>
          </p:nvSpPr>
          <p:spPr bwMode="auto">
            <a:xfrm>
              <a:off x="2119" y="8142"/>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5 h 404"/>
                <a:gd name="T12" fmla="*/ 301 w 408"/>
                <a:gd name="T13" fmla="*/ 191 h 404"/>
                <a:gd name="T14" fmla="*/ 204 w 408"/>
                <a:gd name="T15" fmla="*/ 77 h 404"/>
                <a:gd name="T16" fmla="*/ 106 w 408"/>
                <a:gd name="T17" fmla="*/ 191 h 404"/>
                <a:gd name="T18" fmla="*/ 204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4" y="77"/>
                    <a:pt x="90" y="0"/>
                    <a:pt x="204" y="0"/>
                  </a:cubicBezTo>
                  <a:close/>
                  <a:moveTo>
                    <a:pt x="204" y="325"/>
                  </a:moveTo>
                  <a:cubicBezTo>
                    <a:pt x="281" y="325"/>
                    <a:pt x="301" y="256"/>
                    <a:pt x="301" y="191"/>
                  </a:cubicBezTo>
                  <a:cubicBezTo>
                    <a:pt x="301" y="130"/>
                    <a:pt x="269" y="77"/>
                    <a:pt x="204" y="77"/>
                  </a:cubicBezTo>
                  <a:cubicBezTo>
                    <a:pt x="138" y="77"/>
                    <a:pt x="106" y="134"/>
                    <a:pt x="106" y="191"/>
                  </a:cubicBezTo>
                  <a:cubicBezTo>
                    <a:pt x="110" y="256"/>
                    <a:pt x="130"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8" name="Freeform 807"/>
            <p:cNvSpPr>
              <a:spLocks noChangeArrowheads="1"/>
            </p:cNvSpPr>
            <p:nvPr/>
          </p:nvSpPr>
          <p:spPr bwMode="auto">
            <a:xfrm>
              <a:off x="2277" y="8105"/>
              <a:ext cx="22" cy="126"/>
            </a:xfrm>
            <a:custGeom>
              <a:avLst/>
              <a:gdLst>
                <a:gd name="T0" fmla="*/ 0 w 103"/>
                <a:gd name="T1" fmla="*/ 0 h 562"/>
                <a:gd name="T2" fmla="*/ 102 w 103"/>
                <a:gd name="T3" fmla="*/ 0 h 562"/>
                <a:gd name="T4" fmla="*/ 102 w 103"/>
                <a:gd name="T5" fmla="*/ 561 h 562"/>
                <a:gd name="T6" fmla="*/ 0 w 103"/>
                <a:gd name="T7" fmla="*/ 561 h 562"/>
                <a:gd name="T8" fmla="*/ 0 w 103"/>
                <a:gd name="T9" fmla="*/ 0 h 562"/>
              </a:gdLst>
              <a:ahLst/>
              <a:cxnLst>
                <a:cxn ang="0">
                  <a:pos x="T0" y="T1"/>
                </a:cxn>
                <a:cxn ang="0">
                  <a:pos x="T2" y="T3"/>
                </a:cxn>
                <a:cxn ang="0">
                  <a:pos x="T4" y="T5"/>
                </a:cxn>
                <a:cxn ang="0">
                  <a:pos x="T6" y="T7"/>
                </a:cxn>
                <a:cxn ang="0">
                  <a:pos x="T8" y="T9"/>
                </a:cxn>
              </a:cxnLst>
              <a:rect l="0" t="0" r="r" b="b"/>
              <a:pathLst>
                <a:path w="103" h="562">
                  <a:moveTo>
                    <a:pt x="0" y="0"/>
                  </a:moveTo>
                  <a:lnTo>
                    <a:pt x="102" y="0"/>
                  </a:lnTo>
                  <a:lnTo>
                    <a:pt x="102" y="561"/>
                  </a:lnTo>
                  <a:lnTo>
                    <a:pt x="0" y="56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 name="Freeform 808"/>
            <p:cNvSpPr>
              <a:spLocks noChangeArrowheads="1"/>
            </p:cNvSpPr>
            <p:nvPr/>
          </p:nvSpPr>
          <p:spPr bwMode="auto">
            <a:xfrm>
              <a:off x="2318" y="8142"/>
              <a:ext cx="82" cy="91"/>
            </a:xfrm>
            <a:custGeom>
              <a:avLst/>
              <a:gdLst>
                <a:gd name="T0" fmla="*/ 338 w 364"/>
                <a:gd name="T1" fmla="*/ 370 h 404"/>
                <a:gd name="T2" fmla="*/ 204 w 364"/>
                <a:gd name="T3" fmla="*/ 403 h 404"/>
                <a:gd name="T4" fmla="*/ 0 w 364"/>
                <a:gd name="T5" fmla="*/ 203 h 404"/>
                <a:gd name="T6" fmla="*/ 180 w 364"/>
                <a:gd name="T7" fmla="*/ 0 h 404"/>
                <a:gd name="T8" fmla="*/ 363 w 364"/>
                <a:gd name="T9" fmla="*/ 232 h 404"/>
                <a:gd name="T10" fmla="*/ 94 w 364"/>
                <a:gd name="T11" fmla="*/ 232 h 404"/>
                <a:gd name="T12" fmla="*/ 204 w 364"/>
                <a:gd name="T13" fmla="*/ 329 h 404"/>
                <a:gd name="T14" fmla="*/ 330 w 364"/>
                <a:gd name="T15" fmla="*/ 289 h 404"/>
                <a:gd name="T16" fmla="*/ 330 w 364"/>
                <a:gd name="T17" fmla="*/ 370 h 404"/>
                <a:gd name="T18" fmla="*/ 338 w 364"/>
                <a:gd name="T19" fmla="*/ 370 h 404"/>
                <a:gd name="T20" fmla="*/ 269 w 364"/>
                <a:gd name="T21" fmla="*/ 162 h 404"/>
                <a:gd name="T22" fmla="*/ 188 w 364"/>
                <a:gd name="T23" fmla="*/ 73 h 404"/>
                <a:gd name="T24" fmla="*/ 98 w 364"/>
                <a:gd name="T25" fmla="*/ 162 h 404"/>
                <a:gd name="T26" fmla="*/ 269 w 364"/>
                <a:gd name="T2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0"/>
                    <a:pt x="261" y="403"/>
                    <a:pt x="204" y="403"/>
                  </a:cubicBezTo>
                  <a:cubicBezTo>
                    <a:pt x="78" y="403"/>
                    <a:pt x="0" y="329"/>
                    <a:pt x="0" y="203"/>
                  </a:cubicBezTo>
                  <a:cubicBezTo>
                    <a:pt x="0" y="93"/>
                    <a:pt x="61" y="0"/>
                    <a:pt x="180" y="0"/>
                  </a:cubicBezTo>
                  <a:cubicBezTo>
                    <a:pt x="322" y="0"/>
                    <a:pt x="363" y="97"/>
                    <a:pt x="363" y="232"/>
                  </a:cubicBezTo>
                  <a:lnTo>
                    <a:pt x="94" y="232"/>
                  </a:lnTo>
                  <a:cubicBezTo>
                    <a:pt x="98" y="293"/>
                    <a:pt x="143" y="329"/>
                    <a:pt x="204" y="329"/>
                  </a:cubicBezTo>
                  <a:cubicBezTo>
                    <a:pt x="253" y="329"/>
                    <a:pt x="294" y="313"/>
                    <a:pt x="330" y="289"/>
                  </a:cubicBezTo>
                  <a:lnTo>
                    <a:pt x="330" y="370"/>
                  </a:lnTo>
                  <a:lnTo>
                    <a:pt x="338" y="370"/>
                  </a:lnTo>
                  <a:close/>
                  <a:moveTo>
                    <a:pt x="269" y="162"/>
                  </a:moveTo>
                  <a:cubicBezTo>
                    <a:pt x="265" y="114"/>
                    <a:pt x="245" y="73"/>
                    <a:pt x="188" y="73"/>
                  </a:cubicBezTo>
                  <a:cubicBezTo>
                    <a:pt x="131" y="73"/>
                    <a:pt x="102" y="114"/>
                    <a:pt x="98" y="162"/>
                  </a:cubicBezTo>
                  <a:lnTo>
                    <a:pt x="269" y="162"/>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0" name="Freeform 809"/>
            <p:cNvSpPr>
              <a:spLocks noChangeArrowheads="1"/>
            </p:cNvSpPr>
            <p:nvPr/>
          </p:nvSpPr>
          <p:spPr bwMode="auto">
            <a:xfrm>
              <a:off x="2410" y="8103"/>
              <a:ext cx="60" cy="130"/>
            </a:xfrm>
            <a:custGeom>
              <a:avLst/>
              <a:gdLst>
                <a:gd name="T0" fmla="*/ 0 w 269"/>
                <a:gd name="T1" fmla="*/ 257 h 576"/>
                <a:gd name="T2" fmla="*/ 0 w 269"/>
                <a:gd name="T3" fmla="*/ 184 h 576"/>
                <a:gd name="T4" fmla="*/ 73 w 269"/>
                <a:gd name="T5" fmla="*/ 184 h 576"/>
                <a:gd name="T6" fmla="*/ 73 w 269"/>
                <a:gd name="T7" fmla="*/ 131 h 576"/>
                <a:gd name="T8" fmla="*/ 195 w 269"/>
                <a:gd name="T9" fmla="*/ 0 h 576"/>
                <a:gd name="T10" fmla="*/ 268 w 269"/>
                <a:gd name="T11" fmla="*/ 9 h 576"/>
                <a:gd name="T12" fmla="*/ 260 w 269"/>
                <a:gd name="T13" fmla="*/ 90 h 576"/>
                <a:gd name="T14" fmla="*/ 215 w 269"/>
                <a:gd name="T15" fmla="*/ 78 h 576"/>
                <a:gd name="T16" fmla="*/ 171 w 269"/>
                <a:gd name="T17" fmla="*/ 139 h 576"/>
                <a:gd name="T18" fmla="*/ 171 w 269"/>
                <a:gd name="T19" fmla="*/ 188 h 576"/>
                <a:gd name="T20" fmla="*/ 260 w 269"/>
                <a:gd name="T21" fmla="*/ 188 h 576"/>
                <a:gd name="T22" fmla="*/ 260 w 269"/>
                <a:gd name="T23" fmla="*/ 261 h 576"/>
                <a:gd name="T24" fmla="*/ 171 w 269"/>
                <a:gd name="T25" fmla="*/ 261 h 576"/>
                <a:gd name="T26" fmla="*/ 171 w 269"/>
                <a:gd name="T27" fmla="*/ 575 h 576"/>
                <a:gd name="T28" fmla="*/ 69 w 269"/>
                <a:gd name="T29" fmla="*/ 575 h 576"/>
                <a:gd name="T30" fmla="*/ 69 w 269"/>
                <a:gd name="T31" fmla="*/ 257 h 576"/>
                <a:gd name="T32" fmla="*/ 0 w 269"/>
                <a:gd name="T33" fmla="*/ 25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576">
                  <a:moveTo>
                    <a:pt x="0" y="257"/>
                  </a:moveTo>
                  <a:lnTo>
                    <a:pt x="0" y="184"/>
                  </a:lnTo>
                  <a:lnTo>
                    <a:pt x="73" y="184"/>
                  </a:lnTo>
                  <a:lnTo>
                    <a:pt x="73" y="131"/>
                  </a:lnTo>
                  <a:cubicBezTo>
                    <a:pt x="73" y="53"/>
                    <a:pt x="118" y="0"/>
                    <a:pt x="195" y="0"/>
                  </a:cubicBezTo>
                  <a:cubicBezTo>
                    <a:pt x="219" y="0"/>
                    <a:pt x="248" y="5"/>
                    <a:pt x="268" y="9"/>
                  </a:cubicBezTo>
                  <a:lnTo>
                    <a:pt x="260" y="90"/>
                  </a:lnTo>
                  <a:cubicBezTo>
                    <a:pt x="252" y="86"/>
                    <a:pt x="240" y="78"/>
                    <a:pt x="215" y="78"/>
                  </a:cubicBezTo>
                  <a:cubicBezTo>
                    <a:pt x="183" y="78"/>
                    <a:pt x="171" y="106"/>
                    <a:pt x="171" y="139"/>
                  </a:cubicBezTo>
                  <a:lnTo>
                    <a:pt x="171" y="188"/>
                  </a:lnTo>
                  <a:lnTo>
                    <a:pt x="260" y="188"/>
                  </a:lnTo>
                  <a:lnTo>
                    <a:pt x="260" y="261"/>
                  </a:lnTo>
                  <a:lnTo>
                    <a:pt x="171" y="261"/>
                  </a:lnTo>
                  <a:lnTo>
                    <a:pt x="171" y="575"/>
                  </a:lnTo>
                  <a:lnTo>
                    <a:pt x="69" y="575"/>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1" name="Freeform 810"/>
            <p:cNvSpPr>
              <a:spLocks noChangeArrowheads="1"/>
            </p:cNvSpPr>
            <p:nvPr/>
          </p:nvSpPr>
          <p:spPr bwMode="auto">
            <a:xfrm>
              <a:off x="2476" y="8119"/>
              <a:ext cx="61" cy="114"/>
            </a:xfrm>
            <a:custGeom>
              <a:avLst/>
              <a:gdLst>
                <a:gd name="T0" fmla="*/ 73 w 273"/>
                <a:gd name="T1" fmla="*/ 183 h 506"/>
                <a:gd name="T2" fmla="*/ 0 w 273"/>
                <a:gd name="T3" fmla="*/ 183 h 506"/>
                <a:gd name="T4" fmla="*/ 0 w 273"/>
                <a:gd name="T5" fmla="*/ 110 h 506"/>
                <a:gd name="T6" fmla="*/ 73 w 273"/>
                <a:gd name="T7" fmla="*/ 110 h 506"/>
                <a:gd name="T8" fmla="*/ 73 w 273"/>
                <a:gd name="T9" fmla="*/ 32 h 506"/>
                <a:gd name="T10" fmla="*/ 175 w 273"/>
                <a:gd name="T11" fmla="*/ 0 h 506"/>
                <a:gd name="T12" fmla="*/ 175 w 273"/>
                <a:gd name="T13" fmla="*/ 110 h 506"/>
                <a:gd name="T14" fmla="*/ 264 w 273"/>
                <a:gd name="T15" fmla="*/ 110 h 506"/>
                <a:gd name="T16" fmla="*/ 264 w 273"/>
                <a:gd name="T17" fmla="*/ 183 h 506"/>
                <a:gd name="T18" fmla="*/ 175 w 273"/>
                <a:gd name="T19" fmla="*/ 183 h 506"/>
                <a:gd name="T20" fmla="*/ 175 w 273"/>
                <a:gd name="T21" fmla="*/ 362 h 506"/>
                <a:gd name="T22" fmla="*/ 224 w 273"/>
                <a:gd name="T23" fmla="*/ 427 h 506"/>
                <a:gd name="T24" fmla="*/ 268 w 273"/>
                <a:gd name="T25" fmla="*/ 415 h 506"/>
                <a:gd name="T26" fmla="*/ 272 w 273"/>
                <a:gd name="T27" fmla="*/ 496 h 506"/>
                <a:gd name="T28" fmla="*/ 199 w 273"/>
                <a:gd name="T29" fmla="*/ 505 h 506"/>
                <a:gd name="T30" fmla="*/ 77 w 273"/>
                <a:gd name="T31" fmla="*/ 378 h 506"/>
                <a:gd name="T32" fmla="*/ 77 w 273"/>
                <a:gd name="T33" fmla="*/ 183 h 506"/>
                <a:gd name="T34" fmla="*/ 73 w 273"/>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506">
                  <a:moveTo>
                    <a:pt x="73" y="183"/>
                  </a:moveTo>
                  <a:lnTo>
                    <a:pt x="0" y="183"/>
                  </a:lnTo>
                  <a:lnTo>
                    <a:pt x="0" y="110"/>
                  </a:lnTo>
                  <a:lnTo>
                    <a:pt x="73" y="110"/>
                  </a:lnTo>
                  <a:lnTo>
                    <a:pt x="73" y="32"/>
                  </a:lnTo>
                  <a:lnTo>
                    <a:pt x="175" y="0"/>
                  </a:lnTo>
                  <a:lnTo>
                    <a:pt x="175" y="110"/>
                  </a:lnTo>
                  <a:lnTo>
                    <a:pt x="264" y="110"/>
                  </a:lnTo>
                  <a:lnTo>
                    <a:pt x="264" y="183"/>
                  </a:lnTo>
                  <a:lnTo>
                    <a:pt x="175" y="183"/>
                  </a:lnTo>
                  <a:lnTo>
                    <a:pt x="175" y="362"/>
                  </a:lnTo>
                  <a:cubicBezTo>
                    <a:pt x="175" y="395"/>
                    <a:pt x="183" y="427"/>
                    <a:pt x="224" y="427"/>
                  </a:cubicBezTo>
                  <a:cubicBezTo>
                    <a:pt x="240" y="427"/>
                    <a:pt x="260" y="423"/>
                    <a:pt x="268" y="415"/>
                  </a:cubicBezTo>
                  <a:lnTo>
                    <a:pt x="272" y="496"/>
                  </a:lnTo>
                  <a:cubicBezTo>
                    <a:pt x="252" y="501"/>
                    <a:pt x="228" y="505"/>
                    <a:pt x="199" y="505"/>
                  </a:cubicBezTo>
                  <a:cubicBezTo>
                    <a:pt x="122" y="505"/>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2" name="Freeform 811"/>
            <p:cNvSpPr>
              <a:spLocks noChangeArrowheads="1"/>
            </p:cNvSpPr>
            <p:nvPr/>
          </p:nvSpPr>
          <p:spPr bwMode="auto">
            <a:xfrm>
              <a:off x="2588" y="8144"/>
              <a:ext cx="147" cy="87"/>
            </a:xfrm>
            <a:custGeom>
              <a:avLst/>
              <a:gdLst>
                <a:gd name="T0" fmla="*/ 0 w 653"/>
                <a:gd name="T1" fmla="*/ 0 h 387"/>
                <a:gd name="T2" fmla="*/ 106 w 653"/>
                <a:gd name="T3" fmla="*/ 0 h 387"/>
                <a:gd name="T4" fmla="*/ 192 w 653"/>
                <a:gd name="T5" fmla="*/ 285 h 387"/>
                <a:gd name="T6" fmla="*/ 192 w 653"/>
                <a:gd name="T7" fmla="*/ 285 h 387"/>
                <a:gd name="T8" fmla="*/ 269 w 653"/>
                <a:gd name="T9" fmla="*/ 0 h 387"/>
                <a:gd name="T10" fmla="*/ 387 w 653"/>
                <a:gd name="T11" fmla="*/ 0 h 387"/>
                <a:gd name="T12" fmla="*/ 473 w 653"/>
                <a:gd name="T13" fmla="*/ 285 h 387"/>
                <a:gd name="T14" fmla="*/ 473 w 653"/>
                <a:gd name="T15" fmla="*/ 285 h 387"/>
                <a:gd name="T16" fmla="*/ 554 w 653"/>
                <a:gd name="T17" fmla="*/ 0 h 387"/>
                <a:gd name="T18" fmla="*/ 652 w 653"/>
                <a:gd name="T19" fmla="*/ 0 h 387"/>
                <a:gd name="T20" fmla="*/ 534 w 653"/>
                <a:gd name="T21" fmla="*/ 386 h 387"/>
                <a:gd name="T22" fmla="*/ 416 w 653"/>
                <a:gd name="T23" fmla="*/ 386 h 387"/>
                <a:gd name="T24" fmla="*/ 330 w 653"/>
                <a:gd name="T25" fmla="*/ 93 h 387"/>
                <a:gd name="T26" fmla="*/ 330 w 653"/>
                <a:gd name="T27" fmla="*/ 93 h 387"/>
                <a:gd name="T28" fmla="*/ 249 w 653"/>
                <a:gd name="T29" fmla="*/ 386 h 387"/>
                <a:gd name="T30" fmla="*/ 135 w 653"/>
                <a:gd name="T31" fmla="*/ 386 h 387"/>
                <a:gd name="T32" fmla="*/ 0 w 653"/>
                <a:gd name="T3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7">
                  <a:moveTo>
                    <a:pt x="0" y="0"/>
                  </a:moveTo>
                  <a:lnTo>
                    <a:pt x="106" y="0"/>
                  </a:lnTo>
                  <a:lnTo>
                    <a:pt x="192" y="285"/>
                  </a:lnTo>
                  <a:lnTo>
                    <a:pt x="192" y="285"/>
                  </a:lnTo>
                  <a:lnTo>
                    <a:pt x="269" y="0"/>
                  </a:lnTo>
                  <a:lnTo>
                    <a:pt x="387" y="0"/>
                  </a:lnTo>
                  <a:lnTo>
                    <a:pt x="473" y="285"/>
                  </a:lnTo>
                  <a:lnTo>
                    <a:pt x="473" y="285"/>
                  </a:lnTo>
                  <a:lnTo>
                    <a:pt x="554" y="0"/>
                  </a:lnTo>
                  <a:lnTo>
                    <a:pt x="652" y="0"/>
                  </a:lnTo>
                  <a:lnTo>
                    <a:pt x="534" y="386"/>
                  </a:lnTo>
                  <a:lnTo>
                    <a:pt x="416" y="386"/>
                  </a:lnTo>
                  <a:lnTo>
                    <a:pt x="330" y="93"/>
                  </a:lnTo>
                  <a:lnTo>
                    <a:pt x="330" y="93"/>
                  </a:lnTo>
                  <a:lnTo>
                    <a:pt x="249" y="386"/>
                  </a:lnTo>
                  <a:lnTo>
                    <a:pt x="135"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3" name="Freeform 812"/>
            <p:cNvSpPr>
              <a:spLocks noChangeArrowheads="1"/>
            </p:cNvSpPr>
            <p:nvPr/>
          </p:nvSpPr>
          <p:spPr bwMode="auto">
            <a:xfrm>
              <a:off x="2750" y="8106"/>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4" name="Freeform 813"/>
            <p:cNvSpPr>
              <a:spLocks noChangeArrowheads="1"/>
            </p:cNvSpPr>
            <p:nvPr/>
          </p:nvSpPr>
          <p:spPr bwMode="auto">
            <a:xfrm>
              <a:off x="2787" y="8119"/>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199 w 274"/>
                <a:gd name="T29" fmla="*/ 505 h 506"/>
                <a:gd name="T30" fmla="*/ 77 w 274"/>
                <a:gd name="T31" fmla="*/ 378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2"/>
                  </a:lnTo>
                  <a:lnTo>
                    <a:pt x="175" y="0"/>
                  </a:lnTo>
                  <a:lnTo>
                    <a:pt x="175" y="110"/>
                  </a:lnTo>
                  <a:lnTo>
                    <a:pt x="265" y="110"/>
                  </a:lnTo>
                  <a:lnTo>
                    <a:pt x="265" y="183"/>
                  </a:lnTo>
                  <a:lnTo>
                    <a:pt x="175" y="183"/>
                  </a:lnTo>
                  <a:lnTo>
                    <a:pt x="175" y="362"/>
                  </a:lnTo>
                  <a:cubicBezTo>
                    <a:pt x="175" y="395"/>
                    <a:pt x="183" y="427"/>
                    <a:pt x="224" y="427"/>
                  </a:cubicBezTo>
                  <a:cubicBezTo>
                    <a:pt x="240" y="427"/>
                    <a:pt x="260" y="423"/>
                    <a:pt x="269" y="415"/>
                  </a:cubicBezTo>
                  <a:lnTo>
                    <a:pt x="273" y="496"/>
                  </a:lnTo>
                  <a:cubicBezTo>
                    <a:pt x="252" y="501"/>
                    <a:pt x="228" y="505"/>
                    <a:pt x="199" y="505"/>
                  </a:cubicBezTo>
                  <a:cubicBezTo>
                    <a:pt x="122" y="505"/>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5" name="Freeform 814"/>
            <p:cNvSpPr>
              <a:spLocks noChangeArrowheads="1"/>
            </p:cNvSpPr>
            <p:nvPr/>
          </p:nvSpPr>
          <p:spPr bwMode="auto">
            <a:xfrm>
              <a:off x="2862" y="8105"/>
              <a:ext cx="80" cy="126"/>
            </a:xfrm>
            <a:custGeom>
              <a:avLst/>
              <a:gdLst>
                <a:gd name="T0" fmla="*/ 4 w 359"/>
                <a:gd name="T1" fmla="*/ 0 h 562"/>
                <a:gd name="T2" fmla="*/ 106 w 359"/>
                <a:gd name="T3" fmla="*/ 0 h 562"/>
                <a:gd name="T4" fmla="*/ 106 w 359"/>
                <a:gd name="T5" fmla="*/ 228 h 562"/>
                <a:gd name="T6" fmla="*/ 106 w 359"/>
                <a:gd name="T7" fmla="*/ 228 h 562"/>
                <a:gd name="T8" fmla="*/ 228 w 359"/>
                <a:gd name="T9" fmla="*/ 167 h 562"/>
                <a:gd name="T10" fmla="*/ 358 w 359"/>
                <a:gd name="T11" fmla="*/ 317 h 562"/>
                <a:gd name="T12" fmla="*/ 358 w 359"/>
                <a:gd name="T13" fmla="*/ 561 h 562"/>
                <a:gd name="T14" fmla="*/ 256 w 359"/>
                <a:gd name="T15" fmla="*/ 561 h 562"/>
                <a:gd name="T16" fmla="*/ 256 w 359"/>
                <a:gd name="T17" fmla="*/ 354 h 562"/>
                <a:gd name="T18" fmla="*/ 191 w 359"/>
                <a:gd name="T19" fmla="*/ 244 h 562"/>
                <a:gd name="T20" fmla="*/ 101 w 359"/>
                <a:gd name="T21" fmla="*/ 370 h 562"/>
                <a:gd name="T22" fmla="*/ 101 w 359"/>
                <a:gd name="T23" fmla="*/ 557 h 562"/>
                <a:gd name="T24" fmla="*/ 0 w 359"/>
                <a:gd name="T25" fmla="*/ 557 h 562"/>
                <a:gd name="T26" fmla="*/ 0 w 359"/>
                <a:gd name="T27" fmla="*/ 0 h 562"/>
                <a:gd name="T28" fmla="*/ 4 w 359"/>
                <a:gd name="T29"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2">
                  <a:moveTo>
                    <a:pt x="4" y="0"/>
                  </a:moveTo>
                  <a:lnTo>
                    <a:pt x="106" y="0"/>
                  </a:lnTo>
                  <a:lnTo>
                    <a:pt x="106" y="228"/>
                  </a:lnTo>
                  <a:lnTo>
                    <a:pt x="106" y="228"/>
                  </a:lnTo>
                  <a:cubicBezTo>
                    <a:pt x="130" y="191"/>
                    <a:pt x="175" y="167"/>
                    <a:pt x="228" y="167"/>
                  </a:cubicBezTo>
                  <a:cubicBezTo>
                    <a:pt x="317" y="167"/>
                    <a:pt x="358" y="232"/>
                    <a:pt x="358" y="317"/>
                  </a:cubicBezTo>
                  <a:lnTo>
                    <a:pt x="358" y="561"/>
                  </a:lnTo>
                  <a:lnTo>
                    <a:pt x="256" y="561"/>
                  </a:lnTo>
                  <a:lnTo>
                    <a:pt x="256" y="354"/>
                  </a:lnTo>
                  <a:cubicBezTo>
                    <a:pt x="256" y="305"/>
                    <a:pt x="256" y="244"/>
                    <a:pt x="191" y="244"/>
                  </a:cubicBezTo>
                  <a:cubicBezTo>
                    <a:pt x="118" y="244"/>
                    <a:pt x="101" y="321"/>
                    <a:pt x="101" y="370"/>
                  </a:cubicBezTo>
                  <a:lnTo>
                    <a:pt x="101" y="557"/>
                  </a:lnTo>
                  <a:lnTo>
                    <a:pt x="0" y="557"/>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6" name="Freeform 815"/>
            <p:cNvSpPr>
              <a:spLocks noChangeArrowheads="1"/>
            </p:cNvSpPr>
            <p:nvPr/>
          </p:nvSpPr>
          <p:spPr bwMode="auto">
            <a:xfrm>
              <a:off x="2967" y="8106"/>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7" name="Freeform 816"/>
            <p:cNvSpPr>
              <a:spLocks noChangeArrowheads="1"/>
            </p:cNvSpPr>
            <p:nvPr/>
          </p:nvSpPr>
          <p:spPr bwMode="auto">
            <a:xfrm>
              <a:off x="3011" y="8142"/>
              <a:ext cx="81" cy="89"/>
            </a:xfrm>
            <a:custGeom>
              <a:avLst/>
              <a:gdLst>
                <a:gd name="T0" fmla="*/ 8 w 360"/>
                <a:gd name="T1" fmla="*/ 8 h 395"/>
                <a:gd name="T2" fmla="*/ 102 w 360"/>
                <a:gd name="T3" fmla="*/ 8 h 395"/>
                <a:gd name="T4" fmla="*/ 102 w 360"/>
                <a:gd name="T5" fmla="*/ 61 h 395"/>
                <a:gd name="T6" fmla="*/ 102 w 360"/>
                <a:gd name="T7" fmla="*/ 61 h 395"/>
                <a:gd name="T8" fmla="*/ 228 w 360"/>
                <a:gd name="T9" fmla="*/ 0 h 395"/>
                <a:gd name="T10" fmla="*/ 359 w 360"/>
                <a:gd name="T11" fmla="*/ 150 h 395"/>
                <a:gd name="T12" fmla="*/ 359 w 360"/>
                <a:gd name="T13" fmla="*/ 394 h 395"/>
                <a:gd name="T14" fmla="*/ 257 w 360"/>
                <a:gd name="T15" fmla="*/ 394 h 395"/>
                <a:gd name="T16" fmla="*/ 257 w 360"/>
                <a:gd name="T17" fmla="*/ 187 h 395"/>
                <a:gd name="T18" fmla="*/ 192 w 360"/>
                <a:gd name="T19" fmla="*/ 77 h 395"/>
                <a:gd name="T20" fmla="*/ 102 w 360"/>
                <a:gd name="T21" fmla="*/ 203 h 395"/>
                <a:gd name="T22" fmla="*/ 102 w 360"/>
                <a:gd name="T23" fmla="*/ 390 h 395"/>
                <a:gd name="T24" fmla="*/ 0 w 360"/>
                <a:gd name="T25" fmla="*/ 390 h 395"/>
                <a:gd name="T26" fmla="*/ 0 w 360"/>
                <a:gd name="T27" fmla="*/ 8 h 395"/>
                <a:gd name="T28" fmla="*/ 8 w 360"/>
                <a:gd name="T29" fmla="*/ 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5">
                  <a:moveTo>
                    <a:pt x="8" y="8"/>
                  </a:moveTo>
                  <a:lnTo>
                    <a:pt x="102" y="8"/>
                  </a:lnTo>
                  <a:lnTo>
                    <a:pt x="102" y="61"/>
                  </a:lnTo>
                  <a:lnTo>
                    <a:pt x="102" y="61"/>
                  </a:lnTo>
                  <a:cubicBezTo>
                    <a:pt x="135" y="16"/>
                    <a:pt x="175" y="0"/>
                    <a:pt x="228" y="0"/>
                  </a:cubicBezTo>
                  <a:cubicBezTo>
                    <a:pt x="318" y="0"/>
                    <a:pt x="359" y="65"/>
                    <a:pt x="359" y="150"/>
                  </a:cubicBezTo>
                  <a:lnTo>
                    <a:pt x="359" y="394"/>
                  </a:lnTo>
                  <a:lnTo>
                    <a:pt x="257" y="394"/>
                  </a:lnTo>
                  <a:lnTo>
                    <a:pt x="257" y="187"/>
                  </a:lnTo>
                  <a:cubicBezTo>
                    <a:pt x="257" y="138"/>
                    <a:pt x="257" y="77"/>
                    <a:pt x="192" y="77"/>
                  </a:cubicBezTo>
                  <a:cubicBezTo>
                    <a:pt x="118" y="77"/>
                    <a:pt x="102" y="154"/>
                    <a:pt x="102" y="203"/>
                  </a:cubicBezTo>
                  <a:lnTo>
                    <a:pt x="102" y="390"/>
                  </a:lnTo>
                  <a:lnTo>
                    <a:pt x="0" y="390"/>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8" name="Freeform 817"/>
            <p:cNvSpPr>
              <a:spLocks noChangeArrowheads="1"/>
            </p:cNvSpPr>
            <p:nvPr/>
          </p:nvSpPr>
          <p:spPr bwMode="auto">
            <a:xfrm>
              <a:off x="3160" y="8110"/>
              <a:ext cx="80" cy="122"/>
            </a:xfrm>
            <a:custGeom>
              <a:avLst/>
              <a:gdLst>
                <a:gd name="T0" fmla="*/ 313 w 355"/>
                <a:gd name="T1" fmla="*/ 106 h 543"/>
                <a:gd name="T2" fmla="*/ 224 w 355"/>
                <a:gd name="T3" fmla="*/ 86 h 543"/>
                <a:gd name="T4" fmla="*/ 98 w 355"/>
                <a:gd name="T5" fmla="*/ 248 h 543"/>
                <a:gd name="T6" fmla="*/ 98 w 355"/>
                <a:gd name="T7" fmla="*/ 248 h 543"/>
                <a:gd name="T8" fmla="*/ 199 w 355"/>
                <a:gd name="T9" fmla="*/ 195 h 543"/>
                <a:gd name="T10" fmla="*/ 354 w 355"/>
                <a:gd name="T11" fmla="*/ 354 h 543"/>
                <a:gd name="T12" fmla="*/ 179 w 355"/>
                <a:gd name="T13" fmla="*/ 542 h 543"/>
                <a:gd name="T14" fmla="*/ 0 w 355"/>
                <a:gd name="T15" fmla="*/ 297 h 543"/>
                <a:gd name="T16" fmla="*/ 216 w 355"/>
                <a:gd name="T17" fmla="*/ 0 h 543"/>
                <a:gd name="T18" fmla="*/ 326 w 355"/>
                <a:gd name="T19" fmla="*/ 20 h 543"/>
                <a:gd name="T20" fmla="*/ 313 w 355"/>
                <a:gd name="T21" fmla="*/ 106 h 543"/>
                <a:gd name="T22" fmla="*/ 106 w 355"/>
                <a:gd name="T23" fmla="*/ 375 h 543"/>
                <a:gd name="T24" fmla="*/ 179 w 355"/>
                <a:gd name="T25" fmla="*/ 468 h 543"/>
                <a:gd name="T26" fmla="*/ 248 w 355"/>
                <a:gd name="T27" fmla="*/ 375 h 543"/>
                <a:gd name="T28" fmla="*/ 179 w 355"/>
                <a:gd name="T29" fmla="*/ 277 h 543"/>
                <a:gd name="T30" fmla="*/ 106 w 355"/>
                <a:gd name="T31" fmla="*/ 37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5" h="543">
                  <a:moveTo>
                    <a:pt x="313" y="106"/>
                  </a:moveTo>
                  <a:cubicBezTo>
                    <a:pt x="285" y="94"/>
                    <a:pt x="256" y="86"/>
                    <a:pt x="224" y="86"/>
                  </a:cubicBezTo>
                  <a:cubicBezTo>
                    <a:pt x="134" y="86"/>
                    <a:pt x="102" y="171"/>
                    <a:pt x="98" y="248"/>
                  </a:cubicBezTo>
                  <a:lnTo>
                    <a:pt x="98" y="248"/>
                  </a:lnTo>
                  <a:cubicBezTo>
                    <a:pt x="122" y="212"/>
                    <a:pt x="155" y="195"/>
                    <a:pt x="199" y="195"/>
                  </a:cubicBezTo>
                  <a:cubicBezTo>
                    <a:pt x="297" y="195"/>
                    <a:pt x="354" y="257"/>
                    <a:pt x="354" y="354"/>
                  </a:cubicBezTo>
                  <a:cubicBezTo>
                    <a:pt x="354" y="468"/>
                    <a:pt x="297" y="542"/>
                    <a:pt x="179" y="542"/>
                  </a:cubicBezTo>
                  <a:cubicBezTo>
                    <a:pt x="32" y="542"/>
                    <a:pt x="0" y="419"/>
                    <a:pt x="0" y="297"/>
                  </a:cubicBezTo>
                  <a:cubicBezTo>
                    <a:pt x="0" y="155"/>
                    <a:pt x="45" y="0"/>
                    <a:pt x="216" y="0"/>
                  </a:cubicBezTo>
                  <a:cubicBezTo>
                    <a:pt x="252" y="0"/>
                    <a:pt x="289" y="4"/>
                    <a:pt x="326" y="20"/>
                  </a:cubicBezTo>
                  <a:lnTo>
                    <a:pt x="313" y="106"/>
                  </a:lnTo>
                  <a:close/>
                  <a:moveTo>
                    <a:pt x="106" y="375"/>
                  </a:moveTo>
                  <a:cubicBezTo>
                    <a:pt x="106" y="423"/>
                    <a:pt x="126" y="468"/>
                    <a:pt x="179" y="468"/>
                  </a:cubicBezTo>
                  <a:cubicBezTo>
                    <a:pt x="228" y="468"/>
                    <a:pt x="248" y="419"/>
                    <a:pt x="248" y="375"/>
                  </a:cubicBezTo>
                  <a:cubicBezTo>
                    <a:pt x="248" y="322"/>
                    <a:pt x="228" y="277"/>
                    <a:pt x="179" y="277"/>
                  </a:cubicBezTo>
                  <a:cubicBezTo>
                    <a:pt x="126" y="277"/>
                    <a:pt x="106" y="322"/>
                    <a:pt x="106" y="37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9" name="Freeform 818"/>
            <p:cNvSpPr>
              <a:spLocks noChangeArrowheads="1"/>
            </p:cNvSpPr>
            <p:nvPr/>
          </p:nvSpPr>
          <p:spPr bwMode="auto">
            <a:xfrm>
              <a:off x="3253" y="8176"/>
              <a:ext cx="44" cy="18"/>
            </a:xfrm>
            <a:custGeom>
              <a:avLst/>
              <a:gdLst>
                <a:gd name="T0" fmla="*/ 0 w 197"/>
                <a:gd name="T1" fmla="*/ 82 h 83"/>
                <a:gd name="T2" fmla="*/ 0 w 197"/>
                <a:gd name="T3" fmla="*/ 0 h 83"/>
                <a:gd name="T4" fmla="*/ 196 w 197"/>
                <a:gd name="T5" fmla="*/ 0 h 83"/>
                <a:gd name="T6" fmla="*/ 196 w 197"/>
                <a:gd name="T7" fmla="*/ 82 h 83"/>
                <a:gd name="T8" fmla="*/ 0 w 197"/>
                <a:gd name="T9" fmla="*/ 82 h 83"/>
              </a:gdLst>
              <a:ahLst/>
              <a:cxnLst>
                <a:cxn ang="0">
                  <a:pos x="T0" y="T1"/>
                </a:cxn>
                <a:cxn ang="0">
                  <a:pos x="T2" y="T3"/>
                </a:cxn>
                <a:cxn ang="0">
                  <a:pos x="T4" y="T5"/>
                </a:cxn>
                <a:cxn ang="0">
                  <a:pos x="T6" y="T7"/>
                </a:cxn>
                <a:cxn ang="0">
                  <a:pos x="T8" y="T9"/>
                </a:cxn>
              </a:cxnLst>
              <a:rect l="0" t="0" r="r" b="b"/>
              <a:pathLst>
                <a:path w="197" h="83">
                  <a:moveTo>
                    <a:pt x="0" y="82"/>
                  </a:moveTo>
                  <a:lnTo>
                    <a:pt x="0" y="0"/>
                  </a:lnTo>
                  <a:lnTo>
                    <a:pt x="196" y="0"/>
                  </a:lnTo>
                  <a:lnTo>
                    <a:pt x="196" y="82"/>
                  </a:lnTo>
                  <a:lnTo>
                    <a:pt x="0" y="82"/>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0" name="Freeform 819"/>
            <p:cNvSpPr>
              <a:spLocks noChangeArrowheads="1"/>
            </p:cNvSpPr>
            <p:nvPr/>
          </p:nvSpPr>
          <p:spPr bwMode="auto">
            <a:xfrm>
              <a:off x="3317" y="8113"/>
              <a:ext cx="55" cy="117"/>
            </a:xfrm>
            <a:custGeom>
              <a:avLst/>
              <a:gdLst>
                <a:gd name="T0" fmla="*/ 155 w 249"/>
                <a:gd name="T1" fmla="*/ 0 h 522"/>
                <a:gd name="T2" fmla="*/ 248 w 249"/>
                <a:gd name="T3" fmla="*/ 0 h 522"/>
                <a:gd name="T4" fmla="*/ 248 w 249"/>
                <a:gd name="T5" fmla="*/ 521 h 522"/>
                <a:gd name="T6" fmla="*/ 143 w 249"/>
                <a:gd name="T7" fmla="*/ 521 h 522"/>
                <a:gd name="T8" fmla="*/ 143 w 249"/>
                <a:gd name="T9" fmla="*/ 118 h 522"/>
                <a:gd name="T10" fmla="*/ 53 w 249"/>
                <a:gd name="T11" fmla="*/ 192 h 522"/>
                <a:gd name="T12" fmla="*/ 0 w 249"/>
                <a:gd name="T13" fmla="*/ 122 h 522"/>
                <a:gd name="T14" fmla="*/ 155 w 249"/>
                <a:gd name="T15" fmla="*/ 0 h 5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522">
                  <a:moveTo>
                    <a:pt x="155" y="0"/>
                  </a:moveTo>
                  <a:lnTo>
                    <a:pt x="248" y="0"/>
                  </a:lnTo>
                  <a:lnTo>
                    <a:pt x="248" y="521"/>
                  </a:lnTo>
                  <a:lnTo>
                    <a:pt x="143" y="521"/>
                  </a:lnTo>
                  <a:lnTo>
                    <a:pt x="143" y="118"/>
                  </a:lnTo>
                  <a:lnTo>
                    <a:pt x="53" y="192"/>
                  </a:lnTo>
                  <a:lnTo>
                    <a:pt x="0" y="122"/>
                  </a:lnTo>
                  <a:lnTo>
                    <a:pt x="155"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1" name="Freeform 820"/>
            <p:cNvSpPr>
              <a:spLocks noChangeArrowheads="1"/>
            </p:cNvSpPr>
            <p:nvPr/>
          </p:nvSpPr>
          <p:spPr bwMode="auto">
            <a:xfrm>
              <a:off x="3406" y="8111"/>
              <a:ext cx="78" cy="120"/>
            </a:xfrm>
            <a:custGeom>
              <a:avLst/>
              <a:gdLst>
                <a:gd name="T0" fmla="*/ 0 w 347"/>
                <a:gd name="T1" fmla="*/ 444 h 534"/>
                <a:gd name="T2" fmla="*/ 228 w 347"/>
                <a:gd name="T3" fmla="*/ 151 h 534"/>
                <a:gd name="T4" fmla="*/ 142 w 347"/>
                <a:gd name="T5" fmla="*/ 82 h 534"/>
                <a:gd name="T6" fmla="*/ 20 w 347"/>
                <a:gd name="T7" fmla="*/ 122 h 534"/>
                <a:gd name="T8" fmla="*/ 12 w 347"/>
                <a:gd name="T9" fmla="*/ 37 h 534"/>
                <a:gd name="T10" fmla="*/ 167 w 347"/>
                <a:gd name="T11" fmla="*/ 0 h 534"/>
                <a:gd name="T12" fmla="*/ 330 w 347"/>
                <a:gd name="T13" fmla="*/ 155 h 534"/>
                <a:gd name="T14" fmla="*/ 134 w 347"/>
                <a:gd name="T15" fmla="*/ 452 h 534"/>
                <a:gd name="T16" fmla="*/ 346 w 347"/>
                <a:gd name="T17" fmla="*/ 452 h 534"/>
                <a:gd name="T18" fmla="*/ 346 w 347"/>
                <a:gd name="T19" fmla="*/ 533 h 534"/>
                <a:gd name="T20" fmla="*/ 0 w 347"/>
                <a:gd name="T21" fmla="*/ 533 h 534"/>
                <a:gd name="T22" fmla="*/ 0 w 347"/>
                <a:gd name="T23" fmla="*/ 44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7" h="534">
                  <a:moveTo>
                    <a:pt x="0" y="444"/>
                  </a:moveTo>
                  <a:cubicBezTo>
                    <a:pt x="49" y="395"/>
                    <a:pt x="228" y="248"/>
                    <a:pt x="228" y="151"/>
                  </a:cubicBezTo>
                  <a:cubicBezTo>
                    <a:pt x="228" y="102"/>
                    <a:pt x="186" y="82"/>
                    <a:pt x="142" y="82"/>
                  </a:cubicBezTo>
                  <a:cubicBezTo>
                    <a:pt x="97" y="82"/>
                    <a:pt x="57" y="102"/>
                    <a:pt x="20" y="122"/>
                  </a:cubicBezTo>
                  <a:lnTo>
                    <a:pt x="12" y="37"/>
                  </a:lnTo>
                  <a:cubicBezTo>
                    <a:pt x="61" y="12"/>
                    <a:pt x="114" y="0"/>
                    <a:pt x="167" y="0"/>
                  </a:cubicBezTo>
                  <a:cubicBezTo>
                    <a:pt x="265" y="0"/>
                    <a:pt x="330" y="49"/>
                    <a:pt x="330" y="155"/>
                  </a:cubicBezTo>
                  <a:cubicBezTo>
                    <a:pt x="330" y="265"/>
                    <a:pt x="220" y="367"/>
                    <a:pt x="134" y="452"/>
                  </a:cubicBezTo>
                  <a:lnTo>
                    <a:pt x="346" y="452"/>
                  </a:lnTo>
                  <a:lnTo>
                    <a:pt x="346" y="533"/>
                  </a:lnTo>
                  <a:lnTo>
                    <a:pt x="0" y="533"/>
                  </a:lnTo>
                  <a:lnTo>
                    <a:pt x="0" y="44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2" name="Freeform 821"/>
            <p:cNvSpPr>
              <a:spLocks noChangeArrowheads="1"/>
            </p:cNvSpPr>
            <p:nvPr/>
          </p:nvSpPr>
          <p:spPr bwMode="auto">
            <a:xfrm>
              <a:off x="409" y="8346"/>
              <a:ext cx="128" cy="91"/>
            </a:xfrm>
            <a:custGeom>
              <a:avLst/>
              <a:gdLst>
                <a:gd name="T0" fmla="*/ 0 w 567"/>
                <a:gd name="T1" fmla="*/ 9 h 404"/>
                <a:gd name="T2" fmla="*/ 94 w 567"/>
                <a:gd name="T3" fmla="*/ 9 h 404"/>
                <a:gd name="T4" fmla="*/ 94 w 567"/>
                <a:gd name="T5" fmla="*/ 61 h 404"/>
                <a:gd name="T6" fmla="*/ 94 w 567"/>
                <a:gd name="T7" fmla="*/ 61 h 404"/>
                <a:gd name="T8" fmla="*/ 208 w 567"/>
                <a:gd name="T9" fmla="*/ 0 h 404"/>
                <a:gd name="T10" fmla="*/ 322 w 567"/>
                <a:gd name="T11" fmla="*/ 70 h 404"/>
                <a:gd name="T12" fmla="*/ 444 w 567"/>
                <a:gd name="T13" fmla="*/ 0 h 404"/>
                <a:gd name="T14" fmla="*/ 566 w 567"/>
                <a:gd name="T15" fmla="*/ 151 h 404"/>
                <a:gd name="T16" fmla="*/ 566 w 567"/>
                <a:gd name="T17" fmla="*/ 395 h 404"/>
                <a:gd name="T18" fmla="*/ 464 w 567"/>
                <a:gd name="T19" fmla="*/ 395 h 404"/>
                <a:gd name="T20" fmla="*/ 464 w 567"/>
                <a:gd name="T21" fmla="*/ 167 h 404"/>
                <a:gd name="T22" fmla="*/ 407 w 567"/>
                <a:gd name="T23" fmla="*/ 82 h 404"/>
                <a:gd name="T24" fmla="*/ 334 w 567"/>
                <a:gd name="T25" fmla="*/ 212 h 404"/>
                <a:gd name="T26" fmla="*/ 334 w 567"/>
                <a:gd name="T27" fmla="*/ 399 h 404"/>
                <a:gd name="T28" fmla="*/ 232 w 567"/>
                <a:gd name="T29" fmla="*/ 399 h 404"/>
                <a:gd name="T30" fmla="*/ 232 w 567"/>
                <a:gd name="T31" fmla="*/ 171 h 404"/>
                <a:gd name="T32" fmla="*/ 175 w 567"/>
                <a:gd name="T33" fmla="*/ 86 h 404"/>
                <a:gd name="T34" fmla="*/ 102 w 567"/>
                <a:gd name="T35" fmla="*/ 216 h 404"/>
                <a:gd name="T36" fmla="*/ 102 w 567"/>
                <a:gd name="T37" fmla="*/ 403 h 404"/>
                <a:gd name="T38" fmla="*/ 0 w 567"/>
                <a:gd name="T39" fmla="*/ 403 h 404"/>
                <a:gd name="T40" fmla="*/ 0 w 567"/>
                <a:gd name="T41"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9"/>
                  </a:moveTo>
                  <a:lnTo>
                    <a:pt x="94" y="9"/>
                  </a:lnTo>
                  <a:lnTo>
                    <a:pt x="94" y="61"/>
                  </a:lnTo>
                  <a:lnTo>
                    <a:pt x="94" y="61"/>
                  </a:lnTo>
                  <a:cubicBezTo>
                    <a:pt x="126" y="13"/>
                    <a:pt x="171" y="0"/>
                    <a:pt x="208" y="0"/>
                  </a:cubicBezTo>
                  <a:cubicBezTo>
                    <a:pt x="261" y="0"/>
                    <a:pt x="301" y="21"/>
                    <a:pt x="322" y="70"/>
                  </a:cubicBezTo>
                  <a:cubicBezTo>
                    <a:pt x="346" y="25"/>
                    <a:pt x="395" y="0"/>
                    <a:pt x="444" y="0"/>
                  </a:cubicBezTo>
                  <a:cubicBezTo>
                    <a:pt x="538" y="0"/>
                    <a:pt x="566" y="66"/>
                    <a:pt x="566" y="151"/>
                  </a:cubicBezTo>
                  <a:lnTo>
                    <a:pt x="566" y="395"/>
                  </a:lnTo>
                  <a:lnTo>
                    <a:pt x="464" y="395"/>
                  </a:lnTo>
                  <a:lnTo>
                    <a:pt x="464" y="167"/>
                  </a:lnTo>
                  <a:cubicBezTo>
                    <a:pt x="464" y="131"/>
                    <a:pt x="464" y="82"/>
                    <a:pt x="407" y="82"/>
                  </a:cubicBezTo>
                  <a:cubicBezTo>
                    <a:pt x="342" y="82"/>
                    <a:pt x="334" y="163"/>
                    <a:pt x="334" y="212"/>
                  </a:cubicBezTo>
                  <a:lnTo>
                    <a:pt x="334" y="399"/>
                  </a:lnTo>
                  <a:lnTo>
                    <a:pt x="232" y="399"/>
                  </a:lnTo>
                  <a:lnTo>
                    <a:pt x="232" y="171"/>
                  </a:lnTo>
                  <a:cubicBezTo>
                    <a:pt x="232" y="135"/>
                    <a:pt x="232" y="86"/>
                    <a:pt x="175" y="86"/>
                  </a:cubicBezTo>
                  <a:cubicBezTo>
                    <a:pt x="110" y="86"/>
                    <a:pt x="102" y="167"/>
                    <a:pt x="102" y="216"/>
                  </a:cubicBezTo>
                  <a:lnTo>
                    <a:pt x="102" y="403"/>
                  </a:lnTo>
                  <a:lnTo>
                    <a:pt x="0" y="403"/>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3" name="Freeform 822"/>
            <p:cNvSpPr>
              <a:spLocks noChangeArrowheads="1"/>
            </p:cNvSpPr>
            <p:nvPr/>
          </p:nvSpPr>
          <p:spPr bwMode="auto">
            <a:xfrm>
              <a:off x="555" y="8346"/>
              <a:ext cx="92" cy="91"/>
            </a:xfrm>
            <a:custGeom>
              <a:avLst/>
              <a:gdLst>
                <a:gd name="T0" fmla="*/ 204 w 409"/>
                <a:gd name="T1" fmla="*/ 0 h 404"/>
                <a:gd name="T2" fmla="*/ 408 w 409"/>
                <a:gd name="T3" fmla="*/ 204 h 404"/>
                <a:gd name="T4" fmla="*/ 204 w 409"/>
                <a:gd name="T5" fmla="*/ 403 h 404"/>
                <a:gd name="T6" fmla="*/ 0 w 409"/>
                <a:gd name="T7" fmla="*/ 204 h 404"/>
                <a:gd name="T8" fmla="*/ 204 w 409"/>
                <a:gd name="T9" fmla="*/ 0 h 404"/>
                <a:gd name="T10" fmla="*/ 204 w 409"/>
                <a:gd name="T11" fmla="*/ 326 h 404"/>
                <a:gd name="T12" fmla="*/ 302 w 409"/>
                <a:gd name="T13" fmla="*/ 192 h 404"/>
                <a:gd name="T14" fmla="*/ 204 w 409"/>
                <a:gd name="T15" fmla="*/ 78 h 404"/>
                <a:gd name="T16" fmla="*/ 106 w 409"/>
                <a:gd name="T17" fmla="*/ 192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8"/>
                    <a:pt x="408" y="204"/>
                  </a:cubicBezTo>
                  <a:cubicBezTo>
                    <a:pt x="408" y="314"/>
                    <a:pt x="334" y="403"/>
                    <a:pt x="204" y="403"/>
                  </a:cubicBezTo>
                  <a:cubicBezTo>
                    <a:pt x="78" y="403"/>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4" name="Freeform 823"/>
            <p:cNvSpPr>
              <a:spLocks noChangeArrowheads="1"/>
            </p:cNvSpPr>
            <p:nvPr/>
          </p:nvSpPr>
          <p:spPr bwMode="auto">
            <a:xfrm>
              <a:off x="663" y="8346"/>
              <a:ext cx="80" cy="89"/>
            </a:xfrm>
            <a:custGeom>
              <a:avLst/>
              <a:gdLst>
                <a:gd name="T0" fmla="*/ 8 w 359"/>
                <a:gd name="T1" fmla="*/ 9 h 396"/>
                <a:gd name="T2" fmla="*/ 102 w 359"/>
                <a:gd name="T3" fmla="*/ 9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1"/>
                  </a:lnTo>
                  <a:lnTo>
                    <a:pt x="102" y="61"/>
                  </a:lnTo>
                  <a:cubicBezTo>
                    <a:pt x="134" y="17"/>
                    <a:pt x="175" y="0"/>
                    <a:pt x="228" y="0"/>
                  </a:cubicBezTo>
                  <a:cubicBezTo>
                    <a:pt x="317" y="0"/>
                    <a:pt x="358" y="66"/>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5" name="Freeform 824"/>
            <p:cNvSpPr>
              <a:spLocks noChangeArrowheads="1"/>
            </p:cNvSpPr>
            <p:nvPr/>
          </p:nvSpPr>
          <p:spPr bwMode="auto">
            <a:xfrm>
              <a:off x="759" y="8323"/>
              <a:ext cx="61" cy="114"/>
            </a:xfrm>
            <a:custGeom>
              <a:avLst/>
              <a:gdLst>
                <a:gd name="T0" fmla="*/ 74 w 274"/>
                <a:gd name="T1" fmla="*/ 183 h 505"/>
                <a:gd name="T2" fmla="*/ 0 w 274"/>
                <a:gd name="T3" fmla="*/ 183 h 505"/>
                <a:gd name="T4" fmla="*/ 0 w 274"/>
                <a:gd name="T5" fmla="*/ 110 h 505"/>
                <a:gd name="T6" fmla="*/ 74 w 274"/>
                <a:gd name="T7" fmla="*/ 110 h 505"/>
                <a:gd name="T8" fmla="*/ 74 w 274"/>
                <a:gd name="T9" fmla="*/ 32 h 505"/>
                <a:gd name="T10" fmla="*/ 175 w 274"/>
                <a:gd name="T11" fmla="*/ 0 h 505"/>
                <a:gd name="T12" fmla="*/ 175 w 274"/>
                <a:gd name="T13" fmla="*/ 110 h 505"/>
                <a:gd name="T14" fmla="*/ 265 w 274"/>
                <a:gd name="T15" fmla="*/ 110 h 505"/>
                <a:gd name="T16" fmla="*/ 265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4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6"/>
                  </a:lnTo>
                  <a:cubicBezTo>
                    <a:pt x="253" y="500"/>
                    <a:pt x="228" y="504"/>
                    <a:pt x="200" y="504"/>
                  </a:cubicBezTo>
                  <a:cubicBezTo>
                    <a:pt x="122" y="504"/>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6" name="Freeform 825"/>
            <p:cNvSpPr>
              <a:spLocks noChangeArrowheads="1"/>
            </p:cNvSpPr>
            <p:nvPr/>
          </p:nvSpPr>
          <p:spPr bwMode="auto">
            <a:xfrm>
              <a:off x="834" y="8308"/>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8 h 563"/>
                <a:gd name="T12" fmla="*/ 358 w 359"/>
                <a:gd name="T13" fmla="*/ 562 h 563"/>
                <a:gd name="T14" fmla="*/ 257 w 359"/>
                <a:gd name="T15" fmla="*/ 562 h 563"/>
                <a:gd name="T16" fmla="*/ 257 w 359"/>
                <a:gd name="T17" fmla="*/ 355 h 563"/>
                <a:gd name="T18" fmla="*/ 192 w 359"/>
                <a:gd name="T19" fmla="*/ 245 h 563"/>
                <a:gd name="T20" fmla="*/ 102 w 359"/>
                <a:gd name="T21" fmla="*/ 371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2"/>
                    <a:pt x="175" y="167"/>
                    <a:pt x="228" y="167"/>
                  </a:cubicBezTo>
                  <a:cubicBezTo>
                    <a:pt x="318" y="167"/>
                    <a:pt x="358" y="233"/>
                    <a:pt x="358" y="318"/>
                  </a:cubicBezTo>
                  <a:lnTo>
                    <a:pt x="358" y="562"/>
                  </a:lnTo>
                  <a:lnTo>
                    <a:pt x="257" y="562"/>
                  </a:lnTo>
                  <a:lnTo>
                    <a:pt x="257" y="355"/>
                  </a:lnTo>
                  <a:cubicBezTo>
                    <a:pt x="257" y="306"/>
                    <a:pt x="257" y="245"/>
                    <a:pt x="192" y="245"/>
                  </a:cubicBezTo>
                  <a:cubicBezTo>
                    <a:pt x="118" y="245"/>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7" name="Freeform 826"/>
            <p:cNvSpPr>
              <a:spLocks noChangeArrowheads="1"/>
            </p:cNvSpPr>
            <p:nvPr/>
          </p:nvSpPr>
          <p:spPr bwMode="auto">
            <a:xfrm>
              <a:off x="932" y="8346"/>
              <a:ext cx="64" cy="91"/>
            </a:xfrm>
            <a:custGeom>
              <a:avLst/>
              <a:gdLst>
                <a:gd name="T0" fmla="*/ 260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3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4"/>
                    <a:pt x="171" y="74"/>
                  </a:cubicBezTo>
                  <a:cubicBezTo>
                    <a:pt x="142" y="74"/>
                    <a:pt x="110" y="82"/>
                    <a:pt x="110" y="114"/>
                  </a:cubicBezTo>
                  <a:cubicBezTo>
                    <a:pt x="110" y="175"/>
                    <a:pt x="285" y="139"/>
                    <a:pt x="285" y="277"/>
                  </a:cubicBezTo>
                  <a:cubicBezTo>
                    <a:pt x="285" y="367"/>
                    <a:pt x="203" y="403"/>
                    <a:pt x="122" y="403"/>
                  </a:cubicBezTo>
                  <a:cubicBezTo>
                    <a:pt x="85" y="403"/>
                    <a:pt x="45" y="395"/>
                    <a:pt x="8" y="387"/>
                  </a:cubicBezTo>
                  <a:lnTo>
                    <a:pt x="12" y="306"/>
                  </a:lnTo>
                  <a:cubicBezTo>
                    <a:pt x="45" y="322"/>
                    <a:pt x="77" y="330"/>
                    <a:pt x="110" y="330"/>
                  </a:cubicBezTo>
                  <a:cubicBezTo>
                    <a:pt x="134" y="330"/>
                    <a:pt x="175" y="322"/>
                    <a:pt x="175" y="281"/>
                  </a:cubicBezTo>
                  <a:cubicBezTo>
                    <a:pt x="175" y="204"/>
                    <a:pt x="0" y="257"/>
                    <a:pt x="0" y="118"/>
                  </a:cubicBezTo>
                  <a:cubicBezTo>
                    <a:pt x="0" y="37"/>
                    <a:pt x="73" y="0"/>
                    <a:pt x="150" y="0"/>
                  </a:cubicBezTo>
                  <a:cubicBezTo>
                    <a:pt x="199" y="0"/>
                    <a:pt x="228" y="9"/>
                    <a:pt x="260" y="13"/>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8" name="Freeform 827"/>
            <p:cNvSpPr>
              <a:spLocks noChangeArrowheads="1"/>
            </p:cNvSpPr>
            <p:nvPr/>
          </p:nvSpPr>
          <p:spPr bwMode="auto">
            <a:xfrm>
              <a:off x="1056" y="8346"/>
              <a:ext cx="92" cy="91"/>
            </a:xfrm>
            <a:custGeom>
              <a:avLst/>
              <a:gdLst>
                <a:gd name="T0" fmla="*/ 204 w 409"/>
                <a:gd name="T1" fmla="*/ 0 h 404"/>
                <a:gd name="T2" fmla="*/ 408 w 409"/>
                <a:gd name="T3" fmla="*/ 204 h 404"/>
                <a:gd name="T4" fmla="*/ 204 w 409"/>
                <a:gd name="T5" fmla="*/ 403 h 404"/>
                <a:gd name="T6" fmla="*/ 0 w 409"/>
                <a:gd name="T7" fmla="*/ 204 h 404"/>
                <a:gd name="T8" fmla="*/ 204 w 409"/>
                <a:gd name="T9" fmla="*/ 0 h 404"/>
                <a:gd name="T10" fmla="*/ 204 w 409"/>
                <a:gd name="T11" fmla="*/ 326 h 404"/>
                <a:gd name="T12" fmla="*/ 302 w 409"/>
                <a:gd name="T13" fmla="*/ 192 h 404"/>
                <a:gd name="T14" fmla="*/ 204 w 409"/>
                <a:gd name="T15" fmla="*/ 78 h 404"/>
                <a:gd name="T16" fmla="*/ 106 w 409"/>
                <a:gd name="T17" fmla="*/ 192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8"/>
                    <a:pt x="408" y="204"/>
                  </a:cubicBezTo>
                  <a:cubicBezTo>
                    <a:pt x="408" y="314"/>
                    <a:pt x="334" y="403"/>
                    <a:pt x="204" y="403"/>
                  </a:cubicBezTo>
                  <a:cubicBezTo>
                    <a:pt x="78" y="403"/>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9" name="Freeform 828"/>
            <p:cNvSpPr>
              <a:spLocks noChangeArrowheads="1"/>
            </p:cNvSpPr>
            <p:nvPr/>
          </p:nvSpPr>
          <p:spPr bwMode="auto">
            <a:xfrm>
              <a:off x="1157" y="8307"/>
              <a:ext cx="60" cy="129"/>
            </a:xfrm>
            <a:custGeom>
              <a:avLst/>
              <a:gdLst>
                <a:gd name="T0" fmla="*/ 0 w 270"/>
                <a:gd name="T1" fmla="*/ 257 h 575"/>
                <a:gd name="T2" fmla="*/ 0 w 270"/>
                <a:gd name="T3" fmla="*/ 184 h 575"/>
                <a:gd name="T4" fmla="*/ 74 w 270"/>
                <a:gd name="T5" fmla="*/ 184 h 575"/>
                <a:gd name="T6" fmla="*/ 74 w 270"/>
                <a:gd name="T7" fmla="*/ 131 h 575"/>
                <a:gd name="T8" fmla="*/ 196 w 270"/>
                <a:gd name="T9" fmla="*/ 0 h 575"/>
                <a:gd name="T10" fmla="*/ 269 w 270"/>
                <a:gd name="T11" fmla="*/ 8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4"/>
                  </a:lnTo>
                  <a:lnTo>
                    <a:pt x="74" y="184"/>
                  </a:lnTo>
                  <a:lnTo>
                    <a:pt x="74" y="131"/>
                  </a:lnTo>
                  <a:cubicBezTo>
                    <a:pt x="74" y="53"/>
                    <a:pt x="118" y="0"/>
                    <a:pt x="196" y="0"/>
                  </a:cubicBezTo>
                  <a:cubicBezTo>
                    <a:pt x="220" y="0"/>
                    <a:pt x="249" y="4"/>
                    <a:pt x="269" y="8"/>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0" name="Freeform 829"/>
            <p:cNvSpPr>
              <a:spLocks noChangeArrowheads="1"/>
            </p:cNvSpPr>
            <p:nvPr/>
          </p:nvSpPr>
          <p:spPr bwMode="auto">
            <a:xfrm>
              <a:off x="1277" y="8308"/>
              <a:ext cx="80" cy="127"/>
            </a:xfrm>
            <a:custGeom>
              <a:avLst/>
              <a:gdLst>
                <a:gd name="T0" fmla="*/ 4 w 359"/>
                <a:gd name="T1" fmla="*/ 0 h 563"/>
                <a:gd name="T2" fmla="*/ 105 w 359"/>
                <a:gd name="T3" fmla="*/ 0 h 563"/>
                <a:gd name="T4" fmla="*/ 105 w 359"/>
                <a:gd name="T5" fmla="*/ 228 h 563"/>
                <a:gd name="T6" fmla="*/ 105 w 359"/>
                <a:gd name="T7" fmla="*/ 228 h 563"/>
                <a:gd name="T8" fmla="*/ 228 w 359"/>
                <a:gd name="T9" fmla="*/ 167 h 563"/>
                <a:gd name="T10" fmla="*/ 358 w 359"/>
                <a:gd name="T11" fmla="*/ 318 h 563"/>
                <a:gd name="T12" fmla="*/ 358 w 359"/>
                <a:gd name="T13" fmla="*/ 562 h 563"/>
                <a:gd name="T14" fmla="*/ 256 w 359"/>
                <a:gd name="T15" fmla="*/ 562 h 563"/>
                <a:gd name="T16" fmla="*/ 256 w 359"/>
                <a:gd name="T17" fmla="*/ 355 h 563"/>
                <a:gd name="T18" fmla="*/ 191 w 359"/>
                <a:gd name="T19" fmla="*/ 245 h 563"/>
                <a:gd name="T20" fmla="*/ 101 w 359"/>
                <a:gd name="T21" fmla="*/ 371 h 563"/>
                <a:gd name="T22" fmla="*/ 101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5" y="0"/>
                  </a:lnTo>
                  <a:lnTo>
                    <a:pt x="105" y="228"/>
                  </a:lnTo>
                  <a:lnTo>
                    <a:pt x="105" y="228"/>
                  </a:lnTo>
                  <a:cubicBezTo>
                    <a:pt x="130" y="192"/>
                    <a:pt x="175" y="167"/>
                    <a:pt x="228" y="167"/>
                  </a:cubicBezTo>
                  <a:cubicBezTo>
                    <a:pt x="317" y="167"/>
                    <a:pt x="358" y="233"/>
                    <a:pt x="358" y="318"/>
                  </a:cubicBezTo>
                  <a:lnTo>
                    <a:pt x="358" y="562"/>
                  </a:lnTo>
                  <a:lnTo>
                    <a:pt x="256" y="562"/>
                  </a:lnTo>
                  <a:lnTo>
                    <a:pt x="256" y="355"/>
                  </a:lnTo>
                  <a:cubicBezTo>
                    <a:pt x="256" y="306"/>
                    <a:pt x="256" y="245"/>
                    <a:pt x="191" y="245"/>
                  </a:cubicBezTo>
                  <a:cubicBezTo>
                    <a:pt x="118" y="245"/>
                    <a:pt x="101" y="322"/>
                    <a:pt x="101" y="371"/>
                  </a:cubicBezTo>
                  <a:lnTo>
                    <a:pt x="101"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1" name="Freeform 830"/>
            <p:cNvSpPr>
              <a:spLocks noChangeArrowheads="1"/>
            </p:cNvSpPr>
            <p:nvPr/>
          </p:nvSpPr>
          <p:spPr bwMode="auto">
            <a:xfrm>
              <a:off x="1383" y="8311"/>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2" name="Freeform 831"/>
            <p:cNvSpPr>
              <a:spLocks noChangeArrowheads="1"/>
            </p:cNvSpPr>
            <p:nvPr/>
          </p:nvSpPr>
          <p:spPr bwMode="auto">
            <a:xfrm>
              <a:off x="1430" y="8346"/>
              <a:ext cx="51" cy="90"/>
            </a:xfrm>
            <a:custGeom>
              <a:avLst/>
              <a:gdLst>
                <a:gd name="T0" fmla="*/ 0 w 229"/>
                <a:gd name="T1" fmla="*/ 9 h 400"/>
                <a:gd name="T2" fmla="*/ 90 w 229"/>
                <a:gd name="T3" fmla="*/ 9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4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90" y="9"/>
                  </a:lnTo>
                  <a:lnTo>
                    <a:pt x="90" y="98"/>
                  </a:lnTo>
                  <a:lnTo>
                    <a:pt x="90" y="98"/>
                  </a:lnTo>
                  <a:cubicBezTo>
                    <a:pt x="94" y="61"/>
                    <a:pt x="135" y="0"/>
                    <a:pt x="196" y="0"/>
                  </a:cubicBezTo>
                  <a:cubicBezTo>
                    <a:pt x="204" y="0"/>
                    <a:pt x="216" y="0"/>
                    <a:pt x="228" y="4"/>
                  </a:cubicBezTo>
                  <a:lnTo>
                    <a:pt x="228" y="106"/>
                  </a:lnTo>
                  <a:cubicBezTo>
                    <a:pt x="220" y="102"/>
                    <a:pt x="200" y="98"/>
                    <a:pt x="184"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3" name="Freeform 832"/>
            <p:cNvSpPr>
              <a:spLocks noChangeArrowheads="1"/>
            </p:cNvSpPr>
            <p:nvPr/>
          </p:nvSpPr>
          <p:spPr bwMode="auto">
            <a:xfrm>
              <a:off x="1486" y="8346"/>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30 w 363"/>
                <a:gd name="T15" fmla="*/ 289 h 404"/>
                <a:gd name="T16" fmla="*/ 330 w 363"/>
                <a:gd name="T17" fmla="*/ 371 h 404"/>
                <a:gd name="T18" fmla="*/ 338 w 363"/>
                <a:gd name="T19" fmla="*/ 371 h 404"/>
                <a:gd name="T20" fmla="*/ 273 w 363"/>
                <a:gd name="T21" fmla="*/ 163 h 404"/>
                <a:gd name="T22" fmla="*/ 191 w 363"/>
                <a:gd name="T23" fmla="*/ 74 h 404"/>
                <a:gd name="T24" fmla="*/ 102 w 363"/>
                <a:gd name="T25" fmla="*/ 163 h 404"/>
                <a:gd name="T26" fmla="*/ 273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8" y="294"/>
                    <a:pt x="142" y="330"/>
                    <a:pt x="203" y="330"/>
                  </a:cubicBezTo>
                  <a:cubicBezTo>
                    <a:pt x="252" y="330"/>
                    <a:pt x="293" y="314"/>
                    <a:pt x="330" y="289"/>
                  </a:cubicBezTo>
                  <a:lnTo>
                    <a:pt x="330" y="371"/>
                  </a:lnTo>
                  <a:lnTo>
                    <a:pt x="338" y="371"/>
                  </a:lnTo>
                  <a:close/>
                  <a:moveTo>
                    <a:pt x="273" y="163"/>
                  </a:moveTo>
                  <a:cubicBezTo>
                    <a:pt x="269" y="114"/>
                    <a:pt x="248" y="74"/>
                    <a:pt x="191" y="74"/>
                  </a:cubicBezTo>
                  <a:cubicBezTo>
                    <a:pt x="134"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4" name="Freeform 833"/>
            <p:cNvSpPr>
              <a:spLocks noChangeArrowheads="1"/>
            </p:cNvSpPr>
            <p:nvPr/>
          </p:nvSpPr>
          <p:spPr bwMode="auto">
            <a:xfrm>
              <a:off x="409" y="8586"/>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0"/>
                  </a:moveTo>
                  <a:lnTo>
                    <a:pt x="147" y="240"/>
                  </a:lnTo>
                  <a:cubicBezTo>
                    <a:pt x="200" y="240"/>
                    <a:pt x="244" y="224"/>
                    <a:pt x="244" y="163"/>
                  </a:cubicBezTo>
                  <a:cubicBezTo>
                    <a:pt x="244" y="102"/>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5" name="Freeform 834"/>
            <p:cNvSpPr>
              <a:spLocks noChangeArrowheads="1"/>
            </p:cNvSpPr>
            <p:nvPr/>
          </p:nvSpPr>
          <p:spPr bwMode="auto">
            <a:xfrm>
              <a:off x="498" y="8615"/>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6" name="Freeform 835"/>
            <p:cNvSpPr>
              <a:spLocks noChangeArrowheads="1"/>
            </p:cNvSpPr>
            <p:nvPr/>
          </p:nvSpPr>
          <p:spPr bwMode="auto">
            <a:xfrm>
              <a:off x="600" y="8614"/>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7" name="Freeform 836"/>
            <p:cNvSpPr>
              <a:spLocks noChangeArrowheads="1"/>
            </p:cNvSpPr>
            <p:nvPr/>
          </p:nvSpPr>
          <p:spPr bwMode="auto">
            <a:xfrm>
              <a:off x="656" y="8615"/>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2 w 294"/>
                <a:gd name="T13" fmla="*/ 403 h 404"/>
                <a:gd name="T14" fmla="*/ 0 w 294"/>
                <a:gd name="T15" fmla="*/ 200 h 404"/>
                <a:gd name="T16" fmla="*/ 188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1" y="78"/>
                    <a:pt x="208" y="78"/>
                  </a:cubicBezTo>
                  <a:cubicBezTo>
                    <a:pt x="147" y="78"/>
                    <a:pt x="106" y="126"/>
                    <a:pt x="106" y="200"/>
                  </a:cubicBezTo>
                  <a:cubicBezTo>
                    <a:pt x="106" y="269"/>
                    <a:pt x="139" y="326"/>
                    <a:pt x="212" y="326"/>
                  </a:cubicBezTo>
                  <a:cubicBezTo>
                    <a:pt x="241" y="326"/>
                    <a:pt x="273" y="314"/>
                    <a:pt x="289" y="310"/>
                  </a:cubicBezTo>
                  <a:lnTo>
                    <a:pt x="293" y="391"/>
                  </a:lnTo>
                  <a:cubicBezTo>
                    <a:pt x="265" y="399"/>
                    <a:pt x="232" y="403"/>
                    <a:pt x="192" y="403"/>
                  </a:cubicBezTo>
                  <a:cubicBezTo>
                    <a:pt x="65" y="403"/>
                    <a:pt x="0" y="318"/>
                    <a:pt x="0" y="200"/>
                  </a:cubicBezTo>
                  <a:cubicBezTo>
                    <a:pt x="0" y="90"/>
                    <a:pt x="65"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8" name="Freeform 837"/>
            <p:cNvSpPr>
              <a:spLocks noChangeArrowheads="1"/>
            </p:cNvSpPr>
            <p:nvPr/>
          </p:nvSpPr>
          <p:spPr bwMode="auto">
            <a:xfrm>
              <a:off x="732" y="8615"/>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59 h 404"/>
                <a:gd name="T22" fmla="*/ 187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9" name="Freeform 838"/>
            <p:cNvSpPr>
              <a:spLocks noChangeArrowheads="1"/>
            </p:cNvSpPr>
            <p:nvPr/>
          </p:nvSpPr>
          <p:spPr bwMode="auto">
            <a:xfrm>
              <a:off x="830" y="8614"/>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0" name="Freeform 839"/>
            <p:cNvSpPr>
              <a:spLocks noChangeArrowheads="1"/>
            </p:cNvSpPr>
            <p:nvPr/>
          </p:nvSpPr>
          <p:spPr bwMode="auto">
            <a:xfrm>
              <a:off x="926" y="8591"/>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1" name="Freeform 840"/>
            <p:cNvSpPr>
              <a:spLocks noChangeArrowheads="1"/>
            </p:cNvSpPr>
            <p:nvPr/>
          </p:nvSpPr>
          <p:spPr bwMode="auto">
            <a:xfrm>
              <a:off x="997" y="8614"/>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4" y="155"/>
                    <a:pt x="195" y="155"/>
                  </a:cubicBezTo>
                  <a:lnTo>
                    <a:pt x="252" y="155"/>
                  </a:lnTo>
                  <a:cubicBezTo>
                    <a:pt x="252" y="94"/>
                    <a:pt x="224" y="73"/>
                    <a:pt x="167" y="73"/>
                  </a:cubicBezTo>
                  <a:cubicBezTo>
                    <a:pt x="126" y="73"/>
                    <a:pt x="81" y="90"/>
                    <a:pt x="49" y="114"/>
                  </a:cubicBezTo>
                  <a:lnTo>
                    <a:pt x="40" y="29"/>
                  </a:lnTo>
                  <a:close/>
                  <a:moveTo>
                    <a:pt x="159" y="330"/>
                  </a:moveTo>
                  <a:cubicBezTo>
                    <a:pt x="191" y="330"/>
                    <a:pt x="211" y="318"/>
                    <a:pt x="228" y="297"/>
                  </a:cubicBezTo>
                  <a:cubicBezTo>
                    <a:pt x="244" y="277"/>
                    <a:pt x="248" y="249"/>
                    <a:pt x="248" y="216"/>
                  </a:cubicBezTo>
                  <a:lnTo>
                    <a:pt x="203" y="216"/>
                  </a:lnTo>
                  <a:cubicBezTo>
                    <a:pt x="159" y="216"/>
                    <a:pt x="93" y="224"/>
                    <a:pt x="93" y="281"/>
                  </a:cubicBezTo>
                  <a:cubicBezTo>
                    <a:pt x="93"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2" name="Freeform 841"/>
            <p:cNvSpPr>
              <a:spLocks noChangeArrowheads="1"/>
            </p:cNvSpPr>
            <p:nvPr/>
          </p:nvSpPr>
          <p:spPr bwMode="auto">
            <a:xfrm>
              <a:off x="1092" y="8614"/>
              <a:ext cx="84" cy="127"/>
            </a:xfrm>
            <a:custGeom>
              <a:avLst/>
              <a:gdLst>
                <a:gd name="T0" fmla="*/ 375 w 376"/>
                <a:gd name="T1" fmla="*/ 8 h 563"/>
                <a:gd name="T2" fmla="*/ 375 w 376"/>
                <a:gd name="T3" fmla="*/ 358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200 h 563"/>
                <a:gd name="T32" fmla="*/ 192 w 376"/>
                <a:gd name="T33" fmla="*/ 82 h 563"/>
                <a:gd name="T34" fmla="*/ 102 w 376"/>
                <a:gd name="T35" fmla="*/ 204 h 563"/>
                <a:gd name="T36" fmla="*/ 187 w 376"/>
                <a:gd name="T37" fmla="*/ 322 h 563"/>
                <a:gd name="T38" fmla="*/ 277 w 376"/>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8"/>
                  </a:cubicBezTo>
                  <a:lnTo>
                    <a:pt x="45" y="452"/>
                  </a:lnTo>
                  <a:cubicBezTo>
                    <a:pt x="78" y="468"/>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6"/>
                    <a:pt x="281" y="61"/>
                  </a:cubicBezTo>
                  <a:lnTo>
                    <a:pt x="281" y="61"/>
                  </a:lnTo>
                  <a:lnTo>
                    <a:pt x="281" y="8"/>
                  </a:lnTo>
                  <a:lnTo>
                    <a:pt x="375" y="8"/>
                  </a:lnTo>
                  <a:close/>
                  <a:moveTo>
                    <a:pt x="277" y="200"/>
                  </a:moveTo>
                  <a:cubicBezTo>
                    <a:pt x="277" y="135"/>
                    <a:pt x="253" y="82"/>
                    <a:pt x="192" y="82"/>
                  </a:cubicBezTo>
                  <a:cubicBezTo>
                    <a:pt x="122" y="82"/>
                    <a:pt x="102" y="143"/>
                    <a:pt x="102" y="204"/>
                  </a:cubicBezTo>
                  <a:cubicBezTo>
                    <a:pt x="102" y="257"/>
                    <a:pt x="130" y="322"/>
                    <a:pt x="187" y="322"/>
                  </a:cubicBezTo>
                  <a:cubicBezTo>
                    <a:pt x="249" y="318"/>
                    <a:pt x="277" y="261"/>
                    <a:pt x="277"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3" name="Freeform 842"/>
            <p:cNvSpPr>
              <a:spLocks noChangeArrowheads="1"/>
            </p:cNvSpPr>
            <p:nvPr/>
          </p:nvSpPr>
          <p:spPr bwMode="auto">
            <a:xfrm>
              <a:off x="1194" y="8615"/>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4" name="Freeform 843"/>
            <p:cNvSpPr>
              <a:spLocks noChangeArrowheads="1"/>
            </p:cNvSpPr>
            <p:nvPr/>
          </p:nvSpPr>
          <p:spPr bwMode="auto">
            <a:xfrm>
              <a:off x="1336" y="8614"/>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0"/>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5" name="Freeform 844"/>
            <p:cNvSpPr>
              <a:spLocks noChangeArrowheads="1"/>
            </p:cNvSpPr>
            <p:nvPr/>
          </p:nvSpPr>
          <p:spPr bwMode="auto">
            <a:xfrm>
              <a:off x="1438" y="8574"/>
              <a:ext cx="60" cy="129"/>
            </a:xfrm>
            <a:custGeom>
              <a:avLst/>
              <a:gdLst>
                <a:gd name="T0" fmla="*/ 0 w 270"/>
                <a:gd name="T1" fmla="*/ 257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90 h 575"/>
                <a:gd name="T14" fmla="*/ 216 w 270"/>
                <a:gd name="T15" fmla="*/ 77 h 575"/>
                <a:gd name="T16" fmla="*/ 171 w 270"/>
                <a:gd name="T17" fmla="*/ 139 h 575"/>
                <a:gd name="T18" fmla="*/ 171 w 270"/>
                <a:gd name="T19" fmla="*/ 187 h 575"/>
                <a:gd name="T20" fmla="*/ 261 w 270"/>
                <a:gd name="T21" fmla="*/ 187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0"/>
                  </a:lnTo>
                  <a:cubicBezTo>
                    <a:pt x="73" y="53"/>
                    <a:pt x="118" y="0"/>
                    <a:pt x="195" y="0"/>
                  </a:cubicBezTo>
                  <a:cubicBezTo>
                    <a:pt x="220" y="0"/>
                    <a:pt x="248" y="4"/>
                    <a:pt x="269" y="8"/>
                  </a:cubicBezTo>
                  <a:lnTo>
                    <a:pt x="261" y="90"/>
                  </a:lnTo>
                  <a:cubicBezTo>
                    <a:pt x="253" y="86"/>
                    <a:pt x="240" y="77"/>
                    <a:pt x="216" y="77"/>
                  </a:cubicBezTo>
                  <a:cubicBezTo>
                    <a:pt x="183" y="77"/>
                    <a:pt x="171" y="106"/>
                    <a:pt x="171" y="139"/>
                  </a:cubicBezTo>
                  <a:lnTo>
                    <a:pt x="171" y="187"/>
                  </a:lnTo>
                  <a:lnTo>
                    <a:pt x="261" y="187"/>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6" name="Freeform 845"/>
            <p:cNvSpPr>
              <a:spLocks noChangeArrowheads="1"/>
            </p:cNvSpPr>
            <p:nvPr/>
          </p:nvSpPr>
          <p:spPr bwMode="auto">
            <a:xfrm>
              <a:off x="1553" y="8614"/>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0" y="78"/>
                    <a:pt x="90" y="0"/>
                    <a:pt x="204" y="0"/>
                  </a:cubicBezTo>
                  <a:close/>
                  <a:moveTo>
                    <a:pt x="204" y="326"/>
                  </a:moveTo>
                  <a:cubicBezTo>
                    <a:pt x="281" y="326"/>
                    <a:pt x="301" y="257"/>
                    <a:pt x="301" y="192"/>
                  </a:cubicBezTo>
                  <a:cubicBezTo>
                    <a:pt x="301" y="130"/>
                    <a:pt x="269" y="78"/>
                    <a:pt x="204" y="78"/>
                  </a:cubicBezTo>
                  <a:cubicBezTo>
                    <a:pt x="138"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7" name="Freeform 846"/>
            <p:cNvSpPr>
              <a:spLocks noChangeArrowheads="1"/>
            </p:cNvSpPr>
            <p:nvPr/>
          </p:nvSpPr>
          <p:spPr bwMode="auto">
            <a:xfrm>
              <a:off x="1653" y="8616"/>
              <a:ext cx="90" cy="87"/>
            </a:xfrm>
            <a:custGeom>
              <a:avLst/>
              <a:gdLst>
                <a:gd name="T0" fmla="*/ 0 w 400"/>
                <a:gd name="T1" fmla="*/ 0 h 388"/>
                <a:gd name="T2" fmla="*/ 106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6"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8" name="Freeform 847"/>
            <p:cNvSpPr>
              <a:spLocks noChangeArrowheads="1"/>
            </p:cNvSpPr>
            <p:nvPr/>
          </p:nvSpPr>
          <p:spPr bwMode="auto">
            <a:xfrm>
              <a:off x="1751" y="8615"/>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73 w 364"/>
                <a:gd name="T21" fmla="*/ 159 h 404"/>
                <a:gd name="T22" fmla="*/ 192 w 364"/>
                <a:gd name="T23" fmla="*/ 69 h 404"/>
                <a:gd name="T24" fmla="*/ 102 w 364"/>
                <a:gd name="T25" fmla="*/ 159 h 404"/>
                <a:gd name="T26" fmla="*/ 273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1" y="0"/>
                    <a:pt x="180" y="0"/>
                  </a:cubicBezTo>
                  <a:cubicBezTo>
                    <a:pt x="322" y="0"/>
                    <a:pt x="363" y="98"/>
                    <a:pt x="363" y="232"/>
                  </a:cubicBezTo>
                  <a:lnTo>
                    <a:pt x="94" y="232"/>
                  </a:lnTo>
                  <a:cubicBezTo>
                    <a:pt x="98" y="293"/>
                    <a:pt x="143" y="330"/>
                    <a:pt x="204" y="330"/>
                  </a:cubicBezTo>
                  <a:cubicBezTo>
                    <a:pt x="253" y="330"/>
                    <a:pt x="294" y="314"/>
                    <a:pt x="330" y="289"/>
                  </a:cubicBezTo>
                  <a:lnTo>
                    <a:pt x="330" y="371"/>
                  </a:lnTo>
                  <a:lnTo>
                    <a:pt x="338" y="371"/>
                  </a:lnTo>
                  <a:close/>
                  <a:moveTo>
                    <a:pt x="273" y="159"/>
                  </a:moveTo>
                  <a:cubicBezTo>
                    <a:pt x="269" y="110"/>
                    <a:pt x="249" y="69"/>
                    <a:pt x="192" y="69"/>
                  </a:cubicBezTo>
                  <a:cubicBezTo>
                    <a:pt x="135"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9" name="Freeform 848"/>
            <p:cNvSpPr>
              <a:spLocks noChangeArrowheads="1"/>
            </p:cNvSpPr>
            <p:nvPr/>
          </p:nvSpPr>
          <p:spPr bwMode="auto">
            <a:xfrm>
              <a:off x="1852" y="8614"/>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0" name="Freeform 849"/>
            <p:cNvSpPr>
              <a:spLocks noChangeArrowheads="1"/>
            </p:cNvSpPr>
            <p:nvPr/>
          </p:nvSpPr>
          <p:spPr bwMode="auto">
            <a:xfrm>
              <a:off x="1913" y="861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5" y="155"/>
                    <a:pt x="195" y="155"/>
                  </a:cubicBezTo>
                  <a:lnTo>
                    <a:pt x="252" y="155"/>
                  </a:lnTo>
                  <a:cubicBezTo>
                    <a:pt x="252" y="94"/>
                    <a:pt x="224" y="73"/>
                    <a:pt x="167" y="73"/>
                  </a:cubicBezTo>
                  <a:cubicBezTo>
                    <a:pt x="126" y="73"/>
                    <a:pt x="81" y="90"/>
                    <a:pt x="49" y="114"/>
                  </a:cubicBezTo>
                  <a:lnTo>
                    <a:pt x="41" y="29"/>
                  </a:lnTo>
                  <a:close/>
                  <a:moveTo>
                    <a:pt x="159" y="330"/>
                  </a:moveTo>
                  <a:cubicBezTo>
                    <a:pt x="191" y="330"/>
                    <a:pt x="212" y="318"/>
                    <a:pt x="228" y="297"/>
                  </a:cubicBezTo>
                  <a:cubicBezTo>
                    <a:pt x="244" y="277"/>
                    <a:pt x="248" y="249"/>
                    <a:pt x="248" y="216"/>
                  </a:cubicBezTo>
                  <a:lnTo>
                    <a:pt x="204" y="216"/>
                  </a:lnTo>
                  <a:cubicBezTo>
                    <a:pt x="159" y="216"/>
                    <a:pt x="94" y="224"/>
                    <a:pt x="94" y="281"/>
                  </a:cubicBezTo>
                  <a:cubicBezTo>
                    <a:pt x="98"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1" name="Freeform 850"/>
            <p:cNvSpPr>
              <a:spLocks noChangeArrowheads="1"/>
            </p:cNvSpPr>
            <p:nvPr/>
          </p:nvSpPr>
          <p:spPr bwMode="auto">
            <a:xfrm>
              <a:off x="2013" y="8576"/>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2" name="Freeform 851"/>
            <p:cNvSpPr>
              <a:spLocks noChangeArrowheads="1"/>
            </p:cNvSpPr>
            <p:nvPr/>
          </p:nvSpPr>
          <p:spPr bwMode="auto">
            <a:xfrm>
              <a:off x="2060" y="8576"/>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3" name="Freeform 852"/>
            <p:cNvSpPr>
              <a:spLocks noChangeArrowheads="1"/>
            </p:cNvSpPr>
            <p:nvPr/>
          </p:nvSpPr>
          <p:spPr bwMode="auto">
            <a:xfrm>
              <a:off x="2155" y="8586"/>
              <a:ext cx="66" cy="117"/>
            </a:xfrm>
            <a:custGeom>
              <a:avLst/>
              <a:gdLst>
                <a:gd name="T0" fmla="*/ 4 w 294"/>
                <a:gd name="T1" fmla="*/ 0 h 522"/>
                <a:gd name="T2" fmla="*/ 293 w 294"/>
                <a:gd name="T3" fmla="*/ 0 h 522"/>
                <a:gd name="T4" fmla="*/ 293 w 294"/>
                <a:gd name="T5" fmla="*/ 81 h 522"/>
                <a:gd name="T6" fmla="*/ 106 w 294"/>
                <a:gd name="T7" fmla="*/ 81 h 522"/>
                <a:gd name="T8" fmla="*/ 106 w 294"/>
                <a:gd name="T9" fmla="*/ 212 h 522"/>
                <a:gd name="T10" fmla="*/ 281 w 294"/>
                <a:gd name="T11" fmla="*/ 212 h 522"/>
                <a:gd name="T12" fmla="*/ 281 w 294"/>
                <a:gd name="T13" fmla="*/ 293 h 522"/>
                <a:gd name="T14" fmla="*/ 106 w 294"/>
                <a:gd name="T15" fmla="*/ 293 h 522"/>
                <a:gd name="T16" fmla="*/ 106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1"/>
                  </a:lnTo>
                  <a:lnTo>
                    <a:pt x="106" y="81"/>
                  </a:lnTo>
                  <a:lnTo>
                    <a:pt x="106" y="212"/>
                  </a:lnTo>
                  <a:lnTo>
                    <a:pt x="281" y="212"/>
                  </a:lnTo>
                  <a:lnTo>
                    <a:pt x="281" y="293"/>
                  </a:lnTo>
                  <a:lnTo>
                    <a:pt x="106" y="293"/>
                  </a:lnTo>
                  <a:lnTo>
                    <a:pt x="106"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4" name="Freeform 853"/>
            <p:cNvSpPr>
              <a:spLocks noChangeArrowheads="1"/>
            </p:cNvSpPr>
            <p:nvPr/>
          </p:nvSpPr>
          <p:spPr bwMode="auto">
            <a:xfrm>
              <a:off x="2241" y="8586"/>
              <a:ext cx="70" cy="117"/>
            </a:xfrm>
            <a:custGeom>
              <a:avLst/>
              <a:gdLst>
                <a:gd name="T0" fmla="*/ 0 w 311"/>
                <a:gd name="T1" fmla="*/ 0 h 522"/>
                <a:gd name="T2" fmla="*/ 106 w 311"/>
                <a:gd name="T3" fmla="*/ 0 h 522"/>
                <a:gd name="T4" fmla="*/ 106 w 311"/>
                <a:gd name="T5" fmla="*/ 440 h 522"/>
                <a:gd name="T6" fmla="*/ 310 w 311"/>
                <a:gd name="T7" fmla="*/ 440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40"/>
                  </a:lnTo>
                  <a:lnTo>
                    <a:pt x="310" y="440"/>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5" name="Freeform 854"/>
            <p:cNvSpPr>
              <a:spLocks noChangeArrowheads="1"/>
            </p:cNvSpPr>
            <p:nvPr/>
          </p:nvSpPr>
          <p:spPr bwMode="auto">
            <a:xfrm>
              <a:off x="2323" y="8583"/>
              <a:ext cx="76" cy="122"/>
            </a:xfrm>
            <a:custGeom>
              <a:avLst/>
              <a:gdLst>
                <a:gd name="T0" fmla="*/ 297 w 339"/>
                <a:gd name="T1" fmla="*/ 106 h 542"/>
                <a:gd name="T2" fmla="*/ 191 w 339"/>
                <a:gd name="T3" fmla="*/ 81 h 542"/>
                <a:gd name="T4" fmla="*/ 110 w 339"/>
                <a:gd name="T5" fmla="*/ 154 h 542"/>
                <a:gd name="T6" fmla="*/ 338 w 339"/>
                <a:gd name="T7" fmla="*/ 382 h 542"/>
                <a:gd name="T8" fmla="*/ 142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09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4" y="93"/>
                    <a:pt x="228" y="81"/>
                    <a:pt x="191" y="81"/>
                  </a:cubicBezTo>
                  <a:cubicBezTo>
                    <a:pt x="154" y="81"/>
                    <a:pt x="110" y="97"/>
                    <a:pt x="110" y="154"/>
                  </a:cubicBezTo>
                  <a:cubicBezTo>
                    <a:pt x="110" y="244"/>
                    <a:pt x="338" y="207"/>
                    <a:pt x="338" y="382"/>
                  </a:cubicBezTo>
                  <a:cubicBezTo>
                    <a:pt x="338" y="496"/>
                    <a:pt x="248" y="541"/>
                    <a:pt x="142" y="541"/>
                  </a:cubicBezTo>
                  <a:cubicBezTo>
                    <a:pt x="85" y="541"/>
                    <a:pt x="61" y="533"/>
                    <a:pt x="8" y="521"/>
                  </a:cubicBezTo>
                  <a:lnTo>
                    <a:pt x="16" y="427"/>
                  </a:lnTo>
                  <a:cubicBezTo>
                    <a:pt x="53" y="448"/>
                    <a:pt x="93" y="460"/>
                    <a:pt x="134" y="460"/>
                  </a:cubicBezTo>
                  <a:cubicBezTo>
                    <a:pt x="175" y="460"/>
                    <a:pt x="228" y="439"/>
                    <a:pt x="228" y="391"/>
                  </a:cubicBezTo>
                  <a:cubicBezTo>
                    <a:pt x="228" y="293"/>
                    <a:pt x="0" y="334"/>
                    <a:pt x="0" y="159"/>
                  </a:cubicBezTo>
                  <a:cubicBezTo>
                    <a:pt x="0" y="40"/>
                    <a:pt x="89" y="0"/>
                    <a:pt x="183" y="0"/>
                  </a:cubicBezTo>
                  <a:cubicBezTo>
                    <a:pt x="228" y="0"/>
                    <a:pt x="269"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6" name="Freeform 855"/>
            <p:cNvSpPr>
              <a:spLocks noChangeArrowheads="1"/>
            </p:cNvSpPr>
            <p:nvPr/>
          </p:nvSpPr>
          <p:spPr bwMode="auto">
            <a:xfrm>
              <a:off x="2456" y="8616"/>
              <a:ext cx="90" cy="87"/>
            </a:xfrm>
            <a:custGeom>
              <a:avLst/>
              <a:gdLst>
                <a:gd name="T0" fmla="*/ 0 w 400"/>
                <a:gd name="T1" fmla="*/ 0 h 388"/>
                <a:gd name="T2" fmla="*/ 106 w 400"/>
                <a:gd name="T3" fmla="*/ 0 h 388"/>
                <a:gd name="T4" fmla="*/ 204 w 400"/>
                <a:gd name="T5" fmla="*/ 281 h 388"/>
                <a:gd name="T6" fmla="*/ 204 w 400"/>
                <a:gd name="T7" fmla="*/ 281 h 388"/>
                <a:gd name="T8" fmla="*/ 297 w 400"/>
                <a:gd name="T9" fmla="*/ 0 h 388"/>
                <a:gd name="T10" fmla="*/ 399 w 400"/>
                <a:gd name="T11" fmla="*/ 0 h 388"/>
                <a:gd name="T12" fmla="*/ 257 w 400"/>
                <a:gd name="T13" fmla="*/ 387 h 388"/>
                <a:gd name="T14" fmla="*/ 143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6" y="0"/>
                  </a:lnTo>
                  <a:lnTo>
                    <a:pt x="204" y="281"/>
                  </a:lnTo>
                  <a:lnTo>
                    <a:pt x="204" y="281"/>
                  </a:lnTo>
                  <a:lnTo>
                    <a:pt x="297" y="0"/>
                  </a:lnTo>
                  <a:lnTo>
                    <a:pt x="399" y="0"/>
                  </a:lnTo>
                  <a:lnTo>
                    <a:pt x="257" y="387"/>
                  </a:lnTo>
                  <a:lnTo>
                    <a:pt x="143"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7" name="Freeform 856"/>
            <p:cNvSpPr>
              <a:spLocks noChangeArrowheads="1"/>
            </p:cNvSpPr>
            <p:nvPr/>
          </p:nvSpPr>
          <p:spPr bwMode="auto">
            <a:xfrm>
              <a:off x="2555" y="861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5" y="155"/>
                    <a:pt x="195" y="155"/>
                  </a:cubicBezTo>
                  <a:lnTo>
                    <a:pt x="252" y="155"/>
                  </a:lnTo>
                  <a:cubicBezTo>
                    <a:pt x="252" y="94"/>
                    <a:pt x="224" y="73"/>
                    <a:pt x="167" y="73"/>
                  </a:cubicBezTo>
                  <a:cubicBezTo>
                    <a:pt x="126" y="73"/>
                    <a:pt x="81" y="90"/>
                    <a:pt x="49" y="114"/>
                  </a:cubicBezTo>
                  <a:lnTo>
                    <a:pt x="41" y="29"/>
                  </a:lnTo>
                  <a:close/>
                  <a:moveTo>
                    <a:pt x="159" y="330"/>
                  </a:moveTo>
                  <a:cubicBezTo>
                    <a:pt x="191" y="330"/>
                    <a:pt x="212" y="318"/>
                    <a:pt x="228" y="297"/>
                  </a:cubicBezTo>
                  <a:cubicBezTo>
                    <a:pt x="244" y="277"/>
                    <a:pt x="248" y="249"/>
                    <a:pt x="248" y="216"/>
                  </a:cubicBezTo>
                  <a:lnTo>
                    <a:pt x="203" y="216"/>
                  </a:lnTo>
                  <a:cubicBezTo>
                    <a:pt x="159" y="216"/>
                    <a:pt x="93" y="224"/>
                    <a:pt x="93" y="281"/>
                  </a:cubicBezTo>
                  <a:cubicBezTo>
                    <a:pt x="93"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8" name="Freeform 857"/>
            <p:cNvSpPr>
              <a:spLocks noChangeArrowheads="1"/>
            </p:cNvSpPr>
            <p:nvPr/>
          </p:nvSpPr>
          <p:spPr bwMode="auto">
            <a:xfrm>
              <a:off x="2648" y="8615"/>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1 w 294"/>
                <a:gd name="T13" fmla="*/ 403 h 404"/>
                <a:gd name="T14" fmla="*/ 0 w 294"/>
                <a:gd name="T15" fmla="*/ 200 h 404"/>
                <a:gd name="T16" fmla="*/ 187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0" y="78"/>
                    <a:pt x="208" y="78"/>
                  </a:cubicBezTo>
                  <a:cubicBezTo>
                    <a:pt x="147" y="78"/>
                    <a:pt x="106" y="126"/>
                    <a:pt x="106" y="200"/>
                  </a:cubicBezTo>
                  <a:cubicBezTo>
                    <a:pt x="106" y="269"/>
                    <a:pt x="139" y="326"/>
                    <a:pt x="212" y="326"/>
                  </a:cubicBezTo>
                  <a:cubicBezTo>
                    <a:pt x="240" y="326"/>
                    <a:pt x="273" y="314"/>
                    <a:pt x="289" y="310"/>
                  </a:cubicBezTo>
                  <a:lnTo>
                    <a:pt x="293" y="391"/>
                  </a:lnTo>
                  <a:cubicBezTo>
                    <a:pt x="265" y="399"/>
                    <a:pt x="232" y="403"/>
                    <a:pt x="191" y="403"/>
                  </a:cubicBezTo>
                  <a:cubicBezTo>
                    <a:pt x="65" y="403"/>
                    <a:pt x="0" y="318"/>
                    <a:pt x="0" y="200"/>
                  </a:cubicBezTo>
                  <a:cubicBezTo>
                    <a:pt x="0" y="90"/>
                    <a:pt x="65" y="0"/>
                    <a:pt x="187"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9" name="Freeform 858"/>
            <p:cNvSpPr>
              <a:spLocks noChangeArrowheads="1"/>
            </p:cNvSpPr>
            <p:nvPr/>
          </p:nvSpPr>
          <p:spPr bwMode="auto">
            <a:xfrm>
              <a:off x="2725" y="861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1" y="159"/>
                    <a:pt x="155" y="155"/>
                    <a:pt x="195" y="155"/>
                  </a:cubicBezTo>
                  <a:lnTo>
                    <a:pt x="252" y="155"/>
                  </a:lnTo>
                  <a:cubicBezTo>
                    <a:pt x="252" y="94"/>
                    <a:pt x="224" y="73"/>
                    <a:pt x="167" y="73"/>
                  </a:cubicBezTo>
                  <a:cubicBezTo>
                    <a:pt x="126" y="73"/>
                    <a:pt x="81" y="90"/>
                    <a:pt x="49" y="114"/>
                  </a:cubicBezTo>
                  <a:lnTo>
                    <a:pt x="41" y="29"/>
                  </a:lnTo>
                  <a:close/>
                  <a:moveTo>
                    <a:pt x="159" y="330"/>
                  </a:moveTo>
                  <a:cubicBezTo>
                    <a:pt x="191" y="330"/>
                    <a:pt x="212" y="318"/>
                    <a:pt x="228" y="297"/>
                  </a:cubicBezTo>
                  <a:cubicBezTo>
                    <a:pt x="244" y="277"/>
                    <a:pt x="248" y="249"/>
                    <a:pt x="248" y="216"/>
                  </a:cubicBezTo>
                  <a:lnTo>
                    <a:pt x="204" y="216"/>
                  </a:lnTo>
                  <a:cubicBezTo>
                    <a:pt x="159" y="216"/>
                    <a:pt x="94" y="224"/>
                    <a:pt x="94" y="281"/>
                  </a:cubicBezTo>
                  <a:cubicBezTo>
                    <a:pt x="94"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0" name="Freeform 859"/>
            <p:cNvSpPr>
              <a:spLocks noChangeArrowheads="1"/>
            </p:cNvSpPr>
            <p:nvPr/>
          </p:nvSpPr>
          <p:spPr bwMode="auto">
            <a:xfrm>
              <a:off x="2825" y="8614"/>
              <a:ext cx="79" cy="89"/>
            </a:xfrm>
            <a:custGeom>
              <a:avLst/>
              <a:gdLst>
                <a:gd name="T0" fmla="*/ 0 w 351"/>
                <a:gd name="T1" fmla="*/ 8 h 396"/>
                <a:gd name="T2" fmla="*/ 93 w 351"/>
                <a:gd name="T3" fmla="*/ 8 h 396"/>
                <a:gd name="T4" fmla="*/ 93 w 351"/>
                <a:gd name="T5" fmla="*/ 61 h 396"/>
                <a:gd name="T6" fmla="*/ 93 w 351"/>
                <a:gd name="T7" fmla="*/ 61 h 396"/>
                <a:gd name="T8" fmla="*/ 220 w 351"/>
                <a:gd name="T9" fmla="*/ 0 h 396"/>
                <a:gd name="T10" fmla="*/ 350 w 351"/>
                <a:gd name="T11" fmla="*/ 151 h 396"/>
                <a:gd name="T12" fmla="*/ 350 w 351"/>
                <a:gd name="T13" fmla="*/ 395 h 396"/>
                <a:gd name="T14" fmla="*/ 248 w 351"/>
                <a:gd name="T15" fmla="*/ 395 h 396"/>
                <a:gd name="T16" fmla="*/ 248 w 351"/>
                <a:gd name="T17" fmla="*/ 187 h 396"/>
                <a:gd name="T18" fmla="*/ 183 w 351"/>
                <a:gd name="T19" fmla="*/ 78 h 396"/>
                <a:gd name="T20" fmla="*/ 93 w 351"/>
                <a:gd name="T21" fmla="*/ 204 h 396"/>
                <a:gd name="T22" fmla="*/ 93 w 351"/>
                <a:gd name="T23" fmla="*/ 391 h 396"/>
                <a:gd name="T24" fmla="*/ 0 w 351"/>
                <a:gd name="T25" fmla="*/ 391 h 396"/>
                <a:gd name="T26" fmla="*/ 0 w 351"/>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96">
                  <a:moveTo>
                    <a:pt x="0" y="8"/>
                  </a:moveTo>
                  <a:lnTo>
                    <a:pt x="93" y="8"/>
                  </a:lnTo>
                  <a:lnTo>
                    <a:pt x="93" y="61"/>
                  </a:lnTo>
                  <a:lnTo>
                    <a:pt x="93" y="61"/>
                  </a:lnTo>
                  <a:cubicBezTo>
                    <a:pt x="126" y="16"/>
                    <a:pt x="167" y="0"/>
                    <a:pt x="220" y="0"/>
                  </a:cubicBezTo>
                  <a:cubicBezTo>
                    <a:pt x="309" y="0"/>
                    <a:pt x="350" y="65"/>
                    <a:pt x="350" y="151"/>
                  </a:cubicBezTo>
                  <a:lnTo>
                    <a:pt x="350" y="395"/>
                  </a:lnTo>
                  <a:lnTo>
                    <a:pt x="248" y="395"/>
                  </a:lnTo>
                  <a:lnTo>
                    <a:pt x="248" y="187"/>
                  </a:lnTo>
                  <a:cubicBezTo>
                    <a:pt x="248" y="139"/>
                    <a:pt x="248" y="78"/>
                    <a:pt x="183" y="78"/>
                  </a:cubicBezTo>
                  <a:cubicBezTo>
                    <a:pt x="110" y="78"/>
                    <a:pt x="93" y="155"/>
                    <a:pt x="93" y="204"/>
                  </a:cubicBezTo>
                  <a:lnTo>
                    <a:pt x="93"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1" name="Freeform 860"/>
            <p:cNvSpPr>
              <a:spLocks noChangeArrowheads="1"/>
            </p:cNvSpPr>
            <p:nvPr/>
          </p:nvSpPr>
          <p:spPr bwMode="auto">
            <a:xfrm>
              <a:off x="2923" y="8615"/>
              <a:ext cx="66" cy="91"/>
            </a:xfrm>
            <a:custGeom>
              <a:avLst/>
              <a:gdLst>
                <a:gd name="T0" fmla="*/ 277 w 295"/>
                <a:gd name="T1" fmla="*/ 90 h 404"/>
                <a:gd name="T2" fmla="*/ 208 w 295"/>
                <a:gd name="T3" fmla="*/ 78 h 404"/>
                <a:gd name="T4" fmla="*/ 106 w 295"/>
                <a:gd name="T5" fmla="*/ 200 h 404"/>
                <a:gd name="T6" fmla="*/ 212 w 295"/>
                <a:gd name="T7" fmla="*/ 326 h 404"/>
                <a:gd name="T8" fmla="*/ 289 w 295"/>
                <a:gd name="T9" fmla="*/ 310 h 404"/>
                <a:gd name="T10" fmla="*/ 294 w 295"/>
                <a:gd name="T11" fmla="*/ 391 h 404"/>
                <a:gd name="T12" fmla="*/ 192 w 295"/>
                <a:gd name="T13" fmla="*/ 403 h 404"/>
                <a:gd name="T14" fmla="*/ 0 w 295"/>
                <a:gd name="T15" fmla="*/ 200 h 404"/>
                <a:gd name="T16" fmla="*/ 188 w 295"/>
                <a:gd name="T17" fmla="*/ 0 h 404"/>
                <a:gd name="T18" fmla="*/ 285 w 295"/>
                <a:gd name="T19" fmla="*/ 12 h 404"/>
                <a:gd name="T20" fmla="*/ 277 w 295"/>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404">
                  <a:moveTo>
                    <a:pt x="277" y="90"/>
                  </a:moveTo>
                  <a:cubicBezTo>
                    <a:pt x="261" y="82"/>
                    <a:pt x="241" y="78"/>
                    <a:pt x="208" y="78"/>
                  </a:cubicBezTo>
                  <a:cubicBezTo>
                    <a:pt x="147" y="78"/>
                    <a:pt x="106" y="126"/>
                    <a:pt x="106" y="200"/>
                  </a:cubicBezTo>
                  <a:cubicBezTo>
                    <a:pt x="106" y="269"/>
                    <a:pt x="139" y="326"/>
                    <a:pt x="212" y="326"/>
                  </a:cubicBezTo>
                  <a:cubicBezTo>
                    <a:pt x="241" y="326"/>
                    <a:pt x="273" y="314"/>
                    <a:pt x="289" y="310"/>
                  </a:cubicBezTo>
                  <a:lnTo>
                    <a:pt x="294" y="391"/>
                  </a:lnTo>
                  <a:cubicBezTo>
                    <a:pt x="265" y="399"/>
                    <a:pt x="232" y="403"/>
                    <a:pt x="192" y="403"/>
                  </a:cubicBezTo>
                  <a:cubicBezTo>
                    <a:pt x="66" y="403"/>
                    <a:pt x="0" y="318"/>
                    <a:pt x="0" y="200"/>
                  </a:cubicBezTo>
                  <a:cubicBezTo>
                    <a:pt x="0" y="90"/>
                    <a:pt x="66"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2" name="Freeform 861"/>
            <p:cNvSpPr>
              <a:spLocks noChangeArrowheads="1"/>
            </p:cNvSpPr>
            <p:nvPr/>
          </p:nvSpPr>
          <p:spPr bwMode="auto">
            <a:xfrm>
              <a:off x="2996" y="8616"/>
              <a:ext cx="89" cy="125"/>
            </a:xfrm>
            <a:custGeom>
              <a:avLst/>
              <a:gdLst>
                <a:gd name="T0" fmla="*/ 200 w 396"/>
                <a:gd name="T1" fmla="*/ 281 h 555"/>
                <a:gd name="T2" fmla="*/ 200 w 396"/>
                <a:gd name="T3" fmla="*/ 281 h 555"/>
                <a:gd name="T4" fmla="*/ 293 w 396"/>
                <a:gd name="T5" fmla="*/ 0 h 555"/>
                <a:gd name="T6" fmla="*/ 395 w 396"/>
                <a:gd name="T7" fmla="*/ 0 h 555"/>
                <a:gd name="T8" fmla="*/ 248 w 396"/>
                <a:gd name="T9" fmla="*/ 383 h 555"/>
                <a:gd name="T10" fmla="*/ 90 w 396"/>
                <a:gd name="T11" fmla="*/ 554 h 555"/>
                <a:gd name="T12" fmla="*/ 20 w 396"/>
                <a:gd name="T13" fmla="*/ 542 h 555"/>
                <a:gd name="T14" fmla="*/ 29 w 396"/>
                <a:gd name="T15" fmla="*/ 469 h 555"/>
                <a:gd name="T16" fmla="*/ 81 w 396"/>
                <a:gd name="T17" fmla="*/ 477 h 555"/>
                <a:gd name="T18" fmla="*/ 147 w 396"/>
                <a:gd name="T19" fmla="*/ 407 h 555"/>
                <a:gd name="T20" fmla="*/ 0 w 396"/>
                <a:gd name="T21" fmla="*/ 0 h 555"/>
                <a:gd name="T22" fmla="*/ 110 w 396"/>
                <a:gd name="T23" fmla="*/ 0 h 555"/>
                <a:gd name="T24" fmla="*/ 200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200" y="281"/>
                  </a:moveTo>
                  <a:lnTo>
                    <a:pt x="200" y="281"/>
                  </a:lnTo>
                  <a:lnTo>
                    <a:pt x="293" y="0"/>
                  </a:lnTo>
                  <a:lnTo>
                    <a:pt x="395" y="0"/>
                  </a:lnTo>
                  <a:lnTo>
                    <a:pt x="248" y="383"/>
                  </a:lnTo>
                  <a:cubicBezTo>
                    <a:pt x="216" y="469"/>
                    <a:pt x="191" y="554"/>
                    <a:pt x="90" y="554"/>
                  </a:cubicBezTo>
                  <a:cubicBezTo>
                    <a:pt x="65" y="554"/>
                    <a:pt x="41" y="550"/>
                    <a:pt x="20" y="542"/>
                  </a:cubicBezTo>
                  <a:lnTo>
                    <a:pt x="29" y="469"/>
                  </a:lnTo>
                  <a:cubicBezTo>
                    <a:pt x="41" y="473"/>
                    <a:pt x="57" y="477"/>
                    <a:pt x="81" y="477"/>
                  </a:cubicBezTo>
                  <a:cubicBezTo>
                    <a:pt x="122" y="477"/>
                    <a:pt x="147" y="448"/>
                    <a:pt x="147" y="407"/>
                  </a:cubicBezTo>
                  <a:lnTo>
                    <a:pt x="0" y="0"/>
                  </a:lnTo>
                  <a:lnTo>
                    <a:pt x="110" y="0"/>
                  </a:lnTo>
                  <a:lnTo>
                    <a:pt x="200"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655700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F43A35-E01E-1148-AC05-7FE5F61661AE}"/>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Organizational Characteristics</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mage showing the Tennessee state characteristics. In the state of Tennessee, 17% of services are provided in the West region, 48% in the Middle region, and 35% in the East region. Services are provided in 3,451service sites in 58 organizations, including 59% family or individual homes, 20% agency or facility sites, 17% job sites, and 4% other sites. 7,267 people received services. 7,333 DSPs, 629 FLSs, 344 managers, 716 administrative, and 1,267 other employees than those previously listed were employed. ">
            <a:extLst>
              <a:ext uri="{FF2B5EF4-FFF2-40B4-BE49-F238E27FC236}">
                <a16:creationId xmlns:a16="http://schemas.microsoft.com/office/drawing/2014/main" id="{527D3597-C8B1-42E2-B221-70852F9A507B}"/>
              </a:ext>
            </a:extLst>
          </p:cNvPr>
          <p:cNvPicPr>
            <a:picLocks noChangeAspect="1"/>
          </p:cNvPicPr>
          <p:nvPr/>
        </p:nvPicPr>
        <p:blipFill rotWithShape="1">
          <a:blip r:embed="rId3"/>
          <a:srcRect l="18125" t="25577" r="12500" b="16154"/>
          <a:stretch/>
        </p:blipFill>
        <p:spPr>
          <a:xfrm>
            <a:off x="444500" y="1504950"/>
            <a:ext cx="11277600" cy="5130800"/>
          </a:xfrm>
          <a:prstGeom prst="rect">
            <a:avLst/>
          </a:prstGeom>
        </p:spPr>
      </p:pic>
    </p:spTree>
    <p:extLst>
      <p:ext uri="{BB962C8B-B14F-4D97-AF65-F5344CB8AC3E}">
        <p14:creationId xmlns:p14="http://schemas.microsoft.com/office/powerpoint/2010/main" val="4143249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Direct Support Professionals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next section</a:t>
            </a:r>
          </a:p>
        </p:txBody>
      </p:sp>
      <p:sp>
        <p:nvSpPr>
          <p:cNvPr id="3" name="Text Placeholder 2"/>
          <p:cNvSpPr>
            <a:spLocks noGrp="1"/>
          </p:cNvSpPr>
          <p:nvPr>
            <p:ph type="body" idx="1"/>
          </p:nvPr>
        </p:nvSpPr>
        <p:spPr/>
        <p:txBody>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Employment</a:t>
            </a:r>
          </a:p>
        </p:txBody>
      </p:sp>
    </p:spTree>
    <p:extLst>
      <p:ext uri="{BB962C8B-B14F-4D97-AF65-F5344CB8AC3E}">
        <p14:creationId xmlns:p14="http://schemas.microsoft.com/office/powerpoint/2010/main" val="598140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51" y="355600"/>
            <a:ext cx="10955574" cy="1325563"/>
          </a:xfrm>
        </p:spPr>
        <p:txBody>
          <a:bodyPr>
            <a:norm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Defining Roles of DSPs vs Frontline Supervisors</a:t>
            </a:r>
          </a:p>
        </p:txBody>
      </p:sp>
      <p:graphicFrame>
        <p:nvGraphicFramePr>
          <p:cNvPr id="5" name="Content Placeholder 2" descr="DSP = they work 50% or more of their time doing DSP tasks such as personal care, home care, or community integration">
            <a:extLst>
              <a:ext uri="{FF2B5EF4-FFF2-40B4-BE49-F238E27FC236}">
                <a16:creationId xmlns:a16="http://schemas.microsoft.com/office/drawing/2014/main" id="{2FB583F0-2463-5947-A393-4F43691854F5}"/>
              </a:ext>
            </a:extLst>
          </p:cNvPr>
          <p:cNvGraphicFramePr>
            <a:graphicFrameLocks noGrp="1"/>
          </p:cNvGraphicFramePr>
          <p:nvPr>
            <p:ph idx="1"/>
            <p:extLst>
              <p:ext uri="{D42A27DB-BD31-4B8C-83A1-F6EECF244321}">
                <p14:modId xmlns:p14="http://schemas.microsoft.com/office/powerpoint/2010/main" val="2749853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1984B1FC-7A0B-49A6-9A84-A75F47696361}"/>
              </a:ext>
              <a:ext uri="{C183D7F6-B498-43B3-948B-1728B52AA6E4}">
                <adec:decorative xmlns:adec="http://schemas.microsoft.com/office/drawing/2017/decorative" val="1"/>
              </a:ext>
            </a:extLst>
          </p:cNvPr>
          <p:cNvSpPr/>
          <p:nvPr/>
        </p:nvSpPr>
        <p:spPr>
          <a:xfrm>
            <a:off x="1592861" y="1721709"/>
            <a:ext cx="8949128" cy="2279585"/>
          </a:xfrm>
          <a:prstGeom prst="rect">
            <a:avLst/>
          </a:prstGeom>
          <a:noFill/>
          <a:ln w="50800">
            <a:solidFill>
              <a:srgbClr val="FFC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6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A8D703-4177-9642-B6DC-FBDE7947A396}"/>
              </a:ext>
            </a:extLst>
          </p:cNvPr>
          <p:cNvSpPr txBox="1">
            <a:spLocks noGrp="1"/>
          </p:cNvSpPr>
          <p:nvPr>
            <p:ph type="title" idx="4294967295"/>
          </p:nvPr>
        </p:nvSpPr>
        <p:spPr>
          <a:xfrm>
            <a:off x="378261" y="388008"/>
            <a:ext cx="10515600" cy="7326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DSPs Employed – State</a:t>
            </a:r>
            <a:endParaRPr kumimoji="0" lang="en-US" sz="44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C183D7F6-B498-43B3-948B-1728B52AA6E4}">
                <adec:decorative xmlns:adec="http://schemas.microsoft.com/office/drawing/2017/decorative" val="1"/>
              </a:ext>
            </a:extLst>
          </p:cNvPr>
          <p:cNvSpPr/>
          <p:nvPr/>
        </p:nvSpPr>
        <p:spPr>
          <a:xfrm>
            <a:off x="604866" y="2497873"/>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mage showing employment of DSPs in the state of Tennessee. Of the 50organizationswho responded to employment types of DSPs, 4% were on call or temporary employees, 30% were part-time, and66% were full-time. 62% of DSPs worked across more than one service type. Service types may include ECF Choices, DIDD Waiver, Vocational Rehabilitation, and CHOICES (non-ECF Choices). ">
            <a:extLst>
              <a:ext uri="{FF2B5EF4-FFF2-40B4-BE49-F238E27FC236}">
                <a16:creationId xmlns:a16="http://schemas.microsoft.com/office/drawing/2014/main" id="{DC1C970B-3A59-471A-A96B-9677984D84F9}"/>
              </a:ext>
            </a:extLst>
          </p:cNvPr>
          <p:cNvPicPr>
            <a:picLocks noChangeAspect="1"/>
          </p:cNvPicPr>
          <p:nvPr/>
        </p:nvPicPr>
        <p:blipFill rotWithShape="1">
          <a:blip r:embed="rId3"/>
          <a:srcRect l="12596" t="26273" r="13186" b="26154"/>
          <a:stretch/>
        </p:blipFill>
        <p:spPr>
          <a:xfrm>
            <a:off x="188685" y="1640114"/>
            <a:ext cx="11814629" cy="4102100"/>
          </a:xfrm>
          <a:prstGeom prst="rect">
            <a:avLst/>
          </a:prstGeom>
        </p:spPr>
      </p:pic>
      <p:sp>
        <p:nvSpPr>
          <p:cNvPr id="13" name="Rectangle 12">
            <a:extLst>
              <a:ext uri="{C183D7F6-B498-43B3-948B-1728B52AA6E4}">
                <adec:decorative xmlns:adec="http://schemas.microsoft.com/office/drawing/2017/decorative" val="1"/>
              </a:ext>
            </a:extLst>
          </p:cNvPr>
          <p:cNvSpPr/>
          <p:nvPr/>
        </p:nvSpPr>
        <p:spPr>
          <a:xfrm>
            <a:off x="502120" y="2584957"/>
            <a:ext cx="1226607"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C183D7F6-B498-43B3-948B-1728B52AA6E4}">
                <adec:decorative xmlns:adec="http://schemas.microsoft.com/office/drawing/2017/decorative" val="1"/>
              </a:ext>
            </a:extLst>
          </p:cNvPr>
          <p:cNvSpPr/>
          <p:nvPr/>
        </p:nvSpPr>
        <p:spPr>
          <a:xfrm>
            <a:off x="3631094" y="2657527"/>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C183D7F6-B498-43B3-948B-1728B52AA6E4}">
                <adec:decorative xmlns:adec="http://schemas.microsoft.com/office/drawing/2017/decorative" val="1"/>
              </a:ext>
            </a:extLst>
          </p:cNvPr>
          <p:cNvSpPr/>
          <p:nvPr/>
        </p:nvSpPr>
        <p:spPr>
          <a:xfrm>
            <a:off x="10618090" y="2643015"/>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00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50" fill="hold"/>
                                        <p:tgtEl>
                                          <p:spTgt spid="13"/>
                                        </p:tgtEl>
                                        <p:attrNameLst>
                                          <p:attrName>ppt_x</p:attrName>
                                        </p:attrNameLst>
                                      </p:cBhvr>
                                      <p:tavLst>
                                        <p:tav tm="0">
                                          <p:val>
                                            <p:strVal val="#ppt_x"/>
                                          </p:val>
                                        </p:tav>
                                        <p:tav tm="100000">
                                          <p:val>
                                            <p:strVal val="#ppt_x"/>
                                          </p:val>
                                        </p:tav>
                                      </p:tavLst>
                                    </p:anim>
                                    <p:anim calcmode="lin" valueType="num">
                                      <p:cBhvr additive="base">
                                        <p:cTn id="14"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50" fill="hold"/>
                                        <p:tgtEl>
                                          <p:spTgt spid="14"/>
                                        </p:tgtEl>
                                        <p:attrNameLst>
                                          <p:attrName>ppt_x</p:attrName>
                                        </p:attrNameLst>
                                      </p:cBhvr>
                                      <p:tavLst>
                                        <p:tav tm="0">
                                          <p:val>
                                            <p:strVal val="#ppt_x"/>
                                          </p:val>
                                        </p:tav>
                                        <p:tav tm="100000">
                                          <p:val>
                                            <p:strVal val="#ppt_x"/>
                                          </p:val>
                                        </p:tav>
                                      </p:tavLst>
                                    </p:anim>
                                    <p:anim calcmode="lin" valueType="num">
                                      <p:cBhvr additive="base">
                                        <p:cTn id="20"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250" fill="hold"/>
                                        <p:tgtEl>
                                          <p:spTgt spid="15"/>
                                        </p:tgtEl>
                                        <p:attrNameLst>
                                          <p:attrName>ppt_x</p:attrName>
                                        </p:attrNameLst>
                                      </p:cBhvr>
                                      <p:tavLst>
                                        <p:tav tm="0">
                                          <p:val>
                                            <p:strVal val="#ppt_x"/>
                                          </p:val>
                                        </p:tav>
                                        <p:tav tm="100000">
                                          <p:val>
                                            <p:strVal val="#ppt_x"/>
                                          </p:val>
                                        </p:tav>
                                      </p:tavLst>
                                    </p:anim>
                                    <p:anim calcmode="lin" valueType="num">
                                      <p:cBhvr additive="base">
                                        <p:cTn id="26"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7F215-7291-6142-BD5C-4CBEC2E7B25F}"/>
              </a:ext>
            </a:extLst>
          </p:cNvPr>
          <p:cNvSpPr>
            <a:spLocks noGrp="1"/>
          </p:cNvSpPr>
          <p:nvPr>
            <p:ph type="title"/>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Projected Growth of Workforce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2016-2026 (BLS)</a:t>
            </a:r>
          </a:p>
        </p:txBody>
      </p:sp>
      <p:pic>
        <p:nvPicPr>
          <p:cNvPr id="7" name="Picture 6" descr="PHI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0038" y="606559"/>
            <a:ext cx="2725129" cy="67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13" name="Content Placeholder 6" descr="image of projected growth from 2016 to 2026&#10; homecare 52% growth&#10;Nursing Homes 1 %&#10;Other industries 16%&#10;Total 30%">
            <a:extLst>
              <a:ext uri="{FF2B5EF4-FFF2-40B4-BE49-F238E27FC236}">
                <a16:creationId xmlns:a16="http://schemas.microsoft.com/office/drawing/2014/main" id="{4E67B3E8-613B-0D45-853F-8552D4A6722A}"/>
              </a:ext>
            </a:extLst>
          </p:cNvPr>
          <p:cNvGraphicFramePr>
            <a:graphicFrameLocks/>
          </p:cNvGraphicFramePr>
          <p:nvPr>
            <p:extLst>
              <p:ext uri="{D42A27DB-BD31-4B8C-83A1-F6EECF244321}">
                <p14:modId xmlns:p14="http://schemas.microsoft.com/office/powerpoint/2010/main" val="4014847423"/>
              </p:ext>
            </p:extLst>
          </p:nvPr>
        </p:nvGraphicFramePr>
        <p:xfrm>
          <a:off x="1352549" y="1752601"/>
          <a:ext cx="9576707" cy="449580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5C77AD84-82E4-7848-9863-F5749FC804C4}"/>
              </a:ext>
            </a:extLst>
          </p:cNvPr>
          <p:cNvSpPr/>
          <p:nvPr/>
        </p:nvSpPr>
        <p:spPr>
          <a:xfrm>
            <a:off x="8732907" y="2547857"/>
            <a:ext cx="2107918" cy="646331"/>
          </a:xfrm>
          <a:prstGeom prst="rect">
            <a:avLst/>
          </a:prstGeom>
        </p:spPr>
        <p:txBody>
          <a:bodyPr wrap="square">
            <a:spAutoFit/>
          </a:bodyPr>
          <a:lstStyle/>
          <a:p>
            <a:r>
              <a:rPr lang="en-US" b="1" dirty="0">
                <a:solidFill>
                  <a:srgbClr val="00B1AB"/>
                </a:solidFill>
              </a:rPr>
              <a:t>Percent change from 2016-2026</a:t>
            </a:r>
          </a:p>
        </p:txBody>
      </p:sp>
      <p:sp>
        <p:nvSpPr>
          <p:cNvPr id="8" name="TextBox 7">
            <a:extLst>
              <a:ext uri="{FF2B5EF4-FFF2-40B4-BE49-F238E27FC236}">
                <a16:creationId xmlns:a16="http://schemas.microsoft.com/office/drawing/2014/main" id="{FF6586C4-FBC0-C249-A5AF-82AF7B09AB4B}"/>
              </a:ext>
            </a:extLst>
          </p:cNvPr>
          <p:cNvSpPr txBox="1"/>
          <p:nvPr/>
        </p:nvSpPr>
        <p:spPr>
          <a:xfrm>
            <a:off x="6197602" y="6153454"/>
            <a:ext cx="4279899" cy="461665"/>
          </a:xfrm>
          <a:prstGeom prst="rect">
            <a:avLst/>
          </a:prstGeom>
          <a:noFill/>
        </p:spPr>
        <p:txBody>
          <a:bodyPr wrap="square" rtlCol="0">
            <a:spAutoFit/>
          </a:bodyPr>
          <a:lstStyle/>
          <a:p>
            <a:r>
              <a:rPr lang="en-US" sz="1200" dirty="0">
                <a:solidFill>
                  <a:prstClr val="black"/>
                </a:solidFill>
                <a:latin typeface="Calibri"/>
              </a:rPr>
              <a:t> </a:t>
            </a:r>
          </a:p>
          <a:p>
            <a:r>
              <a:rPr lang="en-US" sz="1200" dirty="0">
                <a:solidFill>
                  <a:prstClr val="black"/>
                </a:solidFill>
                <a:latin typeface="Calibri"/>
                <a:hlinkClick r:id="rId5"/>
              </a:rPr>
              <a:t>PHI. “Workforce Data Center.” Last modified December 17, 2018</a:t>
            </a:r>
            <a:r>
              <a:rPr lang="en-US" sz="1200" dirty="0">
                <a:solidFill>
                  <a:prstClr val="black"/>
                </a:solidFill>
                <a:latin typeface="Calibri"/>
              </a:rPr>
              <a:t>.</a:t>
            </a:r>
          </a:p>
        </p:txBody>
      </p:sp>
    </p:spTree>
    <p:extLst>
      <p:ext uri="{BB962C8B-B14F-4D97-AF65-F5344CB8AC3E}">
        <p14:creationId xmlns:p14="http://schemas.microsoft.com/office/powerpoint/2010/main" val="3747904706"/>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11F38-923F-48F6-BCCF-BA949CDF23A6}"/>
              </a:ext>
            </a:extLst>
          </p:cNvPr>
          <p:cNvSpPr>
            <a:spLocks noGrp="1"/>
          </p:cNvSpPr>
          <p:nvPr>
            <p:ph type="title" idx="4294967295"/>
          </p:nvPr>
        </p:nvSpPr>
        <p:spPr>
          <a:xfrm>
            <a:off x="538843" y="165781"/>
            <a:ext cx="11114314" cy="1238478"/>
          </a:xfrm>
        </p:spPr>
        <p:txBody>
          <a:bodyPr vert="horz" lIns="91440" tIns="45720" rIns="91440" bIns="45720" rtlCol="0" anchor="b">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Tennessee: Occupational Growth Projections, 2014-2024</a:t>
            </a:r>
          </a:p>
        </p:txBody>
      </p:sp>
      <p:pic>
        <p:nvPicPr>
          <p:cNvPr id="2" name="Picture 1" descr="Tennessee: Occupational Growth Projects 2014 -2014&#10;Personal Care Aids 37%&#10;Home Health Aids 47%&#10;Nursing assistants 31%&#10;All Direct Care Workers 31%&#10;all occupations 13%"/>
          <p:cNvPicPr>
            <a:picLocks noChangeAspect="1"/>
          </p:cNvPicPr>
          <p:nvPr/>
        </p:nvPicPr>
        <p:blipFill rotWithShape="1">
          <a:blip r:embed="rId3"/>
          <a:srcRect t="21904"/>
          <a:stretch/>
        </p:blipFill>
        <p:spPr>
          <a:xfrm>
            <a:off x="1199072" y="1502228"/>
            <a:ext cx="6890400" cy="5355771"/>
          </a:xfrm>
          <a:prstGeom prst="rect">
            <a:avLst/>
          </a:prstGeom>
        </p:spPr>
      </p:pic>
      <p:pic>
        <p:nvPicPr>
          <p:cNvPr id="3" name="Picture 2" descr="PHI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8605" y="5623526"/>
            <a:ext cx="2518538" cy="67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80887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51F7-E896-CC4E-B5E8-4B0FD830CDBF}"/>
              </a:ext>
            </a:extLst>
          </p:cNvPr>
          <p:cNvSpPr>
            <a:spLocks noGrp="1"/>
          </p:cNvSpPr>
          <p:nvPr>
            <p:ph type="title"/>
          </p:nvPr>
        </p:nvSpPr>
        <p:spPr>
          <a:xfrm>
            <a:off x="325634" y="221585"/>
            <a:ext cx="10515600"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Formula for Vacancy Rate</a:t>
            </a:r>
          </a:p>
        </p:txBody>
      </p:sp>
      <p:sp>
        <p:nvSpPr>
          <p:cNvPr id="3" name="Right Arrow 2">
            <a:extLst>
              <a:ext uri="{FF2B5EF4-FFF2-40B4-BE49-F238E27FC236}">
                <a16:creationId xmlns:a16="http://schemas.microsoft.com/office/drawing/2014/main" id="{183D9F0A-F21F-1348-8751-2F620282F39E}"/>
              </a:ext>
              <a:ext uri="{C183D7F6-B498-43B3-948B-1728B52AA6E4}">
                <adec:decorative xmlns:adec="http://schemas.microsoft.com/office/drawing/2017/decorative" val="1"/>
              </a:ext>
            </a:extLst>
          </p:cNvPr>
          <p:cNvSpPr/>
          <p:nvPr/>
        </p:nvSpPr>
        <p:spPr>
          <a:xfrm rot="5400000">
            <a:off x="6534451" y="2050004"/>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a:extLst>
              <a:ext uri="{FF2B5EF4-FFF2-40B4-BE49-F238E27FC236}">
                <a16:creationId xmlns:a16="http://schemas.microsoft.com/office/drawing/2014/main" id="{8B8AC066-31E2-724D-A5AE-49E47B187720}"/>
              </a:ext>
              <a:ext uri="{C183D7F6-B498-43B3-948B-1728B52AA6E4}">
                <adec:decorative xmlns:adec="http://schemas.microsoft.com/office/drawing/2017/decorative" val="1"/>
              </a:ext>
            </a:extLst>
          </p:cNvPr>
          <p:cNvSpPr/>
          <p:nvPr/>
        </p:nvSpPr>
        <p:spPr>
          <a:xfrm rot="16200000">
            <a:off x="4239945" y="5153657"/>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DSP Vacancy Rate = number of vacant DSP positions dived by the number of DSP employed + the number of vacnt DSP positions x 100">
            <a:extLst>
              <a:ext uri="{FF2B5EF4-FFF2-40B4-BE49-F238E27FC236}">
                <a16:creationId xmlns:a16="http://schemas.microsoft.com/office/drawing/2014/main" id="{5D704D56-0A5E-9641-9C27-D52B6AEE19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634" y="3157681"/>
            <a:ext cx="11540732" cy="1438682"/>
          </a:xfrm>
        </p:spPr>
      </p:pic>
      <p:sp>
        <p:nvSpPr>
          <p:cNvPr id="7" name="Right Arrow 6">
            <a:extLst>
              <a:ext uri="{FF2B5EF4-FFF2-40B4-BE49-F238E27FC236}">
                <a16:creationId xmlns:a16="http://schemas.microsoft.com/office/drawing/2014/main" id="{F9BC4C38-8C7C-8B42-A5BD-7A8F436A8B6F}"/>
              </a:ext>
              <a:ext uri="{C183D7F6-B498-43B3-948B-1728B52AA6E4}">
                <adec:decorative xmlns:adec="http://schemas.microsoft.com/office/drawing/2017/decorative" val="1"/>
              </a:ext>
            </a:extLst>
          </p:cNvPr>
          <p:cNvSpPr/>
          <p:nvPr/>
        </p:nvSpPr>
        <p:spPr>
          <a:xfrm rot="16200000">
            <a:off x="7871953" y="5153656"/>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0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636" y="246410"/>
            <a:ext cx="8121265"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Vacancy – State</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mage indicating vacancy of DSPs in Tennessee. The overall vacancy rate for DSPs in 56organizations was 19%. 36% of part-time positions and 21% of full-time positions were vacant.">
            <a:extLst>
              <a:ext uri="{FF2B5EF4-FFF2-40B4-BE49-F238E27FC236}">
                <a16:creationId xmlns:a16="http://schemas.microsoft.com/office/drawing/2014/main" id="{E521A6B1-C548-4736-85B1-7B5EA4615EEB}"/>
              </a:ext>
            </a:extLst>
          </p:cNvPr>
          <p:cNvPicPr>
            <a:picLocks noChangeAspect="1"/>
          </p:cNvPicPr>
          <p:nvPr/>
        </p:nvPicPr>
        <p:blipFill rotWithShape="1">
          <a:blip r:embed="rId3"/>
          <a:srcRect l="14165" t="28148" r="18580" b="52131"/>
          <a:stretch/>
        </p:blipFill>
        <p:spPr>
          <a:xfrm>
            <a:off x="145142" y="2521856"/>
            <a:ext cx="11901715" cy="1963057"/>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2462193" y="3047849"/>
            <a:ext cx="674558" cy="48718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4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34" y="439110"/>
            <a:ext cx="10515600" cy="1325563"/>
          </a:xfrm>
        </p:spPr>
        <p:txBody>
          <a:bodyPr>
            <a:normAutofit/>
          </a:bodyPr>
          <a:lstStyle/>
          <a:p>
            <a:pPr algn="ctr"/>
            <a:r>
              <a:rPr lang="en-US" dirty="0">
                <a:latin typeface="Open Sans Light"/>
              </a:rPr>
              <a:t>Meet Your U of M Workforce Consultants</a:t>
            </a:r>
            <a:br>
              <a:rPr lang="en-US" dirty="0"/>
            </a:br>
            <a:endParaRPr lang="en-US" dirty="0">
              <a:solidFill>
                <a:srgbClr val="FF0000"/>
              </a:solidFill>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dirty="0"/>
          </a:p>
          <a:p>
            <a:endParaRPr lang="en-US" dirty="0"/>
          </a:p>
          <a:p>
            <a:pPr marL="0" indent="0">
              <a:buNone/>
            </a:pP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46427" y="4148946"/>
            <a:ext cx="1734329" cy="2197311"/>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031"/>
          <a:stretch/>
        </p:blipFill>
        <p:spPr>
          <a:xfrm>
            <a:off x="8812022" y="1156621"/>
            <a:ext cx="1741115" cy="2195118"/>
          </a:xfrm>
          <a:prstGeom prst="rect">
            <a:avLst/>
          </a:prstGeom>
        </p:spPr>
      </p:pic>
      <p:sp>
        <p:nvSpPr>
          <p:cNvPr id="19" name="TextBox 18"/>
          <p:cNvSpPr txBox="1"/>
          <p:nvPr/>
        </p:nvSpPr>
        <p:spPr>
          <a:xfrm>
            <a:off x="6418851" y="3380775"/>
            <a:ext cx="1710793" cy="338554"/>
          </a:xfrm>
          <a:prstGeom prst="rect">
            <a:avLst/>
          </a:prstGeom>
          <a:noFill/>
        </p:spPr>
        <p:txBody>
          <a:bodyPr wrap="square" rtlCol="0">
            <a:spAutoFit/>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Sandy Pettingell</a:t>
            </a:r>
          </a:p>
        </p:txBody>
      </p:sp>
      <p:sp>
        <p:nvSpPr>
          <p:cNvPr id="20" name="TextBox 19"/>
          <p:cNvSpPr txBox="1"/>
          <p:nvPr/>
        </p:nvSpPr>
        <p:spPr>
          <a:xfrm>
            <a:off x="9057874" y="3362227"/>
            <a:ext cx="1253299" cy="338554"/>
          </a:xfrm>
          <a:prstGeom prst="rect">
            <a:avLst/>
          </a:prstGeom>
          <a:noFill/>
        </p:spPr>
        <p:txBody>
          <a:bodyPr wrap="square" rtlCol="0">
            <a:spAutoFit/>
          </a:bodyPr>
          <a:lstStyle/>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Bill Tapp</a:t>
            </a:r>
          </a:p>
        </p:txBody>
      </p:sp>
      <p:sp>
        <p:nvSpPr>
          <p:cNvPr id="21" name="TextBox 20"/>
          <p:cNvSpPr txBox="1"/>
          <p:nvPr/>
        </p:nvSpPr>
        <p:spPr>
          <a:xfrm>
            <a:off x="401727" y="6343496"/>
            <a:ext cx="1457139" cy="338554"/>
          </a:xfrm>
          <a:prstGeom prst="rect">
            <a:avLst/>
          </a:prstGeom>
          <a:noFill/>
        </p:spPr>
        <p:txBody>
          <a:bodyPr wrap="square" rtlCol="0">
            <a:spAutoFit/>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Julie Kramme</a:t>
            </a:r>
          </a:p>
        </p:txBody>
      </p:sp>
      <p:sp>
        <p:nvSpPr>
          <p:cNvPr id="22" name="TextBox 21"/>
          <p:cNvSpPr txBox="1"/>
          <p:nvPr/>
        </p:nvSpPr>
        <p:spPr>
          <a:xfrm>
            <a:off x="6418851" y="6393629"/>
            <a:ext cx="1280924" cy="338554"/>
          </a:xfrm>
          <a:prstGeom prst="rect">
            <a:avLst/>
          </a:prstGeom>
          <a:noFill/>
        </p:spPr>
        <p:txBody>
          <a:bodyPr wrap="square" rtlCol="0">
            <a:spAutoFit/>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Sarah Hall</a:t>
            </a:r>
          </a:p>
        </p:txBody>
      </p:sp>
      <p:sp>
        <p:nvSpPr>
          <p:cNvPr id="23" name="TextBox 22"/>
          <p:cNvSpPr txBox="1"/>
          <p:nvPr/>
        </p:nvSpPr>
        <p:spPr>
          <a:xfrm>
            <a:off x="10311172" y="6393629"/>
            <a:ext cx="1524857" cy="338554"/>
          </a:xfrm>
          <a:prstGeom prst="rect">
            <a:avLst/>
          </a:prstGeom>
          <a:noFill/>
        </p:spPr>
        <p:txBody>
          <a:bodyPr wrap="square" rtlCol="0">
            <a:spAutoFit/>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Mark Olson</a:t>
            </a:r>
          </a:p>
        </p:txBody>
      </p:sp>
      <p:sp>
        <p:nvSpPr>
          <p:cNvPr id="13" name="Rectangle 12"/>
          <p:cNvSpPr/>
          <p:nvPr/>
        </p:nvSpPr>
        <p:spPr>
          <a:xfrm>
            <a:off x="1769489" y="3347918"/>
            <a:ext cx="1419177" cy="386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Amy Hewitt</a:t>
            </a:r>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b="-948"/>
          <a:stretch/>
        </p:blipFill>
        <p:spPr>
          <a:xfrm>
            <a:off x="10064725" y="4148946"/>
            <a:ext cx="1737297" cy="2196546"/>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10539" y="1167827"/>
            <a:ext cx="1735932" cy="2192641"/>
          </a:xfrm>
          <a:prstGeom prst="rect">
            <a:avLst/>
          </a:prstGeom>
        </p:spPr>
      </p:pic>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14769" y="1156621"/>
            <a:ext cx="1739527" cy="2192822"/>
          </a:xfrm>
          <a:prstGeom prst="rect">
            <a:avLst/>
          </a:prstGeom>
        </p:spPr>
      </p:pic>
      <p:sp>
        <p:nvSpPr>
          <p:cNvPr id="5" name="TextBox 4"/>
          <p:cNvSpPr txBox="1"/>
          <p:nvPr/>
        </p:nvSpPr>
        <p:spPr>
          <a:xfrm>
            <a:off x="4247720" y="3382568"/>
            <a:ext cx="1231993" cy="338554"/>
          </a:xfrm>
          <a:prstGeom prst="rect">
            <a:avLst/>
          </a:prstGeom>
          <a:noFill/>
        </p:spPr>
        <p:txBody>
          <a:bodyPr wrap="square" rtlCol="0">
            <a:spAutoFit/>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Barb Kleist</a:t>
            </a:r>
          </a:p>
        </p:txBody>
      </p:sp>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173664" y="4148946"/>
            <a:ext cx="1739103" cy="2194550"/>
          </a:xfrm>
          <a:prstGeom prst="rect">
            <a:avLst/>
          </a:prstGeom>
        </p:spPr>
      </p:pic>
      <p:pic>
        <p:nvPicPr>
          <p:cNvPr id="6" name="Picture 8" descr="A close up of a person&#10;&#10;Description automatically generated">
            <a:extLst>
              <a:ext uri="{FF2B5EF4-FFF2-40B4-BE49-F238E27FC236}">
                <a16:creationId xmlns:a16="http://schemas.microsoft.com/office/drawing/2014/main" id="{D13BC562-8C8A-42D5-AF68-E0CEAE263710}"/>
              </a:ext>
            </a:extLst>
          </p:cNvPr>
          <p:cNvPicPr>
            <a:picLocks noChangeAspect="1"/>
          </p:cNvPicPr>
          <p:nvPr/>
        </p:nvPicPr>
        <p:blipFill rotWithShape="1">
          <a:blip r:embed="rId9"/>
          <a:srcRect r="1586" b="-800"/>
          <a:stretch/>
        </p:blipFill>
        <p:spPr>
          <a:xfrm>
            <a:off x="374545" y="4148946"/>
            <a:ext cx="1647875" cy="2199549"/>
          </a:xfrm>
          <a:prstGeom prst="rect">
            <a:avLst/>
          </a:prstGeom>
        </p:spPr>
      </p:pic>
      <p:pic>
        <p:nvPicPr>
          <p:cNvPr id="10" name="Picture 23" descr="A person wearing glasses and smiling at the camera&#10;&#10;Description automatically generated">
            <a:extLst>
              <a:ext uri="{FF2B5EF4-FFF2-40B4-BE49-F238E27FC236}">
                <a16:creationId xmlns:a16="http://schemas.microsoft.com/office/drawing/2014/main" id="{1BC3A48F-DA2D-4A99-83C3-196356843174}"/>
              </a:ext>
            </a:extLst>
          </p:cNvPr>
          <p:cNvPicPr>
            <a:picLocks noChangeAspect="1"/>
          </p:cNvPicPr>
          <p:nvPr/>
        </p:nvPicPr>
        <p:blipFill>
          <a:blip r:embed="rId10"/>
          <a:stretch>
            <a:fillRect/>
          </a:stretch>
        </p:blipFill>
        <p:spPr>
          <a:xfrm>
            <a:off x="2176033" y="4182564"/>
            <a:ext cx="1747520" cy="2169160"/>
          </a:xfrm>
          <a:prstGeom prst="rect">
            <a:avLst/>
          </a:prstGeom>
        </p:spPr>
      </p:pic>
      <p:pic>
        <p:nvPicPr>
          <p:cNvPr id="9" name="Picture 17" descr="A person smiling for the camera&#10;&#10;Description automatically generated">
            <a:extLst>
              <a:ext uri="{FF2B5EF4-FFF2-40B4-BE49-F238E27FC236}">
                <a16:creationId xmlns:a16="http://schemas.microsoft.com/office/drawing/2014/main" id="{D3C2A78E-C09B-44AB-B6C0-9BFFC1DD5FC4}"/>
              </a:ext>
            </a:extLst>
          </p:cNvPr>
          <p:cNvPicPr>
            <a:picLocks noChangeAspect="1"/>
          </p:cNvPicPr>
          <p:nvPr/>
        </p:nvPicPr>
        <p:blipFill>
          <a:blip r:embed="rId11"/>
          <a:stretch>
            <a:fillRect/>
          </a:stretch>
        </p:blipFill>
        <p:spPr>
          <a:xfrm>
            <a:off x="6136342" y="4160152"/>
            <a:ext cx="1745877" cy="2185148"/>
          </a:xfrm>
          <a:prstGeom prst="rect">
            <a:avLst/>
          </a:prstGeom>
        </p:spPr>
      </p:pic>
      <p:pic>
        <p:nvPicPr>
          <p:cNvPr id="24" name="Picture 27" descr="A person smiling for the camera&#10;&#10;Description automatically generated">
            <a:extLst>
              <a:ext uri="{FF2B5EF4-FFF2-40B4-BE49-F238E27FC236}">
                <a16:creationId xmlns:a16="http://schemas.microsoft.com/office/drawing/2014/main" id="{E49EDB2E-475F-4D9F-95A8-C9076F48316B}"/>
              </a:ext>
            </a:extLst>
          </p:cNvPr>
          <p:cNvPicPr>
            <a:picLocks noChangeAspect="1"/>
          </p:cNvPicPr>
          <p:nvPr/>
        </p:nvPicPr>
        <p:blipFill rotWithShape="1">
          <a:blip r:embed="rId12"/>
          <a:srcRect r="1873" b="589"/>
          <a:stretch/>
        </p:blipFill>
        <p:spPr>
          <a:xfrm>
            <a:off x="6418998" y="1156621"/>
            <a:ext cx="1735147" cy="2194564"/>
          </a:xfrm>
          <a:prstGeom prst="rect">
            <a:avLst/>
          </a:prstGeom>
        </p:spPr>
      </p:pic>
      <p:sp>
        <p:nvSpPr>
          <p:cNvPr id="28" name="TextBox 27">
            <a:extLst>
              <a:ext uri="{FF2B5EF4-FFF2-40B4-BE49-F238E27FC236}">
                <a16:creationId xmlns:a16="http://schemas.microsoft.com/office/drawing/2014/main" id="{7950B451-04BF-4DF0-B0A7-DC3339BD63CE}"/>
              </a:ext>
            </a:extLst>
          </p:cNvPr>
          <p:cNvSpPr txBox="1"/>
          <p:nvPr/>
        </p:nvSpPr>
        <p:spPr>
          <a:xfrm>
            <a:off x="2179088" y="6351724"/>
            <a:ext cx="1734329" cy="338554"/>
          </a:xfrm>
          <a:prstGeom prst="rect">
            <a:avLst/>
          </a:prstGeom>
          <a:noFill/>
        </p:spPr>
        <p:txBody>
          <a:bodyPr wrap="square" rtlCol="0">
            <a:spAutoFit/>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Chet Tschetter</a:t>
            </a:r>
          </a:p>
        </p:txBody>
      </p:sp>
      <p:sp>
        <p:nvSpPr>
          <p:cNvPr id="29" name="TextBox 28">
            <a:extLst>
              <a:ext uri="{FF2B5EF4-FFF2-40B4-BE49-F238E27FC236}">
                <a16:creationId xmlns:a16="http://schemas.microsoft.com/office/drawing/2014/main" id="{6ED35F25-2A3B-44B5-BE7D-F72826F93F02}"/>
              </a:ext>
            </a:extLst>
          </p:cNvPr>
          <p:cNvSpPr txBox="1"/>
          <p:nvPr/>
        </p:nvSpPr>
        <p:spPr>
          <a:xfrm>
            <a:off x="4314713" y="6369772"/>
            <a:ext cx="1597755" cy="338554"/>
          </a:xfrm>
          <a:prstGeom prst="rect">
            <a:avLst/>
          </a:prstGeom>
          <a:noFill/>
        </p:spPr>
        <p:txBody>
          <a:bodyPr wrap="square" rtlCol="0">
            <a:spAutoFit/>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Claire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Benway</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30" name="TextBox 29">
            <a:extLst>
              <a:ext uri="{FF2B5EF4-FFF2-40B4-BE49-F238E27FC236}">
                <a16:creationId xmlns:a16="http://schemas.microsoft.com/office/drawing/2014/main" id="{353EBEB0-E18E-46C9-A7A5-D9D8E7CBF1C4}"/>
              </a:ext>
            </a:extLst>
          </p:cNvPr>
          <p:cNvSpPr txBox="1"/>
          <p:nvPr/>
        </p:nvSpPr>
        <p:spPr>
          <a:xfrm>
            <a:off x="8230862" y="6369772"/>
            <a:ext cx="1634907" cy="338554"/>
          </a:xfrm>
          <a:prstGeom prst="rect">
            <a:avLst/>
          </a:prstGeom>
          <a:noFill/>
        </p:spPr>
        <p:txBody>
          <a:bodyPr wrap="square" rtlCol="0">
            <a:spAutoFit/>
          </a:bodyPr>
          <a:lstStyle/>
          <a:p>
            <a:r>
              <a:rPr lang="en-US" sz="1600" dirty="0">
                <a:latin typeface="Open Sans Light" panose="020B0306030504020204" pitchFamily="34" charset="0"/>
                <a:ea typeface="Open Sans Light" panose="020B0306030504020204" pitchFamily="34" charset="0"/>
                <a:cs typeface="Open Sans Light" panose="020B0306030504020204" pitchFamily="34" charset="0"/>
              </a:rPr>
              <a:t>Megan Sanders</a:t>
            </a:r>
          </a:p>
        </p:txBody>
      </p:sp>
    </p:spTree>
    <p:extLst>
      <p:ext uri="{BB962C8B-B14F-4D97-AF65-F5344CB8AC3E}">
        <p14:creationId xmlns:p14="http://schemas.microsoft.com/office/powerpoint/2010/main" val="19781746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339" y="458079"/>
            <a:ext cx="10258746" cy="660775"/>
          </a:xfrm>
        </p:spPr>
        <p:txBody>
          <a:bodyPr>
            <a:no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2017 National DSP Vacancy Rates</a:t>
            </a:r>
          </a:p>
        </p:txBody>
      </p:sp>
      <p:pic>
        <p:nvPicPr>
          <p:cNvPr id="5" name="Picture 4" descr="Image result for nci national core indic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6731" y="363312"/>
            <a:ext cx="2234709" cy="774700"/>
          </a:xfrm>
          <a:prstGeom prst="rect">
            <a:avLst/>
          </a:prstGeom>
          <a:solidFill>
            <a:schemeClr val="bg1"/>
          </a:solidFill>
        </p:spPr>
      </p:pic>
      <p:pic>
        <p:nvPicPr>
          <p:cNvPr id="4" name="Content Placeholder 3" descr="Direct Support Professionals (DSPs) vacancy rates of responding providers&quot; 17.3% of part-time positions were vacant, 8.1 % of full time positions were vacant"/>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976045" y="1847191"/>
            <a:ext cx="9050338" cy="2813050"/>
          </a:xfrm>
        </p:spPr>
      </p:pic>
      <p:sp>
        <p:nvSpPr>
          <p:cNvPr id="6" name="TextBox 5" descr="National Core Indicators. (2019). National Core Indicators 2017 Staff Stability Survey Report. Retrieved from the National Core Indicators website: www.nationalcoreindicators.org/resources/staff-stability-survey/ &#10;"/>
          <p:cNvSpPr txBox="1"/>
          <p:nvPr/>
        </p:nvSpPr>
        <p:spPr>
          <a:xfrm>
            <a:off x="4913893" y="5456141"/>
            <a:ext cx="5620038" cy="738664"/>
          </a:xfrm>
          <a:prstGeom prst="rect">
            <a:avLst/>
          </a:prstGeom>
          <a:noFill/>
        </p:spPr>
        <p:txBody>
          <a:bodyPr wrap="square" rtlCol="0">
            <a:spAutoFit/>
          </a:bodyPr>
          <a:lstStyle/>
          <a:p>
            <a:r>
              <a:rPr lang="en-US" sz="1400" dirty="0"/>
              <a:t>National Core Indicators. (2019). National Core Indicators 2017 Staff Stability Survey Report. Retrieved from the National Core Indicators website: </a:t>
            </a:r>
            <a:r>
              <a:rPr lang="en-US" sz="1400" dirty="0">
                <a:hlinkClick r:id="rId5"/>
              </a:rPr>
              <a:t>www.nationalcoreindicators.org/resources/staff-stability-survey/</a:t>
            </a:r>
            <a:r>
              <a:rPr lang="en-US" sz="1400" dirty="0"/>
              <a:t> </a:t>
            </a:r>
          </a:p>
        </p:txBody>
      </p:sp>
    </p:spTree>
    <p:extLst>
      <p:ext uri="{BB962C8B-B14F-4D97-AF65-F5344CB8AC3E}">
        <p14:creationId xmlns:p14="http://schemas.microsoft.com/office/powerpoint/2010/main" val="1813432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DA1F-83C0-C547-8E87-B97191B73E16}"/>
              </a:ext>
            </a:extLst>
          </p:cNvPr>
          <p:cNvSpPr>
            <a:spLocks noGrp="1"/>
          </p:cNvSpPr>
          <p:nvPr>
            <p:ph type="title"/>
          </p:nvPr>
        </p:nvSpPr>
        <p:spPr>
          <a:xfrm>
            <a:off x="838200" y="365125"/>
            <a:ext cx="10515600" cy="1760990"/>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Calculating Annual Turnover </a:t>
            </a:r>
            <a:br>
              <a:rPr lang="en-US" dirty="0">
                <a:latin typeface="Open Sans" panose="020B0606030504020204" pitchFamily="34" charset="0"/>
                <a:ea typeface="Open Sans" panose="020B0606030504020204" pitchFamily="34" charset="0"/>
                <a:cs typeface="Open Sans" panose="020B0606030504020204" pitchFamily="34" charset="0"/>
              </a:rPr>
            </a:br>
            <a:r>
              <a:rPr lang="en-US" sz="2400" i="1" dirty="0">
                <a:latin typeface="Open Sans" panose="020B0606030504020204" pitchFamily="34" charset="0"/>
                <a:ea typeface="Open Sans" panose="020B0606030504020204" pitchFamily="34" charset="0"/>
                <a:cs typeface="Open Sans" panose="020B0606030504020204" pitchFamily="34" charset="0"/>
              </a:rPr>
              <a:t>(Crude Separation Rate)</a:t>
            </a:r>
          </a:p>
        </p:txBody>
      </p:sp>
      <p:sp>
        <p:nvSpPr>
          <p:cNvPr id="4" name="Right Arrow 3">
            <a:extLst>
              <a:ext uri="{FF2B5EF4-FFF2-40B4-BE49-F238E27FC236}">
                <a16:creationId xmlns:a16="http://schemas.microsoft.com/office/drawing/2014/main" id="{17A9F770-B989-0E4C-A8B2-B8CECB5B0730}"/>
              </a:ext>
              <a:ext uri="{C183D7F6-B498-43B3-948B-1728B52AA6E4}">
                <adec:decorative xmlns:adec="http://schemas.microsoft.com/office/drawing/2017/decorative" val="1"/>
              </a:ext>
            </a:extLst>
          </p:cNvPr>
          <p:cNvSpPr/>
          <p:nvPr/>
        </p:nvSpPr>
        <p:spPr>
          <a:xfrm rot="5400000">
            <a:off x="6820547" y="2011291"/>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a:extLst>
              <a:ext uri="{FF2B5EF4-FFF2-40B4-BE49-F238E27FC236}">
                <a16:creationId xmlns:a16="http://schemas.microsoft.com/office/drawing/2014/main" id="{C07B8FCB-B654-504D-8D14-EC631B7F09A1}"/>
              </a:ext>
              <a:ext uri="{C183D7F6-B498-43B3-948B-1728B52AA6E4}">
                <adec:decorative xmlns:adec="http://schemas.microsoft.com/office/drawing/2017/decorative" val="1"/>
              </a:ext>
            </a:extLst>
          </p:cNvPr>
          <p:cNvSpPr/>
          <p:nvPr/>
        </p:nvSpPr>
        <p:spPr>
          <a:xfrm rot="16200000">
            <a:off x="5322103" y="5309244"/>
            <a:ext cx="1270274"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Arrow 6">
            <a:extLst>
              <a:ext uri="{FF2B5EF4-FFF2-40B4-BE49-F238E27FC236}">
                <a16:creationId xmlns:a16="http://schemas.microsoft.com/office/drawing/2014/main" id="{A272F3C3-4E7C-594B-AE28-B17A44AE32FA}"/>
              </a:ext>
              <a:ext uri="{C183D7F6-B498-43B3-948B-1728B52AA6E4}">
                <adec:decorative xmlns:adec="http://schemas.microsoft.com/office/drawing/2017/decorative" val="1"/>
              </a:ext>
            </a:extLst>
          </p:cNvPr>
          <p:cNvSpPr/>
          <p:nvPr/>
        </p:nvSpPr>
        <p:spPr>
          <a:xfrm rot="16200000">
            <a:off x="8383240" y="5309244"/>
            <a:ext cx="1270274"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DSP annual turnover = the number of DSPs who left your organization divided by the number of DSPs employed and the number vacant positions times 100">
            <a:extLst>
              <a:ext uri="{FF2B5EF4-FFF2-40B4-BE49-F238E27FC236}">
                <a16:creationId xmlns:a16="http://schemas.microsoft.com/office/drawing/2014/main" id="{42035D1B-DBB6-5349-9DCC-41A86F2453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229" y="3211551"/>
            <a:ext cx="11671968" cy="1458996"/>
          </a:xfrm>
        </p:spPr>
      </p:pic>
    </p:spTree>
    <p:extLst>
      <p:ext uri="{BB962C8B-B14F-4D97-AF65-F5344CB8AC3E}">
        <p14:creationId xmlns:p14="http://schemas.microsoft.com/office/powerpoint/2010/main" val="344484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671" y="245382"/>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Annual Turnover – State</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mage depicting annual turnover. Overall, there was 63% annual DSP turnover in 55 organizations reporting. Of those DSPs who left their positions in 2020, 47% left within 0-6 months of hire, and 22% left within 6-12 months of hire. The top three reasons for DSP departure were as follows: 72% “found another job at another company,”70% “no call/no show,” and 58% “pay too low, needed better pay.”">
            <a:extLst>
              <a:ext uri="{FF2B5EF4-FFF2-40B4-BE49-F238E27FC236}">
                <a16:creationId xmlns:a16="http://schemas.microsoft.com/office/drawing/2014/main" id="{1B758900-C746-4163-AA86-BF6ACF8F8E09}"/>
              </a:ext>
            </a:extLst>
          </p:cNvPr>
          <p:cNvPicPr>
            <a:picLocks noChangeAspect="1"/>
          </p:cNvPicPr>
          <p:nvPr/>
        </p:nvPicPr>
        <p:blipFill rotWithShape="1">
          <a:blip r:embed="rId3"/>
          <a:srcRect l="13333" t="34498" r="13750" b="35984"/>
          <a:stretch/>
        </p:blipFill>
        <p:spPr>
          <a:xfrm>
            <a:off x="304671" y="2369847"/>
            <a:ext cx="11582657" cy="2637582"/>
          </a:xfrm>
          <a:prstGeom prst="rect">
            <a:avLst/>
          </a:prstGeom>
        </p:spPr>
      </p:pic>
    </p:spTree>
    <p:extLst>
      <p:ext uri="{BB962C8B-B14F-4D97-AF65-F5344CB8AC3E}">
        <p14:creationId xmlns:p14="http://schemas.microsoft.com/office/powerpoint/2010/main" val="14079381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552" y="356581"/>
            <a:ext cx="9013248" cy="838200"/>
          </a:xfrm>
        </p:spPr>
        <p:txBody>
          <a:bodyPr>
            <a:no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2017 DSP Average Turnover Rate </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Content Placeholder 3" descr="An infographic that has a line of people. 44% of those people are colored in representing the average turnover rate for DSPs. There is also a stacked bar showing 40% of DSPs left in fewer than 6 months, 21% left between 6 &amp; 12 months, and 39% left after 12 months. "/>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873303" y="1441842"/>
            <a:ext cx="8810625" cy="3870325"/>
          </a:xfrm>
        </p:spPr>
      </p:pic>
      <p:pic>
        <p:nvPicPr>
          <p:cNvPr id="5" name="Picture 4" descr="Image result for nci national core indic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359" y="420081"/>
            <a:ext cx="2234709" cy="774700"/>
          </a:xfrm>
          <a:prstGeom prst="rect">
            <a:avLst/>
          </a:prstGeom>
          <a:solidFill>
            <a:schemeClr val="bg1"/>
          </a:solidFill>
        </p:spPr>
      </p:pic>
      <p:sp>
        <p:nvSpPr>
          <p:cNvPr id="9" name="Content Placeholder 4">
            <a:extLst>
              <a:ext uri="{FF2B5EF4-FFF2-40B4-BE49-F238E27FC236}">
                <a16:creationId xmlns:a16="http://schemas.microsoft.com/office/drawing/2014/main" id="{33C7421A-F0D8-5142-8FC5-42055AEA99CA}"/>
              </a:ext>
            </a:extLst>
          </p:cNvPr>
          <p:cNvSpPr txBox="1">
            <a:spLocks/>
          </p:cNvSpPr>
          <p:nvPr/>
        </p:nvSpPr>
        <p:spPr>
          <a:xfrm>
            <a:off x="5447919" y="5403173"/>
            <a:ext cx="5030165" cy="4311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National Core Indicators. (2019). National Core Indicators 2017 Staff Stability Survey Report. Retrieved from the National Core Indicators website: </a:t>
            </a:r>
            <a:r>
              <a:rPr lang="en-US" sz="1200" dirty="0">
                <a:hlinkClick r:id="rId5"/>
              </a:rPr>
              <a:t>www.nationalcoreindicators.org/resources/staff-stability-survey/</a:t>
            </a:r>
            <a:r>
              <a:rPr lang="en-US" sz="1200" dirty="0"/>
              <a:t> </a:t>
            </a:r>
          </a:p>
        </p:txBody>
      </p:sp>
    </p:spTree>
    <p:extLst>
      <p:ext uri="{BB962C8B-B14F-4D97-AF65-F5344CB8AC3E}">
        <p14:creationId xmlns:p14="http://schemas.microsoft.com/office/powerpoint/2010/main" val="33368443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069E-0D38-A44F-8824-E155D90AD381}"/>
              </a:ext>
            </a:extLst>
          </p:cNvPr>
          <p:cNvSpPr>
            <a:spLocks noGrp="1"/>
          </p:cNvSpPr>
          <p:nvPr>
            <p:ph type="title"/>
          </p:nvPr>
        </p:nvSpPr>
        <p:spPr>
          <a:xfrm>
            <a:off x="228600" y="162508"/>
            <a:ext cx="10515600"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Early Turnover Formula</a:t>
            </a:r>
          </a:p>
        </p:txBody>
      </p:sp>
      <p:sp>
        <p:nvSpPr>
          <p:cNvPr id="4" name="Right Arrow 3">
            <a:extLst>
              <a:ext uri="{FF2B5EF4-FFF2-40B4-BE49-F238E27FC236}">
                <a16:creationId xmlns:a16="http://schemas.microsoft.com/office/drawing/2014/main" id="{7798823A-DFA4-A64F-B41E-10F37B6E7A5F}"/>
              </a:ext>
              <a:ext uri="{C183D7F6-B498-43B3-948B-1728B52AA6E4}">
                <adec:decorative xmlns:adec="http://schemas.microsoft.com/office/drawing/2017/decorative" val="1"/>
              </a:ext>
            </a:extLst>
          </p:cNvPr>
          <p:cNvSpPr/>
          <p:nvPr/>
        </p:nvSpPr>
        <p:spPr>
          <a:xfrm rot="5400000">
            <a:off x="5813800" y="1864249"/>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6828BF4C-6BCF-C147-BE16-3267D6190504}"/>
              </a:ext>
              <a:ext uri="{C183D7F6-B498-43B3-948B-1728B52AA6E4}">
                <adec:decorative xmlns:adec="http://schemas.microsoft.com/office/drawing/2017/decorative" val="1"/>
              </a:ext>
            </a:extLst>
          </p:cNvPr>
          <p:cNvSpPr/>
          <p:nvPr/>
        </p:nvSpPr>
        <p:spPr>
          <a:xfrm rot="16200000">
            <a:off x="5841243" y="4979471"/>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DSP early turnover = Number of DSPs who left and were employed less than 6 months dived by the # of DSPs who left times 100">
            <a:extLst>
              <a:ext uri="{FF2B5EF4-FFF2-40B4-BE49-F238E27FC236}">
                <a16:creationId xmlns:a16="http://schemas.microsoft.com/office/drawing/2014/main" id="{7024546F-6B11-1F44-B9A8-204C4A69F6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300" y="2984525"/>
            <a:ext cx="11037399" cy="1178005"/>
          </a:xfrm>
        </p:spPr>
      </p:pic>
    </p:spTree>
    <p:extLst>
      <p:ext uri="{BB962C8B-B14F-4D97-AF65-F5344CB8AC3E}">
        <p14:creationId xmlns:p14="http://schemas.microsoft.com/office/powerpoint/2010/main" val="37995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57" y="180068"/>
            <a:ext cx="1051560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Early Turnover – State</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mage depicting annual turnover. Overall, there was 63% annual DSP turnover in 55 organizations reporting. Of those DSPs who left their positions in 2020, 47% left within 0-6 months of hire, and 22% left within 6-12 months of hire. The top three reasons for DSP departure were as follows: 72% “found another job at another company,”70% “no call/no show,” and 58% “pay too low, needed better pay.”">
            <a:extLst>
              <a:ext uri="{FF2B5EF4-FFF2-40B4-BE49-F238E27FC236}">
                <a16:creationId xmlns:a16="http://schemas.microsoft.com/office/drawing/2014/main" id="{DEE6CB09-0BC7-4383-B1B2-7D3FC80CFAC8}"/>
              </a:ext>
            </a:extLst>
          </p:cNvPr>
          <p:cNvPicPr>
            <a:picLocks noChangeAspect="1"/>
          </p:cNvPicPr>
          <p:nvPr/>
        </p:nvPicPr>
        <p:blipFill rotWithShape="1">
          <a:blip r:embed="rId3"/>
          <a:srcRect l="14643" t="35132" r="14405" b="23597"/>
          <a:stretch/>
        </p:blipFill>
        <p:spPr>
          <a:xfrm>
            <a:off x="551542" y="1901370"/>
            <a:ext cx="11267850" cy="3686630"/>
          </a:xfrm>
          <a:prstGeom prst="rect">
            <a:avLst/>
          </a:prstGeom>
        </p:spPr>
      </p:pic>
    </p:spTree>
    <p:extLst>
      <p:ext uri="{BB962C8B-B14F-4D97-AF65-F5344CB8AC3E}">
        <p14:creationId xmlns:p14="http://schemas.microsoft.com/office/powerpoint/2010/main" val="1640385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0237" y="246316"/>
            <a:ext cx="8810625" cy="838200"/>
          </a:xfrm>
        </p:spPr>
        <p:txBody>
          <a:bodyPr>
            <a:no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2017 DSP Early Turnover Rate </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Content Placeholder 3" descr="An infographic that has a line of people. 44% of those people are colored in representing the average turnover rate for DSPs. There is also a stacked bar showing 40% of DSPs left in fewer than 6 months, 21% left between 6 &amp; 12 months, and 39% left after 12 months. "/>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873303" y="1441842"/>
            <a:ext cx="8810625" cy="3870325"/>
          </a:xfrm>
        </p:spPr>
      </p:pic>
      <p:pic>
        <p:nvPicPr>
          <p:cNvPr id="5" name="Picture 4" descr="Image result for nci national core indic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359" y="420081"/>
            <a:ext cx="2234709" cy="774700"/>
          </a:xfrm>
          <a:prstGeom prst="rect">
            <a:avLst/>
          </a:prstGeom>
          <a:solidFill>
            <a:schemeClr val="bg1"/>
          </a:solidFill>
        </p:spPr>
      </p:pic>
      <p:sp>
        <p:nvSpPr>
          <p:cNvPr id="9" name="Content Placeholder 4">
            <a:extLst>
              <a:ext uri="{FF2B5EF4-FFF2-40B4-BE49-F238E27FC236}">
                <a16:creationId xmlns:a16="http://schemas.microsoft.com/office/drawing/2014/main" id="{33C7421A-F0D8-5142-8FC5-42055AEA99CA}"/>
              </a:ext>
            </a:extLst>
          </p:cNvPr>
          <p:cNvSpPr txBox="1">
            <a:spLocks/>
          </p:cNvSpPr>
          <p:nvPr/>
        </p:nvSpPr>
        <p:spPr>
          <a:xfrm>
            <a:off x="5447919" y="5403173"/>
            <a:ext cx="5030165" cy="4311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National Core Indicators. (2019). National Core Indicators 2017 Staff Stability Survey Report. Retrieved from the National Core Indicators website: </a:t>
            </a:r>
            <a:r>
              <a:rPr lang="en-US" sz="1200" dirty="0">
                <a:hlinkClick r:id="rId5"/>
              </a:rPr>
              <a:t>www.nationalcoreindicators.org/resources/staff-stability-survey/</a:t>
            </a:r>
            <a:r>
              <a:rPr lang="en-US" sz="1200" dirty="0"/>
              <a:t> </a:t>
            </a:r>
          </a:p>
        </p:txBody>
      </p:sp>
    </p:spTree>
    <p:extLst>
      <p:ext uri="{BB962C8B-B14F-4D97-AF65-F5344CB8AC3E}">
        <p14:creationId xmlns:p14="http://schemas.microsoft.com/office/powerpoint/2010/main" val="3740000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40"/>
          <p:cNvSpPr txBox="1">
            <a:spLocks noGrp="1"/>
          </p:cNvSpPr>
          <p:nvPr>
            <p:ph type="title" idx="4294967295"/>
          </p:nvPr>
        </p:nvSpPr>
        <p:spPr>
          <a:xfrm>
            <a:off x="250371" y="318498"/>
            <a:ext cx="11843657" cy="794339"/>
          </a:xfrm>
          <a:prstGeom prst="rect">
            <a:avLst/>
          </a:prstGeom>
          <a:noFill/>
          <a:ln>
            <a:noFill/>
          </a:ln>
        </p:spPr>
        <p:txBody>
          <a:bodyPr spcFirstLastPara="1" vert="horz" wrap="square" lIns="91425" tIns="45700" rIns="91425" bIns="45700" rtlCol="0" anchor="ctr" anchorCtr="0">
            <a:noAutofit/>
          </a:bodyPr>
          <a:lstStyle/>
          <a:p>
            <a:pPr>
              <a:buSzPts val="2520"/>
            </a:pPr>
            <a:r>
              <a:rPr lang="en-US" dirty="0">
                <a:latin typeface="Open Sans" panose="020B0606030504020204" pitchFamily="34" charset="0"/>
                <a:ea typeface="Open Sans" panose="020B0606030504020204" pitchFamily="34" charset="0"/>
                <a:cs typeface="Open Sans" panose="020B0606030504020204" pitchFamily="34" charset="0"/>
              </a:rPr>
              <a:t>Direct Care Worker Median Hourly Wage Comparison in the United States, 2017</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63" name="Google Shape;663;p40"/>
          <p:cNvSpPr txBox="1"/>
          <p:nvPr/>
        </p:nvSpPr>
        <p:spPr>
          <a:xfrm>
            <a:off x="1628154" y="5850671"/>
            <a:ext cx="9039847" cy="369332"/>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Calibri"/>
                <a:ea typeface="Calibri"/>
                <a:cs typeface="Calibri"/>
                <a:sym typeface="Calibri"/>
              </a:rPr>
              <a:t>U.S. Bureau of Labor Statistics, Occupational Employment Statistics: </a:t>
            </a:r>
            <a:r>
              <a:rPr lang="en-US" u="sng">
                <a:solidFill>
                  <a:srgbClr val="000000"/>
                </a:solidFill>
                <a:latin typeface="Calibri"/>
                <a:ea typeface="Calibri"/>
                <a:cs typeface="Calibri"/>
                <a:sym typeface="Calibri"/>
                <a:hlinkClick r:id="rId3"/>
              </a:rPr>
              <a:t>https://www.bls.gov/oes/</a:t>
            </a:r>
            <a:r>
              <a:rPr lang="en-US">
                <a:solidFill>
                  <a:srgbClr val="000000"/>
                </a:solidFill>
                <a:latin typeface="Calibri"/>
                <a:ea typeface="Calibri"/>
                <a:cs typeface="Calibri"/>
                <a:sym typeface="Calibri"/>
              </a:rPr>
              <a:t> </a:t>
            </a:r>
            <a:endParaRPr/>
          </a:p>
        </p:txBody>
      </p:sp>
      <p:graphicFrame>
        <p:nvGraphicFramePr>
          <p:cNvPr id="664" name="Google Shape;664;p40" descr="Parking Enforcement Workers earned $18.76 per hour, Refuse and Recyclable material Collectors $17.39, Nursing Assistance $13.23, Orderlies $13.07, Other Personal Care and Service Workers $12.45, Home Health Aids $11.16, Personal Care Aids $11.11 and Parking Lot Attendants $10.76"/>
          <p:cNvGraphicFramePr/>
          <p:nvPr>
            <p:extLst>
              <p:ext uri="{D42A27DB-BD31-4B8C-83A1-F6EECF244321}">
                <p14:modId xmlns:p14="http://schemas.microsoft.com/office/powerpoint/2010/main" val="250556360"/>
              </p:ext>
            </p:extLst>
          </p:nvPr>
        </p:nvGraphicFramePr>
        <p:xfrm>
          <a:off x="1628154" y="1354667"/>
          <a:ext cx="8822267" cy="4496004"/>
        </p:xfrm>
        <a:graphic>
          <a:graphicData uri="http://schemas.openxmlformats.org/drawingml/2006/chart">
            <c:chart xmlns:c="http://schemas.openxmlformats.org/drawingml/2006/chart" xmlns:r="http://schemas.openxmlformats.org/officeDocument/2006/relationships" r:id="rId4"/>
          </a:graphicData>
        </a:graphic>
      </p:graphicFrame>
      <p:sp>
        <p:nvSpPr>
          <p:cNvPr id="665" name="Google Shape;665;p40" descr="DSP's didn't have their own job category, and they fell in to the similar descriptions as Orderlies, Other Personal Care and Service Workers, Home Health Aids and Personal Care Aids. "/>
          <p:cNvSpPr/>
          <p:nvPr/>
        </p:nvSpPr>
        <p:spPr>
          <a:xfrm>
            <a:off x="9414933" y="3160296"/>
            <a:ext cx="321734" cy="1885837"/>
          </a:xfrm>
          <a:prstGeom prst="rightBrace">
            <a:avLst>
              <a:gd name="adj1" fmla="val 8333"/>
              <a:gd name="adj2" fmla="val 50000"/>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6" name="Google Shape;666;p40"/>
          <p:cNvSpPr txBox="1"/>
          <p:nvPr/>
        </p:nvSpPr>
        <p:spPr>
          <a:xfrm>
            <a:off x="9767622" y="3918547"/>
            <a:ext cx="651845" cy="369332"/>
          </a:xfrm>
          <a:prstGeom prst="rect">
            <a:avLst/>
          </a:prstGeom>
          <a:noFill/>
          <a:ln>
            <a:noFill/>
          </a:ln>
        </p:spPr>
        <p:txBody>
          <a:bodyPr spcFirstLastPara="1" wrap="square" lIns="91425" tIns="45700" rIns="91425" bIns="45700" anchor="t" anchorCtr="0">
            <a:spAutoFit/>
          </a:bodyPr>
          <a:lstStyle/>
          <a:p>
            <a:pPr>
              <a:buClr>
                <a:srgbClr val="4F81BD"/>
              </a:buClr>
              <a:buSzPts val="1800"/>
            </a:pPr>
            <a:r>
              <a:rPr lang="en-US" b="1" dirty="0">
                <a:solidFill>
                  <a:srgbClr val="4F81BD"/>
                </a:solidFill>
                <a:latin typeface="Calibri"/>
                <a:ea typeface="Calibri"/>
                <a:cs typeface="Calibri"/>
                <a:sym typeface="Calibri"/>
              </a:rPr>
              <a:t>DSPs</a:t>
            </a:r>
            <a:endParaRPr dirty="0"/>
          </a:p>
        </p:txBody>
      </p:sp>
    </p:spTree>
    <p:extLst>
      <p:ext uri="{BB962C8B-B14F-4D97-AF65-F5344CB8AC3E}">
        <p14:creationId xmlns:p14="http://schemas.microsoft.com/office/powerpoint/2010/main" val="1029958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77" y="94917"/>
            <a:ext cx="10719519" cy="1368675"/>
          </a:xfrm>
        </p:spPr>
        <p:txBody>
          <a:bodyPr>
            <a:noAutofit/>
          </a:bodyPr>
          <a:lstStyle/>
          <a:p>
            <a:r>
              <a:rPr lang="en-US" sz="4300" dirty="0">
                <a:latin typeface="Open Sans" panose="020B0606030504020204" pitchFamily="34" charset="0"/>
                <a:ea typeface="Open Sans" panose="020B0606030504020204" pitchFamily="34" charset="0"/>
                <a:cs typeface="Open Sans" panose="020B0606030504020204" pitchFamily="34" charset="0"/>
              </a:rPr>
              <a:t>United States DSP Wages Over Time </a:t>
            </a:r>
          </a:p>
        </p:txBody>
      </p:sp>
      <p:pic>
        <p:nvPicPr>
          <p:cNvPr id="7" name="Picture 6" descr="phi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3527" y="382312"/>
            <a:ext cx="2518538" cy="67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4" descr="Chart with wages by industry, 2010 to 2020 Nursing home workers were expected to increased from $11.23 - 12.9845,Residential Care Aids from $12.28 - 13.35, Nursing Assistants in Nursing homes 13.33 to 14.48, and All Direct Care Workers $12.53 to $13.56">
            <a:extLst>
              <a:ext uri="{FF2B5EF4-FFF2-40B4-BE49-F238E27FC236}">
                <a16:creationId xmlns:a16="http://schemas.microsoft.com/office/drawing/2014/main" id="{2A603D9E-041C-4D6C-B8E8-A78F325BFD6B}"/>
              </a:ext>
            </a:extLst>
          </p:cNvPr>
          <p:cNvPicPr>
            <a:picLocks noChangeAspect="1"/>
          </p:cNvPicPr>
          <p:nvPr/>
        </p:nvPicPr>
        <p:blipFill rotWithShape="1">
          <a:blip r:embed="rId4"/>
          <a:srcRect l="9375" t="13314" r="5041" b="2391"/>
          <a:stretch/>
        </p:blipFill>
        <p:spPr>
          <a:xfrm>
            <a:off x="1119925" y="1247226"/>
            <a:ext cx="9379909" cy="5004240"/>
          </a:xfrm>
          <a:prstGeom prst="rect">
            <a:avLst/>
          </a:prstGeom>
        </p:spPr>
      </p:pic>
      <p:sp>
        <p:nvSpPr>
          <p:cNvPr id="10" name="TextBox 9" descr="PHI. “Workforce Data Center.” Last modified 2021.&#10; https://phinational.org/policy-research/workforce-data-center/.&#10;">
            <a:extLst>
              <a:ext uri="{FF2B5EF4-FFF2-40B4-BE49-F238E27FC236}">
                <a16:creationId xmlns:a16="http://schemas.microsoft.com/office/drawing/2014/main" id="{EE20B4B6-A3B0-E441-8235-6D61D9084A36}"/>
              </a:ext>
            </a:extLst>
          </p:cNvPr>
          <p:cNvSpPr txBox="1"/>
          <p:nvPr/>
        </p:nvSpPr>
        <p:spPr>
          <a:xfrm>
            <a:off x="148178" y="6251466"/>
            <a:ext cx="10449718" cy="461665"/>
          </a:xfrm>
          <a:prstGeom prst="rect">
            <a:avLst/>
          </a:prstGeom>
          <a:noFill/>
        </p:spPr>
        <p:txBody>
          <a:bodyPr wrap="square" rtlCol="0">
            <a:spAutoFit/>
          </a:bodyPr>
          <a:lstStyle/>
          <a:p>
            <a:r>
              <a:rPr lang="en-US" sz="1200" dirty="0"/>
              <a:t>PHI. “Workforce Data Center.” Last modified 2021.</a:t>
            </a:r>
            <a:br>
              <a:rPr lang="en-US" sz="1200" dirty="0"/>
            </a:br>
            <a:r>
              <a:rPr lang="en-US" sz="1200" dirty="0"/>
              <a:t> </a:t>
            </a:r>
            <a:r>
              <a:rPr lang="en-US" sz="1200" dirty="0">
                <a:hlinkClick r:id="rId5"/>
              </a:rPr>
              <a:t>https://phinational.org/policy-research/workforce-data-center/</a:t>
            </a:r>
            <a:r>
              <a:rPr lang="en-US" sz="1200" dirty="0"/>
              <a:t>.</a:t>
            </a:r>
          </a:p>
        </p:txBody>
      </p:sp>
    </p:spTree>
    <p:extLst>
      <p:ext uri="{BB962C8B-B14F-4D97-AF65-F5344CB8AC3E}">
        <p14:creationId xmlns:p14="http://schemas.microsoft.com/office/powerpoint/2010/main" val="18117870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9940" y="470736"/>
            <a:ext cx="6877261" cy="806488"/>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2017 National DSP Wages</a:t>
            </a:r>
          </a:p>
        </p:txBody>
      </p:sp>
      <p:pic>
        <p:nvPicPr>
          <p:cNvPr id="5" name="Picture 4" descr="Image result for nci national core indic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225" y="306350"/>
            <a:ext cx="2234709" cy="774700"/>
          </a:xfrm>
          <a:prstGeom prst="rect">
            <a:avLst/>
          </a:prstGeom>
          <a:solidFill>
            <a:schemeClr val="bg1"/>
          </a:solidFill>
        </p:spPr>
      </p:pic>
      <p:pic>
        <p:nvPicPr>
          <p:cNvPr id="4" name="Content Placeholder 3" descr="A bar chart showing the average starting wage for a DSP is $11.44 and the overall wage is $12.52."/>
          <p:cNvPicPr>
            <a:picLocks noGrp="1" noChangeAspect="1"/>
          </p:cNvPicPr>
          <p:nvPr>
            <p:ph sz="quarter" idx="4294967295"/>
          </p:nvPr>
        </p:nvPicPr>
        <p:blipFill rotWithShape="1">
          <a:blip r:embed="rId4" cstate="print">
            <a:extLst>
              <a:ext uri="{28A0092B-C50C-407E-A947-70E740481C1C}">
                <a14:useLocalDpi xmlns:a14="http://schemas.microsoft.com/office/drawing/2010/main" val="0"/>
              </a:ext>
            </a:extLst>
          </a:blip>
          <a:srcRect b="-1"/>
          <a:stretch/>
        </p:blipFill>
        <p:spPr>
          <a:xfrm>
            <a:off x="616449" y="1698358"/>
            <a:ext cx="9730133" cy="3651408"/>
          </a:xfrm>
          <a:prstGeom prst="rect">
            <a:avLst/>
          </a:prstGeom>
          <a:solidFill>
            <a:schemeClr val="bg1"/>
          </a:solidFill>
        </p:spPr>
      </p:pic>
      <p:sp>
        <p:nvSpPr>
          <p:cNvPr id="7" name="Content Placeholder 4">
            <a:extLst>
              <a:ext uri="{FF2B5EF4-FFF2-40B4-BE49-F238E27FC236}">
                <a16:creationId xmlns:a16="http://schemas.microsoft.com/office/drawing/2014/main" id="{33C7421A-F0D8-5142-8FC5-42055AEA99CA}"/>
              </a:ext>
            </a:extLst>
          </p:cNvPr>
          <p:cNvSpPr txBox="1">
            <a:spLocks/>
          </p:cNvSpPr>
          <p:nvPr/>
        </p:nvSpPr>
        <p:spPr>
          <a:xfrm>
            <a:off x="5468115" y="5792036"/>
            <a:ext cx="5030165" cy="4311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National Core Indicators. (2019). National Core Indicators 2017 Staff Stability Survey Report. Retrieved from the National Core Indicators website: </a:t>
            </a:r>
            <a:r>
              <a:rPr lang="en-US" sz="1200" dirty="0">
                <a:hlinkClick r:id="rId5"/>
              </a:rPr>
              <a:t>www.nationalcoreindicators.org/resources/staff-stability-survey/</a:t>
            </a:r>
            <a:r>
              <a:rPr lang="en-US" sz="1200" dirty="0"/>
              <a:t> </a:t>
            </a:r>
          </a:p>
        </p:txBody>
      </p:sp>
    </p:spTree>
    <p:extLst>
      <p:ext uri="{BB962C8B-B14F-4D97-AF65-F5344CB8AC3E}">
        <p14:creationId xmlns:p14="http://schemas.microsoft.com/office/powerpoint/2010/main" val="415683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Poll Question #1 - What are some of the roles, current or past, that influence your work? (Select all that apply)</a:t>
            </a:r>
          </a:p>
        </p:txBody>
      </p:sp>
      <p:sp>
        <p:nvSpPr>
          <p:cNvPr id="4" name="Content Placeholder 3"/>
          <p:cNvSpPr>
            <a:spLocks noGrp="1"/>
          </p:cNvSpPr>
          <p:nvPr>
            <p:ph sz="half" idx="1"/>
          </p:nvPr>
        </p:nvSpPr>
        <p:spPr/>
        <p:txBody>
          <a:bodyPr/>
          <a:lstStyle/>
          <a:p>
            <a:pPr>
              <a:buFont typeface="Wingdings" panose="05000000000000000000" pitchFamily="2" charset="2"/>
              <a:buChar char="q"/>
            </a:pPr>
            <a:r>
              <a:rPr lang="en-US" dirty="0"/>
              <a:t>Person with lived experience/person with a disability</a:t>
            </a:r>
          </a:p>
          <a:p>
            <a:pPr>
              <a:buFont typeface="Wingdings" panose="05000000000000000000" pitchFamily="2" charset="2"/>
              <a:buChar char="q"/>
            </a:pPr>
            <a:r>
              <a:rPr lang="en-US" dirty="0"/>
              <a:t>Parent</a:t>
            </a:r>
          </a:p>
          <a:p>
            <a:pPr>
              <a:buFont typeface="Wingdings" panose="05000000000000000000" pitchFamily="2" charset="2"/>
              <a:buChar char="q"/>
            </a:pPr>
            <a:r>
              <a:rPr lang="en-US" dirty="0"/>
              <a:t>Sibling/Family member</a:t>
            </a:r>
          </a:p>
          <a:p>
            <a:pPr>
              <a:buFont typeface="Wingdings" panose="05000000000000000000" pitchFamily="2" charset="2"/>
              <a:buChar char="q"/>
            </a:pPr>
            <a:r>
              <a:rPr lang="en-US" dirty="0"/>
              <a:t>Friend</a:t>
            </a:r>
          </a:p>
          <a:p>
            <a:pPr>
              <a:buFont typeface="Wingdings" panose="05000000000000000000" pitchFamily="2" charset="2"/>
              <a:buChar char="q"/>
            </a:pPr>
            <a:r>
              <a:rPr lang="en-US" dirty="0"/>
              <a:t>Guardian</a:t>
            </a:r>
          </a:p>
        </p:txBody>
      </p:sp>
      <p:sp>
        <p:nvSpPr>
          <p:cNvPr id="5" name="Content Placeholder 4"/>
          <p:cNvSpPr>
            <a:spLocks noGrp="1"/>
          </p:cNvSpPr>
          <p:nvPr>
            <p:ph sz="half" idx="2"/>
          </p:nvPr>
        </p:nvSpPr>
        <p:spPr/>
        <p:txBody>
          <a:bodyPr/>
          <a:lstStyle/>
          <a:p>
            <a:pPr>
              <a:buFont typeface="Wingdings" panose="05000000000000000000" pitchFamily="2" charset="2"/>
              <a:buChar char="q"/>
            </a:pPr>
            <a:r>
              <a:rPr lang="en-US" dirty="0"/>
              <a:t>Ally/Advocate</a:t>
            </a:r>
          </a:p>
          <a:p>
            <a:pPr>
              <a:buFont typeface="Wingdings" panose="05000000000000000000" pitchFamily="2" charset="2"/>
              <a:buChar char="q"/>
            </a:pPr>
            <a:r>
              <a:rPr lang="en-US" dirty="0"/>
              <a:t>Direct Support Professional</a:t>
            </a:r>
          </a:p>
          <a:p>
            <a:pPr>
              <a:buFont typeface="Wingdings" panose="05000000000000000000" pitchFamily="2" charset="2"/>
              <a:buChar char="q"/>
            </a:pPr>
            <a:r>
              <a:rPr lang="en-US" dirty="0"/>
              <a:t>Frontline Supervisor/Manager</a:t>
            </a:r>
          </a:p>
          <a:p>
            <a:pPr>
              <a:buFont typeface="Wingdings" panose="05000000000000000000" pitchFamily="2" charset="2"/>
              <a:buChar char="q"/>
            </a:pPr>
            <a:r>
              <a:rPr lang="en-US" dirty="0"/>
              <a:t>Executive Director/CEO</a:t>
            </a:r>
          </a:p>
          <a:p>
            <a:pPr>
              <a:buFont typeface="Wingdings" panose="05000000000000000000" pitchFamily="2" charset="2"/>
              <a:buChar char="q"/>
            </a:pPr>
            <a:r>
              <a:rPr lang="en-US" dirty="0"/>
              <a:t>Health &amp; Human Services Professional/Policymaker</a:t>
            </a:r>
          </a:p>
          <a:p>
            <a:pPr>
              <a:buFont typeface="Wingdings" panose="05000000000000000000" pitchFamily="2" charset="2"/>
              <a:buChar char="q"/>
            </a:pPr>
            <a:endParaRPr lang="en-US" dirty="0"/>
          </a:p>
          <a:p>
            <a:pPr>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3548390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2" y="365125"/>
            <a:ext cx="10985938"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Wages - State</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mage depicting DSP wages. 61organizations reported DSP wage data. The average hourly starting DSP wage was $10.36, the average hourly DSP wage was $11.09, and the highest DSP wage was $13.20. 18% of organizations paid DSPs different wages across service types.">
            <a:extLst>
              <a:ext uri="{FF2B5EF4-FFF2-40B4-BE49-F238E27FC236}">
                <a16:creationId xmlns:a16="http://schemas.microsoft.com/office/drawing/2014/main" id="{433828EA-92E0-4C7C-B17A-D61CD3438D00}"/>
              </a:ext>
            </a:extLst>
          </p:cNvPr>
          <p:cNvPicPr>
            <a:picLocks noChangeAspect="1"/>
          </p:cNvPicPr>
          <p:nvPr/>
        </p:nvPicPr>
        <p:blipFill rotWithShape="1">
          <a:blip r:embed="rId3"/>
          <a:srcRect l="13334" t="31323" r="19167" b="38201"/>
          <a:stretch/>
        </p:blipFill>
        <p:spPr>
          <a:xfrm>
            <a:off x="145141" y="2250314"/>
            <a:ext cx="11599089" cy="2945800"/>
          </a:xfrm>
          <a:prstGeom prst="rect">
            <a:avLst/>
          </a:prstGeom>
        </p:spPr>
      </p:pic>
      <p:sp>
        <p:nvSpPr>
          <p:cNvPr id="9" name="Rectangle 8">
            <a:extLst>
              <a:ext uri="{C183D7F6-B498-43B3-948B-1728B52AA6E4}">
                <adec:decorative xmlns:adec="http://schemas.microsoft.com/office/drawing/2017/decorative" val="1"/>
              </a:ext>
            </a:extLst>
          </p:cNvPr>
          <p:cNvSpPr/>
          <p:nvPr/>
        </p:nvSpPr>
        <p:spPr>
          <a:xfrm>
            <a:off x="838200" y="4611696"/>
            <a:ext cx="1807564"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3077607" y="3290383"/>
            <a:ext cx="1880017"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C183D7F6-B498-43B3-948B-1728B52AA6E4}">
                <adec:decorative xmlns:adec="http://schemas.microsoft.com/office/drawing/2017/decorative" val="1"/>
              </a:ext>
            </a:extLst>
          </p:cNvPr>
          <p:cNvSpPr/>
          <p:nvPr/>
        </p:nvSpPr>
        <p:spPr>
          <a:xfrm>
            <a:off x="3886984" y="4572595"/>
            <a:ext cx="1807564"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29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50" fill="hold"/>
                                        <p:tgtEl>
                                          <p:spTgt spid="10"/>
                                        </p:tgtEl>
                                        <p:attrNameLst>
                                          <p:attrName>ppt_x</p:attrName>
                                        </p:attrNameLst>
                                      </p:cBhvr>
                                      <p:tavLst>
                                        <p:tav tm="0">
                                          <p:val>
                                            <p:strVal val="#ppt_x"/>
                                          </p:val>
                                        </p:tav>
                                        <p:tav tm="100000">
                                          <p:val>
                                            <p:strVal val="#ppt_x"/>
                                          </p:val>
                                        </p:tav>
                                      </p:tavLst>
                                    </p:anim>
                                    <p:anim calcmode="lin" valueType="num">
                                      <p:cBhvr additive="base">
                                        <p:cTn id="14"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 fill="hold"/>
                                        <p:tgtEl>
                                          <p:spTgt spid="11"/>
                                        </p:tgtEl>
                                        <p:attrNameLst>
                                          <p:attrName>ppt_x</p:attrName>
                                        </p:attrNameLst>
                                      </p:cBhvr>
                                      <p:tavLst>
                                        <p:tav tm="0">
                                          <p:val>
                                            <p:strVal val="#ppt_x"/>
                                          </p:val>
                                        </p:tav>
                                        <p:tav tm="100000">
                                          <p:val>
                                            <p:strVal val="#ppt_x"/>
                                          </p:val>
                                        </p:tav>
                                      </p:tavLst>
                                    </p:anim>
                                    <p:anim calcmode="lin" valueType="num">
                                      <p:cBhvr additive="base">
                                        <p:cTn id="20"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6278508"/>
            <a:ext cx="9144000" cy="523220"/>
          </a:xfrm>
          <a:prstGeom prst="rect">
            <a:avLst/>
          </a:prstGeom>
          <a:solidFill>
            <a:schemeClr val="bg1"/>
          </a:solidFill>
        </p:spPr>
        <p:txBody>
          <a:bodyPr wrap="square" rtlCol="0">
            <a:spAutoFit/>
          </a:bodyPr>
          <a:lstStyle/>
          <a:p>
            <a:r>
              <a:rPr lang="en-US" sz="1400" dirty="0"/>
              <a:t>National Core Indicators. (2019). National Core Indicators 2017 Staff Stability Survey Report. Retrieved from the National Core Indicators website: </a:t>
            </a:r>
            <a:r>
              <a:rPr lang="en-US" sz="1400" dirty="0">
                <a:hlinkClick r:id="rId3"/>
              </a:rPr>
              <a:t>www.nationalcoreindicators.org/resources/staff-stability-survey/</a:t>
            </a:r>
            <a:r>
              <a:rPr lang="en-US" sz="1400" dirty="0"/>
              <a:t> </a:t>
            </a:r>
          </a:p>
        </p:txBody>
      </p:sp>
      <p:pic>
        <p:nvPicPr>
          <p:cNvPr id="4" name="Content Placeholder 3" descr="Health Insurance.  Of responding providers 72% offer health insurance to some or all DSPs&#10;Of those who offer Health Insurance 69% offer health insurance to only full-time DSPs, 38% requite DSPs be employed at the agency for a certain length of time to be eligible for health insurance, 2% offer health insurance to all DSPs. "/>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961490" y="1081050"/>
            <a:ext cx="10269020" cy="5077873"/>
          </a:xfrm>
        </p:spPr>
      </p:pic>
      <p:pic>
        <p:nvPicPr>
          <p:cNvPr id="5" name="Picture 4" descr="Image result for nci national core indicat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9223" y="306350"/>
            <a:ext cx="2234709" cy="774700"/>
          </a:xfrm>
          <a:prstGeom prst="rect">
            <a:avLst/>
          </a:prstGeom>
          <a:solidFill>
            <a:schemeClr val="bg1"/>
          </a:solidFill>
        </p:spPr>
      </p:pic>
      <p:sp>
        <p:nvSpPr>
          <p:cNvPr id="2" name="Title 1"/>
          <p:cNvSpPr>
            <a:spLocks noGrp="1"/>
          </p:cNvSpPr>
          <p:nvPr>
            <p:ph type="title" idx="4294967295"/>
          </p:nvPr>
        </p:nvSpPr>
        <p:spPr>
          <a:xfrm>
            <a:off x="703780" y="349320"/>
            <a:ext cx="10269020" cy="76351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Health Insurance for DSPs</a:t>
            </a:r>
          </a:p>
        </p:txBody>
      </p:sp>
    </p:spTree>
    <p:extLst>
      <p:ext uri="{BB962C8B-B14F-4D97-AF65-F5344CB8AC3E}">
        <p14:creationId xmlns:p14="http://schemas.microsoft.com/office/powerpoint/2010/main" val="39455899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31" y="230066"/>
            <a:ext cx="10515600"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Benefits – State</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Image shows DSP benefits. On average, 35% of DSPs in an organization were enrolled in health care plans. For full-time DSPs, 66% of organizations offered paid time off, 31% offered sick leave, 27% offered paid vacation, and 83% offered health insurance. For part-time DSPs, 4% of organizations offered paid time off, 6% offered sick leave, 0% offered paid vacation, and 17% offered health insurance. Organizations that were unable to distinguish between part-and full-time DSPs answered for “all DSPs.” For all DSPs, 40% of organizations offered paid time off,22% offered sick leave,33% offered paid vacation, and 60% offered health insurance.">
            <a:extLst>
              <a:ext uri="{FF2B5EF4-FFF2-40B4-BE49-F238E27FC236}">
                <a16:creationId xmlns:a16="http://schemas.microsoft.com/office/drawing/2014/main" id="{A85E09DF-7367-470D-BC41-51AFA6CEB846}"/>
              </a:ext>
            </a:extLst>
          </p:cNvPr>
          <p:cNvPicPr>
            <a:picLocks noChangeAspect="1"/>
          </p:cNvPicPr>
          <p:nvPr/>
        </p:nvPicPr>
        <p:blipFill rotWithShape="1">
          <a:blip r:embed="rId3"/>
          <a:srcRect l="13453" t="36190" r="33929" b="20952"/>
          <a:stretch/>
        </p:blipFill>
        <p:spPr>
          <a:xfrm>
            <a:off x="381505" y="1391802"/>
            <a:ext cx="11428990" cy="5236132"/>
          </a:xfrm>
          <a:prstGeom prst="rect">
            <a:avLst/>
          </a:prstGeom>
        </p:spPr>
      </p:pic>
      <p:grpSp>
        <p:nvGrpSpPr>
          <p:cNvPr id="9" name="Group 8">
            <a:extLst>
              <a:ext uri="{C183D7F6-B498-43B3-948B-1728B52AA6E4}">
                <adec:decorative xmlns:adec="http://schemas.microsoft.com/office/drawing/2017/decorative" val="1"/>
              </a:ext>
            </a:extLst>
          </p:cNvPr>
          <p:cNvGrpSpPr/>
          <p:nvPr/>
        </p:nvGrpSpPr>
        <p:grpSpPr>
          <a:xfrm>
            <a:off x="1724940" y="4793643"/>
            <a:ext cx="2222946" cy="1374929"/>
            <a:chOff x="1986197" y="4009868"/>
            <a:chExt cx="2053652" cy="1236690"/>
          </a:xfrm>
        </p:grpSpPr>
        <p:sp>
          <p:nvSpPr>
            <p:cNvPr id="3" name="Rectangle 2"/>
            <p:cNvSpPr/>
            <p:nvPr/>
          </p:nvSpPr>
          <p:spPr>
            <a:xfrm>
              <a:off x="1986197" y="4009868"/>
              <a:ext cx="1229193" cy="62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215390" y="4009868"/>
              <a:ext cx="262328" cy="14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C183D7F6-B498-43B3-948B-1728B52AA6E4}">
                  <adec:decorative xmlns:adec="http://schemas.microsoft.com/office/drawing/2017/decorative" val="1"/>
                </a:ext>
              </a:extLst>
            </p:cNvPr>
            <p:cNvSpPr/>
            <p:nvPr/>
          </p:nvSpPr>
          <p:spPr>
            <a:xfrm>
              <a:off x="2113613" y="4152276"/>
              <a:ext cx="1926236" cy="109428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76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03" y="217980"/>
            <a:ext cx="10515600"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Overtime – State</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mage shows overtime. A total of 420,920 hours of overtime were paid out to DSPs in the last 30 daysfrom 53organizations.">
            <a:extLst>
              <a:ext uri="{FF2B5EF4-FFF2-40B4-BE49-F238E27FC236}">
                <a16:creationId xmlns:a16="http://schemas.microsoft.com/office/drawing/2014/main" id="{B93B15DF-17FE-4028-9F13-56C7B81D39CB}"/>
              </a:ext>
            </a:extLst>
          </p:cNvPr>
          <p:cNvPicPr>
            <a:picLocks noChangeAspect="1"/>
          </p:cNvPicPr>
          <p:nvPr/>
        </p:nvPicPr>
        <p:blipFill rotWithShape="1">
          <a:blip r:embed="rId3"/>
          <a:srcRect l="67288" t="35767" r="15238" b="30370"/>
          <a:stretch/>
        </p:blipFill>
        <p:spPr>
          <a:xfrm>
            <a:off x="3338286" y="1690688"/>
            <a:ext cx="4180114" cy="4556438"/>
          </a:xfrm>
          <a:prstGeom prst="rect">
            <a:avLst/>
          </a:prstGeom>
        </p:spPr>
      </p:pic>
    </p:spTree>
    <p:extLst>
      <p:ext uri="{BB962C8B-B14F-4D97-AF65-F5344CB8AC3E}">
        <p14:creationId xmlns:p14="http://schemas.microsoft.com/office/powerpoint/2010/main" val="99777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2759-59B9-794E-8482-BEC23FEE1D2B}"/>
              </a:ext>
            </a:extLst>
          </p:cNvPr>
          <p:cNvSpPr>
            <a:spLocks noGrp="1"/>
          </p:cNvSpPr>
          <p:nvPr>
            <p:ph type="title"/>
          </p:nvPr>
        </p:nvSpPr>
        <p:spPr>
          <a:xfrm>
            <a:off x="301557" y="365125"/>
            <a:ext cx="11052243" cy="1325563"/>
          </a:xfrm>
        </p:spPr>
        <p:txBody>
          <a:bodyPr>
            <a:norm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Frontline Supervisors Data</a:t>
            </a:r>
          </a:p>
        </p:txBody>
      </p:sp>
      <p:graphicFrame>
        <p:nvGraphicFramePr>
          <p:cNvPr id="5" name="Content Placeholder 2" descr="DSWs 50% or more of their hours is spent in direct support tasks (e.g. personal cares, home care, community integration)&#10;FLS their primary responsibility (50% or more of their role and time) is spent on supervisors of DSWs">
            <a:extLst>
              <a:ext uri="{FF2B5EF4-FFF2-40B4-BE49-F238E27FC236}">
                <a16:creationId xmlns:a16="http://schemas.microsoft.com/office/drawing/2014/main" id="{2FB583F0-2463-5947-A393-4F43691854F5}"/>
              </a:ext>
            </a:extLst>
          </p:cNvPr>
          <p:cNvGraphicFramePr>
            <a:graphicFrameLocks noGrp="1"/>
          </p:cNvGraphicFramePr>
          <p:nvPr>
            <p:ph idx="1"/>
            <p:extLst>
              <p:ext uri="{D42A27DB-BD31-4B8C-83A1-F6EECF244321}">
                <p14:modId xmlns:p14="http://schemas.microsoft.com/office/powerpoint/2010/main" val="42066552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C183D7F6-B498-43B3-948B-1728B52AA6E4}">
                <adec:decorative xmlns:adec="http://schemas.microsoft.com/office/drawing/2017/decorative" val="1"/>
              </a:ext>
            </a:extLst>
          </p:cNvPr>
          <p:cNvSpPr/>
          <p:nvPr/>
        </p:nvSpPr>
        <p:spPr>
          <a:xfrm>
            <a:off x="1618938" y="4001294"/>
            <a:ext cx="8949128" cy="2279585"/>
          </a:xfrm>
          <a:prstGeom prst="rect">
            <a:avLst/>
          </a:prstGeom>
          <a:noFill/>
          <a:ln w="50800">
            <a:solidFill>
              <a:srgbClr val="FFC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9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44FF-8959-3643-8B3B-931BB57C3E1C}"/>
              </a:ext>
            </a:extLst>
          </p:cNvPr>
          <p:cNvSpPr>
            <a:spLocks noGrp="1"/>
          </p:cNvSpPr>
          <p:nvPr>
            <p:ph type="title"/>
          </p:nvPr>
        </p:nvSpPr>
        <p:spPr>
          <a:xfrm>
            <a:off x="424359" y="345639"/>
            <a:ext cx="10515600"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FLS Wages – State</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Image shows FLS wages. Of the 55organizations reporting, the average starting frontline supervisor (FLS) annual salary was $31,552. The average FLS annual salary was $34,024. The highest FLS annual salary was $38,731.">
            <a:extLst>
              <a:ext uri="{FF2B5EF4-FFF2-40B4-BE49-F238E27FC236}">
                <a16:creationId xmlns:a16="http://schemas.microsoft.com/office/drawing/2014/main" id="{08D07FFC-4973-4FAA-8C1A-B0E72601AA39}"/>
              </a:ext>
            </a:extLst>
          </p:cNvPr>
          <p:cNvPicPr>
            <a:picLocks noChangeAspect="1"/>
          </p:cNvPicPr>
          <p:nvPr/>
        </p:nvPicPr>
        <p:blipFill rotWithShape="1">
          <a:blip r:embed="rId3"/>
          <a:srcRect l="12809" t="26621" r="16954" b="45962"/>
          <a:stretch/>
        </p:blipFill>
        <p:spPr>
          <a:xfrm>
            <a:off x="424359" y="1944312"/>
            <a:ext cx="11767641" cy="2583839"/>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1469693" y="4011325"/>
            <a:ext cx="1882516"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C183D7F6-B498-43B3-948B-1728B52AA6E4}">
                <adec:decorative xmlns:adec="http://schemas.microsoft.com/office/drawing/2017/decorative" val="1"/>
              </a:ext>
            </a:extLst>
          </p:cNvPr>
          <p:cNvSpPr/>
          <p:nvPr/>
        </p:nvSpPr>
        <p:spPr>
          <a:xfrm>
            <a:off x="3719698" y="2723654"/>
            <a:ext cx="2831893"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C183D7F6-B498-43B3-948B-1728B52AA6E4}">
                <adec:decorative xmlns:adec="http://schemas.microsoft.com/office/drawing/2017/decorative" val="1"/>
              </a:ext>
            </a:extLst>
          </p:cNvPr>
          <p:cNvSpPr/>
          <p:nvPr/>
        </p:nvSpPr>
        <p:spPr>
          <a:xfrm>
            <a:off x="4180424" y="4026827"/>
            <a:ext cx="2049640"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9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shows vacancy. There was 21% overall annual FLS turnover in 53organizations reporting. Of those FLSs who left their positions in 2020,23% of FLSs left within 0-6 months of hire, and 29% left within 6-12 months of hire.">
            <a:extLst>
              <a:ext uri="{FF2B5EF4-FFF2-40B4-BE49-F238E27FC236}">
                <a16:creationId xmlns:a16="http://schemas.microsoft.com/office/drawing/2014/main" id="{70FD2389-90B3-4ECE-B088-DB0EC9A7F040}"/>
              </a:ext>
            </a:extLst>
          </p:cNvPr>
          <p:cNvPicPr>
            <a:picLocks noChangeAspect="1"/>
          </p:cNvPicPr>
          <p:nvPr/>
        </p:nvPicPr>
        <p:blipFill rotWithShape="1">
          <a:blip r:embed="rId3"/>
          <a:srcRect l="12976" t="36551" r="16071" b="15621"/>
          <a:stretch/>
        </p:blipFill>
        <p:spPr>
          <a:xfrm>
            <a:off x="358159" y="1645099"/>
            <a:ext cx="11475681" cy="4351338"/>
          </a:xfrm>
          <a:prstGeom prst="rect">
            <a:avLst/>
          </a:prstGeom>
        </p:spPr>
      </p:pic>
      <p:sp>
        <p:nvSpPr>
          <p:cNvPr id="11" name="Rectangle 10">
            <a:extLst>
              <a:ext uri="{C183D7F6-B498-43B3-948B-1728B52AA6E4}">
                <adec:decorative xmlns:adec="http://schemas.microsoft.com/office/drawing/2017/decorative" val="1"/>
              </a:ext>
            </a:extLst>
          </p:cNvPr>
          <p:cNvSpPr/>
          <p:nvPr/>
        </p:nvSpPr>
        <p:spPr>
          <a:xfrm>
            <a:off x="553803" y="2201087"/>
            <a:ext cx="2593299" cy="60710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C183D7F6-B498-43B3-948B-1728B52AA6E4}">
                <adec:decorative xmlns:adec="http://schemas.microsoft.com/office/drawing/2017/decorative" val="1"/>
              </a:ext>
            </a:extLst>
          </p:cNvPr>
          <p:cNvSpPr/>
          <p:nvPr/>
        </p:nvSpPr>
        <p:spPr>
          <a:xfrm>
            <a:off x="2569027" y="5211580"/>
            <a:ext cx="3004695"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C183D7F6-B498-43B3-948B-1728B52AA6E4}">
                <adec:decorative xmlns:adec="http://schemas.microsoft.com/office/drawing/2017/decorative" val="1"/>
              </a:ext>
            </a:extLst>
          </p:cNvPr>
          <p:cNvSpPr/>
          <p:nvPr/>
        </p:nvSpPr>
        <p:spPr>
          <a:xfrm>
            <a:off x="3088926" y="5559997"/>
            <a:ext cx="3004695"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C76966-1F49-9046-90D7-473CF8D0B46A}"/>
              </a:ext>
            </a:extLst>
          </p:cNvPr>
          <p:cNvSpPr>
            <a:spLocks noGrp="1"/>
          </p:cNvSpPr>
          <p:nvPr>
            <p:ph type="title"/>
          </p:nvPr>
        </p:nvSpPr>
        <p:spPr>
          <a:xfrm>
            <a:off x="358159" y="287734"/>
            <a:ext cx="10515600" cy="132556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FLS Turnover &amp; Vacancy – State</a:t>
            </a:r>
            <a:endPar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224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250" fill="hold"/>
                                        <p:tgtEl>
                                          <p:spTgt spid="12"/>
                                        </p:tgtEl>
                                        <p:attrNameLst>
                                          <p:attrName>ppt_x</p:attrName>
                                        </p:attrNameLst>
                                      </p:cBhvr>
                                      <p:tavLst>
                                        <p:tav tm="0">
                                          <p:val>
                                            <p:strVal val="#ppt_x"/>
                                          </p:val>
                                        </p:tav>
                                        <p:tav tm="100000">
                                          <p:val>
                                            <p:strVal val="#ppt_x"/>
                                          </p:val>
                                        </p:tav>
                                      </p:tavLst>
                                    </p:anim>
                                    <p:anim calcmode="lin" valueType="num">
                                      <p:cBhvr additive="base">
                                        <p:cTn id="14"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ppt_x"/>
                                          </p:val>
                                        </p:tav>
                                        <p:tav tm="100000">
                                          <p:val>
                                            <p:strVal val="#ppt_x"/>
                                          </p:val>
                                        </p:tav>
                                      </p:tavLst>
                                    </p:anim>
                                    <p:anim calcmode="lin" valueType="num">
                                      <p:cBhvr additive="base">
                                        <p:cTn id="20"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11E13D-5495-2E4E-B8E9-8278BCBBA209}"/>
              </a:ext>
              <a:ext uri="{C183D7F6-B498-43B3-948B-1728B52AA6E4}">
                <adec:decorative xmlns:adec="http://schemas.microsoft.com/office/drawing/2017/decorative" val="1"/>
              </a:ext>
            </a:extLst>
          </p:cNvPr>
          <p:cNvSpPr/>
          <p:nvPr/>
        </p:nvSpPr>
        <p:spPr>
          <a:xfrm>
            <a:off x="6025662" y="4468815"/>
            <a:ext cx="5735265" cy="122076"/>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Picture 21" descr="Logo for the rtc on community living at the Institute on community integration at University of MN">
            <a:extLst>
              <a:ext uri="{FF2B5EF4-FFF2-40B4-BE49-F238E27FC236}">
                <a16:creationId xmlns:a16="http://schemas.microsoft.com/office/drawing/2014/main" id="{3A198D90-59E2-E745-AE40-BF19D75A02E5}"/>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58152" y="5115975"/>
            <a:ext cx="4184659" cy="1074132"/>
          </a:xfrm>
          <a:prstGeom prst="rect">
            <a:avLst/>
          </a:prstGeom>
        </p:spPr>
      </p:pic>
      <p:sp>
        <p:nvSpPr>
          <p:cNvPr id="7" name="Rectangle 6">
            <a:extLst>
              <a:ext uri="{FF2B5EF4-FFF2-40B4-BE49-F238E27FC236}">
                <a16:creationId xmlns:a16="http://schemas.microsoft.com/office/drawing/2014/main" id="{02327A38-3038-524C-B488-896D7EE9ABBB}"/>
              </a:ext>
              <a:ext uri="{C183D7F6-B498-43B3-948B-1728B52AA6E4}">
                <adec:decorative xmlns:adec="http://schemas.microsoft.com/office/drawing/2017/decorative" val="1"/>
              </a:ext>
            </a:extLst>
          </p:cNvPr>
          <p:cNvSpPr/>
          <p:nvPr/>
        </p:nvSpPr>
        <p:spPr>
          <a:xfrm>
            <a:off x="492369" y="4468814"/>
            <a:ext cx="5298831" cy="2389186"/>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a:extLst>
              <a:ext uri="{C183D7F6-B498-43B3-948B-1728B52AA6E4}">
                <adec:decorative xmlns:adec="http://schemas.microsoft.com/office/drawing/2017/decorative" val="0"/>
              </a:ext>
            </a:extLst>
          </p:cNvPr>
          <p:cNvSpPr txBox="1"/>
          <p:nvPr/>
        </p:nvSpPr>
        <p:spPr>
          <a:xfrm>
            <a:off x="665284" y="5359110"/>
            <a:ext cx="4953000" cy="461665"/>
          </a:xfrm>
          <a:prstGeom prst="rect">
            <a:avLst/>
          </a:prstGeom>
          <a:noFill/>
        </p:spPr>
        <p:txBody>
          <a:bodyPr wrap="square" rtlCol="0">
            <a:spAutoFit/>
          </a:bodyPr>
          <a:lstStyle/>
          <a:p>
            <a:pPr algn="ctr"/>
            <a:r>
              <a:rPr lang="en-US" sz="2400" dirty="0">
                <a:solidFill>
                  <a:schemeClr val="bg1"/>
                </a:solidFill>
                <a:latin typeface="Open Sans" charset="0"/>
                <a:ea typeface="Open Sans" charset="0"/>
                <a:cs typeface="Open Sans" charset="0"/>
                <a:hlinkClick r:id="rId4" action="ppaction://hlinkpres?slideindex=1&amp;slidetitle=">
                  <a:extLst>
                    <a:ext uri="{A12FA001-AC4F-418D-AE19-62706E023703}">
                      <ahyp:hlinkClr xmlns:ahyp="http://schemas.microsoft.com/office/drawing/2018/hyperlinkcolor" val="tx"/>
                    </a:ext>
                  </a:extLst>
                </a:hlinkClick>
              </a:rPr>
              <a:t>z.umn.edu/tenncare-report-2020</a:t>
            </a:r>
            <a:endParaRPr lang="en-US" sz="2400" dirty="0">
              <a:solidFill>
                <a:schemeClr val="bg1"/>
              </a:solidFill>
              <a:latin typeface="Open Sans" charset="0"/>
              <a:ea typeface="Open Sans" charset="0"/>
              <a:cs typeface="Open Sans" charset="0"/>
            </a:endParaRPr>
          </a:p>
        </p:txBody>
      </p:sp>
      <p:sp>
        <p:nvSpPr>
          <p:cNvPr id="12" name="Title 1">
            <a:extLst>
              <a:ext uri="{C183D7F6-B498-43B3-948B-1728B52AA6E4}">
                <adec:decorative xmlns:adec="http://schemas.microsoft.com/office/drawing/2017/decorative" val="0"/>
              </a:ext>
            </a:extLst>
          </p:cNvPr>
          <p:cNvSpPr txBox="1">
            <a:spLocks noGrp="1"/>
          </p:cNvSpPr>
          <p:nvPr>
            <p:ph type="title" idx="4294967295"/>
          </p:nvPr>
        </p:nvSpPr>
        <p:spPr>
          <a:xfrm>
            <a:off x="838200" y="531765"/>
            <a:ext cx="10732478" cy="3814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Open Sans" charset="0"/>
                <a:ea typeface="Open Sans" charset="0"/>
                <a:cs typeface="Open Sans" charset="0"/>
              </a:rPr>
              <a:t>Employment and Community First CHOICES Workforce QuILTSS Initiative Survey 2020</a:t>
            </a:r>
          </a:p>
          <a:p>
            <a:pPr marL="0" marR="0" lvl="0" indent="0" algn="l" defTabSz="914400" rtl="0" eaLnBrk="1" fontAlgn="auto" latinLnBrk="0" hangingPunct="1">
              <a:lnSpc>
                <a:spcPct val="3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Year 3 Report</a:t>
            </a:r>
          </a:p>
        </p:txBody>
      </p:sp>
      <p:sp>
        <p:nvSpPr>
          <p:cNvPr id="4" name="Rectangle 3">
            <a:extLst>
              <a:ext uri="{FF2B5EF4-FFF2-40B4-BE49-F238E27FC236}">
                <a16:creationId xmlns:a16="http://schemas.microsoft.com/office/drawing/2014/main" id="{5D4095D5-6B0B-E541-B3B3-DE7CE23F9517}"/>
              </a:ext>
              <a:ext uri="{C183D7F6-B498-43B3-948B-1728B52AA6E4}">
                <adec:decorative xmlns:adec="http://schemas.microsoft.com/office/drawing/2017/decorative" val="1"/>
              </a:ext>
            </a:extLst>
          </p:cNvPr>
          <p:cNvSpPr/>
          <p:nvPr/>
        </p:nvSpPr>
        <p:spPr>
          <a:xfrm>
            <a:off x="492369" y="0"/>
            <a:ext cx="11078309"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745096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5998716" cy="455213"/>
          </a:xfrm>
        </p:spPr>
        <p:txBody>
          <a:bodyPr>
            <a:normAutofit/>
          </a:bodyPr>
          <a:lstStyle/>
          <a:p>
            <a:r>
              <a:rPr lang="en-US" sz="2400" b="1" dirty="0">
                <a:cs typeface="Calibri Light"/>
              </a:rPr>
              <a:t>Breakout Conversation (a new one) </a:t>
            </a:r>
            <a:endParaRPr lang="en-US" sz="2400" b="1" dirty="0"/>
          </a:p>
        </p:txBody>
      </p:sp>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r>
              <a:rPr lang="en-US" dirty="0">
                <a:latin typeface="Open Sans" panose="020B0606030504020204" pitchFamily="34" charset="0"/>
                <a:ea typeface="Open Sans" panose="020B0606030504020204" pitchFamily="34" charset="0"/>
                <a:cs typeface="Open Sans" panose="020B0606030504020204" pitchFamily="34" charset="0"/>
              </a:rPr>
              <a:t>Connecting challenges, data, and information to strategies</a:t>
            </a: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lvl="0" indent="0">
              <a:spcAft>
                <a:spcPts val="0"/>
              </a:spcAft>
              <a:buNone/>
            </a:pPr>
            <a:endParaRPr lang="en-US" dirty="0">
              <a:solidFill>
                <a:prstClr val="black"/>
              </a:solidFill>
            </a:endParaRPr>
          </a:p>
          <a:p>
            <a:pPr marL="628650" lvl="1" indent="-1714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What stands out to you? </a:t>
            </a:r>
          </a:p>
          <a:p>
            <a:pPr marL="628650" lvl="1" indent="-1714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What surprises you?  </a:t>
            </a:r>
          </a:p>
          <a:p>
            <a:pPr marL="628650" lvl="1" indent="-1714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What concerns you? </a:t>
            </a:r>
          </a:p>
          <a:p>
            <a:pPr marL="628650" lvl="1" indent="-1714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Who else do you need to talk with in your organization about your workforce data, challenges you’re identifying, and what you’d like to see change? </a:t>
            </a:r>
          </a:p>
        </p:txBody>
      </p:sp>
    </p:spTree>
    <p:extLst>
      <p:ext uri="{BB962C8B-B14F-4D97-AF65-F5344CB8AC3E}">
        <p14:creationId xmlns:p14="http://schemas.microsoft.com/office/powerpoint/2010/main" val="42448461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Stretch Break</a:t>
            </a:r>
          </a:p>
        </p:txBody>
      </p:sp>
      <p:sp>
        <p:nvSpPr>
          <p:cNvPr id="5" name="Text Placeholder 4"/>
          <p:cNvSpPr>
            <a:spLocks noGrp="1"/>
          </p:cNvSpPr>
          <p:nvPr>
            <p:ph type="body" idx="1"/>
          </p:nvPr>
        </p:nvSpPr>
        <p:spPr/>
        <p:txBody>
          <a:bodyPr vert="horz" lIns="91440" tIns="45720" rIns="91440" bIns="45720" rtlCol="0" anchor="t">
            <a:normAutofit/>
          </a:bodyPr>
          <a:lstStyle/>
          <a:p>
            <a:r>
              <a:rPr lang="en-US" dirty="0">
                <a:latin typeface="Open Sans Light"/>
              </a:rPr>
              <a:t>Take 5 minutes to stretch and refresh.</a:t>
            </a:r>
          </a:p>
        </p:txBody>
      </p:sp>
    </p:spTree>
    <p:extLst>
      <p:ext uri="{BB962C8B-B14F-4D97-AF65-F5344CB8AC3E}">
        <p14:creationId xmlns:p14="http://schemas.microsoft.com/office/powerpoint/2010/main" val="4191119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owerPoint 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18184</Words>
  <Application>Microsoft Office PowerPoint</Application>
  <PresentationFormat>Widescreen</PresentationFormat>
  <Paragraphs>1459</Paragraphs>
  <Slides>122</Slides>
  <Notes>122</Notes>
  <HiddenSlides>1</HiddenSlides>
  <MMClips>1</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122</vt:i4>
      </vt:variant>
    </vt:vector>
  </HeadingPairs>
  <TitlesOfParts>
    <vt:vector size="145" baseType="lpstr">
      <vt:lpstr>.AppleSystemUIFont</vt:lpstr>
      <vt:lpstr>Arial</vt:lpstr>
      <vt:lpstr>Arimo</vt:lpstr>
      <vt:lpstr>Calibri</vt:lpstr>
      <vt:lpstr>Calibri Light</vt:lpstr>
      <vt:lpstr>Courier New</vt:lpstr>
      <vt:lpstr>Frutiger 45 Light</vt:lpstr>
      <vt:lpstr>Georgia</vt:lpstr>
      <vt:lpstr>Lucida Grande</vt:lpstr>
      <vt:lpstr>Open Sans</vt:lpstr>
      <vt:lpstr>Open Sans Condensed Light</vt:lpstr>
      <vt:lpstr>Open Sans Light</vt:lpstr>
      <vt:lpstr>Pathway Gothic One</vt:lpstr>
      <vt:lpstr>PermianSlabSerifTypeface</vt:lpstr>
      <vt:lpstr>System Font Regular</vt:lpstr>
      <vt:lpstr>Times New Roman</vt:lpstr>
      <vt:lpstr>Wingdings</vt:lpstr>
      <vt:lpstr>Office Theme</vt:lpstr>
      <vt:lpstr>1_Office Theme</vt:lpstr>
      <vt:lpstr>3_PowerPoint A</vt:lpstr>
      <vt:lpstr>3_PowerPoint B</vt:lpstr>
      <vt:lpstr>2_Office Theme</vt:lpstr>
      <vt:lpstr>3_Office Theme</vt:lpstr>
      <vt:lpstr>PowerPoint Presentation</vt:lpstr>
      <vt:lpstr>Understanding Your Data and Workforce Strategies  Workshop Series Cohort 3</vt:lpstr>
      <vt:lpstr>none             </vt:lpstr>
      <vt:lpstr>Using Zoom</vt:lpstr>
      <vt:lpstr>Welcome &amp; Introductions</vt:lpstr>
      <vt:lpstr>Introductions – TennCare &amp; TNCO</vt:lpstr>
      <vt:lpstr> Meet Your Regional Coaches </vt:lpstr>
      <vt:lpstr>Meet Your U of M Workforce Consultants </vt:lpstr>
      <vt:lpstr>Poll Question #1 - What are some of the roles, current or past, that influence your work? (Select all that apply)</vt:lpstr>
      <vt:lpstr>Group Activity</vt:lpstr>
      <vt:lpstr>Overview of Workshop Series</vt:lpstr>
      <vt:lpstr>Goals for the Kick-Off Workshop Series</vt:lpstr>
      <vt:lpstr>Goals for Part 1 of Today</vt:lpstr>
      <vt:lpstr>Overview of TN Workforce Initiative</vt:lpstr>
      <vt:lpstr> Workforce Development</vt:lpstr>
      <vt:lpstr>QuILTSS Workforce Development</vt:lpstr>
      <vt:lpstr>LTSS Workforce Development </vt:lpstr>
      <vt:lpstr>QuILTSS Badges</vt:lpstr>
      <vt:lpstr>QuILTSS Workforce Development </vt:lpstr>
      <vt:lpstr>QuILTSS Workforce Development slide 2</vt:lpstr>
      <vt:lpstr>Understanding Workforce Challenges</vt:lpstr>
      <vt:lpstr>Addressing Workforce Challenges</vt:lpstr>
      <vt:lpstr>Addressing Workforce Challenges slide 1</vt:lpstr>
      <vt:lpstr>Addressing Workforce Challenges slide 2</vt:lpstr>
      <vt:lpstr>Addressing Workforce Challenges slide 3</vt:lpstr>
      <vt:lpstr>QuILTSS Workforce Development slide 1of 3</vt:lpstr>
      <vt:lpstr>QuILTSS Workforce Development slide 2 of 3</vt:lpstr>
      <vt:lpstr>QuILTSS Workforce Development slide 3 of 3</vt:lpstr>
      <vt:lpstr>Key Project Activities</vt:lpstr>
      <vt:lpstr>Annual Survey – Quick Snapshot</vt:lpstr>
      <vt:lpstr>Cohort 3 Overview </vt:lpstr>
      <vt:lpstr>PowerPoint Presentation</vt:lpstr>
      <vt:lpstr>8 Steps for Implementation – Workforce Strategies</vt:lpstr>
      <vt:lpstr>8 Steps for Implementation – Workforce Strategies continued</vt:lpstr>
      <vt:lpstr>Menu of Technical Assistance</vt:lpstr>
      <vt:lpstr>Breakout Conversation </vt:lpstr>
      <vt:lpstr>Stretch Break</vt:lpstr>
      <vt:lpstr>Understanding DSP Workforce Issues</vt:lpstr>
      <vt:lpstr>                                               Intersection   Direct Support Workforce                            Quality Long-Term                 Services and Supports</vt:lpstr>
      <vt:lpstr>Who are we talking about? </vt:lpstr>
      <vt:lpstr>Clip from Invaluable (the movie about DSPs)</vt:lpstr>
      <vt:lpstr>DSP Scope of Practice  - Multidisciplinary</vt:lpstr>
      <vt:lpstr>86% WOMEN</vt:lpstr>
      <vt:lpstr>Defining the Workforce Issues</vt:lpstr>
      <vt:lpstr>Factors Influencing the Crisis</vt:lpstr>
      <vt:lpstr>Direct Support Workers</vt:lpstr>
      <vt:lpstr>Number of DSPs in U.S. </vt:lpstr>
      <vt:lpstr>U.S. Unemployment Rate Over Time 2007–2019 </vt:lpstr>
      <vt:lpstr>LTSS and U.S. Economy  2007-2017</vt:lpstr>
      <vt:lpstr>Projected Aging of the Direct-Care Workforice in United States</vt:lpstr>
      <vt:lpstr>Workforce Conditions that Deter Entry into the Profession </vt:lpstr>
      <vt:lpstr>Effects of DSP Workforce Challenges </vt:lpstr>
      <vt:lpstr>Direct Support Professionals</vt:lpstr>
      <vt:lpstr>Individuals Who Receive LTSS</vt:lpstr>
      <vt:lpstr>Families</vt:lpstr>
      <vt:lpstr>Organizations</vt:lpstr>
      <vt:lpstr>Impact of Staff Turnover  UMN Intervention Implementation Studies</vt:lpstr>
      <vt:lpstr>Recruitment &amp; Retention:  A Self-Advocate Perspective</vt:lpstr>
      <vt:lpstr>Understanding the Problem(s)</vt:lpstr>
      <vt:lpstr>Type in Chat</vt:lpstr>
      <vt:lpstr>Stretch Break</vt:lpstr>
      <vt:lpstr>Understanding Your Data: Overview of Survey Results Profile and Interpreting Data</vt:lpstr>
      <vt:lpstr>Goals for Part 2</vt:lpstr>
      <vt:lpstr>Items you should have with you:</vt:lpstr>
      <vt:lpstr>Your organization’s data</vt:lpstr>
      <vt:lpstr>Poll Question #3 - How familiar are you with the kinds of data on your profile? </vt:lpstr>
      <vt:lpstr>Data-Based Decision Making </vt:lpstr>
      <vt:lpstr>Data we might use for decision-making</vt:lpstr>
      <vt:lpstr>Understanding Direct Support Workforce Data</vt:lpstr>
      <vt:lpstr>Annual Survey</vt:lpstr>
      <vt:lpstr>Activity</vt:lpstr>
      <vt:lpstr>Organizational Characteristics</vt:lpstr>
      <vt:lpstr>Direct Support Professionals next section</vt:lpstr>
      <vt:lpstr>Defining Roles of DSPs vs Frontline Supervisors</vt:lpstr>
      <vt:lpstr>DSPs Employed – State</vt:lpstr>
      <vt:lpstr>Projected Growth of Workforce  2016-2026 (BLS)</vt:lpstr>
      <vt:lpstr>Tennessee: Occupational Growth Projections, 2014-2024</vt:lpstr>
      <vt:lpstr>Formula for Vacancy Rate</vt:lpstr>
      <vt:lpstr>Vacancy – State</vt:lpstr>
      <vt:lpstr>2017 National DSP Vacancy Rates</vt:lpstr>
      <vt:lpstr>Calculating Annual Turnover  (Crude Separation Rate)</vt:lpstr>
      <vt:lpstr>Annual Turnover – State</vt:lpstr>
      <vt:lpstr>2017 DSP Average Turnover Rate </vt:lpstr>
      <vt:lpstr>Early Turnover Formula</vt:lpstr>
      <vt:lpstr>Early Turnover – State</vt:lpstr>
      <vt:lpstr>2017 DSP Early Turnover Rate </vt:lpstr>
      <vt:lpstr>Direct Care Worker Median Hourly Wage Comparison in the United States, 2017</vt:lpstr>
      <vt:lpstr>United States DSP Wages Over Time </vt:lpstr>
      <vt:lpstr>2017 National DSP Wages</vt:lpstr>
      <vt:lpstr>Wages - State</vt:lpstr>
      <vt:lpstr>Health Insurance for DSPs</vt:lpstr>
      <vt:lpstr>Benefits – State</vt:lpstr>
      <vt:lpstr>Overtime – State</vt:lpstr>
      <vt:lpstr>Frontline Supervisors Data</vt:lpstr>
      <vt:lpstr>FLS Wages – State</vt:lpstr>
      <vt:lpstr>FLS Turnover &amp; Vacancy – State</vt:lpstr>
      <vt:lpstr>Employment and Community First CHOICES Workforce QuILTSS Initiative Survey 2020 Year 3 Report</vt:lpstr>
      <vt:lpstr>Breakout Conversation (a new one) </vt:lpstr>
      <vt:lpstr>Stretch Break</vt:lpstr>
      <vt:lpstr>Interpreting Your  Organization’s Data</vt:lpstr>
      <vt:lpstr>8 Steps for Implementation - Workforce Strategies</vt:lpstr>
      <vt:lpstr>8 Steps for Implementation - Workforce Strategies</vt:lpstr>
      <vt:lpstr>Types of Assessment</vt:lpstr>
      <vt:lpstr>Poll Question #3 - What types of data do you already collect?</vt:lpstr>
      <vt:lpstr>Assessing Workforce Challenges  Problem and Assessment Guide, Workbook page 21</vt:lpstr>
      <vt:lpstr>Using your data</vt:lpstr>
      <vt:lpstr>Common Challenges</vt:lpstr>
      <vt:lpstr>Common Challenges (continued)</vt:lpstr>
      <vt:lpstr>Organization Self-Assessment Workbook</vt:lpstr>
      <vt:lpstr>Self-Assessment Workbook, Page 5 &amp; 6</vt:lpstr>
      <vt:lpstr>Likely, more than a single solution is needed.  But a single solution is a place to start. </vt:lpstr>
      <vt:lpstr>8 Steps for Implementation-Workforce Strategies</vt:lpstr>
      <vt:lpstr>8 Steps for Implementation-Workforce Strategies continued</vt:lpstr>
      <vt:lpstr>PowerPoint Presentation</vt:lpstr>
      <vt:lpstr>TennCare Website: tenncare.ici.umn.edu</vt:lpstr>
      <vt:lpstr>DSP Workforce Toolkit: tenncare.ici.umn.edu</vt:lpstr>
      <vt:lpstr>Time to Reflect </vt:lpstr>
      <vt:lpstr>What’s Next</vt:lpstr>
      <vt:lpstr>Before Session 2</vt:lpstr>
      <vt:lpstr>Electronic Organization Self-Assessment Workbook</vt:lpstr>
      <vt:lpstr>Bring your organization’s profile to Session #2</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2021-10-25T15:39:25Z</dcterms:created>
  <dcterms:modified xsi:type="dcterms:W3CDTF">2021-10-25T15:39:43Z</dcterms:modified>
</cp:coreProperties>
</file>