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81" r:id="rId3"/>
    <p:sldMasterId id="2147483698" r:id="rId4"/>
  </p:sldMasterIdLst>
  <p:notesMasterIdLst>
    <p:notesMasterId r:id="rId68"/>
  </p:notesMasterIdLst>
  <p:sldIdLst>
    <p:sldId id="331" r:id="rId5"/>
    <p:sldId id="371" r:id="rId6"/>
    <p:sldId id="330" r:id="rId7"/>
    <p:sldId id="392" r:id="rId8"/>
    <p:sldId id="337" r:id="rId9"/>
    <p:sldId id="340" r:id="rId10"/>
    <p:sldId id="336" r:id="rId11"/>
    <p:sldId id="262" r:id="rId12"/>
    <p:sldId id="341" r:id="rId13"/>
    <p:sldId id="342" r:id="rId14"/>
    <p:sldId id="343" r:id="rId15"/>
    <p:sldId id="338" r:id="rId16"/>
    <p:sldId id="344" r:id="rId17"/>
    <p:sldId id="345" r:id="rId18"/>
    <p:sldId id="346" r:id="rId19"/>
    <p:sldId id="335" r:id="rId20"/>
    <p:sldId id="347" r:id="rId21"/>
    <p:sldId id="348" r:id="rId22"/>
    <p:sldId id="268" r:id="rId23"/>
    <p:sldId id="270" r:id="rId24"/>
    <p:sldId id="269" r:id="rId25"/>
    <p:sldId id="271" r:id="rId26"/>
    <p:sldId id="350" r:id="rId27"/>
    <p:sldId id="349" r:id="rId28"/>
    <p:sldId id="273" r:id="rId29"/>
    <p:sldId id="351" r:id="rId30"/>
    <p:sldId id="274" r:id="rId31"/>
    <p:sldId id="278" r:id="rId32"/>
    <p:sldId id="279" r:id="rId33"/>
    <p:sldId id="272" r:id="rId34"/>
    <p:sldId id="369" r:id="rId35"/>
    <p:sldId id="281" r:id="rId36"/>
    <p:sldId id="286" r:id="rId37"/>
    <p:sldId id="284" r:id="rId38"/>
    <p:sldId id="352" r:id="rId39"/>
    <p:sldId id="374" r:id="rId40"/>
    <p:sldId id="375" r:id="rId41"/>
    <p:sldId id="353" r:id="rId42"/>
    <p:sldId id="391" r:id="rId43"/>
    <p:sldId id="354" r:id="rId44"/>
    <p:sldId id="376" r:id="rId45"/>
    <p:sldId id="377" r:id="rId46"/>
    <p:sldId id="378" r:id="rId47"/>
    <p:sldId id="379" r:id="rId48"/>
    <p:sldId id="380" r:id="rId49"/>
    <p:sldId id="381" r:id="rId50"/>
    <p:sldId id="382" r:id="rId51"/>
    <p:sldId id="370" r:id="rId52"/>
    <p:sldId id="355" r:id="rId53"/>
    <p:sldId id="384" r:id="rId54"/>
    <p:sldId id="385" r:id="rId55"/>
    <p:sldId id="358" r:id="rId56"/>
    <p:sldId id="360" r:id="rId57"/>
    <p:sldId id="386" r:id="rId58"/>
    <p:sldId id="387" r:id="rId59"/>
    <p:sldId id="388" r:id="rId60"/>
    <p:sldId id="362" r:id="rId61"/>
    <p:sldId id="390" r:id="rId62"/>
    <p:sldId id="364" r:id="rId63"/>
    <p:sldId id="365" r:id="rId64"/>
    <p:sldId id="366" r:id="rId65"/>
    <p:sldId id="367" r:id="rId66"/>
    <p:sldId id="368"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B23A0C-4C9E-4768-88DA-DEB0289E63C7}">
          <p14:sldIdLst>
            <p14:sldId id="331"/>
            <p14:sldId id="371"/>
            <p14:sldId id="330"/>
            <p14:sldId id="392"/>
            <p14:sldId id="337"/>
            <p14:sldId id="340"/>
            <p14:sldId id="336"/>
            <p14:sldId id="262"/>
            <p14:sldId id="341"/>
            <p14:sldId id="342"/>
            <p14:sldId id="343"/>
            <p14:sldId id="338"/>
            <p14:sldId id="344"/>
            <p14:sldId id="345"/>
            <p14:sldId id="346"/>
            <p14:sldId id="335"/>
            <p14:sldId id="347"/>
            <p14:sldId id="348"/>
            <p14:sldId id="268"/>
            <p14:sldId id="270"/>
            <p14:sldId id="269"/>
            <p14:sldId id="271"/>
            <p14:sldId id="350"/>
            <p14:sldId id="349"/>
            <p14:sldId id="273"/>
            <p14:sldId id="351"/>
            <p14:sldId id="274"/>
            <p14:sldId id="278"/>
            <p14:sldId id="279"/>
            <p14:sldId id="272"/>
            <p14:sldId id="369"/>
            <p14:sldId id="281"/>
            <p14:sldId id="286"/>
            <p14:sldId id="284"/>
            <p14:sldId id="352"/>
            <p14:sldId id="374"/>
            <p14:sldId id="375"/>
            <p14:sldId id="353"/>
            <p14:sldId id="391"/>
            <p14:sldId id="354"/>
            <p14:sldId id="376"/>
            <p14:sldId id="377"/>
            <p14:sldId id="378"/>
            <p14:sldId id="379"/>
            <p14:sldId id="380"/>
            <p14:sldId id="381"/>
            <p14:sldId id="382"/>
            <p14:sldId id="370"/>
            <p14:sldId id="355"/>
            <p14:sldId id="384"/>
            <p14:sldId id="385"/>
            <p14:sldId id="358"/>
            <p14:sldId id="360"/>
            <p14:sldId id="386"/>
            <p14:sldId id="387"/>
            <p14:sldId id="388"/>
            <p14:sldId id="362"/>
            <p14:sldId id="390"/>
            <p14:sldId id="364"/>
            <p14:sldId id="365"/>
            <p14:sldId id="366"/>
            <p14:sldId id="367"/>
            <p14:sldId id="36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bara A Kleist" initials="BAK" lastIdx="30" clrIdx="1"/>
  <p:cmAuthor id="2" name="Microsoft Office User" initials="MOU" lastIdx="23" clrIdx="0"/>
  <p:cmAuthor id="4" name="Laurie &quot;Chet&quot; Tschetter" initials="LT" lastIdx="3" clrIdx="2"/>
  <p:cmAuthor id="5" name="Connie J Burkhart" initials="CB" lastIdx="1" clrIdx="3"/>
  <p:cmAuthor id="6" name="Microsoft Office User" initials="Office"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C24"/>
    <a:srgbClr val="FFCD33"/>
    <a:srgbClr val="FFD400"/>
    <a:srgbClr val="4C76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4FDA43-BDEA-42E4-B933-EA5500578B85}" v="11" dt="2020-11-16T13:49:55.349"/>
    <p1510:client id="{4BE7933C-ABAC-4DEC-A8A2-FD91D28F1C52}" v="1" dt="2020-11-16T02:17:38.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54" autoAdjust="0"/>
    <p:restoredTop sz="54094" autoAdjust="0"/>
  </p:normalViewPr>
  <p:slideViewPr>
    <p:cSldViewPr snapToGrid="0">
      <p:cViewPr varScale="1">
        <p:scale>
          <a:sx n="61" d="100"/>
          <a:sy n="61" d="100"/>
        </p:scale>
        <p:origin x="1770" y="78"/>
      </p:cViewPr>
      <p:guideLst/>
    </p:cSldViewPr>
  </p:slideViewPr>
  <p:notesTextViewPr>
    <p:cViewPr>
      <p:scale>
        <a:sx n="1" d="1"/>
        <a:sy n="1" d="1"/>
      </p:scale>
      <p:origin x="0" y="0"/>
    </p:cViewPr>
  </p:notesTextViewPr>
  <p:sorterViewPr>
    <p:cViewPr>
      <p:scale>
        <a:sx n="140" d="100"/>
        <a:sy n="140" d="100"/>
      </p:scale>
      <p:origin x="0" y="-412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Kleist" userId="DkLtby8Gl43s16tBvmjSfe0liUkskZlI5a0T1ZmUxI0=" providerId="None" clId="Web-{4BE7933C-ABAC-4DEC-A8A2-FD91D28F1C52}"/>
    <pc:docChg chg="">
      <pc:chgData name="Barbara Kleist" userId="DkLtby8Gl43s16tBvmjSfe0liUkskZlI5a0T1ZmUxI0=" providerId="None" clId="Web-{4BE7933C-ABAC-4DEC-A8A2-FD91D28F1C52}" dt="2020-11-16T02:17:38.172" v="0"/>
      <pc:docMkLst>
        <pc:docMk/>
      </pc:docMkLst>
      <pc:sldChg chg="delCm">
        <pc:chgData name="Barbara Kleist" userId="DkLtby8Gl43s16tBvmjSfe0liUkskZlI5a0T1ZmUxI0=" providerId="None" clId="Web-{4BE7933C-ABAC-4DEC-A8A2-FD91D28F1C52}" dt="2020-11-16T02:17:38.172" v="0"/>
        <pc:sldMkLst>
          <pc:docMk/>
          <pc:sldMk cId="439881248" sldId="358"/>
        </pc:sldMkLst>
      </pc:sldChg>
    </pc:docChg>
  </pc:docChgLst>
  <pc:docChgLst>
    <pc:chgData name="Laurie &quot;Chet&quot; Tschetter" userId="ZfbOj8bIWOg4GtN4cFtDONZxAPuygRbIMIWUQj+akMI=" providerId="None" clId="Web-{474FDA43-BDEA-42E4-B933-EA5500578B85}"/>
    <pc:docChg chg="delSld modSection">
      <pc:chgData name="Laurie &quot;Chet&quot; Tschetter" userId="ZfbOj8bIWOg4GtN4cFtDONZxAPuygRbIMIWUQj+akMI=" providerId="None" clId="Web-{474FDA43-BDEA-42E4-B933-EA5500578B85}" dt="2020-11-16T13:49:55.349" v="10"/>
      <pc:docMkLst>
        <pc:docMk/>
      </pc:docMkLst>
      <pc:sldChg chg="del">
        <pc:chgData name="Laurie &quot;Chet&quot; Tschetter" userId="ZfbOj8bIWOg4GtN4cFtDONZxAPuygRbIMIWUQj+akMI=" providerId="None" clId="Web-{474FDA43-BDEA-42E4-B933-EA5500578B85}" dt="2020-11-16T13:49:28.490" v="1"/>
        <pc:sldMkLst>
          <pc:docMk/>
          <pc:sldMk cId="628462465" sldId="287"/>
        </pc:sldMkLst>
      </pc:sldChg>
      <pc:sldChg chg="del">
        <pc:chgData name="Laurie &quot;Chet&quot; Tschetter" userId="ZfbOj8bIWOg4GtN4cFtDONZxAPuygRbIMIWUQj+akMI=" providerId="None" clId="Web-{474FDA43-BDEA-42E4-B933-EA5500578B85}" dt="2020-11-16T13:49:31.646" v="2"/>
        <pc:sldMkLst>
          <pc:docMk/>
          <pc:sldMk cId="3774755439" sldId="288"/>
        </pc:sldMkLst>
      </pc:sldChg>
      <pc:sldChg chg="del">
        <pc:chgData name="Laurie &quot;Chet&quot; Tschetter" userId="ZfbOj8bIWOg4GtN4cFtDONZxAPuygRbIMIWUQj+akMI=" providerId="None" clId="Web-{474FDA43-BDEA-42E4-B933-EA5500578B85}" dt="2020-11-16T13:49:36.130" v="3"/>
        <pc:sldMkLst>
          <pc:docMk/>
          <pc:sldMk cId="2028322925" sldId="289"/>
        </pc:sldMkLst>
      </pc:sldChg>
      <pc:sldChg chg="del">
        <pc:chgData name="Laurie &quot;Chet&quot; Tschetter" userId="ZfbOj8bIWOg4GtN4cFtDONZxAPuygRbIMIWUQj+akMI=" providerId="None" clId="Web-{474FDA43-BDEA-42E4-B933-EA5500578B85}" dt="2020-11-16T13:49:38.974" v="4"/>
        <pc:sldMkLst>
          <pc:docMk/>
          <pc:sldMk cId="1639675448" sldId="290"/>
        </pc:sldMkLst>
      </pc:sldChg>
      <pc:sldChg chg="del">
        <pc:chgData name="Laurie &quot;Chet&quot; Tschetter" userId="ZfbOj8bIWOg4GtN4cFtDONZxAPuygRbIMIWUQj+akMI=" providerId="None" clId="Web-{474FDA43-BDEA-42E4-B933-EA5500578B85}" dt="2020-11-16T13:49:41.630" v="5"/>
        <pc:sldMkLst>
          <pc:docMk/>
          <pc:sldMk cId="1743494696" sldId="291"/>
        </pc:sldMkLst>
      </pc:sldChg>
      <pc:sldChg chg="del">
        <pc:chgData name="Laurie &quot;Chet&quot; Tschetter" userId="ZfbOj8bIWOg4GtN4cFtDONZxAPuygRbIMIWUQj+akMI=" providerId="None" clId="Web-{474FDA43-BDEA-42E4-B933-EA5500578B85}" dt="2020-11-16T13:49:44.255" v="6"/>
        <pc:sldMkLst>
          <pc:docMk/>
          <pc:sldMk cId="1725771890" sldId="292"/>
        </pc:sldMkLst>
      </pc:sldChg>
      <pc:sldChg chg="del">
        <pc:chgData name="Laurie &quot;Chet&quot; Tschetter" userId="ZfbOj8bIWOg4GtN4cFtDONZxAPuygRbIMIWUQj+akMI=" providerId="None" clId="Web-{474FDA43-BDEA-42E4-B933-EA5500578B85}" dt="2020-11-16T13:49:47.037" v="7"/>
        <pc:sldMkLst>
          <pc:docMk/>
          <pc:sldMk cId="3046387552" sldId="293"/>
        </pc:sldMkLst>
      </pc:sldChg>
      <pc:sldChg chg="del">
        <pc:chgData name="Laurie &quot;Chet&quot; Tschetter" userId="ZfbOj8bIWOg4GtN4cFtDONZxAPuygRbIMIWUQj+akMI=" providerId="None" clId="Web-{474FDA43-BDEA-42E4-B933-EA5500578B85}" dt="2020-11-16T13:49:49.677" v="8"/>
        <pc:sldMkLst>
          <pc:docMk/>
          <pc:sldMk cId="2491898044" sldId="294"/>
        </pc:sldMkLst>
      </pc:sldChg>
      <pc:sldChg chg="del">
        <pc:chgData name="Laurie &quot;Chet&quot; Tschetter" userId="ZfbOj8bIWOg4GtN4cFtDONZxAPuygRbIMIWUQj+akMI=" providerId="None" clId="Web-{474FDA43-BDEA-42E4-B933-EA5500578B85}" dt="2020-11-16T13:49:52.162" v="9"/>
        <pc:sldMkLst>
          <pc:docMk/>
          <pc:sldMk cId="1116396583" sldId="295"/>
        </pc:sldMkLst>
      </pc:sldChg>
      <pc:sldChg chg="del">
        <pc:chgData name="Laurie &quot;Chet&quot; Tschetter" userId="ZfbOj8bIWOg4GtN4cFtDONZxAPuygRbIMIWUQj+akMI=" providerId="None" clId="Web-{474FDA43-BDEA-42E4-B933-EA5500578B85}" dt="2020-11-16T13:49:55.349" v="10"/>
        <pc:sldMkLst>
          <pc:docMk/>
          <pc:sldMk cId="1998485846" sldId="296"/>
        </pc:sldMkLst>
      </pc:sldChg>
      <pc:sldChg chg="delCm">
        <pc:chgData name="Laurie &quot;Chet&quot; Tschetter" userId="ZfbOj8bIWOg4GtN4cFtDONZxAPuygRbIMIWUQj+akMI=" providerId="None" clId="Web-{474FDA43-BDEA-42E4-B933-EA5500578B85}" dt="2020-11-16T13:49:16.693" v="0"/>
        <pc:sldMkLst>
          <pc:docMk/>
          <pc:sldMk cId="1271092842" sldId="38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6F96B0-0E69-47A4-B58F-AFD0B46814B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5095A349-D1E7-4155-8B07-F7314693EE65}">
      <dgm:prSet/>
      <dgm:spPr>
        <a:solidFill>
          <a:srgbClr val="5BBBD5"/>
        </a:solidFill>
      </dgm:spPr>
      <dgm:t>
        <a:bodyPr/>
        <a:lstStyle/>
        <a:p>
          <a:pPr rtl="0"/>
          <a:r>
            <a:rPr lang="en-US" dirty="0">
              <a:solidFill>
                <a:schemeClr val="tx1"/>
              </a:solidFill>
            </a:rPr>
            <a:t>tenncare.ici.umn.edu</a:t>
          </a:r>
        </a:p>
      </dgm:t>
    </dgm:pt>
    <dgm:pt modelId="{B3D79CE8-5F83-4010-BF38-336716FAF718}" type="parTrans" cxnId="{8A0438F9-C232-4065-87F5-2C5FB4F5FE43}">
      <dgm:prSet/>
      <dgm:spPr/>
      <dgm:t>
        <a:bodyPr/>
        <a:lstStyle/>
        <a:p>
          <a:endParaRPr lang="en-US"/>
        </a:p>
      </dgm:t>
    </dgm:pt>
    <dgm:pt modelId="{FADA766F-83A6-4B62-80C3-66A800A9B310}" type="sibTrans" cxnId="{8A0438F9-C232-4065-87F5-2C5FB4F5FE43}">
      <dgm:prSet/>
      <dgm:spPr/>
      <dgm:t>
        <a:bodyPr/>
        <a:lstStyle/>
        <a:p>
          <a:endParaRPr lang="en-US"/>
        </a:p>
      </dgm:t>
    </dgm:pt>
    <dgm:pt modelId="{19190C8B-100C-4EFD-B51F-710D8C32A88F}">
      <dgm:prSet custT="1"/>
      <dgm:spPr>
        <a:solidFill>
          <a:srgbClr val="5BBBD5"/>
        </a:solidFill>
      </dgm:spPr>
      <dgm:t>
        <a:bodyPr/>
        <a:lstStyle/>
        <a:p>
          <a:pPr rtl="0"/>
          <a:r>
            <a:rPr lang="en-US" sz="3600" dirty="0">
              <a:solidFill>
                <a:schemeClr val="tx1"/>
              </a:solidFill>
            </a:rPr>
            <a:t>Toolkit</a:t>
          </a:r>
        </a:p>
      </dgm:t>
    </dgm:pt>
    <dgm:pt modelId="{DAEF2F9A-9E62-402C-A6FB-61944649381A}" type="parTrans" cxnId="{2D06D08F-D8C0-45F4-9459-25D1C172EA59}">
      <dgm:prSet/>
      <dgm:spPr/>
      <dgm:t>
        <a:bodyPr/>
        <a:lstStyle/>
        <a:p>
          <a:endParaRPr lang="en-US"/>
        </a:p>
      </dgm:t>
    </dgm:pt>
    <dgm:pt modelId="{A8E0A715-8C0D-45A5-8ADB-8D64C15D4731}" type="sibTrans" cxnId="{2D06D08F-D8C0-45F4-9459-25D1C172EA59}">
      <dgm:prSet/>
      <dgm:spPr/>
      <dgm:t>
        <a:bodyPr/>
        <a:lstStyle/>
        <a:p>
          <a:endParaRPr lang="en-US"/>
        </a:p>
      </dgm:t>
    </dgm:pt>
    <dgm:pt modelId="{C7D377F0-C938-4772-9C8A-1C6A7054C481}">
      <dgm:prSet phldr="0" custT="1"/>
      <dgm:spPr>
        <a:solidFill>
          <a:srgbClr val="5BBBD5"/>
        </a:solidFill>
      </dgm:spPr>
      <dgm:t>
        <a:bodyPr/>
        <a:lstStyle/>
        <a:p>
          <a:pPr rtl="0"/>
          <a:r>
            <a:rPr lang="en-US" sz="3600" dirty="0">
              <a:solidFill>
                <a:schemeClr val="tx1"/>
              </a:solidFill>
              <a:latin typeface="Calibri Light" panose="020F0302020204030204"/>
            </a:rPr>
            <a:t>Orientation &amp; Onboarding</a:t>
          </a:r>
          <a:endParaRPr lang="en-US" sz="3600" dirty="0">
            <a:solidFill>
              <a:schemeClr val="tx1"/>
            </a:solidFill>
          </a:endParaRPr>
        </a:p>
      </dgm:t>
    </dgm:pt>
    <dgm:pt modelId="{AFF9C37E-1FF2-4D44-B85F-C7580C065422}" type="parTrans" cxnId="{1B341C8A-40C8-4E16-A31A-F0B181FCF302}">
      <dgm:prSet/>
      <dgm:spPr/>
      <dgm:t>
        <a:bodyPr/>
        <a:lstStyle/>
        <a:p>
          <a:endParaRPr lang="en-US"/>
        </a:p>
      </dgm:t>
    </dgm:pt>
    <dgm:pt modelId="{041776A8-9214-4FB6-B812-C57D8572F9B0}" type="sibTrans" cxnId="{1B341C8A-40C8-4E16-A31A-F0B181FCF302}">
      <dgm:prSet/>
      <dgm:spPr/>
      <dgm:t>
        <a:bodyPr/>
        <a:lstStyle/>
        <a:p>
          <a:endParaRPr lang="en-US"/>
        </a:p>
      </dgm:t>
    </dgm:pt>
    <dgm:pt modelId="{1F528436-EDDA-44E7-8442-F4ED7E6E2190}">
      <dgm:prSet custT="1"/>
      <dgm:spPr>
        <a:solidFill>
          <a:srgbClr val="5BBBD5"/>
        </a:solidFill>
      </dgm:spPr>
      <dgm:t>
        <a:bodyPr/>
        <a:lstStyle/>
        <a:p>
          <a:pPr rtl="0"/>
          <a:r>
            <a:rPr lang="en-US" sz="3600" dirty="0">
              <a:solidFill>
                <a:schemeClr val="tx1"/>
              </a:solidFill>
            </a:rPr>
            <a:t>Webinar</a:t>
          </a:r>
        </a:p>
      </dgm:t>
    </dgm:pt>
    <dgm:pt modelId="{7D0D2B64-E3A0-4DA5-A0E8-0537496EC21A}" type="parTrans" cxnId="{8E672090-571B-46FD-A219-6598ECC28383}">
      <dgm:prSet/>
      <dgm:spPr/>
      <dgm:t>
        <a:bodyPr/>
        <a:lstStyle/>
        <a:p>
          <a:endParaRPr lang="en-US"/>
        </a:p>
      </dgm:t>
    </dgm:pt>
    <dgm:pt modelId="{4BDA23B6-7D47-4743-94F7-856CEEF1E414}" type="sibTrans" cxnId="{8E672090-571B-46FD-A219-6598ECC28383}">
      <dgm:prSet/>
      <dgm:spPr/>
      <dgm:t>
        <a:bodyPr/>
        <a:lstStyle/>
        <a:p>
          <a:endParaRPr lang="en-US"/>
        </a:p>
      </dgm:t>
    </dgm:pt>
    <dgm:pt modelId="{FE4C14EE-3991-45A3-AA6C-EDEFDC7EA2DC}" type="pres">
      <dgm:prSet presAssocID="{EF6F96B0-0E69-47A4-B58F-AFD0B46814BB}" presName="CompostProcess" presStyleCnt="0">
        <dgm:presLayoutVars>
          <dgm:dir/>
          <dgm:resizeHandles val="exact"/>
        </dgm:presLayoutVars>
      </dgm:prSet>
      <dgm:spPr/>
    </dgm:pt>
    <dgm:pt modelId="{7266E74D-C43E-4A7B-8C62-EFA10BD07647}" type="pres">
      <dgm:prSet presAssocID="{EF6F96B0-0E69-47A4-B58F-AFD0B46814BB}" presName="arrow" presStyleLbl="bgShp" presStyleIdx="0" presStyleCnt="1"/>
      <dgm:spPr>
        <a:solidFill>
          <a:srgbClr val="D0EBF2"/>
        </a:solidFill>
      </dgm:spPr>
    </dgm:pt>
    <dgm:pt modelId="{75AE1CE9-F5A2-4655-B583-FECBF979DF3D}" type="pres">
      <dgm:prSet presAssocID="{EF6F96B0-0E69-47A4-B58F-AFD0B46814BB}" presName="linearProcess" presStyleCnt="0"/>
      <dgm:spPr/>
    </dgm:pt>
    <dgm:pt modelId="{5C5D9773-FC04-4C9E-8F94-D5E3D066C1BA}" type="pres">
      <dgm:prSet presAssocID="{5095A349-D1E7-4155-8B07-F7314693EE65}" presName="textNode" presStyleLbl="node1" presStyleIdx="0" presStyleCnt="4">
        <dgm:presLayoutVars>
          <dgm:bulletEnabled val="1"/>
        </dgm:presLayoutVars>
      </dgm:prSet>
      <dgm:spPr/>
    </dgm:pt>
    <dgm:pt modelId="{8B82C68B-B4EC-40C8-8458-5566DB7EFFF8}" type="pres">
      <dgm:prSet presAssocID="{FADA766F-83A6-4B62-80C3-66A800A9B310}" presName="sibTrans" presStyleCnt="0"/>
      <dgm:spPr/>
    </dgm:pt>
    <dgm:pt modelId="{0E38611D-865E-4E82-B381-482D9CEAD181}" type="pres">
      <dgm:prSet presAssocID="{19190C8B-100C-4EFD-B51F-710D8C32A88F}" presName="textNode" presStyleLbl="node1" presStyleIdx="1" presStyleCnt="4" custScaleX="76211" custLinFactNeighborX="-13122" custLinFactNeighborY="736">
        <dgm:presLayoutVars>
          <dgm:bulletEnabled val="1"/>
        </dgm:presLayoutVars>
      </dgm:prSet>
      <dgm:spPr/>
    </dgm:pt>
    <dgm:pt modelId="{AA5376C6-0DD4-418D-831F-2346B6DE0E3A}" type="pres">
      <dgm:prSet presAssocID="{A8E0A715-8C0D-45A5-8ADB-8D64C15D4731}" presName="sibTrans" presStyleCnt="0"/>
      <dgm:spPr/>
    </dgm:pt>
    <dgm:pt modelId="{BD3095E2-375C-4C11-AD88-42764BA8AA4C}" type="pres">
      <dgm:prSet presAssocID="{C7D377F0-C938-4772-9C8A-1C6A7054C481}" presName="textNode" presStyleLbl="node1" presStyleIdx="2" presStyleCnt="4">
        <dgm:presLayoutVars>
          <dgm:bulletEnabled val="1"/>
        </dgm:presLayoutVars>
      </dgm:prSet>
      <dgm:spPr/>
    </dgm:pt>
    <dgm:pt modelId="{167BBAA2-F70F-44A0-87B5-DC0C22A46E53}" type="pres">
      <dgm:prSet presAssocID="{041776A8-9214-4FB6-B812-C57D8572F9B0}" presName="sibTrans" presStyleCnt="0"/>
      <dgm:spPr/>
    </dgm:pt>
    <dgm:pt modelId="{41011675-63F1-43C1-B0B4-AE28DBEAB14A}" type="pres">
      <dgm:prSet presAssocID="{1F528436-EDDA-44E7-8442-F4ED7E6E2190}" presName="textNode" presStyleLbl="node1" presStyleIdx="3" presStyleCnt="4" custLinFactNeighborX="-5392" custLinFactNeighborY="2578">
        <dgm:presLayoutVars>
          <dgm:bulletEnabled val="1"/>
        </dgm:presLayoutVars>
      </dgm:prSet>
      <dgm:spPr/>
    </dgm:pt>
  </dgm:ptLst>
  <dgm:cxnLst>
    <dgm:cxn modelId="{3AEEB515-B9B2-4213-91F9-F479C9F7C189}" type="presOf" srcId="{C7D377F0-C938-4772-9C8A-1C6A7054C481}" destId="{BD3095E2-375C-4C11-AD88-42764BA8AA4C}" srcOrd="0" destOrd="0" presId="urn:microsoft.com/office/officeart/2005/8/layout/hProcess9"/>
    <dgm:cxn modelId="{294A4D33-2167-4EBE-9CC1-053C34A3AF18}" type="presOf" srcId="{EF6F96B0-0E69-47A4-B58F-AFD0B46814BB}" destId="{FE4C14EE-3991-45A3-AA6C-EDEFDC7EA2DC}" srcOrd="0" destOrd="0" presId="urn:microsoft.com/office/officeart/2005/8/layout/hProcess9"/>
    <dgm:cxn modelId="{8BD5255C-1613-4972-8075-D703DFC360AB}" type="presOf" srcId="{1F528436-EDDA-44E7-8442-F4ED7E6E2190}" destId="{41011675-63F1-43C1-B0B4-AE28DBEAB14A}" srcOrd="0" destOrd="0" presId="urn:microsoft.com/office/officeart/2005/8/layout/hProcess9"/>
    <dgm:cxn modelId="{05D84169-638D-4EF0-B294-9719F2BAEF26}" type="presOf" srcId="{5095A349-D1E7-4155-8B07-F7314693EE65}" destId="{5C5D9773-FC04-4C9E-8F94-D5E3D066C1BA}" srcOrd="0" destOrd="0" presId="urn:microsoft.com/office/officeart/2005/8/layout/hProcess9"/>
    <dgm:cxn modelId="{1B341C8A-40C8-4E16-A31A-F0B181FCF302}" srcId="{EF6F96B0-0E69-47A4-B58F-AFD0B46814BB}" destId="{C7D377F0-C938-4772-9C8A-1C6A7054C481}" srcOrd="2" destOrd="0" parTransId="{AFF9C37E-1FF2-4D44-B85F-C7580C065422}" sibTransId="{041776A8-9214-4FB6-B812-C57D8572F9B0}"/>
    <dgm:cxn modelId="{70892C8E-9901-459C-83DE-78A28425930B}" type="presOf" srcId="{19190C8B-100C-4EFD-B51F-710D8C32A88F}" destId="{0E38611D-865E-4E82-B381-482D9CEAD181}" srcOrd="0" destOrd="0" presId="urn:microsoft.com/office/officeart/2005/8/layout/hProcess9"/>
    <dgm:cxn modelId="{2D06D08F-D8C0-45F4-9459-25D1C172EA59}" srcId="{EF6F96B0-0E69-47A4-B58F-AFD0B46814BB}" destId="{19190C8B-100C-4EFD-B51F-710D8C32A88F}" srcOrd="1" destOrd="0" parTransId="{DAEF2F9A-9E62-402C-A6FB-61944649381A}" sibTransId="{A8E0A715-8C0D-45A5-8ADB-8D64C15D4731}"/>
    <dgm:cxn modelId="{8E672090-571B-46FD-A219-6598ECC28383}" srcId="{EF6F96B0-0E69-47A4-B58F-AFD0B46814BB}" destId="{1F528436-EDDA-44E7-8442-F4ED7E6E2190}" srcOrd="3" destOrd="0" parTransId="{7D0D2B64-E3A0-4DA5-A0E8-0537496EC21A}" sibTransId="{4BDA23B6-7D47-4743-94F7-856CEEF1E414}"/>
    <dgm:cxn modelId="{8A0438F9-C232-4065-87F5-2C5FB4F5FE43}" srcId="{EF6F96B0-0E69-47A4-B58F-AFD0B46814BB}" destId="{5095A349-D1E7-4155-8B07-F7314693EE65}" srcOrd="0" destOrd="0" parTransId="{B3D79CE8-5F83-4010-BF38-336716FAF718}" sibTransId="{FADA766F-83A6-4B62-80C3-66A800A9B310}"/>
    <dgm:cxn modelId="{71C620FD-2C9D-4974-BEE9-8C4E6A62F25C}" type="presParOf" srcId="{FE4C14EE-3991-45A3-AA6C-EDEFDC7EA2DC}" destId="{7266E74D-C43E-4A7B-8C62-EFA10BD07647}" srcOrd="0" destOrd="0" presId="urn:microsoft.com/office/officeart/2005/8/layout/hProcess9"/>
    <dgm:cxn modelId="{179C7B84-6977-4BC2-B477-40F4C7A2BF71}" type="presParOf" srcId="{FE4C14EE-3991-45A3-AA6C-EDEFDC7EA2DC}" destId="{75AE1CE9-F5A2-4655-B583-FECBF979DF3D}" srcOrd="1" destOrd="0" presId="urn:microsoft.com/office/officeart/2005/8/layout/hProcess9"/>
    <dgm:cxn modelId="{33F12D0D-13DF-4EC9-974F-D40B98C3754D}" type="presParOf" srcId="{75AE1CE9-F5A2-4655-B583-FECBF979DF3D}" destId="{5C5D9773-FC04-4C9E-8F94-D5E3D066C1BA}" srcOrd="0" destOrd="0" presId="urn:microsoft.com/office/officeart/2005/8/layout/hProcess9"/>
    <dgm:cxn modelId="{96936745-A354-47EC-966A-6026B8BA8638}" type="presParOf" srcId="{75AE1CE9-F5A2-4655-B583-FECBF979DF3D}" destId="{8B82C68B-B4EC-40C8-8458-5566DB7EFFF8}" srcOrd="1" destOrd="0" presId="urn:microsoft.com/office/officeart/2005/8/layout/hProcess9"/>
    <dgm:cxn modelId="{C997D50E-600D-4D34-937E-73479AEBDB97}" type="presParOf" srcId="{75AE1CE9-F5A2-4655-B583-FECBF979DF3D}" destId="{0E38611D-865E-4E82-B381-482D9CEAD181}" srcOrd="2" destOrd="0" presId="urn:microsoft.com/office/officeart/2005/8/layout/hProcess9"/>
    <dgm:cxn modelId="{0D45443D-799D-4D0D-84FE-BB8CE217D14D}" type="presParOf" srcId="{75AE1CE9-F5A2-4655-B583-FECBF979DF3D}" destId="{AA5376C6-0DD4-418D-831F-2346B6DE0E3A}" srcOrd="3" destOrd="0" presId="urn:microsoft.com/office/officeart/2005/8/layout/hProcess9"/>
    <dgm:cxn modelId="{0B28FC72-0FF0-4D63-AC5F-BD261C65053C}" type="presParOf" srcId="{75AE1CE9-F5A2-4655-B583-FECBF979DF3D}" destId="{BD3095E2-375C-4C11-AD88-42764BA8AA4C}" srcOrd="4" destOrd="0" presId="urn:microsoft.com/office/officeart/2005/8/layout/hProcess9"/>
    <dgm:cxn modelId="{0F1CA347-C88B-4395-94D5-DEB21AEE7481}" type="presParOf" srcId="{75AE1CE9-F5A2-4655-B583-FECBF979DF3D}" destId="{167BBAA2-F70F-44A0-87B5-DC0C22A46E53}" srcOrd="5" destOrd="0" presId="urn:microsoft.com/office/officeart/2005/8/layout/hProcess9"/>
    <dgm:cxn modelId="{178CCF2A-C4CD-4029-81D3-324CF60F5EF7}" type="presParOf" srcId="{75AE1CE9-F5A2-4655-B583-FECBF979DF3D}" destId="{41011675-63F1-43C1-B0B4-AE28DBEAB14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093B3C-0C75-4884-A517-A24FB6AA216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EFCDDD5-805E-4B78-9458-3DB68421E32E}">
      <dgm:prSet custT="1"/>
      <dgm:spPr>
        <a:solidFill>
          <a:srgbClr val="8EC7D7"/>
        </a:solidFill>
      </dgm:spPr>
      <dgm:t>
        <a:bodyPr/>
        <a:lstStyle/>
        <a:p>
          <a:pPr rtl="0"/>
          <a:r>
            <a:rPr lang="en-US" sz="3400" dirty="0">
              <a:solidFill>
                <a:schemeClr val="tx1"/>
              </a:solidFill>
              <a:latin typeface="Open Sans" charset="0"/>
              <a:ea typeface="Open Sans" charset="0"/>
              <a:cs typeface="Open Sans" charset="0"/>
            </a:rPr>
            <a:t>What change do we want to see? </a:t>
          </a:r>
          <a:br>
            <a:rPr lang="en-US" sz="3400" dirty="0">
              <a:solidFill>
                <a:schemeClr val="tx1"/>
              </a:solidFill>
              <a:latin typeface="Open Sans" charset="0"/>
              <a:ea typeface="Open Sans" charset="0"/>
              <a:cs typeface="Open Sans" charset="0"/>
            </a:rPr>
          </a:br>
          <a:r>
            <a:rPr lang="en-US" sz="1800" dirty="0">
              <a:solidFill>
                <a:schemeClr val="tx1"/>
              </a:solidFill>
              <a:latin typeface="Open Sans" charset="0"/>
              <a:ea typeface="Open Sans" charset="0"/>
              <a:cs typeface="Open Sans" charset="0"/>
            </a:rPr>
            <a:t>(SMART Goals) </a:t>
          </a:r>
        </a:p>
      </dgm:t>
    </dgm:pt>
    <dgm:pt modelId="{D430D4A9-E713-477C-8D5C-DD6D72F56539}" type="parTrans" cxnId="{91AB54EB-8FF6-42B8-AA95-BE6A7CC9A5EF}">
      <dgm:prSet/>
      <dgm:spPr/>
      <dgm:t>
        <a:bodyPr/>
        <a:lstStyle/>
        <a:p>
          <a:endParaRPr lang="en-US"/>
        </a:p>
      </dgm:t>
    </dgm:pt>
    <dgm:pt modelId="{60B78371-C7F1-44A9-B7F0-C0F418BC7FE2}" type="sibTrans" cxnId="{91AB54EB-8FF6-42B8-AA95-BE6A7CC9A5EF}">
      <dgm:prSet/>
      <dgm:spPr/>
      <dgm:t>
        <a:bodyPr/>
        <a:lstStyle/>
        <a:p>
          <a:endParaRPr lang="en-US"/>
        </a:p>
      </dgm:t>
    </dgm:pt>
    <dgm:pt modelId="{CF943843-53BD-44ED-BDA8-105AC7652EE7}">
      <dgm:prSet custT="1"/>
      <dgm:spPr>
        <a:solidFill>
          <a:srgbClr val="8EC7D7"/>
        </a:solidFill>
      </dgm:spPr>
      <dgm:t>
        <a:bodyPr/>
        <a:lstStyle/>
        <a:p>
          <a:pPr rtl="0"/>
          <a:r>
            <a:rPr lang="en-US" sz="3400" dirty="0">
              <a:solidFill>
                <a:schemeClr val="tx1"/>
              </a:solidFill>
              <a:latin typeface="Open Sans" charset="0"/>
              <a:ea typeface="Open Sans" charset="0"/>
              <a:cs typeface="Open Sans" charset="0"/>
            </a:rPr>
            <a:t>How are we going to measure </a:t>
          </a:r>
          <a:br>
            <a:rPr lang="en-US" sz="2800" dirty="0">
              <a:solidFill>
                <a:schemeClr val="tx1"/>
              </a:solidFill>
              <a:latin typeface="Open Sans" charset="0"/>
              <a:ea typeface="Open Sans" charset="0"/>
              <a:cs typeface="Open Sans" charset="0"/>
            </a:rPr>
          </a:br>
          <a:r>
            <a:rPr lang="en-US" sz="1800" dirty="0">
              <a:solidFill>
                <a:schemeClr val="tx1"/>
              </a:solidFill>
              <a:latin typeface="Open Sans" charset="0"/>
              <a:ea typeface="Open Sans" charset="0"/>
              <a:cs typeface="Open Sans" charset="0"/>
            </a:rPr>
            <a:t>Trackable and measurable </a:t>
          </a:r>
          <a:br>
            <a:rPr lang="en-US" sz="1800" dirty="0">
              <a:solidFill>
                <a:schemeClr val="tx1"/>
              </a:solidFill>
              <a:latin typeface="Open Sans" charset="0"/>
              <a:ea typeface="Open Sans" charset="0"/>
              <a:cs typeface="Open Sans" charset="0"/>
            </a:rPr>
          </a:br>
          <a:r>
            <a:rPr lang="en-US" sz="1800" dirty="0">
              <a:solidFill>
                <a:schemeClr val="tx1"/>
              </a:solidFill>
              <a:latin typeface="Open Sans" charset="0"/>
              <a:ea typeface="Open Sans" charset="0"/>
              <a:cs typeface="Open Sans" charset="0"/>
            </a:rPr>
            <a:t>vs. anecdotal  </a:t>
          </a:r>
        </a:p>
      </dgm:t>
    </dgm:pt>
    <dgm:pt modelId="{588A6D41-66AA-4475-A0F8-4DA5C4838ADF}" type="parTrans" cxnId="{BCD164E5-3FF8-4FC9-9D96-190BF139E91D}">
      <dgm:prSet/>
      <dgm:spPr/>
      <dgm:t>
        <a:bodyPr/>
        <a:lstStyle/>
        <a:p>
          <a:endParaRPr lang="en-US"/>
        </a:p>
      </dgm:t>
    </dgm:pt>
    <dgm:pt modelId="{F1314505-2FE1-44FA-874B-878D570E63B4}" type="sibTrans" cxnId="{BCD164E5-3FF8-4FC9-9D96-190BF139E91D}">
      <dgm:prSet/>
      <dgm:spPr/>
      <dgm:t>
        <a:bodyPr/>
        <a:lstStyle/>
        <a:p>
          <a:endParaRPr lang="en-US"/>
        </a:p>
      </dgm:t>
    </dgm:pt>
    <dgm:pt modelId="{A1C7619A-677E-4069-BDF0-00D1FF7964E7}">
      <dgm:prSet/>
      <dgm:spPr>
        <a:solidFill>
          <a:srgbClr val="8EC7D7"/>
        </a:solidFill>
      </dgm:spPr>
      <dgm:t>
        <a:bodyPr/>
        <a:lstStyle/>
        <a:p>
          <a:pPr rtl="0"/>
          <a:r>
            <a:rPr lang="en-US" dirty="0">
              <a:solidFill>
                <a:schemeClr val="tx1"/>
              </a:solidFill>
              <a:latin typeface="Open Sans" charset="0"/>
              <a:ea typeface="Open Sans" charset="0"/>
              <a:cs typeface="Open Sans" charset="0"/>
            </a:rPr>
            <a:t>How long will this take/how long will we measure for?</a:t>
          </a:r>
        </a:p>
      </dgm:t>
    </dgm:pt>
    <dgm:pt modelId="{04E97831-0E76-4B80-8130-30015227681A}" type="parTrans" cxnId="{17D73679-1400-4587-9FA6-B8D6726AB464}">
      <dgm:prSet/>
      <dgm:spPr/>
      <dgm:t>
        <a:bodyPr/>
        <a:lstStyle/>
        <a:p>
          <a:endParaRPr lang="en-US"/>
        </a:p>
      </dgm:t>
    </dgm:pt>
    <dgm:pt modelId="{0E2B77BA-B932-490C-BBBA-200B0863C41C}" type="sibTrans" cxnId="{17D73679-1400-4587-9FA6-B8D6726AB464}">
      <dgm:prSet/>
      <dgm:spPr/>
      <dgm:t>
        <a:bodyPr/>
        <a:lstStyle/>
        <a:p>
          <a:endParaRPr lang="en-US"/>
        </a:p>
      </dgm:t>
    </dgm:pt>
    <dgm:pt modelId="{4C9652B9-1CC4-4450-A0BD-F5561DBE046C}">
      <dgm:prSet custT="1"/>
      <dgm:spPr>
        <a:solidFill>
          <a:srgbClr val="8EC7D7"/>
        </a:solidFill>
      </dgm:spPr>
      <dgm:t>
        <a:bodyPr/>
        <a:lstStyle/>
        <a:p>
          <a:pPr rtl="0"/>
          <a:r>
            <a:rPr lang="en-US" sz="3400" dirty="0">
              <a:solidFill>
                <a:schemeClr val="tx1"/>
              </a:solidFill>
              <a:latin typeface="Open Sans" charset="0"/>
              <a:ea typeface="Open Sans" charset="0"/>
              <a:cs typeface="Open Sans" charset="0"/>
            </a:rPr>
            <a:t>How will we know its working? </a:t>
          </a:r>
          <a:br>
            <a:rPr lang="en-US" sz="3400" dirty="0">
              <a:solidFill>
                <a:schemeClr val="tx1"/>
              </a:solidFill>
              <a:latin typeface="Open Sans" charset="0"/>
              <a:ea typeface="Open Sans" charset="0"/>
              <a:cs typeface="Open Sans" charset="0"/>
            </a:rPr>
          </a:br>
          <a:r>
            <a:rPr lang="en-US" sz="1800" dirty="0">
              <a:solidFill>
                <a:schemeClr val="tx1"/>
              </a:solidFill>
              <a:latin typeface="Open Sans" charset="0"/>
              <a:ea typeface="Open Sans" charset="0"/>
              <a:cs typeface="Open Sans" charset="0"/>
            </a:rPr>
            <a:t>(Step 8 – Evaluate Success) </a:t>
          </a:r>
        </a:p>
      </dgm:t>
    </dgm:pt>
    <dgm:pt modelId="{C58464CC-3793-4C90-9F8D-2C0B9A65D8A2}" type="parTrans" cxnId="{3C9AF059-9224-48BA-8784-617F24FC18F8}">
      <dgm:prSet/>
      <dgm:spPr/>
      <dgm:t>
        <a:bodyPr/>
        <a:lstStyle/>
        <a:p>
          <a:endParaRPr lang="en-US"/>
        </a:p>
      </dgm:t>
    </dgm:pt>
    <dgm:pt modelId="{B4B40E14-0D66-4550-9749-9CCEB8E94C8D}" type="sibTrans" cxnId="{3C9AF059-9224-48BA-8784-617F24FC18F8}">
      <dgm:prSet/>
      <dgm:spPr/>
      <dgm:t>
        <a:bodyPr/>
        <a:lstStyle/>
        <a:p>
          <a:endParaRPr lang="en-US"/>
        </a:p>
      </dgm:t>
    </dgm:pt>
    <dgm:pt modelId="{A1F389FE-0548-49BD-B2CF-08CD6735B71C}" type="pres">
      <dgm:prSet presAssocID="{A4093B3C-0C75-4884-A517-A24FB6AA2166}" presName="diagram" presStyleCnt="0">
        <dgm:presLayoutVars>
          <dgm:dir/>
          <dgm:resizeHandles val="exact"/>
        </dgm:presLayoutVars>
      </dgm:prSet>
      <dgm:spPr/>
    </dgm:pt>
    <dgm:pt modelId="{A21CA83C-39A8-4783-9FF1-274446FBD946}" type="pres">
      <dgm:prSet presAssocID="{0EFCDDD5-805E-4B78-9458-3DB68421E32E}" presName="node" presStyleLbl="node1" presStyleIdx="0" presStyleCnt="4">
        <dgm:presLayoutVars>
          <dgm:bulletEnabled val="1"/>
        </dgm:presLayoutVars>
      </dgm:prSet>
      <dgm:spPr/>
    </dgm:pt>
    <dgm:pt modelId="{20B9D3D9-89FF-4323-A199-DA6266EA7F3C}" type="pres">
      <dgm:prSet presAssocID="{60B78371-C7F1-44A9-B7F0-C0F418BC7FE2}" presName="sibTrans" presStyleCnt="0"/>
      <dgm:spPr/>
    </dgm:pt>
    <dgm:pt modelId="{0671321A-582F-4D21-B643-97D44FDBF770}" type="pres">
      <dgm:prSet presAssocID="{CF943843-53BD-44ED-BDA8-105AC7652EE7}" presName="node" presStyleLbl="node1" presStyleIdx="1" presStyleCnt="4" custLinFactNeighborX="-4721" custLinFactNeighborY="-862">
        <dgm:presLayoutVars>
          <dgm:bulletEnabled val="1"/>
        </dgm:presLayoutVars>
      </dgm:prSet>
      <dgm:spPr/>
    </dgm:pt>
    <dgm:pt modelId="{B428F69F-3223-466D-97F8-403FABE4345E}" type="pres">
      <dgm:prSet presAssocID="{F1314505-2FE1-44FA-874B-878D570E63B4}" presName="sibTrans" presStyleCnt="0"/>
      <dgm:spPr/>
    </dgm:pt>
    <dgm:pt modelId="{B7CFB873-E688-4F88-A407-EDDF120B98AB}" type="pres">
      <dgm:prSet presAssocID="{A1C7619A-677E-4069-BDF0-00D1FF7964E7}" presName="node" presStyleLbl="node1" presStyleIdx="2" presStyleCnt="4" custLinFactNeighborX="-258" custLinFactNeighborY="-7753">
        <dgm:presLayoutVars>
          <dgm:bulletEnabled val="1"/>
        </dgm:presLayoutVars>
      </dgm:prSet>
      <dgm:spPr/>
    </dgm:pt>
    <dgm:pt modelId="{FB2FA7E6-A64E-43FC-B77E-F700DBD708AF}" type="pres">
      <dgm:prSet presAssocID="{0E2B77BA-B932-490C-BBBA-200B0863C41C}" presName="sibTrans" presStyleCnt="0"/>
      <dgm:spPr/>
    </dgm:pt>
    <dgm:pt modelId="{9047B3DC-3811-4073-99D6-7EE81AE20E53}" type="pres">
      <dgm:prSet presAssocID="{4C9652B9-1CC4-4450-A0BD-F5561DBE046C}" presName="node" presStyleLbl="node1" presStyleIdx="3" presStyleCnt="4" custLinFactNeighborX="-4721" custLinFactNeighborY="-7323">
        <dgm:presLayoutVars>
          <dgm:bulletEnabled val="1"/>
        </dgm:presLayoutVars>
      </dgm:prSet>
      <dgm:spPr/>
    </dgm:pt>
  </dgm:ptLst>
  <dgm:cxnLst>
    <dgm:cxn modelId="{226C050F-193B-405C-A317-35EC5592DF4C}" type="presOf" srcId="{4C9652B9-1CC4-4450-A0BD-F5561DBE046C}" destId="{9047B3DC-3811-4073-99D6-7EE81AE20E53}" srcOrd="0" destOrd="0" presId="urn:microsoft.com/office/officeart/2005/8/layout/default"/>
    <dgm:cxn modelId="{17D73679-1400-4587-9FA6-B8D6726AB464}" srcId="{A4093B3C-0C75-4884-A517-A24FB6AA2166}" destId="{A1C7619A-677E-4069-BDF0-00D1FF7964E7}" srcOrd="2" destOrd="0" parTransId="{04E97831-0E76-4B80-8130-30015227681A}" sibTransId="{0E2B77BA-B932-490C-BBBA-200B0863C41C}"/>
    <dgm:cxn modelId="{3C9AF059-9224-48BA-8784-617F24FC18F8}" srcId="{A4093B3C-0C75-4884-A517-A24FB6AA2166}" destId="{4C9652B9-1CC4-4450-A0BD-F5561DBE046C}" srcOrd="3" destOrd="0" parTransId="{C58464CC-3793-4C90-9F8D-2C0B9A65D8A2}" sibTransId="{B4B40E14-0D66-4550-9749-9CCEB8E94C8D}"/>
    <dgm:cxn modelId="{6EA6B65A-2B1B-4EC4-A834-C73399AE8402}" type="presOf" srcId="{A4093B3C-0C75-4884-A517-A24FB6AA2166}" destId="{A1F389FE-0548-49BD-B2CF-08CD6735B71C}" srcOrd="0" destOrd="0" presId="urn:microsoft.com/office/officeart/2005/8/layout/default"/>
    <dgm:cxn modelId="{46870ABC-E992-445D-A479-C1814C5A6D36}" type="presOf" srcId="{CF943843-53BD-44ED-BDA8-105AC7652EE7}" destId="{0671321A-582F-4D21-B643-97D44FDBF770}" srcOrd="0" destOrd="0" presId="urn:microsoft.com/office/officeart/2005/8/layout/default"/>
    <dgm:cxn modelId="{3DB1DBC9-B779-45B8-A82D-FE474AB0E6B2}" type="presOf" srcId="{0EFCDDD5-805E-4B78-9458-3DB68421E32E}" destId="{A21CA83C-39A8-4783-9FF1-274446FBD946}" srcOrd="0" destOrd="0" presId="urn:microsoft.com/office/officeart/2005/8/layout/default"/>
    <dgm:cxn modelId="{1419E6DF-BFEC-43C8-9CBC-E628ABF5C07F}" type="presOf" srcId="{A1C7619A-677E-4069-BDF0-00D1FF7964E7}" destId="{B7CFB873-E688-4F88-A407-EDDF120B98AB}" srcOrd="0" destOrd="0" presId="urn:microsoft.com/office/officeart/2005/8/layout/default"/>
    <dgm:cxn modelId="{BCD164E5-3FF8-4FC9-9D96-190BF139E91D}" srcId="{A4093B3C-0C75-4884-A517-A24FB6AA2166}" destId="{CF943843-53BD-44ED-BDA8-105AC7652EE7}" srcOrd="1" destOrd="0" parTransId="{588A6D41-66AA-4475-A0F8-4DA5C4838ADF}" sibTransId="{F1314505-2FE1-44FA-874B-878D570E63B4}"/>
    <dgm:cxn modelId="{91AB54EB-8FF6-42B8-AA95-BE6A7CC9A5EF}" srcId="{A4093B3C-0C75-4884-A517-A24FB6AA2166}" destId="{0EFCDDD5-805E-4B78-9458-3DB68421E32E}" srcOrd="0" destOrd="0" parTransId="{D430D4A9-E713-477C-8D5C-DD6D72F56539}" sibTransId="{60B78371-C7F1-44A9-B7F0-C0F418BC7FE2}"/>
    <dgm:cxn modelId="{37F25423-4077-4574-9290-D5128DB1835C}" type="presParOf" srcId="{A1F389FE-0548-49BD-B2CF-08CD6735B71C}" destId="{A21CA83C-39A8-4783-9FF1-274446FBD946}" srcOrd="0" destOrd="0" presId="urn:microsoft.com/office/officeart/2005/8/layout/default"/>
    <dgm:cxn modelId="{DF48EC81-E18D-4934-91B9-8BC3680252DF}" type="presParOf" srcId="{A1F389FE-0548-49BD-B2CF-08CD6735B71C}" destId="{20B9D3D9-89FF-4323-A199-DA6266EA7F3C}" srcOrd="1" destOrd="0" presId="urn:microsoft.com/office/officeart/2005/8/layout/default"/>
    <dgm:cxn modelId="{CD6964D0-32F9-4924-9161-8A211DC7BE3C}" type="presParOf" srcId="{A1F389FE-0548-49BD-B2CF-08CD6735B71C}" destId="{0671321A-582F-4D21-B643-97D44FDBF770}" srcOrd="2" destOrd="0" presId="urn:microsoft.com/office/officeart/2005/8/layout/default"/>
    <dgm:cxn modelId="{559DAD29-CB86-4CE6-B910-3EF12C231AB5}" type="presParOf" srcId="{A1F389FE-0548-49BD-B2CF-08CD6735B71C}" destId="{B428F69F-3223-466D-97F8-403FABE4345E}" srcOrd="3" destOrd="0" presId="urn:microsoft.com/office/officeart/2005/8/layout/default"/>
    <dgm:cxn modelId="{0BE8A2B3-F01C-498C-8A4F-C781B0DB6974}" type="presParOf" srcId="{A1F389FE-0548-49BD-B2CF-08CD6735B71C}" destId="{B7CFB873-E688-4F88-A407-EDDF120B98AB}" srcOrd="4" destOrd="0" presId="urn:microsoft.com/office/officeart/2005/8/layout/default"/>
    <dgm:cxn modelId="{1DDF54E3-4235-4607-A1D7-0110E0CC79CA}" type="presParOf" srcId="{A1F389FE-0548-49BD-B2CF-08CD6735B71C}" destId="{FB2FA7E6-A64E-43FC-B77E-F700DBD708AF}" srcOrd="5" destOrd="0" presId="urn:microsoft.com/office/officeart/2005/8/layout/default"/>
    <dgm:cxn modelId="{9872F3AE-E7AA-4870-B8FB-03830AF8FF7A}" type="presParOf" srcId="{A1F389FE-0548-49BD-B2CF-08CD6735B71C}" destId="{9047B3DC-3811-4073-99D6-7EE81AE20E5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B4A883-216D-2E43-B421-FB2132412EB2}" type="doc">
      <dgm:prSet loTypeId="urn:microsoft.com/office/officeart/2005/8/layout/hChevron3" loCatId="" qsTypeId="urn:microsoft.com/office/officeart/2005/8/quickstyle/simple4" qsCatId="simple" csTypeId="urn:microsoft.com/office/officeart/2005/8/colors/accent6_3" csCatId="accent6" phldr="1"/>
      <dgm:spPr/>
    </dgm:pt>
    <dgm:pt modelId="{A8755607-8A24-A949-8F29-BBA6EDFC40CA}">
      <dgm:prSet phldrT="[Text]"/>
      <dgm:spPr>
        <a:solidFill>
          <a:srgbClr val="FFCD33"/>
        </a:solidFill>
      </dgm:spPr>
      <dgm:t>
        <a:bodyPr/>
        <a:lstStyle/>
        <a:p>
          <a:r>
            <a:rPr lang="en-US" dirty="0">
              <a:solidFill>
                <a:schemeClr val="tx1"/>
              </a:solidFill>
              <a:latin typeface="Open Sans" charset="0"/>
              <a:ea typeface="Open Sans" charset="0"/>
              <a:cs typeface="Open Sans" charset="0"/>
            </a:rPr>
            <a:t>Knowledge</a:t>
          </a:r>
        </a:p>
      </dgm:t>
    </dgm:pt>
    <dgm:pt modelId="{16738AE4-935A-F042-8A1F-A013D11C24F4}" type="parTrans" cxnId="{5B753351-0836-FE4B-9692-B161600B1A5F}">
      <dgm:prSet/>
      <dgm:spPr/>
      <dgm:t>
        <a:bodyPr/>
        <a:lstStyle/>
        <a:p>
          <a:endParaRPr lang="en-US"/>
        </a:p>
      </dgm:t>
    </dgm:pt>
    <dgm:pt modelId="{639868D6-2B7F-7D4A-84C3-1B66A87D2F0F}" type="sibTrans" cxnId="{5B753351-0836-FE4B-9692-B161600B1A5F}">
      <dgm:prSet/>
      <dgm:spPr/>
      <dgm:t>
        <a:bodyPr/>
        <a:lstStyle/>
        <a:p>
          <a:endParaRPr lang="en-US"/>
        </a:p>
      </dgm:t>
    </dgm:pt>
    <dgm:pt modelId="{6A1A8ECA-425C-E44F-A9B5-EF427EA98B53}">
      <dgm:prSet phldrT="[Text]"/>
      <dgm:spPr>
        <a:solidFill>
          <a:srgbClr val="FFCD33">
            <a:alpha val="70000"/>
          </a:srgbClr>
        </a:solidFill>
      </dgm:spPr>
      <dgm:t>
        <a:bodyPr/>
        <a:lstStyle/>
        <a:p>
          <a:r>
            <a:rPr lang="en-US" dirty="0">
              <a:solidFill>
                <a:schemeClr val="tx1"/>
              </a:solidFill>
              <a:latin typeface="Open Sans" charset="0"/>
              <a:ea typeface="Open Sans" charset="0"/>
              <a:cs typeface="Open Sans" charset="0"/>
            </a:rPr>
            <a:t>Skills &amp; Abilities</a:t>
          </a:r>
        </a:p>
      </dgm:t>
    </dgm:pt>
    <dgm:pt modelId="{E96DB876-506B-524C-A79E-EB0B3CAA0196}" type="parTrans" cxnId="{E28187A1-B118-504F-91A5-154AA266AECB}">
      <dgm:prSet/>
      <dgm:spPr/>
      <dgm:t>
        <a:bodyPr/>
        <a:lstStyle/>
        <a:p>
          <a:endParaRPr lang="en-US"/>
        </a:p>
      </dgm:t>
    </dgm:pt>
    <dgm:pt modelId="{00A32C58-E0F1-294E-BCD8-D9562F1F7828}" type="sibTrans" cxnId="{E28187A1-B118-504F-91A5-154AA266AECB}">
      <dgm:prSet/>
      <dgm:spPr/>
      <dgm:t>
        <a:bodyPr/>
        <a:lstStyle/>
        <a:p>
          <a:endParaRPr lang="en-US"/>
        </a:p>
      </dgm:t>
    </dgm:pt>
    <dgm:pt modelId="{1C4AECA8-9F4B-AE40-A1C1-029F9AD074C0}">
      <dgm:prSet phldrT="[Text]"/>
      <dgm:spPr>
        <a:solidFill>
          <a:srgbClr val="FFCD33">
            <a:alpha val="50000"/>
          </a:srgbClr>
        </a:solidFill>
      </dgm:spPr>
      <dgm:t>
        <a:bodyPr/>
        <a:lstStyle/>
        <a:p>
          <a:r>
            <a:rPr lang="en-US" dirty="0">
              <a:solidFill>
                <a:schemeClr val="tx1"/>
              </a:solidFill>
              <a:latin typeface="Open Sans" charset="0"/>
              <a:ea typeface="Open Sans" charset="0"/>
              <a:cs typeface="Open Sans" charset="0"/>
            </a:rPr>
            <a:t>Intellectual Behaviors</a:t>
          </a:r>
        </a:p>
      </dgm:t>
    </dgm:pt>
    <dgm:pt modelId="{4E8ABCC6-6DAB-9F46-BFE5-2EDA27592CE3}" type="parTrans" cxnId="{4CFCBCCF-56DB-294A-B610-C0D44FE0ECD6}">
      <dgm:prSet/>
      <dgm:spPr/>
      <dgm:t>
        <a:bodyPr/>
        <a:lstStyle/>
        <a:p>
          <a:endParaRPr lang="en-US"/>
        </a:p>
      </dgm:t>
    </dgm:pt>
    <dgm:pt modelId="{44EAC59D-D124-BD47-B3BE-7B7B7C7211CC}" type="sibTrans" cxnId="{4CFCBCCF-56DB-294A-B610-C0D44FE0ECD6}">
      <dgm:prSet/>
      <dgm:spPr/>
      <dgm:t>
        <a:bodyPr/>
        <a:lstStyle/>
        <a:p>
          <a:endParaRPr lang="en-US"/>
        </a:p>
      </dgm:t>
    </dgm:pt>
    <dgm:pt modelId="{F340D382-1414-C54C-AC9A-D6D457AA4114}">
      <dgm:prSet phldrT="[Text]"/>
      <dgm:spPr>
        <a:solidFill>
          <a:srgbClr val="FFCD33">
            <a:alpha val="30000"/>
          </a:srgbClr>
        </a:solidFill>
      </dgm:spPr>
      <dgm:t>
        <a:bodyPr/>
        <a:lstStyle/>
        <a:p>
          <a:r>
            <a:rPr lang="en-US" dirty="0">
              <a:solidFill>
                <a:schemeClr val="tx1"/>
              </a:solidFill>
              <a:latin typeface="Open Sans" charset="0"/>
              <a:ea typeface="Open Sans" charset="0"/>
              <a:cs typeface="Open Sans" charset="0"/>
            </a:rPr>
            <a:t>Application &amp; Transfer</a:t>
          </a:r>
        </a:p>
      </dgm:t>
    </dgm:pt>
    <dgm:pt modelId="{B7A88596-69F2-6B4F-B0C2-D8A3E107C365}" type="parTrans" cxnId="{C5347ED4-0DF8-224E-AC33-C7FA9B26DB2C}">
      <dgm:prSet/>
      <dgm:spPr/>
      <dgm:t>
        <a:bodyPr/>
        <a:lstStyle/>
        <a:p>
          <a:endParaRPr lang="en-US"/>
        </a:p>
      </dgm:t>
    </dgm:pt>
    <dgm:pt modelId="{30DEC429-BC5F-2840-B850-9DAEC7F2DC78}" type="sibTrans" cxnId="{C5347ED4-0DF8-224E-AC33-C7FA9B26DB2C}">
      <dgm:prSet/>
      <dgm:spPr/>
      <dgm:t>
        <a:bodyPr/>
        <a:lstStyle/>
        <a:p>
          <a:endParaRPr lang="en-US"/>
        </a:p>
      </dgm:t>
    </dgm:pt>
    <dgm:pt modelId="{29F95E9C-F305-A04F-A701-7A91D490DAFD}" type="pres">
      <dgm:prSet presAssocID="{58B4A883-216D-2E43-B421-FB2132412EB2}" presName="Name0" presStyleCnt="0">
        <dgm:presLayoutVars>
          <dgm:dir/>
          <dgm:resizeHandles val="exact"/>
        </dgm:presLayoutVars>
      </dgm:prSet>
      <dgm:spPr/>
    </dgm:pt>
    <dgm:pt modelId="{160A5478-AC79-DE4C-8E7C-A2750AFC7872}" type="pres">
      <dgm:prSet presAssocID="{A8755607-8A24-A949-8F29-BBA6EDFC40CA}" presName="parTxOnly" presStyleLbl="node1" presStyleIdx="0" presStyleCnt="4" custLinFactNeighborY="-61674">
        <dgm:presLayoutVars>
          <dgm:bulletEnabled val="1"/>
        </dgm:presLayoutVars>
      </dgm:prSet>
      <dgm:spPr/>
    </dgm:pt>
    <dgm:pt modelId="{C0F72156-13A0-AF4C-A424-E10768307636}" type="pres">
      <dgm:prSet presAssocID="{639868D6-2B7F-7D4A-84C3-1B66A87D2F0F}" presName="parSpace" presStyleCnt="0"/>
      <dgm:spPr/>
    </dgm:pt>
    <dgm:pt modelId="{25344271-47A6-1649-8F48-BE0B92F0A2E4}" type="pres">
      <dgm:prSet presAssocID="{6A1A8ECA-425C-E44F-A9B5-EF427EA98B53}" presName="parTxOnly" presStyleLbl="node1" presStyleIdx="1" presStyleCnt="4" custLinFactNeighborY="-61674">
        <dgm:presLayoutVars>
          <dgm:bulletEnabled val="1"/>
        </dgm:presLayoutVars>
      </dgm:prSet>
      <dgm:spPr/>
    </dgm:pt>
    <dgm:pt modelId="{05C15AD0-9683-0D43-99F4-2E9C5F1F0108}" type="pres">
      <dgm:prSet presAssocID="{00A32C58-E0F1-294E-BCD8-D9562F1F7828}" presName="parSpace" presStyleCnt="0"/>
      <dgm:spPr/>
    </dgm:pt>
    <dgm:pt modelId="{89CABE10-DD14-6141-8D06-93C5FBE6B7A1}" type="pres">
      <dgm:prSet presAssocID="{1C4AECA8-9F4B-AE40-A1C1-029F9AD074C0}" presName="parTxOnly" presStyleLbl="node1" presStyleIdx="2" presStyleCnt="4" custLinFactNeighborY="-61674">
        <dgm:presLayoutVars>
          <dgm:bulletEnabled val="1"/>
        </dgm:presLayoutVars>
      </dgm:prSet>
      <dgm:spPr/>
    </dgm:pt>
    <dgm:pt modelId="{FA2FE9A7-3CDD-2542-ABD5-CCA07431CE30}" type="pres">
      <dgm:prSet presAssocID="{44EAC59D-D124-BD47-B3BE-7B7B7C7211CC}" presName="parSpace" presStyleCnt="0"/>
      <dgm:spPr/>
    </dgm:pt>
    <dgm:pt modelId="{670D12CA-12C7-4542-8696-D615261B67B7}" type="pres">
      <dgm:prSet presAssocID="{F340D382-1414-C54C-AC9A-D6D457AA4114}" presName="parTxOnly" presStyleLbl="node1" presStyleIdx="3" presStyleCnt="4" custLinFactNeighborY="-61674">
        <dgm:presLayoutVars>
          <dgm:bulletEnabled val="1"/>
        </dgm:presLayoutVars>
      </dgm:prSet>
      <dgm:spPr/>
    </dgm:pt>
  </dgm:ptLst>
  <dgm:cxnLst>
    <dgm:cxn modelId="{5AA8E01E-B413-F64F-B2B8-57E80ECB20C3}" type="presOf" srcId="{1C4AECA8-9F4B-AE40-A1C1-029F9AD074C0}" destId="{89CABE10-DD14-6141-8D06-93C5FBE6B7A1}" srcOrd="0" destOrd="0" presId="urn:microsoft.com/office/officeart/2005/8/layout/hChevron3"/>
    <dgm:cxn modelId="{1B939560-588C-AD4E-9F89-6660D33BD7D8}" type="presOf" srcId="{58B4A883-216D-2E43-B421-FB2132412EB2}" destId="{29F95E9C-F305-A04F-A701-7A91D490DAFD}" srcOrd="0" destOrd="0" presId="urn:microsoft.com/office/officeart/2005/8/layout/hChevron3"/>
    <dgm:cxn modelId="{5B753351-0836-FE4B-9692-B161600B1A5F}" srcId="{58B4A883-216D-2E43-B421-FB2132412EB2}" destId="{A8755607-8A24-A949-8F29-BBA6EDFC40CA}" srcOrd="0" destOrd="0" parTransId="{16738AE4-935A-F042-8A1F-A013D11C24F4}" sibTransId="{639868D6-2B7F-7D4A-84C3-1B66A87D2F0F}"/>
    <dgm:cxn modelId="{B8B7A352-D612-1F45-B1C0-9298ADBB1093}" type="presOf" srcId="{A8755607-8A24-A949-8F29-BBA6EDFC40CA}" destId="{160A5478-AC79-DE4C-8E7C-A2750AFC7872}" srcOrd="0" destOrd="0" presId="urn:microsoft.com/office/officeart/2005/8/layout/hChevron3"/>
    <dgm:cxn modelId="{6F923B57-AD06-CB4F-88E8-653288D28D60}" type="presOf" srcId="{6A1A8ECA-425C-E44F-A9B5-EF427EA98B53}" destId="{25344271-47A6-1649-8F48-BE0B92F0A2E4}" srcOrd="0" destOrd="0" presId="urn:microsoft.com/office/officeart/2005/8/layout/hChevron3"/>
    <dgm:cxn modelId="{E28187A1-B118-504F-91A5-154AA266AECB}" srcId="{58B4A883-216D-2E43-B421-FB2132412EB2}" destId="{6A1A8ECA-425C-E44F-A9B5-EF427EA98B53}" srcOrd="1" destOrd="0" parTransId="{E96DB876-506B-524C-A79E-EB0B3CAA0196}" sibTransId="{00A32C58-E0F1-294E-BCD8-D9562F1F7828}"/>
    <dgm:cxn modelId="{4CFCBCCF-56DB-294A-B610-C0D44FE0ECD6}" srcId="{58B4A883-216D-2E43-B421-FB2132412EB2}" destId="{1C4AECA8-9F4B-AE40-A1C1-029F9AD074C0}" srcOrd="2" destOrd="0" parTransId="{4E8ABCC6-6DAB-9F46-BFE5-2EDA27592CE3}" sibTransId="{44EAC59D-D124-BD47-B3BE-7B7B7C7211CC}"/>
    <dgm:cxn modelId="{C5347ED4-0DF8-224E-AC33-C7FA9B26DB2C}" srcId="{58B4A883-216D-2E43-B421-FB2132412EB2}" destId="{F340D382-1414-C54C-AC9A-D6D457AA4114}" srcOrd="3" destOrd="0" parTransId="{B7A88596-69F2-6B4F-B0C2-D8A3E107C365}" sibTransId="{30DEC429-BC5F-2840-B850-9DAEC7F2DC78}"/>
    <dgm:cxn modelId="{FED37CDC-183C-F448-A811-03465B3F75E5}" type="presOf" srcId="{F340D382-1414-C54C-AC9A-D6D457AA4114}" destId="{670D12CA-12C7-4542-8696-D615261B67B7}" srcOrd="0" destOrd="0" presId="urn:microsoft.com/office/officeart/2005/8/layout/hChevron3"/>
    <dgm:cxn modelId="{515306EF-3715-F047-9B02-7ECBC5504655}" type="presParOf" srcId="{29F95E9C-F305-A04F-A701-7A91D490DAFD}" destId="{160A5478-AC79-DE4C-8E7C-A2750AFC7872}" srcOrd="0" destOrd="0" presId="urn:microsoft.com/office/officeart/2005/8/layout/hChevron3"/>
    <dgm:cxn modelId="{58CC88F8-E790-5041-BA10-56B1F20063B9}" type="presParOf" srcId="{29F95E9C-F305-A04F-A701-7A91D490DAFD}" destId="{C0F72156-13A0-AF4C-A424-E10768307636}" srcOrd="1" destOrd="0" presId="urn:microsoft.com/office/officeart/2005/8/layout/hChevron3"/>
    <dgm:cxn modelId="{7B1D30D4-CE21-3742-8FC0-E21261B23EA3}" type="presParOf" srcId="{29F95E9C-F305-A04F-A701-7A91D490DAFD}" destId="{25344271-47A6-1649-8F48-BE0B92F0A2E4}" srcOrd="2" destOrd="0" presId="urn:microsoft.com/office/officeart/2005/8/layout/hChevron3"/>
    <dgm:cxn modelId="{D42534FA-64F6-F74E-90B2-ED0FC29DAE27}" type="presParOf" srcId="{29F95E9C-F305-A04F-A701-7A91D490DAFD}" destId="{05C15AD0-9683-0D43-99F4-2E9C5F1F0108}" srcOrd="3" destOrd="0" presId="urn:microsoft.com/office/officeart/2005/8/layout/hChevron3"/>
    <dgm:cxn modelId="{729F1AC2-2901-094D-9FAD-E1AD66F018EB}" type="presParOf" srcId="{29F95E9C-F305-A04F-A701-7A91D490DAFD}" destId="{89CABE10-DD14-6141-8D06-93C5FBE6B7A1}" srcOrd="4" destOrd="0" presId="urn:microsoft.com/office/officeart/2005/8/layout/hChevron3"/>
    <dgm:cxn modelId="{A31DF9CF-5CD5-5744-BC83-92CD93461905}" type="presParOf" srcId="{29F95E9C-F305-A04F-A701-7A91D490DAFD}" destId="{FA2FE9A7-3CDD-2542-ABD5-CCA07431CE30}" srcOrd="5" destOrd="0" presId="urn:microsoft.com/office/officeart/2005/8/layout/hChevron3"/>
    <dgm:cxn modelId="{01DBEEDD-180A-DD46-A59B-B4E5261C162C}" type="presParOf" srcId="{29F95E9C-F305-A04F-A701-7A91D490DAFD}" destId="{670D12CA-12C7-4542-8696-D615261B67B7}"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F6F96B0-0E69-47A4-B58F-AFD0B46814B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5095A349-D1E7-4155-8B07-F7314693EE65}">
      <dgm:prSet/>
      <dgm:spPr>
        <a:solidFill>
          <a:srgbClr val="5BBBD5"/>
        </a:solidFill>
      </dgm:spPr>
      <dgm:t>
        <a:bodyPr/>
        <a:lstStyle/>
        <a:p>
          <a:pPr rtl="0"/>
          <a:r>
            <a:rPr lang="en-US" dirty="0">
              <a:solidFill>
                <a:schemeClr val="tx1"/>
              </a:solidFill>
            </a:rPr>
            <a:t>tenncare.ici.umn.edu</a:t>
          </a:r>
        </a:p>
      </dgm:t>
    </dgm:pt>
    <dgm:pt modelId="{B3D79CE8-5F83-4010-BF38-336716FAF718}" type="parTrans" cxnId="{8A0438F9-C232-4065-87F5-2C5FB4F5FE43}">
      <dgm:prSet/>
      <dgm:spPr/>
      <dgm:t>
        <a:bodyPr/>
        <a:lstStyle/>
        <a:p>
          <a:endParaRPr lang="en-US"/>
        </a:p>
      </dgm:t>
    </dgm:pt>
    <dgm:pt modelId="{FADA766F-83A6-4B62-80C3-66A800A9B310}" type="sibTrans" cxnId="{8A0438F9-C232-4065-87F5-2C5FB4F5FE43}">
      <dgm:prSet/>
      <dgm:spPr/>
      <dgm:t>
        <a:bodyPr/>
        <a:lstStyle/>
        <a:p>
          <a:endParaRPr lang="en-US"/>
        </a:p>
      </dgm:t>
    </dgm:pt>
    <dgm:pt modelId="{19190C8B-100C-4EFD-B51F-710D8C32A88F}">
      <dgm:prSet custT="1"/>
      <dgm:spPr>
        <a:solidFill>
          <a:srgbClr val="5BBBD5"/>
        </a:solidFill>
      </dgm:spPr>
      <dgm:t>
        <a:bodyPr/>
        <a:lstStyle/>
        <a:p>
          <a:pPr rtl="0"/>
          <a:r>
            <a:rPr lang="en-US" sz="3600" dirty="0">
              <a:solidFill>
                <a:schemeClr val="tx1"/>
              </a:solidFill>
            </a:rPr>
            <a:t>Toolkit</a:t>
          </a:r>
        </a:p>
      </dgm:t>
    </dgm:pt>
    <dgm:pt modelId="{DAEF2F9A-9E62-402C-A6FB-61944649381A}" type="parTrans" cxnId="{2D06D08F-D8C0-45F4-9459-25D1C172EA59}">
      <dgm:prSet/>
      <dgm:spPr/>
      <dgm:t>
        <a:bodyPr/>
        <a:lstStyle/>
        <a:p>
          <a:endParaRPr lang="en-US"/>
        </a:p>
      </dgm:t>
    </dgm:pt>
    <dgm:pt modelId="{A8E0A715-8C0D-45A5-8ADB-8D64C15D4731}" type="sibTrans" cxnId="{2D06D08F-D8C0-45F4-9459-25D1C172EA59}">
      <dgm:prSet/>
      <dgm:spPr/>
      <dgm:t>
        <a:bodyPr/>
        <a:lstStyle/>
        <a:p>
          <a:endParaRPr lang="en-US"/>
        </a:p>
      </dgm:t>
    </dgm:pt>
    <dgm:pt modelId="{C7D377F0-C938-4772-9C8A-1C6A7054C481}">
      <dgm:prSet phldr="0" custT="1"/>
      <dgm:spPr>
        <a:solidFill>
          <a:srgbClr val="5BBBD5"/>
        </a:solidFill>
      </dgm:spPr>
      <dgm:t>
        <a:bodyPr/>
        <a:lstStyle/>
        <a:p>
          <a:pPr rtl="0"/>
          <a:r>
            <a:rPr lang="en-US" sz="2800" dirty="0">
              <a:solidFill>
                <a:schemeClr val="tx1"/>
              </a:solidFill>
              <a:latin typeface="Calibri Light" panose="020F0302020204030204"/>
            </a:rPr>
            <a:t>Competency Based Training &amp; Frontline Supervision</a:t>
          </a:r>
          <a:endParaRPr lang="en-US" sz="2800" dirty="0">
            <a:solidFill>
              <a:schemeClr val="tx1"/>
            </a:solidFill>
          </a:endParaRPr>
        </a:p>
      </dgm:t>
    </dgm:pt>
    <dgm:pt modelId="{AFF9C37E-1FF2-4D44-B85F-C7580C065422}" type="parTrans" cxnId="{1B341C8A-40C8-4E16-A31A-F0B181FCF302}">
      <dgm:prSet/>
      <dgm:spPr/>
      <dgm:t>
        <a:bodyPr/>
        <a:lstStyle/>
        <a:p>
          <a:endParaRPr lang="en-US"/>
        </a:p>
      </dgm:t>
    </dgm:pt>
    <dgm:pt modelId="{041776A8-9214-4FB6-B812-C57D8572F9B0}" type="sibTrans" cxnId="{1B341C8A-40C8-4E16-A31A-F0B181FCF302}">
      <dgm:prSet/>
      <dgm:spPr/>
      <dgm:t>
        <a:bodyPr/>
        <a:lstStyle/>
        <a:p>
          <a:endParaRPr lang="en-US"/>
        </a:p>
      </dgm:t>
    </dgm:pt>
    <dgm:pt modelId="{1F528436-EDDA-44E7-8442-F4ED7E6E2190}">
      <dgm:prSet custT="1"/>
      <dgm:spPr>
        <a:solidFill>
          <a:srgbClr val="5BBBD5"/>
        </a:solidFill>
      </dgm:spPr>
      <dgm:t>
        <a:bodyPr/>
        <a:lstStyle/>
        <a:p>
          <a:pPr rtl="0"/>
          <a:r>
            <a:rPr lang="en-US" sz="3600" dirty="0">
              <a:solidFill>
                <a:schemeClr val="tx1"/>
              </a:solidFill>
            </a:rPr>
            <a:t>Webinar</a:t>
          </a:r>
        </a:p>
      </dgm:t>
    </dgm:pt>
    <dgm:pt modelId="{7D0D2B64-E3A0-4DA5-A0E8-0537496EC21A}" type="parTrans" cxnId="{8E672090-571B-46FD-A219-6598ECC28383}">
      <dgm:prSet/>
      <dgm:spPr/>
      <dgm:t>
        <a:bodyPr/>
        <a:lstStyle/>
        <a:p>
          <a:endParaRPr lang="en-US"/>
        </a:p>
      </dgm:t>
    </dgm:pt>
    <dgm:pt modelId="{4BDA23B6-7D47-4743-94F7-856CEEF1E414}" type="sibTrans" cxnId="{8E672090-571B-46FD-A219-6598ECC28383}">
      <dgm:prSet/>
      <dgm:spPr/>
      <dgm:t>
        <a:bodyPr/>
        <a:lstStyle/>
        <a:p>
          <a:endParaRPr lang="en-US"/>
        </a:p>
      </dgm:t>
    </dgm:pt>
    <dgm:pt modelId="{FE4C14EE-3991-45A3-AA6C-EDEFDC7EA2DC}" type="pres">
      <dgm:prSet presAssocID="{EF6F96B0-0E69-47A4-B58F-AFD0B46814BB}" presName="CompostProcess" presStyleCnt="0">
        <dgm:presLayoutVars>
          <dgm:dir/>
          <dgm:resizeHandles val="exact"/>
        </dgm:presLayoutVars>
      </dgm:prSet>
      <dgm:spPr/>
    </dgm:pt>
    <dgm:pt modelId="{7266E74D-C43E-4A7B-8C62-EFA10BD07647}" type="pres">
      <dgm:prSet presAssocID="{EF6F96B0-0E69-47A4-B58F-AFD0B46814BB}" presName="arrow" presStyleLbl="bgShp" presStyleIdx="0" presStyleCnt="1"/>
      <dgm:spPr>
        <a:solidFill>
          <a:srgbClr val="D0EBF2"/>
        </a:solidFill>
      </dgm:spPr>
    </dgm:pt>
    <dgm:pt modelId="{75AE1CE9-F5A2-4655-B583-FECBF979DF3D}" type="pres">
      <dgm:prSet presAssocID="{EF6F96B0-0E69-47A4-B58F-AFD0B46814BB}" presName="linearProcess" presStyleCnt="0"/>
      <dgm:spPr/>
    </dgm:pt>
    <dgm:pt modelId="{5C5D9773-FC04-4C9E-8F94-D5E3D066C1BA}" type="pres">
      <dgm:prSet presAssocID="{5095A349-D1E7-4155-8B07-F7314693EE65}" presName="textNode" presStyleLbl="node1" presStyleIdx="0" presStyleCnt="4">
        <dgm:presLayoutVars>
          <dgm:bulletEnabled val="1"/>
        </dgm:presLayoutVars>
      </dgm:prSet>
      <dgm:spPr/>
    </dgm:pt>
    <dgm:pt modelId="{8B82C68B-B4EC-40C8-8458-5566DB7EFFF8}" type="pres">
      <dgm:prSet presAssocID="{FADA766F-83A6-4B62-80C3-66A800A9B310}" presName="sibTrans" presStyleCnt="0"/>
      <dgm:spPr/>
    </dgm:pt>
    <dgm:pt modelId="{0E38611D-865E-4E82-B381-482D9CEAD181}" type="pres">
      <dgm:prSet presAssocID="{19190C8B-100C-4EFD-B51F-710D8C32A88F}" presName="textNode" presStyleLbl="node1" presStyleIdx="1" presStyleCnt="4" custScaleX="76211" custLinFactNeighborX="-13122" custLinFactNeighborY="736">
        <dgm:presLayoutVars>
          <dgm:bulletEnabled val="1"/>
        </dgm:presLayoutVars>
      </dgm:prSet>
      <dgm:spPr/>
    </dgm:pt>
    <dgm:pt modelId="{AA5376C6-0DD4-418D-831F-2346B6DE0E3A}" type="pres">
      <dgm:prSet presAssocID="{A8E0A715-8C0D-45A5-8ADB-8D64C15D4731}" presName="sibTrans" presStyleCnt="0"/>
      <dgm:spPr/>
    </dgm:pt>
    <dgm:pt modelId="{BD3095E2-375C-4C11-AD88-42764BA8AA4C}" type="pres">
      <dgm:prSet presAssocID="{C7D377F0-C938-4772-9C8A-1C6A7054C481}" presName="textNode" presStyleLbl="node1" presStyleIdx="2" presStyleCnt="4">
        <dgm:presLayoutVars>
          <dgm:bulletEnabled val="1"/>
        </dgm:presLayoutVars>
      </dgm:prSet>
      <dgm:spPr/>
    </dgm:pt>
    <dgm:pt modelId="{167BBAA2-F70F-44A0-87B5-DC0C22A46E53}" type="pres">
      <dgm:prSet presAssocID="{041776A8-9214-4FB6-B812-C57D8572F9B0}" presName="sibTrans" presStyleCnt="0"/>
      <dgm:spPr/>
    </dgm:pt>
    <dgm:pt modelId="{41011675-63F1-43C1-B0B4-AE28DBEAB14A}" type="pres">
      <dgm:prSet presAssocID="{1F528436-EDDA-44E7-8442-F4ED7E6E2190}" presName="textNode" presStyleLbl="node1" presStyleIdx="3" presStyleCnt="4" custScaleX="74021" custLinFactNeighborX="-5392" custLinFactNeighborY="2578">
        <dgm:presLayoutVars>
          <dgm:bulletEnabled val="1"/>
        </dgm:presLayoutVars>
      </dgm:prSet>
      <dgm:spPr/>
    </dgm:pt>
  </dgm:ptLst>
  <dgm:cxnLst>
    <dgm:cxn modelId="{3AEEB515-B9B2-4213-91F9-F479C9F7C189}" type="presOf" srcId="{C7D377F0-C938-4772-9C8A-1C6A7054C481}" destId="{BD3095E2-375C-4C11-AD88-42764BA8AA4C}" srcOrd="0" destOrd="0" presId="urn:microsoft.com/office/officeart/2005/8/layout/hProcess9"/>
    <dgm:cxn modelId="{294A4D33-2167-4EBE-9CC1-053C34A3AF18}" type="presOf" srcId="{EF6F96B0-0E69-47A4-B58F-AFD0B46814BB}" destId="{FE4C14EE-3991-45A3-AA6C-EDEFDC7EA2DC}" srcOrd="0" destOrd="0" presId="urn:microsoft.com/office/officeart/2005/8/layout/hProcess9"/>
    <dgm:cxn modelId="{8BD5255C-1613-4972-8075-D703DFC360AB}" type="presOf" srcId="{1F528436-EDDA-44E7-8442-F4ED7E6E2190}" destId="{41011675-63F1-43C1-B0B4-AE28DBEAB14A}" srcOrd="0" destOrd="0" presId="urn:microsoft.com/office/officeart/2005/8/layout/hProcess9"/>
    <dgm:cxn modelId="{05D84169-638D-4EF0-B294-9719F2BAEF26}" type="presOf" srcId="{5095A349-D1E7-4155-8B07-F7314693EE65}" destId="{5C5D9773-FC04-4C9E-8F94-D5E3D066C1BA}" srcOrd="0" destOrd="0" presId="urn:microsoft.com/office/officeart/2005/8/layout/hProcess9"/>
    <dgm:cxn modelId="{1B341C8A-40C8-4E16-A31A-F0B181FCF302}" srcId="{EF6F96B0-0E69-47A4-B58F-AFD0B46814BB}" destId="{C7D377F0-C938-4772-9C8A-1C6A7054C481}" srcOrd="2" destOrd="0" parTransId="{AFF9C37E-1FF2-4D44-B85F-C7580C065422}" sibTransId="{041776A8-9214-4FB6-B812-C57D8572F9B0}"/>
    <dgm:cxn modelId="{70892C8E-9901-459C-83DE-78A28425930B}" type="presOf" srcId="{19190C8B-100C-4EFD-B51F-710D8C32A88F}" destId="{0E38611D-865E-4E82-B381-482D9CEAD181}" srcOrd="0" destOrd="0" presId="urn:microsoft.com/office/officeart/2005/8/layout/hProcess9"/>
    <dgm:cxn modelId="{2D06D08F-D8C0-45F4-9459-25D1C172EA59}" srcId="{EF6F96B0-0E69-47A4-B58F-AFD0B46814BB}" destId="{19190C8B-100C-4EFD-B51F-710D8C32A88F}" srcOrd="1" destOrd="0" parTransId="{DAEF2F9A-9E62-402C-A6FB-61944649381A}" sibTransId="{A8E0A715-8C0D-45A5-8ADB-8D64C15D4731}"/>
    <dgm:cxn modelId="{8E672090-571B-46FD-A219-6598ECC28383}" srcId="{EF6F96B0-0E69-47A4-B58F-AFD0B46814BB}" destId="{1F528436-EDDA-44E7-8442-F4ED7E6E2190}" srcOrd="3" destOrd="0" parTransId="{7D0D2B64-E3A0-4DA5-A0E8-0537496EC21A}" sibTransId="{4BDA23B6-7D47-4743-94F7-856CEEF1E414}"/>
    <dgm:cxn modelId="{8A0438F9-C232-4065-87F5-2C5FB4F5FE43}" srcId="{EF6F96B0-0E69-47A4-B58F-AFD0B46814BB}" destId="{5095A349-D1E7-4155-8B07-F7314693EE65}" srcOrd="0" destOrd="0" parTransId="{B3D79CE8-5F83-4010-BF38-336716FAF718}" sibTransId="{FADA766F-83A6-4B62-80C3-66A800A9B310}"/>
    <dgm:cxn modelId="{71C620FD-2C9D-4974-BEE9-8C4E6A62F25C}" type="presParOf" srcId="{FE4C14EE-3991-45A3-AA6C-EDEFDC7EA2DC}" destId="{7266E74D-C43E-4A7B-8C62-EFA10BD07647}" srcOrd="0" destOrd="0" presId="urn:microsoft.com/office/officeart/2005/8/layout/hProcess9"/>
    <dgm:cxn modelId="{179C7B84-6977-4BC2-B477-40F4C7A2BF71}" type="presParOf" srcId="{FE4C14EE-3991-45A3-AA6C-EDEFDC7EA2DC}" destId="{75AE1CE9-F5A2-4655-B583-FECBF979DF3D}" srcOrd="1" destOrd="0" presId="urn:microsoft.com/office/officeart/2005/8/layout/hProcess9"/>
    <dgm:cxn modelId="{33F12D0D-13DF-4EC9-974F-D40B98C3754D}" type="presParOf" srcId="{75AE1CE9-F5A2-4655-B583-FECBF979DF3D}" destId="{5C5D9773-FC04-4C9E-8F94-D5E3D066C1BA}" srcOrd="0" destOrd="0" presId="urn:microsoft.com/office/officeart/2005/8/layout/hProcess9"/>
    <dgm:cxn modelId="{96936745-A354-47EC-966A-6026B8BA8638}" type="presParOf" srcId="{75AE1CE9-F5A2-4655-B583-FECBF979DF3D}" destId="{8B82C68B-B4EC-40C8-8458-5566DB7EFFF8}" srcOrd="1" destOrd="0" presId="urn:microsoft.com/office/officeart/2005/8/layout/hProcess9"/>
    <dgm:cxn modelId="{C997D50E-600D-4D34-937E-73479AEBDB97}" type="presParOf" srcId="{75AE1CE9-F5A2-4655-B583-FECBF979DF3D}" destId="{0E38611D-865E-4E82-B381-482D9CEAD181}" srcOrd="2" destOrd="0" presId="urn:microsoft.com/office/officeart/2005/8/layout/hProcess9"/>
    <dgm:cxn modelId="{0D45443D-799D-4D0D-84FE-BB8CE217D14D}" type="presParOf" srcId="{75AE1CE9-F5A2-4655-B583-FECBF979DF3D}" destId="{AA5376C6-0DD4-418D-831F-2346B6DE0E3A}" srcOrd="3" destOrd="0" presId="urn:microsoft.com/office/officeart/2005/8/layout/hProcess9"/>
    <dgm:cxn modelId="{0B28FC72-0FF0-4D63-AC5F-BD261C65053C}" type="presParOf" srcId="{75AE1CE9-F5A2-4655-B583-FECBF979DF3D}" destId="{BD3095E2-375C-4C11-AD88-42764BA8AA4C}" srcOrd="4" destOrd="0" presId="urn:microsoft.com/office/officeart/2005/8/layout/hProcess9"/>
    <dgm:cxn modelId="{0F1CA347-C88B-4395-94D5-DEB21AEE7481}" type="presParOf" srcId="{75AE1CE9-F5A2-4655-B583-FECBF979DF3D}" destId="{167BBAA2-F70F-44A0-87B5-DC0C22A46E53}" srcOrd="5" destOrd="0" presId="urn:microsoft.com/office/officeart/2005/8/layout/hProcess9"/>
    <dgm:cxn modelId="{178CCF2A-C4CD-4029-81D3-324CF60F5EF7}" type="presParOf" srcId="{75AE1CE9-F5A2-4655-B583-FECBF979DF3D}" destId="{41011675-63F1-43C1-B0B4-AE28DBEAB14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44B8DA-C229-4CC8-A253-520CEECAB9C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629793D-5684-4EE3-B61C-9A37FD612CC9}">
      <dgm:prSet/>
      <dgm:spPr>
        <a:solidFill>
          <a:srgbClr val="8EC7D7"/>
        </a:solidFill>
      </dgm:spPr>
      <dgm:t>
        <a:bodyPr/>
        <a:lstStyle/>
        <a:p>
          <a:pPr rtl="0"/>
          <a:r>
            <a:rPr lang="en-US" dirty="0">
              <a:solidFill>
                <a:schemeClr val="tx1"/>
              </a:solidFill>
              <a:latin typeface="Open Sans" charset="0"/>
              <a:ea typeface="Open Sans" charset="0"/>
              <a:cs typeface="Open Sans" charset="0"/>
            </a:rPr>
            <a:t>Job Analysis and Assessment</a:t>
          </a:r>
        </a:p>
      </dgm:t>
    </dgm:pt>
    <dgm:pt modelId="{706D9BDD-23BF-44E9-9D37-8B313B9699AB}" type="parTrans" cxnId="{FCC7C27D-0E29-4527-86BD-4B694AA3E51D}">
      <dgm:prSet/>
      <dgm:spPr/>
      <dgm:t>
        <a:bodyPr/>
        <a:lstStyle/>
        <a:p>
          <a:endParaRPr lang="en-US"/>
        </a:p>
      </dgm:t>
    </dgm:pt>
    <dgm:pt modelId="{B702E977-D400-48EC-8938-92444C3510D2}" type="sibTrans" cxnId="{FCC7C27D-0E29-4527-86BD-4B694AA3E51D}">
      <dgm:prSet/>
      <dgm:spPr/>
      <dgm:t>
        <a:bodyPr/>
        <a:lstStyle/>
        <a:p>
          <a:endParaRPr lang="en-US"/>
        </a:p>
      </dgm:t>
    </dgm:pt>
    <dgm:pt modelId="{06D75517-C4DB-4B6D-AEBC-2856F8C6438F}">
      <dgm:prSet/>
      <dgm:spPr>
        <a:solidFill>
          <a:srgbClr val="8EC7D7"/>
        </a:solidFill>
      </dgm:spPr>
      <dgm:t>
        <a:bodyPr/>
        <a:lstStyle/>
        <a:p>
          <a:pPr rtl="0"/>
          <a:r>
            <a:rPr lang="en-US" dirty="0">
              <a:solidFill>
                <a:schemeClr val="tx1"/>
              </a:solidFill>
              <a:latin typeface="Open Sans" charset="0"/>
              <a:ea typeface="Open Sans" charset="0"/>
              <a:cs typeface="Open Sans" charset="0"/>
            </a:rPr>
            <a:t>Job Descriptions</a:t>
          </a:r>
        </a:p>
      </dgm:t>
    </dgm:pt>
    <dgm:pt modelId="{095D4136-9FAD-4083-BA6C-ECE0C8804C1D}" type="parTrans" cxnId="{B4F95276-E205-46C3-B87C-1DA220073AE1}">
      <dgm:prSet/>
      <dgm:spPr/>
      <dgm:t>
        <a:bodyPr/>
        <a:lstStyle/>
        <a:p>
          <a:endParaRPr lang="en-US"/>
        </a:p>
      </dgm:t>
    </dgm:pt>
    <dgm:pt modelId="{7489B86D-E685-480C-925E-5146177BEB72}" type="sibTrans" cxnId="{B4F95276-E205-46C3-B87C-1DA220073AE1}">
      <dgm:prSet/>
      <dgm:spPr/>
      <dgm:t>
        <a:bodyPr/>
        <a:lstStyle/>
        <a:p>
          <a:endParaRPr lang="en-US"/>
        </a:p>
      </dgm:t>
    </dgm:pt>
    <dgm:pt modelId="{E61192A3-EA60-4E75-999C-81E01E332E2B}">
      <dgm:prSet/>
      <dgm:spPr>
        <a:solidFill>
          <a:srgbClr val="8EC7D7"/>
        </a:solidFill>
      </dgm:spPr>
      <dgm:t>
        <a:bodyPr/>
        <a:lstStyle/>
        <a:p>
          <a:pPr rtl="0"/>
          <a:r>
            <a:rPr lang="en-US" dirty="0">
              <a:solidFill>
                <a:schemeClr val="tx1"/>
              </a:solidFill>
              <a:latin typeface="Open Sans" charset="0"/>
              <a:ea typeface="Open Sans" charset="0"/>
              <a:cs typeface="Open Sans" charset="0"/>
            </a:rPr>
            <a:t>Employee Development Programs</a:t>
          </a:r>
        </a:p>
      </dgm:t>
    </dgm:pt>
    <dgm:pt modelId="{B4C17D70-865C-443D-B347-0AD0BA8FEBFC}" type="parTrans" cxnId="{862FEB2B-93BD-42D5-A23A-D3619938A1D9}">
      <dgm:prSet/>
      <dgm:spPr/>
      <dgm:t>
        <a:bodyPr/>
        <a:lstStyle/>
        <a:p>
          <a:endParaRPr lang="en-US"/>
        </a:p>
      </dgm:t>
    </dgm:pt>
    <dgm:pt modelId="{BA220DBB-2318-4BDD-9D6A-41405AC3A49A}" type="sibTrans" cxnId="{862FEB2B-93BD-42D5-A23A-D3619938A1D9}">
      <dgm:prSet/>
      <dgm:spPr/>
      <dgm:t>
        <a:bodyPr/>
        <a:lstStyle/>
        <a:p>
          <a:endParaRPr lang="en-US"/>
        </a:p>
      </dgm:t>
    </dgm:pt>
    <dgm:pt modelId="{03019719-FEF7-45B4-804B-D346246E5590}">
      <dgm:prSet/>
      <dgm:spPr>
        <a:solidFill>
          <a:srgbClr val="8EC7D7"/>
        </a:solidFill>
      </dgm:spPr>
      <dgm:t>
        <a:bodyPr/>
        <a:lstStyle/>
        <a:p>
          <a:pPr rtl="0"/>
          <a:r>
            <a:rPr lang="en-US" dirty="0">
              <a:solidFill>
                <a:schemeClr val="tx1"/>
              </a:solidFill>
              <a:latin typeface="Open Sans" charset="0"/>
              <a:ea typeface="Open Sans" charset="0"/>
              <a:cs typeface="Open Sans" charset="0"/>
            </a:rPr>
            <a:t>Performance Assessment</a:t>
          </a:r>
        </a:p>
      </dgm:t>
    </dgm:pt>
    <dgm:pt modelId="{E5880D78-731C-4FB9-B964-FD8D787684A5}" type="parTrans" cxnId="{B1500587-1CAC-4520-BBD0-B62FC18DCC06}">
      <dgm:prSet/>
      <dgm:spPr/>
      <dgm:t>
        <a:bodyPr/>
        <a:lstStyle/>
        <a:p>
          <a:endParaRPr lang="en-US"/>
        </a:p>
      </dgm:t>
    </dgm:pt>
    <dgm:pt modelId="{81B5BA27-C089-44F0-808C-CCBCE3194620}" type="sibTrans" cxnId="{B1500587-1CAC-4520-BBD0-B62FC18DCC06}">
      <dgm:prSet/>
      <dgm:spPr/>
      <dgm:t>
        <a:bodyPr/>
        <a:lstStyle/>
        <a:p>
          <a:endParaRPr lang="en-US"/>
        </a:p>
      </dgm:t>
    </dgm:pt>
    <dgm:pt modelId="{F83AC1A1-8836-4C3A-97C1-D02C392CCFE3}" type="pres">
      <dgm:prSet presAssocID="{7944B8DA-C229-4CC8-A253-520CEECAB9C3}" presName="linear" presStyleCnt="0">
        <dgm:presLayoutVars>
          <dgm:animLvl val="lvl"/>
          <dgm:resizeHandles val="exact"/>
        </dgm:presLayoutVars>
      </dgm:prSet>
      <dgm:spPr/>
    </dgm:pt>
    <dgm:pt modelId="{2F85F321-2B3E-407F-8111-7828036FD965}" type="pres">
      <dgm:prSet presAssocID="{9629793D-5684-4EE3-B61C-9A37FD612CC9}" presName="parentText" presStyleLbl="node1" presStyleIdx="0" presStyleCnt="4">
        <dgm:presLayoutVars>
          <dgm:chMax val="0"/>
          <dgm:bulletEnabled val="1"/>
        </dgm:presLayoutVars>
      </dgm:prSet>
      <dgm:spPr/>
    </dgm:pt>
    <dgm:pt modelId="{72994041-25CF-4B57-9719-303BF8D79802}" type="pres">
      <dgm:prSet presAssocID="{B702E977-D400-48EC-8938-92444C3510D2}" presName="spacer" presStyleCnt="0"/>
      <dgm:spPr/>
    </dgm:pt>
    <dgm:pt modelId="{0AFA18B3-1161-47C6-AE98-ADCEB2834CAF}" type="pres">
      <dgm:prSet presAssocID="{06D75517-C4DB-4B6D-AEBC-2856F8C6438F}" presName="parentText" presStyleLbl="node1" presStyleIdx="1" presStyleCnt="4">
        <dgm:presLayoutVars>
          <dgm:chMax val="0"/>
          <dgm:bulletEnabled val="1"/>
        </dgm:presLayoutVars>
      </dgm:prSet>
      <dgm:spPr/>
    </dgm:pt>
    <dgm:pt modelId="{861B143F-B41E-4499-8CB7-0DB11DF1F44D}" type="pres">
      <dgm:prSet presAssocID="{7489B86D-E685-480C-925E-5146177BEB72}" presName="spacer" presStyleCnt="0"/>
      <dgm:spPr/>
    </dgm:pt>
    <dgm:pt modelId="{CB26EA04-8282-4632-B971-FD17F34B83B6}" type="pres">
      <dgm:prSet presAssocID="{E61192A3-EA60-4E75-999C-81E01E332E2B}" presName="parentText" presStyleLbl="node1" presStyleIdx="2" presStyleCnt="4">
        <dgm:presLayoutVars>
          <dgm:chMax val="0"/>
          <dgm:bulletEnabled val="1"/>
        </dgm:presLayoutVars>
      </dgm:prSet>
      <dgm:spPr/>
    </dgm:pt>
    <dgm:pt modelId="{1CC6B69A-C761-4A2B-ADB5-8EB9BF844C05}" type="pres">
      <dgm:prSet presAssocID="{BA220DBB-2318-4BDD-9D6A-41405AC3A49A}" presName="spacer" presStyleCnt="0"/>
      <dgm:spPr/>
    </dgm:pt>
    <dgm:pt modelId="{366B751B-FE49-4967-916B-6B6191DD4DDF}" type="pres">
      <dgm:prSet presAssocID="{03019719-FEF7-45B4-804B-D346246E5590}" presName="parentText" presStyleLbl="node1" presStyleIdx="3" presStyleCnt="4">
        <dgm:presLayoutVars>
          <dgm:chMax val="0"/>
          <dgm:bulletEnabled val="1"/>
        </dgm:presLayoutVars>
      </dgm:prSet>
      <dgm:spPr/>
    </dgm:pt>
  </dgm:ptLst>
  <dgm:cxnLst>
    <dgm:cxn modelId="{BEAEBD1B-70EA-40B7-B459-654910137AF8}" type="presOf" srcId="{7944B8DA-C229-4CC8-A253-520CEECAB9C3}" destId="{F83AC1A1-8836-4C3A-97C1-D02C392CCFE3}" srcOrd="0" destOrd="0" presId="urn:microsoft.com/office/officeart/2005/8/layout/vList2"/>
    <dgm:cxn modelId="{862FEB2B-93BD-42D5-A23A-D3619938A1D9}" srcId="{7944B8DA-C229-4CC8-A253-520CEECAB9C3}" destId="{E61192A3-EA60-4E75-999C-81E01E332E2B}" srcOrd="2" destOrd="0" parTransId="{B4C17D70-865C-443D-B347-0AD0BA8FEBFC}" sibTransId="{BA220DBB-2318-4BDD-9D6A-41405AC3A49A}"/>
    <dgm:cxn modelId="{B8376B3A-28DE-4EAF-807B-8F79740EE6AA}" type="presOf" srcId="{E61192A3-EA60-4E75-999C-81E01E332E2B}" destId="{CB26EA04-8282-4632-B971-FD17F34B83B6}" srcOrd="0" destOrd="0" presId="urn:microsoft.com/office/officeart/2005/8/layout/vList2"/>
    <dgm:cxn modelId="{B4F95276-E205-46C3-B87C-1DA220073AE1}" srcId="{7944B8DA-C229-4CC8-A253-520CEECAB9C3}" destId="{06D75517-C4DB-4B6D-AEBC-2856F8C6438F}" srcOrd="1" destOrd="0" parTransId="{095D4136-9FAD-4083-BA6C-ECE0C8804C1D}" sibTransId="{7489B86D-E685-480C-925E-5146177BEB72}"/>
    <dgm:cxn modelId="{D8F01F57-98C4-47FB-A661-F366DACF88F3}" type="presOf" srcId="{06D75517-C4DB-4B6D-AEBC-2856F8C6438F}" destId="{0AFA18B3-1161-47C6-AE98-ADCEB2834CAF}" srcOrd="0" destOrd="0" presId="urn:microsoft.com/office/officeart/2005/8/layout/vList2"/>
    <dgm:cxn modelId="{FCC7C27D-0E29-4527-86BD-4B694AA3E51D}" srcId="{7944B8DA-C229-4CC8-A253-520CEECAB9C3}" destId="{9629793D-5684-4EE3-B61C-9A37FD612CC9}" srcOrd="0" destOrd="0" parTransId="{706D9BDD-23BF-44E9-9D37-8B313B9699AB}" sibTransId="{B702E977-D400-48EC-8938-92444C3510D2}"/>
    <dgm:cxn modelId="{B1500587-1CAC-4520-BBD0-B62FC18DCC06}" srcId="{7944B8DA-C229-4CC8-A253-520CEECAB9C3}" destId="{03019719-FEF7-45B4-804B-D346246E5590}" srcOrd="3" destOrd="0" parTransId="{E5880D78-731C-4FB9-B964-FD8D787684A5}" sibTransId="{81B5BA27-C089-44F0-808C-CCBCE3194620}"/>
    <dgm:cxn modelId="{490458A2-E8B5-45D8-8B99-DE55E4FD6EDE}" type="presOf" srcId="{03019719-FEF7-45B4-804B-D346246E5590}" destId="{366B751B-FE49-4967-916B-6B6191DD4DDF}" srcOrd="0" destOrd="0" presId="urn:microsoft.com/office/officeart/2005/8/layout/vList2"/>
    <dgm:cxn modelId="{AF14C3F1-CEF5-4CB3-BAAF-194F5AE9F01C}" type="presOf" srcId="{9629793D-5684-4EE3-B61C-9A37FD612CC9}" destId="{2F85F321-2B3E-407F-8111-7828036FD965}" srcOrd="0" destOrd="0" presId="urn:microsoft.com/office/officeart/2005/8/layout/vList2"/>
    <dgm:cxn modelId="{96629E3B-D642-4671-B424-1540B4A37CEE}" type="presParOf" srcId="{F83AC1A1-8836-4C3A-97C1-D02C392CCFE3}" destId="{2F85F321-2B3E-407F-8111-7828036FD965}" srcOrd="0" destOrd="0" presId="urn:microsoft.com/office/officeart/2005/8/layout/vList2"/>
    <dgm:cxn modelId="{52ADCCEC-447D-4A19-85D7-963255C33895}" type="presParOf" srcId="{F83AC1A1-8836-4C3A-97C1-D02C392CCFE3}" destId="{72994041-25CF-4B57-9719-303BF8D79802}" srcOrd="1" destOrd="0" presId="urn:microsoft.com/office/officeart/2005/8/layout/vList2"/>
    <dgm:cxn modelId="{3F3DA1F5-BD7A-4365-831F-EFCFA4B4EB3D}" type="presParOf" srcId="{F83AC1A1-8836-4C3A-97C1-D02C392CCFE3}" destId="{0AFA18B3-1161-47C6-AE98-ADCEB2834CAF}" srcOrd="2" destOrd="0" presId="urn:microsoft.com/office/officeart/2005/8/layout/vList2"/>
    <dgm:cxn modelId="{175F5CBD-FE94-494A-98DA-CCF886645A3E}" type="presParOf" srcId="{F83AC1A1-8836-4C3A-97C1-D02C392CCFE3}" destId="{861B143F-B41E-4499-8CB7-0DB11DF1F44D}" srcOrd="3" destOrd="0" presId="urn:microsoft.com/office/officeart/2005/8/layout/vList2"/>
    <dgm:cxn modelId="{B2D918E7-47C2-4BB7-8AC4-936527AF3133}" type="presParOf" srcId="{F83AC1A1-8836-4C3A-97C1-D02C392CCFE3}" destId="{CB26EA04-8282-4632-B971-FD17F34B83B6}" srcOrd="4" destOrd="0" presId="urn:microsoft.com/office/officeart/2005/8/layout/vList2"/>
    <dgm:cxn modelId="{20861A69-1F1C-426C-8248-9805A29888FD}" type="presParOf" srcId="{F83AC1A1-8836-4C3A-97C1-D02C392CCFE3}" destId="{1CC6B69A-C761-4A2B-ADB5-8EB9BF844C05}" srcOrd="5" destOrd="0" presId="urn:microsoft.com/office/officeart/2005/8/layout/vList2"/>
    <dgm:cxn modelId="{7A10108E-49E3-4631-AD90-450D25531393}" type="presParOf" srcId="{F83AC1A1-8836-4C3A-97C1-D02C392CCFE3}" destId="{366B751B-FE49-4967-916B-6B6191DD4DD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C25E14-4E83-4637-9F1E-E90D5EBB12DE}"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E2566BC8-A39E-4799-8155-083B18C96E58}">
      <dgm:prSet custT="1"/>
      <dgm:spPr/>
      <dgm:t>
        <a:bodyPr/>
        <a:lstStyle/>
        <a:p>
          <a:pPr rtl="0">
            <a:lnSpc>
              <a:spcPct val="100000"/>
            </a:lnSpc>
          </a:pPr>
          <a:r>
            <a:rPr lang="en-US" sz="1200" dirty="0">
              <a:latin typeface="Open Sans" charset="0"/>
              <a:ea typeface="Open Sans" charset="0"/>
              <a:cs typeface="Open Sans" charset="0"/>
            </a:rPr>
            <a:t>Develop knowledge, skills and attitudes for the job</a:t>
          </a:r>
        </a:p>
      </dgm:t>
    </dgm:pt>
    <dgm:pt modelId="{1B120348-CA2D-445E-9A19-9A8E770A160A}" type="parTrans" cxnId="{DFB3FF79-F61C-469D-BD7C-114BDCFB215B}">
      <dgm:prSet/>
      <dgm:spPr/>
      <dgm:t>
        <a:bodyPr/>
        <a:lstStyle/>
        <a:p>
          <a:endParaRPr lang="en-US"/>
        </a:p>
      </dgm:t>
    </dgm:pt>
    <dgm:pt modelId="{E0C99019-4CC0-4771-BACA-08D50C99C7FF}" type="sibTrans" cxnId="{DFB3FF79-F61C-469D-BD7C-114BDCFB215B}">
      <dgm:prSet/>
      <dgm:spPr/>
      <dgm:t>
        <a:bodyPr/>
        <a:lstStyle/>
        <a:p>
          <a:endParaRPr lang="en-US"/>
        </a:p>
      </dgm:t>
    </dgm:pt>
    <dgm:pt modelId="{0EE5FDBA-004F-4B18-BA70-5E034FF6FF8E}">
      <dgm:prSet custT="1"/>
      <dgm:spPr/>
      <dgm:t>
        <a:bodyPr/>
        <a:lstStyle/>
        <a:p>
          <a:pPr rtl="0">
            <a:lnSpc>
              <a:spcPct val="100000"/>
            </a:lnSpc>
          </a:pPr>
          <a:r>
            <a:rPr lang="en-US" sz="1200" dirty="0">
              <a:latin typeface="Open Sans" charset="0"/>
              <a:ea typeface="Open Sans" charset="0"/>
              <a:cs typeface="Open Sans" charset="0"/>
            </a:rPr>
            <a:t>Build and improve job performance</a:t>
          </a:r>
        </a:p>
      </dgm:t>
    </dgm:pt>
    <dgm:pt modelId="{76CE5789-B4A3-42E7-B4B0-E344C29BF146}" type="parTrans" cxnId="{B343768B-2C3A-481D-ABA8-8735ACE9F2E3}">
      <dgm:prSet/>
      <dgm:spPr/>
      <dgm:t>
        <a:bodyPr/>
        <a:lstStyle/>
        <a:p>
          <a:endParaRPr lang="en-US"/>
        </a:p>
      </dgm:t>
    </dgm:pt>
    <dgm:pt modelId="{44D83A3E-9CC4-48F4-9F9C-10699D588348}" type="sibTrans" cxnId="{B343768B-2C3A-481D-ABA8-8735ACE9F2E3}">
      <dgm:prSet/>
      <dgm:spPr/>
      <dgm:t>
        <a:bodyPr/>
        <a:lstStyle/>
        <a:p>
          <a:endParaRPr lang="en-US"/>
        </a:p>
      </dgm:t>
    </dgm:pt>
    <dgm:pt modelId="{9925B9FD-96DF-4C92-A755-6A6F290FF95A}">
      <dgm:prSet custT="1"/>
      <dgm:spPr/>
      <dgm:t>
        <a:bodyPr/>
        <a:lstStyle/>
        <a:p>
          <a:pPr rtl="0">
            <a:lnSpc>
              <a:spcPct val="100000"/>
            </a:lnSpc>
          </a:pPr>
          <a:r>
            <a:rPr lang="en-US" sz="1200" dirty="0">
              <a:latin typeface="Open Sans" charset="0"/>
              <a:ea typeface="Open Sans" charset="0"/>
              <a:cs typeface="Open Sans" charset="0"/>
            </a:rPr>
            <a:t>Contribute to organizational success </a:t>
          </a:r>
        </a:p>
      </dgm:t>
    </dgm:pt>
    <dgm:pt modelId="{5392FA98-3AAA-421F-96EA-9E323A472D09}" type="parTrans" cxnId="{B2D10098-ABC5-4B70-BE33-ABBAAE5755FF}">
      <dgm:prSet/>
      <dgm:spPr/>
      <dgm:t>
        <a:bodyPr/>
        <a:lstStyle/>
        <a:p>
          <a:endParaRPr lang="en-US"/>
        </a:p>
      </dgm:t>
    </dgm:pt>
    <dgm:pt modelId="{F7BC141C-C0AD-4638-9879-94EB0B9A7A3F}" type="sibTrans" cxnId="{B2D10098-ABC5-4B70-BE33-ABBAAE5755FF}">
      <dgm:prSet/>
      <dgm:spPr/>
      <dgm:t>
        <a:bodyPr/>
        <a:lstStyle/>
        <a:p>
          <a:endParaRPr lang="en-US"/>
        </a:p>
      </dgm:t>
    </dgm:pt>
    <dgm:pt modelId="{AA5A0CF9-9895-4948-8ADE-BB51DE0DC955}">
      <dgm:prSet custT="1"/>
      <dgm:spPr/>
      <dgm:t>
        <a:bodyPr/>
        <a:lstStyle/>
        <a:p>
          <a:pPr rtl="0">
            <a:lnSpc>
              <a:spcPct val="100000"/>
            </a:lnSpc>
          </a:pPr>
          <a:r>
            <a:rPr lang="en-US" sz="1200" dirty="0">
              <a:latin typeface="Open Sans" charset="0"/>
              <a:ea typeface="Open Sans" charset="0"/>
              <a:cs typeface="Open Sans" charset="0"/>
            </a:rPr>
            <a:t>Improve the quality of supports</a:t>
          </a:r>
        </a:p>
      </dgm:t>
    </dgm:pt>
    <dgm:pt modelId="{4A457691-8683-4805-884E-035C8554A39D}" type="parTrans" cxnId="{1A41AAC8-F29A-45F9-B7CF-1F943C1C0B36}">
      <dgm:prSet/>
      <dgm:spPr/>
      <dgm:t>
        <a:bodyPr/>
        <a:lstStyle/>
        <a:p>
          <a:endParaRPr lang="en-US"/>
        </a:p>
      </dgm:t>
    </dgm:pt>
    <dgm:pt modelId="{1C3FC1FB-015D-4BFC-86EC-3D33AD231244}" type="sibTrans" cxnId="{1A41AAC8-F29A-45F9-B7CF-1F943C1C0B36}">
      <dgm:prSet/>
      <dgm:spPr/>
      <dgm:t>
        <a:bodyPr/>
        <a:lstStyle/>
        <a:p>
          <a:endParaRPr lang="en-US"/>
        </a:p>
      </dgm:t>
    </dgm:pt>
    <dgm:pt modelId="{4759B2DA-9466-4E54-BED7-43C2187DAFDE}">
      <dgm:prSet custT="1"/>
      <dgm:spPr/>
      <dgm:t>
        <a:bodyPr/>
        <a:lstStyle/>
        <a:p>
          <a:pPr rtl="0">
            <a:lnSpc>
              <a:spcPct val="100000"/>
            </a:lnSpc>
          </a:pPr>
          <a:r>
            <a:rPr lang="en-US" sz="1200" dirty="0">
              <a:latin typeface="Open Sans" charset="0"/>
              <a:ea typeface="Open Sans" charset="0"/>
              <a:cs typeface="Open Sans" charset="0"/>
            </a:rPr>
            <a:t>Support a line of succession within the organization</a:t>
          </a:r>
        </a:p>
      </dgm:t>
    </dgm:pt>
    <dgm:pt modelId="{BBE3CEF4-C703-4AFA-BA82-1EE59C2A149D}" type="parTrans" cxnId="{B63F0055-1F41-45D8-AD81-6DEEBB9B7A64}">
      <dgm:prSet/>
      <dgm:spPr/>
      <dgm:t>
        <a:bodyPr/>
        <a:lstStyle/>
        <a:p>
          <a:endParaRPr lang="en-US"/>
        </a:p>
      </dgm:t>
    </dgm:pt>
    <dgm:pt modelId="{D7D53365-285B-4E11-81FD-E0F07DD30550}" type="sibTrans" cxnId="{B63F0055-1F41-45D8-AD81-6DEEBB9B7A64}">
      <dgm:prSet/>
      <dgm:spPr/>
      <dgm:t>
        <a:bodyPr/>
        <a:lstStyle/>
        <a:p>
          <a:endParaRPr lang="en-US"/>
        </a:p>
      </dgm:t>
    </dgm:pt>
    <dgm:pt modelId="{1BE8A77F-3F97-4E5B-81C9-ADA2773E7D5A}">
      <dgm:prSet custT="1"/>
      <dgm:spPr/>
      <dgm:t>
        <a:bodyPr/>
        <a:lstStyle/>
        <a:p>
          <a:pPr rtl="0">
            <a:lnSpc>
              <a:spcPct val="100000"/>
            </a:lnSpc>
          </a:pPr>
          <a:r>
            <a:rPr lang="en-US" sz="1200" dirty="0">
              <a:latin typeface="Open Sans" charset="0"/>
              <a:ea typeface="Open Sans" charset="0"/>
              <a:cs typeface="Open Sans" charset="0"/>
            </a:rPr>
            <a:t>Provide promotional opportunities within the organization</a:t>
          </a:r>
        </a:p>
      </dgm:t>
    </dgm:pt>
    <dgm:pt modelId="{9B06E77E-2817-4CA7-AA87-226B6F47F59F}" type="parTrans" cxnId="{E9A0DC68-8ED1-4B73-B755-C5F4E53A2667}">
      <dgm:prSet/>
      <dgm:spPr/>
      <dgm:t>
        <a:bodyPr/>
        <a:lstStyle/>
        <a:p>
          <a:endParaRPr lang="en-US"/>
        </a:p>
      </dgm:t>
    </dgm:pt>
    <dgm:pt modelId="{33BCFDF3-6ECE-468C-A90D-DDF65CFBB85E}" type="sibTrans" cxnId="{E9A0DC68-8ED1-4B73-B755-C5F4E53A2667}">
      <dgm:prSet/>
      <dgm:spPr/>
      <dgm:t>
        <a:bodyPr/>
        <a:lstStyle/>
        <a:p>
          <a:endParaRPr lang="en-US"/>
        </a:p>
      </dgm:t>
    </dgm:pt>
    <dgm:pt modelId="{27A387F1-674B-40C8-BF7F-0D37190AE050}">
      <dgm:prSet/>
      <dgm:spPr/>
      <dgm:t>
        <a:bodyPr/>
        <a:lstStyle/>
        <a:p>
          <a:pPr rtl="0">
            <a:lnSpc>
              <a:spcPct val="100000"/>
            </a:lnSpc>
          </a:pPr>
          <a:r>
            <a:rPr lang="en-US" dirty="0">
              <a:latin typeface="Open Sans" charset="0"/>
              <a:ea typeface="Open Sans" charset="0"/>
              <a:cs typeface="Open Sans" charset="0"/>
            </a:rPr>
            <a:t>Build professional relationships between employee and supervisor</a:t>
          </a:r>
        </a:p>
      </dgm:t>
    </dgm:pt>
    <dgm:pt modelId="{3B381909-FA0F-45D2-B8BF-EDCCDA14CF25}" type="parTrans" cxnId="{AD6FA180-E980-49AB-9D70-3780A5992412}">
      <dgm:prSet/>
      <dgm:spPr/>
      <dgm:t>
        <a:bodyPr/>
        <a:lstStyle/>
        <a:p>
          <a:endParaRPr lang="en-US"/>
        </a:p>
      </dgm:t>
    </dgm:pt>
    <dgm:pt modelId="{F3C71E7D-2DBB-4E8E-85FE-E1BDA4FF4534}" type="sibTrans" cxnId="{AD6FA180-E980-49AB-9D70-3780A5992412}">
      <dgm:prSet/>
      <dgm:spPr/>
      <dgm:t>
        <a:bodyPr/>
        <a:lstStyle/>
        <a:p>
          <a:endParaRPr lang="en-US"/>
        </a:p>
      </dgm:t>
    </dgm:pt>
    <dgm:pt modelId="{55135975-6DB9-4E46-B603-C5705805B06C}" type="pres">
      <dgm:prSet presAssocID="{4FC25E14-4E83-4637-9F1E-E90D5EBB12DE}" presName="diagram" presStyleCnt="0">
        <dgm:presLayoutVars>
          <dgm:dir/>
          <dgm:resizeHandles val="exact"/>
        </dgm:presLayoutVars>
      </dgm:prSet>
      <dgm:spPr/>
    </dgm:pt>
    <dgm:pt modelId="{C75B7DE6-2BF0-4737-AF68-295932D63454}" type="pres">
      <dgm:prSet presAssocID="{E2566BC8-A39E-4799-8155-083B18C96E58}" presName="node" presStyleLbl="node1" presStyleIdx="0" presStyleCnt="7">
        <dgm:presLayoutVars>
          <dgm:bulletEnabled val="1"/>
        </dgm:presLayoutVars>
      </dgm:prSet>
      <dgm:spPr/>
    </dgm:pt>
    <dgm:pt modelId="{FB34DF16-0C8E-4A47-849D-4FCAF28818BF}" type="pres">
      <dgm:prSet presAssocID="{E0C99019-4CC0-4771-BACA-08D50C99C7FF}" presName="sibTrans" presStyleCnt="0"/>
      <dgm:spPr/>
    </dgm:pt>
    <dgm:pt modelId="{AF478042-9B72-4855-9F1B-DDE886980BF6}" type="pres">
      <dgm:prSet presAssocID="{0EE5FDBA-004F-4B18-BA70-5E034FF6FF8E}" presName="node" presStyleLbl="node1" presStyleIdx="1" presStyleCnt="7">
        <dgm:presLayoutVars>
          <dgm:bulletEnabled val="1"/>
        </dgm:presLayoutVars>
      </dgm:prSet>
      <dgm:spPr/>
    </dgm:pt>
    <dgm:pt modelId="{B69FC658-F02F-4F5E-9001-5C871B70A548}" type="pres">
      <dgm:prSet presAssocID="{44D83A3E-9CC4-48F4-9F9C-10699D588348}" presName="sibTrans" presStyleCnt="0"/>
      <dgm:spPr/>
    </dgm:pt>
    <dgm:pt modelId="{EABD90CC-99AC-4138-B869-A0AE6B1F0C88}" type="pres">
      <dgm:prSet presAssocID="{9925B9FD-96DF-4C92-A755-6A6F290FF95A}" presName="node" presStyleLbl="node1" presStyleIdx="2" presStyleCnt="7">
        <dgm:presLayoutVars>
          <dgm:bulletEnabled val="1"/>
        </dgm:presLayoutVars>
      </dgm:prSet>
      <dgm:spPr/>
    </dgm:pt>
    <dgm:pt modelId="{EA6DE8BC-800E-4486-9AAD-BB20EA916276}" type="pres">
      <dgm:prSet presAssocID="{F7BC141C-C0AD-4638-9879-94EB0B9A7A3F}" presName="sibTrans" presStyleCnt="0"/>
      <dgm:spPr/>
    </dgm:pt>
    <dgm:pt modelId="{157D89A6-BAF0-47AB-B1FD-4883CDC0177C}" type="pres">
      <dgm:prSet presAssocID="{AA5A0CF9-9895-4948-8ADE-BB51DE0DC955}" presName="node" presStyleLbl="node1" presStyleIdx="3" presStyleCnt="7">
        <dgm:presLayoutVars>
          <dgm:bulletEnabled val="1"/>
        </dgm:presLayoutVars>
      </dgm:prSet>
      <dgm:spPr/>
    </dgm:pt>
    <dgm:pt modelId="{806D12F0-7E80-4F89-BC1B-D61374D378E9}" type="pres">
      <dgm:prSet presAssocID="{1C3FC1FB-015D-4BFC-86EC-3D33AD231244}" presName="sibTrans" presStyleCnt="0"/>
      <dgm:spPr/>
    </dgm:pt>
    <dgm:pt modelId="{339C500B-96D0-45BE-B0D3-4AF56D798197}" type="pres">
      <dgm:prSet presAssocID="{4759B2DA-9466-4E54-BED7-43C2187DAFDE}" presName="node" presStyleLbl="node1" presStyleIdx="4" presStyleCnt="7">
        <dgm:presLayoutVars>
          <dgm:bulletEnabled val="1"/>
        </dgm:presLayoutVars>
      </dgm:prSet>
      <dgm:spPr/>
    </dgm:pt>
    <dgm:pt modelId="{6BF31D80-7EBC-4F95-8AA7-CC43CA52FF0F}" type="pres">
      <dgm:prSet presAssocID="{D7D53365-285B-4E11-81FD-E0F07DD30550}" presName="sibTrans" presStyleCnt="0"/>
      <dgm:spPr/>
    </dgm:pt>
    <dgm:pt modelId="{DF4D081F-6695-48CB-963F-7EC5762F1126}" type="pres">
      <dgm:prSet presAssocID="{1BE8A77F-3F97-4E5B-81C9-ADA2773E7D5A}" presName="node" presStyleLbl="node1" presStyleIdx="5" presStyleCnt="7">
        <dgm:presLayoutVars>
          <dgm:bulletEnabled val="1"/>
        </dgm:presLayoutVars>
      </dgm:prSet>
      <dgm:spPr/>
    </dgm:pt>
    <dgm:pt modelId="{AB978BA6-7DF0-4167-B9C4-4A585A1EC022}" type="pres">
      <dgm:prSet presAssocID="{33BCFDF3-6ECE-468C-A90D-DDF65CFBB85E}" presName="sibTrans" presStyleCnt="0"/>
      <dgm:spPr/>
    </dgm:pt>
    <dgm:pt modelId="{5BB705CE-7708-4D12-8DB3-823E811492FC}" type="pres">
      <dgm:prSet presAssocID="{27A387F1-674B-40C8-BF7F-0D37190AE050}" presName="node" presStyleLbl="node1" presStyleIdx="6" presStyleCnt="7">
        <dgm:presLayoutVars>
          <dgm:bulletEnabled val="1"/>
        </dgm:presLayoutVars>
      </dgm:prSet>
      <dgm:spPr/>
    </dgm:pt>
  </dgm:ptLst>
  <dgm:cxnLst>
    <dgm:cxn modelId="{6E8FB708-6DEA-442D-9775-B33DDD02C646}" type="presOf" srcId="{4FC25E14-4E83-4637-9F1E-E90D5EBB12DE}" destId="{55135975-6DB9-4E46-B603-C5705805B06C}" srcOrd="0" destOrd="0" presId="urn:microsoft.com/office/officeart/2005/8/layout/default"/>
    <dgm:cxn modelId="{57BB0815-1ECB-49AA-8E3E-9F3CCEE28269}" type="presOf" srcId="{AA5A0CF9-9895-4948-8ADE-BB51DE0DC955}" destId="{157D89A6-BAF0-47AB-B1FD-4883CDC0177C}" srcOrd="0" destOrd="0" presId="urn:microsoft.com/office/officeart/2005/8/layout/default"/>
    <dgm:cxn modelId="{CB899123-9005-4B1F-A926-4B4406613ED4}" type="presOf" srcId="{0EE5FDBA-004F-4B18-BA70-5E034FF6FF8E}" destId="{AF478042-9B72-4855-9F1B-DDE886980BF6}" srcOrd="0" destOrd="0" presId="urn:microsoft.com/office/officeart/2005/8/layout/default"/>
    <dgm:cxn modelId="{E9A0DC68-8ED1-4B73-B755-C5F4E53A2667}" srcId="{4FC25E14-4E83-4637-9F1E-E90D5EBB12DE}" destId="{1BE8A77F-3F97-4E5B-81C9-ADA2773E7D5A}" srcOrd="5" destOrd="0" parTransId="{9B06E77E-2817-4CA7-AA87-226B6F47F59F}" sibTransId="{33BCFDF3-6ECE-468C-A90D-DDF65CFBB85E}"/>
    <dgm:cxn modelId="{B63F0055-1F41-45D8-AD81-6DEEBB9B7A64}" srcId="{4FC25E14-4E83-4637-9F1E-E90D5EBB12DE}" destId="{4759B2DA-9466-4E54-BED7-43C2187DAFDE}" srcOrd="4" destOrd="0" parTransId="{BBE3CEF4-C703-4AFA-BA82-1EE59C2A149D}" sibTransId="{D7D53365-285B-4E11-81FD-E0F07DD30550}"/>
    <dgm:cxn modelId="{DFB3FF79-F61C-469D-BD7C-114BDCFB215B}" srcId="{4FC25E14-4E83-4637-9F1E-E90D5EBB12DE}" destId="{E2566BC8-A39E-4799-8155-083B18C96E58}" srcOrd="0" destOrd="0" parTransId="{1B120348-CA2D-445E-9A19-9A8E770A160A}" sibTransId="{E0C99019-4CC0-4771-BACA-08D50C99C7FF}"/>
    <dgm:cxn modelId="{AD6FA180-E980-49AB-9D70-3780A5992412}" srcId="{4FC25E14-4E83-4637-9F1E-E90D5EBB12DE}" destId="{27A387F1-674B-40C8-BF7F-0D37190AE050}" srcOrd="6" destOrd="0" parTransId="{3B381909-FA0F-45D2-B8BF-EDCCDA14CF25}" sibTransId="{F3C71E7D-2DBB-4E8E-85FE-E1BDA4FF4534}"/>
    <dgm:cxn modelId="{B343768B-2C3A-481D-ABA8-8735ACE9F2E3}" srcId="{4FC25E14-4E83-4637-9F1E-E90D5EBB12DE}" destId="{0EE5FDBA-004F-4B18-BA70-5E034FF6FF8E}" srcOrd="1" destOrd="0" parTransId="{76CE5789-B4A3-42E7-B4B0-E344C29BF146}" sibTransId="{44D83A3E-9CC4-48F4-9F9C-10699D588348}"/>
    <dgm:cxn modelId="{B2D10098-ABC5-4B70-BE33-ABBAAE5755FF}" srcId="{4FC25E14-4E83-4637-9F1E-E90D5EBB12DE}" destId="{9925B9FD-96DF-4C92-A755-6A6F290FF95A}" srcOrd="2" destOrd="0" parTransId="{5392FA98-3AAA-421F-96EA-9E323A472D09}" sibTransId="{F7BC141C-C0AD-4638-9879-94EB0B9A7A3F}"/>
    <dgm:cxn modelId="{ACBE52A4-091D-4590-8CD5-62B507CF7287}" type="presOf" srcId="{27A387F1-674B-40C8-BF7F-0D37190AE050}" destId="{5BB705CE-7708-4D12-8DB3-823E811492FC}" srcOrd="0" destOrd="0" presId="urn:microsoft.com/office/officeart/2005/8/layout/default"/>
    <dgm:cxn modelId="{FBBD0BB8-43F1-4C04-B940-5B1C2C8852BB}" type="presOf" srcId="{1BE8A77F-3F97-4E5B-81C9-ADA2773E7D5A}" destId="{DF4D081F-6695-48CB-963F-7EC5762F1126}" srcOrd="0" destOrd="0" presId="urn:microsoft.com/office/officeart/2005/8/layout/default"/>
    <dgm:cxn modelId="{1A41AAC8-F29A-45F9-B7CF-1F943C1C0B36}" srcId="{4FC25E14-4E83-4637-9F1E-E90D5EBB12DE}" destId="{AA5A0CF9-9895-4948-8ADE-BB51DE0DC955}" srcOrd="3" destOrd="0" parTransId="{4A457691-8683-4805-884E-035C8554A39D}" sibTransId="{1C3FC1FB-015D-4BFC-86EC-3D33AD231244}"/>
    <dgm:cxn modelId="{20F0E7D7-CB8C-43B1-BE0D-19C8035732A3}" type="presOf" srcId="{E2566BC8-A39E-4799-8155-083B18C96E58}" destId="{C75B7DE6-2BF0-4737-AF68-295932D63454}" srcOrd="0" destOrd="0" presId="urn:microsoft.com/office/officeart/2005/8/layout/default"/>
    <dgm:cxn modelId="{10DB22DB-6DFD-4863-B3CC-CCC11140CDDB}" type="presOf" srcId="{9925B9FD-96DF-4C92-A755-6A6F290FF95A}" destId="{EABD90CC-99AC-4138-B869-A0AE6B1F0C88}" srcOrd="0" destOrd="0" presId="urn:microsoft.com/office/officeart/2005/8/layout/default"/>
    <dgm:cxn modelId="{CE35DFEE-80B3-4D7B-B39A-05A4D4A7F80C}" type="presOf" srcId="{4759B2DA-9466-4E54-BED7-43C2187DAFDE}" destId="{339C500B-96D0-45BE-B0D3-4AF56D798197}" srcOrd="0" destOrd="0" presId="urn:microsoft.com/office/officeart/2005/8/layout/default"/>
    <dgm:cxn modelId="{C685B6AA-F6EC-4643-99CB-FF2DFF058517}" type="presParOf" srcId="{55135975-6DB9-4E46-B603-C5705805B06C}" destId="{C75B7DE6-2BF0-4737-AF68-295932D63454}" srcOrd="0" destOrd="0" presId="urn:microsoft.com/office/officeart/2005/8/layout/default"/>
    <dgm:cxn modelId="{A3376AC8-B4CD-4BEE-9F1A-854590AC9E35}" type="presParOf" srcId="{55135975-6DB9-4E46-B603-C5705805B06C}" destId="{FB34DF16-0C8E-4A47-849D-4FCAF28818BF}" srcOrd="1" destOrd="0" presId="urn:microsoft.com/office/officeart/2005/8/layout/default"/>
    <dgm:cxn modelId="{EEC90E7B-F0BC-4DA7-BBE5-EB3933BFE9D5}" type="presParOf" srcId="{55135975-6DB9-4E46-B603-C5705805B06C}" destId="{AF478042-9B72-4855-9F1B-DDE886980BF6}" srcOrd="2" destOrd="0" presId="urn:microsoft.com/office/officeart/2005/8/layout/default"/>
    <dgm:cxn modelId="{DE417EE3-17DA-43DE-AC19-D494EAFF9A28}" type="presParOf" srcId="{55135975-6DB9-4E46-B603-C5705805B06C}" destId="{B69FC658-F02F-4F5E-9001-5C871B70A548}" srcOrd="3" destOrd="0" presId="urn:microsoft.com/office/officeart/2005/8/layout/default"/>
    <dgm:cxn modelId="{18B9213F-5A21-459E-AC71-C1EBE002BF15}" type="presParOf" srcId="{55135975-6DB9-4E46-B603-C5705805B06C}" destId="{EABD90CC-99AC-4138-B869-A0AE6B1F0C88}" srcOrd="4" destOrd="0" presId="urn:microsoft.com/office/officeart/2005/8/layout/default"/>
    <dgm:cxn modelId="{11EB3D84-0773-4955-880B-456B1BF5CCCC}" type="presParOf" srcId="{55135975-6DB9-4E46-B603-C5705805B06C}" destId="{EA6DE8BC-800E-4486-9AAD-BB20EA916276}" srcOrd="5" destOrd="0" presId="urn:microsoft.com/office/officeart/2005/8/layout/default"/>
    <dgm:cxn modelId="{160E810C-7B19-4646-83CE-D26DF6DB00B1}" type="presParOf" srcId="{55135975-6DB9-4E46-B603-C5705805B06C}" destId="{157D89A6-BAF0-47AB-B1FD-4883CDC0177C}" srcOrd="6" destOrd="0" presId="urn:microsoft.com/office/officeart/2005/8/layout/default"/>
    <dgm:cxn modelId="{6FE02AC8-D4DC-400C-A4F9-95B67BF55A8E}" type="presParOf" srcId="{55135975-6DB9-4E46-B603-C5705805B06C}" destId="{806D12F0-7E80-4F89-BC1B-D61374D378E9}" srcOrd="7" destOrd="0" presId="urn:microsoft.com/office/officeart/2005/8/layout/default"/>
    <dgm:cxn modelId="{EDC6D010-97CA-41D8-8C82-7A1E5BA5AD74}" type="presParOf" srcId="{55135975-6DB9-4E46-B603-C5705805B06C}" destId="{339C500B-96D0-45BE-B0D3-4AF56D798197}" srcOrd="8" destOrd="0" presId="urn:microsoft.com/office/officeart/2005/8/layout/default"/>
    <dgm:cxn modelId="{760DD310-C1B6-4A4C-BAB4-95FD8F166B8A}" type="presParOf" srcId="{55135975-6DB9-4E46-B603-C5705805B06C}" destId="{6BF31D80-7EBC-4F95-8AA7-CC43CA52FF0F}" srcOrd="9" destOrd="0" presId="urn:microsoft.com/office/officeart/2005/8/layout/default"/>
    <dgm:cxn modelId="{59CE1C1E-A606-4BB9-BFCA-2C0C43FDF207}" type="presParOf" srcId="{55135975-6DB9-4E46-B603-C5705805B06C}" destId="{DF4D081F-6695-48CB-963F-7EC5762F1126}" srcOrd="10" destOrd="0" presId="urn:microsoft.com/office/officeart/2005/8/layout/default"/>
    <dgm:cxn modelId="{F599E916-68CD-4FC5-A1A9-5E7DEEAD8ECF}" type="presParOf" srcId="{55135975-6DB9-4E46-B603-C5705805B06C}" destId="{AB978BA6-7DF0-4167-B9C4-4A585A1EC022}" srcOrd="11" destOrd="0" presId="urn:microsoft.com/office/officeart/2005/8/layout/default"/>
    <dgm:cxn modelId="{EE2840FD-21C6-4F0A-A8E1-C7FE6F52E3D1}" type="presParOf" srcId="{55135975-6DB9-4E46-B603-C5705805B06C}" destId="{5BB705CE-7708-4D12-8DB3-823E811492FC}"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02AB69-2C62-4556-A3AB-C50F3F54CF0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8EE2901-B0D1-41F6-B583-7B4D6F3B848D}">
      <dgm:prSet/>
      <dgm:spPr>
        <a:solidFill>
          <a:srgbClr val="8EC7D7"/>
        </a:solidFill>
      </dgm:spPr>
      <dgm:t>
        <a:bodyPr/>
        <a:lstStyle/>
        <a:p>
          <a:pPr rtl="0"/>
          <a:r>
            <a:rPr lang="en-US" dirty="0">
              <a:solidFill>
                <a:schemeClr val="tx1"/>
              </a:solidFill>
              <a:latin typeface="Open Sans" charset="0"/>
              <a:ea typeface="Open Sans" charset="0"/>
              <a:cs typeface="Open Sans" charset="0"/>
            </a:rPr>
            <a:t>Utilize the job analysis and assessments materials</a:t>
          </a:r>
        </a:p>
      </dgm:t>
    </dgm:pt>
    <dgm:pt modelId="{2E38B394-0BCE-4FC7-AD81-FADA6F1BA458}" type="parTrans" cxnId="{53EDB120-7003-4BCA-B762-C108567CE5A4}">
      <dgm:prSet/>
      <dgm:spPr/>
      <dgm:t>
        <a:bodyPr/>
        <a:lstStyle/>
        <a:p>
          <a:endParaRPr lang="en-US"/>
        </a:p>
      </dgm:t>
    </dgm:pt>
    <dgm:pt modelId="{FDCD18E1-477E-4C5F-A0FE-9838CF49990D}" type="sibTrans" cxnId="{53EDB120-7003-4BCA-B762-C108567CE5A4}">
      <dgm:prSet/>
      <dgm:spPr/>
      <dgm:t>
        <a:bodyPr/>
        <a:lstStyle/>
        <a:p>
          <a:endParaRPr lang="en-US"/>
        </a:p>
      </dgm:t>
    </dgm:pt>
    <dgm:pt modelId="{1702848D-09E5-4797-B039-7D7C69CE4A00}">
      <dgm:prSet/>
      <dgm:spPr/>
      <dgm:t>
        <a:bodyPr/>
        <a:lstStyle/>
        <a:p>
          <a:pPr rtl="0"/>
          <a:r>
            <a:rPr lang="en-US" dirty="0">
              <a:latin typeface="Open Sans" charset="0"/>
              <a:ea typeface="Open Sans" charset="0"/>
              <a:cs typeface="Open Sans" charset="0"/>
            </a:rPr>
            <a:t>Identify skills needed for each position – job descriptions</a:t>
          </a:r>
        </a:p>
      </dgm:t>
    </dgm:pt>
    <dgm:pt modelId="{61B1B9E7-563F-4894-A752-9EFB98CF4912}" type="parTrans" cxnId="{367FCB8D-58DB-4603-BD97-AC82589D0DDA}">
      <dgm:prSet/>
      <dgm:spPr/>
      <dgm:t>
        <a:bodyPr/>
        <a:lstStyle/>
        <a:p>
          <a:endParaRPr lang="en-US"/>
        </a:p>
      </dgm:t>
    </dgm:pt>
    <dgm:pt modelId="{D37F6C51-095A-42ED-81B7-1101CBDCA7BF}" type="sibTrans" cxnId="{367FCB8D-58DB-4603-BD97-AC82589D0DDA}">
      <dgm:prSet/>
      <dgm:spPr/>
      <dgm:t>
        <a:bodyPr/>
        <a:lstStyle/>
        <a:p>
          <a:endParaRPr lang="en-US"/>
        </a:p>
      </dgm:t>
    </dgm:pt>
    <dgm:pt modelId="{E1F72E79-E686-47E9-8070-EE2D08AC04EE}">
      <dgm:prSet/>
      <dgm:spPr/>
      <dgm:t>
        <a:bodyPr/>
        <a:lstStyle/>
        <a:p>
          <a:pPr rtl="0"/>
          <a:r>
            <a:rPr lang="en-US" dirty="0">
              <a:latin typeface="Open Sans" charset="0"/>
              <a:ea typeface="Open Sans" charset="0"/>
              <a:cs typeface="Open Sans" charset="0"/>
            </a:rPr>
            <a:t>Identify outcomes for individuals being supported</a:t>
          </a:r>
        </a:p>
      </dgm:t>
    </dgm:pt>
    <dgm:pt modelId="{48208B77-DB70-4390-B15C-6386CB2B1FF2}" type="parTrans" cxnId="{0F3DDAC2-C774-4F68-B465-BD25CA54FCAA}">
      <dgm:prSet/>
      <dgm:spPr/>
      <dgm:t>
        <a:bodyPr/>
        <a:lstStyle/>
        <a:p>
          <a:endParaRPr lang="en-US"/>
        </a:p>
      </dgm:t>
    </dgm:pt>
    <dgm:pt modelId="{8389B395-91B3-4D0D-BE0D-8698B9F69F07}" type="sibTrans" cxnId="{0F3DDAC2-C774-4F68-B465-BD25CA54FCAA}">
      <dgm:prSet/>
      <dgm:spPr/>
      <dgm:t>
        <a:bodyPr/>
        <a:lstStyle/>
        <a:p>
          <a:endParaRPr lang="en-US"/>
        </a:p>
      </dgm:t>
    </dgm:pt>
    <dgm:pt modelId="{7855E03B-1BBA-4BC7-830C-CDF6B9D3CDFC}">
      <dgm:prSet/>
      <dgm:spPr/>
      <dgm:t>
        <a:bodyPr/>
        <a:lstStyle/>
        <a:p>
          <a:pPr rtl="0"/>
          <a:r>
            <a:rPr lang="en-US" dirty="0">
              <a:latin typeface="Open Sans" charset="0"/>
              <a:ea typeface="Open Sans" charset="0"/>
              <a:cs typeface="Open Sans" charset="0"/>
            </a:rPr>
            <a:t>Identify possible skill gaps</a:t>
          </a:r>
        </a:p>
      </dgm:t>
    </dgm:pt>
    <dgm:pt modelId="{6A13FD9D-E602-4D47-BB17-F950E228327A}" type="parTrans" cxnId="{B854EF51-DEE0-4DC3-AD08-2A7B723B69B6}">
      <dgm:prSet/>
      <dgm:spPr/>
      <dgm:t>
        <a:bodyPr/>
        <a:lstStyle/>
        <a:p>
          <a:endParaRPr lang="en-US"/>
        </a:p>
      </dgm:t>
    </dgm:pt>
    <dgm:pt modelId="{B5DAC940-ECD3-40FF-8677-C02371CC9FEF}" type="sibTrans" cxnId="{B854EF51-DEE0-4DC3-AD08-2A7B723B69B6}">
      <dgm:prSet/>
      <dgm:spPr/>
      <dgm:t>
        <a:bodyPr/>
        <a:lstStyle/>
        <a:p>
          <a:endParaRPr lang="en-US"/>
        </a:p>
      </dgm:t>
    </dgm:pt>
    <dgm:pt modelId="{9FDCF99B-7227-41B9-9C6A-C197A22791A6}">
      <dgm:prSet/>
      <dgm:spPr>
        <a:solidFill>
          <a:srgbClr val="8EC7D7"/>
        </a:solidFill>
      </dgm:spPr>
      <dgm:t>
        <a:bodyPr/>
        <a:lstStyle/>
        <a:p>
          <a:pPr rtl="0"/>
          <a:r>
            <a:rPr lang="en-US" dirty="0">
              <a:solidFill>
                <a:schemeClr val="tx1"/>
              </a:solidFill>
              <a:latin typeface="Open Sans" charset="0"/>
              <a:ea typeface="Open Sans" charset="0"/>
              <a:cs typeface="Open Sans" charset="0"/>
            </a:rPr>
            <a:t>Align organization’s mission, vision and values</a:t>
          </a:r>
        </a:p>
      </dgm:t>
    </dgm:pt>
    <dgm:pt modelId="{ED841688-C96C-42E5-B58F-6EF9962FBB00}" type="parTrans" cxnId="{22181CC1-9F7A-4176-8657-7891042819E9}">
      <dgm:prSet/>
      <dgm:spPr/>
      <dgm:t>
        <a:bodyPr/>
        <a:lstStyle/>
        <a:p>
          <a:endParaRPr lang="en-US"/>
        </a:p>
      </dgm:t>
    </dgm:pt>
    <dgm:pt modelId="{88FDDBBE-8594-4265-9429-074DEBC1D22D}" type="sibTrans" cxnId="{22181CC1-9F7A-4176-8657-7891042819E9}">
      <dgm:prSet/>
      <dgm:spPr/>
      <dgm:t>
        <a:bodyPr/>
        <a:lstStyle/>
        <a:p>
          <a:endParaRPr lang="en-US"/>
        </a:p>
      </dgm:t>
    </dgm:pt>
    <dgm:pt modelId="{3A2360F7-8721-40E2-9751-56C105CA1CBB}">
      <dgm:prSet/>
      <dgm:spPr>
        <a:solidFill>
          <a:srgbClr val="8EC7D7"/>
        </a:solidFill>
      </dgm:spPr>
      <dgm:t>
        <a:bodyPr/>
        <a:lstStyle/>
        <a:p>
          <a:pPr rtl="0"/>
          <a:r>
            <a:rPr lang="en-US" dirty="0">
              <a:solidFill>
                <a:schemeClr val="tx1"/>
              </a:solidFill>
              <a:latin typeface="Open Sans" charset="0"/>
              <a:ea typeface="Open Sans" charset="0"/>
              <a:cs typeface="Open Sans" charset="0"/>
            </a:rPr>
            <a:t>Allocate of human and financial resources</a:t>
          </a:r>
        </a:p>
      </dgm:t>
    </dgm:pt>
    <dgm:pt modelId="{12B49935-F63C-4517-AB2F-67E13EF7D786}" type="parTrans" cxnId="{210248CC-95C3-4BB1-9434-7A6FB961FB1E}">
      <dgm:prSet/>
      <dgm:spPr/>
      <dgm:t>
        <a:bodyPr/>
        <a:lstStyle/>
        <a:p>
          <a:endParaRPr lang="en-US"/>
        </a:p>
      </dgm:t>
    </dgm:pt>
    <dgm:pt modelId="{7602F14B-86B7-4FB6-A48C-098FA39D57AE}" type="sibTrans" cxnId="{210248CC-95C3-4BB1-9434-7A6FB961FB1E}">
      <dgm:prSet/>
      <dgm:spPr/>
      <dgm:t>
        <a:bodyPr/>
        <a:lstStyle/>
        <a:p>
          <a:endParaRPr lang="en-US"/>
        </a:p>
      </dgm:t>
    </dgm:pt>
    <dgm:pt modelId="{7E149D86-BE95-4315-AC5E-EDC4FF2FA8C0}">
      <dgm:prSet/>
      <dgm:spPr>
        <a:solidFill>
          <a:srgbClr val="8EC7D7"/>
        </a:solidFill>
      </dgm:spPr>
      <dgm:t>
        <a:bodyPr/>
        <a:lstStyle/>
        <a:p>
          <a:pPr rtl="0"/>
          <a:r>
            <a:rPr lang="en-US" dirty="0">
              <a:solidFill>
                <a:schemeClr val="tx1"/>
              </a:solidFill>
              <a:latin typeface="Open Sans" charset="0"/>
              <a:ea typeface="Open Sans" charset="0"/>
              <a:cs typeface="Open Sans" charset="0"/>
            </a:rPr>
            <a:t>Solicit and garner buy-in from decision makers /stakeholder</a:t>
          </a:r>
        </a:p>
      </dgm:t>
    </dgm:pt>
    <dgm:pt modelId="{920D1905-1649-49EC-A04B-473F8B13EBAF}" type="parTrans" cxnId="{62739454-D034-4AFA-9545-ED63D60D75BC}">
      <dgm:prSet/>
      <dgm:spPr/>
      <dgm:t>
        <a:bodyPr/>
        <a:lstStyle/>
        <a:p>
          <a:endParaRPr lang="en-US"/>
        </a:p>
      </dgm:t>
    </dgm:pt>
    <dgm:pt modelId="{43E8DA74-07F5-4852-A400-67B92388498C}" type="sibTrans" cxnId="{62739454-D034-4AFA-9545-ED63D60D75BC}">
      <dgm:prSet/>
      <dgm:spPr/>
      <dgm:t>
        <a:bodyPr/>
        <a:lstStyle/>
        <a:p>
          <a:endParaRPr lang="en-US"/>
        </a:p>
      </dgm:t>
    </dgm:pt>
    <dgm:pt modelId="{FAE303A9-2B29-4844-856B-BEB635EF99B7}" type="pres">
      <dgm:prSet presAssocID="{A002AB69-2C62-4556-A3AB-C50F3F54CF0C}" presName="linear" presStyleCnt="0">
        <dgm:presLayoutVars>
          <dgm:animLvl val="lvl"/>
          <dgm:resizeHandles val="exact"/>
        </dgm:presLayoutVars>
      </dgm:prSet>
      <dgm:spPr/>
    </dgm:pt>
    <dgm:pt modelId="{26C572E1-D2A9-479A-9227-C6B76D886B3F}" type="pres">
      <dgm:prSet presAssocID="{88EE2901-B0D1-41F6-B583-7B4D6F3B848D}" presName="parentText" presStyleLbl="node1" presStyleIdx="0" presStyleCnt="4" custScaleY="53751">
        <dgm:presLayoutVars>
          <dgm:chMax val="0"/>
          <dgm:bulletEnabled val="1"/>
        </dgm:presLayoutVars>
      </dgm:prSet>
      <dgm:spPr/>
    </dgm:pt>
    <dgm:pt modelId="{090AE743-73AC-4048-B671-DE6C1554A5B2}" type="pres">
      <dgm:prSet presAssocID="{88EE2901-B0D1-41F6-B583-7B4D6F3B848D}" presName="childText" presStyleLbl="revTx" presStyleIdx="0" presStyleCnt="1">
        <dgm:presLayoutVars>
          <dgm:bulletEnabled val="1"/>
        </dgm:presLayoutVars>
      </dgm:prSet>
      <dgm:spPr/>
    </dgm:pt>
    <dgm:pt modelId="{926EAF37-9371-4692-81F9-83DF44C70F8D}" type="pres">
      <dgm:prSet presAssocID="{9FDCF99B-7227-41B9-9C6A-C197A22791A6}" presName="parentText" presStyleLbl="node1" presStyleIdx="1" presStyleCnt="4" custScaleY="61667">
        <dgm:presLayoutVars>
          <dgm:chMax val="0"/>
          <dgm:bulletEnabled val="1"/>
        </dgm:presLayoutVars>
      </dgm:prSet>
      <dgm:spPr/>
    </dgm:pt>
    <dgm:pt modelId="{4DC5BD67-F25F-4C1A-B341-E006103990C1}" type="pres">
      <dgm:prSet presAssocID="{88FDDBBE-8594-4265-9429-074DEBC1D22D}" presName="spacer" presStyleCnt="0"/>
      <dgm:spPr/>
    </dgm:pt>
    <dgm:pt modelId="{3460B35E-B728-4585-87F2-5F5149D6682F}" type="pres">
      <dgm:prSet presAssocID="{3A2360F7-8721-40E2-9751-56C105CA1CBB}" presName="parentText" presStyleLbl="node1" presStyleIdx="2" presStyleCnt="4" custScaleY="49279">
        <dgm:presLayoutVars>
          <dgm:chMax val="0"/>
          <dgm:bulletEnabled val="1"/>
        </dgm:presLayoutVars>
      </dgm:prSet>
      <dgm:spPr/>
    </dgm:pt>
    <dgm:pt modelId="{BA7090B7-7EC5-4475-B9E2-412086049C93}" type="pres">
      <dgm:prSet presAssocID="{7602F14B-86B7-4FB6-A48C-098FA39D57AE}" presName="spacer" presStyleCnt="0"/>
      <dgm:spPr/>
    </dgm:pt>
    <dgm:pt modelId="{84F814E7-3635-4DB3-B7CC-7254A50B6D55}" type="pres">
      <dgm:prSet presAssocID="{7E149D86-BE95-4315-AC5E-EDC4FF2FA8C0}" presName="parentText" presStyleLbl="node1" presStyleIdx="3" presStyleCnt="4" custScaleY="50445">
        <dgm:presLayoutVars>
          <dgm:chMax val="0"/>
          <dgm:bulletEnabled val="1"/>
        </dgm:presLayoutVars>
      </dgm:prSet>
      <dgm:spPr/>
    </dgm:pt>
  </dgm:ptLst>
  <dgm:cxnLst>
    <dgm:cxn modelId="{53EDB120-7003-4BCA-B762-C108567CE5A4}" srcId="{A002AB69-2C62-4556-A3AB-C50F3F54CF0C}" destId="{88EE2901-B0D1-41F6-B583-7B4D6F3B848D}" srcOrd="0" destOrd="0" parTransId="{2E38B394-0BCE-4FC7-AD81-FADA6F1BA458}" sibTransId="{FDCD18E1-477E-4C5F-A0FE-9838CF49990D}"/>
    <dgm:cxn modelId="{0DFEA13D-76E6-4218-8301-3736DAE82149}" type="presOf" srcId="{A002AB69-2C62-4556-A3AB-C50F3F54CF0C}" destId="{FAE303A9-2B29-4844-856B-BEB635EF99B7}" srcOrd="0" destOrd="0" presId="urn:microsoft.com/office/officeart/2005/8/layout/vList2"/>
    <dgm:cxn modelId="{B854EF51-DEE0-4DC3-AD08-2A7B723B69B6}" srcId="{88EE2901-B0D1-41F6-B583-7B4D6F3B848D}" destId="{7855E03B-1BBA-4BC7-830C-CDF6B9D3CDFC}" srcOrd="2" destOrd="0" parTransId="{6A13FD9D-E602-4D47-BB17-F950E228327A}" sibTransId="{B5DAC940-ECD3-40FF-8677-C02371CC9FEF}"/>
    <dgm:cxn modelId="{62739454-D034-4AFA-9545-ED63D60D75BC}" srcId="{A002AB69-2C62-4556-A3AB-C50F3F54CF0C}" destId="{7E149D86-BE95-4315-AC5E-EDC4FF2FA8C0}" srcOrd="3" destOrd="0" parTransId="{920D1905-1649-49EC-A04B-473F8B13EBAF}" sibTransId="{43E8DA74-07F5-4852-A400-67B92388498C}"/>
    <dgm:cxn modelId="{96735557-FCD3-4567-A866-C47B7BCC47D2}" type="presOf" srcId="{3A2360F7-8721-40E2-9751-56C105CA1CBB}" destId="{3460B35E-B728-4585-87F2-5F5149D6682F}" srcOrd="0" destOrd="0" presId="urn:microsoft.com/office/officeart/2005/8/layout/vList2"/>
    <dgm:cxn modelId="{876FCC59-B20B-4C0B-9149-615F3ECF49BF}" type="presOf" srcId="{9FDCF99B-7227-41B9-9C6A-C197A22791A6}" destId="{926EAF37-9371-4692-81F9-83DF44C70F8D}" srcOrd="0" destOrd="0" presId="urn:microsoft.com/office/officeart/2005/8/layout/vList2"/>
    <dgm:cxn modelId="{016DE059-BD7B-4CB4-AE0C-BC0E8629C819}" type="presOf" srcId="{7855E03B-1BBA-4BC7-830C-CDF6B9D3CDFC}" destId="{090AE743-73AC-4048-B671-DE6C1554A5B2}" srcOrd="0" destOrd="2" presId="urn:microsoft.com/office/officeart/2005/8/layout/vList2"/>
    <dgm:cxn modelId="{0DFE0689-73A2-40B7-A842-22F7E43D2014}" type="presOf" srcId="{E1F72E79-E686-47E9-8070-EE2D08AC04EE}" destId="{090AE743-73AC-4048-B671-DE6C1554A5B2}" srcOrd="0" destOrd="1" presId="urn:microsoft.com/office/officeart/2005/8/layout/vList2"/>
    <dgm:cxn modelId="{367FCB8D-58DB-4603-BD97-AC82589D0DDA}" srcId="{88EE2901-B0D1-41F6-B583-7B4D6F3B848D}" destId="{1702848D-09E5-4797-B039-7D7C69CE4A00}" srcOrd="0" destOrd="0" parTransId="{61B1B9E7-563F-4894-A752-9EFB98CF4912}" sibTransId="{D37F6C51-095A-42ED-81B7-1101CBDCA7BF}"/>
    <dgm:cxn modelId="{37D097AA-5005-4C19-8339-58FFA0A31E54}" type="presOf" srcId="{88EE2901-B0D1-41F6-B583-7B4D6F3B848D}" destId="{26C572E1-D2A9-479A-9227-C6B76D886B3F}" srcOrd="0" destOrd="0" presId="urn:microsoft.com/office/officeart/2005/8/layout/vList2"/>
    <dgm:cxn modelId="{6F6CC7B7-C8D2-4DEE-BACA-D8B2285AD69A}" type="presOf" srcId="{7E149D86-BE95-4315-AC5E-EDC4FF2FA8C0}" destId="{84F814E7-3635-4DB3-B7CC-7254A50B6D55}" srcOrd="0" destOrd="0" presId="urn:microsoft.com/office/officeart/2005/8/layout/vList2"/>
    <dgm:cxn modelId="{22181CC1-9F7A-4176-8657-7891042819E9}" srcId="{A002AB69-2C62-4556-A3AB-C50F3F54CF0C}" destId="{9FDCF99B-7227-41B9-9C6A-C197A22791A6}" srcOrd="1" destOrd="0" parTransId="{ED841688-C96C-42E5-B58F-6EF9962FBB00}" sibTransId="{88FDDBBE-8594-4265-9429-074DEBC1D22D}"/>
    <dgm:cxn modelId="{0F3DDAC2-C774-4F68-B465-BD25CA54FCAA}" srcId="{88EE2901-B0D1-41F6-B583-7B4D6F3B848D}" destId="{E1F72E79-E686-47E9-8070-EE2D08AC04EE}" srcOrd="1" destOrd="0" parTransId="{48208B77-DB70-4390-B15C-6386CB2B1FF2}" sibTransId="{8389B395-91B3-4D0D-BE0D-8698B9F69F07}"/>
    <dgm:cxn modelId="{210248CC-95C3-4BB1-9434-7A6FB961FB1E}" srcId="{A002AB69-2C62-4556-A3AB-C50F3F54CF0C}" destId="{3A2360F7-8721-40E2-9751-56C105CA1CBB}" srcOrd="2" destOrd="0" parTransId="{12B49935-F63C-4517-AB2F-67E13EF7D786}" sibTransId="{7602F14B-86B7-4FB6-A48C-098FA39D57AE}"/>
    <dgm:cxn modelId="{0C8B54F6-A1D9-453B-AFD0-851826F61D31}" type="presOf" srcId="{1702848D-09E5-4797-B039-7D7C69CE4A00}" destId="{090AE743-73AC-4048-B671-DE6C1554A5B2}" srcOrd="0" destOrd="0" presId="urn:microsoft.com/office/officeart/2005/8/layout/vList2"/>
    <dgm:cxn modelId="{FE14DCCF-EE99-40EF-9F98-396038B439F7}" type="presParOf" srcId="{FAE303A9-2B29-4844-856B-BEB635EF99B7}" destId="{26C572E1-D2A9-479A-9227-C6B76D886B3F}" srcOrd="0" destOrd="0" presId="urn:microsoft.com/office/officeart/2005/8/layout/vList2"/>
    <dgm:cxn modelId="{0E27E9D2-372D-48AF-B588-895282F820A8}" type="presParOf" srcId="{FAE303A9-2B29-4844-856B-BEB635EF99B7}" destId="{090AE743-73AC-4048-B671-DE6C1554A5B2}" srcOrd="1" destOrd="0" presId="urn:microsoft.com/office/officeart/2005/8/layout/vList2"/>
    <dgm:cxn modelId="{A84F5F6F-D138-472F-B8EF-8524B69787F0}" type="presParOf" srcId="{FAE303A9-2B29-4844-856B-BEB635EF99B7}" destId="{926EAF37-9371-4692-81F9-83DF44C70F8D}" srcOrd="2" destOrd="0" presId="urn:microsoft.com/office/officeart/2005/8/layout/vList2"/>
    <dgm:cxn modelId="{DEB9DC56-44F6-42CF-BF41-0C3FEC3C56C5}" type="presParOf" srcId="{FAE303A9-2B29-4844-856B-BEB635EF99B7}" destId="{4DC5BD67-F25F-4C1A-B341-E006103990C1}" srcOrd="3" destOrd="0" presId="urn:microsoft.com/office/officeart/2005/8/layout/vList2"/>
    <dgm:cxn modelId="{FAB69193-1FFB-4312-BF35-E3B5B9CFBECA}" type="presParOf" srcId="{FAE303A9-2B29-4844-856B-BEB635EF99B7}" destId="{3460B35E-B728-4585-87F2-5F5149D6682F}" srcOrd="4" destOrd="0" presId="urn:microsoft.com/office/officeart/2005/8/layout/vList2"/>
    <dgm:cxn modelId="{E08D11FE-8FC0-4FFB-AF73-506046813FDE}" type="presParOf" srcId="{FAE303A9-2B29-4844-856B-BEB635EF99B7}" destId="{BA7090B7-7EC5-4475-B9E2-412086049C93}" srcOrd="5" destOrd="0" presId="urn:microsoft.com/office/officeart/2005/8/layout/vList2"/>
    <dgm:cxn modelId="{5282FDBF-67BF-41E4-9D52-2EE7C45AA9F9}" type="presParOf" srcId="{FAE303A9-2B29-4844-856B-BEB635EF99B7}" destId="{84F814E7-3635-4DB3-B7CC-7254A50B6D5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513AE1-84B7-4082-92E9-262B9D8F27E8}"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6FEC235B-D0AA-41EA-A88A-DE2B36EA9D34}">
      <dgm:prSet/>
      <dgm:spPr>
        <a:solidFill>
          <a:srgbClr val="8EC7D7"/>
        </a:solidFill>
      </dgm:spPr>
      <dgm:t>
        <a:bodyPr/>
        <a:lstStyle/>
        <a:p>
          <a:pPr rtl="0"/>
          <a:r>
            <a:rPr lang="en-US" dirty="0">
              <a:solidFill>
                <a:schemeClr val="tx1"/>
              </a:solidFill>
              <a:latin typeface="Open Sans" charset="0"/>
              <a:ea typeface="Open Sans" charset="0"/>
              <a:cs typeface="Open Sans" charset="0"/>
            </a:rPr>
            <a:t>Develop an assessment format</a:t>
          </a:r>
        </a:p>
      </dgm:t>
    </dgm:pt>
    <dgm:pt modelId="{D3698085-B953-4ECE-9C40-4CD0708B0E87}" type="parTrans" cxnId="{1838D8EE-D6A1-48AB-B3E8-174093781E06}">
      <dgm:prSet/>
      <dgm:spPr/>
      <dgm:t>
        <a:bodyPr/>
        <a:lstStyle/>
        <a:p>
          <a:endParaRPr lang="en-US"/>
        </a:p>
      </dgm:t>
    </dgm:pt>
    <dgm:pt modelId="{EF7C0481-0F9A-44E9-B525-AC21015B8597}" type="sibTrans" cxnId="{1838D8EE-D6A1-48AB-B3E8-174093781E06}">
      <dgm:prSet/>
      <dgm:spPr/>
      <dgm:t>
        <a:bodyPr/>
        <a:lstStyle/>
        <a:p>
          <a:endParaRPr lang="en-US"/>
        </a:p>
      </dgm:t>
    </dgm:pt>
    <dgm:pt modelId="{46C95620-0C23-4F61-BD0D-B2DA60B4951D}">
      <dgm:prSet/>
      <dgm:spPr>
        <a:solidFill>
          <a:srgbClr val="FFFFFF">
            <a:alpha val="75000"/>
          </a:srgbClr>
        </a:solidFill>
      </dgm:spPr>
      <dgm:t>
        <a:bodyPr/>
        <a:lstStyle/>
        <a:p>
          <a:pPr rtl="0"/>
          <a:r>
            <a:rPr lang="en-US" dirty="0">
              <a:solidFill>
                <a:schemeClr val="tx1"/>
              </a:solidFill>
              <a:latin typeface="Open Sans" charset="0"/>
              <a:ea typeface="Open Sans" charset="0"/>
              <a:cs typeface="Open Sans" charset="0"/>
            </a:rPr>
            <a:t>Identify performance standards and review schedules</a:t>
          </a:r>
        </a:p>
      </dgm:t>
    </dgm:pt>
    <dgm:pt modelId="{DC10D0AD-503A-46FC-8949-1DE49EE6682A}" type="parTrans" cxnId="{3374B83F-0E94-4DCD-893B-C0B4A6487D5E}">
      <dgm:prSet/>
      <dgm:spPr/>
      <dgm:t>
        <a:bodyPr/>
        <a:lstStyle/>
        <a:p>
          <a:endParaRPr lang="en-US"/>
        </a:p>
      </dgm:t>
    </dgm:pt>
    <dgm:pt modelId="{65CEE9DA-736D-4169-B792-6F4DD21B4771}" type="sibTrans" cxnId="{3374B83F-0E94-4DCD-893B-C0B4A6487D5E}">
      <dgm:prSet/>
      <dgm:spPr/>
      <dgm:t>
        <a:bodyPr/>
        <a:lstStyle/>
        <a:p>
          <a:endParaRPr lang="en-US"/>
        </a:p>
      </dgm:t>
    </dgm:pt>
    <dgm:pt modelId="{80359529-58F9-440E-ABCC-4F35B1110A7A}">
      <dgm:prSet/>
      <dgm:spPr>
        <a:solidFill>
          <a:srgbClr val="727272"/>
        </a:solidFill>
      </dgm:spPr>
      <dgm:t>
        <a:bodyPr/>
        <a:lstStyle/>
        <a:p>
          <a:pPr rtl="0"/>
          <a:r>
            <a:rPr lang="en-US" dirty="0">
              <a:solidFill>
                <a:schemeClr val="bg1"/>
              </a:solidFill>
              <a:latin typeface="Open Sans" charset="0"/>
              <a:ea typeface="Open Sans" charset="0"/>
              <a:cs typeface="Open Sans" charset="0"/>
            </a:rPr>
            <a:t>Identify feedback guidelines for reviewers</a:t>
          </a:r>
        </a:p>
      </dgm:t>
    </dgm:pt>
    <dgm:pt modelId="{A2DC5875-8CC7-4E28-B886-48080A4E9C93}" type="parTrans" cxnId="{F3A322DB-3DB3-4DFD-A5DC-7C0F93FB38AD}">
      <dgm:prSet/>
      <dgm:spPr/>
      <dgm:t>
        <a:bodyPr/>
        <a:lstStyle/>
        <a:p>
          <a:endParaRPr lang="en-US"/>
        </a:p>
      </dgm:t>
    </dgm:pt>
    <dgm:pt modelId="{4C39E1AF-6F03-45A9-9F95-37DE35FF057F}" type="sibTrans" cxnId="{F3A322DB-3DB3-4DFD-A5DC-7C0F93FB38AD}">
      <dgm:prSet/>
      <dgm:spPr/>
      <dgm:t>
        <a:bodyPr/>
        <a:lstStyle/>
        <a:p>
          <a:endParaRPr lang="en-US"/>
        </a:p>
      </dgm:t>
    </dgm:pt>
    <dgm:pt modelId="{36639C47-FD7F-4EA4-BBF1-9167EFD3BA52}">
      <dgm:prSet/>
      <dgm:spPr>
        <a:solidFill>
          <a:srgbClr val="CBCBCB"/>
        </a:solidFill>
      </dgm:spPr>
      <dgm:t>
        <a:bodyPr/>
        <a:lstStyle/>
        <a:p>
          <a:pPr rtl="0"/>
          <a:r>
            <a:rPr lang="en-US" dirty="0">
              <a:solidFill>
                <a:schemeClr val="tx1"/>
              </a:solidFill>
              <a:latin typeface="Open Sans" charset="0"/>
              <a:ea typeface="Open Sans" charset="0"/>
              <a:cs typeface="Open Sans" charset="0"/>
            </a:rPr>
            <a:t>Schedule performance assessment interviews</a:t>
          </a:r>
        </a:p>
      </dgm:t>
    </dgm:pt>
    <dgm:pt modelId="{E261C262-F58C-4377-9835-F5C118F8820C}" type="parTrans" cxnId="{B2650671-3264-42B1-A37F-05B8E0A4EF4D}">
      <dgm:prSet/>
      <dgm:spPr/>
      <dgm:t>
        <a:bodyPr/>
        <a:lstStyle/>
        <a:p>
          <a:endParaRPr lang="en-US"/>
        </a:p>
      </dgm:t>
    </dgm:pt>
    <dgm:pt modelId="{D3978100-5C04-4442-BF11-4728EA09B33C}" type="sibTrans" cxnId="{B2650671-3264-42B1-A37F-05B8E0A4EF4D}">
      <dgm:prSet/>
      <dgm:spPr/>
      <dgm:t>
        <a:bodyPr/>
        <a:lstStyle/>
        <a:p>
          <a:endParaRPr lang="en-US"/>
        </a:p>
      </dgm:t>
    </dgm:pt>
    <dgm:pt modelId="{6E6851E1-22C8-4BF3-A73F-E49551759822}" type="pres">
      <dgm:prSet presAssocID="{68513AE1-84B7-4082-92E9-262B9D8F27E8}" presName="Name0" presStyleCnt="0">
        <dgm:presLayoutVars>
          <dgm:chMax val="11"/>
          <dgm:chPref val="11"/>
          <dgm:dir/>
          <dgm:resizeHandles/>
        </dgm:presLayoutVars>
      </dgm:prSet>
      <dgm:spPr/>
    </dgm:pt>
    <dgm:pt modelId="{463F6249-28F8-483D-8AF6-AE60DE31CF25}" type="pres">
      <dgm:prSet presAssocID="{36639C47-FD7F-4EA4-BBF1-9167EFD3BA52}" presName="Accent4" presStyleCnt="0"/>
      <dgm:spPr/>
    </dgm:pt>
    <dgm:pt modelId="{E1EF1B1E-54AF-49B2-9CB5-F56A7C39217E}" type="pres">
      <dgm:prSet presAssocID="{36639C47-FD7F-4EA4-BBF1-9167EFD3BA52}" presName="Accent" presStyleLbl="node1" presStyleIdx="0" presStyleCnt="4"/>
      <dgm:spPr/>
    </dgm:pt>
    <dgm:pt modelId="{55E55E01-06D7-438D-AAFE-68B336948BE2}" type="pres">
      <dgm:prSet presAssocID="{36639C47-FD7F-4EA4-BBF1-9167EFD3BA52}" presName="ParentBackground4" presStyleCnt="0"/>
      <dgm:spPr/>
    </dgm:pt>
    <dgm:pt modelId="{CF027A8B-E923-419B-B356-04B12DFB7A8B}" type="pres">
      <dgm:prSet presAssocID="{36639C47-FD7F-4EA4-BBF1-9167EFD3BA52}" presName="ParentBackground" presStyleLbl="fgAcc1" presStyleIdx="0" presStyleCnt="4"/>
      <dgm:spPr/>
    </dgm:pt>
    <dgm:pt modelId="{BE2017A5-972A-483A-A0A2-0123AC568739}" type="pres">
      <dgm:prSet presAssocID="{36639C47-FD7F-4EA4-BBF1-9167EFD3BA52}" presName="Parent4" presStyleLbl="revTx" presStyleIdx="0" presStyleCnt="0">
        <dgm:presLayoutVars>
          <dgm:chMax val="1"/>
          <dgm:chPref val="1"/>
          <dgm:bulletEnabled val="1"/>
        </dgm:presLayoutVars>
      </dgm:prSet>
      <dgm:spPr/>
    </dgm:pt>
    <dgm:pt modelId="{EF1CCA44-9372-485A-AD17-D13D851BDAFA}" type="pres">
      <dgm:prSet presAssocID="{80359529-58F9-440E-ABCC-4F35B1110A7A}" presName="Accent3" presStyleCnt="0"/>
      <dgm:spPr/>
    </dgm:pt>
    <dgm:pt modelId="{6F496D26-2186-4B5D-91E3-9082DB2C9E40}" type="pres">
      <dgm:prSet presAssocID="{80359529-58F9-440E-ABCC-4F35B1110A7A}" presName="Accent" presStyleLbl="node1" presStyleIdx="1" presStyleCnt="4"/>
      <dgm:spPr/>
    </dgm:pt>
    <dgm:pt modelId="{892D2D09-63BA-45A9-A87B-6EA2430D851A}" type="pres">
      <dgm:prSet presAssocID="{80359529-58F9-440E-ABCC-4F35B1110A7A}" presName="ParentBackground3" presStyleCnt="0"/>
      <dgm:spPr/>
    </dgm:pt>
    <dgm:pt modelId="{7E2D290A-9FB6-4630-BEBC-EB86B4F6DE37}" type="pres">
      <dgm:prSet presAssocID="{80359529-58F9-440E-ABCC-4F35B1110A7A}" presName="ParentBackground" presStyleLbl="fgAcc1" presStyleIdx="1" presStyleCnt="4"/>
      <dgm:spPr/>
    </dgm:pt>
    <dgm:pt modelId="{6FBFD253-5157-4A85-B223-FC76CE06936C}" type="pres">
      <dgm:prSet presAssocID="{80359529-58F9-440E-ABCC-4F35B1110A7A}" presName="Parent3" presStyleLbl="revTx" presStyleIdx="0" presStyleCnt="0">
        <dgm:presLayoutVars>
          <dgm:chMax val="1"/>
          <dgm:chPref val="1"/>
          <dgm:bulletEnabled val="1"/>
        </dgm:presLayoutVars>
      </dgm:prSet>
      <dgm:spPr/>
    </dgm:pt>
    <dgm:pt modelId="{363D0188-CCA9-4D18-A9B5-789D418A0621}" type="pres">
      <dgm:prSet presAssocID="{46C95620-0C23-4F61-BD0D-B2DA60B4951D}" presName="Accent2" presStyleCnt="0"/>
      <dgm:spPr/>
    </dgm:pt>
    <dgm:pt modelId="{AE18CA7E-DF71-44D8-A87B-2EAAF2BFDB07}" type="pres">
      <dgm:prSet presAssocID="{46C95620-0C23-4F61-BD0D-B2DA60B4951D}" presName="Accent" presStyleLbl="node1" presStyleIdx="2" presStyleCnt="4"/>
      <dgm:spPr/>
    </dgm:pt>
    <dgm:pt modelId="{B35C75A3-A7C5-484E-9225-51A903BB0B55}" type="pres">
      <dgm:prSet presAssocID="{46C95620-0C23-4F61-BD0D-B2DA60B4951D}" presName="ParentBackground2" presStyleCnt="0"/>
      <dgm:spPr/>
    </dgm:pt>
    <dgm:pt modelId="{5357EE79-BFAF-48B0-9634-CD31AA6967E0}" type="pres">
      <dgm:prSet presAssocID="{46C95620-0C23-4F61-BD0D-B2DA60B4951D}" presName="ParentBackground" presStyleLbl="fgAcc1" presStyleIdx="2" presStyleCnt="4"/>
      <dgm:spPr/>
    </dgm:pt>
    <dgm:pt modelId="{E2015259-732C-4B1F-BCAA-35CF5DAA0AA7}" type="pres">
      <dgm:prSet presAssocID="{46C95620-0C23-4F61-BD0D-B2DA60B4951D}" presName="Parent2" presStyleLbl="revTx" presStyleIdx="0" presStyleCnt="0">
        <dgm:presLayoutVars>
          <dgm:chMax val="1"/>
          <dgm:chPref val="1"/>
          <dgm:bulletEnabled val="1"/>
        </dgm:presLayoutVars>
      </dgm:prSet>
      <dgm:spPr/>
    </dgm:pt>
    <dgm:pt modelId="{D68284D5-5128-4C53-87A0-AB1983F8CFA8}" type="pres">
      <dgm:prSet presAssocID="{6FEC235B-D0AA-41EA-A88A-DE2B36EA9D34}" presName="Accent1" presStyleCnt="0"/>
      <dgm:spPr/>
    </dgm:pt>
    <dgm:pt modelId="{131E0094-BE53-4B45-B181-7BA997DCED44}" type="pres">
      <dgm:prSet presAssocID="{6FEC235B-D0AA-41EA-A88A-DE2B36EA9D34}" presName="Accent" presStyleLbl="node1" presStyleIdx="3" presStyleCnt="4"/>
      <dgm:spPr/>
    </dgm:pt>
    <dgm:pt modelId="{91CD041D-2F43-4F06-9B6A-542925217F69}" type="pres">
      <dgm:prSet presAssocID="{6FEC235B-D0AA-41EA-A88A-DE2B36EA9D34}" presName="ParentBackground1" presStyleCnt="0"/>
      <dgm:spPr/>
    </dgm:pt>
    <dgm:pt modelId="{1719E8BD-D137-4B8C-9C66-BD0DD69CB798}" type="pres">
      <dgm:prSet presAssocID="{6FEC235B-D0AA-41EA-A88A-DE2B36EA9D34}" presName="ParentBackground" presStyleLbl="fgAcc1" presStyleIdx="3" presStyleCnt="4"/>
      <dgm:spPr/>
    </dgm:pt>
    <dgm:pt modelId="{9B0CB292-543A-4E04-8EC6-1F1A3A11050D}" type="pres">
      <dgm:prSet presAssocID="{6FEC235B-D0AA-41EA-A88A-DE2B36EA9D34}" presName="Parent1" presStyleLbl="revTx" presStyleIdx="0" presStyleCnt="0">
        <dgm:presLayoutVars>
          <dgm:chMax val="1"/>
          <dgm:chPref val="1"/>
          <dgm:bulletEnabled val="1"/>
        </dgm:presLayoutVars>
      </dgm:prSet>
      <dgm:spPr/>
    </dgm:pt>
  </dgm:ptLst>
  <dgm:cxnLst>
    <dgm:cxn modelId="{9D0DE50E-3151-4764-B710-DAB5DF06BB39}" type="presOf" srcId="{80359529-58F9-440E-ABCC-4F35B1110A7A}" destId="{6FBFD253-5157-4A85-B223-FC76CE06936C}" srcOrd="1" destOrd="0" presId="urn:microsoft.com/office/officeart/2011/layout/CircleProcess"/>
    <dgm:cxn modelId="{9D6BA81D-2F08-4666-9C0D-0654D2BB258B}" type="presOf" srcId="{46C95620-0C23-4F61-BD0D-B2DA60B4951D}" destId="{E2015259-732C-4B1F-BCAA-35CF5DAA0AA7}" srcOrd="1" destOrd="0" presId="urn:microsoft.com/office/officeart/2011/layout/CircleProcess"/>
    <dgm:cxn modelId="{3374B83F-0E94-4DCD-893B-C0B4A6487D5E}" srcId="{68513AE1-84B7-4082-92E9-262B9D8F27E8}" destId="{46C95620-0C23-4F61-BD0D-B2DA60B4951D}" srcOrd="1" destOrd="0" parTransId="{DC10D0AD-503A-46FC-8949-1DE49EE6682A}" sibTransId="{65CEE9DA-736D-4169-B792-6F4DD21B4771}"/>
    <dgm:cxn modelId="{4843AD63-86D5-4F4E-A6B3-4488759A8B5A}" type="presOf" srcId="{6FEC235B-D0AA-41EA-A88A-DE2B36EA9D34}" destId="{9B0CB292-543A-4E04-8EC6-1F1A3A11050D}" srcOrd="1" destOrd="0" presId="urn:microsoft.com/office/officeart/2011/layout/CircleProcess"/>
    <dgm:cxn modelId="{A36C6564-E026-40BE-B75B-624B729A3D70}" type="presOf" srcId="{68513AE1-84B7-4082-92E9-262B9D8F27E8}" destId="{6E6851E1-22C8-4BF3-A73F-E49551759822}" srcOrd="0" destOrd="0" presId="urn:microsoft.com/office/officeart/2011/layout/CircleProcess"/>
    <dgm:cxn modelId="{5494164D-351E-4087-A6DB-CFB43EA19343}" type="presOf" srcId="{80359529-58F9-440E-ABCC-4F35B1110A7A}" destId="{7E2D290A-9FB6-4630-BEBC-EB86B4F6DE37}" srcOrd="0" destOrd="0" presId="urn:microsoft.com/office/officeart/2011/layout/CircleProcess"/>
    <dgm:cxn modelId="{B2650671-3264-42B1-A37F-05B8E0A4EF4D}" srcId="{68513AE1-84B7-4082-92E9-262B9D8F27E8}" destId="{36639C47-FD7F-4EA4-BBF1-9167EFD3BA52}" srcOrd="3" destOrd="0" parTransId="{E261C262-F58C-4377-9835-F5C118F8820C}" sibTransId="{D3978100-5C04-4442-BF11-4728EA09B33C}"/>
    <dgm:cxn modelId="{9766C083-6FEA-478B-AD67-B1B2FB317B7E}" type="presOf" srcId="{46C95620-0C23-4F61-BD0D-B2DA60B4951D}" destId="{5357EE79-BFAF-48B0-9634-CD31AA6967E0}" srcOrd="0" destOrd="0" presId="urn:microsoft.com/office/officeart/2011/layout/CircleProcess"/>
    <dgm:cxn modelId="{8037BAC5-F7C2-4061-B983-C64AE141283C}" type="presOf" srcId="{36639C47-FD7F-4EA4-BBF1-9167EFD3BA52}" destId="{CF027A8B-E923-419B-B356-04B12DFB7A8B}" srcOrd="0" destOrd="0" presId="urn:microsoft.com/office/officeart/2011/layout/CircleProcess"/>
    <dgm:cxn modelId="{8FC320CD-4F0D-4EC9-98B6-87766F4026B4}" type="presOf" srcId="{36639C47-FD7F-4EA4-BBF1-9167EFD3BA52}" destId="{BE2017A5-972A-483A-A0A2-0123AC568739}" srcOrd="1" destOrd="0" presId="urn:microsoft.com/office/officeart/2011/layout/CircleProcess"/>
    <dgm:cxn modelId="{471027D5-DCE2-41C9-967C-51D0955AB7BE}" type="presOf" srcId="{6FEC235B-D0AA-41EA-A88A-DE2B36EA9D34}" destId="{1719E8BD-D137-4B8C-9C66-BD0DD69CB798}" srcOrd="0" destOrd="0" presId="urn:microsoft.com/office/officeart/2011/layout/CircleProcess"/>
    <dgm:cxn modelId="{F3A322DB-3DB3-4DFD-A5DC-7C0F93FB38AD}" srcId="{68513AE1-84B7-4082-92E9-262B9D8F27E8}" destId="{80359529-58F9-440E-ABCC-4F35B1110A7A}" srcOrd="2" destOrd="0" parTransId="{A2DC5875-8CC7-4E28-B886-48080A4E9C93}" sibTransId="{4C39E1AF-6F03-45A9-9F95-37DE35FF057F}"/>
    <dgm:cxn modelId="{1838D8EE-D6A1-48AB-B3E8-174093781E06}" srcId="{68513AE1-84B7-4082-92E9-262B9D8F27E8}" destId="{6FEC235B-D0AA-41EA-A88A-DE2B36EA9D34}" srcOrd="0" destOrd="0" parTransId="{D3698085-B953-4ECE-9C40-4CD0708B0E87}" sibTransId="{EF7C0481-0F9A-44E9-B525-AC21015B8597}"/>
    <dgm:cxn modelId="{C72652A4-78EE-4498-AAC9-C6CA9B5C009B}" type="presParOf" srcId="{6E6851E1-22C8-4BF3-A73F-E49551759822}" destId="{463F6249-28F8-483D-8AF6-AE60DE31CF25}" srcOrd="0" destOrd="0" presId="urn:microsoft.com/office/officeart/2011/layout/CircleProcess"/>
    <dgm:cxn modelId="{3DAC9A25-9738-4450-AA7E-E3489F22341B}" type="presParOf" srcId="{463F6249-28F8-483D-8AF6-AE60DE31CF25}" destId="{E1EF1B1E-54AF-49B2-9CB5-F56A7C39217E}" srcOrd="0" destOrd="0" presId="urn:microsoft.com/office/officeart/2011/layout/CircleProcess"/>
    <dgm:cxn modelId="{E9EFC1F6-E564-4BDB-8F91-6F33E96EB9B4}" type="presParOf" srcId="{6E6851E1-22C8-4BF3-A73F-E49551759822}" destId="{55E55E01-06D7-438D-AAFE-68B336948BE2}" srcOrd="1" destOrd="0" presId="urn:microsoft.com/office/officeart/2011/layout/CircleProcess"/>
    <dgm:cxn modelId="{E0AEF0D2-DF85-410E-83A8-D2449BEFD190}" type="presParOf" srcId="{55E55E01-06D7-438D-AAFE-68B336948BE2}" destId="{CF027A8B-E923-419B-B356-04B12DFB7A8B}" srcOrd="0" destOrd="0" presId="urn:microsoft.com/office/officeart/2011/layout/CircleProcess"/>
    <dgm:cxn modelId="{BC6C0C0C-56F5-47CA-BA2D-3FDAD9DE1095}" type="presParOf" srcId="{6E6851E1-22C8-4BF3-A73F-E49551759822}" destId="{BE2017A5-972A-483A-A0A2-0123AC568739}" srcOrd="2" destOrd="0" presId="urn:microsoft.com/office/officeart/2011/layout/CircleProcess"/>
    <dgm:cxn modelId="{9380D997-CCE2-412F-8DE3-B7D672E02D13}" type="presParOf" srcId="{6E6851E1-22C8-4BF3-A73F-E49551759822}" destId="{EF1CCA44-9372-485A-AD17-D13D851BDAFA}" srcOrd="3" destOrd="0" presId="urn:microsoft.com/office/officeart/2011/layout/CircleProcess"/>
    <dgm:cxn modelId="{BF9D7FA1-73EF-4F50-BCEB-09792DF00909}" type="presParOf" srcId="{EF1CCA44-9372-485A-AD17-D13D851BDAFA}" destId="{6F496D26-2186-4B5D-91E3-9082DB2C9E40}" srcOrd="0" destOrd="0" presId="urn:microsoft.com/office/officeart/2011/layout/CircleProcess"/>
    <dgm:cxn modelId="{26F300DE-23E2-4022-8371-6E7E70D5493F}" type="presParOf" srcId="{6E6851E1-22C8-4BF3-A73F-E49551759822}" destId="{892D2D09-63BA-45A9-A87B-6EA2430D851A}" srcOrd="4" destOrd="0" presId="urn:microsoft.com/office/officeart/2011/layout/CircleProcess"/>
    <dgm:cxn modelId="{5438C65F-8B32-466C-9DE6-C369B45F0350}" type="presParOf" srcId="{892D2D09-63BA-45A9-A87B-6EA2430D851A}" destId="{7E2D290A-9FB6-4630-BEBC-EB86B4F6DE37}" srcOrd="0" destOrd="0" presId="urn:microsoft.com/office/officeart/2011/layout/CircleProcess"/>
    <dgm:cxn modelId="{A13DAF17-DE29-41CA-A9B3-643773EF56E9}" type="presParOf" srcId="{6E6851E1-22C8-4BF3-A73F-E49551759822}" destId="{6FBFD253-5157-4A85-B223-FC76CE06936C}" srcOrd="5" destOrd="0" presId="urn:microsoft.com/office/officeart/2011/layout/CircleProcess"/>
    <dgm:cxn modelId="{F104864C-D68E-4636-B6C6-EA6F1BE4BA29}" type="presParOf" srcId="{6E6851E1-22C8-4BF3-A73F-E49551759822}" destId="{363D0188-CCA9-4D18-A9B5-789D418A0621}" srcOrd="6" destOrd="0" presId="urn:microsoft.com/office/officeart/2011/layout/CircleProcess"/>
    <dgm:cxn modelId="{3B9717D3-DBE1-4A60-B0A6-9CD479176FEC}" type="presParOf" srcId="{363D0188-CCA9-4D18-A9B5-789D418A0621}" destId="{AE18CA7E-DF71-44D8-A87B-2EAAF2BFDB07}" srcOrd="0" destOrd="0" presId="urn:microsoft.com/office/officeart/2011/layout/CircleProcess"/>
    <dgm:cxn modelId="{C2C47517-AC9A-40C6-A557-1C0927A63A60}" type="presParOf" srcId="{6E6851E1-22C8-4BF3-A73F-E49551759822}" destId="{B35C75A3-A7C5-484E-9225-51A903BB0B55}" srcOrd="7" destOrd="0" presId="urn:microsoft.com/office/officeart/2011/layout/CircleProcess"/>
    <dgm:cxn modelId="{23AE7056-1A28-4A1A-AEE3-129274B0904D}" type="presParOf" srcId="{B35C75A3-A7C5-484E-9225-51A903BB0B55}" destId="{5357EE79-BFAF-48B0-9634-CD31AA6967E0}" srcOrd="0" destOrd="0" presId="urn:microsoft.com/office/officeart/2011/layout/CircleProcess"/>
    <dgm:cxn modelId="{8F4C7683-3E6D-4C7B-A18F-A6457A4222CC}" type="presParOf" srcId="{6E6851E1-22C8-4BF3-A73F-E49551759822}" destId="{E2015259-732C-4B1F-BCAA-35CF5DAA0AA7}" srcOrd="8" destOrd="0" presId="urn:microsoft.com/office/officeart/2011/layout/CircleProcess"/>
    <dgm:cxn modelId="{132D479A-04F1-4B93-90D0-23AC5B0FD37B}" type="presParOf" srcId="{6E6851E1-22C8-4BF3-A73F-E49551759822}" destId="{D68284D5-5128-4C53-87A0-AB1983F8CFA8}" srcOrd="9" destOrd="0" presId="urn:microsoft.com/office/officeart/2011/layout/CircleProcess"/>
    <dgm:cxn modelId="{1E383A20-1EDB-44D4-B91B-5646606288C5}" type="presParOf" srcId="{D68284D5-5128-4C53-87A0-AB1983F8CFA8}" destId="{131E0094-BE53-4B45-B181-7BA997DCED44}" srcOrd="0" destOrd="0" presId="urn:microsoft.com/office/officeart/2011/layout/CircleProcess"/>
    <dgm:cxn modelId="{1754B2E9-83F1-45A6-A965-F69EAF24841C}" type="presParOf" srcId="{6E6851E1-22C8-4BF3-A73F-E49551759822}" destId="{91CD041D-2F43-4F06-9B6A-542925217F69}" srcOrd="10" destOrd="0" presId="urn:microsoft.com/office/officeart/2011/layout/CircleProcess"/>
    <dgm:cxn modelId="{46FBABC4-EF78-428B-B322-F42614E3B4BC}" type="presParOf" srcId="{91CD041D-2F43-4F06-9B6A-542925217F69}" destId="{1719E8BD-D137-4B8C-9C66-BD0DD69CB798}" srcOrd="0" destOrd="0" presId="urn:microsoft.com/office/officeart/2011/layout/CircleProcess"/>
    <dgm:cxn modelId="{F15B4A9C-A5AC-4BEE-B49A-F266C35D7C8F}" type="presParOf" srcId="{6E6851E1-22C8-4BF3-A73F-E49551759822}" destId="{9B0CB292-543A-4E04-8EC6-1F1A3A11050D}"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F6F96B0-0E69-47A4-B58F-AFD0B46814B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5095A349-D1E7-4155-8B07-F7314693EE65}">
      <dgm:prSet/>
      <dgm:spPr>
        <a:solidFill>
          <a:srgbClr val="5BBBD5"/>
        </a:solidFill>
      </dgm:spPr>
      <dgm:t>
        <a:bodyPr/>
        <a:lstStyle/>
        <a:p>
          <a:pPr rtl="0"/>
          <a:r>
            <a:rPr lang="en-US" dirty="0">
              <a:solidFill>
                <a:schemeClr val="tx1"/>
              </a:solidFill>
              <a:latin typeface="Open Sans" charset="0"/>
              <a:ea typeface="Open Sans" charset="0"/>
              <a:cs typeface="Open Sans" charset="0"/>
            </a:rPr>
            <a:t>tenncare.ici.umn.edu</a:t>
          </a:r>
        </a:p>
      </dgm:t>
    </dgm:pt>
    <dgm:pt modelId="{B3D79CE8-5F83-4010-BF38-336716FAF718}" type="parTrans" cxnId="{8A0438F9-C232-4065-87F5-2C5FB4F5FE43}">
      <dgm:prSet/>
      <dgm:spPr/>
      <dgm:t>
        <a:bodyPr/>
        <a:lstStyle/>
        <a:p>
          <a:endParaRPr lang="en-US"/>
        </a:p>
      </dgm:t>
    </dgm:pt>
    <dgm:pt modelId="{FADA766F-83A6-4B62-80C3-66A800A9B310}" type="sibTrans" cxnId="{8A0438F9-C232-4065-87F5-2C5FB4F5FE43}">
      <dgm:prSet/>
      <dgm:spPr/>
      <dgm:t>
        <a:bodyPr/>
        <a:lstStyle/>
        <a:p>
          <a:endParaRPr lang="en-US"/>
        </a:p>
      </dgm:t>
    </dgm:pt>
    <dgm:pt modelId="{19190C8B-100C-4EFD-B51F-710D8C32A88F}">
      <dgm:prSet custT="1"/>
      <dgm:spPr>
        <a:solidFill>
          <a:srgbClr val="5BBBD5"/>
        </a:solidFill>
      </dgm:spPr>
      <dgm:t>
        <a:bodyPr/>
        <a:lstStyle/>
        <a:p>
          <a:pPr rtl="0"/>
          <a:r>
            <a:rPr lang="en-US" sz="3200" dirty="0">
              <a:solidFill>
                <a:schemeClr val="tx1"/>
              </a:solidFill>
              <a:latin typeface="Open Sans" charset="0"/>
              <a:ea typeface="Open Sans" charset="0"/>
              <a:cs typeface="Open Sans" charset="0"/>
            </a:rPr>
            <a:t>Toolkit</a:t>
          </a:r>
        </a:p>
      </dgm:t>
    </dgm:pt>
    <dgm:pt modelId="{DAEF2F9A-9E62-402C-A6FB-61944649381A}" type="parTrans" cxnId="{2D06D08F-D8C0-45F4-9459-25D1C172EA59}">
      <dgm:prSet/>
      <dgm:spPr/>
      <dgm:t>
        <a:bodyPr/>
        <a:lstStyle/>
        <a:p>
          <a:endParaRPr lang="en-US"/>
        </a:p>
      </dgm:t>
    </dgm:pt>
    <dgm:pt modelId="{A8E0A715-8C0D-45A5-8ADB-8D64C15D4731}" type="sibTrans" cxnId="{2D06D08F-D8C0-45F4-9459-25D1C172EA59}">
      <dgm:prSet/>
      <dgm:spPr/>
      <dgm:t>
        <a:bodyPr/>
        <a:lstStyle/>
        <a:p>
          <a:endParaRPr lang="en-US"/>
        </a:p>
      </dgm:t>
    </dgm:pt>
    <dgm:pt modelId="{C7D377F0-C938-4772-9C8A-1C6A7054C481}">
      <dgm:prSet phldr="0" custT="1"/>
      <dgm:spPr>
        <a:solidFill>
          <a:srgbClr val="5BBBD5"/>
        </a:solidFill>
      </dgm:spPr>
      <dgm:t>
        <a:bodyPr/>
        <a:lstStyle/>
        <a:p>
          <a:pPr rtl="0"/>
          <a:r>
            <a:rPr lang="en-US" sz="3200" dirty="0">
              <a:solidFill>
                <a:schemeClr val="tx1"/>
              </a:solidFill>
              <a:latin typeface="Open Sans" charset="0"/>
              <a:ea typeface="Open Sans" charset="0"/>
              <a:cs typeface="Open Sans" charset="0"/>
            </a:rPr>
            <a:t>Employee Development Programs</a:t>
          </a:r>
        </a:p>
      </dgm:t>
    </dgm:pt>
    <dgm:pt modelId="{AFF9C37E-1FF2-4D44-B85F-C7580C065422}" type="parTrans" cxnId="{1B341C8A-40C8-4E16-A31A-F0B181FCF302}">
      <dgm:prSet/>
      <dgm:spPr/>
      <dgm:t>
        <a:bodyPr/>
        <a:lstStyle/>
        <a:p>
          <a:endParaRPr lang="en-US"/>
        </a:p>
      </dgm:t>
    </dgm:pt>
    <dgm:pt modelId="{041776A8-9214-4FB6-B812-C57D8572F9B0}" type="sibTrans" cxnId="{1B341C8A-40C8-4E16-A31A-F0B181FCF302}">
      <dgm:prSet/>
      <dgm:spPr/>
      <dgm:t>
        <a:bodyPr/>
        <a:lstStyle/>
        <a:p>
          <a:endParaRPr lang="en-US"/>
        </a:p>
      </dgm:t>
    </dgm:pt>
    <dgm:pt modelId="{1F528436-EDDA-44E7-8442-F4ED7E6E2190}">
      <dgm:prSet custT="1"/>
      <dgm:spPr>
        <a:solidFill>
          <a:srgbClr val="5BBBD5"/>
        </a:solidFill>
      </dgm:spPr>
      <dgm:t>
        <a:bodyPr/>
        <a:lstStyle/>
        <a:p>
          <a:pPr rtl="0"/>
          <a:r>
            <a:rPr lang="en-US" sz="3200" dirty="0">
              <a:solidFill>
                <a:schemeClr val="tx1"/>
              </a:solidFill>
              <a:latin typeface="Open Sans" charset="0"/>
              <a:ea typeface="Open Sans" charset="0"/>
              <a:cs typeface="Open Sans" charset="0"/>
            </a:rPr>
            <a:t>Webinar</a:t>
          </a:r>
        </a:p>
      </dgm:t>
    </dgm:pt>
    <dgm:pt modelId="{7D0D2B64-E3A0-4DA5-A0E8-0537496EC21A}" type="parTrans" cxnId="{8E672090-571B-46FD-A219-6598ECC28383}">
      <dgm:prSet/>
      <dgm:spPr/>
      <dgm:t>
        <a:bodyPr/>
        <a:lstStyle/>
        <a:p>
          <a:endParaRPr lang="en-US"/>
        </a:p>
      </dgm:t>
    </dgm:pt>
    <dgm:pt modelId="{4BDA23B6-7D47-4743-94F7-856CEEF1E414}" type="sibTrans" cxnId="{8E672090-571B-46FD-A219-6598ECC28383}">
      <dgm:prSet/>
      <dgm:spPr/>
      <dgm:t>
        <a:bodyPr/>
        <a:lstStyle/>
        <a:p>
          <a:endParaRPr lang="en-US"/>
        </a:p>
      </dgm:t>
    </dgm:pt>
    <dgm:pt modelId="{FE4C14EE-3991-45A3-AA6C-EDEFDC7EA2DC}" type="pres">
      <dgm:prSet presAssocID="{EF6F96B0-0E69-47A4-B58F-AFD0B46814BB}" presName="CompostProcess" presStyleCnt="0">
        <dgm:presLayoutVars>
          <dgm:dir/>
          <dgm:resizeHandles val="exact"/>
        </dgm:presLayoutVars>
      </dgm:prSet>
      <dgm:spPr/>
    </dgm:pt>
    <dgm:pt modelId="{7266E74D-C43E-4A7B-8C62-EFA10BD07647}" type="pres">
      <dgm:prSet presAssocID="{EF6F96B0-0E69-47A4-B58F-AFD0B46814BB}" presName="arrow" presStyleLbl="bgShp" presStyleIdx="0" presStyleCnt="1"/>
      <dgm:spPr>
        <a:solidFill>
          <a:srgbClr val="D0EBF2"/>
        </a:solidFill>
      </dgm:spPr>
    </dgm:pt>
    <dgm:pt modelId="{75AE1CE9-F5A2-4655-B583-FECBF979DF3D}" type="pres">
      <dgm:prSet presAssocID="{EF6F96B0-0E69-47A4-B58F-AFD0B46814BB}" presName="linearProcess" presStyleCnt="0"/>
      <dgm:spPr/>
    </dgm:pt>
    <dgm:pt modelId="{5C5D9773-FC04-4C9E-8F94-D5E3D066C1BA}" type="pres">
      <dgm:prSet presAssocID="{5095A349-D1E7-4155-8B07-F7314693EE65}" presName="textNode" presStyleLbl="node1" presStyleIdx="0" presStyleCnt="4" custLinFactNeighborX="-14826">
        <dgm:presLayoutVars>
          <dgm:bulletEnabled val="1"/>
        </dgm:presLayoutVars>
      </dgm:prSet>
      <dgm:spPr/>
    </dgm:pt>
    <dgm:pt modelId="{8B82C68B-B4EC-40C8-8458-5566DB7EFFF8}" type="pres">
      <dgm:prSet presAssocID="{FADA766F-83A6-4B62-80C3-66A800A9B310}" presName="sibTrans" presStyleCnt="0"/>
      <dgm:spPr/>
    </dgm:pt>
    <dgm:pt modelId="{0E38611D-865E-4E82-B381-482D9CEAD181}" type="pres">
      <dgm:prSet presAssocID="{19190C8B-100C-4EFD-B51F-710D8C32A88F}" presName="textNode" presStyleLbl="node1" presStyleIdx="1" presStyleCnt="4" custScaleX="61834" custLinFactNeighborX="-13122" custLinFactNeighborY="736">
        <dgm:presLayoutVars>
          <dgm:bulletEnabled val="1"/>
        </dgm:presLayoutVars>
      </dgm:prSet>
      <dgm:spPr/>
    </dgm:pt>
    <dgm:pt modelId="{AA5376C6-0DD4-418D-831F-2346B6DE0E3A}" type="pres">
      <dgm:prSet presAssocID="{A8E0A715-8C0D-45A5-8ADB-8D64C15D4731}" presName="sibTrans" presStyleCnt="0"/>
      <dgm:spPr/>
    </dgm:pt>
    <dgm:pt modelId="{BD3095E2-375C-4C11-AD88-42764BA8AA4C}" type="pres">
      <dgm:prSet presAssocID="{C7D377F0-C938-4772-9C8A-1C6A7054C481}" presName="textNode" presStyleLbl="node1" presStyleIdx="2" presStyleCnt="4">
        <dgm:presLayoutVars>
          <dgm:bulletEnabled val="1"/>
        </dgm:presLayoutVars>
      </dgm:prSet>
      <dgm:spPr/>
    </dgm:pt>
    <dgm:pt modelId="{167BBAA2-F70F-44A0-87B5-DC0C22A46E53}" type="pres">
      <dgm:prSet presAssocID="{041776A8-9214-4FB6-B812-C57D8572F9B0}" presName="sibTrans" presStyleCnt="0"/>
      <dgm:spPr/>
    </dgm:pt>
    <dgm:pt modelId="{41011675-63F1-43C1-B0B4-AE28DBEAB14A}" type="pres">
      <dgm:prSet presAssocID="{1F528436-EDDA-44E7-8442-F4ED7E6E2190}" presName="textNode" presStyleLbl="node1" presStyleIdx="3" presStyleCnt="4" custScaleX="74021" custLinFactNeighborX="-5392" custLinFactNeighborY="2578">
        <dgm:presLayoutVars>
          <dgm:bulletEnabled val="1"/>
        </dgm:presLayoutVars>
      </dgm:prSet>
      <dgm:spPr/>
    </dgm:pt>
  </dgm:ptLst>
  <dgm:cxnLst>
    <dgm:cxn modelId="{3AEEB515-B9B2-4213-91F9-F479C9F7C189}" type="presOf" srcId="{C7D377F0-C938-4772-9C8A-1C6A7054C481}" destId="{BD3095E2-375C-4C11-AD88-42764BA8AA4C}" srcOrd="0" destOrd="0" presId="urn:microsoft.com/office/officeart/2005/8/layout/hProcess9"/>
    <dgm:cxn modelId="{294A4D33-2167-4EBE-9CC1-053C34A3AF18}" type="presOf" srcId="{EF6F96B0-0E69-47A4-B58F-AFD0B46814BB}" destId="{FE4C14EE-3991-45A3-AA6C-EDEFDC7EA2DC}" srcOrd="0" destOrd="0" presId="urn:microsoft.com/office/officeart/2005/8/layout/hProcess9"/>
    <dgm:cxn modelId="{8BD5255C-1613-4972-8075-D703DFC360AB}" type="presOf" srcId="{1F528436-EDDA-44E7-8442-F4ED7E6E2190}" destId="{41011675-63F1-43C1-B0B4-AE28DBEAB14A}" srcOrd="0" destOrd="0" presId="urn:microsoft.com/office/officeart/2005/8/layout/hProcess9"/>
    <dgm:cxn modelId="{05D84169-638D-4EF0-B294-9719F2BAEF26}" type="presOf" srcId="{5095A349-D1E7-4155-8B07-F7314693EE65}" destId="{5C5D9773-FC04-4C9E-8F94-D5E3D066C1BA}" srcOrd="0" destOrd="0" presId="urn:microsoft.com/office/officeart/2005/8/layout/hProcess9"/>
    <dgm:cxn modelId="{1B341C8A-40C8-4E16-A31A-F0B181FCF302}" srcId="{EF6F96B0-0E69-47A4-B58F-AFD0B46814BB}" destId="{C7D377F0-C938-4772-9C8A-1C6A7054C481}" srcOrd="2" destOrd="0" parTransId="{AFF9C37E-1FF2-4D44-B85F-C7580C065422}" sibTransId="{041776A8-9214-4FB6-B812-C57D8572F9B0}"/>
    <dgm:cxn modelId="{70892C8E-9901-459C-83DE-78A28425930B}" type="presOf" srcId="{19190C8B-100C-4EFD-B51F-710D8C32A88F}" destId="{0E38611D-865E-4E82-B381-482D9CEAD181}" srcOrd="0" destOrd="0" presId="urn:microsoft.com/office/officeart/2005/8/layout/hProcess9"/>
    <dgm:cxn modelId="{2D06D08F-D8C0-45F4-9459-25D1C172EA59}" srcId="{EF6F96B0-0E69-47A4-B58F-AFD0B46814BB}" destId="{19190C8B-100C-4EFD-B51F-710D8C32A88F}" srcOrd="1" destOrd="0" parTransId="{DAEF2F9A-9E62-402C-A6FB-61944649381A}" sibTransId="{A8E0A715-8C0D-45A5-8ADB-8D64C15D4731}"/>
    <dgm:cxn modelId="{8E672090-571B-46FD-A219-6598ECC28383}" srcId="{EF6F96B0-0E69-47A4-B58F-AFD0B46814BB}" destId="{1F528436-EDDA-44E7-8442-F4ED7E6E2190}" srcOrd="3" destOrd="0" parTransId="{7D0D2B64-E3A0-4DA5-A0E8-0537496EC21A}" sibTransId="{4BDA23B6-7D47-4743-94F7-856CEEF1E414}"/>
    <dgm:cxn modelId="{8A0438F9-C232-4065-87F5-2C5FB4F5FE43}" srcId="{EF6F96B0-0E69-47A4-B58F-AFD0B46814BB}" destId="{5095A349-D1E7-4155-8B07-F7314693EE65}" srcOrd="0" destOrd="0" parTransId="{B3D79CE8-5F83-4010-BF38-336716FAF718}" sibTransId="{FADA766F-83A6-4B62-80C3-66A800A9B310}"/>
    <dgm:cxn modelId="{71C620FD-2C9D-4974-BEE9-8C4E6A62F25C}" type="presParOf" srcId="{FE4C14EE-3991-45A3-AA6C-EDEFDC7EA2DC}" destId="{7266E74D-C43E-4A7B-8C62-EFA10BD07647}" srcOrd="0" destOrd="0" presId="urn:microsoft.com/office/officeart/2005/8/layout/hProcess9"/>
    <dgm:cxn modelId="{179C7B84-6977-4BC2-B477-40F4C7A2BF71}" type="presParOf" srcId="{FE4C14EE-3991-45A3-AA6C-EDEFDC7EA2DC}" destId="{75AE1CE9-F5A2-4655-B583-FECBF979DF3D}" srcOrd="1" destOrd="0" presId="urn:microsoft.com/office/officeart/2005/8/layout/hProcess9"/>
    <dgm:cxn modelId="{33F12D0D-13DF-4EC9-974F-D40B98C3754D}" type="presParOf" srcId="{75AE1CE9-F5A2-4655-B583-FECBF979DF3D}" destId="{5C5D9773-FC04-4C9E-8F94-D5E3D066C1BA}" srcOrd="0" destOrd="0" presId="urn:microsoft.com/office/officeart/2005/8/layout/hProcess9"/>
    <dgm:cxn modelId="{96936745-A354-47EC-966A-6026B8BA8638}" type="presParOf" srcId="{75AE1CE9-F5A2-4655-B583-FECBF979DF3D}" destId="{8B82C68B-B4EC-40C8-8458-5566DB7EFFF8}" srcOrd="1" destOrd="0" presId="urn:microsoft.com/office/officeart/2005/8/layout/hProcess9"/>
    <dgm:cxn modelId="{C997D50E-600D-4D34-937E-73479AEBDB97}" type="presParOf" srcId="{75AE1CE9-F5A2-4655-B583-FECBF979DF3D}" destId="{0E38611D-865E-4E82-B381-482D9CEAD181}" srcOrd="2" destOrd="0" presId="urn:microsoft.com/office/officeart/2005/8/layout/hProcess9"/>
    <dgm:cxn modelId="{0D45443D-799D-4D0D-84FE-BB8CE217D14D}" type="presParOf" srcId="{75AE1CE9-F5A2-4655-B583-FECBF979DF3D}" destId="{AA5376C6-0DD4-418D-831F-2346B6DE0E3A}" srcOrd="3" destOrd="0" presId="urn:microsoft.com/office/officeart/2005/8/layout/hProcess9"/>
    <dgm:cxn modelId="{0B28FC72-0FF0-4D63-AC5F-BD261C65053C}" type="presParOf" srcId="{75AE1CE9-F5A2-4655-B583-FECBF979DF3D}" destId="{BD3095E2-375C-4C11-AD88-42764BA8AA4C}" srcOrd="4" destOrd="0" presId="urn:microsoft.com/office/officeart/2005/8/layout/hProcess9"/>
    <dgm:cxn modelId="{0F1CA347-C88B-4395-94D5-DEB21AEE7481}" type="presParOf" srcId="{75AE1CE9-F5A2-4655-B583-FECBF979DF3D}" destId="{167BBAA2-F70F-44A0-87B5-DC0C22A46E53}" srcOrd="5" destOrd="0" presId="urn:microsoft.com/office/officeart/2005/8/layout/hProcess9"/>
    <dgm:cxn modelId="{178CCF2A-C4CD-4029-81D3-324CF60F5EF7}" type="presParOf" srcId="{75AE1CE9-F5A2-4655-B583-FECBF979DF3D}" destId="{41011675-63F1-43C1-B0B4-AE28DBEAB14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11E0F3D-8EBF-4E2C-ABB5-819C586B1BD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5D6D401-7C14-4104-A005-42FB02DBBA7A}">
      <dgm:prSet custT="1"/>
      <dgm:spPr>
        <a:solidFill>
          <a:srgbClr val="5BBBD5"/>
        </a:solidFill>
      </dgm:spPr>
      <dgm:t>
        <a:bodyPr/>
        <a:lstStyle/>
        <a:p>
          <a:pPr rtl="0"/>
          <a:r>
            <a:rPr lang="en-US" sz="2800" b="0" i="0" dirty="0">
              <a:solidFill>
                <a:schemeClr val="tx1"/>
              </a:solidFill>
              <a:latin typeface="Open Sans" charset="0"/>
              <a:ea typeface="Open Sans" charset="0"/>
              <a:cs typeface="Open Sans" charset="0"/>
            </a:rPr>
            <a:t>Challenges</a:t>
          </a:r>
        </a:p>
      </dgm:t>
    </dgm:pt>
    <dgm:pt modelId="{E4173759-89BA-4277-ACD0-6D865E363665}" type="parTrans" cxnId="{FF39797F-63DA-4241-90DA-CBBC2521464E}">
      <dgm:prSet/>
      <dgm:spPr/>
      <dgm:t>
        <a:bodyPr/>
        <a:lstStyle/>
        <a:p>
          <a:endParaRPr lang="en-US"/>
        </a:p>
      </dgm:t>
    </dgm:pt>
    <dgm:pt modelId="{E18CF349-7994-4162-BF05-CE4E789FE9BC}" type="sibTrans" cxnId="{FF39797F-63DA-4241-90DA-CBBC2521464E}">
      <dgm:prSet/>
      <dgm:spPr/>
      <dgm:t>
        <a:bodyPr/>
        <a:lstStyle/>
        <a:p>
          <a:endParaRPr lang="en-US"/>
        </a:p>
      </dgm:t>
    </dgm:pt>
    <dgm:pt modelId="{60D3D35F-4B03-4C06-94EA-98E80CEF715B}">
      <dgm:prSet custT="1"/>
      <dgm:spPr>
        <a:noFill/>
      </dgm:spPr>
      <dgm:t>
        <a:bodyPr/>
        <a:lstStyle/>
        <a:p>
          <a:pPr rtl="0"/>
          <a:r>
            <a:rPr lang="en-US" altLang="en-US" sz="2800" dirty="0">
              <a:latin typeface="Open Sans Light"/>
              <a:ea typeface="Open Sans Light"/>
              <a:cs typeface="Open Sans Light"/>
            </a:rPr>
            <a:t>Poor performance</a:t>
          </a:r>
          <a:endParaRPr lang="en-US" sz="2800" dirty="0">
            <a:latin typeface="Open Sans Light"/>
          </a:endParaRPr>
        </a:p>
      </dgm:t>
    </dgm:pt>
    <dgm:pt modelId="{9DFD3DD0-8F56-48A6-88C0-18F5070B2801}" type="parTrans" cxnId="{32EC83AE-8B1A-47E5-94C4-C27E992C0452}">
      <dgm:prSet/>
      <dgm:spPr/>
      <dgm:t>
        <a:bodyPr/>
        <a:lstStyle/>
        <a:p>
          <a:endParaRPr lang="en-US"/>
        </a:p>
      </dgm:t>
    </dgm:pt>
    <dgm:pt modelId="{C47E3B26-B61E-4E84-AA59-6C0421D569A6}" type="sibTrans" cxnId="{32EC83AE-8B1A-47E5-94C4-C27E992C0452}">
      <dgm:prSet/>
      <dgm:spPr/>
      <dgm:t>
        <a:bodyPr/>
        <a:lstStyle/>
        <a:p>
          <a:endParaRPr lang="en-US"/>
        </a:p>
      </dgm:t>
    </dgm:pt>
    <dgm:pt modelId="{6C54CFC6-3825-4F79-AA03-BB2FAD964EF5}">
      <dgm:prSet custT="1"/>
      <dgm:spPr>
        <a:solidFill>
          <a:srgbClr val="5DCBD7"/>
        </a:solidFill>
      </dgm:spPr>
      <dgm:t>
        <a:bodyPr/>
        <a:lstStyle/>
        <a:p>
          <a:pPr rtl="0"/>
          <a:r>
            <a:rPr lang="en-US" sz="2800" b="0" i="0" dirty="0">
              <a:solidFill>
                <a:schemeClr val="tx1"/>
              </a:solidFill>
              <a:latin typeface="Open Sans" charset="0"/>
              <a:ea typeface="Open Sans" charset="0"/>
              <a:cs typeface="Open Sans" charset="0"/>
            </a:rPr>
            <a:t>Intervention Strategies</a:t>
          </a:r>
        </a:p>
      </dgm:t>
    </dgm:pt>
    <dgm:pt modelId="{56A70511-B6D5-4ACB-BF4E-CB4B89653860}" type="parTrans" cxnId="{BB90AEB7-654D-4909-8B44-6989E93F9B37}">
      <dgm:prSet/>
      <dgm:spPr/>
      <dgm:t>
        <a:bodyPr/>
        <a:lstStyle/>
        <a:p>
          <a:endParaRPr lang="en-US"/>
        </a:p>
      </dgm:t>
    </dgm:pt>
    <dgm:pt modelId="{20DFF5F3-5B18-4FD6-8DC0-BBF96FB0E0FE}" type="sibTrans" cxnId="{BB90AEB7-654D-4909-8B44-6989E93F9B37}">
      <dgm:prSet/>
      <dgm:spPr/>
      <dgm:t>
        <a:bodyPr/>
        <a:lstStyle/>
        <a:p>
          <a:endParaRPr lang="en-US"/>
        </a:p>
      </dgm:t>
    </dgm:pt>
    <dgm:pt modelId="{630E3149-F32C-4741-92B3-40014D9F00F1}">
      <dgm:prSet custT="1"/>
      <dgm:spPr/>
      <dgm:t>
        <a:bodyPr/>
        <a:lstStyle/>
        <a:p>
          <a:r>
            <a:rPr lang="en-US" altLang="en-US" sz="2800" dirty="0">
              <a:latin typeface="Open Sans Light"/>
              <a:ea typeface="Open Sans Light"/>
              <a:cs typeface="Open Sans Light"/>
            </a:rPr>
            <a:t>Training doesn’t produce results</a:t>
          </a:r>
        </a:p>
      </dgm:t>
    </dgm:pt>
    <dgm:pt modelId="{B0DE42AB-A9B2-450B-9A29-5E3712848518}" type="parTrans" cxnId="{534B9E41-31F2-4615-A8A7-83772D09CDCD}">
      <dgm:prSet/>
      <dgm:spPr/>
      <dgm:t>
        <a:bodyPr/>
        <a:lstStyle/>
        <a:p>
          <a:endParaRPr lang="en-US"/>
        </a:p>
      </dgm:t>
    </dgm:pt>
    <dgm:pt modelId="{32731795-DD37-48B9-9D8D-2DD1D16C17E4}" type="sibTrans" cxnId="{534B9E41-31F2-4615-A8A7-83772D09CDCD}">
      <dgm:prSet/>
      <dgm:spPr/>
      <dgm:t>
        <a:bodyPr/>
        <a:lstStyle/>
        <a:p>
          <a:endParaRPr lang="en-US"/>
        </a:p>
      </dgm:t>
    </dgm:pt>
    <dgm:pt modelId="{3AD9ED04-A2DD-46AD-945C-3A85E8F580C6}">
      <dgm:prSet custT="1"/>
      <dgm:spPr/>
      <dgm:t>
        <a:bodyPr/>
        <a:lstStyle/>
        <a:p>
          <a:pPr rtl="0"/>
          <a:r>
            <a:rPr kumimoji="0" lang="en-US" sz="2800" b="0" i="0" u="none" strike="noStrike" cap="none" spc="0" normalizeH="0" baseline="0" noProof="0" dirty="0">
              <a:ln>
                <a:noFill/>
              </a:ln>
              <a:solidFill>
                <a:prstClr val="black"/>
              </a:solidFill>
              <a:effectLst/>
              <a:uLnTx/>
              <a:uFillTx/>
              <a:latin typeface="Open Sans Light" panose="020B0306030504020204"/>
              <a:ea typeface="Open Sans" panose="020B0606030504020204" pitchFamily="34" charset="0"/>
              <a:cs typeface="Open Sans" panose="020B0606030504020204" pitchFamily="34" charset="0"/>
            </a:rPr>
            <a:t>Review &amp; Update Job Descriptions</a:t>
          </a:r>
        </a:p>
      </dgm:t>
    </dgm:pt>
    <dgm:pt modelId="{6CFAFC01-0710-4037-9812-BA444B5F9F5B}" type="parTrans" cxnId="{AF176DF4-D807-4548-9D79-75C23FE86DC3}">
      <dgm:prSet/>
      <dgm:spPr/>
      <dgm:t>
        <a:bodyPr/>
        <a:lstStyle/>
        <a:p>
          <a:endParaRPr lang="en-US"/>
        </a:p>
      </dgm:t>
    </dgm:pt>
    <dgm:pt modelId="{373BDAFC-6545-4164-A34D-D9C8D9C24DE5}" type="sibTrans" cxnId="{AF176DF4-D807-4548-9D79-75C23FE86DC3}">
      <dgm:prSet/>
      <dgm:spPr/>
      <dgm:t>
        <a:bodyPr/>
        <a:lstStyle/>
        <a:p>
          <a:endParaRPr lang="en-US"/>
        </a:p>
      </dgm:t>
    </dgm:pt>
    <dgm:pt modelId="{7108E05B-63F0-459F-BDA9-6309F6C3256F}">
      <dgm:prSet custT="1"/>
      <dgm:spPr>
        <a:noFill/>
      </dgm:spPr>
      <dgm:t>
        <a:bodyPr/>
        <a:lstStyle/>
        <a:p>
          <a:pPr rtl="0"/>
          <a:r>
            <a:rPr kumimoji="0" lang="en-US" sz="2800" b="0" i="0" u="none" strike="noStrike" cap="none" spc="0" normalizeH="0" baseline="0" noProof="0" dirty="0">
              <a:ln>
                <a:noFill/>
              </a:ln>
              <a:solidFill>
                <a:prstClr val="black"/>
              </a:solidFill>
              <a:effectLst/>
              <a:uLnTx/>
              <a:uFillTx/>
              <a:latin typeface="Open Sans Light" panose="020B0306030504020204"/>
              <a:ea typeface="Open Sans" panose="020B0606030504020204" pitchFamily="34" charset="0"/>
              <a:cs typeface="Open Sans" panose="020B0606030504020204" pitchFamily="34" charset="0"/>
            </a:rPr>
            <a:t>Effective orientation</a:t>
          </a:r>
          <a:endParaRPr lang="en-US" sz="2800" b="0" dirty="0">
            <a:latin typeface="Open Sans Light" panose="020B0306030504020204"/>
            <a:ea typeface="Open Sans" charset="0"/>
            <a:cs typeface="Open Sans" charset="0"/>
          </a:endParaRPr>
        </a:p>
      </dgm:t>
    </dgm:pt>
    <dgm:pt modelId="{E5184EBB-3846-45AE-9A7C-B50ED0262AD0}" type="parTrans" cxnId="{630DC64A-CAE4-4B77-815F-BFF23ACE16ED}">
      <dgm:prSet/>
      <dgm:spPr/>
      <dgm:t>
        <a:bodyPr/>
        <a:lstStyle/>
        <a:p>
          <a:endParaRPr lang="en-US"/>
        </a:p>
      </dgm:t>
    </dgm:pt>
    <dgm:pt modelId="{B0B8C05E-4D02-4F96-B40A-408EBC8AFBEA}" type="sibTrans" cxnId="{630DC64A-CAE4-4B77-815F-BFF23ACE16ED}">
      <dgm:prSet/>
      <dgm:spPr/>
      <dgm:t>
        <a:bodyPr/>
        <a:lstStyle/>
        <a:p>
          <a:endParaRPr lang="en-US"/>
        </a:p>
      </dgm:t>
    </dgm:pt>
    <dgm:pt modelId="{8D232C29-96F8-6345-AA08-2EDE54CE350E}">
      <dgm:prSet custT="1"/>
      <dgm:spPr>
        <a:noFill/>
      </dgm:spPr>
      <dgm:t>
        <a:bodyPr/>
        <a:lstStyle/>
        <a:p>
          <a:pPr rtl="0"/>
          <a:r>
            <a:rPr kumimoji="0" lang="en-US" sz="2800" b="0" i="0" u="none" strike="noStrike" cap="none" spc="0" normalizeH="0" baseline="0" noProof="0" dirty="0">
              <a:ln>
                <a:noFill/>
              </a:ln>
              <a:solidFill>
                <a:prstClr val="black"/>
              </a:solidFill>
              <a:effectLst/>
              <a:uLnTx/>
              <a:uFillTx/>
              <a:latin typeface="Open Sans Light" panose="020B0306030504020204"/>
              <a:ea typeface="Open Sans" panose="020B0606030504020204" pitchFamily="34" charset="0"/>
              <a:cs typeface="Open Sans" panose="020B0606030504020204" pitchFamily="34" charset="0"/>
            </a:rPr>
            <a:t>Improve co-worker support for new hires</a:t>
          </a:r>
          <a:endParaRPr lang="en-US" sz="2800" dirty="0">
            <a:latin typeface="Open Sans Light" panose="020B0306030504020204"/>
          </a:endParaRPr>
        </a:p>
      </dgm:t>
    </dgm:pt>
    <dgm:pt modelId="{E276E755-4F16-8143-B233-1F0512C17B3B}" type="parTrans" cxnId="{765600A9-983F-4241-99AF-BF74B8DEEEBA}">
      <dgm:prSet/>
      <dgm:spPr/>
      <dgm:t>
        <a:bodyPr/>
        <a:lstStyle/>
        <a:p>
          <a:endParaRPr lang="en-US"/>
        </a:p>
      </dgm:t>
    </dgm:pt>
    <dgm:pt modelId="{FF634249-1517-5A4F-8E52-52F86D509691}" type="sibTrans" cxnId="{765600A9-983F-4241-99AF-BF74B8DEEEBA}">
      <dgm:prSet/>
      <dgm:spPr/>
      <dgm:t>
        <a:bodyPr/>
        <a:lstStyle/>
        <a:p>
          <a:endParaRPr lang="en-US"/>
        </a:p>
      </dgm:t>
    </dgm:pt>
    <dgm:pt modelId="{3C1C9E2A-518D-4343-B01F-BD01E0528F86}">
      <dgm:prSet custT="1"/>
      <dgm:spPr>
        <a:noFill/>
      </dgm:spPr>
      <dgm:t>
        <a:bodyPr/>
        <a:lstStyle/>
        <a:p>
          <a:pPr rtl="0"/>
          <a:r>
            <a:rPr lang="en-US" sz="2800" dirty="0">
              <a:latin typeface="Open Sans Light" panose="020B0306030504020204"/>
            </a:rPr>
            <a:t>New staff unsure of job roles &amp; functions</a:t>
          </a:r>
        </a:p>
      </dgm:t>
    </dgm:pt>
    <dgm:pt modelId="{BCCB3EA9-80AF-491B-9811-B70D8BE55C8C}" type="parTrans" cxnId="{A96B5EE2-2E3E-4BEF-BA19-36AE1C6B7CB8}">
      <dgm:prSet/>
      <dgm:spPr/>
      <dgm:t>
        <a:bodyPr/>
        <a:lstStyle/>
        <a:p>
          <a:endParaRPr lang="en-US"/>
        </a:p>
      </dgm:t>
    </dgm:pt>
    <dgm:pt modelId="{AD8B4B4F-B1BB-4463-AC87-956A0BF5F4B9}" type="sibTrans" cxnId="{A96B5EE2-2E3E-4BEF-BA19-36AE1C6B7CB8}">
      <dgm:prSet/>
      <dgm:spPr/>
      <dgm:t>
        <a:bodyPr/>
        <a:lstStyle/>
        <a:p>
          <a:endParaRPr lang="en-US"/>
        </a:p>
      </dgm:t>
    </dgm:pt>
    <dgm:pt modelId="{FD440513-C02C-4E1A-B3D7-12DE596AF95C}">
      <dgm:prSet custT="1"/>
      <dgm:spPr>
        <a:noFill/>
      </dgm:spPr>
      <dgm:t>
        <a:bodyPr/>
        <a:lstStyle/>
        <a:p>
          <a:pPr rtl="0"/>
          <a:r>
            <a:rPr lang="en-US" sz="2800" dirty="0">
              <a:latin typeface="Open Sans Light" panose="020B0306030504020204"/>
            </a:rPr>
            <a:t>Performance evaluations</a:t>
          </a:r>
        </a:p>
      </dgm:t>
    </dgm:pt>
    <dgm:pt modelId="{3B52C774-3E60-4A40-88F6-B23E4DA4C7BB}" type="parTrans" cxnId="{CA772A86-47CE-4D0C-9F84-0ECF88F93740}">
      <dgm:prSet/>
      <dgm:spPr/>
      <dgm:t>
        <a:bodyPr/>
        <a:lstStyle/>
        <a:p>
          <a:endParaRPr lang="en-US"/>
        </a:p>
      </dgm:t>
    </dgm:pt>
    <dgm:pt modelId="{9CC711E3-4ED4-4E0E-8FDB-BB5B3B58C7A7}" type="sibTrans" cxnId="{CA772A86-47CE-4D0C-9F84-0ECF88F93740}">
      <dgm:prSet/>
      <dgm:spPr/>
      <dgm:t>
        <a:bodyPr/>
        <a:lstStyle/>
        <a:p>
          <a:endParaRPr lang="en-US"/>
        </a:p>
      </dgm:t>
    </dgm:pt>
    <dgm:pt modelId="{0165A2CC-080E-415C-A2BE-58904DEB5CBA}">
      <dgm:prSet custT="1"/>
      <dgm:spPr>
        <a:noFill/>
      </dgm:spPr>
      <dgm:t>
        <a:bodyPr/>
        <a:lstStyle/>
        <a:p>
          <a:pPr rtl="0"/>
          <a:r>
            <a:rPr lang="en-US" sz="2800" dirty="0">
              <a:latin typeface="Open Sans Light" panose="020B0306030504020204"/>
            </a:rPr>
            <a:t>Supervisor Training &amp; Mentoring</a:t>
          </a:r>
        </a:p>
      </dgm:t>
    </dgm:pt>
    <dgm:pt modelId="{ADC1EF60-88B5-4218-A50A-E7B0E98F1E08}" type="parTrans" cxnId="{7A1407F6-9064-4D41-8B7E-ADA78E63A204}">
      <dgm:prSet/>
      <dgm:spPr/>
      <dgm:t>
        <a:bodyPr/>
        <a:lstStyle/>
        <a:p>
          <a:endParaRPr lang="en-US"/>
        </a:p>
      </dgm:t>
    </dgm:pt>
    <dgm:pt modelId="{40C6A744-A4CC-4205-B55E-6DAC2F184479}" type="sibTrans" cxnId="{7A1407F6-9064-4D41-8B7E-ADA78E63A204}">
      <dgm:prSet/>
      <dgm:spPr/>
      <dgm:t>
        <a:bodyPr/>
        <a:lstStyle/>
        <a:p>
          <a:endParaRPr lang="en-US"/>
        </a:p>
      </dgm:t>
    </dgm:pt>
    <dgm:pt modelId="{CADF4DFC-C777-4B84-AFA0-D55CEADBA621}">
      <dgm:prSet custT="1"/>
      <dgm:spPr>
        <a:noFill/>
      </dgm:spPr>
      <dgm:t>
        <a:bodyPr/>
        <a:lstStyle/>
        <a:p>
          <a:pPr rtl="0"/>
          <a:r>
            <a:rPr kumimoji="0" lang="en-US" sz="2800" b="0" i="0" u="none" strike="noStrike" cap="none" spc="0" normalizeH="0" baseline="0" noProof="0" dirty="0">
              <a:ln>
                <a:noFill/>
              </a:ln>
              <a:solidFill>
                <a:prstClr val="black"/>
              </a:solidFill>
              <a:effectLst/>
              <a:uLnTx/>
              <a:uFillTx/>
              <a:latin typeface="Open Sans Light" panose="020B0306030504020204"/>
              <a:ea typeface="Open Sans" panose="020B0606030504020204" pitchFamily="34" charset="0"/>
              <a:cs typeface="Open Sans" panose="020B0606030504020204" pitchFamily="34" charset="0"/>
            </a:rPr>
            <a:t>Competency-based training</a:t>
          </a:r>
          <a:endParaRPr lang="en-US" sz="2800" dirty="0">
            <a:latin typeface="Open Sans Light" panose="020B0306030504020204"/>
          </a:endParaRPr>
        </a:p>
      </dgm:t>
    </dgm:pt>
    <dgm:pt modelId="{2F4B5D68-455F-45C2-9C82-33BCDD521B63}" type="parTrans" cxnId="{ED66B17E-F3D4-479E-B9A3-41A4D83B5FBB}">
      <dgm:prSet/>
      <dgm:spPr/>
      <dgm:t>
        <a:bodyPr/>
        <a:lstStyle/>
        <a:p>
          <a:endParaRPr lang="en-US"/>
        </a:p>
      </dgm:t>
    </dgm:pt>
    <dgm:pt modelId="{8FA5E8C8-1803-4FB3-A4F5-53F37632E106}" type="sibTrans" cxnId="{ED66B17E-F3D4-479E-B9A3-41A4D83B5FBB}">
      <dgm:prSet/>
      <dgm:spPr/>
      <dgm:t>
        <a:bodyPr/>
        <a:lstStyle/>
        <a:p>
          <a:endParaRPr lang="en-US"/>
        </a:p>
      </dgm:t>
    </dgm:pt>
    <dgm:pt modelId="{BA4566A2-F74B-45FE-BBAC-526E52CA9E2B}">
      <dgm:prSet custT="1"/>
      <dgm:spPr/>
      <dgm:t>
        <a:bodyPr/>
        <a:lstStyle/>
        <a:p>
          <a:r>
            <a:rPr lang="en-US" altLang="en-US" sz="2800" dirty="0">
              <a:latin typeface="Open Sans Light"/>
              <a:ea typeface="Open Sans Light"/>
              <a:cs typeface="Open Sans Light"/>
            </a:rPr>
            <a:t>Supervisors overwhelmed</a:t>
          </a:r>
        </a:p>
      </dgm:t>
    </dgm:pt>
    <dgm:pt modelId="{B3C9773A-B7D0-401B-9FBF-DDC32586E6BA}" type="parTrans" cxnId="{4E9E4CB7-7EC1-40D1-8389-649B96531D9F}">
      <dgm:prSet/>
      <dgm:spPr/>
      <dgm:t>
        <a:bodyPr/>
        <a:lstStyle/>
        <a:p>
          <a:endParaRPr lang="en-US"/>
        </a:p>
      </dgm:t>
    </dgm:pt>
    <dgm:pt modelId="{52F9ED65-BE6A-4715-B57B-23AA008C6B44}" type="sibTrans" cxnId="{4E9E4CB7-7EC1-40D1-8389-649B96531D9F}">
      <dgm:prSet/>
      <dgm:spPr/>
      <dgm:t>
        <a:bodyPr/>
        <a:lstStyle/>
        <a:p>
          <a:endParaRPr lang="en-US"/>
        </a:p>
      </dgm:t>
    </dgm:pt>
    <dgm:pt modelId="{5AF9A38C-CA7E-4A52-94FD-04BC19D7FB60}" type="pres">
      <dgm:prSet presAssocID="{511E0F3D-8EBF-4E2C-ABB5-819C586B1BD7}" presName="Name0" presStyleCnt="0">
        <dgm:presLayoutVars>
          <dgm:dir/>
          <dgm:animLvl val="lvl"/>
          <dgm:resizeHandles val="exact"/>
        </dgm:presLayoutVars>
      </dgm:prSet>
      <dgm:spPr/>
    </dgm:pt>
    <dgm:pt modelId="{78742C97-50E2-40D4-ACFA-2D1FA2B50A1F}" type="pres">
      <dgm:prSet presAssocID="{F5D6D401-7C14-4104-A005-42FB02DBBA7A}" presName="composite" presStyleCnt="0"/>
      <dgm:spPr/>
    </dgm:pt>
    <dgm:pt modelId="{5873918F-E669-4352-A508-41E02D0EEB97}" type="pres">
      <dgm:prSet presAssocID="{F5D6D401-7C14-4104-A005-42FB02DBBA7A}" presName="parTx" presStyleLbl="alignNode1" presStyleIdx="0" presStyleCnt="2">
        <dgm:presLayoutVars>
          <dgm:chMax val="0"/>
          <dgm:chPref val="0"/>
          <dgm:bulletEnabled val="1"/>
        </dgm:presLayoutVars>
      </dgm:prSet>
      <dgm:spPr/>
    </dgm:pt>
    <dgm:pt modelId="{C89DDAB9-F468-442E-950F-8E45D9B796C2}" type="pres">
      <dgm:prSet presAssocID="{F5D6D401-7C14-4104-A005-42FB02DBBA7A}" presName="desTx" presStyleLbl="alignAccFollowNode1" presStyleIdx="0" presStyleCnt="2">
        <dgm:presLayoutVars>
          <dgm:bulletEnabled val="1"/>
        </dgm:presLayoutVars>
      </dgm:prSet>
      <dgm:spPr/>
    </dgm:pt>
    <dgm:pt modelId="{72C12AA1-B8BB-4AD8-A052-35119B79EF48}" type="pres">
      <dgm:prSet presAssocID="{E18CF349-7994-4162-BF05-CE4E789FE9BC}" presName="space" presStyleCnt="0"/>
      <dgm:spPr/>
    </dgm:pt>
    <dgm:pt modelId="{6270D6DA-0ED2-4E42-BE1E-EE9C6114A8F5}" type="pres">
      <dgm:prSet presAssocID="{6C54CFC6-3825-4F79-AA03-BB2FAD964EF5}" presName="composite" presStyleCnt="0"/>
      <dgm:spPr/>
    </dgm:pt>
    <dgm:pt modelId="{B05FB819-2036-4647-9E97-F37413ACBBA6}" type="pres">
      <dgm:prSet presAssocID="{6C54CFC6-3825-4F79-AA03-BB2FAD964EF5}" presName="parTx" presStyleLbl="alignNode1" presStyleIdx="1" presStyleCnt="2">
        <dgm:presLayoutVars>
          <dgm:chMax val="0"/>
          <dgm:chPref val="0"/>
          <dgm:bulletEnabled val="1"/>
        </dgm:presLayoutVars>
      </dgm:prSet>
      <dgm:spPr/>
    </dgm:pt>
    <dgm:pt modelId="{6A9089C6-538B-46DD-8BB2-578336C5586E}" type="pres">
      <dgm:prSet presAssocID="{6C54CFC6-3825-4F79-AA03-BB2FAD964EF5}" presName="desTx" presStyleLbl="alignAccFollowNode1" presStyleIdx="1" presStyleCnt="2">
        <dgm:presLayoutVars>
          <dgm:bulletEnabled val="1"/>
        </dgm:presLayoutVars>
      </dgm:prSet>
      <dgm:spPr/>
    </dgm:pt>
  </dgm:ptLst>
  <dgm:cxnLst>
    <dgm:cxn modelId="{FA917D3D-BE44-41C8-B7E8-C3673E25355C}" type="presOf" srcId="{3AD9ED04-A2DD-46AD-945C-3A85E8F580C6}" destId="{6A9089C6-538B-46DD-8BB2-578336C5586E}" srcOrd="0" destOrd="5" presId="urn:microsoft.com/office/officeart/2005/8/layout/hList1"/>
    <dgm:cxn modelId="{5DC8A73F-269E-4104-8387-E996ECCA242B}" type="presOf" srcId="{0165A2CC-080E-415C-A2BE-58904DEB5CBA}" destId="{6A9089C6-538B-46DD-8BB2-578336C5586E}" srcOrd="0" destOrd="3" presId="urn:microsoft.com/office/officeart/2005/8/layout/hList1"/>
    <dgm:cxn modelId="{534B9E41-31F2-4615-A8A7-83772D09CDCD}" srcId="{F5D6D401-7C14-4104-A005-42FB02DBBA7A}" destId="{630E3149-F32C-4741-92B3-40014D9F00F1}" srcOrd="2" destOrd="0" parTransId="{B0DE42AB-A9B2-450B-9A29-5E3712848518}" sibTransId="{32731795-DD37-48B9-9D8D-2DD1D16C17E4}"/>
    <dgm:cxn modelId="{3500084A-86F1-48AE-936B-8D33942938A1}" type="presOf" srcId="{CADF4DFC-C777-4B84-AFA0-D55CEADBA621}" destId="{6A9089C6-538B-46DD-8BB2-578336C5586E}" srcOrd="0" destOrd="2" presId="urn:microsoft.com/office/officeart/2005/8/layout/hList1"/>
    <dgm:cxn modelId="{630DC64A-CAE4-4B77-815F-BFF23ACE16ED}" srcId="{6C54CFC6-3825-4F79-AA03-BB2FAD964EF5}" destId="{7108E05B-63F0-459F-BDA9-6309F6C3256F}" srcOrd="0" destOrd="0" parTransId="{E5184EBB-3846-45AE-9A7C-B50ED0262AD0}" sibTransId="{B0B8C05E-4D02-4F96-B40A-408EBC8AFBEA}"/>
    <dgm:cxn modelId="{9CA2F751-9D7D-47FD-99F8-0FF30A0D2F46}" type="presOf" srcId="{3C1C9E2A-518D-4343-B01F-BD01E0528F86}" destId="{C89DDAB9-F468-442E-950F-8E45D9B796C2}" srcOrd="0" destOrd="0" presId="urn:microsoft.com/office/officeart/2005/8/layout/hList1"/>
    <dgm:cxn modelId="{E6AB7653-23FC-4D1C-AAEE-6D3008C6B3C5}" type="presOf" srcId="{BA4566A2-F74B-45FE-BBAC-526E52CA9E2B}" destId="{C89DDAB9-F468-442E-950F-8E45D9B796C2}" srcOrd="0" destOrd="3" presId="urn:microsoft.com/office/officeart/2005/8/layout/hList1"/>
    <dgm:cxn modelId="{C0265079-B903-4BB4-8A4E-1A6EB484E3DF}" type="presOf" srcId="{F5D6D401-7C14-4104-A005-42FB02DBBA7A}" destId="{5873918F-E669-4352-A508-41E02D0EEB97}" srcOrd="0" destOrd="0" presId="urn:microsoft.com/office/officeart/2005/8/layout/hList1"/>
    <dgm:cxn modelId="{ED66B17E-F3D4-479E-B9A3-41A4D83B5FBB}" srcId="{6C54CFC6-3825-4F79-AA03-BB2FAD964EF5}" destId="{CADF4DFC-C777-4B84-AFA0-D55CEADBA621}" srcOrd="2" destOrd="0" parTransId="{2F4B5D68-455F-45C2-9C82-33BCDD521B63}" sibTransId="{8FA5E8C8-1803-4FB3-A4F5-53F37632E106}"/>
    <dgm:cxn modelId="{FF39797F-63DA-4241-90DA-CBBC2521464E}" srcId="{511E0F3D-8EBF-4E2C-ABB5-819C586B1BD7}" destId="{F5D6D401-7C14-4104-A005-42FB02DBBA7A}" srcOrd="0" destOrd="0" parTransId="{E4173759-89BA-4277-ACD0-6D865E363665}" sibTransId="{E18CF349-7994-4162-BF05-CE4E789FE9BC}"/>
    <dgm:cxn modelId="{CA772A86-47CE-4D0C-9F84-0ECF88F93740}" srcId="{6C54CFC6-3825-4F79-AA03-BB2FAD964EF5}" destId="{FD440513-C02C-4E1A-B3D7-12DE596AF95C}" srcOrd="4" destOrd="0" parTransId="{3B52C774-3E60-4A40-88F6-B23E4DA4C7BB}" sibTransId="{9CC711E3-4ED4-4E0E-8FDB-BB5B3B58C7A7}"/>
    <dgm:cxn modelId="{AE3E0C87-D4A5-4AEB-B78F-718E85CB176A}" type="presOf" srcId="{6C54CFC6-3825-4F79-AA03-BB2FAD964EF5}" destId="{B05FB819-2036-4647-9E97-F37413ACBBA6}" srcOrd="0" destOrd="0" presId="urn:microsoft.com/office/officeart/2005/8/layout/hList1"/>
    <dgm:cxn modelId="{3937548D-320D-437A-A2EC-53148479921F}" type="presOf" srcId="{7108E05B-63F0-459F-BDA9-6309F6C3256F}" destId="{6A9089C6-538B-46DD-8BB2-578336C5586E}" srcOrd="0" destOrd="0" presId="urn:microsoft.com/office/officeart/2005/8/layout/hList1"/>
    <dgm:cxn modelId="{8DA99999-2A38-4E1C-8635-3C724A55B95F}" type="presOf" srcId="{60D3D35F-4B03-4C06-94EA-98E80CEF715B}" destId="{C89DDAB9-F468-442E-950F-8E45D9B796C2}" srcOrd="0" destOrd="1" presId="urn:microsoft.com/office/officeart/2005/8/layout/hList1"/>
    <dgm:cxn modelId="{881C02A7-595E-4319-AF2E-A38A445C87B2}" type="presOf" srcId="{511E0F3D-8EBF-4E2C-ABB5-819C586B1BD7}" destId="{5AF9A38C-CA7E-4A52-94FD-04BC19D7FB60}" srcOrd="0" destOrd="0" presId="urn:microsoft.com/office/officeart/2005/8/layout/hList1"/>
    <dgm:cxn modelId="{765600A9-983F-4241-99AF-BF74B8DEEEBA}" srcId="{6C54CFC6-3825-4F79-AA03-BB2FAD964EF5}" destId="{8D232C29-96F8-6345-AA08-2EDE54CE350E}" srcOrd="1" destOrd="0" parTransId="{E276E755-4F16-8143-B233-1F0512C17B3B}" sibTransId="{FF634249-1517-5A4F-8E52-52F86D509691}"/>
    <dgm:cxn modelId="{32EC83AE-8B1A-47E5-94C4-C27E992C0452}" srcId="{F5D6D401-7C14-4104-A005-42FB02DBBA7A}" destId="{60D3D35F-4B03-4C06-94EA-98E80CEF715B}" srcOrd="1" destOrd="0" parTransId="{9DFD3DD0-8F56-48A6-88C0-18F5070B2801}" sibTransId="{C47E3B26-B61E-4E84-AA59-6C0421D569A6}"/>
    <dgm:cxn modelId="{38D4C5AE-791A-42F6-A34B-97F5B253617B}" type="presOf" srcId="{630E3149-F32C-4741-92B3-40014D9F00F1}" destId="{C89DDAB9-F468-442E-950F-8E45D9B796C2}" srcOrd="0" destOrd="2" presId="urn:microsoft.com/office/officeart/2005/8/layout/hList1"/>
    <dgm:cxn modelId="{4E9E4CB7-7EC1-40D1-8389-649B96531D9F}" srcId="{F5D6D401-7C14-4104-A005-42FB02DBBA7A}" destId="{BA4566A2-F74B-45FE-BBAC-526E52CA9E2B}" srcOrd="3" destOrd="0" parTransId="{B3C9773A-B7D0-401B-9FBF-DDC32586E6BA}" sibTransId="{52F9ED65-BE6A-4715-B57B-23AA008C6B44}"/>
    <dgm:cxn modelId="{BB90AEB7-654D-4909-8B44-6989E93F9B37}" srcId="{511E0F3D-8EBF-4E2C-ABB5-819C586B1BD7}" destId="{6C54CFC6-3825-4F79-AA03-BB2FAD964EF5}" srcOrd="1" destOrd="0" parTransId="{56A70511-B6D5-4ACB-BF4E-CB4B89653860}" sibTransId="{20DFF5F3-5B18-4FD6-8DC0-BBF96FB0E0FE}"/>
    <dgm:cxn modelId="{A96B5EE2-2E3E-4BEF-BA19-36AE1C6B7CB8}" srcId="{F5D6D401-7C14-4104-A005-42FB02DBBA7A}" destId="{3C1C9E2A-518D-4343-B01F-BD01E0528F86}" srcOrd="0" destOrd="0" parTransId="{BCCB3EA9-80AF-491B-9811-B70D8BE55C8C}" sibTransId="{AD8B4B4F-B1BB-4463-AC87-956A0BF5F4B9}"/>
    <dgm:cxn modelId="{1042E9ED-ADDB-104A-8A4D-4CBE088C1B50}" type="presOf" srcId="{8D232C29-96F8-6345-AA08-2EDE54CE350E}" destId="{6A9089C6-538B-46DD-8BB2-578336C5586E}" srcOrd="0" destOrd="1" presId="urn:microsoft.com/office/officeart/2005/8/layout/hList1"/>
    <dgm:cxn modelId="{D4948EF2-D9B5-4514-AD48-C051AA370B54}" type="presOf" srcId="{FD440513-C02C-4E1A-B3D7-12DE596AF95C}" destId="{6A9089C6-538B-46DD-8BB2-578336C5586E}" srcOrd="0" destOrd="4" presId="urn:microsoft.com/office/officeart/2005/8/layout/hList1"/>
    <dgm:cxn modelId="{AF176DF4-D807-4548-9D79-75C23FE86DC3}" srcId="{6C54CFC6-3825-4F79-AA03-BB2FAD964EF5}" destId="{3AD9ED04-A2DD-46AD-945C-3A85E8F580C6}" srcOrd="5" destOrd="0" parTransId="{6CFAFC01-0710-4037-9812-BA444B5F9F5B}" sibTransId="{373BDAFC-6545-4164-A34D-D9C8D9C24DE5}"/>
    <dgm:cxn modelId="{7A1407F6-9064-4D41-8B7E-ADA78E63A204}" srcId="{6C54CFC6-3825-4F79-AA03-BB2FAD964EF5}" destId="{0165A2CC-080E-415C-A2BE-58904DEB5CBA}" srcOrd="3" destOrd="0" parTransId="{ADC1EF60-88B5-4218-A50A-E7B0E98F1E08}" sibTransId="{40C6A744-A4CC-4205-B55E-6DAC2F184479}"/>
    <dgm:cxn modelId="{0C0400AB-7E22-4BF8-94BC-5EFAD98ADF83}" type="presParOf" srcId="{5AF9A38C-CA7E-4A52-94FD-04BC19D7FB60}" destId="{78742C97-50E2-40D4-ACFA-2D1FA2B50A1F}" srcOrd="0" destOrd="0" presId="urn:microsoft.com/office/officeart/2005/8/layout/hList1"/>
    <dgm:cxn modelId="{4F526AF4-3741-4192-B262-A7D4C8957CA7}" type="presParOf" srcId="{78742C97-50E2-40D4-ACFA-2D1FA2B50A1F}" destId="{5873918F-E669-4352-A508-41E02D0EEB97}" srcOrd="0" destOrd="0" presId="urn:microsoft.com/office/officeart/2005/8/layout/hList1"/>
    <dgm:cxn modelId="{C06C2991-E9E5-4AE1-BBD0-2ED7A06A62DC}" type="presParOf" srcId="{78742C97-50E2-40D4-ACFA-2D1FA2B50A1F}" destId="{C89DDAB9-F468-442E-950F-8E45D9B796C2}" srcOrd="1" destOrd="0" presId="urn:microsoft.com/office/officeart/2005/8/layout/hList1"/>
    <dgm:cxn modelId="{4FCDD9D1-8966-4007-991D-A3775352B296}" type="presParOf" srcId="{5AF9A38C-CA7E-4A52-94FD-04BC19D7FB60}" destId="{72C12AA1-B8BB-4AD8-A052-35119B79EF48}" srcOrd="1" destOrd="0" presId="urn:microsoft.com/office/officeart/2005/8/layout/hList1"/>
    <dgm:cxn modelId="{3D13BFFF-D727-4F91-92D7-20F0FCEE4487}" type="presParOf" srcId="{5AF9A38C-CA7E-4A52-94FD-04BC19D7FB60}" destId="{6270D6DA-0ED2-4E42-BE1E-EE9C6114A8F5}" srcOrd="2" destOrd="0" presId="urn:microsoft.com/office/officeart/2005/8/layout/hList1"/>
    <dgm:cxn modelId="{CCBCB223-0FF1-4C5E-8702-DE3A6C98E011}" type="presParOf" srcId="{6270D6DA-0ED2-4E42-BE1E-EE9C6114A8F5}" destId="{B05FB819-2036-4647-9E97-F37413ACBBA6}" srcOrd="0" destOrd="0" presId="urn:microsoft.com/office/officeart/2005/8/layout/hList1"/>
    <dgm:cxn modelId="{0256411E-1343-40C0-BC51-AFE1AF5399A7}" type="presParOf" srcId="{6270D6DA-0ED2-4E42-BE1E-EE9C6114A8F5}" destId="{6A9089C6-538B-46DD-8BB2-578336C5586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6E74D-C43E-4A7B-8C62-EFA10BD07647}">
      <dsp:nvSpPr>
        <dsp:cNvPr id="0" name=""/>
        <dsp:cNvSpPr/>
      </dsp:nvSpPr>
      <dsp:spPr>
        <a:xfrm>
          <a:off x="788669" y="0"/>
          <a:ext cx="8938260" cy="4351338"/>
        </a:xfrm>
        <a:prstGeom prst="rightArrow">
          <a:avLst/>
        </a:prstGeom>
        <a:solidFill>
          <a:srgbClr val="D0EBF2"/>
        </a:solidFill>
        <a:ln>
          <a:noFill/>
        </a:ln>
        <a:effectLst/>
      </dsp:spPr>
      <dsp:style>
        <a:lnRef idx="0">
          <a:scrgbClr r="0" g="0" b="0"/>
        </a:lnRef>
        <a:fillRef idx="1">
          <a:scrgbClr r="0" g="0" b="0"/>
        </a:fillRef>
        <a:effectRef idx="0">
          <a:scrgbClr r="0" g="0" b="0"/>
        </a:effectRef>
        <a:fontRef idx="minor"/>
      </dsp:style>
    </dsp:sp>
    <dsp:sp modelId="{5C5D9773-FC04-4C9E-8F94-D5E3D066C1BA}">
      <dsp:nvSpPr>
        <dsp:cNvPr id="0" name=""/>
        <dsp:cNvSpPr/>
      </dsp:nvSpPr>
      <dsp:spPr>
        <a:xfrm>
          <a:off x="856" y="1305401"/>
          <a:ext cx="2655262"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solidFill>
                <a:schemeClr val="tx1"/>
              </a:solidFill>
            </a:rPr>
            <a:t>tenncare.ici.umn.edu</a:t>
          </a:r>
        </a:p>
      </dsp:txBody>
      <dsp:txXfrm>
        <a:off x="85822" y="1390367"/>
        <a:ext cx="2485330" cy="1570603"/>
      </dsp:txXfrm>
    </dsp:sp>
    <dsp:sp modelId="{0E38611D-865E-4E82-B381-482D9CEAD181}">
      <dsp:nvSpPr>
        <dsp:cNvPr id="0" name=""/>
        <dsp:cNvSpPr/>
      </dsp:nvSpPr>
      <dsp:spPr>
        <a:xfrm>
          <a:off x="2808009" y="1318211"/>
          <a:ext cx="2023602"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rPr>
            <a:t>Toolkit</a:t>
          </a:r>
        </a:p>
      </dsp:txBody>
      <dsp:txXfrm>
        <a:off x="2892975" y="1403177"/>
        <a:ext cx="1853670" cy="1570603"/>
      </dsp:txXfrm>
    </dsp:sp>
    <dsp:sp modelId="{BD3095E2-375C-4C11-AD88-42764BA8AA4C}">
      <dsp:nvSpPr>
        <dsp:cNvPr id="0" name=""/>
        <dsp:cNvSpPr/>
      </dsp:nvSpPr>
      <dsp:spPr>
        <a:xfrm>
          <a:off x="5029385" y="1305401"/>
          <a:ext cx="2655262"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latin typeface="Calibri Light" panose="020F0302020204030204"/>
            </a:rPr>
            <a:t>Orientation &amp; Onboarding</a:t>
          </a:r>
          <a:endParaRPr lang="en-US" sz="3600" kern="1200" dirty="0">
            <a:solidFill>
              <a:schemeClr val="tx1"/>
            </a:solidFill>
          </a:endParaRPr>
        </a:p>
      </dsp:txBody>
      <dsp:txXfrm>
        <a:off x="5114351" y="1390367"/>
        <a:ext cx="2485330" cy="1570603"/>
      </dsp:txXfrm>
    </dsp:sp>
    <dsp:sp modelId="{41011675-63F1-43C1-B0B4-AE28DBEAB14A}">
      <dsp:nvSpPr>
        <dsp:cNvPr id="0" name=""/>
        <dsp:cNvSpPr/>
      </dsp:nvSpPr>
      <dsp:spPr>
        <a:xfrm>
          <a:off x="7850053" y="1350272"/>
          <a:ext cx="2655262"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rPr>
            <a:t>Webinar</a:t>
          </a:r>
        </a:p>
      </dsp:txBody>
      <dsp:txXfrm>
        <a:off x="7935019" y="1435238"/>
        <a:ext cx="2485330" cy="15706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CA83C-39A8-4783-9FF1-274446FBD946}">
      <dsp:nvSpPr>
        <dsp:cNvPr id="0" name=""/>
        <dsp:cNvSpPr/>
      </dsp:nvSpPr>
      <dsp:spPr>
        <a:xfrm>
          <a:off x="1620064" y="2568"/>
          <a:ext cx="4066698" cy="2440019"/>
        </a:xfrm>
        <a:prstGeom prst="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dirty="0">
              <a:solidFill>
                <a:schemeClr val="tx1"/>
              </a:solidFill>
              <a:latin typeface="Open Sans" charset="0"/>
              <a:ea typeface="Open Sans" charset="0"/>
              <a:cs typeface="Open Sans" charset="0"/>
            </a:rPr>
            <a:t>What change do we want to see? </a:t>
          </a:r>
          <a:br>
            <a:rPr lang="en-US" sz="3400" kern="1200" dirty="0">
              <a:solidFill>
                <a:schemeClr val="tx1"/>
              </a:solidFill>
              <a:latin typeface="Open Sans" charset="0"/>
              <a:ea typeface="Open Sans" charset="0"/>
              <a:cs typeface="Open Sans" charset="0"/>
            </a:rPr>
          </a:br>
          <a:r>
            <a:rPr lang="en-US" sz="1800" kern="1200" dirty="0">
              <a:solidFill>
                <a:schemeClr val="tx1"/>
              </a:solidFill>
              <a:latin typeface="Open Sans" charset="0"/>
              <a:ea typeface="Open Sans" charset="0"/>
              <a:cs typeface="Open Sans" charset="0"/>
            </a:rPr>
            <a:t>(SMART Goals) </a:t>
          </a:r>
        </a:p>
      </dsp:txBody>
      <dsp:txXfrm>
        <a:off x="1620064" y="2568"/>
        <a:ext cx="4066698" cy="2440019"/>
      </dsp:txXfrm>
    </dsp:sp>
    <dsp:sp modelId="{0671321A-582F-4D21-B643-97D44FDBF770}">
      <dsp:nvSpPr>
        <dsp:cNvPr id="0" name=""/>
        <dsp:cNvSpPr/>
      </dsp:nvSpPr>
      <dsp:spPr>
        <a:xfrm>
          <a:off x="5901444" y="0"/>
          <a:ext cx="4066698" cy="2440019"/>
        </a:xfrm>
        <a:prstGeom prst="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dirty="0">
              <a:solidFill>
                <a:schemeClr val="tx1"/>
              </a:solidFill>
              <a:latin typeface="Open Sans" charset="0"/>
              <a:ea typeface="Open Sans" charset="0"/>
              <a:cs typeface="Open Sans" charset="0"/>
            </a:rPr>
            <a:t>How are we going to measure </a:t>
          </a:r>
          <a:br>
            <a:rPr lang="en-US" sz="2800" kern="1200" dirty="0">
              <a:solidFill>
                <a:schemeClr val="tx1"/>
              </a:solidFill>
              <a:latin typeface="Open Sans" charset="0"/>
              <a:ea typeface="Open Sans" charset="0"/>
              <a:cs typeface="Open Sans" charset="0"/>
            </a:rPr>
          </a:br>
          <a:r>
            <a:rPr lang="en-US" sz="1800" kern="1200" dirty="0">
              <a:solidFill>
                <a:schemeClr val="tx1"/>
              </a:solidFill>
              <a:latin typeface="Open Sans" charset="0"/>
              <a:ea typeface="Open Sans" charset="0"/>
              <a:cs typeface="Open Sans" charset="0"/>
            </a:rPr>
            <a:t>Trackable and measurable </a:t>
          </a:r>
          <a:br>
            <a:rPr lang="en-US" sz="1800" kern="1200" dirty="0">
              <a:solidFill>
                <a:schemeClr val="tx1"/>
              </a:solidFill>
              <a:latin typeface="Open Sans" charset="0"/>
              <a:ea typeface="Open Sans" charset="0"/>
              <a:cs typeface="Open Sans" charset="0"/>
            </a:rPr>
          </a:br>
          <a:r>
            <a:rPr lang="en-US" sz="1800" kern="1200" dirty="0">
              <a:solidFill>
                <a:schemeClr val="tx1"/>
              </a:solidFill>
              <a:latin typeface="Open Sans" charset="0"/>
              <a:ea typeface="Open Sans" charset="0"/>
              <a:cs typeface="Open Sans" charset="0"/>
            </a:rPr>
            <a:t>vs. anecdotal  </a:t>
          </a:r>
        </a:p>
      </dsp:txBody>
      <dsp:txXfrm>
        <a:off x="5901444" y="0"/>
        <a:ext cx="4066698" cy="2440019"/>
      </dsp:txXfrm>
    </dsp:sp>
    <dsp:sp modelId="{B7CFB873-E688-4F88-A407-EDDF120B98AB}">
      <dsp:nvSpPr>
        <dsp:cNvPr id="0" name=""/>
        <dsp:cNvSpPr/>
      </dsp:nvSpPr>
      <dsp:spPr>
        <a:xfrm>
          <a:off x="1609572" y="2660083"/>
          <a:ext cx="4066698" cy="2440019"/>
        </a:xfrm>
        <a:prstGeom prst="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dirty="0">
              <a:solidFill>
                <a:schemeClr val="tx1"/>
              </a:solidFill>
              <a:latin typeface="Open Sans" charset="0"/>
              <a:ea typeface="Open Sans" charset="0"/>
              <a:cs typeface="Open Sans" charset="0"/>
            </a:rPr>
            <a:t>How long will this take/how long will we measure for?</a:t>
          </a:r>
        </a:p>
      </dsp:txBody>
      <dsp:txXfrm>
        <a:off x="1609572" y="2660083"/>
        <a:ext cx="4066698" cy="2440019"/>
      </dsp:txXfrm>
    </dsp:sp>
    <dsp:sp modelId="{9047B3DC-3811-4073-99D6-7EE81AE20E53}">
      <dsp:nvSpPr>
        <dsp:cNvPr id="0" name=""/>
        <dsp:cNvSpPr/>
      </dsp:nvSpPr>
      <dsp:spPr>
        <a:xfrm>
          <a:off x="5901444" y="2670575"/>
          <a:ext cx="4066698" cy="2440019"/>
        </a:xfrm>
        <a:prstGeom prst="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dirty="0">
              <a:solidFill>
                <a:schemeClr val="tx1"/>
              </a:solidFill>
              <a:latin typeface="Open Sans" charset="0"/>
              <a:ea typeface="Open Sans" charset="0"/>
              <a:cs typeface="Open Sans" charset="0"/>
            </a:rPr>
            <a:t>How will we know its working? </a:t>
          </a:r>
          <a:br>
            <a:rPr lang="en-US" sz="3400" kern="1200" dirty="0">
              <a:solidFill>
                <a:schemeClr val="tx1"/>
              </a:solidFill>
              <a:latin typeface="Open Sans" charset="0"/>
              <a:ea typeface="Open Sans" charset="0"/>
              <a:cs typeface="Open Sans" charset="0"/>
            </a:rPr>
          </a:br>
          <a:r>
            <a:rPr lang="en-US" sz="1800" kern="1200" dirty="0">
              <a:solidFill>
                <a:schemeClr val="tx1"/>
              </a:solidFill>
              <a:latin typeface="Open Sans" charset="0"/>
              <a:ea typeface="Open Sans" charset="0"/>
              <a:cs typeface="Open Sans" charset="0"/>
            </a:rPr>
            <a:t>(Step 8 – Evaluate Success) </a:t>
          </a:r>
        </a:p>
      </dsp:txBody>
      <dsp:txXfrm>
        <a:off x="5901444" y="2670575"/>
        <a:ext cx="4066698" cy="24400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A5478-AC79-DE4C-8E7C-A2750AFC7872}">
      <dsp:nvSpPr>
        <dsp:cNvPr id="0" name=""/>
        <dsp:cNvSpPr/>
      </dsp:nvSpPr>
      <dsp:spPr>
        <a:xfrm>
          <a:off x="2610" y="1518935"/>
          <a:ext cx="2619200" cy="1047680"/>
        </a:xfrm>
        <a:prstGeom prst="homePlate">
          <a:avLst/>
        </a:prstGeom>
        <a:solidFill>
          <a:srgbClr val="FFCD3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56007" rIns="28004" bIns="56007"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Open Sans" charset="0"/>
              <a:ea typeface="Open Sans" charset="0"/>
              <a:cs typeface="Open Sans" charset="0"/>
            </a:rPr>
            <a:t>Knowledge</a:t>
          </a:r>
        </a:p>
      </dsp:txBody>
      <dsp:txXfrm>
        <a:off x="2610" y="1518935"/>
        <a:ext cx="2357280" cy="1047680"/>
      </dsp:txXfrm>
    </dsp:sp>
    <dsp:sp modelId="{25344271-47A6-1649-8F48-BE0B92F0A2E4}">
      <dsp:nvSpPr>
        <dsp:cNvPr id="0" name=""/>
        <dsp:cNvSpPr/>
      </dsp:nvSpPr>
      <dsp:spPr>
        <a:xfrm>
          <a:off x="2097970" y="1518935"/>
          <a:ext cx="2619200" cy="1047680"/>
        </a:xfrm>
        <a:prstGeom prst="chevron">
          <a:avLst/>
        </a:prstGeom>
        <a:solidFill>
          <a:srgbClr val="FFCD33">
            <a:alpha val="7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Open Sans" charset="0"/>
              <a:ea typeface="Open Sans" charset="0"/>
              <a:cs typeface="Open Sans" charset="0"/>
            </a:rPr>
            <a:t>Skills &amp; Abilities</a:t>
          </a:r>
        </a:p>
      </dsp:txBody>
      <dsp:txXfrm>
        <a:off x="2621810" y="1518935"/>
        <a:ext cx="1571520" cy="1047680"/>
      </dsp:txXfrm>
    </dsp:sp>
    <dsp:sp modelId="{89CABE10-DD14-6141-8D06-93C5FBE6B7A1}">
      <dsp:nvSpPr>
        <dsp:cNvPr id="0" name=""/>
        <dsp:cNvSpPr/>
      </dsp:nvSpPr>
      <dsp:spPr>
        <a:xfrm>
          <a:off x="4193330" y="1518935"/>
          <a:ext cx="2619200" cy="1047680"/>
        </a:xfrm>
        <a:prstGeom prst="chevron">
          <a:avLst/>
        </a:prstGeom>
        <a:solidFill>
          <a:srgbClr val="FFCD33">
            <a:alpha val="5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Open Sans" charset="0"/>
              <a:ea typeface="Open Sans" charset="0"/>
              <a:cs typeface="Open Sans" charset="0"/>
            </a:rPr>
            <a:t>Intellectual Behaviors</a:t>
          </a:r>
        </a:p>
      </dsp:txBody>
      <dsp:txXfrm>
        <a:off x="4717170" y="1518935"/>
        <a:ext cx="1571520" cy="1047680"/>
      </dsp:txXfrm>
    </dsp:sp>
    <dsp:sp modelId="{670D12CA-12C7-4542-8696-D615261B67B7}">
      <dsp:nvSpPr>
        <dsp:cNvPr id="0" name=""/>
        <dsp:cNvSpPr/>
      </dsp:nvSpPr>
      <dsp:spPr>
        <a:xfrm>
          <a:off x="6288690" y="1518935"/>
          <a:ext cx="2619200" cy="1047680"/>
        </a:xfrm>
        <a:prstGeom prst="chevron">
          <a:avLst/>
        </a:prstGeom>
        <a:solidFill>
          <a:srgbClr val="FFCD33">
            <a:alpha val="3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Open Sans" charset="0"/>
              <a:ea typeface="Open Sans" charset="0"/>
              <a:cs typeface="Open Sans" charset="0"/>
            </a:rPr>
            <a:t>Application &amp; Transfer</a:t>
          </a:r>
        </a:p>
      </dsp:txBody>
      <dsp:txXfrm>
        <a:off x="6812530" y="1518935"/>
        <a:ext cx="1571520" cy="10476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6E74D-C43E-4A7B-8C62-EFA10BD07647}">
      <dsp:nvSpPr>
        <dsp:cNvPr id="0" name=""/>
        <dsp:cNvSpPr/>
      </dsp:nvSpPr>
      <dsp:spPr>
        <a:xfrm>
          <a:off x="788669" y="0"/>
          <a:ext cx="8938260" cy="4351338"/>
        </a:xfrm>
        <a:prstGeom prst="rightArrow">
          <a:avLst/>
        </a:prstGeom>
        <a:solidFill>
          <a:srgbClr val="D0EBF2"/>
        </a:solidFill>
        <a:ln>
          <a:noFill/>
        </a:ln>
        <a:effectLst/>
      </dsp:spPr>
      <dsp:style>
        <a:lnRef idx="0">
          <a:scrgbClr r="0" g="0" b="0"/>
        </a:lnRef>
        <a:fillRef idx="1">
          <a:scrgbClr r="0" g="0" b="0"/>
        </a:fillRef>
        <a:effectRef idx="0">
          <a:scrgbClr r="0" g="0" b="0"/>
        </a:effectRef>
        <a:fontRef idx="minor"/>
      </dsp:style>
    </dsp:sp>
    <dsp:sp modelId="{5C5D9773-FC04-4C9E-8F94-D5E3D066C1BA}">
      <dsp:nvSpPr>
        <dsp:cNvPr id="0" name=""/>
        <dsp:cNvSpPr/>
      </dsp:nvSpPr>
      <dsp:spPr>
        <a:xfrm>
          <a:off x="6751" y="1305401"/>
          <a:ext cx="2838518"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solidFill>
                <a:schemeClr val="tx1"/>
              </a:solidFill>
            </a:rPr>
            <a:t>tenncare.ici.umn.edu</a:t>
          </a:r>
        </a:p>
      </dsp:txBody>
      <dsp:txXfrm>
        <a:off x="91717" y="1390367"/>
        <a:ext cx="2668586" cy="1570603"/>
      </dsp:txXfrm>
    </dsp:sp>
    <dsp:sp modelId="{0E38611D-865E-4E82-B381-482D9CEAD181}">
      <dsp:nvSpPr>
        <dsp:cNvPr id="0" name=""/>
        <dsp:cNvSpPr/>
      </dsp:nvSpPr>
      <dsp:spPr>
        <a:xfrm>
          <a:off x="3007644" y="1318211"/>
          <a:ext cx="2163263"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rPr>
            <a:t>Toolkit</a:t>
          </a:r>
        </a:p>
      </dsp:txBody>
      <dsp:txXfrm>
        <a:off x="3092610" y="1403177"/>
        <a:ext cx="1993331" cy="1570603"/>
      </dsp:txXfrm>
    </dsp:sp>
    <dsp:sp modelId="{BD3095E2-375C-4C11-AD88-42764BA8AA4C}">
      <dsp:nvSpPr>
        <dsp:cNvPr id="0" name=""/>
        <dsp:cNvSpPr/>
      </dsp:nvSpPr>
      <dsp:spPr>
        <a:xfrm>
          <a:off x="5382330" y="1305401"/>
          <a:ext cx="2838518"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tx1"/>
              </a:solidFill>
              <a:latin typeface="Calibri Light" panose="020F0302020204030204"/>
            </a:rPr>
            <a:t>Competency Based Training &amp; Frontline Supervision</a:t>
          </a:r>
          <a:endParaRPr lang="en-US" sz="2800" kern="1200" dirty="0">
            <a:solidFill>
              <a:schemeClr val="tx1"/>
            </a:solidFill>
          </a:endParaRPr>
        </a:p>
      </dsp:txBody>
      <dsp:txXfrm>
        <a:off x="5467296" y="1390367"/>
        <a:ext cx="2668586" cy="1570603"/>
      </dsp:txXfrm>
    </dsp:sp>
    <dsp:sp modelId="{41011675-63F1-43C1-B0B4-AE28DBEAB14A}">
      <dsp:nvSpPr>
        <dsp:cNvPr id="0" name=""/>
        <dsp:cNvSpPr/>
      </dsp:nvSpPr>
      <dsp:spPr>
        <a:xfrm>
          <a:off x="8397670" y="1350272"/>
          <a:ext cx="2101100"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rPr>
            <a:t>Webinar</a:t>
          </a:r>
        </a:p>
      </dsp:txBody>
      <dsp:txXfrm>
        <a:off x="8482636" y="1435238"/>
        <a:ext cx="1931168" cy="15706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5F321-2B3E-407F-8111-7828036FD965}">
      <dsp:nvSpPr>
        <dsp:cNvPr id="0" name=""/>
        <dsp:cNvSpPr/>
      </dsp:nvSpPr>
      <dsp:spPr>
        <a:xfrm>
          <a:off x="0" y="55269"/>
          <a:ext cx="10515600" cy="978120"/>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rtl="0">
            <a:lnSpc>
              <a:spcPct val="90000"/>
            </a:lnSpc>
            <a:spcBef>
              <a:spcPct val="0"/>
            </a:spcBef>
            <a:spcAft>
              <a:spcPct val="35000"/>
            </a:spcAft>
            <a:buNone/>
          </a:pPr>
          <a:r>
            <a:rPr lang="en-US" sz="3800" kern="1200" dirty="0">
              <a:solidFill>
                <a:schemeClr val="tx1"/>
              </a:solidFill>
              <a:latin typeface="Open Sans" charset="0"/>
              <a:ea typeface="Open Sans" charset="0"/>
              <a:cs typeface="Open Sans" charset="0"/>
            </a:rPr>
            <a:t>Job Analysis and Assessment</a:t>
          </a:r>
        </a:p>
      </dsp:txBody>
      <dsp:txXfrm>
        <a:off x="47748" y="103017"/>
        <a:ext cx="10420104" cy="882624"/>
      </dsp:txXfrm>
    </dsp:sp>
    <dsp:sp modelId="{0AFA18B3-1161-47C6-AE98-ADCEB2834CAF}">
      <dsp:nvSpPr>
        <dsp:cNvPr id="0" name=""/>
        <dsp:cNvSpPr/>
      </dsp:nvSpPr>
      <dsp:spPr>
        <a:xfrm>
          <a:off x="0" y="1142829"/>
          <a:ext cx="10515600" cy="978120"/>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rtl="0">
            <a:lnSpc>
              <a:spcPct val="90000"/>
            </a:lnSpc>
            <a:spcBef>
              <a:spcPct val="0"/>
            </a:spcBef>
            <a:spcAft>
              <a:spcPct val="35000"/>
            </a:spcAft>
            <a:buNone/>
          </a:pPr>
          <a:r>
            <a:rPr lang="en-US" sz="3800" kern="1200" dirty="0">
              <a:solidFill>
                <a:schemeClr val="tx1"/>
              </a:solidFill>
              <a:latin typeface="Open Sans" charset="0"/>
              <a:ea typeface="Open Sans" charset="0"/>
              <a:cs typeface="Open Sans" charset="0"/>
            </a:rPr>
            <a:t>Job Descriptions</a:t>
          </a:r>
        </a:p>
      </dsp:txBody>
      <dsp:txXfrm>
        <a:off x="47748" y="1190577"/>
        <a:ext cx="10420104" cy="882624"/>
      </dsp:txXfrm>
    </dsp:sp>
    <dsp:sp modelId="{CB26EA04-8282-4632-B971-FD17F34B83B6}">
      <dsp:nvSpPr>
        <dsp:cNvPr id="0" name=""/>
        <dsp:cNvSpPr/>
      </dsp:nvSpPr>
      <dsp:spPr>
        <a:xfrm>
          <a:off x="0" y="2230389"/>
          <a:ext cx="10515600" cy="978120"/>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rtl="0">
            <a:lnSpc>
              <a:spcPct val="90000"/>
            </a:lnSpc>
            <a:spcBef>
              <a:spcPct val="0"/>
            </a:spcBef>
            <a:spcAft>
              <a:spcPct val="35000"/>
            </a:spcAft>
            <a:buNone/>
          </a:pPr>
          <a:r>
            <a:rPr lang="en-US" sz="3800" kern="1200" dirty="0">
              <a:solidFill>
                <a:schemeClr val="tx1"/>
              </a:solidFill>
              <a:latin typeface="Open Sans" charset="0"/>
              <a:ea typeface="Open Sans" charset="0"/>
              <a:cs typeface="Open Sans" charset="0"/>
            </a:rPr>
            <a:t>Employee Development Programs</a:t>
          </a:r>
        </a:p>
      </dsp:txBody>
      <dsp:txXfrm>
        <a:off x="47748" y="2278137"/>
        <a:ext cx="10420104" cy="882624"/>
      </dsp:txXfrm>
    </dsp:sp>
    <dsp:sp modelId="{366B751B-FE49-4967-916B-6B6191DD4DDF}">
      <dsp:nvSpPr>
        <dsp:cNvPr id="0" name=""/>
        <dsp:cNvSpPr/>
      </dsp:nvSpPr>
      <dsp:spPr>
        <a:xfrm>
          <a:off x="0" y="3317949"/>
          <a:ext cx="10515600" cy="978120"/>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rtl="0">
            <a:lnSpc>
              <a:spcPct val="90000"/>
            </a:lnSpc>
            <a:spcBef>
              <a:spcPct val="0"/>
            </a:spcBef>
            <a:spcAft>
              <a:spcPct val="35000"/>
            </a:spcAft>
            <a:buNone/>
          </a:pPr>
          <a:r>
            <a:rPr lang="en-US" sz="3800" kern="1200" dirty="0">
              <a:solidFill>
                <a:schemeClr val="tx1"/>
              </a:solidFill>
              <a:latin typeface="Open Sans" charset="0"/>
              <a:ea typeface="Open Sans" charset="0"/>
              <a:cs typeface="Open Sans" charset="0"/>
            </a:rPr>
            <a:t>Performance Assessment</a:t>
          </a:r>
        </a:p>
      </dsp:txBody>
      <dsp:txXfrm>
        <a:off x="47748" y="3365697"/>
        <a:ext cx="10420104" cy="8826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B7DE6-2BF0-4737-AF68-295932D63454}">
      <dsp:nvSpPr>
        <dsp:cNvPr id="0" name=""/>
        <dsp:cNvSpPr/>
      </dsp:nvSpPr>
      <dsp:spPr>
        <a:xfrm>
          <a:off x="0" y="564647"/>
          <a:ext cx="1916364" cy="11498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100000"/>
            </a:lnSpc>
            <a:spcBef>
              <a:spcPct val="0"/>
            </a:spcBef>
            <a:spcAft>
              <a:spcPct val="35000"/>
            </a:spcAft>
            <a:buNone/>
          </a:pPr>
          <a:r>
            <a:rPr lang="en-US" sz="1200" kern="1200" dirty="0">
              <a:latin typeface="Open Sans" charset="0"/>
              <a:ea typeface="Open Sans" charset="0"/>
              <a:cs typeface="Open Sans" charset="0"/>
            </a:rPr>
            <a:t>Develop knowledge, skills and attitudes for the job</a:t>
          </a:r>
        </a:p>
      </dsp:txBody>
      <dsp:txXfrm>
        <a:off x="0" y="564647"/>
        <a:ext cx="1916364" cy="1149818"/>
      </dsp:txXfrm>
    </dsp:sp>
    <dsp:sp modelId="{AF478042-9B72-4855-9F1B-DDE886980BF6}">
      <dsp:nvSpPr>
        <dsp:cNvPr id="0" name=""/>
        <dsp:cNvSpPr/>
      </dsp:nvSpPr>
      <dsp:spPr>
        <a:xfrm>
          <a:off x="2108000" y="564647"/>
          <a:ext cx="1916364" cy="11498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100000"/>
            </a:lnSpc>
            <a:spcBef>
              <a:spcPct val="0"/>
            </a:spcBef>
            <a:spcAft>
              <a:spcPct val="35000"/>
            </a:spcAft>
            <a:buNone/>
          </a:pPr>
          <a:r>
            <a:rPr lang="en-US" sz="1200" kern="1200" dirty="0">
              <a:latin typeface="Open Sans" charset="0"/>
              <a:ea typeface="Open Sans" charset="0"/>
              <a:cs typeface="Open Sans" charset="0"/>
            </a:rPr>
            <a:t>Build and improve job performance</a:t>
          </a:r>
        </a:p>
      </dsp:txBody>
      <dsp:txXfrm>
        <a:off x="2108000" y="564647"/>
        <a:ext cx="1916364" cy="1149818"/>
      </dsp:txXfrm>
    </dsp:sp>
    <dsp:sp modelId="{EABD90CC-99AC-4138-B869-A0AE6B1F0C88}">
      <dsp:nvSpPr>
        <dsp:cNvPr id="0" name=""/>
        <dsp:cNvSpPr/>
      </dsp:nvSpPr>
      <dsp:spPr>
        <a:xfrm>
          <a:off x="4216001" y="564647"/>
          <a:ext cx="1916364" cy="11498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100000"/>
            </a:lnSpc>
            <a:spcBef>
              <a:spcPct val="0"/>
            </a:spcBef>
            <a:spcAft>
              <a:spcPct val="35000"/>
            </a:spcAft>
            <a:buNone/>
          </a:pPr>
          <a:r>
            <a:rPr lang="en-US" sz="1200" kern="1200" dirty="0">
              <a:latin typeface="Open Sans" charset="0"/>
              <a:ea typeface="Open Sans" charset="0"/>
              <a:cs typeface="Open Sans" charset="0"/>
            </a:rPr>
            <a:t>Contribute to organizational success </a:t>
          </a:r>
        </a:p>
      </dsp:txBody>
      <dsp:txXfrm>
        <a:off x="4216001" y="564647"/>
        <a:ext cx="1916364" cy="1149818"/>
      </dsp:txXfrm>
    </dsp:sp>
    <dsp:sp modelId="{157D89A6-BAF0-47AB-B1FD-4883CDC0177C}">
      <dsp:nvSpPr>
        <dsp:cNvPr id="0" name=""/>
        <dsp:cNvSpPr/>
      </dsp:nvSpPr>
      <dsp:spPr>
        <a:xfrm>
          <a:off x="0" y="1906102"/>
          <a:ext cx="1916364" cy="11498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100000"/>
            </a:lnSpc>
            <a:spcBef>
              <a:spcPct val="0"/>
            </a:spcBef>
            <a:spcAft>
              <a:spcPct val="35000"/>
            </a:spcAft>
            <a:buNone/>
          </a:pPr>
          <a:r>
            <a:rPr lang="en-US" sz="1200" kern="1200" dirty="0">
              <a:latin typeface="Open Sans" charset="0"/>
              <a:ea typeface="Open Sans" charset="0"/>
              <a:cs typeface="Open Sans" charset="0"/>
            </a:rPr>
            <a:t>Improve the quality of supports</a:t>
          </a:r>
        </a:p>
      </dsp:txBody>
      <dsp:txXfrm>
        <a:off x="0" y="1906102"/>
        <a:ext cx="1916364" cy="1149818"/>
      </dsp:txXfrm>
    </dsp:sp>
    <dsp:sp modelId="{339C500B-96D0-45BE-B0D3-4AF56D798197}">
      <dsp:nvSpPr>
        <dsp:cNvPr id="0" name=""/>
        <dsp:cNvSpPr/>
      </dsp:nvSpPr>
      <dsp:spPr>
        <a:xfrm>
          <a:off x="2108000" y="1906102"/>
          <a:ext cx="1916364" cy="11498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100000"/>
            </a:lnSpc>
            <a:spcBef>
              <a:spcPct val="0"/>
            </a:spcBef>
            <a:spcAft>
              <a:spcPct val="35000"/>
            </a:spcAft>
            <a:buNone/>
          </a:pPr>
          <a:r>
            <a:rPr lang="en-US" sz="1200" kern="1200" dirty="0">
              <a:latin typeface="Open Sans" charset="0"/>
              <a:ea typeface="Open Sans" charset="0"/>
              <a:cs typeface="Open Sans" charset="0"/>
            </a:rPr>
            <a:t>Support a line of succession within the organization</a:t>
          </a:r>
        </a:p>
      </dsp:txBody>
      <dsp:txXfrm>
        <a:off x="2108000" y="1906102"/>
        <a:ext cx="1916364" cy="1149818"/>
      </dsp:txXfrm>
    </dsp:sp>
    <dsp:sp modelId="{DF4D081F-6695-48CB-963F-7EC5762F1126}">
      <dsp:nvSpPr>
        <dsp:cNvPr id="0" name=""/>
        <dsp:cNvSpPr/>
      </dsp:nvSpPr>
      <dsp:spPr>
        <a:xfrm>
          <a:off x="4216001" y="1906102"/>
          <a:ext cx="1916364" cy="11498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100000"/>
            </a:lnSpc>
            <a:spcBef>
              <a:spcPct val="0"/>
            </a:spcBef>
            <a:spcAft>
              <a:spcPct val="35000"/>
            </a:spcAft>
            <a:buNone/>
          </a:pPr>
          <a:r>
            <a:rPr lang="en-US" sz="1200" kern="1200" dirty="0">
              <a:latin typeface="Open Sans" charset="0"/>
              <a:ea typeface="Open Sans" charset="0"/>
              <a:cs typeface="Open Sans" charset="0"/>
            </a:rPr>
            <a:t>Provide promotional opportunities within the organization</a:t>
          </a:r>
        </a:p>
      </dsp:txBody>
      <dsp:txXfrm>
        <a:off x="4216001" y="1906102"/>
        <a:ext cx="1916364" cy="1149818"/>
      </dsp:txXfrm>
    </dsp:sp>
    <dsp:sp modelId="{5BB705CE-7708-4D12-8DB3-823E811492FC}">
      <dsp:nvSpPr>
        <dsp:cNvPr id="0" name=""/>
        <dsp:cNvSpPr/>
      </dsp:nvSpPr>
      <dsp:spPr>
        <a:xfrm>
          <a:off x="2108000" y="3247557"/>
          <a:ext cx="1916364" cy="11498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100000"/>
            </a:lnSpc>
            <a:spcBef>
              <a:spcPct val="0"/>
            </a:spcBef>
            <a:spcAft>
              <a:spcPct val="35000"/>
            </a:spcAft>
            <a:buNone/>
          </a:pPr>
          <a:r>
            <a:rPr lang="en-US" sz="1400" kern="1200" dirty="0">
              <a:latin typeface="Open Sans" charset="0"/>
              <a:ea typeface="Open Sans" charset="0"/>
              <a:cs typeface="Open Sans" charset="0"/>
            </a:rPr>
            <a:t>Build professional relationships between employee and supervisor</a:t>
          </a:r>
        </a:p>
      </dsp:txBody>
      <dsp:txXfrm>
        <a:off x="2108000" y="3247557"/>
        <a:ext cx="1916364" cy="11498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572E1-D2A9-479A-9227-C6B76D886B3F}">
      <dsp:nvSpPr>
        <dsp:cNvPr id="0" name=""/>
        <dsp:cNvSpPr/>
      </dsp:nvSpPr>
      <dsp:spPr>
        <a:xfrm>
          <a:off x="0" y="212331"/>
          <a:ext cx="7490297" cy="604989"/>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latin typeface="Open Sans" charset="0"/>
              <a:ea typeface="Open Sans" charset="0"/>
              <a:cs typeface="Open Sans" charset="0"/>
            </a:rPr>
            <a:t>Utilize the job analysis and assessments materials</a:t>
          </a:r>
        </a:p>
      </dsp:txBody>
      <dsp:txXfrm>
        <a:off x="29533" y="241864"/>
        <a:ext cx="7431231" cy="545923"/>
      </dsp:txXfrm>
    </dsp:sp>
    <dsp:sp modelId="{090AE743-73AC-4048-B671-DE6C1554A5B2}">
      <dsp:nvSpPr>
        <dsp:cNvPr id="0" name=""/>
        <dsp:cNvSpPr/>
      </dsp:nvSpPr>
      <dsp:spPr>
        <a:xfrm>
          <a:off x="0" y="817320"/>
          <a:ext cx="7490297" cy="11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817" tIns="25400" rIns="142240" bIns="25400" numCol="1" spcCol="1270" anchor="t" anchorCtr="0">
          <a:noAutofit/>
        </a:bodyPr>
        <a:lstStyle/>
        <a:p>
          <a:pPr marL="171450" lvl="1" indent="-171450" algn="l" defTabSz="711200" rtl="0">
            <a:lnSpc>
              <a:spcPct val="90000"/>
            </a:lnSpc>
            <a:spcBef>
              <a:spcPct val="0"/>
            </a:spcBef>
            <a:spcAft>
              <a:spcPct val="20000"/>
            </a:spcAft>
            <a:buChar char="•"/>
          </a:pPr>
          <a:r>
            <a:rPr lang="en-US" sz="1600" kern="1200" dirty="0">
              <a:latin typeface="Open Sans" charset="0"/>
              <a:ea typeface="Open Sans" charset="0"/>
              <a:cs typeface="Open Sans" charset="0"/>
            </a:rPr>
            <a:t>Identify skills needed for each position – job descriptions</a:t>
          </a:r>
        </a:p>
        <a:p>
          <a:pPr marL="171450" lvl="1" indent="-171450" algn="l" defTabSz="711200" rtl="0">
            <a:lnSpc>
              <a:spcPct val="90000"/>
            </a:lnSpc>
            <a:spcBef>
              <a:spcPct val="0"/>
            </a:spcBef>
            <a:spcAft>
              <a:spcPct val="20000"/>
            </a:spcAft>
            <a:buChar char="•"/>
          </a:pPr>
          <a:r>
            <a:rPr lang="en-US" sz="1600" kern="1200" dirty="0">
              <a:latin typeface="Open Sans" charset="0"/>
              <a:ea typeface="Open Sans" charset="0"/>
              <a:cs typeface="Open Sans" charset="0"/>
            </a:rPr>
            <a:t>Identify outcomes for individuals being supported</a:t>
          </a:r>
        </a:p>
        <a:p>
          <a:pPr marL="171450" lvl="1" indent="-171450" algn="l" defTabSz="711200" rtl="0">
            <a:lnSpc>
              <a:spcPct val="90000"/>
            </a:lnSpc>
            <a:spcBef>
              <a:spcPct val="0"/>
            </a:spcBef>
            <a:spcAft>
              <a:spcPct val="20000"/>
            </a:spcAft>
            <a:buChar char="•"/>
          </a:pPr>
          <a:r>
            <a:rPr lang="en-US" sz="1600" kern="1200" dirty="0">
              <a:latin typeface="Open Sans" charset="0"/>
              <a:ea typeface="Open Sans" charset="0"/>
              <a:cs typeface="Open Sans" charset="0"/>
            </a:rPr>
            <a:t>Identify possible skill gaps</a:t>
          </a:r>
        </a:p>
      </dsp:txBody>
      <dsp:txXfrm>
        <a:off x="0" y="817320"/>
        <a:ext cx="7490297" cy="1157130"/>
      </dsp:txXfrm>
    </dsp:sp>
    <dsp:sp modelId="{926EAF37-9371-4692-81F9-83DF44C70F8D}">
      <dsp:nvSpPr>
        <dsp:cNvPr id="0" name=""/>
        <dsp:cNvSpPr/>
      </dsp:nvSpPr>
      <dsp:spPr>
        <a:xfrm>
          <a:off x="0" y="1974450"/>
          <a:ext cx="7490297" cy="694086"/>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latin typeface="Open Sans" charset="0"/>
              <a:ea typeface="Open Sans" charset="0"/>
              <a:cs typeface="Open Sans" charset="0"/>
            </a:rPr>
            <a:t>Align organization’s mission, vision and values</a:t>
          </a:r>
        </a:p>
      </dsp:txBody>
      <dsp:txXfrm>
        <a:off x="33882" y="2008332"/>
        <a:ext cx="7422533" cy="626322"/>
      </dsp:txXfrm>
    </dsp:sp>
    <dsp:sp modelId="{3460B35E-B728-4585-87F2-5F5149D6682F}">
      <dsp:nvSpPr>
        <dsp:cNvPr id="0" name=""/>
        <dsp:cNvSpPr/>
      </dsp:nvSpPr>
      <dsp:spPr>
        <a:xfrm>
          <a:off x="0" y="2743417"/>
          <a:ext cx="7490297" cy="554654"/>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latin typeface="Open Sans" charset="0"/>
              <a:ea typeface="Open Sans" charset="0"/>
              <a:cs typeface="Open Sans" charset="0"/>
            </a:rPr>
            <a:t>Allocate of human and financial resources</a:t>
          </a:r>
        </a:p>
      </dsp:txBody>
      <dsp:txXfrm>
        <a:off x="27076" y="2770493"/>
        <a:ext cx="7436145" cy="500502"/>
      </dsp:txXfrm>
    </dsp:sp>
    <dsp:sp modelId="{84F814E7-3635-4DB3-B7CC-7254A50B6D55}">
      <dsp:nvSpPr>
        <dsp:cNvPr id="0" name=""/>
        <dsp:cNvSpPr/>
      </dsp:nvSpPr>
      <dsp:spPr>
        <a:xfrm>
          <a:off x="0" y="3372952"/>
          <a:ext cx="7490297" cy="567778"/>
        </a:xfrm>
        <a:prstGeom prst="roundRect">
          <a:avLst/>
        </a:prstGeom>
        <a:solidFill>
          <a:srgbClr val="8EC7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latin typeface="Open Sans" charset="0"/>
              <a:ea typeface="Open Sans" charset="0"/>
              <a:cs typeface="Open Sans" charset="0"/>
            </a:rPr>
            <a:t>Solicit and garner buy-in from decision makers /stakeholder</a:t>
          </a:r>
        </a:p>
      </dsp:txBody>
      <dsp:txXfrm>
        <a:off x="27717" y="3400669"/>
        <a:ext cx="7434863" cy="5123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F1B1E-54AF-49B2-9CB5-F56A7C39217E}">
      <dsp:nvSpPr>
        <dsp:cNvPr id="0" name=""/>
        <dsp:cNvSpPr/>
      </dsp:nvSpPr>
      <dsp:spPr>
        <a:xfrm>
          <a:off x="8030683" y="1332501"/>
          <a:ext cx="2403406" cy="240352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027A8B-E923-419B-B356-04B12DFB7A8B}">
      <dsp:nvSpPr>
        <dsp:cNvPr id="0" name=""/>
        <dsp:cNvSpPr/>
      </dsp:nvSpPr>
      <dsp:spPr>
        <a:xfrm>
          <a:off x="8111072" y="1412632"/>
          <a:ext cx="2243660" cy="2243265"/>
        </a:xfrm>
        <a:prstGeom prst="ellipse">
          <a:avLst/>
        </a:prstGeom>
        <a:solidFill>
          <a:srgbClr val="CBCBCB"/>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tx1"/>
              </a:solidFill>
              <a:latin typeface="Open Sans" charset="0"/>
              <a:ea typeface="Open Sans" charset="0"/>
              <a:cs typeface="Open Sans" charset="0"/>
            </a:rPr>
            <a:t>Schedule performance assessment interviews</a:t>
          </a:r>
        </a:p>
      </dsp:txBody>
      <dsp:txXfrm>
        <a:off x="8431594" y="1733159"/>
        <a:ext cx="1602614" cy="1602212"/>
      </dsp:txXfrm>
    </dsp:sp>
    <dsp:sp modelId="{6F496D26-2186-4B5D-91E3-9082DB2C9E40}">
      <dsp:nvSpPr>
        <dsp:cNvPr id="0" name=""/>
        <dsp:cNvSpPr/>
      </dsp:nvSpPr>
      <dsp:spPr>
        <a:xfrm rot="2700000">
          <a:off x="5536563" y="1332332"/>
          <a:ext cx="2403445" cy="2403445"/>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2D290A-9FB6-4630-BEBC-EB86B4F6DE37}">
      <dsp:nvSpPr>
        <dsp:cNvPr id="0" name=""/>
        <dsp:cNvSpPr/>
      </dsp:nvSpPr>
      <dsp:spPr>
        <a:xfrm>
          <a:off x="5627277" y="1412632"/>
          <a:ext cx="2243660" cy="2243265"/>
        </a:xfrm>
        <a:prstGeom prst="ellipse">
          <a:avLst/>
        </a:prstGeom>
        <a:solidFill>
          <a:srgbClr val="727272"/>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bg1"/>
              </a:solidFill>
              <a:latin typeface="Open Sans" charset="0"/>
              <a:ea typeface="Open Sans" charset="0"/>
              <a:cs typeface="Open Sans" charset="0"/>
            </a:rPr>
            <a:t>Identify feedback guidelines for reviewers</a:t>
          </a:r>
        </a:p>
      </dsp:txBody>
      <dsp:txXfrm>
        <a:off x="5947800" y="1733159"/>
        <a:ext cx="1602614" cy="1602212"/>
      </dsp:txXfrm>
    </dsp:sp>
    <dsp:sp modelId="{AE18CA7E-DF71-44D8-A87B-2EAAF2BFDB07}">
      <dsp:nvSpPr>
        <dsp:cNvPr id="0" name=""/>
        <dsp:cNvSpPr/>
      </dsp:nvSpPr>
      <dsp:spPr>
        <a:xfrm rot="2700000">
          <a:off x="3063074" y="1332332"/>
          <a:ext cx="2403445" cy="2403445"/>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57EE79-BFAF-48B0-9634-CD31AA6967E0}">
      <dsp:nvSpPr>
        <dsp:cNvPr id="0" name=""/>
        <dsp:cNvSpPr/>
      </dsp:nvSpPr>
      <dsp:spPr>
        <a:xfrm>
          <a:off x="3143482" y="1412632"/>
          <a:ext cx="2243660" cy="2243265"/>
        </a:xfrm>
        <a:prstGeom prst="ellipse">
          <a:avLst/>
        </a:prstGeom>
        <a:solidFill>
          <a:srgbClr val="FFFFFF">
            <a:alpha val="75000"/>
          </a:srgb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tx1"/>
              </a:solidFill>
              <a:latin typeface="Open Sans" charset="0"/>
              <a:ea typeface="Open Sans" charset="0"/>
              <a:cs typeface="Open Sans" charset="0"/>
            </a:rPr>
            <a:t>Identify performance standards and review schedules</a:t>
          </a:r>
        </a:p>
      </dsp:txBody>
      <dsp:txXfrm>
        <a:off x="3464005" y="1733159"/>
        <a:ext cx="1602614" cy="1602212"/>
      </dsp:txXfrm>
    </dsp:sp>
    <dsp:sp modelId="{131E0094-BE53-4B45-B181-7BA997DCED44}">
      <dsp:nvSpPr>
        <dsp:cNvPr id="0" name=""/>
        <dsp:cNvSpPr/>
      </dsp:nvSpPr>
      <dsp:spPr>
        <a:xfrm rot="2700000">
          <a:off x="579279" y="1332332"/>
          <a:ext cx="2403445" cy="2403445"/>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19E8BD-D137-4B8C-9C66-BD0DD69CB798}">
      <dsp:nvSpPr>
        <dsp:cNvPr id="0" name=""/>
        <dsp:cNvSpPr/>
      </dsp:nvSpPr>
      <dsp:spPr>
        <a:xfrm>
          <a:off x="659688" y="1412632"/>
          <a:ext cx="2243660" cy="2243265"/>
        </a:xfrm>
        <a:prstGeom prst="ellipse">
          <a:avLst/>
        </a:prstGeom>
        <a:solidFill>
          <a:srgbClr val="8EC7D7"/>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tx1"/>
              </a:solidFill>
              <a:latin typeface="Open Sans" charset="0"/>
              <a:ea typeface="Open Sans" charset="0"/>
              <a:cs typeface="Open Sans" charset="0"/>
            </a:rPr>
            <a:t>Develop an assessment format</a:t>
          </a:r>
        </a:p>
      </dsp:txBody>
      <dsp:txXfrm>
        <a:off x="980210" y="1733159"/>
        <a:ext cx="1602614" cy="16022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6E74D-C43E-4A7B-8C62-EFA10BD07647}">
      <dsp:nvSpPr>
        <dsp:cNvPr id="0" name=""/>
        <dsp:cNvSpPr/>
      </dsp:nvSpPr>
      <dsp:spPr>
        <a:xfrm>
          <a:off x="788669" y="0"/>
          <a:ext cx="8938260" cy="4351338"/>
        </a:xfrm>
        <a:prstGeom prst="rightArrow">
          <a:avLst/>
        </a:prstGeom>
        <a:solidFill>
          <a:srgbClr val="D0EBF2"/>
        </a:solidFill>
        <a:ln>
          <a:noFill/>
        </a:ln>
        <a:effectLst/>
      </dsp:spPr>
      <dsp:style>
        <a:lnRef idx="0">
          <a:scrgbClr r="0" g="0" b="0"/>
        </a:lnRef>
        <a:fillRef idx="1">
          <a:scrgbClr r="0" g="0" b="0"/>
        </a:fillRef>
        <a:effectRef idx="0">
          <a:scrgbClr r="0" g="0" b="0"/>
        </a:effectRef>
        <a:fontRef idx="minor"/>
      </dsp:style>
    </dsp:sp>
    <dsp:sp modelId="{5C5D9773-FC04-4C9E-8F94-D5E3D066C1BA}">
      <dsp:nvSpPr>
        <dsp:cNvPr id="0" name=""/>
        <dsp:cNvSpPr/>
      </dsp:nvSpPr>
      <dsp:spPr>
        <a:xfrm>
          <a:off x="0" y="1305401"/>
          <a:ext cx="2969915"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solidFill>
                <a:schemeClr val="tx1"/>
              </a:solidFill>
              <a:latin typeface="Open Sans" charset="0"/>
              <a:ea typeface="Open Sans" charset="0"/>
              <a:cs typeface="Open Sans" charset="0"/>
            </a:rPr>
            <a:t>tenncare.ici.umn.edu</a:t>
          </a:r>
        </a:p>
      </dsp:txBody>
      <dsp:txXfrm>
        <a:off x="84966" y="1390367"/>
        <a:ext cx="2799983" cy="1570603"/>
      </dsp:txXfrm>
    </dsp:sp>
    <dsp:sp modelId="{0E38611D-865E-4E82-B381-482D9CEAD181}">
      <dsp:nvSpPr>
        <dsp:cNvPr id="0" name=""/>
        <dsp:cNvSpPr/>
      </dsp:nvSpPr>
      <dsp:spPr>
        <a:xfrm>
          <a:off x="3129728" y="1318211"/>
          <a:ext cx="1836417"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chemeClr val="tx1"/>
              </a:solidFill>
              <a:latin typeface="Open Sans" charset="0"/>
              <a:ea typeface="Open Sans" charset="0"/>
              <a:cs typeface="Open Sans" charset="0"/>
            </a:rPr>
            <a:t>Toolkit</a:t>
          </a:r>
        </a:p>
      </dsp:txBody>
      <dsp:txXfrm>
        <a:off x="3214694" y="1403177"/>
        <a:ext cx="1666485" cy="1570603"/>
      </dsp:txXfrm>
    </dsp:sp>
    <dsp:sp modelId="{BD3095E2-375C-4C11-AD88-42764BA8AA4C}">
      <dsp:nvSpPr>
        <dsp:cNvPr id="0" name=""/>
        <dsp:cNvSpPr/>
      </dsp:nvSpPr>
      <dsp:spPr>
        <a:xfrm>
          <a:off x="5164500" y="1305401"/>
          <a:ext cx="2969915"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chemeClr val="tx1"/>
              </a:solidFill>
              <a:latin typeface="Open Sans" charset="0"/>
              <a:ea typeface="Open Sans" charset="0"/>
              <a:cs typeface="Open Sans" charset="0"/>
            </a:rPr>
            <a:t>Employee Development Programs</a:t>
          </a:r>
        </a:p>
      </dsp:txBody>
      <dsp:txXfrm>
        <a:off x="5249466" y="1390367"/>
        <a:ext cx="2799983" cy="1570603"/>
      </dsp:txXfrm>
    </dsp:sp>
    <dsp:sp modelId="{41011675-63F1-43C1-B0B4-AE28DBEAB14A}">
      <dsp:nvSpPr>
        <dsp:cNvPr id="0" name=""/>
        <dsp:cNvSpPr/>
      </dsp:nvSpPr>
      <dsp:spPr>
        <a:xfrm>
          <a:off x="8300307" y="1350272"/>
          <a:ext cx="2198361"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chemeClr val="tx1"/>
              </a:solidFill>
              <a:latin typeface="Open Sans" charset="0"/>
              <a:ea typeface="Open Sans" charset="0"/>
              <a:cs typeface="Open Sans" charset="0"/>
            </a:rPr>
            <a:t>Webinar</a:t>
          </a:r>
        </a:p>
      </dsp:txBody>
      <dsp:txXfrm>
        <a:off x="8385273" y="1435238"/>
        <a:ext cx="2028429" cy="15706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3918F-E669-4352-A508-41E02D0EEB97}">
      <dsp:nvSpPr>
        <dsp:cNvPr id="0" name=""/>
        <dsp:cNvSpPr/>
      </dsp:nvSpPr>
      <dsp:spPr>
        <a:xfrm>
          <a:off x="10235" y="0"/>
          <a:ext cx="4865996" cy="708439"/>
        </a:xfrm>
        <a:prstGeom prst="rect">
          <a:avLst/>
        </a:prstGeom>
        <a:solidFill>
          <a:srgbClr val="5BBBD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rtl="0">
            <a:lnSpc>
              <a:spcPct val="90000"/>
            </a:lnSpc>
            <a:spcBef>
              <a:spcPct val="0"/>
            </a:spcBef>
            <a:spcAft>
              <a:spcPct val="35000"/>
            </a:spcAft>
            <a:buNone/>
          </a:pPr>
          <a:r>
            <a:rPr lang="en-US" sz="2800" b="0" i="0" kern="1200" dirty="0">
              <a:solidFill>
                <a:schemeClr val="tx1"/>
              </a:solidFill>
              <a:latin typeface="Open Sans" charset="0"/>
              <a:ea typeface="Open Sans" charset="0"/>
              <a:cs typeface="Open Sans" charset="0"/>
            </a:rPr>
            <a:t>Challenges</a:t>
          </a:r>
        </a:p>
      </dsp:txBody>
      <dsp:txXfrm>
        <a:off x="10235" y="0"/>
        <a:ext cx="4865996" cy="708439"/>
      </dsp:txXfrm>
    </dsp:sp>
    <dsp:sp modelId="{C89DDAB9-F468-442E-950F-8E45D9B796C2}">
      <dsp:nvSpPr>
        <dsp:cNvPr id="0" name=""/>
        <dsp:cNvSpPr/>
      </dsp:nvSpPr>
      <dsp:spPr>
        <a:xfrm>
          <a:off x="10235" y="708439"/>
          <a:ext cx="4865996" cy="448418"/>
        </a:xfrm>
        <a:prstGeom prst="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rtl="0">
            <a:lnSpc>
              <a:spcPct val="90000"/>
            </a:lnSpc>
            <a:spcBef>
              <a:spcPct val="0"/>
            </a:spcBef>
            <a:spcAft>
              <a:spcPct val="15000"/>
            </a:spcAft>
            <a:buChar char="•"/>
          </a:pPr>
          <a:r>
            <a:rPr lang="en-US" sz="2800" kern="1200" dirty="0">
              <a:latin typeface="Open Sans Light" panose="020B0306030504020204"/>
            </a:rPr>
            <a:t>New staff unsure of job roles &amp; functions</a:t>
          </a:r>
        </a:p>
        <a:p>
          <a:pPr marL="285750" lvl="1" indent="-285750" algn="l" defTabSz="1244600" rtl="0">
            <a:lnSpc>
              <a:spcPct val="90000"/>
            </a:lnSpc>
            <a:spcBef>
              <a:spcPct val="0"/>
            </a:spcBef>
            <a:spcAft>
              <a:spcPct val="15000"/>
            </a:spcAft>
            <a:buChar char="•"/>
          </a:pPr>
          <a:r>
            <a:rPr lang="en-US" altLang="en-US" sz="2800" kern="1200" dirty="0">
              <a:latin typeface="Open Sans Light"/>
              <a:ea typeface="Open Sans Light"/>
              <a:cs typeface="Open Sans Light"/>
            </a:rPr>
            <a:t>Poor performance</a:t>
          </a:r>
          <a:endParaRPr lang="en-US" sz="2800" kern="1200" dirty="0">
            <a:latin typeface="Open Sans Light"/>
          </a:endParaRPr>
        </a:p>
        <a:p>
          <a:pPr marL="285750" lvl="1" indent="-285750" algn="l" defTabSz="1244600">
            <a:lnSpc>
              <a:spcPct val="90000"/>
            </a:lnSpc>
            <a:spcBef>
              <a:spcPct val="0"/>
            </a:spcBef>
            <a:spcAft>
              <a:spcPct val="15000"/>
            </a:spcAft>
            <a:buChar char="•"/>
          </a:pPr>
          <a:r>
            <a:rPr lang="en-US" altLang="en-US" sz="2800" kern="1200" dirty="0">
              <a:latin typeface="Open Sans Light"/>
              <a:ea typeface="Open Sans Light"/>
              <a:cs typeface="Open Sans Light"/>
            </a:rPr>
            <a:t>Training doesn’t produce results</a:t>
          </a:r>
        </a:p>
        <a:p>
          <a:pPr marL="285750" lvl="1" indent="-285750" algn="l" defTabSz="1244600">
            <a:lnSpc>
              <a:spcPct val="90000"/>
            </a:lnSpc>
            <a:spcBef>
              <a:spcPct val="0"/>
            </a:spcBef>
            <a:spcAft>
              <a:spcPct val="15000"/>
            </a:spcAft>
            <a:buChar char="•"/>
          </a:pPr>
          <a:r>
            <a:rPr lang="en-US" altLang="en-US" sz="2800" kern="1200" dirty="0">
              <a:latin typeface="Open Sans Light"/>
              <a:ea typeface="Open Sans Light"/>
              <a:cs typeface="Open Sans Light"/>
            </a:rPr>
            <a:t>Supervisors overwhelmed</a:t>
          </a:r>
        </a:p>
      </dsp:txBody>
      <dsp:txXfrm>
        <a:off x="10235" y="708439"/>
        <a:ext cx="4865996" cy="448418"/>
      </dsp:txXfrm>
    </dsp:sp>
    <dsp:sp modelId="{B05FB819-2036-4647-9E97-F37413ACBBA6}">
      <dsp:nvSpPr>
        <dsp:cNvPr id="0" name=""/>
        <dsp:cNvSpPr/>
      </dsp:nvSpPr>
      <dsp:spPr>
        <a:xfrm>
          <a:off x="5557470" y="0"/>
          <a:ext cx="4865996" cy="708439"/>
        </a:xfrm>
        <a:prstGeom prst="rect">
          <a:avLst/>
        </a:prstGeom>
        <a:solidFill>
          <a:srgbClr val="5DCBD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rtl="0">
            <a:lnSpc>
              <a:spcPct val="90000"/>
            </a:lnSpc>
            <a:spcBef>
              <a:spcPct val="0"/>
            </a:spcBef>
            <a:spcAft>
              <a:spcPct val="35000"/>
            </a:spcAft>
            <a:buNone/>
          </a:pPr>
          <a:r>
            <a:rPr lang="en-US" sz="2800" b="0" i="0" kern="1200" dirty="0">
              <a:solidFill>
                <a:schemeClr val="tx1"/>
              </a:solidFill>
              <a:latin typeface="Open Sans" charset="0"/>
              <a:ea typeface="Open Sans" charset="0"/>
              <a:cs typeface="Open Sans" charset="0"/>
            </a:rPr>
            <a:t>Intervention Strategies</a:t>
          </a:r>
        </a:p>
      </dsp:txBody>
      <dsp:txXfrm>
        <a:off x="5557470" y="0"/>
        <a:ext cx="4865996" cy="708439"/>
      </dsp:txXfrm>
    </dsp:sp>
    <dsp:sp modelId="{6A9089C6-538B-46DD-8BB2-578336C5586E}">
      <dsp:nvSpPr>
        <dsp:cNvPr id="0" name=""/>
        <dsp:cNvSpPr/>
      </dsp:nvSpPr>
      <dsp:spPr>
        <a:xfrm>
          <a:off x="5557470" y="708439"/>
          <a:ext cx="4865996" cy="448418"/>
        </a:xfrm>
        <a:prstGeom prst="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rtl="0">
            <a:lnSpc>
              <a:spcPct val="90000"/>
            </a:lnSpc>
            <a:spcBef>
              <a:spcPct val="0"/>
            </a:spcBef>
            <a:spcAft>
              <a:spcPct val="15000"/>
            </a:spcAft>
            <a:buChar char="•"/>
          </a:pPr>
          <a:r>
            <a:rPr kumimoji="0" lang="en-US" sz="2800" b="0" i="0" u="none" strike="noStrike" kern="1200" cap="none" spc="0" normalizeH="0" baseline="0" noProof="0" dirty="0">
              <a:ln>
                <a:noFill/>
              </a:ln>
              <a:solidFill>
                <a:prstClr val="black"/>
              </a:solidFill>
              <a:effectLst/>
              <a:uLnTx/>
              <a:uFillTx/>
              <a:latin typeface="Open Sans Light" panose="020B0306030504020204"/>
              <a:ea typeface="Open Sans" panose="020B0606030504020204" pitchFamily="34" charset="0"/>
              <a:cs typeface="Open Sans" panose="020B0606030504020204" pitchFamily="34" charset="0"/>
            </a:rPr>
            <a:t>Effective orientation</a:t>
          </a:r>
          <a:endParaRPr lang="en-US" sz="2800" b="0" kern="1200" dirty="0">
            <a:latin typeface="Open Sans Light" panose="020B0306030504020204"/>
            <a:ea typeface="Open Sans" charset="0"/>
            <a:cs typeface="Open Sans" charset="0"/>
          </a:endParaRPr>
        </a:p>
        <a:p>
          <a:pPr marL="285750" lvl="1" indent="-285750" algn="l" defTabSz="1244600" rtl="0">
            <a:lnSpc>
              <a:spcPct val="90000"/>
            </a:lnSpc>
            <a:spcBef>
              <a:spcPct val="0"/>
            </a:spcBef>
            <a:spcAft>
              <a:spcPct val="15000"/>
            </a:spcAft>
            <a:buChar char="•"/>
          </a:pPr>
          <a:r>
            <a:rPr kumimoji="0" lang="en-US" sz="2800" b="0" i="0" u="none" strike="noStrike" kern="1200" cap="none" spc="0" normalizeH="0" baseline="0" noProof="0" dirty="0">
              <a:ln>
                <a:noFill/>
              </a:ln>
              <a:solidFill>
                <a:prstClr val="black"/>
              </a:solidFill>
              <a:effectLst/>
              <a:uLnTx/>
              <a:uFillTx/>
              <a:latin typeface="Open Sans Light" panose="020B0306030504020204"/>
              <a:ea typeface="Open Sans" panose="020B0606030504020204" pitchFamily="34" charset="0"/>
              <a:cs typeface="Open Sans" panose="020B0606030504020204" pitchFamily="34" charset="0"/>
            </a:rPr>
            <a:t>Improve co-worker support for new hires</a:t>
          </a:r>
          <a:endParaRPr lang="en-US" sz="2800" kern="1200" dirty="0">
            <a:latin typeface="Open Sans Light" panose="020B0306030504020204"/>
          </a:endParaRPr>
        </a:p>
        <a:p>
          <a:pPr marL="285750" lvl="1" indent="-285750" algn="l" defTabSz="1244600" rtl="0">
            <a:lnSpc>
              <a:spcPct val="90000"/>
            </a:lnSpc>
            <a:spcBef>
              <a:spcPct val="0"/>
            </a:spcBef>
            <a:spcAft>
              <a:spcPct val="15000"/>
            </a:spcAft>
            <a:buChar char="•"/>
          </a:pPr>
          <a:r>
            <a:rPr kumimoji="0" lang="en-US" sz="2800" b="0" i="0" u="none" strike="noStrike" kern="1200" cap="none" spc="0" normalizeH="0" baseline="0" noProof="0" dirty="0">
              <a:ln>
                <a:noFill/>
              </a:ln>
              <a:solidFill>
                <a:prstClr val="black"/>
              </a:solidFill>
              <a:effectLst/>
              <a:uLnTx/>
              <a:uFillTx/>
              <a:latin typeface="Open Sans Light" panose="020B0306030504020204"/>
              <a:ea typeface="Open Sans" panose="020B0606030504020204" pitchFamily="34" charset="0"/>
              <a:cs typeface="Open Sans" panose="020B0606030504020204" pitchFamily="34" charset="0"/>
            </a:rPr>
            <a:t>Competency-based training</a:t>
          </a:r>
          <a:endParaRPr lang="en-US" sz="2800" kern="1200" dirty="0">
            <a:latin typeface="Open Sans Light" panose="020B0306030504020204"/>
          </a:endParaRPr>
        </a:p>
        <a:p>
          <a:pPr marL="285750" lvl="1" indent="-285750" algn="l" defTabSz="1244600" rtl="0">
            <a:lnSpc>
              <a:spcPct val="90000"/>
            </a:lnSpc>
            <a:spcBef>
              <a:spcPct val="0"/>
            </a:spcBef>
            <a:spcAft>
              <a:spcPct val="15000"/>
            </a:spcAft>
            <a:buChar char="•"/>
          </a:pPr>
          <a:r>
            <a:rPr lang="en-US" sz="2800" kern="1200" dirty="0">
              <a:latin typeface="Open Sans Light" panose="020B0306030504020204"/>
            </a:rPr>
            <a:t>Supervisor Training &amp; Mentoring</a:t>
          </a:r>
        </a:p>
        <a:p>
          <a:pPr marL="285750" lvl="1" indent="-285750" algn="l" defTabSz="1244600" rtl="0">
            <a:lnSpc>
              <a:spcPct val="90000"/>
            </a:lnSpc>
            <a:spcBef>
              <a:spcPct val="0"/>
            </a:spcBef>
            <a:spcAft>
              <a:spcPct val="15000"/>
            </a:spcAft>
            <a:buChar char="•"/>
          </a:pPr>
          <a:r>
            <a:rPr lang="en-US" sz="2800" kern="1200" dirty="0">
              <a:latin typeface="Open Sans Light" panose="020B0306030504020204"/>
            </a:rPr>
            <a:t>Performance evaluations</a:t>
          </a:r>
        </a:p>
        <a:p>
          <a:pPr marL="285750" lvl="1" indent="-285750" algn="l" defTabSz="1244600" rtl="0">
            <a:lnSpc>
              <a:spcPct val="90000"/>
            </a:lnSpc>
            <a:spcBef>
              <a:spcPct val="0"/>
            </a:spcBef>
            <a:spcAft>
              <a:spcPct val="15000"/>
            </a:spcAft>
            <a:buChar char="•"/>
          </a:pPr>
          <a:r>
            <a:rPr kumimoji="0" lang="en-US" sz="2800" b="0" i="0" u="none" strike="noStrike" kern="1200" cap="none" spc="0" normalizeH="0" baseline="0" noProof="0" dirty="0">
              <a:ln>
                <a:noFill/>
              </a:ln>
              <a:solidFill>
                <a:prstClr val="black"/>
              </a:solidFill>
              <a:effectLst/>
              <a:uLnTx/>
              <a:uFillTx/>
              <a:latin typeface="Open Sans Light" panose="020B0306030504020204"/>
              <a:ea typeface="Open Sans" panose="020B0606030504020204" pitchFamily="34" charset="0"/>
              <a:cs typeface="Open Sans" panose="020B0606030504020204" pitchFamily="34" charset="0"/>
            </a:rPr>
            <a:t>Review &amp; Update Job Descriptions</a:t>
          </a:r>
        </a:p>
      </dsp:txBody>
      <dsp:txXfrm>
        <a:off x="5557470" y="708439"/>
        <a:ext cx="4865996" cy="44841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0799A-0B77-4B81-863F-0691952A7DFB}" type="datetimeFigureOut">
              <a:rPr lang="en-US" smtClean="0"/>
              <a:t>7/21/2021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94951F-DB89-46A0-8245-A40C626A4F19}" type="slidenum">
              <a:rPr lang="en-US" smtClean="0"/>
              <a:t>‹#›</a:t>
            </a:fld>
            <a:endParaRPr lang="en-US"/>
          </a:p>
        </p:txBody>
      </p:sp>
    </p:spTree>
    <p:extLst>
      <p:ext uri="{BB962C8B-B14F-4D97-AF65-F5344CB8AC3E}">
        <p14:creationId xmlns:p14="http://schemas.microsoft.com/office/powerpoint/2010/main" val="1695407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indeed.com/career-advice/career-development/measure-success-at-work"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s://www.indeed.com/career-advice/career-development/overcome-workplace-challenges" TargetMode="External"/><Relationship Id="rId5" Type="http://schemas.openxmlformats.org/officeDocument/2006/relationships/hyperlink" Target="https://www.indeed.com/career-advice/career-development/job-promotion" TargetMode="External"/><Relationship Id="rId4" Type="http://schemas.openxmlformats.org/officeDocument/2006/relationships/hyperlink" Target="https://www.indeed.com/career-advice/career-development/objective-vs-goal"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62050"/>
            <a:ext cx="5576887" cy="3136900"/>
          </a:xfrm>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i="1" dirty="0"/>
              <a:t>Host</a:t>
            </a:r>
            <a:r>
              <a:rPr lang="en-US" i="1" baseline="0" dirty="0"/>
              <a:t> and Co-host notes for pre-meeting setup</a:t>
            </a:r>
          </a:p>
          <a:p>
            <a:r>
              <a:rPr lang="en-US" i="1" dirty="0"/>
              <a:t>Actions before the session:</a:t>
            </a:r>
          </a:p>
          <a:p>
            <a:pPr marL="635227" lvl="1" indent="-178027">
              <a:buFont typeface="Wingdings" panose="05000000000000000000" pitchFamily="2" charset="2"/>
              <a:buChar char="Ø"/>
            </a:pPr>
            <a:r>
              <a:rPr lang="en-US" i="1" dirty="0"/>
              <a:t>Slide #1 – Update presenter names</a:t>
            </a:r>
            <a:endParaRPr lang="en-US" i="1" dirty="0">
              <a:cs typeface="Calibri"/>
            </a:endParaRPr>
          </a:p>
          <a:p>
            <a:pPr marL="635227" lvl="1" indent="-178027">
              <a:buFont typeface="Wingdings" panose="05000000000000000000" pitchFamily="2" charset="2"/>
              <a:buChar char="Ø"/>
            </a:pPr>
            <a:r>
              <a:rPr lang="en-US" i="1" dirty="0"/>
              <a:t>Hide other region consultant slide, as applicable</a:t>
            </a:r>
          </a:p>
          <a:p>
            <a:pPr marL="635227" lvl="1" indent="-178027">
              <a:buFont typeface="Wingdings" panose="05000000000000000000" pitchFamily="2" charset="2"/>
              <a:buChar char="Ø"/>
            </a:pPr>
            <a:r>
              <a:rPr lang="en-US" i="1" dirty="0"/>
              <a:t>Hide other regions workshop slide for Upcoming Workshops,</a:t>
            </a:r>
            <a:r>
              <a:rPr lang="en-US" i="1" baseline="0" dirty="0"/>
              <a:t> as applicable</a:t>
            </a:r>
            <a:endParaRPr lang="en-US" i="1" dirty="0">
              <a:cs typeface="Calibri"/>
            </a:endParaRPr>
          </a:p>
          <a:p>
            <a:pPr marL="0" indent="0">
              <a:buFont typeface="Wingdings" panose="05000000000000000000" pitchFamily="2" charset="2"/>
              <a:buNone/>
            </a:pPr>
            <a:r>
              <a:rPr lang="en-US" i="1" dirty="0">
                <a:cs typeface="Calibri"/>
              </a:rPr>
              <a:t>In the Practice session before participants log on</a:t>
            </a:r>
            <a:endParaRPr lang="en-US" i="1" dirty="0"/>
          </a:p>
          <a:p>
            <a:pPr marL="635227" lvl="1" indent="-178027">
              <a:buFont typeface="Wingdings" panose="05000000000000000000" pitchFamily="2" charset="2"/>
              <a:buChar char="Ø"/>
            </a:pPr>
            <a:r>
              <a:rPr lang="en-US" i="1" dirty="0"/>
              <a:t>Check that the presenter can share their screen and run videos as needed</a:t>
            </a:r>
            <a:endParaRPr lang="en-US" i="1" dirty="0">
              <a:cs typeface="Calibri" panose="020F0502020204030204"/>
            </a:endParaRPr>
          </a:p>
          <a:p>
            <a:pPr marL="635227" lvl="1" indent="-178027">
              <a:buFont typeface="Wingdings" panose="05000000000000000000" pitchFamily="2" charset="2"/>
              <a:buChar char="Ø"/>
            </a:pPr>
            <a:r>
              <a:rPr lang="en-US" i="1" dirty="0"/>
              <a:t>Check that the presenter marks “Share Computer sounds” and “Optimize Screen sharing for video clip” so that any videos shown can be heard by others – it is on the same screen that you choose which screen to share. </a:t>
            </a:r>
          </a:p>
          <a:p>
            <a:pPr marL="635143" lvl="1" indent="-177943">
              <a:buFont typeface="Wingdings" panose="05000000000000000000" pitchFamily="2" charset="2"/>
              <a:buChar char="Ø"/>
              <a:defRPr/>
            </a:pPr>
            <a:r>
              <a:rPr lang="en-US" i="1" dirty="0">
                <a:cs typeface="Calibri"/>
              </a:rPr>
              <a:t>Make Coaches "Co-hosts"</a:t>
            </a:r>
            <a:endParaRPr lang="en-US" i="1" dirty="0"/>
          </a:p>
          <a:p>
            <a:pPr marL="635143" lvl="1" indent="-177943">
              <a:buFont typeface="Wingdings" panose="05000000000000000000" pitchFamily="2" charset="2"/>
              <a:buChar char="Ø"/>
              <a:defRPr/>
            </a:pPr>
            <a:r>
              <a:rPr lang="en-US" i="1" dirty="0"/>
              <a:t>Confirm polls are loaded </a:t>
            </a:r>
          </a:p>
          <a:p>
            <a:pPr marL="635143" lvl="1" indent="-177943">
              <a:buFont typeface="Wingdings" panose="05000000000000000000" pitchFamily="2" charset="2"/>
              <a:buChar char="Ø"/>
              <a:defRPr/>
            </a:pPr>
            <a:r>
              <a:rPr lang="en-US" i="1" dirty="0"/>
              <a:t>Turn on transcript </a:t>
            </a:r>
          </a:p>
          <a:p>
            <a:pPr marL="635000" lvl="1" indent="-177800">
              <a:buFont typeface="Wingdings" panose="05000000000000000000" pitchFamily="2" charset="2"/>
              <a:buChar char="Ø"/>
            </a:pPr>
            <a:r>
              <a:rPr lang="en-US" i="1" dirty="0">
                <a:cs typeface="Calibri" panose="020F0502020204030204"/>
              </a:rPr>
              <a:t>Break-out Groups </a:t>
            </a:r>
          </a:p>
          <a:p>
            <a:pPr marL="635000" lvl="1" indent="-177800">
              <a:buFont typeface="Wingdings" panose="05000000000000000000" pitchFamily="2" charset="2"/>
              <a:buChar char="Ø"/>
            </a:pPr>
            <a:r>
              <a:rPr lang="en-US" i="1" dirty="0">
                <a:cs typeface="Calibri" panose="020F0502020204030204"/>
              </a:rPr>
              <a:t>Take attendance</a:t>
            </a:r>
            <a:r>
              <a:rPr lang="en-US" i="1" baseline="0" dirty="0">
                <a:cs typeface="Calibri" panose="020F0502020204030204"/>
              </a:rPr>
              <a:t> </a:t>
            </a:r>
          </a:p>
          <a:p>
            <a:pPr marL="635227" lvl="1" indent="-178027">
              <a:buFont typeface="Wingdings" panose="05000000000000000000" pitchFamily="2" charset="2"/>
              <a:buChar char="Ø"/>
            </a:pPr>
            <a:r>
              <a:rPr lang="en-US" i="1" dirty="0">
                <a:cs typeface="Calibri" panose="020F0502020204030204"/>
              </a:rPr>
              <a:t>Timekeeper </a:t>
            </a:r>
          </a:p>
          <a:p>
            <a:pPr marL="635000" lvl="1" indent="-177800">
              <a:buFont typeface="Wingdings" panose="05000000000000000000" pitchFamily="2" charset="2"/>
              <a:buChar char="Ø"/>
            </a:pPr>
            <a:r>
              <a:rPr lang="en-US" i="1" dirty="0">
                <a:cs typeface="Calibri" panose="020F0502020204030204"/>
              </a:rPr>
              <a:t>Host</a:t>
            </a:r>
            <a:r>
              <a:rPr lang="en-US" i="1" baseline="0" dirty="0">
                <a:cs typeface="Calibri"/>
              </a:rPr>
              <a:t> / Welcome people as they arrive &amp; arrive late </a:t>
            </a:r>
          </a:p>
          <a:p>
            <a:pPr marL="635000" lvl="1" indent="-177800">
              <a:buFont typeface="Wingdings" panose="05000000000000000000" pitchFamily="2" charset="2"/>
              <a:buChar char="Ø"/>
            </a:pPr>
            <a:r>
              <a:rPr lang="en-US" i="1" dirty="0">
                <a:cs typeface="Calibri"/>
              </a:rPr>
              <a:t>Monitor Chat </a:t>
            </a:r>
          </a:p>
          <a:p>
            <a:pPr marL="635000" lvl="1" indent="-177800">
              <a:buFont typeface="Wingdings" panose="05000000000000000000" pitchFamily="2" charset="2"/>
              <a:buChar char="Ø"/>
            </a:pPr>
            <a:r>
              <a:rPr lang="en-US" i="1" dirty="0"/>
              <a:t>Turn on record, as desired</a:t>
            </a:r>
          </a:p>
          <a:p>
            <a:pPr marL="635000" lvl="1" indent="-177800">
              <a:buFont typeface="Wingdings" panose="05000000000000000000" pitchFamily="2" charset="2"/>
              <a:buChar char="Ø"/>
            </a:pPr>
            <a:r>
              <a:rPr lang="en-US" i="1" dirty="0"/>
              <a:t>Subtitles</a:t>
            </a:r>
            <a:r>
              <a:rPr lang="en-US" i="1" baseline="0" dirty="0"/>
              <a:t> – turned on, each participant can control turning on and off </a:t>
            </a:r>
          </a:p>
          <a:p>
            <a:r>
              <a:rPr lang="en-US" i="1" baseline="0" dirty="0"/>
              <a:t>At end of presentation:</a:t>
            </a:r>
            <a:endParaRPr lang="en-US" i="1" dirty="0"/>
          </a:p>
          <a:p>
            <a:pPr marL="178027" indent="-178027">
              <a:buFont typeface="Wingdings" panose="05000000000000000000" pitchFamily="2" charset="2"/>
              <a:buChar char="Ø"/>
            </a:pPr>
            <a:r>
              <a:rPr lang="en-US" i="1" dirty="0"/>
              <a:t>MAKE</a:t>
            </a:r>
            <a:r>
              <a:rPr lang="en-US" i="1" baseline="0" dirty="0"/>
              <a:t> SURE TO STOP RECORDING AT THANK YOU SLIDE</a:t>
            </a:r>
          </a:p>
          <a:p>
            <a:pPr marL="178027" indent="-178027">
              <a:buFont typeface="Wingdings" panose="05000000000000000000" pitchFamily="2" charset="2"/>
              <a:buChar char="Ø"/>
            </a:pPr>
            <a:endParaRPr lang="en-US" baseline="0" dirty="0"/>
          </a:p>
          <a:p>
            <a:r>
              <a:rPr lang="en-US" sz="1200" b="0" i="1" u="none" strike="noStrike" kern="1200" dirty="0">
                <a:solidFill>
                  <a:schemeClr val="tx1"/>
                </a:solidFill>
                <a:effectLst/>
                <a:latin typeface="+mn-lt"/>
                <a:ea typeface="+mn-ea"/>
                <a:cs typeface="+mn-cs"/>
              </a:rPr>
              <a:t>Note to Facilitator</a:t>
            </a:r>
          </a:p>
          <a:p>
            <a:r>
              <a:rPr lang="en-US" dirty="0"/>
              <a:t> </a:t>
            </a:r>
            <a:r>
              <a:rPr lang="en-US" sz="1200" b="1" i="0" u="none" strike="noStrike" kern="1200" dirty="0">
                <a:solidFill>
                  <a:schemeClr val="tx1"/>
                </a:solidFill>
                <a:effectLst/>
                <a:latin typeface="+mn-lt"/>
                <a:ea typeface="+mn-ea"/>
                <a:cs typeface="+mn-cs"/>
              </a:rPr>
              <a:t>Bold Text = Timing</a:t>
            </a:r>
            <a:r>
              <a:rPr lang="en-US" dirty="0"/>
              <a:t> </a:t>
            </a:r>
          </a:p>
          <a:p>
            <a:r>
              <a:rPr lang="en-US" sz="1200" b="0" i="1" u="none" strike="noStrike" kern="1200" dirty="0">
                <a:solidFill>
                  <a:schemeClr val="tx1"/>
                </a:solidFill>
                <a:effectLst/>
                <a:latin typeface="+mn-lt"/>
                <a:ea typeface="+mn-ea"/>
                <a:cs typeface="+mn-cs"/>
              </a:rPr>
              <a:t>Italicized Text = Notes – do not read</a:t>
            </a:r>
            <a:r>
              <a:rPr lang="en-US" dirty="0"/>
              <a:t> </a:t>
            </a:r>
          </a:p>
          <a:p>
            <a:r>
              <a:rPr lang="en-US" sz="1200" b="0" i="0" u="none" strike="noStrike" kern="1200" dirty="0">
                <a:solidFill>
                  <a:schemeClr val="tx1"/>
                </a:solidFill>
                <a:effectLst/>
                <a:latin typeface="+mn-lt"/>
                <a:ea typeface="+mn-ea"/>
                <a:cs typeface="+mn-cs"/>
              </a:rPr>
              <a:t>Regular Text = Talking Points</a:t>
            </a:r>
            <a:r>
              <a:rPr lang="en-US" dirty="0"/>
              <a:t> </a:t>
            </a:r>
          </a:p>
          <a:p>
            <a:pPr marL="0" indent="0">
              <a:buFont typeface="Wingdings" panose="05000000000000000000" pitchFamily="2" charset="2"/>
              <a:buNone/>
            </a:pPr>
            <a:endParaRPr lang="en-US" dirty="0"/>
          </a:p>
          <a:p>
            <a:pPr marL="174708" indent="-174708">
              <a:buFont typeface="Wingdings" panose="05000000000000000000" pitchFamily="2" charset="2"/>
              <a:buChar char="Ø"/>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1</a:t>
            </a:fld>
            <a:endParaRPr lang="en-US"/>
          </a:p>
        </p:txBody>
      </p:sp>
    </p:spTree>
    <p:extLst>
      <p:ext uri="{BB962C8B-B14F-4D97-AF65-F5344CB8AC3E}">
        <p14:creationId xmlns:p14="http://schemas.microsoft.com/office/powerpoint/2010/main" val="1318719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527050"/>
            <a:ext cx="5576888" cy="3136900"/>
          </a:xfrm>
        </p:spPr>
      </p:sp>
      <p:sp>
        <p:nvSpPr>
          <p:cNvPr id="3" name="Notes Placeholder 2"/>
          <p:cNvSpPr>
            <a:spLocks noGrp="1"/>
          </p:cNvSpPr>
          <p:nvPr>
            <p:ph type="body" idx="1"/>
          </p:nvPr>
        </p:nvSpPr>
        <p:spPr>
          <a:xfrm>
            <a:off x="565670" y="3901750"/>
            <a:ext cx="6215404" cy="5036652"/>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the sixth step you will decide on your goal, how you will measure your progress  and establish a time frame that works for you organization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Next is the implementation of strategy and finally evaluating if the strategy was successful.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will keep referring to these 8 step through out the workshops and we will use them during consultations.</a:t>
            </a:r>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856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Timing for section (slides 11-17): 9 minutes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dirty="0"/>
              <a:t>Let’s move into step 2 of implementation:</a:t>
            </a:r>
            <a:r>
              <a:rPr lang="en-US" baseline="0" dirty="0"/>
              <a:t> selecting an intervention strategy</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210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58D255-18D9-4A4C-B4DF-ED26CA06248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0342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342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These are the three major section of the different areas we will be learning about.  In an earlier session we will focused in on Recruitment and Selection Strategies.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We do know that all these areas really do connect And are depended on each other for success. Where an organization may be very strong in one area they may have room for improvement in another.  </a:t>
            </a:r>
            <a:endParaRPr kumimoji="0" lang="en-US" sz="1200" b="0" i="0" u="none" strike="noStrike" kern="1200" cap="none" spc="0" normalizeH="0" baseline="0" noProof="0" dirty="0">
              <a:ln>
                <a:noFill/>
              </a:ln>
              <a:solidFill>
                <a:prstClr val="black"/>
              </a:solidFill>
              <a:effectLst/>
              <a:uLnTx/>
              <a:uFillTx/>
              <a:latin typeface="+mn-lt"/>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As you look at your data and your current strategies, this is our opportunity to support you in understanding where you can start</a:t>
            </a:r>
            <a:endParaRPr kumimoji="0" lang="en-US" altLang="en-US" sz="1200" b="0" i="0" u="none" strike="noStrike" kern="1200" cap="none" spc="0" normalizeH="0" baseline="0" noProof="0" dirty="0">
              <a:ln>
                <a:noFill/>
              </a:ln>
              <a:solidFill>
                <a:prstClr val="black"/>
              </a:solidFill>
              <a:effectLst/>
              <a:uLnTx/>
              <a:uFillTx/>
              <a:latin typeface="+mn-lt"/>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Calibri"/>
              </a:rPr>
              <a:t>During this session we will first be exploring Retention Strategies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Calibri"/>
              </a:rPr>
              <a:t>We will focus today on the first three: </a:t>
            </a:r>
            <a:r>
              <a:rPr kumimoji="0" lang="en-US" sz="1800" b="0" i="0" u="none" strike="noStrike" kern="1200" cap="none" spc="0" normalizeH="0" baseline="0" noProof="0" dirty="0">
                <a:ln>
                  <a:noFill/>
                </a:ln>
                <a:solidFill>
                  <a:prstClr val="black"/>
                </a:solidFill>
                <a:effectLst/>
                <a:uLnTx/>
                <a:uFillTx/>
                <a:latin typeface="+mn-lt"/>
                <a:ea typeface="+mn-ea"/>
                <a:cs typeface="+mn-cs"/>
              </a:rPr>
              <a:t>Orientation and onboarding, competency-based training, Employee Development, including Job Analysis and Job Descriptions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Calibri"/>
              </a:rPr>
              <a:t>Next week we will take a look at rest of the strategies</a:t>
            </a:r>
          </a:p>
        </p:txBody>
      </p:sp>
    </p:spTree>
    <p:extLst>
      <p:ext uri="{BB962C8B-B14F-4D97-AF65-F5344CB8AC3E}">
        <p14:creationId xmlns:p14="http://schemas.microsoft.com/office/powerpoint/2010/main" val="4174171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36194" cy="4245092"/>
          </a:xfrm>
        </p:spPr>
        <p:txBody>
          <a:bodyPr/>
          <a:lstStyle/>
          <a:p>
            <a:pPr marL="0" indent="0">
              <a:buFont typeface="Wingdings" panose="05000000000000000000" pitchFamily="2" charset="2"/>
              <a:buNone/>
            </a:pPr>
            <a:r>
              <a:rPr lang="en-US" i="1" dirty="0"/>
              <a:t>Transition</a:t>
            </a:r>
            <a:r>
              <a:rPr lang="en-US" i="1" baseline="0" dirty="0"/>
              <a:t> Slide</a:t>
            </a:r>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030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4126" y="4473893"/>
            <a:ext cx="6049554" cy="4470283"/>
          </a:xfrm>
        </p:spPr>
        <p:txBody>
          <a:bodyPr>
            <a:normAutofit/>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Section 5 of the self assessment workbook looks like the images on your screen.</a:t>
            </a:r>
            <a:r>
              <a:rPr lang="en-US" baseline="0" dirty="0"/>
              <a:t> </a:t>
            </a:r>
            <a:r>
              <a:rPr lang="en-US" dirty="0"/>
              <a:t>Section 5</a:t>
            </a:r>
            <a:r>
              <a:rPr lang="en-US" baseline="0" dirty="0"/>
              <a:t> </a:t>
            </a:r>
            <a:r>
              <a:rPr lang="en-US" dirty="0"/>
              <a:t>is about reflecting on the organizational practices and processes that can</a:t>
            </a:r>
            <a:r>
              <a:rPr lang="en-US" baseline="0" dirty="0"/>
              <a:t> support your efforts and</a:t>
            </a:r>
            <a:r>
              <a:rPr lang="en-US" dirty="0"/>
              <a:t> processes</a:t>
            </a:r>
            <a:r>
              <a:rPr lang="en-US" baseline="0" dirty="0"/>
              <a:t> you may already have in place</a:t>
            </a:r>
            <a:r>
              <a:rPr lang="en-US" dirty="0"/>
              <a:t>. This is intended to be a discovery tool to help you explore what you’re already doing and areas where you might want to put some attention as you move forward. </a:t>
            </a:r>
          </a:p>
          <a:p>
            <a:pPr marL="171450" indent="-171450">
              <a:buFont typeface="Wingdings" panose="05000000000000000000" pitchFamily="2" charset="2"/>
              <a:buChar char="Ø"/>
            </a:pPr>
            <a:r>
              <a:rPr lang="en-US" dirty="0"/>
              <a:t>There are six questions that we will lead you through in small groups. You’ll think about what you know you’re currently doing based on the following scale. For each item, you can indicate:</a:t>
            </a:r>
            <a:r>
              <a:rPr lang="en-US" baseline="0" dirty="0"/>
              <a:t> n</a:t>
            </a:r>
            <a:r>
              <a:rPr lang="en-US" dirty="0"/>
              <a:t>ever evident, Sometimes evident, or Consistently evident.</a:t>
            </a:r>
          </a:p>
          <a:p>
            <a:pPr marL="171450" indent="-171450">
              <a:buFont typeface="Wingdings" panose="05000000000000000000" pitchFamily="2" charset="2"/>
              <a:buChar char="Ø"/>
            </a:pPr>
            <a:r>
              <a:rPr lang="en-US" dirty="0"/>
              <a:t>This is intended to be a simple tool to help you start thinking about what you’re currently doing.</a:t>
            </a:r>
          </a:p>
          <a:p>
            <a:pPr marL="171450" indent="-171450">
              <a:buFont typeface="Wingdings" panose="05000000000000000000" pitchFamily="2" charset="2"/>
              <a:buChar char="Ø"/>
            </a:pPr>
            <a:r>
              <a:rPr lang="en-US" i="1" dirty="0"/>
              <a:t>Optional Activity: If time, read each question and allow time for provider responses. </a:t>
            </a:r>
          </a:p>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507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36194" cy="4245092"/>
          </a:xfrm>
        </p:spPr>
        <p:txBody>
          <a:bodyPr/>
          <a:lstStyle/>
          <a:p>
            <a:pPr marL="0" indent="0">
              <a:buFont typeface="Wingdings" panose="05000000000000000000" pitchFamily="2" charset="2"/>
              <a:buNone/>
            </a:pPr>
            <a:r>
              <a:rPr lang="en-US" i="1" dirty="0"/>
              <a:t>Transition</a:t>
            </a:r>
            <a:r>
              <a:rPr lang="en-US" i="1" baseline="0" dirty="0"/>
              <a:t> Slide</a:t>
            </a:r>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593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Talking Points:</a:t>
            </a:r>
          </a:p>
          <a:p>
            <a:pPr marL="171450" indent="-171450">
              <a:buFont typeface="Wingdings" panose="05000000000000000000" pitchFamily="2" charset="2"/>
              <a:buChar char="Ø"/>
            </a:pPr>
            <a:r>
              <a:rPr lang="en-US" dirty="0"/>
              <a:t>Let’s take a quick </a:t>
            </a:r>
            <a:r>
              <a:rPr lang="x-none" dirty="0"/>
              <a:t>poll. </a:t>
            </a:r>
            <a:r>
              <a:rPr lang="en-US" dirty="0"/>
              <a:t> - you can pick</a:t>
            </a:r>
            <a:r>
              <a:rPr lang="en-US" baseline="0" dirty="0"/>
              <a:t> multiple answers. Your answer are anonymous. </a:t>
            </a:r>
            <a:r>
              <a:rPr lang="en-US" i="1" baseline="0" dirty="0"/>
              <a:t>Read slide.</a:t>
            </a:r>
            <a:endParaRPr lang="en-US" i="1" dirty="0"/>
          </a:p>
          <a:p>
            <a:pPr marL="171450" indent="-171450">
              <a:buFont typeface="Wingdings" panose="05000000000000000000" pitchFamily="2" charset="2"/>
              <a:buChar char="Ø"/>
            </a:pPr>
            <a:r>
              <a:rPr lang="en-US" i="1" dirty="0"/>
              <a:t>In</a:t>
            </a:r>
            <a:r>
              <a:rPr lang="en-US" i="1" baseline="0" dirty="0"/>
              <a:t> debrief poll, review results.</a:t>
            </a:r>
          </a:p>
          <a:p>
            <a:pPr marL="171450" indent="-171450">
              <a:buFont typeface="Wingdings" panose="05000000000000000000" pitchFamily="2" charset="2"/>
              <a:buChar char="Ø"/>
            </a:pPr>
            <a:r>
              <a:rPr lang="en-US" i="1" baseline="0" dirty="0"/>
              <a:t>Ask: Anything surprise or jump out at you – spend no more than 3 minutes on this-watch/resist the deep dive conversation</a:t>
            </a:r>
          </a:p>
        </p:txBody>
      </p:sp>
      <p:sp>
        <p:nvSpPr>
          <p:cNvPr id="4" name="Slide Number Placeholder 3"/>
          <p:cNvSpPr>
            <a:spLocks noGrp="1"/>
          </p:cNvSpPr>
          <p:nvPr>
            <p:ph type="sldNum" sz="quarter" idx="10"/>
          </p:nvPr>
        </p:nvSpPr>
        <p:spPr/>
        <p:txBody>
          <a:bodyPr/>
          <a:lstStyle/>
          <a:p>
            <a:fld id="{7C7EF461-0DA1-49B8-9494-EA2A34B00B64}" type="slidenum">
              <a:rPr lang="en-US" smtClean="0"/>
              <a:t>16</a:t>
            </a:fld>
            <a:endParaRPr lang="en-US"/>
          </a:p>
        </p:txBody>
      </p:sp>
    </p:spTree>
    <p:extLst>
      <p:ext uri="{BB962C8B-B14F-4D97-AF65-F5344CB8AC3E}">
        <p14:creationId xmlns:p14="http://schemas.microsoft.com/office/powerpoint/2010/main" val="3426672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dirty="0"/>
              <a:t>These are the Retention</a:t>
            </a:r>
            <a:r>
              <a:rPr lang="en-US" baseline="0" dirty="0"/>
              <a:t> Strategies we are going to cover during this week’s session. </a:t>
            </a:r>
            <a:r>
              <a:rPr lang="en-US" i="1" baseline="0" dirty="0"/>
              <a:t>Read slide</a:t>
            </a:r>
            <a:endParaRPr lang="en-US" baseline="0" dirty="0"/>
          </a:p>
          <a:p>
            <a:pPr marL="171450" lvl="0" indent="-171450">
              <a:buFont typeface="Wingdings" panose="05000000000000000000" pitchFamily="2" charset="2"/>
              <a:buChar char="Ø"/>
            </a:pPr>
            <a:r>
              <a:rPr lang="en-US" sz="1200" dirty="0">
                <a:latin typeface="Arial" panose="020B0604020202020204" pitchFamily="34" charset="0"/>
              </a:rPr>
              <a:t>We’ll cover the remaining retention</a:t>
            </a:r>
            <a:r>
              <a:rPr lang="en-US" sz="1200" baseline="0" dirty="0">
                <a:latin typeface="Arial" panose="020B0604020202020204" pitchFamily="34" charset="0"/>
              </a:rPr>
              <a:t> strategies during next week’s session.</a:t>
            </a:r>
            <a:endParaRPr lang="en-US" sz="1200" dirty="0">
              <a:latin typeface="Arial" panose="020B0604020202020204" pitchFamily="34" charset="0"/>
            </a:endParaRPr>
          </a:p>
          <a:p>
            <a:pPr marL="171450" indent="-171450">
              <a:buFont typeface="Wingdings" panose="05000000000000000000" pitchFamily="2" charset="2"/>
              <a:buChar char="Ø"/>
            </a:pPr>
            <a:endParaRPr lang="en-US" baseline="0" dirty="0"/>
          </a:p>
          <a:p>
            <a:pPr marL="171450" indent="-171450">
              <a:buFont typeface="Wingdings" panose="05000000000000000000" pitchFamily="2" charset="2"/>
              <a:buChar char="Ø"/>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077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baseline="0" dirty="0"/>
              <a:t>Timing for section (slides 18-23): 7 minutes</a:t>
            </a:r>
          </a:p>
          <a:p>
            <a:pPr marL="0" indent="0">
              <a:buFont typeface="Wingdings" panose="05000000000000000000" pitchFamily="2" charset="2"/>
              <a:buNone/>
            </a:pPr>
            <a:r>
              <a:rPr lang="en-US" baseline="0" dirty="0"/>
              <a:t>Talking Points:</a:t>
            </a:r>
          </a:p>
          <a:p>
            <a:pPr marL="171450" indent="-171450">
              <a:buFont typeface="Wingdings" panose="05000000000000000000" pitchFamily="2" charset="2"/>
              <a:buChar char="Ø"/>
            </a:pPr>
            <a:r>
              <a:rPr lang="en-US" baseline="0" dirty="0"/>
              <a:t>As we look at each of the tools, we’ll be going through steps 2 and 3. </a:t>
            </a:r>
          </a:p>
          <a:p>
            <a:pPr marL="171450" indent="-171450">
              <a:buFont typeface="Wingdings" panose="05000000000000000000" pitchFamily="2" charset="2"/>
              <a:buChar char="Ø"/>
            </a:pPr>
            <a:r>
              <a:rPr lang="en-US" baseline="0" dirty="0"/>
              <a:t>We’ll start with orientation and onboarding.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782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aseline="0" dirty="0"/>
              <a:t>Talking points:</a:t>
            </a:r>
          </a:p>
          <a:p>
            <a:pPr marL="171450" indent="-171450">
              <a:buFont typeface="Wingdings" panose="05000000000000000000" pitchFamily="2" charset="2"/>
              <a:buChar char="Ø"/>
            </a:pPr>
            <a:r>
              <a:rPr lang="en-US" baseline="0" dirty="0"/>
              <a:t>Many times we use the terms Orientation and Onboarding as if they are the same things. </a:t>
            </a:r>
          </a:p>
          <a:p>
            <a:pPr marL="171450" indent="-171450">
              <a:buFont typeface="Wingdings" panose="05000000000000000000" pitchFamily="2" charset="2"/>
              <a:buChar char="Ø"/>
            </a:pPr>
            <a:r>
              <a:rPr lang="en-US" baseline="0" dirty="0"/>
              <a:t>They aren’t they are different. </a:t>
            </a:r>
          </a:p>
          <a:p>
            <a:pPr marL="171450" indent="-171450">
              <a:buFont typeface="Wingdings" panose="05000000000000000000" pitchFamily="2" charset="2"/>
              <a:buChar char="Ø"/>
            </a:pPr>
            <a:r>
              <a:rPr lang="en-US" i="1" baseline="0" dirty="0"/>
              <a:t>Read slide</a:t>
            </a:r>
            <a:endParaRPr lang="en-US" baseline="0" dirty="0"/>
          </a:p>
          <a:p>
            <a:pPr marL="171450" indent="-171450">
              <a:buFont typeface="Wingdings" panose="05000000000000000000" pitchFamily="2" charset="2"/>
              <a:buChar char="Ø"/>
            </a:pPr>
            <a:r>
              <a:rPr lang="en-US" baseline="0" dirty="0"/>
              <a:t>Throughout both Orientation and Onboarding supervision and feeling connected to the people in the organization is critical to the DSPs success. </a:t>
            </a:r>
          </a:p>
          <a:p>
            <a:pPr marL="0" indent="0">
              <a:buFont typeface="Wingdings" panose="05000000000000000000" pitchFamily="2" charset="2"/>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19</a:t>
            </a:fld>
            <a:endParaRPr lang="en-US"/>
          </a:p>
        </p:txBody>
      </p:sp>
    </p:spTree>
    <p:extLst>
      <p:ext uri="{BB962C8B-B14F-4D97-AF65-F5344CB8AC3E}">
        <p14:creationId xmlns:p14="http://schemas.microsoft.com/office/powerpoint/2010/main" val="2594365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lang="en-US" sz="1200" b="1" i="0" u="none" strike="noStrike" kern="1200" dirty="0">
                <a:solidFill>
                  <a:schemeClr val="tx1"/>
                </a:solidFill>
                <a:effectLst/>
                <a:latin typeface="+mn-lt"/>
                <a:ea typeface="+mn-ea"/>
                <a:cs typeface="+mn-cs"/>
              </a:rPr>
              <a:t>Timing for Intro/Welcome (slides 2-10): 10-15 minutes</a:t>
            </a:r>
          </a:p>
          <a:p>
            <a:pPr marL="171450" indent="-171450" rtl="0" fontAlgn="base">
              <a:buFont typeface="Wingdings" panose="05000000000000000000" pitchFamily="2" charset="2"/>
              <a:buChar char="Ø"/>
            </a:pPr>
            <a:r>
              <a:rPr lang="en-US" sz="1200" b="0" i="1" u="none" strike="noStrike" kern="1200" dirty="0">
                <a:solidFill>
                  <a:schemeClr val="tx1"/>
                </a:solidFill>
                <a:effectLst/>
                <a:latin typeface="+mn-lt"/>
                <a:ea typeface="+mn-ea"/>
                <a:cs typeface="+mn-cs"/>
              </a:rPr>
              <a:t>Action – Record as desired</a:t>
            </a:r>
          </a:p>
          <a:p>
            <a:pPr marL="171450"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Welcome to session # in our QuILTSS Initiative kickoff workshop series</a:t>
            </a:r>
            <a:r>
              <a:rPr lang="en-US" sz="1200" b="1"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pPr marL="171450"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My name is xx and I am a xx with the Institute on Community Integration at the University of Minnesota. I am here today</a:t>
            </a:r>
            <a:r>
              <a:rPr lang="en-US" sz="1200" b="0" i="0" u="none" strike="noStrike" kern="1200" baseline="0" dirty="0">
                <a:solidFill>
                  <a:schemeClr val="tx1"/>
                </a:solidFill>
                <a:effectLst/>
                <a:latin typeface="+mn-lt"/>
                <a:ea typeface="+mn-ea"/>
                <a:cs typeface="+mn-cs"/>
              </a:rPr>
              <a:t> with my colleagues from the University of MN, __________ and ________________. Also Regional Coaches from Tennessee ____________________ and ___________________.</a:t>
            </a:r>
            <a:endParaRPr lang="en-US" sz="1200" b="0" i="0" u="none" strike="noStrike" kern="1200" dirty="0">
              <a:solidFill>
                <a:schemeClr val="tx1"/>
              </a:solidFill>
              <a:effectLst/>
              <a:latin typeface="+mn-lt"/>
              <a:ea typeface="+mn-ea"/>
              <a:cs typeface="+mn-cs"/>
            </a:endParaRPr>
          </a:p>
          <a:p>
            <a:pPr marL="628650" lvl="1"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Thank you so much for joining us today. During today’s session we will talk about some retention strategies. </a:t>
            </a:r>
          </a:p>
          <a:p>
            <a:pPr marL="171450" indent="-171450" rtl="0" fontAlgn="base">
              <a:buFont typeface="Wingdings" panose="05000000000000000000" pitchFamily="2" charset="2"/>
              <a:buChar char="Ø"/>
            </a:pPr>
            <a:r>
              <a:rPr lang="en-US" sz="1200" b="0" i="1" u="none" strike="noStrike" kern="1200" dirty="0">
                <a:solidFill>
                  <a:schemeClr val="tx1"/>
                </a:solidFill>
                <a:effectLst/>
                <a:latin typeface="+mn-lt"/>
                <a:ea typeface="+mn-ea"/>
                <a:cs typeface="+mn-cs"/>
              </a:rPr>
              <a:t>If</a:t>
            </a:r>
            <a:r>
              <a:rPr lang="en-US" sz="1200" b="0" i="1" u="none" strike="noStrike" kern="1200" baseline="0" dirty="0">
                <a:solidFill>
                  <a:schemeClr val="tx1"/>
                </a:solidFill>
                <a:effectLst/>
                <a:latin typeface="+mn-lt"/>
                <a:ea typeface="+mn-ea"/>
                <a:cs typeface="+mn-cs"/>
              </a:rPr>
              <a:t> being recorded: </a:t>
            </a:r>
            <a:r>
              <a:rPr lang="en-US" sz="1200" b="0" i="0" u="none" strike="noStrike" kern="1200" dirty="0">
                <a:solidFill>
                  <a:schemeClr val="tx1"/>
                </a:solidFill>
                <a:effectLst/>
                <a:latin typeface="+mn-lt"/>
                <a:ea typeface="+mn-ea"/>
                <a:cs typeface="+mn-cs"/>
              </a:rPr>
              <a:t>This webinar is currently being </a:t>
            </a:r>
            <a:r>
              <a:rPr lang="en-US" sz="1200" b="1" i="0" u="none" strike="noStrike" kern="1200" dirty="0">
                <a:solidFill>
                  <a:schemeClr val="tx1"/>
                </a:solidFill>
                <a:effectLst/>
                <a:latin typeface="+mn-lt"/>
                <a:ea typeface="+mn-ea"/>
                <a:cs typeface="+mn-cs"/>
              </a:rPr>
              <a:t>recorded</a:t>
            </a:r>
            <a:r>
              <a:rPr lang="en-US" sz="1200" b="0" i="0" u="none" strike="noStrike" kern="1200" dirty="0">
                <a:solidFill>
                  <a:schemeClr val="tx1"/>
                </a:solidFill>
                <a:effectLst/>
                <a:latin typeface="+mn-lt"/>
                <a:ea typeface="+mn-ea"/>
                <a:cs typeface="+mn-cs"/>
              </a:rPr>
              <a:t>. We will send the recording to you if you would like to view again or share with others</a:t>
            </a:r>
            <a:r>
              <a:rPr lang="en-US" sz="1200" b="0" i="0" u="none" strike="noStrike" kern="1200" baseline="0" dirty="0">
                <a:solidFill>
                  <a:schemeClr val="tx1"/>
                </a:solidFill>
                <a:effectLst/>
                <a:latin typeface="+mn-lt"/>
                <a:ea typeface="+mn-ea"/>
                <a:cs typeface="+mn-cs"/>
              </a:rPr>
              <a:t> in your organization. </a:t>
            </a:r>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783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Orientation is an event that is part of the onboarding process. </a:t>
            </a:r>
          </a:p>
          <a:p>
            <a:pPr marL="628650" lvl="1" indent="-171450">
              <a:buFont typeface="Wingdings" panose="05000000000000000000" pitchFamily="2" charset="2"/>
              <a:buChar char="Ø"/>
            </a:pPr>
            <a:r>
              <a:rPr lang="en-US" dirty="0"/>
              <a:t>It covers an introduction to the people being supported, the job, and co-workers. </a:t>
            </a:r>
          </a:p>
          <a:p>
            <a:pPr marL="628650" lvl="1" indent="-171450">
              <a:buFont typeface="Wingdings" panose="05000000000000000000" pitchFamily="2" charset="2"/>
              <a:buChar char="Ø"/>
            </a:pPr>
            <a:r>
              <a:rPr lang="en-US" dirty="0"/>
              <a:t>Human Resources (HR) is often involved in the management of personnel files, benefits, and any necessary paperwork. </a:t>
            </a:r>
          </a:p>
          <a:p>
            <a:pPr marL="628650" lvl="1" indent="-171450">
              <a:buFont typeface="Wingdings" panose="05000000000000000000" pitchFamily="2" charset="2"/>
              <a:buChar char="Ø"/>
            </a:pPr>
            <a:r>
              <a:rPr lang="en-US" dirty="0"/>
              <a:t>Orientation is often considered the first phase of onboarding. </a:t>
            </a:r>
            <a:endParaRPr lang="en-US" i="1" dirty="0">
              <a:cs typeface="Calibri"/>
            </a:endParaRPr>
          </a:p>
          <a:p>
            <a:pPr marL="171450" indent="-171450">
              <a:buFont typeface="Wingdings" panose="05000000000000000000" pitchFamily="2" charset="2"/>
              <a:buChar char="Ø"/>
            </a:pPr>
            <a:r>
              <a:rPr lang="en-US" i="1" dirty="0">
                <a:cs typeface="Calibri"/>
              </a:rPr>
              <a:t>Optional</a:t>
            </a:r>
            <a:r>
              <a:rPr lang="en-US" i="1" baseline="0" dirty="0">
                <a:cs typeface="Calibri"/>
              </a:rPr>
              <a:t> Engagement Questions: </a:t>
            </a:r>
            <a:r>
              <a:rPr lang="en-US" i="1" dirty="0">
                <a:cs typeface="Calibri"/>
              </a:rPr>
              <a:t>Is this what your orientation</a:t>
            </a:r>
            <a:r>
              <a:rPr lang="en-US" i="1" baseline="0" dirty="0">
                <a:cs typeface="Calibri"/>
              </a:rPr>
              <a:t> looks like? </a:t>
            </a:r>
            <a:r>
              <a:rPr lang="en-US" i="1" dirty="0">
                <a:cs typeface="Calibri"/>
              </a:rPr>
              <a:t>How</a:t>
            </a:r>
            <a:r>
              <a:rPr lang="en-US" i="1" baseline="0" dirty="0">
                <a:cs typeface="Calibri"/>
              </a:rPr>
              <a:t> many hours of orientation to you provide to newly hired DSPs?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dirty="0">
              <a:cs typeface="Calibri"/>
            </a:endParaRPr>
          </a:p>
          <a:p>
            <a:pPr marL="171450" indent="-171450">
              <a:buFont typeface="Wingdings" panose="05000000000000000000" pitchFamily="2" charset="2"/>
              <a:buChar char="q"/>
            </a:pPr>
            <a:endParaRPr lang="en-US" dirty="0">
              <a:cs typeface="Calibri"/>
            </a:endParaRPr>
          </a:p>
        </p:txBody>
      </p:sp>
      <p:sp>
        <p:nvSpPr>
          <p:cNvPr id="4" name="Slide Number Placeholder 3"/>
          <p:cNvSpPr>
            <a:spLocks noGrp="1"/>
          </p:cNvSpPr>
          <p:nvPr>
            <p:ph type="sldNum" sz="quarter" idx="5"/>
          </p:nvPr>
        </p:nvSpPr>
        <p:spPr/>
        <p:txBody>
          <a:bodyPr/>
          <a:lstStyle/>
          <a:p>
            <a:fld id="{85F5046E-47A9-624E-A51D-22E014D74CE7}" type="slidenum">
              <a:rPr lang="en-US" smtClean="0"/>
              <a:t>20</a:t>
            </a:fld>
            <a:endParaRPr lang="en-US"/>
          </a:p>
        </p:txBody>
      </p:sp>
    </p:spTree>
    <p:extLst>
      <p:ext uri="{BB962C8B-B14F-4D97-AF65-F5344CB8AC3E}">
        <p14:creationId xmlns:p14="http://schemas.microsoft.com/office/powerpoint/2010/main" val="325040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Orientation and onboarding are related but are not the same thing. </a:t>
            </a:r>
          </a:p>
          <a:p>
            <a:pPr marL="171450" indent="-171450">
              <a:buFont typeface="Wingdings" panose="05000000000000000000" pitchFamily="2" charset="2"/>
              <a:buChar char="Ø"/>
            </a:pPr>
            <a:r>
              <a:rPr lang="en-US" dirty="0"/>
              <a:t>They each serve a different purpose. Onboarding is a process of socializing and engaging employees in the organization from day one. </a:t>
            </a:r>
          </a:p>
          <a:p>
            <a:pPr marL="171450" indent="-171450">
              <a:buFont typeface="Wingdings" panose="05000000000000000000" pitchFamily="2" charset="2"/>
              <a:buChar char="Ø"/>
            </a:pPr>
            <a:r>
              <a:rPr lang="en-US" dirty="0"/>
              <a:t>It can last up to a year or more depending on the organization. </a:t>
            </a:r>
          </a:p>
          <a:p>
            <a:pPr marL="171450" indent="-171450">
              <a:buFont typeface="Wingdings" panose="05000000000000000000" pitchFamily="2" charset="2"/>
              <a:buChar char="Ø"/>
            </a:pPr>
            <a:r>
              <a:rPr lang="en-US" dirty="0"/>
              <a:t>The purpose of onboarding is to prepare, orient, integrate, and engage the new hire for the job and organization. </a:t>
            </a:r>
          </a:p>
          <a:p>
            <a:pPr marL="171450" indent="-171450">
              <a:buFont typeface="Wingdings" panose="05000000000000000000" pitchFamily="2" charset="2"/>
              <a:buChar char="Ø"/>
            </a:pPr>
            <a:r>
              <a:rPr lang="en-US" dirty="0"/>
              <a:t>It is a proactive process that helps build self-confidence for the job. </a:t>
            </a:r>
          </a:p>
          <a:p>
            <a:pPr marL="171450" indent="-171450">
              <a:buFont typeface="Wingdings" panose="05000000000000000000" pitchFamily="2" charset="2"/>
              <a:buChar char="Ø"/>
            </a:pPr>
            <a:r>
              <a:rPr lang="en-US" dirty="0"/>
              <a:t>It helps new hires ”fit in.” It helps them feel welcomed and supported. It helps them become productive workers in the shortest time possible. </a:t>
            </a:r>
          </a:p>
          <a:p>
            <a:pPr marL="171450" indent="-171450">
              <a:buFont typeface="Wingdings" panose="05000000000000000000" pitchFamily="2" charset="2"/>
              <a:buChar char="Ø"/>
            </a:pPr>
            <a:r>
              <a:rPr lang="en-US" i="1" dirty="0"/>
              <a:t>Optional</a:t>
            </a:r>
            <a:r>
              <a:rPr lang="en-US" i="1" baseline="0" dirty="0"/>
              <a:t> Engagement Questions: </a:t>
            </a:r>
            <a:r>
              <a:rPr lang="en-US" i="1" dirty="0"/>
              <a:t>Show</a:t>
            </a:r>
            <a:r>
              <a:rPr lang="en-US" i="1" baseline="0" dirty="0"/>
              <a:t> of hands (use reactions), how many of you have an onboarding process?, </a:t>
            </a:r>
            <a:r>
              <a:rPr lang="en-US" i="1" dirty="0"/>
              <a:t>How long is</a:t>
            </a:r>
            <a:r>
              <a:rPr lang="en-US" i="1" baseline="0" dirty="0"/>
              <a:t> the onboarding process in your organization?, What things do you do in Onboarding to help a new DSP feel connected to the organization, and the people?</a:t>
            </a:r>
            <a:endParaRPr lang="en-US" dirty="0"/>
          </a:p>
          <a:p>
            <a:endParaRPr lang="en-US" sz="1200"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5F5046E-47A9-624E-A51D-22E014D74CE7}" type="slidenum">
              <a:rPr lang="en-US" smtClean="0"/>
              <a:t>21</a:t>
            </a:fld>
            <a:endParaRPr lang="en-US"/>
          </a:p>
        </p:txBody>
      </p:sp>
    </p:spTree>
    <p:extLst>
      <p:ext uri="{BB962C8B-B14F-4D97-AF65-F5344CB8AC3E}">
        <p14:creationId xmlns:p14="http://schemas.microsoft.com/office/powerpoint/2010/main" val="810921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dirty="0">
                <a:solidFill>
                  <a:schemeClr val="tx1"/>
                </a:solidFill>
                <a:effectLst/>
                <a:latin typeface="+mn-lt"/>
                <a:ea typeface="+mn-ea"/>
                <a:cs typeface="+mn-cs"/>
              </a:rPr>
              <a:t>Talking points: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kern="1200" dirty="0">
                <a:solidFill>
                  <a:schemeClr val="tx1"/>
                </a:solidFill>
                <a:effectLst/>
                <a:latin typeface="+mn-lt"/>
                <a:ea typeface="+mn-ea"/>
                <a:cs typeface="+mn-cs"/>
              </a:rPr>
              <a:t>Frontline supervisors play an important role in whether new DSPs stay or leave early in their employment. </a:t>
            </a:r>
            <a:r>
              <a:rPr lang="en-US" sz="1200" kern="1200" baseline="0" dirty="0">
                <a:solidFill>
                  <a:schemeClr val="tx1"/>
                </a:solidFill>
                <a:effectLst/>
                <a:latin typeface="+mn-lt"/>
                <a:ea typeface="+mn-ea"/>
                <a:cs typeface="+mn-cs"/>
              </a:rPr>
              <a:t>The Supervisor can really make a new DSP feel welcome and supported by how they engage with them.  And the opposite can happen if the Supervisor doesn’t have the skills, or even the wherewithal to engaged in a supportive and welcoming way. </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defRPr/>
            </a:pPr>
            <a:r>
              <a:rPr lang="en-US" sz="1200" kern="1200" dirty="0">
                <a:solidFill>
                  <a:schemeClr val="tx1"/>
                </a:solidFill>
                <a:effectLst/>
                <a:latin typeface="+mn-lt"/>
                <a:ea typeface="+mn-ea"/>
                <a:cs typeface="+mn-cs"/>
              </a:rPr>
              <a:t>It can be really helpful if</a:t>
            </a:r>
            <a:r>
              <a:rPr lang="en-US" sz="1200" kern="1200" baseline="0" dirty="0">
                <a:solidFill>
                  <a:schemeClr val="tx1"/>
                </a:solidFill>
                <a:effectLst/>
                <a:latin typeface="+mn-lt"/>
                <a:ea typeface="+mn-ea"/>
                <a:cs typeface="+mn-cs"/>
              </a:rPr>
              <a:t> the FLS is involved in the selection process. If they were a part of the interview or RJP there will be more of a personal connection between.</a:t>
            </a:r>
          </a:p>
          <a:p>
            <a:pPr marL="171450" indent="-171450">
              <a:buFont typeface="Wingdings" panose="05000000000000000000" pitchFamily="2" charset="2"/>
              <a:buChar char="Ø"/>
              <a:defRPr/>
            </a:pPr>
            <a:r>
              <a:rPr lang="en-US" sz="1200" kern="1200" baseline="0" dirty="0">
                <a:solidFill>
                  <a:schemeClr val="tx1"/>
                </a:solidFill>
                <a:effectLst/>
                <a:latin typeface="+mn-lt"/>
                <a:ea typeface="+mn-ea"/>
                <a:cs typeface="+mn-cs"/>
              </a:rPr>
              <a:t>FLS are key to teaching requited work skills.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kern="1200" baseline="0" dirty="0">
                <a:solidFill>
                  <a:schemeClr val="tx1"/>
                </a:solidFill>
                <a:effectLst/>
                <a:latin typeface="+mn-lt"/>
                <a:ea typeface="+mn-ea"/>
                <a:cs typeface="+mn-cs"/>
              </a:rPr>
              <a:t>It is important that FLS provide regular check-ins and feedback though-out the onboarding process so that the new DSP feels supported and listened to. DSPs need clear communication to understand what is expected of them. </a:t>
            </a:r>
          </a:p>
          <a:p>
            <a:pPr marL="171450" indent="-171450">
              <a:buFont typeface="Wingdings" panose="05000000000000000000" pitchFamily="2" charset="2"/>
              <a:buChar char="Ø"/>
              <a:defRPr/>
            </a:pPr>
            <a:r>
              <a:rPr lang="en-US" sz="1200" kern="1200" baseline="0" dirty="0">
                <a:solidFill>
                  <a:schemeClr val="tx1"/>
                </a:solidFill>
                <a:effectLst/>
                <a:latin typeface="+mn-lt"/>
                <a:ea typeface="+mn-ea"/>
                <a:cs typeface="+mn-cs"/>
              </a:rPr>
              <a:t>FLS are not the only role models for new DSPs --- existing staff members, as well as coaches and mentors can help new DSPs learn how to do their job, the organization by answering questions, and showing appreciation and respect for all staff members help a person feel supported. </a:t>
            </a:r>
          </a:p>
          <a:p>
            <a:pPr>
              <a:defRPr/>
            </a:pPr>
            <a:endParaRPr lang="en-US" sz="1200" kern="1200" dirty="0">
              <a:solidFill>
                <a:schemeClr val="tx1"/>
              </a:solidFill>
              <a:effectLst/>
              <a:latin typeface="+mn-lt"/>
              <a:ea typeface="+mn-ea"/>
              <a:cs typeface="+mn-cs"/>
            </a:endParaRPr>
          </a:p>
          <a:p>
            <a:pPr>
              <a:defRPr/>
            </a:pPr>
            <a:endParaRPr lang="en-US" sz="1200" kern="1200" dirty="0">
              <a:solidFill>
                <a:schemeClr val="tx1"/>
              </a:solidFill>
              <a:effectLst/>
              <a:latin typeface="+mn-lt"/>
              <a:ea typeface="+mn-ea"/>
              <a:cs typeface="+mn-cs"/>
            </a:endParaRPr>
          </a:p>
          <a:p>
            <a:pPr>
              <a:defRPr/>
            </a:pPr>
            <a:r>
              <a:rPr lang="en-US" dirty="0"/>
              <a:t>How </a:t>
            </a:r>
            <a:r>
              <a:rPr lang="en-US" sz="1200" kern="1200" dirty="0">
                <a:solidFill>
                  <a:schemeClr val="tx1"/>
                </a:solidFill>
                <a:effectLst/>
                <a:latin typeface="+mn-lt"/>
                <a:ea typeface="+mn-ea"/>
                <a:cs typeface="+mn-cs"/>
              </a:rPr>
              <a:t>DSPs are treated makes a difference in their commitment to the job.</a:t>
            </a:r>
            <a:r>
              <a:rPr lang="en-US" dirty="0"/>
              <a:t> </a:t>
            </a:r>
            <a:endParaRPr lang="en-US"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85F5046E-47A9-624E-A51D-22E014D74CE7}" type="slidenum">
              <a:rPr lang="en-US" smtClean="0"/>
              <a:t>22</a:t>
            </a:fld>
            <a:endParaRPr lang="en-US"/>
          </a:p>
        </p:txBody>
      </p:sp>
    </p:spTree>
    <p:extLst>
      <p:ext uri="{BB962C8B-B14F-4D97-AF65-F5344CB8AC3E}">
        <p14:creationId xmlns:p14="http://schemas.microsoft.com/office/powerpoint/2010/main" val="749771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503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Timing for section (slides 24-38): 13-15 minutes</a:t>
            </a:r>
          </a:p>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Now</a:t>
            </a:r>
            <a:r>
              <a:rPr lang="en-US" baseline="0" dirty="0"/>
              <a:t> we’ll be looking at competency based training as an intervention strategy. Think about steps 2 and 3 of the 8 step implementation process as we review competency based training.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928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81:notes"/>
          <p:cNvSpPr>
            <a:spLocks noGrp="1" noRot="1" noChangeAspect="1"/>
          </p:cNvSpPr>
          <p:nvPr>
            <p:ph type="sldImg" idx="2"/>
          </p:nvPr>
        </p:nvSpPr>
        <p:spPr>
          <a:xfrm>
            <a:off x="-85725" y="392113"/>
            <a:ext cx="4754563" cy="26749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2" name="Google Shape;1072;p81:notes"/>
          <p:cNvSpPr txBox="1">
            <a:spLocks noGrp="1"/>
          </p:cNvSpPr>
          <p:nvPr>
            <p:ph type="body" idx="1"/>
          </p:nvPr>
        </p:nvSpPr>
        <p:spPr>
          <a:xfrm>
            <a:off x="425509" y="3246802"/>
            <a:ext cx="6002437" cy="5352368"/>
          </a:xfrm>
          <a:prstGeom prst="rect">
            <a:avLst/>
          </a:prstGeom>
          <a:noFill/>
          <a:ln>
            <a:noFill/>
          </a:ln>
        </p:spPr>
        <p:txBody>
          <a:bodyPr spcFirstLastPara="1" wrap="square" lIns="93162" tIns="46568" rIns="93162" bIns="46568" anchor="t" anchorCtr="0">
            <a:noAutofit/>
          </a:bodyPr>
          <a:lstStyle/>
          <a:p>
            <a:pPr marL="0" indent="0">
              <a:buClr>
                <a:schemeClr val="dk1"/>
              </a:buClr>
              <a:buSzPts val="300"/>
              <a:buFont typeface="Wingdings" panose="05000000000000000000" pitchFamily="2" charset="2"/>
              <a:buNone/>
            </a:pPr>
            <a:r>
              <a:rPr lang="en-US" b="0" i="0" u="none" strike="noStrike" cap="none" dirty="0"/>
              <a:t>Talking Points:</a:t>
            </a:r>
          </a:p>
          <a:p>
            <a:pPr marL="171450" indent="-171450">
              <a:buClr>
                <a:schemeClr val="dk1"/>
              </a:buClr>
              <a:buSzPts val="300"/>
              <a:buFont typeface="Wingdings" panose="05000000000000000000" pitchFamily="2" charset="2"/>
              <a:buChar char="Ø"/>
            </a:pPr>
            <a:r>
              <a:rPr lang="en-US" b="0" i="0" u="none" strike="noStrike" cap="none" dirty="0"/>
              <a:t>Competencies are considered a foundation for workforce development and standardization. </a:t>
            </a:r>
          </a:p>
          <a:p>
            <a:pPr marL="171450" indent="-171450">
              <a:buClr>
                <a:schemeClr val="dk1"/>
              </a:buClr>
              <a:buSzPts val="300"/>
              <a:buFont typeface="Wingdings" panose="05000000000000000000" pitchFamily="2" charset="2"/>
              <a:buChar char="Ø"/>
            </a:pPr>
            <a:r>
              <a:rPr lang="en-US" b="0" i="0" u="none" strike="noStrike" cap="none" dirty="0"/>
              <a:t>When rigorously developed and effectively implemented, competencies serve the important function of informing Direct Support Professionals and their supervisors about requirements of job performance. </a:t>
            </a:r>
          </a:p>
          <a:p>
            <a:pPr marL="171450" indent="-171450">
              <a:buClr>
                <a:schemeClr val="dk1"/>
              </a:buClr>
              <a:buSzPts val="300"/>
              <a:buFont typeface="Wingdings" panose="05000000000000000000" pitchFamily="2" charset="2"/>
              <a:buChar char="Ø"/>
            </a:pPr>
            <a:r>
              <a:rPr lang="en-US" b="0" i="0" u="none" strike="noStrike" cap="none" dirty="0"/>
              <a:t>Competencies also provide indicators that are necessary to develop effective curriculum for Direct Support Professionals</a:t>
            </a:r>
            <a:r>
              <a:rPr lang="en-US" b="0" i="0" u="none" strike="noStrike" cap="none" baseline="0" dirty="0"/>
              <a:t> </a:t>
            </a:r>
            <a:r>
              <a:rPr lang="en-US" b="0" i="0" u="none" strike="noStrike" cap="none" dirty="0"/>
              <a:t>training, orientation, and continuing staff development.</a:t>
            </a:r>
          </a:p>
          <a:p>
            <a:pPr marL="171450" indent="-171450">
              <a:buClr>
                <a:schemeClr val="dk1"/>
              </a:buClr>
              <a:buSzPts val="300"/>
              <a:buFont typeface="Wingdings" panose="05000000000000000000" pitchFamily="2" charset="2"/>
              <a:buChar char="Ø"/>
            </a:pPr>
            <a:r>
              <a:rPr lang="en-US" b="0" i="0" u="none" strike="noStrike" cap="none" dirty="0"/>
              <a:t>Competencies provide guidance within key processes of workforce development, including recruitment, curriculum development, training and staff development, and credentialing.</a:t>
            </a:r>
            <a:endParaRPr dirty="0"/>
          </a:p>
          <a:p>
            <a:pPr marL="0" indent="0">
              <a:buClr>
                <a:schemeClr val="dk1"/>
              </a:buClr>
              <a:buSzPts val="300"/>
            </a:pPr>
            <a:endParaRPr b="0" i="0" u="none" strike="noStrike" cap="none" dirty="0"/>
          </a:p>
          <a:p>
            <a:pPr marL="0" indent="0">
              <a:buClr>
                <a:schemeClr val="dk1"/>
              </a:buClr>
              <a:buSzPts val="300"/>
            </a:pPr>
            <a:endParaRPr b="0" i="0" u="none" strike="noStrike" cap="none" dirty="0"/>
          </a:p>
        </p:txBody>
      </p:sp>
      <p:sp>
        <p:nvSpPr>
          <p:cNvPr id="1073" name="Google Shape;1073;p81:notes"/>
          <p:cNvSpPr txBox="1"/>
          <p:nvPr/>
        </p:nvSpPr>
        <p:spPr>
          <a:xfrm>
            <a:off x="3972561" y="8831580"/>
            <a:ext cx="3037839"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300"/>
                <a:buFont typeface="Arial"/>
                <a:buNone/>
                <a:tabLst/>
                <a:defRPr/>
              </a:pPr>
              <a:t>25</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90389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746354" cy="4670108"/>
          </a:xfrm>
        </p:spPr>
        <p:txBody>
          <a:bodyPr>
            <a:normAutofit/>
          </a:bodyPr>
          <a:lstStyle/>
          <a:p>
            <a:pPr marL="0" indent="0" defTabSz="933906">
              <a:buFont typeface="Wingdings" panose="05000000000000000000" pitchFamily="2" charset="2"/>
              <a:buNone/>
              <a:defRPr/>
            </a:pPr>
            <a:r>
              <a:rPr lang="en-US" kern="0" dirty="0">
                <a:solidFill>
                  <a:srgbClr val="000090"/>
                </a:solidFill>
                <a:ea typeface="ＭＳ Ｐゴシック" charset="0"/>
                <a:cs typeface="ＭＳ Ｐゴシック" charset="0"/>
              </a:rPr>
              <a:t>Talking points:</a:t>
            </a:r>
          </a:p>
          <a:p>
            <a:pPr marL="171450" indent="-171450" defTabSz="933906">
              <a:buFont typeface="Wingdings" panose="05000000000000000000" pitchFamily="2" charset="2"/>
              <a:buChar char="Ø"/>
              <a:defRPr/>
            </a:pPr>
            <a:r>
              <a:rPr lang="en-US" kern="0" dirty="0">
                <a:solidFill>
                  <a:srgbClr val="000090"/>
                </a:solidFill>
                <a:ea typeface="ＭＳ Ｐゴシック" charset="0"/>
                <a:cs typeface="ＭＳ Ｐゴシック" charset="0"/>
              </a:rPr>
              <a:t>Quality of services depends on the quality and stability of the workforce </a:t>
            </a:r>
          </a:p>
          <a:p>
            <a:pPr marL="171450" lvl="0" indent="-171450">
              <a:buFont typeface="Wingdings" panose="05000000000000000000" pitchFamily="2" charset="2"/>
              <a:buChar char="Ø"/>
            </a:pPr>
            <a:r>
              <a:rPr lang="en-US" u="sng" dirty="0">
                <a:cs typeface="Arial"/>
              </a:rPr>
              <a:t>Competency is the key to </a:t>
            </a:r>
            <a:r>
              <a:rPr lang="en-US" dirty="0">
                <a:cs typeface="Arial"/>
              </a:rPr>
              <a:t>a well-trained, competent workforce, which promotes satisfaction with one’s job, and thus retention rates. We also know that a justification to increased wages is the demonstration of competence, this is true across industries and has yet to be fully embraced within the LTSS.</a:t>
            </a:r>
          </a:p>
          <a:p>
            <a:pPr marL="171450" indent="-171450" defTabSz="474739">
              <a:buFont typeface="Wingdings" panose="05000000000000000000" pitchFamily="2" charset="2"/>
              <a:buChar char="Ø"/>
              <a:defRPr/>
            </a:pPr>
            <a:r>
              <a:rPr lang="en-US" dirty="0"/>
              <a:t>A culture of learning encourages workers to not only work together better but to also improve needed skills. It is a way to engage workers in continuous learning. It encourages knowledge transfer and knowledge retention using strategies that reinforce learning. It supports good skill and work habit development. </a:t>
            </a:r>
          </a:p>
          <a:p>
            <a:pPr marL="171450" indent="-171450" defTabSz="474739">
              <a:buFont typeface="Wingdings" panose="05000000000000000000" pitchFamily="2" charset="2"/>
              <a:buChar char="Ø"/>
              <a:defRPr/>
            </a:pPr>
            <a:r>
              <a:rPr lang="en-US" dirty="0"/>
              <a:t>A culture of learning should be a value held and supported by leadership and workers alike. When workers have the skills they need to provide high quality supports, people with disabilities live better lives. </a:t>
            </a:r>
          </a:p>
          <a:p>
            <a:pPr marL="171450" indent="-171450" defTabSz="474739">
              <a:buFont typeface="Wingdings" panose="05000000000000000000" pitchFamily="2" charset="2"/>
              <a:buChar char="Ø"/>
              <a:defRPr/>
            </a:pPr>
            <a:r>
              <a:rPr lang="en-US" dirty="0"/>
              <a:t>Organizations benefit through reduced turnover and vacancy rates. This saves money, which in turn can be used to improve wages and benefits. Organizations also benefit from reduced incidents and accidents when workers have the skills they need, which again saves money – money that can be reallocated to career path programs.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ED02F-35D3-6344-AD11-97A4F280B4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705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b="0" dirty="0"/>
              <a:t>Competency</a:t>
            </a:r>
            <a:r>
              <a:rPr lang="en-US" b="0" baseline="0" dirty="0"/>
              <a:t>-based training and education is designed to provide DSPs with the requisite knowledge, skills and attitudes they need to be competent in their role supporting people. The key components of competency based training and education are: </a:t>
            </a:r>
          </a:p>
          <a:p>
            <a:pPr marL="628650" lvl="1" indent="-171450">
              <a:buFont typeface="Wingdings" panose="05000000000000000000" pitchFamily="2" charset="2"/>
              <a:buChar char="Ø"/>
            </a:pPr>
            <a:r>
              <a:rPr lang="en-US" b="0" baseline="0" dirty="0"/>
              <a:t>Knowledge. What does the DSP need to know? What are the theories or ideas they need to understand?  Some examples: communication, cultural competence, person-centered thinking, self-determination, supporting decision making (Note to facilitators: come up with your own using the competency set)</a:t>
            </a:r>
          </a:p>
          <a:p>
            <a:pPr marL="628650" lvl="1" indent="-171450">
              <a:buFont typeface="Wingdings" panose="05000000000000000000" pitchFamily="2" charset="2"/>
              <a:buChar char="Ø"/>
            </a:pPr>
            <a:r>
              <a:rPr lang="en-US" b="0" baseline="0" dirty="0"/>
              <a:t>Skills and Abilities – What does the DSP need to be able to do? How do they demonstrate that they can put what they learn into practice? </a:t>
            </a:r>
          </a:p>
          <a:p>
            <a:pPr marL="628650" lvl="1" indent="-171450">
              <a:buFont typeface="Wingdings" panose="05000000000000000000" pitchFamily="2" charset="2"/>
              <a:buChar char="Ø"/>
            </a:pPr>
            <a:r>
              <a:rPr lang="en-US" b="0" baseline="0" dirty="0"/>
              <a:t>What dispositions does the DSP display? What is the DSPs attitudes toward people disabilities and their work? How do they approach working with co-workers, supervisors? </a:t>
            </a:r>
          </a:p>
          <a:p>
            <a:pPr marL="628650" lvl="1" indent="-171450">
              <a:buFont typeface="Wingdings" panose="05000000000000000000" pitchFamily="2" charset="2"/>
              <a:buChar char="Ø"/>
            </a:pPr>
            <a:r>
              <a:rPr lang="en-US" b="0" baseline="0" dirty="0"/>
              <a:t>Apply and Transfer – A competent DSP will demonstrate that they not only acquired the knowledge and skills but also that they can apply and adapt what they’ve learned to different environments or types of people being supported. </a:t>
            </a:r>
            <a:endParaRPr lang="en-US" b="1" baseline="0" dirty="0"/>
          </a:p>
          <a:p>
            <a:pPr marL="171450" lvl="0" indent="-171450">
              <a:buFont typeface="Wingdings" panose="05000000000000000000" pitchFamily="2" charset="2"/>
              <a:buChar char="Ø"/>
            </a:pPr>
            <a:r>
              <a:rPr lang="en-US" b="0" baseline="0" dirty="0"/>
              <a:t>The point is that competency based training and education focuses on what a DSP needs to be successful – the outcomes. </a:t>
            </a:r>
          </a:p>
        </p:txBody>
      </p:sp>
      <p:sp>
        <p:nvSpPr>
          <p:cNvPr id="4" name="Slide Number Placeholder 3"/>
          <p:cNvSpPr>
            <a:spLocks noGrp="1"/>
          </p:cNvSpPr>
          <p:nvPr>
            <p:ph type="sldNum" sz="quarter" idx="10"/>
          </p:nvPr>
        </p:nvSpPr>
        <p:spPr/>
        <p:txBody>
          <a:bodyPr/>
          <a:lstStyle/>
          <a:p>
            <a:fld id="{487D6291-FB8F-4913-892F-08B16A588B0E}" type="slidenum">
              <a:rPr lang="en-US" smtClean="0"/>
              <a:t>27</a:t>
            </a:fld>
            <a:endParaRPr lang="en-US"/>
          </a:p>
        </p:txBody>
      </p:sp>
    </p:spTree>
    <p:extLst>
      <p:ext uri="{BB962C8B-B14F-4D97-AF65-F5344CB8AC3E}">
        <p14:creationId xmlns:p14="http://schemas.microsoft.com/office/powerpoint/2010/main" val="2596208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9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p9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Currently</a:t>
            </a:r>
            <a:r>
              <a:rPr lang="en-US" baseline="0" dirty="0"/>
              <a:t> most states require about 40 hours of training for DSPs.  Most of that training could be characterized as compliance training.  However, what we’ve learned from our research is that a DSP needs 240 or more hours of training minimally to meet basic competency standards.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Scales are tipped in the wrong direction</a:t>
            </a:r>
          </a:p>
          <a:p>
            <a:pPr marL="171450" indent="-171450">
              <a:buFont typeface="Wingdings" panose="05000000000000000000" pitchFamily="2" charset="2"/>
              <a:buChar char="Ø"/>
            </a:pPr>
            <a:r>
              <a:rPr lang="en-US" b="0" i="1" baseline="0" dirty="0"/>
              <a:t>Question for engagement: </a:t>
            </a:r>
            <a:r>
              <a:rPr lang="en-US" b="0" i="0" baseline="0" dirty="0"/>
              <a:t>How many hours of training are required for your organization? – put your response in the chat box. </a:t>
            </a:r>
            <a:endParaRPr lang="en-US" i="0" baseline="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The good news is that there are resources and training available to help organizations bridge that critical training gap to move from compliance focused training to competency based training. </a:t>
            </a: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Competence Based Training helps to achieve a balance </a:t>
            </a:r>
          </a:p>
          <a:p>
            <a:pPr marL="0" indent="0"/>
            <a:endParaRPr dirty="0"/>
          </a:p>
        </p:txBody>
      </p:sp>
      <p:sp>
        <p:nvSpPr>
          <p:cNvPr id="1159" name="Google Shape;1159;p9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16189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a:ln/>
        </p:spPr>
      </p:sp>
      <p:sp>
        <p:nvSpPr>
          <p:cNvPr id="1218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baseline="0" dirty="0">
                <a:ea typeface="ＭＳ Ｐゴシック" charset="0"/>
                <a:cs typeface="ＭＳ Ｐゴシック" charset="0"/>
              </a:rPr>
              <a:t>It is also critical that you begin thinking about how what you are training toward links directly to outcomes that you are seeking. </a:t>
            </a:r>
          </a:p>
          <a:p>
            <a:pPr marL="171450" indent="-171450">
              <a:buFont typeface="Wingdings" panose="05000000000000000000" pitchFamily="2" charset="2"/>
              <a:buChar char="Ø"/>
            </a:pPr>
            <a:r>
              <a:rPr lang="en-US" dirty="0"/>
              <a:t>This is</a:t>
            </a:r>
            <a:r>
              <a:rPr lang="en-US" baseline="0" dirty="0"/>
              <a:t> a snapshot from the study of how DSP training modules were matched with individual outcomes.  We wanted to know if DPS training in specific areas had an effect on individual outcomes.</a:t>
            </a:r>
            <a:endParaRPr lang="en-US" dirty="0">
              <a:ea typeface="ＭＳ Ｐゴシック" charset="0"/>
              <a:cs typeface="ＭＳ Ｐゴシック" charset="0"/>
            </a:endParaRPr>
          </a:p>
        </p:txBody>
      </p:sp>
      <p:sp>
        <p:nvSpPr>
          <p:cNvPr id="1218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25DFABE7-28C3-3041-877C-342FC9BC1BF7}" type="slidenum">
              <a:rPr lang="en-US" sz="1200"/>
              <a:pPr/>
              <a:t>29</a:t>
            </a:fld>
            <a:endParaRPr lang="en-US" sz="1200"/>
          </a:p>
        </p:txBody>
      </p:sp>
    </p:spTree>
    <p:extLst>
      <p:ext uri="{BB962C8B-B14F-4D97-AF65-F5344CB8AC3E}">
        <p14:creationId xmlns:p14="http://schemas.microsoft.com/office/powerpoint/2010/main" val="4061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Today we are going to start to look at Retention strategies for DSPs. </a:t>
            </a:r>
          </a:p>
          <a:p>
            <a:pPr marL="171450" indent="-171450">
              <a:buFont typeface="Wingdings" panose="05000000000000000000" pitchFamily="2" charset="2"/>
              <a:buChar char="Ø"/>
            </a:pPr>
            <a:r>
              <a:rPr lang="en-US" baseline="0" dirty="0"/>
              <a:t>Retention is such an important issue that we are covering part 1 today and we will cover part 2 next week. </a:t>
            </a:r>
          </a:p>
        </p:txBody>
      </p:sp>
      <p:sp>
        <p:nvSpPr>
          <p:cNvPr id="4" name="Slide Number Placeholder 3"/>
          <p:cNvSpPr>
            <a:spLocks noGrp="1"/>
          </p:cNvSpPr>
          <p:nvPr>
            <p:ph type="sldNum" sz="quarter" idx="10"/>
          </p:nvPr>
        </p:nvSpPr>
        <p:spPr/>
        <p:txBody>
          <a:bodyPr/>
          <a:lstStyle/>
          <a:p>
            <a:fld id="{487D6291-FB8F-4913-892F-08B16A588B0E}" type="slidenum">
              <a:rPr lang="en-US" smtClean="0"/>
              <a:t>3</a:t>
            </a:fld>
            <a:endParaRPr lang="en-US"/>
          </a:p>
        </p:txBody>
      </p:sp>
    </p:spTree>
    <p:extLst>
      <p:ext uri="{BB962C8B-B14F-4D97-AF65-F5344CB8AC3E}">
        <p14:creationId xmlns:p14="http://schemas.microsoft.com/office/powerpoint/2010/main" val="2681324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228600" indent="-228600">
              <a:buFont typeface="Wingdings" panose="05000000000000000000" pitchFamily="2" charset="2"/>
              <a:buChar char="Ø"/>
            </a:pPr>
            <a:r>
              <a:rPr lang="en-US" dirty="0"/>
              <a:t>As</a:t>
            </a:r>
            <a:r>
              <a:rPr lang="en-US" baseline="0" dirty="0"/>
              <a:t> Shannon shared in session one, that the </a:t>
            </a:r>
            <a:r>
              <a:rPr lang="en-US" baseline="0" dirty="0" err="1"/>
              <a:t>QuILTSS</a:t>
            </a:r>
            <a:r>
              <a:rPr lang="en-US" baseline="0" dirty="0"/>
              <a:t> Institute is the one of the three legs of the stool for Tennessee workforce development.  </a:t>
            </a:r>
          </a:p>
          <a:p>
            <a:pPr marL="228600" indent="-228600">
              <a:buFont typeface="Wingdings" panose="05000000000000000000" pitchFamily="2" charset="2"/>
              <a:buChar char="Ø"/>
            </a:pPr>
            <a:r>
              <a:rPr lang="en-US" baseline="0" dirty="0"/>
              <a:t>Connected to the </a:t>
            </a:r>
            <a:r>
              <a:rPr lang="en-US" baseline="0" dirty="0" err="1"/>
              <a:t>QuILTSS</a:t>
            </a:r>
            <a:r>
              <a:rPr lang="en-US" baseline="0" dirty="0"/>
              <a:t> Institute is a new apprenticeship initiative, you’ll have the opportunity to learn more about each of these in webinars tentatively planned for late January/early February. </a:t>
            </a:r>
          </a:p>
          <a:p>
            <a:pPr marL="228600" indent="-228600">
              <a:buFont typeface="Wingdings" panose="05000000000000000000" pitchFamily="2" charset="2"/>
              <a:buChar char="Ø"/>
            </a:pPr>
            <a:r>
              <a:rPr lang="en-US" baseline="0" dirty="0"/>
              <a:t>Additionally, organizations participating in cohort 2 will have the opportunity to access the College of Frontline Supervision and Management curricula, which is an online training curriculum that is part of the College of Direct Supports developed by the ICI’s Research and Training Center on Community Living at the University of Minnesota. </a:t>
            </a:r>
          </a:p>
          <a:p>
            <a:pPr marL="228600" indent="-228600">
              <a:buFont typeface="Wingdings" panose="05000000000000000000" pitchFamily="2" charset="2"/>
              <a:buChar char="Ø"/>
            </a:pPr>
            <a:r>
              <a:rPr lang="en-US" baseline="0" dirty="0"/>
              <a:t>As we work with organizations to identify retention trainings, our goal is to work with organizations to create and implement training processes that will help you improve workforce stability and reduce turnover. </a:t>
            </a: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30</a:t>
            </a:fld>
            <a:endParaRPr lang="en-US"/>
          </a:p>
        </p:txBody>
      </p:sp>
    </p:spTree>
    <p:extLst>
      <p:ext uri="{BB962C8B-B14F-4D97-AF65-F5344CB8AC3E}">
        <p14:creationId xmlns:p14="http://schemas.microsoft.com/office/powerpoint/2010/main" val="1173868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dirty="0"/>
              <a:t>Shannon</a:t>
            </a:r>
            <a:r>
              <a:rPr lang="en-US" baseline="0" dirty="0"/>
              <a:t> from TennCare, shared details about this in session one.  For today, we just wanted you to see where it fits into our workforce toolkit.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309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a:spLocks noGrp="1" noRot="1" noChangeAspect="1"/>
          </p:cNvSpPr>
          <p:nvPr>
            <p:ph type="sldImg" idx="2"/>
          </p:nvPr>
        </p:nvSpPr>
        <p:spPr>
          <a:xfrm>
            <a:off x="-166688" y="534988"/>
            <a:ext cx="4806951" cy="2705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63" name="Shape 563"/>
          <p:cNvSpPr txBox="1">
            <a:spLocks noGrp="1"/>
          </p:cNvSpPr>
          <p:nvPr>
            <p:ph type="body" idx="1"/>
          </p:nvPr>
        </p:nvSpPr>
        <p:spPr>
          <a:xfrm>
            <a:off x="433318" y="3439236"/>
            <a:ext cx="5871948" cy="5247564"/>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dirty="0"/>
              <a:t>Let’s spend some time on the Frontline Supervisor</a:t>
            </a:r>
            <a:r>
              <a:rPr lang="en-US" baseline="0" dirty="0"/>
              <a:t> or FLS. The way we define FLS – is that they </a:t>
            </a:r>
            <a:r>
              <a:rPr lang="en-US" dirty="0"/>
              <a:t>Perform Supervisor tasks more than 50% of the time. We do know that because of the workforce challenges that many FLS work direct</a:t>
            </a:r>
            <a:r>
              <a:rPr lang="en-US" baseline="0" dirty="0"/>
              <a:t> support more than 50% of the time. </a:t>
            </a:r>
          </a:p>
          <a:p>
            <a:pPr marL="171450" indent="-171450">
              <a:buFont typeface="Wingdings" panose="05000000000000000000" pitchFamily="2" charset="2"/>
              <a:buChar char="Ø"/>
            </a:pPr>
            <a:r>
              <a:rPr lang="en-US" baseline="0" dirty="0"/>
              <a:t>They play a very big role in organizations staff retention. </a:t>
            </a:r>
          </a:p>
          <a:p>
            <a:pPr marL="171450" indent="-171450">
              <a:buFont typeface="Wingdings" panose="05000000000000000000" pitchFamily="2" charset="2"/>
              <a:buChar char="Ø"/>
            </a:pPr>
            <a:r>
              <a:rPr lang="en-US" i="1" baseline="0" dirty="0"/>
              <a:t>Read slide</a:t>
            </a:r>
            <a:endParaRPr lang="en-US" b="0" i="0" u="none" strike="noStrike" cap="none" baseline="0" dirty="0"/>
          </a:p>
          <a:p>
            <a:pPr marL="171450" marR="0" lvl="0" indent="-171450" algn="l" rtl="0">
              <a:spcBef>
                <a:spcPts val="0"/>
              </a:spcBef>
              <a:buSzPct val="25000"/>
              <a:buFont typeface="Wingdings" panose="05000000000000000000" pitchFamily="2" charset="2"/>
              <a:buChar char="Ø"/>
            </a:pPr>
            <a:r>
              <a:rPr lang="en-US" b="0" i="0" u="none" strike="noStrike" cap="none" baseline="0" dirty="0"/>
              <a:t>The ability of the FLS to support and maintain positive working relationships, empower staff, be fair with everybody at all times and mediate peer conflicts is key to the success of the team.  This is complex work &amp; HOW have we helped them to prepare for this job??</a:t>
            </a:r>
            <a:endParaRPr b="0" i="0" u="none" strike="noStrike" cap="none" baseline="0" dirty="0"/>
          </a:p>
          <a:p>
            <a:pPr marL="171450" marR="0" lvl="0" indent="-171450" algn="l" rtl="0">
              <a:spcBef>
                <a:spcPts val="0"/>
              </a:spcBef>
              <a:buSzPct val="25000"/>
              <a:buFont typeface="Wingdings" panose="05000000000000000000" pitchFamily="2" charset="2"/>
              <a:buChar char="Ø"/>
            </a:pPr>
            <a:r>
              <a:rPr lang="en-US" b="0" i="0" u="none" strike="noStrike" cap="none" baseline="0" dirty="0"/>
              <a:t>We know that the role of the frontline Supervisors is critical to the success of DSPs.  For Frontline Supervisors to excel in their roles, need to have very clear job expectations and understand what they need to know and do.  The development and validation of a frontline supervisory competency set is the foundational component to all workforce development activities.  </a:t>
            </a:r>
          </a:p>
          <a:p>
            <a:pPr marL="171450" indent="-171450">
              <a:spcBef>
                <a:spcPts val="0"/>
              </a:spcBef>
              <a:buFont typeface="Wingdings" panose="05000000000000000000" pitchFamily="2" charset="2"/>
              <a:buChar char="Ø"/>
            </a:pPr>
            <a:endParaRPr b="0" i="0" u="none" strike="noStrike" cap="none" baseline="0" dirty="0"/>
          </a:p>
        </p:txBody>
      </p:sp>
      <p:sp>
        <p:nvSpPr>
          <p:cNvPr id="564" name="Shape 564"/>
          <p:cNvSpPr txBox="1"/>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rgbClr val="000000"/>
                </a:solidFill>
                <a:latin typeface="Arial"/>
                <a:ea typeface="Arial"/>
                <a:cs typeface="Arial"/>
                <a:sym typeface="Arial"/>
              </a:rPr>
              <a:t>32</a:t>
            </a:fld>
            <a:endParaRPr lang="en-US"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113542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30" name="Shape 630"/>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 typeface="Wingdings" panose="05000000000000000000" pitchFamily="2" charset="2"/>
              <a:buNone/>
              <a:tabLst/>
              <a:defRPr/>
            </a:pPr>
            <a:r>
              <a:rPr lang="en-US" baseline="0" dirty="0"/>
              <a:t>Talking Points:</a:t>
            </a:r>
          </a:p>
          <a:p>
            <a:pPr marL="285750" marR="0" lvl="0" indent="-285750" algn="l" rtl="0">
              <a:spcBef>
                <a:spcPts val="0"/>
              </a:spcBef>
              <a:buSzPct val="25000"/>
              <a:buFont typeface="Wingdings" panose="05000000000000000000" pitchFamily="2" charset="2"/>
              <a:buChar char="Ø"/>
            </a:pPr>
            <a:r>
              <a:rPr lang="en-US" sz="1200" b="0" i="0" u="none" strike="noStrike" cap="none" baseline="0" dirty="0"/>
              <a:t>This is a lot of pressure on frontline supervisors.  So how do we prepare and support our Frontline Supervisors?</a:t>
            </a:r>
          </a:p>
          <a:p>
            <a:pPr marL="285750" marR="0" lvl="0" indent="-285750" algn="l" rtl="0">
              <a:spcBef>
                <a:spcPts val="0"/>
              </a:spcBef>
              <a:buSzPct val="25000"/>
              <a:buFont typeface="Wingdings" panose="05000000000000000000" pitchFamily="2" charset="2"/>
              <a:buChar char="Ø"/>
            </a:pPr>
            <a:r>
              <a:rPr lang="en-US" sz="1200" b="0" i="0" u="none" strike="noStrike" cap="none" baseline="0" dirty="0"/>
              <a:t>Competencies serve the function of informing workers, providers, and individuals-supported about the requirements of job performance. </a:t>
            </a:r>
          </a:p>
          <a:p>
            <a:pPr marL="285750" marR="0" lvl="0" indent="-285750" algn="l" rtl="0">
              <a:spcBef>
                <a:spcPts val="0"/>
              </a:spcBef>
              <a:buSzPct val="25000"/>
              <a:buFont typeface="Wingdings" panose="05000000000000000000" pitchFamily="2" charset="2"/>
              <a:buChar char="Ø"/>
            </a:pPr>
            <a:r>
              <a:rPr lang="en-US" sz="1200" b="0" i="0" u="none" strike="noStrike" cap="none" baseline="0" dirty="0"/>
              <a:t>There are online workforce development tools and assessments you can use to assess and develop competencies.</a:t>
            </a:r>
            <a:endParaRPr lang="en-US" sz="1800" b="0" i="0" u="none" strike="noStrike" cap="none" baseline="0" dirty="0"/>
          </a:p>
          <a:p>
            <a:pPr marL="285750" marR="0" lvl="0" indent="-285750" algn="l" rtl="0">
              <a:spcBef>
                <a:spcPts val="0"/>
              </a:spcBef>
              <a:buSzPct val="25000"/>
              <a:buFont typeface="Wingdings" panose="05000000000000000000" pitchFamily="2" charset="2"/>
              <a:buChar char="Ø"/>
            </a:pPr>
            <a:r>
              <a:rPr lang="en-US" sz="1800" b="0" i="1" u="none" strike="noStrike" cap="none" baseline="0" dirty="0"/>
              <a:t>Allow time to read slides or read out loud</a:t>
            </a:r>
            <a:endParaRPr lang="en-US" sz="1200" b="0" i="1" u="none" strike="noStrike" cap="none" baseline="0" dirty="0"/>
          </a:p>
        </p:txBody>
      </p:sp>
      <p:sp>
        <p:nvSpPr>
          <p:cNvPr id="631" name="Shape 631"/>
          <p:cNvSpPr txBox="1"/>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rgbClr val="000000"/>
                </a:solidFill>
                <a:latin typeface="Arial"/>
                <a:ea typeface="Arial"/>
                <a:cs typeface="Arial"/>
                <a:sym typeface="Arial"/>
              </a:rPr>
              <a:t>33</a:t>
            </a:fld>
            <a:endParaRPr lang="en-US"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961948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1" name="Shape 60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 typeface="Wingdings" panose="05000000000000000000" pitchFamily="2" charset="2"/>
              <a:buNone/>
              <a:tabLst/>
              <a:defRPr/>
            </a:pPr>
            <a:r>
              <a:rPr lang="en-US" baseline="0" dirty="0"/>
              <a:t>Talking Points:</a:t>
            </a:r>
          </a:p>
          <a:p>
            <a:pPr marL="285750" marR="0" lvl="0" indent="-285750" algn="l" rtl="0">
              <a:spcBef>
                <a:spcPts val="0"/>
              </a:spcBef>
              <a:buSzPct val="25000"/>
              <a:buFont typeface="Wingdings" panose="05000000000000000000" pitchFamily="2" charset="2"/>
              <a:buChar char="Ø"/>
            </a:pPr>
            <a:r>
              <a:rPr lang="en-US" sz="1200" b="0" i="0" u="none" strike="noStrike" cap="none" baseline="0" dirty="0"/>
              <a:t>Frontline supervisors are important in the implementation of interventions designed to improve the direct support workforce. </a:t>
            </a:r>
          </a:p>
          <a:p>
            <a:pPr marL="285750" marR="0" lvl="0" indent="-285750" algn="l" rtl="0">
              <a:spcBef>
                <a:spcPts val="0"/>
              </a:spcBef>
              <a:buSzPct val="25000"/>
              <a:buFont typeface="Wingdings" panose="05000000000000000000" pitchFamily="2" charset="2"/>
              <a:buChar char="Ø"/>
            </a:pPr>
            <a:r>
              <a:rPr lang="en-US" sz="1200" b="0" i="0" u="none" strike="noStrike" cap="none" baseline="0" dirty="0"/>
              <a:t>I cannot think of a harder job than that of a frontline supervisor.  </a:t>
            </a:r>
          </a:p>
          <a:p>
            <a:pPr marL="285750" marR="0" lvl="0" indent="-285750" algn="l" defTabSz="914400" rtl="0" eaLnBrk="1" fontAlgn="auto" latinLnBrk="0" hangingPunct="1">
              <a:lnSpc>
                <a:spcPct val="100000"/>
              </a:lnSpc>
              <a:spcBef>
                <a:spcPts val="0"/>
              </a:spcBef>
              <a:spcAft>
                <a:spcPts val="0"/>
              </a:spcAft>
              <a:buClrTx/>
              <a:buSzPct val="25000"/>
              <a:buFont typeface="Wingdings" panose="05000000000000000000" pitchFamily="2" charset="2"/>
              <a:buChar char="Ø"/>
              <a:tabLst/>
              <a:defRPr/>
            </a:pPr>
            <a:r>
              <a:rPr lang="en-US" sz="1200" b="0" i="0" u="none" strike="noStrike" cap="none" baseline="0" dirty="0"/>
              <a:t>Unfortunately this group of workers often gets promoted from the role of DSP with a trial by error approach to learning about their new job duties. </a:t>
            </a:r>
            <a:r>
              <a:rPr lang="en-US" baseline="0" dirty="0"/>
              <a:t>How many of you have promoted a really great DSP, only to find out that they struggled in the role as frontline supervisors? </a:t>
            </a:r>
            <a:r>
              <a:rPr lang="en-US" i="1" baseline="0" dirty="0"/>
              <a:t>(hand raise or other reaction) </a:t>
            </a:r>
            <a:r>
              <a:rPr lang="en-US" baseline="0" dirty="0"/>
              <a:t>Great DSPs don’t always translate into great frontline supervisors. </a:t>
            </a:r>
          </a:p>
          <a:p>
            <a:pPr marL="285750" marR="0" lvl="0" indent="-285750" algn="l" rtl="0">
              <a:spcBef>
                <a:spcPts val="0"/>
              </a:spcBef>
              <a:buSzPct val="25000"/>
              <a:buFont typeface="Wingdings" panose="05000000000000000000" pitchFamily="2" charset="2"/>
              <a:buChar char="Ø"/>
            </a:pPr>
            <a:r>
              <a:rPr lang="en-US" sz="1200" b="0" i="0" u="none" strike="noStrike" cap="none" baseline="0" dirty="0"/>
              <a:t>As such, efforts have been made to identify the competencies they need to develop and to evolve training programs targeted to FLSs. There 11 different competencies in the National Frontline Supervisor Competencies developed by the University of Minnesota. </a:t>
            </a:r>
          </a:p>
          <a:p>
            <a:pPr marL="171450" marR="0" lvl="0" indent="-171450" algn="l" rtl="0">
              <a:spcBef>
                <a:spcPts val="0"/>
              </a:spcBef>
              <a:buSzPct val="25000"/>
              <a:buFont typeface="Wingdings" panose="05000000000000000000" pitchFamily="2" charset="2"/>
              <a:buChar char="Ø"/>
            </a:pPr>
            <a:r>
              <a:rPr lang="en-US" sz="1200" b="0" i="1" u="none" strike="noStrike" cap="none" baseline="0" dirty="0"/>
              <a:t>Facilitator Note: Transition to next slide with resources.</a:t>
            </a:r>
          </a:p>
        </p:txBody>
      </p:sp>
      <p:sp>
        <p:nvSpPr>
          <p:cNvPr id="602" name="Shape 602"/>
          <p:cNvSpPr txBox="1"/>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rgbClr val="000000"/>
                </a:solidFill>
                <a:latin typeface="Arial"/>
                <a:ea typeface="Arial"/>
                <a:cs typeface="Arial"/>
                <a:sym typeface="Arial"/>
              </a:rPr>
              <a:t>34</a:t>
            </a:fld>
            <a:endParaRPr lang="en-US" sz="12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970662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1475" y="4473891"/>
            <a:ext cx="6262688" cy="4603433"/>
          </a:xfrm>
        </p:spPr>
        <p:txBody>
          <a:bodyPr>
            <a:normAutofit/>
          </a:bodyPr>
          <a:lstStyle/>
          <a:p>
            <a:pPr marL="0" marR="0" lvl="0" indent="0" algn="l" defTabSz="914400" rtl="0" eaLnBrk="1" fontAlgn="auto" latinLnBrk="0" hangingPunct="1">
              <a:lnSpc>
                <a:spcPct val="100000"/>
              </a:lnSpc>
              <a:spcBef>
                <a:spcPts val="0"/>
              </a:spcBef>
              <a:spcAft>
                <a:spcPts val="0"/>
              </a:spcAft>
              <a:buClrTx/>
              <a:buSzPct val="25000"/>
              <a:buFont typeface="Wingdings" panose="05000000000000000000" pitchFamily="2" charset="2"/>
              <a:buNone/>
              <a:tabLst/>
              <a:defRPr/>
            </a:pPr>
            <a:r>
              <a:rPr lang="en-US" baseline="0" dirty="0"/>
              <a:t>Talking Points:</a:t>
            </a:r>
          </a:p>
          <a:p>
            <a:pPr marL="171450" marR="0" lvl="0" indent="-171450" algn="l" rtl="0">
              <a:spcBef>
                <a:spcPts val="0"/>
              </a:spcBef>
              <a:buSzPct val="25000"/>
              <a:buFont typeface="Wingdings" panose="05000000000000000000" pitchFamily="2" charset="2"/>
              <a:buChar char="Ø"/>
            </a:pPr>
            <a:r>
              <a:rPr lang="en-US" b="0" i="0" u="none" strike="noStrike" cap="none" baseline="0" dirty="0"/>
              <a:t>The development and validation of a frontline supervisory competency set is the foundational component to all workforce development activities. </a:t>
            </a:r>
            <a:r>
              <a:rPr lang="en-US" baseline="0" dirty="0"/>
              <a:t>Using a Frontline Supervisor Assessment of competency can help identify strengths and areas of need for DSPs. The Frontline Supervisor Assessment can be used to identify training needs for the individual. </a:t>
            </a:r>
            <a:endParaRPr lang="en-US" sz="1200" b="0" i="0" u="none" strike="noStrike" cap="none" baseline="0" dirty="0"/>
          </a:p>
          <a:p>
            <a:pPr marL="171450" marR="0" lvl="0" indent="-171450" algn="l" rtl="0">
              <a:spcBef>
                <a:spcPts val="0"/>
              </a:spcBef>
              <a:buSzPct val="25000"/>
              <a:buFont typeface="Wingdings" panose="05000000000000000000" pitchFamily="2" charset="2"/>
              <a:buChar char="Ø"/>
            </a:pPr>
            <a:r>
              <a:rPr lang="en-US" sz="1200" b="0" i="0" u="none" strike="noStrike" cap="none" baseline="0" dirty="0"/>
              <a:t>How are you training and evaluating frontline supervisor competence? </a:t>
            </a:r>
          </a:p>
          <a:p>
            <a:pPr marL="171450" marR="0" lvl="0" indent="-171450" algn="l" rtl="0">
              <a:spcBef>
                <a:spcPts val="0"/>
              </a:spcBef>
              <a:buSzPct val="25000"/>
              <a:buFont typeface="Wingdings" panose="05000000000000000000" pitchFamily="2" charset="2"/>
              <a:buChar char="Ø"/>
            </a:pPr>
            <a:r>
              <a:rPr lang="en-US" sz="1200" b="0" i="1" u="none" strike="noStrike" cap="none" baseline="0" dirty="0"/>
              <a:t>Transition to next </a:t>
            </a:r>
            <a:r>
              <a:rPr lang="en-US" sz="1200" b="0" i="1" u="none" strike="noStrike" cap="none" baseline="0" dirty="0" err="1"/>
              <a:t>directcourse</a:t>
            </a:r>
            <a:r>
              <a:rPr lang="en-US" sz="1200" b="0" i="1" u="none" strike="noStrike" cap="none" baseline="0" dirty="0"/>
              <a:t> training slide</a:t>
            </a:r>
          </a:p>
          <a:p>
            <a:pPr marL="171450" indent="-171450" defTabSz="949478">
              <a:buFont typeface="Wingdings" panose="05000000000000000000" pitchFamily="2" charset="2"/>
              <a:buChar char="q"/>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286D9-8B5C-0444-894F-7DA6736647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52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1462" y="4473893"/>
            <a:ext cx="6434137" cy="4574858"/>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dirty="0"/>
              <a:t>There are a growing number of curricula that are designed to teach skills and competencies identified in the DSW competency sets mentioned earlier.</a:t>
            </a:r>
            <a:r>
              <a:rPr lang="en-US" baseline="0" dirty="0"/>
              <a:t> The DirectCourse curricula originates from the University of Minnesota’s Research and training center. </a:t>
            </a:r>
          </a:p>
          <a:p>
            <a:pPr marL="171450" indent="-171450">
              <a:buFont typeface="Wingdings" panose="05000000000000000000" pitchFamily="2" charset="2"/>
              <a:buChar char="Ø"/>
            </a:pPr>
            <a:r>
              <a:rPr lang="en-US" baseline="0" dirty="0"/>
              <a:t>Each course and lesson in CDS is connected to aligned with the NADSP, NADD, CMS and FLS core competencies.  There’s a link for you to learn more about DirectCourse.  </a:t>
            </a:r>
          </a:p>
          <a:p>
            <a:pPr marL="171450" indent="-171450">
              <a:buFont typeface="Wingdings" panose="05000000000000000000" pitchFamily="2" charset="2"/>
              <a:buChar char="Ø"/>
            </a:pPr>
            <a:r>
              <a:rPr lang="en-US" baseline="0" dirty="0"/>
              <a:t>As I mentioned earlier, organizations looking to explore competency-based training for Frontline Supervisors will have access to the College of Frontline Supervision and Management (CFSM) curriculum. </a:t>
            </a:r>
          </a:p>
          <a:p>
            <a:pPr marL="171450" indent="-171450">
              <a:buFont typeface="Wingdings" panose="05000000000000000000" pitchFamily="2" charset="2"/>
              <a:buChar char="Ø"/>
            </a:pPr>
            <a:r>
              <a:rPr lang="en-US" i="1" u="none" baseline="0" dirty="0"/>
              <a:t>Facilitators Note: The next slide has a summary of the course content available through CFSM. </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931774">
              <a:defRPr/>
            </a:pPr>
            <a:fld id="{A7443C7B-F938-4CE9-A268-32817172635B}" type="slidenum">
              <a:rPr lang="de-DE">
                <a:solidFill>
                  <a:prstClr val="black"/>
                </a:solidFill>
                <a:latin typeface="Calibri"/>
              </a:rPr>
              <a:pPr defTabSz="931774">
                <a:defRPr/>
              </a:pPr>
              <a:t>36</a:t>
            </a:fld>
            <a:endParaRPr lang="de-DE" dirty="0">
              <a:solidFill>
                <a:prstClr val="black"/>
              </a:solidFill>
              <a:latin typeface="Calibri"/>
            </a:endParaRPr>
          </a:p>
        </p:txBody>
      </p:sp>
    </p:spTree>
    <p:extLst>
      <p:ext uri="{BB962C8B-B14F-4D97-AF65-F5344CB8AC3E}">
        <p14:creationId xmlns:p14="http://schemas.microsoft.com/office/powerpoint/2010/main" val="965924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dirty="0"/>
              <a:t>Here’s a summary of courses available through </a:t>
            </a:r>
            <a:r>
              <a:rPr lang="en-US" dirty="0" err="1"/>
              <a:t>DirectCourse's</a:t>
            </a:r>
            <a:r>
              <a:rPr lang="en-US" dirty="0"/>
              <a:t> College</a:t>
            </a:r>
            <a:r>
              <a:rPr lang="en-US" baseline="0" dirty="0"/>
              <a:t> of Frontline Supervision and Management</a:t>
            </a:r>
            <a:endParaRPr lang="en-US" dirty="0"/>
          </a:p>
        </p:txBody>
      </p:sp>
      <p:sp>
        <p:nvSpPr>
          <p:cNvPr id="4" name="Slide Number Placeholder 3"/>
          <p:cNvSpPr>
            <a:spLocks noGrp="1"/>
          </p:cNvSpPr>
          <p:nvPr>
            <p:ph type="sldNum" sz="quarter" idx="10"/>
          </p:nvPr>
        </p:nvSpPr>
        <p:spPr/>
        <p:txBody>
          <a:bodyPr/>
          <a:lstStyle/>
          <a:p>
            <a:fld id="{F253B46A-D643-0A49-93D2-6742FCA04024}" type="slidenum">
              <a:rPr lang="en-US" smtClean="0"/>
              <a:t>37</a:t>
            </a:fld>
            <a:endParaRPr lang="en-US"/>
          </a:p>
        </p:txBody>
      </p:sp>
    </p:spTree>
    <p:extLst>
      <p:ext uri="{BB962C8B-B14F-4D97-AF65-F5344CB8AC3E}">
        <p14:creationId xmlns:p14="http://schemas.microsoft.com/office/powerpoint/2010/main" val="821748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6401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ingdings" panose="05000000000000000000" pitchFamily="2" charset="2"/>
              <a:buChar char="Ø"/>
            </a:pPr>
            <a:r>
              <a:rPr lang="en-US" dirty="0"/>
              <a:t>Turn off</a:t>
            </a:r>
            <a:r>
              <a:rPr lang="en-US" baseline="0" dirty="0"/>
              <a:t> video and audio when you leave. Turn video back on when you return so we know you are back.</a:t>
            </a:r>
          </a:p>
          <a:p>
            <a:pPr marL="174708" indent="-174708">
              <a:buFont typeface="Wingdings" panose="05000000000000000000" pitchFamily="2" charset="2"/>
              <a:buChar char="Ø"/>
            </a:pPr>
            <a:r>
              <a:rPr lang="en-US" i="1" baseline="0" dirty="0"/>
              <a:t>To check in with folks who don’t have their video on, ask for reactions</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928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Some of us are use to working on Zoom in a group, while others are less familiar. </a:t>
            </a:r>
          </a:p>
          <a:p>
            <a:pPr marL="174708" indent="-174708">
              <a:buFont typeface="Wingdings" panose="05000000000000000000" pitchFamily="2" charset="2"/>
              <a:buChar char="Ø"/>
            </a:pPr>
            <a:r>
              <a:rPr lang="en-US" dirty="0"/>
              <a:t>Please keep your microphone on mute when you’re not speaking today to help reduce background noise. When you’re in breakout groups, feel free to unmute and discuss the topic within your group.</a:t>
            </a:r>
            <a:r>
              <a:rPr lang="en-US" baseline="0" dirty="0"/>
              <a:t> If you are able, w</a:t>
            </a:r>
            <a:r>
              <a:rPr lang="en-US" dirty="0"/>
              <a:t>e’d appreciate it if you keep your video on today. Its important for all of us to be able to see and get to know one another in these meetings. We understand if you need to shut off your video for a few moments if you need to step away, but please turn your video back on when you return.</a:t>
            </a:r>
          </a:p>
          <a:p>
            <a:pPr marL="174708" indent="-174708" fontAlgn="base">
              <a:buFont typeface="Wingdings" panose="05000000000000000000" pitchFamily="2" charset="2"/>
              <a:buChar char="Ø"/>
            </a:pPr>
            <a:r>
              <a:rPr lang="en-US" dirty="0"/>
              <a:t>When you logged into Zoom today, you might have typed in a name for yourself. To help us get to know one another, we ask you to rename yourself with this information on your screen:</a:t>
            </a:r>
          </a:p>
          <a:p>
            <a:pPr marL="640594" lvl="1" indent="-174708" fontAlgn="base">
              <a:buFont typeface="Wingdings" panose="05000000000000000000" pitchFamily="2" charset="2"/>
              <a:buChar char="Ø"/>
            </a:pPr>
            <a:r>
              <a:rPr lang="en-US" dirty="0"/>
              <a:t>Your name, your organization name. If you are a group of people watching from one computer in an organization, you can shorten to first names and your organization name.</a:t>
            </a:r>
          </a:p>
          <a:p>
            <a:pPr marL="640594" lvl="1" indent="-174708" fontAlgn="base">
              <a:buFont typeface="Wingdings" panose="05000000000000000000" pitchFamily="2" charset="2"/>
              <a:buChar char="Ø"/>
            </a:pPr>
            <a:r>
              <a:rPr lang="en-US" dirty="0"/>
              <a:t>To do this, look on the bottom of your screen for participants, click on that and on the right side of your screen a white column will appear. Hoover over your name and two buttons will appear mute and more. Click on more, then click on rename. Rename yourself then click OK. </a:t>
            </a:r>
          </a:p>
          <a:p>
            <a:pPr marL="174708" indent="-174708" fontAlgn="base">
              <a:buFont typeface="Wingdings" panose="05000000000000000000" pitchFamily="2" charset="2"/>
              <a:buChar char="Ø"/>
            </a:pPr>
            <a:r>
              <a:rPr lang="en-US" dirty="0"/>
              <a:t>The Chat function is at the bottom of the page.  It looks like a little speaking bubble. If you have a questions or something you want to add to the discussion you can use Chat.  We will be monitoring Chat throughout the session. </a:t>
            </a:r>
            <a:endParaRPr lang="en-US" dirty="0">
              <a:cs typeface="Calibri"/>
            </a:endParaRPr>
          </a:p>
          <a:p>
            <a:pPr marL="174708" indent="-174708">
              <a:buFont typeface="Wingdings" panose="05000000000000000000" pitchFamily="2" charset="2"/>
              <a:buChar char="Ø"/>
            </a:pPr>
            <a:r>
              <a:rPr lang="en-US" b="1" dirty="0"/>
              <a:t>Using Chat to submit a question, </a:t>
            </a:r>
            <a:r>
              <a:rPr lang="en-US" dirty="0"/>
              <a:t>simply</a:t>
            </a:r>
            <a:r>
              <a:rPr lang="en-US" b="1" dirty="0"/>
              <a:t> </a:t>
            </a:r>
            <a:r>
              <a:rPr lang="en-US" i="1" dirty="0"/>
              <a:t>click on the button that looks like this in your toolbar.</a:t>
            </a:r>
            <a:endParaRPr lang="en-US" b="1" dirty="0">
              <a:cs typeface="Calibri"/>
            </a:endParaRPr>
          </a:p>
          <a:p>
            <a:pPr marL="640594" lvl="1" indent="-174708" fontAlgn="base">
              <a:buFont typeface="Wingdings" panose="05000000000000000000" pitchFamily="2" charset="2"/>
              <a:buChar char="Ø"/>
            </a:pPr>
            <a:r>
              <a:rPr lang="en-US" dirty="0"/>
              <a:t>Please </a:t>
            </a:r>
            <a:r>
              <a:rPr lang="en-US" b="1" i="1" dirty="0"/>
              <a:t>feel free to send questions</a:t>
            </a:r>
            <a:r>
              <a:rPr lang="en-US" dirty="0"/>
              <a:t> at any time during the presentation. We will have time at the</a:t>
            </a:r>
            <a:r>
              <a:rPr lang="en-US" baseline="0" dirty="0"/>
              <a:t> end for discussion and questions, so you can type them in the chat and we’ll go over them at the end. </a:t>
            </a:r>
            <a:endParaRPr lang="en-US" dirty="0"/>
          </a:p>
          <a:p>
            <a:pPr marL="183394" lvl="0" indent="-174708" fontAlgn="base">
              <a:buFont typeface="Wingdings" panose="05000000000000000000" pitchFamily="2" charset="2"/>
              <a:buChar char="Ø"/>
            </a:pPr>
            <a:r>
              <a:rPr lang="en-US" dirty="0"/>
              <a:t>Also when  you click on “Participants,” you’ll see some buttons to interact with the presentation. You can say yes, no, go slower, go faster, and when you click on “More” you will find that you can use the thumbs up or thumbs down buttons. You can also let us know if you need to step away for a quick break to use the rest room or fill your coffee cup. Suffering is optional.</a:t>
            </a:r>
          </a:p>
          <a:p>
            <a:pPr marL="174708" indent="-174708">
              <a:buFont typeface="Wingdings" panose="05000000000000000000" pitchFamily="2" charset="2"/>
              <a:buChar char="Ø"/>
            </a:pPr>
            <a:r>
              <a:rPr lang="en-US" dirty="0"/>
              <a:t>When we take breaks we do ask that everyone turn their camera during the break then turn it back on when you return or use reactions when you return so that we know when we are ready to start again. </a:t>
            </a:r>
          </a:p>
          <a:p>
            <a:pPr marL="174708" indent="-174708">
              <a:buFont typeface="Wingdings" panose="05000000000000000000" pitchFamily="2" charset="2"/>
              <a:buChar char="Ø"/>
            </a:pPr>
            <a:r>
              <a:rPr lang="en-US" dirty="0">
                <a:cs typeface="Calibri" panose="020F0502020204030204"/>
              </a:rPr>
              <a:t>Finally, we are all still working from home</a:t>
            </a:r>
            <a:r>
              <a:rPr lang="en-US" baseline="0" dirty="0">
                <a:cs typeface="Calibri" panose="020F0502020204030204"/>
              </a:rPr>
              <a:t> at the University of Minnesota. </a:t>
            </a:r>
            <a:r>
              <a:rPr lang="en-US" i="1" baseline="0" dirty="0">
                <a:cs typeface="Calibri" panose="020F0502020204030204"/>
              </a:rPr>
              <a:t>Explain “coworkers” you share your space with. </a:t>
            </a: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487D6291-FB8F-4913-892F-08B16A588B0E}" type="slidenum">
              <a:rPr lang="en-US" smtClean="0"/>
              <a:t>4</a:t>
            </a:fld>
            <a:endParaRPr lang="en-US"/>
          </a:p>
        </p:txBody>
      </p:sp>
    </p:spTree>
    <p:extLst>
      <p:ext uri="{BB962C8B-B14F-4D97-AF65-F5344CB8AC3E}">
        <p14:creationId xmlns:p14="http://schemas.microsoft.com/office/powerpoint/2010/main" val="5208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Timing for section (slides 40-48): 10 minutes</a:t>
            </a:r>
          </a:p>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The last retention</a:t>
            </a:r>
            <a:r>
              <a:rPr lang="en-US" baseline="0" dirty="0"/>
              <a:t> strategy that we will be focusing on today is Employee Development Programs. </a:t>
            </a:r>
          </a:p>
          <a:p>
            <a:pPr marL="171450" indent="-171450">
              <a:buFont typeface="Wingdings" panose="05000000000000000000" pitchFamily="2" charset="2"/>
              <a:buChar char="Ø"/>
            </a:pPr>
            <a:r>
              <a:rPr lang="en-US" i="1" baseline="0" dirty="0"/>
              <a:t>(ask for reactions, raise hand, </a:t>
            </a:r>
            <a:r>
              <a:rPr lang="en-US" i="1" baseline="0" dirty="0" err="1"/>
              <a:t>etc</a:t>
            </a:r>
            <a:r>
              <a:rPr lang="en-US" i="1" baseline="0" dirty="0"/>
              <a:t>) </a:t>
            </a:r>
            <a:r>
              <a:rPr lang="en-US" baseline="0" dirty="0"/>
              <a:t>How many of you have implemented an employment development program in your organization?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766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dirty="0"/>
              <a:t>Research</a:t>
            </a:r>
            <a:r>
              <a:rPr lang="en-US" baseline="0" dirty="0"/>
              <a:t> shows that investing in employee development can improve employee retention. </a:t>
            </a:r>
          </a:p>
          <a:p>
            <a:pPr marL="171450" indent="-171450">
              <a:buFont typeface="Wingdings" panose="05000000000000000000" pitchFamily="2" charset="2"/>
              <a:buChar char="Ø"/>
            </a:pPr>
            <a:r>
              <a:rPr lang="en-US" baseline="0" dirty="0"/>
              <a:t>These are four key areas of employee development that when implemented with fidelity may reduce employee turnover. </a:t>
            </a:r>
          </a:p>
          <a:p>
            <a:pPr marL="171450" indent="-171450">
              <a:buFont typeface="Wingdings" panose="05000000000000000000" pitchFamily="2" charset="2"/>
              <a:buChar char="Ø"/>
            </a:pPr>
            <a:r>
              <a:rPr lang="en-US" i="1" baseline="0" dirty="0"/>
              <a:t>Optional Questions to ask, or read slide</a:t>
            </a:r>
          </a:p>
          <a:p>
            <a:pPr marL="628650" lvl="1" indent="-171450">
              <a:buFont typeface="Wingdings" panose="05000000000000000000" pitchFamily="2" charset="2"/>
              <a:buChar char="Ø"/>
            </a:pPr>
            <a:r>
              <a:rPr lang="en-US" baseline="0" dirty="0"/>
              <a:t>How many of you conduct job analysis and assessments for your employees?</a:t>
            </a:r>
          </a:p>
          <a:p>
            <a:pPr marL="628650" lvl="1" indent="-171450">
              <a:buFont typeface="Wingdings" panose="05000000000000000000" pitchFamily="2" charset="2"/>
              <a:buChar char="Ø"/>
            </a:pPr>
            <a:r>
              <a:rPr lang="en-US" baseline="0" dirty="0"/>
              <a:t>Do your employees have job descriptions? </a:t>
            </a:r>
          </a:p>
          <a:p>
            <a:pPr marL="628650" lvl="1" indent="-171450">
              <a:buFont typeface="Wingdings" panose="05000000000000000000" pitchFamily="2" charset="2"/>
              <a:buChar char="Ø"/>
            </a:pPr>
            <a:r>
              <a:rPr lang="en-US" baseline="0" dirty="0"/>
              <a:t>What are some of the activities that are part of your employee development program? </a:t>
            </a:r>
          </a:p>
          <a:p>
            <a:pPr marL="628650" lvl="1" indent="-171450">
              <a:buFont typeface="Wingdings" panose="05000000000000000000" pitchFamily="2" charset="2"/>
              <a:buChar char="Ø"/>
            </a:pPr>
            <a:r>
              <a:rPr lang="en-US" baseline="0" dirty="0"/>
              <a:t>Do you conduct annual performance assessments in your organization? </a:t>
            </a:r>
          </a:p>
          <a:p>
            <a:pPr marL="171450" indent="-171450">
              <a:buFont typeface="Wingdings" panose="05000000000000000000" pitchFamily="2" charset="2"/>
              <a:buChar char="Ø"/>
            </a:pPr>
            <a:r>
              <a:rPr lang="en-US" baseline="0" dirty="0"/>
              <a:t>Let’s take a closer look at each of these. As you listen, take note of what you are doing in your own organization in these areas and which ones you might want to dive deeper with your workforce consultant and coaches.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9977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A job “analysis” is defined as a detailed study or assessment of job (duties, assignments, responsibilities, tasks) in order to learn more about a specific job. </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0" i="0" kern="1200" dirty="0">
                <a:solidFill>
                  <a:schemeClr val="tx1"/>
                </a:solidFill>
                <a:effectLst/>
                <a:latin typeface="+mn-lt"/>
                <a:ea typeface="+mn-ea"/>
                <a:cs typeface="+mn-cs"/>
              </a:rPr>
              <a:t>The job analysis process helps employers learn more about the parts of the job that are important and how they are implemented. The job analysis process forms the basis for other HR related processes such as: developing effective training programs, selection of employees, setting up of performance standards and assessment of employees ( performance appraisal) and employee compensation plans.</a:t>
            </a:r>
          </a:p>
          <a:p>
            <a:pPr marL="171450" indent="-171450">
              <a:buFont typeface="Wingdings" panose="05000000000000000000" pitchFamily="2" charset="2"/>
              <a:buChar char="Ø"/>
            </a:pPr>
            <a:r>
              <a:rPr lang="en-US" dirty="0"/>
              <a:t>The main purpose of a job analysis is to answer the following questions: </a:t>
            </a:r>
          </a:p>
          <a:p>
            <a:pPr marL="628650" lvl="1" indent="-171450">
              <a:buFont typeface="Wingdings" panose="05000000000000000000" pitchFamily="2" charset="2"/>
              <a:buChar char="Ø"/>
            </a:pPr>
            <a:r>
              <a:rPr lang="en-US" dirty="0"/>
              <a:t>Why does the job exist, why did we create this job, and for what?</a:t>
            </a:r>
          </a:p>
          <a:p>
            <a:pPr marL="628650" lvl="1" indent="-171450">
              <a:buFont typeface="Wingdings" panose="05000000000000000000" pitchFamily="2" charset="2"/>
              <a:buChar char="Ø"/>
            </a:pPr>
            <a:r>
              <a:rPr lang="en-US" dirty="0"/>
              <a:t>What physical and mental activities does the candidate or employee need to undertake?</a:t>
            </a:r>
          </a:p>
          <a:p>
            <a:pPr marL="628650" lvl="1" indent="-171450">
              <a:buFont typeface="Wingdings" panose="05000000000000000000" pitchFamily="2" charset="2"/>
              <a:buChar char="Ø"/>
            </a:pPr>
            <a:r>
              <a:rPr lang="en-US" dirty="0"/>
              <a:t>Where is the job suppose to be performed?</a:t>
            </a:r>
          </a:p>
          <a:p>
            <a:pPr marL="628650" lvl="1" indent="-171450">
              <a:buFont typeface="Wingdings" panose="05000000000000000000" pitchFamily="2" charset="2"/>
              <a:buChar char="Ø"/>
            </a:pPr>
            <a:r>
              <a:rPr lang="en-US" dirty="0"/>
              <a:t>What qualities and qualifications are required to perform the job?</a:t>
            </a:r>
          </a:p>
          <a:p>
            <a:pPr marL="628650" lvl="1" indent="-171450">
              <a:buFont typeface="Wingdings" panose="05000000000000000000" pitchFamily="2" charset="2"/>
              <a:buChar char="Ø"/>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1AF75-37C1-B848-9549-B0BCFDE456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735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Accurate job descriptions are a useful retention tool because when employees know the expectations of the job, they are better able to perform. When they perform better and are supported they have longer tenure.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And when job candidates know what the job requirement are they can make an informed decision about accepting job offers.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Additionally, job descriptions can help provide a consistent standard for job performance assessments / evaluations, determining accommodation requests, and compensation reviews. </a:t>
            </a:r>
          </a:p>
          <a:p>
            <a:pPr marL="171450" indent="-171450">
              <a:lnSpc>
                <a:spcPct val="120000"/>
              </a:lnSpc>
              <a:buFont typeface="Wingdings" panose="05000000000000000000" pitchFamily="2" charset="2"/>
              <a:buChar char="Ø"/>
            </a:pPr>
            <a:r>
              <a:rPr lang="en-US" dirty="0"/>
              <a:t>Identify skills, knowledge, and attitudes needed for the job</a:t>
            </a:r>
          </a:p>
          <a:p>
            <a:pPr marL="171450" indent="-171450">
              <a:lnSpc>
                <a:spcPct val="120000"/>
              </a:lnSpc>
              <a:buFont typeface="Wingdings" panose="05000000000000000000" pitchFamily="2" charset="2"/>
              <a:buChar char="Ø"/>
            </a:pPr>
            <a:r>
              <a:rPr lang="en-US" dirty="0"/>
              <a:t>Identify competency and skills needed</a:t>
            </a:r>
          </a:p>
          <a:p>
            <a:pPr marL="171450" indent="-171450">
              <a:lnSpc>
                <a:spcPct val="120000"/>
              </a:lnSpc>
              <a:buFont typeface="Wingdings" panose="05000000000000000000" pitchFamily="2" charset="2"/>
              <a:buChar char="Ø"/>
            </a:pPr>
            <a:r>
              <a:rPr lang="en-US" dirty="0"/>
              <a:t>Identify essential functions and job duties</a:t>
            </a:r>
          </a:p>
          <a:p>
            <a:pPr marL="171450" indent="-171450">
              <a:lnSpc>
                <a:spcPct val="120000"/>
              </a:lnSpc>
              <a:buFont typeface="Wingdings" panose="05000000000000000000" pitchFamily="2" charset="2"/>
              <a:buChar char="Ø"/>
            </a:pPr>
            <a:r>
              <a:rPr lang="en-US" dirty="0"/>
              <a:t>Identify clear minimum requirements for the job</a:t>
            </a:r>
          </a:p>
          <a:p>
            <a:pPr marL="171450" indent="-171450">
              <a:lnSpc>
                <a:spcPct val="120000"/>
              </a:lnSpc>
              <a:buFont typeface="Wingdings" panose="05000000000000000000" pitchFamily="2" charset="2"/>
              <a:buChar char="Ø"/>
            </a:pPr>
            <a:r>
              <a:rPr lang="en-US" dirty="0"/>
              <a:t>Justify exempt and non-exempt status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1AF75-37C1-B848-9549-B0BCFDE456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3552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lvl="0" indent="-171450">
              <a:buFont typeface="Wingdings" panose="05000000000000000000" pitchFamily="2" charset="2"/>
              <a:buChar char="Ø"/>
            </a:pPr>
            <a:r>
              <a:rPr lang="en-US" sz="1200" kern="1200" dirty="0">
                <a:solidFill>
                  <a:schemeClr val="tx1"/>
                </a:solidFill>
                <a:effectLst/>
                <a:latin typeface="+mn-lt"/>
                <a:ea typeface="+mn-ea"/>
                <a:cs typeface="+mn-cs"/>
              </a:rPr>
              <a:t>Organization often focus on meeting mandated training requirements rather than providing training to develop knowledge, skills and abilities needed by DSPs and FLSs. </a:t>
            </a:r>
          </a:p>
          <a:p>
            <a:pPr marL="171450" lvl="0" indent="-171450">
              <a:buFont typeface="Wingdings" panose="05000000000000000000" pitchFamily="2" charset="2"/>
              <a:buChar char="Ø"/>
            </a:pPr>
            <a:r>
              <a:rPr lang="en-US" sz="1200" kern="1200" dirty="0">
                <a:solidFill>
                  <a:schemeClr val="tx1"/>
                </a:solidFill>
                <a:effectLst/>
                <a:latin typeface="+mn-lt"/>
                <a:ea typeface="+mn-ea"/>
                <a:cs typeface="+mn-cs"/>
              </a:rPr>
              <a:t>Employee development programs goes beyond just meeting training requirements.  It actually develops employee Knowledge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Skills</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Attitude and promotes professionalism in the work place. And provides a highly skilled workforce for employers.</a:t>
            </a:r>
          </a:p>
          <a:p>
            <a:pPr marL="171450" lvl="0" indent="-171450">
              <a:buFont typeface="Wingdings" panose="05000000000000000000" pitchFamily="2" charset="2"/>
              <a:buChar char="Ø"/>
            </a:pPr>
            <a:r>
              <a:rPr lang="en-US" sz="1200" kern="1200" dirty="0">
                <a:solidFill>
                  <a:schemeClr val="tx1"/>
                </a:solidFill>
                <a:effectLst/>
                <a:latin typeface="+mn-lt"/>
                <a:ea typeface="+mn-ea"/>
                <a:cs typeface="+mn-cs"/>
              </a:rPr>
              <a:t>Employee development programs are an investment in the workforce. They utilize methods, efforts or initiatives to enhance the Knowledge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Skills</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Attitude  of employees. It is a two way effort between the employee and employer. Employees with the support of the organization participate in strategic training programs to upgrade their Knowledge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Skills</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Attitudes  usually to benefit the organization’s goals. These differ from career development programs which are usually focused on training and education programs with a personal focus for the employee to enhance skills so they can change careers, earn more money or apply for promotions. </a:t>
            </a:r>
          </a:p>
          <a:p>
            <a:pPr marL="171450" lvl="0" indent="-171450">
              <a:buFont typeface="Wingdings" panose="05000000000000000000" pitchFamily="2" charset="2"/>
              <a:buChar char="Ø"/>
            </a:pPr>
            <a:r>
              <a:rPr lang="en-US" sz="1200" kern="1200" dirty="0">
                <a:solidFill>
                  <a:schemeClr val="tx1"/>
                </a:solidFill>
                <a:effectLst/>
                <a:latin typeface="+mn-lt"/>
                <a:ea typeface="+mn-ea"/>
                <a:cs typeface="+mn-cs"/>
              </a:rPr>
              <a:t>Why they are important. </a:t>
            </a:r>
            <a:r>
              <a:rPr lang="en-US" sz="1200" i="1" kern="1200" dirty="0">
                <a:solidFill>
                  <a:schemeClr val="tx1"/>
                </a:solidFill>
                <a:effectLst/>
                <a:latin typeface="+mn-lt"/>
                <a:ea typeface="+mn-ea"/>
                <a:cs typeface="+mn-cs"/>
              </a:rPr>
              <a:t>– review the list on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6598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lvl="0" indent="-171450">
              <a:buFont typeface="Wingdings" panose="05000000000000000000" pitchFamily="2" charset="2"/>
              <a:buChar char="Ø"/>
            </a:pPr>
            <a:r>
              <a:rPr lang="en-US" sz="1200" kern="1200" dirty="0">
                <a:solidFill>
                  <a:schemeClr val="tx1"/>
                </a:solidFill>
                <a:effectLst/>
                <a:latin typeface="+mn-lt"/>
                <a:ea typeface="+mn-ea"/>
                <a:cs typeface="+mn-cs"/>
              </a:rPr>
              <a:t>Planning an effective employee development program utilized some of the same tools needed for a good job analysis. </a:t>
            </a:r>
          </a:p>
          <a:p>
            <a:pPr marL="171450" lvl="0" indent="-171450">
              <a:buFont typeface="Wingdings" panose="05000000000000000000" pitchFamily="2" charset="2"/>
              <a:buChar char="Ø"/>
            </a:pPr>
            <a:r>
              <a:rPr lang="en-US" sz="1200" kern="1200" dirty="0">
                <a:solidFill>
                  <a:schemeClr val="tx1"/>
                </a:solidFill>
                <a:effectLst/>
                <a:latin typeface="+mn-lt"/>
                <a:ea typeface="+mn-ea"/>
                <a:cs typeface="+mn-cs"/>
              </a:rPr>
              <a:t>What are the skills needed in each position and at what proficiency level? How important are they to the job? This will helps organizations develop training priorities for employee development programs. </a:t>
            </a:r>
          </a:p>
          <a:p>
            <a:pPr marL="171450" lvl="0" indent="-171450">
              <a:buFont typeface="Wingdings" panose="05000000000000000000" pitchFamily="2" charset="2"/>
              <a:buChar char="Ø"/>
            </a:pPr>
            <a:r>
              <a:rPr lang="en-US" sz="1200" kern="1200" dirty="0">
                <a:solidFill>
                  <a:schemeClr val="tx1"/>
                </a:solidFill>
                <a:effectLst/>
                <a:latin typeface="+mn-lt"/>
                <a:ea typeface="+mn-ea"/>
                <a:cs typeface="+mn-cs"/>
              </a:rPr>
              <a:t>The program goals and outcomes should be aligned with the organizational mission, vision and values, as well. Also spoken of as part of the eight steps to creating Career Ladders.</a:t>
            </a:r>
          </a:p>
          <a:p>
            <a:pPr marL="171450" lvl="0" indent="-171450">
              <a:buFont typeface="Wingdings" panose="05000000000000000000" pitchFamily="2" charset="2"/>
              <a:buChar char="Ø"/>
            </a:pPr>
            <a:r>
              <a:rPr lang="en-US" sz="1200" kern="1200" dirty="0">
                <a:solidFill>
                  <a:schemeClr val="tx1"/>
                </a:solidFill>
                <a:effectLst/>
                <a:latin typeface="+mn-lt"/>
                <a:ea typeface="+mn-ea"/>
                <a:cs typeface="+mn-cs"/>
              </a:rPr>
              <a:t>Employee development programs do not run themselves, so it is important to identify both financial and human resources that can sustain this program.</a:t>
            </a:r>
          </a:p>
          <a:p>
            <a:pPr marL="171450" lvl="0" indent="-171450">
              <a:buFont typeface="Wingdings" panose="05000000000000000000" pitchFamily="2" charset="2"/>
              <a:buChar char="Ø"/>
            </a:pPr>
            <a:r>
              <a:rPr lang="en-US" sz="1200" kern="1200" dirty="0">
                <a:solidFill>
                  <a:schemeClr val="tx1"/>
                </a:solidFill>
                <a:effectLst/>
                <a:latin typeface="+mn-lt"/>
                <a:ea typeface="+mn-ea"/>
                <a:cs typeface="+mn-cs"/>
              </a:rPr>
              <a:t>Develop a plan and budget then solicit buy-in from decision makers and stakeholders to begin or enhance the employee development program.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0942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Bullets are examples of different names</a:t>
            </a:r>
            <a:r>
              <a:rPr lang="en-US" sz="1200" kern="1200" baseline="0" dirty="0">
                <a:solidFill>
                  <a:schemeClr val="tx1"/>
                </a:solidFill>
                <a:effectLst/>
                <a:latin typeface="+mn-lt"/>
                <a:ea typeface="+mn-ea"/>
                <a:cs typeface="+mn-cs"/>
              </a:rPr>
              <a:t> for employee performance assessments. </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Once accurate job descriptions have been finalized they can be use for employee job performance assessments. </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Employee performance assessments are known by different names. For the purposes of this training employee assessments means a formal process by which an employee’s performance on the job is measured by a set of standards. It </a:t>
            </a:r>
            <a:r>
              <a:rPr lang="en-US" sz="1200" b="0" i="0" kern="1200" dirty="0">
                <a:solidFill>
                  <a:schemeClr val="tx1"/>
                </a:solidFill>
                <a:effectLst/>
                <a:latin typeface="+mn-lt"/>
                <a:ea typeface="+mn-ea"/>
                <a:cs typeface="+mn-cs"/>
              </a:rPr>
              <a:t>includes the capacity, quality, and /or ability of an employee to meet or exceed the requirements of the job.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1AF75-37C1-B848-9549-B0BCFDE456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6563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dirty="0"/>
              <a:t>When an organization begins to develop or revise an employee performance assessment process it is important to use thoughtful planning and to consider the uniqueness of each position in the organization. </a:t>
            </a:r>
          </a:p>
          <a:p>
            <a:pPr marL="171450" indent="-171450">
              <a:buFont typeface="Wingdings" panose="05000000000000000000" pitchFamily="2" charset="2"/>
              <a:buChar char="Ø"/>
            </a:pPr>
            <a:r>
              <a:rPr lang="en-US" dirty="0"/>
              <a:t>There are 4 key components in a employee performance assessment process,</a:t>
            </a:r>
            <a:r>
              <a:rPr lang="en-US" baseline="0" dirty="0"/>
              <a:t> listed here.</a:t>
            </a:r>
            <a:endParaRPr lang="en-US" dirty="0"/>
          </a:p>
          <a:p>
            <a:pPr marL="171450" indent="-171450">
              <a:buFont typeface="Wingdings" panose="05000000000000000000" pitchFamily="2" charset="2"/>
              <a:buChar char="Ø"/>
            </a:pPr>
            <a:r>
              <a:rPr lang="en-US" dirty="0"/>
              <a:t>You</a:t>
            </a:r>
            <a:r>
              <a:rPr lang="en-US" baseline="0" dirty="0"/>
              <a:t> can </a:t>
            </a:r>
            <a:r>
              <a:rPr lang="en-US" dirty="0"/>
              <a:t>learn more about these 4 components</a:t>
            </a:r>
            <a:r>
              <a:rPr lang="en-US" baseline="0" dirty="0"/>
              <a:t> in the webinar on Employee Development available in the TN DSP Workforce Toolkit</a:t>
            </a:r>
            <a:endParaRPr lang="en-US" dirty="0"/>
          </a:p>
          <a:p>
            <a:pPr marL="171450" indent="-171450">
              <a:buFont typeface="Wingdings" panose="05000000000000000000" pitchFamily="2" charset="2"/>
              <a:buChar char="q"/>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1AF75-37C1-B848-9549-B0BCFDE456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1469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2720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baseline="0" dirty="0"/>
              <a:t>Timing for sections (slides 49-52): 5 minutes</a:t>
            </a:r>
          </a:p>
          <a:p>
            <a:pPr marL="0" indent="0">
              <a:buFont typeface="Wingdings" panose="05000000000000000000" pitchFamily="2" charset="2"/>
              <a:buNone/>
            </a:pPr>
            <a:r>
              <a:rPr lang="en-US" baseline="0" dirty="0"/>
              <a:t>Talking Points:</a:t>
            </a:r>
          </a:p>
          <a:p>
            <a:pPr marL="171450" indent="-171450">
              <a:buFont typeface="Wingdings" panose="05000000000000000000" pitchFamily="2" charset="2"/>
              <a:buChar char="Ø"/>
            </a:pPr>
            <a:r>
              <a:rPr lang="en-US" baseline="0" dirty="0"/>
              <a:t>Let’s say that the challenges your organization is facing is that DSP’s are quitting between 6-12 months or even after working in your organization after a year. They tell you that they are unsure of their job roles, they don’t get enough training and or support from their supervisors.  </a:t>
            </a:r>
          </a:p>
          <a:p>
            <a:pPr marL="171450" indent="-171450">
              <a:buFont typeface="Wingdings" panose="05000000000000000000" pitchFamily="2" charset="2"/>
              <a:buChar char="Ø"/>
            </a:pPr>
            <a:r>
              <a:rPr lang="en-US" baseline="0" dirty="0"/>
              <a:t>Some of the strategies we discussed align with these strategies. </a:t>
            </a:r>
          </a:p>
          <a:p>
            <a:pPr marL="171450" indent="-171450">
              <a:buFont typeface="Wingdings" panose="05000000000000000000" pitchFamily="2" charset="2"/>
              <a:buChar char="Ø"/>
            </a:pPr>
            <a:r>
              <a:rPr lang="en-US" baseline="0" dirty="0"/>
              <a:t>If you are considering using one of the strategies that we just discussed, you will want to think about what barriers you might face to implement, which is step 4. If you’ve already tried some of these strategies and you didn’t get the results you expected, explore why. What got in the way?  </a:t>
            </a:r>
          </a:p>
          <a:p>
            <a:pPr marL="171450" indent="-171450">
              <a:buFont typeface="Wingdings" panose="05000000000000000000" pitchFamily="2" charset="2"/>
              <a:buChar char="Ø"/>
            </a:pPr>
            <a:r>
              <a:rPr lang="en-US" baseline="0" dirty="0"/>
              <a:t>Once you’ve identified barriers to implementation and have plans in place to address them, the next step is to ensure you have adequate support to implement. What resources both financial and human do you have available?  Do you need the support of the board? The executive leadership? </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002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2"/>
            <a:ext cx="5801360" cy="4210447"/>
          </a:xfrm>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During</a:t>
            </a:r>
            <a:r>
              <a:rPr lang="en-US" baseline="0" dirty="0"/>
              <a:t> today’s session we will be using the </a:t>
            </a:r>
            <a:r>
              <a:rPr lang="en-US" dirty="0">
                <a:latin typeface="Open Sans Light"/>
              </a:rPr>
              <a:t>2020 TN Workforce Initiative Organizational Self Assessment Workbook.  You will also want to have a copy of your organization’s profile with you for reference. </a:t>
            </a:r>
          </a:p>
          <a:p>
            <a:pPr marL="171450" indent="-171450">
              <a:buFont typeface="Wingdings" panose="05000000000000000000" pitchFamily="2" charset="2"/>
              <a:buChar char="Ø"/>
            </a:pPr>
            <a:r>
              <a:rPr lang="en-US" dirty="0">
                <a:latin typeface="Open Sans Light"/>
              </a:rPr>
              <a:t>Do you have your copy with you?  If not, take a moment to get it.  I’ll ask one</a:t>
            </a:r>
            <a:r>
              <a:rPr lang="en-US" baseline="0" dirty="0">
                <a:latin typeface="Open Sans Light"/>
              </a:rPr>
              <a:t> of my UMN team member</a:t>
            </a:r>
            <a:r>
              <a:rPr lang="en-US" dirty="0">
                <a:latin typeface="Open Sans Light"/>
              </a:rPr>
              <a:t> to put the link in the chat for you to download from the TennCare Workforce Toolkit.</a:t>
            </a:r>
          </a:p>
          <a:p>
            <a:pPr marL="171450" indent="-171450">
              <a:buFont typeface="Wingdings" panose="05000000000000000000" pitchFamily="2" charset="2"/>
              <a:buChar char="Ø"/>
            </a:pPr>
            <a:r>
              <a:rPr lang="en-US" i="1" dirty="0">
                <a:latin typeface="Open Sans Light"/>
              </a:rPr>
              <a:t>Action: Put self assessment workbook link in chat: https://tenncare.ici.umn.edu/dsp-workforce-toolkit/organizational-readiness/tenncare-self-assessment-workbook-and-action-plan</a:t>
            </a:r>
            <a:endParaRPr lang="en-US" i="1" dirty="0"/>
          </a:p>
          <a:p>
            <a:endParaRPr lang="en-US" dirty="0"/>
          </a:p>
        </p:txBody>
      </p:sp>
      <p:sp>
        <p:nvSpPr>
          <p:cNvPr id="4" name="Slide Number Placeholder 3"/>
          <p:cNvSpPr>
            <a:spLocks noGrp="1"/>
          </p:cNvSpPr>
          <p:nvPr>
            <p:ph type="sldNum" sz="quarter" idx="5"/>
          </p:nvPr>
        </p:nvSpPr>
        <p:spPr/>
        <p:txBody>
          <a:bodyPr/>
          <a:lstStyle/>
          <a:p>
            <a:pPr defTabSz="931774">
              <a:defRPr/>
            </a:pPr>
            <a:fld id="{1794951F-DB89-46A0-8245-A40C626A4F19}" type="slidenum">
              <a:rPr lang="en-US">
                <a:solidFill>
                  <a:prstClr val="black"/>
                </a:solidFill>
                <a:latin typeface="Calibri" panose="020F0502020204030204"/>
              </a:rPr>
              <a:pPr defTabSz="93177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7357699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dirty="0"/>
              <a:t>As we talked about earlier,</a:t>
            </a:r>
            <a:r>
              <a:rPr lang="en-US" baseline="0" dirty="0"/>
              <a:t> the next step in implementation is to think about the goal(s) you want to set. </a:t>
            </a:r>
          </a:p>
          <a:p>
            <a:pPr marL="171450" indent="-171450">
              <a:buFont typeface="Wingdings" panose="05000000000000000000" pitchFamily="2" charset="2"/>
              <a:buChar char="Ø"/>
            </a:pPr>
            <a:r>
              <a:rPr lang="en-US" baseline="0" dirty="0"/>
              <a:t>You will also need to consider your timeline for implementation and how you will measure progress, will you meet regularly to review and track progress?  How often will you meet?  What results/data will you focus on in measuring your progress? </a:t>
            </a:r>
          </a:p>
        </p:txBody>
      </p:sp>
      <p:sp>
        <p:nvSpPr>
          <p:cNvPr id="203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F63AE3-BBD3-4F5B-A8F0-E503FEDB290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2851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eaLnBrk="1" hangingPunct="1">
              <a:buFont typeface="Wingdings" panose="05000000000000000000" pitchFamily="2" charset="2"/>
              <a:buChar char="Ø"/>
            </a:pPr>
            <a:r>
              <a:rPr lang="en-US" altLang="en-US" dirty="0"/>
              <a:t>If the data</a:t>
            </a:r>
            <a:r>
              <a:rPr lang="en-US" altLang="en-US" baseline="0" dirty="0"/>
              <a:t> you are focusing on is the turnover rate, you will need to select the strategies that will work best for your organization. </a:t>
            </a:r>
          </a:p>
          <a:p>
            <a:pPr marL="171450" indent="-171450" eaLnBrk="1" hangingPunct="1">
              <a:buFont typeface="Wingdings" panose="05000000000000000000" pitchFamily="2" charset="2"/>
              <a:buChar char="Ø"/>
            </a:pPr>
            <a:r>
              <a:rPr lang="en-US" altLang="en-US" baseline="0" dirty="0"/>
              <a:t>It should be based on the detail in your data, then you can select and fully develop the strategy through all of the implementation stages to get the best result.</a:t>
            </a:r>
          </a:p>
          <a:p>
            <a:pPr marL="171450" indent="-171450" eaLnBrk="1" hangingPunct="1">
              <a:buFont typeface="Wingdings" panose="05000000000000000000" pitchFamily="2" charset="2"/>
              <a:buChar char="Ø"/>
            </a:pPr>
            <a:r>
              <a:rPr lang="en-US" altLang="en-US" b="0" i="0" baseline="0" dirty="0"/>
              <a:t>If you don’t get positive results, you may have selected the wrong strategy.  But you still have good data that can guide you to what to try next. </a:t>
            </a:r>
            <a:endParaRPr lang="en-US" alt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145C4-F9A9-45A7-8D0C-5492CCBBEE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965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baseline="0" dirty="0">
                <a:latin typeface="Open Sans Light" panose="020B0306030504020204"/>
              </a:rPr>
              <a:t>In the Self-Assessment workbook, on page 24 you will find a Matrix of Workforce Challenges and Intervention Strategies. </a:t>
            </a:r>
          </a:p>
          <a:p>
            <a:pPr marL="171450" indent="-171450">
              <a:buFont typeface="Wingdings" panose="05000000000000000000" pitchFamily="2" charset="2"/>
              <a:buChar char="Ø"/>
            </a:pPr>
            <a:r>
              <a:rPr lang="en-US" baseline="0" dirty="0">
                <a:latin typeface="Open Sans Light" panose="020B0306030504020204"/>
              </a:rPr>
              <a:t>When your challenges are: </a:t>
            </a:r>
            <a:r>
              <a:rPr lang="en-US" i="1" baseline="0" dirty="0">
                <a:latin typeface="Open Sans Light" panose="020B0306030504020204"/>
              </a:rPr>
              <a:t>read challenges section</a:t>
            </a:r>
          </a:p>
          <a:p>
            <a:pPr marL="171450" indent="-171450">
              <a:buFont typeface="Wingdings" panose="05000000000000000000" pitchFamily="2" charset="2"/>
              <a:buChar char="Ø"/>
            </a:pPr>
            <a:r>
              <a:rPr lang="en-US" i="0" baseline="0" dirty="0">
                <a:latin typeface="Open Sans Light" panose="020B0306030504020204"/>
              </a:rPr>
              <a:t>There are many strategies that correspond with these challenges, including…</a:t>
            </a:r>
            <a:r>
              <a:rPr lang="en-US" i="1" baseline="0" dirty="0">
                <a:latin typeface="Open Sans Light" panose="020B0306030504020204"/>
              </a:rPr>
              <a:t>read intervention strategies section</a:t>
            </a:r>
            <a:endParaRPr lang="en-US" i="0" baseline="0" dirty="0">
              <a:latin typeface="Open Sans Light" panose="020B0306030504020204"/>
            </a:endParaRPr>
          </a:p>
          <a:p>
            <a:pPr marL="171450" indent="-171450">
              <a:buFont typeface="Wingdings" panose="05000000000000000000" pitchFamily="2" charset="2"/>
              <a:buChar char="Ø"/>
            </a:pPr>
            <a:endParaRPr lang="en-US" baseline="0" dirty="0">
              <a:latin typeface="Open Sans Light" panose="020B0306030504020204"/>
            </a:endParaRPr>
          </a:p>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6157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452438"/>
            <a:ext cx="5575300" cy="3136900"/>
          </a:xfrm>
        </p:spPr>
      </p:sp>
      <p:sp>
        <p:nvSpPr>
          <p:cNvPr id="3" name="Notes Placeholder 2"/>
          <p:cNvSpPr>
            <a:spLocks noGrp="1"/>
          </p:cNvSpPr>
          <p:nvPr>
            <p:ph type="body" idx="1"/>
          </p:nvPr>
        </p:nvSpPr>
        <p:spPr>
          <a:xfrm>
            <a:off x="648787" y="3734800"/>
            <a:ext cx="5969728" cy="5255569"/>
          </a:xfrm>
        </p:spPr>
        <p:txBody>
          <a:bodyPr>
            <a:normAutofit/>
          </a:bodyPr>
          <a:lstStyle/>
          <a:p>
            <a:pPr marL="0" indent="0">
              <a:buFont typeface="Wingdings" panose="05000000000000000000" pitchFamily="2" charset="2"/>
              <a:buNone/>
            </a:pPr>
            <a:r>
              <a:rPr lang="en-US" b="1" i="0" dirty="0"/>
              <a:t>Total timing for activity: 10 minutes</a:t>
            </a:r>
          </a:p>
          <a:p>
            <a:pPr marL="174625" indent="-174625">
              <a:buFont typeface="Wingdings" panose="05000000000000000000" pitchFamily="2" charset="2"/>
              <a:buChar char="Ø"/>
            </a:pPr>
            <a:r>
              <a:rPr lang="en-US" i="1" dirty="0"/>
              <a:t>Activity :  (5 minutes) – 5 people per breakout, each person gets one minute, assign 1 consultant or coach to each breakout group</a:t>
            </a:r>
            <a:endParaRPr lang="en-US" i="1" dirty="0">
              <a:cs typeface="Calibri"/>
            </a:endParaRPr>
          </a:p>
          <a:p>
            <a:pPr marL="174625" indent="-174625">
              <a:buFont typeface="Wingdings" panose="05000000000000000000" pitchFamily="2" charset="2"/>
              <a:buChar char="Ø"/>
            </a:pPr>
            <a:r>
              <a:rPr lang="en-US" i="1" dirty="0"/>
              <a:t>Purpose: Gives consultants and coaches  opportunity to learn who is in the room. </a:t>
            </a:r>
            <a:endParaRPr lang="en-US" i="1" dirty="0">
              <a:cs typeface="Calibri"/>
            </a:endParaRPr>
          </a:p>
          <a:p>
            <a:pPr marL="174708" indent="-174708">
              <a:buFont typeface="Wingdings" panose="05000000000000000000" pitchFamily="2" charset="2"/>
              <a:buChar char="Ø"/>
            </a:pPr>
            <a:r>
              <a:rPr lang="en-US" dirty="0"/>
              <a:t>Talking Points:</a:t>
            </a:r>
          </a:p>
          <a:p>
            <a:pPr marL="631825" lvl="1" indent="-174625">
              <a:buFont typeface="Wingdings" panose="05000000000000000000" pitchFamily="2" charset="2"/>
              <a:buChar char="Ø"/>
            </a:pPr>
            <a:r>
              <a:rPr lang="en-US" dirty="0"/>
              <a:t>We are going to have the opportunity to get to know who is in the workshop today.  In a moment but not yet, you will be send to a Breakout room with 5-6 others. </a:t>
            </a:r>
            <a:endParaRPr lang="en-US" dirty="0">
              <a:cs typeface="Calibri" panose="020F0502020204030204"/>
            </a:endParaRPr>
          </a:p>
          <a:p>
            <a:pPr marL="631825" lvl="1" indent="-174625">
              <a:buFont typeface="Wingdings" panose="05000000000000000000" pitchFamily="2" charset="2"/>
              <a:buChar char="Ø"/>
            </a:pPr>
            <a:r>
              <a:rPr lang="en-US" dirty="0"/>
              <a:t>Everyone will have the opportunity</a:t>
            </a:r>
            <a:r>
              <a:rPr lang="en-US" baseline="0" dirty="0"/>
              <a:t> to</a:t>
            </a:r>
            <a:r>
              <a:rPr lang="en-US" dirty="0"/>
              <a:t>:</a:t>
            </a:r>
            <a:endParaRPr lang="en-US" dirty="0">
              <a:cs typeface="Calibri" panose="020F0502020204030204"/>
            </a:endParaRPr>
          </a:p>
          <a:p>
            <a:pPr marL="1097280" lvl="2" indent="-174625">
              <a:buFont typeface="Wingdings" panose="05000000000000000000" pitchFamily="2" charset="2"/>
              <a:buChar char="Ø"/>
            </a:pPr>
            <a:r>
              <a:rPr lang="en-US" dirty="0"/>
              <a:t>answer the questions on the screen. </a:t>
            </a:r>
          </a:p>
          <a:p>
            <a:pPr marL="1097280" lvl="2" indent="-174625">
              <a:buFont typeface="Wingdings" panose="05000000000000000000" pitchFamily="2" charset="2"/>
              <a:buChar char="Ø"/>
            </a:pPr>
            <a:r>
              <a:rPr lang="en-US" dirty="0"/>
              <a:t>When you get to your group, find one facilitator and another person to report back for the group the responses to the two questions. </a:t>
            </a:r>
          </a:p>
          <a:p>
            <a:r>
              <a:rPr lang="en-US" i="1" dirty="0"/>
              <a:t>When the group returns call on the reporter from each group to report back on themes for questions #1 and #2.</a:t>
            </a:r>
            <a:endParaRPr lang="x-none"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4777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Calibri"/>
              </a:rPr>
              <a:t>Timing for sections (slides 54-59 – final slides before </a:t>
            </a:r>
            <a:r>
              <a:rPr kumimoji="0" lang="en-US" sz="1200" b="1" i="0" u="none" strike="noStrike" kern="1200" cap="none" spc="0" normalizeH="0" baseline="0" noProof="0" dirty="0" err="1">
                <a:ln>
                  <a:noFill/>
                </a:ln>
                <a:solidFill>
                  <a:prstClr val="black"/>
                </a:solidFill>
                <a:effectLst/>
                <a:uLnTx/>
                <a:uFillTx/>
                <a:latin typeface="+mn-lt"/>
                <a:ea typeface="+mn-ea"/>
                <a:cs typeface="Calibri"/>
              </a:rPr>
              <a:t>wrapup</a:t>
            </a:r>
            <a:r>
              <a:rPr kumimoji="0" lang="en-US" sz="1200" b="1" i="0" u="none" strike="noStrike" kern="1200" cap="none" spc="0" normalizeH="0" baseline="0" noProof="0" dirty="0">
                <a:ln>
                  <a:noFill/>
                </a:ln>
                <a:solidFill>
                  <a:prstClr val="black"/>
                </a:solidFill>
                <a:effectLst/>
                <a:uLnTx/>
                <a:uFillTx/>
                <a:latin typeface="+mn-lt"/>
                <a:ea typeface="+mn-ea"/>
                <a:cs typeface="Calibri"/>
              </a:rPr>
              <a:t>): 5 minutes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Calibri"/>
              </a:rPr>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Calibri"/>
              </a:rPr>
              <a:t>When you are ready to set your goals and measurements you may want to use these questions.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Calibri"/>
              </a:rPr>
              <a:t>What change do we want to see? (SMART Goals)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Calibri"/>
              </a:rPr>
              <a:t>How are we going to measure </a:t>
            </a:r>
          </a:p>
          <a:p>
            <a:pPr marL="1371600" marR="0" lvl="2"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mn-lt"/>
                <a:ea typeface="+mn-ea"/>
                <a:cs typeface="Calibri"/>
              </a:rPr>
              <a:t>Trackable and measurable vs. anecdotal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Calibri"/>
              </a:rPr>
              <a:t>How long will this take/how long will we measure for?</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Calibri"/>
              </a:rPr>
              <a:t>How will we know its working? (Step 8 – Evaluate Success) </a:t>
            </a:r>
          </a:p>
          <a:p>
            <a:endParaRPr lang="en-US" sz="1200" b="1"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Notes about SMART</a:t>
            </a:r>
            <a:r>
              <a:rPr lang="en-US" sz="1200" b="0" i="1" kern="1200" baseline="0" dirty="0">
                <a:solidFill>
                  <a:schemeClr val="tx1"/>
                </a:solidFill>
                <a:effectLst/>
                <a:latin typeface="+mn-lt"/>
                <a:ea typeface="+mn-ea"/>
                <a:cs typeface="+mn-cs"/>
              </a:rPr>
              <a:t> Goal </a:t>
            </a:r>
            <a:r>
              <a:rPr lang="en-US" sz="1200" b="0" i="1" kern="1200" dirty="0">
                <a:solidFill>
                  <a:schemeClr val="tx1"/>
                </a:solidFill>
                <a:effectLst/>
                <a:latin typeface="+mn-lt"/>
                <a:ea typeface="+mn-ea"/>
                <a:cs typeface="+mn-cs"/>
              </a:rPr>
              <a:t>for facilitators (not script)</a:t>
            </a:r>
          </a:p>
          <a:p>
            <a:r>
              <a:rPr lang="en-US" sz="1200" b="1" i="1" kern="1200" dirty="0">
                <a:solidFill>
                  <a:schemeClr val="tx1"/>
                </a:solidFill>
                <a:effectLst/>
                <a:latin typeface="+mn-lt"/>
                <a:ea typeface="+mn-ea"/>
                <a:cs typeface="+mn-cs"/>
              </a:rPr>
              <a:t>S = Specific</a:t>
            </a:r>
          </a:p>
          <a:p>
            <a:r>
              <a:rPr lang="en-US" sz="1200" b="0" i="1" kern="1200" dirty="0">
                <a:solidFill>
                  <a:schemeClr val="tx1"/>
                </a:solidFill>
                <a:effectLst/>
                <a:latin typeface="+mn-lt"/>
                <a:ea typeface="+mn-ea"/>
                <a:cs typeface="+mn-cs"/>
              </a:rPr>
              <a:t>Be as clear and specific as possible with what you want to achieve. The more narrow your goal, the more you’ll understand the steps necessary to achieve it.</a:t>
            </a:r>
          </a:p>
          <a:p>
            <a:r>
              <a:rPr lang="en-US" sz="1200" b="1" i="1" kern="1200" dirty="0">
                <a:solidFill>
                  <a:schemeClr val="tx1"/>
                </a:solidFill>
                <a:effectLst/>
                <a:latin typeface="+mn-lt"/>
                <a:ea typeface="+mn-ea"/>
                <a:cs typeface="+mn-cs"/>
              </a:rPr>
              <a:t>Example</a:t>
            </a:r>
            <a:r>
              <a:rPr lang="en-US" sz="1200" b="0" i="1" kern="1200" dirty="0">
                <a:solidFill>
                  <a:schemeClr val="tx1"/>
                </a:solidFill>
                <a:effectLst/>
                <a:latin typeface="+mn-lt"/>
                <a:ea typeface="+mn-ea"/>
                <a:cs typeface="+mn-cs"/>
              </a:rPr>
              <a:t>: “I want to earn a position managing a development team for a startup tech company.”</a:t>
            </a:r>
          </a:p>
          <a:p>
            <a:r>
              <a:rPr lang="en-US" sz="1200" b="1" i="1" kern="1200" dirty="0">
                <a:solidFill>
                  <a:schemeClr val="tx1"/>
                </a:solidFill>
                <a:effectLst/>
                <a:latin typeface="+mn-lt"/>
                <a:ea typeface="+mn-ea"/>
                <a:cs typeface="+mn-cs"/>
              </a:rPr>
              <a:t>M = Measurable</a:t>
            </a:r>
          </a:p>
          <a:p>
            <a:r>
              <a:rPr lang="en-US" sz="1200" b="0" i="1" kern="1200" dirty="0">
                <a:solidFill>
                  <a:schemeClr val="tx1"/>
                </a:solidFill>
                <a:effectLst/>
                <a:latin typeface="+mn-lt"/>
                <a:ea typeface="+mn-ea"/>
                <a:cs typeface="+mn-cs"/>
              </a:rPr>
              <a:t>What evidence will prove you’re making progress toward your goal? For example, if your goal is to earn a position managing a development team for a startup tech company, you might </a:t>
            </a:r>
            <a:r>
              <a:rPr lang="en-US" sz="1200" b="0" i="1" u="sng" kern="1200" dirty="0">
                <a:solidFill>
                  <a:schemeClr val="tx1"/>
                </a:solidFill>
                <a:effectLst/>
                <a:latin typeface="+mn-lt"/>
                <a:ea typeface="+mn-ea"/>
                <a:cs typeface="+mn-cs"/>
                <a:hlinkClick r:id="rId3"/>
              </a:rPr>
              <a:t>measure progress</a:t>
            </a:r>
            <a:r>
              <a:rPr lang="en-US" sz="1200" b="0" i="1" kern="1200" dirty="0">
                <a:solidFill>
                  <a:schemeClr val="tx1"/>
                </a:solidFill>
                <a:effectLst/>
                <a:latin typeface="+mn-lt"/>
                <a:ea typeface="+mn-ea"/>
                <a:cs typeface="+mn-cs"/>
              </a:rPr>
              <a:t> by the number of management positions you’ve applied for and the number of interviews you’ve completed. Setting milestones along the way will give you the opportunity to re-evaluate and course-correct as needed. When you achieve your milestones, remember to reward yourself in small but meaningful ways.</a:t>
            </a:r>
          </a:p>
          <a:p>
            <a:r>
              <a:rPr lang="en-US" sz="1200" b="1" i="1" kern="1200" dirty="0">
                <a:solidFill>
                  <a:schemeClr val="tx1"/>
                </a:solidFill>
                <a:effectLst/>
                <a:latin typeface="+mn-lt"/>
                <a:ea typeface="+mn-ea"/>
                <a:cs typeface="+mn-cs"/>
              </a:rPr>
              <a:t>Example</a:t>
            </a:r>
            <a:r>
              <a:rPr lang="en-US" sz="1200" b="0" i="1" kern="1200" dirty="0">
                <a:solidFill>
                  <a:schemeClr val="tx1"/>
                </a:solidFill>
                <a:effectLst/>
                <a:latin typeface="+mn-lt"/>
                <a:ea typeface="+mn-ea"/>
                <a:cs typeface="+mn-cs"/>
              </a:rPr>
              <a:t>: “I will apply to three open positions for the manager of a development team at a tech startup.”</a:t>
            </a:r>
          </a:p>
          <a:p>
            <a:r>
              <a:rPr lang="en-US" sz="1200" b="1" i="1" kern="1200" dirty="0">
                <a:solidFill>
                  <a:schemeClr val="tx1"/>
                </a:solidFill>
                <a:effectLst/>
                <a:latin typeface="+mn-lt"/>
                <a:ea typeface="+mn-ea"/>
                <a:cs typeface="+mn-cs"/>
              </a:rPr>
              <a:t>A = Achievable</a:t>
            </a:r>
          </a:p>
          <a:p>
            <a:r>
              <a:rPr lang="en-US" sz="1200" b="0" i="1" kern="1200" dirty="0">
                <a:solidFill>
                  <a:schemeClr val="tx1"/>
                </a:solidFill>
                <a:effectLst/>
                <a:latin typeface="+mn-lt"/>
                <a:ea typeface="+mn-ea"/>
                <a:cs typeface="+mn-cs"/>
              </a:rPr>
              <a:t>Have you set an achievable goal? Setting goals you can reasonably accomplish within a certain timeframe will help keep you motivated and focused. Using the above example of earning a job managing a development team, you should know the credentials, experience and skills necessary to earn a leadership position. Before you begin working toward a goal, decide whether it’s something you can achieve now or whether there are additional preliminary steps you should take to become better prepared.</a:t>
            </a:r>
          </a:p>
          <a:p>
            <a:r>
              <a:rPr lang="en-US" sz="1200" b="1" i="1" kern="1200" dirty="0">
                <a:solidFill>
                  <a:schemeClr val="tx1"/>
                </a:solidFill>
                <a:effectLst/>
                <a:latin typeface="+mn-lt"/>
                <a:ea typeface="+mn-ea"/>
                <a:cs typeface="+mn-cs"/>
              </a:rPr>
              <a:t>Example</a:t>
            </a:r>
            <a:r>
              <a:rPr lang="en-US" sz="1200" b="0" i="1" kern="1200" dirty="0">
                <a:solidFill>
                  <a:schemeClr val="tx1"/>
                </a:solidFill>
                <a:effectLst/>
                <a:latin typeface="+mn-lt"/>
                <a:ea typeface="+mn-ea"/>
                <a:cs typeface="+mn-cs"/>
              </a:rPr>
              <a:t>: “I will update my resume with relevant qualifications, so I can apply to three open positions for the manager of a development team at a tech startup.”</a:t>
            </a:r>
          </a:p>
          <a:p>
            <a:r>
              <a:rPr lang="en-US" sz="1200" b="1" i="1" kern="1200" dirty="0">
                <a:solidFill>
                  <a:schemeClr val="tx1"/>
                </a:solidFill>
                <a:effectLst/>
                <a:latin typeface="+mn-lt"/>
                <a:ea typeface="+mn-ea"/>
                <a:cs typeface="+mn-cs"/>
              </a:rPr>
              <a:t>R = Relevant</a:t>
            </a:r>
          </a:p>
          <a:p>
            <a:r>
              <a:rPr lang="en-US" sz="1200" b="0" i="1" kern="1200" dirty="0">
                <a:solidFill>
                  <a:schemeClr val="tx1"/>
                </a:solidFill>
                <a:effectLst/>
                <a:latin typeface="+mn-lt"/>
                <a:ea typeface="+mn-ea"/>
                <a:cs typeface="+mn-cs"/>
              </a:rPr>
              <a:t>When setting goals for yourself, consider whether or not they are relevant. Each of your goals should align with your values and larger, long-term goals. If a goal doesn’t contribute toward your </a:t>
            </a:r>
            <a:r>
              <a:rPr lang="en-US" sz="1200" b="0" i="1" u="sng" kern="1200" dirty="0">
                <a:solidFill>
                  <a:schemeClr val="tx1"/>
                </a:solidFill>
                <a:effectLst/>
                <a:latin typeface="+mn-lt"/>
                <a:ea typeface="+mn-ea"/>
                <a:cs typeface="+mn-cs"/>
                <a:hlinkClick r:id="rId4"/>
              </a:rPr>
              <a:t>broader objectives</a:t>
            </a:r>
            <a:r>
              <a:rPr lang="en-US" sz="1200" b="0" i="1" kern="1200" dirty="0">
                <a:solidFill>
                  <a:schemeClr val="tx1"/>
                </a:solidFill>
                <a:effectLst/>
                <a:latin typeface="+mn-lt"/>
                <a:ea typeface="+mn-ea"/>
                <a:cs typeface="+mn-cs"/>
              </a:rPr>
              <a:t>, you might rethink it. Ask yourself why the goal is important to you, how achieving it will help you and how it will contribute toward your long-term goals.</a:t>
            </a:r>
          </a:p>
          <a:p>
            <a:r>
              <a:rPr lang="en-US" sz="1200" b="1" i="1" kern="1200" dirty="0">
                <a:solidFill>
                  <a:schemeClr val="tx1"/>
                </a:solidFill>
                <a:effectLst/>
                <a:latin typeface="+mn-lt"/>
                <a:ea typeface="+mn-ea"/>
                <a:cs typeface="+mn-cs"/>
              </a:rPr>
              <a:t>Example</a:t>
            </a:r>
            <a:r>
              <a:rPr lang="en-US" sz="1200" b="0" i="1" kern="1200" dirty="0">
                <a:solidFill>
                  <a:schemeClr val="tx1"/>
                </a:solidFill>
                <a:effectLst/>
                <a:latin typeface="+mn-lt"/>
                <a:ea typeface="+mn-ea"/>
                <a:cs typeface="+mn-cs"/>
              </a:rPr>
              <a:t>: “To achieve my goal of being in leadership, I will update my resume with relevant qualifications so I can apply to three open positions for the manager of a development team at a tech startup.”</a:t>
            </a:r>
          </a:p>
          <a:p>
            <a:r>
              <a:rPr lang="en-US" sz="1200" b="1" i="1" kern="1200" dirty="0">
                <a:solidFill>
                  <a:schemeClr val="tx1"/>
                </a:solidFill>
                <a:effectLst/>
                <a:latin typeface="+mn-lt"/>
                <a:ea typeface="+mn-ea"/>
                <a:cs typeface="+mn-cs"/>
              </a:rPr>
              <a:t>T = Time-based</a:t>
            </a:r>
          </a:p>
          <a:p>
            <a:r>
              <a:rPr lang="en-US" sz="1200" b="0" i="1" kern="1200" dirty="0">
                <a:solidFill>
                  <a:schemeClr val="tx1"/>
                </a:solidFill>
                <a:effectLst/>
                <a:latin typeface="+mn-lt"/>
                <a:ea typeface="+mn-ea"/>
                <a:cs typeface="+mn-cs"/>
              </a:rPr>
              <a:t>What is your goal time-frame? An end-date can help provide motivation and help you prioritize. For example, if your goal is to </a:t>
            </a:r>
            <a:r>
              <a:rPr lang="en-US" sz="1200" b="0" i="1" u="sng" kern="1200" dirty="0">
                <a:solidFill>
                  <a:schemeClr val="tx1"/>
                </a:solidFill>
                <a:effectLst/>
                <a:latin typeface="+mn-lt"/>
                <a:ea typeface="+mn-ea"/>
                <a:cs typeface="+mn-cs"/>
                <a:hlinkClick r:id="rId5"/>
              </a:rPr>
              <a:t>earn a promotion</a:t>
            </a:r>
            <a:r>
              <a:rPr lang="en-US" sz="1200" b="0" i="1" kern="1200" dirty="0">
                <a:solidFill>
                  <a:schemeClr val="tx1"/>
                </a:solidFill>
                <a:effectLst/>
                <a:latin typeface="+mn-lt"/>
                <a:ea typeface="+mn-ea"/>
                <a:cs typeface="+mn-cs"/>
              </a:rPr>
              <a:t> to a more senior position, you might give yourself six months. If you haven’t achieved your goal in that timeframe, take time to consider why. Your timeframe might have been unrealistic, you might have run into </a:t>
            </a:r>
            <a:r>
              <a:rPr lang="en-US" sz="1200" b="0" i="1" u="sng" kern="1200" dirty="0">
                <a:solidFill>
                  <a:schemeClr val="tx1"/>
                </a:solidFill>
                <a:effectLst/>
                <a:latin typeface="+mn-lt"/>
                <a:ea typeface="+mn-ea"/>
                <a:cs typeface="+mn-cs"/>
                <a:hlinkClick r:id="rId6"/>
              </a:rPr>
              <a:t>unexpected roadblocks</a:t>
            </a:r>
            <a:r>
              <a:rPr lang="en-US" sz="1200" b="0" i="1" kern="1200" dirty="0">
                <a:solidFill>
                  <a:schemeClr val="tx1"/>
                </a:solidFill>
                <a:effectLst/>
                <a:latin typeface="+mn-lt"/>
                <a:ea typeface="+mn-ea"/>
                <a:cs typeface="+mn-cs"/>
              </a:rPr>
              <a:t> or your goal might have been unachievable.</a:t>
            </a:r>
          </a:p>
          <a:p>
            <a:r>
              <a:rPr lang="en-US" sz="1200" b="1" i="1" kern="1200" dirty="0">
                <a:solidFill>
                  <a:schemeClr val="tx1"/>
                </a:solidFill>
                <a:effectLst/>
                <a:latin typeface="+mn-lt"/>
                <a:ea typeface="+mn-ea"/>
                <a:cs typeface="+mn-cs"/>
              </a:rPr>
              <a:t>Example</a:t>
            </a:r>
            <a:r>
              <a:rPr lang="en-US" sz="1200" b="0" i="1" kern="1200" dirty="0">
                <a:solidFill>
                  <a:schemeClr val="tx1"/>
                </a:solidFill>
                <a:effectLst/>
                <a:latin typeface="+mn-lt"/>
                <a:ea typeface="+mn-ea"/>
                <a:cs typeface="+mn-cs"/>
              </a:rPr>
              <a:t>: “To achieve my goal of being in leadership, I will update my resume with relevant qualifications so I can apply to three open positions for the manager of a development team at a tech startup this week.”</a:t>
            </a:r>
          </a:p>
          <a:p>
            <a:r>
              <a:rPr lang="en-US" sz="1200" b="1" i="1" kern="1200" dirty="0">
                <a:solidFill>
                  <a:schemeClr val="tx1"/>
                </a:solidFill>
                <a:effectLst/>
                <a:latin typeface="+mn-lt"/>
                <a:ea typeface="+mn-ea"/>
                <a:cs typeface="+mn-cs"/>
              </a:rPr>
              <a:t>Why should I use SMART goals?</a:t>
            </a:r>
          </a:p>
          <a:p>
            <a:r>
              <a:rPr lang="en-US" sz="1200" b="0" i="1" kern="1200" dirty="0">
                <a:solidFill>
                  <a:schemeClr val="tx1"/>
                </a:solidFill>
                <a:effectLst/>
                <a:latin typeface="+mn-lt"/>
                <a:ea typeface="+mn-ea"/>
                <a:cs typeface="+mn-cs"/>
              </a:rPr>
              <a:t>Using the SMART goal framework sets boundaries and defines the steps you’ll need to take, resources necessary to get there and milestones that indicate progress along the way. With SMART goals, you’re more likely to achieve your goal efficiently and effectively.</a:t>
            </a:r>
          </a:p>
        </p:txBody>
      </p:sp>
      <p:sp>
        <p:nvSpPr>
          <p:cNvPr id="207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082E46-D672-4C32-ADA9-0599F9A1204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987618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US" baseline="0" dirty="0"/>
              <a:t>Talking Points:</a:t>
            </a:r>
          </a:p>
          <a:p>
            <a:pPr marL="171450" indent="-171450" eaLnBrk="1" hangingPunct="1">
              <a:spcBef>
                <a:spcPct val="0"/>
              </a:spcBef>
              <a:buFont typeface="Wingdings" panose="05000000000000000000" pitchFamily="2" charset="2"/>
              <a:buChar char="Ø"/>
            </a:pPr>
            <a:r>
              <a:rPr lang="en-US" altLang="en-US" dirty="0"/>
              <a:t>When a strategy has</a:t>
            </a:r>
            <a:r>
              <a:rPr lang="en-US" altLang="en-US" baseline="0" dirty="0"/>
              <a:t> been assessed and developed it is time to implement it, which is step 7 of the implementation plan . </a:t>
            </a:r>
            <a:endParaRPr lang="en-US" altLang="en-US" dirty="0"/>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E5ED45-3BA4-42D9-BE8B-EB4A6CC3EF9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225445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US" baseline="0" dirty="0"/>
              <a:t>Talking Points:</a:t>
            </a:r>
          </a:p>
          <a:p>
            <a:pPr marL="171450" indent="-171450" eaLnBrk="1" hangingPunct="1">
              <a:spcBef>
                <a:spcPct val="0"/>
              </a:spcBef>
              <a:buFont typeface="Wingdings" panose="05000000000000000000" pitchFamily="2" charset="2"/>
              <a:buChar char="Ø"/>
            </a:pPr>
            <a:r>
              <a:rPr lang="en-US" altLang="en-US" dirty="0"/>
              <a:t>The</a:t>
            </a:r>
            <a:r>
              <a:rPr lang="en-US" altLang="en-US" baseline="0" dirty="0"/>
              <a:t> action planning worksheet can be used to develop your strategies and divide the work among your team. </a:t>
            </a:r>
          </a:p>
          <a:p>
            <a:pPr marL="171450" indent="-171450" eaLnBrk="1" hangingPunct="1">
              <a:spcBef>
                <a:spcPct val="0"/>
              </a:spcBef>
              <a:buFont typeface="Wingdings" panose="05000000000000000000" pitchFamily="2" charset="2"/>
              <a:buChar char="Ø"/>
            </a:pPr>
            <a:r>
              <a:rPr lang="en-US" altLang="en-US" i="1" baseline="0" dirty="0"/>
              <a:t>Note: worksheet is on the next slide</a:t>
            </a:r>
            <a:endParaRPr lang="x-none" altLang="en-US" i="1" dirty="0"/>
          </a:p>
        </p:txBody>
      </p:sp>
      <p:sp>
        <p:nvSpPr>
          <p:cNvPr id="211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2B3F77-19AE-4FFA-85F6-82CFBBB9F7E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417428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0" i="0" dirty="0"/>
              <a:t>Talking Points:</a:t>
            </a:r>
          </a:p>
          <a:p>
            <a:pPr marL="171450" indent="-171450">
              <a:buFont typeface="Wingdings" panose="05000000000000000000" pitchFamily="2" charset="2"/>
              <a:buChar char="Ø"/>
            </a:pPr>
            <a:r>
              <a:rPr lang="en-US" i="1" dirty="0"/>
              <a:t>Explain the action planning worksheet on pages 26-27:</a:t>
            </a:r>
          </a:p>
          <a:p>
            <a:pPr marL="171450" indent="-171450">
              <a:buFont typeface="Wingdings" panose="05000000000000000000" pitchFamily="2" charset="2"/>
              <a:buChar char="Ø"/>
            </a:pPr>
            <a:r>
              <a:rPr lang="en-US" dirty="0"/>
              <a:t>Identify</a:t>
            </a:r>
            <a:r>
              <a:rPr lang="en-US" baseline="0" dirty="0"/>
              <a:t> what the strategy is and the desired outcome</a:t>
            </a:r>
          </a:p>
          <a:p>
            <a:pPr marL="171450" indent="-171450">
              <a:buFont typeface="Wingdings" panose="05000000000000000000" pitchFamily="2" charset="2"/>
              <a:buChar char="Ø"/>
            </a:pPr>
            <a:r>
              <a:rPr lang="en-US" baseline="0" dirty="0"/>
              <a:t>What steps will need to be done to accomplish the outcome?</a:t>
            </a:r>
          </a:p>
          <a:p>
            <a:pPr marL="171450" indent="-171450">
              <a:buFont typeface="Wingdings" panose="05000000000000000000" pitchFamily="2" charset="2"/>
              <a:buChar char="Ø"/>
            </a:pPr>
            <a:r>
              <a:rPr lang="en-US" baseline="0" dirty="0"/>
              <a:t>How often or when will you start the working on that step? </a:t>
            </a:r>
          </a:p>
          <a:p>
            <a:pPr marL="171450" indent="-171450">
              <a:buFont typeface="Wingdings" panose="05000000000000000000" pitchFamily="2" charset="2"/>
              <a:buChar char="Ø"/>
            </a:pPr>
            <a:r>
              <a:rPr lang="en-US" baseline="0" dirty="0"/>
              <a:t>How long will it take?</a:t>
            </a:r>
          </a:p>
          <a:p>
            <a:pPr marL="171450" indent="-171450">
              <a:buFont typeface="Wingdings" panose="05000000000000000000" pitchFamily="2" charset="2"/>
              <a:buChar char="Ø"/>
            </a:pPr>
            <a:r>
              <a:rPr lang="en-US" baseline="0" dirty="0"/>
              <a:t>Who will be responsible for it?</a:t>
            </a:r>
            <a:endParaRPr lang="en-US" dirty="0"/>
          </a:p>
          <a:p>
            <a:pPr marL="171450" indent="-171450">
              <a:buFont typeface="Wingdings" panose="05000000000000000000" pitchFamily="2" charset="2"/>
              <a:buChar char="Ø"/>
            </a:pPr>
            <a:r>
              <a:rPr lang="en-US" dirty="0"/>
              <a:t>How</a:t>
            </a:r>
            <a:r>
              <a:rPr lang="en-US" baseline="0" dirty="0"/>
              <a:t> many of you are starting to think about action plans?  You may already have a similar planning process within your organization that you will use.  For others, using the action planning worksheet may be a way to bring focus to some of your current and future workforce activities. </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4672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US" baseline="0" dirty="0"/>
              <a:t>Talking Points:</a:t>
            </a:r>
          </a:p>
          <a:p>
            <a:pPr marL="171450" indent="-171450" eaLnBrk="1" hangingPunct="1">
              <a:spcBef>
                <a:spcPct val="0"/>
              </a:spcBef>
              <a:buFont typeface="Wingdings" panose="05000000000000000000" pitchFamily="2" charset="2"/>
              <a:buChar char="Ø"/>
            </a:pPr>
            <a:r>
              <a:rPr lang="en-US" altLang="en-US" dirty="0"/>
              <a:t>Step</a:t>
            </a:r>
            <a:r>
              <a:rPr lang="en-US" altLang="en-US" baseline="0" dirty="0"/>
              <a:t> 8, evaluation, </a:t>
            </a:r>
            <a:r>
              <a:rPr lang="en-US" altLang="en-US" dirty="0"/>
              <a:t>is extremely important because it helps the organization to circle back and celebrate success, learn where</a:t>
            </a:r>
            <a:r>
              <a:rPr lang="en-US" altLang="en-US" baseline="0" dirty="0"/>
              <a:t> additional needs may arise  and revise plans to move forward. </a:t>
            </a:r>
          </a:p>
          <a:p>
            <a:pPr marL="171450" indent="-171450" eaLnBrk="1" hangingPunct="1">
              <a:spcBef>
                <a:spcPct val="0"/>
              </a:spcBef>
              <a:buFont typeface="Wingdings" panose="05000000000000000000" pitchFamily="2" charset="2"/>
              <a:buChar char="Ø"/>
            </a:pPr>
            <a:r>
              <a:rPr lang="en-US" altLang="en-US" baseline="0" dirty="0"/>
              <a:t>The action planning worksheet can help you with step 8. (</a:t>
            </a:r>
            <a:r>
              <a:rPr lang="en-US" altLang="en-US" i="1" baseline="0" dirty="0"/>
              <a:t>On next slide)</a:t>
            </a:r>
            <a:endParaRPr lang="x-none" altLang="en-US" i="1" dirty="0"/>
          </a:p>
        </p:txBody>
      </p:sp>
      <p:sp>
        <p:nvSpPr>
          <p:cNvPr id="218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13ECF-A3D7-487B-8598-0C3455AC1D9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18395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dirty="0"/>
              <a:t>It</a:t>
            </a:r>
            <a:r>
              <a:rPr lang="en-US" baseline="0" dirty="0"/>
              <a:t> is important to decided </a:t>
            </a:r>
            <a:r>
              <a:rPr lang="en-US" b="1" baseline="0" dirty="0"/>
              <a:t>when</a:t>
            </a:r>
            <a:r>
              <a:rPr lang="en-US" baseline="0" dirty="0"/>
              <a:t> you will evaluate your progress and How you will know if you are making progress, or in other words how will you evaluate it. </a:t>
            </a:r>
            <a:r>
              <a:rPr lang="en-US" dirty="0"/>
              <a:t>What data do you collect or would you need to collect to know you are making progress?</a:t>
            </a:r>
          </a:p>
          <a:p>
            <a:endParaRPr lang="en-US" dirty="0"/>
          </a:p>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58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Wingdings" panose="05000000000000000000" pitchFamily="2" charset="2"/>
              <a:buNone/>
            </a:pPr>
            <a:r>
              <a:rPr lang="en-US" i="1" baseline="0" dirty="0"/>
              <a:t>Transition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2328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i="1" dirty="0"/>
              <a:t>Facilitator</a:t>
            </a:r>
            <a:r>
              <a:rPr lang="en-US" i="1" baseline="0" dirty="0"/>
              <a:t> Note: improvised based upon the amount of time left. Take questions if time, otherwise give contact info. Need 3-5 minutes for the last 3 slides.</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677A1-90BB-BF4C-9B1D-1923743CB9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3269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dirty="0"/>
              <a:t>Your next Workshop</a:t>
            </a:r>
            <a:r>
              <a:rPr lang="en-US" baseline="0" dirty="0"/>
              <a:t> is Session # where we will discuss……………………………………. Your organizations key contacts should plan to attend this workshop. You can invite other members of your team to attend any of the upcoming workshops as you like. </a:t>
            </a:r>
          </a:p>
          <a:p>
            <a:pPr marL="171450" indent="-171450">
              <a:buFont typeface="Wingdings" panose="05000000000000000000" pitchFamily="2" charset="2"/>
              <a:buChar char="Ø"/>
            </a:pPr>
            <a:r>
              <a:rPr lang="en-US" baseline="0" dirty="0"/>
              <a:t>We will be meeting on: (insert date and time) </a:t>
            </a:r>
          </a:p>
          <a:p>
            <a:pPr marL="171450" indent="-171450">
              <a:buFont typeface="Wingdings" panose="05000000000000000000" pitchFamily="2" charset="2"/>
              <a:buChar char="Ø"/>
            </a:pPr>
            <a:r>
              <a:rPr lang="en-US" baseline="0" dirty="0"/>
              <a:t>You should have already received the link to this and the other workshops. </a:t>
            </a:r>
          </a:p>
          <a:p>
            <a:pPr marL="171450" indent="-171450">
              <a:buFont typeface="Wingdings" panose="05000000000000000000" pitchFamily="2" charset="2"/>
              <a:buChar char="Ø"/>
            </a:pPr>
            <a:r>
              <a:rPr lang="en-US" baseline="0" dirty="0"/>
              <a:t>If you don’t have the links please contact us at the email address on the preview screen: dsp-tn@umn.edu</a:t>
            </a:r>
          </a:p>
          <a:p>
            <a:pPr marL="171450" indent="-171450">
              <a:buFont typeface="Wingdings" panose="05000000000000000000" pitchFamily="2" charset="2"/>
              <a:buChar char="Ø"/>
            </a:pPr>
            <a:r>
              <a:rPr lang="en-US" baseline="0" dirty="0"/>
              <a:t>Your homework is: </a:t>
            </a:r>
          </a:p>
          <a:p>
            <a:pPr marL="685800" lvl="1" indent="-228600">
              <a:buFont typeface="Wingdings" panose="05000000000000000000" pitchFamily="2" charset="2"/>
              <a:buChar char="Ø"/>
            </a:pPr>
            <a:r>
              <a:rPr lang="en-US" baseline="0" dirty="0"/>
              <a:t>To complete the Self-Assessment Workbook if you haven’t already</a:t>
            </a:r>
          </a:p>
          <a:p>
            <a:pPr marL="685800" lvl="1" indent="-228600">
              <a:buFont typeface="Wingdings" panose="05000000000000000000" pitchFamily="2" charset="2"/>
              <a:buChar char="Ø"/>
            </a:pPr>
            <a:r>
              <a:rPr lang="en-US" baseline="0" dirty="0"/>
              <a:t>Check out the Workforce website to see what is available to you. This is a rich resource of tools that are not available to you. This website has been developed for Tennessee providers who are involved in this Workforce Initiative, so the website and tools should not be shared with other organizations or individuals who are not a part of this project. </a:t>
            </a:r>
          </a:p>
          <a:p>
            <a:pPr marL="171450" indent="-171450">
              <a:buFont typeface="Wingdings" panose="05000000000000000000" pitchFamily="2" charset="2"/>
              <a:buChar char="Ø"/>
            </a:pPr>
            <a:r>
              <a:rPr lang="en-US" i="1" baseline="0" dirty="0"/>
              <a:t>Go to the last slide</a:t>
            </a:r>
          </a:p>
          <a:p>
            <a:pPr marL="0" indent="0">
              <a:buNone/>
            </a:pPr>
            <a:endParaRPr lang="en-US" baseline="0" dirty="0"/>
          </a:p>
          <a:p>
            <a:pPr marL="0" indent="0">
              <a:buNone/>
            </a:pPr>
            <a:endParaRPr lang="en-US" baseline="0" dirty="0"/>
          </a:p>
          <a:p>
            <a:pPr marL="228600" indent="-228600">
              <a:buAutoNum type="arabicParenR"/>
            </a:pPr>
            <a:endParaRPr lang="en-US" baseline="0" dirty="0"/>
          </a:p>
          <a:p>
            <a:pPr marL="0" indent="0">
              <a:buNone/>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EF461-0DA1-49B8-9494-EA2A34B00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9897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xfrm>
            <a:off x="633413" y="1155700"/>
            <a:ext cx="5580062" cy="3138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dirty="0">
                <a:cs typeface="Calibri" panose="020F0502020204030204"/>
              </a:rPr>
              <a:t>Edit</a:t>
            </a:r>
            <a:r>
              <a:rPr lang="en-US" altLang="en-US" i="1" baseline="0" dirty="0">
                <a:cs typeface="Calibri" panose="020F0502020204030204"/>
              </a:rPr>
              <a:t> slide as needed regarding upcoming workshops</a:t>
            </a:r>
            <a:endParaRPr lang="en-US" altLang="en-US" i="1" dirty="0">
              <a:cs typeface="Calibri" panose="020F0502020204030204"/>
            </a:endParaRPr>
          </a:p>
        </p:txBody>
      </p:sp>
      <p:sp>
        <p:nvSpPr>
          <p:cNvPr id="227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637" indent="-301658">
              <a:defRPr>
                <a:solidFill>
                  <a:schemeClr val="tx1"/>
                </a:solidFill>
                <a:latin typeface="Calibri" panose="020F0502020204030204" pitchFamily="34" charset="0"/>
              </a:defRPr>
            </a:lvl2pPr>
            <a:lvl3pPr marL="1208276" indent="-240666">
              <a:defRPr>
                <a:solidFill>
                  <a:schemeClr val="tx1"/>
                </a:solidFill>
                <a:latin typeface="Calibri" panose="020F0502020204030204" pitchFamily="34" charset="0"/>
              </a:defRPr>
            </a:lvl3pPr>
            <a:lvl4pPr marL="1692905" indent="-240666">
              <a:defRPr>
                <a:solidFill>
                  <a:schemeClr val="tx1"/>
                </a:solidFill>
                <a:latin typeface="Calibri" panose="020F0502020204030204" pitchFamily="34" charset="0"/>
              </a:defRPr>
            </a:lvl4pPr>
            <a:lvl5pPr marL="2175886" indent="-240666">
              <a:defRPr>
                <a:solidFill>
                  <a:schemeClr val="tx1"/>
                </a:solidFill>
                <a:latin typeface="Calibri" panose="020F0502020204030204" pitchFamily="34" charset="0"/>
              </a:defRPr>
            </a:lvl5pPr>
            <a:lvl6pPr marL="2650624" indent="-240666" eaLnBrk="0" fontAlgn="base" hangingPunct="0">
              <a:spcBef>
                <a:spcPct val="0"/>
              </a:spcBef>
              <a:spcAft>
                <a:spcPct val="0"/>
              </a:spcAft>
              <a:defRPr>
                <a:solidFill>
                  <a:schemeClr val="tx1"/>
                </a:solidFill>
                <a:latin typeface="Calibri" panose="020F0502020204030204" pitchFamily="34" charset="0"/>
              </a:defRPr>
            </a:lvl6pPr>
            <a:lvl7pPr marL="3125363" indent="-240666" eaLnBrk="0" fontAlgn="base" hangingPunct="0">
              <a:spcBef>
                <a:spcPct val="0"/>
              </a:spcBef>
              <a:spcAft>
                <a:spcPct val="0"/>
              </a:spcAft>
              <a:defRPr>
                <a:solidFill>
                  <a:schemeClr val="tx1"/>
                </a:solidFill>
                <a:latin typeface="Calibri" panose="020F0502020204030204" pitchFamily="34" charset="0"/>
              </a:defRPr>
            </a:lvl7pPr>
            <a:lvl8pPr marL="3600102" indent="-240666" eaLnBrk="0" fontAlgn="base" hangingPunct="0">
              <a:spcBef>
                <a:spcPct val="0"/>
              </a:spcBef>
              <a:spcAft>
                <a:spcPct val="0"/>
              </a:spcAft>
              <a:defRPr>
                <a:solidFill>
                  <a:schemeClr val="tx1"/>
                </a:solidFill>
                <a:latin typeface="Calibri" panose="020F0502020204030204" pitchFamily="34" charset="0"/>
              </a:defRPr>
            </a:lvl8pPr>
            <a:lvl9pPr marL="4074840" indent="-240666"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31774" rtl="0" eaLnBrk="1" fontAlgn="base" latinLnBrk="0" hangingPunct="1">
              <a:lnSpc>
                <a:spcPct val="100000"/>
              </a:lnSpc>
              <a:spcBef>
                <a:spcPct val="0"/>
              </a:spcBef>
              <a:spcAft>
                <a:spcPct val="0"/>
              </a:spcAft>
              <a:buClrTx/>
              <a:buSzTx/>
              <a:buFontTx/>
              <a:buNone/>
              <a:tabLst/>
              <a:defRPr/>
            </a:pPr>
            <a:fld id="{BCC85A6D-DA4B-4FD0-80EB-1CD44D39377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31774"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082201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Thank you </a:t>
            </a:r>
            <a:r>
              <a:rPr lang="en-US" i="1" dirty="0"/>
              <a:t>and goodbyes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EF461-0DA1-49B8-9494-EA2A34B00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843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6069" y="4473893"/>
            <a:ext cx="6130834" cy="4452961"/>
          </a:xfrm>
        </p:spPr>
        <p:txBody>
          <a:bodyPr/>
          <a:lstStyle/>
          <a:p>
            <a:pPr marL="0" indent="0">
              <a:buFont typeface="Wingdings" panose="05000000000000000000" pitchFamily="2" charset="2"/>
              <a:buNone/>
            </a:pPr>
            <a:r>
              <a:rPr lang="en-US" i="1" dirty="0"/>
              <a:t>Activity:  (5 minutes) – 5 people per breakout, each person gets one minute, assign 1 consultant or coach to each breakout group</a:t>
            </a:r>
          </a:p>
          <a:p>
            <a:pPr marL="0" indent="0">
              <a:buFont typeface="Wingdings" panose="05000000000000000000" pitchFamily="2" charset="2"/>
              <a:buNone/>
            </a:pPr>
            <a:r>
              <a:rPr lang="en-US" i="1" dirty="0"/>
              <a:t>Purpose: Gives consultants and coaches  opportunity to learn who is in the room. </a:t>
            </a:r>
          </a:p>
          <a:p>
            <a:pPr marL="0" indent="0">
              <a:buFont typeface="Wingdings" panose="05000000000000000000" pitchFamily="2" charset="2"/>
              <a:buNone/>
            </a:pPr>
            <a:r>
              <a:rPr lang="en-US" dirty="0"/>
              <a:t>Talking Points:</a:t>
            </a:r>
          </a:p>
          <a:p>
            <a:pPr marL="178027" indent="-178027">
              <a:buFont typeface="Wingdings" panose="05000000000000000000" pitchFamily="2" charset="2"/>
              <a:buChar char="Ø"/>
            </a:pPr>
            <a:r>
              <a:rPr lang="en-US" dirty="0"/>
              <a:t>We are going to have the opportunity to get to know who is in the workshop today.  In a moment but not yet, you will be send to a Breakout room with 5-6 others. </a:t>
            </a:r>
          </a:p>
          <a:p>
            <a:pPr marL="178027" indent="-178027">
              <a:buFont typeface="Wingdings" panose="05000000000000000000" pitchFamily="2" charset="2"/>
              <a:buChar char="Ø"/>
            </a:pPr>
            <a:r>
              <a:rPr lang="en-US" dirty="0"/>
              <a:t>Everyone will have the:</a:t>
            </a:r>
          </a:p>
          <a:p>
            <a:pPr marL="652765" lvl="1" indent="-178027">
              <a:buFont typeface="Wingdings" panose="05000000000000000000" pitchFamily="2" charset="2"/>
              <a:buChar char="Ø"/>
            </a:pPr>
            <a:r>
              <a:rPr lang="en-US" dirty="0"/>
              <a:t>Opportunity to introduce your self with your name, your organization and your role in the organization. </a:t>
            </a:r>
          </a:p>
          <a:p>
            <a:pPr marL="652765" lvl="1" indent="-178027">
              <a:buFont typeface="Wingdings" panose="05000000000000000000" pitchFamily="2" charset="2"/>
              <a:buChar char="Ø"/>
            </a:pPr>
            <a:r>
              <a:rPr lang="en-US" dirty="0"/>
              <a:t>And answer the questions on the screen. </a:t>
            </a:r>
          </a:p>
          <a:p>
            <a:pPr marL="1127504" lvl="2" indent="-178027">
              <a:buFont typeface="Wingdings" panose="05000000000000000000" pitchFamily="2" charset="2"/>
              <a:buChar char="Ø"/>
            </a:pPr>
            <a:r>
              <a:rPr lang="en-US" dirty="0"/>
              <a:t>What is one ‘aha’ moment on the Recruitment and Selection Toolkit session last week?  </a:t>
            </a:r>
          </a:p>
          <a:p>
            <a:pPr marL="178027" indent="-178027">
              <a:buFont typeface="Wingdings" panose="05000000000000000000" pitchFamily="2" charset="2"/>
              <a:buChar char="Ø"/>
            </a:pPr>
            <a:r>
              <a:rPr lang="en-US" dirty="0"/>
              <a:t>When you get to your group, find one facilitator and another person to report back for the group the responses to the two questions. </a:t>
            </a:r>
          </a:p>
          <a:p>
            <a:pPr marL="0" indent="0">
              <a:buFont typeface="Wingdings" panose="05000000000000000000" pitchFamily="2" charset="2"/>
              <a:buNone/>
            </a:pPr>
            <a:r>
              <a:rPr lang="en-US" i="1" dirty="0"/>
              <a:t>When the group returns call on the reporter from each group to report back on themes for questions #1 and #2. </a:t>
            </a:r>
          </a:p>
        </p:txBody>
      </p:sp>
      <p:sp>
        <p:nvSpPr>
          <p:cNvPr id="4" name="Slide Number Placeholder 3"/>
          <p:cNvSpPr>
            <a:spLocks noGrp="1"/>
          </p:cNvSpPr>
          <p:nvPr>
            <p:ph type="sldNum" sz="quarter" idx="5"/>
          </p:nvPr>
        </p:nvSpPr>
        <p:spPr/>
        <p:txBody>
          <a:bodyPr/>
          <a:lstStyle/>
          <a:p>
            <a:pPr defTabSz="931774">
              <a:defRPr/>
            </a:pPr>
            <a:fld id="{C940E140-93E8-471F-9349-F0BB6098DEA7}"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676643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During our last session we talked about recruitment and selection and how workforce strategies can impact the turnover that occurs during the first six months of employment.  For the next two sessions we’re going to look at workforce strategies that can address turnover that occurs during that 6-12 month tenure for a new employee.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Our goals for this session include: </a:t>
            </a:r>
            <a:r>
              <a:rPr lang="en-US" i="1" baseline="0" dirty="0"/>
              <a:t>read slide</a:t>
            </a:r>
            <a:endParaRPr lang="en-US" i="1" dirty="0"/>
          </a:p>
        </p:txBody>
      </p:sp>
      <p:sp>
        <p:nvSpPr>
          <p:cNvPr id="4" name="Slide Number Placeholder 3"/>
          <p:cNvSpPr>
            <a:spLocks noGrp="1"/>
          </p:cNvSpPr>
          <p:nvPr>
            <p:ph type="sldNum" sz="quarter" idx="10"/>
          </p:nvPr>
        </p:nvSpPr>
        <p:spPr/>
        <p:txBody>
          <a:bodyPr/>
          <a:lstStyle/>
          <a:p>
            <a:fld id="{487D6291-FB8F-4913-892F-08B16A588B0E}" type="slidenum">
              <a:rPr lang="en-US" smtClean="0"/>
              <a:t>8</a:t>
            </a:fld>
            <a:endParaRPr lang="en-US"/>
          </a:p>
        </p:txBody>
      </p:sp>
    </p:spTree>
    <p:extLst>
      <p:ext uri="{BB962C8B-B14F-4D97-AF65-F5344CB8AC3E}">
        <p14:creationId xmlns:p14="http://schemas.microsoft.com/office/powerpoint/2010/main" val="659477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358775"/>
            <a:ext cx="5578475" cy="3138488"/>
          </a:xfrm>
        </p:spPr>
      </p:sp>
      <p:sp>
        <p:nvSpPr>
          <p:cNvPr id="3" name="Notes Placeholder 2"/>
          <p:cNvSpPr>
            <a:spLocks noGrp="1"/>
          </p:cNvSpPr>
          <p:nvPr>
            <p:ph type="body" idx="1"/>
          </p:nvPr>
        </p:nvSpPr>
        <p:spPr>
          <a:xfrm>
            <a:off x="600504" y="3699654"/>
            <a:ext cx="6105096" cy="5105942"/>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Consistent with implementation science, reminder that: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will be using the 8 step framework for implementation of workforce strategies – let’s do a quick overview as we  will be revisiting these in more depth in future sessions</a:t>
            </a:r>
            <a:endParaRPr kumimoji="0" lang="en-US" sz="1200" b="0" i="0" u="none" strike="noStrike" kern="1200" cap="none" spc="0" normalizeH="0" baseline="0" noProof="0" dirty="0">
              <a:ln>
                <a:noFill/>
              </a:ln>
              <a:solidFill>
                <a:prstClr val="black"/>
              </a:solidFill>
              <a:effectLst/>
              <a:uLnTx/>
              <a:uFillTx/>
              <a:latin typeface="+mn-lt"/>
              <a:ea typeface="+mn-ea"/>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Step one is identifying and accessing the workforce challenge that your organization decided to address. </a:t>
            </a:r>
            <a:endParaRPr kumimoji="0" lang="en-US" sz="1200" b="0" i="0" u="none" strike="noStrike" kern="1200" cap="none" spc="0" normalizeH="0" baseline="0" noProof="0" dirty="0">
              <a:ln>
                <a:noFill/>
              </a:ln>
              <a:solidFill>
                <a:prstClr val="black"/>
              </a:solidFill>
              <a:effectLst/>
              <a:uLnTx/>
              <a:uFillTx/>
              <a:latin typeface="+mn-lt"/>
              <a:ea typeface="+mn-ea"/>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Step 2 you will select an intervention strategy from the workforce toolkit. </a:t>
            </a:r>
            <a:endParaRPr kumimoji="0" lang="en-US" sz="1200" b="0" i="0" u="none" strike="noStrike" kern="1200" cap="none" spc="0" normalizeH="0" baseline="0" noProof="0" dirty="0">
              <a:ln>
                <a:noFill/>
              </a:ln>
              <a:solidFill>
                <a:prstClr val="black"/>
              </a:solidFill>
              <a:effectLst/>
              <a:uLnTx/>
              <a:uFillTx/>
              <a:latin typeface="+mn-lt"/>
              <a:ea typeface="+mn-ea"/>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During Step 3 your team will identify the components of the strategy. </a:t>
            </a:r>
            <a:endParaRPr kumimoji="0" lang="en-US" sz="1200" b="0" i="0" u="none" strike="noStrike" kern="1200" cap="none" spc="0" normalizeH="0" baseline="0" noProof="0" dirty="0">
              <a:ln>
                <a:noFill/>
              </a:ln>
              <a:solidFill>
                <a:prstClr val="black"/>
              </a:solidFill>
              <a:effectLst/>
              <a:uLnTx/>
              <a:uFillTx/>
              <a:latin typeface="+mn-lt"/>
              <a:ea typeface="+mn-ea"/>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Then you will identify barriers to implementing the strategy</a:t>
            </a:r>
            <a:endParaRPr kumimoji="0" lang="en-US" sz="1200" b="0" i="0" u="none" strike="noStrike" kern="1200" cap="none" spc="0" normalizeH="0" baseline="0" noProof="0" dirty="0">
              <a:ln>
                <a:noFill/>
              </a:ln>
              <a:solidFill>
                <a:prstClr val="black"/>
              </a:solidFill>
              <a:effectLst/>
              <a:uLnTx/>
              <a:uFillTx/>
              <a:latin typeface="+mn-lt"/>
              <a:ea typeface="+mn-ea"/>
              <a:cs typeface="Calibri"/>
            </a:endParaRPr>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575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05494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200300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057462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56"/>
        <p:cNvGrpSpPr/>
        <p:nvPr/>
      </p:nvGrpSpPr>
      <p:grpSpPr>
        <a:xfrm>
          <a:off x="0" y="0"/>
          <a:ext cx="0" cy="0"/>
          <a:chOff x="0" y="0"/>
          <a:chExt cx="0" cy="0"/>
        </a:xfrm>
      </p:grpSpPr>
      <p:sp>
        <p:nvSpPr>
          <p:cNvPr id="158" name="Google Shape;158;p119"/>
          <p:cNvSpPr txBox="1">
            <a:spLocks noGrp="1"/>
          </p:cNvSpPr>
          <p:nvPr>
            <p:ph type="title"/>
          </p:nvPr>
        </p:nvSpPr>
        <p:spPr>
          <a:xfrm>
            <a:off x="609600" y="274638"/>
            <a:ext cx="10972800" cy="83812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F3F59"/>
              </a:buClr>
              <a:buSzPts val="2800"/>
              <a:buFont typeface="Open Sans"/>
              <a:buNone/>
              <a:defRPr sz="2800" b="1">
                <a:solidFill>
                  <a:srgbClr val="0F3F59"/>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119"/>
          <p:cNvSpPr txBox="1">
            <a:spLocks noGrp="1"/>
          </p:cNvSpPr>
          <p:nvPr>
            <p:ph type="body" idx="1"/>
          </p:nvPr>
        </p:nvSpPr>
        <p:spPr>
          <a:xfrm>
            <a:off x="609600" y="1743076"/>
            <a:ext cx="10972800" cy="388461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0F3F59"/>
              </a:buClr>
              <a:buSzPts val="2800"/>
              <a:buChar char="•"/>
              <a:defRPr>
                <a:solidFill>
                  <a:srgbClr val="0F3F59"/>
                </a:solidFill>
                <a:latin typeface="Open Sans"/>
                <a:ea typeface="Open Sans"/>
                <a:cs typeface="Open Sans"/>
                <a:sym typeface="Open Sans"/>
              </a:defRPr>
            </a:lvl1pPr>
            <a:lvl2pPr marL="914400" lvl="1" indent="-406400" algn="l">
              <a:spcBef>
                <a:spcPts val="560"/>
              </a:spcBef>
              <a:spcAft>
                <a:spcPts val="0"/>
              </a:spcAft>
              <a:buClr>
                <a:srgbClr val="0F3F59"/>
              </a:buClr>
              <a:buSzPts val="2800"/>
              <a:buChar char="–"/>
              <a:defRPr>
                <a:solidFill>
                  <a:srgbClr val="0F3F59"/>
                </a:solidFill>
                <a:latin typeface="Open Sans"/>
                <a:ea typeface="Open Sans"/>
                <a:cs typeface="Open Sans"/>
                <a:sym typeface="Open Sans"/>
              </a:defRPr>
            </a:lvl2pPr>
            <a:lvl3pPr marL="1371600" lvl="2" indent="-406400" algn="l">
              <a:spcBef>
                <a:spcPts val="560"/>
              </a:spcBef>
              <a:spcAft>
                <a:spcPts val="0"/>
              </a:spcAft>
              <a:buClr>
                <a:srgbClr val="0F3F59"/>
              </a:buClr>
              <a:buSzPts val="2800"/>
              <a:buChar char="•"/>
              <a:defRPr>
                <a:solidFill>
                  <a:srgbClr val="0F3F59"/>
                </a:solidFill>
                <a:latin typeface="Open Sans"/>
                <a:ea typeface="Open Sans"/>
                <a:cs typeface="Open Sans"/>
                <a:sym typeface="Open Sans"/>
              </a:defRPr>
            </a:lvl3pPr>
            <a:lvl4pPr marL="1828800" lvl="3" indent="-406400" algn="l">
              <a:spcBef>
                <a:spcPts val="560"/>
              </a:spcBef>
              <a:spcAft>
                <a:spcPts val="0"/>
              </a:spcAft>
              <a:buClr>
                <a:srgbClr val="0F3F59"/>
              </a:buClr>
              <a:buSzPts val="2800"/>
              <a:buChar char="–"/>
              <a:defRPr>
                <a:solidFill>
                  <a:srgbClr val="0F3F59"/>
                </a:solidFill>
                <a:latin typeface="Open Sans"/>
                <a:ea typeface="Open Sans"/>
                <a:cs typeface="Open Sans"/>
                <a:sym typeface="Open Sans"/>
              </a:defRPr>
            </a:lvl4pPr>
            <a:lvl5pPr marL="2286000" lvl="4" indent="-406400" algn="l">
              <a:spcBef>
                <a:spcPts val="560"/>
              </a:spcBef>
              <a:spcAft>
                <a:spcPts val="0"/>
              </a:spcAft>
              <a:buClr>
                <a:srgbClr val="0F3F59"/>
              </a:buClr>
              <a:buSzPts val="2800"/>
              <a:buChar char="»"/>
              <a:defRPr>
                <a:solidFill>
                  <a:srgbClr val="0F3F59"/>
                </a:solidFill>
                <a:latin typeface="Open Sans"/>
                <a:ea typeface="Open Sans"/>
                <a:cs typeface="Open Sans"/>
                <a:sym typeface="Open Sans"/>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82974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842526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516"/>
          <a:stretch/>
        </p:blipFill>
        <p:spPr>
          <a:xfrm>
            <a:off x="9887501" y="6333056"/>
            <a:ext cx="2172792" cy="388419"/>
          </a:xfrm>
          <a:prstGeom prst="rect">
            <a:avLst/>
          </a:prstGeom>
        </p:spPr>
      </p:pic>
    </p:spTree>
    <p:extLst>
      <p:ext uri="{BB962C8B-B14F-4D97-AF65-F5344CB8AC3E}">
        <p14:creationId xmlns:p14="http://schemas.microsoft.com/office/powerpoint/2010/main" val="3838478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67912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89968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431775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711109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86619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748782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805321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034502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001546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917115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821244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marL="174625" indent="-174625">
              <a:tabLst/>
              <a:defRPr sz="2400">
                <a:solidFill>
                  <a:srgbClr val="0F3F59"/>
                </a:solidFill>
                <a:latin typeface="Open Sans"/>
                <a:cs typeface="Open Sans"/>
              </a:defRPr>
            </a:lvl1pPr>
            <a:lvl2pPr>
              <a:defRPr sz="2400">
                <a:solidFill>
                  <a:srgbClr val="0F3F59"/>
                </a:solidFill>
                <a:latin typeface="Open Sans"/>
                <a:cs typeface="Open Sans"/>
              </a:defRPr>
            </a:lvl2pPr>
            <a:lvl3pPr>
              <a:defRPr sz="2400">
                <a:solidFill>
                  <a:srgbClr val="0F3F59"/>
                </a:solidFill>
                <a:latin typeface="Open Sans"/>
                <a:cs typeface="Open Sans"/>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4539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564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49624" y="304800"/>
            <a:ext cx="11435976" cy="914400"/>
          </a:xfrm>
        </p:spPr>
        <p:txBody>
          <a:bodyPr/>
          <a:lstStyle>
            <a:lvl1pPr>
              <a:defRPr>
                <a:solidFill>
                  <a:srgbClr val="800000"/>
                </a:solidFill>
              </a:defRPr>
            </a:lvl1pPr>
          </a:lstStyle>
          <a:p>
            <a:r>
              <a:rPr lang="en-US" dirty="0"/>
              <a:t>Click to edit Master title style</a:t>
            </a:r>
          </a:p>
        </p:txBody>
      </p:sp>
      <p:sp>
        <p:nvSpPr>
          <p:cNvPr id="4" name="Text Placeholder 3"/>
          <p:cNvSpPr>
            <a:spLocks noGrp="1"/>
          </p:cNvSpPr>
          <p:nvPr>
            <p:ph type="body" sz="half" idx="2" hasCustomPrompt="1"/>
          </p:nvPr>
        </p:nvSpPr>
        <p:spPr>
          <a:xfrm>
            <a:off x="349623" y="1604309"/>
            <a:ext cx="6777317" cy="4236197"/>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5">
            <a:extLst>
              <a:ext uri="{FF2B5EF4-FFF2-40B4-BE49-F238E27FC236}">
                <a16:creationId xmlns:a16="http://schemas.microsoft.com/office/drawing/2014/main" id="{455B1555-9EDF-FF45-985E-3942E52C207A}"/>
              </a:ext>
            </a:extLst>
          </p:cNvPr>
          <p:cNvSpPr>
            <a:spLocks noGrp="1"/>
          </p:cNvSpPr>
          <p:nvPr>
            <p:ph type="pic" sz="quarter" idx="10"/>
          </p:nvPr>
        </p:nvSpPr>
        <p:spPr>
          <a:xfrm>
            <a:off x="7401859" y="1604309"/>
            <a:ext cx="4383741" cy="4357594"/>
          </a:xfrm>
        </p:spPr>
        <p:txBody>
          <a:bodyPr/>
          <a:lstStyle/>
          <a:p>
            <a:endParaRPr lang="en-US" dirty="0"/>
          </a:p>
        </p:txBody>
      </p:sp>
    </p:spTree>
    <p:extLst>
      <p:ext uri="{BB962C8B-B14F-4D97-AF65-F5344CB8AC3E}">
        <p14:creationId xmlns:p14="http://schemas.microsoft.com/office/powerpoint/2010/main" val="2177883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3815341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text and image on right sid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6096000" y="0"/>
            <a:ext cx="6096000" cy="6858000"/>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cxnSp>
        <p:nvCxnSpPr>
          <p:cNvPr id="16" name="Straight Connector 15"/>
          <p:cNvCxnSpPr/>
          <p:nvPr userDrawn="1"/>
        </p:nvCxnSpPr>
        <p:spPr>
          <a:xfrm flipV="1">
            <a:off x="768352" y="5924553"/>
            <a:ext cx="5327649"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hasCustomPrompt="1"/>
          </p:nvPr>
        </p:nvSpPr>
        <p:spPr>
          <a:xfrm>
            <a:off x="768352" y="493834"/>
            <a:ext cx="5062529" cy="617012"/>
          </a:xfrm>
          <a:prstGeom prst="rect">
            <a:avLst/>
          </a:prstGeom>
        </p:spPr>
        <p:txBody>
          <a:bodyPr>
            <a:noAutofit/>
          </a:bodyPr>
          <a:lstStyle>
            <a:lvl1pPr>
              <a:lnSpc>
                <a:spcPct val="100000"/>
              </a:lnSpc>
              <a:defRPr sz="3733"/>
            </a:lvl1pPr>
          </a:lstStyle>
          <a:p>
            <a:r>
              <a:rPr lang="en-US" dirty="0"/>
              <a:t>Title</a:t>
            </a:r>
            <a:endParaRPr lang="de-DE" dirty="0"/>
          </a:p>
        </p:txBody>
      </p:sp>
      <p:sp>
        <p:nvSpPr>
          <p:cNvPr id="11" name="Text Placeholder 8"/>
          <p:cNvSpPr>
            <a:spLocks noGrp="1"/>
          </p:cNvSpPr>
          <p:nvPr>
            <p:ph type="body" sz="quarter" idx="24" hasCustomPrompt="1"/>
          </p:nvPr>
        </p:nvSpPr>
        <p:spPr>
          <a:xfrm>
            <a:off x="768352" y="1419805"/>
            <a:ext cx="5062529" cy="4353063"/>
          </a:xfrm>
          <a:prstGeom prst="rect">
            <a:avLst/>
          </a:prstGeom>
        </p:spPr>
        <p:txBody>
          <a:bodyPr>
            <a:normAutofit/>
          </a:bodyPr>
          <a:lstStyle>
            <a:lvl1pPr marL="0" indent="0">
              <a:lnSpc>
                <a:spcPct val="100000"/>
              </a:lnSpc>
              <a:buFont typeface="Arial" charset="0"/>
              <a:buNone/>
              <a:defRPr sz="2133"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dirty="0"/>
              <a:t>Click to add text</a:t>
            </a:r>
          </a:p>
        </p:txBody>
      </p:sp>
    </p:spTree>
    <p:extLst>
      <p:ext uri="{BB962C8B-B14F-4D97-AF65-F5344CB8AC3E}">
        <p14:creationId xmlns:p14="http://schemas.microsoft.com/office/powerpoint/2010/main" val="776014886"/>
      </p:ext>
    </p:extLst>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719804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389429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933369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53833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69801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8A568-EAB6-44B3-ACC3-AAC7C3B2D858}" type="datetimeFigureOut">
              <a:rPr lang="en-US" smtClean="0"/>
              <a:t>7/21/2021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03580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8A568-EAB6-44B3-ACC3-AAC7C3B2D858}" type="datetimeFigureOut">
              <a:rPr lang="en-US" smtClean="0"/>
              <a:t>7/21/2021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556039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8A568-EAB6-44B3-ACC3-AAC7C3B2D858}" type="datetimeFigureOut">
              <a:rPr lang="en-US" smtClean="0"/>
              <a:t>7/21/2021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990452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71858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597366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273570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9805875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9813826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1432967" y="1537495"/>
            <a:ext cx="4505325" cy="290849"/>
          </a:xfrm>
          <a:prstGeom prst="rect">
            <a:avLst/>
          </a:prstGeom>
        </p:spPr>
        <p:txBody>
          <a:bodyPr lIns="0" tIns="0" rIns="0" bIns="0">
            <a:spAutoFit/>
          </a:bodyPr>
          <a:lstStyle>
            <a:lvl1pPr>
              <a:defRPr sz="2100" b="0" i="0">
                <a:solidFill>
                  <a:schemeClr val="tx1"/>
                </a:solidFill>
                <a:latin typeface="Arial"/>
                <a:cs typeface="Arial"/>
              </a:defRPr>
            </a:lvl1pPr>
          </a:lstStyle>
          <a:p>
            <a:endParaRPr/>
          </a:p>
        </p:txBody>
      </p:sp>
      <p:sp>
        <p:nvSpPr>
          <p:cNvPr id="4" name="Holder 4"/>
          <p:cNvSpPr>
            <a:spLocks noGrp="1"/>
          </p:cNvSpPr>
          <p:nvPr>
            <p:ph sz="half" idx="3"/>
          </p:nvPr>
        </p:nvSpPr>
        <p:spPr>
          <a:xfrm>
            <a:off x="6190117" y="1544782"/>
            <a:ext cx="5449571" cy="290849"/>
          </a:xfrm>
          <a:prstGeom prst="rect">
            <a:avLst/>
          </a:prstGeom>
        </p:spPr>
        <p:txBody>
          <a:bodyPr lIns="0" tIns="0" rIns="0" bIns="0">
            <a:spAutoFit/>
          </a:bodyPr>
          <a:lstStyle>
            <a:lvl1pPr>
              <a:defRPr sz="2100" b="0" i="0">
                <a:solidFill>
                  <a:schemeClr val="tx1"/>
                </a:solidFill>
                <a:latin typeface="Arial"/>
                <a:cs typeface="Arial"/>
              </a:defRPr>
            </a:lvl1pPr>
          </a:lstStyle>
          <a:p>
            <a:endParaRPr/>
          </a:p>
        </p:txBody>
      </p:sp>
      <p:sp>
        <p:nvSpPr>
          <p:cNvPr id="5" name="Holder 5"/>
          <p:cNvSpPr>
            <a:spLocks noGrp="1"/>
          </p:cNvSpPr>
          <p:nvPr>
            <p:ph type="ftr" sz="quarter" idx="10"/>
          </p:nvPr>
        </p:nvSpPr>
        <p:spPr>
          <a:xfrm>
            <a:off x="0" y="0"/>
            <a:ext cx="0" cy="0"/>
          </a:xfrm>
        </p:spPr>
        <p:txBody>
          <a:bodyPr lIns="0" tIns="0" rIns="0" bIns="0"/>
          <a:lstStyle>
            <a:lvl1pPr algn="ctr" eaLnBrk="1" fontAlgn="auto" hangingPunct="1">
              <a:spcBef>
                <a:spcPts val="0"/>
              </a:spcBef>
              <a:spcAft>
                <a:spcPts val="0"/>
              </a:spcAft>
              <a:defRPr>
                <a:solidFill>
                  <a:schemeClr val="tx1">
                    <a:tint val="75000"/>
                  </a:schemeClr>
                </a:solidFill>
                <a:latin typeface="+mn-lt"/>
              </a:defRPr>
            </a:lvl1pPr>
          </a:lstStyle>
          <a:p>
            <a:pPr>
              <a:defRPr/>
            </a:pPr>
            <a:endParaRPr/>
          </a:p>
        </p:txBody>
      </p:sp>
      <p:sp>
        <p:nvSpPr>
          <p:cNvPr id="6" name="Holder 6"/>
          <p:cNvSpPr>
            <a:spLocks noGrp="1"/>
          </p:cNvSpPr>
          <p:nvPr>
            <p:ph type="dt" sz="half" idx="11"/>
          </p:nvPr>
        </p:nvSpPr>
        <p:spPr>
          <a:xfrm>
            <a:off x="0" y="0"/>
            <a:ext cx="0" cy="0"/>
          </a:xfrm>
        </p:spPr>
        <p:txBody>
          <a:bodyPr lIns="0" tIns="0" rIns="0" bIns="0"/>
          <a:lstStyle>
            <a:lvl1pPr algn="l" eaLnBrk="1" fontAlgn="auto" hangingPunct="1">
              <a:spcBef>
                <a:spcPts val="0"/>
              </a:spcBef>
              <a:spcAft>
                <a:spcPts val="0"/>
              </a:spcAft>
              <a:defRPr>
                <a:solidFill>
                  <a:schemeClr val="tx1">
                    <a:tint val="75000"/>
                  </a:schemeClr>
                </a:solidFill>
                <a:latin typeface="+mn-lt"/>
              </a:defRPr>
            </a:lvl1pPr>
          </a:lstStyle>
          <a:p>
            <a:pPr>
              <a:defRPr/>
            </a:pPr>
            <a:endParaRPr lang="en-US"/>
          </a:p>
        </p:txBody>
      </p:sp>
      <p:sp>
        <p:nvSpPr>
          <p:cNvPr id="7" name="Holder 7"/>
          <p:cNvSpPr>
            <a:spLocks noGrp="1"/>
          </p:cNvSpPr>
          <p:nvPr>
            <p:ph type="sldNum" sz="quarter" idx="12"/>
          </p:nvPr>
        </p:nvSpPr>
        <p:spPr>
          <a:xfrm>
            <a:off x="0" y="0"/>
            <a:ext cx="0" cy="0"/>
          </a:xfrm>
        </p:spPr>
        <p:txBody>
          <a:bodyPr lIns="0" tIns="0" rIns="0" bIns="0"/>
          <a:lstStyle>
            <a:lvl1pPr algn="r" eaLnBrk="1" fontAlgn="auto" hangingPunct="1">
              <a:spcBef>
                <a:spcPts val="0"/>
              </a:spcBef>
              <a:spcAft>
                <a:spcPts val="0"/>
              </a:spcAft>
              <a:defRPr>
                <a:solidFill>
                  <a:schemeClr val="tx1">
                    <a:tint val="75000"/>
                  </a:schemeClr>
                </a:solidFill>
                <a:latin typeface="+mn-lt"/>
              </a:defRPr>
            </a:lvl1pPr>
          </a:lstStyle>
          <a:p>
            <a:pPr>
              <a:defRPr/>
            </a:pPr>
            <a:endParaRPr/>
          </a:p>
        </p:txBody>
      </p:sp>
    </p:spTree>
    <p:extLst>
      <p:ext uri="{BB962C8B-B14F-4D97-AF65-F5344CB8AC3E}">
        <p14:creationId xmlns:p14="http://schemas.microsoft.com/office/powerpoint/2010/main" val="2223957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1141785"/>
          </a:xfrm>
          <a:prstGeom prst="rect">
            <a:avLst/>
          </a:prstGeom>
        </p:spPr>
        <p:txBody>
          <a:bodyPr bIns="182880" anchor="b">
            <a:normAutofit/>
          </a:bodyPr>
          <a:lstStyle>
            <a:lvl1pPr algn="l">
              <a:defRPr sz="3200" b="0">
                <a:solidFill>
                  <a:srgbClr val="800000"/>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416423"/>
            <a:ext cx="10972800" cy="4211269"/>
          </a:xfrm>
          <a:prstGeom prst="rect">
            <a:avLst/>
          </a:prstGeom>
        </p:spPr>
        <p:txBody>
          <a:bodyPr tIns="182880"/>
          <a:lstStyle>
            <a:lvl1pPr marL="174621" indent="-174621">
              <a:spcBef>
                <a:spcPts val="600"/>
              </a:spcBef>
              <a:spcAft>
                <a:spcPts val="600"/>
              </a:spcAft>
              <a:tabLst/>
              <a:defRPr sz="2400">
                <a:solidFill>
                  <a:schemeClr val="tx1"/>
                </a:solidFill>
                <a:latin typeface="Open Sans"/>
                <a:cs typeface="Open Sans"/>
              </a:defRPr>
            </a:lvl1pPr>
            <a:lvl2pPr marL="347663" indent="-231775">
              <a:tabLst/>
              <a:defRPr sz="2400">
                <a:solidFill>
                  <a:schemeClr val="tx1"/>
                </a:solidFill>
                <a:latin typeface="Open Sans"/>
                <a:cs typeface="Open Sans"/>
              </a:defRPr>
            </a:lvl2pPr>
            <a:lvl3pPr marL="687388" indent="-223838">
              <a:buClr>
                <a:schemeClr val="tx1">
                  <a:lumMod val="50000"/>
                  <a:lumOff val="50000"/>
                </a:schemeClr>
              </a:buClr>
              <a:buSzPct val="90000"/>
              <a:buFont typeface="System Font Regular"/>
              <a:buChar char="»"/>
              <a:tabLst/>
              <a:defRPr sz="2400" b="0" i="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63372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sp>
        <p:nvSpPr>
          <p:cNvPr id="13" name="Freeform 2"/>
          <p:cNvSpPr>
            <a:spLocks noChangeArrowheads="1"/>
          </p:cNvSpPr>
          <p:nvPr userDrawn="1"/>
        </p:nvSpPr>
        <p:spPr bwMode="auto">
          <a:xfrm>
            <a:off x="9901355" y="6311504"/>
            <a:ext cx="2172791" cy="391674"/>
          </a:xfrm>
          <a:custGeom>
            <a:avLst/>
            <a:gdLst>
              <a:gd name="T0" fmla="*/ 2616 w 33515"/>
              <a:gd name="T1" fmla="*/ 2507 h 6042"/>
              <a:gd name="T2" fmla="*/ 2458 w 33515"/>
              <a:gd name="T3" fmla="*/ 1033 h 6042"/>
              <a:gd name="T4" fmla="*/ 4937 w 33515"/>
              <a:gd name="T5" fmla="*/ 1186 h 6042"/>
              <a:gd name="T6" fmla="*/ 7481 w 33515"/>
              <a:gd name="T7" fmla="*/ 1150 h 6042"/>
              <a:gd name="T8" fmla="*/ 9928 w 33515"/>
              <a:gd name="T9" fmla="*/ 911 h 6042"/>
              <a:gd name="T10" fmla="*/ 11228 w 33515"/>
              <a:gd name="T11" fmla="*/ 2567 h 6042"/>
              <a:gd name="T12" fmla="*/ 14214 w 33515"/>
              <a:gd name="T13" fmla="*/ 1012 h 6042"/>
              <a:gd name="T14" fmla="*/ 14574 w 33515"/>
              <a:gd name="T15" fmla="*/ 1571 h 6042"/>
              <a:gd name="T16" fmla="*/ 16275 w 33515"/>
              <a:gd name="T17" fmla="*/ 960 h 6042"/>
              <a:gd name="T18" fmla="*/ 18506 w 33515"/>
              <a:gd name="T19" fmla="*/ 1304 h 6042"/>
              <a:gd name="T20" fmla="*/ 20350 w 33515"/>
              <a:gd name="T21" fmla="*/ 960 h 6042"/>
              <a:gd name="T22" fmla="*/ 21958 w 33515"/>
              <a:gd name="T23" fmla="*/ 1296 h 6042"/>
              <a:gd name="T24" fmla="*/ 22845 w 33515"/>
              <a:gd name="T25" fmla="*/ 745 h 6042"/>
              <a:gd name="T26" fmla="*/ 23388 w 33515"/>
              <a:gd name="T27" fmla="*/ 2802 h 6042"/>
              <a:gd name="T28" fmla="*/ 27062 w 33515"/>
              <a:gd name="T29" fmla="*/ 745 h 6042"/>
              <a:gd name="T30" fmla="*/ 29310 w 33515"/>
              <a:gd name="T31" fmla="*/ 745 h 6042"/>
              <a:gd name="T32" fmla="*/ 31453 w 33515"/>
              <a:gd name="T33" fmla="*/ 2802 h 6042"/>
              <a:gd name="T34" fmla="*/ 33284 w 33515"/>
              <a:gd name="T35" fmla="*/ 960 h 6042"/>
              <a:gd name="T36" fmla="*/ 33077 w 33515"/>
              <a:gd name="T37" fmla="*/ 1357 h 6042"/>
              <a:gd name="T38" fmla="*/ 32866 w 33515"/>
              <a:gd name="T39" fmla="*/ 5272 h 6042"/>
              <a:gd name="T40" fmla="*/ 33332 w 33515"/>
              <a:gd name="T41" fmla="*/ 5725 h 6042"/>
              <a:gd name="T42" fmla="*/ 33259 w 33515"/>
              <a:gd name="T43" fmla="*/ 5519 h 6042"/>
              <a:gd name="T44" fmla="*/ 30894 w 33515"/>
              <a:gd name="T45" fmla="*/ 5089 h 6042"/>
              <a:gd name="T46" fmla="*/ 31096 w 33515"/>
              <a:gd name="T47" fmla="*/ 5579 h 6042"/>
              <a:gd name="T48" fmla="*/ 30144 w 33515"/>
              <a:gd name="T49" fmla="*/ 5592 h 6042"/>
              <a:gd name="T50" fmla="*/ 30055 w 33515"/>
              <a:gd name="T51" fmla="*/ 5089 h 6042"/>
              <a:gd name="T52" fmla="*/ 29399 w 33515"/>
              <a:gd name="T53" fmla="*/ 5806 h 6042"/>
              <a:gd name="T54" fmla="*/ 27475 w 33515"/>
              <a:gd name="T55" fmla="*/ 5604 h 6042"/>
              <a:gd name="T56" fmla="*/ 28496 w 33515"/>
              <a:gd name="T57" fmla="*/ 5207 h 6042"/>
              <a:gd name="T58" fmla="*/ 26912 w 33515"/>
              <a:gd name="T59" fmla="*/ 5089 h 6042"/>
              <a:gd name="T60" fmla="*/ 26584 w 33515"/>
              <a:gd name="T61" fmla="*/ 5166 h 6042"/>
              <a:gd name="T62" fmla="*/ 24550 w 33515"/>
              <a:gd name="T63" fmla="*/ 5272 h 6042"/>
              <a:gd name="T64" fmla="*/ 25133 w 33515"/>
              <a:gd name="T65" fmla="*/ 5770 h 6042"/>
              <a:gd name="T66" fmla="*/ 23027 w 33515"/>
              <a:gd name="T67" fmla="*/ 5579 h 6042"/>
              <a:gd name="T68" fmla="*/ 23618 w 33515"/>
              <a:gd name="T69" fmla="*/ 5114 h 6042"/>
              <a:gd name="T70" fmla="*/ 22087 w 33515"/>
              <a:gd name="T71" fmla="*/ 5304 h 6042"/>
              <a:gd name="T72" fmla="*/ 22934 w 33515"/>
              <a:gd name="T73" fmla="*/ 5778 h 6042"/>
              <a:gd name="T74" fmla="*/ 22934 w 33515"/>
              <a:gd name="T75" fmla="*/ 5778 h 6042"/>
              <a:gd name="T76" fmla="*/ 20690 w 33515"/>
              <a:gd name="T77" fmla="*/ 5681 h 6042"/>
              <a:gd name="T78" fmla="*/ 21087 w 33515"/>
              <a:gd name="T79" fmla="*/ 5158 h 6042"/>
              <a:gd name="T80" fmla="*/ 19106 w 33515"/>
              <a:gd name="T81" fmla="*/ 4867 h 6042"/>
              <a:gd name="T82" fmla="*/ 19815 w 33515"/>
              <a:gd name="T83" fmla="*/ 5664 h 6042"/>
              <a:gd name="T84" fmla="*/ 243 w 33515"/>
              <a:gd name="T85" fmla="*/ 5077 h 6042"/>
              <a:gd name="T86" fmla="*/ 947 w 33515"/>
              <a:gd name="T87" fmla="*/ 5413 h 6042"/>
              <a:gd name="T88" fmla="*/ 1717 w 33515"/>
              <a:gd name="T89" fmla="*/ 5814 h 6042"/>
              <a:gd name="T90" fmla="*/ 3240 w 33515"/>
              <a:gd name="T91" fmla="*/ 5563 h 6042"/>
              <a:gd name="T92" fmla="*/ 4468 w 33515"/>
              <a:gd name="T93" fmla="*/ 5737 h 6042"/>
              <a:gd name="T94" fmla="*/ 4808 w 33515"/>
              <a:gd name="T95" fmla="*/ 5527 h 6042"/>
              <a:gd name="T96" fmla="*/ 5355 w 33515"/>
              <a:gd name="T97" fmla="*/ 5195 h 6042"/>
              <a:gd name="T98" fmla="*/ 6546 w 33515"/>
              <a:gd name="T99" fmla="*/ 5288 h 6042"/>
              <a:gd name="T100" fmla="*/ 7036 w 33515"/>
              <a:gd name="T101" fmla="*/ 5689 h 6042"/>
              <a:gd name="T102" fmla="*/ 7854 w 33515"/>
              <a:gd name="T103" fmla="*/ 5268 h 6042"/>
              <a:gd name="T104" fmla="*/ 9389 w 33515"/>
              <a:gd name="T105" fmla="*/ 5073 h 6042"/>
              <a:gd name="T106" fmla="*/ 9648 w 33515"/>
              <a:gd name="T107" fmla="*/ 5231 h 6042"/>
              <a:gd name="T108" fmla="*/ 11362 w 33515"/>
              <a:gd name="T109" fmla="*/ 5814 h 6042"/>
              <a:gd name="T110" fmla="*/ 12622 w 33515"/>
              <a:gd name="T111" fmla="*/ 5077 h 6042"/>
              <a:gd name="T112" fmla="*/ 13108 w 33515"/>
              <a:gd name="T113" fmla="*/ 5814 h 6042"/>
              <a:gd name="T114" fmla="*/ 14218 w 33515"/>
              <a:gd name="T115" fmla="*/ 5502 h 6042"/>
              <a:gd name="T116" fmla="*/ 14935 w 33515"/>
              <a:gd name="T117" fmla="*/ 5482 h 6042"/>
              <a:gd name="T118" fmla="*/ 15538 w 33515"/>
              <a:gd name="T119" fmla="*/ 5073 h 6042"/>
              <a:gd name="T120" fmla="*/ 15955 w 33515"/>
              <a:gd name="T121" fmla="*/ 5146 h 6042"/>
              <a:gd name="T122" fmla="*/ 16979 w 33515"/>
              <a:gd name="T123" fmla="*/ 5446 h 6042"/>
              <a:gd name="T124" fmla="*/ 17737 w 33515"/>
              <a:gd name="T125" fmla="*/ 5810 h 6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15" h="6042">
                <a:moveTo>
                  <a:pt x="1028" y="1178"/>
                </a:moveTo>
                <a:cubicBezTo>
                  <a:pt x="680" y="1191"/>
                  <a:pt x="490" y="1446"/>
                  <a:pt x="490" y="1717"/>
                </a:cubicBezTo>
                <a:lnTo>
                  <a:pt x="490" y="2798"/>
                </a:lnTo>
                <a:lnTo>
                  <a:pt x="0" y="2798"/>
                </a:lnTo>
                <a:lnTo>
                  <a:pt x="0" y="405"/>
                </a:lnTo>
                <a:lnTo>
                  <a:pt x="457" y="405"/>
                </a:lnTo>
                <a:lnTo>
                  <a:pt x="461" y="862"/>
                </a:lnTo>
                <a:cubicBezTo>
                  <a:pt x="631" y="777"/>
                  <a:pt x="725" y="725"/>
                  <a:pt x="1032" y="729"/>
                </a:cubicBezTo>
                <a:lnTo>
                  <a:pt x="1028" y="1178"/>
                </a:lnTo>
                <a:close/>
                <a:moveTo>
                  <a:pt x="4273" y="1523"/>
                </a:moveTo>
                <a:cubicBezTo>
                  <a:pt x="4220" y="1300"/>
                  <a:pt x="4107" y="1122"/>
                  <a:pt x="3937" y="988"/>
                </a:cubicBezTo>
                <a:cubicBezTo>
                  <a:pt x="3767" y="854"/>
                  <a:pt x="3568" y="790"/>
                  <a:pt x="3333" y="790"/>
                </a:cubicBezTo>
                <a:cubicBezTo>
                  <a:pt x="3192" y="790"/>
                  <a:pt x="3058" y="818"/>
                  <a:pt x="2932" y="871"/>
                </a:cubicBezTo>
                <a:cubicBezTo>
                  <a:pt x="2811" y="923"/>
                  <a:pt x="2697" y="1004"/>
                  <a:pt x="2600" y="1110"/>
                </a:cubicBezTo>
                <a:cubicBezTo>
                  <a:pt x="2511" y="1203"/>
                  <a:pt x="2442" y="1307"/>
                  <a:pt x="2398" y="1425"/>
                </a:cubicBezTo>
                <a:cubicBezTo>
                  <a:pt x="2353" y="1542"/>
                  <a:pt x="2329" y="1668"/>
                  <a:pt x="2329" y="1802"/>
                </a:cubicBezTo>
                <a:cubicBezTo>
                  <a:pt x="2329" y="1932"/>
                  <a:pt x="2357" y="2057"/>
                  <a:pt x="2406" y="2183"/>
                </a:cubicBezTo>
                <a:cubicBezTo>
                  <a:pt x="2454" y="2304"/>
                  <a:pt x="2527" y="2414"/>
                  <a:pt x="2616" y="2507"/>
                </a:cubicBezTo>
                <a:cubicBezTo>
                  <a:pt x="2714" y="2604"/>
                  <a:pt x="2819" y="2681"/>
                  <a:pt x="2940" y="2729"/>
                </a:cubicBezTo>
                <a:cubicBezTo>
                  <a:pt x="3058" y="2778"/>
                  <a:pt x="3187" y="2802"/>
                  <a:pt x="3329" y="2802"/>
                </a:cubicBezTo>
                <a:cubicBezTo>
                  <a:pt x="3568" y="2802"/>
                  <a:pt x="3771" y="2738"/>
                  <a:pt x="3937" y="2604"/>
                </a:cubicBezTo>
                <a:cubicBezTo>
                  <a:pt x="4103" y="2470"/>
                  <a:pt x="4216" y="2288"/>
                  <a:pt x="4273" y="2057"/>
                </a:cubicBezTo>
                <a:lnTo>
                  <a:pt x="3803" y="2057"/>
                </a:lnTo>
                <a:cubicBezTo>
                  <a:pt x="3763" y="2158"/>
                  <a:pt x="3706" y="2235"/>
                  <a:pt x="3625" y="2288"/>
                </a:cubicBezTo>
                <a:cubicBezTo>
                  <a:pt x="3544" y="2341"/>
                  <a:pt x="3447" y="2365"/>
                  <a:pt x="3325" y="2365"/>
                </a:cubicBezTo>
                <a:cubicBezTo>
                  <a:pt x="3171" y="2365"/>
                  <a:pt x="3042" y="2312"/>
                  <a:pt x="2936" y="2203"/>
                </a:cubicBezTo>
                <a:cubicBezTo>
                  <a:pt x="2835" y="2094"/>
                  <a:pt x="2782" y="1960"/>
                  <a:pt x="2782" y="1798"/>
                </a:cubicBezTo>
                <a:cubicBezTo>
                  <a:pt x="2782" y="1636"/>
                  <a:pt x="2830" y="1498"/>
                  <a:pt x="2932" y="1389"/>
                </a:cubicBezTo>
                <a:cubicBezTo>
                  <a:pt x="3033" y="1280"/>
                  <a:pt x="3159" y="1227"/>
                  <a:pt x="3309" y="1227"/>
                </a:cubicBezTo>
                <a:cubicBezTo>
                  <a:pt x="3422" y="1227"/>
                  <a:pt x="3520" y="1251"/>
                  <a:pt x="3601" y="1300"/>
                </a:cubicBezTo>
                <a:cubicBezTo>
                  <a:pt x="3686" y="1348"/>
                  <a:pt x="3751" y="1425"/>
                  <a:pt x="3803" y="1523"/>
                </a:cubicBezTo>
                <a:lnTo>
                  <a:pt x="4273" y="1523"/>
                </a:lnTo>
                <a:close/>
                <a:moveTo>
                  <a:pt x="1993" y="2802"/>
                </a:moveTo>
                <a:lnTo>
                  <a:pt x="1993" y="1182"/>
                </a:lnTo>
                <a:lnTo>
                  <a:pt x="2337" y="1182"/>
                </a:lnTo>
                <a:cubicBezTo>
                  <a:pt x="2373" y="1130"/>
                  <a:pt x="2414" y="1077"/>
                  <a:pt x="2458" y="1033"/>
                </a:cubicBezTo>
                <a:cubicBezTo>
                  <a:pt x="2560" y="923"/>
                  <a:pt x="2677" y="842"/>
                  <a:pt x="2803" y="786"/>
                </a:cubicBezTo>
                <a:cubicBezTo>
                  <a:pt x="2863" y="757"/>
                  <a:pt x="2924" y="737"/>
                  <a:pt x="2989" y="725"/>
                </a:cubicBezTo>
                <a:lnTo>
                  <a:pt x="1988" y="725"/>
                </a:lnTo>
                <a:lnTo>
                  <a:pt x="1988" y="0"/>
                </a:lnTo>
                <a:lnTo>
                  <a:pt x="1502" y="0"/>
                </a:lnTo>
                <a:lnTo>
                  <a:pt x="1506" y="725"/>
                </a:lnTo>
                <a:lnTo>
                  <a:pt x="1182" y="725"/>
                </a:lnTo>
                <a:lnTo>
                  <a:pt x="1178" y="1182"/>
                </a:lnTo>
                <a:lnTo>
                  <a:pt x="1502" y="1182"/>
                </a:lnTo>
                <a:lnTo>
                  <a:pt x="1506" y="2802"/>
                </a:lnTo>
                <a:lnTo>
                  <a:pt x="1993" y="2802"/>
                </a:lnTo>
                <a:close/>
                <a:moveTo>
                  <a:pt x="4937" y="2567"/>
                </a:moveTo>
                <a:cubicBezTo>
                  <a:pt x="5120" y="2758"/>
                  <a:pt x="5347" y="2855"/>
                  <a:pt x="5610" y="2855"/>
                </a:cubicBezTo>
                <a:cubicBezTo>
                  <a:pt x="5873" y="2855"/>
                  <a:pt x="6096" y="2757"/>
                  <a:pt x="6278" y="2563"/>
                </a:cubicBezTo>
                <a:cubicBezTo>
                  <a:pt x="6460" y="2368"/>
                  <a:pt x="6554" y="2134"/>
                  <a:pt x="6554" y="1859"/>
                </a:cubicBezTo>
                <a:cubicBezTo>
                  <a:pt x="6554" y="1600"/>
                  <a:pt x="6460" y="1372"/>
                  <a:pt x="6274" y="1182"/>
                </a:cubicBezTo>
                <a:cubicBezTo>
                  <a:pt x="6088" y="991"/>
                  <a:pt x="5861" y="899"/>
                  <a:pt x="5594" y="899"/>
                </a:cubicBezTo>
                <a:cubicBezTo>
                  <a:pt x="5342" y="899"/>
                  <a:pt x="5124" y="996"/>
                  <a:pt x="4937" y="1186"/>
                </a:cubicBezTo>
                <a:cubicBezTo>
                  <a:pt x="4755" y="1377"/>
                  <a:pt x="4662" y="1608"/>
                  <a:pt x="4662" y="1879"/>
                </a:cubicBezTo>
                <a:cubicBezTo>
                  <a:pt x="4662" y="2150"/>
                  <a:pt x="4751" y="2381"/>
                  <a:pt x="4937" y="2567"/>
                </a:cubicBezTo>
                <a:close/>
                <a:moveTo>
                  <a:pt x="5108" y="1348"/>
                </a:moveTo>
                <a:cubicBezTo>
                  <a:pt x="5241" y="1203"/>
                  <a:pt x="5403" y="1134"/>
                  <a:pt x="5590" y="1134"/>
                </a:cubicBezTo>
                <a:cubicBezTo>
                  <a:pt x="5800" y="1134"/>
                  <a:pt x="5970" y="1203"/>
                  <a:pt x="6104" y="1344"/>
                </a:cubicBezTo>
                <a:cubicBezTo>
                  <a:pt x="6238" y="1486"/>
                  <a:pt x="6307" y="1664"/>
                  <a:pt x="6307" y="1879"/>
                </a:cubicBezTo>
                <a:cubicBezTo>
                  <a:pt x="6307" y="2094"/>
                  <a:pt x="6242" y="2272"/>
                  <a:pt x="6108" y="2418"/>
                </a:cubicBezTo>
                <a:cubicBezTo>
                  <a:pt x="5974" y="2559"/>
                  <a:pt x="5808" y="2632"/>
                  <a:pt x="5610" y="2632"/>
                </a:cubicBezTo>
                <a:cubicBezTo>
                  <a:pt x="5411" y="2632"/>
                  <a:pt x="5241" y="2559"/>
                  <a:pt x="5108" y="2418"/>
                </a:cubicBezTo>
                <a:cubicBezTo>
                  <a:pt x="4974" y="2276"/>
                  <a:pt x="4905" y="2098"/>
                  <a:pt x="4905" y="1883"/>
                </a:cubicBezTo>
                <a:cubicBezTo>
                  <a:pt x="4905" y="1668"/>
                  <a:pt x="4974" y="1490"/>
                  <a:pt x="5108" y="1348"/>
                </a:cubicBezTo>
                <a:close/>
                <a:moveTo>
                  <a:pt x="6708" y="2802"/>
                </a:moveTo>
                <a:lnTo>
                  <a:pt x="6934" y="2802"/>
                </a:lnTo>
                <a:lnTo>
                  <a:pt x="6934" y="1907"/>
                </a:lnTo>
                <a:cubicBezTo>
                  <a:pt x="6934" y="1749"/>
                  <a:pt x="6938" y="1636"/>
                  <a:pt x="6951" y="1571"/>
                </a:cubicBezTo>
                <a:cubicBezTo>
                  <a:pt x="6963" y="1506"/>
                  <a:pt x="6983" y="1450"/>
                  <a:pt x="7011" y="1401"/>
                </a:cubicBezTo>
                <a:cubicBezTo>
                  <a:pt x="7060" y="1320"/>
                  <a:pt x="7121" y="1259"/>
                  <a:pt x="7202" y="1215"/>
                </a:cubicBezTo>
                <a:cubicBezTo>
                  <a:pt x="7283" y="1174"/>
                  <a:pt x="7376" y="1150"/>
                  <a:pt x="7481" y="1150"/>
                </a:cubicBezTo>
                <a:cubicBezTo>
                  <a:pt x="7664" y="1150"/>
                  <a:pt x="7797" y="1199"/>
                  <a:pt x="7878" y="1296"/>
                </a:cubicBezTo>
                <a:cubicBezTo>
                  <a:pt x="7963" y="1393"/>
                  <a:pt x="8004" y="1551"/>
                  <a:pt x="8004" y="1770"/>
                </a:cubicBezTo>
                <a:lnTo>
                  <a:pt x="8004" y="2802"/>
                </a:lnTo>
                <a:lnTo>
                  <a:pt x="8235" y="2802"/>
                </a:lnTo>
                <a:lnTo>
                  <a:pt x="8235" y="1843"/>
                </a:lnTo>
                <a:cubicBezTo>
                  <a:pt x="8235" y="1668"/>
                  <a:pt x="8226" y="1539"/>
                  <a:pt x="8206" y="1450"/>
                </a:cubicBezTo>
                <a:cubicBezTo>
                  <a:pt x="8185" y="1361"/>
                  <a:pt x="8158" y="1284"/>
                  <a:pt x="8117" y="1219"/>
                </a:cubicBezTo>
                <a:cubicBezTo>
                  <a:pt x="8056" y="1126"/>
                  <a:pt x="7971" y="1052"/>
                  <a:pt x="7866" y="1004"/>
                </a:cubicBezTo>
                <a:cubicBezTo>
                  <a:pt x="7761" y="955"/>
                  <a:pt x="7639" y="931"/>
                  <a:pt x="7506" y="931"/>
                </a:cubicBezTo>
                <a:cubicBezTo>
                  <a:pt x="7384" y="931"/>
                  <a:pt x="7275" y="951"/>
                  <a:pt x="7182" y="992"/>
                </a:cubicBezTo>
                <a:cubicBezTo>
                  <a:pt x="7088" y="1032"/>
                  <a:pt x="7003" y="1093"/>
                  <a:pt x="6930" y="1178"/>
                </a:cubicBezTo>
                <a:lnTo>
                  <a:pt x="6930" y="960"/>
                </a:lnTo>
                <a:lnTo>
                  <a:pt x="6704" y="960"/>
                </a:lnTo>
                <a:lnTo>
                  <a:pt x="6704" y="2802"/>
                </a:lnTo>
                <a:lnTo>
                  <a:pt x="6708" y="2802"/>
                </a:lnTo>
                <a:close/>
                <a:moveTo>
                  <a:pt x="10795" y="1527"/>
                </a:moveTo>
                <a:cubicBezTo>
                  <a:pt x="10718" y="1332"/>
                  <a:pt x="10604" y="1178"/>
                  <a:pt x="10455" y="1073"/>
                </a:cubicBezTo>
                <a:cubicBezTo>
                  <a:pt x="10305" y="964"/>
                  <a:pt x="10126" y="911"/>
                  <a:pt x="9928" y="911"/>
                </a:cubicBezTo>
                <a:cubicBezTo>
                  <a:pt x="9665" y="911"/>
                  <a:pt x="9437" y="1004"/>
                  <a:pt x="9251" y="1195"/>
                </a:cubicBezTo>
                <a:cubicBezTo>
                  <a:pt x="9064" y="1385"/>
                  <a:pt x="8976" y="1616"/>
                  <a:pt x="8976" y="1887"/>
                </a:cubicBezTo>
                <a:cubicBezTo>
                  <a:pt x="8976" y="2154"/>
                  <a:pt x="9068" y="2380"/>
                  <a:pt x="9251" y="2571"/>
                </a:cubicBezTo>
                <a:cubicBezTo>
                  <a:pt x="9433" y="2761"/>
                  <a:pt x="9661" y="2855"/>
                  <a:pt x="9924" y="2855"/>
                </a:cubicBezTo>
                <a:cubicBezTo>
                  <a:pt x="10130" y="2855"/>
                  <a:pt x="10309" y="2798"/>
                  <a:pt x="10463" y="2689"/>
                </a:cubicBezTo>
                <a:cubicBezTo>
                  <a:pt x="10617" y="2580"/>
                  <a:pt x="10726" y="2426"/>
                  <a:pt x="10799" y="2223"/>
                </a:cubicBezTo>
                <a:lnTo>
                  <a:pt x="10540" y="2223"/>
                </a:lnTo>
                <a:cubicBezTo>
                  <a:pt x="10483" y="2349"/>
                  <a:pt x="10402" y="2450"/>
                  <a:pt x="10293" y="2519"/>
                </a:cubicBezTo>
                <a:cubicBezTo>
                  <a:pt x="10183" y="2588"/>
                  <a:pt x="10058" y="2624"/>
                  <a:pt x="9916" y="2624"/>
                </a:cubicBezTo>
                <a:cubicBezTo>
                  <a:pt x="9721" y="2624"/>
                  <a:pt x="9555" y="2551"/>
                  <a:pt x="9426" y="2409"/>
                </a:cubicBezTo>
                <a:cubicBezTo>
                  <a:pt x="9292" y="2268"/>
                  <a:pt x="9227" y="2090"/>
                  <a:pt x="9227" y="1879"/>
                </a:cubicBezTo>
                <a:cubicBezTo>
                  <a:pt x="9227" y="1668"/>
                  <a:pt x="9296" y="1490"/>
                  <a:pt x="9426" y="1344"/>
                </a:cubicBezTo>
                <a:cubicBezTo>
                  <a:pt x="9559" y="1199"/>
                  <a:pt x="9717" y="1130"/>
                  <a:pt x="9908" y="1130"/>
                </a:cubicBezTo>
                <a:cubicBezTo>
                  <a:pt x="10049" y="1130"/>
                  <a:pt x="10175" y="1162"/>
                  <a:pt x="10280" y="1227"/>
                </a:cubicBezTo>
                <a:cubicBezTo>
                  <a:pt x="10386" y="1292"/>
                  <a:pt x="10471" y="1389"/>
                  <a:pt x="10544" y="1523"/>
                </a:cubicBezTo>
                <a:lnTo>
                  <a:pt x="10795" y="1523"/>
                </a:lnTo>
                <a:lnTo>
                  <a:pt x="10795" y="1527"/>
                </a:lnTo>
                <a:close/>
                <a:moveTo>
                  <a:pt x="11228" y="2567"/>
                </a:moveTo>
                <a:cubicBezTo>
                  <a:pt x="11415" y="2758"/>
                  <a:pt x="11637" y="2855"/>
                  <a:pt x="11901" y="2855"/>
                </a:cubicBezTo>
                <a:cubicBezTo>
                  <a:pt x="12164" y="2855"/>
                  <a:pt x="12383" y="2758"/>
                  <a:pt x="12565" y="2563"/>
                </a:cubicBezTo>
                <a:cubicBezTo>
                  <a:pt x="12751" y="2369"/>
                  <a:pt x="12840" y="2134"/>
                  <a:pt x="12840" y="1859"/>
                </a:cubicBezTo>
                <a:cubicBezTo>
                  <a:pt x="12840" y="1600"/>
                  <a:pt x="12747" y="1373"/>
                  <a:pt x="12561" y="1182"/>
                </a:cubicBezTo>
                <a:cubicBezTo>
                  <a:pt x="12375" y="992"/>
                  <a:pt x="12148" y="899"/>
                  <a:pt x="11880" y="899"/>
                </a:cubicBezTo>
                <a:cubicBezTo>
                  <a:pt x="11629" y="899"/>
                  <a:pt x="11411" y="996"/>
                  <a:pt x="11224" y="1186"/>
                </a:cubicBezTo>
                <a:cubicBezTo>
                  <a:pt x="11038" y="1377"/>
                  <a:pt x="10945" y="1608"/>
                  <a:pt x="10945" y="1879"/>
                </a:cubicBezTo>
                <a:cubicBezTo>
                  <a:pt x="10953" y="2150"/>
                  <a:pt x="11042" y="2381"/>
                  <a:pt x="11228" y="2567"/>
                </a:cubicBezTo>
                <a:close/>
                <a:moveTo>
                  <a:pt x="11398" y="1348"/>
                </a:moveTo>
                <a:cubicBezTo>
                  <a:pt x="11532" y="1203"/>
                  <a:pt x="11694" y="1134"/>
                  <a:pt x="11880" y="1134"/>
                </a:cubicBezTo>
                <a:cubicBezTo>
                  <a:pt x="12087" y="1134"/>
                  <a:pt x="12261" y="1202"/>
                  <a:pt x="12395" y="1344"/>
                </a:cubicBezTo>
                <a:cubicBezTo>
                  <a:pt x="12529" y="1485"/>
                  <a:pt x="12597" y="1664"/>
                  <a:pt x="12597" y="1879"/>
                </a:cubicBezTo>
                <a:cubicBezTo>
                  <a:pt x="12597" y="2094"/>
                  <a:pt x="12529" y="2272"/>
                  <a:pt x="12399" y="2418"/>
                </a:cubicBezTo>
                <a:cubicBezTo>
                  <a:pt x="12265" y="2559"/>
                  <a:pt x="12099" y="2632"/>
                  <a:pt x="11905" y="2632"/>
                </a:cubicBezTo>
                <a:cubicBezTo>
                  <a:pt x="11702" y="2632"/>
                  <a:pt x="11536" y="2559"/>
                  <a:pt x="11402" y="2418"/>
                </a:cubicBezTo>
                <a:cubicBezTo>
                  <a:pt x="11269" y="2276"/>
                  <a:pt x="11200" y="2098"/>
                  <a:pt x="11200" y="1883"/>
                </a:cubicBezTo>
                <a:cubicBezTo>
                  <a:pt x="11200" y="1668"/>
                  <a:pt x="11265" y="1490"/>
                  <a:pt x="11398" y="1348"/>
                </a:cubicBezTo>
                <a:close/>
                <a:moveTo>
                  <a:pt x="14214" y="1012"/>
                </a:moveTo>
                <a:cubicBezTo>
                  <a:pt x="14100" y="956"/>
                  <a:pt x="13975" y="923"/>
                  <a:pt x="13833" y="923"/>
                </a:cubicBezTo>
                <a:cubicBezTo>
                  <a:pt x="13715" y="923"/>
                  <a:pt x="13606" y="943"/>
                  <a:pt x="13509" y="984"/>
                </a:cubicBezTo>
                <a:cubicBezTo>
                  <a:pt x="13416" y="1024"/>
                  <a:pt x="13331" y="1085"/>
                  <a:pt x="13262" y="1166"/>
                </a:cubicBezTo>
                <a:lnTo>
                  <a:pt x="13262" y="960"/>
                </a:lnTo>
                <a:lnTo>
                  <a:pt x="13031" y="960"/>
                </a:lnTo>
                <a:lnTo>
                  <a:pt x="13031" y="2802"/>
                </a:lnTo>
                <a:lnTo>
                  <a:pt x="13262" y="2802"/>
                </a:lnTo>
                <a:lnTo>
                  <a:pt x="13262" y="1907"/>
                </a:lnTo>
                <a:cubicBezTo>
                  <a:pt x="13262" y="1749"/>
                  <a:pt x="13266" y="1636"/>
                  <a:pt x="13278" y="1571"/>
                </a:cubicBezTo>
                <a:cubicBezTo>
                  <a:pt x="13290" y="1506"/>
                  <a:pt x="13310" y="1450"/>
                  <a:pt x="13339" y="1401"/>
                </a:cubicBezTo>
                <a:cubicBezTo>
                  <a:pt x="13383" y="1320"/>
                  <a:pt x="13448" y="1259"/>
                  <a:pt x="13529" y="1215"/>
                </a:cubicBezTo>
                <a:cubicBezTo>
                  <a:pt x="13610" y="1174"/>
                  <a:pt x="13703" y="1150"/>
                  <a:pt x="13809" y="1150"/>
                </a:cubicBezTo>
                <a:cubicBezTo>
                  <a:pt x="13987" y="1150"/>
                  <a:pt x="14116" y="1199"/>
                  <a:pt x="14201" y="1300"/>
                </a:cubicBezTo>
                <a:cubicBezTo>
                  <a:pt x="14287" y="1401"/>
                  <a:pt x="14331" y="1559"/>
                  <a:pt x="14331" y="1770"/>
                </a:cubicBezTo>
                <a:lnTo>
                  <a:pt x="14331" y="2802"/>
                </a:lnTo>
                <a:lnTo>
                  <a:pt x="14554" y="2802"/>
                </a:lnTo>
                <a:lnTo>
                  <a:pt x="14554" y="1907"/>
                </a:lnTo>
                <a:cubicBezTo>
                  <a:pt x="14554" y="1749"/>
                  <a:pt x="14558" y="1636"/>
                  <a:pt x="14574" y="1571"/>
                </a:cubicBezTo>
                <a:cubicBezTo>
                  <a:pt x="14586" y="1506"/>
                  <a:pt x="14607" y="1450"/>
                  <a:pt x="14635" y="1401"/>
                </a:cubicBezTo>
                <a:cubicBezTo>
                  <a:pt x="14679" y="1320"/>
                  <a:pt x="14744" y="1259"/>
                  <a:pt x="14825" y="1215"/>
                </a:cubicBezTo>
                <a:cubicBezTo>
                  <a:pt x="14906" y="1174"/>
                  <a:pt x="14995" y="1150"/>
                  <a:pt x="15101" y="1150"/>
                </a:cubicBezTo>
                <a:cubicBezTo>
                  <a:pt x="15279" y="1150"/>
                  <a:pt x="15413" y="1203"/>
                  <a:pt x="15490" y="1304"/>
                </a:cubicBezTo>
                <a:cubicBezTo>
                  <a:pt x="15571" y="1405"/>
                  <a:pt x="15611" y="1579"/>
                  <a:pt x="15611" y="1822"/>
                </a:cubicBezTo>
                <a:lnTo>
                  <a:pt x="15611" y="2798"/>
                </a:lnTo>
                <a:lnTo>
                  <a:pt x="15838" y="2798"/>
                </a:lnTo>
                <a:lnTo>
                  <a:pt x="15838" y="1875"/>
                </a:lnTo>
                <a:cubicBezTo>
                  <a:pt x="15838" y="1543"/>
                  <a:pt x="15781" y="1300"/>
                  <a:pt x="15668" y="1150"/>
                </a:cubicBezTo>
                <a:cubicBezTo>
                  <a:pt x="15554" y="1000"/>
                  <a:pt x="15372" y="927"/>
                  <a:pt x="15125" y="927"/>
                </a:cubicBezTo>
                <a:cubicBezTo>
                  <a:pt x="14987" y="927"/>
                  <a:pt x="14866" y="956"/>
                  <a:pt x="14756" y="1008"/>
                </a:cubicBezTo>
                <a:cubicBezTo>
                  <a:pt x="14647" y="1065"/>
                  <a:pt x="14554" y="1146"/>
                  <a:pt x="14477" y="1251"/>
                </a:cubicBezTo>
                <a:cubicBezTo>
                  <a:pt x="14416" y="1150"/>
                  <a:pt x="14327" y="1073"/>
                  <a:pt x="14214" y="1012"/>
                </a:cubicBezTo>
                <a:close/>
                <a:moveTo>
                  <a:pt x="17222" y="1012"/>
                </a:moveTo>
                <a:cubicBezTo>
                  <a:pt x="17109" y="956"/>
                  <a:pt x="16979" y="923"/>
                  <a:pt x="16842" y="923"/>
                </a:cubicBezTo>
                <a:cubicBezTo>
                  <a:pt x="16721" y="923"/>
                  <a:pt x="16616" y="943"/>
                  <a:pt x="16523" y="984"/>
                </a:cubicBezTo>
                <a:cubicBezTo>
                  <a:pt x="16425" y="1024"/>
                  <a:pt x="16344" y="1085"/>
                  <a:pt x="16275" y="1166"/>
                </a:cubicBezTo>
                <a:lnTo>
                  <a:pt x="16275" y="960"/>
                </a:lnTo>
                <a:lnTo>
                  <a:pt x="16045" y="960"/>
                </a:lnTo>
                <a:lnTo>
                  <a:pt x="16045" y="2802"/>
                </a:lnTo>
                <a:lnTo>
                  <a:pt x="16275" y="2802"/>
                </a:lnTo>
                <a:lnTo>
                  <a:pt x="16275" y="1907"/>
                </a:lnTo>
                <a:cubicBezTo>
                  <a:pt x="16275" y="1749"/>
                  <a:pt x="16284" y="1636"/>
                  <a:pt x="16292" y="1571"/>
                </a:cubicBezTo>
                <a:cubicBezTo>
                  <a:pt x="16304" y="1506"/>
                  <a:pt x="16324" y="1450"/>
                  <a:pt x="16352" y="1401"/>
                </a:cubicBezTo>
                <a:cubicBezTo>
                  <a:pt x="16397" y="1320"/>
                  <a:pt x="16462" y="1259"/>
                  <a:pt x="16543" y="1215"/>
                </a:cubicBezTo>
                <a:cubicBezTo>
                  <a:pt x="16624" y="1174"/>
                  <a:pt x="16717" y="1150"/>
                  <a:pt x="16821" y="1150"/>
                </a:cubicBezTo>
                <a:cubicBezTo>
                  <a:pt x="17000" y="1150"/>
                  <a:pt x="17129" y="1199"/>
                  <a:pt x="17214" y="1300"/>
                </a:cubicBezTo>
                <a:cubicBezTo>
                  <a:pt x="17299" y="1401"/>
                  <a:pt x="17344" y="1559"/>
                  <a:pt x="17344" y="1770"/>
                </a:cubicBezTo>
                <a:lnTo>
                  <a:pt x="17344" y="2802"/>
                </a:lnTo>
                <a:lnTo>
                  <a:pt x="17567" y="2802"/>
                </a:lnTo>
                <a:lnTo>
                  <a:pt x="17567" y="1907"/>
                </a:lnTo>
                <a:cubicBezTo>
                  <a:pt x="17567" y="1749"/>
                  <a:pt x="17571" y="1636"/>
                  <a:pt x="17587" y="1571"/>
                </a:cubicBezTo>
                <a:cubicBezTo>
                  <a:pt x="17599" y="1506"/>
                  <a:pt x="17619" y="1450"/>
                  <a:pt x="17648" y="1401"/>
                </a:cubicBezTo>
                <a:cubicBezTo>
                  <a:pt x="17696" y="1320"/>
                  <a:pt x="17757" y="1259"/>
                  <a:pt x="17838" y="1215"/>
                </a:cubicBezTo>
                <a:cubicBezTo>
                  <a:pt x="17919" y="1174"/>
                  <a:pt x="18008" y="1150"/>
                  <a:pt x="18114" y="1150"/>
                </a:cubicBezTo>
                <a:cubicBezTo>
                  <a:pt x="18296" y="1150"/>
                  <a:pt x="18425" y="1203"/>
                  <a:pt x="18506" y="1304"/>
                </a:cubicBezTo>
                <a:cubicBezTo>
                  <a:pt x="18587" y="1405"/>
                  <a:pt x="18628" y="1579"/>
                  <a:pt x="18628" y="1822"/>
                </a:cubicBezTo>
                <a:lnTo>
                  <a:pt x="18628" y="2798"/>
                </a:lnTo>
                <a:lnTo>
                  <a:pt x="18855" y="2798"/>
                </a:lnTo>
                <a:lnTo>
                  <a:pt x="18855" y="1875"/>
                </a:lnTo>
                <a:cubicBezTo>
                  <a:pt x="18855" y="1543"/>
                  <a:pt x="18799" y="1300"/>
                  <a:pt x="18685" y="1150"/>
                </a:cubicBezTo>
                <a:cubicBezTo>
                  <a:pt x="18572" y="1000"/>
                  <a:pt x="18389" y="927"/>
                  <a:pt x="18142" y="927"/>
                </a:cubicBezTo>
                <a:cubicBezTo>
                  <a:pt x="18004" y="927"/>
                  <a:pt x="17879" y="956"/>
                  <a:pt x="17769" y="1008"/>
                </a:cubicBezTo>
                <a:cubicBezTo>
                  <a:pt x="17660" y="1065"/>
                  <a:pt x="17567" y="1146"/>
                  <a:pt x="17490" y="1251"/>
                </a:cubicBezTo>
                <a:cubicBezTo>
                  <a:pt x="17425" y="1150"/>
                  <a:pt x="17336" y="1073"/>
                  <a:pt x="17222" y="1012"/>
                </a:cubicBezTo>
                <a:close/>
                <a:moveTo>
                  <a:pt x="19045" y="1924"/>
                </a:moveTo>
                <a:cubicBezTo>
                  <a:pt x="19045" y="2256"/>
                  <a:pt x="19102" y="2495"/>
                  <a:pt x="19219" y="2636"/>
                </a:cubicBezTo>
                <a:cubicBezTo>
                  <a:pt x="19337" y="2782"/>
                  <a:pt x="19527" y="2851"/>
                  <a:pt x="19791" y="2851"/>
                </a:cubicBezTo>
                <a:cubicBezTo>
                  <a:pt x="19916" y="2851"/>
                  <a:pt x="20021" y="2831"/>
                  <a:pt x="20111" y="2794"/>
                </a:cubicBezTo>
                <a:cubicBezTo>
                  <a:pt x="20200" y="2754"/>
                  <a:pt x="20277" y="2693"/>
                  <a:pt x="20350" y="2604"/>
                </a:cubicBezTo>
                <a:lnTo>
                  <a:pt x="20350" y="2802"/>
                </a:lnTo>
                <a:lnTo>
                  <a:pt x="20584" y="2802"/>
                </a:lnTo>
                <a:lnTo>
                  <a:pt x="20584" y="960"/>
                </a:lnTo>
                <a:lnTo>
                  <a:pt x="20350" y="960"/>
                </a:lnTo>
                <a:lnTo>
                  <a:pt x="20350" y="1867"/>
                </a:lnTo>
                <a:cubicBezTo>
                  <a:pt x="20350" y="2029"/>
                  <a:pt x="20345" y="2142"/>
                  <a:pt x="20333" y="2207"/>
                </a:cubicBezTo>
                <a:cubicBezTo>
                  <a:pt x="20321" y="2272"/>
                  <a:pt x="20301" y="2328"/>
                  <a:pt x="20273" y="2377"/>
                </a:cubicBezTo>
                <a:cubicBezTo>
                  <a:pt x="20224" y="2458"/>
                  <a:pt x="20159" y="2518"/>
                  <a:pt x="20078" y="2563"/>
                </a:cubicBezTo>
                <a:cubicBezTo>
                  <a:pt x="19997" y="2607"/>
                  <a:pt x="19904" y="2628"/>
                  <a:pt x="19799" y="2628"/>
                </a:cubicBezTo>
                <a:cubicBezTo>
                  <a:pt x="19612" y="2628"/>
                  <a:pt x="19479" y="2575"/>
                  <a:pt x="19398" y="2470"/>
                </a:cubicBezTo>
                <a:cubicBezTo>
                  <a:pt x="19317" y="2364"/>
                  <a:pt x="19276" y="2187"/>
                  <a:pt x="19276" y="1936"/>
                </a:cubicBezTo>
                <a:lnTo>
                  <a:pt x="19276" y="960"/>
                </a:lnTo>
                <a:lnTo>
                  <a:pt x="19045" y="960"/>
                </a:lnTo>
                <a:lnTo>
                  <a:pt x="19045" y="1924"/>
                </a:lnTo>
                <a:close/>
                <a:moveTo>
                  <a:pt x="20787" y="2802"/>
                </a:moveTo>
                <a:lnTo>
                  <a:pt x="21014" y="2802"/>
                </a:lnTo>
                <a:lnTo>
                  <a:pt x="21014" y="1907"/>
                </a:lnTo>
                <a:cubicBezTo>
                  <a:pt x="21014" y="1749"/>
                  <a:pt x="21022" y="1636"/>
                  <a:pt x="21030" y="1571"/>
                </a:cubicBezTo>
                <a:cubicBezTo>
                  <a:pt x="21042" y="1506"/>
                  <a:pt x="21062" y="1450"/>
                  <a:pt x="21091" y="1401"/>
                </a:cubicBezTo>
                <a:cubicBezTo>
                  <a:pt x="21135" y="1320"/>
                  <a:pt x="21200" y="1259"/>
                  <a:pt x="21281" y="1215"/>
                </a:cubicBezTo>
                <a:cubicBezTo>
                  <a:pt x="21362" y="1174"/>
                  <a:pt x="21455" y="1150"/>
                  <a:pt x="21561" y="1150"/>
                </a:cubicBezTo>
                <a:cubicBezTo>
                  <a:pt x="21743" y="1150"/>
                  <a:pt x="21877" y="1199"/>
                  <a:pt x="21958" y="1296"/>
                </a:cubicBezTo>
                <a:cubicBezTo>
                  <a:pt x="22039" y="1393"/>
                  <a:pt x="22083" y="1551"/>
                  <a:pt x="22083" y="1770"/>
                </a:cubicBezTo>
                <a:lnTo>
                  <a:pt x="22083" y="2802"/>
                </a:lnTo>
                <a:lnTo>
                  <a:pt x="22314" y="2802"/>
                </a:lnTo>
                <a:lnTo>
                  <a:pt x="22314" y="1843"/>
                </a:lnTo>
                <a:cubicBezTo>
                  <a:pt x="22314" y="1668"/>
                  <a:pt x="22306" y="1539"/>
                  <a:pt x="22286" y="1450"/>
                </a:cubicBezTo>
                <a:cubicBezTo>
                  <a:pt x="22266" y="1361"/>
                  <a:pt x="22237" y="1284"/>
                  <a:pt x="22193" y="1219"/>
                </a:cubicBezTo>
                <a:cubicBezTo>
                  <a:pt x="22132" y="1126"/>
                  <a:pt x="22047" y="1053"/>
                  <a:pt x="21946" y="1004"/>
                </a:cubicBezTo>
                <a:cubicBezTo>
                  <a:pt x="21840" y="956"/>
                  <a:pt x="21719" y="931"/>
                  <a:pt x="21585" y="931"/>
                </a:cubicBezTo>
                <a:cubicBezTo>
                  <a:pt x="21463" y="931"/>
                  <a:pt x="21354" y="951"/>
                  <a:pt x="21261" y="992"/>
                </a:cubicBezTo>
                <a:cubicBezTo>
                  <a:pt x="21168" y="1032"/>
                  <a:pt x="21083" y="1093"/>
                  <a:pt x="21010" y="1178"/>
                </a:cubicBezTo>
                <a:lnTo>
                  <a:pt x="21010" y="960"/>
                </a:lnTo>
                <a:lnTo>
                  <a:pt x="20783" y="960"/>
                </a:lnTo>
                <a:lnTo>
                  <a:pt x="20783" y="2802"/>
                </a:lnTo>
                <a:lnTo>
                  <a:pt x="20787" y="2802"/>
                </a:lnTo>
                <a:close/>
                <a:moveTo>
                  <a:pt x="22845" y="364"/>
                </a:moveTo>
                <a:lnTo>
                  <a:pt x="22610" y="364"/>
                </a:lnTo>
                <a:lnTo>
                  <a:pt x="22610" y="745"/>
                </a:lnTo>
                <a:lnTo>
                  <a:pt x="22845" y="745"/>
                </a:lnTo>
                <a:lnTo>
                  <a:pt x="22845" y="364"/>
                </a:lnTo>
                <a:close/>
                <a:moveTo>
                  <a:pt x="22845" y="2802"/>
                </a:moveTo>
                <a:lnTo>
                  <a:pt x="22845" y="960"/>
                </a:lnTo>
                <a:lnTo>
                  <a:pt x="22610" y="960"/>
                </a:lnTo>
                <a:lnTo>
                  <a:pt x="22610" y="2802"/>
                </a:lnTo>
                <a:lnTo>
                  <a:pt x="22845" y="2802"/>
                </a:lnTo>
                <a:close/>
                <a:moveTo>
                  <a:pt x="23623" y="2802"/>
                </a:moveTo>
                <a:lnTo>
                  <a:pt x="23623" y="1199"/>
                </a:lnTo>
                <a:lnTo>
                  <a:pt x="23971" y="1199"/>
                </a:lnTo>
                <a:lnTo>
                  <a:pt x="23971" y="960"/>
                </a:lnTo>
                <a:lnTo>
                  <a:pt x="23623" y="960"/>
                </a:lnTo>
                <a:lnTo>
                  <a:pt x="23623" y="364"/>
                </a:lnTo>
                <a:lnTo>
                  <a:pt x="23388" y="364"/>
                </a:lnTo>
                <a:lnTo>
                  <a:pt x="23388" y="960"/>
                </a:lnTo>
                <a:lnTo>
                  <a:pt x="23039" y="960"/>
                </a:lnTo>
                <a:lnTo>
                  <a:pt x="23039" y="1199"/>
                </a:lnTo>
                <a:lnTo>
                  <a:pt x="23388" y="1199"/>
                </a:lnTo>
                <a:lnTo>
                  <a:pt x="23388" y="2802"/>
                </a:lnTo>
                <a:lnTo>
                  <a:pt x="23623" y="2802"/>
                </a:lnTo>
                <a:close/>
                <a:moveTo>
                  <a:pt x="24793" y="2798"/>
                </a:moveTo>
                <a:lnTo>
                  <a:pt x="24550" y="3397"/>
                </a:lnTo>
                <a:lnTo>
                  <a:pt x="24801" y="3397"/>
                </a:lnTo>
                <a:lnTo>
                  <a:pt x="25790" y="960"/>
                </a:lnTo>
                <a:lnTo>
                  <a:pt x="25518" y="960"/>
                </a:lnTo>
                <a:lnTo>
                  <a:pt x="24923" y="2458"/>
                </a:lnTo>
                <a:lnTo>
                  <a:pt x="24356" y="964"/>
                </a:lnTo>
                <a:lnTo>
                  <a:pt x="24084" y="964"/>
                </a:lnTo>
                <a:lnTo>
                  <a:pt x="24793" y="2798"/>
                </a:lnTo>
                <a:close/>
                <a:moveTo>
                  <a:pt x="26766" y="2802"/>
                </a:moveTo>
                <a:lnTo>
                  <a:pt x="26766" y="364"/>
                </a:lnTo>
                <a:lnTo>
                  <a:pt x="26531" y="364"/>
                </a:lnTo>
                <a:lnTo>
                  <a:pt x="26531" y="2802"/>
                </a:lnTo>
                <a:lnTo>
                  <a:pt x="26766" y="2802"/>
                </a:lnTo>
                <a:close/>
                <a:moveTo>
                  <a:pt x="27297" y="364"/>
                </a:moveTo>
                <a:lnTo>
                  <a:pt x="27062" y="364"/>
                </a:lnTo>
                <a:lnTo>
                  <a:pt x="27062" y="745"/>
                </a:lnTo>
                <a:lnTo>
                  <a:pt x="27297" y="745"/>
                </a:lnTo>
                <a:lnTo>
                  <a:pt x="27297" y="364"/>
                </a:lnTo>
                <a:close/>
                <a:moveTo>
                  <a:pt x="27297" y="2802"/>
                </a:moveTo>
                <a:lnTo>
                  <a:pt x="27297" y="960"/>
                </a:lnTo>
                <a:lnTo>
                  <a:pt x="27062" y="960"/>
                </a:lnTo>
                <a:lnTo>
                  <a:pt x="27062" y="2802"/>
                </a:lnTo>
                <a:lnTo>
                  <a:pt x="27297" y="2802"/>
                </a:lnTo>
                <a:close/>
                <a:moveTo>
                  <a:pt x="29144" y="960"/>
                </a:moveTo>
                <a:lnTo>
                  <a:pt x="28889" y="960"/>
                </a:lnTo>
                <a:lnTo>
                  <a:pt x="28297" y="2446"/>
                </a:lnTo>
                <a:lnTo>
                  <a:pt x="27710" y="960"/>
                </a:lnTo>
                <a:lnTo>
                  <a:pt x="27459" y="960"/>
                </a:lnTo>
                <a:lnTo>
                  <a:pt x="28180" y="2802"/>
                </a:lnTo>
                <a:lnTo>
                  <a:pt x="28394" y="2802"/>
                </a:lnTo>
                <a:lnTo>
                  <a:pt x="29144" y="960"/>
                </a:lnTo>
                <a:close/>
                <a:moveTo>
                  <a:pt x="29545" y="364"/>
                </a:moveTo>
                <a:lnTo>
                  <a:pt x="29310" y="364"/>
                </a:lnTo>
                <a:lnTo>
                  <a:pt x="29310" y="745"/>
                </a:lnTo>
                <a:lnTo>
                  <a:pt x="29545" y="745"/>
                </a:lnTo>
                <a:lnTo>
                  <a:pt x="29545" y="364"/>
                </a:lnTo>
                <a:close/>
                <a:moveTo>
                  <a:pt x="29545" y="2802"/>
                </a:moveTo>
                <a:lnTo>
                  <a:pt x="29545" y="960"/>
                </a:lnTo>
                <a:lnTo>
                  <a:pt x="29310" y="960"/>
                </a:lnTo>
                <a:lnTo>
                  <a:pt x="29310" y="2802"/>
                </a:lnTo>
                <a:lnTo>
                  <a:pt x="29545" y="2802"/>
                </a:lnTo>
                <a:close/>
                <a:moveTo>
                  <a:pt x="29925" y="2802"/>
                </a:moveTo>
                <a:lnTo>
                  <a:pt x="30152" y="2802"/>
                </a:lnTo>
                <a:lnTo>
                  <a:pt x="30152" y="1907"/>
                </a:lnTo>
                <a:cubicBezTo>
                  <a:pt x="30152" y="1749"/>
                  <a:pt x="30157" y="1636"/>
                  <a:pt x="30169" y="1571"/>
                </a:cubicBezTo>
                <a:cubicBezTo>
                  <a:pt x="30182" y="1506"/>
                  <a:pt x="30201" y="1450"/>
                  <a:pt x="30229" y="1401"/>
                </a:cubicBezTo>
                <a:cubicBezTo>
                  <a:pt x="30278" y="1320"/>
                  <a:pt x="30339" y="1259"/>
                  <a:pt x="30420" y="1215"/>
                </a:cubicBezTo>
                <a:cubicBezTo>
                  <a:pt x="30501" y="1174"/>
                  <a:pt x="30594" y="1150"/>
                  <a:pt x="30699" y="1150"/>
                </a:cubicBezTo>
                <a:cubicBezTo>
                  <a:pt x="30881" y="1150"/>
                  <a:pt x="31015" y="1199"/>
                  <a:pt x="31096" y="1296"/>
                </a:cubicBezTo>
                <a:cubicBezTo>
                  <a:pt x="31177" y="1393"/>
                  <a:pt x="31222" y="1551"/>
                  <a:pt x="31222" y="1770"/>
                </a:cubicBezTo>
                <a:lnTo>
                  <a:pt x="31222" y="2802"/>
                </a:lnTo>
                <a:lnTo>
                  <a:pt x="31453" y="2802"/>
                </a:lnTo>
                <a:lnTo>
                  <a:pt x="31453" y="1843"/>
                </a:lnTo>
                <a:cubicBezTo>
                  <a:pt x="31453" y="1668"/>
                  <a:pt x="31445" y="1539"/>
                  <a:pt x="31424" y="1450"/>
                </a:cubicBezTo>
                <a:cubicBezTo>
                  <a:pt x="31404" y="1361"/>
                  <a:pt x="31376" y="1284"/>
                  <a:pt x="31335" y="1219"/>
                </a:cubicBezTo>
                <a:cubicBezTo>
                  <a:pt x="31274" y="1126"/>
                  <a:pt x="31189" y="1052"/>
                  <a:pt x="31084" y="1004"/>
                </a:cubicBezTo>
                <a:cubicBezTo>
                  <a:pt x="30979" y="955"/>
                  <a:pt x="30857" y="931"/>
                  <a:pt x="30723" y="931"/>
                </a:cubicBezTo>
                <a:cubicBezTo>
                  <a:pt x="30602" y="931"/>
                  <a:pt x="30493" y="952"/>
                  <a:pt x="30395" y="992"/>
                </a:cubicBezTo>
                <a:cubicBezTo>
                  <a:pt x="30302" y="1033"/>
                  <a:pt x="30217" y="1093"/>
                  <a:pt x="30144" y="1178"/>
                </a:cubicBezTo>
                <a:lnTo>
                  <a:pt x="30144" y="960"/>
                </a:lnTo>
                <a:lnTo>
                  <a:pt x="29917" y="960"/>
                </a:lnTo>
                <a:lnTo>
                  <a:pt x="29917" y="2802"/>
                </a:lnTo>
                <a:lnTo>
                  <a:pt x="29925" y="2802"/>
                </a:lnTo>
                <a:close/>
                <a:moveTo>
                  <a:pt x="31785" y="2952"/>
                </a:moveTo>
                <a:cubicBezTo>
                  <a:pt x="31829" y="3125"/>
                  <a:pt x="31923" y="3263"/>
                  <a:pt x="32072" y="3364"/>
                </a:cubicBezTo>
                <a:cubicBezTo>
                  <a:pt x="32222" y="3465"/>
                  <a:pt x="32401" y="3518"/>
                  <a:pt x="32607" y="3518"/>
                </a:cubicBezTo>
                <a:cubicBezTo>
                  <a:pt x="32891" y="3518"/>
                  <a:pt x="33113" y="3429"/>
                  <a:pt x="33271" y="3247"/>
                </a:cubicBezTo>
                <a:cubicBezTo>
                  <a:pt x="33433" y="3065"/>
                  <a:pt x="33510" y="2814"/>
                  <a:pt x="33510" y="2495"/>
                </a:cubicBezTo>
                <a:lnTo>
                  <a:pt x="33510" y="960"/>
                </a:lnTo>
                <a:lnTo>
                  <a:pt x="33284" y="960"/>
                </a:lnTo>
                <a:lnTo>
                  <a:pt x="33284" y="1259"/>
                </a:lnTo>
                <a:cubicBezTo>
                  <a:pt x="33199" y="1142"/>
                  <a:pt x="33097" y="1053"/>
                  <a:pt x="32984" y="1000"/>
                </a:cubicBezTo>
                <a:cubicBezTo>
                  <a:pt x="32870" y="943"/>
                  <a:pt x="32737" y="915"/>
                  <a:pt x="32583" y="915"/>
                </a:cubicBezTo>
                <a:cubicBezTo>
                  <a:pt x="32315" y="915"/>
                  <a:pt x="32093" y="1008"/>
                  <a:pt x="31914" y="1191"/>
                </a:cubicBezTo>
                <a:cubicBezTo>
                  <a:pt x="31736" y="1373"/>
                  <a:pt x="31643" y="1604"/>
                  <a:pt x="31643" y="1875"/>
                </a:cubicBezTo>
                <a:cubicBezTo>
                  <a:pt x="31643" y="2150"/>
                  <a:pt x="31732" y="2381"/>
                  <a:pt x="31918" y="2567"/>
                </a:cubicBezTo>
                <a:cubicBezTo>
                  <a:pt x="32101" y="2754"/>
                  <a:pt x="32328" y="2843"/>
                  <a:pt x="32607" y="2843"/>
                </a:cubicBezTo>
                <a:cubicBezTo>
                  <a:pt x="32745" y="2843"/>
                  <a:pt x="32871" y="2810"/>
                  <a:pt x="32984" y="2750"/>
                </a:cubicBezTo>
                <a:cubicBezTo>
                  <a:pt x="33098" y="2689"/>
                  <a:pt x="33199" y="2596"/>
                  <a:pt x="33288" y="2474"/>
                </a:cubicBezTo>
                <a:lnTo>
                  <a:pt x="33288" y="2523"/>
                </a:lnTo>
                <a:cubicBezTo>
                  <a:pt x="33288" y="2758"/>
                  <a:pt x="33223" y="2944"/>
                  <a:pt x="33097" y="3081"/>
                </a:cubicBezTo>
                <a:cubicBezTo>
                  <a:pt x="32972" y="3222"/>
                  <a:pt x="32802" y="3291"/>
                  <a:pt x="32595" y="3291"/>
                </a:cubicBezTo>
                <a:cubicBezTo>
                  <a:pt x="32461" y="3291"/>
                  <a:pt x="32348" y="3263"/>
                  <a:pt x="32255" y="3202"/>
                </a:cubicBezTo>
                <a:cubicBezTo>
                  <a:pt x="32162" y="3141"/>
                  <a:pt x="32097" y="3060"/>
                  <a:pt x="32060" y="2952"/>
                </a:cubicBezTo>
                <a:lnTo>
                  <a:pt x="31785" y="2952"/>
                </a:lnTo>
                <a:close/>
                <a:moveTo>
                  <a:pt x="32101" y="1344"/>
                </a:moveTo>
                <a:cubicBezTo>
                  <a:pt x="32238" y="1203"/>
                  <a:pt x="32401" y="1134"/>
                  <a:pt x="32595" y="1134"/>
                </a:cubicBezTo>
                <a:cubicBezTo>
                  <a:pt x="32781" y="1134"/>
                  <a:pt x="32943" y="1207"/>
                  <a:pt x="33077" y="1357"/>
                </a:cubicBezTo>
                <a:cubicBezTo>
                  <a:pt x="33215" y="1506"/>
                  <a:pt x="33284" y="1685"/>
                  <a:pt x="33284" y="1895"/>
                </a:cubicBezTo>
                <a:cubicBezTo>
                  <a:pt x="33284" y="2094"/>
                  <a:pt x="33215" y="2264"/>
                  <a:pt x="33073" y="2409"/>
                </a:cubicBezTo>
                <a:cubicBezTo>
                  <a:pt x="32935" y="2555"/>
                  <a:pt x="32773" y="2628"/>
                  <a:pt x="32595" y="2628"/>
                </a:cubicBezTo>
                <a:cubicBezTo>
                  <a:pt x="32405" y="2628"/>
                  <a:pt x="32238" y="2555"/>
                  <a:pt x="32101" y="2409"/>
                </a:cubicBezTo>
                <a:cubicBezTo>
                  <a:pt x="31963" y="2264"/>
                  <a:pt x="31894" y="2086"/>
                  <a:pt x="31894" y="1871"/>
                </a:cubicBezTo>
                <a:cubicBezTo>
                  <a:pt x="31894" y="1660"/>
                  <a:pt x="31963" y="1486"/>
                  <a:pt x="32101" y="1344"/>
                </a:cubicBezTo>
                <a:close/>
                <a:moveTo>
                  <a:pt x="32344" y="5089"/>
                </a:moveTo>
                <a:lnTo>
                  <a:pt x="32340" y="5272"/>
                </a:lnTo>
                <a:lnTo>
                  <a:pt x="32364" y="5272"/>
                </a:lnTo>
                <a:cubicBezTo>
                  <a:pt x="32388" y="5154"/>
                  <a:pt x="32417" y="5134"/>
                  <a:pt x="32567" y="5134"/>
                </a:cubicBezTo>
                <a:lnTo>
                  <a:pt x="32567" y="5681"/>
                </a:lnTo>
                <a:cubicBezTo>
                  <a:pt x="32567" y="5745"/>
                  <a:pt x="32534" y="5774"/>
                  <a:pt x="32473" y="5774"/>
                </a:cubicBezTo>
                <a:lnTo>
                  <a:pt x="32473" y="5798"/>
                </a:lnTo>
                <a:lnTo>
                  <a:pt x="32757" y="5798"/>
                </a:lnTo>
                <a:lnTo>
                  <a:pt x="32757" y="5774"/>
                </a:lnTo>
                <a:cubicBezTo>
                  <a:pt x="32696" y="5774"/>
                  <a:pt x="32664" y="5745"/>
                  <a:pt x="32664" y="5681"/>
                </a:cubicBezTo>
                <a:lnTo>
                  <a:pt x="32664" y="5134"/>
                </a:lnTo>
                <a:cubicBezTo>
                  <a:pt x="32818" y="5134"/>
                  <a:pt x="32846" y="5154"/>
                  <a:pt x="32866" y="5272"/>
                </a:cubicBezTo>
                <a:lnTo>
                  <a:pt x="32891" y="5272"/>
                </a:lnTo>
                <a:lnTo>
                  <a:pt x="32887" y="5089"/>
                </a:lnTo>
                <a:lnTo>
                  <a:pt x="32344" y="5089"/>
                </a:lnTo>
                <a:close/>
                <a:moveTo>
                  <a:pt x="32259" y="5442"/>
                </a:moveTo>
                <a:cubicBezTo>
                  <a:pt x="32259" y="5664"/>
                  <a:pt x="32117" y="5810"/>
                  <a:pt x="31943" y="5810"/>
                </a:cubicBezTo>
                <a:cubicBezTo>
                  <a:pt x="31769" y="5810"/>
                  <a:pt x="31627" y="5665"/>
                  <a:pt x="31627" y="5442"/>
                </a:cubicBezTo>
                <a:cubicBezTo>
                  <a:pt x="31627" y="5220"/>
                  <a:pt x="31769" y="5073"/>
                  <a:pt x="31943" y="5073"/>
                </a:cubicBezTo>
                <a:cubicBezTo>
                  <a:pt x="32117" y="5077"/>
                  <a:pt x="32259" y="5219"/>
                  <a:pt x="32259" y="5442"/>
                </a:cubicBezTo>
                <a:close/>
                <a:moveTo>
                  <a:pt x="32153" y="5442"/>
                </a:moveTo>
                <a:cubicBezTo>
                  <a:pt x="32153" y="5243"/>
                  <a:pt x="32076" y="5118"/>
                  <a:pt x="31947" y="5118"/>
                </a:cubicBezTo>
                <a:cubicBezTo>
                  <a:pt x="31813" y="5118"/>
                  <a:pt x="31736" y="5244"/>
                  <a:pt x="31736" y="5442"/>
                </a:cubicBezTo>
                <a:cubicBezTo>
                  <a:pt x="31736" y="5641"/>
                  <a:pt x="31813" y="5766"/>
                  <a:pt x="31947" y="5766"/>
                </a:cubicBezTo>
                <a:cubicBezTo>
                  <a:pt x="32076" y="5770"/>
                  <a:pt x="32153" y="5640"/>
                  <a:pt x="32153" y="5442"/>
                </a:cubicBezTo>
                <a:close/>
                <a:moveTo>
                  <a:pt x="33514" y="5774"/>
                </a:moveTo>
                <a:lnTo>
                  <a:pt x="33514" y="5798"/>
                </a:lnTo>
                <a:lnTo>
                  <a:pt x="33267" y="5798"/>
                </a:lnTo>
                <a:lnTo>
                  <a:pt x="33267" y="5774"/>
                </a:lnTo>
                <a:cubicBezTo>
                  <a:pt x="33308" y="5774"/>
                  <a:pt x="33332" y="5750"/>
                  <a:pt x="33332" y="5725"/>
                </a:cubicBezTo>
                <a:cubicBezTo>
                  <a:pt x="33332" y="5717"/>
                  <a:pt x="33328" y="5705"/>
                  <a:pt x="33324" y="5693"/>
                </a:cubicBezTo>
                <a:cubicBezTo>
                  <a:pt x="33324" y="5689"/>
                  <a:pt x="33304" y="5636"/>
                  <a:pt x="33280" y="5571"/>
                </a:cubicBezTo>
                <a:lnTo>
                  <a:pt x="33032" y="5571"/>
                </a:lnTo>
                <a:cubicBezTo>
                  <a:pt x="33008" y="5640"/>
                  <a:pt x="32988" y="5693"/>
                  <a:pt x="32984" y="5701"/>
                </a:cubicBezTo>
                <a:cubicBezTo>
                  <a:pt x="32980" y="5709"/>
                  <a:pt x="32980" y="5717"/>
                  <a:pt x="32980" y="5729"/>
                </a:cubicBezTo>
                <a:cubicBezTo>
                  <a:pt x="32980" y="5762"/>
                  <a:pt x="33012" y="5778"/>
                  <a:pt x="33041" y="5778"/>
                </a:cubicBezTo>
                <a:lnTo>
                  <a:pt x="33041" y="5802"/>
                </a:lnTo>
                <a:lnTo>
                  <a:pt x="32846" y="5802"/>
                </a:lnTo>
                <a:lnTo>
                  <a:pt x="32846" y="5778"/>
                </a:lnTo>
                <a:cubicBezTo>
                  <a:pt x="32870" y="5778"/>
                  <a:pt x="32903" y="5762"/>
                  <a:pt x="32927" y="5697"/>
                </a:cubicBezTo>
                <a:cubicBezTo>
                  <a:pt x="32951" y="5632"/>
                  <a:pt x="33162" y="5085"/>
                  <a:pt x="33162" y="5085"/>
                </a:cubicBezTo>
                <a:lnTo>
                  <a:pt x="33186" y="5085"/>
                </a:lnTo>
                <a:cubicBezTo>
                  <a:pt x="33186" y="5085"/>
                  <a:pt x="33421" y="5685"/>
                  <a:pt x="33437" y="5717"/>
                </a:cubicBezTo>
                <a:cubicBezTo>
                  <a:pt x="33454" y="5745"/>
                  <a:pt x="33486" y="5774"/>
                  <a:pt x="33514" y="5774"/>
                </a:cubicBezTo>
                <a:close/>
                <a:moveTo>
                  <a:pt x="33259" y="5519"/>
                </a:moveTo>
                <a:cubicBezTo>
                  <a:pt x="33211" y="5389"/>
                  <a:pt x="33154" y="5235"/>
                  <a:pt x="33154" y="5235"/>
                </a:cubicBezTo>
                <a:cubicBezTo>
                  <a:pt x="33154" y="5235"/>
                  <a:pt x="33097" y="5389"/>
                  <a:pt x="33049" y="5519"/>
                </a:cubicBezTo>
                <a:lnTo>
                  <a:pt x="33259" y="5519"/>
                </a:lnTo>
                <a:close/>
                <a:moveTo>
                  <a:pt x="30922" y="5616"/>
                </a:moveTo>
                <a:cubicBezTo>
                  <a:pt x="30890" y="5689"/>
                  <a:pt x="30849" y="5754"/>
                  <a:pt x="30740" y="5754"/>
                </a:cubicBezTo>
                <a:cubicBezTo>
                  <a:pt x="30715" y="5754"/>
                  <a:pt x="30667" y="5754"/>
                  <a:pt x="30626" y="5754"/>
                </a:cubicBezTo>
                <a:cubicBezTo>
                  <a:pt x="30586" y="5754"/>
                  <a:pt x="30566" y="5737"/>
                  <a:pt x="30566" y="5705"/>
                </a:cubicBezTo>
                <a:cubicBezTo>
                  <a:pt x="30566" y="5693"/>
                  <a:pt x="30566" y="5575"/>
                  <a:pt x="30566" y="5454"/>
                </a:cubicBezTo>
                <a:cubicBezTo>
                  <a:pt x="30594" y="5454"/>
                  <a:pt x="30679" y="5454"/>
                  <a:pt x="30719" y="5454"/>
                </a:cubicBezTo>
                <a:cubicBezTo>
                  <a:pt x="30780" y="5454"/>
                  <a:pt x="30809" y="5486"/>
                  <a:pt x="30821" y="5551"/>
                </a:cubicBezTo>
                <a:lnTo>
                  <a:pt x="30845" y="5551"/>
                </a:lnTo>
                <a:lnTo>
                  <a:pt x="30845" y="5304"/>
                </a:lnTo>
                <a:lnTo>
                  <a:pt x="30821" y="5304"/>
                </a:lnTo>
                <a:cubicBezTo>
                  <a:pt x="30817" y="5373"/>
                  <a:pt x="30780" y="5405"/>
                  <a:pt x="30728" y="5405"/>
                </a:cubicBezTo>
                <a:cubicBezTo>
                  <a:pt x="30683" y="5405"/>
                  <a:pt x="30594" y="5405"/>
                  <a:pt x="30570" y="5405"/>
                </a:cubicBezTo>
                <a:cubicBezTo>
                  <a:pt x="30570" y="5288"/>
                  <a:pt x="30570" y="5179"/>
                  <a:pt x="30570" y="5166"/>
                </a:cubicBezTo>
                <a:cubicBezTo>
                  <a:pt x="30570" y="5142"/>
                  <a:pt x="30586" y="5134"/>
                  <a:pt x="30610" y="5134"/>
                </a:cubicBezTo>
                <a:cubicBezTo>
                  <a:pt x="30630" y="5134"/>
                  <a:pt x="30683" y="5134"/>
                  <a:pt x="30744" y="5134"/>
                </a:cubicBezTo>
                <a:cubicBezTo>
                  <a:pt x="30829" y="5134"/>
                  <a:pt x="30857" y="5170"/>
                  <a:pt x="30877" y="5247"/>
                </a:cubicBezTo>
                <a:lnTo>
                  <a:pt x="30902" y="5247"/>
                </a:lnTo>
                <a:lnTo>
                  <a:pt x="30894" y="5089"/>
                </a:lnTo>
                <a:lnTo>
                  <a:pt x="30383" y="5089"/>
                </a:lnTo>
                <a:lnTo>
                  <a:pt x="30383" y="5114"/>
                </a:lnTo>
                <a:cubicBezTo>
                  <a:pt x="30444" y="5114"/>
                  <a:pt x="30468" y="5142"/>
                  <a:pt x="30468" y="5207"/>
                </a:cubicBezTo>
                <a:lnTo>
                  <a:pt x="30468" y="5681"/>
                </a:lnTo>
                <a:cubicBezTo>
                  <a:pt x="30468" y="5745"/>
                  <a:pt x="30440" y="5774"/>
                  <a:pt x="30383" y="5774"/>
                </a:cubicBezTo>
                <a:lnTo>
                  <a:pt x="30383" y="5798"/>
                </a:lnTo>
                <a:lnTo>
                  <a:pt x="30906" y="5798"/>
                </a:lnTo>
                <a:lnTo>
                  <a:pt x="30950" y="5616"/>
                </a:lnTo>
                <a:lnTo>
                  <a:pt x="30922" y="5616"/>
                </a:lnTo>
                <a:close/>
                <a:moveTo>
                  <a:pt x="31436" y="5077"/>
                </a:moveTo>
                <a:cubicBezTo>
                  <a:pt x="31432" y="5093"/>
                  <a:pt x="31424" y="5110"/>
                  <a:pt x="31404" y="5110"/>
                </a:cubicBezTo>
                <a:cubicBezTo>
                  <a:pt x="31376" y="5110"/>
                  <a:pt x="31323" y="5077"/>
                  <a:pt x="31274" y="5077"/>
                </a:cubicBezTo>
                <a:cubicBezTo>
                  <a:pt x="31165" y="5077"/>
                  <a:pt x="31100" y="5158"/>
                  <a:pt x="31100" y="5255"/>
                </a:cubicBezTo>
                <a:cubicBezTo>
                  <a:pt x="31100" y="5336"/>
                  <a:pt x="31133" y="5389"/>
                  <a:pt x="31189" y="5426"/>
                </a:cubicBezTo>
                <a:cubicBezTo>
                  <a:pt x="31226" y="5450"/>
                  <a:pt x="31282" y="5490"/>
                  <a:pt x="31331" y="5523"/>
                </a:cubicBezTo>
                <a:cubicBezTo>
                  <a:pt x="31372" y="5551"/>
                  <a:pt x="31408" y="5583"/>
                  <a:pt x="31408" y="5652"/>
                </a:cubicBezTo>
                <a:cubicBezTo>
                  <a:pt x="31408" y="5725"/>
                  <a:pt x="31359" y="5770"/>
                  <a:pt x="31291" y="5770"/>
                </a:cubicBezTo>
                <a:cubicBezTo>
                  <a:pt x="31201" y="5770"/>
                  <a:pt x="31141" y="5701"/>
                  <a:pt x="31096" y="5579"/>
                </a:cubicBezTo>
                <a:lnTo>
                  <a:pt x="31072" y="5579"/>
                </a:lnTo>
                <a:lnTo>
                  <a:pt x="31100" y="5814"/>
                </a:lnTo>
                <a:lnTo>
                  <a:pt x="31125" y="5814"/>
                </a:lnTo>
                <a:cubicBezTo>
                  <a:pt x="31129" y="5798"/>
                  <a:pt x="31137" y="5778"/>
                  <a:pt x="31157" y="5778"/>
                </a:cubicBezTo>
                <a:cubicBezTo>
                  <a:pt x="31193" y="5778"/>
                  <a:pt x="31238" y="5814"/>
                  <a:pt x="31307" y="5814"/>
                </a:cubicBezTo>
                <a:cubicBezTo>
                  <a:pt x="31420" y="5814"/>
                  <a:pt x="31505" y="5729"/>
                  <a:pt x="31505" y="5616"/>
                </a:cubicBezTo>
                <a:cubicBezTo>
                  <a:pt x="31505" y="5539"/>
                  <a:pt x="31457" y="5474"/>
                  <a:pt x="31404" y="5438"/>
                </a:cubicBezTo>
                <a:cubicBezTo>
                  <a:pt x="31384" y="5426"/>
                  <a:pt x="31347" y="5397"/>
                  <a:pt x="31291" y="5361"/>
                </a:cubicBezTo>
                <a:cubicBezTo>
                  <a:pt x="31234" y="5320"/>
                  <a:pt x="31189" y="5284"/>
                  <a:pt x="31189" y="5223"/>
                </a:cubicBezTo>
                <a:cubicBezTo>
                  <a:pt x="31189" y="5166"/>
                  <a:pt x="31226" y="5126"/>
                  <a:pt x="31287" y="5126"/>
                </a:cubicBezTo>
                <a:cubicBezTo>
                  <a:pt x="31372" y="5126"/>
                  <a:pt x="31428" y="5199"/>
                  <a:pt x="31465" y="5312"/>
                </a:cubicBezTo>
                <a:lnTo>
                  <a:pt x="31489" y="5312"/>
                </a:lnTo>
                <a:lnTo>
                  <a:pt x="31469" y="5077"/>
                </a:lnTo>
                <a:lnTo>
                  <a:pt x="31436" y="5077"/>
                </a:lnTo>
                <a:close/>
                <a:moveTo>
                  <a:pt x="30055" y="5089"/>
                </a:moveTo>
                <a:lnTo>
                  <a:pt x="30055" y="5114"/>
                </a:lnTo>
                <a:cubicBezTo>
                  <a:pt x="30112" y="5114"/>
                  <a:pt x="30144" y="5154"/>
                  <a:pt x="30144" y="5219"/>
                </a:cubicBezTo>
                <a:cubicBezTo>
                  <a:pt x="30144" y="5264"/>
                  <a:pt x="30144" y="5466"/>
                  <a:pt x="30144" y="5592"/>
                </a:cubicBezTo>
                <a:lnTo>
                  <a:pt x="29776" y="5085"/>
                </a:lnTo>
                <a:lnTo>
                  <a:pt x="29618" y="5085"/>
                </a:lnTo>
                <a:lnTo>
                  <a:pt x="29618" y="5110"/>
                </a:lnTo>
                <a:cubicBezTo>
                  <a:pt x="29650" y="5110"/>
                  <a:pt x="29674" y="5126"/>
                  <a:pt x="29686" y="5142"/>
                </a:cubicBezTo>
                <a:cubicBezTo>
                  <a:pt x="29686" y="5142"/>
                  <a:pt x="29695" y="5154"/>
                  <a:pt x="29707" y="5170"/>
                </a:cubicBezTo>
                <a:cubicBezTo>
                  <a:pt x="29707" y="5247"/>
                  <a:pt x="29707" y="5583"/>
                  <a:pt x="29707" y="5644"/>
                </a:cubicBezTo>
                <a:cubicBezTo>
                  <a:pt x="29707" y="5725"/>
                  <a:pt x="29678" y="5766"/>
                  <a:pt x="29614" y="5766"/>
                </a:cubicBezTo>
                <a:lnTo>
                  <a:pt x="29614" y="5790"/>
                </a:lnTo>
                <a:lnTo>
                  <a:pt x="29840" y="5790"/>
                </a:lnTo>
                <a:lnTo>
                  <a:pt x="29840" y="5766"/>
                </a:lnTo>
                <a:cubicBezTo>
                  <a:pt x="29784" y="5766"/>
                  <a:pt x="29751" y="5729"/>
                  <a:pt x="29751" y="5664"/>
                </a:cubicBezTo>
                <a:cubicBezTo>
                  <a:pt x="29751" y="5612"/>
                  <a:pt x="29751" y="5332"/>
                  <a:pt x="29751" y="5231"/>
                </a:cubicBezTo>
                <a:cubicBezTo>
                  <a:pt x="29885" y="5413"/>
                  <a:pt x="30173" y="5802"/>
                  <a:pt x="30173" y="5802"/>
                </a:cubicBezTo>
                <a:lnTo>
                  <a:pt x="30189" y="5802"/>
                </a:lnTo>
                <a:cubicBezTo>
                  <a:pt x="30189" y="5802"/>
                  <a:pt x="30189" y="5304"/>
                  <a:pt x="30189" y="5231"/>
                </a:cubicBezTo>
                <a:cubicBezTo>
                  <a:pt x="30189" y="5142"/>
                  <a:pt x="30225" y="5110"/>
                  <a:pt x="30282" y="5110"/>
                </a:cubicBezTo>
                <a:lnTo>
                  <a:pt x="30282" y="5089"/>
                </a:lnTo>
                <a:lnTo>
                  <a:pt x="30055" y="5089"/>
                </a:lnTo>
                <a:close/>
                <a:moveTo>
                  <a:pt x="29269" y="5089"/>
                </a:moveTo>
                <a:lnTo>
                  <a:pt x="29269" y="5114"/>
                </a:lnTo>
                <a:cubicBezTo>
                  <a:pt x="29326" y="5114"/>
                  <a:pt x="29358" y="5154"/>
                  <a:pt x="29358" y="5219"/>
                </a:cubicBezTo>
                <a:cubicBezTo>
                  <a:pt x="29358" y="5264"/>
                  <a:pt x="29358" y="5466"/>
                  <a:pt x="29358" y="5592"/>
                </a:cubicBezTo>
                <a:lnTo>
                  <a:pt x="28990" y="5089"/>
                </a:lnTo>
                <a:lnTo>
                  <a:pt x="28828" y="5089"/>
                </a:lnTo>
                <a:lnTo>
                  <a:pt x="28828" y="5114"/>
                </a:lnTo>
                <a:cubicBezTo>
                  <a:pt x="28860" y="5114"/>
                  <a:pt x="28884" y="5130"/>
                  <a:pt x="28897" y="5146"/>
                </a:cubicBezTo>
                <a:cubicBezTo>
                  <a:pt x="28897" y="5146"/>
                  <a:pt x="28905" y="5158"/>
                  <a:pt x="28917" y="5174"/>
                </a:cubicBezTo>
                <a:cubicBezTo>
                  <a:pt x="28917" y="5251"/>
                  <a:pt x="28917" y="5588"/>
                  <a:pt x="28917" y="5648"/>
                </a:cubicBezTo>
                <a:cubicBezTo>
                  <a:pt x="28917" y="5729"/>
                  <a:pt x="28889" y="5770"/>
                  <a:pt x="28824" y="5770"/>
                </a:cubicBezTo>
                <a:lnTo>
                  <a:pt x="28824" y="5794"/>
                </a:lnTo>
                <a:lnTo>
                  <a:pt x="29051" y="5794"/>
                </a:lnTo>
                <a:lnTo>
                  <a:pt x="29051" y="5770"/>
                </a:lnTo>
                <a:cubicBezTo>
                  <a:pt x="28998" y="5770"/>
                  <a:pt x="28961" y="5733"/>
                  <a:pt x="28961" y="5669"/>
                </a:cubicBezTo>
                <a:cubicBezTo>
                  <a:pt x="28961" y="5616"/>
                  <a:pt x="28961" y="5336"/>
                  <a:pt x="28961" y="5235"/>
                </a:cubicBezTo>
                <a:cubicBezTo>
                  <a:pt x="29095" y="5417"/>
                  <a:pt x="29383" y="5806"/>
                  <a:pt x="29383" y="5806"/>
                </a:cubicBezTo>
                <a:lnTo>
                  <a:pt x="29399" y="5806"/>
                </a:lnTo>
                <a:cubicBezTo>
                  <a:pt x="29399" y="5806"/>
                  <a:pt x="29399" y="5308"/>
                  <a:pt x="29399" y="5235"/>
                </a:cubicBezTo>
                <a:cubicBezTo>
                  <a:pt x="29399" y="5146"/>
                  <a:pt x="29435" y="5114"/>
                  <a:pt x="29492" y="5114"/>
                </a:cubicBezTo>
                <a:lnTo>
                  <a:pt x="29492" y="5089"/>
                </a:lnTo>
                <a:lnTo>
                  <a:pt x="29269" y="5089"/>
                </a:lnTo>
                <a:close/>
                <a:moveTo>
                  <a:pt x="28321" y="4887"/>
                </a:moveTo>
                <a:lnTo>
                  <a:pt x="28321" y="4863"/>
                </a:lnTo>
                <a:lnTo>
                  <a:pt x="28103" y="4863"/>
                </a:lnTo>
                <a:lnTo>
                  <a:pt x="27819" y="5628"/>
                </a:lnTo>
                <a:lnTo>
                  <a:pt x="27531" y="4863"/>
                </a:lnTo>
                <a:lnTo>
                  <a:pt x="27309" y="4863"/>
                </a:lnTo>
                <a:lnTo>
                  <a:pt x="27309" y="4887"/>
                </a:lnTo>
                <a:cubicBezTo>
                  <a:pt x="27402" y="4887"/>
                  <a:pt x="27430" y="4940"/>
                  <a:pt x="27430" y="5029"/>
                </a:cubicBezTo>
                <a:cubicBezTo>
                  <a:pt x="27430" y="5122"/>
                  <a:pt x="27430" y="5588"/>
                  <a:pt x="27430" y="5604"/>
                </a:cubicBezTo>
                <a:cubicBezTo>
                  <a:pt x="27430" y="5737"/>
                  <a:pt x="27394" y="5770"/>
                  <a:pt x="27309" y="5770"/>
                </a:cubicBezTo>
                <a:lnTo>
                  <a:pt x="27309" y="5794"/>
                </a:lnTo>
                <a:lnTo>
                  <a:pt x="27596" y="5794"/>
                </a:lnTo>
                <a:lnTo>
                  <a:pt x="27596" y="5770"/>
                </a:lnTo>
                <a:cubicBezTo>
                  <a:pt x="27515" y="5770"/>
                  <a:pt x="27475" y="5733"/>
                  <a:pt x="27475" y="5604"/>
                </a:cubicBezTo>
                <a:cubicBezTo>
                  <a:pt x="27475" y="5470"/>
                  <a:pt x="27475" y="5000"/>
                  <a:pt x="27475" y="5000"/>
                </a:cubicBezTo>
                <a:lnTo>
                  <a:pt x="27770" y="5798"/>
                </a:lnTo>
                <a:lnTo>
                  <a:pt x="27799" y="5798"/>
                </a:lnTo>
                <a:lnTo>
                  <a:pt x="28103" y="4988"/>
                </a:lnTo>
                <a:cubicBezTo>
                  <a:pt x="28103" y="4988"/>
                  <a:pt x="28103" y="5579"/>
                  <a:pt x="28103" y="5604"/>
                </a:cubicBezTo>
                <a:cubicBezTo>
                  <a:pt x="28103" y="5737"/>
                  <a:pt x="28074" y="5770"/>
                  <a:pt x="27989" y="5770"/>
                </a:cubicBezTo>
                <a:lnTo>
                  <a:pt x="27989" y="5794"/>
                </a:lnTo>
                <a:lnTo>
                  <a:pt x="28321" y="5794"/>
                </a:lnTo>
                <a:lnTo>
                  <a:pt x="28321" y="5770"/>
                </a:lnTo>
                <a:cubicBezTo>
                  <a:pt x="28240" y="5770"/>
                  <a:pt x="28208" y="5733"/>
                  <a:pt x="28208" y="5604"/>
                </a:cubicBezTo>
                <a:cubicBezTo>
                  <a:pt x="28208" y="5551"/>
                  <a:pt x="28208" y="5093"/>
                  <a:pt x="28208" y="5017"/>
                </a:cubicBezTo>
                <a:cubicBezTo>
                  <a:pt x="28208" y="4911"/>
                  <a:pt x="28265" y="4887"/>
                  <a:pt x="28321" y="4887"/>
                </a:cubicBezTo>
                <a:close/>
                <a:moveTo>
                  <a:pt x="28593" y="5207"/>
                </a:moveTo>
                <a:cubicBezTo>
                  <a:pt x="28593" y="5142"/>
                  <a:pt x="28625" y="5114"/>
                  <a:pt x="28686" y="5114"/>
                </a:cubicBezTo>
                <a:lnTo>
                  <a:pt x="28686" y="5089"/>
                </a:lnTo>
                <a:lnTo>
                  <a:pt x="28402" y="5089"/>
                </a:lnTo>
                <a:lnTo>
                  <a:pt x="28402" y="5114"/>
                </a:lnTo>
                <a:cubicBezTo>
                  <a:pt x="28463" y="5114"/>
                  <a:pt x="28496" y="5142"/>
                  <a:pt x="28496" y="5207"/>
                </a:cubicBezTo>
                <a:lnTo>
                  <a:pt x="28496" y="5681"/>
                </a:lnTo>
                <a:cubicBezTo>
                  <a:pt x="28496" y="5745"/>
                  <a:pt x="28463" y="5774"/>
                  <a:pt x="28402" y="5774"/>
                </a:cubicBezTo>
                <a:lnTo>
                  <a:pt x="28402" y="5798"/>
                </a:lnTo>
                <a:lnTo>
                  <a:pt x="28686" y="5798"/>
                </a:lnTo>
                <a:lnTo>
                  <a:pt x="28686" y="5774"/>
                </a:lnTo>
                <a:cubicBezTo>
                  <a:pt x="28625" y="5774"/>
                  <a:pt x="28593" y="5745"/>
                  <a:pt x="28593" y="5681"/>
                </a:cubicBezTo>
                <a:lnTo>
                  <a:pt x="28593" y="5207"/>
                </a:lnTo>
                <a:close/>
                <a:moveTo>
                  <a:pt x="26300" y="5446"/>
                </a:moveTo>
                <a:cubicBezTo>
                  <a:pt x="26300" y="5669"/>
                  <a:pt x="26158" y="5814"/>
                  <a:pt x="25984" y="5814"/>
                </a:cubicBezTo>
                <a:cubicBezTo>
                  <a:pt x="25810" y="5814"/>
                  <a:pt x="25668" y="5669"/>
                  <a:pt x="25668" y="5446"/>
                </a:cubicBezTo>
                <a:cubicBezTo>
                  <a:pt x="25668" y="5223"/>
                  <a:pt x="25810" y="5077"/>
                  <a:pt x="25984" y="5077"/>
                </a:cubicBezTo>
                <a:cubicBezTo>
                  <a:pt x="26158" y="5077"/>
                  <a:pt x="26300" y="5223"/>
                  <a:pt x="26300" y="5446"/>
                </a:cubicBezTo>
                <a:close/>
                <a:moveTo>
                  <a:pt x="26191" y="5446"/>
                </a:moveTo>
                <a:cubicBezTo>
                  <a:pt x="26191" y="5247"/>
                  <a:pt x="26114" y="5122"/>
                  <a:pt x="25984" y="5122"/>
                </a:cubicBezTo>
                <a:cubicBezTo>
                  <a:pt x="25850" y="5122"/>
                  <a:pt x="25778" y="5248"/>
                  <a:pt x="25778" y="5446"/>
                </a:cubicBezTo>
                <a:cubicBezTo>
                  <a:pt x="25778" y="5645"/>
                  <a:pt x="25854" y="5770"/>
                  <a:pt x="25984" y="5770"/>
                </a:cubicBezTo>
                <a:cubicBezTo>
                  <a:pt x="26114" y="5770"/>
                  <a:pt x="26191" y="5640"/>
                  <a:pt x="26191" y="5446"/>
                </a:cubicBezTo>
                <a:close/>
                <a:moveTo>
                  <a:pt x="26912" y="5089"/>
                </a:moveTo>
                <a:lnTo>
                  <a:pt x="26397" y="5089"/>
                </a:lnTo>
                <a:lnTo>
                  <a:pt x="26397" y="5114"/>
                </a:lnTo>
                <a:cubicBezTo>
                  <a:pt x="26458" y="5114"/>
                  <a:pt x="26482" y="5142"/>
                  <a:pt x="26482" y="5207"/>
                </a:cubicBezTo>
                <a:lnTo>
                  <a:pt x="26482" y="5681"/>
                </a:lnTo>
                <a:cubicBezTo>
                  <a:pt x="26482" y="5745"/>
                  <a:pt x="26454" y="5774"/>
                  <a:pt x="26397" y="5774"/>
                </a:cubicBezTo>
                <a:lnTo>
                  <a:pt x="26397" y="5798"/>
                </a:lnTo>
                <a:lnTo>
                  <a:pt x="26673" y="5798"/>
                </a:lnTo>
                <a:lnTo>
                  <a:pt x="26673" y="5774"/>
                </a:lnTo>
                <a:cubicBezTo>
                  <a:pt x="26616" y="5774"/>
                  <a:pt x="26584" y="5745"/>
                  <a:pt x="26584" y="5681"/>
                </a:cubicBezTo>
                <a:cubicBezTo>
                  <a:pt x="26584" y="5669"/>
                  <a:pt x="26584" y="5563"/>
                  <a:pt x="26584" y="5454"/>
                </a:cubicBezTo>
                <a:cubicBezTo>
                  <a:pt x="26612" y="5454"/>
                  <a:pt x="26689" y="5454"/>
                  <a:pt x="26729" y="5454"/>
                </a:cubicBezTo>
                <a:cubicBezTo>
                  <a:pt x="26790" y="5454"/>
                  <a:pt x="26819" y="5486"/>
                  <a:pt x="26831" y="5551"/>
                </a:cubicBezTo>
                <a:lnTo>
                  <a:pt x="26855" y="5551"/>
                </a:lnTo>
                <a:lnTo>
                  <a:pt x="26855" y="5304"/>
                </a:lnTo>
                <a:lnTo>
                  <a:pt x="26831" y="5304"/>
                </a:lnTo>
                <a:cubicBezTo>
                  <a:pt x="26827" y="5373"/>
                  <a:pt x="26794" y="5405"/>
                  <a:pt x="26738" y="5405"/>
                </a:cubicBezTo>
                <a:cubicBezTo>
                  <a:pt x="26693" y="5405"/>
                  <a:pt x="26612" y="5405"/>
                  <a:pt x="26584" y="5405"/>
                </a:cubicBezTo>
                <a:cubicBezTo>
                  <a:pt x="26584" y="5292"/>
                  <a:pt x="26584" y="5179"/>
                  <a:pt x="26584" y="5166"/>
                </a:cubicBezTo>
                <a:cubicBezTo>
                  <a:pt x="26584" y="5142"/>
                  <a:pt x="26600" y="5134"/>
                  <a:pt x="26620" y="5134"/>
                </a:cubicBezTo>
                <a:cubicBezTo>
                  <a:pt x="26644" y="5134"/>
                  <a:pt x="26697" y="5134"/>
                  <a:pt x="26762" y="5134"/>
                </a:cubicBezTo>
                <a:cubicBezTo>
                  <a:pt x="26847" y="5134"/>
                  <a:pt x="26875" y="5170"/>
                  <a:pt x="26896" y="5247"/>
                </a:cubicBezTo>
                <a:lnTo>
                  <a:pt x="26920" y="5247"/>
                </a:lnTo>
                <a:lnTo>
                  <a:pt x="26912" y="5089"/>
                </a:lnTo>
                <a:close/>
                <a:moveTo>
                  <a:pt x="24003" y="5089"/>
                </a:moveTo>
                <a:lnTo>
                  <a:pt x="23999" y="5272"/>
                </a:lnTo>
                <a:lnTo>
                  <a:pt x="24024" y="5272"/>
                </a:lnTo>
                <a:cubicBezTo>
                  <a:pt x="24048" y="5154"/>
                  <a:pt x="24076" y="5134"/>
                  <a:pt x="24226" y="5134"/>
                </a:cubicBezTo>
                <a:lnTo>
                  <a:pt x="24226" y="5677"/>
                </a:lnTo>
                <a:cubicBezTo>
                  <a:pt x="24226" y="5741"/>
                  <a:pt x="24194" y="5770"/>
                  <a:pt x="24133" y="5770"/>
                </a:cubicBezTo>
                <a:lnTo>
                  <a:pt x="24133" y="5794"/>
                </a:lnTo>
                <a:lnTo>
                  <a:pt x="24416" y="5794"/>
                </a:lnTo>
                <a:lnTo>
                  <a:pt x="24416" y="5770"/>
                </a:lnTo>
                <a:cubicBezTo>
                  <a:pt x="24356" y="5770"/>
                  <a:pt x="24323" y="5741"/>
                  <a:pt x="24323" y="5677"/>
                </a:cubicBezTo>
                <a:lnTo>
                  <a:pt x="24323" y="5134"/>
                </a:lnTo>
                <a:cubicBezTo>
                  <a:pt x="24477" y="5134"/>
                  <a:pt x="24506" y="5154"/>
                  <a:pt x="24526" y="5272"/>
                </a:cubicBezTo>
                <a:lnTo>
                  <a:pt x="24550" y="5272"/>
                </a:lnTo>
                <a:lnTo>
                  <a:pt x="24546" y="5089"/>
                </a:lnTo>
                <a:lnTo>
                  <a:pt x="24003" y="5089"/>
                </a:lnTo>
                <a:close/>
                <a:moveTo>
                  <a:pt x="25158" y="5158"/>
                </a:moveTo>
                <a:cubicBezTo>
                  <a:pt x="25158" y="5166"/>
                  <a:pt x="25158" y="5175"/>
                  <a:pt x="25154" y="5183"/>
                </a:cubicBezTo>
                <a:cubicBezTo>
                  <a:pt x="25150" y="5192"/>
                  <a:pt x="25016" y="5426"/>
                  <a:pt x="25016" y="5426"/>
                </a:cubicBezTo>
                <a:cubicBezTo>
                  <a:pt x="25016" y="5426"/>
                  <a:pt x="24878" y="5199"/>
                  <a:pt x="24874" y="5191"/>
                </a:cubicBezTo>
                <a:cubicBezTo>
                  <a:pt x="24870" y="5183"/>
                  <a:pt x="24862" y="5166"/>
                  <a:pt x="24862" y="5154"/>
                </a:cubicBezTo>
                <a:cubicBezTo>
                  <a:pt x="24862" y="5134"/>
                  <a:pt x="24890" y="5118"/>
                  <a:pt x="24927" y="5118"/>
                </a:cubicBezTo>
                <a:lnTo>
                  <a:pt x="24927" y="5089"/>
                </a:lnTo>
                <a:lnTo>
                  <a:pt x="24647" y="5089"/>
                </a:lnTo>
                <a:lnTo>
                  <a:pt x="24647" y="5114"/>
                </a:lnTo>
                <a:cubicBezTo>
                  <a:pt x="24688" y="5114"/>
                  <a:pt x="24724" y="5150"/>
                  <a:pt x="24745" y="5183"/>
                </a:cubicBezTo>
                <a:cubicBezTo>
                  <a:pt x="24765" y="5215"/>
                  <a:pt x="24931" y="5482"/>
                  <a:pt x="24931" y="5482"/>
                </a:cubicBezTo>
                <a:lnTo>
                  <a:pt x="24931" y="5677"/>
                </a:lnTo>
                <a:cubicBezTo>
                  <a:pt x="24931" y="5745"/>
                  <a:pt x="24907" y="5770"/>
                  <a:pt x="24834" y="5770"/>
                </a:cubicBezTo>
                <a:lnTo>
                  <a:pt x="24834" y="5794"/>
                </a:lnTo>
                <a:lnTo>
                  <a:pt x="25133" y="5794"/>
                </a:lnTo>
                <a:lnTo>
                  <a:pt x="25133" y="5770"/>
                </a:lnTo>
                <a:cubicBezTo>
                  <a:pt x="25061" y="5770"/>
                  <a:pt x="25032" y="5745"/>
                  <a:pt x="25032" y="5677"/>
                </a:cubicBezTo>
                <a:lnTo>
                  <a:pt x="25032" y="5470"/>
                </a:lnTo>
                <a:cubicBezTo>
                  <a:pt x="25032" y="5470"/>
                  <a:pt x="25182" y="5219"/>
                  <a:pt x="25206" y="5179"/>
                </a:cubicBezTo>
                <a:cubicBezTo>
                  <a:pt x="25227" y="5146"/>
                  <a:pt x="25275" y="5110"/>
                  <a:pt x="25308" y="5110"/>
                </a:cubicBezTo>
                <a:lnTo>
                  <a:pt x="25308" y="5089"/>
                </a:lnTo>
                <a:lnTo>
                  <a:pt x="25093" y="5089"/>
                </a:lnTo>
                <a:lnTo>
                  <a:pt x="25093" y="5114"/>
                </a:lnTo>
                <a:cubicBezTo>
                  <a:pt x="25150" y="5118"/>
                  <a:pt x="25158" y="5138"/>
                  <a:pt x="25158" y="5158"/>
                </a:cubicBezTo>
                <a:close/>
                <a:moveTo>
                  <a:pt x="23396" y="5077"/>
                </a:moveTo>
                <a:cubicBezTo>
                  <a:pt x="23392" y="5093"/>
                  <a:pt x="23384" y="5110"/>
                  <a:pt x="23363" y="5110"/>
                </a:cubicBezTo>
                <a:cubicBezTo>
                  <a:pt x="23335" y="5110"/>
                  <a:pt x="23282" y="5077"/>
                  <a:pt x="23234" y="5077"/>
                </a:cubicBezTo>
                <a:cubicBezTo>
                  <a:pt x="23124" y="5077"/>
                  <a:pt x="23059" y="5158"/>
                  <a:pt x="23059" y="5255"/>
                </a:cubicBezTo>
                <a:cubicBezTo>
                  <a:pt x="23059" y="5336"/>
                  <a:pt x="23092" y="5389"/>
                  <a:pt x="23149" y="5426"/>
                </a:cubicBezTo>
                <a:cubicBezTo>
                  <a:pt x="23181" y="5450"/>
                  <a:pt x="23242" y="5490"/>
                  <a:pt x="23286" y="5523"/>
                </a:cubicBezTo>
                <a:cubicBezTo>
                  <a:pt x="23327" y="5551"/>
                  <a:pt x="23363" y="5583"/>
                  <a:pt x="23363" y="5652"/>
                </a:cubicBezTo>
                <a:cubicBezTo>
                  <a:pt x="23363" y="5725"/>
                  <a:pt x="23315" y="5770"/>
                  <a:pt x="23246" y="5770"/>
                </a:cubicBezTo>
                <a:cubicBezTo>
                  <a:pt x="23157" y="5770"/>
                  <a:pt x="23092" y="5701"/>
                  <a:pt x="23051" y="5579"/>
                </a:cubicBezTo>
                <a:lnTo>
                  <a:pt x="23027" y="5579"/>
                </a:lnTo>
                <a:lnTo>
                  <a:pt x="23055" y="5814"/>
                </a:lnTo>
                <a:lnTo>
                  <a:pt x="23080" y="5814"/>
                </a:lnTo>
                <a:cubicBezTo>
                  <a:pt x="23084" y="5798"/>
                  <a:pt x="23092" y="5778"/>
                  <a:pt x="23112" y="5778"/>
                </a:cubicBezTo>
                <a:cubicBezTo>
                  <a:pt x="23149" y="5778"/>
                  <a:pt x="23189" y="5814"/>
                  <a:pt x="23262" y="5814"/>
                </a:cubicBezTo>
                <a:cubicBezTo>
                  <a:pt x="23375" y="5814"/>
                  <a:pt x="23465" y="5729"/>
                  <a:pt x="23465" y="5616"/>
                </a:cubicBezTo>
                <a:cubicBezTo>
                  <a:pt x="23465" y="5539"/>
                  <a:pt x="23416" y="5474"/>
                  <a:pt x="23359" y="5438"/>
                </a:cubicBezTo>
                <a:cubicBezTo>
                  <a:pt x="23343" y="5426"/>
                  <a:pt x="23303" y="5397"/>
                  <a:pt x="23246" y="5361"/>
                </a:cubicBezTo>
                <a:cubicBezTo>
                  <a:pt x="23189" y="5320"/>
                  <a:pt x="23145" y="5284"/>
                  <a:pt x="23145" y="5223"/>
                </a:cubicBezTo>
                <a:cubicBezTo>
                  <a:pt x="23145" y="5166"/>
                  <a:pt x="23181" y="5126"/>
                  <a:pt x="23242" y="5126"/>
                </a:cubicBezTo>
                <a:cubicBezTo>
                  <a:pt x="23327" y="5126"/>
                  <a:pt x="23384" y="5199"/>
                  <a:pt x="23420" y="5312"/>
                </a:cubicBezTo>
                <a:lnTo>
                  <a:pt x="23444" y="5312"/>
                </a:lnTo>
                <a:lnTo>
                  <a:pt x="23424" y="5077"/>
                </a:lnTo>
                <a:lnTo>
                  <a:pt x="23396" y="5077"/>
                </a:lnTo>
                <a:close/>
                <a:moveTo>
                  <a:pt x="23809" y="5207"/>
                </a:moveTo>
                <a:cubicBezTo>
                  <a:pt x="23809" y="5142"/>
                  <a:pt x="23841" y="5114"/>
                  <a:pt x="23902" y="5114"/>
                </a:cubicBezTo>
                <a:lnTo>
                  <a:pt x="23902" y="5089"/>
                </a:lnTo>
                <a:lnTo>
                  <a:pt x="23618" y="5089"/>
                </a:lnTo>
                <a:lnTo>
                  <a:pt x="23618" y="5114"/>
                </a:lnTo>
                <a:cubicBezTo>
                  <a:pt x="23679" y="5114"/>
                  <a:pt x="23712" y="5142"/>
                  <a:pt x="23712" y="5207"/>
                </a:cubicBezTo>
                <a:lnTo>
                  <a:pt x="23712" y="5681"/>
                </a:lnTo>
                <a:cubicBezTo>
                  <a:pt x="23712" y="5745"/>
                  <a:pt x="23679" y="5774"/>
                  <a:pt x="23618" y="5774"/>
                </a:cubicBezTo>
                <a:lnTo>
                  <a:pt x="23618" y="5798"/>
                </a:lnTo>
                <a:lnTo>
                  <a:pt x="23902" y="5798"/>
                </a:lnTo>
                <a:lnTo>
                  <a:pt x="23902" y="5774"/>
                </a:lnTo>
                <a:cubicBezTo>
                  <a:pt x="23841" y="5774"/>
                  <a:pt x="23809" y="5745"/>
                  <a:pt x="23809" y="5681"/>
                </a:cubicBezTo>
                <a:lnTo>
                  <a:pt x="23809" y="5207"/>
                </a:lnTo>
                <a:close/>
                <a:moveTo>
                  <a:pt x="22189" y="5616"/>
                </a:moveTo>
                <a:cubicBezTo>
                  <a:pt x="22156" y="5689"/>
                  <a:pt x="22116" y="5754"/>
                  <a:pt x="22006" y="5754"/>
                </a:cubicBezTo>
                <a:cubicBezTo>
                  <a:pt x="21982" y="5754"/>
                  <a:pt x="21934" y="5754"/>
                  <a:pt x="21893" y="5754"/>
                </a:cubicBezTo>
                <a:cubicBezTo>
                  <a:pt x="21853" y="5754"/>
                  <a:pt x="21832" y="5737"/>
                  <a:pt x="21832" y="5705"/>
                </a:cubicBezTo>
                <a:cubicBezTo>
                  <a:pt x="21832" y="5693"/>
                  <a:pt x="21832" y="5575"/>
                  <a:pt x="21832" y="5454"/>
                </a:cubicBezTo>
                <a:cubicBezTo>
                  <a:pt x="21860" y="5454"/>
                  <a:pt x="21946" y="5454"/>
                  <a:pt x="21986" y="5454"/>
                </a:cubicBezTo>
                <a:cubicBezTo>
                  <a:pt x="22047" y="5454"/>
                  <a:pt x="22075" y="5486"/>
                  <a:pt x="22087" y="5551"/>
                </a:cubicBezTo>
                <a:lnTo>
                  <a:pt x="22112" y="5551"/>
                </a:lnTo>
                <a:lnTo>
                  <a:pt x="22112" y="5304"/>
                </a:lnTo>
                <a:lnTo>
                  <a:pt x="22087" y="5304"/>
                </a:lnTo>
                <a:cubicBezTo>
                  <a:pt x="22083" y="5373"/>
                  <a:pt x="22047" y="5405"/>
                  <a:pt x="21994" y="5405"/>
                </a:cubicBezTo>
                <a:cubicBezTo>
                  <a:pt x="21950" y="5405"/>
                  <a:pt x="21860" y="5405"/>
                  <a:pt x="21836" y="5405"/>
                </a:cubicBezTo>
                <a:cubicBezTo>
                  <a:pt x="21836" y="5288"/>
                  <a:pt x="21836" y="5179"/>
                  <a:pt x="21836" y="5166"/>
                </a:cubicBezTo>
                <a:cubicBezTo>
                  <a:pt x="21836" y="5142"/>
                  <a:pt x="21852" y="5134"/>
                  <a:pt x="21877" y="5134"/>
                </a:cubicBezTo>
                <a:cubicBezTo>
                  <a:pt x="21897" y="5134"/>
                  <a:pt x="21950" y="5134"/>
                  <a:pt x="22014" y="5134"/>
                </a:cubicBezTo>
                <a:cubicBezTo>
                  <a:pt x="22099" y="5134"/>
                  <a:pt x="22128" y="5170"/>
                  <a:pt x="22148" y="5247"/>
                </a:cubicBezTo>
                <a:lnTo>
                  <a:pt x="22172" y="5247"/>
                </a:lnTo>
                <a:lnTo>
                  <a:pt x="22168" y="5089"/>
                </a:lnTo>
                <a:lnTo>
                  <a:pt x="21658" y="5089"/>
                </a:lnTo>
                <a:lnTo>
                  <a:pt x="21658" y="5114"/>
                </a:lnTo>
                <a:cubicBezTo>
                  <a:pt x="21719" y="5114"/>
                  <a:pt x="21743" y="5142"/>
                  <a:pt x="21743" y="5207"/>
                </a:cubicBezTo>
                <a:lnTo>
                  <a:pt x="21743" y="5681"/>
                </a:lnTo>
                <a:cubicBezTo>
                  <a:pt x="21743" y="5745"/>
                  <a:pt x="21715" y="5774"/>
                  <a:pt x="21658" y="5774"/>
                </a:cubicBezTo>
                <a:lnTo>
                  <a:pt x="21658" y="5798"/>
                </a:lnTo>
                <a:lnTo>
                  <a:pt x="22180" y="5798"/>
                </a:lnTo>
                <a:lnTo>
                  <a:pt x="22225" y="5616"/>
                </a:lnTo>
                <a:lnTo>
                  <a:pt x="22189" y="5616"/>
                </a:lnTo>
                <a:close/>
                <a:moveTo>
                  <a:pt x="22934" y="5778"/>
                </a:moveTo>
                <a:lnTo>
                  <a:pt x="22934" y="5798"/>
                </a:lnTo>
                <a:lnTo>
                  <a:pt x="22780" y="5798"/>
                </a:lnTo>
                <a:lnTo>
                  <a:pt x="22549" y="5470"/>
                </a:lnTo>
                <a:cubicBezTo>
                  <a:pt x="22533" y="5470"/>
                  <a:pt x="22513" y="5470"/>
                  <a:pt x="22496" y="5470"/>
                </a:cubicBezTo>
                <a:lnTo>
                  <a:pt x="22496" y="5677"/>
                </a:lnTo>
                <a:cubicBezTo>
                  <a:pt x="22496" y="5741"/>
                  <a:pt x="22525" y="5770"/>
                  <a:pt x="22586" y="5770"/>
                </a:cubicBezTo>
                <a:lnTo>
                  <a:pt x="22586" y="5794"/>
                </a:lnTo>
                <a:lnTo>
                  <a:pt x="22306" y="5794"/>
                </a:lnTo>
                <a:lnTo>
                  <a:pt x="22306" y="5770"/>
                </a:lnTo>
                <a:cubicBezTo>
                  <a:pt x="22367" y="5770"/>
                  <a:pt x="22391" y="5741"/>
                  <a:pt x="22391" y="5677"/>
                </a:cubicBezTo>
                <a:lnTo>
                  <a:pt x="22391" y="5203"/>
                </a:lnTo>
                <a:cubicBezTo>
                  <a:pt x="22391" y="5138"/>
                  <a:pt x="22363" y="5110"/>
                  <a:pt x="22306" y="5110"/>
                </a:cubicBezTo>
                <a:lnTo>
                  <a:pt x="22306" y="5089"/>
                </a:lnTo>
                <a:cubicBezTo>
                  <a:pt x="22306" y="5089"/>
                  <a:pt x="22569" y="5089"/>
                  <a:pt x="22590" y="5089"/>
                </a:cubicBezTo>
                <a:cubicBezTo>
                  <a:pt x="22739" y="5089"/>
                  <a:pt x="22825" y="5162"/>
                  <a:pt x="22825" y="5276"/>
                </a:cubicBezTo>
                <a:cubicBezTo>
                  <a:pt x="22825" y="5369"/>
                  <a:pt x="22780" y="5434"/>
                  <a:pt x="22654" y="5458"/>
                </a:cubicBezTo>
                <a:cubicBezTo>
                  <a:pt x="22691" y="5507"/>
                  <a:pt x="22845" y="5721"/>
                  <a:pt x="22861" y="5741"/>
                </a:cubicBezTo>
                <a:cubicBezTo>
                  <a:pt x="22877" y="5762"/>
                  <a:pt x="22906" y="5778"/>
                  <a:pt x="22934" y="5778"/>
                </a:cubicBezTo>
                <a:close/>
                <a:moveTo>
                  <a:pt x="22521" y="5430"/>
                </a:moveTo>
                <a:cubicBezTo>
                  <a:pt x="22642" y="5430"/>
                  <a:pt x="22723" y="5385"/>
                  <a:pt x="22723" y="5276"/>
                </a:cubicBezTo>
                <a:cubicBezTo>
                  <a:pt x="22723" y="5187"/>
                  <a:pt x="22679" y="5130"/>
                  <a:pt x="22561" y="5130"/>
                </a:cubicBezTo>
                <a:cubicBezTo>
                  <a:pt x="22509" y="5130"/>
                  <a:pt x="22496" y="5142"/>
                  <a:pt x="22496" y="5191"/>
                </a:cubicBezTo>
                <a:lnTo>
                  <a:pt x="22496" y="5430"/>
                </a:lnTo>
                <a:cubicBezTo>
                  <a:pt x="22500" y="5430"/>
                  <a:pt x="22509" y="5430"/>
                  <a:pt x="22521" y="5430"/>
                </a:cubicBezTo>
                <a:close/>
                <a:moveTo>
                  <a:pt x="20690" y="5207"/>
                </a:moveTo>
                <a:cubicBezTo>
                  <a:pt x="20690" y="5142"/>
                  <a:pt x="20722" y="5114"/>
                  <a:pt x="20783" y="5114"/>
                </a:cubicBezTo>
                <a:lnTo>
                  <a:pt x="20783" y="5089"/>
                </a:lnTo>
                <a:lnTo>
                  <a:pt x="20499" y="5089"/>
                </a:lnTo>
                <a:lnTo>
                  <a:pt x="20499" y="5114"/>
                </a:lnTo>
                <a:cubicBezTo>
                  <a:pt x="20560" y="5114"/>
                  <a:pt x="20593" y="5142"/>
                  <a:pt x="20593" y="5207"/>
                </a:cubicBezTo>
                <a:lnTo>
                  <a:pt x="20593" y="5681"/>
                </a:lnTo>
                <a:cubicBezTo>
                  <a:pt x="20593" y="5745"/>
                  <a:pt x="20560" y="5774"/>
                  <a:pt x="20499" y="5774"/>
                </a:cubicBezTo>
                <a:lnTo>
                  <a:pt x="20499" y="5798"/>
                </a:lnTo>
                <a:lnTo>
                  <a:pt x="20783" y="5798"/>
                </a:lnTo>
                <a:lnTo>
                  <a:pt x="20783" y="5774"/>
                </a:lnTo>
                <a:cubicBezTo>
                  <a:pt x="20722" y="5774"/>
                  <a:pt x="20690" y="5745"/>
                  <a:pt x="20690" y="5681"/>
                </a:cubicBezTo>
                <a:lnTo>
                  <a:pt x="20690" y="5207"/>
                </a:lnTo>
                <a:close/>
                <a:moveTo>
                  <a:pt x="21156" y="5118"/>
                </a:moveTo>
                <a:lnTo>
                  <a:pt x="21156" y="5089"/>
                </a:lnTo>
                <a:lnTo>
                  <a:pt x="20896" y="5089"/>
                </a:lnTo>
                <a:lnTo>
                  <a:pt x="20896" y="5114"/>
                </a:lnTo>
                <a:cubicBezTo>
                  <a:pt x="20929" y="5114"/>
                  <a:pt x="20961" y="5134"/>
                  <a:pt x="20981" y="5187"/>
                </a:cubicBezTo>
                <a:cubicBezTo>
                  <a:pt x="21006" y="5239"/>
                  <a:pt x="21237" y="5806"/>
                  <a:pt x="21237" y="5806"/>
                </a:cubicBezTo>
                <a:lnTo>
                  <a:pt x="21253" y="5806"/>
                </a:lnTo>
                <a:cubicBezTo>
                  <a:pt x="21253" y="5806"/>
                  <a:pt x="21455" y="5235"/>
                  <a:pt x="21476" y="5187"/>
                </a:cubicBezTo>
                <a:cubicBezTo>
                  <a:pt x="21492" y="5138"/>
                  <a:pt x="21524" y="5114"/>
                  <a:pt x="21553" y="5114"/>
                </a:cubicBezTo>
                <a:lnTo>
                  <a:pt x="21553" y="5089"/>
                </a:lnTo>
                <a:lnTo>
                  <a:pt x="21354" y="5089"/>
                </a:lnTo>
                <a:lnTo>
                  <a:pt x="21354" y="5114"/>
                </a:lnTo>
                <a:cubicBezTo>
                  <a:pt x="21399" y="5114"/>
                  <a:pt x="21423" y="5138"/>
                  <a:pt x="21423" y="5170"/>
                </a:cubicBezTo>
                <a:cubicBezTo>
                  <a:pt x="21423" y="5179"/>
                  <a:pt x="21419" y="5191"/>
                  <a:pt x="21419" y="5199"/>
                </a:cubicBezTo>
                <a:cubicBezTo>
                  <a:pt x="21415" y="5211"/>
                  <a:pt x="21269" y="5616"/>
                  <a:pt x="21269" y="5616"/>
                </a:cubicBezTo>
                <a:cubicBezTo>
                  <a:pt x="21269" y="5616"/>
                  <a:pt x="21099" y="5207"/>
                  <a:pt x="21091" y="5191"/>
                </a:cubicBezTo>
                <a:cubicBezTo>
                  <a:pt x="21087" y="5183"/>
                  <a:pt x="21087" y="5170"/>
                  <a:pt x="21087" y="5158"/>
                </a:cubicBezTo>
                <a:cubicBezTo>
                  <a:pt x="21087" y="5134"/>
                  <a:pt x="21111" y="5118"/>
                  <a:pt x="21156" y="5118"/>
                </a:cubicBezTo>
                <a:close/>
                <a:moveTo>
                  <a:pt x="18778" y="4887"/>
                </a:moveTo>
                <a:cubicBezTo>
                  <a:pt x="18855" y="4887"/>
                  <a:pt x="18895" y="4928"/>
                  <a:pt x="18895" y="5037"/>
                </a:cubicBezTo>
                <a:cubicBezTo>
                  <a:pt x="18895" y="5147"/>
                  <a:pt x="18895" y="5292"/>
                  <a:pt x="18895" y="5474"/>
                </a:cubicBezTo>
                <a:cubicBezTo>
                  <a:pt x="18895" y="5697"/>
                  <a:pt x="19017" y="5814"/>
                  <a:pt x="19227" y="5814"/>
                </a:cubicBezTo>
                <a:cubicBezTo>
                  <a:pt x="19410" y="5814"/>
                  <a:pt x="19547" y="5705"/>
                  <a:pt x="19547" y="5490"/>
                </a:cubicBezTo>
                <a:cubicBezTo>
                  <a:pt x="19547" y="5292"/>
                  <a:pt x="19547" y="5085"/>
                  <a:pt x="19547" y="5012"/>
                </a:cubicBezTo>
                <a:cubicBezTo>
                  <a:pt x="19547" y="4940"/>
                  <a:pt x="19568" y="4891"/>
                  <a:pt x="19657" y="4891"/>
                </a:cubicBezTo>
                <a:lnTo>
                  <a:pt x="19657" y="4867"/>
                </a:lnTo>
                <a:lnTo>
                  <a:pt x="19377" y="4867"/>
                </a:lnTo>
                <a:lnTo>
                  <a:pt x="19377" y="4891"/>
                </a:lnTo>
                <a:cubicBezTo>
                  <a:pt x="19458" y="4891"/>
                  <a:pt x="19491" y="4927"/>
                  <a:pt x="19491" y="5021"/>
                </a:cubicBezTo>
                <a:cubicBezTo>
                  <a:pt x="19495" y="5118"/>
                  <a:pt x="19499" y="5366"/>
                  <a:pt x="19499" y="5515"/>
                </a:cubicBezTo>
                <a:cubicBezTo>
                  <a:pt x="19499" y="5665"/>
                  <a:pt x="19394" y="5758"/>
                  <a:pt x="19248" y="5758"/>
                </a:cubicBezTo>
                <a:cubicBezTo>
                  <a:pt x="19110" y="5758"/>
                  <a:pt x="18997" y="5677"/>
                  <a:pt x="18997" y="5502"/>
                </a:cubicBezTo>
                <a:cubicBezTo>
                  <a:pt x="18997" y="5328"/>
                  <a:pt x="18997" y="5089"/>
                  <a:pt x="18997" y="5012"/>
                </a:cubicBezTo>
                <a:cubicBezTo>
                  <a:pt x="18997" y="4940"/>
                  <a:pt x="19025" y="4891"/>
                  <a:pt x="19106" y="4891"/>
                </a:cubicBezTo>
                <a:lnTo>
                  <a:pt x="19106" y="4867"/>
                </a:lnTo>
                <a:lnTo>
                  <a:pt x="18774" y="4867"/>
                </a:lnTo>
                <a:lnTo>
                  <a:pt x="18774" y="4887"/>
                </a:lnTo>
                <a:lnTo>
                  <a:pt x="18778" y="4887"/>
                </a:lnTo>
                <a:close/>
                <a:moveTo>
                  <a:pt x="20123" y="5089"/>
                </a:moveTo>
                <a:lnTo>
                  <a:pt x="20123" y="5114"/>
                </a:lnTo>
                <a:cubicBezTo>
                  <a:pt x="20179" y="5114"/>
                  <a:pt x="20212" y="5154"/>
                  <a:pt x="20212" y="5219"/>
                </a:cubicBezTo>
                <a:cubicBezTo>
                  <a:pt x="20212" y="5264"/>
                  <a:pt x="20212" y="5466"/>
                  <a:pt x="20212" y="5592"/>
                </a:cubicBezTo>
                <a:lnTo>
                  <a:pt x="19843" y="5085"/>
                </a:lnTo>
                <a:lnTo>
                  <a:pt x="19681" y="5085"/>
                </a:lnTo>
                <a:lnTo>
                  <a:pt x="19681" y="5110"/>
                </a:lnTo>
                <a:cubicBezTo>
                  <a:pt x="19714" y="5110"/>
                  <a:pt x="19738" y="5126"/>
                  <a:pt x="19750" y="5142"/>
                </a:cubicBezTo>
                <a:cubicBezTo>
                  <a:pt x="19750" y="5142"/>
                  <a:pt x="19758" y="5154"/>
                  <a:pt x="19770" y="5170"/>
                </a:cubicBezTo>
                <a:cubicBezTo>
                  <a:pt x="19770" y="5247"/>
                  <a:pt x="19770" y="5583"/>
                  <a:pt x="19770" y="5644"/>
                </a:cubicBezTo>
                <a:cubicBezTo>
                  <a:pt x="19770" y="5725"/>
                  <a:pt x="19742" y="5766"/>
                  <a:pt x="19677" y="5766"/>
                </a:cubicBezTo>
                <a:lnTo>
                  <a:pt x="19677" y="5790"/>
                </a:lnTo>
                <a:lnTo>
                  <a:pt x="19904" y="5790"/>
                </a:lnTo>
                <a:lnTo>
                  <a:pt x="19904" y="5766"/>
                </a:lnTo>
                <a:cubicBezTo>
                  <a:pt x="19847" y="5766"/>
                  <a:pt x="19815" y="5729"/>
                  <a:pt x="19815" y="5664"/>
                </a:cubicBezTo>
                <a:cubicBezTo>
                  <a:pt x="19815" y="5612"/>
                  <a:pt x="19815" y="5332"/>
                  <a:pt x="19815" y="5231"/>
                </a:cubicBezTo>
                <a:cubicBezTo>
                  <a:pt x="19948" y="5413"/>
                  <a:pt x="20236" y="5802"/>
                  <a:pt x="20236" y="5802"/>
                </a:cubicBezTo>
                <a:lnTo>
                  <a:pt x="20252" y="5802"/>
                </a:lnTo>
                <a:cubicBezTo>
                  <a:pt x="20252" y="5802"/>
                  <a:pt x="20252" y="5304"/>
                  <a:pt x="20252" y="5231"/>
                </a:cubicBezTo>
                <a:cubicBezTo>
                  <a:pt x="20252" y="5142"/>
                  <a:pt x="20289" y="5110"/>
                  <a:pt x="20345" y="5110"/>
                </a:cubicBezTo>
                <a:lnTo>
                  <a:pt x="20345" y="5089"/>
                </a:lnTo>
                <a:lnTo>
                  <a:pt x="20123" y="5089"/>
                </a:lnTo>
                <a:close/>
                <a:moveTo>
                  <a:pt x="85" y="5814"/>
                </a:moveTo>
                <a:lnTo>
                  <a:pt x="81" y="5073"/>
                </a:lnTo>
                <a:lnTo>
                  <a:pt x="0" y="5077"/>
                </a:lnTo>
                <a:lnTo>
                  <a:pt x="4" y="5814"/>
                </a:lnTo>
                <a:lnTo>
                  <a:pt x="85" y="5814"/>
                </a:lnTo>
                <a:close/>
                <a:moveTo>
                  <a:pt x="789" y="5814"/>
                </a:moveTo>
                <a:lnTo>
                  <a:pt x="785" y="5073"/>
                </a:lnTo>
                <a:lnTo>
                  <a:pt x="704" y="5077"/>
                </a:lnTo>
                <a:lnTo>
                  <a:pt x="704" y="5652"/>
                </a:lnTo>
                <a:lnTo>
                  <a:pt x="320" y="5073"/>
                </a:lnTo>
                <a:lnTo>
                  <a:pt x="243" y="5077"/>
                </a:lnTo>
                <a:lnTo>
                  <a:pt x="247" y="5814"/>
                </a:lnTo>
                <a:lnTo>
                  <a:pt x="328" y="5810"/>
                </a:lnTo>
                <a:lnTo>
                  <a:pt x="328" y="5231"/>
                </a:lnTo>
                <a:lnTo>
                  <a:pt x="712" y="5810"/>
                </a:lnTo>
                <a:lnTo>
                  <a:pt x="789" y="5810"/>
                </a:lnTo>
                <a:lnTo>
                  <a:pt x="789" y="5814"/>
                </a:lnTo>
                <a:close/>
                <a:moveTo>
                  <a:pt x="1393" y="5608"/>
                </a:moveTo>
                <a:cubicBezTo>
                  <a:pt x="1393" y="5547"/>
                  <a:pt x="1373" y="5494"/>
                  <a:pt x="1328" y="5458"/>
                </a:cubicBezTo>
                <a:cubicBezTo>
                  <a:pt x="1296" y="5430"/>
                  <a:pt x="1259" y="5417"/>
                  <a:pt x="1190" y="5405"/>
                </a:cubicBezTo>
                <a:lnTo>
                  <a:pt x="1109" y="5393"/>
                </a:lnTo>
                <a:cubicBezTo>
                  <a:pt x="1069" y="5385"/>
                  <a:pt x="1032" y="5374"/>
                  <a:pt x="1012" y="5353"/>
                </a:cubicBezTo>
                <a:cubicBezTo>
                  <a:pt x="992" y="5333"/>
                  <a:pt x="980" y="5308"/>
                  <a:pt x="980" y="5272"/>
                </a:cubicBezTo>
                <a:cubicBezTo>
                  <a:pt x="980" y="5191"/>
                  <a:pt x="1037" y="5138"/>
                  <a:pt x="1130" y="5138"/>
                </a:cubicBezTo>
                <a:cubicBezTo>
                  <a:pt x="1203" y="5138"/>
                  <a:pt x="1251" y="5154"/>
                  <a:pt x="1304" y="5199"/>
                </a:cubicBezTo>
                <a:lnTo>
                  <a:pt x="1352" y="5142"/>
                </a:lnTo>
                <a:cubicBezTo>
                  <a:pt x="1288" y="5085"/>
                  <a:pt x="1223" y="5061"/>
                  <a:pt x="1130" y="5061"/>
                </a:cubicBezTo>
                <a:cubicBezTo>
                  <a:pt x="984" y="5061"/>
                  <a:pt x="891" y="5142"/>
                  <a:pt x="891" y="5272"/>
                </a:cubicBezTo>
                <a:cubicBezTo>
                  <a:pt x="891" y="5332"/>
                  <a:pt x="911" y="5377"/>
                  <a:pt x="947" y="5413"/>
                </a:cubicBezTo>
                <a:cubicBezTo>
                  <a:pt x="980" y="5442"/>
                  <a:pt x="1024" y="5462"/>
                  <a:pt x="1085" y="5470"/>
                </a:cubicBezTo>
                <a:lnTo>
                  <a:pt x="1170" y="5482"/>
                </a:lnTo>
                <a:cubicBezTo>
                  <a:pt x="1223" y="5490"/>
                  <a:pt x="1243" y="5498"/>
                  <a:pt x="1263" y="5515"/>
                </a:cubicBezTo>
                <a:cubicBezTo>
                  <a:pt x="1284" y="5535"/>
                  <a:pt x="1296" y="5563"/>
                  <a:pt x="1296" y="5604"/>
                </a:cubicBezTo>
                <a:cubicBezTo>
                  <a:pt x="1296" y="5689"/>
                  <a:pt x="1231" y="5737"/>
                  <a:pt x="1126" y="5737"/>
                </a:cubicBezTo>
                <a:cubicBezTo>
                  <a:pt x="1041" y="5737"/>
                  <a:pt x="984" y="5717"/>
                  <a:pt x="923" y="5656"/>
                </a:cubicBezTo>
                <a:lnTo>
                  <a:pt x="870" y="5713"/>
                </a:lnTo>
                <a:cubicBezTo>
                  <a:pt x="939" y="5782"/>
                  <a:pt x="1012" y="5810"/>
                  <a:pt x="1126" y="5810"/>
                </a:cubicBezTo>
                <a:cubicBezTo>
                  <a:pt x="1292" y="5818"/>
                  <a:pt x="1393" y="5737"/>
                  <a:pt x="1393" y="5608"/>
                </a:cubicBezTo>
                <a:close/>
                <a:moveTo>
                  <a:pt x="1717" y="5814"/>
                </a:moveTo>
                <a:lnTo>
                  <a:pt x="1713" y="5150"/>
                </a:lnTo>
                <a:lnTo>
                  <a:pt x="1928" y="5146"/>
                </a:lnTo>
                <a:lnTo>
                  <a:pt x="1924" y="5073"/>
                </a:lnTo>
                <a:lnTo>
                  <a:pt x="1417" y="5077"/>
                </a:lnTo>
                <a:lnTo>
                  <a:pt x="1421" y="5150"/>
                </a:lnTo>
                <a:lnTo>
                  <a:pt x="1632" y="5146"/>
                </a:lnTo>
                <a:lnTo>
                  <a:pt x="1636" y="5814"/>
                </a:lnTo>
                <a:lnTo>
                  <a:pt x="1717" y="5814"/>
                </a:lnTo>
                <a:close/>
                <a:moveTo>
                  <a:pt x="2122" y="5814"/>
                </a:moveTo>
                <a:lnTo>
                  <a:pt x="2118" y="5073"/>
                </a:lnTo>
                <a:lnTo>
                  <a:pt x="2037" y="5077"/>
                </a:lnTo>
                <a:lnTo>
                  <a:pt x="2041" y="5814"/>
                </a:lnTo>
                <a:lnTo>
                  <a:pt x="2122" y="5814"/>
                </a:lnTo>
                <a:close/>
                <a:moveTo>
                  <a:pt x="2523" y="5814"/>
                </a:moveTo>
                <a:lnTo>
                  <a:pt x="2519" y="5150"/>
                </a:lnTo>
                <a:lnTo>
                  <a:pt x="2734" y="5146"/>
                </a:lnTo>
                <a:lnTo>
                  <a:pt x="2730" y="5073"/>
                </a:lnTo>
                <a:lnTo>
                  <a:pt x="2223" y="5077"/>
                </a:lnTo>
                <a:lnTo>
                  <a:pt x="2227" y="5150"/>
                </a:lnTo>
                <a:lnTo>
                  <a:pt x="2438" y="5146"/>
                </a:lnTo>
                <a:lnTo>
                  <a:pt x="2442" y="5814"/>
                </a:lnTo>
                <a:lnTo>
                  <a:pt x="2523" y="5814"/>
                </a:lnTo>
                <a:close/>
                <a:moveTo>
                  <a:pt x="3325" y="5567"/>
                </a:moveTo>
                <a:lnTo>
                  <a:pt x="3321" y="5073"/>
                </a:lnTo>
                <a:lnTo>
                  <a:pt x="3240" y="5077"/>
                </a:lnTo>
                <a:lnTo>
                  <a:pt x="3240" y="5563"/>
                </a:lnTo>
                <a:cubicBezTo>
                  <a:pt x="3240" y="5673"/>
                  <a:pt x="3171" y="5745"/>
                  <a:pt x="3066" y="5745"/>
                </a:cubicBezTo>
                <a:cubicBezTo>
                  <a:pt x="2961" y="5745"/>
                  <a:pt x="2892" y="5673"/>
                  <a:pt x="2892" y="5563"/>
                </a:cubicBezTo>
                <a:lnTo>
                  <a:pt x="2888" y="5073"/>
                </a:lnTo>
                <a:lnTo>
                  <a:pt x="2807" y="5077"/>
                </a:lnTo>
                <a:lnTo>
                  <a:pt x="2807" y="5567"/>
                </a:lnTo>
                <a:cubicBezTo>
                  <a:pt x="2807" y="5717"/>
                  <a:pt x="2912" y="5818"/>
                  <a:pt x="3066" y="5818"/>
                </a:cubicBezTo>
                <a:cubicBezTo>
                  <a:pt x="3216" y="5818"/>
                  <a:pt x="3325" y="5713"/>
                  <a:pt x="3325" y="5567"/>
                </a:cubicBezTo>
                <a:close/>
                <a:moveTo>
                  <a:pt x="3690" y="5814"/>
                </a:moveTo>
                <a:lnTo>
                  <a:pt x="3686" y="5150"/>
                </a:lnTo>
                <a:lnTo>
                  <a:pt x="3900" y="5146"/>
                </a:lnTo>
                <a:lnTo>
                  <a:pt x="3896" y="5073"/>
                </a:lnTo>
                <a:lnTo>
                  <a:pt x="3390" y="5077"/>
                </a:lnTo>
                <a:lnTo>
                  <a:pt x="3394" y="5150"/>
                </a:lnTo>
                <a:lnTo>
                  <a:pt x="3605" y="5146"/>
                </a:lnTo>
                <a:lnTo>
                  <a:pt x="3609" y="5814"/>
                </a:lnTo>
                <a:lnTo>
                  <a:pt x="3690" y="5814"/>
                </a:lnTo>
                <a:close/>
                <a:moveTo>
                  <a:pt x="4472" y="5814"/>
                </a:moveTo>
                <a:lnTo>
                  <a:pt x="4468" y="5737"/>
                </a:lnTo>
                <a:lnTo>
                  <a:pt x="4095" y="5741"/>
                </a:lnTo>
                <a:lnTo>
                  <a:pt x="4091" y="5478"/>
                </a:lnTo>
                <a:lnTo>
                  <a:pt x="4415" y="5474"/>
                </a:lnTo>
                <a:lnTo>
                  <a:pt x="4411" y="5401"/>
                </a:lnTo>
                <a:lnTo>
                  <a:pt x="4091" y="5405"/>
                </a:lnTo>
                <a:lnTo>
                  <a:pt x="4087" y="5150"/>
                </a:lnTo>
                <a:lnTo>
                  <a:pt x="4468" y="5146"/>
                </a:lnTo>
                <a:lnTo>
                  <a:pt x="4463" y="5073"/>
                </a:lnTo>
                <a:lnTo>
                  <a:pt x="4006" y="5077"/>
                </a:lnTo>
                <a:lnTo>
                  <a:pt x="4010" y="5814"/>
                </a:lnTo>
                <a:lnTo>
                  <a:pt x="4472" y="5814"/>
                </a:lnTo>
                <a:close/>
                <a:moveTo>
                  <a:pt x="5120" y="5644"/>
                </a:moveTo>
                <a:cubicBezTo>
                  <a:pt x="5168" y="5604"/>
                  <a:pt x="5197" y="5539"/>
                  <a:pt x="5213" y="5442"/>
                </a:cubicBezTo>
                <a:cubicBezTo>
                  <a:pt x="5217" y="5426"/>
                  <a:pt x="5221" y="5385"/>
                  <a:pt x="5221" y="5353"/>
                </a:cubicBezTo>
                <a:cubicBezTo>
                  <a:pt x="5221" y="5191"/>
                  <a:pt x="5083" y="5183"/>
                  <a:pt x="5055" y="5183"/>
                </a:cubicBezTo>
                <a:cubicBezTo>
                  <a:pt x="4998" y="5183"/>
                  <a:pt x="4950" y="5203"/>
                  <a:pt x="4909" y="5235"/>
                </a:cubicBezTo>
                <a:cubicBezTo>
                  <a:pt x="4864" y="5276"/>
                  <a:pt x="4832" y="5341"/>
                  <a:pt x="4816" y="5438"/>
                </a:cubicBezTo>
                <a:cubicBezTo>
                  <a:pt x="4812" y="5454"/>
                  <a:pt x="4808" y="5494"/>
                  <a:pt x="4808" y="5527"/>
                </a:cubicBezTo>
                <a:cubicBezTo>
                  <a:pt x="4808" y="5652"/>
                  <a:pt x="4897" y="5697"/>
                  <a:pt x="4974" y="5697"/>
                </a:cubicBezTo>
                <a:cubicBezTo>
                  <a:pt x="5031" y="5701"/>
                  <a:pt x="5079" y="5681"/>
                  <a:pt x="5120" y="5644"/>
                </a:cubicBezTo>
                <a:close/>
                <a:moveTo>
                  <a:pt x="5148" y="5357"/>
                </a:moveTo>
                <a:cubicBezTo>
                  <a:pt x="5148" y="5377"/>
                  <a:pt x="5144" y="5405"/>
                  <a:pt x="5136" y="5442"/>
                </a:cubicBezTo>
                <a:cubicBezTo>
                  <a:pt x="5120" y="5519"/>
                  <a:pt x="5103" y="5563"/>
                  <a:pt x="5071" y="5596"/>
                </a:cubicBezTo>
                <a:cubicBezTo>
                  <a:pt x="5047" y="5620"/>
                  <a:pt x="5014" y="5632"/>
                  <a:pt x="4982" y="5632"/>
                </a:cubicBezTo>
                <a:cubicBezTo>
                  <a:pt x="4962" y="5632"/>
                  <a:pt x="4889" y="5624"/>
                  <a:pt x="4889" y="5531"/>
                </a:cubicBezTo>
                <a:cubicBezTo>
                  <a:pt x="4889" y="5511"/>
                  <a:pt x="4893" y="5478"/>
                  <a:pt x="4901" y="5442"/>
                </a:cubicBezTo>
                <a:cubicBezTo>
                  <a:pt x="4917" y="5365"/>
                  <a:pt x="4933" y="5320"/>
                  <a:pt x="4966" y="5288"/>
                </a:cubicBezTo>
                <a:cubicBezTo>
                  <a:pt x="4990" y="5264"/>
                  <a:pt x="5022" y="5251"/>
                  <a:pt x="5055" y="5251"/>
                </a:cubicBezTo>
                <a:cubicBezTo>
                  <a:pt x="5075" y="5251"/>
                  <a:pt x="5148" y="5260"/>
                  <a:pt x="5148" y="5357"/>
                </a:cubicBezTo>
                <a:close/>
                <a:moveTo>
                  <a:pt x="5634" y="5693"/>
                </a:moveTo>
                <a:lnTo>
                  <a:pt x="5699" y="5377"/>
                </a:lnTo>
                <a:cubicBezTo>
                  <a:pt x="5703" y="5361"/>
                  <a:pt x="5703" y="5345"/>
                  <a:pt x="5703" y="5328"/>
                </a:cubicBezTo>
                <a:cubicBezTo>
                  <a:pt x="5703" y="5243"/>
                  <a:pt x="5646" y="5183"/>
                  <a:pt x="5561" y="5183"/>
                </a:cubicBezTo>
                <a:cubicBezTo>
                  <a:pt x="5500" y="5183"/>
                  <a:pt x="5456" y="5203"/>
                  <a:pt x="5419" y="5239"/>
                </a:cubicBezTo>
                <a:lnTo>
                  <a:pt x="5428" y="5191"/>
                </a:lnTo>
                <a:lnTo>
                  <a:pt x="5355" y="5195"/>
                </a:lnTo>
                <a:lnTo>
                  <a:pt x="5257" y="5697"/>
                </a:lnTo>
                <a:lnTo>
                  <a:pt x="5330" y="5693"/>
                </a:lnTo>
                <a:lnTo>
                  <a:pt x="5391" y="5389"/>
                </a:lnTo>
                <a:cubicBezTo>
                  <a:pt x="5415" y="5264"/>
                  <a:pt x="5517" y="5255"/>
                  <a:pt x="5537" y="5255"/>
                </a:cubicBezTo>
                <a:cubicBezTo>
                  <a:pt x="5590" y="5255"/>
                  <a:pt x="5622" y="5288"/>
                  <a:pt x="5622" y="5341"/>
                </a:cubicBezTo>
                <a:cubicBezTo>
                  <a:pt x="5622" y="5353"/>
                  <a:pt x="5622" y="5369"/>
                  <a:pt x="5618" y="5385"/>
                </a:cubicBezTo>
                <a:lnTo>
                  <a:pt x="5561" y="5697"/>
                </a:lnTo>
                <a:lnTo>
                  <a:pt x="5634" y="5697"/>
                </a:lnTo>
                <a:lnTo>
                  <a:pt x="5634" y="5693"/>
                </a:lnTo>
                <a:close/>
                <a:moveTo>
                  <a:pt x="6542" y="5592"/>
                </a:moveTo>
                <a:lnTo>
                  <a:pt x="6460" y="5596"/>
                </a:lnTo>
                <a:cubicBezTo>
                  <a:pt x="6440" y="5689"/>
                  <a:pt x="6375" y="5741"/>
                  <a:pt x="6286" y="5741"/>
                </a:cubicBezTo>
                <a:cubicBezTo>
                  <a:pt x="6238" y="5741"/>
                  <a:pt x="6193" y="5721"/>
                  <a:pt x="6161" y="5693"/>
                </a:cubicBezTo>
                <a:cubicBezTo>
                  <a:pt x="6116" y="5648"/>
                  <a:pt x="6112" y="5600"/>
                  <a:pt x="6112" y="5442"/>
                </a:cubicBezTo>
                <a:cubicBezTo>
                  <a:pt x="6112" y="5284"/>
                  <a:pt x="6116" y="5239"/>
                  <a:pt x="6161" y="5191"/>
                </a:cubicBezTo>
                <a:cubicBezTo>
                  <a:pt x="6193" y="5158"/>
                  <a:pt x="6238" y="5142"/>
                  <a:pt x="6286" y="5142"/>
                </a:cubicBezTo>
                <a:cubicBezTo>
                  <a:pt x="6371" y="5142"/>
                  <a:pt x="6436" y="5195"/>
                  <a:pt x="6460" y="5292"/>
                </a:cubicBezTo>
                <a:lnTo>
                  <a:pt x="6546" y="5288"/>
                </a:lnTo>
                <a:cubicBezTo>
                  <a:pt x="6521" y="5150"/>
                  <a:pt x="6424" y="5065"/>
                  <a:pt x="6286" y="5065"/>
                </a:cubicBezTo>
                <a:cubicBezTo>
                  <a:pt x="6213" y="5065"/>
                  <a:pt x="6145" y="5093"/>
                  <a:pt x="6096" y="5142"/>
                </a:cubicBezTo>
                <a:cubicBezTo>
                  <a:pt x="6027" y="5211"/>
                  <a:pt x="6027" y="5284"/>
                  <a:pt x="6027" y="5442"/>
                </a:cubicBezTo>
                <a:cubicBezTo>
                  <a:pt x="6027" y="5600"/>
                  <a:pt x="6027" y="5673"/>
                  <a:pt x="6096" y="5741"/>
                </a:cubicBezTo>
                <a:cubicBezTo>
                  <a:pt x="6145" y="5790"/>
                  <a:pt x="6213" y="5818"/>
                  <a:pt x="6286" y="5818"/>
                </a:cubicBezTo>
                <a:cubicBezTo>
                  <a:pt x="6420" y="5818"/>
                  <a:pt x="6521" y="5733"/>
                  <a:pt x="6542" y="5592"/>
                </a:cubicBezTo>
                <a:close/>
                <a:moveTo>
                  <a:pt x="7109" y="5741"/>
                </a:moveTo>
                <a:cubicBezTo>
                  <a:pt x="7177" y="5673"/>
                  <a:pt x="7177" y="5600"/>
                  <a:pt x="7177" y="5442"/>
                </a:cubicBezTo>
                <a:cubicBezTo>
                  <a:pt x="7177" y="5284"/>
                  <a:pt x="7177" y="5211"/>
                  <a:pt x="7109" y="5142"/>
                </a:cubicBezTo>
                <a:cubicBezTo>
                  <a:pt x="7060" y="5093"/>
                  <a:pt x="6991" y="5065"/>
                  <a:pt x="6918" y="5065"/>
                </a:cubicBezTo>
                <a:cubicBezTo>
                  <a:pt x="6845" y="5065"/>
                  <a:pt x="6780" y="5093"/>
                  <a:pt x="6728" y="5142"/>
                </a:cubicBezTo>
                <a:cubicBezTo>
                  <a:pt x="6659" y="5211"/>
                  <a:pt x="6659" y="5284"/>
                  <a:pt x="6659" y="5442"/>
                </a:cubicBezTo>
                <a:cubicBezTo>
                  <a:pt x="6659" y="5600"/>
                  <a:pt x="6659" y="5673"/>
                  <a:pt x="6728" y="5741"/>
                </a:cubicBezTo>
                <a:cubicBezTo>
                  <a:pt x="6776" y="5790"/>
                  <a:pt x="6845" y="5818"/>
                  <a:pt x="6918" y="5818"/>
                </a:cubicBezTo>
                <a:cubicBezTo>
                  <a:pt x="6991" y="5818"/>
                  <a:pt x="7056" y="5794"/>
                  <a:pt x="7109" y="5741"/>
                </a:cubicBezTo>
                <a:close/>
                <a:moveTo>
                  <a:pt x="7040" y="5195"/>
                </a:moveTo>
                <a:cubicBezTo>
                  <a:pt x="7084" y="5239"/>
                  <a:pt x="7088" y="5288"/>
                  <a:pt x="7088" y="5442"/>
                </a:cubicBezTo>
                <a:cubicBezTo>
                  <a:pt x="7088" y="5600"/>
                  <a:pt x="7084" y="5644"/>
                  <a:pt x="7036" y="5689"/>
                </a:cubicBezTo>
                <a:cubicBezTo>
                  <a:pt x="7003" y="5721"/>
                  <a:pt x="6958" y="5741"/>
                  <a:pt x="6910" y="5741"/>
                </a:cubicBezTo>
                <a:cubicBezTo>
                  <a:pt x="6861" y="5741"/>
                  <a:pt x="6817" y="5721"/>
                  <a:pt x="6785" y="5689"/>
                </a:cubicBezTo>
                <a:cubicBezTo>
                  <a:pt x="6740" y="5644"/>
                  <a:pt x="6736" y="5596"/>
                  <a:pt x="6736" y="5442"/>
                </a:cubicBezTo>
                <a:cubicBezTo>
                  <a:pt x="6736" y="5284"/>
                  <a:pt x="6740" y="5239"/>
                  <a:pt x="6789" y="5195"/>
                </a:cubicBezTo>
                <a:cubicBezTo>
                  <a:pt x="6821" y="5162"/>
                  <a:pt x="6866" y="5142"/>
                  <a:pt x="6914" y="5142"/>
                </a:cubicBezTo>
                <a:cubicBezTo>
                  <a:pt x="6963" y="5142"/>
                  <a:pt x="7011" y="5162"/>
                  <a:pt x="7040" y="5195"/>
                </a:cubicBezTo>
                <a:close/>
                <a:moveTo>
                  <a:pt x="7939" y="5814"/>
                </a:moveTo>
                <a:lnTo>
                  <a:pt x="7935" y="5073"/>
                </a:lnTo>
                <a:lnTo>
                  <a:pt x="7854" y="5073"/>
                </a:lnTo>
                <a:lnTo>
                  <a:pt x="7623" y="5588"/>
                </a:lnTo>
                <a:lnTo>
                  <a:pt x="7384" y="5073"/>
                </a:lnTo>
                <a:lnTo>
                  <a:pt x="7303" y="5077"/>
                </a:lnTo>
                <a:lnTo>
                  <a:pt x="7307" y="5814"/>
                </a:lnTo>
                <a:lnTo>
                  <a:pt x="7388" y="5810"/>
                </a:lnTo>
                <a:lnTo>
                  <a:pt x="7388" y="5268"/>
                </a:lnTo>
                <a:lnTo>
                  <a:pt x="7591" y="5697"/>
                </a:lnTo>
                <a:lnTo>
                  <a:pt x="7660" y="5697"/>
                </a:lnTo>
                <a:lnTo>
                  <a:pt x="7854" y="5268"/>
                </a:lnTo>
                <a:lnTo>
                  <a:pt x="7858" y="5814"/>
                </a:lnTo>
                <a:lnTo>
                  <a:pt x="7939" y="5814"/>
                </a:lnTo>
                <a:close/>
                <a:moveTo>
                  <a:pt x="8729" y="5814"/>
                </a:moveTo>
                <a:lnTo>
                  <a:pt x="8725" y="5073"/>
                </a:lnTo>
                <a:lnTo>
                  <a:pt x="8644" y="5073"/>
                </a:lnTo>
                <a:lnTo>
                  <a:pt x="8413" y="5588"/>
                </a:lnTo>
                <a:lnTo>
                  <a:pt x="8174" y="5073"/>
                </a:lnTo>
                <a:lnTo>
                  <a:pt x="8093" y="5077"/>
                </a:lnTo>
                <a:lnTo>
                  <a:pt x="8097" y="5814"/>
                </a:lnTo>
                <a:lnTo>
                  <a:pt x="8178" y="5810"/>
                </a:lnTo>
                <a:lnTo>
                  <a:pt x="8178" y="5268"/>
                </a:lnTo>
                <a:lnTo>
                  <a:pt x="8381" y="5697"/>
                </a:lnTo>
                <a:lnTo>
                  <a:pt x="8449" y="5697"/>
                </a:lnTo>
                <a:lnTo>
                  <a:pt x="8644" y="5268"/>
                </a:lnTo>
                <a:lnTo>
                  <a:pt x="8648" y="5814"/>
                </a:lnTo>
                <a:lnTo>
                  <a:pt x="8729" y="5814"/>
                </a:lnTo>
                <a:close/>
                <a:moveTo>
                  <a:pt x="9393" y="5567"/>
                </a:moveTo>
                <a:lnTo>
                  <a:pt x="9389" y="5073"/>
                </a:lnTo>
                <a:lnTo>
                  <a:pt x="9308" y="5077"/>
                </a:lnTo>
                <a:lnTo>
                  <a:pt x="9308" y="5563"/>
                </a:lnTo>
                <a:cubicBezTo>
                  <a:pt x="9308" y="5673"/>
                  <a:pt x="9239" y="5745"/>
                  <a:pt x="9134" y="5745"/>
                </a:cubicBezTo>
                <a:cubicBezTo>
                  <a:pt x="9029" y="5745"/>
                  <a:pt x="8960" y="5673"/>
                  <a:pt x="8960" y="5563"/>
                </a:cubicBezTo>
                <a:lnTo>
                  <a:pt x="8956" y="5073"/>
                </a:lnTo>
                <a:lnTo>
                  <a:pt x="8875" y="5077"/>
                </a:lnTo>
                <a:lnTo>
                  <a:pt x="8875" y="5567"/>
                </a:lnTo>
                <a:cubicBezTo>
                  <a:pt x="8875" y="5717"/>
                  <a:pt x="8980" y="5818"/>
                  <a:pt x="9134" y="5818"/>
                </a:cubicBezTo>
                <a:cubicBezTo>
                  <a:pt x="9284" y="5818"/>
                  <a:pt x="9393" y="5713"/>
                  <a:pt x="9393" y="5567"/>
                </a:cubicBezTo>
                <a:close/>
                <a:moveTo>
                  <a:pt x="10110" y="5814"/>
                </a:moveTo>
                <a:lnTo>
                  <a:pt x="10106" y="5073"/>
                </a:lnTo>
                <a:lnTo>
                  <a:pt x="10025" y="5077"/>
                </a:lnTo>
                <a:lnTo>
                  <a:pt x="10025" y="5652"/>
                </a:lnTo>
                <a:lnTo>
                  <a:pt x="9640" y="5073"/>
                </a:lnTo>
                <a:lnTo>
                  <a:pt x="9563" y="5077"/>
                </a:lnTo>
                <a:lnTo>
                  <a:pt x="9567" y="5814"/>
                </a:lnTo>
                <a:lnTo>
                  <a:pt x="9648" y="5810"/>
                </a:lnTo>
                <a:lnTo>
                  <a:pt x="9648" y="5231"/>
                </a:lnTo>
                <a:lnTo>
                  <a:pt x="10033" y="5810"/>
                </a:lnTo>
                <a:lnTo>
                  <a:pt x="10110" y="5810"/>
                </a:lnTo>
                <a:lnTo>
                  <a:pt x="10110" y="5814"/>
                </a:lnTo>
                <a:close/>
                <a:moveTo>
                  <a:pt x="10378" y="5814"/>
                </a:moveTo>
                <a:lnTo>
                  <a:pt x="10374" y="5073"/>
                </a:lnTo>
                <a:lnTo>
                  <a:pt x="10293" y="5077"/>
                </a:lnTo>
                <a:lnTo>
                  <a:pt x="10297" y="5814"/>
                </a:lnTo>
                <a:lnTo>
                  <a:pt x="10378" y="5814"/>
                </a:lnTo>
                <a:close/>
                <a:moveTo>
                  <a:pt x="10779" y="5814"/>
                </a:moveTo>
                <a:lnTo>
                  <a:pt x="10775" y="5150"/>
                </a:lnTo>
                <a:lnTo>
                  <a:pt x="10989" y="5146"/>
                </a:lnTo>
                <a:lnTo>
                  <a:pt x="10985" y="5073"/>
                </a:lnTo>
                <a:lnTo>
                  <a:pt x="10479" y="5077"/>
                </a:lnTo>
                <a:lnTo>
                  <a:pt x="10483" y="5150"/>
                </a:lnTo>
                <a:lnTo>
                  <a:pt x="10694" y="5146"/>
                </a:lnTo>
                <a:lnTo>
                  <a:pt x="10698" y="5814"/>
                </a:lnTo>
                <a:lnTo>
                  <a:pt x="10779" y="5814"/>
                </a:lnTo>
                <a:close/>
                <a:moveTo>
                  <a:pt x="11362" y="5814"/>
                </a:moveTo>
                <a:lnTo>
                  <a:pt x="11362" y="5511"/>
                </a:lnTo>
                <a:lnTo>
                  <a:pt x="11577" y="5073"/>
                </a:lnTo>
                <a:lnTo>
                  <a:pt x="11487" y="5073"/>
                </a:lnTo>
                <a:lnTo>
                  <a:pt x="11317" y="5417"/>
                </a:lnTo>
                <a:lnTo>
                  <a:pt x="11143" y="5069"/>
                </a:lnTo>
                <a:lnTo>
                  <a:pt x="11054" y="5073"/>
                </a:lnTo>
                <a:lnTo>
                  <a:pt x="11273" y="5502"/>
                </a:lnTo>
                <a:lnTo>
                  <a:pt x="11277" y="5810"/>
                </a:lnTo>
                <a:lnTo>
                  <a:pt x="11362" y="5810"/>
                </a:lnTo>
                <a:lnTo>
                  <a:pt x="11362" y="5814"/>
                </a:lnTo>
                <a:close/>
                <a:moveTo>
                  <a:pt x="12026" y="5814"/>
                </a:moveTo>
                <a:lnTo>
                  <a:pt x="12022" y="5073"/>
                </a:lnTo>
                <a:lnTo>
                  <a:pt x="11941" y="5077"/>
                </a:lnTo>
                <a:lnTo>
                  <a:pt x="11945" y="5814"/>
                </a:lnTo>
                <a:lnTo>
                  <a:pt x="12026" y="5814"/>
                </a:lnTo>
                <a:close/>
                <a:moveTo>
                  <a:pt x="12707" y="5814"/>
                </a:moveTo>
                <a:lnTo>
                  <a:pt x="12703" y="5073"/>
                </a:lnTo>
                <a:lnTo>
                  <a:pt x="12622" y="5077"/>
                </a:lnTo>
                <a:lnTo>
                  <a:pt x="12622" y="5652"/>
                </a:lnTo>
                <a:lnTo>
                  <a:pt x="12237" y="5073"/>
                </a:lnTo>
                <a:lnTo>
                  <a:pt x="12160" y="5077"/>
                </a:lnTo>
                <a:lnTo>
                  <a:pt x="12164" y="5814"/>
                </a:lnTo>
                <a:lnTo>
                  <a:pt x="12245" y="5810"/>
                </a:lnTo>
                <a:lnTo>
                  <a:pt x="12245" y="5231"/>
                </a:lnTo>
                <a:lnTo>
                  <a:pt x="12630" y="5810"/>
                </a:lnTo>
                <a:lnTo>
                  <a:pt x="12707" y="5810"/>
                </a:lnTo>
                <a:lnTo>
                  <a:pt x="12707" y="5814"/>
                </a:lnTo>
                <a:close/>
                <a:moveTo>
                  <a:pt x="13108" y="5814"/>
                </a:moveTo>
                <a:lnTo>
                  <a:pt x="13104" y="5150"/>
                </a:lnTo>
                <a:lnTo>
                  <a:pt x="13318" y="5146"/>
                </a:lnTo>
                <a:lnTo>
                  <a:pt x="13314" y="5073"/>
                </a:lnTo>
                <a:lnTo>
                  <a:pt x="12808" y="5077"/>
                </a:lnTo>
                <a:lnTo>
                  <a:pt x="12812" y="5150"/>
                </a:lnTo>
                <a:lnTo>
                  <a:pt x="13023" y="5146"/>
                </a:lnTo>
                <a:lnTo>
                  <a:pt x="13027" y="5814"/>
                </a:lnTo>
                <a:lnTo>
                  <a:pt x="13108" y="5814"/>
                </a:lnTo>
                <a:close/>
                <a:moveTo>
                  <a:pt x="13873" y="5814"/>
                </a:moveTo>
                <a:lnTo>
                  <a:pt x="13869" y="5737"/>
                </a:lnTo>
                <a:lnTo>
                  <a:pt x="13497" y="5741"/>
                </a:lnTo>
                <a:lnTo>
                  <a:pt x="13493" y="5478"/>
                </a:lnTo>
                <a:lnTo>
                  <a:pt x="13817" y="5474"/>
                </a:lnTo>
                <a:lnTo>
                  <a:pt x="13813" y="5401"/>
                </a:lnTo>
                <a:lnTo>
                  <a:pt x="13493" y="5405"/>
                </a:lnTo>
                <a:lnTo>
                  <a:pt x="13489" y="5150"/>
                </a:lnTo>
                <a:lnTo>
                  <a:pt x="13869" y="5146"/>
                </a:lnTo>
                <a:lnTo>
                  <a:pt x="13865" y="5073"/>
                </a:lnTo>
                <a:lnTo>
                  <a:pt x="13408" y="5077"/>
                </a:lnTo>
                <a:lnTo>
                  <a:pt x="13412" y="5814"/>
                </a:lnTo>
                <a:lnTo>
                  <a:pt x="13873" y="5814"/>
                </a:lnTo>
                <a:close/>
                <a:moveTo>
                  <a:pt x="14416" y="5737"/>
                </a:moveTo>
                <a:cubicBezTo>
                  <a:pt x="14461" y="5689"/>
                  <a:pt x="14481" y="5632"/>
                  <a:pt x="14481" y="5547"/>
                </a:cubicBezTo>
                <a:lnTo>
                  <a:pt x="14477" y="5426"/>
                </a:lnTo>
                <a:lnTo>
                  <a:pt x="14214" y="5430"/>
                </a:lnTo>
                <a:lnTo>
                  <a:pt x="14218" y="5502"/>
                </a:lnTo>
                <a:lnTo>
                  <a:pt x="14396" y="5498"/>
                </a:lnTo>
                <a:lnTo>
                  <a:pt x="14396" y="5555"/>
                </a:lnTo>
                <a:cubicBezTo>
                  <a:pt x="14396" y="5612"/>
                  <a:pt x="14384" y="5652"/>
                  <a:pt x="14355" y="5685"/>
                </a:cubicBezTo>
                <a:cubicBezTo>
                  <a:pt x="14323" y="5725"/>
                  <a:pt x="14274" y="5745"/>
                  <a:pt x="14218" y="5745"/>
                </a:cubicBezTo>
                <a:cubicBezTo>
                  <a:pt x="14169" y="5745"/>
                  <a:pt x="14125" y="5725"/>
                  <a:pt x="14092" y="5697"/>
                </a:cubicBezTo>
                <a:cubicBezTo>
                  <a:pt x="14048" y="5652"/>
                  <a:pt x="14043" y="5604"/>
                  <a:pt x="14043" y="5446"/>
                </a:cubicBezTo>
                <a:cubicBezTo>
                  <a:pt x="14043" y="5288"/>
                  <a:pt x="14048" y="5243"/>
                  <a:pt x="14096" y="5199"/>
                </a:cubicBezTo>
                <a:cubicBezTo>
                  <a:pt x="14129" y="5166"/>
                  <a:pt x="14173" y="5146"/>
                  <a:pt x="14222" y="5146"/>
                </a:cubicBezTo>
                <a:cubicBezTo>
                  <a:pt x="14311" y="5146"/>
                  <a:pt x="14376" y="5203"/>
                  <a:pt x="14400" y="5296"/>
                </a:cubicBezTo>
                <a:lnTo>
                  <a:pt x="14481" y="5292"/>
                </a:lnTo>
                <a:cubicBezTo>
                  <a:pt x="14457" y="5154"/>
                  <a:pt x="14359" y="5069"/>
                  <a:pt x="14222" y="5069"/>
                </a:cubicBezTo>
                <a:cubicBezTo>
                  <a:pt x="14149" y="5069"/>
                  <a:pt x="14084" y="5098"/>
                  <a:pt x="14031" y="5146"/>
                </a:cubicBezTo>
                <a:cubicBezTo>
                  <a:pt x="13962" y="5215"/>
                  <a:pt x="13962" y="5288"/>
                  <a:pt x="13962" y="5446"/>
                </a:cubicBezTo>
                <a:cubicBezTo>
                  <a:pt x="13962" y="5604"/>
                  <a:pt x="13962" y="5677"/>
                  <a:pt x="14031" y="5745"/>
                </a:cubicBezTo>
                <a:cubicBezTo>
                  <a:pt x="14080" y="5794"/>
                  <a:pt x="14149" y="5822"/>
                  <a:pt x="14222" y="5822"/>
                </a:cubicBezTo>
                <a:cubicBezTo>
                  <a:pt x="14295" y="5822"/>
                  <a:pt x="14368" y="5790"/>
                  <a:pt x="14416" y="5737"/>
                </a:cubicBezTo>
                <a:close/>
                <a:moveTo>
                  <a:pt x="15113" y="5814"/>
                </a:moveTo>
                <a:lnTo>
                  <a:pt x="14935" y="5482"/>
                </a:lnTo>
                <a:cubicBezTo>
                  <a:pt x="15036" y="5462"/>
                  <a:pt x="15097" y="5385"/>
                  <a:pt x="15097" y="5284"/>
                </a:cubicBezTo>
                <a:cubicBezTo>
                  <a:pt x="15097" y="5158"/>
                  <a:pt x="15012" y="5077"/>
                  <a:pt x="14874" y="5077"/>
                </a:cubicBezTo>
                <a:lnTo>
                  <a:pt x="14590" y="5081"/>
                </a:lnTo>
                <a:lnTo>
                  <a:pt x="14594" y="5818"/>
                </a:lnTo>
                <a:lnTo>
                  <a:pt x="14675" y="5814"/>
                </a:lnTo>
                <a:lnTo>
                  <a:pt x="14671" y="5490"/>
                </a:lnTo>
                <a:lnTo>
                  <a:pt x="14846" y="5490"/>
                </a:lnTo>
                <a:lnTo>
                  <a:pt x="15016" y="5818"/>
                </a:lnTo>
                <a:lnTo>
                  <a:pt x="15113" y="5818"/>
                </a:lnTo>
                <a:lnTo>
                  <a:pt x="15113" y="5814"/>
                </a:lnTo>
                <a:close/>
                <a:moveTo>
                  <a:pt x="14675" y="5150"/>
                </a:moveTo>
                <a:lnTo>
                  <a:pt x="14870" y="5150"/>
                </a:lnTo>
                <a:cubicBezTo>
                  <a:pt x="14959" y="5150"/>
                  <a:pt x="15012" y="5199"/>
                  <a:pt x="15012" y="5284"/>
                </a:cubicBezTo>
                <a:cubicBezTo>
                  <a:pt x="15012" y="5365"/>
                  <a:pt x="14959" y="5413"/>
                  <a:pt x="14870" y="5413"/>
                </a:cubicBezTo>
                <a:lnTo>
                  <a:pt x="14675" y="5417"/>
                </a:lnTo>
                <a:lnTo>
                  <a:pt x="14675" y="5150"/>
                </a:lnTo>
                <a:close/>
                <a:moveTo>
                  <a:pt x="15814" y="5814"/>
                </a:moveTo>
                <a:lnTo>
                  <a:pt x="15538" y="5073"/>
                </a:lnTo>
                <a:lnTo>
                  <a:pt x="15469" y="5077"/>
                </a:lnTo>
                <a:lnTo>
                  <a:pt x="15202" y="5814"/>
                </a:lnTo>
                <a:lnTo>
                  <a:pt x="15287" y="5810"/>
                </a:lnTo>
                <a:lnTo>
                  <a:pt x="15344" y="5648"/>
                </a:lnTo>
                <a:lnTo>
                  <a:pt x="15660" y="5644"/>
                </a:lnTo>
                <a:lnTo>
                  <a:pt x="15721" y="5814"/>
                </a:lnTo>
                <a:lnTo>
                  <a:pt x="15814" y="5814"/>
                </a:lnTo>
                <a:close/>
                <a:moveTo>
                  <a:pt x="15506" y="5199"/>
                </a:moveTo>
                <a:lnTo>
                  <a:pt x="15644" y="5571"/>
                </a:lnTo>
                <a:lnTo>
                  <a:pt x="15372" y="5575"/>
                </a:lnTo>
                <a:lnTo>
                  <a:pt x="15506" y="5199"/>
                </a:lnTo>
                <a:close/>
                <a:moveTo>
                  <a:pt x="16041" y="5814"/>
                </a:moveTo>
                <a:lnTo>
                  <a:pt x="16036" y="5150"/>
                </a:lnTo>
                <a:lnTo>
                  <a:pt x="16251" y="5146"/>
                </a:lnTo>
                <a:lnTo>
                  <a:pt x="16247" y="5073"/>
                </a:lnTo>
                <a:lnTo>
                  <a:pt x="15741" y="5077"/>
                </a:lnTo>
                <a:lnTo>
                  <a:pt x="15745" y="5150"/>
                </a:lnTo>
                <a:lnTo>
                  <a:pt x="15955" y="5146"/>
                </a:lnTo>
                <a:lnTo>
                  <a:pt x="15960" y="5814"/>
                </a:lnTo>
                <a:lnTo>
                  <a:pt x="16041" y="5814"/>
                </a:lnTo>
                <a:close/>
                <a:moveTo>
                  <a:pt x="16446" y="5814"/>
                </a:moveTo>
                <a:lnTo>
                  <a:pt x="16442" y="5073"/>
                </a:lnTo>
                <a:lnTo>
                  <a:pt x="16361" y="5077"/>
                </a:lnTo>
                <a:lnTo>
                  <a:pt x="16365" y="5814"/>
                </a:lnTo>
                <a:lnTo>
                  <a:pt x="16446" y="5814"/>
                </a:lnTo>
                <a:close/>
                <a:moveTo>
                  <a:pt x="16995" y="5745"/>
                </a:moveTo>
                <a:cubicBezTo>
                  <a:pt x="17064" y="5677"/>
                  <a:pt x="17064" y="5604"/>
                  <a:pt x="17064" y="5446"/>
                </a:cubicBezTo>
                <a:cubicBezTo>
                  <a:pt x="17064" y="5288"/>
                  <a:pt x="17064" y="5215"/>
                  <a:pt x="16995" y="5146"/>
                </a:cubicBezTo>
                <a:cubicBezTo>
                  <a:pt x="16947" y="5098"/>
                  <a:pt x="16878" y="5069"/>
                  <a:pt x="16805" y="5069"/>
                </a:cubicBezTo>
                <a:cubicBezTo>
                  <a:pt x="16733" y="5069"/>
                  <a:pt x="16668" y="5098"/>
                  <a:pt x="16616" y="5146"/>
                </a:cubicBezTo>
                <a:cubicBezTo>
                  <a:pt x="16547" y="5215"/>
                  <a:pt x="16547" y="5288"/>
                  <a:pt x="16547" y="5446"/>
                </a:cubicBezTo>
                <a:cubicBezTo>
                  <a:pt x="16547" y="5604"/>
                  <a:pt x="16547" y="5677"/>
                  <a:pt x="16616" y="5745"/>
                </a:cubicBezTo>
                <a:cubicBezTo>
                  <a:pt x="16664" y="5794"/>
                  <a:pt x="16733" y="5822"/>
                  <a:pt x="16805" y="5822"/>
                </a:cubicBezTo>
                <a:cubicBezTo>
                  <a:pt x="16882" y="5822"/>
                  <a:pt x="16947" y="5794"/>
                  <a:pt x="16995" y="5745"/>
                </a:cubicBezTo>
                <a:close/>
                <a:moveTo>
                  <a:pt x="16931" y="5199"/>
                </a:moveTo>
                <a:cubicBezTo>
                  <a:pt x="16975" y="5243"/>
                  <a:pt x="16979" y="5292"/>
                  <a:pt x="16979" y="5446"/>
                </a:cubicBezTo>
                <a:cubicBezTo>
                  <a:pt x="16979" y="5604"/>
                  <a:pt x="16975" y="5648"/>
                  <a:pt x="16927" y="5693"/>
                </a:cubicBezTo>
                <a:cubicBezTo>
                  <a:pt x="16894" y="5725"/>
                  <a:pt x="16850" y="5745"/>
                  <a:pt x="16801" y="5745"/>
                </a:cubicBezTo>
                <a:cubicBezTo>
                  <a:pt x="16753" y="5745"/>
                  <a:pt x="16709" y="5725"/>
                  <a:pt x="16676" y="5693"/>
                </a:cubicBezTo>
                <a:cubicBezTo>
                  <a:pt x="16632" y="5648"/>
                  <a:pt x="16628" y="5600"/>
                  <a:pt x="16628" y="5446"/>
                </a:cubicBezTo>
                <a:cubicBezTo>
                  <a:pt x="16628" y="5288"/>
                  <a:pt x="16632" y="5243"/>
                  <a:pt x="16681" y="5199"/>
                </a:cubicBezTo>
                <a:cubicBezTo>
                  <a:pt x="16713" y="5166"/>
                  <a:pt x="16758" y="5146"/>
                  <a:pt x="16805" y="5146"/>
                </a:cubicBezTo>
                <a:cubicBezTo>
                  <a:pt x="16854" y="5146"/>
                  <a:pt x="16898" y="5162"/>
                  <a:pt x="16931" y="5199"/>
                </a:cubicBezTo>
                <a:close/>
                <a:moveTo>
                  <a:pt x="17737" y="5814"/>
                </a:moveTo>
                <a:lnTo>
                  <a:pt x="17733" y="5073"/>
                </a:lnTo>
                <a:lnTo>
                  <a:pt x="17652" y="5077"/>
                </a:lnTo>
                <a:lnTo>
                  <a:pt x="17652" y="5652"/>
                </a:lnTo>
                <a:lnTo>
                  <a:pt x="17267" y="5073"/>
                </a:lnTo>
                <a:lnTo>
                  <a:pt x="17190" y="5077"/>
                </a:lnTo>
                <a:lnTo>
                  <a:pt x="17194" y="5814"/>
                </a:lnTo>
                <a:lnTo>
                  <a:pt x="17275" y="5810"/>
                </a:lnTo>
                <a:lnTo>
                  <a:pt x="17275" y="5231"/>
                </a:lnTo>
                <a:lnTo>
                  <a:pt x="17660" y="5810"/>
                </a:lnTo>
                <a:lnTo>
                  <a:pt x="17737" y="5810"/>
                </a:lnTo>
                <a:lnTo>
                  <a:pt x="17737" y="5814"/>
                </a:lnTo>
                <a:close/>
                <a:moveTo>
                  <a:pt x="18316" y="4664"/>
                </a:moveTo>
                <a:lnTo>
                  <a:pt x="18271" y="4664"/>
                </a:lnTo>
                <a:lnTo>
                  <a:pt x="18271" y="6041"/>
                </a:lnTo>
                <a:lnTo>
                  <a:pt x="18316" y="6041"/>
                </a:lnTo>
                <a:lnTo>
                  <a:pt x="18316" y="4664"/>
                </a:lnTo>
                <a:close/>
              </a:path>
            </a:pathLst>
          </a:custGeom>
          <a:solidFill>
            <a:srgbClr val="8A243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85535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5146140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4095D5-6B0B-E541-B3B3-DE7CE23F9517}"/>
              </a:ext>
            </a:extLst>
          </p:cNvPr>
          <p:cNvSpPr/>
          <p:nvPr userDrawn="1"/>
        </p:nvSpPr>
        <p:spPr>
          <a:xfrm>
            <a:off x="817563" y="0"/>
            <a:ext cx="5351462" cy="404813"/>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02327A38-3038-524C-B488-896D7EE9ABBB}"/>
              </a:ext>
            </a:extLst>
          </p:cNvPr>
          <p:cNvSpPr/>
          <p:nvPr userDrawn="1"/>
        </p:nvSpPr>
        <p:spPr>
          <a:xfrm>
            <a:off x="817563" y="4468813"/>
            <a:ext cx="5351462" cy="2389187"/>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4E11E13D-5495-2E4E-B8E9-8278BCBBA209}"/>
              </a:ext>
            </a:extLst>
          </p:cNvPr>
          <p:cNvSpPr/>
          <p:nvPr userDrawn="1"/>
        </p:nvSpPr>
        <p:spPr>
          <a:xfrm>
            <a:off x="6737350" y="4545013"/>
            <a:ext cx="5454650" cy="74612"/>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59750" y="6275388"/>
            <a:ext cx="14874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l="13451" t="19894" r="22003" b="36357"/>
          <a:stretch>
            <a:fillRect/>
          </a:stretch>
        </p:blipFill>
        <p:spPr bwMode="auto">
          <a:xfrm>
            <a:off x="6170613" y="6042025"/>
            <a:ext cx="183038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userDrawn="1"/>
        </p:nvPicPr>
        <p:blipFill>
          <a:blip r:embed="rId4">
            <a:extLst>
              <a:ext uri="{28A0092B-C50C-407E-A947-70E740481C1C}">
                <a14:useLocalDpi xmlns:a14="http://schemas.microsoft.com/office/drawing/2010/main" val="0"/>
              </a:ext>
            </a:extLst>
          </a:blip>
          <a:srcRect l="26517"/>
          <a:stretch>
            <a:fillRect/>
          </a:stretch>
        </p:blipFill>
        <p:spPr bwMode="auto">
          <a:xfrm>
            <a:off x="9886950" y="6332538"/>
            <a:ext cx="217328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8200" y="531765"/>
            <a:ext cx="5331593" cy="3801015"/>
          </a:xfrm>
        </p:spPr>
        <p:txBody>
          <a:bodyPr/>
          <a:lstStyle>
            <a:lvl1pPr algn="l">
              <a:defRPr sz="6000"/>
            </a:lvl1pPr>
          </a:lstStyle>
          <a:p>
            <a:r>
              <a:rPr lang="en-US" dirty="0"/>
              <a:t>Click to edit Master title style</a:t>
            </a:r>
          </a:p>
        </p:txBody>
      </p:sp>
      <p:sp>
        <p:nvSpPr>
          <p:cNvPr id="9"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A04C2AE-4BC9-402A-8895-623695BA75A0}" type="datetimeFigureOut">
              <a:rPr lang="en-US"/>
              <a:pPr>
                <a:defRPr/>
              </a:pPr>
              <a:t>7/21/2021</a:t>
            </a:fld>
            <a:endParaRPr lang="en-US" dirty="0"/>
          </a:p>
        </p:txBody>
      </p:sp>
    </p:spTree>
    <p:extLst>
      <p:ext uri="{BB962C8B-B14F-4D97-AF65-F5344CB8AC3E}">
        <p14:creationId xmlns:p14="http://schemas.microsoft.com/office/powerpoint/2010/main" val="36788982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0920D-EFD8-D840-B054-5D23C248CBFF}"/>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C644F66F-3F35-AE4F-8217-CF6C93567902}"/>
              </a:ext>
            </a:extLst>
          </p:cNvPr>
          <p:cNvSpPr/>
          <p:nvPr userDrawn="1"/>
        </p:nvSpPr>
        <p:spPr>
          <a:xfrm>
            <a:off x="2192338" y="6259513"/>
            <a:ext cx="7793037" cy="598487"/>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2027D21-2CA0-482A-AA46-7F07DC315F73}" type="datetimeFigureOut">
              <a:rPr lang="en-US"/>
              <a:pPr>
                <a:defRPr/>
              </a:pPr>
              <a:t>7/21/2021</a:t>
            </a:fld>
            <a:endParaRPr lang="en-US"/>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8" name="Slide Number Placeholder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96C2A21-C2F4-48EF-99D2-69C88CEE4327}" type="slidenum">
              <a:rPr lang="en-US"/>
              <a:pPr>
                <a:defRPr/>
              </a:pPr>
              <a:t>‹#›</a:t>
            </a:fld>
            <a:endParaRPr lang="en-US"/>
          </a:p>
        </p:txBody>
      </p:sp>
    </p:spTree>
    <p:extLst>
      <p:ext uri="{BB962C8B-B14F-4D97-AF65-F5344CB8AC3E}">
        <p14:creationId xmlns:p14="http://schemas.microsoft.com/office/powerpoint/2010/main" val="3410610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D24011-C832-684A-8DD1-47FDC5EA7202}"/>
              </a:ext>
            </a:extLst>
          </p:cNvPr>
          <p:cNvSpPr/>
          <p:nvPr userDrawn="1"/>
        </p:nvSpPr>
        <p:spPr>
          <a:xfrm>
            <a:off x="847725" y="403225"/>
            <a:ext cx="3594100" cy="493713"/>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FE2B2CE5-86D5-A64B-B556-C42CD68907F1}"/>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3646313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6A1A6F-789C-7C44-9179-157E0BCAEA32}"/>
              </a:ext>
            </a:extLst>
          </p:cNvPr>
          <p:cNvSpPr/>
          <p:nvPr userDrawn="1"/>
        </p:nvSpPr>
        <p:spPr>
          <a:xfrm>
            <a:off x="817563" y="1663700"/>
            <a:ext cx="10529887" cy="46038"/>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A49FE60B-4005-CA44-89C5-CA8B7CEC5705}"/>
              </a:ext>
            </a:extLst>
          </p:cNvPr>
          <p:cNvSpPr/>
          <p:nvPr userDrawn="1"/>
        </p:nvSpPr>
        <p:spPr>
          <a:xfrm>
            <a:off x="817563" y="4589463"/>
            <a:ext cx="10529887" cy="46037"/>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097824E1-F423-4CAF-B9FB-B939680944A5}" type="datetimeFigureOut">
              <a:rPr lang="en-US"/>
              <a:pPr>
                <a:defRPr/>
              </a:pPr>
              <a:t>7/21/2021</a:t>
            </a:fld>
            <a:endParaRPr lang="en-US"/>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8" name="Slide Number Placeholder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FF14529-4176-4D69-90B7-076AE806E314}" type="slidenum">
              <a:rPr lang="en-US"/>
              <a:pPr>
                <a:defRPr/>
              </a:pPr>
              <a:t>‹#›</a:t>
            </a:fld>
            <a:endParaRPr lang="en-US"/>
          </a:p>
        </p:txBody>
      </p:sp>
    </p:spTree>
    <p:extLst>
      <p:ext uri="{BB962C8B-B14F-4D97-AF65-F5344CB8AC3E}">
        <p14:creationId xmlns:p14="http://schemas.microsoft.com/office/powerpoint/2010/main" val="37476511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FD7AB8-1011-9D4B-BCE3-9AA61E5EC5B6}"/>
              </a:ext>
            </a:extLst>
          </p:cNvPr>
          <p:cNvSpPr/>
          <p:nvPr userDrawn="1"/>
        </p:nvSpPr>
        <p:spPr>
          <a:xfrm>
            <a:off x="0" y="0"/>
            <a:ext cx="12192000" cy="6858000"/>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ounded Rectangle 3">
            <a:extLst>
              <a:ext uri="{FF2B5EF4-FFF2-40B4-BE49-F238E27FC236}">
                <a16:creationId xmlns:a16="http://schemas.microsoft.com/office/drawing/2014/main" id="{913F1A8E-B361-034F-905F-9E9FE732489D}"/>
              </a:ext>
            </a:extLst>
          </p:cNvPr>
          <p:cNvSpPr/>
          <p:nvPr userDrawn="1"/>
        </p:nvSpPr>
        <p:spPr>
          <a:xfrm>
            <a:off x="1095375" y="1030288"/>
            <a:ext cx="9988550" cy="4797425"/>
          </a:xfrm>
          <a:prstGeom prst="roundRect">
            <a:avLst>
              <a:gd name="adj" fmla="val 75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1184366" y="1353671"/>
            <a:ext cx="9805851" cy="4071768"/>
          </a:xfrm>
        </p:spPr>
        <p:txBody>
          <a:bodyPr>
            <a:normAutofit/>
          </a:bodyPr>
          <a:lstStyle>
            <a:lvl1pPr>
              <a:defRPr sz="5000"/>
            </a:lvl1pPr>
          </a:lstStyle>
          <a:p>
            <a:r>
              <a:rPr lang="en-US" dirty="0"/>
              <a:t>Click to edit Master title style</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9D4D5610-660B-4C03-A330-50C0644CA700}" type="datetimeFigureOut">
              <a:rPr lang="en-US"/>
              <a:pPr>
                <a:defRPr/>
              </a:pPr>
              <a:t>7/21/2021</a:t>
            </a:fld>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09C048ED-8461-472E-BB99-368157A7DA77}" type="slidenum">
              <a:rPr lang="en-US"/>
              <a:pPr>
                <a:defRPr/>
              </a:pPr>
              <a:t>‹#›</a:t>
            </a:fld>
            <a:endParaRPr lang="en-US"/>
          </a:p>
        </p:txBody>
      </p:sp>
    </p:spTree>
    <p:extLst>
      <p:ext uri="{BB962C8B-B14F-4D97-AF65-F5344CB8AC3E}">
        <p14:creationId xmlns:p14="http://schemas.microsoft.com/office/powerpoint/2010/main" val="3908676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8A568-EAB6-44B3-ACC3-AAC7C3B2D858}" type="datetimeFigureOut">
              <a:rPr lang="en-US" smtClean="0"/>
              <a:t>7/21/2021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7166429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B21D71-06FB-E64D-A5F6-CCE9BAFC0BEE}"/>
              </a:ext>
            </a:extLst>
          </p:cNvPr>
          <p:cNvSpPr/>
          <p:nvPr userDrawn="1"/>
        </p:nvSpPr>
        <p:spPr>
          <a:xfrm>
            <a:off x="892175" y="1446213"/>
            <a:ext cx="10560050" cy="3922712"/>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09FD7AB8-1011-9D4B-BCE3-9AA61E5EC5B6}"/>
              </a:ext>
            </a:extLst>
          </p:cNvPr>
          <p:cNvSpPr/>
          <p:nvPr userDrawn="1"/>
        </p:nvSpPr>
        <p:spPr>
          <a:xfrm>
            <a:off x="838200" y="1419225"/>
            <a:ext cx="107950" cy="3971925"/>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1077504" y="1428207"/>
            <a:ext cx="10276296" cy="3940628"/>
          </a:xfrm>
        </p:spPr>
        <p:txBody>
          <a:bodyPr/>
          <a:lstStyle>
            <a:lvl1pPr>
              <a:defRPr sz="6000"/>
            </a:lvl1pPr>
          </a:lstStyle>
          <a:p>
            <a:r>
              <a:rPr lang="en-US" dirty="0"/>
              <a:t>Click to edit Master title style</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A017271-9E17-475D-8FB8-F103F3C1649E}" type="datetimeFigureOut">
              <a:rPr lang="en-US"/>
              <a:pPr>
                <a:defRPr/>
              </a:pPr>
              <a:t>7/21/2021</a:t>
            </a:fld>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B76702B-5A65-43B2-A9CD-BB447A9F3CF5}" type="slidenum">
              <a:rPr lang="en-US"/>
              <a:pPr>
                <a:defRPr/>
              </a:pPr>
              <a:t>‹#›</a:t>
            </a:fld>
            <a:endParaRPr lang="en-US"/>
          </a:p>
        </p:txBody>
      </p:sp>
    </p:spTree>
    <p:extLst>
      <p:ext uri="{BB962C8B-B14F-4D97-AF65-F5344CB8AC3E}">
        <p14:creationId xmlns:p14="http://schemas.microsoft.com/office/powerpoint/2010/main" val="14264471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6ECC58-DC6C-2A4F-8290-D2220A39C945}"/>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BEC5B109-7FE6-4ABE-A75A-A9FC2FD68E58}" type="datetimeFigureOut">
              <a:rPr lang="en-US"/>
              <a:pPr>
                <a:defRPr/>
              </a:pPr>
              <a:t>7/21/2021</a:t>
            </a:fld>
            <a:endParaRPr lang="en-US"/>
          </a:p>
        </p:txBody>
      </p:sp>
      <p:sp>
        <p:nvSpPr>
          <p:cNvPr id="7" name="Footer Placeholder 5"/>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8" name="Slide Number Placeholder 6"/>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35C9A30-3E4B-4284-A39D-5A94D7E9C82E}" type="slidenum">
              <a:rPr lang="en-US"/>
              <a:pPr>
                <a:defRPr/>
              </a:pPr>
              <a:t>‹#›</a:t>
            </a:fld>
            <a:endParaRPr lang="en-US"/>
          </a:p>
        </p:txBody>
      </p:sp>
    </p:spTree>
    <p:extLst>
      <p:ext uri="{BB962C8B-B14F-4D97-AF65-F5344CB8AC3E}">
        <p14:creationId xmlns:p14="http://schemas.microsoft.com/office/powerpoint/2010/main" val="25499210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B04E29-1FB7-2D43-9379-B7D757767005}"/>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7B21BAD0-089E-4FBE-936F-BBA02F30BEC1}" type="datetimeFigureOut">
              <a:rPr lang="en-US"/>
              <a:pPr>
                <a:defRPr/>
              </a:pPr>
              <a:t>7/21/2021</a:t>
            </a:fld>
            <a:endParaRPr lang="en-US" dirty="0"/>
          </a:p>
        </p:txBody>
      </p:sp>
      <p:sp>
        <p:nvSpPr>
          <p:cNvPr id="9" name="Footer Placeholder 7"/>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10" name="Slide Number Placeholder 8"/>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C60B0C7-C8CD-480F-9E4B-BB3A4F2AEA72}" type="slidenum">
              <a:rPr lang="en-US"/>
              <a:pPr>
                <a:defRPr/>
              </a:pPr>
              <a:t>‹#›</a:t>
            </a:fld>
            <a:endParaRPr lang="en-US" dirty="0"/>
          </a:p>
        </p:txBody>
      </p:sp>
    </p:spTree>
    <p:extLst>
      <p:ext uri="{BB962C8B-B14F-4D97-AF65-F5344CB8AC3E}">
        <p14:creationId xmlns:p14="http://schemas.microsoft.com/office/powerpoint/2010/main" val="31886258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B3F4C6-A444-A14D-957A-BEC11AE76162}"/>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9150EB67-FCCB-414A-AD7B-3D49C8C55B21}" type="datetimeFigureOut">
              <a:rPr lang="en-US"/>
              <a:pPr>
                <a:defRPr/>
              </a:pPr>
              <a:t>7/21/2021</a:t>
            </a:fld>
            <a:endParaRPr lang="en-US"/>
          </a:p>
        </p:txBody>
      </p:sp>
      <p:sp>
        <p:nvSpPr>
          <p:cNvPr id="5" name="Footer Placeholder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B4C5DDB-A632-4D55-BCBE-008B0949EE87}" type="slidenum">
              <a:rPr lang="en-US"/>
              <a:pPr>
                <a:defRPr/>
              </a:pPr>
              <a:t>‹#›</a:t>
            </a:fld>
            <a:endParaRPr lang="en-US"/>
          </a:p>
        </p:txBody>
      </p:sp>
    </p:spTree>
    <p:extLst>
      <p:ext uri="{BB962C8B-B14F-4D97-AF65-F5344CB8AC3E}">
        <p14:creationId xmlns:p14="http://schemas.microsoft.com/office/powerpoint/2010/main" val="17685308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1E2DDD7-1171-497A-8171-6AB2C938AF39}" type="datetimeFigureOut">
              <a:rPr lang="en-US"/>
              <a:pPr>
                <a:defRPr/>
              </a:pPr>
              <a:t>7/21/2021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A67FFA5E-49A0-4926-892D-FE36CB073545}" type="slidenum">
              <a:rPr lang="en-US"/>
              <a:pPr>
                <a:defRPr/>
              </a:pPr>
              <a:t>‹#›</a:t>
            </a:fld>
            <a:endParaRPr lang="en-US"/>
          </a:p>
        </p:txBody>
      </p:sp>
    </p:spTree>
    <p:extLst>
      <p:ext uri="{BB962C8B-B14F-4D97-AF65-F5344CB8AC3E}">
        <p14:creationId xmlns:p14="http://schemas.microsoft.com/office/powerpoint/2010/main" val="28571887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A5967FB8-0B23-47C4-9437-6C4B52BE17BF}" type="datetimeFigureOut">
              <a:rPr lang="en-US"/>
              <a:pPr>
                <a:defRPr/>
              </a:pPr>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108A85E-2347-4020-A6AF-B42229874572}" type="slidenum">
              <a:rPr lang="en-US"/>
              <a:pPr>
                <a:defRPr/>
              </a:pPr>
              <a:t>‹#›</a:t>
            </a:fld>
            <a:endParaRPr lang="en-US"/>
          </a:p>
        </p:txBody>
      </p:sp>
    </p:spTree>
    <p:extLst>
      <p:ext uri="{BB962C8B-B14F-4D97-AF65-F5344CB8AC3E}">
        <p14:creationId xmlns:p14="http://schemas.microsoft.com/office/powerpoint/2010/main" val="26938612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A61023FD-29C7-42D0-A734-1B128221580F}" type="datetimeFigureOut">
              <a:rPr lang="en-US"/>
              <a:pPr>
                <a:defRPr/>
              </a:pPr>
              <a:t>7/21/2021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D1D41DB-6C98-47B4-A627-6DA3E4ED7CFE}" type="slidenum">
              <a:rPr lang="en-US"/>
              <a:pPr>
                <a:defRPr/>
              </a:pPr>
              <a:t>‹#›</a:t>
            </a:fld>
            <a:endParaRPr lang="en-US" dirty="0"/>
          </a:p>
        </p:txBody>
      </p:sp>
    </p:spTree>
    <p:extLst>
      <p:ext uri="{BB962C8B-B14F-4D97-AF65-F5344CB8AC3E}">
        <p14:creationId xmlns:p14="http://schemas.microsoft.com/office/powerpoint/2010/main" val="1668229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7CE1D68-25DF-418A-AECB-5FC42FA340F4}" type="datetimeFigureOut">
              <a:rPr lang="en-US"/>
              <a:pPr>
                <a:defRPr/>
              </a:pPr>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4CF7C65-9DBD-4E9E-8B71-7691300D4CBB}" type="slidenum">
              <a:rPr lang="en-US"/>
              <a:pPr>
                <a:defRPr/>
              </a:pPr>
              <a:t>‹#›</a:t>
            </a:fld>
            <a:endParaRPr lang="en-US"/>
          </a:p>
        </p:txBody>
      </p:sp>
    </p:spTree>
    <p:extLst>
      <p:ext uri="{BB962C8B-B14F-4D97-AF65-F5344CB8AC3E}">
        <p14:creationId xmlns:p14="http://schemas.microsoft.com/office/powerpoint/2010/main" val="32423091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98BB4D0B-F7F3-4D73-BFE1-02F8E9790975}" type="datetimeFigureOut">
              <a:rPr lang="en-US"/>
              <a:pPr>
                <a:defRPr/>
              </a:pPr>
              <a:t>7/21/2021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2178091-3036-4387-881A-2BDF28CA50C6}" type="slidenum">
              <a:rPr lang="en-US"/>
              <a:pPr>
                <a:defRPr/>
              </a:pPr>
              <a:t>‹#›</a:t>
            </a:fld>
            <a:endParaRPr lang="en-US"/>
          </a:p>
        </p:txBody>
      </p:sp>
    </p:spTree>
    <p:extLst>
      <p:ext uri="{BB962C8B-B14F-4D97-AF65-F5344CB8AC3E}">
        <p14:creationId xmlns:p14="http://schemas.microsoft.com/office/powerpoint/2010/main" val="59559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1432967" y="1537495"/>
            <a:ext cx="4505325" cy="290849"/>
          </a:xfrm>
          <a:prstGeom prst="rect">
            <a:avLst/>
          </a:prstGeom>
        </p:spPr>
        <p:txBody>
          <a:bodyPr lIns="0" tIns="0" rIns="0" bIns="0">
            <a:spAutoFit/>
          </a:bodyPr>
          <a:lstStyle>
            <a:lvl1pPr>
              <a:defRPr sz="2100" b="0" i="0">
                <a:solidFill>
                  <a:schemeClr val="tx1"/>
                </a:solidFill>
                <a:latin typeface="Arial"/>
                <a:cs typeface="Arial"/>
              </a:defRPr>
            </a:lvl1pPr>
          </a:lstStyle>
          <a:p>
            <a:endParaRPr/>
          </a:p>
        </p:txBody>
      </p:sp>
      <p:sp>
        <p:nvSpPr>
          <p:cNvPr id="4" name="Holder 4"/>
          <p:cNvSpPr>
            <a:spLocks noGrp="1"/>
          </p:cNvSpPr>
          <p:nvPr>
            <p:ph sz="half" idx="3"/>
          </p:nvPr>
        </p:nvSpPr>
        <p:spPr>
          <a:xfrm>
            <a:off x="6190117" y="1544782"/>
            <a:ext cx="5449571" cy="290849"/>
          </a:xfrm>
          <a:prstGeom prst="rect">
            <a:avLst/>
          </a:prstGeom>
        </p:spPr>
        <p:txBody>
          <a:bodyPr lIns="0" tIns="0" rIns="0" bIns="0">
            <a:spAutoFit/>
          </a:bodyPr>
          <a:lstStyle>
            <a:lvl1pPr>
              <a:defRPr sz="2100" b="0" i="0">
                <a:solidFill>
                  <a:schemeClr val="tx1"/>
                </a:solidFill>
                <a:latin typeface="Arial"/>
                <a:cs typeface="Arial"/>
              </a:defRPr>
            </a:lvl1pPr>
          </a:lstStyle>
          <a:p>
            <a:endParaRPr/>
          </a:p>
        </p:txBody>
      </p:sp>
      <p:sp>
        <p:nvSpPr>
          <p:cNvPr id="5" name="Holder 5"/>
          <p:cNvSpPr>
            <a:spLocks noGrp="1"/>
          </p:cNvSpPr>
          <p:nvPr>
            <p:ph type="ftr" sz="quarter" idx="10"/>
          </p:nvPr>
        </p:nvSpPr>
        <p:spPr>
          <a:xfrm>
            <a:off x="0" y="0"/>
            <a:ext cx="0" cy="0"/>
          </a:xfrm>
        </p:spPr>
        <p:txBody>
          <a:bodyPr lIns="0" tIns="0" rIns="0" bIns="0"/>
          <a:lstStyle>
            <a:lvl1pPr algn="ctr" eaLnBrk="1" fontAlgn="auto" hangingPunct="1">
              <a:spcBef>
                <a:spcPts val="0"/>
              </a:spcBef>
              <a:spcAft>
                <a:spcPts val="0"/>
              </a:spcAft>
              <a:defRPr>
                <a:solidFill>
                  <a:schemeClr val="tx1">
                    <a:tint val="75000"/>
                  </a:schemeClr>
                </a:solidFill>
                <a:latin typeface="+mn-lt"/>
              </a:defRPr>
            </a:lvl1pPr>
          </a:lstStyle>
          <a:p>
            <a:pPr>
              <a:defRPr/>
            </a:pPr>
            <a:endParaRPr/>
          </a:p>
        </p:txBody>
      </p:sp>
      <p:sp>
        <p:nvSpPr>
          <p:cNvPr id="6" name="Holder 6"/>
          <p:cNvSpPr>
            <a:spLocks noGrp="1"/>
          </p:cNvSpPr>
          <p:nvPr>
            <p:ph type="dt" sz="half" idx="11"/>
          </p:nvPr>
        </p:nvSpPr>
        <p:spPr>
          <a:xfrm>
            <a:off x="0" y="0"/>
            <a:ext cx="0" cy="0"/>
          </a:xfrm>
        </p:spPr>
        <p:txBody>
          <a:bodyPr lIns="0" tIns="0" rIns="0" bIns="0"/>
          <a:lstStyle>
            <a:lvl1pPr algn="l" eaLnBrk="1" fontAlgn="auto" hangingPunct="1">
              <a:spcBef>
                <a:spcPts val="0"/>
              </a:spcBef>
              <a:spcAft>
                <a:spcPts val="0"/>
              </a:spcAft>
              <a:defRPr>
                <a:solidFill>
                  <a:schemeClr val="tx1">
                    <a:tint val="75000"/>
                  </a:schemeClr>
                </a:solidFill>
                <a:latin typeface="+mn-lt"/>
              </a:defRPr>
            </a:lvl1pPr>
          </a:lstStyle>
          <a:p>
            <a:pPr>
              <a:defRPr/>
            </a:pPr>
            <a:endParaRPr lang="en-US"/>
          </a:p>
        </p:txBody>
      </p:sp>
      <p:sp>
        <p:nvSpPr>
          <p:cNvPr id="7" name="Holder 7"/>
          <p:cNvSpPr>
            <a:spLocks noGrp="1"/>
          </p:cNvSpPr>
          <p:nvPr>
            <p:ph type="sldNum" sz="quarter" idx="12"/>
          </p:nvPr>
        </p:nvSpPr>
        <p:spPr>
          <a:xfrm>
            <a:off x="0" y="0"/>
            <a:ext cx="0" cy="0"/>
          </a:xfrm>
        </p:spPr>
        <p:txBody>
          <a:bodyPr lIns="0" tIns="0" rIns="0" bIns="0"/>
          <a:lstStyle>
            <a:lvl1pPr algn="r" eaLnBrk="1" fontAlgn="auto" hangingPunct="1">
              <a:spcBef>
                <a:spcPts val="0"/>
              </a:spcBef>
              <a:spcAft>
                <a:spcPts val="0"/>
              </a:spcAft>
              <a:defRPr>
                <a:solidFill>
                  <a:schemeClr val="tx1">
                    <a:tint val="75000"/>
                  </a:schemeClr>
                </a:solidFill>
                <a:latin typeface="+mn-lt"/>
              </a:defRPr>
            </a:lvl1pPr>
          </a:lstStyle>
          <a:p>
            <a:pPr>
              <a:defRPr/>
            </a:pPr>
            <a:endParaRPr/>
          </a:p>
        </p:txBody>
      </p:sp>
    </p:spTree>
    <p:extLst>
      <p:ext uri="{BB962C8B-B14F-4D97-AF65-F5344CB8AC3E}">
        <p14:creationId xmlns:p14="http://schemas.microsoft.com/office/powerpoint/2010/main" val="2864183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8A568-EAB6-44B3-ACC3-AAC7C3B2D858}" type="datetimeFigureOut">
              <a:rPr lang="en-US" smtClean="0"/>
              <a:t>7/21/2021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7768789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1141785"/>
          </a:xfrm>
          <a:prstGeom prst="rect">
            <a:avLst/>
          </a:prstGeom>
        </p:spPr>
        <p:txBody>
          <a:bodyPr bIns="182880" anchor="b">
            <a:normAutofit/>
          </a:bodyPr>
          <a:lstStyle>
            <a:lvl1pPr algn="l">
              <a:defRPr sz="3200" b="0">
                <a:solidFill>
                  <a:srgbClr val="800000"/>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416423"/>
            <a:ext cx="10972800" cy="4211269"/>
          </a:xfrm>
          <a:prstGeom prst="rect">
            <a:avLst/>
          </a:prstGeom>
        </p:spPr>
        <p:txBody>
          <a:bodyPr tIns="182880"/>
          <a:lstStyle>
            <a:lvl1pPr marL="174621" indent="-174621">
              <a:spcBef>
                <a:spcPts val="600"/>
              </a:spcBef>
              <a:spcAft>
                <a:spcPts val="600"/>
              </a:spcAft>
              <a:tabLst/>
              <a:defRPr sz="2400">
                <a:solidFill>
                  <a:schemeClr val="tx1"/>
                </a:solidFill>
                <a:latin typeface="Open Sans"/>
                <a:cs typeface="Open Sans"/>
              </a:defRPr>
            </a:lvl1pPr>
            <a:lvl2pPr marL="347663" indent="-231775">
              <a:tabLst/>
              <a:defRPr sz="2400">
                <a:solidFill>
                  <a:schemeClr val="tx1"/>
                </a:solidFill>
                <a:latin typeface="Open Sans"/>
                <a:cs typeface="Open Sans"/>
              </a:defRPr>
            </a:lvl2pPr>
            <a:lvl3pPr marL="687388" indent="-223838">
              <a:buClr>
                <a:schemeClr val="tx1">
                  <a:lumMod val="50000"/>
                  <a:lumOff val="50000"/>
                </a:schemeClr>
              </a:buClr>
              <a:buSzPct val="90000"/>
              <a:buFont typeface="System Font Regular"/>
              <a:buChar char="»"/>
              <a:tabLst/>
              <a:defRPr sz="2400" b="0" i="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807421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cxnSp>
        <p:nvCxnSpPr>
          <p:cNvPr id="13" name="Straight Connector 12"/>
          <p:cNvCxnSpPr/>
          <p:nvPr userDrawn="1"/>
        </p:nvCxnSpPr>
        <p:spPr>
          <a:xfrm flipV="1">
            <a:off x="768351" y="5924552"/>
            <a:ext cx="10655300"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fld id="{37FFCD0F-6FD7-423A-A678-0AA8290E11CF}" type="datetimeFigureOut">
              <a:rPr lang="de-DE" smtClean="0"/>
              <a:pPr/>
              <a:t>21.07.2021</a:t>
            </a:fld>
            <a:endParaRPr lang="de-DE" dirty="0"/>
          </a:p>
        </p:txBody>
      </p:sp>
      <p:sp>
        <p:nvSpPr>
          <p:cNvPr id="8" name="Footer Placeholder 7"/>
          <p:cNvSpPr>
            <a:spLocks noGrp="1"/>
          </p:cNvSpPr>
          <p:nvPr>
            <p:ph type="ftr" sz="quarter" idx="15"/>
          </p:nvPr>
        </p:nvSpPr>
        <p:spPr/>
        <p:txBody>
          <a:bodyPr/>
          <a:lstStyle/>
          <a:p>
            <a:endParaRPr lang="de-DE" dirty="0"/>
          </a:p>
        </p:txBody>
      </p:sp>
      <p:sp>
        <p:nvSpPr>
          <p:cNvPr id="10" name="Title 1"/>
          <p:cNvSpPr>
            <a:spLocks noGrp="1"/>
          </p:cNvSpPr>
          <p:nvPr>
            <p:ph type="title" hasCustomPrompt="1"/>
          </p:nvPr>
        </p:nvSpPr>
        <p:spPr>
          <a:xfrm>
            <a:off x="768351" y="493834"/>
            <a:ext cx="10655300" cy="617012"/>
          </a:xfrm>
          <a:prstGeom prst="rect">
            <a:avLst/>
          </a:prstGeom>
        </p:spPr>
        <p:txBody>
          <a:bodyPr>
            <a:noAutofit/>
          </a:bodyPr>
          <a:lstStyle>
            <a:lvl1pPr>
              <a:lnSpc>
                <a:spcPct val="100000"/>
              </a:lnSpc>
              <a:defRPr sz="3733"/>
            </a:lvl1pPr>
          </a:lstStyle>
          <a:p>
            <a:r>
              <a:rPr lang="en-US" dirty="0"/>
              <a:t>Title</a:t>
            </a:r>
            <a:endParaRPr lang="de-DE" dirty="0"/>
          </a:p>
        </p:txBody>
      </p:sp>
      <p:sp>
        <p:nvSpPr>
          <p:cNvPr id="11" name="Text Placeholder 8"/>
          <p:cNvSpPr>
            <a:spLocks noGrp="1"/>
          </p:cNvSpPr>
          <p:nvPr>
            <p:ph type="body" sz="quarter" idx="13" hasCustomPrompt="1"/>
          </p:nvPr>
        </p:nvSpPr>
        <p:spPr>
          <a:xfrm>
            <a:off x="768351" y="1419806"/>
            <a:ext cx="10655300" cy="4353063"/>
          </a:xfrm>
          <a:prstGeom prst="rect">
            <a:avLst/>
          </a:prstGeom>
        </p:spPr>
        <p:txBody>
          <a:bodyPr>
            <a:normAutofit/>
          </a:bodyPr>
          <a:lstStyle>
            <a:lvl1pPr marL="0" indent="0">
              <a:lnSpc>
                <a:spcPct val="100000"/>
              </a:lnSpc>
              <a:buFont typeface="Arial" charset="0"/>
              <a:buNone/>
              <a:defRPr sz="2400"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dirty="0"/>
              <a:t>Click to add text</a:t>
            </a:r>
          </a:p>
        </p:txBody>
      </p:sp>
    </p:spTree>
    <p:extLst>
      <p:ext uri="{BB962C8B-B14F-4D97-AF65-F5344CB8AC3E}">
        <p14:creationId xmlns:p14="http://schemas.microsoft.com/office/powerpoint/2010/main" val="1366465156"/>
      </p:ext>
    </p:extLst>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8A568-EAB6-44B3-ACC3-AAC7C3B2D858}" type="datetimeFigureOut">
              <a:rPr lang="en-US" smtClean="0"/>
              <a:t>7/21/2021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50585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553688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06805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8A568-EAB6-44B3-ACC3-AAC7C3B2D858}" type="datetimeFigureOut">
              <a:rPr lang="en-US" smtClean="0"/>
              <a:t>7/21/2021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0C117-791C-4675-BB2E-97E0CB113645}" type="slidenum">
              <a:rPr lang="en-US" smtClean="0"/>
              <a:t>‹#›</a:t>
            </a:fld>
            <a:endParaRPr lang="en-US"/>
          </a:p>
        </p:txBody>
      </p:sp>
    </p:spTree>
    <p:extLst>
      <p:ext uri="{BB962C8B-B14F-4D97-AF65-F5344CB8AC3E}">
        <p14:creationId xmlns:p14="http://schemas.microsoft.com/office/powerpoint/2010/main" val="2165673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87158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97" r:id="rId16"/>
  </p:sldLayoutIdLst>
  <p:txStyles>
    <p:title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p:titleStyle>
    <p:bodyStyle>
      <a:lvl1pPr marL="228600" indent="-228600" algn="l" defTabSz="914400" rtl="0" eaLnBrk="1" latinLnBrk="0" hangingPunct="1">
        <a:lnSpc>
          <a:spcPct val="100000"/>
        </a:lnSpc>
        <a:spcBef>
          <a:spcPts val="1000"/>
        </a:spcBef>
        <a:buClr>
          <a:srgbClr val="4C768C"/>
        </a:buClr>
        <a:buFont typeface="Arial" panose="020B0604020202020204" pitchFamily="34" charset="0"/>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buClr>
          <a:srgbClr val="4C768C"/>
        </a:buClr>
        <a:buFont typeface=".AppleSystemUIFont" charset="-120"/>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buClr>
          <a:srgbClr val="4C768C"/>
        </a:buClr>
        <a:buFont typeface="Arial" panose="020B0604020202020204" pitchFamily="34" charset="0"/>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8A568-EAB6-44B3-ACC3-AAC7C3B2D858}" type="datetimeFigureOut">
              <a:rPr lang="en-US" smtClean="0"/>
              <a:t>7/21/2021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0C117-791C-4675-BB2E-97E0CB113645}" type="slidenum">
              <a:rPr lang="en-US" smtClean="0"/>
              <a:t>‹#›</a:t>
            </a:fld>
            <a:endParaRPr lang="en-US"/>
          </a:p>
        </p:txBody>
      </p:sp>
    </p:spTree>
    <p:extLst>
      <p:ext uri="{BB962C8B-B14F-4D97-AF65-F5344CB8AC3E}">
        <p14:creationId xmlns:p14="http://schemas.microsoft.com/office/powerpoint/2010/main" val="259709684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5802178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Lst>
  <p:txStyles>
    <p:titleStyle>
      <a:lvl1pPr algn="l" rtl="0" eaLnBrk="0" fontAlgn="base" hangingPunct="0">
        <a:lnSpc>
          <a:spcPct val="90000"/>
        </a:lnSpc>
        <a:spcBef>
          <a:spcPct val="0"/>
        </a:spcBef>
        <a:spcAft>
          <a:spcPct val="0"/>
        </a:spcAft>
        <a:defRPr sz="4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Light"/>
          <a:ea typeface="Open Sans Light"/>
          <a:cs typeface="Open Sans Light"/>
        </a:defRPr>
      </a:lvl2pPr>
      <a:lvl3pPr algn="l" rtl="0" eaLnBrk="0" fontAlgn="base" hangingPunct="0">
        <a:lnSpc>
          <a:spcPct val="90000"/>
        </a:lnSpc>
        <a:spcBef>
          <a:spcPct val="0"/>
        </a:spcBef>
        <a:spcAft>
          <a:spcPct val="0"/>
        </a:spcAft>
        <a:defRPr sz="4400">
          <a:solidFill>
            <a:schemeClr val="tx1"/>
          </a:solidFill>
          <a:latin typeface="Open Sans Light"/>
          <a:ea typeface="Open Sans Light"/>
          <a:cs typeface="Open Sans Light"/>
        </a:defRPr>
      </a:lvl3pPr>
      <a:lvl4pPr algn="l" rtl="0" eaLnBrk="0" fontAlgn="base" hangingPunct="0">
        <a:lnSpc>
          <a:spcPct val="90000"/>
        </a:lnSpc>
        <a:spcBef>
          <a:spcPct val="0"/>
        </a:spcBef>
        <a:spcAft>
          <a:spcPct val="0"/>
        </a:spcAft>
        <a:defRPr sz="4400">
          <a:solidFill>
            <a:schemeClr val="tx1"/>
          </a:solidFill>
          <a:latin typeface="Open Sans Light"/>
          <a:ea typeface="Open Sans Light"/>
          <a:cs typeface="Open Sans Light"/>
        </a:defRPr>
      </a:lvl4pPr>
      <a:lvl5pPr algn="l" rtl="0" eaLnBrk="0" fontAlgn="base" hangingPunct="0">
        <a:lnSpc>
          <a:spcPct val="90000"/>
        </a:lnSpc>
        <a:spcBef>
          <a:spcPct val="0"/>
        </a:spcBef>
        <a:spcAft>
          <a:spcPct val="0"/>
        </a:spcAft>
        <a:defRPr sz="4400">
          <a:solidFill>
            <a:schemeClr val="tx1"/>
          </a:solidFill>
          <a:latin typeface="Open Sans Light"/>
          <a:ea typeface="Open Sans Light"/>
          <a:cs typeface="Open Sans Light"/>
        </a:defRPr>
      </a:lvl5pPr>
      <a:lvl6pPr marL="457200" algn="l" rtl="0" fontAlgn="base">
        <a:lnSpc>
          <a:spcPct val="90000"/>
        </a:lnSpc>
        <a:spcBef>
          <a:spcPct val="0"/>
        </a:spcBef>
        <a:spcAft>
          <a:spcPct val="0"/>
        </a:spcAft>
        <a:defRPr sz="4400">
          <a:solidFill>
            <a:schemeClr val="tx1"/>
          </a:solidFill>
          <a:latin typeface="Open Sans Light"/>
          <a:ea typeface="Open Sans Light"/>
          <a:cs typeface="Open Sans Light"/>
        </a:defRPr>
      </a:lvl6pPr>
      <a:lvl7pPr marL="914400" algn="l" rtl="0" fontAlgn="base">
        <a:lnSpc>
          <a:spcPct val="90000"/>
        </a:lnSpc>
        <a:spcBef>
          <a:spcPct val="0"/>
        </a:spcBef>
        <a:spcAft>
          <a:spcPct val="0"/>
        </a:spcAft>
        <a:defRPr sz="4400">
          <a:solidFill>
            <a:schemeClr val="tx1"/>
          </a:solidFill>
          <a:latin typeface="Open Sans Light"/>
          <a:ea typeface="Open Sans Light"/>
          <a:cs typeface="Open Sans Light"/>
        </a:defRPr>
      </a:lvl7pPr>
      <a:lvl8pPr marL="1371600" algn="l" rtl="0" fontAlgn="base">
        <a:lnSpc>
          <a:spcPct val="90000"/>
        </a:lnSpc>
        <a:spcBef>
          <a:spcPct val="0"/>
        </a:spcBef>
        <a:spcAft>
          <a:spcPct val="0"/>
        </a:spcAft>
        <a:defRPr sz="4400">
          <a:solidFill>
            <a:schemeClr val="tx1"/>
          </a:solidFill>
          <a:latin typeface="Open Sans Light"/>
          <a:ea typeface="Open Sans Light"/>
          <a:cs typeface="Open Sans Light"/>
        </a:defRPr>
      </a:lvl8pPr>
      <a:lvl9pPr marL="1828800" algn="l" rtl="0" fontAlgn="base">
        <a:lnSpc>
          <a:spcPct val="90000"/>
        </a:lnSpc>
        <a:spcBef>
          <a:spcPct val="0"/>
        </a:spcBef>
        <a:spcAft>
          <a:spcPct val="0"/>
        </a:spcAft>
        <a:defRPr sz="4400">
          <a:solidFill>
            <a:schemeClr val="tx1"/>
          </a:solidFill>
          <a:latin typeface="Open Sans Light"/>
          <a:ea typeface="Open Sans Light"/>
          <a:cs typeface="Open Sans Light"/>
        </a:defRPr>
      </a:lvl9pPr>
    </p:titleStyle>
    <p:bodyStyle>
      <a:lvl1pPr marL="228600" indent="-228600" algn="l" rtl="0" eaLnBrk="0" fontAlgn="base" hangingPunct="0">
        <a:lnSpc>
          <a:spcPct val="150000"/>
        </a:lnSpc>
        <a:spcBef>
          <a:spcPts val="1000"/>
        </a:spcBef>
        <a:spcAft>
          <a:spcPct val="0"/>
        </a:spcAft>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rtl="0" eaLnBrk="0" fontAlgn="base" hangingPunct="0">
        <a:lnSpc>
          <a:spcPct val="150000"/>
        </a:lnSpc>
        <a:spcBef>
          <a:spcPts val="500"/>
        </a:spcBef>
        <a:spcAft>
          <a:spcPct val="0"/>
        </a:spcAft>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rtl="0" eaLnBrk="0" fontAlgn="base" hangingPunct="0">
        <a:lnSpc>
          <a:spcPct val="15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rtl="0" eaLnBrk="0" fontAlgn="base" hangingPunct="0">
        <a:lnSpc>
          <a:spcPct val="15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rtl="0" eaLnBrk="0" fontAlgn="base" hangingPunct="0">
        <a:lnSpc>
          <a:spcPct val="15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hyperlink" Target="https://nadsp.org/wp-content/uploads/2016/08/NationalFrontlineSupervisorComp.pdf" TargetMode="External"/><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hyperlink" Target="http://directcours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4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4.xml"/><Relationship Id="rId1" Type="http://schemas.openxmlformats.org/officeDocument/2006/relationships/slideLayout" Target="../slideLayouts/slideLayout5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5.xml"/><Relationship Id="rId1" Type="http://schemas.openxmlformats.org/officeDocument/2006/relationships/slideLayout" Target="../slideLayouts/slideLayout5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7.xml"/><Relationship Id="rId1" Type="http://schemas.openxmlformats.org/officeDocument/2006/relationships/slideLayout" Target="../slideLayouts/slideLayout4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8.xml"/><Relationship Id="rId1" Type="http://schemas.openxmlformats.org/officeDocument/2006/relationships/slideLayout" Target="../slideLayouts/slideLayout1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www.tenncare.ici.umn.edu/"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4.xml"/><Relationship Id="rId1" Type="http://schemas.openxmlformats.org/officeDocument/2006/relationships/slideLayout" Target="../slideLayouts/slideLayout4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hyperlink" Target="mailto:dsp-tn@umn.edu" TargetMode="External"/><Relationship Id="rId2" Type="http://schemas.openxmlformats.org/officeDocument/2006/relationships/notesSlide" Target="../notesSlides/notesSlide60.xml"/><Relationship Id="rId1" Type="http://schemas.openxmlformats.org/officeDocument/2006/relationships/slideLayout" Target="../slideLayouts/slideLayout15.xml"/><Relationship Id="rId4" Type="http://schemas.openxmlformats.org/officeDocument/2006/relationships/hyperlink" Target="New%20Session%204%20-Recruitment%20&amp;%20Selection-%202020_Final-bkct.pptx"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tenncare.ici.umn.edu/" TargetMode="External"/><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utdoor, person, fence, person&#10;&#10;Description automatically generated">
            <a:extLst>
              <a:ext uri="{FF2B5EF4-FFF2-40B4-BE49-F238E27FC236}">
                <a16:creationId xmlns:a16="http://schemas.microsoft.com/office/drawing/2014/main" id="{F463BF37-914C-43A7-82B3-D56335A6192B}"/>
              </a:ext>
            </a:extLst>
          </p:cNvPr>
          <p:cNvPicPr>
            <a:picLocks noChangeAspect="1"/>
          </p:cNvPicPr>
          <p:nvPr/>
        </p:nvPicPr>
        <p:blipFill>
          <a:blip r:embed="rId3"/>
          <a:stretch>
            <a:fillRect/>
          </a:stretch>
        </p:blipFill>
        <p:spPr>
          <a:xfrm>
            <a:off x="-1814" y="54"/>
            <a:ext cx="12195627" cy="6857892"/>
          </a:xfrm>
          <a:prstGeom prst="rect">
            <a:avLst/>
          </a:prstGeom>
        </p:spPr>
      </p:pic>
    </p:spTree>
    <p:extLst>
      <p:ext uri="{BB962C8B-B14F-4D97-AF65-F5344CB8AC3E}">
        <p14:creationId xmlns:p14="http://schemas.microsoft.com/office/powerpoint/2010/main" val="3926706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sz="3600" dirty="0">
                <a:latin typeface="Open Sans Light"/>
              </a:rPr>
              <a:t>8 Steps for Implementation - Workforce Strategies</a:t>
            </a:r>
            <a:endParaRPr lang="en-US" dirty="0">
              <a:latin typeface="Open Sans Light"/>
            </a:endParaRPr>
          </a:p>
        </p:txBody>
      </p:sp>
      <p:sp>
        <p:nvSpPr>
          <p:cNvPr id="4" name="TextBox 3">
            <a:extLst>
              <a:ext uri="{FF2B5EF4-FFF2-40B4-BE49-F238E27FC236}">
                <a16:creationId xmlns:a16="http://schemas.microsoft.com/office/drawing/2014/main" id="{2BF1BCAA-0B56-8649-9C21-12F456D5CA42}"/>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grpSp>
        <p:nvGrpSpPr>
          <p:cNvPr id="20" name="Group 19"/>
          <p:cNvGrpSpPr/>
          <p:nvPr/>
        </p:nvGrpSpPr>
        <p:grpSpPr>
          <a:xfrm>
            <a:off x="838201" y="3677924"/>
            <a:ext cx="2440349" cy="2129708"/>
            <a:chOff x="838201" y="3677924"/>
            <a:chExt cx="2440349" cy="2129708"/>
          </a:xfrm>
        </p:grpSpPr>
        <p:sp>
          <p:nvSpPr>
            <p:cNvPr id="5" name="L-Shape 4"/>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6" name="Triangle 5"/>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2" name="TextBox 11"/>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5</a:t>
              </a:r>
            </a:p>
          </p:txBody>
        </p:sp>
        <p:sp>
          <p:nvSpPr>
            <p:cNvPr id="16" name="TextBox 15"/>
            <p:cNvSpPr txBox="1"/>
            <p:nvPr/>
          </p:nvSpPr>
          <p:spPr>
            <a:xfrm>
              <a:off x="1089218" y="4601041"/>
              <a:ext cx="20964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support for the strategy</a:t>
              </a:r>
            </a:p>
          </p:txBody>
        </p:sp>
      </p:grpSp>
      <p:grpSp>
        <p:nvGrpSpPr>
          <p:cNvPr id="21" name="Group 20"/>
          <p:cNvGrpSpPr/>
          <p:nvPr/>
        </p:nvGrpSpPr>
        <p:grpSpPr>
          <a:xfrm>
            <a:off x="3508617" y="3012710"/>
            <a:ext cx="2714383" cy="2238900"/>
            <a:chOff x="3508617" y="3012710"/>
            <a:chExt cx="2714383" cy="2238900"/>
          </a:xfrm>
        </p:grpSpPr>
        <p:sp>
          <p:nvSpPr>
            <p:cNvPr id="7" name="L-Shape 6"/>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8" name="Triangle 7"/>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6</a:t>
              </a:r>
            </a:p>
          </p:txBody>
        </p:sp>
        <p:sp>
          <p:nvSpPr>
            <p:cNvPr id="17" name="TextBox 16"/>
            <p:cNvSpPr txBox="1"/>
            <p:nvPr/>
          </p:nvSpPr>
          <p:spPr>
            <a:xfrm>
              <a:off x="3780024" y="3928171"/>
              <a:ext cx="24429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Set goals,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measure progress &amp; establish a time frame</a:t>
              </a:r>
            </a:p>
          </p:txBody>
        </p:sp>
      </p:grpSp>
      <p:grpSp>
        <p:nvGrpSpPr>
          <p:cNvPr id="22" name="Group 21"/>
          <p:cNvGrpSpPr/>
          <p:nvPr/>
        </p:nvGrpSpPr>
        <p:grpSpPr>
          <a:xfrm>
            <a:off x="6221610" y="2341516"/>
            <a:ext cx="2440349" cy="2133986"/>
            <a:chOff x="6221610" y="2341516"/>
            <a:chExt cx="2440349" cy="2133986"/>
          </a:xfrm>
        </p:grpSpPr>
        <p:sp>
          <p:nvSpPr>
            <p:cNvPr id="9" name="L-Shape 8"/>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 name="Triangle 9"/>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7</a:t>
              </a:r>
            </a:p>
          </p:txBody>
        </p:sp>
        <p:sp>
          <p:nvSpPr>
            <p:cNvPr id="18" name="TextBox 17"/>
            <p:cNvSpPr txBox="1"/>
            <p:nvPr/>
          </p:nvSpPr>
          <p:spPr>
            <a:xfrm>
              <a:off x="6479237" y="3264036"/>
              <a:ext cx="21778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Implement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the strategy</a:t>
              </a:r>
            </a:p>
          </p:txBody>
        </p:sp>
      </p:grpSp>
      <p:grpSp>
        <p:nvGrpSpPr>
          <p:cNvPr id="23" name="Group 22"/>
          <p:cNvGrpSpPr/>
          <p:nvPr/>
        </p:nvGrpSpPr>
        <p:grpSpPr>
          <a:xfrm>
            <a:off x="8814076" y="1690688"/>
            <a:ext cx="2534706" cy="2118750"/>
            <a:chOff x="8814076" y="1690688"/>
            <a:chExt cx="2534706" cy="2118750"/>
          </a:xfrm>
        </p:grpSpPr>
        <p:sp>
          <p:nvSpPr>
            <p:cNvPr id="11" name="L-Shape 10"/>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8</a:t>
              </a:r>
            </a:p>
          </p:txBody>
        </p:sp>
        <p:sp>
          <p:nvSpPr>
            <p:cNvPr id="19" name="TextBox 18"/>
            <p:cNvSpPr txBox="1"/>
            <p:nvPr/>
          </p:nvSpPr>
          <p:spPr>
            <a:xfrm>
              <a:off x="9173792" y="2615325"/>
              <a:ext cx="20709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Evaluate success</a:t>
              </a:r>
            </a:p>
          </p:txBody>
        </p:sp>
      </p:grpSp>
    </p:spTree>
    <p:extLst>
      <p:ext uri="{BB962C8B-B14F-4D97-AF65-F5344CB8AC3E}">
        <p14:creationId xmlns:p14="http://schemas.microsoft.com/office/powerpoint/2010/main" val="70861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FB2013-6543-114F-93F3-6705F7BA6C16}"/>
              </a:ext>
            </a:extLst>
          </p:cNvPr>
          <p:cNvSpPr>
            <a:spLocks noGrp="1"/>
          </p:cNvSpPr>
          <p:nvPr>
            <p:ph type="title"/>
          </p:nvPr>
        </p:nvSpPr>
        <p:spPr/>
        <p:txBody>
          <a:bodyPr/>
          <a:lstStyle/>
          <a:p>
            <a:r>
              <a:rPr lang="x-none" dirty="0"/>
              <a:t>Intervention Strategies </a:t>
            </a:r>
          </a:p>
        </p:txBody>
      </p:sp>
      <p:sp>
        <p:nvSpPr>
          <p:cNvPr id="6" name="Text Placeholder 5">
            <a:extLst>
              <a:ext uri="{FF2B5EF4-FFF2-40B4-BE49-F238E27FC236}">
                <a16:creationId xmlns:a16="http://schemas.microsoft.com/office/drawing/2014/main" id="{F794CFCF-CAB4-E84E-AAAD-E62B180FD8E2}"/>
              </a:ext>
            </a:extLst>
          </p:cNvPr>
          <p:cNvSpPr>
            <a:spLocks noGrp="1"/>
          </p:cNvSpPr>
          <p:nvPr>
            <p:ph type="body" idx="1"/>
          </p:nvPr>
        </p:nvSpPr>
        <p:spPr/>
        <p:txBody>
          <a:bodyPr/>
          <a:lstStyle/>
          <a:p>
            <a:r>
              <a:rPr lang="x-none" dirty="0"/>
              <a:t>Step 2 – Select an Intervention Strateg</a:t>
            </a:r>
            <a:r>
              <a:rPr lang="en-US" dirty="0"/>
              <a:t>y</a:t>
            </a:r>
            <a:endParaRPr lang="x-none" dirty="0"/>
          </a:p>
        </p:txBody>
      </p:sp>
    </p:spTree>
    <p:extLst>
      <p:ext uri="{BB962C8B-B14F-4D97-AF65-F5344CB8AC3E}">
        <p14:creationId xmlns:p14="http://schemas.microsoft.com/office/powerpoint/2010/main" val="2770033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title"/>
          </p:nvPr>
        </p:nvSpPr>
        <p:spPr>
          <a:xfrm>
            <a:off x="678750" y="281998"/>
            <a:ext cx="10536504" cy="1002429"/>
          </a:xfrm>
        </p:spPr>
        <p:txBody>
          <a:bodyPr>
            <a:normAutofit/>
          </a:bodyPr>
          <a:lstStyle/>
          <a:p>
            <a:r>
              <a:rPr lang="en-US" altLang="en-US" sz="3600" dirty="0">
                <a:latin typeface="Open Sans Light"/>
                <a:ea typeface="MS PGothic"/>
                <a:cs typeface="Open Sans Light"/>
              </a:rPr>
              <a:t>Building &amp; Strengthening the DSP Workforce </a:t>
            </a:r>
            <a:endParaRPr lang="en-US" altLang="en-US" sz="3600" dirty="0">
              <a:latin typeface="Open Sans Light"/>
              <a:ea typeface="MS PGothic" panose="020B0600070205080204" pitchFamily="34" charset="-128"/>
              <a:cs typeface="Open Sans Light"/>
            </a:endParaRP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17640403"/>
              </p:ext>
            </p:extLst>
          </p:nvPr>
        </p:nvGraphicFramePr>
        <p:xfrm>
          <a:off x="741218" y="1095386"/>
          <a:ext cx="10861963" cy="5410184"/>
        </p:xfrm>
        <a:graphic>
          <a:graphicData uri="http://schemas.openxmlformats.org/drawingml/2006/table">
            <a:tbl>
              <a:tblPr firstRow="1" bandRow="1">
                <a:tableStyleId>{5940675A-B579-460E-94D1-54222C63F5DA}</a:tableStyleId>
              </a:tblPr>
              <a:tblGrid>
                <a:gridCol w="3309868">
                  <a:extLst>
                    <a:ext uri="{9D8B030D-6E8A-4147-A177-3AD203B41FA5}">
                      <a16:colId xmlns:a16="http://schemas.microsoft.com/office/drawing/2014/main" val="534955385"/>
                    </a:ext>
                  </a:extLst>
                </a:gridCol>
                <a:gridCol w="3472273">
                  <a:extLst>
                    <a:ext uri="{9D8B030D-6E8A-4147-A177-3AD203B41FA5}">
                      <a16:colId xmlns:a16="http://schemas.microsoft.com/office/drawing/2014/main" val="4117277691"/>
                    </a:ext>
                  </a:extLst>
                </a:gridCol>
                <a:gridCol w="4079822">
                  <a:extLst>
                    <a:ext uri="{9D8B030D-6E8A-4147-A177-3AD203B41FA5}">
                      <a16:colId xmlns:a16="http://schemas.microsoft.com/office/drawing/2014/main" val="942521320"/>
                    </a:ext>
                  </a:extLst>
                </a:gridCol>
              </a:tblGrid>
              <a:tr h="358702">
                <a:tc>
                  <a:txBody>
                    <a:bodyPr/>
                    <a:lstStyle/>
                    <a:p>
                      <a:r>
                        <a:rPr lang="en-US" sz="2000" b="1" dirty="0">
                          <a:latin typeface="Open Sans Light" panose="020B0306030504020204"/>
                        </a:rPr>
                        <a:t>Recruitment Strategies</a:t>
                      </a:r>
                    </a:p>
                  </a:txBody>
                  <a:tcPr marL="88930" marR="88930" marT="45716" marB="45716">
                    <a:solidFill>
                      <a:srgbClr val="D0EB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Open Sans Light" panose="020B0306030504020204"/>
                        </a:rPr>
                        <a:t>Selection Strategies</a:t>
                      </a:r>
                    </a:p>
                  </a:txBody>
                  <a:tcPr marL="88930" marR="88930" marT="45716" marB="45716">
                    <a:solidFill>
                      <a:srgbClr val="48D1EC"/>
                    </a:solidFill>
                  </a:tcPr>
                </a:tc>
                <a:tc>
                  <a:txBody>
                    <a:bodyPr/>
                    <a:lstStyle/>
                    <a:p>
                      <a:r>
                        <a:rPr lang="en-US" sz="2000" b="1" dirty="0">
                          <a:latin typeface="Open Sans Light" panose="020B0306030504020204"/>
                        </a:rPr>
                        <a:t>Retention Strategies</a:t>
                      </a:r>
                    </a:p>
                  </a:txBody>
                  <a:tcPr marL="88930" marR="88930" marT="45716" marB="45716">
                    <a:solidFill>
                      <a:srgbClr val="5BBBD5"/>
                    </a:solidFill>
                  </a:tcPr>
                </a:tc>
                <a:extLst>
                  <a:ext uri="{0D108BD9-81ED-4DB2-BD59-A6C34878D82A}">
                    <a16:rowId xmlns:a16="http://schemas.microsoft.com/office/drawing/2014/main" val="935693494"/>
                  </a:ext>
                </a:extLst>
              </a:tr>
              <a:tr h="4787385">
                <a:tc>
                  <a:txBody>
                    <a:bodyPr/>
                    <a:lstStyle/>
                    <a:p>
                      <a:pPr>
                        <a:lnSpc>
                          <a:spcPct val="100000"/>
                        </a:lnSpc>
                        <a:spcAft>
                          <a:spcPts val="300"/>
                        </a:spcAft>
                        <a:buClr>
                          <a:srgbClr val="4C768C"/>
                        </a:buClr>
                      </a:pPr>
                      <a:r>
                        <a:rPr lang="en-US" sz="1800" dirty="0">
                          <a:latin typeface="Open Sans Light" panose="020B0306030504020204"/>
                        </a:rPr>
                        <a:t>Effective Marketing</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Public service announcements (PSA)</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Targeted marketing</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Recruitment and hiring bonuses</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Recruitments sources</a:t>
                      </a:r>
                    </a:p>
                    <a:p>
                      <a:pPr>
                        <a:spcAft>
                          <a:spcPts val="300"/>
                        </a:spcAft>
                        <a:buClr>
                          <a:srgbClr val="4C768C"/>
                        </a:buClr>
                      </a:pPr>
                      <a:endParaRPr lang="en-US" sz="2000" dirty="0">
                        <a:latin typeface="Open Sans Light" panose="020B0306030504020204"/>
                      </a:endParaRPr>
                    </a:p>
                    <a:p>
                      <a:pPr>
                        <a:spcAft>
                          <a:spcPts val="300"/>
                        </a:spcAft>
                        <a:buClr>
                          <a:srgbClr val="4C768C"/>
                        </a:buClr>
                      </a:pPr>
                      <a:endParaRPr lang="en-US" sz="2000" dirty="0">
                        <a:latin typeface="Open Sans Light" panose="020B0306030504020204"/>
                      </a:endParaRPr>
                    </a:p>
                  </a:txBody>
                  <a:tcPr marL="88930" marR="88930" marT="45716" marB="45716"/>
                </a:tc>
                <a:tc>
                  <a:txBody>
                    <a:bodyPr/>
                    <a:lstStyle/>
                    <a:p>
                      <a:pPr marL="176213" lvl="0" indent="-176213">
                        <a:spcAft>
                          <a:spcPts val="300"/>
                        </a:spcAft>
                        <a:buClr>
                          <a:srgbClr val="4C768C"/>
                        </a:buClr>
                        <a:buFont typeface="Arial" panose="020B0604020202020204" pitchFamily="34" charset="0"/>
                        <a:buChar char="•"/>
                        <a:tabLst/>
                      </a:pPr>
                      <a:r>
                        <a:rPr lang="en-US" sz="1800" kern="1200" dirty="0">
                          <a:effectLst/>
                          <a:latin typeface="Open Sans Light" panose="020B0306030504020204"/>
                        </a:rPr>
                        <a:t>Structured behavioral interviews</a:t>
                      </a:r>
                    </a:p>
                    <a:p>
                      <a:pPr marL="176213" lvl="0" indent="-176213">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Realistic job preview</a:t>
                      </a:r>
                    </a:p>
                  </a:txBody>
                  <a:tcPr marL="88930" marR="88930" marT="45716" marB="45716"/>
                </a:tc>
                <a:tc>
                  <a:txBody>
                    <a:bodyPr/>
                    <a:lstStyle/>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lang="en-US" sz="1800" b="1" kern="1200" dirty="0">
                          <a:effectLst/>
                          <a:latin typeface="Open Sans Light" panose="020B0306030504020204"/>
                        </a:rPr>
                        <a:t>Orientation and onboarding</a:t>
                      </a:r>
                    </a:p>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Open Sans Light" panose="020B0306030504020204"/>
                          <a:ea typeface="+mn-ea"/>
                          <a:cs typeface="+mn-cs"/>
                        </a:rPr>
                        <a:t>Competency-based training</a:t>
                      </a:r>
                    </a:p>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Open Sans Light" panose="020B0306030504020204"/>
                          <a:ea typeface="+mn-ea"/>
                          <a:cs typeface="+mn-cs"/>
                        </a:rPr>
                        <a:t>Employee Development</a:t>
                      </a:r>
                    </a:p>
                    <a:p>
                      <a:pPr marL="571500" marR="0" lvl="1" indent="-228600" algn="l" defTabSz="914400" rtl="0" eaLnBrk="1" fontAlgn="auto" latinLnBrk="0" hangingPunct="1">
                        <a:lnSpc>
                          <a:spcPct val="100000"/>
                        </a:lnSpc>
                        <a:spcBef>
                          <a:spcPts val="0"/>
                        </a:spcBef>
                        <a:spcAft>
                          <a:spcPts val="300"/>
                        </a:spcAft>
                        <a:buClr>
                          <a:srgbClr val="4C768C"/>
                        </a:buClr>
                        <a:buSzTx/>
                        <a:buFont typeface=".AppleSystemUIFont" charset="-120"/>
                        <a:buChar char="»"/>
                        <a:tabLst/>
                        <a:defRPr/>
                      </a:pPr>
                      <a:r>
                        <a:rPr kumimoji="0" lang="en-US" sz="1800" b="1" i="0" u="none" strike="noStrike" kern="1200" cap="none" spc="0" normalizeH="0" baseline="0" noProof="0" dirty="0">
                          <a:ln>
                            <a:noFill/>
                          </a:ln>
                          <a:solidFill>
                            <a:prstClr val="black"/>
                          </a:solidFill>
                          <a:effectLst/>
                          <a:uLnTx/>
                          <a:uFillTx/>
                          <a:latin typeface="Open Sans Light" panose="020B0306030504020204"/>
                          <a:ea typeface="+mn-ea"/>
                          <a:cs typeface="+mn-cs"/>
                        </a:rPr>
                        <a:t>Job Analysis</a:t>
                      </a:r>
                    </a:p>
                    <a:p>
                      <a:pPr marL="571500" marR="0" lvl="1" indent="-228600" algn="l" defTabSz="914400" rtl="0" eaLnBrk="1" fontAlgn="auto" latinLnBrk="0" hangingPunct="1">
                        <a:lnSpc>
                          <a:spcPct val="100000"/>
                        </a:lnSpc>
                        <a:spcBef>
                          <a:spcPts val="0"/>
                        </a:spcBef>
                        <a:spcAft>
                          <a:spcPts val="300"/>
                        </a:spcAft>
                        <a:buClr>
                          <a:srgbClr val="4C768C"/>
                        </a:buClr>
                        <a:buSzTx/>
                        <a:buFont typeface=".AppleSystemUIFont" charset="-120"/>
                        <a:buChar char="»"/>
                        <a:tabLst/>
                        <a:defRPr/>
                      </a:pPr>
                      <a:r>
                        <a:rPr kumimoji="0" lang="en-US" sz="1800" b="1" i="0" u="none" strike="noStrike" kern="1200" cap="none" spc="0" normalizeH="0" baseline="0" noProof="0" dirty="0">
                          <a:ln>
                            <a:noFill/>
                          </a:ln>
                          <a:solidFill>
                            <a:prstClr val="black"/>
                          </a:solidFill>
                          <a:effectLst/>
                          <a:uLnTx/>
                          <a:uFillTx/>
                          <a:latin typeface="Open Sans Light" panose="020B0306030504020204"/>
                          <a:ea typeface="+mn-ea"/>
                          <a:cs typeface="+mn-cs"/>
                        </a:rPr>
                        <a:t>Job Descriptions</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Recognition Programs</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Coaching &amp; Mentoring</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Mentoring</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Performance coaching</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Networking</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Employee Engagement &amp;</a:t>
                      </a:r>
                      <a:r>
                        <a:rPr lang="en-US" sz="1800" kern="1200" baseline="0" dirty="0">
                          <a:effectLst/>
                          <a:latin typeface="Open Sans Light" panose="020B0306030504020204"/>
                        </a:rPr>
                        <a:t> </a:t>
                      </a:r>
                      <a:br>
                        <a:rPr lang="en-US" sz="1800" kern="1200" baseline="0" dirty="0">
                          <a:effectLst/>
                          <a:latin typeface="Open Sans Light" panose="020B0306030504020204"/>
                        </a:rPr>
                      </a:br>
                      <a:r>
                        <a:rPr lang="en-US" sz="1800" kern="1200" dirty="0">
                          <a:effectLst/>
                          <a:latin typeface="Open Sans Light" panose="020B0306030504020204"/>
                        </a:rPr>
                        <a:t>Organizational Participation</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Professional</a:t>
                      </a:r>
                      <a:r>
                        <a:rPr lang="en-US" sz="1800" kern="1200" baseline="0" dirty="0">
                          <a:effectLst/>
                          <a:latin typeface="Open Sans Light" panose="020B0306030504020204"/>
                        </a:rPr>
                        <a:t> Development </a:t>
                      </a:r>
                      <a:endParaRPr lang="en-US" sz="1800" kern="1200" dirty="0">
                        <a:effectLst/>
                        <a:latin typeface="Open Sans Light" panose="020B0306030504020204"/>
                      </a:endParaRP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Developing career paths</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Professionalizing DSP roles</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Wage and Benefit</a:t>
                      </a:r>
                      <a:r>
                        <a:rPr lang="en-US" sz="1800" kern="1200" baseline="0" dirty="0">
                          <a:effectLst/>
                          <a:latin typeface="Open Sans Light" panose="020B0306030504020204"/>
                        </a:rPr>
                        <a:t> Policy Change</a:t>
                      </a:r>
                      <a:endParaRPr lang="en-US" sz="1800" kern="1200" dirty="0">
                        <a:effectLst/>
                        <a:latin typeface="Open Sans Light" panose="020B0306030504020204"/>
                      </a:endParaRPr>
                    </a:p>
                  </a:txBody>
                  <a:tcPr marL="88930" marR="88930" marT="45716" marB="45716"/>
                </a:tc>
                <a:extLst>
                  <a:ext uri="{0D108BD9-81ED-4DB2-BD59-A6C34878D82A}">
                    <a16:rowId xmlns:a16="http://schemas.microsoft.com/office/drawing/2014/main" val="635582646"/>
                  </a:ext>
                </a:extLst>
              </a:tr>
            </a:tbl>
          </a:graphicData>
        </a:graphic>
      </p:graphicFrame>
    </p:spTree>
    <p:extLst>
      <p:ext uri="{BB962C8B-B14F-4D97-AF65-F5344CB8AC3E}">
        <p14:creationId xmlns:p14="http://schemas.microsoft.com/office/powerpoint/2010/main" val="1174661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a:t>
            </a:r>
          </a:p>
        </p:txBody>
      </p:sp>
      <p:sp>
        <p:nvSpPr>
          <p:cNvPr id="3" name="Text Placeholder 2"/>
          <p:cNvSpPr>
            <a:spLocks noGrp="1"/>
          </p:cNvSpPr>
          <p:nvPr>
            <p:ph type="body" idx="1"/>
          </p:nvPr>
        </p:nvSpPr>
        <p:spPr/>
        <p:txBody>
          <a:bodyPr/>
          <a:lstStyle/>
          <a:p>
            <a:r>
              <a:rPr lang="en-US" dirty="0"/>
              <a:t>Workbook </a:t>
            </a:r>
            <a:r>
              <a:rPr lang="en-US" dirty="0">
                <a:solidFill>
                  <a:schemeClr val="tx1">
                    <a:lumMod val="95000"/>
                    <a:lumOff val="5000"/>
                  </a:schemeClr>
                </a:solidFill>
              </a:rPr>
              <a:t>Section 5: </a:t>
            </a:r>
            <a:r>
              <a:rPr lang="en-US" dirty="0"/>
              <a:t>Recruitment </a:t>
            </a:r>
          </a:p>
        </p:txBody>
      </p:sp>
    </p:spTree>
    <p:extLst>
      <p:ext uri="{BB962C8B-B14F-4D97-AF65-F5344CB8AC3E}">
        <p14:creationId xmlns:p14="http://schemas.microsoft.com/office/powerpoint/2010/main" val="2389363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90105" y="206072"/>
            <a:ext cx="5211591" cy="6428124"/>
          </a:xfrm>
          <a:prstGeom prst="rect">
            <a:avLst/>
          </a:prstGeom>
        </p:spPr>
      </p:pic>
      <p:pic>
        <p:nvPicPr>
          <p:cNvPr id="5" name="Picture 4"/>
          <p:cNvPicPr>
            <a:picLocks noChangeAspect="1"/>
          </p:cNvPicPr>
          <p:nvPr/>
        </p:nvPicPr>
        <p:blipFill>
          <a:blip r:embed="rId4"/>
          <a:stretch>
            <a:fillRect/>
          </a:stretch>
        </p:blipFill>
        <p:spPr>
          <a:xfrm>
            <a:off x="6665366" y="206311"/>
            <a:ext cx="4815141" cy="6322676"/>
          </a:xfrm>
          <a:prstGeom prst="rect">
            <a:avLst/>
          </a:prstGeom>
        </p:spPr>
      </p:pic>
    </p:spTree>
    <p:extLst>
      <p:ext uri="{BB962C8B-B14F-4D97-AF65-F5344CB8AC3E}">
        <p14:creationId xmlns:p14="http://schemas.microsoft.com/office/powerpoint/2010/main" val="3644039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Open Sans Light"/>
              </a:rPr>
              <a:t>Identify and Assess- Retention</a:t>
            </a:r>
            <a:endParaRPr lang="en-US" sz="5400" dirty="0"/>
          </a:p>
        </p:txBody>
      </p:sp>
      <p:sp>
        <p:nvSpPr>
          <p:cNvPr id="3" name="Text Placeholder 2"/>
          <p:cNvSpPr>
            <a:spLocks noGrp="1"/>
          </p:cNvSpPr>
          <p:nvPr>
            <p:ph type="body" idx="1"/>
          </p:nvPr>
        </p:nvSpPr>
        <p:spPr/>
        <p:txBody>
          <a:bodyPr/>
          <a:lstStyle/>
          <a:p>
            <a:r>
              <a:rPr lang="x-none" dirty="0"/>
              <a:t>Step 1 – Identify </a:t>
            </a:r>
            <a:r>
              <a:rPr lang="en-US" dirty="0"/>
              <a:t>and</a:t>
            </a:r>
            <a:r>
              <a:rPr lang="x-none" dirty="0"/>
              <a:t> assess the</a:t>
            </a:r>
            <a:r>
              <a:rPr lang="en-US" dirty="0"/>
              <a:t> problem</a:t>
            </a:r>
            <a:r>
              <a:rPr lang="x-none" dirty="0"/>
              <a:t> </a:t>
            </a:r>
          </a:p>
        </p:txBody>
      </p:sp>
    </p:spTree>
    <p:extLst>
      <p:ext uri="{BB962C8B-B14F-4D97-AF65-F5344CB8AC3E}">
        <p14:creationId xmlns:p14="http://schemas.microsoft.com/office/powerpoint/2010/main" val="914972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054" y="579810"/>
            <a:ext cx="10515600" cy="1325563"/>
          </a:xfrm>
        </p:spPr>
        <p:txBody>
          <a:bodyPr>
            <a:noAutofit/>
          </a:bodyPr>
          <a:lstStyle/>
          <a:p>
            <a:r>
              <a:rPr lang="en-US" sz="3200" dirty="0"/>
              <a:t>Poll Question #1 – Which of these retention strategies has or does your organization use to retain DSPs? (Select all that apply)</a:t>
            </a:r>
          </a:p>
        </p:txBody>
      </p:sp>
      <p:sp>
        <p:nvSpPr>
          <p:cNvPr id="3" name="Content Placeholder 2"/>
          <p:cNvSpPr>
            <a:spLocks noGrp="1"/>
          </p:cNvSpPr>
          <p:nvPr>
            <p:ph idx="1"/>
          </p:nvPr>
        </p:nvSpPr>
        <p:spPr>
          <a:xfrm>
            <a:off x="830249" y="2103920"/>
            <a:ext cx="10515600" cy="4351338"/>
          </a:xfrm>
        </p:spPr>
        <p:txBody>
          <a:bodyPr>
            <a:normAutofit/>
          </a:bodyPr>
          <a:lstStyle/>
          <a:p>
            <a:pPr marL="471488" lvl="0" indent="-400050">
              <a:lnSpc>
                <a:spcPct val="100000"/>
              </a:lnSpc>
              <a:spcBef>
                <a:spcPts val="0"/>
              </a:spcBef>
              <a:spcAft>
                <a:spcPts val="600"/>
              </a:spcAft>
              <a:buFont typeface="Wingdings" panose="05000000000000000000" pitchFamily="2" charset="2"/>
              <a:buChar char="q"/>
              <a:defRPr/>
            </a:pPr>
            <a:r>
              <a:rPr lang="en-US" dirty="0"/>
              <a:t>Orientation</a:t>
            </a:r>
          </a:p>
          <a:p>
            <a:pPr marL="471488" lvl="0" indent="-400050">
              <a:lnSpc>
                <a:spcPct val="100000"/>
              </a:lnSpc>
              <a:spcBef>
                <a:spcPts val="0"/>
              </a:spcBef>
              <a:spcAft>
                <a:spcPts val="600"/>
              </a:spcAft>
              <a:buFont typeface="Wingdings" panose="05000000000000000000" pitchFamily="2" charset="2"/>
              <a:buChar char="q"/>
              <a:defRPr/>
            </a:pPr>
            <a:r>
              <a:rPr lang="en-US" dirty="0"/>
              <a:t>Onboarding</a:t>
            </a:r>
          </a:p>
          <a:p>
            <a:pPr marL="471488" lvl="0" indent="-400050">
              <a:lnSpc>
                <a:spcPct val="100000"/>
              </a:lnSpc>
              <a:spcBef>
                <a:spcPts val="0"/>
              </a:spcBef>
              <a:spcAft>
                <a:spcPts val="600"/>
              </a:spcAft>
              <a:buFont typeface="Wingdings" panose="05000000000000000000" pitchFamily="2" charset="2"/>
              <a:buChar char="q"/>
              <a:defRPr/>
            </a:pPr>
            <a:r>
              <a:rPr lang="en-US" dirty="0">
                <a:solidFill>
                  <a:prstClr val="black"/>
                </a:solidFill>
              </a:rPr>
              <a:t>Competency-based training</a:t>
            </a:r>
          </a:p>
          <a:p>
            <a:pPr marL="471488" lvl="0" indent="-400050">
              <a:lnSpc>
                <a:spcPct val="100000"/>
              </a:lnSpc>
              <a:spcBef>
                <a:spcPts val="0"/>
              </a:spcBef>
              <a:spcAft>
                <a:spcPts val="600"/>
              </a:spcAft>
              <a:buFont typeface="Wingdings" panose="05000000000000000000" pitchFamily="2" charset="2"/>
              <a:buChar char="q"/>
              <a:defRPr/>
            </a:pPr>
            <a:r>
              <a:rPr lang="en-US" dirty="0">
                <a:solidFill>
                  <a:prstClr val="black"/>
                </a:solidFill>
              </a:rPr>
              <a:t>Employee Development Programs</a:t>
            </a:r>
          </a:p>
          <a:p>
            <a:pPr marL="471488" lvl="0" indent="-400050">
              <a:lnSpc>
                <a:spcPct val="100000"/>
              </a:lnSpc>
              <a:spcBef>
                <a:spcPts val="0"/>
              </a:spcBef>
              <a:spcAft>
                <a:spcPts val="600"/>
              </a:spcAft>
              <a:buFont typeface="Wingdings" panose="05000000000000000000" pitchFamily="2" charset="2"/>
              <a:buChar char="q"/>
              <a:defRPr/>
            </a:pPr>
            <a:r>
              <a:rPr lang="en-US" dirty="0">
                <a:solidFill>
                  <a:prstClr val="black"/>
                </a:solidFill>
              </a:rPr>
              <a:t>Job Analysis</a:t>
            </a:r>
          </a:p>
          <a:p>
            <a:pPr marL="471488" lvl="0" indent="-400050">
              <a:lnSpc>
                <a:spcPct val="100000"/>
              </a:lnSpc>
              <a:spcBef>
                <a:spcPts val="0"/>
              </a:spcBef>
              <a:spcAft>
                <a:spcPts val="600"/>
              </a:spcAft>
              <a:buFont typeface="Wingdings" panose="05000000000000000000" pitchFamily="2" charset="2"/>
              <a:buChar char="q"/>
              <a:defRPr/>
            </a:pPr>
            <a:r>
              <a:rPr lang="en-US" dirty="0">
                <a:solidFill>
                  <a:prstClr val="black"/>
                </a:solidFill>
              </a:rPr>
              <a:t>Job Descriptions</a:t>
            </a:r>
          </a:p>
          <a:p>
            <a:pPr lvl="1">
              <a:buFont typeface="Wingdings" panose="05000000000000000000" pitchFamily="2" charset="2"/>
              <a:buChar char="q"/>
            </a:pPr>
            <a:endParaRPr lang="en-US" dirty="0"/>
          </a:p>
        </p:txBody>
      </p:sp>
    </p:spTree>
    <p:extLst>
      <p:ext uri="{BB962C8B-B14F-4D97-AF65-F5344CB8AC3E}">
        <p14:creationId xmlns:p14="http://schemas.microsoft.com/office/powerpoint/2010/main" val="2472063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Strategies </a:t>
            </a:r>
          </a:p>
        </p:txBody>
      </p:sp>
      <p:sp>
        <p:nvSpPr>
          <p:cNvPr id="3" name="Content Placeholder 2"/>
          <p:cNvSpPr>
            <a:spLocks noGrp="1"/>
          </p:cNvSpPr>
          <p:nvPr>
            <p:ph idx="1"/>
          </p:nvPr>
        </p:nvSpPr>
        <p:spPr/>
        <p:txBody>
          <a:bodyPr vert="horz" lIns="91440" tIns="45720" rIns="91440" bIns="45720" rtlCol="0" anchor="t">
            <a:normAutofit/>
          </a:bodyPr>
          <a:lstStyle/>
          <a:p>
            <a:pPr marL="628650" lvl="1" indent="-171450">
              <a:buFont typeface="Arial" panose="020B0604020202020204" pitchFamily="34" charset="0"/>
              <a:buChar char="•"/>
            </a:pPr>
            <a:r>
              <a:rPr lang="en-US" sz="2800" dirty="0">
                <a:latin typeface="Open Sans Light" panose="020B0306030504020204"/>
              </a:rPr>
              <a:t>Orientation and Onboarding</a:t>
            </a:r>
          </a:p>
          <a:p>
            <a:pPr marL="628650" lvl="1" indent="-171450">
              <a:buFont typeface="Arial" panose="020B0604020202020204" pitchFamily="34" charset="0"/>
              <a:buChar char="•"/>
            </a:pPr>
            <a:r>
              <a:rPr lang="en-US" sz="2800" dirty="0">
                <a:latin typeface="Open Sans Light" panose="020B0306030504020204"/>
              </a:rPr>
              <a:t>Competency Based Training</a:t>
            </a:r>
          </a:p>
          <a:p>
            <a:pPr marL="628650" lvl="1" indent="-171450">
              <a:buFont typeface="Arial" panose="020B0604020202020204" pitchFamily="34" charset="0"/>
              <a:buChar char="•"/>
            </a:pPr>
            <a:r>
              <a:rPr lang="en-US" sz="2800" dirty="0">
                <a:latin typeface="Open Sans Light" panose="020B0306030504020204"/>
              </a:rPr>
              <a:t>Employee Development</a:t>
            </a:r>
          </a:p>
          <a:p>
            <a:pPr marL="1085850" lvl="2" indent="-171450"/>
            <a:r>
              <a:rPr lang="en-US" sz="2400" dirty="0">
                <a:latin typeface="Open Sans Light" panose="020B0306030504020204"/>
              </a:rPr>
              <a:t>Job Analysis</a:t>
            </a:r>
          </a:p>
          <a:p>
            <a:pPr marL="1085850" lvl="2" indent="-171450"/>
            <a:r>
              <a:rPr lang="en-US" sz="2400" dirty="0">
                <a:latin typeface="Open Sans Light" panose="020B0306030504020204"/>
              </a:rPr>
              <a:t>Job Descriptions</a:t>
            </a:r>
          </a:p>
          <a:p>
            <a:endParaRPr lang="en-US" dirty="0">
              <a:latin typeface="Open Sans Light" panose="020B0306030504020204"/>
            </a:endParaRPr>
          </a:p>
        </p:txBody>
      </p:sp>
    </p:spTree>
    <p:extLst>
      <p:ext uri="{BB962C8B-B14F-4D97-AF65-F5344CB8AC3E}">
        <p14:creationId xmlns:p14="http://schemas.microsoft.com/office/powerpoint/2010/main" val="2662460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F3F6-13AB-1044-A67C-B723B98C582E}"/>
              </a:ext>
            </a:extLst>
          </p:cNvPr>
          <p:cNvSpPr>
            <a:spLocks noGrp="1"/>
          </p:cNvSpPr>
          <p:nvPr>
            <p:ph type="title"/>
          </p:nvPr>
        </p:nvSpPr>
        <p:spPr/>
        <p:txBody>
          <a:bodyPr>
            <a:normAutofit/>
          </a:bodyPr>
          <a:lstStyle/>
          <a:p>
            <a:r>
              <a:rPr lang="en-US" sz="4400" dirty="0">
                <a:latin typeface="Open Sans Light"/>
              </a:rPr>
              <a:t>Orientation and Onboarding</a:t>
            </a:r>
            <a:endParaRPr lang="x-none" sz="4400" dirty="0"/>
          </a:p>
        </p:txBody>
      </p:sp>
      <p:sp>
        <p:nvSpPr>
          <p:cNvPr id="3" name="Text Placeholder 2">
            <a:extLst>
              <a:ext uri="{FF2B5EF4-FFF2-40B4-BE49-F238E27FC236}">
                <a16:creationId xmlns:a16="http://schemas.microsoft.com/office/drawing/2014/main" id="{AFE1C0F6-B425-B547-82D8-A4A43C7D6C99}"/>
              </a:ext>
            </a:extLst>
          </p:cNvPr>
          <p:cNvSpPr>
            <a:spLocks noGrp="1"/>
          </p:cNvSpPr>
          <p:nvPr>
            <p:ph type="body" idx="1"/>
          </p:nvPr>
        </p:nvSpPr>
        <p:spPr/>
        <p:txBody>
          <a:bodyPr/>
          <a:lstStyle/>
          <a:p>
            <a:r>
              <a:rPr lang="x-none" dirty="0"/>
              <a:t>Step 2 – Select an intervention </a:t>
            </a:r>
            <a:r>
              <a:rPr lang="en-US" dirty="0"/>
              <a:t>s</a:t>
            </a:r>
            <a:r>
              <a:rPr lang="x-none" dirty="0"/>
              <a:t>trategy</a:t>
            </a:r>
          </a:p>
          <a:p>
            <a:r>
              <a:rPr lang="x-none" dirty="0"/>
              <a:t>Step 3 – </a:t>
            </a:r>
            <a:r>
              <a:rPr lang="en-US" dirty="0"/>
              <a:t>Identify c</a:t>
            </a:r>
            <a:r>
              <a:rPr lang="x-none" dirty="0"/>
              <a:t>omponents of </a:t>
            </a:r>
            <a:r>
              <a:rPr lang="en-US" dirty="0"/>
              <a:t>the</a:t>
            </a:r>
            <a:r>
              <a:rPr lang="x-none" dirty="0"/>
              <a:t> strategy</a:t>
            </a:r>
          </a:p>
        </p:txBody>
      </p:sp>
    </p:spTree>
    <p:extLst>
      <p:ext uri="{BB962C8B-B14F-4D97-AF65-F5344CB8AC3E}">
        <p14:creationId xmlns:p14="http://schemas.microsoft.com/office/powerpoint/2010/main" val="3763472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Orientation and Onboarding</a:t>
            </a:r>
          </a:p>
        </p:txBody>
      </p:sp>
      <p:sp>
        <p:nvSpPr>
          <p:cNvPr id="3" name="Content Placeholder 2"/>
          <p:cNvSpPr>
            <a:spLocks noGrp="1"/>
          </p:cNvSpPr>
          <p:nvPr>
            <p:ph sz="half" idx="1"/>
          </p:nvPr>
        </p:nvSpPr>
        <p:spPr/>
        <p:txBody>
          <a:bodyPr/>
          <a:lstStyle/>
          <a:p>
            <a:r>
              <a:rPr lang="en-US" dirty="0"/>
              <a:t>Orientation is an event</a:t>
            </a:r>
          </a:p>
          <a:p>
            <a:r>
              <a:rPr lang="en-US" dirty="0"/>
              <a:t>Onboarding is a process</a:t>
            </a:r>
          </a:p>
          <a:p>
            <a:r>
              <a:rPr lang="en-US" dirty="0"/>
              <a:t>Supervision is critical </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70418" y="1872024"/>
            <a:ext cx="6421582" cy="3612140"/>
          </a:xfrm>
        </p:spPr>
      </p:pic>
    </p:spTree>
    <p:extLst>
      <p:ext uri="{BB962C8B-B14F-4D97-AF65-F5344CB8AC3E}">
        <p14:creationId xmlns:p14="http://schemas.microsoft.com/office/powerpoint/2010/main" val="3986872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wo people sitting at a table&#10;&#10;Description automatically generated">
            <a:extLst>
              <a:ext uri="{FF2B5EF4-FFF2-40B4-BE49-F238E27FC236}">
                <a16:creationId xmlns:a16="http://schemas.microsoft.com/office/drawing/2014/main" id="{96087D44-A828-4F12-A413-197C2D125D94}"/>
              </a:ext>
            </a:extLst>
          </p:cNvPr>
          <p:cNvPicPr>
            <a:picLocks noChangeAspect="1"/>
          </p:cNvPicPr>
          <p:nvPr/>
        </p:nvPicPr>
        <p:blipFill rotWithShape="1">
          <a:blip r:embed="rId3"/>
          <a:srcRect l="-2355" t="245" r="5263"/>
          <a:stretch/>
        </p:blipFill>
        <p:spPr>
          <a:xfrm>
            <a:off x="6582747" y="977965"/>
            <a:ext cx="5449127" cy="3160370"/>
          </a:xfrm>
          <a:prstGeom prst="rect">
            <a:avLst/>
          </a:prstGeom>
        </p:spPr>
      </p:pic>
      <p:sp>
        <p:nvSpPr>
          <p:cNvPr id="2" name="Title 1"/>
          <p:cNvSpPr>
            <a:spLocks noGrp="1"/>
          </p:cNvSpPr>
          <p:nvPr>
            <p:ph type="ctrTitle"/>
          </p:nvPr>
        </p:nvSpPr>
        <p:spPr/>
        <p:txBody>
          <a:bodyPr>
            <a:normAutofit/>
          </a:bodyPr>
          <a:lstStyle/>
          <a:p>
            <a:r>
              <a:rPr lang="en-US" sz="4400" dirty="0"/>
              <a:t>Understanding Your Data and Workforce Strategies </a:t>
            </a:r>
            <a:br>
              <a:rPr lang="en-US" sz="4400" dirty="0"/>
            </a:br>
            <a:r>
              <a:rPr lang="en-US" sz="4400" dirty="0"/>
              <a:t>Workshop Series</a:t>
            </a:r>
            <a:endParaRPr lang="en-US" sz="4400" dirty="0">
              <a:solidFill>
                <a:srgbClr val="FF0000"/>
              </a:solidFill>
            </a:endParaRPr>
          </a:p>
        </p:txBody>
      </p:sp>
      <p:sp>
        <p:nvSpPr>
          <p:cNvPr id="6" name="TextBox 5">
            <a:extLst>
              <a:ext uri="{FF2B5EF4-FFF2-40B4-BE49-F238E27FC236}">
                <a16:creationId xmlns:a16="http://schemas.microsoft.com/office/drawing/2014/main" id="{40CFCA21-BF0C-4218-BEDE-2F4D409D18C4}"/>
              </a:ext>
            </a:extLst>
          </p:cNvPr>
          <p:cNvSpPr txBox="1"/>
          <p:nvPr/>
        </p:nvSpPr>
        <p:spPr>
          <a:xfrm>
            <a:off x="818146" y="5289731"/>
            <a:ext cx="535164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Calibri"/>
              </a:rPr>
              <a:t>tenncare.ici.umn.edu</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6660837" y="4832531"/>
            <a:ext cx="5504156" cy="11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effectLst/>
                <a:latin typeface="Arial" panose="020B0604020202020204" pitchFamily="34" charset="0"/>
              </a:rPr>
              <a:t>Presenter's name and affiliation</a:t>
            </a:r>
            <a:endParaRPr kumimoji="0" lang="en-US" sz="18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1452193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80D32-9617-2D4F-ABD8-83D2ED3630B4}"/>
              </a:ext>
            </a:extLst>
          </p:cNvPr>
          <p:cNvSpPr>
            <a:spLocks noGrp="1"/>
          </p:cNvSpPr>
          <p:nvPr>
            <p:ph type="title"/>
          </p:nvPr>
        </p:nvSpPr>
        <p:spPr/>
        <p:txBody>
          <a:bodyPr/>
          <a:lstStyle/>
          <a:p>
            <a:r>
              <a:rPr lang="en-US" dirty="0"/>
              <a:t>Orientation is an Event</a:t>
            </a:r>
            <a:endParaRPr lang="en-US" dirty="0">
              <a:cs typeface="Calibri Light"/>
            </a:endParaRPr>
          </a:p>
        </p:txBody>
      </p:sp>
      <p:sp>
        <p:nvSpPr>
          <p:cNvPr id="3" name="Content Placeholder 2">
            <a:extLst>
              <a:ext uri="{FF2B5EF4-FFF2-40B4-BE49-F238E27FC236}">
                <a16:creationId xmlns:a16="http://schemas.microsoft.com/office/drawing/2014/main" id="{72BC4674-F599-B948-A641-A3A742EDE72F}"/>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sz="3100" dirty="0">
                <a:cs typeface="Calibri" panose="020F0502020204030204"/>
              </a:rPr>
              <a:t>Orientation is an event which is part of the onboarding process.  </a:t>
            </a:r>
          </a:p>
          <a:p>
            <a:r>
              <a:rPr lang="en-US" dirty="0"/>
              <a:t>Introduction to the individuals being supported</a:t>
            </a:r>
            <a:endParaRPr lang="en-US" dirty="0">
              <a:cs typeface="Calibri"/>
            </a:endParaRPr>
          </a:p>
          <a:p>
            <a:r>
              <a:rPr lang="en-US" dirty="0"/>
              <a:t>Introduction to the job and co-workers</a:t>
            </a:r>
          </a:p>
          <a:p>
            <a:r>
              <a:rPr lang="en-US" dirty="0"/>
              <a:t>Introduction to the organization</a:t>
            </a:r>
          </a:p>
          <a:p>
            <a:r>
              <a:rPr lang="en-US" dirty="0"/>
              <a:t>Introduction to the worksite and expectations</a:t>
            </a:r>
          </a:p>
          <a:p>
            <a:r>
              <a:rPr lang="en-US" dirty="0"/>
              <a:t>Introduction to rules, policies, and responsibilities</a:t>
            </a:r>
            <a:endParaRPr lang="en-US" dirty="0">
              <a:cs typeface="Calibri"/>
            </a:endParaRPr>
          </a:p>
          <a:p>
            <a:r>
              <a:rPr lang="en-US" dirty="0"/>
              <a:t>Time for required HR paperwork </a:t>
            </a:r>
            <a:endParaRPr lang="en-US" dirty="0">
              <a:cs typeface="Calibri"/>
            </a:endParaRPr>
          </a:p>
          <a:p>
            <a:r>
              <a:rPr lang="en-US" dirty="0"/>
              <a:t>First steps in onboarding</a:t>
            </a:r>
          </a:p>
          <a:p>
            <a:endParaRPr lang="en-US" dirty="0"/>
          </a:p>
        </p:txBody>
      </p:sp>
    </p:spTree>
    <p:extLst>
      <p:ext uri="{BB962C8B-B14F-4D97-AF65-F5344CB8AC3E}">
        <p14:creationId xmlns:p14="http://schemas.microsoft.com/office/powerpoint/2010/main" val="3445779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62409-F40D-0D48-BD26-4BF809BBCF39}"/>
              </a:ext>
            </a:extLst>
          </p:cNvPr>
          <p:cNvSpPr>
            <a:spLocks noGrp="1"/>
          </p:cNvSpPr>
          <p:nvPr>
            <p:ph type="title"/>
          </p:nvPr>
        </p:nvSpPr>
        <p:spPr/>
        <p:txBody>
          <a:bodyPr/>
          <a:lstStyle/>
          <a:p>
            <a:r>
              <a:rPr lang="en-US" dirty="0"/>
              <a:t>Onboarding is a process</a:t>
            </a:r>
          </a:p>
        </p:txBody>
      </p:sp>
      <p:sp>
        <p:nvSpPr>
          <p:cNvPr id="3" name="Content Placeholder 2">
            <a:extLst>
              <a:ext uri="{FF2B5EF4-FFF2-40B4-BE49-F238E27FC236}">
                <a16:creationId xmlns:a16="http://schemas.microsoft.com/office/drawing/2014/main" id="{FB5894F6-2BE2-D14C-A201-200B849B3948}"/>
              </a:ext>
            </a:extLst>
          </p:cNvPr>
          <p:cNvSpPr>
            <a:spLocks noGrp="1"/>
          </p:cNvSpPr>
          <p:nvPr>
            <p:ph idx="1"/>
          </p:nvPr>
        </p:nvSpPr>
        <p:spPr/>
        <p:txBody>
          <a:bodyPr vert="horz" lIns="91440" tIns="45720" rIns="91440" bIns="45720" rtlCol="0" anchor="t">
            <a:normAutofit/>
          </a:bodyPr>
          <a:lstStyle/>
          <a:p>
            <a:r>
              <a:rPr lang="en-US" dirty="0"/>
              <a:t>Onboarding is more than orientation</a:t>
            </a:r>
          </a:p>
          <a:p>
            <a:r>
              <a:rPr lang="en-US" dirty="0"/>
              <a:t>Process of socializing, engaging, and acclimating new DSPs to the organization</a:t>
            </a:r>
          </a:p>
          <a:p>
            <a:r>
              <a:rPr lang="en-US" dirty="0"/>
              <a:t>Comprehensive process lasting up to 12 months or more</a:t>
            </a:r>
          </a:p>
          <a:p>
            <a:r>
              <a:rPr lang="en-US" dirty="0"/>
              <a:t>Builds attitudes, knowledge, and skills for the job</a:t>
            </a:r>
            <a:endParaRPr lang="en-US" dirty="0">
              <a:cs typeface="Calibri"/>
            </a:endParaRPr>
          </a:p>
          <a:p>
            <a:r>
              <a:rPr lang="en-US" dirty="0"/>
              <a:t>Improves productivity </a:t>
            </a:r>
          </a:p>
          <a:p>
            <a:r>
              <a:rPr lang="en-US" dirty="0"/>
              <a:t>Decreases stress</a:t>
            </a:r>
          </a:p>
          <a:p>
            <a:r>
              <a:rPr lang="en-US" dirty="0"/>
              <a:t>Increases self-confidence</a:t>
            </a:r>
          </a:p>
          <a:p>
            <a:endParaRPr lang="en-US" dirty="0"/>
          </a:p>
          <a:p>
            <a:endParaRPr lang="en-US" dirty="0"/>
          </a:p>
        </p:txBody>
      </p:sp>
    </p:spTree>
    <p:extLst>
      <p:ext uri="{BB962C8B-B14F-4D97-AF65-F5344CB8AC3E}">
        <p14:creationId xmlns:p14="http://schemas.microsoft.com/office/powerpoint/2010/main" val="1781345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B63E-0819-F646-8322-58F22A63E9DA}"/>
              </a:ext>
            </a:extLst>
          </p:cNvPr>
          <p:cNvSpPr>
            <a:spLocks noGrp="1"/>
          </p:cNvSpPr>
          <p:nvPr>
            <p:ph type="title"/>
          </p:nvPr>
        </p:nvSpPr>
        <p:spPr/>
        <p:txBody>
          <a:bodyPr/>
          <a:lstStyle/>
          <a:p>
            <a:r>
              <a:rPr lang="en-US" dirty="0"/>
              <a:t>Supervision is Critical</a:t>
            </a:r>
          </a:p>
        </p:txBody>
      </p:sp>
      <p:sp>
        <p:nvSpPr>
          <p:cNvPr id="3" name="Content Placeholder 2">
            <a:extLst>
              <a:ext uri="{FF2B5EF4-FFF2-40B4-BE49-F238E27FC236}">
                <a16:creationId xmlns:a16="http://schemas.microsoft.com/office/drawing/2014/main" id="{5559399A-6215-9540-9751-2AABED7CC0C6}"/>
              </a:ext>
            </a:extLst>
          </p:cNvPr>
          <p:cNvSpPr>
            <a:spLocks noGrp="1"/>
          </p:cNvSpPr>
          <p:nvPr>
            <p:ph idx="1"/>
          </p:nvPr>
        </p:nvSpPr>
        <p:spPr/>
        <p:txBody>
          <a:bodyPr>
            <a:normAutofit fontScale="85000" lnSpcReduction="20000"/>
          </a:bodyPr>
          <a:lstStyle/>
          <a:p>
            <a:r>
              <a:rPr lang="en-US" dirty="0"/>
              <a:t>Welcome, support, and engage new DSPs in the job and organization</a:t>
            </a:r>
          </a:p>
          <a:p>
            <a:r>
              <a:rPr lang="en-US" dirty="0"/>
              <a:t>Teach and train on required work skills</a:t>
            </a:r>
          </a:p>
          <a:p>
            <a:r>
              <a:rPr lang="en-US" dirty="0"/>
              <a:t>Communicate clearly</a:t>
            </a:r>
          </a:p>
          <a:p>
            <a:r>
              <a:rPr lang="en-US" dirty="0"/>
              <a:t>Provide regular check-ins and feedback on progress</a:t>
            </a:r>
          </a:p>
          <a:p>
            <a:r>
              <a:rPr lang="en-US" dirty="0"/>
              <a:t>Listen</a:t>
            </a:r>
          </a:p>
          <a:p>
            <a:r>
              <a:rPr lang="en-US" dirty="0"/>
              <a:t>Role model</a:t>
            </a:r>
          </a:p>
          <a:p>
            <a:r>
              <a:rPr lang="en-US" dirty="0"/>
              <a:t>Coach and mentor</a:t>
            </a:r>
          </a:p>
          <a:p>
            <a:r>
              <a:rPr lang="en-US" dirty="0"/>
              <a:t>Answer questions</a:t>
            </a:r>
          </a:p>
          <a:p>
            <a:r>
              <a:rPr lang="en-US" dirty="0"/>
              <a:t>Show appreciation and respect for all workers</a:t>
            </a:r>
          </a:p>
          <a:p>
            <a:r>
              <a:rPr lang="en-US" dirty="0"/>
              <a:t>Be available</a:t>
            </a:r>
          </a:p>
        </p:txBody>
      </p:sp>
    </p:spTree>
    <p:extLst>
      <p:ext uri="{BB962C8B-B14F-4D97-AF65-F5344CB8AC3E}">
        <p14:creationId xmlns:p14="http://schemas.microsoft.com/office/powerpoint/2010/main" val="3090253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details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4512423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530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F3F6-13AB-1044-A67C-B723B98C582E}"/>
              </a:ext>
            </a:extLst>
          </p:cNvPr>
          <p:cNvSpPr>
            <a:spLocks noGrp="1"/>
          </p:cNvSpPr>
          <p:nvPr>
            <p:ph type="title"/>
          </p:nvPr>
        </p:nvSpPr>
        <p:spPr/>
        <p:txBody>
          <a:bodyPr>
            <a:normAutofit/>
          </a:bodyPr>
          <a:lstStyle/>
          <a:p>
            <a:r>
              <a:rPr lang="en-US" sz="4400" dirty="0">
                <a:latin typeface="Open Sans Light"/>
              </a:rPr>
              <a:t>Competency Based Training</a:t>
            </a:r>
            <a:endParaRPr lang="x-none" sz="4400" dirty="0"/>
          </a:p>
        </p:txBody>
      </p:sp>
      <p:sp>
        <p:nvSpPr>
          <p:cNvPr id="3" name="Text Placeholder 2">
            <a:extLst>
              <a:ext uri="{FF2B5EF4-FFF2-40B4-BE49-F238E27FC236}">
                <a16:creationId xmlns:a16="http://schemas.microsoft.com/office/drawing/2014/main" id="{AFE1C0F6-B425-B547-82D8-A4A43C7D6C99}"/>
              </a:ext>
            </a:extLst>
          </p:cNvPr>
          <p:cNvSpPr>
            <a:spLocks noGrp="1"/>
          </p:cNvSpPr>
          <p:nvPr>
            <p:ph type="body" idx="1"/>
          </p:nvPr>
        </p:nvSpPr>
        <p:spPr/>
        <p:txBody>
          <a:bodyPr/>
          <a:lstStyle/>
          <a:p>
            <a:r>
              <a:rPr lang="x-none" dirty="0"/>
              <a:t>Step 2 – Select an intervention </a:t>
            </a:r>
            <a:r>
              <a:rPr lang="en-US" dirty="0"/>
              <a:t>s</a:t>
            </a:r>
            <a:r>
              <a:rPr lang="x-none" dirty="0"/>
              <a:t>trategy</a:t>
            </a:r>
          </a:p>
          <a:p>
            <a:r>
              <a:rPr lang="x-none" dirty="0"/>
              <a:t>Step 3 – </a:t>
            </a:r>
            <a:r>
              <a:rPr lang="en-US" dirty="0"/>
              <a:t>Identify c</a:t>
            </a:r>
            <a:r>
              <a:rPr lang="x-none" dirty="0"/>
              <a:t>omponents of </a:t>
            </a:r>
            <a:r>
              <a:rPr lang="en-US" dirty="0"/>
              <a:t>the</a:t>
            </a:r>
            <a:r>
              <a:rPr lang="x-none" dirty="0"/>
              <a:t> strategy</a:t>
            </a:r>
          </a:p>
        </p:txBody>
      </p:sp>
    </p:spTree>
    <p:extLst>
      <p:ext uri="{BB962C8B-B14F-4D97-AF65-F5344CB8AC3E}">
        <p14:creationId xmlns:p14="http://schemas.microsoft.com/office/powerpoint/2010/main" val="625501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81"/>
          <p:cNvSpPr txBox="1">
            <a:spLocks noGrp="1"/>
          </p:cNvSpPr>
          <p:nvPr>
            <p:ph type="title"/>
          </p:nvPr>
        </p:nvSpPr>
        <p:spPr/>
        <p:txBody>
          <a:bodyPr/>
          <a:lstStyle/>
          <a:p>
            <a:r>
              <a:rPr lang="en-US">
                <a:sym typeface="Calibri"/>
              </a:rPr>
              <a:t>Competency in direct support</a:t>
            </a:r>
            <a:endParaRPr lang="en-US" dirty="0">
              <a:sym typeface="Calibri"/>
            </a:endParaRPr>
          </a:p>
        </p:txBody>
      </p:sp>
      <p:sp>
        <p:nvSpPr>
          <p:cNvPr id="1076" name="Google Shape;1076;p81"/>
          <p:cNvSpPr txBox="1">
            <a:spLocks noGrp="1"/>
          </p:cNvSpPr>
          <p:nvPr>
            <p:ph idx="1"/>
          </p:nvPr>
        </p:nvSpPr>
        <p:spPr>
          <a:xfrm>
            <a:off x="838200" y="1517904"/>
            <a:ext cx="10515600" cy="5029200"/>
          </a:xfrm>
        </p:spPr>
        <p:txBody>
          <a:bodyPr>
            <a:normAutofit lnSpcReduction="10000"/>
          </a:bodyPr>
          <a:lstStyle/>
          <a:p>
            <a:pPr>
              <a:lnSpc>
                <a:spcPct val="110000"/>
              </a:lnSpc>
            </a:pPr>
            <a:r>
              <a:rPr lang="en-US" dirty="0">
                <a:sym typeface="Calibri"/>
              </a:rPr>
              <a:t>Competency standards are foundational in key processes of workforce development: </a:t>
            </a:r>
            <a:endParaRPr lang="en-US" dirty="0"/>
          </a:p>
          <a:p>
            <a:pPr lvl="1">
              <a:lnSpc>
                <a:spcPct val="110000"/>
              </a:lnSpc>
            </a:pPr>
            <a:r>
              <a:rPr lang="en-US" dirty="0">
                <a:sym typeface="Calibri"/>
              </a:rPr>
              <a:t>Recruitment, hiring, and selection</a:t>
            </a:r>
            <a:endParaRPr lang="en-US" dirty="0"/>
          </a:p>
          <a:p>
            <a:pPr lvl="1">
              <a:lnSpc>
                <a:spcPct val="110000"/>
              </a:lnSpc>
            </a:pPr>
            <a:r>
              <a:rPr lang="en-US" dirty="0">
                <a:sym typeface="Calibri"/>
              </a:rPr>
              <a:t>Curriculum development</a:t>
            </a:r>
            <a:endParaRPr lang="en-US" dirty="0"/>
          </a:p>
          <a:p>
            <a:pPr lvl="1">
              <a:lnSpc>
                <a:spcPct val="110000"/>
              </a:lnSpc>
            </a:pPr>
            <a:r>
              <a:rPr lang="en-US" dirty="0">
                <a:sym typeface="Calibri"/>
              </a:rPr>
              <a:t>Training program implementation, staff development</a:t>
            </a:r>
            <a:endParaRPr lang="en-US" dirty="0"/>
          </a:p>
          <a:p>
            <a:pPr lvl="1">
              <a:lnSpc>
                <a:spcPct val="110000"/>
              </a:lnSpc>
            </a:pPr>
            <a:r>
              <a:rPr lang="en-US" dirty="0">
                <a:sym typeface="Calibri"/>
              </a:rPr>
              <a:t>Performance evaluation </a:t>
            </a:r>
            <a:endParaRPr lang="en-US" dirty="0"/>
          </a:p>
          <a:p>
            <a:pPr lvl="1">
              <a:lnSpc>
                <a:spcPct val="110000"/>
              </a:lnSpc>
            </a:pPr>
            <a:r>
              <a:rPr lang="en-US" dirty="0">
                <a:sym typeface="Calibri"/>
              </a:rPr>
              <a:t>Career pathways, ladders and lattices:</a:t>
            </a:r>
            <a:endParaRPr lang="en-US" dirty="0"/>
          </a:p>
          <a:p>
            <a:pPr lvl="3">
              <a:lnSpc>
                <a:spcPct val="110000"/>
              </a:lnSpc>
            </a:pPr>
            <a:r>
              <a:rPr lang="en-US" dirty="0">
                <a:sym typeface="Calibri"/>
              </a:rPr>
              <a:t>Apprenticeship programs</a:t>
            </a:r>
            <a:endParaRPr lang="en-US" dirty="0"/>
          </a:p>
          <a:p>
            <a:pPr lvl="3">
              <a:lnSpc>
                <a:spcPct val="110000"/>
              </a:lnSpc>
            </a:pPr>
            <a:r>
              <a:rPr lang="en-US" dirty="0">
                <a:sym typeface="Calibri"/>
              </a:rPr>
              <a:t>Credentialing and certification systems</a:t>
            </a:r>
            <a:endParaRPr lang="en-US" dirty="0"/>
          </a:p>
          <a:p>
            <a:pPr lvl="1">
              <a:lnSpc>
                <a:spcPct val="110000"/>
              </a:lnSpc>
            </a:pPr>
            <a:endParaRPr lang="en-US" dirty="0">
              <a:sym typeface="Arial"/>
            </a:endParaRPr>
          </a:p>
          <a:p>
            <a:pPr>
              <a:lnSpc>
                <a:spcPct val="110000"/>
              </a:lnSpc>
            </a:pPr>
            <a:r>
              <a:rPr lang="en-US" dirty="0">
                <a:sym typeface="Open Sans"/>
              </a:rPr>
              <a:t>Campion et al., 2011</a:t>
            </a:r>
          </a:p>
          <a:p>
            <a:endParaRPr lang="en-US" dirty="0">
              <a:sym typeface="Open Sans"/>
            </a:endParaRPr>
          </a:p>
        </p:txBody>
      </p:sp>
    </p:spTree>
    <p:extLst>
      <p:ext uri="{BB962C8B-B14F-4D97-AF65-F5344CB8AC3E}">
        <p14:creationId xmlns:p14="http://schemas.microsoft.com/office/powerpoint/2010/main" val="283906320"/>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idx="4294967295"/>
          </p:nvPr>
        </p:nvSpPr>
        <p:spPr>
          <a:xfrm>
            <a:off x="838200" y="365125"/>
            <a:ext cx="11353800" cy="842963"/>
          </a:xfrm>
        </p:spPr>
        <p:txBody>
          <a:bodyPr>
            <a:normAutofit fontScale="90000"/>
          </a:bodyPr>
          <a:lstStyle/>
          <a:p>
            <a:br>
              <a:rPr lang="en-US" sz="3200" dirty="0"/>
            </a:br>
            <a:r>
              <a:rPr lang="en-US" sz="3200" dirty="0"/>
              <a:t>Why create a culture of learning with competency based training?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516" y="1587062"/>
            <a:ext cx="8303174" cy="4670535"/>
          </a:xfrm>
          <a:prstGeom prst="rect">
            <a:avLst/>
          </a:prstGeom>
        </p:spPr>
      </p:pic>
    </p:spTree>
    <p:extLst>
      <p:ext uri="{BB962C8B-B14F-4D97-AF65-F5344CB8AC3E}">
        <p14:creationId xmlns:p14="http://schemas.microsoft.com/office/powerpoint/2010/main" val="2880127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674124454"/>
              </p:ext>
            </p:extLst>
          </p:nvPr>
        </p:nvGraphicFramePr>
        <p:xfrm>
          <a:off x="1655662" y="115678"/>
          <a:ext cx="8910501" cy="5377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12" name="Rectangle 4"/>
          <p:cNvSpPr>
            <a:spLocks noChangeArrowheads="1"/>
          </p:cNvSpPr>
          <p:nvPr/>
        </p:nvSpPr>
        <p:spPr bwMode="auto">
          <a:xfrm>
            <a:off x="1768979" y="4349809"/>
            <a:ext cx="8870535" cy="500135"/>
          </a:xfrm>
          <a:prstGeom prst="rect">
            <a:avLst/>
          </a:prstGeom>
          <a:solidFill>
            <a:srgbClr val="10728A"/>
          </a:solidFill>
          <a:ln w="9525">
            <a:solidFill>
              <a:schemeClr val="tx1"/>
            </a:solidFill>
            <a:miter lim="800000"/>
            <a:headEnd/>
            <a:tailEnd/>
          </a:ln>
        </p:spPr>
        <p:txBody>
          <a:bodyPr wrap="square" lIns="68577" tIns="34289" rIns="68577" bIns="34289">
            <a:spAutoFit/>
          </a:bodyPr>
          <a:lstStyle/>
          <a:p>
            <a:pPr algn="ctr"/>
            <a:r>
              <a:rPr lang="en-US" sz="2800" dirty="0">
                <a:solidFill>
                  <a:srgbClr val="FFFFFF"/>
                </a:solidFill>
                <a:latin typeface="Open Sans" charset="0"/>
                <a:ea typeface="Open Sans" charset="0"/>
                <a:cs typeface="Open Sans" charset="0"/>
              </a:rPr>
              <a:t>Focus on what’s needed to be successful –outcomes.</a:t>
            </a:r>
          </a:p>
        </p:txBody>
      </p:sp>
      <p:sp>
        <p:nvSpPr>
          <p:cNvPr id="3" name="TextBox 2"/>
          <p:cNvSpPr txBox="1"/>
          <p:nvPr/>
        </p:nvSpPr>
        <p:spPr>
          <a:xfrm>
            <a:off x="1752600" y="2895602"/>
            <a:ext cx="1962150" cy="761745"/>
          </a:xfrm>
          <a:prstGeom prst="rect">
            <a:avLst/>
          </a:prstGeom>
          <a:noFill/>
        </p:spPr>
        <p:txBody>
          <a:bodyPr wrap="square" lIns="68577" tIns="34289" rIns="68577" bIns="34289" rtlCol="0">
            <a:spAutoFit/>
          </a:bodyPr>
          <a:lstStyle/>
          <a:p>
            <a:r>
              <a:rPr lang="en-US" sz="1500" dirty="0">
                <a:latin typeface="Open Sans" charset="0"/>
                <a:ea typeface="Open Sans" charset="0"/>
                <a:cs typeface="Open Sans" charset="0"/>
              </a:rPr>
              <a:t>What do I need to </a:t>
            </a:r>
            <a:r>
              <a:rPr lang="en-US" sz="1500" i="1" dirty="0">
                <a:latin typeface="Open Sans" charset="0"/>
                <a:ea typeface="Open Sans" charset="0"/>
                <a:cs typeface="Open Sans" charset="0"/>
              </a:rPr>
              <a:t>know</a:t>
            </a:r>
            <a:r>
              <a:rPr lang="en-US" sz="1500" dirty="0">
                <a:latin typeface="Open Sans" charset="0"/>
                <a:ea typeface="Open Sans" charset="0"/>
                <a:cs typeface="Open Sans" charset="0"/>
              </a:rPr>
              <a:t>? What theories or ideas?</a:t>
            </a:r>
          </a:p>
        </p:txBody>
      </p:sp>
      <p:sp>
        <p:nvSpPr>
          <p:cNvPr id="7" name="TextBox 6"/>
          <p:cNvSpPr txBox="1"/>
          <p:nvPr/>
        </p:nvSpPr>
        <p:spPr>
          <a:xfrm>
            <a:off x="4076700" y="2895602"/>
            <a:ext cx="1790700" cy="530913"/>
          </a:xfrm>
          <a:prstGeom prst="rect">
            <a:avLst/>
          </a:prstGeom>
          <a:noFill/>
        </p:spPr>
        <p:txBody>
          <a:bodyPr wrap="square" lIns="68577" tIns="34289" rIns="68577" bIns="34289" rtlCol="0">
            <a:spAutoFit/>
          </a:bodyPr>
          <a:lstStyle/>
          <a:p>
            <a:r>
              <a:rPr lang="en-US" sz="1500" dirty="0">
                <a:latin typeface="Open Sans" charset="0"/>
                <a:ea typeface="Open Sans" charset="0"/>
                <a:cs typeface="Open Sans" charset="0"/>
              </a:rPr>
              <a:t>What do I need to be able to </a:t>
            </a:r>
            <a:r>
              <a:rPr lang="en-US" sz="1500" i="1" dirty="0">
                <a:latin typeface="Open Sans" charset="0"/>
                <a:ea typeface="Open Sans" charset="0"/>
                <a:cs typeface="Open Sans" charset="0"/>
              </a:rPr>
              <a:t>do</a:t>
            </a:r>
            <a:r>
              <a:rPr lang="en-US" sz="1500" dirty="0">
                <a:latin typeface="Open Sans" charset="0"/>
                <a:ea typeface="Open Sans" charset="0"/>
                <a:cs typeface="Open Sans" charset="0"/>
              </a:rPr>
              <a:t>? </a:t>
            </a:r>
          </a:p>
        </p:txBody>
      </p:sp>
      <p:sp>
        <p:nvSpPr>
          <p:cNvPr id="9" name="TextBox 8"/>
          <p:cNvSpPr txBox="1"/>
          <p:nvPr/>
        </p:nvSpPr>
        <p:spPr>
          <a:xfrm>
            <a:off x="6096000" y="2895601"/>
            <a:ext cx="1828800" cy="530913"/>
          </a:xfrm>
          <a:prstGeom prst="rect">
            <a:avLst/>
          </a:prstGeom>
          <a:noFill/>
        </p:spPr>
        <p:txBody>
          <a:bodyPr wrap="square" lIns="68577" tIns="34289" rIns="68577" bIns="34289" rtlCol="0">
            <a:spAutoFit/>
          </a:bodyPr>
          <a:lstStyle/>
          <a:p>
            <a:r>
              <a:rPr lang="en-US" sz="1500" dirty="0">
                <a:latin typeface="Open Sans" charset="0"/>
                <a:ea typeface="Open Sans" charset="0"/>
                <a:cs typeface="Open Sans" charset="0"/>
              </a:rPr>
              <a:t>What dispositions must I display? </a:t>
            </a:r>
          </a:p>
        </p:txBody>
      </p:sp>
      <p:sp>
        <p:nvSpPr>
          <p:cNvPr id="10" name="TextBox 9"/>
          <p:cNvSpPr txBox="1"/>
          <p:nvPr/>
        </p:nvSpPr>
        <p:spPr>
          <a:xfrm>
            <a:off x="8153400" y="2895601"/>
            <a:ext cx="2076450" cy="761745"/>
          </a:xfrm>
          <a:prstGeom prst="rect">
            <a:avLst/>
          </a:prstGeom>
          <a:noFill/>
        </p:spPr>
        <p:txBody>
          <a:bodyPr wrap="square" lIns="68577" tIns="34289" rIns="68577" bIns="34289" rtlCol="0">
            <a:spAutoFit/>
          </a:bodyPr>
          <a:lstStyle/>
          <a:p>
            <a:r>
              <a:rPr lang="en-US" sz="1500" dirty="0">
                <a:latin typeface="Open Sans" charset="0"/>
                <a:ea typeface="Open Sans" charset="0"/>
                <a:cs typeface="Open Sans" charset="0"/>
              </a:rPr>
              <a:t>Where must I be able to apply these KSAs, and at what level?  </a:t>
            </a:r>
          </a:p>
        </p:txBody>
      </p:sp>
      <p:sp>
        <p:nvSpPr>
          <p:cNvPr id="2" name="Title 1"/>
          <p:cNvSpPr>
            <a:spLocks noGrp="1"/>
          </p:cNvSpPr>
          <p:nvPr>
            <p:ph type="title"/>
          </p:nvPr>
        </p:nvSpPr>
        <p:spPr/>
        <p:txBody>
          <a:bodyPr>
            <a:normAutofit/>
          </a:bodyPr>
          <a:lstStyle/>
          <a:p>
            <a:r>
              <a:rPr lang="en-US" sz="3600" b="0" dirty="0"/>
              <a:t>Competency-based training and education</a:t>
            </a:r>
          </a:p>
        </p:txBody>
      </p:sp>
      <p:sp>
        <p:nvSpPr>
          <p:cNvPr id="5" name="TextBox 4"/>
          <p:cNvSpPr txBox="1"/>
          <p:nvPr/>
        </p:nvSpPr>
        <p:spPr>
          <a:xfrm>
            <a:off x="8797635" y="5938261"/>
            <a:ext cx="2867892" cy="369332"/>
          </a:xfrm>
          <a:prstGeom prst="rect">
            <a:avLst/>
          </a:prstGeom>
          <a:noFill/>
        </p:spPr>
        <p:txBody>
          <a:bodyPr wrap="square" rtlCol="0">
            <a:spAutoFit/>
          </a:bodyPr>
          <a:lstStyle/>
          <a:p>
            <a:r>
              <a:rPr lang="en-US" dirty="0"/>
              <a:t>Source: Charla Long, 2017</a:t>
            </a:r>
          </a:p>
        </p:txBody>
      </p:sp>
    </p:spTree>
    <p:extLst>
      <p:ext uri="{BB962C8B-B14F-4D97-AF65-F5344CB8AC3E}">
        <p14:creationId xmlns:p14="http://schemas.microsoft.com/office/powerpoint/2010/main" val="215269766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77787" y="1775473"/>
            <a:ext cx="8882061" cy="4441031"/>
          </a:xfrm>
          <a:prstGeom prst="rect">
            <a:avLst/>
          </a:prstGeom>
        </p:spPr>
      </p:pic>
      <p:sp>
        <p:nvSpPr>
          <p:cNvPr id="1161" name="Google Shape;1161;p90"/>
          <p:cNvSpPr/>
          <p:nvPr/>
        </p:nvSpPr>
        <p:spPr>
          <a:xfrm>
            <a:off x="1524000" y="205749"/>
            <a:ext cx="9143999" cy="1294189"/>
          </a:xfrm>
          <a:prstGeom prst="rect">
            <a:avLst/>
          </a:prstGeom>
          <a:noFill/>
          <a:ln>
            <a:noFill/>
          </a:ln>
        </p:spPr>
        <p:txBody>
          <a:bodyPr spcFirstLastPara="1" wrap="square" lIns="91425" tIns="45700" rIns="91425" bIns="45700" anchor="ctr" anchorCtr="0">
            <a:noAutofit/>
          </a:bodyPr>
          <a:lstStyle/>
          <a:p>
            <a:pPr algn="ctr">
              <a:buClr>
                <a:srgbClr val="000000"/>
              </a:buClr>
              <a:defRPr/>
            </a:pPr>
            <a:endParaRPr kern="0">
              <a:solidFill>
                <a:srgbClr val="FFFFFF"/>
              </a:solidFill>
              <a:latin typeface="Calibri"/>
              <a:ea typeface="Calibri"/>
              <a:cs typeface="Calibri"/>
              <a:sym typeface="Calibri"/>
            </a:endParaRPr>
          </a:p>
        </p:txBody>
      </p:sp>
      <p:sp>
        <p:nvSpPr>
          <p:cNvPr id="1162" name="Google Shape;1162;p90"/>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buSzPts val="3200"/>
            </a:pPr>
            <a:r>
              <a:rPr lang="en-US" sz="3200" b="0" dirty="0">
                <a:latin typeface="Calibri"/>
                <a:ea typeface="Calibri"/>
                <a:cs typeface="Calibri"/>
                <a:sym typeface="Calibri"/>
              </a:rPr>
              <a:t>Unbalanced Scales: Need vs. Reality</a:t>
            </a:r>
            <a:endParaRPr dirty="0"/>
          </a:p>
        </p:txBody>
      </p:sp>
      <p:sp>
        <p:nvSpPr>
          <p:cNvPr id="1164" name="Google Shape;1164;p90"/>
          <p:cNvSpPr txBox="1"/>
          <p:nvPr/>
        </p:nvSpPr>
        <p:spPr>
          <a:xfrm>
            <a:off x="1824587" y="1659314"/>
            <a:ext cx="3275256" cy="923330"/>
          </a:xfrm>
          <a:prstGeom prst="rect">
            <a:avLst/>
          </a:prstGeom>
          <a:noFill/>
          <a:ln>
            <a:noFill/>
          </a:ln>
        </p:spPr>
        <p:txBody>
          <a:bodyPr spcFirstLastPara="1" wrap="square" lIns="91425" tIns="45700" rIns="91425" bIns="45700" anchor="t" anchorCtr="0">
            <a:spAutoFit/>
          </a:bodyPr>
          <a:lstStyle/>
          <a:p>
            <a:pPr>
              <a:buClr>
                <a:srgbClr val="000000"/>
              </a:buClr>
              <a:defRPr/>
            </a:pPr>
            <a:r>
              <a:rPr lang="en-US" sz="3600" kern="0" dirty="0">
                <a:solidFill>
                  <a:srgbClr val="000000"/>
                </a:solidFill>
                <a:latin typeface="Calibri"/>
                <a:ea typeface="Calibri"/>
                <a:cs typeface="Calibri"/>
                <a:sym typeface="Calibri"/>
              </a:rPr>
              <a:t>240+ </a:t>
            </a:r>
            <a:r>
              <a:rPr lang="en-US" kern="0" dirty="0">
                <a:solidFill>
                  <a:srgbClr val="000000"/>
                </a:solidFill>
                <a:latin typeface="Calibri"/>
                <a:ea typeface="Calibri"/>
                <a:cs typeface="Calibri"/>
                <a:sym typeface="Calibri"/>
              </a:rPr>
              <a:t>hours </a:t>
            </a:r>
            <a:endParaRPr sz="1400" kern="0" dirty="0">
              <a:solidFill>
                <a:srgbClr val="000000"/>
              </a:solidFill>
              <a:latin typeface="Arial"/>
              <a:cs typeface="Arial"/>
              <a:sym typeface="Arial"/>
            </a:endParaRPr>
          </a:p>
          <a:p>
            <a:pPr>
              <a:buClr>
                <a:srgbClr val="000000"/>
              </a:buClr>
              <a:defRPr/>
            </a:pPr>
            <a:r>
              <a:rPr lang="en-US" kern="0" dirty="0">
                <a:solidFill>
                  <a:srgbClr val="000000"/>
                </a:solidFill>
                <a:latin typeface="Calibri"/>
                <a:ea typeface="Calibri"/>
                <a:cs typeface="Calibri"/>
                <a:sym typeface="Calibri"/>
              </a:rPr>
              <a:t>minimally needed to meet basics</a:t>
            </a:r>
            <a:endParaRPr sz="1400" kern="0" dirty="0">
              <a:solidFill>
                <a:srgbClr val="000000"/>
              </a:solidFill>
              <a:latin typeface="Arial"/>
              <a:cs typeface="Arial"/>
              <a:sym typeface="Arial"/>
            </a:endParaRPr>
          </a:p>
        </p:txBody>
      </p:sp>
      <p:sp>
        <p:nvSpPr>
          <p:cNvPr id="1165" name="Google Shape;1165;p90"/>
          <p:cNvSpPr txBox="1"/>
          <p:nvPr/>
        </p:nvSpPr>
        <p:spPr>
          <a:xfrm>
            <a:off x="7668305" y="1745160"/>
            <a:ext cx="2405915" cy="646331"/>
          </a:xfrm>
          <a:prstGeom prst="rect">
            <a:avLst/>
          </a:prstGeom>
          <a:noFill/>
          <a:ln>
            <a:noFill/>
          </a:ln>
        </p:spPr>
        <p:txBody>
          <a:bodyPr spcFirstLastPara="1" wrap="square" lIns="91425" tIns="45700" rIns="91425" bIns="45700" anchor="t" anchorCtr="0">
            <a:spAutoFit/>
          </a:bodyPr>
          <a:lstStyle/>
          <a:p>
            <a:pPr>
              <a:buClr>
                <a:srgbClr val="000000"/>
              </a:buClr>
              <a:defRPr/>
            </a:pPr>
            <a:r>
              <a:rPr lang="en-US" sz="3600" kern="0">
                <a:solidFill>
                  <a:srgbClr val="000000"/>
                </a:solidFill>
                <a:latin typeface="Calibri"/>
                <a:ea typeface="Calibri"/>
                <a:cs typeface="Calibri"/>
                <a:sym typeface="Calibri"/>
              </a:rPr>
              <a:t>40+ </a:t>
            </a:r>
            <a:r>
              <a:rPr lang="en-US" kern="0">
                <a:solidFill>
                  <a:srgbClr val="000000"/>
                </a:solidFill>
                <a:latin typeface="Calibri"/>
                <a:ea typeface="Calibri"/>
                <a:cs typeface="Calibri"/>
                <a:sym typeface="Calibri"/>
              </a:rPr>
              <a:t>hours provided</a:t>
            </a:r>
            <a:endParaRPr kern="0">
              <a:solidFill>
                <a:srgbClr val="000000"/>
              </a:solidFill>
              <a:latin typeface="Calibri"/>
              <a:ea typeface="Calibri"/>
              <a:cs typeface="Calibri"/>
              <a:sym typeface="Calibri"/>
            </a:endParaRPr>
          </a:p>
        </p:txBody>
      </p:sp>
      <p:sp>
        <p:nvSpPr>
          <p:cNvPr id="1166" name="Google Shape;1166;p90"/>
          <p:cNvSpPr txBox="1"/>
          <p:nvPr/>
        </p:nvSpPr>
        <p:spPr>
          <a:xfrm>
            <a:off x="5441981" y="5670359"/>
            <a:ext cx="3299804" cy="646331"/>
          </a:xfrm>
          <a:prstGeom prst="rect">
            <a:avLst/>
          </a:prstGeom>
          <a:noFill/>
          <a:ln>
            <a:noFill/>
          </a:ln>
        </p:spPr>
        <p:txBody>
          <a:bodyPr spcFirstLastPara="1" wrap="square" lIns="91425" tIns="45700" rIns="91425" bIns="45700" anchor="t" anchorCtr="0">
            <a:spAutoFit/>
          </a:bodyPr>
          <a:lstStyle/>
          <a:p>
            <a:pPr>
              <a:buClr>
                <a:srgbClr val="000000"/>
              </a:buClr>
              <a:defRPr/>
            </a:pPr>
            <a:r>
              <a:rPr lang="en-US" kern="0" dirty="0">
                <a:solidFill>
                  <a:srgbClr val="000000"/>
                </a:solidFill>
                <a:latin typeface="Calibri"/>
                <a:ea typeface="Calibri"/>
                <a:cs typeface="Calibri"/>
                <a:sym typeface="Calibri"/>
              </a:rPr>
              <a:t>Balance is achieved when</a:t>
            </a:r>
            <a:endParaRPr sz="1400" kern="0" dirty="0">
              <a:solidFill>
                <a:srgbClr val="000000"/>
              </a:solidFill>
              <a:latin typeface="Arial"/>
              <a:cs typeface="Arial"/>
              <a:sym typeface="Arial"/>
            </a:endParaRPr>
          </a:p>
          <a:p>
            <a:pPr>
              <a:buClr>
                <a:srgbClr val="000000"/>
              </a:buClr>
              <a:defRPr/>
            </a:pPr>
            <a:r>
              <a:rPr lang="en-US" kern="0" dirty="0">
                <a:solidFill>
                  <a:srgbClr val="000000"/>
                </a:solidFill>
                <a:latin typeface="Calibri"/>
                <a:ea typeface="Calibri"/>
                <a:cs typeface="Calibri"/>
                <a:sym typeface="Calibri"/>
              </a:rPr>
              <a:t>Training          competence</a:t>
            </a:r>
            <a:endParaRPr sz="1400" kern="0" dirty="0">
              <a:solidFill>
                <a:srgbClr val="000000"/>
              </a:solidFill>
              <a:latin typeface="Arial"/>
              <a:cs typeface="Arial"/>
              <a:sym typeface="Arial"/>
            </a:endParaRPr>
          </a:p>
        </p:txBody>
      </p:sp>
      <p:cxnSp>
        <p:nvCxnSpPr>
          <p:cNvPr id="1167" name="Google Shape;1167;p90"/>
          <p:cNvCxnSpPr/>
          <p:nvPr/>
        </p:nvCxnSpPr>
        <p:spPr>
          <a:xfrm>
            <a:off x="6357368" y="6146160"/>
            <a:ext cx="389965" cy="0"/>
          </a:xfrm>
          <a:prstGeom prst="straightConnector1">
            <a:avLst/>
          </a:prstGeom>
          <a:noFill/>
          <a:ln w="5715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3" name="Oval 2"/>
          <p:cNvSpPr/>
          <p:nvPr/>
        </p:nvSpPr>
        <p:spPr>
          <a:xfrm>
            <a:off x="1409621" y="1530251"/>
            <a:ext cx="3795325" cy="136455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92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1061" y="175247"/>
            <a:ext cx="9144000" cy="944562"/>
          </a:xfrm>
          <a:prstGeom prst="rect">
            <a:avLst/>
          </a:prstGeom>
        </p:spPr>
        <p:txBody>
          <a:bodyPr anchor="ctr">
            <a:normAutofit/>
          </a:bodyPr>
          <a:lstStyle/>
          <a:p>
            <a:pPr defTabSz="457200">
              <a:defRPr/>
            </a:pPr>
            <a:endParaRPr lang="en-US" sz="4400" dirty="0">
              <a:latin typeface="+mj-lt"/>
              <a:ea typeface="+mj-ea"/>
              <a:cs typeface="+mj-cs"/>
            </a:endParaRPr>
          </a:p>
        </p:txBody>
      </p:sp>
      <p:graphicFrame>
        <p:nvGraphicFramePr>
          <p:cNvPr id="6" name="Content Placeholder 3"/>
          <p:cNvGraphicFramePr>
            <a:graphicFrameLocks/>
          </p:cNvGraphicFramePr>
          <p:nvPr>
            <p:extLst>
              <p:ext uri="{D42A27DB-BD31-4B8C-83A1-F6EECF244321}">
                <p14:modId xmlns:p14="http://schemas.microsoft.com/office/powerpoint/2010/main" val="1051846400"/>
              </p:ext>
            </p:extLst>
          </p:nvPr>
        </p:nvGraphicFramePr>
        <p:xfrm>
          <a:off x="1025236" y="1366156"/>
          <a:ext cx="10314710" cy="5031425"/>
        </p:xfrm>
        <a:graphic>
          <a:graphicData uri="http://schemas.openxmlformats.org/drawingml/2006/table">
            <a:tbl>
              <a:tblPr firstRow="1" bandRow="1">
                <a:tableStyleId>{5C22544A-7EE6-4342-B048-85BDC9FD1C3A}</a:tableStyleId>
              </a:tblPr>
              <a:tblGrid>
                <a:gridCol w="5157355">
                  <a:extLst>
                    <a:ext uri="{9D8B030D-6E8A-4147-A177-3AD203B41FA5}">
                      <a16:colId xmlns:a16="http://schemas.microsoft.com/office/drawing/2014/main" val="20000"/>
                    </a:ext>
                  </a:extLst>
                </a:gridCol>
                <a:gridCol w="5157355">
                  <a:extLst>
                    <a:ext uri="{9D8B030D-6E8A-4147-A177-3AD203B41FA5}">
                      <a16:colId xmlns:a16="http://schemas.microsoft.com/office/drawing/2014/main" val="20001"/>
                    </a:ext>
                  </a:extLst>
                </a:gridCol>
              </a:tblGrid>
              <a:tr h="4884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Open Sans" charset="0"/>
                          <a:ea typeface="Open Sans" charset="0"/>
                          <a:cs typeface="Open Sans" charset="0"/>
                        </a:rPr>
                        <a:t>Direct Support Professional : MODULE</a:t>
                      </a:r>
                      <a:endParaRPr lang="en-US" sz="1800" dirty="0">
                        <a:solidFill>
                          <a:srgbClr val="0F3F59"/>
                        </a:solidFill>
                        <a:latin typeface="Open Sans" charset="0"/>
                        <a:ea typeface="Open Sans" charset="0"/>
                        <a:cs typeface="Open Sans" charset="0"/>
                      </a:endParaRPr>
                    </a:p>
                  </a:txBody>
                  <a:tcPr marT="45727" marB="45727"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Open Sans" charset="0"/>
                          <a:ea typeface="Open Sans" charset="0"/>
                          <a:cs typeface="Open Sans" charset="0"/>
                        </a:rPr>
                        <a:t>Individual</a:t>
                      </a:r>
                      <a:r>
                        <a:rPr lang="en-US" sz="1800" baseline="0" dirty="0">
                          <a:latin typeface="Open Sans" charset="0"/>
                          <a:ea typeface="Open Sans" charset="0"/>
                          <a:cs typeface="Open Sans" charset="0"/>
                        </a:rPr>
                        <a:t> with Disability: OUTCOME</a:t>
                      </a:r>
                      <a:endParaRPr lang="en-US" sz="1800" dirty="0">
                        <a:solidFill>
                          <a:srgbClr val="0F3F59"/>
                        </a:solidFill>
                        <a:latin typeface="Open Sans" charset="0"/>
                        <a:ea typeface="Open Sans" charset="0"/>
                        <a:cs typeface="Open Sans" charset="0"/>
                      </a:endParaRPr>
                    </a:p>
                  </a:txBody>
                  <a:tcPr marT="45727" marB="45727" anchor="ctr"/>
                </a:tc>
                <a:extLst>
                  <a:ext uri="{0D108BD9-81ED-4DB2-BD59-A6C34878D82A}">
                    <a16:rowId xmlns:a16="http://schemas.microsoft.com/office/drawing/2014/main" val="10000"/>
                  </a:ext>
                </a:extLst>
              </a:tr>
              <a:tr h="488403">
                <a:tc>
                  <a:txBody>
                    <a:bodyPr/>
                    <a:lstStyle/>
                    <a:p>
                      <a:pPr>
                        <a:lnSpc>
                          <a:spcPct val="100000"/>
                        </a:lnSpc>
                        <a:spcAft>
                          <a:spcPts val="600"/>
                        </a:spcAft>
                      </a:pPr>
                      <a:r>
                        <a:rPr lang="en-US" sz="1800" dirty="0">
                          <a:latin typeface="Open Sans" charset="0"/>
                          <a:ea typeface="Open Sans" charset="0"/>
                          <a:cs typeface="Open Sans" charset="0"/>
                        </a:rPr>
                        <a:t>Professionalism</a:t>
                      </a:r>
                      <a:endParaRPr lang="en-US" sz="1800" dirty="0">
                        <a:solidFill>
                          <a:schemeClr val="tx1"/>
                        </a:solidFill>
                        <a:latin typeface="Open Sans" charset="0"/>
                        <a:ea typeface="Open Sans" charset="0"/>
                        <a:cs typeface="Open Sans" charset="0"/>
                      </a:endParaRPr>
                    </a:p>
                  </a:txBody>
                  <a:tcPr marT="45727" marB="45727" anchor="ctr"/>
                </a:tc>
                <a:tc>
                  <a:txBody>
                    <a:bodyPr/>
                    <a:lstStyle/>
                    <a:p>
                      <a:pPr>
                        <a:lnSpc>
                          <a:spcPct val="100000"/>
                        </a:lnSpc>
                      </a:pPr>
                      <a:r>
                        <a:rPr lang="en-US" sz="1800" dirty="0">
                          <a:latin typeface="Open Sans" charset="0"/>
                          <a:ea typeface="Open Sans" charset="0"/>
                          <a:cs typeface="Open Sans" charset="0"/>
                        </a:rPr>
                        <a:t>Satisfaction with Staff</a:t>
                      </a:r>
                      <a:endParaRPr lang="en-US" sz="1800" dirty="0">
                        <a:solidFill>
                          <a:schemeClr val="tx1"/>
                        </a:solidFill>
                        <a:latin typeface="Open Sans" charset="0"/>
                        <a:ea typeface="Open Sans" charset="0"/>
                        <a:cs typeface="Open Sans" charset="0"/>
                      </a:endParaRPr>
                    </a:p>
                  </a:txBody>
                  <a:tcPr marT="45727" marB="45727" anchor="ctr"/>
                </a:tc>
                <a:extLst>
                  <a:ext uri="{0D108BD9-81ED-4DB2-BD59-A6C34878D82A}">
                    <a16:rowId xmlns:a16="http://schemas.microsoft.com/office/drawing/2014/main" val="10001"/>
                  </a:ext>
                </a:extLst>
              </a:tr>
              <a:tr h="667853">
                <a:tc>
                  <a:txBody>
                    <a:bodyPr/>
                    <a:lstStyle/>
                    <a:p>
                      <a:pPr>
                        <a:lnSpc>
                          <a:spcPct val="100000"/>
                        </a:lnSpc>
                        <a:spcAft>
                          <a:spcPts val="600"/>
                        </a:spcAft>
                      </a:pPr>
                      <a:r>
                        <a:rPr lang="en-US" sz="1800" dirty="0">
                          <a:latin typeface="Open Sans" charset="0"/>
                          <a:ea typeface="Open Sans" charset="0"/>
                          <a:cs typeface="Open Sans" charset="0"/>
                        </a:rPr>
                        <a:t>Community Inclusion</a:t>
                      </a:r>
                    </a:p>
                    <a:p>
                      <a:pPr>
                        <a:lnSpc>
                          <a:spcPct val="100000"/>
                        </a:lnSpc>
                        <a:spcAft>
                          <a:spcPts val="600"/>
                        </a:spcAft>
                      </a:pPr>
                      <a:r>
                        <a:rPr lang="en-US" sz="1800" dirty="0">
                          <a:latin typeface="Open Sans" charset="0"/>
                          <a:ea typeface="Open Sans" charset="0"/>
                          <a:cs typeface="Open Sans" charset="0"/>
                        </a:rPr>
                        <a:t>Person Centered</a:t>
                      </a:r>
                      <a:r>
                        <a:rPr lang="en-US" sz="1800" baseline="0" dirty="0">
                          <a:latin typeface="Open Sans" charset="0"/>
                          <a:ea typeface="Open Sans" charset="0"/>
                          <a:cs typeface="Open Sans" charset="0"/>
                        </a:rPr>
                        <a:t> Planning</a:t>
                      </a:r>
                      <a:endParaRPr lang="en-US" sz="1800" dirty="0">
                        <a:solidFill>
                          <a:schemeClr val="tx1"/>
                        </a:solidFill>
                        <a:latin typeface="Open Sans" charset="0"/>
                        <a:ea typeface="Open Sans" charset="0"/>
                        <a:cs typeface="Open Sans" charset="0"/>
                      </a:endParaRPr>
                    </a:p>
                  </a:txBody>
                  <a:tcPr marT="45727" marB="45727" anchor="ctr"/>
                </a:tc>
                <a:tc>
                  <a:txBody>
                    <a:bodyPr/>
                    <a:lstStyle/>
                    <a:p>
                      <a:pPr>
                        <a:lnSpc>
                          <a:spcPct val="100000"/>
                        </a:lnSpc>
                      </a:pPr>
                      <a:r>
                        <a:rPr lang="en-US" sz="1800" dirty="0">
                          <a:latin typeface="Open Sans" charset="0"/>
                          <a:ea typeface="Open Sans" charset="0"/>
                          <a:cs typeface="Open Sans" charset="0"/>
                        </a:rPr>
                        <a:t>Community Inclusion</a:t>
                      </a:r>
                      <a:endParaRPr lang="en-US" sz="1800" dirty="0">
                        <a:solidFill>
                          <a:schemeClr val="tx1"/>
                        </a:solidFill>
                        <a:latin typeface="Open Sans" charset="0"/>
                        <a:ea typeface="Open Sans" charset="0"/>
                        <a:cs typeface="Open Sans" charset="0"/>
                      </a:endParaRPr>
                    </a:p>
                  </a:txBody>
                  <a:tcPr marT="45727" marB="45727" anchor="ctr"/>
                </a:tc>
                <a:extLst>
                  <a:ext uri="{0D108BD9-81ED-4DB2-BD59-A6C34878D82A}">
                    <a16:rowId xmlns:a16="http://schemas.microsoft.com/office/drawing/2014/main" val="10002"/>
                  </a:ext>
                </a:extLst>
              </a:tr>
              <a:tr h="667853">
                <a:tc>
                  <a:txBody>
                    <a:bodyPr/>
                    <a:lstStyle/>
                    <a:p>
                      <a:pPr>
                        <a:lnSpc>
                          <a:spcPct val="100000"/>
                        </a:lnSpc>
                        <a:spcAft>
                          <a:spcPts val="600"/>
                        </a:spcAft>
                      </a:pPr>
                      <a:r>
                        <a:rPr lang="en-US" sz="1800" dirty="0">
                          <a:latin typeface="Open Sans" charset="0"/>
                          <a:ea typeface="Open Sans" charset="0"/>
                          <a:cs typeface="Open Sans" charset="0"/>
                        </a:rPr>
                        <a:t>Individual</a:t>
                      </a:r>
                      <a:r>
                        <a:rPr lang="en-US" sz="1800" baseline="0" dirty="0">
                          <a:latin typeface="Open Sans" charset="0"/>
                          <a:ea typeface="Open Sans" charset="0"/>
                          <a:cs typeface="Open Sans" charset="0"/>
                        </a:rPr>
                        <a:t> Rights and Choice</a:t>
                      </a:r>
                    </a:p>
                    <a:p>
                      <a:pPr>
                        <a:lnSpc>
                          <a:spcPct val="100000"/>
                        </a:lnSpc>
                        <a:spcAft>
                          <a:spcPts val="600"/>
                        </a:spcAft>
                      </a:pPr>
                      <a:r>
                        <a:rPr lang="en-US" sz="1800" baseline="0" dirty="0">
                          <a:latin typeface="Open Sans" charset="0"/>
                          <a:ea typeface="Open Sans" charset="0"/>
                          <a:cs typeface="Open Sans" charset="0"/>
                        </a:rPr>
                        <a:t>Civil Rights and Advocacy</a:t>
                      </a:r>
                      <a:endParaRPr lang="en-US" sz="1800" dirty="0">
                        <a:solidFill>
                          <a:schemeClr val="tx1"/>
                        </a:solidFill>
                        <a:latin typeface="Open Sans" charset="0"/>
                        <a:ea typeface="Open Sans" charset="0"/>
                        <a:cs typeface="Open Sans" charset="0"/>
                      </a:endParaRPr>
                    </a:p>
                  </a:txBody>
                  <a:tcPr marT="45727" marB="45727" anchor="ctr"/>
                </a:tc>
                <a:tc>
                  <a:txBody>
                    <a:bodyPr/>
                    <a:lstStyle/>
                    <a:p>
                      <a:pPr>
                        <a:lnSpc>
                          <a:spcPct val="100000"/>
                        </a:lnSpc>
                      </a:pPr>
                      <a:r>
                        <a:rPr lang="en-US" sz="1800" dirty="0">
                          <a:latin typeface="Open Sans" charset="0"/>
                          <a:ea typeface="Open Sans" charset="0"/>
                          <a:cs typeface="Open Sans" charset="0"/>
                        </a:rPr>
                        <a:t>Choices &amp; Rights</a:t>
                      </a:r>
                      <a:endParaRPr lang="en-US" sz="1800" dirty="0">
                        <a:solidFill>
                          <a:schemeClr val="tx1"/>
                        </a:solidFill>
                        <a:latin typeface="Open Sans" charset="0"/>
                        <a:ea typeface="Open Sans" charset="0"/>
                        <a:cs typeface="Open Sans" charset="0"/>
                      </a:endParaRPr>
                    </a:p>
                  </a:txBody>
                  <a:tcPr marT="45727" marB="45727" anchor="ctr"/>
                </a:tc>
                <a:extLst>
                  <a:ext uri="{0D108BD9-81ED-4DB2-BD59-A6C34878D82A}">
                    <a16:rowId xmlns:a16="http://schemas.microsoft.com/office/drawing/2014/main" val="10003"/>
                  </a:ext>
                </a:extLst>
              </a:tr>
              <a:tr h="954074">
                <a:tc>
                  <a:txBody>
                    <a:bodyPr/>
                    <a:lstStyle/>
                    <a:p>
                      <a:pPr>
                        <a:lnSpc>
                          <a:spcPct val="100000"/>
                        </a:lnSpc>
                        <a:spcAft>
                          <a:spcPts val="600"/>
                        </a:spcAft>
                      </a:pPr>
                      <a:r>
                        <a:rPr lang="en-US" sz="1800" dirty="0">
                          <a:latin typeface="Open Sans" charset="0"/>
                          <a:ea typeface="Open Sans" charset="0"/>
                          <a:cs typeface="Open Sans" charset="0"/>
                        </a:rPr>
                        <a:t>Safety at Home and in</a:t>
                      </a:r>
                      <a:r>
                        <a:rPr lang="en-US" sz="1800" baseline="0" dirty="0">
                          <a:latin typeface="Open Sans" charset="0"/>
                          <a:ea typeface="Open Sans" charset="0"/>
                          <a:cs typeface="Open Sans" charset="0"/>
                        </a:rPr>
                        <a:t> the Community</a:t>
                      </a:r>
                    </a:p>
                    <a:p>
                      <a:pPr>
                        <a:lnSpc>
                          <a:spcPct val="100000"/>
                        </a:lnSpc>
                        <a:spcAft>
                          <a:spcPts val="600"/>
                        </a:spcAft>
                      </a:pPr>
                      <a:r>
                        <a:rPr lang="en-US" sz="1800" baseline="0" dirty="0">
                          <a:latin typeface="Open Sans" charset="0"/>
                          <a:ea typeface="Open Sans" charset="0"/>
                          <a:cs typeface="Open Sans" charset="0"/>
                        </a:rPr>
                        <a:t>Supporting Healthy Lives</a:t>
                      </a:r>
                    </a:p>
                    <a:p>
                      <a:pPr>
                        <a:lnSpc>
                          <a:spcPct val="100000"/>
                        </a:lnSpc>
                        <a:spcAft>
                          <a:spcPts val="600"/>
                        </a:spcAft>
                      </a:pPr>
                      <a:r>
                        <a:rPr lang="en-US" sz="1800" baseline="0" dirty="0">
                          <a:latin typeface="Open Sans" charset="0"/>
                          <a:ea typeface="Open Sans" charset="0"/>
                          <a:cs typeface="Open Sans" charset="0"/>
                        </a:rPr>
                        <a:t>Personal Care</a:t>
                      </a:r>
                      <a:endParaRPr lang="en-US" sz="1800" dirty="0">
                        <a:solidFill>
                          <a:schemeClr val="tx1"/>
                        </a:solidFill>
                        <a:latin typeface="Open Sans" charset="0"/>
                        <a:ea typeface="Open Sans" charset="0"/>
                        <a:cs typeface="Open Sans" charset="0"/>
                      </a:endParaRPr>
                    </a:p>
                  </a:txBody>
                  <a:tcPr marT="45727" marB="45727" anchor="ctr"/>
                </a:tc>
                <a:tc>
                  <a:txBody>
                    <a:bodyPr/>
                    <a:lstStyle/>
                    <a:p>
                      <a:pPr>
                        <a:lnSpc>
                          <a:spcPct val="100000"/>
                        </a:lnSpc>
                      </a:pPr>
                      <a:r>
                        <a:rPr lang="en-US" sz="1800" dirty="0">
                          <a:latin typeface="Open Sans" charset="0"/>
                          <a:ea typeface="Open Sans" charset="0"/>
                          <a:cs typeface="Open Sans" charset="0"/>
                        </a:rPr>
                        <a:t>Health</a:t>
                      </a:r>
                      <a:r>
                        <a:rPr lang="en-US" sz="1800" baseline="0" dirty="0">
                          <a:latin typeface="Open Sans" charset="0"/>
                          <a:ea typeface="Open Sans" charset="0"/>
                          <a:cs typeface="Open Sans" charset="0"/>
                        </a:rPr>
                        <a:t> &amp; Safety</a:t>
                      </a:r>
                      <a:endParaRPr lang="en-US" sz="1800" dirty="0">
                        <a:solidFill>
                          <a:schemeClr val="tx1"/>
                        </a:solidFill>
                        <a:latin typeface="Open Sans" charset="0"/>
                        <a:ea typeface="Open Sans" charset="0"/>
                        <a:cs typeface="Open Sans" charset="0"/>
                      </a:endParaRPr>
                    </a:p>
                  </a:txBody>
                  <a:tcPr marT="45727" marB="45727" anchor="ctr"/>
                </a:tc>
                <a:extLst>
                  <a:ext uri="{0D108BD9-81ED-4DB2-BD59-A6C34878D82A}">
                    <a16:rowId xmlns:a16="http://schemas.microsoft.com/office/drawing/2014/main" val="10004"/>
                  </a:ext>
                </a:extLst>
              </a:tr>
              <a:tr h="488403">
                <a:tc>
                  <a:txBody>
                    <a:bodyPr/>
                    <a:lstStyle/>
                    <a:p>
                      <a:pPr>
                        <a:lnSpc>
                          <a:spcPct val="100000"/>
                        </a:lnSpc>
                        <a:spcAft>
                          <a:spcPts val="600"/>
                        </a:spcAft>
                      </a:pPr>
                      <a:r>
                        <a:rPr lang="en-US" sz="1800" dirty="0">
                          <a:latin typeface="Open Sans" charset="0"/>
                          <a:ea typeface="Open Sans" charset="0"/>
                          <a:cs typeface="Open Sans" charset="0"/>
                        </a:rPr>
                        <a:t>You’ve Got</a:t>
                      </a:r>
                      <a:r>
                        <a:rPr lang="en-US" sz="1800" baseline="0" dirty="0">
                          <a:latin typeface="Open Sans" charset="0"/>
                          <a:ea typeface="Open Sans" charset="0"/>
                          <a:cs typeface="Open Sans" charset="0"/>
                        </a:rPr>
                        <a:t> a Friend</a:t>
                      </a:r>
                      <a:endParaRPr lang="en-US" sz="1800" dirty="0">
                        <a:solidFill>
                          <a:schemeClr val="tx1"/>
                        </a:solidFill>
                        <a:latin typeface="Open Sans" charset="0"/>
                        <a:ea typeface="Open Sans" charset="0"/>
                        <a:cs typeface="Open Sans" charset="0"/>
                      </a:endParaRPr>
                    </a:p>
                  </a:txBody>
                  <a:tcPr marT="45727" marB="45727" anchor="ctr"/>
                </a:tc>
                <a:tc>
                  <a:txBody>
                    <a:bodyPr/>
                    <a:lstStyle/>
                    <a:p>
                      <a:pPr>
                        <a:lnSpc>
                          <a:spcPct val="100000"/>
                        </a:lnSpc>
                      </a:pPr>
                      <a:r>
                        <a:rPr lang="en-US" sz="1800" dirty="0">
                          <a:latin typeface="Open Sans" charset="0"/>
                          <a:ea typeface="Open Sans" charset="0"/>
                          <a:cs typeface="Open Sans" charset="0"/>
                        </a:rPr>
                        <a:t>Friends</a:t>
                      </a:r>
                      <a:r>
                        <a:rPr lang="en-US" sz="1800" baseline="0" dirty="0">
                          <a:latin typeface="Open Sans" charset="0"/>
                          <a:ea typeface="Open Sans" charset="0"/>
                          <a:cs typeface="Open Sans" charset="0"/>
                        </a:rPr>
                        <a:t> &amp; Family</a:t>
                      </a:r>
                      <a:endParaRPr lang="en-US" sz="1800" dirty="0">
                        <a:solidFill>
                          <a:schemeClr val="tx1"/>
                        </a:solidFill>
                        <a:latin typeface="Open Sans" charset="0"/>
                        <a:ea typeface="Open Sans" charset="0"/>
                        <a:cs typeface="Open Sans" charset="0"/>
                      </a:endParaRPr>
                    </a:p>
                  </a:txBody>
                  <a:tcPr marT="45727" marB="45727" anchor="ctr"/>
                </a:tc>
                <a:extLst>
                  <a:ext uri="{0D108BD9-81ED-4DB2-BD59-A6C34878D82A}">
                    <a16:rowId xmlns:a16="http://schemas.microsoft.com/office/drawing/2014/main" val="10005"/>
                  </a:ext>
                </a:extLst>
              </a:tr>
              <a:tr h="954074">
                <a:tc>
                  <a:txBody>
                    <a:bodyPr/>
                    <a:lstStyle/>
                    <a:p>
                      <a:pPr>
                        <a:lnSpc>
                          <a:spcPct val="100000"/>
                        </a:lnSpc>
                        <a:spcAft>
                          <a:spcPts val="600"/>
                        </a:spcAft>
                      </a:pPr>
                      <a:r>
                        <a:rPr lang="en-US" sz="1800" dirty="0">
                          <a:latin typeface="Open Sans" charset="0"/>
                          <a:ea typeface="Open Sans" charset="0"/>
                          <a:cs typeface="Open Sans" charset="0"/>
                        </a:rPr>
                        <a:t>Employment Supports</a:t>
                      </a:r>
                    </a:p>
                    <a:p>
                      <a:pPr>
                        <a:lnSpc>
                          <a:spcPct val="100000"/>
                        </a:lnSpc>
                        <a:spcAft>
                          <a:spcPts val="600"/>
                        </a:spcAft>
                      </a:pPr>
                      <a:r>
                        <a:rPr lang="en-US" sz="1800" dirty="0">
                          <a:latin typeface="Open Sans" charset="0"/>
                          <a:ea typeface="Open Sans" charset="0"/>
                          <a:cs typeface="Open Sans" charset="0"/>
                        </a:rPr>
                        <a:t>Home and Community Living</a:t>
                      </a:r>
                    </a:p>
                    <a:p>
                      <a:pPr>
                        <a:lnSpc>
                          <a:spcPct val="100000"/>
                        </a:lnSpc>
                        <a:spcAft>
                          <a:spcPts val="600"/>
                        </a:spcAft>
                      </a:pPr>
                      <a:r>
                        <a:rPr lang="en-US" sz="1800" dirty="0">
                          <a:latin typeface="Open Sans" charset="0"/>
                          <a:ea typeface="Open Sans" charset="0"/>
                          <a:cs typeface="Open Sans" charset="0"/>
                        </a:rPr>
                        <a:t>Personal Care</a:t>
                      </a:r>
                      <a:endParaRPr lang="en-US" sz="1800" dirty="0">
                        <a:solidFill>
                          <a:schemeClr val="tx1"/>
                        </a:solidFill>
                        <a:latin typeface="Open Sans" charset="0"/>
                        <a:ea typeface="Open Sans" charset="0"/>
                        <a:cs typeface="Open Sans" charset="0"/>
                      </a:endParaRPr>
                    </a:p>
                  </a:txBody>
                  <a:tcPr marT="45727" marB="45727" anchor="ctr"/>
                </a:tc>
                <a:tc>
                  <a:txBody>
                    <a:bodyPr/>
                    <a:lstStyle/>
                    <a:p>
                      <a:pPr>
                        <a:lnSpc>
                          <a:spcPct val="100000"/>
                        </a:lnSpc>
                      </a:pPr>
                      <a:r>
                        <a:rPr lang="en-US" sz="1800" dirty="0">
                          <a:latin typeface="Open Sans" charset="0"/>
                          <a:ea typeface="Open Sans" charset="0"/>
                          <a:cs typeface="Open Sans" charset="0"/>
                        </a:rPr>
                        <a:t>Work,</a:t>
                      </a:r>
                      <a:r>
                        <a:rPr lang="en-US" sz="1800" baseline="0" dirty="0">
                          <a:latin typeface="Open Sans" charset="0"/>
                          <a:ea typeface="Open Sans" charset="0"/>
                          <a:cs typeface="Open Sans" charset="0"/>
                        </a:rPr>
                        <a:t> Day, and Home</a:t>
                      </a:r>
                      <a:endParaRPr lang="en-US" sz="1800" dirty="0">
                        <a:solidFill>
                          <a:schemeClr val="tx1"/>
                        </a:solidFill>
                        <a:latin typeface="Open Sans" charset="0"/>
                        <a:ea typeface="Open Sans" charset="0"/>
                        <a:cs typeface="Open Sans" charset="0"/>
                      </a:endParaRPr>
                    </a:p>
                  </a:txBody>
                  <a:tcPr marT="45727" marB="45727" anchor="ct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a:xfrm>
            <a:off x="907473" y="503670"/>
            <a:ext cx="10577945" cy="833293"/>
          </a:xfrm>
        </p:spPr>
        <p:txBody>
          <a:bodyPr anchor="t"/>
          <a:lstStyle/>
          <a:p>
            <a:r>
              <a:rPr lang="en-US" dirty="0"/>
              <a:t>Align Training With Outcomes</a:t>
            </a:r>
          </a:p>
        </p:txBody>
      </p:sp>
    </p:spTree>
    <p:extLst>
      <p:ext uri="{BB962C8B-B14F-4D97-AF65-F5344CB8AC3E}">
        <p14:creationId xmlns:p14="http://schemas.microsoft.com/office/powerpoint/2010/main" val="3725075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49" y="3473407"/>
            <a:ext cx="10515600" cy="2852737"/>
          </a:xfrm>
        </p:spPr>
        <p:txBody>
          <a:bodyPr>
            <a:normAutofit fontScale="90000"/>
          </a:bodyPr>
          <a:lstStyle/>
          <a:p>
            <a:r>
              <a:rPr lang="en-US" dirty="0"/>
              <a:t>Welcome to Session 5: Overview of TennCare Workforce Toolkit: Retention Strategies – Part 1</a:t>
            </a:r>
            <a:br>
              <a:rPr lang="en-US" dirty="0"/>
            </a:br>
            <a:endParaRPr lang="en-US" dirty="0"/>
          </a:p>
        </p:txBody>
      </p:sp>
      <p:grpSp>
        <p:nvGrpSpPr>
          <p:cNvPr id="4" name="Group 3"/>
          <p:cNvGrpSpPr/>
          <p:nvPr/>
        </p:nvGrpSpPr>
        <p:grpSpPr>
          <a:xfrm>
            <a:off x="831849" y="487363"/>
            <a:ext cx="10099855" cy="2471737"/>
            <a:chOff x="-36513" y="385763"/>
            <a:chExt cx="12726988" cy="3114675"/>
          </a:xfrm>
        </p:grpSpPr>
        <p:sp>
          <p:nvSpPr>
            <p:cNvPr id="6" name="Freeform 3"/>
            <p:cNvSpPr>
              <a:spLocks noChangeArrowheads="1"/>
            </p:cNvSpPr>
            <p:nvPr/>
          </p:nvSpPr>
          <p:spPr bwMode="auto">
            <a:xfrm>
              <a:off x="-36513" y="385763"/>
              <a:ext cx="12726988" cy="3114675"/>
            </a:xfrm>
            <a:custGeom>
              <a:avLst/>
              <a:gdLst>
                <a:gd name="T0" fmla="*/ 10372 w 35354"/>
                <a:gd name="T1" fmla="*/ 197 h 8652"/>
                <a:gd name="T2" fmla="*/ 15327 w 35354"/>
                <a:gd name="T3" fmla="*/ 229 h 8652"/>
                <a:gd name="T4" fmla="*/ 17650 w 35354"/>
                <a:gd name="T5" fmla="*/ 347 h 8652"/>
                <a:gd name="T6" fmla="*/ 21532 w 35354"/>
                <a:gd name="T7" fmla="*/ 374 h 8652"/>
                <a:gd name="T8" fmla="*/ 27167 w 35354"/>
                <a:gd name="T9" fmla="*/ 382 h 8652"/>
                <a:gd name="T10" fmla="*/ 31294 w 35354"/>
                <a:gd name="T11" fmla="*/ 292 h 8652"/>
                <a:gd name="T12" fmla="*/ 34247 w 35354"/>
                <a:gd name="T13" fmla="*/ 66 h 8652"/>
                <a:gd name="T14" fmla="*/ 35315 w 35354"/>
                <a:gd name="T15" fmla="*/ 147 h 8652"/>
                <a:gd name="T16" fmla="*/ 35088 w 35354"/>
                <a:gd name="T17" fmla="*/ 1062 h 8652"/>
                <a:gd name="T18" fmla="*/ 35066 w 35354"/>
                <a:gd name="T19" fmla="*/ 1529 h 8652"/>
                <a:gd name="T20" fmla="*/ 34375 w 35354"/>
                <a:gd name="T21" fmla="*/ 1710 h 8652"/>
                <a:gd name="T22" fmla="*/ 33477 w 35354"/>
                <a:gd name="T23" fmla="*/ 2764 h 8652"/>
                <a:gd name="T24" fmla="*/ 33039 w 35354"/>
                <a:gd name="T25" fmla="*/ 2600 h 8652"/>
                <a:gd name="T26" fmla="*/ 32299 w 35354"/>
                <a:gd name="T27" fmla="*/ 3018 h 8652"/>
                <a:gd name="T28" fmla="*/ 31589 w 35354"/>
                <a:gd name="T29" fmla="*/ 3529 h 8652"/>
                <a:gd name="T30" fmla="*/ 31444 w 35354"/>
                <a:gd name="T31" fmla="*/ 3064 h 8652"/>
                <a:gd name="T32" fmla="*/ 30890 w 35354"/>
                <a:gd name="T33" fmla="*/ 3411 h 8652"/>
                <a:gd name="T34" fmla="*/ 30592 w 35354"/>
                <a:gd name="T35" fmla="*/ 3687 h 8652"/>
                <a:gd name="T36" fmla="*/ 30349 w 35354"/>
                <a:gd name="T37" fmla="*/ 4064 h 8652"/>
                <a:gd name="T38" fmla="*/ 29942 w 35354"/>
                <a:gd name="T39" fmla="*/ 4511 h 8652"/>
                <a:gd name="T40" fmla="*/ 29109 w 35354"/>
                <a:gd name="T41" fmla="*/ 4792 h 8652"/>
                <a:gd name="T42" fmla="*/ 28694 w 35354"/>
                <a:gd name="T43" fmla="*/ 5139 h 8652"/>
                <a:gd name="T44" fmla="*/ 27910 w 35354"/>
                <a:gd name="T45" fmla="*/ 5639 h 8652"/>
                <a:gd name="T46" fmla="*/ 27396 w 35354"/>
                <a:gd name="T47" fmla="*/ 5639 h 8652"/>
                <a:gd name="T48" fmla="*/ 26443 w 35354"/>
                <a:gd name="T49" fmla="*/ 5923 h 8652"/>
                <a:gd name="T50" fmla="*/ 25970 w 35354"/>
                <a:gd name="T51" fmla="*/ 6540 h 8652"/>
                <a:gd name="T52" fmla="*/ 25795 w 35354"/>
                <a:gd name="T53" fmla="*/ 7122 h 8652"/>
                <a:gd name="T54" fmla="*/ 25036 w 35354"/>
                <a:gd name="T55" fmla="*/ 7204 h 8652"/>
                <a:gd name="T56" fmla="*/ 24566 w 35354"/>
                <a:gd name="T57" fmla="*/ 8580 h 8652"/>
                <a:gd name="T58" fmla="*/ 20780 w 35354"/>
                <a:gd name="T59" fmla="*/ 8651 h 8652"/>
                <a:gd name="T60" fmla="*/ 14903 w 35354"/>
                <a:gd name="T61" fmla="*/ 8607 h 8652"/>
                <a:gd name="T62" fmla="*/ 8850 w 35354"/>
                <a:gd name="T63" fmla="*/ 8435 h 8652"/>
                <a:gd name="T64" fmla="*/ 4553 w 35354"/>
                <a:gd name="T65" fmla="*/ 8381 h 8652"/>
                <a:gd name="T66" fmla="*/ 22 w 35354"/>
                <a:gd name="T67" fmla="*/ 8165 h 8652"/>
                <a:gd name="T68" fmla="*/ 483 w 35354"/>
                <a:gd name="T69" fmla="*/ 7941 h 8652"/>
                <a:gd name="T70" fmla="*/ 858 w 35354"/>
                <a:gd name="T71" fmla="*/ 7264 h 8652"/>
                <a:gd name="T72" fmla="*/ 702 w 35354"/>
                <a:gd name="T73" fmla="*/ 6881 h 8652"/>
                <a:gd name="T74" fmla="*/ 961 w 35354"/>
                <a:gd name="T75" fmla="*/ 6379 h 8652"/>
                <a:gd name="T76" fmla="*/ 880 w 35354"/>
                <a:gd name="T77" fmla="*/ 6237 h 8652"/>
                <a:gd name="T78" fmla="*/ 907 w 35354"/>
                <a:gd name="T79" fmla="*/ 5805 h 8652"/>
                <a:gd name="T80" fmla="*/ 1221 w 35354"/>
                <a:gd name="T81" fmla="*/ 6037 h 8652"/>
                <a:gd name="T82" fmla="*/ 1620 w 35354"/>
                <a:gd name="T83" fmla="*/ 5423 h 8652"/>
                <a:gd name="T84" fmla="*/ 1661 w 35354"/>
                <a:gd name="T85" fmla="*/ 4858 h 8652"/>
                <a:gd name="T86" fmla="*/ 2122 w 35354"/>
                <a:gd name="T87" fmla="*/ 4391 h 8652"/>
                <a:gd name="T88" fmla="*/ 2669 w 35354"/>
                <a:gd name="T89" fmla="*/ 4099 h 8652"/>
                <a:gd name="T90" fmla="*/ 2887 w 35354"/>
                <a:gd name="T91" fmla="*/ 3761 h 8652"/>
                <a:gd name="T92" fmla="*/ 2630 w 35354"/>
                <a:gd name="T93" fmla="*/ 3187 h 8652"/>
                <a:gd name="T94" fmla="*/ 3078 w 35354"/>
                <a:gd name="T95" fmla="*/ 2649 h 8652"/>
                <a:gd name="T96" fmla="*/ 2742 w 35354"/>
                <a:gd name="T97" fmla="*/ 2007 h 8652"/>
                <a:gd name="T98" fmla="*/ 3420 w 35354"/>
                <a:gd name="T99" fmla="*/ 1950 h 8652"/>
                <a:gd name="T100" fmla="*/ 3384 w 35354"/>
                <a:gd name="T101" fmla="*/ 1524 h 8652"/>
                <a:gd name="T102" fmla="*/ 3455 w 35354"/>
                <a:gd name="T103" fmla="*/ 1019 h 8652"/>
                <a:gd name="T104" fmla="*/ 3652 w 35354"/>
                <a:gd name="T105" fmla="*/ 743 h 8652"/>
                <a:gd name="T106" fmla="*/ 3925 w 35354"/>
                <a:gd name="T107" fmla="*/ 800 h 8652"/>
                <a:gd name="T108" fmla="*/ 8774 w 35354"/>
                <a:gd name="T109" fmla="*/ 888 h 8652"/>
                <a:gd name="T110" fmla="*/ 9410 w 35354"/>
                <a:gd name="T111" fmla="*/ 199 h 8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354" h="8652">
                  <a:moveTo>
                    <a:pt x="9533" y="14"/>
                  </a:moveTo>
                  <a:cubicBezTo>
                    <a:pt x="9711" y="38"/>
                    <a:pt x="9891" y="63"/>
                    <a:pt x="10068" y="85"/>
                  </a:cubicBezTo>
                  <a:cubicBezTo>
                    <a:pt x="10145" y="96"/>
                    <a:pt x="10221" y="101"/>
                    <a:pt x="10298" y="106"/>
                  </a:cubicBezTo>
                  <a:cubicBezTo>
                    <a:pt x="10355" y="112"/>
                    <a:pt x="10391" y="134"/>
                    <a:pt x="10372" y="197"/>
                  </a:cubicBezTo>
                  <a:cubicBezTo>
                    <a:pt x="10355" y="257"/>
                    <a:pt x="10388" y="262"/>
                    <a:pt x="10437" y="262"/>
                  </a:cubicBezTo>
                  <a:cubicBezTo>
                    <a:pt x="10844" y="259"/>
                    <a:pt x="11248" y="257"/>
                    <a:pt x="11655" y="257"/>
                  </a:cubicBezTo>
                  <a:cubicBezTo>
                    <a:pt x="12366" y="257"/>
                    <a:pt x="13079" y="262"/>
                    <a:pt x="13789" y="259"/>
                  </a:cubicBezTo>
                  <a:cubicBezTo>
                    <a:pt x="14302" y="257"/>
                    <a:pt x="14813" y="240"/>
                    <a:pt x="15327" y="229"/>
                  </a:cubicBezTo>
                  <a:cubicBezTo>
                    <a:pt x="15381" y="229"/>
                    <a:pt x="15428" y="235"/>
                    <a:pt x="15471" y="276"/>
                  </a:cubicBezTo>
                  <a:cubicBezTo>
                    <a:pt x="15523" y="325"/>
                    <a:pt x="15586" y="276"/>
                    <a:pt x="15632" y="262"/>
                  </a:cubicBezTo>
                  <a:cubicBezTo>
                    <a:pt x="15712" y="240"/>
                    <a:pt x="15788" y="232"/>
                    <a:pt x="15867" y="235"/>
                  </a:cubicBezTo>
                  <a:cubicBezTo>
                    <a:pt x="16463" y="243"/>
                    <a:pt x="17056" y="314"/>
                    <a:pt x="17650" y="347"/>
                  </a:cubicBezTo>
                  <a:cubicBezTo>
                    <a:pt x="18032" y="369"/>
                    <a:pt x="18415" y="391"/>
                    <a:pt x="18797" y="391"/>
                  </a:cubicBezTo>
                  <a:cubicBezTo>
                    <a:pt x="18953" y="391"/>
                    <a:pt x="19111" y="396"/>
                    <a:pt x="19267" y="407"/>
                  </a:cubicBezTo>
                  <a:cubicBezTo>
                    <a:pt x="19732" y="437"/>
                    <a:pt x="20190" y="382"/>
                    <a:pt x="20652" y="355"/>
                  </a:cubicBezTo>
                  <a:cubicBezTo>
                    <a:pt x="20944" y="339"/>
                    <a:pt x="21239" y="350"/>
                    <a:pt x="21532" y="374"/>
                  </a:cubicBezTo>
                  <a:cubicBezTo>
                    <a:pt x="22785" y="483"/>
                    <a:pt x="24045" y="470"/>
                    <a:pt x="25301" y="467"/>
                  </a:cubicBezTo>
                  <a:cubicBezTo>
                    <a:pt x="25845" y="464"/>
                    <a:pt x="26386" y="470"/>
                    <a:pt x="26929" y="472"/>
                  </a:cubicBezTo>
                  <a:cubicBezTo>
                    <a:pt x="26995" y="472"/>
                    <a:pt x="27060" y="478"/>
                    <a:pt x="27096" y="404"/>
                  </a:cubicBezTo>
                  <a:cubicBezTo>
                    <a:pt x="27109" y="374"/>
                    <a:pt x="27142" y="382"/>
                    <a:pt x="27167" y="382"/>
                  </a:cubicBezTo>
                  <a:cubicBezTo>
                    <a:pt x="27576" y="388"/>
                    <a:pt x="27983" y="385"/>
                    <a:pt x="28393" y="363"/>
                  </a:cubicBezTo>
                  <a:cubicBezTo>
                    <a:pt x="28647" y="350"/>
                    <a:pt x="28901" y="371"/>
                    <a:pt x="29155" y="363"/>
                  </a:cubicBezTo>
                  <a:cubicBezTo>
                    <a:pt x="29644" y="347"/>
                    <a:pt x="30130" y="330"/>
                    <a:pt x="30619" y="314"/>
                  </a:cubicBezTo>
                  <a:cubicBezTo>
                    <a:pt x="30843" y="306"/>
                    <a:pt x="31070" y="303"/>
                    <a:pt x="31294" y="292"/>
                  </a:cubicBezTo>
                  <a:cubicBezTo>
                    <a:pt x="31838" y="270"/>
                    <a:pt x="32381" y="243"/>
                    <a:pt x="32925" y="221"/>
                  </a:cubicBezTo>
                  <a:cubicBezTo>
                    <a:pt x="33302" y="208"/>
                    <a:pt x="33676" y="197"/>
                    <a:pt x="34053" y="186"/>
                  </a:cubicBezTo>
                  <a:cubicBezTo>
                    <a:pt x="34097" y="186"/>
                    <a:pt x="34127" y="180"/>
                    <a:pt x="34138" y="131"/>
                  </a:cubicBezTo>
                  <a:cubicBezTo>
                    <a:pt x="34151" y="74"/>
                    <a:pt x="34195" y="66"/>
                    <a:pt x="34247" y="66"/>
                  </a:cubicBezTo>
                  <a:cubicBezTo>
                    <a:pt x="34465" y="66"/>
                    <a:pt x="34684" y="66"/>
                    <a:pt x="34905" y="60"/>
                  </a:cubicBezTo>
                  <a:cubicBezTo>
                    <a:pt x="35025" y="57"/>
                    <a:pt x="35148" y="49"/>
                    <a:pt x="35268" y="44"/>
                  </a:cubicBezTo>
                  <a:cubicBezTo>
                    <a:pt x="35298" y="44"/>
                    <a:pt x="35331" y="38"/>
                    <a:pt x="35342" y="76"/>
                  </a:cubicBezTo>
                  <a:cubicBezTo>
                    <a:pt x="35353" y="106"/>
                    <a:pt x="35334" y="128"/>
                    <a:pt x="35315" y="147"/>
                  </a:cubicBezTo>
                  <a:cubicBezTo>
                    <a:pt x="35211" y="246"/>
                    <a:pt x="35211" y="393"/>
                    <a:pt x="35143" y="508"/>
                  </a:cubicBezTo>
                  <a:cubicBezTo>
                    <a:pt x="35129" y="530"/>
                    <a:pt x="35151" y="552"/>
                    <a:pt x="35159" y="574"/>
                  </a:cubicBezTo>
                  <a:cubicBezTo>
                    <a:pt x="35189" y="658"/>
                    <a:pt x="35214" y="762"/>
                    <a:pt x="35178" y="830"/>
                  </a:cubicBezTo>
                  <a:cubicBezTo>
                    <a:pt x="35137" y="907"/>
                    <a:pt x="35140" y="1008"/>
                    <a:pt x="35088" y="1062"/>
                  </a:cubicBezTo>
                  <a:cubicBezTo>
                    <a:pt x="35009" y="1147"/>
                    <a:pt x="35083" y="1215"/>
                    <a:pt x="35080" y="1289"/>
                  </a:cubicBezTo>
                  <a:cubicBezTo>
                    <a:pt x="35077" y="1327"/>
                    <a:pt x="35099" y="1371"/>
                    <a:pt x="35143" y="1398"/>
                  </a:cubicBezTo>
                  <a:cubicBezTo>
                    <a:pt x="35178" y="1420"/>
                    <a:pt x="35184" y="1461"/>
                    <a:pt x="35165" y="1499"/>
                  </a:cubicBezTo>
                  <a:cubicBezTo>
                    <a:pt x="35143" y="1543"/>
                    <a:pt x="35105" y="1546"/>
                    <a:pt x="35066" y="1529"/>
                  </a:cubicBezTo>
                  <a:cubicBezTo>
                    <a:pt x="35034" y="1516"/>
                    <a:pt x="35009" y="1508"/>
                    <a:pt x="34976" y="1527"/>
                  </a:cubicBezTo>
                  <a:cubicBezTo>
                    <a:pt x="34930" y="1551"/>
                    <a:pt x="34889" y="1524"/>
                    <a:pt x="34851" y="1510"/>
                  </a:cubicBezTo>
                  <a:cubicBezTo>
                    <a:pt x="34711" y="1450"/>
                    <a:pt x="34624" y="1467"/>
                    <a:pt x="34523" y="1587"/>
                  </a:cubicBezTo>
                  <a:cubicBezTo>
                    <a:pt x="34479" y="1636"/>
                    <a:pt x="34441" y="1688"/>
                    <a:pt x="34375" y="1710"/>
                  </a:cubicBezTo>
                  <a:cubicBezTo>
                    <a:pt x="34351" y="1718"/>
                    <a:pt x="34340" y="1740"/>
                    <a:pt x="34332" y="1762"/>
                  </a:cubicBezTo>
                  <a:cubicBezTo>
                    <a:pt x="34192" y="2040"/>
                    <a:pt x="34053" y="2321"/>
                    <a:pt x="33911" y="2600"/>
                  </a:cubicBezTo>
                  <a:cubicBezTo>
                    <a:pt x="33903" y="2619"/>
                    <a:pt x="33892" y="2644"/>
                    <a:pt x="33875" y="2649"/>
                  </a:cubicBezTo>
                  <a:cubicBezTo>
                    <a:pt x="33742" y="2687"/>
                    <a:pt x="33621" y="2775"/>
                    <a:pt x="33477" y="2764"/>
                  </a:cubicBezTo>
                  <a:cubicBezTo>
                    <a:pt x="33408" y="2758"/>
                    <a:pt x="33395" y="2698"/>
                    <a:pt x="33384" y="2649"/>
                  </a:cubicBezTo>
                  <a:cubicBezTo>
                    <a:pt x="33370" y="2581"/>
                    <a:pt x="33356" y="2526"/>
                    <a:pt x="33266" y="2567"/>
                  </a:cubicBezTo>
                  <a:cubicBezTo>
                    <a:pt x="33253" y="2573"/>
                    <a:pt x="33225" y="2570"/>
                    <a:pt x="33214" y="2562"/>
                  </a:cubicBezTo>
                  <a:cubicBezTo>
                    <a:pt x="33132" y="2480"/>
                    <a:pt x="33091" y="2537"/>
                    <a:pt x="33039" y="2600"/>
                  </a:cubicBezTo>
                  <a:cubicBezTo>
                    <a:pt x="32985" y="2666"/>
                    <a:pt x="32906" y="2663"/>
                    <a:pt x="32829" y="2655"/>
                  </a:cubicBezTo>
                  <a:cubicBezTo>
                    <a:pt x="32813" y="2652"/>
                    <a:pt x="32796" y="2633"/>
                    <a:pt x="32780" y="2646"/>
                  </a:cubicBezTo>
                  <a:cubicBezTo>
                    <a:pt x="32668" y="2742"/>
                    <a:pt x="32510" y="2747"/>
                    <a:pt x="32400" y="2854"/>
                  </a:cubicBezTo>
                  <a:cubicBezTo>
                    <a:pt x="32351" y="2903"/>
                    <a:pt x="32329" y="2960"/>
                    <a:pt x="32299" y="3018"/>
                  </a:cubicBezTo>
                  <a:cubicBezTo>
                    <a:pt x="32228" y="3157"/>
                    <a:pt x="32163" y="3299"/>
                    <a:pt x="32029" y="3395"/>
                  </a:cubicBezTo>
                  <a:cubicBezTo>
                    <a:pt x="31982" y="3427"/>
                    <a:pt x="31941" y="3463"/>
                    <a:pt x="31887" y="3477"/>
                  </a:cubicBezTo>
                  <a:cubicBezTo>
                    <a:pt x="31881" y="3479"/>
                    <a:pt x="31873" y="3477"/>
                    <a:pt x="31870" y="3479"/>
                  </a:cubicBezTo>
                  <a:cubicBezTo>
                    <a:pt x="31791" y="3578"/>
                    <a:pt x="31696" y="3559"/>
                    <a:pt x="31589" y="3529"/>
                  </a:cubicBezTo>
                  <a:cubicBezTo>
                    <a:pt x="31502" y="3504"/>
                    <a:pt x="31477" y="3493"/>
                    <a:pt x="31491" y="3403"/>
                  </a:cubicBezTo>
                  <a:cubicBezTo>
                    <a:pt x="31493" y="3378"/>
                    <a:pt x="31488" y="3362"/>
                    <a:pt x="31477" y="3346"/>
                  </a:cubicBezTo>
                  <a:cubicBezTo>
                    <a:pt x="31461" y="3318"/>
                    <a:pt x="31461" y="3291"/>
                    <a:pt x="31466" y="3261"/>
                  </a:cubicBezTo>
                  <a:cubicBezTo>
                    <a:pt x="31469" y="3247"/>
                    <a:pt x="31447" y="3072"/>
                    <a:pt x="31444" y="3064"/>
                  </a:cubicBezTo>
                  <a:cubicBezTo>
                    <a:pt x="31431" y="3040"/>
                    <a:pt x="31422" y="3037"/>
                    <a:pt x="31390" y="3048"/>
                  </a:cubicBezTo>
                  <a:cubicBezTo>
                    <a:pt x="31294" y="3086"/>
                    <a:pt x="31226" y="3160"/>
                    <a:pt x="31144" y="3217"/>
                  </a:cubicBezTo>
                  <a:cubicBezTo>
                    <a:pt x="31073" y="3266"/>
                    <a:pt x="31007" y="3329"/>
                    <a:pt x="30923" y="3354"/>
                  </a:cubicBezTo>
                  <a:cubicBezTo>
                    <a:pt x="30898" y="3362"/>
                    <a:pt x="30868" y="3384"/>
                    <a:pt x="30890" y="3411"/>
                  </a:cubicBezTo>
                  <a:cubicBezTo>
                    <a:pt x="30928" y="3460"/>
                    <a:pt x="30893" y="3496"/>
                    <a:pt x="30879" y="3539"/>
                  </a:cubicBezTo>
                  <a:cubicBezTo>
                    <a:pt x="30860" y="3602"/>
                    <a:pt x="30800" y="3635"/>
                    <a:pt x="30791" y="3709"/>
                  </a:cubicBezTo>
                  <a:cubicBezTo>
                    <a:pt x="30783" y="3766"/>
                    <a:pt x="30677" y="3772"/>
                    <a:pt x="30630" y="3725"/>
                  </a:cubicBezTo>
                  <a:cubicBezTo>
                    <a:pt x="30617" y="3712"/>
                    <a:pt x="30603" y="3701"/>
                    <a:pt x="30592" y="3687"/>
                  </a:cubicBezTo>
                  <a:cubicBezTo>
                    <a:pt x="30548" y="3635"/>
                    <a:pt x="30480" y="3610"/>
                    <a:pt x="30436" y="3646"/>
                  </a:cubicBezTo>
                  <a:cubicBezTo>
                    <a:pt x="30395" y="3679"/>
                    <a:pt x="30371" y="3747"/>
                    <a:pt x="30393" y="3815"/>
                  </a:cubicBezTo>
                  <a:cubicBezTo>
                    <a:pt x="30420" y="3894"/>
                    <a:pt x="30477" y="3982"/>
                    <a:pt x="30360" y="4042"/>
                  </a:cubicBezTo>
                  <a:cubicBezTo>
                    <a:pt x="30354" y="4045"/>
                    <a:pt x="30346" y="4058"/>
                    <a:pt x="30349" y="4064"/>
                  </a:cubicBezTo>
                  <a:cubicBezTo>
                    <a:pt x="30390" y="4173"/>
                    <a:pt x="30286" y="4203"/>
                    <a:pt x="30242" y="4266"/>
                  </a:cubicBezTo>
                  <a:cubicBezTo>
                    <a:pt x="30223" y="4290"/>
                    <a:pt x="30196" y="4321"/>
                    <a:pt x="30193" y="4347"/>
                  </a:cubicBezTo>
                  <a:cubicBezTo>
                    <a:pt x="30188" y="4434"/>
                    <a:pt x="30114" y="4456"/>
                    <a:pt x="30065" y="4503"/>
                  </a:cubicBezTo>
                  <a:cubicBezTo>
                    <a:pt x="30032" y="4535"/>
                    <a:pt x="29988" y="4533"/>
                    <a:pt x="29942" y="4511"/>
                  </a:cubicBezTo>
                  <a:cubicBezTo>
                    <a:pt x="29822" y="4459"/>
                    <a:pt x="29702" y="4432"/>
                    <a:pt x="29590" y="4535"/>
                  </a:cubicBezTo>
                  <a:cubicBezTo>
                    <a:pt x="29568" y="4557"/>
                    <a:pt x="29532" y="4574"/>
                    <a:pt x="29502" y="4574"/>
                  </a:cubicBezTo>
                  <a:cubicBezTo>
                    <a:pt x="29412" y="4576"/>
                    <a:pt x="29346" y="4612"/>
                    <a:pt x="29306" y="4694"/>
                  </a:cubicBezTo>
                  <a:cubicBezTo>
                    <a:pt x="29265" y="4781"/>
                    <a:pt x="29194" y="4803"/>
                    <a:pt x="29109" y="4792"/>
                  </a:cubicBezTo>
                  <a:cubicBezTo>
                    <a:pt x="29041" y="4781"/>
                    <a:pt x="29013" y="4814"/>
                    <a:pt x="29010" y="4871"/>
                  </a:cubicBezTo>
                  <a:cubicBezTo>
                    <a:pt x="29008" y="4926"/>
                    <a:pt x="28980" y="4959"/>
                    <a:pt x="28942" y="4989"/>
                  </a:cubicBezTo>
                  <a:cubicBezTo>
                    <a:pt x="28901" y="5021"/>
                    <a:pt x="28866" y="5057"/>
                    <a:pt x="28838" y="5106"/>
                  </a:cubicBezTo>
                  <a:cubicBezTo>
                    <a:pt x="28806" y="5161"/>
                    <a:pt x="28746" y="5177"/>
                    <a:pt x="28694" y="5139"/>
                  </a:cubicBezTo>
                  <a:cubicBezTo>
                    <a:pt x="28639" y="5098"/>
                    <a:pt x="28625" y="5125"/>
                    <a:pt x="28593" y="5166"/>
                  </a:cubicBezTo>
                  <a:cubicBezTo>
                    <a:pt x="28511" y="5273"/>
                    <a:pt x="28399" y="5353"/>
                    <a:pt x="28276" y="5393"/>
                  </a:cubicBezTo>
                  <a:cubicBezTo>
                    <a:pt x="28194" y="5421"/>
                    <a:pt x="28142" y="5472"/>
                    <a:pt x="28112" y="5532"/>
                  </a:cubicBezTo>
                  <a:cubicBezTo>
                    <a:pt x="28065" y="5625"/>
                    <a:pt x="27992" y="5647"/>
                    <a:pt x="27910" y="5639"/>
                  </a:cubicBezTo>
                  <a:cubicBezTo>
                    <a:pt x="27830" y="5630"/>
                    <a:pt x="27751" y="5630"/>
                    <a:pt x="27672" y="5644"/>
                  </a:cubicBezTo>
                  <a:cubicBezTo>
                    <a:pt x="27653" y="5647"/>
                    <a:pt x="27620" y="5650"/>
                    <a:pt x="27612" y="5641"/>
                  </a:cubicBezTo>
                  <a:cubicBezTo>
                    <a:pt x="27560" y="5562"/>
                    <a:pt x="27505" y="5598"/>
                    <a:pt x="27448" y="5628"/>
                  </a:cubicBezTo>
                  <a:cubicBezTo>
                    <a:pt x="27434" y="5636"/>
                    <a:pt x="27413" y="5641"/>
                    <a:pt x="27396" y="5639"/>
                  </a:cubicBezTo>
                  <a:cubicBezTo>
                    <a:pt x="27262" y="5603"/>
                    <a:pt x="27134" y="5663"/>
                    <a:pt x="27006" y="5666"/>
                  </a:cubicBezTo>
                  <a:cubicBezTo>
                    <a:pt x="26894" y="5669"/>
                    <a:pt x="26828" y="5740"/>
                    <a:pt x="26754" y="5797"/>
                  </a:cubicBezTo>
                  <a:cubicBezTo>
                    <a:pt x="26683" y="5852"/>
                    <a:pt x="26615" y="5893"/>
                    <a:pt x="26525" y="5879"/>
                  </a:cubicBezTo>
                  <a:cubicBezTo>
                    <a:pt x="26489" y="5874"/>
                    <a:pt x="26462" y="5890"/>
                    <a:pt x="26443" y="5923"/>
                  </a:cubicBezTo>
                  <a:cubicBezTo>
                    <a:pt x="26421" y="5961"/>
                    <a:pt x="26394" y="5996"/>
                    <a:pt x="26375" y="6037"/>
                  </a:cubicBezTo>
                  <a:cubicBezTo>
                    <a:pt x="26350" y="6087"/>
                    <a:pt x="26320" y="6111"/>
                    <a:pt x="26263" y="6133"/>
                  </a:cubicBezTo>
                  <a:cubicBezTo>
                    <a:pt x="26162" y="6171"/>
                    <a:pt x="26080" y="6253"/>
                    <a:pt x="26000" y="6330"/>
                  </a:cubicBezTo>
                  <a:cubicBezTo>
                    <a:pt x="25932" y="6395"/>
                    <a:pt x="25954" y="6469"/>
                    <a:pt x="25970" y="6540"/>
                  </a:cubicBezTo>
                  <a:cubicBezTo>
                    <a:pt x="25981" y="6584"/>
                    <a:pt x="25973" y="6616"/>
                    <a:pt x="25948" y="6646"/>
                  </a:cubicBezTo>
                  <a:cubicBezTo>
                    <a:pt x="25875" y="6731"/>
                    <a:pt x="25853" y="6818"/>
                    <a:pt x="25918" y="6917"/>
                  </a:cubicBezTo>
                  <a:cubicBezTo>
                    <a:pt x="25932" y="6939"/>
                    <a:pt x="25932" y="6963"/>
                    <a:pt x="25916" y="6982"/>
                  </a:cubicBezTo>
                  <a:cubicBezTo>
                    <a:pt x="25877" y="7029"/>
                    <a:pt x="25845" y="7086"/>
                    <a:pt x="25795" y="7122"/>
                  </a:cubicBezTo>
                  <a:cubicBezTo>
                    <a:pt x="25694" y="7201"/>
                    <a:pt x="25588" y="7280"/>
                    <a:pt x="25462" y="7291"/>
                  </a:cubicBezTo>
                  <a:cubicBezTo>
                    <a:pt x="25378" y="7299"/>
                    <a:pt x="25293" y="7291"/>
                    <a:pt x="25205" y="7307"/>
                  </a:cubicBezTo>
                  <a:cubicBezTo>
                    <a:pt x="25162" y="7316"/>
                    <a:pt x="25102" y="7283"/>
                    <a:pt x="25093" y="7217"/>
                  </a:cubicBezTo>
                  <a:cubicBezTo>
                    <a:pt x="25088" y="7171"/>
                    <a:pt x="25063" y="7171"/>
                    <a:pt x="25036" y="7204"/>
                  </a:cubicBezTo>
                  <a:cubicBezTo>
                    <a:pt x="25014" y="7228"/>
                    <a:pt x="24987" y="7245"/>
                    <a:pt x="24960" y="7264"/>
                  </a:cubicBezTo>
                  <a:cubicBezTo>
                    <a:pt x="24878" y="7326"/>
                    <a:pt x="24823" y="7397"/>
                    <a:pt x="24812" y="7518"/>
                  </a:cubicBezTo>
                  <a:cubicBezTo>
                    <a:pt x="24790" y="7821"/>
                    <a:pt x="24755" y="8124"/>
                    <a:pt x="24730" y="8430"/>
                  </a:cubicBezTo>
                  <a:cubicBezTo>
                    <a:pt x="24719" y="8580"/>
                    <a:pt x="24719" y="8577"/>
                    <a:pt x="24566" y="8580"/>
                  </a:cubicBezTo>
                  <a:cubicBezTo>
                    <a:pt x="24006" y="8585"/>
                    <a:pt x="23446" y="8585"/>
                    <a:pt x="22886" y="8602"/>
                  </a:cubicBezTo>
                  <a:cubicBezTo>
                    <a:pt x="22534" y="8613"/>
                    <a:pt x="22184" y="8607"/>
                    <a:pt x="21832" y="8618"/>
                  </a:cubicBezTo>
                  <a:cubicBezTo>
                    <a:pt x="21510" y="8629"/>
                    <a:pt x="21187" y="8632"/>
                    <a:pt x="20865" y="8635"/>
                  </a:cubicBezTo>
                  <a:cubicBezTo>
                    <a:pt x="20838" y="8635"/>
                    <a:pt x="20805" y="8626"/>
                    <a:pt x="20780" y="8651"/>
                  </a:cubicBezTo>
                  <a:lnTo>
                    <a:pt x="19106" y="8651"/>
                  </a:lnTo>
                  <a:cubicBezTo>
                    <a:pt x="19076" y="8635"/>
                    <a:pt x="19043" y="8640"/>
                    <a:pt x="19010" y="8640"/>
                  </a:cubicBezTo>
                  <a:cubicBezTo>
                    <a:pt x="18587" y="8637"/>
                    <a:pt x="18161" y="8643"/>
                    <a:pt x="17737" y="8632"/>
                  </a:cubicBezTo>
                  <a:cubicBezTo>
                    <a:pt x="16793" y="8610"/>
                    <a:pt x="15848" y="8626"/>
                    <a:pt x="14903" y="8607"/>
                  </a:cubicBezTo>
                  <a:cubicBezTo>
                    <a:pt x="14616" y="8602"/>
                    <a:pt x="14330" y="8607"/>
                    <a:pt x="14040" y="8596"/>
                  </a:cubicBezTo>
                  <a:cubicBezTo>
                    <a:pt x="13281" y="8572"/>
                    <a:pt x="12524" y="8539"/>
                    <a:pt x="11765" y="8514"/>
                  </a:cubicBezTo>
                  <a:cubicBezTo>
                    <a:pt x="11341" y="8501"/>
                    <a:pt x="10918" y="8501"/>
                    <a:pt x="10494" y="8487"/>
                  </a:cubicBezTo>
                  <a:cubicBezTo>
                    <a:pt x="9945" y="8473"/>
                    <a:pt x="9399" y="8452"/>
                    <a:pt x="8850" y="8435"/>
                  </a:cubicBezTo>
                  <a:cubicBezTo>
                    <a:pt x="8828" y="8435"/>
                    <a:pt x="8795" y="8424"/>
                    <a:pt x="8785" y="8446"/>
                  </a:cubicBezTo>
                  <a:cubicBezTo>
                    <a:pt x="8755" y="8504"/>
                    <a:pt x="8705" y="8490"/>
                    <a:pt x="8659" y="8487"/>
                  </a:cubicBezTo>
                  <a:cubicBezTo>
                    <a:pt x="8249" y="8479"/>
                    <a:pt x="7842" y="8468"/>
                    <a:pt x="7432" y="8457"/>
                  </a:cubicBezTo>
                  <a:cubicBezTo>
                    <a:pt x="6474" y="8433"/>
                    <a:pt x="5512" y="8408"/>
                    <a:pt x="4553" y="8381"/>
                  </a:cubicBezTo>
                  <a:cubicBezTo>
                    <a:pt x="3843" y="8359"/>
                    <a:pt x="3130" y="8334"/>
                    <a:pt x="2420" y="8307"/>
                  </a:cubicBezTo>
                  <a:cubicBezTo>
                    <a:pt x="2008" y="8291"/>
                    <a:pt x="1598" y="8274"/>
                    <a:pt x="1185" y="8255"/>
                  </a:cubicBezTo>
                  <a:cubicBezTo>
                    <a:pt x="822" y="8239"/>
                    <a:pt x="456" y="8220"/>
                    <a:pt x="93" y="8203"/>
                  </a:cubicBezTo>
                  <a:cubicBezTo>
                    <a:pt x="63" y="8200"/>
                    <a:pt x="30" y="8203"/>
                    <a:pt x="22" y="8165"/>
                  </a:cubicBezTo>
                  <a:cubicBezTo>
                    <a:pt x="0" y="8067"/>
                    <a:pt x="44" y="7979"/>
                    <a:pt x="98" y="7911"/>
                  </a:cubicBezTo>
                  <a:cubicBezTo>
                    <a:pt x="145" y="7854"/>
                    <a:pt x="221" y="7881"/>
                    <a:pt x="281" y="7908"/>
                  </a:cubicBezTo>
                  <a:cubicBezTo>
                    <a:pt x="333" y="7933"/>
                    <a:pt x="391" y="7935"/>
                    <a:pt x="440" y="7960"/>
                  </a:cubicBezTo>
                  <a:cubicBezTo>
                    <a:pt x="464" y="7971"/>
                    <a:pt x="483" y="7968"/>
                    <a:pt x="483" y="7941"/>
                  </a:cubicBezTo>
                  <a:cubicBezTo>
                    <a:pt x="483" y="7824"/>
                    <a:pt x="557" y="7731"/>
                    <a:pt x="582" y="7619"/>
                  </a:cubicBezTo>
                  <a:cubicBezTo>
                    <a:pt x="615" y="7463"/>
                    <a:pt x="751" y="7414"/>
                    <a:pt x="880" y="7501"/>
                  </a:cubicBezTo>
                  <a:cubicBezTo>
                    <a:pt x="964" y="7559"/>
                    <a:pt x="986" y="7553"/>
                    <a:pt x="1046" y="7455"/>
                  </a:cubicBezTo>
                  <a:cubicBezTo>
                    <a:pt x="931" y="7441"/>
                    <a:pt x="899" y="7348"/>
                    <a:pt x="858" y="7264"/>
                  </a:cubicBezTo>
                  <a:cubicBezTo>
                    <a:pt x="825" y="7198"/>
                    <a:pt x="855" y="7135"/>
                    <a:pt x="915" y="7130"/>
                  </a:cubicBezTo>
                  <a:cubicBezTo>
                    <a:pt x="975" y="7127"/>
                    <a:pt x="1000" y="7081"/>
                    <a:pt x="1000" y="7045"/>
                  </a:cubicBezTo>
                  <a:cubicBezTo>
                    <a:pt x="1002" y="6985"/>
                    <a:pt x="926" y="6928"/>
                    <a:pt x="869" y="6947"/>
                  </a:cubicBezTo>
                  <a:cubicBezTo>
                    <a:pt x="792" y="6971"/>
                    <a:pt x="740" y="6941"/>
                    <a:pt x="702" y="6881"/>
                  </a:cubicBezTo>
                  <a:cubicBezTo>
                    <a:pt x="656" y="6816"/>
                    <a:pt x="631" y="6742"/>
                    <a:pt x="680" y="6666"/>
                  </a:cubicBezTo>
                  <a:cubicBezTo>
                    <a:pt x="710" y="6619"/>
                    <a:pt x="748" y="6595"/>
                    <a:pt x="806" y="6605"/>
                  </a:cubicBezTo>
                  <a:cubicBezTo>
                    <a:pt x="893" y="6619"/>
                    <a:pt x="934" y="6592"/>
                    <a:pt x="915" y="6518"/>
                  </a:cubicBezTo>
                  <a:cubicBezTo>
                    <a:pt x="901" y="6455"/>
                    <a:pt x="918" y="6414"/>
                    <a:pt x="961" y="6379"/>
                  </a:cubicBezTo>
                  <a:cubicBezTo>
                    <a:pt x="1043" y="6310"/>
                    <a:pt x="1035" y="6253"/>
                    <a:pt x="951" y="6199"/>
                  </a:cubicBezTo>
                  <a:cubicBezTo>
                    <a:pt x="948" y="6196"/>
                    <a:pt x="948" y="6193"/>
                    <a:pt x="945" y="6193"/>
                  </a:cubicBezTo>
                  <a:cubicBezTo>
                    <a:pt x="929" y="6171"/>
                    <a:pt x="910" y="6144"/>
                    <a:pt x="882" y="6163"/>
                  </a:cubicBezTo>
                  <a:cubicBezTo>
                    <a:pt x="858" y="6179"/>
                    <a:pt x="869" y="6212"/>
                    <a:pt x="880" y="6237"/>
                  </a:cubicBezTo>
                  <a:cubicBezTo>
                    <a:pt x="896" y="6267"/>
                    <a:pt x="912" y="6294"/>
                    <a:pt x="880" y="6324"/>
                  </a:cubicBezTo>
                  <a:cubicBezTo>
                    <a:pt x="825" y="6371"/>
                    <a:pt x="664" y="6332"/>
                    <a:pt x="639" y="6264"/>
                  </a:cubicBezTo>
                  <a:cubicBezTo>
                    <a:pt x="625" y="6226"/>
                    <a:pt x="677" y="6026"/>
                    <a:pt x="716" y="6010"/>
                  </a:cubicBezTo>
                  <a:cubicBezTo>
                    <a:pt x="808" y="5966"/>
                    <a:pt x="869" y="5904"/>
                    <a:pt x="907" y="5805"/>
                  </a:cubicBezTo>
                  <a:cubicBezTo>
                    <a:pt x="937" y="5732"/>
                    <a:pt x="1038" y="5712"/>
                    <a:pt x="1106" y="5745"/>
                  </a:cubicBezTo>
                  <a:cubicBezTo>
                    <a:pt x="1191" y="5783"/>
                    <a:pt x="1210" y="5827"/>
                    <a:pt x="1185" y="5925"/>
                  </a:cubicBezTo>
                  <a:cubicBezTo>
                    <a:pt x="1177" y="5953"/>
                    <a:pt x="1175" y="5983"/>
                    <a:pt x="1175" y="6013"/>
                  </a:cubicBezTo>
                  <a:cubicBezTo>
                    <a:pt x="1175" y="6048"/>
                    <a:pt x="1185" y="6065"/>
                    <a:pt x="1221" y="6037"/>
                  </a:cubicBezTo>
                  <a:cubicBezTo>
                    <a:pt x="1273" y="5996"/>
                    <a:pt x="1292" y="5876"/>
                    <a:pt x="1254" y="5819"/>
                  </a:cubicBezTo>
                  <a:cubicBezTo>
                    <a:pt x="1215" y="5764"/>
                    <a:pt x="1191" y="5704"/>
                    <a:pt x="1183" y="5639"/>
                  </a:cubicBezTo>
                  <a:cubicBezTo>
                    <a:pt x="1166" y="5521"/>
                    <a:pt x="1267" y="5390"/>
                    <a:pt x="1379" y="5349"/>
                  </a:cubicBezTo>
                  <a:cubicBezTo>
                    <a:pt x="1480" y="5314"/>
                    <a:pt x="1543" y="5371"/>
                    <a:pt x="1620" y="5423"/>
                  </a:cubicBezTo>
                  <a:cubicBezTo>
                    <a:pt x="1554" y="5213"/>
                    <a:pt x="1560" y="5202"/>
                    <a:pt x="1754" y="5103"/>
                  </a:cubicBezTo>
                  <a:cubicBezTo>
                    <a:pt x="1825" y="5065"/>
                    <a:pt x="1909" y="5079"/>
                    <a:pt x="1978" y="5027"/>
                  </a:cubicBezTo>
                  <a:cubicBezTo>
                    <a:pt x="2016" y="4997"/>
                    <a:pt x="2032" y="4975"/>
                    <a:pt x="2016" y="4926"/>
                  </a:cubicBezTo>
                  <a:cubicBezTo>
                    <a:pt x="1877" y="5043"/>
                    <a:pt x="1759" y="5013"/>
                    <a:pt x="1661" y="4858"/>
                  </a:cubicBezTo>
                  <a:cubicBezTo>
                    <a:pt x="1606" y="4773"/>
                    <a:pt x="1601" y="4688"/>
                    <a:pt x="1603" y="4595"/>
                  </a:cubicBezTo>
                  <a:cubicBezTo>
                    <a:pt x="1606" y="4522"/>
                    <a:pt x="1792" y="4352"/>
                    <a:pt x="1866" y="4358"/>
                  </a:cubicBezTo>
                  <a:cubicBezTo>
                    <a:pt x="1871" y="4358"/>
                    <a:pt x="1879" y="4361"/>
                    <a:pt x="1882" y="4363"/>
                  </a:cubicBezTo>
                  <a:cubicBezTo>
                    <a:pt x="1953" y="4437"/>
                    <a:pt x="2035" y="4445"/>
                    <a:pt x="2122" y="4391"/>
                  </a:cubicBezTo>
                  <a:cubicBezTo>
                    <a:pt x="2128" y="4388"/>
                    <a:pt x="2133" y="4388"/>
                    <a:pt x="2139" y="4391"/>
                  </a:cubicBezTo>
                  <a:cubicBezTo>
                    <a:pt x="2218" y="4401"/>
                    <a:pt x="2248" y="4352"/>
                    <a:pt x="2264" y="4288"/>
                  </a:cubicBezTo>
                  <a:cubicBezTo>
                    <a:pt x="2292" y="4181"/>
                    <a:pt x="2417" y="4108"/>
                    <a:pt x="2518" y="4146"/>
                  </a:cubicBezTo>
                  <a:cubicBezTo>
                    <a:pt x="2584" y="4170"/>
                    <a:pt x="2622" y="4135"/>
                    <a:pt x="2669" y="4099"/>
                  </a:cubicBezTo>
                  <a:cubicBezTo>
                    <a:pt x="2614" y="4039"/>
                    <a:pt x="2538" y="4031"/>
                    <a:pt x="2472" y="3996"/>
                  </a:cubicBezTo>
                  <a:cubicBezTo>
                    <a:pt x="2385" y="3949"/>
                    <a:pt x="2363" y="3897"/>
                    <a:pt x="2401" y="3804"/>
                  </a:cubicBezTo>
                  <a:cubicBezTo>
                    <a:pt x="2477" y="3624"/>
                    <a:pt x="2660" y="3610"/>
                    <a:pt x="2822" y="3733"/>
                  </a:cubicBezTo>
                  <a:cubicBezTo>
                    <a:pt x="2843" y="3750"/>
                    <a:pt x="2857" y="3780"/>
                    <a:pt x="2887" y="3761"/>
                  </a:cubicBezTo>
                  <a:cubicBezTo>
                    <a:pt x="2917" y="3742"/>
                    <a:pt x="2906" y="3709"/>
                    <a:pt x="2895" y="3679"/>
                  </a:cubicBezTo>
                  <a:cubicBezTo>
                    <a:pt x="2884" y="3649"/>
                    <a:pt x="2863" y="3630"/>
                    <a:pt x="2841" y="3610"/>
                  </a:cubicBezTo>
                  <a:cubicBezTo>
                    <a:pt x="2734" y="3518"/>
                    <a:pt x="2609" y="3441"/>
                    <a:pt x="2587" y="3280"/>
                  </a:cubicBezTo>
                  <a:cubicBezTo>
                    <a:pt x="2579" y="3228"/>
                    <a:pt x="2568" y="3184"/>
                    <a:pt x="2630" y="3187"/>
                  </a:cubicBezTo>
                  <a:cubicBezTo>
                    <a:pt x="2718" y="3187"/>
                    <a:pt x="2742" y="3133"/>
                    <a:pt x="2759" y="3067"/>
                  </a:cubicBezTo>
                  <a:cubicBezTo>
                    <a:pt x="2775" y="3001"/>
                    <a:pt x="2786" y="2933"/>
                    <a:pt x="2794" y="2865"/>
                  </a:cubicBezTo>
                  <a:cubicBezTo>
                    <a:pt x="2805" y="2788"/>
                    <a:pt x="2846" y="2739"/>
                    <a:pt x="2915" y="2712"/>
                  </a:cubicBezTo>
                  <a:cubicBezTo>
                    <a:pt x="2969" y="2690"/>
                    <a:pt x="3026" y="2674"/>
                    <a:pt x="3078" y="2649"/>
                  </a:cubicBezTo>
                  <a:cubicBezTo>
                    <a:pt x="3188" y="2597"/>
                    <a:pt x="3201" y="2523"/>
                    <a:pt x="3125" y="2431"/>
                  </a:cubicBezTo>
                  <a:cubicBezTo>
                    <a:pt x="3106" y="2409"/>
                    <a:pt x="3081" y="2392"/>
                    <a:pt x="3059" y="2373"/>
                  </a:cubicBezTo>
                  <a:cubicBezTo>
                    <a:pt x="2958" y="2291"/>
                    <a:pt x="2854" y="2212"/>
                    <a:pt x="2764" y="2119"/>
                  </a:cubicBezTo>
                  <a:cubicBezTo>
                    <a:pt x="2734" y="2087"/>
                    <a:pt x="2718" y="2051"/>
                    <a:pt x="2742" y="2007"/>
                  </a:cubicBezTo>
                  <a:cubicBezTo>
                    <a:pt x="2762" y="1975"/>
                    <a:pt x="2781" y="1925"/>
                    <a:pt x="2822" y="1936"/>
                  </a:cubicBezTo>
                  <a:cubicBezTo>
                    <a:pt x="2925" y="1964"/>
                    <a:pt x="3043" y="1931"/>
                    <a:pt x="3138" y="1999"/>
                  </a:cubicBezTo>
                  <a:cubicBezTo>
                    <a:pt x="3177" y="2026"/>
                    <a:pt x="3223" y="2035"/>
                    <a:pt x="3264" y="2005"/>
                  </a:cubicBezTo>
                  <a:cubicBezTo>
                    <a:pt x="3311" y="1972"/>
                    <a:pt x="3362" y="1961"/>
                    <a:pt x="3420" y="1950"/>
                  </a:cubicBezTo>
                  <a:cubicBezTo>
                    <a:pt x="3319" y="1904"/>
                    <a:pt x="3245" y="1830"/>
                    <a:pt x="3163" y="1767"/>
                  </a:cubicBezTo>
                  <a:cubicBezTo>
                    <a:pt x="3103" y="1718"/>
                    <a:pt x="3073" y="1655"/>
                    <a:pt x="3100" y="1579"/>
                  </a:cubicBezTo>
                  <a:cubicBezTo>
                    <a:pt x="3128" y="1505"/>
                    <a:pt x="3190" y="1488"/>
                    <a:pt x="3261" y="1502"/>
                  </a:cubicBezTo>
                  <a:cubicBezTo>
                    <a:pt x="3302" y="1510"/>
                    <a:pt x="3343" y="1518"/>
                    <a:pt x="3384" y="1524"/>
                  </a:cubicBezTo>
                  <a:cubicBezTo>
                    <a:pt x="3428" y="1529"/>
                    <a:pt x="3474" y="1543"/>
                    <a:pt x="3505" y="1497"/>
                  </a:cubicBezTo>
                  <a:cubicBezTo>
                    <a:pt x="3535" y="1447"/>
                    <a:pt x="3556" y="1398"/>
                    <a:pt x="3518" y="1341"/>
                  </a:cubicBezTo>
                  <a:cubicBezTo>
                    <a:pt x="3488" y="1297"/>
                    <a:pt x="3461" y="1251"/>
                    <a:pt x="3433" y="1204"/>
                  </a:cubicBezTo>
                  <a:cubicBezTo>
                    <a:pt x="3398" y="1139"/>
                    <a:pt x="3393" y="1071"/>
                    <a:pt x="3455" y="1019"/>
                  </a:cubicBezTo>
                  <a:cubicBezTo>
                    <a:pt x="3524" y="961"/>
                    <a:pt x="3543" y="904"/>
                    <a:pt x="3472" y="836"/>
                  </a:cubicBezTo>
                  <a:cubicBezTo>
                    <a:pt x="3453" y="817"/>
                    <a:pt x="3444" y="789"/>
                    <a:pt x="3455" y="762"/>
                  </a:cubicBezTo>
                  <a:cubicBezTo>
                    <a:pt x="3469" y="732"/>
                    <a:pt x="3499" y="737"/>
                    <a:pt x="3526" y="737"/>
                  </a:cubicBezTo>
                  <a:cubicBezTo>
                    <a:pt x="3567" y="737"/>
                    <a:pt x="3608" y="740"/>
                    <a:pt x="3652" y="743"/>
                  </a:cubicBezTo>
                  <a:cubicBezTo>
                    <a:pt x="3767" y="746"/>
                    <a:pt x="3769" y="754"/>
                    <a:pt x="3734" y="860"/>
                  </a:cubicBezTo>
                  <a:cubicBezTo>
                    <a:pt x="3726" y="888"/>
                    <a:pt x="3712" y="912"/>
                    <a:pt x="3742" y="931"/>
                  </a:cubicBezTo>
                  <a:cubicBezTo>
                    <a:pt x="3767" y="945"/>
                    <a:pt x="3794" y="942"/>
                    <a:pt x="3816" y="926"/>
                  </a:cubicBezTo>
                  <a:cubicBezTo>
                    <a:pt x="3860" y="890"/>
                    <a:pt x="3898" y="849"/>
                    <a:pt x="3925" y="800"/>
                  </a:cubicBezTo>
                  <a:cubicBezTo>
                    <a:pt x="3942" y="770"/>
                    <a:pt x="3961" y="746"/>
                    <a:pt x="3999" y="748"/>
                  </a:cubicBezTo>
                  <a:cubicBezTo>
                    <a:pt x="4198" y="754"/>
                    <a:pt x="4395" y="716"/>
                    <a:pt x="4594" y="732"/>
                  </a:cubicBezTo>
                  <a:cubicBezTo>
                    <a:pt x="5247" y="778"/>
                    <a:pt x="5903" y="795"/>
                    <a:pt x="6558" y="817"/>
                  </a:cubicBezTo>
                  <a:cubicBezTo>
                    <a:pt x="7296" y="841"/>
                    <a:pt x="8033" y="863"/>
                    <a:pt x="8774" y="888"/>
                  </a:cubicBezTo>
                  <a:cubicBezTo>
                    <a:pt x="8984" y="896"/>
                    <a:pt x="9194" y="901"/>
                    <a:pt x="9405" y="909"/>
                  </a:cubicBezTo>
                  <a:cubicBezTo>
                    <a:pt x="9448" y="912"/>
                    <a:pt x="9492" y="907"/>
                    <a:pt x="9503" y="858"/>
                  </a:cubicBezTo>
                  <a:cubicBezTo>
                    <a:pt x="9514" y="803"/>
                    <a:pt x="9533" y="748"/>
                    <a:pt x="9522" y="691"/>
                  </a:cubicBezTo>
                  <a:cubicBezTo>
                    <a:pt x="9489" y="527"/>
                    <a:pt x="9473" y="358"/>
                    <a:pt x="9410" y="199"/>
                  </a:cubicBezTo>
                  <a:cubicBezTo>
                    <a:pt x="9385" y="137"/>
                    <a:pt x="9347" y="57"/>
                    <a:pt x="9432" y="0"/>
                  </a:cubicBezTo>
                  <a:lnTo>
                    <a:pt x="9533" y="0"/>
                  </a:lnTo>
                  <a:lnTo>
                    <a:pt x="9533" y="14"/>
                  </a:lnTo>
                </a:path>
              </a:pathLst>
            </a:custGeom>
            <a:solidFill>
              <a:srgbClr val="64656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Freeform 4"/>
            <p:cNvSpPr>
              <a:spLocks noChangeArrowheads="1"/>
            </p:cNvSpPr>
            <p:nvPr/>
          </p:nvSpPr>
          <p:spPr bwMode="auto">
            <a:xfrm>
              <a:off x="3065463" y="1916113"/>
              <a:ext cx="395287" cy="809625"/>
            </a:xfrm>
            <a:custGeom>
              <a:avLst/>
              <a:gdLst>
                <a:gd name="T0" fmla="*/ 1024 w 1096"/>
                <a:gd name="T1" fmla="*/ 2190 h 2248"/>
                <a:gd name="T2" fmla="*/ 828 w 1096"/>
                <a:gd name="T3" fmla="*/ 2113 h 2248"/>
                <a:gd name="T4" fmla="*/ 817 w 1096"/>
                <a:gd name="T5" fmla="*/ 2091 h 2248"/>
                <a:gd name="T6" fmla="*/ 945 w 1096"/>
                <a:gd name="T7" fmla="*/ 1772 h 2248"/>
                <a:gd name="T8" fmla="*/ 1013 w 1096"/>
                <a:gd name="T9" fmla="*/ 1537 h 2248"/>
                <a:gd name="T10" fmla="*/ 860 w 1096"/>
                <a:gd name="T11" fmla="*/ 1250 h 2248"/>
                <a:gd name="T12" fmla="*/ 852 w 1096"/>
                <a:gd name="T13" fmla="*/ 966 h 2248"/>
                <a:gd name="T14" fmla="*/ 852 w 1096"/>
                <a:gd name="T15" fmla="*/ 750 h 2248"/>
                <a:gd name="T16" fmla="*/ 929 w 1096"/>
                <a:gd name="T17" fmla="*/ 453 h 2248"/>
                <a:gd name="T18" fmla="*/ 1052 w 1096"/>
                <a:gd name="T19" fmla="*/ 305 h 2248"/>
                <a:gd name="T20" fmla="*/ 1071 w 1096"/>
                <a:gd name="T21" fmla="*/ 207 h 2248"/>
                <a:gd name="T22" fmla="*/ 967 w 1096"/>
                <a:gd name="T23" fmla="*/ 196 h 2248"/>
                <a:gd name="T24" fmla="*/ 863 w 1096"/>
                <a:gd name="T25" fmla="*/ 111 h 2248"/>
                <a:gd name="T26" fmla="*/ 746 w 1096"/>
                <a:gd name="T27" fmla="*/ 33 h 2248"/>
                <a:gd name="T28" fmla="*/ 666 w 1096"/>
                <a:gd name="T29" fmla="*/ 52 h 2248"/>
                <a:gd name="T30" fmla="*/ 415 w 1096"/>
                <a:gd name="T31" fmla="*/ 11 h 2248"/>
                <a:gd name="T32" fmla="*/ 344 w 1096"/>
                <a:gd name="T33" fmla="*/ 76 h 2248"/>
                <a:gd name="T34" fmla="*/ 287 w 1096"/>
                <a:gd name="T35" fmla="*/ 996 h 2248"/>
                <a:gd name="T36" fmla="*/ 202 w 1096"/>
                <a:gd name="T37" fmla="*/ 1280 h 2248"/>
                <a:gd name="T38" fmla="*/ 161 w 1096"/>
                <a:gd name="T39" fmla="*/ 1425 h 2248"/>
                <a:gd name="T40" fmla="*/ 126 w 1096"/>
                <a:gd name="T41" fmla="*/ 1480 h 2248"/>
                <a:gd name="T42" fmla="*/ 41 w 1096"/>
                <a:gd name="T43" fmla="*/ 1635 h 2248"/>
                <a:gd name="T44" fmla="*/ 27 w 1096"/>
                <a:gd name="T45" fmla="*/ 1848 h 2248"/>
                <a:gd name="T46" fmla="*/ 35 w 1096"/>
                <a:gd name="T47" fmla="*/ 2020 h 2248"/>
                <a:gd name="T48" fmla="*/ 205 w 1096"/>
                <a:gd name="T49" fmla="*/ 2190 h 2248"/>
                <a:gd name="T50" fmla="*/ 229 w 1096"/>
                <a:gd name="T51" fmla="*/ 2198 h 2248"/>
                <a:gd name="T52" fmla="*/ 423 w 1096"/>
                <a:gd name="T53" fmla="*/ 2217 h 2248"/>
                <a:gd name="T54" fmla="*/ 541 w 1096"/>
                <a:gd name="T55" fmla="*/ 2173 h 2248"/>
                <a:gd name="T56" fmla="*/ 828 w 1096"/>
                <a:gd name="T57" fmla="*/ 2113 h 2248"/>
                <a:gd name="T58" fmla="*/ 1024 w 1096"/>
                <a:gd name="T59" fmla="*/ 2190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96" h="2248">
                  <a:moveTo>
                    <a:pt x="1024" y="2190"/>
                  </a:moveTo>
                  <a:cubicBezTo>
                    <a:pt x="972" y="2124"/>
                    <a:pt x="890" y="2140"/>
                    <a:pt x="828" y="2113"/>
                  </a:cubicBezTo>
                  <a:cubicBezTo>
                    <a:pt x="822" y="2108"/>
                    <a:pt x="819" y="2099"/>
                    <a:pt x="817" y="2091"/>
                  </a:cubicBezTo>
                  <a:cubicBezTo>
                    <a:pt x="721" y="1927"/>
                    <a:pt x="759" y="1826"/>
                    <a:pt x="945" y="1772"/>
                  </a:cubicBezTo>
                  <a:cubicBezTo>
                    <a:pt x="1041" y="1742"/>
                    <a:pt x="1079" y="1624"/>
                    <a:pt x="1013" y="1537"/>
                  </a:cubicBezTo>
                  <a:cubicBezTo>
                    <a:pt x="945" y="1449"/>
                    <a:pt x="912" y="1343"/>
                    <a:pt x="860" y="1250"/>
                  </a:cubicBezTo>
                  <a:cubicBezTo>
                    <a:pt x="806" y="1155"/>
                    <a:pt x="798" y="1064"/>
                    <a:pt x="852" y="966"/>
                  </a:cubicBezTo>
                  <a:cubicBezTo>
                    <a:pt x="890" y="898"/>
                    <a:pt x="893" y="827"/>
                    <a:pt x="852" y="750"/>
                  </a:cubicBezTo>
                  <a:cubicBezTo>
                    <a:pt x="792" y="641"/>
                    <a:pt x="828" y="532"/>
                    <a:pt x="929" y="453"/>
                  </a:cubicBezTo>
                  <a:cubicBezTo>
                    <a:pt x="981" y="412"/>
                    <a:pt x="1032" y="371"/>
                    <a:pt x="1052" y="305"/>
                  </a:cubicBezTo>
                  <a:cubicBezTo>
                    <a:pt x="1062" y="272"/>
                    <a:pt x="1095" y="231"/>
                    <a:pt x="1071" y="207"/>
                  </a:cubicBezTo>
                  <a:cubicBezTo>
                    <a:pt x="1052" y="188"/>
                    <a:pt x="1002" y="188"/>
                    <a:pt x="967" y="196"/>
                  </a:cubicBezTo>
                  <a:cubicBezTo>
                    <a:pt x="896" y="215"/>
                    <a:pt x="863" y="190"/>
                    <a:pt x="863" y="111"/>
                  </a:cubicBezTo>
                  <a:cubicBezTo>
                    <a:pt x="866" y="28"/>
                    <a:pt x="825" y="3"/>
                    <a:pt x="746" y="33"/>
                  </a:cubicBezTo>
                  <a:cubicBezTo>
                    <a:pt x="718" y="44"/>
                    <a:pt x="696" y="69"/>
                    <a:pt x="666" y="52"/>
                  </a:cubicBezTo>
                  <a:cubicBezTo>
                    <a:pt x="587" y="11"/>
                    <a:pt x="500" y="28"/>
                    <a:pt x="415" y="11"/>
                  </a:cubicBezTo>
                  <a:cubicBezTo>
                    <a:pt x="360" y="0"/>
                    <a:pt x="347" y="22"/>
                    <a:pt x="344" y="76"/>
                  </a:cubicBezTo>
                  <a:cubicBezTo>
                    <a:pt x="328" y="384"/>
                    <a:pt x="309" y="690"/>
                    <a:pt x="287" y="996"/>
                  </a:cubicBezTo>
                  <a:cubicBezTo>
                    <a:pt x="281" y="1094"/>
                    <a:pt x="265" y="1193"/>
                    <a:pt x="202" y="1280"/>
                  </a:cubicBezTo>
                  <a:cubicBezTo>
                    <a:pt x="172" y="1321"/>
                    <a:pt x="137" y="1362"/>
                    <a:pt x="161" y="1425"/>
                  </a:cubicBezTo>
                  <a:cubicBezTo>
                    <a:pt x="169" y="1444"/>
                    <a:pt x="147" y="1474"/>
                    <a:pt x="126" y="1480"/>
                  </a:cubicBezTo>
                  <a:cubicBezTo>
                    <a:pt x="44" y="1504"/>
                    <a:pt x="41" y="1567"/>
                    <a:pt x="41" y="1635"/>
                  </a:cubicBezTo>
                  <a:cubicBezTo>
                    <a:pt x="41" y="1706"/>
                    <a:pt x="35" y="1777"/>
                    <a:pt x="27" y="1848"/>
                  </a:cubicBezTo>
                  <a:cubicBezTo>
                    <a:pt x="19" y="1906"/>
                    <a:pt x="0" y="1974"/>
                    <a:pt x="35" y="2020"/>
                  </a:cubicBezTo>
                  <a:cubicBezTo>
                    <a:pt x="82" y="2083"/>
                    <a:pt x="177" y="2102"/>
                    <a:pt x="205" y="2190"/>
                  </a:cubicBezTo>
                  <a:cubicBezTo>
                    <a:pt x="208" y="2195"/>
                    <a:pt x="224" y="2201"/>
                    <a:pt x="229" y="2198"/>
                  </a:cubicBezTo>
                  <a:cubicBezTo>
                    <a:pt x="298" y="2162"/>
                    <a:pt x="360" y="2192"/>
                    <a:pt x="423" y="2217"/>
                  </a:cubicBezTo>
                  <a:cubicBezTo>
                    <a:pt x="470" y="2233"/>
                    <a:pt x="505" y="2209"/>
                    <a:pt x="541" y="2173"/>
                  </a:cubicBezTo>
                  <a:cubicBezTo>
                    <a:pt x="666" y="2056"/>
                    <a:pt x="688" y="2050"/>
                    <a:pt x="828" y="2113"/>
                  </a:cubicBezTo>
                  <a:cubicBezTo>
                    <a:pt x="874" y="2181"/>
                    <a:pt x="923" y="2247"/>
                    <a:pt x="1024" y="2190"/>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 name="Freeform 5"/>
            <p:cNvSpPr>
              <a:spLocks noChangeArrowheads="1"/>
            </p:cNvSpPr>
            <p:nvPr/>
          </p:nvSpPr>
          <p:spPr bwMode="auto">
            <a:xfrm>
              <a:off x="6350" y="2624138"/>
              <a:ext cx="989013" cy="728662"/>
            </a:xfrm>
            <a:custGeom>
              <a:avLst/>
              <a:gdLst>
                <a:gd name="T0" fmla="*/ 2557 w 2746"/>
                <a:gd name="T1" fmla="*/ 2018 h 2022"/>
                <a:gd name="T2" fmla="*/ 2639 w 2746"/>
                <a:gd name="T3" fmla="*/ 1952 h 2022"/>
                <a:gd name="T4" fmla="*/ 2702 w 2746"/>
                <a:gd name="T5" fmla="*/ 961 h 2022"/>
                <a:gd name="T6" fmla="*/ 2740 w 2746"/>
                <a:gd name="T7" fmla="*/ 306 h 2022"/>
                <a:gd name="T8" fmla="*/ 2595 w 2746"/>
                <a:gd name="T9" fmla="*/ 150 h 2022"/>
                <a:gd name="T10" fmla="*/ 2472 w 2746"/>
                <a:gd name="T11" fmla="*/ 76 h 2022"/>
                <a:gd name="T12" fmla="*/ 2453 w 2746"/>
                <a:gd name="T13" fmla="*/ 65 h 2022"/>
                <a:gd name="T14" fmla="*/ 2237 w 2746"/>
                <a:gd name="T15" fmla="*/ 125 h 2022"/>
                <a:gd name="T16" fmla="*/ 2196 w 2746"/>
                <a:gd name="T17" fmla="*/ 131 h 2022"/>
                <a:gd name="T18" fmla="*/ 1808 w 2746"/>
                <a:gd name="T19" fmla="*/ 106 h 2022"/>
                <a:gd name="T20" fmla="*/ 1207 w 2746"/>
                <a:gd name="T21" fmla="*/ 57 h 2022"/>
                <a:gd name="T22" fmla="*/ 912 w 2746"/>
                <a:gd name="T23" fmla="*/ 325 h 2022"/>
                <a:gd name="T24" fmla="*/ 751 w 2746"/>
                <a:gd name="T25" fmla="*/ 519 h 2022"/>
                <a:gd name="T26" fmla="*/ 691 w 2746"/>
                <a:gd name="T27" fmla="*/ 513 h 2022"/>
                <a:gd name="T28" fmla="*/ 645 w 2746"/>
                <a:gd name="T29" fmla="*/ 554 h 2022"/>
                <a:gd name="T30" fmla="*/ 740 w 2746"/>
                <a:gd name="T31" fmla="*/ 647 h 2022"/>
                <a:gd name="T32" fmla="*/ 997 w 2746"/>
                <a:gd name="T33" fmla="*/ 827 h 2022"/>
                <a:gd name="T34" fmla="*/ 948 w 2746"/>
                <a:gd name="T35" fmla="*/ 988 h 2022"/>
                <a:gd name="T36" fmla="*/ 872 w 2746"/>
                <a:gd name="T37" fmla="*/ 1073 h 2022"/>
                <a:gd name="T38" fmla="*/ 962 w 2746"/>
                <a:gd name="T39" fmla="*/ 1158 h 2022"/>
                <a:gd name="T40" fmla="*/ 1011 w 2746"/>
                <a:gd name="T41" fmla="*/ 1332 h 2022"/>
                <a:gd name="T42" fmla="*/ 729 w 2746"/>
                <a:gd name="T43" fmla="*/ 1379 h 2022"/>
                <a:gd name="T44" fmla="*/ 574 w 2746"/>
                <a:gd name="T45" fmla="*/ 1420 h 2022"/>
                <a:gd name="T46" fmla="*/ 478 w 2746"/>
                <a:gd name="T47" fmla="*/ 1750 h 2022"/>
                <a:gd name="T48" fmla="*/ 306 w 2746"/>
                <a:gd name="T49" fmla="*/ 1849 h 2022"/>
                <a:gd name="T50" fmla="*/ 96 w 2746"/>
                <a:gd name="T51" fmla="*/ 1786 h 2022"/>
                <a:gd name="T52" fmla="*/ 14 w 2746"/>
                <a:gd name="T53" fmla="*/ 1884 h 2022"/>
                <a:gd name="T54" fmla="*/ 71 w 2746"/>
                <a:gd name="T55" fmla="*/ 1911 h 2022"/>
                <a:gd name="T56" fmla="*/ 2254 w 2746"/>
                <a:gd name="T57" fmla="*/ 2007 h 2022"/>
                <a:gd name="T58" fmla="*/ 2557 w 2746"/>
                <a:gd name="T59" fmla="*/ 2018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46" h="2022">
                  <a:moveTo>
                    <a:pt x="2557" y="2018"/>
                  </a:moveTo>
                  <a:cubicBezTo>
                    <a:pt x="2609" y="2021"/>
                    <a:pt x="2636" y="2015"/>
                    <a:pt x="2639" y="1952"/>
                  </a:cubicBezTo>
                  <a:cubicBezTo>
                    <a:pt x="2658" y="1622"/>
                    <a:pt x="2688" y="1291"/>
                    <a:pt x="2702" y="961"/>
                  </a:cubicBezTo>
                  <a:cubicBezTo>
                    <a:pt x="2710" y="742"/>
                    <a:pt x="2729" y="524"/>
                    <a:pt x="2740" y="306"/>
                  </a:cubicBezTo>
                  <a:cubicBezTo>
                    <a:pt x="2745" y="194"/>
                    <a:pt x="2699" y="153"/>
                    <a:pt x="2595" y="150"/>
                  </a:cubicBezTo>
                  <a:cubicBezTo>
                    <a:pt x="2540" y="147"/>
                    <a:pt x="2475" y="163"/>
                    <a:pt x="2472" y="76"/>
                  </a:cubicBezTo>
                  <a:cubicBezTo>
                    <a:pt x="2472" y="71"/>
                    <a:pt x="2453" y="62"/>
                    <a:pt x="2453" y="65"/>
                  </a:cubicBezTo>
                  <a:cubicBezTo>
                    <a:pt x="2390" y="120"/>
                    <a:pt x="2278" y="0"/>
                    <a:pt x="2237" y="125"/>
                  </a:cubicBezTo>
                  <a:cubicBezTo>
                    <a:pt x="2235" y="131"/>
                    <a:pt x="2207" y="136"/>
                    <a:pt x="2196" y="131"/>
                  </a:cubicBezTo>
                  <a:cubicBezTo>
                    <a:pt x="2068" y="95"/>
                    <a:pt x="1937" y="120"/>
                    <a:pt x="1808" y="106"/>
                  </a:cubicBezTo>
                  <a:cubicBezTo>
                    <a:pt x="1609" y="84"/>
                    <a:pt x="1407" y="79"/>
                    <a:pt x="1207" y="57"/>
                  </a:cubicBezTo>
                  <a:cubicBezTo>
                    <a:pt x="1079" y="43"/>
                    <a:pt x="921" y="202"/>
                    <a:pt x="912" y="325"/>
                  </a:cubicBezTo>
                  <a:cubicBezTo>
                    <a:pt x="904" y="480"/>
                    <a:pt x="893" y="486"/>
                    <a:pt x="751" y="519"/>
                  </a:cubicBezTo>
                  <a:cubicBezTo>
                    <a:pt x="729" y="524"/>
                    <a:pt x="713" y="521"/>
                    <a:pt x="691" y="513"/>
                  </a:cubicBezTo>
                  <a:cubicBezTo>
                    <a:pt x="653" y="499"/>
                    <a:pt x="639" y="527"/>
                    <a:pt x="645" y="554"/>
                  </a:cubicBezTo>
                  <a:cubicBezTo>
                    <a:pt x="656" y="603"/>
                    <a:pt x="672" y="661"/>
                    <a:pt x="740" y="647"/>
                  </a:cubicBezTo>
                  <a:cubicBezTo>
                    <a:pt x="893" y="617"/>
                    <a:pt x="945" y="723"/>
                    <a:pt x="997" y="827"/>
                  </a:cubicBezTo>
                  <a:cubicBezTo>
                    <a:pt x="1030" y="890"/>
                    <a:pt x="1030" y="947"/>
                    <a:pt x="948" y="988"/>
                  </a:cubicBezTo>
                  <a:cubicBezTo>
                    <a:pt x="918" y="1002"/>
                    <a:pt x="869" y="1024"/>
                    <a:pt x="872" y="1073"/>
                  </a:cubicBezTo>
                  <a:cubicBezTo>
                    <a:pt x="874" y="1125"/>
                    <a:pt x="915" y="1141"/>
                    <a:pt x="962" y="1158"/>
                  </a:cubicBezTo>
                  <a:cubicBezTo>
                    <a:pt x="1041" y="1182"/>
                    <a:pt x="1063" y="1264"/>
                    <a:pt x="1011" y="1332"/>
                  </a:cubicBezTo>
                  <a:cubicBezTo>
                    <a:pt x="929" y="1442"/>
                    <a:pt x="847" y="1455"/>
                    <a:pt x="729" y="1379"/>
                  </a:cubicBezTo>
                  <a:cubicBezTo>
                    <a:pt x="653" y="1330"/>
                    <a:pt x="590" y="1341"/>
                    <a:pt x="574" y="1420"/>
                  </a:cubicBezTo>
                  <a:cubicBezTo>
                    <a:pt x="549" y="1532"/>
                    <a:pt x="475" y="1627"/>
                    <a:pt x="478" y="1750"/>
                  </a:cubicBezTo>
                  <a:cubicBezTo>
                    <a:pt x="478" y="1832"/>
                    <a:pt x="383" y="1884"/>
                    <a:pt x="306" y="1849"/>
                  </a:cubicBezTo>
                  <a:cubicBezTo>
                    <a:pt x="238" y="1819"/>
                    <a:pt x="164" y="1810"/>
                    <a:pt x="96" y="1786"/>
                  </a:cubicBezTo>
                  <a:cubicBezTo>
                    <a:pt x="25" y="1764"/>
                    <a:pt x="25" y="1846"/>
                    <a:pt x="14" y="1884"/>
                  </a:cubicBezTo>
                  <a:cubicBezTo>
                    <a:pt x="0" y="1928"/>
                    <a:pt x="49" y="1909"/>
                    <a:pt x="71" y="1911"/>
                  </a:cubicBezTo>
                  <a:cubicBezTo>
                    <a:pt x="798" y="1944"/>
                    <a:pt x="1535" y="1974"/>
                    <a:pt x="2254" y="2007"/>
                  </a:cubicBezTo>
                  <a:cubicBezTo>
                    <a:pt x="2368" y="1996"/>
                    <a:pt x="2461" y="2012"/>
                    <a:pt x="2557" y="20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6"/>
            <p:cNvSpPr>
              <a:spLocks noChangeArrowheads="1"/>
            </p:cNvSpPr>
            <p:nvPr/>
          </p:nvSpPr>
          <p:spPr bwMode="auto">
            <a:xfrm>
              <a:off x="990600" y="2643188"/>
              <a:ext cx="666750" cy="730250"/>
            </a:xfrm>
            <a:custGeom>
              <a:avLst/>
              <a:gdLst>
                <a:gd name="T0" fmla="*/ 1155 w 1853"/>
                <a:gd name="T1" fmla="*/ 2029 h 2030"/>
                <a:gd name="T2" fmla="*/ 1671 w 1853"/>
                <a:gd name="T3" fmla="*/ 2029 h 2030"/>
                <a:gd name="T4" fmla="*/ 1737 w 1853"/>
                <a:gd name="T5" fmla="*/ 1974 h 2030"/>
                <a:gd name="T6" fmla="*/ 1805 w 1853"/>
                <a:gd name="T7" fmla="*/ 849 h 2030"/>
                <a:gd name="T8" fmla="*/ 1846 w 1853"/>
                <a:gd name="T9" fmla="*/ 185 h 2030"/>
                <a:gd name="T10" fmla="*/ 1781 w 1853"/>
                <a:gd name="T11" fmla="*/ 111 h 2030"/>
                <a:gd name="T12" fmla="*/ 1204 w 1853"/>
                <a:gd name="T13" fmla="*/ 90 h 2030"/>
                <a:gd name="T14" fmla="*/ 254 w 1853"/>
                <a:gd name="T15" fmla="*/ 79 h 2030"/>
                <a:gd name="T16" fmla="*/ 112 w 1853"/>
                <a:gd name="T17" fmla="*/ 180 h 2030"/>
                <a:gd name="T18" fmla="*/ 71 w 1853"/>
                <a:gd name="T19" fmla="*/ 710 h 2030"/>
                <a:gd name="T20" fmla="*/ 43 w 1853"/>
                <a:gd name="T21" fmla="*/ 1294 h 2030"/>
                <a:gd name="T22" fmla="*/ 2 w 1853"/>
                <a:gd name="T23" fmla="*/ 1895 h 2030"/>
                <a:gd name="T24" fmla="*/ 71 w 1853"/>
                <a:gd name="T25" fmla="*/ 1969 h 2030"/>
                <a:gd name="T26" fmla="*/ 1155 w 1853"/>
                <a:gd name="T27" fmla="*/ 2018 h 2030"/>
                <a:gd name="T28" fmla="*/ 1155 w 1853"/>
                <a:gd name="T29" fmla="*/ 2029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3" h="2030">
                  <a:moveTo>
                    <a:pt x="1155" y="2029"/>
                  </a:moveTo>
                  <a:cubicBezTo>
                    <a:pt x="1327" y="2029"/>
                    <a:pt x="1499" y="2026"/>
                    <a:pt x="1671" y="2029"/>
                  </a:cubicBezTo>
                  <a:cubicBezTo>
                    <a:pt x="1715" y="2029"/>
                    <a:pt x="1734" y="2021"/>
                    <a:pt x="1737" y="1974"/>
                  </a:cubicBezTo>
                  <a:cubicBezTo>
                    <a:pt x="1759" y="1600"/>
                    <a:pt x="1783" y="1226"/>
                    <a:pt x="1805" y="849"/>
                  </a:cubicBezTo>
                  <a:cubicBezTo>
                    <a:pt x="1819" y="628"/>
                    <a:pt x="1827" y="406"/>
                    <a:pt x="1846" y="185"/>
                  </a:cubicBezTo>
                  <a:cubicBezTo>
                    <a:pt x="1852" y="120"/>
                    <a:pt x="1838" y="114"/>
                    <a:pt x="1781" y="111"/>
                  </a:cubicBezTo>
                  <a:cubicBezTo>
                    <a:pt x="1589" y="106"/>
                    <a:pt x="1395" y="92"/>
                    <a:pt x="1204" y="90"/>
                  </a:cubicBezTo>
                  <a:cubicBezTo>
                    <a:pt x="887" y="81"/>
                    <a:pt x="571" y="0"/>
                    <a:pt x="254" y="79"/>
                  </a:cubicBezTo>
                  <a:cubicBezTo>
                    <a:pt x="194" y="92"/>
                    <a:pt x="117" y="103"/>
                    <a:pt x="112" y="180"/>
                  </a:cubicBezTo>
                  <a:cubicBezTo>
                    <a:pt x="95" y="357"/>
                    <a:pt x="82" y="532"/>
                    <a:pt x="71" y="710"/>
                  </a:cubicBezTo>
                  <a:cubicBezTo>
                    <a:pt x="60" y="904"/>
                    <a:pt x="63" y="1100"/>
                    <a:pt x="43" y="1294"/>
                  </a:cubicBezTo>
                  <a:cubicBezTo>
                    <a:pt x="22" y="1493"/>
                    <a:pt x="19" y="1696"/>
                    <a:pt x="2" y="1895"/>
                  </a:cubicBezTo>
                  <a:cubicBezTo>
                    <a:pt x="0" y="1950"/>
                    <a:pt x="13" y="1966"/>
                    <a:pt x="71" y="1969"/>
                  </a:cubicBezTo>
                  <a:cubicBezTo>
                    <a:pt x="434" y="1985"/>
                    <a:pt x="795" y="2001"/>
                    <a:pt x="1155" y="2018"/>
                  </a:cubicBezTo>
                  <a:lnTo>
                    <a:pt x="1155" y="2029"/>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7"/>
            <p:cNvSpPr>
              <a:spLocks noChangeArrowheads="1"/>
            </p:cNvSpPr>
            <p:nvPr/>
          </p:nvSpPr>
          <p:spPr bwMode="auto">
            <a:xfrm>
              <a:off x="1652588" y="2622550"/>
              <a:ext cx="598487" cy="769938"/>
            </a:xfrm>
            <a:custGeom>
              <a:avLst/>
              <a:gdLst>
                <a:gd name="T0" fmla="*/ 792 w 1664"/>
                <a:gd name="T1" fmla="*/ 2130 h 2137"/>
                <a:gd name="T2" fmla="*/ 1486 w 1664"/>
                <a:gd name="T3" fmla="*/ 2133 h 2137"/>
                <a:gd name="T4" fmla="*/ 1592 w 1664"/>
                <a:gd name="T5" fmla="*/ 2026 h 2137"/>
                <a:gd name="T6" fmla="*/ 1601 w 1664"/>
                <a:gd name="T7" fmla="*/ 1726 h 2137"/>
                <a:gd name="T8" fmla="*/ 1625 w 1664"/>
                <a:gd name="T9" fmla="*/ 770 h 2137"/>
                <a:gd name="T10" fmla="*/ 1467 w 1664"/>
                <a:gd name="T11" fmla="*/ 314 h 2137"/>
                <a:gd name="T12" fmla="*/ 1418 w 1664"/>
                <a:gd name="T13" fmla="*/ 136 h 2137"/>
                <a:gd name="T14" fmla="*/ 1352 w 1664"/>
                <a:gd name="T15" fmla="*/ 60 h 2137"/>
                <a:gd name="T16" fmla="*/ 740 w 1664"/>
                <a:gd name="T17" fmla="*/ 27 h 2137"/>
                <a:gd name="T18" fmla="*/ 191 w 1664"/>
                <a:gd name="T19" fmla="*/ 5 h 2137"/>
                <a:gd name="T20" fmla="*/ 126 w 1664"/>
                <a:gd name="T21" fmla="*/ 52 h 2137"/>
                <a:gd name="T22" fmla="*/ 109 w 1664"/>
                <a:gd name="T23" fmla="*/ 281 h 2137"/>
                <a:gd name="T24" fmla="*/ 68 w 1664"/>
                <a:gd name="T25" fmla="*/ 991 h 2137"/>
                <a:gd name="T26" fmla="*/ 3 w 1664"/>
                <a:gd name="T27" fmla="*/ 2018 h 2137"/>
                <a:gd name="T28" fmla="*/ 74 w 1664"/>
                <a:gd name="T29" fmla="*/ 2095 h 2137"/>
                <a:gd name="T30" fmla="*/ 792 w 1664"/>
                <a:gd name="T31" fmla="*/ 2108 h 2137"/>
                <a:gd name="T32" fmla="*/ 792 w 1664"/>
                <a:gd name="T33" fmla="*/ 2130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4" h="2137">
                  <a:moveTo>
                    <a:pt x="792" y="2130"/>
                  </a:moveTo>
                  <a:cubicBezTo>
                    <a:pt x="1024" y="2130"/>
                    <a:pt x="1254" y="2125"/>
                    <a:pt x="1486" y="2133"/>
                  </a:cubicBezTo>
                  <a:cubicBezTo>
                    <a:pt x="1576" y="2136"/>
                    <a:pt x="1595" y="2108"/>
                    <a:pt x="1592" y="2026"/>
                  </a:cubicBezTo>
                  <a:cubicBezTo>
                    <a:pt x="1587" y="1925"/>
                    <a:pt x="1603" y="1824"/>
                    <a:pt x="1601" y="1726"/>
                  </a:cubicBezTo>
                  <a:cubicBezTo>
                    <a:pt x="1592" y="1406"/>
                    <a:pt x="1663" y="1090"/>
                    <a:pt x="1625" y="770"/>
                  </a:cubicBezTo>
                  <a:cubicBezTo>
                    <a:pt x="1606" y="606"/>
                    <a:pt x="1603" y="437"/>
                    <a:pt x="1467" y="314"/>
                  </a:cubicBezTo>
                  <a:cubicBezTo>
                    <a:pt x="1412" y="265"/>
                    <a:pt x="1401" y="202"/>
                    <a:pt x="1418" y="136"/>
                  </a:cubicBezTo>
                  <a:cubicBezTo>
                    <a:pt x="1431" y="76"/>
                    <a:pt x="1409" y="63"/>
                    <a:pt x="1352" y="60"/>
                  </a:cubicBezTo>
                  <a:cubicBezTo>
                    <a:pt x="1147" y="52"/>
                    <a:pt x="945" y="38"/>
                    <a:pt x="740" y="27"/>
                  </a:cubicBezTo>
                  <a:cubicBezTo>
                    <a:pt x="557" y="19"/>
                    <a:pt x="374" y="14"/>
                    <a:pt x="191" y="5"/>
                  </a:cubicBezTo>
                  <a:cubicBezTo>
                    <a:pt x="158" y="5"/>
                    <a:pt x="126" y="0"/>
                    <a:pt x="126" y="52"/>
                  </a:cubicBezTo>
                  <a:cubicBezTo>
                    <a:pt x="123" y="128"/>
                    <a:pt x="115" y="205"/>
                    <a:pt x="109" y="281"/>
                  </a:cubicBezTo>
                  <a:cubicBezTo>
                    <a:pt x="96" y="516"/>
                    <a:pt x="82" y="754"/>
                    <a:pt x="68" y="991"/>
                  </a:cubicBezTo>
                  <a:cubicBezTo>
                    <a:pt x="46" y="1333"/>
                    <a:pt x="27" y="1677"/>
                    <a:pt x="3" y="2018"/>
                  </a:cubicBezTo>
                  <a:cubicBezTo>
                    <a:pt x="0" y="2076"/>
                    <a:pt x="16" y="2095"/>
                    <a:pt x="74" y="2095"/>
                  </a:cubicBezTo>
                  <a:cubicBezTo>
                    <a:pt x="311" y="2086"/>
                    <a:pt x="552" y="2122"/>
                    <a:pt x="792" y="2108"/>
                  </a:cubicBezTo>
                  <a:lnTo>
                    <a:pt x="792" y="2130"/>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8"/>
            <p:cNvSpPr>
              <a:spLocks noChangeArrowheads="1"/>
            </p:cNvSpPr>
            <p:nvPr/>
          </p:nvSpPr>
          <p:spPr bwMode="auto">
            <a:xfrm>
              <a:off x="1720850" y="1238250"/>
              <a:ext cx="692150" cy="723900"/>
            </a:xfrm>
            <a:custGeom>
              <a:avLst/>
              <a:gdLst>
                <a:gd name="T0" fmla="*/ 219 w 1924"/>
                <a:gd name="T1" fmla="*/ 5 h 2013"/>
                <a:gd name="T2" fmla="*/ 164 w 1924"/>
                <a:gd name="T3" fmla="*/ 52 h 2013"/>
                <a:gd name="T4" fmla="*/ 112 w 1924"/>
                <a:gd name="T5" fmla="*/ 803 h 2013"/>
                <a:gd name="T6" fmla="*/ 44 w 1924"/>
                <a:gd name="T7" fmla="*/ 901 h 2013"/>
                <a:gd name="T8" fmla="*/ 14 w 1924"/>
                <a:gd name="T9" fmla="*/ 961 h 2013"/>
                <a:gd name="T10" fmla="*/ 82 w 1924"/>
                <a:gd name="T11" fmla="*/ 1040 h 2013"/>
                <a:gd name="T12" fmla="*/ 202 w 1924"/>
                <a:gd name="T13" fmla="*/ 1120 h 2013"/>
                <a:gd name="T14" fmla="*/ 243 w 1924"/>
                <a:gd name="T15" fmla="*/ 1395 h 2013"/>
                <a:gd name="T16" fmla="*/ 549 w 1924"/>
                <a:gd name="T17" fmla="*/ 1677 h 2013"/>
                <a:gd name="T18" fmla="*/ 664 w 1924"/>
                <a:gd name="T19" fmla="*/ 1723 h 2013"/>
                <a:gd name="T20" fmla="*/ 779 w 1924"/>
                <a:gd name="T21" fmla="*/ 1789 h 2013"/>
                <a:gd name="T22" fmla="*/ 893 w 1924"/>
                <a:gd name="T23" fmla="*/ 1832 h 2013"/>
                <a:gd name="T24" fmla="*/ 1104 w 1924"/>
                <a:gd name="T25" fmla="*/ 1968 h 2013"/>
                <a:gd name="T26" fmla="*/ 1787 w 1924"/>
                <a:gd name="T27" fmla="*/ 2009 h 2013"/>
                <a:gd name="T28" fmla="*/ 1839 w 1924"/>
                <a:gd name="T29" fmla="*/ 1968 h 2013"/>
                <a:gd name="T30" fmla="*/ 1874 w 1924"/>
                <a:gd name="T31" fmla="*/ 1510 h 2013"/>
                <a:gd name="T32" fmla="*/ 1915 w 1924"/>
                <a:gd name="T33" fmla="*/ 838 h 2013"/>
                <a:gd name="T34" fmla="*/ 1852 w 1924"/>
                <a:gd name="T35" fmla="*/ 696 h 2013"/>
                <a:gd name="T36" fmla="*/ 1683 w 1924"/>
                <a:gd name="T37" fmla="*/ 532 h 2013"/>
                <a:gd name="T38" fmla="*/ 1636 w 1924"/>
                <a:gd name="T39" fmla="*/ 513 h 2013"/>
                <a:gd name="T40" fmla="*/ 1164 w 1924"/>
                <a:gd name="T41" fmla="*/ 218 h 2013"/>
                <a:gd name="T42" fmla="*/ 926 w 1924"/>
                <a:gd name="T43" fmla="*/ 41 h 2013"/>
                <a:gd name="T44" fmla="*/ 353 w 1924"/>
                <a:gd name="T45" fmla="*/ 13 h 2013"/>
                <a:gd name="T46" fmla="*/ 219 w 1924"/>
                <a:gd name="T47" fmla="*/ 5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4" h="2013">
                  <a:moveTo>
                    <a:pt x="219" y="5"/>
                  </a:moveTo>
                  <a:cubicBezTo>
                    <a:pt x="180" y="0"/>
                    <a:pt x="167" y="11"/>
                    <a:pt x="164" y="52"/>
                  </a:cubicBezTo>
                  <a:cubicBezTo>
                    <a:pt x="148" y="303"/>
                    <a:pt x="126" y="551"/>
                    <a:pt x="112" y="803"/>
                  </a:cubicBezTo>
                  <a:cubicBezTo>
                    <a:pt x="109" y="857"/>
                    <a:pt x="90" y="890"/>
                    <a:pt x="44" y="901"/>
                  </a:cubicBezTo>
                  <a:cubicBezTo>
                    <a:pt x="0" y="909"/>
                    <a:pt x="0" y="923"/>
                    <a:pt x="14" y="961"/>
                  </a:cubicBezTo>
                  <a:cubicBezTo>
                    <a:pt x="28" y="999"/>
                    <a:pt x="41" y="1027"/>
                    <a:pt x="82" y="1040"/>
                  </a:cubicBezTo>
                  <a:cubicBezTo>
                    <a:pt x="129" y="1057"/>
                    <a:pt x="189" y="1070"/>
                    <a:pt x="202" y="1120"/>
                  </a:cubicBezTo>
                  <a:cubicBezTo>
                    <a:pt x="227" y="1210"/>
                    <a:pt x="249" y="1303"/>
                    <a:pt x="243" y="1395"/>
                  </a:cubicBezTo>
                  <a:cubicBezTo>
                    <a:pt x="230" y="1581"/>
                    <a:pt x="383" y="1679"/>
                    <a:pt x="549" y="1677"/>
                  </a:cubicBezTo>
                  <a:cubicBezTo>
                    <a:pt x="596" y="1677"/>
                    <a:pt x="642" y="1655"/>
                    <a:pt x="664" y="1723"/>
                  </a:cubicBezTo>
                  <a:cubicBezTo>
                    <a:pt x="680" y="1772"/>
                    <a:pt x="738" y="1794"/>
                    <a:pt x="779" y="1789"/>
                  </a:cubicBezTo>
                  <a:cubicBezTo>
                    <a:pt x="833" y="1780"/>
                    <a:pt x="858" y="1808"/>
                    <a:pt x="893" y="1832"/>
                  </a:cubicBezTo>
                  <a:cubicBezTo>
                    <a:pt x="964" y="1879"/>
                    <a:pt x="1019" y="1960"/>
                    <a:pt x="1104" y="1968"/>
                  </a:cubicBezTo>
                  <a:cubicBezTo>
                    <a:pt x="1330" y="1990"/>
                    <a:pt x="1557" y="1998"/>
                    <a:pt x="1787" y="2009"/>
                  </a:cubicBezTo>
                  <a:cubicBezTo>
                    <a:pt x="1817" y="2012"/>
                    <a:pt x="1836" y="2006"/>
                    <a:pt x="1839" y="1968"/>
                  </a:cubicBezTo>
                  <a:cubicBezTo>
                    <a:pt x="1849" y="1816"/>
                    <a:pt x="1863" y="1663"/>
                    <a:pt x="1874" y="1510"/>
                  </a:cubicBezTo>
                  <a:cubicBezTo>
                    <a:pt x="1888" y="1286"/>
                    <a:pt x="1893" y="1059"/>
                    <a:pt x="1915" y="838"/>
                  </a:cubicBezTo>
                  <a:cubicBezTo>
                    <a:pt x="1923" y="767"/>
                    <a:pt x="1904" y="726"/>
                    <a:pt x="1852" y="696"/>
                  </a:cubicBezTo>
                  <a:cubicBezTo>
                    <a:pt x="1781" y="655"/>
                    <a:pt x="1710" y="620"/>
                    <a:pt x="1683" y="532"/>
                  </a:cubicBezTo>
                  <a:cubicBezTo>
                    <a:pt x="1677" y="513"/>
                    <a:pt x="1656" y="516"/>
                    <a:pt x="1636" y="513"/>
                  </a:cubicBezTo>
                  <a:cubicBezTo>
                    <a:pt x="1432" y="491"/>
                    <a:pt x="1268" y="412"/>
                    <a:pt x="1164" y="218"/>
                  </a:cubicBezTo>
                  <a:cubicBezTo>
                    <a:pt x="1117" y="128"/>
                    <a:pt x="1019" y="49"/>
                    <a:pt x="926" y="41"/>
                  </a:cubicBezTo>
                  <a:cubicBezTo>
                    <a:pt x="738" y="22"/>
                    <a:pt x="547" y="22"/>
                    <a:pt x="353" y="13"/>
                  </a:cubicBezTo>
                  <a:cubicBezTo>
                    <a:pt x="309" y="11"/>
                    <a:pt x="262" y="11"/>
                    <a:pt x="219" y="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9"/>
            <p:cNvSpPr>
              <a:spLocks noChangeArrowheads="1"/>
            </p:cNvSpPr>
            <p:nvPr/>
          </p:nvSpPr>
          <p:spPr bwMode="auto">
            <a:xfrm>
              <a:off x="2417763" y="1362075"/>
              <a:ext cx="744537" cy="612775"/>
            </a:xfrm>
            <a:custGeom>
              <a:avLst/>
              <a:gdLst>
                <a:gd name="T0" fmla="*/ 1909 w 2066"/>
                <a:gd name="T1" fmla="*/ 1524 h 1704"/>
                <a:gd name="T2" fmla="*/ 1871 w 2066"/>
                <a:gd name="T3" fmla="*/ 1297 h 1704"/>
                <a:gd name="T4" fmla="*/ 1915 w 2066"/>
                <a:gd name="T5" fmla="*/ 967 h 1704"/>
                <a:gd name="T6" fmla="*/ 1942 w 2066"/>
                <a:gd name="T7" fmla="*/ 142 h 1704"/>
                <a:gd name="T8" fmla="*/ 1852 w 2066"/>
                <a:gd name="T9" fmla="*/ 44 h 1704"/>
                <a:gd name="T10" fmla="*/ 849 w 2066"/>
                <a:gd name="T11" fmla="*/ 3 h 1704"/>
                <a:gd name="T12" fmla="*/ 751 w 2066"/>
                <a:gd name="T13" fmla="*/ 82 h 1704"/>
                <a:gd name="T14" fmla="*/ 653 w 2066"/>
                <a:gd name="T15" fmla="*/ 172 h 1704"/>
                <a:gd name="T16" fmla="*/ 396 w 2066"/>
                <a:gd name="T17" fmla="*/ 167 h 1704"/>
                <a:gd name="T18" fmla="*/ 243 w 2066"/>
                <a:gd name="T19" fmla="*/ 314 h 1704"/>
                <a:gd name="T20" fmla="*/ 134 w 2066"/>
                <a:gd name="T21" fmla="*/ 431 h 1704"/>
                <a:gd name="T22" fmla="*/ 76 w 2066"/>
                <a:gd name="T23" fmla="*/ 472 h 1704"/>
                <a:gd name="T24" fmla="*/ 0 w 2066"/>
                <a:gd name="T25" fmla="*/ 1679 h 1704"/>
                <a:gd name="T26" fmla="*/ 284 w 2066"/>
                <a:gd name="T27" fmla="*/ 1695 h 1704"/>
                <a:gd name="T28" fmla="*/ 336 w 2066"/>
                <a:gd name="T29" fmla="*/ 1662 h 1704"/>
                <a:gd name="T30" fmla="*/ 604 w 2066"/>
                <a:gd name="T31" fmla="*/ 1524 h 1704"/>
                <a:gd name="T32" fmla="*/ 868 w 2066"/>
                <a:gd name="T33" fmla="*/ 1540 h 1704"/>
                <a:gd name="T34" fmla="*/ 1816 w 2066"/>
                <a:gd name="T35" fmla="*/ 1589 h 1704"/>
                <a:gd name="T36" fmla="*/ 2065 w 2066"/>
                <a:gd name="T37" fmla="*/ 1578 h 1704"/>
                <a:gd name="T38" fmla="*/ 1909 w 2066"/>
                <a:gd name="T39" fmla="*/ 1524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6" h="1704">
                  <a:moveTo>
                    <a:pt x="1909" y="1524"/>
                  </a:moveTo>
                  <a:cubicBezTo>
                    <a:pt x="1898" y="1447"/>
                    <a:pt x="1844" y="1368"/>
                    <a:pt x="1871" y="1297"/>
                  </a:cubicBezTo>
                  <a:cubicBezTo>
                    <a:pt x="1909" y="1188"/>
                    <a:pt x="1912" y="1079"/>
                    <a:pt x="1915" y="967"/>
                  </a:cubicBezTo>
                  <a:cubicBezTo>
                    <a:pt x="1923" y="691"/>
                    <a:pt x="1926" y="415"/>
                    <a:pt x="1942" y="142"/>
                  </a:cubicBezTo>
                  <a:cubicBezTo>
                    <a:pt x="1947" y="57"/>
                    <a:pt x="1926" y="44"/>
                    <a:pt x="1852" y="44"/>
                  </a:cubicBezTo>
                  <a:cubicBezTo>
                    <a:pt x="1519" y="33"/>
                    <a:pt x="1183" y="22"/>
                    <a:pt x="849" y="3"/>
                  </a:cubicBezTo>
                  <a:cubicBezTo>
                    <a:pt x="781" y="0"/>
                    <a:pt x="748" y="3"/>
                    <a:pt x="751" y="82"/>
                  </a:cubicBezTo>
                  <a:cubicBezTo>
                    <a:pt x="754" y="142"/>
                    <a:pt x="726" y="177"/>
                    <a:pt x="653" y="172"/>
                  </a:cubicBezTo>
                  <a:cubicBezTo>
                    <a:pt x="568" y="164"/>
                    <a:pt x="481" y="169"/>
                    <a:pt x="396" y="167"/>
                  </a:cubicBezTo>
                  <a:cubicBezTo>
                    <a:pt x="243" y="161"/>
                    <a:pt x="240" y="158"/>
                    <a:pt x="243" y="314"/>
                  </a:cubicBezTo>
                  <a:cubicBezTo>
                    <a:pt x="246" y="396"/>
                    <a:pt x="218" y="434"/>
                    <a:pt x="134" y="431"/>
                  </a:cubicBezTo>
                  <a:cubicBezTo>
                    <a:pt x="115" y="431"/>
                    <a:pt x="79" y="423"/>
                    <a:pt x="76" y="472"/>
                  </a:cubicBezTo>
                  <a:cubicBezTo>
                    <a:pt x="54" y="874"/>
                    <a:pt x="24" y="1278"/>
                    <a:pt x="0" y="1679"/>
                  </a:cubicBezTo>
                  <a:cubicBezTo>
                    <a:pt x="95" y="1689"/>
                    <a:pt x="191" y="1673"/>
                    <a:pt x="284" y="1695"/>
                  </a:cubicBezTo>
                  <a:cubicBezTo>
                    <a:pt x="314" y="1703"/>
                    <a:pt x="319" y="1687"/>
                    <a:pt x="336" y="1662"/>
                  </a:cubicBezTo>
                  <a:cubicBezTo>
                    <a:pt x="399" y="1568"/>
                    <a:pt x="478" y="1502"/>
                    <a:pt x="604" y="1524"/>
                  </a:cubicBezTo>
                  <a:cubicBezTo>
                    <a:pt x="691" y="1538"/>
                    <a:pt x="781" y="1538"/>
                    <a:pt x="868" y="1540"/>
                  </a:cubicBezTo>
                  <a:cubicBezTo>
                    <a:pt x="1185" y="1554"/>
                    <a:pt x="1502" y="1576"/>
                    <a:pt x="1816" y="1589"/>
                  </a:cubicBezTo>
                  <a:cubicBezTo>
                    <a:pt x="1896" y="1592"/>
                    <a:pt x="1969" y="1603"/>
                    <a:pt x="2065" y="1578"/>
                  </a:cubicBezTo>
                  <a:cubicBezTo>
                    <a:pt x="2002" y="1538"/>
                    <a:pt x="1917" y="1573"/>
                    <a:pt x="1909" y="152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Freeform 10"/>
            <p:cNvSpPr>
              <a:spLocks noChangeArrowheads="1"/>
            </p:cNvSpPr>
            <p:nvPr/>
          </p:nvSpPr>
          <p:spPr bwMode="auto">
            <a:xfrm>
              <a:off x="2855913" y="2682875"/>
              <a:ext cx="566737" cy="736600"/>
            </a:xfrm>
            <a:custGeom>
              <a:avLst/>
              <a:gdLst>
                <a:gd name="T0" fmla="*/ 20 w 1575"/>
                <a:gd name="T1" fmla="*/ 1918 h 2047"/>
                <a:gd name="T2" fmla="*/ 118 w 1575"/>
                <a:gd name="T3" fmla="*/ 2019 h 2047"/>
                <a:gd name="T4" fmla="*/ 569 w 1575"/>
                <a:gd name="T5" fmla="*/ 2030 h 2047"/>
                <a:gd name="T6" fmla="*/ 640 w 1575"/>
                <a:gd name="T7" fmla="*/ 2016 h 2047"/>
                <a:gd name="T8" fmla="*/ 757 w 1575"/>
                <a:gd name="T9" fmla="*/ 1970 h 2047"/>
                <a:gd name="T10" fmla="*/ 1467 w 1575"/>
                <a:gd name="T11" fmla="*/ 1997 h 2047"/>
                <a:gd name="T12" fmla="*/ 1535 w 1575"/>
                <a:gd name="T13" fmla="*/ 1945 h 2047"/>
                <a:gd name="T14" fmla="*/ 1571 w 1575"/>
                <a:gd name="T15" fmla="*/ 691 h 2047"/>
                <a:gd name="T16" fmla="*/ 1505 w 1575"/>
                <a:gd name="T17" fmla="*/ 626 h 2047"/>
                <a:gd name="T18" fmla="*/ 1426 w 1575"/>
                <a:gd name="T19" fmla="*/ 539 h 2047"/>
                <a:gd name="T20" fmla="*/ 1410 w 1575"/>
                <a:gd name="T21" fmla="*/ 222 h 2047"/>
                <a:gd name="T22" fmla="*/ 1410 w 1575"/>
                <a:gd name="T23" fmla="*/ 205 h 2047"/>
                <a:gd name="T24" fmla="*/ 1312 w 1575"/>
                <a:gd name="T25" fmla="*/ 55 h 2047"/>
                <a:gd name="T26" fmla="*/ 1191 w 1575"/>
                <a:gd name="T27" fmla="*/ 121 h 2047"/>
                <a:gd name="T28" fmla="*/ 954 w 1575"/>
                <a:gd name="T29" fmla="*/ 178 h 2047"/>
                <a:gd name="T30" fmla="*/ 812 w 1575"/>
                <a:gd name="T31" fmla="*/ 186 h 2047"/>
                <a:gd name="T32" fmla="*/ 694 w 1575"/>
                <a:gd name="T33" fmla="*/ 145 h 2047"/>
                <a:gd name="T34" fmla="*/ 563 w 1575"/>
                <a:gd name="T35" fmla="*/ 22 h 2047"/>
                <a:gd name="T36" fmla="*/ 235 w 1575"/>
                <a:gd name="T37" fmla="*/ 3 h 2047"/>
                <a:gd name="T38" fmla="*/ 170 w 1575"/>
                <a:gd name="T39" fmla="*/ 44 h 2047"/>
                <a:gd name="T40" fmla="*/ 115 w 1575"/>
                <a:gd name="T41" fmla="*/ 361 h 2047"/>
                <a:gd name="T42" fmla="*/ 85 w 1575"/>
                <a:gd name="T43" fmla="*/ 544 h 2047"/>
                <a:gd name="T44" fmla="*/ 91 w 1575"/>
                <a:gd name="T45" fmla="*/ 790 h 2047"/>
                <a:gd name="T46" fmla="*/ 20 w 1575"/>
                <a:gd name="T47" fmla="*/ 1874 h 2047"/>
                <a:gd name="T48" fmla="*/ 20 w 1575"/>
                <a:gd name="T49" fmla="*/ 1918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5" h="2047">
                  <a:moveTo>
                    <a:pt x="20" y="1918"/>
                  </a:moveTo>
                  <a:cubicBezTo>
                    <a:pt x="0" y="2005"/>
                    <a:pt x="44" y="2019"/>
                    <a:pt x="118" y="2019"/>
                  </a:cubicBezTo>
                  <a:cubicBezTo>
                    <a:pt x="268" y="2019"/>
                    <a:pt x="418" y="2008"/>
                    <a:pt x="569" y="2030"/>
                  </a:cubicBezTo>
                  <a:cubicBezTo>
                    <a:pt x="593" y="2032"/>
                    <a:pt x="629" y="2046"/>
                    <a:pt x="640" y="2016"/>
                  </a:cubicBezTo>
                  <a:cubicBezTo>
                    <a:pt x="664" y="1950"/>
                    <a:pt x="713" y="1970"/>
                    <a:pt x="757" y="1970"/>
                  </a:cubicBezTo>
                  <a:cubicBezTo>
                    <a:pt x="995" y="1978"/>
                    <a:pt x="1230" y="1986"/>
                    <a:pt x="1467" y="1997"/>
                  </a:cubicBezTo>
                  <a:cubicBezTo>
                    <a:pt x="1505" y="2000"/>
                    <a:pt x="1533" y="2000"/>
                    <a:pt x="1535" y="1945"/>
                  </a:cubicBezTo>
                  <a:cubicBezTo>
                    <a:pt x="1546" y="1527"/>
                    <a:pt x="1557" y="1109"/>
                    <a:pt x="1571" y="691"/>
                  </a:cubicBezTo>
                  <a:cubicBezTo>
                    <a:pt x="1574" y="642"/>
                    <a:pt x="1557" y="620"/>
                    <a:pt x="1505" y="626"/>
                  </a:cubicBezTo>
                  <a:cubicBezTo>
                    <a:pt x="1443" y="631"/>
                    <a:pt x="1434" y="596"/>
                    <a:pt x="1426" y="539"/>
                  </a:cubicBezTo>
                  <a:cubicBezTo>
                    <a:pt x="1410" y="432"/>
                    <a:pt x="1516" y="323"/>
                    <a:pt x="1410" y="222"/>
                  </a:cubicBezTo>
                  <a:cubicBezTo>
                    <a:pt x="1407" y="219"/>
                    <a:pt x="1407" y="211"/>
                    <a:pt x="1410" y="205"/>
                  </a:cubicBezTo>
                  <a:cubicBezTo>
                    <a:pt x="1426" y="123"/>
                    <a:pt x="1369" y="82"/>
                    <a:pt x="1312" y="55"/>
                  </a:cubicBezTo>
                  <a:cubicBezTo>
                    <a:pt x="1260" y="31"/>
                    <a:pt x="1224" y="85"/>
                    <a:pt x="1191" y="121"/>
                  </a:cubicBezTo>
                  <a:cubicBezTo>
                    <a:pt x="1123" y="194"/>
                    <a:pt x="1044" y="222"/>
                    <a:pt x="954" y="178"/>
                  </a:cubicBezTo>
                  <a:cubicBezTo>
                    <a:pt x="902" y="153"/>
                    <a:pt x="855" y="159"/>
                    <a:pt x="812" y="186"/>
                  </a:cubicBezTo>
                  <a:cubicBezTo>
                    <a:pt x="754" y="224"/>
                    <a:pt x="719" y="219"/>
                    <a:pt x="694" y="145"/>
                  </a:cubicBezTo>
                  <a:cubicBezTo>
                    <a:pt x="672" y="85"/>
                    <a:pt x="637" y="28"/>
                    <a:pt x="563" y="22"/>
                  </a:cubicBezTo>
                  <a:cubicBezTo>
                    <a:pt x="454" y="14"/>
                    <a:pt x="345" y="11"/>
                    <a:pt x="235" y="3"/>
                  </a:cubicBezTo>
                  <a:cubicBezTo>
                    <a:pt x="200" y="0"/>
                    <a:pt x="189" y="20"/>
                    <a:pt x="170" y="44"/>
                  </a:cubicBezTo>
                  <a:cubicBezTo>
                    <a:pt x="101" y="143"/>
                    <a:pt x="134" y="257"/>
                    <a:pt x="115" y="361"/>
                  </a:cubicBezTo>
                  <a:cubicBezTo>
                    <a:pt x="104" y="424"/>
                    <a:pt x="77" y="487"/>
                    <a:pt x="85" y="544"/>
                  </a:cubicBezTo>
                  <a:cubicBezTo>
                    <a:pt x="96" y="626"/>
                    <a:pt x="96" y="708"/>
                    <a:pt x="91" y="790"/>
                  </a:cubicBezTo>
                  <a:cubicBezTo>
                    <a:pt x="69" y="1153"/>
                    <a:pt x="44" y="1514"/>
                    <a:pt x="20" y="1874"/>
                  </a:cubicBezTo>
                  <a:cubicBezTo>
                    <a:pt x="22" y="1888"/>
                    <a:pt x="25" y="1904"/>
                    <a:pt x="20" y="19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 name="Freeform 11"/>
            <p:cNvSpPr>
              <a:spLocks noChangeArrowheads="1"/>
            </p:cNvSpPr>
            <p:nvPr/>
          </p:nvSpPr>
          <p:spPr bwMode="auto">
            <a:xfrm>
              <a:off x="2693988" y="730250"/>
              <a:ext cx="742950" cy="630238"/>
            </a:xfrm>
            <a:custGeom>
              <a:avLst/>
              <a:gdLst>
                <a:gd name="T0" fmla="*/ 172 w 2063"/>
                <a:gd name="T1" fmla="*/ 3 h 1751"/>
                <a:gd name="T2" fmla="*/ 84 w 2063"/>
                <a:gd name="T3" fmla="*/ 79 h 1751"/>
                <a:gd name="T4" fmla="*/ 68 w 2063"/>
                <a:gd name="T5" fmla="*/ 478 h 1751"/>
                <a:gd name="T6" fmla="*/ 2 w 2063"/>
                <a:gd name="T7" fmla="*/ 1614 h 1751"/>
                <a:gd name="T8" fmla="*/ 43 w 2063"/>
                <a:gd name="T9" fmla="*/ 1658 h 1751"/>
                <a:gd name="T10" fmla="*/ 415 w 2063"/>
                <a:gd name="T11" fmla="*/ 1674 h 1751"/>
                <a:gd name="T12" fmla="*/ 1046 w 2063"/>
                <a:gd name="T13" fmla="*/ 1696 h 1751"/>
                <a:gd name="T14" fmla="*/ 1240 w 2063"/>
                <a:gd name="T15" fmla="*/ 1715 h 1751"/>
                <a:gd name="T16" fmla="*/ 1344 w 2063"/>
                <a:gd name="T17" fmla="*/ 1663 h 1751"/>
                <a:gd name="T18" fmla="*/ 1521 w 2063"/>
                <a:gd name="T19" fmla="*/ 1379 h 1751"/>
                <a:gd name="T20" fmla="*/ 1655 w 2063"/>
                <a:gd name="T21" fmla="*/ 1212 h 1751"/>
                <a:gd name="T22" fmla="*/ 1677 w 2063"/>
                <a:gd name="T23" fmla="*/ 1051 h 1751"/>
                <a:gd name="T24" fmla="*/ 1669 w 2063"/>
                <a:gd name="T25" fmla="*/ 721 h 1751"/>
                <a:gd name="T26" fmla="*/ 1753 w 2063"/>
                <a:gd name="T27" fmla="*/ 655 h 1751"/>
                <a:gd name="T28" fmla="*/ 1994 w 2063"/>
                <a:gd name="T29" fmla="*/ 661 h 1751"/>
                <a:gd name="T30" fmla="*/ 2029 w 2063"/>
                <a:gd name="T31" fmla="*/ 606 h 1751"/>
                <a:gd name="T32" fmla="*/ 1876 w 2063"/>
                <a:gd name="T33" fmla="*/ 371 h 1751"/>
                <a:gd name="T34" fmla="*/ 1843 w 2063"/>
                <a:gd name="T35" fmla="*/ 196 h 1751"/>
                <a:gd name="T36" fmla="*/ 1753 w 2063"/>
                <a:gd name="T37" fmla="*/ 57 h 1751"/>
                <a:gd name="T38" fmla="*/ 964 w 2063"/>
                <a:gd name="T39" fmla="*/ 30 h 1751"/>
                <a:gd name="T40" fmla="*/ 172 w 2063"/>
                <a:gd name="T41" fmla="*/ 3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3" h="1751">
                  <a:moveTo>
                    <a:pt x="172" y="3"/>
                  </a:moveTo>
                  <a:cubicBezTo>
                    <a:pt x="109" y="0"/>
                    <a:pt x="87" y="19"/>
                    <a:pt x="84" y="79"/>
                  </a:cubicBezTo>
                  <a:cubicBezTo>
                    <a:pt x="79" y="213"/>
                    <a:pt x="76" y="344"/>
                    <a:pt x="68" y="478"/>
                  </a:cubicBezTo>
                  <a:cubicBezTo>
                    <a:pt x="41" y="855"/>
                    <a:pt x="27" y="1234"/>
                    <a:pt x="2" y="1614"/>
                  </a:cubicBezTo>
                  <a:cubicBezTo>
                    <a:pt x="0" y="1658"/>
                    <a:pt x="13" y="1658"/>
                    <a:pt x="43" y="1658"/>
                  </a:cubicBezTo>
                  <a:cubicBezTo>
                    <a:pt x="166" y="1663"/>
                    <a:pt x="292" y="1671"/>
                    <a:pt x="415" y="1674"/>
                  </a:cubicBezTo>
                  <a:cubicBezTo>
                    <a:pt x="625" y="1682"/>
                    <a:pt x="836" y="1688"/>
                    <a:pt x="1046" y="1696"/>
                  </a:cubicBezTo>
                  <a:cubicBezTo>
                    <a:pt x="1111" y="1699"/>
                    <a:pt x="1182" y="1688"/>
                    <a:pt x="1240" y="1715"/>
                  </a:cubicBezTo>
                  <a:cubicBezTo>
                    <a:pt x="1314" y="1750"/>
                    <a:pt x="1333" y="1707"/>
                    <a:pt x="1344" y="1663"/>
                  </a:cubicBezTo>
                  <a:cubicBezTo>
                    <a:pt x="1368" y="1546"/>
                    <a:pt x="1472" y="1480"/>
                    <a:pt x="1521" y="1379"/>
                  </a:cubicBezTo>
                  <a:cubicBezTo>
                    <a:pt x="1548" y="1324"/>
                    <a:pt x="1625" y="1292"/>
                    <a:pt x="1655" y="1212"/>
                  </a:cubicBezTo>
                  <a:cubicBezTo>
                    <a:pt x="1677" y="1155"/>
                    <a:pt x="1701" y="1098"/>
                    <a:pt x="1677" y="1051"/>
                  </a:cubicBezTo>
                  <a:cubicBezTo>
                    <a:pt x="1619" y="939"/>
                    <a:pt x="1669" y="830"/>
                    <a:pt x="1669" y="721"/>
                  </a:cubicBezTo>
                  <a:cubicBezTo>
                    <a:pt x="1669" y="674"/>
                    <a:pt x="1701" y="653"/>
                    <a:pt x="1753" y="655"/>
                  </a:cubicBezTo>
                  <a:cubicBezTo>
                    <a:pt x="1833" y="661"/>
                    <a:pt x="1914" y="658"/>
                    <a:pt x="1994" y="661"/>
                  </a:cubicBezTo>
                  <a:cubicBezTo>
                    <a:pt x="2040" y="664"/>
                    <a:pt x="2062" y="642"/>
                    <a:pt x="2029" y="606"/>
                  </a:cubicBezTo>
                  <a:cubicBezTo>
                    <a:pt x="1966" y="535"/>
                    <a:pt x="1945" y="440"/>
                    <a:pt x="1876" y="371"/>
                  </a:cubicBezTo>
                  <a:cubicBezTo>
                    <a:pt x="1822" y="317"/>
                    <a:pt x="1811" y="265"/>
                    <a:pt x="1843" y="196"/>
                  </a:cubicBezTo>
                  <a:cubicBezTo>
                    <a:pt x="1884" y="104"/>
                    <a:pt x="1854" y="60"/>
                    <a:pt x="1753" y="57"/>
                  </a:cubicBezTo>
                  <a:cubicBezTo>
                    <a:pt x="1491" y="46"/>
                    <a:pt x="1226" y="38"/>
                    <a:pt x="964" y="30"/>
                  </a:cubicBezTo>
                  <a:cubicBezTo>
                    <a:pt x="699" y="22"/>
                    <a:pt x="437" y="14"/>
                    <a:pt x="172" y="3"/>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12"/>
            <p:cNvSpPr>
              <a:spLocks noChangeArrowheads="1"/>
            </p:cNvSpPr>
            <p:nvPr/>
          </p:nvSpPr>
          <p:spPr bwMode="auto">
            <a:xfrm>
              <a:off x="2068513" y="715963"/>
              <a:ext cx="622300" cy="762000"/>
            </a:xfrm>
            <a:custGeom>
              <a:avLst/>
              <a:gdLst>
                <a:gd name="T0" fmla="*/ 607 w 1728"/>
                <a:gd name="T1" fmla="*/ 415 h 2117"/>
                <a:gd name="T2" fmla="*/ 519 w 1728"/>
                <a:gd name="T3" fmla="*/ 464 h 2117"/>
                <a:gd name="T4" fmla="*/ 391 w 1728"/>
                <a:gd name="T5" fmla="*/ 494 h 2117"/>
                <a:gd name="T6" fmla="*/ 156 w 1728"/>
                <a:gd name="T7" fmla="*/ 505 h 2117"/>
                <a:gd name="T8" fmla="*/ 80 w 1728"/>
                <a:gd name="T9" fmla="*/ 472 h 2117"/>
                <a:gd name="T10" fmla="*/ 55 w 1728"/>
                <a:gd name="T11" fmla="*/ 559 h 2117"/>
                <a:gd name="T12" fmla="*/ 9 w 1728"/>
                <a:gd name="T13" fmla="*/ 1231 h 2117"/>
                <a:gd name="T14" fmla="*/ 112 w 1728"/>
                <a:gd name="T15" fmla="*/ 1447 h 2117"/>
                <a:gd name="T16" fmla="*/ 339 w 1728"/>
                <a:gd name="T17" fmla="*/ 1674 h 2117"/>
                <a:gd name="T18" fmla="*/ 525 w 1728"/>
                <a:gd name="T19" fmla="*/ 1819 h 2117"/>
                <a:gd name="T20" fmla="*/ 722 w 1728"/>
                <a:gd name="T21" fmla="*/ 1862 h 2117"/>
                <a:gd name="T22" fmla="*/ 809 w 1728"/>
                <a:gd name="T23" fmla="*/ 1911 h 2117"/>
                <a:gd name="T24" fmla="*/ 989 w 1728"/>
                <a:gd name="T25" fmla="*/ 2083 h 2117"/>
                <a:gd name="T26" fmla="*/ 1107 w 1728"/>
                <a:gd name="T27" fmla="*/ 2100 h 2117"/>
                <a:gd name="T28" fmla="*/ 1123 w 1728"/>
                <a:gd name="T29" fmla="*/ 2021 h 2117"/>
                <a:gd name="T30" fmla="*/ 1123 w 1728"/>
                <a:gd name="T31" fmla="*/ 1922 h 2117"/>
                <a:gd name="T32" fmla="*/ 1194 w 1728"/>
                <a:gd name="T33" fmla="*/ 1849 h 2117"/>
                <a:gd name="T34" fmla="*/ 1566 w 1728"/>
                <a:gd name="T35" fmla="*/ 1865 h 2117"/>
                <a:gd name="T36" fmla="*/ 1620 w 1728"/>
                <a:gd name="T37" fmla="*/ 1824 h 2117"/>
                <a:gd name="T38" fmla="*/ 1637 w 1728"/>
                <a:gd name="T39" fmla="*/ 1575 h 2117"/>
                <a:gd name="T40" fmla="*/ 1686 w 1728"/>
                <a:gd name="T41" fmla="*/ 822 h 2117"/>
                <a:gd name="T42" fmla="*/ 1724 w 1728"/>
                <a:gd name="T43" fmla="*/ 103 h 2117"/>
                <a:gd name="T44" fmla="*/ 1672 w 1728"/>
                <a:gd name="T45" fmla="*/ 35 h 2117"/>
                <a:gd name="T46" fmla="*/ 590 w 1728"/>
                <a:gd name="T47" fmla="*/ 0 h 2117"/>
                <a:gd name="T48" fmla="*/ 607 w 1728"/>
                <a:gd name="T49" fmla="*/ 415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8" h="2117">
                  <a:moveTo>
                    <a:pt x="607" y="415"/>
                  </a:moveTo>
                  <a:cubicBezTo>
                    <a:pt x="601" y="467"/>
                    <a:pt x="558" y="478"/>
                    <a:pt x="519" y="464"/>
                  </a:cubicBezTo>
                  <a:cubicBezTo>
                    <a:pt x="465" y="442"/>
                    <a:pt x="432" y="464"/>
                    <a:pt x="391" y="494"/>
                  </a:cubicBezTo>
                  <a:cubicBezTo>
                    <a:pt x="317" y="546"/>
                    <a:pt x="235" y="568"/>
                    <a:pt x="156" y="505"/>
                  </a:cubicBezTo>
                  <a:cubicBezTo>
                    <a:pt x="134" y="488"/>
                    <a:pt x="112" y="456"/>
                    <a:pt x="80" y="472"/>
                  </a:cubicBezTo>
                  <a:cubicBezTo>
                    <a:pt x="44" y="488"/>
                    <a:pt x="55" y="529"/>
                    <a:pt x="55" y="559"/>
                  </a:cubicBezTo>
                  <a:cubicBezTo>
                    <a:pt x="39" y="783"/>
                    <a:pt x="28" y="1007"/>
                    <a:pt x="9" y="1231"/>
                  </a:cubicBezTo>
                  <a:cubicBezTo>
                    <a:pt x="0" y="1316"/>
                    <a:pt x="36" y="1406"/>
                    <a:pt x="112" y="1447"/>
                  </a:cubicBezTo>
                  <a:cubicBezTo>
                    <a:pt x="213" y="1499"/>
                    <a:pt x="285" y="1575"/>
                    <a:pt x="339" y="1674"/>
                  </a:cubicBezTo>
                  <a:cubicBezTo>
                    <a:pt x="380" y="1745"/>
                    <a:pt x="446" y="1797"/>
                    <a:pt x="525" y="1819"/>
                  </a:cubicBezTo>
                  <a:cubicBezTo>
                    <a:pt x="588" y="1835"/>
                    <a:pt x="651" y="1868"/>
                    <a:pt x="722" y="1862"/>
                  </a:cubicBezTo>
                  <a:cubicBezTo>
                    <a:pt x="754" y="1859"/>
                    <a:pt x="798" y="1879"/>
                    <a:pt x="809" y="1911"/>
                  </a:cubicBezTo>
                  <a:cubicBezTo>
                    <a:pt x="839" y="2004"/>
                    <a:pt x="929" y="2026"/>
                    <a:pt x="989" y="2083"/>
                  </a:cubicBezTo>
                  <a:cubicBezTo>
                    <a:pt x="1022" y="2116"/>
                    <a:pt x="1071" y="2108"/>
                    <a:pt x="1107" y="2100"/>
                  </a:cubicBezTo>
                  <a:cubicBezTo>
                    <a:pt x="1139" y="2092"/>
                    <a:pt x="1120" y="2048"/>
                    <a:pt x="1123" y="2021"/>
                  </a:cubicBezTo>
                  <a:cubicBezTo>
                    <a:pt x="1126" y="1988"/>
                    <a:pt x="1126" y="1955"/>
                    <a:pt x="1123" y="1922"/>
                  </a:cubicBezTo>
                  <a:cubicBezTo>
                    <a:pt x="1118" y="1868"/>
                    <a:pt x="1139" y="1846"/>
                    <a:pt x="1194" y="1849"/>
                  </a:cubicBezTo>
                  <a:cubicBezTo>
                    <a:pt x="1317" y="1854"/>
                    <a:pt x="1443" y="1857"/>
                    <a:pt x="1566" y="1865"/>
                  </a:cubicBezTo>
                  <a:cubicBezTo>
                    <a:pt x="1604" y="1868"/>
                    <a:pt x="1620" y="1865"/>
                    <a:pt x="1620" y="1824"/>
                  </a:cubicBezTo>
                  <a:cubicBezTo>
                    <a:pt x="1623" y="1742"/>
                    <a:pt x="1631" y="1660"/>
                    <a:pt x="1637" y="1575"/>
                  </a:cubicBezTo>
                  <a:lnTo>
                    <a:pt x="1686" y="822"/>
                  </a:lnTo>
                  <a:cubicBezTo>
                    <a:pt x="1699" y="581"/>
                    <a:pt x="1713" y="344"/>
                    <a:pt x="1724" y="103"/>
                  </a:cubicBezTo>
                  <a:cubicBezTo>
                    <a:pt x="1727" y="65"/>
                    <a:pt x="1727" y="35"/>
                    <a:pt x="1672" y="35"/>
                  </a:cubicBezTo>
                  <a:cubicBezTo>
                    <a:pt x="1320" y="24"/>
                    <a:pt x="962" y="11"/>
                    <a:pt x="590" y="0"/>
                  </a:cubicBezTo>
                  <a:cubicBezTo>
                    <a:pt x="653" y="144"/>
                    <a:pt x="618" y="281"/>
                    <a:pt x="607" y="41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13"/>
            <p:cNvSpPr>
              <a:spLocks noChangeArrowheads="1"/>
            </p:cNvSpPr>
            <p:nvPr/>
          </p:nvSpPr>
          <p:spPr bwMode="auto">
            <a:xfrm>
              <a:off x="2259013" y="2735263"/>
              <a:ext cx="606425" cy="673100"/>
            </a:xfrm>
            <a:custGeom>
              <a:avLst/>
              <a:gdLst>
                <a:gd name="T0" fmla="*/ 3 w 1684"/>
                <a:gd name="T1" fmla="*/ 1765 h 1869"/>
                <a:gd name="T2" fmla="*/ 68 w 1684"/>
                <a:gd name="T3" fmla="*/ 1833 h 1869"/>
                <a:gd name="T4" fmla="*/ 1516 w 1684"/>
                <a:gd name="T5" fmla="*/ 1868 h 1869"/>
                <a:gd name="T6" fmla="*/ 1573 w 1684"/>
                <a:gd name="T7" fmla="*/ 1825 h 1869"/>
                <a:gd name="T8" fmla="*/ 1590 w 1684"/>
                <a:gd name="T9" fmla="*/ 1541 h 1869"/>
                <a:gd name="T10" fmla="*/ 1639 w 1684"/>
                <a:gd name="T11" fmla="*/ 751 h 1869"/>
                <a:gd name="T12" fmla="*/ 1642 w 1684"/>
                <a:gd name="T13" fmla="*/ 486 h 1869"/>
                <a:gd name="T14" fmla="*/ 1653 w 1684"/>
                <a:gd name="T15" fmla="*/ 290 h 1869"/>
                <a:gd name="T16" fmla="*/ 1680 w 1684"/>
                <a:gd name="T17" fmla="*/ 126 h 1869"/>
                <a:gd name="T18" fmla="*/ 1639 w 1684"/>
                <a:gd name="T19" fmla="*/ 63 h 1869"/>
                <a:gd name="T20" fmla="*/ 1451 w 1684"/>
                <a:gd name="T21" fmla="*/ 33 h 1869"/>
                <a:gd name="T22" fmla="*/ 942 w 1684"/>
                <a:gd name="T23" fmla="*/ 69 h 1869"/>
                <a:gd name="T24" fmla="*/ 861 w 1684"/>
                <a:gd name="T25" fmla="*/ 58 h 1869"/>
                <a:gd name="T26" fmla="*/ 806 w 1684"/>
                <a:gd name="T27" fmla="*/ 38 h 1869"/>
                <a:gd name="T28" fmla="*/ 634 w 1684"/>
                <a:gd name="T29" fmla="*/ 107 h 1869"/>
                <a:gd name="T30" fmla="*/ 576 w 1684"/>
                <a:gd name="T31" fmla="*/ 238 h 1869"/>
                <a:gd name="T32" fmla="*/ 497 w 1684"/>
                <a:gd name="T33" fmla="*/ 347 h 1869"/>
                <a:gd name="T34" fmla="*/ 396 w 1684"/>
                <a:gd name="T35" fmla="*/ 429 h 1869"/>
                <a:gd name="T36" fmla="*/ 342 w 1684"/>
                <a:gd name="T37" fmla="*/ 596 h 1869"/>
                <a:gd name="T38" fmla="*/ 131 w 1684"/>
                <a:gd name="T39" fmla="*/ 661 h 1869"/>
                <a:gd name="T40" fmla="*/ 41 w 1684"/>
                <a:gd name="T41" fmla="*/ 727 h 1869"/>
                <a:gd name="T42" fmla="*/ 3 w 1684"/>
                <a:gd name="T43" fmla="*/ 1478 h 1869"/>
                <a:gd name="T44" fmla="*/ 3 w 1684"/>
                <a:gd name="T45" fmla="*/ 1765 h 1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4" h="1869">
                  <a:moveTo>
                    <a:pt x="3" y="1765"/>
                  </a:moveTo>
                  <a:cubicBezTo>
                    <a:pt x="0" y="1814"/>
                    <a:pt x="19" y="1833"/>
                    <a:pt x="68" y="1833"/>
                  </a:cubicBezTo>
                  <a:cubicBezTo>
                    <a:pt x="552" y="1844"/>
                    <a:pt x="1033" y="1857"/>
                    <a:pt x="1516" y="1868"/>
                  </a:cubicBezTo>
                  <a:cubicBezTo>
                    <a:pt x="1549" y="1868"/>
                    <a:pt x="1571" y="1866"/>
                    <a:pt x="1573" y="1825"/>
                  </a:cubicBezTo>
                  <a:cubicBezTo>
                    <a:pt x="1576" y="1729"/>
                    <a:pt x="1584" y="1636"/>
                    <a:pt x="1590" y="1541"/>
                  </a:cubicBezTo>
                  <a:cubicBezTo>
                    <a:pt x="1606" y="1278"/>
                    <a:pt x="1623" y="1013"/>
                    <a:pt x="1639" y="751"/>
                  </a:cubicBezTo>
                  <a:cubicBezTo>
                    <a:pt x="1644" y="664"/>
                    <a:pt x="1661" y="571"/>
                    <a:pt x="1642" y="486"/>
                  </a:cubicBezTo>
                  <a:cubicBezTo>
                    <a:pt x="1625" y="415"/>
                    <a:pt x="1625" y="353"/>
                    <a:pt x="1653" y="290"/>
                  </a:cubicBezTo>
                  <a:cubicBezTo>
                    <a:pt x="1677" y="235"/>
                    <a:pt x="1677" y="180"/>
                    <a:pt x="1680" y="126"/>
                  </a:cubicBezTo>
                  <a:cubicBezTo>
                    <a:pt x="1683" y="93"/>
                    <a:pt x="1666" y="82"/>
                    <a:pt x="1639" y="63"/>
                  </a:cubicBezTo>
                  <a:cubicBezTo>
                    <a:pt x="1579" y="19"/>
                    <a:pt x="1513" y="44"/>
                    <a:pt x="1451" y="33"/>
                  </a:cubicBezTo>
                  <a:cubicBezTo>
                    <a:pt x="1262" y="0"/>
                    <a:pt x="1112" y="11"/>
                    <a:pt x="942" y="69"/>
                  </a:cubicBezTo>
                  <a:cubicBezTo>
                    <a:pt x="912" y="79"/>
                    <a:pt x="885" y="79"/>
                    <a:pt x="861" y="58"/>
                  </a:cubicBezTo>
                  <a:cubicBezTo>
                    <a:pt x="844" y="44"/>
                    <a:pt x="833" y="28"/>
                    <a:pt x="806" y="38"/>
                  </a:cubicBezTo>
                  <a:cubicBezTo>
                    <a:pt x="749" y="63"/>
                    <a:pt x="686" y="77"/>
                    <a:pt x="634" y="107"/>
                  </a:cubicBezTo>
                  <a:cubicBezTo>
                    <a:pt x="590" y="134"/>
                    <a:pt x="533" y="164"/>
                    <a:pt x="576" y="238"/>
                  </a:cubicBezTo>
                  <a:cubicBezTo>
                    <a:pt x="606" y="287"/>
                    <a:pt x="563" y="353"/>
                    <a:pt x="497" y="347"/>
                  </a:cubicBezTo>
                  <a:cubicBezTo>
                    <a:pt x="429" y="344"/>
                    <a:pt x="410" y="377"/>
                    <a:pt x="396" y="429"/>
                  </a:cubicBezTo>
                  <a:cubicBezTo>
                    <a:pt x="382" y="486"/>
                    <a:pt x="372" y="546"/>
                    <a:pt x="342" y="596"/>
                  </a:cubicBezTo>
                  <a:cubicBezTo>
                    <a:pt x="295" y="675"/>
                    <a:pt x="213" y="680"/>
                    <a:pt x="131" y="661"/>
                  </a:cubicBezTo>
                  <a:cubicBezTo>
                    <a:pt x="74" y="648"/>
                    <a:pt x="44" y="658"/>
                    <a:pt x="41" y="727"/>
                  </a:cubicBezTo>
                  <a:cubicBezTo>
                    <a:pt x="30" y="994"/>
                    <a:pt x="14" y="1254"/>
                    <a:pt x="3" y="1478"/>
                  </a:cubicBezTo>
                  <a:cubicBezTo>
                    <a:pt x="3" y="1598"/>
                    <a:pt x="6" y="1683"/>
                    <a:pt x="3" y="176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14"/>
            <p:cNvSpPr>
              <a:spLocks noChangeArrowheads="1"/>
            </p:cNvSpPr>
            <p:nvPr/>
          </p:nvSpPr>
          <p:spPr bwMode="auto">
            <a:xfrm>
              <a:off x="1851025" y="1981200"/>
              <a:ext cx="676275" cy="633413"/>
            </a:xfrm>
            <a:custGeom>
              <a:avLst/>
              <a:gdLst>
                <a:gd name="T0" fmla="*/ 2 w 1877"/>
                <a:gd name="T1" fmla="*/ 1658 h 1760"/>
                <a:gd name="T2" fmla="*/ 49 w 1877"/>
                <a:gd name="T3" fmla="*/ 1704 h 1760"/>
                <a:gd name="T4" fmla="*/ 980 w 1877"/>
                <a:gd name="T5" fmla="*/ 1756 h 1760"/>
                <a:gd name="T6" fmla="*/ 1071 w 1877"/>
                <a:gd name="T7" fmla="*/ 1726 h 1760"/>
                <a:gd name="T8" fmla="*/ 1396 w 1877"/>
                <a:gd name="T9" fmla="*/ 1562 h 1760"/>
                <a:gd name="T10" fmla="*/ 1781 w 1877"/>
                <a:gd name="T11" fmla="*/ 1180 h 1760"/>
                <a:gd name="T12" fmla="*/ 1822 w 1877"/>
                <a:gd name="T13" fmla="*/ 1038 h 1760"/>
                <a:gd name="T14" fmla="*/ 1852 w 1877"/>
                <a:gd name="T15" fmla="*/ 645 h 1760"/>
                <a:gd name="T16" fmla="*/ 1874 w 1877"/>
                <a:gd name="T17" fmla="*/ 131 h 1760"/>
                <a:gd name="T18" fmla="*/ 1803 w 1877"/>
                <a:gd name="T19" fmla="*/ 63 h 1760"/>
                <a:gd name="T20" fmla="*/ 1598 w 1877"/>
                <a:gd name="T21" fmla="*/ 55 h 1760"/>
                <a:gd name="T22" fmla="*/ 888 w 1877"/>
                <a:gd name="T23" fmla="*/ 11 h 1760"/>
                <a:gd name="T24" fmla="*/ 806 w 1877"/>
                <a:gd name="T25" fmla="*/ 30 h 1760"/>
                <a:gd name="T26" fmla="*/ 382 w 1877"/>
                <a:gd name="T27" fmla="*/ 473 h 1760"/>
                <a:gd name="T28" fmla="*/ 79 w 1877"/>
                <a:gd name="T29" fmla="*/ 552 h 1760"/>
                <a:gd name="T30" fmla="*/ 2 w 1877"/>
                <a:gd name="T31" fmla="*/ 1658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7" h="1760">
                  <a:moveTo>
                    <a:pt x="2" y="1658"/>
                  </a:moveTo>
                  <a:cubicBezTo>
                    <a:pt x="0" y="1694"/>
                    <a:pt x="13" y="1702"/>
                    <a:pt x="49" y="1704"/>
                  </a:cubicBezTo>
                  <a:cubicBezTo>
                    <a:pt x="360" y="1721"/>
                    <a:pt x="669" y="1737"/>
                    <a:pt x="980" y="1756"/>
                  </a:cubicBezTo>
                  <a:cubicBezTo>
                    <a:pt x="1016" y="1759"/>
                    <a:pt x="1043" y="1743"/>
                    <a:pt x="1071" y="1726"/>
                  </a:cubicBezTo>
                  <a:cubicBezTo>
                    <a:pt x="1180" y="1672"/>
                    <a:pt x="1284" y="1606"/>
                    <a:pt x="1396" y="1562"/>
                  </a:cubicBezTo>
                  <a:cubicBezTo>
                    <a:pt x="1587" y="1491"/>
                    <a:pt x="1688" y="1341"/>
                    <a:pt x="1781" y="1180"/>
                  </a:cubicBezTo>
                  <a:cubicBezTo>
                    <a:pt x="1805" y="1136"/>
                    <a:pt x="1816" y="1090"/>
                    <a:pt x="1822" y="1038"/>
                  </a:cubicBezTo>
                  <a:cubicBezTo>
                    <a:pt x="1835" y="907"/>
                    <a:pt x="1846" y="776"/>
                    <a:pt x="1852" y="645"/>
                  </a:cubicBezTo>
                  <a:cubicBezTo>
                    <a:pt x="1857" y="473"/>
                    <a:pt x="1863" y="301"/>
                    <a:pt x="1874" y="131"/>
                  </a:cubicBezTo>
                  <a:cubicBezTo>
                    <a:pt x="1876" y="71"/>
                    <a:pt x="1854" y="63"/>
                    <a:pt x="1803" y="63"/>
                  </a:cubicBezTo>
                  <a:cubicBezTo>
                    <a:pt x="1734" y="66"/>
                    <a:pt x="1666" y="60"/>
                    <a:pt x="1598" y="55"/>
                  </a:cubicBezTo>
                  <a:cubicBezTo>
                    <a:pt x="1360" y="41"/>
                    <a:pt x="1125" y="25"/>
                    <a:pt x="888" y="11"/>
                  </a:cubicBezTo>
                  <a:cubicBezTo>
                    <a:pt x="860" y="8"/>
                    <a:pt x="830" y="0"/>
                    <a:pt x="806" y="30"/>
                  </a:cubicBezTo>
                  <a:cubicBezTo>
                    <a:pt x="677" y="189"/>
                    <a:pt x="524" y="325"/>
                    <a:pt x="382" y="473"/>
                  </a:cubicBezTo>
                  <a:cubicBezTo>
                    <a:pt x="300" y="560"/>
                    <a:pt x="226" y="686"/>
                    <a:pt x="79" y="552"/>
                  </a:cubicBezTo>
                  <a:cubicBezTo>
                    <a:pt x="52" y="932"/>
                    <a:pt x="30" y="1295"/>
                    <a:pt x="2" y="16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Freeform 15"/>
            <p:cNvSpPr>
              <a:spLocks noChangeArrowheads="1"/>
            </p:cNvSpPr>
            <p:nvPr/>
          </p:nvSpPr>
          <p:spPr bwMode="auto">
            <a:xfrm>
              <a:off x="1352550" y="682625"/>
              <a:ext cx="908050" cy="534988"/>
            </a:xfrm>
            <a:custGeom>
              <a:avLst/>
              <a:gdLst>
                <a:gd name="T0" fmla="*/ 237 w 2522"/>
                <a:gd name="T1" fmla="*/ 1382 h 1484"/>
                <a:gd name="T2" fmla="*/ 1316 w 2522"/>
                <a:gd name="T3" fmla="*/ 1450 h 1484"/>
                <a:gd name="T4" fmla="*/ 1830 w 2522"/>
                <a:gd name="T5" fmla="*/ 1480 h 1484"/>
                <a:gd name="T6" fmla="*/ 1884 w 2522"/>
                <a:gd name="T7" fmla="*/ 1425 h 1484"/>
                <a:gd name="T8" fmla="*/ 1953 w 2522"/>
                <a:gd name="T9" fmla="*/ 532 h 1484"/>
                <a:gd name="T10" fmla="*/ 2065 w 2522"/>
                <a:gd name="T11" fmla="*/ 434 h 1484"/>
                <a:gd name="T12" fmla="*/ 2149 w 2522"/>
                <a:gd name="T13" fmla="*/ 459 h 1484"/>
                <a:gd name="T14" fmla="*/ 2368 w 2522"/>
                <a:gd name="T15" fmla="*/ 459 h 1484"/>
                <a:gd name="T16" fmla="*/ 2392 w 2522"/>
                <a:gd name="T17" fmla="*/ 450 h 1484"/>
                <a:gd name="T18" fmla="*/ 2510 w 2522"/>
                <a:gd name="T19" fmla="*/ 276 h 1484"/>
                <a:gd name="T20" fmla="*/ 2507 w 2522"/>
                <a:gd name="T21" fmla="*/ 213 h 1484"/>
                <a:gd name="T22" fmla="*/ 2360 w 2522"/>
                <a:gd name="T23" fmla="*/ 87 h 1484"/>
                <a:gd name="T24" fmla="*/ 983 w 2522"/>
                <a:gd name="T25" fmla="*/ 30 h 1484"/>
                <a:gd name="T26" fmla="*/ 540 w 2522"/>
                <a:gd name="T27" fmla="*/ 13 h 1484"/>
                <a:gd name="T28" fmla="*/ 483 w 2522"/>
                <a:gd name="T29" fmla="*/ 54 h 1484"/>
                <a:gd name="T30" fmla="*/ 431 w 2522"/>
                <a:gd name="T31" fmla="*/ 202 h 1484"/>
                <a:gd name="T32" fmla="*/ 377 w 2522"/>
                <a:gd name="T33" fmla="*/ 360 h 1484"/>
                <a:gd name="T34" fmla="*/ 349 w 2522"/>
                <a:gd name="T35" fmla="*/ 549 h 1484"/>
                <a:gd name="T36" fmla="*/ 240 w 2522"/>
                <a:gd name="T37" fmla="*/ 710 h 1484"/>
                <a:gd name="T38" fmla="*/ 221 w 2522"/>
                <a:gd name="T39" fmla="*/ 789 h 1484"/>
                <a:gd name="T40" fmla="*/ 213 w 2522"/>
                <a:gd name="T41" fmla="*/ 893 h 1484"/>
                <a:gd name="T42" fmla="*/ 0 w 2522"/>
                <a:gd name="T43" fmla="*/ 1357 h 1484"/>
                <a:gd name="T44" fmla="*/ 237 w 2522"/>
                <a:gd name="T45" fmla="*/ 1382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2" h="1484">
                  <a:moveTo>
                    <a:pt x="237" y="1382"/>
                  </a:moveTo>
                  <a:cubicBezTo>
                    <a:pt x="598" y="1406"/>
                    <a:pt x="958" y="1428"/>
                    <a:pt x="1316" y="1450"/>
                  </a:cubicBezTo>
                  <a:cubicBezTo>
                    <a:pt x="1488" y="1461"/>
                    <a:pt x="1660" y="1466"/>
                    <a:pt x="1830" y="1480"/>
                  </a:cubicBezTo>
                  <a:cubicBezTo>
                    <a:pt x="1879" y="1483"/>
                    <a:pt x="1882" y="1464"/>
                    <a:pt x="1884" y="1425"/>
                  </a:cubicBezTo>
                  <a:cubicBezTo>
                    <a:pt x="1906" y="1128"/>
                    <a:pt x="1934" y="830"/>
                    <a:pt x="1953" y="532"/>
                  </a:cubicBezTo>
                  <a:cubicBezTo>
                    <a:pt x="1958" y="453"/>
                    <a:pt x="1994" y="426"/>
                    <a:pt x="2065" y="434"/>
                  </a:cubicBezTo>
                  <a:cubicBezTo>
                    <a:pt x="2095" y="437"/>
                    <a:pt x="2130" y="439"/>
                    <a:pt x="2149" y="459"/>
                  </a:cubicBezTo>
                  <a:cubicBezTo>
                    <a:pt x="2226" y="535"/>
                    <a:pt x="2294" y="519"/>
                    <a:pt x="2368" y="459"/>
                  </a:cubicBezTo>
                  <a:cubicBezTo>
                    <a:pt x="2373" y="453"/>
                    <a:pt x="2384" y="450"/>
                    <a:pt x="2392" y="450"/>
                  </a:cubicBezTo>
                  <a:cubicBezTo>
                    <a:pt x="2521" y="450"/>
                    <a:pt x="2518" y="366"/>
                    <a:pt x="2510" y="276"/>
                  </a:cubicBezTo>
                  <a:cubicBezTo>
                    <a:pt x="2507" y="254"/>
                    <a:pt x="2510" y="235"/>
                    <a:pt x="2507" y="213"/>
                  </a:cubicBezTo>
                  <a:cubicBezTo>
                    <a:pt x="2493" y="128"/>
                    <a:pt x="2461" y="87"/>
                    <a:pt x="2360" y="87"/>
                  </a:cubicBezTo>
                  <a:cubicBezTo>
                    <a:pt x="1901" y="76"/>
                    <a:pt x="1442" y="57"/>
                    <a:pt x="983" y="30"/>
                  </a:cubicBezTo>
                  <a:cubicBezTo>
                    <a:pt x="835" y="22"/>
                    <a:pt x="688" y="0"/>
                    <a:pt x="540" y="13"/>
                  </a:cubicBezTo>
                  <a:cubicBezTo>
                    <a:pt x="516" y="16"/>
                    <a:pt x="464" y="8"/>
                    <a:pt x="483" y="54"/>
                  </a:cubicBezTo>
                  <a:cubicBezTo>
                    <a:pt x="510" y="123"/>
                    <a:pt x="469" y="161"/>
                    <a:pt x="431" y="202"/>
                  </a:cubicBezTo>
                  <a:cubicBezTo>
                    <a:pt x="390" y="246"/>
                    <a:pt x="349" y="303"/>
                    <a:pt x="377" y="360"/>
                  </a:cubicBezTo>
                  <a:cubicBezTo>
                    <a:pt x="415" y="437"/>
                    <a:pt x="385" y="489"/>
                    <a:pt x="349" y="549"/>
                  </a:cubicBezTo>
                  <a:cubicBezTo>
                    <a:pt x="314" y="603"/>
                    <a:pt x="278" y="658"/>
                    <a:pt x="240" y="710"/>
                  </a:cubicBezTo>
                  <a:cubicBezTo>
                    <a:pt x="221" y="734"/>
                    <a:pt x="207" y="756"/>
                    <a:pt x="221" y="789"/>
                  </a:cubicBezTo>
                  <a:cubicBezTo>
                    <a:pt x="235" y="822"/>
                    <a:pt x="226" y="857"/>
                    <a:pt x="213" y="893"/>
                  </a:cubicBezTo>
                  <a:cubicBezTo>
                    <a:pt x="147" y="1048"/>
                    <a:pt x="106" y="1215"/>
                    <a:pt x="0" y="1357"/>
                  </a:cubicBezTo>
                  <a:cubicBezTo>
                    <a:pt x="79" y="1395"/>
                    <a:pt x="161" y="1376"/>
                    <a:pt x="237" y="1382"/>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16"/>
            <p:cNvSpPr>
              <a:spLocks noChangeArrowheads="1"/>
            </p:cNvSpPr>
            <p:nvPr/>
          </p:nvSpPr>
          <p:spPr bwMode="auto">
            <a:xfrm>
              <a:off x="1258888" y="1911350"/>
              <a:ext cx="585787" cy="741363"/>
            </a:xfrm>
            <a:custGeom>
              <a:avLst/>
              <a:gdLst>
                <a:gd name="T0" fmla="*/ 1617 w 1627"/>
                <a:gd name="T1" fmla="*/ 736 h 2059"/>
                <a:gd name="T2" fmla="*/ 1582 w 1627"/>
                <a:gd name="T3" fmla="*/ 681 h 2059"/>
                <a:gd name="T4" fmla="*/ 1320 w 1627"/>
                <a:gd name="T5" fmla="*/ 518 h 2059"/>
                <a:gd name="T6" fmla="*/ 1088 w 1627"/>
                <a:gd name="T7" fmla="*/ 395 h 2059"/>
                <a:gd name="T8" fmla="*/ 765 w 1627"/>
                <a:gd name="T9" fmla="*/ 291 h 2059"/>
                <a:gd name="T10" fmla="*/ 489 w 1627"/>
                <a:gd name="T11" fmla="*/ 57 h 2059"/>
                <a:gd name="T12" fmla="*/ 364 w 1627"/>
                <a:gd name="T13" fmla="*/ 49 h 2059"/>
                <a:gd name="T14" fmla="*/ 265 w 1627"/>
                <a:gd name="T15" fmla="*/ 182 h 2059"/>
                <a:gd name="T16" fmla="*/ 233 w 1627"/>
                <a:gd name="T17" fmla="*/ 272 h 2059"/>
                <a:gd name="T18" fmla="*/ 233 w 1627"/>
                <a:gd name="T19" fmla="*/ 463 h 2059"/>
                <a:gd name="T20" fmla="*/ 137 w 1627"/>
                <a:gd name="T21" fmla="*/ 679 h 2059"/>
                <a:gd name="T22" fmla="*/ 93 w 1627"/>
                <a:gd name="T23" fmla="*/ 780 h 2059"/>
                <a:gd name="T24" fmla="*/ 3 w 1627"/>
                <a:gd name="T25" fmla="*/ 1151 h 2059"/>
                <a:gd name="T26" fmla="*/ 20 w 1627"/>
                <a:gd name="T27" fmla="*/ 1189 h 2059"/>
                <a:gd name="T28" fmla="*/ 60 w 1627"/>
                <a:gd name="T29" fmla="*/ 1438 h 2059"/>
                <a:gd name="T30" fmla="*/ 39 w 1627"/>
                <a:gd name="T31" fmla="*/ 1820 h 2059"/>
                <a:gd name="T32" fmla="*/ 224 w 1627"/>
                <a:gd name="T33" fmla="*/ 2011 h 2059"/>
                <a:gd name="T34" fmla="*/ 1022 w 1627"/>
                <a:gd name="T35" fmla="*/ 2052 h 2059"/>
                <a:gd name="T36" fmla="*/ 1115 w 1627"/>
                <a:gd name="T37" fmla="*/ 1979 h 2059"/>
                <a:gd name="T38" fmla="*/ 1219 w 1627"/>
                <a:gd name="T39" fmla="*/ 1883 h 2059"/>
                <a:gd name="T40" fmla="*/ 1475 w 1627"/>
                <a:gd name="T41" fmla="*/ 1899 h 2059"/>
                <a:gd name="T42" fmla="*/ 1557 w 1627"/>
                <a:gd name="T43" fmla="*/ 1839 h 2059"/>
                <a:gd name="T44" fmla="*/ 1612 w 1627"/>
                <a:gd name="T45" fmla="*/ 859 h 2059"/>
                <a:gd name="T46" fmla="*/ 1617 w 1627"/>
                <a:gd name="T47" fmla="*/ 736 h 2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7" h="2059">
                  <a:moveTo>
                    <a:pt x="1617" y="736"/>
                  </a:moveTo>
                  <a:cubicBezTo>
                    <a:pt x="1626" y="700"/>
                    <a:pt x="1615" y="684"/>
                    <a:pt x="1582" y="681"/>
                  </a:cubicBezTo>
                  <a:cubicBezTo>
                    <a:pt x="1467" y="670"/>
                    <a:pt x="1399" y="589"/>
                    <a:pt x="1320" y="518"/>
                  </a:cubicBezTo>
                  <a:cubicBezTo>
                    <a:pt x="1254" y="457"/>
                    <a:pt x="1172" y="425"/>
                    <a:pt x="1088" y="395"/>
                  </a:cubicBezTo>
                  <a:cubicBezTo>
                    <a:pt x="984" y="356"/>
                    <a:pt x="872" y="370"/>
                    <a:pt x="765" y="291"/>
                  </a:cubicBezTo>
                  <a:cubicBezTo>
                    <a:pt x="667" y="217"/>
                    <a:pt x="552" y="171"/>
                    <a:pt x="489" y="57"/>
                  </a:cubicBezTo>
                  <a:cubicBezTo>
                    <a:pt x="457" y="0"/>
                    <a:pt x="410" y="2"/>
                    <a:pt x="364" y="49"/>
                  </a:cubicBezTo>
                  <a:cubicBezTo>
                    <a:pt x="323" y="87"/>
                    <a:pt x="309" y="143"/>
                    <a:pt x="265" y="182"/>
                  </a:cubicBezTo>
                  <a:cubicBezTo>
                    <a:pt x="243" y="201"/>
                    <a:pt x="224" y="266"/>
                    <a:pt x="233" y="272"/>
                  </a:cubicBezTo>
                  <a:cubicBezTo>
                    <a:pt x="323" y="337"/>
                    <a:pt x="249" y="403"/>
                    <a:pt x="233" y="463"/>
                  </a:cubicBezTo>
                  <a:cubicBezTo>
                    <a:pt x="211" y="539"/>
                    <a:pt x="189" y="624"/>
                    <a:pt x="137" y="679"/>
                  </a:cubicBezTo>
                  <a:cubicBezTo>
                    <a:pt x="104" y="714"/>
                    <a:pt x="101" y="741"/>
                    <a:pt x="93" y="780"/>
                  </a:cubicBezTo>
                  <a:cubicBezTo>
                    <a:pt x="63" y="903"/>
                    <a:pt x="142" y="1053"/>
                    <a:pt x="3" y="1151"/>
                  </a:cubicBezTo>
                  <a:cubicBezTo>
                    <a:pt x="0" y="1154"/>
                    <a:pt x="14" y="1176"/>
                    <a:pt x="20" y="1189"/>
                  </a:cubicBezTo>
                  <a:cubicBezTo>
                    <a:pt x="50" y="1269"/>
                    <a:pt x="66" y="1350"/>
                    <a:pt x="60" y="1438"/>
                  </a:cubicBezTo>
                  <a:cubicBezTo>
                    <a:pt x="52" y="1564"/>
                    <a:pt x="47" y="1692"/>
                    <a:pt x="39" y="1820"/>
                  </a:cubicBezTo>
                  <a:cubicBezTo>
                    <a:pt x="28" y="2009"/>
                    <a:pt x="28" y="2003"/>
                    <a:pt x="224" y="2011"/>
                  </a:cubicBezTo>
                  <a:cubicBezTo>
                    <a:pt x="489" y="2022"/>
                    <a:pt x="757" y="2033"/>
                    <a:pt x="1022" y="2052"/>
                  </a:cubicBezTo>
                  <a:cubicBezTo>
                    <a:pt x="1088" y="2058"/>
                    <a:pt x="1120" y="2058"/>
                    <a:pt x="1115" y="1979"/>
                  </a:cubicBezTo>
                  <a:cubicBezTo>
                    <a:pt x="1109" y="1913"/>
                    <a:pt x="1142" y="1875"/>
                    <a:pt x="1219" y="1883"/>
                  </a:cubicBezTo>
                  <a:cubicBezTo>
                    <a:pt x="1303" y="1891"/>
                    <a:pt x="1391" y="1883"/>
                    <a:pt x="1475" y="1899"/>
                  </a:cubicBezTo>
                  <a:cubicBezTo>
                    <a:pt x="1522" y="1908"/>
                    <a:pt x="1555" y="1899"/>
                    <a:pt x="1557" y="1839"/>
                  </a:cubicBezTo>
                  <a:cubicBezTo>
                    <a:pt x="1574" y="1509"/>
                    <a:pt x="1596" y="1184"/>
                    <a:pt x="1612" y="859"/>
                  </a:cubicBezTo>
                  <a:cubicBezTo>
                    <a:pt x="1612" y="818"/>
                    <a:pt x="1609" y="774"/>
                    <a:pt x="1617" y="736"/>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17"/>
            <p:cNvSpPr>
              <a:spLocks noChangeArrowheads="1"/>
            </p:cNvSpPr>
            <p:nvPr/>
          </p:nvSpPr>
          <p:spPr bwMode="auto">
            <a:xfrm>
              <a:off x="2530475" y="1941513"/>
              <a:ext cx="622300" cy="711200"/>
            </a:xfrm>
            <a:custGeom>
              <a:avLst/>
              <a:gdLst>
                <a:gd name="T0" fmla="*/ 1418 w 1730"/>
                <a:gd name="T1" fmla="*/ 1851 h 1975"/>
                <a:gd name="T2" fmla="*/ 1426 w 1730"/>
                <a:gd name="T3" fmla="*/ 1665 h 1975"/>
                <a:gd name="T4" fmla="*/ 1511 w 1730"/>
                <a:gd name="T5" fmla="*/ 1327 h 1975"/>
                <a:gd name="T6" fmla="*/ 1639 w 1730"/>
                <a:gd name="T7" fmla="*/ 961 h 1975"/>
                <a:gd name="T8" fmla="*/ 1639 w 1730"/>
                <a:gd name="T9" fmla="*/ 952 h 1975"/>
                <a:gd name="T10" fmla="*/ 1688 w 1730"/>
                <a:gd name="T11" fmla="*/ 679 h 1975"/>
                <a:gd name="T12" fmla="*/ 1724 w 1730"/>
                <a:gd name="T13" fmla="*/ 141 h 1975"/>
                <a:gd name="T14" fmla="*/ 1672 w 1730"/>
                <a:gd name="T15" fmla="*/ 81 h 1975"/>
                <a:gd name="T16" fmla="*/ 369 w 1730"/>
                <a:gd name="T17" fmla="*/ 10 h 1975"/>
                <a:gd name="T18" fmla="*/ 77 w 1730"/>
                <a:gd name="T19" fmla="*/ 270 h 1975"/>
                <a:gd name="T20" fmla="*/ 58 w 1730"/>
                <a:gd name="T21" fmla="*/ 660 h 1975"/>
                <a:gd name="T22" fmla="*/ 74 w 1730"/>
                <a:gd name="T23" fmla="*/ 849 h 1975"/>
                <a:gd name="T24" fmla="*/ 58 w 1730"/>
                <a:gd name="T25" fmla="*/ 974 h 1975"/>
                <a:gd name="T26" fmla="*/ 110 w 1730"/>
                <a:gd name="T27" fmla="*/ 1078 h 1975"/>
                <a:gd name="T28" fmla="*/ 238 w 1730"/>
                <a:gd name="T29" fmla="*/ 1185 h 1975"/>
                <a:gd name="T30" fmla="*/ 410 w 1730"/>
                <a:gd name="T31" fmla="*/ 1458 h 1975"/>
                <a:gd name="T32" fmla="*/ 880 w 1730"/>
                <a:gd name="T33" fmla="*/ 1594 h 1975"/>
                <a:gd name="T34" fmla="*/ 1033 w 1730"/>
                <a:gd name="T35" fmla="*/ 1695 h 1975"/>
                <a:gd name="T36" fmla="*/ 1033 w 1730"/>
                <a:gd name="T37" fmla="*/ 1750 h 1975"/>
                <a:gd name="T38" fmla="*/ 1273 w 1730"/>
                <a:gd name="T39" fmla="*/ 1974 h 1975"/>
                <a:gd name="T40" fmla="*/ 1418 w 1730"/>
                <a:gd name="T41" fmla="*/ 1851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0" h="1975">
                  <a:moveTo>
                    <a:pt x="1418" y="1851"/>
                  </a:moveTo>
                  <a:cubicBezTo>
                    <a:pt x="1429" y="1788"/>
                    <a:pt x="1426" y="1728"/>
                    <a:pt x="1426" y="1665"/>
                  </a:cubicBezTo>
                  <a:cubicBezTo>
                    <a:pt x="1429" y="1548"/>
                    <a:pt x="1448" y="1436"/>
                    <a:pt x="1511" y="1327"/>
                  </a:cubicBezTo>
                  <a:cubicBezTo>
                    <a:pt x="1574" y="1215"/>
                    <a:pt x="1688" y="1114"/>
                    <a:pt x="1639" y="961"/>
                  </a:cubicBezTo>
                  <a:lnTo>
                    <a:pt x="1639" y="952"/>
                  </a:lnTo>
                  <a:cubicBezTo>
                    <a:pt x="1699" y="870"/>
                    <a:pt x="1677" y="772"/>
                    <a:pt x="1688" y="679"/>
                  </a:cubicBezTo>
                  <a:cubicBezTo>
                    <a:pt x="1710" y="502"/>
                    <a:pt x="1699" y="322"/>
                    <a:pt x="1724" y="141"/>
                  </a:cubicBezTo>
                  <a:cubicBezTo>
                    <a:pt x="1729" y="103"/>
                    <a:pt x="1718" y="84"/>
                    <a:pt x="1672" y="81"/>
                  </a:cubicBezTo>
                  <a:cubicBezTo>
                    <a:pt x="1238" y="59"/>
                    <a:pt x="803" y="38"/>
                    <a:pt x="369" y="10"/>
                  </a:cubicBezTo>
                  <a:cubicBezTo>
                    <a:pt x="172" y="0"/>
                    <a:pt x="93" y="95"/>
                    <a:pt x="77" y="270"/>
                  </a:cubicBezTo>
                  <a:cubicBezTo>
                    <a:pt x="66" y="401"/>
                    <a:pt x="74" y="532"/>
                    <a:pt x="58" y="660"/>
                  </a:cubicBezTo>
                  <a:cubicBezTo>
                    <a:pt x="49" y="723"/>
                    <a:pt x="36" y="786"/>
                    <a:pt x="74" y="849"/>
                  </a:cubicBezTo>
                  <a:cubicBezTo>
                    <a:pt x="96" y="884"/>
                    <a:pt x="88" y="939"/>
                    <a:pt x="58" y="974"/>
                  </a:cubicBezTo>
                  <a:cubicBezTo>
                    <a:pt x="0" y="1051"/>
                    <a:pt x="49" y="1075"/>
                    <a:pt x="110" y="1078"/>
                  </a:cubicBezTo>
                  <a:cubicBezTo>
                    <a:pt x="183" y="1081"/>
                    <a:pt x="219" y="1116"/>
                    <a:pt x="238" y="1185"/>
                  </a:cubicBezTo>
                  <a:cubicBezTo>
                    <a:pt x="268" y="1291"/>
                    <a:pt x="325" y="1387"/>
                    <a:pt x="410" y="1458"/>
                  </a:cubicBezTo>
                  <a:cubicBezTo>
                    <a:pt x="547" y="1570"/>
                    <a:pt x="702" y="1638"/>
                    <a:pt x="880" y="1594"/>
                  </a:cubicBezTo>
                  <a:cubicBezTo>
                    <a:pt x="992" y="1567"/>
                    <a:pt x="1027" y="1583"/>
                    <a:pt x="1033" y="1695"/>
                  </a:cubicBezTo>
                  <a:lnTo>
                    <a:pt x="1033" y="1750"/>
                  </a:lnTo>
                  <a:cubicBezTo>
                    <a:pt x="1049" y="1971"/>
                    <a:pt x="1049" y="1971"/>
                    <a:pt x="1273" y="1974"/>
                  </a:cubicBezTo>
                  <a:cubicBezTo>
                    <a:pt x="1399" y="1974"/>
                    <a:pt x="1396" y="1974"/>
                    <a:pt x="1418" y="185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Freeform 18"/>
            <p:cNvSpPr>
              <a:spLocks noChangeArrowheads="1"/>
            </p:cNvSpPr>
            <p:nvPr/>
          </p:nvSpPr>
          <p:spPr bwMode="auto">
            <a:xfrm>
              <a:off x="941388" y="1208088"/>
              <a:ext cx="808037" cy="566737"/>
            </a:xfrm>
            <a:custGeom>
              <a:avLst/>
              <a:gdLst>
                <a:gd name="T0" fmla="*/ 325 w 2244"/>
                <a:gd name="T1" fmla="*/ 511 h 1574"/>
                <a:gd name="T2" fmla="*/ 292 w 2244"/>
                <a:gd name="T3" fmla="*/ 522 h 1574"/>
                <a:gd name="T4" fmla="*/ 175 w 2244"/>
                <a:gd name="T5" fmla="*/ 664 h 1574"/>
                <a:gd name="T6" fmla="*/ 36 w 2244"/>
                <a:gd name="T7" fmla="*/ 1016 h 1574"/>
                <a:gd name="T8" fmla="*/ 38 w 2244"/>
                <a:gd name="T9" fmla="*/ 1142 h 1574"/>
                <a:gd name="T10" fmla="*/ 235 w 2244"/>
                <a:gd name="T11" fmla="*/ 1303 h 1574"/>
                <a:gd name="T12" fmla="*/ 445 w 2244"/>
                <a:gd name="T13" fmla="*/ 1322 h 1574"/>
                <a:gd name="T14" fmla="*/ 710 w 2244"/>
                <a:gd name="T15" fmla="*/ 1286 h 1574"/>
                <a:gd name="T16" fmla="*/ 811 w 2244"/>
                <a:gd name="T17" fmla="*/ 1281 h 1574"/>
                <a:gd name="T18" fmla="*/ 989 w 2244"/>
                <a:gd name="T19" fmla="*/ 1224 h 1574"/>
                <a:gd name="T20" fmla="*/ 1202 w 2244"/>
                <a:gd name="T21" fmla="*/ 1235 h 1574"/>
                <a:gd name="T22" fmla="*/ 1287 w 2244"/>
                <a:gd name="T23" fmla="*/ 1273 h 1574"/>
                <a:gd name="T24" fmla="*/ 1472 w 2244"/>
                <a:gd name="T25" fmla="*/ 1491 h 1574"/>
                <a:gd name="T26" fmla="*/ 1620 w 2244"/>
                <a:gd name="T27" fmla="*/ 1562 h 1574"/>
                <a:gd name="T28" fmla="*/ 1729 w 2244"/>
                <a:gd name="T29" fmla="*/ 1486 h 1574"/>
                <a:gd name="T30" fmla="*/ 1776 w 2244"/>
                <a:gd name="T31" fmla="*/ 1426 h 1574"/>
                <a:gd name="T32" fmla="*/ 2041 w 2244"/>
                <a:gd name="T33" fmla="*/ 1136 h 1574"/>
                <a:gd name="T34" fmla="*/ 2024 w 2244"/>
                <a:gd name="T35" fmla="*/ 1033 h 1574"/>
                <a:gd name="T36" fmla="*/ 2035 w 2244"/>
                <a:gd name="T37" fmla="*/ 931 h 1574"/>
                <a:gd name="T38" fmla="*/ 2114 w 2244"/>
                <a:gd name="T39" fmla="*/ 896 h 1574"/>
                <a:gd name="T40" fmla="*/ 2194 w 2244"/>
                <a:gd name="T41" fmla="*/ 789 h 1574"/>
                <a:gd name="T42" fmla="*/ 2237 w 2244"/>
                <a:gd name="T43" fmla="*/ 142 h 1574"/>
                <a:gd name="T44" fmla="*/ 2183 w 2244"/>
                <a:gd name="T45" fmla="*/ 77 h 1574"/>
                <a:gd name="T46" fmla="*/ 1467 w 2244"/>
                <a:gd name="T47" fmla="*/ 27 h 1574"/>
                <a:gd name="T48" fmla="*/ 1060 w 2244"/>
                <a:gd name="T49" fmla="*/ 8 h 1574"/>
                <a:gd name="T50" fmla="*/ 1000 w 2244"/>
                <a:gd name="T51" fmla="*/ 49 h 1574"/>
                <a:gd name="T52" fmla="*/ 904 w 2244"/>
                <a:gd name="T53" fmla="*/ 120 h 1574"/>
                <a:gd name="T54" fmla="*/ 511 w 2244"/>
                <a:gd name="T55" fmla="*/ 120 h 1574"/>
                <a:gd name="T56" fmla="*/ 325 w 2244"/>
                <a:gd name="T57" fmla="*/ 51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44" h="1574">
                  <a:moveTo>
                    <a:pt x="325" y="511"/>
                  </a:moveTo>
                  <a:cubicBezTo>
                    <a:pt x="314" y="514"/>
                    <a:pt x="303" y="519"/>
                    <a:pt x="292" y="522"/>
                  </a:cubicBezTo>
                  <a:cubicBezTo>
                    <a:pt x="213" y="538"/>
                    <a:pt x="180" y="585"/>
                    <a:pt x="175" y="664"/>
                  </a:cubicBezTo>
                  <a:cubicBezTo>
                    <a:pt x="164" y="795"/>
                    <a:pt x="134" y="918"/>
                    <a:pt x="36" y="1016"/>
                  </a:cubicBezTo>
                  <a:cubicBezTo>
                    <a:pt x="0" y="1052"/>
                    <a:pt x="0" y="1106"/>
                    <a:pt x="38" y="1142"/>
                  </a:cubicBezTo>
                  <a:cubicBezTo>
                    <a:pt x="101" y="1202"/>
                    <a:pt x="161" y="1276"/>
                    <a:pt x="235" y="1303"/>
                  </a:cubicBezTo>
                  <a:cubicBezTo>
                    <a:pt x="292" y="1325"/>
                    <a:pt x="366" y="1352"/>
                    <a:pt x="445" y="1322"/>
                  </a:cubicBezTo>
                  <a:cubicBezTo>
                    <a:pt x="527" y="1292"/>
                    <a:pt x="612" y="1229"/>
                    <a:pt x="710" y="1286"/>
                  </a:cubicBezTo>
                  <a:cubicBezTo>
                    <a:pt x="738" y="1300"/>
                    <a:pt x="800" y="1306"/>
                    <a:pt x="811" y="1281"/>
                  </a:cubicBezTo>
                  <a:cubicBezTo>
                    <a:pt x="852" y="1188"/>
                    <a:pt x="926" y="1224"/>
                    <a:pt x="989" y="1224"/>
                  </a:cubicBezTo>
                  <a:cubicBezTo>
                    <a:pt x="1060" y="1224"/>
                    <a:pt x="1131" y="1235"/>
                    <a:pt x="1202" y="1235"/>
                  </a:cubicBezTo>
                  <a:cubicBezTo>
                    <a:pt x="1240" y="1235"/>
                    <a:pt x="1268" y="1254"/>
                    <a:pt x="1287" y="1273"/>
                  </a:cubicBezTo>
                  <a:cubicBezTo>
                    <a:pt x="1355" y="1338"/>
                    <a:pt x="1418" y="1415"/>
                    <a:pt x="1472" y="1491"/>
                  </a:cubicBezTo>
                  <a:cubicBezTo>
                    <a:pt x="1519" y="1557"/>
                    <a:pt x="1549" y="1573"/>
                    <a:pt x="1620" y="1562"/>
                  </a:cubicBezTo>
                  <a:cubicBezTo>
                    <a:pt x="1677" y="1554"/>
                    <a:pt x="1713" y="1543"/>
                    <a:pt x="1729" y="1486"/>
                  </a:cubicBezTo>
                  <a:cubicBezTo>
                    <a:pt x="1735" y="1461"/>
                    <a:pt x="1748" y="1437"/>
                    <a:pt x="1776" y="1426"/>
                  </a:cubicBezTo>
                  <a:cubicBezTo>
                    <a:pt x="1909" y="1371"/>
                    <a:pt x="1980" y="1259"/>
                    <a:pt x="2041" y="1136"/>
                  </a:cubicBezTo>
                  <a:cubicBezTo>
                    <a:pt x="2057" y="1101"/>
                    <a:pt x="2079" y="1068"/>
                    <a:pt x="2024" y="1033"/>
                  </a:cubicBezTo>
                  <a:cubicBezTo>
                    <a:pt x="1980" y="1005"/>
                    <a:pt x="1994" y="959"/>
                    <a:pt x="2035" y="931"/>
                  </a:cubicBezTo>
                  <a:cubicBezTo>
                    <a:pt x="2060" y="915"/>
                    <a:pt x="2087" y="901"/>
                    <a:pt x="2114" y="896"/>
                  </a:cubicBezTo>
                  <a:cubicBezTo>
                    <a:pt x="2177" y="885"/>
                    <a:pt x="2188" y="850"/>
                    <a:pt x="2194" y="789"/>
                  </a:cubicBezTo>
                  <a:cubicBezTo>
                    <a:pt x="2204" y="574"/>
                    <a:pt x="2218" y="358"/>
                    <a:pt x="2237" y="142"/>
                  </a:cubicBezTo>
                  <a:cubicBezTo>
                    <a:pt x="2243" y="90"/>
                    <a:pt x="2234" y="79"/>
                    <a:pt x="2183" y="77"/>
                  </a:cubicBezTo>
                  <a:cubicBezTo>
                    <a:pt x="1942" y="63"/>
                    <a:pt x="1705" y="44"/>
                    <a:pt x="1467" y="27"/>
                  </a:cubicBezTo>
                  <a:cubicBezTo>
                    <a:pt x="1330" y="19"/>
                    <a:pt x="1194" y="14"/>
                    <a:pt x="1060" y="8"/>
                  </a:cubicBezTo>
                  <a:cubicBezTo>
                    <a:pt x="1033" y="8"/>
                    <a:pt x="997" y="0"/>
                    <a:pt x="1000" y="49"/>
                  </a:cubicBezTo>
                  <a:cubicBezTo>
                    <a:pt x="1003" y="118"/>
                    <a:pt x="953" y="120"/>
                    <a:pt x="904" y="120"/>
                  </a:cubicBezTo>
                  <a:cubicBezTo>
                    <a:pt x="773" y="118"/>
                    <a:pt x="647" y="120"/>
                    <a:pt x="511" y="120"/>
                  </a:cubicBezTo>
                  <a:cubicBezTo>
                    <a:pt x="607" y="350"/>
                    <a:pt x="557" y="445"/>
                    <a:pt x="325" y="51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19"/>
            <p:cNvSpPr>
              <a:spLocks noChangeArrowheads="1"/>
            </p:cNvSpPr>
            <p:nvPr/>
          </p:nvSpPr>
          <p:spPr bwMode="auto">
            <a:xfrm>
              <a:off x="568325" y="1673225"/>
              <a:ext cx="890588" cy="666750"/>
            </a:xfrm>
            <a:custGeom>
              <a:avLst/>
              <a:gdLst>
                <a:gd name="T0" fmla="*/ 2098 w 2473"/>
                <a:gd name="T1" fmla="*/ 774 h 1854"/>
                <a:gd name="T2" fmla="*/ 2201 w 2473"/>
                <a:gd name="T3" fmla="*/ 625 h 1854"/>
                <a:gd name="T4" fmla="*/ 2311 w 2473"/>
                <a:gd name="T5" fmla="*/ 565 h 1854"/>
                <a:gd name="T6" fmla="*/ 2395 w 2473"/>
                <a:gd name="T7" fmla="*/ 505 h 1854"/>
                <a:gd name="T8" fmla="*/ 2428 w 2473"/>
                <a:gd name="T9" fmla="*/ 453 h 1854"/>
                <a:gd name="T10" fmla="*/ 2431 w 2473"/>
                <a:gd name="T11" fmla="*/ 292 h 1854"/>
                <a:gd name="T12" fmla="*/ 2232 w 2473"/>
                <a:gd name="T13" fmla="*/ 57 h 1854"/>
                <a:gd name="T14" fmla="*/ 1953 w 2473"/>
                <a:gd name="T15" fmla="*/ 76 h 1854"/>
                <a:gd name="T16" fmla="*/ 1838 w 2473"/>
                <a:gd name="T17" fmla="*/ 131 h 1854"/>
                <a:gd name="T18" fmla="*/ 1540 w 2473"/>
                <a:gd name="T19" fmla="*/ 123 h 1854"/>
                <a:gd name="T20" fmla="*/ 1322 w 2473"/>
                <a:gd name="T21" fmla="*/ 245 h 1854"/>
                <a:gd name="T22" fmla="*/ 1101 w 2473"/>
                <a:gd name="T23" fmla="*/ 265 h 1854"/>
                <a:gd name="T24" fmla="*/ 945 w 2473"/>
                <a:gd name="T25" fmla="*/ 191 h 1854"/>
                <a:gd name="T26" fmla="*/ 814 w 2473"/>
                <a:gd name="T27" fmla="*/ 289 h 1854"/>
                <a:gd name="T28" fmla="*/ 893 w 2473"/>
                <a:gd name="T29" fmla="*/ 371 h 1854"/>
                <a:gd name="T30" fmla="*/ 1035 w 2473"/>
                <a:gd name="T31" fmla="*/ 445 h 1854"/>
                <a:gd name="T32" fmla="*/ 1038 w 2473"/>
                <a:gd name="T33" fmla="*/ 633 h 1854"/>
                <a:gd name="T34" fmla="*/ 822 w 2473"/>
                <a:gd name="T35" fmla="*/ 677 h 1854"/>
                <a:gd name="T36" fmla="*/ 699 w 2473"/>
                <a:gd name="T37" fmla="*/ 743 h 1854"/>
                <a:gd name="T38" fmla="*/ 467 w 2473"/>
                <a:gd name="T39" fmla="*/ 933 h 1854"/>
                <a:gd name="T40" fmla="*/ 371 w 2473"/>
                <a:gd name="T41" fmla="*/ 974 h 1854"/>
                <a:gd name="T42" fmla="*/ 257 w 2473"/>
                <a:gd name="T43" fmla="*/ 957 h 1854"/>
                <a:gd name="T44" fmla="*/ 183 w 2473"/>
                <a:gd name="T45" fmla="*/ 914 h 1854"/>
                <a:gd name="T46" fmla="*/ 27 w 2473"/>
                <a:gd name="T47" fmla="*/ 1028 h 1854"/>
                <a:gd name="T48" fmla="*/ 106 w 2473"/>
                <a:gd name="T49" fmla="*/ 1293 h 1854"/>
                <a:gd name="T50" fmla="*/ 259 w 2473"/>
                <a:gd name="T51" fmla="*/ 1299 h 1854"/>
                <a:gd name="T52" fmla="*/ 421 w 2473"/>
                <a:gd name="T53" fmla="*/ 1290 h 1854"/>
                <a:gd name="T54" fmla="*/ 366 w 2473"/>
                <a:gd name="T55" fmla="*/ 1542 h 1854"/>
                <a:gd name="T56" fmla="*/ 85 w 2473"/>
                <a:gd name="T57" fmla="*/ 1648 h 1854"/>
                <a:gd name="T58" fmla="*/ 11 w 2473"/>
                <a:gd name="T59" fmla="*/ 1725 h 1854"/>
                <a:gd name="T60" fmla="*/ 115 w 2473"/>
                <a:gd name="T61" fmla="*/ 1845 h 1854"/>
                <a:gd name="T62" fmla="*/ 186 w 2473"/>
                <a:gd name="T63" fmla="*/ 1798 h 1854"/>
                <a:gd name="T64" fmla="*/ 311 w 2473"/>
                <a:gd name="T65" fmla="*/ 1662 h 1854"/>
                <a:gd name="T66" fmla="*/ 358 w 2473"/>
                <a:gd name="T67" fmla="*/ 1640 h 1854"/>
                <a:gd name="T68" fmla="*/ 756 w 2473"/>
                <a:gd name="T69" fmla="*/ 1375 h 1854"/>
                <a:gd name="T70" fmla="*/ 817 w 2473"/>
                <a:gd name="T71" fmla="*/ 1372 h 1854"/>
                <a:gd name="T72" fmla="*/ 1114 w 2473"/>
                <a:gd name="T73" fmla="*/ 1435 h 1854"/>
                <a:gd name="T74" fmla="*/ 1163 w 2473"/>
                <a:gd name="T75" fmla="*/ 1430 h 1854"/>
                <a:gd name="T76" fmla="*/ 1428 w 2473"/>
                <a:gd name="T77" fmla="*/ 1476 h 1854"/>
                <a:gd name="T78" fmla="*/ 1478 w 2473"/>
                <a:gd name="T79" fmla="*/ 1512 h 1854"/>
                <a:gd name="T80" fmla="*/ 1770 w 2473"/>
                <a:gd name="T81" fmla="*/ 1689 h 1854"/>
                <a:gd name="T82" fmla="*/ 1898 w 2473"/>
                <a:gd name="T83" fmla="*/ 1659 h 1854"/>
                <a:gd name="T84" fmla="*/ 1909 w 2473"/>
                <a:gd name="T85" fmla="*/ 1588 h 1854"/>
                <a:gd name="T86" fmla="*/ 1928 w 2473"/>
                <a:gd name="T87" fmla="*/ 1323 h 1854"/>
                <a:gd name="T88" fmla="*/ 1953 w 2473"/>
                <a:gd name="T89" fmla="*/ 1263 h 1854"/>
                <a:gd name="T90" fmla="*/ 2035 w 2473"/>
                <a:gd name="T91" fmla="*/ 1159 h 1854"/>
                <a:gd name="T92" fmla="*/ 2043 w 2473"/>
                <a:gd name="T93" fmla="*/ 941 h 1854"/>
                <a:gd name="T94" fmla="*/ 2098 w 2473"/>
                <a:gd name="T95" fmla="*/ 77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73" h="1854">
                  <a:moveTo>
                    <a:pt x="2098" y="774"/>
                  </a:moveTo>
                  <a:cubicBezTo>
                    <a:pt x="2130" y="723"/>
                    <a:pt x="2180" y="680"/>
                    <a:pt x="2201" y="625"/>
                  </a:cubicBezTo>
                  <a:cubicBezTo>
                    <a:pt x="2223" y="565"/>
                    <a:pt x="2262" y="554"/>
                    <a:pt x="2311" y="565"/>
                  </a:cubicBezTo>
                  <a:cubicBezTo>
                    <a:pt x="2368" y="581"/>
                    <a:pt x="2395" y="573"/>
                    <a:pt x="2395" y="505"/>
                  </a:cubicBezTo>
                  <a:cubicBezTo>
                    <a:pt x="2395" y="489"/>
                    <a:pt x="2415" y="469"/>
                    <a:pt x="2428" y="453"/>
                  </a:cubicBezTo>
                  <a:cubicBezTo>
                    <a:pt x="2469" y="398"/>
                    <a:pt x="2472" y="341"/>
                    <a:pt x="2431" y="292"/>
                  </a:cubicBezTo>
                  <a:cubicBezTo>
                    <a:pt x="2368" y="210"/>
                    <a:pt x="2303" y="131"/>
                    <a:pt x="2232" y="57"/>
                  </a:cubicBezTo>
                  <a:cubicBezTo>
                    <a:pt x="2174" y="0"/>
                    <a:pt x="2016" y="22"/>
                    <a:pt x="1953" y="76"/>
                  </a:cubicBezTo>
                  <a:cubicBezTo>
                    <a:pt x="1923" y="103"/>
                    <a:pt x="1885" y="153"/>
                    <a:pt x="1838" y="131"/>
                  </a:cubicBezTo>
                  <a:cubicBezTo>
                    <a:pt x="1737" y="79"/>
                    <a:pt x="1636" y="93"/>
                    <a:pt x="1540" y="123"/>
                  </a:cubicBezTo>
                  <a:cubicBezTo>
                    <a:pt x="1464" y="144"/>
                    <a:pt x="1355" y="112"/>
                    <a:pt x="1322" y="245"/>
                  </a:cubicBezTo>
                  <a:cubicBezTo>
                    <a:pt x="1303" y="327"/>
                    <a:pt x="1161" y="333"/>
                    <a:pt x="1101" y="265"/>
                  </a:cubicBezTo>
                  <a:cubicBezTo>
                    <a:pt x="1057" y="215"/>
                    <a:pt x="1002" y="196"/>
                    <a:pt x="945" y="191"/>
                  </a:cubicBezTo>
                  <a:cubicBezTo>
                    <a:pt x="877" y="185"/>
                    <a:pt x="836" y="229"/>
                    <a:pt x="814" y="289"/>
                  </a:cubicBezTo>
                  <a:cubicBezTo>
                    <a:pt x="789" y="357"/>
                    <a:pt x="858" y="352"/>
                    <a:pt x="893" y="371"/>
                  </a:cubicBezTo>
                  <a:cubicBezTo>
                    <a:pt x="939" y="398"/>
                    <a:pt x="991" y="415"/>
                    <a:pt x="1035" y="445"/>
                  </a:cubicBezTo>
                  <a:cubicBezTo>
                    <a:pt x="1114" y="497"/>
                    <a:pt x="1114" y="581"/>
                    <a:pt x="1038" y="633"/>
                  </a:cubicBezTo>
                  <a:cubicBezTo>
                    <a:pt x="972" y="680"/>
                    <a:pt x="907" y="707"/>
                    <a:pt x="822" y="677"/>
                  </a:cubicBezTo>
                  <a:cubicBezTo>
                    <a:pt x="765" y="655"/>
                    <a:pt x="713" y="680"/>
                    <a:pt x="699" y="743"/>
                  </a:cubicBezTo>
                  <a:cubicBezTo>
                    <a:pt x="669" y="864"/>
                    <a:pt x="593" y="927"/>
                    <a:pt x="467" y="933"/>
                  </a:cubicBezTo>
                  <a:cubicBezTo>
                    <a:pt x="429" y="935"/>
                    <a:pt x="396" y="949"/>
                    <a:pt x="371" y="974"/>
                  </a:cubicBezTo>
                  <a:cubicBezTo>
                    <a:pt x="325" y="1020"/>
                    <a:pt x="292" y="1006"/>
                    <a:pt x="257" y="957"/>
                  </a:cubicBezTo>
                  <a:cubicBezTo>
                    <a:pt x="240" y="933"/>
                    <a:pt x="216" y="889"/>
                    <a:pt x="183" y="914"/>
                  </a:cubicBezTo>
                  <a:cubicBezTo>
                    <a:pt x="131" y="952"/>
                    <a:pt x="35" y="946"/>
                    <a:pt x="27" y="1028"/>
                  </a:cubicBezTo>
                  <a:cubicBezTo>
                    <a:pt x="16" y="1124"/>
                    <a:pt x="38" y="1219"/>
                    <a:pt x="106" y="1293"/>
                  </a:cubicBezTo>
                  <a:cubicBezTo>
                    <a:pt x="150" y="1340"/>
                    <a:pt x="202" y="1372"/>
                    <a:pt x="259" y="1299"/>
                  </a:cubicBezTo>
                  <a:cubicBezTo>
                    <a:pt x="309" y="1239"/>
                    <a:pt x="380" y="1241"/>
                    <a:pt x="421" y="1290"/>
                  </a:cubicBezTo>
                  <a:cubicBezTo>
                    <a:pt x="481" y="1367"/>
                    <a:pt x="448" y="1490"/>
                    <a:pt x="366" y="1542"/>
                  </a:cubicBezTo>
                  <a:cubicBezTo>
                    <a:pt x="278" y="1596"/>
                    <a:pt x="175" y="1607"/>
                    <a:pt x="85" y="1648"/>
                  </a:cubicBezTo>
                  <a:cubicBezTo>
                    <a:pt x="52" y="1662"/>
                    <a:pt x="0" y="1676"/>
                    <a:pt x="11" y="1725"/>
                  </a:cubicBezTo>
                  <a:cubicBezTo>
                    <a:pt x="24" y="1779"/>
                    <a:pt x="46" y="1834"/>
                    <a:pt x="115" y="1845"/>
                  </a:cubicBezTo>
                  <a:cubicBezTo>
                    <a:pt x="156" y="1853"/>
                    <a:pt x="180" y="1850"/>
                    <a:pt x="186" y="1798"/>
                  </a:cubicBezTo>
                  <a:cubicBezTo>
                    <a:pt x="194" y="1725"/>
                    <a:pt x="213" y="1656"/>
                    <a:pt x="311" y="1662"/>
                  </a:cubicBezTo>
                  <a:cubicBezTo>
                    <a:pt x="328" y="1662"/>
                    <a:pt x="347" y="1651"/>
                    <a:pt x="358" y="1640"/>
                  </a:cubicBezTo>
                  <a:cubicBezTo>
                    <a:pt x="470" y="1520"/>
                    <a:pt x="601" y="1427"/>
                    <a:pt x="756" y="1375"/>
                  </a:cubicBezTo>
                  <a:cubicBezTo>
                    <a:pt x="776" y="1367"/>
                    <a:pt x="795" y="1361"/>
                    <a:pt x="817" y="1372"/>
                  </a:cubicBezTo>
                  <a:cubicBezTo>
                    <a:pt x="912" y="1413"/>
                    <a:pt x="1019" y="1400"/>
                    <a:pt x="1114" y="1435"/>
                  </a:cubicBezTo>
                  <a:cubicBezTo>
                    <a:pt x="1128" y="1441"/>
                    <a:pt x="1147" y="1438"/>
                    <a:pt x="1163" y="1430"/>
                  </a:cubicBezTo>
                  <a:cubicBezTo>
                    <a:pt x="1303" y="1361"/>
                    <a:pt x="1333" y="1367"/>
                    <a:pt x="1428" y="1476"/>
                  </a:cubicBezTo>
                  <a:cubicBezTo>
                    <a:pt x="1442" y="1490"/>
                    <a:pt x="1461" y="1498"/>
                    <a:pt x="1478" y="1512"/>
                  </a:cubicBezTo>
                  <a:cubicBezTo>
                    <a:pt x="1565" y="1588"/>
                    <a:pt x="1685" y="1610"/>
                    <a:pt x="1770" y="1689"/>
                  </a:cubicBezTo>
                  <a:cubicBezTo>
                    <a:pt x="1819" y="1736"/>
                    <a:pt x="1874" y="1722"/>
                    <a:pt x="1898" y="1659"/>
                  </a:cubicBezTo>
                  <a:cubicBezTo>
                    <a:pt x="1906" y="1637"/>
                    <a:pt x="1906" y="1613"/>
                    <a:pt x="1909" y="1588"/>
                  </a:cubicBezTo>
                  <a:cubicBezTo>
                    <a:pt x="1915" y="1501"/>
                    <a:pt x="1923" y="1411"/>
                    <a:pt x="1928" y="1323"/>
                  </a:cubicBezTo>
                  <a:cubicBezTo>
                    <a:pt x="1931" y="1299"/>
                    <a:pt x="1926" y="1269"/>
                    <a:pt x="1953" y="1263"/>
                  </a:cubicBezTo>
                  <a:cubicBezTo>
                    <a:pt x="2013" y="1252"/>
                    <a:pt x="2013" y="1198"/>
                    <a:pt x="2035" y="1159"/>
                  </a:cubicBezTo>
                  <a:cubicBezTo>
                    <a:pt x="2076" y="1088"/>
                    <a:pt x="2068" y="1015"/>
                    <a:pt x="2043" y="941"/>
                  </a:cubicBezTo>
                  <a:cubicBezTo>
                    <a:pt x="2038" y="878"/>
                    <a:pt x="2068" y="826"/>
                    <a:pt x="2098" y="77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 name="Freeform 20"/>
            <p:cNvSpPr>
              <a:spLocks noChangeArrowheads="1"/>
            </p:cNvSpPr>
            <p:nvPr/>
          </p:nvSpPr>
          <p:spPr bwMode="auto">
            <a:xfrm>
              <a:off x="414338" y="2211388"/>
              <a:ext cx="831850" cy="444500"/>
            </a:xfrm>
            <a:custGeom>
              <a:avLst/>
              <a:gdLst>
                <a:gd name="T0" fmla="*/ 989 w 2312"/>
                <a:gd name="T1" fmla="*/ 1158 h 1233"/>
                <a:gd name="T2" fmla="*/ 1038 w 2312"/>
                <a:gd name="T3" fmla="*/ 1145 h 1233"/>
                <a:gd name="T4" fmla="*/ 1134 w 2312"/>
                <a:gd name="T5" fmla="*/ 1098 h 1233"/>
                <a:gd name="T6" fmla="*/ 1278 w 2312"/>
                <a:gd name="T7" fmla="*/ 1098 h 1233"/>
                <a:gd name="T8" fmla="*/ 1448 w 2312"/>
                <a:gd name="T9" fmla="*/ 1175 h 1233"/>
                <a:gd name="T10" fmla="*/ 1461 w 2312"/>
                <a:gd name="T11" fmla="*/ 1183 h 1233"/>
                <a:gd name="T12" fmla="*/ 1745 w 2312"/>
                <a:gd name="T13" fmla="*/ 1197 h 1233"/>
                <a:gd name="T14" fmla="*/ 2213 w 2312"/>
                <a:gd name="T15" fmla="*/ 1139 h 1233"/>
                <a:gd name="T16" fmla="*/ 2284 w 2312"/>
                <a:gd name="T17" fmla="*/ 1076 h 1233"/>
                <a:gd name="T18" fmla="*/ 2300 w 2312"/>
                <a:gd name="T19" fmla="*/ 757 h 1233"/>
                <a:gd name="T20" fmla="*/ 2262 w 2312"/>
                <a:gd name="T21" fmla="*/ 418 h 1233"/>
                <a:gd name="T22" fmla="*/ 2229 w 2312"/>
                <a:gd name="T23" fmla="*/ 377 h 1233"/>
                <a:gd name="T24" fmla="*/ 2016 w 2312"/>
                <a:gd name="T25" fmla="*/ 224 h 1233"/>
                <a:gd name="T26" fmla="*/ 1740 w 2312"/>
                <a:gd name="T27" fmla="*/ 36 h 1233"/>
                <a:gd name="T28" fmla="*/ 1674 w 2312"/>
                <a:gd name="T29" fmla="*/ 33 h 1233"/>
                <a:gd name="T30" fmla="*/ 1582 w 2312"/>
                <a:gd name="T31" fmla="*/ 74 h 1233"/>
                <a:gd name="T32" fmla="*/ 1270 w 2312"/>
                <a:gd name="T33" fmla="*/ 22 h 1233"/>
                <a:gd name="T34" fmla="*/ 1049 w 2312"/>
                <a:gd name="T35" fmla="*/ 77 h 1233"/>
                <a:gd name="T36" fmla="*/ 874 w 2312"/>
                <a:gd name="T37" fmla="*/ 219 h 1233"/>
                <a:gd name="T38" fmla="*/ 710 w 2312"/>
                <a:gd name="T39" fmla="*/ 323 h 1233"/>
                <a:gd name="T40" fmla="*/ 628 w 2312"/>
                <a:gd name="T41" fmla="*/ 497 h 1233"/>
                <a:gd name="T42" fmla="*/ 516 w 2312"/>
                <a:gd name="T43" fmla="*/ 618 h 1233"/>
                <a:gd name="T44" fmla="*/ 322 w 2312"/>
                <a:gd name="T45" fmla="*/ 476 h 1233"/>
                <a:gd name="T46" fmla="*/ 208 w 2312"/>
                <a:gd name="T47" fmla="*/ 380 h 1233"/>
                <a:gd name="T48" fmla="*/ 76 w 2312"/>
                <a:gd name="T49" fmla="*/ 429 h 1233"/>
                <a:gd name="T50" fmla="*/ 115 w 2312"/>
                <a:gd name="T51" fmla="*/ 719 h 1233"/>
                <a:gd name="T52" fmla="*/ 142 w 2312"/>
                <a:gd name="T53" fmla="*/ 839 h 1233"/>
                <a:gd name="T54" fmla="*/ 0 w 2312"/>
                <a:gd name="T55" fmla="*/ 1093 h 1233"/>
                <a:gd name="T56" fmla="*/ 989 w 2312"/>
                <a:gd name="T57" fmla="*/ 115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12" h="1233">
                  <a:moveTo>
                    <a:pt x="989" y="1158"/>
                  </a:moveTo>
                  <a:cubicBezTo>
                    <a:pt x="1008" y="1158"/>
                    <a:pt x="1033" y="1183"/>
                    <a:pt x="1038" y="1145"/>
                  </a:cubicBezTo>
                  <a:cubicBezTo>
                    <a:pt x="1049" y="1082"/>
                    <a:pt x="1095" y="1093"/>
                    <a:pt x="1134" y="1098"/>
                  </a:cubicBezTo>
                  <a:cubicBezTo>
                    <a:pt x="1183" y="1104"/>
                    <a:pt x="1229" y="1106"/>
                    <a:pt x="1278" y="1098"/>
                  </a:cubicBezTo>
                  <a:cubicBezTo>
                    <a:pt x="1349" y="1087"/>
                    <a:pt x="1440" y="1049"/>
                    <a:pt x="1448" y="1175"/>
                  </a:cubicBezTo>
                  <a:cubicBezTo>
                    <a:pt x="1448" y="1177"/>
                    <a:pt x="1456" y="1183"/>
                    <a:pt x="1461" y="1183"/>
                  </a:cubicBezTo>
                  <a:cubicBezTo>
                    <a:pt x="1557" y="1177"/>
                    <a:pt x="1650" y="1232"/>
                    <a:pt x="1745" y="1197"/>
                  </a:cubicBezTo>
                  <a:cubicBezTo>
                    <a:pt x="1896" y="1139"/>
                    <a:pt x="2054" y="1117"/>
                    <a:pt x="2213" y="1139"/>
                  </a:cubicBezTo>
                  <a:cubicBezTo>
                    <a:pt x="2278" y="1150"/>
                    <a:pt x="2284" y="1123"/>
                    <a:pt x="2284" y="1076"/>
                  </a:cubicBezTo>
                  <a:cubicBezTo>
                    <a:pt x="2284" y="970"/>
                    <a:pt x="2292" y="863"/>
                    <a:pt x="2300" y="757"/>
                  </a:cubicBezTo>
                  <a:cubicBezTo>
                    <a:pt x="2311" y="642"/>
                    <a:pt x="2305" y="527"/>
                    <a:pt x="2262" y="418"/>
                  </a:cubicBezTo>
                  <a:cubicBezTo>
                    <a:pt x="2256" y="402"/>
                    <a:pt x="2243" y="388"/>
                    <a:pt x="2229" y="377"/>
                  </a:cubicBezTo>
                  <a:cubicBezTo>
                    <a:pt x="2158" y="325"/>
                    <a:pt x="2084" y="282"/>
                    <a:pt x="2016" y="224"/>
                  </a:cubicBezTo>
                  <a:cubicBezTo>
                    <a:pt x="1928" y="153"/>
                    <a:pt x="1800" y="145"/>
                    <a:pt x="1740" y="36"/>
                  </a:cubicBezTo>
                  <a:cubicBezTo>
                    <a:pt x="1729" y="14"/>
                    <a:pt x="1699" y="3"/>
                    <a:pt x="1674" y="33"/>
                  </a:cubicBezTo>
                  <a:cubicBezTo>
                    <a:pt x="1650" y="60"/>
                    <a:pt x="1617" y="90"/>
                    <a:pt x="1582" y="74"/>
                  </a:cubicBezTo>
                  <a:cubicBezTo>
                    <a:pt x="1480" y="30"/>
                    <a:pt x="1371" y="47"/>
                    <a:pt x="1270" y="22"/>
                  </a:cubicBezTo>
                  <a:cubicBezTo>
                    <a:pt x="1185" y="0"/>
                    <a:pt x="1120" y="33"/>
                    <a:pt x="1049" y="77"/>
                  </a:cubicBezTo>
                  <a:cubicBezTo>
                    <a:pt x="986" y="118"/>
                    <a:pt x="959" y="191"/>
                    <a:pt x="874" y="219"/>
                  </a:cubicBezTo>
                  <a:cubicBezTo>
                    <a:pt x="819" y="238"/>
                    <a:pt x="748" y="265"/>
                    <a:pt x="710" y="323"/>
                  </a:cubicBezTo>
                  <a:cubicBezTo>
                    <a:pt x="675" y="377"/>
                    <a:pt x="650" y="437"/>
                    <a:pt x="628" y="497"/>
                  </a:cubicBezTo>
                  <a:cubicBezTo>
                    <a:pt x="606" y="557"/>
                    <a:pt x="585" y="615"/>
                    <a:pt x="516" y="618"/>
                  </a:cubicBezTo>
                  <a:cubicBezTo>
                    <a:pt x="429" y="623"/>
                    <a:pt x="344" y="552"/>
                    <a:pt x="322" y="476"/>
                  </a:cubicBezTo>
                  <a:cubicBezTo>
                    <a:pt x="306" y="418"/>
                    <a:pt x="262" y="383"/>
                    <a:pt x="208" y="380"/>
                  </a:cubicBezTo>
                  <a:cubicBezTo>
                    <a:pt x="161" y="377"/>
                    <a:pt x="104" y="377"/>
                    <a:pt x="76" y="429"/>
                  </a:cubicBezTo>
                  <a:cubicBezTo>
                    <a:pt x="14" y="541"/>
                    <a:pt x="25" y="620"/>
                    <a:pt x="115" y="719"/>
                  </a:cubicBezTo>
                  <a:cubicBezTo>
                    <a:pt x="150" y="757"/>
                    <a:pt x="156" y="795"/>
                    <a:pt x="142" y="839"/>
                  </a:cubicBezTo>
                  <a:cubicBezTo>
                    <a:pt x="115" y="932"/>
                    <a:pt x="107" y="1024"/>
                    <a:pt x="0" y="1093"/>
                  </a:cubicBezTo>
                  <a:cubicBezTo>
                    <a:pt x="352" y="1120"/>
                    <a:pt x="669" y="1153"/>
                    <a:pt x="989" y="11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 name="Freeform 21"/>
            <p:cNvSpPr>
              <a:spLocks noChangeArrowheads="1"/>
            </p:cNvSpPr>
            <p:nvPr/>
          </p:nvSpPr>
          <p:spPr bwMode="auto">
            <a:xfrm>
              <a:off x="3128963" y="1000125"/>
              <a:ext cx="425450" cy="946150"/>
            </a:xfrm>
            <a:custGeom>
              <a:avLst/>
              <a:gdLst>
                <a:gd name="T0" fmla="*/ 24 w 1181"/>
                <a:gd name="T1" fmla="*/ 2242 h 2627"/>
                <a:gd name="T2" fmla="*/ 30 w 1181"/>
                <a:gd name="T3" fmla="*/ 2433 h 2627"/>
                <a:gd name="T4" fmla="*/ 221 w 1181"/>
                <a:gd name="T5" fmla="*/ 2463 h 2627"/>
                <a:gd name="T6" fmla="*/ 257 w 1181"/>
                <a:gd name="T7" fmla="*/ 2466 h 2627"/>
                <a:gd name="T8" fmla="*/ 595 w 1181"/>
                <a:gd name="T9" fmla="*/ 2455 h 2627"/>
                <a:gd name="T10" fmla="*/ 786 w 1181"/>
                <a:gd name="T11" fmla="*/ 2570 h 2627"/>
                <a:gd name="T12" fmla="*/ 852 w 1181"/>
                <a:gd name="T13" fmla="*/ 2621 h 2627"/>
                <a:gd name="T14" fmla="*/ 928 w 1181"/>
                <a:gd name="T15" fmla="*/ 2592 h 2627"/>
                <a:gd name="T16" fmla="*/ 1092 w 1181"/>
                <a:gd name="T17" fmla="*/ 2256 h 2627"/>
                <a:gd name="T18" fmla="*/ 983 w 1181"/>
                <a:gd name="T19" fmla="*/ 2114 h 2627"/>
                <a:gd name="T20" fmla="*/ 904 w 1181"/>
                <a:gd name="T21" fmla="*/ 2111 h 2627"/>
                <a:gd name="T22" fmla="*/ 732 w 1181"/>
                <a:gd name="T23" fmla="*/ 1873 h 2627"/>
                <a:gd name="T24" fmla="*/ 841 w 1181"/>
                <a:gd name="T25" fmla="*/ 1562 h 2627"/>
                <a:gd name="T26" fmla="*/ 847 w 1181"/>
                <a:gd name="T27" fmla="*/ 1554 h 2627"/>
                <a:gd name="T28" fmla="*/ 1122 w 1181"/>
                <a:gd name="T29" fmla="*/ 1155 h 2627"/>
                <a:gd name="T30" fmla="*/ 1133 w 1181"/>
                <a:gd name="T31" fmla="*/ 888 h 2627"/>
                <a:gd name="T32" fmla="*/ 1046 w 1181"/>
                <a:gd name="T33" fmla="*/ 573 h 2627"/>
                <a:gd name="T34" fmla="*/ 964 w 1181"/>
                <a:gd name="T35" fmla="*/ 65 h 2627"/>
                <a:gd name="T36" fmla="*/ 893 w 1181"/>
                <a:gd name="T37" fmla="*/ 11 h 2627"/>
                <a:gd name="T38" fmla="*/ 636 w 1181"/>
                <a:gd name="T39" fmla="*/ 3 h 2627"/>
                <a:gd name="T40" fmla="*/ 579 w 1181"/>
                <a:gd name="T41" fmla="*/ 49 h 2627"/>
                <a:gd name="T42" fmla="*/ 595 w 1181"/>
                <a:gd name="T43" fmla="*/ 371 h 2627"/>
                <a:gd name="T44" fmla="*/ 483 w 1181"/>
                <a:gd name="T45" fmla="*/ 642 h 2627"/>
                <a:gd name="T46" fmla="*/ 300 w 1181"/>
                <a:gd name="T47" fmla="*/ 857 h 2627"/>
                <a:gd name="T48" fmla="*/ 153 w 1181"/>
                <a:gd name="T49" fmla="*/ 1092 h 2627"/>
                <a:gd name="T50" fmla="*/ 65 w 1181"/>
                <a:gd name="T51" fmla="*/ 1218 h 2627"/>
                <a:gd name="T52" fmla="*/ 30 w 1181"/>
                <a:gd name="T53" fmla="*/ 2242 h 2627"/>
                <a:gd name="T54" fmla="*/ 24 w 1181"/>
                <a:gd name="T55" fmla="*/ 2242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1" h="2627">
                  <a:moveTo>
                    <a:pt x="24" y="2242"/>
                  </a:moveTo>
                  <a:cubicBezTo>
                    <a:pt x="24" y="2308"/>
                    <a:pt x="0" y="2387"/>
                    <a:pt x="30" y="2433"/>
                  </a:cubicBezTo>
                  <a:cubicBezTo>
                    <a:pt x="65" y="2488"/>
                    <a:pt x="155" y="2444"/>
                    <a:pt x="221" y="2463"/>
                  </a:cubicBezTo>
                  <a:cubicBezTo>
                    <a:pt x="232" y="2466"/>
                    <a:pt x="246" y="2469"/>
                    <a:pt x="257" y="2466"/>
                  </a:cubicBezTo>
                  <a:cubicBezTo>
                    <a:pt x="369" y="2458"/>
                    <a:pt x="480" y="2502"/>
                    <a:pt x="595" y="2455"/>
                  </a:cubicBezTo>
                  <a:cubicBezTo>
                    <a:pt x="666" y="2425"/>
                    <a:pt x="765" y="2491"/>
                    <a:pt x="786" y="2570"/>
                  </a:cubicBezTo>
                  <a:cubicBezTo>
                    <a:pt x="797" y="2611"/>
                    <a:pt x="822" y="2616"/>
                    <a:pt x="852" y="2621"/>
                  </a:cubicBezTo>
                  <a:cubicBezTo>
                    <a:pt x="882" y="2626"/>
                    <a:pt x="915" y="2619"/>
                    <a:pt x="928" y="2592"/>
                  </a:cubicBezTo>
                  <a:cubicBezTo>
                    <a:pt x="983" y="2480"/>
                    <a:pt x="1073" y="2390"/>
                    <a:pt x="1092" y="2256"/>
                  </a:cubicBezTo>
                  <a:cubicBezTo>
                    <a:pt x="1114" y="2111"/>
                    <a:pt x="1125" y="2114"/>
                    <a:pt x="983" y="2114"/>
                  </a:cubicBezTo>
                  <a:cubicBezTo>
                    <a:pt x="956" y="2114"/>
                    <a:pt x="928" y="2116"/>
                    <a:pt x="904" y="2111"/>
                  </a:cubicBezTo>
                  <a:cubicBezTo>
                    <a:pt x="784" y="2092"/>
                    <a:pt x="683" y="1972"/>
                    <a:pt x="732" y="1873"/>
                  </a:cubicBezTo>
                  <a:cubicBezTo>
                    <a:pt x="784" y="1772"/>
                    <a:pt x="808" y="1666"/>
                    <a:pt x="841" y="1562"/>
                  </a:cubicBezTo>
                  <a:cubicBezTo>
                    <a:pt x="841" y="1559"/>
                    <a:pt x="844" y="1557"/>
                    <a:pt x="847" y="1554"/>
                  </a:cubicBezTo>
                  <a:cubicBezTo>
                    <a:pt x="939" y="1420"/>
                    <a:pt x="1027" y="1286"/>
                    <a:pt x="1122" y="1155"/>
                  </a:cubicBezTo>
                  <a:cubicBezTo>
                    <a:pt x="1180" y="1076"/>
                    <a:pt x="1180" y="969"/>
                    <a:pt x="1133" y="888"/>
                  </a:cubicBezTo>
                  <a:cubicBezTo>
                    <a:pt x="1079" y="792"/>
                    <a:pt x="1019" y="688"/>
                    <a:pt x="1046" y="573"/>
                  </a:cubicBezTo>
                  <a:cubicBezTo>
                    <a:pt x="1092" y="390"/>
                    <a:pt x="1035" y="227"/>
                    <a:pt x="964" y="65"/>
                  </a:cubicBezTo>
                  <a:cubicBezTo>
                    <a:pt x="950" y="35"/>
                    <a:pt x="934" y="11"/>
                    <a:pt x="893" y="11"/>
                  </a:cubicBezTo>
                  <a:cubicBezTo>
                    <a:pt x="808" y="11"/>
                    <a:pt x="721" y="8"/>
                    <a:pt x="636" y="3"/>
                  </a:cubicBezTo>
                  <a:cubicBezTo>
                    <a:pt x="601" y="0"/>
                    <a:pt x="595" y="19"/>
                    <a:pt x="579" y="49"/>
                  </a:cubicBezTo>
                  <a:cubicBezTo>
                    <a:pt x="513" y="161"/>
                    <a:pt x="568" y="276"/>
                    <a:pt x="595" y="371"/>
                  </a:cubicBezTo>
                  <a:cubicBezTo>
                    <a:pt x="633" y="511"/>
                    <a:pt x="549" y="590"/>
                    <a:pt x="483" y="642"/>
                  </a:cubicBezTo>
                  <a:cubicBezTo>
                    <a:pt x="404" y="705"/>
                    <a:pt x="360" y="786"/>
                    <a:pt x="300" y="857"/>
                  </a:cubicBezTo>
                  <a:cubicBezTo>
                    <a:pt x="243" y="928"/>
                    <a:pt x="221" y="1024"/>
                    <a:pt x="153" y="1092"/>
                  </a:cubicBezTo>
                  <a:cubicBezTo>
                    <a:pt x="117" y="1128"/>
                    <a:pt x="68" y="1152"/>
                    <a:pt x="65" y="1218"/>
                  </a:cubicBezTo>
                  <a:cubicBezTo>
                    <a:pt x="54" y="1562"/>
                    <a:pt x="41" y="1901"/>
                    <a:pt x="30" y="2242"/>
                  </a:cubicBezTo>
                  <a:lnTo>
                    <a:pt x="24" y="2242"/>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2"/>
            <p:cNvSpPr>
              <a:spLocks noChangeArrowheads="1"/>
            </p:cNvSpPr>
            <p:nvPr/>
          </p:nvSpPr>
          <p:spPr bwMode="auto">
            <a:xfrm>
              <a:off x="2192338" y="2368550"/>
              <a:ext cx="677862" cy="581025"/>
            </a:xfrm>
            <a:custGeom>
              <a:avLst/>
              <a:gdLst>
                <a:gd name="T0" fmla="*/ 1445 w 1885"/>
                <a:gd name="T1" fmla="*/ 445 h 1612"/>
                <a:gd name="T2" fmla="*/ 1103 w 1885"/>
                <a:gd name="T3" fmla="*/ 57 h 1612"/>
                <a:gd name="T4" fmla="*/ 1027 w 1885"/>
                <a:gd name="T5" fmla="*/ 0 h 1612"/>
                <a:gd name="T6" fmla="*/ 964 w 1885"/>
                <a:gd name="T7" fmla="*/ 54 h 1612"/>
                <a:gd name="T8" fmla="*/ 674 w 1885"/>
                <a:gd name="T9" fmla="*/ 469 h 1612"/>
                <a:gd name="T10" fmla="*/ 41 w 1885"/>
                <a:gd name="T11" fmla="*/ 775 h 1612"/>
                <a:gd name="T12" fmla="*/ 13 w 1885"/>
                <a:gd name="T13" fmla="*/ 822 h 1612"/>
                <a:gd name="T14" fmla="*/ 73 w 1885"/>
                <a:gd name="T15" fmla="*/ 996 h 1612"/>
                <a:gd name="T16" fmla="*/ 202 w 1885"/>
                <a:gd name="T17" fmla="*/ 1234 h 1612"/>
                <a:gd name="T18" fmla="*/ 224 w 1885"/>
                <a:gd name="T19" fmla="*/ 1532 h 1612"/>
                <a:gd name="T20" fmla="*/ 245 w 1885"/>
                <a:gd name="T21" fmla="*/ 1584 h 1612"/>
                <a:gd name="T22" fmla="*/ 453 w 1885"/>
                <a:gd name="T23" fmla="*/ 1507 h 1612"/>
                <a:gd name="T24" fmla="*/ 620 w 1885"/>
                <a:gd name="T25" fmla="*/ 1190 h 1612"/>
                <a:gd name="T26" fmla="*/ 1103 w 1885"/>
                <a:gd name="T27" fmla="*/ 934 h 1612"/>
                <a:gd name="T28" fmla="*/ 1802 w 1885"/>
                <a:gd name="T29" fmla="*/ 958 h 1612"/>
                <a:gd name="T30" fmla="*/ 1876 w 1885"/>
                <a:gd name="T31" fmla="*/ 893 h 1612"/>
                <a:gd name="T32" fmla="*/ 1884 w 1885"/>
                <a:gd name="T33" fmla="*/ 497 h 1612"/>
                <a:gd name="T34" fmla="*/ 1445 w 1885"/>
                <a:gd name="T35" fmla="*/ 44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5" h="1612">
                  <a:moveTo>
                    <a:pt x="1445" y="445"/>
                  </a:moveTo>
                  <a:cubicBezTo>
                    <a:pt x="1270" y="376"/>
                    <a:pt x="1169" y="226"/>
                    <a:pt x="1103" y="57"/>
                  </a:cubicBezTo>
                  <a:cubicBezTo>
                    <a:pt x="1089" y="19"/>
                    <a:pt x="1073" y="2"/>
                    <a:pt x="1027" y="0"/>
                  </a:cubicBezTo>
                  <a:cubicBezTo>
                    <a:pt x="980" y="0"/>
                    <a:pt x="977" y="24"/>
                    <a:pt x="964" y="54"/>
                  </a:cubicBezTo>
                  <a:cubicBezTo>
                    <a:pt x="898" y="215"/>
                    <a:pt x="811" y="379"/>
                    <a:pt x="674" y="469"/>
                  </a:cubicBezTo>
                  <a:cubicBezTo>
                    <a:pt x="480" y="595"/>
                    <a:pt x="270" y="710"/>
                    <a:pt x="41" y="775"/>
                  </a:cubicBezTo>
                  <a:cubicBezTo>
                    <a:pt x="11" y="783"/>
                    <a:pt x="16" y="802"/>
                    <a:pt x="13" y="822"/>
                  </a:cubicBezTo>
                  <a:cubicBezTo>
                    <a:pt x="0" y="893"/>
                    <a:pt x="35" y="945"/>
                    <a:pt x="73" y="996"/>
                  </a:cubicBezTo>
                  <a:cubicBezTo>
                    <a:pt x="128" y="1067"/>
                    <a:pt x="204" y="1141"/>
                    <a:pt x="202" y="1234"/>
                  </a:cubicBezTo>
                  <a:cubicBezTo>
                    <a:pt x="202" y="1335"/>
                    <a:pt x="218" y="1433"/>
                    <a:pt x="224" y="1532"/>
                  </a:cubicBezTo>
                  <a:cubicBezTo>
                    <a:pt x="224" y="1551"/>
                    <a:pt x="221" y="1573"/>
                    <a:pt x="245" y="1584"/>
                  </a:cubicBezTo>
                  <a:cubicBezTo>
                    <a:pt x="308" y="1611"/>
                    <a:pt x="428" y="1570"/>
                    <a:pt x="453" y="1507"/>
                  </a:cubicBezTo>
                  <a:cubicBezTo>
                    <a:pt x="497" y="1395"/>
                    <a:pt x="554" y="1294"/>
                    <a:pt x="620" y="1190"/>
                  </a:cubicBezTo>
                  <a:cubicBezTo>
                    <a:pt x="743" y="1002"/>
                    <a:pt x="920" y="958"/>
                    <a:pt x="1103" y="934"/>
                  </a:cubicBezTo>
                  <a:cubicBezTo>
                    <a:pt x="1335" y="904"/>
                    <a:pt x="1570" y="928"/>
                    <a:pt x="1802" y="958"/>
                  </a:cubicBezTo>
                  <a:cubicBezTo>
                    <a:pt x="1860" y="966"/>
                    <a:pt x="1876" y="947"/>
                    <a:pt x="1876" y="893"/>
                  </a:cubicBezTo>
                  <a:cubicBezTo>
                    <a:pt x="1884" y="770"/>
                    <a:pt x="1884" y="641"/>
                    <a:pt x="1884" y="497"/>
                  </a:cubicBezTo>
                  <a:cubicBezTo>
                    <a:pt x="1715" y="595"/>
                    <a:pt x="1581" y="499"/>
                    <a:pt x="1445" y="44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23"/>
            <p:cNvSpPr>
              <a:spLocks noChangeArrowheads="1"/>
            </p:cNvSpPr>
            <p:nvPr/>
          </p:nvSpPr>
          <p:spPr bwMode="auto">
            <a:xfrm>
              <a:off x="1466850" y="1633538"/>
              <a:ext cx="625475" cy="534987"/>
            </a:xfrm>
            <a:custGeom>
              <a:avLst/>
              <a:gdLst>
                <a:gd name="T0" fmla="*/ 185 w 1738"/>
                <a:gd name="T1" fmla="*/ 925 h 1485"/>
                <a:gd name="T2" fmla="*/ 276 w 1738"/>
                <a:gd name="T3" fmla="*/ 971 h 1485"/>
                <a:gd name="T4" fmla="*/ 418 w 1738"/>
                <a:gd name="T5" fmla="*/ 1047 h 1485"/>
                <a:gd name="T6" fmla="*/ 838 w 1738"/>
                <a:gd name="T7" fmla="*/ 1239 h 1485"/>
                <a:gd name="T8" fmla="*/ 1010 w 1738"/>
                <a:gd name="T9" fmla="*/ 1331 h 1485"/>
                <a:gd name="T10" fmla="*/ 1174 w 1738"/>
                <a:gd name="T11" fmla="*/ 1411 h 1485"/>
                <a:gd name="T12" fmla="*/ 1319 w 1738"/>
                <a:gd name="T13" fmla="*/ 1433 h 1485"/>
                <a:gd name="T14" fmla="*/ 1712 w 1738"/>
                <a:gd name="T15" fmla="*/ 1034 h 1485"/>
                <a:gd name="T16" fmla="*/ 1715 w 1738"/>
                <a:gd name="T17" fmla="*/ 976 h 1485"/>
                <a:gd name="T18" fmla="*/ 1439 w 1738"/>
                <a:gd name="T19" fmla="*/ 800 h 1485"/>
                <a:gd name="T20" fmla="*/ 1344 w 1738"/>
                <a:gd name="T21" fmla="*/ 762 h 1485"/>
                <a:gd name="T22" fmla="*/ 1163 w 1738"/>
                <a:gd name="T23" fmla="*/ 688 h 1485"/>
                <a:gd name="T24" fmla="*/ 945 w 1738"/>
                <a:gd name="T25" fmla="*/ 614 h 1485"/>
                <a:gd name="T26" fmla="*/ 909 w 1738"/>
                <a:gd name="T27" fmla="*/ 568 h 1485"/>
                <a:gd name="T28" fmla="*/ 866 w 1738"/>
                <a:gd name="T29" fmla="*/ 453 h 1485"/>
                <a:gd name="T30" fmla="*/ 838 w 1738"/>
                <a:gd name="T31" fmla="*/ 300 h 1485"/>
                <a:gd name="T32" fmla="*/ 816 w 1738"/>
                <a:gd name="T33" fmla="*/ 112 h 1485"/>
                <a:gd name="T34" fmla="*/ 691 w 1738"/>
                <a:gd name="T35" fmla="*/ 13 h 1485"/>
                <a:gd name="T36" fmla="*/ 631 w 1738"/>
                <a:gd name="T37" fmla="*/ 76 h 1485"/>
                <a:gd name="T38" fmla="*/ 371 w 1738"/>
                <a:gd name="T39" fmla="*/ 336 h 1485"/>
                <a:gd name="T40" fmla="*/ 344 w 1738"/>
                <a:gd name="T41" fmla="*/ 379 h 1485"/>
                <a:gd name="T42" fmla="*/ 177 w 1738"/>
                <a:gd name="T43" fmla="*/ 483 h 1485"/>
                <a:gd name="T44" fmla="*/ 87 w 1738"/>
                <a:gd name="T45" fmla="*/ 494 h 1485"/>
                <a:gd name="T46" fmla="*/ 0 w 1738"/>
                <a:gd name="T47" fmla="*/ 693 h 1485"/>
                <a:gd name="T48" fmla="*/ 185 w 1738"/>
                <a:gd name="T49" fmla="*/ 925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38" h="1485">
                  <a:moveTo>
                    <a:pt x="185" y="925"/>
                  </a:moveTo>
                  <a:cubicBezTo>
                    <a:pt x="218" y="933"/>
                    <a:pt x="256" y="935"/>
                    <a:pt x="276" y="971"/>
                  </a:cubicBezTo>
                  <a:cubicBezTo>
                    <a:pt x="306" y="1028"/>
                    <a:pt x="360" y="1042"/>
                    <a:pt x="418" y="1047"/>
                  </a:cubicBezTo>
                  <a:cubicBezTo>
                    <a:pt x="579" y="1064"/>
                    <a:pt x="718" y="1132"/>
                    <a:pt x="838" y="1239"/>
                  </a:cubicBezTo>
                  <a:cubicBezTo>
                    <a:pt x="890" y="1285"/>
                    <a:pt x="942" y="1323"/>
                    <a:pt x="1010" y="1331"/>
                  </a:cubicBezTo>
                  <a:cubicBezTo>
                    <a:pt x="1073" y="1340"/>
                    <a:pt x="1125" y="1370"/>
                    <a:pt x="1174" y="1411"/>
                  </a:cubicBezTo>
                  <a:cubicBezTo>
                    <a:pt x="1213" y="1441"/>
                    <a:pt x="1267" y="1484"/>
                    <a:pt x="1319" y="1433"/>
                  </a:cubicBezTo>
                  <a:cubicBezTo>
                    <a:pt x="1453" y="1301"/>
                    <a:pt x="1581" y="1168"/>
                    <a:pt x="1712" y="1034"/>
                  </a:cubicBezTo>
                  <a:cubicBezTo>
                    <a:pt x="1734" y="1012"/>
                    <a:pt x="1737" y="1001"/>
                    <a:pt x="1715" y="976"/>
                  </a:cubicBezTo>
                  <a:cubicBezTo>
                    <a:pt x="1639" y="892"/>
                    <a:pt x="1557" y="819"/>
                    <a:pt x="1439" y="800"/>
                  </a:cubicBezTo>
                  <a:cubicBezTo>
                    <a:pt x="1406" y="794"/>
                    <a:pt x="1371" y="781"/>
                    <a:pt x="1344" y="762"/>
                  </a:cubicBezTo>
                  <a:cubicBezTo>
                    <a:pt x="1289" y="723"/>
                    <a:pt x="1237" y="696"/>
                    <a:pt x="1163" y="688"/>
                  </a:cubicBezTo>
                  <a:cubicBezTo>
                    <a:pt x="1090" y="680"/>
                    <a:pt x="1024" y="625"/>
                    <a:pt x="945" y="614"/>
                  </a:cubicBezTo>
                  <a:cubicBezTo>
                    <a:pt x="928" y="611"/>
                    <a:pt x="907" y="592"/>
                    <a:pt x="909" y="568"/>
                  </a:cubicBezTo>
                  <a:cubicBezTo>
                    <a:pt x="915" y="521"/>
                    <a:pt x="887" y="489"/>
                    <a:pt x="866" y="453"/>
                  </a:cubicBezTo>
                  <a:cubicBezTo>
                    <a:pt x="833" y="404"/>
                    <a:pt x="827" y="349"/>
                    <a:pt x="838" y="300"/>
                  </a:cubicBezTo>
                  <a:cubicBezTo>
                    <a:pt x="855" y="232"/>
                    <a:pt x="827" y="175"/>
                    <a:pt x="816" y="112"/>
                  </a:cubicBezTo>
                  <a:cubicBezTo>
                    <a:pt x="806" y="46"/>
                    <a:pt x="737" y="35"/>
                    <a:pt x="691" y="13"/>
                  </a:cubicBezTo>
                  <a:cubicBezTo>
                    <a:pt x="658" y="0"/>
                    <a:pt x="647" y="52"/>
                    <a:pt x="631" y="76"/>
                  </a:cubicBezTo>
                  <a:cubicBezTo>
                    <a:pt x="560" y="177"/>
                    <a:pt x="494" y="284"/>
                    <a:pt x="371" y="336"/>
                  </a:cubicBezTo>
                  <a:cubicBezTo>
                    <a:pt x="358" y="341"/>
                    <a:pt x="347" y="363"/>
                    <a:pt x="344" y="379"/>
                  </a:cubicBezTo>
                  <a:cubicBezTo>
                    <a:pt x="325" y="472"/>
                    <a:pt x="256" y="489"/>
                    <a:pt x="177" y="483"/>
                  </a:cubicBezTo>
                  <a:cubicBezTo>
                    <a:pt x="145" y="480"/>
                    <a:pt x="87" y="472"/>
                    <a:pt x="87" y="494"/>
                  </a:cubicBezTo>
                  <a:cubicBezTo>
                    <a:pt x="79" y="573"/>
                    <a:pt x="11" y="628"/>
                    <a:pt x="0" y="693"/>
                  </a:cubicBezTo>
                  <a:cubicBezTo>
                    <a:pt x="8" y="786"/>
                    <a:pt x="101" y="903"/>
                    <a:pt x="185" y="92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24"/>
            <p:cNvSpPr>
              <a:spLocks noChangeArrowheads="1"/>
            </p:cNvSpPr>
            <p:nvPr/>
          </p:nvSpPr>
          <p:spPr bwMode="auto">
            <a:xfrm>
              <a:off x="990600" y="688975"/>
              <a:ext cx="503238" cy="530225"/>
            </a:xfrm>
            <a:custGeom>
              <a:avLst/>
              <a:gdLst>
                <a:gd name="T0" fmla="*/ 216 w 1397"/>
                <a:gd name="T1" fmla="*/ 1439 h 1473"/>
                <a:gd name="T2" fmla="*/ 265 w 1397"/>
                <a:gd name="T3" fmla="*/ 1453 h 1473"/>
                <a:gd name="T4" fmla="*/ 691 w 1397"/>
                <a:gd name="T5" fmla="*/ 1469 h 1473"/>
                <a:gd name="T6" fmla="*/ 768 w 1397"/>
                <a:gd name="T7" fmla="*/ 1401 h 1473"/>
                <a:gd name="T8" fmla="*/ 880 w 1397"/>
                <a:gd name="T9" fmla="*/ 1278 h 1473"/>
                <a:gd name="T10" fmla="*/ 962 w 1397"/>
                <a:gd name="T11" fmla="*/ 1224 h 1473"/>
                <a:gd name="T12" fmla="*/ 1115 w 1397"/>
                <a:gd name="T13" fmla="*/ 860 h 1473"/>
                <a:gd name="T14" fmla="*/ 1120 w 1397"/>
                <a:gd name="T15" fmla="*/ 773 h 1473"/>
                <a:gd name="T16" fmla="*/ 1159 w 1397"/>
                <a:gd name="T17" fmla="*/ 639 h 1473"/>
                <a:gd name="T18" fmla="*/ 1268 w 1397"/>
                <a:gd name="T19" fmla="*/ 322 h 1473"/>
                <a:gd name="T20" fmla="*/ 1273 w 1397"/>
                <a:gd name="T21" fmla="*/ 287 h 1473"/>
                <a:gd name="T22" fmla="*/ 1369 w 1397"/>
                <a:gd name="T23" fmla="*/ 112 h 1473"/>
                <a:gd name="T24" fmla="*/ 1380 w 1397"/>
                <a:gd name="T25" fmla="*/ 30 h 1473"/>
                <a:gd name="T26" fmla="*/ 1317 w 1397"/>
                <a:gd name="T27" fmla="*/ 17 h 1473"/>
                <a:gd name="T28" fmla="*/ 1066 w 1397"/>
                <a:gd name="T29" fmla="*/ 142 h 1473"/>
                <a:gd name="T30" fmla="*/ 997 w 1397"/>
                <a:gd name="T31" fmla="*/ 200 h 1473"/>
                <a:gd name="T32" fmla="*/ 776 w 1397"/>
                <a:gd name="T33" fmla="*/ 77 h 1473"/>
                <a:gd name="T34" fmla="*/ 754 w 1397"/>
                <a:gd name="T35" fmla="*/ 11 h 1473"/>
                <a:gd name="T36" fmla="*/ 672 w 1397"/>
                <a:gd name="T37" fmla="*/ 271 h 1473"/>
                <a:gd name="T38" fmla="*/ 672 w 1397"/>
                <a:gd name="T39" fmla="*/ 350 h 1473"/>
                <a:gd name="T40" fmla="*/ 763 w 1397"/>
                <a:gd name="T41" fmla="*/ 503 h 1473"/>
                <a:gd name="T42" fmla="*/ 730 w 1397"/>
                <a:gd name="T43" fmla="*/ 743 h 1473"/>
                <a:gd name="T44" fmla="*/ 522 w 1397"/>
                <a:gd name="T45" fmla="*/ 803 h 1473"/>
                <a:gd name="T46" fmla="*/ 394 w 1397"/>
                <a:gd name="T47" fmla="*/ 776 h 1473"/>
                <a:gd name="T48" fmla="*/ 356 w 1397"/>
                <a:gd name="T49" fmla="*/ 850 h 1473"/>
                <a:gd name="T50" fmla="*/ 582 w 1397"/>
                <a:gd name="T51" fmla="*/ 1002 h 1473"/>
                <a:gd name="T52" fmla="*/ 670 w 1397"/>
                <a:gd name="T53" fmla="*/ 1144 h 1473"/>
                <a:gd name="T54" fmla="*/ 590 w 1397"/>
                <a:gd name="T55" fmla="*/ 1251 h 1473"/>
                <a:gd name="T56" fmla="*/ 424 w 1397"/>
                <a:gd name="T57" fmla="*/ 1284 h 1473"/>
                <a:gd name="T58" fmla="*/ 268 w 1397"/>
                <a:gd name="T59" fmla="*/ 1273 h 1473"/>
                <a:gd name="T60" fmla="*/ 0 w 1397"/>
                <a:gd name="T61" fmla="*/ 1248 h 1473"/>
                <a:gd name="T62" fmla="*/ 216 w 1397"/>
                <a:gd name="T63" fmla="*/ 1439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7" h="1473">
                  <a:moveTo>
                    <a:pt x="216" y="1439"/>
                  </a:moveTo>
                  <a:cubicBezTo>
                    <a:pt x="227" y="1450"/>
                    <a:pt x="249" y="1453"/>
                    <a:pt x="265" y="1453"/>
                  </a:cubicBezTo>
                  <a:cubicBezTo>
                    <a:pt x="407" y="1459"/>
                    <a:pt x="549" y="1461"/>
                    <a:pt x="691" y="1469"/>
                  </a:cubicBezTo>
                  <a:cubicBezTo>
                    <a:pt x="746" y="1472"/>
                    <a:pt x="773" y="1450"/>
                    <a:pt x="768" y="1401"/>
                  </a:cubicBezTo>
                  <a:cubicBezTo>
                    <a:pt x="757" y="1311"/>
                    <a:pt x="812" y="1284"/>
                    <a:pt x="880" y="1278"/>
                  </a:cubicBezTo>
                  <a:cubicBezTo>
                    <a:pt x="924" y="1273"/>
                    <a:pt x="943" y="1256"/>
                    <a:pt x="962" y="1224"/>
                  </a:cubicBezTo>
                  <a:cubicBezTo>
                    <a:pt x="1030" y="1109"/>
                    <a:pt x="1063" y="981"/>
                    <a:pt x="1115" y="860"/>
                  </a:cubicBezTo>
                  <a:cubicBezTo>
                    <a:pt x="1126" y="836"/>
                    <a:pt x="1129" y="800"/>
                    <a:pt x="1120" y="773"/>
                  </a:cubicBezTo>
                  <a:cubicBezTo>
                    <a:pt x="1101" y="718"/>
                    <a:pt x="1123" y="683"/>
                    <a:pt x="1159" y="639"/>
                  </a:cubicBezTo>
                  <a:cubicBezTo>
                    <a:pt x="1232" y="549"/>
                    <a:pt x="1333" y="462"/>
                    <a:pt x="1268" y="322"/>
                  </a:cubicBezTo>
                  <a:cubicBezTo>
                    <a:pt x="1265" y="314"/>
                    <a:pt x="1273" y="301"/>
                    <a:pt x="1273" y="287"/>
                  </a:cubicBezTo>
                  <a:cubicBezTo>
                    <a:pt x="1287" y="219"/>
                    <a:pt x="1317" y="159"/>
                    <a:pt x="1369" y="112"/>
                  </a:cubicBezTo>
                  <a:cubicBezTo>
                    <a:pt x="1396" y="88"/>
                    <a:pt x="1391" y="58"/>
                    <a:pt x="1380" y="30"/>
                  </a:cubicBezTo>
                  <a:cubicBezTo>
                    <a:pt x="1366" y="0"/>
                    <a:pt x="1339" y="17"/>
                    <a:pt x="1317" y="17"/>
                  </a:cubicBezTo>
                  <a:cubicBezTo>
                    <a:pt x="1210" y="11"/>
                    <a:pt x="1123" y="44"/>
                    <a:pt x="1066" y="142"/>
                  </a:cubicBezTo>
                  <a:cubicBezTo>
                    <a:pt x="1052" y="167"/>
                    <a:pt x="1025" y="183"/>
                    <a:pt x="997" y="200"/>
                  </a:cubicBezTo>
                  <a:cubicBezTo>
                    <a:pt x="896" y="260"/>
                    <a:pt x="779" y="194"/>
                    <a:pt x="776" y="77"/>
                  </a:cubicBezTo>
                  <a:cubicBezTo>
                    <a:pt x="776" y="58"/>
                    <a:pt x="798" y="30"/>
                    <a:pt x="754" y="11"/>
                  </a:cubicBezTo>
                  <a:cubicBezTo>
                    <a:pt x="782" y="118"/>
                    <a:pt x="754" y="205"/>
                    <a:pt x="672" y="271"/>
                  </a:cubicBezTo>
                  <a:cubicBezTo>
                    <a:pt x="642" y="295"/>
                    <a:pt x="656" y="322"/>
                    <a:pt x="672" y="350"/>
                  </a:cubicBezTo>
                  <a:cubicBezTo>
                    <a:pt x="702" y="402"/>
                    <a:pt x="735" y="451"/>
                    <a:pt x="763" y="503"/>
                  </a:cubicBezTo>
                  <a:cubicBezTo>
                    <a:pt x="809" y="590"/>
                    <a:pt x="782" y="672"/>
                    <a:pt x="730" y="743"/>
                  </a:cubicBezTo>
                  <a:cubicBezTo>
                    <a:pt x="678" y="814"/>
                    <a:pt x="604" y="822"/>
                    <a:pt x="522" y="803"/>
                  </a:cubicBezTo>
                  <a:cubicBezTo>
                    <a:pt x="478" y="792"/>
                    <a:pt x="437" y="773"/>
                    <a:pt x="394" y="776"/>
                  </a:cubicBezTo>
                  <a:cubicBezTo>
                    <a:pt x="339" y="781"/>
                    <a:pt x="317" y="814"/>
                    <a:pt x="356" y="850"/>
                  </a:cubicBezTo>
                  <a:cubicBezTo>
                    <a:pt x="424" y="910"/>
                    <a:pt x="476" y="992"/>
                    <a:pt x="582" y="1002"/>
                  </a:cubicBezTo>
                  <a:cubicBezTo>
                    <a:pt x="664" y="1011"/>
                    <a:pt x="664" y="1084"/>
                    <a:pt x="670" y="1144"/>
                  </a:cubicBezTo>
                  <a:cubicBezTo>
                    <a:pt x="672" y="1199"/>
                    <a:pt x="651" y="1256"/>
                    <a:pt x="590" y="1251"/>
                  </a:cubicBezTo>
                  <a:cubicBezTo>
                    <a:pt x="528" y="1246"/>
                    <a:pt x="478" y="1267"/>
                    <a:pt x="424" y="1284"/>
                  </a:cubicBezTo>
                  <a:cubicBezTo>
                    <a:pt x="372" y="1297"/>
                    <a:pt x="317" y="1300"/>
                    <a:pt x="268" y="1273"/>
                  </a:cubicBezTo>
                  <a:cubicBezTo>
                    <a:pt x="192" y="1226"/>
                    <a:pt x="104" y="1213"/>
                    <a:pt x="0" y="1248"/>
                  </a:cubicBezTo>
                  <a:cubicBezTo>
                    <a:pt x="66" y="1327"/>
                    <a:pt x="148" y="1374"/>
                    <a:pt x="216" y="1439"/>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25"/>
            <p:cNvSpPr>
              <a:spLocks noChangeArrowheads="1"/>
            </p:cNvSpPr>
            <p:nvPr/>
          </p:nvSpPr>
          <p:spPr bwMode="auto">
            <a:xfrm>
              <a:off x="7461250" y="1381125"/>
              <a:ext cx="811213" cy="708025"/>
            </a:xfrm>
            <a:custGeom>
              <a:avLst/>
              <a:gdLst>
                <a:gd name="T0" fmla="*/ 153 w 2254"/>
                <a:gd name="T1" fmla="*/ 1344 h 1966"/>
                <a:gd name="T2" fmla="*/ 60 w 2254"/>
                <a:gd name="T3" fmla="*/ 1779 h 1966"/>
                <a:gd name="T4" fmla="*/ 134 w 2254"/>
                <a:gd name="T5" fmla="*/ 1878 h 1966"/>
                <a:gd name="T6" fmla="*/ 461 w 2254"/>
                <a:gd name="T7" fmla="*/ 1864 h 1966"/>
                <a:gd name="T8" fmla="*/ 666 w 2254"/>
                <a:gd name="T9" fmla="*/ 1897 h 1966"/>
                <a:gd name="T10" fmla="*/ 737 w 2254"/>
                <a:gd name="T11" fmla="*/ 1889 h 1966"/>
                <a:gd name="T12" fmla="*/ 929 w 2254"/>
                <a:gd name="T13" fmla="*/ 1938 h 1966"/>
                <a:gd name="T14" fmla="*/ 967 w 2254"/>
                <a:gd name="T15" fmla="*/ 1960 h 1966"/>
                <a:gd name="T16" fmla="*/ 1363 w 2254"/>
                <a:gd name="T17" fmla="*/ 1856 h 1966"/>
                <a:gd name="T18" fmla="*/ 1666 w 2254"/>
                <a:gd name="T19" fmla="*/ 1684 h 1966"/>
                <a:gd name="T20" fmla="*/ 1827 w 2254"/>
                <a:gd name="T21" fmla="*/ 1577 h 1966"/>
                <a:gd name="T22" fmla="*/ 2117 w 2254"/>
                <a:gd name="T23" fmla="*/ 1341 h 1966"/>
                <a:gd name="T24" fmla="*/ 2226 w 2254"/>
                <a:gd name="T25" fmla="*/ 1196 h 1966"/>
                <a:gd name="T26" fmla="*/ 2234 w 2254"/>
                <a:gd name="T27" fmla="*/ 1141 h 1966"/>
                <a:gd name="T28" fmla="*/ 1956 w 2254"/>
                <a:gd name="T29" fmla="*/ 636 h 1966"/>
                <a:gd name="T30" fmla="*/ 1773 w 2254"/>
                <a:gd name="T31" fmla="*/ 390 h 1966"/>
                <a:gd name="T32" fmla="*/ 1734 w 2254"/>
                <a:gd name="T33" fmla="*/ 363 h 1966"/>
                <a:gd name="T34" fmla="*/ 1603 w 2254"/>
                <a:gd name="T35" fmla="*/ 292 h 1966"/>
                <a:gd name="T36" fmla="*/ 1508 w 2254"/>
                <a:gd name="T37" fmla="*/ 142 h 1966"/>
                <a:gd name="T38" fmla="*/ 1308 w 2254"/>
                <a:gd name="T39" fmla="*/ 68 h 1966"/>
                <a:gd name="T40" fmla="*/ 1139 w 2254"/>
                <a:gd name="T41" fmla="*/ 46 h 1966"/>
                <a:gd name="T42" fmla="*/ 885 w 2254"/>
                <a:gd name="T43" fmla="*/ 0 h 1966"/>
                <a:gd name="T44" fmla="*/ 868 w 2254"/>
                <a:gd name="T45" fmla="*/ 8 h 1966"/>
                <a:gd name="T46" fmla="*/ 740 w 2254"/>
                <a:gd name="T47" fmla="*/ 104 h 1966"/>
                <a:gd name="T48" fmla="*/ 631 w 2254"/>
                <a:gd name="T49" fmla="*/ 139 h 1966"/>
                <a:gd name="T50" fmla="*/ 461 w 2254"/>
                <a:gd name="T51" fmla="*/ 227 h 1966"/>
                <a:gd name="T52" fmla="*/ 325 w 2254"/>
                <a:gd name="T53" fmla="*/ 308 h 1966"/>
                <a:gd name="T54" fmla="*/ 131 w 2254"/>
                <a:gd name="T55" fmla="*/ 289 h 1966"/>
                <a:gd name="T56" fmla="*/ 54 w 2254"/>
                <a:gd name="T57" fmla="*/ 330 h 1966"/>
                <a:gd name="T58" fmla="*/ 11 w 2254"/>
                <a:gd name="T59" fmla="*/ 825 h 1966"/>
                <a:gd name="T60" fmla="*/ 44 w 2254"/>
                <a:gd name="T61" fmla="*/ 1092 h 1966"/>
                <a:gd name="T62" fmla="*/ 128 w 2254"/>
                <a:gd name="T63" fmla="*/ 1161 h 1966"/>
                <a:gd name="T64" fmla="*/ 191 w 2254"/>
                <a:gd name="T65" fmla="*/ 1245 h 1966"/>
                <a:gd name="T66" fmla="*/ 153 w 2254"/>
                <a:gd name="T67" fmla="*/ 1344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4" h="1966">
                  <a:moveTo>
                    <a:pt x="153" y="1344"/>
                  </a:moveTo>
                  <a:cubicBezTo>
                    <a:pt x="147" y="1496"/>
                    <a:pt x="106" y="1637"/>
                    <a:pt x="60" y="1779"/>
                  </a:cubicBezTo>
                  <a:cubicBezTo>
                    <a:pt x="35" y="1853"/>
                    <a:pt x="60" y="1883"/>
                    <a:pt x="134" y="1878"/>
                  </a:cubicBezTo>
                  <a:cubicBezTo>
                    <a:pt x="243" y="1870"/>
                    <a:pt x="352" y="1881"/>
                    <a:pt x="461" y="1864"/>
                  </a:cubicBezTo>
                  <a:cubicBezTo>
                    <a:pt x="527" y="1853"/>
                    <a:pt x="604" y="1840"/>
                    <a:pt x="666" y="1897"/>
                  </a:cubicBezTo>
                  <a:cubicBezTo>
                    <a:pt x="694" y="1922"/>
                    <a:pt x="713" y="1897"/>
                    <a:pt x="737" y="1889"/>
                  </a:cubicBezTo>
                  <a:cubicBezTo>
                    <a:pt x="811" y="1864"/>
                    <a:pt x="890" y="1820"/>
                    <a:pt x="929" y="1938"/>
                  </a:cubicBezTo>
                  <a:cubicBezTo>
                    <a:pt x="934" y="1957"/>
                    <a:pt x="942" y="1965"/>
                    <a:pt x="967" y="1960"/>
                  </a:cubicBezTo>
                  <a:cubicBezTo>
                    <a:pt x="1098" y="1924"/>
                    <a:pt x="1229" y="1886"/>
                    <a:pt x="1363" y="1856"/>
                  </a:cubicBezTo>
                  <a:cubicBezTo>
                    <a:pt x="1478" y="1831"/>
                    <a:pt x="1573" y="1752"/>
                    <a:pt x="1666" y="1684"/>
                  </a:cubicBezTo>
                  <a:cubicBezTo>
                    <a:pt x="1718" y="1646"/>
                    <a:pt x="1770" y="1597"/>
                    <a:pt x="1827" y="1577"/>
                  </a:cubicBezTo>
                  <a:cubicBezTo>
                    <a:pt x="1958" y="1537"/>
                    <a:pt x="2040" y="1442"/>
                    <a:pt x="2117" y="1341"/>
                  </a:cubicBezTo>
                  <a:cubicBezTo>
                    <a:pt x="2152" y="1294"/>
                    <a:pt x="2158" y="1223"/>
                    <a:pt x="2226" y="1196"/>
                  </a:cubicBezTo>
                  <a:cubicBezTo>
                    <a:pt x="2253" y="1185"/>
                    <a:pt x="2242" y="1161"/>
                    <a:pt x="2234" y="1141"/>
                  </a:cubicBezTo>
                  <a:cubicBezTo>
                    <a:pt x="2160" y="964"/>
                    <a:pt x="2111" y="773"/>
                    <a:pt x="1956" y="636"/>
                  </a:cubicBezTo>
                  <a:cubicBezTo>
                    <a:pt x="1879" y="571"/>
                    <a:pt x="1800" y="497"/>
                    <a:pt x="1773" y="390"/>
                  </a:cubicBezTo>
                  <a:cubicBezTo>
                    <a:pt x="1767" y="369"/>
                    <a:pt x="1751" y="355"/>
                    <a:pt x="1734" y="363"/>
                  </a:cubicBezTo>
                  <a:cubicBezTo>
                    <a:pt x="1650" y="409"/>
                    <a:pt x="1633" y="338"/>
                    <a:pt x="1603" y="292"/>
                  </a:cubicBezTo>
                  <a:cubicBezTo>
                    <a:pt x="1570" y="243"/>
                    <a:pt x="1546" y="188"/>
                    <a:pt x="1508" y="142"/>
                  </a:cubicBezTo>
                  <a:cubicBezTo>
                    <a:pt x="1458" y="79"/>
                    <a:pt x="1401" y="30"/>
                    <a:pt x="1308" y="68"/>
                  </a:cubicBezTo>
                  <a:cubicBezTo>
                    <a:pt x="1251" y="93"/>
                    <a:pt x="1180" y="65"/>
                    <a:pt x="1139" y="46"/>
                  </a:cubicBezTo>
                  <a:cubicBezTo>
                    <a:pt x="1054" y="5"/>
                    <a:pt x="953" y="90"/>
                    <a:pt x="885" y="0"/>
                  </a:cubicBezTo>
                  <a:cubicBezTo>
                    <a:pt x="885" y="0"/>
                    <a:pt x="871" y="3"/>
                    <a:pt x="868" y="8"/>
                  </a:cubicBezTo>
                  <a:cubicBezTo>
                    <a:pt x="844" y="63"/>
                    <a:pt x="773" y="57"/>
                    <a:pt x="740" y="104"/>
                  </a:cubicBezTo>
                  <a:cubicBezTo>
                    <a:pt x="718" y="134"/>
                    <a:pt x="683" y="145"/>
                    <a:pt x="631" y="139"/>
                  </a:cubicBezTo>
                  <a:cubicBezTo>
                    <a:pt x="568" y="134"/>
                    <a:pt x="492" y="147"/>
                    <a:pt x="461" y="227"/>
                  </a:cubicBezTo>
                  <a:cubicBezTo>
                    <a:pt x="437" y="289"/>
                    <a:pt x="399" y="317"/>
                    <a:pt x="325" y="308"/>
                  </a:cubicBezTo>
                  <a:cubicBezTo>
                    <a:pt x="262" y="300"/>
                    <a:pt x="197" y="306"/>
                    <a:pt x="131" y="289"/>
                  </a:cubicBezTo>
                  <a:cubicBezTo>
                    <a:pt x="95" y="281"/>
                    <a:pt x="44" y="295"/>
                    <a:pt x="54" y="330"/>
                  </a:cubicBezTo>
                  <a:cubicBezTo>
                    <a:pt x="104" y="500"/>
                    <a:pt x="0" y="655"/>
                    <a:pt x="11" y="825"/>
                  </a:cubicBezTo>
                  <a:cubicBezTo>
                    <a:pt x="16" y="915"/>
                    <a:pt x="8" y="1005"/>
                    <a:pt x="44" y="1092"/>
                  </a:cubicBezTo>
                  <a:cubicBezTo>
                    <a:pt x="60" y="1133"/>
                    <a:pt x="76" y="1166"/>
                    <a:pt x="128" y="1161"/>
                  </a:cubicBezTo>
                  <a:cubicBezTo>
                    <a:pt x="175" y="1163"/>
                    <a:pt x="194" y="1188"/>
                    <a:pt x="191" y="1245"/>
                  </a:cubicBezTo>
                  <a:cubicBezTo>
                    <a:pt x="199" y="1278"/>
                    <a:pt x="153" y="1308"/>
                    <a:pt x="153" y="134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26"/>
            <p:cNvSpPr>
              <a:spLocks noChangeArrowheads="1"/>
            </p:cNvSpPr>
            <p:nvPr/>
          </p:nvSpPr>
          <p:spPr bwMode="auto">
            <a:xfrm>
              <a:off x="8551863" y="2257425"/>
              <a:ext cx="790575" cy="781050"/>
            </a:xfrm>
            <a:custGeom>
              <a:avLst/>
              <a:gdLst>
                <a:gd name="T0" fmla="*/ 716 w 2195"/>
                <a:gd name="T1" fmla="*/ 82 h 2169"/>
                <a:gd name="T2" fmla="*/ 691 w 2195"/>
                <a:gd name="T3" fmla="*/ 153 h 2169"/>
                <a:gd name="T4" fmla="*/ 628 w 2195"/>
                <a:gd name="T5" fmla="*/ 164 h 2169"/>
                <a:gd name="T6" fmla="*/ 505 w 2195"/>
                <a:gd name="T7" fmla="*/ 136 h 2169"/>
                <a:gd name="T8" fmla="*/ 385 w 2195"/>
                <a:gd name="T9" fmla="*/ 74 h 2169"/>
                <a:gd name="T10" fmla="*/ 271 w 2195"/>
                <a:gd name="T11" fmla="*/ 16 h 2169"/>
                <a:gd name="T12" fmla="*/ 148 w 2195"/>
                <a:gd name="T13" fmla="*/ 52 h 2169"/>
                <a:gd name="T14" fmla="*/ 88 w 2195"/>
                <a:gd name="T15" fmla="*/ 145 h 2169"/>
                <a:gd name="T16" fmla="*/ 77 w 2195"/>
                <a:gd name="T17" fmla="*/ 191 h 2169"/>
                <a:gd name="T18" fmla="*/ 68 w 2195"/>
                <a:gd name="T19" fmla="*/ 377 h 2169"/>
                <a:gd name="T20" fmla="*/ 385 w 2195"/>
                <a:gd name="T21" fmla="*/ 1144 h 2169"/>
                <a:gd name="T22" fmla="*/ 486 w 2195"/>
                <a:gd name="T23" fmla="*/ 1483 h 2169"/>
                <a:gd name="T24" fmla="*/ 508 w 2195"/>
                <a:gd name="T25" fmla="*/ 1548 h 2169"/>
                <a:gd name="T26" fmla="*/ 432 w 2195"/>
                <a:gd name="T27" fmla="*/ 1685 h 2169"/>
                <a:gd name="T28" fmla="*/ 219 w 2195"/>
                <a:gd name="T29" fmla="*/ 1786 h 2169"/>
                <a:gd name="T30" fmla="*/ 227 w 2195"/>
                <a:gd name="T31" fmla="*/ 1876 h 2169"/>
                <a:gd name="T32" fmla="*/ 478 w 2195"/>
                <a:gd name="T33" fmla="*/ 1985 h 2169"/>
                <a:gd name="T34" fmla="*/ 716 w 2195"/>
                <a:gd name="T35" fmla="*/ 2122 h 2169"/>
                <a:gd name="T36" fmla="*/ 869 w 2195"/>
                <a:gd name="T37" fmla="*/ 2149 h 2169"/>
                <a:gd name="T38" fmla="*/ 1106 w 2195"/>
                <a:gd name="T39" fmla="*/ 1942 h 2169"/>
                <a:gd name="T40" fmla="*/ 1322 w 2195"/>
                <a:gd name="T41" fmla="*/ 1961 h 2169"/>
                <a:gd name="T42" fmla="*/ 1371 w 2195"/>
                <a:gd name="T43" fmla="*/ 1999 h 2169"/>
                <a:gd name="T44" fmla="*/ 1838 w 2195"/>
                <a:gd name="T45" fmla="*/ 1876 h 2169"/>
                <a:gd name="T46" fmla="*/ 1934 w 2195"/>
                <a:gd name="T47" fmla="*/ 1740 h 2169"/>
                <a:gd name="T48" fmla="*/ 1904 w 2195"/>
                <a:gd name="T49" fmla="*/ 1518 h 2169"/>
                <a:gd name="T50" fmla="*/ 1937 w 2195"/>
                <a:gd name="T51" fmla="*/ 1461 h 2169"/>
                <a:gd name="T52" fmla="*/ 1975 w 2195"/>
                <a:gd name="T53" fmla="*/ 1267 h 2169"/>
                <a:gd name="T54" fmla="*/ 1980 w 2195"/>
                <a:gd name="T55" fmla="*/ 1158 h 2169"/>
                <a:gd name="T56" fmla="*/ 2166 w 2195"/>
                <a:gd name="T57" fmla="*/ 953 h 2169"/>
                <a:gd name="T58" fmla="*/ 2180 w 2195"/>
                <a:gd name="T59" fmla="*/ 874 h 2169"/>
                <a:gd name="T60" fmla="*/ 2065 w 2195"/>
                <a:gd name="T61" fmla="*/ 781 h 2169"/>
                <a:gd name="T62" fmla="*/ 2060 w 2195"/>
                <a:gd name="T63" fmla="*/ 568 h 2169"/>
                <a:gd name="T64" fmla="*/ 1811 w 2195"/>
                <a:gd name="T65" fmla="*/ 587 h 2169"/>
                <a:gd name="T66" fmla="*/ 1653 w 2195"/>
                <a:gd name="T67" fmla="*/ 497 h 2169"/>
                <a:gd name="T68" fmla="*/ 1568 w 2195"/>
                <a:gd name="T69" fmla="*/ 431 h 2169"/>
                <a:gd name="T70" fmla="*/ 1292 w 2195"/>
                <a:gd name="T71" fmla="*/ 284 h 2169"/>
                <a:gd name="T72" fmla="*/ 1207 w 2195"/>
                <a:gd name="T73" fmla="*/ 240 h 2169"/>
                <a:gd name="T74" fmla="*/ 1027 w 2195"/>
                <a:gd name="T75" fmla="*/ 224 h 2169"/>
                <a:gd name="T76" fmla="*/ 855 w 2195"/>
                <a:gd name="T77" fmla="*/ 115 h 2169"/>
                <a:gd name="T78" fmla="*/ 817 w 2195"/>
                <a:gd name="T79" fmla="*/ 79 h 2169"/>
                <a:gd name="T80" fmla="*/ 675 w 2195"/>
                <a:gd name="T81" fmla="*/ 5 h 2169"/>
                <a:gd name="T82" fmla="*/ 716 w 2195"/>
                <a:gd name="T83" fmla="*/ 82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95" h="2169">
                  <a:moveTo>
                    <a:pt x="716" y="82"/>
                  </a:moveTo>
                  <a:cubicBezTo>
                    <a:pt x="727" y="109"/>
                    <a:pt x="716" y="134"/>
                    <a:pt x="691" y="153"/>
                  </a:cubicBezTo>
                  <a:cubicBezTo>
                    <a:pt x="672" y="169"/>
                    <a:pt x="639" y="183"/>
                    <a:pt x="628" y="164"/>
                  </a:cubicBezTo>
                  <a:cubicBezTo>
                    <a:pt x="593" y="109"/>
                    <a:pt x="546" y="131"/>
                    <a:pt x="505" y="136"/>
                  </a:cubicBezTo>
                  <a:cubicBezTo>
                    <a:pt x="451" y="142"/>
                    <a:pt x="410" y="131"/>
                    <a:pt x="385" y="74"/>
                  </a:cubicBezTo>
                  <a:cubicBezTo>
                    <a:pt x="363" y="25"/>
                    <a:pt x="306" y="0"/>
                    <a:pt x="271" y="16"/>
                  </a:cubicBezTo>
                  <a:cubicBezTo>
                    <a:pt x="230" y="35"/>
                    <a:pt x="187" y="39"/>
                    <a:pt x="148" y="52"/>
                  </a:cubicBezTo>
                  <a:cubicBezTo>
                    <a:pt x="110" y="66"/>
                    <a:pt x="6" y="46"/>
                    <a:pt x="88" y="145"/>
                  </a:cubicBezTo>
                  <a:cubicBezTo>
                    <a:pt x="93" y="153"/>
                    <a:pt x="88" y="183"/>
                    <a:pt x="77" y="191"/>
                  </a:cubicBezTo>
                  <a:cubicBezTo>
                    <a:pt x="0" y="251"/>
                    <a:pt x="36" y="298"/>
                    <a:pt x="68" y="377"/>
                  </a:cubicBezTo>
                  <a:cubicBezTo>
                    <a:pt x="175" y="634"/>
                    <a:pt x="306" y="877"/>
                    <a:pt x="385" y="1144"/>
                  </a:cubicBezTo>
                  <a:cubicBezTo>
                    <a:pt x="418" y="1256"/>
                    <a:pt x="486" y="1360"/>
                    <a:pt x="486" y="1483"/>
                  </a:cubicBezTo>
                  <a:cubicBezTo>
                    <a:pt x="486" y="1505"/>
                    <a:pt x="500" y="1527"/>
                    <a:pt x="508" y="1548"/>
                  </a:cubicBezTo>
                  <a:cubicBezTo>
                    <a:pt x="535" y="1633"/>
                    <a:pt x="516" y="1660"/>
                    <a:pt x="432" y="1685"/>
                  </a:cubicBezTo>
                  <a:cubicBezTo>
                    <a:pt x="355" y="1707"/>
                    <a:pt x="281" y="1734"/>
                    <a:pt x="219" y="1786"/>
                  </a:cubicBezTo>
                  <a:cubicBezTo>
                    <a:pt x="169" y="1827"/>
                    <a:pt x="153" y="1849"/>
                    <a:pt x="227" y="1876"/>
                  </a:cubicBezTo>
                  <a:cubicBezTo>
                    <a:pt x="312" y="1909"/>
                    <a:pt x="399" y="1942"/>
                    <a:pt x="478" y="1985"/>
                  </a:cubicBezTo>
                  <a:cubicBezTo>
                    <a:pt x="557" y="2029"/>
                    <a:pt x="656" y="2035"/>
                    <a:pt x="716" y="2122"/>
                  </a:cubicBezTo>
                  <a:cubicBezTo>
                    <a:pt x="738" y="2155"/>
                    <a:pt x="852" y="2168"/>
                    <a:pt x="869" y="2149"/>
                  </a:cubicBezTo>
                  <a:cubicBezTo>
                    <a:pt x="937" y="2065"/>
                    <a:pt x="1030" y="2015"/>
                    <a:pt x="1106" y="1942"/>
                  </a:cubicBezTo>
                  <a:cubicBezTo>
                    <a:pt x="1202" y="1849"/>
                    <a:pt x="1251" y="1854"/>
                    <a:pt x="1322" y="1961"/>
                  </a:cubicBezTo>
                  <a:cubicBezTo>
                    <a:pt x="1336" y="1983"/>
                    <a:pt x="1341" y="2007"/>
                    <a:pt x="1371" y="1999"/>
                  </a:cubicBezTo>
                  <a:cubicBezTo>
                    <a:pt x="1530" y="1966"/>
                    <a:pt x="1699" y="1980"/>
                    <a:pt x="1838" y="1876"/>
                  </a:cubicBezTo>
                  <a:cubicBezTo>
                    <a:pt x="1888" y="1838"/>
                    <a:pt x="1956" y="1786"/>
                    <a:pt x="1934" y="1740"/>
                  </a:cubicBezTo>
                  <a:cubicBezTo>
                    <a:pt x="1899" y="1663"/>
                    <a:pt x="1942" y="1587"/>
                    <a:pt x="1904" y="1518"/>
                  </a:cubicBezTo>
                  <a:cubicBezTo>
                    <a:pt x="1893" y="1502"/>
                    <a:pt x="1912" y="1469"/>
                    <a:pt x="1937" y="1461"/>
                  </a:cubicBezTo>
                  <a:cubicBezTo>
                    <a:pt x="2038" y="1415"/>
                    <a:pt x="2027" y="1349"/>
                    <a:pt x="1975" y="1267"/>
                  </a:cubicBezTo>
                  <a:cubicBezTo>
                    <a:pt x="1956" y="1237"/>
                    <a:pt x="1929" y="1188"/>
                    <a:pt x="1980" y="1158"/>
                  </a:cubicBezTo>
                  <a:cubicBezTo>
                    <a:pt x="2065" y="1111"/>
                    <a:pt x="2084" y="1005"/>
                    <a:pt x="2166" y="953"/>
                  </a:cubicBezTo>
                  <a:cubicBezTo>
                    <a:pt x="2194" y="937"/>
                    <a:pt x="2188" y="871"/>
                    <a:pt x="2180" y="874"/>
                  </a:cubicBezTo>
                  <a:cubicBezTo>
                    <a:pt x="2103" y="885"/>
                    <a:pt x="2101" y="814"/>
                    <a:pt x="2065" y="781"/>
                  </a:cubicBezTo>
                  <a:cubicBezTo>
                    <a:pt x="1978" y="696"/>
                    <a:pt x="1978" y="683"/>
                    <a:pt x="2060" y="568"/>
                  </a:cubicBezTo>
                  <a:cubicBezTo>
                    <a:pt x="1970" y="595"/>
                    <a:pt x="1888" y="576"/>
                    <a:pt x="1811" y="587"/>
                  </a:cubicBezTo>
                  <a:cubicBezTo>
                    <a:pt x="1716" y="601"/>
                    <a:pt x="1664" y="587"/>
                    <a:pt x="1653" y="497"/>
                  </a:cubicBezTo>
                  <a:cubicBezTo>
                    <a:pt x="1644" y="437"/>
                    <a:pt x="1614" y="440"/>
                    <a:pt x="1568" y="431"/>
                  </a:cubicBezTo>
                  <a:cubicBezTo>
                    <a:pt x="1461" y="412"/>
                    <a:pt x="1363" y="363"/>
                    <a:pt x="1292" y="284"/>
                  </a:cubicBezTo>
                  <a:cubicBezTo>
                    <a:pt x="1265" y="254"/>
                    <a:pt x="1246" y="246"/>
                    <a:pt x="1207" y="240"/>
                  </a:cubicBezTo>
                  <a:cubicBezTo>
                    <a:pt x="1145" y="229"/>
                    <a:pt x="1054" y="268"/>
                    <a:pt x="1027" y="224"/>
                  </a:cubicBezTo>
                  <a:cubicBezTo>
                    <a:pt x="983" y="150"/>
                    <a:pt x="910" y="156"/>
                    <a:pt x="855" y="115"/>
                  </a:cubicBezTo>
                  <a:cubicBezTo>
                    <a:pt x="841" y="104"/>
                    <a:pt x="822" y="93"/>
                    <a:pt x="817" y="79"/>
                  </a:cubicBezTo>
                  <a:cubicBezTo>
                    <a:pt x="795" y="22"/>
                    <a:pt x="743" y="22"/>
                    <a:pt x="675" y="5"/>
                  </a:cubicBezTo>
                  <a:cubicBezTo>
                    <a:pt x="694" y="41"/>
                    <a:pt x="708" y="60"/>
                    <a:pt x="716" y="8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Freeform 27"/>
            <p:cNvSpPr>
              <a:spLocks noChangeArrowheads="1"/>
            </p:cNvSpPr>
            <p:nvPr/>
          </p:nvSpPr>
          <p:spPr bwMode="auto">
            <a:xfrm>
              <a:off x="10498138" y="846138"/>
              <a:ext cx="846137" cy="852487"/>
            </a:xfrm>
            <a:custGeom>
              <a:avLst/>
              <a:gdLst>
                <a:gd name="T0" fmla="*/ 2264 w 2350"/>
                <a:gd name="T1" fmla="*/ 1562 h 2366"/>
                <a:gd name="T2" fmla="*/ 2078 w 2350"/>
                <a:gd name="T3" fmla="*/ 1360 h 2366"/>
                <a:gd name="T4" fmla="*/ 2048 w 2350"/>
                <a:gd name="T5" fmla="*/ 1319 h 2366"/>
                <a:gd name="T6" fmla="*/ 2029 w 2350"/>
                <a:gd name="T7" fmla="*/ 975 h 2366"/>
                <a:gd name="T8" fmla="*/ 2068 w 2350"/>
                <a:gd name="T9" fmla="*/ 44 h 2366"/>
                <a:gd name="T10" fmla="*/ 2035 w 2350"/>
                <a:gd name="T11" fmla="*/ 6 h 2366"/>
                <a:gd name="T12" fmla="*/ 1680 w 2350"/>
                <a:gd name="T13" fmla="*/ 150 h 2366"/>
                <a:gd name="T14" fmla="*/ 1390 w 2350"/>
                <a:gd name="T15" fmla="*/ 292 h 2366"/>
                <a:gd name="T16" fmla="*/ 1338 w 2350"/>
                <a:gd name="T17" fmla="*/ 287 h 2366"/>
                <a:gd name="T18" fmla="*/ 1084 w 2350"/>
                <a:gd name="T19" fmla="*/ 396 h 2366"/>
                <a:gd name="T20" fmla="*/ 915 w 2350"/>
                <a:gd name="T21" fmla="*/ 481 h 2366"/>
                <a:gd name="T22" fmla="*/ 855 w 2350"/>
                <a:gd name="T23" fmla="*/ 511 h 2366"/>
                <a:gd name="T24" fmla="*/ 713 w 2350"/>
                <a:gd name="T25" fmla="*/ 680 h 2366"/>
                <a:gd name="T26" fmla="*/ 385 w 2350"/>
                <a:gd name="T27" fmla="*/ 915 h 2366"/>
                <a:gd name="T28" fmla="*/ 199 w 2350"/>
                <a:gd name="T29" fmla="*/ 1101 h 2366"/>
                <a:gd name="T30" fmla="*/ 63 w 2350"/>
                <a:gd name="T31" fmla="*/ 1229 h 2366"/>
                <a:gd name="T32" fmla="*/ 46 w 2350"/>
                <a:gd name="T33" fmla="*/ 1317 h 2366"/>
                <a:gd name="T34" fmla="*/ 267 w 2350"/>
                <a:gd name="T35" fmla="*/ 1448 h 2366"/>
                <a:gd name="T36" fmla="*/ 303 w 2350"/>
                <a:gd name="T37" fmla="*/ 1469 h 2366"/>
                <a:gd name="T38" fmla="*/ 552 w 2350"/>
                <a:gd name="T39" fmla="*/ 1707 h 2366"/>
                <a:gd name="T40" fmla="*/ 1081 w 2350"/>
                <a:gd name="T41" fmla="*/ 2245 h 2366"/>
                <a:gd name="T42" fmla="*/ 1139 w 2350"/>
                <a:gd name="T43" fmla="*/ 2278 h 2366"/>
                <a:gd name="T44" fmla="*/ 1417 w 2350"/>
                <a:gd name="T45" fmla="*/ 2365 h 2366"/>
                <a:gd name="T46" fmla="*/ 1513 w 2350"/>
                <a:gd name="T47" fmla="*/ 2182 h 2366"/>
                <a:gd name="T48" fmla="*/ 1622 w 2350"/>
                <a:gd name="T49" fmla="*/ 1980 h 2366"/>
                <a:gd name="T50" fmla="*/ 1915 w 2350"/>
                <a:gd name="T51" fmla="*/ 1784 h 2366"/>
                <a:gd name="T52" fmla="*/ 2136 w 2350"/>
                <a:gd name="T53" fmla="*/ 1661 h 2366"/>
                <a:gd name="T54" fmla="*/ 2278 w 2350"/>
                <a:gd name="T55" fmla="*/ 1732 h 2366"/>
                <a:gd name="T56" fmla="*/ 2264 w 2350"/>
                <a:gd name="T57" fmla="*/ 1562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0" h="2366">
                  <a:moveTo>
                    <a:pt x="2264" y="1562"/>
                  </a:moveTo>
                  <a:cubicBezTo>
                    <a:pt x="2199" y="1499"/>
                    <a:pt x="2139" y="1428"/>
                    <a:pt x="2078" y="1360"/>
                  </a:cubicBezTo>
                  <a:cubicBezTo>
                    <a:pt x="2068" y="1347"/>
                    <a:pt x="2048" y="1333"/>
                    <a:pt x="2048" y="1319"/>
                  </a:cubicBezTo>
                  <a:cubicBezTo>
                    <a:pt x="2040" y="1205"/>
                    <a:pt x="2010" y="1084"/>
                    <a:pt x="2029" y="975"/>
                  </a:cubicBezTo>
                  <a:cubicBezTo>
                    <a:pt x="2084" y="667"/>
                    <a:pt x="2040" y="355"/>
                    <a:pt x="2068" y="44"/>
                  </a:cubicBezTo>
                  <a:cubicBezTo>
                    <a:pt x="2070" y="22"/>
                    <a:pt x="2068" y="0"/>
                    <a:pt x="2035" y="6"/>
                  </a:cubicBezTo>
                  <a:cubicBezTo>
                    <a:pt x="1906" y="27"/>
                    <a:pt x="1786" y="63"/>
                    <a:pt x="1680" y="150"/>
                  </a:cubicBezTo>
                  <a:cubicBezTo>
                    <a:pt x="1598" y="216"/>
                    <a:pt x="1472" y="216"/>
                    <a:pt x="1390" y="292"/>
                  </a:cubicBezTo>
                  <a:cubicBezTo>
                    <a:pt x="1382" y="301"/>
                    <a:pt x="1357" y="287"/>
                    <a:pt x="1338" y="287"/>
                  </a:cubicBezTo>
                  <a:cubicBezTo>
                    <a:pt x="1237" y="287"/>
                    <a:pt x="1153" y="336"/>
                    <a:pt x="1084" y="396"/>
                  </a:cubicBezTo>
                  <a:cubicBezTo>
                    <a:pt x="1032" y="443"/>
                    <a:pt x="994" y="497"/>
                    <a:pt x="915" y="481"/>
                  </a:cubicBezTo>
                  <a:cubicBezTo>
                    <a:pt x="888" y="475"/>
                    <a:pt x="874" y="494"/>
                    <a:pt x="855" y="511"/>
                  </a:cubicBezTo>
                  <a:cubicBezTo>
                    <a:pt x="797" y="560"/>
                    <a:pt x="765" y="628"/>
                    <a:pt x="713" y="680"/>
                  </a:cubicBezTo>
                  <a:cubicBezTo>
                    <a:pt x="617" y="776"/>
                    <a:pt x="483" y="817"/>
                    <a:pt x="385" y="915"/>
                  </a:cubicBezTo>
                  <a:cubicBezTo>
                    <a:pt x="325" y="978"/>
                    <a:pt x="243" y="1013"/>
                    <a:pt x="199" y="1101"/>
                  </a:cubicBezTo>
                  <a:cubicBezTo>
                    <a:pt x="175" y="1153"/>
                    <a:pt x="131" y="1210"/>
                    <a:pt x="63" y="1229"/>
                  </a:cubicBezTo>
                  <a:cubicBezTo>
                    <a:pt x="0" y="1248"/>
                    <a:pt x="16" y="1295"/>
                    <a:pt x="46" y="1317"/>
                  </a:cubicBezTo>
                  <a:cubicBezTo>
                    <a:pt x="115" y="1366"/>
                    <a:pt x="158" y="1461"/>
                    <a:pt x="267" y="1448"/>
                  </a:cubicBezTo>
                  <a:cubicBezTo>
                    <a:pt x="278" y="1445"/>
                    <a:pt x="295" y="1459"/>
                    <a:pt x="303" y="1469"/>
                  </a:cubicBezTo>
                  <a:cubicBezTo>
                    <a:pt x="374" y="1562"/>
                    <a:pt x="475" y="1614"/>
                    <a:pt x="552" y="1707"/>
                  </a:cubicBezTo>
                  <a:cubicBezTo>
                    <a:pt x="710" y="1901"/>
                    <a:pt x="915" y="2057"/>
                    <a:pt x="1081" y="2245"/>
                  </a:cubicBezTo>
                  <a:cubicBezTo>
                    <a:pt x="1098" y="2261"/>
                    <a:pt x="1112" y="2289"/>
                    <a:pt x="1139" y="2278"/>
                  </a:cubicBezTo>
                  <a:cubicBezTo>
                    <a:pt x="1254" y="2234"/>
                    <a:pt x="1344" y="2275"/>
                    <a:pt x="1417" y="2365"/>
                  </a:cubicBezTo>
                  <a:cubicBezTo>
                    <a:pt x="1524" y="2237"/>
                    <a:pt x="1524" y="2237"/>
                    <a:pt x="1513" y="2182"/>
                  </a:cubicBezTo>
                  <a:cubicBezTo>
                    <a:pt x="1497" y="2081"/>
                    <a:pt x="1529" y="2018"/>
                    <a:pt x="1622" y="1980"/>
                  </a:cubicBezTo>
                  <a:cubicBezTo>
                    <a:pt x="1734" y="1936"/>
                    <a:pt x="1827" y="1860"/>
                    <a:pt x="1915" y="1784"/>
                  </a:cubicBezTo>
                  <a:cubicBezTo>
                    <a:pt x="1980" y="1726"/>
                    <a:pt x="2059" y="1696"/>
                    <a:pt x="2136" y="1661"/>
                  </a:cubicBezTo>
                  <a:cubicBezTo>
                    <a:pt x="2207" y="1631"/>
                    <a:pt x="2234" y="1710"/>
                    <a:pt x="2278" y="1732"/>
                  </a:cubicBezTo>
                  <a:cubicBezTo>
                    <a:pt x="2349" y="1669"/>
                    <a:pt x="2322" y="1617"/>
                    <a:pt x="2264" y="156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28"/>
            <p:cNvSpPr>
              <a:spLocks noChangeArrowheads="1"/>
            </p:cNvSpPr>
            <p:nvPr/>
          </p:nvSpPr>
          <p:spPr bwMode="auto">
            <a:xfrm>
              <a:off x="9609138" y="1571625"/>
              <a:ext cx="760412" cy="817563"/>
            </a:xfrm>
            <a:custGeom>
              <a:avLst/>
              <a:gdLst>
                <a:gd name="T0" fmla="*/ 2027 w 2113"/>
                <a:gd name="T1" fmla="*/ 1536 h 2272"/>
                <a:gd name="T2" fmla="*/ 1964 w 2113"/>
                <a:gd name="T3" fmla="*/ 1129 h 2272"/>
                <a:gd name="T4" fmla="*/ 1981 w 2113"/>
                <a:gd name="T5" fmla="*/ 1080 h 2272"/>
                <a:gd name="T6" fmla="*/ 1956 w 2113"/>
                <a:gd name="T7" fmla="*/ 865 h 2272"/>
                <a:gd name="T8" fmla="*/ 1852 w 2113"/>
                <a:gd name="T9" fmla="*/ 693 h 2272"/>
                <a:gd name="T10" fmla="*/ 1653 w 2113"/>
                <a:gd name="T11" fmla="*/ 581 h 2272"/>
                <a:gd name="T12" fmla="*/ 1519 w 2113"/>
                <a:gd name="T13" fmla="*/ 529 h 2272"/>
                <a:gd name="T14" fmla="*/ 1451 w 2113"/>
                <a:gd name="T15" fmla="*/ 527 h 2272"/>
                <a:gd name="T16" fmla="*/ 1035 w 2113"/>
                <a:gd name="T17" fmla="*/ 418 h 2272"/>
                <a:gd name="T18" fmla="*/ 852 w 2113"/>
                <a:gd name="T19" fmla="*/ 235 h 2272"/>
                <a:gd name="T20" fmla="*/ 552 w 2113"/>
                <a:gd name="T21" fmla="*/ 35 h 2272"/>
                <a:gd name="T22" fmla="*/ 489 w 2113"/>
                <a:gd name="T23" fmla="*/ 16 h 2272"/>
                <a:gd name="T24" fmla="*/ 486 w 2113"/>
                <a:gd name="T25" fmla="*/ 82 h 2272"/>
                <a:gd name="T26" fmla="*/ 530 w 2113"/>
                <a:gd name="T27" fmla="*/ 144 h 2272"/>
                <a:gd name="T28" fmla="*/ 560 w 2113"/>
                <a:gd name="T29" fmla="*/ 226 h 2272"/>
                <a:gd name="T30" fmla="*/ 421 w 2113"/>
                <a:gd name="T31" fmla="*/ 491 h 2272"/>
                <a:gd name="T32" fmla="*/ 385 w 2113"/>
                <a:gd name="T33" fmla="*/ 508 h 2272"/>
                <a:gd name="T34" fmla="*/ 279 w 2113"/>
                <a:gd name="T35" fmla="*/ 540 h 2272"/>
                <a:gd name="T36" fmla="*/ 167 w 2113"/>
                <a:gd name="T37" fmla="*/ 606 h 2272"/>
                <a:gd name="T38" fmla="*/ 47 w 2113"/>
                <a:gd name="T39" fmla="*/ 805 h 2272"/>
                <a:gd name="T40" fmla="*/ 120 w 2113"/>
                <a:gd name="T41" fmla="*/ 975 h 2272"/>
                <a:gd name="T42" fmla="*/ 186 w 2113"/>
                <a:gd name="T43" fmla="*/ 1039 h 2272"/>
                <a:gd name="T44" fmla="*/ 227 w 2113"/>
                <a:gd name="T45" fmla="*/ 1110 h 2272"/>
                <a:gd name="T46" fmla="*/ 249 w 2113"/>
                <a:gd name="T47" fmla="*/ 1255 h 2272"/>
                <a:gd name="T48" fmla="*/ 320 w 2113"/>
                <a:gd name="T49" fmla="*/ 1413 h 2272"/>
                <a:gd name="T50" fmla="*/ 432 w 2113"/>
                <a:gd name="T51" fmla="*/ 1547 h 2272"/>
                <a:gd name="T52" fmla="*/ 555 w 2113"/>
                <a:gd name="T53" fmla="*/ 1736 h 2272"/>
                <a:gd name="T54" fmla="*/ 555 w 2113"/>
                <a:gd name="T55" fmla="*/ 2126 h 2272"/>
                <a:gd name="T56" fmla="*/ 691 w 2113"/>
                <a:gd name="T57" fmla="*/ 2203 h 2272"/>
                <a:gd name="T58" fmla="*/ 795 w 2113"/>
                <a:gd name="T59" fmla="*/ 2205 h 2272"/>
                <a:gd name="T60" fmla="*/ 948 w 2113"/>
                <a:gd name="T61" fmla="*/ 2252 h 2272"/>
                <a:gd name="T62" fmla="*/ 1134 w 2113"/>
                <a:gd name="T63" fmla="*/ 2252 h 2272"/>
                <a:gd name="T64" fmla="*/ 1202 w 2113"/>
                <a:gd name="T65" fmla="*/ 2222 h 2272"/>
                <a:gd name="T66" fmla="*/ 1341 w 2113"/>
                <a:gd name="T67" fmla="*/ 2044 h 2272"/>
                <a:gd name="T68" fmla="*/ 1423 w 2113"/>
                <a:gd name="T69" fmla="*/ 2003 h 2272"/>
                <a:gd name="T70" fmla="*/ 1705 w 2113"/>
                <a:gd name="T71" fmla="*/ 1818 h 2272"/>
                <a:gd name="T72" fmla="*/ 1920 w 2113"/>
                <a:gd name="T73" fmla="*/ 1747 h 2272"/>
                <a:gd name="T74" fmla="*/ 1959 w 2113"/>
                <a:gd name="T75" fmla="*/ 1749 h 2272"/>
                <a:gd name="T76" fmla="*/ 2112 w 2113"/>
                <a:gd name="T77" fmla="*/ 1580 h 2272"/>
                <a:gd name="T78" fmla="*/ 2027 w 2113"/>
                <a:gd name="T79" fmla="*/ 1536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13" h="2272">
                  <a:moveTo>
                    <a:pt x="2027" y="1536"/>
                  </a:moveTo>
                  <a:cubicBezTo>
                    <a:pt x="1989" y="1405"/>
                    <a:pt x="2016" y="1260"/>
                    <a:pt x="1964" y="1129"/>
                  </a:cubicBezTo>
                  <a:cubicBezTo>
                    <a:pt x="1959" y="1116"/>
                    <a:pt x="1972" y="1097"/>
                    <a:pt x="1981" y="1080"/>
                  </a:cubicBezTo>
                  <a:cubicBezTo>
                    <a:pt x="2008" y="1005"/>
                    <a:pt x="1997" y="936"/>
                    <a:pt x="1956" y="865"/>
                  </a:cubicBezTo>
                  <a:cubicBezTo>
                    <a:pt x="1923" y="808"/>
                    <a:pt x="1877" y="759"/>
                    <a:pt x="1852" y="693"/>
                  </a:cubicBezTo>
                  <a:cubicBezTo>
                    <a:pt x="1809" y="576"/>
                    <a:pt x="1781" y="568"/>
                    <a:pt x="1653" y="581"/>
                  </a:cubicBezTo>
                  <a:cubicBezTo>
                    <a:pt x="1601" y="587"/>
                    <a:pt x="1549" y="598"/>
                    <a:pt x="1519" y="529"/>
                  </a:cubicBezTo>
                  <a:cubicBezTo>
                    <a:pt x="1505" y="497"/>
                    <a:pt x="1475" y="516"/>
                    <a:pt x="1451" y="527"/>
                  </a:cubicBezTo>
                  <a:cubicBezTo>
                    <a:pt x="1311" y="590"/>
                    <a:pt x="1106" y="540"/>
                    <a:pt x="1035" y="418"/>
                  </a:cubicBezTo>
                  <a:cubicBezTo>
                    <a:pt x="989" y="336"/>
                    <a:pt x="918" y="289"/>
                    <a:pt x="852" y="235"/>
                  </a:cubicBezTo>
                  <a:cubicBezTo>
                    <a:pt x="760" y="155"/>
                    <a:pt x="642" y="120"/>
                    <a:pt x="552" y="35"/>
                  </a:cubicBezTo>
                  <a:cubicBezTo>
                    <a:pt x="533" y="19"/>
                    <a:pt x="511" y="0"/>
                    <a:pt x="489" y="16"/>
                  </a:cubicBezTo>
                  <a:cubicBezTo>
                    <a:pt x="470" y="32"/>
                    <a:pt x="478" y="62"/>
                    <a:pt x="486" y="82"/>
                  </a:cubicBezTo>
                  <a:cubicBezTo>
                    <a:pt x="495" y="103"/>
                    <a:pt x="500" y="128"/>
                    <a:pt x="530" y="144"/>
                  </a:cubicBezTo>
                  <a:cubicBezTo>
                    <a:pt x="560" y="158"/>
                    <a:pt x="560" y="188"/>
                    <a:pt x="560" y="226"/>
                  </a:cubicBezTo>
                  <a:cubicBezTo>
                    <a:pt x="555" y="338"/>
                    <a:pt x="432" y="385"/>
                    <a:pt x="421" y="491"/>
                  </a:cubicBezTo>
                  <a:cubicBezTo>
                    <a:pt x="421" y="499"/>
                    <a:pt x="391" y="513"/>
                    <a:pt x="385" y="508"/>
                  </a:cubicBezTo>
                  <a:cubicBezTo>
                    <a:pt x="333" y="475"/>
                    <a:pt x="314" y="527"/>
                    <a:pt x="279" y="540"/>
                  </a:cubicBezTo>
                  <a:cubicBezTo>
                    <a:pt x="238" y="560"/>
                    <a:pt x="216" y="600"/>
                    <a:pt x="167" y="606"/>
                  </a:cubicBezTo>
                  <a:cubicBezTo>
                    <a:pt x="60" y="620"/>
                    <a:pt x="0" y="710"/>
                    <a:pt x="47" y="805"/>
                  </a:cubicBezTo>
                  <a:cubicBezTo>
                    <a:pt x="74" y="860"/>
                    <a:pt x="96" y="917"/>
                    <a:pt x="120" y="975"/>
                  </a:cubicBezTo>
                  <a:cubicBezTo>
                    <a:pt x="134" y="1005"/>
                    <a:pt x="148" y="1032"/>
                    <a:pt x="186" y="1039"/>
                  </a:cubicBezTo>
                  <a:cubicBezTo>
                    <a:pt x="224" y="1047"/>
                    <a:pt x="246" y="1080"/>
                    <a:pt x="227" y="1110"/>
                  </a:cubicBezTo>
                  <a:cubicBezTo>
                    <a:pt x="186" y="1170"/>
                    <a:pt x="227" y="1214"/>
                    <a:pt x="249" y="1255"/>
                  </a:cubicBezTo>
                  <a:cubicBezTo>
                    <a:pt x="279" y="1307"/>
                    <a:pt x="298" y="1361"/>
                    <a:pt x="320" y="1413"/>
                  </a:cubicBezTo>
                  <a:cubicBezTo>
                    <a:pt x="344" y="1471"/>
                    <a:pt x="380" y="1506"/>
                    <a:pt x="432" y="1547"/>
                  </a:cubicBezTo>
                  <a:cubicBezTo>
                    <a:pt x="486" y="1591"/>
                    <a:pt x="560" y="1640"/>
                    <a:pt x="555" y="1736"/>
                  </a:cubicBezTo>
                  <a:cubicBezTo>
                    <a:pt x="549" y="1867"/>
                    <a:pt x="552" y="1998"/>
                    <a:pt x="555" y="2126"/>
                  </a:cubicBezTo>
                  <a:cubicBezTo>
                    <a:pt x="557" y="2260"/>
                    <a:pt x="579" y="2271"/>
                    <a:pt x="691" y="2203"/>
                  </a:cubicBezTo>
                  <a:cubicBezTo>
                    <a:pt x="730" y="2178"/>
                    <a:pt x="768" y="2173"/>
                    <a:pt x="795" y="2205"/>
                  </a:cubicBezTo>
                  <a:cubicBezTo>
                    <a:pt x="839" y="2257"/>
                    <a:pt x="893" y="2252"/>
                    <a:pt x="948" y="2252"/>
                  </a:cubicBezTo>
                  <a:cubicBezTo>
                    <a:pt x="1011" y="2252"/>
                    <a:pt x="1071" y="2238"/>
                    <a:pt x="1134" y="2252"/>
                  </a:cubicBezTo>
                  <a:cubicBezTo>
                    <a:pt x="1164" y="2260"/>
                    <a:pt x="1199" y="2241"/>
                    <a:pt x="1202" y="2222"/>
                  </a:cubicBezTo>
                  <a:cubicBezTo>
                    <a:pt x="1218" y="2137"/>
                    <a:pt x="1309" y="2113"/>
                    <a:pt x="1341" y="2044"/>
                  </a:cubicBezTo>
                  <a:cubicBezTo>
                    <a:pt x="1358" y="2011"/>
                    <a:pt x="1388" y="2006"/>
                    <a:pt x="1423" y="2003"/>
                  </a:cubicBezTo>
                  <a:cubicBezTo>
                    <a:pt x="1549" y="1992"/>
                    <a:pt x="1631" y="1899"/>
                    <a:pt x="1705" y="1818"/>
                  </a:cubicBezTo>
                  <a:cubicBezTo>
                    <a:pt x="1776" y="1741"/>
                    <a:pt x="1819" y="1708"/>
                    <a:pt x="1920" y="1747"/>
                  </a:cubicBezTo>
                  <a:cubicBezTo>
                    <a:pt x="1931" y="1752"/>
                    <a:pt x="1948" y="1782"/>
                    <a:pt x="1959" y="1749"/>
                  </a:cubicBezTo>
                  <a:cubicBezTo>
                    <a:pt x="1983" y="1673"/>
                    <a:pt x="2071" y="1659"/>
                    <a:pt x="2112" y="1580"/>
                  </a:cubicBezTo>
                  <a:cubicBezTo>
                    <a:pt x="2071" y="1580"/>
                    <a:pt x="2038" y="1572"/>
                    <a:pt x="2027" y="153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29"/>
            <p:cNvSpPr>
              <a:spLocks noChangeArrowheads="1"/>
            </p:cNvSpPr>
            <p:nvPr/>
          </p:nvSpPr>
          <p:spPr bwMode="auto">
            <a:xfrm>
              <a:off x="7212013" y="2647950"/>
              <a:ext cx="685800" cy="823913"/>
            </a:xfrm>
            <a:custGeom>
              <a:avLst/>
              <a:gdLst>
                <a:gd name="T0" fmla="*/ 210 w 1905"/>
                <a:gd name="T1" fmla="*/ 2280 h 2287"/>
                <a:gd name="T2" fmla="*/ 929 w 1905"/>
                <a:gd name="T3" fmla="*/ 2256 h 2287"/>
                <a:gd name="T4" fmla="*/ 1773 w 1905"/>
                <a:gd name="T5" fmla="*/ 2242 h 2287"/>
                <a:gd name="T6" fmla="*/ 1838 w 1905"/>
                <a:gd name="T7" fmla="*/ 2198 h 2287"/>
                <a:gd name="T8" fmla="*/ 1797 w 1905"/>
                <a:gd name="T9" fmla="*/ 2130 h 2287"/>
                <a:gd name="T10" fmla="*/ 1699 w 1905"/>
                <a:gd name="T11" fmla="*/ 1955 h 2287"/>
                <a:gd name="T12" fmla="*/ 1614 w 1905"/>
                <a:gd name="T13" fmla="*/ 1641 h 2287"/>
                <a:gd name="T14" fmla="*/ 1642 w 1905"/>
                <a:gd name="T15" fmla="*/ 1434 h 2287"/>
                <a:gd name="T16" fmla="*/ 1664 w 1905"/>
                <a:gd name="T17" fmla="*/ 1390 h 2287"/>
                <a:gd name="T18" fmla="*/ 1699 w 1905"/>
                <a:gd name="T19" fmla="*/ 1218 h 2287"/>
                <a:gd name="T20" fmla="*/ 1890 w 1905"/>
                <a:gd name="T21" fmla="*/ 830 h 2287"/>
                <a:gd name="T22" fmla="*/ 1890 w 1905"/>
                <a:gd name="T23" fmla="*/ 781 h 2287"/>
                <a:gd name="T24" fmla="*/ 1792 w 1905"/>
                <a:gd name="T25" fmla="*/ 502 h 2287"/>
                <a:gd name="T26" fmla="*/ 1691 w 1905"/>
                <a:gd name="T27" fmla="*/ 420 h 2287"/>
                <a:gd name="T28" fmla="*/ 1568 w 1905"/>
                <a:gd name="T29" fmla="*/ 268 h 2287"/>
                <a:gd name="T30" fmla="*/ 1459 w 1905"/>
                <a:gd name="T31" fmla="*/ 134 h 2287"/>
                <a:gd name="T32" fmla="*/ 1336 w 1905"/>
                <a:gd name="T33" fmla="*/ 142 h 2287"/>
                <a:gd name="T34" fmla="*/ 1276 w 1905"/>
                <a:gd name="T35" fmla="*/ 120 h 2287"/>
                <a:gd name="T36" fmla="*/ 1115 w 1905"/>
                <a:gd name="T37" fmla="*/ 57 h 2287"/>
                <a:gd name="T38" fmla="*/ 1030 w 1905"/>
                <a:gd name="T39" fmla="*/ 126 h 2287"/>
                <a:gd name="T40" fmla="*/ 697 w 1905"/>
                <a:gd name="T41" fmla="*/ 797 h 2287"/>
                <a:gd name="T42" fmla="*/ 254 w 1905"/>
                <a:gd name="T43" fmla="*/ 1461 h 2287"/>
                <a:gd name="T44" fmla="*/ 202 w 1905"/>
                <a:gd name="T45" fmla="*/ 1652 h 2287"/>
                <a:gd name="T46" fmla="*/ 273 w 1905"/>
                <a:gd name="T47" fmla="*/ 1723 h 2287"/>
                <a:gd name="T48" fmla="*/ 314 w 1905"/>
                <a:gd name="T49" fmla="*/ 1852 h 2287"/>
                <a:gd name="T50" fmla="*/ 123 w 1905"/>
                <a:gd name="T51" fmla="*/ 2095 h 2287"/>
                <a:gd name="T52" fmla="*/ 96 w 1905"/>
                <a:gd name="T53" fmla="*/ 2136 h 2287"/>
                <a:gd name="T54" fmla="*/ 0 w 1905"/>
                <a:gd name="T55" fmla="*/ 2280 h 2287"/>
                <a:gd name="T56" fmla="*/ 210 w 1905"/>
                <a:gd name="T57" fmla="*/ 2280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5" h="2287">
                  <a:moveTo>
                    <a:pt x="210" y="2280"/>
                  </a:moveTo>
                  <a:cubicBezTo>
                    <a:pt x="448" y="2261"/>
                    <a:pt x="688" y="2272"/>
                    <a:pt x="929" y="2256"/>
                  </a:cubicBezTo>
                  <a:cubicBezTo>
                    <a:pt x="1210" y="2237"/>
                    <a:pt x="1491" y="2267"/>
                    <a:pt x="1773" y="2242"/>
                  </a:cubicBezTo>
                  <a:cubicBezTo>
                    <a:pt x="1808" y="2239"/>
                    <a:pt x="1827" y="2228"/>
                    <a:pt x="1838" y="2198"/>
                  </a:cubicBezTo>
                  <a:cubicBezTo>
                    <a:pt x="1855" y="2157"/>
                    <a:pt x="1819" y="2144"/>
                    <a:pt x="1797" y="2130"/>
                  </a:cubicBezTo>
                  <a:cubicBezTo>
                    <a:pt x="1729" y="2089"/>
                    <a:pt x="1707" y="2035"/>
                    <a:pt x="1699" y="1955"/>
                  </a:cubicBezTo>
                  <a:cubicBezTo>
                    <a:pt x="1688" y="1849"/>
                    <a:pt x="1664" y="1740"/>
                    <a:pt x="1614" y="1641"/>
                  </a:cubicBezTo>
                  <a:cubicBezTo>
                    <a:pt x="1579" y="1570"/>
                    <a:pt x="1571" y="1494"/>
                    <a:pt x="1642" y="1434"/>
                  </a:cubicBezTo>
                  <a:cubicBezTo>
                    <a:pt x="1655" y="1423"/>
                    <a:pt x="1672" y="1409"/>
                    <a:pt x="1664" y="1390"/>
                  </a:cubicBezTo>
                  <a:cubicBezTo>
                    <a:pt x="1636" y="1324"/>
                    <a:pt x="1664" y="1256"/>
                    <a:pt x="1699" y="1218"/>
                  </a:cubicBezTo>
                  <a:cubicBezTo>
                    <a:pt x="1806" y="1106"/>
                    <a:pt x="1795" y="942"/>
                    <a:pt x="1890" y="830"/>
                  </a:cubicBezTo>
                  <a:cubicBezTo>
                    <a:pt x="1904" y="817"/>
                    <a:pt x="1904" y="795"/>
                    <a:pt x="1890" y="781"/>
                  </a:cubicBezTo>
                  <a:cubicBezTo>
                    <a:pt x="1817" y="702"/>
                    <a:pt x="1814" y="598"/>
                    <a:pt x="1792" y="502"/>
                  </a:cubicBezTo>
                  <a:cubicBezTo>
                    <a:pt x="1778" y="445"/>
                    <a:pt x="1743" y="423"/>
                    <a:pt x="1691" y="420"/>
                  </a:cubicBezTo>
                  <a:cubicBezTo>
                    <a:pt x="1584" y="412"/>
                    <a:pt x="1549" y="369"/>
                    <a:pt x="1568" y="268"/>
                  </a:cubicBezTo>
                  <a:cubicBezTo>
                    <a:pt x="1584" y="186"/>
                    <a:pt x="1543" y="134"/>
                    <a:pt x="1459" y="134"/>
                  </a:cubicBezTo>
                  <a:cubicBezTo>
                    <a:pt x="1418" y="134"/>
                    <a:pt x="1377" y="134"/>
                    <a:pt x="1336" y="142"/>
                  </a:cubicBezTo>
                  <a:cubicBezTo>
                    <a:pt x="1308" y="147"/>
                    <a:pt x="1281" y="139"/>
                    <a:pt x="1276" y="120"/>
                  </a:cubicBezTo>
                  <a:cubicBezTo>
                    <a:pt x="1246" y="30"/>
                    <a:pt x="1213" y="0"/>
                    <a:pt x="1115" y="57"/>
                  </a:cubicBezTo>
                  <a:cubicBezTo>
                    <a:pt x="1079" y="76"/>
                    <a:pt x="1046" y="82"/>
                    <a:pt x="1030" y="126"/>
                  </a:cubicBezTo>
                  <a:cubicBezTo>
                    <a:pt x="929" y="355"/>
                    <a:pt x="836" y="587"/>
                    <a:pt x="697" y="797"/>
                  </a:cubicBezTo>
                  <a:cubicBezTo>
                    <a:pt x="549" y="1019"/>
                    <a:pt x="407" y="1243"/>
                    <a:pt x="254" y="1461"/>
                  </a:cubicBezTo>
                  <a:cubicBezTo>
                    <a:pt x="213" y="1521"/>
                    <a:pt x="221" y="1589"/>
                    <a:pt x="202" y="1652"/>
                  </a:cubicBezTo>
                  <a:cubicBezTo>
                    <a:pt x="191" y="1682"/>
                    <a:pt x="251" y="1696"/>
                    <a:pt x="273" y="1723"/>
                  </a:cubicBezTo>
                  <a:cubicBezTo>
                    <a:pt x="306" y="1761"/>
                    <a:pt x="336" y="1802"/>
                    <a:pt x="314" y="1852"/>
                  </a:cubicBezTo>
                  <a:cubicBezTo>
                    <a:pt x="270" y="1947"/>
                    <a:pt x="262" y="2073"/>
                    <a:pt x="123" y="2095"/>
                  </a:cubicBezTo>
                  <a:cubicBezTo>
                    <a:pt x="101" y="2097"/>
                    <a:pt x="96" y="2122"/>
                    <a:pt x="96" y="2136"/>
                  </a:cubicBezTo>
                  <a:cubicBezTo>
                    <a:pt x="82" y="2187"/>
                    <a:pt x="46" y="2226"/>
                    <a:pt x="0" y="2280"/>
                  </a:cubicBezTo>
                  <a:cubicBezTo>
                    <a:pt x="85" y="2280"/>
                    <a:pt x="148" y="2286"/>
                    <a:pt x="210" y="22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Freeform 30"/>
            <p:cNvSpPr>
              <a:spLocks noChangeArrowheads="1"/>
            </p:cNvSpPr>
            <p:nvPr/>
          </p:nvSpPr>
          <p:spPr bwMode="auto">
            <a:xfrm>
              <a:off x="9047163" y="1860550"/>
              <a:ext cx="733425" cy="695325"/>
            </a:xfrm>
            <a:custGeom>
              <a:avLst/>
              <a:gdLst>
                <a:gd name="T0" fmla="*/ 131 w 2036"/>
                <a:gd name="T1" fmla="*/ 1386 h 1933"/>
                <a:gd name="T2" fmla="*/ 213 w 2036"/>
                <a:gd name="T3" fmla="*/ 1397 h 1933"/>
                <a:gd name="T4" fmla="*/ 290 w 2036"/>
                <a:gd name="T5" fmla="*/ 1411 h 1933"/>
                <a:gd name="T6" fmla="*/ 391 w 2036"/>
                <a:gd name="T7" fmla="*/ 1558 h 1933"/>
                <a:gd name="T8" fmla="*/ 429 w 2036"/>
                <a:gd name="T9" fmla="*/ 1591 h 1933"/>
                <a:gd name="T10" fmla="*/ 650 w 2036"/>
                <a:gd name="T11" fmla="*/ 1555 h 1933"/>
                <a:gd name="T12" fmla="*/ 765 w 2036"/>
                <a:gd name="T13" fmla="*/ 1580 h 1933"/>
                <a:gd name="T14" fmla="*/ 765 w 2036"/>
                <a:gd name="T15" fmla="*/ 1763 h 1933"/>
                <a:gd name="T16" fmla="*/ 740 w 2036"/>
                <a:gd name="T17" fmla="*/ 1801 h 1933"/>
                <a:gd name="T18" fmla="*/ 795 w 2036"/>
                <a:gd name="T19" fmla="*/ 1815 h 1933"/>
                <a:gd name="T20" fmla="*/ 1030 w 2036"/>
                <a:gd name="T21" fmla="*/ 1932 h 1933"/>
                <a:gd name="T22" fmla="*/ 1063 w 2036"/>
                <a:gd name="T23" fmla="*/ 1878 h 1933"/>
                <a:gd name="T24" fmla="*/ 1322 w 2036"/>
                <a:gd name="T25" fmla="*/ 1697 h 1933"/>
                <a:gd name="T26" fmla="*/ 1461 w 2036"/>
                <a:gd name="T27" fmla="*/ 1632 h 1933"/>
                <a:gd name="T28" fmla="*/ 1672 w 2036"/>
                <a:gd name="T29" fmla="*/ 1484 h 1933"/>
                <a:gd name="T30" fmla="*/ 1975 w 2036"/>
                <a:gd name="T31" fmla="*/ 1441 h 1933"/>
                <a:gd name="T32" fmla="*/ 2032 w 2036"/>
                <a:gd name="T33" fmla="*/ 1378 h 1933"/>
                <a:gd name="T34" fmla="*/ 2013 w 2036"/>
                <a:gd name="T35" fmla="*/ 1006 h 1933"/>
                <a:gd name="T36" fmla="*/ 1901 w 2036"/>
                <a:gd name="T37" fmla="*/ 851 h 1933"/>
                <a:gd name="T38" fmla="*/ 1838 w 2036"/>
                <a:gd name="T39" fmla="*/ 782 h 1933"/>
                <a:gd name="T40" fmla="*/ 1696 w 2036"/>
                <a:gd name="T41" fmla="*/ 446 h 1933"/>
                <a:gd name="T42" fmla="*/ 1486 w 2036"/>
                <a:gd name="T43" fmla="*/ 0 h 1933"/>
                <a:gd name="T44" fmla="*/ 1407 w 2036"/>
                <a:gd name="T45" fmla="*/ 84 h 1933"/>
                <a:gd name="T46" fmla="*/ 1120 w 2036"/>
                <a:gd name="T47" fmla="*/ 185 h 1933"/>
                <a:gd name="T48" fmla="*/ 986 w 2036"/>
                <a:gd name="T49" fmla="*/ 109 h 1933"/>
                <a:gd name="T50" fmla="*/ 855 w 2036"/>
                <a:gd name="T51" fmla="*/ 68 h 1933"/>
                <a:gd name="T52" fmla="*/ 702 w 2036"/>
                <a:gd name="T53" fmla="*/ 49 h 1933"/>
                <a:gd name="T54" fmla="*/ 527 w 2036"/>
                <a:gd name="T55" fmla="*/ 191 h 1933"/>
                <a:gd name="T56" fmla="*/ 456 w 2036"/>
                <a:gd name="T57" fmla="*/ 280 h 1933"/>
                <a:gd name="T58" fmla="*/ 347 w 2036"/>
                <a:gd name="T59" fmla="*/ 210 h 1933"/>
                <a:gd name="T60" fmla="*/ 325 w 2036"/>
                <a:gd name="T61" fmla="*/ 183 h 1933"/>
                <a:gd name="T62" fmla="*/ 172 w 2036"/>
                <a:gd name="T63" fmla="*/ 337 h 1933"/>
                <a:gd name="T64" fmla="*/ 85 w 2036"/>
                <a:gd name="T65" fmla="*/ 455 h 1933"/>
                <a:gd name="T66" fmla="*/ 71 w 2036"/>
                <a:gd name="T67" fmla="*/ 528 h 1933"/>
                <a:gd name="T68" fmla="*/ 85 w 2036"/>
                <a:gd name="T69" fmla="*/ 654 h 1933"/>
                <a:gd name="T70" fmla="*/ 128 w 2036"/>
                <a:gd name="T71" fmla="*/ 982 h 1933"/>
                <a:gd name="T72" fmla="*/ 164 w 2036"/>
                <a:gd name="T73" fmla="*/ 1195 h 1933"/>
                <a:gd name="T74" fmla="*/ 3 w 2036"/>
                <a:gd name="T75" fmla="*/ 1353 h 1933"/>
                <a:gd name="T76" fmla="*/ 131 w 2036"/>
                <a:gd name="T77" fmla="*/ 1386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6" h="1933">
                  <a:moveTo>
                    <a:pt x="131" y="1386"/>
                  </a:moveTo>
                  <a:cubicBezTo>
                    <a:pt x="156" y="1419"/>
                    <a:pt x="180" y="1421"/>
                    <a:pt x="213" y="1397"/>
                  </a:cubicBezTo>
                  <a:cubicBezTo>
                    <a:pt x="243" y="1372"/>
                    <a:pt x="265" y="1389"/>
                    <a:pt x="290" y="1411"/>
                  </a:cubicBezTo>
                  <a:cubicBezTo>
                    <a:pt x="339" y="1452"/>
                    <a:pt x="369" y="1501"/>
                    <a:pt x="391" y="1558"/>
                  </a:cubicBezTo>
                  <a:cubicBezTo>
                    <a:pt x="399" y="1583"/>
                    <a:pt x="404" y="1591"/>
                    <a:pt x="429" y="1591"/>
                  </a:cubicBezTo>
                  <a:cubicBezTo>
                    <a:pt x="503" y="1585"/>
                    <a:pt x="579" y="1602"/>
                    <a:pt x="650" y="1555"/>
                  </a:cubicBezTo>
                  <a:cubicBezTo>
                    <a:pt x="691" y="1528"/>
                    <a:pt x="746" y="1531"/>
                    <a:pt x="765" y="1580"/>
                  </a:cubicBezTo>
                  <a:cubicBezTo>
                    <a:pt x="789" y="1637"/>
                    <a:pt x="798" y="1703"/>
                    <a:pt x="765" y="1763"/>
                  </a:cubicBezTo>
                  <a:cubicBezTo>
                    <a:pt x="757" y="1777"/>
                    <a:pt x="727" y="1777"/>
                    <a:pt x="740" y="1801"/>
                  </a:cubicBezTo>
                  <a:cubicBezTo>
                    <a:pt x="751" y="1820"/>
                    <a:pt x="779" y="1809"/>
                    <a:pt x="795" y="1815"/>
                  </a:cubicBezTo>
                  <a:cubicBezTo>
                    <a:pt x="877" y="1842"/>
                    <a:pt x="972" y="1845"/>
                    <a:pt x="1030" y="1932"/>
                  </a:cubicBezTo>
                  <a:cubicBezTo>
                    <a:pt x="1041" y="1913"/>
                    <a:pt x="1052" y="1897"/>
                    <a:pt x="1063" y="1878"/>
                  </a:cubicBezTo>
                  <a:cubicBezTo>
                    <a:pt x="1123" y="1779"/>
                    <a:pt x="1175" y="1678"/>
                    <a:pt x="1322" y="1697"/>
                  </a:cubicBezTo>
                  <a:cubicBezTo>
                    <a:pt x="1369" y="1703"/>
                    <a:pt x="1418" y="1667"/>
                    <a:pt x="1461" y="1632"/>
                  </a:cubicBezTo>
                  <a:cubicBezTo>
                    <a:pt x="1530" y="1580"/>
                    <a:pt x="1582" y="1492"/>
                    <a:pt x="1672" y="1484"/>
                  </a:cubicBezTo>
                  <a:cubicBezTo>
                    <a:pt x="1773" y="1473"/>
                    <a:pt x="1874" y="1449"/>
                    <a:pt x="1975" y="1441"/>
                  </a:cubicBezTo>
                  <a:cubicBezTo>
                    <a:pt x="2024" y="1435"/>
                    <a:pt x="2035" y="1421"/>
                    <a:pt x="2032" y="1378"/>
                  </a:cubicBezTo>
                  <a:cubicBezTo>
                    <a:pt x="2027" y="1255"/>
                    <a:pt x="2030" y="1129"/>
                    <a:pt x="2013" y="1006"/>
                  </a:cubicBezTo>
                  <a:cubicBezTo>
                    <a:pt x="2005" y="946"/>
                    <a:pt x="1959" y="886"/>
                    <a:pt x="1901" y="851"/>
                  </a:cubicBezTo>
                  <a:cubicBezTo>
                    <a:pt x="1874" y="832"/>
                    <a:pt x="1852" y="812"/>
                    <a:pt x="1838" y="782"/>
                  </a:cubicBezTo>
                  <a:cubicBezTo>
                    <a:pt x="1786" y="673"/>
                    <a:pt x="1732" y="564"/>
                    <a:pt x="1696" y="446"/>
                  </a:cubicBezTo>
                  <a:cubicBezTo>
                    <a:pt x="1650" y="288"/>
                    <a:pt x="1541" y="158"/>
                    <a:pt x="1486" y="0"/>
                  </a:cubicBezTo>
                  <a:cubicBezTo>
                    <a:pt x="1459" y="30"/>
                    <a:pt x="1423" y="51"/>
                    <a:pt x="1407" y="84"/>
                  </a:cubicBezTo>
                  <a:cubicBezTo>
                    <a:pt x="1341" y="210"/>
                    <a:pt x="1235" y="210"/>
                    <a:pt x="1120" y="185"/>
                  </a:cubicBezTo>
                  <a:cubicBezTo>
                    <a:pt x="1068" y="174"/>
                    <a:pt x="1016" y="174"/>
                    <a:pt x="986" y="109"/>
                  </a:cubicBezTo>
                  <a:cubicBezTo>
                    <a:pt x="967" y="71"/>
                    <a:pt x="896" y="43"/>
                    <a:pt x="855" y="68"/>
                  </a:cubicBezTo>
                  <a:cubicBezTo>
                    <a:pt x="795" y="109"/>
                    <a:pt x="751" y="106"/>
                    <a:pt x="702" y="49"/>
                  </a:cubicBezTo>
                  <a:cubicBezTo>
                    <a:pt x="705" y="224"/>
                    <a:pt x="612" y="258"/>
                    <a:pt x="527" y="191"/>
                  </a:cubicBezTo>
                  <a:cubicBezTo>
                    <a:pt x="516" y="229"/>
                    <a:pt x="511" y="274"/>
                    <a:pt x="456" y="280"/>
                  </a:cubicBezTo>
                  <a:cubicBezTo>
                    <a:pt x="402" y="285"/>
                    <a:pt x="369" y="261"/>
                    <a:pt x="347" y="210"/>
                  </a:cubicBezTo>
                  <a:cubicBezTo>
                    <a:pt x="344" y="202"/>
                    <a:pt x="350" y="180"/>
                    <a:pt x="325" y="183"/>
                  </a:cubicBezTo>
                  <a:cubicBezTo>
                    <a:pt x="292" y="185"/>
                    <a:pt x="178" y="302"/>
                    <a:pt x="172" y="337"/>
                  </a:cubicBezTo>
                  <a:cubicBezTo>
                    <a:pt x="167" y="392"/>
                    <a:pt x="148" y="444"/>
                    <a:pt x="85" y="455"/>
                  </a:cubicBezTo>
                  <a:cubicBezTo>
                    <a:pt x="0" y="468"/>
                    <a:pt x="33" y="501"/>
                    <a:pt x="71" y="528"/>
                  </a:cubicBezTo>
                  <a:cubicBezTo>
                    <a:pt x="126" y="567"/>
                    <a:pt x="126" y="602"/>
                    <a:pt x="85" y="654"/>
                  </a:cubicBezTo>
                  <a:cubicBezTo>
                    <a:pt x="22" y="731"/>
                    <a:pt x="49" y="927"/>
                    <a:pt x="128" y="982"/>
                  </a:cubicBezTo>
                  <a:cubicBezTo>
                    <a:pt x="213" y="1042"/>
                    <a:pt x="216" y="1102"/>
                    <a:pt x="164" y="1195"/>
                  </a:cubicBezTo>
                  <a:cubicBezTo>
                    <a:pt x="131" y="1260"/>
                    <a:pt x="71" y="1301"/>
                    <a:pt x="3" y="1353"/>
                  </a:cubicBezTo>
                  <a:cubicBezTo>
                    <a:pt x="55" y="1370"/>
                    <a:pt x="104" y="1350"/>
                    <a:pt x="131" y="138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Freeform 31"/>
            <p:cNvSpPr>
              <a:spLocks noChangeArrowheads="1"/>
            </p:cNvSpPr>
            <p:nvPr/>
          </p:nvSpPr>
          <p:spPr bwMode="auto">
            <a:xfrm>
              <a:off x="8158163" y="582613"/>
              <a:ext cx="730250" cy="750887"/>
            </a:xfrm>
            <a:custGeom>
              <a:avLst/>
              <a:gdLst>
                <a:gd name="T0" fmla="*/ 22 w 2030"/>
                <a:gd name="T1" fmla="*/ 49 h 2088"/>
                <a:gd name="T2" fmla="*/ 330 w 2030"/>
                <a:gd name="T3" fmla="*/ 732 h 2088"/>
                <a:gd name="T4" fmla="*/ 418 w 2030"/>
                <a:gd name="T5" fmla="*/ 850 h 2088"/>
                <a:gd name="T6" fmla="*/ 409 w 2030"/>
                <a:gd name="T7" fmla="*/ 1052 h 2088"/>
                <a:gd name="T8" fmla="*/ 377 w 2030"/>
                <a:gd name="T9" fmla="*/ 1180 h 2088"/>
                <a:gd name="T10" fmla="*/ 598 w 2030"/>
                <a:gd name="T11" fmla="*/ 1480 h 2088"/>
                <a:gd name="T12" fmla="*/ 699 w 2030"/>
                <a:gd name="T13" fmla="*/ 1538 h 2088"/>
                <a:gd name="T14" fmla="*/ 841 w 2030"/>
                <a:gd name="T15" fmla="*/ 1661 h 2088"/>
                <a:gd name="T16" fmla="*/ 918 w 2030"/>
                <a:gd name="T17" fmla="*/ 1759 h 2088"/>
                <a:gd name="T18" fmla="*/ 1333 w 2030"/>
                <a:gd name="T19" fmla="*/ 2038 h 2088"/>
                <a:gd name="T20" fmla="*/ 1426 w 2030"/>
                <a:gd name="T21" fmla="*/ 2035 h 2088"/>
                <a:gd name="T22" fmla="*/ 1464 w 2030"/>
                <a:gd name="T23" fmla="*/ 1967 h 2088"/>
                <a:gd name="T24" fmla="*/ 1543 w 2030"/>
                <a:gd name="T25" fmla="*/ 1732 h 2088"/>
                <a:gd name="T26" fmla="*/ 1666 w 2030"/>
                <a:gd name="T27" fmla="*/ 1519 h 2088"/>
                <a:gd name="T28" fmla="*/ 1715 w 2030"/>
                <a:gd name="T29" fmla="*/ 1467 h 2088"/>
                <a:gd name="T30" fmla="*/ 1699 w 2030"/>
                <a:gd name="T31" fmla="*/ 1158 h 2088"/>
                <a:gd name="T32" fmla="*/ 1663 w 2030"/>
                <a:gd name="T33" fmla="*/ 871 h 2088"/>
                <a:gd name="T34" fmla="*/ 1666 w 2030"/>
                <a:gd name="T35" fmla="*/ 546 h 2088"/>
                <a:gd name="T36" fmla="*/ 1669 w 2030"/>
                <a:gd name="T37" fmla="*/ 478 h 2088"/>
                <a:gd name="T38" fmla="*/ 1800 w 2030"/>
                <a:gd name="T39" fmla="*/ 361 h 2088"/>
                <a:gd name="T40" fmla="*/ 1890 w 2030"/>
                <a:gd name="T41" fmla="*/ 363 h 2088"/>
                <a:gd name="T42" fmla="*/ 1999 w 2030"/>
                <a:gd name="T43" fmla="*/ 271 h 2088"/>
                <a:gd name="T44" fmla="*/ 1986 w 2030"/>
                <a:gd name="T45" fmla="*/ 150 h 2088"/>
                <a:gd name="T46" fmla="*/ 1958 w 2030"/>
                <a:gd name="T47" fmla="*/ 107 h 2088"/>
                <a:gd name="T48" fmla="*/ 1882 w 2030"/>
                <a:gd name="T49" fmla="*/ 33 h 2088"/>
                <a:gd name="T50" fmla="*/ 308 w 2030"/>
                <a:gd name="T51" fmla="*/ 11 h 2088"/>
                <a:gd name="T52" fmla="*/ 0 w 2030"/>
                <a:gd name="T53" fmla="*/ 6 h 2088"/>
                <a:gd name="T54" fmla="*/ 22 w 2030"/>
                <a:gd name="T55" fmla="*/ 49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0" h="2088">
                  <a:moveTo>
                    <a:pt x="22" y="49"/>
                  </a:moveTo>
                  <a:cubicBezTo>
                    <a:pt x="153" y="265"/>
                    <a:pt x="270" y="484"/>
                    <a:pt x="330" y="732"/>
                  </a:cubicBezTo>
                  <a:cubicBezTo>
                    <a:pt x="341" y="781"/>
                    <a:pt x="371" y="820"/>
                    <a:pt x="418" y="850"/>
                  </a:cubicBezTo>
                  <a:cubicBezTo>
                    <a:pt x="502" y="904"/>
                    <a:pt x="497" y="1011"/>
                    <a:pt x="409" y="1052"/>
                  </a:cubicBezTo>
                  <a:cubicBezTo>
                    <a:pt x="344" y="1082"/>
                    <a:pt x="333" y="1123"/>
                    <a:pt x="377" y="1180"/>
                  </a:cubicBezTo>
                  <a:cubicBezTo>
                    <a:pt x="450" y="1278"/>
                    <a:pt x="524" y="1379"/>
                    <a:pt x="598" y="1480"/>
                  </a:cubicBezTo>
                  <a:cubicBezTo>
                    <a:pt x="623" y="1513"/>
                    <a:pt x="650" y="1532"/>
                    <a:pt x="699" y="1538"/>
                  </a:cubicBezTo>
                  <a:cubicBezTo>
                    <a:pt x="767" y="1543"/>
                    <a:pt x="836" y="1571"/>
                    <a:pt x="841" y="1661"/>
                  </a:cubicBezTo>
                  <a:cubicBezTo>
                    <a:pt x="844" y="1707"/>
                    <a:pt x="866" y="1737"/>
                    <a:pt x="918" y="1759"/>
                  </a:cubicBezTo>
                  <a:cubicBezTo>
                    <a:pt x="1071" y="1827"/>
                    <a:pt x="1254" y="1855"/>
                    <a:pt x="1333" y="2038"/>
                  </a:cubicBezTo>
                  <a:cubicBezTo>
                    <a:pt x="1355" y="2087"/>
                    <a:pt x="1398" y="2065"/>
                    <a:pt x="1426" y="2035"/>
                  </a:cubicBezTo>
                  <a:cubicBezTo>
                    <a:pt x="1442" y="2016"/>
                    <a:pt x="1456" y="1991"/>
                    <a:pt x="1464" y="1967"/>
                  </a:cubicBezTo>
                  <a:cubicBezTo>
                    <a:pt x="1491" y="1890"/>
                    <a:pt x="1576" y="1838"/>
                    <a:pt x="1543" y="1732"/>
                  </a:cubicBezTo>
                  <a:cubicBezTo>
                    <a:pt x="1502" y="1592"/>
                    <a:pt x="1576" y="1573"/>
                    <a:pt x="1666" y="1519"/>
                  </a:cubicBezTo>
                  <a:cubicBezTo>
                    <a:pt x="1688" y="1505"/>
                    <a:pt x="1718" y="1502"/>
                    <a:pt x="1715" y="1467"/>
                  </a:cubicBezTo>
                  <a:cubicBezTo>
                    <a:pt x="1712" y="1363"/>
                    <a:pt x="1723" y="1256"/>
                    <a:pt x="1699" y="1158"/>
                  </a:cubicBezTo>
                  <a:cubicBezTo>
                    <a:pt x="1677" y="1065"/>
                    <a:pt x="1707" y="972"/>
                    <a:pt x="1663" y="871"/>
                  </a:cubicBezTo>
                  <a:cubicBezTo>
                    <a:pt x="1625" y="787"/>
                    <a:pt x="1529" y="653"/>
                    <a:pt x="1666" y="546"/>
                  </a:cubicBezTo>
                  <a:cubicBezTo>
                    <a:pt x="1677" y="538"/>
                    <a:pt x="1669" y="500"/>
                    <a:pt x="1669" y="478"/>
                  </a:cubicBezTo>
                  <a:cubicBezTo>
                    <a:pt x="1663" y="391"/>
                    <a:pt x="1715" y="347"/>
                    <a:pt x="1800" y="361"/>
                  </a:cubicBezTo>
                  <a:cubicBezTo>
                    <a:pt x="1830" y="366"/>
                    <a:pt x="1860" y="361"/>
                    <a:pt x="1890" y="363"/>
                  </a:cubicBezTo>
                  <a:cubicBezTo>
                    <a:pt x="1961" y="372"/>
                    <a:pt x="1977" y="317"/>
                    <a:pt x="1999" y="271"/>
                  </a:cubicBezTo>
                  <a:cubicBezTo>
                    <a:pt x="2018" y="230"/>
                    <a:pt x="2029" y="186"/>
                    <a:pt x="1986" y="150"/>
                  </a:cubicBezTo>
                  <a:cubicBezTo>
                    <a:pt x="1972" y="139"/>
                    <a:pt x="1953" y="126"/>
                    <a:pt x="1958" y="107"/>
                  </a:cubicBezTo>
                  <a:cubicBezTo>
                    <a:pt x="1991" y="19"/>
                    <a:pt x="1928" y="36"/>
                    <a:pt x="1882" y="33"/>
                  </a:cubicBezTo>
                  <a:cubicBezTo>
                    <a:pt x="1357" y="11"/>
                    <a:pt x="833" y="38"/>
                    <a:pt x="308" y="11"/>
                  </a:cubicBezTo>
                  <a:cubicBezTo>
                    <a:pt x="207" y="0"/>
                    <a:pt x="109" y="6"/>
                    <a:pt x="0" y="6"/>
                  </a:cubicBezTo>
                  <a:cubicBezTo>
                    <a:pt x="8" y="25"/>
                    <a:pt x="13" y="38"/>
                    <a:pt x="22" y="4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Freeform 32"/>
            <p:cNvSpPr>
              <a:spLocks noChangeArrowheads="1"/>
            </p:cNvSpPr>
            <p:nvPr/>
          </p:nvSpPr>
          <p:spPr bwMode="auto">
            <a:xfrm>
              <a:off x="6578600" y="2909888"/>
              <a:ext cx="714375" cy="565150"/>
            </a:xfrm>
            <a:custGeom>
              <a:avLst/>
              <a:gdLst>
                <a:gd name="T0" fmla="*/ 8 w 1984"/>
                <a:gd name="T1" fmla="*/ 1480 h 1568"/>
                <a:gd name="T2" fmla="*/ 57 w 1984"/>
                <a:gd name="T3" fmla="*/ 1543 h 1568"/>
                <a:gd name="T4" fmla="*/ 677 w 1984"/>
                <a:gd name="T5" fmla="*/ 1548 h 1568"/>
                <a:gd name="T6" fmla="*/ 1450 w 1984"/>
                <a:gd name="T7" fmla="*/ 1556 h 1568"/>
                <a:gd name="T8" fmla="*/ 1745 w 1984"/>
                <a:gd name="T9" fmla="*/ 1371 h 1568"/>
                <a:gd name="T10" fmla="*/ 1838 w 1984"/>
                <a:gd name="T11" fmla="*/ 1264 h 1568"/>
                <a:gd name="T12" fmla="*/ 1964 w 1984"/>
                <a:gd name="T13" fmla="*/ 1136 h 1568"/>
                <a:gd name="T14" fmla="*/ 1920 w 1984"/>
                <a:gd name="T15" fmla="*/ 1054 h 1568"/>
                <a:gd name="T16" fmla="*/ 1852 w 1984"/>
                <a:gd name="T17" fmla="*/ 920 h 1568"/>
                <a:gd name="T18" fmla="*/ 1811 w 1984"/>
                <a:gd name="T19" fmla="*/ 478 h 1568"/>
                <a:gd name="T20" fmla="*/ 1524 w 1984"/>
                <a:gd name="T21" fmla="*/ 229 h 1568"/>
                <a:gd name="T22" fmla="*/ 1448 w 1984"/>
                <a:gd name="T23" fmla="*/ 188 h 1568"/>
                <a:gd name="T24" fmla="*/ 1169 w 1984"/>
                <a:gd name="T25" fmla="*/ 5 h 1568"/>
                <a:gd name="T26" fmla="*/ 1136 w 1984"/>
                <a:gd name="T27" fmla="*/ 2 h 1568"/>
                <a:gd name="T28" fmla="*/ 716 w 1984"/>
                <a:gd name="T29" fmla="*/ 131 h 1568"/>
                <a:gd name="T30" fmla="*/ 680 w 1984"/>
                <a:gd name="T31" fmla="*/ 210 h 1568"/>
                <a:gd name="T32" fmla="*/ 694 w 1984"/>
                <a:gd name="T33" fmla="*/ 360 h 1568"/>
                <a:gd name="T34" fmla="*/ 442 w 1984"/>
                <a:gd name="T35" fmla="*/ 497 h 1568"/>
                <a:gd name="T36" fmla="*/ 188 w 1984"/>
                <a:gd name="T37" fmla="*/ 412 h 1568"/>
                <a:gd name="T38" fmla="*/ 49 w 1984"/>
                <a:gd name="T39" fmla="*/ 385 h 1568"/>
                <a:gd name="T40" fmla="*/ 14 w 1984"/>
                <a:gd name="T41" fmla="*/ 502 h 1568"/>
                <a:gd name="T42" fmla="*/ 8 w 1984"/>
                <a:gd name="T43" fmla="*/ 972 h 1568"/>
                <a:gd name="T44" fmla="*/ 8 w 1984"/>
                <a:gd name="T45" fmla="*/ 1480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84" h="1568">
                  <a:moveTo>
                    <a:pt x="8" y="1480"/>
                  </a:moveTo>
                  <a:cubicBezTo>
                    <a:pt x="8" y="1515"/>
                    <a:pt x="5" y="1543"/>
                    <a:pt x="57" y="1543"/>
                  </a:cubicBezTo>
                  <a:cubicBezTo>
                    <a:pt x="265" y="1543"/>
                    <a:pt x="470" y="1545"/>
                    <a:pt x="677" y="1548"/>
                  </a:cubicBezTo>
                  <a:cubicBezTo>
                    <a:pt x="934" y="1551"/>
                    <a:pt x="1194" y="1567"/>
                    <a:pt x="1450" y="1556"/>
                  </a:cubicBezTo>
                  <a:cubicBezTo>
                    <a:pt x="1571" y="1551"/>
                    <a:pt x="1696" y="1515"/>
                    <a:pt x="1745" y="1371"/>
                  </a:cubicBezTo>
                  <a:cubicBezTo>
                    <a:pt x="1759" y="1330"/>
                    <a:pt x="1775" y="1264"/>
                    <a:pt x="1838" y="1264"/>
                  </a:cubicBezTo>
                  <a:cubicBezTo>
                    <a:pt x="1926" y="1264"/>
                    <a:pt x="1934" y="1188"/>
                    <a:pt x="1964" y="1136"/>
                  </a:cubicBezTo>
                  <a:cubicBezTo>
                    <a:pt x="1983" y="1103"/>
                    <a:pt x="1956" y="1057"/>
                    <a:pt x="1920" y="1054"/>
                  </a:cubicBezTo>
                  <a:cubicBezTo>
                    <a:pt x="1816" y="1046"/>
                    <a:pt x="1838" y="980"/>
                    <a:pt x="1852" y="920"/>
                  </a:cubicBezTo>
                  <a:cubicBezTo>
                    <a:pt x="1882" y="767"/>
                    <a:pt x="1860" y="614"/>
                    <a:pt x="1811" y="478"/>
                  </a:cubicBezTo>
                  <a:cubicBezTo>
                    <a:pt x="1767" y="357"/>
                    <a:pt x="1680" y="245"/>
                    <a:pt x="1524" y="229"/>
                  </a:cubicBezTo>
                  <a:cubicBezTo>
                    <a:pt x="1497" y="226"/>
                    <a:pt x="1467" y="213"/>
                    <a:pt x="1448" y="188"/>
                  </a:cubicBezTo>
                  <a:cubicBezTo>
                    <a:pt x="1374" y="98"/>
                    <a:pt x="1251" y="82"/>
                    <a:pt x="1169" y="5"/>
                  </a:cubicBezTo>
                  <a:cubicBezTo>
                    <a:pt x="1164" y="0"/>
                    <a:pt x="1147" y="0"/>
                    <a:pt x="1136" y="2"/>
                  </a:cubicBezTo>
                  <a:cubicBezTo>
                    <a:pt x="1000" y="54"/>
                    <a:pt x="844" y="43"/>
                    <a:pt x="716" y="131"/>
                  </a:cubicBezTo>
                  <a:cubicBezTo>
                    <a:pt x="680" y="155"/>
                    <a:pt x="666" y="166"/>
                    <a:pt x="680" y="210"/>
                  </a:cubicBezTo>
                  <a:cubicBezTo>
                    <a:pt x="696" y="259"/>
                    <a:pt x="735" y="327"/>
                    <a:pt x="694" y="360"/>
                  </a:cubicBezTo>
                  <a:cubicBezTo>
                    <a:pt x="620" y="417"/>
                    <a:pt x="549" y="491"/>
                    <a:pt x="442" y="497"/>
                  </a:cubicBezTo>
                  <a:cubicBezTo>
                    <a:pt x="347" y="499"/>
                    <a:pt x="262" y="467"/>
                    <a:pt x="188" y="412"/>
                  </a:cubicBezTo>
                  <a:cubicBezTo>
                    <a:pt x="145" y="379"/>
                    <a:pt x="96" y="368"/>
                    <a:pt x="49" y="385"/>
                  </a:cubicBezTo>
                  <a:cubicBezTo>
                    <a:pt x="0" y="404"/>
                    <a:pt x="14" y="458"/>
                    <a:pt x="14" y="502"/>
                  </a:cubicBezTo>
                  <a:cubicBezTo>
                    <a:pt x="8" y="658"/>
                    <a:pt x="8" y="814"/>
                    <a:pt x="8" y="972"/>
                  </a:cubicBezTo>
                  <a:cubicBezTo>
                    <a:pt x="11" y="1141"/>
                    <a:pt x="11" y="1311"/>
                    <a:pt x="8" y="14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 name="Freeform 33"/>
            <p:cNvSpPr>
              <a:spLocks noChangeArrowheads="1"/>
            </p:cNvSpPr>
            <p:nvPr/>
          </p:nvSpPr>
          <p:spPr bwMode="auto">
            <a:xfrm>
              <a:off x="7966075" y="1001713"/>
              <a:ext cx="790575" cy="779462"/>
            </a:xfrm>
            <a:custGeom>
              <a:avLst/>
              <a:gdLst>
                <a:gd name="T0" fmla="*/ 1229 w 2195"/>
                <a:gd name="T1" fmla="*/ 500 h 2164"/>
                <a:gd name="T2" fmla="*/ 1027 w 2195"/>
                <a:gd name="T3" fmla="*/ 342 h 2164"/>
                <a:gd name="T4" fmla="*/ 803 w 2195"/>
                <a:gd name="T5" fmla="*/ 41 h 2164"/>
                <a:gd name="T6" fmla="*/ 743 w 2195"/>
                <a:gd name="T7" fmla="*/ 33 h 2164"/>
                <a:gd name="T8" fmla="*/ 530 w 2195"/>
                <a:gd name="T9" fmla="*/ 213 h 2164"/>
                <a:gd name="T10" fmla="*/ 481 w 2195"/>
                <a:gd name="T11" fmla="*/ 268 h 2164"/>
                <a:gd name="T12" fmla="*/ 369 w 2195"/>
                <a:gd name="T13" fmla="*/ 375 h 2164"/>
                <a:gd name="T14" fmla="*/ 202 w 2195"/>
                <a:gd name="T15" fmla="*/ 410 h 2164"/>
                <a:gd name="T16" fmla="*/ 137 w 2195"/>
                <a:gd name="T17" fmla="*/ 454 h 2164"/>
                <a:gd name="T18" fmla="*/ 27 w 2195"/>
                <a:gd name="T19" fmla="*/ 740 h 2164"/>
                <a:gd name="T20" fmla="*/ 3 w 2195"/>
                <a:gd name="T21" fmla="*/ 792 h 2164"/>
                <a:gd name="T22" fmla="*/ 33 w 2195"/>
                <a:gd name="T23" fmla="*/ 1003 h 2164"/>
                <a:gd name="T24" fmla="*/ 49 w 2195"/>
                <a:gd name="T25" fmla="*/ 1019 h 2164"/>
                <a:gd name="T26" fmla="*/ 238 w 2195"/>
                <a:gd name="T27" fmla="*/ 1218 h 2164"/>
                <a:gd name="T28" fmla="*/ 331 w 2195"/>
                <a:gd name="T29" fmla="*/ 1273 h 2164"/>
                <a:gd name="T30" fmla="*/ 443 w 2195"/>
                <a:gd name="T31" fmla="*/ 1352 h 2164"/>
                <a:gd name="T32" fmla="*/ 527 w 2195"/>
                <a:gd name="T33" fmla="*/ 1516 h 2164"/>
                <a:gd name="T34" fmla="*/ 907 w 2195"/>
                <a:gd name="T35" fmla="*/ 2111 h 2164"/>
                <a:gd name="T36" fmla="*/ 915 w 2195"/>
                <a:gd name="T37" fmla="*/ 2128 h 2164"/>
                <a:gd name="T38" fmla="*/ 967 w 2195"/>
                <a:gd name="T39" fmla="*/ 2139 h 2164"/>
                <a:gd name="T40" fmla="*/ 1188 w 2195"/>
                <a:gd name="T41" fmla="*/ 1975 h 2164"/>
                <a:gd name="T42" fmla="*/ 1210 w 2195"/>
                <a:gd name="T43" fmla="*/ 1964 h 2164"/>
                <a:gd name="T44" fmla="*/ 1448 w 2195"/>
                <a:gd name="T45" fmla="*/ 1888 h 2164"/>
                <a:gd name="T46" fmla="*/ 1489 w 2195"/>
                <a:gd name="T47" fmla="*/ 1871 h 2164"/>
                <a:gd name="T48" fmla="*/ 1811 w 2195"/>
                <a:gd name="T49" fmla="*/ 1800 h 2164"/>
                <a:gd name="T50" fmla="*/ 1852 w 2195"/>
                <a:gd name="T51" fmla="*/ 1786 h 2164"/>
                <a:gd name="T52" fmla="*/ 2158 w 2195"/>
                <a:gd name="T53" fmla="*/ 1519 h 2164"/>
                <a:gd name="T54" fmla="*/ 2174 w 2195"/>
                <a:gd name="T55" fmla="*/ 1470 h 2164"/>
                <a:gd name="T56" fmla="*/ 1983 w 2195"/>
                <a:gd name="T57" fmla="*/ 1289 h 2164"/>
                <a:gd name="T58" fmla="*/ 1784 w 2195"/>
                <a:gd name="T59" fmla="*/ 1082 h 2164"/>
                <a:gd name="T60" fmla="*/ 1781 w 2195"/>
                <a:gd name="T61" fmla="*/ 1057 h 2164"/>
                <a:gd name="T62" fmla="*/ 1707 w 2195"/>
                <a:gd name="T63" fmla="*/ 833 h 2164"/>
                <a:gd name="T64" fmla="*/ 1396 w 2195"/>
                <a:gd name="T65" fmla="*/ 697 h 2164"/>
                <a:gd name="T66" fmla="*/ 1281 w 2195"/>
                <a:gd name="T67" fmla="*/ 593 h 2164"/>
                <a:gd name="T68" fmla="*/ 1229 w 2195"/>
                <a:gd name="T69" fmla="*/ 500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95" h="2164">
                  <a:moveTo>
                    <a:pt x="1229" y="500"/>
                  </a:moveTo>
                  <a:cubicBezTo>
                    <a:pt x="1120" y="497"/>
                    <a:pt x="1079" y="413"/>
                    <a:pt x="1027" y="342"/>
                  </a:cubicBezTo>
                  <a:cubicBezTo>
                    <a:pt x="953" y="241"/>
                    <a:pt x="880" y="142"/>
                    <a:pt x="803" y="41"/>
                  </a:cubicBezTo>
                  <a:cubicBezTo>
                    <a:pt x="770" y="0"/>
                    <a:pt x="762" y="0"/>
                    <a:pt x="743" y="33"/>
                  </a:cubicBezTo>
                  <a:cubicBezTo>
                    <a:pt x="694" y="121"/>
                    <a:pt x="653" y="208"/>
                    <a:pt x="530" y="213"/>
                  </a:cubicBezTo>
                  <a:cubicBezTo>
                    <a:pt x="514" y="213"/>
                    <a:pt x="481" y="249"/>
                    <a:pt x="481" y="268"/>
                  </a:cubicBezTo>
                  <a:cubicBezTo>
                    <a:pt x="481" y="347"/>
                    <a:pt x="424" y="377"/>
                    <a:pt x="369" y="375"/>
                  </a:cubicBezTo>
                  <a:cubicBezTo>
                    <a:pt x="306" y="372"/>
                    <a:pt x="260" y="435"/>
                    <a:pt x="202" y="410"/>
                  </a:cubicBezTo>
                  <a:cubicBezTo>
                    <a:pt x="148" y="388"/>
                    <a:pt x="139" y="410"/>
                    <a:pt x="137" y="454"/>
                  </a:cubicBezTo>
                  <a:cubicBezTo>
                    <a:pt x="131" y="560"/>
                    <a:pt x="98" y="656"/>
                    <a:pt x="27" y="740"/>
                  </a:cubicBezTo>
                  <a:cubicBezTo>
                    <a:pt x="17" y="754"/>
                    <a:pt x="0" y="765"/>
                    <a:pt x="3" y="792"/>
                  </a:cubicBezTo>
                  <a:cubicBezTo>
                    <a:pt x="11" y="863"/>
                    <a:pt x="74" y="926"/>
                    <a:pt x="33" y="1003"/>
                  </a:cubicBezTo>
                  <a:cubicBezTo>
                    <a:pt x="33" y="1005"/>
                    <a:pt x="44" y="1016"/>
                    <a:pt x="49" y="1019"/>
                  </a:cubicBezTo>
                  <a:cubicBezTo>
                    <a:pt x="148" y="1052"/>
                    <a:pt x="189" y="1139"/>
                    <a:pt x="238" y="1218"/>
                  </a:cubicBezTo>
                  <a:cubicBezTo>
                    <a:pt x="257" y="1251"/>
                    <a:pt x="268" y="1287"/>
                    <a:pt x="331" y="1273"/>
                  </a:cubicBezTo>
                  <a:cubicBezTo>
                    <a:pt x="377" y="1262"/>
                    <a:pt x="424" y="1298"/>
                    <a:pt x="443" y="1352"/>
                  </a:cubicBezTo>
                  <a:cubicBezTo>
                    <a:pt x="462" y="1410"/>
                    <a:pt x="478" y="1472"/>
                    <a:pt x="527" y="1516"/>
                  </a:cubicBezTo>
                  <a:cubicBezTo>
                    <a:pt x="705" y="1683"/>
                    <a:pt x="844" y="1871"/>
                    <a:pt x="907" y="2111"/>
                  </a:cubicBezTo>
                  <a:lnTo>
                    <a:pt x="915" y="2128"/>
                  </a:lnTo>
                  <a:cubicBezTo>
                    <a:pt x="926" y="2163"/>
                    <a:pt x="945" y="2161"/>
                    <a:pt x="967" y="2139"/>
                  </a:cubicBezTo>
                  <a:cubicBezTo>
                    <a:pt x="1030" y="2071"/>
                    <a:pt x="1150" y="2081"/>
                    <a:pt x="1188" y="1975"/>
                  </a:cubicBezTo>
                  <a:cubicBezTo>
                    <a:pt x="1191" y="1969"/>
                    <a:pt x="1205" y="1961"/>
                    <a:pt x="1210" y="1964"/>
                  </a:cubicBezTo>
                  <a:cubicBezTo>
                    <a:pt x="1317" y="2021"/>
                    <a:pt x="1377" y="1934"/>
                    <a:pt x="1448" y="1888"/>
                  </a:cubicBezTo>
                  <a:cubicBezTo>
                    <a:pt x="1459" y="1879"/>
                    <a:pt x="1475" y="1877"/>
                    <a:pt x="1489" y="1871"/>
                  </a:cubicBezTo>
                  <a:cubicBezTo>
                    <a:pt x="1595" y="1838"/>
                    <a:pt x="1694" y="1778"/>
                    <a:pt x="1811" y="1800"/>
                  </a:cubicBezTo>
                  <a:cubicBezTo>
                    <a:pt x="1822" y="1803"/>
                    <a:pt x="1841" y="1795"/>
                    <a:pt x="1852" y="1786"/>
                  </a:cubicBezTo>
                  <a:cubicBezTo>
                    <a:pt x="1961" y="1705"/>
                    <a:pt x="2071" y="1625"/>
                    <a:pt x="2158" y="1519"/>
                  </a:cubicBezTo>
                  <a:cubicBezTo>
                    <a:pt x="2169" y="1505"/>
                    <a:pt x="2194" y="1497"/>
                    <a:pt x="2174" y="1470"/>
                  </a:cubicBezTo>
                  <a:cubicBezTo>
                    <a:pt x="2123" y="1396"/>
                    <a:pt x="2084" y="1319"/>
                    <a:pt x="1983" y="1289"/>
                  </a:cubicBezTo>
                  <a:cubicBezTo>
                    <a:pt x="1882" y="1262"/>
                    <a:pt x="1871" y="1131"/>
                    <a:pt x="1784" y="1082"/>
                  </a:cubicBezTo>
                  <a:cubicBezTo>
                    <a:pt x="1778" y="1079"/>
                    <a:pt x="1778" y="1063"/>
                    <a:pt x="1781" y="1057"/>
                  </a:cubicBezTo>
                  <a:cubicBezTo>
                    <a:pt x="1822" y="962"/>
                    <a:pt x="1751" y="902"/>
                    <a:pt x="1707" y="833"/>
                  </a:cubicBezTo>
                  <a:cubicBezTo>
                    <a:pt x="1666" y="768"/>
                    <a:pt x="1475" y="683"/>
                    <a:pt x="1396" y="697"/>
                  </a:cubicBezTo>
                  <a:cubicBezTo>
                    <a:pt x="1306" y="719"/>
                    <a:pt x="1276" y="691"/>
                    <a:pt x="1281" y="593"/>
                  </a:cubicBezTo>
                  <a:cubicBezTo>
                    <a:pt x="1276" y="560"/>
                    <a:pt x="1300" y="503"/>
                    <a:pt x="1229" y="50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 name="Freeform 34"/>
            <p:cNvSpPr>
              <a:spLocks noChangeArrowheads="1"/>
            </p:cNvSpPr>
            <p:nvPr/>
          </p:nvSpPr>
          <p:spPr bwMode="auto">
            <a:xfrm>
              <a:off x="8915400" y="1320800"/>
              <a:ext cx="854075" cy="654050"/>
            </a:xfrm>
            <a:custGeom>
              <a:avLst/>
              <a:gdLst>
                <a:gd name="T0" fmla="*/ 407 w 2374"/>
                <a:gd name="T1" fmla="*/ 1669 h 1819"/>
                <a:gd name="T2" fmla="*/ 461 w 2374"/>
                <a:gd name="T3" fmla="*/ 1579 h 1819"/>
                <a:gd name="T4" fmla="*/ 735 w 2374"/>
                <a:gd name="T5" fmla="*/ 1573 h 1819"/>
                <a:gd name="T6" fmla="*/ 874 w 2374"/>
                <a:gd name="T7" fmla="*/ 1486 h 1819"/>
                <a:gd name="T8" fmla="*/ 942 w 2374"/>
                <a:gd name="T9" fmla="*/ 1426 h 1819"/>
                <a:gd name="T10" fmla="*/ 1147 w 2374"/>
                <a:gd name="T11" fmla="*/ 1453 h 1819"/>
                <a:gd name="T12" fmla="*/ 1172 w 2374"/>
                <a:gd name="T13" fmla="*/ 1447 h 1819"/>
                <a:gd name="T14" fmla="*/ 1346 w 2374"/>
                <a:gd name="T15" fmla="*/ 1477 h 1819"/>
                <a:gd name="T16" fmla="*/ 1472 w 2374"/>
                <a:gd name="T17" fmla="*/ 1557 h 1819"/>
                <a:gd name="T18" fmla="*/ 1647 w 2374"/>
                <a:gd name="T19" fmla="*/ 1559 h 1819"/>
                <a:gd name="T20" fmla="*/ 1945 w 2374"/>
                <a:gd name="T21" fmla="*/ 1251 h 1819"/>
                <a:gd name="T22" fmla="*/ 2027 w 2374"/>
                <a:gd name="T23" fmla="*/ 1202 h 1819"/>
                <a:gd name="T24" fmla="*/ 2313 w 2374"/>
                <a:gd name="T25" fmla="*/ 1019 h 1819"/>
                <a:gd name="T26" fmla="*/ 2354 w 2374"/>
                <a:gd name="T27" fmla="*/ 888 h 1819"/>
                <a:gd name="T28" fmla="*/ 2289 w 2374"/>
                <a:gd name="T29" fmla="*/ 636 h 1819"/>
                <a:gd name="T30" fmla="*/ 2259 w 2374"/>
                <a:gd name="T31" fmla="*/ 598 h 1819"/>
                <a:gd name="T32" fmla="*/ 2177 w 2374"/>
                <a:gd name="T33" fmla="*/ 317 h 1819"/>
                <a:gd name="T34" fmla="*/ 2144 w 2374"/>
                <a:gd name="T35" fmla="*/ 232 h 1819"/>
                <a:gd name="T36" fmla="*/ 2073 w 2374"/>
                <a:gd name="T37" fmla="*/ 126 h 1819"/>
                <a:gd name="T38" fmla="*/ 1997 w 2374"/>
                <a:gd name="T39" fmla="*/ 66 h 1819"/>
                <a:gd name="T40" fmla="*/ 1499 w 2374"/>
                <a:gd name="T41" fmla="*/ 66 h 1819"/>
                <a:gd name="T42" fmla="*/ 1456 w 2374"/>
                <a:gd name="T43" fmla="*/ 68 h 1819"/>
                <a:gd name="T44" fmla="*/ 1273 w 2374"/>
                <a:gd name="T45" fmla="*/ 33 h 1819"/>
                <a:gd name="T46" fmla="*/ 1183 w 2374"/>
                <a:gd name="T47" fmla="*/ 41 h 1819"/>
                <a:gd name="T48" fmla="*/ 770 w 2374"/>
                <a:gd name="T49" fmla="*/ 472 h 1819"/>
                <a:gd name="T50" fmla="*/ 770 w 2374"/>
                <a:gd name="T51" fmla="*/ 595 h 1819"/>
                <a:gd name="T52" fmla="*/ 770 w 2374"/>
                <a:gd name="T53" fmla="*/ 776 h 1819"/>
                <a:gd name="T54" fmla="*/ 565 w 2374"/>
                <a:gd name="T55" fmla="*/ 920 h 1819"/>
                <a:gd name="T56" fmla="*/ 426 w 2374"/>
                <a:gd name="T57" fmla="*/ 991 h 1819"/>
                <a:gd name="T58" fmla="*/ 265 w 2374"/>
                <a:gd name="T59" fmla="*/ 1010 h 1819"/>
                <a:gd name="T60" fmla="*/ 202 w 2374"/>
                <a:gd name="T61" fmla="*/ 1155 h 1819"/>
                <a:gd name="T62" fmla="*/ 177 w 2374"/>
                <a:gd name="T63" fmla="*/ 1188 h 1819"/>
                <a:gd name="T64" fmla="*/ 38 w 2374"/>
                <a:gd name="T65" fmla="*/ 1325 h 1819"/>
                <a:gd name="T66" fmla="*/ 35 w 2374"/>
                <a:gd name="T67" fmla="*/ 1401 h 1819"/>
                <a:gd name="T68" fmla="*/ 423 w 2374"/>
                <a:gd name="T69" fmla="*/ 1818 h 1819"/>
                <a:gd name="T70" fmla="*/ 407 w 2374"/>
                <a:gd name="T71" fmla="*/ 1669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4" h="1819">
                  <a:moveTo>
                    <a:pt x="407" y="1669"/>
                  </a:moveTo>
                  <a:cubicBezTo>
                    <a:pt x="377" y="1625"/>
                    <a:pt x="410" y="1568"/>
                    <a:pt x="461" y="1579"/>
                  </a:cubicBezTo>
                  <a:cubicBezTo>
                    <a:pt x="557" y="1595"/>
                    <a:pt x="644" y="1579"/>
                    <a:pt x="735" y="1573"/>
                  </a:cubicBezTo>
                  <a:cubicBezTo>
                    <a:pt x="817" y="1570"/>
                    <a:pt x="855" y="1565"/>
                    <a:pt x="874" y="1486"/>
                  </a:cubicBezTo>
                  <a:cubicBezTo>
                    <a:pt x="882" y="1450"/>
                    <a:pt x="907" y="1428"/>
                    <a:pt x="942" y="1426"/>
                  </a:cubicBezTo>
                  <a:cubicBezTo>
                    <a:pt x="1010" y="1423"/>
                    <a:pt x="1090" y="1360"/>
                    <a:pt x="1147" y="1453"/>
                  </a:cubicBezTo>
                  <a:cubicBezTo>
                    <a:pt x="1150" y="1456"/>
                    <a:pt x="1163" y="1453"/>
                    <a:pt x="1172" y="1447"/>
                  </a:cubicBezTo>
                  <a:cubicBezTo>
                    <a:pt x="1240" y="1409"/>
                    <a:pt x="1292" y="1437"/>
                    <a:pt x="1346" y="1477"/>
                  </a:cubicBezTo>
                  <a:cubicBezTo>
                    <a:pt x="1387" y="1508"/>
                    <a:pt x="1428" y="1538"/>
                    <a:pt x="1472" y="1557"/>
                  </a:cubicBezTo>
                  <a:cubicBezTo>
                    <a:pt x="1529" y="1581"/>
                    <a:pt x="1603" y="1622"/>
                    <a:pt x="1647" y="1559"/>
                  </a:cubicBezTo>
                  <a:cubicBezTo>
                    <a:pt x="1732" y="1439"/>
                    <a:pt x="1860" y="1368"/>
                    <a:pt x="1945" y="1251"/>
                  </a:cubicBezTo>
                  <a:cubicBezTo>
                    <a:pt x="1961" y="1226"/>
                    <a:pt x="1997" y="1207"/>
                    <a:pt x="2027" y="1202"/>
                  </a:cubicBezTo>
                  <a:cubicBezTo>
                    <a:pt x="2149" y="1183"/>
                    <a:pt x="2218" y="1081"/>
                    <a:pt x="2313" y="1019"/>
                  </a:cubicBezTo>
                  <a:cubicBezTo>
                    <a:pt x="2354" y="991"/>
                    <a:pt x="2373" y="948"/>
                    <a:pt x="2354" y="888"/>
                  </a:cubicBezTo>
                  <a:cubicBezTo>
                    <a:pt x="2327" y="806"/>
                    <a:pt x="2275" y="729"/>
                    <a:pt x="2289" y="636"/>
                  </a:cubicBezTo>
                  <a:cubicBezTo>
                    <a:pt x="2292" y="617"/>
                    <a:pt x="2275" y="609"/>
                    <a:pt x="2259" y="598"/>
                  </a:cubicBezTo>
                  <a:cubicBezTo>
                    <a:pt x="2177" y="538"/>
                    <a:pt x="2141" y="415"/>
                    <a:pt x="2177" y="317"/>
                  </a:cubicBezTo>
                  <a:cubicBezTo>
                    <a:pt x="2190" y="279"/>
                    <a:pt x="2169" y="257"/>
                    <a:pt x="2144" y="232"/>
                  </a:cubicBezTo>
                  <a:cubicBezTo>
                    <a:pt x="2114" y="199"/>
                    <a:pt x="2070" y="177"/>
                    <a:pt x="2073" y="126"/>
                  </a:cubicBezTo>
                  <a:cubicBezTo>
                    <a:pt x="2076" y="71"/>
                    <a:pt x="2040" y="66"/>
                    <a:pt x="1997" y="66"/>
                  </a:cubicBezTo>
                  <a:lnTo>
                    <a:pt x="1499" y="66"/>
                  </a:lnTo>
                  <a:cubicBezTo>
                    <a:pt x="1486" y="66"/>
                    <a:pt x="1464" y="60"/>
                    <a:pt x="1456" y="68"/>
                  </a:cubicBezTo>
                  <a:cubicBezTo>
                    <a:pt x="1379" y="139"/>
                    <a:pt x="1322" y="74"/>
                    <a:pt x="1273" y="33"/>
                  </a:cubicBezTo>
                  <a:cubicBezTo>
                    <a:pt x="1232" y="0"/>
                    <a:pt x="1213" y="5"/>
                    <a:pt x="1183" y="41"/>
                  </a:cubicBezTo>
                  <a:cubicBezTo>
                    <a:pt x="1046" y="186"/>
                    <a:pt x="912" y="333"/>
                    <a:pt x="770" y="472"/>
                  </a:cubicBezTo>
                  <a:cubicBezTo>
                    <a:pt x="718" y="522"/>
                    <a:pt x="718" y="546"/>
                    <a:pt x="770" y="595"/>
                  </a:cubicBezTo>
                  <a:cubicBezTo>
                    <a:pt x="852" y="675"/>
                    <a:pt x="847" y="691"/>
                    <a:pt x="770" y="776"/>
                  </a:cubicBezTo>
                  <a:cubicBezTo>
                    <a:pt x="713" y="838"/>
                    <a:pt x="636" y="877"/>
                    <a:pt x="565" y="920"/>
                  </a:cubicBezTo>
                  <a:cubicBezTo>
                    <a:pt x="521" y="948"/>
                    <a:pt x="481" y="986"/>
                    <a:pt x="426" y="991"/>
                  </a:cubicBezTo>
                  <a:cubicBezTo>
                    <a:pt x="374" y="997"/>
                    <a:pt x="325" y="948"/>
                    <a:pt x="265" y="1010"/>
                  </a:cubicBezTo>
                  <a:cubicBezTo>
                    <a:pt x="218" y="1057"/>
                    <a:pt x="199" y="1095"/>
                    <a:pt x="202" y="1155"/>
                  </a:cubicBezTo>
                  <a:cubicBezTo>
                    <a:pt x="202" y="1166"/>
                    <a:pt x="188" y="1185"/>
                    <a:pt x="177" y="1188"/>
                  </a:cubicBezTo>
                  <a:cubicBezTo>
                    <a:pt x="112" y="1215"/>
                    <a:pt x="93" y="1286"/>
                    <a:pt x="38" y="1325"/>
                  </a:cubicBezTo>
                  <a:cubicBezTo>
                    <a:pt x="0" y="1352"/>
                    <a:pt x="11" y="1374"/>
                    <a:pt x="35" y="1401"/>
                  </a:cubicBezTo>
                  <a:cubicBezTo>
                    <a:pt x="161" y="1535"/>
                    <a:pt x="284" y="1666"/>
                    <a:pt x="423" y="1818"/>
                  </a:cubicBezTo>
                  <a:cubicBezTo>
                    <a:pt x="412" y="1755"/>
                    <a:pt x="440" y="1715"/>
                    <a:pt x="407" y="166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 name="Freeform 35"/>
            <p:cNvSpPr>
              <a:spLocks noChangeArrowheads="1"/>
            </p:cNvSpPr>
            <p:nvPr/>
          </p:nvSpPr>
          <p:spPr bwMode="auto">
            <a:xfrm>
              <a:off x="8747125" y="582613"/>
              <a:ext cx="641350" cy="708025"/>
            </a:xfrm>
            <a:custGeom>
              <a:avLst/>
              <a:gdLst>
                <a:gd name="T0" fmla="*/ 1513 w 1782"/>
                <a:gd name="T1" fmla="*/ 1368 h 1965"/>
                <a:gd name="T2" fmla="*/ 1584 w 1782"/>
                <a:gd name="T3" fmla="*/ 951 h 1965"/>
                <a:gd name="T4" fmla="*/ 1710 w 1782"/>
                <a:gd name="T5" fmla="*/ 882 h 1965"/>
                <a:gd name="T6" fmla="*/ 1781 w 1782"/>
                <a:gd name="T7" fmla="*/ 885 h 1965"/>
                <a:gd name="T8" fmla="*/ 1650 w 1782"/>
                <a:gd name="T9" fmla="*/ 606 h 1965"/>
                <a:gd name="T10" fmla="*/ 1445 w 1782"/>
                <a:gd name="T11" fmla="*/ 55 h 1965"/>
                <a:gd name="T12" fmla="*/ 1374 w 1782"/>
                <a:gd name="T13" fmla="*/ 17 h 1965"/>
                <a:gd name="T14" fmla="*/ 680 w 1782"/>
                <a:gd name="T15" fmla="*/ 19 h 1965"/>
                <a:gd name="T16" fmla="*/ 475 w 1782"/>
                <a:gd name="T17" fmla="*/ 25 h 1965"/>
                <a:gd name="T18" fmla="*/ 445 w 1782"/>
                <a:gd name="T19" fmla="*/ 68 h 1965"/>
                <a:gd name="T20" fmla="*/ 327 w 1782"/>
                <a:gd name="T21" fmla="*/ 459 h 1965"/>
                <a:gd name="T22" fmla="*/ 196 w 1782"/>
                <a:gd name="T23" fmla="*/ 464 h 1965"/>
                <a:gd name="T24" fmla="*/ 144 w 1782"/>
                <a:gd name="T25" fmla="*/ 484 h 1965"/>
                <a:gd name="T26" fmla="*/ 106 w 1782"/>
                <a:gd name="T27" fmla="*/ 686 h 1965"/>
                <a:gd name="T28" fmla="*/ 123 w 1782"/>
                <a:gd name="T29" fmla="*/ 847 h 1965"/>
                <a:gd name="T30" fmla="*/ 221 w 1782"/>
                <a:gd name="T31" fmla="*/ 972 h 1965"/>
                <a:gd name="T32" fmla="*/ 221 w 1782"/>
                <a:gd name="T33" fmla="*/ 1071 h 1965"/>
                <a:gd name="T34" fmla="*/ 169 w 1782"/>
                <a:gd name="T35" fmla="*/ 1213 h 1965"/>
                <a:gd name="T36" fmla="*/ 180 w 1782"/>
                <a:gd name="T37" fmla="*/ 1478 h 1965"/>
                <a:gd name="T38" fmla="*/ 82 w 1782"/>
                <a:gd name="T39" fmla="*/ 1617 h 1965"/>
                <a:gd name="T40" fmla="*/ 5 w 1782"/>
                <a:gd name="T41" fmla="*/ 1702 h 1965"/>
                <a:gd name="T42" fmla="*/ 194 w 1782"/>
                <a:gd name="T43" fmla="*/ 1811 h 1965"/>
                <a:gd name="T44" fmla="*/ 338 w 1782"/>
                <a:gd name="T45" fmla="*/ 1838 h 1965"/>
                <a:gd name="T46" fmla="*/ 502 w 1782"/>
                <a:gd name="T47" fmla="*/ 1964 h 1965"/>
                <a:gd name="T48" fmla="*/ 502 w 1782"/>
                <a:gd name="T49" fmla="*/ 1713 h 1965"/>
                <a:gd name="T50" fmla="*/ 571 w 1782"/>
                <a:gd name="T51" fmla="*/ 1663 h 1965"/>
                <a:gd name="T52" fmla="*/ 920 w 1782"/>
                <a:gd name="T53" fmla="*/ 1702 h 1965"/>
                <a:gd name="T54" fmla="*/ 1133 w 1782"/>
                <a:gd name="T55" fmla="*/ 1636 h 1965"/>
                <a:gd name="T56" fmla="*/ 1144 w 1782"/>
                <a:gd name="T57" fmla="*/ 1622 h 1965"/>
                <a:gd name="T58" fmla="*/ 1262 w 1782"/>
                <a:gd name="T59" fmla="*/ 1420 h 1965"/>
                <a:gd name="T60" fmla="*/ 1319 w 1782"/>
                <a:gd name="T61" fmla="*/ 1363 h 1965"/>
                <a:gd name="T62" fmla="*/ 1393 w 1782"/>
                <a:gd name="T63" fmla="*/ 1401 h 1965"/>
                <a:gd name="T64" fmla="*/ 1415 w 1782"/>
                <a:gd name="T65" fmla="*/ 1480 h 1965"/>
                <a:gd name="T66" fmla="*/ 1513 w 1782"/>
                <a:gd name="T67" fmla="*/ 1368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82" h="1965">
                  <a:moveTo>
                    <a:pt x="1513" y="1368"/>
                  </a:moveTo>
                  <a:cubicBezTo>
                    <a:pt x="1529" y="1229"/>
                    <a:pt x="1559" y="1090"/>
                    <a:pt x="1584" y="951"/>
                  </a:cubicBezTo>
                  <a:cubicBezTo>
                    <a:pt x="1598" y="866"/>
                    <a:pt x="1633" y="847"/>
                    <a:pt x="1710" y="882"/>
                  </a:cubicBezTo>
                  <a:cubicBezTo>
                    <a:pt x="1731" y="893"/>
                    <a:pt x="1751" y="907"/>
                    <a:pt x="1781" y="885"/>
                  </a:cubicBezTo>
                  <a:cubicBezTo>
                    <a:pt x="1723" y="798"/>
                    <a:pt x="1685" y="702"/>
                    <a:pt x="1650" y="606"/>
                  </a:cubicBezTo>
                  <a:cubicBezTo>
                    <a:pt x="1581" y="424"/>
                    <a:pt x="1477" y="251"/>
                    <a:pt x="1445" y="55"/>
                  </a:cubicBezTo>
                  <a:cubicBezTo>
                    <a:pt x="1436" y="0"/>
                    <a:pt x="1401" y="17"/>
                    <a:pt x="1374" y="17"/>
                  </a:cubicBezTo>
                  <a:cubicBezTo>
                    <a:pt x="1141" y="17"/>
                    <a:pt x="912" y="17"/>
                    <a:pt x="680" y="19"/>
                  </a:cubicBezTo>
                  <a:cubicBezTo>
                    <a:pt x="612" y="19"/>
                    <a:pt x="543" y="19"/>
                    <a:pt x="475" y="25"/>
                  </a:cubicBezTo>
                  <a:cubicBezTo>
                    <a:pt x="450" y="25"/>
                    <a:pt x="412" y="22"/>
                    <a:pt x="445" y="68"/>
                  </a:cubicBezTo>
                  <a:cubicBezTo>
                    <a:pt x="532" y="197"/>
                    <a:pt x="470" y="413"/>
                    <a:pt x="327" y="459"/>
                  </a:cubicBezTo>
                  <a:cubicBezTo>
                    <a:pt x="286" y="473"/>
                    <a:pt x="240" y="462"/>
                    <a:pt x="196" y="464"/>
                  </a:cubicBezTo>
                  <a:cubicBezTo>
                    <a:pt x="177" y="464"/>
                    <a:pt x="144" y="456"/>
                    <a:pt x="144" y="484"/>
                  </a:cubicBezTo>
                  <a:cubicBezTo>
                    <a:pt x="147" y="555"/>
                    <a:pt x="103" y="617"/>
                    <a:pt x="106" y="686"/>
                  </a:cubicBezTo>
                  <a:cubicBezTo>
                    <a:pt x="109" y="738"/>
                    <a:pt x="82" y="798"/>
                    <a:pt x="123" y="847"/>
                  </a:cubicBezTo>
                  <a:cubicBezTo>
                    <a:pt x="155" y="888"/>
                    <a:pt x="185" y="931"/>
                    <a:pt x="221" y="972"/>
                  </a:cubicBezTo>
                  <a:cubicBezTo>
                    <a:pt x="251" y="1008"/>
                    <a:pt x="251" y="1033"/>
                    <a:pt x="221" y="1071"/>
                  </a:cubicBezTo>
                  <a:cubicBezTo>
                    <a:pt x="191" y="1109"/>
                    <a:pt x="166" y="1155"/>
                    <a:pt x="169" y="1213"/>
                  </a:cubicBezTo>
                  <a:cubicBezTo>
                    <a:pt x="175" y="1300"/>
                    <a:pt x="172" y="1390"/>
                    <a:pt x="180" y="1478"/>
                  </a:cubicBezTo>
                  <a:cubicBezTo>
                    <a:pt x="185" y="1554"/>
                    <a:pt x="164" y="1601"/>
                    <a:pt x="82" y="1617"/>
                  </a:cubicBezTo>
                  <a:cubicBezTo>
                    <a:pt x="38" y="1625"/>
                    <a:pt x="0" y="1639"/>
                    <a:pt x="5" y="1702"/>
                  </a:cubicBezTo>
                  <a:cubicBezTo>
                    <a:pt x="16" y="1825"/>
                    <a:pt x="82" y="1871"/>
                    <a:pt x="194" y="1811"/>
                  </a:cubicBezTo>
                  <a:cubicBezTo>
                    <a:pt x="259" y="1775"/>
                    <a:pt x="292" y="1795"/>
                    <a:pt x="338" y="1838"/>
                  </a:cubicBezTo>
                  <a:cubicBezTo>
                    <a:pt x="385" y="1882"/>
                    <a:pt x="418" y="1945"/>
                    <a:pt x="502" y="1964"/>
                  </a:cubicBezTo>
                  <a:cubicBezTo>
                    <a:pt x="453" y="1874"/>
                    <a:pt x="513" y="1797"/>
                    <a:pt x="502" y="1713"/>
                  </a:cubicBezTo>
                  <a:cubicBezTo>
                    <a:pt x="497" y="1677"/>
                    <a:pt x="535" y="1655"/>
                    <a:pt x="571" y="1663"/>
                  </a:cubicBezTo>
                  <a:cubicBezTo>
                    <a:pt x="685" y="1688"/>
                    <a:pt x="803" y="1685"/>
                    <a:pt x="920" y="1702"/>
                  </a:cubicBezTo>
                  <a:cubicBezTo>
                    <a:pt x="983" y="1713"/>
                    <a:pt x="1106" y="1792"/>
                    <a:pt x="1133" y="1636"/>
                  </a:cubicBezTo>
                  <a:cubicBezTo>
                    <a:pt x="1133" y="1631"/>
                    <a:pt x="1141" y="1625"/>
                    <a:pt x="1144" y="1622"/>
                  </a:cubicBezTo>
                  <a:cubicBezTo>
                    <a:pt x="1223" y="1579"/>
                    <a:pt x="1256" y="1508"/>
                    <a:pt x="1262" y="1420"/>
                  </a:cubicBezTo>
                  <a:cubicBezTo>
                    <a:pt x="1264" y="1382"/>
                    <a:pt x="1289" y="1368"/>
                    <a:pt x="1319" y="1363"/>
                  </a:cubicBezTo>
                  <a:cubicBezTo>
                    <a:pt x="1352" y="1358"/>
                    <a:pt x="1379" y="1374"/>
                    <a:pt x="1393" y="1401"/>
                  </a:cubicBezTo>
                  <a:cubicBezTo>
                    <a:pt x="1404" y="1426"/>
                    <a:pt x="1406" y="1453"/>
                    <a:pt x="1415" y="1480"/>
                  </a:cubicBezTo>
                  <a:cubicBezTo>
                    <a:pt x="1467" y="1459"/>
                    <a:pt x="1505" y="1437"/>
                    <a:pt x="1513" y="136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 name="Freeform 36"/>
            <p:cNvSpPr>
              <a:spLocks noChangeArrowheads="1"/>
            </p:cNvSpPr>
            <p:nvPr/>
          </p:nvSpPr>
          <p:spPr bwMode="auto">
            <a:xfrm>
              <a:off x="10336213" y="527050"/>
              <a:ext cx="938212" cy="612775"/>
            </a:xfrm>
            <a:custGeom>
              <a:avLst/>
              <a:gdLst>
                <a:gd name="T0" fmla="*/ 142 w 2604"/>
                <a:gd name="T1" fmla="*/ 1466 h 1702"/>
                <a:gd name="T2" fmla="*/ 298 w 2604"/>
                <a:gd name="T3" fmla="*/ 1289 h 1702"/>
                <a:gd name="T4" fmla="*/ 431 w 2604"/>
                <a:gd name="T5" fmla="*/ 1220 h 1702"/>
                <a:gd name="T6" fmla="*/ 511 w 2604"/>
                <a:gd name="T7" fmla="*/ 1302 h 1702"/>
                <a:gd name="T8" fmla="*/ 672 w 2604"/>
                <a:gd name="T9" fmla="*/ 1532 h 1702"/>
                <a:gd name="T10" fmla="*/ 740 w 2604"/>
                <a:gd name="T11" fmla="*/ 1630 h 1702"/>
                <a:gd name="T12" fmla="*/ 787 w 2604"/>
                <a:gd name="T13" fmla="*/ 1698 h 1702"/>
                <a:gd name="T14" fmla="*/ 844 w 2604"/>
                <a:gd name="T15" fmla="*/ 1649 h 1702"/>
                <a:gd name="T16" fmla="*/ 950 w 2604"/>
                <a:gd name="T17" fmla="*/ 1551 h 1702"/>
                <a:gd name="T18" fmla="*/ 1153 w 2604"/>
                <a:gd name="T19" fmla="*/ 1395 h 1702"/>
                <a:gd name="T20" fmla="*/ 1204 w 2604"/>
                <a:gd name="T21" fmla="*/ 1338 h 1702"/>
                <a:gd name="T22" fmla="*/ 1420 w 2604"/>
                <a:gd name="T23" fmla="*/ 1245 h 1702"/>
                <a:gd name="T24" fmla="*/ 1464 w 2604"/>
                <a:gd name="T25" fmla="*/ 1204 h 1702"/>
                <a:gd name="T26" fmla="*/ 1743 w 2604"/>
                <a:gd name="T27" fmla="*/ 1056 h 1702"/>
                <a:gd name="T28" fmla="*/ 1917 w 2604"/>
                <a:gd name="T29" fmla="*/ 985 h 1702"/>
                <a:gd name="T30" fmla="*/ 1969 w 2604"/>
                <a:gd name="T31" fmla="*/ 961 h 1702"/>
                <a:gd name="T32" fmla="*/ 2100 w 2604"/>
                <a:gd name="T33" fmla="*/ 912 h 1702"/>
                <a:gd name="T34" fmla="*/ 2182 w 2604"/>
                <a:gd name="T35" fmla="*/ 871 h 1702"/>
                <a:gd name="T36" fmla="*/ 2248 w 2604"/>
                <a:gd name="T37" fmla="*/ 731 h 1702"/>
                <a:gd name="T38" fmla="*/ 2272 w 2604"/>
                <a:gd name="T39" fmla="*/ 581 h 1702"/>
                <a:gd name="T40" fmla="*/ 2516 w 2604"/>
                <a:gd name="T41" fmla="*/ 330 h 1702"/>
                <a:gd name="T42" fmla="*/ 2554 w 2604"/>
                <a:gd name="T43" fmla="*/ 177 h 1702"/>
                <a:gd name="T44" fmla="*/ 2540 w 2604"/>
                <a:gd name="T45" fmla="*/ 62 h 1702"/>
                <a:gd name="T46" fmla="*/ 2477 w 2604"/>
                <a:gd name="T47" fmla="*/ 5 h 1702"/>
                <a:gd name="T48" fmla="*/ 2024 w 2604"/>
                <a:gd name="T49" fmla="*/ 21 h 1702"/>
                <a:gd name="T50" fmla="*/ 1560 w 2604"/>
                <a:gd name="T51" fmla="*/ 125 h 1702"/>
                <a:gd name="T52" fmla="*/ 1371 w 2604"/>
                <a:gd name="T53" fmla="*/ 240 h 1702"/>
                <a:gd name="T54" fmla="*/ 1194 w 2604"/>
                <a:gd name="T55" fmla="*/ 270 h 1702"/>
                <a:gd name="T56" fmla="*/ 1163 w 2604"/>
                <a:gd name="T57" fmla="*/ 284 h 1702"/>
                <a:gd name="T58" fmla="*/ 1065 w 2604"/>
                <a:gd name="T59" fmla="*/ 256 h 1702"/>
                <a:gd name="T60" fmla="*/ 1005 w 2604"/>
                <a:gd name="T61" fmla="*/ 226 h 1702"/>
                <a:gd name="T62" fmla="*/ 628 w 2604"/>
                <a:gd name="T63" fmla="*/ 458 h 1702"/>
                <a:gd name="T64" fmla="*/ 461 w 2604"/>
                <a:gd name="T65" fmla="*/ 647 h 1702"/>
                <a:gd name="T66" fmla="*/ 388 w 2604"/>
                <a:gd name="T67" fmla="*/ 764 h 1702"/>
                <a:gd name="T68" fmla="*/ 330 w 2604"/>
                <a:gd name="T69" fmla="*/ 879 h 1702"/>
                <a:gd name="T70" fmla="*/ 292 w 2604"/>
                <a:gd name="T71" fmla="*/ 934 h 1702"/>
                <a:gd name="T72" fmla="*/ 74 w 2604"/>
                <a:gd name="T73" fmla="*/ 1046 h 1702"/>
                <a:gd name="T74" fmla="*/ 24 w 2604"/>
                <a:gd name="T75" fmla="*/ 1152 h 1702"/>
                <a:gd name="T76" fmla="*/ 52 w 2604"/>
                <a:gd name="T77" fmla="*/ 1395 h 1702"/>
                <a:gd name="T78" fmla="*/ 142 w 2604"/>
                <a:gd name="T79" fmla="*/ 1466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04" h="1702">
                  <a:moveTo>
                    <a:pt x="142" y="1466"/>
                  </a:moveTo>
                  <a:cubicBezTo>
                    <a:pt x="235" y="1442"/>
                    <a:pt x="243" y="1346"/>
                    <a:pt x="298" y="1289"/>
                  </a:cubicBezTo>
                  <a:cubicBezTo>
                    <a:pt x="339" y="1245"/>
                    <a:pt x="380" y="1220"/>
                    <a:pt x="431" y="1220"/>
                  </a:cubicBezTo>
                  <a:cubicBezTo>
                    <a:pt x="472" y="1220"/>
                    <a:pt x="494" y="1250"/>
                    <a:pt x="511" y="1302"/>
                  </a:cubicBezTo>
                  <a:cubicBezTo>
                    <a:pt x="541" y="1387"/>
                    <a:pt x="560" y="1496"/>
                    <a:pt x="672" y="1532"/>
                  </a:cubicBezTo>
                  <a:cubicBezTo>
                    <a:pt x="715" y="1545"/>
                    <a:pt x="735" y="1589"/>
                    <a:pt x="740" y="1630"/>
                  </a:cubicBezTo>
                  <a:cubicBezTo>
                    <a:pt x="746" y="1663"/>
                    <a:pt x="759" y="1693"/>
                    <a:pt x="787" y="1698"/>
                  </a:cubicBezTo>
                  <a:cubicBezTo>
                    <a:pt x="803" y="1701"/>
                    <a:pt x="833" y="1671"/>
                    <a:pt x="844" y="1649"/>
                  </a:cubicBezTo>
                  <a:cubicBezTo>
                    <a:pt x="868" y="1603"/>
                    <a:pt x="904" y="1554"/>
                    <a:pt x="950" y="1551"/>
                  </a:cubicBezTo>
                  <a:cubicBezTo>
                    <a:pt x="1060" y="1545"/>
                    <a:pt x="1109" y="1477"/>
                    <a:pt x="1153" y="1395"/>
                  </a:cubicBezTo>
                  <a:cubicBezTo>
                    <a:pt x="1166" y="1371"/>
                    <a:pt x="1183" y="1351"/>
                    <a:pt x="1204" y="1338"/>
                  </a:cubicBezTo>
                  <a:cubicBezTo>
                    <a:pt x="1270" y="1291"/>
                    <a:pt x="1322" y="1220"/>
                    <a:pt x="1420" y="1245"/>
                  </a:cubicBezTo>
                  <a:cubicBezTo>
                    <a:pt x="1431" y="1248"/>
                    <a:pt x="1448" y="1218"/>
                    <a:pt x="1464" y="1204"/>
                  </a:cubicBezTo>
                  <a:cubicBezTo>
                    <a:pt x="1546" y="1133"/>
                    <a:pt x="1636" y="1067"/>
                    <a:pt x="1743" y="1056"/>
                  </a:cubicBezTo>
                  <a:cubicBezTo>
                    <a:pt x="1811" y="1048"/>
                    <a:pt x="1879" y="1062"/>
                    <a:pt x="1917" y="985"/>
                  </a:cubicBezTo>
                  <a:cubicBezTo>
                    <a:pt x="1928" y="966"/>
                    <a:pt x="1953" y="953"/>
                    <a:pt x="1969" y="961"/>
                  </a:cubicBezTo>
                  <a:cubicBezTo>
                    <a:pt x="2038" y="999"/>
                    <a:pt x="2065" y="947"/>
                    <a:pt x="2100" y="912"/>
                  </a:cubicBezTo>
                  <a:cubicBezTo>
                    <a:pt x="2125" y="887"/>
                    <a:pt x="2147" y="873"/>
                    <a:pt x="2182" y="871"/>
                  </a:cubicBezTo>
                  <a:cubicBezTo>
                    <a:pt x="2270" y="857"/>
                    <a:pt x="2297" y="802"/>
                    <a:pt x="2248" y="731"/>
                  </a:cubicBezTo>
                  <a:cubicBezTo>
                    <a:pt x="2207" y="671"/>
                    <a:pt x="2215" y="630"/>
                    <a:pt x="2272" y="581"/>
                  </a:cubicBezTo>
                  <a:cubicBezTo>
                    <a:pt x="2363" y="508"/>
                    <a:pt x="2502" y="477"/>
                    <a:pt x="2516" y="330"/>
                  </a:cubicBezTo>
                  <a:cubicBezTo>
                    <a:pt x="2603" y="300"/>
                    <a:pt x="2565" y="232"/>
                    <a:pt x="2554" y="177"/>
                  </a:cubicBezTo>
                  <a:cubicBezTo>
                    <a:pt x="2546" y="139"/>
                    <a:pt x="2540" y="101"/>
                    <a:pt x="2540" y="62"/>
                  </a:cubicBezTo>
                  <a:cubicBezTo>
                    <a:pt x="2543" y="13"/>
                    <a:pt x="2521" y="0"/>
                    <a:pt x="2477" y="5"/>
                  </a:cubicBezTo>
                  <a:cubicBezTo>
                    <a:pt x="2327" y="24"/>
                    <a:pt x="2174" y="8"/>
                    <a:pt x="2024" y="21"/>
                  </a:cubicBezTo>
                  <a:cubicBezTo>
                    <a:pt x="1865" y="35"/>
                    <a:pt x="1699" y="16"/>
                    <a:pt x="1560" y="125"/>
                  </a:cubicBezTo>
                  <a:cubicBezTo>
                    <a:pt x="1502" y="169"/>
                    <a:pt x="1437" y="204"/>
                    <a:pt x="1371" y="240"/>
                  </a:cubicBezTo>
                  <a:cubicBezTo>
                    <a:pt x="1316" y="267"/>
                    <a:pt x="1267" y="346"/>
                    <a:pt x="1194" y="270"/>
                  </a:cubicBezTo>
                  <a:cubicBezTo>
                    <a:pt x="1191" y="267"/>
                    <a:pt x="1172" y="275"/>
                    <a:pt x="1163" y="284"/>
                  </a:cubicBezTo>
                  <a:cubicBezTo>
                    <a:pt x="1120" y="316"/>
                    <a:pt x="1084" y="305"/>
                    <a:pt x="1065" y="256"/>
                  </a:cubicBezTo>
                  <a:cubicBezTo>
                    <a:pt x="1054" y="226"/>
                    <a:pt x="1032" y="210"/>
                    <a:pt x="1005" y="226"/>
                  </a:cubicBezTo>
                  <a:cubicBezTo>
                    <a:pt x="879" y="303"/>
                    <a:pt x="732" y="346"/>
                    <a:pt x="628" y="458"/>
                  </a:cubicBezTo>
                  <a:cubicBezTo>
                    <a:pt x="571" y="521"/>
                    <a:pt x="486" y="565"/>
                    <a:pt x="461" y="647"/>
                  </a:cubicBezTo>
                  <a:cubicBezTo>
                    <a:pt x="445" y="699"/>
                    <a:pt x="429" y="737"/>
                    <a:pt x="388" y="764"/>
                  </a:cubicBezTo>
                  <a:cubicBezTo>
                    <a:pt x="344" y="792"/>
                    <a:pt x="298" y="811"/>
                    <a:pt x="330" y="879"/>
                  </a:cubicBezTo>
                  <a:cubicBezTo>
                    <a:pt x="341" y="901"/>
                    <a:pt x="311" y="917"/>
                    <a:pt x="292" y="934"/>
                  </a:cubicBezTo>
                  <a:cubicBezTo>
                    <a:pt x="227" y="985"/>
                    <a:pt x="150" y="1018"/>
                    <a:pt x="74" y="1046"/>
                  </a:cubicBezTo>
                  <a:cubicBezTo>
                    <a:pt x="16" y="1067"/>
                    <a:pt x="0" y="1092"/>
                    <a:pt x="24" y="1152"/>
                  </a:cubicBezTo>
                  <a:cubicBezTo>
                    <a:pt x="57" y="1226"/>
                    <a:pt x="93" y="1308"/>
                    <a:pt x="52" y="1395"/>
                  </a:cubicBezTo>
                  <a:cubicBezTo>
                    <a:pt x="44" y="1455"/>
                    <a:pt x="82" y="1482"/>
                    <a:pt x="142" y="146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 name="Freeform 37"/>
            <p:cNvSpPr>
              <a:spLocks noChangeArrowheads="1"/>
            </p:cNvSpPr>
            <p:nvPr/>
          </p:nvSpPr>
          <p:spPr bwMode="auto">
            <a:xfrm>
              <a:off x="8196263" y="2944813"/>
              <a:ext cx="668337" cy="511175"/>
            </a:xfrm>
            <a:custGeom>
              <a:avLst/>
              <a:gdLst>
                <a:gd name="T0" fmla="*/ 1669 w 1858"/>
                <a:gd name="T1" fmla="*/ 1379 h 1418"/>
                <a:gd name="T2" fmla="*/ 1770 w 1858"/>
                <a:gd name="T3" fmla="*/ 1286 h 1418"/>
                <a:gd name="T4" fmla="*/ 1847 w 1858"/>
                <a:gd name="T5" fmla="*/ 456 h 1418"/>
                <a:gd name="T6" fmla="*/ 1745 w 1858"/>
                <a:gd name="T7" fmla="*/ 379 h 1418"/>
                <a:gd name="T8" fmla="*/ 1614 w 1858"/>
                <a:gd name="T9" fmla="*/ 316 h 1418"/>
                <a:gd name="T10" fmla="*/ 1513 w 1858"/>
                <a:gd name="T11" fmla="*/ 205 h 1418"/>
                <a:gd name="T12" fmla="*/ 1188 w 1858"/>
                <a:gd name="T13" fmla="*/ 65 h 1418"/>
                <a:gd name="T14" fmla="*/ 1016 w 1858"/>
                <a:gd name="T15" fmla="*/ 87 h 1418"/>
                <a:gd name="T16" fmla="*/ 951 w 1858"/>
                <a:gd name="T17" fmla="*/ 103 h 1418"/>
                <a:gd name="T18" fmla="*/ 484 w 1858"/>
                <a:gd name="T19" fmla="*/ 112 h 1418"/>
                <a:gd name="T20" fmla="*/ 287 w 1858"/>
                <a:gd name="T21" fmla="*/ 355 h 1418"/>
                <a:gd name="T22" fmla="*/ 273 w 1858"/>
                <a:gd name="T23" fmla="*/ 581 h 1418"/>
                <a:gd name="T24" fmla="*/ 131 w 1858"/>
                <a:gd name="T25" fmla="*/ 1018 h 1418"/>
                <a:gd name="T26" fmla="*/ 30 w 1858"/>
                <a:gd name="T27" fmla="*/ 1343 h 1418"/>
                <a:gd name="T28" fmla="*/ 79 w 1858"/>
                <a:gd name="T29" fmla="*/ 1414 h 1418"/>
                <a:gd name="T30" fmla="*/ 978 w 1858"/>
                <a:gd name="T31" fmla="*/ 1393 h 1418"/>
                <a:gd name="T32" fmla="*/ 1669 w 1858"/>
                <a:gd name="T33" fmla="*/ 1379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8" h="1418">
                  <a:moveTo>
                    <a:pt x="1669" y="1379"/>
                  </a:moveTo>
                  <a:cubicBezTo>
                    <a:pt x="1740" y="1379"/>
                    <a:pt x="1765" y="1354"/>
                    <a:pt x="1770" y="1286"/>
                  </a:cubicBezTo>
                  <a:cubicBezTo>
                    <a:pt x="1792" y="1010"/>
                    <a:pt x="1822" y="732"/>
                    <a:pt x="1847" y="456"/>
                  </a:cubicBezTo>
                  <a:cubicBezTo>
                    <a:pt x="1857" y="341"/>
                    <a:pt x="1849" y="336"/>
                    <a:pt x="1745" y="379"/>
                  </a:cubicBezTo>
                  <a:cubicBezTo>
                    <a:pt x="1664" y="412"/>
                    <a:pt x="1642" y="398"/>
                    <a:pt x="1614" y="316"/>
                  </a:cubicBezTo>
                  <a:cubicBezTo>
                    <a:pt x="1598" y="267"/>
                    <a:pt x="1568" y="227"/>
                    <a:pt x="1513" y="205"/>
                  </a:cubicBezTo>
                  <a:cubicBezTo>
                    <a:pt x="1404" y="162"/>
                    <a:pt x="1298" y="112"/>
                    <a:pt x="1188" y="65"/>
                  </a:cubicBezTo>
                  <a:cubicBezTo>
                    <a:pt x="1125" y="38"/>
                    <a:pt x="1065" y="0"/>
                    <a:pt x="1016" y="87"/>
                  </a:cubicBezTo>
                  <a:cubicBezTo>
                    <a:pt x="1008" y="101"/>
                    <a:pt x="972" y="103"/>
                    <a:pt x="951" y="103"/>
                  </a:cubicBezTo>
                  <a:lnTo>
                    <a:pt x="484" y="112"/>
                  </a:lnTo>
                  <a:cubicBezTo>
                    <a:pt x="358" y="114"/>
                    <a:pt x="270" y="229"/>
                    <a:pt x="287" y="355"/>
                  </a:cubicBezTo>
                  <a:cubicBezTo>
                    <a:pt x="295" y="428"/>
                    <a:pt x="292" y="508"/>
                    <a:pt x="273" y="581"/>
                  </a:cubicBezTo>
                  <a:cubicBezTo>
                    <a:pt x="235" y="729"/>
                    <a:pt x="137" y="852"/>
                    <a:pt x="131" y="1018"/>
                  </a:cubicBezTo>
                  <a:cubicBezTo>
                    <a:pt x="128" y="1122"/>
                    <a:pt x="74" y="1240"/>
                    <a:pt x="30" y="1343"/>
                  </a:cubicBezTo>
                  <a:cubicBezTo>
                    <a:pt x="0" y="1409"/>
                    <a:pt x="19" y="1417"/>
                    <a:pt x="79" y="1414"/>
                  </a:cubicBezTo>
                  <a:cubicBezTo>
                    <a:pt x="377" y="1398"/>
                    <a:pt x="677" y="1387"/>
                    <a:pt x="978" y="1393"/>
                  </a:cubicBezTo>
                  <a:cubicBezTo>
                    <a:pt x="1210" y="1403"/>
                    <a:pt x="1440" y="1379"/>
                    <a:pt x="1669" y="137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 name="Freeform 38"/>
            <p:cNvSpPr>
              <a:spLocks noChangeArrowheads="1"/>
            </p:cNvSpPr>
            <p:nvPr/>
          </p:nvSpPr>
          <p:spPr bwMode="auto">
            <a:xfrm>
              <a:off x="10306050" y="1358900"/>
              <a:ext cx="576263" cy="750888"/>
            </a:xfrm>
            <a:custGeom>
              <a:avLst/>
              <a:gdLst>
                <a:gd name="T0" fmla="*/ 415 w 1599"/>
                <a:gd name="T1" fmla="*/ 87 h 2084"/>
                <a:gd name="T2" fmla="*/ 328 w 1599"/>
                <a:gd name="T3" fmla="*/ 106 h 2084"/>
                <a:gd name="T4" fmla="*/ 325 w 1599"/>
                <a:gd name="T5" fmla="*/ 185 h 2084"/>
                <a:gd name="T6" fmla="*/ 347 w 1599"/>
                <a:gd name="T7" fmla="*/ 251 h 2084"/>
                <a:gd name="T8" fmla="*/ 271 w 1599"/>
                <a:gd name="T9" fmla="*/ 341 h 2084"/>
                <a:gd name="T10" fmla="*/ 265 w 1599"/>
                <a:gd name="T11" fmla="*/ 469 h 2084"/>
                <a:gd name="T12" fmla="*/ 224 w 1599"/>
                <a:gd name="T13" fmla="*/ 614 h 2084"/>
                <a:gd name="T14" fmla="*/ 156 w 1599"/>
                <a:gd name="T15" fmla="*/ 745 h 2084"/>
                <a:gd name="T16" fmla="*/ 134 w 1599"/>
                <a:gd name="T17" fmla="*/ 797 h 2084"/>
                <a:gd name="T18" fmla="*/ 82 w 1599"/>
                <a:gd name="T19" fmla="*/ 1166 h 2084"/>
                <a:gd name="T20" fmla="*/ 107 w 1599"/>
                <a:gd name="T21" fmla="*/ 1327 h 2084"/>
                <a:gd name="T22" fmla="*/ 115 w 1599"/>
                <a:gd name="T23" fmla="*/ 1360 h 2084"/>
                <a:gd name="T24" fmla="*/ 191 w 1599"/>
                <a:gd name="T25" fmla="*/ 1502 h 2084"/>
                <a:gd name="T26" fmla="*/ 200 w 1599"/>
                <a:gd name="T27" fmla="*/ 1635 h 2084"/>
                <a:gd name="T28" fmla="*/ 178 w 1599"/>
                <a:gd name="T29" fmla="*/ 1777 h 2084"/>
                <a:gd name="T30" fmla="*/ 180 w 1599"/>
                <a:gd name="T31" fmla="*/ 1878 h 2084"/>
                <a:gd name="T32" fmla="*/ 172 w 1599"/>
                <a:gd name="T33" fmla="*/ 1984 h 2084"/>
                <a:gd name="T34" fmla="*/ 246 w 1599"/>
                <a:gd name="T35" fmla="*/ 2020 h 2084"/>
                <a:gd name="T36" fmla="*/ 331 w 1599"/>
                <a:gd name="T37" fmla="*/ 2001 h 2084"/>
                <a:gd name="T38" fmla="*/ 544 w 1599"/>
                <a:gd name="T39" fmla="*/ 1864 h 2084"/>
                <a:gd name="T40" fmla="*/ 645 w 1599"/>
                <a:gd name="T41" fmla="*/ 1796 h 2084"/>
                <a:gd name="T42" fmla="*/ 828 w 1599"/>
                <a:gd name="T43" fmla="*/ 1738 h 2084"/>
                <a:gd name="T44" fmla="*/ 1191 w 1599"/>
                <a:gd name="T45" fmla="*/ 1697 h 2084"/>
                <a:gd name="T46" fmla="*/ 1371 w 1599"/>
                <a:gd name="T47" fmla="*/ 1614 h 2084"/>
                <a:gd name="T48" fmla="*/ 1440 w 1599"/>
                <a:gd name="T49" fmla="*/ 1494 h 2084"/>
                <a:gd name="T50" fmla="*/ 1574 w 1599"/>
                <a:gd name="T51" fmla="*/ 1215 h 2084"/>
                <a:gd name="T52" fmla="*/ 1565 w 1599"/>
                <a:gd name="T53" fmla="*/ 1139 h 2084"/>
                <a:gd name="T54" fmla="*/ 1522 w 1599"/>
                <a:gd name="T55" fmla="*/ 1043 h 2084"/>
                <a:gd name="T56" fmla="*/ 1541 w 1599"/>
                <a:gd name="T57" fmla="*/ 961 h 2084"/>
                <a:gd name="T58" fmla="*/ 1546 w 1599"/>
                <a:gd name="T59" fmla="*/ 885 h 2084"/>
                <a:gd name="T60" fmla="*/ 1177 w 1599"/>
                <a:gd name="T61" fmla="*/ 513 h 2084"/>
                <a:gd name="T62" fmla="*/ 945 w 1599"/>
                <a:gd name="T63" fmla="*/ 284 h 2084"/>
                <a:gd name="T64" fmla="*/ 795 w 1599"/>
                <a:gd name="T65" fmla="*/ 161 h 2084"/>
                <a:gd name="T66" fmla="*/ 555 w 1599"/>
                <a:gd name="T67" fmla="*/ 0 h 2084"/>
                <a:gd name="T68" fmla="*/ 415 w 1599"/>
                <a:gd name="T69" fmla="*/ 87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9" h="2084">
                  <a:moveTo>
                    <a:pt x="415" y="87"/>
                  </a:moveTo>
                  <a:cubicBezTo>
                    <a:pt x="380" y="73"/>
                    <a:pt x="361" y="73"/>
                    <a:pt x="328" y="106"/>
                  </a:cubicBezTo>
                  <a:cubicBezTo>
                    <a:pt x="292" y="142"/>
                    <a:pt x="314" y="158"/>
                    <a:pt x="325" y="185"/>
                  </a:cubicBezTo>
                  <a:cubicBezTo>
                    <a:pt x="333" y="207"/>
                    <a:pt x="344" y="229"/>
                    <a:pt x="347" y="251"/>
                  </a:cubicBezTo>
                  <a:cubicBezTo>
                    <a:pt x="355" y="311"/>
                    <a:pt x="265" y="333"/>
                    <a:pt x="271" y="341"/>
                  </a:cubicBezTo>
                  <a:cubicBezTo>
                    <a:pt x="292" y="390"/>
                    <a:pt x="306" y="439"/>
                    <a:pt x="265" y="469"/>
                  </a:cubicBezTo>
                  <a:cubicBezTo>
                    <a:pt x="205" y="510"/>
                    <a:pt x="224" y="562"/>
                    <a:pt x="224" y="614"/>
                  </a:cubicBezTo>
                  <a:cubicBezTo>
                    <a:pt x="224" y="669"/>
                    <a:pt x="235" y="732"/>
                    <a:pt x="156" y="745"/>
                  </a:cubicBezTo>
                  <a:cubicBezTo>
                    <a:pt x="126" y="751"/>
                    <a:pt x="137" y="778"/>
                    <a:pt x="134" y="797"/>
                  </a:cubicBezTo>
                  <a:cubicBezTo>
                    <a:pt x="118" y="920"/>
                    <a:pt x="104" y="1043"/>
                    <a:pt x="82" y="1166"/>
                  </a:cubicBezTo>
                  <a:cubicBezTo>
                    <a:pt x="71" y="1226"/>
                    <a:pt x="0" y="1289"/>
                    <a:pt x="107" y="1327"/>
                  </a:cubicBezTo>
                  <a:cubicBezTo>
                    <a:pt x="112" y="1330"/>
                    <a:pt x="115" y="1349"/>
                    <a:pt x="115" y="1360"/>
                  </a:cubicBezTo>
                  <a:cubicBezTo>
                    <a:pt x="115" y="1420"/>
                    <a:pt x="145" y="1466"/>
                    <a:pt x="191" y="1502"/>
                  </a:cubicBezTo>
                  <a:cubicBezTo>
                    <a:pt x="246" y="1543"/>
                    <a:pt x="246" y="1586"/>
                    <a:pt x="200" y="1635"/>
                  </a:cubicBezTo>
                  <a:cubicBezTo>
                    <a:pt x="159" y="1676"/>
                    <a:pt x="123" y="1717"/>
                    <a:pt x="178" y="1777"/>
                  </a:cubicBezTo>
                  <a:cubicBezTo>
                    <a:pt x="200" y="1804"/>
                    <a:pt x="194" y="1845"/>
                    <a:pt x="180" y="1878"/>
                  </a:cubicBezTo>
                  <a:cubicBezTo>
                    <a:pt x="167" y="1913"/>
                    <a:pt x="167" y="1949"/>
                    <a:pt x="172" y="1984"/>
                  </a:cubicBezTo>
                  <a:cubicBezTo>
                    <a:pt x="178" y="2028"/>
                    <a:pt x="186" y="2083"/>
                    <a:pt x="246" y="2020"/>
                  </a:cubicBezTo>
                  <a:cubicBezTo>
                    <a:pt x="268" y="1998"/>
                    <a:pt x="301" y="1995"/>
                    <a:pt x="331" y="2001"/>
                  </a:cubicBezTo>
                  <a:cubicBezTo>
                    <a:pt x="448" y="2025"/>
                    <a:pt x="505" y="1957"/>
                    <a:pt x="544" y="1864"/>
                  </a:cubicBezTo>
                  <a:cubicBezTo>
                    <a:pt x="563" y="1818"/>
                    <a:pt x="596" y="1796"/>
                    <a:pt x="645" y="1796"/>
                  </a:cubicBezTo>
                  <a:cubicBezTo>
                    <a:pt x="710" y="1796"/>
                    <a:pt x="779" y="1782"/>
                    <a:pt x="828" y="1738"/>
                  </a:cubicBezTo>
                  <a:cubicBezTo>
                    <a:pt x="943" y="1635"/>
                    <a:pt x="1065" y="1662"/>
                    <a:pt x="1191" y="1697"/>
                  </a:cubicBezTo>
                  <a:cubicBezTo>
                    <a:pt x="1292" y="1728"/>
                    <a:pt x="1328" y="1714"/>
                    <a:pt x="1371" y="1614"/>
                  </a:cubicBezTo>
                  <a:cubicBezTo>
                    <a:pt x="1390" y="1570"/>
                    <a:pt x="1401" y="1518"/>
                    <a:pt x="1440" y="1494"/>
                  </a:cubicBezTo>
                  <a:cubicBezTo>
                    <a:pt x="1541" y="1425"/>
                    <a:pt x="1494" y="1292"/>
                    <a:pt x="1574" y="1215"/>
                  </a:cubicBezTo>
                  <a:cubicBezTo>
                    <a:pt x="1587" y="1201"/>
                    <a:pt x="1579" y="1166"/>
                    <a:pt x="1565" y="1139"/>
                  </a:cubicBezTo>
                  <a:cubicBezTo>
                    <a:pt x="1549" y="1109"/>
                    <a:pt x="1538" y="1073"/>
                    <a:pt x="1522" y="1043"/>
                  </a:cubicBezTo>
                  <a:cubicBezTo>
                    <a:pt x="1502" y="1008"/>
                    <a:pt x="1502" y="977"/>
                    <a:pt x="1541" y="961"/>
                  </a:cubicBezTo>
                  <a:cubicBezTo>
                    <a:pt x="1598" y="937"/>
                    <a:pt x="1576" y="915"/>
                    <a:pt x="1546" y="885"/>
                  </a:cubicBezTo>
                  <a:cubicBezTo>
                    <a:pt x="1426" y="759"/>
                    <a:pt x="1306" y="631"/>
                    <a:pt x="1177" y="513"/>
                  </a:cubicBezTo>
                  <a:cubicBezTo>
                    <a:pt x="1095" y="439"/>
                    <a:pt x="1022" y="360"/>
                    <a:pt x="945" y="284"/>
                  </a:cubicBezTo>
                  <a:cubicBezTo>
                    <a:pt x="902" y="240"/>
                    <a:pt x="858" y="158"/>
                    <a:pt x="795" y="161"/>
                  </a:cubicBezTo>
                  <a:cubicBezTo>
                    <a:pt x="672" y="166"/>
                    <a:pt x="628" y="73"/>
                    <a:pt x="555" y="0"/>
                  </a:cubicBezTo>
                  <a:cubicBezTo>
                    <a:pt x="530" y="101"/>
                    <a:pt x="503" y="120"/>
                    <a:pt x="415" y="8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 name="Freeform 39"/>
            <p:cNvSpPr>
              <a:spLocks noChangeArrowheads="1"/>
            </p:cNvSpPr>
            <p:nvPr/>
          </p:nvSpPr>
          <p:spPr bwMode="auto">
            <a:xfrm>
              <a:off x="9301163" y="554038"/>
              <a:ext cx="868362" cy="446087"/>
            </a:xfrm>
            <a:custGeom>
              <a:avLst/>
              <a:gdLst>
                <a:gd name="T0" fmla="*/ 1251 w 2412"/>
                <a:gd name="T1" fmla="*/ 1155 h 1241"/>
                <a:gd name="T2" fmla="*/ 1499 w 2412"/>
                <a:gd name="T3" fmla="*/ 1125 h 1241"/>
                <a:gd name="T4" fmla="*/ 1562 w 2412"/>
                <a:gd name="T5" fmla="*/ 1068 h 1241"/>
                <a:gd name="T6" fmla="*/ 1767 w 2412"/>
                <a:gd name="T7" fmla="*/ 1076 h 1241"/>
                <a:gd name="T8" fmla="*/ 1835 w 2412"/>
                <a:gd name="T9" fmla="*/ 1073 h 1241"/>
                <a:gd name="T10" fmla="*/ 2021 w 2412"/>
                <a:gd name="T11" fmla="*/ 1005 h 1241"/>
                <a:gd name="T12" fmla="*/ 2051 w 2412"/>
                <a:gd name="T13" fmla="*/ 967 h 1241"/>
                <a:gd name="T14" fmla="*/ 2289 w 2412"/>
                <a:gd name="T15" fmla="*/ 795 h 1241"/>
                <a:gd name="T16" fmla="*/ 2398 w 2412"/>
                <a:gd name="T17" fmla="*/ 680 h 1241"/>
                <a:gd name="T18" fmla="*/ 2138 w 2412"/>
                <a:gd name="T19" fmla="*/ 112 h 1241"/>
                <a:gd name="T20" fmla="*/ 1879 w 2412"/>
                <a:gd name="T21" fmla="*/ 14 h 1241"/>
                <a:gd name="T22" fmla="*/ 1313 w 2412"/>
                <a:gd name="T23" fmla="*/ 14 h 1241"/>
                <a:gd name="T24" fmla="*/ 1199 w 2412"/>
                <a:gd name="T25" fmla="*/ 60 h 1241"/>
                <a:gd name="T26" fmla="*/ 1103 w 2412"/>
                <a:gd name="T27" fmla="*/ 109 h 1241"/>
                <a:gd name="T28" fmla="*/ 661 w 2412"/>
                <a:gd name="T29" fmla="*/ 109 h 1241"/>
                <a:gd name="T30" fmla="*/ 73 w 2412"/>
                <a:gd name="T31" fmla="*/ 98 h 1241"/>
                <a:gd name="T32" fmla="*/ 16 w 2412"/>
                <a:gd name="T33" fmla="*/ 169 h 1241"/>
                <a:gd name="T34" fmla="*/ 254 w 2412"/>
                <a:gd name="T35" fmla="*/ 759 h 1241"/>
                <a:gd name="T36" fmla="*/ 314 w 2412"/>
                <a:gd name="T37" fmla="*/ 795 h 1241"/>
                <a:gd name="T38" fmla="*/ 576 w 2412"/>
                <a:gd name="T39" fmla="*/ 795 h 1241"/>
                <a:gd name="T40" fmla="*/ 658 w 2412"/>
                <a:gd name="T41" fmla="*/ 770 h 1241"/>
                <a:gd name="T42" fmla="*/ 759 w 2412"/>
                <a:gd name="T43" fmla="*/ 792 h 1241"/>
                <a:gd name="T44" fmla="*/ 964 w 2412"/>
                <a:gd name="T45" fmla="*/ 1041 h 1241"/>
                <a:gd name="T46" fmla="*/ 1035 w 2412"/>
                <a:gd name="T47" fmla="*/ 1202 h 1241"/>
                <a:gd name="T48" fmla="*/ 1251 w 2412"/>
                <a:gd name="T49" fmla="*/ 1155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2" h="1241">
                  <a:moveTo>
                    <a:pt x="1251" y="1155"/>
                  </a:moveTo>
                  <a:cubicBezTo>
                    <a:pt x="1357" y="1240"/>
                    <a:pt x="1420" y="1234"/>
                    <a:pt x="1499" y="1125"/>
                  </a:cubicBezTo>
                  <a:cubicBezTo>
                    <a:pt x="1518" y="1101"/>
                    <a:pt x="1532" y="1065"/>
                    <a:pt x="1562" y="1068"/>
                  </a:cubicBezTo>
                  <a:cubicBezTo>
                    <a:pt x="1630" y="1073"/>
                    <a:pt x="1699" y="1021"/>
                    <a:pt x="1767" y="1076"/>
                  </a:cubicBezTo>
                  <a:cubicBezTo>
                    <a:pt x="1780" y="1087"/>
                    <a:pt x="1819" y="1084"/>
                    <a:pt x="1835" y="1073"/>
                  </a:cubicBezTo>
                  <a:cubicBezTo>
                    <a:pt x="1892" y="1038"/>
                    <a:pt x="1944" y="994"/>
                    <a:pt x="2021" y="1005"/>
                  </a:cubicBezTo>
                  <a:cubicBezTo>
                    <a:pt x="2043" y="1008"/>
                    <a:pt x="2045" y="983"/>
                    <a:pt x="2051" y="967"/>
                  </a:cubicBezTo>
                  <a:cubicBezTo>
                    <a:pt x="2081" y="871"/>
                    <a:pt x="2193" y="792"/>
                    <a:pt x="2289" y="795"/>
                  </a:cubicBezTo>
                  <a:cubicBezTo>
                    <a:pt x="2376" y="797"/>
                    <a:pt x="2411" y="767"/>
                    <a:pt x="2398" y="680"/>
                  </a:cubicBezTo>
                  <a:cubicBezTo>
                    <a:pt x="2368" y="467"/>
                    <a:pt x="2299" y="265"/>
                    <a:pt x="2138" y="112"/>
                  </a:cubicBezTo>
                  <a:cubicBezTo>
                    <a:pt x="2070" y="46"/>
                    <a:pt x="1996" y="0"/>
                    <a:pt x="1879" y="14"/>
                  </a:cubicBezTo>
                  <a:cubicBezTo>
                    <a:pt x="1693" y="35"/>
                    <a:pt x="1502" y="41"/>
                    <a:pt x="1313" y="14"/>
                  </a:cubicBezTo>
                  <a:cubicBezTo>
                    <a:pt x="1267" y="8"/>
                    <a:pt x="1221" y="11"/>
                    <a:pt x="1199" y="60"/>
                  </a:cubicBezTo>
                  <a:cubicBezTo>
                    <a:pt x="1177" y="104"/>
                    <a:pt x="1139" y="109"/>
                    <a:pt x="1103" y="109"/>
                  </a:cubicBezTo>
                  <a:cubicBezTo>
                    <a:pt x="956" y="112"/>
                    <a:pt x="808" y="109"/>
                    <a:pt x="661" y="109"/>
                  </a:cubicBezTo>
                  <a:cubicBezTo>
                    <a:pt x="464" y="107"/>
                    <a:pt x="270" y="104"/>
                    <a:pt x="73" y="98"/>
                  </a:cubicBezTo>
                  <a:cubicBezTo>
                    <a:pt x="16" y="96"/>
                    <a:pt x="0" y="115"/>
                    <a:pt x="16" y="169"/>
                  </a:cubicBezTo>
                  <a:cubicBezTo>
                    <a:pt x="71" y="377"/>
                    <a:pt x="177" y="563"/>
                    <a:pt x="254" y="759"/>
                  </a:cubicBezTo>
                  <a:cubicBezTo>
                    <a:pt x="267" y="792"/>
                    <a:pt x="286" y="797"/>
                    <a:pt x="314" y="795"/>
                  </a:cubicBezTo>
                  <a:cubicBezTo>
                    <a:pt x="401" y="784"/>
                    <a:pt x="488" y="751"/>
                    <a:pt x="576" y="795"/>
                  </a:cubicBezTo>
                  <a:cubicBezTo>
                    <a:pt x="606" y="808"/>
                    <a:pt x="631" y="787"/>
                    <a:pt x="658" y="770"/>
                  </a:cubicBezTo>
                  <a:cubicBezTo>
                    <a:pt x="696" y="746"/>
                    <a:pt x="743" y="754"/>
                    <a:pt x="759" y="792"/>
                  </a:cubicBezTo>
                  <a:cubicBezTo>
                    <a:pt x="803" y="896"/>
                    <a:pt x="906" y="948"/>
                    <a:pt x="964" y="1041"/>
                  </a:cubicBezTo>
                  <a:cubicBezTo>
                    <a:pt x="991" y="1090"/>
                    <a:pt x="994" y="1155"/>
                    <a:pt x="1035" y="1202"/>
                  </a:cubicBezTo>
                  <a:cubicBezTo>
                    <a:pt x="1114" y="1071"/>
                    <a:pt x="1141" y="1065"/>
                    <a:pt x="1251" y="115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 name="Freeform 40"/>
            <p:cNvSpPr>
              <a:spLocks noChangeArrowheads="1"/>
            </p:cNvSpPr>
            <p:nvPr/>
          </p:nvSpPr>
          <p:spPr bwMode="auto">
            <a:xfrm>
              <a:off x="8064500" y="2298700"/>
              <a:ext cx="638175" cy="677863"/>
            </a:xfrm>
            <a:custGeom>
              <a:avLst/>
              <a:gdLst>
                <a:gd name="T0" fmla="*/ 1150 w 1771"/>
                <a:gd name="T1" fmla="*/ 1799 h 1882"/>
                <a:gd name="T2" fmla="*/ 1445 w 1771"/>
                <a:gd name="T3" fmla="*/ 1657 h 1882"/>
                <a:gd name="T4" fmla="*/ 1647 w 1771"/>
                <a:gd name="T5" fmla="*/ 1510 h 1882"/>
                <a:gd name="T6" fmla="*/ 1732 w 1771"/>
                <a:gd name="T7" fmla="*/ 1458 h 1882"/>
                <a:gd name="T8" fmla="*/ 1718 w 1771"/>
                <a:gd name="T9" fmla="*/ 1229 h 1882"/>
                <a:gd name="T10" fmla="*/ 1560 w 1771"/>
                <a:gd name="T11" fmla="*/ 890 h 1882"/>
                <a:gd name="T12" fmla="*/ 1489 w 1771"/>
                <a:gd name="T13" fmla="*/ 658 h 1882"/>
                <a:gd name="T14" fmla="*/ 1262 w 1771"/>
                <a:gd name="T15" fmla="*/ 275 h 1882"/>
                <a:gd name="T16" fmla="*/ 1254 w 1771"/>
                <a:gd name="T17" fmla="*/ 243 h 1882"/>
                <a:gd name="T18" fmla="*/ 1093 w 1771"/>
                <a:gd name="T19" fmla="*/ 73 h 1882"/>
                <a:gd name="T20" fmla="*/ 992 w 1771"/>
                <a:gd name="T21" fmla="*/ 30 h 1882"/>
                <a:gd name="T22" fmla="*/ 899 w 1771"/>
                <a:gd name="T23" fmla="*/ 32 h 1882"/>
                <a:gd name="T24" fmla="*/ 683 w 1771"/>
                <a:gd name="T25" fmla="*/ 346 h 1882"/>
                <a:gd name="T26" fmla="*/ 361 w 1771"/>
                <a:gd name="T27" fmla="*/ 808 h 1882"/>
                <a:gd name="T28" fmla="*/ 197 w 1771"/>
                <a:gd name="T29" fmla="*/ 1029 h 1882"/>
                <a:gd name="T30" fmla="*/ 110 w 1771"/>
                <a:gd name="T31" fmla="*/ 1204 h 1882"/>
                <a:gd name="T32" fmla="*/ 17 w 1771"/>
                <a:gd name="T33" fmla="*/ 1360 h 1882"/>
                <a:gd name="T34" fmla="*/ 33 w 1771"/>
                <a:gd name="T35" fmla="*/ 1444 h 1882"/>
                <a:gd name="T36" fmla="*/ 186 w 1771"/>
                <a:gd name="T37" fmla="*/ 1521 h 1882"/>
                <a:gd name="T38" fmla="*/ 361 w 1771"/>
                <a:gd name="T39" fmla="*/ 1660 h 1882"/>
                <a:gd name="T40" fmla="*/ 437 w 1771"/>
                <a:gd name="T41" fmla="*/ 1690 h 1882"/>
                <a:gd name="T42" fmla="*/ 544 w 1771"/>
                <a:gd name="T43" fmla="*/ 1797 h 1882"/>
                <a:gd name="T44" fmla="*/ 568 w 1771"/>
                <a:gd name="T45" fmla="*/ 1838 h 1882"/>
                <a:gd name="T46" fmla="*/ 686 w 1771"/>
                <a:gd name="T47" fmla="*/ 1819 h 1882"/>
                <a:gd name="T48" fmla="*/ 751 w 1771"/>
                <a:gd name="T49" fmla="*/ 1799 h 1882"/>
                <a:gd name="T50" fmla="*/ 1008 w 1771"/>
                <a:gd name="T51" fmla="*/ 1799 h 1882"/>
                <a:gd name="T52" fmla="*/ 1150 w 1771"/>
                <a:gd name="T53" fmla="*/ 1799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1" h="1882">
                  <a:moveTo>
                    <a:pt x="1150" y="1799"/>
                  </a:moveTo>
                  <a:cubicBezTo>
                    <a:pt x="1281" y="1821"/>
                    <a:pt x="1371" y="1769"/>
                    <a:pt x="1445" y="1657"/>
                  </a:cubicBezTo>
                  <a:cubicBezTo>
                    <a:pt x="1492" y="1589"/>
                    <a:pt x="1563" y="1535"/>
                    <a:pt x="1647" y="1510"/>
                  </a:cubicBezTo>
                  <a:cubicBezTo>
                    <a:pt x="1677" y="1502"/>
                    <a:pt x="1729" y="1504"/>
                    <a:pt x="1732" y="1458"/>
                  </a:cubicBezTo>
                  <a:cubicBezTo>
                    <a:pt x="1735" y="1379"/>
                    <a:pt x="1770" y="1267"/>
                    <a:pt x="1718" y="1229"/>
                  </a:cubicBezTo>
                  <a:cubicBezTo>
                    <a:pt x="1601" y="1139"/>
                    <a:pt x="1604" y="1002"/>
                    <a:pt x="1560" y="890"/>
                  </a:cubicBezTo>
                  <a:cubicBezTo>
                    <a:pt x="1533" y="819"/>
                    <a:pt x="1527" y="729"/>
                    <a:pt x="1489" y="658"/>
                  </a:cubicBezTo>
                  <a:cubicBezTo>
                    <a:pt x="1418" y="529"/>
                    <a:pt x="1412" y="360"/>
                    <a:pt x="1262" y="275"/>
                  </a:cubicBezTo>
                  <a:cubicBezTo>
                    <a:pt x="1254" y="273"/>
                    <a:pt x="1257" y="254"/>
                    <a:pt x="1254" y="243"/>
                  </a:cubicBezTo>
                  <a:cubicBezTo>
                    <a:pt x="1232" y="155"/>
                    <a:pt x="1186" y="93"/>
                    <a:pt x="1093" y="73"/>
                  </a:cubicBezTo>
                  <a:cubicBezTo>
                    <a:pt x="1057" y="65"/>
                    <a:pt x="1022" y="68"/>
                    <a:pt x="992" y="30"/>
                  </a:cubicBezTo>
                  <a:cubicBezTo>
                    <a:pt x="973" y="2"/>
                    <a:pt x="926" y="0"/>
                    <a:pt x="899" y="32"/>
                  </a:cubicBezTo>
                  <a:cubicBezTo>
                    <a:pt x="817" y="131"/>
                    <a:pt x="741" y="240"/>
                    <a:pt x="683" y="346"/>
                  </a:cubicBezTo>
                  <a:cubicBezTo>
                    <a:pt x="593" y="516"/>
                    <a:pt x="446" y="639"/>
                    <a:pt x="361" y="808"/>
                  </a:cubicBezTo>
                  <a:cubicBezTo>
                    <a:pt x="320" y="893"/>
                    <a:pt x="232" y="931"/>
                    <a:pt x="197" y="1029"/>
                  </a:cubicBezTo>
                  <a:cubicBezTo>
                    <a:pt x="178" y="1084"/>
                    <a:pt x="167" y="1160"/>
                    <a:pt x="110" y="1204"/>
                  </a:cubicBezTo>
                  <a:cubicBezTo>
                    <a:pt x="58" y="1245"/>
                    <a:pt x="41" y="1305"/>
                    <a:pt x="17" y="1360"/>
                  </a:cubicBezTo>
                  <a:cubicBezTo>
                    <a:pt x="0" y="1395"/>
                    <a:pt x="8" y="1414"/>
                    <a:pt x="33" y="1444"/>
                  </a:cubicBezTo>
                  <a:cubicBezTo>
                    <a:pt x="74" y="1496"/>
                    <a:pt x="137" y="1494"/>
                    <a:pt x="186" y="1521"/>
                  </a:cubicBezTo>
                  <a:cubicBezTo>
                    <a:pt x="252" y="1556"/>
                    <a:pt x="306" y="1611"/>
                    <a:pt x="361" y="1660"/>
                  </a:cubicBezTo>
                  <a:cubicBezTo>
                    <a:pt x="385" y="1682"/>
                    <a:pt x="407" y="1696"/>
                    <a:pt x="437" y="1690"/>
                  </a:cubicBezTo>
                  <a:cubicBezTo>
                    <a:pt x="522" y="1674"/>
                    <a:pt x="552" y="1723"/>
                    <a:pt x="544" y="1797"/>
                  </a:cubicBezTo>
                  <a:cubicBezTo>
                    <a:pt x="541" y="1827"/>
                    <a:pt x="549" y="1824"/>
                    <a:pt x="568" y="1838"/>
                  </a:cubicBezTo>
                  <a:cubicBezTo>
                    <a:pt x="618" y="1865"/>
                    <a:pt x="656" y="1881"/>
                    <a:pt x="686" y="1819"/>
                  </a:cubicBezTo>
                  <a:cubicBezTo>
                    <a:pt x="700" y="1794"/>
                    <a:pt x="727" y="1799"/>
                    <a:pt x="751" y="1799"/>
                  </a:cubicBezTo>
                  <a:lnTo>
                    <a:pt x="1008" y="1799"/>
                  </a:lnTo>
                  <a:cubicBezTo>
                    <a:pt x="1055" y="1799"/>
                    <a:pt x="1104" y="1794"/>
                    <a:pt x="1150" y="179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 name="Freeform 41"/>
            <p:cNvSpPr>
              <a:spLocks noChangeArrowheads="1"/>
            </p:cNvSpPr>
            <p:nvPr/>
          </p:nvSpPr>
          <p:spPr bwMode="auto">
            <a:xfrm>
              <a:off x="11180763" y="444500"/>
              <a:ext cx="1146175" cy="403225"/>
            </a:xfrm>
            <a:custGeom>
              <a:avLst/>
              <a:gdLst>
                <a:gd name="T0" fmla="*/ 3035 w 3186"/>
                <a:gd name="T1" fmla="*/ 85 h 1118"/>
                <a:gd name="T2" fmla="*/ 2961 w 3186"/>
                <a:gd name="T3" fmla="*/ 120 h 1118"/>
                <a:gd name="T4" fmla="*/ 1951 w 3186"/>
                <a:gd name="T5" fmla="*/ 169 h 1118"/>
                <a:gd name="T6" fmla="*/ 470 w 3186"/>
                <a:gd name="T7" fmla="*/ 227 h 1118"/>
                <a:gd name="T8" fmla="*/ 353 w 3186"/>
                <a:gd name="T9" fmla="*/ 270 h 1118"/>
                <a:gd name="T10" fmla="*/ 314 w 3186"/>
                <a:gd name="T11" fmla="*/ 407 h 1118"/>
                <a:gd name="T12" fmla="*/ 159 w 3186"/>
                <a:gd name="T13" fmla="*/ 781 h 1118"/>
                <a:gd name="T14" fmla="*/ 60 w 3186"/>
                <a:gd name="T15" fmla="*/ 838 h 1118"/>
                <a:gd name="T16" fmla="*/ 11 w 3186"/>
                <a:gd name="T17" fmla="*/ 898 h 1118"/>
                <a:gd name="T18" fmla="*/ 74 w 3186"/>
                <a:gd name="T19" fmla="*/ 898 h 1118"/>
                <a:gd name="T20" fmla="*/ 123 w 3186"/>
                <a:gd name="T21" fmla="*/ 912 h 1118"/>
                <a:gd name="T22" fmla="*/ 396 w 3186"/>
                <a:gd name="T23" fmla="*/ 964 h 1118"/>
                <a:gd name="T24" fmla="*/ 888 w 3186"/>
                <a:gd name="T25" fmla="*/ 863 h 1118"/>
                <a:gd name="T26" fmla="*/ 1273 w 3186"/>
                <a:gd name="T27" fmla="*/ 969 h 1118"/>
                <a:gd name="T28" fmla="*/ 1322 w 3186"/>
                <a:gd name="T29" fmla="*/ 1043 h 1118"/>
                <a:gd name="T30" fmla="*/ 1688 w 3186"/>
                <a:gd name="T31" fmla="*/ 983 h 1118"/>
                <a:gd name="T32" fmla="*/ 1855 w 3186"/>
                <a:gd name="T33" fmla="*/ 978 h 1118"/>
                <a:gd name="T34" fmla="*/ 2054 w 3186"/>
                <a:gd name="T35" fmla="*/ 975 h 1118"/>
                <a:gd name="T36" fmla="*/ 2434 w 3186"/>
                <a:gd name="T37" fmla="*/ 713 h 1118"/>
                <a:gd name="T38" fmla="*/ 2470 w 3186"/>
                <a:gd name="T39" fmla="*/ 677 h 1118"/>
                <a:gd name="T40" fmla="*/ 2639 w 3186"/>
                <a:gd name="T41" fmla="*/ 565 h 1118"/>
                <a:gd name="T42" fmla="*/ 2691 w 3186"/>
                <a:gd name="T43" fmla="*/ 541 h 1118"/>
                <a:gd name="T44" fmla="*/ 2915 w 3186"/>
                <a:gd name="T45" fmla="*/ 298 h 1118"/>
                <a:gd name="T46" fmla="*/ 2950 w 3186"/>
                <a:gd name="T47" fmla="*/ 248 h 1118"/>
                <a:gd name="T48" fmla="*/ 3131 w 3186"/>
                <a:gd name="T49" fmla="*/ 85 h 1118"/>
                <a:gd name="T50" fmla="*/ 3185 w 3186"/>
                <a:gd name="T51" fmla="*/ 16 h 1118"/>
                <a:gd name="T52" fmla="*/ 3035 w 3186"/>
                <a:gd name="T53" fmla="*/ 85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86" h="1118">
                  <a:moveTo>
                    <a:pt x="3035" y="85"/>
                  </a:moveTo>
                  <a:cubicBezTo>
                    <a:pt x="3027" y="120"/>
                    <a:pt x="2991" y="117"/>
                    <a:pt x="2961" y="120"/>
                  </a:cubicBezTo>
                  <a:cubicBezTo>
                    <a:pt x="2625" y="136"/>
                    <a:pt x="2289" y="164"/>
                    <a:pt x="1951" y="169"/>
                  </a:cubicBezTo>
                  <a:cubicBezTo>
                    <a:pt x="1456" y="175"/>
                    <a:pt x="964" y="196"/>
                    <a:pt x="470" y="227"/>
                  </a:cubicBezTo>
                  <a:cubicBezTo>
                    <a:pt x="432" y="229"/>
                    <a:pt x="366" y="180"/>
                    <a:pt x="353" y="270"/>
                  </a:cubicBezTo>
                  <a:cubicBezTo>
                    <a:pt x="347" y="317"/>
                    <a:pt x="301" y="347"/>
                    <a:pt x="314" y="407"/>
                  </a:cubicBezTo>
                  <a:cubicBezTo>
                    <a:pt x="350" y="562"/>
                    <a:pt x="284" y="688"/>
                    <a:pt x="159" y="781"/>
                  </a:cubicBezTo>
                  <a:cubicBezTo>
                    <a:pt x="129" y="803"/>
                    <a:pt x="90" y="816"/>
                    <a:pt x="60" y="838"/>
                  </a:cubicBezTo>
                  <a:cubicBezTo>
                    <a:pt x="38" y="852"/>
                    <a:pt x="0" y="868"/>
                    <a:pt x="11" y="898"/>
                  </a:cubicBezTo>
                  <a:cubicBezTo>
                    <a:pt x="22" y="931"/>
                    <a:pt x="52" y="893"/>
                    <a:pt x="74" y="898"/>
                  </a:cubicBezTo>
                  <a:cubicBezTo>
                    <a:pt x="90" y="904"/>
                    <a:pt x="107" y="909"/>
                    <a:pt x="123" y="912"/>
                  </a:cubicBezTo>
                  <a:cubicBezTo>
                    <a:pt x="213" y="931"/>
                    <a:pt x="309" y="972"/>
                    <a:pt x="396" y="964"/>
                  </a:cubicBezTo>
                  <a:cubicBezTo>
                    <a:pt x="563" y="948"/>
                    <a:pt x="727" y="912"/>
                    <a:pt x="888" y="863"/>
                  </a:cubicBezTo>
                  <a:cubicBezTo>
                    <a:pt x="1046" y="814"/>
                    <a:pt x="1158" y="885"/>
                    <a:pt x="1273" y="969"/>
                  </a:cubicBezTo>
                  <a:cubicBezTo>
                    <a:pt x="1303" y="991"/>
                    <a:pt x="1284" y="1043"/>
                    <a:pt x="1322" y="1043"/>
                  </a:cubicBezTo>
                  <a:cubicBezTo>
                    <a:pt x="1448" y="1049"/>
                    <a:pt x="1582" y="1117"/>
                    <a:pt x="1688" y="983"/>
                  </a:cubicBezTo>
                  <a:cubicBezTo>
                    <a:pt x="1735" y="923"/>
                    <a:pt x="1792" y="920"/>
                    <a:pt x="1855" y="978"/>
                  </a:cubicBezTo>
                  <a:cubicBezTo>
                    <a:pt x="1931" y="1049"/>
                    <a:pt x="1970" y="1032"/>
                    <a:pt x="2054" y="975"/>
                  </a:cubicBezTo>
                  <a:cubicBezTo>
                    <a:pt x="2183" y="890"/>
                    <a:pt x="2256" y="726"/>
                    <a:pt x="2434" y="713"/>
                  </a:cubicBezTo>
                  <a:cubicBezTo>
                    <a:pt x="2448" y="713"/>
                    <a:pt x="2464" y="691"/>
                    <a:pt x="2470" y="677"/>
                  </a:cubicBezTo>
                  <a:cubicBezTo>
                    <a:pt x="2502" y="603"/>
                    <a:pt x="2571" y="584"/>
                    <a:pt x="2639" y="565"/>
                  </a:cubicBezTo>
                  <a:cubicBezTo>
                    <a:pt x="2658" y="560"/>
                    <a:pt x="2672" y="557"/>
                    <a:pt x="2691" y="541"/>
                  </a:cubicBezTo>
                  <a:cubicBezTo>
                    <a:pt x="2773" y="464"/>
                    <a:pt x="2825" y="363"/>
                    <a:pt x="2915" y="298"/>
                  </a:cubicBezTo>
                  <a:cubicBezTo>
                    <a:pt x="2931" y="287"/>
                    <a:pt x="2948" y="267"/>
                    <a:pt x="2950" y="248"/>
                  </a:cubicBezTo>
                  <a:cubicBezTo>
                    <a:pt x="2967" y="142"/>
                    <a:pt x="3046" y="106"/>
                    <a:pt x="3131" y="85"/>
                  </a:cubicBezTo>
                  <a:cubicBezTo>
                    <a:pt x="3180" y="74"/>
                    <a:pt x="3169" y="44"/>
                    <a:pt x="3185" y="16"/>
                  </a:cubicBezTo>
                  <a:cubicBezTo>
                    <a:pt x="3111" y="3"/>
                    <a:pt x="3054" y="0"/>
                    <a:pt x="3035" y="8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 name="Freeform 42"/>
            <p:cNvSpPr>
              <a:spLocks noChangeArrowheads="1"/>
            </p:cNvSpPr>
            <p:nvPr/>
          </p:nvSpPr>
          <p:spPr bwMode="auto">
            <a:xfrm>
              <a:off x="7213600" y="2084388"/>
              <a:ext cx="698500" cy="701675"/>
            </a:xfrm>
            <a:custGeom>
              <a:avLst/>
              <a:gdLst>
                <a:gd name="T0" fmla="*/ 1652 w 1940"/>
                <a:gd name="T1" fmla="*/ 104 h 1948"/>
                <a:gd name="T2" fmla="*/ 1554 w 1940"/>
                <a:gd name="T3" fmla="*/ 104 h 1948"/>
                <a:gd name="T4" fmla="*/ 1384 w 1940"/>
                <a:gd name="T5" fmla="*/ 52 h 1948"/>
                <a:gd name="T6" fmla="*/ 1335 w 1940"/>
                <a:gd name="T7" fmla="*/ 41 h 1948"/>
                <a:gd name="T8" fmla="*/ 1174 w 1940"/>
                <a:gd name="T9" fmla="*/ 8 h 1948"/>
                <a:gd name="T10" fmla="*/ 756 w 1940"/>
                <a:gd name="T11" fmla="*/ 25 h 1948"/>
                <a:gd name="T12" fmla="*/ 693 w 1940"/>
                <a:gd name="T13" fmla="*/ 71 h 1948"/>
                <a:gd name="T14" fmla="*/ 652 w 1940"/>
                <a:gd name="T15" fmla="*/ 257 h 1948"/>
                <a:gd name="T16" fmla="*/ 472 w 1940"/>
                <a:gd name="T17" fmla="*/ 489 h 1948"/>
                <a:gd name="T18" fmla="*/ 79 w 1940"/>
                <a:gd name="T19" fmla="*/ 948 h 1948"/>
                <a:gd name="T20" fmla="*/ 79 w 1940"/>
                <a:gd name="T21" fmla="*/ 1174 h 1948"/>
                <a:gd name="T22" fmla="*/ 109 w 1940"/>
                <a:gd name="T23" fmla="*/ 1254 h 1948"/>
                <a:gd name="T24" fmla="*/ 144 w 1940"/>
                <a:gd name="T25" fmla="*/ 1349 h 1948"/>
                <a:gd name="T26" fmla="*/ 742 w 1940"/>
                <a:gd name="T27" fmla="*/ 1917 h 1948"/>
                <a:gd name="T28" fmla="*/ 811 w 1940"/>
                <a:gd name="T29" fmla="*/ 1904 h 1948"/>
                <a:gd name="T30" fmla="*/ 966 w 1940"/>
                <a:gd name="T31" fmla="*/ 1549 h 1948"/>
                <a:gd name="T32" fmla="*/ 1078 w 1940"/>
                <a:gd name="T33" fmla="*/ 1499 h 1948"/>
                <a:gd name="T34" fmla="*/ 1141 w 1940"/>
                <a:gd name="T35" fmla="*/ 1461 h 1948"/>
                <a:gd name="T36" fmla="*/ 1136 w 1940"/>
                <a:gd name="T37" fmla="*/ 1420 h 1948"/>
                <a:gd name="T38" fmla="*/ 1109 w 1940"/>
                <a:gd name="T39" fmla="*/ 1256 h 1948"/>
                <a:gd name="T40" fmla="*/ 1226 w 1940"/>
                <a:gd name="T41" fmla="*/ 1005 h 1948"/>
                <a:gd name="T42" fmla="*/ 1300 w 1940"/>
                <a:gd name="T43" fmla="*/ 855 h 1948"/>
                <a:gd name="T44" fmla="*/ 1939 w 1940"/>
                <a:gd name="T45" fmla="*/ 25 h 1948"/>
                <a:gd name="T46" fmla="*/ 1652 w 1940"/>
                <a:gd name="T47" fmla="*/ 104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0" h="1948">
                  <a:moveTo>
                    <a:pt x="1652" y="104"/>
                  </a:moveTo>
                  <a:cubicBezTo>
                    <a:pt x="1617" y="115"/>
                    <a:pt x="1562" y="128"/>
                    <a:pt x="1554" y="104"/>
                  </a:cubicBezTo>
                  <a:cubicBezTo>
                    <a:pt x="1518" y="0"/>
                    <a:pt x="1455" y="25"/>
                    <a:pt x="1384" y="52"/>
                  </a:cubicBezTo>
                  <a:cubicBezTo>
                    <a:pt x="1371" y="57"/>
                    <a:pt x="1346" y="52"/>
                    <a:pt x="1335" y="41"/>
                  </a:cubicBezTo>
                  <a:cubicBezTo>
                    <a:pt x="1286" y="3"/>
                    <a:pt x="1231" y="5"/>
                    <a:pt x="1174" y="8"/>
                  </a:cubicBezTo>
                  <a:cubicBezTo>
                    <a:pt x="1035" y="14"/>
                    <a:pt x="895" y="22"/>
                    <a:pt x="756" y="25"/>
                  </a:cubicBezTo>
                  <a:cubicBezTo>
                    <a:pt x="721" y="25"/>
                    <a:pt x="710" y="41"/>
                    <a:pt x="693" y="71"/>
                  </a:cubicBezTo>
                  <a:cubicBezTo>
                    <a:pt x="661" y="131"/>
                    <a:pt x="699" y="202"/>
                    <a:pt x="652" y="257"/>
                  </a:cubicBezTo>
                  <a:cubicBezTo>
                    <a:pt x="590" y="330"/>
                    <a:pt x="535" y="412"/>
                    <a:pt x="472" y="489"/>
                  </a:cubicBezTo>
                  <a:cubicBezTo>
                    <a:pt x="344" y="645"/>
                    <a:pt x="210" y="795"/>
                    <a:pt x="79" y="948"/>
                  </a:cubicBezTo>
                  <a:cubicBezTo>
                    <a:pt x="0" y="1041"/>
                    <a:pt x="0" y="1090"/>
                    <a:pt x="79" y="1174"/>
                  </a:cubicBezTo>
                  <a:cubicBezTo>
                    <a:pt x="101" y="1199"/>
                    <a:pt x="111" y="1221"/>
                    <a:pt x="109" y="1254"/>
                  </a:cubicBezTo>
                  <a:cubicBezTo>
                    <a:pt x="106" y="1292"/>
                    <a:pt x="117" y="1325"/>
                    <a:pt x="144" y="1349"/>
                  </a:cubicBezTo>
                  <a:cubicBezTo>
                    <a:pt x="338" y="1546"/>
                    <a:pt x="527" y="1745"/>
                    <a:pt x="742" y="1917"/>
                  </a:cubicBezTo>
                  <a:cubicBezTo>
                    <a:pt x="778" y="1947"/>
                    <a:pt x="794" y="1945"/>
                    <a:pt x="811" y="1904"/>
                  </a:cubicBezTo>
                  <a:cubicBezTo>
                    <a:pt x="863" y="1783"/>
                    <a:pt x="915" y="1666"/>
                    <a:pt x="966" y="1549"/>
                  </a:cubicBezTo>
                  <a:cubicBezTo>
                    <a:pt x="988" y="1499"/>
                    <a:pt x="1010" y="1453"/>
                    <a:pt x="1078" y="1499"/>
                  </a:cubicBezTo>
                  <a:cubicBezTo>
                    <a:pt x="1119" y="1529"/>
                    <a:pt x="1122" y="1475"/>
                    <a:pt x="1141" y="1461"/>
                  </a:cubicBezTo>
                  <a:cubicBezTo>
                    <a:pt x="1163" y="1447"/>
                    <a:pt x="1152" y="1426"/>
                    <a:pt x="1136" y="1420"/>
                  </a:cubicBezTo>
                  <a:cubicBezTo>
                    <a:pt x="1037" y="1379"/>
                    <a:pt x="1081" y="1319"/>
                    <a:pt x="1109" y="1256"/>
                  </a:cubicBezTo>
                  <a:cubicBezTo>
                    <a:pt x="1147" y="1172"/>
                    <a:pt x="1237" y="1112"/>
                    <a:pt x="1226" y="1005"/>
                  </a:cubicBezTo>
                  <a:cubicBezTo>
                    <a:pt x="1220" y="939"/>
                    <a:pt x="1253" y="896"/>
                    <a:pt x="1300" y="855"/>
                  </a:cubicBezTo>
                  <a:cubicBezTo>
                    <a:pt x="1565" y="620"/>
                    <a:pt x="1734" y="311"/>
                    <a:pt x="1939" y="25"/>
                  </a:cubicBezTo>
                  <a:cubicBezTo>
                    <a:pt x="1843" y="52"/>
                    <a:pt x="1748" y="76"/>
                    <a:pt x="1652"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 name="Freeform 43"/>
            <p:cNvSpPr>
              <a:spLocks noChangeArrowheads="1"/>
            </p:cNvSpPr>
            <p:nvPr/>
          </p:nvSpPr>
          <p:spPr bwMode="auto">
            <a:xfrm>
              <a:off x="8159750" y="1582738"/>
              <a:ext cx="708025" cy="688975"/>
            </a:xfrm>
            <a:custGeom>
              <a:avLst/>
              <a:gdLst>
                <a:gd name="T0" fmla="*/ 361 w 1965"/>
                <a:gd name="T1" fmla="*/ 1493 h 1912"/>
                <a:gd name="T2" fmla="*/ 481 w 1965"/>
                <a:gd name="T3" fmla="*/ 1534 h 1912"/>
                <a:gd name="T4" fmla="*/ 615 w 1965"/>
                <a:gd name="T5" fmla="*/ 1551 h 1912"/>
                <a:gd name="T6" fmla="*/ 653 w 1965"/>
                <a:gd name="T7" fmla="*/ 1761 h 1912"/>
                <a:gd name="T8" fmla="*/ 683 w 1965"/>
                <a:gd name="T9" fmla="*/ 1892 h 1912"/>
                <a:gd name="T10" fmla="*/ 729 w 1965"/>
                <a:gd name="T11" fmla="*/ 1898 h 1912"/>
                <a:gd name="T12" fmla="*/ 986 w 1965"/>
                <a:gd name="T13" fmla="*/ 1624 h 1912"/>
                <a:gd name="T14" fmla="*/ 1041 w 1965"/>
                <a:gd name="T15" fmla="*/ 1559 h 1912"/>
                <a:gd name="T16" fmla="*/ 1207 w 1965"/>
                <a:gd name="T17" fmla="*/ 1425 h 1912"/>
                <a:gd name="T18" fmla="*/ 1426 w 1965"/>
                <a:gd name="T19" fmla="*/ 1248 h 1912"/>
                <a:gd name="T20" fmla="*/ 1467 w 1965"/>
                <a:gd name="T21" fmla="*/ 1234 h 1912"/>
                <a:gd name="T22" fmla="*/ 1538 w 1965"/>
                <a:gd name="T23" fmla="*/ 1152 h 1912"/>
                <a:gd name="T24" fmla="*/ 1622 w 1965"/>
                <a:gd name="T25" fmla="*/ 995 h 1912"/>
                <a:gd name="T26" fmla="*/ 1715 w 1965"/>
                <a:gd name="T27" fmla="*/ 858 h 1912"/>
                <a:gd name="T28" fmla="*/ 1715 w 1965"/>
                <a:gd name="T29" fmla="*/ 768 h 1912"/>
                <a:gd name="T30" fmla="*/ 1844 w 1965"/>
                <a:gd name="T31" fmla="*/ 678 h 1912"/>
                <a:gd name="T32" fmla="*/ 1923 w 1965"/>
                <a:gd name="T33" fmla="*/ 661 h 1912"/>
                <a:gd name="T34" fmla="*/ 1939 w 1965"/>
                <a:gd name="T35" fmla="*/ 552 h 1912"/>
                <a:gd name="T36" fmla="*/ 1721 w 1965"/>
                <a:gd name="T37" fmla="*/ 61 h 1912"/>
                <a:gd name="T38" fmla="*/ 1688 w 1965"/>
                <a:gd name="T39" fmla="*/ 3 h 1912"/>
                <a:gd name="T40" fmla="*/ 1636 w 1965"/>
                <a:gd name="T41" fmla="*/ 44 h 1912"/>
                <a:gd name="T42" fmla="*/ 1161 w 1965"/>
                <a:gd name="T43" fmla="*/ 306 h 1912"/>
                <a:gd name="T44" fmla="*/ 1087 w 1965"/>
                <a:gd name="T45" fmla="*/ 328 h 1912"/>
                <a:gd name="T46" fmla="*/ 910 w 1965"/>
                <a:gd name="T47" fmla="*/ 454 h 1912"/>
                <a:gd name="T48" fmla="*/ 798 w 1965"/>
                <a:gd name="T49" fmla="*/ 481 h 1912"/>
                <a:gd name="T50" fmla="*/ 527 w 1965"/>
                <a:gd name="T51" fmla="*/ 604 h 1912"/>
                <a:gd name="T52" fmla="*/ 295 w 1965"/>
                <a:gd name="T53" fmla="*/ 779 h 1912"/>
                <a:gd name="T54" fmla="*/ 68 w 1965"/>
                <a:gd name="T55" fmla="*/ 1051 h 1912"/>
                <a:gd name="T56" fmla="*/ 90 w 1965"/>
                <a:gd name="T57" fmla="*/ 1155 h 1912"/>
                <a:gd name="T58" fmla="*/ 156 w 1965"/>
                <a:gd name="T59" fmla="*/ 1362 h 1912"/>
                <a:gd name="T60" fmla="*/ 361 w 1965"/>
                <a:gd name="T61" fmla="*/ 149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65" h="1912">
                  <a:moveTo>
                    <a:pt x="361" y="1493"/>
                  </a:moveTo>
                  <a:cubicBezTo>
                    <a:pt x="385" y="1559"/>
                    <a:pt x="423" y="1575"/>
                    <a:pt x="481" y="1534"/>
                  </a:cubicBezTo>
                  <a:cubicBezTo>
                    <a:pt x="530" y="1502"/>
                    <a:pt x="568" y="1499"/>
                    <a:pt x="615" y="1551"/>
                  </a:cubicBezTo>
                  <a:cubicBezTo>
                    <a:pt x="680" y="1616"/>
                    <a:pt x="707" y="1676"/>
                    <a:pt x="653" y="1761"/>
                  </a:cubicBezTo>
                  <a:cubicBezTo>
                    <a:pt x="620" y="1810"/>
                    <a:pt x="666" y="1848"/>
                    <a:pt x="683" y="1892"/>
                  </a:cubicBezTo>
                  <a:cubicBezTo>
                    <a:pt x="691" y="1911"/>
                    <a:pt x="713" y="1908"/>
                    <a:pt x="729" y="1898"/>
                  </a:cubicBezTo>
                  <a:cubicBezTo>
                    <a:pt x="833" y="1824"/>
                    <a:pt x="948" y="1758"/>
                    <a:pt x="986" y="1624"/>
                  </a:cubicBezTo>
                  <a:cubicBezTo>
                    <a:pt x="994" y="1594"/>
                    <a:pt x="1013" y="1562"/>
                    <a:pt x="1041" y="1559"/>
                  </a:cubicBezTo>
                  <a:cubicBezTo>
                    <a:pt x="1125" y="1548"/>
                    <a:pt x="1169" y="1488"/>
                    <a:pt x="1207" y="1425"/>
                  </a:cubicBezTo>
                  <a:cubicBezTo>
                    <a:pt x="1259" y="1338"/>
                    <a:pt x="1374" y="1332"/>
                    <a:pt x="1426" y="1248"/>
                  </a:cubicBezTo>
                  <a:cubicBezTo>
                    <a:pt x="1431" y="1237"/>
                    <a:pt x="1453" y="1231"/>
                    <a:pt x="1467" y="1234"/>
                  </a:cubicBezTo>
                  <a:cubicBezTo>
                    <a:pt x="1532" y="1242"/>
                    <a:pt x="1538" y="1204"/>
                    <a:pt x="1538" y="1152"/>
                  </a:cubicBezTo>
                  <a:cubicBezTo>
                    <a:pt x="1538" y="1084"/>
                    <a:pt x="1549" y="1010"/>
                    <a:pt x="1622" y="995"/>
                  </a:cubicBezTo>
                  <a:cubicBezTo>
                    <a:pt x="1707" y="975"/>
                    <a:pt x="1724" y="929"/>
                    <a:pt x="1715" y="858"/>
                  </a:cubicBezTo>
                  <a:cubicBezTo>
                    <a:pt x="1713" y="828"/>
                    <a:pt x="1713" y="798"/>
                    <a:pt x="1715" y="768"/>
                  </a:cubicBezTo>
                  <a:cubicBezTo>
                    <a:pt x="1726" y="683"/>
                    <a:pt x="1762" y="661"/>
                    <a:pt x="1844" y="678"/>
                  </a:cubicBezTo>
                  <a:cubicBezTo>
                    <a:pt x="1868" y="683"/>
                    <a:pt x="1907" y="700"/>
                    <a:pt x="1923" y="661"/>
                  </a:cubicBezTo>
                  <a:cubicBezTo>
                    <a:pt x="1937" y="629"/>
                    <a:pt x="1964" y="601"/>
                    <a:pt x="1939" y="552"/>
                  </a:cubicBezTo>
                  <a:cubicBezTo>
                    <a:pt x="1855" y="394"/>
                    <a:pt x="1770" y="235"/>
                    <a:pt x="1721" y="61"/>
                  </a:cubicBezTo>
                  <a:cubicBezTo>
                    <a:pt x="1715" y="39"/>
                    <a:pt x="1718" y="6"/>
                    <a:pt x="1688" y="3"/>
                  </a:cubicBezTo>
                  <a:cubicBezTo>
                    <a:pt x="1661" y="0"/>
                    <a:pt x="1653" y="30"/>
                    <a:pt x="1636" y="44"/>
                  </a:cubicBezTo>
                  <a:cubicBezTo>
                    <a:pt x="1497" y="167"/>
                    <a:pt x="1379" y="328"/>
                    <a:pt x="1161" y="306"/>
                  </a:cubicBezTo>
                  <a:cubicBezTo>
                    <a:pt x="1136" y="304"/>
                    <a:pt x="1109" y="317"/>
                    <a:pt x="1087" y="328"/>
                  </a:cubicBezTo>
                  <a:cubicBezTo>
                    <a:pt x="1024" y="361"/>
                    <a:pt x="934" y="353"/>
                    <a:pt x="910" y="454"/>
                  </a:cubicBezTo>
                  <a:cubicBezTo>
                    <a:pt x="899" y="500"/>
                    <a:pt x="839" y="481"/>
                    <a:pt x="798" y="481"/>
                  </a:cubicBezTo>
                  <a:cubicBezTo>
                    <a:pt x="691" y="487"/>
                    <a:pt x="620" y="568"/>
                    <a:pt x="527" y="604"/>
                  </a:cubicBezTo>
                  <a:cubicBezTo>
                    <a:pt x="437" y="637"/>
                    <a:pt x="341" y="702"/>
                    <a:pt x="295" y="779"/>
                  </a:cubicBezTo>
                  <a:cubicBezTo>
                    <a:pt x="232" y="883"/>
                    <a:pt x="161" y="978"/>
                    <a:pt x="68" y="1051"/>
                  </a:cubicBezTo>
                  <a:cubicBezTo>
                    <a:pt x="0" y="1106"/>
                    <a:pt x="46" y="1133"/>
                    <a:pt x="90" y="1155"/>
                  </a:cubicBezTo>
                  <a:cubicBezTo>
                    <a:pt x="197" y="1204"/>
                    <a:pt x="216" y="1261"/>
                    <a:pt x="156" y="1362"/>
                  </a:cubicBezTo>
                  <a:cubicBezTo>
                    <a:pt x="238" y="1384"/>
                    <a:pt x="328" y="1398"/>
                    <a:pt x="361" y="149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 name="Freeform 44"/>
            <p:cNvSpPr>
              <a:spLocks noChangeArrowheads="1"/>
            </p:cNvSpPr>
            <p:nvPr/>
          </p:nvSpPr>
          <p:spPr bwMode="auto">
            <a:xfrm>
              <a:off x="11718925" y="663575"/>
              <a:ext cx="536575" cy="685800"/>
            </a:xfrm>
            <a:custGeom>
              <a:avLst/>
              <a:gdLst>
                <a:gd name="T0" fmla="*/ 333 w 1492"/>
                <a:gd name="T1" fmla="*/ 1398 h 1907"/>
                <a:gd name="T2" fmla="*/ 360 w 1492"/>
                <a:gd name="T3" fmla="*/ 1420 h 1907"/>
                <a:gd name="T4" fmla="*/ 456 w 1492"/>
                <a:gd name="T5" fmla="*/ 1584 h 1907"/>
                <a:gd name="T6" fmla="*/ 510 w 1492"/>
                <a:gd name="T7" fmla="*/ 1647 h 1907"/>
                <a:gd name="T8" fmla="*/ 696 w 1492"/>
                <a:gd name="T9" fmla="*/ 1682 h 1907"/>
                <a:gd name="T10" fmla="*/ 794 w 1492"/>
                <a:gd name="T11" fmla="*/ 1737 h 1907"/>
                <a:gd name="T12" fmla="*/ 830 w 1492"/>
                <a:gd name="T13" fmla="*/ 1846 h 1907"/>
                <a:gd name="T14" fmla="*/ 871 w 1492"/>
                <a:gd name="T15" fmla="*/ 1887 h 1907"/>
                <a:gd name="T16" fmla="*/ 1079 w 1492"/>
                <a:gd name="T17" fmla="*/ 1794 h 1907"/>
                <a:gd name="T18" fmla="*/ 1122 w 1492"/>
                <a:gd name="T19" fmla="*/ 1772 h 1907"/>
                <a:gd name="T20" fmla="*/ 1223 w 1492"/>
                <a:gd name="T21" fmla="*/ 1699 h 1907"/>
                <a:gd name="T22" fmla="*/ 1456 w 1492"/>
                <a:gd name="T23" fmla="*/ 1240 h 1907"/>
                <a:gd name="T24" fmla="*/ 1423 w 1492"/>
                <a:gd name="T25" fmla="*/ 1109 h 1907"/>
                <a:gd name="T26" fmla="*/ 1313 w 1492"/>
                <a:gd name="T27" fmla="*/ 969 h 1907"/>
                <a:gd name="T28" fmla="*/ 1180 w 1492"/>
                <a:gd name="T29" fmla="*/ 838 h 1907"/>
                <a:gd name="T30" fmla="*/ 1117 w 1492"/>
                <a:gd name="T31" fmla="*/ 784 h 1907"/>
                <a:gd name="T32" fmla="*/ 1043 w 1492"/>
                <a:gd name="T33" fmla="*/ 677 h 1907"/>
                <a:gd name="T34" fmla="*/ 1040 w 1492"/>
                <a:gd name="T35" fmla="*/ 546 h 1907"/>
                <a:gd name="T36" fmla="*/ 1354 w 1492"/>
                <a:gd name="T37" fmla="*/ 101 h 1907"/>
                <a:gd name="T38" fmla="*/ 1316 w 1492"/>
                <a:gd name="T39" fmla="*/ 14 h 1907"/>
                <a:gd name="T40" fmla="*/ 1065 w 1492"/>
                <a:gd name="T41" fmla="*/ 139 h 1907"/>
                <a:gd name="T42" fmla="*/ 928 w 1492"/>
                <a:gd name="T43" fmla="*/ 218 h 1907"/>
                <a:gd name="T44" fmla="*/ 871 w 1492"/>
                <a:gd name="T45" fmla="*/ 248 h 1907"/>
                <a:gd name="T46" fmla="*/ 655 w 1492"/>
                <a:gd name="T47" fmla="*/ 429 h 1907"/>
                <a:gd name="T48" fmla="*/ 341 w 1492"/>
                <a:gd name="T49" fmla="*/ 470 h 1907"/>
                <a:gd name="T50" fmla="*/ 120 w 1492"/>
                <a:gd name="T51" fmla="*/ 584 h 1907"/>
                <a:gd name="T52" fmla="*/ 0 w 1492"/>
                <a:gd name="T53" fmla="*/ 1136 h 1907"/>
                <a:gd name="T54" fmla="*/ 333 w 1492"/>
                <a:gd name="T55" fmla="*/ 1398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2" h="1907">
                  <a:moveTo>
                    <a:pt x="333" y="1398"/>
                  </a:moveTo>
                  <a:cubicBezTo>
                    <a:pt x="333" y="1406"/>
                    <a:pt x="352" y="1412"/>
                    <a:pt x="360" y="1420"/>
                  </a:cubicBezTo>
                  <a:cubicBezTo>
                    <a:pt x="407" y="1464"/>
                    <a:pt x="453" y="1510"/>
                    <a:pt x="456" y="1584"/>
                  </a:cubicBezTo>
                  <a:cubicBezTo>
                    <a:pt x="456" y="1611"/>
                    <a:pt x="475" y="1636"/>
                    <a:pt x="510" y="1647"/>
                  </a:cubicBezTo>
                  <a:cubicBezTo>
                    <a:pt x="571" y="1666"/>
                    <a:pt x="628" y="1704"/>
                    <a:pt x="696" y="1682"/>
                  </a:cubicBezTo>
                  <a:cubicBezTo>
                    <a:pt x="745" y="1666"/>
                    <a:pt x="775" y="1693"/>
                    <a:pt x="794" y="1737"/>
                  </a:cubicBezTo>
                  <a:cubicBezTo>
                    <a:pt x="811" y="1772"/>
                    <a:pt x="827" y="1805"/>
                    <a:pt x="830" y="1846"/>
                  </a:cubicBezTo>
                  <a:cubicBezTo>
                    <a:pt x="830" y="1871"/>
                    <a:pt x="838" y="1895"/>
                    <a:pt x="871" y="1887"/>
                  </a:cubicBezTo>
                  <a:cubicBezTo>
                    <a:pt x="945" y="1868"/>
                    <a:pt x="1043" y="1906"/>
                    <a:pt x="1079" y="1794"/>
                  </a:cubicBezTo>
                  <a:cubicBezTo>
                    <a:pt x="1084" y="1775"/>
                    <a:pt x="1106" y="1770"/>
                    <a:pt x="1122" y="1772"/>
                  </a:cubicBezTo>
                  <a:cubicBezTo>
                    <a:pt x="1185" y="1786"/>
                    <a:pt x="1201" y="1742"/>
                    <a:pt x="1223" y="1699"/>
                  </a:cubicBezTo>
                  <a:cubicBezTo>
                    <a:pt x="1297" y="1546"/>
                    <a:pt x="1374" y="1390"/>
                    <a:pt x="1456" y="1240"/>
                  </a:cubicBezTo>
                  <a:cubicBezTo>
                    <a:pt x="1491" y="1177"/>
                    <a:pt x="1470" y="1144"/>
                    <a:pt x="1423" y="1109"/>
                  </a:cubicBezTo>
                  <a:cubicBezTo>
                    <a:pt x="1377" y="1073"/>
                    <a:pt x="1333" y="1035"/>
                    <a:pt x="1313" y="969"/>
                  </a:cubicBezTo>
                  <a:cubicBezTo>
                    <a:pt x="1297" y="912"/>
                    <a:pt x="1270" y="838"/>
                    <a:pt x="1180" y="838"/>
                  </a:cubicBezTo>
                  <a:cubicBezTo>
                    <a:pt x="1155" y="838"/>
                    <a:pt x="1125" y="816"/>
                    <a:pt x="1117" y="784"/>
                  </a:cubicBezTo>
                  <a:cubicBezTo>
                    <a:pt x="1106" y="737"/>
                    <a:pt x="1073" y="702"/>
                    <a:pt x="1043" y="677"/>
                  </a:cubicBezTo>
                  <a:cubicBezTo>
                    <a:pt x="980" y="628"/>
                    <a:pt x="1002" y="595"/>
                    <a:pt x="1040" y="546"/>
                  </a:cubicBezTo>
                  <a:cubicBezTo>
                    <a:pt x="1150" y="401"/>
                    <a:pt x="1251" y="251"/>
                    <a:pt x="1354" y="101"/>
                  </a:cubicBezTo>
                  <a:cubicBezTo>
                    <a:pt x="1374" y="74"/>
                    <a:pt x="1335" y="0"/>
                    <a:pt x="1316" y="14"/>
                  </a:cubicBezTo>
                  <a:cubicBezTo>
                    <a:pt x="1240" y="71"/>
                    <a:pt x="1122" y="38"/>
                    <a:pt x="1065" y="139"/>
                  </a:cubicBezTo>
                  <a:cubicBezTo>
                    <a:pt x="1038" y="186"/>
                    <a:pt x="991" y="227"/>
                    <a:pt x="928" y="218"/>
                  </a:cubicBezTo>
                  <a:cubicBezTo>
                    <a:pt x="901" y="216"/>
                    <a:pt x="887" y="232"/>
                    <a:pt x="871" y="248"/>
                  </a:cubicBezTo>
                  <a:cubicBezTo>
                    <a:pt x="800" y="311"/>
                    <a:pt x="718" y="360"/>
                    <a:pt x="655" y="429"/>
                  </a:cubicBezTo>
                  <a:cubicBezTo>
                    <a:pt x="557" y="538"/>
                    <a:pt x="459" y="538"/>
                    <a:pt x="341" y="470"/>
                  </a:cubicBezTo>
                  <a:cubicBezTo>
                    <a:pt x="284" y="437"/>
                    <a:pt x="125" y="522"/>
                    <a:pt x="120" y="584"/>
                  </a:cubicBezTo>
                  <a:cubicBezTo>
                    <a:pt x="106" y="778"/>
                    <a:pt x="38" y="953"/>
                    <a:pt x="0" y="1136"/>
                  </a:cubicBezTo>
                  <a:cubicBezTo>
                    <a:pt x="144" y="1180"/>
                    <a:pt x="306" y="1202"/>
                    <a:pt x="333" y="139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 name="Freeform 45"/>
            <p:cNvSpPr>
              <a:spLocks noChangeArrowheads="1"/>
            </p:cNvSpPr>
            <p:nvPr/>
          </p:nvSpPr>
          <p:spPr bwMode="auto">
            <a:xfrm>
              <a:off x="7815263" y="2830513"/>
              <a:ext cx="458787" cy="623887"/>
            </a:xfrm>
            <a:custGeom>
              <a:avLst/>
              <a:gdLst>
                <a:gd name="T0" fmla="*/ 740 w 1274"/>
                <a:gd name="T1" fmla="*/ 1729 h 1733"/>
                <a:gd name="T2" fmla="*/ 1038 w 1274"/>
                <a:gd name="T3" fmla="*/ 1491 h 1733"/>
                <a:gd name="T4" fmla="*/ 1079 w 1274"/>
                <a:gd name="T5" fmla="*/ 1336 h 1733"/>
                <a:gd name="T6" fmla="*/ 1098 w 1274"/>
                <a:gd name="T7" fmla="*/ 1188 h 1733"/>
                <a:gd name="T8" fmla="*/ 1224 w 1274"/>
                <a:gd name="T9" fmla="*/ 896 h 1733"/>
                <a:gd name="T10" fmla="*/ 1218 w 1274"/>
                <a:gd name="T11" fmla="*/ 620 h 1733"/>
                <a:gd name="T12" fmla="*/ 1194 w 1274"/>
                <a:gd name="T13" fmla="*/ 489 h 1733"/>
                <a:gd name="T14" fmla="*/ 1027 w 1274"/>
                <a:gd name="T15" fmla="*/ 358 h 1733"/>
                <a:gd name="T16" fmla="*/ 891 w 1274"/>
                <a:gd name="T17" fmla="*/ 191 h 1733"/>
                <a:gd name="T18" fmla="*/ 675 w 1274"/>
                <a:gd name="T19" fmla="*/ 52 h 1733"/>
                <a:gd name="T20" fmla="*/ 593 w 1274"/>
                <a:gd name="T21" fmla="*/ 66 h 1733"/>
                <a:gd name="T22" fmla="*/ 527 w 1274"/>
                <a:gd name="T23" fmla="*/ 159 h 1733"/>
                <a:gd name="T24" fmla="*/ 333 w 1274"/>
                <a:gd name="T25" fmla="*/ 347 h 1733"/>
                <a:gd name="T26" fmla="*/ 246 w 1274"/>
                <a:gd name="T27" fmla="*/ 522 h 1733"/>
                <a:gd name="T28" fmla="*/ 93 w 1274"/>
                <a:gd name="T29" fmla="*/ 901 h 1733"/>
                <a:gd name="T30" fmla="*/ 52 w 1274"/>
                <a:gd name="T31" fmla="*/ 997 h 1733"/>
                <a:gd name="T32" fmla="*/ 41 w 1274"/>
                <a:gd name="T33" fmla="*/ 1128 h 1733"/>
                <a:gd name="T34" fmla="*/ 142 w 1274"/>
                <a:gd name="T35" fmla="*/ 1431 h 1733"/>
                <a:gd name="T36" fmla="*/ 213 w 1274"/>
                <a:gd name="T37" fmla="*/ 1568 h 1733"/>
                <a:gd name="T38" fmla="*/ 243 w 1274"/>
                <a:gd name="T39" fmla="*/ 1729 h 1733"/>
                <a:gd name="T40" fmla="*/ 740 w 1274"/>
                <a:gd name="T41" fmla="*/ 1729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4" h="1733">
                  <a:moveTo>
                    <a:pt x="740" y="1729"/>
                  </a:moveTo>
                  <a:cubicBezTo>
                    <a:pt x="981" y="1726"/>
                    <a:pt x="978" y="1723"/>
                    <a:pt x="1038" y="1491"/>
                  </a:cubicBezTo>
                  <a:cubicBezTo>
                    <a:pt x="1052" y="1437"/>
                    <a:pt x="1098" y="1371"/>
                    <a:pt x="1079" y="1336"/>
                  </a:cubicBezTo>
                  <a:cubicBezTo>
                    <a:pt x="1046" y="1273"/>
                    <a:pt x="1079" y="1232"/>
                    <a:pt x="1098" y="1188"/>
                  </a:cubicBezTo>
                  <a:cubicBezTo>
                    <a:pt x="1139" y="1090"/>
                    <a:pt x="1194" y="997"/>
                    <a:pt x="1224" y="896"/>
                  </a:cubicBezTo>
                  <a:cubicBezTo>
                    <a:pt x="1251" y="806"/>
                    <a:pt x="1273" y="702"/>
                    <a:pt x="1218" y="620"/>
                  </a:cubicBezTo>
                  <a:cubicBezTo>
                    <a:pt x="1188" y="574"/>
                    <a:pt x="1175" y="538"/>
                    <a:pt x="1194" y="489"/>
                  </a:cubicBezTo>
                  <a:cubicBezTo>
                    <a:pt x="1112" y="489"/>
                    <a:pt x="1030" y="432"/>
                    <a:pt x="1027" y="358"/>
                  </a:cubicBezTo>
                  <a:cubicBezTo>
                    <a:pt x="1025" y="260"/>
                    <a:pt x="956" y="232"/>
                    <a:pt x="891" y="191"/>
                  </a:cubicBezTo>
                  <a:cubicBezTo>
                    <a:pt x="817" y="148"/>
                    <a:pt x="727" y="134"/>
                    <a:pt x="675" y="52"/>
                  </a:cubicBezTo>
                  <a:cubicBezTo>
                    <a:pt x="656" y="22"/>
                    <a:pt x="612" y="0"/>
                    <a:pt x="593" y="66"/>
                  </a:cubicBezTo>
                  <a:cubicBezTo>
                    <a:pt x="582" y="104"/>
                    <a:pt x="555" y="134"/>
                    <a:pt x="527" y="159"/>
                  </a:cubicBezTo>
                  <a:cubicBezTo>
                    <a:pt x="465" y="224"/>
                    <a:pt x="418" y="303"/>
                    <a:pt x="333" y="347"/>
                  </a:cubicBezTo>
                  <a:cubicBezTo>
                    <a:pt x="268" y="383"/>
                    <a:pt x="262" y="462"/>
                    <a:pt x="246" y="522"/>
                  </a:cubicBezTo>
                  <a:cubicBezTo>
                    <a:pt x="211" y="656"/>
                    <a:pt x="71" y="746"/>
                    <a:pt x="93" y="901"/>
                  </a:cubicBezTo>
                  <a:cubicBezTo>
                    <a:pt x="96" y="931"/>
                    <a:pt x="77" y="975"/>
                    <a:pt x="52" y="997"/>
                  </a:cubicBezTo>
                  <a:cubicBezTo>
                    <a:pt x="0" y="1041"/>
                    <a:pt x="22" y="1079"/>
                    <a:pt x="41" y="1128"/>
                  </a:cubicBezTo>
                  <a:cubicBezTo>
                    <a:pt x="77" y="1229"/>
                    <a:pt x="159" y="1325"/>
                    <a:pt x="142" y="1431"/>
                  </a:cubicBezTo>
                  <a:cubicBezTo>
                    <a:pt x="131" y="1510"/>
                    <a:pt x="161" y="1538"/>
                    <a:pt x="213" y="1568"/>
                  </a:cubicBezTo>
                  <a:cubicBezTo>
                    <a:pt x="273" y="1606"/>
                    <a:pt x="323" y="1644"/>
                    <a:pt x="243" y="1729"/>
                  </a:cubicBezTo>
                  <a:cubicBezTo>
                    <a:pt x="426" y="1729"/>
                    <a:pt x="582" y="1732"/>
                    <a:pt x="740" y="172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 name="Freeform 46"/>
            <p:cNvSpPr>
              <a:spLocks noChangeArrowheads="1"/>
            </p:cNvSpPr>
            <p:nvPr/>
          </p:nvSpPr>
          <p:spPr bwMode="auto">
            <a:xfrm>
              <a:off x="8647113" y="1158875"/>
              <a:ext cx="684212" cy="576263"/>
            </a:xfrm>
            <a:custGeom>
              <a:avLst/>
              <a:gdLst>
                <a:gd name="T0" fmla="*/ 1803 w 1902"/>
                <a:gd name="T1" fmla="*/ 224 h 1601"/>
                <a:gd name="T2" fmla="*/ 1705 w 1902"/>
                <a:gd name="T3" fmla="*/ 68 h 1601"/>
                <a:gd name="T4" fmla="*/ 1614 w 1902"/>
                <a:gd name="T5" fmla="*/ 0 h 1601"/>
                <a:gd name="T6" fmla="*/ 1563 w 1902"/>
                <a:gd name="T7" fmla="*/ 79 h 1601"/>
                <a:gd name="T8" fmla="*/ 1508 w 1902"/>
                <a:gd name="T9" fmla="*/ 196 h 1601"/>
                <a:gd name="T10" fmla="*/ 1344 w 1902"/>
                <a:gd name="T11" fmla="*/ 254 h 1601"/>
                <a:gd name="T12" fmla="*/ 1117 w 1902"/>
                <a:gd name="T13" fmla="*/ 199 h 1601"/>
                <a:gd name="T14" fmla="*/ 904 w 1902"/>
                <a:gd name="T15" fmla="*/ 183 h 1601"/>
                <a:gd name="T16" fmla="*/ 880 w 1902"/>
                <a:gd name="T17" fmla="*/ 393 h 1601"/>
                <a:gd name="T18" fmla="*/ 825 w 1902"/>
                <a:gd name="T19" fmla="*/ 486 h 1601"/>
                <a:gd name="T20" fmla="*/ 727 w 1902"/>
                <a:gd name="T21" fmla="*/ 480 h 1601"/>
                <a:gd name="T22" fmla="*/ 576 w 1902"/>
                <a:gd name="T23" fmla="*/ 349 h 1601"/>
                <a:gd name="T24" fmla="*/ 473 w 1902"/>
                <a:gd name="T25" fmla="*/ 336 h 1601"/>
                <a:gd name="T26" fmla="*/ 374 w 1902"/>
                <a:gd name="T27" fmla="*/ 346 h 1601"/>
                <a:gd name="T28" fmla="*/ 205 w 1902"/>
                <a:gd name="T29" fmla="*/ 407 h 1601"/>
                <a:gd name="T30" fmla="*/ 44 w 1902"/>
                <a:gd name="T31" fmla="*/ 576 h 1601"/>
                <a:gd name="T32" fmla="*/ 27 w 1902"/>
                <a:gd name="T33" fmla="*/ 641 h 1601"/>
                <a:gd name="T34" fmla="*/ 219 w 1902"/>
                <a:gd name="T35" fmla="*/ 808 h 1601"/>
                <a:gd name="T36" fmla="*/ 265 w 1902"/>
                <a:gd name="T37" fmla="*/ 844 h 1601"/>
                <a:gd name="T38" fmla="*/ 475 w 1902"/>
                <a:gd name="T39" fmla="*/ 1229 h 1601"/>
                <a:gd name="T40" fmla="*/ 598 w 1902"/>
                <a:gd name="T41" fmla="*/ 1532 h 1601"/>
                <a:gd name="T42" fmla="*/ 735 w 1902"/>
                <a:gd name="T43" fmla="*/ 1554 h 1601"/>
                <a:gd name="T44" fmla="*/ 781 w 1902"/>
                <a:gd name="T45" fmla="*/ 1515 h 1601"/>
                <a:gd name="T46" fmla="*/ 932 w 1902"/>
                <a:gd name="T47" fmla="*/ 1362 h 1601"/>
                <a:gd name="T48" fmla="*/ 1030 w 1902"/>
                <a:gd name="T49" fmla="*/ 1316 h 1601"/>
                <a:gd name="T50" fmla="*/ 1300 w 1902"/>
                <a:gd name="T51" fmla="*/ 1253 h 1601"/>
                <a:gd name="T52" fmla="*/ 1358 w 1902"/>
                <a:gd name="T53" fmla="*/ 1215 h 1601"/>
                <a:gd name="T54" fmla="*/ 1393 w 1902"/>
                <a:gd name="T55" fmla="*/ 1065 h 1601"/>
                <a:gd name="T56" fmla="*/ 1412 w 1902"/>
                <a:gd name="T57" fmla="*/ 890 h 1601"/>
                <a:gd name="T58" fmla="*/ 1461 w 1902"/>
                <a:gd name="T59" fmla="*/ 838 h 1601"/>
                <a:gd name="T60" fmla="*/ 1901 w 1902"/>
                <a:gd name="T61" fmla="*/ 366 h 1601"/>
                <a:gd name="T62" fmla="*/ 1803 w 1902"/>
                <a:gd name="T63" fmla="*/ 22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2" h="1601">
                  <a:moveTo>
                    <a:pt x="1803" y="224"/>
                  </a:moveTo>
                  <a:cubicBezTo>
                    <a:pt x="1776" y="169"/>
                    <a:pt x="1721" y="128"/>
                    <a:pt x="1705" y="68"/>
                  </a:cubicBezTo>
                  <a:cubicBezTo>
                    <a:pt x="1691" y="21"/>
                    <a:pt x="1650" y="0"/>
                    <a:pt x="1614" y="0"/>
                  </a:cubicBezTo>
                  <a:cubicBezTo>
                    <a:pt x="1579" y="0"/>
                    <a:pt x="1568" y="41"/>
                    <a:pt x="1563" y="79"/>
                  </a:cubicBezTo>
                  <a:cubicBezTo>
                    <a:pt x="1557" y="120"/>
                    <a:pt x="1538" y="163"/>
                    <a:pt x="1508" y="196"/>
                  </a:cubicBezTo>
                  <a:cubicBezTo>
                    <a:pt x="1467" y="243"/>
                    <a:pt x="1404" y="286"/>
                    <a:pt x="1344" y="254"/>
                  </a:cubicBezTo>
                  <a:cubicBezTo>
                    <a:pt x="1270" y="215"/>
                    <a:pt x="1191" y="221"/>
                    <a:pt x="1117" y="199"/>
                  </a:cubicBezTo>
                  <a:cubicBezTo>
                    <a:pt x="1046" y="177"/>
                    <a:pt x="948" y="155"/>
                    <a:pt x="904" y="183"/>
                  </a:cubicBezTo>
                  <a:cubicBezTo>
                    <a:pt x="855" y="215"/>
                    <a:pt x="871" y="319"/>
                    <a:pt x="880" y="393"/>
                  </a:cubicBezTo>
                  <a:cubicBezTo>
                    <a:pt x="885" y="437"/>
                    <a:pt x="861" y="461"/>
                    <a:pt x="825" y="486"/>
                  </a:cubicBezTo>
                  <a:cubicBezTo>
                    <a:pt x="790" y="510"/>
                    <a:pt x="759" y="499"/>
                    <a:pt x="727" y="480"/>
                  </a:cubicBezTo>
                  <a:cubicBezTo>
                    <a:pt x="667" y="448"/>
                    <a:pt x="620" y="398"/>
                    <a:pt x="576" y="349"/>
                  </a:cubicBezTo>
                  <a:cubicBezTo>
                    <a:pt x="546" y="314"/>
                    <a:pt x="519" y="297"/>
                    <a:pt x="473" y="336"/>
                  </a:cubicBezTo>
                  <a:cubicBezTo>
                    <a:pt x="448" y="357"/>
                    <a:pt x="415" y="366"/>
                    <a:pt x="374" y="346"/>
                  </a:cubicBezTo>
                  <a:cubicBezTo>
                    <a:pt x="290" y="305"/>
                    <a:pt x="240" y="322"/>
                    <a:pt x="205" y="407"/>
                  </a:cubicBezTo>
                  <a:cubicBezTo>
                    <a:pt x="172" y="486"/>
                    <a:pt x="131" y="551"/>
                    <a:pt x="44" y="576"/>
                  </a:cubicBezTo>
                  <a:cubicBezTo>
                    <a:pt x="11" y="587"/>
                    <a:pt x="0" y="603"/>
                    <a:pt x="27" y="641"/>
                  </a:cubicBezTo>
                  <a:cubicBezTo>
                    <a:pt x="79" y="712"/>
                    <a:pt x="126" y="783"/>
                    <a:pt x="219" y="808"/>
                  </a:cubicBezTo>
                  <a:cubicBezTo>
                    <a:pt x="238" y="813"/>
                    <a:pt x="257" y="827"/>
                    <a:pt x="265" y="844"/>
                  </a:cubicBezTo>
                  <a:cubicBezTo>
                    <a:pt x="331" y="975"/>
                    <a:pt x="445" y="1076"/>
                    <a:pt x="475" y="1229"/>
                  </a:cubicBezTo>
                  <a:cubicBezTo>
                    <a:pt x="494" y="1335"/>
                    <a:pt x="549" y="1433"/>
                    <a:pt x="598" y="1532"/>
                  </a:cubicBezTo>
                  <a:cubicBezTo>
                    <a:pt x="628" y="1589"/>
                    <a:pt x="686" y="1600"/>
                    <a:pt x="735" y="1554"/>
                  </a:cubicBezTo>
                  <a:cubicBezTo>
                    <a:pt x="749" y="1540"/>
                    <a:pt x="759" y="1524"/>
                    <a:pt x="781" y="1515"/>
                  </a:cubicBezTo>
                  <a:cubicBezTo>
                    <a:pt x="855" y="1488"/>
                    <a:pt x="893" y="1420"/>
                    <a:pt x="932" y="1362"/>
                  </a:cubicBezTo>
                  <a:cubicBezTo>
                    <a:pt x="959" y="1321"/>
                    <a:pt x="978" y="1302"/>
                    <a:pt x="1030" y="1316"/>
                  </a:cubicBezTo>
                  <a:cubicBezTo>
                    <a:pt x="1131" y="1346"/>
                    <a:pt x="1224" y="1321"/>
                    <a:pt x="1300" y="1253"/>
                  </a:cubicBezTo>
                  <a:cubicBezTo>
                    <a:pt x="1319" y="1237"/>
                    <a:pt x="1333" y="1223"/>
                    <a:pt x="1358" y="1215"/>
                  </a:cubicBezTo>
                  <a:cubicBezTo>
                    <a:pt x="1459" y="1171"/>
                    <a:pt x="1464" y="1144"/>
                    <a:pt x="1393" y="1065"/>
                  </a:cubicBezTo>
                  <a:cubicBezTo>
                    <a:pt x="1311" y="972"/>
                    <a:pt x="1314" y="958"/>
                    <a:pt x="1412" y="890"/>
                  </a:cubicBezTo>
                  <a:cubicBezTo>
                    <a:pt x="1431" y="876"/>
                    <a:pt x="1445" y="854"/>
                    <a:pt x="1461" y="838"/>
                  </a:cubicBezTo>
                  <a:cubicBezTo>
                    <a:pt x="1603" y="680"/>
                    <a:pt x="1748" y="524"/>
                    <a:pt x="1901" y="366"/>
                  </a:cubicBezTo>
                  <a:cubicBezTo>
                    <a:pt x="1858" y="327"/>
                    <a:pt x="1830" y="275"/>
                    <a:pt x="1803" y="22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 name="Freeform 47"/>
            <p:cNvSpPr>
              <a:spLocks noChangeArrowheads="1"/>
            </p:cNvSpPr>
            <p:nvPr/>
          </p:nvSpPr>
          <p:spPr bwMode="auto">
            <a:xfrm>
              <a:off x="11263313" y="785813"/>
              <a:ext cx="463550" cy="588962"/>
            </a:xfrm>
            <a:custGeom>
              <a:avLst/>
              <a:gdLst>
                <a:gd name="T0" fmla="*/ 38 w 1287"/>
                <a:gd name="T1" fmla="*/ 497 h 1634"/>
                <a:gd name="T2" fmla="*/ 13 w 1287"/>
                <a:gd name="T3" fmla="*/ 1226 h 1634"/>
                <a:gd name="T4" fmla="*/ 185 w 1287"/>
                <a:gd name="T5" fmla="*/ 1633 h 1634"/>
                <a:gd name="T6" fmla="*/ 327 w 1287"/>
                <a:gd name="T7" fmla="*/ 1491 h 1634"/>
                <a:gd name="T8" fmla="*/ 560 w 1287"/>
                <a:gd name="T9" fmla="*/ 1360 h 1634"/>
                <a:gd name="T10" fmla="*/ 917 w 1287"/>
                <a:gd name="T11" fmla="*/ 1166 h 1634"/>
                <a:gd name="T12" fmla="*/ 1120 w 1287"/>
                <a:gd name="T13" fmla="*/ 849 h 1634"/>
                <a:gd name="T14" fmla="*/ 1275 w 1287"/>
                <a:gd name="T15" fmla="*/ 300 h 1634"/>
                <a:gd name="T16" fmla="*/ 1264 w 1287"/>
                <a:gd name="T17" fmla="*/ 223 h 1634"/>
                <a:gd name="T18" fmla="*/ 1029 w 1287"/>
                <a:gd name="T19" fmla="*/ 226 h 1634"/>
                <a:gd name="T20" fmla="*/ 950 w 1287"/>
                <a:gd name="T21" fmla="*/ 245 h 1634"/>
                <a:gd name="T22" fmla="*/ 926 w 1287"/>
                <a:gd name="T23" fmla="*/ 161 h 1634"/>
                <a:gd name="T24" fmla="*/ 896 w 1287"/>
                <a:gd name="T25" fmla="*/ 109 h 1634"/>
                <a:gd name="T26" fmla="*/ 844 w 1287"/>
                <a:gd name="T27" fmla="*/ 79 h 1634"/>
                <a:gd name="T28" fmla="*/ 666 w 1287"/>
                <a:gd name="T29" fmla="*/ 19 h 1634"/>
                <a:gd name="T30" fmla="*/ 235 w 1287"/>
                <a:gd name="T31" fmla="*/ 103 h 1634"/>
                <a:gd name="T32" fmla="*/ 43 w 1287"/>
                <a:gd name="T33" fmla="*/ 98 h 1634"/>
                <a:gd name="T34" fmla="*/ 38 w 1287"/>
                <a:gd name="T35" fmla="*/ 497 h 1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7" h="1634">
                  <a:moveTo>
                    <a:pt x="38" y="497"/>
                  </a:moveTo>
                  <a:cubicBezTo>
                    <a:pt x="24" y="740"/>
                    <a:pt x="32" y="983"/>
                    <a:pt x="13" y="1226"/>
                  </a:cubicBezTo>
                  <a:cubicBezTo>
                    <a:pt x="0" y="1398"/>
                    <a:pt x="62" y="1526"/>
                    <a:pt x="185" y="1633"/>
                  </a:cubicBezTo>
                  <a:cubicBezTo>
                    <a:pt x="235" y="1586"/>
                    <a:pt x="286" y="1543"/>
                    <a:pt x="327" y="1491"/>
                  </a:cubicBezTo>
                  <a:cubicBezTo>
                    <a:pt x="388" y="1414"/>
                    <a:pt x="467" y="1379"/>
                    <a:pt x="560" y="1360"/>
                  </a:cubicBezTo>
                  <a:cubicBezTo>
                    <a:pt x="767" y="1313"/>
                    <a:pt x="754" y="1297"/>
                    <a:pt x="917" y="1166"/>
                  </a:cubicBezTo>
                  <a:cubicBezTo>
                    <a:pt x="1029" y="1078"/>
                    <a:pt x="1065" y="958"/>
                    <a:pt x="1120" y="849"/>
                  </a:cubicBezTo>
                  <a:cubicBezTo>
                    <a:pt x="1207" y="677"/>
                    <a:pt x="1226" y="483"/>
                    <a:pt x="1275" y="300"/>
                  </a:cubicBezTo>
                  <a:cubicBezTo>
                    <a:pt x="1283" y="275"/>
                    <a:pt x="1286" y="248"/>
                    <a:pt x="1264" y="223"/>
                  </a:cubicBezTo>
                  <a:cubicBezTo>
                    <a:pt x="1253" y="210"/>
                    <a:pt x="1043" y="213"/>
                    <a:pt x="1029" y="226"/>
                  </a:cubicBezTo>
                  <a:cubicBezTo>
                    <a:pt x="1005" y="248"/>
                    <a:pt x="980" y="262"/>
                    <a:pt x="950" y="245"/>
                  </a:cubicBezTo>
                  <a:cubicBezTo>
                    <a:pt x="915" y="226"/>
                    <a:pt x="915" y="191"/>
                    <a:pt x="926" y="161"/>
                  </a:cubicBezTo>
                  <a:cubicBezTo>
                    <a:pt x="937" y="125"/>
                    <a:pt x="934" y="112"/>
                    <a:pt x="896" y="109"/>
                  </a:cubicBezTo>
                  <a:cubicBezTo>
                    <a:pt x="874" y="109"/>
                    <a:pt x="852" y="95"/>
                    <a:pt x="844" y="79"/>
                  </a:cubicBezTo>
                  <a:cubicBezTo>
                    <a:pt x="803" y="0"/>
                    <a:pt x="721" y="10"/>
                    <a:pt x="666" y="19"/>
                  </a:cubicBezTo>
                  <a:cubicBezTo>
                    <a:pt x="521" y="35"/>
                    <a:pt x="379" y="79"/>
                    <a:pt x="235" y="103"/>
                  </a:cubicBezTo>
                  <a:cubicBezTo>
                    <a:pt x="177" y="114"/>
                    <a:pt x="112" y="163"/>
                    <a:pt x="43" y="98"/>
                  </a:cubicBezTo>
                  <a:cubicBezTo>
                    <a:pt x="24" y="240"/>
                    <a:pt x="46" y="368"/>
                    <a:pt x="38" y="4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 name="Freeform 48"/>
            <p:cNvSpPr>
              <a:spLocks noChangeArrowheads="1"/>
            </p:cNvSpPr>
            <p:nvPr/>
          </p:nvSpPr>
          <p:spPr bwMode="auto">
            <a:xfrm>
              <a:off x="7637463" y="1990725"/>
              <a:ext cx="604837" cy="704850"/>
            </a:xfrm>
            <a:custGeom>
              <a:avLst/>
              <a:gdLst>
                <a:gd name="T0" fmla="*/ 1631 w 1678"/>
                <a:gd name="T1" fmla="*/ 453 h 1956"/>
                <a:gd name="T2" fmla="*/ 1581 w 1678"/>
                <a:gd name="T3" fmla="*/ 349 h 1956"/>
                <a:gd name="T4" fmla="*/ 1491 w 1678"/>
                <a:gd name="T5" fmla="*/ 169 h 1956"/>
                <a:gd name="T6" fmla="*/ 1508 w 1678"/>
                <a:gd name="T7" fmla="*/ 134 h 1956"/>
                <a:gd name="T8" fmla="*/ 1346 w 1678"/>
                <a:gd name="T9" fmla="*/ 13 h 1956"/>
                <a:gd name="T10" fmla="*/ 1256 w 1678"/>
                <a:gd name="T11" fmla="*/ 54 h 1956"/>
                <a:gd name="T12" fmla="*/ 1152 w 1678"/>
                <a:gd name="T13" fmla="*/ 123 h 1956"/>
                <a:gd name="T14" fmla="*/ 825 w 1678"/>
                <a:gd name="T15" fmla="*/ 393 h 1956"/>
                <a:gd name="T16" fmla="*/ 653 w 1678"/>
                <a:gd name="T17" fmla="*/ 704 h 1956"/>
                <a:gd name="T18" fmla="*/ 628 w 1678"/>
                <a:gd name="T19" fmla="*/ 729 h 1956"/>
                <a:gd name="T20" fmla="*/ 511 w 1678"/>
                <a:gd name="T21" fmla="*/ 822 h 1956"/>
                <a:gd name="T22" fmla="*/ 202 w 1678"/>
                <a:gd name="T23" fmla="*/ 1177 h 1956"/>
                <a:gd name="T24" fmla="*/ 183 w 1678"/>
                <a:gd name="T25" fmla="*/ 1313 h 1956"/>
                <a:gd name="T26" fmla="*/ 188 w 1678"/>
                <a:gd name="T27" fmla="*/ 1363 h 1956"/>
                <a:gd name="T28" fmla="*/ 79 w 1678"/>
                <a:gd name="T29" fmla="*/ 1502 h 1956"/>
                <a:gd name="T30" fmla="*/ 68 w 1678"/>
                <a:gd name="T31" fmla="*/ 1625 h 1956"/>
                <a:gd name="T32" fmla="*/ 117 w 1678"/>
                <a:gd name="T33" fmla="*/ 1715 h 1956"/>
                <a:gd name="T34" fmla="*/ 216 w 1678"/>
                <a:gd name="T35" fmla="*/ 1841 h 1956"/>
                <a:gd name="T36" fmla="*/ 404 w 1678"/>
                <a:gd name="T37" fmla="*/ 1909 h 1956"/>
                <a:gd name="T38" fmla="*/ 543 w 1678"/>
                <a:gd name="T39" fmla="*/ 1887 h 1956"/>
                <a:gd name="T40" fmla="*/ 557 w 1678"/>
                <a:gd name="T41" fmla="*/ 1780 h 1956"/>
                <a:gd name="T42" fmla="*/ 609 w 1678"/>
                <a:gd name="T43" fmla="*/ 1663 h 1956"/>
                <a:gd name="T44" fmla="*/ 724 w 1678"/>
                <a:gd name="T45" fmla="*/ 1723 h 1956"/>
                <a:gd name="T46" fmla="*/ 745 w 1678"/>
                <a:gd name="T47" fmla="*/ 1772 h 1956"/>
                <a:gd name="T48" fmla="*/ 841 w 1678"/>
                <a:gd name="T49" fmla="*/ 1819 h 1956"/>
                <a:gd name="T50" fmla="*/ 888 w 1678"/>
                <a:gd name="T51" fmla="*/ 1734 h 1956"/>
                <a:gd name="T52" fmla="*/ 997 w 1678"/>
                <a:gd name="T53" fmla="*/ 1578 h 1956"/>
                <a:gd name="T54" fmla="*/ 1021 w 1678"/>
                <a:gd name="T55" fmla="*/ 1480 h 1956"/>
                <a:gd name="T56" fmla="*/ 997 w 1678"/>
                <a:gd name="T57" fmla="*/ 1303 h 1956"/>
                <a:gd name="T58" fmla="*/ 1155 w 1678"/>
                <a:gd name="T59" fmla="*/ 1242 h 1956"/>
                <a:gd name="T60" fmla="*/ 1295 w 1678"/>
                <a:gd name="T61" fmla="*/ 1264 h 1956"/>
                <a:gd name="T62" fmla="*/ 1270 w 1678"/>
                <a:gd name="T63" fmla="*/ 1133 h 1956"/>
                <a:gd name="T64" fmla="*/ 1366 w 1678"/>
                <a:gd name="T65" fmla="*/ 874 h 1956"/>
                <a:gd name="T66" fmla="*/ 1374 w 1678"/>
                <a:gd name="T67" fmla="*/ 704 h 1956"/>
                <a:gd name="T68" fmla="*/ 1472 w 1678"/>
                <a:gd name="T69" fmla="*/ 511 h 1956"/>
                <a:gd name="T70" fmla="*/ 1620 w 1678"/>
                <a:gd name="T71" fmla="*/ 582 h 1956"/>
                <a:gd name="T72" fmla="*/ 1631 w 1678"/>
                <a:gd name="T73" fmla="*/ 45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78" h="1956">
                  <a:moveTo>
                    <a:pt x="1631" y="453"/>
                  </a:moveTo>
                  <a:cubicBezTo>
                    <a:pt x="1677" y="385"/>
                    <a:pt x="1650" y="363"/>
                    <a:pt x="1581" y="349"/>
                  </a:cubicBezTo>
                  <a:cubicBezTo>
                    <a:pt x="1472" y="325"/>
                    <a:pt x="1450" y="278"/>
                    <a:pt x="1491" y="169"/>
                  </a:cubicBezTo>
                  <a:cubicBezTo>
                    <a:pt x="1497" y="155"/>
                    <a:pt x="1510" y="134"/>
                    <a:pt x="1508" y="134"/>
                  </a:cubicBezTo>
                  <a:cubicBezTo>
                    <a:pt x="1453" y="95"/>
                    <a:pt x="1412" y="38"/>
                    <a:pt x="1346" y="13"/>
                  </a:cubicBezTo>
                  <a:cubicBezTo>
                    <a:pt x="1305" y="0"/>
                    <a:pt x="1286" y="38"/>
                    <a:pt x="1256" y="54"/>
                  </a:cubicBezTo>
                  <a:cubicBezTo>
                    <a:pt x="1221" y="76"/>
                    <a:pt x="1188" y="101"/>
                    <a:pt x="1152" y="123"/>
                  </a:cubicBezTo>
                  <a:cubicBezTo>
                    <a:pt x="1038" y="205"/>
                    <a:pt x="893" y="251"/>
                    <a:pt x="825" y="393"/>
                  </a:cubicBezTo>
                  <a:cubicBezTo>
                    <a:pt x="776" y="500"/>
                    <a:pt x="653" y="568"/>
                    <a:pt x="653" y="704"/>
                  </a:cubicBezTo>
                  <a:cubicBezTo>
                    <a:pt x="653" y="713"/>
                    <a:pt x="636" y="729"/>
                    <a:pt x="628" y="729"/>
                  </a:cubicBezTo>
                  <a:cubicBezTo>
                    <a:pt x="560" y="724"/>
                    <a:pt x="541" y="781"/>
                    <a:pt x="511" y="822"/>
                  </a:cubicBezTo>
                  <a:cubicBezTo>
                    <a:pt x="420" y="950"/>
                    <a:pt x="317" y="1068"/>
                    <a:pt x="202" y="1177"/>
                  </a:cubicBezTo>
                  <a:cubicBezTo>
                    <a:pt x="161" y="1215"/>
                    <a:pt x="98" y="1253"/>
                    <a:pt x="183" y="1313"/>
                  </a:cubicBezTo>
                  <a:cubicBezTo>
                    <a:pt x="199" y="1324"/>
                    <a:pt x="191" y="1346"/>
                    <a:pt x="188" y="1363"/>
                  </a:cubicBezTo>
                  <a:cubicBezTo>
                    <a:pt x="183" y="1434"/>
                    <a:pt x="134" y="1475"/>
                    <a:pt x="79" y="1502"/>
                  </a:cubicBezTo>
                  <a:cubicBezTo>
                    <a:pt x="0" y="1540"/>
                    <a:pt x="27" y="1584"/>
                    <a:pt x="68" y="1625"/>
                  </a:cubicBezTo>
                  <a:cubicBezTo>
                    <a:pt x="95" y="1652"/>
                    <a:pt x="109" y="1674"/>
                    <a:pt x="117" y="1715"/>
                  </a:cubicBezTo>
                  <a:cubicBezTo>
                    <a:pt x="125" y="1759"/>
                    <a:pt x="153" y="1854"/>
                    <a:pt x="216" y="1841"/>
                  </a:cubicBezTo>
                  <a:cubicBezTo>
                    <a:pt x="303" y="1821"/>
                    <a:pt x="352" y="1868"/>
                    <a:pt x="404" y="1909"/>
                  </a:cubicBezTo>
                  <a:cubicBezTo>
                    <a:pt x="464" y="1955"/>
                    <a:pt x="502" y="1933"/>
                    <a:pt x="543" y="1887"/>
                  </a:cubicBezTo>
                  <a:cubicBezTo>
                    <a:pt x="571" y="1854"/>
                    <a:pt x="571" y="1821"/>
                    <a:pt x="557" y="1780"/>
                  </a:cubicBezTo>
                  <a:cubicBezTo>
                    <a:pt x="541" y="1731"/>
                    <a:pt x="560" y="1682"/>
                    <a:pt x="609" y="1663"/>
                  </a:cubicBezTo>
                  <a:cubicBezTo>
                    <a:pt x="664" y="1641"/>
                    <a:pt x="699" y="1677"/>
                    <a:pt x="724" y="1723"/>
                  </a:cubicBezTo>
                  <a:cubicBezTo>
                    <a:pt x="732" y="1740"/>
                    <a:pt x="735" y="1756"/>
                    <a:pt x="745" y="1772"/>
                  </a:cubicBezTo>
                  <a:cubicBezTo>
                    <a:pt x="767" y="1808"/>
                    <a:pt x="800" y="1830"/>
                    <a:pt x="841" y="1819"/>
                  </a:cubicBezTo>
                  <a:cubicBezTo>
                    <a:pt x="885" y="1808"/>
                    <a:pt x="893" y="1772"/>
                    <a:pt x="888" y="1734"/>
                  </a:cubicBezTo>
                  <a:cubicBezTo>
                    <a:pt x="877" y="1647"/>
                    <a:pt x="918" y="1597"/>
                    <a:pt x="997" y="1578"/>
                  </a:cubicBezTo>
                  <a:cubicBezTo>
                    <a:pt x="1071" y="1559"/>
                    <a:pt x="1090" y="1535"/>
                    <a:pt x="1021" y="1480"/>
                  </a:cubicBezTo>
                  <a:cubicBezTo>
                    <a:pt x="961" y="1431"/>
                    <a:pt x="964" y="1365"/>
                    <a:pt x="997" y="1303"/>
                  </a:cubicBezTo>
                  <a:cubicBezTo>
                    <a:pt x="1032" y="1240"/>
                    <a:pt x="1084" y="1223"/>
                    <a:pt x="1155" y="1242"/>
                  </a:cubicBezTo>
                  <a:cubicBezTo>
                    <a:pt x="1199" y="1253"/>
                    <a:pt x="1243" y="1281"/>
                    <a:pt x="1295" y="1264"/>
                  </a:cubicBezTo>
                  <a:cubicBezTo>
                    <a:pt x="1262" y="1221"/>
                    <a:pt x="1237" y="1155"/>
                    <a:pt x="1270" y="1133"/>
                  </a:cubicBezTo>
                  <a:cubicBezTo>
                    <a:pt x="1368" y="1065"/>
                    <a:pt x="1387" y="991"/>
                    <a:pt x="1366" y="874"/>
                  </a:cubicBezTo>
                  <a:cubicBezTo>
                    <a:pt x="1357" y="827"/>
                    <a:pt x="1382" y="765"/>
                    <a:pt x="1374" y="704"/>
                  </a:cubicBezTo>
                  <a:cubicBezTo>
                    <a:pt x="1363" y="623"/>
                    <a:pt x="1417" y="554"/>
                    <a:pt x="1472" y="511"/>
                  </a:cubicBezTo>
                  <a:cubicBezTo>
                    <a:pt x="1529" y="467"/>
                    <a:pt x="1576" y="521"/>
                    <a:pt x="1620" y="582"/>
                  </a:cubicBezTo>
                  <a:cubicBezTo>
                    <a:pt x="1611" y="524"/>
                    <a:pt x="1609" y="486"/>
                    <a:pt x="1631" y="45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 name="Freeform 49"/>
            <p:cNvSpPr>
              <a:spLocks noChangeArrowheads="1"/>
            </p:cNvSpPr>
            <p:nvPr/>
          </p:nvSpPr>
          <p:spPr bwMode="auto">
            <a:xfrm>
              <a:off x="9744075" y="1317625"/>
              <a:ext cx="615950" cy="446088"/>
            </a:xfrm>
            <a:custGeom>
              <a:avLst/>
              <a:gdLst>
                <a:gd name="T0" fmla="*/ 1566 w 1709"/>
                <a:gd name="T1" fmla="*/ 1147 h 1241"/>
                <a:gd name="T2" fmla="*/ 1571 w 1709"/>
                <a:gd name="T3" fmla="*/ 1041 h 1241"/>
                <a:gd name="T4" fmla="*/ 1669 w 1709"/>
                <a:gd name="T5" fmla="*/ 710 h 1241"/>
                <a:gd name="T6" fmla="*/ 1672 w 1709"/>
                <a:gd name="T7" fmla="*/ 661 h 1241"/>
                <a:gd name="T8" fmla="*/ 1708 w 1709"/>
                <a:gd name="T9" fmla="*/ 361 h 1241"/>
                <a:gd name="T10" fmla="*/ 1653 w 1709"/>
                <a:gd name="T11" fmla="*/ 221 h 1241"/>
                <a:gd name="T12" fmla="*/ 1216 w 1709"/>
                <a:gd name="T13" fmla="*/ 145 h 1241"/>
                <a:gd name="T14" fmla="*/ 1164 w 1709"/>
                <a:gd name="T15" fmla="*/ 142 h 1241"/>
                <a:gd name="T16" fmla="*/ 940 w 1709"/>
                <a:gd name="T17" fmla="*/ 96 h 1241"/>
                <a:gd name="T18" fmla="*/ 864 w 1709"/>
                <a:gd name="T19" fmla="*/ 85 h 1241"/>
                <a:gd name="T20" fmla="*/ 678 w 1709"/>
                <a:gd name="T21" fmla="*/ 46 h 1241"/>
                <a:gd name="T22" fmla="*/ 528 w 1709"/>
                <a:gd name="T23" fmla="*/ 8 h 1241"/>
                <a:gd name="T24" fmla="*/ 320 w 1709"/>
                <a:gd name="T25" fmla="*/ 221 h 1241"/>
                <a:gd name="T26" fmla="*/ 260 w 1709"/>
                <a:gd name="T27" fmla="*/ 325 h 1241"/>
                <a:gd name="T28" fmla="*/ 238 w 1709"/>
                <a:gd name="T29" fmla="*/ 371 h 1241"/>
                <a:gd name="T30" fmla="*/ 0 w 1709"/>
                <a:gd name="T31" fmla="*/ 497 h 1241"/>
                <a:gd name="T32" fmla="*/ 317 w 1709"/>
                <a:gd name="T33" fmla="*/ 718 h 1241"/>
                <a:gd name="T34" fmla="*/ 743 w 1709"/>
                <a:gd name="T35" fmla="*/ 1065 h 1241"/>
                <a:gd name="T36" fmla="*/ 779 w 1709"/>
                <a:gd name="T37" fmla="*/ 1092 h 1241"/>
                <a:gd name="T38" fmla="*/ 1060 w 1709"/>
                <a:gd name="T39" fmla="*/ 1123 h 1241"/>
                <a:gd name="T40" fmla="*/ 1260 w 1709"/>
                <a:gd name="T41" fmla="*/ 1172 h 1241"/>
                <a:gd name="T42" fmla="*/ 1279 w 1709"/>
                <a:gd name="T43" fmla="*/ 1185 h 1241"/>
                <a:gd name="T44" fmla="*/ 1549 w 1709"/>
                <a:gd name="T45" fmla="*/ 1240 h 1241"/>
                <a:gd name="T46" fmla="*/ 1566 w 1709"/>
                <a:gd name="T47" fmla="*/ 1147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09" h="1241">
                  <a:moveTo>
                    <a:pt x="1566" y="1147"/>
                  </a:moveTo>
                  <a:cubicBezTo>
                    <a:pt x="1568" y="1112"/>
                    <a:pt x="1571" y="1076"/>
                    <a:pt x="1571" y="1041"/>
                  </a:cubicBezTo>
                  <a:cubicBezTo>
                    <a:pt x="1579" y="923"/>
                    <a:pt x="1563" y="798"/>
                    <a:pt x="1669" y="710"/>
                  </a:cubicBezTo>
                  <a:cubicBezTo>
                    <a:pt x="1686" y="696"/>
                    <a:pt x="1672" y="677"/>
                    <a:pt x="1672" y="661"/>
                  </a:cubicBezTo>
                  <a:cubicBezTo>
                    <a:pt x="1686" y="560"/>
                    <a:pt x="1708" y="464"/>
                    <a:pt x="1708" y="361"/>
                  </a:cubicBezTo>
                  <a:cubicBezTo>
                    <a:pt x="1708" y="292"/>
                    <a:pt x="1702" y="251"/>
                    <a:pt x="1653" y="221"/>
                  </a:cubicBezTo>
                  <a:cubicBezTo>
                    <a:pt x="1519" y="139"/>
                    <a:pt x="1374" y="96"/>
                    <a:pt x="1216" y="145"/>
                  </a:cubicBezTo>
                  <a:cubicBezTo>
                    <a:pt x="1200" y="150"/>
                    <a:pt x="1172" y="150"/>
                    <a:pt x="1164" y="142"/>
                  </a:cubicBezTo>
                  <a:cubicBezTo>
                    <a:pt x="1101" y="66"/>
                    <a:pt x="1017" y="104"/>
                    <a:pt x="940" y="96"/>
                  </a:cubicBezTo>
                  <a:cubicBezTo>
                    <a:pt x="916" y="93"/>
                    <a:pt x="877" y="109"/>
                    <a:pt x="864" y="85"/>
                  </a:cubicBezTo>
                  <a:cubicBezTo>
                    <a:pt x="814" y="0"/>
                    <a:pt x="716" y="27"/>
                    <a:pt x="678" y="46"/>
                  </a:cubicBezTo>
                  <a:cubicBezTo>
                    <a:pt x="599" y="85"/>
                    <a:pt x="563" y="55"/>
                    <a:pt x="528" y="8"/>
                  </a:cubicBezTo>
                  <a:cubicBezTo>
                    <a:pt x="457" y="79"/>
                    <a:pt x="372" y="134"/>
                    <a:pt x="320" y="221"/>
                  </a:cubicBezTo>
                  <a:cubicBezTo>
                    <a:pt x="301" y="254"/>
                    <a:pt x="257" y="273"/>
                    <a:pt x="260" y="325"/>
                  </a:cubicBezTo>
                  <a:cubicBezTo>
                    <a:pt x="260" y="341"/>
                    <a:pt x="249" y="366"/>
                    <a:pt x="238" y="371"/>
                  </a:cubicBezTo>
                  <a:cubicBezTo>
                    <a:pt x="151" y="399"/>
                    <a:pt x="115" y="513"/>
                    <a:pt x="0" y="497"/>
                  </a:cubicBezTo>
                  <a:cubicBezTo>
                    <a:pt x="107" y="574"/>
                    <a:pt x="214" y="642"/>
                    <a:pt x="317" y="718"/>
                  </a:cubicBezTo>
                  <a:cubicBezTo>
                    <a:pt x="465" y="828"/>
                    <a:pt x="642" y="899"/>
                    <a:pt x="743" y="1065"/>
                  </a:cubicBezTo>
                  <a:cubicBezTo>
                    <a:pt x="752" y="1076"/>
                    <a:pt x="765" y="1084"/>
                    <a:pt x="779" y="1092"/>
                  </a:cubicBezTo>
                  <a:cubicBezTo>
                    <a:pt x="869" y="1142"/>
                    <a:pt x="962" y="1139"/>
                    <a:pt x="1060" y="1123"/>
                  </a:cubicBezTo>
                  <a:cubicBezTo>
                    <a:pt x="1129" y="1109"/>
                    <a:pt x="1213" y="1071"/>
                    <a:pt x="1260" y="1172"/>
                  </a:cubicBezTo>
                  <a:cubicBezTo>
                    <a:pt x="1262" y="1177"/>
                    <a:pt x="1276" y="1185"/>
                    <a:pt x="1279" y="1185"/>
                  </a:cubicBezTo>
                  <a:cubicBezTo>
                    <a:pt x="1391" y="1128"/>
                    <a:pt x="1462" y="1221"/>
                    <a:pt x="1549" y="1240"/>
                  </a:cubicBezTo>
                  <a:cubicBezTo>
                    <a:pt x="1555" y="1207"/>
                    <a:pt x="1563" y="1177"/>
                    <a:pt x="1566" y="114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 name="Freeform 50"/>
            <p:cNvSpPr>
              <a:spLocks noChangeArrowheads="1"/>
            </p:cNvSpPr>
            <p:nvPr/>
          </p:nvSpPr>
          <p:spPr bwMode="auto">
            <a:xfrm>
              <a:off x="12126913" y="441325"/>
              <a:ext cx="493712" cy="601663"/>
            </a:xfrm>
            <a:custGeom>
              <a:avLst/>
              <a:gdLst>
                <a:gd name="T0" fmla="*/ 997 w 1372"/>
                <a:gd name="T1" fmla="*/ 11 h 1672"/>
                <a:gd name="T2" fmla="*/ 615 w 1372"/>
                <a:gd name="T3" fmla="*/ 164 h 1672"/>
                <a:gd name="T4" fmla="*/ 527 w 1372"/>
                <a:gd name="T5" fmla="*/ 199 h 1672"/>
                <a:gd name="T6" fmla="*/ 440 w 1372"/>
                <a:gd name="T7" fmla="*/ 257 h 1672"/>
                <a:gd name="T8" fmla="*/ 347 w 1372"/>
                <a:gd name="T9" fmla="*/ 401 h 1672"/>
                <a:gd name="T10" fmla="*/ 336 w 1372"/>
                <a:gd name="T11" fmla="*/ 639 h 1672"/>
                <a:gd name="T12" fmla="*/ 347 w 1372"/>
                <a:gd name="T13" fmla="*/ 743 h 1672"/>
                <a:gd name="T14" fmla="*/ 35 w 1372"/>
                <a:gd name="T15" fmla="*/ 1169 h 1672"/>
                <a:gd name="T16" fmla="*/ 117 w 1372"/>
                <a:gd name="T17" fmla="*/ 1349 h 1672"/>
                <a:gd name="T18" fmla="*/ 224 w 1372"/>
                <a:gd name="T19" fmla="*/ 1431 h 1672"/>
                <a:gd name="T20" fmla="*/ 358 w 1372"/>
                <a:gd name="T21" fmla="*/ 1644 h 1672"/>
                <a:gd name="T22" fmla="*/ 434 w 1372"/>
                <a:gd name="T23" fmla="*/ 1628 h 1672"/>
                <a:gd name="T24" fmla="*/ 533 w 1372"/>
                <a:gd name="T25" fmla="*/ 1475 h 1672"/>
                <a:gd name="T26" fmla="*/ 664 w 1372"/>
                <a:gd name="T27" fmla="*/ 1360 h 1672"/>
                <a:gd name="T28" fmla="*/ 970 w 1372"/>
                <a:gd name="T29" fmla="*/ 1174 h 1672"/>
                <a:gd name="T30" fmla="*/ 1093 w 1372"/>
                <a:gd name="T31" fmla="*/ 1256 h 1672"/>
                <a:gd name="T32" fmla="*/ 1125 w 1372"/>
                <a:gd name="T33" fmla="*/ 1270 h 1672"/>
                <a:gd name="T34" fmla="*/ 1199 w 1372"/>
                <a:gd name="T35" fmla="*/ 1259 h 1672"/>
                <a:gd name="T36" fmla="*/ 1202 w 1372"/>
                <a:gd name="T37" fmla="*/ 1196 h 1672"/>
                <a:gd name="T38" fmla="*/ 1142 w 1372"/>
                <a:gd name="T39" fmla="*/ 1032 h 1672"/>
                <a:gd name="T40" fmla="*/ 1155 w 1372"/>
                <a:gd name="T41" fmla="*/ 918 h 1672"/>
                <a:gd name="T42" fmla="*/ 1224 w 1372"/>
                <a:gd name="T43" fmla="*/ 770 h 1672"/>
                <a:gd name="T44" fmla="*/ 1259 w 1372"/>
                <a:gd name="T45" fmla="*/ 683 h 1672"/>
                <a:gd name="T46" fmla="*/ 1295 w 1372"/>
                <a:gd name="T47" fmla="*/ 582 h 1672"/>
                <a:gd name="T48" fmla="*/ 1254 w 1372"/>
                <a:gd name="T49" fmla="*/ 404 h 1672"/>
                <a:gd name="T50" fmla="*/ 1270 w 1372"/>
                <a:gd name="T51" fmla="*/ 289 h 1672"/>
                <a:gd name="T52" fmla="*/ 1300 w 1372"/>
                <a:gd name="T53" fmla="*/ 229 h 1672"/>
                <a:gd name="T54" fmla="*/ 1371 w 1372"/>
                <a:gd name="T55" fmla="*/ 8 h 1672"/>
                <a:gd name="T56" fmla="*/ 997 w 1372"/>
                <a:gd name="T57" fmla="*/ 11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2" h="1672">
                  <a:moveTo>
                    <a:pt x="997" y="11"/>
                  </a:moveTo>
                  <a:cubicBezTo>
                    <a:pt x="858" y="25"/>
                    <a:pt x="702" y="8"/>
                    <a:pt x="615" y="164"/>
                  </a:cubicBezTo>
                  <a:cubicBezTo>
                    <a:pt x="601" y="191"/>
                    <a:pt x="560" y="197"/>
                    <a:pt x="527" y="199"/>
                  </a:cubicBezTo>
                  <a:cubicBezTo>
                    <a:pt x="486" y="202"/>
                    <a:pt x="440" y="227"/>
                    <a:pt x="440" y="257"/>
                  </a:cubicBezTo>
                  <a:cubicBezTo>
                    <a:pt x="437" y="328"/>
                    <a:pt x="388" y="363"/>
                    <a:pt x="347" y="401"/>
                  </a:cubicBezTo>
                  <a:cubicBezTo>
                    <a:pt x="224" y="519"/>
                    <a:pt x="221" y="519"/>
                    <a:pt x="336" y="639"/>
                  </a:cubicBezTo>
                  <a:cubicBezTo>
                    <a:pt x="371" y="674"/>
                    <a:pt x="382" y="705"/>
                    <a:pt x="347" y="743"/>
                  </a:cubicBezTo>
                  <a:cubicBezTo>
                    <a:pt x="224" y="871"/>
                    <a:pt x="139" y="1027"/>
                    <a:pt x="35" y="1169"/>
                  </a:cubicBezTo>
                  <a:cubicBezTo>
                    <a:pt x="0" y="1215"/>
                    <a:pt x="57" y="1352"/>
                    <a:pt x="117" y="1349"/>
                  </a:cubicBezTo>
                  <a:cubicBezTo>
                    <a:pt x="183" y="1349"/>
                    <a:pt x="197" y="1387"/>
                    <a:pt x="224" y="1431"/>
                  </a:cubicBezTo>
                  <a:cubicBezTo>
                    <a:pt x="268" y="1502"/>
                    <a:pt x="279" y="1592"/>
                    <a:pt x="358" y="1644"/>
                  </a:cubicBezTo>
                  <a:cubicBezTo>
                    <a:pt x="399" y="1671"/>
                    <a:pt x="412" y="1669"/>
                    <a:pt x="434" y="1628"/>
                  </a:cubicBezTo>
                  <a:cubicBezTo>
                    <a:pt x="462" y="1573"/>
                    <a:pt x="467" y="1502"/>
                    <a:pt x="533" y="1475"/>
                  </a:cubicBezTo>
                  <a:cubicBezTo>
                    <a:pt x="593" y="1450"/>
                    <a:pt x="628" y="1409"/>
                    <a:pt x="664" y="1360"/>
                  </a:cubicBezTo>
                  <a:cubicBezTo>
                    <a:pt x="740" y="1259"/>
                    <a:pt x="866" y="1232"/>
                    <a:pt x="970" y="1174"/>
                  </a:cubicBezTo>
                  <a:cubicBezTo>
                    <a:pt x="1024" y="1144"/>
                    <a:pt x="1038" y="1245"/>
                    <a:pt x="1093" y="1256"/>
                  </a:cubicBezTo>
                  <a:cubicBezTo>
                    <a:pt x="1103" y="1259"/>
                    <a:pt x="1117" y="1262"/>
                    <a:pt x="1125" y="1270"/>
                  </a:cubicBezTo>
                  <a:cubicBezTo>
                    <a:pt x="1153" y="1289"/>
                    <a:pt x="1177" y="1273"/>
                    <a:pt x="1199" y="1259"/>
                  </a:cubicBezTo>
                  <a:cubicBezTo>
                    <a:pt x="1229" y="1240"/>
                    <a:pt x="1207" y="1215"/>
                    <a:pt x="1202" y="1196"/>
                  </a:cubicBezTo>
                  <a:cubicBezTo>
                    <a:pt x="1183" y="1142"/>
                    <a:pt x="1158" y="1087"/>
                    <a:pt x="1142" y="1032"/>
                  </a:cubicBezTo>
                  <a:cubicBezTo>
                    <a:pt x="1131" y="994"/>
                    <a:pt x="1114" y="939"/>
                    <a:pt x="1155" y="918"/>
                  </a:cubicBezTo>
                  <a:cubicBezTo>
                    <a:pt x="1224" y="882"/>
                    <a:pt x="1221" y="827"/>
                    <a:pt x="1224" y="770"/>
                  </a:cubicBezTo>
                  <a:cubicBezTo>
                    <a:pt x="1224" y="735"/>
                    <a:pt x="1226" y="702"/>
                    <a:pt x="1259" y="683"/>
                  </a:cubicBezTo>
                  <a:cubicBezTo>
                    <a:pt x="1300" y="658"/>
                    <a:pt x="1303" y="620"/>
                    <a:pt x="1295" y="582"/>
                  </a:cubicBezTo>
                  <a:cubicBezTo>
                    <a:pt x="1281" y="522"/>
                    <a:pt x="1289" y="459"/>
                    <a:pt x="1254" y="404"/>
                  </a:cubicBezTo>
                  <a:cubicBezTo>
                    <a:pt x="1232" y="369"/>
                    <a:pt x="1235" y="322"/>
                    <a:pt x="1270" y="289"/>
                  </a:cubicBezTo>
                  <a:cubicBezTo>
                    <a:pt x="1289" y="273"/>
                    <a:pt x="1300" y="251"/>
                    <a:pt x="1300" y="229"/>
                  </a:cubicBezTo>
                  <a:cubicBezTo>
                    <a:pt x="1295" y="147"/>
                    <a:pt x="1352" y="87"/>
                    <a:pt x="1371" y="8"/>
                  </a:cubicBezTo>
                  <a:cubicBezTo>
                    <a:pt x="1246" y="8"/>
                    <a:pt x="1120" y="0"/>
                    <a:pt x="997" y="1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 name="Freeform 51"/>
            <p:cNvSpPr>
              <a:spLocks noChangeArrowheads="1"/>
            </p:cNvSpPr>
            <p:nvPr/>
          </p:nvSpPr>
          <p:spPr bwMode="auto">
            <a:xfrm>
              <a:off x="9702800" y="862013"/>
              <a:ext cx="635000" cy="536575"/>
            </a:xfrm>
            <a:custGeom>
              <a:avLst/>
              <a:gdLst>
                <a:gd name="T0" fmla="*/ 1726 w 1766"/>
                <a:gd name="T1" fmla="*/ 538 h 1489"/>
                <a:gd name="T2" fmla="*/ 1696 w 1766"/>
                <a:gd name="T3" fmla="*/ 450 h 1489"/>
                <a:gd name="T4" fmla="*/ 1647 w 1766"/>
                <a:gd name="T5" fmla="*/ 232 h 1489"/>
                <a:gd name="T6" fmla="*/ 1287 w 1766"/>
                <a:gd name="T7" fmla="*/ 95 h 1489"/>
                <a:gd name="T8" fmla="*/ 1229 w 1766"/>
                <a:gd name="T9" fmla="*/ 79 h 1489"/>
                <a:gd name="T10" fmla="*/ 1071 w 1766"/>
                <a:gd name="T11" fmla="*/ 186 h 1489"/>
                <a:gd name="T12" fmla="*/ 989 w 1766"/>
                <a:gd name="T13" fmla="*/ 289 h 1489"/>
                <a:gd name="T14" fmla="*/ 768 w 1766"/>
                <a:gd name="T15" fmla="*/ 363 h 1489"/>
                <a:gd name="T16" fmla="*/ 604 w 1766"/>
                <a:gd name="T17" fmla="*/ 355 h 1489"/>
                <a:gd name="T18" fmla="*/ 440 w 1766"/>
                <a:gd name="T19" fmla="*/ 374 h 1489"/>
                <a:gd name="T20" fmla="*/ 238 w 1766"/>
                <a:gd name="T21" fmla="*/ 489 h 1489"/>
                <a:gd name="T22" fmla="*/ 142 w 1766"/>
                <a:gd name="T23" fmla="*/ 628 h 1489"/>
                <a:gd name="T24" fmla="*/ 101 w 1766"/>
                <a:gd name="T25" fmla="*/ 759 h 1489"/>
                <a:gd name="T26" fmla="*/ 90 w 1766"/>
                <a:gd name="T27" fmla="*/ 833 h 1489"/>
                <a:gd name="T28" fmla="*/ 60 w 1766"/>
                <a:gd name="T29" fmla="*/ 1128 h 1489"/>
                <a:gd name="T30" fmla="*/ 3 w 1766"/>
                <a:gd name="T31" fmla="*/ 1393 h 1489"/>
                <a:gd name="T32" fmla="*/ 85 w 1766"/>
                <a:gd name="T33" fmla="*/ 1458 h 1489"/>
                <a:gd name="T34" fmla="*/ 391 w 1766"/>
                <a:gd name="T35" fmla="*/ 1335 h 1489"/>
                <a:gd name="T36" fmla="*/ 399 w 1766"/>
                <a:gd name="T37" fmla="*/ 1303 h 1489"/>
                <a:gd name="T38" fmla="*/ 486 w 1766"/>
                <a:gd name="T39" fmla="*/ 1226 h 1489"/>
                <a:gd name="T40" fmla="*/ 530 w 1766"/>
                <a:gd name="T41" fmla="*/ 1169 h 1489"/>
                <a:gd name="T42" fmla="*/ 615 w 1766"/>
                <a:gd name="T43" fmla="*/ 1109 h 1489"/>
                <a:gd name="T44" fmla="*/ 860 w 1766"/>
                <a:gd name="T45" fmla="*/ 1201 h 1489"/>
                <a:gd name="T46" fmla="*/ 931 w 1766"/>
                <a:gd name="T47" fmla="*/ 1169 h 1489"/>
                <a:gd name="T48" fmla="*/ 1011 w 1766"/>
                <a:gd name="T49" fmla="*/ 980 h 1489"/>
                <a:gd name="T50" fmla="*/ 1071 w 1766"/>
                <a:gd name="T51" fmla="*/ 937 h 1489"/>
                <a:gd name="T52" fmla="*/ 1114 w 1766"/>
                <a:gd name="T53" fmla="*/ 915 h 1489"/>
                <a:gd name="T54" fmla="*/ 1319 w 1766"/>
                <a:gd name="T55" fmla="*/ 702 h 1489"/>
                <a:gd name="T56" fmla="*/ 1470 w 1766"/>
                <a:gd name="T57" fmla="*/ 595 h 1489"/>
                <a:gd name="T58" fmla="*/ 1614 w 1766"/>
                <a:gd name="T59" fmla="*/ 609 h 1489"/>
                <a:gd name="T60" fmla="*/ 1663 w 1766"/>
                <a:gd name="T61" fmla="*/ 633 h 1489"/>
                <a:gd name="T62" fmla="*/ 1726 w 1766"/>
                <a:gd name="T63" fmla="*/ 538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6" h="1489">
                  <a:moveTo>
                    <a:pt x="1726" y="538"/>
                  </a:moveTo>
                  <a:cubicBezTo>
                    <a:pt x="1710" y="511"/>
                    <a:pt x="1680" y="480"/>
                    <a:pt x="1696" y="450"/>
                  </a:cubicBezTo>
                  <a:cubicBezTo>
                    <a:pt x="1751" y="358"/>
                    <a:pt x="1724" y="292"/>
                    <a:pt x="1647" y="232"/>
                  </a:cubicBezTo>
                  <a:cubicBezTo>
                    <a:pt x="1541" y="147"/>
                    <a:pt x="1461" y="0"/>
                    <a:pt x="1287" y="95"/>
                  </a:cubicBezTo>
                  <a:cubicBezTo>
                    <a:pt x="1267" y="106"/>
                    <a:pt x="1248" y="87"/>
                    <a:pt x="1229" y="79"/>
                  </a:cubicBezTo>
                  <a:cubicBezTo>
                    <a:pt x="1166" y="49"/>
                    <a:pt x="1057" y="117"/>
                    <a:pt x="1071" y="186"/>
                  </a:cubicBezTo>
                  <a:cubicBezTo>
                    <a:pt x="1090" y="267"/>
                    <a:pt x="1030" y="295"/>
                    <a:pt x="989" y="289"/>
                  </a:cubicBezTo>
                  <a:cubicBezTo>
                    <a:pt x="899" y="281"/>
                    <a:pt x="841" y="338"/>
                    <a:pt x="768" y="363"/>
                  </a:cubicBezTo>
                  <a:cubicBezTo>
                    <a:pt x="713" y="379"/>
                    <a:pt x="661" y="399"/>
                    <a:pt x="604" y="355"/>
                  </a:cubicBezTo>
                  <a:cubicBezTo>
                    <a:pt x="554" y="317"/>
                    <a:pt x="489" y="325"/>
                    <a:pt x="440" y="374"/>
                  </a:cubicBezTo>
                  <a:cubicBezTo>
                    <a:pt x="382" y="431"/>
                    <a:pt x="317" y="470"/>
                    <a:pt x="238" y="489"/>
                  </a:cubicBezTo>
                  <a:cubicBezTo>
                    <a:pt x="167" y="505"/>
                    <a:pt x="131" y="551"/>
                    <a:pt x="142" y="628"/>
                  </a:cubicBezTo>
                  <a:cubicBezTo>
                    <a:pt x="150" y="677"/>
                    <a:pt x="134" y="724"/>
                    <a:pt x="101" y="759"/>
                  </a:cubicBezTo>
                  <a:cubicBezTo>
                    <a:pt x="76" y="786"/>
                    <a:pt x="79" y="797"/>
                    <a:pt x="90" y="833"/>
                  </a:cubicBezTo>
                  <a:cubicBezTo>
                    <a:pt x="123" y="934"/>
                    <a:pt x="115" y="1040"/>
                    <a:pt x="60" y="1128"/>
                  </a:cubicBezTo>
                  <a:cubicBezTo>
                    <a:pt x="5" y="1212"/>
                    <a:pt x="5" y="1303"/>
                    <a:pt x="3" y="1393"/>
                  </a:cubicBezTo>
                  <a:cubicBezTo>
                    <a:pt x="0" y="1436"/>
                    <a:pt x="49" y="1450"/>
                    <a:pt x="85" y="1458"/>
                  </a:cubicBezTo>
                  <a:cubicBezTo>
                    <a:pt x="213" y="1488"/>
                    <a:pt x="265" y="1319"/>
                    <a:pt x="391" y="1335"/>
                  </a:cubicBezTo>
                  <a:lnTo>
                    <a:pt x="399" y="1303"/>
                  </a:lnTo>
                  <a:cubicBezTo>
                    <a:pt x="412" y="1259"/>
                    <a:pt x="437" y="1229"/>
                    <a:pt x="486" y="1226"/>
                  </a:cubicBezTo>
                  <a:cubicBezTo>
                    <a:pt x="527" y="1223"/>
                    <a:pt x="530" y="1204"/>
                    <a:pt x="530" y="1169"/>
                  </a:cubicBezTo>
                  <a:cubicBezTo>
                    <a:pt x="530" y="1114"/>
                    <a:pt x="579" y="1073"/>
                    <a:pt x="615" y="1109"/>
                  </a:cubicBezTo>
                  <a:cubicBezTo>
                    <a:pt x="686" y="1180"/>
                    <a:pt x="792" y="1136"/>
                    <a:pt x="860" y="1201"/>
                  </a:cubicBezTo>
                  <a:cubicBezTo>
                    <a:pt x="874" y="1215"/>
                    <a:pt x="912" y="1221"/>
                    <a:pt x="931" y="1169"/>
                  </a:cubicBezTo>
                  <a:cubicBezTo>
                    <a:pt x="953" y="1106"/>
                    <a:pt x="1008" y="1054"/>
                    <a:pt x="1011" y="980"/>
                  </a:cubicBezTo>
                  <a:cubicBezTo>
                    <a:pt x="1011" y="956"/>
                    <a:pt x="1043" y="939"/>
                    <a:pt x="1071" y="937"/>
                  </a:cubicBezTo>
                  <a:cubicBezTo>
                    <a:pt x="1090" y="934"/>
                    <a:pt x="1106" y="934"/>
                    <a:pt x="1114" y="915"/>
                  </a:cubicBezTo>
                  <a:cubicBezTo>
                    <a:pt x="1155" y="816"/>
                    <a:pt x="1237" y="765"/>
                    <a:pt x="1319" y="702"/>
                  </a:cubicBezTo>
                  <a:cubicBezTo>
                    <a:pt x="1368" y="663"/>
                    <a:pt x="1423" y="636"/>
                    <a:pt x="1470" y="595"/>
                  </a:cubicBezTo>
                  <a:cubicBezTo>
                    <a:pt x="1530" y="541"/>
                    <a:pt x="1582" y="538"/>
                    <a:pt x="1614" y="609"/>
                  </a:cubicBezTo>
                  <a:cubicBezTo>
                    <a:pt x="1625" y="636"/>
                    <a:pt x="1633" y="647"/>
                    <a:pt x="1663" y="633"/>
                  </a:cubicBezTo>
                  <a:cubicBezTo>
                    <a:pt x="1748" y="636"/>
                    <a:pt x="1765" y="609"/>
                    <a:pt x="1726" y="53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52"/>
            <p:cNvSpPr>
              <a:spLocks noChangeArrowheads="1"/>
            </p:cNvSpPr>
            <p:nvPr/>
          </p:nvSpPr>
          <p:spPr bwMode="auto">
            <a:xfrm>
              <a:off x="9288463" y="874713"/>
              <a:ext cx="444500" cy="441325"/>
            </a:xfrm>
            <a:custGeom>
              <a:avLst/>
              <a:gdLst>
                <a:gd name="T0" fmla="*/ 186 w 1236"/>
                <a:gd name="T1" fmla="*/ 317 h 1228"/>
                <a:gd name="T2" fmla="*/ 112 w 1236"/>
                <a:gd name="T3" fmla="*/ 596 h 1228"/>
                <a:gd name="T4" fmla="*/ 36 w 1236"/>
                <a:gd name="T5" fmla="*/ 743 h 1228"/>
                <a:gd name="T6" fmla="*/ 22 w 1236"/>
                <a:gd name="T7" fmla="*/ 809 h 1228"/>
                <a:gd name="T8" fmla="*/ 169 w 1236"/>
                <a:gd name="T9" fmla="*/ 1057 h 1228"/>
                <a:gd name="T10" fmla="*/ 500 w 1236"/>
                <a:gd name="T11" fmla="*/ 1205 h 1228"/>
                <a:gd name="T12" fmla="*/ 926 w 1236"/>
                <a:gd name="T13" fmla="*/ 1205 h 1228"/>
                <a:gd name="T14" fmla="*/ 1030 w 1236"/>
                <a:gd name="T15" fmla="*/ 1134 h 1228"/>
                <a:gd name="T16" fmla="*/ 1106 w 1236"/>
                <a:gd name="T17" fmla="*/ 1033 h 1228"/>
                <a:gd name="T18" fmla="*/ 1142 w 1236"/>
                <a:gd name="T19" fmla="*/ 880 h 1228"/>
                <a:gd name="T20" fmla="*/ 1117 w 1236"/>
                <a:gd name="T21" fmla="*/ 770 h 1228"/>
                <a:gd name="T22" fmla="*/ 1180 w 1236"/>
                <a:gd name="T23" fmla="*/ 607 h 1228"/>
                <a:gd name="T24" fmla="*/ 1226 w 1236"/>
                <a:gd name="T25" fmla="*/ 369 h 1228"/>
                <a:gd name="T26" fmla="*/ 1221 w 1236"/>
                <a:gd name="T27" fmla="*/ 342 h 1228"/>
                <a:gd name="T28" fmla="*/ 1188 w 1236"/>
                <a:gd name="T29" fmla="*/ 350 h 1228"/>
                <a:gd name="T30" fmla="*/ 1049 w 1236"/>
                <a:gd name="T31" fmla="*/ 413 h 1228"/>
                <a:gd name="T32" fmla="*/ 937 w 1236"/>
                <a:gd name="T33" fmla="*/ 282 h 1228"/>
                <a:gd name="T34" fmla="*/ 825 w 1236"/>
                <a:gd name="T35" fmla="*/ 112 h 1228"/>
                <a:gd name="T36" fmla="*/ 601 w 1236"/>
                <a:gd name="T37" fmla="*/ 28 h 1228"/>
                <a:gd name="T38" fmla="*/ 388 w 1236"/>
                <a:gd name="T39" fmla="*/ 107 h 1228"/>
                <a:gd name="T40" fmla="*/ 186 w 1236"/>
                <a:gd name="T41" fmla="*/ 186 h 1228"/>
                <a:gd name="T42" fmla="*/ 186 w 1236"/>
                <a:gd name="T43" fmla="*/ 317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6" h="1228">
                  <a:moveTo>
                    <a:pt x="186" y="317"/>
                  </a:moveTo>
                  <a:cubicBezTo>
                    <a:pt x="142" y="405"/>
                    <a:pt x="109" y="495"/>
                    <a:pt x="112" y="596"/>
                  </a:cubicBezTo>
                  <a:cubicBezTo>
                    <a:pt x="115" y="653"/>
                    <a:pt x="98" y="713"/>
                    <a:pt x="36" y="743"/>
                  </a:cubicBezTo>
                  <a:cubicBezTo>
                    <a:pt x="0" y="760"/>
                    <a:pt x="14" y="781"/>
                    <a:pt x="22" y="809"/>
                  </a:cubicBezTo>
                  <a:cubicBezTo>
                    <a:pt x="55" y="902"/>
                    <a:pt x="115" y="978"/>
                    <a:pt x="169" y="1057"/>
                  </a:cubicBezTo>
                  <a:cubicBezTo>
                    <a:pt x="246" y="1169"/>
                    <a:pt x="352" y="1224"/>
                    <a:pt x="500" y="1205"/>
                  </a:cubicBezTo>
                  <a:cubicBezTo>
                    <a:pt x="639" y="1188"/>
                    <a:pt x="784" y="1205"/>
                    <a:pt x="926" y="1205"/>
                  </a:cubicBezTo>
                  <a:cubicBezTo>
                    <a:pt x="975" y="1205"/>
                    <a:pt x="1033" y="1227"/>
                    <a:pt x="1030" y="1134"/>
                  </a:cubicBezTo>
                  <a:cubicBezTo>
                    <a:pt x="1030" y="1098"/>
                    <a:pt x="1065" y="1055"/>
                    <a:pt x="1106" y="1033"/>
                  </a:cubicBezTo>
                  <a:cubicBezTo>
                    <a:pt x="1175" y="994"/>
                    <a:pt x="1166" y="929"/>
                    <a:pt x="1142" y="880"/>
                  </a:cubicBezTo>
                  <a:cubicBezTo>
                    <a:pt x="1123" y="841"/>
                    <a:pt x="1128" y="806"/>
                    <a:pt x="1117" y="770"/>
                  </a:cubicBezTo>
                  <a:cubicBezTo>
                    <a:pt x="1093" y="697"/>
                    <a:pt x="1161" y="661"/>
                    <a:pt x="1180" y="607"/>
                  </a:cubicBezTo>
                  <a:cubicBezTo>
                    <a:pt x="1205" y="527"/>
                    <a:pt x="1188" y="443"/>
                    <a:pt x="1226" y="369"/>
                  </a:cubicBezTo>
                  <a:cubicBezTo>
                    <a:pt x="1235" y="355"/>
                    <a:pt x="1232" y="350"/>
                    <a:pt x="1221" y="342"/>
                  </a:cubicBezTo>
                  <a:cubicBezTo>
                    <a:pt x="1207" y="334"/>
                    <a:pt x="1199" y="331"/>
                    <a:pt x="1188" y="350"/>
                  </a:cubicBezTo>
                  <a:cubicBezTo>
                    <a:pt x="1161" y="407"/>
                    <a:pt x="1106" y="437"/>
                    <a:pt x="1049" y="413"/>
                  </a:cubicBezTo>
                  <a:cubicBezTo>
                    <a:pt x="997" y="391"/>
                    <a:pt x="945" y="358"/>
                    <a:pt x="937" y="282"/>
                  </a:cubicBezTo>
                  <a:cubicBezTo>
                    <a:pt x="929" y="216"/>
                    <a:pt x="890" y="153"/>
                    <a:pt x="825" y="112"/>
                  </a:cubicBezTo>
                  <a:cubicBezTo>
                    <a:pt x="754" y="66"/>
                    <a:pt x="683" y="47"/>
                    <a:pt x="601" y="28"/>
                  </a:cubicBezTo>
                  <a:cubicBezTo>
                    <a:pt x="486" y="0"/>
                    <a:pt x="434" y="0"/>
                    <a:pt x="388" y="107"/>
                  </a:cubicBezTo>
                  <a:cubicBezTo>
                    <a:pt x="341" y="197"/>
                    <a:pt x="281" y="224"/>
                    <a:pt x="186" y="186"/>
                  </a:cubicBezTo>
                  <a:cubicBezTo>
                    <a:pt x="208" y="238"/>
                    <a:pt x="205" y="276"/>
                    <a:pt x="186" y="31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53"/>
            <p:cNvSpPr>
              <a:spLocks noChangeArrowheads="1"/>
            </p:cNvSpPr>
            <p:nvPr/>
          </p:nvSpPr>
          <p:spPr bwMode="auto">
            <a:xfrm>
              <a:off x="8540750" y="1847850"/>
              <a:ext cx="539750" cy="466725"/>
            </a:xfrm>
            <a:custGeom>
              <a:avLst/>
              <a:gdLst>
                <a:gd name="T0" fmla="*/ 325 w 1498"/>
                <a:gd name="T1" fmla="*/ 731 h 1298"/>
                <a:gd name="T2" fmla="*/ 191 w 1498"/>
                <a:gd name="T3" fmla="*/ 794 h 1298"/>
                <a:gd name="T4" fmla="*/ 49 w 1498"/>
                <a:gd name="T5" fmla="*/ 897 h 1298"/>
                <a:gd name="T6" fmla="*/ 19 w 1498"/>
                <a:gd name="T7" fmla="*/ 944 h 1298"/>
                <a:gd name="T8" fmla="*/ 36 w 1498"/>
                <a:gd name="T9" fmla="*/ 1048 h 1298"/>
                <a:gd name="T10" fmla="*/ 210 w 1498"/>
                <a:gd name="T11" fmla="*/ 1064 h 1298"/>
                <a:gd name="T12" fmla="*/ 451 w 1498"/>
                <a:gd name="T13" fmla="*/ 1039 h 1298"/>
                <a:gd name="T14" fmla="*/ 541 w 1498"/>
                <a:gd name="T15" fmla="*/ 1151 h 1298"/>
                <a:gd name="T16" fmla="*/ 631 w 1498"/>
                <a:gd name="T17" fmla="*/ 1045 h 1298"/>
                <a:gd name="T18" fmla="*/ 740 w 1498"/>
                <a:gd name="T19" fmla="*/ 1018 h 1298"/>
                <a:gd name="T20" fmla="*/ 852 w 1498"/>
                <a:gd name="T21" fmla="*/ 1042 h 1298"/>
                <a:gd name="T22" fmla="*/ 994 w 1498"/>
                <a:gd name="T23" fmla="*/ 1162 h 1298"/>
                <a:gd name="T24" fmla="*/ 1175 w 1498"/>
                <a:gd name="T25" fmla="*/ 1250 h 1298"/>
                <a:gd name="T26" fmla="*/ 1363 w 1498"/>
                <a:gd name="T27" fmla="*/ 1274 h 1298"/>
                <a:gd name="T28" fmla="*/ 1483 w 1498"/>
                <a:gd name="T29" fmla="*/ 1151 h 1298"/>
                <a:gd name="T30" fmla="*/ 1470 w 1498"/>
                <a:gd name="T31" fmla="*/ 1094 h 1298"/>
                <a:gd name="T32" fmla="*/ 1369 w 1498"/>
                <a:gd name="T33" fmla="*/ 660 h 1298"/>
                <a:gd name="T34" fmla="*/ 1360 w 1498"/>
                <a:gd name="T35" fmla="*/ 613 h 1298"/>
                <a:gd name="T36" fmla="*/ 1325 w 1498"/>
                <a:gd name="T37" fmla="*/ 507 h 1298"/>
                <a:gd name="T38" fmla="*/ 1311 w 1498"/>
                <a:gd name="T39" fmla="*/ 337 h 1298"/>
                <a:gd name="T40" fmla="*/ 1005 w 1498"/>
                <a:gd name="T41" fmla="*/ 0 h 1298"/>
                <a:gd name="T42" fmla="*/ 877 w 1498"/>
                <a:gd name="T43" fmla="*/ 68 h 1298"/>
                <a:gd name="T44" fmla="*/ 784 w 1498"/>
                <a:gd name="T45" fmla="*/ 38 h 1298"/>
                <a:gd name="T46" fmla="*/ 762 w 1498"/>
                <a:gd name="T47" fmla="*/ 123 h 1298"/>
                <a:gd name="T48" fmla="*/ 631 w 1498"/>
                <a:gd name="T49" fmla="*/ 329 h 1298"/>
                <a:gd name="T50" fmla="*/ 590 w 1498"/>
                <a:gd name="T51" fmla="*/ 436 h 1298"/>
                <a:gd name="T52" fmla="*/ 541 w 1498"/>
                <a:gd name="T53" fmla="*/ 605 h 1298"/>
                <a:gd name="T54" fmla="*/ 415 w 1498"/>
                <a:gd name="T55" fmla="*/ 594 h 1298"/>
                <a:gd name="T56" fmla="*/ 325 w 1498"/>
                <a:gd name="T57" fmla="*/ 731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98" h="1298">
                  <a:moveTo>
                    <a:pt x="325" y="731"/>
                  </a:moveTo>
                  <a:cubicBezTo>
                    <a:pt x="254" y="720"/>
                    <a:pt x="230" y="755"/>
                    <a:pt x="191" y="794"/>
                  </a:cubicBezTo>
                  <a:cubicBezTo>
                    <a:pt x="153" y="837"/>
                    <a:pt x="126" y="903"/>
                    <a:pt x="49" y="897"/>
                  </a:cubicBezTo>
                  <a:cubicBezTo>
                    <a:pt x="30" y="897"/>
                    <a:pt x="16" y="922"/>
                    <a:pt x="19" y="944"/>
                  </a:cubicBezTo>
                  <a:cubicBezTo>
                    <a:pt x="25" y="979"/>
                    <a:pt x="0" y="1042"/>
                    <a:pt x="36" y="1048"/>
                  </a:cubicBezTo>
                  <a:cubicBezTo>
                    <a:pt x="93" y="1053"/>
                    <a:pt x="137" y="1132"/>
                    <a:pt x="210" y="1064"/>
                  </a:cubicBezTo>
                  <a:cubicBezTo>
                    <a:pt x="273" y="1007"/>
                    <a:pt x="363" y="998"/>
                    <a:pt x="451" y="1039"/>
                  </a:cubicBezTo>
                  <a:cubicBezTo>
                    <a:pt x="503" y="1064"/>
                    <a:pt x="492" y="1146"/>
                    <a:pt x="541" y="1151"/>
                  </a:cubicBezTo>
                  <a:cubicBezTo>
                    <a:pt x="598" y="1157"/>
                    <a:pt x="579" y="1067"/>
                    <a:pt x="631" y="1045"/>
                  </a:cubicBezTo>
                  <a:cubicBezTo>
                    <a:pt x="667" y="1031"/>
                    <a:pt x="708" y="1045"/>
                    <a:pt x="740" y="1018"/>
                  </a:cubicBezTo>
                  <a:cubicBezTo>
                    <a:pt x="784" y="982"/>
                    <a:pt x="820" y="998"/>
                    <a:pt x="852" y="1042"/>
                  </a:cubicBezTo>
                  <a:cubicBezTo>
                    <a:pt x="891" y="1094"/>
                    <a:pt x="948" y="1135"/>
                    <a:pt x="994" y="1162"/>
                  </a:cubicBezTo>
                  <a:cubicBezTo>
                    <a:pt x="1046" y="1195"/>
                    <a:pt x="1121" y="1204"/>
                    <a:pt x="1175" y="1250"/>
                  </a:cubicBezTo>
                  <a:cubicBezTo>
                    <a:pt x="1230" y="1297"/>
                    <a:pt x="1300" y="1269"/>
                    <a:pt x="1363" y="1274"/>
                  </a:cubicBezTo>
                  <a:cubicBezTo>
                    <a:pt x="1429" y="1282"/>
                    <a:pt x="1456" y="1209"/>
                    <a:pt x="1483" y="1151"/>
                  </a:cubicBezTo>
                  <a:cubicBezTo>
                    <a:pt x="1497" y="1124"/>
                    <a:pt x="1486" y="1113"/>
                    <a:pt x="1470" y="1094"/>
                  </a:cubicBezTo>
                  <a:cubicBezTo>
                    <a:pt x="1363" y="968"/>
                    <a:pt x="1306" y="826"/>
                    <a:pt x="1369" y="660"/>
                  </a:cubicBezTo>
                  <a:cubicBezTo>
                    <a:pt x="1377" y="641"/>
                    <a:pt x="1390" y="622"/>
                    <a:pt x="1360" y="613"/>
                  </a:cubicBezTo>
                  <a:cubicBezTo>
                    <a:pt x="1298" y="594"/>
                    <a:pt x="1317" y="553"/>
                    <a:pt x="1325" y="507"/>
                  </a:cubicBezTo>
                  <a:cubicBezTo>
                    <a:pt x="1339" y="449"/>
                    <a:pt x="1355" y="387"/>
                    <a:pt x="1311" y="337"/>
                  </a:cubicBezTo>
                  <a:cubicBezTo>
                    <a:pt x="1213" y="224"/>
                    <a:pt x="1109" y="115"/>
                    <a:pt x="1005" y="0"/>
                  </a:cubicBezTo>
                  <a:cubicBezTo>
                    <a:pt x="964" y="95"/>
                    <a:pt x="929" y="112"/>
                    <a:pt x="877" y="68"/>
                  </a:cubicBezTo>
                  <a:cubicBezTo>
                    <a:pt x="847" y="44"/>
                    <a:pt x="822" y="22"/>
                    <a:pt x="784" y="38"/>
                  </a:cubicBezTo>
                  <a:cubicBezTo>
                    <a:pt x="743" y="57"/>
                    <a:pt x="762" y="95"/>
                    <a:pt x="762" y="123"/>
                  </a:cubicBezTo>
                  <a:cubicBezTo>
                    <a:pt x="768" y="224"/>
                    <a:pt x="740" y="299"/>
                    <a:pt x="631" y="329"/>
                  </a:cubicBezTo>
                  <a:cubicBezTo>
                    <a:pt x="571" y="346"/>
                    <a:pt x="579" y="389"/>
                    <a:pt x="590" y="436"/>
                  </a:cubicBezTo>
                  <a:cubicBezTo>
                    <a:pt x="604" y="499"/>
                    <a:pt x="585" y="559"/>
                    <a:pt x="541" y="605"/>
                  </a:cubicBezTo>
                  <a:cubicBezTo>
                    <a:pt x="503" y="660"/>
                    <a:pt x="467" y="602"/>
                    <a:pt x="415" y="594"/>
                  </a:cubicBezTo>
                  <a:cubicBezTo>
                    <a:pt x="410" y="660"/>
                    <a:pt x="404" y="742"/>
                    <a:pt x="325" y="73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 name="Freeform 54"/>
            <p:cNvSpPr>
              <a:spLocks noChangeArrowheads="1"/>
            </p:cNvSpPr>
            <p:nvPr/>
          </p:nvSpPr>
          <p:spPr bwMode="auto">
            <a:xfrm>
              <a:off x="10091738" y="539750"/>
              <a:ext cx="781050" cy="342900"/>
            </a:xfrm>
            <a:custGeom>
              <a:avLst/>
              <a:gdLst>
                <a:gd name="T0" fmla="*/ 289 w 2170"/>
                <a:gd name="T1" fmla="*/ 606 h 954"/>
                <a:gd name="T2" fmla="*/ 314 w 2170"/>
                <a:gd name="T3" fmla="*/ 811 h 954"/>
                <a:gd name="T4" fmla="*/ 500 w 2170"/>
                <a:gd name="T5" fmla="*/ 909 h 954"/>
                <a:gd name="T6" fmla="*/ 669 w 2170"/>
                <a:gd name="T7" fmla="*/ 926 h 954"/>
                <a:gd name="T8" fmla="*/ 846 w 2170"/>
                <a:gd name="T9" fmla="*/ 852 h 954"/>
                <a:gd name="T10" fmla="*/ 882 w 2170"/>
                <a:gd name="T11" fmla="*/ 789 h 954"/>
                <a:gd name="T12" fmla="*/ 939 w 2170"/>
                <a:gd name="T13" fmla="*/ 666 h 954"/>
                <a:gd name="T14" fmla="*/ 1040 w 2170"/>
                <a:gd name="T15" fmla="*/ 554 h 954"/>
                <a:gd name="T16" fmla="*/ 1248 w 2170"/>
                <a:gd name="T17" fmla="*/ 330 h 954"/>
                <a:gd name="T18" fmla="*/ 1622 w 2170"/>
                <a:gd name="T19" fmla="*/ 101 h 954"/>
                <a:gd name="T20" fmla="*/ 1816 w 2170"/>
                <a:gd name="T21" fmla="*/ 95 h 954"/>
                <a:gd name="T22" fmla="*/ 1977 w 2170"/>
                <a:gd name="T23" fmla="*/ 120 h 954"/>
                <a:gd name="T24" fmla="*/ 2169 w 2170"/>
                <a:gd name="T25" fmla="*/ 0 h 954"/>
                <a:gd name="T26" fmla="*/ 0 w 2170"/>
                <a:gd name="T27" fmla="*/ 52 h 954"/>
                <a:gd name="T28" fmla="*/ 289 w 2170"/>
                <a:gd name="T29" fmla="*/ 606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0" h="954">
                  <a:moveTo>
                    <a:pt x="289" y="606"/>
                  </a:moveTo>
                  <a:cubicBezTo>
                    <a:pt x="308" y="677"/>
                    <a:pt x="276" y="762"/>
                    <a:pt x="314" y="811"/>
                  </a:cubicBezTo>
                  <a:cubicBezTo>
                    <a:pt x="352" y="860"/>
                    <a:pt x="445" y="868"/>
                    <a:pt x="500" y="909"/>
                  </a:cubicBezTo>
                  <a:cubicBezTo>
                    <a:pt x="557" y="953"/>
                    <a:pt x="612" y="947"/>
                    <a:pt x="669" y="926"/>
                  </a:cubicBezTo>
                  <a:cubicBezTo>
                    <a:pt x="729" y="904"/>
                    <a:pt x="786" y="876"/>
                    <a:pt x="846" y="852"/>
                  </a:cubicBezTo>
                  <a:cubicBezTo>
                    <a:pt x="871" y="841"/>
                    <a:pt x="904" y="835"/>
                    <a:pt x="882" y="789"/>
                  </a:cubicBezTo>
                  <a:cubicBezTo>
                    <a:pt x="852" y="729"/>
                    <a:pt x="882" y="688"/>
                    <a:pt x="939" y="666"/>
                  </a:cubicBezTo>
                  <a:cubicBezTo>
                    <a:pt x="991" y="644"/>
                    <a:pt x="1013" y="603"/>
                    <a:pt x="1040" y="554"/>
                  </a:cubicBezTo>
                  <a:cubicBezTo>
                    <a:pt x="1090" y="464"/>
                    <a:pt x="1166" y="393"/>
                    <a:pt x="1248" y="330"/>
                  </a:cubicBezTo>
                  <a:cubicBezTo>
                    <a:pt x="1365" y="243"/>
                    <a:pt x="1494" y="172"/>
                    <a:pt x="1622" y="101"/>
                  </a:cubicBezTo>
                  <a:cubicBezTo>
                    <a:pt x="1696" y="60"/>
                    <a:pt x="1745" y="63"/>
                    <a:pt x="1816" y="95"/>
                  </a:cubicBezTo>
                  <a:cubicBezTo>
                    <a:pt x="1865" y="117"/>
                    <a:pt x="1928" y="131"/>
                    <a:pt x="1977" y="120"/>
                  </a:cubicBezTo>
                  <a:cubicBezTo>
                    <a:pt x="2040" y="104"/>
                    <a:pt x="2103" y="63"/>
                    <a:pt x="2169" y="0"/>
                  </a:cubicBezTo>
                  <a:cubicBezTo>
                    <a:pt x="1434" y="22"/>
                    <a:pt x="718" y="41"/>
                    <a:pt x="0" y="52"/>
                  </a:cubicBezTo>
                  <a:cubicBezTo>
                    <a:pt x="158" y="210"/>
                    <a:pt x="235" y="401"/>
                    <a:pt x="289" y="60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 name="Freeform 55"/>
            <p:cNvSpPr>
              <a:spLocks noChangeArrowheads="1"/>
            </p:cNvSpPr>
            <p:nvPr/>
          </p:nvSpPr>
          <p:spPr bwMode="auto">
            <a:xfrm>
              <a:off x="7808913" y="2170113"/>
              <a:ext cx="563562" cy="730250"/>
            </a:xfrm>
            <a:custGeom>
              <a:avLst/>
              <a:gdLst>
                <a:gd name="T0" fmla="*/ 227 w 1564"/>
                <a:gd name="T1" fmla="*/ 1797 h 2030"/>
                <a:gd name="T2" fmla="*/ 273 w 1564"/>
                <a:gd name="T3" fmla="*/ 1985 h 2030"/>
                <a:gd name="T4" fmla="*/ 328 w 1564"/>
                <a:gd name="T5" fmla="*/ 2026 h 2030"/>
                <a:gd name="T6" fmla="*/ 522 w 1564"/>
                <a:gd name="T7" fmla="*/ 1835 h 2030"/>
                <a:gd name="T8" fmla="*/ 609 w 1564"/>
                <a:gd name="T9" fmla="*/ 1728 h 2030"/>
                <a:gd name="T10" fmla="*/ 631 w 1564"/>
                <a:gd name="T11" fmla="*/ 1698 h 2030"/>
                <a:gd name="T12" fmla="*/ 825 w 1564"/>
                <a:gd name="T13" fmla="*/ 1300 h 2030"/>
                <a:gd name="T14" fmla="*/ 1019 w 1564"/>
                <a:gd name="T15" fmla="*/ 1048 h 2030"/>
                <a:gd name="T16" fmla="*/ 1117 w 1564"/>
                <a:gd name="T17" fmla="*/ 925 h 2030"/>
                <a:gd name="T18" fmla="*/ 1237 w 1564"/>
                <a:gd name="T19" fmla="*/ 786 h 2030"/>
                <a:gd name="T20" fmla="*/ 1330 w 1564"/>
                <a:gd name="T21" fmla="*/ 603 h 2030"/>
                <a:gd name="T22" fmla="*/ 1527 w 1564"/>
                <a:gd name="T23" fmla="*/ 207 h 2030"/>
                <a:gd name="T24" fmla="*/ 1541 w 1564"/>
                <a:gd name="T25" fmla="*/ 0 h 2030"/>
                <a:gd name="T26" fmla="*/ 1502 w 1564"/>
                <a:gd name="T27" fmla="*/ 35 h 2030"/>
                <a:gd name="T28" fmla="*/ 1336 w 1564"/>
                <a:gd name="T29" fmla="*/ 32 h 2030"/>
                <a:gd name="T30" fmla="*/ 1235 w 1564"/>
                <a:gd name="T31" fmla="*/ 16 h 2030"/>
                <a:gd name="T32" fmla="*/ 1196 w 1564"/>
                <a:gd name="T33" fmla="*/ 163 h 2030"/>
                <a:gd name="T34" fmla="*/ 1106 w 1564"/>
                <a:gd name="T35" fmla="*/ 218 h 2030"/>
                <a:gd name="T36" fmla="*/ 1000 w 1564"/>
                <a:gd name="T37" fmla="*/ 177 h 2030"/>
                <a:gd name="T38" fmla="*/ 1003 w 1564"/>
                <a:gd name="T39" fmla="*/ 417 h 2030"/>
                <a:gd name="T40" fmla="*/ 888 w 1564"/>
                <a:gd name="T41" fmla="*/ 674 h 2030"/>
                <a:gd name="T42" fmla="*/ 945 w 1564"/>
                <a:gd name="T43" fmla="*/ 824 h 2030"/>
                <a:gd name="T44" fmla="*/ 779 w 1564"/>
                <a:gd name="T45" fmla="*/ 874 h 2030"/>
                <a:gd name="T46" fmla="*/ 677 w 1564"/>
                <a:gd name="T47" fmla="*/ 846 h 2030"/>
                <a:gd name="T48" fmla="*/ 617 w 1564"/>
                <a:gd name="T49" fmla="*/ 863 h 2030"/>
                <a:gd name="T50" fmla="*/ 637 w 1564"/>
                <a:gd name="T51" fmla="*/ 925 h 2030"/>
                <a:gd name="T52" fmla="*/ 571 w 1564"/>
                <a:gd name="T53" fmla="*/ 1179 h 2030"/>
                <a:gd name="T54" fmla="*/ 516 w 1564"/>
                <a:gd name="T55" fmla="*/ 1234 h 2030"/>
                <a:gd name="T56" fmla="*/ 216 w 1564"/>
                <a:gd name="T57" fmla="*/ 1373 h 2030"/>
                <a:gd name="T58" fmla="*/ 0 w 1564"/>
                <a:gd name="T59" fmla="*/ 1597 h 2030"/>
                <a:gd name="T60" fmla="*/ 227 w 1564"/>
                <a:gd name="T61" fmla="*/ 1797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4" h="2030">
                  <a:moveTo>
                    <a:pt x="227" y="1797"/>
                  </a:moveTo>
                  <a:cubicBezTo>
                    <a:pt x="240" y="1859"/>
                    <a:pt x="260" y="1922"/>
                    <a:pt x="273" y="1985"/>
                  </a:cubicBezTo>
                  <a:cubicBezTo>
                    <a:pt x="281" y="2015"/>
                    <a:pt x="295" y="2023"/>
                    <a:pt x="328" y="2026"/>
                  </a:cubicBezTo>
                  <a:cubicBezTo>
                    <a:pt x="391" y="2029"/>
                    <a:pt x="519" y="1911"/>
                    <a:pt x="522" y="1835"/>
                  </a:cubicBezTo>
                  <a:cubicBezTo>
                    <a:pt x="525" y="1775"/>
                    <a:pt x="511" y="1707"/>
                    <a:pt x="609" y="1728"/>
                  </a:cubicBezTo>
                  <a:cubicBezTo>
                    <a:pt x="631" y="1734"/>
                    <a:pt x="626" y="1709"/>
                    <a:pt x="631" y="1698"/>
                  </a:cubicBezTo>
                  <a:cubicBezTo>
                    <a:pt x="694" y="1565"/>
                    <a:pt x="754" y="1428"/>
                    <a:pt x="825" y="1300"/>
                  </a:cubicBezTo>
                  <a:cubicBezTo>
                    <a:pt x="877" y="1207"/>
                    <a:pt x="970" y="1147"/>
                    <a:pt x="1019" y="1048"/>
                  </a:cubicBezTo>
                  <a:cubicBezTo>
                    <a:pt x="1041" y="1002"/>
                    <a:pt x="1068" y="953"/>
                    <a:pt x="1117" y="925"/>
                  </a:cubicBezTo>
                  <a:cubicBezTo>
                    <a:pt x="1175" y="893"/>
                    <a:pt x="1199" y="838"/>
                    <a:pt x="1237" y="786"/>
                  </a:cubicBezTo>
                  <a:cubicBezTo>
                    <a:pt x="1278" y="729"/>
                    <a:pt x="1284" y="661"/>
                    <a:pt x="1330" y="603"/>
                  </a:cubicBezTo>
                  <a:cubicBezTo>
                    <a:pt x="1426" y="491"/>
                    <a:pt x="1563" y="390"/>
                    <a:pt x="1527" y="207"/>
                  </a:cubicBezTo>
                  <a:cubicBezTo>
                    <a:pt x="1513" y="144"/>
                    <a:pt x="1535" y="79"/>
                    <a:pt x="1541" y="0"/>
                  </a:cubicBezTo>
                  <a:cubicBezTo>
                    <a:pt x="1519" y="21"/>
                    <a:pt x="1511" y="27"/>
                    <a:pt x="1502" y="35"/>
                  </a:cubicBezTo>
                  <a:cubicBezTo>
                    <a:pt x="1445" y="90"/>
                    <a:pt x="1393" y="133"/>
                    <a:pt x="1336" y="32"/>
                  </a:cubicBezTo>
                  <a:cubicBezTo>
                    <a:pt x="1319" y="2"/>
                    <a:pt x="1276" y="5"/>
                    <a:pt x="1235" y="16"/>
                  </a:cubicBezTo>
                  <a:cubicBezTo>
                    <a:pt x="1259" y="76"/>
                    <a:pt x="1254" y="128"/>
                    <a:pt x="1196" y="163"/>
                  </a:cubicBezTo>
                  <a:cubicBezTo>
                    <a:pt x="1166" y="183"/>
                    <a:pt x="1139" y="207"/>
                    <a:pt x="1106" y="218"/>
                  </a:cubicBezTo>
                  <a:cubicBezTo>
                    <a:pt x="1068" y="232"/>
                    <a:pt x="1046" y="180"/>
                    <a:pt x="1000" y="177"/>
                  </a:cubicBezTo>
                  <a:cubicBezTo>
                    <a:pt x="1019" y="262"/>
                    <a:pt x="983" y="355"/>
                    <a:pt x="1003" y="417"/>
                  </a:cubicBezTo>
                  <a:cubicBezTo>
                    <a:pt x="1041" y="549"/>
                    <a:pt x="1024" y="628"/>
                    <a:pt x="888" y="674"/>
                  </a:cubicBezTo>
                  <a:cubicBezTo>
                    <a:pt x="948" y="715"/>
                    <a:pt x="978" y="764"/>
                    <a:pt x="945" y="824"/>
                  </a:cubicBezTo>
                  <a:cubicBezTo>
                    <a:pt x="910" y="890"/>
                    <a:pt x="844" y="887"/>
                    <a:pt x="779" y="874"/>
                  </a:cubicBezTo>
                  <a:cubicBezTo>
                    <a:pt x="743" y="865"/>
                    <a:pt x="710" y="852"/>
                    <a:pt x="677" y="846"/>
                  </a:cubicBezTo>
                  <a:cubicBezTo>
                    <a:pt x="658" y="844"/>
                    <a:pt x="628" y="830"/>
                    <a:pt x="617" y="863"/>
                  </a:cubicBezTo>
                  <a:cubicBezTo>
                    <a:pt x="609" y="887"/>
                    <a:pt x="620" y="906"/>
                    <a:pt x="637" y="925"/>
                  </a:cubicBezTo>
                  <a:cubicBezTo>
                    <a:pt x="743" y="1040"/>
                    <a:pt x="718" y="1133"/>
                    <a:pt x="571" y="1179"/>
                  </a:cubicBezTo>
                  <a:cubicBezTo>
                    <a:pt x="538" y="1190"/>
                    <a:pt x="519" y="1196"/>
                    <a:pt x="516" y="1234"/>
                  </a:cubicBezTo>
                  <a:cubicBezTo>
                    <a:pt x="497" y="1433"/>
                    <a:pt x="388" y="1485"/>
                    <a:pt x="216" y="1373"/>
                  </a:cubicBezTo>
                  <a:cubicBezTo>
                    <a:pt x="159" y="1450"/>
                    <a:pt x="82" y="1518"/>
                    <a:pt x="0" y="1597"/>
                  </a:cubicBezTo>
                  <a:cubicBezTo>
                    <a:pt x="109" y="1608"/>
                    <a:pt x="208" y="1704"/>
                    <a:pt x="227" y="17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 name="Freeform 56"/>
            <p:cNvSpPr>
              <a:spLocks noChangeArrowheads="1"/>
            </p:cNvSpPr>
            <p:nvPr/>
          </p:nvSpPr>
          <p:spPr bwMode="auto">
            <a:xfrm>
              <a:off x="11322050" y="1111250"/>
              <a:ext cx="534988" cy="523875"/>
            </a:xfrm>
            <a:custGeom>
              <a:avLst/>
              <a:gdLst>
                <a:gd name="T0" fmla="*/ 1010 w 1484"/>
                <a:gd name="T1" fmla="*/ 104 h 1457"/>
                <a:gd name="T2" fmla="*/ 882 w 1484"/>
                <a:gd name="T3" fmla="*/ 295 h 1457"/>
                <a:gd name="T4" fmla="*/ 786 w 1484"/>
                <a:gd name="T5" fmla="*/ 399 h 1457"/>
                <a:gd name="T6" fmla="*/ 609 w 1484"/>
                <a:gd name="T7" fmla="*/ 538 h 1457"/>
                <a:gd name="T8" fmla="*/ 169 w 1484"/>
                <a:gd name="T9" fmla="*/ 727 h 1457"/>
                <a:gd name="T10" fmla="*/ 139 w 1484"/>
                <a:gd name="T11" fmla="*/ 871 h 1457"/>
                <a:gd name="T12" fmla="*/ 117 w 1484"/>
                <a:gd name="T13" fmla="*/ 970 h 1457"/>
                <a:gd name="T14" fmla="*/ 84 w 1484"/>
                <a:gd name="T15" fmla="*/ 1074 h 1457"/>
                <a:gd name="T16" fmla="*/ 65 w 1484"/>
                <a:gd name="T17" fmla="*/ 1180 h 1457"/>
                <a:gd name="T18" fmla="*/ 44 w 1484"/>
                <a:gd name="T19" fmla="*/ 1401 h 1457"/>
                <a:gd name="T20" fmla="*/ 202 w 1484"/>
                <a:gd name="T21" fmla="*/ 1423 h 1457"/>
                <a:gd name="T22" fmla="*/ 287 w 1484"/>
                <a:gd name="T23" fmla="*/ 1374 h 1457"/>
                <a:gd name="T24" fmla="*/ 625 w 1484"/>
                <a:gd name="T25" fmla="*/ 1044 h 1457"/>
                <a:gd name="T26" fmla="*/ 705 w 1484"/>
                <a:gd name="T27" fmla="*/ 877 h 1457"/>
                <a:gd name="T28" fmla="*/ 1245 w 1484"/>
                <a:gd name="T29" fmla="*/ 522 h 1457"/>
                <a:gd name="T30" fmla="*/ 1289 w 1484"/>
                <a:gd name="T31" fmla="*/ 527 h 1457"/>
                <a:gd name="T32" fmla="*/ 1464 w 1484"/>
                <a:gd name="T33" fmla="*/ 454 h 1457"/>
                <a:gd name="T34" fmla="*/ 1355 w 1484"/>
                <a:gd name="T35" fmla="*/ 252 h 1457"/>
                <a:gd name="T36" fmla="*/ 1300 w 1484"/>
                <a:gd name="T37" fmla="*/ 140 h 1457"/>
                <a:gd name="T38" fmla="*/ 1308 w 1484"/>
                <a:gd name="T39" fmla="*/ 101 h 1457"/>
                <a:gd name="T40" fmla="*/ 1120 w 1484"/>
                <a:gd name="T41" fmla="*/ 8 h 1457"/>
                <a:gd name="T42" fmla="*/ 1010 w 1484"/>
                <a:gd name="T43" fmla="*/ 104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4" h="1457">
                  <a:moveTo>
                    <a:pt x="1010" y="104"/>
                  </a:moveTo>
                  <a:cubicBezTo>
                    <a:pt x="994" y="175"/>
                    <a:pt x="964" y="254"/>
                    <a:pt x="882" y="295"/>
                  </a:cubicBezTo>
                  <a:cubicBezTo>
                    <a:pt x="838" y="317"/>
                    <a:pt x="800" y="350"/>
                    <a:pt x="786" y="399"/>
                  </a:cubicBezTo>
                  <a:cubicBezTo>
                    <a:pt x="759" y="500"/>
                    <a:pt x="710" y="546"/>
                    <a:pt x="609" y="538"/>
                  </a:cubicBezTo>
                  <a:cubicBezTo>
                    <a:pt x="426" y="525"/>
                    <a:pt x="278" y="577"/>
                    <a:pt x="169" y="727"/>
                  </a:cubicBezTo>
                  <a:cubicBezTo>
                    <a:pt x="136" y="773"/>
                    <a:pt x="76" y="803"/>
                    <a:pt x="139" y="871"/>
                  </a:cubicBezTo>
                  <a:cubicBezTo>
                    <a:pt x="164" y="899"/>
                    <a:pt x="128" y="937"/>
                    <a:pt x="117" y="970"/>
                  </a:cubicBezTo>
                  <a:cubicBezTo>
                    <a:pt x="106" y="1005"/>
                    <a:pt x="65" y="1035"/>
                    <a:pt x="84" y="1074"/>
                  </a:cubicBezTo>
                  <a:cubicBezTo>
                    <a:pt x="106" y="1117"/>
                    <a:pt x="104" y="1145"/>
                    <a:pt x="65" y="1180"/>
                  </a:cubicBezTo>
                  <a:cubicBezTo>
                    <a:pt x="0" y="1246"/>
                    <a:pt x="60" y="1328"/>
                    <a:pt x="44" y="1401"/>
                  </a:cubicBezTo>
                  <a:cubicBezTo>
                    <a:pt x="98" y="1396"/>
                    <a:pt x="145" y="1456"/>
                    <a:pt x="202" y="1423"/>
                  </a:cubicBezTo>
                  <a:cubicBezTo>
                    <a:pt x="229" y="1407"/>
                    <a:pt x="257" y="1388"/>
                    <a:pt x="287" y="1374"/>
                  </a:cubicBezTo>
                  <a:cubicBezTo>
                    <a:pt x="440" y="1306"/>
                    <a:pt x="557" y="1202"/>
                    <a:pt x="625" y="1044"/>
                  </a:cubicBezTo>
                  <a:cubicBezTo>
                    <a:pt x="650" y="986"/>
                    <a:pt x="677" y="932"/>
                    <a:pt x="705" y="877"/>
                  </a:cubicBezTo>
                  <a:cubicBezTo>
                    <a:pt x="817" y="656"/>
                    <a:pt x="1060" y="631"/>
                    <a:pt x="1245" y="522"/>
                  </a:cubicBezTo>
                  <a:cubicBezTo>
                    <a:pt x="1256" y="516"/>
                    <a:pt x="1273" y="525"/>
                    <a:pt x="1289" y="527"/>
                  </a:cubicBezTo>
                  <a:cubicBezTo>
                    <a:pt x="1357" y="541"/>
                    <a:pt x="1453" y="500"/>
                    <a:pt x="1464" y="454"/>
                  </a:cubicBezTo>
                  <a:cubicBezTo>
                    <a:pt x="1483" y="383"/>
                    <a:pt x="1423" y="273"/>
                    <a:pt x="1355" y="252"/>
                  </a:cubicBezTo>
                  <a:cubicBezTo>
                    <a:pt x="1295" y="232"/>
                    <a:pt x="1256" y="208"/>
                    <a:pt x="1300" y="140"/>
                  </a:cubicBezTo>
                  <a:cubicBezTo>
                    <a:pt x="1305" y="129"/>
                    <a:pt x="1325" y="109"/>
                    <a:pt x="1308" y="101"/>
                  </a:cubicBezTo>
                  <a:cubicBezTo>
                    <a:pt x="1251" y="71"/>
                    <a:pt x="1215" y="0"/>
                    <a:pt x="1120" y="8"/>
                  </a:cubicBezTo>
                  <a:cubicBezTo>
                    <a:pt x="1092" y="33"/>
                    <a:pt x="1030" y="22"/>
                    <a:pt x="1010"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 name="Freeform 57"/>
            <p:cNvSpPr>
              <a:spLocks noChangeArrowheads="1"/>
            </p:cNvSpPr>
            <p:nvPr/>
          </p:nvSpPr>
          <p:spPr bwMode="auto">
            <a:xfrm>
              <a:off x="10074275" y="1046163"/>
              <a:ext cx="508000" cy="325437"/>
            </a:xfrm>
            <a:custGeom>
              <a:avLst/>
              <a:gdLst>
                <a:gd name="T0" fmla="*/ 1063 w 1413"/>
                <a:gd name="T1" fmla="*/ 775 h 902"/>
                <a:gd name="T2" fmla="*/ 1156 w 1413"/>
                <a:gd name="T3" fmla="*/ 584 h 902"/>
                <a:gd name="T4" fmla="*/ 1229 w 1413"/>
                <a:gd name="T5" fmla="*/ 546 h 902"/>
                <a:gd name="T6" fmla="*/ 1385 w 1413"/>
                <a:gd name="T7" fmla="*/ 365 h 902"/>
                <a:gd name="T8" fmla="*/ 1393 w 1413"/>
                <a:gd name="T9" fmla="*/ 281 h 902"/>
                <a:gd name="T10" fmla="*/ 1180 w 1413"/>
                <a:gd name="T11" fmla="*/ 16 h 902"/>
                <a:gd name="T12" fmla="*/ 1164 w 1413"/>
                <a:gd name="T13" fmla="*/ 0 h 902"/>
                <a:gd name="T14" fmla="*/ 1003 w 1413"/>
                <a:gd name="T15" fmla="*/ 90 h 902"/>
                <a:gd name="T16" fmla="*/ 855 w 1413"/>
                <a:gd name="T17" fmla="*/ 188 h 902"/>
                <a:gd name="T18" fmla="*/ 773 w 1413"/>
                <a:gd name="T19" fmla="*/ 229 h 902"/>
                <a:gd name="T20" fmla="*/ 533 w 1413"/>
                <a:gd name="T21" fmla="*/ 237 h 902"/>
                <a:gd name="T22" fmla="*/ 456 w 1413"/>
                <a:gd name="T23" fmla="*/ 221 h 902"/>
                <a:gd name="T24" fmla="*/ 355 w 1413"/>
                <a:gd name="T25" fmla="*/ 297 h 902"/>
                <a:gd name="T26" fmla="*/ 197 w 1413"/>
                <a:gd name="T27" fmla="*/ 486 h 902"/>
                <a:gd name="T28" fmla="*/ 178 w 1413"/>
                <a:gd name="T29" fmla="*/ 524 h 902"/>
                <a:gd name="T30" fmla="*/ 36 w 1413"/>
                <a:gd name="T31" fmla="*/ 677 h 902"/>
                <a:gd name="T32" fmla="*/ 11 w 1413"/>
                <a:gd name="T33" fmla="*/ 723 h 902"/>
                <a:gd name="T34" fmla="*/ 66 w 1413"/>
                <a:gd name="T35" fmla="*/ 756 h 902"/>
                <a:gd name="T36" fmla="*/ 205 w 1413"/>
                <a:gd name="T37" fmla="*/ 751 h 902"/>
                <a:gd name="T38" fmla="*/ 768 w 1413"/>
                <a:gd name="T39" fmla="*/ 871 h 902"/>
                <a:gd name="T40" fmla="*/ 885 w 1413"/>
                <a:gd name="T41" fmla="*/ 816 h 902"/>
                <a:gd name="T42" fmla="*/ 995 w 1413"/>
                <a:gd name="T43" fmla="*/ 764 h 902"/>
                <a:gd name="T44" fmla="*/ 1063 w 1413"/>
                <a:gd name="T45" fmla="*/ 813 h 902"/>
                <a:gd name="T46" fmla="*/ 1063 w 1413"/>
                <a:gd name="T47" fmla="*/ 77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3" h="902">
                  <a:moveTo>
                    <a:pt x="1063" y="775"/>
                  </a:moveTo>
                  <a:cubicBezTo>
                    <a:pt x="992" y="655"/>
                    <a:pt x="1033" y="628"/>
                    <a:pt x="1156" y="584"/>
                  </a:cubicBezTo>
                  <a:cubicBezTo>
                    <a:pt x="1183" y="576"/>
                    <a:pt x="1208" y="570"/>
                    <a:pt x="1229" y="546"/>
                  </a:cubicBezTo>
                  <a:cubicBezTo>
                    <a:pt x="1279" y="483"/>
                    <a:pt x="1330" y="423"/>
                    <a:pt x="1385" y="365"/>
                  </a:cubicBezTo>
                  <a:cubicBezTo>
                    <a:pt x="1412" y="338"/>
                    <a:pt x="1407" y="316"/>
                    <a:pt x="1393" y="281"/>
                  </a:cubicBezTo>
                  <a:cubicBezTo>
                    <a:pt x="1350" y="169"/>
                    <a:pt x="1238" y="114"/>
                    <a:pt x="1180" y="16"/>
                  </a:cubicBezTo>
                  <a:cubicBezTo>
                    <a:pt x="1178" y="10"/>
                    <a:pt x="1169" y="5"/>
                    <a:pt x="1164" y="0"/>
                  </a:cubicBezTo>
                  <a:cubicBezTo>
                    <a:pt x="1131" y="62"/>
                    <a:pt x="1044" y="24"/>
                    <a:pt x="1003" y="90"/>
                  </a:cubicBezTo>
                  <a:cubicBezTo>
                    <a:pt x="973" y="139"/>
                    <a:pt x="929" y="204"/>
                    <a:pt x="855" y="188"/>
                  </a:cubicBezTo>
                  <a:cubicBezTo>
                    <a:pt x="809" y="177"/>
                    <a:pt x="795" y="207"/>
                    <a:pt x="773" y="229"/>
                  </a:cubicBezTo>
                  <a:cubicBezTo>
                    <a:pt x="689" y="316"/>
                    <a:pt x="618" y="322"/>
                    <a:pt x="533" y="237"/>
                  </a:cubicBezTo>
                  <a:cubicBezTo>
                    <a:pt x="508" y="213"/>
                    <a:pt x="489" y="215"/>
                    <a:pt x="456" y="221"/>
                  </a:cubicBezTo>
                  <a:cubicBezTo>
                    <a:pt x="405" y="229"/>
                    <a:pt x="399" y="286"/>
                    <a:pt x="355" y="297"/>
                  </a:cubicBezTo>
                  <a:cubicBezTo>
                    <a:pt x="257" y="322"/>
                    <a:pt x="175" y="357"/>
                    <a:pt x="197" y="486"/>
                  </a:cubicBezTo>
                  <a:cubicBezTo>
                    <a:pt x="200" y="497"/>
                    <a:pt x="189" y="516"/>
                    <a:pt x="178" y="524"/>
                  </a:cubicBezTo>
                  <a:cubicBezTo>
                    <a:pt x="118" y="562"/>
                    <a:pt x="79" y="625"/>
                    <a:pt x="36" y="677"/>
                  </a:cubicBezTo>
                  <a:cubicBezTo>
                    <a:pt x="22" y="690"/>
                    <a:pt x="0" y="693"/>
                    <a:pt x="11" y="723"/>
                  </a:cubicBezTo>
                  <a:cubicBezTo>
                    <a:pt x="22" y="751"/>
                    <a:pt x="41" y="756"/>
                    <a:pt x="66" y="756"/>
                  </a:cubicBezTo>
                  <a:cubicBezTo>
                    <a:pt x="112" y="753"/>
                    <a:pt x="159" y="748"/>
                    <a:pt x="205" y="751"/>
                  </a:cubicBezTo>
                  <a:cubicBezTo>
                    <a:pt x="399" y="759"/>
                    <a:pt x="590" y="789"/>
                    <a:pt x="768" y="871"/>
                  </a:cubicBezTo>
                  <a:cubicBezTo>
                    <a:pt x="833" y="901"/>
                    <a:pt x="872" y="887"/>
                    <a:pt x="885" y="816"/>
                  </a:cubicBezTo>
                  <a:cubicBezTo>
                    <a:pt x="899" y="753"/>
                    <a:pt x="937" y="731"/>
                    <a:pt x="995" y="764"/>
                  </a:cubicBezTo>
                  <a:cubicBezTo>
                    <a:pt x="1014" y="778"/>
                    <a:pt x="1035" y="794"/>
                    <a:pt x="1063" y="813"/>
                  </a:cubicBezTo>
                  <a:cubicBezTo>
                    <a:pt x="1063" y="797"/>
                    <a:pt x="1068" y="783"/>
                    <a:pt x="1063" y="77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 name="Freeform 58"/>
            <p:cNvSpPr>
              <a:spLocks noChangeArrowheads="1"/>
            </p:cNvSpPr>
            <p:nvPr/>
          </p:nvSpPr>
          <p:spPr bwMode="auto">
            <a:xfrm>
              <a:off x="3406775" y="2573338"/>
              <a:ext cx="620713" cy="846137"/>
            </a:xfrm>
            <a:custGeom>
              <a:avLst/>
              <a:gdLst>
                <a:gd name="T0" fmla="*/ 112 w 1722"/>
                <a:gd name="T1" fmla="*/ 254 h 2350"/>
                <a:gd name="T2" fmla="*/ 180 w 1722"/>
                <a:gd name="T3" fmla="*/ 394 h 2350"/>
                <a:gd name="T4" fmla="*/ 65 w 1722"/>
                <a:gd name="T5" fmla="*/ 484 h 2350"/>
                <a:gd name="T6" fmla="*/ 24 w 1722"/>
                <a:gd name="T7" fmla="*/ 547 h 2350"/>
                <a:gd name="T8" fmla="*/ 16 w 1722"/>
                <a:gd name="T9" fmla="*/ 746 h 2350"/>
                <a:gd name="T10" fmla="*/ 49 w 1722"/>
                <a:gd name="T11" fmla="*/ 828 h 2350"/>
                <a:gd name="T12" fmla="*/ 147 w 1722"/>
                <a:gd name="T13" fmla="*/ 989 h 2350"/>
                <a:gd name="T14" fmla="*/ 109 w 1722"/>
                <a:gd name="T15" fmla="*/ 2223 h 2350"/>
                <a:gd name="T16" fmla="*/ 194 w 1722"/>
                <a:gd name="T17" fmla="*/ 2308 h 2350"/>
                <a:gd name="T18" fmla="*/ 513 w 1722"/>
                <a:gd name="T19" fmla="*/ 2311 h 2350"/>
                <a:gd name="T20" fmla="*/ 1428 w 1722"/>
                <a:gd name="T21" fmla="*/ 2344 h 2350"/>
                <a:gd name="T22" fmla="*/ 1565 w 1722"/>
                <a:gd name="T23" fmla="*/ 2243 h 2350"/>
                <a:gd name="T24" fmla="*/ 1587 w 1722"/>
                <a:gd name="T25" fmla="*/ 2199 h 2350"/>
                <a:gd name="T26" fmla="*/ 1641 w 1722"/>
                <a:gd name="T27" fmla="*/ 2073 h 2350"/>
                <a:gd name="T28" fmla="*/ 1696 w 1722"/>
                <a:gd name="T29" fmla="*/ 1401 h 2350"/>
                <a:gd name="T30" fmla="*/ 1718 w 1722"/>
                <a:gd name="T31" fmla="*/ 486 h 2350"/>
                <a:gd name="T32" fmla="*/ 1685 w 1722"/>
                <a:gd name="T33" fmla="*/ 405 h 2350"/>
                <a:gd name="T34" fmla="*/ 1458 w 1722"/>
                <a:gd name="T35" fmla="*/ 241 h 2350"/>
                <a:gd name="T36" fmla="*/ 1442 w 1722"/>
                <a:gd name="T37" fmla="*/ 222 h 2350"/>
                <a:gd name="T38" fmla="*/ 1308 w 1722"/>
                <a:gd name="T39" fmla="*/ 90 h 2350"/>
                <a:gd name="T40" fmla="*/ 1270 w 1722"/>
                <a:gd name="T41" fmla="*/ 69 h 2350"/>
                <a:gd name="T42" fmla="*/ 1109 w 1722"/>
                <a:gd name="T43" fmla="*/ 3 h 2350"/>
                <a:gd name="T44" fmla="*/ 789 w 1722"/>
                <a:gd name="T45" fmla="*/ 82 h 2350"/>
                <a:gd name="T46" fmla="*/ 612 w 1722"/>
                <a:gd name="T47" fmla="*/ 115 h 2350"/>
                <a:gd name="T48" fmla="*/ 486 w 1722"/>
                <a:gd name="T49" fmla="*/ 123 h 2350"/>
                <a:gd name="T50" fmla="*/ 333 w 1722"/>
                <a:gd name="T51" fmla="*/ 142 h 2350"/>
                <a:gd name="T52" fmla="*/ 63 w 1722"/>
                <a:gd name="T53" fmla="*/ 232 h 2350"/>
                <a:gd name="T54" fmla="*/ 112 w 1722"/>
                <a:gd name="T55" fmla="*/ 254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2" h="2350">
                  <a:moveTo>
                    <a:pt x="112" y="254"/>
                  </a:moveTo>
                  <a:cubicBezTo>
                    <a:pt x="186" y="276"/>
                    <a:pt x="207" y="323"/>
                    <a:pt x="180" y="394"/>
                  </a:cubicBezTo>
                  <a:cubicBezTo>
                    <a:pt x="158" y="443"/>
                    <a:pt x="117" y="476"/>
                    <a:pt x="65" y="484"/>
                  </a:cubicBezTo>
                  <a:cubicBezTo>
                    <a:pt x="19" y="489"/>
                    <a:pt x="5" y="519"/>
                    <a:pt x="24" y="547"/>
                  </a:cubicBezTo>
                  <a:cubicBezTo>
                    <a:pt x="76" y="618"/>
                    <a:pt x="43" y="680"/>
                    <a:pt x="16" y="746"/>
                  </a:cubicBezTo>
                  <a:cubicBezTo>
                    <a:pt x="0" y="784"/>
                    <a:pt x="2" y="814"/>
                    <a:pt x="49" y="828"/>
                  </a:cubicBezTo>
                  <a:cubicBezTo>
                    <a:pt x="131" y="852"/>
                    <a:pt x="150" y="907"/>
                    <a:pt x="147" y="989"/>
                  </a:cubicBezTo>
                  <a:cubicBezTo>
                    <a:pt x="131" y="1401"/>
                    <a:pt x="123" y="1814"/>
                    <a:pt x="109" y="2223"/>
                  </a:cubicBezTo>
                  <a:cubicBezTo>
                    <a:pt x="106" y="2292"/>
                    <a:pt x="128" y="2311"/>
                    <a:pt x="194" y="2308"/>
                  </a:cubicBezTo>
                  <a:cubicBezTo>
                    <a:pt x="300" y="2303"/>
                    <a:pt x="407" y="2305"/>
                    <a:pt x="513" y="2311"/>
                  </a:cubicBezTo>
                  <a:cubicBezTo>
                    <a:pt x="819" y="2319"/>
                    <a:pt x="1122" y="2327"/>
                    <a:pt x="1428" y="2344"/>
                  </a:cubicBezTo>
                  <a:cubicBezTo>
                    <a:pt x="1513" y="2349"/>
                    <a:pt x="1551" y="2319"/>
                    <a:pt x="1565" y="2243"/>
                  </a:cubicBezTo>
                  <a:cubicBezTo>
                    <a:pt x="1568" y="2226"/>
                    <a:pt x="1579" y="2199"/>
                    <a:pt x="1587" y="2199"/>
                  </a:cubicBezTo>
                  <a:cubicBezTo>
                    <a:pt x="1680" y="2188"/>
                    <a:pt x="1647" y="2117"/>
                    <a:pt x="1641" y="2073"/>
                  </a:cubicBezTo>
                  <a:cubicBezTo>
                    <a:pt x="1611" y="1844"/>
                    <a:pt x="1691" y="1628"/>
                    <a:pt x="1696" y="1401"/>
                  </a:cubicBezTo>
                  <a:cubicBezTo>
                    <a:pt x="1702" y="1096"/>
                    <a:pt x="1710" y="790"/>
                    <a:pt x="1718" y="486"/>
                  </a:cubicBezTo>
                  <a:cubicBezTo>
                    <a:pt x="1718" y="454"/>
                    <a:pt x="1721" y="426"/>
                    <a:pt x="1685" y="405"/>
                  </a:cubicBezTo>
                  <a:cubicBezTo>
                    <a:pt x="1606" y="355"/>
                    <a:pt x="1568" y="249"/>
                    <a:pt x="1458" y="241"/>
                  </a:cubicBezTo>
                  <a:cubicBezTo>
                    <a:pt x="1453" y="241"/>
                    <a:pt x="1442" y="227"/>
                    <a:pt x="1442" y="222"/>
                  </a:cubicBezTo>
                  <a:cubicBezTo>
                    <a:pt x="1461" y="112"/>
                    <a:pt x="1393" y="93"/>
                    <a:pt x="1308" y="90"/>
                  </a:cubicBezTo>
                  <a:cubicBezTo>
                    <a:pt x="1295" y="90"/>
                    <a:pt x="1284" y="74"/>
                    <a:pt x="1270" y="69"/>
                  </a:cubicBezTo>
                  <a:cubicBezTo>
                    <a:pt x="1218" y="44"/>
                    <a:pt x="1161" y="0"/>
                    <a:pt x="1109" y="3"/>
                  </a:cubicBezTo>
                  <a:cubicBezTo>
                    <a:pt x="1000" y="11"/>
                    <a:pt x="885" y="9"/>
                    <a:pt x="789" y="82"/>
                  </a:cubicBezTo>
                  <a:cubicBezTo>
                    <a:pt x="737" y="123"/>
                    <a:pt x="669" y="131"/>
                    <a:pt x="612" y="115"/>
                  </a:cubicBezTo>
                  <a:cubicBezTo>
                    <a:pt x="565" y="101"/>
                    <a:pt x="524" y="110"/>
                    <a:pt x="486" y="123"/>
                  </a:cubicBezTo>
                  <a:cubicBezTo>
                    <a:pt x="434" y="140"/>
                    <a:pt x="382" y="134"/>
                    <a:pt x="333" y="142"/>
                  </a:cubicBezTo>
                  <a:cubicBezTo>
                    <a:pt x="235" y="148"/>
                    <a:pt x="125" y="118"/>
                    <a:pt x="63" y="232"/>
                  </a:cubicBezTo>
                  <a:cubicBezTo>
                    <a:pt x="79" y="241"/>
                    <a:pt x="95" y="249"/>
                    <a:pt x="112" y="25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 name="Freeform 59"/>
            <p:cNvSpPr>
              <a:spLocks noChangeArrowheads="1"/>
            </p:cNvSpPr>
            <p:nvPr/>
          </p:nvSpPr>
          <p:spPr bwMode="auto">
            <a:xfrm>
              <a:off x="4005263" y="2633663"/>
              <a:ext cx="569912" cy="800100"/>
            </a:xfrm>
            <a:custGeom>
              <a:avLst/>
              <a:gdLst>
                <a:gd name="T0" fmla="*/ 158 w 1585"/>
                <a:gd name="T1" fmla="*/ 352 h 2221"/>
                <a:gd name="T2" fmla="*/ 144 w 1585"/>
                <a:gd name="T3" fmla="*/ 735 h 2221"/>
                <a:gd name="T4" fmla="*/ 147 w 1585"/>
                <a:gd name="T5" fmla="*/ 1305 h 2221"/>
                <a:gd name="T6" fmla="*/ 84 w 1585"/>
                <a:gd name="T7" fmla="*/ 1570 h 2221"/>
                <a:gd name="T8" fmla="*/ 76 w 1585"/>
                <a:gd name="T9" fmla="*/ 1630 h 2221"/>
                <a:gd name="T10" fmla="*/ 76 w 1585"/>
                <a:gd name="T11" fmla="*/ 1843 h 2221"/>
                <a:gd name="T12" fmla="*/ 101 w 1585"/>
                <a:gd name="T13" fmla="*/ 1925 h 2221"/>
                <a:gd name="T14" fmla="*/ 35 w 1585"/>
                <a:gd name="T15" fmla="*/ 2114 h 2221"/>
                <a:gd name="T16" fmla="*/ 0 w 1585"/>
                <a:gd name="T17" fmla="*/ 2155 h 2221"/>
                <a:gd name="T18" fmla="*/ 38 w 1585"/>
                <a:gd name="T19" fmla="*/ 2174 h 2221"/>
                <a:gd name="T20" fmla="*/ 295 w 1585"/>
                <a:gd name="T21" fmla="*/ 2185 h 2221"/>
                <a:gd name="T22" fmla="*/ 1423 w 1585"/>
                <a:gd name="T23" fmla="*/ 2218 h 2221"/>
                <a:gd name="T24" fmla="*/ 1483 w 1585"/>
                <a:gd name="T25" fmla="*/ 2160 h 2221"/>
                <a:gd name="T26" fmla="*/ 1551 w 1585"/>
                <a:gd name="T27" fmla="*/ 1576 h 2221"/>
                <a:gd name="T28" fmla="*/ 1537 w 1585"/>
                <a:gd name="T29" fmla="*/ 1472 h 2221"/>
                <a:gd name="T30" fmla="*/ 1502 w 1585"/>
                <a:gd name="T31" fmla="*/ 1360 h 2221"/>
                <a:gd name="T32" fmla="*/ 1524 w 1585"/>
                <a:gd name="T33" fmla="*/ 934 h 2221"/>
                <a:gd name="T34" fmla="*/ 1496 w 1585"/>
                <a:gd name="T35" fmla="*/ 868 h 2221"/>
                <a:gd name="T36" fmla="*/ 1496 w 1585"/>
                <a:gd name="T37" fmla="*/ 762 h 2221"/>
                <a:gd name="T38" fmla="*/ 1540 w 1585"/>
                <a:gd name="T39" fmla="*/ 669 h 2221"/>
                <a:gd name="T40" fmla="*/ 1546 w 1585"/>
                <a:gd name="T41" fmla="*/ 306 h 2221"/>
                <a:gd name="T42" fmla="*/ 1439 w 1585"/>
                <a:gd name="T43" fmla="*/ 147 h 2221"/>
                <a:gd name="T44" fmla="*/ 781 w 1585"/>
                <a:gd name="T45" fmla="*/ 16 h 2221"/>
                <a:gd name="T46" fmla="*/ 688 w 1585"/>
                <a:gd name="T47" fmla="*/ 109 h 2221"/>
                <a:gd name="T48" fmla="*/ 606 w 1585"/>
                <a:gd name="T49" fmla="*/ 202 h 2221"/>
                <a:gd name="T50" fmla="*/ 423 w 1585"/>
                <a:gd name="T51" fmla="*/ 254 h 2221"/>
                <a:gd name="T52" fmla="*/ 270 w 1585"/>
                <a:gd name="T53" fmla="*/ 298 h 2221"/>
                <a:gd name="T54" fmla="*/ 158 w 1585"/>
                <a:gd name="T55" fmla="*/ 352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85" h="2221">
                  <a:moveTo>
                    <a:pt x="158" y="352"/>
                  </a:moveTo>
                  <a:cubicBezTo>
                    <a:pt x="153" y="481"/>
                    <a:pt x="136" y="606"/>
                    <a:pt x="144" y="735"/>
                  </a:cubicBezTo>
                  <a:cubicBezTo>
                    <a:pt x="155" y="926"/>
                    <a:pt x="109" y="1114"/>
                    <a:pt x="147" y="1305"/>
                  </a:cubicBezTo>
                  <a:cubicBezTo>
                    <a:pt x="163" y="1385"/>
                    <a:pt x="172" y="1497"/>
                    <a:pt x="84" y="1570"/>
                  </a:cubicBezTo>
                  <a:cubicBezTo>
                    <a:pt x="73" y="1581"/>
                    <a:pt x="76" y="1609"/>
                    <a:pt x="76" y="1630"/>
                  </a:cubicBezTo>
                  <a:lnTo>
                    <a:pt x="76" y="1843"/>
                  </a:lnTo>
                  <a:cubicBezTo>
                    <a:pt x="76" y="1873"/>
                    <a:pt x="79" y="1901"/>
                    <a:pt x="101" y="1925"/>
                  </a:cubicBezTo>
                  <a:cubicBezTo>
                    <a:pt x="174" y="2010"/>
                    <a:pt x="147" y="2086"/>
                    <a:pt x="35" y="2114"/>
                  </a:cubicBezTo>
                  <a:cubicBezTo>
                    <a:pt x="8" y="2119"/>
                    <a:pt x="0" y="2133"/>
                    <a:pt x="0" y="2155"/>
                  </a:cubicBezTo>
                  <a:cubicBezTo>
                    <a:pt x="0" y="2182"/>
                    <a:pt x="24" y="2174"/>
                    <a:pt x="38" y="2174"/>
                  </a:cubicBezTo>
                  <a:cubicBezTo>
                    <a:pt x="122" y="2179"/>
                    <a:pt x="210" y="2185"/>
                    <a:pt x="295" y="2185"/>
                  </a:cubicBezTo>
                  <a:cubicBezTo>
                    <a:pt x="671" y="2185"/>
                    <a:pt x="1046" y="2198"/>
                    <a:pt x="1423" y="2218"/>
                  </a:cubicBezTo>
                  <a:cubicBezTo>
                    <a:pt x="1472" y="2220"/>
                    <a:pt x="1485" y="2207"/>
                    <a:pt x="1483" y="2160"/>
                  </a:cubicBezTo>
                  <a:cubicBezTo>
                    <a:pt x="1475" y="1961"/>
                    <a:pt x="1499" y="1767"/>
                    <a:pt x="1551" y="1576"/>
                  </a:cubicBezTo>
                  <a:cubicBezTo>
                    <a:pt x="1559" y="1546"/>
                    <a:pt x="1584" y="1499"/>
                    <a:pt x="1537" y="1472"/>
                  </a:cubicBezTo>
                  <a:cubicBezTo>
                    <a:pt x="1494" y="1445"/>
                    <a:pt x="1499" y="1401"/>
                    <a:pt x="1502" y="1360"/>
                  </a:cubicBezTo>
                  <a:cubicBezTo>
                    <a:pt x="1507" y="1218"/>
                    <a:pt x="1516" y="1076"/>
                    <a:pt x="1524" y="934"/>
                  </a:cubicBezTo>
                  <a:cubicBezTo>
                    <a:pt x="1524" y="907"/>
                    <a:pt x="1526" y="888"/>
                    <a:pt x="1496" y="868"/>
                  </a:cubicBezTo>
                  <a:cubicBezTo>
                    <a:pt x="1447" y="838"/>
                    <a:pt x="1449" y="787"/>
                    <a:pt x="1496" y="762"/>
                  </a:cubicBezTo>
                  <a:cubicBezTo>
                    <a:pt x="1542" y="738"/>
                    <a:pt x="1537" y="705"/>
                    <a:pt x="1540" y="669"/>
                  </a:cubicBezTo>
                  <a:cubicBezTo>
                    <a:pt x="1540" y="549"/>
                    <a:pt x="1535" y="426"/>
                    <a:pt x="1546" y="306"/>
                  </a:cubicBezTo>
                  <a:cubicBezTo>
                    <a:pt x="1557" y="177"/>
                    <a:pt x="1562" y="172"/>
                    <a:pt x="1439" y="147"/>
                  </a:cubicBezTo>
                  <a:cubicBezTo>
                    <a:pt x="1221" y="104"/>
                    <a:pt x="1013" y="0"/>
                    <a:pt x="781" y="16"/>
                  </a:cubicBezTo>
                  <a:cubicBezTo>
                    <a:pt x="710" y="22"/>
                    <a:pt x="677" y="33"/>
                    <a:pt x="688" y="109"/>
                  </a:cubicBezTo>
                  <a:cubicBezTo>
                    <a:pt x="696" y="169"/>
                    <a:pt x="677" y="199"/>
                    <a:pt x="606" y="202"/>
                  </a:cubicBezTo>
                  <a:cubicBezTo>
                    <a:pt x="543" y="205"/>
                    <a:pt x="453" y="213"/>
                    <a:pt x="423" y="254"/>
                  </a:cubicBezTo>
                  <a:cubicBezTo>
                    <a:pt x="368" y="306"/>
                    <a:pt x="327" y="298"/>
                    <a:pt x="270" y="298"/>
                  </a:cubicBezTo>
                  <a:cubicBezTo>
                    <a:pt x="240" y="322"/>
                    <a:pt x="161" y="251"/>
                    <a:pt x="158" y="35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Freeform 60"/>
            <p:cNvSpPr>
              <a:spLocks noChangeArrowheads="1"/>
            </p:cNvSpPr>
            <p:nvPr/>
          </p:nvSpPr>
          <p:spPr bwMode="auto">
            <a:xfrm>
              <a:off x="3825875" y="1674813"/>
              <a:ext cx="766763" cy="652462"/>
            </a:xfrm>
            <a:custGeom>
              <a:avLst/>
              <a:gdLst>
                <a:gd name="T0" fmla="*/ 1895 w 2129"/>
                <a:gd name="T1" fmla="*/ 1286 h 1814"/>
                <a:gd name="T2" fmla="*/ 1999 w 2129"/>
                <a:gd name="T3" fmla="*/ 1146 h 1814"/>
                <a:gd name="T4" fmla="*/ 2024 w 2129"/>
                <a:gd name="T5" fmla="*/ 972 h 1814"/>
                <a:gd name="T6" fmla="*/ 2117 w 2129"/>
                <a:gd name="T7" fmla="*/ 290 h 1814"/>
                <a:gd name="T8" fmla="*/ 2007 w 2129"/>
                <a:gd name="T9" fmla="*/ 172 h 1814"/>
                <a:gd name="T10" fmla="*/ 1822 w 2129"/>
                <a:gd name="T11" fmla="*/ 164 h 1814"/>
                <a:gd name="T12" fmla="*/ 1240 w 2129"/>
                <a:gd name="T13" fmla="*/ 63 h 1814"/>
                <a:gd name="T14" fmla="*/ 928 w 2129"/>
                <a:gd name="T15" fmla="*/ 20 h 1814"/>
                <a:gd name="T16" fmla="*/ 887 w 2129"/>
                <a:gd name="T17" fmla="*/ 55 h 1814"/>
                <a:gd name="T18" fmla="*/ 614 w 2129"/>
                <a:gd name="T19" fmla="*/ 224 h 1814"/>
                <a:gd name="T20" fmla="*/ 510 w 2129"/>
                <a:gd name="T21" fmla="*/ 260 h 1814"/>
                <a:gd name="T22" fmla="*/ 262 w 2129"/>
                <a:gd name="T23" fmla="*/ 385 h 1814"/>
                <a:gd name="T24" fmla="*/ 147 w 2129"/>
                <a:gd name="T25" fmla="*/ 495 h 1814"/>
                <a:gd name="T26" fmla="*/ 73 w 2129"/>
                <a:gd name="T27" fmla="*/ 1065 h 1814"/>
                <a:gd name="T28" fmla="*/ 125 w 2129"/>
                <a:gd name="T29" fmla="*/ 1335 h 1814"/>
                <a:gd name="T30" fmla="*/ 93 w 2129"/>
                <a:gd name="T31" fmla="*/ 1433 h 1814"/>
                <a:gd name="T32" fmla="*/ 2 w 2129"/>
                <a:gd name="T33" fmla="*/ 1518 h 1814"/>
                <a:gd name="T34" fmla="*/ 84 w 2129"/>
                <a:gd name="T35" fmla="*/ 1619 h 1814"/>
                <a:gd name="T36" fmla="*/ 273 w 2129"/>
                <a:gd name="T37" fmla="*/ 1764 h 1814"/>
                <a:gd name="T38" fmla="*/ 377 w 2129"/>
                <a:gd name="T39" fmla="*/ 1755 h 1814"/>
                <a:gd name="T40" fmla="*/ 565 w 2129"/>
                <a:gd name="T41" fmla="*/ 1608 h 1814"/>
                <a:gd name="T42" fmla="*/ 713 w 2129"/>
                <a:gd name="T43" fmla="*/ 1649 h 1814"/>
                <a:gd name="T44" fmla="*/ 874 w 2129"/>
                <a:gd name="T45" fmla="*/ 1728 h 1814"/>
                <a:gd name="T46" fmla="*/ 950 w 2129"/>
                <a:gd name="T47" fmla="*/ 1742 h 1814"/>
                <a:gd name="T48" fmla="*/ 1346 w 2129"/>
                <a:gd name="T49" fmla="*/ 1693 h 1814"/>
                <a:gd name="T50" fmla="*/ 1598 w 2129"/>
                <a:gd name="T51" fmla="*/ 1581 h 1814"/>
                <a:gd name="T52" fmla="*/ 1636 w 2129"/>
                <a:gd name="T53" fmla="*/ 1540 h 1814"/>
                <a:gd name="T54" fmla="*/ 1884 w 2129"/>
                <a:gd name="T55" fmla="*/ 1406 h 1814"/>
                <a:gd name="T56" fmla="*/ 1895 w 2129"/>
                <a:gd name="T57" fmla="*/ 1286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9" h="1814">
                  <a:moveTo>
                    <a:pt x="1895" y="1286"/>
                  </a:moveTo>
                  <a:cubicBezTo>
                    <a:pt x="1991" y="1275"/>
                    <a:pt x="1996" y="1220"/>
                    <a:pt x="1999" y="1146"/>
                  </a:cubicBezTo>
                  <a:cubicBezTo>
                    <a:pt x="2002" y="1089"/>
                    <a:pt x="2016" y="1029"/>
                    <a:pt x="2024" y="972"/>
                  </a:cubicBezTo>
                  <a:cubicBezTo>
                    <a:pt x="2057" y="746"/>
                    <a:pt x="2089" y="517"/>
                    <a:pt x="2117" y="290"/>
                  </a:cubicBezTo>
                  <a:cubicBezTo>
                    <a:pt x="2128" y="203"/>
                    <a:pt x="2097" y="175"/>
                    <a:pt x="2007" y="172"/>
                  </a:cubicBezTo>
                  <a:cubicBezTo>
                    <a:pt x="1945" y="170"/>
                    <a:pt x="1882" y="181"/>
                    <a:pt x="1822" y="164"/>
                  </a:cubicBezTo>
                  <a:cubicBezTo>
                    <a:pt x="1630" y="110"/>
                    <a:pt x="1431" y="104"/>
                    <a:pt x="1240" y="63"/>
                  </a:cubicBezTo>
                  <a:cubicBezTo>
                    <a:pt x="1136" y="41"/>
                    <a:pt x="1027" y="77"/>
                    <a:pt x="928" y="20"/>
                  </a:cubicBezTo>
                  <a:cubicBezTo>
                    <a:pt x="896" y="0"/>
                    <a:pt x="898" y="39"/>
                    <a:pt x="887" y="55"/>
                  </a:cubicBezTo>
                  <a:cubicBezTo>
                    <a:pt x="825" y="153"/>
                    <a:pt x="737" y="263"/>
                    <a:pt x="614" y="224"/>
                  </a:cubicBezTo>
                  <a:cubicBezTo>
                    <a:pt x="560" y="208"/>
                    <a:pt x="541" y="235"/>
                    <a:pt x="510" y="260"/>
                  </a:cubicBezTo>
                  <a:cubicBezTo>
                    <a:pt x="437" y="317"/>
                    <a:pt x="371" y="388"/>
                    <a:pt x="262" y="385"/>
                  </a:cubicBezTo>
                  <a:cubicBezTo>
                    <a:pt x="213" y="385"/>
                    <a:pt x="155" y="418"/>
                    <a:pt x="147" y="495"/>
                  </a:cubicBezTo>
                  <a:cubicBezTo>
                    <a:pt x="125" y="686"/>
                    <a:pt x="101" y="873"/>
                    <a:pt x="73" y="1065"/>
                  </a:cubicBezTo>
                  <a:cubicBezTo>
                    <a:pt x="60" y="1163"/>
                    <a:pt x="52" y="1253"/>
                    <a:pt x="125" y="1335"/>
                  </a:cubicBezTo>
                  <a:cubicBezTo>
                    <a:pt x="155" y="1368"/>
                    <a:pt x="142" y="1428"/>
                    <a:pt x="93" y="1433"/>
                  </a:cubicBezTo>
                  <a:cubicBezTo>
                    <a:pt x="35" y="1441"/>
                    <a:pt x="5" y="1461"/>
                    <a:pt x="2" y="1518"/>
                  </a:cubicBezTo>
                  <a:cubicBezTo>
                    <a:pt x="0" y="1578"/>
                    <a:pt x="49" y="1594"/>
                    <a:pt x="84" y="1619"/>
                  </a:cubicBezTo>
                  <a:cubicBezTo>
                    <a:pt x="147" y="1665"/>
                    <a:pt x="221" y="1701"/>
                    <a:pt x="273" y="1764"/>
                  </a:cubicBezTo>
                  <a:cubicBezTo>
                    <a:pt x="311" y="1813"/>
                    <a:pt x="349" y="1802"/>
                    <a:pt x="377" y="1755"/>
                  </a:cubicBezTo>
                  <a:cubicBezTo>
                    <a:pt x="420" y="1679"/>
                    <a:pt x="500" y="1646"/>
                    <a:pt x="565" y="1608"/>
                  </a:cubicBezTo>
                  <a:cubicBezTo>
                    <a:pt x="609" y="1581"/>
                    <a:pt x="677" y="1583"/>
                    <a:pt x="713" y="1649"/>
                  </a:cubicBezTo>
                  <a:cubicBezTo>
                    <a:pt x="748" y="1715"/>
                    <a:pt x="800" y="1742"/>
                    <a:pt x="874" y="1728"/>
                  </a:cubicBezTo>
                  <a:cubicBezTo>
                    <a:pt x="901" y="1723"/>
                    <a:pt x="926" y="1731"/>
                    <a:pt x="950" y="1742"/>
                  </a:cubicBezTo>
                  <a:cubicBezTo>
                    <a:pt x="1092" y="1813"/>
                    <a:pt x="1221" y="1780"/>
                    <a:pt x="1346" y="1693"/>
                  </a:cubicBezTo>
                  <a:cubicBezTo>
                    <a:pt x="1423" y="1641"/>
                    <a:pt x="1491" y="1564"/>
                    <a:pt x="1598" y="1581"/>
                  </a:cubicBezTo>
                  <a:cubicBezTo>
                    <a:pt x="1628" y="1586"/>
                    <a:pt x="1622" y="1553"/>
                    <a:pt x="1636" y="1540"/>
                  </a:cubicBezTo>
                  <a:cubicBezTo>
                    <a:pt x="1693" y="1458"/>
                    <a:pt x="1748" y="1365"/>
                    <a:pt x="1884" y="1406"/>
                  </a:cubicBezTo>
                  <a:cubicBezTo>
                    <a:pt x="1852" y="1351"/>
                    <a:pt x="1830" y="1291"/>
                    <a:pt x="1895" y="1286"/>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 name="Freeform 61"/>
            <p:cNvSpPr>
              <a:spLocks noChangeArrowheads="1"/>
            </p:cNvSpPr>
            <p:nvPr/>
          </p:nvSpPr>
          <p:spPr bwMode="auto">
            <a:xfrm>
              <a:off x="4567238" y="2627313"/>
              <a:ext cx="560387" cy="822325"/>
            </a:xfrm>
            <a:custGeom>
              <a:avLst/>
              <a:gdLst>
                <a:gd name="T0" fmla="*/ 1549 w 1558"/>
                <a:gd name="T1" fmla="*/ 890 h 2286"/>
                <a:gd name="T2" fmla="*/ 1519 w 1558"/>
                <a:gd name="T3" fmla="*/ 830 h 2286"/>
                <a:gd name="T4" fmla="*/ 1363 w 1558"/>
                <a:gd name="T5" fmla="*/ 808 h 2286"/>
                <a:gd name="T6" fmla="*/ 1213 w 1558"/>
                <a:gd name="T7" fmla="*/ 628 h 2286"/>
                <a:gd name="T8" fmla="*/ 1202 w 1558"/>
                <a:gd name="T9" fmla="*/ 584 h 2286"/>
                <a:gd name="T10" fmla="*/ 1142 w 1558"/>
                <a:gd name="T11" fmla="*/ 341 h 2286"/>
                <a:gd name="T12" fmla="*/ 1068 w 1558"/>
                <a:gd name="T13" fmla="*/ 273 h 2286"/>
                <a:gd name="T14" fmla="*/ 839 w 1558"/>
                <a:gd name="T15" fmla="*/ 264 h 2286"/>
                <a:gd name="T16" fmla="*/ 634 w 1558"/>
                <a:gd name="T17" fmla="*/ 166 h 2286"/>
                <a:gd name="T18" fmla="*/ 257 w 1558"/>
                <a:gd name="T19" fmla="*/ 147 h 2286"/>
                <a:gd name="T20" fmla="*/ 221 w 1558"/>
                <a:gd name="T21" fmla="*/ 150 h 2286"/>
                <a:gd name="T22" fmla="*/ 71 w 1558"/>
                <a:gd name="T23" fmla="*/ 308 h 2286"/>
                <a:gd name="T24" fmla="*/ 49 w 1558"/>
                <a:gd name="T25" fmla="*/ 983 h 2286"/>
                <a:gd name="T26" fmla="*/ 35 w 1558"/>
                <a:gd name="T27" fmla="*/ 1354 h 2286"/>
                <a:gd name="T28" fmla="*/ 71 w 1558"/>
                <a:gd name="T29" fmla="*/ 1406 h 2286"/>
                <a:gd name="T30" fmla="*/ 123 w 1558"/>
                <a:gd name="T31" fmla="*/ 1499 h 2286"/>
                <a:gd name="T32" fmla="*/ 41 w 1558"/>
                <a:gd name="T33" fmla="*/ 1829 h 2286"/>
                <a:gd name="T34" fmla="*/ 3 w 1558"/>
                <a:gd name="T35" fmla="*/ 2187 h 2286"/>
                <a:gd name="T36" fmla="*/ 63 w 1558"/>
                <a:gd name="T37" fmla="*/ 2234 h 2286"/>
                <a:gd name="T38" fmla="*/ 1412 w 1558"/>
                <a:gd name="T39" fmla="*/ 2283 h 2286"/>
                <a:gd name="T40" fmla="*/ 1500 w 1558"/>
                <a:gd name="T41" fmla="*/ 2201 h 2286"/>
                <a:gd name="T42" fmla="*/ 1549 w 1558"/>
                <a:gd name="T43" fmla="*/ 988 h 2286"/>
                <a:gd name="T44" fmla="*/ 1549 w 1558"/>
                <a:gd name="T45" fmla="*/ 890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8" h="2286">
                  <a:moveTo>
                    <a:pt x="1549" y="890"/>
                  </a:moveTo>
                  <a:cubicBezTo>
                    <a:pt x="1543" y="868"/>
                    <a:pt x="1535" y="819"/>
                    <a:pt x="1519" y="830"/>
                  </a:cubicBezTo>
                  <a:cubicBezTo>
                    <a:pt x="1456" y="879"/>
                    <a:pt x="1412" y="819"/>
                    <a:pt x="1363" y="808"/>
                  </a:cubicBezTo>
                  <a:cubicBezTo>
                    <a:pt x="1232" y="778"/>
                    <a:pt x="1224" y="762"/>
                    <a:pt x="1213" y="628"/>
                  </a:cubicBezTo>
                  <a:cubicBezTo>
                    <a:pt x="1213" y="614"/>
                    <a:pt x="1210" y="598"/>
                    <a:pt x="1202" y="584"/>
                  </a:cubicBezTo>
                  <a:cubicBezTo>
                    <a:pt x="1158" y="508"/>
                    <a:pt x="1139" y="428"/>
                    <a:pt x="1142" y="341"/>
                  </a:cubicBezTo>
                  <a:cubicBezTo>
                    <a:pt x="1144" y="292"/>
                    <a:pt x="1123" y="270"/>
                    <a:pt x="1068" y="273"/>
                  </a:cubicBezTo>
                  <a:cubicBezTo>
                    <a:pt x="992" y="278"/>
                    <a:pt x="910" y="325"/>
                    <a:pt x="839" y="264"/>
                  </a:cubicBezTo>
                  <a:cubicBezTo>
                    <a:pt x="778" y="213"/>
                    <a:pt x="710" y="188"/>
                    <a:pt x="634" y="166"/>
                  </a:cubicBezTo>
                  <a:cubicBezTo>
                    <a:pt x="508" y="133"/>
                    <a:pt x="391" y="0"/>
                    <a:pt x="257" y="147"/>
                  </a:cubicBezTo>
                  <a:cubicBezTo>
                    <a:pt x="251" y="152"/>
                    <a:pt x="235" y="150"/>
                    <a:pt x="221" y="150"/>
                  </a:cubicBezTo>
                  <a:cubicBezTo>
                    <a:pt x="93" y="163"/>
                    <a:pt x="76" y="180"/>
                    <a:pt x="71" y="308"/>
                  </a:cubicBezTo>
                  <a:cubicBezTo>
                    <a:pt x="63" y="532"/>
                    <a:pt x="66" y="759"/>
                    <a:pt x="49" y="983"/>
                  </a:cubicBezTo>
                  <a:cubicBezTo>
                    <a:pt x="41" y="1106"/>
                    <a:pt x="101" y="1231"/>
                    <a:pt x="35" y="1354"/>
                  </a:cubicBezTo>
                  <a:cubicBezTo>
                    <a:pt x="22" y="1381"/>
                    <a:pt x="46" y="1395"/>
                    <a:pt x="71" y="1406"/>
                  </a:cubicBezTo>
                  <a:cubicBezTo>
                    <a:pt x="109" y="1425"/>
                    <a:pt x="131" y="1455"/>
                    <a:pt x="123" y="1499"/>
                  </a:cubicBezTo>
                  <a:cubicBezTo>
                    <a:pt x="106" y="1611"/>
                    <a:pt x="79" y="1723"/>
                    <a:pt x="41" y="1829"/>
                  </a:cubicBezTo>
                  <a:cubicBezTo>
                    <a:pt x="0" y="1947"/>
                    <a:pt x="0" y="2067"/>
                    <a:pt x="3" y="2187"/>
                  </a:cubicBezTo>
                  <a:cubicBezTo>
                    <a:pt x="3" y="2228"/>
                    <a:pt x="30" y="2231"/>
                    <a:pt x="63" y="2234"/>
                  </a:cubicBezTo>
                  <a:cubicBezTo>
                    <a:pt x="513" y="2250"/>
                    <a:pt x="961" y="2264"/>
                    <a:pt x="1412" y="2283"/>
                  </a:cubicBezTo>
                  <a:cubicBezTo>
                    <a:pt x="1478" y="2285"/>
                    <a:pt x="1497" y="2266"/>
                    <a:pt x="1500" y="2201"/>
                  </a:cubicBezTo>
                  <a:cubicBezTo>
                    <a:pt x="1516" y="1799"/>
                    <a:pt x="1532" y="1395"/>
                    <a:pt x="1549" y="988"/>
                  </a:cubicBezTo>
                  <a:cubicBezTo>
                    <a:pt x="1551" y="955"/>
                    <a:pt x="1557" y="923"/>
                    <a:pt x="1549" y="890"/>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 name="Freeform 62"/>
            <p:cNvSpPr>
              <a:spLocks noChangeArrowheads="1"/>
            </p:cNvSpPr>
            <p:nvPr/>
          </p:nvSpPr>
          <p:spPr bwMode="auto">
            <a:xfrm>
              <a:off x="4392613" y="1938338"/>
              <a:ext cx="769937" cy="771525"/>
            </a:xfrm>
            <a:custGeom>
              <a:avLst/>
              <a:gdLst>
                <a:gd name="T0" fmla="*/ 2111 w 2140"/>
                <a:gd name="T1" fmla="*/ 655 h 2144"/>
                <a:gd name="T2" fmla="*/ 1868 w 2140"/>
                <a:gd name="T3" fmla="*/ 545 h 2144"/>
                <a:gd name="T4" fmla="*/ 1584 w 2140"/>
                <a:gd name="T5" fmla="*/ 406 h 2144"/>
                <a:gd name="T6" fmla="*/ 1243 w 2140"/>
                <a:gd name="T7" fmla="*/ 289 h 2144"/>
                <a:gd name="T8" fmla="*/ 680 w 2140"/>
                <a:gd name="T9" fmla="*/ 56 h 2144"/>
                <a:gd name="T10" fmla="*/ 560 w 2140"/>
                <a:gd name="T11" fmla="*/ 136 h 2144"/>
                <a:gd name="T12" fmla="*/ 431 w 2140"/>
                <a:gd name="T13" fmla="*/ 679 h 2144"/>
                <a:gd name="T14" fmla="*/ 287 w 2140"/>
                <a:gd name="T15" fmla="*/ 772 h 2144"/>
                <a:gd name="T16" fmla="*/ 161 w 2140"/>
                <a:gd name="T17" fmla="*/ 848 h 2144"/>
                <a:gd name="T18" fmla="*/ 22 w 2140"/>
                <a:gd name="T19" fmla="*/ 1127 h 2144"/>
                <a:gd name="T20" fmla="*/ 11 w 2140"/>
                <a:gd name="T21" fmla="*/ 1195 h 2144"/>
                <a:gd name="T22" fmla="*/ 175 w 2140"/>
                <a:gd name="T23" fmla="*/ 1397 h 2144"/>
                <a:gd name="T24" fmla="*/ 341 w 2140"/>
                <a:gd name="T25" fmla="*/ 1681 h 2144"/>
                <a:gd name="T26" fmla="*/ 303 w 2140"/>
                <a:gd name="T27" fmla="*/ 1870 h 2144"/>
                <a:gd name="T28" fmla="*/ 295 w 2140"/>
                <a:gd name="T29" fmla="*/ 1955 h 2144"/>
                <a:gd name="T30" fmla="*/ 426 w 2140"/>
                <a:gd name="T31" fmla="*/ 1968 h 2144"/>
                <a:gd name="T32" fmla="*/ 524 w 2140"/>
                <a:gd name="T33" fmla="*/ 1965 h 2144"/>
                <a:gd name="T34" fmla="*/ 737 w 2140"/>
                <a:gd name="T35" fmla="*/ 1941 h 2144"/>
                <a:gd name="T36" fmla="*/ 1005 w 2140"/>
                <a:gd name="T37" fmla="*/ 1914 h 2144"/>
                <a:gd name="T38" fmla="*/ 1273 w 2140"/>
                <a:gd name="T39" fmla="*/ 2004 h 2144"/>
                <a:gd name="T40" fmla="*/ 1341 w 2140"/>
                <a:gd name="T41" fmla="*/ 2053 h 2144"/>
                <a:gd name="T42" fmla="*/ 1494 w 2140"/>
                <a:gd name="T43" fmla="*/ 2066 h 2144"/>
                <a:gd name="T44" fmla="*/ 1518 w 2140"/>
                <a:gd name="T45" fmla="*/ 2012 h 2144"/>
                <a:gd name="T46" fmla="*/ 1628 w 2140"/>
                <a:gd name="T47" fmla="*/ 1873 h 2144"/>
                <a:gd name="T48" fmla="*/ 1849 w 2140"/>
                <a:gd name="T49" fmla="*/ 1613 h 2144"/>
                <a:gd name="T50" fmla="*/ 1901 w 2140"/>
                <a:gd name="T51" fmla="*/ 1561 h 2144"/>
                <a:gd name="T52" fmla="*/ 1988 w 2140"/>
                <a:gd name="T53" fmla="*/ 1460 h 2144"/>
                <a:gd name="T54" fmla="*/ 2016 w 2140"/>
                <a:gd name="T55" fmla="*/ 1239 h 2144"/>
                <a:gd name="T56" fmla="*/ 2084 w 2140"/>
                <a:gd name="T57" fmla="*/ 1020 h 2144"/>
                <a:gd name="T58" fmla="*/ 2139 w 2140"/>
                <a:gd name="T59" fmla="*/ 676 h 2144"/>
                <a:gd name="T60" fmla="*/ 2111 w 2140"/>
                <a:gd name="T61" fmla="*/ 655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0" h="2144">
                  <a:moveTo>
                    <a:pt x="2111" y="655"/>
                  </a:moveTo>
                  <a:cubicBezTo>
                    <a:pt x="2013" y="657"/>
                    <a:pt x="1953" y="575"/>
                    <a:pt x="1868" y="545"/>
                  </a:cubicBezTo>
                  <a:cubicBezTo>
                    <a:pt x="1767" y="513"/>
                    <a:pt x="1677" y="444"/>
                    <a:pt x="1584" y="406"/>
                  </a:cubicBezTo>
                  <a:cubicBezTo>
                    <a:pt x="1478" y="362"/>
                    <a:pt x="1355" y="338"/>
                    <a:pt x="1243" y="289"/>
                  </a:cubicBezTo>
                  <a:cubicBezTo>
                    <a:pt x="1057" y="207"/>
                    <a:pt x="866" y="138"/>
                    <a:pt x="680" y="56"/>
                  </a:cubicBezTo>
                  <a:cubicBezTo>
                    <a:pt x="552" y="0"/>
                    <a:pt x="576" y="43"/>
                    <a:pt x="560" y="136"/>
                  </a:cubicBezTo>
                  <a:cubicBezTo>
                    <a:pt x="524" y="319"/>
                    <a:pt x="554" y="515"/>
                    <a:pt x="431" y="679"/>
                  </a:cubicBezTo>
                  <a:cubicBezTo>
                    <a:pt x="393" y="731"/>
                    <a:pt x="360" y="783"/>
                    <a:pt x="287" y="772"/>
                  </a:cubicBezTo>
                  <a:cubicBezTo>
                    <a:pt x="221" y="761"/>
                    <a:pt x="186" y="805"/>
                    <a:pt x="161" y="848"/>
                  </a:cubicBezTo>
                  <a:cubicBezTo>
                    <a:pt x="109" y="939"/>
                    <a:pt x="98" y="1048"/>
                    <a:pt x="22" y="1127"/>
                  </a:cubicBezTo>
                  <a:cubicBezTo>
                    <a:pt x="5" y="1143"/>
                    <a:pt x="0" y="1173"/>
                    <a:pt x="11" y="1195"/>
                  </a:cubicBezTo>
                  <a:cubicBezTo>
                    <a:pt x="49" y="1274"/>
                    <a:pt x="150" y="1305"/>
                    <a:pt x="175" y="1397"/>
                  </a:cubicBezTo>
                  <a:cubicBezTo>
                    <a:pt x="341" y="1427"/>
                    <a:pt x="246" y="1610"/>
                    <a:pt x="341" y="1681"/>
                  </a:cubicBezTo>
                  <a:cubicBezTo>
                    <a:pt x="300" y="1739"/>
                    <a:pt x="322" y="1807"/>
                    <a:pt x="303" y="1870"/>
                  </a:cubicBezTo>
                  <a:cubicBezTo>
                    <a:pt x="295" y="1897"/>
                    <a:pt x="257" y="1939"/>
                    <a:pt x="295" y="1955"/>
                  </a:cubicBezTo>
                  <a:cubicBezTo>
                    <a:pt x="333" y="1972"/>
                    <a:pt x="379" y="2009"/>
                    <a:pt x="426" y="1968"/>
                  </a:cubicBezTo>
                  <a:cubicBezTo>
                    <a:pt x="459" y="1938"/>
                    <a:pt x="491" y="1949"/>
                    <a:pt x="524" y="1965"/>
                  </a:cubicBezTo>
                  <a:cubicBezTo>
                    <a:pt x="601" y="2001"/>
                    <a:pt x="669" y="1993"/>
                    <a:pt x="737" y="1941"/>
                  </a:cubicBezTo>
                  <a:cubicBezTo>
                    <a:pt x="819" y="1878"/>
                    <a:pt x="904" y="1864"/>
                    <a:pt x="1005" y="1914"/>
                  </a:cubicBezTo>
                  <a:cubicBezTo>
                    <a:pt x="1090" y="1952"/>
                    <a:pt x="1169" y="2020"/>
                    <a:pt x="1273" y="2004"/>
                  </a:cubicBezTo>
                  <a:cubicBezTo>
                    <a:pt x="1308" y="1998"/>
                    <a:pt x="1327" y="2028"/>
                    <a:pt x="1341" y="2053"/>
                  </a:cubicBezTo>
                  <a:cubicBezTo>
                    <a:pt x="1385" y="2143"/>
                    <a:pt x="1445" y="2026"/>
                    <a:pt x="1494" y="2066"/>
                  </a:cubicBezTo>
                  <a:cubicBezTo>
                    <a:pt x="1505" y="2075"/>
                    <a:pt x="1521" y="2028"/>
                    <a:pt x="1518" y="2012"/>
                  </a:cubicBezTo>
                  <a:cubicBezTo>
                    <a:pt x="1513" y="1930"/>
                    <a:pt x="1568" y="1905"/>
                    <a:pt x="1628" y="1873"/>
                  </a:cubicBezTo>
                  <a:cubicBezTo>
                    <a:pt x="1737" y="1818"/>
                    <a:pt x="1844" y="1761"/>
                    <a:pt x="1849" y="1613"/>
                  </a:cubicBezTo>
                  <a:cubicBezTo>
                    <a:pt x="1849" y="1589"/>
                    <a:pt x="1868" y="1556"/>
                    <a:pt x="1901" y="1561"/>
                  </a:cubicBezTo>
                  <a:cubicBezTo>
                    <a:pt x="1988" y="1575"/>
                    <a:pt x="1986" y="1518"/>
                    <a:pt x="1988" y="1460"/>
                  </a:cubicBezTo>
                  <a:cubicBezTo>
                    <a:pt x="1994" y="1384"/>
                    <a:pt x="1975" y="1280"/>
                    <a:pt x="2016" y="1239"/>
                  </a:cubicBezTo>
                  <a:cubicBezTo>
                    <a:pt x="2087" y="1171"/>
                    <a:pt x="2068" y="1094"/>
                    <a:pt x="2084" y="1020"/>
                  </a:cubicBezTo>
                  <a:cubicBezTo>
                    <a:pt x="2106" y="906"/>
                    <a:pt x="2095" y="791"/>
                    <a:pt x="2139" y="676"/>
                  </a:cubicBezTo>
                  <a:cubicBezTo>
                    <a:pt x="2139" y="668"/>
                    <a:pt x="2125" y="655"/>
                    <a:pt x="2111" y="6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63"/>
            <p:cNvSpPr>
              <a:spLocks noChangeArrowheads="1"/>
            </p:cNvSpPr>
            <p:nvPr/>
          </p:nvSpPr>
          <p:spPr bwMode="auto">
            <a:xfrm>
              <a:off x="5349875" y="1512888"/>
              <a:ext cx="777875" cy="803275"/>
            </a:xfrm>
            <a:custGeom>
              <a:avLst/>
              <a:gdLst>
                <a:gd name="T0" fmla="*/ 1850 w 2162"/>
                <a:gd name="T1" fmla="*/ 1877 h 2231"/>
                <a:gd name="T2" fmla="*/ 1929 w 2162"/>
                <a:gd name="T3" fmla="*/ 1727 h 2231"/>
                <a:gd name="T4" fmla="*/ 1961 w 2162"/>
                <a:gd name="T5" fmla="*/ 1678 h 2231"/>
                <a:gd name="T6" fmla="*/ 1997 w 2162"/>
                <a:gd name="T7" fmla="*/ 1591 h 2231"/>
                <a:gd name="T8" fmla="*/ 2052 w 2162"/>
                <a:gd name="T9" fmla="*/ 1125 h 2231"/>
                <a:gd name="T10" fmla="*/ 2106 w 2162"/>
                <a:gd name="T11" fmla="*/ 953 h 2231"/>
                <a:gd name="T12" fmla="*/ 2158 w 2162"/>
                <a:gd name="T13" fmla="*/ 822 h 2231"/>
                <a:gd name="T14" fmla="*/ 2125 w 2162"/>
                <a:gd name="T15" fmla="*/ 680 h 2231"/>
                <a:gd name="T16" fmla="*/ 1893 w 2162"/>
                <a:gd name="T17" fmla="*/ 650 h 2231"/>
                <a:gd name="T18" fmla="*/ 1759 w 2162"/>
                <a:gd name="T19" fmla="*/ 636 h 2231"/>
                <a:gd name="T20" fmla="*/ 1661 w 2162"/>
                <a:gd name="T21" fmla="*/ 600 h 2231"/>
                <a:gd name="T22" fmla="*/ 1246 w 2162"/>
                <a:gd name="T23" fmla="*/ 365 h 2231"/>
                <a:gd name="T24" fmla="*/ 1093 w 2162"/>
                <a:gd name="T25" fmla="*/ 240 h 2231"/>
                <a:gd name="T26" fmla="*/ 831 w 2162"/>
                <a:gd name="T27" fmla="*/ 51 h 2231"/>
                <a:gd name="T28" fmla="*/ 738 w 2162"/>
                <a:gd name="T29" fmla="*/ 87 h 2231"/>
                <a:gd name="T30" fmla="*/ 620 w 2162"/>
                <a:gd name="T31" fmla="*/ 147 h 2231"/>
                <a:gd name="T32" fmla="*/ 579 w 2162"/>
                <a:gd name="T33" fmla="*/ 169 h 2231"/>
                <a:gd name="T34" fmla="*/ 476 w 2162"/>
                <a:gd name="T35" fmla="*/ 325 h 2231"/>
                <a:gd name="T36" fmla="*/ 391 w 2162"/>
                <a:gd name="T37" fmla="*/ 483 h 2231"/>
                <a:gd name="T38" fmla="*/ 361 w 2162"/>
                <a:gd name="T39" fmla="*/ 589 h 2231"/>
                <a:gd name="T40" fmla="*/ 347 w 2162"/>
                <a:gd name="T41" fmla="*/ 644 h 2231"/>
                <a:gd name="T42" fmla="*/ 342 w 2162"/>
                <a:gd name="T43" fmla="*/ 770 h 2231"/>
                <a:gd name="T44" fmla="*/ 325 w 2162"/>
                <a:gd name="T45" fmla="*/ 846 h 2231"/>
                <a:gd name="T46" fmla="*/ 421 w 2162"/>
                <a:gd name="T47" fmla="*/ 1133 h 2231"/>
                <a:gd name="T48" fmla="*/ 415 w 2162"/>
                <a:gd name="T49" fmla="*/ 1206 h 2231"/>
                <a:gd name="T50" fmla="*/ 374 w 2162"/>
                <a:gd name="T51" fmla="*/ 1416 h 2231"/>
                <a:gd name="T52" fmla="*/ 336 w 2162"/>
                <a:gd name="T53" fmla="*/ 1495 h 2231"/>
                <a:gd name="T54" fmla="*/ 142 w 2162"/>
                <a:gd name="T55" fmla="*/ 1613 h 2231"/>
                <a:gd name="T56" fmla="*/ 126 w 2162"/>
                <a:gd name="T57" fmla="*/ 1618 h 2231"/>
                <a:gd name="T58" fmla="*/ 28 w 2162"/>
                <a:gd name="T59" fmla="*/ 1725 h 2231"/>
                <a:gd name="T60" fmla="*/ 112 w 2162"/>
                <a:gd name="T61" fmla="*/ 1864 h 2231"/>
                <a:gd name="T62" fmla="*/ 189 w 2162"/>
                <a:gd name="T63" fmla="*/ 1867 h 2231"/>
                <a:gd name="T64" fmla="*/ 287 w 2162"/>
                <a:gd name="T65" fmla="*/ 1842 h 2231"/>
                <a:gd name="T66" fmla="*/ 588 w 2162"/>
                <a:gd name="T67" fmla="*/ 1872 h 2231"/>
                <a:gd name="T68" fmla="*/ 787 w 2162"/>
                <a:gd name="T69" fmla="*/ 2003 h 2231"/>
                <a:gd name="T70" fmla="*/ 1022 w 2162"/>
                <a:gd name="T71" fmla="*/ 2126 h 2231"/>
                <a:gd name="T72" fmla="*/ 1175 w 2162"/>
                <a:gd name="T73" fmla="*/ 2194 h 2231"/>
                <a:gd name="T74" fmla="*/ 1219 w 2162"/>
                <a:gd name="T75" fmla="*/ 2211 h 2231"/>
                <a:gd name="T76" fmla="*/ 1331 w 2162"/>
                <a:gd name="T77" fmla="*/ 2088 h 2231"/>
                <a:gd name="T78" fmla="*/ 1609 w 2162"/>
                <a:gd name="T79" fmla="*/ 2082 h 2231"/>
                <a:gd name="T80" fmla="*/ 1759 w 2162"/>
                <a:gd name="T81" fmla="*/ 2162 h 2231"/>
                <a:gd name="T82" fmla="*/ 1850 w 2162"/>
                <a:gd name="T83" fmla="*/ 1877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2" h="2231">
                  <a:moveTo>
                    <a:pt x="1850" y="1877"/>
                  </a:moveTo>
                  <a:cubicBezTo>
                    <a:pt x="1896" y="1850"/>
                    <a:pt x="1948" y="1804"/>
                    <a:pt x="1929" y="1727"/>
                  </a:cubicBezTo>
                  <a:cubicBezTo>
                    <a:pt x="1923" y="1708"/>
                    <a:pt x="1948" y="1692"/>
                    <a:pt x="1961" y="1678"/>
                  </a:cubicBezTo>
                  <a:cubicBezTo>
                    <a:pt x="1983" y="1654"/>
                    <a:pt x="2000" y="1624"/>
                    <a:pt x="1997" y="1591"/>
                  </a:cubicBezTo>
                  <a:cubicBezTo>
                    <a:pt x="1983" y="1432"/>
                    <a:pt x="2057" y="1285"/>
                    <a:pt x="2052" y="1125"/>
                  </a:cubicBezTo>
                  <a:cubicBezTo>
                    <a:pt x="2049" y="1067"/>
                    <a:pt x="2057" y="991"/>
                    <a:pt x="2106" y="953"/>
                  </a:cubicBezTo>
                  <a:cubicBezTo>
                    <a:pt x="2155" y="914"/>
                    <a:pt x="2161" y="852"/>
                    <a:pt x="2158" y="822"/>
                  </a:cubicBezTo>
                  <a:cubicBezTo>
                    <a:pt x="2153" y="775"/>
                    <a:pt x="2158" y="685"/>
                    <a:pt x="2125" y="680"/>
                  </a:cubicBezTo>
                  <a:cubicBezTo>
                    <a:pt x="2049" y="666"/>
                    <a:pt x="1975" y="622"/>
                    <a:pt x="1893" y="650"/>
                  </a:cubicBezTo>
                  <a:cubicBezTo>
                    <a:pt x="1847" y="666"/>
                    <a:pt x="1798" y="666"/>
                    <a:pt x="1759" y="636"/>
                  </a:cubicBezTo>
                  <a:cubicBezTo>
                    <a:pt x="1729" y="614"/>
                    <a:pt x="1699" y="606"/>
                    <a:pt x="1661" y="600"/>
                  </a:cubicBezTo>
                  <a:cubicBezTo>
                    <a:pt x="1494" y="576"/>
                    <a:pt x="1380" y="450"/>
                    <a:pt x="1246" y="365"/>
                  </a:cubicBezTo>
                  <a:cubicBezTo>
                    <a:pt x="1194" y="333"/>
                    <a:pt x="1148" y="278"/>
                    <a:pt x="1093" y="240"/>
                  </a:cubicBezTo>
                  <a:cubicBezTo>
                    <a:pt x="1003" y="180"/>
                    <a:pt x="913" y="120"/>
                    <a:pt x="831" y="51"/>
                  </a:cubicBezTo>
                  <a:cubicBezTo>
                    <a:pt x="768" y="0"/>
                    <a:pt x="749" y="21"/>
                    <a:pt x="738" y="87"/>
                  </a:cubicBezTo>
                  <a:cubicBezTo>
                    <a:pt x="727" y="163"/>
                    <a:pt x="702" y="210"/>
                    <a:pt x="620" y="147"/>
                  </a:cubicBezTo>
                  <a:cubicBezTo>
                    <a:pt x="593" y="125"/>
                    <a:pt x="574" y="152"/>
                    <a:pt x="579" y="169"/>
                  </a:cubicBezTo>
                  <a:cubicBezTo>
                    <a:pt x="612" y="267"/>
                    <a:pt x="536" y="289"/>
                    <a:pt x="476" y="325"/>
                  </a:cubicBezTo>
                  <a:cubicBezTo>
                    <a:pt x="418" y="360"/>
                    <a:pt x="364" y="398"/>
                    <a:pt x="391" y="483"/>
                  </a:cubicBezTo>
                  <a:cubicBezTo>
                    <a:pt x="402" y="521"/>
                    <a:pt x="383" y="557"/>
                    <a:pt x="361" y="589"/>
                  </a:cubicBezTo>
                  <a:cubicBezTo>
                    <a:pt x="350" y="606"/>
                    <a:pt x="331" y="622"/>
                    <a:pt x="347" y="644"/>
                  </a:cubicBezTo>
                  <a:cubicBezTo>
                    <a:pt x="380" y="688"/>
                    <a:pt x="353" y="729"/>
                    <a:pt x="342" y="770"/>
                  </a:cubicBezTo>
                  <a:cubicBezTo>
                    <a:pt x="334" y="794"/>
                    <a:pt x="309" y="824"/>
                    <a:pt x="325" y="846"/>
                  </a:cubicBezTo>
                  <a:cubicBezTo>
                    <a:pt x="396" y="928"/>
                    <a:pt x="323" y="1056"/>
                    <a:pt x="421" y="1133"/>
                  </a:cubicBezTo>
                  <a:cubicBezTo>
                    <a:pt x="440" y="1147"/>
                    <a:pt x="435" y="1188"/>
                    <a:pt x="415" y="1206"/>
                  </a:cubicBezTo>
                  <a:cubicBezTo>
                    <a:pt x="364" y="1268"/>
                    <a:pt x="374" y="1342"/>
                    <a:pt x="374" y="1416"/>
                  </a:cubicBezTo>
                  <a:cubicBezTo>
                    <a:pt x="374" y="1451"/>
                    <a:pt x="364" y="1501"/>
                    <a:pt x="336" y="1495"/>
                  </a:cubicBezTo>
                  <a:cubicBezTo>
                    <a:pt x="227" y="1471"/>
                    <a:pt x="172" y="1517"/>
                    <a:pt x="142" y="1613"/>
                  </a:cubicBezTo>
                  <a:cubicBezTo>
                    <a:pt x="142" y="1615"/>
                    <a:pt x="131" y="1615"/>
                    <a:pt x="126" y="1618"/>
                  </a:cubicBezTo>
                  <a:cubicBezTo>
                    <a:pt x="79" y="1640"/>
                    <a:pt x="49" y="1692"/>
                    <a:pt x="28" y="1725"/>
                  </a:cubicBezTo>
                  <a:cubicBezTo>
                    <a:pt x="0" y="1771"/>
                    <a:pt x="77" y="1820"/>
                    <a:pt x="112" y="1864"/>
                  </a:cubicBezTo>
                  <a:cubicBezTo>
                    <a:pt x="131" y="1888"/>
                    <a:pt x="156" y="1910"/>
                    <a:pt x="189" y="1867"/>
                  </a:cubicBezTo>
                  <a:cubicBezTo>
                    <a:pt x="211" y="1839"/>
                    <a:pt x="252" y="1839"/>
                    <a:pt x="287" y="1842"/>
                  </a:cubicBezTo>
                  <a:cubicBezTo>
                    <a:pt x="388" y="1847"/>
                    <a:pt x="489" y="1848"/>
                    <a:pt x="588" y="1872"/>
                  </a:cubicBezTo>
                  <a:cubicBezTo>
                    <a:pt x="664" y="1892"/>
                    <a:pt x="749" y="1902"/>
                    <a:pt x="787" y="2003"/>
                  </a:cubicBezTo>
                  <a:cubicBezTo>
                    <a:pt x="817" y="2085"/>
                    <a:pt x="967" y="2156"/>
                    <a:pt x="1022" y="2126"/>
                  </a:cubicBezTo>
                  <a:cubicBezTo>
                    <a:pt x="1112" y="2077"/>
                    <a:pt x="1156" y="2107"/>
                    <a:pt x="1175" y="2194"/>
                  </a:cubicBezTo>
                  <a:cubicBezTo>
                    <a:pt x="1183" y="2230"/>
                    <a:pt x="1219" y="2230"/>
                    <a:pt x="1219" y="2211"/>
                  </a:cubicBezTo>
                  <a:cubicBezTo>
                    <a:pt x="1221" y="2131"/>
                    <a:pt x="1290" y="2123"/>
                    <a:pt x="1331" y="2088"/>
                  </a:cubicBezTo>
                  <a:cubicBezTo>
                    <a:pt x="1402" y="2030"/>
                    <a:pt x="1541" y="2025"/>
                    <a:pt x="1609" y="2082"/>
                  </a:cubicBezTo>
                  <a:cubicBezTo>
                    <a:pt x="1653" y="2115"/>
                    <a:pt x="1707" y="2129"/>
                    <a:pt x="1759" y="2162"/>
                  </a:cubicBezTo>
                  <a:cubicBezTo>
                    <a:pt x="1762" y="2050"/>
                    <a:pt x="1729" y="1946"/>
                    <a:pt x="1850" y="18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 name="Freeform 64"/>
            <p:cNvSpPr>
              <a:spLocks noChangeArrowheads="1"/>
            </p:cNvSpPr>
            <p:nvPr/>
          </p:nvSpPr>
          <p:spPr bwMode="auto">
            <a:xfrm>
              <a:off x="5902325" y="2830513"/>
              <a:ext cx="652463" cy="631825"/>
            </a:xfrm>
            <a:custGeom>
              <a:avLst/>
              <a:gdLst>
                <a:gd name="T0" fmla="*/ 907 w 1811"/>
                <a:gd name="T1" fmla="*/ 1751 h 1757"/>
                <a:gd name="T2" fmla="*/ 1722 w 1811"/>
                <a:gd name="T3" fmla="*/ 1754 h 1757"/>
                <a:gd name="T4" fmla="*/ 1796 w 1811"/>
                <a:gd name="T5" fmla="*/ 1685 h 1757"/>
                <a:gd name="T6" fmla="*/ 1799 w 1811"/>
                <a:gd name="T7" fmla="*/ 956 h 1757"/>
                <a:gd name="T8" fmla="*/ 1676 w 1811"/>
                <a:gd name="T9" fmla="*/ 492 h 1757"/>
                <a:gd name="T10" fmla="*/ 1452 w 1811"/>
                <a:gd name="T11" fmla="*/ 290 h 1757"/>
                <a:gd name="T12" fmla="*/ 1269 w 1811"/>
                <a:gd name="T13" fmla="*/ 230 h 1757"/>
                <a:gd name="T14" fmla="*/ 1220 w 1811"/>
                <a:gd name="T15" fmla="*/ 197 h 1757"/>
                <a:gd name="T16" fmla="*/ 704 w 1811"/>
                <a:gd name="T17" fmla="*/ 3 h 1757"/>
                <a:gd name="T18" fmla="*/ 669 w 1811"/>
                <a:gd name="T19" fmla="*/ 22 h 1757"/>
                <a:gd name="T20" fmla="*/ 486 w 1811"/>
                <a:gd name="T21" fmla="*/ 126 h 1757"/>
                <a:gd name="T22" fmla="*/ 428 w 1811"/>
                <a:gd name="T23" fmla="*/ 118 h 1757"/>
                <a:gd name="T24" fmla="*/ 325 w 1811"/>
                <a:gd name="T25" fmla="*/ 175 h 1757"/>
                <a:gd name="T26" fmla="*/ 308 w 1811"/>
                <a:gd name="T27" fmla="*/ 216 h 1757"/>
                <a:gd name="T28" fmla="*/ 229 w 1811"/>
                <a:gd name="T29" fmla="*/ 350 h 1757"/>
                <a:gd name="T30" fmla="*/ 120 w 1811"/>
                <a:gd name="T31" fmla="*/ 615 h 1757"/>
                <a:gd name="T32" fmla="*/ 120 w 1811"/>
                <a:gd name="T33" fmla="*/ 647 h 1757"/>
                <a:gd name="T34" fmla="*/ 95 w 1811"/>
                <a:gd name="T35" fmla="*/ 888 h 1757"/>
                <a:gd name="T36" fmla="*/ 71 w 1811"/>
                <a:gd name="T37" fmla="*/ 923 h 1757"/>
                <a:gd name="T38" fmla="*/ 32 w 1811"/>
                <a:gd name="T39" fmla="*/ 1035 h 1757"/>
                <a:gd name="T40" fmla="*/ 43 w 1811"/>
                <a:gd name="T41" fmla="*/ 1095 h 1757"/>
                <a:gd name="T42" fmla="*/ 13 w 1811"/>
                <a:gd name="T43" fmla="*/ 1680 h 1757"/>
                <a:gd name="T44" fmla="*/ 87 w 1811"/>
                <a:gd name="T45" fmla="*/ 1756 h 1757"/>
                <a:gd name="T46" fmla="*/ 907 w 1811"/>
                <a:gd name="T47" fmla="*/ 1745 h 1757"/>
                <a:gd name="T48" fmla="*/ 907 w 1811"/>
                <a:gd name="T49" fmla="*/ 1751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1" h="1757">
                  <a:moveTo>
                    <a:pt x="907" y="1751"/>
                  </a:moveTo>
                  <a:cubicBezTo>
                    <a:pt x="1179" y="1751"/>
                    <a:pt x="1449" y="1745"/>
                    <a:pt x="1722" y="1754"/>
                  </a:cubicBezTo>
                  <a:cubicBezTo>
                    <a:pt x="1788" y="1756"/>
                    <a:pt x="1796" y="1740"/>
                    <a:pt x="1796" y="1685"/>
                  </a:cubicBezTo>
                  <a:cubicBezTo>
                    <a:pt x="1793" y="1442"/>
                    <a:pt x="1785" y="1199"/>
                    <a:pt x="1799" y="956"/>
                  </a:cubicBezTo>
                  <a:cubicBezTo>
                    <a:pt x="1810" y="781"/>
                    <a:pt x="1758" y="636"/>
                    <a:pt x="1676" y="492"/>
                  </a:cubicBezTo>
                  <a:cubicBezTo>
                    <a:pt x="1624" y="396"/>
                    <a:pt x="1561" y="325"/>
                    <a:pt x="1452" y="290"/>
                  </a:cubicBezTo>
                  <a:cubicBezTo>
                    <a:pt x="1392" y="271"/>
                    <a:pt x="1340" y="221"/>
                    <a:pt x="1269" y="230"/>
                  </a:cubicBezTo>
                  <a:cubicBezTo>
                    <a:pt x="1252" y="232"/>
                    <a:pt x="1231" y="213"/>
                    <a:pt x="1220" y="197"/>
                  </a:cubicBezTo>
                  <a:cubicBezTo>
                    <a:pt x="1090" y="22"/>
                    <a:pt x="885" y="47"/>
                    <a:pt x="704" y="3"/>
                  </a:cubicBezTo>
                  <a:cubicBezTo>
                    <a:pt x="688" y="0"/>
                    <a:pt x="680" y="17"/>
                    <a:pt x="669" y="22"/>
                  </a:cubicBezTo>
                  <a:cubicBezTo>
                    <a:pt x="609" y="55"/>
                    <a:pt x="532" y="60"/>
                    <a:pt x="486" y="126"/>
                  </a:cubicBezTo>
                  <a:cubicBezTo>
                    <a:pt x="478" y="139"/>
                    <a:pt x="448" y="126"/>
                    <a:pt x="428" y="118"/>
                  </a:cubicBezTo>
                  <a:cubicBezTo>
                    <a:pt x="371" y="90"/>
                    <a:pt x="297" y="44"/>
                    <a:pt x="325" y="175"/>
                  </a:cubicBezTo>
                  <a:cubicBezTo>
                    <a:pt x="327" y="186"/>
                    <a:pt x="311" y="202"/>
                    <a:pt x="308" y="216"/>
                  </a:cubicBezTo>
                  <a:cubicBezTo>
                    <a:pt x="300" y="271"/>
                    <a:pt x="248" y="303"/>
                    <a:pt x="229" y="350"/>
                  </a:cubicBezTo>
                  <a:cubicBezTo>
                    <a:pt x="191" y="437"/>
                    <a:pt x="202" y="546"/>
                    <a:pt x="120" y="615"/>
                  </a:cubicBezTo>
                  <a:cubicBezTo>
                    <a:pt x="114" y="620"/>
                    <a:pt x="117" y="636"/>
                    <a:pt x="120" y="647"/>
                  </a:cubicBezTo>
                  <a:cubicBezTo>
                    <a:pt x="147" y="729"/>
                    <a:pt x="41" y="800"/>
                    <a:pt x="95" y="888"/>
                  </a:cubicBezTo>
                  <a:cubicBezTo>
                    <a:pt x="98" y="893"/>
                    <a:pt x="82" y="921"/>
                    <a:pt x="71" y="923"/>
                  </a:cubicBezTo>
                  <a:cubicBezTo>
                    <a:pt x="0" y="942"/>
                    <a:pt x="30" y="994"/>
                    <a:pt x="32" y="1035"/>
                  </a:cubicBezTo>
                  <a:cubicBezTo>
                    <a:pt x="32" y="1054"/>
                    <a:pt x="46" y="1076"/>
                    <a:pt x="43" y="1095"/>
                  </a:cubicBezTo>
                  <a:cubicBezTo>
                    <a:pt x="13" y="1289"/>
                    <a:pt x="24" y="1483"/>
                    <a:pt x="13" y="1680"/>
                  </a:cubicBezTo>
                  <a:cubicBezTo>
                    <a:pt x="11" y="1737"/>
                    <a:pt x="30" y="1756"/>
                    <a:pt x="87" y="1756"/>
                  </a:cubicBezTo>
                  <a:cubicBezTo>
                    <a:pt x="363" y="1745"/>
                    <a:pt x="633" y="1745"/>
                    <a:pt x="907" y="1745"/>
                  </a:cubicBezTo>
                  <a:lnTo>
                    <a:pt x="907" y="175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 name="Freeform 65"/>
            <p:cNvSpPr>
              <a:spLocks noChangeArrowheads="1"/>
            </p:cNvSpPr>
            <p:nvPr/>
          </p:nvSpPr>
          <p:spPr bwMode="auto">
            <a:xfrm>
              <a:off x="4606925" y="1581150"/>
              <a:ext cx="846138" cy="593725"/>
            </a:xfrm>
            <a:custGeom>
              <a:avLst/>
              <a:gdLst>
                <a:gd name="T0" fmla="*/ 1929 w 2350"/>
                <a:gd name="T1" fmla="*/ 1621 h 1650"/>
                <a:gd name="T2" fmla="*/ 1975 w 2350"/>
                <a:gd name="T3" fmla="*/ 1583 h 1650"/>
                <a:gd name="T4" fmla="*/ 2087 w 2350"/>
                <a:gd name="T5" fmla="*/ 1340 h 1650"/>
                <a:gd name="T6" fmla="*/ 2125 w 2350"/>
                <a:gd name="T7" fmla="*/ 1283 h 1650"/>
                <a:gd name="T8" fmla="*/ 2213 w 2350"/>
                <a:gd name="T9" fmla="*/ 1201 h 1650"/>
                <a:gd name="T10" fmla="*/ 2281 w 2350"/>
                <a:gd name="T11" fmla="*/ 1086 h 1650"/>
                <a:gd name="T12" fmla="*/ 2314 w 2350"/>
                <a:gd name="T13" fmla="*/ 1009 h 1650"/>
                <a:gd name="T14" fmla="*/ 2347 w 2350"/>
                <a:gd name="T15" fmla="*/ 972 h 1650"/>
                <a:gd name="T16" fmla="*/ 2303 w 2350"/>
                <a:gd name="T17" fmla="*/ 740 h 1650"/>
                <a:gd name="T18" fmla="*/ 2303 w 2350"/>
                <a:gd name="T19" fmla="*/ 565 h 1650"/>
                <a:gd name="T20" fmla="*/ 2232 w 2350"/>
                <a:gd name="T21" fmla="*/ 391 h 1650"/>
                <a:gd name="T22" fmla="*/ 1765 w 2350"/>
                <a:gd name="T23" fmla="*/ 134 h 1650"/>
                <a:gd name="T24" fmla="*/ 1609 w 2350"/>
                <a:gd name="T25" fmla="*/ 76 h 1650"/>
                <a:gd name="T26" fmla="*/ 1235 w 2350"/>
                <a:gd name="T27" fmla="*/ 19 h 1650"/>
                <a:gd name="T28" fmla="*/ 1041 w 2350"/>
                <a:gd name="T29" fmla="*/ 66 h 1650"/>
                <a:gd name="T30" fmla="*/ 760 w 2350"/>
                <a:gd name="T31" fmla="*/ 281 h 1650"/>
                <a:gd name="T32" fmla="*/ 601 w 2350"/>
                <a:gd name="T33" fmla="*/ 227 h 1650"/>
                <a:gd name="T34" fmla="*/ 571 w 2350"/>
                <a:gd name="T35" fmla="*/ 71 h 1650"/>
                <a:gd name="T36" fmla="*/ 547 w 2350"/>
                <a:gd name="T37" fmla="*/ 30 h 1650"/>
                <a:gd name="T38" fmla="*/ 170 w 2350"/>
                <a:gd name="T39" fmla="*/ 5 h 1650"/>
                <a:gd name="T40" fmla="*/ 120 w 2350"/>
                <a:gd name="T41" fmla="*/ 46 h 1650"/>
                <a:gd name="T42" fmla="*/ 55 w 2350"/>
                <a:gd name="T43" fmla="*/ 418 h 1650"/>
                <a:gd name="T44" fmla="*/ 8 w 2350"/>
                <a:gd name="T45" fmla="*/ 827 h 1650"/>
                <a:gd name="T46" fmla="*/ 77 w 2350"/>
                <a:gd name="T47" fmla="*/ 939 h 1650"/>
                <a:gd name="T48" fmla="*/ 803 w 2350"/>
                <a:gd name="T49" fmla="*/ 1239 h 1650"/>
                <a:gd name="T50" fmla="*/ 951 w 2350"/>
                <a:gd name="T51" fmla="*/ 1250 h 1650"/>
                <a:gd name="T52" fmla="*/ 1128 w 2350"/>
                <a:gd name="T53" fmla="*/ 1274 h 1650"/>
                <a:gd name="T54" fmla="*/ 1150 w 2350"/>
                <a:gd name="T55" fmla="*/ 1359 h 1650"/>
                <a:gd name="T56" fmla="*/ 1191 w 2350"/>
                <a:gd name="T57" fmla="*/ 1395 h 1650"/>
                <a:gd name="T58" fmla="*/ 1554 w 2350"/>
                <a:gd name="T59" fmla="*/ 1545 h 1650"/>
                <a:gd name="T60" fmla="*/ 1792 w 2350"/>
                <a:gd name="T61" fmla="*/ 1621 h 1650"/>
                <a:gd name="T62" fmla="*/ 1929 w 2350"/>
                <a:gd name="T63" fmla="*/ 1621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0" h="1650">
                  <a:moveTo>
                    <a:pt x="1929" y="1621"/>
                  </a:moveTo>
                  <a:cubicBezTo>
                    <a:pt x="1956" y="1621"/>
                    <a:pt x="1975" y="1616"/>
                    <a:pt x="1975" y="1583"/>
                  </a:cubicBezTo>
                  <a:cubicBezTo>
                    <a:pt x="1975" y="1485"/>
                    <a:pt x="2008" y="1403"/>
                    <a:pt x="2087" y="1340"/>
                  </a:cubicBezTo>
                  <a:cubicBezTo>
                    <a:pt x="2104" y="1326"/>
                    <a:pt x="2123" y="1302"/>
                    <a:pt x="2125" y="1283"/>
                  </a:cubicBezTo>
                  <a:cubicBezTo>
                    <a:pt x="2134" y="1228"/>
                    <a:pt x="2169" y="1209"/>
                    <a:pt x="2213" y="1201"/>
                  </a:cubicBezTo>
                  <a:cubicBezTo>
                    <a:pt x="2278" y="1187"/>
                    <a:pt x="2314" y="1160"/>
                    <a:pt x="2281" y="1086"/>
                  </a:cubicBezTo>
                  <a:cubicBezTo>
                    <a:pt x="2267" y="1056"/>
                    <a:pt x="2292" y="1031"/>
                    <a:pt x="2314" y="1009"/>
                  </a:cubicBezTo>
                  <a:cubicBezTo>
                    <a:pt x="2327" y="1000"/>
                    <a:pt x="2349" y="978"/>
                    <a:pt x="2347" y="972"/>
                  </a:cubicBezTo>
                  <a:cubicBezTo>
                    <a:pt x="2303" y="898"/>
                    <a:pt x="2330" y="808"/>
                    <a:pt x="2303" y="740"/>
                  </a:cubicBezTo>
                  <a:cubicBezTo>
                    <a:pt x="2278" y="675"/>
                    <a:pt x="2281" y="625"/>
                    <a:pt x="2303" y="565"/>
                  </a:cubicBezTo>
                  <a:cubicBezTo>
                    <a:pt x="2327" y="494"/>
                    <a:pt x="2295" y="423"/>
                    <a:pt x="2232" y="391"/>
                  </a:cubicBezTo>
                  <a:cubicBezTo>
                    <a:pt x="2076" y="309"/>
                    <a:pt x="1920" y="221"/>
                    <a:pt x="1765" y="134"/>
                  </a:cubicBezTo>
                  <a:cubicBezTo>
                    <a:pt x="1716" y="106"/>
                    <a:pt x="1669" y="85"/>
                    <a:pt x="1609" y="76"/>
                  </a:cubicBezTo>
                  <a:cubicBezTo>
                    <a:pt x="1483" y="63"/>
                    <a:pt x="1358" y="46"/>
                    <a:pt x="1235" y="19"/>
                  </a:cubicBezTo>
                  <a:cubicBezTo>
                    <a:pt x="1156" y="0"/>
                    <a:pt x="1098" y="16"/>
                    <a:pt x="1041" y="66"/>
                  </a:cubicBezTo>
                  <a:cubicBezTo>
                    <a:pt x="948" y="139"/>
                    <a:pt x="855" y="210"/>
                    <a:pt x="760" y="281"/>
                  </a:cubicBezTo>
                  <a:cubicBezTo>
                    <a:pt x="680" y="341"/>
                    <a:pt x="623" y="320"/>
                    <a:pt x="601" y="227"/>
                  </a:cubicBezTo>
                  <a:cubicBezTo>
                    <a:pt x="588" y="175"/>
                    <a:pt x="579" y="123"/>
                    <a:pt x="571" y="71"/>
                  </a:cubicBezTo>
                  <a:cubicBezTo>
                    <a:pt x="568" y="52"/>
                    <a:pt x="566" y="30"/>
                    <a:pt x="547" y="30"/>
                  </a:cubicBezTo>
                  <a:cubicBezTo>
                    <a:pt x="418" y="44"/>
                    <a:pt x="298" y="0"/>
                    <a:pt x="170" y="5"/>
                  </a:cubicBezTo>
                  <a:cubicBezTo>
                    <a:pt x="140" y="5"/>
                    <a:pt x="126" y="22"/>
                    <a:pt x="120" y="46"/>
                  </a:cubicBezTo>
                  <a:cubicBezTo>
                    <a:pt x="85" y="167"/>
                    <a:pt x="85" y="295"/>
                    <a:pt x="55" y="418"/>
                  </a:cubicBezTo>
                  <a:cubicBezTo>
                    <a:pt x="25" y="546"/>
                    <a:pt x="25" y="691"/>
                    <a:pt x="8" y="827"/>
                  </a:cubicBezTo>
                  <a:cubicBezTo>
                    <a:pt x="0" y="888"/>
                    <a:pt x="19" y="915"/>
                    <a:pt x="77" y="939"/>
                  </a:cubicBezTo>
                  <a:cubicBezTo>
                    <a:pt x="317" y="1042"/>
                    <a:pt x="567" y="1122"/>
                    <a:pt x="803" y="1239"/>
                  </a:cubicBezTo>
                  <a:cubicBezTo>
                    <a:pt x="841" y="1259"/>
                    <a:pt x="891" y="1285"/>
                    <a:pt x="951" y="1250"/>
                  </a:cubicBezTo>
                  <a:cubicBezTo>
                    <a:pt x="1003" y="1220"/>
                    <a:pt x="1071" y="1253"/>
                    <a:pt x="1128" y="1274"/>
                  </a:cubicBezTo>
                  <a:cubicBezTo>
                    <a:pt x="1167" y="1288"/>
                    <a:pt x="1156" y="1326"/>
                    <a:pt x="1150" y="1359"/>
                  </a:cubicBezTo>
                  <a:cubicBezTo>
                    <a:pt x="1145" y="1389"/>
                    <a:pt x="1172" y="1386"/>
                    <a:pt x="1191" y="1395"/>
                  </a:cubicBezTo>
                  <a:cubicBezTo>
                    <a:pt x="1314" y="1444"/>
                    <a:pt x="1437" y="1490"/>
                    <a:pt x="1554" y="1545"/>
                  </a:cubicBezTo>
                  <a:cubicBezTo>
                    <a:pt x="1634" y="1580"/>
                    <a:pt x="1707" y="1649"/>
                    <a:pt x="1792" y="1621"/>
                  </a:cubicBezTo>
                  <a:lnTo>
                    <a:pt x="1929" y="162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 name="Freeform 66"/>
            <p:cNvSpPr>
              <a:spLocks noChangeArrowheads="1"/>
            </p:cNvSpPr>
            <p:nvPr/>
          </p:nvSpPr>
          <p:spPr bwMode="auto">
            <a:xfrm>
              <a:off x="5141913" y="2813050"/>
              <a:ext cx="739775" cy="647700"/>
            </a:xfrm>
            <a:custGeom>
              <a:avLst/>
              <a:gdLst>
                <a:gd name="T0" fmla="*/ 2041 w 2053"/>
                <a:gd name="T1" fmla="*/ 1281 h 1801"/>
                <a:gd name="T2" fmla="*/ 1964 w 2053"/>
                <a:gd name="T3" fmla="*/ 1213 h 1801"/>
                <a:gd name="T4" fmla="*/ 1830 w 2053"/>
                <a:gd name="T5" fmla="*/ 1095 h 1801"/>
                <a:gd name="T6" fmla="*/ 1789 w 2053"/>
                <a:gd name="T7" fmla="*/ 781 h 1801"/>
                <a:gd name="T8" fmla="*/ 1699 w 2053"/>
                <a:gd name="T9" fmla="*/ 710 h 1801"/>
                <a:gd name="T10" fmla="*/ 1647 w 2053"/>
                <a:gd name="T11" fmla="*/ 675 h 1801"/>
                <a:gd name="T12" fmla="*/ 1604 w 2053"/>
                <a:gd name="T13" fmla="*/ 527 h 1801"/>
                <a:gd name="T14" fmla="*/ 1268 w 2053"/>
                <a:gd name="T15" fmla="*/ 289 h 1801"/>
                <a:gd name="T16" fmla="*/ 1167 w 2053"/>
                <a:gd name="T17" fmla="*/ 197 h 1801"/>
                <a:gd name="T18" fmla="*/ 1153 w 2053"/>
                <a:gd name="T19" fmla="*/ 60 h 1801"/>
                <a:gd name="T20" fmla="*/ 1016 w 2053"/>
                <a:gd name="T21" fmla="*/ 3 h 1801"/>
                <a:gd name="T22" fmla="*/ 970 w 2053"/>
                <a:gd name="T23" fmla="*/ 85 h 1801"/>
                <a:gd name="T24" fmla="*/ 943 w 2053"/>
                <a:gd name="T25" fmla="*/ 197 h 1801"/>
                <a:gd name="T26" fmla="*/ 735 w 2053"/>
                <a:gd name="T27" fmla="*/ 279 h 1801"/>
                <a:gd name="T28" fmla="*/ 511 w 2053"/>
                <a:gd name="T29" fmla="*/ 404 h 1801"/>
                <a:gd name="T30" fmla="*/ 104 w 2053"/>
                <a:gd name="T31" fmla="*/ 535 h 1801"/>
                <a:gd name="T32" fmla="*/ 41 w 2053"/>
                <a:gd name="T33" fmla="*/ 587 h 1801"/>
                <a:gd name="T34" fmla="*/ 6 w 2053"/>
                <a:gd name="T35" fmla="*/ 1671 h 1801"/>
                <a:gd name="T36" fmla="*/ 118 w 2053"/>
                <a:gd name="T37" fmla="*/ 1783 h 1801"/>
                <a:gd name="T38" fmla="*/ 1243 w 2053"/>
                <a:gd name="T39" fmla="*/ 1786 h 1801"/>
                <a:gd name="T40" fmla="*/ 1959 w 2053"/>
                <a:gd name="T41" fmla="*/ 1792 h 1801"/>
                <a:gd name="T42" fmla="*/ 2027 w 2053"/>
                <a:gd name="T43" fmla="*/ 1742 h 1801"/>
                <a:gd name="T44" fmla="*/ 2041 w 2053"/>
                <a:gd name="T45" fmla="*/ 1417 h 1801"/>
                <a:gd name="T46" fmla="*/ 2041 w 2053"/>
                <a:gd name="T47" fmla="*/ 1281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53" h="1801">
                  <a:moveTo>
                    <a:pt x="2041" y="1281"/>
                  </a:moveTo>
                  <a:cubicBezTo>
                    <a:pt x="2046" y="1221"/>
                    <a:pt x="2005" y="1210"/>
                    <a:pt x="1964" y="1213"/>
                  </a:cubicBezTo>
                  <a:cubicBezTo>
                    <a:pt x="1838" y="1224"/>
                    <a:pt x="1822" y="1215"/>
                    <a:pt x="1830" y="1095"/>
                  </a:cubicBezTo>
                  <a:cubicBezTo>
                    <a:pt x="1836" y="986"/>
                    <a:pt x="1817" y="885"/>
                    <a:pt x="1789" y="781"/>
                  </a:cubicBezTo>
                  <a:cubicBezTo>
                    <a:pt x="1778" y="740"/>
                    <a:pt x="1770" y="685"/>
                    <a:pt x="1699" y="710"/>
                  </a:cubicBezTo>
                  <a:cubicBezTo>
                    <a:pt x="1675" y="718"/>
                    <a:pt x="1664" y="688"/>
                    <a:pt x="1647" y="675"/>
                  </a:cubicBezTo>
                  <a:cubicBezTo>
                    <a:pt x="1598" y="631"/>
                    <a:pt x="1636" y="565"/>
                    <a:pt x="1604" y="527"/>
                  </a:cubicBezTo>
                  <a:cubicBezTo>
                    <a:pt x="1511" y="421"/>
                    <a:pt x="1412" y="317"/>
                    <a:pt x="1268" y="289"/>
                  </a:cubicBezTo>
                  <a:cubicBezTo>
                    <a:pt x="1208" y="279"/>
                    <a:pt x="1186" y="249"/>
                    <a:pt x="1167" y="197"/>
                  </a:cubicBezTo>
                  <a:cubicBezTo>
                    <a:pt x="1150" y="150"/>
                    <a:pt x="1120" y="109"/>
                    <a:pt x="1153" y="60"/>
                  </a:cubicBezTo>
                  <a:cubicBezTo>
                    <a:pt x="1112" y="33"/>
                    <a:pt x="1068" y="0"/>
                    <a:pt x="1016" y="3"/>
                  </a:cubicBezTo>
                  <a:cubicBezTo>
                    <a:pt x="973" y="5"/>
                    <a:pt x="975" y="52"/>
                    <a:pt x="970" y="85"/>
                  </a:cubicBezTo>
                  <a:cubicBezTo>
                    <a:pt x="967" y="123"/>
                    <a:pt x="992" y="178"/>
                    <a:pt x="943" y="197"/>
                  </a:cubicBezTo>
                  <a:cubicBezTo>
                    <a:pt x="872" y="221"/>
                    <a:pt x="803" y="262"/>
                    <a:pt x="735" y="279"/>
                  </a:cubicBezTo>
                  <a:cubicBezTo>
                    <a:pt x="642" y="300"/>
                    <a:pt x="557" y="336"/>
                    <a:pt x="511" y="404"/>
                  </a:cubicBezTo>
                  <a:cubicBezTo>
                    <a:pt x="404" y="557"/>
                    <a:pt x="279" y="601"/>
                    <a:pt x="104" y="535"/>
                  </a:cubicBezTo>
                  <a:cubicBezTo>
                    <a:pt x="66" y="522"/>
                    <a:pt x="41" y="535"/>
                    <a:pt x="41" y="587"/>
                  </a:cubicBezTo>
                  <a:cubicBezTo>
                    <a:pt x="33" y="948"/>
                    <a:pt x="22" y="1311"/>
                    <a:pt x="6" y="1671"/>
                  </a:cubicBezTo>
                  <a:cubicBezTo>
                    <a:pt x="0" y="1762"/>
                    <a:pt x="27" y="1783"/>
                    <a:pt x="118" y="1783"/>
                  </a:cubicBezTo>
                  <a:cubicBezTo>
                    <a:pt x="492" y="1778"/>
                    <a:pt x="869" y="1772"/>
                    <a:pt x="1243" y="1786"/>
                  </a:cubicBezTo>
                  <a:cubicBezTo>
                    <a:pt x="1483" y="1794"/>
                    <a:pt x="1721" y="1759"/>
                    <a:pt x="1959" y="1792"/>
                  </a:cubicBezTo>
                  <a:cubicBezTo>
                    <a:pt x="1994" y="1797"/>
                    <a:pt x="2035" y="1800"/>
                    <a:pt x="2027" y="1742"/>
                  </a:cubicBezTo>
                  <a:cubicBezTo>
                    <a:pt x="2011" y="1628"/>
                    <a:pt x="2052" y="1516"/>
                    <a:pt x="2041" y="1417"/>
                  </a:cubicBezTo>
                  <a:cubicBezTo>
                    <a:pt x="2041" y="1363"/>
                    <a:pt x="2038" y="1322"/>
                    <a:pt x="2041" y="128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67"/>
            <p:cNvSpPr>
              <a:spLocks noChangeArrowheads="1"/>
            </p:cNvSpPr>
            <p:nvPr/>
          </p:nvSpPr>
          <p:spPr bwMode="auto">
            <a:xfrm>
              <a:off x="5518150" y="1062038"/>
              <a:ext cx="800100" cy="658812"/>
            </a:xfrm>
            <a:custGeom>
              <a:avLst/>
              <a:gdLst>
                <a:gd name="T0" fmla="*/ 19 w 2223"/>
                <a:gd name="T1" fmla="*/ 431 h 1831"/>
                <a:gd name="T2" fmla="*/ 5 w 2223"/>
                <a:gd name="T3" fmla="*/ 470 h 1831"/>
                <a:gd name="T4" fmla="*/ 117 w 2223"/>
                <a:gd name="T5" fmla="*/ 858 h 1831"/>
                <a:gd name="T6" fmla="*/ 199 w 2223"/>
                <a:gd name="T7" fmla="*/ 909 h 1831"/>
                <a:gd name="T8" fmla="*/ 265 w 2223"/>
                <a:gd name="T9" fmla="*/ 1013 h 1831"/>
                <a:gd name="T10" fmla="*/ 300 w 2223"/>
                <a:gd name="T11" fmla="*/ 1131 h 1831"/>
                <a:gd name="T12" fmla="*/ 622 w 2223"/>
                <a:gd name="T13" fmla="*/ 1365 h 1831"/>
                <a:gd name="T14" fmla="*/ 773 w 2223"/>
                <a:gd name="T15" fmla="*/ 1431 h 1831"/>
                <a:gd name="T16" fmla="*/ 841 w 2223"/>
                <a:gd name="T17" fmla="*/ 1467 h 1831"/>
                <a:gd name="T18" fmla="*/ 1303 w 2223"/>
                <a:gd name="T19" fmla="*/ 1770 h 1831"/>
                <a:gd name="T20" fmla="*/ 1581 w 2223"/>
                <a:gd name="T21" fmla="*/ 1797 h 1831"/>
                <a:gd name="T22" fmla="*/ 1865 w 2223"/>
                <a:gd name="T23" fmla="*/ 1819 h 1831"/>
                <a:gd name="T24" fmla="*/ 1936 w 2223"/>
                <a:gd name="T25" fmla="*/ 1781 h 1831"/>
                <a:gd name="T26" fmla="*/ 2024 w 2223"/>
                <a:gd name="T27" fmla="*/ 1762 h 1831"/>
                <a:gd name="T28" fmla="*/ 2149 w 2223"/>
                <a:gd name="T29" fmla="*/ 1792 h 1831"/>
                <a:gd name="T30" fmla="*/ 2190 w 2223"/>
                <a:gd name="T31" fmla="*/ 1718 h 1831"/>
                <a:gd name="T32" fmla="*/ 2089 w 2223"/>
                <a:gd name="T33" fmla="*/ 1439 h 1831"/>
                <a:gd name="T34" fmla="*/ 2048 w 2223"/>
                <a:gd name="T35" fmla="*/ 1273 h 1831"/>
                <a:gd name="T36" fmla="*/ 2010 w 2223"/>
                <a:gd name="T37" fmla="*/ 1054 h 1831"/>
                <a:gd name="T38" fmla="*/ 1797 w 2223"/>
                <a:gd name="T39" fmla="*/ 352 h 1831"/>
                <a:gd name="T40" fmla="*/ 1764 w 2223"/>
                <a:gd name="T41" fmla="*/ 243 h 1831"/>
                <a:gd name="T42" fmla="*/ 1655 w 2223"/>
                <a:gd name="T43" fmla="*/ 120 h 1831"/>
                <a:gd name="T44" fmla="*/ 1480 w 2223"/>
                <a:gd name="T45" fmla="*/ 22 h 1831"/>
                <a:gd name="T46" fmla="*/ 1425 w 2223"/>
                <a:gd name="T47" fmla="*/ 8 h 1831"/>
                <a:gd name="T48" fmla="*/ 1406 w 2223"/>
                <a:gd name="T49" fmla="*/ 52 h 1831"/>
                <a:gd name="T50" fmla="*/ 1390 w 2223"/>
                <a:gd name="T51" fmla="*/ 156 h 1831"/>
                <a:gd name="T52" fmla="*/ 1245 w 2223"/>
                <a:gd name="T53" fmla="*/ 197 h 1831"/>
                <a:gd name="T54" fmla="*/ 1120 w 2223"/>
                <a:gd name="T55" fmla="*/ 150 h 1831"/>
                <a:gd name="T56" fmla="*/ 991 w 2223"/>
                <a:gd name="T57" fmla="*/ 134 h 1831"/>
                <a:gd name="T58" fmla="*/ 844 w 2223"/>
                <a:gd name="T59" fmla="*/ 128 h 1831"/>
                <a:gd name="T60" fmla="*/ 819 w 2223"/>
                <a:gd name="T61" fmla="*/ 134 h 1831"/>
                <a:gd name="T62" fmla="*/ 611 w 2223"/>
                <a:gd name="T63" fmla="*/ 68 h 1831"/>
                <a:gd name="T64" fmla="*/ 568 w 2223"/>
                <a:gd name="T65" fmla="*/ 27 h 1831"/>
                <a:gd name="T66" fmla="*/ 303 w 2223"/>
                <a:gd name="T67" fmla="*/ 254 h 1831"/>
                <a:gd name="T68" fmla="*/ 172 w 2223"/>
                <a:gd name="T69" fmla="*/ 289 h 1831"/>
                <a:gd name="T70" fmla="*/ 133 w 2223"/>
                <a:gd name="T71" fmla="*/ 243 h 1831"/>
                <a:gd name="T72" fmla="*/ 19 w 2223"/>
                <a:gd name="T73" fmla="*/ 431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23" h="1831">
                  <a:moveTo>
                    <a:pt x="19" y="431"/>
                  </a:moveTo>
                  <a:cubicBezTo>
                    <a:pt x="5" y="440"/>
                    <a:pt x="0" y="451"/>
                    <a:pt x="5" y="470"/>
                  </a:cubicBezTo>
                  <a:cubicBezTo>
                    <a:pt x="52" y="598"/>
                    <a:pt x="62" y="735"/>
                    <a:pt x="117" y="858"/>
                  </a:cubicBezTo>
                  <a:cubicBezTo>
                    <a:pt x="133" y="896"/>
                    <a:pt x="161" y="912"/>
                    <a:pt x="199" y="909"/>
                  </a:cubicBezTo>
                  <a:cubicBezTo>
                    <a:pt x="289" y="901"/>
                    <a:pt x="295" y="948"/>
                    <a:pt x="265" y="1013"/>
                  </a:cubicBezTo>
                  <a:cubicBezTo>
                    <a:pt x="243" y="1062"/>
                    <a:pt x="254" y="1098"/>
                    <a:pt x="300" y="1131"/>
                  </a:cubicBezTo>
                  <a:cubicBezTo>
                    <a:pt x="409" y="1207"/>
                    <a:pt x="513" y="1286"/>
                    <a:pt x="622" y="1365"/>
                  </a:cubicBezTo>
                  <a:cubicBezTo>
                    <a:pt x="666" y="1398"/>
                    <a:pt x="707" y="1437"/>
                    <a:pt x="773" y="1431"/>
                  </a:cubicBezTo>
                  <a:cubicBezTo>
                    <a:pt x="797" y="1428"/>
                    <a:pt x="825" y="1439"/>
                    <a:pt x="841" y="1467"/>
                  </a:cubicBezTo>
                  <a:cubicBezTo>
                    <a:pt x="942" y="1647"/>
                    <a:pt x="1111" y="1718"/>
                    <a:pt x="1303" y="1770"/>
                  </a:cubicBezTo>
                  <a:cubicBezTo>
                    <a:pt x="1395" y="1794"/>
                    <a:pt x="1486" y="1759"/>
                    <a:pt x="1581" y="1797"/>
                  </a:cubicBezTo>
                  <a:cubicBezTo>
                    <a:pt x="1666" y="1830"/>
                    <a:pt x="1772" y="1794"/>
                    <a:pt x="1865" y="1819"/>
                  </a:cubicBezTo>
                  <a:cubicBezTo>
                    <a:pt x="1895" y="1827"/>
                    <a:pt x="1923" y="1816"/>
                    <a:pt x="1936" y="1781"/>
                  </a:cubicBezTo>
                  <a:cubicBezTo>
                    <a:pt x="1955" y="1737"/>
                    <a:pt x="1994" y="1734"/>
                    <a:pt x="2024" y="1762"/>
                  </a:cubicBezTo>
                  <a:cubicBezTo>
                    <a:pt x="2062" y="1797"/>
                    <a:pt x="2106" y="1786"/>
                    <a:pt x="2149" y="1792"/>
                  </a:cubicBezTo>
                  <a:cubicBezTo>
                    <a:pt x="2217" y="1797"/>
                    <a:pt x="2222" y="1751"/>
                    <a:pt x="2190" y="1718"/>
                  </a:cubicBezTo>
                  <a:cubicBezTo>
                    <a:pt x="2114" y="1639"/>
                    <a:pt x="2155" y="1524"/>
                    <a:pt x="2089" y="1439"/>
                  </a:cubicBezTo>
                  <a:cubicBezTo>
                    <a:pt x="2062" y="1404"/>
                    <a:pt x="2032" y="1335"/>
                    <a:pt x="2048" y="1273"/>
                  </a:cubicBezTo>
                  <a:cubicBezTo>
                    <a:pt x="2067" y="1196"/>
                    <a:pt x="2029" y="1122"/>
                    <a:pt x="2010" y="1054"/>
                  </a:cubicBezTo>
                  <a:cubicBezTo>
                    <a:pt x="1947" y="817"/>
                    <a:pt x="1841" y="595"/>
                    <a:pt x="1797" y="352"/>
                  </a:cubicBezTo>
                  <a:cubicBezTo>
                    <a:pt x="1789" y="314"/>
                    <a:pt x="1775" y="279"/>
                    <a:pt x="1764" y="243"/>
                  </a:cubicBezTo>
                  <a:cubicBezTo>
                    <a:pt x="1745" y="183"/>
                    <a:pt x="1680" y="115"/>
                    <a:pt x="1655" y="120"/>
                  </a:cubicBezTo>
                  <a:cubicBezTo>
                    <a:pt x="1557" y="142"/>
                    <a:pt x="1524" y="79"/>
                    <a:pt x="1480" y="22"/>
                  </a:cubicBezTo>
                  <a:cubicBezTo>
                    <a:pt x="1464" y="0"/>
                    <a:pt x="1445" y="5"/>
                    <a:pt x="1425" y="8"/>
                  </a:cubicBezTo>
                  <a:cubicBezTo>
                    <a:pt x="1404" y="14"/>
                    <a:pt x="1406" y="35"/>
                    <a:pt x="1406" y="52"/>
                  </a:cubicBezTo>
                  <a:cubicBezTo>
                    <a:pt x="1406" y="87"/>
                    <a:pt x="1406" y="123"/>
                    <a:pt x="1390" y="156"/>
                  </a:cubicBezTo>
                  <a:cubicBezTo>
                    <a:pt x="1357" y="216"/>
                    <a:pt x="1278" y="243"/>
                    <a:pt x="1245" y="197"/>
                  </a:cubicBezTo>
                  <a:cubicBezTo>
                    <a:pt x="1210" y="147"/>
                    <a:pt x="1177" y="139"/>
                    <a:pt x="1120" y="150"/>
                  </a:cubicBezTo>
                  <a:cubicBezTo>
                    <a:pt x="1079" y="158"/>
                    <a:pt x="1038" y="112"/>
                    <a:pt x="991" y="134"/>
                  </a:cubicBezTo>
                  <a:cubicBezTo>
                    <a:pt x="939" y="158"/>
                    <a:pt x="890" y="191"/>
                    <a:pt x="844" y="128"/>
                  </a:cubicBezTo>
                  <a:cubicBezTo>
                    <a:pt x="833" y="115"/>
                    <a:pt x="830" y="128"/>
                    <a:pt x="819" y="134"/>
                  </a:cubicBezTo>
                  <a:cubicBezTo>
                    <a:pt x="715" y="210"/>
                    <a:pt x="652" y="191"/>
                    <a:pt x="611" y="68"/>
                  </a:cubicBezTo>
                  <a:cubicBezTo>
                    <a:pt x="603" y="44"/>
                    <a:pt x="606" y="0"/>
                    <a:pt x="568" y="27"/>
                  </a:cubicBezTo>
                  <a:cubicBezTo>
                    <a:pt x="475" y="98"/>
                    <a:pt x="347" y="123"/>
                    <a:pt x="303" y="254"/>
                  </a:cubicBezTo>
                  <a:cubicBezTo>
                    <a:pt x="278" y="333"/>
                    <a:pt x="232" y="344"/>
                    <a:pt x="172" y="289"/>
                  </a:cubicBezTo>
                  <a:cubicBezTo>
                    <a:pt x="158" y="279"/>
                    <a:pt x="150" y="262"/>
                    <a:pt x="133" y="243"/>
                  </a:cubicBezTo>
                  <a:cubicBezTo>
                    <a:pt x="101" y="319"/>
                    <a:pt x="84" y="391"/>
                    <a:pt x="19" y="4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 name="Freeform 68"/>
            <p:cNvSpPr>
              <a:spLocks noChangeArrowheads="1"/>
            </p:cNvSpPr>
            <p:nvPr/>
          </p:nvSpPr>
          <p:spPr bwMode="auto">
            <a:xfrm>
              <a:off x="3416300" y="1204913"/>
              <a:ext cx="696913" cy="752475"/>
            </a:xfrm>
            <a:custGeom>
              <a:avLst/>
              <a:gdLst>
                <a:gd name="T0" fmla="*/ 1820 w 1935"/>
                <a:gd name="T1" fmla="*/ 428 h 2089"/>
                <a:gd name="T2" fmla="*/ 1609 w 1935"/>
                <a:gd name="T3" fmla="*/ 265 h 2089"/>
                <a:gd name="T4" fmla="*/ 1328 w 1935"/>
                <a:gd name="T5" fmla="*/ 164 h 2089"/>
                <a:gd name="T6" fmla="*/ 907 w 1935"/>
                <a:gd name="T7" fmla="*/ 38 h 2089"/>
                <a:gd name="T8" fmla="*/ 579 w 1935"/>
                <a:gd name="T9" fmla="*/ 65 h 2089"/>
                <a:gd name="T10" fmla="*/ 388 w 1935"/>
                <a:gd name="T11" fmla="*/ 32 h 2089"/>
                <a:gd name="T12" fmla="*/ 339 w 1935"/>
                <a:gd name="T13" fmla="*/ 63 h 2089"/>
                <a:gd name="T14" fmla="*/ 421 w 1935"/>
                <a:gd name="T15" fmla="*/ 265 h 2089"/>
                <a:gd name="T16" fmla="*/ 437 w 1935"/>
                <a:gd name="T17" fmla="*/ 595 h 2089"/>
                <a:gd name="T18" fmla="*/ 211 w 1935"/>
                <a:gd name="T19" fmla="*/ 912 h 2089"/>
                <a:gd name="T20" fmla="*/ 121 w 1935"/>
                <a:gd name="T21" fmla="*/ 1133 h 2089"/>
                <a:gd name="T22" fmla="*/ 60 w 1935"/>
                <a:gd name="T23" fmla="*/ 1272 h 2089"/>
                <a:gd name="T24" fmla="*/ 107 w 1935"/>
                <a:gd name="T25" fmla="*/ 1434 h 2089"/>
                <a:gd name="T26" fmla="*/ 290 w 1935"/>
                <a:gd name="T27" fmla="*/ 1434 h 2089"/>
                <a:gd name="T28" fmla="*/ 407 w 1935"/>
                <a:gd name="T29" fmla="*/ 1545 h 2089"/>
                <a:gd name="T30" fmla="*/ 334 w 1935"/>
                <a:gd name="T31" fmla="*/ 1890 h 2089"/>
                <a:gd name="T32" fmla="*/ 364 w 1935"/>
                <a:gd name="T33" fmla="*/ 1947 h 2089"/>
                <a:gd name="T34" fmla="*/ 454 w 1935"/>
                <a:gd name="T35" fmla="*/ 1969 h 2089"/>
                <a:gd name="T36" fmla="*/ 601 w 1935"/>
                <a:gd name="T37" fmla="*/ 2074 h 2089"/>
                <a:gd name="T38" fmla="*/ 642 w 1935"/>
                <a:gd name="T39" fmla="*/ 2069 h 2089"/>
                <a:gd name="T40" fmla="*/ 956 w 1935"/>
                <a:gd name="T41" fmla="*/ 1958 h 2089"/>
                <a:gd name="T42" fmla="*/ 1047 w 1935"/>
                <a:gd name="T43" fmla="*/ 1958 h 2089"/>
                <a:gd name="T44" fmla="*/ 1178 w 1935"/>
                <a:gd name="T45" fmla="*/ 1838 h 2089"/>
                <a:gd name="T46" fmla="*/ 1418 w 1935"/>
                <a:gd name="T47" fmla="*/ 1556 h 2089"/>
                <a:gd name="T48" fmla="*/ 1557 w 1935"/>
                <a:gd name="T49" fmla="*/ 1485 h 2089"/>
                <a:gd name="T50" fmla="*/ 1798 w 1935"/>
                <a:gd name="T51" fmla="*/ 1403 h 2089"/>
                <a:gd name="T52" fmla="*/ 1907 w 1935"/>
                <a:gd name="T53" fmla="*/ 1278 h 2089"/>
                <a:gd name="T54" fmla="*/ 1855 w 1935"/>
                <a:gd name="T55" fmla="*/ 972 h 2089"/>
                <a:gd name="T56" fmla="*/ 1871 w 1935"/>
                <a:gd name="T57" fmla="*/ 773 h 2089"/>
                <a:gd name="T58" fmla="*/ 1820 w 1935"/>
                <a:gd name="T59" fmla="*/ 428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35" h="2089">
                  <a:moveTo>
                    <a:pt x="1820" y="428"/>
                  </a:moveTo>
                  <a:cubicBezTo>
                    <a:pt x="1784" y="319"/>
                    <a:pt x="1724" y="259"/>
                    <a:pt x="1609" y="265"/>
                  </a:cubicBezTo>
                  <a:cubicBezTo>
                    <a:pt x="1497" y="267"/>
                    <a:pt x="1415" y="232"/>
                    <a:pt x="1328" y="164"/>
                  </a:cubicBezTo>
                  <a:cubicBezTo>
                    <a:pt x="1208" y="71"/>
                    <a:pt x="1060" y="0"/>
                    <a:pt x="907" y="38"/>
                  </a:cubicBezTo>
                  <a:cubicBezTo>
                    <a:pt x="795" y="65"/>
                    <a:pt x="694" y="87"/>
                    <a:pt x="579" y="65"/>
                  </a:cubicBezTo>
                  <a:cubicBezTo>
                    <a:pt x="517" y="52"/>
                    <a:pt x="451" y="43"/>
                    <a:pt x="388" y="32"/>
                  </a:cubicBezTo>
                  <a:cubicBezTo>
                    <a:pt x="364" y="30"/>
                    <a:pt x="317" y="30"/>
                    <a:pt x="339" y="63"/>
                  </a:cubicBezTo>
                  <a:cubicBezTo>
                    <a:pt x="380" y="125"/>
                    <a:pt x="372" y="205"/>
                    <a:pt x="421" y="265"/>
                  </a:cubicBezTo>
                  <a:cubicBezTo>
                    <a:pt x="487" y="347"/>
                    <a:pt x="503" y="513"/>
                    <a:pt x="437" y="595"/>
                  </a:cubicBezTo>
                  <a:cubicBezTo>
                    <a:pt x="355" y="696"/>
                    <a:pt x="306" y="819"/>
                    <a:pt x="211" y="912"/>
                  </a:cubicBezTo>
                  <a:cubicBezTo>
                    <a:pt x="151" y="969"/>
                    <a:pt x="110" y="1043"/>
                    <a:pt x="121" y="1133"/>
                  </a:cubicBezTo>
                  <a:cubicBezTo>
                    <a:pt x="129" y="1190"/>
                    <a:pt x="104" y="1234"/>
                    <a:pt x="60" y="1272"/>
                  </a:cubicBezTo>
                  <a:cubicBezTo>
                    <a:pt x="0" y="1330"/>
                    <a:pt x="28" y="1412"/>
                    <a:pt x="107" y="1434"/>
                  </a:cubicBezTo>
                  <a:cubicBezTo>
                    <a:pt x="170" y="1453"/>
                    <a:pt x="230" y="1434"/>
                    <a:pt x="290" y="1434"/>
                  </a:cubicBezTo>
                  <a:cubicBezTo>
                    <a:pt x="383" y="1431"/>
                    <a:pt x="407" y="1453"/>
                    <a:pt x="407" y="1545"/>
                  </a:cubicBezTo>
                  <a:cubicBezTo>
                    <a:pt x="405" y="1666"/>
                    <a:pt x="375" y="1778"/>
                    <a:pt x="334" y="1890"/>
                  </a:cubicBezTo>
                  <a:cubicBezTo>
                    <a:pt x="317" y="1928"/>
                    <a:pt x="323" y="1941"/>
                    <a:pt x="364" y="1947"/>
                  </a:cubicBezTo>
                  <a:cubicBezTo>
                    <a:pt x="394" y="1952"/>
                    <a:pt x="437" y="1936"/>
                    <a:pt x="454" y="1969"/>
                  </a:cubicBezTo>
                  <a:cubicBezTo>
                    <a:pt x="484" y="2032"/>
                    <a:pt x="560" y="2026"/>
                    <a:pt x="601" y="2074"/>
                  </a:cubicBezTo>
                  <a:cubicBezTo>
                    <a:pt x="612" y="2088"/>
                    <a:pt x="623" y="2085"/>
                    <a:pt x="642" y="2069"/>
                  </a:cubicBezTo>
                  <a:cubicBezTo>
                    <a:pt x="730" y="1988"/>
                    <a:pt x="828" y="1928"/>
                    <a:pt x="956" y="1958"/>
                  </a:cubicBezTo>
                  <a:cubicBezTo>
                    <a:pt x="984" y="1963"/>
                    <a:pt x="1016" y="1955"/>
                    <a:pt x="1047" y="1958"/>
                  </a:cubicBezTo>
                  <a:cubicBezTo>
                    <a:pt x="1131" y="1961"/>
                    <a:pt x="1186" y="1947"/>
                    <a:pt x="1178" y="1838"/>
                  </a:cubicBezTo>
                  <a:cubicBezTo>
                    <a:pt x="1169" y="1677"/>
                    <a:pt x="1240" y="1570"/>
                    <a:pt x="1418" y="1556"/>
                  </a:cubicBezTo>
                  <a:cubicBezTo>
                    <a:pt x="1470" y="1551"/>
                    <a:pt x="1525" y="1529"/>
                    <a:pt x="1557" y="1485"/>
                  </a:cubicBezTo>
                  <a:cubicBezTo>
                    <a:pt x="1620" y="1398"/>
                    <a:pt x="1702" y="1387"/>
                    <a:pt x="1798" y="1403"/>
                  </a:cubicBezTo>
                  <a:cubicBezTo>
                    <a:pt x="1852" y="1412"/>
                    <a:pt x="1934" y="1322"/>
                    <a:pt x="1907" y="1278"/>
                  </a:cubicBezTo>
                  <a:cubicBezTo>
                    <a:pt x="1850" y="1182"/>
                    <a:pt x="1844" y="1084"/>
                    <a:pt x="1855" y="972"/>
                  </a:cubicBezTo>
                  <a:cubicBezTo>
                    <a:pt x="1861" y="904"/>
                    <a:pt x="1882" y="827"/>
                    <a:pt x="1871" y="773"/>
                  </a:cubicBezTo>
                  <a:cubicBezTo>
                    <a:pt x="1866" y="641"/>
                    <a:pt x="1852" y="535"/>
                    <a:pt x="1820" y="4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 name="Freeform 69"/>
            <p:cNvSpPr>
              <a:spLocks noChangeArrowheads="1"/>
            </p:cNvSpPr>
            <p:nvPr/>
          </p:nvSpPr>
          <p:spPr bwMode="auto">
            <a:xfrm>
              <a:off x="4002088" y="511175"/>
              <a:ext cx="730250" cy="546100"/>
            </a:xfrm>
            <a:custGeom>
              <a:avLst/>
              <a:gdLst>
                <a:gd name="T0" fmla="*/ 1518 w 2030"/>
                <a:gd name="T1" fmla="*/ 2 h 1519"/>
                <a:gd name="T2" fmla="*/ 87 w 2030"/>
                <a:gd name="T3" fmla="*/ 0 h 1519"/>
                <a:gd name="T4" fmla="*/ 16 w 2030"/>
                <a:gd name="T5" fmla="*/ 84 h 1519"/>
                <a:gd name="T6" fmla="*/ 43 w 2030"/>
                <a:gd name="T7" fmla="*/ 295 h 1519"/>
                <a:gd name="T8" fmla="*/ 180 w 2030"/>
                <a:gd name="T9" fmla="*/ 1310 h 1519"/>
                <a:gd name="T10" fmla="*/ 295 w 2030"/>
                <a:gd name="T11" fmla="*/ 1409 h 1519"/>
                <a:gd name="T12" fmla="*/ 786 w 2030"/>
                <a:gd name="T13" fmla="*/ 1477 h 1519"/>
                <a:gd name="T14" fmla="*/ 1289 w 2030"/>
                <a:gd name="T15" fmla="*/ 1515 h 1519"/>
                <a:gd name="T16" fmla="*/ 1333 w 2030"/>
                <a:gd name="T17" fmla="*/ 1463 h 1519"/>
                <a:gd name="T18" fmla="*/ 1363 w 2030"/>
                <a:gd name="T19" fmla="*/ 1360 h 1519"/>
                <a:gd name="T20" fmla="*/ 1496 w 2030"/>
                <a:gd name="T21" fmla="*/ 1237 h 1519"/>
                <a:gd name="T22" fmla="*/ 1797 w 2030"/>
                <a:gd name="T23" fmla="*/ 1002 h 1519"/>
                <a:gd name="T24" fmla="*/ 1985 w 2030"/>
                <a:gd name="T25" fmla="*/ 734 h 1519"/>
                <a:gd name="T26" fmla="*/ 1912 w 2030"/>
                <a:gd name="T27" fmla="*/ 393 h 1519"/>
                <a:gd name="T28" fmla="*/ 1939 w 2030"/>
                <a:gd name="T29" fmla="*/ 281 h 1519"/>
                <a:gd name="T30" fmla="*/ 1980 w 2030"/>
                <a:gd name="T31" fmla="*/ 232 h 1519"/>
                <a:gd name="T32" fmla="*/ 1966 w 2030"/>
                <a:gd name="T33" fmla="*/ 2 h 1519"/>
                <a:gd name="T34" fmla="*/ 1518 w 2030"/>
                <a:gd name="T35" fmla="*/ 2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0" h="1519">
                  <a:moveTo>
                    <a:pt x="1518" y="2"/>
                  </a:moveTo>
                  <a:cubicBezTo>
                    <a:pt x="1040" y="2"/>
                    <a:pt x="565" y="2"/>
                    <a:pt x="87" y="0"/>
                  </a:cubicBezTo>
                  <a:cubicBezTo>
                    <a:pt x="19" y="0"/>
                    <a:pt x="0" y="16"/>
                    <a:pt x="16" y="84"/>
                  </a:cubicBezTo>
                  <a:cubicBezTo>
                    <a:pt x="32" y="152"/>
                    <a:pt x="35" y="224"/>
                    <a:pt x="43" y="295"/>
                  </a:cubicBezTo>
                  <a:cubicBezTo>
                    <a:pt x="79" y="636"/>
                    <a:pt x="133" y="972"/>
                    <a:pt x="180" y="1310"/>
                  </a:cubicBezTo>
                  <a:cubicBezTo>
                    <a:pt x="191" y="1392"/>
                    <a:pt x="235" y="1401"/>
                    <a:pt x="295" y="1409"/>
                  </a:cubicBezTo>
                  <a:cubicBezTo>
                    <a:pt x="459" y="1431"/>
                    <a:pt x="622" y="1452"/>
                    <a:pt x="786" y="1477"/>
                  </a:cubicBezTo>
                  <a:cubicBezTo>
                    <a:pt x="953" y="1502"/>
                    <a:pt x="1120" y="1504"/>
                    <a:pt x="1289" y="1515"/>
                  </a:cubicBezTo>
                  <a:cubicBezTo>
                    <a:pt x="1327" y="1518"/>
                    <a:pt x="1330" y="1491"/>
                    <a:pt x="1333" y="1463"/>
                  </a:cubicBezTo>
                  <a:cubicBezTo>
                    <a:pt x="1333" y="1425"/>
                    <a:pt x="1327" y="1368"/>
                    <a:pt x="1363" y="1360"/>
                  </a:cubicBezTo>
                  <a:cubicBezTo>
                    <a:pt x="1436" y="1343"/>
                    <a:pt x="1450" y="1275"/>
                    <a:pt x="1496" y="1237"/>
                  </a:cubicBezTo>
                  <a:cubicBezTo>
                    <a:pt x="1595" y="1155"/>
                    <a:pt x="1690" y="1073"/>
                    <a:pt x="1797" y="1002"/>
                  </a:cubicBezTo>
                  <a:cubicBezTo>
                    <a:pt x="1895" y="936"/>
                    <a:pt x="1969" y="871"/>
                    <a:pt x="1985" y="734"/>
                  </a:cubicBezTo>
                  <a:cubicBezTo>
                    <a:pt x="1999" y="606"/>
                    <a:pt x="2029" y="491"/>
                    <a:pt x="1912" y="393"/>
                  </a:cubicBezTo>
                  <a:cubicBezTo>
                    <a:pt x="1863" y="352"/>
                    <a:pt x="1868" y="303"/>
                    <a:pt x="1939" y="281"/>
                  </a:cubicBezTo>
                  <a:cubicBezTo>
                    <a:pt x="1966" y="273"/>
                    <a:pt x="1969" y="251"/>
                    <a:pt x="1980" y="232"/>
                  </a:cubicBezTo>
                  <a:cubicBezTo>
                    <a:pt x="2013" y="152"/>
                    <a:pt x="1944" y="84"/>
                    <a:pt x="1966" y="2"/>
                  </a:cubicBezTo>
                  <a:lnTo>
                    <a:pt x="1518" y="2"/>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 name="Freeform 70"/>
            <p:cNvSpPr>
              <a:spLocks noChangeArrowheads="1"/>
            </p:cNvSpPr>
            <p:nvPr/>
          </p:nvSpPr>
          <p:spPr bwMode="auto">
            <a:xfrm>
              <a:off x="5302250" y="500063"/>
              <a:ext cx="752475" cy="701675"/>
            </a:xfrm>
            <a:custGeom>
              <a:avLst/>
              <a:gdLst>
                <a:gd name="T0" fmla="*/ 1388 w 2091"/>
                <a:gd name="T1" fmla="*/ 1442 h 1948"/>
                <a:gd name="T2" fmla="*/ 1500 w 2091"/>
                <a:gd name="T3" fmla="*/ 1390 h 1948"/>
                <a:gd name="T4" fmla="*/ 1593 w 2091"/>
                <a:gd name="T5" fmla="*/ 1488 h 1948"/>
                <a:gd name="T6" fmla="*/ 1596 w 2091"/>
                <a:gd name="T7" fmla="*/ 1540 h 1948"/>
                <a:gd name="T8" fmla="*/ 1669 w 2091"/>
                <a:gd name="T9" fmla="*/ 1592 h 1948"/>
                <a:gd name="T10" fmla="*/ 1702 w 2091"/>
                <a:gd name="T11" fmla="*/ 1548 h 1948"/>
                <a:gd name="T12" fmla="*/ 1724 w 2091"/>
                <a:gd name="T13" fmla="*/ 1491 h 1948"/>
                <a:gd name="T14" fmla="*/ 1809 w 2091"/>
                <a:gd name="T15" fmla="*/ 1147 h 1948"/>
                <a:gd name="T16" fmla="*/ 1809 w 2091"/>
                <a:gd name="T17" fmla="*/ 985 h 1948"/>
                <a:gd name="T18" fmla="*/ 1882 w 2091"/>
                <a:gd name="T19" fmla="*/ 914 h 1948"/>
                <a:gd name="T20" fmla="*/ 1937 w 2091"/>
                <a:gd name="T21" fmla="*/ 841 h 1948"/>
                <a:gd name="T22" fmla="*/ 1959 w 2091"/>
                <a:gd name="T23" fmla="*/ 748 h 1948"/>
                <a:gd name="T24" fmla="*/ 1997 w 2091"/>
                <a:gd name="T25" fmla="*/ 606 h 1948"/>
                <a:gd name="T26" fmla="*/ 1994 w 2091"/>
                <a:gd name="T27" fmla="*/ 546 h 1948"/>
                <a:gd name="T28" fmla="*/ 2052 w 2091"/>
                <a:gd name="T29" fmla="*/ 161 h 1948"/>
                <a:gd name="T30" fmla="*/ 2016 w 2091"/>
                <a:gd name="T31" fmla="*/ 65 h 1948"/>
                <a:gd name="T32" fmla="*/ 935 w 2091"/>
                <a:gd name="T33" fmla="*/ 13 h 1948"/>
                <a:gd name="T34" fmla="*/ 664 w 2091"/>
                <a:gd name="T35" fmla="*/ 180 h 1948"/>
                <a:gd name="T36" fmla="*/ 470 w 2091"/>
                <a:gd name="T37" fmla="*/ 505 h 1948"/>
                <a:gd name="T38" fmla="*/ 413 w 2091"/>
                <a:gd name="T39" fmla="*/ 696 h 1948"/>
                <a:gd name="T40" fmla="*/ 309 w 2091"/>
                <a:gd name="T41" fmla="*/ 950 h 1948"/>
                <a:gd name="T42" fmla="*/ 205 w 2091"/>
                <a:gd name="T43" fmla="*/ 1160 h 1948"/>
                <a:gd name="T44" fmla="*/ 110 w 2091"/>
                <a:gd name="T45" fmla="*/ 1223 h 1948"/>
                <a:gd name="T46" fmla="*/ 0 w 2091"/>
                <a:gd name="T47" fmla="*/ 1201 h 1948"/>
                <a:gd name="T48" fmla="*/ 69 w 2091"/>
                <a:gd name="T49" fmla="*/ 1411 h 1948"/>
                <a:gd name="T50" fmla="*/ 99 w 2091"/>
                <a:gd name="T51" fmla="*/ 1491 h 1948"/>
                <a:gd name="T52" fmla="*/ 325 w 2091"/>
                <a:gd name="T53" fmla="*/ 1685 h 1948"/>
                <a:gd name="T54" fmla="*/ 402 w 2091"/>
                <a:gd name="T55" fmla="*/ 1840 h 1948"/>
                <a:gd name="T56" fmla="*/ 457 w 2091"/>
                <a:gd name="T57" fmla="*/ 1928 h 1948"/>
                <a:gd name="T58" fmla="*/ 560 w 2091"/>
                <a:gd name="T59" fmla="*/ 1906 h 1948"/>
                <a:gd name="T60" fmla="*/ 620 w 2091"/>
                <a:gd name="T61" fmla="*/ 1726 h 1948"/>
                <a:gd name="T62" fmla="*/ 735 w 2091"/>
                <a:gd name="T63" fmla="*/ 1559 h 1948"/>
                <a:gd name="T64" fmla="*/ 814 w 2091"/>
                <a:gd name="T65" fmla="*/ 1690 h 1948"/>
                <a:gd name="T66" fmla="*/ 820 w 2091"/>
                <a:gd name="T67" fmla="*/ 1698 h 1948"/>
                <a:gd name="T68" fmla="*/ 1115 w 2091"/>
                <a:gd name="T69" fmla="*/ 1491 h 1948"/>
                <a:gd name="T70" fmla="*/ 1322 w 2091"/>
                <a:gd name="T71" fmla="*/ 1605 h 1948"/>
                <a:gd name="T72" fmla="*/ 1388 w 2091"/>
                <a:gd name="T73" fmla="*/ 1442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91" h="1948">
                  <a:moveTo>
                    <a:pt x="1388" y="1442"/>
                  </a:moveTo>
                  <a:cubicBezTo>
                    <a:pt x="1413" y="1403"/>
                    <a:pt x="1451" y="1373"/>
                    <a:pt x="1500" y="1390"/>
                  </a:cubicBezTo>
                  <a:cubicBezTo>
                    <a:pt x="1546" y="1406"/>
                    <a:pt x="1582" y="1436"/>
                    <a:pt x="1593" y="1488"/>
                  </a:cubicBezTo>
                  <a:cubicBezTo>
                    <a:pt x="1596" y="1504"/>
                    <a:pt x="1598" y="1523"/>
                    <a:pt x="1596" y="1540"/>
                  </a:cubicBezTo>
                  <a:cubicBezTo>
                    <a:pt x="1590" y="1600"/>
                    <a:pt x="1642" y="1584"/>
                    <a:pt x="1669" y="1592"/>
                  </a:cubicBezTo>
                  <a:cubicBezTo>
                    <a:pt x="1708" y="1605"/>
                    <a:pt x="1697" y="1567"/>
                    <a:pt x="1702" y="1548"/>
                  </a:cubicBezTo>
                  <a:cubicBezTo>
                    <a:pt x="1708" y="1529"/>
                    <a:pt x="1713" y="1510"/>
                    <a:pt x="1724" y="1491"/>
                  </a:cubicBezTo>
                  <a:cubicBezTo>
                    <a:pt x="1787" y="1384"/>
                    <a:pt x="1822" y="1272"/>
                    <a:pt x="1809" y="1147"/>
                  </a:cubicBezTo>
                  <a:cubicBezTo>
                    <a:pt x="1803" y="1095"/>
                    <a:pt x="1809" y="1040"/>
                    <a:pt x="1809" y="985"/>
                  </a:cubicBezTo>
                  <a:cubicBezTo>
                    <a:pt x="1809" y="936"/>
                    <a:pt x="1828" y="904"/>
                    <a:pt x="1882" y="914"/>
                  </a:cubicBezTo>
                  <a:cubicBezTo>
                    <a:pt x="1956" y="928"/>
                    <a:pt x="1959" y="893"/>
                    <a:pt x="1937" y="841"/>
                  </a:cubicBezTo>
                  <a:cubicBezTo>
                    <a:pt x="1923" y="805"/>
                    <a:pt x="1921" y="767"/>
                    <a:pt x="1959" y="748"/>
                  </a:cubicBezTo>
                  <a:cubicBezTo>
                    <a:pt x="2027" y="712"/>
                    <a:pt x="2041" y="669"/>
                    <a:pt x="1997" y="606"/>
                  </a:cubicBezTo>
                  <a:cubicBezTo>
                    <a:pt x="1984" y="587"/>
                    <a:pt x="1989" y="568"/>
                    <a:pt x="1994" y="546"/>
                  </a:cubicBezTo>
                  <a:cubicBezTo>
                    <a:pt x="2016" y="417"/>
                    <a:pt x="2038" y="289"/>
                    <a:pt x="2052" y="161"/>
                  </a:cubicBezTo>
                  <a:cubicBezTo>
                    <a:pt x="2055" y="131"/>
                    <a:pt x="2090" y="73"/>
                    <a:pt x="2016" y="65"/>
                  </a:cubicBezTo>
                  <a:cubicBezTo>
                    <a:pt x="1656" y="32"/>
                    <a:pt x="1295" y="0"/>
                    <a:pt x="935" y="13"/>
                  </a:cubicBezTo>
                  <a:cubicBezTo>
                    <a:pt x="825" y="19"/>
                    <a:pt x="719" y="60"/>
                    <a:pt x="664" y="180"/>
                  </a:cubicBezTo>
                  <a:cubicBezTo>
                    <a:pt x="612" y="294"/>
                    <a:pt x="547" y="404"/>
                    <a:pt x="470" y="505"/>
                  </a:cubicBezTo>
                  <a:cubicBezTo>
                    <a:pt x="427" y="559"/>
                    <a:pt x="413" y="628"/>
                    <a:pt x="413" y="696"/>
                  </a:cubicBezTo>
                  <a:cubicBezTo>
                    <a:pt x="410" y="794"/>
                    <a:pt x="380" y="876"/>
                    <a:pt x="309" y="950"/>
                  </a:cubicBezTo>
                  <a:cubicBezTo>
                    <a:pt x="254" y="1007"/>
                    <a:pt x="203" y="1070"/>
                    <a:pt x="205" y="1160"/>
                  </a:cubicBezTo>
                  <a:cubicBezTo>
                    <a:pt x="208" y="1220"/>
                    <a:pt x="167" y="1239"/>
                    <a:pt x="110" y="1223"/>
                  </a:cubicBezTo>
                  <a:cubicBezTo>
                    <a:pt x="77" y="1212"/>
                    <a:pt x="47" y="1182"/>
                    <a:pt x="0" y="1201"/>
                  </a:cubicBezTo>
                  <a:cubicBezTo>
                    <a:pt x="39" y="1269"/>
                    <a:pt x="66" y="1335"/>
                    <a:pt x="69" y="1411"/>
                  </a:cubicBezTo>
                  <a:cubicBezTo>
                    <a:pt x="69" y="1436"/>
                    <a:pt x="74" y="1472"/>
                    <a:pt x="99" y="1491"/>
                  </a:cubicBezTo>
                  <a:cubicBezTo>
                    <a:pt x="175" y="1553"/>
                    <a:pt x="260" y="1608"/>
                    <a:pt x="325" y="1685"/>
                  </a:cubicBezTo>
                  <a:cubicBezTo>
                    <a:pt x="369" y="1734"/>
                    <a:pt x="416" y="1767"/>
                    <a:pt x="402" y="1840"/>
                  </a:cubicBezTo>
                  <a:cubicBezTo>
                    <a:pt x="394" y="1884"/>
                    <a:pt x="416" y="1911"/>
                    <a:pt x="457" y="1928"/>
                  </a:cubicBezTo>
                  <a:cubicBezTo>
                    <a:pt x="500" y="1947"/>
                    <a:pt x="530" y="1936"/>
                    <a:pt x="560" y="1906"/>
                  </a:cubicBezTo>
                  <a:cubicBezTo>
                    <a:pt x="610" y="1857"/>
                    <a:pt x="640" y="1802"/>
                    <a:pt x="620" y="1726"/>
                  </a:cubicBezTo>
                  <a:cubicBezTo>
                    <a:pt x="604" y="1660"/>
                    <a:pt x="678" y="1556"/>
                    <a:pt x="735" y="1559"/>
                  </a:cubicBezTo>
                  <a:cubicBezTo>
                    <a:pt x="823" y="1562"/>
                    <a:pt x="809" y="1633"/>
                    <a:pt x="814" y="1690"/>
                  </a:cubicBezTo>
                  <a:cubicBezTo>
                    <a:pt x="814" y="1693"/>
                    <a:pt x="820" y="1698"/>
                    <a:pt x="820" y="1698"/>
                  </a:cubicBezTo>
                  <a:cubicBezTo>
                    <a:pt x="910" y="1616"/>
                    <a:pt x="1011" y="1551"/>
                    <a:pt x="1115" y="1491"/>
                  </a:cubicBezTo>
                  <a:cubicBezTo>
                    <a:pt x="1202" y="1444"/>
                    <a:pt x="1306" y="1482"/>
                    <a:pt x="1322" y="1605"/>
                  </a:cubicBezTo>
                  <a:cubicBezTo>
                    <a:pt x="1317" y="1540"/>
                    <a:pt x="1355" y="1491"/>
                    <a:pt x="1388" y="14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 name="Freeform 71"/>
            <p:cNvSpPr>
              <a:spLocks noChangeArrowheads="1"/>
            </p:cNvSpPr>
            <p:nvPr/>
          </p:nvSpPr>
          <p:spPr bwMode="auto">
            <a:xfrm>
              <a:off x="4848225" y="965200"/>
              <a:ext cx="731838" cy="727075"/>
            </a:xfrm>
            <a:custGeom>
              <a:avLst/>
              <a:gdLst>
                <a:gd name="T0" fmla="*/ 1910 w 2034"/>
                <a:gd name="T1" fmla="*/ 1264 h 2019"/>
                <a:gd name="T2" fmla="*/ 1790 w 2034"/>
                <a:gd name="T3" fmla="*/ 833 h 2019"/>
                <a:gd name="T4" fmla="*/ 1713 w 2034"/>
                <a:gd name="T5" fmla="*/ 751 h 2019"/>
                <a:gd name="T6" fmla="*/ 1566 w 2034"/>
                <a:gd name="T7" fmla="*/ 603 h 2019"/>
                <a:gd name="T8" fmla="*/ 1413 w 2034"/>
                <a:gd name="T9" fmla="*/ 396 h 2019"/>
                <a:gd name="T10" fmla="*/ 1219 w 2034"/>
                <a:gd name="T11" fmla="*/ 92 h 2019"/>
                <a:gd name="T12" fmla="*/ 1153 w 2034"/>
                <a:gd name="T13" fmla="*/ 2 h 2019"/>
                <a:gd name="T14" fmla="*/ 1079 w 2034"/>
                <a:gd name="T15" fmla="*/ 84 h 2019"/>
                <a:gd name="T16" fmla="*/ 1003 w 2034"/>
                <a:gd name="T17" fmla="*/ 188 h 2019"/>
                <a:gd name="T18" fmla="*/ 861 w 2034"/>
                <a:gd name="T19" fmla="*/ 215 h 2019"/>
                <a:gd name="T20" fmla="*/ 604 w 2034"/>
                <a:gd name="T21" fmla="*/ 79 h 2019"/>
                <a:gd name="T22" fmla="*/ 369 w 2034"/>
                <a:gd name="T23" fmla="*/ 592 h 2019"/>
                <a:gd name="T24" fmla="*/ 244 w 2034"/>
                <a:gd name="T25" fmla="*/ 1125 h 2019"/>
                <a:gd name="T26" fmla="*/ 115 w 2034"/>
                <a:gd name="T27" fmla="*/ 1403 h 2019"/>
                <a:gd name="T28" fmla="*/ 61 w 2034"/>
                <a:gd name="T29" fmla="*/ 1507 h 2019"/>
                <a:gd name="T30" fmla="*/ 36 w 2034"/>
                <a:gd name="T31" fmla="*/ 1715 h 2019"/>
                <a:gd name="T32" fmla="*/ 39 w 2034"/>
                <a:gd name="T33" fmla="*/ 1903 h 2019"/>
                <a:gd name="T34" fmla="*/ 315 w 2034"/>
                <a:gd name="T35" fmla="*/ 1690 h 2019"/>
                <a:gd name="T36" fmla="*/ 555 w 2034"/>
                <a:gd name="T37" fmla="*/ 1625 h 2019"/>
                <a:gd name="T38" fmla="*/ 694 w 2034"/>
                <a:gd name="T39" fmla="*/ 1646 h 2019"/>
                <a:gd name="T40" fmla="*/ 1394 w 2034"/>
                <a:gd name="T41" fmla="*/ 1881 h 2019"/>
                <a:gd name="T42" fmla="*/ 1590 w 2034"/>
                <a:gd name="T43" fmla="*/ 1996 h 2019"/>
                <a:gd name="T44" fmla="*/ 1669 w 2034"/>
                <a:gd name="T45" fmla="*/ 1947 h 2019"/>
                <a:gd name="T46" fmla="*/ 1743 w 2034"/>
                <a:gd name="T47" fmla="*/ 1813 h 2019"/>
                <a:gd name="T48" fmla="*/ 1888 w 2034"/>
                <a:gd name="T49" fmla="*/ 1600 h 2019"/>
                <a:gd name="T50" fmla="*/ 2033 w 2034"/>
                <a:gd name="T51" fmla="*/ 1444 h 2019"/>
                <a:gd name="T52" fmla="*/ 2014 w 2034"/>
                <a:gd name="T53" fmla="*/ 1310 h 2019"/>
                <a:gd name="T54" fmla="*/ 1910 w 2034"/>
                <a:gd name="T55" fmla="*/ 126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4" h="2019">
                  <a:moveTo>
                    <a:pt x="1910" y="1264"/>
                  </a:moveTo>
                  <a:cubicBezTo>
                    <a:pt x="1872" y="1119"/>
                    <a:pt x="1828" y="977"/>
                    <a:pt x="1790" y="833"/>
                  </a:cubicBezTo>
                  <a:cubicBezTo>
                    <a:pt x="1779" y="789"/>
                    <a:pt x="1762" y="767"/>
                    <a:pt x="1713" y="751"/>
                  </a:cubicBezTo>
                  <a:cubicBezTo>
                    <a:pt x="1645" y="729"/>
                    <a:pt x="1557" y="699"/>
                    <a:pt x="1566" y="603"/>
                  </a:cubicBezTo>
                  <a:cubicBezTo>
                    <a:pt x="1574" y="486"/>
                    <a:pt x="1475" y="442"/>
                    <a:pt x="1413" y="396"/>
                  </a:cubicBezTo>
                  <a:cubicBezTo>
                    <a:pt x="1306" y="314"/>
                    <a:pt x="1221" y="232"/>
                    <a:pt x="1219" y="92"/>
                  </a:cubicBezTo>
                  <a:cubicBezTo>
                    <a:pt x="1219" y="43"/>
                    <a:pt x="1194" y="5"/>
                    <a:pt x="1153" y="2"/>
                  </a:cubicBezTo>
                  <a:cubicBezTo>
                    <a:pt x="1109" y="0"/>
                    <a:pt x="1077" y="43"/>
                    <a:pt x="1079" y="84"/>
                  </a:cubicBezTo>
                  <a:cubicBezTo>
                    <a:pt x="1079" y="144"/>
                    <a:pt x="1066" y="177"/>
                    <a:pt x="1003" y="188"/>
                  </a:cubicBezTo>
                  <a:cubicBezTo>
                    <a:pt x="954" y="196"/>
                    <a:pt x="896" y="245"/>
                    <a:pt x="861" y="215"/>
                  </a:cubicBezTo>
                  <a:cubicBezTo>
                    <a:pt x="782" y="153"/>
                    <a:pt x="689" y="120"/>
                    <a:pt x="604" y="79"/>
                  </a:cubicBezTo>
                  <a:cubicBezTo>
                    <a:pt x="544" y="251"/>
                    <a:pt x="489" y="434"/>
                    <a:pt x="369" y="592"/>
                  </a:cubicBezTo>
                  <a:cubicBezTo>
                    <a:pt x="254" y="748"/>
                    <a:pt x="276" y="945"/>
                    <a:pt x="244" y="1125"/>
                  </a:cubicBezTo>
                  <a:cubicBezTo>
                    <a:pt x="224" y="1231"/>
                    <a:pt x="214" y="1335"/>
                    <a:pt x="115" y="1403"/>
                  </a:cubicBezTo>
                  <a:cubicBezTo>
                    <a:pt x="80" y="1428"/>
                    <a:pt x="71" y="1466"/>
                    <a:pt x="61" y="1507"/>
                  </a:cubicBezTo>
                  <a:cubicBezTo>
                    <a:pt x="41" y="1578"/>
                    <a:pt x="69" y="1655"/>
                    <a:pt x="36" y="1715"/>
                  </a:cubicBezTo>
                  <a:cubicBezTo>
                    <a:pt x="0" y="1780"/>
                    <a:pt x="9" y="1835"/>
                    <a:pt x="39" y="1903"/>
                  </a:cubicBezTo>
                  <a:cubicBezTo>
                    <a:pt x="132" y="1829"/>
                    <a:pt x="224" y="1761"/>
                    <a:pt x="315" y="1690"/>
                  </a:cubicBezTo>
                  <a:cubicBezTo>
                    <a:pt x="386" y="1633"/>
                    <a:pt x="454" y="1584"/>
                    <a:pt x="555" y="1625"/>
                  </a:cubicBezTo>
                  <a:cubicBezTo>
                    <a:pt x="599" y="1641"/>
                    <a:pt x="648" y="1644"/>
                    <a:pt x="694" y="1646"/>
                  </a:cubicBezTo>
                  <a:cubicBezTo>
                    <a:pt x="954" y="1649"/>
                    <a:pt x="1175" y="1764"/>
                    <a:pt x="1394" y="1881"/>
                  </a:cubicBezTo>
                  <a:cubicBezTo>
                    <a:pt x="1462" y="1917"/>
                    <a:pt x="1516" y="1974"/>
                    <a:pt x="1590" y="1996"/>
                  </a:cubicBezTo>
                  <a:cubicBezTo>
                    <a:pt x="1634" y="2010"/>
                    <a:pt x="1669" y="2018"/>
                    <a:pt x="1669" y="1947"/>
                  </a:cubicBezTo>
                  <a:cubicBezTo>
                    <a:pt x="1669" y="1892"/>
                    <a:pt x="1683" y="1851"/>
                    <a:pt x="1743" y="1813"/>
                  </a:cubicBezTo>
                  <a:cubicBezTo>
                    <a:pt x="1814" y="1769"/>
                    <a:pt x="1880" y="1709"/>
                    <a:pt x="1888" y="1600"/>
                  </a:cubicBezTo>
                  <a:cubicBezTo>
                    <a:pt x="1891" y="1548"/>
                    <a:pt x="1923" y="1450"/>
                    <a:pt x="2033" y="1444"/>
                  </a:cubicBezTo>
                  <a:cubicBezTo>
                    <a:pt x="1962" y="1403"/>
                    <a:pt x="1997" y="1354"/>
                    <a:pt x="2014" y="1310"/>
                  </a:cubicBezTo>
                  <a:cubicBezTo>
                    <a:pt x="1975" y="1297"/>
                    <a:pt x="1926" y="1324"/>
                    <a:pt x="1910" y="126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 name="Freeform 72"/>
            <p:cNvSpPr>
              <a:spLocks noChangeArrowheads="1"/>
            </p:cNvSpPr>
            <p:nvPr/>
          </p:nvSpPr>
          <p:spPr bwMode="auto">
            <a:xfrm>
              <a:off x="3378200" y="427038"/>
              <a:ext cx="647700" cy="619125"/>
            </a:xfrm>
            <a:custGeom>
              <a:avLst/>
              <a:gdLst>
                <a:gd name="T0" fmla="*/ 1218 w 1798"/>
                <a:gd name="T1" fmla="*/ 240 h 1721"/>
                <a:gd name="T2" fmla="*/ 871 w 1798"/>
                <a:gd name="T3" fmla="*/ 243 h 1721"/>
                <a:gd name="T4" fmla="*/ 789 w 1798"/>
                <a:gd name="T5" fmla="*/ 150 h 1721"/>
                <a:gd name="T6" fmla="*/ 723 w 1798"/>
                <a:gd name="T7" fmla="*/ 76 h 1721"/>
                <a:gd name="T8" fmla="*/ 423 w 1798"/>
                <a:gd name="T9" fmla="*/ 41 h 1721"/>
                <a:gd name="T10" fmla="*/ 62 w 1798"/>
                <a:gd name="T11" fmla="*/ 2 h 1721"/>
                <a:gd name="T12" fmla="*/ 19 w 1798"/>
                <a:gd name="T13" fmla="*/ 52 h 1721"/>
                <a:gd name="T14" fmla="*/ 125 w 1798"/>
                <a:gd name="T15" fmla="*/ 497 h 1721"/>
                <a:gd name="T16" fmla="*/ 60 w 1798"/>
                <a:gd name="T17" fmla="*/ 874 h 1721"/>
                <a:gd name="T18" fmla="*/ 46 w 1798"/>
                <a:gd name="T19" fmla="*/ 923 h 1721"/>
                <a:gd name="T20" fmla="*/ 112 w 1798"/>
                <a:gd name="T21" fmla="*/ 1242 h 1721"/>
                <a:gd name="T22" fmla="*/ 262 w 1798"/>
                <a:gd name="T23" fmla="*/ 1488 h 1721"/>
                <a:gd name="T24" fmla="*/ 371 w 1798"/>
                <a:gd name="T25" fmla="*/ 1535 h 1721"/>
                <a:gd name="T26" fmla="*/ 513 w 1798"/>
                <a:gd name="T27" fmla="*/ 1573 h 1721"/>
                <a:gd name="T28" fmla="*/ 1245 w 1798"/>
                <a:gd name="T29" fmla="*/ 1559 h 1721"/>
                <a:gd name="T30" fmla="*/ 1529 w 1798"/>
                <a:gd name="T31" fmla="*/ 1480 h 1721"/>
                <a:gd name="T32" fmla="*/ 1628 w 1798"/>
                <a:gd name="T33" fmla="*/ 1480 h 1721"/>
                <a:gd name="T34" fmla="*/ 1778 w 1798"/>
                <a:gd name="T35" fmla="*/ 1319 h 1721"/>
                <a:gd name="T36" fmla="*/ 1652 w 1798"/>
                <a:gd name="T37" fmla="*/ 292 h 1721"/>
                <a:gd name="T38" fmla="*/ 1576 w 1798"/>
                <a:gd name="T39" fmla="*/ 229 h 1721"/>
                <a:gd name="T40" fmla="*/ 1218 w 1798"/>
                <a:gd name="T41" fmla="*/ 235 h 1721"/>
                <a:gd name="T42" fmla="*/ 1218 w 1798"/>
                <a:gd name="T43" fmla="*/ 240 h 1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8" h="1721">
                  <a:moveTo>
                    <a:pt x="1218" y="240"/>
                  </a:moveTo>
                  <a:cubicBezTo>
                    <a:pt x="1103" y="240"/>
                    <a:pt x="986" y="237"/>
                    <a:pt x="871" y="243"/>
                  </a:cubicBezTo>
                  <a:cubicBezTo>
                    <a:pt x="797" y="245"/>
                    <a:pt x="767" y="221"/>
                    <a:pt x="789" y="150"/>
                  </a:cubicBezTo>
                  <a:cubicBezTo>
                    <a:pt x="808" y="87"/>
                    <a:pt x="770" y="82"/>
                    <a:pt x="723" y="76"/>
                  </a:cubicBezTo>
                  <a:cubicBezTo>
                    <a:pt x="622" y="65"/>
                    <a:pt x="524" y="52"/>
                    <a:pt x="423" y="41"/>
                  </a:cubicBezTo>
                  <a:cubicBezTo>
                    <a:pt x="303" y="30"/>
                    <a:pt x="183" y="0"/>
                    <a:pt x="62" y="2"/>
                  </a:cubicBezTo>
                  <a:cubicBezTo>
                    <a:pt x="27" y="2"/>
                    <a:pt x="0" y="8"/>
                    <a:pt x="19" y="52"/>
                  </a:cubicBezTo>
                  <a:cubicBezTo>
                    <a:pt x="84" y="194"/>
                    <a:pt x="101" y="347"/>
                    <a:pt x="125" y="497"/>
                  </a:cubicBezTo>
                  <a:cubicBezTo>
                    <a:pt x="147" y="631"/>
                    <a:pt x="158" y="762"/>
                    <a:pt x="60" y="874"/>
                  </a:cubicBezTo>
                  <a:cubicBezTo>
                    <a:pt x="46" y="887"/>
                    <a:pt x="46" y="906"/>
                    <a:pt x="46" y="923"/>
                  </a:cubicBezTo>
                  <a:cubicBezTo>
                    <a:pt x="62" y="1029"/>
                    <a:pt x="13" y="1141"/>
                    <a:pt x="112" y="1242"/>
                  </a:cubicBezTo>
                  <a:cubicBezTo>
                    <a:pt x="174" y="1308"/>
                    <a:pt x="224" y="1398"/>
                    <a:pt x="262" y="1488"/>
                  </a:cubicBezTo>
                  <a:cubicBezTo>
                    <a:pt x="278" y="1526"/>
                    <a:pt x="325" y="1540"/>
                    <a:pt x="371" y="1535"/>
                  </a:cubicBezTo>
                  <a:cubicBezTo>
                    <a:pt x="423" y="1526"/>
                    <a:pt x="467" y="1548"/>
                    <a:pt x="513" y="1573"/>
                  </a:cubicBezTo>
                  <a:cubicBezTo>
                    <a:pt x="759" y="1696"/>
                    <a:pt x="1010" y="1720"/>
                    <a:pt x="1245" y="1559"/>
                  </a:cubicBezTo>
                  <a:cubicBezTo>
                    <a:pt x="1338" y="1494"/>
                    <a:pt x="1425" y="1474"/>
                    <a:pt x="1529" y="1480"/>
                  </a:cubicBezTo>
                  <a:cubicBezTo>
                    <a:pt x="1562" y="1483"/>
                    <a:pt x="1595" y="1480"/>
                    <a:pt x="1628" y="1480"/>
                  </a:cubicBezTo>
                  <a:cubicBezTo>
                    <a:pt x="1791" y="1483"/>
                    <a:pt x="1797" y="1480"/>
                    <a:pt x="1778" y="1319"/>
                  </a:cubicBezTo>
                  <a:cubicBezTo>
                    <a:pt x="1737" y="977"/>
                    <a:pt x="1677" y="636"/>
                    <a:pt x="1652" y="292"/>
                  </a:cubicBezTo>
                  <a:cubicBezTo>
                    <a:pt x="1649" y="243"/>
                    <a:pt x="1622" y="229"/>
                    <a:pt x="1576" y="229"/>
                  </a:cubicBezTo>
                  <a:cubicBezTo>
                    <a:pt x="1453" y="237"/>
                    <a:pt x="1335" y="235"/>
                    <a:pt x="1218" y="235"/>
                  </a:cubicBezTo>
                  <a:lnTo>
                    <a:pt x="1218" y="240"/>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 name="Freeform 73"/>
            <p:cNvSpPr>
              <a:spLocks noChangeArrowheads="1"/>
            </p:cNvSpPr>
            <p:nvPr/>
          </p:nvSpPr>
          <p:spPr bwMode="auto">
            <a:xfrm>
              <a:off x="7650163" y="623888"/>
              <a:ext cx="633412" cy="771525"/>
            </a:xfrm>
            <a:custGeom>
              <a:avLst/>
              <a:gdLst>
                <a:gd name="T0" fmla="*/ 1606 w 1760"/>
                <a:gd name="T1" fmla="*/ 527 h 2142"/>
                <a:gd name="T2" fmla="*/ 1549 w 1760"/>
                <a:gd name="T3" fmla="*/ 352 h 2142"/>
                <a:gd name="T4" fmla="*/ 1432 w 1760"/>
                <a:gd name="T5" fmla="*/ 278 h 2142"/>
                <a:gd name="T6" fmla="*/ 1205 w 1760"/>
                <a:gd name="T7" fmla="*/ 191 h 2142"/>
                <a:gd name="T8" fmla="*/ 754 w 1760"/>
                <a:gd name="T9" fmla="*/ 11 h 2142"/>
                <a:gd name="T10" fmla="*/ 410 w 1760"/>
                <a:gd name="T11" fmla="*/ 98 h 2142"/>
                <a:gd name="T12" fmla="*/ 317 w 1760"/>
                <a:gd name="T13" fmla="*/ 213 h 2142"/>
                <a:gd name="T14" fmla="*/ 249 w 1760"/>
                <a:gd name="T15" fmla="*/ 295 h 2142"/>
                <a:gd name="T16" fmla="*/ 148 w 1760"/>
                <a:gd name="T17" fmla="*/ 417 h 2142"/>
                <a:gd name="T18" fmla="*/ 110 w 1760"/>
                <a:gd name="T19" fmla="*/ 762 h 2142"/>
                <a:gd name="T20" fmla="*/ 74 w 1760"/>
                <a:gd name="T21" fmla="*/ 857 h 2142"/>
                <a:gd name="T22" fmla="*/ 25 w 1760"/>
                <a:gd name="T23" fmla="*/ 961 h 2142"/>
                <a:gd name="T24" fmla="*/ 140 w 1760"/>
                <a:gd name="T25" fmla="*/ 1715 h 2142"/>
                <a:gd name="T26" fmla="*/ 107 w 1760"/>
                <a:gd name="T27" fmla="*/ 2051 h 2142"/>
                <a:gd name="T28" fmla="*/ 77 w 1760"/>
                <a:gd name="T29" fmla="*/ 2124 h 2142"/>
                <a:gd name="T30" fmla="*/ 134 w 1760"/>
                <a:gd name="T31" fmla="*/ 2124 h 2142"/>
                <a:gd name="T32" fmla="*/ 273 w 1760"/>
                <a:gd name="T33" fmla="*/ 2010 h 2142"/>
                <a:gd name="T34" fmla="*/ 383 w 1760"/>
                <a:gd name="T35" fmla="*/ 1974 h 2142"/>
                <a:gd name="T36" fmla="*/ 749 w 1760"/>
                <a:gd name="T37" fmla="*/ 2040 h 2142"/>
                <a:gd name="T38" fmla="*/ 812 w 1760"/>
                <a:gd name="T39" fmla="*/ 1971 h 2142"/>
                <a:gd name="T40" fmla="*/ 839 w 1760"/>
                <a:gd name="T41" fmla="*/ 1698 h 2142"/>
                <a:gd name="T42" fmla="*/ 896 w 1760"/>
                <a:gd name="T43" fmla="*/ 1556 h 2142"/>
                <a:gd name="T44" fmla="*/ 989 w 1760"/>
                <a:gd name="T45" fmla="*/ 1354 h 2142"/>
                <a:gd name="T46" fmla="*/ 1202 w 1760"/>
                <a:gd name="T47" fmla="*/ 1316 h 2142"/>
                <a:gd name="T48" fmla="*/ 1260 w 1760"/>
                <a:gd name="T49" fmla="*/ 1278 h 2142"/>
                <a:gd name="T50" fmla="*/ 1355 w 1760"/>
                <a:gd name="T51" fmla="*/ 1149 h 2142"/>
                <a:gd name="T52" fmla="*/ 1486 w 1760"/>
                <a:gd name="T53" fmla="*/ 1035 h 2142"/>
                <a:gd name="T54" fmla="*/ 1533 w 1760"/>
                <a:gd name="T55" fmla="*/ 953 h 2142"/>
                <a:gd name="T56" fmla="*/ 1615 w 1760"/>
                <a:gd name="T57" fmla="*/ 928 h 2142"/>
                <a:gd name="T58" fmla="*/ 1675 w 1760"/>
                <a:gd name="T59" fmla="*/ 912 h 2142"/>
                <a:gd name="T60" fmla="*/ 1759 w 1760"/>
                <a:gd name="T61" fmla="*/ 833 h 2142"/>
                <a:gd name="T62" fmla="*/ 1606 w 1760"/>
                <a:gd name="T63" fmla="*/ 527 h 2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0" h="2142">
                  <a:moveTo>
                    <a:pt x="1606" y="527"/>
                  </a:moveTo>
                  <a:cubicBezTo>
                    <a:pt x="1590" y="467"/>
                    <a:pt x="1568" y="409"/>
                    <a:pt x="1549" y="352"/>
                  </a:cubicBezTo>
                  <a:cubicBezTo>
                    <a:pt x="1530" y="295"/>
                    <a:pt x="1494" y="265"/>
                    <a:pt x="1432" y="278"/>
                  </a:cubicBezTo>
                  <a:cubicBezTo>
                    <a:pt x="1339" y="297"/>
                    <a:pt x="1273" y="251"/>
                    <a:pt x="1205" y="191"/>
                  </a:cubicBezTo>
                  <a:cubicBezTo>
                    <a:pt x="1079" y="76"/>
                    <a:pt x="926" y="24"/>
                    <a:pt x="754" y="11"/>
                  </a:cubicBezTo>
                  <a:cubicBezTo>
                    <a:pt x="626" y="0"/>
                    <a:pt x="525" y="76"/>
                    <a:pt x="410" y="98"/>
                  </a:cubicBezTo>
                  <a:cubicBezTo>
                    <a:pt x="353" y="109"/>
                    <a:pt x="317" y="144"/>
                    <a:pt x="317" y="213"/>
                  </a:cubicBezTo>
                  <a:cubicBezTo>
                    <a:pt x="317" y="245"/>
                    <a:pt x="298" y="292"/>
                    <a:pt x="249" y="295"/>
                  </a:cubicBezTo>
                  <a:cubicBezTo>
                    <a:pt x="167" y="297"/>
                    <a:pt x="156" y="363"/>
                    <a:pt x="148" y="417"/>
                  </a:cubicBezTo>
                  <a:cubicBezTo>
                    <a:pt x="129" y="532"/>
                    <a:pt x="120" y="647"/>
                    <a:pt x="110" y="762"/>
                  </a:cubicBezTo>
                  <a:cubicBezTo>
                    <a:pt x="107" y="797"/>
                    <a:pt x="107" y="841"/>
                    <a:pt x="74" y="857"/>
                  </a:cubicBezTo>
                  <a:cubicBezTo>
                    <a:pt x="25" y="882"/>
                    <a:pt x="30" y="920"/>
                    <a:pt x="25" y="961"/>
                  </a:cubicBezTo>
                  <a:cubicBezTo>
                    <a:pt x="0" y="1220"/>
                    <a:pt x="30" y="1474"/>
                    <a:pt x="140" y="1715"/>
                  </a:cubicBezTo>
                  <a:cubicBezTo>
                    <a:pt x="194" y="1838"/>
                    <a:pt x="192" y="1944"/>
                    <a:pt x="107" y="2051"/>
                  </a:cubicBezTo>
                  <a:cubicBezTo>
                    <a:pt x="90" y="2070"/>
                    <a:pt x="74" y="2092"/>
                    <a:pt x="77" y="2124"/>
                  </a:cubicBezTo>
                  <a:cubicBezTo>
                    <a:pt x="96" y="2133"/>
                    <a:pt x="126" y="2141"/>
                    <a:pt x="134" y="2124"/>
                  </a:cubicBezTo>
                  <a:cubicBezTo>
                    <a:pt x="170" y="2073"/>
                    <a:pt x="243" y="2070"/>
                    <a:pt x="273" y="2010"/>
                  </a:cubicBezTo>
                  <a:cubicBezTo>
                    <a:pt x="295" y="1969"/>
                    <a:pt x="342" y="1955"/>
                    <a:pt x="383" y="1974"/>
                  </a:cubicBezTo>
                  <a:cubicBezTo>
                    <a:pt x="500" y="2023"/>
                    <a:pt x="629" y="2007"/>
                    <a:pt x="749" y="2040"/>
                  </a:cubicBezTo>
                  <a:cubicBezTo>
                    <a:pt x="801" y="2056"/>
                    <a:pt x="833" y="2015"/>
                    <a:pt x="812" y="1971"/>
                  </a:cubicBezTo>
                  <a:cubicBezTo>
                    <a:pt x="762" y="1873"/>
                    <a:pt x="768" y="1786"/>
                    <a:pt x="839" y="1698"/>
                  </a:cubicBezTo>
                  <a:cubicBezTo>
                    <a:pt x="869" y="1660"/>
                    <a:pt x="888" y="1611"/>
                    <a:pt x="896" y="1556"/>
                  </a:cubicBezTo>
                  <a:cubicBezTo>
                    <a:pt x="904" y="1480"/>
                    <a:pt x="902" y="1379"/>
                    <a:pt x="989" y="1354"/>
                  </a:cubicBezTo>
                  <a:cubicBezTo>
                    <a:pt x="1057" y="1335"/>
                    <a:pt x="1131" y="1319"/>
                    <a:pt x="1202" y="1316"/>
                  </a:cubicBezTo>
                  <a:cubicBezTo>
                    <a:pt x="1240" y="1313"/>
                    <a:pt x="1251" y="1305"/>
                    <a:pt x="1260" y="1278"/>
                  </a:cubicBezTo>
                  <a:cubicBezTo>
                    <a:pt x="1279" y="1223"/>
                    <a:pt x="1306" y="1152"/>
                    <a:pt x="1355" y="1149"/>
                  </a:cubicBezTo>
                  <a:cubicBezTo>
                    <a:pt x="1440" y="1147"/>
                    <a:pt x="1445" y="1076"/>
                    <a:pt x="1486" y="1035"/>
                  </a:cubicBezTo>
                  <a:cubicBezTo>
                    <a:pt x="1508" y="1013"/>
                    <a:pt x="1519" y="980"/>
                    <a:pt x="1533" y="953"/>
                  </a:cubicBezTo>
                  <a:cubicBezTo>
                    <a:pt x="1552" y="917"/>
                    <a:pt x="1585" y="906"/>
                    <a:pt x="1615" y="928"/>
                  </a:cubicBezTo>
                  <a:cubicBezTo>
                    <a:pt x="1650" y="953"/>
                    <a:pt x="1664" y="947"/>
                    <a:pt x="1675" y="912"/>
                  </a:cubicBezTo>
                  <a:cubicBezTo>
                    <a:pt x="1686" y="868"/>
                    <a:pt x="1727" y="863"/>
                    <a:pt x="1759" y="833"/>
                  </a:cubicBezTo>
                  <a:cubicBezTo>
                    <a:pt x="1675" y="745"/>
                    <a:pt x="1639" y="639"/>
                    <a:pt x="1606" y="5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 name="Freeform 74"/>
            <p:cNvSpPr>
              <a:spLocks noChangeArrowheads="1"/>
            </p:cNvSpPr>
            <p:nvPr/>
          </p:nvSpPr>
          <p:spPr bwMode="auto">
            <a:xfrm>
              <a:off x="4098925" y="1060450"/>
              <a:ext cx="555625" cy="644525"/>
            </a:xfrm>
            <a:custGeom>
              <a:avLst/>
              <a:gdLst>
                <a:gd name="T0" fmla="*/ 180 w 1544"/>
                <a:gd name="T1" fmla="*/ 1628 h 1790"/>
                <a:gd name="T2" fmla="*/ 1240 w 1544"/>
                <a:gd name="T3" fmla="*/ 1775 h 1790"/>
                <a:gd name="T4" fmla="*/ 1387 w 1544"/>
                <a:gd name="T5" fmla="*/ 1674 h 1790"/>
                <a:gd name="T6" fmla="*/ 1467 w 1544"/>
                <a:gd name="T7" fmla="*/ 1251 h 1790"/>
                <a:gd name="T8" fmla="*/ 1538 w 1544"/>
                <a:gd name="T9" fmla="*/ 751 h 1790"/>
                <a:gd name="T10" fmla="*/ 1532 w 1544"/>
                <a:gd name="T11" fmla="*/ 729 h 1790"/>
                <a:gd name="T12" fmla="*/ 1458 w 1544"/>
                <a:gd name="T13" fmla="*/ 489 h 1790"/>
                <a:gd name="T14" fmla="*/ 1458 w 1544"/>
                <a:gd name="T15" fmla="*/ 481 h 1790"/>
                <a:gd name="T16" fmla="*/ 1508 w 1544"/>
                <a:gd name="T17" fmla="*/ 287 h 1790"/>
                <a:gd name="T18" fmla="*/ 1505 w 1544"/>
                <a:gd name="T19" fmla="*/ 131 h 1790"/>
                <a:gd name="T20" fmla="*/ 1240 w 1544"/>
                <a:gd name="T21" fmla="*/ 77 h 1790"/>
                <a:gd name="T22" fmla="*/ 939 w 1544"/>
                <a:gd name="T23" fmla="*/ 115 h 1790"/>
                <a:gd name="T24" fmla="*/ 311 w 1544"/>
                <a:gd name="T25" fmla="*/ 22 h 1790"/>
                <a:gd name="T26" fmla="*/ 199 w 1544"/>
                <a:gd name="T27" fmla="*/ 118 h 1790"/>
                <a:gd name="T28" fmla="*/ 24 w 1544"/>
                <a:gd name="T29" fmla="*/ 688 h 1790"/>
                <a:gd name="T30" fmla="*/ 13 w 1544"/>
                <a:gd name="T31" fmla="*/ 806 h 1790"/>
                <a:gd name="T32" fmla="*/ 65 w 1544"/>
                <a:gd name="T33" fmla="*/ 1216 h 1790"/>
                <a:gd name="T34" fmla="*/ 57 w 1544"/>
                <a:gd name="T35" fmla="*/ 1478 h 1790"/>
                <a:gd name="T36" fmla="*/ 180 w 1544"/>
                <a:gd name="T37" fmla="*/ 1628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4" h="1790">
                  <a:moveTo>
                    <a:pt x="180" y="1628"/>
                  </a:moveTo>
                  <a:cubicBezTo>
                    <a:pt x="532" y="1677"/>
                    <a:pt x="888" y="1721"/>
                    <a:pt x="1240" y="1775"/>
                  </a:cubicBezTo>
                  <a:cubicBezTo>
                    <a:pt x="1333" y="1789"/>
                    <a:pt x="1371" y="1740"/>
                    <a:pt x="1387" y="1674"/>
                  </a:cubicBezTo>
                  <a:cubicBezTo>
                    <a:pt x="1423" y="1535"/>
                    <a:pt x="1434" y="1390"/>
                    <a:pt x="1467" y="1251"/>
                  </a:cubicBezTo>
                  <a:cubicBezTo>
                    <a:pt x="1505" y="1087"/>
                    <a:pt x="1467" y="910"/>
                    <a:pt x="1538" y="751"/>
                  </a:cubicBezTo>
                  <a:cubicBezTo>
                    <a:pt x="1543" y="740"/>
                    <a:pt x="1535" y="738"/>
                    <a:pt x="1532" y="729"/>
                  </a:cubicBezTo>
                  <a:cubicBezTo>
                    <a:pt x="1497" y="653"/>
                    <a:pt x="1374" y="601"/>
                    <a:pt x="1458" y="489"/>
                  </a:cubicBezTo>
                  <a:lnTo>
                    <a:pt x="1458" y="481"/>
                  </a:lnTo>
                  <a:cubicBezTo>
                    <a:pt x="1341" y="383"/>
                    <a:pt x="1447" y="342"/>
                    <a:pt x="1508" y="287"/>
                  </a:cubicBezTo>
                  <a:cubicBezTo>
                    <a:pt x="1521" y="273"/>
                    <a:pt x="1521" y="131"/>
                    <a:pt x="1505" y="131"/>
                  </a:cubicBezTo>
                  <a:cubicBezTo>
                    <a:pt x="1412" y="129"/>
                    <a:pt x="1330" y="88"/>
                    <a:pt x="1240" y="77"/>
                  </a:cubicBezTo>
                  <a:cubicBezTo>
                    <a:pt x="1133" y="63"/>
                    <a:pt x="1046" y="134"/>
                    <a:pt x="939" y="115"/>
                  </a:cubicBezTo>
                  <a:cubicBezTo>
                    <a:pt x="732" y="77"/>
                    <a:pt x="519" y="63"/>
                    <a:pt x="311" y="22"/>
                  </a:cubicBezTo>
                  <a:cubicBezTo>
                    <a:pt x="210" y="0"/>
                    <a:pt x="199" y="52"/>
                    <a:pt x="199" y="118"/>
                  </a:cubicBezTo>
                  <a:cubicBezTo>
                    <a:pt x="205" y="328"/>
                    <a:pt x="136" y="514"/>
                    <a:pt x="24" y="688"/>
                  </a:cubicBezTo>
                  <a:cubicBezTo>
                    <a:pt x="0" y="727"/>
                    <a:pt x="2" y="762"/>
                    <a:pt x="13" y="806"/>
                  </a:cubicBezTo>
                  <a:cubicBezTo>
                    <a:pt x="54" y="940"/>
                    <a:pt x="87" y="1076"/>
                    <a:pt x="65" y="1216"/>
                  </a:cubicBezTo>
                  <a:cubicBezTo>
                    <a:pt x="54" y="1303"/>
                    <a:pt x="93" y="1390"/>
                    <a:pt x="57" y="1478"/>
                  </a:cubicBezTo>
                  <a:cubicBezTo>
                    <a:pt x="43" y="1576"/>
                    <a:pt x="95" y="1614"/>
                    <a:pt x="180" y="16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 name="Freeform 75"/>
            <p:cNvSpPr>
              <a:spLocks noChangeArrowheads="1"/>
            </p:cNvSpPr>
            <p:nvPr/>
          </p:nvSpPr>
          <p:spPr bwMode="auto">
            <a:xfrm>
              <a:off x="4732338" y="504825"/>
              <a:ext cx="798512" cy="501650"/>
            </a:xfrm>
            <a:custGeom>
              <a:avLst/>
              <a:gdLst>
                <a:gd name="T0" fmla="*/ 710 w 2216"/>
                <a:gd name="T1" fmla="*/ 28 h 1392"/>
                <a:gd name="T2" fmla="*/ 161 w 2216"/>
                <a:gd name="T3" fmla="*/ 28 h 1392"/>
                <a:gd name="T4" fmla="*/ 66 w 2216"/>
                <a:gd name="T5" fmla="*/ 112 h 1392"/>
                <a:gd name="T6" fmla="*/ 30 w 2216"/>
                <a:gd name="T7" fmla="*/ 339 h 1392"/>
                <a:gd name="T8" fmla="*/ 41 w 2216"/>
                <a:gd name="T9" fmla="*/ 399 h 1392"/>
                <a:gd name="T10" fmla="*/ 85 w 2216"/>
                <a:gd name="T11" fmla="*/ 487 h 1392"/>
                <a:gd name="T12" fmla="*/ 60 w 2216"/>
                <a:gd name="T13" fmla="*/ 708 h 1392"/>
                <a:gd name="T14" fmla="*/ 82 w 2216"/>
                <a:gd name="T15" fmla="*/ 896 h 1392"/>
                <a:gd name="T16" fmla="*/ 276 w 2216"/>
                <a:gd name="T17" fmla="*/ 1055 h 1392"/>
                <a:gd name="T18" fmla="*/ 514 w 2216"/>
                <a:gd name="T19" fmla="*/ 1221 h 1392"/>
                <a:gd name="T20" fmla="*/ 680 w 2216"/>
                <a:gd name="T21" fmla="*/ 1254 h 1392"/>
                <a:gd name="T22" fmla="*/ 997 w 2216"/>
                <a:gd name="T23" fmla="*/ 1249 h 1392"/>
                <a:gd name="T24" fmla="*/ 1041 w 2216"/>
                <a:gd name="T25" fmla="*/ 1254 h 1392"/>
                <a:gd name="T26" fmla="*/ 1139 w 2216"/>
                <a:gd name="T27" fmla="*/ 1314 h 1392"/>
                <a:gd name="T28" fmla="*/ 1229 w 2216"/>
                <a:gd name="T29" fmla="*/ 1388 h 1392"/>
                <a:gd name="T30" fmla="*/ 1298 w 2216"/>
                <a:gd name="T31" fmla="*/ 1311 h 1392"/>
                <a:gd name="T32" fmla="*/ 1388 w 2216"/>
                <a:gd name="T33" fmla="*/ 1197 h 1392"/>
                <a:gd name="T34" fmla="*/ 1464 w 2216"/>
                <a:gd name="T35" fmla="*/ 1112 h 1392"/>
                <a:gd name="T36" fmla="*/ 1571 w 2216"/>
                <a:gd name="T37" fmla="*/ 1063 h 1392"/>
                <a:gd name="T38" fmla="*/ 1751 w 2216"/>
                <a:gd name="T39" fmla="*/ 975 h 1392"/>
                <a:gd name="T40" fmla="*/ 1822 w 2216"/>
                <a:gd name="T41" fmla="*/ 877 h 1392"/>
                <a:gd name="T42" fmla="*/ 1901 w 2216"/>
                <a:gd name="T43" fmla="*/ 689 h 1392"/>
                <a:gd name="T44" fmla="*/ 1991 w 2216"/>
                <a:gd name="T45" fmla="*/ 426 h 1392"/>
                <a:gd name="T46" fmla="*/ 2177 w 2216"/>
                <a:gd name="T47" fmla="*/ 115 h 1392"/>
                <a:gd name="T48" fmla="*/ 2120 w 2216"/>
                <a:gd name="T49" fmla="*/ 3 h 1392"/>
                <a:gd name="T50" fmla="*/ 2041 w 2216"/>
                <a:gd name="T51" fmla="*/ 3 h 1392"/>
                <a:gd name="T52" fmla="*/ 710 w 2216"/>
                <a:gd name="T53" fmla="*/ 3 h 1392"/>
                <a:gd name="T54" fmla="*/ 710 w 2216"/>
                <a:gd name="T55" fmla="*/ 28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16" h="1392">
                  <a:moveTo>
                    <a:pt x="710" y="28"/>
                  </a:moveTo>
                  <a:cubicBezTo>
                    <a:pt x="527" y="28"/>
                    <a:pt x="344" y="30"/>
                    <a:pt x="161" y="28"/>
                  </a:cubicBezTo>
                  <a:cubicBezTo>
                    <a:pt x="98" y="28"/>
                    <a:pt x="66" y="55"/>
                    <a:pt x="66" y="112"/>
                  </a:cubicBezTo>
                  <a:cubicBezTo>
                    <a:pt x="63" y="189"/>
                    <a:pt x="41" y="263"/>
                    <a:pt x="30" y="339"/>
                  </a:cubicBezTo>
                  <a:cubicBezTo>
                    <a:pt x="27" y="358"/>
                    <a:pt x="0" y="386"/>
                    <a:pt x="41" y="399"/>
                  </a:cubicBezTo>
                  <a:cubicBezTo>
                    <a:pt x="85" y="416"/>
                    <a:pt x="79" y="454"/>
                    <a:pt x="85" y="487"/>
                  </a:cubicBezTo>
                  <a:cubicBezTo>
                    <a:pt x="93" y="563"/>
                    <a:pt x="90" y="634"/>
                    <a:pt x="60" y="708"/>
                  </a:cubicBezTo>
                  <a:cubicBezTo>
                    <a:pt x="36" y="771"/>
                    <a:pt x="22" y="861"/>
                    <a:pt x="82" y="896"/>
                  </a:cubicBezTo>
                  <a:cubicBezTo>
                    <a:pt x="156" y="940"/>
                    <a:pt x="202" y="1011"/>
                    <a:pt x="276" y="1055"/>
                  </a:cubicBezTo>
                  <a:cubicBezTo>
                    <a:pt x="361" y="1104"/>
                    <a:pt x="459" y="1147"/>
                    <a:pt x="514" y="1221"/>
                  </a:cubicBezTo>
                  <a:cubicBezTo>
                    <a:pt x="574" y="1300"/>
                    <a:pt x="617" y="1276"/>
                    <a:pt x="680" y="1254"/>
                  </a:cubicBezTo>
                  <a:cubicBezTo>
                    <a:pt x="784" y="1216"/>
                    <a:pt x="891" y="1158"/>
                    <a:pt x="997" y="1249"/>
                  </a:cubicBezTo>
                  <a:cubicBezTo>
                    <a:pt x="1005" y="1257"/>
                    <a:pt x="1024" y="1254"/>
                    <a:pt x="1041" y="1254"/>
                  </a:cubicBezTo>
                  <a:cubicBezTo>
                    <a:pt x="1087" y="1254"/>
                    <a:pt x="1126" y="1251"/>
                    <a:pt x="1139" y="1314"/>
                  </a:cubicBezTo>
                  <a:cubicBezTo>
                    <a:pt x="1147" y="1352"/>
                    <a:pt x="1191" y="1385"/>
                    <a:pt x="1229" y="1388"/>
                  </a:cubicBezTo>
                  <a:cubicBezTo>
                    <a:pt x="1270" y="1391"/>
                    <a:pt x="1284" y="1347"/>
                    <a:pt x="1298" y="1311"/>
                  </a:cubicBezTo>
                  <a:cubicBezTo>
                    <a:pt x="1314" y="1268"/>
                    <a:pt x="1336" y="1221"/>
                    <a:pt x="1388" y="1197"/>
                  </a:cubicBezTo>
                  <a:cubicBezTo>
                    <a:pt x="1421" y="1180"/>
                    <a:pt x="1448" y="1150"/>
                    <a:pt x="1464" y="1112"/>
                  </a:cubicBezTo>
                  <a:cubicBezTo>
                    <a:pt x="1483" y="1063"/>
                    <a:pt x="1519" y="1044"/>
                    <a:pt x="1571" y="1063"/>
                  </a:cubicBezTo>
                  <a:cubicBezTo>
                    <a:pt x="1664" y="1101"/>
                    <a:pt x="1716" y="1052"/>
                    <a:pt x="1751" y="975"/>
                  </a:cubicBezTo>
                  <a:cubicBezTo>
                    <a:pt x="1767" y="934"/>
                    <a:pt x="1792" y="904"/>
                    <a:pt x="1822" y="877"/>
                  </a:cubicBezTo>
                  <a:cubicBezTo>
                    <a:pt x="1879" y="825"/>
                    <a:pt x="1899" y="760"/>
                    <a:pt x="1901" y="689"/>
                  </a:cubicBezTo>
                  <a:cubicBezTo>
                    <a:pt x="1904" y="590"/>
                    <a:pt x="1931" y="503"/>
                    <a:pt x="1991" y="426"/>
                  </a:cubicBezTo>
                  <a:cubicBezTo>
                    <a:pt x="2068" y="331"/>
                    <a:pt x="2117" y="222"/>
                    <a:pt x="2177" y="115"/>
                  </a:cubicBezTo>
                  <a:cubicBezTo>
                    <a:pt x="2215" y="50"/>
                    <a:pt x="2196" y="11"/>
                    <a:pt x="2120" y="3"/>
                  </a:cubicBezTo>
                  <a:cubicBezTo>
                    <a:pt x="2092" y="0"/>
                    <a:pt x="2068" y="3"/>
                    <a:pt x="2041" y="3"/>
                  </a:cubicBezTo>
                  <a:lnTo>
                    <a:pt x="710" y="3"/>
                  </a:lnTo>
                  <a:lnTo>
                    <a:pt x="710" y="2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 name="Freeform 76"/>
            <p:cNvSpPr>
              <a:spLocks noChangeArrowheads="1"/>
            </p:cNvSpPr>
            <p:nvPr/>
          </p:nvSpPr>
          <p:spPr bwMode="auto">
            <a:xfrm>
              <a:off x="5399088" y="2208213"/>
              <a:ext cx="595312" cy="660400"/>
            </a:xfrm>
            <a:custGeom>
              <a:avLst/>
              <a:gdLst>
                <a:gd name="T0" fmla="*/ 1628 w 1654"/>
                <a:gd name="T1" fmla="*/ 437 h 1834"/>
                <a:gd name="T2" fmla="*/ 1494 w 1654"/>
                <a:gd name="T3" fmla="*/ 303 h 1834"/>
                <a:gd name="T4" fmla="*/ 1393 w 1654"/>
                <a:gd name="T5" fmla="*/ 262 h 1834"/>
                <a:gd name="T6" fmla="*/ 1309 w 1654"/>
                <a:gd name="T7" fmla="*/ 235 h 1834"/>
                <a:gd name="T8" fmla="*/ 1210 w 1654"/>
                <a:gd name="T9" fmla="*/ 287 h 1834"/>
                <a:gd name="T10" fmla="*/ 1085 w 1654"/>
                <a:gd name="T11" fmla="*/ 410 h 1834"/>
                <a:gd name="T12" fmla="*/ 934 w 1654"/>
                <a:gd name="T13" fmla="*/ 344 h 1834"/>
                <a:gd name="T14" fmla="*/ 861 w 1654"/>
                <a:gd name="T15" fmla="*/ 317 h 1834"/>
                <a:gd name="T16" fmla="*/ 781 w 1654"/>
                <a:gd name="T17" fmla="*/ 325 h 1834"/>
                <a:gd name="T18" fmla="*/ 576 w 1654"/>
                <a:gd name="T19" fmla="*/ 156 h 1834"/>
                <a:gd name="T20" fmla="*/ 366 w 1654"/>
                <a:gd name="T21" fmla="*/ 19 h 1834"/>
                <a:gd name="T22" fmla="*/ 208 w 1654"/>
                <a:gd name="T23" fmla="*/ 8 h 1834"/>
                <a:gd name="T24" fmla="*/ 128 w 1654"/>
                <a:gd name="T25" fmla="*/ 74 h 1834"/>
                <a:gd name="T26" fmla="*/ 90 w 1654"/>
                <a:gd name="T27" fmla="*/ 451 h 1834"/>
                <a:gd name="T28" fmla="*/ 52 w 1654"/>
                <a:gd name="T29" fmla="*/ 716 h 1834"/>
                <a:gd name="T30" fmla="*/ 33 w 1654"/>
                <a:gd name="T31" fmla="*/ 863 h 1834"/>
                <a:gd name="T32" fmla="*/ 183 w 1654"/>
                <a:gd name="T33" fmla="*/ 1565 h 1834"/>
                <a:gd name="T34" fmla="*/ 238 w 1654"/>
                <a:gd name="T35" fmla="*/ 1581 h 1834"/>
                <a:gd name="T36" fmla="*/ 407 w 1654"/>
                <a:gd name="T37" fmla="*/ 1592 h 1834"/>
                <a:gd name="T38" fmla="*/ 601 w 1654"/>
                <a:gd name="T39" fmla="*/ 1611 h 1834"/>
                <a:gd name="T40" fmla="*/ 765 w 1654"/>
                <a:gd name="T41" fmla="*/ 1691 h 1834"/>
                <a:gd name="T42" fmla="*/ 841 w 1654"/>
                <a:gd name="T43" fmla="*/ 1786 h 1834"/>
                <a:gd name="T44" fmla="*/ 953 w 1654"/>
                <a:gd name="T45" fmla="*/ 1751 h 1834"/>
                <a:gd name="T46" fmla="*/ 1011 w 1654"/>
                <a:gd name="T47" fmla="*/ 1693 h 1834"/>
                <a:gd name="T48" fmla="*/ 1229 w 1654"/>
                <a:gd name="T49" fmla="*/ 1609 h 1834"/>
                <a:gd name="T50" fmla="*/ 1445 w 1654"/>
                <a:gd name="T51" fmla="*/ 1448 h 1834"/>
                <a:gd name="T52" fmla="*/ 1554 w 1654"/>
                <a:gd name="T53" fmla="*/ 1377 h 1834"/>
                <a:gd name="T54" fmla="*/ 1617 w 1654"/>
                <a:gd name="T55" fmla="*/ 1311 h 1834"/>
                <a:gd name="T56" fmla="*/ 1644 w 1654"/>
                <a:gd name="T57" fmla="*/ 647 h 1834"/>
                <a:gd name="T58" fmla="*/ 1628 w 1654"/>
                <a:gd name="T59" fmla="*/ 437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4" h="1834">
                  <a:moveTo>
                    <a:pt x="1628" y="437"/>
                  </a:moveTo>
                  <a:cubicBezTo>
                    <a:pt x="1623" y="355"/>
                    <a:pt x="1582" y="309"/>
                    <a:pt x="1494" y="303"/>
                  </a:cubicBezTo>
                  <a:cubicBezTo>
                    <a:pt x="1456" y="301"/>
                    <a:pt x="1404" y="301"/>
                    <a:pt x="1393" y="262"/>
                  </a:cubicBezTo>
                  <a:cubicBezTo>
                    <a:pt x="1374" y="202"/>
                    <a:pt x="1339" y="224"/>
                    <a:pt x="1309" y="235"/>
                  </a:cubicBezTo>
                  <a:cubicBezTo>
                    <a:pt x="1273" y="249"/>
                    <a:pt x="1207" y="273"/>
                    <a:pt x="1210" y="287"/>
                  </a:cubicBezTo>
                  <a:cubicBezTo>
                    <a:pt x="1218" y="385"/>
                    <a:pt x="1134" y="380"/>
                    <a:pt x="1085" y="410"/>
                  </a:cubicBezTo>
                  <a:cubicBezTo>
                    <a:pt x="1027" y="445"/>
                    <a:pt x="942" y="410"/>
                    <a:pt x="934" y="344"/>
                  </a:cubicBezTo>
                  <a:cubicBezTo>
                    <a:pt x="926" y="268"/>
                    <a:pt x="893" y="295"/>
                    <a:pt x="861" y="317"/>
                  </a:cubicBezTo>
                  <a:cubicBezTo>
                    <a:pt x="833" y="336"/>
                    <a:pt x="800" y="350"/>
                    <a:pt x="781" y="325"/>
                  </a:cubicBezTo>
                  <a:cubicBezTo>
                    <a:pt x="724" y="257"/>
                    <a:pt x="631" y="230"/>
                    <a:pt x="576" y="156"/>
                  </a:cubicBezTo>
                  <a:cubicBezTo>
                    <a:pt x="525" y="85"/>
                    <a:pt x="462" y="25"/>
                    <a:pt x="366" y="19"/>
                  </a:cubicBezTo>
                  <a:cubicBezTo>
                    <a:pt x="314" y="17"/>
                    <a:pt x="260" y="17"/>
                    <a:pt x="208" y="8"/>
                  </a:cubicBezTo>
                  <a:cubicBezTo>
                    <a:pt x="164" y="0"/>
                    <a:pt x="134" y="17"/>
                    <a:pt x="128" y="74"/>
                  </a:cubicBezTo>
                  <a:cubicBezTo>
                    <a:pt x="118" y="199"/>
                    <a:pt x="68" y="331"/>
                    <a:pt x="90" y="451"/>
                  </a:cubicBezTo>
                  <a:cubicBezTo>
                    <a:pt x="109" y="555"/>
                    <a:pt x="112" y="628"/>
                    <a:pt x="52" y="716"/>
                  </a:cubicBezTo>
                  <a:cubicBezTo>
                    <a:pt x="27" y="751"/>
                    <a:pt x="38" y="814"/>
                    <a:pt x="33" y="863"/>
                  </a:cubicBezTo>
                  <a:cubicBezTo>
                    <a:pt x="0" y="1114"/>
                    <a:pt x="44" y="1352"/>
                    <a:pt x="183" y="1565"/>
                  </a:cubicBezTo>
                  <a:cubicBezTo>
                    <a:pt x="197" y="1587"/>
                    <a:pt x="221" y="1590"/>
                    <a:pt x="238" y="1581"/>
                  </a:cubicBezTo>
                  <a:cubicBezTo>
                    <a:pt x="298" y="1549"/>
                    <a:pt x="350" y="1581"/>
                    <a:pt x="407" y="1592"/>
                  </a:cubicBezTo>
                  <a:cubicBezTo>
                    <a:pt x="470" y="1603"/>
                    <a:pt x="525" y="1650"/>
                    <a:pt x="601" y="1611"/>
                  </a:cubicBezTo>
                  <a:cubicBezTo>
                    <a:pt x="661" y="1581"/>
                    <a:pt x="738" y="1611"/>
                    <a:pt x="765" y="1691"/>
                  </a:cubicBezTo>
                  <a:cubicBezTo>
                    <a:pt x="779" y="1732"/>
                    <a:pt x="811" y="1759"/>
                    <a:pt x="841" y="1786"/>
                  </a:cubicBezTo>
                  <a:cubicBezTo>
                    <a:pt x="893" y="1833"/>
                    <a:pt x="937" y="1816"/>
                    <a:pt x="953" y="1751"/>
                  </a:cubicBezTo>
                  <a:cubicBezTo>
                    <a:pt x="962" y="1718"/>
                    <a:pt x="973" y="1699"/>
                    <a:pt x="1011" y="1693"/>
                  </a:cubicBezTo>
                  <a:cubicBezTo>
                    <a:pt x="1090" y="1685"/>
                    <a:pt x="1158" y="1641"/>
                    <a:pt x="1229" y="1609"/>
                  </a:cubicBezTo>
                  <a:cubicBezTo>
                    <a:pt x="1309" y="1570"/>
                    <a:pt x="1388" y="1516"/>
                    <a:pt x="1445" y="1448"/>
                  </a:cubicBezTo>
                  <a:cubicBezTo>
                    <a:pt x="1478" y="1409"/>
                    <a:pt x="1505" y="1377"/>
                    <a:pt x="1554" y="1377"/>
                  </a:cubicBezTo>
                  <a:cubicBezTo>
                    <a:pt x="1601" y="1377"/>
                    <a:pt x="1612" y="1355"/>
                    <a:pt x="1617" y="1311"/>
                  </a:cubicBezTo>
                  <a:cubicBezTo>
                    <a:pt x="1636" y="1087"/>
                    <a:pt x="1642" y="863"/>
                    <a:pt x="1644" y="647"/>
                  </a:cubicBezTo>
                  <a:cubicBezTo>
                    <a:pt x="1653" y="571"/>
                    <a:pt x="1634" y="505"/>
                    <a:pt x="1628" y="43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 name="Freeform 77"/>
            <p:cNvSpPr>
              <a:spLocks noChangeArrowheads="1"/>
            </p:cNvSpPr>
            <p:nvPr/>
          </p:nvSpPr>
          <p:spPr bwMode="auto">
            <a:xfrm>
              <a:off x="7108825" y="717550"/>
              <a:ext cx="569913" cy="660400"/>
            </a:xfrm>
            <a:custGeom>
              <a:avLst/>
              <a:gdLst>
                <a:gd name="T0" fmla="*/ 1347 w 1585"/>
                <a:gd name="T1" fmla="*/ 497 h 1836"/>
                <a:gd name="T2" fmla="*/ 1314 w 1585"/>
                <a:gd name="T3" fmla="*/ 372 h 1836"/>
                <a:gd name="T4" fmla="*/ 869 w 1585"/>
                <a:gd name="T5" fmla="*/ 6 h 1836"/>
                <a:gd name="T6" fmla="*/ 836 w 1585"/>
                <a:gd name="T7" fmla="*/ 6 h 1836"/>
                <a:gd name="T8" fmla="*/ 642 w 1585"/>
                <a:gd name="T9" fmla="*/ 33 h 1836"/>
                <a:gd name="T10" fmla="*/ 494 w 1585"/>
                <a:gd name="T11" fmla="*/ 101 h 1836"/>
                <a:gd name="T12" fmla="*/ 473 w 1585"/>
                <a:gd name="T13" fmla="*/ 137 h 1836"/>
                <a:gd name="T14" fmla="*/ 303 w 1585"/>
                <a:gd name="T15" fmla="*/ 191 h 1836"/>
                <a:gd name="T16" fmla="*/ 191 w 1585"/>
                <a:gd name="T17" fmla="*/ 186 h 1836"/>
                <a:gd name="T18" fmla="*/ 44 w 1585"/>
                <a:gd name="T19" fmla="*/ 445 h 1836"/>
                <a:gd name="T20" fmla="*/ 14 w 1585"/>
                <a:gd name="T21" fmla="*/ 1002 h 1836"/>
                <a:gd name="T22" fmla="*/ 85 w 1585"/>
                <a:gd name="T23" fmla="*/ 1054 h 1836"/>
                <a:gd name="T24" fmla="*/ 167 w 1585"/>
                <a:gd name="T25" fmla="*/ 1098 h 1836"/>
                <a:gd name="T26" fmla="*/ 259 w 1585"/>
                <a:gd name="T27" fmla="*/ 1311 h 1836"/>
                <a:gd name="T28" fmla="*/ 421 w 1585"/>
                <a:gd name="T29" fmla="*/ 1431 h 1836"/>
                <a:gd name="T30" fmla="*/ 729 w 1585"/>
                <a:gd name="T31" fmla="*/ 1587 h 1836"/>
                <a:gd name="T32" fmla="*/ 776 w 1585"/>
                <a:gd name="T33" fmla="*/ 1609 h 1836"/>
                <a:gd name="T34" fmla="*/ 1005 w 1585"/>
                <a:gd name="T35" fmla="*/ 1712 h 1836"/>
                <a:gd name="T36" fmla="*/ 1448 w 1585"/>
                <a:gd name="T37" fmla="*/ 1835 h 1836"/>
                <a:gd name="T38" fmla="*/ 1472 w 1585"/>
                <a:gd name="T39" fmla="*/ 1827 h 1836"/>
                <a:gd name="T40" fmla="*/ 1562 w 1585"/>
                <a:gd name="T41" fmla="*/ 1543 h 1836"/>
                <a:gd name="T42" fmla="*/ 1429 w 1585"/>
                <a:gd name="T43" fmla="*/ 885 h 1836"/>
                <a:gd name="T44" fmla="*/ 1347 w 1585"/>
                <a:gd name="T45" fmla="*/ 49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5" h="1836">
                  <a:moveTo>
                    <a:pt x="1347" y="497"/>
                  </a:moveTo>
                  <a:cubicBezTo>
                    <a:pt x="1327" y="456"/>
                    <a:pt x="1333" y="410"/>
                    <a:pt x="1314" y="372"/>
                  </a:cubicBezTo>
                  <a:cubicBezTo>
                    <a:pt x="1215" y="189"/>
                    <a:pt x="1054" y="82"/>
                    <a:pt x="869" y="6"/>
                  </a:cubicBezTo>
                  <a:cubicBezTo>
                    <a:pt x="858" y="0"/>
                    <a:pt x="839" y="0"/>
                    <a:pt x="836" y="6"/>
                  </a:cubicBezTo>
                  <a:cubicBezTo>
                    <a:pt x="778" y="77"/>
                    <a:pt x="707" y="41"/>
                    <a:pt x="642" y="33"/>
                  </a:cubicBezTo>
                  <a:cubicBezTo>
                    <a:pt x="579" y="27"/>
                    <a:pt x="538" y="66"/>
                    <a:pt x="494" y="101"/>
                  </a:cubicBezTo>
                  <a:cubicBezTo>
                    <a:pt x="483" y="112"/>
                    <a:pt x="475" y="120"/>
                    <a:pt x="473" y="137"/>
                  </a:cubicBezTo>
                  <a:cubicBezTo>
                    <a:pt x="445" y="238"/>
                    <a:pt x="388" y="257"/>
                    <a:pt x="303" y="191"/>
                  </a:cubicBezTo>
                  <a:cubicBezTo>
                    <a:pt x="262" y="158"/>
                    <a:pt x="216" y="139"/>
                    <a:pt x="191" y="186"/>
                  </a:cubicBezTo>
                  <a:cubicBezTo>
                    <a:pt x="142" y="273"/>
                    <a:pt x="68" y="341"/>
                    <a:pt x="44" y="445"/>
                  </a:cubicBezTo>
                  <a:cubicBezTo>
                    <a:pt x="0" y="631"/>
                    <a:pt x="11" y="814"/>
                    <a:pt x="14" y="1002"/>
                  </a:cubicBezTo>
                  <a:cubicBezTo>
                    <a:pt x="14" y="1054"/>
                    <a:pt x="46" y="1054"/>
                    <a:pt x="85" y="1054"/>
                  </a:cubicBezTo>
                  <a:cubicBezTo>
                    <a:pt x="120" y="1052"/>
                    <a:pt x="161" y="1052"/>
                    <a:pt x="167" y="1098"/>
                  </a:cubicBezTo>
                  <a:cubicBezTo>
                    <a:pt x="178" y="1177"/>
                    <a:pt x="197" y="1245"/>
                    <a:pt x="259" y="1311"/>
                  </a:cubicBezTo>
                  <a:cubicBezTo>
                    <a:pt x="309" y="1363"/>
                    <a:pt x="352" y="1404"/>
                    <a:pt x="421" y="1431"/>
                  </a:cubicBezTo>
                  <a:cubicBezTo>
                    <a:pt x="527" y="1475"/>
                    <a:pt x="677" y="1431"/>
                    <a:pt x="729" y="1587"/>
                  </a:cubicBezTo>
                  <a:cubicBezTo>
                    <a:pt x="732" y="1598"/>
                    <a:pt x="762" y="1600"/>
                    <a:pt x="776" y="1609"/>
                  </a:cubicBezTo>
                  <a:cubicBezTo>
                    <a:pt x="841" y="1661"/>
                    <a:pt x="934" y="1633"/>
                    <a:pt x="1005" y="1712"/>
                  </a:cubicBezTo>
                  <a:cubicBezTo>
                    <a:pt x="1114" y="1835"/>
                    <a:pt x="1292" y="1814"/>
                    <a:pt x="1448" y="1835"/>
                  </a:cubicBezTo>
                  <a:cubicBezTo>
                    <a:pt x="1456" y="1835"/>
                    <a:pt x="1464" y="1830"/>
                    <a:pt x="1472" y="1827"/>
                  </a:cubicBezTo>
                  <a:cubicBezTo>
                    <a:pt x="1530" y="1786"/>
                    <a:pt x="1584" y="1611"/>
                    <a:pt x="1562" y="1543"/>
                  </a:cubicBezTo>
                  <a:cubicBezTo>
                    <a:pt x="1497" y="1322"/>
                    <a:pt x="1396" y="1117"/>
                    <a:pt x="1429" y="885"/>
                  </a:cubicBezTo>
                  <a:cubicBezTo>
                    <a:pt x="1480" y="737"/>
                    <a:pt x="1399" y="620"/>
                    <a:pt x="1347"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 name="Freeform 78"/>
            <p:cNvSpPr>
              <a:spLocks noChangeArrowheads="1"/>
            </p:cNvSpPr>
            <p:nvPr/>
          </p:nvSpPr>
          <p:spPr bwMode="auto">
            <a:xfrm>
              <a:off x="6378575" y="1944688"/>
              <a:ext cx="608013" cy="573087"/>
            </a:xfrm>
            <a:custGeom>
              <a:avLst/>
              <a:gdLst>
                <a:gd name="T0" fmla="*/ 716 w 1690"/>
                <a:gd name="T1" fmla="*/ 1587 h 1591"/>
                <a:gd name="T2" fmla="*/ 1620 w 1690"/>
                <a:gd name="T3" fmla="*/ 1500 h 1591"/>
                <a:gd name="T4" fmla="*/ 1669 w 1690"/>
                <a:gd name="T5" fmla="*/ 1423 h 1591"/>
                <a:gd name="T6" fmla="*/ 1546 w 1690"/>
                <a:gd name="T7" fmla="*/ 983 h 1591"/>
                <a:gd name="T8" fmla="*/ 1536 w 1690"/>
                <a:gd name="T9" fmla="*/ 590 h 1591"/>
                <a:gd name="T10" fmla="*/ 1497 w 1690"/>
                <a:gd name="T11" fmla="*/ 451 h 1591"/>
                <a:gd name="T12" fmla="*/ 1478 w 1690"/>
                <a:gd name="T13" fmla="*/ 380 h 1591"/>
                <a:gd name="T14" fmla="*/ 1426 w 1690"/>
                <a:gd name="T15" fmla="*/ 213 h 1591"/>
                <a:gd name="T16" fmla="*/ 1243 w 1690"/>
                <a:gd name="T17" fmla="*/ 129 h 1591"/>
                <a:gd name="T18" fmla="*/ 743 w 1690"/>
                <a:gd name="T19" fmla="*/ 17 h 1591"/>
                <a:gd name="T20" fmla="*/ 522 w 1690"/>
                <a:gd name="T21" fmla="*/ 38 h 1591"/>
                <a:gd name="T22" fmla="*/ 468 w 1690"/>
                <a:gd name="T23" fmla="*/ 74 h 1591"/>
                <a:gd name="T24" fmla="*/ 407 w 1690"/>
                <a:gd name="T25" fmla="*/ 109 h 1591"/>
                <a:gd name="T26" fmla="*/ 274 w 1690"/>
                <a:gd name="T27" fmla="*/ 273 h 1591"/>
                <a:gd name="T28" fmla="*/ 235 w 1690"/>
                <a:gd name="T29" fmla="*/ 347 h 1591"/>
                <a:gd name="T30" fmla="*/ 99 w 1690"/>
                <a:gd name="T31" fmla="*/ 962 h 1591"/>
                <a:gd name="T32" fmla="*/ 230 w 1690"/>
                <a:gd name="T33" fmla="*/ 1281 h 1591"/>
                <a:gd name="T34" fmla="*/ 339 w 1690"/>
                <a:gd name="T35" fmla="*/ 1396 h 1591"/>
                <a:gd name="T36" fmla="*/ 478 w 1690"/>
                <a:gd name="T37" fmla="*/ 1497 h 1591"/>
                <a:gd name="T38" fmla="*/ 683 w 1690"/>
                <a:gd name="T39" fmla="*/ 1590 h 1591"/>
                <a:gd name="T40" fmla="*/ 716 w 1690"/>
                <a:gd name="T41" fmla="*/ 1587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0" h="1591">
                  <a:moveTo>
                    <a:pt x="716" y="1587"/>
                  </a:moveTo>
                  <a:cubicBezTo>
                    <a:pt x="1014" y="1513"/>
                    <a:pt x="1317" y="1494"/>
                    <a:pt x="1620" y="1500"/>
                  </a:cubicBezTo>
                  <a:cubicBezTo>
                    <a:pt x="1680" y="1500"/>
                    <a:pt x="1689" y="1480"/>
                    <a:pt x="1669" y="1423"/>
                  </a:cubicBezTo>
                  <a:cubicBezTo>
                    <a:pt x="1620" y="1278"/>
                    <a:pt x="1549" y="1142"/>
                    <a:pt x="1546" y="983"/>
                  </a:cubicBezTo>
                  <a:cubicBezTo>
                    <a:pt x="1544" y="852"/>
                    <a:pt x="1497" y="724"/>
                    <a:pt x="1536" y="590"/>
                  </a:cubicBezTo>
                  <a:cubicBezTo>
                    <a:pt x="1549" y="544"/>
                    <a:pt x="1557" y="486"/>
                    <a:pt x="1497" y="451"/>
                  </a:cubicBezTo>
                  <a:cubicBezTo>
                    <a:pt x="1475" y="437"/>
                    <a:pt x="1462" y="413"/>
                    <a:pt x="1478" y="380"/>
                  </a:cubicBezTo>
                  <a:cubicBezTo>
                    <a:pt x="1519" y="306"/>
                    <a:pt x="1489" y="262"/>
                    <a:pt x="1426" y="213"/>
                  </a:cubicBezTo>
                  <a:cubicBezTo>
                    <a:pt x="1369" y="170"/>
                    <a:pt x="1295" y="172"/>
                    <a:pt x="1243" y="129"/>
                  </a:cubicBezTo>
                  <a:cubicBezTo>
                    <a:pt x="1096" y="0"/>
                    <a:pt x="910" y="55"/>
                    <a:pt x="743" y="17"/>
                  </a:cubicBezTo>
                  <a:cubicBezTo>
                    <a:pt x="670" y="0"/>
                    <a:pt x="601" y="82"/>
                    <a:pt x="522" y="38"/>
                  </a:cubicBezTo>
                  <a:cubicBezTo>
                    <a:pt x="514" y="33"/>
                    <a:pt x="481" y="58"/>
                    <a:pt x="468" y="74"/>
                  </a:cubicBezTo>
                  <a:cubicBezTo>
                    <a:pt x="451" y="90"/>
                    <a:pt x="432" y="104"/>
                    <a:pt x="407" y="109"/>
                  </a:cubicBezTo>
                  <a:cubicBezTo>
                    <a:pt x="317" y="126"/>
                    <a:pt x="287" y="194"/>
                    <a:pt x="274" y="273"/>
                  </a:cubicBezTo>
                  <a:cubicBezTo>
                    <a:pt x="268" y="306"/>
                    <a:pt x="263" y="328"/>
                    <a:pt x="235" y="347"/>
                  </a:cubicBezTo>
                  <a:cubicBezTo>
                    <a:pt x="30" y="489"/>
                    <a:pt x="0" y="751"/>
                    <a:pt x="99" y="962"/>
                  </a:cubicBezTo>
                  <a:cubicBezTo>
                    <a:pt x="148" y="1065"/>
                    <a:pt x="224" y="1155"/>
                    <a:pt x="230" y="1281"/>
                  </a:cubicBezTo>
                  <a:cubicBezTo>
                    <a:pt x="233" y="1327"/>
                    <a:pt x="271" y="1377"/>
                    <a:pt x="339" y="1396"/>
                  </a:cubicBezTo>
                  <a:cubicBezTo>
                    <a:pt x="391" y="1409"/>
                    <a:pt x="448" y="1450"/>
                    <a:pt x="478" y="1497"/>
                  </a:cubicBezTo>
                  <a:cubicBezTo>
                    <a:pt x="536" y="1576"/>
                    <a:pt x="618" y="1562"/>
                    <a:pt x="683" y="1590"/>
                  </a:cubicBezTo>
                  <a:cubicBezTo>
                    <a:pt x="700" y="1590"/>
                    <a:pt x="708" y="1590"/>
                    <a:pt x="716" y="15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 name="Freeform 79"/>
            <p:cNvSpPr>
              <a:spLocks noChangeArrowheads="1"/>
            </p:cNvSpPr>
            <p:nvPr/>
          </p:nvSpPr>
          <p:spPr bwMode="auto">
            <a:xfrm>
              <a:off x="6000750" y="2212975"/>
              <a:ext cx="527050" cy="700088"/>
            </a:xfrm>
            <a:custGeom>
              <a:avLst/>
              <a:gdLst>
                <a:gd name="T0" fmla="*/ 1127 w 1464"/>
                <a:gd name="T1" fmla="*/ 407 h 1943"/>
                <a:gd name="T2" fmla="*/ 1083 w 1464"/>
                <a:gd name="T3" fmla="*/ 352 h 1943"/>
                <a:gd name="T4" fmla="*/ 1037 w 1464"/>
                <a:gd name="T5" fmla="*/ 259 h 1943"/>
                <a:gd name="T6" fmla="*/ 925 w 1464"/>
                <a:gd name="T7" fmla="*/ 273 h 1943"/>
                <a:gd name="T8" fmla="*/ 385 w 1464"/>
                <a:gd name="T9" fmla="*/ 186 h 1943"/>
                <a:gd name="T10" fmla="*/ 194 w 1464"/>
                <a:gd name="T11" fmla="*/ 38 h 1943"/>
                <a:gd name="T12" fmla="*/ 139 w 1464"/>
                <a:gd name="T13" fmla="*/ 19 h 1943"/>
                <a:gd name="T14" fmla="*/ 65 w 1464"/>
                <a:gd name="T15" fmla="*/ 96 h 1943"/>
                <a:gd name="T16" fmla="*/ 63 w 1464"/>
                <a:gd name="T17" fmla="*/ 1087 h 1943"/>
                <a:gd name="T18" fmla="*/ 87 w 1464"/>
                <a:gd name="T19" fmla="*/ 1169 h 1943"/>
                <a:gd name="T20" fmla="*/ 84 w 1464"/>
                <a:gd name="T21" fmla="*/ 1243 h 1943"/>
                <a:gd name="T22" fmla="*/ 13 w 1464"/>
                <a:gd name="T23" fmla="*/ 1614 h 1943"/>
                <a:gd name="T24" fmla="*/ 84 w 1464"/>
                <a:gd name="T25" fmla="*/ 1680 h 1943"/>
                <a:gd name="T26" fmla="*/ 287 w 1464"/>
                <a:gd name="T27" fmla="*/ 1639 h 1943"/>
                <a:gd name="T28" fmla="*/ 445 w 1464"/>
                <a:gd name="T29" fmla="*/ 1617 h 1943"/>
                <a:gd name="T30" fmla="*/ 859 w 1464"/>
                <a:gd name="T31" fmla="*/ 1699 h 1943"/>
                <a:gd name="T32" fmla="*/ 952 w 1464"/>
                <a:gd name="T33" fmla="*/ 1762 h 1943"/>
                <a:gd name="T34" fmla="*/ 1034 w 1464"/>
                <a:gd name="T35" fmla="*/ 1835 h 1943"/>
                <a:gd name="T36" fmla="*/ 1291 w 1464"/>
                <a:gd name="T37" fmla="*/ 1923 h 1943"/>
                <a:gd name="T38" fmla="*/ 1332 w 1464"/>
                <a:gd name="T39" fmla="*/ 1906 h 1943"/>
                <a:gd name="T40" fmla="*/ 1438 w 1464"/>
                <a:gd name="T41" fmla="*/ 1704 h 1943"/>
                <a:gd name="T42" fmla="*/ 1455 w 1464"/>
                <a:gd name="T43" fmla="*/ 1630 h 1943"/>
                <a:gd name="T44" fmla="*/ 1422 w 1464"/>
                <a:gd name="T45" fmla="*/ 1431 h 1943"/>
                <a:gd name="T46" fmla="*/ 1430 w 1464"/>
                <a:gd name="T47" fmla="*/ 989 h 1943"/>
                <a:gd name="T48" fmla="*/ 1411 w 1464"/>
                <a:gd name="T49" fmla="*/ 828 h 1943"/>
                <a:gd name="T50" fmla="*/ 1277 w 1464"/>
                <a:gd name="T51" fmla="*/ 721 h 1943"/>
                <a:gd name="T52" fmla="*/ 1146 w 1464"/>
                <a:gd name="T53" fmla="*/ 475 h 1943"/>
                <a:gd name="T54" fmla="*/ 1127 w 1464"/>
                <a:gd name="T55" fmla="*/ 407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4" h="1943">
                  <a:moveTo>
                    <a:pt x="1127" y="407"/>
                  </a:moveTo>
                  <a:cubicBezTo>
                    <a:pt x="1111" y="391"/>
                    <a:pt x="1094" y="371"/>
                    <a:pt x="1083" y="352"/>
                  </a:cubicBezTo>
                  <a:cubicBezTo>
                    <a:pt x="1067" y="322"/>
                    <a:pt x="1094" y="270"/>
                    <a:pt x="1037" y="259"/>
                  </a:cubicBezTo>
                  <a:cubicBezTo>
                    <a:pt x="999" y="251"/>
                    <a:pt x="958" y="257"/>
                    <a:pt x="925" y="273"/>
                  </a:cubicBezTo>
                  <a:cubicBezTo>
                    <a:pt x="726" y="361"/>
                    <a:pt x="562" y="229"/>
                    <a:pt x="385" y="186"/>
                  </a:cubicBezTo>
                  <a:cubicBezTo>
                    <a:pt x="319" y="169"/>
                    <a:pt x="257" y="90"/>
                    <a:pt x="194" y="38"/>
                  </a:cubicBezTo>
                  <a:cubicBezTo>
                    <a:pt x="175" y="22"/>
                    <a:pt x="155" y="0"/>
                    <a:pt x="139" y="19"/>
                  </a:cubicBezTo>
                  <a:cubicBezTo>
                    <a:pt x="115" y="46"/>
                    <a:pt x="65" y="38"/>
                    <a:pt x="65" y="96"/>
                  </a:cubicBezTo>
                  <a:cubicBezTo>
                    <a:pt x="65" y="426"/>
                    <a:pt x="63" y="757"/>
                    <a:pt x="63" y="1087"/>
                  </a:cubicBezTo>
                  <a:cubicBezTo>
                    <a:pt x="63" y="1117"/>
                    <a:pt x="63" y="1144"/>
                    <a:pt x="87" y="1169"/>
                  </a:cubicBezTo>
                  <a:cubicBezTo>
                    <a:pt x="109" y="1191"/>
                    <a:pt x="104" y="1218"/>
                    <a:pt x="84" y="1243"/>
                  </a:cubicBezTo>
                  <a:cubicBezTo>
                    <a:pt x="0" y="1355"/>
                    <a:pt x="30" y="1488"/>
                    <a:pt x="13" y="1614"/>
                  </a:cubicBezTo>
                  <a:cubicBezTo>
                    <a:pt x="11" y="1641"/>
                    <a:pt x="46" y="1680"/>
                    <a:pt x="84" y="1680"/>
                  </a:cubicBezTo>
                  <a:cubicBezTo>
                    <a:pt x="153" y="1682"/>
                    <a:pt x="224" y="1702"/>
                    <a:pt x="287" y="1639"/>
                  </a:cubicBezTo>
                  <a:cubicBezTo>
                    <a:pt x="325" y="1600"/>
                    <a:pt x="388" y="1603"/>
                    <a:pt x="445" y="1617"/>
                  </a:cubicBezTo>
                  <a:cubicBezTo>
                    <a:pt x="584" y="1647"/>
                    <a:pt x="721" y="1671"/>
                    <a:pt x="859" y="1699"/>
                  </a:cubicBezTo>
                  <a:cubicBezTo>
                    <a:pt x="900" y="1707"/>
                    <a:pt x="936" y="1710"/>
                    <a:pt x="952" y="1762"/>
                  </a:cubicBezTo>
                  <a:cubicBezTo>
                    <a:pt x="963" y="1794"/>
                    <a:pt x="999" y="1841"/>
                    <a:pt x="1034" y="1835"/>
                  </a:cubicBezTo>
                  <a:cubicBezTo>
                    <a:pt x="1138" y="1819"/>
                    <a:pt x="1214" y="1868"/>
                    <a:pt x="1291" y="1923"/>
                  </a:cubicBezTo>
                  <a:cubicBezTo>
                    <a:pt x="1321" y="1942"/>
                    <a:pt x="1332" y="1923"/>
                    <a:pt x="1332" y="1906"/>
                  </a:cubicBezTo>
                  <a:cubicBezTo>
                    <a:pt x="1332" y="1819"/>
                    <a:pt x="1378" y="1759"/>
                    <a:pt x="1438" y="1704"/>
                  </a:cubicBezTo>
                  <a:cubicBezTo>
                    <a:pt x="1455" y="1691"/>
                    <a:pt x="1463" y="1639"/>
                    <a:pt x="1455" y="1630"/>
                  </a:cubicBezTo>
                  <a:cubicBezTo>
                    <a:pt x="1389" y="1570"/>
                    <a:pt x="1430" y="1497"/>
                    <a:pt x="1422" y="1431"/>
                  </a:cubicBezTo>
                  <a:cubicBezTo>
                    <a:pt x="1406" y="1284"/>
                    <a:pt x="1403" y="1136"/>
                    <a:pt x="1430" y="989"/>
                  </a:cubicBezTo>
                  <a:cubicBezTo>
                    <a:pt x="1441" y="937"/>
                    <a:pt x="1452" y="855"/>
                    <a:pt x="1411" y="828"/>
                  </a:cubicBezTo>
                  <a:cubicBezTo>
                    <a:pt x="1362" y="795"/>
                    <a:pt x="1321" y="754"/>
                    <a:pt x="1277" y="721"/>
                  </a:cubicBezTo>
                  <a:cubicBezTo>
                    <a:pt x="1201" y="653"/>
                    <a:pt x="1111" y="590"/>
                    <a:pt x="1146" y="475"/>
                  </a:cubicBezTo>
                  <a:cubicBezTo>
                    <a:pt x="1152" y="440"/>
                    <a:pt x="1143" y="423"/>
                    <a:pt x="1127" y="4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 name="Freeform 80"/>
            <p:cNvSpPr>
              <a:spLocks noChangeArrowheads="1"/>
            </p:cNvSpPr>
            <p:nvPr/>
          </p:nvSpPr>
          <p:spPr bwMode="auto">
            <a:xfrm>
              <a:off x="3373438" y="1930400"/>
              <a:ext cx="554037" cy="715963"/>
            </a:xfrm>
            <a:custGeom>
              <a:avLst/>
              <a:gdLst>
                <a:gd name="T0" fmla="*/ 1207 w 1539"/>
                <a:gd name="T1" fmla="*/ 477 h 1989"/>
                <a:gd name="T2" fmla="*/ 1257 w 1539"/>
                <a:gd name="T3" fmla="*/ 155 h 1989"/>
                <a:gd name="T4" fmla="*/ 1164 w 1539"/>
                <a:gd name="T5" fmla="*/ 49 h 1989"/>
                <a:gd name="T6" fmla="*/ 1022 w 1539"/>
                <a:gd name="T7" fmla="*/ 49 h 1989"/>
                <a:gd name="T8" fmla="*/ 847 w 1539"/>
                <a:gd name="T9" fmla="*/ 161 h 1989"/>
                <a:gd name="T10" fmla="*/ 721 w 1539"/>
                <a:gd name="T11" fmla="*/ 193 h 1989"/>
                <a:gd name="T12" fmla="*/ 492 w 1539"/>
                <a:gd name="T13" fmla="*/ 49 h 1989"/>
                <a:gd name="T14" fmla="*/ 342 w 1539"/>
                <a:gd name="T15" fmla="*/ 101 h 1989"/>
                <a:gd name="T16" fmla="*/ 115 w 1539"/>
                <a:gd name="T17" fmla="*/ 510 h 1989"/>
                <a:gd name="T18" fmla="*/ 90 w 1539"/>
                <a:gd name="T19" fmla="*/ 669 h 1989"/>
                <a:gd name="T20" fmla="*/ 90 w 1539"/>
                <a:gd name="T21" fmla="*/ 966 h 1989"/>
                <a:gd name="T22" fmla="*/ 98 w 1539"/>
                <a:gd name="T23" fmla="*/ 1177 h 1989"/>
                <a:gd name="T24" fmla="*/ 265 w 1539"/>
                <a:gd name="T25" fmla="*/ 1488 h 1989"/>
                <a:gd name="T26" fmla="*/ 112 w 1539"/>
                <a:gd name="T27" fmla="*/ 1829 h 1989"/>
                <a:gd name="T28" fmla="*/ 22 w 1539"/>
                <a:gd name="T29" fmla="*/ 1898 h 1989"/>
                <a:gd name="T30" fmla="*/ 27 w 1539"/>
                <a:gd name="T31" fmla="*/ 1960 h 1989"/>
                <a:gd name="T32" fmla="*/ 71 w 1539"/>
                <a:gd name="T33" fmla="*/ 1944 h 1989"/>
                <a:gd name="T34" fmla="*/ 205 w 1539"/>
                <a:gd name="T35" fmla="*/ 1835 h 1989"/>
                <a:gd name="T36" fmla="*/ 503 w 1539"/>
                <a:gd name="T37" fmla="*/ 1797 h 1989"/>
                <a:gd name="T38" fmla="*/ 574 w 1539"/>
                <a:gd name="T39" fmla="*/ 1786 h 1989"/>
                <a:gd name="T40" fmla="*/ 699 w 1539"/>
                <a:gd name="T41" fmla="*/ 1758 h 1989"/>
                <a:gd name="T42" fmla="*/ 899 w 1539"/>
                <a:gd name="T43" fmla="*/ 1726 h 1989"/>
                <a:gd name="T44" fmla="*/ 964 w 1539"/>
                <a:gd name="T45" fmla="*/ 1704 h 1989"/>
                <a:gd name="T46" fmla="*/ 1317 w 1539"/>
                <a:gd name="T47" fmla="*/ 1619 h 1989"/>
                <a:gd name="T48" fmla="*/ 1363 w 1539"/>
                <a:gd name="T49" fmla="*/ 1545 h 1989"/>
                <a:gd name="T50" fmla="*/ 1363 w 1539"/>
                <a:gd name="T51" fmla="*/ 1447 h 1989"/>
                <a:gd name="T52" fmla="*/ 1440 w 1539"/>
                <a:gd name="T53" fmla="*/ 1354 h 1989"/>
                <a:gd name="T54" fmla="*/ 1511 w 1539"/>
                <a:gd name="T55" fmla="*/ 1237 h 1989"/>
                <a:gd name="T56" fmla="*/ 1309 w 1539"/>
                <a:gd name="T57" fmla="*/ 1018 h 1989"/>
                <a:gd name="T58" fmla="*/ 1164 w 1539"/>
                <a:gd name="T59" fmla="*/ 718 h 1989"/>
                <a:gd name="T60" fmla="*/ 1164 w 1539"/>
                <a:gd name="T61" fmla="*/ 710 h 1989"/>
                <a:gd name="T62" fmla="*/ 1284 w 1539"/>
                <a:gd name="T63" fmla="*/ 630 h 1989"/>
                <a:gd name="T64" fmla="*/ 1207 w 1539"/>
                <a:gd name="T65" fmla="*/ 477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9" h="1989">
                  <a:moveTo>
                    <a:pt x="1207" y="477"/>
                  </a:moveTo>
                  <a:cubicBezTo>
                    <a:pt x="1221" y="368"/>
                    <a:pt x="1238" y="262"/>
                    <a:pt x="1257" y="155"/>
                  </a:cubicBezTo>
                  <a:cubicBezTo>
                    <a:pt x="1270" y="79"/>
                    <a:pt x="1257" y="33"/>
                    <a:pt x="1164" y="49"/>
                  </a:cubicBezTo>
                  <a:cubicBezTo>
                    <a:pt x="1117" y="57"/>
                    <a:pt x="1068" y="51"/>
                    <a:pt x="1022" y="49"/>
                  </a:cubicBezTo>
                  <a:cubicBezTo>
                    <a:pt x="937" y="46"/>
                    <a:pt x="891" y="109"/>
                    <a:pt x="847" y="161"/>
                  </a:cubicBezTo>
                  <a:cubicBezTo>
                    <a:pt x="806" y="210"/>
                    <a:pt x="768" y="223"/>
                    <a:pt x="721" y="193"/>
                  </a:cubicBezTo>
                  <a:cubicBezTo>
                    <a:pt x="645" y="144"/>
                    <a:pt x="563" y="109"/>
                    <a:pt x="492" y="49"/>
                  </a:cubicBezTo>
                  <a:cubicBezTo>
                    <a:pt x="437" y="0"/>
                    <a:pt x="353" y="31"/>
                    <a:pt x="342" y="101"/>
                  </a:cubicBezTo>
                  <a:cubicBezTo>
                    <a:pt x="317" y="267"/>
                    <a:pt x="262" y="412"/>
                    <a:pt x="115" y="510"/>
                  </a:cubicBezTo>
                  <a:cubicBezTo>
                    <a:pt x="58" y="548"/>
                    <a:pt x="55" y="622"/>
                    <a:pt x="90" y="669"/>
                  </a:cubicBezTo>
                  <a:cubicBezTo>
                    <a:pt x="167" y="772"/>
                    <a:pt x="137" y="871"/>
                    <a:pt x="90" y="966"/>
                  </a:cubicBezTo>
                  <a:cubicBezTo>
                    <a:pt x="55" y="1040"/>
                    <a:pt x="63" y="1106"/>
                    <a:pt x="98" y="1177"/>
                  </a:cubicBezTo>
                  <a:cubicBezTo>
                    <a:pt x="153" y="1280"/>
                    <a:pt x="208" y="1384"/>
                    <a:pt x="265" y="1488"/>
                  </a:cubicBezTo>
                  <a:cubicBezTo>
                    <a:pt x="347" y="1633"/>
                    <a:pt x="271" y="1786"/>
                    <a:pt x="112" y="1829"/>
                  </a:cubicBezTo>
                  <a:cubicBezTo>
                    <a:pt x="71" y="1840"/>
                    <a:pt x="49" y="1871"/>
                    <a:pt x="22" y="1898"/>
                  </a:cubicBezTo>
                  <a:cubicBezTo>
                    <a:pt x="0" y="1920"/>
                    <a:pt x="11" y="1944"/>
                    <a:pt x="27" y="1960"/>
                  </a:cubicBezTo>
                  <a:cubicBezTo>
                    <a:pt x="52" y="1988"/>
                    <a:pt x="60" y="1952"/>
                    <a:pt x="71" y="1944"/>
                  </a:cubicBezTo>
                  <a:cubicBezTo>
                    <a:pt x="120" y="1911"/>
                    <a:pt x="145" y="1838"/>
                    <a:pt x="205" y="1835"/>
                  </a:cubicBezTo>
                  <a:cubicBezTo>
                    <a:pt x="306" y="1829"/>
                    <a:pt x="402" y="1786"/>
                    <a:pt x="503" y="1797"/>
                  </a:cubicBezTo>
                  <a:cubicBezTo>
                    <a:pt x="530" y="1799"/>
                    <a:pt x="549" y="1794"/>
                    <a:pt x="574" y="1786"/>
                  </a:cubicBezTo>
                  <a:cubicBezTo>
                    <a:pt x="615" y="1775"/>
                    <a:pt x="667" y="1734"/>
                    <a:pt x="699" y="1758"/>
                  </a:cubicBezTo>
                  <a:cubicBezTo>
                    <a:pt x="784" y="1824"/>
                    <a:pt x="836" y="1758"/>
                    <a:pt x="899" y="1726"/>
                  </a:cubicBezTo>
                  <a:cubicBezTo>
                    <a:pt x="921" y="1715"/>
                    <a:pt x="943" y="1709"/>
                    <a:pt x="964" y="1704"/>
                  </a:cubicBezTo>
                  <a:cubicBezTo>
                    <a:pt x="1085" y="1685"/>
                    <a:pt x="1210" y="1715"/>
                    <a:pt x="1317" y="1619"/>
                  </a:cubicBezTo>
                  <a:cubicBezTo>
                    <a:pt x="1344" y="1594"/>
                    <a:pt x="1363" y="1581"/>
                    <a:pt x="1363" y="1545"/>
                  </a:cubicBezTo>
                  <a:cubicBezTo>
                    <a:pt x="1363" y="1513"/>
                    <a:pt x="1366" y="1480"/>
                    <a:pt x="1363" y="1447"/>
                  </a:cubicBezTo>
                  <a:cubicBezTo>
                    <a:pt x="1363" y="1392"/>
                    <a:pt x="1399" y="1354"/>
                    <a:pt x="1440" y="1354"/>
                  </a:cubicBezTo>
                  <a:cubicBezTo>
                    <a:pt x="1538" y="1354"/>
                    <a:pt x="1524" y="1294"/>
                    <a:pt x="1511" y="1237"/>
                  </a:cubicBezTo>
                  <a:cubicBezTo>
                    <a:pt x="1489" y="1125"/>
                    <a:pt x="1401" y="1065"/>
                    <a:pt x="1309" y="1018"/>
                  </a:cubicBezTo>
                  <a:cubicBezTo>
                    <a:pt x="1180" y="953"/>
                    <a:pt x="1112" y="865"/>
                    <a:pt x="1164" y="718"/>
                  </a:cubicBezTo>
                  <a:lnTo>
                    <a:pt x="1164" y="710"/>
                  </a:lnTo>
                  <a:cubicBezTo>
                    <a:pt x="1175" y="663"/>
                    <a:pt x="1194" y="628"/>
                    <a:pt x="1284" y="630"/>
                  </a:cubicBezTo>
                  <a:cubicBezTo>
                    <a:pt x="1180" y="592"/>
                    <a:pt x="1202" y="532"/>
                    <a:pt x="1207" y="4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 name="Freeform 81"/>
            <p:cNvSpPr>
              <a:spLocks noChangeArrowheads="1"/>
            </p:cNvSpPr>
            <p:nvPr/>
          </p:nvSpPr>
          <p:spPr bwMode="auto">
            <a:xfrm>
              <a:off x="6661150" y="1160463"/>
              <a:ext cx="954088" cy="509587"/>
            </a:xfrm>
            <a:custGeom>
              <a:avLst/>
              <a:gdLst>
                <a:gd name="T0" fmla="*/ 2183 w 2651"/>
                <a:gd name="T1" fmla="*/ 918 h 1416"/>
                <a:gd name="T2" fmla="*/ 2322 w 2651"/>
                <a:gd name="T3" fmla="*/ 806 h 1416"/>
                <a:gd name="T4" fmla="*/ 2543 w 2651"/>
                <a:gd name="T5" fmla="*/ 825 h 1416"/>
                <a:gd name="T6" fmla="*/ 2639 w 2651"/>
                <a:gd name="T7" fmla="*/ 718 h 1416"/>
                <a:gd name="T8" fmla="*/ 2568 w 2651"/>
                <a:gd name="T9" fmla="*/ 691 h 1416"/>
                <a:gd name="T10" fmla="*/ 2194 w 2651"/>
                <a:gd name="T11" fmla="*/ 574 h 1416"/>
                <a:gd name="T12" fmla="*/ 1915 w 2651"/>
                <a:gd name="T13" fmla="*/ 440 h 1416"/>
                <a:gd name="T14" fmla="*/ 1858 w 2651"/>
                <a:gd name="T15" fmla="*/ 391 h 1416"/>
                <a:gd name="T16" fmla="*/ 1787 w 2651"/>
                <a:gd name="T17" fmla="*/ 336 h 1416"/>
                <a:gd name="T18" fmla="*/ 1331 w 2651"/>
                <a:gd name="T19" fmla="*/ 66 h 1416"/>
                <a:gd name="T20" fmla="*/ 1284 w 2651"/>
                <a:gd name="T21" fmla="*/ 0 h 1416"/>
                <a:gd name="T22" fmla="*/ 1208 w 2651"/>
                <a:gd name="T23" fmla="*/ 82 h 1416"/>
                <a:gd name="T24" fmla="*/ 965 w 2651"/>
                <a:gd name="T25" fmla="*/ 331 h 1416"/>
                <a:gd name="T26" fmla="*/ 896 w 2651"/>
                <a:gd name="T27" fmla="*/ 333 h 1416"/>
                <a:gd name="T28" fmla="*/ 795 w 2651"/>
                <a:gd name="T29" fmla="*/ 341 h 1416"/>
                <a:gd name="T30" fmla="*/ 645 w 2651"/>
                <a:gd name="T31" fmla="*/ 371 h 1416"/>
                <a:gd name="T32" fmla="*/ 492 w 2651"/>
                <a:gd name="T33" fmla="*/ 336 h 1416"/>
                <a:gd name="T34" fmla="*/ 129 w 2651"/>
                <a:gd name="T35" fmla="*/ 270 h 1416"/>
                <a:gd name="T36" fmla="*/ 60 w 2651"/>
                <a:gd name="T37" fmla="*/ 412 h 1416"/>
                <a:gd name="T38" fmla="*/ 20 w 2651"/>
                <a:gd name="T39" fmla="*/ 609 h 1416"/>
                <a:gd name="T40" fmla="*/ 80 w 2651"/>
                <a:gd name="T41" fmla="*/ 830 h 1416"/>
                <a:gd name="T42" fmla="*/ 164 w 2651"/>
                <a:gd name="T43" fmla="*/ 975 h 1416"/>
                <a:gd name="T44" fmla="*/ 528 w 2651"/>
                <a:gd name="T45" fmla="*/ 1125 h 1416"/>
                <a:gd name="T46" fmla="*/ 558 w 2651"/>
                <a:gd name="T47" fmla="*/ 1199 h 1416"/>
                <a:gd name="T48" fmla="*/ 623 w 2651"/>
                <a:gd name="T49" fmla="*/ 1218 h 1416"/>
                <a:gd name="T50" fmla="*/ 659 w 2651"/>
                <a:gd name="T51" fmla="*/ 1191 h 1416"/>
                <a:gd name="T52" fmla="*/ 790 w 2651"/>
                <a:gd name="T53" fmla="*/ 1114 h 1416"/>
                <a:gd name="T54" fmla="*/ 918 w 2651"/>
                <a:gd name="T55" fmla="*/ 1005 h 1416"/>
                <a:gd name="T56" fmla="*/ 1200 w 2651"/>
                <a:gd name="T57" fmla="*/ 940 h 1416"/>
                <a:gd name="T58" fmla="*/ 1899 w 2651"/>
                <a:gd name="T59" fmla="*/ 1169 h 1416"/>
                <a:gd name="T60" fmla="*/ 1932 w 2651"/>
                <a:gd name="T61" fmla="*/ 1177 h 1416"/>
                <a:gd name="T62" fmla="*/ 2024 w 2651"/>
                <a:gd name="T63" fmla="*/ 1286 h 1416"/>
                <a:gd name="T64" fmla="*/ 2123 w 2651"/>
                <a:gd name="T65" fmla="*/ 1415 h 1416"/>
                <a:gd name="T66" fmla="*/ 2183 w 2651"/>
                <a:gd name="T67" fmla="*/ 918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51" h="1416">
                  <a:moveTo>
                    <a:pt x="2183" y="918"/>
                  </a:moveTo>
                  <a:cubicBezTo>
                    <a:pt x="2177" y="833"/>
                    <a:pt x="2238" y="798"/>
                    <a:pt x="2322" y="806"/>
                  </a:cubicBezTo>
                  <a:cubicBezTo>
                    <a:pt x="2396" y="814"/>
                    <a:pt x="2470" y="822"/>
                    <a:pt x="2543" y="825"/>
                  </a:cubicBezTo>
                  <a:cubicBezTo>
                    <a:pt x="2617" y="828"/>
                    <a:pt x="2628" y="762"/>
                    <a:pt x="2639" y="718"/>
                  </a:cubicBezTo>
                  <a:cubicBezTo>
                    <a:pt x="2650" y="672"/>
                    <a:pt x="2593" y="691"/>
                    <a:pt x="2568" y="691"/>
                  </a:cubicBezTo>
                  <a:cubicBezTo>
                    <a:pt x="2434" y="683"/>
                    <a:pt x="2309" y="639"/>
                    <a:pt x="2194" y="574"/>
                  </a:cubicBezTo>
                  <a:cubicBezTo>
                    <a:pt x="2104" y="522"/>
                    <a:pt x="2014" y="473"/>
                    <a:pt x="1915" y="440"/>
                  </a:cubicBezTo>
                  <a:cubicBezTo>
                    <a:pt x="1891" y="432"/>
                    <a:pt x="1855" y="421"/>
                    <a:pt x="1858" y="391"/>
                  </a:cubicBezTo>
                  <a:cubicBezTo>
                    <a:pt x="1866" y="325"/>
                    <a:pt x="1822" y="341"/>
                    <a:pt x="1787" y="336"/>
                  </a:cubicBezTo>
                  <a:cubicBezTo>
                    <a:pt x="1598" y="306"/>
                    <a:pt x="1434" y="238"/>
                    <a:pt x="1331" y="66"/>
                  </a:cubicBezTo>
                  <a:cubicBezTo>
                    <a:pt x="1317" y="41"/>
                    <a:pt x="1298" y="22"/>
                    <a:pt x="1284" y="0"/>
                  </a:cubicBezTo>
                  <a:cubicBezTo>
                    <a:pt x="1268" y="33"/>
                    <a:pt x="1219" y="36"/>
                    <a:pt x="1208" y="82"/>
                  </a:cubicBezTo>
                  <a:cubicBezTo>
                    <a:pt x="1178" y="216"/>
                    <a:pt x="1060" y="262"/>
                    <a:pt x="965" y="331"/>
                  </a:cubicBezTo>
                  <a:cubicBezTo>
                    <a:pt x="943" y="344"/>
                    <a:pt x="913" y="347"/>
                    <a:pt x="896" y="333"/>
                  </a:cubicBezTo>
                  <a:cubicBezTo>
                    <a:pt x="858" y="298"/>
                    <a:pt x="823" y="320"/>
                    <a:pt x="795" y="341"/>
                  </a:cubicBezTo>
                  <a:cubicBezTo>
                    <a:pt x="749" y="382"/>
                    <a:pt x="697" y="380"/>
                    <a:pt x="645" y="371"/>
                  </a:cubicBezTo>
                  <a:cubicBezTo>
                    <a:pt x="593" y="363"/>
                    <a:pt x="541" y="355"/>
                    <a:pt x="492" y="336"/>
                  </a:cubicBezTo>
                  <a:cubicBezTo>
                    <a:pt x="377" y="292"/>
                    <a:pt x="249" y="317"/>
                    <a:pt x="129" y="270"/>
                  </a:cubicBezTo>
                  <a:cubicBezTo>
                    <a:pt x="123" y="328"/>
                    <a:pt x="52" y="393"/>
                    <a:pt x="60" y="412"/>
                  </a:cubicBezTo>
                  <a:cubicBezTo>
                    <a:pt x="93" y="494"/>
                    <a:pt x="142" y="563"/>
                    <a:pt x="20" y="609"/>
                  </a:cubicBezTo>
                  <a:cubicBezTo>
                    <a:pt x="0" y="617"/>
                    <a:pt x="52" y="819"/>
                    <a:pt x="80" y="830"/>
                  </a:cubicBezTo>
                  <a:cubicBezTo>
                    <a:pt x="153" y="852"/>
                    <a:pt x="159" y="912"/>
                    <a:pt x="164" y="975"/>
                  </a:cubicBezTo>
                  <a:cubicBezTo>
                    <a:pt x="336" y="912"/>
                    <a:pt x="459" y="961"/>
                    <a:pt x="528" y="1125"/>
                  </a:cubicBezTo>
                  <a:cubicBezTo>
                    <a:pt x="538" y="1150"/>
                    <a:pt x="549" y="1174"/>
                    <a:pt x="558" y="1199"/>
                  </a:cubicBezTo>
                  <a:cubicBezTo>
                    <a:pt x="571" y="1235"/>
                    <a:pt x="593" y="1243"/>
                    <a:pt x="623" y="1218"/>
                  </a:cubicBezTo>
                  <a:cubicBezTo>
                    <a:pt x="634" y="1210"/>
                    <a:pt x="648" y="1202"/>
                    <a:pt x="659" y="1191"/>
                  </a:cubicBezTo>
                  <a:cubicBezTo>
                    <a:pt x="697" y="1155"/>
                    <a:pt x="732" y="1131"/>
                    <a:pt x="790" y="1114"/>
                  </a:cubicBezTo>
                  <a:cubicBezTo>
                    <a:pt x="828" y="1106"/>
                    <a:pt x="869" y="1038"/>
                    <a:pt x="918" y="1005"/>
                  </a:cubicBezTo>
                  <a:cubicBezTo>
                    <a:pt x="1006" y="945"/>
                    <a:pt x="1112" y="910"/>
                    <a:pt x="1200" y="940"/>
                  </a:cubicBezTo>
                  <a:cubicBezTo>
                    <a:pt x="1432" y="1019"/>
                    <a:pt x="1686" y="1032"/>
                    <a:pt x="1899" y="1169"/>
                  </a:cubicBezTo>
                  <a:cubicBezTo>
                    <a:pt x="1907" y="1174"/>
                    <a:pt x="1921" y="1177"/>
                    <a:pt x="1932" y="1177"/>
                  </a:cubicBezTo>
                  <a:cubicBezTo>
                    <a:pt x="2016" y="1169"/>
                    <a:pt x="2035" y="1215"/>
                    <a:pt x="2024" y="1286"/>
                  </a:cubicBezTo>
                  <a:cubicBezTo>
                    <a:pt x="2005" y="1363"/>
                    <a:pt x="2035" y="1409"/>
                    <a:pt x="2123" y="1415"/>
                  </a:cubicBezTo>
                  <a:cubicBezTo>
                    <a:pt x="2145" y="1248"/>
                    <a:pt x="2191" y="1087"/>
                    <a:pt x="2183" y="91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 name="Freeform 82"/>
            <p:cNvSpPr>
              <a:spLocks noChangeArrowheads="1"/>
            </p:cNvSpPr>
            <p:nvPr/>
          </p:nvSpPr>
          <p:spPr bwMode="auto">
            <a:xfrm>
              <a:off x="6870700" y="1520825"/>
              <a:ext cx="617538" cy="503238"/>
            </a:xfrm>
            <a:custGeom>
              <a:avLst/>
              <a:gdLst>
                <a:gd name="T0" fmla="*/ 98 w 1714"/>
                <a:gd name="T1" fmla="*/ 1207 h 1399"/>
                <a:gd name="T2" fmla="*/ 76 w 1714"/>
                <a:gd name="T3" fmla="*/ 1258 h 1399"/>
                <a:gd name="T4" fmla="*/ 156 w 1714"/>
                <a:gd name="T5" fmla="*/ 1316 h 1399"/>
                <a:gd name="T6" fmla="*/ 544 w 1714"/>
                <a:gd name="T7" fmla="*/ 1258 h 1399"/>
                <a:gd name="T8" fmla="*/ 593 w 1714"/>
                <a:gd name="T9" fmla="*/ 1264 h 1399"/>
                <a:gd name="T10" fmla="*/ 642 w 1714"/>
                <a:gd name="T11" fmla="*/ 1261 h 1399"/>
                <a:gd name="T12" fmla="*/ 983 w 1714"/>
                <a:gd name="T13" fmla="*/ 1272 h 1399"/>
                <a:gd name="T14" fmla="*/ 1336 w 1714"/>
                <a:gd name="T15" fmla="*/ 1294 h 1399"/>
                <a:gd name="T16" fmla="*/ 1519 w 1714"/>
                <a:gd name="T17" fmla="*/ 1231 h 1399"/>
                <a:gd name="T18" fmla="*/ 1639 w 1714"/>
                <a:gd name="T19" fmla="*/ 1245 h 1399"/>
                <a:gd name="T20" fmla="*/ 1661 w 1714"/>
                <a:gd name="T21" fmla="*/ 1164 h 1399"/>
                <a:gd name="T22" fmla="*/ 1663 w 1714"/>
                <a:gd name="T23" fmla="*/ 880 h 1399"/>
                <a:gd name="T24" fmla="*/ 1541 w 1714"/>
                <a:gd name="T25" fmla="*/ 596 h 1399"/>
                <a:gd name="T26" fmla="*/ 1412 w 1714"/>
                <a:gd name="T27" fmla="*/ 478 h 1399"/>
                <a:gd name="T28" fmla="*/ 1327 w 1714"/>
                <a:gd name="T29" fmla="*/ 355 h 1399"/>
                <a:gd name="T30" fmla="*/ 1308 w 1714"/>
                <a:gd name="T31" fmla="*/ 276 h 1399"/>
                <a:gd name="T32" fmla="*/ 1112 w 1714"/>
                <a:gd name="T33" fmla="*/ 175 h 1399"/>
                <a:gd name="T34" fmla="*/ 628 w 1714"/>
                <a:gd name="T35" fmla="*/ 39 h 1399"/>
                <a:gd name="T36" fmla="*/ 328 w 1714"/>
                <a:gd name="T37" fmla="*/ 197 h 1399"/>
                <a:gd name="T38" fmla="*/ 249 w 1714"/>
                <a:gd name="T39" fmla="*/ 243 h 1399"/>
                <a:gd name="T40" fmla="*/ 150 w 1714"/>
                <a:gd name="T41" fmla="*/ 249 h 1399"/>
                <a:gd name="T42" fmla="*/ 128 w 1714"/>
                <a:gd name="T43" fmla="*/ 342 h 1399"/>
                <a:gd name="T44" fmla="*/ 98 w 1714"/>
                <a:gd name="T45" fmla="*/ 410 h 1399"/>
                <a:gd name="T46" fmla="*/ 8 w 1714"/>
                <a:gd name="T47" fmla="*/ 593 h 1399"/>
                <a:gd name="T48" fmla="*/ 79 w 1714"/>
                <a:gd name="T49" fmla="*/ 883 h 1399"/>
                <a:gd name="T50" fmla="*/ 65 w 1714"/>
                <a:gd name="T51" fmla="*/ 1052 h 1399"/>
                <a:gd name="T52" fmla="*/ 98 w 1714"/>
                <a:gd name="T53" fmla="*/ 1207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14" h="1399">
                  <a:moveTo>
                    <a:pt x="98" y="1207"/>
                  </a:moveTo>
                  <a:cubicBezTo>
                    <a:pt x="85" y="1223"/>
                    <a:pt x="46" y="1237"/>
                    <a:pt x="76" y="1258"/>
                  </a:cubicBezTo>
                  <a:cubicBezTo>
                    <a:pt x="104" y="1278"/>
                    <a:pt x="112" y="1335"/>
                    <a:pt x="156" y="1316"/>
                  </a:cubicBezTo>
                  <a:cubicBezTo>
                    <a:pt x="279" y="1261"/>
                    <a:pt x="432" y="1398"/>
                    <a:pt x="544" y="1258"/>
                  </a:cubicBezTo>
                  <a:cubicBezTo>
                    <a:pt x="549" y="1250"/>
                    <a:pt x="576" y="1258"/>
                    <a:pt x="593" y="1264"/>
                  </a:cubicBezTo>
                  <a:cubicBezTo>
                    <a:pt x="612" y="1269"/>
                    <a:pt x="628" y="1272"/>
                    <a:pt x="642" y="1261"/>
                  </a:cubicBezTo>
                  <a:cubicBezTo>
                    <a:pt x="759" y="1179"/>
                    <a:pt x="874" y="1223"/>
                    <a:pt x="983" y="1272"/>
                  </a:cubicBezTo>
                  <a:cubicBezTo>
                    <a:pt x="1098" y="1324"/>
                    <a:pt x="1210" y="1362"/>
                    <a:pt x="1336" y="1294"/>
                  </a:cubicBezTo>
                  <a:cubicBezTo>
                    <a:pt x="1393" y="1264"/>
                    <a:pt x="1461" y="1258"/>
                    <a:pt x="1519" y="1231"/>
                  </a:cubicBezTo>
                  <a:cubicBezTo>
                    <a:pt x="1562" y="1212"/>
                    <a:pt x="1601" y="1215"/>
                    <a:pt x="1639" y="1245"/>
                  </a:cubicBezTo>
                  <a:cubicBezTo>
                    <a:pt x="1647" y="1212"/>
                    <a:pt x="1653" y="1187"/>
                    <a:pt x="1661" y="1164"/>
                  </a:cubicBezTo>
                  <a:cubicBezTo>
                    <a:pt x="1696" y="1068"/>
                    <a:pt x="1713" y="945"/>
                    <a:pt x="1663" y="880"/>
                  </a:cubicBezTo>
                  <a:cubicBezTo>
                    <a:pt x="1598" y="790"/>
                    <a:pt x="1573" y="691"/>
                    <a:pt x="1541" y="596"/>
                  </a:cubicBezTo>
                  <a:cubicBezTo>
                    <a:pt x="1516" y="522"/>
                    <a:pt x="1475" y="492"/>
                    <a:pt x="1412" y="478"/>
                  </a:cubicBezTo>
                  <a:cubicBezTo>
                    <a:pt x="1344" y="462"/>
                    <a:pt x="1322" y="424"/>
                    <a:pt x="1327" y="355"/>
                  </a:cubicBezTo>
                  <a:cubicBezTo>
                    <a:pt x="1330" y="331"/>
                    <a:pt x="1347" y="293"/>
                    <a:pt x="1308" y="276"/>
                  </a:cubicBezTo>
                  <a:cubicBezTo>
                    <a:pt x="1243" y="246"/>
                    <a:pt x="1185" y="197"/>
                    <a:pt x="1112" y="175"/>
                  </a:cubicBezTo>
                  <a:cubicBezTo>
                    <a:pt x="951" y="131"/>
                    <a:pt x="789" y="82"/>
                    <a:pt x="628" y="39"/>
                  </a:cubicBezTo>
                  <a:cubicBezTo>
                    <a:pt x="483" y="0"/>
                    <a:pt x="380" y="58"/>
                    <a:pt x="328" y="197"/>
                  </a:cubicBezTo>
                  <a:cubicBezTo>
                    <a:pt x="314" y="233"/>
                    <a:pt x="292" y="265"/>
                    <a:pt x="249" y="243"/>
                  </a:cubicBezTo>
                  <a:cubicBezTo>
                    <a:pt x="213" y="224"/>
                    <a:pt x="188" y="205"/>
                    <a:pt x="150" y="249"/>
                  </a:cubicBezTo>
                  <a:cubicBezTo>
                    <a:pt x="123" y="282"/>
                    <a:pt x="93" y="295"/>
                    <a:pt x="128" y="342"/>
                  </a:cubicBezTo>
                  <a:cubicBezTo>
                    <a:pt x="145" y="364"/>
                    <a:pt x="112" y="385"/>
                    <a:pt x="98" y="410"/>
                  </a:cubicBezTo>
                  <a:cubicBezTo>
                    <a:pt x="63" y="467"/>
                    <a:pt x="0" y="517"/>
                    <a:pt x="8" y="593"/>
                  </a:cubicBezTo>
                  <a:cubicBezTo>
                    <a:pt x="19" y="691"/>
                    <a:pt x="27" y="798"/>
                    <a:pt x="79" y="883"/>
                  </a:cubicBezTo>
                  <a:cubicBezTo>
                    <a:pt x="126" y="956"/>
                    <a:pt x="117" y="1003"/>
                    <a:pt x="65" y="1052"/>
                  </a:cubicBezTo>
                  <a:cubicBezTo>
                    <a:pt x="153" y="1112"/>
                    <a:pt x="156" y="1136"/>
                    <a:pt x="98" y="12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6" name="Freeform 83"/>
            <p:cNvSpPr>
              <a:spLocks noChangeArrowheads="1"/>
            </p:cNvSpPr>
            <p:nvPr/>
          </p:nvSpPr>
          <p:spPr bwMode="auto">
            <a:xfrm>
              <a:off x="4970463" y="2197100"/>
              <a:ext cx="495300" cy="787400"/>
            </a:xfrm>
            <a:custGeom>
              <a:avLst/>
              <a:gdLst>
                <a:gd name="T0" fmla="*/ 292 w 1378"/>
                <a:gd name="T1" fmla="*/ 1903 h 2188"/>
                <a:gd name="T2" fmla="*/ 347 w 1378"/>
                <a:gd name="T3" fmla="*/ 1873 h 2188"/>
                <a:gd name="T4" fmla="*/ 459 w 1378"/>
                <a:gd name="T5" fmla="*/ 1870 h 2188"/>
                <a:gd name="T6" fmla="*/ 525 w 1378"/>
                <a:gd name="T7" fmla="*/ 2048 h 2188"/>
                <a:gd name="T8" fmla="*/ 615 w 1378"/>
                <a:gd name="T9" fmla="*/ 2152 h 2188"/>
                <a:gd name="T10" fmla="*/ 885 w 1378"/>
                <a:gd name="T11" fmla="*/ 2075 h 2188"/>
                <a:gd name="T12" fmla="*/ 1068 w 1378"/>
                <a:gd name="T13" fmla="*/ 1914 h 2188"/>
                <a:gd name="T14" fmla="*/ 1300 w 1378"/>
                <a:gd name="T15" fmla="*/ 1835 h 2188"/>
                <a:gd name="T16" fmla="*/ 1347 w 1378"/>
                <a:gd name="T17" fmla="*/ 1726 h 2188"/>
                <a:gd name="T18" fmla="*/ 1194 w 1378"/>
                <a:gd name="T19" fmla="*/ 1474 h 2188"/>
                <a:gd name="T20" fmla="*/ 1109 w 1378"/>
                <a:gd name="T21" fmla="*/ 1103 h 2188"/>
                <a:gd name="T22" fmla="*/ 1142 w 1378"/>
                <a:gd name="T23" fmla="*/ 759 h 2188"/>
                <a:gd name="T24" fmla="*/ 1175 w 1378"/>
                <a:gd name="T25" fmla="*/ 442 h 2188"/>
                <a:gd name="T26" fmla="*/ 1216 w 1378"/>
                <a:gd name="T27" fmla="*/ 155 h 2188"/>
                <a:gd name="T28" fmla="*/ 1175 w 1378"/>
                <a:gd name="T29" fmla="*/ 90 h 2188"/>
                <a:gd name="T30" fmla="*/ 1087 w 1378"/>
                <a:gd name="T31" fmla="*/ 49 h 2188"/>
                <a:gd name="T32" fmla="*/ 940 w 1378"/>
                <a:gd name="T33" fmla="*/ 27 h 2188"/>
                <a:gd name="T34" fmla="*/ 724 w 1378"/>
                <a:gd name="T35" fmla="*/ 52 h 2188"/>
                <a:gd name="T36" fmla="*/ 598 w 1378"/>
                <a:gd name="T37" fmla="*/ 139 h 2188"/>
                <a:gd name="T38" fmla="*/ 541 w 1378"/>
                <a:gd name="T39" fmla="*/ 565 h 2188"/>
                <a:gd name="T40" fmla="*/ 396 w 1378"/>
                <a:gd name="T41" fmla="*/ 964 h 2188"/>
                <a:gd name="T42" fmla="*/ 150 w 1378"/>
                <a:gd name="T43" fmla="*/ 1245 h 2188"/>
                <a:gd name="T44" fmla="*/ 96 w 1378"/>
                <a:gd name="T45" fmla="*/ 1267 h 2188"/>
                <a:gd name="T46" fmla="*/ 8 w 1378"/>
                <a:gd name="T47" fmla="*/ 1311 h 2188"/>
                <a:gd name="T48" fmla="*/ 77 w 1378"/>
                <a:gd name="T49" fmla="*/ 1387 h 2188"/>
                <a:gd name="T50" fmla="*/ 139 w 1378"/>
                <a:gd name="T51" fmla="*/ 1507 h 2188"/>
                <a:gd name="T52" fmla="*/ 156 w 1378"/>
                <a:gd name="T53" fmla="*/ 1652 h 2188"/>
                <a:gd name="T54" fmla="*/ 232 w 1378"/>
                <a:gd name="T55" fmla="*/ 1813 h 2188"/>
                <a:gd name="T56" fmla="*/ 292 w 1378"/>
                <a:gd name="T57" fmla="*/ 1903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8" h="2188">
                  <a:moveTo>
                    <a:pt x="292" y="1903"/>
                  </a:moveTo>
                  <a:cubicBezTo>
                    <a:pt x="322" y="1941"/>
                    <a:pt x="331" y="1887"/>
                    <a:pt x="347" y="1873"/>
                  </a:cubicBezTo>
                  <a:cubicBezTo>
                    <a:pt x="385" y="1843"/>
                    <a:pt x="432" y="1816"/>
                    <a:pt x="459" y="1870"/>
                  </a:cubicBezTo>
                  <a:cubicBezTo>
                    <a:pt x="486" y="1925"/>
                    <a:pt x="536" y="1980"/>
                    <a:pt x="525" y="2048"/>
                  </a:cubicBezTo>
                  <a:cubicBezTo>
                    <a:pt x="511" y="2127"/>
                    <a:pt x="557" y="2138"/>
                    <a:pt x="615" y="2152"/>
                  </a:cubicBezTo>
                  <a:cubicBezTo>
                    <a:pt x="719" y="2174"/>
                    <a:pt x="814" y="2187"/>
                    <a:pt x="885" y="2075"/>
                  </a:cubicBezTo>
                  <a:cubicBezTo>
                    <a:pt x="929" y="2007"/>
                    <a:pt x="1005" y="1961"/>
                    <a:pt x="1068" y="1914"/>
                  </a:cubicBezTo>
                  <a:cubicBezTo>
                    <a:pt x="1131" y="1868"/>
                    <a:pt x="1221" y="1859"/>
                    <a:pt x="1300" y="1835"/>
                  </a:cubicBezTo>
                  <a:cubicBezTo>
                    <a:pt x="1339" y="1824"/>
                    <a:pt x="1377" y="1742"/>
                    <a:pt x="1347" y="1726"/>
                  </a:cubicBezTo>
                  <a:cubicBezTo>
                    <a:pt x="1251" y="1666"/>
                    <a:pt x="1240" y="1562"/>
                    <a:pt x="1194" y="1474"/>
                  </a:cubicBezTo>
                  <a:cubicBezTo>
                    <a:pt x="1134" y="1360"/>
                    <a:pt x="1101" y="1237"/>
                    <a:pt x="1109" y="1103"/>
                  </a:cubicBezTo>
                  <a:cubicBezTo>
                    <a:pt x="1115" y="988"/>
                    <a:pt x="1131" y="874"/>
                    <a:pt x="1142" y="759"/>
                  </a:cubicBezTo>
                  <a:cubicBezTo>
                    <a:pt x="1153" y="655"/>
                    <a:pt x="1115" y="551"/>
                    <a:pt x="1175" y="442"/>
                  </a:cubicBezTo>
                  <a:cubicBezTo>
                    <a:pt x="1218" y="363"/>
                    <a:pt x="1202" y="251"/>
                    <a:pt x="1216" y="155"/>
                  </a:cubicBezTo>
                  <a:cubicBezTo>
                    <a:pt x="1221" y="120"/>
                    <a:pt x="1213" y="101"/>
                    <a:pt x="1175" y="90"/>
                  </a:cubicBezTo>
                  <a:cubicBezTo>
                    <a:pt x="1145" y="82"/>
                    <a:pt x="1109" y="71"/>
                    <a:pt x="1087" y="49"/>
                  </a:cubicBezTo>
                  <a:cubicBezTo>
                    <a:pt x="1041" y="0"/>
                    <a:pt x="978" y="8"/>
                    <a:pt x="940" y="27"/>
                  </a:cubicBezTo>
                  <a:cubicBezTo>
                    <a:pt x="866" y="65"/>
                    <a:pt x="798" y="62"/>
                    <a:pt x="724" y="52"/>
                  </a:cubicBezTo>
                  <a:cubicBezTo>
                    <a:pt x="658" y="43"/>
                    <a:pt x="607" y="87"/>
                    <a:pt x="598" y="139"/>
                  </a:cubicBezTo>
                  <a:cubicBezTo>
                    <a:pt x="574" y="281"/>
                    <a:pt x="568" y="423"/>
                    <a:pt x="541" y="565"/>
                  </a:cubicBezTo>
                  <a:cubicBezTo>
                    <a:pt x="511" y="707"/>
                    <a:pt x="481" y="841"/>
                    <a:pt x="396" y="964"/>
                  </a:cubicBezTo>
                  <a:cubicBezTo>
                    <a:pt x="325" y="1067"/>
                    <a:pt x="200" y="1122"/>
                    <a:pt x="150" y="1245"/>
                  </a:cubicBezTo>
                  <a:cubicBezTo>
                    <a:pt x="142" y="1267"/>
                    <a:pt x="118" y="1264"/>
                    <a:pt x="96" y="1267"/>
                  </a:cubicBezTo>
                  <a:cubicBezTo>
                    <a:pt x="63" y="1272"/>
                    <a:pt x="17" y="1245"/>
                    <a:pt x="8" y="1311"/>
                  </a:cubicBezTo>
                  <a:cubicBezTo>
                    <a:pt x="0" y="1368"/>
                    <a:pt x="44" y="1373"/>
                    <a:pt x="77" y="1387"/>
                  </a:cubicBezTo>
                  <a:cubicBezTo>
                    <a:pt x="134" y="1409"/>
                    <a:pt x="167" y="1436"/>
                    <a:pt x="139" y="1507"/>
                  </a:cubicBezTo>
                  <a:cubicBezTo>
                    <a:pt x="123" y="1554"/>
                    <a:pt x="131" y="1603"/>
                    <a:pt x="156" y="1652"/>
                  </a:cubicBezTo>
                  <a:cubicBezTo>
                    <a:pt x="183" y="1704"/>
                    <a:pt x="224" y="1756"/>
                    <a:pt x="232" y="1813"/>
                  </a:cubicBezTo>
                  <a:cubicBezTo>
                    <a:pt x="197" y="1884"/>
                    <a:pt x="271" y="1879"/>
                    <a:pt x="292" y="1903"/>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7" name="Freeform 84"/>
            <p:cNvSpPr>
              <a:spLocks noChangeArrowheads="1"/>
            </p:cNvSpPr>
            <p:nvPr/>
          </p:nvSpPr>
          <p:spPr bwMode="auto">
            <a:xfrm>
              <a:off x="6507163" y="2522538"/>
              <a:ext cx="582612" cy="538162"/>
            </a:xfrm>
            <a:custGeom>
              <a:avLst/>
              <a:gdLst>
                <a:gd name="T0" fmla="*/ 407 w 1618"/>
                <a:gd name="T1" fmla="*/ 1387 h 1494"/>
                <a:gd name="T2" fmla="*/ 514 w 1618"/>
                <a:gd name="T3" fmla="*/ 1450 h 1494"/>
                <a:gd name="T4" fmla="*/ 768 w 1618"/>
                <a:gd name="T5" fmla="*/ 1406 h 1494"/>
                <a:gd name="T6" fmla="*/ 762 w 1618"/>
                <a:gd name="T7" fmla="*/ 1253 h 1494"/>
                <a:gd name="T8" fmla="*/ 743 w 1618"/>
                <a:gd name="T9" fmla="*/ 1185 h 1494"/>
                <a:gd name="T10" fmla="*/ 817 w 1618"/>
                <a:gd name="T11" fmla="*/ 1095 h 1494"/>
                <a:gd name="T12" fmla="*/ 921 w 1618"/>
                <a:gd name="T13" fmla="*/ 1062 h 1494"/>
                <a:gd name="T14" fmla="*/ 1008 w 1618"/>
                <a:gd name="T15" fmla="*/ 1026 h 1494"/>
                <a:gd name="T16" fmla="*/ 1325 w 1618"/>
                <a:gd name="T17" fmla="*/ 975 h 1494"/>
                <a:gd name="T18" fmla="*/ 1380 w 1618"/>
                <a:gd name="T19" fmla="*/ 950 h 1494"/>
                <a:gd name="T20" fmla="*/ 1549 w 1618"/>
                <a:gd name="T21" fmla="*/ 789 h 1494"/>
                <a:gd name="T22" fmla="*/ 1563 w 1618"/>
                <a:gd name="T23" fmla="*/ 592 h 1494"/>
                <a:gd name="T24" fmla="*/ 1437 w 1618"/>
                <a:gd name="T25" fmla="*/ 363 h 1494"/>
                <a:gd name="T26" fmla="*/ 1273 w 1618"/>
                <a:gd name="T27" fmla="*/ 62 h 1494"/>
                <a:gd name="T28" fmla="*/ 1169 w 1618"/>
                <a:gd name="T29" fmla="*/ 0 h 1494"/>
                <a:gd name="T30" fmla="*/ 440 w 1618"/>
                <a:gd name="T31" fmla="*/ 71 h 1494"/>
                <a:gd name="T32" fmla="*/ 402 w 1618"/>
                <a:gd name="T33" fmla="*/ 87 h 1494"/>
                <a:gd name="T34" fmla="*/ 271 w 1618"/>
                <a:gd name="T35" fmla="*/ 90 h 1494"/>
                <a:gd name="T36" fmla="*/ 153 w 1618"/>
                <a:gd name="T37" fmla="*/ 87 h 1494"/>
                <a:gd name="T38" fmla="*/ 107 w 1618"/>
                <a:gd name="T39" fmla="*/ 352 h 1494"/>
                <a:gd name="T40" fmla="*/ 178 w 1618"/>
                <a:gd name="T41" fmla="*/ 680 h 1494"/>
                <a:gd name="T42" fmla="*/ 170 w 1618"/>
                <a:gd name="T43" fmla="*/ 745 h 1494"/>
                <a:gd name="T44" fmla="*/ 41 w 1618"/>
                <a:gd name="T45" fmla="*/ 1043 h 1494"/>
                <a:gd name="T46" fmla="*/ 55 w 1618"/>
                <a:gd name="T47" fmla="*/ 1256 h 1494"/>
                <a:gd name="T48" fmla="*/ 142 w 1618"/>
                <a:gd name="T49" fmla="*/ 1409 h 1494"/>
                <a:gd name="T50" fmla="*/ 407 w 1618"/>
                <a:gd name="T51" fmla="*/ 1387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8" h="1494">
                  <a:moveTo>
                    <a:pt x="407" y="1387"/>
                  </a:moveTo>
                  <a:cubicBezTo>
                    <a:pt x="443" y="1409"/>
                    <a:pt x="476" y="1433"/>
                    <a:pt x="514" y="1450"/>
                  </a:cubicBezTo>
                  <a:cubicBezTo>
                    <a:pt x="607" y="1493"/>
                    <a:pt x="691" y="1469"/>
                    <a:pt x="768" y="1406"/>
                  </a:cubicBezTo>
                  <a:cubicBezTo>
                    <a:pt x="828" y="1357"/>
                    <a:pt x="768" y="1305"/>
                    <a:pt x="762" y="1253"/>
                  </a:cubicBezTo>
                  <a:cubicBezTo>
                    <a:pt x="760" y="1231"/>
                    <a:pt x="749" y="1209"/>
                    <a:pt x="743" y="1185"/>
                  </a:cubicBezTo>
                  <a:cubicBezTo>
                    <a:pt x="727" y="1122"/>
                    <a:pt x="768" y="1087"/>
                    <a:pt x="817" y="1095"/>
                  </a:cubicBezTo>
                  <a:cubicBezTo>
                    <a:pt x="866" y="1103"/>
                    <a:pt x="891" y="1092"/>
                    <a:pt x="921" y="1062"/>
                  </a:cubicBezTo>
                  <a:cubicBezTo>
                    <a:pt x="943" y="1043"/>
                    <a:pt x="984" y="1021"/>
                    <a:pt x="1008" y="1026"/>
                  </a:cubicBezTo>
                  <a:cubicBezTo>
                    <a:pt x="1123" y="1054"/>
                    <a:pt x="1219" y="988"/>
                    <a:pt x="1325" y="975"/>
                  </a:cubicBezTo>
                  <a:cubicBezTo>
                    <a:pt x="1341" y="972"/>
                    <a:pt x="1371" y="975"/>
                    <a:pt x="1380" y="950"/>
                  </a:cubicBezTo>
                  <a:cubicBezTo>
                    <a:pt x="1410" y="868"/>
                    <a:pt x="1489" y="841"/>
                    <a:pt x="1549" y="789"/>
                  </a:cubicBezTo>
                  <a:cubicBezTo>
                    <a:pt x="1617" y="732"/>
                    <a:pt x="1606" y="663"/>
                    <a:pt x="1563" y="592"/>
                  </a:cubicBezTo>
                  <a:cubicBezTo>
                    <a:pt x="1516" y="519"/>
                    <a:pt x="1418" y="464"/>
                    <a:pt x="1437" y="363"/>
                  </a:cubicBezTo>
                  <a:cubicBezTo>
                    <a:pt x="1464" y="213"/>
                    <a:pt x="1380" y="133"/>
                    <a:pt x="1273" y="62"/>
                  </a:cubicBezTo>
                  <a:cubicBezTo>
                    <a:pt x="1240" y="41"/>
                    <a:pt x="1216" y="0"/>
                    <a:pt x="1169" y="0"/>
                  </a:cubicBezTo>
                  <a:cubicBezTo>
                    <a:pt x="924" y="0"/>
                    <a:pt x="680" y="8"/>
                    <a:pt x="440" y="71"/>
                  </a:cubicBezTo>
                  <a:cubicBezTo>
                    <a:pt x="426" y="73"/>
                    <a:pt x="410" y="71"/>
                    <a:pt x="402" y="87"/>
                  </a:cubicBezTo>
                  <a:cubicBezTo>
                    <a:pt x="361" y="155"/>
                    <a:pt x="320" y="128"/>
                    <a:pt x="271" y="90"/>
                  </a:cubicBezTo>
                  <a:cubicBezTo>
                    <a:pt x="238" y="65"/>
                    <a:pt x="181" y="16"/>
                    <a:pt x="153" y="87"/>
                  </a:cubicBezTo>
                  <a:cubicBezTo>
                    <a:pt x="120" y="172"/>
                    <a:pt x="93" y="265"/>
                    <a:pt x="107" y="352"/>
                  </a:cubicBezTo>
                  <a:cubicBezTo>
                    <a:pt x="123" y="461"/>
                    <a:pt x="63" y="590"/>
                    <a:pt x="178" y="680"/>
                  </a:cubicBezTo>
                  <a:cubicBezTo>
                    <a:pt x="200" y="696"/>
                    <a:pt x="175" y="723"/>
                    <a:pt x="170" y="745"/>
                  </a:cubicBezTo>
                  <a:cubicBezTo>
                    <a:pt x="151" y="854"/>
                    <a:pt x="66" y="934"/>
                    <a:pt x="41" y="1043"/>
                  </a:cubicBezTo>
                  <a:cubicBezTo>
                    <a:pt x="22" y="1117"/>
                    <a:pt x="0" y="1185"/>
                    <a:pt x="55" y="1256"/>
                  </a:cubicBezTo>
                  <a:cubicBezTo>
                    <a:pt x="88" y="1302"/>
                    <a:pt x="110" y="1354"/>
                    <a:pt x="142" y="1409"/>
                  </a:cubicBezTo>
                  <a:cubicBezTo>
                    <a:pt x="227" y="1335"/>
                    <a:pt x="314" y="1330"/>
                    <a:pt x="407" y="13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8" name="Freeform 85"/>
            <p:cNvSpPr>
              <a:spLocks noChangeArrowheads="1"/>
            </p:cNvSpPr>
            <p:nvPr/>
          </p:nvSpPr>
          <p:spPr bwMode="auto">
            <a:xfrm>
              <a:off x="6176963" y="911225"/>
              <a:ext cx="485775" cy="584200"/>
            </a:xfrm>
            <a:custGeom>
              <a:avLst/>
              <a:gdLst>
                <a:gd name="T0" fmla="*/ 1214 w 1349"/>
                <a:gd name="T1" fmla="*/ 1401 h 1623"/>
                <a:gd name="T2" fmla="*/ 1250 w 1349"/>
                <a:gd name="T3" fmla="*/ 1382 h 1623"/>
                <a:gd name="T4" fmla="*/ 1261 w 1349"/>
                <a:gd name="T5" fmla="*/ 1106 h 1623"/>
                <a:gd name="T6" fmla="*/ 1313 w 1349"/>
                <a:gd name="T7" fmla="*/ 975 h 1623"/>
                <a:gd name="T8" fmla="*/ 1334 w 1349"/>
                <a:gd name="T9" fmla="*/ 918 h 1623"/>
                <a:gd name="T10" fmla="*/ 1307 w 1349"/>
                <a:gd name="T11" fmla="*/ 885 h 1623"/>
                <a:gd name="T12" fmla="*/ 1149 w 1349"/>
                <a:gd name="T13" fmla="*/ 781 h 1623"/>
                <a:gd name="T14" fmla="*/ 1094 w 1349"/>
                <a:gd name="T15" fmla="*/ 576 h 1623"/>
                <a:gd name="T16" fmla="*/ 1157 w 1349"/>
                <a:gd name="T17" fmla="*/ 131 h 1623"/>
                <a:gd name="T18" fmla="*/ 1116 w 1349"/>
                <a:gd name="T19" fmla="*/ 63 h 1623"/>
                <a:gd name="T20" fmla="*/ 805 w 1349"/>
                <a:gd name="T21" fmla="*/ 33 h 1623"/>
                <a:gd name="T22" fmla="*/ 638 w 1349"/>
                <a:gd name="T23" fmla="*/ 118 h 1623"/>
                <a:gd name="T24" fmla="*/ 559 w 1349"/>
                <a:gd name="T25" fmla="*/ 161 h 1623"/>
                <a:gd name="T26" fmla="*/ 95 w 1349"/>
                <a:gd name="T27" fmla="*/ 538 h 1623"/>
                <a:gd name="T28" fmla="*/ 95 w 1349"/>
                <a:gd name="T29" fmla="*/ 724 h 1623"/>
                <a:gd name="T30" fmla="*/ 104 w 1349"/>
                <a:gd name="T31" fmla="*/ 748 h 1623"/>
                <a:gd name="T32" fmla="*/ 188 w 1349"/>
                <a:gd name="T33" fmla="*/ 1043 h 1623"/>
                <a:gd name="T34" fmla="*/ 196 w 1349"/>
                <a:gd name="T35" fmla="*/ 1101 h 1623"/>
                <a:gd name="T36" fmla="*/ 205 w 1349"/>
                <a:gd name="T37" fmla="*/ 1229 h 1623"/>
                <a:gd name="T38" fmla="*/ 300 w 1349"/>
                <a:gd name="T39" fmla="*/ 1499 h 1623"/>
                <a:gd name="T40" fmla="*/ 395 w 1349"/>
                <a:gd name="T41" fmla="*/ 1609 h 1623"/>
                <a:gd name="T42" fmla="*/ 482 w 1349"/>
                <a:gd name="T43" fmla="*/ 1581 h 1623"/>
                <a:gd name="T44" fmla="*/ 821 w 1349"/>
                <a:gd name="T45" fmla="*/ 1478 h 1623"/>
                <a:gd name="T46" fmla="*/ 1037 w 1349"/>
                <a:gd name="T47" fmla="*/ 1546 h 1623"/>
                <a:gd name="T48" fmla="*/ 1214 w 1349"/>
                <a:gd name="T49" fmla="*/ 1401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9" h="1623">
                  <a:moveTo>
                    <a:pt x="1214" y="1401"/>
                  </a:moveTo>
                  <a:cubicBezTo>
                    <a:pt x="1231" y="1404"/>
                    <a:pt x="1247" y="1401"/>
                    <a:pt x="1250" y="1382"/>
                  </a:cubicBezTo>
                  <a:cubicBezTo>
                    <a:pt x="1255" y="1289"/>
                    <a:pt x="1280" y="1194"/>
                    <a:pt x="1261" y="1106"/>
                  </a:cubicBezTo>
                  <a:cubicBezTo>
                    <a:pt x="1247" y="1038"/>
                    <a:pt x="1247" y="997"/>
                    <a:pt x="1313" y="975"/>
                  </a:cubicBezTo>
                  <a:cubicBezTo>
                    <a:pt x="1348" y="964"/>
                    <a:pt x="1334" y="937"/>
                    <a:pt x="1334" y="918"/>
                  </a:cubicBezTo>
                  <a:cubicBezTo>
                    <a:pt x="1337" y="899"/>
                    <a:pt x="1332" y="880"/>
                    <a:pt x="1307" y="885"/>
                  </a:cubicBezTo>
                  <a:cubicBezTo>
                    <a:pt x="1220" y="904"/>
                    <a:pt x="1160" y="855"/>
                    <a:pt x="1149" y="781"/>
                  </a:cubicBezTo>
                  <a:cubicBezTo>
                    <a:pt x="1141" y="710"/>
                    <a:pt x="1072" y="664"/>
                    <a:pt x="1094" y="576"/>
                  </a:cubicBezTo>
                  <a:cubicBezTo>
                    <a:pt x="1130" y="432"/>
                    <a:pt x="1138" y="279"/>
                    <a:pt x="1157" y="131"/>
                  </a:cubicBezTo>
                  <a:cubicBezTo>
                    <a:pt x="1160" y="101"/>
                    <a:pt x="1168" y="66"/>
                    <a:pt x="1116" y="63"/>
                  </a:cubicBezTo>
                  <a:cubicBezTo>
                    <a:pt x="1012" y="60"/>
                    <a:pt x="908" y="52"/>
                    <a:pt x="805" y="33"/>
                  </a:cubicBezTo>
                  <a:cubicBezTo>
                    <a:pt x="736" y="19"/>
                    <a:pt x="649" y="0"/>
                    <a:pt x="638" y="118"/>
                  </a:cubicBezTo>
                  <a:cubicBezTo>
                    <a:pt x="635" y="159"/>
                    <a:pt x="589" y="153"/>
                    <a:pt x="559" y="161"/>
                  </a:cubicBezTo>
                  <a:cubicBezTo>
                    <a:pt x="349" y="219"/>
                    <a:pt x="185" y="336"/>
                    <a:pt x="95" y="538"/>
                  </a:cubicBezTo>
                  <a:cubicBezTo>
                    <a:pt x="71" y="595"/>
                    <a:pt x="0" y="664"/>
                    <a:pt x="95" y="724"/>
                  </a:cubicBezTo>
                  <a:cubicBezTo>
                    <a:pt x="101" y="727"/>
                    <a:pt x="104" y="740"/>
                    <a:pt x="104" y="748"/>
                  </a:cubicBezTo>
                  <a:cubicBezTo>
                    <a:pt x="90" y="860"/>
                    <a:pt x="106" y="959"/>
                    <a:pt x="188" y="1043"/>
                  </a:cubicBezTo>
                  <a:cubicBezTo>
                    <a:pt x="205" y="1060"/>
                    <a:pt x="207" y="1087"/>
                    <a:pt x="196" y="1101"/>
                  </a:cubicBezTo>
                  <a:cubicBezTo>
                    <a:pt x="172" y="1147"/>
                    <a:pt x="199" y="1185"/>
                    <a:pt x="205" y="1229"/>
                  </a:cubicBezTo>
                  <a:cubicBezTo>
                    <a:pt x="221" y="1325"/>
                    <a:pt x="297" y="1404"/>
                    <a:pt x="300" y="1499"/>
                  </a:cubicBezTo>
                  <a:cubicBezTo>
                    <a:pt x="303" y="1576"/>
                    <a:pt x="341" y="1590"/>
                    <a:pt x="395" y="1609"/>
                  </a:cubicBezTo>
                  <a:cubicBezTo>
                    <a:pt x="433" y="1622"/>
                    <a:pt x="452" y="1587"/>
                    <a:pt x="482" y="1581"/>
                  </a:cubicBezTo>
                  <a:cubicBezTo>
                    <a:pt x="597" y="1560"/>
                    <a:pt x="695" y="1491"/>
                    <a:pt x="821" y="1478"/>
                  </a:cubicBezTo>
                  <a:cubicBezTo>
                    <a:pt x="917" y="1464"/>
                    <a:pt x="977" y="1458"/>
                    <a:pt x="1037" y="1546"/>
                  </a:cubicBezTo>
                  <a:cubicBezTo>
                    <a:pt x="1067" y="1445"/>
                    <a:pt x="1116" y="1387"/>
                    <a:pt x="1214" y="140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9" name="Freeform 86"/>
            <p:cNvSpPr>
              <a:spLocks noChangeArrowheads="1"/>
            </p:cNvSpPr>
            <p:nvPr/>
          </p:nvSpPr>
          <p:spPr bwMode="auto">
            <a:xfrm>
              <a:off x="6602413" y="754063"/>
              <a:ext cx="484187" cy="503237"/>
            </a:xfrm>
            <a:custGeom>
              <a:avLst/>
              <a:gdLst>
                <a:gd name="T0" fmla="*/ 1312 w 1343"/>
                <a:gd name="T1" fmla="*/ 541 h 1399"/>
                <a:gd name="T2" fmla="*/ 1041 w 1343"/>
                <a:gd name="T3" fmla="*/ 224 h 1399"/>
                <a:gd name="T4" fmla="*/ 626 w 1343"/>
                <a:gd name="T5" fmla="*/ 88 h 1399"/>
                <a:gd name="T6" fmla="*/ 260 w 1343"/>
                <a:gd name="T7" fmla="*/ 11 h 1399"/>
                <a:gd name="T8" fmla="*/ 227 w 1343"/>
                <a:gd name="T9" fmla="*/ 14 h 1399"/>
                <a:gd name="T10" fmla="*/ 118 w 1343"/>
                <a:gd name="T11" fmla="*/ 153 h 1399"/>
                <a:gd name="T12" fmla="*/ 88 w 1343"/>
                <a:gd name="T13" fmla="*/ 399 h 1399"/>
                <a:gd name="T14" fmla="*/ 80 w 1343"/>
                <a:gd name="T15" fmla="*/ 784 h 1399"/>
                <a:gd name="T16" fmla="*/ 63 w 1343"/>
                <a:gd name="T17" fmla="*/ 841 h 1399"/>
                <a:gd name="T18" fmla="*/ 63 w 1343"/>
                <a:gd name="T19" fmla="*/ 1194 h 1399"/>
                <a:gd name="T20" fmla="*/ 91 w 1343"/>
                <a:gd name="T21" fmla="*/ 1207 h 1399"/>
                <a:gd name="T22" fmla="*/ 339 w 1343"/>
                <a:gd name="T23" fmla="*/ 1286 h 1399"/>
                <a:gd name="T24" fmla="*/ 410 w 1343"/>
                <a:gd name="T25" fmla="*/ 1317 h 1399"/>
                <a:gd name="T26" fmla="*/ 705 w 1343"/>
                <a:gd name="T27" fmla="*/ 1352 h 1399"/>
                <a:gd name="T28" fmla="*/ 935 w 1343"/>
                <a:gd name="T29" fmla="*/ 1344 h 1399"/>
                <a:gd name="T30" fmla="*/ 1055 w 1343"/>
                <a:gd name="T31" fmla="*/ 1319 h 1399"/>
                <a:gd name="T32" fmla="*/ 1172 w 1343"/>
                <a:gd name="T33" fmla="*/ 1224 h 1399"/>
                <a:gd name="T34" fmla="*/ 1230 w 1343"/>
                <a:gd name="T35" fmla="*/ 1164 h 1399"/>
                <a:gd name="T36" fmla="*/ 1320 w 1343"/>
                <a:gd name="T37" fmla="*/ 1046 h 1399"/>
                <a:gd name="T38" fmla="*/ 1323 w 1343"/>
                <a:gd name="T39" fmla="*/ 759 h 1399"/>
                <a:gd name="T40" fmla="*/ 1312 w 1343"/>
                <a:gd name="T41" fmla="*/ 541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3" h="1399">
                  <a:moveTo>
                    <a:pt x="1312" y="541"/>
                  </a:moveTo>
                  <a:cubicBezTo>
                    <a:pt x="1252" y="413"/>
                    <a:pt x="1156" y="287"/>
                    <a:pt x="1041" y="224"/>
                  </a:cubicBezTo>
                  <a:cubicBezTo>
                    <a:pt x="918" y="159"/>
                    <a:pt x="776" y="107"/>
                    <a:pt x="626" y="88"/>
                  </a:cubicBezTo>
                  <a:cubicBezTo>
                    <a:pt x="503" y="71"/>
                    <a:pt x="358" y="137"/>
                    <a:pt x="260" y="11"/>
                  </a:cubicBezTo>
                  <a:cubicBezTo>
                    <a:pt x="252" y="0"/>
                    <a:pt x="238" y="11"/>
                    <a:pt x="227" y="14"/>
                  </a:cubicBezTo>
                  <a:cubicBezTo>
                    <a:pt x="153" y="33"/>
                    <a:pt x="123" y="79"/>
                    <a:pt x="118" y="153"/>
                  </a:cubicBezTo>
                  <a:cubicBezTo>
                    <a:pt x="112" y="235"/>
                    <a:pt x="88" y="317"/>
                    <a:pt x="88" y="399"/>
                  </a:cubicBezTo>
                  <a:cubicBezTo>
                    <a:pt x="88" y="527"/>
                    <a:pt x="31" y="653"/>
                    <a:pt x="80" y="784"/>
                  </a:cubicBezTo>
                  <a:cubicBezTo>
                    <a:pt x="88" y="803"/>
                    <a:pt x="77" y="822"/>
                    <a:pt x="63" y="841"/>
                  </a:cubicBezTo>
                  <a:cubicBezTo>
                    <a:pt x="0" y="929"/>
                    <a:pt x="3" y="1114"/>
                    <a:pt x="63" y="1194"/>
                  </a:cubicBezTo>
                  <a:cubicBezTo>
                    <a:pt x="72" y="1205"/>
                    <a:pt x="77" y="1210"/>
                    <a:pt x="91" y="1207"/>
                  </a:cubicBezTo>
                  <a:cubicBezTo>
                    <a:pt x="189" y="1185"/>
                    <a:pt x="263" y="1237"/>
                    <a:pt x="339" y="1286"/>
                  </a:cubicBezTo>
                  <a:cubicBezTo>
                    <a:pt x="361" y="1300"/>
                    <a:pt x="383" y="1325"/>
                    <a:pt x="410" y="1317"/>
                  </a:cubicBezTo>
                  <a:cubicBezTo>
                    <a:pt x="514" y="1292"/>
                    <a:pt x="607" y="1338"/>
                    <a:pt x="705" y="1352"/>
                  </a:cubicBezTo>
                  <a:cubicBezTo>
                    <a:pt x="779" y="1363"/>
                    <a:pt x="858" y="1398"/>
                    <a:pt x="935" y="1344"/>
                  </a:cubicBezTo>
                  <a:cubicBezTo>
                    <a:pt x="967" y="1319"/>
                    <a:pt x="1011" y="1322"/>
                    <a:pt x="1055" y="1319"/>
                  </a:cubicBezTo>
                  <a:cubicBezTo>
                    <a:pt x="1112" y="1317"/>
                    <a:pt x="1175" y="1311"/>
                    <a:pt x="1172" y="1224"/>
                  </a:cubicBezTo>
                  <a:cubicBezTo>
                    <a:pt x="1170" y="1191"/>
                    <a:pt x="1200" y="1169"/>
                    <a:pt x="1230" y="1164"/>
                  </a:cubicBezTo>
                  <a:cubicBezTo>
                    <a:pt x="1298" y="1153"/>
                    <a:pt x="1309" y="1087"/>
                    <a:pt x="1320" y="1046"/>
                  </a:cubicBezTo>
                  <a:cubicBezTo>
                    <a:pt x="1342" y="956"/>
                    <a:pt x="1333" y="858"/>
                    <a:pt x="1323" y="759"/>
                  </a:cubicBezTo>
                  <a:cubicBezTo>
                    <a:pt x="1309" y="686"/>
                    <a:pt x="1342" y="601"/>
                    <a:pt x="1312" y="54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0" name="Freeform 87"/>
            <p:cNvSpPr>
              <a:spLocks noChangeArrowheads="1"/>
            </p:cNvSpPr>
            <p:nvPr/>
          </p:nvSpPr>
          <p:spPr bwMode="auto">
            <a:xfrm>
              <a:off x="6303963" y="1452563"/>
              <a:ext cx="563562" cy="495300"/>
            </a:xfrm>
            <a:custGeom>
              <a:avLst/>
              <a:gdLst>
                <a:gd name="T0" fmla="*/ 17 w 1565"/>
                <a:gd name="T1" fmla="*/ 292 h 1374"/>
                <a:gd name="T2" fmla="*/ 76 w 1565"/>
                <a:gd name="T3" fmla="*/ 431 h 1374"/>
                <a:gd name="T4" fmla="*/ 270 w 1565"/>
                <a:gd name="T5" fmla="*/ 849 h 1374"/>
                <a:gd name="T6" fmla="*/ 597 w 1565"/>
                <a:gd name="T7" fmla="*/ 1213 h 1374"/>
                <a:gd name="T8" fmla="*/ 838 w 1565"/>
                <a:gd name="T9" fmla="*/ 1292 h 1374"/>
                <a:gd name="T10" fmla="*/ 1048 w 1565"/>
                <a:gd name="T11" fmla="*/ 1270 h 1374"/>
                <a:gd name="T12" fmla="*/ 1403 w 1565"/>
                <a:gd name="T13" fmla="*/ 1352 h 1374"/>
                <a:gd name="T14" fmla="*/ 1450 w 1565"/>
                <a:gd name="T15" fmla="*/ 1330 h 1374"/>
                <a:gd name="T16" fmla="*/ 1480 w 1565"/>
                <a:gd name="T17" fmla="*/ 1237 h 1374"/>
                <a:gd name="T18" fmla="*/ 1534 w 1565"/>
                <a:gd name="T19" fmla="*/ 1043 h 1374"/>
                <a:gd name="T20" fmla="*/ 1493 w 1565"/>
                <a:gd name="T21" fmla="*/ 836 h 1374"/>
                <a:gd name="T22" fmla="*/ 1531 w 1565"/>
                <a:gd name="T23" fmla="*/ 639 h 1374"/>
                <a:gd name="T24" fmla="*/ 1534 w 1565"/>
                <a:gd name="T25" fmla="*/ 538 h 1374"/>
                <a:gd name="T26" fmla="*/ 1411 w 1565"/>
                <a:gd name="T27" fmla="*/ 314 h 1374"/>
                <a:gd name="T28" fmla="*/ 1215 w 1565"/>
                <a:gd name="T29" fmla="*/ 262 h 1374"/>
                <a:gd name="T30" fmla="*/ 1100 w 1565"/>
                <a:gd name="T31" fmla="*/ 273 h 1374"/>
                <a:gd name="T32" fmla="*/ 1029 w 1565"/>
                <a:gd name="T33" fmla="*/ 164 h 1374"/>
                <a:gd name="T34" fmla="*/ 846 w 1565"/>
                <a:gd name="T35" fmla="*/ 19 h 1374"/>
                <a:gd name="T36" fmla="*/ 775 w 1565"/>
                <a:gd name="T37" fmla="*/ 104 h 1374"/>
                <a:gd name="T38" fmla="*/ 668 w 1565"/>
                <a:gd name="T39" fmla="*/ 147 h 1374"/>
                <a:gd name="T40" fmla="*/ 376 w 1565"/>
                <a:gd name="T41" fmla="*/ 115 h 1374"/>
                <a:gd name="T42" fmla="*/ 291 w 1565"/>
                <a:gd name="T43" fmla="*/ 145 h 1374"/>
                <a:gd name="T44" fmla="*/ 76 w 1565"/>
                <a:gd name="T45" fmla="*/ 213 h 1374"/>
                <a:gd name="T46" fmla="*/ 17 w 1565"/>
                <a:gd name="T47" fmla="*/ 292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65" h="1374">
                  <a:moveTo>
                    <a:pt x="17" y="292"/>
                  </a:moveTo>
                  <a:cubicBezTo>
                    <a:pt x="26" y="350"/>
                    <a:pt x="70" y="382"/>
                    <a:pt x="76" y="431"/>
                  </a:cubicBezTo>
                  <a:cubicBezTo>
                    <a:pt x="89" y="595"/>
                    <a:pt x="141" y="732"/>
                    <a:pt x="270" y="849"/>
                  </a:cubicBezTo>
                  <a:cubicBezTo>
                    <a:pt x="390" y="959"/>
                    <a:pt x="494" y="1087"/>
                    <a:pt x="597" y="1213"/>
                  </a:cubicBezTo>
                  <a:cubicBezTo>
                    <a:pt x="663" y="1292"/>
                    <a:pt x="737" y="1314"/>
                    <a:pt x="838" y="1292"/>
                  </a:cubicBezTo>
                  <a:cubicBezTo>
                    <a:pt x="903" y="1278"/>
                    <a:pt x="974" y="1259"/>
                    <a:pt x="1048" y="1270"/>
                  </a:cubicBezTo>
                  <a:cubicBezTo>
                    <a:pt x="1168" y="1289"/>
                    <a:pt x="1291" y="1294"/>
                    <a:pt x="1403" y="1352"/>
                  </a:cubicBezTo>
                  <a:cubicBezTo>
                    <a:pt x="1414" y="1357"/>
                    <a:pt x="1455" y="1373"/>
                    <a:pt x="1450" y="1330"/>
                  </a:cubicBezTo>
                  <a:cubicBezTo>
                    <a:pt x="1444" y="1292"/>
                    <a:pt x="1482" y="1256"/>
                    <a:pt x="1480" y="1237"/>
                  </a:cubicBezTo>
                  <a:cubicBezTo>
                    <a:pt x="1466" y="1161"/>
                    <a:pt x="1466" y="1095"/>
                    <a:pt x="1534" y="1043"/>
                  </a:cubicBezTo>
                  <a:cubicBezTo>
                    <a:pt x="1480" y="983"/>
                    <a:pt x="1521" y="907"/>
                    <a:pt x="1493" y="836"/>
                  </a:cubicBezTo>
                  <a:cubicBezTo>
                    <a:pt x="1469" y="773"/>
                    <a:pt x="1471" y="696"/>
                    <a:pt x="1531" y="639"/>
                  </a:cubicBezTo>
                  <a:cubicBezTo>
                    <a:pt x="1564" y="609"/>
                    <a:pt x="1564" y="573"/>
                    <a:pt x="1534" y="538"/>
                  </a:cubicBezTo>
                  <a:cubicBezTo>
                    <a:pt x="1480" y="472"/>
                    <a:pt x="1444" y="393"/>
                    <a:pt x="1411" y="314"/>
                  </a:cubicBezTo>
                  <a:cubicBezTo>
                    <a:pt x="1376" y="232"/>
                    <a:pt x="1288" y="207"/>
                    <a:pt x="1215" y="262"/>
                  </a:cubicBezTo>
                  <a:cubicBezTo>
                    <a:pt x="1174" y="292"/>
                    <a:pt x="1135" y="295"/>
                    <a:pt x="1100" y="273"/>
                  </a:cubicBezTo>
                  <a:cubicBezTo>
                    <a:pt x="1062" y="248"/>
                    <a:pt x="1023" y="224"/>
                    <a:pt x="1029" y="164"/>
                  </a:cubicBezTo>
                  <a:cubicBezTo>
                    <a:pt x="1034" y="90"/>
                    <a:pt x="914" y="0"/>
                    <a:pt x="846" y="19"/>
                  </a:cubicBezTo>
                  <a:cubicBezTo>
                    <a:pt x="802" y="33"/>
                    <a:pt x="786" y="71"/>
                    <a:pt x="775" y="104"/>
                  </a:cubicBezTo>
                  <a:cubicBezTo>
                    <a:pt x="753" y="167"/>
                    <a:pt x="723" y="167"/>
                    <a:pt x="668" y="147"/>
                  </a:cubicBezTo>
                  <a:cubicBezTo>
                    <a:pt x="575" y="117"/>
                    <a:pt x="472" y="131"/>
                    <a:pt x="376" y="115"/>
                  </a:cubicBezTo>
                  <a:cubicBezTo>
                    <a:pt x="335" y="106"/>
                    <a:pt x="311" y="126"/>
                    <a:pt x="291" y="145"/>
                  </a:cubicBezTo>
                  <a:cubicBezTo>
                    <a:pt x="231" y="205"/>
                    <a:pt x="166" y="218"/>
                    <a:pt x="76" y="213"/>
                  </a:cubicBezTo>
                  <a:cubicBezTo>
                    <a:pt x="18" y="197"/>
                    <a:pt x="0" y="205"/>
                    <a:pt x="17" y="29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 name="Freeform 88"/>
            <p:cNvSpPr>
              <a:spLocks noChangeArrowheads="1"/>
            </p:cNvSpPr>
            <p:nvPr/>
          </p:nvSpPr>
          <p:spPr bwMode="auto">
            <a:xfrm>
              <a:off x="6057900" y="528638"/>
              <a:ext cx="590550" cy="371475"/>
            </a:xfrm>
            <a:custGeom>
              <a:avLst/>
              <a:gdLst>
                <a:gd name="T0" fmla="*/ 47 w 1642"/>
                <a:gd name="T1" fmla="*/ 142 h 1030"/>
                <a:gd name="T2" fmla="*/ 25 w 1642"/>
                <a:gd name="T3" fmla="*/ 592 h 1030"/>
                <a:gd name="T4" fmla="*/ 88 w 1642"/>
                <a:gd name="T5" fmla="*/ 691 h 1030"/>
                <a:gd name="T6" fmla="*/ 145 w 1642"/>
                <a:gd name="T7" fmla="*/ 773 h 1030"/>
                <a:gd name="T8" fmla="*/ 298 w 1642"/>
                <a:gd name="T9" fmla="*/ 898 h 1030"/>
                <a:gd name="T10" fmla="*/ 939 w 1642"/>
                <a:gd name="T11" fmla="*/ 969 h 1030"/>
                <a:gd name="T12" fmla="*/ 1439 w 1642"/>
                <a:gd name="T13" fmla="*/ 1024 h 1030"/>
                <a:gd name="T14" fmla="*/ 1510 w 1642"/>
                <a:gd name="T15" fmla="*/ 967 h 1030"/>
                <a:gd name="T16" fmla="*/ 1603 w 1642"/>
                <a:gd name="T17" fmla="*/ 210 h 1030"/>
                <a:gd name="T18" fmla="*/ 1521 w 1642"/>
                <a:gd name="T19" fmla="*/ 87 h 1030"/>
                <a:gd name="T20" fmla="*/ 183 w 1642"/>
                <a:gd name="T21" fmla="*/ 5 h 1030"/>
                <a:gd name="T22" fmla="*/ 47 w 1642"/>
                <a:gd name="T23" fmla="*/ 142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2" h="1030">
                  <a:moveTo>
                    <a:pt x="47" y="142"/>
                  </a:moveTo>
                  <a:cubicBezTo>
                    <a:pt x="28" y="292"/>
                    <a:pt x="0" y="437"/>
                    <a:pt x="25" y="592"/>
                  </a:cubicBezTo>
                  <a:cubicBezTo>
                    <a:pt x="33" y="644"/>
                    <a:pt x="0" y="693"/>
                    <a:pt x="88" y="691"/>
                  </a:cubicBezTo>
                  <a:cubicBezTo>
                    <a:pt x="129" y="688"/>
                    <a:pt x="137" y="740"/>
                    <a:pt x="145" y="773"/>
                  </a:cubicBezTo>
                  <a:cubicBezTo>
                    <a:pt x="164" y="857"/>
                    <a:pt x="216" y="890"/>
                    <a:pt x="298" y="898"/>
                  </a:cubicBezTo>
                  <a:cubicBezTo>
                    <a:pt x="511" y="920"/>
                    <a:pt x="726" y="947"/>
                    <a:pt x="939" y="969"/>
                  </a:cubicBezTo>
                  <a:cubicBezTo>
                    <a:pt x="1105" y="988"/>
                    <a:pt x="1272" y="1005"/>
                    <a:pt x="1439" y="1024"/>
                  </a:cubicBezTo>
                  <a:cubicBezTo>
                    <a:pt x="1485" y="1029"/>
                    <a:pt x="1504" y="1021"/>
                    <a:pt x="1510" y="967"/>
                  </a:cubicBezTo>
                  <a:cubicBezTo>
                    <a:pt x="1537" y="715"/>
                    <a:pt x="1570" y="461"/>
                    <a:pt x="1603" y="210"/>
                  </a:cubicBezTo>
                  <a:cubicBezTo>
                    <a:pt x="1611" y="142"/>
                    <a:pt x="1641" y="93"/>
                    <a:pt x="1521" y="87"/>
                  </a:cubicBezTo>
                  <a:cubicBezTo>
                    <a:pt x="1081" y="71"/>
                    <a:pt x="642" y="35"/>
                    <a:pt x="183" y="5"/>
                  </a:cubicBezTo>
                  <a:cubicBezTo>
                    <a:pt x="60" y="0"/>
                    <a:pt x="63" y="2"/>
                    <a:pt x="47"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Freeform 89"/>
            <p:cNvSpPr>
              <a:spLocks noChangeArrowheads="1"/>
            </p:cNvSpPr>
            <p:nvPr/>
          </p:nvSpPr>
          <p:spPr bwMode="auto">
            <a:xfrm>
              <a:off x="4513263" y="854075"/>
              <a:ext cx="512762" cy="704850"/>
            </a:xfrm>
            <a:custGeom>
              <a:avLst/>
              <a:gdLst>
                <a:gd name="T0" fmla="*/ 565 w 1424"/>
                <a:gd name="T1" fmla="*/ 1931 h 1956"/>
                <a:gd name="T2" fmla="*/ 715 w 1424"/>
                <a:gd name="T3" fmla="*/ 1947 h 1956"/>
                <a:gd name="T4" fmla="*/ 879 w 1424"/>
                <a:gd name="T5" fmla="*/ 1799 h 1956"/>
                <a:gd name="T6" fmla="*/ 948 w 1424"/>
                <a:gd name="T7" fmla="*/ 1655 h 1956"/>
                <a:gd name="T8" fmla="*/ 1051 w 1424"/>
                <a:gd name="T9" fmla="*/ 1526 h 1956"/>
                <a:gd name="T10" fmla="*/ 1095 w 1424"/>
                <a:gd name="T11" fmla="*/ 1212 h 1956"/>
                <a:gd name="T12" fmla="*/ 1229 w 1424"/>
                <a:gd name="T13" fmla="*/ 816 h 1956"/>
                <a:gd name="T14" fmla="*/ 1387 w 1424"/>
                <a:gd name="T15" fmla="*/ 494 h 1956"/>
                <a:gd name="T16" fmla="*/ 1379 w 1424"/>
                <a:gd name="T17" fmla="*/ 382 h 1956"/>
                <a:gd name="T18" fmla="*/ 1259 w 1424"/>
                <a:gd name="T19" fmla="*/ 404 h 1956"/>
                <a:gd name="T20" fmla="*/ 1095 w 1424"/>
                <a:gd name="T21" fmla="*/ 379 h 1956"/>
                <a:gd name="T22" fmla="*/ 1035 w 1424"/>
                <a:gd name="T23" fmla="*/ 295 h 1956"/>
                <a:gd name="T24" fmla="*/ 653 w 1424"/>
                <a:gd name="T25" fmla="*/ 24 h 1956"/>
                <a:gd name="T26" fmla="*/ 571 w 1424"/>
                <a:gd name="T27" fmla="*/ 16 h 1956"/>
                <a:gd name="T28" fmla="*/ 549 w 1424"/>
                <a:gd name="T29" fmla="*/ 84 h 1956"/>
                <a:gd name="T30" fmla="*/ 483 w 1424"/>
                <a:gd name="T31" fmla="*/ 188 h 1956"/>
                <a:gd name="T32" fmla="*/ 205 w 1424"/>
                <a:gd name="T33" fmla="*/ 295 h 1956"/>
                <a:gd name="T34" fmla="*/ 2 w 1424"/>
                <a:gd name="T35" fmla="*/ 530 h 1956"/>
                <a:gd name="T36" fmla="*/ 5 w 1424"/>
                <a:gd name="T37" fmla="*/ 560 h 1956"/>
                <a:gd name="T38" fmla="*/ 248 w 1424"/>
                <a:gd name="T39" fmla="*/ 576 h 1956"/>
                <a:gd name="T40" fmla="*/ 341 w 1424"/>
                <a:gd name="T41" fmla="*/ 595 h 1956"/>
                <a:gd name="T42" fmla="*/ 557 w 1424"/>
                <a:gd name="T43" fmla="*/ 710 h 1956"/>
                <a:gd name="T44" fmla="*/ 565 w 1424"/>
                <a:gd name="T45" fmla="*/ 789 h 1956"/>
                <a:gd name="T46" fmla="*/ 472 w 1424"/>
                <a:gd name="T47" fmla="*/ 1046 h 1956"/>
                <a:gd name="T48" fmla="*/ 461 w 1424"/>
                <a:gd name="T49" fmla="*/ 1087 h 1956"/>
                <a:gd name="T50" fmla="*/ 475 w 1424"/>
                <a:gd name="T51" fmla="*/ 1223 h 1956"/>
                <a:gd name="T52" fmla="*/ 475 w 1424"/>
                <a:gd name="T53" fmla="*/ 1398 h 1956"/>
                <a:gd name="T54" fmla="*/ 467 w 1424"/>
                <a:gd name="T55" fmla="*/ 1442 h 1956"/>
                <a:gd name="T56" fmla="*/ 418 w 1424"/>
                <a:gd name="T57" fmla="*/ 1914 h 1956"/>
                <a:gd name="T58" fmla="*/ 565 w 1424"/>
                <a:gd name="T59" fmla="*/ 1931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24" h="1956">
                  <a:moveTo>
                    <a:pt x="565" y="1931"/>
                  </a:moveTo>
                  <a:cubicBezTo>
                    <a:pt x="614" y="1936"/>
                    <a:pt x="666" y="1944"/>
                    <a:pt x="715" y="1947"/>
                  </a:cubicBezTo>
                  <a:cubicBezTo>
                    <a:pt x="838" y="1955"/>
                    <a:pt x="877" y="1925"/>
                    <a:pt x="879" y="1799"/>
                  </a:cubicBezTo>
                  <a:cubicBezTo>
                    <a:pt x="882" y="1737"/>
                    <a:pt x="907" y="1696"/>
                    <a:pt x="948" y="1655"/>
                  </a:cubicBezTo>
                  <a:cubicBezTo>
                    <a:pt x="986" y="1616"/>
                    <a:pt x="1040" y="1586"/>
                    <a:pt x="1051" y="1526"/>
                  </a:cubicBezTo>
                  <a:cubicBezTo>
                    <a:pt x="1068" y="1423"/>
                    <a:pt x="1095" y="1316"/>
                    <a:pt x="1095" y="1212"/>
                  </a:cubicBezTo>
                  <a:cubicBezTo>
                    <a:pt x="1095" y="1062"/>
                    <a:pt x="1147" y="931"/>
                    <a:pt x="1229" y="816"/>
                  </a:cubicBezTo>
                  <a:cubicBezTo>
                    <a:pt x="1300" y="715"/>
                    <a:pt x="1346" y="609"/>
                    <a:pt x="1387" y="494"/>
                  </a:cubicBezTo>
                  <a:cubicBezTo>
                    <a:pt x="1401" y="453"/>
                    <a:pt x="1423" y="404"/>
                    <a:pt x="1379" y="382"/>
                  </a:cubicBezTo>
                  <a:cubicBezTo>
                    <a:pt x="1346" y="366"/>
                    <a:pt x="1297" y="374"/>
                    <a:pt x="1259" y="404"/>
                  </a:cubicBezTo>
                  <a:cubicBezTo>
                    <a:pt x="1202" y="450"/>
                    <a:pt x="1136" y="439"/>
                    <a:pt x="1095" y="379"/>
                  </a:cubicBezTo>
                  <a:cubicBezTo>
                    <a:pt x="1076" y="349"/>
                    <a:pt x="1062" y="308"/>
                    <a:pt x="1035" y="295"/>
                  </a:cubicBezTo>
                  <a:cubicBezTo>
                    <a:pt x="896" y="221"/>
                    <a:pt x="781" y="112"/>
                    <a:pt x="653" y="24"/>
                  </a:cubicBezTo>
                  <a:cubicBezTo>
                    <a:pt x="625" y="5"/>
                    <a:pt x="603" y="0"/>
                    <a:pt x="571" y="16"/>
                  </a:cubicBezTo>
                  <a:cubicBezTo>
                    <a:pt x="535" y="32"/>
                    <a:pt x="546" y="60"/>
                    <a:pt x="549" y="84"/>
                  </a:cubicBezTo>
                  <a:cubicBezTo>
                    <a:pt x="560" y="139"/>
                    <a:pt x="541" y="166"/>
                    <a:pt x="483" y="188"/>
                  </a:cubicBezTo>
                  <a:cubicBezTo>
                    <a:pt x="390" y="226"/>
                    <a:pt x="289" y="229"/>
                    <a:pt x="205" y="295"/>
                  </a:cubicBezTo>
                  <a:cubicBezTo>
                    <a:pt x="120" y="360"/>
                    <a:pt x="95" y="472"/>
                    <a:pt x="2" y="530"/>
                  </a:cubicBezTo>
                  <a:cubicBezTo>
                    <a:pt x="0" y="532"/>
                    <a:pt x="2" y="543"/>
                    <a:pt x="5" y="560"/>
                  </a:cubicBezTo>
                  <a:cubicBezTo>
                    <a:pt x="90" y="543"/>
                    <a:pt x="175" y="464"/>
                    <a:pt x="248" y="576"/>
                  </a:cubicBezTo>
                  <a:cubicBezTo>
                    <a:pt x="262" y="595"/>
                    <a:pt x="308" y="595"/>
                    <a:pt x="341" y="595"/>
                  </a:cubicBezTo>
                  <a:cubicBezTo>
                    <a:pt x="437" y="592"/>
                    <a:pt x="500" y="642"/>
                    <a:pt x="557" y="710"/>
                  </a:cubicBezTo>
                  <a:cubicBezTo>
                    <a:pt x="579" y="734"/>
                    <a:pt x="590" y="759"/>
                    <a:pt x="565" y="789"/>
                  </a:cubicBezTo>
                  <a:cubicBezTo>
                    <a:pt x="502" y="863"/>
                    <a:pt x="415" y="928"/>
                    <a:pt x="472" y="1046"/>
                  </a:cubicBezTo>
                  <a:cubicBezTo>
                    <a:pt x="478" y="1057"/>
                    <a:pt x="470" y="1078"/>
                    <a:pt x="461" y="1087"/>
                  </a:cubicBezTo>
                  <a:cubicBezTo>
                    <a:pt x="407" y="1139"/>
                    <a:pt x="437" y="1180"/>
                    <a:pt x="475" y="1223"/>
                  </a:cubicBezTo>
                  <a:cubicBezTo>
                    <a:pt x="524" y="1278"/>
                    <a:pt x="571" y="1341"/>
                    <a:pt x="475" y="1398"/>
                  </a:cubicBezTo>
                  <a:cubicBezTo>
                    <a:pt x="450" y="1412"/>
                    <a:pt x="470" y="1428"/>
                    <a:pt x="467" y="1442"/>
                  </a:cubicBezTo>
                  <a:cubicBezTo>
                    <a:pt x="431" y="1595"/>
                    <a:pt x="448" y="1753"/>
                    <a:pt x="418" y="1914"/>
                  </a:cubicBezTo>
                  <a:cubicBezTo>
                    <a:pt x="464" y="1920"/>
                    <a:pt x="516" y="1925"/>
                    <a:pt x="565" y="19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90"/>
            <p:cNvSpPr>
              <a:spLocks noChangeArrowheads="1"/>
            </p:cNvSpPr>
            <p:nvPr/>
          </p:nvSpPr>
          <p:spPr bwMode="auto">
            <a:xfrm>
              <a:off x="6953250" y="1997075"/>
              <a:ext cx="465138" cy="473075"/>
            </a:xfrm>
            <a:custGeom>
              <a:avLst/>
              <a:gdLst>
                <a:gd name="T0" fmla="*/ 126 w 1291"/>
                <a:gd name="T1" fmla="*/ 1147 h 1315"/>
                <a:gd name="T2" fmla="*/ 366 w 1291"/>
                <a:gd name="T3" fmla="*/ 1287 h 1315"/>
                <a:gd name="T4" fmla="*/ 716 w 1291"/>
                <a:gd name="T5" fmla="*/ 1136 h 1315"/>
                <a:gd name="T6" fmla="*/ 1156 w 1291"/>
                <a:gd name="T7" fmla="*/ 626 h 1315"/>
                <a:gd name="T8" fmla="*/ 1281 w 1291"/>
                <a:gd name="T9" fmla="*/ 336 h 1315"/>
                <a:gd name="T10" fmla="*/ 1265 w 1291"/>
                <a:gd name="T11" fmla="*/ 118 h 1315"/>
                <a:gd name="T12" fmla="*/ 1161 w 1291"/>
                <a:gd name="T13" fmla="*/ 60 h 1315"/>
                <a:gd name="T14" fmla="*/ 735 w 1291"/>
                <a:gd name="T15" fmla="*/ 52 h 1315"/>
                <a:gd name="T16" fmla="*/ 727 w 1291"/>
                <a:gd name="T17" fmla="*/ 49 h 1315"/>
                <a:gd name="T18" fmla="*/ 426 w 1291"/>
                <a:gd name="T19" fmla="*/ 68 h 1315"/>
                <a:gd name="T20" fmla="*/ 189 w 1291"/>
                <a:gd name="T21" fmla="*/ 131 h 1315"/>
                <a:gd name="T22" fmla="*/ 110 w 1291"/>
                <a:gd name="T23" fmla="*/ 101 h 1315"/>
                <a:gd name="T24" fmla="*/ 41 w 1291"/>
                <a:gd name="T25" fmla="*/ 118 h 1315"/>
                <a:gd name="T26" fmla="*/ 39 w 1291"/>
                <a:gd name="T27" fmla="*/ 235 h 1315"/>
                <a:gd name="T28" fmla="*/ 60 w 1291"/>
                <a:gd name="T29" fmla="*/ 333 h 1315"/>
                <a:gd name="T30" fmla="*/ 25 w 1291"/>
                <a:gd name="T31" fmla="*/ 601 h 1315"/>
                <a:gd name="T32" fmla="*/ 126 w 1291"/>
                <a:gd name="T33" fmla="*/ 1147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1" h="1315">
                  <a:moveTo>
                    <a:pt x="126" y="1147"/>
                  </a:moveTo>
                  <a:cubicBezTo>
                    <a:pt x="197" y="1314"/>
                    <a:pt x="189" y="1314"/>
                    <a:pt x="366" y="1287"/>
                  </a:cubicBezTo>
                  <a:cubicBezTo>
                    <a:pt x="498" y="1265"/>
                    <a:pt x="626" y="1235"/>
                    <a:pt x="716" y="1136"/>
                  </a:cubicBezTo>
                  <a:cubicBezTo>
                    <a:pt x="869" y="972"/>
                    <a:pt x="1011" y="798"/>
                    <a:pt x="1156" y="626"/>
                  </a:cubicBezTo>
                  <a:cubicBezTo>
                    <a:pt x="1224" y="544"/>
                    <a:pt x="1290" y="464"/>
                    <a:pt x="1281" y="336"/>
                  </a:cubicBezTo>
                  <a:cubicBezTo>
                    <a:pt x="1276" y="262"/>
                    <a:pt x="1287" y="194"/>
                    <a:pt x="1265" y="118"/>
                  </a:cubicBezTo>
                  <a:cubicBezTo>
                    <a:pt x="1243" y="44"/>
                    <a:pt x="1219" y="28"/>
                    <a:pt x="1161" y="60"/>
                  </a:cubicBezTo>
                  <a:cubicBezTo>
                    <a:pt x="1017" y="137"/>
                    <a:pt x="877" y="131"/>
                    <a:pt x="735" y="52"/>
                  </a:cubicBezTo>
                  <a:cubicBezTo>
                    <a:pt x="732" y="52"/>
                    <a:pt x="730" y="49"/>
                    <a:pt x="727" y="49"/>
                  </a:cubicBezTo>
                  <a:cubicBezTo>
                    <a:pt x="626" y="33"/>
                    <a:pt x="528" y="0"/>
                    <a:pt x="426" y="68"/>
                  </a:cubicBezTo>
                  <a:cubicBezTo>
                    <a:pt x="358" y="115"/>
                    <a:pt x="290" y="186"/>
                    <a:pt x="189" y="131"/>
                  </a:cubicBezTo>
                  <a:cubicBezTo>
                    <a:pt x="167" y="120"/>
                    <a:pt x="131" y="120"/>
                    <a:pt x="110" y="101"/>
                  </a:cubicBezTo>
                  <a:cubicBezTo>
                    <a:pt x="80" y="79"/>
                    <a:pt x="58" y="80"/>
                    <a:pt x="41" y="118"/>
                  </a:cubicBezTo>
                  <a:cubicBezTo>
                    <a:pt x="25" y="157"/>
                    <a:pt x="14" y="200"/>
                    <a:pt x="39" y="235"/>
                  </a:cubicBezTo>
                  <a:cubicBezTo>
                    <a:pt x="60" y="268"/>
                    <a:pt x="55" y="298"/>
                    <a:pt x="60" y="333"/>
                  </a:cubicBezTo>
                  <a:cubicBezTo>
                    <a:pt x="82" y="434"/>
                    <a:pt x="0" y="522"/>
                    <a:pt x="25" y="601"/>
                  </a:cubicBezTo>
                  <a:cubicBezTo>
                    <a:pt x="47" y="800"/>
                    <a:pt x="55" y="978"/>
                    <a:pt x="126" y="114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4" name="Freeform 91"/>
            <p:cNvSpPr>
              <a:spLocks noChangeArrowheads="1"/>
            </p:cNvSpPr>
            <p:nvPr/>
          </p:nvSpPr>
          <p:spPr bwMode="auto">
            <a:xfrm>
              <a:off x="3863975" y="2282825"/>
              <a:ext cx="606425" cy="427038"/>
            </a:xfrm>
            <a:custGeom>
              <a:avLst/>
              <a:gdLst>
                <a:gd name="T0" fmla="*/ 175 w 1686"/>
                <a:gd name="T1" fmla="*/ 795 h 1186"/>
                <a:gd name="T2" fmla="*/ 265 w 1686"/>
                <a:gd name="T3" fmla="*/ 874 h 1186"/>
                <a:gd name="T4" fmla="*/ 355 w 1686"/>
                <a:gd name="T5" fmla="*/ 986 h 1186"/>
                <a:gd name="T6" fmla="*/ 423 w 1686"/>
                <a:gd name="T7" fmla="*/ 1030 h 1186"/>
                <a:gd name="T8" fmla="*/ 645 w 1686"/>
                <a:gd name="T9" fmla="*/ 1180 h 1186"/>
                <a:gd name="T10" fmla="*/ 696 w 1686"/>
                <a:gd name="T11" fmla="*/ 1155 h 1186"/>
                <a:gd name="T12" fmla="*/ 806 w 1686"/>
                <a:gd name="T13" fmla="*/ 1095 h 1186"/>
                <a:gd name="T14" fmla="*/ 967 w 1686"/>
                <a:gd name="T15" fmla="*/ 1049 h 1186"/>
                <a:gd name="T16" fmla="*/ 978 w 1686"/>
                <a:gd name="T17" fmla="*/ 939 h 1186"/>
                <a:gd name="T18" fmla="*/ 1054 w 1686"/>
                <a:gd name="T19" fmla="*/ 888 h 1186"/>
                <a:gd name="T20" fmla="*/ 1508 w 1686"/>
                <a:gd name="T21" fmla="*/ 904 h 1186"/>
                <a:gd name="T22" fmla="*/ 1549 w 1686"/>
                <a:gd name="T23" fmla="*/ 915 h 1186"/>
                <a:gd name="T24" fmla="*/ 1609 w 1686"/>
                <a:gd name="T25" fmla="*/ 950 h 1186"/>
                <a:gd name="T26" fmla="*/ 1672 w 1686"/>
                <a:gd name="T27" fmla="*/ 841 h 1186"/>
                <a:gd name="T28" fmla="*/ 1647 w 1686"/>
                <a:gd name="T29" fmla="*/ 623 h 1186"/>
                <a:gd name="T30" fmla="*/ 1568 w 1686"/>
                <a:gd name="T31" fmla="*/ 543 h 1186"/>
                <a:gd name="T32" fmla="*/ 1513 w 1686"/>
                <a:gd name="T33" fmla="*/ 486 h 1186"/>
                <a:gd name="T34" fmla="*/ 1469 w 1686"/>
                <a:gd name="T35" fmla="*/ 421 h 1186"/>
                <a:gd name="T36" fmla="*/ 1366 w 1686"/>
                <a:gd name="T37" fmla="*/ 232 h 1186"/>
                <a:gd name="T38" fmla="*/ 1459 w 1686"/>
                <a:gd name="T39" fmla="*/ 22 h 1186"/>
                <a:gd name="T40" fmla="*/ 1270 w 1686"/>
                <a:gd name="T41" fmla="*/ 96 h 1186"/>
                <a:gd name="T42" fmla="*/ 839 w 1686"/>
                <a:gd name="T43" fmla="*/ 158 h 1186"/>
                <a:gd name="T44" fmla="*/ 762 w 1686"/>
                <a:gd name="T45" fmla="*/ 142 h 1186"/>
                <a:gd name="T46" fmla="*/ 530 w 1686"/>
                <a:gd name="T47" fmla="*/ 46 h 1186"/>
                <a:gd name="T48" fmla="*/ 453 w 1686"/>
                <a:gd name="T49" fmla="*/ 44 h 1186"/>
                <a:gd name="T50" fmla="*/ 268 w 1686"/>
                <a:gd name="T51" fmla="*/ 208 h 1186"/>
                <a:gd name="T52" fmla="*/ 265 w 1686"/>
                <a:gd name="T53" fmla="*/ 259 h 1186"/>
                <a:gd name="T54" fmla="*/ 156 w 1686"/>
                <a:gd name="T55" fmla="*/ 500 h 1186"/>
                <a:gd name="T56" fmla="*/ 98 w 1686"/>
                <a:gd name="T57" fmla="*/ 584 h 1186"/>
                <a:gd name="T58" fmla="*/ 0 w 1686"/>
                <a:gd name="T59" fmla="*/ 743 h 1186"/>
                <a:gd name="T60" fmla="*/ 175 w 1686"/>
                <a:gd name="T61" fmla="*/ 795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86" h="1186">
                  <a:moveTo>
                    <a:pt x="175" y="795"/>
                  </a:moveTo>
                  <a:cubicBezTo>
                    <a:pt x="227" y="795"/>
                    <a:pt x="276" y="806"/>
                    <a:pt x="265" y="874"/>
                  </a:cubicBezTo>
                  <a:cubicBezTo>
                    <a:pt x="254" y="948"/>
                    <a:pt x="289" y="975"/>
                    <a:pt x="355" y="986"/>
                  </a:cubicBezTo>
                  <a:cubicBezTo>
                    <a:pt x="385" y="991"/>
                    <a:pt x="412" y="994"/>
                    <a:pt x="423" y="1030"/>
                  </a:cubicBezTo>
                  <a:cubicBezTo>
                    <a:pt x="456" y="1128"/>
                    <a:pt x="544" y="1185"/>
                    <a:pt x="645" y="1180"/>
                  </a:cubicBezTo>
                  <a:cubicBezTo>
                    <a:pt x="664" y="1180"/>
                    <a:pt x="686" y="1183"/>
                    <a:pt x="696" y="1155"/>
                  </a:cubicBezTo>
                  <a:cubicBezTo>
                    <a:pt x="718" y="1109"/>
                    <a:pt x="759" y="1101"/>
                    <a:pt x="806" y="1095"/>
                  </a:cubicBezTo>
                  <a:cubicBezTo>
                    <a:pt x="860" y="1087"/>
                    <a:pt x="920" y="1076"/>
                    <a:pt x="967" y="1049"/>
                  </a:cubicBezTo>
                  <a:cubicBezTo>
                    <a:pt x="997" y="1032"/>
                    <a:pt x="975" y="978"/>
                    <a:pt x="978" y="939"/>
                  </a:cubicBezTo>
                  <a:cubicBezTo>
                    <a:pt x="983" y="890"/>
                    <a:pt x="1016" y="885"/>
                    <a:pt x="1054" y="888"/>
                  </a:cubicBezTo>
                  <a:cubicBezTo>
                    <a:pt x="1205" y="893"/>
                    <a:pt x="1355" y="898"/>
                    <a:pt x="1508" y="904"/>
                  </a:cubicBezTo>
                  <a:cubicBezTo>
                    <a:pt x="1521" y="904"/>
                    <a:pt x="1538" y="909"/>
                    <a:pt x="1549" y="915"/>
                  </a:cubicBezTo>
                  <a:cubicBezTo>
                    <a:pt x="1571" y="926"/>
                    <a:pt x="1581" y="975"/>
                    <a:pt x="1609" y="950"/>
                  </a:cubicBezTo>
                  <a:cubicBezTo>
                    <a:pt x="1639" y="923"/>
                    <a:pt x="1685" y="890"/>
                    <a:pt x="1672" y="841"/>
                  </a:cubicBezTo>
                  <a:cubicBezTo>
                    <a:pt x="1650" y="767"/>
                    <a:pt x="1663" y="694"/>
                    <a:pt x="1647" y="623"/>
                  </a:cubicBezTo>
                  <a:cubicBezTo>
                    <a:pt x="1636" y="579"/>
                    <a:pt x="1633" y="538"/>
                    <a:pt x="1568" y="543"/>
                  </a:cubicBezTo>
                  <a:cubicBezTo>
                    <a:pt x="1538" y="546"/>
                    <a:pt x="1513" y="522"/>
                    <a:pt x="1513" y="486"/>
                  </a:cubicBezTo>
                  <a:cubicBezTo>
                    <a:pt x="1516" y="451"/>
                    <a:pt x="1494" y="440"/>
                    <a:pt x="1469" y="421"/>
                  </a:cubicBezTo>
                  <a:cubicBezTo>
                    <a:pt x="1409" y="374"/>
                    <a:pt x="1368" y="322"/>
                    <a:pt x="1366" y="232"/>
                  </a:cubicBezTo>
                  <a:cubicBezTo>
                    <a:pt x="1363" y="142"/>
                    <a:pt x="1423" y="90"/>
                    <a:pt x="1459" y="22"/>
                  </a:cubicBezTo>
                  <a:cubicBezTo>
                    <a:pt x="1371" y="0"/>
                    <a:pt x="1325" y="60"/>
                    <a:pt x="1270" y="96"/>
                  </a:cubicBezTo>
                  <a:cubicBezTo>
                    <a:pt x="1134" y="183"/>
                    <a:pt x="997" y="240"/>
                    <a:pt x="839" y="158"/>
                  </a:cubicBezTo>
                  <a:cubicBezTo>
                    <a:pt x="814" y="145"/>
                    <a:pt x="789" y="139"/>
                    <a:pt x="762" y="142"/>
                  </a:cubicBezTo>
                  <a:cubicBezTo>
                    <a:pt x="666" y="156"/>
                    <a:pt x="584" y="126"/>
                    <a:pt x="530" y="46"/>
                  </a:cubicBezTo>
                  <a:cubicBezTo>
                    <a:pt x="500" y="3"/>
                    <a:pt x="475" y="19"/>
                    <a:pt x="453" y="44"/>
                  </a:cubicBezTo>
                  <a:cubicBezTo>
                    <a:pt x="396" y="104"/>
                    <a:pt x="371" y="197"/>
                    <a:pt x="268" y="208"/>
                  </a:cubicBezTo>
                  <a:cubicBezTo>
                    <a:pt x="240" y="210"/>
                    <a:pt x="262" y="243"/>
                    <a:pt x="265" y="259"/>
                  </a:cubicBezTo>
                  <a:cubicBezTo>
                    <a:pt x="279" y="360"/>
                    <a:pt x="251" y="451"/>
                    <a:pt x="156" y="500"/>
                  </a:cubicBezTo>
                  <a:cubicBezTo>
                    <a:pt x="117" y="522"/>
                    <a:pt x="109" y="543"/>
                    <a:pt x="98" y="584"/>
                  </a:cubicBezTo>
                  <a:cubicBezTo>
                    <a:pt x="82" y="642"/>
                    <a:pt x="117" y="740"/>
                    <a:pt x="0" y="743"/>
                  </a:cubicBezTo>
                  <a:cubicBezTo>
                    <a:pt x="49" y="806"/>
                    <a:pt x="112" y="795"/>
                    <a:pt x="175" y="79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 name="Freeform 92"/>
            <p:cNvSpPr>
              <a:spLocks noChangeArrowheads="1"/>
            </p:cNvSpPr>
            <p:nvPr/>
          </p:nvSpPr>
          <p:spPr bwMode="auto">
            <a:xfrm>
              <a:off x="6076950" y="1736725"/>
              <a:ext cx="428625" cy="546100"/>
            </a:xfrm>
            <a:custGeom>
              <a:avLst/>
              <a:gdLst>
                <a:gd name="T0" fmla="*/ 690 w 1191"/>
                <a:gd name="T1" fmla="*/ 1488 h 1516"/>
                <a:gd name="T2" fmla="*/ 780 w 1191"/>
                <a:gd name="T3" fmla="*/ 1354 h 1516"/>
                <a:gd name="T4" fmla="*/ 818 w 1191"/>
                <a:gd name="T5" fmla="*/ 1076 h 1516"/>
                <a:gd name="T6" fmla="*/ 1012 w 1191"/>
                <a:gd name="T7" fmla="*/ 794 h 1516"/>
                <a:gd name="T8" fmla="*/ 1111 w 1191"/>
                <a:gd name="T9" fmla="*/ 647 h 1516"/>
                <a:gd name="T10" fmla="*/ 1116 w 1191"/>
                <a:gd name="T11" fmla="*/ 454 h 1516"/>
                <a:gd name="T12" fmla="*/ 796 w 1191"/>
                <a:gd name="T13" fmla="*/ 96 h 1516"/>
                <a:gd name="T14" fmla="*/ 617 w 1191"/>
                <a:gd name="T15" fmla="*/ 14 h 1516"/>
                <a:gd name="T16" fmla="*/ 251 w 1191"/>
                <a:gd name="T17" fmla="*/ 36 h 1516"/>
                <a:gd name="T18" fmla="*/ 221 w 1191"/>
                <a:gd name="T19" fmla="*/ 69 h 1516"/>
                <a:gd name="T20" fmla="*/ 243 w 1191"/>
                <a:gd name="T21" fmla="*/ 170 h 1516"/>
                <a:gd name="T22" fmla="*/ 238 w 1191"/>
                <a:gd name="T23" fmla="*/ 282 h 1516"/>
                <a:gd name="T24" fmla="*/ 145 w 1191"/>
                <a:gd name="T25" fmla="*/ 470 h 1516"/>
                <a:gd name="T26" fmla="*/ 93 w 1191"/>
                <a:gd name="T27" fmla="*/ 893 h 1516"/>
                <a:gd name="T28" fmla="*/ 30 w 1191"/>
                <a:gd name="T29" fmla="*/ 1119 h 1516"/>
                <a:gd name="T30" fmla="*/ 46 w 1191"/>
                <a:gd name="T31" fmla="*/ 1250 h 1516"/>
                <a:gd name="T32" fmla="*/ 227 w 1191"/>
                <a:gd name="T33" fmla="*/ 1406 h 1516"/>
                <a:gd name="T34" fmla="*/ 489 w 1191"/>
                <a:gd name="T35" fmla="*/ 1515 h 1516"/>
                <a:gd name="T36" fmla="*/ 690 w 1191"/>
                <a:gd name="T37" fmla="*/ 148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1" h="1516">
                  <a:moveTo>
                    <a:pt x="690" y="1488"/>
                  </a:moveTo>
                  <a:cubicBezTo>
                    <a:pt x="753" y="1472"/>
                    <a:pt x="816" y="1450"/>
                    <a:pt x="780" y="1354"/>
                  </a:cubicBezTo>
                  <a:cubicBezTo>
                    <a:pt x="745" y="1258"/>
                    <a:pt x="766" y="1160"/>
                    <a:pt x="818" y="1076"/>
                  </a:cubicBezTo>
                  <a:cubicBezTo>
                    <a:pt x="878" y="977"/>
                    <a:pt x="963" y="901"/>
                    <a:pt x="1012" y="794"/>
                  </a:cubicBezTo>
                  <a:cubicBezTo>
                    <a:pt x="1037" y="742"/>
                    <a:pt x="1072" y="690"/>
                    <a:pt x="1111" y="647"/>
                  </a:cubicBezTo>
                  <a:cubicBezTo>
                    <a:pt x="1184" y="569"/>
                    <a:pt x="1190" y="530"/>
                    <a:pt x="1116" y="454"/>
                  </a:cubicBezTo>
                  <a:cubicBezTo>
                    <a:pt x="1007" y="336"/>
                    <a:pt x="900" y="216"/>
                    <a:pt x="796" y="96"/>
                  </a:cubicBezTo>
                  <a:cubicBezTo>
                    <a:pt x="750" y="44"/>
                    <a:pt x="690" y="22"/>
                    <a:pt x="617" y="14"/>
                  </a:cubicBezTo>
                  <a:cubicBezTo>
                    <a:pt x="492" y="0"/>
                    <a:pt x="374" y="69"/>
                    <a:pt x="251" y="36"/>
                  </a:cubicBezTo>
                  <a:cubicBezTo>
                    <a:pt x="227" y="31"/>
                    <a:pt x="221" y="47"/>
                    <a:pt x="221" y="69"/>
                  </a:cubicBezTo>
                  <a:cubicBezTo>
                    <a:pt x="218" y="104"/>
                    <a:pt x="221" y="140"/>
                    <a:pt x="243" y="170"/>
                  </a:cubicBezTo>
                  <a:cubicBezTo>
                    <a:pt x="270" y="208"/>
                    <a:pt x="268" y="244"/>
                    <a:pt x="238" y="282"/>
                  </a:cubicBezTo>
                  <a:cubicBezTo>
                    <a:pt x="194" y="336"/>
                    <a:pt x="169" y="410"/>
                    <a:pt x="145" y="470"/>
                  </a:cubicBezTo>
                  <a:cubicBezTo>
                    <a:pt x="90" y="598"/>
                    <a:pt x="109" y="751"/>
                    <a:pt x="93" y="893"/>
                  </a:cubicBezTo>
                  <a:cubicBezTo>
                    <a:pt x="82" y="977"/>
                    <a:pt x="65" y="1048"/>
                    <a:pt x="30" y="1119"/>
                  </a:cubicBezTo>
                  <a:cubicBezTo>
                    <a:pt x="8" y="1166"/>
                    <a:pt x="0" y="1201"/>
                    <a:pt x="46" y="1250"/>
                  </a:cubicBezTo>
                  <a:cubicBezTo>
                    <a:pt x="101" y="1308"/>
                    <a:pt x="161" y="1365"/>
                    <a:pt x="227" y="1406"/>
                  </a:cubicBezTo>
                  <a:cubicBezTo>
                    <a:pt x="309" y="1458"/>
                    <a:pt x="410" y="1482"/>
                    <a:pt x="489" y="1515"/>
                  </a:cubicBezTo>
                  <a:cubicBezTo>
                    <a:pt x="568" y="1504"/>
                    <a:pt x="631" y="1504"/>
                    <a:pt x="690" y="148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93"/>
            <p:cNvSpPr>
              <a:spLocks noChangeArrowheads="1"/>
            </p:cNvSpPr>
            <p:nvPr/>
          </p:nvSpPr>
          <p:spPr bwMode="auto">
            <a:xfrm>
              <a:off x="6994525" y="2487613"/>
              <a:ext cx="485775" cy="636587"/>
            </a:xfrm>
            <a:custGeom>
              <a:avLst/>
              <a:gdLst>
                <a:gd name="T0" fmla="*/ 63 w 1351"/>
                <a:gd name="T1" fmla="*/ 142 h 1768"/>
                <a:gd name="T2" fmla="*/ 175 w 1351"/>
                <a:gd name="T3" fmla="*/ 377 h 1768"/>
                <a:gd name="T4" fmla="*/ 211 w 1351"/>
                <a:gd name="T5" fmla="*/ 519 h 1768"/>
                <a:gd name="T6" fmla="*/ 380 w 1351"/>
                <a:gd name="T7" fmla="*/ 631 h 1768"/>
                <a:gd name="T8" fmla="*/ 396 w 1351"/>
                <a:gd name="T9" fmla="*/ 685 h 1768"/>
                <a:gd name="T10" fmla="*/ 164 w 1351"/>
                <a:gd name="T11" fmla="*/ 1035 h 1768"/>
                <a:gd name="T12" fmla="*/ 137 w 1351"/>
                <a:gd name="T13" fmla="*/ 1139 h 1768"/>
                <a:gd name="T14" fmla="*/ 391 w 1351"/>
                <a:gd name="T15" fmla="*/ 1286 h 1768"/>
                <a:gd name="T16" fmla="*/ 784 w 1351"/>
                <a:gd name="T17" fmla="*/ 1652 h 1768"/>
                <a:gd name="T18" fmla="*/ 817 w 1351"/>
                <a:gd name="T19" fmla="*/ 1764 h 1768"/>
                <a:gd name="T20" fmla="*/ 899 w 1351"/>
                <a:gd name="T21" fmla="*/ 1658 h 1768"/>
                <a:gd name="T22" fmla="*/ 1322 w 1351"/>
                <a:gd name="T23" fmla="*/ 1005 h 1768"/>
                <a:gd name="T24" fmla="*/ 1298 w 1351"/>
                <a:gd name="T25" fmla="*/ 885 h 1768"/>
                <a:gd name="T26" fmla="*/ 1115 w 1351"/>
                <a:gd name="T27" fmla="*/ 729 h 1768"/>
                <a:gd name="T28" fmla="*/ 525 w 1351"/>
                <a:gd name="T29" fmla="*/ 65 h 1768"/>
                <a:gd name="T30" fmla="*/ 429 w 1351"/>
                <a:gd name="T31" fmla="*/ 13 h 1768"/>
                <a:gd name="T32" fmla="*/ 0 w 1351"/>
                <a:gd name="T33" fmla="*/ 93 h 1768"/>
                <a:gd name="T34" fmla="*/ 63 w 1351"/>
                <a:gd name="T35" fmla="*/ 14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1" h="1768">
                  <a:moveTo>
                    <a:pt x="63" y="142"/>
                  </a:moveTo>
                  <a:cubicBezTo>
                    <a:pt x="162" y="191"/>
                    <a:pt x="208" y="256"/>
                    <a:pt x="175" y="377"/>
                  </a:cubicBezTo>
                  <a:cubicBezTo>
                    <a:pt x="164" y="415"/>
                    <a:pt x="159" y="508"/>
                    <a:pt x="211" y="519"/>
                  </a:cubicBezTo>
                  <a:cubicBezTo>
                    <a:pt x="287" y="535"/>
                    <a:pt x="287" y="647"/>
                    <a:pt x="380" y="631"/>
                  </a:cubicBezTo>
                  <a:cubicBezTo>
                    <a:pt x="394" y="628"/>
                    <a:pt x="402" y="663"/>
                    <a:pt x="396" y="685"/>
                  </a:cubicBezTo>
                  <a:cubicBezTo>
                    <a:pt x="364" y="833"/>
                    <a:pt x="323" y="969"/>
                    <a:pt x="164" y="1035"/>
                  </a:cubicBezTo>
                  <a:cubicBezTo>
                    <a:pt x="137" y="1046"/>
                    <a:pt x="80" y="1098"/>
                    <a:pt x="137" y="1139"/>
                  </a:cubicBezTo>
                  <a:cubicBezTo>
                    <a:pt x="216" y="1196"/>
                    <a:pt x="306" y="1267"/>
                    <a:pt x="391" y="1286"/>
                  </a:cubicBezTo>
                  <a:cubicBezTo>
                    <a:pt x="607" y="1330"/>
                    <a:pt x="683" y="1499"/>
                    <a:pt x="784" y="1652"/>
                  </a:cubicBezTo>
                  <a:cubicBezTo>
                    <a:pt x="809" y="1688"/>
                    <a:pt x="762" y="1761"/>
                    <a:pt x="817" y="1764"/>
                  </a:cubicBezTo>
                  <a:cubicBezTo>
                    <a:pt x="858" y="1767"/>
                    <a:pt x="874" y="1696"/>
                    <a:pt x="899" y="1658"/>
                  </a:cubicBezTo>
                  <a:cubicBezTo>
                    <a:pt x="1041" y="1439"/>
                    <a:pt x="1197" y="1231"/>
                    <a:pt x="1322" y="1005"/>
                  </a:cubicBezTo>
                  <a:cubicBezTo>
                    <a:pt x="1350" y="956"/>
                    <a:pt x="1344" y="920"/>
                    <a:pt x="1298" y="885"/>
                  </a:cubicBezTo>
                  <a:cubicBezTo>
                    <a:pt x="1235" y="835"/>
                    <a:pt x="1175" y="784"/>
                    <a:pt x="1115" y="729"/>
                  </a:cubicBezTo>
                  <a:cubicBezTo>
                    <a:pt x="894" y="530"/>
                    <a:pt x="672" y="327"/>
                    <a:pt x="525" y="65"/>
                  </a:cubicBezTo>
                  <a:cubicBezTo>
                    <a:pt x="498" y="16"/>
                    <a:pt x="473" y="16"/>
                    <a:pt x="429" y="13"/>
                  </a:cubicBezTo>
                  <a:cubicBezTo>
                    <a:pt x="284" y="0"/>
                    <a:pt x="151" y="54"/>
                    <a:pt x="0" y="93"/>
                  </a:cubicBezTo>
                  <a:cubicBezTo>
                    <a:pt x="28" y="114"/>
                    <a:pt x="44" y="134"/>
                    <a:pt x="63"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94"/>
            <p:cNvSpPr>
              <a:spLocks noChangeArrowheads="1"/>
            </p:cNvSpPr>
            <p:nvPr/>
          </p:nvSpPr>
          <p:spPr bwMode="auto">
            <a:xfrm>
              <a:off x="6654800" y="549275"/>
              <a:ext cx="747713" cy="341313"/>
            </a:xfrm>
            <a:custGeom>
              <a:avLst/>
              <a:gdLst>
                <a:gd name="T0" fmla="*/ 186 w 2077"/>
                <a:gd name="T1" fmla="*/ 497 h 946"/>
                <a:gd name="T2" fmla="*/ 208 w 2077"/>
                <a:gd name="T3" fmla="*/ 475 h 946"/>
                <a:gd name="T4" fmla="*/ 448 w 2077"/>
                <a:gd name="T5" fmla="*/ 516 h 946"/>
                <a:gd name="T6" fmla="*/ 483 w 2077"/>
                <a:gd name="T7" fmla="*/ 560 h 946"/>
                <a:gd name="T8" fmla="*/ 836 w 2077"/>
                <a:gd name="T9" fmla="*/ 658 h 946"/>
                <a:gd name="T10" fmla="*/ 1038 w 2077"/>
                <a:gd name="T11" fmla="*/ 792 h 946"/>
                <a:gd name="T12" fmla="*/ 1196 w 2077"/>
                <a:gd name="T13" fmla="*/ 945 h 946"/>
                <a:gd name="T14" fmla="*/ 1224 w 2077"/>
                <a:gd name="T15" fmla="*/ 841 h 946"/>
                <a:gd name="T16" fmla="*/ 1464 w 2077"/>
                <a:gd name="T17" fmla="*/ 535 h 946"/>
                <a:gd name="T18" fmla="*/ 1830 w 2077"/>
                <a:gd name="T19" fmla="*/ 407 h 946"/>
                <a:gd name="T20" fmla="*/ 1953 w 2077"/>
                <a:gd name="T21" fmla="*/ 399 h 946"/>
                <a:gd name="T22" fmla="*/ 2043 w 2077"/>
                <a:gd name="T23" fmla="*/ 331 h 946"/>
                <a:gd name="T24" fmla="*/ 2057 w 2077"/>
                <a:gd name="T25" fmla="*/ 123 h 946"/>
                <a:gd name="T26" fmla="*/ 1923 w 2077"/>
                <a:gd name="T27" fmla="*/ 8 h 946"/>
                <a:gd name="T28" fmla="*/ 1259 w 2077"/>
                <a:gd name="T29" fmla="*/ 55 h 946"/>
                <a:gd name="T30" fmla="*/ 167 w 2077"/>
                <a:gd name="T31" fmla="*/ 36 h 946"/>
                <a:gd name="T32" fmla="*/ 52 w 2077"/>
                <a:gd name="T33" fmla="*/ 101 h 946"/>
                <a:gd name="T34" fmla="*/ 8 w 2077"/>
                <a:gd name="T35" fmla="*/ 500 h 946"/>
                <a:gd name="T36" fmla="*/ 186 w 2077"/>
                <a:gd name="T37" fmla="*/ 49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77" h="946">
                  <a:moveTo>
                    <a:pt x="186" y="497"/>
                  </a:moveTo>
                  <a:cubicBezTo>
                    <a:pt x="216" y="508"/>
                    <a:pt x="199" y="483"/>
                    <a:pt x="208" y="475"/>
                  </a:cubicBezTo>
                  <a:cubicBezTo>
                    <a:pt x="276" y="404"/>
                    <a:pt x="410" y="423"/>
                    <a:pt x="448" y="516"/>
                  </a:cubicBezTo>
                  <a:cubicBezTo>
                    <a:pt x="456" y="533"/>
                    <a:pt x="453" y="557"/>
                    <a:pt x="483" y="560"/>
                  </a:cubicBezTo>
                  <a:cubicBezTo>
                    <a:pt x="609" y="565"/>
                    <a:pt x="718" y="639"/>
                    <a:pt x="836" y="658"/>
                  </a:cubicBezTo>
                  <a:cubicBezTo>
                    <a:pt x="934" y="675"/>
                    <a:pt x="997" y="691"/>
                    <a:pt x="1038" y="792"/>
                  </a:cubicBezTo>
                  <a:cubicBezTo>
                    <a:pt x="1065" y="855"/>
                    <a:pt x="1153" y="877"/>
                    <a:pt x="1196" y="945"/>
                  </a:cubicBezTo>
                  <a:cubicBezTo>
                    <a:pt x="1207" y="904"/>
                    <a:pt x="1210" y="869"/>
                    <a:pt x="1224" y="841"/>
                  </a:cubicBezTo>
                  <a:cubicBezTo>
                    <a:pt x="1287" y="724"/>
                    <a:pt x="1322" y="560"/>
                    <a:pt x="1464" y="535"/>
                  </a:cubicBezTo>
                  <a:cubicBezTo>
                    <a:pt x="1598" y="514"/>
                    <a:pt x="1715" y="467"/>
                    <a:pt x="1830" y="407"/>
                  </a:cubicBezTo>
                  <a:cubicBezTo>
                    <a:pt x="1868" y="388"/>
                    <a:pt x="1912" y="396"/>
                    <a:pt x="1953" y="399"/>
                  </a:cubicBezTo>
                  <a:cubicBezTo>
                    <a:pt x="2005" y="402"/>
                    <a:pt x="2021" y="382"/>
                    <a:pt x="2043" y="331"/>
                  </a:cubicBezTo>
                  <a:cubicBezTo>
                    <a:pt x="2076" y="257"/>
                    <a:pt x="2065" y="194"/>
                    <a:pt x="2057" y="123"/>
                  </a:cubicBezTo>
                  <a:cubicBezTo>
                    <a:pt x="2046" y="14"/>
                    <a:pt x="2030" y="0"/>
                    <a:pt x="1923" y="8"/>
                  </a:cubicBezTo>
                  <a:cubicBezTo>
                    <a:pt x="1702" y="27"/>
                    <a:pt x="1480" y="49"/>
                    <a:pt x="1259" y="55"/>
                  </a:cubicBezTo>
                  <a:cubicBezTo>
                    <a:pt x="896" y="66"/>
                    <a:pt x="530" y="49"/>
                    <a:pt x="167" y="36"/>
                  </a:cubicBezTo>
                  <a:cubicBezTo>
                    <a:pt x="112" y="33"/>
                    <a:pt x="57" y="33"/>
                    <a:pt x="52" y="101"/>
                  </a:cubicBezTo>
                  <a:cubicBezTo>
                    <a:pt x="38" y="229"/>
                    <a:pt x="0" y="361"/>
                    <a:pt x="8" y="500"/>
                  </a:cubicBezTo>
                  <a:cubicBezTo>
                    <a:pt x="104" y="464"/>
                    <a:pt x="104" y="464"/>
                    <a:pt x="186"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95"/>
            <p:cNvSpPr>
              <a:spLocks noChangeArrowheads="1"/>
            </p:cNvSpPr>
            <p:nvPr/>
          </p:nvSpPr>
          <p:spPr bwMode="auto">
            <a:xfrm>
              <a:off x="3513138" y="996950"/>
              <a:ext cx="638175" cy="288925"/>
            </a:xfrm>
            <a:custGeom>
              <a:avLst/>
              <a:gdLst>
                <a:gd name="T0" fmla="*/ 1724 w 1774"/>
                <a:gd name="T1" fmla="*/ 355 h 804"/>
                <a:gd name="T2" fmla="*/ 1729 w 1774"/>
                <a:gd name="T3" fmla="*/ 177 h 804"/>
                <a:gd name="T4" fmla="*/ 1552 w 1774"/>
                <a:gd name="T5" fmla="*/ 144 h 804"/>
                <a:gd name="T6" fmla="*/ 1453 w 1774"/>
                <a:gd name="T7" fmla="*/ 57 h 804"/>
                <a:gd name="T8" fmla="*/ 1379 w 1774"/>
                <a:gd name="T9" fmla="*/ 2 h 804"/>
                <a:gd name="T10" fmla="*/ 1060 w 1774"/>
                <a:gd name="T11" fmla="*/ 0 h 804"/>
                <a:gd name="T12" fmla="*/ 972 w 1774"/>
                <a:gd name="T13" fmla="*/ 32 h 804"/>
                <a:gd name="T14" fmla="*/ 538 w 1774"/>
                <a:gd name="T15" fmla="*/ 183 h 804"/>
                <a:gd name="T16" fmla="*/ 79 w 1774"/>
                <a:gd name="T17" fmla="*/ 73 h 804"/>
                <a:gd name="T18" fmla="*/ 14 w 1774"/>
                <a:gd name="T19" fmla="*/ 65 h 804"/>
                <a:gd name="T20" fmla="*/ 19 w 1774"/>
                <a:gd name="T21" fmla="*/ 114 h 804"/>
                <a:gd name="T22" fmla="*/ 101 w 1774"/>
                <a:gd name="T23" fmla="*/ 464 h 804"/>
                <a:gd name="T24" fmla="*/ 139 w 1774"/>
                <a:gd name="T25" fmla="*/ 521 h 804"/>
                <a:gd name="T26" fmla="*/ 626 w 1774"/>
                <a:gd name="T27" fmla="*/ 513 h 804"/>
                <a:gd name="T28" fmla="*/ 694 w 1774"/>
                <a:gd name="T29" fmla="*/ 508 h 804"/>
                <a:gd name="T30" fmla="*/ 1155 w 1774"/>
                <a:gd name="T31" fmla="*/ 693 h 804"/>
                <a:gd name="T32" fmla="*/ 1273 w 1774"/>
                <a:gd name="T33" fmla="*/ 743 h 804"/>
                <a:gd name="T34" fmla="*/ 1568 w 1774"/>
                <a:gd name="T35" fmla="*/ 803 h 804"/>
                <a:gd name="T36" fmla="*/ 1724 w 1774"/>
                <a:gd name="T37" fmla="*/ 355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4" h="804">
                  <a:moveTo>
                    <a:pt x="1724" y="355"/>
                  </a:moveTo>
                  <a:cubicBezTo>
                    <a:pt x="1726" y="295"/>
                    <a:pt x="1773" y="218"/>
                    <a:pt x="1729" y="177"/>
                  </a:cubicBezTo>
                  <a:cubicBezTo>
                    <a:pt x="1691" y="142"/>
                    <a:pt x="1612" y="153"/>
                    <a:pt x="1552" y="144"/>
                  </a:cubicBezTo>
                  <a:cubicBezTo>
                    <a:pt x="1500" y="136"/>
                    <a:pt x="1450" y="128"/>
                    <a:pt x="1453" y="57"/>
                  </a:cubicBezTo>
                  <a:cubicBezTo>
                    <a:pt x="1453" y="13"/>
                    <a:pt x="1423" y="2"/>
                    <a:pt x="1379" y="2"/>
                  </a:cubicBezTo>
                  <a:cubicBezTo>
                    <a:pt x="1273" y="5"/>
                    <a:pt x="1166" y="2"/>
                    <a:pt x="1060" y="0"/>
                  </a:cubicBezTo>
                  <a:cubicBezTo>
                    <a:pt x="1024" y="0"/>
                    <a:pt x="1000" y="11"/>
                    <a:pt x="972" y="32"/>
                  </a:cubicBezTo>
                  <a:cubicBezTo>
                    <a:pt x="844" y="131"/>
                    <a:pt x="699" y="180"/>
                    <a:pt x="538" y="183"/>
                  </a:cubicBezTo>
                  <a:cubicBezTo>
                    <a:pt x="374" y="185"/>
                    <a:pt x="221" y="150"/>
                    <a:pt x="79" y="73"/>
                  </a:cubicBezTo>
                  <a:cubicBezTo>
                    <a:pt x="57" y="63"/>
                    <a:pt x="36" y="49"/>
                    <a:pt x="14" y="65"/>
                  </a:cubicBezTo>
                  <a:cubicBezTo>
                    <a:pt x="0" y="76"/>
                    <a:pt x="11" y="98"/>
                    <a:pt x="19" y="114"/>
                  </a:cubicBezTo>
                  <a:cubicBezTo>
                    <a:pt x="77" y="224"/>
                    <a:pt x="96" y="341"/>
                    <a:pt x="101" y="464"/>
                  </a:cubicBezTo>
                  <a:cubicBezTo>
                    <a:pt x="101" y="491"/>
                    <a:pt x="101" y="519"/>
                    <a:pt x="139" y="521"/>
                  </a:cubicBezTo>
                  <a:cubicBezTo>
                    <a:pt x="301" y="530"/>
                    <a:pt x="464" y="603"/>
                    <a:pt x="626" y="513"/>
                  </a:cubicBezTo>
                  <a:cubicBezTo>
                    <a:pt x="645" y="502"/>
                    <a:pt x="672" y="505"/>
                    <a:pt x="694" y="508"/>
                  </a:cubicBezTo>
                  <a:cubicBezTo>
                    <a:pt x="863" y="530"/>
                    <a:pt x="1022" y="581"/>
                    <a:pt x="1155" y="693"/>
                  </a:cubicBezTo>
                  <a:cubicBezTo>
                    <a:pt x="1191" y="723"/>
                    <a:pt x="1232" y="732"/>
                    <a:pt x="1273" y="743"/>
                  </a:cubicBezTo>
                  <a:cubicBezTo>
                    <a:pt x="1371" y="767"/>
                    <a:pt x="1486" y="715"/>
                    <a:pt x="1568" y="803"/>
                  </a:cubicBezTo>
                  <a:cubicBezTo>
                    <a:pt x="1655" y="682"/>
                    <a:pt x="1715" y="513"/>
                    <a:pt x="1724" y="3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96"/>
            <p:cNvSpPr>
              <a:spLocks noChangeArrowheads="1"/>
            </p:cNvSpPr>
            <p:nvPr/>
          </p:nvSpPr>
          <p:spPr bwMode="auto">
            <a:xfrm>
              <a:off x="7427913" y="546100"/>
              <a:ext cx="746125" cy="357188"/>
            </a:xfrm>
            <a:custGeom>
              <a:avLst/>
              <a:gdLst>
                <a:gd name="T0" fmla="*/ 57 w 2071"/>
                <a:gd name="T1" fmla="*/ 8 h 993"/>
                <a:gd name="T2" fmla="*/ 0 w 2071"/>
                <a:gd name="T3" fmla="*/ 52 h 993"/>
                <a:gd name="T4" fmla="*/ 14 w 2071"/>
                <a:gd name="T5" fmla="*/ 331 h 993"/>
                <a:gd name="T6" fmla="*/ 22 w 2071"/>
                <a:gd name="T7" fmla="*/ 352 h 993"/>
                <a:gd name="T8" fmla="*/ 137 w 2071"/>
                <a:gd name="T9" fmla="*/ 448 h 993"/>
                <a:gd name="T10" fmla="*/ 538 w 2071"/>
                <a:gd name="T11" fmla="*/ 893 h 993"/>
                <a:gd name="T12" fmla="*/ 601 w 2071"/>
                <a:gd name="T13" fmla="*/ 989 h 993"/>
                <a:gd name="T14" fmla="*/ 634 w 2071"/>
                <a:gd name="T15" fmla="*/ 890 h 993"/>
                <a:gd name="T16" fmla="*/ 636 w 2071"/>
                <a:gd name="T17" fmla="*/ 839 h 993"/>
                <a:gd name="T18" fmla="*/ 732 w 2071"/>
                <a:gd name="T19" fmla="*/ 467 h 993"/>
                <a:gd name="T20" fmla="*/ 822 w 2071"/>
                <a:gd name="T21" fmla="*/ 311 h 993"/>
                <a:gd name="T22" fmla="*/ 866 w 2071"/>
                <a:gd name="T23" fmla="*/ 260 h 993"/>
                <a:gd name="T24" fmla="*/ 1008 w 2071"/>
                <a:gd name="T25" fmla="*/ 175 h 993"/>
                <a:gd name="T26" fmla="*/ 1041 w 2071"/>
                <a:gd name="T27" fmla="*/ 169 h 993"/>
                <a:gd name="T28" fmla="*/ 1180 w 2071"/>
                <a:gd name="T29" fmla="*/ 156 h 993"/>
                <a:gd name="T30" fmla="*/ 1415 w 2071"/>
                <a:gd name="T31" fmla="*/ 129 h 993"/>
                <a:gd name="T32" fmla="*/ 1918 w 2071"/>
                <a:gd name="T33" fmla="*/ 361 h 993"/>
                <a:gd name="T34" fmla="*/ 2013 w 2071"/>
                <a:gd name="T35" fmla="*/ 399 h 993"/>
                <a:gd name="T36" fmla="*/ 2046 w 2071"/>
                <a:gd name="T37" fmla="*/ 350 h 993"/>
                <a:gd name="T38" fmla="*/ 1713 w 2071"/>
                <a:gd name="T39" fmla="*/ 98 h 993"/>
                <a:gd name="T40" fmla="*/ 1669 w 2071"/>
                <a:gd name="T41" fmla="*/ 93 h 993"/>
                <a:gd name="T42" fmla="*/ 369 w 2071"/>
                <a:gd name="T43" fmla="*/ 8 h 993"/>
                <a:gd name="T44" fmla="*/ 57 w 2071"/>
                <a:gd name="T45" fmla="*/ 8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1" h="993">
                  <a:moveTo>
                    <a:pt x="57" y="8"/>
                  </a:moveTo>
                  <a:cubicBezTo>
                    <a:pt x="30" y="8"/>
                    <a:pt x="0" y="0"/>
                    <a:pt x="0" y="52"/>
                  </a:cubicBezTo>
                  <a:cubicBezTo>
                    <a:pt x="0" y="145"/>
                    <a:pt x="71" y="235"/>
                    <a:pt x="14" y="331"/>
                  </a:cubicBezTo>
                  <a:cubicBezTo>
                    <a:pt x="11" y="336"/>
                    <a:pt x="16" y="350"/>
                    <a:pt x="22" y="352"/>
                  </a:cubicBezTo>
                  <a:cubicBezTo>
                    <a:pt x="63" y="380"/>
                    <a:pt x="90" y="421"/>
                    <a:pt x="137" y="448"/>
                  </a:cubicBezTo>
                  <a:cubicBezTo>
                    <a:pt x="317" y="552"/>
                    <a:pt x="505" y="653"/>
                    <a:pt x="538" y="893"/>
                  </a:cubicBezTo>
                  <a:cubicBezTo>
                    <a:pt x="544" y="929"/>
                    <a:pt x="563" y="992"/>
                    <a:pt x="601" y="989"/>
                  </a:cubicBezTo>
                  <a:cubicBezTo>
                    <a:pt x="639" y="986"/>
                    <a:pt x="620" y="923"/>
                    <a:pt x="634" y="890"/>
                  </a:cubicBezTo>
                  <a:cubicBezTo>
                    <a:pt x="639" y="874"/>
                    <a:pt x="634" y="855"/>
                    <a:pt x="636" y="839"/>
                  </a:cubicBezTo>
                  <a:cubicBezTo>
                    <a:pt x="658" y="713"/>
                    <a:pt x="645" y="576"/>
                    <a:pt x="732" y="467"/>
                  </a:cubicBezTo>
                  <a:cubicBezTo>
                    <a:pt x="770" y="421"/>
                    <a:pt x="844" y="396"/>
                    <a:pt x="822" y="311"/>
                  </a:cubicBezTo>
                  <a:cubicBezTo>
                    <a:pt x="819" y="298"/>
                    <a:pt x="847" y="265"/>
                    <a:pt x="866" y="260"/>
                  </a:cubicBezTo>
                  <a:cubicBezTo>
                    <a:pt x="923" y="246"/>
                    <a:pt x="967" y="216"/>
                    <a:pt x="1008" y="175"/>
                  </a:cubicBezTo>
                  <a:cubicBezTo>
                    <a:pt x="1013" y="169"/>
                    <a:pt x="1032" y="164"/>
                    <a:pt x="1041" y="169"/>
                  </a:cubicBezTo>
                  <a:cubicBezTo>
                    <a:pt x="1093" y="208"/>
                    <a:pt x="1136" y="172"/>
                    <a:pt x="1180" y="156"/>
                  </a:cubicBezTo>
                  <a:cubicBezTo>
                    <a:pt x="1256" y="131"/>
                    <a:pt x="1333" y="115"/>
                    <a:pt x="1415" y="129"/>
                  </a:cubicBezTo>
                  <a:cubicBezTo>
                    <a:pt x="1606" y="156"/>
                    <a:pt x="1778" y="227"/>
                    <a:pt x="1918" y="361"/>
                  </a:cubicBezTo>
                  <a:cubicBezTo>
                    <a:pt x="1945" y="388"/>
                    <a:pt x="1978" y="393"/>
                    <a:pt x="2013" y="399"/>
                  </a:cubicBezTo>
                  <a:cubicBezTo>
                    <a:pt x="2051" y="404"/>
                    <a:pt x="2070" y="393"/>
                    <a:pt x="2046" y="350"/>
                  </a:cubicBezTo>
                  <a:cubicBezTo>
                    <a:pt x="1972" y="216"/>
                    <a:pt x="1920" y="52"/>
                    <a:pt x="1713" y="98"/>
                  </a:cubicBezTo>
                  <a:cubicBezTo>
                    <a:pt x="1699" y="101"/>
                    <a:pt x="1683" y="96"/>
                    <a:pt x="1669" y="93"/>
                  </a:cubicBezTo>
                  <a:cubicBezTo>
                    <a:pt x="1237" y="63"/>
                    <a:pt x="803" y="11"/>
                    <a:pt x="369" y="8"/>
                  </a:cubicBezTo>
                  <a:lnTo>
                    <a:pt x="57" y="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0" name="Freeform 97"/>
            <p:cNvSpPr>
              <a:spLocks noChangeArrowheads="1"/>
            </p:cNvSpPr>
            <p:nvPr/>
          </p:nvSpPr>
          <p:spPr bwMode="auto">
            <a:xfrm>
              <a:off x="5983288" y="804863"/>
              <a:ext cx="393700" cy="300037"/>
            </a:xfrm>
            <a:custGeom>
              <a:avLst/>
              <a:gdLst>
                <a:gd name="T0" fmla="*/ 6 w 1093"/>
                <a:gd name="T1" fmla="*/ 497 h 834"/>
                <a:gd name="T2" fmla="*/ 9 w 1093"/>
                <a:gd name="T3" fmla="*/ 620 h 834"/>
                <a:gd name="T4" fmla="*/ 55 w 1093"/>
                <a:gd name="T5" fmla="*/ 639 h 834"/>
                <a:gd name="T6" fmla="*/ 274 w 1093"/>
                <a:gd name="T7" fmla="*/ 686 h 834"/>
                <a:gd name="T8" fmla="*/ 298 w 1093"/>
                <a:gd name="T9" fmla="*/ 705 h 834"/>
                <a:gd name="T10" fmla="*/ 476 w 1093"/>
                <a:gd name="T11" fmla="*/ 789 h 834"/>
                <a:gd name="T12" fmla="*/ 541 w 1093"/>
                <a:gd name="T13" fmla="*/ 784 h 834"/>
                <a:gd name="T14" fmla="*/ 1048 w 1093"/>
                <a:gd name="T15" fmla="*/ 363 h 834"/>
                <a:gd name="T16" fmla="*/ 1092 w 1093"/>
                <a:gd name="T17" fmla="*/ 320 h 834"/>
                <a:gd name="T18" fmla="*/ 1040 w 1093"/>
                <a:gd name="T19" fmla="*/ 287 h 834"/>
                <a:gd name="T20" fmla="*/ 489 w 1093"/>
                <a:gd name="T21" fmla="*/ 221 h 834"/>
                <a:gd name="T22" fmla="*/ 268 w 1093"/>
                <a:gd name="T23" fmla="*/ 52 h 834"/>
                <a:gd name="T24" fmla="*/ 194 w 1093"/>
                <a:gd name="T25" fmla="*/ 0 h 834"/>
                <a:gd name="T26" fmla="*/ 153 w 1093"/>
                <a:gd name="T27" fmla="*/ 66 h 834"/>
                <a:gd name="T28" fmla="*/ 63 w 1093"/>
                <a:gd name="T29" fmla="*/ 167 h 834"/>
                <a:gd name="T30" fmla="*/ 19 w 1093"/>
                <a:gd name="T31" fmla="*/ 219 h 834"/>
                <a:gd name="T32" fmla="*/ 0 w 1093"/>
                <a:gd name="T33" fmla="*/ 497 h 834"/>
                <a:gd name="T34" fmla="*/ 6 w 1093"/>
                <a:gd name="T35" fmla="*/ 497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3" h="834">
                  <a:moveTo>
                    <a:pt x="6" y="497"/>
                  </a:moveTo>
                  <a:cubicBezTo>
                    <a:pt x="6" y="538"/>
                    <a:pt x="3" y="579"/>
                    <a:pt x="9" y="620"/>
                  </a:cubicBezTo>
                  <a:cubicBezTo>
                    <a:pt x="11" y="639"/>
                    <a:pt x="19" y="667"/>
                    <a:pt x="55" y="639"/>
                  </a:cubicBezTo>
                  <a:cubicBezTo>
                    <a:pt x="156" y="563"/>
                    <a:pt x="208" y="576"/>
                    <a:pt x="274" y="686"/>
                  </a:cubicBezTo>
                  <a:cubicBezTo>
                    <a:pt x="279" y="694"/>
                    <a:pt x="295" y="707"/>
                    <a:pt x="298" y="705"/>
                  </a:cubicBezTo>
                  <a:cubicBezTo>
                    <a:pt x="396" y="647"/>
                    <a:pt x="424" y="751"/>
                    <a:pt x="476" y="789"/>
                  </a:cubicBezTo>
                  <a:cubicBezTo>
                    <a:pt x="508" y="811"/>
                    <a:pt x="519" y="833"/>
                    <a:pt x="541" y="784"/>
                  </a:cubicBezTo>
                  <a:cubicBezTo>
                    <a:pt x="645" y="565"/>
                    <a:pt x="823" y="432"/>
                    <a:pt x="1048" y="363"/>
                  </a:cubicBezTo>
                  <a:cubicBezTo>
                    <a:pt x="1073" y="355"/>
                    <a:pt x="1092" y="352"/>
                    <a:pt x="1092" y="320"/>
                  </a:cubicBezTo>
                  <a:cubicBezTo>
                    <a:pt x="1089" y="281"/>
                    <a:pt x="1062" y="290"/>
                    <a:pt x="1040" y="287"/>
                  </a:cubicBezTo>
                  <a:cubicBezTo>
                    <a:pt x="858" y="265"/>
                    <a:pt x="672" y="227"/>
                    <a:pt x="489" y="221"/>
                  </a:cubicBezTo>
                  <a:cubicBezTo>
                    <a:pt x="361" y="219"/>
                    <a:pt x="301" y="161"/>
                    <a:pt x="268" y="52"/>
                  </a:cubicBezTo>
                  <a:cubicBezTo>
                    <a:pt x="257" y="19"/>
                    <a:pt x="235" y="0"/>
                    <a:pt x="194" y="0"/>
                  </a:cubicBezTo>
                  <a:cubicBezTo>
                    <a:pt x="148" y="3"/>
                    <a:pt x="153" y="41"/>
                    <a:pt x="153" y="66"/>
                  </a:cubicBezTo>
                  <a:cubicBezTo>
                    <a:pt x="148" y="126"/>
                    <a:pt x="137" y="169"/>
                    <a:pt x="63" y="167"/>
                  </a:cubicBezTo>
                  <a:cubicBezTo>
                    <a:pt x="33" y="167"/>
                    <a:pt x="19" y="186"/>
                    <a:pt x="19" y="219"/>
                  </a:cubicBezTo>
                  <a:cubicBezTo>
                    <a:pt x="17" y="314"/>
                    <a:pt x="9" y="407"/>
                    <a:pt x="0" y="497"/>
                  </a:cubicBezTo>
                  <a:lnTo>
                    <a:pt x="6" y="497"/>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Freeform 98"/>
            <p:cNvSpPr>
              <a:spLocks noChangeArrowheads="1"/>
            </p:cNvSpPr>
            <p:nvPr/>
          </p:nvSpPr>
          <p:spPr bwMode="auto">
            <a:xfrm>
              <a:off x="5594350" y="2771775"/>
              <a:ext cx="395288" cy="407988"/>
            </a:xfrm>
            <a:custGeom>
              <a:avLst/>
              <a:gdLst>
                <a:gd name="T0" fmla="*/ 0 w 1096"/>
                <a:gd name="T1" fmla="*/ 221 h 1132"/>
                <a:gd name="T2" fmla="*/ 52 w 1096"/>
                <a:gd name="T3" fmla="*/ 309 h 1132"/>
                <a:gd name="T4" fmla="*/ 560 w 1096"/>
                <a:gd name="T5" fmla="*/ 705 h 1132"/>
                <a:gd name="T6" fmla="*/ 669 w 1096"/>
                <a:gd name="T7" fmla="*/ 1071 h 1132"/>
                <a:gd name="T8" fmla="*/ 691 w 1096"/>
                <a:gd name="T9" fmla="*/ 1120 h 1132"/>
                <a:gd name="T10" fmla="*/ 762 w 1096"/>
                <a:gd name="T11" fmla="*/ 1103 h 1132"/>
                <a:gd name="T12" fmla="*/ 811 w 1096"/>
                <a:gd name="T13" fmla="*/ 877 h 1132"/>
                <a:gd name="T14" fmla="*/ 890 w 1096"/>
                <a:gd name="T15" fmla="*/ 680 h 1132"/>
                <a:gd name="T16" fmla="*/ 909 w 1096"/>
                <a:gd name="T17" fmla="*/ 642 h 1132"/>
                <a:gd name="T18" fmla="*/ 937 w 1096"/>
                <a:gd name="T19" fmla="*/ 527 h 1132"/>
                <a:gd name="T20" fmla="*/ 994 w 1096"/>
                <a:gd name="T21" fmla="*/ 232 h 1132"/>
                <a:gd name="T22" fmla="*/ 1019 w 1096"/>
                <a:gd name="T23" fmla="*/ 172 h 1132"/>
                <a:gd name="T24" fmla="*/ 1024 w 1096"/>
                <a:gd name="T25" fmla="*/ 139 h 1132"/>
                <a:gd name="T26" fmla="*/ 956 w 1096"/>
                <a:gd name="T27" fmla="*/ 19 h 1132"/>
                <a:gd name="T28" fmla="*/ 928 w 1096"/>
                <a:gd name="T29" fmla="*/ 5 h 1132"/>
                <a:gd name="T30" fmla="*/ 833 w 1096"/>
                <a:gd name="T31" fmla="*/ 85 h 1132"/>
                <a:gd name="T32" fmla="*/ 795 w 1096"/>
                <a:gd name="T33" fmla="*/ 137 h 1132"/>
                <a:gd name="T34" fmla="*/ 546 w 1096"/>
                <a:gd name="T35" fmla="*/ 232 h 1132"/>
                <a:gd name="T36" fmla="*/ 489 w 1096"/>
                <a:gd name="T37" fmla="*/ 281 h 1132"/>
                <a:gd name="T38" fmla="*/ 368 w 1096"/>
                <a:gd name="T39" fmla="*/ 361 h 1132"/>
                <a:gd name="T40" fmla="*/ 128 w 1096"/>
                <a:gd name="T41" fmla="*/ 205 h 1132"/>
                <a:gd name="T42" fmla="*/ 82 w 1096"/>
                <a:gd name="T43" fmla="*/ 161 h 1132"/>
                <a:gd name="T44" fmla="*/ 0 w 1096"/>
                <a:gd name="T45" fmla="*/ 221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6" h="1132">
                  <a:moveTo>
                    <a:pt x="0" y="221"/>
                  </a:moveTo>
                  <a:cubicBezTo>
                    <a:pt x="0" y="254"/>
                    <a:pt x="2" y="295"/>
                    <a:pt x="52" y="309"/>
                  </a:cubicBezTo>
                  <a:cubicBezTo>
                    <a:pt x="276" y="369"/>
                    <a:pt x="442" y="519"/>
                    <a:pt x="560" y="705"/>
                  </a:cubicBezTo>
                  <a:cubicBezTo>
                    <a:pt x="625" y="808"/>
                    <a:pt x="666" y="940"/>
                    <a:pt x="669" y="1071"/>
                  </a:cubicBezTo>
                  <a:cubicBezTo>
                    <a:pt x="669" y="1090"/>
                    <a:pt x="661" y="1117"/>
                    <a:pt x="691" y="1120"/>
                  </a:cubicBezTo>
                  <a:cubicBezTo>
                    <a:pt x="715" y="1125"/>
                    <a:pt x="745" y="1131"/>
                    <a:pt x="762" y="1103"/>
                  </a:cubicBezTo>
                  <a:cubicBezTo>
                    <a:pt x="805" y="1032"/>
                    <a:pt x="838" y="942"/>
                    <a:pt x="811" y="877"/>
                  </a:cubicBezTo>
                  <a:cubicBezTo>
                    <a:pt x="765" y="767"/>
                    <a:pt x="833" y="729"/>
                    <a:pt x="890" y="680"/>
                  </a:cubicBezTo>
                  <a:cubicBezTo>
                    <a:pt x="904" y="666"/>
                    <a:pt x="917" y="664"/>
                    <a:pt x="909" y="642"/>
                  </a:cubicBezTo>
                  <a:cubicBezTo>
                    <a:pt x="893" y="598"/>
                    <a:pt x="928" y="565"/>
                    <a:pt x="937" y="527"/>
                  </a:cubicBezTo>
                  <a:cubicBezTo>
                    <a:pt x="961" y="429"/>
                    <a:pt x="1095" y="355"/>
                    <a:pt x="994" y="232"/>
                  </a:cubicBezTo>
                  <a:cubicBezTo>
                    <a:pt x="978" y="213"/>
                    <a:pt x="997" y="186"/>
                    <a:pt x="1019" y="172"/>
                  </a:cubicBezTo>
                  <a:cubicBezTo>
                    <a:pt x="1032" y="161"/>
                    <a:pt x="1040" y="148"/>
                    <a:pt x="1024" y="139"/>
                  </a:cubicBezTo>
                  <a:cubicBezTo>
                    <a:pt x="969" y="115"/>
                    <a:pt x="950" y="76"/>
                    <a:pt x="956" y="19"/>
                  </a:cubicBezTo>
                  <a:cubicBezTo>
                    <a:pt x="956" y="8"/>
                    <a:pt x="939" y="0"/>
                    <a:pt x="928" y="5"/>
                  </a:cubicBezTo>
                  <a:cubicBezTo>
                    <a:pt x="893" y="27"/>
                    <a:pt x="838" y="27"/>
                    <a:pt x="833" y="85"/>
                  </a:cubicBezTo>
                  <a:cubicBezTo>
                    <a:pt x="830" y="112"/>
                    <a:pt x="819" y="139"/>
                    <a:pt x="795" y="137"/>
                  </a:cubicBezTo>
                  <a:cubicBezTo>
                    <a:pt x="696" y="128"/>
                    <a:pt x="644" y="240"/>
                    <a:pt x="546" y="232"/>
                  </a:cubicBezTo>
                  <a:cubicBezTo>
                    <a:pt x="513" y="229"/>
                    <a:pt x="497" y="246"/>
                    <a:pt x="489" y="281"/>
                  </a:cubicBezTo>
                  <a:cubicBezTo>
                    <a:pt x="475" y="339"/>
                    <a:pt x="431" y="363"/>
                    <a:pt x="368" y="361"/>
                  </a:cubicBezTo>
                  <a:cubicBezTo>
                    <a:pt x="256" y="352"/>
                    <a:pt x="183" y="292"/>
                    <a:pt x="128" y="205"/>
                  </a:cubicBezTo>
                  <a:cubicBezTo>
                    <a:pt x="117" y="178"/>
                    <a:pt x="109" y="156"/>
                    <a:pt x="82" y="161"/>
                  </a:cubicBezTo>
                  <a:cubicBezTo>
                    <a:pt x="32" y="161"/>
                    <a:pt x="2" y="186"/>
                    <a:pt x="0" y="22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 name="Freeform 99"/>
            <p:cNvSpPr>
              <a:spLocks noChangeArrowheads="1"/>
            </p:cNvSpPr>
            <p:nvPr/>
          </p:nvSpPr>
          <p:spPr bwMode="auto">
            <a:xfrm>
              <a:off x="5813425" y="1036638"/>
              <a:ext cx="33338" cy="50800"/>
            </a:xfrm>
            <a:custGeom>
              <a:avLst/>
              <a:gdLst>
                <a:gd name="T0" fmla="*/ 79 w 91"/>
                <a:gd name="T1" fmla="*/ 27 h 140"/>
                <a:gd name="T2" fmla="*/ 54 w 91"/>
                <a:gd name="T3" fmla="*/ 11 h 140"/>
                <a:gd name="T4" fmla="*/ 3 w 91"/>
                <a:gd name="T5" fmla="*/ 126 h 140"/>
                <a:gd name="T6" fmla="*/ 13 w 91"/>
                <a:gd name="T7" fmla="*/ 139 h 140"/>
                <a:gd name="T8" fmla="*/ 79 w 91"/>
                <a:gd name="T9" fmla="*/ 27 h 140"/>
              </a:gdLst>
              <a:ahLst/>
              <a:cxnLst>
                <a:cxn ang="0">
                  <a:pos x="T0" y="T1"/>
                </a:cxn>
                <a:cxn ang="0">
                  <a:pos x="T2" y="T3"/>
                </a:cxn>
                <a:cxn ang="0">
                  <a:pos x="T4" y="T5"/>
                </a:cxn>
                <a:cxn ang="0">
                  <a:pos x="T6" y="T7"/>
                </a:cxn>
                <a:cxn ang="0">
                  <a:pos x="T8" y="T9"/>
                </a:cxn>
              </a:cxnLst>
              <a:rect l="0" t="0" r="r" b="b"/>
              <a:pathLst>
                <a:path w="91" h="140">
                  <a:moveTo>
                    <a:pt x="79" y="27"/>
                  </a:moveTo>
                  <a:cubicBezTo>
                    <a:pt x="76" y="19"/>
                    <a:pt x="65" y="0"/>
                    <a:pt x="54" y="11"/>
                  </a:cubicBezTo>
                  <a:cubicBezTo>
                    <a:pt x="22" y="41"/>
                    <a:pt x="3" y="79"/>
                    <a:pt x="3" y="126"/>
                  </a:cubicBezTo>
                  <a:cubicBezTo>
                    <a:pt x="0" y="128"/>
                    <a:pt x="5" y="131"/>
                    <a:pt x="13" y="139"/>
                  </a:cubicBezTo>
                  <a:cubicBezTo>
                    <a:pt x="38" y="104"/>
                    <a:pt x="90" y="85"/>
                    <a:pt x="79" y="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62343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4000" dirty="0"/>
              <a:t>Competency-Based Training in Tennessee</a:t>
            </a:r>
          </a:p>
        </p:txBody>
      </p:sp>
      <p:sp>
        <p:nvSpPr>
          <p:cNvPr id="3" name="Content Placeholder 2"/>
          <p:cNvSpPr>
            <a:spLocks noGrp="1"/>
          </p:cNvSpPr>
          <p:nvPr>
            <p:ph sz="half" idx="1"/>
          </p:nvPr>
        </p:nvSpPr>
        <p:spPr/>
        <p:txBody>
          <a:bodyPr/>
          <a:lstStyle/>
          <a:p>
            <a:r>
              <a:rPr lang="en-US" sz="3200" dirty="0" err="1"/>
              <a:t>QuILTSS</a:t>
            </a:r>
            <a:r>
              <a:rPr lang="en-US" sz="3200" dirty="0"/>
              <a:t> Institute</a:t>
            </a:r>
          </a:p>
          <a:p>
            <a:pPr lvl="1"/>
            <a:r>
              <a:rPr lang="en-US" sz="2800" dirty="0"/>
              <a:t>Tennessee Apprenticeship Initiative (New) </a:t>
            </a:r>
          </a:p>
          <a:p>
            <a:r>
              <a:rPr lang="en-US" sz="3200" dirty="0"/>
              <a:t>College of Frontline Supervision &amp; Management (CFMS)</a:t>
            </a:r>
          </a:p>
          <a:p>
            <a:endParaRPr lang="en-US" dirty="0"/>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03834" y="2116679"/>
            <a:ext cx="5181600" cy="2914650"/>
          </a:xfrm>
        </p:spPr>
      </p:pic>
    </p:spTree>
    <p:extLst>
      <p:ext uri="{BB962C8B-B14F-4D97-AF65-F5344CB8AC3E}">
        <p14:creationId xmlns:p14="http://schemas.microsoft.com/office/powerpoint/2010/main" val="1838222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 Communicati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6918" y="1229314"/>
            <a:ext cx="1691254" cy="1691254"/>
          </a:xfrm>
          <a:prstGeom prst="rect">
            <a:avLst/>
          </a:prstGeom>
        </p:spPr>
      </p:pic>
      <p:pic>
        <p:nvPicPr>
          <p:cNvPr id="4" name="Picture 3" descr="03 Evaluation &amp; Observati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4238" y="4582063"/>
            <a:ext cx="1703509" cy="1703509"/>
          </a:xfrm>
          <a:prstGeom prst="rect">
            <a:avLst/>
          </a:prstGeom>
        </p:spPr>
      </p:pic>
      <p:pic>
        <p:nvPicPr>
          <p:cNvPr id="5" name="Picture 4" descr="04 Crisis Prevention &amp; Interventi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8981" y="1159027"/>
            <a:ext cx="1703509" cy="1703509"/>
          </a:xfrm>
          <a:prstGeom prst="rect">
            <a:avLst/>
          </a:prstGeom>
        </p:spPr>
      </p:pic>
      <p:pic>
        <p:nvPicPr>
          <p:cNvPr id="6" name="Picture 5" descr="05 Safety.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4152" y="4413314"/>
            <a:ext cx="1740275" cy="1740275"/>
          </a:xfrm>
          <a:prstGeom prst="rect">
            <a:avLst/>
          </a:prstGeom>
        </p:spPr>
      </p:pic>
      <p:pic>
        <p:nvPicPr>
          <p:cNvPr id="7" name="Picture 6" descr="06 Professionalism &amp; Ethics.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0657" y="2923033"/>
            <a:ext cx="1691254" cy="1691254"/>
          </a:xfrm>
          <a:prstGeom prst="rect">
            <a:avLst/>
          </a:prstGeom>
        </p:spPr>
      </p:pic>
      <p:pic>
        <p:nvPicPr>
          <p:cNvPr id="8" name="Picture 7" descr="07 Empowerment &amp;Advocacy.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31769" y="4486708"/>
            <a:ext cx="1678998" cy="1678998"/>
          </a:xfrm>
          <a:prstGeom prst="rect">
            <a:avLst/>
          </a:prstGeom>
        </p:spPr>
      </p:pic>
      <p:pic>
        <p:nvPicPr>
          <p:cNvPr id="9" name="Picture 8" descr="08 Health &amp; Wellness.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0812" y="4533042"/>
            <a:ext cx="1752530" cy="1752530"/>
          </a:xfrm>
          <a:prstGeom prst="rect">
            <a:avLst/>
          </a:prstGeom>
        </p:spPr>
      </p:pic>
      <p:pic>
        <p:nvPicPr>
          <p:cNvPr id="10" name="Picture 9" descr="09 Community Living &amp; Skills Support.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4666" y="2989545"/>
            <a:ext cx="1728018" cy="1728018"/>
          </a:xfrm>
          <a:prstGeom prst="rect">
            <a:avLst/>
          </a:prstGeom>
        </p:spPr>
      </p:pic>
      <p:pic>
        <p:nvPicPr>
          <p:cNvPr id="11" name="Picture 10" descr="10 Community Inclusion &amp; Networking.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6512" y="2841788"/>
            <a:ext cx="1740275" cy="1740275"/>
          </a:xfrm>
          <a:prstGeom prst="rect">
            <a:avLst/>
          </a:prstGeom>
        </p:spPr>
      </p:pic>
      <p:pic>
        <p:nvPicPr>
          <p:cNvPr id="12" name="Picture 11" descr="11 Cultural Competency.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44939" y="2841788"/>
            <a:ext cx="1740275" cy="1740275"/>
          </a:xfrm>
          <a:prstGeom prst="rect">
            <a:avLst/>
          </a:prstGeom>
        </p:spPr>
      </p:pic>
      <p:pic>
        <p:nvPicPr>
          <p:cNvPr id="13" name="Picture 12" descr="12 Education Training &amp; Self Development.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64039" y="1148879"/>
            <a:ext cx="1691254" cy="1691254"/>
          </a:xfrm>
          <a:prstGeom prst="rect">
            <a:avLst/>
          </a:prstGeom>
        </p:spPr>
      </p:pic>
      <p:pic>
        <p:nvPicPr>
          <p:cNvPr id="14" name="Picture 13" descr="CBEN Badges2.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49674" y="1148879"/>
            <a:ext cx="1691254" cy="1691254"/>
          </a:xfrm>
          <a:prstGeom prst="rect">
            <a:avLst/>
          </a:prstGeom>
        </p:spPr>
      </p:pic>
      <p:sp>
        <p:nvSpPr>
          <p:cNvPr id="15" name="Title 14"/>
          <p:cNvSpPr>
            <a:spLocks noGrp="1"/>
          </p:cNvSpPr>
          <p:nvPr>
            <p:ph type="title"/>
          </p:nvPr>
        </p:nvSpPr>
        <p:spPr/>
        <p:txBody>
          <a:bodyPr>
            <a:normAutofit/>
          </a:bodyPr>
          <a:lstStyle/>
          <a:p>
            <a:r>
              <a:rPr lang="en-US" sz="3200" dirty="0" err="1">
                <a:cs typeface="Times New Roman" panose="02020603050405020304" pitchFamily="18" charset="0"/>
              </a:rPr>
              <a:t>QuILTSS</a:t>
            </a:r>
            <a:r>
              <a:rPr lang="en-US" sz="3200" dirty="0">
                <a:cs typeface="Times New Roman" panose="02020603050405020304" pitchFamily="18" charset="0"/>
              </a:rPr>
              <a:t> Institute Badges</a:t>
            </a:r>
          </a:p>
        </p:txBody>
      </p:sp>
    </p:spTree>
    <p:extLst>
      <p:ext uri="{BB962C8B-B14F-4D97-AF65-F5344CB8AC3E}">
        <p14:creationId xmlns:p14="http://schemas.microsoft.com/office/powerpoint/2010/main" val="1407815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838200" y="365125"/>
            <a:ext cx="10515600" cy="1617424"/>
          </a:xfrm>
        </p:spPr>
        <p:txBody>
          <a:bodyPr/>
          <a:lstStyle/>
          <a:p>
            <a:r>
              <a:rPr lang="en-US">
                <a:sym typeface="Arial"/>
              </a:rPr>
              <a:t>Focus on Training for Frontline Supervisors </a:t>
            </a:r>
            <a:endParaRPr lang="en-US" dirty="0">
              <a:sym typeface="Arial"/>
            </a:endParaRPr>
          </a:p>
        </p:txBody>
      </p:sp>
      <p:sp>
        <p:nvSpPr>
          <p:cNvPr id="2" name="Content Placeholder 1"/>
          <p:cNvSpPr>
            <a:spLocks noGrp="1"/>
          </p:cNvSpPr>
          <p:nvPr>
            <p:ph idx="1"/>
          </p:nvPr>
        </p:nvSpPr>
        <p:spPr>
          <a:xfrm>
            <a:off x="838200" y="1982549"/>
            <a:ext cx="10515600" cy="4194414"/>
          </a:xfrm>
        </p:spPr>
        <p:txBody>
          <a:bodyPr/>
          <a:lstStyle/>
          <a:p>
            <a:r>
              <a:rPr lang="en-US" dirty="0">
                <a:sym typeface="Open Sans"/>
              </a:rPr>
              <a:t>DSP turnover is lower when</a:t>
            </a:r>
          </a:p>
          <a:p>
            <a:pPr lvl="1"/>
            <a:r>
              <a:rPr lang="en-US" dirty="0">
                <a:sym typeface="Open Sans"/>
              </a:rPr>
              <a:t>DSPs feel valued</a:t>
            </a:r>
          </a:p>
          <a:p>
            <a:pPr lvl="1"/>
            <a:r>
              <a:rPr lang="en-US" dirty="0">
                <a:sym typeface="Open Sans"/>
              </a:rPr>
              <a:t>DSPs feel they are treated fairly</a:t>
            </a:r>
          </a:p>
          <a:p>
            <a:r>
              <a:rPr lang="en-US" dirty="0">
                <a:sym typeface="Open Sans"/>
              </a:rPr>
              <a:t>Reasons DSPs leave</a:t>
            </a:r>
          </a:p>
          <a:p>
            <a:pPr lvl="1"/>
            <a:r>
              <a:rPr lang="en-US" dirty="0"/>
              <a:t>i</a:t>
            </a:r>
            <a:r>
              <a:rPr lang="en-US" dirty="0">
                <a:sym typeface="Open Sans"/>
              </a:rPr>
              <a:t>ssues with co-workers</a:t>
            </a:r>
          </a:p>
          <a:p>
            <a:pPr lvl="1"/>
            <a:r>
              <a:rPr lang="en-US" dirty="0"/>
              <a:t>i</a:t>
            </a:r>
            <a:r>
              <a:rPr lang="en-US" dirty="0">
                <a:sym typeface="Open Sans"/>
              </a:rPr>
              <a:t>ssues with supervisors</a:t>
            </a:r>
          </a:p>
          <a:p>
            <a:endParaRPr lang="en-US" dirty="0"/>
          </a:p>
        </p:txBody>
      </p:sp>
    </p:spTree>
    <p:extLst>
      <p:ext uri="{BB962C8B-B14F-4D97-AF65-F5344CB8AC3E}">
        <p14:creationId xmlns:p14="http://schemas.microsoft.com/office/powerpoint/2010/main" val="3006541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a:spLocks noGrp="1"/>
          </p:cNvSpPr>
          <p:nvPr>
            <p:ph type="title"/>
          </p:nvPr>
        </p:nvSpPr>
        <p:spPr/>
        <p:txBody>
          <a:bodyPr/>
          <a:lstStyle/>
          <a:p>
            <a:r>
              <a:rPr lang="en-US">
                <a:sym typeface="Arial"/>
              </a:rPr>
              <a:t>Supporting Frontline Supervisors</a:t>
            </a:r>
            <a:endParaRPr lang="en-US" dirty="0">
              <a:sym typeface="Arial"/>
            </a:endParaRPr>
          </a:p>
        </p:txBody>
      </p:sp>
      <p:sp>
        <p:nvSpPr>
          <p:cNvPr id="2" name="Content Placeholder 1"/>
          <p:cNvSpPr>
            <a:spLocks noGrp="1"/>
          </p:cNvSpPr>
          <p:nvPr>
            <p:ph idx="1"/>
          </p:nvPr>
        </p:nvSpPr>
        <p:spPr>
          <a:xfrm>
            <a:off x="838200" y="1825624"/>
            <a:ext cx="10515600" cy="4664187"/>
          </a:xfrm>
        </p:spPr>
        <p:txBody>
          <a:bodyPr>
            <a:normAutofit lnSpcReduction="10000"/>
          </a:bodyPr>
          <a:lstStyle/>
          <a:p>
            <a:pPr>
              <a:lnSpc>
                <a:spcPct val="120000"/>
              </a:lnSpc>
            </a:pPr>
            <a:r>
              <a:rPr lang="en-US" dirty="0">
                <a:sym typeface="Open Sans"/>
              </a:rPr>
              <a:t>Use evidence based Frontline Supervisor Competencies that reflect best practice in current service system.</a:t>
            </a:r>
          </a:p>
          <a:p>
            <a:pPr>
              <a:lnSpc>
                <a:spcPct val="120000"/>
              </a:lnSpc>
            </a:pPr>
            <a:r>
              <a:rPr lang="en-US" dirty="0">
                <a:sym typeface="Open Sans"/>
              </a:rPr>
              <a:t>Use on-line workforce development tools utilizing these competencies, including: </a:t>
            </a:r>
          </a:p>
          <a:p>
            <a:pPr lvl="1">
              <a:lnSpc>
                <a:spcPct val="120000"/>
              </a:lnSpc>
            </a:pPr>
            <a:r>
              <a:rPr lang="en-US" dirty="0">
                <a:sym typeface="Open Sans"/>
              </a:rPr>
              <a:t>candidate assessment tool </a:t>
            </a:r>
          </a:p>
          <a:p>
            <a:pPr lvl="1">
              <a:lnSpc>
                <a:spcPct val="120000"/>
              </a:lnSpc>
            </a:pPr>
            <a:r>
              <a:rPr lang="en-US" dirty="0">
                <a:sym typeface="Open Sans"/>
              </a:rPr>
              <a:t>peer assessment</a:t>
            </a:r>
          </a:p>
          <a:p>
            <a:pPr lvl="1">
              <a:lnSpc>
                <a:spcPct val="120000"/>
              </a:lnSpc>
            </a:pPr>
            <a:r>
              <a:rPr lang="en-US" dirty="0">
                <a:sym typeface="Open Sans"/>
              </a:rPr>
              <a:t>selection tool </a:t>
            </a:r>
          </a:p>
          <a:p>
            <a:pPr lvl="1">
              <a:lnSpc>
                <a:spcPct val="120000"/>
              </a:lnSpc>
            </a:pPr>
            <a:r>
              <a:rPr lang="en-US" dirty="0">
                <a:sym typeface="Open Sans"/>
              </a:rPr>
              <a:t>training and development tool </a:t>
            </a:r>
          </a:p>
          <a:p>
            <a:pPr lvl="1">
              <a:lnSpc>
                <a:spcPct val="120000"/>
              </a:lnSpc>
            </a:pPr>
            <a:r>
              <a:rPr lang="en-US" dirty="0">
                <a:sym typeface="Open Sans"/>
              </a:rPr>
              <a:t>performance evaluation</a:t>
            </a:r>
          </a:p>
          <a:p>
            <a:endParaRPr lang="en-US" dirty="0"/>
          </a:p>
        </p:txBody>
      </p:sp>
    </p:spTree>
    <p:extLst>
      <p:ext uri="{BB962C8B-B14F-4D97-AF65-F5344CB8AC3E}">
        <p14:creationId xmlns:p14="http://schemas.microsoft.com/office/powerpoint/2010/main" val="699980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Shape 595"/>
          <p:cNvSpPr txBox="1">
            <a:spLocks noGrp="1"/>
          </p:cNvSpPr>
          <p:nvPr>
            <p:ph type="title"/>
          </p:nvPr>
        </p:nvSpPr>
        <p:spPr>
          <a:xfrm>
            <a:off x="838200" y="365125"/>
            <a:ext cx="10515600" cy="1639175"/>
          </a:xfrm>
        </p:spPr>
        <p:txBody>
          <a:bodyPr>
            <a:normAutofit/>
          </a:bodyPr>
          <a:lstStyle/>
          <a:p>
            <a:r>
              <a:rPr lang="en-US" dirty="0">
                <a:sym typeface="Open Sans"/>
                <a:hlinkClick r:id="rId3"/>
              </a:rPr>
              <a:t>National Frontline Supervisor Competencies</a:t>
            </a:r>
            <a:endParaRPr lang="en-US" dirty="0">
              <a:sym typeface="Open Sans"/>
            </a:endParaRPr>
          </a:p>
        </p:txBody>
      </p:sp>
      <p:sp>
        <p:nvSpPr>
          <p:cNvPr id="3" name="Content Placeholder 2"/>
          <p:cNvSpPr>
            <a:spLocks noGrp="1"/>
          </p:cNvSpPr>
          <p:nvPr>
            <p:ph sz="half" idx="1"/>
          </p:nvPr>
        </p:nvSpPr>
        <p:spPr>
          <a:xfrm>
            <a:off x="838200" y="2004300"/>
            <a:ext cx="5181600" cy="4351338"/>
          </a:xfrm>
        </p:spPr>
        <p:txBody>
          <a:bodyPr>
            <a:normAutofit fontScale="77500" lnSpcReduction="20000"/>
          </a:bodyPr>
          <a:lstStyle/>
          <a:p>
            <a:pPr>
              <a:lnSpc>
                <a:spcPct val="120000"/>
              </a:lnSpc>
            </a:pPr>
            <a:r>
              <a:rPr lang="en-US" dirty="0">
                <a:sym typeface="Open Sans"/>
              </a:rPr>
              <a:t>Direct Support</a:t>
            </a:r>
          </a:p>
          <a:p>
            <a:pPr>
              <a:lnSpc>
                <a:spcPct val="120000"/>
              </a:lnSpc>
            </a:pPr>
            <a:r>
              <a:rPr lang="en-US" dirty="0">
                <a:sym typeface="Open Sans"/>
              </a:rPr>
              <a:t>Health, Wellness, &amp; Safety</a:t>
            </a:r>
          </a:p>
          <a:p>
            <a:pPr>
              <a:lnSpc>
                <a:spcPct val="120000"/>
              </a:lnSpc>
            </a:pPr>
            <a:r>
              <a:rPr lang="en-US" dirty="0">
                <a:sym typeface="Open Sans"/>
              </a:rPr>
              <a:t>Individual Support Plan Development, Monitoring, and Assessment</a:t>
            </a:r>
          </a:p>
          <a:p>
            <a:pPr>
              <a:lnSpc>
                <a:spcPct val="120000"/>
              </a:lnSpc>
            </a:pPr>
            <a:r>
              <a:rPr lang="en-US" dirty="0">
                <a:sym typeface="Open Sans"/>
              </a:rPr>
              <a:t>Facilitating Community Inclusion Across the Lifespan</a:t>
            </a:r>
          </a:p>
          <a:p>
            <a:pPr>
              <a:lnSpc>
                <a:spcPct val="120000"/>
              </a:lnSpc>
            </a:pPr>
            <a:r>
              <a:rPr lang="en-US" dirty="0">
                <a:sym typeface="Open Sans"/>
              </a:rPr>
              <a:t>Promoting Professional Relations and Teamwork</a:t>
            </a:r>
          </a:p>
          <a:p>
            <a:endParaRPr lang="en-US" dirty="0"/>
          </a:p>
        </p:txBody>
      </p:sp>
      <p:sp>
        <p:nvSpPr>
          <p:cNvPr id="10" name="Content Placeholder 9"/>
          <p:cNvSpPr>
            <a:spLocks noGrp="1"/>
          </p:cNvSpPr>
          <p:nvPr>
            <p:ph sz="half" idx="2"/>
          </p:nvPr>
        </p:nvSpPr>
        <p:spPr>
          <a:xfrm>
            <a:off x="6172200" y="2004300"/>
            <a:ext cx="5181600" cy="4351338"/>
          </a:xfrm>
        </p:spPr>
        <p:txBody>
          <a:bodyPr>
            <a:normAutofit fontScale="77500" lnSpcReduction="20000"/>
          </a:bodyPr>
          <a:lstStyle/>
          <a:p>
            <a:pPr>
              <a:lnSpc>
                <a:spcPct val="120000"/>
              </a:lnSpc>
            </a:pPr>
            <a:r>
              <a:rPr lang="en-US" dirty="0">
                <a:sym typeface="Open Sans"/>
              </a:rPr>
              <a:t>Staff Recruitment, Selection, and Hiring</a:t>
            </a:r>
          </a:p>
          <a:p>
            <a:pPr>
              <a:lnSpc>
                <a:spcPct val="120000"/>
              </a:lnSpc>
            </a:pPr>
            <a:r>
              <a:rPr lang="en-US" dirty="0">
                <a:sym typeface="Open Sans"/>
              </a:rPr>
              <a:t>Staff Supervision, Training and Development</a:t>
            </a:r>
          </a:p>
          <a:p>
            <a:pPr>
              <a:lnSpc>
                <a:spcPct val="120000"/>
              </a:lnSpc>
            </a:pPr>
            <a:r>
              <a:rPr lang="en-US" dirty="0">
                <a:sym typeface="Open Sans"/>
              </a:rPr>
              <a:t>Quality Assurance</a:t>
            </a:r>
          </a:p>
          <a:p>
            <a:pPr>
              <a:lnSpc>
                <a:spcPct val="120000"/>
              </a:lnSpc>
            </a:pPr>
            <a:r>
              <a:rPr lang="en-US" dirty="0">
                <a:sym typeface="Open Sans"/>
              </a:rPr>
              <a:t>Advocacy &amp; Public Relations</a:t>
            </a:r>
          </a:p>
          <a:p>
            <a:pPr>
              <a:lnSpc>
                <a:spcPct val="120000"/>
              </a:lnSpc>
            </a:pPr>
            <a:r>
              <a:rPr lang="en-US" dirty="0">
                <a:sym typeface="Open Sans"/>
              </a:rPr>
              <a:t>Leadership, Professionalism, &amp; Self-Development</a:t>
            </a:r>
          </a:p>
          <a:p>
            <a:pPr>
              <a:lnSpc>
                <a:spcPct val="120000"/>
              </a:lnSpc>
            </a:pPr>
            <a:r>
              <a:rPr lang="en-US" dirty="0">
                <a:sym typeface="Open Sans"/>
              </a:rPr>
              <a:t>Cultural Responsiveness &amp; Awareness</a:t>
            </a:r>
          </a:p>
          <a:p>
            <a:endParaRPr lang="en-US" dirty="0"/>
          </a:p>
        </p:txBody>
      </p:sp>
    </p:spTree>
    <p:extLst>
      <p:ext uri="{BB962C8B-B14F-4D97-AF65-F5344CB8AC3E}">
        <p14:creationId xmlns:p14="http://schemas.microsoft.com/office/powerpoint/2010/main" val="807880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C3F46504-E5AE-C841-BCCB-03A7385F1020}"/>
              </a:ext>
            </a:extLst>
          </p:cNvPr>
          <p:cNvSpPr>
            <a:spLocks noGrp="1" noChangeArrowheads="1"/>
          </p:cNvSpPr>
          <p:nvPr>
            <p:ph type="title"/>
          </p:nvPr>
        </p:nvSpPr>
        <p:spPr>
          <a:noFill/>
          <a:ln/>
        </p:spPr>
        <p:txBody>
          <a:bodyPr>
            <a:normAutofit/>
          </a:bodyPr>
          <a:lstStyle/>
          <a:p>
            <a:r>
              <a:rPr lang="en-US" altLang="en-US" dirty="0"/>
              <a:t>Frontline Supervisors-The Critical Line</a:t>
            </a:r>
          </a:p>
        </p:txBody>
      </p:sp>
      <p:pic>
        <p:nvPicPr>
          <p:cNvPr id="7" name="Google Shape;832;g5d152d0c0e_0_5" descr="Picture of the cover of the National Frontline Supervisor Competencies April 2013">
            <a:extLst>
              <a:ext uri="{FF2B5EF4-FFF2-40B4-BE49-F238E27FC236}">
                <a16:creationId xmlns:a16="http://schemas.microsoft.com/office/drawing/2014/main" id="{74CDADA8-FBC3-9F40-B2EE-7DEAA85C0A85}"/>
              </a:ext>
            </a:extLst>
          </p:cNvPr>
          <p:cNvPicPr preferRelativeResize="0"/>
          <p:nvPr/>
        </p:nvPicPr>
        <p:blipFill rotWithShape="1">
          <a:blip r:embed="rId3">
            <a:alphaModFix/>
          </a:blip>
          <a:srcRect t="3836" r="3663" b="2053"/>
          <a:stretch/>
        </p:blipFill>
        <p:spPr>
          <a:xfrm>
            <a:off x="4237759" y="1578736"/>
            <a:ext cx="3591417" cy="4314063"/>
          </a:xfrm>
          <a:prstGeom prst="rect">
            <a:avLst/>
          </a:prstGeom>
          <a:noFill/>
          <a:ln>
            <a:solidFill>
              <a:schemeClr val="tx1"/>
            </a:solidFill>
          </a:ln>
        </p:spPr>
      </p:pic>
      <p:pic>
        <p:nvPicPr>
          <p:cNvPr id="4" name="Picture 3" descr="Picture of the cover the National Frontline Supervisor Competencies Frontline Supervisor Assessment April 2013">
            <a:extLst>
              <a:ext uri="{FF2B5EF4-FFF2-40B4-BE49-F238E27FC236}">
                <a16:creationId xmlns:a16="http://schemas.microsoft.com/office/drawing/2014/main" id="{A0EB7CC6-A082-4F4C-9173-BA38868BA2F9}"/>
              </a:ext>
            </a:extLst>
          </p:cNvPr>
          <p:cNvPicPr>
            <a:picLocks noChangeAspect="1"/>
          </p:cNvPicPr>
          <p:nvPr/>
        </p:nvPicPr>
        <p:blipFill>
          <a:blip r:embed="rId4"/>
          <a:stretch>
            <a:fillRect/>
          </a:stretch>
        </p:blipFill>
        <p:spPr>
          <a:xfrm>
            <a:off x="540302" y="1578736"/>
            <a:ext cx="3314521" cy="4314063"/>
          </a:xfrm>
          <a:prstGeom prst="rect">
            <a:avLst/>
          </a:prstGeom>
          <a:ln>
            <a:solidFill>
              <a:schemeClr val="tx1"/>
            </a:solidFill>
          </a:ln>
        </p:spPr>
      </p:pic>
      <p:pic>
        <p:nvPicPr>
          <p:cNvPr id="5" name="Picture 4" descr="Picture of the cover of the National Frontline Supervisor Competencies Frontline Supervisor Structured Behavioral Interview Questions April 2013">
            <a:extLst>
              <a:ext uri="{FF2B5EF4-FFF2-40B4-BE49-F238E27FC236}">
                <a16:creationId xmlns:a16="http://schemas.microsoft.com/office/drawing/2014/main" id="{97BEA76A-165D-C248-A06F-A13ACB2E662C}"/>
              </a:ext>
            </a:extLst>
          </p:cNvPr>
          <p:cNvPicPr>
            <a:picLocks noChangeAspect="1"/>
          </p:cNvPicPr>
          <p:nvPr/>
        </p:nvPicPr>
        <p:blipFill rotWithShape="1">
          <a:blip r:embed="rId5"/>
          <a:srcRect t="857" b="1"/>
          <a:stretch/>
        </p:blipFill>
        <p:spPr>
          <a:xfrm>
            <a:off x="8279134" y="1578736"/>
            <a:ext cx="3351078" cy="4324252"/>
          </a:xfrm>
          <a:prstGeom prst="rect">
            <a:avLst/>
          </a:prstGeom>
          <a:ln>
            <a:solidFill>
              <a:schemeClr val="tx1"/>
            </a:solidFill>
          </a:ln>
        </p:spPr>
      </p:pic>
    </p:spTree>
    <p:extLst>
      <p:ext uri="{BB962C8B-B14F-4D97-AF65-F5344CB8AC3E}">
        <p14:creationId xmlns:p14="http://schemas.microsoft.com/office/powerpoint/2010/main" val="360490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t>DirectCourse </a:t>
            </a:r>
            <a:br>
              <a:rPr lang="en-US" dirty="0"/>
            </a:br>
            <a:r>
              <a:rPr lang="en-US" sz="2133" i="1" dirty="0"/>
              <a:t>Online Curricula for Life in Community</a:t>
            </a:r>
          </a:p>
        </p:txBody>
      </p:sp>
      <p:pic>
        <p:nvPicPr>
          <p:cNvPr id="8" name="Picture Placeholder 2"/>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324144" y="1396399"/>
            <a:ext cx="3867856" cy="4351338"/>
          </a:xfrm>
        </p:spPr>
      </p:pic>
      <p:sp>
        <p:nvSpPr>
          <p:cNvPr id="9" name="Content Placeholder 8"/>
          <p:cNvSpPr>
            <a:spLocks noGrp="1"/>
          </p:cNvSpPr>
          <p:nvPr>
            <p:ph sz="half" idx="2"/>
          </p:nvPr>
        </p:nvSpPr>
        <p:spPr>
          <a:xfrm>
            <a:off x="940664" y="1847850"/>
            <a:ext cx="7057708" cy="4351338"/>
          </a:xfrm>
        </p:spPr>
        <p:txBody>
          <a:bodyPr>
            <a:noAutofit/>
          </a:bodyPr>
          <a:lstStyle/>
          <a:p>
            <a:pPr marL="0" indent="0">
              <a:spcAft>
                <a:spcPts val="600"/>
              </a:spcAft>
              <a:buNone/>
            </a:pPr>
            <a:r>
              <a:rPr lang="en-US" sz="1600" b="1" dirty="0">
                <a:latin typeface="Open Sans Semibold" charset="0"/>
                <a:ea typeface="Open Sans Semibold" charset="0"/>
                <a:cs typeface="Open Sans Semibold" charset="0"/>
              </a:rPr>
              <a:t>College of Direct Support/</a:t>
            </a:r>
            <a:r>
              <a:rPr lang="en-US" sz="1600" b="1" dirty="0">
                <a:solidFill>
                  <a:srgbClr val="FF0000"/>
                </a:solidFill>
                <a:latin typeface="Open Sans Semibold" charset="0"/>
                <a:ea typeface="Open Sans Semibold" charset="0"/>
                <a:cs typeface="Open Sans Semibold" charset="0"/>
              </a:rPr>
              <a:t>College of Frontline Supervision &amp; Management</a:t>
            </a:r>
            <a:br>
              <a:rPr lang="en-US" sz="1600" dirty="0">
                <a:solidFill>
                  <a:srgbClr val="FF0000"/>
                </a:solidFill>
              </a:rPr>
            </a:br>
            <a:r>
              <a:rPr lang="en-US" sz="1600" dirty="0">
                <a:solidFill>
                  <a:schemeClr val="dk1"/>
                </a:solidFill>
              </a:rPr>
              <a:t>University of Minnesota, Research &amp; Training Center on Community Living</a:t>
            </a:r>
          </a:p>
          <a:p>
            <a:pPr marL="0" indent="0">
              <a:spcAft>
                <a:spcPts val="600"/>
              </a:spcAft>
              <a:buNone/>
            </a:pPr>
            <a:r>
              <a:rPr lang="en-US" sz="1600" b="1" dirty="0">
                <a:solidFill>
                  <a:schemeClr val="dk1"/>
                </a:solidFill>
                <a:latin typeface="Open Sans Semibold" charset="0"/>
                <a:ea typeface="Open Sans Semibold" charset="0"/>
                <a:cs typeface="Open Sans Semibold" charset="0"/>
              </a:rPr>
              <a:t>College of Employment Services</a:t>
            </a:r>
            <a:br>
              <a:rPr lang="en-US" sz="1600" dirty="0">
                <a:solidFill>
                  <a:schemeClr val="dk1"/>
                </a:solidFill>
              </a:rPr>
            </a:br>
            <a:r>
              <a:rPr lang="en-US" sz="1600" dirty="0">
                <a:solidFill>
                  <a:schemeClr val="dk1"/>
                </a:solidFill>
              </a:rPr>
              <a:t>University of MA/Boston, Institute for Community Inclusion</a:t>
            </a:r>
          </a:p>
          <a:p>
            <a:pPr marL="0" indent="0">
              <a:spcAft>
                <a:spcPts val="600"/>
              </a:spcAft>
              <a:buNone/>
            </a:pPr>
            <a:r>
              <a:rPr lang="en-US" sz="1600" b="1" dirty="0">
                <a:solidFill>
                  <a:schemeClr val="dk1"/>
                </a:solidFill>
                <a:latin typeface="Open Sans Semibold" charset="0"/>
                <a:ea typeface="Open Sans Semibold" charset="0"/>
                <a:cs typeface="Open Sans Semibold" charset="0"/>
              </a:rPr>
              <a:t>College of Personal Assistance &amp; Caregiving </a:t>
            </a:r>
            <a:br>
              <a:rPr lang="en-US" sz="1600" dirty="0">
                <a:solidFill>
                  <a:schemeClr val="dk1"/>
                </a:solidFill>
              </a:rPr>
            </a:br>
            <a:r>
              <a:rPr lang="en-US" sz="1600" dirty="0">
                <a:solidFill>
                  <a:schemeClr val="dk1"/>
                </a:solidFill>
              </a:rPr>
              <a:t>University of California San Francisco, Center Community Living Policy </a:t>
            </a:r>
          </a:p>
          <a:p>
            <a:pPr marL="0" indent="0">
              <a:spcAft>
                <a:spcPts val="600"/>
              </a:spcAft>
              <a:buNone/>
            </a:pPr>
            <a:r>
              <a:rPr lang="en-US" sz="1600" b="1" dirty="0">
                <a:solidFill>
                  <a:schemeClr val="dk1"/>
                </a:solidFill>
                <a:latin typeface="Open Sans Semibold" charset="0"/>
                <a:ea typeface="Open Sans Semibold" charset="0"/>
                <a:cs typeface="Open Sans Semibold" charset="0"/>
              </a:rPr>
              <a:t>College of Recovery &amp; Community Inclusion </a:t>
            </a:r>
            <a:br>
              <a:rPr lang="en-US" sz="1600" dirty="0">
                <a:solidFill>
                  <a:schemeClr val="dk1"/>
                </a:solidFill>
              </a:rPr>
            </a:br>
            <a:r>
              <a:rPr lang="en-US" sz="1600" dirty="0">
                <a:solidFill>
                  <a:schemeClr val="dk1"/>
                </a:solidFill>
              </a:rPr>
              <a:t>University of Minnesota, Research &amp; Training Center on Community Living &amp; Temple University Collaborative on Community Inclusion of Individuals with Psychiatric Disabilities</a:t>
            </a:r>
          </a:p>
          <a:p>
            <a:pPr marL="0" indent="0">
              <a:spcBef>
                <a:spcPts val="0"/>
              </a:spcBef>
              <a:spcAft>
                <a:spcPts val="600"/>
              </a:spcAft>
              <a:buNone/>
            </a:pPr>
            <a:r>
              <a:rPr lang="en-US" sz="1600" b="1" dirty="0">
                <a:solidFill>
                  <a:schemeClr val="dk1"/>
                </a:solidFill>
                <a:latin typeface="Open Sans Semibold" charset="0"/>
                <a:ea typeface="Open Sans Semibold" charset="0"/>
                <a:cs typeface="Open Sans Semibold" charset="0"/>
              </a:rPr>
              <a:t>Person Centered Counseling Training </a:t>
            </a:r>
            <a:br>
              <a:rPr lang="en-US" sz="1600" dirty="0">
                <a:solidFill>
                  <a:schemeClr val="dk1"/>
                </a:solidFill>
              </a:rPr>
            </a:br>
            <a:r>
              <a:rPr lang="en-US" sz="1600" dirty="0">
                <a:solidFill>
                  <a:schemeClr val="dk1"/>
                </a:solidFill>
              </a:rPr>
              <a:t>University of Minnesota, Research &amp; Training Center on Community Living &amp; The Learning Community for Person Centered Practices</a:t>
            </a:r>
          </a:p>
          <a:p>
            <a:pPr marL="0" indent="0">
              <a:spcBef>
                <a:spcPts val="0"/>
              </a:spcBef>
              <a:spcAft>
                <a:spcPts val="600"/>
              </a:spcAft>
              <a:buNone/>
            </a:pPr>
            <a:r>
              <a:rPr lang="en-US" sz="1600" b="1" dirty="0">
                <a:solidFill>
                  <a:srgbClr val="366092"/>
                </a:solidFill>
                <a:hlinkClick r:id="rId4"/>
              </a:rPr>
              <a:t>http://</a:t>
            </a:r>
            <a:r>
              <a:rPr lang="en-US" sz="1600" b="1" dirty="0" err="1">
                <a:solidFill>
                  <a:srgbClr val="366092"/>
                </a:solidFill>
                <a:hlinkClick r:id="rId4"/>
              </a:rPr>
              <a:t>directcourse</a:t>
            </a:r>
            <a:r>
              <a:rPr lang="en-US" sz="1600" b="1" dirty="0" err="1">
                <a:solidFill>
                  <a:srgbClr val="366092"/>
                </a:solidFill>
              </a:rPr>
              <a:t>.com</a:t>
            </a:r>
            <a:r>
              <a:rPr lang="en-US" sz="1600" b="1" dirty="0">
                <a:solidFill>
                  <a:srgbClr val="366092"/>
                </a:solidFill>
              </a:rPr>
              <a:t>/</a:t>
            </a:r>
            <a:endParaRPr lang="en-US" sz="1600" b="1" dirty="0"/>
          </a:p>
        </p:txBody>
      </p:sp>
      <p:sp>
        <p:nvSpPr>
          <p:cNvPr id="7" name="Google Shape;1174;p91"/>
          <p:cNvSpPr txBox="1">
            <a:spLocks noGrp="1"/>
          </p:cNvSpPr>
          <p:nvPr>
            <p:ph type="ftr" sz="quarter" idx="11"/>
          </p:nvPr>
        </p:nvSpPr>
        <p:spPr>
          <a:xfrm>
            <a:off x="8324144" y="5834063"/>
            <a:ext cx="4114800" cy="365125"/>
          </a:xfrm>
          <a:prstGeom prst="rect">
            <a:avLst/>
          </a:prstGeom>
          <a:noFill/>
          <a:ln>
            <a:noFill/>
          </a:ln>
        </p:spPr>
        <p:txBody>
          <a:bodyPr spcFirstLastPara="1" vert="horz" wrap="square" lIns="91425" tIns="45700" rIns="91425" bIns="45700" rtlCol="0" anchor="t" anchorCtr="0">
            <a:normAutofit fontScale="47500" lnSpcReduction="20000"/>
          </a:bodyPr>
          <a:lstStyle/>
          <a:p>
            <a:pPr marL="0" marR="0" lvl="0" indent="0" algn="l" defTabSz="914400" rtl="0" eaLnBrk="1" fontAlgn="auto" latinLnBrk="0" hangingPunct="1">
              <a:lnSpc>
                <a:spcPct val="90000"/>
              </a:lnSpc>
              <a:spcBef>
                <a:spcPts val="0"/>
              </a:spcBef>
              <a:spcAft>
                <a:spcPts val="0"/>
              </a:spcAft>
              <a:buClrTx/>
              <a:buSzPts val="900"/>
              <a:buFontTx/>
              <a:buNone/>
              <a:tabLst/>
              <a:defRPr/>
            </a:pPr>
            <a:r>
              <a:rPr kumimoji="0" lang="en-US" sz="1800" b="0" i="0" u="none" strike="noStrike" kern="1200" cap="none" spc="0" normalizeH="0" baseline="0" noProof="0" dirty="0">
                <a:ln>
                  <a:noFill/>
                </a:ln>
                <a:effectLst/>
                <a:uLnTx/>
                <a:uFillTx/>
                <a:latin typeface="Calibri"/>
                <a:ea typeface="+mn-ea"/>
                <a:cs typeface="+mn-cs"/>
              </a:rPr>
              <a:t>DirectCourse is a collaboration between Elsevier and the </a:t>
            </a:r>
            <a:br>
              <a:rPr kumimoji="0" lang="en-US" sz="1800" b="0" i="0" u="none" strike="noStrike" kern="1200" cap="none" spc="0" normalizeH="0" baseline="0" noProof="0" dirty="0">
                <a:ln>
                  <a:noFill/>
                </a:ln>
                <a:effectLst/>
                <a:uLnTx/>
                <a:uFillTx/>
                <a:latin typeface="Calibri"/>
                <a:ea typeface="+mn-ea"/>
                <a:cs typeface="+mn-cs"/>
              </a:rPr>
            </a:br>
            <a:r>
              <a:rPr kumimoji="0" lang="en-US" sz="1800" b="0" i="0" u="none" strike="noStrike" kern="1200" cap="none" spc="0" normalizeH="0" baseline="0" noProof="0" dirty="0">
                <a:ln>
                  <a:noFill/>
                </a:ln>
                <a:effectLst/>
                <a:uLnTx/>
                <a:uFillTx/>
                <a:latin typeface="Calibri"/>
                <a:ea typeface="+mn-ea"/>
                <a:cs typeface="+mn-cs"/>
              </a:rPr>
              <a:t>University of Minnesota's Research and Training Center on Community Living</a:t>
            </a:r>
            <a:endParaRPr kumimoji="0" sz="1800" b="0" i="0" u="none" strike="noStrike" kern="120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3585232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Sample of College of Frontline Supervision &amp; Management Curriculum </a:t>
            </a:r>
          </a:p>
        </p:txBody>
      </p:sp>
      <p:sp>
        <p:nvSpPr>
          <p:cNvPr id="6" name="Content Placeholder 5"/>
          <p:cNvSpPr>
            <a:spLocks noGrp="1"/>
          </p:cNvSpPr>
          <p:nvPr>
            <p:ph idx="1"/>
          </p:nvPr>
        </p:nvSpPr>
        <p:spPr>
          <a:xfrm>
            <a:off x="838200" y="1825625"/>
            <a:ext cx="5245100" cy="4351338"/>
          </a:xfrm>
        </p:spPr>
        <p:txBody>
          <a:bodyPr>
            <a:normAutofit/>
          </a:bodyPr>
          <a:lstStyle/>
          <a:p>
            <a:r>
              <a:rPr lang="en-US" dirty="0"/>
              <a:t>Preparing for the Supervisor’s Job in Human Services</a:t>
            </a:r>
          </a:p>
          <a:p>
            <a:r>
              <a:rPr lang="en-US" dirty="0"/>
              <a:t>Your First Few Weeks and Months as a Supervisor</a:t>
            </a:r>
          </a:p>
          <a:p>
            <a:r>
              <a:rPr lang="en-US" dirty="0"/>
              <a:t>Fueling High Performance</a:t>
            </a:r>
          </a:p>
          <a:p>
            <a:r>
              <a:rPr lang="en-US" dirty="0"/>
              <a:t>Recruitment and Selection</a:t>
            </a:r>
          </a:p>
          <a:p>
            <a:r>
              <a:rPr lang="en-US" dirty="0"/>
              <a:t>Training and Orientation</a:t>
            </a:r>
          </a:p>
        </p:txBody>
      </p:sp>
      <p:pic>
        <p:nvPicPr>
          <p:cNvPr id="7" name="Picture Placeholder 6"/>
          <p:cNvPicPr>
            <a:picLocks noChangeAspect="1"/>
          </p:cNvPicPr>
          <p:nvPr/>
        </p:nvPicPr>
        <p:blipFill>
          <a:blip r:embed="rId3"/>
          <a:srcRect t="20" b="20"/>
          <a:stretch>
            <a:fillRect/>
          </a:stretch>
        </p:blipFill>
        <p:spPr>
          <a:xfrm>
            <a:off x="6389990" y="1919288"/>
            <a:ext cx="5802010" cy="3656075"/>
          </a:xfrm>
          <a:prstGeom prst="rect">
            <a:avLst/>
          </a:prstGeom>
        </p:spPr>
      </p:pic>
    </p:spTree>
    <p:extLst>
      <p:ext uri="{BB962C8B-B14F-4D97-AF65-F5344CB8AC3E}">
        <p14:creationId xmlns:p14="http://schemas.microsoft.com/office/powerpoint/2010/main" val="1000511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details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098008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454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Stretch Break</a:t>
            </a:r>
          </a:p>
        </p:txBody>
      </p:sp>
      <p:sp>
        <p:nvSpPr>
          <p:cNvPr id="5" name="Text Placeholder 4"/>
          <p:cNvSpPr>
            <a:spLocks noGrp="1"/>
          </p:cNvSpPr>
          <p:nvPr>
            <p:ph type="body" idx="1"/>
          </p:nvPr>
        </p:nvSpPr>
        <p:spPr/>
        <p:txBody>
          <a:bodyPr/>
          <a:lstStyle/>
          <a:p>
            <a:r>
              <a:rPr lang="en-US" dirty="0"/>
              <a:t>Take 5 minutes to stretch and refresh </a:t>
            </a:r>
          </a:p>
        </p:txBody>
      </p:sp>
    </p:spTree>
    <p:extLst>
      <p:ext uri="{BB962C8B-B14F-4D97-AF65-F5344CB8AC3E}">
        <p14:creationId xmlns:p14="http://schemas.microsoft.com/office/powerpoint/2010/main" val="3630815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053"/>
            <a:ext cx="10515600" cy="1088118"/>
          </a:xfrm>
        </p:spPr>
        <p:txBody>
          <a:bodyPr/>
          <a:lstStyle/>
          <a:p>
            <a:r>
              <a:rPr lang="en-US" dirty="0"/>
              <a:t>Using  Zoom</a:t>
            </a:r>
            <a:endParaRPr lang="en-US" dirty="0">
              <a:solidFill>
                <a:srgbClr val="FF0000"/>
              </a:solidFill>
            </a:endParaRPr>
          </a:p>
        </p:txBody>
      </p:sp>
      <p:sp>
        <p:nvSpPr>
          <p:cNvPr id="3" name="Content Placeholder 2"/>
          <p:cNvSpPr>
            <a:spLocks noGrp="1"/>
          </p:cNvSpPr>
          <p:nvPr>
            <p:ph idx="1"/>
          </p:nvPr>
        </p:nvSpPr>
        <p:spPr>
          <a:xfrm>
            <a:off x="838200" y="1058177"/>
            <a:ext cx="10515600" cy="5289301"/>
          </a:xfrm>
        </p:spPr>
        <p:txBody>
          <a:bodyPr vert="horz" lIns="91440" tIns="45720" rIns="91440" bIns="45720" rtlCol="0" anchor="t">
            <a:normAutofit fontScale="85000" lnSpcReduction="20000"/>
          </a:bodyPr>
          <a:lstStyle/>
          <a:p>
            <a:r>
              <a:rPr lang="en-US" dirty="0">
                <a:latin typeface="Calibri Light" panose="020F0302020204030204" pitchFamily="34" charset="0"/>
                <a:cs typeface="Calibri Light" panose="020F0302020204030204" pitchFamily="34" charset="0"/>
              </a:rPr>
              <a:t>Your microphones will be </a:t>
            </a:r>
            <a:r>
              <a:rPr lang="en-US" i="1" dirty="0">
                <a:latin typeface="Calibri Light" panose="020F0302020204030204" pitchFamily="34" charset="0"/>
                <a:cs typeface="Calibri Light" panose="020F0302020204030204" pitchFamily="34" charset="0"/>
              </a:rPr>
              <a:t>muted</a:t>
            </a:r>
            <a:r>
              <a:rPr lang="en-US" dirty="0">
                <a:latin typeface="Calibri Light" panose="020F0302020204030204" pitchFamily="34" charset="0"/>
                <a:cs typeface="Calibri Light" panose="020F0302020204030204" pitchFamily="34" charset="0"/>
              </a:rPr>
              <a:t> when enter. Please keep them turned off unless you're speaking. </a:t>
            </a:r>
          </a:p>
          <a:p>
            <a:r>
              <a:rPr lang="en-US" dirty="0">
                <a:latin typeface="Calibri Light" panose="020F0302020204030204" pitchFamily="34" charset="0"/>
                <a:cs typeface="Calibri Light" panose="020F0302020204030204" pitchFamily="34" charset="0"/>
              </a:rPr>
              <a:t>Name yourself </a:t>
            </a:r>
          </a:p>
          <a:p>
            <a:pPr lvl="1"/>
            <a:r>
              <a:rPr lang="en-US" dirty="0">
                <a:latin typeface="Calibri Light" panose="020F0302020204030204" pitchFamily="34" charset="0"/>
                <a:cs typeface="Calibri Light" panose="020F0302020204030204" pitchFamily="34" charset="0"/>
              </a:rPr>
              <a:t>First name</a:t>
            </a:r>
          </a:p>
          <a:p>
            <a:pPr lvl="1"/>
            <a:r>
              <a:rPr lang="en-US" dirty="0">
                <a:latin typeface="Calibri Light" panose="020F0302020204030204" pitchFamily="34" charset="0"/>
                <a:cs typeface="Calibri Light" panose="020F0302020204030204" pitchFamily="34" charset="0"/>
              </a:rPr>
              <a:t>Name of your organization</a:t>
            </a:r>
          </a:p>
          <a:p>
            <a:pPr lvl="1"/>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Use                                for questions or comments.</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We will use “Reactions” such as “thumbs up” though-out the workshop.</a:t>
            </a:r>
          </a:p>
          <a:p>
            <a:r>
              <a:rPr lang="en-US" dirty="0">
                <a:latin typeface="Calibri Light" panose="020F0302020204030204" pitchFamily="34" charset="0"/>
                <a:cs typeface="Calibri Light" panose="020F0302020204030204" pitchFamily="34" charset="0"/>
              </a:rPr>
              <a:t>Live Script</a:t>
            </a:r>
          </a:p>
          <a:p>
            <a:r>
              <a:rPr lang="en-US" dirty="0">
                <a:latin typeface="Calibri Light" panose="020F0302020204030204" pitchFamily="34" charset="0"/>
                <a:cs typeface="Calibri Light" panose="020F0302020204030204" pitchFamily="34" charset="0"/>
              </a:rPr>
              <a:t>Camera on as you are able to and comfortable. </a:t>
            </a:r>
          </a:p>
          <a:p>
            <a:r>
              <a:rPr lang="en-US" dirty="0">
                <a:latin typeface="Calibri Light" panose="020F0302020204030204" pitchFamily="34" charset="0"/>
                <a:cs typeface="Calibri Light" panose="020F0302020204030204" pitchFamily="34" charset="0"/>
              </a:rPr>
              <a:t>Take care of your needs. If you need a break, take one.</a:t>
            </a:r>
          </a:p>
          <a:p>
            <a:r>
              <a:rPr lang="en-US">
                <a:latin typeface="Calibri Light"/>
                <a:cs typeface="Calibri Light"/>
              </a:rPr>
              <a:t>Be Understanding of “co-workers”</a:t>
            </a:r>
          </a:p>
          <a:p>
            <a:pPr marL="0" indent="0">
              <a:buNone/>
            </a:pPr>
            <a:endParaRPr lang="en-US" dirty="0">
              <a:latin typeface="Calibri Light" panose="020F0302020204030204" pitchFamily="34" charset="0"/>
              <a:cs typeface="Calibri Light" panose="020F0302020204030204" pitchFamily="34" charset="0"/>
            </a:endParaRPr>
          </a:p>
        </p:txBody>
      </p:sp>
      <p:sp>
        <p:nvSpPr>
          <p:cNvPr id="4" name="Oval Callout 3"/>
          <p:cNvSpPr/>
          <p:nvPr/>
        </p:nvSpPr>
        <p:spPr>
          <a:xfrm>
            <a:off x="1914772" y="2772271"/>
            <a:ext cx="1592826" cy="1288461"/>
          </a:xfrm>
          <a:prstGeom prst="wedgeEllipseCallout">
            <a:avLst/>
          </a:prstGeom>
          <a:solidFill>
            <a:srgbClr val="288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Chat</a:t>
            </a:r>
            <a:endParaRPr lang="en-US" dirty="0"/>
          </a:p>
        </p:txBody>
      </p:sp>
    </p:spTree>
    <p:extLst>
      <p:ext uri="{BB962C8B-B14F-4D97-AF65-F5344CB8AC3E}">
        <p14:creationId xmlns:p14="http://schemas.microsoft.com/office/powerpoint/2010/main" val="2473181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F3F6-13AB-1044-A67C-B723B98C582E}"/>
              </a:ext>
            </a:extLst>
          </p:cNvPr>
          <p:cNvSpPr>
            <a:spLocks noGrp="1"/>
          </p:cNvSpPr>
          <p:nvPr>
            <p:ph type="title"/>
          </p:nvPr>
        </p:nvSpPr>
        <p:spPr/>
        <p:txBody>
          <a:bodyPr>
            <a:normAutofit/>
          </a:bodyPr>
          <a:lstStyle/>
          <a:p>
            <a:r>
              <a:rPr lang="en-US" sz="4400" dirty="0">
                <a:latin typeface="Open Sans Light"/>
              </a:rPr>
              <a:t>Employee Development Programs</a:t>
            </a:r>
            <a:endParaRPr lang="x-none" sz="4400" dirty="0"/>
          </a:p>
        </p:txBody>
      </p:sp>
      <p:sp>
        <p:nvSpPr>
          <p:cNvPr id="3" name="Text Placeholder 2">
            <a:extLst>
              <a:ext uri="{FF2B5EF4-FFF2-40B4-BE49-F238E27FC236}">
                <a16:creationId xmlns:a16="http://schemas.microsoft.com/office/drawing/2014/main" id="{AFE1C0F6-B425-B547-82D8-A4A43C7D6C99}"/>
              </a:ext>
            </a:extLst>
          </p:cNvPr>
          <p:cNvSpPr>
            <a:spLocks noGrp="1"/>
          </p:cNvSpPr>
          <p:nvPr>
            <p:ph type="body" idx="1"/>
          </p:nvPr>
        </p:nvSpPr>
        <p:spPr/>
        <p:txBody>
          <a:bodyPr/>
          <a:lstStyle/>
          <a:p>
            <a:r>
              <a:rPr lang="x-none" dirty="0"/>
              <a:t>Step 2 – Select an intervention </a:t>
            </a:r>
            <a:r>
              <a:rPr lang="en-US" dirty="0"/>
              <a:t>s</a:t>
            </a:r>
            <a:r>
              <a:rPr lang="x-none" dirty="0"/>
              <a:t>trategy</a:t>
            </a:r>
          </a:p>
          <a:p>
            <a:r>
              <a:rPr lang="x-none" dirty="0"/>
              <a:t>Step 3 – </a:t>
            </a:r>
            <a:r>
              <a:rPr lang="en-US" dirty="0"/>
              <a:t>Identify c</a:t>
            </a:r>
            <a:r>
              <a:rPr lang="x-none" dirty="0"/>
              <a:t>omponents of </a:t>
            </a:r>
            <a:r>
              <a:rPr lang="en-US" dirty="0"/>
              <a:t>the</a:t>
            </a:r>
            <a:r>
              <a:rPr lang="x-none" dirty="0"/>
              <a:t> strategy</a:t>
            </a:r>
          </a:p>
        </p:txBody>
      </p:sp>
    </p:spTree>
    <p:extLst>
      <p:ext uri="{BB962C8B-B14F-4D97-AF65-F5344CB8AC3E}">
        <p14:creationId xmlns:p14="http://schemas.microsoft.com/office/powerpoint/2010/main" val="1033576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Investing in Employee Development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9499101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2019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E6563-49A0-084A-AEEF-551E1762880D}"/>
              </a:ext>
            </a:extLst>
          </p:cNvPr>
          <p:cNvSpPr>
            <a:spLocks noGrp="1"/>
          </p:cNvSpPr>
          <p:nvPr>
            <p:ph type="title"/>
          </p:nvPr>
        </p:nvSpPr>
        <p:spPr/>
        <p:txBody>
          <a:bodyPr/>
          <a:lstStyle/>
          <a:p>
            <a:r>
              <a:rPr lang="en-US" dirty="0"/>
              <a:t>Job Analysis</a:t>
            </a:r>
          </a:p>
        </p:txBody>
      </p:sp>
      <p:sp>
        <p:nvSpPr>
          <p:cNvPr id="3" name="Content Placeholder 2">
            <a:extLst>
              <a:ext uri="{FF2B5EF4-FFF2-40B4-BE49-F238E27FC236}">
                <a16:creationId xmlns:a16="http://schemas.microsoft.com/office/drawing/2014/main" id="{45B536BE-2272-8A42-9580-51C6ACEF34FA}"/>
              </a:ext>
            </a:extLst>
          </p:cNvPr>
          <p:cNvSpPr>
            <a:spLocks noGrp="1"/>
          </p:cNvSpPr>
          <p:nvPr>
            <p:ph idx="1"/>
          </p:nvPr>
        </p:nvSpPr>
        <p:spPr>
          <a:xfrm>
            <a:off x="838199" y="1825625"/>
            <a:ext cx="5950865" cy="4351338"/>
          </a:xfrm>
        </p:spPr>
        <p:txBody>
          <a:bodyPr>
            <a:normAutofit fontScale="85000" lnSpcReduction="10000"/>
          </a:bodyPr>
          <a:lstStyle/>
          <a:p>
            <a:pPr marL="0" indent="0">
              <a:lnSpc>
                <a:spcPct val="120000"/>
              </a:lnSpc>
              <a:spcBef>
                <a:spcPts val="0"/>
              </a:spcBef>
              <a:spcAft>
                <a:spcPts val="600"/>
              </a:spcAft>
              <a:buNone/>
            </a:pPr>
            <a:r>
              <a:rPr lang="en-US" dirty="0"/>
              <a:t>A Job analysis is a detailed examination of:</a:t>
            </a:r>
          </a:p>
          <a:p>
            <a:pPr>
              <a:lnSpc>
                <a:spcPct val="120000"/>
              </a:lnSpc>
              <a:spcBef>
                <a:spcPts val="0"/>
              </a:spcBef>
              <a:spcAft>
                <a:spcPts val="600"/>
              </a:spcAft>
            </a:pPr>
            <a:r>
              <a:rPr lang="en-US" dirty="0"/>
              <a:t>The task and interrelated task that the job consists of (the employee’s role).</a:t>
            </a:r>
          </a:p>
          <a:p>
            <a:pPr>
              <a:lnSpc>
                <a:spcPct val="120000"/>
              </a:lnSpc>
              <a:spcBef>
                <a:spcPts val="0"/>
              </a:spcBef>
              <a:spcAft>
                <a:spcPts val="600"/>
              </a:spcAft>
            </a:pPr>
            <a:r>
              <a:rPr lang="en-US" dirty="0"/>
              <a:t>Conditions under which the employee is to perform the job key duties and functions.</a:t>
            </a:r>
          </a:p>
          <a:p>
            <a:pPr>
              <a:lnSpc>
                <a:spcPct val="120000"/>
              </a:lnSpc>
              <a:spcBef>
                <a:spcPts val="0"/>
              </a:spcBef>
              <a:spcAft>
                <a:spcPts val="600"/>
              </a:spcAft>
            </a:pPr>
            <a:r>
              <a:rPr lang="en-US" dirty="0"/>
              <a:t>The key characteristics of the job as they relates to knowledge, skills and attitudes, including physical working conditions. </a:t>
            </a:r>
          </a:p>
        </p:txBody>
      </p:sp>
      <p:sp>
        <p:nvSpPr>
          <p:cNvPr id="4" name="Content Placeholder 2">
            <a:extLst>
              <a:ext uri="{FF2B5EF4-FFF2-40B4-BE49-F238E27FC236}">
                <a16:creationId xmlns:a16="http://schemas.microsoft.com/office/drawing/2014/main" id="{9ACA8E53-628F-3741-B07B-3190CD9DCFCD}"/>
              </a:ext>
            </a:extLst>
          </p:cNvPr>
          <p:cNvSpPr txBox="1">
            <a:spLocks/>
          </p:cNvSpPr>
          <p:nvPr/>
        </p:nvSpPr>
        <p:spPr>
          <a:xfrm>
            <a:off x="6455735" y="1825625"/>
            <a:ext cx="337229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20215" r="13892"/>
          <a:stretch/>
        </p:blipFill>
        <p:spPr>
          <a:xfrm>
            <a:off x="7003665" y="1518700"/>
            <a:ext cx="5188335" cy="4428997"/>
          </a:xfrm>
          <a:prstGeom prst="rect">
            <a:avLst/>
          </a:prstGeom>
        </p:spPr>
      </p:pic>
    </p:spTree>
    <p:extLst>
      <p:ext uri="{BB962C8B-B14F-4D97-AF65-F5344CB8AC3E}">
        <p14:creationId xmlns:p14="http://schemas.microsoft.com/office/powerpoint/2010/main" val="1329614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FFBCB-DD7A-9845-A32F-64958FDAE226}"/>
              </a:ext>
            </a:extLst>
          </p:cNvPr>
          <p:cNvSpPr>
            <a:spLocks noGrp="1"/>
          </p:cNvSpPr>
          <p:nvPr>
            <p:ph type="title"/>
          </p:nvPr>
        </p:nvSpPr>
        <p:spPr>
          <a:xfrm>
            <a:off x="838200" y="365125"/>
            <a:ext cx="11353800" cy="1325563"/>
          </a:xfrm>
        </p:spPr>
        <p:txBody>
          <a:bodyPr/>
          <a:lstStyle/>
          <a:p>
            <a:r>
              <a:rPr lang="en-US" dirty="0"/>
              <a:t>Job Descriptions are a Useful Retention tool</a:t>
            </a:r>
          </a:p>
        </p:txBody>
      </p:sp>
      <p:sp>
        <p:nvSpPr>
          <p:cNvPr id="3" name="Content Placeholder 2">
            <a:extLst>
              <a:ext uri="{FF2B5EF4-FFF2-40B4-BE49-F238E27FC236}">
                <a16:creationId xmlns:a16="http://schemas.microsoft.com/office/drawing/2014/main" id="{608069D5-E370-C34D-99E7-80B17AA3084D}"/>
              </a:ext>
            </a:extLst>
          </p:cNvPr>
          <p:cNvSpPr>
            <a:spLocks noGrp="1"/>
          </p:cNvSpPr>
          <p:nvPr>
            <p:ph idx="1"/>
          </p:nvPr>
        </p:nvSpPr>
        <p:spPr>
          <a:xfrm>
            <a:off x="838200" y="1825625"/>
            <a:ext cx="5219057" cy="4351338"/>
          </a:xfrm>
        </p:spPr>
        <p:txBody>
          <a:bodyPr>
            <a:normAutofit fontScale="85000" lnSpcReduction="10000"/>
          </a:bodyPr>
          <a:lstStyle/>
          <a:p>
            <a:pPr>
              <a:lnSpc>
                <a:spcPct val="120000"/>
              </a:lnSpc>
              <a:spcAft>
                <a:spcPts val="600"/>
              </a:spcAft>
            </a:pPr>
            <a:r>
              <a:rPr lang="en-US" dirty="0"/>
              <a:t>Useful for communicating job expectations</a:t>
            </a:r>
          </a:p>
          <a:p>
            <a:pPr lvl="1">
              <a:lnSpc>
                <a:spcPct val="120000"/>
              </a:lnSpc>
              <a:spcAft>
                <a:spcPts val="600"/>
              </a:spcAft>
            </a:pPr>
            <a:r>
              <a:rPr lang="en-US" dirty="0"/>
              <a:t>Tells potential job candidates what the job requires</a:t>
            </a:r>
          </a:p>
          <a:p>
            <a:pPr>
              <a:lnSpc>
                <a:spcPct val="120000"/>
              </a:lnSpc>
              <a:spcAft>
                <a:spcPts val="600"/>
              </a:spcAft>
            </a:pPr>
            <a:r>
              <a:rPr lang="en-US" dirty="0"/>
              <a:t>Useful when there are accommodation requests</a:t>
            </a:r>
          </a:p>
          <a:p>
            <a:pPr>
              <a:lnSpc>
                <a:spcPct val="120000"/>
              </a:lnSpc>
              <a:spcAft>
                <a:spcPts val="600"/>
              </a:spcAft>
            </a:pPr>
            <a:r>
              <a:rPr lang="en-US" dirty="0"/>
              <a:t>Useful for performance evaluations</a:t>
            </a:r>
          </a:p>
          <a:p>
            <a:pPr>
              <a:lnSpc>
                <a:spcPct val="120000"/>
              </a:lnSpc>
              <a:spcAft>
                <a:spcPts val="600"/>
              </a:spcAft>
            </a:pPr>
            <a:r>
              <a:rPr lang="en-US" dirty="0"/>
              <a:t>Useful for compensation reviews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7257" y="2816302"/>
            <a:ext cx="5768051" cy="2065183"/>
          </a:xfrm>
          <a:prstGeom prst="rect">
            <a:avLst/>
          </a:prstGeom>
        </p:spPr>
      </p:pic>
    </p:spTree>
    <p:extLst>
      <p:ext uri="{BB962C8B-B14F-4D97-AF65-F5344CB8AC3E}">
        <p14:creationId xmlns:p14="http://schemas.microsoft.com/office/powerpoint/2010/main" val="2864527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Employee Development Programs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65699806"/>
              </p:ext>
            </p:extLst>
          </p:nvPr>
        </p:nvGraphicFramePr>
        <p:xfrm>
          <a:off x="241540" y="1507788"/>
          <a:ext cx="6132366" cy="4962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16109" t="-1" b="399"/>
          <a:stretch/>
        </p:blipFill>
        <p:spPr>
          <a:xfrm>
            <a:off x="6883880" y="2093861"/>
            <a:ext cx="5113497" cy="3489479"/>
          </a:xfrm>
          <a:prstGeom prst="rect">
            <a:avLst/>
          </a:prstGeom>
        </p:spPr>
      </p:pic>
    </p:spTree>
    <p:extLst>
      <p:ext uri="{BB962C8B-B14F-4D97-AF65-F5344CB8AC3E}">
        <p14:creationId xmlns:p14="http://schemas.microsoft.com/office/powerpoint/2010/main" val="1847622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325563"/>
          </a:xfrm>
        </p:spPr>
        <p:txBody>
          <a:bodyPr/>
          <a:lstStyle/>
          <a:p>
            <a:r>
              <a:rPr lang="en-US" sz="3600" dirty="0"/>
              <a:t>Key Components to Planning Effective Employee Development Programs</a:t>
            </a: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1876264122"/>
              </p:ext>
            </p:extLst>
          </p:nvPr>
        </p:nvGraphicFramePr>
        <p:xfrm>
          <a:off x="398834" y="1690689"/>
          <a:ext cx="7490297" cy="4153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5973210" y="3244334"/>
            <a:ext cx="24558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Sans Serif" panose="020B0604020202020204" pitchFamily="34"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3879" y="1834814"/>
            <a:ext cx="3788121" cy="2579531"/>
          </a:xfrm>
          <a:prstGeom prst="rect">
            <a:avLst/>
          </a:prstGeom>
        </p:spPr>
      </p:pic>
    </p:spTree>
    <p:extLst>
      <p:ext uri="{BB962C8B-B14F-4D97-AF65-F5344CB8AC3E}">
        <p14:creationId xmlns:p14="http://schemas.microsoft.com/office/powerpoint/2010/main" val="2018538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0FA89-B8D5-3545-9F45-31B4B6F4993B}"/>
              </a:ext>
            </a:extLst>
          </p:cNvPr>
          <p:cNvSpPr>
            <a:spLocks noGrp="1"/>
          </p:cNvSpPr>
          <p:nvPr>
            <p:ph type="title"/>
          </p:nvPr>
        </p:nvSpPr>
        <p:spPr/>
        <p:txBody>
          <a:bodyPr/>
          <a:lstStyle/>
          <a:p>
            <a:r>
              <a:rPr lang="en-US"/>
              <a:t>Employee Performance Assessments</a:t>
            </a:r>
            <a:endParaRPr lang="en-US" dirty="0"/>
          </a:p>
        </p:txBody>
      </p:sp>
      <p:sp>
        <p:nvSpPr>
          <p:cNvPr id="3" name="Content Placeholder 2"/>
          <p:cNvSpPr>
            <a:spLocks noGrp="1"/>
          </p:cNvSpPr>
          <p:nvPr>
            <p:ph idx="1"/>
          </p:nvPr>
        </p:nvSpPr>
        <p:spPr>
          <a:xfrm>
            <a:off x="838200" y="1825625"/>
            <a:ext cx="6042285" cy="4351338"/>
          </a:xfrm>
        </p:spPr>
        <p:txBody>
          <a:bodyPr>
            <a:normAutofit/>
          </a:bodyPr>
          <a:lstStyle/>
          <a:p>
            <a:r>
              <a:rPr lang="en-US" dirty="0"/>
              <a:t>Annual job review</a:t>
            </a:r>
          </a:p>
          <a:p>
            <a:r>
              <a:rPr lang="en-US" dirty="0"/>
              <a:t>Performance review </a:t>
            </a:r>
          </a:p>
          <a:p>
            <a:r>
              <a:rPr lang="en-US" dirty="0"/>
              <a:t>Employee performance appraisal</a:t>
            </a:r>
          </a:p>
          <a:p>
            <a:r>
              <a:rPr lang="en-US" dirty="0"/>
              <a:t>Employee performance evaluations</a:t>
            </a:r>
          </a:p>
          <a:p>
            <a:r>
              <a:rPr lang="en-US" dirty="0"/>
              <a:t>Others?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0485" y="1715635"/>
            <a:ext cx="4004558" cy="4461328"/>
          </a:xfrm>
          <a:prstGeom prst="rect">
            <a:avLst/>
          </a:prstGeom>
        </p:spPr>
      </p:pic>
    </p:spTree>
    <p:extLst>
      <p:ext uri="{BB962C8B-B14F-4D97-AF65-F5344CB8AC3E}">
        <p14:creationId xmlns:p14="http://schemas.microsoft.com/office/powerpoint/2010/main" val="1324962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5FF4-CAD2-544F-BD9E-45D7BD4AA569}"/>
              </a:ext>
            </a:extLst>
          </p:cNvPr>
          <p:cNvSpPr>
            <a:spLocks noGrp="1"/>
          </p:cNvSpPr>
          <p:nvPr>
            <p:ph type="title"/>
          </p:nvPr>
        </p:nvSpPr>
        <p:spPr>
          <a:xfrm>
            <a:off x="838200" y="365125"/>
            <a:ext cx="10515600" cy="1610820"/>
          </a:xfrm>
        </p:spPr>
        <p:txBody>
          <a:bodyPr/>
          <a:lstStyle/>
          <a:p>
            <a:r>
              <a:rPr lang="en-US" dirty="0"/>
              <a:t>Developing an Employee Performance Assessment Process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52990801"/>
              </p:ext>
            </p:extLst>
          </p:nvPr>
        </p:nvGraphicFramePr>
        <p:xfrm>
          <a:off x="838200" y="1605064"/>
          <a:ext cx="10515600" cy="5068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1092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details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3745499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6333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54482-5284-A44D-AA6A-EF0AC8E480B7}"/>
              </a:ext>
            </a:extLst>
          </p:cNvPr>
          <p:cNvSpPr>
            <a:spLocks noGrp="1"/>
          </p:cNvSpPr>
          <p:nvPr>
            <p:ph type="title"/>
          </p:nvPr>
        </p:nvSpPr>
        <p:spPr/>
        <p:txBody>
          <a:bodyPr/>
          <a:lstStyle/>
          <a:p>
            <a:r>
              <a:rPr lang="en-US" dirty="0"/>
              <a:t>What are the Challenges? </a:t>
            </a:r>
            <a:endParaRPr lang="x-none" dirty="0"/>
          </a:p>
        </p:txBody>
      </p:sp>
      <p:sp>
        <p:nvSpPr>
          <p:cNvPr id="3" name="Content Placeholder 2">
            <a:extLst>
              <a:ext uri="{FF2B5EF4-FFF2-40B4-BE49-F238E27FC236}">
                <a16:creationId xmlns:a16="http://schemas.microsoft.com/office/drawing/2014/main" id="{2A180281-01C0-1F45-93B3-E26A68A3E0ED}"/>
              </a:ext>
            </a:extLst>
          </p:cNvPr>
          <p:cNvSpPr>
            <a:spLocks noGrp="1"/>
          </p:cNvSpPr>
          <p:nvPr>
            <p:ph type="body" idx="1"/>
          </p:nvPr>
        </p:nvSpPr>
        <p:spPr/>
        <p:txBody>
          <a:bodyPr/>
          <a:lstStyle/>
          <a:p>
            <a:pPr>
              <a:lnSpc>
                <a:spcPct val="120000"/>
              </a:lnSpc>
            </a:pPr>
            <a:r>
              <a:rPr lang="en-US" dirty="0"/>
              <a:t>Step 4: Identify barriers to implementation</a:t>
            </a:r>
          </a:p>
          <a:p>
            <a:pPr>
              <a:lnSpc>
                <a:spcPct val="100000"/>
              </a:lnSpc>
            </a:pPr>
            <a:r>
              <a:rPr lang="en-US" dirty="0"/>
              <a:t>Step 5: Identify support for the strategy</a:t>
            </a:r>
          </a:p>
          <a:p>
            <a:endParaRPr lang="x-none" dirty="0"/>
          </a:p>
        </p:txBody>
      </p:sp>
    </p:spTree>
    <p:extLst>
      <p:ext uri="{BB962C8B-B14F-4D97-AF65-F5344CB8AC3E}">
        <p14:creationId xmlns:p14="http://schemas.microsoft.com/office/powerpoint/2010/main" val="1560288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BD813-FA4A-3E4C-B9B3-D1E6DCA67327}"/>
              </a:ext>
            </a:extLst>
          </p:cNvPr>
          <p:cNvSpPr>
            <a:spLocks noGrp="1"/>
          </p:cNvSpPr>
          <p:nvPr>
            <p:ph type="title"/>
          </p:nvPr>
        </p:nvSpPr>
        <p:spPr/>
        <p:txBody>
          <a:bodyPr/>
          <a:lstStyle/>
          <a:p>
            <a:r>
              <a:rPr lang="en-US" dirty="0"/>
              <a:t>Items to have with you today:</a:t>
            </a:r>
          </a:p>
        </p:txBody>
      </p:sp>
      <p:sp>
        <p:nvSpPr>
          <p:cNvPr id="3" name="Content Placeholder 2">
            <a:extLst>
              <a:ext uri="{FF2B5EF4-FFF2-40B4-BE49-F238E27FC236}">
                <a16:creationId xmlns:a16="http://schemas.microsoft.com/office/drawing/2014/main" id="{B6DF4158-A67E-9B44-AD88-CE525DB7F384}"/>
              </a:ext>
            </a:extLst>
          </p:cNvPr>
          <p:cNvSpPr>
            <a:spLocks noGrp="1"/>
          </p:cNvSpPr>
          <p:nvPr>
            <p:ph idx="1"/>
          </p:nvPr>
        </p:nvSpPr>
        <p:spPr/>
        <p:txBody>
          <a:bodyPr vert="horz" lIns="91440" tIns="45720" rIns="91440" bIns="45720" rtlCol="0" anchor="t">
            <a:normAutofit/>
          </a:bodyPr>
          <a:lstStyle/>
          <a:p>
            <a:pPr lvl="1" fontAlgn="base">
              <a:buFont typeface="Arial" panose="020B0604020202020204" pitchFamily="34" charset="0"/>
              <a:buChar char="•"/>
            </a:pPr>
            <a:endParaRPr lang="en-US" sz="2800" dirty="0">
              <a:latin typeface="Open Sans Light" panose="020B0306030504020204"/>
              <a:cs typeface="Calibri Light" panose="020F0302020204030204" pitchFamily="34" charset="0"/>
            </a:endParaRPr>
          </a:p>
          <a:p>
            <a:pPr lvl="1" fontAlgn="base">
              <a:buFont typeface="Arial" panose="020B0604020202020204" pitchFamily="34" charset="0"/>
              <a:buChar char="•"/>
            </a:pPr>
            <a:r>
              <a:rPr lang="en-US" sz="2800" dirty="0">
                <a:latin typeface="Open Sans Light" panose="020B0306030504020204"/>
                <a:cs typeface="Calibri Light" panose="020F0302020204030204" pitchFamily="34" charset="0"/>
              </a:rPr>
              <a:t>2020 TN Workforce Initiative Organizational Self Assessment Workbook (</a:t>
            </a:r>
            <a:r>
              <a:rPr lang="en-US" sz="2800" dirty="0">
                <a:latin typeface="Open Sans Light" panose="020B0306030504020204"/>
                <a:cs typeface="Calibri Light" panose="020F0302020204030204" pitchFamily="34" charset="0"/>
                <a:hlinkClick r:id="rId3"/>
              </a:rPr>
              <a:t>www.tenncare.ici.umn.edu</a:t>
            </a:r>
            <a:r>
              <a:rPr lang="en-US" sz="2800" dirty="0">
                <a:latin typeface="Open Sans Light" panose="020B0306030504020204"/>
                <a:cs typeface="Calibri Light" panose="020F0302020204030204" pitchFamily="34" charset="0"/>
              </a:rPr>
              <a:t> )</a:t>
            </a:r>
          </a:p>
          <a:p>
            <a:pPr lvl="1" fontAlgn="base">
              <a:buFont typeface="Arial" panose="020B0604020202020204" pitchFamily="34" charset="0"/>
              <a:buChar char="•"/>
            </a:pPr>
            <a:endParaRPr lang="en-US" sz="2800" dirty="0">
              <a:latin typeface="Open Sans Light" panose="020B0306030504020204"/>
              <a:cs typeface="Calibri Light" panose="020F0302020204030204" pitchFamily="34" charset="0"/>
            </a:endParaRPr>
          </a:p>
          <a:p>
            <a:pPr lvl="1" fontAlgn="base">
              <a:buFont typeface="Arial" panose="020B0604020202020204" pitchFamily="34" charset="0"/>
              <a:buChar char="•"/>
            </a:pPr>
            <a:r>
              <a:rPr lang="en-US" sz="2800" dirty="0">
                <a:latin typeface="Open Sans Light" panose="020B0306030504020204"/>
                <a:cs typeface="Calibri" panose="020F0502020204030204" pitchFamily="34" charset="0"/>
              </a:rPr>
              <a:t>Your organization’s 2019 profile</a:t>
            </a:r>
          </a:p>
          <a:p>
            <a:pPr lvl="1" fontAlgn="base">
              <a:buFont typeface="Arial" panose="020B0604020202020204" pitchFamily="34" charset="0"/>
              <a:buChar char="•"/>
            </a:pPr>
            <a:endParaRPr lang="en-US" sz="2800" dirty="0">
              <a:latin typeface="Open Sans Light" panose="020B0306030504020204"/>
              <a:cs typeface="Calibri Light" panose="020F0302020204030204" pitchFamily="34" charset="0"/>
            </a:endParaRPr>
          </a:p>
        </p:txBody>
      </p:sp>
    </p:spTree>
    <p:extLst>
      <p:ext uri="{BB962C8B-B14F-4D97-AF65-F5344CB8AC3E}">
        <p14:creationId xmlns:p14="http://schemas.microsoft.com/office/powerpoint/2010/main" val="179841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p:txBody>
          <a:bodyPr/>
          <a:lstStyle/>
          <a:p>
            <a:pPr eaLnBrk="1" hangingPunct="1"/>
            <a:r>
              <a:rPr lang="en-US" altLang="en-US" dirty="0">
                <a:latin typeface="Open Sans Light"/>
                <a:ea typeface="Open Sans Light"/>
                <a:cs typeface="Open Sans Light"/>
              </a:rPr>
              <a:t>Connecting challenges, data, and information to strategies</a:t>
            </a:r>
          </a:p>
        </p:txBody>
      </p:sp>
      <p:sp>
        <p:nvSpPr>
          <p:cNvPr id="5" name="Text Placeholder 4">
            <a:extLst>
              <a:ext uri="{FF2B5EF4-FFF2-40B4-BE49-F238E27FC236}">
                <a16:creationId xmlns:a16="http://schemas.microsoft.com/office/drawing/2014/main" id="{3C685781-C4A0-1849-A216-8A09427DB156}"/>
              </a:ext>
            </a:extLst>
          </p:cNvPr>
          <p:cNvSpPr>
            <a:spLocks noGrp="1"/>
          </p:cNvSpPr>
          <p:nvPr>
            <p:ph type="body" idx="1"/>
          </p:nvPr>
        </p:nvSpPr>
        <p:spPr/>
        <p:txBody>
          <a:bodyPr rtlCol="0">
            <a:normAutofit/>
          </a:bodyPr>
          <a:lstStyle/>
          <a:p>
            <a:pPr eaLnBrk="1" fontAlgn="auto" hangingPunct="1">
              <a:spcAft>
                <a:spcPts val="0"/>
              </a:spcAft>
              <a:defRPr/>
            </a:pPr>
            <a:r>
              <a:rPr lang="x-none" dirty="0"/>
              <a:t>Step 6 – Set goals, measure progress a</a:t>
            </a:r>
            <a:r>
              <a:rPr lang="en-US" dirty="0"/>
              <a:t>nd</a:t>
            </a:r>
            <a:r>
              <a:rPr lang="x-none" dirty="0"/>
              <a:t> establish a time frame</a:t>
            </a:r>
          </a:p>
        </p:txBody>
      </p:sp>
    </p:spTree>
    <p:extLst>
      <p:ext uri="{BB962C8B-B14F-4D97-AF65-F5344CB8AC3E}">
        <p14:creationId xmlns:p14="http://schemas.microsoft.com/office/powerpoint/2010/main" val="1841263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pPr eaLnBrk="1" hangingPunct="1"/>
            <a:r>
              <a:rPr lang="en-US" altLang="en-US" sz="3600" dirty="0">
                <a:latin typeface="Open Sans Light"/>
                <a:ea typeface="Open Sans Light"/>
                <a:cs typeface="Open Sans Light"/>
              </a:rPr>
              <a:t>Retention Strategies</a:t>
            </a:r>
          </a:p>
        </p:txBody>
      </p:sp>
      <p:sp>
        <p:nvSpPr>
          <p:cNvPr id="3" name="Content Placeholder 2"/>
          <p:cNvSpPr>
            <a:spLocks noGrp="1"/>
          </p:cNvSpPr>
          <p:nvPr>
            <p:ph idx="1"/>
          </p:nvPr>
        </p:nvSpPr>
        <p:spPr>
          <a:xfrm>
            <a:off x="838200" y="1385888"/>
            <a:ext cx="10515600" cy="4351337"/>
          </a:xfrm>
        </p:spPr>
        <p:txBody>
          <a:bodyPr rtlCol="0">
            <a:normAutofit/>
          </a:bodyPr>
          <a:lstStyle/>
          <a:p>
            <a:pPr marL="0" indent="0" eaLnBrk="1" hangingPunct="1">
              <a:buFont typeface="Arial" panose="020B0604020202020204" pitchFamily="34" charset="0"/>
              <a:buNone/>
              <a:defRPr/>
            </a:pPr>
            <a:r>
              <a:rPr lang="en-US" dirty="0">
                <a:latin typeface="Arial" panose="020B0604020202020204" pitchFamily="34" charset="0"/>
              </a:rPr>
              <a:t>Connecting strategies with the data</a:t>
            </a:r>
          </a:p>
          <a:p>
            <a:pPr marL="0" indent="0" eaLnBrk="1" hangingPunct="1">
              <a:buFont typeface="Arial" panose="020B0604020202020204" pitchFamily="34" charset="0"/>
              <a:buNone/>
              <a:defRPr/>
            </a:pPr>
            <a:endParaRPr lang="en-US" dirty="0">
              <a:latin typeface="Arial" panose="020B0604020202020204" pitchFamily="34" charset="0"/>
            </a:endParaRPr>
          </a:p>
          <a:p>
            <a:pPr eaLnBrk="1" hangingPunct="1">
              <a:defRPr/>
            </a:pPr>
            <a:endParaRPr lang="en-US" dirty="0">
              <a:latin typeface="Arial" panose="020B0604020202020204" pitchFamily="34" charset="0"/>
            </a:endParaRPr>
          </a:p>
          <a:p>
            <a:pPr marL="0" indent="0" eaLnBrk="1" hangingPunct="1">
              <a:buFont typeface="Arial" panose="020B0604020202020204" pitchFamily="34" charset="0"/>
              <a:buNone/>
              <a:defRPr/>
            </a:pPr>
            <a:endParaRPr lang="en-US" sz="2400" dirty="0">
              <a:latin typeface="Arial" panose="020B0604020202020204" pitchFamily="34" charset="0"/>
            </a:endParaRPr>
          </a:p>
        </p:txBody>
      </p:sp>
      <p:pic>
        <p:nvPicPr>
          <p:cNvPr id="204804" name="Content Placeholder 3" descr="An infographic that has a line of people. 44% of those people are colored in representing the average turnover rate for DSPs. There is also a stacked bar showing 40% of DSPs left in fewer than 6 months, 21% left between 6 &amp; 12 months, and 39% left after 12 months.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4213" y="2038350"/>
            <a:ext cx="88106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nut 6">
            <a:extLst>
              <a:ext uri="{FF2B5EF4-FFF2-40B4-BE49-F238E27FC236}">
                <a16:creationId xmlns:a16="http://schemas.microsoft.com/office/drawing/2014/main" id="{0ABB1F2D-09BC-7940-89E2-F3D685BBEBC5}"/>
              </a:ext>
            </a:extLst>
          </p:cNvPr>
          <p:cNvSpPr/>
          <p:nvPr/>
        </p:nvSpPr>
        <p:spPr>
          <a:xfrm>
            <a:off x="5067837" y="4758744"/>
            <a:ext cx="6013539" cy="1500387"/>
          </a:xfrm>
          <a:prstGeom prst="donut">
            <a:avLst>
              <a:gd name="adj" fmla="val 60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574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1511B-B28D-D240-A42A-C03C70F3AE57}"/>
              </a:ext>
            </a:extLst>
          </p:cNvPr>
          <p:cNvSpPr>
            <a:spLocks noGrp="1"/>
          </p:cNvSpPr>
          <p:nvPr>
            <p:ph type="title"/>
          </p:nvPr>
        </p:nvSpPr>
        <p:spPr>
          <a:xfrm>
            <a:off x="769834" y="212725"/>
            <a:ext cx="10515600" cy="1325563"/>
          </a:xfrm>
        </p:spPr>
        <p:txBody>
          <a:bodyPr>
            <a:normAutofit/>
          </a:bodyPr>
          <a:lstStyle/>
          <a:p>
            <a:r>
              <a:rPr lang="en-US" sz="4000" dirty="0"/>
              <a:t>Self-Assessment Workbook</a:t>
            </a:r>
            <a:br>
              <a:rPr lang="en-US" sz="4000" dirty="0"/>
            </a:br>
            <a:r>
              <a:rPr lang="en-US" sz="2000" dirty="0">
                <a:solidFill>
                  <a:prstClr val="black"/>
                </a:solidFill>
              </a:rPr>
              <a:t>Matrix - workbook page 24</a:t>
            </a:r>
            <a:endParaRPr lang="x-none"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085548267"/>
              </p:ext>
            </p:extLst>
          </p:nvPr>
        </p:nvGraphicFramePr>
        <p:xfrm>
          <a:off x="769834" y="1298825"/>
          <a:ext cx="10433702" cy="1156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F88EC60-A5A4-3E4D-985B-8D5E2D1511D2}"/>
              </a:ext>
            </a:extLst>
          </p:cNvPr>
          <p:cNvSpPr txBox="1"/>
          <p:nvPr/>
        </p:nvSpPr>
        <p:spPr>
          <a:xfrm>
            <a:off x="7475721" y="571109"/>
            <a:ext cx="3727815" cy="369332"/>
          </a:xfrm>
          <a:prstGeom prst="rect">
            <a:avLst/>
          </a:prstGeom>
          <a:solidFill>
            <a:schemeClr val="accent1">
              <a:lumMod val="20000"/>
              <a:lumOff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Step 2-Select</a:t>
            </a:r>
            <a:r>
              <a:rPr kumimoji="0" lang="en-US" sz="1800" b="0" i="0" u="none" strike="noStrike" kern="1200" cap="none" spc="0" normalizeH="0" noProof="0" dirty="0">
                <a:ln>
                  <a:noFill/>
                </a:ln>
                <a:solidFill>
                  <a:srgbClr val="5B9BD5">
                    <a:lumMod val="50000"/>
                  </a:srgbClr>
                </a:solidFill>
                <a:effectLst/>
                <a:uLnTx/>
                <a:uFillTx/>
                <a:latin typeface="Calibri" panose="020F0502020204030204"/>
                <a:ea typeface="+mn-ea"/>
                <a:cs typeface="+mn-cs"/>
              </a:rPr>
              <a:t> an Intervention Strategy</a:t>
            </a:r>
            <a:endParaRPr kumimoji="0" lang="x-none"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8812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DE1B0E-95A4-4D01-96EC-5A8C56789213}"/>
              </a:ext>
            </a:extLst>
          </p:cNvPr>
          <p:cNvSpPr>
            <a:spLocks noGrp="1"/>
          </p:cNvSpPr>
          <p:nvPr>
            <p:ph idx="1"/>
          </p:nvPr>
        </p:nvSpPr>
        <p:spPr/>
        <p:txBody>
          <a:bodyPr vert="horz" lIns="91440" tIns="45720" rIns="91440" bIns="45720" rtlCol="0" anchor="t">
            <a:normAutofit/>
          </a:bodyPr>
          <a:lstStyle/>
          <a:p>
            <a:pPr marL="0" lvl="0" indent="0">
              <a:spcAft>
                <a:spcPts val="0"/>
              </a:spcAft>
              <a:buNone/>
            </a:pPr>
            <a:r>
              <a:rPr lang="en-US" dirty="0"/>
              <a:t>Reflecting on Your Retention Practices</a:t>
            </a:r>
            <a:endParaRPr lang="en-US" dirty="0">
              <a:solidFill>
                <a:prstClr val="black"/>
              </a:solidFill>
            </a:endParaRPr>
          </a:p>
          <a:p>
            <a:pPr lvl="0"/>
            <a:r>
              <a:rPr lang="en-US" dirty="0">
                <a:solidFill>
                  <a:prstClr val="black"/>
                </a:solidFill>
              </a:rPr>
              <a:t>What retention strategies that we’ve covered today have you tried in your organization to address workforce challenges? </a:t>
            </a:r>
          </a:p>
          <a:p>
            <a:pPr lvl="1"/>
            <a:r>
              <a:rPr lang="en-US" dirty="0"/>
              <a:t>What were you pleased about?</a:t>
            </a:r>
          </a:p>
          <a:p>
            <a:pPr lvl="1"/>
            <a:r>
              <a:rPr lang="en-US" dirty="0"/>
              <a:t>What have you learned?</a:t>
            </a:r>
          </a:p>
          <a:p>
            <a:pPr lvl="1"/>
            <a:r>
              <a:rPr lang="en-US" dirty="0"/>
              <a:t>What are you concerned about? </a:t>
            </a:r>
          </a:p>
          <a:p>
            <a:r>
              <a:rPr lang="en-US" dirty="0"/>
              <a:t>Based on this, what next steps are you thinking about? </a:t>
            </a:r>
          </a:p>
          <a:p>
            <a:pPr marL="0" indent="0">
              <a:buNone/>
            </a:pPr>
            <a:endParaRPr lang="en-US" dirty="0"/>
          </a:p>
        </p:txBody>
      </p:sp>
      <p:sp>
        <p:nvSpPr>
          <p:cNvPr id="2" name="Title 1">
            <a:extLst>
              <a:ext uri="{FF2B5EF4-FFF2-40B4-BE49-F238E27FC236}">
                <a16:creationId xmlns:a16="http://schemas.microsoft.com/office/drawing/2014/main" id="{94CD97C4-B111-44A0-A429-39ABB7D4572F}"/>
              </a:ext>
            </a:extLst>
          </p:cNvPr>
          <p:cNvSpPr>
            <a:spLocks noGrp="1"/>
          </p:cNvSpPr>
          <p:nvPr>
            <p:ph type="title"/>
          </p:nvPr>
        </p:nvSpPr>
        <p:spPr>
          <a:xfrm>
            <a:off x="841471" y="413179"/>
            <a:ext cx="3627012" cy="455213"/>
          </a:xfrm>
        </p:spPr>
        <p:txBody>
          <a:bodyPr>
            <a:normAutofit fontScale="90000"/>
          </a:bodyPr>
          <a:lstStyle/>
          <a:p>
            <a:r>
              <a:rPr lang="en-US" sz="2400" b="1" dirty="0">
                <a:cs typeface="Calibri Light"/>
              </a:rPr>
              <a:t>Breakout Conversation </a:t>
            </a:r>
            <a:endParaRPr lang="en-US" sz="2400" b="1" dirty="0"/>
          </a:p>
        </p:txBody>
      </p:sp>
    </p:spTree>
    <p:extLst>
      <p:ext uri="{BB962C8B-B14F-4D97-AF65-F5344CB8AC3E}">
        <p14:creationId xmlns:p14="http://schemas.microsoft.com/office/powerpoint/2010/main" val="42869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p:txBody>
          <a:bodyPr/>
          <a:lstStyle/>
          <a:p>
            <a:pPr eaLnBrk="1" hangingPunct="1"/>
            <a:r>
              <a:rPr lang="en-US" altLang="en-US" dirty="0">
                <a:latin typeface="Open Sans Light"/>
                <a:ea typeface="Open Sans Light"/>
                <a:cs typeface="Open Sans Light"/>
              </a:rPr>
              <a:t>Goals Setting and Measurement	</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727924670"/>
              </p:ext>
            </p:extLst>
          </p:nvPr>
        </p:nvGraphicFramePr>
        <p:xfrm>
          <a:off x="194553" y="1381328"/>
          <a:ext cx="11780196" cy="5291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51073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pPr eaLnBrk="1" hangingPunct="1"/>
            <a:r>
              <a:rPr lang="x-none" altLang="en-US">
                <a:latin typeface="Open Sans Light"/>
                <a:ea typeface="Open Sans Light"/>
                <a:cs typeface="Open Sans Light"/>
              </a:rPr>
              <a:t>Putting the Plan into Action</a:t>
            </a:r>
          </a:p>
        </p:txBody>
      </p:sp>
      <p:sp>
        <p:nvSpPr>
          <p:cNvPr id="3" name="Text Placeholder 2">
            <a:extLst>
              <a:ext uri="{FF2B5EF4-FFF2-40B4-BE49-F238E27FC236}">
                <a16:creationId xmlns:a16="http://schemas.microsoft.com/office/drawing/2014/main" id="{FC11F893-0CB0-214A-BF59-B5AFF94E7747}"/>
              </a:ext>
            </a:extLst>
          </p:cNvPr>
          <p:cNvSpPr>
            <a:spLocks noGrp="1"/>
          </p:cNvSpPr>
          <p:nvPr>
            <p:ph type="body" idx="1"/>
          </p:nvPr>
        </p:nvSpPr>
        <p:spPr/>
        <p:txBody>
          <a:bodyPr rtlCol="0">
            <a:normAutofit/>
          </a:bodyPr>
          <a:lstStyle/>
          <a:p>
            <a:pPr eaLnBrk="1" fontAlgn="auto" hangingPunct="1">
              <a:spcAft>
                <a:spcPts val="0"/>
              </a:spcAft>
              <a:defRPr/>
            </a:pPr>
            <a:r>
              <a:rPr lang="x-none" dirty="0"/>
              <a:t>Step 7 – </a:t>
            </a:r>
            <a:r>
              <a:rPr lang="en-US" dirty="0"/>
              <a:t>Implement the strategy</a:t>
            </a:r>
            <a:endParaRPr lang="x-none" dirty="0"/>
          </a:p>
        </p:txBody>
      </p:sp>
    </p:spTree>
    <p:extLst>
      <p:ext uri="{BB962C8B-B14F-4D97-AF65-F5344CB8AC3E}">
        <p14:creationId xmlns:p14="http://schemas.microsoft.com/office/powerpoint/2010/main" val="2753812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pPr eaLnBrk="1" hangingPunct="1"/>
            <a:r>
              <a:rPr lang="x-none" altLang="en-US" dirty="0">
                <a:latin typeface="Open Sans Light"/>
                <a:ea typeface="Open Sans Light"/>
                <a:cs typeface="Open Sans Light"/>
              </a:rPr>
              <a:t>Organization </a:t>
            </a:r>
            <a:r>
              <a:rPr lang="en-US" altLang="en-US" dirty="0">
                <a:latin typeface="Open Sans Light"/>
                <a:ea typeface="Open Sans Light"/>
                <a:cs typeface="Open Sans Light"/>
              </a:rPr>
              <a:t>Self-Assessment </a:t>
            </a:r>
            <a:r>
              <a:rPr lang="x-none" altLang="en-US" dirty="0">
                <a:latin typeface="Open Sans Light"/>
                <a:ea typeface="Open Sans Light"/>
                <a:cs typeface="Open Sans Light"/>
              </a:rPr>
              <a:t>Workbook </a:t>
            </a:r>
          </a:p>
        </p:txBody>
      </p:sp>
      <p:sp>
        <p:nvSpPr>
          <p:cNvPr id="3" name="Text Placeholder 2">
            <a:extLst>
              <a:ext uri="{FF2B5EF4-FFF2-40B4-BE49-F238E27FC236}">
                <a16:creationId xmlns:a16="http://schemas.microsoft.com/office/drawing/2014/main" id="{BEB88745-C803-E847-8629-01F2A70C2D6F}"/>
              </a:ext>
            </a:extLst>
          </p:cNvPr>
          <p:cNvSpPr>
            <a:spLocks noGrp="1"/>
          </p:cNvSpPr>
          <p:nvPr>
            <p:ph type="body" idx="1"/>
          </p:nvPr>
        </p:nvSpPr>
        <p:spPr/>
        <p:txBody>
          <a:bodyPr rtlCol="0">
            <a:normAutofit/>
          </a:bodyPr>
          <a:lstStyle/>
          <a:p>
            <a:pPr eaLnBrk="1" fontAlgn="auto" hangingPunct="1">
              <a:spcAft>
                <a:spcPts val="0"/>
              </a:spcAft>
              <a:defRPr/>
            </a:pPr>
            <a:r>
              <a:rPr lang="x-none" dirty="0"/>
              <a:t>Pages: 2</a:t>
            </a:r>
            <a:r>
              <a:rPr lang="en-US" dirty="0"/>
              <a:t>6</a:t>
            </a:r>
            <a:r>
              <a:rPr lang="x-none" dirty="0"/>
              <a:t> – 2</a:t>
            </a:r>
            <a:r>
              <a:rPr lang="en-US" dirty="0"/>
              <a:t>7</a:t>
            </a:r>
            <a:endParaRPr lang="x-none" dirty="0"/>
          </a:p>
          <a:p>
            <a:pPr eaLnBrk="1" fontAlgn="auto" hangingPunct="1">
              <a:spcAft>
                <a:spcPts val="0"/>
              </a:spcAft>
              <a:defRPr/>
            </a:pPr>
            <a:r>
              <a:rPr lang="x-none" dirty="0"/>
              <a:t>A</a:t>
            </a:r>
            <a:r>
              <a:rPr lang="en-US" dirty="0"/>
              <a:t>c</a:t>
            </a:r>
            <a:r>
              <a:rPr lang="x-none" dirty="0"/>
              <a:t>tion Planning Worksheet</a:t>
            </a:r>
          </a:p>
        </p:txBody>
      </p:sp>
    </p:spTree>
    <p:extLst>
      <p:ext uri="{BB962C8B-B14F-4D97-AF65-F5344CB8AC3E}">
        <p14:creationId xmlns:p14="http://schemas.microsoft.com/office/powerpoint/2010/main" val="571955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E13325-2BE3-AD40-8C98-55A9976D042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29466" y="403225"/>
            <a:ext cx="9618662" cy="6454775"/>
          </a:xfrm>
          <a:prstGeom prst="rect">
            <a:avLst/>
          </a:prstGeom>
        </p:spPr>
      </p:pic>
    </p:spTree>
    <p:extLst>
      <p:ext uri="{BB962C8B-B14F-4D97-AF65-F5344CB8AC3E}">
        <p14:creationId xmlns:p14="http://schemas.microsoft.com/office/powerpoint/2010/main" val="34793190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p:txBody>
          <a:bodyPr/>
          <a:lstStyle/>
          <a:p>
            <a:pPr eaLnBrk="1" hangingPunct="1"/>
            <a:r>
              <a:rPr lang="x-none" altLang="en-US">
                <a:latin typeface="Open Sans Light"/>
                <a:ea typeface="Open Sans Light"/>
                <a:cs typeface="Open Sans Light"/>
              </a:rPr>
              <a:t>Evaluating the Efforts </a:t>
            </a:r>
          </a:p>
        </p:txBody>
      </p:sp>
      <p:sp>
        <p:nvSpPr>
          <p:cNvPr id="3" name="Text Placeholder 2">
            <a:extLst>
              <a:ext uri="{FF2B5EF4-FFF2-40B4-BE49-F238E27FC236}">
                <a16:creationId xmlns:a16="http://schemas.microsoft.com/office/drawing/2014/main" id="{BEB88745-C803-E847-8629-01F2A70C2D6F}"/>
              </a:ext>
            </a:extLst>
          </p:cNvPr>
          <p:cNvSpPr>
            <a:spLocks noGrp="1"/>
          </p:cNvSpPr>
          <p:nvPr>
            <p:ph type="body" idx="1"/>
          </p:nvPr>
        </p:nvSpPr>
        <p:spPr/>
        <p:txBody>
          <a:bodyPr rtlCol="0">
            <a:normAutofit/>
          </a:bodyPr>
          <a:lstStyle/>
          <a:p>
            <a:pPr eaLnBrk="1" fontAlgn="auto" hangingPunct="1">
              <a:spcAft>
                <a:spcPts val="0"/>
              </a:spcAft>
              <a:defRPr/>
            </a:pPr>
            <a:r>
              <a:rPr lang="x-none" dirty="0"/>
              <a:t>Step 8 - Evaluate Success </a:t>
            </a:r>
          </a:p>
        </p:txBody>
      </p:sp>
    </p:spTree>
    <p:extLst>
      <p:ext uri="{BB962C8B-B14F-4D97-AF65-F5344CB8AC3E}">
        <p14:creationId xmlns:p14="http://schemas.microsoft.com/office/powerpoint/2010/main" val="31287778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E13325-2BE3-AD40-8C98-55A9976D042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302889" y="403225"/>
            <a:ext cx="9618662" cy="6454775"/>
          </a:xfrm>
          <a:prstGeom prst="rect">
            <a:avLst/>
          </a:prstGeom>
        </p:spPr>
      </p:pic>
      <p:sp>
        <p:nvSpPr>
          <p:cNvPr id="2" name="Arrow: Right 1">
            <a:extLst>
              <a:ext uri="{FF2B5EF4-FFF2-40B4-BE49-F238E27FC236}">
                <a16:creationId xmlns:a16="http://schemas.microsoft.com/office/drawing/2014/main" id="{B33C6FBA-0DD7-4895-A8D1-6399242333B3}"/>
              </a:ext>
            </a:extLst>
          </p:cNvPr>
          <p:cNvSpPr/>
          <p:nvPr/>
        </p:nvSpPr>
        <p:spPr>
          <a:xfrm>
            <a:off x="615143" y="5792944"/>
            <a:ext cx="982869" cy="4859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64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&amp; Introductions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4003543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a:xfrm>
            <a:off x="838200" y="365125"/>
            <a:ext cx="10515600" cy="1663372"/>
          </a:xfrm>
        </p:spPr>
        <p:txBody>
          <a:bodyPr/>
          <a:lstStyle/>
          <a:p>
            <a:r>
              <a:rPr lang="en-US" dirty="0"/>
              <a:t>Questions about Retention Strategies Covered Today?</a:t>
            </a:r>
          </a:p>
        </p:txBody>
      </p:sp>
      <p:sp>
        <p:nvSpPr>
          <p:cNvPr id="7" name="Content Placeholder 6"/>
          <p:cNvSpPr>
            <a:spLocks noGrp="1"/>
          </p:cNvSpPr>
          <p:nvPr>
            <p:ph idx="1"/>
          </p:nvPr>
        </p:nvSpPr>
        <p:spPr>
          <a:xfrm>
            <a:off x="838200" y="2165131"/>
            <a:ext cx="10515600" cy="4011832"/>
          </a:xfrm>
        </p:spPr>
        <p:txBody>
          <a:bodyPr vert="horz" lIns="91440" tIns="45720" rIns="91440" bIns="45720" rtlCol="0" anchor="t">
            <a:normAutofit/>
          </a:bodyPr>
          <a:lstStyle/>
          <a:p>
            <a:pPr marL="0" indent="0">
              <a:spcAft>
                <a:spcPts val="600"/>
              </a:spcAft>
              <a:buNone/>
            </a:pPr>
            <a:r>
              <a:rPr lang="en-US" dirty="0">
                <a:latin typeface="Open Sans Light"/>
                <a:cs typeface="Calibri Light"/>
              </a:rPr>
              <a:t>You will receive the slides from today’s workshop so that you can have further discussions about the information in this session.</a:t>
            </a:r>
          </a:p>
          <a:p>
            <a:pPr marL="0" indent="0">
              <a:buNone/>
            </a:pPr>
            <a:r>
              <a:rPr lang="en-US" dirty="0">
                <a:latin typeface="Open Sans Light"/>
                <a:cs typeface="Calibri Light"/>
              </a:rPr>
              <a:t>If you have questions:</a:t>
            </a:r>
            <a:endParaRPr lang="en-US" dirty="0">
              <a:latin typeface="Open Sans Light" panose="020B0306030504020204"/>
              <a:cs typeface="Calibri Light" panose="020F0302020204030204" pitchFamily="34" charset="0"/>
            </a:endParaRPr>
          </a:p>
          <a:p>
            <a:r>
              <a:rPr lang="en-US" dirty="0">
                <a:latin typeface="Open Sans Light" panose="020B0306030504020204"/>
                <a:cs typeface="Calibri Light" panose="020F0302020204030204" pitchFamily="34" charset="0"/>
              </a:rPr>
              <a:t>Contact your University of Minnesota workforce consultant </a:t>
            </a:r>
          </a:p>
          <a:p>
            <a:r>
              <a:rPr lang="en-US" dirty="0">
                <a:latin typeface="Open Sans Light" panose="020B0306030504020204"/>
                <a:cs typeface="Calibri Light" panose="020F0302020204030204" pitchFamily="34" charset="0"/>
              </a:rPr>
              <a:t>Email us at: </a:t>
            </a:r>
            <a:r>
              <a:rPr lang="en-US" dirty="0">
                <a:latin typeface="Open Sans Light" panose="020B0306030504020204"/>
                <a:cs typeface="Calibri Light" panose="020F0302020204030204" pitchFamily="34" charset="0"/>
                <a:hlinkClick r:id="rId3"/>
              </a:rPr>
              <a:t>dsp-tn@umn.edu</a:t>
            </a:r>
            <a:endParaRPr lang="en-US" dirty="0">
              <a:latin typeface="Open Sans Light" panose="020B0306030504020204"/>
              <a:cs typeface="Calibri Light" panose="020F0302020204030204" pitchFamily="34" charset="0"/>
            </a:endParaRPr>
          </a:p>
          <a:p>
            <a:r>
              <a:rPr lang="en-US" dirty="0">
                <a:latin typeface="Open Sans Light" panose="020B0306030504020204"/>
                <a:cs typeface="Calibri Light" panose="020F0302020204030204" pitchFamily="34" charset="0"/>
              </a:rPr>
              <a:t>If you haven’t provided us with your </a:t>
            </a:r>
            <a:r>
              <a:rPr lang="en-US" b="1" dirty="0">
                <a:latin typeface="Open Sans Light" panose="020B0306030504020204"/>
                <a:cs typeface="Calibri Light" panose="020F0302020204030204" pitchFamily="34" charset="0"/>
              </a:rPr>
              <a:t>Key Contacts </a:t>
            </a:r>
            <a:r>
              <a:rPr lang="en-US" dirty="0">
                <a:latin typeface="Open Sans Light" panose="020B0306030504020204"/>
                <a:cs typeface="Calibri Light" panose="020F0302020204030204" pitchFamily="34" charset="0"/>
              </a:rPr>
              <a:t>please do </a:t>
            </a:r>
          </a:p>
          <a:p>
            <a:pPr marL="0" indent="0">
              <a:buNone/>
            </a:pPr>
            <a:r>
              <a:rPr lang="en-US" dirty="0">
                <a:latin typeface="Open Sans Light" panose="020B0306030504020204"/>
                <a:cs typeface="Calibri Light" panose="020F0302020204030204" pitchFamily="34" charset="0"/>
              </a:rPr>
              <a:t>  at: </a:t>
            </a:r>
            <a:r>
              <a:rPr lang="en-US" dirty="0">
                <a:latin typeface="Open Sans Light" panose="020B0306030504020204"/>
                <a:cs typeface="Calibri Light" panose="020F0302020204030204" pitchFamily="34" charset="0"/>
                <a:hlinkClick r:id="rId4" action="ppaction://hlinkpres?slideindex=1&amp;slidetitle="/>
              </a:rPr>
              <a:t>https://z.umn.edu/C2KeyContacts</a:t>
            </a:r>
            <a:endParaRPr lang="en-US" dirty="0">
              <a:latin typeface="Open Sans Light" panose="020B0306030504020204"/>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p>
        </p:txBody>
      </p:sp>
      <p:sp>
        <p:nvSpPr>
          <p:cNvPr id="3" name="Content Placeholder 2">
            <a:extLst>
              <a:ext uri="{FF2B5EF4-FFF2-40B4-BE49-F238E27FC236}">
                <a16:creationId xmlns:a16="http://schemas.microsoft.com/office/drawing/2014/main" id="{B4B206DF-21FF-984B-8F30-67F752F935A1}"/>
              </a:ext>
            </a:extLst>
          </p:cNvPr>
          <p:cNvSpPr txBox="1">
            <a:spLocks/>
          </p:cNvSpPr>
          <p:nvPr/>
        </p:nvSpPr>
        <p:spPr>
          <a:xfrm>
            <a:off x="838200" y="1447800"/>
            <a:ext cx="10515600" cy="4729163"/>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Open Sans Light" panose="020B0306030504020204" pitchFamily="34" charset="0"/>
            </a:endParaRPr>
          </a:p>
        </p:txBody>
      </p:sp>
    </p:spTree>
    <p:extLst>
      <p:ext uri="{BB962C8B-B14F-4D97-AF65-F5344CB8AC3E}">
        <p14:creationId xmlns:p14="http://schemas.microsoft.com/office/powerpoint/2010/main" val="5554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What’s Next</a:t>
            </a:r>
            <a:endParaRPr lang="en-US" dirty="0"/>
          </a:p>
        </p:txBody>
      </p:sp>
      <p:sp>
        <p:nvSpPr>
          <p:cNvPr id="3" name="Content Placeholder 2"/>
          <p:cNvSpPr>
            <a:spLocks noGrp="1"/>
          </p:cNvSpPr>
          <p:nvPr>
            <p:ph idx="1"/>
          </p:nvPr>
        </p:nvSpPr>
        <p:spPr/>
        <p:txBody>
          <a:bodyPr>
            <a:normAutofit lnSpcReduction="10000"/>
          </a:bodyPr>
          <a:lstStyle/>
          <a:p>
            <a:r>
              <a:rPr lang="en-US" dirty="0"/>
              <a:t>You will receive the slides from today’s workshop so that you can have further discussions about the information in this session.</a:t>
            </a:r>
          </a:p>
          <a:p>
            <a:r>
              <a:rPr lang="en-US" dirty="0"/>
              <a:t>Session #6: Overview of TennCare Workforce Toolkit: Retention Strategies - Part 2</a:t>
            </a:r>
          </a:p>
          <a:p>
            <a:pPr lvl="1"/>
            <a:r>
              <a:rPr lang="en-US" dirty="0"/>
              <a:t>Homework before our next session:</a:t>
            </a:r>
          </a:p>
          <a:p>
            <a:pPr lvl="1"/>
            <a:r>
              <a:rPr lang="en-US" dirty="0"/>
              <a:t>Review the Organizational Workforce Self-Assessment Workbook sections on Retention with your teams</a:t>
            </a:r>
          </a:p>
          <a:p>
            <a:pPr lvl="1"/>
            <a:r>
              <a:rPr lang="en-US" dirty="0"/>
              <a:t>Check out Retention Strategies and Tools on TN DSP Workforce Toolkit: </a:t>
            </a:r>
            <a:r>
              <a:rPr lang="x-none" dirty="0">
                <a:hlinkClick r:id="rId3"/>
              </a:rPr>
              <a:t>https://tenncare.ici.umn.edu/</a:t>
            </a:r>
            <a:r>
              <a:rPr lang="en-US" dirty="0"/>
              <a:t>  </a:t>
            </a:r>
          </a:p>
          <a:p>
            <a:endParaRPr lang="x-none" dirty="0"/>
          </a:p>
          <a:p>
            <a:endParaRPr lang="en-US" dirty="0"/>
          </a:p>
        </p:txBody>
      </p:sp>
    </p:spTree>
    <p:extLst>
      <p:ext uri="{BB962C8B-B14F-4D97-AF65-F5344CB8AC3E}">
        <p14:creationId xmlns:p14="http://schemas.microsoft.com/office/powerpoint/2010/main" val="39184267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Title 3"/>
          <p:cNvSpPr>
            <a:spLocks noGrp="1"/>
          </p:cNvSpPr>
          <p:nvPr>
            <p:ph type="title"/>
          </p:nvPr>
        </p:nvSpPr>
        <p:spPr/>
        <p:txBody>
          <a:bodyPr/>
          <a:lstStyle/>
          <a:p>
            <a:r>
              <a:rPr lang="x-none" altLang="en-US"/>
              <a:t>Upcoming </a:t>
            </a:r>
            <a:r>
              <a:rPr lang="en-US" altLang="en-US"/>
              <a:t>Kick-off </a:t>
            </a:r>
            <a:r>
              <a:rPr lang="x-none" altLang="en-US"/>
              <a:t>Sessions</a:t>
            </a:r>
            <a:endParaRPr lang="x-none" altLang="en-US" dirty="0"/>
          </a:p>
        </p:txBody>
      </p:sp>
      <p:sp>
        <p:nvSpPr>
          <p:cNvPr id="5" name="Content Placeholder 4">
            <a:extLst>
              <a:ext uri="{FF2B5EF4-FFF2-40B4-BE49-F238E27FC236}">
                <a16:creationId xmlns:a16="http://schemas.microsoft.com/office/drawing/2014/main" id="{9D3FAF1B-872E-4A44-AAC7-AF22B893C7FB}"/>
              </a:ext>
            </a:extLst>
          </p:cNvPr>
          <p:cNvSpPr>
            <a:spLocks noGrp="1"/>
          </p:cNvSpPr>
          <p:nvPr>
            <p:ph idx="1"/>
          </p:nvPr>
        </p:nvSpPr>
        <p:spPr/>
        <p:txBody>
          <a:bodyPr/>
          <a:lstStyle/>
          <a:p>
            <a:r>
              <a:rPr lang="en-US" dirty="0"/>
              <a:t>Session 6: </a:t>
            </a:r>
          </a:p>
          <a:p>
            <a:pPr lvl="1"/>
            <a:r>
              <a:rPr lang="en-US" dirty="0"/>
              <a:t>Overview of </a:t>
            </a:r>
            <a:r>
              <a:rPr lang="en-US" dirty="0" err="1"/>
              <a:t>TennCare</a:t>
            </a:r>
            <a:r>
              <a:rPr lang="en-US" dirty="0"/>
              <a:t> Workforce Toolkit: Retention Strategies - Part 2</a:t>
            </a:r>
          </a:p>
          <a:p>
            <a:r>
              <a:rPr lang="en-US" dirty="0"/>
              <a:t>Session 7: </a:t>
            </a:r>
          </a:p>
          <a:p>
            <a:pPr lvl="1"/>
            <a:r>
              <a:rPr lang="en-US" dirty="0"/>
              <a:t>Planning Your Next Steps: Measuring Outcomes of Implementation and Creating a Practical Action Plan for Change</a:t>
            </a:r>
          </a:p>
          <a:p>
            <a:endParaRPr lang="x-none" dirty="0"/>
          </a:p>
        </p:txBody>
      </p:sp>
    </p:spTree>
    <p:extLst>
      <p:ext uri="{BB962C8B-B14F-4D97-AF65-F5344CB8AC3E}">
        <p14:creationId xmlns:p14="http://schemas.microsoft.com/office/powerpoint/2010/main" val="15433152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idx="1"/>
          </p:nvPr>
        </p:nvSpPr>
        <p:spPr/>
        <p:txBody>
          <a:bodyPr/>
          <a:lstStyle/>
          <a:p>
            <a:pPr marL="0" indent="0">
              <a:buNone/>
            </a:pPr>
            <a:r>
              <a:rPr lang="en-US" dirty="0"/>
              <a:t>See you next week!</a:t>
            </a:r>
          </a:p>
        </p:txBody>
      </p:sp>
    </p:spTree>
    <p:extLst>
      <p:ext uri="{BB962C8B-B14F-4D97-AF65-F5344CB8AC3E}">
        <p14:creationId xmlns:p14="http://schemas.microsoft.com/office/powerpoint/2010/main" val="900026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365125"/>
            <a:ext cx="6294120" cy="860171"/>
          </a:xfrm>
          <a:prstGeom prst="rect">
            <a:avLst/>
          </a:prstGeom>
          <a:solidFill>
            <a:srgbClr val="4C76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54482-5284-A44D-AA6A-EF0AC8E480B7}"/>
              </a:ext>
            </a:extLst>
          </p:cNvPr>
          <p:cNvSpPr>
            <a:spLocks noGrp="1"/>
          </p:cNvSpPr>
          <p:nvPr>
            <p:ph type="title"/>
          </p:nvPr>
        </p:nvSpPr>
        <p:spPr>
          <a:xfrm>
            <a:off x="838200" y="365125"/>
            <a:ext cx="10515600" cy="860171"/>
          </a:xfrm>
        </p:spPr>
        <p:txBody>
          <a:bodyPr>
            <a:normAutofit/>
          </a:bodyPr>
          <a:lstStyle/>
          <a:p>
            <a:r>
              <a:rPr lang="en-US" sz="3600" dirty="0">
                <a:solidFill>
                  <a:schemeClr val="bg1"/>
                </a:solidFill>
              </a:rPr>
              <a:t>Breakout Group Activity</a:t>
            </a:r>
            <a:endParaRPr lang="x-none" sz="3600" dirty="0">
              <a:solidFill>
                <a:schemeClr val="bg1"/>
              </a:solidFill>
            </a:endParaRPr>
          </a:p>
        </p:txBody>
      </p:sp>
      <p:sp>
        <p:nvSpPr>
          <p:cNvPr id="3" name="Content Placeholder 2">
            <a:extLst>
              <a:ext uri="{FF2B5EF4-FFF2-40B4-BE49-F238E27FC236}">
                <a16:creationId xmlns:a16="http://schemas.microsoft.com/office/drawing/2014/main" id="{2A180281-01C0-1F45-93B3-E26A68A3E0ED}"/>
              </a:ext>
            </a:extLst>
          </p:cNvPr>
          <p:cNvSpPr>
            <a:spLocks noGrp="1"/>
          </p:cNvSpPr>
          <p:nvPr>
            <p:ph idx="1"/>
          </p:nvPr>
        </p:nvSpPr>
        <p:spPr>
          <a:xfrm>
            <a:off x="838200" y="1371600"/>
            <a:ext cx="10515600" cy="5138928"/>
          </a:xfrm>
        </p:spPr>
        <p:txBody>
          <a:bodyPr vert="horz" lIns="91440" tIns="45720" rIns="91440" bIns="45720" rtlCol="0" anchor="t">
            <a:normAutofit/>
          </a:bodyPr>
          <a:lstStyle/>
          <a:p>
            <a:pPr marL="0" indent="0">
              <a:buNone/>
            </a:pPr>
            <a:r>
              <a:rPr lang="en-US" sz="3900" dirty="0"/>
              <a:t>Getting to Know You  </a:t>
            </a:r>
          </a:p>
          <a:p>
            <a:r>
              <a:rPr lang="en-US" dirty="0"/>
              <a:t>Your name / organization</a:t>
            </a:r>
            <a:endParaRPr lang="en-US" dirty="0">
              <a:cs typeface="Calibri"/>
            </a:endParaRPr>
          </a:p>
          <a:p>
            <a:r>
              <a:rPr lang="en-US" dirty="0"/>
              <a:t>Your role in the organization today</a:t>
            </a:r>
          </a:p>
          <a:p>
            <a:r>
              <a:rPr lang="en-US" dirty="0"/>
              <a:t>What is one ‘aha’ moment on the Recruitment and Selection Toolkit session last week?  </a:t>
            </a:r>
            <a:endParaRPr lang="en-US" dirty="0">
              <a:cs typeface="Calibri"/>
            </a:endParaRPr>
          </a:p>
          <a:p>
            <a:r>
              <a:rPr lang="en-US" dirty="0"/>
              <a:t>Breakout Group</a:t>
            </a:r>
          </a:p>
          <a:p>
            <a:pPr lvl="1"/>
            <a:r>
              <a:rPr lang="en-US" dirty="0"/>
              <a:t> 1 facilitator in each group and 1 reporter</a:t>
            </a:r>
          </a:p>
          <a:p>
            <a:pPr lvl="1"/>
            <a:r>
              <a:rPr lang="en-US" dirty="0"/>
              <a:t> Give everyone enough time to have a turn.</a:t>
            </a:r>
          </a:p>
          <a:p>
            <a:endParaRPr lang="x-none" dirty="0"/>
          </a:p>
        </p:txBody>
      </p:sp>
    </p:spTree>
    <p:extLst>
      <p:ext uri="{BB962C8B-B14F-4D97-AF65-F5344CB8AC3E}">
        <p14:creationId xmlns:p14="http://schemas.microsoft.com/office/powerpoint/2010/main" val="499154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this session</a:t>
            </a:r>
          </a:p>
        </p:txBody>
      </p:sp>
      <p:sp>
        <p:nvSpPr>
          <p:cNvPr id="3" name="Content Placeholder 2"/>
          <p:cNvSpPr>
            <a:spLocks noGrp="1"/>
          </p:cNvSpPr>
          <p:nvPr>
            <p:ph idx="1"/>
          </p:nvPr>
        </p:nvSpPr>
        <p:spPr/>
        <p:txBody>
          <a:bodyPr vert="horz" lIns="91440" tIns="45720" rIns="91440" bIns="45720" rtlCol="0" anchor="t">
            <a:normAutofit/>
          </a:bodyPr>
          <a:lstStyle/>
          <a:p>
            <a:r>
              <a:rPr lang="en-US" dirty="0">
                <a:cs typeface="Calibri" panose="020F0502020204030204"/>
              </a:rPr>
              <a:t>Learn about retention strategies and tools available in the TN Workforce Toolkit.</a:t>
            </a:r>
          </a:p>
          <a:p>
            <a:endParaRPr lang="en-US" dirty="0">
              <a:cs typeface="Calibri" panose="020F0502020204030204"/>
            </a:endParaRPr>
          </a:p>
          <a:p>
            <a:r>
              <a:rPr lang="en-US" dirty="0">
                <a:cs typeface="Calibri" panose="020F0502020204030204"/>
              </a:rPr>
              <a:t>Learn about the key components of retention strategies and tools covered during this session. </a:t>
            </a:r>
          </a:p>
          <a:p>
            <a:endParaRPr lang="en-US" dirty="0">
              <a:cs typeface="Calibri" panose="020F0502020204030204"/>
            </a:endParaRPr>
          </a:p>
          <a:p>
            <a:r>
              <a:rPr lang="en-US" dirty="0"/>
              <a:t>Begin to think about which retention strategies would address your organization's specific workforce challenges.</a:t>
            </a:r>
          </a:p>
          <a:p>
            <a:endParaRPr lang="en-US" dirty="0"/>
          </a:p>
          <a:p>
            <a:pPr marL="0" indent="0">
              <a:buNone/>
            </a:pPr>
            <a:endParaRPr lang="en-US" dirty="0">
              <a:cs typeface="Calibri" panose="020F0502020204030204"/>
            </a:endParaRPr>
          </a:p>
          <a:p>
            <a:pPr marL="0" indent="0">
              <a:buNone/>
            </a:pPr>
            <a:endParaRPr lang="en-US" dirty="0">
              <a:cs typeface="Calibri" panose="020F0502020204030204"/>
            </a:endParaRPr>
          </a:p>
        </p:txBody>
      </p:sp>
    </p:spTree>
    <p:extLst>
      <p:ext uri="{BB962C8B-B14F-4D97-AF65-F5344CB8AC3E}">
        <p14:creationId xmlns:p14="http://schemas.microsoft.com/office/powerpoint/2010/main" val="3168026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sz="3600" dirty="0">
                <a:latin typeface="Open Sans Light"/>
              </a:rPr>
              <a:t>8 Steps for Implementation - Workforce Strategies</a:t>
            </a:r>
          </a:p>
        </p:txBody>
      </p:sp>
      <p:sp>
        <p:nvSpPr>
          <p:cNvPr id="5" name="TextBox 4">
            <a:extLst>
              <a:ext uri="{FF2B5EF4-FFF2-40B4-BE49-F238E27FC236}">
                <a16:creationId xmlns:a16="http://schemas.microsoft.com/office/drawing/2014/main" id="{25ED8B8F-CA01-CD4D-A160-37A2C6ADE4DE}"/>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grpSp>
        <p:nvGrpSpPr>
          <p:cNvPr id="21" name="Group 20"/>
          <p:cNvGrpSpPr/>
          <p:nvPr/>
        </p:nvGrpSpPr>
        <p:grpSpPr>
          <a:xfrm>
            <a:off x="838201" y="3677924"/>
            <a:ext cx="2440349" cy="2129708"/>
            <a:chOff x="838201" y="3677924"/>
            <a:chExt cx="2440349" cy="2129708"/>
          </a:xfrm>
        </p:grpSpPr>
        <p:sp>
          <p:nvSpPr>
            <p:cNvPr id="6" name="L-Shape 5"/>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7" name="Triangle 6"/>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4" name="TextBox 3"/>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1</a:t>
              </a:r>
            </a:p>
          </p:txBody>
        </p:sp>
        <p:sp>
          <p:nvSpPr>
            <p:cNvPr id="16" name="TextBox 15"/>
            <p:cNvSpPr txBox="1"/>
            <p:nvPr/>
          </p:nvSpPr>
          <p:spPr>
            <a:xfrm>
              <a:off x="1100369" y="463373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and assess the problem</a:t>
              </a:r>
            </a:p>
          </p:txBody>
        </p:sp>
      </p:grpSp>
      <p:grpSp>
        <p:nvGrpSpPr>
          <p:cNvPr id="22" name="Group 21"/>
          <p:cNvGrpSpPr/>
          <p:nvPr/>
        </p:nvGrpSpPr>
        <p:grpSpPr>
          <a:xfrm>
            <a:off x="3508617" y="3012710"/>
            <a:ext cx="2461637" cy="2128857"/>
            <a:chOff x="3508617" y="3012710"/>
            <a:chExt cx="2461637" cy="2128857"/>
          </a:xfrm>
        </p:grpSpPr>
        <p:sp>
          <p:nvSpPr>
            <p:cNvPr id="8" name="L-Shape 7"/>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9" name="Triangle 8"/>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2</a:t>
              </a:r>
            </a:p>
          </p:txBody>
        </p:sp>
        <p:sp>
          <p:nvSpPr>
            <p:cNvPr id="17" name="TextBox 16"/>
            <p:cNvSpPr txBox="1"/>
            <p:nvPr/>
          </p:nvSpPr>
          <p:spPr>
            <a:xfrm>
              <a:off x="3791966" y="392038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Select an intervention strategy</a:t>
              </a:r>
            </a:p>
          </p:txBody>
        </p:sp>
      </p:grpSp>
      <p:grpSp>
        <p:nvGrpSpPr>
          <p:cNvPr id="23" name="Group 22"/>
          <p:cNvGrpSpPr/>
          <p:nvPr/>
        </p:nvGrpSpPr>
        <p:grpSpPr>
          <a:xfrm>
            <a:off x="6221610" y="2341516"/>
            <a:ext cx="2546648" cy="2133986"/>
            <a:chOff x="6221610" y="2341516"/>
            <a:chExt cx="2546648" cy="2133986"/>
          </a:xfrm>
        </p:grpSpPr>
        <p:sp>
          <p:nvSpPr>
            <p:cNvPr id="10" name="L-Shape 9"/>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Triangle 10"/>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3</a:t>
              </a:r>
            </a:p>
          </p:txBody>
        </p:sp>
        <p:sp>
          <p:nvSpPr>
            <p:cNvPr id="18" name="TextBox 17"/>
            <p:cNvSpPr txBox="1"/>
            <p:nvPr/>
          </p:nvSpPr>
          <p:spPr>
            <a:xfrm>
              <a:off x="6481035" y="3263218"/>
              <a:ext cx="22872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components of the strategy</a:t>
              </a:r>
            </a:p>
          </p:txBody>
        </p:sp>
      </p:grpSp>
      <p:grpSp>
        <p:nvGrpSpPr>
          <p:cNvPr id="24" name="Group 23"/>
          <p:cNvGrpSpPr/>
          <p:nvPr/>
        </p:nvGrpSpPr>
        <p:grpSpPr>
          <a:xfrm>
            <a:off x="8814076" y="1690688"/>
            <a:ext cx="2534707" cy="2118750"/>
            <a:chOff x="8814076" y="1690688"/>
            <a:chExt cx="2534707" cy="2118750"/>
          </a:xfrm>
        </p:grpSpPr>
        <p:sp>
          <p:nvSpPr>
            <p:cNvPr id="12" name="L-Shape 11"/>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4</a:t>
              </a:r>
            </a:p>
          </p:txBody>
        </p:sp>
        <p:sp>
          <p:nvSpPr>
            <p:cNvPr id="19" name="TextBox 18"/>
            <p:cNvSpPr txBox="1"/>
            <p:nvPr/>
          </p:nvSpPr>
          <p:spPr>
            <a:xfrm>
              <a:off x="9165007" y="2614304"/>
              <a:ext cx="21837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barriers to implementation</a:t>
              </a:r>
            </a:p>
          </p:txBody>
        </p:sp>
      </p:grpSp>
    </p:spTree>
    <p:extLst>
      <p:ext uri="{BB962C8B-B14F-4D97-AF65-F5344CB8AC3E}">
        <p14:creationId xmlns:p14="http://schemas.microsoft.com/office/powerpoint/2010/main" val="132965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0-#ppt_w/2"/>
                                          </p:val>
                                        </p:tav>
                                        <p:tav tm="100000">
                                          <p:val>
                                            <p:strVal val="#ppt_x"/>
                                          </p:val>
                                        </p:tav>
                                      </p:tavLst>
                                    </p:anim>
                                    <p:anim calcmode="lin" valueType="num">
                                      <p:cBhvr additive="base">
                                        <p:cTn id="8" dur="2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2899</TotalTime>
  <Words>8700</Words>
  <Application>Microsoft Office PowerPoint</Application>
  <PresentationFormat>Widescreen</PresentationFormat>
  <Paragraphs>772</Paragraphs>
  <Slides>63</Slides>
  <Notes>63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63</vt:i4>
      </vt:variant>
    </vt:vector>
  </HeadingPairs>
  <TitlesOfParts>
    <vt:vector size="78" baseType="lpstr">
      <vt:lpstr>.AppleSystemUIFont</vt:lpstr>
      <vt:lpstr>Arial</vt:lpstr>
      <vt:lpstr>Calibri</vt:lpstr>
      <vt:lpstr>Calibri Light</vt:lpstr>
      <vt:lpstr>Microsoft Sans Serif</vt:lpstr>
      <vt:lpstr>Open Sans</vt:lpstr>
      <vt:lpstr>Open Sans Condensed Light</vt:lpstr>
      <vt:lpstr>Open Sans Light</vt:lpstr>
      <vt:lpstr>Open Sans Semibold</vt:lpstr>
      <vt:lpstr>System Font Regular</vt:lpstr>
      <vt:lpstr>Wingdings</vt:lpstr>
      <vt:lpstr>Office Theme</vt:lpstr>
      <vt:lpstr>2_Office Theme</vt:lpstr>
      <vt:lpstr>1_Office Theme</vt:lpstr>
      <vt:lpstr>4_Office Theme</vt:lpstr>
      <vt:lpstr>PowerPoint Presentation</vt:lpstr>
      <vt:lpstr>Understanding Your Data and Workforce Strategies  Workshop Series</vt:lpstr>
      <vt:lpstr>Welcome to Session 5: Overview of TennCare Workforce Toolkit: Retention Strategies – Part 1 </vt:lpstr>
      <vt:lpstr>Using  Zoom</vt:lpstr>
      <vt:lpstr>Items to have with you today:</vt:lpstr>
      <vt:lpstr>Welcome &amp; Introductions</vt:lpstr>
      <vt:lpstr>Breakout Group Activity</vt:lpstr>
      <vt:lpstr>Goals for this session</vt:lpstr>
      <vt:lpstr>8 Steps for Implementation - Workforce Strategies</vt:lpstr>
      <vt:lpstr>8 Steps for Implementation - Workforce Strategies</vt:lpstr>
      <vt:lpstr>Intervention Strategies </vt:lpstr>
      <vt:lpstr>Building &amp; Strengthening the DSP Workforce </vt:lpstr>
      <vt:lpstr>Retention</vt:lpstr>
      <vt:lpstr>PowerPoint Presentation</vt:lpstr>
      <vt:lpstr>Identify and Assess- Retention</vt:lpstr>
      <vt:lpstr>Poll Question #1 – Which of these retention strategies has or does your organization use to retain DSPs? (Select all that apply)</vt:lpstr>
      <vt:lpstr>Retention Strategies </vt:lpstr>
      <vt:lpstr>Orientation and Onboarding</vt:lpstr>
      <vt:lpstr>Orientation and Onboarding</vt:lpstr>
      <vt:lpstr>Orientation is an Event</vt:lpstr>
      <vt:lpstr>Onboarding is a process</vt:lpstr>
      <vt:lpstr>Supervision is Critical</vt:lpstr>
      <vt:lpstr>For more details</vt:lpstr>
      <vt:lpstr>Competency Based Training</vt:lpstr>
      <vt:lpstr>Competency in direct support</vt:lpstr>
      <vt:lpstr> Why create a culture of learning with competency based training? </vt:lpstr>
      <vt:lpstr>Competency-based training and education</vt:lpstr>
      <vt:lpstr>Unbalanced Scales: Need vs. Reality</vt:lpstr>
      <vt:lpstr>Align Training With Outcomes</vt:lpstr>
      <vt:lpstr>Competency-Based Training in Tennessee</vt:lpstr>
      <vt:lpstr>QuILTSS Institute Badges</vt:lpstr>
      <vt:lpstr>Focus on Training for Frontline Supervisors </vt:lpstr>
      <vt:lpstr>Supporting Frontline Supervisors</vt:lpstr>
      <vt:lpstr>National Frontline Supervisor Competencies</vt:lpstr>
      <vt:lpstr>Frontline Supervisors-The Critical Line</vt:lpstr>
      <vt:lpstr>DirectCourse  Online Curricula for Life in Community</vt:lpstr>
      <vt:lpstr>Sample of College of Frontline Supervision &amp; Management Curriculum </vt:lpstr>
      <vt:lpstr>For more details</vt:lpstr>
      <vt:lpstr>Stretch Break</vt:lpstr>
      <vt:lpstr>Employee Development Programs</vt:lpstr>
      <vt:lpstr>Investing in Employee Development</vt:lpstr>
      <vt:lpstr>Job Analysis</vt:lpstr>
      <vt:lpstr>Job Descriptions are a Useful Retention tool</vt:lpstr>
      <vt:lpstr>Employee Development Programs</vt:lpstr>
      <vt:lpstr>Key Components to Planning Effective Employee Development Programs</vt:lpstr>
      <vt:lpstr>Employee Performance Assessments</vt:lpstr>
      <vt:lpstr>Developing an Employee Performance Assessment Process</vt:lpstr>
      <vt:lpstr>For more details</vt:lpstr>
      <vt:lpstr>What are the Challenges? </vt:lpstr>
      <vt:lpstr>Connecting challenges, data, and information to strategies</vt:lpstr>
      <vt:lpstr>Retention Strategies</vt:lpstr>
      <vt:lpstr>Self-Assessment Workbook Matrix - workbook page 24</vt:lpstr>
      <vt:lpstr>Breakout Conversation </vt:lpstr>
      <vt:lpstr>Goals Setting and Measurement </vt:lpstr>
      <vt:lpstr>Putting the Plan into Action</vt:lpstr>
      <vt:lpstr>Organization Self-Assessment Workbook </vt:lpstr>
      <vt:lpstr>PowerPoint Presentation</vt:lpstr>
      <vt:lpstr>Evaluating the Efforts </vt:lpstr>
      <vt:lpstr>PowerPoint Presentation</vt:lpstr>
      <vt:lpstr>Questions about Retention Strategies Covered Today?</vt:lpstr>
      <vt:lpstr>What’s Next</vt:lpstr>
      <vt:lpstr>Upcoming Kick-off Sessions</vt:lpstr>
      <vt:lpstr>Thank you</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"Chet" Tschetter</dc:creator>
  <cp:lastModifiedBy>Megan L Sanders</cp:lastModifiedBy>
  <cp:revision>126</cp:revision>
  <dcterms:created xsi:type="dcterms:W3CDTF">2020-08-06T17:26:25Z</dcterms:created>
  <dcterms:modified xsi:type="dcterms:W3CDTF">2021-07-21T21:19:48Z</dcterms:modified>
</cp:coreProperties>
</file>