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22"/>
  </p:notesMasterIdLst>
  <p:sldIdLst>
    <p:sldId id="322" r:id="rId2"/>
    <p:sldId id="317" r:id="rId3"/>
    <p:sldId id="536" r:id="rId4"/>
    <p:sldId id="529" r:id="rId5"/>
    <p:sldId id="537" r:id="rId6"/>
    <p:sldId id="319" r:id="rId7"/>
    <p:sldId id="530" r:id="rId8"/>
    <p:sldId id="534" r:id="rId9"/>
    <p:sldId id="526" r:id="rId10"/>
    <p:sldId id="531" r:id="rId11"/>
    <p:sldId id="532" r:id="rId12"/>
    <p:sldId id="533" r:id="rId13"/>
    <p:sldId id="538" r:id="rId14"/>
    <p:sldId id="433" r:id="rId15"/>
    <p:sldId id="540" r:id="rId16"/>
    <p:sldId id="527" r:id="rId17"/>
    <p:sldId id="541" r:id="rId18"/>
    <p:sldId id="539" r:id="rId19"/>
    <p:sldId id="544" r:id="rId20"/>
    <p:sldId id="54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all" initials="SH" lastIdx="4" clrIdx="0"/>
  <p:cmAuthor id="2" name="Nancy J McCulloh" initials="NM" lastIdx="5" clrIdx="1"/>
  <p:cmAuthor id="3" name="Barbara A Kleist" initials="BAK" lastIdx="6" clrIdx="2">
    <p:extLst>
      <p:ext uri="{19B8F6BF-5375-455C-9EA6-DF929625EA0E}">
        <p15:presenceInfo xmlns:p15="http://schemas.microsoft.com/office/powerpoint/2012/main" userId="Barbara A Klei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768C"/>
    <a:srgbClr val="8EC7D7"/>
    <a:srgbClr val="FFFFFF"/>
    <a:srgbClr val="CBCBCB"/>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60F0B-ACD6-40E1-B4AD-32DE5DD80F5F}" v="6" dt="2020-03-02T16:10:21.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64360" autoAdjust="0"/>
  </p:normalViewPr>
  <p:slideViewPr>
    <p:cSldViewPr snapToGrid="0">
      <p:cViewPr varScale="1">
        <p:scale>
          <a:sx n="73" d="100"/>
          <a:sy n="73" d="100"/>
        </p:scale>
        <p:origin x="232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4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BB00178-D504-4AA1-B366-3C78DB3701EE}"/>
    <pc:docChg chg="modSld">
      <pc:chgData name="" userId="" providerId="" clId="Web-{6BB00178-D504-4AA1-B366-3C78DB3701EE}" dt="2020-02-25T01:00:58.905" v="13" actId="20577"/>
      <pc:docMkLst>
        <pc:docMk/>
      </pc:docMkLst>
      <pc:sldChg chg="modSp">
        <pc:chgData name="" userId="" providerId="" clId="Web-{6BB00178-D504-4AA1-B366-3C78DB3701EE}" dt="2020-02-25T01:00:32.749" v="4" actId="20577"/>
        <pc:sldMkLst>
          <pc:docMk/>
          <pc:sldMk cId="1430745319" sldId="317"/>
        </pc:sldMkLst>
        <pc:spChg chg="mod">
          <ac:chgData name="" userId="" providerId="" clId="Web-{6BB00178-D504-4AA1-B366-3C78DB3701EE}" dt="2020-02-25T01:00:32.749" v="4" actId="20577"/>
          <ac:spMkLst>
            <pc:docMk/>
            <pc:sldMk cId="1430745319" sldId="317"/>
            <ac:spMk id="6" creationId="{D9A5AF91-1D51-A547-843D-E565BA16DC30}"/>
          </ac:spMkLst>
        </pc:spChg>
      </pc:sldChg>
      <pc:sldChg chg="modSp">
        <pc:chgData name="" userId="" providerId="" clId="Web-{6BB00178-D504-4AA1-B366-3C78DB3701EE}" dt="2020-02-25T01:00:58.905" v="12" actId="20577"/>
        <pc:sldMkLst>
          <pc:docMk/>
          <pc:sldMk cId="529427497" sldId="530"/>
        </pc:sldMkLst>
        <pc:spChg chg="mod">
          <ac:chgData name="" userId="" providerId="" clId="Web-{6BB00178-D504-4AA1-B366-3C78DB3701EE}" dt="2020-02-25T01:00:58.905" v="12" actId="20577"/>
          <ac:spMkLst>
            <pc:docMk/>
            <pc:sldMk cId="529427497" sldId="530"/>
            <ac:spMk id="3" creationId="{8B28E3E6-7B37-9C44-9E5F-922D8868270E}"/>
          </ac:spMkLst>
        </pc:spChg>
      </pc:sldChg>
    </pc:docChg>
  </pc:docChgLst>
  <pc:docChgLst>
    <pc:chgData clId="Web-{8F960F0B-ACD6-40E1-B4AD-32DE5DD80F5F}"/>
    <pc:docChg chg="modSld">
      <pc:chgData name="" userId="" providerId="" clId="Web-{8F960F0B-ACD6-40E1-B4AD-32DE5DD80F5F}" dt="2020-03-02T16:10:21.804" v="5" actId="1076"/>
      <pc:docMkLst>
        <pc:docMk/>
      </pc:docMkLst>
      <pc:sldChg chg="modSp">
        <pc:chgData name="" userId="" providerId="" clId="Web-{8F960F0B-ACD6-40E1-B4AD-32DE5DD80F5F}" dt="2020-03-02T16:08:44.289" v="2" actId="20577"/>
        <pc:sldMkLst>
          <pc:docMk/>
          <pc:sldMk cId="2816925043" sldId="531"/>
        </pc:sldMkLst>
        <pc:spChg chg="mod">
          <ac:chgData name="" userId="" providerId="" clId="Web-{8F960F0B-ACD6-40E1-B4AD-32DE5DD80F5F}" dt="2020-03-02T16:08:44.289" v="2" actId="20577"/>
          <ac:spMkLst>
            <pc:docMk/>
            <pc:sldMk cId="2816925043" sldId="531"/>
            <ac:spMk id="2" creationId="{97A017F0-5BD2-4E48-AB1E-6BDC0B987A2B}"/>
          </ac:spMkLst>
        </pc:spChg>
      </pc:sldChg>
      <pc:sldChg chg="modSp">
        <pc:chgData name="" userId="" providerId="" clId="Web-{8F960F0B-ACD6-40E1-B4AD-32DE5DD80F5F}" dt="2020-03-02T16:10:21.804" v="5" actId="1076"/>
        <pc:sldMkLst>
          <pc:docMk/>
          <pc:sldMk cId="3893072871" sldId="545"/>
        </pc:sldMkLst>
        <pc:spChg chg="mod">
          <ac:chgData name="" userId="" providerId="" clId="Web-{8F960F0B-ACD6-40E1-B4AD-32DE5DD80F5F}" dt="2020-03-02T16:10:21.804" v="5" actId="1076"/>
          <ac:spMkLst>
            <pc:docMk/>
            <pc:sldMk cId="3893072871" sldId="545"/>
            <ac:spMk id="3" creationId="{B4B206DF-21FF-984B-8F30-67F752F935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E5196-8469-4FD3-88E2-15649FDE16B1}"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0E140-93E8-471F-9349-F0BB6098DEA7}" type="slidenum">
              <a:rPr lang="en-US" smtClean="0"/>
              <a:t>‹#›</a:t>
            </a:fld>
            <a:endParaRPr lang="en-US"/>
          </a:p>
        </p:txBody>
      </p:sp>
    </p:spTree>
    <p:extLst>
      <p:ext uri="{BB962C8B-B14F-4D97-AF65-F5344CB8AC3E}">
        <p14:creationId xmlns:p14="http://schemas.microsoft.com/office/powerpoint/2010/main" val="32184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shtag/befair2directcare?source=feed_text&amp;story_id=10209339923804365"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thearcofminnesota.org/wp-content/uploads/2017/02/2017-Best-Life-Alliance-Fact-Sheet-Final.pdf" TargetMode="External"/><Relationship Id="rId4" Type="http://schemas.openxmlformats.org/officeDocument/2006/relationships/hyperlink" Target="https://www.youtube.com/watch?v=9Q8BjFburX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ationaladvocacycampaign.org/toolkit/employers/public-service-announceme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1" u="none" strike="noStrike" dirty="0">
                <a:solidFill>
                  <a:srgbClr val="000000"/>
                </a:solidFill>
                <a:effectLst/>
                <a:latin typeface="Calibri" panose="020F0502020204030204" pitchFamily="34" charset="0"/>
              </a:rPr>
              <a:t>Host and Co-host notes for pre-meeting setup</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Actions before the session:</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Slide #1 – Update presenter names</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Hide other region consultant slide, as applicable</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Hide other regions workshop slide for Upcoming Workshops, as applicable</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0" indent="0" algn="l" rtl="0" fontAlgn="base">
              <a:buFont typeface="Wingdings" panose="05000000000000000000" pitchFamily="2" charset="2"/>
              <a:buNone/>
            </a:pPr>
            <a:r>
              <a:rPr lang="en-US" sz="1800" b="0" i="1" u="none" strike="noStrike" dirty="0">
                <a:solidFill>
                  <a:srgbClr val="000000"/>
                </a:solidFill>
                <a:effectLst/>
                <a:latin typeface="Calibri" panose="020F0502020204030204" pitchFamily="34" charset="0"/>
              </a:rPr>
              <a:t>In the Practice session before participants log on</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Check that the presenter can share their screen and run videos as needed</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Check that the presenter marks “Share Computer sounds” and “Optimize Screen sharing for video clip” so that any videos shown can be heard by others – it is on the same screen that you choose which screen to share.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Make Coaches "Co-hosts"</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Confirm polls are loaded - host</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Turn on transcript –host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Break-out Groups – host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Take attendance</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Time keeper</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Host / Welcome people as they arrive &amp; arrive late – assign someone</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Monitor Chat – assign someone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Turn on record, as desired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Subtitles – turned on, each participant can control turning on and off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At end of presentation:</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 </a:t>
            </a:r>
            <a:r>
              <a:rPr lang="en-US" sz="1800" b="0" i="1" u="none" strike="noStrike" dirty="0">
                <a:solidFill>
                  <a:srgbClr val="000000"/>
                </a:solidFill>
                <a:effectLst/>
                <a:latin typeface="Calibri" panose="020F0502020204030204" pitchFamily="34" charset="0"/>
              </a:rPr>
              <a:t>MAKE SURE TO STOP RECORDING AT THANK YOU SLIDE</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US" sz="1800" b="0" i="1" u="none" strike="noStrike" dirty="0">
                <a:solidFill>
                  <a:srgbClr val="000000"/>
                </a:solidFill>
                <a:effectLst/>
                <a:latin typeface="Calibri" panose="020F0502020204030204" pitchFamily="34" charset="0"/>
              </a:rPr>
              <a:t>Note to Facilitator</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Bold Text = Timing</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Italicized Text = Notes – do not read</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Regular Text = Talking Points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1</a:t>
            </a:fld>
            <a:endParaRPr lang="en-US"/>
          </a:p>
        </p:txBody>
      </p:sp>
    </p:spTree>
    <p:extLst>
      <p:ext uri="{BB962C8B-B14F-4D97-AF65-F5344CB8AC3E}">
        <p14:creationId xmlns:p14="http://schemas.microsoft.com/office/powerpoint/2010/main" val="371431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Talking Points:</a:t>
            </a:r>
          </a:p>
          <a:p>
            <a:pPr marL="171450" indent="-171450">
              <a:buFont typeface="Wingdings" panose="05000000000000000000" pitchFamily="2" charset="2"/>
              <a:buChar char="Ø"/>
            </a:pPr>
            <a:r>
              <a:rPr lang="en-US" dirty="0"/>
              <a:t>Do your research - </a:t>
            </a:r>
            <a:r>
              <a:rPr lang="en-US" sz="1200" kern="1200" dirty="0">
                <a:solidFill>
                  <a:schemeClr val="tx1"/>
                </a:solidFill>
                <a:effectLst/>
                <a:latin typeface="+mn-lt"/>
                <a:ea typeface="+mn-ea"/>
                <a:cs typeface="+mn-cs"/>
              </a:rPr>
              <a:t>Be sure the information you are sharing in your PSA accurately reflects you as an organization. </a:t>
            </a:r>
          </a:p>
          <a:p>
            <a:pPr marL="628650" lvl="1" indent="-171450">
              <a:buFont typeface="Wingdings" panose="05000000000000000000" pitchFamily="2" charset="2"/>
              <a:buChar char="Ø"/>
            </a:pPr>
            <a:r>
              <a:rPr lang="en-US" sz="1200" kern="1200" dirty="0">
                <a:solidFill>
                  <a:schemeClr val="tx1"/>
                </a:solidFill>
                <a:effectLst/>
                <a:latin typeface="+mn-lt"/>
                <a:ea typeface="+mn-ea"/>
                <a:cs typeface="+mn-cs"/>
              </a:rPr>
              <a:t>Does it tell a story of something is accurate? You don’t want to be spreading false information.  </a:t>
            </a:r>
          </a:p>
          <a:p>
            <a:pPr marL="628650" lvl="1" indent="-171450">
              <a:buFont typeface="Wingdings" panose="05000000000000000000" pitchFamily="2" charset="2"/>
              <a:buChar char="Ø"/>
            </a:pPr>
            <a:r>
              <a:rPr lang="en-US" sz="1200" kern="1200" dirty="0">
                <a:solidFill>
                  <a:schemeClr val="tx1"/>
                </a:solidFill>
                <a:effectLst/>
                <a:latin typeface="+mn-lt"/>
                <a:ea typeface="+mn-ea"/>
                <a:cs typeface="+mn-cs"/>
              </a:rPr>
              <a:t>Research is also needed on who is your audience.  Who are your “stayers”—the most successful employees—and what is the messaging they may be open to?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When thinking about your topic, a PSA has a clear purpose and message, leaving your audience with an understanding of the 5 W’s is important.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Who are you talking about/to?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What you want to tell people?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Where you are/where you want them to go for more information/to take action?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When should they do this?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Why it is so important?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What is the message you want to create or educate people about?  This is typically mission, vision, or values focused.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When choosing your topic, a</a:t>
            </a:r>
            <a:r>
              <a:rPr lang="en-US" sz="1200" kern="1200" dirty="0">
                <a:solidFill>
                  <a:schemeClr val="tx1"/>
                </a:solidFill>
                <a:effectLst/>
                <a:latin typeface="+mn-lt"/>
                <a:ea typeface="+mn-ea"/>
                <a:cs typeface="+mn-cs"/>
              </a:rPr>
              <a:t> successful PSA also raises community awareness of an issues or topic.  This should be something that all people from the community will benefit from being informed about. </a:t>
            </a:r>
            <a:endParaRPr lang="en-AF" sz="1200" kern="1200" dirty="0">
              <a:solidFill>
                <a:schemeClr val="tx1"/>
              </a:solidFill>
              <a:effectLst/>
              <a:latin typeface="+mn-lt"/>
              <a:ea typeface="+mn-ea"/>
              <a:cs typeface="+mn-cs"/>
            </a:endParaRPr>
          </a:p>
          <a:p>
            <a:endParaRPr lang="en-US" dirty="0">
              <a:cs typeface="Calibri"/>
            </a:endParaRPr>
          </a:p>
          <a:p>
            <a:endParaRPr lang="en-AF" dirty="0"/>
          </a:p>
        </p:txBody>
      </p:sp>
      <p:sp>
        <p:nvSpPr>
          <p:cNvPr id="4" name="Slide Number Placeholder 3"/>
          <p:cNvSpPr>
            <a:spLocks noGrp="1"/>
          </p:cNvSpPr>
          <p:nvPr>
            <p:ph type="sldNum" sz="quarter" idx="5"/>
          </p:nvPr>
        </p:nvSpPr>
        <p:spPr/>
        <p:txBody>
          <a:bodyPr/>
          <a:lstStyle/>
          <a:p>
            <a:fld id="{C940E140-93E8-471F-9349-F0BB6098DEA7}" type="slidenum">
              <a:rPr lang="en-US" smtClean="0"/>
              <a:t>10</a:t>
            </a:fld>
            <a:endParaRPr lang="en-US"/>
          </a:p>
        </p:txBody>
      </p:sp>
    </p:spTree>
    <p:extLst>
      <p:ext uri="{BB962C8B-B14F-4D97-AF65-F5344CB8AC3E}">
        <p14:creationId xmlns:p14="http://schemas.microsoft.com/office/powerpoint/2010/main" val="379038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The next 3 steps of creating a great PSA is the actual creation of the PSA: grabbing your audience’s attention, creating a script, and including a call to action.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Grab your audience's attention – The hook - Developing a good hook is essential. This is the thing that will make people pay attention. How will you get people’s attention? Think about what key messages you want to communicate.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Having a script and sticking to it is essential to creating a PSA.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Should be specific to organization and tell a good, full, true story.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The messaging should be short and simple, something that can be remembered easily.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A call to action is essential to a PSA.</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i="1" kern="1200" dirty="0">
                <a:solidFill>
                  <a:schemeClr val="tx1"/>
                </a:solidFill>
                <a:effectLst/>
                <a:latin typeface="+mn-lt"/>
                <a:ea typeface="+mn-ea"/>
                <a:cs typeface="+mn-cs"/>
              </a:rPr>
              <a:t>Give example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It should create a sense of urgency and guide them to the next steps to gathering more information.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A call to action is clearly outlining the steps you want the viewer to do.  For example, a PSA about Direct Support Professionals’ call to action could be “</a:t>
            </a:r>
            <a:r>
              <a:rPr lang="en-US" sz="1200" i="1" kern="1200" dirty="0">
                <a:solidFill>
                  <a:schemeClr val="tx1"/>
                </a:solidFill>
                <a:effectLst/>
                <a:latin typeface="+mn-lt"/>
                <a:ea typeface="+mn-ea"/>
                <a:cs typeface="+mn-cs"/>
              </a:rPr>
              <a:t>Become a DSP - Call the number below for more information”</a:t>
            </a:r>
            <a:endParaRPr lang="en-AF" sz="1200" kern="1200" dirty="0">
              <a:solidFill>
                <a:schemeClr val="tx1"/>
              </a:solidFill>
              <a:effectLst/>
              <a:latin typeface="+mn-lt"/>
              <a:ea typeface="+mn-ea"/>
              <a:cs typeface="+mn-cs"/>
            </a:endParaRPr>
          </a:p>
          <a:p>
            <a:endParaRPr lang="en-AF" dirty="0"/>
          </a:p>
        </p:txBody>
      </p:sp>
      <p:sp>
        <p:nvSpPr>
          <p:cNvPr id="4" name="Slide Number Placeholder 3"/>
          <p:cNvSpPr>
            <a:spLocks noGrp="1"/>
          </p:cNvSpPr>
          <p:nvPr>
            <p:ph type="sldNum" sz="quarter" idx="5"/>
          </p:nvPr>
        </p:nvSpPr>
        <p:spPr/>
        <p:txBody>
          <a:bodyPr/>
          <a:lstStyle/>
          <a:p>
            <a:fld id="{C940E140-93E8-471F-9349-F0BB6098DEA7}" type="slidenum">
              <a:rPr lang="en-US" smtClean="0"/>
              <a:t>11</a:t>
            </a:fld>
            <a:endParaRPr lang="en-US"/>
          </a:p>
        </p:txBody>
      </p:sp>
    </p:spTree>
    <p:extLst>
      <p:ext uri="{BB962C8B-B14F-4D97-AF65-F5344CB8AC3E}">
        <p14:creationId xmlns:p14="http://schemas.microsoft.com/office/powerpoint/2010/main" val="3580185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AF" dirty="0"/>
              <a:t>Very oft</a:t>
            </a:r>
            <a:r>
              <a:rPr lang="en-US" dirty="0"/>
              <a:t>e</a:t>
            </a:r>
            <a:r>
              <a:rPr lang="en-AF" dirty="0"/>
              <a:t>n</a:t>
            </a:r>
            <a:r>
              <a:rPr lang="en-US" dirty="0"/>
              <a:t>, the first two parts of creating a PSA that we just discussed are the easy part, even if it seems daunting.</a:t>
            </a:r>
          </a:p>
          <a:p>
            <a:pPr marL="171450" indent="-171450">
              <a:buFont typeface="Wingdings" panose="05000000000000000000" pitchFamily="2" charset="2"/>
              <a:buChar char="Ø"/>
            </a:pPr>
            <a:r>
              <a:rPr lang="en-US" dirty="0"/>
              <a:t>The</a:t>
            </a:r>
            <a:r>
              <a:rPr lang="en-AF" dirty="0"/>
              <a:t> implementation </a:t>
            </a:r>
            <a:r>
              <a:rPr lang="en-US" dirty="0"/>
              <a:t>is where it can</a:t>
            </a:r>
            <a:r>
              <a:rPr lang="en-AF" dirty="0"/>
              <a:t> go hor</a:t>
            </a:r>
            <a:r>
              <a:rPr lang="en-US" dirty="0"/>
              <a:t>r</a:t>
            </a:r>
            <a:r>
              <a:rPr lang="en-AF" dirty="0"/>
              <a:t>ibly wrong. </a:t>
            </a:r>
            <a:r>
              <a:rPr lang="en-US" dirty="0"/>
              <a:t>A plan for implementation is essential – should not just create it and send it out. </a:t>
            </a:r>
          </a:p>
          <a:p>
            <a:pPr marL="628650" lvl="1" indent="-171450">
              <a:buFont typeface="Wingdings" panose="05000000000000000000" pitchFamily="2" charset="2"/>
              <a:buChar char="Ø"/>
            </a:pPr>
            <a:r>
              <a:rPr lang="en-US" dirty="0"/>
              <a:t>Some questions to consider: where does it begin? How do you launch it? What does it look like when you launch it? Who will create messages that go with it? </a:t>
            </a:r>
          </a:p>
          <a:p>
            <a:pPr marL="171450" indent="-171450">
              <a:buFont typeface="Wingdings" panose="05000000000000000000" pitchFamily="2" charset="2"/>
              <a:buChar char="Ø"/>
            </a:pPr>
            <a:r>
              <a:rPr lang="en-US" dirty="0"/>
              <a:t>How often do we update and how? If a leader in an organization is in the PSA and moves on, PSA will need to be updates. If service types have changed, will have to update it as well. May be possible to edit the video later. </a:t>
            </a:r>
          </a:p>
          <a:p>
            <a:pPr marL="171450" indent="-171450">
              <a:buFont typeface="Wingdings" panose="05000000000000000000" pitchFamily="2" charset="2"/>
              <a:buChar char="Ø"/>
            </a:pPr>
            <a:r>
              <a:rPr lang="en-US" dirty="0"/>
              <a:t>Is there a time frame that the PSA will be used for? Are there goals/outcomes that are connected to this and once reached removing it? </a:t>
            </a:r>
          </a:p>
          <a:p>
            <a:pPr marL="171450" indent="-171450">
              <a:buFont typeface="Wingdings" panose="05000000000000000000" pitchFamily="2" charset="2"/>
              <a:buChar char="Ø"/>
            </a:pPr>
            <a:r>
              <a:rPr lang="en-US" dirty="0"/>
              <a:t>Thinking about start to finish of implementation is key to a successful PSA. </a:t>
            </a:r>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12</a:t>
            </a:fld>
            <a:endParaRPr lang="en-US"/>
          </a:p>
        </p:txBody>
      </p:sp>
    </p:spTree>
    <p:extLst>
      <p:ext uri="{BB962C8B-B14F-4D97-AF65-F5344CB8AC3E}">
        <p14:creationId xmlns:p14="http://schemas.microsoft.com/office/powerpoint/2010/main" val="3422359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Talking Points:</a:t>
            </a:r>
          </a:p>
          <a:p>
            <a:pPr marL="171450" indent="-171450">
              <a:buFont typeface="Wingdings" panose="05000000000000000000" pitchFamily="2" charset="2"/>
              <a:buChar char="Ø"/>
            </a:pPr>
            <a:r>
              <a:rPr lang="en-US" i="0" dirty="0"/>
              <a:t>PSAs are also great way to bring up an issue or concern and raise awareness. </a:t>
            </a:r>
          </a:p>
        </p:txBody>
      </p:sp>
      <p:sp>
        <p:nvSpPr>
          <p:cNvPr id="4" name="Slide Number Placeholder 3"/>
          <p:cNvSpPr>
            <a:spLocks noGrp="1"/>
          </p:cNvSpPr>
          <p:nvPr>
            <p:ph type="sldNum" sz="quarter" idx="5"/>
          </p:nvPr>
        </p:nvSpPr>
        <p:spPr/>
        <p:txBody>
          <a:bodyPr/>
          <a:lstStyle/>
          <a:p>
            <a:fld id="{C940E140-93E8-471F-9349-F0BB6098DEA7}" type="slidenum">
              <a:rPr lang="en-US" smtClean="0"/>
              <a:t>13</a:t>
            </a:fld>
            <a:endParaRPr lang="en-US"/>
          </a:p>
        </p:txBody>
      </p:sp>
    </p:spTree>
    <p:extLst>
      <p:ext uri="{BB962C8B-B14F-4D97-AF65-F5344CB8AC3E}">
        <p14:creationId xmlns:p14="http://schemas.microsoft.com/office/powerpoint/2010/main" val="2006694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a:t>
            </a:r>
            <a:endParaRPr lang="en-AF" sz="1200" b="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PSAs can also be used to help the public to learn more about issues faced by the direct support workforce in order to garner advocacy for DSPs. </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If you are asking people at your organizations to post or raise awareness, make sure that you indicate what kind of messaging they should use so that the PSA is truthful and clear. </a:t>
            </a:r>
            <a:endParaRPr lang="en-US" sz="1200" i="1"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i="1" kern="1200" dirty="0">
                <a:solidFill>
                  <a:schemeClr val="tx1"/>
                </a:solidFill>
                <a:effectLst/>
                <a:latin typeface="+mn-lt"/>
                <a:ea typeface="+mn-ea"/>
                <a:cs typeface="+mn-cs"/>
              </a:rPr>
              <a:t>Can post links in chat for people to look later. </a:t>
            </a:r>
            <a:endParaRPr lang="en-AF"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Information: </a:t>
            </a:r>
            <a:endParaRPr lang="en-AF"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bFair2DirectCare campaign was launched in New York State to help raise awareness that DSPs need to be paid a living wage that reflects the costs of living in their area. Here are two types of PSAs that have been used by this campaign.</a:t>
            </a:r>
            <a:endParaRPr lang="en-AF"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BeFair2Directcare</a:t>
            </a:r>
            <a:endParaRPr lang="en-AF" sz="1200" i="1" kern="1200" dirty="0">
              <a:solidFill>
                <a:schemeClr val="tx1"/>
              </a:solidFill>
              <a:effectLst/>
              <a:latin typeface="+mn-lt"/>
              <a:ea typeface="+mn-ea"/>
              <a:cs typeface="+mn-cs"/>
            </a:endParaRPr>
          </a:p>
          <a:p>
            <a:pPr lvl="1"/>
            <a:r>
              <a:rPr lang="en-US" sz="1200" i="1" u="sng" kern="1200" dirty="0">
                <a:solidFill>
                  <a:schemeClr val="tx1"/>
                </a:solidFill>
                <a:effectLst/>
                <a:latin typeface="+mn-lt"/>
                <a:ea typeface="+mn-ea"/>
                <a:cs typeface="+mn-cs"/>
                <a:hlinkClick r:id="rId3"/>
              </a:rPr>
              <a:t>Facebook</a:t>
            </a:r>
            <a:r>
              <a:rPr lang="en-US" sz="1200" i="1" kern="1200" dirty="0">
                <a:solidFill>
                  <a:schemeClr val="tx1"/>
                </a:solidFill>
                <a:effectLst/>
                <a:latin typeface="+mn-lt"/>
                <a:ea typeface="+mn-ea"/>
                <a:cs typeface="+mn-cs"/>
              </a:rPr>
              <a:t> - https://</a:t>
            </a:r>
            <a:r>
              <a:rPr lang="en-US" sz="1200" i="1" kern="1200" dirty="0" err="1">
                <a:solidFill>
                  <a:schemeClr val="tx1"/>
                </a:solidFill>
                <a:effectLst/>
                <a:latin typeface="+mn-lt"/>
                <a:ea typeface="+mn-ea"/>
                <a:cs typeface="+mn-cs"/>
              </a:rPr>
              <a:t>www.facebook.com</a:t>
            </a:r>
            <a:r>
              <a:rPr lang="en-US" sz="1200" i="1" kern="1200" dirty="0">
                <a:solidFill>
                  <a:schemeClr val="tx1"/>
                </a:solidFill>
                <a:effectLst/>
                <a:latin typeface="+mn-lt"/>
                <a:ea typeface="+mn-ea"/>
                <a:cs typeface="+mn-cs"/>
              </a:rPr>
              <a:t>/search/top/?q=befair2directcare</a:t>
            </a:r>
            <a:endParaRPr lang="en-AF" sz="1200" i="1" kern="1200" dirty="0">
              <a:solidFill>
                <a:schemeClr val="tx1"/>
              </a:solidFill>
              <a:effectLst/>
              <a:latin typeface="+mn-lt"/>
              <a:ea typeface="+mn-ea"/>
              <a:cs typeface="+mn-cs"/>
            </a:endParaRPr>
          </a:p>
          <a:p>
            <a:pPr lvl="1"/>
            <a:r>
              <a:rPr lang="en-US" sz="1200" i="1" u="sng" kern="1200" dirty="0">
                <a:solidFill>
                  <a:schemeClr val="tx1"/>
                </a:solidFill>
                <a:effectLst/>
                <a:latin typeface="+mn-lt"/>
                <a:ea typeface="+mn-ea"/>
                <a:cs typeface="+mn-cs"/>
                <a:hlinkClick r:id="rId4"/>
              </a:rPr>
              <a:t>YouTube</a:t>
            </a:r>
            <a:r>
              <a:rPr lang="en-US" sz="1200" i="1" kern="1200" dirty="0">
                <a:solidFill>
                  <a:schemeClr val="tx1"/>
                </a:solidFill>
                <a:effectLst/>
                <a:latin typeface="+mn-lt"/>
                <a:ea typeface="+mn-ea"/>
                <a:cs typeface="+mn-cs"/>
              </a:rPr>
              <a:t> - </a:t>
            </a:r>
            <a:r>
              <a:rPr lang="en-US" sz="1200" i="1" u="sng" kern="1200" dirty="0">
                <a:solidFill>
                  <a:schemeClr val="tx1"/>
                </a:solidFill>
                <a:effectLst/>
                <a:latin typeface="+mn-lt"/>
                <a:ea typeface="+mn-ea"/>
                <a:cs typeface="+mn-cs"/>
                <a:hlinkClick r:id="rId4"/>
              </a:rPr>
              <a:t>https://www.youtube.com/watch?v=9Q8BjFburXA</a:t>
            </a:r>
            <a:endParaRPr lang="en-AF"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AF"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Best Life Alliance is a group of advocates in Minnesota that are campaigning to increase wages and stop rate cuts that could further impede direct support jobs being filled. Here is PSA from the Best Life Alliance.</a:t>
            </a:r>
            <a:endParaRPr lang="en-AF"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MN </a:t>
            </a:r>
            <a:r>
              <a:rPr lang="en-US" sz="1200" i="1" u="sng" kern="1200" dirty="0">
                <a:solidFill>
                  <a:schemeClr val="tx1"/>
                </a:solidFill>
                <a:effectLst/>
                <a:latin typeface="+mn-lt"/>
                <a:ea typeface="+mn-ea"/>
                <a:cs typeface="+mn-cs"/>
                <a:hlinkClick r:id="rId5"/>
              </a:rPr>
              <a:t>Best Life Alliance</a:t>
            </a:r>
            <a:endParaRPr lang="en-AF" sz="1200" i="1"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http://</a:t>
            </a:r>
            <a:r>
              <a:rPr lang="en-US" sz="1200" i="1" kern="1200" dirty="0" err="1">
                <a:solidFill>
                  <a:schemeClr val="tx1"/>
                </a:solidFill>
                <a:effectLst/>
                <a:latin typeface="+mn-lt"/>
                <a:ea typeface="+mn-ea"/>
                <a:cs typeface="+mn-cs"/>
              </a:rPr>
              <a:t>www.arrm.org</a:t>
            </a:r>
            <a:r>
              <a:rPr lang="en-US" sz="1200" i="1" kern="1200" dirty="0">
                <a:solidFill>
                  <a:schemeClr val="tx1"/>
                </a:solidFill>
                <a:effectLst/>
                <a:latin typeface="+mn-lt"/>
                <a:ea typeface="+mn-ea"/>
                <a:cs typeface="+mn-cs"/>
              </a:rPr>
              <a:t>/ARRM/Advocacy/</a:t>
            </a:r>
            <a:r>
              <a:rPr lang="en-US" sz="1200" i="1" kern="1200" dirty="0" err="1">
                <a:solidFill>
                  <a:schemeClr val="tx1"/>
                </a:solidFill>
                <a:effectLst/>
                <a:latin typeface="+mn-lt"/>
                <a:ea typeface="+mn-ea"/>
                <a:cs typeface="+mn-cs"/>
              </a:rPr>
              <a:t>Best_Life_Alliance.aspx</a:t>
            </a:r>
            <a:endParaRPr lang="en-AF" sz="1200" i="1" kern="1200" dirty="0">
              <a:solidFill>
                <a:schemeClr val="tx1"/>
              </a:solidFill>
              <a:effectLst/>
              <a:latin typeface="+mn-lt"/>
              <a:ea typeface="+mn-ea"/>
              <a:cs typeface="+mn-cs"/>
            </a:endParaRPr>
          </a:p>
          <a:p>
            <a:endParaRPr lang="en-AF" dirty="0"/>
          </a:p>
        </p:txBody>
      </p:sp>
      <p:sp>
        <p:nvSpPr>
          <p:cNvPr id="4" name="Slide Number Placeholder 3"/>
          <p:cNvSpPr>
            <a:spLocks noGrp="1"/>
          </p:cNvSpPr>
          <p:nvPr>
            <p:ph type="sldNum" sz="quarter" idx="5"/>
          </p:nvPr>
        </p:nvSpPr>
        <p:spPr/>
        <p:txBody>
          <a:bodyPr/>
          <a:lstStyle/>
          <a:p>
            <a:fld id="{C940E140-93E8-471F-9349-F0BB6098DEA7}" type="slidenum">
              <a:rPr lang="en-US" smtClean="0"/>
              <a:t>14</a:t>
            </a:fld>
            <a:endParaRPr lang="en-US"/>
          </a:p>
        </p:txBody>
      </p:sp>
    </p:spTree>
    <p:extLst>
      <p:ext uri="{BB962C8B-B14F-4D97-AF65-F5344CB8AC3E}">
        <p14:creationId xmlns:p14="http://schemas.microsoft.com/office/powerpoint/2010/main" val="3929283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i="0" dirty="0"/>
              <a:t>Not everyone has a marketing dept. If you don’t, find people who are passionate about the PSA to move it forward and support spreading the word. </a:t>
            </a:r>
          </a:p>
          <a:p>
            <a:pPr marL="628650" lvl="1" indent="-171450">
              <a:buFont typeface="Wingdings" panose="05000000000000000000" pitchFamily="2" charset="2"/>
              <a:buChar char="Ø"/>
            </a:pPr>
            <a:r>
              <a:rPr lang="en-US" i="0" dirty="0"/>
              <a:t>Board members, development dept, fundraising dept, DSPs, people supported, </a:t>
            </a:r>
            <a:r>
              <a:rPr lang="en-US" i="0" dirty="0" err="1"/>
              <a:t>etc</a:t>
            </a:r>
            <a:endParaRPr lang="en-US" i="0" dirty="0"/>
          </a:p>
        </p:txBody>
      </p:sp>
      <p:sp>
        <p:nvSpPr>
          <p:cNvPr id="4" name="Slide Number Placeholder 3"/>
          <p:cNvSpPr>
            <a:spLocks noGrp="1"/>
          </p:cNvSpPr>
          <p:nvPr>
            <p:ph type="sldNum" sz="quarter" idx="5"/>
          </p:nvPr>
        </p:nvSpPr>
        <p:spPr/>
        <p:txBody>
          <a:bodyPr/>
          <a:lstStyle/>
          <a:p>
            <a:fld id="{C940E140-93E8-471F-9349-F0BB6098DEA7}" type="slidenum">
              <a:rPr lang="en-US" smtClean="0"/>
              <a:t>15</a:t>
            </a:fld>
            <a:endParaRPr lang="en-US"/>
          </a:p>
        </p:txBody>
      </p:sp>
    </p:spTree>
    <p:extLst>
      <p:ext uri="{BB962C8B-B14F-4D97-AF65-F5344CB8AC3E}">
        <p14:creationId xmlns:p14="http://schemas.microsoft.com/office/powerpoint/2010/main" val="3414300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Talking Points: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Should use the PSA as part of your broader marketing plan. </a:t>
            </a:r>
          </a:p>
          <a:p>
            <a:pPr marL="171450" lvl="0" indent="-171450">
              <a:buFont typeface="Wingdings" panose="05000000000000000000" pitchFamily="2" charset="2"/>
              <a:buChar char="Ø"/>
            </a:pPr>
            <a:r>
              <a:rPr lang="en-US" sz="1200" i="1" kern="1200" dirty="0">
                <a:solidFill>
                  <a:schemeClr val="tx1"/>
                </a:solidFill>
                <a:effectLst/>
                <a:latin typeface="+mn-lt"/>
                <a:ea typeface="+mn-ea"/>
                <a:cs typeface="+mn-cs"/>
              </a:rPr>
              <a:t>Read slide</a:t>
            </a:r>
            <a:endParaRPr lang="en-AF"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5194864-0F35-45CC-8F0E-C9EAE6BBC7A4}" type="slidenum">
              <a:rPr lang="en-US" smtClean="0"/>
              <a:t>16</a:t>
            </a:fld>
            <a:endParaRPr lang="en-US"/>
          </a:p>
        </p:txBody>
      </p:sp>
    </p:spTree>
    <p:extLst>
      <p:ext uri="{BB962C8B-B14F-4D97-AF65-F5344CB8AC3E}">
        <p14:creationId xmlns:p14="http://schemas.microsoft.com/office/powerpoint/2010/main" val="203219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Social media is an opportunity to share a strategic vision for your organization</a:t>
            </a:r>
          </a:p>
          <a:p>
            <a:pPr marL="171450" indent="-171450">
              <a:buFont typeface="Wingdings" panose="05000000000000000000" pitchFamily="2" charset="2"/>
              <a:buChar char="Ø"/>
            </a:pPr>
            <a:r>
              <a:rPr lang="en-US" sz="1200" i="1" kern="1200" dirty="0">
                <a:solidFill>
                  <a:schemeClr val="tx1"/>
                </a:solidFill>
                <a:effectLst/>
                <a:latin typeface="+mn-lt"/>
                <a:ea typeface="+mn-ea"/>
                <a:cs typeface="+mn-cs"/>
              </a:rPr>
              <a:t>Read slide</a:t>
            </a:r>
            <a:endParaRPr lang="en-AF"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5194864-0F35-45CC-8F0E-C9EAE6BBC7A4}" type="slidenum">
              <a:rPr lang="en-US" smtClean="0"/>
              <a:t>17</a:t>
            </a:fld>
            <a:endParaRPr lang="en-US"/>
          </a:p>
        </p:txBody>
      </p:sp>
    </p:spTree>
    <p:extLst>
      <p:ext uri="{BB962C8B-B14F-4D97-AF65-F5344CB8AC3E}">
        <p14:creationId xmlns:p14="http://schemas.microsoft.com/office/powerpoint/2010/main" val="2184399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a:t>
            </a: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PSA can be used in everyday communication as well. </a:t>
            </a:r>
          </a:p>
          <a:p>
            <a:pPr marL="171450" indent="-171450">
              <a:buFont typeface="Wingdings" panose="05000000000000000000" pitchFamily="2" charset="2"/>
              <a:buChar char="Ø"/>
            </a:pPr>
            <a:r>
              <a:rPr lang="en-US" sz="1200" b="0" i="1" kern="1200" dirty="0">
                <a:solidFill>
                  <a:schemeClr val="tx1"/>
                </a:solidFill>
                <a:effectLst/>
                <a:latin typeface="+mn-lt"/>
                <a:ea typeface="+mn-ea"/>
                <a:cs typeface="+mn-cs"/>
              </a:rPr>
              <a:t>Read slide</a:t>
            </a:r>
          </a:p>
        </p:txBody>
      </p:sp>
      <p:sp>
        <p:nvSpPr>
          <p:cNvPr id="4" name="Slide Number Placeholder 3"/>
          <p:cNvSpPr>
            <a:spLocks noGrp="1"/>
          </p:cNvSpPr>
          <p:nvPr>
            <p:ph type="sldNum" sz="quarter" idx="5"/>
          </p:nvPr>
        </p:nvSpPr>
        <p:spPr/>
        <p:txBody>
          <a:bodyPr/>
          <a:lstStyle/>
          <a:p>
            <a:fld id="{15194864-0F35-45CC-8F0E-C9EAE6BBC7A4}" type="slidenum">
              <a:rPr lang="en-US" smtClean="0"/>
              <a:t>18</a:t>
            </a:fld>
            <a:endParaRPr lang="en-US"/>
          </a:p>
        </p:txBody>
      </p:sp>
    </p:spTree>
    <p:extLst>
      <p:ext uri="{BB962C8B-B14F-4D97-AF65-F5344CB8AC3E}">
        <p14:creationId xmlns:p14="http://schemas.microsoft.com/office/powerpoint/2010/main" val="253075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fld id="{C940E140-93E8-471F-9349-F0BB6098DEA7}" type="slidenum">
              <a:rPr lang="en-US" smtClean="0"/>
              <a:t>19</a:t>
            </a:fld>
            <a:endParaRPr lang="en-US"/>
          </a:p>
        </p:txBody>
      </p:sp>
    </p:spTree>
    <p:extLst>
      <p:ext uri="{BB962C8B-B14F-4D97-AF65-F5344CB8AC3E}">
        <p14:creationId xmlns:p14="http://schemas.microsoft.com/office/powerpoint/2010/main" val="116023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Timing: Total of 40-45 minutes (approx. 1-3 minutes/slide)</a:t>
            </a:r>
            <a:endParaRPr lang="en-US" sz="1800"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Action – Record as desired</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Welcome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My name is xx and I am a xx with the Institute on Community Integration at the University of Minnesota. I am here today with my colleagues from the University of MN, __________ and ________________. Also Regional Coaches from Tennessee ____________________ and ___________________.</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lang="en-US" sz="1800" b="0" i="1" u="none" strike="noStrike" dirty="0">
                <a:solidFill>
                  <a:srgbClr val="000000"/>
                </a:solidFill>
                <a:effectLst/>
                <a:latin typeface="Calibri" panose="020F0502020204030204" pitchFamily="34" charset="0"/>
              </a:rPr>
              <a:t>If being recorded: </a:t>
            </a:r>
            <a:r>
              <a:rPr lang="en-US" sz="1800" b="0" i="0" u="none" strike="noStrike" dirty="0">
                <a:solidFill>
                  <a:srgbClr val="000000"/>
                </a:solidFill>
                <a:effectLst/>
                <a:latin typeface="Calibri" panose="020F0502020204030204" pitchFamily="34" charset="0"/>
              </a:rPr>
              <a:t>This webinar is currently being </a:t>
            </a:r>
            <a:r>
              <a:rPr lang="en-US" sz="1800" b="1" i="0" u="none" strike="noStrike" dirty="0">
                <a:solidFill>
                  <a:srgbClr val="000000"/>
                </a:solidFill>
                <a:effectLst/>
                <a:latin typeface="Calibri" panose="020F0502020204030204" pitchFamily="34" charset="0"/>
              </a:rPr>
              <a:t>recorded</a:t>
            </a:r>
            <a:r>
              <a:rPr lang="en-US" sz="1800" b="0" i="0" u="none" strike="noStrike" dirty="0">
                <a:solidFill>
                  <a:srgbClr val="000000"/>
                </a:solidFill>
                <a:effectLst/>
                <a:latin typeface="Calibri" panose="020F0502020204030204" pitchFamily="34" charset="0"/>
              </a:rPr>
              <a:t>. We will send the recording to you if you would like to view again or share with others in your organization. </a:t>
            </a:r>
            <a:r>
              <a:rPr lang="en-US" sz="1800" b="0" i="0" dirty="0">
                <a:solidFill>
                  <a:srgbClr val="444444"/>
                </a:solidFill>
                <a:effectLst/>
                <a:latin typeface="Calibri" panose="020F0502020204030204" pitchFamily="34" charset="0"/>
              </a:rPr>
              <a:t>​</a:t>
            </a:r>
            <a:endParaRPr lang="en-US" sz="1800" b="0" i="0" kern="1200" dirty="0">
              <a:solidFill>
                <a:srgbClr val="444444"/>
              </a:solidFill>
              <a:effectLst/>
              <a:latin typeface="Arial" panose="020B0604020202020204" pitchFamily="34" charset="0"/>
              <a:ea typeface="+mn-ea"/>
              <a:cs typeface="+mn-cs"/>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Thank you so much for joining us today. During today’s session we will talk about public services announcements, or PSAs. </a:t>
            </a:r>
            <a:endParaRPr lang="en-US" sz="1800" b="0" i="0" u="none" strike="noStrike" kern="1200" dirty="0">
              <a:solidFill>
                <a:srgbClr val="444444"/>
              </a:solidFill>
              <a:effectLst/>
              <a:latin typeface="Arial" panose="020B0604020202020204" pitchFamily="34" charset="0"/>
              <a:ea typeface="+mn-ea"/>
              <a:cs typeface="+mn-cs"/>
            </a:endParaRPr>
          </a:p>
          <a:p>
            <a:pPr marL="742950" lvl="1" indent="-285750" algn="l" rtl="0" fontAlgn="base">
              <a:buFont typeface="Wingdings" panose="05000000000000000000" pitchFamily="2" charset="2"/>
              <a:buChar char="Ø"/>
            </a:pPr>
            <a:r>
              <a:rPr lang="en-US" sz="1200" kern="1200" dirty="0">
                <a:solidFill>
                  <a:schemeClr val="tx1"/>
                </a:solidFill>
                <a:effectLst/>
                <a:latin typeface="+mn-lt"/>
                <a:ea typeface="+mn-ea"/>
                <a:cs typeface="+mn-cs"/>
              </a:rPr>
              <a:t>A public service announcement is a great way to spread the word regarding who DSPs are and what they do.  </a:t>
            </a:r>
          </a:p>
          <a:p>
            <a:pPr marL="742950" lvl="1" indent="-285750" algn="l" rtl="0" fontAlgn="base">
              <a:buFont typeface="Wingdings" panose="05000000000000000000" pitchFamily="2" charset="2"/>
              <a:buChar char="Ø"/>
            </a:pPr>
            <a:r>
              <a:rPr lang="en-US" sz="1200" kern="1200" dirty="0">
                <a:solidFill>
                  <a:schemeClr val="tx1"/>
                </a:solidFill>
                <a:effectLst/>
                <a:latin typeface="+mn-lt"/>
                <a:ea typeface="+mn-ea"/>
                <a:cs typeface="+mn-cs"/>
              </a:rPr>
              <a:t>So often, we discover that people do not know what it means to be a DSP.  They may not even understand that supporting people to live a full life in their community is a real job.  Let’s explore further how a PSA could support you in your recruitment efforts. </a:t>
            </a:r>
            <a:endParaRPr lang="en-AF" sz="1200" kern="1200" dirty="0">
              <a:solidFill>
                <a:schemeClr val="tx1"/>
              </a:solidFill>
              <a:effectLst/>
              <a:latin typeface="+mn-lt"/>
              <a:ea typeface="+mn-ea"/>
              <a:cs typeface="+mn-cs"/>
            </a:endParaRPr>
          </a:p>
          <a:p>
            <a:endParaRPr lang="en-AF" dirty="0"/>
          </a:p>
        </p:txBody>
      </p:sp>
      <p:sp>
        <p:nvSpPr>
          <p:cNvPr id="4" name="Slide Number Placeholder 3"/>
          <p:cNvSpPr>
            <a:spLocks noGrp="1"/>
          </p:cNvSpPr>
          <p:nvPr>
            <p:ph type="sldNum" sz="quarter" idx="5"/>
          </p:nvPr>
        </p:nvSpPr>
        <p:spPr/>
        <p:txBody>
          <a:bodyPr/>
          <a:lstStyle/>
          <a:p>
            <a:fld id="{C940E140-93E8-471F-9349-F0BB6098DEA7}" type="slidenum">
              <a:rPr lang="en-US" smtClean="0"/>
              <a:t>2</a:t>
            </a:fld>
            <a:endParaRPr lang="en-US"/>
          </a:p>
        </p:txBody>
      </p:sp>
    </p:spTree>
    <p:extLst>
      <p:ext uri="{BB962C8B-B14F-4D97-AF65-F5344CB8AC3E}">
        <p14:creationId xmlns:p14="http://schemas.microsoft.com/office/powerpoint/2010/main" val="13000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Update </a:t>
            </a:r>
            <a:r>
              <a:rPr lang="en-US" i="1"/>
              <a:t>as needed</a:t>
            </a:r>
            <a:endParaRPr lang="en-US" i="1" dirty="0"/>
          </a:p>
        </p:txBody>
      </p:sp>
      <p:sp>
        <p:nvSpPr>
          <p:cNvPr id="4" name="Slide Number Placeholder 3"/>
          <p:cNvSpPr>
            <a:spLocks noGrp="1"/>
          </p:cNvSpPr>
          <p:nvPr>
            <p:ph type="sldNum" sz="quarter" idx="5"/>
          </p:nvPr>
        </p:nvSpPr>
        <p:spPr/>
        <p:txBody>
          <a:bodyPr/>
          <a:lstStyle/>
          <a:p>
            <a:fld id="{C940E140-93E8-471F-9349-F0BB6098DEA7}" type="slidenum">
              <a:rPr lang="en-US" smtClean="0"/>
              <a:t>20</a:t>
            </a:fld>
            <a:endParaRPr lang="en-US"/>
          </a:p>
        </p:txBody>
      </p:sp>
    </p:spTree>
    <p:extLst>
      <p:ext uri="{BB962C8B-B14F-4D97-AF65-F5344CB8AC3E}">
        <p14:creationId xmlns:p14="http://schemas.microsoft.com/office/powerpoint/2010/main" val="183988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Transition Slide</a:t>
            </a:r>
          </a:p>
          <a:p>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3</a:t>
            </a:fld>
            <a:endParaRPr lang="en-US"/>
          </a:p>
        </p:txBody>
      </p:sp>
    </p:spTree>
    <p:extLst>
      <p:ext uri="{BB962C8B-B14F-4D97-AF65-F5344CB8AC3E}">
        <p14:creationId xmlns:p14="http://schemas.microsoft.com/office/powerpoint/2010/main" val="200003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AF" dirty="0"/>
              <a:t>A PSA is a a message to the larger publi</a:t>
            </a:r>
            <a:r>
              <a:rPr lang="en-US" dirty="0"/>
              <a:t>c</a:t>
            </a:r>
            <a:r>
              <a:rPr lang="en-AF" dirty="0"/>
              <a:t> that helps people know or undersntad a specific concept.  </a:t>
            </a:r>
          </a:p>
          <a:p>
            <a:pPr marL="171450" indent="-171450">
              <a:buFont typeface="Wingdings" panose="05000000000000000000" pitchFamily="2" charset="2"/>
              <a:buChar char="Ø"/>
            </a:pPr>
            <a:r>
              <a:rPr lang="en-US" i="1" dirty="0"/>
              <a:t>Explain examples (facilitators can replace pictures with other PSAs)</a:t>
            </a:r>
            <a:endParaRPr lang="en-AF" i="1"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F" dirty="0"/>
              <a:t>For those of you who used to watch Startday morning cartoonsl you may remember the G.I Joe  cartoon.  </a:t>
            </a:r>
            <a:r>
              <a:rPr lang="en-US" dirty="0"/>
              <a:t>A</a:t>
            </a:r>
            <a:r>
              <a:rPr lang="en-AF" dirty="0"/>
              <a:t>t the end of each episode there was a segment called “Knowign is half the battl.”  Th</a:t>
            </a:r>
            <a:r>
              <a:rPr lang="en-US" dirty="0"/>
              <a:t>is</a:t>
            </a:r>
            <a:r>
              <a:rPr lang="en-AF" dirty="0"/>
              <a:t> is an example of a type of PSA.  The goal was to help usually one or two children </a:t>
            </a:r>
            <a:r>
              <a:rPr lang="en-US" dirty="0"/>
              <a:t>navigate out of some sort of difficult situation.  This type of PSA is focusing on resources or actions. That those children could take.  </a:t>
            </a:r>
          </a:p>
          <a:p>
            <a:pPr marL="628650" lvl="1" indent="-171450">
              <a:buFont typeface="Wingdings" panose="05000000000000000000" pitchFamily="2" charset="2"/>
              <a:buChar char="Ø"/>
            </a:pPr>
            <a:r>
              <a:rPr lang="en-AF" dirty="0"/>
              <a:t>S</a:t>
            </a:r>
            <a:r>
              <a:rPr lang="en-US" dirty="0"/>
              <a:t>e</a:t>
            </a:r>
            <a:r>
              <a:rPr lang="en-AF" dirty="0"/>
              <a:t>at Belt laws. </a:t>
            </a:r>
            <a:r>
              <a:rPr lang="en-US" dirty="0"/>
              <a:t>The second example is one we have probably all seen many times it’s a PSA to provide information about a law or stature change. </a:t>
            </a:r>
          </a:p>
          <a:p>
            <a:pPr marL="628650" lvl="1" indent="-171450">
              <a:buFont typeface="Wingdings" panose="05000000000000000000" pitchFamily="2" charset="2"/>
              <a:buChar char="Ø"/>
            </a:pPr>
            <a:r>
              <a:rPr lang="en-US" dirty="0"/>
              <a:t>And then the third example I am sure you can app appreciate it’s the correct way display your Tennessee Tristar.  </a:t>
            </a:r>
          </a:p>
          <a:p>
            <a:pPr marL="628650" lvl="1" indent="-171450">
              <a:buFont typeface="Wingdings" panose="05000000000000000000" pitchFamily="2" charset="2"/>
              <a:buChar char="Ø"/>
            </a:pPr>
            <a:endParaRPr lang="en-US" dirty="0"/>
          </a:p>
          <a:p>
            <a:pPr marL="171450" lvl="0" indent="-171450">
              <a:buFont typeface="Wingdings" panose="05000000000000000000" pitchFamily="2" charset="2"/>
              <a:buChar char="Ø"/>
            </a:pPr>
            <a:r>
              <a:rPr lang="en-US" dirty="0"/>
              <a:t>This is NOT a realistic job preview. A PSA is a short informational video, while a realistic job preview is longer and a realistic look at the position. </a:t>
            </a:r>
            <a:r>
              <a:rPr lang="en-US" i="1" dirty="0"/>
              <a:t>Transition to next slide of examples.</a:t>
            </a:r>
            <a:endParaRPr lang="en-US" dirty="0"/>
          </a:p>
          <a:p>
            <a:endParaRPr lang="en-US" dirty="0"/>
          </a:p>
          <a:p>
            <a:endParaRPr lang="en-AF" dirty="0"/>
          </a:p>
        </p:txBody>
      </p:sp>
      <p:sp>
        <p:nvSpPr>
          <p:cNvPr id="4" name="Slide Number Placeholder 3"/>
          <p:cNvSpPr>
            <a:spLocks noGrp="1"/>
          </p:cNvSpPr>
          <p:nvPr>
            <p:ph type="sldNum" sz="quarter" idx="5"/>
          </p:nvPr>
        </p:nvSpPr>
        <p:spPr/>
        <p:txBody>
          <a:bodyPr/>
          <a:lstStyle/>
          <a:p>
            <a:fld id="{C940E140-93E8-471F-9349-F0BB6098DEA7}" type="slidenum">
              <a:rPr lang="en-US" smtClean="0"/>
              <a:t>4</a:t>
            </a:fld>
            <a:endParaRPr lang="en-US"/>
          </a:p>
        </p:txBody>
      </p:sp>
    </p:spTree>
    <p:extLst>
      <p:ext uri="{BB962C8B-B14F-4D97-AF65-F5344CB8AC3E}">
        <p14:creationId xmlns:p14="http://schemas.microsoft.com/office/powerpoint/2010/main" val="29072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https://www.nationaladvocacycampaign.org/toolkit/employers/public-service-announcements</a:t>
            </a:r>
            <a:endParaRPr lang="en-US" sz="1200" dirty="0"/>
          </a:p>
          <a:p>
            <a:endParaRPr lang="en-US" sz="1200" dirty="0"/>
          </a:p>
          <a:p>
            <a:r>
              <a:rPr lang="en-US" sz="1200" i="0" dirty="0"/>
              <a:t>Talking Points:</a:t>
            </a:r>
          </a:p>
          <a:p>
            <a:pPr marL="171450" indent="-171450">
              <a:buFont typeface="Wingdings" panose="05000000000000000000" pitchFamily="2" charset="2"/>
              <a:buChar char="Ø"/>
            </a:pPr>
            <a:r>
              <a:rPr lang="en-US" sz="1200" i="0" dirty="0"/>
              <a:t>We’re going to watch 2 different PSAs, both created by the University of Minnesota in partnership with ANCOR.</a:t>
            </a:r>
          </a:p>
          <a:p>
            <a:pPr marL="171450" indent="-171450">
              <a:buFont typeface="Wingdings" panose="05000000000000000000" pitchFamily="2" charset="2"/>
              <a:buChar char="Ø"/>
            </a:pPr>
            <a:r>
              <a:rPr lang="en-US" sz="1200" i="0" dirty="0"/>
              <a:t>Keep in mind that these are very produced. They don’t necessarily need this much production.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i="1" dirty="0"/>
              <a:t>Play PSA examples (can watch two – both are about 1 minute each)</a:t>
            </a:r>
          </a:p>
          <a:p>
            <a:endParaRPr lang="en-US" i="0" dirty="0"/>
          </a:p>
        </p:txBody>
      </p:sp>
      <p:sp>
        <p:nvSpPr>
          <p:cNvPr id="4" name="Slide Number Placeholder 3"/>
          <p:cNvSpPr>
            <a:spLocks noGrp="1"/>
          </p:cNvSpPr>
          <p:nvPr>
            <p:ph type="sldNum" sz="quarter" idx="5"/>
          </p:nvPr>
        </p:nvSpPr>
        <p:spPr/>
        <p:txBody>
          <a:bodyPr/>
          <a:lstStyle/>
          <a:p>
            <a:fld id="{C940E140-93E8-471F-9349-F0BB6098DEA7}" type="slidenum">
              <a:rPr lang="en-US" smtClean="0"/>
              <a:t>5</a:t>
            </a:fld>
            <a:endParaRPr lang="en-US"/>
          </a:p>
        </p:txBody>
      </p:sp>
    </p:spTree>
    <p:extLst>
      <p:ext uri="{BB962C8B-B14F-4D97-AF65-F5344CB8AC3E}">
        <p14:creationId xmlns:p14="http://schemas.microsoft.com/office/powerpoint/2010/main" val="234156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Having a great PSA can bring people into the organization and interested in working for your organization.</a:t>
            </a:r>
          </a:p>
        </p:txBody>
      </p:sp>
      <p:sp>
        <p:nvSpPr>
          <p:cNvPr id="4" name="Slide Number Placeholder 3"/>
          <p:cNvSpPr>
            <a:spLocks noGrp="1"/>
          </p:cNvSpPr>
          <p:nvPr>
            <p:ph type="sldNum" sz="quarter" idx="5"/>
          </p:nvPr>
        </p:nvSpPr>
        <p:spPr/>
        <p:txBody>
          <a:bodyPr/>
          <a:lstStyle/>
          <a:p>
            <a:fld id="{C940E140-93E8-471F-9349-F0BB6098DEA7}" type="slidenum">
              <a:rPr lang="en-US" smtClean="0"/>
              <a:t>6</a:t>
            </a:fld>
            <a:endParaRPr lang="en-US"/>
          </a:p>
        </p:txBody>
      </p:sp>
    </p:spTree>
    <p:extLst>
      <p:ext uri="{BB962C8B-B14F-4D97-AF65-F5344CB8AC3E}">
        <p14:creationId xmlns:p14="http://schemas.microsoft.com/office/powerpoint/2010/main" val="305184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AF" i="1" dirty="0"/>
              <a:t>Slide is animated </a:t>
            </a:r>
            <a:endParaRPr lang="en-US" i="1" dirty="0"/>
          </a:p>
          <a:p>
            <a:pPr marL="171450" indent="-171450">
              <a:buFont typeface="Wingdings" panose="05000000000000000000" pitchFamily="2" charset="2"/>
              <a:buChar char="Ø"/>
            </a:pPr>
            <a:r>
              <a:rPr lang="en-US" i="0" dirty="0"/>
              <a:t>There are 2 different types of PSAs: PSAs with a narrated voice and PSAs with first person voice where a DSP is talking “to you” </a:t>
            </a:r>
            <a:r>
              <a:rPr lang="en-US" i="1" dirty="0"/>
              <a:t>(explain which was which of the PSAs played)</a:t>
            </a:r>
          </a:p>
          <a:p>
            <a:pPr marL="171450" indent="-171450">
              <a:buFont typeface="Wingdings" panose="05000000000000000000" pitchFamily="2" charset="2"/>
              <a:buChar char="Ø"/>
            </a:pPr>
            <a:r>
              <a:rPr lang="en-AF" dirty="0"/>
              <a:t>PSAs for Recru</a:t>
            </a:r>
            <a:r>
              <a:rPr lang="en-US" dirty="0" err="1"/>
              <a:t>i</a:t>
            </a:r>
            <a:r>
              <a:rPr lang="en-AF" dirty="0"/>
              <a:t>tment </a:t>
            </a:r>
            <a:r>
              <a:rPr lang="en-US" dirty="0"/>
              <a:t>are f</a:t>
            </a:r>
            <a:r>
              <a:rPr lang="en-AF" dirty="0"/>
              <a:t>ocused on explaining what emplyment opportunities are </a:t>
            </a:r>
            <a:r>
              <a:rPr lang="en-US" dirty="0"/>
              <a:t>available</a:t>
            </a:r>
          </a:p>
          <a:p>
            <a:pPr marL="628650" lvl="1" indent="-171450">
              <a:buFont typeface="Wingdings" panose="05000000000000000000" pitchFamily="2" charset="2"/>
              <a:buChar char="Ø"/>
            </a:pPr>
            <a:r>
              <a:rPr lang="en-AF" dirty="0"/>
              <a:t>When you think about your recrutment opportunites what is t</a:t>
            </a:r>
            <a:r>
              <a:rPr lang="en-US" dirty="0"/>
              <a:t>he</a:t>
            </a:r>
            <a:r>
              <a:rPr lang="en-AF" dirty="0"/>
              <a:t> messaging that you wou</a:t>
            </a:r>
            <a:r>
              <a:rPr lang="en-US" dirty="0" err="1"/>
              <a:t>ld</a:t>
            </a:r>
            <a:r>
              <a:rPr lang="en-AF" dirty="0"/>
              <a:t> li</a:t>
            </a:r>
            <a:r>
              <a:rPr lang="en-US" dirty="0" err="1"/>
              <a:t>ke</a:t>
            </a:r>
            <a:r>
              <a:rPr lang="en-AF" dirty="0"/>
              <a:t> to get out there for the potential employees to know?  How are you communicating what the role is in a positive way that brings awarness to the broader public. </a:t>
            </a:r>
            <a:endParaRPr lang="en-US" dirty="0"/>
          </a:p>
          <a:p>
            <a:pPr marL="1085850" lvl="2" indent="-171450">
              <a:buFont typeface="Wingdings" panose="05000000000000000000" pitchFamily="2" charset="2"/>
              <a:buChar char="Ø"/>
            </a:pPr>
            <a:r>
              <a:rPr lang="en-US" dirty="0"/>
              <a:t>For </a:t>
            </a:r>
            <a:r>
              <a:rPr lang="en-AF" dirty="0"/>
              <a:t>DSP, FLS, Volunteers,</a:t>
            </a:r>
          </a:p>
          <a:p>
            <a:pPr marL="171450" indent="-171450">
              <a:buFont typeface="Wingdings" panose="05000000000000000000" pitchFamily="2" charset="2"/>
              <a:buChar char="Ø"/>
            </a:pPr>
            <a:r>
              <a:rPr lang="en-AF" dirty="0"/>
              <a:t>PSA</a:t>
            </a:r>
            <a:r>
              <a:rPr lang="en-US" dirty="0"/>
              <a:t>s </a:t>
            </a:r>
            <a:r>
              <a:rPr lang="en-AF" dirty="0"/>
              <a:t>for Marketing</a:t>
            </a:r>
            <a:r>
              <a:rPr lang="en-US" dirty="0"/>
              <a:t> are f</a:t>
            </a:r>
            <a:r>
              <a:rPr lang="en-AF" dirty="0"/>
              <a:t>ocused on getting your Organization more recognized </a:t>
            </a:r>
            <a:r>
              <a:rPr lang="en-US" dirty="0"/>
              <a:t>in your community.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t>T</a:t>
            </a:r>
            <a:r>
              <a:rPr lang="en-US" dirty="0"/>
              <a:t>his is typically a good idea to use to get the word out about who your are and what you do.  Raising awareness of a specific initiative you are proud of or want to share with your community.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Focused on Mission, Vision, Values</a:t>
            </a:r>
          </a:p>
        </p:txBody>
      </p:sp>
      <p:sp>
        <p:nvSpPr>
          <p:cNvPr id="4" name="Slide Number Placeholder 3"/>
          <p:cNvSpPr>
            <a:spLocks noGrp="1"/>
          </p:cNvSpPr>
          <p:nvPr>
            <p:ph type="sldNum" sz="quarter" idx="5"/>
          </p:nvPr>
        </p:nvSpPr>
        <p:spPr/>
        <p:txBody>
          <a:bodyPr/>
          <a:lstStyle/>
          <a:p>
            <a:fld id="{C940E140-93E8-471F-9349-F0BB6098DEA7}" type="slidenum">
              <a:rPr lang="en-US" smtClean="0"/>
              <a:t>7</a:t>
            </a:fld>
            <a:endParaRPr lang="en-US"/>
          </a:p>
        </p:txBody>
      </p:sp>
    </p:spTree>
    <p:extLst>
      <p:ext uri="{BB962C8B-B14F-4D97-AF65-F5344CB8AC3E}">
        <p14:creationId xmlns:p14="http://schemas.microsoft.com/office/powerpoint/2010/main" val="36314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F" dirty="0"/>
              <a:t>PSA</a:t>
            </a:r>
            <a:r>
              <a:rPr lang="en-US" dirty="0"/>
              <a:t>s should be a</a:t>
            </a:r>
            <a:r>
              <a:rPr lang="en-AF" dirty="0"/>
              <a:t> part of a larger </a:t>
            </a:r>
            <a:r>
              <a:rPr lang="en-AF" b="1" dirty="0"/>
              <a:t>coordinated</a:t>
            </a:r>
            <a:r>
              <a:rPr lang="en-AF" dirty="0"/>
              <a:t> marketing effort. – Just like an RJP. Remember </a:t>
            </a:r>
            <a:r>
              <a:rPr lang="en-US" dirty="0"/>
              <a:t>that in a marketing plan you want to be sure that you are sending messages to people that are connected in multiple ways.  This includes the messages that you are sending, the topics you discuss, the programs you highlight and the visuals you use.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Think about how this fits into the rest of your plan and how your messages coordinate with each other.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For your PSA, Decide on a platform  - video, print, voice clips, people speaking.  What is going to be most effective delivery method for this PSA and where is the intention for it to be disseminated. </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cs typeface="Calibri"/>
              </a:rPr>
              <a:t>L</a:t>
            </a:r>
            <a:r>
              <a:rPr lang="en-AF" dirty="0"/>
              <a:t>ength – 10 -60 seconds. </a:t>
            </a:r>
            <a:endParaRPr lang="en-US"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R</a:t>
            </a:r>
            <a:r>
              <a:rPr lang="en-AF" dirty="0"/>
              <a:t>em</a:t>
            </a:r>
            <a:r>
              <a:rPr lang="en-US" dirty="0"/>
              <a:t>e</a:t>
            </a:r>
            <a:r>
              <a:rPr lang="en-AF" dirty="0"/>
              <a:t>mber that this is not a realistc job preview.  It is not intended to be full of</a:t>
            </a:r>
            <a:r>
              <a:rPr lang="en-US" dirty="0"/>
              <a:t> </a:t>
            </a:r>
            <a:r>
              <a:rPr lang="en-AF" dirty="0"/>
              <a:t>information for a good job match.  </a:t>
            </a:r>
            <a:r>
              <a:rPr lang="en-US" dirty="0"/>
              <a:t>A</a:t>
            </a:r>
            <a:r>
              <a:rPr lang="en-AF" dirty="0"/>
              <a:t> PSA is a recru</a:t>
            </a:r>
            <a:r>
              <a:rPr lang="en-US" dirty="0" err="1"/>
              <a:t>i</a:t>
            </a:r>
            <a:r>
              <a:rPr lang="en-AF" dirty="0"/>
              <a:t>tment tool</a:t>
            </a:r>
            <a:r>
              <a:rPr lang="en-US" dirty="0"/>
              <a:t>, while a</a:t>
            </a:r>
            <a:r>
              <a:rPr lang="en-AF" dirty="0"/>
              <a:t>n RJP is a retention tool. </a:t>
            </a:r>
            <a:endParaRPr lang="en-US"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F" dirty="0"/>
              <a:t>The PSA is short </a:t>
            </a:r>
            <a:r>
              <a:rPr lang="en-US" dirty="0"/>
              <a:t>and</a:t>
            </a:r>
            <a:r>
              <a:rPr lang="en-AF" dirty="0"/>
              <a:t> easy to remember</a:t>
            </a:r>
            <a:r>
              <a:rPr lang="en-US" dirty="0"/>
              <a:t> and</a:t>
            </a:r>
            <a:r>
              <a:rPr lang="en-AF" dirty="0"/>
              <a:t> has what we call a hook</a:t>
            </a:r>
            <a:r>
              <a:rPr lang="en-US" dirty="0"/>
              <a:t> which is t</a:t>
            </a:r>
            <a:r>
              <a:rPr lang="en-AF" dirty="0"/>
              <a:t>hat special word, phrase, image that gets people to listen</a:t>
            </a:r>
            <a:r>
              <a:rPr lang="en-US" sz="1200" kern="1200" dirty="0">
                <a:solidFill>
                  <a:schemeClr val="tx1"/>
                </a:solidFill>
                <a:effectLst/>
                <a:latin typeface="+mn-lt"/>
                <a:ea typeface="+mn-ea"/>
                <a:cs typeface="+mn-cs"/>
              </a:rPr>
              <a:t> You will only have 10-60 seconds of content.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As our culture shifts to a digital world of clicking and swiping grabbing people's attention becomes more difficult.  The maximum time for a person to pay attention has really shrunk.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In addition to having people’s focus for such a short time the length also keeps costs down and creates an opportunity to use this for many different purposes. </a:t>
            </a:r>
            <a:endParaRPr lang="en-AF" sz="1200" kern="1200" dirty="0">
              <a:solidFill>
                <a:schemeClr val="tx1"/>
              </a:solidFill>
              <a:effectLst/>
              <a:latin typeface="+mn-lt"/>
              <a:ea typeface="+mn-ea"/>
              <a:cs typeface="+mn-cs"/>
            </a:endParaRPr>
          </a:p>
          <a:p>
            <a:endParaRPr lang="en-AF" dirty="0"/>
          </a:p>
        </p:txBody>
      </p:sp>
      <p:sp>
        <p:nvSpPr>
          <p:cNvPr id="4" name="Slide Number Placeholder 3"/>
          <p:cNvSpPr>
            <a:spLocks noGrp="1"/>
          </p:cNvSpPr>
          <p:nvPr>
            <p:ph type="sldNum" sz="quarter" idx="5"/>
          </p:nvPr>
        </p:nvSpPr>
        <p:spPr/>
        <p:txBody>
          <a:bodyPr/>
          <a:lstStyle/>
          <a:p>
            <a:fld id="{C940E140-93E8-471F-9349-F0BB6098DEA7}" type="slidenum">
              <a:rPr lang="en-US" smtClean="0"/>
              <a:t>8</a:t>
            </a:fld>
            <a:endParaRPr lang="en-US"/>
          </a:p>
        </p:txBody>
      </p:sp>
    </p:spTree>
    <p:extLst>
      <p:ext uri="{BB962C8B-B14F-4D97-AF65-F5344CB8AC3E}">
        <p14:creationId xmlns:p14="http://schemas.microsoft.com/office/powerpoint/2010/main" val="356569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Talking Points: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These are the major components of creating a great PSA</a:t>
            </a:r>
          </a:p>
          <a:p>
            <a:pPr marL="171450" lvl="0" indent="-171450">
              <a:buFont typeface="Wingdings" panose="05000000000000000000" pitchFamily="2" charset="2"/>
              <a:buChar char="Ø"/>
            </a:pPr>
            <a:r>
              <a:rPr lang="en-US" sz="1200" i="1" kern="1200" dirty="0">
                <a:solidFill>
                  <a:schemeClr val="tx1"/>
                </a:solidFill>
                <a:effectLst/>
                <a:latin typeface="+mn-lt"/>
                <a:ea typeface="+mn-ea"/>
                <a:cs typeface="+mn-cs"/>
              </a:rPr>
              <a:t>Read slide</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We’ll review these now, starting with the first three bullets of doing your research, choosing a topic, and considering your audience.</a:t>
            </a:r>
            <a:endParaRPr lang="en-AF" sz="1200" kern="1200" dirty="0">
              <a:solidFill>
                <a:schemeClr val="tx1"/>
              </a:solidFill>
              <a:effectLst/>
              <a:latin typeface="+mn-lt"/>
              <a:ea typeface="+mn-ea"/>
              <a:cs typeface="+mn-cs"/>
            </a:endParaRPr>
          </a:p>
          <a:p>
            <a:endParaRPr lang="en-AF" dirty="0"/>
          </a:p>
        </p:txBody>
      </p:sp>
      <p:sp>
        <p:nvSpPr>
          <p:cNvPr id="4" name="Slide Number Placeholder 3"/>
          <p:cNvSpPr>
            <a:spLocks noGrp="1"/>
          </p:cNvSpPr>
          <p:nvPr>
            <p:ph type="sldNum" sz="quarter" idx="5"/>
          </p:nvPr>
        </p:nvSpPr>
        <p:spPr/>
        <p:txBody>
          <a:bodyPr/>
          <a:lstStyle/>
          <a:p>
            <a:fld id="{C940E140-93E8-471F-9349-F0BB6098DEA7}" type="slidenum">
              <a:rPr lang="en-US" smtClean="0"/>
              <a:t>9</a:t>
            </a:fld>
            <a:endParaRPr lang="en-US"/>
          </a:p>
        </p:txBody>
      </p:sp>
    </p:spTree>
    <p:extLst>
      <p:ext uri="{BB962C8B-B14F-4D97-AF65-F5344CB8AC3E}">
        <p14:creationId xmlns:p14="http://schemas.microsoft.com/office/powerpoint/2010/main" val="2814718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1765"/>
            <a:ext cx="5331593" cy="3801015"/>
          </a:xfrm>
        </p:spPr>
        <p:txBody>
          <a:bodyPr anchor="ctr"/>
          <a:lstStyle>
            <a:lvl1pPr algn="l">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ABE3C1-DBE1-495D-B57B-2849774B866A}" type="datetimeFigureOut">
              <a:rPr lang="en-US" smtClean="0"/>
              <a:t>7/22/2021</a:t>
            </a:fld>
            <a:endParaRPr lang="en-US" dirty="0"/>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49728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359263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263730776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7/22/2021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73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610085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43075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44F66F-3F35-AE4F-8217-CF6C93567902}"/>
              </a:ext>
            </a:extLst>
          </p:cNvPr>
          <p:cNvSpPr/>
          <p:nvPr userDrawn="1"/>
        </p:nvSpPr>
        <p:spPr>
          <a:xfrm>
            <a:off x="2191657" y="6260093"/>
            <a:ext cx="7794172" cy="59790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13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51056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7" name="Rectangle 6">
            <a:extLst>
              <a:ext uri="{FF2B5EF4-FFF2-40B4-BE49-F238E27FC236}">
                <a16:creationId xmlns:a16="http://schemas.microsoft.com/office/drawing/2014/main" id="{006A1A6F-789C-7C44-9179-157E0BCAEA32}"/>
              </a:ext>
            </a:extLst>
          </p:cNvPr>
          <p:cNvSpPr/>
          <p:nvPr userDrawn="1"/>
        </p:nvSpPr>
        <p:spPr>
          <a:xfrm>
            <a:off x="818147" y="1664018"/>
            <a:ext cx="10529304" cy="4571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9FE60B-4005-CA44-89C5-CA8B7CEC5705}"/>
              </a:ext>
            </a:extLst>
          </p:cNvPr>
          <p:cNvSpPr/>
          <p:nvPr userDrawn="1"/>
        </p:nvSpPr>
        <p:spPr>
          <a:xfrm>
            <a:off x="818146" y="4589463"/>
            <a:ext cx="10529304" cy="45719"/>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42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FD7AB8-1011-9D4B-BCE3-9AA61E5EC5B6}"/>
              </a:ext>
            </a:extLst>
          </p:cNvPr>
          <p:cNvSpPr/>
          <p:nvPr userDrawn="1"/>
        </p:nvSpPr>
        <p:spPr>
          <a:xfrm>
            <a:off x="0" y="0"/>
            <a:ext cx="12192000" cy="68580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13F1A8E-B361-034F-905F-9E9FE732489D}"/>
              </a:ext>
            </a:extLst>
          </p:cNvPr>
          <p:cNvSpPr/>
          <p:nvPr userDrawn="1"/>
        </p:nvSpPr>
        <p:spPr>
          <a:xfrm>
            <a:off x="1095284" y="1029788"/>
            <a:ext cx="9988731" cy="4798423"/>
          </a:xfrm>
          <a:prstGeom prst="roundRect">
            <a:avLst>
              <a:gd name="adj" fmla="val 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4366" y="1353671"/>
            <a:ext cx="9805851" cy="4071768"/>
          </a:xfrm>
        </p:spPr>
        <p:txBody>
          <a:bodyPr anchor="ctr">
            <a:normAutofit/>
          </a:bodyPr>
          <a:lstStyle>
            <a:lvl1pPr>
              <a:defRPr sz="5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159586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52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8" name="Rectangle 7">
            <a:extLst>
              <a:ext uri="{FF2B5EF4-FFF2-40B4-BE49-F238E27FC236}">
                <a16:creationId xmlns:a16="http://schemas.microsoft.com/office/drawing/2014/main" id="{996ECC58-DC6C-2A4F-8290-D2220A39C945}"/>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506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0">
                <a:solidFill>
                  <a:srgbClr val="4C768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0">
                <a:solidFill>
                  <a:srgbClr val="4C768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7/22/2021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dirty="0"/>
          </a:p>
        </p:txBody>
      </p:sp>
      <p:sp>
        <p:nvSpPr>
          <p:cNvPr id="10" name="Rectangle 9">
            <a:extLst>
              <a:ext uri="{FF2B5EF4-FFF2-40B4-BE49-F238E27FC236}">
                <a16:creationId xmlns:a16="http://schemas.microsoft.com/office/drawing/2014/main" id="{D8B04E29-1FB7-2D43-9379-B7D757767005}"/>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4277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6" name="Rectangle 5">
            <a:extLst>
              <a:ext uri="{FF2B5EF4-FFF2-40B4-BE49-F238E27FC236}">
                <a16:creationId xmlns:a16="http://schemas.microsoft.com/office/drawing/2014/main" id="{58B3F4C6-A444-A14D-957A-BEC11AE76162}"/>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51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7147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12" r:id="rId3"/>
    <p:sldLayoutId id="2147483901" r:id="rId4"/>
    <p:sldLayoutId id="2147483910" r:id="rId5"/>
    <p:sldLayoutId id="214748391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xStyles>
    <p:titleStyle>
      <a:lvl1pPr algn="l" defTabSz="914400" rtl="0" eaLnBrk="1" latinLnBrk="0" hangingPunct="1">
        <a:lnSpc>
          <a:spcPct val="90000"/>
        </a:lnSpc>
        <a:spcBef>
          <a:spcPct val="0"/>
        </a:spcBef>
        <a:buNone/>
        <a:defRPr sz="4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hashtag/befair2directcare?source=feed_text&amp;story_id=1020933992380436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9Q8BjFburX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hyperlink" Target="https://www.nationaladvocacycampaign.org/toolkit/employers/public-service-announcement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708D21-42BA-3247-A723-A7BB066ED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3" name="Picture 2">
            <a:extLst>
              <a:ext uri="{FF2B5EF4-FFF2-40B4-BE49-F238E27FC236}">
                <a16:creationId xmlns:a16="http://schemas.microsoft.com/office/drawing/2014/main" id="{F44B10CA-1E1D-CC47-BB91-F288E3469F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0" t="19894" r="22003" b="36357"/>
          <a:stretch/>
        </p:blipFill>
        <p:spPr>
          <a:xfrm>
            <a:off x="0" y="6113683"/>
            <a:ext cx="1830010" cy="730870"/>
          </a:xfrm>
          <a:prstGeom prst="rect">
            <a:avLst/>
          </a:prstGeom>
        </p:spPr>
      </p:pic>
      <p:pic>
        <p:nvPicPr>
          <p:cNvPr id="4" name="Picture 3">
            <a:extLst>
              <a:ext uri="{FF2B5EF4-FFF2-40B4-BE49-F238E27FC236}">
                <a16:creationId xmlns:a16="http://schemas.microsoft.com/office/drawing/2014/main" id="{6B86911A-79AF-C947-A8EF-C7722DA907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
        <p:nvSpPr>
          <p:cNvPr id="5" name="Rectangle 4">
            <a:extLst>
              <a:ext uri="{FF2B5EF4-FFF2-40B4-BE49-F238E27FC236}">
                <a16:creationId xmlns:a16="http://schemas.microsoft.com/office/drawing/2014/main" id="{ADB122AA-FDB1-6C41-8B98-238DAFB438B0}"/>
              </a:ext>
            </a:extLst>
          </p:cNvPr>
          <p:cNvSpPr/>
          <p:nvPr/>
        </p:nvSpPr>
        <p:spPr>
          <a:xfrm>
            <a:off x="0" y="-1"/>
            <a:ext cx="12192000" cy="6024283"/>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D17D6A-41DF-2B43-9EA4-0D4282334417}"/>
              </a:ext>
            </a:extLst>
          </p:cNvPr>
          <p:cNvSpPr txBox="1"/>
          <p:nvPr/>
        </p:nvSpPr>
        <p:spPr>
          <a:xfrm>
            <a:off x="1082040" y="1249737"/>
            <a:ext cx="9982200" cy="3170099"/>
          </a:xfrm>
          <a:prstGeom prst="rect">
            <a:avLst/>
          </a:prstGeom>
          <a:noFill/>
        </p:spPr>
        <p:txBody>
          <a:bodyPr wrap="square" rtlCol="0">
            <a:spAutoFit/>
          </a:bodyPr>
          <a:lstStyle/>
          <a:p>
            <a:pPr algn="ctr"/>
            <a:r>
              <a:rPr lang="en-US" sz="5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Welcome to the Webinar Series on the Workforce Toolkit.</a:t>
            </a:r>
          </a:p>
          <a:p>
            <a:pPr algn="ctr"/>
            <a:endParaRPr lang="en-US" sz="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 will begin at 2:00 pm central</a:t>
            </a:r>
          </a:p>
        </p:txBody>
      </p:sp>
    </p:spTree>
    <p:extLst>
      <p:ext uri="{BB962C8B-B14F-4D97-AF65-F5344CB8AC3E}">
        <p14:creationId xmlns:p14="http://schemas.microsoft.com/office/powerpoint/2010/main" val="159476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17F0-5BD2-4E48-AB1E-6BDC0B987A2B}"/>
              </a:ext>
            </a:extLst>
          </p:cNvPr>
          <p:cNvSpPr>
            <a:spLocks noGrp="1"/>
          </p:cNvSpPr>
          <p:nvPr>
            <p:ph type="title"/>
          </p:nvPr>
        </p:nvSpPr>
        <p:spPr/>
        <p:txBody>
          <a:bodyPr/>
          <a:lstStyle/>
          <a:p>
            <a:r>
              <a:rPr lang="en-AF">
                <a:latin typeface="Open Sans Light"/>
              </a:rPr>
              <a:t>Understanding your Audience</a:t>
            </a:r>
            <a:endParaRPr lang="en-AF" dirty="0"/>
          </a:p>
        </p:txBody>
      </p:sp>
      <p:sp>
        <p:nvSpPr>
          <p:cNvPr id="3" name="Content Placeholder 2">
            <a:extLst>
              <a:ext uri="{FF2B5EF4-FFF2-40B4-BE49-F238E27FC236}">
                <a16:creationId xmlns:a16="http://schemas.microsoft.com/office/drawing/2014/main" id="{2A06200E-F9B4-0741-92F8-9A19DBB4AC95}"/>
              </a:ext>
            </a:extLst>
          </p:cNvPr>
          <p:cNvSpPr>
            <a:spLocks noGrp="1"/>
          </p:cNvSpPr>
          <p:nvPr>
            <p:ph idx="1"/>
          </p:nvPr>
        </p:nvSpPr>
        <p:spPr/>
        <p:txBody>
          <a:bodyPr anchor="ctr"/>
          <a:lstStyle/>
          <a:p>
            <a:r>
              <a:rPr lang="en-US" dirty="0"/>
              <a:t>Do your research</a:t>
            </a:r>
          </a:p>
          <a:p>
            <a:r>
              <a:rPr lang="en-US" dirty="0"/>
              <a:t>Choose your topic</a:t>
            </a:r>
            <a:endParaRPr lang="en-US" dirty="0">
              <a:cs typeface="Calibri"/>
            </a:endParaRPr>
          </a:p>
          <a:p>
            <a:r>
              <a:rPr lang="en-US" dirty="0"/>
              <a:t>Consider your audience</a:t>
            </a:r>
          </a:p>
          <a:p>
            <a:endParaRPr lang="en-US" dirty="0"/>
          </a:p>
          <a:p>
            <a:endParaRPr lang="en-US" dirty="0"/>
          </a:p>
        </p:txBody>
      </p:sp>
    </p:spTree>
    <p:extLst>
      <p:ext uri="{BB962C8B-B14F-4D97-AF65-F5344CB8AC3E}">
        <p14:creationId xmlns:p14="http://schemas.microsoft.com/office/powerpoint/2010/main" val="281692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EC56-3988-D64D-95FB-CD7917709567}"/>
              </a:ext>
            </a:extLst>
          </p:cNvPr>
          <p:cNvSpPr>
            <a:spLocks noGrp="1"/>
          </p:cNvSpPr>
          <p:nvPr>
            <p:ph type="title"/>
          </p:nvPr>
        </p:nvSpPr>
        <p:spPr/>
        <p:txBody>
          <a:bodyPr/>
          <a:lstStyle/>
          <a:p>
            <a:r>
              <a:rPr lang="en-AF" dirty="0"/>
              <a:t>Create and Do the Work </a:t>
            </a:r>
          </a:p>
        </p:txBody>
      </p:sp>
      <p:sp>
        <p:nvSpPr>
          <p:cNvPr id="3" name="Content Placeholder 2">
            <a:extLst>
              <a:ext uri="{FF2B5EF4-FFF2-40B4-BE49-F238E27FC236}">
                <a16:creationId xmlns:a16="http://schemas.microsoft.com/office/drawing/2014/main" id="{CCA7AAE2-4D35-4442-BCB3-616ECD1B12F4}"/>
              </a:ext>
            </a:extLst>
          </p:cNvPr>
          <p:cNvSpPr>
            <a:spLocks noGrp="1"/>
          </p:cNvSpPr>
          <p:nvPr>
            <p:ph idx="1"/>
          </p:nvPr>
        </p:nvSpPr>
        <p:spPr/>
        <p:txBody>
          <a:bodyPr anchor="ctr"/>
          <a:lstStyle/>
          <a:p>
            <a:r>
              <a:rPr lang="en-US" dirty="0"/>
              <a:t>Grab your audience's attention – The Hook</a:t>
            </a:r>
            <a:endParaRPr lang="en-US" dirty="0">
              <a:cs typeface="Calibri"/>
            </a:endParaRPr>
          </a:p>
          <a:p>
            <a:r>
              <a:rPr lang="en-US" dirty="0"/>
              <a:t>Create a script </a:t>
            </a:r>
          </a:p>
          <a:p>
            <a:r>
              <a:rPr lang="en-US" dirty="0"/>
              <a:t>Include a  - Call to Action </a:t>
            </a:r>
          </a:p>
          <a:p>
            <a:endParaRPr lang="en-US" dirty="0"/>
          </a:p>
          <a:p>
            <a:endParaRPr lang="en-US" dirty="0"/>
          </a:p>
        </p:txBody>
      </p:sp>
    </p:spTree>
    <p:extLst>
      <p:ext uri="{BB962C8B-B14F-4D97-AF65-F5344CB8AC3E}">
        <p14:creationId xmlns:p14="http://schemas.microsoft.com/office/powerpoint/2010/main" val="34608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1C17-3DAA-3741-87B4-DED88C856EF8}"/>
              </a:ext>
            </a:extLst>
          </p:cNvPr>
          <p:cNvSpPr>
            <a:spLocks noGrp="1"/>
          </p:cNvSpPr>
          <p:nvPr>
            <p:ph type="title"/>
          </p:nvPr>
        </p:nvSpPr>
        <p:spPr/>
        <p:txBody>
          <a:bodyPr/>
          <a:lstStyle/>
          <a:p>
            <a:r>
              <a:rPr lang="en-AF" dirty="0"/>
              <a:t>The Hard Part (sometimes) </a:t>
            </a:r>
          </a:p>
        </p:txBody>
      </p:sp>
      <p:sp>
        <p:nvSpPr>
          <p:cNvPr id="3" name="Content Placeholder 2">
            <a:extLst>
              <a:ext uri="{FF2B5EF4-FFF2-40B4-BE49-F238E27FC236}">
                <a16:creationId xmlns:a16="http://schemas.microsoft.com/office/drawing/2014/main" id="{3D96A693-E80A-BE47-9145-972E2C6BDDF3}"/>
              </a:ext>
            </a:extLst>
          </p:cNvPr>
          <p:cNvSpPr>
            <a:spLocks noGrp="1"/>
          </p:cNvSpPr>
          <p:nvPr>
            <p:ph idx="1"/>
          </p:nvPr>
        </p:nvSpPr>
        <p:spPr/>
        <p:txBody>
          <a:bodyPr anchor="ctr"/>
          <a:lstStyle/>
          <a:p>
            <a:r>
              <a:rPr lang="en-US" dirty="0"/>
              <a:t>Implement - putting it into action </a:t>
            </a:r>
          </a:p>
          <a:p>
            <a:r>
              <a:rPr lang="en-US" dirty="0">
                <a:cs typeface="Calibri"/>
              </a:rPr>
              <a:t>Updates – what will need to be shifted and when </a:t>
            </a:r>
          </a:p>
          <a:p>
            <a:r>
              <a:rPr lang="en-US" dirty="0">
                <a:cs typeface="Calibri"/>
              </a:rPr>
              <a:t>Sunsetting – is there a time frame that this PSA will be used for</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82169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B480-40A3-0F47-BE51-CC05179F45EA}"/>
              </a:ext>
            </a:extLst>
          </p:cNvPr>
          <p:cNvSpPr>
            <a:spLocks noGrp="1"/>
          </p:cNvSpPr>
          <p:nvPr>
            <p:ph type="title"/>
          </p:nvPr>
        </p:nvSpPr>
        <p:spPr/>
        <p:txBody>
          <a:bodyPr/>
          <a:lstStyle/>
          <a:p>
            <a:r>
              <a:rPr lang="en-US" dirty="0"/>
              <a:t>PSAs for Awareness or Specific Issues </a:t>
            </a:r>
          </a:p>
        </p:txBody>
      </p:sp>
    </p:spTree>
    <p:extLst>
      <p:ext uri="{BB962C8B-B14F-4D97-AF65-F5344CB8AC3E}">
        <p14:creationId xmlns:p14="http://schemas.microsoft.com/office/powerpoint/2010/main" val="146502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Grassroots Public Awareness and Advocacy Campaigns</a:t>
            </a:r>
            <a:endParaRPr lang="en-US" dirty="0">
              <a:cs typeface="Calibri Light"/>
            </a:endParaRPr>
          </a:p>
        </p:txBody>
      </p:sp>
      <p:sp>
        <p:nvSpPr>
          <p:cNvPr id="5" name="Content Placeholder 4"/>
          <p:cNvSpPr>
            <a:spLocks noGrp="1"/>
          </p:cNvSpPr>
          <p:nvPr>
            <p:ph idx="1"/>
          </p:nvPr>
        </p:nvSpPr>
        <p:spPr>
          <a:xfrm>
            <a:off x="838200" y="2063749"/>
            <a:ext cx="10515600" cy="4113214"/>
          </a:xfrm>
        </p:spPr>
        <p:txBody>
          <a:bodyPr vert="horz" lIns="91440" tIns="45720" rIns="91440" bIns="45720" rtlCol="0" anchor="t">
            <a:normAutofit/>
          </a:bodyPr>
          <a:lstStyle/>
          <a:p>
            <a:pPr marL="0" indent="0">
              <a:buNone/>
            </a:pPr>
            <a:r>
              <a:rPr lang="en-US" sz="3200" b="1" dirty="0">
                <a:solidFill>
                  <a:srgbClr val="4C768C"/>
                </a:solidFill>
              </a:rPr>
              <a:t>BeFair2Directcare</a:t>
            </a:r>
            <a:endParaRPr lang="en-US" sz="3200" b="1" dirty="0">
              <a:solidFill>
                <a:srgbClr val="4C768C"/>
              </a:solidFill>
              <a:cs typeface="Calibri"/>
            </a:endParaRPr>
          </a:p>
          <a:p>
            <a:pPr marL="457200" lvl="1" indent="0">
              <a:buNone/>
            </a:pPr>
            <a:r>
              <a:rPr lang="en-US" dirty="0">
                <a:hlinkClick r:id="rId3"/>
              </a:rPr>
              <a:t>Facebook</a:t>
            </a:r>
            <a:r>
              <a:rPr lang="en-US" dirty="0"/>
              <a:t> - https://www.facebook.com/search/top/?q=befair2directcare</a:t>
            </a:r>
          </a:p>
          <a:p>
            <a:pPr marL="457200" lvl="1" indent="0">
              <a:buNone/>
            </a:pPr>
            <a:r>
              <a:rPr lang="en-US" dirty="0">
                <a:hlinkClick r:id="rId4"/>
              </a:rPr>
              <a:t>YouTube</a:t>
            </a:r>
            <a:r>
              <a:rPr lang="en-US" dirty="0"/>
              <a:t> - https://www.youtube.com/watch?v=9Q8BjFburXA</a:t>
            </a:r>
          </a:p>
          <a:p>
            <a:pPr marL="0" indent="0">
              <a:buNone/>
            </a:pPr>
            <a:endParaRPr lang="en-US" dirty="0"/>
          </a:p>
          <a:p>
            <a:pPr marL="0" indent="0">
              <a:buNone/>
            </a:pPr>
            <a:r>
              <a:rPr lang="en-US" sz="3200" b="1" dirty="0">
                <a:solidFill>
                  <a:srgbClr val="4C768C"/>
                </a:solidFill>
              </a:rPr>
              <a:t>MN Best Life Alliance</a:t>
            </a:r>
            <a:endParaRPr lang="en-US" sz="3200" b="1" dirty="0">
              <a:solidFill>
                <a:srgbClr val="4C768C"/>
              </a:solidFill>
              <a:cs typeface="Calibri"/>
            </a:endParaRPr>
          </a:p>
          <a:p>
            <a:pPr marL="457200" lvl="1" indent="0">
              <a:buNone/>
            </a:pPr>
            <a:r>
              <a:rPr lang="en-US" dirty="0"/>
              <a:t>http://www.arrm.org/ARRM/Advocacy/Best_Life_Alliance.aspx</a:t>
            </a:r>
          </a:p>
          <a:p>
            <a:endParaRPr lang="en-US" dirty="0"/>
          </a:p>
        </p:txBody>
      </p:sp>
    </p:spTree>
    <p:extLst>
      <p:ext uri="{BB962C8B-B14F-4D97-AF65-F5344CB8AC3E}">
        <p14:creationId xmlns:p14="http://schemas.microsoft.com/office/powerpoint/2010/main" val="2073874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B480-40A3-0F47-BE51-CC05179F45EA}"/>
              </a:ext>
            </a:extLst>
          </p:cNvPr>
          <p:cNvSpPr>
            <a:spLocks noGrp="1"/>
          </p:cNvSpPr>
          <p:nvPr>
            <p:ph type="title"/>
          </p:nvPr>
        </p:nvSpPr>
        <p:spPr/>
        <p:txBody>
          <a:bodyPr/>
          <a:lstStyle/>
          <a:p>
            <a:r>
              <a:rPr lang="en-US" dirty="0"/>
              <a:t>Ways to use your PSA </a:t>
            </a:r>
          </a:p>
        </p:txBody>
      </p:sp>
    </p:spTree>
    <p:extLst>
      <p:ext uri="{BB962C8B-B14F-4D97-AF65-F5344CB8AC3E}">
        <p14:creationId xmlns:p14="http://schemas.microsoft.com/office/powerpoint/2010/main" val="2866185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EEBE-1914-3F41-AA5B-E2116829667D}"/>
              </a:ext>
            </a:extLst>
          </p:cNvPr>
          <p:cNvSpPr>
            <a:spLocks noGrp="1"/>
          </p:cNvSpPr>
          <p:nvPr>
            <p:ph type="title"/>
          </p:nvPr>
        </p:nvSpPr>
        <p:spPr>
          <a:xfrm>
            <a:off x="844826" y="314394"/>
            <a:ext cx="7815471" cy="1143000"/>
          </a:xfrm>
        </p:spPr>
        <p:txBody>
          <a:bodyPr>
            <a:normAutofit/>
          </a:bodyPr>
          <a:lstStyle/>
          <a:p>
            <a:r>
              <a:rPr lang="en-US" dirty="0"/>
              <a:t>Audio and Video recording </a:t>
            </a:r>
          </a:p>
        </p:txBody>
      </p:sp>
      <p:sp>
        <p:nvSpPr>
          <p:cNvPr id="3" name="TextBox 2">
            <a:extLst>
              <a:ext uri="{FF2B5EF4-FFF2-40B4-BE49-F238E27FC236}">
                <a16:creationId xmlns:a16="http://schemas.microsoft.com/office/drawing/2014/main" id="{10F8277B-1B8F-E74C-A259-A3D29288A0ED}"/>
              </a:ext>
            </a:extLst>
          </p:cNvPr>
          <p:cNvSpPr txBox="1"/>
          <p:nvPr/>
        </p:nvSpPr>
        <p:spPr>
          <a:xfrm>
            <a:off x="677440" y="2320801"/>
            <a:ext cx="10583865" cy="1692771"/>
          </a:xfrm>
          <a:prstGeom prst="rect">
            <a:avLst/>
          </a:prstGeom>
          <a:noFill/>
        </p:spPr>
        <p:txBody>
          <a:bodyPr wrap="square" rtlCol="0" anchor="ctr">
            <a:spAutoFit/>
          </a:bodyPr>
          <a:lstStyle/>
          <a:p>
            <a:pPr marL="285750" indent="-285750">
              <a:spcAft>
                <a:spcPts val="2400"/>
              </a:spcAft>
              <a:buFont typeface="Arial" panose="020B0604020202020204" pitchFamily="34" charset="0"/>
              <a:buChar char="•"/>
            </a:pPr>
            <a:r>
              <a:rPr lang="en-US" sz="2800" dirty="0">
                <a:latin typeface="Open Sans Light" panose="020B0306030504020204" pitchFamily="34" charset="0"/>
                <a:ea typeface="Open Sans Light" panose="020B0306030504020204" pitchFamily="34" charset="0"/>
                <a:cs typeface="Open Sans Light" panose="020B0306030504020204" pitchFamily="34" charset="0"/>
              </a:rPr>
              <a:t>Run the video in your building</a:t>
            </a:r>
            <a:r>
              <a:rPr lang="en-US" sz="28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800" dirty="0">
                <a:latin typeface="Open Sans Light" panose="020B0306030504020204" pitchFamily="34" charset="0"/>
                <a:ea typeface="Open Sans Light" panose="020B0306030504020204" pitchFamily="34" charset="0"/>
                <a:cs typeface="Open Sans Light" panose="020B0306030504020204" pitchFamily="34" charset="0"/>
              </a:rPr>
              <a:t>lobby in conjunction with the Realistic Job Preview</a:t>
            </a:r>
          </a:p>
          <a:p>
            <a:pPr marL="285750" indent="-285750">
              <a:spcAft>
                <a:spcPts val="2400"/>
              </a:spcAft>
              <a:buFont typeface="Arial" panose="020B0604020202020204" pitchFamily="34" charset="0"/>
              <a:buChar char="•"/>
            </a:pPr>
            <a:r>
              <a:rPr lang="en-US" sz="2800" dirty="0">
                <a:latin typeface="Open Sans Light" panose="020B0306030504020204" pitchFamily="34" charset="0"/>
                <a:ea typeface="Open Sans Light" panose="020B0306030504020204" pitchFamily="34" charset="0"/>
                <a:cs typeface="Open Sans Light" panose="020B0306030504020204" pitchFamily="34" charset="0"/>
              </a:rPr>
              <a:t>Send to local radio and TV stations</a:t>
            </a:r>
          </a:p>
        </p:txBody>
      </p:sp>
    </p:spTree>
    <p:extLst>
      <p:ext uri="{BB962C8B-B14F-4D97-AF65-F5344CB8AC3E}">
        <p14:creationId xmlns:p14="http://schemas.microsoft.com/office/powerpoint/2010/main" val="1537647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EEBE-1914-3F41-AA5B-E2116829667D}"/>
              </a:ext>
            </a:extLst>
          </p:cNvPr>
          <p:cNvSpPr>
            <a:spLocks noGrp="1"/>
          </p:cNvSpPr>
          <p:nvPr>
            <p:ph type="title"/>
          </p:nvPr>
        </p:nvSpPr>
        <p:spPr>
          <a:xfrm>
            <a:off x="834887" y="314394"/>
            <a:ext cx="7825410" cy="1143000"/>
          </a:xfrm>
        </p:spPr>
        <p:txBody>
          <a:bodyPr>
            <a:normAutofit/>
          </a:bodyPr>
          <a:lstStyle/>
          <a:p>
            <a:r>
              <a:rPr lang="en-US" dirty="0"/>
              <a:t>Social Media </a:t>
            </a:r>
          </a:p>
        </p:txBody>
      </p:sp>
      <p:sp>
        <p:nvSpPr>
          <p:cNvPr id="4" name="TextBox 3">
            <a:extLst>
              <a:ext uri="{FF2B5EF4-FFF2-40B4-BE49-F238E27FC236}">
                <a16:creationId xmlns:a16="http://schemas.microsoft.com/office/drawing/2014/main" id="{6D3ED98D-8894-BA43-B8F5-6BC3C26A84F4}"/>
              </a:ext>
            </a:extLst>
          </p:cNvPr>
          <p:cNvSpPr txBox="1"/>
          <p:nvPr/>
        </p:nvSpPr>
        <p:spPr>
          <a:xfrm>
            <a:off x="677440" y="2322096"/>
            <a:ext cx="10583865" cy="2431435"/>
          </a:xfrm>
          <a:prstGeom prst="rect">
            <a:avLst/>
          </a:prstGeom>
          <a:noFill/>
        </p:spPr>
        <p:txBody>
          <a:bodyPr wrap="square" rtlCol="0" anchor="t">
            <a:spAutoFit/>
          </a:bodyPr>
          <a:lstStyle/>
          <a:p>
            <a:pPr marL="285750" indent="-285750">
              <a:spcAft>
                <a:spcPts val="2400"/>
              </a:spcAft>
              <a:buFont typeface="Arial" panose="020B0604020202020204" pitchFamily="34" charset="0"/>
              <a:buChar char="•"/>
            </a:pPr>
            <a:r>
              <a:rPr lang="en-US" sz="2800" dirty="0">
                <a:latin typeface="Open Sans Light" panose="020B0306030504020204" pitchFamily="34" charset="0"/>
                <a:ea typeface="Open Sans Light" panose="020B0306030504020204" pitchFamily="34" charset="0"/>
                <a:cs typeface="Open Sans Light" panose="020B0306030504020204" pitchFamily="34" charset="0"/>
              </a:rPr>
              <a:t>Share strategic vision for your organization</a:t>
            </a:r>
          </a:p>
          <a:p>
            <a:pPr marL="285750" indent="-285750">
              <a:spcAft>
                <a:spcPts val="2400"/>
              </a:spcAft>
              <a:buFont typeface="Arial" panose="020B0604020202020204" pitchFamily="34" charset="0"/>
              <a:buChar char="•"/>
            </a:pPr>
            <a:r>
              <a:rPr lang="en-US" sz="2800" dirty="0">
                <a:latin typeface="Open Sans Light" panose="020B0306030504020204" pitchFamily="34" charset="0"/>
                <a:ea typeface="Open Sans Light" panose="020B0306030504020204" pitchFamily="34" charset="0"/>
                <a:cs typeface="Open Sans Light" panose="020B0306030504020204" pitchFamily="34" charset="0"/>
              </a:rPr>
              <a:t>Add your organization's “Tag” in the beginning or end of any social media posts</a:t>
            </a:r>
          </a:p>
          <a:p>
            <a:pPr marL="285750" indent="-285750">
              <a:spcAft>
                <a:spcPts val="2400"/>
              </a:spcAft>
              <a:buFont typeface="Arial" panose="020B0604020202020204" pitchFamily="34" charset="0"/>
              <a:buChar char="•"/>
            </a:pPr>
            <a:r>
              <a:rPr lang="en-US" sz="2800" dirty="0">
                <a:latin typeface="Open Sans Light" panose="020B0306030504020204" pitchFamily="34" charset="0"/>
                <a:ea typeface="Open Sans Light" panose="020B0306030504020204" pitchFamily="34" charset="0"/>
                <a:cs typeface="Open Sans Light" panose="020B0306030504020204" pitchFamily="34" charset="0"/>
              </a:rPr>
              <a:t>Create a Facebook or twitter banner with the video</a:t>
            </a:r>
          </a:p>
        </p:txBody>
      </p:sp>
    </p:spTree>
    <p:extLst>
      <p:ext uri="{BB962C8B-B14F-4D97-AF65-F5344CB8AC3E}">
        <p14:creationId xmlns:p14="http://schemas.microsoft.com/office/powerpoint/2010/main" val="4242702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EEBE-1914-3F41-AA5B-E2116829667D}"/>
              </a:ext>
            </a:extLst>
          </p:cNvPr>
          <p:cNvSpPr>
            <a:spLocks noGrp="1"/>
          </p:cNvSpPr>
          <p:nvPr>
            <p:ph type="title"/>
          </p:nvPr>
        </p:nvSpPr>
        <p:spPr>
          <a:xfrm>
            <a:off x="844826" y="314394"/>
            <a:ext cx="7815471" cy="1143000"/>
          </a:xfrm>
        </p:spPr>
        <p:txBody>
          <a:bodyPr>
            <a:normAutofit/>
          </a:bodyPr>
          <a:lstStyle/>
          <a:p>
            <a:r>
              <a:rPr lang="en-US" dirty="0"/>
              <a:t>Everyday Communication</a:t>
            </a:r>
          </a:p>
        </p:txBody>
      </p:sp>
      <p:sp>
        <p:nvSpPr>
          <p:cNvPr id="4" name="TextBox 3">
            <a:extLst>
              <a:ext uri="{FF2B5EF4-FFF2-40B4-BE49-F238E27FC236}">
                <a16:creationId xmlns:a16="http://schemas.microsoft.com/office/drawing/2014/main" id="{20754A0D-150B-B546-955C-833023691535}"/>
              </a:ext>
            </a:extLst>
          </p:cNvPr>
          <p:cNvSpPr txBox="1"/>
          <p:nvPr/>
        </p:nvSpPr>
        <p:spPr>
          <a:xfrm>
            <a:off x="677440" y="2312160"/>
            <a:ext cx="10583865" cy="1261884"/>
          </a:xfrm>
          <a:prstGeom prst="rect">
            <a:avLst/>
          </a:prstGeom>
          <a:noFill/>
        </p:spPr>
        <p:txBody>
          <a:bodyPr wrap="square" rtlCol="0" anchor="t">
            <a:spAutoFit/>
          </a:bodyPr>
          <a:lstStyle/>
          <a:p>
            <a:pPr marL="285750" indent="-285750">
              <a:spcAft>
                <a:spcPts val="2400"/>
              </a:spcAft>
              <a:buFont typeface="Arial" panose="020B0604020202020204" pitchFamily="34" charset="0"/>
              <a:buChar char="•"/>
            </a:pPr>
            <a:r>
              <a:rPr lang="en-US" sz="2800" dirty="0">
                <a:latin typeface="Open Sans Light" panose="020B0306030504020204" pitchFamily="34" charset="0"/>
                <a:ea typeface="Open Sans Light" panose="020B0306030504020204" pitchFamily="34" charset="0"/>
                <a:cs typeface="Open Sans Light" panose="020B0306030504020204" pitchFamily="34" charset="0"/>
              </a:rPr>
              <a:t>Send out in email blasts</a:t>
            </a:r>
          </a:p>
          <a:p>
            <a:pPr marL="285750" indent="-285750">
              <a:spcAft>
                <a:spcPts val="2400"/>
              </a:spcAft>
              <a:buFont typeface="Arial" panose="020B0604020202020204" pitchFamily="34" charset="0"/>
              <a:buChar char="•"/>
            </a:pPr>
            <a:r>
              <a:rPr lang="en-US" sz="2800" dirty="0">
                <a:latin typeface="Open Sans Light" panose="020B0306030504020204" pitchFamily="34" charset="0"/>
                <a:ea typeface="Open Sans Light" panose="020B0306030504020204" pitchFamily="34" charset="0"/>
                <a:cs typeface="Open Sans Light" panose="020B0306030504020204" pitchFamily="34" charset="0"/>
              </a:rPr>
              <a:t>Add to email signatures</a:t>
            </a:r>
          </a:p>
        </p:txBody>
      </p:sp>
    </p:spTree>
    <p:extLst>
      <p:ext uri="{BB962C8B-B14F-4D97-AF65-F5344CB8AC3E}">
        <p14:creationId xmlns:p14="http://schemas.microsoft.com/office/powerpoint/2010/main" val="134786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825625"/>
            <a:ext cx="10515600" cy="4351338"/>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To receive the slides from today’s webinar or to further discuss this strategy: </a:t>
            </a:r>
          </a:p>
          <a:p>
            <a:r>
              <a:rPr lang="en-US" dirty="0"/>
              <a:t>Contact your UMN consultant </a:t>
            </a:r>
          </a:p>
          <a:p>
            <a:r>
              <a:rPr lang="en-US" dirty="0"/>
              <a:t>Or email us at: </a:t>
            </a:r>
            <a:r>
              <a:rPr lang="en-US" dirty="0" err="1"/>
              <a:t>dsp-tn@umn.edu</a:t>
            </a:r>
            <a:endParaRPr lang="en-US" dirty="0"/>
          </a:p>
          <a:p>
            <a:endParaRPr lang="en-US" dirty="0"/>
          </a:p>
        </p:txBody>
      </p:sp>
      <p:pic>
        <p:nvPicPr>
          <p:cNvPr id="4" name="Picture 3">
            <a:extLst>
              <a:ext uri="{FF2B5EF4-FFF2-40B4-BE49-F238E27FC236}">
                <a16:creationId xmlns:a16="http://schemas.microsoft.com/office/drawing/2014/main" id="{37A0B18B-1C79-AD4C-B8D0-C5A56E00D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5" name="Picture 4">
            <a:extLst>
              <a:ext uri="{FF2B5EF4-FFF2-40B4-BE49-F238E27FC236}">
                <a16:creationId xmlns:a16="http://schemas.microsoft.com/office/drawing/2014/main" id="{F541FA20-9632-CD45-9D59-B5D3964E61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6" name="Picture 5">
            <a:extLst>
              <a:ext uri="{FF2B5EF4-FFF2-40B4-BE49-F238E27FC236}">
                <a16:creationId xmlns:a16="http://schemas.microsoft.com/office/drawing/2014/main" id="{371574A4-EC3D-8640-9CE2-02D2F858A5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Tree>
    <p:extLst>
      <p:ext uri="{BB962C8B-B14F-4D97-AF65-F5344CB8AC3E}">
        <p14:creationId xmlns:p14="http://schemas.microsoft.com/office/powerpoint/2010/main" val="51941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E7B4-6F68-2F4F-8D01-AC4529AB433E}"/>
              </a:ext>
            </a:extLst>
          </p:cNvPr>
          <p:cNvSpPr>
            <a:spLocks noGrp="1"/>
          </p:cNvSpPr>
          <p:nvPr>
            <p:ph type="ctrTitle"/>
          </p:nvPr>
        </p:nvSpPr>
        <p:spPr>
          <a:xfrm>
            <a:off x="646772" y="531765"/>
            <a:ext cx="5998762" cy="3801015"/>
          </a:xfrm>
        </p:spPr>
        <p:txBody>
          <a:bodyPr/>
          <a:lstStyle/>
          <a:p>
            <a:r>
              <a:rPr lang="en-US" dirty="0"/>
              <a:t>Public Service Announcements</a:t>
            </a:r>
            <a:br>
              <a:rPr lang="en-US" dirty="0"/>
            </a:br>
            <a:r>
              <a:rPr lang="en-US" dirty="0">
                <a:solidFill>
                  <a:schemeClr val="bg1">
                    <a:lumMod val="65000"/>
                  </a:schemeClr>
                </a:solidFill>
              </a:rPr>
              <a:t>(PSAs) </a:t>
            </a:r>
          </a:p>
        </p:txBody>
      </p:sp>
      <p:sp>
        <p:nvSpPr>
          <p:cNvPr id="6" name="TextBox 5">
            <a:extLst>
              <a:ext uri="{FF2B5EF4-FFF2-40B4-BE49-F238E27FC236}">
                <a16:creationId xmlns:a16="http://schemas.microsoft.com/office/drawing/2014/main" id="{D9A5AF91-1D51-A547-843D-E565BA16DC30}"/>
              </a:ext>
            </a:extLst>
          </p:cNvPr>
          <p:cNvSpPr txBox="1"/>
          <p:nvPr/>
        </p:nvSpPr>
        <p:spPr>
          <a:xfrm>
            <a:off x="6735660" y="4774853"/>
            <a:ext cx="2986715" cy="646331"/>
          </a:xfrm>
          <a:prstGeom prst="rect">
            <a:avLst/>
          </a:prstGeom>
          <a:noFill/>
        </p:spPr>
        <p:txBody>
          <a:bodyPr wrap="none" rtlCol="0" anchor="t">
            <a:spAutoFit/>
          </a:bodyPr>
          <a:lstStyle/>
          <a:p>
            <a:r>
              <a:rPr lang="en-AF" dirty="0">
                <a:latin typeface="Open Sans Light"/>
                <a:ea typeface="Open Sans Light" panose="020B0306030504020204" pitchFamily="34" charset="0"/>
                <a:cs typeface="Open Sans Light" panose="020B0306030504020204" pitchFamily="34" charset="0"/>
              </a:rPr>
              <a:t>Claire Benway</a:t>
            </a:r>
            <a:r>
              <a:rPr lang="en-US" dirty="0">
                <a:latin typeface="Open Sans Light"/>
                <a:ea typeface="Open Sans Light" panose="020B0306030504020204" pitchFamily="34" charset="0"/>
                <a:cs typeface="Open Sans Light" panose="020B0306030504020204" pitchFamily="34" charset="0"/>
              </a:rPr>
              <a:t>,</a:t>
            </a:r>
            <a:r>
              <a:rPr lang="en-AF" dirty="0">
                <a:latin typeface="Open Sans Light"/>
                <a:ea typeface="Open Sans Light" panose="020B0306030504020204" pitchFamily="34" charset="0"/>
                <a:cs typeface="Open Sans Light" panose="020B0306030504020204" pitchFamily="34" charset="0"/>
              </a:rPr>
              <a:t> MA</a:t>
            </a:r>
            <a:endParaRPr lang="en-US" dirty="0">
              <a:latin typeface="Open Sans Light"/>
              <a:ea typeface="Open Sans Light" panose="020B0306030504020204" pitchFamily="34" charset="0"/>
              <a:cs typeface="Open Sans Light" panose="020B0306030504020204" pitchFamily="34" charset="0"/>
            </a:endParaRPr>
          </a:p>
          <a:p>
            <a:r>
              <a:rPr lang="en-US" dirty="0">
                <a:latin typeface="Open Sans Light"/>
                <a:ea typeface="Open Sans Light" panose="020B0306030504020204" pitchFamily="34" charset="0"/>
                <a:cs typeface="Open Sans Light" panose="020B0306030504020204" pitchFamily="34" charset="0"/>
              </a:rPr>
              <a:t>ICI,</a:t>
            </a:r>
            <a:r>
              <a:rPr lang="en-AF" dirty="0">
                <a:latin typeface="Open Sans Light"/>
                <a:ea typeface="Open Sans Light" panose="020B0306030504020204" pitchFamily="34" charset="0"/>
                <a:cs typeface="Open Sans Light" panose="020B0306030504020204" pitchFamily="34" charset="0"/>
              </a:rPr>
              <a:t> University of Minnesota</a:t>
            </a:r>
          </a:p>
        </p:txBody>
      </p:sp>
      <p:pic>
        <p:nvPicPr>
          <p:cNvPr id="8" name="Picture 7">
            <a:extLst>
              <a:ext uri="{FF2B5EF4-FFF2-40B4-BE49-F238E27FC236}">
                <a16:creationId xmlns:a16="http://schemas.microsoft.com/office/drawing/2014/main" id="{F4E7C4F5-747B-9F4C-ADA9-BC38C3CE50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61" r="6611" b="4613"/>
          <a:stretch/>
        </p:blipFill>
        <p:spPr>
          <a:xfrm>
            <a:off x="6735660" y="0"/>
            <a:ext cx="5466278" cy="4332780"/>
          </a:xfrm>
          <a:prstGeom prst="rect">
            <a:avLst/>
          </a:prstGeom>
          <a:ln>
            <a:noFill/>
          </a:ln>
        </p:spPr>
      </p:pic>
    </p:spTree>
    <p:extLst>
      <p:ext uri="{BB962C8B-B14F-4D97-AF65-F5344CB8AC3E}">
        <p14:creationId xmlns:p14="http://schemas.microsoft.com/office/powerpoint/2010/main" val="143074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Next Workforce Toolkit Webinars</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236345"/>
            <a:ext cx="10515600" cy="4351338"/>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t>The Critical Role: Frontline Supervisors</a:t>
            </a:r>
          </a:p>
          <a:p>
            <a:pPr>
              <a:lnSpc>
                <a:spcPct val="100000"/>
              </a:lnSpc>
            </a:pPr>
            <a:r>
              <a:rPr lang="en-US" dirty="0"/>
              <a:t>March 27th, 2-3 pm central time</a:t>
            </a:r>
          </a:p>
          <a:p>
            <a:pPr marL="0" indent="0">
              <a:lnSpc>
                <a:spcPct val="100000"/>
              </a:lnSpc>
              <a:buNone/>
            </a:pPr>
            <a:r>
              <a:rPr lang="en-US" b="1" dirty="0"/>
              <a:t>Orientation and On-boarding</a:t>
            </a:r>
          </a:p>
          <a:p>
            <a:pPr>
              <a:lnSpc>
                <a:spcPct val="100000"/>
              </a:lnSpc>
            </a:pPr>
            <a:r>
              <a:rPr lang="en-US" dirty="0"/>
              <a:t>April 8th, 2-3 central time</a:t>
            </a:r>
          </a:p>
          <a:p>
            <a:pPr marL="0" indent="0">
              <a:lnSpc>
                <a:spcPct val="100000"/>
              </a:lnSpc>
              <a:buNone/>
            </a:pPr>
            <a:r>
              <a:rPr lang="en-US" b="1" dirty="0"/>
              <a:t>Professionalizing DSPs and the their Career Path</a:t>
            </a:r>
          </a:p>
          <a:p>
            <a:pPr>
              <a:lnSpc>
                <a:spcPct val="100000"/>
              </a:lnSpc>
            </a:pPr>
            <a:r>
              <a:rPr lang="en-US" dirty="0"/>
              <a:t>April 23, 2-3 central time</a:t>
            </a:r>
          </a:p>
        </p:txBody>
      </p:sp>
      <p:pic>
        <p:nvPicPr>
          <p:cNvPr id="4" name="Picture 3">
            <a:extLst>
              <a:ext uri="{FF2B5EF4-FFF2-40B4-BE49-F238E27FC236}">
                <a16:creationId xmlns:a16="http://schemas.microsoft.com/office/drawing/2014/main" id="{C8CA90DF-2A5D-6046-910A-6C1A271F7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5" name="Picture 4">
            <a:extLst>
              <a:ext uri="{FF2B5EF4-FFF2-40B4-BE49-F238E27FC236}">
                <a16:creationId xmlns:a16="http://schemas.microsoft.com/office/drawing/2014/main" id="{005615C3-051C-6A4F-B9D4-7E318030A3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6" name="Picture 5">
            <a:extLst>
              <a:ext uri="{FF2B5EF4-FFF2-40B4-BE49-F238E27FC236}">
                <a16:creationId xmlns:a16="http://schemas.microsoft.com/office/drawing/2014/main" id="{95FB63F2-2529-4743-861E-FEF82C39EA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Tree>
    <p:extLst>
      <p:ext uri="{BB962C8B-B14F-4D97-AF65-F5344CB8AC3E}">
        <p14:creationId xmlns:p14="http://schemas.microsoft.com/office/powerpoint/2010/main" val="38930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B480-40A3-0F47-BE51-CC05179F45EA}"/>
              </a:ext>
            </a:extLst>
          </p:cNvPr>
          <p:cNvSpPr>
            <a:spLocks noGrp="1"/>
          </p:cNvSpPr>
          <p:nvPr>
            <p:ph type="title"/>
          </p:nvPr>
        </p:nvSpPr>
        <p:spPr/>
        <p:txBody>
          <a:bodyPr/>
          <a:lstStyle/>
          <a:p>
            <a:r>
              <a:rPr lang="en-AF" dirty="0"/>
              <a:t>What is a PSA? </a:t>
            </a:r>
            <a:endParaRPr lang="en-US" dirty="0"/>
          </a:p>
        </p:txBody>
      </p:sp>
    </p:spTree>
    <p:extLst>
      <p:ext uri="{BB962C8B-B14F-4D97-AF65-F5344CB8AC3E}">
        <p14:creationId xmlns:p14="http://schemas.microsoft.com/office/powerpoint/2010/main" val="370339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5FFB-0F25-6E48-9F84-C95DF6FDB8F7}"/>
              </a:ext>
            </a:extLst>
          </p:cNvPr>
          <p:cNvSpPr>
            <a:spLocks noGrp="1"/>
          </p:cNvSpPr>
          <p:nvPr>
            <p:ph type="title"/>
          </p:nvPr>
        </p:nvSpPr>
        <p:spPr/>
        <p:txBody>
          <a:bodyPr/>
          <a:lstStyle/>
          <a:p>
            <a:r>
              <a:rPr lang="en-AF" dirty="0"/>
              <a:t>Do these look familiar?</a:t>
            </a:r>
          </a:p>
        </p:txBody>
      </p:sp>
      <p:pic>
        <p:nvPicPr>
          <p:cNvPr id="4" name="Content Placeholder 3">
            <a:extLst>
              <a:ext uri="{FF2B5EF4-FFF2-40B4-BE49-F238E27FC236}">
                <a16:creationId xmlns:a16="http://schemas.microsoft.com/office/drawing/2014/main" id="{38B88876-3D4B-ED42-A4C8-E815C0BE9C1E}"/>
              </a:ext>
            </a:extLst>
          </p:cNvPr>
          <p:cNvPicPr>
            <a:picLocks noGrp="1" noChangeAspect="1"/>
          </p:cNvPicPr>
          <p:nvPr>
            <p:ph idx="1"/>
          </p:nvPr>
        </p:nvPicPr>
        <p:blipFill>
          <a:blip r:embed="rId3"/>
          <a:stretch>
            <a:fillRect/>
          </a:stretch>
        </p:blipFill>
        <p:spPr>
          <a:xfrm>
            <a:off x="9076959" y="2202752"/>
            <a:ext cx="2703699" cy="3064192"/>
          </a:xfrm>
          <a:prstGeom prst="rect">
            <a:avLst/>
          </a:prstGeom>
        </p:spPr>
      </p:pic>
      <p:pic>
        <p:nvPicPr>
          <p:cNvPr id="8" name="Picture 7">
            <a:extLst>
              <a:ext uri="{FF2B5EF4-FFF2-40B4-BE49-F238E27FC236}">
                <a16:creationId xmlns:a16="http://schemas.microsoft.com/office/drawing/2014/main" id="{0DD5CEEE-6B2C-9D48-AB63-306FAA7BEA9B}"/>
              </a:ext>
            </a:extLst>
          </p:cNvPr>
          <p:cNvPicPr>
            <a:picLocks noChangeAspect="1"/>
          </p:cNvPicPr>
          <p:nvPr/>
        </p:nvPicPr>
        <p:blipFill>
          <a:blip r:embed="rId4"/>
          <a:stretch>
            <a:fillRect/>
          </a:stretch>
        </p:blipFill>
        <p:spPr>
          <a:xfrm>
            <a:off x="411342" y="2202752"/>
            <a:ext cx="4017496" cy="3064192"/>
          </a:xfrm>
          <a:prstGeom prst="rect">
            <a:avLst/>
          </a:prstGeom>
        </p:spPr>
      </p:pic>
      <p:pic>
        <p:nvPicPr>
          <p:cNvPr id="6" name="Picture 5">
            <a:extLst>
              <a:ext uri="{FF2B5EF4-FFF2-40B4-BE49-F238E27FC236}">
                <a16:creationId xmlns:a16="http://schemas.microsoft.com/office/drawing/2014/main" id="{CA921097-6469-6447-AEEC-356D3BFE7D96}"/>
              </a:ext>
            </a:extLst>
          </p:cNvPr>
          <p:cNvPicPr>
            <a:picLocks noChangeAspect="1"/>
          </p:cNvPicPr>
          <p:nvPr/>
        </p:nvPicPr>
        <p:blipFill>
          <a:blip r:embed="rId5"/>
          <a:stretch>
            <a:fillRect/>
          </a:stretch>
        </p:blipFill>
        <p:spPr>
          <a:xfrm>
            <a:off x="4416456" y="1791994"/>
            <a:ext cx="4429045" cy="4429045"/>
          </a:xfrm>
          <a:prstGeom prst="rect">
            <a:avLst/>
          </a:prstGeom>
        </p:spPr>
      </p:pic>
    </p:spTree>
    <p:extLst>
      <p:ext uri="{BB962C8B-B14F-4D97-AF65-F5344CB8AC3E}">
        <p14:creationId xmlns:p14="http://schemas.microsoft.com/office/powerpoint/2010/main" val="29348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B480-40A3-0F47-BE51-CC05179F45EA}"/>
              </a:ext>
            </a:extLst>
          </p:cNvPr>
          <p:cNvSpPr>
            <a:spLocks noGrp="1"/>
          </p:cNvSpPr>
          <p:nvPr>
            <p:ph type="title"/>
          </p:nvPr>
        </p:nvSpPr>
        <p:spPr/>
        <p:txBody>
          <a:bodyPr>
            <a:normAutofit/>
          </a:bodyPr>
          <a:lstStyle/>
          <a:p>
            <a:pPr algn="ctr"/>
            <a:r>
              <a:rPr lang="en-US" dirty="0"/>
              <a:t>PSA Example</a:t>
            </a:r>
            <a:br>
              <a:rPr lang="en-US" dirty="0"/>
            </a:br>
            <a:br>
              <a:rPr lang="en-US" dirty="0"/>
            </a:br>
            <a:r>
              <a:rPr lang="en-US" sz="3600" dirty="0">
                <a:hlinkClick r:id="rId3"/>
              </a:rPr>
              <a:t>ANCOR PSA</a:t>
            </a:r>
            <a:endParaRPr lang="en-US" dirty="0"/>
          </a:p>
        </p:txBody>
      </p:sp>
    </p:spTree>
    <p:extLst>
      <p:ext uri="{BB962C8B-B14F-4D97-AF65-F5344CB8AC3E}">
        <p14:creationId xmlns:p14="http://schemas.microsoft.com/office/powerpoint/2010/main" val="341195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B480-40A3-0F47-BE51-CC05179F45EA}"/>
              </a:ext>
            </a:extLst>
          </p:cNvPr>
          <p:cNvSpPr>
            <a:spLocks noGrp="1"/>
          </p:cNvSpPr>
          <p:nvPr>
            <p:ph type="title"/>
          </p:nvPr>
        </p:nvSpPr>
        <p:spPr/>
        <p:txBody>
          <a:bodyPr/>
          <a:lstStyle/>
          <a:p>
            <a:r>
              <a:rPr lang="en-US" dirty="0"/>
              <a:t>Creating a Great PSA for Recruitment and Marketing </a:t>
            </a:r>
          </a:p>
        </p:txBody>
      </p:sp>
    </p:spTree>
    <p:extLst>
      <p:ext uri="{BB962C8B-B14F-4D97-AF65-F5344CB8AC3E}">
        <p14:creationId xmlns:p14="http://schemas.microsoft.com/office/powerpoint/2010/main" val="109382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C07C-6A37-6944-9A68-B5943B683B0A}"/>
              </a:ext>
            </a:extLst>
          </p:cNvPr>
          <p:cNvSpPr>
            <a:spLocks noGrp="1"/>
          </p:cNvSpPr>
          <p:nvPr>
            <p:ph type="title"/>
          </p:nvPr>
        </p:nvSpPr>
        <p:spPr/>
        <p:txBody>
          <a:bodyPr/>
          <a:lstStyle/>
          <a:p>
            <a:r>
              <a:rPr lang="en-AF" dirty="0"/>
              <a:t>What kind of PSA is for you? </a:t>
            </a:r>
          </a:p>
        </p:txBody>
      </p:sp>
      <p:sp>
        <p:nvSpPr>
          <p:cNvPr id="3" name="Content Placeholder 2">
            <a:extLst>
              <a:ext uri="{FF2B5EF4-FFF2-40B4-BE49-F238E27FC236}">
                <a16:creationId xmlns:a16="http://schemas.microsoft.com/office/drawing/2014/main" id="{8B28E3E6-7B37-9C44-9E5F-922D8868270E}"/>
              </a:ext>
            </a:extLst>
          </p:cNvPr>
          <p:cNvSpPr>
            <a:spLocks noGrp="1"/>
          </p:cNvSpPr>
          <p:nvPr>
            <p:ph idx="1"/>
          </p:nvPr>
        </p:nvSpPr>
        <p:spPr/>
        <p:txBody>
          <a:bodyPr vert="horz" lIns="91440" tIns="45720" rIns="91440" bIns="45720" rtlCol="0" anchor="t">
            <a:normAutofit/>
          </a:bodyPr>
          <a:lstStyle/>
          <a:p>
            <a:pPr marL="0" indent="0">
              <a:buNone/>
            </a:pPr>
            <a:r>
              <a:rPr lang="en-AF" sz="3200" b="1" dirty="0">
                <a:solidFill>
                  <a:srgbClr val="4C768C"/>
                </a:solidFill>
                <a:latin typeface="Open Sans Light"/>
              </a:rPr>
              <a:t>PSAs for Recruitment </a:t>
            </a:r>
            <a:endParaRPr lang="en-US" sz="3200" b="1" dirty="0">
              <a:solidFill>
                <a:srgbClr val="4C768C"/>
              </a:solidFill>
            </a:endParaRPr>
          </a:p>
          <a:p>
            <a:pPr marL="457200" lvl="1" indent="0">
              <a:buNone/>
            </a:pPr>
            <a:r>
              <a:rPr lang="en-AF" dirty="0">
                <a:latin typeface="Open Sans Light"/>
              </a:rPr>
              <a:t>Focused on explaining what employment opportunities are available</a:t>
            </a:r>
            <a:endParaRPr lang="en-US" dirty="0" err="1">
              <a:latin typeface="Open Sans Light"/>
            </a:endParaRPr>
          </a:p>
          <a:p>
            <a:pPr lvl="1"/>
            <a:r>
              <a:rPr lang="en-AF" dirty="0">
                <a:latin typeface="Open Sans Light"/>
              </a:rPr>
              <a:t>DSP, FLS, Volunteers</a:t>
            </a:r>
          </a:p>
          <a:p>
            <a:pPr marL="0" indent="0">
              <a:buNone/>
            </a:pPr>
            <a:r>
              <a:rPr lang="en-AF" sz="3200" b="1" dirty="0">
                <a:solidFill>
                  <a:srgbClr val="4C768C"/>
                </a:solidFill>
                <a:latin typeface="Open Sans Light"/>
              </a:rPr>
              <a:t>PSAs for marketing </a:t>
            </a:r>
            <a:endParaRPr lang="en-US" sz="3200" b="1" dirty="0">
              <a:solidFill>
                <a:srgbClr val="4C768C"/>
              </a:solidFill>
            </a:endParaRPr>
          </a:p>
          <a:p>
            <a:pPr marL="0" indent="0">
              <a:buNone/>
            </a:pPr>
            <a:r>
              <a:rPr lang="en-AF" dirty="0">
                <a:latin typeface="Open Sans Light"/>
              </a:rPr>
              <a:t>Focused on getting your Organization more recognized </a:t>
            </a:r>
            <a:r>
              <a:rPr lang="en-US" dirty="0">
                <a:latin typeface="Open Sans Light"/>
              </a:rPr>
              <a:t>in your community. </a:t>
            </a:r>
            <a:endParaRPr lang="en-US" dirty="0"/>
          </a:p>
          <a:p>
            <a:pPr lvl="1"/>
            <a:r>
              <a:rPr lang="en-US" dirty="0"/>
              <a:t>Mission, Vision, Values</a:t>
            </a:r>
            <a:endParaRPr lang="en-AF" dirty="0"/>
          </a:p>
        </p:txBody>
      </p:sp>
    </p:spTree>
    <p:extLst>
      <p:ext uri="{BB962C8B-B14F-4D97-AF65-F5344CB8AC3E}">
        <p14:creationId xmlns:p14="http://schemas.microsoft.com/office/powerpoint/2010/main" val="52942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D6C2-35D5-C648-982D-C0AF014DF840}"/>
              </a:ext>
            </a:extLst>
          </p:cNvPr>
          <p:cNvSpPr>
            <a:spLocks noGrp="1"/>
          </p:cNvSpPr>
          <p:nvPr>
            <p:ph type="title"/>
          </p:nvPr>
        </p:nvSpPr>
        <p:spPr/>
        <p:txBody>
          <a:bodyPr/>
          <a:lstStyle/>
          <a:p>
            <a:r>
              <a:rPr lang="en-AF" dirty="0"/>
              <a:t>Your Marketing Plan	</a:t>
            </a:r>
          </a:p>
        </p:txBody>
      </p:sp>
      <p:sp>
        <p:nvSpPr>
          <p:cNvPr id="3" name="Content Placeholder 2">
            <a:extLst>
              <a:ext uri="{FF2B5EF4-FFF2-40B4-BE49-F238E27FC236}">
                <a16:creationId xmlns:a16="http://schemas.microsoft.com/office/drawing/2014/main" id="{97287BF1-48D9-C04B-8669-4D694A8B4479}"/>
              </a:ext>
            </a:extLst>
          </p:cNvPr>
          <p:cNvSpPr>
            <a:spLocks noGrp="1"/>
          </p:cNvSpPr>
          <p:nvPr>
            <p:ph idx="1"/>
          </p:nvPr>
        </p:nvSpPr>
        <p:spPr/>
        <p:txBody>
          <a:bodyPr/>
          <a:lstStyle/>
          <a:p>
            <a:r>
              <a:rPr lang="en-AF" dirty="0"/>
              <a:t>A PSA is part of a larger coordinated marketing </a:t>
            </a:r>
            <a:r>
              <a:rPr lang="en-AF"/>
              <a:t>effort.</a:t>
            </a:r>
            <a:endParaRPr lang="en-US" dirty="0"/>
          </a:p>
          <a:p>
            <a:r>
              <a:rPr lang="en-US" dirty="0"/>
              <a:t>Decide on a platform: video, print, or voice clip PSA</a:t>
            </a:r>
            <a:endParaRPr lang="en-AF" dirty="0"/>
          </a:p>
          <a:p>
            <a:r>
              <a:rPr lang="en-AF"/>
              <a:t>Length</a:t>
            </a:r>
            <a:r>
              <a:rPr lang="en-US" dirty="0"/>
              <a:t>:</a:t>
            </a:r>
            <a:r>
              <a:rPr lang="en-AF"/>
              <a:t> </a:t>
            </a:r>
            <a:r>
              <a:rPr lang="en-AF" dirty="0"/>
              <a:t>10 – 60 seconds. </a:t>
            </a:r>
          </a:p>
        </p:txBody>
      </p:sp>
    </p:spTree>
    <p:extLst>
      <p:ext uri="{BB962C8B-B14F-4D97-AF65-F5344CB8AC3E}">
        <p14:creationId xmlns:p14="http://schemas.microsoft.com/office/powerpoint/2010/main" val="47417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1AA3-B53D-E94A-9BED-14D6BB788DF4}"/>
              </a:ext>
            </a:extLst>
          </p:cNvPr>
          <p:cNvSpPr>
            <a:spLocks noGrp="1"/>
          </p:cNvSpPr>
          <p:nvPr>
            <p:ph type="title"/>
          </p:nvPr>
        </p:nvSpPr>
        <p:spPr/>
        <p:txBody>
          <a:bodyPr/>
          <a:lstStyle/>
          <a:p>
            <a:r>
              <a:rPr lang="en-US" dirty="0"/>
              <a:t>Creating a Great PSA</a:t>
            </a:r>
          </a:p>
        </p:txBody>
      </p:sp>
      <p:sp>
        <p:nvSpPr>
          <p:cNvPr id="3" name="Content Placeholder 2">
            <a:extLst>
              <a:ext uri="{FF2B5EF4-FFF2-40B4-BE49-F238E27FC236}">
                <a16:creationId xmlns:a16="http://schemas.microsoft.com/office/drawing/2014/main" id="{59B451DE-381C-7147-89BA-0E27B62F902C}"/>
              </a:ext>
            </a:extLst>
          </p:cNvPr>
          <p:cNvSpPr>
            <a:spLocks noGrp="1"/>
          </p:cNvSpPr>
          <p:nvPr>
            <p:ph idx="1"/>
          </p:nvPr>
        </p:nvSpPr>
        <p:spPr>
          <a:xfrm>
            <a:off x="838200" y="1473463"/>
            <a:ext cx="10515600" cy="5019411"/>
          </a:xfrm>
        </p:spPr>
        <p:txBody>
          <a:bodyPr vert="horz" lIns="91440" tIns="45720" rIns="91440" bIns="45720" rtlCol="0" anchor="t">
            <a:normAutofit fontScale="70000" lnSpcReduction="20000"/>
          </a:bodyPr>
          <a:lstStyle/>
          <a:p>
            <a:pPr marL="0" indent="0">
              <a:buNone/>
            </a:pPr>
            <a:r>
              <a:rPr lang="en-US" sz="3200" dirty="0"/>
              <a:t>Do your research</a:t>
            </a:r>
            <a:endParaRPr lang="en-US" sz="3200" dirty="0">
              <a:cs typeface="Calibri"/>
            </a:endParaRPr>
          </a:p>
          <a:p>
            <a:pPr marL="0" indent="0">
              <a:buNone/>
            </a:pPr>
            <a:r>
              <a:rPr lang="en-US" sz="3200" dirty="0"/>
              <a:t>Choose your topic</a:t>
            </a:r>
            <a:endParaRPr lang="en-US" sz="3200" dirty="0">
              <a:cs typeface="Calibri"/>
            </a:endParaRPr>
          </a:p>
          <a:p>
            <a:pPr marL="0" indent="0">
              <a:buNone/>
            </a:pPr>
            <a:r>
              <a:rPr lang="en-US" sz="3200" dirty="0"/>
              <a:t>Consider your audience</a:t>
            </a:r>
            <a:endParaRPr lang="en-US" sz="3200" dirty="0">
              <a:cs typeface="Calibri"/>
            </a:endParaRPr>
          </a:p>
          <a:p>
            <a:pPr marL="0" indent="0">
              <a:buNone/>
            </a:pPr>
            <a:r>
              <a:rPr lang="en-US" sz="3200" dirty="0"/>
              <a:t>Grab your audience's attention</a:t>
            </a:r>
            <a:endParaRPr lang="en-US" sz="3200" dirty="0">
              <a:cs typeface="Calibri"/>
            </a:endParaRPr>
          </a:p>
          <a:p>
            <a:pPr marL="0" indent="0">
              <a:buNone/>
            </a:pPr>
            <a:r>
              <a:rPr lang="en-US" sz="3200" dirty="0"/>
              <a:t>Create a script </a:t>
            </a:r>
          </a:p>
          <a:p>
            <a:pPr marL="0" indent="0">
              <a:buNone/>
            </a:pPr>
            <a:r>
              <a:rPr lang="en-US" sz="3200" dirty="0"/>
              <a:t>Design a video, print, or voice clip PSA</a:t>
            </a:r>
            <a:endParaRPr lang="en-US" sz="3200" dirty="0">
              <a:cs typeface="Calibri"/>
            </a:endParaRPr>
          </a:p>
          <a:p>
            <a:pPr marL="0" indent="0">
              <a:buNone/>
            </a:pPr>
            <a:r>
              <a:rPr lang="en-US" sz="3200" dirty="0"/>
              <a:t>Implement </a:t>
            </a:r>
          </a:p>
          <a:p>
            <a:pPr marL="0" indent="0">
              <a:buNone/>
            </a:pPr>
            <a:r>
              <a:rPr lang="en-US" sz="3200" dirty="0">
                <a:cs typeface="Calibri"/>
              </a:rPr>
              <a:t>Updates – what will need to be shifted and when </a:t>
            </a:r>
          </a:p>
          <a:p>
            <a:pPr marL="0" indent="0">
              <a:buNone/>
            </a:pPr>
            <a:r>
              <a:rPr lang="en-US" sz="3200" dirty="0">
                <a:cs typeface="Calibri"/>
              </a:rPr>
              <a:t>Sunsetting – is there a time frame that this PSA will be used for</a:t>
            </a:r>
          </a:p>
          <a:p>
            <a:endParaRPr lang="en-US" sz="3200"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390338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14585</TotalTime>
  <Words>2655</Words>
  <Application>Microsoft Office PowerPoint</Application>
  <PresentationFormat>Widescreen</PresentationFormat>
  <Paragraphs>223</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Open Sans</vt:lpstr>
      <vt:lpstr>Open Sans Light</vt:lpstr>
      <vt:lpstr>Open Sans Semibold</vt:lpstr>
      <vt:lpstr>Wingdings</vt:lpstr>
      <vt:lpstr>Office Theme</vt:lpstr>
      <vt:lpstr>PowerPoint Presentation</vt:lpstr>
      <vt:lpstr>Public Service Announcements (PSAs) </vt:lpstr>
      <vt:lpstr>What is a PSA? </vt:lpstr>
      <vt:lpstr>Do these look familiar?</vt:lpstr>
      <vt:lpstr>PSA Example  ANCOR PSA</vt:lpstr>
      <vt:lpstr>Creating a Great PSA for Recruitment and Marketing </vt:lpstr>
      <vt:lpstr>What kind of PSA is for you? </vt:lpstr>
      <vt:lpstr>Your Marketing Plan </vt:lpstr>
      <vt:lpstr>Creating a Great PSA</vt:lpstr>
      <vt:lpstr>Understanding your Audience</vt:lpstr>
      <vt:lpstr>Create and Do the Work </vt:lpstr>
      <vt:lpstr>The Hard Part (sometimes) </vt:lpstr>
      <vt:lpstr>PSAs for Awareness or Specific Issues </vt:lpstr>
      <vt:lpstr>Grassroots Public Awareness and Advocacy Campaigns</vt:lpstr>
      <vt:lpstr>Ways to use your PSA </vt:lpstr>
      <vt:lpstr>Audio and Video recording </vt:lpstr>
      <vt:lpstr>Social Media </vt:lpstr>
      <vt:lpstr>Everyday Communication</vt:lpstr>
      <vt:lpstr>Questions?</vt:lpstr>
      <vt:lpstr>Next Workforce Toolkit Webinars</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 and Matching</dc:title>
  <dc:creator>Laurie "Chet" Tschetter</dc:creator>
  <cp:lastModifiedBy>Megan L Sanders</cp:lastModifiedBy>
  <cp:revision>440</cp:revision>
  <dcterms:created xsi:type="dcterms:W3CDTF">2019-07-13T17:40:34Z</dcterms:created>
  <dcterms:modified xsi:type="dcterms:W3CDTF">2021-07-22T13:30:12Z</dcterms:modified>
</cp:coreProperties>
</file>