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26"/>
  </p:notesMasterIdLst>
  <p:sldIdLst>
    <p:sldId id="322" r:id="rId2"/>
    <p:sldId id="317" r:id="rId3"/>
    <p:sldId id="569" r:id="rId4"/>
    <p:sldId id="550" r:id="rId5"/>
    <p:sldId id="551" r:id="rId6"/>
    <p:sldId id="552" r:id="rId7"/>
    <p:sldId id="553" r:id="rId8"/>
    <p:sldId id="554" r:id="rId9"/>
    <p:sldId id="570" r:id="rId10"/>
    <p:sldId id="566" r:id="rId11"/>
    <p:sldId id="555" r:id="rId12"/>
    <p:sldId id="556" r:id="rId13"/>
    <p:sldId id="557" r:id="rId14"/>
    <p:sldId id="558" r:id="rId15"/>
    <p:sldId id="559" r:id="rId16"/>
    <p:sldId id="560" r:id="rId17"/>
    <p:sldId id="561" r:id="rId18"/>
    <p:sldId id="544" r:id="rId19"/>
    <p:sldId id="548" r:id="rId20"/>
    <p:sldId id="563" r:id="rId21"/>
    <p:sldId id="564" r:id="rId22"/>
    <p:sldId id="547" r:id="rId23"/>
    <p:sldId id="546" r:id="rId24"/>
    <p:sldId id="5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ll" initials="SH" lastIdx="4" clrIdx="0"/>
  <p:cmAuthor id="2" name="Nancy J McCulloh" initials="NM" lastIdx="5" clrIdx="1"/>
  <p:cmAuthor id="3" name="Barbara A Kleist" initials="BAK" lastIdx="20" clrIdx="2"/>
  <p:cmAuthor id="4" name="Mark R Olson" initials="MRO"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8EC7D7"/>
    <a:srgbClr val="4C768C"/>
    <a:srgbClr val="727272"/>
    <a:srgbClr val="FFFFFF"/>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89455-0919-43CA-823B-65B9EBD98A1A}" v="18" dt="2020-07-29T20:49:31.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76" autoAdjust="0"/>
    <p:restoredTop sz="76556" autoAdjust="0"/>
  </p:normalViewPr>
  <p:slideViewPr>
    <p:cSldViewPr snapToGrid="0">
      <p:cViewPr varScale="1">
        <p:scale>
          <a:sx n="87" d="100"/>
          <a:sy n="87" d="100"/>
        </p:scale>
        <p:origin x="2010" y="84"/>
      </p:cViewPr>
      <p:guideLst/>
    </p:cSldViewPr>
  </p:slideViewPr>
  <p:notesTextViewPr>
    <p:cViewPr>
      <p:scale>
        <a:sx n="1" d="1"/>
        <a:sy n="1" d="1"/>
      </p:scale>
      <p:origin x="0" y="0"/>
    </p:cViewPr>
  </p:notesTextViewPr>
  <p:sorterViewPr>
    <p:cViewPr>
      <p:scale>
        <a:sx n="100" d="100"/>
        <a:sy n="100" d="100"/>
      </p:scale>
      <p:origin x="0" y="-205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clId="Web-{E2872A84-AFC7-4D73-93C0-98396E61543E}"/>
    <pc:docChg chg="modSld">
      <pc:chgData name="Laurie &quot;Chet&quot; Tschetter" userId="" providerId="" clId="Web-{E2872A84-AFC7-4D73-93C0-98396E61543E}" dt="2021-07-01T13:32:33.987" v="15"/>
      <pc:docMkLst>
        <pc:docMk/>
      </pc:docMkLst>
      <pc:sldChg chg="modNotes">
        <pc:chgData name="Laurie &quot;Chet&quot; Tschetter" userId="" providerId="" clId="Web-{E2872A84-AFC7-4D73-93C0-98396E61543E}" dt="2021-07-01T13:32:33.987" v="15"/>
        <pc:sldMkLst>
          <pc:docMk/>
          <pc:sldMk cId="1430745319" sldId="317"/>
        </pc:sldMkLst>
      </pc:sldChg>
    </pc:docChg>
  </pc:docChgLst>
  <pc:docChgLst>
    <pc:chgData name="Mark R Olson" userId="EHd3Pgdp5i7dhbdwc4Ze92AQwsWDw0wFWqC60k/Y7rc=" providerId="None" clId="Web-{C2C89455-0919-43CA-823B-65B9EBD98A1A}"/>
    <pc:docChg chg="modSld sldOrd">
      <pc:chgData name="Mark R Olson" userId="EHd3Pgdp5i7dhbdwc4Ze92AQwsWDw0wFWqC60k/Y7rc=" providerId="None" clId="Web-{C2C89455-0919-43CA-823B-65B9EBD98A1A}" dt="2020-07-29T20:49:31.535" v="17"/>
      <pc:docMkLst>
        <pc:docMk/>
      </pc:docMkLst>
      <pc:sldChg chg="delCm">
        <pc:chgData name="Mark R Olson" userId="EHd3Pgdp5i7dhbdwc4Ze92AQwsWDw0wFWqC60k/Y7rc=" providerId="None" clId="Web-{C2C89455-0919-43CA-823B-65B9EBD98A1A}" dt="2020-07-29T20:43:03.354" v="3"/>
        <pc:sldMkLst>
          <pc:docMk/>
          <pc:sldMk cId="1430745319" sldId="317"/>
        </pc:sldMkLst>
      </pc:sldChg>
      <pc:sldChg chg="delCm">
        <pc:chgData name="Mark R Olson" userId="EHd3Pgdp5i7dhbdwc4Ze92AQwsWDw0wFWqC60k/Y7rc=" providerId="None" clId="Web-{C2C89455-0919-43CA-823B-65B9EBD98A1A}" dt="2020-07-29T20:42:59.572" v="2"/>
        <pc:sldMkLst>
          <pc:docMk/>
          <pc:sldMk cId="1265697809" sldId="322"/>
        </pc:sldMkLst>
      </pc:sldChg>
      <pc:sldChg chg="mod modShow">
        <pc:chgData name="Mark R Olson" userId="EHd3Pgdp5i7dhbdwc4Ze92AQwsWDw0wFWqC60k/Y7rc=" providerId="None" clId="Web-{C2C89455-0919-43CA-823B-65B9EBD98A1A}" dt="2020-07-29T20:41:24.726" v="0"/>
        <pc:sldMkLst>
          <pc:docMk/>
          <pc:sldMk cId="3191603711" sldId="545"/>
        </pc:sldMkLst>
      </pc:sldChg>
      <pc:sldChg chg="delCm">
        <pc:chgData name="Mark R Olson" userId="EHd3Pgdp5i7dhbdwc4Ze92AQwsWDw0wFWqC60k/Y7rc=" providerId="None" clId="Web-{C2C89455-0919-43CA-823B-65B9EBD98A1A}" dt="2020-07-29T20:45:01.935" v="16"/>
        <pc:sldMkLst>
          <pc:docMk/>
          <pc:sldMk cId="1877468016" sldId="547"/>
        </pc:sldMkLst>
      </pc:sldChg>
      <pc:sldChg chg="delCm">
        <pc:chgData name="Mark R Olson" userId="EHd3Pgdp5i7dhbdwc4Ze92AQwsWDw0wFWqC60k/Y7rc=" providerId="None" clId="Web-{C2C89455-0919-43CA-823B-65B9EBD98A1A}" dt="2020-07-29T20:43:19.666" v="5"/>
        <pc:sldMkLst>
          <pc:docMk/>
          <pc:sldMk cId="3396148446" sldId="551"/>
        </pc:sldMkLst>
      </pc:sldChg>
      <pc:sldChg chg="delCm">
        <pc:chgData name="Mark R Olson" userId="EHd3Pgdp5i7dhbdwc4Ze92AQwsWDw0wFWqC60k/Y7rc=" providerId="None" clId="Web-{C2C89455-0919-43CA-823B-65B9EBD98A1A}" dt="2020-07-29T20:42:51.041" v="1"/>
        <pc:sldMkLst>
          <pc:docMk/>
          <pc:sldMk cId="623635873" sldId="552"/>
        </pc:sldMkLst>
      </pc:sldChg>
      <pc:sldChg chg="delCm">
        <pc:chgData name="Mark R Olson" userId="EHd3Pgdp5i7dhbdwc4Ze92AQwsWDw0wFWqC60k/Y7rc=" providerId="None" clId="Web-{C2C89455-0919-43CA-823B-65B9EBD98A1A}" dt="2020-07-29T20:43:30.776" v="6"/>
        <pc:sldMkLst>
          <pc:docMk/>
          <pc:sldMk cId="3297139618" sldId="553"/>
        </pc:sldMkLst>
      </pc:sldChg>
      <pc:sldChg chg="delCm">
        <pc:chgData name="Mark R Olson" userId="EHd3Pgdp5i7dhbdwc4Ze92AQwsWDw0wFWqC60k/Y7rc=" providerId="None" clId="Web-{C2C89455-0919-43CA-823B-65B9EBD98A1A}" dt="2020-07-29T20:43:57.995" v="8"/>
        <pc:sldMkLst>
          <pc:docMk/>
          <pc:sldMk cId="2229376671" sldId="556"/>
        </pc:sldMkLst>
      </pc:sldChg>
      <pc:sldChg chg="delCm">
        <pc:chgData name="Mark R Olson" userId="EHd3Pgdp5i7dhbdwc4Ze92AQwsWDw0wFWqC60k/Y7rc=" providerId="None" clId="Web-{C2C89455-0919-43CA-823B-65B9EBD98A1A}" dt="2020-07-29T20:44:02.808" v="9"/>
        <pc:sldMkLst>
          <pc:docMk/>
          <pc:sldMk cId="1574368595" sldId="557"/>
        </pc:sldMkLst>
      </pc:sldChg>
      <pc:sldChg chg="delCm">
        <pc:chgData name="Mark R Olson" userId="EHd3Pgdp5i7dhbdwc4Ze92AQwsWDw0wFWqC60k/Y7rc=" providerId="None" clId="Web-{C2C89455-0919-43CA-823B-65B9EBD98A1A}" dt="2020-07-29T20:44:09.558" v="10"/>
        <pc:sldMkLst>
          <pc:docMk/>
          <pc:sldMk cId="213618120" sldId="558"/>
        </pc:sldMkLst>
      </pc:sldChg>
      <pc:sldChg chg="delCm">
        <pc:chgData name="Mark R Olson" userId="EHd3Pgdp5i7dhbdwc4Ze92AQwsWDw0wFWqC60k/Y7rc=" providerId="None" clId="Web-{C2C89455-0919-43CA-823B-65B9EBD98A1A}" dt="2020-07-29T20:44:15.324" v="11"/>
        <pc:sldMkLst>
          <pc:docMk/>
          <pc:sldMk cId="1955500466" sldId="559"/>
        </pc:sldMkLst>
      </pc:sldChg>
      <pc:sldChg chg="delCm">
        <pc:chgData name="Mark R Olson" userId="EHd3Pgdp5i7dhbdwc4Ze92AQwsWDw0wFWqC60k/Y7rc=" providerId="None" clId="Web-{C2C89455-0919-43CA-823B-65B9EBD98A1A}" dt="2020-07-29T20:44:28.106" v="12"/>
        <pc:sldMkLst>
          <pc:docMk/>
          <pc:sldMk cId="3979847078" sldId="560"/>
        </pc:sldMkLst>
      </pc:sldChg>
      <pc:sldChg chg="ord delCm">
        <pc:chgData name="Mark R Olson" userId="EHd3Pgdp5i7dhbdwc4Ze92AQwsWDw0wFWqC60k/Y7rc=" providerId="None" clId="Web-{C2C89455-0919-43CA-823B-65B9EBD98A1A}" dt="2020-07-29T20:49:31.535" v="17"/>
        <pc:sldMkLst>
          <pc:docMk/>
          <pc:sldMk cId="2618409942" sldId="563"/>
        </pc:sldMkLst>
      </pc:sldChg>
      <pc:sldChg chg="delSp modSp">
        <pc:chgData name="Mark R Olson" userId="EHd3Pgdp5i7dhbdwc4Ze92AQwsWDw0wFWqC60k/Y7rc=" providerId="None" clId="Web-{C2C89455-0919-43CA-823B-65B9EBD98A1A}" dt="2020-07-29T20:44:54.731" v="15" actId="1076"/>
        <pc:sldMkLst>
          <pc:docMk/>
          <pc:sldMk cId="2976698549" sldId="564"/>
        </pc:sldMkLst>
        <pc:spChg chg="mod">
          <ac:chgData name="Mark R Olson" userId="EHd3Pgdp5i7dhbdwc4Ze92AQwsWDw0wFWqC60k/Y7rc=" providerId="None" clId="Web-{C2C89455-0919-43CA-823B-65B9EBD98A1A}" dt="2020-07-29T20:44:54.731" v="15" actId="1076"/>
          <ac:spMkLst>
            <pc:docMk/>
            <pc:sldMk cId="2976698549" sldId="564"/>
            <ac:spMk id="3" creationId="{C00AF9FF-25F5-6441-A634-A85D8ADD2390}"/>
          </ac:spMkLst>
        </pc:spChg>
        <pc:picChg chg="del">
          <ac:chgData name="Mark R Olson" userId="EHd3Pgdp5i7dhbdwc4Ze92AQwsWDw0wFWqC60k/Y7rc=" providerId="None" clId="Web-{C2C89455-0919-43CA-823B-65B9EBD98A1A}" dt="2020-07-29T20:44:47.372" v="14"/>
          <ac:picMkLst>
            <pc:docMk/>
            <pc:sldMk cId="2976698549" sldId="564"/>
            <ac:picMk id="7" creationId="{13C14F89-AB02-46FB-B4AC-13A9131C793F}"/>
          </ac:picMkLst>
        </pc:picChg>
      </pc:sldChg>
      <pc:sldChg chg="delCm">
        <pc:chgData name="Mark R Olson" userId="EHd3Pgdp5i7dhbdwc4Ze92AQwsWDw0wFWqC60k/Y7rc=" providerId="None" clId="Web-{C2C89455-0919-43CA-823B-65B9EBD98A1A}" dt="2020-07-29T20:43:11.729" v="4"/>
        <pc:sldMkLst>
          <pc:docMk/>
          <pc:sldMk cId="577952704" sldId="569"/>
        </pc:sldMkLst>
      </pc:sldChg>
      <pc:sldChg chg="delCm">
        <pc:chgData name="Mark R Olson" userId="EHd3Pgdp5i7dhbdwc4Ze92AQwsWDw0wFWqC60k/Y7rc=" providerId="None" clId="Web-{C2C89455-0919-43CA-823B-65B9EBD98A1A}" dt="2020-07-29T20:43:49.323" v="7"/>
        <pc:sldMkLst>
          <pc:docMk/>
          <pc:sldMk cId="2332760556" sldId="5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61CAB-4E83-4AE3-BAA5-C85579FC1BFC}" type="doc">
      <dgm:prSet loTypeId="urn:microsoft.com/office/officeart/2005/8/layout/target3" loCatId="process" qsTypeId="urn:microsoft.com/office/officeart/2005/8/quickstyle/simple1" qsCatId="simple" csTypeId="urn:microsoft.com/office/officeart/2005/8/colors/colorful1" csCatId="colorful"/>
      <dgm:spPr/>
      <dgm:t>
        <a:bodyPr/>
        <a:lstStyle/>
        <a:p>
          <a:endParaRPr lang="en-US"/>
        </a:p>
      </dgm:t>
    </dgm:pt>
    <dgm:pt modelId="{CF3DF597-7E41-4669-9371-74CCDC771514}">
      <dgm:prSet/>
      <dgm:spPr/>
      <dgm:t>
        <a:bodyPr/>
        <a:lstStyle/>
        <a:p>
          <a:pPr rtl="0"/>
          <a:r>
            <a:rPr lang="en-US"/>
            <a:t>Identify which skills are needed</a:t>
          </a:r>
        </a:p>
      </dgm:t>
    </dgm:pt>
    <dgm:pt modelId="{D874869C-3B87-46CB-A459-DE765A8AB7FF}" type="parTrans" cxnId="{6A09AC83-4960-46DD-8FE0-E4FFCBFF7511}">
      <dgm:prSet/>
      <dgm:spPr/>
      <dgm:t>
        <a:bodyPr/>
        <a:lstStyle/>
        <a:p>
          <a:endParaRPr lang="en-US"/>
        </a:p>
      </dgm:t>
    </dgm:pt>
    <dgm:pt modelId="{FF2A2808-9E6B-4234-B26D-6F6D7F150923}" type="sibTrans" cxnId="{6A09AC83-4960-46DD-8FE0-E4FFCBFF7511}">
      <dgm:prSet/>
      <dgm:spPr/>
      <dgm:t>
        <a:bodyPr/>
        <a:lstStyle/>
        <a:p>
          <a:endParaRPr lang="en-US"/>
        </a:p>
      </dgm:t>
    </dgm:pt>
    <dgm:pt modelId="{8D7A092B-10B0-4210-9B39-9BCDC784DBFE}">
      <dgm:prSet/>
      <dgm:spPr/>
      <dgm:t>
        <a:bodyPr/>
        <a:lstStyle/>
        <a:p>
          <a:pPr rtl="0"/>
          <a:r>
            <a:rPr lang="en-US"/>
            <a:t>Ensure mastery of needed knowledge, skills and attitudes</a:t>
          </a:r>
        </a:p>
      </dgm:t>
    </dgm:pt>
    <dgm:pt modelId="{62BCB478-E926-42C4-81F0-DDEF41584817}" type="parTrans" cxnId="{C53F2CA9-391A-4E4E-B82A-0BC206B8B9C2}">
      <dgm:prSet/>
      <dgm:spPr/>
      <dgm:t>
        <a:bodyPr/>
        <a:lstStyle/>
        <a:p>
          <a:endParaRPr lang="en-US"/>
        </a:p>
      </dgm:t>
    </dgm:pt>
    <dgm:pt modelId="{869BD2EF-CDED-4B7E-A56D-76256B052974}" type="sibTrans" cxnId="{C53F2CA9-391A-4E4E-B82A-0BC206B8B9C2}">
      <dgm:prSet/>
      <dgm:spPr/>
      <dgm:t>
        <a:bodyPr/>
        <a:lstStyle/>
        <a:p>
          <a:endParaRPr lang="en-US"/>
        </a:p>
      </dgm:t>
    </dgm:pt>
    <dgm:pt modelId="{78BD9A1E-6ABC-43DB-B534-43FAEFD6D569}">
      <dgm:prSet/>
      <dgm:spPr/>
      <dgm:t>
        <a:bodyPr/>
        <a:lstStyle/>
        <a:p>
          <a:pPr rtl="0"/>
          <a:r>
            <a:rPr lang="en-US"/>
            <a:t>Ensure competency at needed proficiency </a:t>
          </a:r>
        </a:p>
      </dgm:t>
    </dgm:pt>
    <dgm:pt modelId="{A7FAB132-1431-48F9-A933-080ED5C627FC}" type="parTrans" cxnId="{25912AED-AE63-4116-9E4D-3C0336506F5F}">
      <dgm:prSet/>
      <dgm:spPr/>
      <dgm:t>
        <a:bodyPr/>
        <a:lstStyle/>
        <a:p>
          <a:endParaRPr lang="en-US"/>
        </a:p>
      </dgm:t>
    </dgm:pt>
    <dgm:pt modelId="{C9D0E6EA-C8B2-466F-8AA1-835256C391A4}" type="sibTrans" cxnId="{25912AED-AE63-4116-9E4D-3C0336506F5F}">
      <dgm:prSet/>
      <dgm:spPr/>
      <dgm:t>
        <a:bodyPr/>
        <a:lstStyle/>
        <a:p>
          <a:endParaRPr lang="en-US"/>
        </a:p>
      </dgm:t>
    </dgm:pt>
    <dgm:pt modelId="{801D27BB-CA80-49DA-96DF-456934619047}">
      <dgm:prSet/>
      <dgm:spPr/>
      <dgm:t>
        <a:bodyPr/>
        <a:lstStyle/>
        <a:p>
          <a:pPr rtl="0"/>
          <a:r>
            <a:rPr lang="en-US"/>
            <a:t>Provide feedback on how well employees perform job duties</a:t>
          </a:r>
        </a:p>
      </dgm:t>
    </dgm:pt>
    <dgm:pt modelId="{994306BA-E21C-4825-91BB-DB9C036C5CBD}" type="parTrans" cxnId="{5945B26F-96ED-4212-BEE7-96360DAD8DDA}">
      <dgm:prSet/>
      <dgm:spPr/>
      <dgm:t>
        <a:bodyPr/>
        <a:lstStyle/>
        <a:p>
          <a:endParaRPr lang="en-US"/>
        </a:p>
      </dgm:t>
    </dgm:pt>
    <dgm:pt modelId="{5AE9C0E5-CF28-4B41-ACF8-4D1C45359800}" type="sibTrans" cxnId="{5945B26F-96ED-4212-BEE7-96360DAD8DDA}">
      <dgm:prSet/>
      <dgm:spPr/>
      <dgm:t>
        <a:bodyPr/>
        <a:lstStyle/>
        <a:p>
          <a:endParaRPr lang="en-US"/>
        </a:p>
      </dgm:t>
    </dgm:pt>
    <dgm:pt modelId="{D6D20058-B679-468E-B7A2-6373B51AB41B}">
      <dgm:prSet/>
      <dgm:spPr/>
      <dgm:t>
        <a:bodyPr/>
        <a:lstStyle/>
        <a:p>
          <a:pPr rtl="0"/>
          <a:r>
            <a:rPr lang="en-US"/>
            <a:t>Identify skill gaps </a:t>
          </a:r>
        </a:p>
      </dgm:t>
    </dgm:pt>
    <dgm:pt modelId="{647DD284-6E32-4CA5-8FC6-E6BF5724DB09}" type="parTrans" cxnId="{67854210-D8C1-459B-8974-2BF132F5CE5F}">
      <dgm:prSet/>
      <dgm:spPr/>
      <dgm:t>
        <a:bodyPr/>
        <a:lstStyle/>
        <a:p>
          <a:endParaRPr lang="en-US"/>
        </a:p>
      </dgm:t>
    </dgm:pt>
    <dgm:pt modelId="{BA24E9CA-2AAE-461D-BD03-4B4F64BFA561}" type="sibTrans" cxnId="{67854210-D8C1-459B-8974-2BF132F5CE5F}">
      <dgm:prSet/>
      <dgm:spPr/>
      <dgm:t>
        <a:bodyPr/>
        <a:lstStyle/>
        <a:p>
          <a:endParaRPr lang="en-US"/>
        </a:p>
      </dgm:t>
    </dgm:pt>
    <dgm:pt modelId="{0FC021FE-EE3A-4B02-B551-BEB3B67D74A1}">
      <dgm:prSet/>
      <dgm:spPr/>
      <dgm:t>
        <a:bodyPr/>
        <a:lstStyle/>
        <a:p>
          <a:pPr rtl="0"/>
          <a:r>
            <a:rPr lang="en-US" dirty="0"/>
            <a:t>Identify training needs</a:t>
          </a:r>
        </a:p>
      </dgm:t>
    </dgm:pt>
    <dgm:pt modelId="{68E3530D-4FC5-460D-BFD9-5B5995613A68}" type="parTrans" cxnId="{6408F93F-479E-406C-B1EC-C050239E059B}">
      <dgm:prSet/>
      <dgm:spPr/>
      <dgm:t>
        <a:bodyPr/>
        <a:lstStyle/>
        <a:p>
          <a:endParaRPr lang="en-US"/>
        </a:p>
      </dgm:t>
    </dgm:pt>
    <dgm:pt modelId="{FB70E321-A773-4C37-8ACF-24EECCA39A6A}" type="sibTrans" cxnId="{6408F93F-479E-406C-B1EC-C050239E059B}">
      <dgm:prSet/>
      <dgm:spPr/>
      <dgm:t>
        <a:bodyPr/>
        <a:lstStyle/>
        <a:p>
          <a:endParaRPr lang="en-US"/>
        </a:p>
      </dgm:t>
    </dgm:pt>
    <dgm:pt modelId="{B1F555E0-A6F1-4E4D-B091-BC0E1D99ECC3}" type="pres">
      <dgm:prSet presAssocID="{9C861CAB-4E83-4AE3-BAA5-C85579FC1BFC}" presName="Name0" presStyleCnt="0">
        <dgm:presLayoutVars>
          <dgm:chMax val="7"/>
          <dgm:dir/>
          <dgm:animLvl val="lvl"/>
          <dgm:resizeHandles val="exact"/>
        </dgm:presLayoutVars>
      </dgm:prSet>
      <dgm:spPr/>
    </dgm:pt>
    <dgm:pt modelId="{D203E4E5-3B1A-4651-BCC4-62049C20C350}" type="pres">
      <dgm:prSet presAssocID="{CF3DF597-7E41-4669-9371-74CCDC771514}" presName="circle1" presStyleLbl="node1" presStyleIdx="0" presStyleCnt="6"/>
      <dgm:spPr/>
    </dgm:pt>
    <dgm:pt modelId="{CF0B2B55-D82B-44E0-811D-76D184B62B2B}" type="pres">
      <dgm:prSet presAssocID="{CF3DF597-7E41-4669-9371-74CCDC771514}" presName="space" presStyleCnt="0"/>
      <dgm:spPr/>
    </dgm:pt>
    <dgm:pt modelId="{2915DB36-849E-4672-AFF9-1D4D14660EC0}" type="pres">
      <dgm:prSet presAssocID="{CF3DF597-7E41-4669-9371-74CCDC771514}" presName="rect1" presStyleLbl="alignAcc1" presStyleIdx="0" presStyleCnt="6"/>
      <dgm:spPr/>
    </dgm:pt>
    <dgm:pt modelId="{2E49D3D3-048F-43AD-9D55-1CA72373D508}" type="pres">
      <dgm:prSet presAssocID="{8D7A092B-10B0-4210-9B39-9BCDC784DBFE}" presName="vertSpace2" presStyleLbl="node1" presStyleIdx="0" presStyleCnt="6"/>
      <dgm:spPr/>
    </dgm:pt>
    <dgm:pt modelId="{95E6553B-1C45-49F8-B508-EC8EC6A8CFBF}" type="pres">
      <dgm:prSet presAssocID="{8D7A092B-10B0-4210-9B39-9BCDC784DBFE}" presName="circle2" presStyleLbl="node1" presStyleIdx="1" presStyleCnt="6"/>
      <dgm:spPr/>
    </dgm:pt>
    <dgm:pt modelId="{4FF09E51-68AF-4AE7-AF79-D6CD6D819655}" type="pres">
      <dgm:prSet presAssocID="{8D7A092B-10B0-4210-9B39-9BCDC784DBFE}" presName="rect2" presStyleLbl="alignAcc1" presStyleIdx="1" presStyleCnt="6"/>
      <dgm:spPr/>
    </dgm:pt>
    <dgm:pt modelId="{B83BDEFA-14E4-427E-8F1C-478ACA52E9B5}" type="pres">
      <dgm:prSet presAssocID="{78BD9A1E-6ABC-43DB-B534-43FAEFD6D569}" presName="vertSpace3" presStyleLbl="node1" presStyleIdx="1" presStyleCnt="6"/>
      <dgm:spPr/>
    </dgm:pt>
    <dgm:pt modelId="{B293D3CC-FDE5-4D01-838F-E7C3C4A5470D}" type="pres">
      <dgm:prSet presAssocID="{78BD9A1E-6ABC-43DB-B534-43FAEFD6D569}" presName="circle3" presStyleLbl="node1" presStyleIdx="2" presStyleCnt="6"/>
      <dgm:spPr/>
    </dgm:pt>
    <dgm:pt modelId="{5921B7E3-5A3C-4FC0-A704-6CC029449406}" type="pres">
      <dgm:prSet presAssocID="{78BD9A1E-6ABC-43DB-B534-43FAEFD6D569}" presName="rect3" presStyleLbl="alignAcc1" presStyleIdx="2" presStyleCnt="6"/>
      <dgm:spPr/>
    </dgm:pt>
    <dgm:pt modelId="{82DAF130-92B0-4FB3-AF66-664E39CA222A}" type="pres">
      <dgm:prSet presAssocID="{801D27BB-CA80-49DA-96DF-456934619047}" presName="vertSpace4" presStyleLbl="node1" presStyleIdx="2" presStyleCnt="6"/>
      <dgm:spPr/>
    </dgm:pt>
    <dgm:pt modelId="{0525FB4A-9663-4F84-8996-1722871D7C0F}" type="pres">
      <dgm:prSet presAssocID="{801D27BB-CA80-49DA-96DF-456934619047}" presName="circle4" presStyleLbl="node1" presStyleIdx="3" presStyleCnt="6"/>
      <dgm:spPr/>
    </dgm:pt>
    <dgm:pt modelId="{22D1626C-8459-4E55-9D7C-485AE8EDFB9B}" type="pres">
      <dgm:prSet presAssocID="{801D27BB-CA80-49DA-96DF-456934619047}" presName="rect4" presStyleLbl="alignAcc1" presStyleIdx="3" presStyleCnt="6"/>
      <dgm:spPr/>
    </dgm:pt>
    <dgm:pt modelId="{ED625750-A3A4-42BF-898B-67CA200E2966}" type="pres">
      <dgm:prSet presAssocID="{D6D20058-B679-468E-B7A2-6373B51AB41B}" presName="vertSpace5" presStyleLbl="node1" presStyleIdx="3" presStyleCnt="6"/>
      <dgm:spPr/>
    </dgm:pt>
    <dgm:pt modelId="{7B3D5E56-F350-4A2C-8A9E-0B0E7DE2A798}" type="pres">
      <dgm:prSet presAssocID="{D6D20058-B679-468E-B7A2-6373B51AB41B}" presName="circle5" presStyleLbl="node1" presStyleIdx="4" presStyleCnt="6"/>
      <dgm:spPr/>
    </dgm:pt>
    <dgm:pt modelId="{2D12883A-D9D4-4755-A363-094F8460E338}" type="pres">
      <dgm:prSet presAssocID="{D6D20058-B679-468E-B7A2-6373B51AB41B}" presName="rect5" presStyleLbl="alignAcc1" presStyleIdx="4" presStyleCnt="6"/>
      <dgm:spPr/>
    </dgm:pt>
    <dgm:pt modelId="{011EEEF0-4886-43EF-BD8B-C33E112BF67C}" type="pres">
      <dgm:prSet presAssocID="{0FC021FE-EE3A-4B02-B551-BEB3B67D74A1}" presName="vertSpace6" presStyleLbl="node1" presStyleIdx="4" presStyleCnt="6"/>
      <dgm:spPr/>
    </dgm:pt>
    <dgm:pt modelId="{00178C95-54B1-4F33-9D5B-0D6A73B7AC27}" type="pres">
      <dgm:prSet presAssocID="{0FC021FE-EE3A-4B02-B551-BEB3B67D74A1}" presName="circle6" presStyleLbl="node1" presStyleIdx="5" presStyleCnt="6"/>
      <dgm:spPr/>
    </dgm:pt>
    <dgm:pt modelId="{BC9AEC96-A229-4657-9D4F-D653A141A12E}" type="pres">
      <dgm:prSet presAssocID="{0FC021FE-EE3A-4B02-B551-BEB3B67D74A1}" presName="rect6" presStyleLbl="alignAcc1" presStyleIdx="5" presStyleCnt="6"/>
      <dgm:spPr/>
    </dgm:pt>
    <dgm:pt modelId="{0152F1DF-F08F-4233-9DE6-1B5D51CEEB21}" type="pres">
      <dgm:prSet presAssocID="{CF3DF597-7E41-4669-9371-74CCDC771514}" presName="rect1ParTxNoCh" presStyleLbl="alignAcc1" presStyleIdx="5" presStyleCnt="6">
        <dgm:presLayoutVars>
          <dgm:chMax val="1"/>
          <dgm:bulletEnabled val="1"/>
        </dgm:presLayoutVars>
      </dgm:prSet>
      <dgm:spPr/>
    </dgm:pt>
    <dgm:pt modelId="{F84AF438-8099-4775-9B16-3227D3622C06}" type="pres">
      <dgm:prSet presAssocID="{8D7A092B-10B0-4210-9B39-9BCDC784DBFE}" presName="rect2ParTxNoCh" presStyleLbl="alignAcc1" presStyleIdx="5" presStyleCnt="6">
        <dgm:presLayoutVars>
          <dgm:chMax val="1"/>
          <dgm:bulletEnabled val="1"/>
        </dgm:presLayoutVars>
      </dgm:prSet>
      <dgm:spPr/>
    </dgm:pt>
    <dgm:pt modelId="{F7DA96AF-84F5-412C-BF7A-440169EE6D20}" type="pres">
      <dgm:prSet presAssocID="{78BD9A1E-6ABC-43DB-B534-43FAEFD6D569}" presName="rect3ParTxNoCh" presStyleLbl="alignAcc1" presStyleIdx="5" presStyleCnt="6">
        <dgm:presLayoutVars>
          <dgm:chMax val="1"/>
          <dgm:bulletEnabled val="1"/>
        </dgm:presLayoutVars>
      </dgm:prSet>
      <dgm:spPr/>
    </dgm:pt>
    <dgm:pt modelId="{26B77122-BA3F-46FF-809F-F0D70B69572F}" type="pres">
      <dgm:prSet presAssocID="{801D27BB-CA80-49DA-96DF-456934619047}" presName="rect4ParTxNoCh" presStyleLbl="alignAcc1" presStyleIdx="5" presStyleCnt="6">
        <dgm:presLayoutVars>
          <dgm:chMax val="1"/>
          <dgm:bulletEnabled val="1"/>
        </dgm:presLayoutVars>
      </dgm:prSet>
      <dgm:spPr/>
    </dgm:pt>
    <dgm:pt modelId="{94FCEC82-EE3A-4444-8CEE-951DB87A09F5}" type="pres">
      <dgm:prSet presAssocID="{D6D20058-B679-468E-B7A2-6373B51AB41B}" presName="rect5ParTxNoCh" presStyleLbl="alignAcc1" presStyleIdx="5" presStyleCnt="6">
        <dgm:presLayoutVars>
          <dgm:chMax val="1"/>
          <dgm:bulletEnabled val="1"/>
        </dgm:presLayoutVars>
      </dgm:prSet>
      <dgm:spPr/>
    </dgm:pt>
    <dgm:pt modelId="{34C9EE45-1506-450B-8F20-05C66183A5AC}" type="pres">
      <dgm:prSet presAssocID="{0FC021FE-EE3A-4B02-B551-BEB3B67D74A1}" presName="rect6ParTxNoCh" presStyleLbl="alignAcc1" presStyleIdx="5" presStyleCnt="6">
        <dgm:presLayoutVars>
          <dgm:chMax val="1"/>
          <dgm:bulletEnabled val="1"/>
        </dgm:presLayoutVars>
      </dgm:prSet>
      <dgm:spPr/>
    </dgm:pt>
  </dgm:ptLst>
  <dgm:cxnLst>
    <dgm:cxn modelId="{67854210-D8C1-459B-8974-2BF132F5CE5F}" srcId="{9C861CAB-4E83-4AE3-BAA5-C85579FC1BFC}" destId="{D6D20058-B679-468E-B7A2-6373B51AB41B}" srcOrd="4" destOrd="0" parTransId="{647DD284-6E32-4CA5-8FC6-E6BF5724DB09}" sibTransId="{BA24E9CA-2AAE-461D-BD03-4B4F64BFA561}"/>
    <dgm:cxn modelId="{ED0E0B39-657C-4E67-A4F0-C7FB8CE6CFE0}" type="presOf" srcId="{CF3DF597-7E41-4669-9371-74CCDC771514}" destId="{2915DB36-849E-4672-AFF9-1D4D14660EC0}" srcOrd="0" destOrd="0" presId="urn:microsoft.com/office/officeart/2005/8/layout/target3"/>
    <dgm:cxn modelId="{045B1339-422D-4547-8AFD-04DF178E69A0}" type="presOf" srcId="{78BD9A1E-6ABC-43DB-B534-43FAEFD6D569}" destId="{5921B7E3-5A3C-4FC0-A704-6CC029449406}" srcOrd="0" destOrd="0" presId="urn:microsoft.com/office/officeart/2005/8/layout/target3"/>
    <dgm:cxn modelId="{8251723E-A04F-403D-9D71-DE8D82691841}" type="presOf" srcId="{0FC021FE-EE3A-4B02-B551-BEB3B67D74A1}" destId="{BC9AEC96-A229-4657-9D4F-D653A141A12E}" srcOrd="0" destOrd="0" presId="urn:microsoft.com/office/officeart/2005/8/layout/target3"/>
    <dgm:cxn modelId="{6408F93F-479E-406C-B1EC-C050239E059B}" srcId="{9C861CAB-4E83-4AE3-BAA5-C85579FC1BFC}" destId="{0FC021FE-EE3A-4B02-B551-BEB3B67D74A1}" srcOrd="5" destOrd="0" parTransId="{68E3530D-4FC5-460D-BFD9-5B5995613A68}" sibTransId="{FB70E321-A773-4C37-8ACF-24EECCA39A6A}"/>
    <dgm:cxn modelId="{C98FC042-E8E8-4A50-BD65-04177940A9F8}" type="presOf" srcId="{801D27BB-CA80-49DA-96DF-456934619047}" destId="{22D1626C-8459-4E55-9D7C-485AE8EDFB9B}" srcOrd="0" destOrd="0" presId="urn:microsoft.com/office/officeart/2005/8/layout/target3"/>
    <dgm:cxn modelId="{5945B26F-96ED-4212-BEE7-96360DAD8DDA}" srcId="{9C861CAB-4E83-4AE3-BAA5-C85579FC1BFC}" destId="{801D27BB-CA80-49DA-96DF-456934619047}" srcOrd="3" destOrd="0" parTransId="{994306BA-E21C-4825-91BB-DB9C036C5CBD}" sibTransId="{5AE9C0E5-CF28-4B41-ACF8-4D1C45359800}"/>
    <dgm:cxn modelId="{7AEC1972-70DD-44EA-A621-8B4AA72BAA55}" type="presOf" srcId="{9C861CAB-4E83-4AE3-BAA5-C85579FC1BFC}" destId="{B1F555E0-A6F1-4E4D-B091-BC0E1D99ECC3}" srcOrd="0" destOrd="0" presId="urn:microsoft.com/office/officeart/2005/8/layout/target3"/>
    <dgm:cxn modelId="{FC024A83-2C6C-430B-A7C2-1E5AE0FBB60F}" type="presOf" srcId="{0FC021FE-EE3A-4B02-B551-BEB3B67D74A1}" destId="{34C9EE45-1506-450B-8F20-05C66183A5AC}" srcOrd="1" destOrd="0" presId="urn:microsoft.com/office/officeart/2005/8/layout/target3"/>
    <dgm:cxn modelId="{2DC1A283-12FF-4B66-A627-0853592992F2}" type="presOf" srcId="{8D7A092B-10B0-4210-9B39-9BCDC784DBFE}" destId="{4FF09E51-68AF-4AE7-AF79-D6CD6D819655}" srcOrd="0" destOrd="0" presId="urn:microsoft.com/office/officeart/2005/8/layout/target3"/>
    <dgm:cxn modelId="{6A09AC83-4960-46DD-8FE0-E4FFCBFF7511}" srcId="{9C861CAB-4E83-4AE3-BAA5-C85579FC1BFC}" destId="{CF3DF597-7E41-4669-9371-74CCDC771514}" srcOrd="0" destOrd="0" parTransId="{D874869C-3B87-46CB-A459-DE765A8AB7FF}" sibTransId="{FF2A2808-9E6B-4234-B26D-6F6D7F150923}"/>
    <dgm:cxn modelId="{FD3EAD93-7B2D-427B-AF77-B48B77CD8CC2}" type="presOf" srcId="{78BD9A1E-6ABC-43DB-B534-43FAEFD6D569}" destId="{F7DA96AF-84F5-412C-BF7A-440169EE6D20}" srcOrd="1" destOrd="0" presId="urn:microsoft.com/office/officeart/2005/8/layout/target3"/>
    <dgm:cxn modelId="{E7804195-B832-4212-B959-62B528FC4064}" type="presOf" srcId="{D6D20058-B679-468E-B7A2-6373B51AB41B}" destId="{2D12883A-D9D4-4755-A363-094F8460E338}" srcOrd="0" destOrd="0" presId="urn:microsoft.com/office/officeart/2005/8/layout/target3"/>
    <dgm:cxn modelId="{6BE1AFA3-AF23-44F2-B503-DB38A5116CB9}" type="presOf" srcId="{D6D20058-B679-468E-B7A2-6373B51AB41B}" destId="{94FCEC82-EE3A-4444-8CEE-951DB87A09F5}" srcOrd="1" destOrd="0" presId="urn:microsoft.com/office/officeart/2005/8/layout/target3"/>
    <dgm:cxn modelId="{A54715A7-FE3B-4FA0-8D11-ADF4807861FB}" type="presOf" srcId="{8D7A092B-10B0-4210-9B39-9BCDC784DBFE}" destId="{F84AF438-8099-4775-9B16-3227D3622C06}" srcOrd="1" destOrd="0" presId="urn:microsoft.com/office/officeart/2005/8/layout/target3"/>
    <dgm:cxn modelId="{C53F2CA9-391A-4E4E-B82A-0BC206B8B9C2}" srcId="{9C861CAB-4E83-4AE3-BAA5-C85579FC1BFC}" destId="{8D7A092B-10B0-4210-9B39-9BCDC784DBFE}" srcOrd="1" destOrd="0" parTransId="{62BCB478-E926-42C4-81F0-DDEF41584817}" sibTransId="{869BD2EF-CDED-4B7E-A56D-76256B052974}"/>
    <dgm:cxn modelId="{1B414ACD-6880-4120-A1FA-3068EABB0655}" type="presOf" srcId="{CF3DF597-7E41-4669-9371-74CCDC771514}" destId="{0152F1DF-F08F-4233-9DE6-1B5D51CEEB21}" srcOrd="1" destOrd="0" presId="urn:microsoft.com/office/officeart/2005/8/layout/target3"/>
    <dgm:cxn modelId="{25912AED-AE63-4116-9E4D-3C0336506F5F}" srcId="{9C861CAB-4E83-4AE3-BAA5-C85579FC1BFC}" destId="{78BD9A1E-6ABC-43DB-B534-43FAEFD6D569}" srcOrd="2" destOrd="0" parTransId="{A7FAB132-1431-48F9-A933-080ED5C627FC}" sibTransId="{C9D0E6EA-C8B2-466F-8AA1-835256C391A4}"/>
    <dgm:cxn modelId="{1F4EE8F4-A747-4945-BF01-B049F51FDE51}" type="presOf" srcId="{801D27BB-CA80-49DA-96DF-456934619047}" destId="{26B77122-BA3F-46FF-809F-F0D70B69572F}" srcOrd="1" destOrd="0" presId="urn:microsoft.com/office/officeart/2005/8/layout/target3"/>
    <dgm:cxn modelId="{B73719FF-BF32-4124-B4DF-1C80D47AB8E8}" type="presParOf" srcId="{B1F555E0-A6F1-4E4D-B091-BC0E1D99ECC3}" destId="{D203E4E5-3B1A-4651-BCC4-62049C20C350}" srcOrd="0" destOrd="0" presId="urn:microsoft.com/office/officeart/2005/8/layout/target3"/>
    <dgm:cxn modelId="{E15BD1FD-896A-4CA3-90D8-29CC99FF7393}" type="presParOf" srcId="{B1F555E0-A6F1-4E4D-B091-BC0E1D99ECC3}" destId="{CF0B2B55-D82B-44E0-811D-76D184B62B2B}" srcOrd="1" destOrd="0" presId="urn:microsoft.com/office/officeart/2005/8/layout/target3"/>
    <dgm:cxn modelId="{2C98BE90-789F-4E99-BA8D-F518B97F6187}" type="presParOf" srcId="{B1F555E0-A6F1-4E4D-B091-BC0E1D99ECC3}" destId="{2915DB36-849E-4672-AFF9-1D4D14660EC0}" srcOrd="2" destOrd="0" presId="urn:microsoft.com/office/officeart/2005/8/layout/target3"/>
    <dgm:cxn modelId="{DF1285DC-E730-4FC3-8E1A-C15C492134FD}" type="presParOf" srcId="{B1F555E0-A6F1-4E4D-B091-BC0E1D99ECC3}" destId="{2E49D3D3-048F-43AD-9D55-1CA72373D508}" srcOrd="3" destOrd="0" presId="urn:microsoft.com/office/officeart/2005/8/layout/target3"/>
    <dgm:cxn modelId="{BDAAA49F-F4EA-4F6A-8EB7-8187D8E710FE}" type="presParOf" srcId="{B1F555E0-A6F1-4E4D-B091-BC0E1D99ECC3}" destId="{95E6553B-1C45-49F8-B508-EC8EC6A8CFBF}" srcOrd="4" destOrd="0" presId="urn:microsoft.com/office/officeart/2005/8/layout/target3"/>
    <dgm:cxn modelId="{F443278F-AD8D-4091-BDD3-F6810D42B75D}" type="presParOf" srcId="{B1F555E0-A6F1-4E4D-B091-BC0E1D99ECC3}" destId="{4FF09E51-68AF-4AE7-AF79-D6CD6D819655}" srcOrd="5" destOrd="0" presId="urn:microsoft.com/office/officeart/2005/8/layout/target3"/>
    <dgm:cxn modelId="{7CF07957-86A1-4F26-B70A-1E5487408D0E}" type="presParOf" srcId="{B1F555E0-A6F1-4E4D-B091-BC0E1D99ECC3}" destId="{B83BDEFA-14E4-427E-8F1C-478ACA52E9B5}" srcOrd="6" destOrd="0" presId="urn:microsoft.com/office/officeart/2005/8/layout/target3"/>
    <dgm:cxn modelId="{7408302A-89DA-4DFE-9984-22EDE439B3B4}" type="presParOf" srcId="{B1F555E0-A6F1-4E4D-B091-BC0E1D99ECC3}" destId="{B293D3CC-FDE5-4D01-838F-E7C3C4A5470D}" srcOrd="7" destOrd="0" presId="urn:microsoft.com/office/officeart/2005/8/layout/target3"/>
    <dgm:cxn modelId="{0CEA5432-548C-4180-B18B-22E884362BE3}" type="presParOf" srcId="{B1F555E0-A6F1-4E4D-B091-BC0E1D99ECC3}" destId="{5921B7E3-5A3C-4FC0-A704-6CC029449406}" srcOrd="8" destOrd="0" presId="urn:microsoft.com/office/officeart/2005/8/layout/target3"/>
    <dgm:cxn modelId="{82F6190E-2D29-4E4F-A1B2-803D1286BE76}" type="presParOf" srcId="{B1F555E0-A6F1-4E4D-B091-BC0E1D99ECC3}" destId="{82DAF130-92B0-4FB3-AF66-664E39CA222A}" srcOrd="9" destOrd="0" presId="urn:microsoft.com/office/officeart/2005/8/layout/target3"/>
    <dgm:cxn modelId="{B81B3E69-A41F-4074-A5E2-D8CCA16F3F67}" type="presParOf" srcId="{B1F555E0-A6F1-4E4D-B091-BC0E1D99ECC3}" destId="{0525FB4A-9663-4F84-8996-1722871D7C0F}" srcOrd="10" destOrd="0" presId="urn:microsoft.com/office/officeart/2005/8/layout/target3"/>
    <dgm:cxn modelId="{6E6B48E2-6057-4EE8-B574-A0F74C8B3F26}" type="presParOf" srcId="{B1F555E0-A6F1-4E4D-B091-BC0E1D99ECC3}" destId="{22D1626C-8459-4E55-9D7C-485AE8EDFB9B}" srcOrd="11" destOrd="0" presId="urn:microsoft.com/office/officeart/2005/8/layout/target3"/>
    <dgm:cxn modelId="{DE15E055-2937-40F3-BFD5-F667F8A24D04}" type="presParOf" srcId="{B1F555E0-A6F1-4E4D-B091-BC0E1D99ECC3}" destId="{ED625750-A3A4-42BF-898B-67CA200E2966}" srcOrd="12" destOrd="0" presId="urn:microsoft.com/office/officeart/2005/8/layout/target3"/>
    <dgm:cxn modelId="{C78B48A9-3912-406A-8702-D5224D50BCF0}" type="presParOf" srcId="{B1F555E0-A6F1-4E4D-B091-BC0E1D99ECC3}" destId="{7B3D5E56-F350-4A2C-8A9E-0B0E7DE2A798}" srcOrd="13" destOrd="0" presId="urn:microsoft.com/office/officeart/2005/8/layout/target3"/>
    <dgm:cxn modelId="{B5ECECF4-6F95-4D94-8690-77EF91495BE7}" type="presParOf" srcId="{B1F555E0-A6F1-4E4D-B091-BC0E1D99ECC3}" destId="{2D12883A-D9D4-4755-A363-094F8460E338}" srcOrd="14" destOrd="0" presId="urn:microsoft.com/office/officeart/2005/8/layout/target3"/>
    <dgm:cxn modelId="{02E34550-5B8E-4226-AFB1-CE9ED24104B3}" type="presParOf" srcId="{B1F555E0-A6F1-4E4D-B091-BC0E1D99ECC3}" destId="{011EEEF0-4886-43EF-BD8B-C33E112BF67C}" srcOrd="15" destOrd="0" presId="urn:microsoft.com/office/officeart/2005/8/layout/target3"/>
    <dgm:cxn modelId="{5D876F16-7366-453A-B9A5-1655407E7527}" type="presParOf" srcId="{B1F555E0-A6F1-4E4D-B091-BC0E1D99ECC3}" destId="{00178C95-54B1-4F33-9D5B-0D6A73B7AC27}" srcOrd="16" destOrd="0" presId="urn:microsoft.com/office/officeart/2005/8/layout/target3"/>
    <dgm:cxn modelId="{B7484C3F-A10B-40DD-AF52-7BCBC4C31B88}" type="presParOf" srcId="{B1F555E0-A6F1-4E4D-B091-BC0E1D99ECC3}" destId="{BC9AEC96-A229-4657-9D4F-D653A141A12E}" srcOrd="17" destOrd="0" presId="urn:microsoft.com/office/officeart/2005/8/layout/target3"/>
    <dgm:cxn modelId="{E2A260AA-5EC2-409E-A41D-C41AA07D8851}" type="presParOf" srcId="{B1F555E0-A6F1-4E4D-B091-BC0E1D99ECC3}" destId="{0152F1DF-F08F-4233-9DE6-1B5D51CEEB21}" srcOrd="18" destOrd="0" presId="urn:microsoft.com/office/officeart/2005/8/layout/target3"/>
    <dgm:cxn modelId="{91085E04-08E3-44A5-8C35-FD48EA34282F}" type="presParOf" srcId="{B1F555E0-A6F1-4E4D-B091-BC0E1D99ECC3}" destId="{F84AF438-8099-4775-9B16-3227D3622C06}" srcOrd="19" destOrd="0" presId="urn:microsoft.com/office/officeart/2005/8/layout/target3"/>
    <dgm:cxn modelId="{2ED7226D-16C9-4FEB-9775-12C9E4B56A4E}" type="presParOf" srcId="{B1F555E0-A6F1-4E4D-B091-BC0E1D99ECC3}" destId="{F7DA96AF-84F5-412C-BF7A-440169EE6D20}" srcOrd="20" destOrd="0" presId="urn:microsoft.com/office/officeart/2005/8/layout/target3"/>
    <dgm:cxn modelId="{53C4BA7E-2BF3-4958-A48B-A8AE12F71BB3}" type="presParOf" srcId="{B1F555E0-A6F1-4E4D-B091-BC0E1D99ECC3}" destId="{26B77122-BA3F-46FF-809F-F0D70B69572F}" srcOrd="21" destOrd="0" presId="urn:microsoft.com/office/officeart/2005/8/layout/target3"/>
    <dgm:cxn modelId="{87E53419-F008-469E-AE98-33F1A4601F0B}" type="presParOf" srcId="{B1F555E0-A6F1-4E4D-B091-BC0E1D99ECC3}" destId="{94FCEC82-EE3A-4444-8CEE-951DB87A09F5}" srcOrd="22" destOrd="0" presId="urn:microsoft.com/office/officeart/2005/8/layout/target3"/>
    <dgm:cxn modelId="{DA4556DC-7C0B-4AA9-AC78-22FE80E80D69}" type="presParOf" srcId="{B1F555E0-A6F1-4E4D-B091-BC0E1D99ECC3}" destId="{34C9EE45-1506-450B-8F20-05C66183A5AC}"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E8570-F73E-4A86-8CB5-EC4DC3B29FED}"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CFA09990-8F72-4765-B644-B566AC3A054A}">
      <dgm:prSet custT="1"/>
      <dgm:spPr/>
      <dgm:t>
        <a:bodyPr/>
        <a:lstStyle/>
        <a:p>
          <a:pPr rtl="0"/>
          <a:r>
            <a:rPr lang="en-US" sz="2200" b="0" i="0" dirty="0">
              <a:latin typeface="Open Sans" charset="0"/>
              <a:ea typeface="Open Sans" charset="0"/>
              <a:cs typeface="Open Sans" charset="0"/>
            </a:rPr>
            <a:t>Direct observation on the job</a:t>
          </a:r>
        </a:p>
      </dgm:t>
    </dgm:pt>
    <dgm:pt modelId="{BDDE726E-BB00-495B-BA5E-E7302D81A7BA}" type="parTrans" cxnId="{A5BE2766-3A09-4F93-9084-A1DACF6B8E54}">
      <dgm:prSet/>
      <dgm:spPr/>
      <dgm:t>
        <a:bodyPr/>
        <a:lstStyle/>
        <a:p>
          <a:endParaRPr lang="en-US" sz="2200" b="0" i="0">
            <a:latin typeface="Open Sans" charset="0"/>
            <a:ea typeface="Open Sans" charset="0"/>
            <a:cs typeface="Open Sans" charset="0"/>
          </a:endParaRPr>
        </a:p>
      </dgm:t>
    </dgm:pt>
    <dgm:pt modelId="{2EC58C7E-F383-4373-9F79-7732CBB2CDD3}" type="sibTrans" cxnId="{A5BE2766-3A09-4F93-9084-A1DACF6B8E54}">
      <dgm:prSet/>
      <dgm:spPr/>
      <dgm:t>
        <a:bodyPr/>
        <a:lstStyle/>
        <a:p>
          <a:endParaRPr lang="en-US" sz="2200" b="0" i="0">
            <a:latin typeface="Open Sans" charset="0"/>
            <a:ea typeface="Open Sans" charset="0"/>
            <a:cs typeface="Open Sans" charset="0"/>
          </a:endParaRPr>
        </a:p>
      </dgm:t>
    </dgm:pt>
    <dgm:pt modelId="{B88DD37F-D8FB-4A32-A8FC-CC67381975FC}">
      <dgm:prSet custT="1"/>
      <dgm:spPr/>
      <dgm:t>
        <a:bodyPr/>
        <a:lstStyle/>
        <a:p>
          <a:pPr algn="l" rtl="0"/>
          <a:r>
            <a:rPr lang="en-US" sz="2200" b="0" i="0" dirty="0">
              <a:latin typeface="Open Sans" charset="0"/>
              <a:ea typeface="Open Sans" charset="0"/>
              <a:cs typeface="Open Sans" charset="0"/>
            </a:rPr>
            <a:t>Employee self-assessments and performance surveys</a:t>
          </a:r>
        </a:p>
      </dgm:t>
    </dgm:pt>
    <dgm:pt modelId="{7CF4406F-97A9-48FA-A75D-110596E5F072}" type="parTrans" cxnId="{6341FD98-CD73-4576-A1AF-D50853EFC920}">
      <dgm:prSet/>
      <dgm:spPr/>
      <dgm:t>
        <a:bodyPr/>
        <a:lstStyle/>
        <a:p>
          <a:endParaRPr lang="en-US" sz="2200" b="0" i="0">
            <a:latin typeface="Open Sans" charset="0"/>
            <a:ea typeface="Open Sans" charset="0"/>
            <a:cs typeface="Open Sans" charset="0"/>
          </a:endParaRPr>
        </a:p>
      </dgm:t>
    </dgm:pt>
    <dgm:pt modelId="{45F742FD-E24F-4D49-8066-00C3D3C146E8}" type="sibTrans" cxnId="{6341FD98-CD73-4576-A1AF-D50853EFC920}">
      <dgm:prSet/>
      <dgm:spPr/>
      <dgm:t>
        <a:bodyPr/>
        <a:lstStyle/>
        <a:p>
          <a:endParaRPr lang="en-US" sz="2200" b="0" i="0">
            <a:latin typeface="Open Sans" charset="0"/>
            <a:ea typeface="Open Sans" charset="0"/>
            <a:cs typeface="Open Sans" charset="0"/>
          </a:endParaRPr>
        </a:p>
      </dgm:t>
    </dgm:pt>
    <dgm:pt modelId="{FF761874-9FEF-40F6-A8EA-ABB4998AAF38}">
      <dgm:prSet custT="1"/>
      <dgm:spPr/>
      <dgm:t>
        <a:bodyPr/>
        <a:lstStyle/>
        <a:p>
          <a:pPr algn="l" rtl="0"/>
          <a:r>
            <a:rPr lang="en-US" sz="2200" b="0" i="0" dirty="0">
              <a:latin typeface="Open Sans" charset="0"/>
              <a:ea typeface="Open Sans" charset="0"/>
              <a:cs typeface="Open Sans" charset="0"/>
            </a:rPr>
            <a:t>Work samples prepared by employees</a:t>
          </a:r>
        </a:p>
      </dgm:t>
    </dgm:pt>
    <dgm:pt modelId="{A1E799C8-8016-4470-9614-1C8C90EF3D55}" type="parTrans" cxnId="{D7E4DFAF-C47A-476E-A3CF-5FBC241439E7}">
      <dgm:prSet/>
      <dgm:spPr/>
      <dgm:t>
        <a:bodyPr/>
        <a:lstStyle/>
        <a:p>
          <a:endParaRPr lang="en-US" sz="2200" b="0" i="0">
            <a:latin typeface="Open Sans" charset="0"/>
            <a:ea typeface="Open Sans" charset="0"/>
            <a:cs typeface="Open Sans" charset="0"/>
          </a:endParaRPr>
        </a:p>
      </dgm:t>
    </dgm:pt>
    <dgm:pt modelId="{A90EE203-B5E4-4A01-A6EE-0B8ED0927570}" type="sibTrans" cxnId="{D7E4DFAF-C47A-476E-A3CF-5FBC241439E7}">
      <dgm:prSet/>
      <dgm:spPr/>
      <dgm:t>
        <a:bodyPr/>
        <a:lstStyle/>
        <a:p>
          <a:endParaRPr lang="en-US" sz="2200" b="0" i="0">
            <a:latin typeface="Open Sans" charset="0"/>
            <a:ea typeface="Open Sans" charset="0"/>
            <a:cs typeface="Open Sans" charset="0"/>
          </a:endParaRPr>
        </a:p>
      </dgm:t>
    </dgm:pt>
    <dgm:pt modelId="{72673007-BB77-4EAE-BD7A-8284FFE1E14E}">
      <dgm:prSet custT="1"/>
      <dgm:spPr/>
      <dgm:t>
        <a:bodyPr/>
        <a:lstStyle/>
        <a:p>
          <a:pPr algn="l" rtl="0"/>
          <a:r>
            <a:rPr lang="en-US" sz="2200" b="0" i="0" dirty="0">
              <a:latin typeface="Open Sans" charset="0"/>
              <a:ea typeface="Open Sans" charset="0"/>
              <a:cs typeface="Open Sans" charset="0"/>
            </a:rPr>
            <a:t>Co-worker feedback and reviews</a:t>
          </a:r>
        </a:p>
      </dgm:t>
    </dgm:pt>
    <dgm:pt modelId="{0D72FD56-472D-4C2C-8128-9665EA54A830}" type="parTrans" cxnId="{97C3BB1A-BF1C-4050-9A57-52B245D28451}">
      <dgm:prSet/>
      <dgm:spPr/>
      <dgm:t>
        <a:bodyPr/>
        <a:lstStyle/>
        <a:p>
          <a:endParaRPr lang="en-US" sz="2200" b="0" i="0">
            <a:latin typeface="Open Sans" charset="0"/>
            <a:ea typeface="Open Sans" charset="0"/>
            <a:cs typeface="Open Sans" charset="0"/>
          </a:endParaRPr>
        </a:p>
      </dgm:t>
    </dgm:pt>
    <dgm:pt modelId="{8642F9F0-8658-4065-821B-45FC471C00DE}" type="sibTrans" cxnId="{97C3BB1A-BF1C-4050-9A57-52B245D28451}">
      <dgm:prSet/>
      <dgm:spPr/>
      <dgm:t>
        <a:bodyPr/>
        <a:lstStyle/>
        <a:p>
          <a:endParaRPr lang="en-US" sz="2200" b="0" i="0">
            <a:latin typeface="Open Sans" charset="0"/>
            <a:ea typeface="Open Sans" charset="0"/>
            <a:cs typeface="Open Sans" charset="0"/>
          </a:endParaRPr>
        </a:p>
      </dgm:t>
    </dgm:pt>
    <dgm:pt modelId="{A908C454-2D66-42EE-9076-8686ADB26E11}">
      <dgm:prSet custT="1"/>
      <dgm:spPr/>
      <dgm:t>
        <a:bodyPr/>
        <a:lstStyle/>
        <a:p>
          <a:pPr algn="r" rtl="0"/>
          <a:r>
            <a:rPr lang="en-US" sz="2200" b="0" i="0" dirty="0">
              <a:latin typeface="Open Sans" charset="0"/>
              <a:ea typeface="Open Sans" charset="0"/>
              <a:cs typeface="Open Sans" charset="0"/>
            </a:rPr>
            <a:t>Supervisory feedback and reviews</a:t>
          </a:r>
        </a:p>
      </dgm:t>
    </dgm:pt>
    <dgm:pt modelId="{B2F92DE9-FEE8-47D0-9EA1-B39EDE8EE117}" type="parTrans" cxnId="{AB9E0D0B-DDFD-4925-A793-E55BD1F8777A}">
      <dgm:prSet/>
      <dgm:spPr/>
      <dgm:t>
        <a:bodyPr/>
        <a:lstStyle/>
        <a:p>
          <a:endParaRPr lang="en-US" sz="2200" b="0" i="0">
            <a:latin typeface="Open Sans" charset="0"/>
            <a:ea typeface="Open Sans" charset="0"/>
            <a:cs typeface="Open Sans" charset="0"/>
          </a:endParaRPr>
        </a:p>
      </dgm:t>
    </dgm:pt>
    <dgm:pt modelId="{A07CCC70-ABCC-45E9-81B6-FD04F791075C}" type="sibTrans" cxnId="{AB9E0D0B-DDFD-4925-A793-E55BD1F8777A}">
      <dgm:prSet/>
      <dgm:spPr/>
      <dgm:t>
        <a:bodyPr/>
        <a:lstStyle/>
        <a:p>
          <a:endParaRPr lang="en-US" sz="2200" b="0" i="0">
            <a:latin typeface="Open Sans" charset="0"/>
            <a:ea typeface="Open Sans" charset="0"/>
            <a:cs typeface="Open Sans" charset="0"/>
          </a:endParaRPr>
        </a:p>
      </dgm:t>
    </dgm:pt>
    <dgm:pt modelId="{DF68528B-D369-4106-AD5B-FB5BDADC5900}">
      <dgm:prSet custT="1"/>
      <dgm:spPr/>
      <dgm:t>
        <a:bodyPr/>
        <a:lstStyle/>
        <a:p>
          <a:pPr algn="r" rtl="0"/>
          <a:r>
            <a:rPr lang="en-US" sz="2200" b="0" i="0" dirty="0">
              <a:latin typeface="Open Sans" charset="0"/>
              <a:ea typeface="Open Sans" charset="0"/>
              <a:cs typeface="Open Sans" charset="0"/>
            </a:rPr>
            <a:t>Interview with employee</a:t>
          </a:r>
        </a:p>
      </dgm:t>
    </dgm:pt>
    <dgm:pt modelId="{EC32EDAD-4359-4909-B66E-134BA00D5B5B}" type="parTrans" cxnId="{16BA0C52-4C1E-4F65-8B64-FE4B64002977}">
      <dgm:prSet/>
      <dgm:spPr/>
      <dgm:t>
        <a:bodyPr/>
        <a:lstStyle/>
        <a:p>
          <a:endParaRPr lang="en-US" sz="2200" b="0" i="0">
            <a:latin typeface="Open Sans" charset="0"/>
            <a:ea typeface="Open Sans" charset="0"/>
            <a:cs typeface="Open Sans" charset="0"/>
          </a:endParaRPr>
        </a:p>
      </dgm:t>
    </dgm:pt>
    <dgm:pt modelId="{75A27CA3-664C-4683-8595-D181BCA829F8}" type="sibTrans" cxnId="{16BA0C52-4C1E-4F65-8B64-FE4B64002977}">
      <dgm:prSet/>
      <dgm:spPr/>
      <dgm:t>
        <a:bodyPr/>
        <a:lstStyle/>
        <a:p>
          <a:endParaRPr lang="en-US" sz="2200" b="0" i="0">
            <a:latin typeface="Open Sans" charset="0"/>
            <a:ea typeface="Open Sans" charset="0"/>
            <a:cs typeface="Open Sans" charset="0"/>
          </a:endParaRPr>
        </a:p>
      </dgm:t>
    </dgm:pt>
    <dgm:pt modelId="{E0F54659-E70B-498E-B6B6-281CBE5CD728}">
      <dgm:prSet custT="1"/>
      <dgm:spPr/>
      <dgm:t>
        <a:bodyPr/>
        <a:lstStyle/>
        <a:p>
          <a:pPr algn="r" rtl="0"/>
          <a:r>
            <a:rPr lang="en-US" sz="2200" b="0" i="0" dirty="0">
              <a:latin typeface="Open Sans" charset="0"/>
              <a:ea typeface="Open Sans" charset="0"/>
              <a:cs typeface="Open Sans" charset="0"/>
            </a:rPr>
            <a:t>Interview with people with disabilities and their supporters</a:t>
          </a:r>
        </a:p>
      </dgm:t>
    </dgm:pt>
    <dgm:pt modelId="{00A58336-0FD9-4EC3-A418-C209E8C346CD}" type="parTrans" cxnId="{1CF6A181-7FCA-46AC-B57B-7C4D29143769}">
      <dgm:prSet/>
      <dgm:spPr/>
      <dgm:t>
        <a:bodyPr/>
        <a:lstStyle/>
        <a:p>
          <a:endParaRPr lang="en-US" sz="2200" b="0" i="0">
            <a:latin typeface="Open Sans" charset="0"/>
            <a:ea typeface="Open Sans" charset="0"/>
            <a:cs typeface="Open Sans" charset="0"/>
          </a:endParaRPr>
        </a:p>
      </dgm:t>
    </dgm:pt>
    <dgm:pt modelId="{8F5532A2-91B2-477F-AAA3-C8A2F948FB71}" type="sibTrans" cxnId="{1CF6A181-7FCA-46AC-B57B-7C4D29143769}">
      <dgm:prSet/>
      <dgm:spPr/>
      <dgm:t>
        <a:bodyPr/>
        <a:lstStyle/>
        <a:p>
          <a:endParaRPr lang="en-US" sz="2200" b="0" i="0">
            <a:latin typeface="Open Sans" charset="0"/>
            <a:ea typeface="Open Sans" charset="0"/>
            <a:cs typeface="Open Sans" charset="0"/>
          </a:endParaRPr>
        </a:p>
      </dgm:t>
    </dgm:pt>
    <dgm:pt modelId="{C1368167-3F00-486E-A418-689B2BF6A275}" type="pres">
      <dgm:prSet presAssocID="{9D9E8570-F73E-4A86-8CB5-EC4DC3B29FED}" presName="compositeShape" presStyleCnt="0">
        <dgm:presLayoutVars>
          <dgm:chMax val="7"/>
          <dgm:dir/>
          <dgm:resizeHandles val="exact"/>
        </dgm:presLayoutVars>
      </dgm:prSet>
      <dgm:spPr/>
    </dgm:pt>
    <dgm:pt modelId="{D894B486-43EE-4DD7-A8CE-BB0AE9EFB3CC}" type="pres">
      <dgm:prSet presAssocID="{CFA09990-8F72-4765-B644-B566AC3A054A}" presName="circ1" presStyleLbl="vennNode1" presStyleIdx="0" presStyleCnt="7" custLinFactNeighborX="-868" custLinFactNeighborY="-20817"/>
      <dgm:spPr>
        <a:solidFill>
          <a:schemeClr val="accent5">
            <a:lumMod val="75000"/>
            <a:alpha val="50000"/>
          </a:schemeClr>
        </a:solidFill>
      </dgm:spPr>
    </dgm:pt>
    <dgm:pt modelId="{78314C1A-5E9F-4B58-9B0D-E61AB2F1B91D}" type="pres">
      <dgm:prSet presAssocID="{CFA09990-8F72-4765-B644-B566AC3A054A}" presName="circ1Tx" presStyleLbl="revTx" presStyleIdx="0" presStyleCnt="0" custScaleX="194918" custScaleY="54334" custLinFactNeighborX="-757" custLinFactNeighborY="22635">
        <dgm:presLayoutVars>
          <dgm:chMax val="0"/>
          <dgm:chPref val="0"/>
          <dgm:bulletEnabled val="1"/>
        </dgm:presLayoutVars>
      </dgm:prSet>
      <dgm:spPr/>
    </dgm:pt>
    <dgm:pt modelId="{668C2936-9B78-4548-B851-47DD6CAB96A5}" type="pres">
      <dgm:prSet presAssocID="{B88DD37F-D8FB-4A32-A8FC-CC67381975FC}" presName="circ2" presStyleLbl="vennNode1" presStyleIdx="1" presStyleCnt="7" custLinFactNeighborX="33831" custLinFactNeighborY="-15613"/>
      <dgm:spPr/>
    </dgm:pt>
    <dgm:pt modelId="{32A42E37-04DA-49ED-82AB-1154228C29A1}" type="pres">
      <dgm:prSet presAssocID="{B88DD37F-D8FB-4A32-A8FC-CC67381975FC}" presName="circ2Tx" presStyleLbl="revTx" presStyleIdx="0" presStyleCnt="0" custScaleX="196874" custScaleY="63240" custLinFactNeighborX="73669" custLinFactNeighborY="37296">
        <dgm:presLayoutVars>
          <dgm:chMax val="0"/>
          <dgm:chPref val="0"/>
          <dgm:bulletEnabled val="1"/>
        </dgm:presLayoutVars>
      </dgm:prSet>
      <dgm:spPr/>
    </dgm:pt>
    <dgm:pt modelId="{59463496-090C-46C1-BCD5-72605480D5A9}" type="pres">
      <dgm:prSet presAssocID="{FF761874-9FEF-40F6-A8EA-ABB4998AAF38}" presName="circ3" presStyleLbl="vennNode1" presStyleIdx="2" presStyleCnt="7" custLinFactNeighborX="32964" custLinFactNeighborY="11276"/>
      <dgm:spPr/>
    </dgm:pt>
    <dgm:pt modelId="{24E5DE72-0139-4712-BE54-30A0C635ED0A}" type="pres">
      <dgm:prSet presAssocID="{FF761874-9FEF-40F6-A8EA-ABB4998AAF38}" presName="circ3Tx" presStyleLbl="revTx" presStyleIdx="0" presStyleCnt="0" custScaleX="174310" custScaleY="100900" custLinFactNeighborX="60416" custLinFactNeighborY="24080">
        <dgm:presLayoutVars>
          <dgm:chMax val="0"/>
          <dgm:chPref val="0"/>
          <dgm:bulletEnabled val="1"/>
        </dgm:presLayoutVars>
      </dgm:prSet>
      <dgm:spPr/>
    </dgm:pt>
    <dgm:pt modelId="{32E43FFF-BF52-4087-8510-6A1AA40ACE20}" type="pres">
      <dgm:prSet presAssocID="{72673007-BB77-4EAE-BD7A-8284FFE1E14E}" presName="circ4" presStyleLbl="vennNode1" presStyleIdx="3" presStyleCnt="7" custLinFactNeighborX="15615" custLinFactNeighborY="22552"/>
      <dgm:spPr/>
    </dgm:pt>
    <dgm:pt modelId="{2AD272D8-A7A5-421D-B99A-DBC088C7C4C9}" type="pres">
      <dgm:prSet presAssocID="{72673007-BB77-4EAE-BD7A-8284FFE1E14E}" presName="circ4Tx" presStyleLbl="revTx" presStyleIdx="0" presStyleCnt="0" custScaleX="182624" custLinFactNeighborX="57538" custLinFactNeighborY="-2632">
        <dgm:presLayoutVars>
          <dgm:chMax val="0"/>
          <dgm:chPref val="0"/>
          <dgm:bulletEnabled val="1"/>
        </dgm:presLayoutVars>
      </dgm:prSet>
      <dgm:spPr/>
    </dgm:pt>
    <dgm:pt modelId="{6354273A-E4EA-4A7D-B0B7-1A6F0B5724E4}" type="pres">
      <dgm:prSet presAssocID="{A908C454-2D66-42EE-9076-8686ADB26E11}" presName="circ5" presStyleLbl="vennNode1" presStyleIdx="4" presStyleCnt="7" custLinFactNeighborX="-11277" custLinFactNeighborY="25153"/>
      <dgm:spPr/>
    </dgm:pt>
    <dgm:pt modelId="{F1D65335-C354-444B-A593-DB3B81236477}" type="pres">
      <dgm:prSet presAssocID="{A908C454-2D66-42EE-9076-8686ADB26E11}" presName="circ5Tx" presStyleLbl="revTx" presStyleIdx="0" presStyleCnt="0" custScaleX="190695" custScaleY="110006" custLinFactNeighborX="-60566" custLinFactNeighborY="-7896">
        <dgm:presLayoutVars>
          <dgm:chMax val="0"/>
          <dgm:chPref val="0"/>
          <dgm:bulletEnabled val="1"/>
        </dgm:presLayoutVars>
      </dgm:prSet>
      <dgm:spPr/>
    </dgm:pt>
    <dgm:pt modelId="{5A675C28-39E3-4413-B847-E04024DA2BD0}" type="pres">
      <dgm:prSet presAssocID="{DF68528B-D369-4106-AD5B-FB5BDADC5900}" presName="circ6" presStyleLbl="vennNode1" presStyleIdx="5" presStyleCnt="7" custLinFactNeighborX="-31229" custLinFactNeighborY="10408"/>
      <dgm:spPr/>
    </dgm:pt>
    <dgm:pt modelId="{57A39143-C96C-4228-8B15-5AA1B6679FEB}" type="pres">
      <dgm:prSet presAssocID="{DF68528B-D369-4106-AD5B-FB5BDADC5900}" presName="circ6Tx" presStyleLbl="revTx" presStyleIdx="0" presStyleCnt="0" custScaleX="168723" custScaleY="88861" custLinFactNeighborX="-53885" custLinFactNeighborY="15652">
        <dgm:presLayoutVars>
          <dgm:chMax val="0"/>
          <dgm:chPref val="0"/>
          <dgm:bulletEnabled val="1"/>
        </dgm:presLayoutVars>
      </dgm:prSet>
      <dgm:spPr/>
    </dgm:pt>
    <dgm:pt modelId="{10037908-6BEC-4647-ABF6-4B1D008BEB17}" type="pres">
      <dgm:prSet presAssocID="{E0F54659-E70B-498E-B6B6-281CBE5CD728}" presName="circ7" presStyleLbl="vennNode1" presStyleIdx="6" presStyleCnt="7" custLinFactNeighborX="-25157" custLinFactNeighborY="-16480"/>
      <dgm:spPr>
        <a:solidFill>
          <a:srgbClr val="FFC000">
            <a:alpha val="50000"/>
          </a:srgbClr>
        </a:solidFill>
      </dgm:spPr>
    </dgm:pt>
    <dgm:pt modelId="{A32C0A9B-F5A6-43B8-9A0C-AAE18E9E31C9}" type="pres">
      <dgm:prSet presAssocID="{E0F54659-E70B-498E-B6B6-281CBE5CD728}" presName="circ7Tx" presStyleLbl="revTx" presStyleIdx="0" presStyleCnt="0" custScaleX="179116" custScaleY="104213" custLinFactNeighborX="-60056" custLinFactNeighborY="25721">
        <dgm:presLayoutVars>
          <dgm:chMax val="0"/>
          <dgm:chPref val="0"/>
          <dgm:bulletEnabled val="1"/>
        </dgm:presLayoutVars>
      </dgm:prSet>
      <dgm:spPr/>
    </dgm:pt>
  </dgm:ptLst>
  <dgm:cxnLst>
    <dgm:cxn modelId="{58F64B02-F2BC-4095-BE02-AC10ADBC1586}" type="presOf" srcId="{B88DD37F-D8FB-4A32-A8FC-CC67381975FC}" destId="{32A42E37-04DA-49ED-82AB-1154228C29A1}" srcOrd="0" destOrd="0" presId="urn:microsoft.com/office/officeart/2005/8/layout/venn1"/>
    <dgm:cxn modelId="{AB9E0D0B-DDFD-4925-A793-E55BD1F8777A}" srcId="{9D9E8570-F73E-4A86-8CB5-EC4DC3B29FED}" destId="{A908C454-2D66-42EE-9076-8686ADB26E11}" srcOrd="4" destOrd="0" parTransId="{B2F92DE9-FEE8-47D0-9EA1-B39EDE8EE117}" sibTransId="{A07CCC70-ABCC-45E9-81B6-FD04F791075C}"/>
    <dgm:cxn modelId="{97C3BB1A-BF1C-4050-9A57-52B245D28451}" srcId="{9D9E8570-F73E-4A86-8CB5-EC4DC3B29FED}" destId="{72673007-BB77-4EAE-BD7A-8284FFE1E14E}" srcOrd="3" destOrd="0" parTransId="{0D72FD56-472D-4C2C-8128-9665EA54A830}" sibTransId="{8642F9F0-8658-4065-821B-45FC471C00DE}"/>
    <dgm:cxn modelId="{A5BE2766-3A09-4F93-9084-A1DACF6B8E54}" srcId="{9D9E8570-F73E-4A86-8CB5-EC4DC3B29FED}" destId="{CFA09990-8F72-4765-B644-B566AC3A054A}" srcOrd="0" destOrd="0" parTransId="{BDDE726E-BB00-495B-BA5E-E7302D81A7BA}" sibTransId="{2EC58C7E-F383-4373-9F79-7732CBB2CDD3}"/>
    <dgm:cxn modelId="{16BA0C52-4C1E-4F65-8B64-FE4B64002977}" srcId="{9D9E8570-F73E-4A86-8CB5-EC4DC3B29FED}" destId="{DF68528B-D369-4106-AD5B-FB5BDADC5900}" srcOrd="5" destOrd="0" parTransId="{EC32EDAD-4359-4909-B66E-134BA00D5B5B}" sibTransId="{75A27CA3-664C-4683-8595-D181BCA829F8}"/>
    <dgm:cxn modelId="{A7002872-32E7-40B4-8A59-4247B22A4EC8}" type="presOf" srcId="{9D9E8570-F73E-4A86-8CB5-EC4DC3B29FED}" destId="{C1368167-3F00-486E-A418-689B2BF6A275}" srcOrd="0" destOrd="0" presId="urn:microsoft.com/office/officeart/2005/8/layout/venn1"/>
    <dgm:cxn modelId="{1CF6A181-7FCA-46AC-B57B-7C4D29143769}" srcId="{9D9E8570-F73E-4A86-8CB5-EC4DC3B29FED}" destId="{E0F54659-E70B-498E-B6B6-281CBE5CD728}" srcOrd="6" destOrd="0" parTransId="{00A58336-0FD9-4EC3-A418-C209E8C346CD}" sibTransId="{8F5532A2-91B2-477F-AAA3-C8A2F948FB71}"/>
    <dgm:cxn modelId="{6341FD98-CD73-4576-A1AF-D50853EFC920}" srcId="{9D9E8570-F73E-4A86-8CB5-EC4DC3B29FED}" destId="{B88DD37F-D8FB-4A32-A8FC-CC67381975FC}" srcOrd="1" destOrd="0" parTransId="{7CF4406F-97A9-48FA-A75D-110596E5F072}" sibTransId="{45F742FD-E24F-4D49-8066-00C3D3C146E8}"/>
    <dgm:cxn modelId="{8150DBA8-C893-4C5B-BC36-A72BEAEC57C5}" type="presOf" srcId="{A908C454-2D66-42EE-9076-8686ADB26E11}" destId="{F1D65335-C354-444B-A593-DB3B81236477}" srcOrd="0" destOrd="0" presId="urn:microsoft.com/office/officeart/2005/8/layout/venn1"/>
    <dgm:cxn modelId="{D7E4DFAF-C47A-476E-A3CF-5FBC241439E7}" srcId="{9D9E8570-F73E-4A86-8CB5-EC4DC3B29FED}" destId="{FF761874-9FEF-40F6-A8EA-ABB4998AAF38}" srcOrd="2" destOrd="0" parTransId="{A1E799C8-8016-4470-9614-1C8C90EF3D55}" sibTransId="{A90EE203-B5E4-4A01-A6EE-0B8ED0927570}"/>
    <dgm:cxn modelId="{CF0CE3C2-8EB3-4316-BA32-EE4D857D2E9F}" type="presOf" srcId="{FF761874-9FEF-40F6-A8EA-ABB4998AAF38}" destId="{24E5DE72-0139-4712-BE54-30A0C635ED0A}" srcOrd="0" destOrd="0" presId="urn:microsoft.com/office/officeart/2005/8/layout/venn1"/>
    <dgm:cxn modelId="{0ED721C5-0B9E-4270-A588-4CC0B212F150}" type="presOf" srcId="{CFA09990-8F72-4765-B644-B566AC3A054A}" destId="{78314C1A-5E9F-4B58-9B0D-E61AB2F1B91D}" srcOrd="0" destOrd="0" presId="urn:microsoft.com/office/officeart/2005/8/layout/venn1"/>
    <dgm:cxn modelId="{A57307C8-2ACD-44BD-AAF7-467964BB7E0E}" type="presOf" srcId="{DF68528B-D369-4106-AD5B-FB5BDADC5900}" destId="{57A39143-C96C-4228-8B15-5AA1B6679FEB}" srcOrd="0" destOrd="0" presId="urn:microsoft.com/office/officeart/2005/8/layout/venn1"/>
    <dgm:cxn modelId="{075B35D6-2D92-4175-8194-2F1237652D51}" type="presOf" srcId="{E0F54659-E70B-498E-B6B6-281CBE5CD728}" destId="{A32C0A9B-F5A6-43B8-9A0C-AAE18E9E31C9}" srcOrd="0" destOrd="0" presId="urn:microsoft.com/office/officeart/2005/8/layout/venn1"/>
    <dgm:cxn modelId="{2343E8E8-239A-4425-B74A-716A5E67BDAA}" type="presOf" srcId="{72673007-BB77-4EAE-BD7A-8284FFE1E14E}" destId="{2AD272D8-A7A5-421D-B99A-DBC088C7C4C9}" srcOrd="0" destOrd="0" presId="urn:microsoft.com/office/officeart/2005/8/layout/venn1"/>
    <dgm:cxn modelId="{A002098B-5BD9-40C0-BBA3-E11BE453F314}" type="presParOf" srcId="{C1368167-3F00-486E-A418-689B2BF6A275}" destId="{D894B486-43EE-4DD7-A8CE-BB0AE9EFB3CC}" srcOrd="0" destOrd="0" presId="urn:microsoft.com/office/officeart/2005/8/layout/venn1"/>
    <dgm:cxn modelId="{D8B23679-CFBE-452A-BB00-79EEE7F4EC0E}" type="presParOf" srcId="{C1368167-3F00-486E-A418-689B2BF6A275}" destId="{78314C1A-5E9F-4B58-9B0D-E61AB2F1B91D}" srcOrd="1" destOrd="0" presId="urn:microsoft.com/office/officeart/2005/8/layout/venn1"/>
    <dgm:cxn modelId="{7937C45E-CD0F-4D23-969E-D92C1FDCB1B4}" type="presParOf" srcId="{C1368167-3F00-486E-A418-689B2BF6A275}" destId="{668C2936-9B78-4548-B851-47DD6CAB96A5}" srcOrd="2" destOrd="0" presId="urn:microsoft.com/office/officeart/2005/8/layout/venn1"/>
    <dgm:cxn modelId="{BA808233-1BCA-4F0F-9582-E3DA4DC8E69C}" type="presParOf" srcId="{C1368167-3F00-486E-A418-689B2BF6A275}" destId="{32A42E37-04DA-49ED-82AB-1154228C29A1}" srcOrd="3" destOrd="0" presId="urn:microsoft.com/office/officeart/2005/8/layout/venn1"/>
    <dgm:cxn modelId="{FE917A9C-B988-493E-B257-4187AB4185B7}" type="presParOf" srcId="{C1368167-3F00-486E-A418-689B2BF6A275}" destId="{59463496-090C-46C1-BCD5-72605480D5A9}" srcOrd="4" destOrd="0" presId="urn:microsoft.com/office/officeart/2005/8/layout/venn1"/>
    <dgm:cxn modelId="{48E76EE4-9AE7-4469-AD6F-C38F31E1F46D}" type="presParOf" srcId="{C1368167-3F00-486E-A418-689B2BF6A275}" destId="{24E5DE72-0139-4712-BE54-30A0C635ED0A}" srcOrd="5" destOrd="0" presId="urn:microsoft.com/office/officeart/2005/8/layout/venn1"/>
    <dgm:cxn modelId="{78661FE2-A579-4158-9908-0F46FC5D9B7A}" type="presParOf" srcId="{C1368167-3F00-486E-A418-689B2BF6A275}" destId="{32E43FFF-BF52-4087-8510-6A1AA40ACE20}" srcOrd="6" destOrd="0" presId="urn:microsoft.com/office/officeart/2005/8/layout/venn1"/>
    <dgm:cxn modelId="{51AD317E-06F0-475A-8381-58C6912E63CC}" type="presParOf" srcId="{C1368167-3F00-486E-A418-689B2BF6A275}" destId="{2AD272D8-A7A5-421D-B99A-DBC088C7C4C9}" srcOrd="7" destOrd="0" presId="urn:microsoft.com/office/officeart/2005/8/layout/venn1"/>
    <dgm:cxn modelId="{C0540854-4D3B-439E-A0BC-03210A295B76}" type="presParOf" srcId="{C1368167-3F00-486E-A418-689B2BF6A275}" destId="{6354273A-E4EA-4A7D-B0B7-1A6F0B5724E4}" srcOrd="8" destOrd="0" presId="urn:microsoft.com/office/officeart/2005/8/layout/venn1"/>
    <dgm:cxn modelId="{ED93E659-EFAB-4CB7-8160-AC18BFBACF45}" type="presParOf" srcId="{C1368167-3F00-486E-A418-689B2BF6A275}" destId="{F1D65335-C354-444B-A593-DB3B81236477}" srcOrd="9" destOrd="0" presId="urn:microsoft.com/office/officeart/2005/8/layout/venn1"/>
    <dgm:cxn modelId="{5D4A88DF-72FB-4C6E-BB3A-5D55FCC22C04}" type="presParOf" srcId="{C1368167-3F00-486E-A418-689B2BF6A275}" destId="{5A675C28-39E3-4413-B847-E04024DA2BD0}" srcOrd="10" destOrd="0" presId="urn:microsoft.com/office/officeart/2005/8/layout/venn1"/>
    <dgm:cxn modelId="{638AF0BC-F1F6-464A-870A-3EDDA98C112D}" type="presParOf" srcId="{C1368167-3F00-486E-A418-689B2BF6A275}" destId="{57A39143-C96C-4228-8B15-5AA1B6679FEB}" srcOrd="11" destOrd="0" presId="urn:microsoft.com/office/officeart/2005/8/layout/venn1"/>
    <dgm:cxn modelId="{6604F779-DDE0-47CE-8965-A56DD07FF1FF}" type="presParOf" srcId="{C1368167-3F00-486E-A418-689B2BF6A275}" destId="{10037908-6BEC-4647-ABF6-4B1D008BEB17}" srcOrd="12" destOrd="0" presId="urn:microsoft.com/office/officeart/2005/8/layout/venn1"/>
    <dgm:cxn modelId="{767AB6B8-2AE0-435D-829A-20D5D844DD46}" type="presParOf" srcId="{C1368167-3F00-486E-A418-689B2BF6A275}" destId="{A32C0A9B-F5A6-43B8-9A0C-AAE18E9E31C9}"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13AE1-84B7-4082-92E9-262B9D8F27E8}"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6FEC235B-D0AA-41EA-A88A-DE2B36EA9D34}">
      <dgm:prSet/>
      <dgm:spPr>
        <a:solidFill>
          <a:srgbClr val="FF9300"/>
        </a:solidFill>
      </dgm:spPr>
      <dgm:t>
        <a:bodyPr/>
        <a:lstStyle/>
        <a:p>
          <a:pPr rtl="0"/>
          <a:r>
            <a:rPr lang="en-US" dirty="0">
              <a:solidFill>
                <a:schemeClr val="tx1"/>
              </a:solidFill>
            </a:rPr>
            <a:t>Develop an assessment format</a:t>
          </a:r>
        </a:p>
      </dgm:t>
    </dgm:pt>
    <dgm:pt modelId="{D3698085-B953-4ECE-9C40-4CD0708B0E87}" type="parTrans" cxnId="{1838D8EE-D6A1-48AB-B3E8-174093781E06}">
      <dgm:prSet/>
      <dgm:spPr/>
      <dgm:t>
        <a:bodyPr/>
        <a:lstStyle/>
        <a:p>
          <a:endParaRPr lang="en-US"/>
        </a:p>
      </dgm:t>
    </dgm:pt>
    <dgm:pt modelId="{EF7C0481-0F9A-44E9-B525-AC21015B8597}" type="sibTrans" cxnId="{1838D8EE-D6A1-48AB-B3E8-174093781E06}">
      <dgm:prSet/>
      <dgm:spPr/>
      <dgm:t>
        <a:bodyPr/>
        <a:lstStyle/>
        <a:p>
          <a:endParaRPr lang="en-US"/>
        </a:p>
      </dgm:t>
    </dgm:pt>
    <dgm:pt modelId="{46C95620-0C23-4F61-BD0D-B2DA60B4951D}">
      <dgm:prSet/>
      <dgm:spPr>
        <a:solidFill>
          <a:schemeClr val="accent3">
            <a:hueOff val="0"/>
            <a:satOff val="0"/>
            <a:lumOff val="0"/>
            <a:alpha val="75000"/>
          </a:schemeClr>
        </a:solidFill>
      </dgm:spPr>
      <dgm:t>
        <a:bodyPr/>
        <a:lstStyle/>
        <a:p>
          <a:pPr rtl="0"/>
          <a:r>
            <a:rPr lang="en-US" dirty="0">
              <a:solidFill>
                <a:schemeClr val="tx1"/>
              </a:solidFill>
            </a:rPr>
            <a:t>Identify performance standards and review schedules</a:t>
          </a:r>
        </a:p>
      </dgm:t>
    </dgm:pt>
    <dgm:pt modelId="{DC10D0AD-503A-46FC-8949-1DE49EE6682A}" type="parTrans" cxnId="{3374B83F-0E94-4DCD-893B-C0B4A6487D5E}">
      <dgm:prSet/>
      <dgm:spPr/>
      <dgm:t>
        <a:bodyPr/>
        <a:lstStyle/>
        <a:p>
          <a:endParaRPr lang="en-US"/>
        </a:p>
      </dgm:t>
    </dgm:pt>
    <dgm:pt modelId="{65CEE9DA-736D-4169-B792-6F4DD21B4771}" type="sibTrans" cxnId="{3374B83F-0E94-4DCD-893B-C0B4A6487D5E}">
      <dgm:prSet/>
      <dgm:spPr/>
      <dgm:t>
        <a:bodyPr/>
        <a:lstStyle/>
        <a:p>
          <a:endParaRPr lang="en-US"/>
        </a:p>
      </dgm:t>
    </dgm:pt>
    <dgm:pt modelId="{80359529-58F9-440E-ABCC-4F35B1110A7A}">
      <dgm:prSet/>
      <dgm:spPr/>
      <dgm:t>
        <a:bodyPr/>
        <a:lstStyle/>
        <a:p>
          <a:pPr rtl="0"/>
          <a:r>
            <a:rPr lang="en-US" dirty="0">
              <a:solidFill>
                <a:sysClr val="windowText" lastClr="000000"/>
              </a:solidFill>
            </a:rPr>
            <a:t>Identify feedback guidelines for reviewers</a:t>
          </a:r>
        </a:p>
      </dgm:t>
    </dgm:pt>
    <dgm:pt modelId="{A2DC5875-8CC7-4E28-B886-48080A4E9C93}" type="parTrans" cxnId="{F3A322DB-3DB3-4DFD-A5DC-7C0F93FB38AD}">
      <dgm:prSet/>
      <dgm:spPr/>
      <dgm:t>
        <a:bodyPr/>
        <a:lstStyle/>
        <a:p>
          <a:endParaRPr lang="en-US"/>
        </a:p>
      </dgm:t>
    </dgm:pt>
    <dgm:pt modelId="{4C39E1AF-6F03-45A9-9F95-37DE35FF057F}" type="sibTrans" cxnId="{F3A322DB-3DB3-4DFD-A5DC-7C0F93FB38AD}">
      <dgm:prSet/>
      <dgm:spPr/>
      <dgm:t>
        <a:bodyPr/>
        <a:lstStyle/>
        <a:p>
          <a:endParaRPr lang="en-US"/>
        </a:p>
      </dgm:t>
    </dgm:pt>
    <dgm:pt modelId="{36639C47-FD7F-4EA4-BBF1-9167EFD3BA52}">
      <dgm:prSet/>
      <dgm:spPr>
        <a:solidFill>
          <a:srgbClr val="0070C0"/>
        </a:solidFill>
      </dgm:spPr>
      <dgm:t>
        <a:bodyPr/>
        <a:lstStyle/>
        <a:p>
          <a:pPr rtl="0"/>
          <a:r>
            <a:rPr lang="en-US" dirty="0"/>
            <a:t>Schedule performance assessment interviews</a:t>
          </a:r>
        </a:p>
      </dgm:t>
    </dgm:pt>
    <dgm:pt modelId="{E261C262-F58C-4377-9835-F5C118F8820C}" type="parTrans" cxnId="{B2650671-3264-42B1-A37F-05B8E0A4EF4D}">
      <dgm:prSet/>
      <dgm:spPr/>
      <dgm:t>
        <a:bodyPr/>
        <a:lstStyle/>
        <a:p>
          <a:endParaRPr lang="en-US"/>
        </a:p>
      </dgm:t>
    </dgm:pt>
    <dgm:pt modelId="{D3978100-5C04-4442-BF11-4728EA09B33C}" type="sibTrans" cxnId="{B2650671-3264-42B1-A37F-05B8E0A4EF4D}">
      <dgm:prSet/>
      <dgm:spPr/>
      <dgm:t>
        <a:bodyPr/>
        <a:lstStyle/>
        <a:p>
          <a:endParaRPr lang="en-US"/>
        </a:p>
      </dgm:t>
    </dgm:pt>
    <dgm:pt modelId="{D6B7619A-2BEE-46A6-B31D-CDE3B9E25E3C}" type="pres">
      <dgm:prSet presAssocID="{68513AE1-84B7-4082-92E9-262B9D8F27E8}" presName="CompostProcess" presStyleCnt="0">
        <dgm:presLayoutVars>
          <dgm:dir/>
          <dgm:resizeHandles val="exact"/>
        </dgm:presLayoutVars>
      </dgm:prSet>
      <dgm:spPr/>
    </dgm:pt>
    <dgm:pt modelId="{CA94BA58-9F67-424B-A0BC-EAC122C5DC38}" type="pres">
      <dgm:prSet presAssocID="{68513AE1-84B7-4082-92E9-262B9D8F27E8}" presName="arrow" presStyleLbl="bgShp" presStyleIdx="0" presStyleCnt="1" custScaleX="117647" custLinFactNeighborX="14143" custLinFactNeighborY="1999"/>
      <dgm:spPr/>
    </dgm:pt>
    <dgm:pt modelId="{2F4F9F7A-A9B6-43C9-A8F1-DD8913989C43}" type="pres">
      <dgm:prSet presAssocID="{68513AE1-84B7-4082-92E9-262B9D8F27E8}" presName="linearProcess" presStyleCnt="0"/>
      <dgm:spPr/>
    </dgm:pt>
    <dgm:pt modelId="{4383525D-1104-40C4-9541-79E3D1921D7B}" type="pres">
      <dgm:prSet presAssocID="{6FEC235B-D0AA-41EA-A88A-DE2B36EA9D34}" presName="textNode" presStyleLbl="node1" presStyleIdx="0" presStyleCnt="4">
        <dgm:presLayoutVars>
          <dgm:bulletEnabled val="1"/>
        </dgm:presLayoutVars>
      </dgm:prSet>
      <dgm:spPr/>
    </dgm:pt>
    <dgm:pt modelId="{AF7E7766-9ABC-4C7B-8599-61773BEE1D7B}" type="pres">
      <dgm:prSet presAssocID="{EF7C0481-0F9A-44E9-B525-AC21015B8597}" presName="sibTrans" presStyleCnt="0"/>
      <dgm:spPr/>
    </dgm:pt>
    <dgm:pt modelId="{FF2A3B0B-9A10-4313-A816-24D7F32C5A2F}" type="pres">
      <dgm:prSet presAssocID="{46C95620-0C23-4F61-BD0D-B2DA60B4951D}" presName="textNode" presStyleLbl="node1" presStyleIdx="1" presStyleCnt="4">
        <dgm:presLayoutVars>
          <dgm:bulletEnabled val="1"/>
        </dgm:presLayoutVars>
      </dgm:prSet>
      <dgm:spPr/>
    </dgm:pt>
    <dgm:pt modelId="{16DC9FD5-2180-44D3-95A6-17B311EEC5DF}" type="pres">
      <dgm:prSet presAssocID="{65CEE9DA-736D-4169-B792-6F4DD21B4771}" presName="sibTrans" presStyleCnt="0"/>
      <dgm:spPr/>
    </dgm:pt>
    <dgm:pt modelId="{6D1C883A-13FC-46F3-AE8C-66420D339AD5}" type="pres">
      <dgm:prSet presAssocID="{80359529-58F9-440E-ABCC-4F35B1110A7A}" presName="textNode" presStyleLbl="node1" presStyleIdx="2" presStyleCnt="4">
        <dgm:presLayoutVars>
          <dgm:bulletEnabled val="1"/>
        </dgm:presLayoutVars>
      </dgm:prSet>
      <dgm:spPr/>
    </dgm:pt>
    <dgm:pt modelId="{EAF6A19B-8B32-48FC-BEFC-510F59254299}" type="pres">
      <dgm:prSet presAssocID="{4C39E1AF-6F03-45A9-9F95-37DE35FF057F}" presName="sibTrans" presStyleCnt="0"/>
      <dgm:spPr/>
    </dgm:pt>
    <dgm:pt modelId="{0C3C345A-2744-4ACD-A925-F0FCE7130356}" type="pres">
      <dgm:prSet presAssocID="{36639C47-FD7F-4EA4-BBF1-9167EFD3BA52}" presName="textNode" presStyleLbl="node1" presStyleIdx="3" presStyleCnt="4">
        <dgm:presLayoutVars>
          <dgm:bulletEnabled val="1"/>
        </dgm:presLayoutVars>
      </dgm:prSet>
      <dgm:spPr/>
    </dgm:pt>
  </dgm:ptLst>
  <dgm:cxnLst>
    <dgm:cxn modelId="{D9E1EF36-F639-4906-AF9C-E3700AE562FD}" type="presOf" srcId="{46C95620-0C23-4F61-BD0D-B2DA60B4951D}" destId="{FF2A3B0B-9A10-4313-A816-24D7F32C5A2F}" srcOrd="0" destOrd="0" presId="urn:microsoft.com/office/officeart/2005/8/layout/hProcess9"/>
    <dgm:cxn modelId="{3374B83F-0E94-4DCD-893B-C0B4A6487D5E}" srcId="{68513AE1-84B7-4082-92E9-262B9D8F27E8}" destId="{46C95620-0C23-4F61-BD0D-B2DA60B4951D}" srcOrd="1" destOrd="0" parTransId="{DC10D0AD-503A-46FC-8949-1DE49EE6682A}" sibTransId="{65CEE9DA-736D-4169-B792-6F4DD21B4771}"/>
    <dgm:cxn modelId="{E7403B65-0BC0-42EF-A41A-5AE1CB7A27FE}" type="presOf" srcId="{80359529-58F9-440E-ABCC-4F35B1110A7A}" destId="{6D1C883A-13FC-46F3-AE8C-66420D339AD5}" srcOrd="0" destOrd="0" presId="urn:microsoft.com/office/officeart/2005/8/layout/hProcess9"/>
    <dgm:cxn modelId="{B2650671-3264-42B1-A37F-05B8E0A4EF4D}" srcId="{68513AE1-84B7-4082-92E9-262B9D8F27E8}" destId="{36639C47-FD7F-4EA4-BBF1-9167EFD3BA52}" srcOrd="3" destOrd="0" parTransId="{E261C262-F58C-4377-9835-F5C118F8820C}" sibTransId="{D3978100-5C04-4442-BF11-4728EA09B33C}"/>
    <dgm:cxn modelId="{1C6D15CB-9B9F-4B51-9781-5DC2239EDC70}" type="presOf" srcId="{6FEC235B-D0AA-41EA-A88A-DE2B36EA9D34}" destId="{4383525D-1104-40C4-9541-79E3D1921D7B}" srcOrd="0" destOrd="0" presId="urn:microsoft.com/office/officeart/2005/8/layout/hProcess9"/>
    <dgm:cxn modelId="{A3758EDA-D6FB-4DB2-89CC-45A5B1E6B071}" type="presOf" srcId="{36639C47-FD7F-4EA4-BBF1-9167EFD3BA52}" destId="{0C3C345A-2744-4ACD-A925-F0FCE7130356}" srcOrd="0" destOrd="0" presId="urn:microsoft.com/office/officeart/2005/8/layout/hProcess9"/>
    <dgm:cxn modelId="{F3A322DB-3DB3-4DFD-A5DC-7C0F93FB38AD}" srcId="{68513AE1-84B7-4082-92E9-262B9D8F27E8}" destId="{80359529-58F9-440E-ABCC-4F35B1110A7A}" srcOrd="2" destOrd="0" parTransId="{A2DC5875-8CC7-4E28-B886-48080A4E9C93}" sibTransId="{4C39E1AF-6F03-45A9-9F95-37DE35FF057F}"/>
    <dgm:cxn modelId="{3EFE32ED-0B9B-458B-A6E8-12AF66929093}" type="presOf" srcId="{68513AE1-84B7-4082-92E9-262B9D8F27E8}" destId="{D6B7619A-2BEE-46A6-B31D-CDE3B9E25E3C}" srcOrd="0" destOrd="0" presId="urn:microsoft.com/office/officeart/2005/8/layout/hProcess9"/>
    <dgm:cxn modelId="{1838D8EE-D6A1-48AB-B3E8-174093781E06}" srcId="{68513AE1-84B7-4082-92E9-262B9D8F27E8}" destId="{6FEC235B-D0AA-41EA-A88A-DE2B36EA9D34}" srcOrd="0" destOrd="0" parTransId="{D3698085-B953-4ECE-9C40-4CD0708B0E87}" sibTransId="{EF7C0481-0F9A-44E9-B525-AC21015B8597}"/>
    <dgm:cxn modelId="{A7476A65-0C3B-4C40-903E-A18472B90BEB}" type="presParOf" srcId="{D6B7619A-2BEE-46A6-B31D-CDE3B9E25E3C}" destId="{CA94BA58-9F67-424B-A0BC-EAC122C5DC38}" srcOrd="0" destOrd="0" presId="urn:microsoft.com/office/officeart/2005/8/layout/hProcess9"/>
    <dgm:cxn modelId="{C465F7FD-55D5-4FD3-8EDB-75B32F4098BD}" type="presParOf" srcId="{D6B7619A-2BEE-46A6-B31D-CDE3B9E25E3C}" destId="{2F4F9F7A-A9B6-43C9-A8F1-DD8913989C43}" srcOrd="1" destOrd="0" presId="urn:microsoft.com/office/officeart/2005/8/layout/hProcess9"/>
    <dgm:cxn modelId="{0EC60C84-95AF-415E-BA93-1FD1E3524486}" type="presParOf" srcId="{2F4F9F7A-A9B6-43C9-A8F1-DD8913989C43}" destId="{4383525D-1104-40C4-9541-79E3D1921D7B}" srcOrd="0" destOrd="0" presId="urn:microsoft.com/office/officeart/2005/8/layout/hProcess9"/>
    <dgm:cxn modelId="{35B97A33-D182-4F31-8415-9916209B1F79}" type="presParOf" srcId="{2F4F9F7A-A9B6-43C9-A8F1-DD8913989C43}" destId="{AF7E7766-9ABC-4C7B-8599-61773BEE1D7B}" srcOrd="1" destOrd="0" presId="urn:microsoft.com/office/officeart/2005/8/layout/hProcess9"/>
    <dgm:cxn modelId="{2E4F11ED-CB0D-4D6F-A259-CA3EC13B7ECC}" type="presParOf" srcId="{2F4F9F7A-A9B6-43C9-A8F1-DD8913989C43}" destId="{FF2A3B0B-9A10-4313-A816-24D7F32C5A2F}" srcOrd="2" destOrd="0" presId="urn:microsoft.com/office/officeart/2005/8/layout/hProcess9"/>
    <dgm:cxn modelId="{221F88F6-E34B-46C5-B9EC-CB80A5DD9BCE}" type="presParOf" srcId="{2F4F9F7A-A9B6-43C9-A8F1-DD8913989C43}" destId="{16DC9FD5-2180-44D3-95A6-17B311EEC5DF}" srcOrd="3" destOrd="0" presId="urn:microsoft.com/office/officeart/2005/8/layout/hProcess9"/>
    <dgm:cxn modelId="{90BB31DA-B1FE-4E99-BDC2-D7486B1BE0B0}" type="presParOf" srcId="{2F4F9F7A-A9B6-43C9-A8F1-DD8913989C43}" destId="{6D1C883A-13FC-46F3-AE8C-66420D339AD5}" srcOrd="4" destOrd="0" presId="urn:microsoft.com/office/officeart/2005/8/layout/hProcess9"/>
    <dgm:cxn modelId="{B43E4737-CDF3-454A-A48A-32F418B1D518}" type="presParOf" srcId="{2F4F9F7A-A9B6-43C9-A8F1-DD8913989C43}" destId="{EAF6A19B-8B32-48FC-BEFC-510F59254299}" srcOrd="5" destOrd="0" presId="urn:microsoft.com/office/officeart/2005/8/layout/hProcess9"/>
    <dgm:cxn modelId="{286F2621-D826-415D-A9D1-B76D1941C2AF}" type="presParOf" srcId="{2F4F9F7A-A9B6-43C9-A8F1-DD8913989C43}" destId="{0C3C345A-2744-4ACD-A925-F0FCE713035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069CA-331D-5548-9C0E-8EE8C4AB49B6}" type="doc">
      <dgm:prSet loTypeId="urn:microsoft.com/office/officeart/2005/8/layout/venn3" loCatId="process" qsTypeId="urn:microsoft.com/office/officeart/2005/8/quickstyle/simple4" qsCatId="simple" csTypeId="urn:microsoft.com/office/officeart/2005/8/colors/colorful1" csCatId="colorful"/>
      <dgm:spPr/>
      <dgm:t>
        <a:bodyPr/>
        <a:lstStyle/>
        <a:p>
          <a:endParaRPr lang="en-US"/>
        </a:p>
      </dgm:t>
    </dgm:pt>
    <dgm:pt modelId="{00A253C3-420A-C348-8F14-94F182ED30ED}">
      <dgm:prSet custT="1"/>
      <dgm:spPr/>
      <dgm:t>
        <a:bodyPr/>
        <a:lstStyle/>
        <a:p>
          <a:pPr rtl="0"/>
          <a:r>
            <a:rPr lang="en-US" sz="1800" b="0" i="0" dirty="0">
              <a:latin typeface="Open Sans" charset="0"/>
              <a:ea typeface="Open Sans" charset="0"/>
              <a:cs typeface="Open Sans" charset="0"/>
            </a:rPr>
            <a:t>Based on accurate job description</a:t>
          </a:r>
          <a:endParaRPr lang="en-US" sz="1800" dirty="0">
            <a:latin typeface="Open Sans" charset="0"/>
            <a:ea typeface="Open Sans" charset="0"/>
            <a:cs typeface="Open Sans" charset="0"/>
          </a:endParaRPr>
        </a:p>
      </dgm:t>
    </dgm:pt>
    <dgm:pt modelId="{67E0DD0D-E542-B24A-BE27-FC220C0A0E6D}" type="parTrans" cxnId="{BF7AD22F-00F5-7940-85DC-880FFD6CAF62}">
      <dgm:prSet/>
      <dgm:spPr/>
      <dgm:t>
        <a:bodyPr/>
        <a:lstStyle/>
        <a:p>
          <a:endParaRPr lang="en-US"/>
        </a:p>
      </dgm:t>
    </dgm:pt>
    <dgm:pt modelId="{22ACC64E-31ED-6F4E-B532-3B97EB49D74C}" type="sibTrans" cxnId="{BF7AD22F-00F5-7940-85DC-880FFD6CAF62}">
      <dgm:prSet/>
      <dgm:spPr/>
      <dgm:t>
        <a:bodyPr/>
        <a:lstStyle/>
        <a:p>
          <a:endParaRPr lang="en-US"/>
        </a:p>
      </dgm:t>
    </dgm:pt>
    <dgm:pt modelId="{19CBA675-9D35-C148-950D-F9878758B88B}">
      <dgm:prSet custT="1"/>
      <dgm:spPr/>
      <dgm:t>
        <a:bodyPr/>
        <a:lstStyle/>
        <a:p>
          <a:pPr rtl="0"/>
          <a:r>
            <a:rPr lang="en-US" sz="1600" b="0" i="0" dirty="0">
              <a:latin typeface="Open Sans" charset="0"/>
              <a:ea typeface="Open Sans" charset="0"/>
              <a:cs typeface="Open Sans" charset="0"/>
            </a:rPr>
            <a:t>List of job expectations </a:t>
          </a:r>
          <a:endParaRPr lang="en-US" sz="1600" dirty="0">
            <a:latin typeface="Open Sans" charset="0"/>
            <a:ea typeface="Open Sans" charset="0"/>
            <a:cs typeface="Open Sans" charset="0"/>
          </a:endParaRPr>
        </a:p>
      </dgm:t>
    </dgm:pt>
    <dgm:pt modelId="{6E632CBE-231D-6244-BDD9-AF855B7F8412}" type="parTrans" cxnId="{49004E50-C82A-0E46-B479-DFEB567E70BD}">
      <dgm:prSet/>
      <dgm:spPr/>
      <dgm:t>
        <a:bodyPr/>
        <a:lstStyle/>
        <a:p>
          <a:endParaRPr lang="en-US"/>
        </a:p>
      </dgm:t>
    </dgm:pt>
    <dgm:pt modelId="{AAE5E55F-77CA-BD40-85BB-00B1B9C21714}" type="sibTrans" cxnId="{49004E50-C82A-0E46-B479-DFEB567E70BD}">
      <dgm:prSet/>
      <dgm:spPr/>
      <dgm:t>
        <a:bodyPr/>
        <a:lstStyle/>
        <a:p>
          <a:endParaRPr lang="en-US"/>
        </a:p>
      </dgm:t>
    </dgm:pt>
    <dgm:pt modelId="{41A967FF-1363-8F4B-840F-E5689E942A9D}">
      <dgm:prSet custT="1"/>
      <dgm:spPr/>
      <dgm:t>
        <a:bodyPr/>
        <a:lstStyle/>
        <a:p>
          <a:pPr rtl="0"/>
          <a:r>
            <a:rPr lang="en-US" sz="1600" b="0" i="0" dirty="0">
              <a:latin typeface="Open Sans" charset="0"/>
              <a:ea typeface="Open Sans" charset="0"/>
              <a:cs typeface="Open Sans" charset="0"/>
            </a:rPr>
            <a:t>Performance section</a:t>
          </a:r>
          <a:endParaRPr lang="en-US" sz="1600" dirty="0">
            <a:latin typeface="Open Sans" charset="0"/>
            <a:ea typeface="Open Sans" charset="0"/>
            <a:cs typeface="Open Sans" charset="0"/>
          </a:endParaRPr>
        </a:p>
      </dgm:t>
    </dgm:pt>
    <dgm:pt modelId="{3652DDBE-D74B-6E43-9D3D-D90DD45897F3}" type="parTrans" cxnId="{94F0F079-88BE-8B4B-8D09-FA103EE19D73}">
      <dgm:prSet/>
      <dgm:spPr/>
      <dgm:t>
        <a:bodyPr/>
        <a:lstStyle/>
        <a:p>
          <a:endParaRPr lang="en-US"/>
        </a:p>
      </dgm:t>
    </dgm:pt>
    <dgm:pt modelId="{F7AF42EE-4EAC-5648-AD69-1797B4C7A69B}" type="sibTrans" cxnId="{94F0F079-88BE-8B4B-8D09-FA103EE19D73}">
      <dgm:prSet/>
      <dgm:spPr/>
      <dgm:t>
        <a:bodyPr/>
        <a:lstStyle/>
        <a:p>
          <a:endParaRPr lang="en-US"/>
        </a:p>
      </dgm:t>
    </dgm:pt>
    <dgm:pt modelId="{92212A7A-F46B-8D4B-9805-279E3E01C7A4}">
      <dgm:prSet custT="1"/>
      <dgm:spPr/>
      <dgm:t>
        <a:bodyPr/>
        <a:lstStyle/>
        <a:p>
          <a:pPr rtl="0"/>
          <a:r>
            <a:rPr lang="en-US" sz="1800" b="0" i="0" dirty="0">
              <a:latin typeface="Open Sans" charset="0"/>
              <a:ea typeface="Open Sans" charset="0"/>
              <a:cs typeface="Open Sans" charset="0"/>
            </a:rPr>
            <a:t>Based on individual performance goals</a:t>
          </a:r>
          <a:endParaRPr lang="en-US" sz="1800" dirty="0">
            <a:latin typeface="Open Sans" charset="0"/>
            <a:ea typeface="Open Sans" charset="0"/>
            <a:cs typeface="Open Sans" charset="0"/>
          </a:endParaRPr>
        </a:p>
      </dgm:t>
    </dgm:pt>
    <dgm:pt modelId="{3DF2F014-409F-D249-B3B0-5D491A107DD2}" type="parTrans" cxnId="{B529151F-11CC-0D46-9D1B-370AAB417C6D}">
      <dgm:prSet/>
      <dgm:spPr/>
      <dgm:t>
        <a:bodyPr/>
        <a:lstStyle/>
        <a:p>
          <a:endParaRPr lang="en-US"/>
        </a:p>
      </dgm:t>
    </dgm:pt>
    <dgm:pt modelId="{AB0B1085-12AB-3747-83AD-5C241436499F}" type="sibTrans" cxnId="{B529151F-11CC-0D46-9D1B-370AAB417C6D}">
      <dgm:prSet/>
      <dgm:spPr/>
      <dgm:t>
        <a:bodyPr/>
        <a:lstStyle/>
        <a:p>
          <a:endParaRPr lang="en-US"/>
        </a:p>
      </dgm:t>
    </dgm:pt>
    <dgm:pt modelId="{48CB3B27-4E52-674B-A1CC-EBA1AF98ABD2}">
      <dgm:prSet custT="1"/>
      <dgm:spPr/>
      <dgm:t>
        <a:bodyPr/>
        <a:lstStyle/>
        <a:p>
          <a:pPr rtl="0"/>
          <a:r>
            <a:rPr lang="en-US" sz="1800" b="0" i="0" dirty="0">
              <a:latin typeface="Open Sans" charset="0"/>
              <a:ea typeface="Open Sans" charset="0"/>
              <a:cs typeface="Open Sans" charset="0"/>
            </a:rPr>
            <a:t>Employee comment section </a:t>
          </a:r>
          <a:endParaRPr lang="en-US" sz="1800" dirty="0">
            <a:latin typeface="Open Sans" charset="0"/>
            <a:ea typeface="Open Sans" charset="0"/>
            <a:cs typeface="Open Sans" charset="0"/>
          </a:endParaRPr>
        </a:p>
      </dgm:t>
    </dgm:pt>
    <dgm:pt modelId="{6766F98A-D34B-CD4B-B104-17ED3F457505}" type="parTrans" cxnId="{258EE3B3-DBD9-5341-9E30-C187CE2498AE}">
      <dgm:prSet/>
      <dgm:spPr/>
      <dgm:t>
        <a:bodyPr/>
        <a:lstStyle/>
        <a:p>
          <a:endParaRPr lang="en-US"/>
        </a:p>
      </dgm:t>
    </dgm:pt>
    <dgm:pt modelId="{B4F12EC7-D64C-BB4D-BB41-02833A552986}" type="sibTrans" cxnId="{258EE3B3-DBD9-5341-9E30-C187CE2498AE}">
      <dgm:prSet/>
      <dgm:spPr/>
      <dgm:t>
        <a:bodyPr/>
        <a:lstStyle/>
        <a:p>
          <a:endParaRPr lang="en-US"/>
        </a:p>
      </dgm:t>
    </dgm:pt>
    <dgm:pt modelId="{110A32FA-EA2D-0E4E-839C-690FC97536A7}">
      <dgm:prSet custT="1"/>
      <dgm:spPr/>
      <dgm:t>
        <a:bodyPr/>
        <a:lstStyle/>
        <a:p>
          <a:pPr rtl="0"/>
          <a:r>
            <a:rPr lang="en-US" sz="1800" b="0" i="0" dirty="0">
              <a:latin typeface="Open Sans" charset="0"/>
              <a:ea typeface="Open Sans" charset="0"/>
              <a:cs typeface="Open Sans" charset="0"/>
            </a:rPr>
            <a:t>Supervisory comment section</a:t>
          </a:r>
          <a:endParaRPr lang="en-US" sz="1800" dirty="0">
            <a:latin typeface="Open Sans" charset="0"/>
            <a:ea typeface="Open Sans" charset="0"/>
            <a:cs typeface="Open Sans" charset="0"/>
          </a:endParaRPr>
        </a:p>
      </dgm:t>
    </dgm:pt>
    <dgm:pt modelId="{1AD381AD-7717-644E-BE8C-76A2B454F17D}" type="parTrans" cxnId="{2A18E42C-0D47-CC43-989D-7F9D83E01299}">
      <dgm:prSet/>
      <dgm:spPr/>
      <dgm:t>
        <a:bodyPr/>
        <a:lstStyle/>
        <a:p>
          <a:endParaRPr lang="en-US"/>
        </a:p>
      </dgm:t>
    </dgm:pt>
    <dgm:pt modelId="{2A934800-38CF-7048-A684-8C7860211982}" type="sibTrans" cxnId="{2A18E42C-0D47-CC43-989D-7F9D83E01299}">
      <dgm:prSet/>
      <dgm:spPr/>
      <dgm:t>
        <a:bodyPr/>
        <a:lstStyle/>
        <a:p>
          <a:endParaRPr lang="en-US"/>
        </a:p>
      </dgm:t>
    </dgm:pt>
    <dgm:pt modelId="{748C6D66-80CD-DA41-BBFD-92F37FE6C687}">
      <dgm:prSet custT="1"/>
      <dgm:spPr/>
      <dgm:t>
        <a:bodyPr/>
        <a:lstStyle/>
        <a:p>
          <a:pPr rtl="0"/>
          <a:r>
            <a:rPr lang="en-US" sz="1800" b="0" i="0" dirty="0">
              <a:latin typeface="Open Sans" charset="0"/>
              <a:ea typeface="Open Sans" charset="0"/>
              <a:cs typeface="Open Sans" charset="0"/>
            </a:rPr>
            <a:t>Signature and date section</a:t>
          </a:r>
          <a:endParaRPr lang="en-US" sz="1800" dirty="0">
            <a:latin typeface="Open Sans" charset="0"/>
            <a:ea typeface="Open Sans" charset="0"/>
            <a:cs typeface="Open Sans" charset="0"/>
          </a:endParaRPr>
        </a:p>
      </dgm:t>
    </dgm:pt>
    <dgm:pt modelId="{16140377-A619-D24A-91AC-806DFA5E8811}" type="parTrans" cxnId="{46B923DD-9705-3B4B-AFCC-E9D9749AEFC8}">
      <dgm:prSet/>
      <dgm:spPr/>
      <dgm:t>
        <a:bodyPr/>
        <a:lstStyle/>
        <a:p>
          <a:endParaRPr lang="en-US"/>
        </a:p>
      </dgm:t>
    </dgm:pt>
    <dgm:pt modelId="{A0CF4EC5-6A87-DE44-8F24-A808C4267448}" type="sibTrans" cxnId="{46B923DD-9705-3B4B-AFCC-E9D9749AEFC8}">
      <dgm:prSet/>
      <dgm:spPr/>
      <dgm:t>
        <a:bodyPr/>
        <a:lstStyle/>
        <a:p>
          <a:endParaRPr lang="en-US"/>
        </a:p>
      </dgm:t>
    </dgm:pt>
    <dgm:pt modelId="{08F10A4A-3034-7A49-A40E-F07E703FA28B}" type="pres">
      <dgm:prSet presAssocID="{F78069CA-331D-5548-9C0E-8EE8C4AB49B6}" presName="Name0" presStyleCnt="0">
        <dgm:presLayoutVars>
          <dgm:dir/>
          <dgm:resizeHandles val="exact"/>
        </dgm:presLayoutVars>
      </dgm:prSet>
      <dgm:spPr/>
    </dgm:pt>
    <dgm:pt modelId="{C83AAF30-A0FC-AF41-9474-C9CCB66CA20B}" type="pres">
      <dgm:prSet presAssocID="{00A253C3-420A-C348-8F14-94F182ED30ED}" presName="Name5" presStyleLbl="vennNode1" presStyleIdx="0" presStyleCnt="5">
        <dgm:presLayoutVars>
          <dgm:bulletEnabled val="1"/>
        </dgm:presLayoutVars>
      </dgm:prSet>
      <dgm:spPr/>
    </dgm:pt>
    <dgm:pt modelId="{639C94F2-829A-424E-9DF5-54DED9488848}" type="pres">
      <dgm:prSet presAssocID="{22ACC64E-31ED-6F4E-B532-3B97EB49D74C}" presName="space" presStyleCnt="0"/>
      <dgm:spPr/>
    </dgm:pt>
    <dgm:pt modelId="{BF4D90D2-63AD-0B4D-B15F-A983F5487A19}" type="pres">
      <dgm:prSet presAssocID="{92212A7A-F46B-8D4B-9805-279E3E01C7A4}" presName="Name5" presStyleLbl="vennNode1" presStyleIdx="1" presStyleCnt="5">
        <dgm:presLayoutVars>
          <dgm:bulletEnabled val="1"/>
        </dgm:presLayoutVars>
      </dgm:prSet>
      <dgm:spPr/>
    </dgm:pt>
    <dgm:pt modelId="{C7EBAAE9-F47D-1D49-83BC-FE01D62C30DC}" type="pres">
      <dgm:prSet presAssocID="{AB0B1085-12AB-3747-83AD-5C241436499F}" presName="space" presStyleCnt="0"/>
      <dgm:spPr/>
    </dgm:pt>
    <dgm:pt modelId="{3EA8F322-5C79-484D-B796-04B8137F21CD}" type="pres">
      <dgm:prSet presAssocID="{48CB3B27-4E52-674B-A1CC-EBA1AF98ABD2}" presName="Name5" presStyleLbl="vennNode1" presStyleIdx="2" presStyleCnt="5">
        <dgm:presLayoutVars>
          <dgm:bulletEnabled val="1"/>
        </dgm:presLayoutVars>
      </dgm:prSet>
      <dgm:spPr/>
    </dgm:pt>
    <dgm:pt modelId="{9AF1C64A-B8DA-454C-935F-1AFB6CF63A76}" type="pres">
      <dgm:prSet presAssocID="{B4F12EC7-D64C-BB4D-BB41-02833A552986}" presName="space" presStyleCnt="0"/>
      <dgm:spPr/>
    </dgm:pt>
    <dgm:pt modelId="{5585C7FA-16C2-904E-A6F7-4E61565BD6C7}" type="pres">
      <dgm:prSet presAssocID="{110A32FA-EA2D-0E4E-839C-690FC97536A7}" presName="Name5" presStyleLbl="vennNode1" presStyleIdx="3" presStyleCnt="5">
        <dgm:presLayoutVars>
          <dgm:bulletEnabled val="1"/>
        </dgm:presLayoutVars>
      </dgm:prSet>
      <dgm:spPr/>
    </dgm:pt>
    <dgm:pt modelId="{154C03ED-BC19-0145-B854-E2B0957C2060}" type="pres">
      <dgm:prSet presAssocID="{2A934800-38CF-7048-A684-8C7860211982}" presName="space" presStyleCnt="0"/>
      <dgm:spPr/>
    </dgm:pt>
    <dgm:pt modelId="{A13B35C5-C487-2249-BB61-CEB999FC20B6}" type="pres">
      <dgm:prSet presAssocID="{748C6D66-80CD-DA41-BBFD-92F37FE6C687}" presName="Name5" presStyleLbl="vennNode1" presStyleIdx="4" presStyleCnt="5">
        <dgm:presLayoutVars>
          <dgm:bulletEnabled val="1"/>
        </dgm:presLayoutVars>
      </dgm:prSet>
      <dgm:spPr/>
    </dgm:pt>
  </dgm:ptLst>
  <dgm:cxnLst>
    <dgm:cxn modelId="{B529151F-11CC-0D46-9D1B-370AAB417C6D}" srcId="{F78069CA-331D-5548-9C0E-8EE8C4AB49B6}" destId="{92212A7A-F46B-8D4B-9805-279E3E01C7A4}" srcOrd="1" destOrd="0" parTransId="{3DF2F014-409F-D249-B3B0-5D491A107DD2}" sibTransId="{AB0B1085-12AB-3747-83AD-5C241436499F}"/>
    <dgm:cxn modelId="{56F2A223-4325-7B4E-B75F-BAB9F6BD7E2C}" type="presOf" srcId="{92212A7A-F46B-8D4B-9805-279E3E01C7A4}" destId="{BF4D90D2-63AD-0B4D-B15F-A983F5487A19}" srcOrd="0" destOrd="0" presId="urn:microsoft.com/office/officeart/2005/8/layout/venn3"/>
    <dgm:cxn modelId="{2A18E42C-0D47-CC43-989D-7F9D83E01299}" srcId="{F78069CA-331D-5548-9C0E-8EE8C4AB49B6}" destId="{110A32FA-EA2D-0E4E-839C-690FC97536A7}" srcOrd="3" destOrd="0" parTransId="{1AD381AD-7717-644E-BE8C-76A2B454F17D}" sibTransId="{2A934800-38CF-7048-A684-8C7860211982}"/>
    <dgm:cxn modelId="{BF7AD22F-00F5-7940-85DC-880FFD6CAF62}" srcId="{F78069CA-331D-5548-9C0E-8EE8C4AB49B6}" destId="{00A253C3-420A-C348-8F14-94F182ED30ED}" srcOrd="0" destOrd="0" parTransId="{67E0DD0D-E542-B24A-BE27-FC220C0A0E6D}" sibTransId="{22ACC64E-31ED-6F4E-B532-3B97EB49D74C}"/>
    <dgm:cxn modelId="{3C1CFB3C-E1C5-B545-BF50-E7F47A00C9B3}" type="presOf" srcId="{19CBA675-9D35-C148-950D-F9878758B88B}" destId="{C83AAF30-A0FC-AF41-9474-C9CCB66CA20B}" srcOrd="0" destOrd="1" presId="urn:microsoft.com/office/officeart/2005/8/layout/venn3"/>
    <dgm:cxn modelId="{8ACC0949-D042-734D-A436-4A8AED45D932}" type="presOf" srcId="{48CB3B27-4E52-674B-A1CC-EBA1AF98ABD2}" destId="{3EA8F322-5C79-484D-B796-04B8137F21CD}" srcOrd="0" destOrd="0" presId="urn:microsoft.com/office/officeart/2005/8/layout/venn3"/>
    <dgm:cxn modelId="{49004E50-C82A-0E46-B479-DFEB567E70BD}" srcId="{00A253C3-420A-C348-8F14-94F182ED30ED}" destId="{19CBA675-9D35-C148-950D-F9878758B88B}" srcOrd="0" destOrd="0" parTransId="{6E632CBE-231D-6244-BDD9-AF855B7F8412}" sibTransId="{AAE5E55F-77CA-BD40-85BB-00B1B9C21714}"/>
    <dgm:cxn modelId="{D6DAB770-999B-FD4B-B9A9-9AFBD62B1081}" type="presOf" srcId="{41A967FF-1363-8F4B-840F-E5689E942A9D}" destId="{C83AAF30-A0FC-AF41-9474-C9CCB66CA20B}" srcOrd="0" destOrd="2" presId="urn:microsoft.com/office/officeart/2005/8/layout/venn3"/>
    <dgm:cxn modelId="{94F0F079-88BE-8B4B-8D09-FA103EE19D73}" srcId="{00A253C3-420A-C348-8F14-94F182ED30ED}" destId="{41A967FF-1363-8F4B-840F-E5689E942A9D}" srcOrd="1" destOrd="0" parTransId="{3652DDBE-D74B-6E43-9D3D-D90DD45897F3}" sibTransId="{F7AF42EE-4EAC-5648-AD69-1797B4C7A69B}"/>
    <dgm:cxn modelId="{783E5289-7E68-1A45-A066-AA46D5AB53F3}" type="presOf" srcId="{748C6D66-80CD-DA41-BBFD-92F37FE6C687}" destId="{A13B35C5-C487-2249-BB61-CEB999FC20B6}" srcOrd="0" destOrd="0" presId="urn:microsoft.com/office/officeart/2005/8/layout/venn3"/>
    <dgm:cxn modelId="{258EE3B3-DBD9-5341-9E30-C187CE2498AE}" srcId="{F78069CA-331D-5548-9C0E-8EE8C4AB49B6}" destId="{48CB3B27-4E52-674B-A1CC-EBA1AF98ABD2}" srcOrd="2" destOrd="0" parTransId="{6766F98A-D34B-CD4B-B104-17ED3F457505}" sibTransId="{B4F12EC7-D64C-BB4D-BB41-02833A552986}"/>
    <dgm:cxn modelId="{167EBAB4-5498-204B-A14E-45FA7DCB6E47}" type="presOf" srcId="{00A253C3-420A-C348-8F14-94F182ED30ED}" destId="{C83AAF30-A0FC-AF41-9474-C9CCB66CA20B}" srcOrd="0" destOrd="0" presId="urn:microsoft.com/office/officeart/2005/8/layout/venn3"/>
    <dgm:cxn modelId="{46B923DD-9705-3B4B-AFCC-E9D9749AEFC8}" srcId="{F78069CA-331D-5548-9C0E-8EE8C4AB49B6}" destId="{748C6D66-80CD-DA41-BBFD-92F37FE6C687}" srcOrd="4" destOrd="0" parTransId="{16140377-A619-D24A-91AC-806DFA5E8811}" sibTransId="{A0CF4EC5-6A87-DE44-8F24-A808C4267448}"/>
    <dgm:cxn modelId="{5C1F43E5-7BED-E741-BB91-2AA603EBE555}" type="presOf" srcId="{110A32FA-EA2D-0E4E-839C-690FC97536A7}" destId="{5585C7FA-16C2-904E-A6F7-4E61565BD6C7}" srcOrd="0" destOrd="0" presId="urn:microsoft.com/office/officeart/2005/8/layout/venn3"/>
    <dgm:cxn modelId="{F3E8CEFB-23DA-EC42-AFA4-79CD45425147}" type="presOf" srcId="{F78069CA-331D-5548-9C0E-8EE8C4AB49B6}" destId="{08F10A4A-3034-7A49-A40E-F07E703FA28B}" srcOrd="0" destOrd="0" presId="urn:microsoft.com/office/officeart/2005/8/layout/venn3"/>
    <dgm:cxn modelId="{CBE472D8-AB55-2544-B0E1-33EECE56243E}" type="presParOf" srcId="{08F10A4A-3034-7A49-A40E-F07E703FA28B}" destId="{C83AAF30-A0FC-AF41-9474-C9CCB66CA20B}" srcOrd="0" destOrd="0" presId="urn:microsoft.com/office/officeart/2005/8/layout/venn3"/>
    <dgm:cxn modelId="{AD942413-49A4-7148-9630-3DF4D7F46DF0}" type="presParOf" srcId="{08F10A4A-3034-7A49-A40E-F07E703FA28B}" destId="{639C94F2-829A-424E-9DF5-54DED9488848}" srcOrd="1" destOrd="0" presId="urn:microsoft.com/office/officeart/2005/8/layout/venn3"/>
    <dgm:cxn modelId="{2A81081A-5318-4F43-A909-DB2BEDED8F13}" type="presParOf" srcId="{08F10A4A-3034-7A49-A40E-F07E703FA28B}" destId="{BF4D90D2-63AD-0B4D-B15F-A983F5487A19}" srcOrd="2" destOrd="0" presId="urn:microsoft.com/office/officeart/2005/8/layout/venn3"/>
    <dgm:cxn modelId="{46F3E392-6B7F-3441-97B9-B32E0B4FE0D6}" type="presParOf" srcId="{08F10A4A-3034-7A49-A40E-F07E703FA28B}" destId="{C7EBAAE9-F47D-1D49-83BC-FE01D62C30DC}" srcOrd="3" destOrd="0" presId="urn:microsoft.com/office/officeart/2005/8/layout/venn3"/>
    <dgm:cxn modelId="{9ED01658-5D12-DA46-863E-1499E7C28B34}" type="presParOf" srcId="{08F10A4A-3034-7A49-A40E-F07E703FA28B}" destId="{3EA8F322-5C79-484D-B796-04B8137F21CD}" srcOrd="4" destOrd="0" presId="urn:microsoft.com/office/officeart/2005/8/layout/venn3"/>
    <dgm:cxn modelId="{AAF99903-60E0-DA47-B8A3-18A15FACBACD}" type="presParOf" srcId="{08F10A4A-3034-7A49-A40E-F07E703FA28B}" destId="{9AF1C64A-B8DA-454C-935F-1AFB6CF63A76}" srcOrd="5" destOrd="0" presId="urn:microsoft.com/office/officeart/2005/8/layout/venn3"/>
    <dgm:cxn modelId="{65DDA437-94D5-3B4A-AEAE-9B58EAF3FC31}" type="presParOf" srcId="{08F10A4A-3034-7A49-A40E-F07E703FA28B}" destId="{5585C7FA-16C2-904E-A6F7-4E61565BD6C7}" srcOrd="6" destOrd="0" presId="urn:microsoft.com/office/officeart/2005/8/layout/venn3"/>
    <dgm:cxn modelId="{83984248-2C5D-4042-BF71-CFDBD1638DC8}" type="presParOf" srcId="{08F10A4A-3034-7A49-A40E-F07E703FA28B}" destId="{154C03ED-BC19-0145-B854-E2B0957C2060}" srcOrd="7" destOrd="0" presId="urn:microsoft.com/office/officeart/2005/8/layout/venn3"/>
    <dgm:cxn modelId="{E5120C2E-C807-1D4D-8C02-3E35449DE8FF}" type="presParOf" srcId="{08F10A4A-3034-7A49-A40E-F07E703FA28B}" destId="{A13B35C5-C487-2249-BB61-CEB999FC20B6}"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33C9D5-63D3-044E-8AC4-B59B2D5E4AE6}" type="doc">
      <dgm:prSet loTypeId="urn:microsoft.com/office/officeart/2009/3/layout/StepUpProcess" loCatId="process" qsTypeId="urn:microsoft.com/office/officeart/2005/8/quickstyle/simple4" qsCatId="simple" csTypeId="urn:microsoft.com/office/officeart/2005/8/colors/accent1_2" csCatId="accent1" phldr="1"/>
      <dgm:spPr/>
      <dgm:t>
        <a:bodyPr/>
        <a:lstStyle/>
        <a:p>
          <a:endParaRPr lang="en-US"/>
        </a:p>
      </dgm:t>
    </dgm:pt>
    <dgm:pt modelId="{2977E246-6BFE-9646-A219-FA3104318830}">
      <dgm:prSet/>
      <dgm:spPr/>
      <dgm:t>
        <a:bodyPr/>
        <a:lstStyle/>
        <a:p>
          <a:pPr rtl="0"/>
          <a:r>
            <a:rPr lang="en-US" b="0" i="0" dirty="0">
              <a:latin typeface="Open Sans" charset="0"/>
              <a:ea typeface="Open Sans" charset="0"/>
              <a:cs typeface="Open Sans" charset="0"/>
            </a:rPr>
            <a:t>Set realistic / obtainable goals</a:t>
          </a:r>
          <a:endParaRPr lang="en-US" dirty="0">
            <a:latin typeface="Open Sans" charset="0"/>
            <a:ea typeface="Open Sans" charset="0"/>
            <a:cs typeface="Open Sans" charset="0"/>
          </a:endParaRPr>
        </a:p>
      </dgm:t>
    </dgm:pt>
    <dgm:pt modelId="{C6E85B28-B5E7-D54F-A9B0-C2EF08B1146C}" type="parTrans" cxnId="{C63346DA-5455-4C4F-A858-68550C962850}">
      <dgm:prSet/>
      <dgm:spPr/>
      <dgm:t>
        <a:bodyPr/>
        <a:lstStyle/>
        <a:p>
          <a:endParaRPr lang="en-US"/>
        </a:p>
      </dgm:t>
    </dgm:pt>
    <dgm:pt modelId="{BB008CFC-E417-784C-B3B6-845A81437235}" type="sibTrans" cxnId="{C63346DA-5455-4C4F-A858-68550C962850}">
      <dgm:prSet/>
      <dgm:spPr/>
      <dgm:t>
        <a:bodyPr/>
        <a:lstStyle/>
        <a:p>
          <a:endParaRPr lang="en-US"/>
        </a:p>
      </dgm:t>
    </dgm:pt>
    <dgm:pt modelId="{AA9F2A34-9E01-D74E-A637-AE794E391E4C}">
      <dgm:prSet/>
      <dgm:spPr/>
      <dgm:t>
        <a:bodyPr/>
        <a:lstStyle/>
        <a:p>
          <a:pPr rtl="0"/>
          <a:r>
            <a:rPr lang="en-US" b="0" i="0" dirty="0">
              <a:latin typeface="Open Sans" charset="0"/>
              <a:ea typeface="Open Sans" charset="0"/>
              <a:cs typeface="Open Sans" charset="0"/>
            </a:rPr>
            <a:t>Ask what training they need to want to do their job better</a:t>
          </a:r>
          <a:endParaRPr lang="en-US" dirty="0">
            <a:latin typeface="Open Sans" charset="0"/>
            <a:ea typeface="Open Sans" charset="0"/>
            <a:cs typeface="Open Sans" charset="0"/>
          </a:endParaRPr>
        </a:p>
      </dgm:t>
    </dgm:pt>
    <dgm:pt modelId="{EFCB422C-1914-3E48-8285-F28B0CFC0502}" type="parTrans" cxnId="{60A0305E-C50F-854C-A3D3-7A7A326A4D31}">
      <dgm:prSet/>
      <dgm:spPr/>
      <dgm:t>
        <a:bodyPr/>
        <a:lstStyle/>
        <a:p>
          <a:endParaRPr lang="en-US"/>
        </a:p>
      </dgm:t>
    </dgm:pt>
    <dgm:pt modelId="{0F6D8794-E38A-F94F-82B3-285E372B092C}" type="sibTrans" cxnId="{60A0305E-C50F-854C-A3D3-7A7A326A4D31}">
      <dgm:prSet/>
      <dgm:spPr/>
      <dgm:t>
        <a:bodyPr/>
        <a:lstStyle/>
        <a:p>
          <a:endParaRPr lang="en-US"/>
        </a:p>
      </dgm:t>
    </dgm:pt>
    <dgm:pt modelId="{906D5821-DA9C-4042-898D-7E5478510E48}">
      <dgm:prSet/>
      <dgm:spPr/>
      <dgm:t>
        <a:bodyPr/>
        <a:lstStyle/>
        <a:p>
          <a:pPr rtl="0"/>
          <a:r>
            <a:rPr lang="en-US" b="0" i="0" dirty="0">
              <a:latin typeface="Open Sans" charset="0"/>
              <a:ea typeface="Open Sans" charset="0"/>
              <a:cs typeface="Open Sans" charset="0"/>
            </a:rPr>
            <a:t>Provide training appropriate for their development</a:t>
          </a:r>
          <a:endParaRPr lang="en-US" dirty="0">
            <a:latin typeface="Open Sans" charset="0"/>
            <a:ea typeface="Open Sans" charset="0"/>
            <a:cs typeface="Open Sans" charset="0"/>
          </a:endParaRPr>
        </a:p>
      </dgm:t>
    </dgm:pt>
    <dgm:pt modelId="{5576C94D-2600-9941-B169-298A9FFA4D99}" type="parTrans" cxnId="{4E5BBC23-7DCB-BD48-84FA-F40D1B407906}">
      <dgm:prSet/>
      <dgm:spPr/>
      <dgm:t>
        <a:bodyPr/>
        <a:lstStyle/>
        <a:p>
          <a:endParaRPr lang="en-US"/>
        </a:p>
      </dgm:t>
    </dgm:pt>
    <dgm:pt modelId="{2215CEB8-74AB-3541-A0A0-1AF7D2CFBFCC}" type="sibTrans" cxnId="{4E5BBC23-7DCB-BD48-84FA-F40D1B407906}">
      <dgm:prSet/>
      <dgm:spPr/>
      <dgm:t>
        <a:bodyPr/>
        <a:lstStyle/>
        <a:p>
          <a:endParaRPr lang="en-US"/>
        </a:p>
      </dgm:t>
    </dgm:pt>
    <dgm:pt modelId="{DAA6215F-549C-2C45-A05F-8E21EAE29FAA}">
      <dgm:prSet custT="1"/>
      <dgm:spPr/>
      <dgm:t>
        <a:bodyPr/>
        <a:lstStyle/>
        <a:p>
          <a:pPr rtl="0"/>
          <a:r>
            <a:rPr lang="en-US" sz="2200" b="0" i="0" dirty="0">
              <a:latin typeface="Open Sans" charset="0"/>
              <a:ea typeface="Open Sans" charset="0"/>
              <a:cs typeface="Open Sans" charset="0"/>
            </a:rPr>
            <a:t>Follow up with the employee regarding how new goals are going between performance reviews</a:t>
          </a:r>
          <a:endParaRPr lang="en-US" sz="2200" dirty="0">
            <a:latin typeface="Open Sans" charset="0"/>
            <a:ea typeface="Open Sans" charset="0"/>
            <a:cs typeface="Open Sans" charset="0"/>
          </a:endParaRPr>
        </a:p>
      </dgm:t>
    </dgm:pt>
    <dgm:pt modelId="{32472FB6-1787-B74B-9EB5-443AD5BFBF62}" type="parTrans" cxnId="{26255957-7581-8C49-A9C7-EB28BE9BF323}">
      <dgm:prSet/>
      <dgm:spPr/>
      <dgm:t>
        <a:bodyPr/>
        <a:lstStyle/>
        <a:p>
          <a:endParaRPr lang="en-US"/>
        </a:p>
      </dgm:t>
    </dgm:pt>
    <dgm:pt modelId="{1631EC0F-B12B-414C-97BE-541C005280F1}" type="sibTrans" cxnId="{26255957-7581-8C49-A9C7-EB28BE9BF323}">
      <dgm:prSet/>
      <dgm:spPr/>
      <dgm:t>
        <a:bodyPr/>
        <a:lstStyle/>
        <a:p>
          <a:endParaRPr lang="en-US"/>
        </a:p>
      </dgm:t>
    </dgm:pt>
    <dgm:pt modelId="{85A225D8-BECB-204E-AD5A-14A84AF627F3}" type="pres">
      <dgm:prSet presAssocID="{D833C9D5-63D3-044E-8AC4-B59B2D5E4AE6}" presName="rootnode" presStyleCnt="0">
        <dgm:presLayoutVars>
          <dgm:chMax/>
          <dgm:chPref/>
          <dgm:dir/>
          <dgm:animLvl val="lvl"/>
        </dgm:presLayoutVars>
      </dgm:prSet>
      <dgm:spPr/>
    </dgm:pt>
    <dgm:pt modelId="{4E437B8E-E173-4E48-A57B-B1ADFC1CD01E}" type="pres">
      <dgm:prSet presAssocID="{2977E246-6BFE-9646-A219-FA3104318830}" presName="composite" presStyleCnt="0"/>
      <dgm:spPr/>
    </dgm:pt>
    <dgm:pt modelId="{E992732F-3AAF-134B-B275-85BF521AE6BF}" type="pres">
      <dgm:prSet presAssocID="{2977E246-6BFE-9646-A219-FA3104318830}" presName="LShape" presStyleLbl="alignNode1" presStyleIdx="0" presStyleCnt="7"/>
      <dgm:spPr>
        <a:solidFill>
          <a:srgbClr val="4C768C"/>
        </a:solidFill>
        <a:ln>
          <a:solidFill>
            <a:srgbClr val="4C768C"/>
          </a:solidFill>
        </a:ln>
      </dgm:spPr>
    </dgm:pt>
    <dgm:pt modelId="{2AD2AD8F-67A1-3741-804F-B91A5F1DCB64}" type="pres">
      <dgm:prSet presAssocID="{2977E246-6BFE-9646-A219-FA3104318830}" presName="ParentText" presStyleLbl="revTx" presStyleIdx="0" presStyleCnt="4">
        <dgm:presLayoutVars>
          <dgm:chMax val="0"/>
          <dgm:chPref val="0"/>
          <dgm:bulletEnabled val="1"/>
        </dgm:presLayoutVars>
      </dgm:prSet>
      <dgm:spPr/>
    </dgm:pt>
    <dgm:pt modelId="{0C99A817-BF5C-1E45-B9BA-0DA45EC2D1D7}" type="pres">
      <dgm:prSet presAssocID="{2977E246-6BFE-9646-A219-FA3104318830}" presName="Triangle" presStyleLbl="alignNode1" presStyleIdx="1" presStyleCnt="7"/>
      <dgm:spPr>
        <a:solidFill>
          <a:srgbClr val="92D050"/>
        </a:solidFill>
        <a:ln>
          <a:noFill/>
        </a:ln>
      </dgm:spPr>
    </dgm:pt>
    <dgm:pt modelId="{20361E4D-0917-A043-B181-843DDAE590A6}" type="pres">
      <dgm:prSet presAssocID="{BB008CFC-E417-784C-B3B6-845A81437235}" presName="sibTrans" presStyleCnt="0"/>
      <dgm:spPr/>
    </dgm:pt>
    <dgm:pt modelId="{8207D5B9-7943-B244-B71F-20B2056319D1}" type="pres">
      <dgm:prSet presAssocID="{BB008CFC-E417-784C-B3B6-845A81437235}" presName="space" presStyleCnt="0"/>
      <dgm:spPr/>
    </dgm:pt>
    <dgm:pt modelId="{A548440A-4D93-7048-B65A-37CC816B9528}" type="pres">
      <dgm:prSet presAssocID="{AA9F2A34-9E01-D74E-A637-AE794E391E4C}" presName="composite" presStyleCnt="0"/>
      <dgm:spPr/>
    </dgm:pt>
    <dgm:pt modelId="{E94AE178-B56F-214D-8C2B-DC56071271D7}" type="pres">
      <dgm:prSet presAssocID="{AA9F2A34-9E01-D74E-A637-AE794E391E4C}" presName="LShape" presStyleLbl="alignNode1" presStyleIdx="2" presStyleCnt="7"/>
      <dgm:spPr>
        <a:solidFill>
          <a:srgbClr val="4C768C"/>
        </a:solidFill>
      </dgm:spPr>
    </dgm:pt>
    <dgm:pt modelId="{C3202028-014D-3848-9A26-7EB39F526490}" type="pres">
      <dgm:prSet presAssocID="{AA9F2A34-9E01-D74E-A637-AE794E391E4C}" presName="ParentText" presStyleLbl="revTx" presStyleIdx="1" presStyleCnt="4">
        <dgm:presLayoutVars>
          <dgm:chMax val="0"/>
          <dgm:chPref val="0"/>
          <dgm:bulletEnabled val="1"/>
        </dgm:presLayoutVars>
      </dgm:prSet>
      <dgm:spPr/>
    </dgm:pt>
    <dgm:pt modelId="{D57F5B1C-CD48-E44C-A39A-62A695E9E3EA}" type="pres">
      <dgm:prSet presAssocID="{AA9F2A34-9E01-D74E-A637-AE794E391E4C}" presName="Triangle" presStyleLbl="alignNode1" presStyleIdx="3" presStyleCnt="7"/>
      <dgm:spPr>
        <a:solidFill>
          <a:srgbClr val="92D050"/>
        </a:solidFill>
        <a:ln>
          <a:noFill/>
        </a:ln>
      </dgm:spPr>
    </dgm:pt>
    <dgm:pt modelId="{556AE932-3D19-5B45-95A8-8AABB4FB38FF}" type="pres">
      <dgm:prSet presAssocID="{0F6D8794-E38A-F94F-82B3-285E372B092C}" presName="sibTrans" presStyleCnt="0"/>
      <dgm:spPr/>
    </dgm:pt>
    <dgm:pt modelId="{CFA4F6BC-5857-D94C-B86D-89FE6808B4CB}" type="pres">
      <dgm:prSet presAssocID="{0F6D8794-E38A-F94F-82B3-285E372B092C}" presName="space" presStyleCnt="0"/>
      <dgm:spPr/>
    </dgm:pt>
    <dgm:pt modelId="{ACC1046C-63D3-6947-B8E9-EDC2A6E513FA}" type="pres">
      <dgm:prSet presAssocID="{906D5821-DA9C-4042-898D-7E5478510E48}" presName="composite" presStyleCnt="0"/>
      <dgm:spPr/>
    </dgm:pt>
    <dgm:pt modelId="{00CAB58E-983A-4B4E-94B0-FB6B3638A884}" type="pres">
      <dgm:prSet presAssocID="{906D5821-DA9C-4042-898D-7E5478510E48}" presName="LShape" presStyleLbl="alignNode1" presStyleIdx="4" presStyleCnt="7"/>
      <dgm:spPr>
        <a:solidFill>
          <a:srgbClr val="4C768C"/>
        </a:solidFill>
      </dgm:spPr>
    </dgm:pt>
    <dgm:pt modelId="{3B233D01-B926-974C-A16A-E073BA0B7132}" type="pres">
      <dgm:prSet presAssocID="{906D5821-DA9C-4042-898D-7E5478510E48}" presName="ParentText" presStyleLbl="revTx" presStyleIdx="2" presStyleCnt="4" custScaleX="93411">
        <dgm:presLayoutVars>
          <dgm:chMax val="0"/>
          <dgm:chPref val="0"/>
          <dgm:bulletEnabled val="1"/>
        </dgm:presLayoutVars>
      </dgm:prSet>
      <dgm:spPr/>
    </dgm:pt>
    <dgm:pt modelId="{5AF67120-3A1E-A946-9773-169047AFE0AF}" type="pres">
      <dgm:prSet presAssocID="{906D5821-DA9C-4042-898D-7E5478510E48}" presName="Triangle" presStyleLbl="alignNode1" presStyleIdx="5" presStyleCnt="7"/>
      <dgm:spPr>
        <a:solidFill>
          <a:srgbClr val="92D050"/>
        </a:solidFill>
        <a:ln>
          <a:noFill/>
        </a:ln>
      </dgm:spPr>
    </dgm:pt>
    <dgm:pt modelId="{E642BC01-822C-EE4E-9207-EA40488F2625}" type="pres">
      <dgm:prSet presAssocID="{2215CEB8-74AB-3541-A0A0-1AF7D2CFBFCC}" presName="sibTrans" presStyleCnt="0"/>
      <dgm:spPr/>
    </dgm:pt>
    <dgm:pt modelId="{15470BCE-73DC-6440-9D9C-69D9228F2C9A}" type="pres">
      <dgm:prSet presAssocID="{2215CEB8-74AB-3541-A0A0-1AF7D2CFBFCC}" presName="space" presStyleCnt="0"/>
      <dgm:spPr/>
    </dgm:pt>
    <dgm:pt modelId="{B4040F9C-7CBD-3A49-874C-FC3595CD96CA}" type="pres">
      <dgm:prSet presAssocID="{DAA6215F-549C-2C45-A05F-8E21EAE29FAA}" presName="composite" presStyleCnt="0"/>
      <dgm:spPr/>
    </dgm:pt>
    <dgm:pt modelId="{A0F1D061-D81C-2547-85B6-C4DFA224A6B7}" type="pres">
      <dgm:prSet presAssocID="{DAA6215F-549C-2C45-A05F-8E21EAE29FAA}" presName="LShape" presStyleLbl="alignNode1" presStyleIdx="6" presStyleCnt="7"/>
      <dgm:spPr>
        <a:solidFill>
          <a:srgbClr val="4C768C"/>
        </a:solidFill>
      </dgm:spPr>
    </dgm:pt>
    <dgm:pt modelId="{0231A3E9-27DE-B54F-8923-21B07A267CDC}" type="pres">
      <dgm:prSet presAssocID="{DAA6215F-549C-2C45-A05F-8E21EAE29FAA}" presName="ParentText" presStyleLbl="revTx" presStyleIdx="3" presStyleCnt="4">
        <dgm:presLayoutVars>
          <dgm:chMax val="0"/>
          <dgm:chPref val="0"/>
          <dgm:bulletEnabled val="1"/>
        </dgm:presLayoutVars>
      </dgm:prSet>
      <dgm:spPr/>
    </dgm:pt>
  </dgm:ptLst>
  <dgm:cxnLst>
    <dgm:cxn modelId="{2BF46700-3AD2-4148-B67E-E21C0160745C}" type="presOf" srcId="{DAA6215F-549C-2C45-A05F-8E21EAE29FAA}" destId="{0231A3E9-27DE-B54F-8923-21B07A267CDC}" srcOrd="0" destOrd="0" presId="urn:microsoft.com/office/officeart/2009/3/layout/StepUpProcess"/>
    <dgm:cxn modelId="{4E5BBC23-7DCB-BD48-84FA-F40D1B407906}" srcId="{D833C9D5-63D3-044E-8AC4-B59B2D5E4AE6}" destId="{906D5821-DA9C-4042-898D-7E5478510E48}" srcOrd="2" destOrd="0" parTransId="{5576C94D-2600-9941-B169-298A9FFA4D99}" sibTransId="{2215CEB8-74AB-3541-A0A0-1AF7D2CFBFCC}"/>
    <dgm:cxn modelId="{629ED73C-4254-054F-8D83-59FA20904DDE}" type="presOf" srcId="{906D5821-DA9C-4042-898D-7E5478510E48}" destId="{3B233D01-B926-974C-A16A-E073BA0B7132}" srcOrd="0" destOrd="0" presId="urn:microsoft.com/office/officeart/2009/3/layout/StepUpProcess"/>
    <dgm:cxn modelId="{60A0305E-C50F-854C-A3D3-7A7A326A4D31}" srcId="{D833C9D5-63D3-044E-8AC4-B59B2D5E4AE6}" destId="{AA9F2A34-9E01-D74E-A637-AE794E391E4C}" srcOrd="1" destOrd="0" parTransId="{EFCB422C-1914-3E48-8285-F28B0CFC0502}" sibTransId="{0F6D8794-E38A-F94F-82B3-285E372B092C}"/>
    <dgm:cxn modelId="{8F1F7742-F921-3F42-9FD3-48B2BFF1B3C4}" type="presOf" srcId="{2977E246-6BFE-9646-A219-FA3104318830}" destId="{2AD2AD8F-67A1-3741-804F-B91A5F1DCB64}" srcOrd="0" destOrd="0" presId="urn:microsoft.com/office/officeart/2009/3/layout/StepUpProcess"/>
    <dgm:cxn modelId="{26255957-7581-8C49-A9C7-EB28BE9BF323}" srcId="{D833C9D5-63D3-044E-8AC4-B59B2D5E4AE6}" destId="{DAA6215F-549C-2C45-A05F-8E21EAE29FAA}" srcOrd="3" destOrd="0" parTransId="{32472FB6-1787-B74B-9EB5-443AD5BFBF62}" sibTransId="{1631EC0F-B12B-414C-97BE-541C005280F1}"/>
    <dgm:cxn modelId="{08C9397F-7F6B-C948-9722-C634B6D79D11}" type="presOf" srcId="{D833C9D5-63D3-044E-8AC4-B59B2D5E4AE6}" destId="{85A225D8-BECB-204E-AD5A-14A84AF627F3}" srcOrd="0" destOrd="0" presId="urn:microsoft.com/office/officeart/2009/3/layout/StepUpProcess"/>
    <dgm:cxn modelId="{78C57C9F-3980-7244-8718-E502EDA5CC4C}" type="presOf" srcId="{AA9F2A34-9E01-D74E-A637-AE794E391E4C}" destId="{C3202028-014D-3848-9A26-7EB39F526490}" srcOrd="0" destOrd="0" presId="urn:microsoft.com/office/officeart/2009/3/layout/StepUpProcess"/>
    <dgm:cxn modelId="{C63346DA-5455-4C4F-A858-68550C962850}" srcId="{D833C9D5-63D3-044E-8AC4-B59B2D5E4AE6}" destId="{2977E246-6BFE-9646-A219-FA3104318830}" srcOrd="0" destOrd="0" parTransId="{C6E85B28-B5E7-D54F-A9B0-C2EF08B1146C}" sibTransId="{BB008CFC-E417-784C-B3B6-845A81437235}"/>
    <dgm:cxn modelId="{C6A08694-50A5-0E47-B097-5354CE05A1A1}" type="presParOf" srcId="{85A225D8-BECB-204E-AD5A-14A84AF627F3}" destId="{4E437B8E-E173-4E48-A57B-B1ADFC1CD01E}" srcOrd="0" destOrd="0" presId="urn:microsoft.com/office/officeart/2009/3/layout/StepUpProcess"/>
    <dgm:cxn modelId="{1484A52B-8E49-2E41-9D3E-FDC186C9309C}" type="presParOf" srcId="{4E437B8E-E173-4E48-A57B-B1ADFC1CD01E}" destId="{E992732F-3AAF-134B-B275-85BF521AE6BF}" srcOrd="0" destOrd="0" presId="urn:microsoft.com/office/officeart/2009/3/layout/StepUpProcess"/>
    <dgm:cxn modelId="{BEB30325-A697-EE41-8974-0958083D3CEA}" type="presParOf" srcId="{4E437B8E-E173-4E48-A57B-B1ADFC1CD01E}" destId="{2AD2AD8F-67A1-3741-804F-B91A5F1DCB64}" srcOrd="1" destOrd="0" presId="urn:microsoft.com/office/officeart/2009/3/layout/StepUpProcess"/>
    <dgm:cxn modelId="{A2BF25DC-3C04-F94A-A1EE-5756B5FD1060}" type="presParOf" srcId="{4E437B8E-E173-4E48-A57B-B1ADFC1CD01E}" destId="{0C99A817-BF5C-1E45-B9BA-0DA45EC2D1D7}" srcOrd="2" destOrd="0" presId="urn:microsoft.com/office/officeart/2009/3/layout/StepUpProcess"/>
    <dgm:cxn modelId="{A617CC1C-DB23-E240-925B-09207A56F107}" type="presParOf" srcId="{85A225D8-BECB-204E-AD5A-14A84AF627F3}" destId="{20361E4D-0917-A043-B181-843DDAE590A6}" srcOrd="1" destOrd="0" presId="urn:microsoft.com/office/officeart/2009/3/layout/StepUpProcess"/>
    <dgm:cxn modelId="{FA944087-FD1F-2446-80BD-1C12954C645E}" type="presParOf" srcId="{20361E4D-0917-A043-B181-843DDAE590A6}" destId="{8207D5B9-7943-B244-B71F-20B2056319D1}" srcOrd="0" destOrd="0" presId="urn:microsoft.com/office/officeart/2009/3/layout/StepUpProcess"/>
    <dgm:cxn modelId="{33889D30-7C96-B243-8207-B15343E6A6E2}" type="presParOf" srcId="{85A225D8-BECB-204E-AD5A-14A84AF627F3}" destId="{A548440A-4D93-7048-B65A-37CC816B9528}" srcOrd="2" destOrd="0" presId="urn:microsoft.com/office/officeart/2009/3/layout/StepUpProcess"/>
    <dgm:cxn modelId="{E374FACE-0F2F-1343-93AC-EE4A4AF60E67}" type="presParOf" srcId="{A548440A-4D93-7048-B65A-37CC816B9528}" destId="{E94AE178-B56F-214D-8C2B-DC56071271D7}" srcOrd="0" destOrd="0" presId="urn:microsoft.com/office/officeart/2009/3/layout/StepUpProcess"/>
    <dgm:cxn modelId="{C5EDD8C4-F375-F44C-8A25-9D3E64373530}" type="presParOf" srcId="{A548440A-4D93-7048-B65A-37CC816B9528}" destId="{C3202028-014D-3848-9A26-7EB39F526490}" srcOrd="1" destOrd="0" presId="urn:microsoft.com/office/officeart/2009/3/layout/StepUpProcess"/>
    <dgm:cxn modelId="{93A91B7C-2FE2-6149-A6E5-1A825D61CAD6}" type="presParOf" srcId="{A548440A-4D93-7048-B65A-37CC816B9528}" destId="{D57F5B1C-CD48-E44C-A39A-62A695E9E3EA}" srcOrd="2" destOrd="0" presId="urn:microsoft.com/office/officeart/2009/3/layout/StepUpProcess"/>
    <dgm:cxn modelId="{2906617D-C506-844A-8356-C2F84856FE44}" type="presParOf" srcId="{85A225D8-BECB-204E-AD5A-14A84AF627F3}" destId="{556AE932-3D19-5B45-95A8-8AABB4FB38FF}" srcOrd="3" destOrd="0" presId="urn:microsoft.com/office/officeart/2009/3/layout/StepUpProcess"/>
    <dgm:cxn modelId="{9BB065BE-DF7B-3A44-9985-336B20E47580}" type="presParOf" srcId="{556AE932-3D19-5B45-95A8-8AABB4FB38FF}" destId="{CFA4F6BC-5857-D94C-B86D-89FE6808B4CB}" srcOrd="0" destOrd="0" presId="urn:microsoft.com/office/officeart/2009/3/layout/StepUpProcess"/>
    <dgm:cxn modelId="{38C01FE8-8A12-BD49-B4C2-D113694565E5}" type="presParOf" srcId="{85A225D8-BECB-204E-AD5A-14A84AF627F3}" destId="{ACC1046C-63D3-6947-B8E9-EDC2A6E513FA}" srcOrd="4" destOrd="0" presId="urn:microsoft.com/office/officeart/2009/3/layout/StepUpProcess"/>
    <dgm:cxn modelId="{FAFD743F-AC5F-BF43-9456-0004F851928C}" type="presParOf" srcId="{ACC1046C-63D3-6947-B8E9-EDC2A6E513FA}" destId="{00CAB58E-983A-4B4E-94B0-FB6B3638A884}" srcOrd="0" destOrd="0" presId="urn:microsoft.com/office/officeart/2009/3/layout/StepUpProcess"/>
    <dgm:cxn modelId="{84844824-05E2-8C44-AC1D-566EB9501C6C}" type="presParOf" srcId="{ACC1046C-63D3-6947-B8E9-EDC2A6E513FA}" destId="{3B233D01-B926-974C-A16A-E073BA0B7132}" srcOrd="1" destOrd="0" presId="urn:microsoft.com/office/officeart/2009/3/layout/StepUpProcess"/>
    <dgm:cxn modelId="{AF2CD909-9593-E142-8987-2EFA4A60B365}" type="presParOf" srcId="{ACC1046C-63D3-6947-B8E9-EDC2A6E513FA}" destId="{5AF67120-3A1E-A946-9773-169047AFE0AF}" srcOrd="2" destOrd="0" presId="urn:microsoft.com/office/officeart/2009/3/layout/StepUpProcess"/>
    <dgm:cxn modelId="{B3830709-B674-0E4A-9E41-745E465B46CF}" type="presParOf" srcId="{85A225D8-BECB-204E-AD5A-14A84AF627F3}" destId="{E642BC01-822C-EE4E-9207-EA40488F2625}" srcOrd="5" destOrd="0" presId="urn:microsoft.com/office/officeart/2009/3/layout/StepUpProcess"/>
    <dgm:cxn modelId="{7AA55B4E-3034-CB43-8C7D-69653AE277DE}" type="presParOf" srcId="{E642BC01-822C-EE4E-9207-EA40488F2625}" destId="{15470BCE-73DC-6440-9D9C-69D9228F2C9A}" srcOrd="0" destOrd="0" presId="urn:microsoft.com/office/officeart/2009/3/layout/StepUpProcess"/>
    <dgm:cxn modelId="{CEF0CEBF-7A54-5948-A092-F77E2448F363}" type="presParOf" srcId="{85A225D8-BECB-204E-AD5A-14A84AF627F3}" destId="{B4040F9C-7CBD-3A49-874C-FC3595CD96CA}" srcOrd="6" destOrd="0" presId="urn:microsoft.com/office/officeart/2009/3/layout/StepUpProcess"/>
    <dgm:cxn modelId="{AB6E2418-5253-6A48-9097-BED9FD542861}" type="presParOf" srcId="{B4040F9C-7CBD-3A49-874C-FC3595CD96CA}" destId="{A0F1D061-D81C-2547-85B6-C4DFA224A6B7}" srcOrd="0" destOrd="0" presId="urn:microsoft.com/office/officeart/2009/3/layout/StepUpProcess"/>
    <dgm:cxn modelId="{84FCBD2D-6980-D747-B50F-350A4EA1C1EB}" type="presParOf" srcId="{B4040F9C-7CBD-3A49-874C-FC3595CD96CA}" destId="{0231A3E9-27DE-B54F-8923-21B07A267CD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574B3C-02D3-48AD-AF83-8D9FC816FAB9}"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EA310420-A981-4643-86FB-33549135BBC8}">
      <dgm:prSet custT="1"/>
      <dgm:spPr>
        <a:solidFill>
          <a:schemeClr val="tx1">
            <a:alpha val="65000"/>
          </a:schemeClr>
        </a:solidFill>
      </dgm:spPr>
      <dgm:t>
        <a:bodyPr/>
        <a:lstStyle/>
        <a:p>
          <a:pPr algn="l" rtl="0"/>
          <a:r>
            <a:rPr lang="en-US" sz="1800" dirty="0">
              <a:latin typeface="Open Sans" charset="0"/>
              <a:ea typeface="Open Sans" charset="0"/>
              <a:cs typeface="Open Sans" charset="0"/>
            </a:rPr>
            <a:t>Develop job descriptions using best practices</a:t>
          </a:r>
        </a:p>
      </dgm:t>
    </dgm:pt>
    <dgm:pt modelId="{2366543B-F939-4691-83D2-B9433AD7ED69}" type="parTrans" cxnId="{D034B694-6EB0-4D42-9574-97D521F52FBE}">
      <dgm:prSet/>
      <dgm:spPr/>
      <dgm:t>
        <a:bodyPr/>
        <a:lstStyle/>
        <a:p>
          <a:endParaRPr lang="en-US"/>
        </a:p>
      </dgm:t>
    </dgm:pt>
    <dgm:pt modelId="{04EA3009-83A7-4954-8C98-45B8F6576A3A}" type="sibTrans" cxnId="{D034B694-6EB0-4D42-9574-97D521F52FBE}">
      <dgm:prSet/>
      <dgm:spPr/>
      <dgm:t>
        <a:bodyPr/>
        <a:lstStyle/>
        <a:p>
          <a:endParaRPr lang="en-US"/>
        </a:p>
      </dgm:t>
    </dgm:pt>
    <dgm:pt modelId="{90C1442B-4EC1-4235-A50E-A3576AA14FCC}">
      <dgm:prSet custT="1"/>
      <dgm:spPr/>
      <dgm:t>
        <a:bodyPr/>
        <a:lstStyle/>
        <a:p>
          <a:pPr algn="r" rtl="0"/>
          <a:r>
            <a:rPr lang="en-US" sz="1800" dirty="0">
              <a:solidFill>
                <a:sysClr val="windowText" lastClr="000000"/>
              </a:solidFill>
              <a:latin typeface="Open Sans" charset="0"/>
              <a:ea typeface="Open Sans" charset="0"/>
              <a:cs typeface="Open Sans" charset="0"/>
            </a:rPr>
            <a:t>Conduct ongoing employee performance assessments</a:t>
          </a:r>
        </a:p>
      </dgm:t>
    </dgm:pt>
    <dgm:pt modelId="{E77710BF-80F6-41F6-A284-7C80773A3C52}" type="parTrans" cxnId="{C89E8DBB-7C6D-4BB1-9310-19F3FFADE3AD}">
      <dgm:prSet/>
      <dgm:spPr/>
      <dgm:t>
        <a:bodyPr/>
        <a:lstStyle/>
        <a:p>
          <a:endParaRPr lang="en-US"/>
        </a:p>
      </dgm:t>
    </dgm:pt>
    <dgm:pt modelId="{1D87F8ED-DE84-4641-8A8B-18154DE8FEBB}" type="sibTrans" cxnId="{C89E8DBB-7C6D-4BB1-9310-19F3FFADE3AD}">
      <dgm:prSet/>
      <dgm:spPr/>
      <dgm:t>
        <a:bodyPr/>
        <a:lstStyle/>
        <a:p>
          <a:endParaRPr lang="en-US"/>
        </a:p>
      </dgm:t>
    </dgm:pt>
    <dgm:pt modelId="{8B59FF8A-A220-4D95-959C-C2FDBBFB7CBC}">
      <dgm:prSet custT="1"/>
      <dgm:spPr/>
      <dgm:t>
        <a:bodyPr/>
        <a:lstStyle/>
        <a:p>
          <a:pPr algn="r" rtl="0"/>
          <a:r>
            <a:rPr lang="en-US" sz="1800" dirty="0">
              <a:latin typeface="Open Sans" charset="0"/>
              <a:ea typeface="Open Sans" charset="0"/>
              <a:cs typeface="Open Sans" charset="0"/>
            </a:rPr>
            <a:t>Create employee development programs</a:t>
          </a:r>
        </a:p>
      </dgm:t>
    </dgm:pt>
    <dgm:pt modelId="{FFE25191-2F94-4D3E-BFBB-915577A413D7}" type="parTrans" cxnId="{44527099-E229-42F3-9ED6-0A8E70C4F635}">
      <dgm:prSet/>
      <dgm:spPr/>
      <dgm:t>
        <a:bodyPr/>
        <a:lstStyle/>
        <a:p>
          <a:endParaRPr lang="en-US"/>
        </a:p>
      </dgm:t>
    </dgm:pt>
    <dgm:pt modelId="{A4C83E15-91D1-42D3-ABA9-8FB987F23D3C}" type="sibTrans" cxnId="{44527099-E229-42F3-9ED6-0A8E70C4F635}">
      <dgm:prSet/>
      <dgm:spPr/>
      <dgm:t>
        <a:bodyPr/>
        <a:lstStyle/>
        <a:p>
          <a:endParaRPr lang="en-US"/>
        </a:p>
      </dgm:t>
    </dgm:pt>
    <dgm:pt modelId="{CE71FE39-888E-41B4-BBAE-1BE02BF70927}">
      <dgm:prSet custT="1"/>
      <dgm:spPr>
        <a:solidFill>
          <a:schemeClr val="accent2">
            <a:hueOff val="0"/>
            <a:satOff val="0"/>
            <a:lumOff val="0"/>
            <a:alpha val="78000"/>
          </a:schemeClr>
        </a:solidFill>
      </dgm:spPr>
      <dgm:t>
        <a:bodyPr/>
        <a:lstStyle/>
        <a:p>
          <a:pPr algn="l" rtl="0"/>
          <a:r>
            <a:rPr lang="en-US" sz="1800" dirty="0">
              <a:solidFill>
                <a:sysClr val="windowText" lastClr="000000"/>
              </a:solidFill>
              <a:latin typeface="Open Sans" charset="0"/>
              <a:ea typeface="Open Sans" charset="0"/>
              <a:cs typeface="Open Sans" charset="0"/>
            </a:rPr>
            <a:t>Begin with a job analysis process</a:t>
          </a:r>
        </a:p>
      </dgm:t>
    </dgm:pt>
    <dgm:pt modelId="{DAF11C2B-A4DB-4628-99A5-EFD07263DF3E}" type="sibTrans" cxnId="{BE1C2CAF-BC78-49BD-9E08-8DAE7F2510B8}">
      <dgm:prSet/>
      <dgm:spPr/>
      <dgm:t>
        <a:bodyPr/>
        <a:lstStyle/>
        <a:p>
          <a:endParaRPr lang="en-US"/>
        </a:p>
      </dgm:t>
    </dgm:pt>
    <dgm:pt modelId="{05E27E4B-0CA6-4657-8BB6-7E46266DB226}" type="parTrans" cxnId="{BE1C2CAF-BC78-49BD-9E08-8DAE7F2510B8}">
      <dgm:prSet/>
      <dgm:spPr/>
      <dgm:t>
        <a:bodyPr/>
        <a:lstStyle/>
        <a:p>
          <a:endParaRPr lang="en-US"/>
        </a:p>
      </dgm:t>
    </dgm:pt>
    <dgm:pt modelId="{5306ADC2-F0DF-4E9E-AF48-4E2F2933DA14}" type="pres">
      <dgm:prSet presAssocID="{71574B3C-02D3-48AD-AF83-8D9FC816FAB9}" presName="compositeShape" presStyleCnt="0">
        <dgm:presLayoutVars>
          <dgm:chMax val="7"/>
          <dgm:dir/>
          <dgm:resizeHandles val="exact"/>
        </dgm:presLayoutVars>
      </dgm:prSet>
      <dgm:spPr/>
    </dgm:pt>
    <dgm:pt modelId="{A8230770-BCBD-4B6F-AD71-74D7EE68460D}" type="pres">
      <dgm:prSet presAssocID="{71574B3C-02D3-48AD-AF83-8D9FC816FAB9}" presName="wedge1" presStyleLbl="node1" presStyleIdx="0" presStyleCnt="4"/>
      <dgm:spPr/>
    </dgm:pt>
    <dgm:pt modelId="{4926596F-0DCC-4277-A57A-6A958138B759}" type="pres">
      <dgm:prSet presAssocID="{71574B3C-02D3-48AD-AF83-8D9FC816FAB9}" presName="dummy1a" presStyleCnt="0"/>
      <dgm:spPr/>
    </dgm:pt>
    <dgm:pt modelId="{61FB07DF-4EC7-40B8-B055-570AECB4CFED}" type="pres">
      <dgm:prSet presAssocID="{71574B3C-02D3-48AD-AF83-8D9FC816FAB9}" presName="dummy1b" presStyleCnt="0"/>
      <dgm:spPr/>
    </dgm:pt>
    <dgm:pt modelId="{1CF03635-EFF6-43FB-8771-FDE7562AF45C}" type="pres">
      <dgm:prSet presAssocID="{71574B3C-02D3-48AD-AF83-8D9FC816FAB9}" presName="wedge1Tx" presStyleLbl="node1" presStyleIdx="0" presStyleCnt="4">
        <dgm:presLayoutVars>
          <dgm:chMax val="0"/>
          <dgm:chPref val="0"/>
          <dgm:bulletEnabled val="1"/>
        </dgm:presLayoutVars>
      </dgm:prSet>
      <dgm:spPr/>
    </dgm:pt>
    <dgm:pt modelId="{E96CE11C-E511-48BD-8897-E04C0E5B8E97}" type="pres">
      <dgm:prSet presAssocID="{71574B3C-02D3-48AD-AF83-8D9FC816FAB9}" presName="wedge2" presStyleLbl="node1" presStyleIdx="1" presStyleCnt="4"/>
      <dgm:spPr/>
    </dgm:pt>
    <dgm:pt modelId="{711BB1E4-50BB-45AA-8BC7-F7C0CBB8717C}" type="pres">
      <dgm:prSet presAssocID="{71574B3C-02D3-48AD-AF83-8D9FC816FAB9}" presName="dummy2a" presStyleCnt="0"/>
      <dgm:spPr/>
    </dgm:pt>
    <dgm:pt modelId="{90B52847-E43B-4B1F-8C3D-60A37BCF11E7}" type="pres">
      <dgm:prSet presAssocID="{71574B3C-02D3-48AD-AF83-8D9FC816FAB9}" presName="dummy2b" presStyleCnt="0"/>
      <dgm:spPr/>
    </dgm:pt>
    <dgm:pt modelId="{6DC1F53D-1D51-4FF1-929C-082CAEB4204D}" type="pres">
      <dgm:prSet presAssocID="{71574B3C-02D3-48AD-AF83-8D9FC816FAB9}" presName="wedge2Tx" presStyleLbl="node1" presStyleIdx="1" presStyleCnt="4">
        <dgm:presLayoutVars>
          <dgm:chMax val="0"/>
          <dgm:chPref val="0"/>
          <dgm:bulletEnabled val="1"/>
        </dgm:presLayoutVars>
      </dgm:prSet>
      <dgm:spPr/>
    </dgm:pt>
    <dgm:pt modelId="{CA9BA059-8BE2-4BC1-85A4-5BE90974770B}" type="pres">
      <dgm:prSet presAssocID="{71574B3C-02D3-48AD-AF83-8D9FC816FAB9}" presName="wedge3" presStyleLbl="node1" presStyleIdx="2" presStyleCnt="4"/>
      <dgm:spPr/>
    </dgm:pt>
    <dgm:pt modelId="{6D8FADA1-1B73-4BFA-8CFE-6A0203512777}" type="pres">
      <dgm:prSet presAssocID="{71574B3C-02D3-48AD-AF83-8D9FC816FAB9}" presName="dummy3a" presStyleCnt="0"/>
      <dgm:spPr/>
    </dgm:pt>
    <dgm:pt modelId="{7DE89CFE-66DA-4A51-ADD5-63BCEF2143B1}" type="pres">
      <dgm:prSet presAssocID="{71574B3C-02D3-48AD-AF83-8D9FC816FAB9}" presName="dummy3b" presStyleCnt="0"/>
      <dgm:spPr/>
    </dgm:pt>
    <dgm:pt modelId="{6735CCCD-35FD-4960-999A-870634CE9C89}" type="pres">
      <dgm:prSet presAssocID="{71574B3C-02D3-48AD-AF83-8D9FC816FAB9}" presName="wedge3Tx" presStyleLbl="node1" presStyleIdx="2" presStyleCnt="4">
        <dgm:presLayoutVars>
          <dgm:chMax val="0"/>
          <dgm:chPref val="0"/>
          <dgm:bulletEnabled val="1"/>
        </dgm:presLayoutVars>
      </dgm:prSet>
      <dgm:spPr/>
    </dgm:pt>
    <dgm:pt modelId="{DA106E12-A48B-4E91-BE7A-CB0D036716DC}" type="pres">
      <dgm:prSet presAssocID="{71574B3C-02D3-48AD-AF83-8D9FC816FAB9}" presName="wedge4" presStyleLbl="node1" presStyleIdx="3" presStyleCnt="4"/>
      <dgm:spPr/>
    </dgm:pt>
    <dgm:pt modelId="{44817C58-1B7C-44C9-952C-F20DE6CF1212}" type="pres">
      <dgm:prSet presAssocID="{71574B3C-02D3-48AD-AF83-8D9FC816FAB9}" presName="dummy4a" presStyleCnt="0"/>
      <dgm:spPr/>
    </dgm:pt>
    <dgm:pt modelId="{DB1B49A9-9BE5-40B8-BA9E-A0931680AF3B}" type="pres">
      <dgm:prSet presAssocID="{71574B3C-02D3-48AD-AF83-8D9FC816FAB9}" presName="dummy4b" presStyleCnt="0"/>
      <dgm:spPr/>
    </dgm:pt>
    <dgm:pt modelId="{A425FDDD-B547-4E6E-87C2-42F08A67C199}" type="pres">
      <dgm:prSet presAssocID="{71574B3C-02D3-48AD-AF83-8D9FC816FAB9}" presName="wedge4Tx" presStyleLbl="node1" presStyleIdx="3" presStyleCnt="4">
        <dgm:presLayoutVars>
          <dgm:chMax val="0"/>
          <dgm:chPref val="0"/>
          <dgm:bulletEnabled val="1"/>
        </dgm:presLayoutVars>
      </dgm:prSet>
      <dgm:spPr/>
    </dgm:pt>
    <dgm:pt modelId="{1EAE1C00-5D2C-4365-9099-A108AC436E3B}" type="pres">
      <dgm:prSet presAssocID="{DAF11C2B-A4DB-4628-99A5-EFD07263DF3E}" presName="arrowWedge1" presStyleLbl="fgSibTrans2D1" presStyleIdx="0" presStyleCnt="4"/>
      <dgm:spPr>
        <a:solidFill>
          <a:schemeClr val="accent2">
            <a:lumMod val="75000"/>
          </a:schemeClr>
        </a:solidFill>
      </dgm:spPr>
    </dgm:pt>
    <dgm:pt modelId="{C9D9C5FF-BBEF-44E6-A23D-1197CC2BF6FB}" type="pres">
      <dgm:prSet presAssocID="{04EA3009-83A7-4954-8C98-45B8F6576A3A}" presName="arrowWedge2" presStyleLbl="fgSibTrans2D1" presStyleIdx="1" presStyleCnt="4"/>
      <dgm:spPr>
        <a:solidFill>
          <a:srgbClr val="727272"/>
        </a:solidFill>
      </dgm:spPr>
    </dgm:pt>
    <dgm:pt modelId="{ACC44D82-4055-422B-8A2D-ABA98D4A7948}" type="pres">
      <dgm:prSet presAssocID="{1D87F8ED-DE84-4641-8A8B-18154DE8FEBB}" presName="arrowWedge3" presStyleLbl="fgSibTrans2D1" presStyleIdx="2" presStyleCnt="4"/>
      <dgm:spPr>
        <a:solidFill>
          <a:srgbClr val="FF9300"/>
        </a:solidFill>
      </dgm:spPr>
    </dgm:pt>
    <dgm:pt modelId="{F0082DBA-0F80-4722-B3A3-F332C6878D23}" type="pres">
      <dgm:prSet presAssocID="{A4C83E15-91D1-42D3-ABA9-8FB987F23D3C}" presName="arrowWedge4" presStyleLbl="fgSibTrans2D1" presStyleIdx="3" presStyleCnt="4"/>
      <dgm:spPr>
        <a:solidFill>
          <a:srgbClr val="0070C0"/>
        </a:solidFill>
      </dgm:spPr>
    </dgm:pt>
  </dgm:ptLst>
  <dgm:cxnLst>
    <dgm:cxn modelId="{C8B9841F-30F7-41BA-B327-57CAC71AEB3A}" type="presOf" srcId="{8B59FF8A-A220-4D95-959C-C2FDBBFB7CBC}" destId="{DA106E12-A48B-4E91-BE7A-CB0D036716DC}" srcOrd="0" destOrd="0" presId="urn:microsoft.com/office/officeart/2005/8/layout/cycle8"/>
    <dgm:cxn modelId="{D7E7B92A-AC7F-4744-BB56-75F232554AA0}" type="presOf" srcId="{CE71FE39-888E-41B4-BBAE-1BE02BF70927}" destId="{1CF03635-EFF6-43FB-8771-FDE7562AF45C}" srcOrd="1" destOrd="0" presId="urn:microsoft.com/office/officeart/2005/8/layout/cycle8"/>
    <dgm:cxn modelId="{660C9E4B-2F2A-4490-BFF5-2693E11B9D2F}" type="presOf" srcId="{CE71FE39-888E-41B4-BBAE-1BE02BF70927}" destId="{A8230770-BCBD-4B6F-AD71-74D7EE68460D}" srcOrd="0" destOrd="0" presId="urn:microsoft.com/office/officeart/2005/8/layout/cycle8"/>
    <dgm:cxn modelId="{64990E57-59D8-40F1-B739-A44143FB5A9B}" type="presOf" srcId="{EA310420-A981-4643-86FB-33549135BBC8}" destId="{E96CE11C-E511-48BD-8897-E04C0E5B8E97}" srcOrd="0" destOrd="0" presId="urn:microsoft.com/office/officeart/2005/8/layout/cycle8"/>
    <dgm:cxn modelId="{90C3DF78-B2CE-40BA-A2F4-24C9D49B3F3F}" type="presOf" srcId="{90C1442B-4EC1-4235-A50E-A3576AA14FCC}" destId="{CA9BA059-8BE2-4BC1-85A4-5BE90974770B}" srcOrd="0" destOrd="0" presId="urn:microsoft.com/office/officeart/2005/8/layout/cycle8"/>
    <dgm:cxn modelId="{6F749883-F6C7-43EC-9060-4FB2E54C4927}" type="presOf" srcId="{71574B3C-02D3-48AD-AF83-8D9FC816FAB9}" destId="{5306ADC2-F0DF-4E9E-AF48-4E2F2933DA14}" srcOrd="0" destOrd="0" presId="urn:microsoft.com/office/officeart/2005/8/layout/cycle8"/>
    <dgm:cxn modelId="{28E1F58D-1A5B-4506-89AE-12279D34EBD4}" type="presOf" srcId="{8B59FF8A-A220-4D95-959C-C2FDBBFB7CBC}" destId="{A425FDDD-B547-4E6E-87C2-42F08A67C199}" srcOrd="1" destOrd="0" presId="urn:microsoft.com/office/officeart/2005/8/layout/cycle8"/>
    <dgm:cxn modelId="{D034B694-6EB0-4D42-9574-97D521F52FBE}" srcId="{71574B3C-02D3-48AD-AF83-8D9FC816FAB9}" destId="{EA310420-A981-4643-86FB-33549135BBC8}" srcOrd="1" destOrd="0" parTransId="{2366543B-F939-4691-83D2-B9433AD7ED69}" sibTransId="{04EA3009-83A7-4954-8C98-45B8F6576A3A}"/>
    <dgm:cxn modelId="{44527099-E229-42F3-9ED6-0A8E70C4F635}" srcId="{71574B3C-02D3-48AD-AF83-8D9FC816FAB9}" destId="{8B59FF8A-A220-4D95-959C-C2FDBBFB7CBC}" srcOrd="3" destOrd="0" parTransId="{FFE25191-2F94-4D3E-BFBB-915577A413D7}" sibTransId="{A4C83E15-91D1-42D3-ABA9-8FB987F23D3C}"/>
    <dgm:cxn modelId="{721624A6-C0FF-4012-A79D-63540106D795}" type="presOf" srcId="{90C1442B-4EC1-4235-A50E-A3576AA14FCC}" destId="{6735CCCD-35FD-4960-999A-870634CE9C89}" srcOrd="1" destOrd="0" presId="urn:microsoft.com/office/officeart/2005/8/layout/cycle8"/>
    <dgm:cxn modelId="{BE1C2CAF-BC78-49BD-9E08-8DAE7F2510B8}" srcId="{71574B3C-02D3-48AD-AF83-8D9FC816FAB9}" destId="{CE71FE39-888E-41B4-BBAE-1BE02BF70927}" srcOrd="0" destOrd="0" parTransId="{05E27E4B-0CA6-4657-8BB6-7E46266DB226}" sibTransId="{DAF11C2B-A4DB-4628-99A5-EFD07263DF3E}"/>
    <dgm:cxn modelId="{C89E8DBB-7C6D-4BB1-9310-19F3FFADE3AD}" srcId="{71574B3C-02D3-48AD-AF83-8D9FC816FAB9}" destId="{90C1442B-4EC1-4235-A50E-A3576AA14FCC}" srcOrd="2" destOrd="0" parTransId="{E77710BF-80F6-41F6-A284-7C80773A3C52}" sibTransId="{1D87F8ED-DE84-4641-8A8B-18154DE8FEBB}"/>
    <dgm:cxn modelId="{D55054E1-0E4A-464D-ADE3-38F7582B2C72}" type="presOf" srcId="{EA310420-A981-4643-86FB-33549135BBC8}" destId="{6DC1F53D-1D51-4FF1-929C-082CAEB4204D}" srcOrd="1" destOrd="0" presId="urn:microsoft.com/office/officeart/2005/8/layout/cycle8"/>
    <dgm:cxn modelId="{2BC21B31-2087-471B-98A1-494686FF8997}" type="presParOf" srcId="{5306ADC2-F0DF-4E9E-AF48-4E2F2933DA14}" destId="{A8230770-BCBD-4B6F-AD71-74D7EE68460D}" srcOrd="0" destOrd="0" presId="urn:microsoft.com/office/officeart/2005/8/layout/cycle8"/>
    <dgm:cxn modelId="{88BD3462-A3F2-49E4-B9B5-C404476D4184}" type="presParOf" srcId="{5306ADC2-F0DF-4E9E-AF48-4E2F2933DA14}" destId="{4926596F-0DCC-4277-A57A-6A958138B759}" srcOrd="1" destOrd="0" presId="urn:microsoft.com/office/officeart/2005/8/layout/cycle8"/>
    <dgm:cxn modelId="{D8F59B38-4B00-4842-87BE-35664E81E519}" type="presParOf" srcId="{5306ADC2-F0DF-4E9E-AF48-4E2F2933DA14}" destId="{61FB07DF-4EC7-40B8-B055-570AECB4CFED}" srcOrd="2" destOrd="0" presId="urn:microsoft.com/office/officeart/2005/8/layout/cycle8"/>
    <dgm:cxn modelId="{4FAB480F-D45E-456E-AAD4-D5259B55E300}" type="presParOf" srcId="{5306ADC2-F0DF-4E9E-AF48-4E2F2933DA14}" destId="{1CF03635-EFF6-43FB-8771-FDE7562AF45C}" srcOrd="3" destOrd="0" presId="urn:microsoft.com/office/officeart/2005/8/layout/cycle8"/>
    <dgm:cxn modelId="{92926CC3-5B6C-4996-9905-D82380894ED4}" type="presParOf" srcId="{5306ADC2-F0DF-4E9E-AF48-4E2F2933DA14}" destId="{E96CE11C-E511-48BD-8897-E04C0E5B8E97}" srcOrd="4" destOrd="0" presId="urn:microsoft.com/office/officeart/2005/8/layout/cycle8"/>
    <dgm:cxn modelId="{7F98F74A-0EE9-49D5-B3A9-6706984611F6}" type="presParOf" srcId="{5306ADC2-F0DF-4E9E-AF48-4E2F2933DA14}" destId="{711BB1E4-50BB-45AA-8BC7-F7C0CBB8717C}" srcOrd="5" destOrd="0" presId="urn:microsoft.com/office/officeart/2005/8/layout/cycle8"/>
    <dgm:cxn modelId="{180B3465-D4A5-4A23-A5BE-36B453DC63A6}" type="presParOf" srcId="{5306ADC2-F0DF-4E9E-AF48-4E2F2933DA14}" destId="{90B52847-E43B-4B1F-8C3D-60A37BCF11E7}" srcOrd="6" destOrd="0" presId="urn:microsoft.com/office/officeart/2005/8/layout/cycle8"/>
    <dgm:cxn modelId="{69891C87-325C-4E42-918C-E539F779945A}" type="presParOf" srcId="{5306ADC2-F0DF-4E9E-AF48-4E2F2933DA14}" destId="{6DC1F53D-1D51-4FF1-929C-082CAEB4204D}" srcOrd="7" destOrd="0" presId="urn:microsoft.com/office/officeart/2005/8/layout/cycle8"/>
    <dgm:cxn modelId="{777E791F-E7A1-457A-A512-53D92D7690AE}" type="presParOf" srcId="{5306ADC2-F0DF-4E9E-AF48-4E2F2933DA14}" destId="{CA9BA059-8BE2-4BC1-85A4-5BE90974770B}" srcOrd="8" destOrd="0" presId="urn:microsoft.com/office/officeart/2005/8/layout/cycle8"/>
    <dgm:cxn modelId="{CC48B5EA-983B-4539-A075-0532016C5303}" type="presParOf" srcId="{5306ADC2-F0DF-4E9E-AF48-4E2F2933DA14}" destId="{6D8FADA1-1B73-4BFA-8CFE-6A0203512777}" srcOrd="9" destOrd="0" presId="urn:microsoft.com/office/officeart/2005/8/layout/cycle8"/>
    <dgm:cxn modelId="{9DD19ADA-B86B-4942-A560-E8331BB30F30}" type="presParOf" srcId="{5306ADC2-F0DF-4E9E-AF48-4E2F2933DA14}" destId="{7DE89CFE-66DA-4A51-ADD5-63BCEF2143B1}" srcOrd="10" destOrd="0" presId="urn:microsoft.com/office/officeart/2005/8/layout/cycle8"/>
    <dgm:cxn modelId="{20E769A6-6421-46D1-8D79-11701F33C16F}" type="presParOf" srcId="{5306ADC2-F0DF-4E9E-AF48-4E2F2933DA14}" destId="{6735CCCD-35FD-4960-999A-870634CE9C89}" srcOrd="11" destOrd="0" presId="urn:microsoft.com/office/officeart/2005/8/layout/cycle8"/>
    <dgm:cxn modelId="{1A553870-ACBC-46DA-9A5F-C48A49773552}" type="presParOf" srcId="{5306ADC2-F0DF-4E9E-AF48-4E2F2933DA14}" destId="{DA106E12-A48B-4E91-BE7A-CB0D036716DC}" srcOrd="12" destOrd="0" presId="urn:microsoft.com/office/officeart/2005/8/layout/cycle8"/>
    <dgm:cxn modelId="{1B97FC3F-9105-4684-A5AE-7D1927039BE8}" type="presParOf" srcId="{5306ADC2-F0DF-4E9E-AF48-4E2F2933DA14}" destId="{44817C58-1B7C-44C9-952C-F20DE6CF1212}" srcOrd="13" destOrd="0" presId="urn:microsoft.com/office/officeart/2005/8/layout/cycle8"/>
    <dgm:cxn modelId="{781A3EDE-9EDB-441F-B7DF-858AEF98AF7F}" type="presParOf" srcId="{5306ADC2-F0DF-4E9E-AF48-4E2F2933DA14}" destId="{DB1B49A9-9BE5-40B8-BA9E-A0931680AF3B}" srcOrd="14" destOrd="0" presId="urn:microsoft.com/office/officeart/2005/8/layout/cycle8"/>
    <dgm:cxn modelId="{C2D90165-98F2-4AC0-BAEC-357E882F16C9}" type="presParOf" srcId="{5306ADC2-F0DF-4E9E-AF48-4E2F2933DA14}" destId="{A425FDDD-B547-4E6E-87C2-42F08A67C199}" srcOrd="15" destOrd="0" presId="urn:microsoft.com/office/officeart/2005/8/layout/cycle8"/>
    <dgm:cxn modelId="{EFF2EE99-243E-457A-85CF-B7997E99E16E}" type="presParOf" srcId="{5306ADC2-F0DF-4E9E-AF48-4E2F2933DA14}" destId="{1EAE1C00-5D2C-4365-9099-A108AC436E3B}" srcOrd="16" destOrd="0" presId="urn:microsoft.com/office/officeart/2005/8/layout/cycle8"/>
    <dgm:cxn modelId="{10D5340E-6EA5-49D4-89A2-E22115FA81F8}" type="presParOf" srcId="{5306ADC2-F0DF-4E9E-AF48-4E2F2933DA14}" destId="{C9D9C5FF-BBEF-44E6-A23D-1197CC2BF6FB}" srcOrd="17" destOrd="0" presId="urn:microsoft.com/office/officeart/2005/8/layout/cycle8"/>
    <dgm:cxn modelId="{D898935D-B628-4A72-B085-5D36C6CDA824}" type="presParOf" srcId="{5306ADC2-F0DF-4E9E-AF48-4E2F2933DA14}" destId="{ACC44D82-4055-422B-8A2D-ABA98D4A7948}" srcOrd="18" destOrd="0" presId="urn:microsoft.com/office/officeart/2005/8/layout/cycle8"/>
    <dgm:cxn modelId="{BC00B439-9A55-4BE1-82F0-2470B6D36995}" type="presParOf" srcId="{5306ADC2-F0DF-4E9E-AF48-4E2F2933DA14}" destId="{F0082DBA-0F80-4722-B3A3-F332C6878D2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3E4E5-3B1A-4651-BCC4-62049C20C350}">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5DB36-849E-4672-AFF9-1D4D14660EC0}">
      <dsp:nvSpPr>
        <dsp:cNvPr id="0" name=""/>
        <dsp:cNvSpPr/>
      </dsp:nvSpPr>
      <dsp:spPr>
        <a:xfrm>
          <a:off x="2262981" y="0"/>
          <a:ext cx="5966618" cy="4525963"/>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Identify which skills are needed</a:t>
          </a:r>
        </a:p>
      </dsp:txBody>
      <dsp:txXfrm>
        <a:off x="2262981" y="0"/>
        <a:ext cx="5966618" cy="565746"/>
      </dsp:txXfrm>
    </dsp:sp>
    <dsp:sp modelId="{95E6553B-1C45-49F8-B508-EC8EC6A8CFBF}">
      <dsp:nvSpPr>
        <dsp:cNvPr id="0" name=""/>
        <dsp:cNvSpPr/>
      </dsp:nvSpPr>
      <dsp:spPr>
        <a:xfrm>
          <a:off x="396022" y="565746"/>
          <a:ext cx="3733918" cy="3733918"/>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09E51-68AF-4AE7-AF79-D6CD6D819655}">
      <dsp:nvSpPr>
        <dsp:cNvPr id="0" name=""/>
        <dsp:cNvSpPr/>
      </dsp:nvSpPr>
      <dsp:spPr>
        <a:xfrm>
          <a:off x="2262981" y="565746"/>
          <a:ext cx="5966618" cy="3733918"/>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Ensure mastery of needed knowledge, skills and attitudes</a:t>
          </a:r>
        </a:p>
      </dsp:txBody>
      <dsp:txXfrm>
        <a:off x="2262981" y="565746"/>
        <a:ext cx="5966618" cy="565746"/>
      </dsp:txXfrm>
    </dsp:sp>
    <dsp:sp modelId="{B293D3CC-FDE5-4D01-838F-E7C3C4A5470D}">
      <dsp:nvSpPr>
        <dsp:cNvPr id="0" name=""/>
        <dsp:cNvSpPr/>
      </dsp:nvSpPr>
      <dsp:spPr>
        <a:xfrm>
          <a:off x="792044" y="1131493"/>
          <a:ext cx="2941873" cy="294187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1B7E3-5A3C-4FC0-A704-6CC029449406}">
      <dsp:nvSpPr>
        <dsp:cNvPr id="0" name=""/>
        <dsp:cNvSpPr/>
      </dsp:nvSpPr>
      <dsp:spPr>
        <a:xfrm>
          <a:off x="2262981" y="1131493"/>
          <a:ext cx="5966618" cy="294187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Ensure competency at needed proficiency </a:t>
          </a:r>
        </a:p>
      </dsp:txBody>
      <dsp:txXfrm>
        <a:off x="2262981" y="1131493"/>
        <a:ext cx="5966618" cy="565742"/>
      </dsp:txXfrm>
    </dsp:sp>
    <dsp:sp modelId="{0525FB4A-9663-4F84-8996-1722871D7C0F}">
      <dsp:nvSpPr>
        <dsp:cNvPr id="0" name=""/>
        <dsp:cNvSpPr/>
      </dsp:nvSpPr>
      <dsp:spPr>
        <a:xfrm>
          <a:off x="1188065" y="1697236"/>
          <a:ext cx="2149832" cy="2149832"/>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1626C-8459-4E55-9D7C-485AE8EDFB9B}">
      <dsp:nvSpPr>
        <dsp:cNvPr id="0" name=""/>
        <dsp:cNvSpPr/>
      </dsp:nvSpPr>
      <dsp:spPr>
        <a:xfrm>
          <a:off x="2262981" y="1697236"/>
          <a:ext cx="5966618" cy="2149832"/>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Provide feedback on how well employees perform job duties</a:t>
          </a:r>
        </a:p>
      </dsp:txBody>
      <dsp:txXfrm>
        <a:off x="2262981" y="1697236"/>
        <a:ext cx="5966618" cy="565746"/>
      </dsp:txXfrm>
    </dsp:sp>
    <dsp:sp modelId="{7B3D5E56-F350-4A2C-8A9E-0B0E7DE2A798}">
      <dsp:nvSpPr>
        <dsp:cNvPr id="0" name=""/>
        <dsp:cNvSpPr/>
      </dsp:nvSpPr>
      <dsp:spPr>
        <a:xfrm>
          <a:off x="1584087" y="2262982"/>
          <a:ext cx="1357787" cy="1357787"/>
        </a:xfrm>
        <a:prstGeom prst="pie">
          <a:avLst>
            <a:gd name="adj1" fmla="val 54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2883A-D9D4-4755-A363-094F8460E338}">
      <dsp:nvSpPr>
        <dsp:cNvPr id="0" name=""/>
        <dsp:cNvSpPr/>
      </dsp:nvSpPr>
      <dsp:spPr>
        <a:xfrm>
          <a:off x="2262981" y="2262982"/>
          <a:ext cx="5966618" cy="1357787"/>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Identify skill gaps </a:t>
          </a:r>
        </a:p>
      </dsp:txBody>
      <dsp:txXfrm>
        <a:off x="2262981" y="2262982"/>
        <a:ext cx="5966618" cy="565746"/>
      </dsp:txXfrm>
    </dsp:sp>
    <dsp:sp modelId="{00178C95-54B1-4F33-9D5B-0D6A73B7AC27}">
      <dsp:nvSpPr>
        <dsp:cNvPr id="0" name=""/>
        <dsp:cNvSpPr/>
      </dsp:nvSpPr>
      <dsp:spPr>
        <a:xfrm>
          <a:off x="1980110" y="2828729"/>
          <a:ext cx="565742" cy="565742"/>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AEC96-A229-4657-9D4F-D653A141A12E}">
      <dsp:nvSpPr>
        <dsp:cNvPr id="0" name=""/>
        <dsp:cNvSpPr/>
      </dsp:nvSpPr>
      <dsp:spPr>
        <a:xfrm>
          <a:off x="2262981" y="2828729"/>
          <a:ext cx="5966618" cy="56574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Identify training needs</a:t>
          </a:r>
        </a:p>
      </dsp:txBody>
      <dsp:txXfrm>
        <a:off x="2262981" y="2828729"/>
        <a:ext cx="5966618" cy="565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4B486-43EE-4DD7-A8CE-BB0AE9EFB3CC}">
      <dsp:nvSpPr>
        <dsp:cNvPr id="0" name=""/>
        <dsp:cNvSpPr/>
      </dsp:nvSpPr>
      <dsp:spPr>
        <a:xfrm>
          <a:off x="5151056" y="839660"/>
          <a:ext cx="1728023" cy="1728235"/>
        </a:xfrm>
        <a:prstGeom prst="ellipse">
          <a:avLst/>
        </a:prstGeom>
        <a:solidFill>
          <a:schemeClr val="accent5">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8314C1A-5E9F-4B58-9B0D-E61AB2F1B91D}">
      <dsp:nvSpPr>
        <dsp:cNvPr id="0" name=""/>
        <dsp:cNvSpPr/>
      </dsp:nvSpPr>
      <dsp:spPr>
        <a:xfrm>
          <a:off x="4085364" y="332321"/>
          <a:ext cx="3859427" cy="5757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77900" rtl="0">
            <a:lnSpc>
              <a:spcPct val="90000"/>
            </a:lnSpc>
            <a:spcBef>
              <a:spcPct val="0"/>
            </a:spcBef>
            <a:spcAft>
              <a:spcPct val="35000"/>
            </a:spcAft>
            <a:buNone/>
          </a:pPr>
          <a:r>
            <a:rPr lang="en-US" sz="2200" b="0" i="0" kern="1200" dirty="0">
              <a:latin typeface="Open Sans" charset="0"/>
              <a:ea typeface="Open Sans" charset="0"/>
              <a:cs typeface="Open Sans" charset="0"/>
            </a:rPr>
            <a:t>Direct observation on the job</a:t>
          </a:r>
        </a:p>
      </dsp:txBody>
      <dsp:txXfrm>
        <a:off x="4085364" y="332321"/>
        <a:ext cx="3859427" cy="575732"/>
      </dsp:txXfrm>
    </dsp:sp>
    <dsp:sp modelId="{668C2936-9B78-4548-B851-47DD6CAB96A5}">
      <dsp:nvSpPr>
        <dsp:cNvPr id="0" name=""/>
        <dsp:cNvSpPr/>
      </dsp:nvSpPr>
      <dsp:spPr>
        <a:xfrm>
          <a:off x="6257550" y="1173309"/>
          <a:ext cx="1728023" cy="172823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2A42E37-04DA-49ED-82AB-1154228C29A1}">
      <dsp:nvSpPr>
        <dsp:cNvPr id="0" name=""/>
        <dsp:cNvSpPr/>
      </dsp:nvSpPr>
      <dsp:spPr>
        <a:xfrm>
          <a:off x="8086437" y="1506117"/>
          <a:ext cx="3685530" cy="7371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Employee self-assessments and performance surveys</a:t>
          </a:r>
        </a:p>
      </dsp:txBody>
      <dsp:txXfrm>
        <a:off x="8086437" y="1506117"/>
        <a:ext cx="3685530" cy="737111"/>
      </dsp:txXfrm>
    </dsp:sp>
    <dsp:sp modelId="{59463496-090C-46C1-BCD5-72605480D5A9}">
      <dsp:nvSpPr>
        <dsp:cNvPr id="0" name=""/>
        <dsp:cNvSpPr/>
      </dsp:nvSpPr>
      <dsp:spPr>
        <a:xfrm>
          <a:off x="6367129" y="2186366"/>
          <a:ext cx="1728023" cy="172823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4E5DE72-0139-4712-BE54-30A0C635ED0A}">
      <dsp:nvSpPr>
        <dsp:cNvPr id="0" name=""/>
        <dsp:cNvSpPr/>
      </dsp:nvSpPr>
      <dsp:spPr>
        <a:xfrm>
          <a:off x="8221168" y="2634839"/>
          <a:ext cx="3200374" cy="1256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Work samples prepared by employees</a:t>
          </a:r>
        </a:p>
      </dsp:txBody>
      <dsp:txXfrm>
        <a:off x="8221168" y="2634839"/>
        <a:ext cx="3200374" cy="1256255"/>
      </dsp:txXfrm>
    </dsp:sp>
    <dsp:sp modelId="{32E43FFF-BF52-4087-8510-6A1AA40ACE20}">
      <dsp:nvSpPr>
        <dsp:cNvPr id="0" name=""/>
        <dsp:cNvSpPr/>
      </dsp:nvSpPr>
      <dsp:spPr>
        <a:xfrm>
          <a:off x="5716690" y="2820982"/>
          <a:ext cx="1728023" cy="172823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D272D8-A7A5-421D-B99A-DBC088C7C4C9}">
      <dsp:nvSpPr>
        <dsp:cNvPr id="0" name=""/>
        <dsp:cNvSpPr/>
      </dsp:nvSpPr>
      <dsp:spPr>
        <a:xfrm>
          <a:off x="7323359" y="3979549"/>
          <a:ext cx="3616003" cy="11390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Co-worker feedback and reviews</a:t>
          </a:r>
        </a:p>
      </dsp:txBody>
      <dsp:txXfrm>
        <a:off x="7323359" y="3979549"/>
        <a:ext cx="3616003" cy="1139088"/>
      </dsp:txXfrm>
    </dsp:sp>
    <dsp:sp modelId="{6354273A-E4EA-4A7D-B0B7-1A6F0B5724E4}">
      <dsp:nvSpPr>
        <dsp:cNvPr id="0" name=""/>
        <dsp:cNvSpPr/>
      </dsp:nvSpPr>
      <dsp:spPr>
        <a:xfrm>
          <a:off x="4690382" y="2865934"/>
          <a:ext cx="1728023" cy="172823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1D65335-C354-444B-A593-DB3B81236477}">
      <dsp:nvSpPr>
        <dsp:cNvPr id="0" name=""/>
        <dsp:cNvSpPr/>
      </dsp:nvSpPr>
      <dsp:spPr>
        <a:xfrm>
          <a:off x="980912" y="3862599"/>
          <a:ext cx="3775811" cy="12530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977900" rtl="0">
            <a:lnSpc>
              <a:spcPct val="90000"/>
            </a:lnSpc>
            <a:spcBef>
              <a:spcPct val="0"/>
            </a:spcBef>
            <a:spcAft>
              <a:spcPct val="35000"/>
            </a:spcAft>
            <a:buNone/>
          </a:pPr>
          <a:r>
            <a:rPr lang="en-US" sz="2200" b="0" i="0" kern="1200" dirty="0">
              <a:latin typeface="Open Sans" charset="0"/>
              <a:ea typeface="Open Sans" charset="0"/>
              <a:cs typeface="Open Sans" charset="0"/>
            </a:rPr>
            <a:t>Supervisory feedback and reviews</a:t>
          </a:r>
        </a:p>
      </dsp:txBody>
      <dsp:txXfrm>
        <a:off x="980912" y="3862599"/>
        <a:ext cx="3775811" cy="1253065"/>
      </dsp:txXfrm>
    </dsp:sp>
    <dsp:sp modelId="{5A675C28-39E3-4413-B847-E04024DA2BD0}">
      <dsp:nvSpPr>
        <dsp:cNvPr id="0" name=""/>
        <dsp:cNvSpPr/>
      </dsp:nvSpPr>
      <dsp:spPr>
        <a:xfrm>
          <a:off x="3994963" y="2171365"/>
          <a:ext cx="1728023" cy="172823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7A39143-C96C-4228-8B15-5AA1B6679FEB}">
      <dsp:nvSpPr>
        <dsp:cNvPr id="0" name=""/>
        <dsp:cNvSpPr/>
      </dsp:nvSpPr>
      <dsp:spPr>
        <a:xfrm>
          <a:off x="809791" y="2604852"/>
          <a:ext cx="3097795" cy="11063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977900" rtl="0">
            <a:lnSpc>
              <a:spcPct val="90000"/>
            </a:lnSpc>
            <a:spcBef>
              <a:spcPct val="0"/>
            </a:spcBef>
            <a:spcAft>
              <a:spcPct val="35000"/>
            </a:spcAft>
            <a:buNone/>
          </a:pPr>
          <a:r>
            <a:rPr lang="en-US" sz="2200" b="0" i="0" kern="1200" dirty="0">
              <a:latin typeface="Open Sans" charset="0"/>
              <a:ea typeface="Open Sans" charset="0"/>
              <a:cs typeface="Open Sans" charset="0"/>
            </a:rPr>
            <a:t>Interview with employee</a:t>
          </a:r>
        </a:p>
      </dsp:txBody>
      <dsp:txXfrm>
        <a:off x="809791" y="2604852"/>
        <a:ext cx="3097795" cy="1106363"/>
      </dsp:txXfrm>
    </dsp:sp>
    <dsp:sp modelId="{10037908-6BEC-4647-ABF6-4B1D008BEB17}">
      <dsp:nvSpPr>
        <dsp:cNvPr id="0" name=""/>
        <dsp:cNvSpPr/>
      </dsp:nvSpPr>
      <dsp:spPr>
        <a:xfrm>
          <a:off x="4224450" y="1158325"/>
          <a:ext cx="1728023" cy="1728235"/>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32C0A9B-F5A6-43B8-9A0C-AAE18E9E31C9}">
      <dsp:nvSpPr>
        <dsp:cNvPr id="0" name=""/>
        <dsp:cNvSpPr/>
      </dsp:nvSpPr>
      <dsp:spPr>
        <a:xfrm>
          <a:off x="709222" y="1132416"/>
          <a:ext cx="3353096" cy="12146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977900" rtl="0">
            <a:lnSpc>
              <a:spcPct val="90000"/>
            </a:lnSpc>
            <a:spcBef>
              <a:spcPct val="0"/>
            </a:spcBef>
            <a:spcAft>
              <a:spcPct val="35000"/>
            </a:spcAft>
            <a:buNone/>
          </a:pPr>
          <a:r>
            <a:rPr lang="en-US" sz="2200" b="0" i="0" kern="1200" dirty="0">
              <a:latin typeface="Open Sans" charset="0"/>
              <a:ea typeface="Open Sans" charset="0"/>
              <a:cs typeface="Open Sans" charset="0"/>
            </a:rPr>
            <a:t>Interview with people with disabilities and their supporters</a:t>
          </a:r>
        </a:p>
      </dsp:txBody>
      <dsp:txXfrm>
        <a:off x="709222" y="1132416"/>
        <a:ext cx="3353096" cy="1214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4BA58-9F67-424B-A0BC-EAC122C5DC38}">
      <dsp:nvSpPr>
        <dsp:cNvPr id="0" name=""/>
        <dsp:cNvSpPr/>
      </dsp:nvSpPr>
      <dsp:spPr>
        <a:xfrm>
          <a:off x="4" y="0"/>
          <a:ext cx="8229595"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3525D-1104-40C4-9541-79E3D1921D7B}">
      <dsp:nvSpPr>
        <dsp:cNvPr id="0" name=""/>
        <dsp:cNvSpPr/>
      </dsp:nvSpPr>
      <dsp:spPr>
        <a:xfrm>
          <a:off x="4118" y="1357788"/>
          <a:ext cx="1981051" cy="1810385"/>
        </a:xfrm>
        <a:prstGeom prst="roundRect">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tx1"/>
              </a:solidFill>
            </a:rPr>
            <a:t>Develop an assessment format</a:t>
          </a:r>
        </a:p>
      </dsp:txBody>
      <dsp:txXfrm>
        <a:off x="92494" y="1446164"/>
        <a:ext cx="1804299" cy="1633633"/>
      </dsp:txXfrm>
    </dsp:sp>
    <dsp:sp modelId="{FF2A3B0B-9A10-4313-A816-24D7F32C5A2F}">
      <dsp:nvSpPr>
        <dsp:cNvPr id="0" name=""/>
        <dsp:cNvSpPr/>
      </dsp:nvSpPr>
      <dsp:spPr>
        <a:xfrm>
          <a:off x="2084222" y="1357788"/>
          <a:ext cx="1981051" cy="1810385"/>
        </a:xfrm>
        <a:prstGeom prst="roundRect">
          <a:avLst/>
        </a:prstGeom>
        <a:solidFill>
          <a:schemeClr val="accent3">
            <a:hueOff val="0"/>
            <a:satOff val="0"/>
            <a:lumOff val="0"/>
            <a:alpha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tx1"/>
              </a:solidFill>
            </a:rPr>
            <a:t>Identify performance standards and review schedules</a:t>
          </a:r>
        </a:p>
      </dsp:txBody>
      <dsp:txXfrm>
        <a:off x="2172598" y="1446164"/>
        <a:ext cx="1804299" cy="1633633"/>
      </dsp:txXfrm>
    </dsp:sp>
    <dsp:sp modelId="{6D1C883A-13FC-46F3-AE8C-66420D339AD5}">
      <dsp:nvSpPr>
        <dsp:cNvPr id="0" name=""/>
        <dsp:cNvSpPr/>
      </dsp:nvSpPr>
      <dsp:spPr>
        <a:xfrm>
          <a:off x="4164326" y="1357788"/>
          <a:ext cx="1981051" cy="18103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ysClr val="windowText" lastClr="000000"/>
              </a:solidFill>
            </a:rPr>
            <a:t>Identify feedback guidelines for reviewers</a:t>
          </a:r>
        </a:p>
      </dsp:txBody>
      <dsp:txXfrm>
        <a:off x="4252702" y="1446164"/>
        <a:ext cx="1804299" cy="1633633"/>
      </dsp:txXfrm>
    </dsp:sp>
    <dsp:sp modelId="{0C3C345A-2744-4ACD-A925-F0FCE7130356}">
      <dsp:nvSpPr>
        <dsp:cNvPr id="0" name=""/>
        <dsp:cNvSpPr/>
      </dsp:nvSpPr>
      <dsp:spPr>
        <a:xfrm>
          <a:off x="6244430" y="1357788"/>
          <a:ext cx="1981051" cy="181038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Schedule performance assessment interviews</a:t>
          </a:r>
        </a:p>
      </dsp:txBody>
      <dsp:txXfrm>
        <a:off x="6332806" y="1446164"/>
        <a:ext cx="1804299"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AAF30-A0FC-AF41-9474-C9CCB66CA20B}">
      <dsp:nvSpPr>
        <dsp:cNvPr id="0" name=""/>
        <dsp:cNvSpPr/>
      </dsp:nvSpPr>
      <dsp:spPr>
        <a:xfrm>
          <a:off x="1283" y="924117"/>
          <a:ext cx="2503103" cy="2503103"/>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754" tIns="22860" rIns="137754" bIns="22860" numCol="1" spcCol="1270" anchor="ctr" anchorCtr="1">
          <a:noAutofit/>
        </a:bodyPr>
        <a:lstStyle/>
        <a:p>
          <a:pPr marL="0" lvl="0" indent="0" algn="l" defTabSz="800100" rtl="0">
            <a:lnSpc>
              <a:spcPct val="90000"/>
            </a:lnSpc>
            <a:spcBef>
              <a:spcPct val="0"/>
            </a:spcBef>
            <a:spcAft>
              <a:spcPct val="35000"/>
            </a:spcAft>
            <a:buNone/>
          </a:pPr>
          <a:r>
            <a:rPr lang="en-US" sz="1800" b="0" i="0" kern="1200" dirty="0">
              <a:latin typeface="Open Sans" charset="0"/>
              <a:ea typeface="Open Sans" charset="0"/>
              <a:cs typeface="Open Sans" charset="0"/>
            </a:rPr>
            <a:t>Based on accurate job description</a:t>
          </a:r>
          <a:endParaRPr lang="en-US" sz="1800" kern="1200" dirty="0">
            <a:latin typeface="Open Sans" charset="0"/>
            <a:ea typeface="Open Sans" charset="0"/>
            <a:cs typeface="Open Sans" charset="0"/>
          </a:endParaRPr>
        </a:p>
        <a:p>
          <a:pPr marL="171450" lvl="1" indent="-171450" algn="l" defTabSz="711200" rtl="0">
            <a:lnSpc>
              <a:spcPct val="90000"/>
            </a:lnSpc>
            <a:spcBef>
              <a:spcPct val="0"/>
            </a:spcBef>
            <a:spcAft>
              <a:spcPct val="15000"/>
            </a:spcAft>
            <a:buChar char="•"/>
          </a:pPr>
          <a:r>
            <a:rPr lang="en-US" sz="1600" b="0" i="0" kern="1200" dirty="0">
              <a:latin typeface="Open Sans" charset="0"/>
              <a:ea typeface="Open Sans" charset="0"/>
              <a:cs typeface="Open Sans" charset="0"/>
            </a:rPr>
            <a:t>List of job expectations </a:t>
          </a:r>
          <a:endParaRPr lang="en-US" sz="1600" kern="1200" dirty="0">
            <a:latin typeface="Open Sans" charset="0"/>
            <a:ea typeface="Open Sans" charset="0"/>
            <a:cs typeface="Open Sans" charset="0"/>
          </a:endParaRPr>
        </a:p>
        <a:p>
          <a:pPr marL="171450" lvl="1" indent="-171450" algn="l" defTabSz="711200" rtl="0">
            <a:lnSpc>
              <a:spcPct val="90000"/>
            </a:lnSpc>
            <a:spcBef>
              <a:spcPct val="0"/>
            </a:spcBef>
            <a:spcAft>
              <a:spcPct val="15000"/>
            </a:spcAft>
            <a:buChar char="•"/>
          </a:pPr>
          <a:r>
            <a:rPr lang="en-US" sz="1600" b="0" i="0" kern="1200" dirty="0">
              <a:latin typeface="Open Sans" charset="0"/>
              <a:ea typeface="Open Sans" charset="0"/>
              <a:cs typeface="Open Sans" charset="0"/>
            </a:rPr>
            <a:t>Performance section</a:t>
          </a:r>
          <a:endParaRPr lang="en-US" sz="1600" kern="1200" dirty="0">
            <a:latin typeface="Open Sans" charset="0"/>
            <a:ea typeface="Open Sans" charset="0"/>
            <a:cs typeface="Open Sans" charset="0"/>
          </a:endParaRPr>
        </a:p>
      </dsp:txBody>
      <dsp:txXfrm>
        <a:off x="367854" y="1290688"/>
        <a:ext cx="1769961" cy="1769961"/>
      </dsp:txXfrm>
    </dsp:sp>
    <dsp:sp modelId="{BF4D90D2-63AD-0B4D-B15F-A983F5487A19}">
      <dsp:nvSpPr>
        <dsp:cNvPr id="0" name=""/>
        <dsp:cNvSpPr/>
      </dsp:nvSpPr>
      <dsp:spPr>
        <a:xfrm>
          <a:off x="2003766" y="924117"/>
          <a:ext cx="2503103" cy="2503103"/>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754" tIns="22860" rIns="137754" bIns="2286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Open Sans" charset="0"/>
              <a:ea typeface="Open Sans" charset="0"/>
              <a:cs typeface="Open Sans" charset="0"/>
            </a:rPr>
            <a:t>Based on individual performance goals</a:t>
          </a:r>
          <a:endParaRPr lang="en-US" sz="1800" kern="1200" dirty="0">
            <a:latin typeface="Open Sans" charset="0"/>
            <a:ea typeface="Open Sans" charset="0"/>
            <a:cs typeface="Open Sans" charset="0"/>
          </a:endParaRPr>
        </a:p>
      </dsp:txBody>
      <dsp:txXfrm>
        <a:off x="2370337" y="1290688"/>
        <a:ext cx="1769961" cy="1769961"/>
      </dsp:txXfrm>
    </dsp:sp>
    <dsp:sp modelId="{3EA8F322-5C79-484D-B796-04B8137F21CD}">
      <dsp:nvSpPr>
        <dsp:cNvPr id="0" name=""/>
        <dsp:cNvSpPr/>
      </dsp:nvSpPr>
      <dsp:spPr>
        <a:xfrm>
          <a:off x="4006248" y="924117"/>
          <a:ext cx="2503103" cy="2503103"/>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754" tIns="22860" rIns="137754" bIns="2286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Open Sans" charset="0"/>
              <a:ea typeface="Open Sans" charset="0"/>
              <a:cs typeface="Open Sans" charset="0"/>
            </a:rPr>
            <a:t>Employee comment section </a:t>
          </a:r>
          <a:endParaRPr lang="en-US" sz="1800" kern="1200" dirty="0">
            <a:latin typeface="Open Sans" charset="0"/>
            <a:ea typeface="Open Sans" charset="0"/>
            <a:cs typeface="Open Sans" charset="0"/>
          </a:endParaRPr>
        </a:p>
      </dsp:txBody>
      <dsp:txXfrm>
        <a:off x="4372819" y="1290688"/>
        <a:ext cx="1769961" cy="1769961"/>
      </dsp:txXfrm>
    </dsp:sp>
    <dsp:sp modelId="{5585C7FA-16C2-904E-A6F7-4E61565BD6C7}">
      <dsp:nvSpPr>
        <dsp:cNvPr id="0" name=""/>
        <dsp:cNvSpPr/>
      </dsp:nvSpPr>
      <dsp:spPr>
        <a:xfrm>
          <a:off x="6008730" y="924117"/>
          <a:ext cx="2503103" cy="2503103"/>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754" tIns="22860" rIns="137754" bIns="2286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Open Sans" charset="0"/>
              <a:ea typeface="Open Sans" charset="0"/>
              <a:cs typeface="Open Sans" charset="0"/>
            </a:rPr>
            <a:t>Supervisory comment section</a:t>
          </a:r>
          <a:endParaRPr lang="en-US" sz="1800" kern="1200" dirty="0">
            <a:latin typeface="Open Sans" charset="0"/>
            <a:ea typeface="Open Sans" charset="0"/>
            <a:cs typeface="Open Sans" charset="0"/>
          </a:endParaRPr>
        </a:p>
      </dsp:txBody>
      <dsp:txXfrm>
        <a:off x="6375301" y="1290688"/>
        <a:ext cx="1769961" cy="1769961"/>
      </dsp:txXfrm>
    </dsp:sp>
    <dsp:sp modelId="{A13B35C5-C487-2249-BB61-CEB999FC20B6}">
      <dsp:nvSpPr>
        <dsp:cNvPr id="0" name=""/>
        <dsp:cNvSpPr/>
      </dsp:nvSpPr>
      <dsp:spPr>
        <a:xfrm>
          <a:off x="8011213" y="924117"/>
          <a:ext cx="2503103" cy="2503103"/>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754" tIns="22860" rIns="137754" bIns="22860" numCol="1" spcCol="1270" anchor="ctr" anchorCtr="0">
          <a:noAutofit/>
        </a:bodyPr>
        <a:lstStyle/>
        <a:p>
          <a:pPr marL="0" lvl="0" indent="0" algn="ctr" defTabSz="800100" rtl="0">
            <a:lnSpc>
              <a:spcPct val="90000"/>
            </a:lnSpc>
            <a:spcBef>
              <a:spcPct val="0"/>
            </a:spcBef>
            <a:spcAft>
              <a:spcPct val="35000"/>
            </a:spcAft>
            <a:buNone/>
          </a:pPr>
          <a:r>
            <a:rPr lang="en-US" sz="1800" b="0" i="0" kern="1200" dirty="0">
              <a:latin typeface="Open Sans" charset="0"/>
              <a:ea typeface="Open Sans" charset="0"/>
              <a:cs typeface="Open Sans" charset="0"/>
            </a:rPr>
            <a:t>Signature and date section</a:t>
          </a:r>
          <a:endParaRPr lang="en-US" sz="1800" kern="1200" dirty="0">
            <a:latin typeface="Open Sans" charset="0"/>
            <a:ea typeface="Open Sans" charset="0"/>
            <a:cs typeface="Open Sans" charset="0"/>
          </a:endParaRPr>
        </a:p>
      </dsp:txBody>
      <dsp:txXfrm>
        <a:off x="8377784" y="1290688"/>
        <a:ext cx="1769961" cy="1769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2732F-3AAF-134B-B275-85BF521AE6BF}">
      <dsp:nvSpPr>
        <dsp:cNvPr id="0" name=""/>
        <dsp:cNvSpPr/>
      </dsp:nvSpPr>
      <dsp:spPr>
        <a:xfrm rot="5400000">
          <a:off x="485981" y="1604301"/>
          <a:ext cx="1463642" cy="2435467"/>
        </a:xfrm>
        <a:prstGeom prst="corner">
          <a:avLst>
            <a:gd name="adj1" fmla="val 16120"/>
            <a:gd name="adj2" fmla="val 16110"/>
          </a:avLst>
        </a:prstGeom>
        <a:solidFill>
          <a:srgbClr val="4C768C"/>
        </a:solidFill>
        <a:ln w="6350" cap="flat" cmpd="sng" algn="ctr">
          <a:solidFill>
            <a:srgbClr val="4C768C"/>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D2AD8F-67A1-3741-804F-B91A5F1DCB64}">
      <dsp:nvSpPr>
        <dsp:cNvPr id="0" name=""/>
        <dsp:cNvSpPr/>
      </dsp:nvSpPr>
      <dsp:spPr>
        <a:xfrm>
          <a:off x="241663" y="2331981"/>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Set realistic / obtainable goals</a:t>
          </a:r>
          <a:endParaRPr lang="en-US" sz="2200" kern="1200" dirty="0">
            <a:latin typeface="Open Sans" charset="0"/>
            <a:ea typeface="Open Sans" charset="0"/>
            <a:cs typeface="Open Sans" charset="0"/>
          </a:endParaRPr>
        </a:p>
      </dsp:txBody>
      <dsp:txXfrm>
        <a:off x="241663" y="2331981"/>
        <a:ext cx="2198753" cy="1927336"/>
      </dsp:txXfrm>
    </dsp:sp>
    <dsp:sp modelId="{0C99A817-BF5C-1E45-B9BA-0DA45EC2D1D7}">
      <dsp:nvSpPr>
        <dsp:cNvPr id="0" name=""/>
        <dsp:cNvSpPr/>
      </dsp:nvSpPr>
      <dsp:spPr>
        <a:xfrm>
          <a:off x="2025558" y="1424999"/>
          <a:ext cx="414859" cy="414859"/>
        </a:xfrm>
        <a:prstGeom prst="triangle">
          <a:avLst>
            <a:gd name="adj" fmla="val 100000"/>
          </a:avLst>
        </a:prstGeom>
        <a:solidFill>
          <a:srgbClr val="92D050"/>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E94AE178-B56F-214D-8C2B-DC56071271D7}">
      <dsp:nvSpPr>
        <dsp:cNvPr id="0" name=""/>
        <dsp:cNvSpPr/>
      </dsp:nvSpPr>
      <dsp:spPr>
        <a:xfrm rot="5400000">
          <a:off x="3177686" y="938236"/>
          <a:ext cx="1463642" cy="2435467"/>
        </a:xfrm>
        <a:prstGeom prst="corner">
          <a:avLst>
            <a:gd name="adj1" fmla="val 16120"/>
            <a:gd name="adj2" fmla="val 16110"/>
          </a:avLst>
        </a:prstGeom>
        <a:solidFill>
          <a:srgbClr val="4C768C"/>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202028-014D-3848-9A26-7EB39F526490}">
      <dsp:nvSpPr>
        <dsp:cNvPr id="0" name=""/>
        <dsp:cNvSpPr/>
      </dsp:nvSpPr>
      <dsp:spPr>
        <a:xfrm>
          <a:off x="2933368" y="1665916"/>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Ask what training they need to want to do their job better</a:t>
          </a:r>
          <a:endParaRPr lang="en-US" sz="2200" kern="1200" dirty="0">
            <a:latin typeface="Open Sans" charset="0"/>
            <a:ea typeface="Open Sans" charset="0"/>
            <a:cs typeface="Open Sans" charset="0"/>
          </a:endParaRPr>
        </a:p>
      </dsp:txBody>
      <dsp:txXfrm>
        <a:off x="2933368" y="1665916"/>
        <a:ext cx="2198753" cy="1927336"/>
      </dsp:txXfrm>
    </dsp:sp>
    <dsp:sp modelId="{D57F5B1C-CD48-E44C-A39A-62A695E9E3EA}">
      <dsp:nvSpPr>
        <dsp:cNvPr id="0" name=""/>
        <dsp:cNvSpPr/>
      </dsp:nvSpPr>
      <dsp:spPr>
        <a:xfrm>
          <a:off x="4717262" y="758934"/>
          <a:ext cx="414859" cy="414859"/>
        </a:xfrm>
        <a:prstGeom prst="triangle">
          <a:avLst>
            <a:gd name="adj" fmla="val 100000"/>
          </a:avLst>
        </a:prstGeom>
        <a:solidFill>
          <a:srgbClr val="92D050"/>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00CAB58E-983A-4B4E-94B0-FB6B3638A884}">
      <dsp:nvSpPr>
        <dsp:cNvPr id="0" name=""/>
        <dsp:cNvSpPr/>
      </dsp:nvSpPr>
      <dsp:spPr>
        <a:xfrm rot="5400000">
          <a:off x="5869390" y="272171"/>
          <a:ext cx="1463642" cy="2435467"/>
        </a:xfrm>
        <a:prstGeom prst="corner">
          <a:avLst>
            <a:gd name="adj1" fmla="val 16120"/>
            <a:gd name="adj2" fmla="val 16110"/>
          </a:avLst>
        </a:prstGeom>
        <a:solidFill>
          <a:srgbClr val="4C768C"/>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233D01-B926-974C-A16A-E073BA0B7132}">
      <dsp:nvSpPr>
        <dsp:cNvPr id="0" name=""/>
        <dsp:cNvSpPr/>
      </dsp:nvSpPr>
      <dsp:spPr>
        <a:xfrm>
          <a:off x="5697510" y="999851"/>
          <a:ext cx="2053878"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Provide training appropriate for their development</a:t>
          </a:r>
          <a:endParaRPr lang="en-US" sz="2200" kern="1200" dirty="0">
            <a:latin typeface="Open Sans" charset="0"/>
            <a:ea typeface="Open Sans" charset="0"/>
            <a:cs typeface="Open Sans" charset="0"/>
          </a:endParaRPr>
        </a:p>
      </dsp:txBody>
      <dsp:txXfrm>
        <a:off x="5697510" y="999851"/>
        <a:ext cx="2053878" cy="1927336"/>
      </dsp:txXfrm>
    </dsp:sp>
    <dsp:sp modelId="{5AF67120-3A1E-A946-9773-169047AFE0AF}">
      <dsp:nvSpPr>
        <dsp:cNvPr id="0" name=""/>
        <dsp:cNvSpPr/>
      </dsp:nvSpPr>
      <dsp:spPr>
        <a:xfrm>
          <a:off x="7408967" y="92869"/>
          <a:ext cx="414859" cy="414859"/>
        </a:xfrm>
        <a:prstGeom prst="triangle">
          <a:avLst>
            <a:gd name="adj" fmla="val 100000"/>
          </a:avLst>
        </a:prstGeom>
        <a:solidFill>
          <a:srgbClr val="92D050"/>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sp>
    <dsp:sp modelId="{A0F1D061-D81C-2547-85B6-C4DFA224A6B7}">
      <dsp:nvSpPr>
        <dsp:cNvPr id="0" name=""/>
        <dsp:cNvSpPr/>
      </dsp:nvSpPr>
      <dsp:spPr>
        <a:xfrm rot="5400000">
          <a:off x="8561095" y="-393893"/>
          <a:ext cx="1463642" cy="2435467"/>
        </a:xfrm>
        <a:prstGeom prst="corner">
          <a:avLst>
            <a:gd name="adj1" fmla="val 16120"/>
            <a:gd name="adj2" fmla="val 16110"/>
          </a:avLst>
        </a:prstGeom>
        <a:solidFill>
          <a:srgbClr val="4C768C"/>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31A3E9-27DE-B54F-8923-21B07A267CDC}">
      <dsp:nvSpPr>
        <dsp:cNvPr id="0" name=""/>
        <dsp:cNvSpPr/>
      </dsp:nvSpPr>
      <dsp:spPr>
        <a:xfrm>
          <a:off x="8316776" y="333786"/>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0" i="0" kern="1200" dirty="0">
              <a:latin typeface="Open Sans" charset="0"/>
              <a:ea typeface="Open Sans" charset="0"/>
              <a:cs typeface="Open Sans" charset="0"/>
            </a:rPr>
            <a:t>Follow up with the employee regarding how new goals are going between performance reviews</a:t>
          </a:r>
          <a:endParaRPr lang="en-US" sz="2200" kern="1200" dirty="0">
            <a:latin typeface="Open Sans" charset="0"/>
            <a:ea typeface="Open Sans" charset="0"/>
            <a:cs typeface="Open Sans" charset="0"/>
          </a:endParaRPr>
        </a:p>
      </dsp:txBody>
      <dsp:txXfrm>
        <a:off x="8316776" y="333786"/>
        <a:ext cx="2198753" cy="1927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30770-BCBD-4B6F-AD71-74D7EE68460D}">
      <dsp:nvSpPr>
        <dsp:cNvPr id="0" name=""/>
        <dsp:cNvSpPr/>
      </dsp:nvSpPr>
      <dsp:spPr>
        <a:xfrm>
          <a:off x="766304" y="371831"/>
          <a:ext cx="4969026" cy="4969026"/>
        </a:xfrm>
        <a:prstGeom prst="pie">
          <a:avLst>
            <a:gd name="adj1" fmla="val 16200000"/>
            <a:gd name="adj2" fmla="val 0"/>
          </a:avLst>
        </a:prstGeom>
        <a:solidFill>
          <a:schemeClr val="accent2">
            <a:hueOff val="0"/>
            <a:satOff val="0"/>
            <a:lumOff val="0"/>
            <a:alpha val="7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rtl="0">
            <a:lnSpc>
              <a:spcPct val="90000"/>
            </a:lnSpc>
            <a:spcBef>
              <a:spcPct val="0"/>
            </a:spcBef>
            <a:spcAft>
              <a:spcPct val="35000"/>
            </a:spcAft>
            <a:buNone/>
          </a:pPr>
          <a:r>
            <a:rPr lang="en-US" sz="1800" kern="1200" dirty="0">
              <a:solidFill>
                <a:sysClr val="windowText" lastClr="000000"/>
              </a:solidFill>
              <a:latin typeface="Open Sans" charset="0"/>
              <a:ea typeface="Open Sans" charset="0"/>
              <a:cs typeface="Open Sans" charset="0"/>
            </a:rPr>
            <a:t>Begin with a job analysis process</a:t>
          </a:r>
        </a:p>
      </dsp:txBody>
      <dsp:txXfrm>
        <a:off x="3404029" y="1401721"/>
        <a:ext cx="1833807" cy="1360566"/>
      </dsp:txXfrm>
    </dsp:sp>
    <dsp:sp modelId="{E96CE11C-E511-48BD-8897-E04C0E5B8E97}">
      <dsp:nvSpPr>
        <dsp:cNvPr id="0" name=""/>
        <dsp:cNvSpPr/>
      </dsp:nvSpPr>
      <dsp:spPr>
        <a:xfrm>
          <a:off x="766304" y="538649"/>
          <a:ext cx="4969026" cy="4969026"/>
        </a:xfrm>
        <a:prstGeom prst="pie">
          <a:avLst>
            <a:gd name="adj1" fmla="val 0"/>
            <a:gd name="adj2" fmla="val 5400000"/>
          </a:avLst>
        </a:prstGeom>
        <a:solidFill>
          <a:schemeClr val="tx1">
            <a:alpha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Open Sans" charset="0"/>
              <a:ea typeface="Open Sans" charset="0"/>
              <a:cs typeface="Open Sans" charset="0"/>
            </a:rPr>
            <a:t>Develop job descriptions using best practices</a:t>
          </a:r>
        </a:p>
      </dsp:txBody>
      <dsp:txXfrm>
        <a:off x="3404029" y="3117219"/>
        <a:ext cx="1833807" cy="1360566"/>
      </dsp:txXfrm>
    </dsp:sp>
    <dsp:sp modelId="{CA9BA059-8BE2-4BC1-85A4-5BE90974770B}">
      <dsp:nvSpPr>
        <dsp:cNvPr id="0" name=""/>
        <dsp:cNvSpPr/>
      </dsp:nvSpPr>
      <dsp:spPr>
        <a:xfrm>
          <a:off x="599487" y="538649"/>
          <a:ext cx="4969026" cy="4969026"/>
        </a:xfrm>
        <a:prstGeom prst="pie">
          <a:avLst>
            <a:gd name="adj1" fmla="val 5400000"/>
            <a:gd name="adj2" fmla="val 10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r" defTabSz="800100" rtl="0">
            <a:lnSpc>
              <a:spcPct val="90000"/>
            </a:lnSpc>
            <a:spcBef>
              <a:spcPct val="0"/>
            </a:spcBef>
            <a:spcAft>
              <a:spcPct val="35000"/>
            </a:spcAft>
            <a:buNone/>
          </a:pPr>
          <a:r>
            <a:rPr lang="en-US" sz="1800" kern="1200" dirty="0">
              <a:solidFill>
                <a:sysClr val="windowText" lastClr="000000"/>
              </a:solidFill>
              <a:latin typeface="Open Sans" charset="0"/>
              <a:ea typeface="Open Sans" charset="0"/>
              <a:cs typeface="Open Sans" charset="0"/>
            </a:rPr>
            <a:t>Conduct ongoing employee performance assessments</a:t>
          </a:r>
        </a:p>
      </dsp:txBody>
      <dsp:txXfrm>
        <a:off x="1096981" y="3117219"/>
        <a:ext cx="1833807" cy="1360566"/>
      </dsp:txXfrm>
    </dsp:sp>
    <dsp:sp modelId="{DA106E12-A48B-4E91-BE7A-CB0D036716DC}">
      <dsp:nvSpPr>
        <dsp:cNvPr id="0" name=""/>
        <dsp:cNvSpPr/>
      </dsp:nvSpPr>
      <dsp:spPr>
        <a:xfrm>
          <a:off x="599487" y="371831"/>
          <a:ext cx="4969026" cy="4969026"/>
        </a:xfrm>
        <a:prstGeom prst="pie">
          <a:avLst>
            <a:gd name="adj1" fmla="val 108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r" defTabSz="800100" rtl="0">
            <a:lnSpc>
              <a:spcPct val="90000"/>
            </a:lnSpc>
            <a:spcBef>
              <a:spcPct val="0"/>
            </a:spcBef>
            <a:spcAft>
              <a:spcPct val="35000"/>
            </a:spcAft>
            <a:buNone/>
          </a:pPr>
          <a:r>
            <a:rPr lang="en-US" sz="1800" kern="1200" dirty="0">
              <a:latin typeface="Open Sans" charset="0"/>
              <a:ea typeface="Open Sans" charset="0"/>
              <a:cs typeface="Open Sans" charset="0"/>
            </a:rPr>
            <a:t>Create employee development programs</a:t>
          </a:r>
        </a:p>
      </dsp:txBody>
      <dsp:txXfrm>
        <a:off x="1096981" y="1401721"/>
        <a:ext cx="1833807" cy="1360566"/>
      </dsp:txXfrm>
    </dsp:sp>
    <dsp:sp modelId="{1EAE1C00-5D2C-4365-9099-A108AC436E3B}">
      <dsp:nvSpPr>
        <dsp:cNvPr id="0" name=""/>
        <dsp:cNvSpPr/>
      </dsp:nvSpPr>
      <dsp:spPr>
        <a:xfrm>
          <a:off x="458698" y="64225"/>
          <a:ext cx="5584239" cy="5584239"/>
        </a:xfrm>
        <a:prstGeom prst="circularArrow">
          <a:avLst>
            <a:gd name="adj1" fmla="val 5085"/>
            <a:gd name="adj2" fmla="val 327528"/>
            <a:gd name="adj3" fmla="val 21272472"/>
            <a:gd name="adj4" fmla="val 16200000"/>
            <a:gd name="adj5" fmla="val 5932"/>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9D9C5FF-BBEF-44E6-A23D-1197CC2BF6FB}">
      <dsp:nvSpPr>
        <dsp:cNvPr id="0" name=""/>
        <dsp:cNvSpPr/>
      </dsp:nvSpPr>
      <dsp:spPr>
        <a:xfrm>
          <a:off x="458698" y="231042"/>
          <a:ext cx="5584239" cy="5584239"/>
        </a:xfrm>
        <a:prstGeom prst="circularArrow">
          <a:avLst>
            <a:gd name="adj1" fmla="val 5085"/>
            <a:gd name="adj2" fmla="val 327528"/>
            <a:gd name="adj3" fmla="val 5072472"/>
            <a:gd name="adj4" fmla="val 0"/>
            <a:gd name="adj5" fmla="val 5932"/>
          </a:avLst>
        </a:prstGeom>
        <a:solidFill>
          <a:srgbClr val="727272"/>
        </a:solidFill>
        <a:ln>
          <a:noFill/>
        </a:ln>
        <a:effectLst/>
      </dsp:spPr>
      <dsp:style>
        <a:lnRef idx="0">
          <a:scrgbClr r="0" g="0" b="0"/>
        </a:lnRef>
        <a:fillRef idx="1">
          <a:scrgbClr r="0" g="0" b="0"/>
        </a:fillRef>
        <a:effectRef idx="0">
          <a:scrgbClr r="0" g="0" b="0"/>
        </a:effectRef>
        <a:fontRef idx="minor">
          <a:schemeClr val="lt1"/>
        </a:fontRef>
      </dsp:style>
    </dsp:sp>
    <dsp:sp modelId="{ACC44D82-4055-422B-8A2D-ABA98D4A7948}">
      <dsp:nvSpPr>
        <dsp:cNvPr id="0" name=""/>
        <dsp:cNvSpPr/>
      </dsp:nvSpPr>
      <dsp:spPr>
        <a:xfrm>
          <a:off x="291881" y="231042"/>
          <a:ext cx="5584239" cy="5584239"/>
        </a:xfrm>
        <a:prstGeom prst="circularArrow">
          <a:avLst>
            <a:gd name="adj1" fmla="val 5085"/>
            <a:gd name="adj2" fmla="val 327528"/>
            <a:gd name="adj3" fmla="val 10472472"/>
            <a:gd name="adj4" fmla="val 5400000"/>
            <a:gd name="adj5" fmla="val 5932"/>
          </a:avLst>
        </a:prstGeom>
        <a:solidFill>
          <a:srgbClr val="FF9300"/>
        </a:solidFill>
        <a:ln>
          <a:noFill/>
        </a:ln>
        <a:effectLst/>
      </dsp:spPr>
      <dsp:style>
        <a:lnRef idx="0">
          <a:scrgbClr r="0" g="0" b="0"/>
        </a:lnRef>
        <a:fillRef idx="1">
          <a:scrgbClr r="0" g="0" b="0"/>
        </a:fillRef>
        <a:effectRef idx="0">
          <a:scrgbClr r="0" g="0" b="0"/>
        </a:effectRef>
        <a:fontRef idx="minor">
          <a:schemeClr val="lt1"/>
        </a:fontRef>
      </dsp:style>
    </dsp:sp>
    <dsp:sp modelId="{F0082DBA-0F80-4722-B3A3-F332C6878D23}">
      <dsp:nvSpPr>
        <dsp:cNvPr id="0" name=""/>
        <dsp:cNvSpPr/>
      </dsp:nvSpPr>
      <dsp:spPr>
        <a:xfrm>
          <a:off x="291881" y="64225"/>
          <a:ext cx="5584239" cy="5584239"/>
        </a:xfrm>
        <a:prstGeom prst="circularArrow">
          <a:avLst>
            <a:gd name="adj1" fmla="val 5085"/>
            <a:gd name="adj2" fmla="val 327528"/>
            <a:gd name="adj3" fmla="val 15872472"/>
            <a:gd name="adj4" fmla="val 10800000"/>
            <a:gd name="adj5" fmla="val 5932"/>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E5196-8469-4FD3-88E2-15649FDE16B1}"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E140-93E8-471F-9349-F0BB6098DEA7}" type="slidenum">
              <a:rPr lang="en-US" smtClean="0"/>
              <a:t>‹#›</a:t>
            </a:fld>
            <a:endParaRPr lang="en-US"/>
          </a:p>
        </p:txBody>
      </p:sp>
    </p:spTree>
    <p:extLst>
      <p:ext uri="{BB962C8B-B14F-4D97-AF65-F5344CB8AC3E}">
        <p14:creationId xmlns:p14="http://schemas.microsoft.com/office/powerpoint/2010/main" val="32184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1" u="none" strike="noStrike" dirty="0">
                <a:solidFill>
                  <a:srgbClr val="000000"/>
                </a:solidFill>
                <a:effectLst/>
                <a:latin typeface="Calibri" panose="020F0502020204030204" pitchFamily="34" charset="0"/>
              </a:rPr>
              <a:t>Host and Co-host notes for pre-meeting setup</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1" u="none" strike="noStrike" dirty="0">
                <a:solidFill>
                  <a:srgbClr val="000000"/>
                </a:solidFill>
                <a:effectLst/>
                <a:latin typeface="Calibri" panose="020F0502020204030204" pitchFamily="34" charset="0"/>
              </a:rPr>
              <a:t>Actions before the session:</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Slide #1 – Update presenter names</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Hide the other region consultant slide, as applicable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Hide other regions workshop slide for Upcoming Workshops, as applicable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0" indent="0" algn="l" rtl="0" fontAlgn="base">
              <a:buFont typeface="Wingdings" panose="05000000000000000000" pitchFamily="2" charset="2"/>
              <a:buNone/>
            </a:pPr>
            <a:r>
              <a:rPr lang="en-US" sz="1200" b="0" i="1" u="none" strike="noStrike" dirty="0">
                <a:solidFill>
                  <a:srgbClr val="000000"/>
                </a:solidFill>
                <a:effectLst/>
                <a:latin typeface="Calibri" panose="020F0502020204030204" pitchFamily="34" charset="0"/>
              </a:rPr>
              <a:t>In the Practice session before participants log on</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Check that the presenter can share their screen and run videos as needed</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Check that the presenter marks “Share Computer sounds” and “Optimize Screen sharing for video clip” so that any videos shown can be heard by others – it is on the same screen that you choose which screen to share.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Make Coaches "Co-hosts"</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Confirm polls are loaded - host</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Turn on transcript –host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Break-out Groups – host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Take attendance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Time keeper</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Host / Welcome people as they arrive &amp; arrive late – assign someone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Monitor Chat – assign someone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Turn on record, as desired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Subtitles – turned on, each participant can control turning on and off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At end of presentation:</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200" b="0" i="1" u="none" strike="noStrike" dirty="0">
                <a:solidFill>
                  <a:srgbClr val="000000"/>
                </a:solidFill>
                <a:effectLst/>
                <a:latin typeface="Calibri" panose="020F0502020204030204" pitchFamily="34" charset="0"/>
              </a:rPr>
              <a:t>MAKE SURE TO STOP RECORDING AT THANK YOU SLIDE</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US" sz="1200" b="0" i="0" dirty="0">
                <a:solidFill>
                  <a:srgbClr val="444444"/>
                </a:solidFill>
                <a:effectLst/>
                <a:latin typeface="Arial" panose="020B0604020202020204" pitchFamily="34" charset="0"/>
              </a:rPr>
              <a:t>​</a:t>
            </a:r>
          </a:p>
          <a:p>
            <a:pPr algn="l" rtl="0" fontAlgn="base">
              <a:buFont typeface="Arial" panose="020B0604020202020204" pitchFamily="34" charset="0"/>
              <a:buNone/>
            </a:pPr>
            <a:r>
              <a:rPr lang="en-US" sz="1200" b="0" i="1" u="none" strike="noStrike" dirty="0">
                <a:solidFill>
                  <a:srgbClr val="000000"/>
                </a:solidFill>
                <a:effectLst/>
                <a:latin typeface="Calibri" panose="020F0502020204030204" pitchFamily="34" charset="0"/>
              </a:rPr>
              <a:t>Note to Facilitator</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1" i="0" u="none" strike="noStrike" dirty="0">
                <a:solidFill>
                  <a:srgbClr val="000000"/>
                </a:solidFill>
                <a:effectLst/>
                <a:latin typeface="Calibri" panose="020F0502020204030204" pitchFamily="34" charset="0"/>
              </a:rPr>
              <a:t>Bold Text = Timing</a:t>
            </a:r>
            <a:r>
              <a:rPr lang="en-US" sz="1200" b="0" i="0" u="none" strike="noStrike" dirty="0">
                <a:solidFill>
                  <a:srgbClr val="000000"/>
                </a:solidFill>
                <a:effectLst/>
                <a:latin typeface="Calibri" panose="020F0502020204030204" pitchFamily="34" charset="0"/>
              </a:rPr>
              <a: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1" u="none" strike="noStrike" dirty="0">
                <a:solidFill>
                  <a:srgbClr val="000000"/>
                </a:solidFill>
                <a:effectLst/>
                <a:latin typeface="Calibri" panose="020F0502020204030204" pitchFamily="34" charset="0"/>
              </a:rPr>
              <a:t>Italicized Text = Notes – do not read</a:t>
            </a:r>
            <a:r>
              <a:rPr lang="en-US" sz="1200" b="0" i="0" u="none" strike="noStrike" dirty="0">
                <a:solidFill>
                  <a:srgbClr val="000000"/>
                </a:solidFill>
                <a:effectLst/>
                <a:latin typeface="Calibri" panose="020F0502020204030204" pitchFamily="34" charset="0"/>
              </a:rPr>
              <a:t>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Regular Text = Talking Points </a:t>
            </a:r>
            <a:r>
              <a:rPr lang="en-US" sz="1200" b="0" i="0" u="none" strike="noStrike" dirty="0">
                <a:solidFill>
                  <a:srgbClr val="444444"/>
                </a:solidFill>
                <a:effectLst/>
                <a:latin typeface="Calibri" panose="020F0502020204030204" pitchFamily="34" charset="0"/>
              </a:rPr>
              <a:t>​</a:t>
            </a:r>
            <a:r>
              <a:rPr lang="en-US" sz="1200" b="0" i="0"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1</a:t>
            </a:fld>
            <a:endParaRPr lang="en-US"/>
          </a:p>
        </p:txBody>
      </p:sp>
    </p:spTree>
    <p:extLst>
      <p:ext uri="{BB962C8B-B14F-4D97-AF65-F5344CB8AC3E}">
        <p14:creationId xmlns:p14="http://schemas.microsoft.com/office/powerpoint/2010/main" val="73253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Which</a:t>
            </a:r>
            <a:r>
              <a:rPr lang="en-US" baseline="0" dirty="0"/>
              <a:t> of the following techniques have you used in assessment? Y can click on all you have used. </a:t>
            </a:r>
            <a:endParaRPr lang="en-US"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Direct observation on the job</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Employee self-assessments and performance surveys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Work samples prepared by employees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Co-worker feedback and reviews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Supervisory feedback and reviews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Interview with employee</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Interview with people with disabilities and their supporters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A71AF75-37C1-B848-9549-B0BCFDE456C0}" type="slidenum">
              <a:rPr lang="en-US" smtClean="0"/>
              <a:t>10</a:t>
            </a:fld>
            <a:endParaRPr lang="en-US"/>
          </a:p>
        </p:txBody>
      </p:sp>
    </p:spTree>
    <p:extLst>
      <p:ext uri="{BB962C8B-B14F-4D97-AF65-F5344CB8AC3E}">
        <p14:creationId xmlns:p14="http://schemas.microsoft.com/office/powerpoint/2010/main" val="324484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Note</a:t>
            </a:r>
          </a:p>
          <a:p>
            <a:pPr marL="171450" indent="-171450">
              <a:buFont typeface="Wingdings" panose="05000000000000000000" pitchFamily="2" charset="2"/>
              <a:buChar char="Ø"/>
            </a:pPr>
            <a:r>
              <a:rPr lang="en-US" i="1" dirty="0"/>
              <a:t>Tools – Self-Assessment tool, job description sample</a:t>
            </a:r>
          </a:p>
          <a:p>
            <a:endParaRPr lang="en-US" dirty="0"/>
          </a:p>
          <a:p>
            <a:r>
              <a:rPr lang="en-US" dirty="0"/>
              <a:t>Talking Points:</a:t>
            </a:r>
          </a:p>
          <a:p>
            <a:pPr marL="171450" indent="-171450">
              <a:buFont typeface="Wingdings" panose="05000000000000000000" pitchFamily="2" charset="2"/>
              <a:buChar char="Ø"/>
            </a:pPr>
            <a:r>
              <a:rPr lang="en-US" dirty="0"/>
              <a:t>There are many ways to assess performance with the best being direct observation on the job by a supervisor.</a:t>
            </a:r>
          </a:p>
          <a:p>
            <a:pPr marL="171450" indent="-171450">
              <a:buFont typeface="Wingdings" panose="05000000000000000000" pitchFamily="2" charset="2"/>
              <a:buChar char="Ø"/>
            </a:pPr>
            <a:r>
              <a:rPr lang="en-US" dirty="0"/>
              <a:t>Other key sources may be to have both the supervisory and employee complete a self-assessment of skills using the job description or other competency sets as the basis for assessment.</a:t>
            </a:r>
          </a:p>
          <a:p>
            <a:pPr marL="457200" indent="-457200">
              <a:buFont typeface="Wingdings" panose="05000000000000000000" pitchFamily="2" charset="2"/>
              <a:buChar char="Ø"/>
            </a:pPr>
            <a:r>
              <a:rPr lang="en-US" sz="2800" dirty="0"/>
              <a:t>          DSP core competency self-assessments</a:t>
            </a:r>
          </a:p>
          <a:p>
            <a:pPr marL="914400" lvl="1" indent="-457200">
              <a:buFont typeface="Wingdings" panose="05000000000000000000" pitchFamily="2" charset="2"/>
              <a:buChar char="Ø"/>
            </a:pPr>
            <a:r>
              <a:rPr lang="en-US" sz="2800" dirty="0"/>
              <a:t>Job description self-assessment</a:t>
            </a:r>
          </a:p>
          <a:p>
            <a:pPr marL="171450" indent="-171450">
              <a:buFont typeface="Wingdings" panose="05000000000000000000" pitchFamily="2" charset="2"/>
              <a:buChar char="Ø"/>
            </a:pPr>
            <a:r>
              <a:rPr lang="en-US" dirty="0"/>
              <a:t>Organization could also ask employees to prepare work samples showing skills in specific competency areas.</a:t>
            </a:r>
          </a:p>
          <a:p>
            <a:pPr marL="171450" indent="-171450">
              <a:buFont typeface="Wingdings" panose="05000000000000000000" pitchFamily="2" charset="2"/>
              <a:buChar char="Ø"/>
            </a:pPr>
            <a:r>
              <a:rPr lang="en-US" dirty="0"/>
              <a:t>Many organization utilize both coworker and supervisor feedback on performance as part of their review process. This provides a good source of information. </a:t>
            </a:r>
          </a:p>
          <a:p>
            <a:pPr marL="171450" indent="-171450">
              <a:buFont typeface="Wingdings" panose="05000000000000000000" pitchFamily="2" charset="2"/>
              <a:buChar char="Ø"/>
            </a:pPr>
            <a:r>
              <a:rPr lang="en-US" dirty="0"/>
              <a:t>Another source of information could also include interviews with the employee and the people being support.</a:t>
            </a:r>
          </a:p>
          <a:p>
            <a:pPr marL="914400" lvl="1" indent="-457200">
              <a:buFont typeface="Wingdings" panose="05000000000000000000" pitchFamily="2" charset="2"/>
              <a:buChar char="Ø"/>
            </a:pPr>
            <a:r>
              <a:rPr lang="en-US" sz="2800" dirty="0"/>
              <a:t>Service satisfaction surveys</a:t>
            </a:r>
          </a:p>
          <a:p>
            <a:pPr marL="914400" lvl="1" indent="-457200">
              <a:buFont typeface="Wingdings" panose="05000000000000000000" pitchFamily="2" charset="2"/>
              <a:buChar char="Ø"/>
            </a:pPr>
            <a:r>
              <a:rPr lang="en-US" sz="2800" dirty="0"/>
              <a:t>Quality assurance surveys</a:t>
            </a:r>
          </a:p>
          <a:p>
            <a:pPr marL="171450" indent="-171450">
              <a:buFont typeface="Wingdings" panose="05000000000000000000" pitchFamily="2" charset="2"/>
              <a:buChar char="Ø"/>
            </a:pPr>
            <a:r>
              <a:rPr lang="en-US" dirty="0"/>
              <a:t>So there are many sources of information to be tapped for performance assessment reviews. </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When selecting “best practice” assessment methods, balance the following needs: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Cost and practicality.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Impact on employees, trainers, and supervisors.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Impact on persons being supported.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Effectiveness.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Find the method that is most likely to ensure competence and is least burdensome for the employee and his or her supervisor. Be sensitive to the diverse needs of employees and use methods that work best with individual styles of employees.  Always respect the privacy, dignity, and rights of the people being supported during the employee assessment process.</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11</a:t>
            </a:fld>
            <a:endParaRPr lang="en-US"/>
          </a:p>
        </p:txBody>
      </p:sp>
    </p:spTree>
    <p:extLst>
      <p:ext uri="{BB962C8B-B14F-4D97-AF65-F5344CB8AC3E}">
        <p14:creationId xmlns:p14="http://schemas.microsoft.com/office/powerpoint/2010/main" val="241804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a:t>
            </a:r>
          </a:p>
          <a:p>
            <a:pPr marL="171450" indent="-171450">
              <a:buFont typeface="Wingdings" panose="05000000000000000000" pitchFamily="2" charset="2"/>
              <a:buChar char="Ø"/>
            </a:pPr>
            <a:r>
              <a:rPr lang="en-US" dirty="0"/>
              <a:t>When organization begin to develop or revise an employee performance assessment process it is important to use thoughtful planning and to consider the uniqueness of each position in the organization. </a:t>
            </a:r>
          </a:p>
          <a:p>
            <a:pPr marL="171450" indent="-171450">
              <a:buFont typeface="Wingdings" panose="05000000000000000000" pitchFamily="2" charset="2"/>
              <a:buChar char="Ø"/>
            </a:pPr>
            <a:r>
              <a:rPr lang="en-US" dirty="0"/>
              <a:t>There are 4 key components in an employee performance assessment process. </a:t>
            </a:r>
          </a:p>
          <a:p>
            <a:pPr marL="171450" indent="-171450">
              <a:buFont typeface="Wingdings" panose="05000000000000000000" pitchFamily="2" charset="2"/>
              <a:buChar char="Ø"/>
            </a:pPr>
            <a:r>
              <a:rPr lang="en-US" dirty="0"/>
              <a:t>Briefly review these 4 components as each will be further explained in the following slides. </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12</a:t>
            </a:fld>
            <a:endParaRPr lang="en-US"/>
          </a:p>
        </p:txBody>
      </p:sp>
    </p:spTree>
    <p:extLst>
      <p:ext uri="{BB962C8B-B14F-4D97-AF65-F5344CB8AC3E}">
        <p14:creationId xmlns:p14="http://schemas.microsoft.com/office/powerpoint/2010/main" val="282367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Note</a:t>
            </a:r>
          </a:p>
          <a:p>
            <a:pPr marL="171450" indent="-171450">
              <a:buFont typeface="Wingdings" panose="05000000000000000000" pitchFamily="2" charset="2"/>
              <a:buChar char="Ø"/>
            </a:pPr>
            <a:r>
              <a:rPr lang="en-US" i="1" dirty="0"/>
              <a:t>Tool: Sample employee assessment form</a:t>
            </a:r>
          </a:p>
          <a:p>
            <a:endParaRPr lang="en-US" dirty="0"/>
          </a:p>
          <a:p>
            <a:r>
              <a:rPr lang="en-US" dirty="0"/>
              <a:t>Talking Points:</a:t>
            </a:r>
          </a:p>
          <a:p>
            <a:pPr marL="171450" indent="-171450">
              <a:buFont typeface="Wingdings" panose="05000000000000000000" pitchFamily="2" charset="2"/>
              <a:buChar char="Ø"/>
            </a:pPr>
            <a:r>
              <a:rPr lang="en-US" dirty="0"/>
              <a:t>Developing an assessment format is an initial component. It provides for consistency in the review process and allows organization to set consistent standards for their reviews. </a:t>
            </a:r>
          </a:p>
          <a:p>
            <a:pPr marL="171450" indent="-171450">
              <a:buFont typeface="Wingdings" panose="05000000000000000000" pitchFamily="2" charset="2"/>
              <a:buChar char="Ø"/>
            </a:pPr>
            <a:r>
              <a:rPr lang="en-US" dirty="0"/>
              <a:t>What form will be used for each job position? Consider using the self-assessments already discussed in this lesson. Possibly design a similar form using the same format. Make sure the form is easy to use and understand. It should be based on the job description. Have a place to assess and evaluate performance goals set during previous reviews. And at minimum include a comment section for both the employee and supervisory. </a:t>
            </a:r>
          </a:p>
          <a:p>
            <a:pPr marL="171450" indent="-171450">
              <a:buFont typeface="Wingdings" panose="05000000000000000000" pitchFamily="2" charset="2"/>
              <a:buChar char="Ø"/>
            </a:pPr>
            <a:r>
              <a:rPr lang="en-US" dirty="0"/>
              <a:t>A signature and date section should also be included. </a:t>
            </a:r>
          </a:p>
        </p:txBody>
      </p:sp>
      <p:sp>
        <p:nvSpPr>
          <p:cNvPr id="4" name="Slide Number Placeholder 3"/>
          <p:cNvSpPr>
            <a:spLocks noGrp="1"/>
          </p:cNvSpPr>
          <p:nvPr>
            <p:ph type="sldNum" sz="quarter" idx="5"/>
          </p:nvPr>
        </p:nvSpPr>
        <p:spPr/>
        <p:txBody>
          <a:bodyPr/>
          <a:lstStyle/>
          <a:p>
            <a:fld id="{0A71AF75-37C1-B848-9549-B0BCFDE456C0}" type="slidenum">
              <a:rPr lang="en-US" smtClean="0"/>
              <a:t>13</a:t>
            </a:fld>
            <a:endParaRPr lang="en-US"/>
          </a:p>
        </p:txBody>
      </p:sp>
    </p:spTree>
    <p:extLst>
      <p:ext uri="{BB962C8B-B14F-4D97-AF65-F5344CB8AC3E}">
        <p14:creationId xmlns:p14="http://schemas.microsoft.com/office/powerpoint/2010/main" val="119181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It is important to develop a regular schedule for reviews to make sure thing stay on track.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Determine when reviews should occur based on the employee tenure and the position.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Never wait for a Performance Review interview to address problem area with an employee, or areas of excellence! There should be no surprises at the performance review interview.</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To measure competency and skill performance levels it is important to identify what this will look like. </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14</a:t>
            </a:fld>
            <a:endParaRPr lang="en-US"/>
          </a:p>
        </p:txBody>
      </p:sp>
    </p:spTree>
    <p:extLst>
      <p:ext uri="{BB962C8B-B14F-4D97-AF65-F5344CB8AC3E}">
        <p14:creationId xmlns:p14="http://schemas.microsoft.com/office/powerpoint/2010/main" val="2695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To assure accurate assessment - train supervisory staff in assessing the performance of those they supervise – important for rater reliability across the organization and to avoid favoritism in performance appraisal process.</a:t>
            </a:r>
          </a:p>
          <a:p>
            <a:pPr marL="171450" indent="-171450">
              <a:buFont typeface="Wingdings" panose="05000000000000000000" pitchFamily="2" charset="2"/>
              <a:buChar char="Ø"/>
            </a:pPr>
            <a:r>
              <a:rPr lang="en-US" dirty="0"/>
              <a:t>Train supervisory staff in what is acceptable performance and what is not. Use concrete examples. </a:t>
            </a:r>
          </a:p>
          <a:p>
            <a:pPr marL="171450" indent="-171450">
              <a:buFont typeface="Wingdings" panose="05000000000000000000" pitchFamily="2" charset="2"/>
              <a:buChar char="Ø"/>
            </a:pPr>
            <a:r>
              <a:rPr lang="en-US" dirty="0"/>
              <a:t>Help supervisory staff rate skill level at different proficiency levels – important to help determine raises, bonuses, recognition, etc. Again use concrete examples of what is acceptable and what is not. </a:t>
            </a:r>
          </a:p>
          <a:p>
            <a:pPr marL="171450" indent="-171450">
              <a:buFont typeface="Wingdings" panose="05000000000000000000" pitchFamily="2" charset="2"/>
              <a:buChar char="Ø"/>
            </a:pPr>
            <a:r>
              <a:rPr lang="en-US" dirty="0"/>
              <a:t>Provide accurate examples of excellent performers and poor or average performers to help supervisors compete accurate assessment of performance.</a:t>
            </a:r>
          </a:p>
          <a:p>
            <a:pPr marL="171450" indent="-171450">
              <a:buFont typeface="Wingdings" panose="05000000000000000000" pitchFamily="2" charset="2"/>
              <a:buChar char="Ø"/>
            </a:pPr>
            <a:r>
              <a:rPr lang="en-US" dirty="0"/>
              <a:t>Provide training, guidance, and practice for supervisors on providing honest feedback both positive and negative to those they supervise. </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15</a:t>
            </a:fld>
            <a:endParaRPr lang="en-US"/>
          </a:p>
        </p:txBody>
      </p:sp>
    </p:spTree>
    <p:extLst>
      <p:ext uri="{BB962C8B-B14F-4D97-AF65-F5344CB8AC3E}">
        <p14:creationId xmlns:p14="http://schemas.microsoft.com/office/powerpoint/2010/main" val="262161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Employee performance assessment interviews should be conducted in a professional manner and private environment.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Be sensitive to the needs of employees.  Be respectful and courteous during the interview.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These interviews should be an opportunity for both the supervisor and employee to share information about job performance and be a two-way conversation. Take time to listen to each other. Provide straightforward honest feedback. Encourage the employee to provide information from their perspective about how things are going and what they need to succeed.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Make sure to identify needed tools and resources and a discussion on how these can be acquired.</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16</a:t>
            </a:fld>
            <a:endParaRPr lang="en-US"/>
          </a:p>
        </p:txBody>
      </p:sp>
    </p:spTree>
    <p:extLst>
      <p:ext uri="{BB962C8B-B14F-4D97-AF65-F5344CB8AC3E}">
        <p14:creationId xmlns:p14="http://schemas.microsoft.com/office/powerpoint/2010/main" val="121941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This is where assessment ties into the next stage of Employee Development</a:t>
            </a:r>
          </a:p>
          <a:p>
            <a:pPr marL="171450" indent="-171450">
              <a:buFont typeface="Wingdings" panose="05000000000000000000" pitchFamily="2" charset="2"/>
              <a:buChar char="Ø"/>
            </a:pPr>
            <a:r>
              <a:rPr lang="en-US" dirty="0"/>
              <a:t>The final stage of the employee assessment interview should include a discussion about employee development and career planning. What would the employee want to accomplish in the next one, two or five years? What are their career goals? </a:t>
            </a:r>
          </a:p>
          <a:p>
            <a:pPr marL="171450" indent="-171450">
              <a:buFont typeface="Wingdings" panose="05000000000000000000" pitchFamily="2" charset="2"/>
              <a:buChar char="Ø"/>
            </a:pPr>
            <a:r>
              <a:rPr lang="en-US" dirty="0"/>
              <a:t>Take time to help the employee think about their future with the organization. Valuing employees and investing in their future with the organization has been proven to be an effective retention strategy. </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17</a:t>
            </a:fld>
            <a:endParaRPr lang="en-US"/>
          </a:p>
        </p:txBody>
      </p:sp>
    </p:spTree>
    <p:extLst>
      <p:ext uri="{BB962C8B-B14F-4D97-AF65-F5344CB8AC3E}">
        <p14:creationId xmlns:p14="http://schemas.microsoft.com/office/powerpoint/2010/main" val="205409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171450" indent="-171450">
              <a:buFont typeface="Wingdings" panose="05000000000000000000" pitchFamily="2" charset="2"/>
              <a:buChar char="Ø"/>
            </a:pPr>
            <a:r>
              <a:rPr lang="en-US" baseline="0" dirty="0"/>
              <a:t>There are 8 main step for implementation starting with: </a:t>
            </a:r>
          </a:p>
          <a:p>
            <a:pPr marL="171450" indent="-171450">
              <a:buFont typeface="Wingdings" panose="05000000000000000000" pitchFamily="2" charset="2"/>
              <a:buChar char="Ø"/>
            </a:pPr>
            <a:r>
              <a:rPr lang="en-US" baseline="0" dirty="0"/>
              <a:t>What is the problem and assessing it</a:t>
            </a:r>
          </a:p>
          <a:p>
            <a:pPr marL="171450" indent="-171450">
              <a:buFont typeface="Wingdings" panose="05000000000000000000" pitchFamily="2" charset="2"/>
              <a:buChar char="Ø"/>
            </a:pPr>
            <a:r>
              <a:rPr lang="en-US" baseline="0" dirty="0"/>
              <a:t>Choosing an intervention</a:t>
            </a:r>
          </a:p>
          <a:p>
            <a:pPr marL="171450" indent="-171450">
              <a:buFont typeface="Wingdings" panose="05000000000000000000" pitchFamily="2" charset="2"/>
              <a:buChar char="Ø"/>
            </a:pPr>
            <a:r>
              <a:rPr lang="en-US" baseline="0" dirty="0"/>
              <a:t>Identifying the parts of the intervention strategy</a:t>
            </a:r>
          </a:p>
          <a:p>
            <a:pPr marL="171450" indent="-171450">
              <a:buFont typeface="Wingdings" panose="05000000000000000000" pitchFamily="2" charset="2"/>
              <a:buChar char="Ø"/>
            </a:pPr>
            <a:r>
              <a:rPr lang="en-US" baseline="0" dirty="0"/>
              <a:t>Ask what would keep us from implementing this strategy? </a:t>
            </a:r>
          </a:p>
        </p:txBody>
      </p:sp>
      <p:sp>
        <p:nvSpPr>
          <p:cNvPr id="4" name="Slide Number Placeholder 3"/>
          <p:cNvSpPr>
            <a:spLocks noGrp="1"/>
          </p:cNvSpPr>
          <p:nvPr>
            <p:ph type="sldNum" sz="quarter" idx="10"/>
          </p:nvPr>
        </p:nvSpPr>
        <p:spPr/>
        <p:txBody>
          <a:bodyPr/>
          <a:lstStyle/>
          <a:p>
            <a:fld id="{C940E140-93E8-471F-9349-F0BB6098DEA7}" type="slidenum">
              <a:rPr lang="en-US" smtClean="0"/>
              <a:t>18</a:t>
            </a:fld>
            <a:endParaRPr lang="en-US"/>
          </a:p>
        </p:txBody>
      </p:sp>
    </p:spTree>
    <p:extLst>
      <p:ext uri="{BB962C8B-B14F-4D97-AF65-F5344CB8AC3E}">
        <p14:creationId xmlns:p14="http://schemas.microsoft.com/office/powerpoint/2010/main" val="375519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Talking Points</a:t>
            </a:r>
          </a:p>
          <a:p>
            <a:pPr marL="171450" indent="-171450">
              <a:buFont typeface="Wingdings" panose="05000000000000000000" pitchFamily="2" charset="2"/>
              <a:buChar char="Ø"/>
            </a:pPr>
            <a:r>
              <a:rPr lang="en-US" i="0" dirty="0"/>
              <a:t>Figure out what kind of resources do you need? </a:t>
            </a:r>
          </a:p>
          <a:p>
            <a:pPr marL="171450" indent="-171450">
              <a:buFont typeface="Wingdings" panose="05000000000000000000" pitchFamily="2" charset="2"/>
              <a:buChar char="Ø"/>
            </a:pPr>
            <a:r>
              <a:rPr lang="en-US" i="0" dirty="0"/>
              <a:t>Once you have that all done, set a goal that is measurable and has a reasonable time-frame. Decide when you will assess how your doing?</a:t>
            </a:r>
          </a:p>
          <a:p>
            <a:pPr marL="171450" indent="-171450">
              <a:buFont typeface="Wingdings" panose="05000000000000000000" pitchFamily="2" charset="2"/>
              <a:buChar char="Ø"/>
            </a:pPr>
            <a:r>
              <a:rPr lang="en-US" i="0" dirty="0"/>
              <a:t>Try it out – but things in motion. </a:t>
            </a:r>
          </a:p>
          <a:p>
            <a:pPr marL="171450" indent="-171450">
              <a:buFont typeface="Wingdings" panose="05000000000000000000" pitchFamily="2" charset="2"/>
              <a:buChar char="Ø"/>
            </a:pPr>
            <a:r>
              <a:rPr lang="en-US" i="0" dirty="0"/>
              <a:t>Evaluate how it is working?  What is working, what’s not, what do you need to change if anything?</a:t>
            </a:r>
          </a:p>
        </p:txBody>
      </p:sp>
      <p:sp>
        <p:nvSpPr>
          <p:cNvPr id="4" name="Slide Number Placeholder 3"/>
          <p:cNvSpPr>
            <a:spLocks noGrp="1"/>
          </p:cNvSpPr>
          <p:nvPr>
            <p:ph type="sldNum" sz="quarter" idx="10"/>
          </p:nvPr>
        </p:nvSpPr>
        <p:spPr/>
        <p:txBody>
          <a:bodyPr/>
          <a:lstStyle/>
          <a:p>
            <a:fld id="{C940E140-93E8-471F-9349-F0BB6098DEA7}" type="slidenum">
              <a:rPr lang="en-US" smtClean="0"/>
              <a:t>19</a:t>
            </a:fld>
            <a:endParaRPr lang="en-US"/>
          </a:p>
        </p:txBody>
      </p:sp>
    </p:spTree>
    <p:extLst>
      <p:ext uri="{BB962C8B-B14F-4D97-AF65-F5344CB8AC3E}">
        <p14:creationId xmlns:p14="http://schemas.microsoft.com/office/powerpoint/2010/main" val="263738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Note</a:t>
            </a:r>
          </a:p>
          <a:p>
            <a:pPr marL="171450" indent="-171450">
              <a:buFont typeface="Wingdings" panose="05000000000000000000" pitchFamily="2" charset="2"/>
              <a:buChar char="Ø"/>
            </a:pPr>
            <a:r>
              <a:rPr lang="en-US" i="1" dirty="0"/>
              <a:t>Update slide presenter information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Action – Record as desired</a:t>
            </a:r>
            <a:r>
              <a:rPr lang="en-US" dirty="0"/>
              <a:t>  </a:t>
            </a:r>
          </a:p>
          <a:p>
            <a:endParaRPr lang="en-US" dirty="0"/>
          </a:p>
          <a:p>
            <a:r>
              <a:rPr lang="en-US" b="1" i="0" u="none" strike="noStrike" dirty="0">
                <a:effectLst/>
              </a:rPr>
              <a:t>Time</a:t>
            </a:r>
            <a:r>
              <a:rPr lang="en-US" b="1" dirty="0"/>
              <a:t>: This slide deck is meant to be completed in 40-45 minutes.   Content slide each take about 1 minute per slide.</a:t>
            </a:r>
            <a:endParaRPr lang="en-US" dirty="0"/>
          </a:p>
          <a:p>
            <a:endParaRPr lang="en-US" dirty="0"/>
          </a:p>
          <a:p>
            <a:r>
              <a:rPr lang="en-US" b="1" dirty="0"/>
              <a:t>T</a:t>
            </a:r>
            <a:r>
              <a:rPr lang="en-US" dirty="0"/>
              <a:t>alking Points:</a:t>
            </a:r>
          </a:p>
          <a:p>
            <a:r>
              <a:rPr lang="en-US" dirty="0"/>
              <a:t>Welcome.</a:t>
            </a:r>
          </a:p>
          <a:p>
            <a:r>
              <a:rPr lang="en-US" dirty="0"/>
              <a:t>My name is xx and I am a xx with the Institute on Community Integration at the University of Minnesota. I am here today with my colleagues from the University of MN, __________ and ________________.  Regional Coaches from Tennessee ____________________ and ___________________.  </a:t>
            </a:r>
          </a:p>
          <a:p>
            <a:r>
              <a:rPr lang="en-US" dirty="0"/>
              <a:t>Thank you so much for joining us today.</a:t>
            </a:r>
          </a:p>
          <a:p>
            <a:endParaRPr lang="en-US" dirty="0"/>
          </a:p>
          <a:p>
            <a:r>
              <a:rPr lang="en-US" dirty="0"/>
              <a:t> </a:t>
            </a:r>
            <a:r>
              <a:rPr lang="en-US" i="1" dirty="0"/>
              <a:t>If being recorded: </a:t>
            </a:r>
            <a:r>
              <a:rPr lang="en-US" dirty="0"/>
              <a:t>This webinar is currently being </a:t>
            </a:r>
            <a:r>
              <a:rPr lang="en-US" b="1" dirty="0"/>
              <a:t>recorded</a:t>
            </a:r>
            <a:r>
              <a:rPr lang="en-US" dirty="0"/>
              <a:t>. We will send the recording to you if you would like to view again or share with others in your organization.  </a:t>
            </a:r>
            <a:endParaRPr lang="en-US" dirty="0">
              <a:cs typeface="Calibri"/>
            </a:endParaRPr>
          </a:p>
          <a:p>
            <a:pPr fontAlgn="base"/>
            <a:r>
              <a:rPr lang="en-US" sz="1800" dirty="0">
                <a:solidFill>
                  <a:srgbClr val="000000"/>
                </a:solidFill>
                <a:latin typeface="Calibri"/>
                <a:cs typeface="Calibri"/>
              </a:rPr>
              <a:t> </a:t>
            </a:r>
            <a:endParaRPr lang="en-US" sz="1800" b="0" i="0" u="none" strike="noStrike" dirty="0">
              <a:solidFill>
                <a:srgbClr val="000000"/>
              </a:solidFill>
              <a:effectLst/>
              <a:latin typeface="Calibri" panose="020F0502020204030204" pitchFamily="34" charset="0"/>
              <a:cs typeface="Calibri"/>
            </a:endParaRPr>
          </a:p>
          <a:p>
            <a:pPr algn="l" rtl="0" fontAlgn="base"/>
            <a:r>
              <a:rPr lang="en-US" sz="1800" b="0" i="0" u="none" strike="noStrike" dirty="0">
                <a:solidFill>
                  <a:srgbClr val="000000"/>
                </a:solidFill>
                <a:effectLst/>
                <a:latin typeface="Calibri" panose="020F0502020204030204" pitchFamily="34" charset="0"/>
              </a:rPr>
              <a:t>This is the third in a 3 part series on Employee Development.  Today we focus how to use Assessing Employees as a retention tool.</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2</a:t>
            </a:fld>
            <a:endParaRPr lang="en-US"/>
          </a:p>
        </p:txBody>
      </p:sp>
    </p:spTree>
    <p:extLst>
      <p:ext uri="{BB962C8B-B14F-4D97-AF65-F5344CB8AC3E}">
        <p14:creationId xmlns:p14="http://schemas.microsoft.com/office/powerpoint/2010/main" val="201671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dirty="0"/>
              <a:t>Review the learning objectives for this lesson on employee development.</a:t>
            </a:r>
          </a:p>
        </p:txBody>
      </p:sp>
      <p:sp>
        <p:nvSpPr>
          <p:cNvPr id="4" name="Slide Number Placeholder 3"/>
          <p:cNvSpPr>
            <a:spLocks noGrp="1"/>
          </p:cNvSpPr>
          <p:nvPr>
            <p:ph type="sldNum" sz="quarter" idx="5"/>
          </p:nvPr>
        </p:nvSpPr>
        <p:spPr/>
        <p:txBody>
          <a:bodyPr/>
          <a:lstStyle/>
          <a:p>
            <a:fld id="{0A71AF75-37C1-B848-9549-B0BCFDE456C0}" type="slidenum">
              <a:rPr lang="en-US" smtClean="0"/>
              <a:t>20</a:t>
            </a:fld>
            <a:endParaRPr lang="en-US"/>
          </a:p>
        </p:txBody>
      </p:sp>
    </p:spTree>
    <p:extLst>
      <p:ext uri="{BB962C8B-B14F-4D97-AF65-F5344CB8AC3E}">
        <p14:creationId xmlns:p14="http://schemas.microsoft.com/office/powerpoint/2010/main" val="62252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Facilitor Note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Q &amp; A is a feature in Zoom available in a Webinar but not in a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rgbClr val="000000"/>
                </a:solidFill>
              </a:rPr>
              <a:t>Please post your questions by clicking on the Q&amp;A button in the lower tab of your zoom screen just next to the chat button. </a:t>
            </a: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21</a:t>
            </a:fld>
            <a:endParaRPr lang="en-US"/>
          </a:p>
        </p:txBody>
      </p:sp>
    </p:spTree>
    <p:extLst>
      <p:ext uri="{BB962C8B-B14F-4D97-AF65-F5344CB8AC3E}">
        <p14:creationId xmlns:p14="http://schemas.microsoft.com/office/powerpoint/2010/main" val="4022421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rgbClr val="000000"/>
                </a:solidFill>
              </a:rPr>
              <a:t>Reference for today </a:t>
            </a:r>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22</a:t>
            </a:fld>
            <a:endParaRPr lang="en-US"/>
          </a:p>
        </p:txBody>
      </p:sp>
    </p:spTree>
    <p:extLst>
      <p:ext uri="{BB962C8B-B14F-4D97-AF65-F5344CB8AC3E}">
        <p14:creationId xmlns:p14="http://schemas.microsoft.com/office/powerpoint/2010/main" val="3074065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171450" indent="-171450">
              <a:buFont typeface="Wingdings" panose="05000000000000000000" pitchFamily="2" charset="2"/>
              <a:buChar char="Ø"/>
            </a:pPr>
            <a:r>
              <a:rPr lang="en-US" dirty="0"/>
              <a:t>If you have any </a:t>
            </a:r>
            <a:r>
              <a:rPr lang="en-US" dirty="0" err="1"/>
              <a:t>question,s</a:t>
            </a:r>
            <a:r>
              <a:rPr lang="en-US" dirty="0"/>
              <a:t> please contact your consultant or email us. </a:t>
            </a:r>
          </a:p>
          <a:p>
            <a:pPr marL="171450" indent="-171450">
              <a:buFont typeface="Wingdings" panose="05000000000000000000" pitchFamily="2" charset="2"/>
              <a:buChar char="Ø"/>
            </a:pPr>
            <a:r>
              <a:rPr lang="en-US" dirty="0"/>
              <a:t>The video is posted at: </a:t>
            </a:r>
            <a:r>
              <a:rPr lang="en-US" dirty="0" err="1"/>
              <a:t>tenncare.ici.umn.eud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23</a:t>
            </a:fld>
            <a:endParaRPr lang="en-US"/>
          </a:p>
        </p:txBody>
      </p:sp>
    </p:spTree>
    <p:extLst>
      <p:ext uri="{BB962C8B-B14F-4D97-AF65-F5344CB8AC3E}">
        <p14:creationId xmlns:p14="http://schemas.microsoft.com/office/powerpoint/2010/main" val="41514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Review the learning objectives for this lesson on employee development.</a:t>
            </a:r>
          </a:p>
        </p:txBody>
      </p:sp>
      <p:sp>
        <p:nvSpPr>
          <p:cNvPr id="4" name="Slide Number Placeholder 3"/>
          <p:cNvSpPr>
            <a:spLocks noGrp="1"/>
          </p:cNvSpPr>
          <p:nvPr>
            <p:ph type="sldNum" sz="quarter" idx="5"/>
          </p:nvPr>
        </p:nvSpPr>
        <p:spPr/>
        <p:txBody>
          <a:bodyPr/>
          <a:lstStyle/>
          <a:p>
            <a:fld id="{0A71AF75-37C1-B848-9549-B0BCFDE456C0}" type="slidenum">
              <a:rPr lang="en-US" smtClean="0"/>
              <a:t>3</a:t>
            </a:fld>
            <a:endParaRPr lang="en-US"/>
          </a:p>
        </p:txBody>
      </p:sp>
    </p:spTree>
    <p:extLst>
      <p:ext uri="{BB962C8B-B14F-4D97-AF65-F5344CB8AC3E}">
        <p14:creationId xmlns:p14="http://schemas.microsoft.com/office/powerpoint/2010/main" val="193119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Once accurate job descriptions have been finalized, they can be use for employee job performance assessments.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Employee performance assessments are known by different names. For the purposes of this training employee assessments means a formal process by which an employee’s performance on the job is measured by a set of standards. It </a:t>
            </a:r>
            <a:r>
              <a:rPr lang="en-US" sz="1200" b="0" i="0" kern="1200" dirty="0">
                <a:solidFill>
                  <a:schemeClr val="tx1"/>
                </a:solidFill>
                <a:effectLst/>
                <a:latin typeface="+mn-lt"/>
                <a:ea typeface="+mn-ea"/>
                <a:cs typeface="+mn-cs"/>
              </a:rPr>
              <a:t>includes the capacity, quality, and /or ability of an employee to meet or exceed the requirements of the job.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Note</a:t>
            </a:r>
          </a:p>
          <a:p>
            <a:pPr marL="171450" indent="-171450">
              <a:buFont typeface="Wingdings" panose="05000000000000000000" pitchFamily="2" charset="2"/>
              <a:buChar char="Ø"/>
            </a:pPr>
            <a:r>
              <a:rPr lang="en-US" sz="1200" i="1" kern="1200" dirty="0">
                <a:solidFill>
                  <a:schemeClr val="tx1"/>
                </a:solidFill>
                <a:effectLst/>
                <a:latin typeface="+mn-lt"/>
                <a:ea typeface="+mn-ea"/>
                <a:cs typeface="+mn-cs"/>
              </a:rPr>
              <a:t>Reference for this section:</a:t>
            </a:r>
          </a:p>
          <a:p>
            <a:pPr marL="171450" indent="-171450">
              <a:buFont typeface="Wingdings" panose="05000000000000000000" pitchFamily="2" charset="2"/>
              <a:buChar char="Ø"/>
            </a:pPr>
            <a:r>
              <a:rPr lang="en-US" sz="1200" i="1" kern="1200" dirty="0">
                <a:solidFill>
                  <a:schemeClr val="tx1"/>
                </a:solidFill>
                <a:effectLst/>
                <a:latin typeface="+mn-lt"/>
                <a:ea typeface="+mn-ea"/>
                <a:cs typeface="+mn-cs"/>
              </a:rPr>
              <a:t>CFSM Training and Orientation: Understanding Employee Assessment Lesson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4</a:t>
            </a:fld>
            <a:endParaRPr lang="en-US"/>
          </a:p>
        </p:txBody>
      </p:sp>
    </p:spTree>
    <p:extLst>
      <p:ext uri="{BB962C8B-B14F-4D97-AF65-F5344CB8AC3E}">
        <p14:creationId xmlns:p14="http://schemas.microsoft.com/office/powerpoint/2010/main" val="332095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Facilitor Notes</a:t>
            </a:r>
          </a:p>
          <a:p>
            <a:pPr marL="171450" indent="-171450">
              <a:buFont typeface="Wingdings" panose="05000000000000000000" pitchFamily="2" charset="2"/>
              <a:buChar char="Ø"/>
            </a:pPr>
            <a:r>
              <a:rPr lang="en-US" i="1" dirty="0"/>
              <a:t>Either small group or individually have audience answer the slide questions and discuss answers.</a:t>
            </a:r>
          </a:p>
          <a:p>
            <a:pPr marL="171450" indent="-171450">
              <a:buFont typeface="Wingdings" panose="05000000000000000000" pitchFamily="2" charset="2"/>
              <a:buChar char="Ø"/>
            </a:pPr>
            <a:r>
              <a:rPr lang="en-US" i="1" dirty="0"/>
              <a:t>Debrief: Either list audience answers on flipchart or just have audience shout out answers popcorn style</a:t>
            </a:r>
          </a:p>
        </p:txBody>
      </p:sp>
      <p:sp>
        <p:nvSpPr>
          <p:cNvPr id="4" name="Slide Number Placeholder 3"/>
          <p:cNvSpPr>
            <a:spLocks noGrp="1"/>
          </p:cNvSpPr>
          <p:nvPr>
            <p:ph type="sldNum" sz="quarter" idx="5"/>
          </p:nvPr>
        </p:nvSpPr>
        <p:spPr/>
        <p:txBody>
          <a:bodyPr/>
          <a:lstStyle/>
          <a:p>
            <a:fld id="{0A71AF75-37C1-B848-9549-B0BCFDE456C0}" type="slidenum">
              <a:rPr lang="en-US" smtClean="0"/>
              <a:t>5</a:t>
            </a:fld>
            <a:endParaRPr lang="en-US"/>
          </a:p>
        </p:txBody>
      </p:sp>
    </p:spTree>
    <p:extLst>
      <p:ext uri="{BB962C8B-B14F-4D97-AF65-F5344CB8AC3E}">
        <p14:creationId xmlns:p14="http://schemas.microsoft.com/office/powerpoint/2010/main" val="395035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Employee performance assessments are used to:</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-Regularly review and evaluate employee job performance</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-Provide feedback to employees on how well they are doing and to identify areas needing improvement</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-Determine employee development or career goals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Performance assessments can be conducted anytime but for sure at least annually.</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Informal performance assessments can and should be used anytime there is a need for performance improvement. Supervisors should never wait until a formal scheduled assessment to address issue or problems in employee performance. The quicker these are address the quicker problems can be solved. </a:t>
            </a:r>
          </a:p>
          <a:p>
            <a:pPr marL="171450" lvl="0" indent="-171450" rtl="0">
              <a:buFont typeface="Wingdings" panose="05000000000000000000" pitchFamily="2" charset="2"/>
              <a:buChar char="Ø"/>
            </a:pPr>
            <a:r>
              <a:rPr lang="en-US" dirty="0"/>
              <a:t>Use employee performance assessment to:</a:t>
            </a:r>
          </a:p>
          <a:p>
            <a:pPr marL="628650" lvl="1" indent="-171450" rtl="0">
              <a:buFont typeface="Wingdings" panose="05000000000000000000" pitchFamily="2" charset="2"/>
              <a:buChar char="Ø"/>
            </a:pPr>
            <a:r>
              <a:rPr lang="en-US" dirty="0"/>
              <a:t>Provide evaluation of job performance</a:t>
            </a:r>
          </a:p>
          <a:p>
            <a:pPr marL="628650" lvl="1" indent="-171450" rtl="0">
              <a:buFont typeface="Wingdings" panose="05000000000000000000" pitchFamily="2" charset="2"/>
              <a:buChar char="Ø"/>
            </a:pPr>
            <a:r>
              <a:rPr lang="en-US" dirty="0"/>
              <a:t>Provide feedback on performance</a:t>
            </a:r>
          </a:p>
          <a:p>
            <a:pPr marL="628650" lvl="1" indent="-171450" rtl="0">
              <a:buFont typeface="Wingdings" panose="05000000000000000000" pitchFamily="2" charset="2"/>
              <a:buChar char="Ø"/>
            </a:pPr>
            <a:r>
              <a:rPr lang="en-US" dirty="0"/>
              <a:t>Determine employee development / career goals</a:t>
            </a:r>
          </a:p>
          <a:p>
            <a:pPr marL="628650" lvl="1" indent="-171450" rtl="0">
              <a:buFont typeface="Wingdings" panose="05000000000000000000" pitchFamily="2" charset="2"/>
              <a:buChar char="Ø"/>
            </a:pPr>
            <a:r>
              <a:rPr lang="en-US" dirty="0"/>
              <a:t>Address performance issues when they happen</a:t>
            </a:r>
          </a:p>
          <a:p>
            <a:pPr marL="171450" lvl="0" indent="-171450" rtl="0">
              <a:buFont typeface="Wingdings" panose="05000000000000000000" pitchFamily="2" charset="2"/>
              <a:buChar char="Ø"/>
            </a:pPr>
            <a:r>
              <a:rPr lang="en-US" dirty="0"/>
              <a:t>Conduct employee performance assessments at least annually</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6</a:t>
            </a:fld>
            <a:endParaRPr lang="en-US"/>
          </a:p>
        </p:txBody>
      </p:sp>
    </p:spTree>
    <p:extLst>
      <p:ext uri="{BB962C8B-B14F-4D97-AF65-F5344CB8AC3E}">
        <p14:creationId xmlns:p14="http://schemas.microsoft.com/office/powerpoint/2010/main" val="78633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Employee performance assessment are important because our services system has changed it is more focused on supporting full inclusive community living and access. This means DSPs and FLSs often work in scattered sites without direct onsite supervision. </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This requires a specific set of skills and competencies to support individuals with disabilities in the community. Customized skill sets are needed to support more individualized and outcome-based services. </a:t>
            </a:r>
          </a:p>
          <a:p>
            <a:pPr marL="171450" indent="-171450">
              <a:buFont typeface="Wingdings" panose="05000000000000000000" pitchFamily="2" charset="2"/>
              <a:buChar char="Ø"/>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71AF75-37C1-B848-9549-B0BCFDE456C0}" type="slidenum">
              <a:rPr lang="en-US" smtClean="0"/>
              <a:t>7</a:t>
            </a:fld>
            <a:endParaRPr lang="en-US"/>
          </a:p>
        </p:txBody>
      </p:sp>
    </p:spTree>
    <p:extLst>
      <p:ext uri="{BB962C8B-B14F-4D97-AF65-F5344CB8AC3E}">
        <p14:creationId xmlns:p14="http://schemas.microsoft.com/office/powerpoint/2010/main" val="113600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Accurate employee assessments can identify any skill gaps and assist in developing customized training plans, so employees have the skills they need to support the new paradigm in LTSS.</a:t>
            </a:r>
          </a:p>
          <a:p>
            <a:pPr marL="171450" indent="-171450">
              <a:buFont typeface="Wingdings" panose="05000000000000000000" pitchFamily="2" charset="2"/>
              <a:buChar char="Ø"/>
            </a:pPr>
            <a:r>
              <a:rPr lang="en-US" sz="1200" kern="1200" dirty="0">
                <a:solidFill>
                  <a:schemeClr val="tx1"/>
                </a:solidFill>
                <a:effectLst/>
                <a:latin typeface="+mn-lt"/>
                <a:ea typeface="+mn-ea"/>
                <a:cs typeface="+mn-cs"/>
              </a:rPr>
              <a:t>Assessment help organization develop worker skills through customized training and support mastery of KSAs needed. This improves the competency and proficiency of workers. Confident, competent workers have a longer tenure.</a:t>
            </a:r>
            <a:endParaRPr lang="en-US" dirty="0"/>
          </a:p>
          <a:p>
            <a:pPr marL="171450" indent="-171450">
              <a:buFont typeface="Wingdings" panose="05000000000000000000" pitchFamily="2" charset="2"/>
              <a:buChar char="Ø"/>
            </a:pPr>
            <a:r>
              <a:rPr lang="en-US" dirty="0"/>
              <a:t>It is important to assess employee skill for the job on a regular basis, but it is equally important to continually assess performance and provide feedback to employees on how well they are doing. Don’t wait for the employee scheduled review to address performance issue and to recognized performance excellence. Provide ongoing feedback on performance so employees know how they are doing. </a:t>
            </a:r>
          </a:p>
        </p:txBody>
      </p:sp>
      <p:sp>
        <p:nvSpPr>
          <p:cNvPr id="4" name="Slide Number Placeholder 3"/>
          <p:cNvSpPr>
            <a:spLocks noGrp="1"/>
          </p:cNvSpPr>
          <p:nvPr>
            <p:ph type="sldNum" sz="quarter" idx="5"/>
          </p:nvPr>
        </p:nvSpPr>
        <p:spPr/>
        <p:txBody>
          <a:bodyPr/>
          <a:lstStyle/>
          <a:p>
            <a:fld id="{0A71AF75-37C1-B848-9549-B0BCFDE456C0}" type="slidenum">
              <a:rPr lang="en-US" smtClean="0"/>
              <a:t>8</a:t>
            </a:fld>
            <a:endParaRPr lang="en-US"/>
          </a:p>
        </p:txBody>
      </p:sp>
    </p:spTree>
    <p:extLst>
      <p:ext uri="{BB962C8B-B14F-4D97-AF65-F5344CB8AC3E}">
        <p14:creationId xmlns:p14="http://schemas.microsoft.com/office/powerpoint/2010/main" val="74631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Facilitator Note</a:t>
            </a:r>
          </a:p>
          <a:p>
            <a:r>
              <a:rPr lang="en-US" b="1" i="0" dirty="0"/>
              <a:t>Poll</a:t>
            </a:r>
          </a:p>
          <a:p>
            <a:pPr marL="171450" indent="-171450">
              <a:buFont typeface="Wingdings" panose="05000000000000000000" pitchFamily="2" charset="2"/>
              <a:buChar char="Ø"/>
            </a:pPr>
            <a:r>
              <a:rPr lang="en-US" i="1" dirty="0"/>
              <a:t>Click on all the assessment techniques you have used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t>Set up poll where people can click each they have used. They need to be able to click on as many as they can. </a:t>
            </a:r>
          </a:p>
          <a:p>
            <a:endParaRPr lang="en-US" dirty="0"/>
          </a:p>
        </p:txBody>
      </p:sp>
      <p:sp>
        <p:nvSpPr>
          <p:cNvPr id="4" name="Slide Number Placeholder 3"/>
          <p:cNvSpPr>
            <a:spLocks noGrp="1"/>
          </p:cNvSpPr>
          <p:nvPr>
            <p:ph type="sldNum" sz="quarter" idx="10"/>
          </p:nvPr>
        </p:nvSpPr>
        <p:spPr/>
        <p:txBody>
          <a:bodyPr/>
          <a:lstStyle/>
          <a:p>
            <a:fld id="{0A71AF75-37C1-B848-9549-B0BCFDE456C0}" type="slidenum">
              <a:rPr lang="en-US" smtClean="0"/>
              <a:t>9</a:t>
            </a:fld>
            <a:endParaRPr lang="en-US"/>
          </a:p>
        </p:txBody>
      </p:sp>
    </p:spTree>
    <p:extLst>
      <p:ext uri="{BB962C8B-B14F-4D97-AF65-F5344CB8AC3E}">
        <p14:creationId xmlns:p14="http://schemas.microsoft.com/office/powerpoint/2010/main" val="1583145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1765"/>
            <a:ext cx="5331593" cy="3801015"/>
          </a:xfrm>
        </p:spPr>
        <p:txBody>
          <a:bodyPr anchor="ctr"/>
          <a:lstStyle>
            <a:lvl1pPr algn="l">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ABE3C1-DBE1-495D-B57B-2849774B866A}" type="datetimeFigureOut">
              <a:rPr lang="en-US" smtClean="0"/>
              <a:t>7/22/2021</a:t>
            </a:fld>
            <a:endParaRPr lang="en-US" dirty="0"/>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49728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359263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6373077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7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61008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3075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44F66F-3F35-AE4F-8217-CF6C93567902}"/>
              </a:ext>
            </a:extLst>
          </p:cNvPr>
          <p:cNvSpPr/>
          <p:nvPr userDrawn="1"/>
        </p:nvSpPr>
        <p:spPr>
          <a:xfrm>
            <a:off x="2191657" y="6260093"/>
            <a:ext cx="7794172" cy="59790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51056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2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1353671"/>
            <a:ext cx="9805851" cy="4071768"/>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59586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2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8" name="Rectangle 7">
            <a:extLst>
              <a:ext uri="{FF2B5EF4-FFF2-40B4-BE49-F238E27FC236}">
                <a16:creationId xmlns:a16="http://schemas.microsoft.com/office/drawing/2014/main" id="{996ECC58-DC6C-2A4F-8290-D2220A39C945}"/>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506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
        <p:nvSpPr>
          <p:cNvPr id="10" name="Rectangle 9">
            <a:extLst>
              <a:ext uri="{FF2B5EF4-FFF2-40B4-BE49-F238E27FC236}">
                <a16:creationId xmlns:a16="http://schemas.microsoft.com/office/drawing/2014/main" id="{D8B04E29-1FB7-2D43-9379-B7D757767005}"/>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4277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6" name="Rectangle 5">
            <a:extLst>
              <a:ext uri="{FF2B5EF4-FFF2-40B4-BE49-F238E27FC236}">
                <a16:creationId xmlns:a16="http://schemas.microsoft.com/office/drawing/2014/main" id="{58B3F4C6-A444-A14D-957A-BEC11AE76162}"/>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1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7147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12" r:id="rId3"/>
    <p:sldLayoutId id="2147483901" r:id="rId4"/>
    <p:sldLayoutId id="2147483910" r:id="rId5"/>
    <p:sldLayoutId id="214748391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ci.umn.edu/products/docs/Staff_Recruitment_book/Staff_Recruitment_book.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directcourseonline.com/frontline-supervision-manage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0"/>
            <a:ext cx="12192000" cy="600456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algn="ctr"/>
            <a:r>
              <a:rPr lang="en-US" sz="5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Workforce Toolkit</a:t>
            </a:r>
          </a:p>
          <a:p>
            <a:pPr algn="ctr"/>
            <a:endPar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126569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53931" cy="1868409"/>
          </a:xfrm>
        </p:spPr>
        <p:txBody>
          <a:bodyPr>
            <a:normAutofit fontScale="90000"/>
          </a:bodyPr>
          <a:lstStyle/>
          <a:p>
            <a:pPr lvl="0">
              <a:spcBef>
                <a:spcPts val="0"/>
              </a:spcBef>
              <a:spcAft>
                <a:spcPts val="600"/>
              </a:spcAft>
              <a:defRPr/>
            </a:pPr>
            <a:r>
              <a:rPr lang="en-US" dirty="0"/>
              <a:t>Which of the following techniques have you used in assessment? Select all you have used. </a:t>
            </a:r>
          </a:p>
        </p:txBody>
      </p:sp>
      <p:sp>
        <p:nvSpPr>
          <p:cNvPr id="3" name="Content Placeholder 2"/>
          <p:cNvSpPr>
            <a:spLocks noGrp="1"/>
          </p:cNvSpPr>
          <p:nvPr>
            <p:ph idx="1"/>
          </p:nvPr>
        </p:nvSpPr>
        <p:spPr>
          <a:xfrm>
            <a:off x="838199" y="2128602"/>
            <a:ext cx="10515600" cy="4167267"/>
          </a:xfrm>
        </p:spPr>
        <p:txBody>
          <a:bodyPr>
            <a:normAutofit/>
          </a:bodyPr>
          <a:lstStyle/>
          <a:p>
            <a:pPr lvl="0">
              <a:spcBef>
                <a:spcPts val="0"/>
              </a:spcBef>
              <a:buFont typeface="Wingdings" charset="2"/>
              <a:buChar char="q"/>
              <a:defRPr/>
            </a:pPr>
            <a:r>
              <a:rPr lang="en-US" dirty="0"/>
              <a:t> Direct observation on the job</a:t>
            </a:r>
          </a:p>
          <a:p>
            <a:pPr lvl="0">
              <a:spcBef>
                <a:spcPts val="0"/>
              </a:spcBef>
              <a:buFont typeface="Wingdings" panose="05000000000000000000" pitchFamily="2" charset="2"/>
              <a:buChar char="q"/>
              <a:defRPr/>
            </a:pPr>
            <a:r>
              <a:rPr lang="en-US" dirty="0"/>
              <a:t> Employee self-assessments and performance surveys</a:t>
            </a:r>
          </a:p>
          <a:p>
            <a:pPr lvl="0">
              <a:spcBef>
                <a:spcPts val="0"/>
              </a:spcBef>
              <a:buFont typeface="Wingdings" panose="05000000000000000000" pitchFamily="2" charset="2"/>
              <a:buChar char="q"/>
              <a:defRPr/>
            </a:pPr>
            <a:r>
              <a:rPr lang="en-US" dirty="0"/>
              <a:t> Work samples prepared by employees</a:t>
            </a:r>
          </a:p>
          <a:p>
            <a:pPr lvl="0">
              <a:spcBef>
                <a:spcPts val="0"/>
              </a:spcBef>
              <a:buFont typeface="Wingdings" panose="05000000000000000000" pitchFamily="2" charset="2"/>
              <a:buChar char="q"/>
              <a:defRPr/>
            </a:pPr>
            <a:r>
              <a:rPr lang="en-US" dirty="0"/>
              <a:t> Co-worker feedback and reviews</a:t>
            </a:r>
          </a:p>
          <a:p>
            <a:pPr lvl="0">
              <a:spcBef>
                <a:spcPts val="0"/>
              </a:spcBef>
              <a:buFont typeface="Wingdings" panose="05000000000000000000" pitchFamily="2" charset="2"/>
              <a:buChar char="q"/>
              <a:defRPr/>
            </a:pPr>
            <a:r>
              <a:rPr lang="en-US" dirty="0"/>
              <a:t> Supervisory feedback and reviews</a:t>
            </a:r>
          </a:p>
          <a:p>
            <a:pPr lvl="0">
              <a:spcBef>
                <a:spcPts val="0"/>
              </a:spcBef>
              <a:buFont typeface="Wingdings" panose="05000000000000000000" pitchFamily="2" charset="2"/>
              <a:buChar char="q"/>
              <a:defRPr/>
            </a:pPr>
            <a:r>
              <a:rPr lang="en-US" dirty="0"/>
              <a:t> Interview with employee</a:t>
            </a:r>
          </a:p>
          <a:p>
            <a:pPr lvl="0">
              <a:spcBef>
                <a:spcPts val="0"/>
              </a:spcBef>
              <a:buFont typeface="Wingdings" panose="05000000000000000000" pitchFamily="2" charset="2"/>
              <a:buChar char="q"/>
              <a:defRPr/>
            </a:pPr>
            <a:r>
              <a:rPr lang="en-US" dirty="0"/>
              <a:t> Interview with people with disabilities and their supporters</a:t>
            </a:r>
          </a:p>
        </p:txBody>
      </p:sp>
    </p:spTree>
    <p:extLst>
      <p:ext uri="{BB962C8B-B14F-4D97-AF65-F5344CB8AC3E}">
        <p14:creationId xmlns:p14="http://schemas.microsoft.com/office/powerpoint/2010/main" val="422117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3347-44D3-C94F-AAC7-33B4F8F0E493}"/>
              </a:ext>
            </a:extLst>
          </p:cNvPr>
          <p:cNvSpPr>
            <a:spLocks noGrp="1"/>
          </p:cNvSpPr>
          <p:nvPr>
            <p:ph type="title"/>
          </p:nvPr>
        </p:nvSpPr>
        <p:spPr>
          <a:xfrm>
            <a:off x="464695" y="378918"/>
            <a:ext cx="11467475" cy="1274618"/>
          </a:xfrm>
        </p:spPr>
        <p:txBody>
          <a:bodyPr>
            <a:normAutofit fontScale="90000"/>
          </a:bodyPr>
          <a:lstStyle/>
          <a:p>
            <a:r>
              <a:rPr lang="en-US" dirty="0"/>
              <a:t>Employee Performance Assessment Methods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0196016"/>
              </p:ext>
            </p:extLst>
          </p:nvPr>
        </p:nvGraphicFramePr>
        <p:xfrm>
          <a:off x="0" y="1459346"/>
          <a:ext cx="12192000" cy="529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42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5FF4-CAD2-544F-BD9E-45D7BD4AA569}"/>
              </a:ext>
            </a:extLst>
          </p:cNvPr>
          <p:cNvSpPr>
            <a:spLocks noGrp="1"/>
          </p:cNvSpPr>
          <p:nvPr>
            <p:ph type="title"/>
          </p:nvPr>
        </p:nvSpPr>
        <p:spPr/>
        <p:txBody>
          <a:bodyPr/>
          <a:lstStyle/>
          <a:p>
            <a:r>
              <a:rPr lang="en-US" dirty="0"/>
              <a:t>Developing an Employee Performance Assessment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598337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37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719527"/>
            <a:ext cx="11122701" cy="854440"/>
          </a:xfrm>
        </p:spPr>
        <p:txBody>
          <a:bodyPr>
            <a:normAutofit/>
          </a:bodyPr>
          <a:lstStyle/>
          <a:p>
            <a:r>
              <a:rPr lang="en-US" dirty="0"/>
              <a:t>Develop an Assessment Format and Form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35325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36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33" y="184728"/>
            <a:ext cx="11347554" cy="1016000"/>
          </a:xfrm>
        </p:spPr>
        <p:txBody>
          <a:bodyPr>
            <a:noAutofit/>
          </a:bodyPr>
          <a:lstStyle/>
          <a:p>
            <a:r>
              <a:rPr lang="en-US" sz="3600" dirty="0"/>
              <a:t>Identify Performance Standards and Review Schedules</a:t>
            </a:r>
          </a:p>
        </p:txBody>
      </p:sp>
      <p:sp>
        <p:nvSpPr>
          <p:cNvPr id="3" name="Content Placeholder 2"/>
          <p:cNvSpPr>
            <a:spLocks noGrp="1"/>
          </p:cNvSpPr>
          <p:nvPr>
            <p:ph idx="1"/>
          </p:nvPr>
        </p:nvSpPr>
        <p:spPr>
          <a:xfrm>
            <a:off x="712033" y="1540812"/>
            <a:ext cx="10515600" cy="4351338"/>
          </a:xfrm>
        </p:spPr>
        <p:txBody>
          <a:bodyPr>
            <a:normAutofit fontScale="62500" lnSpcReduction="20000"/>
          </a:bodyPr>
          <a:lstStyle/>
          <a:p>
            <a:pPr lvl="0" algn="l" rtl="0"/>
            <a:r>
              <a:rPr lang="en-US" dirty="0"/>
              <a:t>New employees – 30-60-90 day reviews</a:t>
            </a:r>
          </a:p>
          <a:p>
            <a:pPr lvl="0" algn="l" rtl="0"/>
            <a:r>
              <a:rPr lang="en-US" dirty="0"/>
              <a:t>All employees – at least annually</a:t>
            </a:r>
          </a:p>
          <a:p>
            <a:pPr lvl="0" algn="l" rtl="0"/>
            <a:r>
              <a:rPr lang="en-US" dirty="0"/>
              <a:t>As needed to address issues / problem areas</a:t>
            </a:r>
          </a:p>
          <a:p>
            <a:pPr lvl="0" rtl="0"/>
            <a:r>
              <a:rPr lang="en-US" dirty="0"/>
              <a:t>Consistency:</a:t>
            </a:r>
          </a:p>
          <a:p>
            <a:pPr lvl="1" rtl="0"/>
            <a:r>
              <a:rPr lang="en-US" dirty="0"/>
              <a:t>Use the same evaluation format for all employees</a:t>
            </a:r>
          </a:p>
          <a:p>
            <a:pPr lvl="1" rtl="0"/>
            <a:r>
              <a:rPr lang="en-US" dirty="0"/>
              <a:t>Customize to specific job positions</a:t>
            </a:r>
          </a:p>
          <a:p>
            <a:pPr lvl="0" rtl="0"/>
            <a:r>
              <a:rPr lang="en-US" dirty="0"/>
              <a:t>Competency assessment examples</a:t>
            </a:r>
          </a:p>
          <a:p>
            <a:pPr lvl="1" rtl="0"/>
            <a:r>
              <a:rPr lang="en-US" dirty="0"/>
              <a:t>Minimum expectations</a:t>
            </a:r>
          </a:p>
          <a:p>
            <a:pPr lvl="1" rtl="0"/>
            <a:r>
              <a:rPr lang="en-US" dirty="0"/>
              <a:t>Non-acceptable performance</a:t>
            </a:r>
          </a:p>
          <a:p>
            <a:pPr lvl="1" rtl="0"/>
            <a:r>
              <a:rPr lang="en-US" dirty="0"/>
              <a:t>Exceptional performance</a:t>
            </a:r>
          </a:p>
        </p:txBody>
      </p:sp>
      <p:grpSp>
        <p:nvGrpSpPr>
          <p:cNvPr id="105" name="Group 104"/>
          <p:cNvGrpSpPr/>
          <p:nvPr/>
        </p:nvGrpSpPr>
        <p:grpSpPr>
          <a:xfrm>
            <a:off x="6385809" y="1540812"/>
            <a:ext cx="5210523" cy="4545195"/>
            <a:chOff x="7049905" y="1906666"/>
            <a:chExt cx="3394075" cy="2960688"/>
          </a:xfrm>
        </p:grpSpPr>
        <p:grpSp>
          <p:nvGrpSpPr>
            <p:cNvPr id="6" name="Group 5"/>
            <p:cNvGrpSpPr/>
            <p:nvPr/>
          </p:nvGrpSpPr>
          <p:grpSpPr>
            <a:xfrm>
              <a:off x="7049905" y="1906666"/>
              <a:ext cx="1500188" cy="1441450"/>
              <a:chOff x="3362325" y="2311400"/>
              <a:chExt cx="1500188" cy="1441450"/>
            </a:xfrm>
          </p:grpSpPr>
          <p:sp>
            <p:nvSpPr>
              <p:cNvPr id="7" name="Freeform 1"/>
              <p:cNvSpPr>
                <a:spLocks noChangeArrowheads="1"/>
              </p:cNvSpPr>
              <p:nvPr/>
            </p:nvSpPr>
            <p:spPr bwMode="auto">
              <a:xfrm>
                <a:off x="3378200" y="2816225"/>
                <a:ext cx="1457325" cy="50800"/>
              </a:xfrm>
              <a:custGeom>
                <a:avLst/>
                <a:gdLst>
                  <a:gd name="T0" fmla="*/ 2023 w 4048"/>
                  <a:gd name="T1" fmla="*/ 141 h 142"/>
                  <a:gd name="T2" fmla="*/ 0 w 4048"/>
                  <a:gd name="T3" fmla="*/ 141 h 142"/>
                  <a:gd name="T4" fmla="*/ 0 w 4048"/>
                  <a:gd name="T5" fmla="*/ 0 h 142"/>
                  <a:gd name="T6" fmla="*/ 4047 w 4048"/>
                  <a:gd name="T7" fmla="*/ 0 h 142"/>
                  <a:gd name="T8" fmla="*/ 4047 w 4048"/>
                  <a:gd name="T9" fmla="*/ 141 h 142"/>
                  <a:gd name="T10" fmla="*/ 2023 w 4048"/>
                  <a:gd name="T11" fmla="*/ 141 h 142"/>
                </a:gdLst>
                <a:ahLst/>
                <a:cxnLst>
                  <a:cxn ang="0">
                    <a:pos x="T0" y="T1"/>
                  </a:cxn>
                  <a:cxn ang="0">
                    <a:pos x="T2" y="T3"/>
                  </a:cxn>
                  <a:cxn ang="0">
                    <a:pos x="T4" y="T5"/>
                  </a:cxn>
                  <a:cxn ang="0">
                    <a:pos x="T6" y="T7"/>
                  </a:cxn>
                  <a:cxn ang="0">
                    <a:pos x="T8" y="T9"/>
                  </a:cxn>
                  <a:cxn ang="0">
                    <a:pos x="T10" y="T11"/>
                  </a:cxn>
                </a:cxnLst>
                <a:rect l="0" t="0" r="r" b="b"/>
                <a:pathLst>
                  <a:path w="4048" h="142">
                    <a:moveTo>
                      <a:pt x="2023" y="141"/>
                    </a:moveTo>
                    <a:lnTo>
                      <a:pt x="0" y="141"/>
                    </a:lnTo>
                    <a:lnTo>
                      <a:pt x="0" y="0"/>
                    </a:lnTo>
                    <a:lnTo>
                      <a:pt x="4047" y="0"/>
                    </a:lnTo>
                    <a:lnTo>
                      <a:pt x="4047" y="141"/>
                    </a:lnTo>
                    <a:lnTo>
                      <a:pt x="2023" y="141"/>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 name="Freeform 2"/>
              <p:cNvSpPr>
                <a:spLocks noChangeArrowheads="1"/>
              </p:cNvSpPr>
              <p:nvPr/>
            </p:nvSpPr>
            <p:spPr bwMode="auto">
              <a:xfrm>
                <a:off x="3949700" y="2978150"/>
                <a:ext cx="117475" cy="66675"/>
              </a:xfrm>
              <a:custGeom>
                <a:avLst/>
                <a:gdLst>
                  <a:gd name="T0" fmla="*/ 162 w 326"/>
                  <a:gd name="T1" fmla="*/ 184 h 185"/>
                  <a:gd name="T2" fmla="*/ 0 w 326"/>
                  <a:gd name="T3" fmla="*/ 184 h 185"/>
                  <a:gd name="T4" fmla="*/ 0 w 326"/>
                  <a:gd name="T5" fmla="*/ 0 h 185"/>
                  <a:gd name="T6" fmla="*/ 325 w 326"/>
                  <a:gd name="T7" fmla="*/ 0 h 185"/>
                  <a:gd name="T8" fmla="*/ 325 w 326"/>
                  <a:gd name="T9" fmla="*/ 184 h 185"/>
                  <a:gd name="T10" fmla="*/ 162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2" y="184"/>
                    </a:moveTo>
                    <a:lnTo>
                      <a:pt x="0" y="184"/>
                    </a:lnTo>
                    <a:lnTo>
                      <a:pt x="0" y="0"/>
                    </a:lnTo>
                    <a:lnTo>
                      <a:pt x="325" y="0"/>
                    </a:lnTo>
                    <a:lnTo>
                      <a:pt x="325"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 name="Freeform 3"/>
              <p:cNvSpPr>
                <a:spLocks noChangeArrowheads="1"/>
              </p:cNvSpPr>
              <p:nvPr/>
            </p:nvSpPr>
            <p:spPr bwMode="auto">
              <a:xfrm>
                <a:off x="4157663" y="2978150"/>
                <a:ext cx="117475" cy="66675"/>
              </a:xfrm>
              <a:custGeom>
                <a:avLst/>
                <a:gdLst>
                  <a:gd name="T0" fmla="*/ 162 w 325"/>
                  <a:gd name="T1" fmla="*/ 184 h 185"/>
                  <a:gd name="T2" fmla="*/ 0 w 325"/>
                  <a:gd name="T3" fmla="*/ 184 h 185"/>
                  <a:gd name="T4" fmla="*/ 0 w 325"/>
                  <a:gd name="T5" fmla="*/ 0 h 185"/>
                  <a:gd name="T6" fmla="*/ 324 w 325"/>
                  <a:gd name="T7" fmla="*/ 0 h 185"/>
                  <a:gd name="T8" fmla="*/ 324 w 325"/>
                  <a:gd name="T9" fmla="*/ 184 h 185"/>
                  <a:gd name="T10" fmla="*/ 162 w 325"/>
                  <a:gd name="T11" fmla="*/ 184 h 185"/>
                </a:gdLst>
                <a:ahLst/>
                <a:cxnLst>
                  <a:cxn ang="0">
                    <a:pos x="T0" y="T1"/>
                  </a:cxn>
                  <a:cxn ang="0">
                    <a:pos x="T2" y="T3"/>
                  </a:cxn>
                  <a:cxn ang="0">
                    <a:pos x="T4" y="T5"/>
                  </a:cxn>
                  <a:cxn ang="0">
                    <a:pos x="T6" y="T7"/>
                  </a:cxn>
                  <a:cxn ang="0">
                    <a:pos x="T8" y="T9"/>
                  </a:cxn>
                  <a:cxn ang="0">
                    <a:pos x="T10" y="T11"/>
                  </a:cxn>
                </a:cxnLst>
                <a:rect l="0" t="0" r="r" b="b"/>
                <a:pathLst>
                  <a:path w="325" h="185">
                    <a:moveTo>
                      <a:pt x="162" y="184"/>
                    </a:moveTo>
                    <a:lnTo>
                      <a:pt x="0" y="184"/>
                    </a:lnTo>
                    <a:lnTo>
                      <a:pt x="0" y="0"/>
                    </a:lnTo>
                    <a:lnTo>
                      <a:pt x="324" y="0"/>
                    </a:lnTo>
                    <a:lnTo>
                      <a:pt x="324"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 name="Freeform 4"/>
              <p:cNvSpPr>
                <a:spLocks noChangeArrowheads="1"/>
              </p:cNvSpPr>
              <p:nvPr/>
            </p:nvSpPr>
            <p:spPr bwMode="auto">
              <a:xfrm>
                <a:off x="4365625" y="2978150"/>
                <a:ext cx="117475" cy="66675"/>
              </a:xfrm>
              <a:custGeom>
                <a:avLst/>
                <a:gdLst>
                  <a:gd name="T0" fmla="*/ 162 w 326"/>
                  <a:gd name="T1" fmla="*/ 184 h 185"/>
                  <a:gd name="T2" fmla="*/ 0 w 326"/>
                  <a:gd name="T3" fmla="*/ 184 h 185"/>
                  <a:gd name="T4" fmla="*/ 0 w 326"/>
                  <a:gd name="T5" fmla="*/ 0 h 185"/>
                  <a:gd name="T6" fmla="*/ 325 w 326"/>
                  <a:gd name="T7" fmla="*/ 0 h 185"/>
                  <a:gd name="T8" fmla="*/ 325 w 326"/>
                  <a:gd name="T9" fmla="*/ 184 h 185"/>
                  <a:gd name="T10" fmla="*/ 162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2" y="184"/>
                    </a:moveTo>
                    <a:lnTo>
                      <a:pt x="0" y="184"/>
                    </a:lnTo>
                    <a:lnTo>
                      <a:pt x="0" y="0"/>
                    </a:lnTo>
                    <a:lnTo>
                      <a:pt x="325" y="0"/>
                    </a:lnTo>
                    <a:lnTo>
                      <a:pt x="325"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5"/>
              <p:cNvSpPr>
                <a:spLocks noChangeArrowheads="1"/>
              </p:cNvSpPr>
              <p:nvPr/>
            </p:nvSpPr>
            <p:spPr bwMode="auto">
              <a:xfrm>
                <a:off x="4575175" y="29781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6"/>
              <p:cNvSpPr>
                <a:spLocks noChangeArrowheads="1"/>
              </p:cNvSpPr>
              <p:nvPr/>
            </p:nvSpPr>
            <p:spPr bwMode="auto">
              <a:xfrm>
                <a:off x="3949700" y="3159125"/>
                <a:ext cx="117475" cy="66675"/>
              </a:xfrm>
              <a:custGeom>
                <a:avLst/>
                <a:gdLst>
                  <a:gd name="T0" fmla="*/ 162 w 326"/>
                  <a:gd name="T1" fmla="*/ 184 h 185"/>
                  <a:gd name="T2" fmla="*/ 0 w 326"/>
                  <a:gd name="T3" fmla="*/ 184 h 185"/>
                  <a:gd name="T4" fmla="*/ 0 w 326"/>
                  <a:gd name="T5" fmla="*/ 0 h 185"/>
                  <a:gd name="T6" fmla="*/ 325 w 326"/>
                  <a:gd name="T7" fmla="*/ 0 h 185"/>
                  <a:gd name="T8" fmla="*/ 325 w 326"/>
                  <a:gd name="T9" fmla="*/ 184 h 185"/>
                  <a:gd name="T10" fmla="*/ 162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2" y="184"/>
                    </a:moveTo>
                    <a:lnTo>
                      <a:pt x="0" y="184"/>
                    </a:lnTo>
                    <a:lnTo>
                      <a:pt x="0" y="0"/>
                    </a:lnTo>
                    <a:lnTo>
                      <a:pt x="325" y="0"/>
                    </a:lnTo>
                    <a:lnTo>
                      <a:pt x="325"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 name="Freeform 7"/>
              <p:cNvSpPr>
                <a:spLocks noChangeArrowheads="1"/>
              </p:cNvSpPr>
              <p:nvPr/>
            </p:nvSpPr>
            <p:spPr bwMode="auto">
              <a:xfrm>
                <a:off x="4157663" y="3159125"/>
                <a:ext cx="117475" cy="66675"/>
              </a:xfrm>
              <a:custGeom>
                <a:avLst/>
                <a:gdLst>
                  <a:gd name="T0" fmla="*/ 162 w 325"/>
                  <a:gd name="T1" fmla="*/ 184 h 185"/>
                  <a:gd name="T2" fmla="*/ 0 w 325"/>
                  <a:gd name="T3" fmla="*/ 184 h 185"/>
                  <a:gd name="T4" fmla="*/ 0 w 325"/>
                  <a:gd name="T5" fmla="*/ 0 h 185"/>
                  <a:gd name="T6" fmla="*/ 324 w 325"/>
                  <a:gd name="T7" fmla="*/ 0 h 185"/>
                  <a:gd name="T8" fmla="*/ 324 w 325"/>
                  <a:gd name="T9" fmla="*/ 184 h 185"/>
                  <a:gd name="T10" fmla="*/ 162 w 325"/>
                  <a:gd name="T11" fmla="*/ 184 h 185"/>
                </a:gdLst>
                <a:ahLst/>
                <a:cxnLst>
                  <a:cxn ang="0">
                    <a:pos x="T0" y="T1"/>
                  </a:cxn>
                  <a:cxn ang="0">
                    <a:pos x="T2" y="T3"/>
                  </a:cxn>
                  <a:cxn ang="0">
                    <a:pos x="T4" y="T5"/>
                  </a:cxn>
                  <a:cxn ang="0">
                    <a:pos x="T6" y="T7"/>
                  </a:cxn>
                  <a:cxn ang="0">
                    <a:pos x="T8" y="T9"/>
                  </a:cxn>
                  <a:cxn ang="0">
                    <a:pos x="T10" y="T11"/>
                  </a:cxn>
                </a:cxnLst>
                <a:rect l="0" t="0" r="r" b="b"/>
                <a:pathLst>
                  <a:path w="325" h="185">
                    <a:moveTo>
                      <a:pt x="162" y="184"/>
                    </a:moveTo>
                    <a:lnTo>
                      <a:pt x="0" y="184"/>
                    </a:lnTo>
                    <a:lnTo>
                      <a:pt x="0" y="0"/>
                    </a:lnTo>
                    <a:lnTo>
                      <a:pt x="324" y="0"/>
                    </a:lnTo>
                    <a:lnTo>
                      <a:pt x="324"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8"/>
              <p:cNvSpPr>
                <a:spLocks noChangeArrowheads="1"/>
              </p:cNvSpPr>
              <p:nvPr/>
            </p:nvSpPr>
            <p:spPr bwMode="auto">
              <a:xfrm>
                <a:off x="4365625" y="3159125"/>
                <a:ext cx="117475" cy="66675"/>
              </a:xfrm>
              <a:custGeom>
                <a:avLst/>
                <a:gdLst>
                  <a:gd name="T0" fmla="*/ 162 w 326"/>
                  <a:gd name="T1" fmla="*/ 184 h 185"/>
                  <a:gd name="T2" fmla="*/ 0 w 326"/>
                  <a:gd name="T3" fmla="*/ 184 h 185"/>
                  <a:gd name="T4" fmla="*/ 0 w 326"/>
                  <a:gd name="T5" fmla="*/ 0 h 185"/>
                  <a:gd name="T6" fmla="*/ 325 w 326"/>
                  <a:gd name="T7" fmla="*/ 0 h 185"/>
                  <a:gd name="T8" fmla="*/ 325 w 326"/>
                  <a:gd name="T9" fmla="*/ 184 h 185"/>
                  <a:gd name="T10" fmla="*/ 162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2" y="184"/>
                    </a:moveTo>
                    <a:lnTo>
                      <a:pt x="0" y="184"/>
                    </a:lnTo>
                    <a:lnTo>
                      <a:pt x="0" y="0"/>
                    </a:lnTo>
                    <a:lnTo>
                      <a:pt x="325" y="0"/>
                    </a:lnTo>
                    <a:lnTo>
                      <a:pt x="325"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9"/>
              <p:cNvSpPr>
                <a:spLocks noChangeArrowheads="1"/>
              </p:cNvSpPr>
              <p:nvPr/>
            </p:nvSpPr>
            <p:spPr bwMode="auto">
              <a:xfrm>
                <a:off x="4575175" y="315912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10"/>
              <p:cNvSpPr>
                <a:spLocks noChangeArrowheads="1"/>
              </p:cNvSpPr>
              <p:nvPr/>
            </p:nvSpPr>
            <p:spPr bwMode="auto">
              <a:xfrm>
                <a:off x="3949700" y="3340100"/>
                <a:ext cx="117475" cy="66675"/>
              </a:xfrm>
              <a:custGeom>
                <a:avLst/>
                <a:gdLst>
                  <a:gd name="T0" fmla="*/ 162 w 326"/>
                  <a:gd name="T1" fmla="*/ 183 h 184"/>
                  <a:gd name="T2" fmla="*/ 0 w 326"/>
                  <a:gd name="T3" fmla="*/ 183 h 184"/>
                  <a:gd name="T4" fmla="*/ 0 w 326"/>
                  <a:gd name="T5" fmla="*/ 0 h 184"/>
                  <a:gd name="T6" fmla="*/ 325 w 326"/>
                  <a:gd name="T7" fmla="*/ 0 h 184"/>
                  <a:gd name="T8" fmla="*/ 325 w 326"/>
                  <a:gd name="T9" fmla="*/ 183 h 184"/>
                  <a:gd name="T10" fmla="*/ 162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2" y="183"/>
                    </a:moveTo>
                    <a:lnTo>
                      <a:pt x="0" y="183"/>
                    </a:lnTo>
                    <a:lnTo>
                      <a:pt x="0" y="0"/>
                    </a:lnTo>
                    <a:lnTo>
                      <a:pt x="325" y="0"/>
                    </a:lnTo>
                    <a:lnTo>
                      <a:pt x="325"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11"/>
              <p:cNvSpPr>
                <a:spLocks noChangeArrowheads="1"/>
              </p:cNvSpPr>
              <p:nvPr/>
            </p:nvSpPr>
            <p:spPr bwMode="auto">
              <a:xfrm>
                <a:off x="4157663" y="3340100"/>
                <a:ext cx="117475" cy="66675"/>
              </a:xfrm>
              <a:custGeom>
                <a:avLst/>
                <a:gdLst>
                  <a:gd name="T0" fmla="*/ 162 w 325"/>
                  <a:gd name="T1" fmla="*/ 183 h 184"/>
                  <a:gd name="T2" fmla="*/ 0 w 325"/>
                  <a:gd name="T3" fmla="*/ 183 h 184"/>
                  <a:gd name="T4" fmla="*/ 0 w 325"/>
                  <a:gd name="T5" fmla="*/ 0 h 184"/>
                  <a:gd name="T6" fmla="*/ 324 w 325"/>
                  <a:gd name="T7" fmla="*/ 0 h 184"/>
                  <a:gd name="T8" fmla="*/ 324 w 325"/>
                  <a:gd name="T9" fmla="*/ 183 h 184"/>
                  <a:gd name="T10" fmla="*/ 162 w 325"/>
                  <a:gd name="T11" fmla="*/ 183 h 184"/>
                </a:gdLst>
                <a:ahLst/>
                <a:cxnLst>
                  <a:cxn ang="0">
                    <a:pos x="T0" y="T1"/>
                  </a:cxn>
                  <a:cxn ang="0">
                    <a:pos x="T2" y="T3"/>
                  </a:cxn>
                  <a:cxn ang="0">
                    <a:pos x="T4" y="T5"/>
                  </a:cxn>
                  <a:cxn ang="0">
                    <a:pos x="T6" y="T7"/>
                  </a:cxn>
                  <a:cxn ang="0">
                    <a:pos x="T8" y="T9"/>
                  </a:cxn>
                  <a:cxn ang="0">
                    <a:pos x="T10" y="T11"/>
                  </a:cxn>
                </a:cxnLst>
                <a:rect l="0" t="0" r="r" b="b"/>
                <a:pathLst>
                  <a:path w="325" h="184">
                    <a:moveTo>
                      <a:pt x="162" y="183"/>
                    </a:moveTo>
                    <a:lnTo>
                      <a:pt x="0" y="183"/>
                    </a:lnTo>
                    <a:lnTo>
                      <a:pt x="0" y="0"/>
                    </a:lnTo>
                    <a:lnTo>
                      <a:pt x="324" y="0"/>
                    </a:lnTo>
                    <a:lnTo>
                      <a:pt x="324"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2"/>
              <p:cNvSpPr>
                <a:spLocks noChangeArrowheads="1"/>
              </p:cNvSpPr>
              <p:nvPr/>
            </p:nvSpPr>
            <p:spPr bwMode="auto">
              <a:xfrm>
                <a:off x="3949700" y="3521075"/>
                <a:ext cx="117475" cy="66675"/>
              </a:xfrm>
              <a:custGeom>
                <a:avLst/>
                <a:gdLst>
                  <a:gd name="T0" fmla="*/ 162 w 326"/>
                  <a:gd name="T1" fmla="*/ 183 h 184"/>
                  <a:gd name="T2" fmla="*/ 0 w 326"/>
                  <a:gd name="T3" fmla="*/ 183 h 184"/>
                  <a:gd name="T4" fmla="*/ 0 w 326"/>
                  <a:gd name="T5" fmla="*/ 0 h 184"/>
                  <a:gd name="T6" fmla="*/ 325 w 326"/>
                  <a:gd name="T7" fmla="*/ 0 h 184"/>
                  <a:gd name="T8" fmla="*/ 325 w 326"/>
                  <a:gd name="T9" fmla="*/ 183 h 184"/>
                  <a:gd name="T10" fmla="*/ 162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2" y="183"/>
                    </a:moveTo>
                    <a:lnTo>
                      <a:pt x="0" y="183"/>
                    </a:lnTo>
                    <a:lnTo>
                      <a:pt x="0" y="0"/>
                    </a:lnTo>
                    <a:lnTo>
                      <a:pt x="325" y="0"/>
                    </a:lnTo>
                    <a:lnTo>
                      <a:pt x="325"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3"/>
              <p:cNvSpPr>
                <a:spLocks noChangeArrowheads="1"/>
              </p:cNvSpPr>
              <p:nvPr/>
            </p:nvSpPr>
            <p:spPr bwMode="auto">
              <a:xfrm>
                <a:off x="4157663" y="3521075"/>
                <a:ext cx="117475" cy="66675"/>
              </a:xfrm>
              <a:custGeom>
                <a:avLst/>
                <a:gdLst>
                  <a:gd name="T0" fmla="*/ 162 w 325"/>
                  <a:gd name="T1" fmla="*/ 183 h 184"/>
                  <a:gd name="T2" fmla="*/ 0 w 325"/>
                  <a:gd name="T3" fmla="*/ 183 h 184"/>
                  <a:gd name="T4" fmla="*/ 0 w 325"/>
                  <a:gd name="T5" fmla="*/ 0 h 184"/>
                  <a:gd name="T6" fmla="*/ 324 w 325"/>
                  <a:gd name="T7" fmla="*/ 0 h 184"/>
                  <a:gd name="T8" fmla="*/ 324 w 325"/>
                  <a:gd name="T9" fmla="*/ 183 h 184"/>
                  <a:gd name="T10" fmla="*/ 162 w 325"/>
                  <a:gd name="T11" fmla="*/ 183 h 184"/>
                </a:gdLst>
                <a:ahLst/>
                <a:cxnLst>
                  <a:cxn ang="0">
                    <a:pos x="T0" y="T1"/>
                  </a:cxn>
                  <a:cxn ang="0">
                    <a:pos x="T2" y="T3"/>
                  </a:cxn>
                  <a:cxn ang="0">
                    <a:pos x="T4" y="T5"/>
                  </a:cxn>
                  <a:cxn ang="0">
                    <a:pos x="T6" y="T7"/>
                  </a:cxn>
                  <a:cxn ang="0">
                    <a:pos x="T8" y="T9"/>
                  </a:cxn>
                  <a:cxn ang="0">
                    <a:pos x="T10" y="T11"/>
                  </a:cxn>
                </a:cxnLst>
                <a:rect l="0" t="0" r="r" b="b"/>
                <a:pathLst>
                  <a:path w="325" h="184">
                    <a:moveTo>
                      <a:pt x="162" y="183"/>
                    </a:moveTo>
                    <a:lnTo>
                      <a:pt x="0" y="183"/>
                    </a:lnTo>
                    <a:lnTo>
                      <a:pt x="0" y="0"/>
                    </a:lnTo>
                    <a:lnTo>
                      <a:pt x="324" y="0"/>
                    </a:lnTo>
                    <a:lnTo>
                      <a:pt x="324"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4"/>
              <p:cNvSpPr>
                <a:spLocks noChangeArrowheads="1"/>
              </p:cNvSpPr>
              <p:nvPr/>
            </p:nvSpPr>
            <p:spPr bwMode="auto">
              <a:xfrm>
                <a:off x="3362325" y="2446338"/>
                <a:ext cx="1500188" cy="1306512"/>
              </a:xfrm>
              <a:custGeom>
                <a:avLst/>
                <a:gdLst>
                  <a:gd name="T0" fmla="*/ 4027 w 4169"/>
                  <a:gd name="T1" fmla="*/ 339 h 3630"/>
                  <a:gd name="T2" fmla="*/ 4168 w 4169"/>
                  <a:gd name="T3" fmla="*/ 339 h 3630"/>
                  <a:gd name="T4" fmla="*/ 4168 w 4169"/>
                  <a:gd name="T5" fmla="*/ 480 h 3630"/>
                  <a:gd name="T6" fmla="*/ 4168 w 4169"/>
                  <a:gd name="T7" fmla="*/ 3488 h 3630"/>
                  <a:gd name="T8" fmla="*/ 4168 w 4169"/>
                  <a:gd name="T9" fmla="*/ 3629 h 3630"/>
                  <a:gd name="T10" fmla="*/ 4027 w 4169"/>
                  <a:gd name="T11" fmla="*/ 3629 h 3630"/>
                  <a:gd name="T12" fmla="*/ 141 w 4169"/>
                  <a:gd name="T13" fmla="*/ 3629 h 3630"/>
                  <a:gd name="T14" fmla="*/ 0 w 4169"/>
                  <a:gd name="T15" fmla="*/ 3629 h 3630"/>
                  <a:gd name="T16" fmla="*/ 0 w 4169"/>
                  <a:gd name="T17" fmla="*/ 3488 h 3630"/>
                  <a:gd name="T18" fmla="*/ 0 w 4169"/>
                  <a:gd name="T19" fmla="*/ 480 h 3630"/>
                  <a:gd name="T20" fmla="*/ 0 w 4169"/>
                  <a:gd name="T21" fmla="*/ 339 h 3630"/>
                  <a:gd name="T22" fmla="*/ 141 w 4169"/>
                  <a:gd name="T23" fmla="*/ 339 h 3630"/>
                  <a:gd name="T24" fmla="*/ 3084 w 4169"/>
                  <a:gd name="T25" fmla="*/ 339 h 3630"/>
                  <a:gd name="T26" fmla="*/ 3084 w 4169"/>
                  <a:gd name="T27" fmla="*/ 297 h 3630"/>
                  <a:gd name="T28" fmla="*/ 3389 w 4169"/>
                  <a:gd name="T29" fmla="*/ 0 h 3630"/>
                  <a:gd name="T30" fmla="*/ 3694 w 4169"/>
                  <a:gd name="T31" fmla="*/ 297 h 3630"/>
                  <a:gd name="T32" fmla="*/ 3694 w 4169"/>
                  <a:gd name="T33" fmla="*/ 339 h 3630"/>
                  <a:gd name="T34" fmla="*/ 4027 w 4169"/>
                  <a:gd name="T35" fmla="*/ 339 h 3630"/>
                  <a:gd name="T36" fmla="*/ 3223 w 4169"/>
                  <a:gd name="T37" fmla="*/ 319 h 3630"/>
                  <a:gd name="T38" fmla="*/ 3220 w 4169"/>
                  <a:gd name="T39" fmla="*/ 319 h 3630"/>
                  <a:gd name="T40" fmla="*/ 3220 w 4169"/>
                  <a:gd name="T41" fmla="*/ 342 h 3630"/>
                  <a:gd name="T42" fmla="*/ 3220 w 4169"/>
                  <a:gd name="T43" fmla="*/ 483 h 3630"/>
                  <a:gd name="T44" fmla="*/ 3220 w 4169"/>
                  <a:gd name="T45" fmla="*/ 641 h 3630"/>
                  <a:gd name="T46" fmla="*/ 3550 w 4169"/>
                  <a:gd name="T47" fmla="*/ 641 h 3630"/>
                  <a:gd name="T48" fmla="*/ 3550 w 4169"/>
                  <a:gd name="T49" fmla="*/ 483 h 3630"/>
                  <a:gd name="T50" fmla="*/ 3550 w 4169"/>
                  <a:gd name="T51" fmla="*/ 342 h 3630"/>
                  <a:gd name="T52" fmla="*/ 3550 w 4169"/>
                  <a:gd name="T53" fmla="*/ 319 h 3630"/>
                  <a:gd name="T54" fmla="*/ 3550 w 4169"/>
                  <a:gd name="T55" fmla="*/ 302 h 3630"/>
                  <a:gd name="T56" fmla="*/ 3386 w 4169"/>
                  <a:gd name="T57" fmla="*/ 144 h 3630"/>
                  <a:gd name="T58" fmla="*/ 3223 w 4169"/>
                  <a:gd name="T59" fmla="*/ 302 h 3630"/>
                  <a:gd name="T60" fmla="*/ 3223 w 4169"/>
                  <a:gd name="T61" fmla="*/ 319 h 3630"/>
                  <a:gd name="T62" fmla="*/ 141 w 4169"/>
                  <a:gd name="T63" fmla="*/ 3488 h 3630"/>
                  <a:gd name="T64" fmla="*/ 4027 w 4169"/>
                  <a:gd name="T65" fmla="*/ 3488 h 3630"/>
                  <a:gd name="T66" fmla="*/ 4027 w 4169"/>
                  <a:gd name="T67" fmla="*/ 480 h 3630"/>
                  <a:gd name="T68" fmla="*/ 3694 w 4169"/>
                  <a:gd name="T69" fmla="*/ 480 h 3630"/>
                  <a:gd name="T70" fmla="*/ 3694 w 4169"/>
                  <a:gd name="T71" fmla="*/ 779 h 3630"/>
                  <a:gd name="T72" fmla="*/ 3082 w 4169"/>
                  <a:gd name="T73" fmla="*/ 779 h 3630"/>
                  <a:gd name="T74" fmla="*/ 3082 w 4169"/>
                  <a:gd name="T75" fmla="*/ 480 h 3630"/>
                  <a:gd name="T76" fmla="*/ 141 w 4169"/>
                  <a:gd name="T77" fmla="*/ 480 h 3630"/>
                  <a:gd name="T78" fmla="*/ 141 w 4169"/>
                  <a:gd name="T79" fmla="*/ 3488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69" h="3630">
                    <a:moveTo>
                      <a:pt x="4027" y="339"/>
                    </a:moveTo>
                    <a:lnTo>
                      <a:pt x="4168" y="339"/>
                    </a:lnTo>
                    <a:lnTo>
                      <a:pt x="4168" y="480"/>
                    </a:lnTo>
                    <a:lnTo>
                      <a:pt x="4168" y="3488"/>
                    </a:lnTo>
                    <a:lnTo>
                      <a:pt x="4168" y="3629"/>
                    </a:lnTo>
                    <a:lnTo>
                      <a:pt x="4027" y="3629"/>
                    </a:lnTo>
                    <a:lnTo>
                      <a:pt x="141" y="3629"/>
                    </a:lnTo>
                    <a:lnTo>
                      <a:pt x="0" y="3629"/>
                    </a:lnTo>
                    <a:lnTo>
                      <a:pt x="0" y="3488"/>
                    </a:lnTo>
                    <a:lnTo>
                      <a:pt x="0" y="480"/>
                    </a:lnTo>
                    <a:lnTo>
                      <a:pt x="0" y="339"/>
                    </a:lnTo>
                    <a:lnTo>
                      <a:pt x="141" y="339"/>
                    </a:lnTo>
                    <a:lnTo>
                      <a:pt x="3084" y="339"/>
                    </a:lnTo>
                    <a:lnTo>
                      <a:pt x="3084" y="297"/>
                    </a:lnTo>
                    <a:cubicBezTo>
                      <a:pt x="3090" y="133"/>
                      <a:pt x="3225" y="0"/>
                      <a:pt x="3389" y="0"/>
                    </a:cubicBezTo>
                    <a:cubicBezTo>
                      <a:pt x="3553" y="0"/>
                      <a:pt x="3688" y="133"/>
                      <a:pt x="3694" y="297"/>
                    </a:cubicBezTo>
                    <a:lnTo>
                      <a:pt x="3694" y="339"/>
                    </a:lnTo>
                    <a:lnTo>
                      <a:pt x="4027" y="339"/>
                    </a:lnTo>
                    <a:close/>
                    <a:moveTo>
                      <a:pt x="3223" y="319"/>
                    </a:moveTo>
                    <a:lnTo>
                      <a:pt x="3220" y="319"/>
                    </a:lnTo>
                    <a:lnTo>
                      <a:pt x="3220" y="342"/>
                    </a:lnTo>
                    <a:lnTo>
                      <a:pt x="3220" y="483"/>
                    </a:lnTo>
                    <a:lnTo>
                      <a:pt x="3220" y="641"/>
                    </a:lnTo>
                    <a:lnTo>
                      <a:pt x="3550" y="641"/>
                    </a:lnTo>
                    <a:lnTo>
                      <a:pt x="3550" y="483"/>
                    </a:lnTo>
                    <a:lnTo>
                      <a:pt x="3550" y="342"/>
                    </a:lnTo>
                    <a:lnTo>
                      <a:pt x="3550" y="319"/>
                    </a:lnTo>
                    <a:lnTo>
                      <a:pt x="3550" y="302"/>
                    </a:lnTo>
                    <a:cubicBezTo>
                      <a:pt x="3547" y="215"/>
                      <a:pt x="3473" y="144"/>
                      <a:pt x="3386" y="144"/>
                    </a:cubicBezTo>
                    <a:cubicBezTo>
                      <a:pt x="3298" y="144"/>
                      <a:pt x="3225" y="212"/>
                      <a:pt x="3223" y="302"/>
                    </a:cubicBezTo>
                    <a:lnTo>
                      <a:pt x="3223" y="319"/>
                    </a:lnTo>
                    <a:close/>
                    <a:moveTo>
                      <a:pt x="141" y="3488"/>
                    </a:moveTo>
                    <a:lnTo>
                      <a:pt x="4027" y="3488"/>
                    </a:lnTo>
                    <a:lnTo>
                      <a:pt x="4027" y="480"/>
                    </a:lnTo>
                    <a:lnTo>
                      <a:pt x="3694" y="480"/>
                    </a:lnTo>
                    <a:lnTo>
                      <a:pt x="3694" y="779"/>
                    </a:lnTo>
                    <a:lnTo>
                      <a:pt x="3082" y="779"/>
                    </a:lnTo>
                    <a:lnTo>
                      <a:pt x="3082" y="480"/>
                    </a:lnTo>
                    <a:lnTo>
                      <a:pt x="141" y="480"/>
                    </a:lnTo>
                    <a:lnTo>
                      <a:pt x="141" y="3488"/>
                    </a:lnTo>
                    <a:close/>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15"/>
              <p:cNvSpPr>
                <a:spLocks noChangeArrowheads="1"/>
              </p:cNvSpPr>
              <p:nvPr/>
            </p:nvSpPr>
            <p:spPr bwMode="auto">
              <a:xfrm>
                <a:off x="4341813" y="3314700"/>
                <a:ext cx="384175" cy="276225"/>
              </a:xfrm>
              <a:custGeom>
                <a:avLst/>
                <a:gdLst>
                  <a:gd name="T0" fmla="*/ 421 w 1068"/>
                  <a:gd name="T1" fmla="*/ 765 h 766"/>
                  <a:gd name="T2" fmla="*/ 0 w 1068"/>
                  <a:gd name="T3" fmla="*/ 347 h 766"/>
                  <a:gd name="T4" fmla="*/ 122 w 1068"/>
                  <a:gd name="T5" fmla="*/ 229 h 766"/>
                  <a:gd name="T6" fmla="*/ 421 w 1068"/>
                  <a:gd name="T7" fmla="*/ 528 h 766"/>
                  <a:gd name="T8" fmla="*/ 948 w 1068"/>
                  <a:gd name="T9" fmla="*/ 0 h 766"/>
                  <a:gd name="T10" fmla="*/ 1067 w 1068"/>
                  <a:gd name="T11" fmla="*/ 119 h 766"/>
                  <a:gd name="T12" fmla="*/ 421 w 1068"/>
                  <a:gd name="T13" fmla="*/ 765 h 766"/>
                </a:gdLst>
                <a:ahLst/>
                <a:cxnLst>
                  <a:cxn ang="0">
                    <a:pos x="T0" y="T1"/>
                  </a:cxn>
                  <a:cxn ang="0">
                    <a:pos x="T2" y="T3"/>
                  </a:cxn>
                  <a:cxn ang="0">
                    <a:pos x="T4" y="T5"/>
                  </a:cxn>
                  <a:cxn ang="0">
                    <a:pos x="T6" y="T7"/>
                  </a:cxn>
                  <a:cxn ang="0">
                    <a:pos x="T8" y="T9"/>
                  </a:cxn>
                  <a:cxn ang="0">
                    <a:pos x="T10" y="T11"/>
                  </a:cxn>
                  <a:cxn ang="0">
                    <a:pos x="T12" y="T13"/>
                  </a:cxn>
                </a:cxnLst>
                <a:rect l="0" t="0" r="r" b="b"/>
                <a:pathLst>
                  <a:path w="1068" h="766">
                    <a:moveTo>
                      <a:pt x="421" y="765"/>
                    </a:moveTo>
                    <a:lnTo>
                      <a:pt x="0" y="347"/>
                    </a:lnTo>
                    <a:lnTo>
                      <a:pt x="122" y="229"/>
                    </a:lnTo>
                    <a:lnTo>
                      <a:pt x="421" y="528"/>
                    </a:lnTo>
                    <a:lnTo>
                      <a:pt x="948" y="0"/>
                    </a:lnTo>
                    <a:lnTo>
                      <a:pt x="1067" y="119"/>
                    </a:lnTo>
                    <a:lnTo>
                      <a:pt x="421" y="765"/>
                    </a:lnTo>
                  </a:path>
                </a:pathLst>
              </a:custGeom>
              <a:solidFill>
                <a:srgbClr val="B0C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16"/>
              <p:cNvSpPr>
                <a:spLocks noChangeArrowheads="1"/>
              </p:cNvSpPr>
              <p:nvPr/>
            </p:nvSpPr>
            <p:spPr bwMode="auto">
              <a:xfrm>
                <a:off x="3514725" y="2311400"/>
                <a:ext cx="309563" cy="1333500"/>
              </a:xfrm>
              <a:custGeom>
                <a:avLst/>
                <a:gdLst>
                  <a:gd name="T0" fmla="*/ 686 w 862"/>
                  <a:gd name="T1" fmla="*/ 0 h 3703"/>
                  <a:gd name="T2" fmla="*/ 861 w 862"/>
                  <a:gd name="T3" fmla="*/ 169 h 3703"/>
                  <a:gd name="T4" fmla="*/ 861 w 862"/>
                  <a:gd name="T5" fmla="*/ 491 h 3703"/>
                  <a:gd name="T6" fmla="*/ 861 w 862"/>
                  <a:gd name="T7" fmla="*/ 522 h 3703"/>
                  <a:gd name="T8" fmla="*/ 861 w 862"/>
                  <a:gd name="T9" fmla="*/ 3034 h 3703"/>
                  <a:gd name="T10" fmla="*/ 855 w 862"/>
                  <a:gd name="T11" fmla="*/ 3042 h 3703"/>
                  <a:gd name="T12" fmla="*/ 522 w 862"/>
                  <a:gd name="T13" fmla="*/ 3649 h 3703"/>
                  <a:gd name="T14" fmla="*/ 429 w 862"/>
                  <a:gd name="T15" fmla="*/ 3702 h 3703"/>
                  <a:gd name="T16" fmla="*/ 336 w 862"/>
                  <a:gd name="T17" fmla="*/ 3649 h 3703"/>
                  <a:gd name="T18" fmla="*/ 6 w 862"/>
                  <a:gd name="T19" fmla="*/ 3042 h 3703"/>
                  <a:gd name="T20" fmla="*/ 0 w 862"/>
                  <a:gd name="T21" fmla="*/ 3034 h 3703"/>
                  <a:gd name="T22" fmla="*/ 0 w 862"/>
                  <a:gd name="T23" fmla="*/ 522 h 3703"/>
                  <a:gd name="T24" fmla="*/ 0 w 862"/>
                  <a:gd name="T25" fmla="*/ 491 h 3703"/>
                  <a:gd name="T26" fmla="*/ 0 w 862"/>
                  <a:gd name="T27" fmla="*/ 169 h 3703"/>
                  <a:gd name="T28" fmla="*/ 169 w 862"/>
                  <a:gd name="T29" fmla="*/ 0 h 3703"/>
                  <a:gd name="T30" fmla="*/ 686 w 862"/>
                  <a:gd name="T3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2" h="3703">
                    <a:moveTo>
                      <a:pt x="686" y="0"/>
                    </a:moveTo>
                    <a:cubicBezTo>
                      <a:pt x="782" y="0"/>
                      <a:pt x="858" y="76"/>
                      <a:pt x="861" y="169"/>
                    </a:cubicBezTo>
                    <a:lnTo>
                      <a:pt x="861" y="491"/>
                    </a:lnTo>
                    <a:lnTo>
                      <a:pt x="861" y="522"/>
                    </a:lnTo>
                    <a:lnTo>
                      <a:pt x="861" y="3034"/>
                    </a:lnTo>
                    <a:cubicBezTo>
                      <a:pt x="858" y="3036"/>
                      <a:pt x="858" y="3039"/>
                      <a:pt x="855" y="3042"/>
                    </a:cubicBezTo>
                    <a:lnTo>
                      <a:pt x="522" y="3649"/>
                    </a:lnTo>
                    <a:cubicBezTo>
                      <a:pt x="502" y="3685"/>
                      <a:pt x="466" y="3702"/>
                      <a:pt x="429" y="3702"/>
                    </a:cubicBezTo>
                    <a:cubicBezTo>
                      <a:pt x="392" y="3702"/>
                      <a:pt x="356" y="3685"/>
                      <a:pt x="336" y="3649"/>
                    </a:cubicBezTo>
                    <a:lnTo>
                      <a:pt x="6" y="3042"/>
                    </a:lnTo>
                    <a:cubicBezTo>
                      <a:pt x="3" y="3039"/>
                      <a:pt x="0" y="3036"/>
                      <a:pt x="0" y="3034"/>
                    </a:cubicBezTo>
                    <a:lnTo>
                      <a:pt x="0" y="522"/>
                    </a:lnTo>
                    <a:lnTo>
                      <a:pt x="0" y="491"/>
                    </a:lnTo>
                    <a:lnTo>
                      <a:pt x="0" y="169"/>
                    </a:lnTo>
                    <a:cubicBezTo>
                      <a:pt x="0" y="76"/>
                      <a:pt x="76" y="0"/>
                      <a:pt x="169" y="0"/>
                    </a:cubicBezTo>
                    <a:lnTo>
                      <a:pt x="686" y="0"/>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17"/>
              <p:cNvSpPr>
                <a:spLocks noChangeArrowheads="1"/>
              </p:cNvSpPr>
              <p:nvPr/>
            </p:nvSpPr>
            <p:spPr bwMode="auto">
              <a:xfrm>
                <a:off x="3573463" y="3403600"/>
                <a:ext cx="192087" cy="174625"/>
              </a:xfrm>
              <a:custGeom>
                <a:avLst/>
                <a:gdLst>
                  <a:gd name="T0" fmla="*/ 265 w 534"/>
                  <a:gd name="T1" fmla="*/ 485 h 486"/>
                  <a:gd name="T2" fmla="*/ 0 w 534"/>
                  <a:gd name="T3" fmla="*/ 0 h 486"/>
                  <a:gd name="T4" fmla="*/ 533 w 534"/>
                  <a:gd name="T5" fmla="*/ 0 h 486"/>
                  <a:gd name="T6" fmla="*/ 265 w 534"/>
                  <a:gd name="T7" fmla="*/ 485 h 486"/>
                </a:gdLst>
                <a:ahLst/>
                <a:cxnLst>
                  <a:cxn ang="0">
                    <a:pos x="T0" y="T1"/>
                  </a:cxn>
                  <a:cxn ang="0">
                    <a:pos x="T2" y="T3"/>
                  </a:cxn>
                  <a:cxn ang="0">
                    <a:pos x="T4" y="T5"/>
                  </a:cxn>
                  <a:cxn ang="0">
                    <a:pos x="T6" y="T7"/>
                  </a:cxn>
                </a:cxnLst>
                <a:rect l="0" t="0" r="r" b="b"/>
                <a:pathLst>
                  <a:path w="534" h="486">
                    <a:moveTo>
                      <a:pt x="265" y="485"/>
                    </a:moveTo>
                    <a:lnTo>
                      <a:pt x="0" y="0"/>
                    </a:lnTo>
                    <a:lnTo>
                      <a:pt x="533" y="0"/>
                    </a:lnTo>
                    <a:lnTo>
                      <a:pt x="265" y="48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18"/>
              <p:cNvSpPr>
                <a:spLocks noChangeArrowheads="1"/>
              </p:cNvSpPr>
              <p:nvPr/>
            </p:nvSpPr>
            <p:spPr bwMode="auto">
              <a:xfrm>
                <a:off x="3565525" y="2540000"/>
                <a:ext cx="207963" cy="814388"/>
              </a:xfrm>
              <a:custGeom>
                <a:avLst/>
                <a:gdLst>
                  <a:gd name="T0" fmla="*/ 288 w 577"/>
                  <a:gd name="T1" fmla="*/ 2260 h 2261"/>
                  <a:gd name="T2" fmla="*/ 0 w 577"/>
                  <a:gd name="T3" fmla="*/ 2260 h 2261"/>
                  <a:gd name="T4" fmla="*/ 0 w 577"/>
                  <a:gd name="T5" fmla="*/ 0 h 2261"/>
                  <a:gd name="T6" fmla="*/ 576 w 577"/>
                  <a:gd name="T7" fmla="*/ 0 h 2261"/>
                  <a:gd name="T8" fmla="*/ 576 w 577"/>
                  <a:gd name="T9" fmla="*/ 2260 h 2261"/>
                  <a:gd name="T10" fmla="*/ 288 w 577"/>
                  <a:gd name="T11" fmla="*/ 2260 h 2261"/>
                </a:gdLst>
                <a:ahLst/>
                <a:cxnLst>
                  <a:cxn ang="0">
                    <a:pos x="T0" y="T1"/>
                  </a:cxn>
                  <a:cxn ang="0">
                    <a:pos x="T2" y="T3"/>
                  </a:cxn>
                  <a:cxn ang="0">
                    <a:pos x="T4" y="T5"/>
                  </a:cxn>
                  <a:cxn ang="0">
                    <a:pos x="T6" y="T7"/>
                  </a:cxn>
                  <a:cxn ang="0">
                    <a:pos x="T8" y="T9"/>
                  </a:cxn>
                  <a:cxn ang="0">
                    <a:pos x="T10" y="T11"/>
                  </a:cxn>
                </a:cxnLst>
                <a:rect l="0" t="0" r="r" b="b"/>
                <a:pathLst>
                  <a:path w="577" h="2261">
                    <a:moveTo>
                      <a:pt x="288" y="2260"/>
                    </a:moveTo>
                    <a:lnTo>
                      <a:pt x="0" y="2260"/>
                    </a:lnTo>
                    <a:lnTo>
                      <a:pt x="0" y="0"/>
                    </a:lnTo>
                    <a:lnTo>
                      <a:pt x="576" y="0"/>
                    </a:lnTo>
                    <a:lnTo>
                      <a:pt x="576" y="2260"/>
                    </a:lnTo>
                    <a:lnTo>
                      <a:pt x="288" y="226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19"/>
              <p:cNvSpPr>
                <a:spLocks noChangeArrowheads="1"/>
              </p:cNvSpPr>
              <p:nvPr/>
            </p:nvSpPr>
            <p:spPr bwMode="auto">
              <a:xfrm>
                <a:off x="3565525" y="2362200"/>
                <a:ext cx="207963" cy="127000"/>
              </a:xfrm>
              <a:custGeom>
                <a:avLst/>
                <a:gdLst>
                  <a:gd name="T0" fmla="*/ 0 w 577"/>
                  <a:gd name="T1" fmla="*/ 350 h 351"/>
                  <a:gd name="T2" fmla="*/ 0 w 577"/>
                  <a:gd name="T3" fmla="*/ 28 h 351"/>
                  <a:gd name="T4" fmla="*/ 29 w 577"/>
                  <a:gd name="T5" fmla="*/ 0 h 351"/>
                  <a:gd name="T6" fmla="*/ 548 w 577"/>
                  <a:gd name="T7" fmla="*/ 0 h 351"/>
                  <a:gd name="T8" fmla="*/ 576 w 577"/>
                  <a:gd name="T9" fmla="*/ 28 h 351"/>
                  <a:gd name="T10" fmla="*/ 576 w 577"/>
                  <a:gd name="T11" fmla="*/ 350 h 351"/>
                  <a:gd name="T12" fmla="*/ 0 w 577"/>
                  <a:gd name="T13" fmla="*/ 350 h 351"/>
                </a:gdLst>
                <a:ahLst/>
                <a:cxnLst>
                  <a:cxn ang="0">
                    <a:pos x="T0" y="T1"/>
                  </a:cxn>
                  <a:cxn ang="0">
                    <a:pos x="T2" y="T3"/>
                  </a:cxn>
                  <a:cxn ang="0">
                    <a:pos x="T4" y="T5"/>
                  </a:cxn>
                  <a:cxn ang="0">
                    <a:pos x="T6" y="T7"/>
                  </a:cxn>
                  <a:cxn ang="0">
                    <a:pos x="T8" y="T9"/>
                  </a:cxn>
                  <a:cxn ang="0">
                    <a:pos x="T10" y="T11"/>
                  </a:cxn>
                  <a:cxn ang="0">
                    <a:pos x="T12" y="T13"/>
                  </a:cxn>
                </a:cxnLst>
                <a:rect l="0" t="0" r="r" b="b"/>
                <a:pathLst>
                  <a:path w="577" h="351">
                    <a:moveTo>
                      <a:pt x="0" y="350"/>
                    </a:moveTo>
                    <a:lnTo>
                      <a:pt x="0" y="28"/>
                    </a:lnTo>
                    <a:cubicBezTo>
                      <a:pt x="0" y="11"/>
                      <a:pt x="14" y="0"/>
                      <a:pt x="29" y="0"/>
                    </a:cubicBezTo>
                    <a:lnTo>
                      <a:pt x="548" y="0"/>
                    </a:lnTo>
                    <a:cubicBezTo>
                      <a:pt x="565" y="0"/>
                      <a:pt x="576" y="14"/>
                      <a:pt x="576" y="28"/>
                    </a:cubicBezTo>
                    <a:lnTo>
                      <a:pt x="576" y="350"/>
                    </a:lnTo>
                    <a:lnTo>
                      <a:pt x="0" y="35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0"/>
              <p:cNvSpPr>
                <a:spLocks noChangeArrowheads="1"/>
              </p:cNvSpPr>
              <p:nvPr/>
            </p:nvSpPr>
            <p:spPr bwMode="auto">
              <a:xfrm>
                <a:off x="3640138" y="2627313"/>
                <a:ext cx="58737" cy="608012"/>
              </a:xfrm>
              <a:custGeom>
                <a:avLst/>
                <a:gdLst>
                  <a:gd name="T0" fmla="*/ 81 w 162"/>
                  <a:gd name="T1" fmla="*/ 1687 h 1688"/>
                  <a:gd name="T2" fmla="*/ 0 w 162"/>
                  <a:gd name="T3" fmla="*/ 1687 h 1688"/>
                  <a:gd name="T4" fmla="*/ 0 w 162"/>
                  <a:gd name="T5" fmla="*/ 0 h 1688"/>
                  <a:gd name="T6" fmla="*/ 161 w 162"/>
                  <a:gd name="T7" fmla="*/ 0 h 1688"/>
                  <a:gd name="T8" fmla="*/ 161 w 162"/>
                  <a:gd name="T9" fmla="*/ 1687 h 1688"/>
                  <a:gd name="T10" fmla="*/ 81 w 162"/>
                  <a:gd name="T11" fmla="*/ 1687 h 1688"/>
                </a:gdLst>
                <a:ahLst/>
                <a:cxnLst>
                  <a:cxn ang="0">
                    <a:pos x="T0" y="T1"/>
                  </a:cxn>
                  <a:cxn ang="0">
                    <a:pos x="T2" y="T3"/>
                  </a:cxn>
                  <a:cxn ang="0">
                    <a:pos x="T4" y="T5"/>
                  </a:cxn>
                  <a:cxn ang="0">
                    <a:pos x="T6" y="T7"/>
                  </a:cxn>
                  <a:cxn ang="0">
                    <a:pos x="T8" y="T9"/>
                  </a:cxn>
                  <a:cxn ang="0">
                    <a:pos x="T10" y="T11"/>
                  </a:cxn>
                </a:cxnLst>
                <a:rect l="0" t="0" r="r" b="b"/>
                <a:pathLst>
                  <a:path w="162" h="1688">
                    <a:moveTo>
                      <a:pt x="81" y="1687"/>
                    </a:moveTo>
                    <a:lnTo>
                      <a:pt x="0" y="1687"/>
                    </a:lnTo>
                    <a:lnTo>
                      <a:pt x="0" y="0"/>
                    </a:lnTo>
                    <a:lnTo>
                      <a:pt x="161" y="0"/>
                    </a:lnTo>
                    <a:lnTo>
                      <a:pt x="161" y="1687"/>
                    </a:lnTo>
                    <a:lnTo>
                      <a:pt x="81" y="1687"/>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7" name="Group 26"/>
            <p:cNvGrpSpPr/>
            <p:nvPr/>
          </p:nvGrpSpPr>
          <p:grpSpPr>
            <a:xfrm>
              <a:off x="8945380" y="2041604"/>
              <a:ext cx="1498600" cy="1306512"/>
              <a:chOff x="5257800" y="2446338"/>
              <a:chExt cx="1498600" cy="1306512"/>
            </a:xfrm>
          </p:grpSpPr>
          <p:sp>
            <p:nvSpPr>
              <p:cNvPr id="28" name="Freeform 21"/>
              <p:cNvSpPr>
                <a:spLocks noChangeArrowheads="1"/>
              </p:cNvSpPr>
              <p:nvPr/>
            </p:nvSpPr>
            <p:spPr bwMode="auto">
              <a:xfrm>
                <a:off x="5591175" y="3165475"/>
                <a:ext cx="384175" cy="276225"/>
              </a:xfrm>
              <a:custGeom>
                <a:avLst/>
                <a:gdLst>
                  <a:gd name="T0" fmla="*/ 421 w 1068"/>
                  <a:gd name="T1" fmla="*/ 765 h 766"/>
                  <a:gd name="T2" fmla="*/ 0 w 1068"/>
                  <a:gd name="T3" fmla="*/ 347 h 766"/>
                  <a:gd name="T4" fmla="*/ 122 w 1068"/>
                  <a:gd name="T5" fmla="*/ 229 h 766"/>
                  <a:gd name="T6" fmla="*/ 421 w 1068"/>
                  <a:gd name="T7" fmla="*/ 528 h 766"/>
                  <a:gd name="T8" fmla="*/ 948 w 1068"/>
                  <a:gd name="T9" fmla="*/ 0 h 766"/>
                  <a:gd name="T10" fmla="*/ 1067 w 1068"/>
                  <a:gd name="T11" fmla="*/ 119 h 766"/>
                  <a:gd name="T12" fmla="*/ 421 w 1068"/>
                  <a:gd name="T13" fmla="*/ 765 h 766"/>
                </a:gdLst>
                <a:ahLst/>
                <a:cxnLst>
                  <a:cxn ang="0">
                    <a:pos x="T0" y="T1"/>
                  </a:cxn>
                  <a:cxn ang="0">
                    <a:pos x="T2" y="T3"/>
                  </a:cxn>
                  <a:cxn ang="0">
                    <a:pos x="T4" y="T5"/>
                  </a:cxn>
                  <a:cxn ang="0">
                    <a:pos x="T6" y="T7"/>
                  </a:cxn>
                  <a:cxn ang="0">
                    <a:pos x="T8" y="T9"/>
                  </a:cxn>
                  <a:cxn ang="0">
                    <a:pos x="T10" y="T11"/>
                  </a:cxn>
                  <a:cxn ang="0">
                    <a:pos x="T12" y="T13"/>
                  </a:cxn>
                </a:cxnLst>
                <a:rect l="0" t="0" r="r" b="b"/>
                <a:pathLst>
                  <a:path w="1068" h="766">
                    <a:moveTo>
                      <a:pt x="421" y="765"/>
                    </a:moveTo>
                    <a:lnTo>
                      <a:pt x="0" y="347"/>
                    </a:lnTo>
                    <a:lnTo>
                      <a:pt x="122" y="229"/>
                    </a:lnTo>
                    <a:lnTo>
                      <a:pt x="421" y="528"/>
                    </a:lnTo>
                    <a:lnTo>
                      <a:pt x="948" y="0"/>
                    </a:lnTo>
                    <a:lnTo>
                      <a:pt x="1067" y="119"/>
                    </a:lnTo>
                    <a:lnTo>
                      <a:pt x="421" y="765"/>
                    </a:lnTo>
                  </a:path>
                </a:pathLst>
              </a:custGeom>
              <a:solidFill>
                <a:srgbClr val="B0C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2"/>
              <p:cNvSpPr>
                <a:spLocks noChangeArrowheads="1"/>
              </p:cNvSpPr>
              <p:nvPr/>
            </p:nvSpPr>
            <p:spPr bwMode="auto">
              <a:xfrm>
                <a:off x="6467475" y="2976563"/>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3"/>
              <p:cNvSpPr>
                <a:spLocks noChangeArrowheads="1"/>
              </p:cNvSpPr>
              <p:nvPr/>
            </p:nvSpPr>
            <p:spPr bwMode="auto">
              <a:xfrm>
                <a:off x="6467475" y="315912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 name="Freeform 24"/>
              <p:cNvSpPr>
                <a:spLocks noChangeArrowheads="1"/>
              </p:cNvSpPr>
              <p:nvPr/>
            </p:nvSpPr>
            <p:spPr bwMode="auto">
              <a:xfrm>
                <a:off x="6467475" y="3340100"/>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25"/>
              <p:cNvSpPr>
                <a:spLocks noChangeArrowheads="1"/>
              </p:cNvSpPr>
              <p:nvPr/>
            </p:nvSpPr>
            <p:spPr bwMode="auto">
              <a:xfrm>
                <a:off x="6467475" y="352107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 name="Freeform 26"/>
              <p:cNvSpPr>
                <a:spLocks noChangeArrowheads="1"/>
              </p:cNvSpPr>
              <p:nvPr/>
            </p:nvSpPr>
            <p:spPr bwMode="auto">
              <a:xfrm>
                <a:off x="5257800" y="2446338"/>
                <a:ext cx="1498600" cy="1306512"/>
              </a:xfrm>
              <a:custGeom>
                <a:avLst/>
                <a:gdLst>
                  <a:gd name="T0" fmla="*/ 4162 w 4163"/>
                  <a:gd name="T1" fmla="*/ 3629 h 3630"/>
                  <a:gd name="T2" fmla="*/ 4027 w 4163"/>
                  <a:gd name="T3" fmla="*/ 3629 h 3630"/>
                  <a:gd name="T4" fmla="*/ 141 w 4163"/>
                  <a:gd name="T5" fmla="*/ 3629 h 3630"/>
                  <a:gd name="T6" fmla="*/ 0 w 4163"/>
                  <a:gd name="T7" fmla="*/ 3629 h 3630"/>
                  <a:gd name="T8" fmla="*/ 0 w 4163"/>
                  <a:gd name="T9" fmla="*/ 3488 h 3630"/>
                  <a:gd name="T10" fmla="*/ 0 w 4163"/>
                  <a:gd name="T11" fmla="*/ 480 h 3630"/>
                  <a:gd name="T12" fmla="*/ 0 w 4163"/>
                  <a:gd name="T13" fmla="*/ 339 h 3630"/>
                  <a:gd name="T14" fmla="*/ 141 w 4163"/>
                  <a:gd name="T15" fmla="*/ 339 h 3630"/>
                  <a:gd name="T16" fmla="*/ 474 w 4163"/>
                  <a:gd name="T17" fmla="*/ 339 h 3630"/>
                  <a:gd name="T18" fmla="*/ 474 w 4163"/>
                  <a:gd name="T19" fmla="*/ 297 h 3630"/>
                  <a:gd name="T20" fmla="*/ 779 w 4163"/>
                  <a:gd name="T21" fmla="*/ 0 h 3630"/>
                  <a:gd name="T22" fmla="*/ 1083 w 4163"/>
                  <a:gd name="T23" fmla="*/ 297 h 3630"/>
                  <a:gd name="T24" fmla="*/ 1083 w 4163"/>
                  <a:gd name="T25" fmla="*/ 339 h 3630"/>
                  <a:gd name="T26" fmla="*/ 3078 w 4163"/>
                  <a:gd name="T27" fmla="*/ 339 h 3630"/>
                  <a:gd name="T28" fmla="*/ 3078 w 4163"/>
                  <a:gd name="T29" fmla="*/ 297 h 3630"/>
                  <a:gd name="T30" fmla="*/ 3383 w 4163"/>
                  <a:gd name="T31" fmla="*/ 0 h 3630"/>
                  <a:gd name="T32" fmla="*/ 3688 w 4163"/>
                  <a:gd name="T33" fmla="*/ 297 h 3630"/>
                  <a:gd name="T34" fmla="*/ 3688 w 4163"/>
                  <a:gd name="T35" fmla="*/ 339 h 3630"/>
                  <a:gd name="T36" fmla="*/ 4021 w 4163"/>
                  <a:gd name="T37" fmla="*/ 339 h 3630"/>
                  <a:gd name="T38" fmla="*/ 4162 w 4163"/>
                  <a:gd name="T39" fmla="*/ 339 h 3630"/>
                  <a:gd name="T40" fmla="*/ 4162 w 4163"/>
                  <a:gd name="T41" fmla="*/ 3629 h 3630"/>
                  <a:gd name="T42" fmla="*/ 4021 w 4163"/>
                  <a:gd name="T43" fmla="*/ 3488 h 3630"/>
                  <a:gd name="T44" fmla="*/ 4021 w 4163"/>
                  <a:gd name="T45" fmla="*/ 480 h 3630"/>
                  <a:gd name="T46" fmla="*/ 3688 w 4163"/>
                  <a:gd name="T47" fmla="*/ 480 h 3630"/>
                  <a:gd name="T48" fmla="*/ 3688 w 4163"/>
                  <a:gd name="T49" fmla="*/ 779 h 3630"/>
                  <a:gd name="T50" fmla="*/ 3076 w 4163"/>
                  <a:gd name="T51" fmla="*/ 779 h 3630"/>
                  <a:gd name="T52" fmla="*/ 3076 w 4163"/>
                  <a:gd name="T53" fmla="*/ 480 h 3630"/>
                  <a:gd name="T54" fmla="*/ 1080 w 4163"/>
                  <a:gd name="T55" fmla="*/ 480 h 3630"/>
                  <a:gd name="T56" fmla="*/ 1080 w 4163"/>
                  <a:gd name="T57" fmla="*/ 779 h 3630"/>
                  <a:gd name="T58" fmla="*/ 468 w 4163"/>
                  <a:gd name="T59" fmla="*/ 779 h 3630"/>
                  <a:gd name="T60" fmla="*/ 468 w 4163"/>
                  <a:gd name="T61" fmla="*/ 480 h 3630"/>
                  <a:gd name="T62" fmla="*/ 135 w 4163"/>
                  <a:gd name="T63" fmla="*/ 480 h 3630"/>
                  <a:gd name="T64" fmla="*/ 135 w 4163"/>
                  <a:gd name="T65" fmla="*/ 3488 h 3630"/>
                  <a:gd name="T66" fmla="*/ 4021 w 4163"/>
                  <a:gd name="T67" fmla="*/ 3488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3" h="3630">
                    <a:moveTo>
                      <a:pt x="4162" y="3629"/>
                    </a:moveTo>
                    <a:lnTo>
                      <a:pt x="4027" y="3629"/>
                    </a:lnTo>
                    <a:lnTo>
                      <a:pt x="141" y="3629"/>
                    </a:lnTo>
                    <a:lnTo>
                      <a:pt x="0" y="3629"/>
                    </a:lnTo>
                    <a:lnTo>
                      <a:pt x="0" y="3488"/>
                    </a:lnTo>
                    <a:lnTo>
                      <a:pt x="0" y="480"/>
                    </a:lnTo>
                    <a:lnTo>
                      <a:pt x="0" y="339"/>
                    </a:lnTo>
                    <a:lnTo>
                      <a:pt x="141" y="339"/>
                    </a:lnTo>
                    <a:lnTo>
                      <a:pt x="474" y="339"/>
                    </a:lnTo>
                    <a:lnTo>
                      <a:pt x="474" y="297"/>
                    </a:lnTo>
                    <a:cubicBezTo>
                      <a:pt x="479" y="133"/>
                      <a:pt x="616" y="0"/>
                      <a:pt x="779" y="0"/>
                    </a:cubicBezTo>
                    <a:cubicBezTo>
                      <a:pt x="943" y="0"/>
                      <a:pt x="1078" y="133"/>
                      <a:pt x="1083" y="297"/>
                    </a:cubicBezTo>
                    <a:lnTo>
                      <a:pt x="1083" y="339"/>
                    </a:lnTo>
                    <a:lnTo>
                      <a:pt x="3078" y="339"/>
                    </a:lnTo>
                    <a:lnTo>
                      <a:pt x="3078" y="297"/>
                    </a:lnTo>
                    <a:cubicBezTo>
                      <a:pt x="3084" y="133"/>
                      <a:pt x="3219" y="0"/>
                      <a:pt x="3383" y="0"/>
                    </a:cubicBezTo>
                    <a:cubicBezTo>
                      <a:pt x="3547" y="0"/>
                      <a:pt x="3682" y="133"/>
                      <a:pt x="3688" y="297"/>
                    </a:cubicBezTo>
                    <a:lnTo>
                      <a:pt x="3688" y="339"/>
                    </a:lnTo>
                    <a:lnTo>
                      <a:pt x="4021" y="339"/>
                    </a:lnTo>
                    <a:lnTo>
                      <a:pt x="4162" y="339"/>
                    </a:lnTo>
                    <a:lnTo>
                      <a:pt x="4162" y="3629"/>
                    </a:lnTo>
                    <a:close/>
                    <a:moveTo>
                      <a:pt x="4021" y="3488"/>
                    </a:moveTo>
                    <a:lnTo>
                      <a:pt x="4021" y="480"/>
                    </a:lnTo>
                    <a:lnTo>
                      <a:pt x="3688" y="480"/>
                    </a:lnTo>
                    <a:lnTo>
                      <a:pt x="3688" y="779"/>
                    </a:lnTo>
                    <a:lnTo>
                      <a:pt x="3076" y="779"/>
                    </a:lnTo>
                    <a:lnTo>
                      <a:pt x="3076" y="480"/>
                    </a:lnTo>
                    <a:lnTo>
                      <a:pt x="1080" y="480"/>
                    </a:lnTo>
                    <a:lnTo>
                      <a:pt x="1080" y="779"/>
                    </a:lnTo>
                    <a:lnTo>
                      <a:pt x="468" y="779"/>
                    </a:lnTo>
                    <a:lnTo>
                      <a:pt x="468" y="480"/>
                    </a:lnTo>
                    <a:lnTo>
                      <a:pt x="135" y="480"/>
                    </a:lnTo>
                    <a:lnTo>
                      <a:pt x="135" y="3488"/>
                    </a:lnTo>
                    <a:lnTo>
                      <a:pt x="4021" y="3488"/>
                    </a:lnTo>
                    <a:close/>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 name="Freeform 27"/>
              <p:cNvSpPr>
                <a:spLocks noChangeArrowheads="1"/>
              </p:cNvSpPr>
              <p:nvPr/>
            </p:nvSpPr>
            <p:spPr bwMode="auto">
              <a:xfrm>
                <a:off x="5272088" y="2816225"/>
                <a:ext cx="1457325" cy="50800"/>
              </a:xfrm>
              <a:custGeom>
                <a:avLst/>
                <a:gdLst>
                  <a:gd name="T0" fmla="*/ 2023 w 4048"/>
                  <a:gd name="T1" fmla="*/ 141 h 142"/>
                  <a:gd name="T2" fmla="*/ 0 w 4048"/>
                  <a:gd name="T3" fmla="*/ 141 h 142"/>
                  <a:gd name="T4" fmla="*/ 0 w 4048"/>
                  <a:gd name="T5" fmla="*/ 0 h 142"/>
                  <a:gd name="T6" fmla="*/ 4047 w 4048"/>
                  <a:gd name="T7" fmla="*/ 0 h 142"/>
                  <a:gd name="T8" fmla="*/ 4047 w 4048"/>
                  <a:gd name="T9" fmla="*/ 141 h 142"/>
                  <a:gd name="T10" fmla="*/ 2023 w 4048"/>
                  <a:gd name="T11" fmla="*/ 141 h 142"/>
                </a:gdLst>
                <a:ahLst/>
                <a:cxnLst>
                  <a:cxn ang="0">
                    <a:pos x="T0" y="T1"/>
                  </a:cxn>
                  <a:cxn ang="0">
                    <a:pos x="T2" y="T3"/>
                  </a:cxn>
                  <a:cxn ang="0">
                    <a:pos x="T4" y="T5"/>
                  </a:cxn>
                  <a:cxn ang="0">
                    <a:pos x="T6" y="T7"/>
                  </a:cxn>
                  <a:cxn ang="0">
                    <a:pos x="T8" y="T9"/>
                  </a:cxn>
                  <a:cxn ang="0">
                    <a:pos x="T10" y="T11"/>
                  </a:cxn>
                </a:cxnLst>
                <a:rect l="0" t="0" r="r" b="b"/>
                <a:pathLst>
                  <a:path w="4048" h="142">
                    <a:moveTo>
                      <a:pt x="2023" y="141"/>
                    </a:moveTo>
                    <a:lnTo>
                      <a:pt x="0" y="141"/>
                    </a:lnTo>
                    <a:lnTo>
                      <a:pt x="0" y="0"/>
                    </a:lnTo>
                    <a:lnTo>
                      <a:pt x="4047" y="0"/>
                    </a:lnTo>
                    <a:lnTo>
                      <a:pt x="4047" y="141"/>
                    </a:lnTo>
                    <a:lnTo>
                      <a:pt x="2023" y="141"/>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5" name="Freeform 28"/>
              <p:cNvSpPr>
                <a:spLocks noChangeArrowheads="1"/>
              </p:cNvSpPr>
              <p:nvPr/>
            </p:nvSpPr>
            <p:spPr bwMode="auto">
              <a:xfrm>
                <a:off x="5818188" y="2976563"/>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6" name="Freeform 29"/>
              <p:cNvSpPr>
                <a:spLocks noChangeArrowheads="1"/>
              </p:cNvSpPr>
              <p:nvPr/>
            </p:nvSpPr>
            <p:spPr bwMode="auto">
              <a:xfrm>
                <a:off x="5818188" y="352107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7" name="Freeform 30"/>
              <p:cNvSpPr>
                <a:spLocks noChangeArrowheads="1"/>
              </p:cNvSpPr>
              <p:nvPr/>
            </p:nvSpPr>
            <p:spPr bwMode="auto">
              <a:xfrm>
                <a:off x="6034088" y="2976563"/>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8" name="Freeform 31"/>
              <p:cNvSpPr>
                <a:spLocks noChangeArrowheads="1"/>
              </p:cNvSpPr>
              <p:nvPr/>
            </p:nvSpPr>
            <p:spPr bwMode="auto">
              <a:xfrm>
                <a:off x="6034088" y="315912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Freeform 32"/>
              <p:cNvSpPr>
                <a:spLocks noChangeArrowheads="1"/>
              </p:cNvSpPr>
              <p:nvPr/>
            </p:nvSpPr>
            <p:spPr bwMode="auto">
              <a:xfrm>
                <a:off x="6034088" y="3340100"/>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 name="Freeform 33"/>
              <p:cNvSpPr>
                <a:spLocks noChangeArrowheads="1"/>
              </p:cNvSpPr>
              <p:nvPr/>
            </p:nvSpPr>
            <p:spPr bwMode="auto">
              <a:xfrm>
                <a:off x="6034088" y="352107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1" name="Freeform 34"/>
              <p:cNvSpPr>
                <a:spLocks noChangeArrowheads="1"/>
              </p:cNvSpPr>
              <p:nvPr/>
            </p:nvSpPr>
            <p:spPr bwMode="auto">
              <a:xfrm>
                <a:off x="6416675" y="2498725"/>
                <a:ext cx="119063" cy="177800"/>
              </a:xfrm>
              <a:custGeom>
                <a:avLst/>
                <a:gdLst>
                  <a:gd name="T0" fmla="*/ 328 w 332"/>
                  <a:gd name="T1" fmla="*/ 164 h 495"/>
                  <a:gd name="T2" fmla="*/ 331 w 332"/>
                  <a:gd name="T3" fmla="*/ 172 h 495"/>
                  <a:gd name="T4" fmla="*/ 331 w 332"/>
                  <a:gd name="T5" fmla="*/ 195 h 495"/>
                  <a:gd name="T6" fmla="*/ 331 w 332"/>
                  <a:gd name="T7" fmla="*/ 494 h 495"/>
                  <a:gd name="T8" fmla="*/ 0 w 332"/>
                  <a:gd name="T9" fmla="*/ 494 h 495"/>
                  <a:gd name="T10" fmla="*/ 0 w 332"/>
                  <a:gd name="T11" fmla="*/ 195 h 495"/>
                  <a:gd name="T12" fmla="*/ 0 w 332"/>
                  <a:gd name="T13" fmla="*/ 175 h 495"/>
                  <a:gd name="T14" fmla="*/ 0 w 332"/>
                  <a:gd name="T15" fmla="*/ 164 h 495"/>
                  <a:gd name="T16" fmla="*/ 0 w 332"/>
                  <a:gd name="T17" fmla="*/ 164 h 495"/>
                  <a:gd name="T18" fmla="*/ 0 w 332"/>
                  <a:gd name="T19" fmla="*/ 158 h 495"/>
                  <a:gd name="T20" fmla="*/ 164 w 332"/>
                  <a:gd name="T21" fmla="*/ 0 h 495"/>
                  <a:gd name="T22" fmla="*/ 328 w 332"/>
                  <a:gd name="T23" fmla="*/ 158 h 495"/>
                  <a:gd name="T24" fmla="*/ 328 w 332"/>
                  <a:gd name="T25" fmla="*/ 1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495">
                    <a:moveTo>
                      <a:pt x="328" y="164"/>
                    </a:moveTo>
                    <a:lnTo>
                      <a:pt x="331" y="172"/>
                    </a:lnTo>
                    <a:lnTo>
                      <a:pt x="331" y="195"/>
                    </a:lnTo>
                    <a:lnTo>
                      <a:pt x="331" y="494"/>
                    </a:lnTo>
                    <a:lnTo>
                      <a:pt x="0" y="494"/>
                    </a:lnTo>
                    <a:lnTo>
                      <a:pt x="0" y="195"/>
                    </a:lnTo>
                    <a:lnTo>
                      <a:pt x="0" y="175"/>
                    </a:lnTo>
                    <a:lnTo>
                      <a:pt x="0" y="164"/>
                    </a:lnTo>
                    <a:lnTo>
                      <a:pt x="0" y="164"/>
                    </a:lnTo>
                    <a:lnTo>
                      <a:pt x="0" y="158"/>
                    </a:lnTo>
                    <a:cubicBezTo>
                      <a:pt x="3" y="71"/>
                      <a:pt x="74" y="0"/>
                      <a:pt x="164" y="0"/>
                    </a:cubicBezTo>
                    <a:cubicBezTo>
                      <a:pt x="252" y="0"/>
                      <a:pt x="325" y="68"/>
                      <a:pt x="328" y="158"/>
                    </a:cubicBezTo>
                    <a:lnTo>
                      <a:pt x="328" y="16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2" name="Freeform 35"/>
              <p:cNvSpPr>
                <a:spLocks noChangeArrowheads="1"/>
              </p:cNvSpPr>
              <p:nvPr/>
            </p:nvSpPr>
            <p:spPr bwMode="auto">
              <a:xfrm>
                <a:off x="5478463" y="2497138"/>
                <a:ext cx="119062" cy="179387"/>
              </a:xfrm>
              <a:custGeom>
                <a:avLst/>
                <a:gdLst>
                  <a:gd name="T0" fmla="*/ 327 w 331"/>
                  <a:gd name="T1" fmla="*/ 158 h 498"/>
                  <a:gd name="T2" fmla="*/ 330 w 331"/>
                  <a:gd name="T3" fmla="*/ 178 h 498"/>
                  <a:gd name="T4" fmla="*/ 330 w 331"/>
                  <a:gd name="T5" fmla="*/ 178 h 498"/>
                  <a:gd name="T6" fmla="*/ 330 w 331"/>
                  <a:gd name="T7" fmla="*/ 198 h 498"/>
                  <a:gd name="T8" fmla="*/ 330 w 331"/>
                  <a:gd name="T9" fmla="*/ 497 h 498"/>
                  <a:gd name="T10" fmla="*/ 0 w 331"/>
                  <a:gd name="T11" fmla="*/ 497 h 498"/>
                  <a:gd name="T12" fmla="*/ 0 w 331"/>
                  <a:gd name="T13" fmla="*/ 198 h 498"/>
                  <a:gd name="T14" fmla="*/ 0 w 331"/>
                  <a:gd name="T15" fmla="*/ 178 h 498"/>
                  <a:gd name="T16" fmla="*/ 0 w 331"/>
                  <a:gd name="T17" fmla="*/ 175 h 498"/>
                  <a:gd name="T18" fmla="*/ 0 w 331"/>
                  <a:gd name="T19" fmla="*/ 158 h 498"/>
                  <a:gd name="T20" fmla="*/ 164 w 331"/>
                  <a:gd name="T21" fmla="*/ 0 h 498"/>
                  <a:gd name="T22" fmla="*/ 327 w 331"/>
                  <a:gd name="T23" fmla="*/ 15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498">
                    <a:moveTo>
                      <a:pt x="327" y="158"/>
                    </a:moveTo>
                    <a:lnTo>
                      <a:pt x="330" y="178"/>
                    </a:lnTo>
                    <a:lnTo>
                      <a:pt x="330" y="178"/>
                    </a:lnTo>
                    <a:lnTo>
                      <a:pt x="330" y="198"/>
                    </a:lnTo>
                    <a:lnTo>
                      <a:pt x="330" y="497"/>
                    </a:lnTo>
                    <a:lnTo>
                      <a:pt x="0" y="497"/>
                    </a:lnTo>
                    <a:lnTo>
                      <a:pt x="0" y="198"/>
                    </a:lnTo>
                    <a:lnTo>
                      <a:pt x="0" y="178"/>
                    </a:lnTo>
                    <a:lnTo>
                      <a:pt x="0" y="175"/>
                    </a:lnTo>
                    <a:lnTo>
                      <a:pt x="0" y="158"/>
                    </a:lnTo>
                    <a:cubicBezTo>
                      <a:pt x="3" y="71"/>
                      <a:pt x="73" y="0"/>
                      <a:pt x="164" y="0"/>
                    </a:cubicBezTo>
                    <a:cubicBezTo>
                      <a:pt x="251" y="0"/>
                      <a:pt x="325" y="68"/>
                      <a:pt x="327" y="15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3" name="Freeform 36"/>
              <p:cNvSpPr>
                <a:spLocks noChangeArrowheads="1"/>
              </p:cNvSpPr>
              <p:nvPr/>
            </p:nvSpPr>
            <p:spPr bwMode="auto">
              <a:xfrm>
                <a:off x="5600700" y="2976563"/>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4" name="Freeform 37"/>
              <p:cNvSpPr>
                <a:spLocks noChangeArrowheads="1"/>
              </p:cNvSpPr>
              <p:nvPr/>
            </p:nvSpPr>
            <p:spPr bwMode="auto">
              <a:xfrm>
                <a:off x="5600700" y="352107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5" name="Freeform 38"/>
              <p:cNvSpPr>
                <a:spLocks noChangeArrowheads="1"/>
              </p:cNvSpPr>
              <p:nvPr/>
            </p:nvSpPr>
            <p:spPr bwMode="auto">
              <a:xfrm>
                <a:off x="5384800" y="2976563"/>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6" name="Freeform 39"/>
              <p:cNvSpPr>
                <a:spLocks noChangeArrowheads="1"/>
              </p:cNvSpPr>
              <p:nvPr/>
            </p:nvSpPr>
            <p:spPr bwMode="auto">
              <a:xfrm>
                <a:off x="5384800" y="315912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7" name="Freeform 40"/>
              <p:cNvSpPr>
                <a:spLocks noChangeArrowheads="1"/>
              </p:cNvSpPr>
              <p:nvPr/>
            </p:nvSpPr>
            <p:spPr bwMode="auto">
              <a:xfrm>
                <a:off x="5384800" y="3340100"/>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8" name="Freeform 41"/>
              <p:cNvSpPr>
                <a:spLocks noChangeArrowheads="1"/>
              </p:cNvSpPr>
              <p:nvPr/>
            </p:nvSpPr>
            <p:spPr bwMode="auto">
              <a:xfrm>
                <a:off x="5384800" y="352107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9" name="Freeform 42"/>
              <p:cNvSpPr>
                <a:spLocks noChangeArrowheads="1"/>
              </p:cNvSpPr>
              <p:nvPr/>
            </p:nvSpPr>
            <p:spPr bwMode="auto">
              <a:xfrm>
                <a:off x="6251575" y="2976563"/>
                <a:ext cx="117475" cy="66675"/>
              </a:xfrm>
              <a:custGeom>
                <a:avLst/>
                <a:gdLst>
                  <a:gd name="T0" fmla="*/ 162 w 325"/>
                  <a:gd name="T1" fmla="*/ 184 h 185"/>
                  <a:gd name="T2" fmla="*/ 0 w 325"/>
                  <a:gd name="T3" fmla="*/ 184 h 185"/>
                  <a:gd name="T4" fmla="*/ 0 w 325"/>
                  <a:gd name="T5" fmla="*/ 0 h 185"/>
                  <a:gd name="T6" fmla="*/ 324 w 325"/>
                  <a:gd name="T7" fmla="*/ 0 h 185"/>
                  <a:gd name="T8" fmla="*/ 324 w 325"/>
                  <a:gd name="T9" fmla="*/ 184 h 185"/>
                  <a:gd name="T10" fmla="*/ 162 w 325"/>
                  <a:gd name="T11" fmla="*/ 184 h 185"/>
                </a:gdLst>
                <a:ahLst/>
                <a:cxnLst>
                  <a:cxn ang="0">
                    <a:pos x="T0" y="T1"/>
                  </a:cxn>
                  <a:cxn ang="0">
                    <a:pos x="T2" y="T3"/>
                  </a:cxn>
                  <a:cxn ang="0">
                    <a:pos x="T4" y="T5"/>
                  </a:cxn>
                  <a:cxn ang="0">
                    <a:pos x="T6" y="T7"/>
                  </a:cxn>
                  <a:cxn ang="0">
                    <a:pos x="T8" y="T9"/>
                  </a:cxn>
                  <a:cxn ang="0">
                    <a:pos x="T10" y="T11"/>
                  </a:cxn>
                </a:cxnLst>
                <a:rect l="0" t="0" r="r" b="b"/>
                <a:pathLst>
                  <a:path w="325" h="185">
                    <a:moveTo>
                      <a:pt x="162" y="184"/>
                    </a:moveTo>
                    <a:lnTo>
                      <a:pt x="0" y="184"/>
                    </a:lnTo>
                    <a:lnTo>
                      <a:pt x="0" y="0"/>
                    </a:lnTo>
                    <a:lnTo>
                      <a:pt x="324" y="0"/>
                    </a:lnTo>
                    <a:lnTo>
                      <a:pt x="324"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0" name="Freeform 43"/>
              <p:cNvSpPr>
                <a:spLocks noChangeArrowheads="1"/>
              </p:cNvSpPr>
              <p:nvPr/>
            </p:nvSpPr>
            <p:spPr bwMode="auto">
              <a:xfrm>
                <a:off x="6251575" y="3159125"/>
                <a:ext cx="117475" cy="66675"/>
              </a:xfrm>
              <a:custGeom>
                <a:avLst/>
                <a:gdLst>
                  <a:gd name="T0" fmla="*/ 162 w 325"/>
                  <a:gd name="T1" fmla="*/ 184 h 185"/>
                  <a:gd name="T2" fmla="*/ 0 w 325"/>
                  <a:gd name="T3" fmla="*/ 184 h 185"/>
                  <a:gd name="T4" fmla="*/ 0 w 325"/>
                  <a:gd name="T5" fmla="*/ 0 h 185"/>
                  <a:gd name="T6" fmla="*/ 324 w 325"/>
                  <a:gd name="T7" fmla="*/ 0 h 185"/>
                  <a:gd name="T8" fmla="*/ 324 w 325"/>
                  <a:gd name="T9" fmla="*/ 184 h 185"/>
                  <a:gd name="T10" fmla="*/ 162 w 325"/>
                  <a:gd name="T11" fmla="*/ 184 h 185"/>
                </a:gdLst>
                <a:ahLst/>
                <a:cxnLst>
                  <a:cxn ang="0">
                    <a:pos x="T0" y="T1"/>
                  </a:cxn>
                  <a:cxn ang="0">
                    <a:pos x="T2" y="T3"/>
                  </a:cxn>
                  <a:cxn ang="0">
                    <a:pos x="T4" y="T5"/>
                  </a:cxn>
                  <a:cxn ang="0">
                    <a:pos x="T6" y="T7"/>
                  </a:cxn>
                  <a:cxn ang="0">
                    <a:pos x="T8" y="T9"/>
                  </a:cxn>
                  <a:cxn ang="0">
                    <a:pos x="T10" y="T11"/>
                  </a:cxn>
                </a:cxnLst>
                <a:rect l="0" t="0" r="r" b="b"/>
                <a:pathLst>
                  <a:path w="325" h="185">
                    <a:moveTo>
                      <a:pt x="162" y="184"/>
                    </a:moveTo>
                    <a:lnTo>
                      <a:pt x="0" y="184"/>
                    </a:lnTo>
                    <a:lnTo>
                      <a:pt x="0" y="0"/>
                    </a:lnTo>
                    <a:lnTo>
                      <a:pt x="324" y="0"/>
                    </a:lnTo>
                    <a:lnTo>
                      <a:pt x="324"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1" name="Freeform 44"/>
              <p:cNvSpPr>
                <a:spLocks noChangeArrowheads="1"/>
              </p:cNvSpPr>
              <p:nvPr/>
            </p:nvSpPr>
            <p:spPr bwMode="auto">
              <a:xfrm>
                <a:off x="6251575" y="3340100"/>
                <a:ext cx="117475" cy="66675"/>
              </a:xfrm>
              <a:custGeom>
                <a:avLst/>
                <a:gdLst>
                  <a:gd name="T0" fmla="*/ 162 w 325"/>
                  <a:gd name="T1" fmla="*/ 183 h 184"/>
                  <a:gd name="T2" fmla="*/ 0 w 325"/>
                  <a:gd name="T3" fmla="*/ 183 h 184"/>
                  <a:gd name="T4" fmla="*/ 0 w 325"/>
                  <a:gd name="T5" fmla="*/ 0 h 184"/>
                  <a:gd name="T6" fmla="*/ 324 w 325"/>
                  <a:gd name="T7" fmla="*/ 0 h 184"/>
                  <a:gd name="T8" fmla="*/ 324 w 325"/>
                  <a:gd name="T9" fmla="*/ 183 h 184"/>
                  <a:gd name="T10" fmla="*/ 162 w 325"/>
                  <a:gd name="T11" fmla="*/ 183 h 184"/>
                </a:gdLst>
                <a:ahLst/>
                <a:cxnLst>
                  <a:cxn ang="0">
                    <a:pos x="T0" y="T1"/>
                  </a:cxn>
                  <a:cxn ang="0">
                    <a:pos x="T2" y="T3"/>
                  </a:cxn>
                  <a:cxn ang="0">
                    <a:pos x="T4" y="T5"/>
                  </a:cxn>
                  <a:cxn ang="0">
                    <a:pos x="T6" y="T7"/>
                  </a:cxn>
                  <a:cxn ang="0">
                    <a:pos x="T8" y="T9"/>
                  </a:cxn>
                  <a:cxn ang="0">
                    <a:pos x="T10" y="T11"/>
                  </a:cxn>
                </a:cxnLst>
                <a:rect l="0" t="0" r="r" b="b"/>
                <a:pathLst>
                  <a:path w="325" h="184">
                    <a:moveTo>
                      <a:pt x="162" y="183"/>
                    </a:moveTo>
                    <a:lnTo>
                      <a:pt x="0" y="183"/>
                    </a:lnTo>
                    <a:lnTo>
                      <a:pt x="0" y="0"/>
                    </a:lnTo>
                    <a:lnTo>
                      <a:pt x="324" y="0"/>
                    </a:lnTo>
                    <a:lnTo>
                      <a:pt x="324"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 name="Freeform 45"/>
              <p:cNvSpPr>
                <a:spLocks noChangeArrowheads="1"/>
              </p:cNvSpPr>
              <p:nvPr/>
            </p:nvSpPr>
            <p:spPr bwMode="auto">
              <a:xfrm>
                <a:off x="6251575" y="3521075"/>
                <a:ext cx="117475" cy="66675"/>
              </a:xfrm>
              <a:custGeom>
                <a:avLst/>
                <a:gdLst>
                  <a:gd name="T0" fmla="*/ 162 w 325"/>
                  <a:gd name="T1" fmla="*/ 183 h 184"/>
                  <a:gd name="T2" fmla="*/ 0 w 325"/>
                  <a:gd name="T3" fmla="*/ 183 h 184"/>
                  <a:gd name="T4" fmla="*/ 0 w 325"/>
                  <a:gd name="T5" fmla="*/ 0 h 184"/>
                  <a:gd name="T6" fmla="*/ 324 w 325"/>
                  <a:gd name="T7" fmla="*/ 0 h 184"/>
                  <a:gd name="T8" fmla="*/ 324 w 325"/>
                  <a:gd name="T9" fmla="*/ 183 h 184"/>
                  <a:gd name="T10" fmla="*/ 162 w 325"/>
                  <a:gd name="T11" fmla="*/ 183 h 184"/>
                </a:gdLst>
                <a:ahLst/>
                <a:cxnLst>
                  <a:cxn ang="0">
                    <a:pos x="T0" y="T1"/>
                  </a:cxn>
                  <a:cxn ang="0">
                    <a:pos x="T2" y="T3"/>
                  </a:cxn>
                  <a:cxn ang="0">
                    <a:pos x="T4" y="T5"/>
                  </a:cxn>
                  <a:cxn ang="0">
                    <a:pos x="T6" y="T7"/>
                  </a:cxn>
                  <a:cxn ang="0">
                    <a:pos x="T8" y="T9"/>
                  </a:cxn>
                  <a:cxn ang="0">
                    <a:pos x="T10" y="T11"/>
                  </a:cxn>
                </a:cxnLst>
                <a:rect l="0" t="0" r="r" b="b"/>
                <a:pathLst>
                  <a:path w="325" h="184">
                    <a:moveTo>
                      <a:pt x="162" y="183"/>
                    </a:moveTo>
                    <a:lnTo>
                      <a:pt x="0" y="183"/>
                    </a:lnTo>
                    <a:lnTo>
                      <a:pt x="0" y="0"/>
                    </a:lnTo>
                    <a:lnTo>
                      <a:pt x="324" y="0"/>
                    </a:lnTo>
                    <a:lnTo>
                      <a:pt x="324"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3" name="Group 52"/>
            <p:cNvGrpSpPr/>
            <p:nvPr/>
          </p:nvGrpSpPr>
          <p:grpSpPr>
            <a:xfrm>
              <a:off x="8945380" y="3560841"/>
              <a:ext cx="1498600" cy="1306513"/>
              <a:chOff x="5257800" y="3965575"/>
              <a:chExt cx="1498600" cy="1306513"/>
            </a:xfrm>
          </p:grpSpPr>
          <p:sp>
            <p:nvSpPr>
              <p:cNvPr id="54" name="Freeform 70"/>
              <p:cNvSpPr>
                <a:spLocks noChangeArrowheads="1"/>
              </p:cNvSpPr>
              <p:nvPr/>
            </p:nvSpPr>
            <p:spPr bwMode="auto">
              <a:xfrm>
                <a:off x="6467475"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5" name="Freeform 71"/>
              <p:cNvSpPr>
                <a:spLocks noChangeArrowheads="1"/>
              </p:cNvSpPr>
              <p:nvPr/>
            </p:nvSpPr>
            <p:spPr bwMode="auto">
              <a:xfrm>
                <a:off x="6467475"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6" name="Freeform 72"/>
              <p:cNvSpPr>
                <a:spLocks noChangeArrowheads="1"/>
              </p:cNvSpPr>
              <p:nvPr/>
            </p:nvSpPr>
            <p:spPr bwMode="auto">
              <a:xfrm>
                <a:off x="6467475"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7" name="Freeform 73"/>
              <p:cNvSpPr>
                <a:spLocks noChangeArrowheads="1"/>
              </p:cNvSpPr>
              <p:nvPr/>
            </p:nvSpPr>
            <p:spPr bwMode="auto">
              <a:xfrm>
                <a:off x="6467475"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8" name="Freeform 74"/>
              <p:cNvSpPr>
                <a:spLocks noChangeArrowheads="1"/>
              </p:cNvSpPr>
              <p:nvPr/>
            </p:nvSpPr>
            <p:spPr bwMode="auto">
              <a:xfrm>
                <a:off x="5257800" y="3965575"/>
                <a:ext cx="1498600" cy="1306513"/>
              </a:xfrm>
              <a:custGeom>
                <a:avLst/>
                <a:gdLst>
                  <a:gd name="T0" fmla="*/ 4162 w 4163"/>
                  <a:gd name="T1" fmla="*/ 3629 h 3630"/>
                  <a:gd name="T2" fmla="*/ 4027 w 4163"/>
                  <a:gd name="T3" fmla="*/ 3629 h 3630"/>
                  <a:gd name="T4" fmla="*/ 141 w 4163"/>
                  <a:gd name="T5" fmla="*/ 3629 h 3630"/>
                  <a:gd name="T6" fmla="*/ 0 w 4163"/>
                  <a:gd name="T7" fmla="*/ 3629 h 3630"/>
                  <a:gd name="T8" fmla="*/ 0 w 4163"/>
                  <a:gd name="T9" fmla="*/ 3488 h 3630"/>
                  <a:gd name="T10" fmla="*/ 0 w 4163"/>
                  <a:gd name="T11" fmla="*/ 480 h 3630"/>
                  <a:gd name="T12" fmla="*/ 0 w 4163"/>
                  <a:gd name="T13" fmla="*/ 339 h 3630"/>
                  <a:gd name="T14" fmla="*/ 141 w 4163"/>
                  <a:gd name="T15" fmla="*/ 339 h 3630"/>
                  <a:gd name="T16" fmla="*/ 474 w 4163"/>
                  <a:gd name="T17" fmla="*/ 339 h 3630"/>
                  <a:gd name="T18" fmla="*/ 474 w 4163"/>
                  <a:gd name="T19" fmla="*/ 296 h 3630"/>
                  <a:gd name="T20" fmla="*/ 779 w 4163"/>
                  <a:gd name="T21" fmla="*/ 0 h 3630"/>
                  <a:gd name="T22" fmla="*/ 1083 w 4163"/>
                  <a:gd name="T23" fmla="*/ 296 h 3630"/>
                  <a:gd name="T24" fmla="*/ 1083 w 4163"/>
                  <a:gd name="T25" fmla="*/ 339 h 3630"/>
                  <a:gd name="T26" fmla="*/ 3078 w 4163"/>
                  <a:gd name="T27" fmla="*/ 339 h 3630"/>
                  <a:gd name="T28" fmla="*/ 3078 w 4163"/>
                  <a:gd name="T29" fmla="*/ 296 h 3630"/>
                  <a:gd name="T30" fmla="*/ 3383 w 4163"/>
                  <a:gd name="T31" fmla="*/ 0 h 3630"/>
                  <a:gd name="T32" fmla="*/ 3688 w 4163"/>
                  <a:gd name="T33" fmla="*/ 296 h 3630"/>
                  <a:gd name="T34" fmla="*/ 3688 w 4163"/>
                  <a:gd name="T35" fmla="*/ 339 h 3630"/>
                  <a:gd name="T36" fmla="*/ 4021 w 4163"/>
                  <a:gd name="T37" fmla="*/ 339 h 3630"/>
                  <a:gd name="T38" fmla="*/ 4162 w 4163"/>
                  <a:gd name="T39" fmla="*/ 339 h 3630"/>
                  <a:gd name="T40" fmla="*/ 4162 w 4163"/>
                  <a:gd name="T41" fmla="*/ 3629 h 3630"/>
                  <a:gd name="T42" fmla="*/ 4021 w 4163"/>
                  <a:gd name="T43" fmla="*/ 3488 h 3630"/>
                  <a:gd name="T44" fmla="*/ 4021 w 4163"/>
                  <a:gd name="T45" fmla="*/ 480 h 3630"/>
                  <a:gd name="T46" fmla="*/ 3688 w 4163"/>
                  <a:gd name="T47" fmla="*/ 480 h 3630"/>
                  <a:gd name="T48" fmla="*/ 3688 w 4163"/>
                  <a:gd name="T49" fmla="*/ 779 h 3630"/>
                  <a:gd name="T50" fmla="*/ 3076 w 4163"/>
                  <a:gd name="T51" fmla="*/ 779 h 3630"/>
                  <a:gd name="T52" fmla="*/ 3076 w 4163"/>
                  <a:gd name="T53" fmla="*/ 480 h 3630"/>
                  <a:gd name="T54" fmla="*/ 1080 w 4163"/>
                  <a:gd name="T55" fmla="*/ 480 h 3630"/>
                  <a:gd name="T56" fmla="*/ 1080 w 4163"/>
                  <a:gd name="T57" fmla="*/ 779 h 3630"/>
                  <a:gd name="T58" fmla="*/ 468 w 4163"/>
                  <a:gd name="T59" fmla="*/ 779 h 3630"/>
                  <a:gd name="T60" fmla="*/ 468 w 4163"/>
                  <a:gd name="T61" fmla="*/ 480 h 3630"/>
                  <a:gd name="T62" fmla="*/ 135 w 4163"/>
                  <a:gd name="T63" fmla="*/ 480 h 3630"/>
                  <a:gd name="T64" fmla="*/ 135 w 4163"/>
                  <a:gd name="T65" fmla="*/ 3488 h 3630"/>
                  <a:gd name="T66" fmla="*/ 4021 w 4163"/>
                  <a:gd name="T67" fmla="*/ 3488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3" h="3630">
                    <a:moveTo>
                      <a:pt x="4162" y="3629"/>
                    </a:moveTo>
                    <a:lnTo>
                      <a:pt x="4027" y="3629"/>
                    </a:lnTo>
                    <a:lnTo>
                      <a:pt x="141" y="3629"/>
                    </a:lnTo>
                    <a:lnTo>
                      <a:pt x="0" y="3629"/>
                    </a:lnTo>
                    <a:lnTo>
                      <a:pt x="0" y="3488"/>
                    </a:lnTo>
                    <a:lnTo>
                      <a:pt x="0" y="480"/>
                    </a:lnTo>
                    <a:lnTo>
                      <a:pt x="0" y="339"/>
                    </a:lnTo>
                    <a:lnTo>
                      <a:pt x="141" y="339"/>
                    </a:lnTo>
                    <a:lnTo>
                      <a:pt x="474" y="339"/>
                    </a:lnTo>
                    <a:lnTo>
                      <a:pt x="474" y="296"/>
                    </a:lnTo>
                    <a:cubicBezTo>
                      <a:pt x="479" y="133"/>
                      <a:pt x="616" y="0"/>
                      <a:pt x="779" y="0"/>
                    </a:cubicBezTo>
                    <a:cubicBezTo>
                      <a:pt x="943" y="0"/>
                      <a:pt x="1078" y="133"/>
                      <a:pt x="1083" y="296"/>
                    </a:cubicBezTo>
                    <a:lnTo>
                      <a:pt x="1083" y="339"/>
                    </a:lnTo>
                    <a:lnTo>
                      <a:pt x="3078" y="339"/>
                    </a:lnTo>
                    <a:lnTo>
                      <a:pt x="3078" y="296"/>
                    </a:lnTo>
                    <a:cubicBezTo>
                      <a:pt x="3084" y="133"/>
                      <a:pt x="3219" y="0"/>
                      <a:pt x="3383" y="0"/>
                    </a:cubicBezTo>
                    <a:cubicBezTo>
                      <a:pt x="3547" y="0"/>
                      <a:pt x="3682" y="133"/>
                      <a:pt x="3688" y="296"/>
                    </a:cubicBezTo>
                    <a:lnTo>
                      <a:pt x="3688" y="339"/>
                    </a:lnTo>
                    <a:lnTo>
                      <a:pt x="4021" y="339"/>
                    </a:lnTo>
                    <a:lnTo>
                      <a:pt x="4162" y="339"/>
                    </a:lnTo>
                    <a:lnTo>
                      <a:pt x="4162" y="3629"/>
                    </a:lnTo>
                    <a:close/>
                    <a:moveTo>
                      <a:pt x="4021" y="3488"/>
                    </a:moveTo>
                    <a:lnTo>
                      <a:pt x="4021" y="480"/>
                    </a:lnTo>
                    <a:lnTo>
                      <a:pt x="3688" y="480"/>
                    </a:lnTo>
                    <a:lnTo>
                      <a:pt x="3688" y="779"/>
                    </a:lnTo>
                    <a:lnTo>
                      <a:pt x="3076" y="779"/>
                    </a:lnTo>
                    <a:lnTo>
                      <a:pt x="3076" y="480"/>
                    </a:lnTo>
                    <a:lnTo>
                      <a:pt x="1080" y="480"/>
                    </a:lnTo>
                    <a:lnTo>
                      <a:pt x="1080" y="779"/>
                    </a:lnTo>
                    <a:lnTo>
                      <a:pt x="468" y="779"/>
                    </a:lnTo>
                    <a:lnTo>
                      <a:pt x="468" y="480"/>
                    </a:lnTo>
                    <a:lnTo>
                      <a:pt x="135" y="480"/>
                    </a:lnTo>
                    <a:lnTo>
                      <a:pt x="135" y="3488"/>
                    </a:lnTo>
                    <a:lnTo>
                      <a:pt x="4021" y="3488"/>
                    </a:lnTo>
                    <a:close/>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9" name="Freeform 75"/>
              <p:cNvSpPr>
                <a:spLocks noChangeArrowheads="1"/>
              </p:cNvSpPr>
              <p:nvPr/>
            </p:nvSpPr>
            <p:spPr bwMode="auto">
              <a:xfrm>
                <a:off x="5272088" y="4335463"/>
                <a:ext cx="1457325" cy="50800"/>
              </a:xfrm>
              <a:custGeom>
                <a:avLst/>
                <a:gdLst>
                  <a:gd name="T0" fmla="*/ 2023 w 4048"/>
                  <a:gd name="T1" fmla="*/ 141 h 142"/>
                  <a:gd name="T2" fmla="*/ 0 w 4048"/>
                  <a:gd name="T3" fmla="*/ 141 h 142"/>
                  <a:gd name="T4" fmla="*/ 0 w 4048"/>
                  <a:gd name="T5" fmla="*/ 0 h 142"/>
                  <a:gd name="T6" fmla="*/ 4047 w 4048"/>
                  <a:gd name="T7" fmla="*/ 0 h 142"/>
                  <a:gd name="T8" fmla="*/ 4047 w 4048"/>
                  <a:gd name="T9" fmla="*/ 141 h 142"/>
                  <a:gd name="T10" fmla="*/ 2023 w 4048"/>
                  <a:gd name="T11" fmla="*/ 141 h 142"/>
                </a:gdLst>
                <a:ahLst/>
                <a:cxnLst>
                  <a:cxn ang="0">
                    <a:pos x="T0" y="T1"/>
                  </a:cxn>
                  <a:cxn ang="0">
                    <a:pos x="T2" y="T3"/>
                  </a:cxn>
                  <a:cxn ang="0">
                    <a:pos x="T4" y="T5"/>
                  </a:cxn>
                  <a:cxn ang="0">
                    <a:pos x="T6" y="T7"/>
                  </a:cxn>
                  <a:cxn ang="0">
                    <a:pos x="T8" y="T9"/>
                  </a:cxn>
                  <a:cxn ang="0">
                    <a:pos x="T10" y="T11"/>
                  </a:cxn>
                </a:cxnLst>
                <a:rect l="0" t="0" r="r" b="b"/>
                <a:pathLst>
                  <a:path w="4048" h="142">
                    <a:moveTo>
                      <a:pt x="2023" y="141"/>
                    </a:moveTo>
                    <a:lnTo>
                      <a:pt x="0" y="141"/>
                    </a:lnTo>
                    <a:lnTo>
                      <a:pt x="0" y="0"/>
                    </a:lnTo>
                    <a:lnTo>
                      <a:pt x="4047" y="0"/>
                    </a:lnTo>
                    <a:lnTo>
                      <a:pt x="4047" y="141"/>
                    </a:lnTo>
                    <a:lnTo>
                      <a:pt x="2023" y="141"/>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0" name="Freeform 76"/>
              <p:cNvSpPr>
                <a:spLocks noChangeArrowheads="1"/>
              </p:cNvSpPr>
              <p:nvPr/>
            </p:nvSpPr>
            <p:spPr bwMode="auto">
              <a:xfrm>
                <a:off x="5818188"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 name="Freeform 77"/>
              <p:cNvSpPr>
                <a:spLocks noChangeArrowheads="1"/>
              </p:cNvSpPr>
              <p:nvPr/>
            </p:nvSpPr>
            <p:spPr bwMode="auto">
              <a:xfrm>
                <a:off x="5818188"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2" name="Freeform 78"/>
              <p:cNvSpPr>
                <a:spLocks noChangeArrowheads="1"/>
              </p:cNvSpPr>
              <p:nvPr/>
            </p:nvSpPr>
            <p:spPr bwMode="auto">
              <a:xfrm>
                <a:off x="5818188"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3" name="Freeform 79"/>
              <p:cNvSpPr>
                <a:spLocks noChangeArrowheads="1"/>
              </p:cNvSpPr>
              <p:nvPr/>
            </p:nvSpPr>
            <p:spPr bwMode="auto">
              <a:xfrm>
                <a:off x="5818188"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4" name="Freeform 80"/>
              <p:cNvSpPr>
                <a:spLocks noChangeArrowheads="1"/>
              </p:cNvSpPr>
              <p:nvPr/>
            </p:nvSpPr>
            <p:spPr bwMode="auto">
              <a:xfrm>
                <a:off x="6034088"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5" name="Freeform 81"/>
              <p:cNvSpPr>
                <a:spLocks noChangeArrowheads="1"/>
              </p:cNvSpPr>
              <p:nvPr/>
            </p:nvSpPr>
            <p:spPr bwMode="auto">
              <a:xfrm>
                <a:off x="6034088"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6" name="Freeform 82"/>
              <p:cNvSpPr>
                <a:spLocks noChangeArrowheads="1"/>
              </p:cNvSpPr>
              <p:nvPr/>
            </p:nvSpPr>
            <p:spPr bwMode="auto">
              <a:xfrm>
                <a:off x="6034088"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7" name="Freeform 83"/>
              <p:cNvSpPr>
                <a:spLocks noChangeArrowheads="1"/>
              </p:cNvSpPr>
              <p:nvPr/>
            </p:nvSpPr>
            <p:spPr bwMode="auto">
              <a:xfrm>
                <a:off x="6034088"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8" name="Freeform 84"/>
              <p:cNvSpPr>
                <a:spLocks noChangeArrowheads="1"/>
              </p:cNvSpPr>
              <p:nvPr/>
            </p:nvSpPr>
            <p:spPr bwMode="auto">
              <a:xfrm>
                <a:off x="6416675" y="4017963"/>
                <a:ext cx="119063" cy="177800"/>
              </a:xfrm>
              <a:custGeom>
                <a:avLst/>
                <a:gdLst>
                  <a:gd name="T0" fmla="*/ 328 w 332"/>
                  <a:gd name="T1" fmla="*/ 164 h 495"/>
                  <a:gd name="T2" fmla="*/ 331 w 332"/>
                  <a:gd name="T3" fmla="*/ 172 h 495"/>
                  <a:gd name="T4" fmla="*/ 331 w 332"/>
                  <a:gd name="T5" fmla="*/ 195 h 495"/>
                  <a:gd name="T6" fmla="*/ 331 w 332"/>
                  <a:gd name="T7" fmla="*/ 494 h 495"/>
                  <a:gd name="T8" fmla="*/ 0 w 332"/>
                  <a:gd name="T9" fmla="*/ 494 h 495"/>
                  <a:gd name="T10" fmla="*/ 0 w 332"/>
                  <a:gd name="T11" fmla="*/ 195 h 495"/>
                  <a:gd name="T12" fmla="*/ 0 w 332"/>
                  <a:gd name="T13" fmla="*/ 175 h 495"/>
                  <a:gd name="T14" fmla="*/ 0 w 332"/>
                  <a:gd name="T15" fmla="*/ 164 h 495"/>
                  <a:gd name="T16" fmla="*/ 0 w 332"/>
                  <a:gd name="T17" fmla="*/ 164 h 495"/>
                  <a:gd name="T18" fmla="*/ 0 w 332"/>
                  <a:gd name="T19" fmla="*/ 158 h 495"/>
                  <a:gd name="T20" fmla="*/ 164 w 332"/>
                  <a:gd name="T21" fmla="*/ 0 h 495"/>
                  <a:gd name="T22" fmla="*/ 328 w 332"/>
                  <a:gd name="T23" fmla="*/ 158 h 495"/>
                  <a:gd name="T24" fmla="*/ 328 w 332"/>
                  <a:gd name="T25" fmla="*/ 1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495">
                    <a:moveTo>
                      <a:pt x="328" y="164"/>
                    </a:moveTo>
                    <a:lnTo>
                      <a:pt x="331" y="172"/>
                    </a:lnTo>
                    <a:lnTo>
                      <a:pt x="331" y="195"/>
                    </a:lnTo>
                    <a:lnTo>
                      <a:pt x="331" y="494"/>
                    </a:lnTo>
                    <a:lnTo>
                      <a:pt x="0" y="494"/>
                    </a:lnTo>
                    <a:lnTo>
                      <a:pt x="0" y="195"/>
                    </a:lnTo>
                    <a:lnTo>
                      <a:pt x="0" y="175"/>
                    </a:lnTo>
                    <a:lnTo>
                      <a:pt x="0" y="164"/>
                    </a:lnTo>
                    <a:lnTo>
                      <a:pt x="0" y="164"/>
                    </a:lnTo>
                    <a:lnTo>
                      <a:pt x="0" y="158"/>
                    </a:lnTo>
                    <a:cubicBezTo>
                      <a:pt x="3" y="71"/>
                      <a:pt x="74" y="0"/>
                      <a:pt x="164" y="0"/>
                    </a:cubicBezTo>
                    <a:cubicBezTo>
                      <a:pt x="252" y="0"/>
                      <a:pt x="325" y="68"/>
                      <a:pt x="328" y="158"/>
                    </a:cubicBezTo>
                    <a:lnTo>
                      <a:pt x="328" y="16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9" name="Freeform 85"/>
              <p:cNvSpPr>
                <a:spLocks noChangeArrowheads="1"/>
              </p:cNvSpPr>
              <p:nvPr/>
            </p:nvSpPr>
            <p:spPr bwMode="auto">
              <a:xfrm>
                <a:off x="5478463" y="4017963"/>
                <a:ext cx="119062" cy="179387"/>
              </a:xfrm>
              <a:custGeom>
                <a:avLst/>
                <a:gdLst>
                  <a:gd name="T0" fmla="*/ 327 w 331"/>
                  <a:gd name="T1" fmla="*/ 158 h 498"/>
                  <a:gd name="T2" fmla="*/ 330 w 331"/>
                  <a:gd name="T3" fmla="*/ 178 h 498"/>
                  <a:gd name="T4" fmla="*/ 330 w 331"/>
                  <a:gd name="T5" fmla="*/ 178 h 498"/>
                  <a:gd name="T6" fmla="*/ 330 w 331"/>
                  <a:gd name="T7" fmla="*/ 197 h 498"/>
                  <a:gd name="T8" fmla="*/ 330 w 331"/>
                  <a:gd name="T9" fmla="*/ 497 h 498"/>
                  <a:gd name="T10" fmla="*/ 0 w 331"/>
                  <a:gd name="T11" fmla="*/ 497 h 498"/>
                  <a:gd name="T12" fmla="*/ 0 w 331"/>
                  <a:gd name="T13" fmla="*/ 197 h 498"/>
                  <a:gd name="T14" fmla="*/ 0 w 331"/>
                  <a:gd name="T15" fmla="*/ 178 h 498"/>
                  <a:gd name="T16" fmla="*/ 0 w 331"/>
                  <a:gd name="T17" fmla="*/ 175 h 498"/>
                  <a:gd name="T18" fmla="*/ 0 w 331"/>
                  <a:gd name="T19" fmla="*/ 158 h 498"/>
                  <a:gd name="T20" fmla="*/ 164 w 331"/>
                  <a:gd name="T21" fmla="*/ 0 h 498"/>
                  <a:gd name="T22" fmla="*/ 327 w 331"/>
                  <a:gd name="T23" fmla="*/ 15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498">
                    <a:moveTo>
                      <a:pt x="327" y="158"/>
                    </a:moveTo>
                    <a:lnTo>
                      <a:pt x="330" y="178"/>
                    </a:lnTo>
                    <a:lnTo>
                      <a:pt x="330" y="178"/>
                    </a:lnTo>
                    <a:lnTo>
                      <a:pt x="330" y="197"/>
                    </a:lnTo>
                    <a:lnTo>
                      <a:pt x="330" y="497"/>
                    </a:lnTo>
                    <a:lnTo>
                      <a:pt x="0" y="497"/>
                    </a:lnTo>
                    <a:lnTo>
                      <a:pt x="0" y="197"/>
                    </a:lnTo>
                    <a:lnTo>
                      <a:pt x="0" y="178"/>
                    </a:lnTo>
                    <a:lnTo>
                      <a:pt x="0" y="175"/>
                    </a:lnTo>
                    <a:lnTo>
                      <a:pt x="0" y="158"/>
                    </a:lnTo>
                    <a:cubicBezTo>
                      <a:pt x="3" y="71"/>
                      <a:pt x="73" y="0"/>
                      <a:pt x="164" y="0"/>
                    </a:cubicBezTo>
                    <a:cubicBezTo>
                      <a:pt x="251" y="0"/>
                      <a:pt x="325" y="68"/>
                      <a:pt x="327" y="15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0" name="Freeform 86"/>
              <p:cNvSpPr>
                <a:spLocks noChangeArrowheads="1"/>
              </p:cNvSpPr>
              <p:nvPr/>
            </p:nvSpPr>
            <p:spPr bwMode="auto">
              <a:xfrm>
                <a:off x="5600700"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1" name="Freeform 87"/>
              <p:cNvSpPr>
                <a:spLocks noChangeArrowheads="1"/>
              </p:cNvSpPr>
              <p:nvPr/>
            </p:nvSpPr>
            <p:spPr bwMode="auto">
              <a:xfrm>
                <a:off x="5600700"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2" name="Freeform 88"/>
              <p:cNvSpPr>
                <a:spLocks noChangeArrowheads="1"/>
              </p:cNvSpPr>
              <p:nvPr/>
            </p:nvSpPr>
            <p:spPr bwMode="auto">
              <a:xfrm>
                <a:off x="5384800"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3" name="Freeform 89"/>
              <p:cNvSpPr>
                <a:spLocks noChangeArrowheads="1"/>
              </p:cNvSpPr>
              <p:nvPr/>
            </p:nvSpPr>
            <p:spPr bwMode="auto">
              <a:xfrm>
                <a:off x="5384800"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4" name="Freeform 90"/>
              <p:cNvSpPr>
                <a:spLocks noChangeArrowheads="1"/>
              </p:cNvSpPr>
              <p:nvPr/>
            </p:nvSpPr>
            <p:spPr bwMode="auto">
              <a:xfrm>
                <a:off x="6251575" y="4497388"/>
                <a:ext cx="117475" cy="66675"/>
              </a:xfrm>
              <a:custGeom>
                <a:avLst/>
                <a:gdLst>
                  <a:gd name="T0" fmla="*/ 162 w 325"/>
                  <a:gd name="T1" fmla="*/ 183 h 184"/>
                  <a:gd name="T2" fmla="*/ 0 w 325"/>
                  <a:gd name="T3" fmla="*/ 183 h 184"/>
                  <a:gd name="T4" fmla="*/ 0 w 325"/>
                  <a:gd name="T5" fmla="*/ 0 h 184"/>
                  <a:gd name="T6" fmla="*/ 324 w 325"/>
                  <a:gd name="T7" fmla="*/ 0 h 184"/>
                  <a:gd name="T8" fmla="*/ 324 w 325"/>
                  <a:gd name="T9" fmla="*/ 183 h 184"/>
                  <a:gd name="T10" fmla="*/ 162 w 325"/>
                  <a:gd name="T11" fmla="*/ 183 h 184"/>
                </a:gdLst>
                <a:ahLst/>
                <a:cxnLst>
                  <a:cxn ang="0">
                    <a:pos x="T0" y="T1"/>
                  </a:cxn>
                  <a:cxn ang="0">
                    <a:pos x="T2" y="T3"/>
                  </a:cxn>
                  <a:cxn ang="0">
                    <a:pos x="T4" y="T5"/>
                  </a:cxn>
                  <a:cxn ang="0">
                    <a:pos x="T6" y="T7"/>
                  </a:cxn>
                  <a:cxn ang="0">
                    <a:pos x="T8" y="T9"/>
                  </a:cxn>
                  <a:cxn ang="0">
                    <a:pos x="T10" y="T11"/>
                  </a:cxn>
                </a:cxnLst>
                <a:rect l="0" t="0" r="r" b="b"/>
                <a:pathLst>
                  <a:path w="325" h="184">
                    <a:moveTo>
                      <a:pt x="162" y="183"/>
                    </a:moveTo>
                    <a:lnTo>
                      <a:pt x="0" y="183"/>
                    </a:lnTo>
                    <a:lnTo>
                      <a:pt x="0" y="0"/>
                    </a:lnTo>
                    <a:lnTo>
                      <a:pt x="324" y="0"/>
                    </a:lnTo>
                    <a:lnTo>
                      <a:pt x="324"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5" name="Freeform 91"/>
              <p:cNvSpPr>
                <a:spLocks noChangeArrowheads="1"/>
              </p:cNvSpPr>
              <p:nvPr/>
            </p:nvSpPr>
            <p:spPr bwMode="auto">
              <a:xfrm>
                <a:off x="6251575" y="4676775"/>
                <a:ext cx="117475" cy="66675"/>
              </a:xfrm>
              <a:custGeom>
                <a:avLst/>
                <a:gdLst>
                  <a:gd name="T0" fmla="*/ 162 w 325"/>
                  <a:gd name="T1" fmla="*/ 184 h 185"/>
                  <a:gd name="T2" fmla="*/ 0 w 325"/>
                  <a:gd name="T3" fmla="*/ 184 h 185"/>
                  <a:gd name="T4" fmla="*/ 0 w 325"/>
                  <a:gd name="T5" fmla="*/ 0 h 185"/>
                  <a:gd name="T6" fmla="*/ 324 w 325"/>
                  <a:gd name="T7" fmla="*/ 0 h 185"/>
                  <a:gd name="T8" fmla="*/ 324 w 325"/>
                  <a:gd name="T9" fmla="*/ 184 h 185"/>
                  <a:gd name="T10" fmla="*/ 162 w 325"/>
                  <a:gd name="T11" fmla="*/ 184 h 185"/>
                </a:gdLst>
                <a:ahLst/>
                <a:cxnLst>
                  <a:cxn ang="0">
                    <a:pos x="T0" y="T1"/>
                  </a:cxn>
                  <a:cxn ang="0">
                    <a:pos x="T2" y="T3"/>
                  </a:cxn>
                  <a:cxn ang="0">
                    <a:pos x="T4" y="T5"/>
                  </a:cxn>
                  <a:cxn ang="0">
                    <a:pos x="T6" y="T7"/>
                  </a:cxn>
                  <a:cxn ang="0">
                    <a:pos x="T8" y="T9"/>
                  </a:cxn>
                  <a:cxn ang="0">
                    <a:pos x="T10" y="T11"/>
                  </a:cxn>
                </a:cxnLst>
                <a:rect l="0" t="0" r="r" b="b"/>
                <a:pathLst>
                  <a:path w="325" h="185">
                    <a:moveTo>
                      <a:pt x="162" y="184"/>
                    </a:moveTo>
                    <a:lnTo>
                      <a:pt x="0" y="184"/>
                    </a:lnTo>
                    <a:lnTo>
                      <a:pt x="0" y="0"/>
                    </a:lnTo>
                    <a:lnTo>
                      <a:pt x="324" y="0"/>
                    </a:lnTo>
                    <a:lnTo>
                      <a:pt x="324"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6" name="Freeform 92"/>
              <p:cNvSpPr>
                <a:spLocks noChangeArrowheads="1"/>
              </p:cNvSpPr>
              <p:nvPr/>
            </p:nvSpPr>
            <p:spPr bwMode="auto">
              <a:xfrm>
                <a:off x="6251575" y="4857750"/>
                <a:ext cx="117475" cy="66675"/>
              </a:xfrm>
              <a:custGeom>
                <a:avLst/>
                <a:gdLst>
                  <a:gd name="T0" fmla="*/ 162 w 325"/>
                  <a:gd name="T1" fmla="*/ 184 h 185"/>
                  <a:gd name="T2" fmla="*/ 0 w 325"/>
                  <a:gd name="T3" fmla="*/ 184 h 185"/>
                  <a:gd name="T4" fmla="*/ 0 w 325"/>
                  <a:gd name="T5" fmla="*/ 0 h 185"/>
                  <a:gd name="T6" fmla="*/ 324 w 325"/>
                  <a:gd name="T7" fmla="*/ 0 h 185"/>
                  <a:gd name="T8" fmla="*/ 324 w 325"/>
                  <a:gd name="T9" fmla="*/ 184 h 185"/>
                  <a:gd name="T10" fmla="*/ 162 w 325"/>
                  <a:gd name="T11" fmla="*/ 184 h 185"/>
                </a:gdLst>
                <a:ahLst/>
                <a:cxnLst>
                  <a:cxn ang="0">
                    <a:pos x="T0" y="T1"/>
                  </a:cxn>
                  <a:cxn ang="0">
                    <a:pos x="T2" y="T3"/>
                  </a:cxn>
                  <a:cxn ang="0">
                    <a:pos x="T4" y="T5"/>
                  </a:cxn>
                  <a:cxn ang="0">
                    <a:pos x="T6" y="T7"/>
                  </a:cxn>
                  <a:cxn ang="0">
                    <a:pos x="T8" y="T9"/>
                  </a:cxn>
                  <a:cxn ang="0">
                    <a:pos x="T10" y="T11"/>
                  </a:cxn>
                </a:cxnLst>
                <a:rect l="0" t="0" r="r" b="b"/>
                <a:pathLst>
                  <a:path w="325" h="185">
                    <a:moveTo>
                      <a:pt x="162" y="184"/>
                    </a:moveTo>
                    <a:lnTo>
                      <a:pt x="0" y="184"/>
                    </a:lnTo>
                    <a:lnTo>
                      <a:pt x="0" y="0"/>
                    </a:lnTo>
                    <a:lnTo>
                      <a:pt x="324" y="0"/>
                    </a:lnTo>
                    <a:lnTo>
                      <a:pt x="324" y="184"/>
                    </a:lnTo>
                    <a:lnTo>
                      <a:pt x="162"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7" name="Freeform 93"/>
              <p:cNvSpPr>
                <a:spLocks noChangeArrowheads="1"/>
              </p:cNvSpPr>
              <p:nvPr/>
            </p:nvSpPr>
            <p:spPr bwMode="auto">
              <a:xfrm>
                <a:off x="6251575" y="5038725"/>
                <a:ext cx="117475" cy="66675"/>
              </a:xfrm>
              <a:custGeom>
                <a:avLst/>
                <a:gdLst>
                  <a:gd name="T0" fmla="*/ 162 w 325"/>
                  <a:gd name="T1" fmla="*/ 183 h 184"/>
                  <a:gd name="T2" fmla="*/ 0 w 325"/>
                  <a:gd name="T3" fmla="*/ 183 h 184"/>
                  <a:gd name="T4" fmla="*/ 0 w 325"/>
                  <a:gd name="T5" fmla="*/ 0 h 184"/>
                  <a:gd name="T6" fmla="*/ 324 w 325"/>
                  <a:gd name="T7" fmla="*/ 0 h 184"/>
                  <a:gd name="T8" fmla="*/ 324 w 325"/>
                  <a:gd name="T9" fmla="*/ 183 h 184"/>
                  <a:gd name="T10" fmla="*/ 162 w 325"/>
                  <a:gd name="T11" fmla="*/ 183 h 184"/>
                </a:gdLst>
                <a:ahLst/>
                <a:cxnLst>
                  <a:cxn ang="0">
                    <a:pos x="T0" y="T1"/>
                  </a:cxn>
                  <a:cxn ang="0">
                    <a:pos x="T2" y="T3"/>
                  </a:cxn>
                  <a:cxn ang="0">
                    <a:pos x="T4" y="T5"/>
                  </a:cxn>
                  <a:cxn ang="0">
                    <a:pos x="T6" y="T7"/>
                  </a:cxn>
                  <a:cxn ang="0">
                    <a:pos x="T8" y="T9"/>
                  </a:cxn>
                  <a:cxn ang="0">
                    <a:pos x="T10" y="T11"/>
                  </a:cxn>
                </a:cxnLst>
                <a:rect l="0" t="0" r="r" b="b"/>
                <a:pathLst>
                  <a:path w="325" h="184">
                    <a:moveTo>
                      <a:pt x="162" y="183"/>
                    </a:moveTo>
                    <a:lnTo>
                      <a:pt x="0" y="183"/>
                    </a:lnTo>
                    <a:lnTo>
                      <a:pt x="0" y="0"/>
                    </a:lnTo>
                    <a:lnTo>
                      <a:pt x="324" y="0"/>
                    </a:lnTo>
                    <a:lnTo>
                      <a:pt x="324" y="183"/>
                    </a:lnTo>
                    <a:lnTo>
                      <a:pt x="162"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78" name="Freeform 94"/>
              <p:cNvSpPr>
                <a:spLocks noChangeArrowheads="1"/>
              </p:cNvSpPr>
              <p:nvPr/>
            </p:nvSpPr>
            <p:spPr bwMode="auto">
              <a:xfrm>
                <a:off x="5384800" y="4497388"/>
                <a:ext cx="384175" cy="276225"/>
              </a:xfrm>
              <a:custGeom>
                <a:avLst/>
                <a:gdLst>
                  <a:gd name="T0" fmla="*/ 421 w 1068"/>
                  <a:gd name="T1" fmla="*/ 767 h 768"/>
                  <a:gd name="T2" fmla="*/ 0 w 1068"/>
                  <a:gd name="T3" fmla="*/ 347 h 768"/>
                  <a:gd name="T4" fmla="*/ 122 w 1068"/>
                  <a:gd name="T5" fmla="*/ 228 h 768"/>
                  <a:gd name="T6" fmla="*/ 421 w 1068"/>
                  <a:gd name="T7" fmla="*/ 528 h 768"/>
                  <a:gd name="T8" fmla="*/ 949 w 1068"/>
                  <a:gd name="T9" fmla="*/ 0 h 768"/>
                  <a:gd name="T10" fmla="*/ 1067 w 1068"/>
                  <a:gd name="T11" fmla="*/ 118 h 768"/>
                  <a:gd name="T12" fmla="*/ 421 w 1068"/>
                  <a:gd name="T13" fmla="*/ 767 h 768"/>
                </a:gdLst>
                <a:ahLst/>
                <a:cxnLst>
                  <a:cxn ang="0">
                    <a:pos x="T0" y="T1"/>
                  </a:cxn>
                  <a:cxn ang="0">
                    <a:pos x="T2" y="T3"/>
                  </a:cxn>
                  <a:cxn ang="0">
                    <a:pos x="T4" y="T5"/>
                  </a:cxn>
                  <a:cxn ang="0">
                    <a:pos x="T6" y="T7"/>
                  </a:cxn>
                  <a:cxn ang="0">
                    <a:pos x="T8" y="T9"/>
                  </a:cxn>
                  <a:cxn ang="0">
                    <a:pos x="T10" y="T11"/>
                  </a:cxn>
                  <a:cxn ang="0">
                    <a:pos x="T12" y="T13"/>
                  </a:cxn>
                </a:cxnLst>
                <a:rect l="0" t="0" r="r" b="b"/>
                <a:pathLst>
                  <a:path w="1068" h="768">
                    <a:moveTo>
                      <a:pt x="421" y="767"/>
                    </a:moveTo>
                    <a:lnTo>
                      <a:pt x="0" y="347"/>
                    </a:lnTo>
                    <a:lnTo>
                      <a:pt x="122" y="228"/>
                    </a:lnTo>
                    <a:lnTo>
                      <a:pt x="421" y="528"/>
                    </a:lnTo>
                    <a:lnTo>
                      <a:pt x="949" y="0"/>
                    </a:lnTo>
                    <a:lnTo>
                      <a:pt x="1067" y="118"/>
                    </a:lnTo>
                    <a:lnTo>
                      <a:pt x="421" y="767"/>
                    </a:lnTo>
                  </a:path>
                </a:pathLst>
              </a:custGeom>
              <a:solidFill>
                <a:srgbClr val="B0C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79" name="Group 78"/>
            <p:cNvGrpSpPr/>
            <p:nvPr/>
          </p:nvGrpSpPr>
          <p:grpSpPr>
            <a:xfrm>
              <a:off x="7049905" y="3560841"/>
              <a:ext cx="1500188" cy="1306513"/>
              <a:chOff x="3362325" y="3965575"/>
              <a:chExt cx="1500188" cy="1306513"/>
            </a:xfrm>
          </p:grpSpPr>
          <p:sp>
            <p:nvSpPr>
              <p:cNvPr id="80" name="Freeform 46"/>
              <p:cNvSpPr>
                <a:spLocks noChangeArrowheads="1"/>
              </p:cNvSpPr>
              <p:nvPr/>
            </p:nvSpPr>
            <p:spPr bwMode="auto">
              <a:xfrm>
                <a:off x="4575175"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1" name="Freeform 47"/>
              <p:cNvSpPr>
                <a:spLocks noChangeArrowheads="1"/>
              </p:cNvSpPr>
              <p:nvPr/>
            </p:nvSpPr>
            <p:spPr bwMode="auto">
              <a:xfrm>
                <a:off x="4575175"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48"/>
              <p:cNvSpPr>
                <a:spLocks noChangeArrowheads="1"/>
              </p:cNvSpPr>
              <p:nvPr/>
            </p:nvSpPr>
            <p:spPr bwMode="auto">
              <a:xfrm>
                <a:off x="4575175"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49"/>
              <p:cNvSpPr>
                <a:spLocks noChangeArrowheads="1"/>
              </p:cNvSpPr>
              <p:nvPr/>
            </p:nvSpPr>
            <p:spPr bwMode="auto">
              <a:xfrm>
                <a:off x="4575175"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50"/>
              <p:cNvSpPr>
                <a:spLocks noChangeArrowheads="1"/>
              </p:cNvSpPr>
              <p:nvPr/>
            </p:nvSpPr>
            <p:spPr bwMode="auto">
              <a:xfrm>
                <a:off x="3362325" y="3965575"/>
                <a:ext cx="1500188" cy="1306513"/>
              </a:xfrm>
              <a:custGeom>
                <a:avLst/>
                <a:gdLst>
                  <a:gd name="T0" fmla="*/ 4027 w 4169"/>
                  <a:gd name="T1" fmla="*/ 339 h 3630"/>
                  <a:gd name="T2" fmla="*/ 4168 w 4169"/>
                  <a:gd name="T3" fmla="*/ 339 h 3630"/>
                  <a:gd name="T4" fmla="*/ 4168 w 4169"/>
                  <a:gd name="T5" fmla="*/ 480 h 3630"/>
                  <a:gd name="T6" fmla="*/ 4168 w 4169"/>
                  <a:gd name="T7" fmla="*/ 3488 h 3630"/>
                  <a:gd name="T8" fmla="*/ 4168 w 4169"/>
                  <a:gd name="T9" fmla="*/ 3629 h 3630"/>
                  <a:gd name="T10" fmla="*/ 4027 w 4169"/>
                  <a:gd name="T11" fmla="*/ 3629 h 3630"/>
                  <a:gd name="T12" fmla="*/ 141 w 4169"/>
                  <a:gd name="T13" fmla="*/ 3629 h 3630"/>
                  <a:gd name="T14" fmla="*/ 0 w 4169"/>
                  <a:gd name="T15" fmla="*/ 3629 h 3630"/>
                  <a:gd name="T16" fmla="*/ 0 w 4169"/>
                  <a:gd name="T17" fmla="*/ 3488 h 3630"/>
                  <a:gd name="T18" fmla="*/ 0 w 4169"/>
                  <a:gd name="T19" fmla="*/ 480 h 3630"/>
                  <a:gd name="T20" fmla="*/ 0 w 4169"/>
                  <a:gd name="T21" fmla="*/ 339 h 3630"/>
                  <a:gd name="T22" fmla="*/ 141 w 4169"/>
                  <a:gd name="T23" fmla="*/ 339 h 3630"/>
                  <a:gd name="T24" fmla="*/ 477 w 4169"/>
                  <a:gd name="T25" fmla="*/ 339 h 3630"/>
                  <a:gd name="T26" fmla="*/ 477 w 4169"/>
                  <a:gd name="T27" fmla="*/ 296 h 3630"/>
                  <a:gd name="T28" fmla="*/ 782 w 4169"/>
                  <a:gd name="T29" fmla="*/ 0 h 3630"/>
                  <a:gd name="T30" fmla="*/ 1086 w 4169"/>
                  <a:gd name="T31" fmla="*/ 296 h 3630"/>
                  <a:gd name="T32" fmla="*/ 1086 w 4169"/>
                  <a:gd name="T33" fmla="*/ 339 h 3630"/>
                  <a:gd name="T34" fmla="*/ 3084 w 4169"/>
                  <a:gd name="T35" fmla="*/ 339 h 3630"/>
                  <a:gd name="T36" fmla="*/ 3084 w 4169"/>
                  <a:gd name="T37" fmla="*/ 296 h 3630"/>
                  <a:gd name="T38" fmla="*/ 3389 w 4169"/>
                  <a:gd name="T39" fmla="*/ 0 h 3630"/>
                  <a:gd name="T40" fmla="*/ 3694 w 4169"/>
                  <a:gd name="T41" fmla="*/ 296 h 3630"/>
                  <a:gd name="T42" fmla="*/ 3694 w 4169"/>
                  <a:gd name="T43" fmla="*/ 339 h 3630"/>
                  <a:gd name="T44" fmla="*/ 4027 w 4169"/>
                  <a:gd name="T45" fmla="*/ 339 h 3630"/>
                  <a:gd name="T46" fmla="*/ 141 w 4169"/>
                  <a:gd name="T47" fmla="*/ 3488 h 3630"/>
                  <a:gd name="T48" fmla="*/ 4027 w 4169"/>
                  <a:gd name="T49" fmla="*/ 3488 h 3630"/>
                  <a:gd name="T50" fmla="*/ 4027 w 4169"/>
                  <a:gd name="T51" fmla="*/ 480 h 3630"/>
                  <a:gd name="T52" fmla="*/ 3694 w 4169"/>
                  <a:gd name="T53" fmla="*/ 480 h 3630"/>
                  <a:gd name="T54" fmla="*/ 3694 w 4169"/>
                  <a:gd name="T55" fmla="*/ 779 h 3630"/>
                  <a:gd name="T56" fmla="*/ 3082 w 4169"/>
                  <a:gd name="T57" fmla="*/ 779 h 3630"/>
                  <a:gd name="T58" fmla="*/ 3082 w 4169"/>
                  <a:gd name="T59" fmla="*/ 480 h 3630"/>
                  <a:gd name="T60" fmla="*/ 1086 w 4169"/>
                  <a:gd name="T61" fmla="*/ 480 h 3630"/>
                  <a:gd name="T62" fmla="*/ 1086 w 4169"/>
                  <a:gd name="T63" fmla="*/ 779 h 3630"/>
                  <a:gd name="T64" fmla="*/ 474 w 4169"/>
                  <a:gd name="T65" fmla="*/ 779 h 3630"/>
                  <a:gd name="T66" fmla="*/ 474 w 4169"/>
                  <a:gd name="T67" fmla="*/ 480 h 3630"/>
                  <a:gd name="T68" fmla="*/ 141 w 4169"/>
                  <a:gd name="T69" fmla="*/ 480 h 3630"/>
                  <a:gd name="T70" fmla="*/ 141 w 4169"/>
                  <a:gd name="T71" fmla="*/ 3488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69" h="3630">
                    <a:moveTo>
                      <a:pt x="4027" y="339"/>
                    </a:moveTo>
                    <a:lnTo>
                      <a:pt x="4168" y="339"/>
                    </a:lnTo>
                    <a:lnTo>
                      <a:pt x="4168" y="480"/>
                    </a:lnTo>
                    <a:lnTo>
                      <a:pt x="4168" y="3488"/>
                    </a:lnTo>
                    <a:lnTo>
                      <a:pt x="4168" y="3629"/>
                    </a:lnTo>
                    <a:lnTo>
                      <a:pt x="4027" y="3629"/>
                    </a:lnTo>
                    <a:lnTo>
                      <a:pt x="141" y="3629"/>
                    </a:lnTo>
                    <a:lnTo>
                      <a:pt x="0" y="3629"/>
                    </a:lnTo>
                    <a:lnTo>
                      <a:pt x="0" y="3488"/>
                    </a:lnTo>
                    <a:lnTo>
                      <a:pt x="0" y="480"/>
                    </a:lnTo>
                    <a:lnTo>
                      <a:pt x="0" y="339"/>
                    </a:lnTo>
                    <a:lnTo>
                      <a:pt x="141" y="339"/>
                    </a:lnTo>
                    <a:lnTo>
                      <a:pt x="477" y="339"/>
                    </a:lnTo>
                    <a:lnTo>
                      <a:pt x="477" y="296"/>
                    </a:lnTo>
                    <a:cubicBezTo>
                      <a:pt x="483" y="133"/>
                      <a:pt x="618" y="0"/>
                      <a:pt x="782" y="0"/>
                    </a:cubicBezTo>
                    <a:cubicBezTo>
                      <a:pt x="945" y="0"/>
                      <a:pt x="1081" y="133"/>
                      <a:pt x="1086" y="296"/>
                    </a:cubicBezTo>
                    <a:lnTo>
                      <a:pt x="1086" y="339"/>
                    </a:lnTo>
                    <a:lnTo>
                      <a:pt x="3084" y="339"/>
                    </a:lnTo>
                    <a:lnTo>
                      <a:pt x="3084" y="296"/>
                    </a:lnTo>
                    <a:cubicBezTo>
                      <a:pt x="3090" y="133"/>
                      <a:pt x="3225" y="0"/>
                      <a:pt x="3389" y="0"/>
                    </a:cubicBezTo>
                    <a:cubicBezTo>
                      <a:pt x="3553" y="0"/>
                      <a:pt x="3688" y="133"/>
                      <a:pt x="3694" y="296"/>
                    </a:cubicBezTo>
                    <a:lnTo>
                      <a:pt x="3694" y="339"/>
                    </a:lnTo>
                    <a:lnTo>
                      <a:pt x="4027" y="339"/>
                    </a:lnTo>
                    <a:close/>
                    <a:moveTo>
                      <a:pt x="141" y="3488"/>
                    </a:moveTo>
                    <a:lnTo>
                      <a:pt x="4027" y="3488"/>
                    </a:lnTo>
                    <a:lnTo>
                      <a:pt x="4027" y="480"/>
                    </a:lnTo>
                    <a:lnTo>
                      <a:pt x="3694" y="480"/>
                    </a:lnTo>
                    <a:lnTo>
                      <a:pt x="3694" y="779"/>
                    </a:lnTo>
                    <a:lnTo>
                      <a:pt x="3082" y="779"/>
                    </a:lnTo>
                    <a:lnTo>
                      <a:pt x="3082" y="480"/>
                    </a:lnTo>
                    <a:lnTo>
                      <a:pt x="1086" y="480"/>
                    </a:lnTo>
                    <a:lnTo>
                      <a:pt x="1086" y="779"/>
                    </a:lnTo>
                    <a:lnTo>
                      <a:pt x="474" y="779"/>
                    </a:lnTo>
                    <a:lnTo>
                      <a:pt x="474" y="480"/>
                    </a:lnTo>
                    <a:lnTo>
                      <a:pt x="141" y="480"/>
                    </a:lnTo>
                    <a:lnTo>
                      <a:pt x="141" y="3488"/>
                    </a:lnTo>
                    <a:close/>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5" name="Freeform 51"/>
              <p:cNvSpPr>
                <a:spLocks noChangeArrowheads="1"/>
              </p:cNvSpPr>
              <p:nvPr/>
            </p:nvSpPr>
            <p:spPr bwMode="auto">
              <a:xfrm>
                <a:off x="3378200" y="4335463"/>
                <a:ext cx="1457325" cy="50800"/>
              </a:xfrm>
              <a:custGeom>
                <a:avLst/>
                <a:gdLst>
                  <a:gd name="T0" fmla="*/ 2023 w 4048"/>
                  <a:gd name="T1" fmla="*/ 141 h 142"/>
                  <a:gd name="T2" fmla="*/ 0 w 4048"/>
                  <a:gd name="T3" fmla="*/ 141 h 142"/>
                  <a:gd name="T4" fmla="*/ 0 w 4048"/>
                  <a:gd name="T5" fmla="*/ 0 h 142"/>
                  <a:gd name="T6" fmla="*/ 4047 w 4048"/>
                  <a:gd name="T7" fmla="*/ 0 h 142"/>
                  <a:gd name="T8" fmla="*/ 4047 w 4048"/>
                  <a:gd name="T9" fmla="*/ 141 h 142"/>
                  <a:gd name="T10" fmla="*/ 2023 w 4048"/>
                  <a:gd name="T11" fmla="*/ 141 h 142"/>
                </a:gdLst>
                <a:ahLst/>
                <a:cxnLst>
                  <a:cxn ang="0">
                    <a:pos x="T0" y="T1"/>
                  </a:cxn>
                  <a:cxn ang="0">
                    <a:pos x="T2" y="T3"/>
                  </a:cxn>
                  <a:cxn ang="0">
                    <a:pos x="T4" y="T5"/>
                  </a:cxn>
                  <a:cxn ang="0">
                    <a:pos x="T6" y="T7"/>
                  </a:cxn>
                  <a:cxn ang="0">
                    <a:pos x="T8" y="T9"/>
                  </a:cxn>
                  <a:cxn ang="0">
                    <a:pos x="T10" y="T11"/>
                  </a:cxn>
                </a:cxnLst>
                <a:rect l="0" t="0" r="r" b="b"/>
                <a:pathLst>
                  <a:path w="4048" h="142">
                    <a:moveTo>
                      <a:pt x="2023" y="141"/>
                    </a:moveTo>
                    <a:lnTo>
                      <a:pt x="0" y="141"/>
                    </a:lnTo>
                    <a:lnTo>
                      <a:pt x="0" y="0"/>
                    </a:lnTo>
                    <a:lnTo>
                      <a:pt x="4047" y="0"/>
                    </a:lnTo>
                    <a:lnTo>
                      <a:pt x="4047" y="141"/>
                    </a:lnTo>
                    <a:lnTo>
                      <a:pt x="2023" y="141"/>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6" name="Freeform 52"/>
              <p:cNvSpPr>
                <a:spLocks noChangeArrowheads="1"/>
              </p:cNvSpPr>
              <p:nvPr/>
            </p:nvSpPr>
            <p:spPr bwMode="auto">
              <a:xfrm>
                <a:off x="3924300"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7" name="Freeform 53"/>
              <p:cNvSpPr>
                <a:spLocks noChangeArrowheads="1"/>
              </p:cNvSpPr>
              <p:nvPr/>
            </p:nvSpPr>
            <p:spPr bwMode="auto">
              <a:xfrm>
                <a:off x="3924300"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54"/>
              <p:cNvSpPr>
                <a:spLocks noChangeArrowheads="1"/>
              </p:cNvSpPr>
              <p:nvPr/>
            </p:nvSpPr>
            <p:spPr bwMode="auto">
              <a:xfrm>
                <a:off x="4141788"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55"/>
              <p:cNvSpPr>
                <a:spLocks noChangeArrowheads="1"/>
              </p:cNvSpPr>
              <p:nvPr/>
            </p:nvSpPr>
            <p:spPr bwMode="auto">
              <a:xfrm>
                <a:off x="4141788"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56"/>
              <p:cNvSpPr>
                <a:spLocks noChangeArrowheads="1"/>
              </p:cNvSpPr>
              <p:nvPr/>
            </p:nvSpPr>
            <p:spPr bwMode="auto">
              <a:xfrm>
                <a:off x="4522788" y="4017963"/>
                <a:ext cx="119062" cy="177800"/>
              </a:xfrm>
              <a:custGeom>
                <a:avLst/>
                <a:gdLst>
                  <a:gd name="T0" fmla="*/ 328 w 332"/>
                  <a:gd name="T1" fmla="*/ 164 h 495"/>
                  <a:gd name="T2" fmla="*/ 331 w 332"/>
                  <a:gd name="T3" fmla="*/ 172 h 495"/>
                  <a:gd name="T4" fmla="*/ 331 w 332"/>
                  <a:gd name="T5" fmla="*/ 195 h 495"/>
                  <a:gd name="T6" fmla="*/ 331 w 332"/>
                  <a:gd name="T7" fmla="*/ 494 h 495"/>
                  <a:gd name="T8" fmla="*/ 0 w 332"/>
                  <a:gd name="T9" fmla="*/ 494 h 495"/>
                  <a:gd name="T10" fmla="*/ 0 w 332"/>
                  <a:gd name="T11" fmla="*/ 195 h 495"/>
                  <a:gd name="T12" fmla="*/ 0 w 332"/>
                  <a:gd name="T13" fmla="*/ 175 h 495"/>
                  <a:gd name="T14" fmla="*/ 0 w 332"/>
                  <a:gd name="T15" fmla="*/ 164 h 495"/>
                  <a:gd name="T16" fmla="*/ 0 w 332"/>
                  <a:gd name="T17" fmla="*/ 164 h 495"/>
                  <a:gd name="T18" fmla="*/ 0 w 332"/>
                  <a:gd name="T19" fmla="*/ 158 h 495"/>
                  <a:gd name="T20" fmla="*/ 164 w 332"/>
                  <a:gd name="T21" fmla="*/ 0 h 495"/>
                  <a:gd name="T22" fmla="*/ 328 w 332"/>
                  <a:gd name="T23" fmla="*/ 158 h 495"/>
                  <a:gd name="T24" fmla="*/ 328 w 332"/>
                  <a:gd name="T25" fmla="*/ 16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495">
                    <a:moveTo>
                      <a:pt x="328" y="164"/>
                    </a:moveTo>
                    <a:lnTo>
                      <a:pt x="331" y="172"/>
                    </a:lnTo>
                    <a:lnTo>
                      <a:pt x="331" y="195"/>
                    </a:lnTo>
                    <a:lnTo>
                      <a:pt x="331" y="494"/>
                    </a:lnTo>
                    <a:lnTo>
                      <a:pt x="0" y="494"/>
                    </a:lnTo>
                    <a:lnTo>
                      <a:pt x="0" y="195"/>
                    </a:lnTo>
                    <a:lnTo>
                      <a:pt x="0" y="175"/>
                    </a:lnTo>
                    <a:lnTo>
                      <a:pt x="0" y="164"/>
                    </a:lnTo>
                    <a:lnTo>
                      <a:pt x="0" y="164"/>
                    </a:lnTo>
                    <a:lnTo>
                      <a:pt x="0" y="158"/>
                    </a:lnTo>
                    <a:cubicBezTo>
                      <a:pt x="3" y="71"/>
                      <a:pt x="74" y="0"/>
                      <a:pt x="164" y="0"/>
                    </a:cubicBezTo>
                    <a:cubicBezTo>
                      <a:pt x="252" y="0"/>
                      <a:pt x="325" y="68"/>
                      <a:pt x="328" y="158"/>
                    </a:cubicBezTo>
                    <a:lnTo>
                      <a:pt x="328" y="16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57"/>
              <p:cNvSpPr>
                <a:spLocks noChangeArrowheads="1"/>
              </p:cNvSpPr>
              <p:nvPr/>
            </p:nvSpPr>
            <p:spPr bwMode="auto">
              <a:xfrm>
                <a:off x="3584575" y="4017963"/>
                <a:ext cx="119063" cy="179387"/>
              </a:xfrm>
              <a:custGeom>
                <a:avLst/>
                <a:gdLst>
                  <a:gd name="T0" fmla="*/ 327 w 331"/>
                  <a:gd name="T1" fmla="*/ 158 h 498"/>
                  <a:gd name="T2" fmla="*/ 330 w 331"/>
                  <a:gd name="T3" fmla="*/ 178 h 498"/>
                  <a:gd name="T4" fmla="*/ 330 w 331"/>
                  <a:gd name="T5" fmla="*/ 178 h 498"/>
                  <a:gd name="T6" fmla="*/ 330 w 331"/>
                  <a:gd name="T7" fmla="*/ 197 h 498"/>
                  <a:gd name="T8" fmla="*/ 330 w 331"/>
                  <a:gd name="T9" fmla="*/ 497 h 498"/>
                  <a:gd name="T10" fmla="*/ 0 w 331"/>
                  <a:gd name="T11" fmla="*/ 497 h 498"/>
                  <a:gd name="T12" fmla="*/ 0 w 331"/>
                  <a:gd name="T13" fmla="*/ 197 h 498"/>
                  <a:gd name="T14" fmla="*/ 0 w 331"/>
                  <a:gd name="T15" fmla="*/ 178 h 498"/>
                  <a:gd name="T16" fmla="*/ 0 w 331"/>
                  <a:gd name="T17" fmla="*/ 175 h 498"/>
                  <a:gd name="T18" fmla="*/ 0 w 331"/>
                  <a:gd name="T19" fmla="*/ 158 h 498"/>
                  <a:gd name="T20" fmla="*/ 164 w 331"/>
                  <a:gd name="T21" fmla="*/ 0 h 498"/>
                  <a:gd name="T22" fmla="*/ 327 w 331"/>
                  <a:gd name="T23" fmla="*/ 15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498">
                    <a:moveTo>
                      <a:pt x="327" y="158"/>
                    </a:moveTo>
                    <a:lnTo>
                      <a:pt x="330" y="178"/>
                    </a:lnTo>
                    <a:lnTo>
                      <a:pt x="330" y="178"/>
                    </a:lnTo>
                    <a:lnTo>
                      <a:pt x="330" y="197"/>
                    </a:lnTo>
                    <a:lnTo>
                      <a:pt x="330" y="497"/>
                    </a:lnTo>
                    <a:lnTo>
                      <a:pt x="0" y="497"/>
                    </a:lnTo>
                    <a:lnTo>
                      <a:pt x="0" y="197"/>
                    </a:lnTo>
                    <a:lnTo>
                      <a:pt x="0" y="178"/>
                    </a:lnTo>
                    <a:lnTo>
                      <a:pt x="0" y="175"/>
                    </a:lnTo>
                    <a:lnTo>
                      <a:pt x="0" y="158"/>
                    </a:lnTo>
                    <a:cubicBezTo>
                      <a:pt x="3" y="71"/>
                      <a:pt x="73" y="0"/>
                      <a:pt x="164" y="0"/>
                    </a:cubicBezTo>
                    <a:cubicBezTo>
                      <a:pt x="251" y="0"/>
                      <a:pt x="325" y="68"/>
                      <a:pt x="327" y="15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58"/>
              <p:cNvSpPr>
                <a:spLocks noChangeArrowheads="1"/>
              </p:cNvSpPr>
              <p:nvPr/>
            </p:nvSpPr>
            <p:spPr bwMode="auto">
              <a:xfrm>
                <a:off x="3708400"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59"/>
              <p:cNvSpPr>
                <a:spLocks noChangeArrowheads="1"/>
              </p:cNvSpPr>
              <p:nvPr/>
            </p:nvSpPr>
            <p:spPr bwMode="auto">
              <a:xfrm>
                <a:off x="3708400"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4" name="Freeform 60"/>
              <p:cNvSpPr>
                <a:spLocks noChangeArrowheads="1"/>
              </p:cNvSpPr>
              <p:nvPr/>
            </p:nvSpPr>
            <p:spPr bwMode="auto">
              <a:xfrm>
                <a:off x="3708400"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5" name="Freeform 61"/>
              <p:cNvSpPr>
                <a:spLocks noChangeArrowheads="1"/>
              </p:cNvSpPr>
              <p:nvPr/>
            </p:nvSpPr>
            <p:spPr bwMode="auto">
              <a:xfrm>
                <a:off x="3708400"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6" name="Freeform 62"/>
              <p:cNvSpPr>
                <a:spLocks noChangeArrowheads="1"/>
              </p:cNvSpPr>
              <p:nvPr/>
            </p:nvSpPr>
            <p:spPr bwMode="auto">
              <a:xfrm>
                <a:off x="3490913"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7" name="Freeform 63"/>
              <p:cNvSpPr>
                <a:spLocks noChangeArrowheads="1"/>
              </p:cNvSpPr>
              <p:nvPr/>
            </p:nvSpPr>
            <p:spPr bwMode="auto">
              <a:xfrm>
                <a:off x="3490913"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8" name="Freeform 64"/>
              <p:cNvSpPr>
                <a:spLocks noChangeArrowheads="1"/>
              </p:cNvSpPr>
              <p:nvPr/>
            </p:nvSpPr>
            <p:spPr bwMode="auto">
              <a:xfrm>
                <a:off x="3490913"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9" name="Freeform 65"/>
              <p:cNvSpPr>
                <a:spLocks noChangeArrowheads="1"/>
              </p:cNvSpPr>
              <p:nvPr/>
            </p:nvSpPr>
            <p:spPr bwMode="auto">
              <a:xfrm>
                <a:off x="3490913"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0" name="Freeform 66"/>
              <p:cNvSpPr>
                <a:spLocks noChangeArrowheads="1"/>
              </p:cNvSpPr>
              <p:nvPr/>
            </p:nvSpPr>
            <p:spPr bwMode="auto">
              <a:xfrm>
                <a:off x="4357688" y="4497388"/>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1" name="Freeform 67"/>
              <p:cNvSpPr>
                <a:spLocks noChangeArrowheads="1"/>
              </p:cNvSpPr>
              <p:nvPr/>
            </p:nvSpPr>
            <p:spPr bwMode="auto">
              <a:xfrm>
                <a:off x="4357688" y="4676775"/>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2" name="Freeform 68"/>
              <p:cNvSpPr>
                <a:spLocks noChangeArrowheads="1"/>
              </p:cNvSpPr>
              <p:nvPr/>
            </p:nvSpPr>
            <p:spPr bwMode="auto">
              <a:xfrm>
                <a:off x="4357688" y="4857750"/>
                <a:ext cx="117475" cy="66675"/>
              </a:xfrm>
              <a:custGeom>
                <a:avLst/>
                <a:gdLst>
                  <a:gd name="T0" fmla="*/ 163 w 326"/>
                  <a:gd name="T1" fmla="*/ 184 h 185"/>
                  <a:gd name="T2" fmla="*/ 0 w 326"/>
                  <a:gd name="T3" fmla="*/ 184 h 185"/>
                  <a:gd name="T4" fmla="*/ 0 w 326"/>
                  <a:gd name="T5" fmla="*/ 0 h 185"/>
                  <a:gd name="T6" fmla="*/ 325 w 326"/>
                  <a:gd name="T7" fmla="*/ 0 h 185"/>
                  <a:gd name="T8" fmla="*/ 325 w 326"/>
                  <a:gd name="T9" fmla="*/ 184 h 185"/>
                  <a:gd name="T10" fmla="*/ 163 w 326"/>
                  <a:gd name="T11" fmla="*/ 184 h 185"/>
                </a:gdLst>
                <a:ahLst/>
                <a:cxnLst>
                  <a:cxn ang="0">
                    <a:pos x="T0" y="T1"/>
                  </a:cxn>
                  <a:cxn ang="0">
                    <a:pos x="T2" y="T3"/>
                  </a:cxn>
                  <a:cxn ang="0">
                    <a:pos x="T4" y="T5"/>
                  </a:cxn>
                  <a:cxn ang="0">
                    <a:pos x="T6" y="T7"/>
                  </a:cxn>
                  <a:cxn ang="0">
                    <a:pos x="T8" y="T9"/>
                  </a:cxn>
                  <a:cxn ang="0">
                    <a:pos x="T10" y="T11"/>
                  </a:cxn>
                </a:cxnLst>
                <a:rect l="0" t="0" r="r" b="b"/>
                <a:pathLst>
                  <a:path w="326" h="185">
                    <a:moveTo>
                      <a:pt x="163" y="184"/>
                    </a:moveTo>
                    <a:lnTo>
                      <a:pt x="0" y="184"/>
                    </a:lnTo>
                    <a:lnTo>
                      <a:pt x="0" y="0"/>
                    </a:lnTo>
                    <a:lnTo>
                      <a:pt x="325" y="0"/>
                    </a:lnTo>
                    <a:lnTo>
                      <a:pt x="325" y="184"/>
                    </a:lnTo>
                    <a:lnTo>
                      <a:pt x="163" y="184"/>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3" name="Freeform 69"/>
              <p:cNvSpPr>
                <a:spLocks noChangeArrowheads="1"/>
              </p:cNvSpPr>
              <p:nvPr/>
            </p:nvSpPr>
            <p:spPr bwMode="auto">
              <a:xfrm>
                <a:off x="4357688" y="5038725"/>
                <a:ext cx="117475" cy="66675"/>
              </a:xfrm>
              <a:custGeom>
                <a:avLst/>
                <a:gdLst>
                  <a:gd name="T0" fmla="*/ 163 w 326"/>
                  <a:gd name="T1" fmla="*/ 183 h 184"/>
                  <a:gd name="T2" fmla="*/ 0 w 326"/>
                  <a:gd name="T3" fmla="*/ 183 h 184"/>
                  <a:gd name="T4" fmla="*/ 0 w 326"/>
                  <a:gd name="T5" fmla="*/ 0 h 184"/>
                  <a:gd name="T6" fmla="*/ 325 w 326"/>
                  <a:gd name="T7" fmla="*/ 0 h 184"/>
                  <a:gd name="T8" fmla="*/ 325 w 326"/>
                  <a:gd name="T9" fmla="*/ 183 h 184"/>
                  <a:gd name="T10" fmla="*/ 163 w 326"/>
                  <a:gd name="T11" fmla="*/ 183 h 184"/>
                </a:gdLst>
                <a:ahLst/>
                <a:cxnLst>
                  <a:cxn ang="0">
                    <a:pos x="T0" y="T1"/>
                  </a:cxn>
                  <a:cxn ang="0">
                    <a:pos x="T2" y="T3"/>
                  </a:cxn>
                  <a:cxn ang="0">
                    <a:pos x="T4" y="T5"/>
                  </a:cxn>
                  <a:cxn ang="0">
                    <a:pos x="T6" y="T7"/>
                  </a:cxn>
                  <a:cxn ang="0">
                    <a:pos x="T8" y="T9"/>
                  </a:cxn>
                  <a:cxn ang="0">
                    <a:pos x="T10" y="T11"/>
                  </a:cxn>
                </a:cxnLst>
                <a:rect l="0" t="0" r="r" b="b"/>
                <a:pathLst>
                  <a:path w="326" h="184">
                    <a:moveTo>
                      <a:pt x="163" y="183"/>
                    </a:moveTo>
                    <a:lnTo>
                      <a:pt x="0" y="183"/>
                    </a:lnTo>
                    <a:lnTo>
                      <a:pt x="0" y="0"/>
                    </a:lnTo>
                    <a:lnTo>
                      <a:pt x="325" y="0"/>
                    </a:lnTo>
                    <a:lnTo>
                      <a:pt x="325" y="183"/>
                    </a:lnTo>
                    <a:lnTo>
                      <a:pt x="163" y="183"/>
                    </a:lnTo>
                  </a:path>
                </a:pathLst>
              </a:custGeom>
              <a:solidFill>
                <a:srgbClr val="4B798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04" name="Freeform 95"/>
              <p:cNvSpPr>
                <a:spLocks noChangeArrowheads="1"/>
              </p:cNvSpPr>
              <p:nvPr/>
            </p:nvSpPr>
            <p:spPr bwMode="auto">
              <a:xfrm>
                <a:off x="3914775" y="4857750"/>
                <a:ext cx="384175" cy="276225"/>
              </a:xfrm>
              <a:custGeom>
                <a:avLst/>
                <a:gdLst>
                  <a:gd name="T0" fmla="*/ 421 w 1068"/>
                  <a:gd name="T1" fmla="*/ 768 h 769"/>
                  <a:gd name="T2" fmla="*/ 0 w 1068"/>
                  <a:gd name="T3" fmla="*/ 348 h 769"/>
                  <a:gd name="T4" fmla="*/ 121 w 1068"/>
                  <a:gd name="T5" fmla="*/ 229 h 769"/>
                  <a:gd name="T6" fmla="*/ 421 w 1068"/>
                  <a:gd name="T7" fmla="*/ 528 h 769"/>
                  <a:gd name="T8" fmla="*/ 948 w 1068"/>
                  <a:gd name="T9" fmla="*/ 0 h 769"/>
                  <a:gd name="T10" fmla="*/ 1067 w 1068"/>
                  <a:gd name="T11" fmla="*/ 119 h 769"/>
                  <a:gd name="T12" fmla="*/ 421 w 1068"/>
                  <a:gd name="T13" fmla="*/ 768 h 769"/>
                </a:gdLst>
                <a:ahLst/>
                <a:cxnLst>
                  <a:cxn ang="0">
                    <a:pos x="T0" y="T1"/>
                  </a:cxn>
                  <a:cxn ang="0">
                    <a:pos x="T2" y="T3"/>
                  </a:cxn>
                  <a:cxn ang="0">
                    <a:pos x="T4" y="T5"/>
                  </a:cxn>
                  <a:cxn ang="0">
                    <a:pos x="T6" y="T7"/>
                  </a:cxn>
                  <a:cxn ang="0">
                    <a:pos x="T8" y="T9"/>
                  </a:cxn>
                  <a:cxn ang="0">
                    <a:pos x="T10" y="T11"/>
                  </a:cxn>
                  <a:cxn ang="0">
                    <a:pos x="T12" y="T13"/>
                  </a:cxn>
                </a:cxnLst>
                <a:rect l="0" t="0" r="r" b="b"/>
                <a:pathLst>
                  <a:path w="1068" h="769">
                    <a:moveTo>
                      <a:pt x="421" y="768"/>
                    </a:moveTo>
                    <a:lnTo>
                      <a:pt x="0" y="348"/>
                    </a:lnTo>
                    <a:lnTo>
                      <a:pt x="121" y="229"/>
                    </a:lnTo>
                    <a:lnTo>
                      <a:pt x="421" y="528"/>
                    </a:lnTo>
                    <a:lnTo>
                      <a:pt x="948" y="0"/>
                    </a:lnTo>
                    <a:lnTo>
                      <a:pt x="1067" y="119"/>
                    </a:lnTo>
                    <a:lnTo>
                      <a:pt x="421" y="768"/>
                    </a:lnTo>
                  </a:path>
                </a:pathLst>
              </a:custGeom>
              <a:solidFill>
                <a:srgbClr val="B0CE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1361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16C3-2204-E141-B658-2F36087686B8}"/>
              </a:ext>
            </a:extLst>
          </p:cNvPr>
          <p:cNvSpPr>
            <a:spLocks noGrp="1"/>
          </p:cNvSpPr>
          <p:nvPr>
            <p:ph type="title"/>
          </p:nvPr>
        </p:nvSpPr>
        <p:spPr/>
        <p:txBody>
          <a:bodyPr/>
          <a:lstStyle/>
          <a:p>
            <a:r>
              <a:rPr lang="en-US" dirty="0"/>
              <a:t>Identify Guidelines for Reviewers</a:t>
            </a:r>
          </a:p>
        </p:txBody>
      </p:sp>
      <p:sp>
        <p:nvSpPr>
          <p:cNvPr id="3" name="Content Placeholder 2"/>
          <p:cNvSpPr>
            <a:spLocks noGrp="1"/>
          </p:cNvSpPr>
          <p:nvPr>
            <p:ph idx="1"/>
          </p:nvPr>
        </p:nvSpPr>
        <p:spPr/>
        <p:txBody>
          <a:bodyPr/>
          <a:lstStyle/>
          <a:p>
            <a:pPr lvl="0" rtl="0"/>
            <a:r>
              <a:rPr lang="en-US"/>
              <a:t>Set rating standards</a:t>
            </a:r>
          </a:p>
          <a:p>
            <a:pPr lvl="1" rtl="0"/>
            <a:r>
              <a:rPr lang="en-US"/>
              <a:t>Minimum acceptable / non-acceptable levels</a:t>
            </a:r>
          </a:p>
          <a:p>
            <a:pPr lvl="2" rtl="0"/>
            <a:r>
              <a:rPr lang="en-US"/>
              <a:t>Introductory</a:t>
            </a:r>
          </a:p>
          <a:p>
            <a:pPr lvl="2" rtl="0"/>
            <a:r>
              <a:rPr lang="en-US"/>
              <a:t>Practice	</a:t>
            </a:r>
          </a:p>
          <a:p>
            <a:pPr lvl="2" rtl="0"/>
            <a:r>
              <a:rPr lang="en-US"/>
              <a:t>Proficient	</a:t>
            </a:r>
          </a:p>
          <a:p>
            <a:pPr lvl="2" rtl="0"/>
            <a:r>
              <a:rPr lang="en-US"/>
              <a:t>Advanced	</a:t>
            </a:r>
          </a:p>
          <a:p>
            <a:pPr lvl="2" rtl="0"/>
            <a:r>
              <a:rPr lang="en-US"/>
              <a:t>N/A</a:t>
            </a:r>
          </a:p>
          <a:p>
            <a:pPr lvl="1" rtl="0"/>
            <a:r>
              <a:rPr lang="en-US"/>
              <a:t>Practice providing both positive and negative feedback</a:t>
            </a:r>
          </a:p>
        </p:txBody>
      </p:sp>
    </p:spTree>
    <p:extLst>
      <p:ext uri="{BB962C8B-B14F-4D97-AF65-F5344CB8AC3E}">
        <p14:creationId xmlns:p14="http://schemas.microsoft.com/office/powerpoint/2010/main" val="195550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38" y="365125"/>
            <a:ext cx="11872210" cy="1325563"/>
          </a:xfrm>
        </p:spPr>
        <p:txBody>
          <a:bodyPr>
            <a:normAutofit/>
          </a:bodyPr>
          <a:lstStyle/>
          <a:p>
            <a:r>
              <a:rPr lang="en-US" sz="4000" dirty="0"/>
              <a:t>Schedule Performance Assessment Conversations</a:t>
            </a:r>
          </a:p>
        </p:txBody>
      </p:sp>
      <p:sp>
        <p:nvSpPr>
          <p:cNvPr id="29" name="Left-Right Arrow 28"/>
          <p:cNvSpPr/>
          <p:nvPr/>
        </p:nvSpPr>
        <p:spPr>
          <a:xfrm>
            <a:off x="1223527" y="5205001"/>
            <a:ext cx="9674352" cy="1267474"/>
          </a:xfrm>
          <a:prstGeom prst="leftRightArrow">
            <a:avLst/>
          </a:prstGeom>
          <a:solidFill>
            <a:srgbClr val="8EC7D7"/>
          </a:solidFill>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30" name="Rounded Rectangle 29"/>
          <p:cNvSpPr/>
          <p:nvPr/>
        </p:nvSpPr>
        <p:spPr>
          <a:xfrm>
            <a:off x="938734" y="1997334"/>
            <a:ext cx="2359152"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dirty="0">
                <a:solidFill>
                  <a:schemeClr val="tx1"/>
                </a:solidFill>
                <a:latin typeface="Open Sans" charset="0"/>
                <a:ea typeface="Open Sans" charset="0"/>
                <a:cs typeface="Open Sans" charset="0"/>
              </a:rPr>
              <a:t>Allow time and space for private discussion</a:t>
            </a:r>
          </a:p>
        </p:txBody>
      </p:sp>
      <p:sp>
        <p:nvSpPr>
          <p:cNvPr id="31" name="Rounded Rectangle 30"/>
          <p:cNvSpPr/>
          <p:nvPr/>
        </p:nvSpPr>
        <p:spPr>
          <a:xfrm>
            <a:off x="3510246" y="2014939"/>
            <a:ext cx="2359152"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a:solidFill>
                  <a:schemeClr val="tx1"/>
                </a:solidFill>
                <a:latin typeface="Open Sans" charset="0"/>
                <a:ea typeface="Open Sans" charset="0"/>
                <a:cs typeface="Open Sans" charset="0"/>
              </a:rPr>
              <a:t>Use employee self-evaluation information</a:t>
            </a:r>
            <a:endParaRPr lang="en-US" sz="2000" dirty="0">
              <a:solidFill>
                <a:schemeClr val="tx1"/>
              </a:solidFill>
              <a:latin typeface="Open Sans" charset="0"/>
              <a:ea typeface="Open Sans" charset="0"/>
              <a:cs typeface="Open Sans" charset="0"/>
            </a:endParaRPr>
          </a:p>
        </p:txBody>
      </p:sp>
      <p:sp>
        <p:nvSpPr>
          <p:cNvPr id="32" name="Rounded Rectangle 31"/>
          <p:cNvSpPr/>
          <p:nvPr/>
        </p:nvSpPr>
        <p:spPr>
          <a:xfrm>
            <a:off x="6060703" y="2023327"/>
            <a:ext cx="2355002"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dirty="0">
                <a:solidFill>
                  <a:schemeClr val="tx1"/>
                </a:solidFill>
                <a:latin typeface="Open Sans" charset="0"/>
                <a:ea typeface="Open Sans" charset="0"/>
                <a:cs typeface="Open Sans" charset="0"/>
              </a:rPr>
              <a:t>Listen to the employee</a:t>
            </a:r>
          </a:p>
        </p:txBody>
      </p:sp>
      <p:sp>
        <p:nvSpPr>
          <p:cNvPr id="33" name="Rounded Rectangle 32"/>
          <p:cNvSpPr/>
          <p:nvPr/>
        </p:nvSpPr>
        <p:spPr>
          <a:xfrm>
            <a:off x="8607010" y="2023327"/>
            <a:ext cx="3017520"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dirty="0">
                <a:solidFill>
                  <a:schemeClr val="tx1"/>
                </a:solidFill>
                <a:latin typeface="Open Sans" charset="0"/>
                <a:ea typeface="Open Sans" charset="0"/>
                <a:cs typeface="Open Sans" charset="0"/>
              </a:rPr>
              <a:t>Provide honest constructive feedback – listen to their response to feedback</a:t>
            </a:r>
          </a:p>
        </p:txBody>
      </p:sp>
      <p:sp>
        <p:nvSpPr>
          <p:cNvPr id="35" name="Rounded Rectangle 34"/>
          <p:cNvSpPr/>
          <p:nvPr/>
        </p:nvSpPr>
        <p:spPr>
          <a:xfrm>
            <a:off x="2001486" y="3662928"/>
            <a:ext cx="3017520"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dirty="0">
                <a:solidFill>
                  <a:schemeClr val="tx1"/>
                </a:solidFill>
                <a:latin typeface="Open Sans" charset="0"/>
                <a:ea typeface="Open Sans" charset="0"/>
                <a:cs typeface="Open Sans" charset="0"/>
              </a:rPr>
              <a:t>Show appreciate for work well done and commitment to people they support</a:t>
            </a:r>
          </a:p>
        </p:txBody>
      </p:sp>
      <p:sp>
        <p:nvSpPr>
          <p:cNvPr id="37" name="Rounded Rectangle 36"/>
          <p:cNvSpPr/>
          <p:nvPr/>
        </p:nvSpPr>
        <p:spPr>
          <a:xfrm>
            <a:off x="5174777" y="3646152"/>
            <a:ext cx="2359152"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dirty="0">
                <a:solidFill>
                  <a:schemeClr val="tx1"/>
                </a:solidFill>
                <a:latin typeface="Open Sans" charset="0"/>
                <a:ea typeface="Open Sans" charset="0"/>
                <a:cs typeface="Open Sans" charset="0"/>
              </a:rPr>
              <a:t>Encourage all levels of performers</a:t>
            </a:r>
          </a:p>
        </p:txBody>
      </p:sp>
      <p:sp>
        <p:nvSpPr>
          <p:cNvPr id="38" name="Rounded Rectangle 37"/>
          <p:cNvSpPr/>
          <p:nvPr/>
        </p:nvSpPr>
        <p:spPr>
          <a:xfrm>
            <a:off x="7689700" y="3614164"/>
            <a:ext cx="2359152" cy="1463040"/>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defTabSz="666750">
              <a:lnSpc>
                <a:spcPct val="90000"/>
              </a:lnSpc>
              <a:spcBef>
                <a:spcPct val="0"/>
              </a:spcBef>
              <a:spcAft>
                <a:spcPct val="35000"/>
              </a:spcAft>
            </a:pPr>
            <a:r>
              <a:rPr lang="en-US" sz="2000" dirty="0">
                <a:solidFill>
                  <a:schemeClr val="tx1"/>
                </a:solidFill>
                <a:latin typeface="Open Sans" charset="0"/>
                <a:ea typeface="Open Sans" charset="0"/>
                <a:cs typeface="Open Sans" charset="0"/>
              </a:rPr>
              <a:t>Identify tools and resources they need to do their job</a:t>
            </a:r>
          </a:p>
        </p:txBody>
      </p:sp>
      <p:sp>
        <p:nvSpPr>
          <p:cNvPr id="39" name="TextBox 38"/>
          <p:cNvSpPr txBox="1"/>
          <p:nvPr/>
        </p:nvSpPr>
        <p:spPr>
          <a:xfrm>
            <a:off x="3983609" y="5577128"/>
            <a:ext cx="4351704" cy="523220"/>
          </a:xfrm>
          <a:prstGeom prst="rect">
            <a:avLst/>
          </a:prstGeom>
          <a:noFill/>
        </p:spPr>
        <p:txBody>
          <a:bodyPr wrap="none" rtlCol="0">
            <a:spAutoFit/>
          </a:bodyPr>
          <a:lstStyle/>
          <a:p>
            <a:r>
              <a:rPr lang="en-US" sz="2800" dirty="0">
                <a:latin typeface="Open Sans" charset="0"/>
                <a:ea typeface="Open Sans" charset="0"/>
                <a:cs typeface="Open Sans" charset="0"/>
              </a:rPr>
              <a:t>Two way communication</a:t>
            </a:r>
          </a:p>
        </p:txBody>
      </p:sp>
    </p:spTree>
    <p:extLst>
      <p:ext uri="{BB962C8B-B14F-4D97-AF65-F5344CB8AC3E}">
        <p14:creationId xmlns:p14="http://schemas.microsoft.com/office/powerpoint/2010/main" val="397984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Next Step - Employee Development Planning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80608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1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8 Steps for Implementation</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Step 1: Identify and assess the problem</a:t>
            </a:r>
          </a:p>
          <a:p>
            <a:pPr marL="0" indent="0">
              <a:buNone/>
            </a:pPr>
            <a:r>
              <a:rPr lang="en-US" dirty="0"/>
              <a:t>Step 2: Select an intervention strategy</a:t>
            </a:r>
          </a:p>
          <a:p>
            <a:pPr marL="0" indent="0">
              <a:buNone/>
            </a:pPr>
            <a:r>
              <a:rPr lang="en-US" dirty="0"/>
              <a:t>Step 3: Identify components of the strategy</a:t>
            </a:r>
          </a:p>
          <a:p>
            <a:pPr marL="0" indent="0">
              <a:buNone/>
            </a:pPr>
            <a:r>
              <a:rPr lang="en-US" dirty="0"/>
              <a:t>Step 4: Identify barriers to implementation</a:t>
            </a:r>
          </a:p>
        </p:txBody>
      </p:sp>
      <p:sp>
        <p:nvSpPr>
          <p:cNvPr id="5" name="TextBox 4">
            <a:extLst>
              <a:ext uri="{FF2B5EF4-FFF2-40B4-BE49-F238E27FC236}">
                <a16:creationId xmlns:a16="http://schemas.microsoft.com/office/drawing/2014/main" id="{25ED8B8F-CA01-CD4D-A160-37A2C6ADE4DE}"/>
              </a:ext>
            </a:extLst>
          </p:cNvPr>
          <p:cNvSpPr txBox="1"/>
          <p:nvPr/>
        </p:nvSpPr>
        <p:spPr>
          <a:xfrm>
            <a:off x="9184943" y="6127234"/>
            <a:ext cx="2552132" cy="369332"/>
          </a:xfrm>
          <a:prstGeom prst="rect">
            <a:avLst/>
          </a:prstGeom>
          <a:noFill/>
        </p:spPr>
        <p:txBody>
          <a:bodyPr wrap="square" rtlCol="0">
            <a:spAutoFit/>
          </a:bodyPr>
          <a:lstStyle/>
          <a:p>
            <a:pPr algn="r"/>
            <a:r>
              <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Larson &amp; Hewitt, 2005</a:t>
            </a:r>
          </a:p>
        </p:txBody>
      </p:sp>
    </p:spTree>
    <p:extLst>
      <p:ext uri="{BB962C8B-B14F-4D97-AF65-F5344CB8AC3E}">
        <p14:creationId xmlns:p14="http://schemas.microsoft.com/office/powerpoint/2010/main" val="22227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8 Steps for Implementation</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Step 5: Identify support for the strategy</a:t>
            </a:r>
          </a:p>
          <a:p>
            <a:pPr marL="0" indent="0">
              <a:buNone/>
            </a:pPr>
            <a:r>
              <a:rPr lang="en-US" dirty="0"/>
              <a:t>Step 6: Set goals, measure progress &amp; establish a time frame</a:t>
            </a:r>
          </a:p>
          <a:p>
            <a:pPr marL="0" indent="0">
              <a:buNone/>
            </a:pPr>
            <a:r>
              <a:rPr lang="en-US" dirty="0"/>
              <a:t>Step 7: Implement the strategy</a:t>
            </a:r>
          </a:p>
          <a:p>
            <a:pPr marL="0" indent="0">
              <a:buNone/>
            </a:pPr>
            <a:r>
              <a:rPr lang="en-US" dirty="0"/>
              <a:t>Step 8: Evaluate success</a:t>
            </a:r>
          </a:p>
        </p:txBody>
      </p:sp>
      <p:sp>
        <p:nvSpPr>
          <p:cNvPr id="4" name="TextBox 3">
            <a:extLst>
              <a:ext uri="{FF2B5EF4-FFF2-40B4-BE49-F238E27FC236}">
                <a16:creationId xmlns:a16="http://schemas.microsoft.com/office/drawing/2014/main" id="{2BF1BCAA-0B56-8649-9C21-12F456D5CA42}"/>
              </a:ext>
            </a:extLst>
          </p:cNvPr>
          <p:cNvSpPr txBox="1"/>
          <p:nvPr/>
        </p:nvSpPr>
        <p:spPr>
          <a:xfrm>
            <a:off x="9184943" y="6127234"/>
            <a:ext cx="2552132" cy="369332"/>
          </a:xfrm>
          <a:prstGeom prst="rect">
            <a:avLst/>
          </a:prstGeom>
          <a:noFill/>
        </p:spPr>
        <p:txBody>
          <a:bodyPr wrap="square" rtlCol="0">
            <a:spAutoFit/>
          </a:bodyPr>
          <a:lstStyle/>
          <a:p>
            <a:pPr algn="r"/>
            <a:r>
              <a:rPr lang="en-US"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Larson &amp; Hewitt, 2005</a:t>
            </a:r>
          </a:p>
        </p:txBody>
      </p:sp>
    </p:spTree>
    <p:extLst>
      <p:ext uri="{BB962C8B-B14F-4D97-AF65-F5344CB8AC3E}">
        <p14:creationId xmlns:p14="http://schemas.microsoft.com/office/powerpoint/2010/main" val="32356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E7B4-6F68-2F4F-8D01-AC4529AB433E}"/>
              </a:ext>
            </a:extLst>
          </p:cNvPr>
          <p:cNvSpPr>
            <a:spLocks noGrp="1"/>
          </p:cNvSpPr>
          <p:nvPr>
            <p:ph type="ctrTitle"/>
          </p:nvPr>
        </p:nvSpPr>
        <p:spPr>
          <a:xfrm>
            <a:off x="824458" y="531765"/>
            <a:ext cx="5345335" cy="3801015"/>
          </a:xfrm>
        </p:spPr>
        <p:txBody>
          <a:bodyPr/>
          <a:lstStyle/>
          <a:p>
            <a:pPr>
              <a:lnSpc>
                <a:spcPct val="100000"/>
              </a:lnSpc>
              <a:spcBef>
                <a:spcPts val="800"/>
              </a:spcBef>
            </a:pPr>
            <a:r>
              <a:rPr lang="en-US" dirty="0"/>
              <a:t>Assessing Employees </a:t>
            </a:r>
            <a:br>
              <a:rPr lang="en-US" dirty="0"/>
            </a:br>
            <a:r>
              <a:rPr lang="en-US" sz="4400" dirty="0"/>
              <a:t>Tools for Retention</a:t>
            </a:r>
          </a:p>
        </p:txBody>
      </p:sp>
      <p:grpSp>
        <p:nvGrpSpPr>
          <p:cNvPr id="5" name="Group 4">
            <a:extLst>
              <a:ext uri="{FF2B5EF4-FFF2-40B4-BE49-F238E27FC236}">
                <a16:creationId xmlns:a16="http://schemas.microsoft.com/office/drawing/2014/main" id="{FB68B67F-11E9-DE4D-A7BD-831D1A16EC16}"/>
              </a:ext>
            </a:extLst>
          </p:cNvPr>
          <p:cNvGrpSpPr/>
          <p:nvPr/>
        </p:nvGrpSpPr>
        <p:grpSpPr>
          <a:xfrm>
            <a:off x="6737683" y="531765"/>
            <a:ext cx="5454317" cy="3801015"/>
            <a:chOff x="6737683" y="531765"/>
            <a:chExt cx="5454317" cy="3801015"/>
          </a:xfrm>
        </p:grpSpPr>
        <p:pic>
          <p:nvPicPr>
            <p:cNvPr id="3" name="Picture 2">
              <a:extLst>
                <a:ext uri="{FF2B5EF4-FFF2-40B4-BE49-F238E27FC236}">
                  <a16:creationId xmlns:a16="http://schemas.microsoft.com/office/drawing/2014/main" id="{C943A8CE-1EA0-5C47-B0A1-9E089ADB63D8}"/>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r="4336"/>
            <a:stretch/>
          </p:blipFill>
          <p:spPr>
            <a:xfrm>
              <a:off x="6737683" y="531765"/>
              <a:ext cx="5454317" cy="3801015"/>
            </a:xfrm>
            <a:prstGeom prst="rect">
              <a:avLst/>
            </a:prstGeom>
          </p:spPr>
        </p:pic>
        <p:sp>
          <p:nvSpPr>
            <p:cNvPr id="4" name="TextBox 3">
              <a:extLst>
                <a:ext uri="{FF2B5EF4-FFF2-40B4-BE49-F238E27FC236}">
                  <a16:creationId xmlns:a16="http://schemas.microsoft.com/office/drawing/2014/main" id="{CD2B6EC8-7F8E-B342-9B2C-50FCBB42E048}"/>
                </a:ext>
              </a:extLst>
            </p:cNvPr>
            <p:cNvSpPr txBox="1"/>
            <p:nvPr/>
          </p:nvSpPr>
          <p:spPr>
            <a:xfrm>
              <a:off x="7028121" y="1770552"/>
              <a:ext cx="5071730" cy="2554545"/>
            </a:xfrm>
            <a:prstGeom prst="rect">
              <a:avLst/>
            </a:prstGeom>
            <a:noFill/>
          </p:spPr>
          <p:txBody>
            <a:bodyPr wrap="square" rtlCol="0">
              <a:spAutoFit/>
            </a:bodyPr>
            <a:lstStyle/>
            <a:p>
              <a:r>
                <a:rPr lang="en-US" sz="8000" dirty="0">
                  <a:solidFill>
                    <a:schemeClr val="accent1">
                      <a:lumMod val="75000"/>
                    </a:schemeClr>
                  </a:solidFill>
                </a:rPr>
                <a:t>EXAMPLE</a:t>
              </a:r>
            </a:p>
            <a:p>
              <a:pPr algn="ctr"/>
              <a:r>
                <a:rPr lang="en-US" sz="8000" dirty="0">
                  <a:solidFill>
                    <a:schemeClr val="accent1">
                      <a:lumMod val="75000"/>
                    </a:schemeClr>
                  </a:solidFill>
                </a:rPr>
                <a:t>PHOTO</a:t>
              </a:r>
            </a:p>
          </p:txBody>
        </p:sp>
      </p:grpSp>
      <p:sp>
        <p:nvSpPr>
          <p:cNvPr id="7" name="TextBox 6">
            <a:extLst>
              <a:ext uri="{FF2B5EF4-FFF2-40B4-BE49-F238E27FC236}">
                <a16:creationId xmlns:a16="http://schemas.microsoft.com/office/drawing/2014/main" id="{8E257AEA-85C8-DF4B-AE2C-823CF3CBA127}"/>
              </a:ext>
            </a:extLst>
          </p:cNvPr>
          <p:cNvSpPr txBox="1"/>
          <p:nvPr/>
        </p:nvSpPr>
        <p:spPr>
          <a:xfrm>
            <a:off x="6737682" y="4863681"/>
            <a:ext cx="5164507" cy="400110"/>
          </a:xfrm>
          <a:prstGeom prst="rect">
            <a:avLst/>
          </a:prstGeom>
          <a:noFill/>
        </p:spPr>
        <p:txBody>
          <a:bodyPr wrap="square" rtlCol="0" anchor="t">
            <a:spAutoFit/>
          </a:bodyPr>
          <a:lstStyle/>
          <a:p>
            <a:r>
              <a:rPr lang="en-US" sz="2000" dirty="0">
                <a:latin typeface="Open Sans Light"/>
                <a:ea typeface="Open Sans Light" panose="020B0306030504020204" pitchFamily="34" charset="0"/>
                <a:cs typeface="Open Sans Light" panose="020B0306030504020204" pitchFamily="34" charset="0"/>
              </a:rPr>
              <a:t>Insert Presenter name and affiliation</a:t>
            </a:r>
            <a:endParaRPr lang="x-none" sz="2000" dirty="0">
              <a:latin typeface="Open Sans Light"/>
              <a:ea typeface="Open Sans Light" panose="020B0306030504020204" pitchFamily="34" charset="0"/>
              <a:cs typeface="Open Sans Light" panose="020B030603050402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661" t="1035" r="8154" b="1207"/>
          <a:stretch/>
        </p:blipFill>
        <p:spPr>
          <a:xfrm>
            <a:off x="6737681" y="531764"/>
            <a:ext cx="5454319" cy="3793333"/>
          </a:xfrm>
          <a:prstGeom prst="rect">
            <a:avLst/>
          </a:prstGeom>
        </p:spPr>
      </p:pic>
    </p:spTree>
    <p:extLst>
      <p:ext uri="{BB962C8B-B14F-4D97-AF65-F5344CB8AC3E}">
        <p14:creationId xmlns:p14="http://schemas.microsoft.com/office/powerpoint/2010/main" val="143074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7E66-DCD7-AC4E-9EC2-249DA16C7042}"/>
              </a:ext>
            </a:extLst>
          </p:cNvPr>
          <p:cNvSpPr>
            <a:spLocks noGrp="1"/>
          </p:cNvSpPr>
          <p:nvPr>
            <p:ph type="title"/>
          </p:nvPr>
        </p:nvSpPr>
        <p:spPr>
          <a:xfrm>
            <a:off x="314792" y="365125"/>
            <a:ext cx="5711253" cy="3247505"/>
          </a:xfrm>
        </p:spPr>
        <p:txBody>
          <a:bodyPr/>
          <a:lstStyle/>
          <a:p>
            <a:r>
              <a:rPr lang="en-US" dirty="0"/>
              <a:t>Employee Development as retention strategy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960509"/>
              </p:ext>
            </p:extLst>
          </p:nvPr>
        </p:nvGraphicFramePr>
        <p:xfrm>
          <a:off x="4901784" y="765010"/>
          <a:ext cx="6370819" cy="5915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409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EF86-E11B-AD4D-8FB9-ED1ED77715AF}"/>
              </a:ext>
            </a:extLst>
          </p:cNvPr>
          <p:cNvSpPr>
            <a:spLocks noGrp="1"/>
          </p:cNvSpPr>
          <p:nvPr>
            <p:ph type="title"/>
          </p:nvPr>
        </p:nvSpPr>
        <p:spPr>
          <a:xfrm>
            <a:off x="801340" y="802955"/>
            <a:ext cx="4977976" cy="1454051"/>
          </a:xfrm>
        </p:spPr>
        <p:txBody>
          <a:bodyPr>
            <a:normAutofit/>
          </a:bodyPr>
          <a:lstStyle/>
          <a:p>
            <a:r>
              <a:rPr lang="en-US">
                <a:solidFill>
                  <a:srgbClr val="000000"/>
                </a:solidFill>
              </a:rPr>
              <a:t>Q&amp;A</a:t>
            </a:r>
            <a:endParaRPr lang="en-US" dirty="0">
              <a:solidFill>
                <a:srgbClr val="000000"/>
              </a:solidFill>
            </a:endParaRPr>
          </a:p>
        </p:txBody>
      </p:sp>
      <p:sp>
        <p:nvSpPr>
          <p:cNvPr id="3" name="Content Placeholder 2">
            <a:extLst>
              <a:ext uri="{FF2B5EF4-FFF2-40B4-BE49-F238E27FC236}">
                <a16:creationId xmlns:a16="http://schemas.microsoft.com/office/drawing/2014/main" id="{C00AF9FF-25F5-6441-A634-A85D8ADD2390}"/>
              </a:ext>
            </a:extLst>
          </p:cNvPr>
          <p:cNvSpPr>
            <a:spLocks noGrp="1"/>
          </p:cNvSpPr>
          <p:nvPr>
            <p:ph idx="1"/>
          </p:nvPr>
        </p:nvSpPr>
        <p:spPr>
          <a:xfrm>
            <a:off x="854253" y="2289978"/>
            <a:ext cx="4977578" cy="3639289"/>
          </a:xfrm>
        </p:spPr>
        <p:txBody>
          <a:bodyPr anchor="t">
            <a:normAutofit/>
          </a:bodyPr>
          <a:lstStyle/>
          <a:p>
            <a:pPr marL="0" indent="0">
              <a:buNone/>
            </a:pPr>
            <a:r>
              <a:rPr lang="en-US" sz="2000" dirty="0">
                <a:solidFill>
                  <a:srgbClr val="000000"/>
                </a:solidFill>
              </a:rPr>
              <a:t>Please post your questions by clicking on the Q&amp;A button in the lower tab of your zoom screen just next to the chat button. </a:t>
            </a:r>
          </a:p>
        </p:txBody>
      </p:sp>
    </p:spTree>
    <p:extLst>
      <p:ext uri="{BB962C8B-B14F-4D97-AF65-F5344CB8AC3E}">
        <p14:creationId xmlns:p14="http://schemas.microsoft.com/office/powerpoint/2010/main" val="297669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References and Resources</a:t>
            </a:r>
          </a:p>
        </p:txBody>
      </p:sp>
      <p:sp>
        <p:nvSpPr>
          <p:cNvPr id="5" name="Content Placeholder 4"/>
          <p:cNvSpPr>
            <a:spLocks noGrp="1"/>
          </p:cNvSpPr>
          <p:nvPr>
            <p:ph idx="1"/>
          </p:nvPr>
        </p:nvSpPr>
        <p:spPr/>
        <p:txBody>
          <a:bodyPr>
            <a:normAutofit fontScale="92500" lnSpcReduction="10000"/>
          </a:bodyPr>
          <a:lstStyle/>
          <a:p>
            <a:pPr marL="0" indent="0">
              <a:buNone/>
            </a:pPr>
            <a:r>
              <a:rPr lang="en-US" dirty="0">
                <a:latin typeface="Open Sans" charset="0"/>
                <a:ea typeface="Open Sans" charset="0"/>
                <a:cs typeface="Open Sans" charset="0"/>
              </a:rPr>
              <a:t>Larson, S.A. &amp; Hewitt, A.S. (2012). </a:t>
            </a:r>
            <a:r>
              <a:rPr lang="en-US" i="1" dirty="0">
                <a:latin typeface="Open Sans" charset="0"/>
                <a:ea typeface="Open Sans" charset="0"/>
                <a:cs typeface="Open Sans" charset="0"/>
              </a:rPr>
              <a:t>Staff recruitment, retention, training strategies for community human services organizations. </a:t>
            </a:r>
            <a:r>
              <a:rPr lang="en-US" dirty="0">
                <a:latin typeface="Open Sans" charset="0"/>
                <a:ea typeface="Open Sans" charset="0"/>
                <a:cs typeface="Open Sans" charset="0"/>
              </a:rPr>
              <a:t>Minneapolis: Institute on Community Integration. Retrieved from </a:t>
            </a:r>
            <a:r>
              <a:rPr lang="en-US" u="sng" dirty="0">
                <a:solidFill>
                  <a:srgbClr val="0563C1"/>
                </a:solidFill>
                <a:latin typeface="Open Sans" charset="0"/>
                <a:ea typeface="Open Sans" charset="0"/>
                <a:cs typeface="Open Sans" charset="0"/>
                <a:hlinkClick r:id="rId3"/>
              </a:rPr>
              <a:t>https://ici.umn.edu/products/docs/Staff_Recruitment_book/Staff_Recruitment_book.pdf</a:t>
            </a:r>
            <a:r>
              <a:rPr lang="en-US" dirty="0">
                <a:latin typeface="Open Sans" charset="0"/>
                <a:ea typeface="Open Sans" charset="0"/>
                <a:cs typeface="Open Sans" charset="0"/>
              </a:rPr>
              <a:t> </a:t>
            </a:r>
          </a:p>
          <a:p>
            <a:pPr marL="0" indent="0">
              <a:buNone/>
            </a:pPr>
            <a:r>
              <a:rPr lang="en-US" dirty="0" err="1">
                <a:latin typeface="Open Sans" charset="0"/>
                <a:ea typeface="Open Sans" charset="0"/>
                <a:cs typeface="Open Sans" charset="0"/>
              </a:rPr>
              <a:t>DirectCourse</a:t>
            </a:r>
            <a:r>
              <a:rPr lang="en-US" dirty="0">
                <a:latin typeface="Open Sans" charset="0"/>
                <a:ea typeface="Open Sans" charset="0"/>
                <a:cs typeface="Open Sans" charset="0"/>
              </a:rPr>
              <a:t>. (2019). CFSM training and orientation: Understanding employee assessment lesson. </a:t>
            </a:r>
          </a:p>
          <a:p>
            <a:pPr marL="0" indent="0">
              <a:buNone/>
            </a:pPr>
            <a:r>
              <a:rPr lang="en-US" dirty="0">
                <a:latin typeface="Open Sans" charset="0"/>
                <a:ea typeface="Open Sans" charset="0"/>
                <a:cs typeface="Open Sans" charset="0"/>
              </a:rPr>
              <a:t>Learn more </a:t>
            </a:r>
            <a:r>
              <a:rPr lang="en-US" u="sng" dirty="0">
                <a:latin typeface="Open Sans" charset="0"/>
                <a:ea typeface="Open Sans" charset="0"/>
                <a:cs typeface="Open Sans" charset="0"/>
                <a:hlinkClick r:id="rId4"/>
              </a:rPr>
              <a:t>https://www.directcourseonline.com/frontline-supervision-management/</a:t>
            </a:r>
            <a:r>
              <a:rPr lang="en-US" dirty="0">
                <a:latin typeface="Open Sans" charset="0"/>
                <a:ea typeface="Open Sans" charset="0"/>
                <a:cs typeface="Open Sans" charset="0"/>
              </a:rPr>
              <a:t> </a:t>
            </a:r>
          </a:p>
          <a:p>
            <a:endParaRPr lang="en-US" dirty="0"/>
          </a:p>
        </p:txBody>
      </p:sp>
    </p:spTree>
    <p:extLst>
      <p:ext uri="{BB962C8B-B14F-4D97-AF65-F5344CB8AC3E}">
        <p14:creationId xmlns:p14="http://schemas.microsoft.com/office/powerpoint/2010/main" val="187746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receive the slides from today’s webinar or to further discuss this strategy: </a:t>
            </a:r>
          </a:p>
          <a:p>
            <a:r>
              <a:rPr lang="en-US" dirty="0"/>
              <a:t>Contact your University of Minnesota consultant </a:t>
            </a:r>
          </a:p>
          <a:p>
            <a:r>
              <a:rPr lang="en-US" dirty="0"/>
              <a:t>Go to: tenncare.ici.umn.edu</a:t>
            </a:r>
          </a:p>
          <a:p>
            <a:r>
              <a:rPr lang="en-US" dirty="0"/>
              <a:t>Email us at: dsp-tn@umn.edu</a:t>
            </a:r>
          </a:p>
          <a:p>
            <a:endParaRPr lang="en-US" dirty="0"/>
          </a:p>
        </p:txBody>
      </p:sp>
      <p:pic>
        <p:nvPicPr>
          <p:cNvPr id="4" name="Picture 3">
            <a:extLst>
              <a:ext uri="{FF2B5EF4-FFF2-40B4-BE49-F238E27FC236}">
                <a16:creationId xmlns:a16="http://schemas.microsoft.com/office/drawing/2014/main" id="{86970AA4-5E84-4B49-9BA3-3C24DFA29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306D60C8-DC94-244D-874B-F2C07F038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E572A66-06F4-544B-A5CF-34CF327D20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4019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8EA-6668-3048-BC13-15B939799DC4}"/>
              </a:ext>
            </a:extLst>
          </p:cNvPr>
          <p:cNvSpPr>
            <a:spLocks noGrp="1"/>
          </p:cNvSpPr>
          <p:nvPr>
            <p:ph type="title"/>
          </p:nvPr>
        </p:nvSpPr>
        <p:spPr>
          <a:xfrm>
            <a:off x="1029929" y="2474144"/>
            <a:ext cx="10515600" cy="1325563"/>
          </a:xfrm>
        </p:spPr>
        <p:txBody>
          <a:bodyPr/>
          <a:lstStyle/>
          <a:p>
            <a:r>
              <a:rPr lang="en-US"/>
              <a:t>Thank you! </a:t>
            </a:r>
            <a:endParaRPr lang="en-US" dirty="0"/>
          </a:p>
        </p:txBody>
      </p:sp>
    </p:spTree>
    <p:extLst>
      <p:ext uri="{BB962C8B-B14F-4D97-AF65-F5344CB8AC3E}">
        <p14:creationId xmlns:p14="http://schemas.microsoft.com/office/powerpoint/2010/main" val="22162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7E66-DCD7-AC4E-9EC2-249DA16C7042}"/>
              </a:ext>
            </a:extLst>
          </p:cNvPr>
          <p:cNvSpPr>
            <a:spLocks noGrp="1"/>
          </p:cNvSpPr>
          <p:nvPr>
            <p:ph type="title"/>
          </p:nvPr>
        </p:nvSpPr>
        <p:spPr/>
        <p:txBody>
          <a:bodyPr/>
          <a:lstStyle/>
          <a:p>
            <a:r>
              <a:rPr lang="en-US"/>
              <a:t>In today’s webinar we will</a:t>
            </a:r>
            <a:endParaRPr lang="en-US" dirty="0"/>
          </a:p>
        </p:txBody>
      </p:sp>
      <p:sp>
        <p:nvSpPr>
          <p:cNvPr id="3" name="Content Placeholder 2">
            <a:extLst>
              <a:ext uri="{FF2B5EF4-FFF2-40B4-BE49-F238E27FC236}">
                <a16:creationId xmlns:a16="http://schemas.microsoft.com/office/drawing/2014/main" id="{6161D73D-5F0B-6A44-AAC0-6DCD5DF8295B}"/>
              </a:ext>
            </a:extLst>
          </p:cNvPr>
          <p:cNvSpPr>
            <a:spLocks noGrp="1"/>
          </p:cNvSpPr>
          <p:nvPr>
            <p:ph idx="1"/>
          </p:nvPr>
        </p:nvSpPr>
        <p:spPr/>
        <p:txBody>
          <a:bodyPr/>
          <a:lstStyle/>
          <a:p>
            <a:r>
              <a:rPr lang="en-US" dirty="0"/>
              <a:t>Define what employee assessment is. </a:t>
            </a:r>
          </a:p>
          <a:p>
            <a:r>
              <a:rPr lang="en-US" dirty="0"/>
              <a:t>Provide an overview of the Employee Assessment Process</a:t>
            </a:r>
          </a:p>
          <a:p>
            <a:r>
              <a:rPr lang="en-US" dirty="0"/>
              <a:t>Explain why it is important to conduct ongoing employee performance assessments</a:t>
            </a:r>
          </a:p>
          <a:p>
            <a:r>
              <a:rPr lang="en-US" dirty="0"/>
              <a:t>Explain the connection to employee development programs</a:t>
            </a:r>
          </a:p>
        </p:txBody>
      </p:sp>
    </p:spTree>
    <p:extLst>
      <p:ext uri="{BB962C8B-B14F-4D97-AF65-F5344CB8AC3E}">
        <p14:creationId xmlns:p14="http://schemas.microsoft.com/office/powerpoint/2010/main" val="5779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FA89-B8D5-3545-9F45-31B4B6F4993B}"/>
              </a:ext>
            </a:extLst>
          </p:cNvPr>
          <p:cNvSpPr>
            <a:spLocks noGrp="1"/>
          </p:cNvSpPr>
          <p:nvPr>
            <p:ph type="title"/>
          </p:nvPr>
        </p:nvSpPr>
        <p:spPr/>
        <p:txBody>
          <a:bodyPr/>
          <a:lstStyle/>
          <a:p>
            <a:r>
              <a:rPr lang="en-US"/>
              <a:t>Employee Performance Assessments</a:t>
            </a:r>
            <a:endParaRPr lang="en-US" dirty="0"/>
          </a:p>
        </p:txBody>
      </p:sp>
      <p:sp>
        <p:nvSpPr>
          <p:cNvPr id="3" name="Content Placeholder 2"/>
          <p:cNvSpPr>
            <a:spLocks noGrp="1"/>
          </p:cNvSpPr>
          <p:nvPr>
            <p:ph idx="1"/>
          </p:nvPr>
        </p:nvSpPr>
        <p:spPr>
          <a:xfrm>
            <a:off x="838200" y="1825625"/>
            <a:ext cx="6042285" cy="4351338"/>
          </a:xfrm>
        </p:spPr>
        <p:txBody>
          <a:bodyPr>
            <a:normAutofit/>
          </a:bodyPr>
          <a:lstStyle/>
          <a:p>
            <a:pPr lvl="0"/>
            <a:r>
              <a:rPr lang="en-US"/>
              <a:t>AKA</a:t>
            </a:r>
          </a:p>
          <a:p>
            <a:pPr lvl="1"/>
            <a:r>
              <a:rPr lang="en-US"/>
              <a:t>Annual job review</a:t>
            </a:r>
          </a:p>
          <a:p>
            <a:pPr lvl="1"/>
            <a:r>
              <a:rPr lang="en-US"/>
              <a:t>Performance review </a:t>
            </a:r>
          </a:p>
          <a:p>
            <a:pPr lvl="1"/>
            <a:r>
              <a:rPr lang="en-US"/>
              <a:t>Employee performance appraisal</a:t>
            </a:r>
          </a:p>
          <a:p>
            <a:pPr lvl="1"/>
            <a:r>
              <a:rPr lang="en-US"/>
              <a:t>Employee performance evaluations</a:t>
            </a:r>
          </a:p>
          <a:p>
            <a:pPr lvl="1"/>
            <a:r>
              <a:rPr lang="en-US"/>
              <a:t>Others?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485" y="1715635"/>
            <a:ext cx="4004558" cy="4461328"/>
          </a:xfrm>
          <a:prstGeom prst="rect">
            <a:avLst/>
          </a:prstGeom>
        </p:spPr>
      </p:pic>
    </p:spTree>
    <p:extLst>
      <p:ext uri="{BB962C8B-B14F-4D97-AF65-F5344CB8AC3E}">
        <p14:creationId xmlns:p14="http://schemas.microsoft.com/office/powerpoint/2010/main" val="277663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a:t>Where are you today?</a:t>
            </a:r>
          </a:p>
        </p:txBody>
      </p:sp>
      <p:sp>
        <p:nvSpPr>
          <p:cNvPr id="3" name="Content Placeholder 2"/>
          <p:cNvSpPr>
            <a:spLocks noGrp="1"/>
          </p:cNvSpPr>
          <p:nvPr>
            <p:ph idx="1"/>
          </p:nvPr>
        </p:nvSpPr>
        <p:spPr>
          <a:xfrm>
            <a:off x="838200" y="1825625"/>
            <a:ext cx="7646233" cy="4351338"/>
          </a:xfrm>
        </p:spPr>
        <p:txBody>
          <a:bodyPr>
            <a:normAutofit fontScale="77500" lnSpcReduction="20000"/>
          </a:bodyPr>
          <a:lstStyle/>
          <a:p>
            <a:pPr lvl="0" rtl="0"/>
            <a:r>
              <a:rPr lang="en-US" dirty="0"/>
              <a:t>Do you currently provide employee performance assessments?</a:t>
            </a:r>
          </a:p>
          <a:p>
            <a:pPr lvl="1" rtl="0"/>
            <a:r>
              <a:rPr lang="en-US" i="1" dirty="0"/>
              <a:t>If yes</a:t>
            </a:r>
            <a:r>
              <a:rPr lang="en-US" dirty="0"/>
              <a:t>, what is working well about them?</a:t>
            </a:r>
          </a:p>
          <a:p>
            <a:pPr lvl="1" rtl="0"/>
            <a:r>
              <a:rPr lang="en-US" dirty="0"/>
              <a:t>What could be improved regarding how they currently work?</a:t>
            </a:r>
          </a:p>
          <a:p>
            <a:pPr lvl="1" rtl="0"/>
            <a:r>
              <a:rPr lang="en-US" dirty="0"/>
              <a:t>Who do you need to work with to make improvements?</a:t>
            </a:r>
          </a:p>
          <a:p>
            <a:pPr lvl="1" rtl="0"/>
            <a:r>
              <a:rPr lang="en-US" dirty="0"/>
              <a:t>What are your next steps to improve the Performance Review process?</a:t>
            </a:r>
          </a:p>
          <a:p>
            <a:pPr lvl="1" rtl="0"/>
            <a:r>
              <a:rPr lang="en-US" i="1" dirty="0"/>
              <a:t>If not</a:t>
            </a:r>
            <a:r>
              <a:rPr lang="en-US" dirty="0"/>
              <a:t>, who do you need to work with to develop an employee performance review process?</a:t>
            </a:r>
          </a:p>
          <a:p>
            <a:pPr lvl="1" rtl="0"/>
            <a:r>
              <a:rPr lang="en-US" dirty="0"/>
              <a:t>What are your next steps to begin the Performance Review process?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963" y="1416571"/>
            <a:ext cx="2964124" cy="439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9614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D3EC-3978-614A-8FF9-695D458DABAE}"/>
              </a:ext>
            </a:extLst>
          </p:cNvPr>
          <p:cNvSpPr>
            <a:spLocks noGrp="1"/>
          </p:cNvSpPr>
          <p:nvPr>
            <p:ph type="title"/>
          </p:nvPr>
        </p:nvSpPr>
        <p:spPr/>
        <p:txBody>
          <a:bodyPr>
            <a:normAutofit/>
          </a:bodyPr>
          <a:lstStyle/>
          <a:p>
            <a:r>
              <a:rPr lang="en-US" sz="4000" dirty="0"/>
              <a:t>Utilizing Employee Performance Assessment</a:t>
            </a:r>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b="8742"/>
          <a:stretch/>
        </p:blipFill>
        <p:spPr>
          <a:xfrm>
            <a:off x="1092525" y="2854325"/>
            <a:ext cx="4837047" cy="4003676"/>
          </a:xfrm>
          <a:prstGeom prst="rect">
            <a:avLst/>
          </a:prstGeom>
        </p:spPr>
      </p:pic>
      <p:sp>
        <p:nvSpPr>
          <p:cNvPr id="7" name="Freeform 29"/>
          <p:cNvSpPr>
            <a:spLocks noChangeArrowheads="1"/>
          </p:cNvSpPr>
          <p:nvPr/>
        </p:nvSpPr>
        <p:spPr bwMode="auto">
          <a:xfrm>
            <a:off x="5557043" y="2946855"/>
            <a:ext cx="906463" cy="1208087"/>
          </a:xfrm>
          <a:custGeom>
            <a:avLst/>
            <a:gdLst>
              <a:gd name="T0" fmla="*/ 2099 w 2518"/>
              <a:gd name="T1" fmla="*/ 1256 h 3354"/>
              <a:gd name="T2" fmla="*/ 841 w 2518"/>
              <a:gd name="T3" fmla="*/ 2515 h 3354"/>
              <a:gd name="T4" fmla="*/ 1258 w 2518"/>
              <a:gd name="T5" fmla="*/ 418 h 3354"/>
              <a:gd name="T6" fmla="*/ 1888 w 2518"/>
              <a:gd name="T7" fmla="*/ 1256 h 3354"/>
              <a:gd name="T8" fmla="*/ 629 w 2518"/>
              <a:gd name="T9" fmla="*/ 1256 h 3354"/>
              <a:gd name="T10" fmla="*/ 1024 w 2518"/>
              <a:gd name="T11" fmla="*/ 2306 h 3354"/>
              <a:gd name="T12" fmla="*/ 1702 w 2518"/>
              <a:gd name="T13" fmla="*/ 1787 h 3354"/>
              <a:gd name="T14" fmla="*/ 1575 w 2518"/>
              <a:gd name="T15" fmla="*/ 3144 h 3354"/>
              <a:gd name="T16" fmla="*/ 1258 w 2518"/>
              <a:gd name="T17" fmla="*/ 3353 h 3354"/>
              <a:gd name="T18" fmla="*/ 942 w 2518"/>
              <a:gd name="T19" fmla="*/ 3144 h 3354"/>
              <a:gd name="T20" fmla="*/ 942 w 2518"/>
              <a:gd name="T21" fmla="*/ 2935 h 3354"/>
              <a:gd name="T22" fmla="*/ 1679 w 2518"/>
              <a:gd name="T23" fmla="*/ 3040 h 3354"/>
              <a:gd name="T24" fmla="*/ 1575 w 2518"/>
              <a:gd name="T25" fmla="*/ 2831 h 3354"/>
              <a:gd name="T26" fmla="*/ 841 w 2518"/>
              <a:gd name="T27" fmla="*/ 2726 h 3354"/>
              <a:gd name="T28" fmla="*/ 1575 w 2518"/>
              <a:gd name="T29" fmla="*/ 2622 h 3354"/>
              <a:gd name="T30" fmla="*/ 220 w 2518"/>
              <a:gd name="T31" fmla="*/ 536 h 3354"/>
              <a:gd name="T32" fmla="*/ 305 w 2518"/>
              <a:gd name="T33" fmla="*/ 827 h 3354"/>
              <a:gd name="T34" fmla="*/ 220 w 2518"/>
              <a:gd name="T35" fmla="*/ 536 h 3354"/>
              <a:gd name="T36" fmla="*/ 1154 w 2518"/>
              <a:gd name="T37" fmla="*/ 220 h 3354"/>
              <a:gd name="T38" fmla="*/ 1363 w 2518"/>
              <a:gd name="T39" fmla="*/ 0 h 3354"/>
              <a:gd name="T40" fmla="*/ 1258 w 2518"/>
              <a:gd name="T41" fmla="*/ 209 h 3354"/>
              <a:gd name="T42" fmla="*/ 536 w 2518"/>
              <a:gd name="T43" fmla="*/ 220 h 3354"/>
              <a:gd name="T44" fmla="*/ 824 w 2518"/>
              <a:gd name="T45" fmla="*/ 305 h 3354"/>
              <a:gd name="T46" fmla="*/ 2212 w 2518"/>
              <a:gd name="T47" fmla="*/ 827 h 3354"/>
              <a:gd name="T48" fmla="*/ 2297 w 2518"/>
              <a:gd name="T49" fmla="*/ 536 h 3354"/>
              <a:gd name="T50" fmla="*/ 2212 w 2518"/>
              <a:gd name="T51" fmla="*/ 827 h 3354"/>
              <a:gd name="T52" fmla="*/ 1687 w 2518"/>
              <a:gd name="T53" fmla="*/ 305 h 3354"/>
              <a:gd name="T54" fmla="*/ 1975 w 2518"/>
              <a:gd name="T55" fmla="*/ 220 h 3354"/>
              <a:gd name="T56" fmla="*/ 220 w 2518"/>
              <a:gd name="T57" fmla="*/ 1363 h 3354"/>
              <a:gd name="T58" fmla="*/ 0 w 2518"/>
              <a:gd name="T59" fmla="*/ 1154 h 3354"/>
              <a:gd name="T60" fmla="*/ 209 w 2518"/>
              <a:gd name="T61" fmla="*/ 1259 h 3354"/>
              <a:gd name="T62" fmla="*/ 2517 w 2518"/>
              <a:gd name="T63" fmla="*/ 1152 h 3354"/>
              <a:gd name="T64" fmla="*/ 2297 w 2518"/>
              <a:gd name="T65" fmla="*/ 1360 h 3354"/>
              <a:gd name="T66" fmla="*/ 2297 w 2518"/>
              <a:gd name="T67" fmla="*/ 1152 h 3354"/>
              <a:gd name="T68" fmla="*/ 2210 w 2518"/>
              <a:gd name="T69" fmla="*/ 1685 h 3354"/>
              <a:gd name="T70" fmla="*/ 2297 w 2518"/>
              <a:gd name="T71" fmla="*/ 1976 h 3354"/>
              <a:gd name="T72" fmla="*/ 2210 w 2518"/>
              <a:gd name="T73" fmla="*/ 1685 h 3354"/>
              <a:gd name="T74" fmla="*/ 389 w 2518"/>
              <a:gd name="T75" fmla="*/ 1877 h 3354"/>
              <a:gd name="T76" fmla="*/ 115 w 2518"/>
              <a:gd name="T77" fmla="*/ 1795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8" h="3354">
                <a:moveTo>
                  <a:pt x="1258" y="418"/>
                </a:moveTo>
                <a:cubicBezTo>
                  <a:pt x="1721" y="418"/>
                  <a:pt x="2097" y="793"/>
                  <a:pt x="2099" y="1256"/>
                </a:cubicBezTo>
                <a:cubicBezTo>
                  <a:pt x="2099" y="1676"/>
                  <a:pt x="1679" y="2088"/>
                  <a:pt x="1679" y="2515"/>
                </a:cubicBezTo>
                <a:lnTo>
                  <a:pt x="841" y="2515"/>
                </a:lnTo>
                <a:cubicBezTo>
                  <a:pt x="841" y="2103"/>
                  <a:pt x="420" y="1676"/>
                  <a:pt x="420" y="1256"/>
                </a:cubicBezTo>
                <a:cubicBezTo>
                  <a:pt x="420" y="793"/>
                  <a:pt x="796" y="418"/>
                  <a:pt x="1258" y="418"/>
                </a:cubicBezTo>
                <a:close/>
                <a:moveTo>
                  <a:pt x="1702" y="1787"/>
                </a:moveTo>
                <a:cubicBezTo>
                  <a:pt x="1797" y="1597"/>
                  <a:pt x="1888" y="1417"/>
                  <a:pt x="1888" y="1256"/>
                </a:cubicBezTo>
                <a:cubicBezTo>
                  <a:pt x="1888" y="909"/>
                  <a:pt x="1605" y="627"/>
                  <a:pt x="1258" y="627"/>
                </a:cubicBezTo>
                <a:cubicBezTo>
                  <a:pt x="910" y="627"/>
                  <a:pt x="629" y="909"/>
                  <a:pt x="629" y="1256"/>
                </a:cubicBezTo>
                <a:cubicBezTo>
                  <a:pt x="629" y="1417"/>
                  <a:pt x="722" y="1603"/>
                  <a:pt x="818" y="1798"/>
                </a:cubicBezTo>
                <a:cubicBezTo>
                  <a:pt x="900" y="1962"/>
                  <a:pt x="985" y="2128"/>
                  <a:pt x="1024" y="2306"/>
                </a:cubicBezTo>
                <a:lnTo>
                  <a:pt x="1493" y="2306"/>
                </a:lnTo>
                <a:cubicBezTo>
                  <a:pt x="1532" y="2122"/>
                  <a:pt x="1617" y="1953"/>
                  <a:pt x="1702" y="1787"/>
                </a:cubicBezTo>
                <a:close/>
                <a:moveTo>
                  <a:pt x="1679" y="3040"/>
                </a:moveTo>
                <a:cubicBezTo>
                  <a:pt x="1679" y="3099"/>
                  <a:pt x="1631" y="3144"/>
                  <a:pt x="1575" y="3144"/>
                </a:cubicBezTo>
                <a:lnTo>
                  <a:pt x="1555" y="3144"/>
                </a:lnTo>
                <a:cubicBezTo>
                  <a:pt x="1512" y="3265"/>
                  <a:pt x="1396" y="3353"/>
                  <a:pt x="1258" y="3353"/>
                </a:cubicBezTo>
                <a:cubicBezTo>
                  <a:pt x="1119" y="3353"/>
                  <a:pt x="1007" y="3265"/>
                  <a:pt x="962" y="3144"/>
                </a:cubicBezTo>
                <a:lnTo>
                  <a:pt x="942" y="3144"/>
                </a:lnTo>
                <a:cubicBezTo>
                  <a:pt x="883" y="3144"/>
                  <a:pt x="838" y="3096"/>
                  <a:pt x="838" y="3040"/>
                </a:cubicBezTo>
                <a:cubicBezTo>
                  <a:pt x="838" y="2983"/>
                  <a:pt x="886" y="2935"/>
                  <a:pt x="942" y="2935"/>
                </a:cubicBezTo>
                <a:lnTo>
                  <a:pt x="1572" y="2935"/>
                </a:lnTo>
                <a:cubicBezTo>
                  <a:pt x="1631" y="2935"/>
                  <a:pt x="1679" y="2983"/>
                  <a:pt x="1679" y="3040"/>
                </a:cubicBezTo>
                <a:close/>
                <a:moveTo>
                  <a:pt x="1679" y="2726"/>
                </a:moveTo>
                <a:cubicBezTo>
                  <a:pt x="1679" y="2786"/>
                  <a:pt x="1631" y="2831"/>
                  <a:pt x="1575" y="2831"/>
                </a:cubicBezTo>
                <a:lnTo>
                  <a:pt x="945" y="2831"/>
                </a:lnTo>
                <a:cubicBezTo>
                  <a:pt x="886" y="2831"/>
                  <a:pt x="841" y="2783"/>
                  <a:pt x="841" y="2726"/>
                </a:cubicBezTo>
                <a:cubicBezTo>
                  <a:pt x="841" y="2667"/>
                  <a:pt x="889" y="2622"/>
                  <a:pt x="945" y="2622"/>
                </a:cubicBezTo>
                <a:lnTo>
                  <a:pt x="1575" y="2622"/>
                </a:lnTo>
                <a:cubicBezTo>
                  <a:pt x="1631" y="2622"/>
                  <a:pt x="1679" y="2667"/>
                  <a:pt x="1679" y="2726"/>
                </a:cubicBezTo>
                <a:close/>
                <a:moveTo>
                  <a:pt x="220" y="536"/>
                </a:moveTo>
                <a:lnTo>
                  <a:pt x="409" y="646"/>
                </a:lnTo>
                <a:cubicBezTo>
                  <a:pt x="367" y="703"/>
                  <a:pt x="333" y="762"/>
                  <a:pt x="305" y="827"/>
                </a:cubicBezTo>
                <a:lnTo>
                  <a:pt x="115" y="720"/>
                </a:lnTo>
                <a:lnTo>
                  <a:pt x="220" y="536"/>
                </a:lnTo>
                <a:close/>
                <a:moveTo>
                  <a:pt x="1258" y="209"/>
                </a:moveTo>
                <a:cubicBezTo>
                  <a:pt x="1222" y="209"/>
                  <a:pt x="1188" y="215"/>
                  <a:pt x="1154" y="220"/>
                </a:cubicBezTo>
                <a:lnTo>
                  <a:pt x="1154" y="0"/>
                </a:lnTo>
                <a:lnTo>
                  <a:pt x="1363" y="0"/>
                </a:lnTo>
                <a:lnTo>
                  <a:pt x="1363" y="220"/>
                </a:lnTo>
                <a:cubicBezTo>
                  <a:pt x="1329" y="215"/>
                  <a:pt x="1295" y="209"/>
                  <a:pt x="1258" y="209"/>
                </a:cubicBezTo>
                <a:close/>
                <a:moveTo>
                  <a:pt x="646" y="409"/>
                </a:moveTo>
                <a:lnTo>
                  <a:pt x="536" y="220"/>
                </a:lnTo>
                <a:lnTo>
                  <a:pt x="717" y="116"/>
                </a:lnTo>
                <a:lnTo>
                  <a:pt x="824" y="305"/>
                </a:lnTo>
                <a:cubicBezTo>
                  <a:pt x="765" y="333"/>
                  <a:pt x="703" y="367"/>
                  <a:pt x="646" y="409"/>
                </a:cubicBezTo>
                <a:close/>
                <a:moveTo>
                  <a:pt x="2212" y="827"/>
                </a:moveTo>
                <a:cubicBezTo>
                  <a:pt x="2184" y="762"/>
                  <a:pt x="2147" y="703"/>
                  <a:pt x="2108" y="646"/>
                </a:cubicBezTo>
                <a:lnTo>
                  <a:pt x="2297" y="536"/>
                </a:lnTo>
                <a:lnTo>
                  <a:pt x="2401" y="717"/>
                </a:lnTo>
                <a:lnTo>
                  <a:pt x="2212" y="827"/>
                </a:lnTo>
                <a:close/>
                <a:moveTo>
                  <a:pt x="1868" y="409"/>
                </a:moveTo>
                <a:cubicBezTo>
                  <a:pt x="1812" y="370"/>
                  <a:pt x="1752" y="333"/>
                  <a:pt x="1687" y="305"/>
                </a:cubicBezTo>
                <a:lnTo>
                  <a:pt x="1795" y="116"/>
                </a:lnTo>
                <a:lnTo>
                  <a:pt x="1975" y="220"/>
                </a:lnTo>
                <a:lnTo>
                  <a:pt x="1868" y="409"/>
                </a:lnTo>
                <a:close/>
                <a:moveTo>
                  <a:pt x="220" y="1363"/>
                </a:moveTo>
                <a:lnTo>
                  <a:pt x="0" y="1363"/>
                </a:lnTo>
                <a:lnTo>
                  <a:pt x="0" y="1154"/>
                </a:lnTo>
                <a:lnTo>
                  <a:pt x="220" y="1154"/>
                </a:lnTo>
                <a:cubicBezTo>
                  <a:pt x="217" y="1188"/>
                  <a:pt x="209" y="1222"/>
                  <a:pt x="209" y="1259"/>
                </a:cubicBezTo>
                <a:cubicBezTo>
                  <a:pt x="209" y="1293"/>
                  <a:pt x="217" y="1327"/>
                  <a:pt x="220" y="1363"/>
                </a:cubicBezTo>
                <a:close/>
                <a:moveTo>
                  <a:pt x="2517" y="1152"/>
                </a:moveTo>
                <a:lnTo>
                  <a:pt x="2517" y="1360"/>
                </a:lnTo>
                <a:lnTo>
                  <a:pt x="2297" y="1360"/>
                </a:lnTo>
                <a:cubicBezTo>
                  <a:pt x="2300" y="1327"/>
                  <a:pt x="2308" y="1290"/>
                  <a:pt x="2308" y="1256"/>
                </a:cubicBezTo>
                <a:cubicBezTo>
                  <a:pt x="2308" y="1219"/>
                  <a:pt x="2303" y="1185"/>
                  <a:pt x="2297" y="1152"/>
                </a:cubicBezTo>
                <a:lnTo>
                  <a:pt x="2517" y="1152"/>
                </a:lnTo>
                <a:close/>
                <a:moveTo>
                  <a:pt x="2210" y="1685"/>
                </a:moveTo>
                <a:lnTo>
                  <a:pt x="2401" y="1795"/>
                </a:lnTo>
                <a:lnTo>
                  <a:pt x="2297" y="1976"/>
                </a:lnTo>
                <a:lnTo>
                  <a:pt x="2125" y="1877"/>
                </a:lnTo>
                <a:cubicBezTo>
                  <a:pt x="2156" y="1815"/>
                  <a:pt x="2184" y="1750"/>
                  <a:pt x="2210" y="1685"/>
                </a:cubicBezTo>
                <a:close/>
                <a:moveTo>
                  <a:pt x="305" y="1685"/>
                </a:moveTo>
                <a:cubicBezTo>
                  <a:pt x="330" y="1750"/>
                  <a:pt x="358" y="1815"/>
                  <a:pt x="389" y="1877"/>
                </a:cubicBezTo>
                <a:lnTo>
                  <a:pt x="220" y="1976"/>
                </a:lnTo>
                <a:lnTo>
                  <a:pt x="115" y="1795"/>
                </a:lnTo>
                <a:lnTo>
                  <a:pt x="305" y="1685"/>
                </a:lnTo>
                <a:close/>
              </a:path>
            </a:pathLst>
          </a:custGeom>
          <a:solidFill>
            <a:srgbClr val="0070C0"/>
          </a:solidFill>
          <a:ln>
            <a:noFill/>
          </a:ln>
          <a:effectLst/>
        </p:spPr>
        <p:txBody>
          <a:bodyPr wrap="none" anchor="ctr"/>
          <a:lstStyle/>
          <a:p>
            <a:endParaRPr lang="en-US"/>
          </a:p>
        </p:txBody>
      </p:sp>
      <p:grpSp>
        <p:nvGrpSpPr>
          <p:cNvPr id="9" name="Group 8"/>
          <p:cNvGrpSpPr/>
          <p:nvPr/>
        </p:nvGrpSpPr>
        <p:grpSpPr>
          <a:xfrm>
            <a:off x="7408863" y="1804194"/>
            <a:ext cx="4783137" cy="892175"/>
            <a:chOff x="5151438" y="1174750"/>
            <a:chExt cx="4783137" cy="892175"/>
          </a:xfrm>
        </p:grpSpPr>
        <p:sp>
          <p:nvSpPr>
            <p:cNvPr id="10" name="Freeform 18"/>
            <p:cNvSpPr>
              <a:spLocks noChangeArrowheads="1"/>
            </p:cNvSpPr>
            <p:nvPr/>
          </p:nvSpPr>
          <p:spPr bwMode="auto">
            <a:xfrm>
              <a:off x="5916613" y="1585913"/>
              <a:ext cx="174625" cy="390525"/>
            </a:xfrm>
            <a:custGeom>
              <a:avLst/>
              <a:gdLst>
                <a:gd name="T0" fmla="*/ 243 w 487"/>
                <a:gd name="T1" fmla="*/ 28 h 1085"/>
                <a:gd name="T2" fmla="*/ 232 w 487"/>
                <a:gd name="T3" fmla="*/ 1084 h 1085"/>
                <a:gd name="T4" fmla="*/ 0 w 487"/>
                <a:gd name="T5" fmla="*/ 1078 h 1085"/>
                <a:gd name="T6" fmla="*/ 3 w 487"/>
                <a:gd name="T7" fmla="*/ 0 h 1085"/>
                <a:gd name="T8" fmla="*/ 243 w 487"/>
                <a:gd name="T9" fmla="*/ 28 h 1085"/>
              </a:gdLst>
              <a:ahLst/>
              <a:cxnLst>
                <a:cxn ang="0">
                  <a:pos x="T0" y="T1"/>
                </a:cxn>
                <a:cxn ang="0">
                  <a:pos x="T2" y="T3"/>
                </a:cxn>
                <a:cxn ang="0">
                  <a:pos x="T4" y="T5"/>
                </a:cxn>
                <a:cxn ang="0">
                  <a:pos x="T6" y="T7"/>
                </a:cxn>
                <a:cxn ang="0">
                  <a:pos x="T8" y="T9"/>
                </a:cxn>
              </a:cxnLst>
              <a:rect l="0" t="0" r="r" b="b"/>
              <a:pathLst>
                <a:path w="487" h="1085">
                  <a:moveTo>
                    <a:pt x="243" y="28"/>
                  </a:moveTo>
                  <a:cubicBezTo>
                    <a:pt x="486" y="395"/>
                    <a:pt x="232" y="1084"/>
                    <a:pt x="232" y="1084"/>
                  </a:cubicBezTo>
                  <a:lnTo>
                    <a:pt x="0" y="1078"/>
                  </a:lnTo>
                  <a:lnTo>
                    <a:pt x="3" y="0"/>
                  </a:lnTo>
                  <a:lnTo>
                    <a:pt x="243" y="28"/>
                  </a:lnTo>
                </a:path>
              </a:pathLst>
            </a:custGeom>
            <a:solidFill>
              <a:srgbClr val="E595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 name="Freeform 19"/>
            <p:cNvSpPr>
              <a:spLocks noChangeArrowheads="1"/>
            </p:cNvSpPr>
            <p:nvPr/>
          </p:nvSpPr>
          <p:spPr bwMode="auto">
            <a:xfrm>
              <a:off x="5151438" y="1174750"/>
              <a:ext cx="4783137" cy="892175"/>
            </a:xfrm>
            <a:custGeom>
              <a:avLst/>
              <a:gdLst>
                <a:gd name="T0" fmla="*/ 13287 w 13288"/>
                <a:gd name="T1" fmla="*/ 2218 h 2479"/>
                <a:gd name="T2" fmla="*/ 2154 w 13288"/>
                <a:gd name="T3" fmla="*/ 2085 h 2479"/>
                <a:gd name="T4" fmla="*/ 1685 w 13288"/>
                <a:gd name="T5" fmla="*/ 2274 h 2479"/>
                <a:gd name="T6" fmla="*/ 1217 w 13288"/>
                <a:gd name="T7" fmla="*/ 2464 h 2479"/>
                <a:gd name="T8" fmla="*/ 695 w 13288"/>
                <a:gd name="T9" fmla="*/ 2475 h 2479"/>
                <a:gd name="T10" fmla="*/ 525 w 13288"/>
                <a:gd name="T11" fmla="*/ 2478 h 2479"/>
                <a:gd name="T12" fmla="*/ 460 w 13288"/>
                <a:gd name="T13" fmla="*/ 2438 h 2479"/>
                <a:gd name="T14" fmla="*/ 415 w 13288"/>
                <a:gd name="T15" fmla="*/ 2342 h 2479"/>
                <a:gd name="T16" fmla="*/ 446 w 13288"/>
                <a:gd name="T17" fmla="*/ 2249 h 2479"/>
                <a:gd name="T18" fmla="*/ 376 w 13288"/>
                <a:gd name="T19" fmla="*/ 2249 h 2479"/>
                <a:gd name="T20" fmla="*/ 294 w 13288"/>
                <a:gd name="T21" fmla="*/ 2190 h 2479"/>
                <a:gd name="T22" fmla="*/ 260 w 13288"/>
                <a:gd name="T23" fmla="*/ 2083 h 2479"/>
                <a:gd name="T24" fmla="*/ 311 w 13288"/>
                <a:gd name="T25" fmla="*/ 1978 h 2479"/>
                <a:gd name="T26" fmla="*/ 246 w 13288"/>
                <a:gd name="T27" fmla="*/ 1970 h 2479"/>
                <a:gd name="T28" fmla="*/ 172 w 13288"/>
                <a:gd name="T29" fmla="*/ 1902 h 2479"/>
                <a:gd name="T30" fmla="*/ 141 w 13288"/>
                <a:gd name="T31" fmla="*/ 1761 h 2479"/>
                <a:gd name="T32" fmla="*/ 201 w 13288"/>
                <a:gd name="T33" fmla="*/ 1656 h 2479"/>
                <a:gd name="T34" fmla="*/ 116 w 13288"/>
                <a:gd name="T35" fmla="*/ 1631 h 2479"/>
                <a:gd name="T36" fmla="*/ 23 w 13288"/>
                <a:gd name="T37" fmla="*/ 1524 h 2479"/>
                <a:gd name="T38" fmla="*/ 6 w 13288"/>
                <a:gd name="T39" fmla="*/ 1388 h 2479"/>
                <a:gd name="T40" fmla="*/ 93 w 13288"/>
                <a:gd name="T41" fmla="*/ 1250 h 2479"/>
                <a:gd name="T42" fmla="*/ 319 w 13288"/>
                <a:gd name="T43" fmla="*/ 1174 h 2479"/>
                <a:gd name="T44" fmla="*/ 384 w 13288"/>
                <a:gd name="T45" fmla="*/ 1163 h 2479"/>
                <a:gd name="T46" fmla="*/ 875 w 13288"/>
                <a:gd name="T47" fmla="*/ 1086 h 2479"/>
                <a:gd name="T48" fmla="*/ 994 w 13288"/>
                <a:gd name="T49" fmla="*/ 813 h 2479"/>
                <a:gd name="T50" fmla="*/ 836 w 13288"/>
                <a:gd name="T51" fmla="*/ 584 h 2479"/>
                <a:gd name="T52" fmla="*/ 771 w 13288"/>
                <a:gd name="T53" fmla="*/ 339 h 2479"/>
                <a:gd name="T54" fmla="*/ 776 w 13288"/>
                <a:gd name="T55" fmla="*/ 268 h 2479"/>
                <a:gd name="T56" fmla="*/ 1064 w 13288"/>
                <a:gd name="T57" fmla="*/ 0 h 2479"/>
                <a:gd name="T58" fmla="*/ 1081 w 13288"/>
                <a:gd name="T59" fmla="*/ 3 h 2479"/>
                <a:gd name="T60" fmla="*/ 1140 w 13288"/>
                <a:gd name="T61" fmla="*/ 76 h 2479"/>
                <a:gd name="T62" fmla="*/ 1143 w 13288"/>
                <a:gd name="T63" fmla="*/ 293 h 2479"/>
                <a:gd name="T64" fmla="*/ 1143 w 13288"/>
                <a:gd name="T65" fmla="*/ 299 h 2479"/>
                <a:gd name="T66" fmla="*/ 1442 w 13288"/>
                <a:gd name="T67" fmla="*/ 776 h 2479"/>
                <a:gd name="T68" fmla="*/ 1493 w 13288"/>
                <a:gd name="T69" fmla="*/ 816 h 2479"/>
                <a:gd name="T70" fmla="*/ 1634 w 13288"/>
                <a:gd name="T71" fmla="*/ 965 h 2479"/>
                <a:gd name="T72" fmla="*/ 2230 w 13288"/>
                <a:gd name="T73" fmla="*/ 1270 h 2479"/>
                <a:gd name="T74" fmla="*/ 13287 w 13288"/>
                <a:gd name="T75" fmla="*/ 623 h 2479"/>
                <a:gd name="T76" fmla="*/ 13287 w 13288"/>
                <a:gd name="T77" fmla="*/ 2218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88" h="2479">
                  <a:moveTo>
                    <a:pt x="13287" y="2218"/>
                  </a:moveTo>
                  <a:lnTo>
                    <a:pt x="2154" y="2085"/>
                  </a:lnTo>
                  <a:cubicBezTo>
                    <a:pt x="1979" y="2088"/>
                    <a:pt x="1812" y="2155"/>
                    <a:pt x="1685" y="2274"/>
                  </a:cubicBezTo>
                  <a:cubicBezTo>
                    <a:pt x="1558" y="2392"/>
                    <a:pt x="1392" y="2461"/>
                    <a:pt x="1217" y="2464"/>
                  </a:cubicBezTo>
                  <a:lnTo>
                    <a:pt x="695" y="2475"/>
                  </a:lnTo>
                  <a:lnTo>
                    <a:pt x="525" y="2478"/>
                  </a:lnTo>
                  <a:cubicBezTo>
                    <a:pt x="497" y="2478"/>
                    <a:pt x="472" y="2464"/>
                    <a:pt x="460" y="2438"/>
                  </a:cubicBezTo>
                  <a:lnTo>
                    <a:pt x="415" y="2342"/>
                  </a:lnTo>
                  <a:cubicBezTo>
                    <a:pt x="398" y="2308"/>
                    <a:pt x="412" y="2266"/>
                    <a:pt x="446" y="2249"/>
                  </a:cubicBezTo>
                  <a:lnTo>
                    <a:pt x="376" y="2249"/>
                  </a:lnTo>
                  <a:cubicBezTo>
                    <a:pt x="339" y="2249"/>
                    <a:pt x="305" y="2227"/>
                    <a:pt x="294" y="2190"/>
                  </a:cubicBezTo>
                  <a:lnTo>
                    <a:pt x="260" y="2083"/>
                  </a:lnTo>
                  <a:cubicBezTo>
                    <a:pt x="249" y="2040"/>
                    <a:pt x="268" y="1995"/>
                    <a:pt x="311" y="1978"/>
                  </a:cubicBezTo>
                  <a:lnTo>
                    <a:pt x="246" y="1970"/>
                  </a:lnTo>
                  <a:cubicBezTo>
                    <a:pt x="209" y="1964"/>
                    <a:pt x="181" y="1939"/>
                    <a:pt x="172" y="1902"/>
                  </a:cubicBezTo>
                  <a:lnTo>
                    <a:pt x="141" y="1761"/>
                  </a:lnTo>
                  <a:cubicBezTo>
                    <a:pt x="133" y="1716"/>
                    <a:pt x="158" y="1671"/>
                    <a:pt x="201" y="1656"/>
                  </a:cubicBezTo>
                  <a:lnTo>
                    <a:pt x="116" y="1631"/>
                  </a:lnTo>
                  <a:cubicBezTo>
                    <a:pt x="65" y="1617"/>
                    <a:pt x="29" y="1575"/>
                    <a:pt x="23" y="1524"/>
                  </a:cubicBezTo>
                  <a:lnTo>
                    <a:pt x="6" y="1388"/>
                  </a:lnTo>
                  <a:cubicBezTo>
                    <a:pt x="0" y="1326"/>
                    <a:pt x="34" y="1270"/>
                    <a:pt x="93" y="1250"/>
                  </a:cubicBezTo>
                  <a:lnTo>
                    <a:pt x="319" y="1174"/>
                  </a:lnTo>
                  <a:lnTo>
                    <a:pt x="384" y="1163"/>
                  </a:lnTo>
                  <a:lnTo>
                    <a:pt x="875" y="1086"/>
                  </a:lnTo>
                  <a:cubicBezTo>
                    <a:pt x="1005" y="1067"/>
                    <a:pt x="1067" y="920"/>
                    <a:pt x="994" y="813"/>
                  </a:cubicBezTo>
                  <a:lnTo>
                    <a:pt x="836" y="584"/>
                  </a:lnTo>
                  <a:cubicBezTo>
                    <a:pt x="788" y="511"/>
                    <a:pt x="762" y="426"/>
                    <a:pt x="771" y="339"/>
                  </a:cubicBezTo>
                  <a:cubicBezTo>
                    <a:pt x="774" y="316"/>
                    <a:pt x="774" y="293"/>
                    <a:pt x="776" y="268"/>
                  </a:cubicBezTo>
                  <a:cubicBezTo>
                    <a:pt x="791" y="118"/>
                    <a:pt x="915" y="3"/>
                    <a:pt x="1064" y="0"/>
                  </a:cubicBezTo>
                  <a:cubicBezTo>
                    <a:pt x="1070" y="0"/>
                    <a:pt x="1076" y="3"/>
                    <a:pt x="1081" y="3"/>
                  </a:cubicBezTo>
                  <a:cubicBezTo>
                    <a:pt x="1115" y="11"/>
                    <a:pt x="1140" y="39"/>
                    <a:pt x="1140" y="76"/>
                  </a:cubicBezTo>
                  <a:lnTo>
                    <a:pt x="1143" y="293"/>
                  </a:lnTo>
                  <a:lnTo>
                    <a:pt x="1143" y="299"/>
                  </a:lnTo>
                  <a:cubicBezTo>
                    <a:pt x="1186" y="488"/>
                    <a:pt x="1290" y="655"/>
                    <a:pt x="1442" y="776"/>
                  </a:cubicBezTo>
                  <a:lnTo>
                    <a:pt x="1493" y="816"/>
                  </a:lnTo>
                  <a:cubicBezTo>
                    <a:pt x="1547" y="858"/>
                    <a:pt x="1595" y="909"/>
                    <a:pt x="1634" y="965"/>
                  </a:cubicBezTo>
                  <a:cubicBezTo>
                    <a:pt x="1770" y="1160"/>
                    <a:pt x="1993" y="1275"/>
                    <a:pt x="2230" y="1270"/>
                  </a:cubicBezTo>
                  <a:lnTo>
                    <a:pt x="13287" y="623"/>
                  </a:lnTo>
                  <a:lnTo>
                    <a:pt x="13287" y="2218"/>
                  </a:lnTo>
                </a:path>
              </a:pathLst>
            </a:custGeom>
            <a:solidFill>
              <a:srgbClr val="AC6A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 name="Freeform 20"/>
            <p:cNvSpPr>
              <a:spLocks noChangeArrowheads="1"/>
            </p:cNvSpPr>
            <p:nvPr/>
          </p:nvSpPr>
          <p:spPr bwMode="auto">
            <a:xfrm>
              <a:off x="5884863" y="1585913"/>
              <a:ext cx="120650" cy="390525"/>
            </a:xfrm>
            <a:custGeom>
              <a:avLst/>
              <a:gdLst>
                <a:gd name="T0" fmla="*/ 333 w 334"/>
                <a:gd name="T1" fmla="*/ 28 h 1085"/>
                <a:gd name="T2" fmla="*/ 322 w 334"/>
                <a:gd name="T3" fmla="*/ 1084 h 1085"/>
                <a:gd name="T4" fmla="*/ 90 w 334"/>
                <a:gd name="T5" fmla="*/ 1078 h 1085"/>
                <a:gd name="T6" fmla="*/ 93 w 334"/>
                <a:gd name="T7" fmla="*/ 0 h 1085"/>
                <a:gd name="T8" fmla="*/ 333 w 334"/>
                <a:gd name="T9" fmla="*/ 28 h 1085"/>
              </a:gdLst>
              <a:ahLst/>
              <a:cxnLst>
                <a:cxn ang="0">
                  <a:pos x="T0" y="T1"/>
                </a:cxn>
                <a:cxn ang="0">
                  <a:pos x="T2" y="T3"/>
                </a:cxn>
                <a:cxn ang="0">
                  <a:pos x="T4" y="T5"/>
                </a:cxn>
                <a:cxn ang="0">
                  <a:pos x="T6" y="T7"/>
                </a:cxn>
                <a:cxn ang="0">
                  <a:pos x="T8" y="T9"/>
                </a:cxn>
              </a:cxnLst>
              <a:rect l="0" t="0" r="r" b="b"/>
              <a:pathLst>
                <a:path w="334" h="1085">
                  <a:moveTo>
                    <a:pt x="333" y="28"/>
                  </a:moveTo>
                  <a:cubicBezTo>
                    <a:pt x="203" y="361"/>
                    <a:pt x="200" y="748"/>
                    <a:pt x="322" y="1084"/>
                  </a:cubicBezTo>
                  <a:lnTo>
                    <a:pt x="90" y="1078"/>
                  </a:lnTo>
                  <a:cubicBezTo>
                    <a:pt x="0" y="725"/>
                    <a:pt x="0" y="353"/>
                    <a:pt x="93" y="0"/>
                  </a:cubicBezTo>
                  <a:lnTo>
                    <a:pt x="333" y="28"/>
                  </a:lnTo>
                </a:path>
              </a:pathLst>
            </a:custGeom>
            <a:solidFill>
              <a:srgbClr val="EFB9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3" name="Group 12"/>
          <p:cNvGrpSpPr/>
          <p:nvPr/>
        </p:nvGrpSpPr>
        <p:grpSpPr>
          <a:xfrm>
            <a:off x="7154863" y="2976791"/>
            <a:ext cx="5037137" cy="938212"/>
            <a:chOff x="4897438" y="2376488"/>
            <a:chExt cx="5037137" cy="938212"/>
          </a:xfrm>
        </p:grpSpPr>
        <p:sp>
          <p:nvSpPr>
            <p:cNvPr id="14" name="Freeform 21"/>
            <p:cNvSpPr>
              <a:spLocks noChangeArrowheads="1"/>
            </p:cNvSpPr>
            <p:nvPr/>
          </p:nvSpPr>
          <p:spPr bwMode="auto">
            <a:xfrm>
              <a:off x="4897438" y="2424113"/>
              <a:ext cx="2498725" cy="890587"/>
            </a:xfrm>
            <a:custGeom>
              <a:avLst/>
              <a:gdLst>
                <a:gd name="T0" fmla="*/ 5762 w 6939"/>
                <a:gd name="T1" fmla="*/ 1442 h 2476"/>
                <a:gd name="T2" fmla="*/ 2234 w 6939"/>
                <a:gd name="T3" fmla="*/ 1191 h 2476"/>
                <a:gd name="T4" fmla="*/ 1641 w 6939"/>
                <a:gd name="T5" fmla="*/ 1501 h 2476"/>
                <a:gd name="T6" fmla="*/ 1503 w 6939"/>
                <a:gd name="T7" fmla="*/ 1654 h 2476"/>
                <a:gd name="T8" fmla="*/ 1452 w 6939"/>
                <a:gd name="T9" fmla="*/ 1696 h 2476"/>
                <a:gd name="T10" fmla="*/ 1159 w 6939"/>
                <a:gd name="T11" fmla="*/ 2176 h 2476"/>
                <a:gd name="T12" fmla="*/ 1159 w 6939"/>
                <a:gd name="T13" fmla="*/ 2176 h 2476"/>
                <a:gd name="T14" fmla="*/ 1159 w 6939"/>
                <a:gd name="T15" fmla="*/ 2181 h 2476"/>
                <a:gd name="T16" fmla="*/ 1156 w 6939"/>
                <a:gd name="T17" fmla="*/ 2399 h 2476"/>
                <a:gd name="T18" fmla="*/ 1097 w 6939"/>
                <a:gd name="T19" fmla="*/ 2472 h 2476"/>
                <a:gd name="T20" fmla="*/ 1080 w 6939"/>
                <a:gd name="T21" fmla="*/ 2475 h 2476"/>
                <a:gd name="T22" fmla="*/ 789 w 6939"/>
                <a:gd name="T23" fmla="*/ 2210 h 2476"/>
                <a:gd name="T24" fmla="*/ 783 w 6939"/>
                <a:gd name="T25" fmla="*/ 2139 h 2476"/>
                <a:gd name="T26" fmla="*/ 845 w 6939"/>
                <a:gd name="T27" fmla="*/ 1894 h 2476"/>
                <a:gd name="T28" fmla="*/ 1001 w 6939"/>
                <a:gd name="T29" fmla="*/ 1662 h 2476"/>
                <a:gd name="T30" fmla="*/ 879 w 6939"/>
                <a:gd name="T31" fmla="*/ 1388 h 2476"/>
                <a:gd name="T32" fmla="*/ 389 w 6939"/>
                <a:gd name="T33" fmla="*/ 1318 h 2476"/>
                <a:gd name="T34" fmla="*/ 324 w 6939"/>
                <a:gd name="T35" fmla="*/ 1309 h 2476"/>
                <a:gd name="T36" fmla="*/ 96 w 6939"/>
                <a:gd name="T37" fmla="*/ 1236 h 2476"/>
                <a:gd name="T38" fmla="*/ 8 w 6939"/>
                <a:gd name="T39" fmla="*/ 1098 h 2476"/>
                <a:gd name="T40" fmla="*/ 22 w 6939"/>
                <a:gd name="T41" fmla="*/ 962 h 2476"/>
                <a:gd name="T42" fmla="*/ 113 w 6939"/>
                <a:gd name="T43" fmla="*/ 852 h 2476"/>
                <a:gd name="T44" fmla="*/ 197 w 6939"/>
                <a:gd name="T45" fmla="*/ 827 h 2476"/>
                <a:gd name="T46" fmla="*/ 138 w 6939"/>
                <a:gd name="T47" fmla="*/ 722 h 2476"/>
                <a:gd name="T48" fmla="*/ 169 w 6939"/>
                <a:gd name="T49" fmla="*/ 581 h 2476"/>
                <a:gd name="T50" fmla="*/ 242 w 6939"/>
                <a:gd name="T51" fmla="*/ 511 h 2476"/>
                <a:gd name="T52" fmla="*/ 307 w 6939"/>
                <a:gd name="T53" fmla="*/ 500 h 2476"/>
                <a:gd name="T54" fmla="*/ 307 w 6939"/>
                <a:gd name="T55" fmla="*/ 500 h 2476"/>
                <a:gd name="T56" fmla="*/ 257 w 6939"/>
                <a:gd name="T57" fmla="*/ 398 h 2476"/>
                <a:gd name="T58" fmla="*/ 288 w 6939"/>
                <a:gd name="T59" fmla="*/ 291 h 2476"/>
                <a:gd name="T60" fmla="*/ 369 w 6939"/>
                <a:gd name="T61" fmla="*/ 231 h 2476"/>
                <a:gd name="T62" fmla="*/ 440 w 6939"/>
                <a:gd name="T63" fmla="*/ 231 h 2476"/>
                <a:gd name="T64" fmla="*/ 409 w 6939"/>
                <a:gd name="T65" fmla="*/ 138 h 2476"/>
                <a:gd name="T66" fmla="*/ 453 w 6939"/>
                <a:gd name="T67" fmla="*/ 42 h 2476"/>
                <a:gd name="T68" fmla="*/ 518 w 6939"/>
                <a:gd name="T69" fmla="*/ 0 h 2476"/>
                <a:gd name="T70" fmla="*/ 687 w 6939"/>
                <a:gd name="T71" fmla="*/ 0 h 2476"/>
                <a:gd name="T72" fmla="*/ 1209 w 6939"/>
                <a:gd name="T73" fmla="*/ 3 h 2476"/>
                <a:gd name="T74" fmla="*/ 1681 w 6939"/>
                <a:gd name="T75" fmla="*/ 186 h 2476"/>
                <a:gd name="T76" fmla="*/ 2152 w 6939"/>
                <a:gd name="T77" fmla="*/ 370 h 2476"/>
                <a:gd name="T78" fmla="*/ 6938 w 6939"/>
                <a:gd name="T79" fmla="*/ 175 h 2476"/>
                <a:gd name="T80" fmla="*/ 5762 w 6939"/>
                <a:gd name="T81" fmla="*/ 1442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39" h="2476">
                  <a:moveTo>
                    <a:pt x="5762" y="1442"/>
                  </a:moveTo>
                  <a:lnTo>
                    <a:pt x="2234" y="1191"/>
                  </a:lnTo>
                  <a:cubicBezTo>
                    <a:pt x="1997" y="1188"/>
                    <a:pt x="1774" y="1307"/>
                    <a:pt x="1641" y="1501"/>
                  </a:cubicBezTo>
                  <a:cubicBezTo>
                    <a:pt x="1602" y="1558"/>
                    <a:pt x="1557" y="1609"/>
                    <a:pt x="1503" y="1654"/>
                  </a:cubicBezTo>
                  <a:lnTo>
                    <a:pt x="1452" y="1696"/>
                  </a:lnTo>
                  <a:cubicBezTo>
                    <a:pt x="1303" y="1817"/>
                    <a:pt x="1198" y="1990"/>
                    <a:pt x="1159" y="2176"/>
                  </a:cubicBezTo>
                  <a:lnTo>
                    <a:pt x="1159" y="2176"/>
                  </a:lnTo>
                  <a:lnTo>
                    <a:pt x="1159" y="2181"/>
                  </a:lnTo>
                  <a:lnTo>
                    <a:pt x="1156" y="2399"/>
                  </a:lnTo>
                  <a:cubicBezTo>
                    <a:pt x="1156" y="2435"/>
                    <a:pt x="1130" y="2464"/>
                    <a:pt x="1097" y="2472"/>
                  </a:cubicBezTo>
                  <a:cubicBezTo>
                    <a:pt x="1091" y="2472"/>
                    <a:pt x="1085" y="2475"/>
                    <a:pt x="1080" y="2475"/>
                  </a:cubicBezTo>
                  <a:cubicBezTo>
                    <a:pt x="930" y="2475"/>
                    <a:pt x="803" y="2359"/>
                    <a:pt x="789" y="2210"/>
                  </a:cubicBezTo>
                  <a:cubicBezTo>
                    <a:pt x="786" y="2184"/>
                    <a:pt x="783" y="2162"/>
                    <a:pt x="783" y="2139"/>
                  </a:cubicBezTo>
                  <a:cubicBezTo>
                    <a:pt x="775" y="2052"/>
                    <a:pt x="797" y="1967"/>
                    <a:pt x="845" y="1894"/>
                  </a:cubicBezTo>
                  <a:lnTo>
                    <a:pt x="1001" y="1662"/>
                  </a:lnTo>
                  <a:cubicBezTo>
                    <a:pt x="1074" y="1555"/>
                    <a:pt x="1009" y="1408"/>
                    <a:pt x="879" y="1388"/>
                  </a:cubicBezTo>
                  <a:lnTo>
                    <a:pt x="389" y="1318"/>
                  </a:lnTo>
                  <a:lnTo>
                    <a:pt x="324" y="1309"/>
                  </a:lnTo>
                  <a:lnTo>
                    <a:pt x="96" y="1236"/>
                  </a:lnTo>
                  <a:cubicBezTo>
                    <a:pt x="36" y="1216"/>
                    <a:pt x="0" y="1160"/>
                    <a:pt x="8" y="1098"/>
                  </a:cubicBezTo>
                  <a:lnTo>
                    <a:pt x="22" y="962"/>
                  </a:lnTo>
                  <a:cubicBezTo>
                    <a:pt x="28" y="912"/>
                    <a:pt x="65" y="869"/>
                    <a:pt x="113" y="852"/>
                  </a:cubicBezTo>
                  <a:lnTo>
                    <a:pt x="197" y="827"/>
                  </a:lnTo>
                  <a:cubicBezTo>
                    <a:pt x="155" y="813"/>
                    <a:pt x="130" y="768"/>
                    <a:pt x="138" y="722"/>
                  </a:cubicBezTo>
                  <a:lnTo>
                    <a:pt x="169" y="581"/>
                  </a:lnTo>
                  <a:cubicBezTo>
                    <a:pt x="178" y="545"/>
                    <a:pt x="206" y="519"/>
                    <a:pt x="242" y="511"/>
                  </a:cubicBezTo>
                  <a:lnTo>
                    <a:pt x="307" y="500"/>
                  </a:lnTo>
                  <a:lnTo>
                    <a:pt x="307" y="500"/>
                  </a:lnTo>
                  <a:cubicBezTo>
                    <a:pt x="265" y="483"/>
                    <a:pt x="245" y="440"/>
                    <a:pt x="257" y="398"/>
                  </a:cubicBezTo>
                  <a:lnTo>
                    <a:pt x="288" y="291"/>
                  </a:lnTo>
                  <a:cubicBezTo>
                    <a:pt x="299" y="254"/>
                    <a:pt x="333" y="229"/>
                    <a:pt x="369" y="231"/>
                  </a:cubicBezTo>
                  <a:lnTo>
                    <a:pt x="440" y="231"/>
                  </a:lnTo>
                  <a:cubicBezTo>
                    <a:pt x="406" y="215"/>
                    <a:pt x="392" y="172"/>
                    <a:pt x="409" y="138"/>
                  </a:cubicBezTo>
                  <a:lnTo>
                    <a:pt x="453" y="42"/>
                  </a:lnTo>
                  <a:cubicBezTo>
                    <a:pt x="464" y="17"/>
                    <a:pt x="490" y="0"/>
                    <a:pt x="518" y="0"/>
                  </a:cubicBezTo>
                  <a:lnTo>
                    <a:pt x="687" y="0"/>
                  </a:lnTo>
                  <a:lnTo>
                    <a:pt x="1209" y="3"/>
                  </a:lnTo>
                  <a:cubicBezTo>
                    <a:pt x="1384" y="3"/>
                    <a:pt x="1551" y="70"/>
                    <a:pt x="1681" y="186"/>
                  </a:cubicBezTo>
                  <a:cubicBezTo>
                    <a:pt x="1811" y="301"/>
                    <a:pt x="1977" y="370"/>
                    <a:pt x="2152" y="370"/>
                  </a:cubicBezTo>
                  <a:lnTo>
                    <a:pt x="6938" y="175"/>
                  </a:lnTo>
                  <a:lnTo>
                    <a:pt x="5762" y="1442"/>
                  </a:lnTo>
                </a:path>
              </a:pathLst>
            </a:custGeom>
            <a:solidFill>
              <a:srgbClr val="F2C6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22"/>
            <p:cNvSpPr>
              <a:spLocks noChangeArrowheads="1"/>
            </p:cNvSpPr>
            <p:nvPr/>
          </p:nvSpPr>
          <p:spPr bwMode="auto">
            <a:xfrm>
              <a:off x="5626100" y="2470150"/>
              <a:ext cx="376238" cy="446088"/>
            </a:xfrm>
            <a:custGeom>
              <a:avLst/>
              <a:gdLst>
                <a:gd name="T0" fmla="*/ 0 w 1045"/>
                <a:gd name="T1" fmla="*/ 1230 h 1237"/>
                <a:gd name="T2" fmla="*/ 184 w 1045"/>
                <a:gd name="T3" fmla="*/ 54 h 1237"/>
                <a:gd name="T4" fmla="*/ 1044 w 1045"/>
                <a:gd name="T5" fmla="*/ 0 h 1237"/>
                <a:gd name="T6" fmla="*/ 957 w 1045"/>
                <a:gd name="T7" fmla="*/ 1236 h 1237"/>
                <a:gd name="T8" fmla="*/ 0 w 1045"/>
                <a:gd name="T9" fmla="*/ 1230 h 1237"/>
              </a:gdLst>
              <a:ahLst/>
              <a:cxnLst>
                <a:cxn ang="0">
                  <a:pos x="T0" y="T1"/>
                </a:cxn>
                <a:cxn ang="0">
                  <a:pos x="T2" y="T3"/>
                </a:cxn>
                <a:cxn ang="0">
                  <a:pos x="T4" y="T5"/>
                </a:cxn>
                <a:cxn ang="0">
                  <a:pos x="T6" y="T7"/>
                </a:cxn>
                <a:cxn ang="0">
                  <a:pos x="T8" y="T9"/>
                </a:cxn>
              </a:cxnLst>
              <a:rect l="0" t="0" r="r" b="b"/>
              <a:pathLst>
                <a:path w="1045" h="1237">
                  <a:moveTo>
                    <a:pt x="0" y="1230"/>
                  </a:moveTo>
                  <a:lnTo>
                    <a:pt x="184" y="54"/>
                  </a:lnTo>
                  <a:lnTo>
                    <a:pt x="1044" y="0"/>
                  </a:lnTo>
                  <a:lnTo>
                    <a:pt x="957" y="1236"/>
                  </a:lnTo>
                  <a:lnTo>
                    <a:pt x="0" y="1230"/>
                  </a:lnTo>
                </a:path>
              </a:pathLst>
            </a:custGeom>
            <a:solidFill>
              <a:srgbClr val="F9F0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23"/>
            <p:cNvSpPr>
              <a:spLocks noChangeArrowheads="1"/>
            </p:cNvSpPr>
            <p:nvPr/>
          </p:nvSpPr>
          <p:spPr bwMode="auto">
            <a:xfrm>
              <a:off x="5970588" y="2376488"/>
              <a:ext cx="3963987" cy="679450"/>
            </a:xfrm>
            <a:custGeom>
              <a:avLst/>
              <a:gdLst>
                <a:gd name="T0" fmla="*/ 11012 w 11013"/>
                <a:gd name="T1" fmla="*/ 1887 h 1888"/>
                <a:gd name="T2" fmla="*/ 672 w 11013"/>
                <a:gd name="T3" fmla="*/ 1854 h 1888"/>
                <a:gd name="T4" fmla="*/ 0 w 11013"/>
                <a:gd name="T5" fmla="*/ 1498 h 1888"/>
                <a:gd name="T6" fmla="*/ 85 w 11013"/>
                <a:gd name="T7" fmla="*/ 262 h 1888"/>
                <a:gd name="T8" fmla="*/ 206 w 11013"/>
                <a:gd name="T9" fmla="*/ 172 h 1888"/>
                <a:gd name="T10" fmla="*/ 731 w 11013"/>
                <a:gd name="T11" fmla="*/ 2 h 1888"/>
                <a:gd name="T12" fmla="*/ 11012 w 11013"/>
                <a:gd name="T13" fmla="*/ 5 h 1888"/>
                <a:gd name="T14" fmla="*/ 11012 w 11013"/>
                <a:gd name="T15" fmla="*/ 1887 h 1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13" h="1888">
                  <a:moveTo>
                    <a:pt x="11012" y="1887"/>
                  </a:moveTo>
                  <a:lnTo>
                    <a:pt x="672" y="1854"/>
                  </a:lnTo>
                  <a:cubicBezTo>
                    <a:pt x="404" y="1845"/>
                    <a:pt x="155" y="1715"/>
                    <a:pt x="0" y="1498"/>
                  </a:cubicBezTo>
                  <a:lnTo>
                    <a:pt x="85" y="262"/>
                  </a:lnTo>
                  <a:lnTo>
                    <a:pt x="206" y="172"/>
                  </a:lnTo>
                  <a:cubicBezTo>
                    <a:pt x="358" y="59"/>
                    <a:pt x="542" y="0"/>
                    <a:pt x="731" y="2"/>
                  </a:cubicBezTo>
                  <a:lnTo>
                    <a:pt x="11012" y="5"/>
                  </a:lnTo>
                  <a:lnTo>
                    <a:pt x="11012" y="1887"/>
                  </a:lnTo>
                </a:path>
              </a:pathLst>
            </a:custGeom>
            <a:solidFill>
              <a:srgbClr val="5249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24"/>
            <p:cNvSpPr>
              <a:spLocks noChangeArrowheads="1"/>
            </p:cNvSpPr>
            <p:nvPr/>
          </p:nvSpPr>
          <p:spPr bwMode="auto">
            <a:xfrm>
              <a:off x="5711825" y="2482850"/>
              <a:ext cx="98425" cy="431800"/>
            </a:xfrm>
            <a:custGeom>
              <a:avLst/>
              <a:gdLst>
                <a:gd name="T0" fmla="*/ 0 w 272"/>
                <a:gd name="T1" fmla="*/ 1196 h 1200"/>
                <a:gd name="T2" fmla="*/ 153 w 272"/>
                <a:gd name="T3" fmla="*/ 8 h 1200"/>
                <a:gd name="T4" fmla="*/ 271 w 272"/>
                <a:gd name="T5" fmla="*/ 0 h 1200"/>
                <a:gd name="T6" fmla="*/ 155 w 272"/>
                <a:gd name="T7" fmla="*/ 1199 h 1200"/>
                <a:gd name="T8" fmla="*/ 0 w 272"/>
                <a:gd name="T9" fmla="*/ 1196 h 1200"/>
              </a:gdLst>
              <a:ahLst/>
              <a:cxnLst>
                <a:cxn ang="0">
                  <a:pos x="T0" y="T1"/>
                </a:cxn>
                <a:cxn ang="0">
                  <a:pos x="T2" y="T3"/>
                </a:cxn>
                <a:cxn ang="0">
                  <a:pos x="T4" y="T5"/>
                </a:cxn>
                <a:cxn ang="0">
                  <a:pos x="T6" y="T7"/>
                </a:cxn>
                <a:cxn ang="0">
                  <a:pos x="T8" y="T9"/>
                </a:cxn>
              </a:cxnLst>
              <a:rect l="0" t="0" r="r" b="b"/>
              <a:pathLst>
                <a:path w="272" h="1200">
                  <a:moveTo>
                    <a:pt x="0" y="1196"/>
                  </a:moveTo>
                  <a:lnTo>
                    <a:pt x="153" y="8"/>
                  </a:lnTo>
                  <a:lnTo>
                    <a:pt x="271" y="0"/>
                  </a:lnTo>
                  <a:lnTo>
                    <a:pt x="155" y="1199"/>
                  </a:lnTo>
                  <a:lnTo>
                    <a:pt x="0" y="1196"/>
                  </a:lnTo>
                </a:path>
              </a:pathLst>
            </a:custGeom>
            <a:solidFill>
              <a:srgbClr val="5249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25"/>
            <p:cNvSpPr>
              <a:spLocks noChangeArrowheads="1"/>
            </p:cNvSpPr>
            <p:nvPr/>
          </p:nvSpPr>
          <p:spPr bwMode="auto">
            <a:xfrm>
              <a:off x="5826125" y="2474913"/>
              <a:ext cx="98425" cy="439737"/>
            </a:xfrm>
            <a:custGeom>
              <a:avLst/>
              <a:gdLst>
                <a:gd name="T0" fmla="*/ 155 w 272"/>
                <a:gd name="T1" fmla="*/ 1222 h 1223"/>
                <a:gd name="T2" fmla="*/ 0 w 272"/>
                <a:gd name="T3" fmla="*/ 1219 h 1223"/>
                <a:gd name="T4" fmla="*/ 153 w 272"/>
                <a:gd name="T5" fmla="*/ 9 h 1223"/>
                <a:gd name="T6" fmla="*/ 271 w 272"/>
                <a:gd name="T7" fmla="*/ 0 h 1223"/>
                <a:gd name="T8" fmla="*/ 155 w 272"/>
                <a:gd name="T9" fmla="*/ 1222 h 1223"/>
              </a:gdLst>
              <a:ahLst/>
              <a:cxnLst>
                <a:cxn ang="0">
                  <a:pos x="T0" y="T1"/>
                </a:cxn>
                <a:cxn ang="0">
                  <a:pos x="T2" y="T3"/>
                </a:cxn>
                <a:cxn ang="0">
                  <a:pos x="T4" y="T5"/>
                </a:cxn>
                <a:cxn ang="0">
                  <a:pos x="T6" y="T7"/>
                </a:cxn>
                <a:cxn ang="0">
                  <a:pos x="T8" y="T9"/>
                </a:cxn>
              </a:cxnLst>
              <a:rect l="0" t="0" r="r" b="b"/>
              <a:pathLst>
                <a:path w="272" h="1223">
                  <a:moveTo>
                    <a:pt x="155" y="1222"/>
                  </a:moveTo>
                  <a:lnTo>
                    <a:pt x="0" y="1219"/>
                  </a:lnTo>
                  <a:lnTo>
                    <a:pt x="153" y="9"/>
                  </a:lnTo>
                  <a:lnTo>
                    <a:pt x="271" y="0"/>
                  </a:lnTo>
                  <a:lnTo>
                    <a:pt x="155" y="1222"/>
                  </a:lnTo>
                </a:path>
              </a:pathLst>
            </a:custGeom>
            <a:solidFill>
              <a:srgbClr val="5249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26"/>
            <p:cNvSpPr>
              <a:spLocks noChangeArrowheads="1"/>
            </p:cNvSpPr>
            <p:nvPr/>
          </p:nvSpPr>
          <p:spPr bwMode="auto">
            <a:xfrm>
              <a:off x="5981700" y="2905125"/>
              <a:ext cx="269875" cy="150813"/>
            </a:xfrm>
            <a:custGeom>
              <a:avLst/>
              <a:gdLst>
                <a:gd name="T0" fmla="*/ 0 w 749"/>
                <a:gd name="T1" fmla="*/ 0 h 421"/>
                <a:gd name="T2" fmla="*/ 0 w 749"/>
                <a:gd name="T3" fmla="*/ 0 h 421"/>
                <a:gd name="T4" fmla="*/ 0 w 749"/>
                <a:gd name="T5" fmla="*/ 0 h 421"/>
                <a:gd name="T6" fmla="*/ 748 w 749"/>
                <a:gd name="T7" fmla="*/ 420 h 421"/>
                <a:gd name="T8" fmla="*/ 748 w 749"/>
                <a:gd name="T9" fmla="*/ 420 h 421"/>
                <a:gd name="T10" fmla="*/ 748 w 749"/>
                <a:gd name="T11" fmla="*/ 420 h 421"/>
                <a:gd name="T12" fmla="*/ 0 w 749"/>
                <a:gd name="T13" fmla="*/ 0 h 421"/>
              </a:gdLst>
              <a:ahLst/>
              <a:cxnLst>
                <a:cxn ang="0">
                  <a:pos x="T0" y="T1"/>
                </a:cxn>
                <a:cxn ang="0">
                  <a:pos x="T2" y="T3"/>
                </a:cxn>
                <a:cxn ang="0">
                  <a:pos x="T4" y="T5"/>
                </a:cxn>
                <a:cxn ang="0">
                  <a:pos x="T6" y="T7"/>
                </a:cxn>
                <a:cxn ang="0">
                  <a:pos x="T8" y="T9"/>
                </a:cxn>
                <a:cxn ang="0">
                  <a:pos x="T10" y="T11"/>
                </a:cxn>
                <a:cxn ang="0">
                  <a:pos x="T12" y="T13"/>
                </a:cxn>
              </a:cxnLst>
              <a:rect l="0" t="0" r="r" b="b"/>
              <a:pathLst>
                <a:path w="749" h="421">
                  <a:moveTo>
                    <a:pt x="0" y="0"/>
                  </a:moveTo>
                  <a:lnTo>
                    <a:pt x="0" y="0"/>
                  </a:lnTo>
                  <a:lnTo>
                    <a:pt x="0" y="0"/>
                  </a:lnTo>
                  <a:cubicBezTo>
                    <a:pt x="231" y="73"/>
                    <a:pt x="564" y="259"/>
                    <a:pt x="748" y="420"/>
                  </a:cubicBezTo>
                  <a:lnTo>
                    <a:pt x="748" y="420"/>
                  </a:lnTo>
                  <a:lnTo>
                    <a:pt x="748" y="420"/>
                  </a:lnTo>
                  <a:cubicBezTo>
                    <a:pt x="516" y="347"/>
                    <a:pt x="180" y="161"/>
                    <a:pt x="0" y="0"/>
                  </a:cubicBezTo>
                </a:path>
              </a:pathLst>
            </a:custGeom>
            <a:solidFill>
              <a:srgbClr val="3535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27"/>
            <p:cNvSpPr>
              <a:spLocks noChangeArrowheads="1"/>
            </p:cNvSpPr>
            <p:nvPr/>
          </p:nvSpPr>
          <p:spPr bwMode="auto">
            <a:xfrm>
              <a:off x="6026150" y="2595563"/>
              <a:ext cx="512763" cy="152400"/>
            </a:xfrm>
            <a:custGeom>
              <a:avLst/>
              <a:gdLst>
                <a:gd name="T0" fmla="*/ 0 w 1423"/>
                <a:gd name="T1" fmla="*/ 423 h 424"/>
                <a:gd name="T2" fmla="*/ 0 w 1423"/>
                <a:gd name="T3" fmla="*/ 423 h 424"/>
                <a:gd name="T4" fmla="*/ 0 w 1423"/>
                <a:gd name="T5" fmla="*/ 423 h 424"/>
                <a:gd name="T6" fmla="*/ 683 w 1423"/>
                <a:gd name="T7" fmla="*/ 116 h 424"/>
                <a:gd name="T8" fmla="*/ 1422 w 1423"/>
                <a:gd name="T9" fmla="*/ 6 h 424"/>
                <a:gd name="T10" fmla="*/ 1422 w 1423"/>
                <a:gd name="T11" fmla="*/ 6 h 424"/>
                <a:gd name="T12" fmla="*/ 720 w 1423"/>
                <a:gd name="T13" fmla="*/ 243 h 424"/>
                <a:gd name="T14" fmla="*/ 0 w 1423"/>
                <a:gd name="T15" fmla="*/ 423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3" h="424">
                  <a:moveTo>
                    <a:pt x="0" y="423"/>
                  </a:moveTo>
                  <a:lnTo>
                    <a:pt x="0" y="423"/>
                  </a:lnTo>
                  <a:lnTo>
                    <a:pt x="0" y="423"/>
                  </a:lnTo>
                  <a:cubicBezTo>
                    <a:pt x="172" y="305"/>
                    <a:pt x="423" y="192"/>
                    <a:pt x="683" y="116"/>
                  </a:cubicBezTo>
                  <a:cubicBezTo>
                    <a:pt x="943" y="40"/>
                    <a:pt x="1214" y="0"/>
                    <a:pt x="1422" y="6"/>
                  </a:cubicBezTo>
                  <a:lnTo>
                    <a:pt x="1422" y="6"/>
                  </a:lnTo>
                  <a:cubicBezTo>
                    <a:pt x="1228" y="85"/>
                    <a:pt x="974" y="167"/>
                    <a:pt x="720" y="243"/>
                  </a:cubicBezTo>
                  <a:cubicBezTo>
                    <a:pt x="463" y="313"/>
                    <a:pt x="206" y="384"/>
                    <a:pt x="0" y="423"/>
                  </a:cubicBezTo>
                </a:path>
              </a:pathLst>
            </a:custGeom>
            <a:solidFill>
              <a:srgbClr val="3535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28"/>
            <p:cNvSpPr>
              <a:spLocks noChangeArrowheads="1"/>
            </p:cNvSpPr>
            <p:nvPr/>
          </p:nvSpPr>
          <p:spPr bwMode="auto">
            <a:xfrm>
              <a:off x="6054725" y="2459038"/>
              <a:ext cx="158750" cy="192087"/>
            </a:xfrm>
            <a:custGeom>
              <a:avLst/>
              <a:gdLst>
                <a:gd name="T0" fmla="*/ 0 w 439"/>
                <a:gd name="T1" fmla="*/ 531 h 532"/>
                <a:gd name="T2" fmla="*/ 0 w 439"/>
                <a:gd name="T3" fmla="*/ 531 h 532"/>
                <a:gd name="T4" fmla="*/ 0 w 439"/>
                <a:gd name="T5" fmla="*/ 531 h 532"/>
                <a:gd name="T6" fmla="*/ 178 w 439"/>
                <a:gd name="T7" fmla="*/ 231 h 532"/>
                <a:gd name="T8" fmla="*/ 438 w 439"/>
                <a:gd name="T9" fmla="*/ 0 h 532"/>
                <a:gd name="T10" fmla="*/ 438 w 439"/>
                <a:gd name="T11" fmla="*/ 0 h 532"/>
                <a:gd name="T12" fmla="*/ 438 w 439"/>
                <a:gd name="T13" fmla="*/ 0 h 532"/>
                <a:gd name="T14" fmla="*/ 226 w 439"/>
                <a:gd name="T15" fmla="*/ 271 h 532"/>
                <a:gd name="T16" fmla="*/ 0 w 439"/>
                <a:gd name="T17" fmla="*/ 53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532">
                  <a:moveTo>
                    <a:pt x="0" y="531"/>
                  </a:moveTo>
                  <a:lnTo>
                    <a:pt x="0" y="531"/>
                  </a:lnTo>
                  <a:lnTo>
                    <a:pt x="0" y="531"/>
                  </a:lnTo>
                  <a:cubicBezTo>
                    <a:pt x="34" y="440"/>
                    <a:pt x="96" y="330"/>
                    <a:pt x="178" y="231"/>
                  </a:cubicBezTo>
                  <a:cubicBezTo>
                    <a:pt x="257" y="133"/>
                    <a:pt x="353" y="51"/>
                    <a:pt x="438" y="0"/>
                  </a:cubicBezTo>
                  <a:lnTo>
                    <a:pt x="438" y="0"/>
                  </a:lnTo>
                  <a:lnTo>
                    <a:pt x="438" y="0"/>
                  </a:lnTo>
                  <a:cubicBezTo>
                    <a:pt x="381" y="79"/>
                    <a:pt x="305" y="175"/>
                    <a:pt x="226" y="271"/>
                  </a:cubicBezTo>
                  <a:cubicBezTo>
                    <a:pt x="144" y="367"/>
                    <a:pt x="65" y="460"/>
                    <a:pt x="0" y="531"/>
                  </a:cubicBezTo>
                </a:path>
              </a:pathLst>
            </a:custGeom>
            <a:solidFill>
              <a:srgbClr val="3535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22" name="Group 21"/>
          <p:cNvGrpSpPr/>
          <p:nvPr/>
        </p:nvGrpSpPr>
        <p:grpSpPr>
          <a:xfrm>
            <a:off x="7480300" y="3819186"/>
            <a:ext cx="4711700" cy="939800"/>
            <a:chOff x="5222875" y="3321050"/>
            <a:chExt cx="4711700" cy="939800"/>
          </a:xfrm>
        </p:grpSpPr>
        <p:sp>
          <p:nvSpPr>
            <p:cNvPr id="23" name="Freeform 11"/>
            <p:cNvSpPr>
              <a:spLocks noChangeArrowheads="1"/>
            </p:cNvSpPr>
            <p:nvPr/>
          </p:nvSpPr>
          <p:spPr bwMode="auto">
            <a:xfrm>
              <a:off x="5222875" y="3321050"/>
              <a:ext cx="857250" cy="852488"/>
            </a:xfrm>
            <a:custGeom>
              <a:avLst/>
              <a:gdLst>
                <a:gd name="T0" fmla="*/ 2373 w 2383"/>
                <a:gd name="T1" fmla="*/ 1230 h 2368"/>
                <a:gd name="T2" fmla="*/ 2382 w 2383"/>
                <a:gd name="T3" fmla="*/ 2011 h 2368"/>
                <a:gd name="T4" fmla="*/ 2060 w 2383"/>
                <a:gd name="T5" fmla="*/ 2014 h 2368"/>
                <a:gd name="T6" fmla="*/ 1608 w 2383"/>
                <a:gd name="T7" fmla="*/ 2189 h 2368"/>
                <a:gd name="T8" fmla="*/ 1157 w 2383"/>
                <a:gd name="T9" fmla="*/ 2364 h 2368"/>
                <a:gd name="T10" fmla="*/ 657 w 2383"/>
                <a:gd name="T11" fmla="*/ 2367 h 2368"/>
                <a:gd name="T12" fmla="*/ 494 w 2383"/>
                <a:gd name="T13" fmla="*/ 2367 h 2368"/>
                <a:gd name="T14" fmla="*/ 432 w 2383"/>
                <a:gd name="T15" fmla="*/ 2327 h 2368"/>
                <a:gd name="T16" fmla="*/ 389 w 2383"/>
                <a:gd name="T17" fmla="*/ 2234 h 2368"/>
                <a:gd name="T18" fmla="*/ 420 w 2383"/>
                <a:gd name="T19" fmla="*/ 2146 h 2368"/>
                <a:gd name="T20" fmla="*/ 353 w 2383"/>
                <a:gd name="T21" fmla="*/ 2146 h 2368"/>
                <a:gd name="T22" fmla="*/ 274 w 2383"/>
                <a:gd name="T23" fmla="*/ 2087 h 2368"/>
                <a:gd name="T24" fmla="*/ 243 w 2383"/>
                <a:gd name="T25" fmla="*/ 1986 h 2368"/>
                <a:gd name="T26" fmla="*/ 291 w 2383"/>
                <a:gd name="T27" fmla="*/ 1887 h 2368"/>
                <a:gd name="T28" fmla="*/ 291 w 2383"/>
                <a:gd name="T29" fmla="*/ 1887 h 2368"/>
                <a:gd name="T30" fmla="*/ 228 w 2383"/>
                <a:gd name="T31" fmla="*/ 1876 h 2368"/>
                <a:gd name="T32" fmla="*/ 158 w 2383"/>
                <a:gd name="T33" fmla="*/ 1811 h 2368"/>
                <a:gd name="T34" fmla="*/ 130 w 2383"/>
                <a:gd name="T35" fmla="*/ 1675 h 2368"/>
                <a:gd name="T36" fmla="*/ 186 w 2383"/>
                <a:gd name="T37" fmla="*/ 1576 h 2368"/>
                <a:gd name="T38" fmla="*/ 107 w 2383"/>
                <a:gd name="T39" fmla="*/ 1551 h 2368"/>
                <a:gd name="T40" fmla="*/ 20 w 2383"/>
                <a:gd name="T41" fmla="*/ 1447 h 2368"/>
                <a:gd name="T42" fmla="*/ 6 w 2383"/>
                <a:gd name="T43" fmla="*/ 1317 h 2368"/>
                <a:gd name="T44" fmla="*/ 90 w 2383"/>
                <a:gd name="T45" fmla="*/ 1188 h 2368"/>
                <a:gd name="T46" fmla="*/ 307 w 2383"/>
                <a:gd name="T47" fmla="*/ 1117 h 2368"/>
                <a:gd name="T48" fmla="*/ 370 w 2383"/>
                <a:gd name="T49" fmla="*/ 1109 h 2368"/>
                <a:gd name="T50" fmla="*/ 841 w 2383"/>
                <a:gd name="T51" fmla="*/ 1041 h 2368"/>
                <a:gd name="T52" fmla="*/ 957 w 2383"/>
                <a:gd name="T53" fmla="*/ 779 h 2368"/>
                <a:gd name="T54" fmla="*/ 807 w 2383"/>
                <a:gd name="T55" fmla="*/ 556 h 2368"/>
                <a:gd name="T56" fmla="*/ 748 w 2383"/>
                <a:gd name="T57" fmla="*/ 322 h 2368"/>
                <a:gd name="T58" fmla="*/ 753 w 2383"/>
                <a:gd name="T59" fmla="*/ 254 h 2368"/>
                <a:gd name="T60" fmla="*/ 1033 w 2383"/>
                <a:gd name="T61" fmla="*/ 0 h 2368"/>
                <a:gd name="T62" fmla="*/ 1050 w 2383"/>
                <a:gd name="T63" fmla="*/ 3 h 2368"/>
                <a:gd name="T64" fmla="*/ 1106 w 2383"/>
                <a:gd name="T65" fmla="*/ 73 h 2368"/>
                <a:gd name="T66" fmla="*/ 1106 w 2383"/>
                <a:gd name="T67" fmla="*/ 282 h 2368"/>
                <a:gd name="T68" fmla="*/ 1106 w 2383"/>
                <a:gd name="T69" fmla="*/ 288 h 2368"/>
                <a:gd name="T70" fmla="*/ 1388 w 2383"/>
                <a:gd name="T71" fmla="*/ 748 h 2368"/>
                <a:gd name="T72" fmla="*/ 1436 w 2383"/>
                <a:gd name="T73" fmla="*/ 787 h 2368"/>
                <a:gd name="T74" fmla="*/ 1569 w 2383"/>
                <a:gd name="T75" fmla="*/ 931 h 2368"/>
                <a:gd name="T76" fmla="*/ 2136 w 2383"/>
                <a:gd name="T77" fmla="*/ 1230 h 2368"/>
                <a:gd name="T78" fmla="*/ 2373 w 2383"/>
                <a:gd name="T79" fmla="*/ 1230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3" h="2368">
                  <a:moveTo>
                    <a:pt x="2373" y="1230"/>
                  </a:moveTo>
                  <a:lnTo>
                    <a:pt x="2382" y="2011"/>
                  </a:lnTo>
                  <a:lnTo>
                    <a:pt x="2060" y="2014"/>
                  </a:lnTo>
                  <a:cubicBezTo>
                    <a:pt x="1894" y="2014"/>
                    <a:pt x="1733" y="2076"/>
                    <a:pt x="1608" y="2189"/>
                  </a:cubicBezTo>
                  <a:cubicBezTo>
                    <a:pt x="1484" y="2302"/>
                    <a:pt x="1323" y="2364"/>
                    <a:pt x="1157" y="2364"/>
                  </a:cubicBezTo>
                  <a:lnTo>
                    <a:pt x="657" y="2367"/>
                  </a:lnTo>
                  <a:lnTo>
                    <a:pt x="494" y="2367"/>
                  </a:lnTo>
                  <a:cubicBezTo>
                    <a:pt x="468" y="2367"/>
                    <a:pt x="443" y="2352"/>
                    <a:pt x="432" y="2327"/>
                  </a:cubicBezTo>
                  <a:lnTo>
                    <a:pt x="389" y="2234"/>
                  </a:lnTo>
                  <a:cubicBezTo>
                    <a:pt x="375" y="2203"/>
                    <a:pt x="387" y="2163"/>
                    <a:pt x="420" y="2146"/>
                  </a:cubicBezTo>
                  <a:lnTo>
                    <a:pt x="353" y="2146"/>
                  </a:lnTo>
                  <a:cubicBezTo>
                    <a:pt x="316" y="2146"/>
                    <a:pt x="285" y="2121"/>
                    <a:pt x="274" y="2087"/>
                  </a:cubicBezTo>
                  <a:lnTo>
                    <a:pt x="243" y="1986"/>
                  </a:lnTo>
                  <a:cubicBezTo>
                    <a:pt x="228" y="1946"/>
                    <a:pt x="251" y="1901"/>
                    <a:pt x="291" y="1887"/>
                  </a:cubicBezTo>
                  <a:lnTo>
                    <a:pt x="291" y="1887"/>
                  </a:lnTo>
                  <a:lnTo>
                    <a:pt x="228" y="1876"/>
                  </a:lnTo>
                  <a:cubicBezTo>
                    <a:pt x="192" y="1870"/>
                    <a:pt x="166" y="1845"/>
                    <a:pt x="158" y="1811"/>
                  </a:cubicBezTo>
                  <a:lnTo>
                    <a:pt x="130" y="1675"/>
                  </a:lnTo>
                  <a:cubicBezTo>
                    <a:pt x="121" y="1633"/>
                    <a:pt x="144" y="1591"/>
                    <a:pt x="186" y="1576"/>
                  </a:cubicBezTo>
                  <a:lnTo>
                    <a:pt x="107" y="1551"/>
                  </a:lnTo>
                  <a:cubicBezTo>
                    <a:pt x="59" y="1537"/>
                    <a:pt x="25" y="1495"/>
                    <a:pt x="20" y="1447"/>
                  </a:cubicBezTo>
                  <a:lnTo>
                    <a:pt x="6" y="1317"/>
                  </a:lnTo>
                  <a:cubicBezTo>
                    <a:pt x="0" y="1261"/>
                    <a:pt x="34" y="1205"/>
                    <a:pt x="90" y="1188"/>
                  </a:cubicBezTo>
                  <a:lnTo>
                    <a:pt x="307" y="1117"/>
                  </a:lnTo>
                  <a:lnTo>
                    <a:pt x="370" y="1109"/>
                  </a:lnTo>
                  <a:lnTo>
                    <a:pt x="841" y="1041"/>
                  </a:lnTo>
                  <a:cubicBezTo>
                    <a:pt x="962" y="1021"/>
                    <a:pt x="1027" y="883"/>
                    <a:pt x="957" y="779"/>
                  </a:cubicBezTo>
                  <a:lnTo>
                    <a:pt x="807" y="556"/>
                  </a:lnTo>
                  <a:cubicBezTo>
                    <a:pt x="762" y="488"/>
                    <a:pt x="739" y="403"/>
                    <a:pt x="748" y="322"/>
                  </a:cubicBezTo>
                  <a:cubicBezTo>
                    <a:pt x="748" y="302"/>
                    <a:pt x="751" y="276"/>
                    <a:pt x="753" y="254"/>
                  </a:cubicBezTo>
                  <a:cubicBezTo>
                    <a:pt x="767" y="110"/>
                    <a:pt x="889" y="0"/>
                    <a:pt x="1033" y="0"/>
                  </a:cubicBezTo>
                  <a:cubicBezTo>
                    <a:pt x="1038" y="0"/>
                    <a:pt x="1044" y="3"/>
                    <a:pt x="1050" y="3"/>
                  </a:cubicBezTo>
                  <a:cubicBezTo>
                    <a:pt x="1081" y="11"/>
                    <a:pt x="1106" y="39"/>
                    <a:pt x="1106" y="73"/>
                  </a:cubicBezTo>
                  <a:lnTo>
                    <a:pt x="1106" y="282"/>
                  </a:lnTo>
                  <a:lnTo>
                    <a:pt x="1106" y="288"/>
                  </a:lnTo>
                  <a:cubicBezTo>
                    <a:pt x="1146" y="468"/>
                    <a:pt x="1244" y="629"/>
                    <a:pt x="1388" y="748"/>
                  </a:cubicBezTo>
                  <a:lnTo>
                    <a:pt x="1436" y="787"/>
                  </a:lnTo>
                  <a:cubicBezTo>
                    <a:pt x="1487" y="827"/>
                    <a:pt x="1532" y="878"/>
                    <a:pt x="1569" y="931"/>
                  </a:cubicBezTo>
                  <a:cubicBezTo>
                    <a:pt x="1696" y="1120"/>
                    <a:pt x="1910" y="1230"/>
                    <a:pt x="2136" y="1230"/>
                  </a:cubicBezTo>
                  <a:lnTo>
                    <a:pt x="2373" y="1230"/>
                  </a:lnTo>
                </a:path>
              </a:pathLst>
            </a:custGeom>
            <a:solidFill>
              <a:srgbClr val="DA827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12"/>
            <p:cNvSpPr>
              <a:spLocks noChangeArrowheads="1"/>
            </p:cNvSpPr>
            <p:nvPr/>
          </p:nvSpPr>
          <p:spPr bwMode="auto">
            <a:xfrm>
              <a:off x="6076950" y="3716338"/>
              <a:ext cx="204788" cy="454025"/>
            </a:xfrm>
            <a:custGeom>
              <a:avLst/>
              <a:gdLst>
                <a:gd name="T0" fmla="*/ 570 w 571"/>
                <a:gd name="T1" fmla="*/ 1260 h 1261"/>
                <a:gd name="T2" fmla="*/ 6 w 571"/>
                <a:gd name="T3" fmla="*/ 1111 h 1261"/>
                <a:gd name="T4" fmla="*/ 0 w 571"/>
                <a:gd name="T5" fmla="*/ 2 h 1261"/>
                <a:gd name="T6" fmla="*/ 565 w 571"/>
                <a:gd name="T7" fmla="*/ 0 h 1261"/>
                <a:gd name="T8" fmla="*/ 570 w 571"/>
                <a:gd name="T9" fmla="*/ 1260 h 1261"/>
              </a:gdLst>
              <a:ahLst/>
              <a:cxnLst>
                <a:cxn ang="0">
                  <a:pos x="T0" y="T1"/>
                </a:cxn>
                <a:cxn ang="0">
                  <a:pos x="T2" y="T3"/>
                </a:cxn>
                <a:cxn ang="0">
                  <a:pos x="T4" y="T5"/>
                </a:cxn>
                <a:cxn ang="0">
                  <a:pos x="T6" y="T7"/>
                </a:cxn>
                <a:cxn ang="0">
                  <a:pos x="T8" y="T9"/>
                </a:cxn>
              </a:cxnLst>
              <a:rect l="0" t="0" r="r" b="b"/>
              <a:pathLst>
                <a:path w="571" h="1261">
                  <a:moveTo>
                    <a:pt x="570" y="1260"/>
                  </a:moveTo>
                  <a:lnTo>
                    <a:pt x="6" y="1111"/>
                  </a:lnTo>
                  <a:lnTo>
                    <a:pt x="0" y="2"/>
                  </a:lnTo>
                  <a:lnTo>
                    <a:pt x="565" y="0"/>
                  </a:lnTo>
                  <a:lnTo>
                    <a:pt x="570" y="1260"/>
                  </a:lnTo>
                </a:path>
              </a:pathLst>
            </a:custGeom>
            <a:solidFill>
              <a:srgbClr val="F9F0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13"/>
            <p:cNvSpPr>
              <a:spLocks noChangeArrowheads="1"/>
            </p:cNvSpPr>
            <p:nvPr/>
          </p:nvSpPr>
          <p:spPr bwMode="auto">
            <a:xfrm>
              <a:off x="6280150" y="3706813"/>
              <a:ext cx="3654425" cy="554037"/>
            </a:xfrm>
            <a:custGeom>
              <a:avLst/>
              <a:gdLst>
                <a:gd name="T0" fmla="*/ 10151 w 10152"/>
                <a:gd name="T1" fmla="*/ 1516 h 1539"/>
                <a:gd name="T2" fmla="*/ 8 w 10152"/>
                <a:gd name="T3" fmla="*/ 1538 h 1539"/>
                <a:gd name="T4" fmla="*/ 0 w 10152"/>
                <a:gd name="T5" fmla="*/ 27 h 1539"/>
                <a:gd name="T6" fmla="*/ 10151 w 10152"/>
                <a:gd name="T7" fmla="*/ 0 h 1539"/>
                <a:gd name="T8" fmla="*/ 10151 w 10152"/>
                <a:gd name="T9" fmla="*/ 1516 h 1539"/>
              </a:gdLst>
              <a:ahLst/>
              <a:cxnLst>
                <a:cxn ang="0">
                  <a:pos x="T0" y="T1"/>
                </a:cxn>
                <a:cxn ang="0">
                  <a:pos x="T2" y="T3"/>
                </a:cxn>
                <a:cxn ang="0">
                  <a:pos x="T4" y="T5"/>
                </a:cxn>
                <a:cxn ang="0">
                  <a:pos x="T6" y="T7"/>
                </a:cxn>
                <a:cxn ang="0">
                  <a:pos x="T8" y="T9"/>
                </a:cxn>
              </a:cxnLst>
              <a:rect l="0" t="0" r="r" b="b"/>
              <a:pathLst>
                <a:path w="10152" h="1539">
                  <a:moveTo>
                    <a:pt x="10151" y="1516"/>
                  </a:moveTo>
                  <a:lnTo>
                    <a:pt x="8" y="1538"/>
                  </a:lnTo>
                  <a:lnTo>
                    <a:pt x="0" y="27"/>
                  </a:lnTo>
                  <a:lnTo>
                    <a:pt x="10151" y="0"/>
                  </a:lnTo>
                  <a:lnTo>
                    <a:pt x="10151" y="1516"/>
                  </a:lnTo>
                </a:path>
              </a:pathLst>
            </a:custGeom>
            <a:solidFill>
              <a:srgbClr val="2338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14"/>
            <p:cNvSpPr>
              <a:spLocks noChangeArrowheads="1"/>
            </p:cNvSpPr>
            <p:nvPr/>
          </p:nvSpPr>
          <p:spPr bwMode="auto">
            <a:xfrm>
              <a:off x="6597650" y="4117975"/>
              <a:ext cx="73025" cy="73025"/>
            </a:xfrm>
            <a:custGeom>
              <a:avLst/>
              <a:gdLst>
                <a:gd name="T0" fmla="*/ 0 w 204"/>
                <a:gd name="T1" fmla="*/ 102 h 205"/>
                <a:gd name="T2" fmla="*/ 102 w 204"/>
                <a:gd name="T3" fmla="*/ 0 h 205"/>
                <a:gd name="T4" fmla="*/ 203 w 204"/>
                <a:gd name="T5" fmla="*/ 102 h 205"/>
                <a:gd name="T6" fmla="*/ 102 w 204"/>
                <a:gd name="T7" fmla="*/ 204 h 205"/>
                <a:gd name="T8" fmla="*/ 0 w 204"/>
                <a:gd name="T9" fmla="*/ 102 h 205"/>
              </a:gdLst>
              <a:ahLst/>
              <a:cxnLst>
                <a:cxn ang="0">
                  <a:pos x="T0" y="T1"/>
                </a:cxn>
                <a:cxn ang="0">
                  <a:pos x="T2" y="T3"/>
                </a:cxn>
                <a:cxn ang="0">
                  <a:pos x="T4" y="T5"/>
                </a:cxn>
                <a:cxn ang="0">
                  <a:pos x="T6" y="T7"/>
                </a:cxn>
                <a:cxn ang="0">
                  <a:pos x="T8" y="T9"/>
                </a:cxn>
              </a:cxnLst>
              <a:rect l="0" t="0" r="r" b="b"/>
              <a:pathLst>
                <a:path w="204" h="205">
                  <a:moveTo>
                    <a:pt x="0" y="102"/>
                  </a:moveTo>
                  <a:cubicBezTo>
                    <a:pt x="0" y="48"/>
                    <a:pt x="45" y="0"/>
                    <a:pt x="102" y="0"/>
                  </a:cubicBezTo>
                  <a:cubicBezTo>
                    <a:pt x="158" y="0"/>
                    <a:pt x="203" y="46"/>
                    <a:pt x="203" y="102"/>
                  </a:cubicBezTo>
                  <a:cubicBezTo>
                    <a:pt x="203" y="158"/>
                    <a:pt x="159" y="204"/>
                    <a:pt x="102" y="204"/>
                  </a:cubicBezTo>
                  <a:cubicBezTo>
                    <a:pt x="46" y="204"/>
                    <a:pt x="0" y="158"/>
                    <a:pt x="0" y="102"/>
                  </a:cubicBezTo>
                </a:path>
              </a:pathLst>
            </a:custGeom>
            <a:solidFill>
              <a:srgbClr val="1829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15"/>
            <p:cNvSpPr>
              <a:spLocks noChangeArrowheads="1"/>
            </p:cNvSpPr>
            <p:nvPr/>
          </p:nvSpPr>
          <p:spPr bwMode="auto">
            <a:xfrm>
              <a:off x="6467475" y="4117975"/>
              <a:ext cx="74613" cy="73025"/>
            </a:xfrm>
            <a:custGeom>
              <a:avLst/>
              <a:gdLst>
                <a:gd name="T0" fmla="*/ 3 w 207"/>
                <a:gd name="T1" fmla="*/ 102 h 204"/>
                <a:gd name="T2" fmla="*/ 104 w 207"/>
                <a:gd name="T3" fmla="*/ 0 h 204"/>
                <a:gd name="T4" fmla="*/ 206 w 207"/>
                <a:gd name="T5" fmla="*/ 102 h 204"/>
                <a:gd name="T6" fmla="*/ 104 w 207"/>
                <a:gd name="T7" fmla="*/ 203 h 204"/>
                <a:gd name="T8" fmla="*/ 3 w 207"/>
                <a:gd name="T9" fmla="*/ 102 h 204"/>
              </a:gdLst>
              <a:ahLst/>
              <a:cxnLst>
                <a:cxn ang="0">
                  <a:pos x="T0" y="T1"/>
                </a:cxn>
                <a:cxn ang="0">
                  <a:pos x="T2" y="T3"/>
                </a:cxn>
                <a:cxn ang="0">
                  <a:pos x="T4" y="T5"/>
                </a:cxn>
                <a:cxn ang="0">
                  <a:pos x="T6" y="T7"/>
                </a:cxn>
                <a:cxn ang="0">
                  <a:pos x="T8" y="T9"/>
                </a:cxn>
              </a:cxnLst>
              <a:rect l="0" t="0" r="r" b="b"/>
              <a:pathLst>
                <a:path w="207" h="204">
                  <a:moveTo>
                    <a:pt x="3" y="102"/>
                  </a:moveTo>
                  <a:cubicBezTo>
                    <a:pt x="0" y="45"/>
                    <a:pt x="45" y="0"/>
                    <a:pt x="104" y="0"/>
                  </a:cubicBezTo>
                  <a:cubicBezTo>
                    <a:pt x="161" y="0"/>
                    <a:pt x="206" y="46"/>
                    <a:pt x="206" y="102"/>
                  </a:cubicBezTo>
                  <a:cubicBezTo>
                    <a:pt x="206" y="159"/>
                    <a:pt x="161" y="203"/>
                    <a:pt x="104" y="203"/>
                  </a:cubicBezTo>
                  <a:cubicBezTo>
                    <a:pt x="48" y="203"/>
                    <a:pt x="3" y="158"/>
                    <a:pt x="3" y="102"/>
                  </a:cubicBezTo>
                </a:path>
              </a:pathLst>
            </a:custGeom>
            <a:solidFill>
              <a:srgbClr val="18294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16"/>
            <p:cNvSpPr>
              <a:spLocks noChangeArrowheads="1"/>
            </p:cNvSpPr>
            <p:nvPr/>
          </p:nvSpPr>
          <p:spPr bwMode="auto">
            <a:xfrm>
              <a:off x="6035675" y="3763963"/>
              <a:ext cx="44450" cy="284162"/>
            </a:xfrm>
            <a:custGeom>
              <a:avLst/>
              <a:gdLst>
                <a:gd name="T0" fmla="*/ 115 w 122"/>
                <a:gd name="T1" fmla="*/ 0 h 788"/>
                <a:gd name="T2" fmla="*/ 121 w 122"/>
                <a:gd name="T3" fmla="*/ 787 h 788"/>
                <a:gd name="T4" fmla="*/ 0 w 122"/>
                <a:gd name="T5" fmla="*/ 787 h 788"/>
                <a:gd name="T6" fmla="*/ 115 w 122"/>
                <a:gd name="T7" fmla="*/ 0 h 788"/>
              </a:gdLst>
              <a:ahLst/>
              <a:cxnLst>
                <a:cxn ang="0">
                  <a:pos x="T0" y="T1"/>
                </a:cxn>
                <a:cxn ang="0">
                  <a:pos x="T2" y="T3"/>
                </a:cxn>
                <a:cxn ang="0">
                  <a:pos x="T4" y="T5"/>
                </a:cxn>
                <a:cxn ang="0">
                  <a:pos x="T6" y="T7"/>
                </a:cxn>
              </a:cxnLst>
              <a:rect l="0" t="0" r="r" b="b"/>
              <a:pathLst>
                <a:path w="122" h="788">
                  <a:moveTo>
                    <a:pt x="115" y="0"/>
                  </a:moveTo>
                  <a:lnTo>
                    <a:pt x="121" y="787"/>
                  </a:lnTo>
                  <a:lnTo>
                    <a:pt x="0" y="787"/>
                  </a:lnTo>
                  <a:lnTo>
                    <a:pt x="115" y="0"/>
                  </a:lnTo>
                </a:path>
              </a:pathLst>
            </a:custGeom>
            <a:solidFill>
              <a:srgbClr val="131B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29" name="Freeform 28"/>
          <p:cNvSpPr>
            <a:spLocks noChangeArrowheads="1"/>
          </p:cNvSpPr>
          <p:nvPr/>
        </p:nvSpPr>
        <p:spPr bwMode="auto">
          <a:xfrm>
            <a:off x="7300912" y="5076876"/>
            <a:ext cx="4891088" cy="895350"/>
          </a:xfrm>
          <a:custGeom>
            <a:avLst/>
            <a:gdLst>
              <a:gd name="T0" fmla="*/ 93 w 13586"/>
              <a:gd name="T1" fmla="*/ 1244 h 2487"/>
              <a:gd name="T2" fmla="*/ 6 w 13586"/>
              <a:gd name="T3" fmla="*/ 1092 h 2487"/>
              <a:gd name="T4" fmla="*/ 20 w 13586"/>
              <a:gd name="T5" fmla="*/ 957 h 2487"/>
              <a:gd name="T6" fmla="*/ 110 w 13586"/>
              <a:gd name="T7" fmla="*/ 847 h 2487"/>
              <a:gd name="T8" fmla="*/ 194 w 13586"/>
              <a:gd name="T9" fmla="*/ 821 h 2487"/>
              <a:gd name="T10" fmla="*/ 135 w 13586"/>
              <a:gd name="T11" fmla="*/ 717 h 2487"/>
              <a:gd name="T12" fmla="*/ 166 w 13586"/>
              <a:gd name="T13" fmla="*/ 576 h 2487"/>
              <a:gd name="T14" fmla="*/ 239 w 13586"/>
              <a:gd name="T15" fmla="*/ 508 h 2487"/>
              <a:gd name="T16" fmla="*/ 304 w 13586"/>
              <a:gd name="T17" fmla="*/ 497 h 2487"/>
              <a:gd name="T18" fmla="*/ 253 w 13586"/>
              <a:gd name="T19" fmla="*/ 395 h 2487"/>
              <a:gd name="T20" fmla="*/ 284 w 13586"/>
              <a:gd name="T21" fmla="*/ 288 h 2487"/>
              <a:gd name="T22" fmla="*/ 366 w 13586"/>
              <a:gd name="T23" fmla="*/ 229 h 2487"/>
              <a:gd name="T24" fmla="*/ 436 w 13586"/>
              <a:gd name="T25" fmla="*/ 229 h 2487"/>
              <a:gd name="T26" fmla="*/ 405 w 13586"/>
              <a:gd name="T27" fmla="*/ 135 h 2487"/>
              <a:gd name="T28" fmla="*/ 451 w 13586"/>
              <a:gd name="T29" fmla="*/ 39 h 2487"/>
              <a:gd name="T30" fmla="*/ 515 w 13586"/>
              <a:gd name="T31" fmla="*/ 0 h 2487"/>
              <a:gd name="T32" fmla="*/ 685 w 13586"/>
              <a:gd name="T33" fmla="*/ 3 h 2487"/>
              <a:gd name="T34" fmla="*/ 1207 w 13586"/>
              <a:gd name="T35" fmla="*/ 8 h 2487"/>
              <a:gd name="T36" fmla="*/ 1678 w 13586"/>
              <a:gd name="T37" fmla="*/ 195 h 2487"/>
              <a:gd name="T38" fmla="*/ 2150 w 13586"/>
              <a:gd name="T39" fmla="*/ 381 h 2487"/>
              <a:gd name="T40" fmla="*/ 13554 w 13586"/>
              <a:gd name="T41" fmla="*/ 149 h 2487"/>
              <a:gd name="T42" fmla="*/ 13585 w 13586"/>
              <a:gd name="T43" fmla="*/ 1462 h 2487"/>
              <a:gd name="T44" fmla="*/ 2231 w 13586"/>
              <a:gd name="T45" fmla="*/ 1205 h 2487"/>
              <a:gd name="T46" fmla="*/ 1639 w 13586"/>
              <a:gd name="T47" fmla="*/ 1515 h 2487"/>
              <a:gd name="T48" fmla="*/ 1500 w 13586"/>
              <a:gd name="T49" fmla="*/ 1665 h 2487"/>
              <a:gd name="T50" fmla="*/ 1450 w 13586"/>
              <a:gd name="T51" fmla="*/ 1707 h 2487"/>
              <a:gd name="T52" fmla="*/ 1153 w 13586"/>
              <a:gd name="T53" fmla="*/ 2187 h 2487"/>
              <a:gd name="T54" fmla="*/ 1153 w 13586"/>
              <a:gd name="T55" fmla="*/ 2193 h 2487"/>
              <a:gd name="T56" fmla="*/ 1150 w 13586"/>
              <a:gd name="T57" fmla="*/ 2410 h 2487"/>
              <a:gd name="T58" fmla="*/ 1091 w 13586"/>
              <a:gd name="T59" fmla="*/ 2483 h 2487"/>
              <a:gd name="T60" fmla="*/ 1074 w 13586"/>
              <a:gd name="T61" fmla="*/ 2486 h 2487"/>
              <a:gd name="T62" fmla="*/ 784 w 13586"/>
              <a:gd name="T63" fmla="*/ 2221 h 2487"/>
              <a:gd name="T64" fmla="*/ 778 w 13586"/>
              <a:gd name="T65" fmla="*/ 2150 h 2487"/>
              <a:gd name="T66" fmla="*/ 840 w 13586"/>
              <a:gd name="T67" fmla="*/ 1905 h 2487"/>
              <a:gd name="T68" fmla="*/ 998 w 13586"/>
              <a:gd name="T69" fmla="*/ 1673 h 2487"/>
              <a:gd name="T70" fmla="*/ 877 w 13586"/>
              <a:gd name="T71" fmla="*/ 1400 h 2487"/>
              <a:gd name="T72" fmla="*/ 386 w 13586"/>
              <a:gd name="T73" fmla="*/ 1326 h 2487"/>
              <a:gd name="T74" fmla="*/ 321 w 13586"/>
              <a:gd name="T75" fmla="*/ 1318 h 2487"/>
              <a:gd name="T76" fmla="*/ 93 w 13586"/>
              <a:gd name="T77" fmla="*/ 1244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86" h="2487">
                <a:moveTo>
                  <a:pt x="93" y="1244"/>
                </a:moveTo>
                <a:cubicBezTo>
                  <a:pt x="37" y="1225"/>
                  <a:pt x="0" y="1168"/>
                  <a:pt x="6" y="1092"/>
                </a:cubicBezTo>
                <a:lnTo>
                  <a:pt x="20" y="957"/>
                </a:lnTo>
                <a:cubicBezTo>
                  <a:pt x="25" y="903"/>
                  <a:pt x="62" y="861"/>
                  <a:pt x="110" y="847"/>
                </a:cubicBezTo>
                <a:lnTo>
                  <a:pt x="194" y="821"/>
                </a:lnTo>
                <a:cubicBezTo>
                  <a:pt x="151" y="807"/>
                  <a:pt x="127" y="762"/>
                  <a:pt x="135" y="717"/>
                </a:cubicBezTo>
                <a:lnTo>
                  <a:pt x="166" y="576"/>
                </a:lnTo>
                <a:cubicBezTo>
                  <a:pt x="174" y="542"/>
                  <a:pt x="202" y="514"/>
                  <a:pt x="239" y="508"/>
                </a:cubicBezTo>
                <a:lnTo>
                  <a:pt x="304" y="497"/>
                </a:lnTo>
                <a:cubicBezTo>
                  <a:pt x="261" y="482"/>
                  <a:pt x="242" y="437"/>
                  <a:pt x="253" y="395"/>
                </a:cubicBezTo>
                <a:lnTo>
                  <a:pt x="284" y="288"/>
                </a:lnTo>
                <a:cubicBezTo>
                  <a:pt x="295" y="254"/>
                  <a:pt x="329" y="229"/>
                  <a:pt x="366" y="229"/>
                </a:cubicBezTo>
                <a:lnTo>
                  <a:pt x="436" y="229"/>
                </a:lnTo>
                <a:cubicBezTo>
                  <a:pt x="403" y="212"/>
                  <a:pt x="388" y="169"/>
                  <a:pt x="405" y="135"/>
                </a:cubicBezTo>
                <a:lnTo>
                  <a:pt x="451" y="39"/>
                </a:lnTo>
                <a:cubicBezTo>
                  <a:pt x="462" y="17"/>
                  <a:pt x="487" y="0"/>
                  <a:pt x="515" y="0"/>
                </a:cubicBezTo>
                <a:lnTo>
                  <a:pt x="685" y="3"/>
                </a:lnTo>
                <a:lnTo>
                  <a:pt x="1207" y="8"/>
                </a:lnTo>
                <a:cubicBezTo>
                  <a:pt x="1382" y="11"/>
                  <a:pt x="1548" y="76"/>
                  <a:pt x="1678" y="195"/>
                </a:cubicBezTo>
                <a:cubicBezTo>
                  <a:pt x="1808" y="313"/>
                  <a:pt x="1975" y="378"/>
                  <a:pt x="2150" y="381"/>
                </a:cubicBezTo>
                <a:lnTo>
                  <a:pt x="13554" y="149"/>
                </a:lnTo>
                <a:lnTo>
                  <a:pt x="13585" y="1462"/>
                </a:lnTo>
                <a:lnTo>
                  <a:pt x="2231" y="1205"/>
                </a:lnTo>
                <a:cubicBezTo>
                  <a:pt x="1994" y="1202"/>
                  <a:pt x="1771" y="1321"/>
                  <a:pt x="1639" y="1515"/>
                </a:cubicBezTo>
                <a:cubicBezTo>
                  <a:pt x="1599" y="1572"/>
                  <a:pt x="1554" y="1623"/>
                  <a:pt x="1500" y="1665"/>
                </a:cubicBezTo>
                <a:lnTo>
                  <a:pt x="1450" y="1707"/>
                </a:lnTo>
                <a:cubicBezTo>
                  <a:pt x="1300" y="1829"/>
                  <a:pt x="1196" y="1998"/>
                  <a:pt x="1153" y="2187"/>
                </a:cubicBezTo>
                <a:lnTo>
                  <a:pt x="1153" y="2193"/>
                </a:lnTo>
                <a:lnTo>
                  <a:pt x="1150" y="2410"/>
                </a:lnTo>
                <a:cubicBezTo>
                  <a:pt x="1150" y="2447"/>
                  <a:pt x="1125" y="2475"/>
                  <a:pt x="1091" y="2483"/>
                </a:cubicBezTo>
                <a:cubicBezTo>
                  <a:pt x="1086" y="2486"/>
                  <a:pt x="1080" y="2486"/>
                  <a:pt x="1074" y="2486"/>
                </a:cubicBezTo>
                <a:cubicBezTo>
                  <a:pt x="922" y="2486"/>
                  <a:pt x="798" y="2370"/>
                  <a:pt x="784" y="2221"/>
                </a:cubicBezTo>
                <a:cubicBezTo>
                  <a:pt x="784" y="2198"/>
                  <a:pt x="781" y="2173"/>
                  <a:pt x="778" y="2150"/>
                </a:cubicBezTo>
                <a:cubicBezTo>
                  <a:pt x="769" y="2063"/>
                  <a:pt x="792" y="1975"/>
                  <a:pt x="840" y="1905"/>
                </a:cubicBezTo>
                <a:lnTo>
                  <a:pt x="998" y="1673"/>
                </a:lnTo>
                <a:cubicBezTo>
                  <a:pt x="1069" y="1566"/>
                  <a:pt x="1007" y="1419"/>
                  <a:pt x="877" y="1400"/>
                </a:cubicBezTo>
                <a:lnTo>
                  <a:pt x="386" y="1326"/>
                </a:lnTo>
                <a:lnTo>
                  <a:pt x="321" y="1318"/>
                </a:lnTo>
                <a:lnTo>
                  <a:pt x="93" y="1244"/>
                </a:lnTo>
              </a:path>
            </a:pathLst>
          </a:custGeom>
          <a:solidFill>
            <a:srgbClr val="C97F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17"/>
          <p:cNvSpPr>
            <a:spLocks noChangeArrowheads="1"/>
          </p:cNvSpPr>
          <p:nvPr/>
        </p:nvSpPr>
        <p:spPr bwMode="auto">
          <a:xfrm>
            <a:off x="7789863" y="5707878"/>
            <a:ext cx="4402137" cy="811213"/>
          </a:xfrm>
          <a:custGeom>
            <a:avLst/>
            <a:gdLst>
              <a:gd name="T0" fmla="*/ 12228 w 12229"/>
              <a:gd name="T1" fmla="*/ 2212 h 2253"/>
              <a:gd name="T2" fmla="*/ 1958 w 12229"/>
              <a:gd name="T3" fmla="*/ 1896 h 2253"/>
              <a:gd name="T4" fmla="*/ 1532 w 12229"/>
              <a:gd name="T5" fmla="*/ 2068 h 2253"/>
              <a:gd name="T6" fmla="*/ 1106 w 12229"/>
              <a:gd name="T7" fmla="*/ 2241 h 2253"/>
              <a:gd name="T8" fmla="*/ 632 w 12229"/>
              <a:gd name="T9" fmla="*/ 2249 h 2253"/>
              <a:gd name="T10" fmla="*/ 477 w 12229"/>
              <a:gd name="T11" fmla="*/ 2252 h 2253"/>
              <a:gd name="T12" fmla="*/ 417 w 12229"/>
              <a:gd name="T13" fmla="*/ 2215 h 2253"/>
              <a:gd name="T14" fmla="*/ 375 w 12229"/>
              <a:gd name="T15" fmla="*/ 2128 h 2253"/>
              <a:gd name="T16" fmla="*/ 403 w 12229"/>
              <a:gd name="T17" fmla="*/ 2043 h 2253"/>
              <a:gd name="T18" fmla="*/ 338 w 12229"/>
              <a:gd name="T19" fmla="*/ 2043 h 2253"/>
              <a:gd name="T20" fmla="*/ 268 w 12229"/>
              <a:gd name="T21" fmla="*/ 1992 h 2253"/>
              <a:gd name="T22" fmla="*/ 237 w 12229"/>
              <a:gd name="T23" fmla="*/ 1896 h 2253"/>
              <a:gd name="T24" fmla="*/ 282 w 12229"/>
              <a:gd name="T25" fmla="*/ 1803 h 2253"/>
              <a:gd name="T26" fmla="*/ 223 w 12229"/>
              <a:gd name="T27" fmla="*/ 1795 h 2253"/>
              <a:gd name="T28" fmla="*/ 155 w 12229"/>
              <a:gd name="T29" fmla="*/ 1733 h 2253"/>
              <a:gd name="T30" fmla="*/ 127 w 12229"/>
              <a:gd name="T31" fmla="*/ 1603 h 2253"/>
              <a:gd name="T32" fmla="*/ 180 w 12229"/>
              <a:gd name="T33" fmla="*/ 1510 h 2253"/>
              <a:gd name="T34" fmla="*/ 104 w 12229"/>
              <a:gd name="T35" fmla="*/ 1487 h 2253"/>
              <a:gd name="T36" fmla="*/ 19 w 12229"/>
              <a:gd name="T37" fmla="*/ 1388 h 2253"/>
              <a:gd name="T38" fmla="*/ 5 w 12229"/>
              <a:gd name="T39" fmla="*/ 1264 h 2253"/>
              <a:gd name="T40" fmla="*/ 84 w 12229"/>
              <a:gd name="T41" fmla="*/ 1140 h 2253"/>
              <a:gd name="T42" fmla="*/ 290 w 12229"/>
              <a:gd name="T43" fmla="*/ 1069 h 2253"/>
              <a:gd name="T44" fmla="*/ 350 w 12229"/>
              <a:gd name="T45" fmla="*/ 1061 h 2253"/>
              <a:gd name="T46" fmla="*/ 795 w 12229"/>
              <a:gd name="T47" fmla="*/ 990 h 2253"/>
              <a:gd name="T48" fmla="*/ 903 w 12229"/>
              <a:gd name="T49" fmla="*/ 742 h 2253"/>
              <a:gd name="T50" fmla="*/ 759 w 12229"/>
              <a:gd name="T51" fmla="*/ 533 h 2253"/>
              <a:gd name="T52" fmla="*/ 700 w 12229"/>
              <a:gd name="T53" fmla="*/ 310 h 2253"/>
              <a:gd name="T54" fmla="*/ 705 w 12229"/>
              <a:gd name="T55" fmla="*/ 245 h 2253"/>
              <a:gd name="T56" fmla="*/ 965 w 12229"/>
              <a:gd name="T57" fmla="*/ 0 h 2253"/>
              <a:gd name="T58" fmla="*/ 982 w 12229"/>
              <a:gd name="T59" fmla="*/ 3 h 2253"/>
              <a:gd name="T60" fmla="*/ 1035 w 12229"/>
              <a:gd name="T61" fmla="*/ 68 h 2253"/>
              <a:gd name="T62" fmla="*/ 1038 w 12229"/>
              <a:gd name="T63" fmla="*/ 265 h 2253"/>
              <a:gd name="T64" fmla="*/ 1038 w 12229"/>
              <a:gd name="T65" fmla="*/ 268 h 2253"/>
              <a:gd name="T66" fmla="*/ 1309 w 12229"/>
              <a:gd name="T67" fmla="*/ 703 h 2253"/>
              <a:gd name="T68" fmla="*/ 1354 w 12229"/>
              <a:gd name="T69" fmla="*/ 739 h 2253"/>
              <a:gd name="T70" fmla="*/ 1481 w 12229"/>
              <a:gd name="T71" fmla="*/ 875 h 2253"/>
              <a:gd name="T72" fmla="*/ 2023 w 12229"/>
              <a:gd name="T73" fmla="*/ 1151 h 2253"/>
              <a:gd name="T74" fmla="*/ 12228 w 12229"/>
              <a:gd name="T75" fmla="*/ 1046 h 2253"/>
              <a:gd name="T76" fmla="*/ 12228 w 12229"/>
              <a:gd name="T77" fmla="*/ 2212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29" h="2253">
                <a:moveTo>
                  <a:pt x="12228" y="2212"/>
                </a:moveTo>
                <a:lnTo>
                  <a:pt x="1958" y="1896"/>
                </a:lnTo>
                <a:cubicBezTo>
                  <a:pt x="1800" y="1899"/>
                  <a:pt x="1648" y="1961"/>
                  <a:pt x="1532" y="2068"/>
                </a:cubicBezTo>
                <a:cubicBezTo>
                  <a:pt x="1416" y="2176"/>
                  <a:pt x="1264" y="2238"/>
                  <a:pt x="1106" y="2241"/>
                </a:cubicBezTo>
                <a:lnTo>
                  <a:pt x="632" y="2249"/>
                </a:lnTo>
                <a:lnTo>
                  <a:pt x="477" y="2252"/>
                </a:lnTo>
                <a:cubicBezTo>
                  <a:pt x="451" y="2252"/>
                  <a:pt x="429" y="2238"/>
                  <a:pt x="417" y="2215"/>
                </a:cubicBezTo>
                <a:lnTo>
                  <a:pt x="375" y="2128"/>
                </a:lnTo>
                <a:cubicBezTo>
                  <a:pt x="361" y="2097"/>
                  <a:pt x="372" y="2060"/>
                  <a:pt x="403" y="2043"/>
                </a:cubicBezTo>
                <a:lnTo>
                  <a:pt x="338" y="2043"/>
                </a:lnTo>
                <a:cubicBezTo>
                  <a:pt x="307" y="2046"/>
                  <a:pt x="279" y="2023"/>
                  <a:pt x="268" y="1992"/>
                </a:cubicBezTo>
                <a:lnTo>
                  <a:pt x="237" y="1896"/>
                </a:lnTo>
                <a:cubicBezTo>
                  <a:pt x="225" y="1857"/>
                  <a:pt x="245" y="1817"/>
                  <a:pt x="282" y="1803"/>
                </a:cubicBezTo>
                <a:lnTo>
                  <a:pt x="223" y="1795"/>
                </a:lnTo>
                <a:cubicBezTo>
                  <a:pt x="189" y="1789"/>
                  <a:pt x="163" y="1767"/>
                  <a:pt x="155" y="1733"/>
                </a:cubicBezTo>
                <a:lnTo>
                  <a:pt x="127" y="1603"/>
                </a:lnTo>
                <a:cubicBezTo>
                  <a:pt x="118" y="1563"/>
                  <a:pt x="141" y="1521"/>
                  <a:pt x="180" y="1510"/>
                </a:cubicBezTo>
                <a:lnTo>
                  <a:pt x="104" y="1487"/>
                </a:lnTo>
                <a:cubicBezTo>
                  <a:pt x="59" y="1473"/>
                  <a:pt x="25" y="1436"/>
                  <a:pt x="19" y="1388"/>
                </a:cubicBezTo>
                <a:lnTo>
                  <a:pt x="5" y="1264"/>
                </a:lnTo>
                <a:cubicBezTo>
                  <a:pt x="0" y="1208"/>
                  <a:pt x="31" y="1157"/>
                  <a:pt x="84" y="1140"/>
                </a:cubicBezTo>
                <a:lnTo>
                  <a:pt x="290" y="1069"/>
                </a:lnTo>
                <a:lnTo>
                  <a:pt x="350" y="1061"/>
                </a:lnTo>
                <a:lnTo>
                  <a:pt x="795" y="990"/>
                </a:lnTo>
                <a:cubicBezTo>
                  <a:pt x="911" y="971"/>
                  <a:pt x="970" y="838"/>
                  <a:pt x="903" y="742"/>
                </a:cubicBezTo>
                <a:lnTo>
                  <a:pt x="759" y="533"/>
                </a:lnTo>
                <a:cubicBezTo>
                  <a:pt x="714" y="468"/>
                  <a:pt x="694" y="389"/>
                  <a:pt x="700" y="310"/>
                </a:cubicBezTo>
                <a:cubicBezTo>
                  <a:pt x="702" y="291"/>
                  <a:pt x="702" y="268"/>
                  <a:pt x="705" y="245"/>
                </a:cubicBezTo>
                <a:cubicBezTo>
                  <a:pt x="716" y="110"/>
                  <a:pt x="829" y="3"/>
                  <a:pt x="965" y="0"/>
                </a:cubicBezTo>
                <a:cubicBezTo>
                  <a:pt x="970" y="0"/>
                  <a:pt x="976" y="0"/>
                  <a:pt x="982" y="3"/>
                </a:cubicBezTo>
                <a:cubicBezTo>
                  <a:pt x="1013" y="8"/>
                  <a:pt x="1035" y="37"/>
                  <a:pt x="1035" y="68"/>
                </a:cubicBezTo>
                <a:lnTo>
                  <a:pt x="1038" y="265"/>
                </a:lnTo>
                <a:lnTo>
                  <a:pt x="1038" y="268"/>
                </a:lnTo>
                <a:cubicBezTo>
                  <a:pt x="1078" y="440"/>
                  <a:pt x="1174" y="593"/>
                  <a:pt x="1309" y="703"/>
                </a:cubicBezTo>
                <a:lnTo>
                  <a:pt x="1354" y="739"/>
                </a:lnTo>
                <a:cubicBezTo>
                  <a:pt x="1402" y="779"/>
                  <a:pt x="1445" y="824"/>
                  <a:pt x="1481" y="875"/>
                </a:cubicBezTo>
                <a:cubicBezTo>
                  <a:pt x="1605" y="1053"/>
                  <a:pt x="1809" y="1154"/>
                  <a:pt x="2023" y="1151"/>
                </a:cubicBezTo>
                <a:lnTo>
                  <a:pt x="12228" y="1046"/>
                </a:lnTo>
                <a:lnTo>
                  <a:pt x="12228" y="2212"/>
                </a:lnTo>
              </a:path>
            </a:pathLst>
          </a:custGeom>
          <a:solidFill>
            <a:srgbClr val="F2C6C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2" name="Freeform 29"/>
          <p:cNvSpPr>
            <a:spLocks noChangeArrowheads="1"/>
          </p:cNvSpPr>
          <p:nvPr/>
        </p:nvSpPr>
        <p:spPr bwMode="auto">
          <a:xfrm>
            <a:off x="1839911" y="3610430"/>
            <a:ext cx="906463" cy="1208087"/>
          </a:xfrm>
          <a:custGeom>
            <a:avLst/>
            <a:gdLst>
              <a:gd name="T0" fmla="*/ 2099 w 2518"/>
              <a:gd name="T1" fmla="*/ 1256 h 3354"/>
              <a:gd name="T2" fmla="*/ 841 w 2518"/>
              <a:gd name="T3" fmla="*/ 2515 h 3354"/>
              <a:gd name="T4" fmla="*/ 1258 w 2518"/>
              <a:gd name="T5" fmla="*/ 418 h 3354"/>
              <a:gd name="T6" fmla="*/ 1888 w 2518"/>
              <a:gd name="T7" fmla="*/ 1256 h 3354"/>
              <a:gd name="T8" fmla="*/ 629 w 2518"/>
              <a:gd name="T9" fmla="*/ 1256 h 3354"/>
              <a:gd name="T10" fmla="*/ 1024 w 2518"/>
              <a:gd name="T11" fmla="*/ 2306 h 3354"/>
              <a:gd name="T12" fmla="*/ 1702 w 2518"/>
              <a:gd name="T13" fmla="*/ 1787 h 3354"/>
              <a:gd name="T14" fmla="*/ 1575 w 2518"/>
              <a:gd name="T15" fmla="*/ 3144 h 3354"/>
              <a:gd name="T16" fmla="*/ 1258 w 2518"/>
              <a:gd name="T17" fmla="*/ 3353 h 3354"/>
              <a:gd name="T18" fmla="*/ 942 w 2518"/>
              <a:gd name="T19" fmla="*/ 3144 h 3354"/>
              <a:gd name="T20" fmla="*/ 942 w 2518"/>
              <a:gd name="T21" fmla="*/ 2935 h 3354"/>
              <a:gd name="T22" fmla="*/ 1679 w 2518"/>
              <a:gd name="T23" fmla="*/ 3040 h 3354"/>
              <a:gd name="T24" fmla="*/ 1575 w 2518"/>
              <a:gd name="T25" fmla="*/ 2831 h 3354"/>
              <a:gd name="T26" fmla="*/ 841 w 2518"/>
              <a:gd name="T27" fmla="*/ 2726 h 3354"/>
              <a:gd name="T28" fmla="*/ 1575 w 2518"/>
              <a:gd name="T29" fmla="*/ 2622 h 3354"/>
              <a:gd name="T30" fmla="*/ 220 w 2518"/>
              <a:gd name="T31" fmla="*/ 536 h 3354"/>
              <a:gd name="T32" fmla="*/ 305 w 2518"/>
              <a:gd name="T33" fmla="*/ 827 h 3354"/>
              <a:gd name="T34" fmla="*/ 220 w 2518"/>
              <a:gd name="T35" fmla="*/ 536 h 3354"/>
              <a:gd name="T36" fmla="*/ 1154 w 2518"/>
              <a:gd name="T37" fmla="*/ 220 h 3354"/>
              <a:gd name="T38" fmla="*/ 1363 w 2518"/>
              <a:gd name="T39" fmla="*/ 0 h 3354"/>
              <a:gd name="T40" fmla="*/ 1258 w 2518"/>
              <a:gd name="T41" fmla="*/ 209 h 3354"/>
              <a:gd name="T42" fmla="*/ 536 w 2518"/>
              <a:gd name="T43" fmla="*/ 220 h 3354"/>
              <a:gd name="T44" fmla="*/ 824 w 2518"/>
              <a:gd name="T45" fmla="*/ 305 h 3354"/>
              <a:gd name="T46" fmla="*/ 2212 w 2518"/>
              <a:gd name="T47" fmla="*/ 827 h 3354"/>
              <a:gd name="T48" fmla="*/ 2297 w 2518"/>
              <a:gd name="T49" fmla="*/ 536 h 3354"/>
              <a:gd name="T50" fmla="*/ 2212 w 2518"/>
              <a:gd name="T51" fmla="*/ 827 h 3354"/>
              <a:gd name="T52" fmla="*/ 1687 w 2518"/>
              <a:gd name="T53" fmla="*/ 305 h 3354"/>
              <a:gd name="T54" fmla="*/ 1975 w 2518"/>
              <a:gd name="T55" fmla="*/ 220 h 3354"/>
              <a:gd name="T56" fmla="*/ 220 w 2518"/>
              <a:gd name="T57" fmla="*/ 1363 h 3354"/>
              <a:gd name="T58" fmla="*/ 0 w 2518"/>
              <a:gd name="T59" fmla="*/ 1154 h 3354"/>
              <a:gd name="T60" fmla="*/ 209 w 2518"/>
              <a:gd name="T61" fmla="*/ 1259 h 3354"/>
              <a:gd name="T62" fmla="*/ 2517 w 2518"/>
              <a:gd name="T63" fmla="*/ 1152 h 3354"/>
              <a:gd name="T64" fmla="*/ 2297 w 2518"/>
              <a:gd name="T65" fmla="*/ 1360 h 3354"/>
              <a:gd name="T66" fmla="*/ 2297 w 2518"/>
              <a:gd name="T67" fmla="*/ 1152 h 3354"/>
              <a:gd name="T68" fmla="*/ 2210 w 2518"/>
              <a:gd name="T69" fmla="*/ 1685 h 3354"/>
              <a:gd name="T70" fmla="*/ 2297 w 2518"/>
              <a:gd name="T71" fmla="*/ 1976 h 3354"/>
              <a:gd name="T72" fmla="*/ 2210 w 2518"/>
              <a:gd name="T73" fmla="*/ 1685 h 3354"/>
              <a:gd name="T74" fmla="*/ 389 w 2518"/>
              <a:gd name="T75" fmla="*/ 1877 h 3354"/>
              <a:gd name="T76" fmla="*/ 115 w 2518"/>
              <a:gd name="T77" fmla="*/ 1795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8" h="3354">
                <a:moveTo>
                  <a:pt x="1258" y="418"/>
                </a:moveTo>
                <a:cubicBezTo>
                  <a:pt x="1721" y="418"/>
                  <a:pt x="2097" y="793"/>
                  <a:pt x="2099" y="1256"/>
                </a:cubicBezTo>
                <a:cubicBezTo>
                  <a:pt x="2099" y="1676"/>
                  <a:pt x="1679" y="2088"/>
                  <a:pt x="1679" y="2515"/>
                </a:cubicBezTo>
                <a:lnTo>
                  <a:pt x="841" y="2515"/>
                </a:lnTo>
                <a:cubicBezTo>
                  <a:pt x="841" y="2103"/>
                  <a:pt x="420" y="1676"/>
                  <a:pt x="420" y="1256"/>
                </a:cubicBezTo>
                <a:cubicBezTo>
                  <a:pt x="420" y="793"/>
                  <a:pt x="796" y="418"/>
                  <a:pt x="1258" y="418"/>
                </a:cubicBezTo>
                <a:close/>
                <a:moveTo>
                  <a:pt x="1702" y="1787"/>
                </a:moveTo>
                <a:cubicBezTo>
                  <a:pt x="1797" y="1597"/>
                  <a:pt x="1888" y="1417"/>
                  <a:pt x="1888" y="1256"/>
                </a:cubicBezTo>
                <a:cubicBezTo>
                  <a:pt x="1888" y="909"/>
                  <a:pt x="1605" y="627"/>
                  <a:pt x="1258" y="627"/>
                </a:cubicBezTo>
                <a:cubicBezTo>
                  <a:pt x="910" y="627"/>
                  <a:pt x="629" y="909"/>
                  <a:pt x="629" y="1256"/>
                </a:cubicBezTo>
                <a:cubicBezTo>
                  <a:pt x="629" y="1417"/>
                  <a:pt x="722" y="1603"/>
                  <a:pt x="818" y="1798"/>
                </a:cubicBezTo>
                <a:cubicBezTo>
                  <a:pt x="900" y="1962"/>
                  <a:pt x="985" y="2128"/>
                  <a:pt x="1024" y="2306"/>
                </a:cubicBezTo>
                <a:lnTo>
                  <a:pt x="1493" y="2306"/>
                </a:lnTo>
                <a:cubicBezTo>
                  <a:pt x="1532" y="2122"/>
                  <a:pt x="1617" y="1953"/>
                  <a:pt x="1702" y="1787"/>
                </a:cubicBezTo>
                <a:close/>
                <a:moveTo>
                  <a:pt x="1679" y="3040"/>
                </a:moveTo>
                <a:cubicBezTo>
                  <a:pt x="1679" y="3099"/>
                  <a:pt x="1631" y="3144"/>
                  <a:pt x="1575" y="3144"/>
                </a:cubicBezTo>
                <a:lnTo>
                  <a:pt x="1555" y="3144"/>
                </a:lnTo>
                <a:cubicBezTo>
                  <a:pt x="1512" y="3265"/>
                  <a:pt x="1396" y="3353"/>
                  <a:pt x="1258" y="3353"/>
                </a:cubicBezTo>
                <a:cubicBezTo>
                  <a:pt x="1119" y="3353"/>
                  <a:pt x="1007" y="3265"/>
                  <a:pt x="962" y="3144"/>
                </a:cubicBezTo>
                <a:lnTo>
                  <a:pt x="942" y="3144"/>
                </a:lnTo>
                <a:cubicBezTo>
                  <a:pt x="883" y="3144"/>
                  <a:pt x="838" y="3096"/>
                  <a:pt x="838" y="3040"/>
                </a:cubicBezTo>
                <a:cubicBezTo>
                  <a:pt x="838" y="2983"/>
                  <a:pt x="886" y="2935"/>
                  <a:pt x="942" y="2935"/>
                </a:cubicBezTo>
                <a:lnTo>
                  <a:pt x="1572" y="2935"/>
                </a:lnTo>
                <a:cubicBezTo>
                  <a:pt x="1631" y="2935"/>
                  <a:pt x="1679" y="2983"/>
                  <a:pt x="1679" y="3040"/>
                </a:cubicBezTo>
                <a:close/>
                <a:moveTo>
                  <a:pt x="1679" y="2726"/>
                </a:moveTo>
                <a:cubicBezTo>
                  <a:pt x="1679" y="2786"/>
                  <a:pt x="1631" y="2831"/>
                  <a:pt x="1575" y="2831"/>
                </a:cubicBezTo>
                <a:lnTo>
                  <a:pt x="945" y="2831"/>
                </a:lnTo>
                <a:cubicBezTo>
                  <a:pt x="886" y="2831"/>
                  <a:pt x="841" y="2783"/>
                  <a:pt x="841" y="2726"/>
                </a:cubicBezTo>
                <a:cubicBezTo>
                  <a:pt x="841" y="2667"/>
                  <a:pt x="889" y="2622"/>
                  <a:pt x="945" y="2622"/>
                </a:cubicBezTo>
                <a:lnTo>
                  <a:pt x="1575" y="2622"/>
                </a:lnTo>
                <a:cubicBezTo>
                  <a:pt x="1631" y="2622"/>
                  <a:pt x="1679" y="2667"/>
                  <a:pt x="1679" y="2726"/>
                </a:cubicBezTo>
                <a:close/>
                <a:moveTo>
                  <a:pt x="220" y="536"/>
                </a:moveTo>
                <a:lnTo>
                  <a:pt x="409" y="646"/>
                </a:lnTo>
                <a:cubicBezTo>
                  <a:pt x="367" y="703"/>
                  <a:pt x="333" y="762"/>
                  <a:pt x="305" y="827"/>
                </a:cubicBezTo>
                <a:lnTo>
                  <a:pt x="115" y="720"/>
                </a:lnTo>
                <a:lnTo>
                  <a:pt x="220" y="536"/>
                </a:lnTo>
                <a:close/>
                <a:moveTo>
                  <a:pt x="1258" y="209"/>
                </a:moveTo>
                <a:cubicBezTo>
                  <a:pt x="1222" y="209"/>
                  <a:pt x="1188" y="215"/>
                  <a:pt x="1154" y="220"/>
                </a:cubicBezTo>
                <a:lnTo>
                  <a:pt x="1154" y="0"/>
                </a:lnTo>
                <a:lnTo>
                  <a:pt x="1363" y="0"/>
                </a:lnTo>
                <a:lnTo>
                  <a:pt x="1363" y="220"/>
                </a:lnTo>
                <a:cubicBezTo>
                  <a:pt x="1329" y="215"/>
                  <a:pt x="1295" y="209"/>
                  <a:pt x="1258" y="209"/>
                </a:cubicBezTo>
                <a:close/>
                <a:moveTo>
                  <a:pt x="646" y="409"/>
                </a:moveTo>
                <a:lnTo>
                  <a:pt x="536" y="220"/>
                </a:lnTo>
                <a:lnTo>
                  <a:pt x="717" y="116"/>
                </a:lnTo>
                <a:lnTo>
                  <a:pt x="824" y="305"/>
                </a:lnTo>
                <a:cubicBezTo>
                  <a:pt x="765" y="333"/>
                  <a:pt x="703" y="367"/>
                  <a:pt x="646" y="409"/>
                </a:cubicBezTo>
                <a:close/>
                <a:moveTo>
                  <a:pt x="2212" y="827"/>
                </a:moveTo>
                <a:cubicBezTo>
                  <a:pt x="2184" y="762"/>
                  <a:pt x="2147" y="703"/>
                  <a:pt x="2108" y="646"/>
                </a:cubicBezTo>
                <a:lnTo>
                  <a:pt x="2297" y="536"/>
                </a:lnTo>
                <a:lnTo>
                  <a:pt x="2401" y="717"/>
                </a:lnTo>
                <a:lnTo>
                  <a:pt x="2212" y="827"/>
                </a:lnTo>
                <a:close/>
                <a:moveTo>
                  <a:pt x="1868" y="409"/>
                </a:moveTo>
                <a:cubicBezTo>
                  <a:pt x="1812" y="370"/>
                  <a:pt x="1752" y="333"/>
                  <a:pt x="1687" y="305"/>
                </a:cubicBezTo>
                <a:lnTo>
                  <a:pt x="1795" y="116"/>
                </a:lnTo>
                <a:lnTo>
                  <a:pt x="1975" y="220"/>
                </a:lnTo>
                <a:lnTo>
                  <a:pt x="1868" y="409"/>
                </a:lnTo>
                <a:close/>
                <a:moveTo>
                  <a:pt x="220" y="1363"/>
                </a:moveTo>
                <a:lnTo>
                  <a:pt x="0" y="1363"/>
                </a:lnTo>
                <a:lnTo>
                  <a:pt x="0" y="1154"/>
                </a:lnTo>
                <a:lnTo>
                  <a:pt x="220" y="1154"/>
                </a:lnTo>
                <a:cubicBezTo>
                  <a:pt x="217" y="1188"/>
                  <a:pt x="209" y="1222"/>
                  <a:pt x="209" y="1259"/>
                </a:cubicBezTo>
                <a:cubicBezTo>
                  <a:pt x="209" y="1293"/>
                  <a:pt x="217" y="1327"/>
                  <a:pt x="220" y="1363"/>
                </a:cubicBezTo>
                <a:close/>
                <a:moveTo>
                  <a:pt x="2517" y="1152"/>
                </a:moveTo>
                <a:lnTo>
                  <a:pt x="2517" y="1360"/>
                </a:lnTo>
                <a:lnTo>
                  <a:pt x="2297" y="1360"/>
                </a:lnTo>
                <a:cubicBezTo>
                  <a:pt x="2300" y="1327"/>
                  <a:pt x="2308" y="1290"/>
                  <a:pt x="2308" y="1256"/>
                </a:cubicBezTo>
                <a:cubicBezTo>
                  <a:pt x="2308" y="1219"/>
                  <a:pt x="2303" y="1185"/>
                  <a:pt x="2297" y="1152"/>
                </a:cubicBezTo>
                <a:lnTo>
                  <a:pt x="2517" y="1152"/>
                </a:lnTo>
                <a:close/>
                <a:moveTo>
                  <a:pt x="2210" y="1685"/>
                </a:moveTo>
                <a:lnTo>
                  <a:pt x="2401" y="1795"/>
                </a:lnTo>
                <a:lnTo>
                  <a:pt x="2297" y="1976"/>
                </a:lnTo>
                <a:lnTo>
                  <a:pt x="2125" y="1877"/>
                </a:lnTo>
                <a:cubicBezTo>
                  <a:pt x="2156" y="1815"/>
                  <a:pt x="2184" y="1750"/>
                  <a:pt x="2210" y="1685"/>
                </a:cubicBezTo>
                <a:close/>
                <a:moveTo>
                  <a:pt x="305" y="1685"/>
                </a:moveTo>
                <a:cubicBezTo>
                  <a:pt x="330" y="1750"/>
                  <a:pt x="358" y="1815"/>
                  <a:pt x="389" y="1877"/>
                </a:cubicBezTo>
                <a:lnTo>
                  <a:pt x="220" y="1976"/>
                </a:lnTo>
                <a:lnTo>
                  <a:pt x="115" y="1795"/>
                </a:lnTo>
                <a:lnTo>
                  <a:pt x="305" y="1685"/>
                </a:lnTo>
                <a:close/>
              </a:path>
            </a:pathLst>
          </a:custGeom>
          <a:solidFill>
            <a:schemeClr val="accent2"/>
          </a:solidFill>
          <a:ln>
            <a:noFill/>
          </a:ln>
          <a:effectLst/>
        </p:spPr>
        <p:txBody>
          <a:bodyPr wrap="none" anchor="ctr"/>
          <a:lstStyle/>
          <a:p>
            <a:endParaRPr lang="en-US"/>
          </a:p>
        </p:txBody>
      </p:sp>
      <p:sp>
        <p:nvSpPr>
          <p:cNvPr id="33" name="Freeform 29"/>
          <p:cNvSpPr>
            <a:spLocks noChangeArrowheads="1"/>
          </p:cNvSpPr>
          <p:nvPr/>
        </p:nvSpPr>
        <p:spPr bwMode="auto">
          <a:xfrm>
            <a:off x="3112294" y="1611313"/>
            <a:ext cx="906463" cy="1208087"/>
          </a:xfrm>
          <a:custGeom>
            <a:avLst/>
            <a:gdLst>
              <a:gd name="T0" fmla="*/ 2099 w 2518"/>
              <a:gd name="T1" fmla="*/ 1256 h 3354"/>
              <a:gd name="T2" fmla="*/ 841 w 2518"/>
              <a:gd name="T3" fmla="*/ 2515 h 3354"/>
              <a:gd name="T4" fmla="*/ 1258 w 2518"/>
              <a:gd name="T5" fmla="*/ 418 h 3354"/>
              <a:gd name="T6" fmla="*/ 1888 w 2518"/>
              <a:gd name="T7" fmla="*/ 1256 h 3354"/>
              <a:gd name="T8" fmla="*/ 629 w 2518"/>
              <a:gd name="T9" fmla="*/ 1256 h 3354"/>
              <a:gd name="T10" fmla="*/ 1024 w 2518"/>
              <a:gd name="T11" fmla="*/ 2306 h 3354"/>
              <a:gd name="T12" fmla="*/ 1702 w 2518"/>
              <a:gd name="T13" fmla="*/ 1787 h 3354"/>
              <a:gd name="T14" fmla="*/ 1575 w 2518"/>
              <a:gd name="T15" fmla="*/ 3144 h 3354"/>
              <a:gd name="T16" fmla="*/ 1258 w 2518"/>
              <a:gd name="T17" fmla="*/ 3353 h 3354"/>
              <a:gd name="T18" fmla="*/ 942 w 2518"/>
              <a:gd name="T19" fmla="*/ 3144 h 3354"/>
              <a:gd name="T20" fmla="*/ 942 w 2518"/>
              <a:gd name="T21" fmla="*/ 2935 h 3354"/>
              <a:gd name="T22" fmla="*/ 1679 w 2518"/>
              <a:gd name="T23" fmla="*/ 3040 h 3354"/>
              <a:gd name="T24" fmla="*/ 1575 w 2518"/>
              <a:gd name="T25" fmla="*/ 2831 h 3354"/>
              <a:gd name="T26" fmla="*/ 841 w 2518"/>
              <a:gd name="T27" fmla="*/ 2726 h 3354"/>
              <a:gd name="T28" fmla="*/ 1575 w 2518"/>
              <a:gd name="T29" fmla="*/ 2622 h 3354"/>
              <a:gd name="T30" fmla="*/ 220 w 2518"/>
              <a:gd name="T31" fmla="*/ 536 h 3354"/>
              <a:gd name="T32" fmla="*/ 305 w 2518"/>
              <a:gd name="T33" fmla="*/ 827 h 3354"/>
              <a:gd name="T34" fmla="*/ 220 w 2518"/>
              <a:gd name="T35" fmla="*/ 536 h 3354"/>
              <a:gd name="T36" fmla="*/ 1154 w 2518"/>
              <a:gd name="T37" fmla="*/ 220 h 3354"/>
              <a:gd name="T38" fmla="*/ 1363 w 2518"/>
              <a:gd name="T39" fmla="*/ 0 h 3354"/>
              <a:gd name="T40" fmla="*/ 1258 w 2518"/>
              <a:gd name="T41" fmla="*/ 209 h 3354"/>
              <a:gd name="T42" fmla="*/ 536 w 2518"/>
              <a:gd name="T43" fmla="*/ 220 h 3354"/>
              <a:gd name="T44" fmla="*/ 824 w 2518"/>
              <a:gd name="T45" fmla="*/ 305 h 3354"/>
              <a:gd name="T46" fmla="*/ 2212 w 2518"/>
              <a:gd name="T47" fmla="*/ 827 h 3354"/>
              <a:gd name="T48" fmla="*/ 2297 w 2518"/>
              <a:gd name="T49" fmla="*/ 536 h 3354"/>
              <a:gd name="T50" fmla="*/ 2212 w 2518"/>
              <a:gd name="T51" fmla="*/ 827 h 3354"/>
              <a:gd name="T52" fmla="*/ 1687 w 2518"/>
              <a:gd name="T53" fmla="*/ 305 h 3354"/>
              <a:gd name="T54" fmla="*/ 1975 w 2518"/>
              <a:gd name="T55" fmla="*/ 220 h 3354"/>
              <a:gd name="T56" fmla="*/ 220 w 2518"/>
              <a:gd name="T57" fmla="*/ 1363 h 3354"/>
              <a:gd name="T58" fmla="*/ 0 w 2518"/>
              <a:gd name="T59" fmla="*/ 1154 h 3354"/>
              <a:gd name="T60" fmla="*/ 209 w 2518"/>
              <a:gd name="T61" fmla="*/ 1259 h 3354"/>
              <a:gd name="T62" fmla="*/ 2517 w 2518"/>
              <a:gd name="T63" fmla="*/ 1152 h 3354"/>
              <a:gd name="T64" fmla="*/ 2297 w 2518"/>
              <a:gd name="T65" fmla="*/ 1360 h 3354"/>
              <a:gd name="T66" fmla="*/ 2297 w 2518"/>
              <a:gd name="T67" fmla="*/ 1152 h 3354"/>
              <a:gd name="T68" fmla="*/ 2210 w 2518"/>
              <a:gd name="T69" fmla="*/ 1685 h 3354"/>
              <a:gd name="T70" fmla="*/ 2297 w 2518"/>
              <a:gd name="T71" fmla="*/ 1976 h 3354"/>
              <a:gd name="T72" fmla="*/ 2210 w 2518"/>
              <a:gd name="T73" fmla="*/ 1685 h 3354"/>
              <a:gd name="T74" fmla="*/ 389 w 2518"/>
              <a:gd name="T75" fmla="*/ 1877 h 3354"/>
              <a:gd name="T76" fmla="*/ 115 w 2518"/>
              <a:gd name="T77" fmla="*/ 1795 h 3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8" h="3354">
                <a:moveTo>
                  <a:pt x="1258" y="418"/>
                </a:moveTo>
                <a:cubicBezTo>
                  <a:pt x="1721" y="418"/>
                  <a:pt x="2097" y="793"/>
                  <a:pt x="2099" y="1256"/>
                </a:cubicBezTo>
                <a:cubicBezTo>
                  <a:pt x="2099" y="1676"/>
                  <a:pt x="1679" y="2088"/>
                  <a:pt x="1679" y="2515"/>
                </a:cubicBezTo>
                <a:lnTo>
                  <a:pt x="841" y="2515"/>
                </a:lnTo>
                <a:cubicBezTo>
                  <a:pt x="841" y="2103"/>
                  <a:pt x="420" y="1676"/>
                  <a:pt x="420" y="1256"/>
                </a:cubicBezTo>
                <a:cubicBezTo>
                  <a:pt x="420" y="793"/>
                  <a:pt x="796" y="418"/>
                  <a:pt x="1258" y="418"/>
                </a:cubicBezTo>
                <a:close/>
                <a:moveTo>
                  <a:pt x="1702" y="1787"/>
                </a:moveTo>
                <a:cubicBezTo>
                  <a:pt x="1797" y="1597"/>
                  <a:pt x="1888" y="1417"/>
                  <a:pt x="1888" y="1256"/>
                </a:cubicBezTo>
                <a:cubicBezTo>
                  <a:pt x="1888" y="909"/>
                  <a:pt x="1605" y="627"/>
                  <a:pt x="1258" y="627"/>
                </a:cubicBezTo>
                <a:cubicBezTo>
                  <a:pt x="910" y="627"/>
                  <a:pt x="629" y="909"/>
                  <a:pt x="629" y="1256"/>
                </a:cubicBezTo>
                <a:cubicBezTo>
                  <a:pt x="629" y="1417"/>
                  <a:pt x="722" y="1603"/>
                  <a:pt x="818" y="1798"/>
                </a:cubicBezTo>
                <a:cubicBezTo>
                  <a:pt x="900" y="1962"/>
                  <a:pt x="985" y="2128"/>
                  <a:pt x="1024" y="2306"/>
                </a:cubicBezTo>
                <a:lnTo>
                  <a:pt x="1493" y="2306"/>
                </a:lnTo>
                <a:cubicBezTo>
                  <a:pt x="1532" y="2122"/>
                  <a:pt x="1617" y="1953"/>
                  <a:pt x="1702" y="1787"/>
                </a:cubicBezTo>
                <a:close/>
                <a:moveTo>
                  <a:pt x="1679" y="3040"/>
                </a:moveTo>
                <a:cubicBezTo>
                  <a:pt x="1679" y="3099"/>
                  <a:pt x="1631" y="3144"/>
                  <a:pt x="1575" y="3144"/>
                </a:cubicBezTo>
                <a:lnTo>
                  <a:pt x="1555" y="3144"/>
                </a:lnTo>
                <a:cubicBezTo>
                  <a:pt x="1512" y="3265"/>
                  <a:pt x="1396" y="3353"/>
                  <a:pt x="1258" y="3353"/>
                </a:cubicBezTo>
                <a:cubicBezTo>
                  <a:pt x="1119" y="3353"/>
                  <a:pt x="1007" y="3265"/>
                  <a:pt x="962" y="3144"/>
                </a:cubicBezTo>
                <a:lnTo>
                  <a:pt x="942" y="3144"/>
                </a:lnTo>
                <a:cubicBezTo>
                  <a:pt x="883" y="3144"/>
                  <a:pt x="838" y="3096"/>
                  <a:pt x="838" y="3040"/>
                </a:cubicBezTo>
                <a:cubicBezTo>
                  <a:pt x="838" y="2983"/>
                  <a:pt x="886" y="2935"/>
                  <a:pt x="942" y="2935"/>
                </a:cubicBezTo>
                <a:lnTo>
                  <a:pt x="1572" y="2935"/>
                </a:lnTo>
                <a:cubicBezTo>
                  <a:pt x="1631" y="2935"/>
                  <a:pt x="1679" y="2983"/>
                  <a:pt x="1679" y="3040"/>
                </a:cubicBezTo>
                <a:close/>
                <a:moveTo>
                  <a:pt x="1679" y="2726"/>
                </a:moveTo>
                <a:cubicBezTo>
                  <a:pt x="1679" y="2786"/>
                  <a:pt x="1631" y="2831"/>
                  <a:pt x="1575" y="2831"/>
                </a:cubicBezTo>
                <a:lnTo>
                  <a:pt x="945" y="2831"/>
                </a:lnTo>
                <a:cubicBezTo>
                  <a:pt x="886" y="2831"/>
                  <a:pt x="841" y="2783"/>
                  <a:pt x="841" y="2726"/>
                </a:cubicBezTo>
                <a:cubicBezTo>
                  <a:pt x="841" y="2667"/>
                  <a:pt x="889" y="2622"/>
                  <a:pt x="945" y="2622"/>
                </a:cubicBezTo>
                <a:lnTo>
                  <a:pt x="1575" y="2622"/>
                </a:lnTo>
                <a:cubicBezTo>
                  <a:pt x="1631" y="2622"/>
                  <a:pt x="1679" y="2667"/>
                  <a:pt x="1679" y="2726"/>
                </a:cubicBezTo>
                <a:close/>
                <a:moveTo>
                  <a:pt x="220" y="536"/>
                </a:moveTo>
                <a:lnTo>
                  <a:pt x="409" y="646"/>
                </a:lnTo>
                <a:cubicBezTo>
                  <a:pt x="367" y="703"/>
                  <a:pt x="333" y="762"/>
                  <a:pt x="305" y="827"/>
                </a:cubicBezTo>
                <a:lnTo>
                  <a:pt x="115" y="720"/>
                </a:lnTo>
                <a:lnTo>
                  <a:pt x="220" y="536"/>
                </a:lnTo>
                <a:close/>
                <a:moveTo>
                  <a:pt x="1258" y="209"/>
                </a:moveTo>
                <a:cubicBezTo>
                  <a:pt x="1222" y="209"/>
                  <a:pt x="1188" y="215"/>
                  <a:pt x="1154" y="220"/>
                </a:cubicBezTo>
                <a:lnTo>
                  <a:pt x="1154" y="0"/>
                </a:lnTo>
                <a:lnTo>
                  <a:pt x="1363" y="0"/>
                </a:lnTo>
                <a:lnTo>
                  <a:pt x="1363" y="220"/>
                </a:lnTo>
                <a:cubicBezTo>
                  <a:pt x="1329" y="215"/>
                  <a:pt x="1295" y="209"/>
                  <a:pt x="1258" y="209"/>
                </a:cubicBezTo>
                <a:close/>
                <a:moveTo>
                  <a:pt x="646" y="409"/>
                </a:moveTo>
                <a:lnTo>
                  <a:pt x="536" y="220"/>
                </a:lnTo>
                <a:lnTo>
                  <a:pt x="717" y="116"/>
                </a:lnTo>
                <a:lnTo>
                  <a:pt x="824" y="305"/>
                </a:lnTo>
                <a:cubicBezTo>
                  <a:pt x="765" y="333"/>
                  <a:pt x="703" y="367"/>
                  <a:pt x="646" y="409"/>
                </a:cubicBezTo>
                <a:close/>
                <a:moveTo>
                  <a:pt x="2212" y="827"/>
                </a:moveTo>
                <a:cubicBezTo>
                  <a:pt x="2184" y="762"/>
                  <a:pt x="2147" y="703"/>
                  <a:pt x="2108" y="646"/>
                </a:cubicBezTo>
                <a:lnTo>
                  <a:pt x="2297" y="536"/>
                </a:lnTo>
                <a:lnTo>
                  <a:pt x="2401" y="717"/>
                </a:lnTo>
                <a:lnTo>
                  <a:pt x="2212" y="827"/>
                </a:lnTo>
                <a:close/>
                <a:moveTo>
                  <a:pt x="1868" y="409"/>
                </a:moveTo>
                <a:cubicBezTo>
                  <a:pt x="1812" y="370"/>
                  <a:pt x="1752" y="333"/>
                  <a:pt x="1687" y="305"/>
                </a:cubicBezTo>
                <a:lnTo>
                  <a:pt x="1795" y="116"/>
                </a:lnTo>
                <a:lnTo>
                  <a:pt x="1975" y="220"/>
                </a:lnTo>
                <a:lnTo>
                  <a:pt x="1868" y="409"/>
                </a:lnTo>
                <a:close/>
                <a:moveTo>
                  <a:pt x="220" y="1363"/>
                </a:moveTo>
                <a:lnTo>
                  <a:pt x="0" y="1363"/>
                </a:lnTo>
                <a:lnTo>
                  <a:pt x="0" y="1154"/>
                </a:lnTo>
                <a:lnTo>
                  <a:pt x="220" y="1154"/>
                </a:lnTo>
                <a:cubicBezTo>
                  <a:pt x="217" y="1188"/>
                  <a:pt x="209" y="1222"/>
                  <a:pt x="209" y="1259"/>
                </a:cubicBezTo>
                <a:cubicBezTo>
                  <a:pt x="209" y="1293"/>
                  <a:pt x="217" y="1327"/>
                  <a:pt x="220" y="1363"/>
                </a:cubicBezTo>
                <a:close/>
                <a:moveTo>
                  <a:pt x="2517" y="1152"/>
                </a:moveTo>
                <a:lnTo>
                  <a:pt x="2517" y="1360"/>
                </a:lnTo>
                <a:lnTo>
                  <a:pt x="2297" y="1360"/>
                </a:lnTo>
                <a:cubicBezTo>
                  <a:pt x="2300" y="1327"/>
                  <a:pt x="2308" y="1290"/>
                  <a:pt x="2308" y="1256"/>
                </a:cubicBezTo>
                <a:cubicBezTo>
                  <a:pt x="2308" y="1219"/>
                  <a:pt x="2303" y="1185"/>
                  <a:pt x="2297" y="1152"/>
                </a:cubicBezTo>
                <a:lnTo>
                  <a:pt x="2517" y="1152"/>
                </a:lnTo>
                <a:close/>
                <a:moveTo>
                  <a:pt x="2210" y="1685"/>
                </a:moveTo>
                <a:lnTo>
                  <a:pt x="2401" y="1795"/>
                </a:lnTo>
                <a:lnTo>
                  <a:pt x="2297" y="1976"/>
                </a:lnTo>
                <a:lnTo>
                  <a:pt x="2125" y="1877"/>
                </a:lnTo>
                <a:cubicBezTo>
                  <a:pt x="2156" y="1815"/>
                  <a:pt x="2184" y="1750"/>
                  <a:pt x="2210" y="1685"/>
                </a:cubicBezTo>
                <a:close/>
                <a:moveTo>
                  <a:pt x="305" y="1685"/>
                </a:moveTo>
                <a:cubicBezTo>
                  <a:pt x="330" y="1750"/>
                  <a:pt x="358" y="1815"/>
                  <a:pt x="389" y="1877"/>
                </a:cubicBezTo>
                <a:lnTo>
                  <a:pt x="220" y="1976"/>
                </a:lnTo>
                <a:lnTo>
                  <a:pt x="115" y="1795"/>
                </a:lnTo>
                <a:lnTo>
                  <a:pt x="305" y="1685"/>
                </a:lnTo>
                <a:close/>
              </a:path>
            </a:pathLst>
          </a:custGeom>
          <a:solidFill>
            <a:srgbClr val="00B050"/>
          </a:solidFill>
          <a:ln>
            <a:noFill/>
          </a:ln>
          <a:effectLst/>
        </p:spPr>
        <p:txBody>
          <a:bodyPr wrap="none" anchor="ctr"/>
          <a:lstStyle/>
          <a:p>
            <a:endParaRPr lang="en-US"/>
          </a:p>
        </p:txBody>
      </p:sp>
    </p:spTree>
    <p:extLst>
      <p:ext uri="{BB962C8B-B14F-4D97-AF65-F5344CB8AC3E}">
        <p14:creationId xmlns:p14="http://schemas.microsoft.com/office/powerpoint/2010/main" val="62363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FA89-B8D5-3545-9F45-31B4B6F4993B}"/>
              </a:ext>
            </a:extLst>
          </p:cNvPr>
          <p:cNvSpPr>
            <a:spLocks noGrp="1"/>
          </p:cNvSpPr>
          <p:nvPr>
            <p:ph type="title"/>
          </p:nvPr>
        </p:nvSpPr>
        <p:spPr>
          <a:xfrm>
            <a:off x="352269" y="365125"/>
            <a:ext cx="11759783" cy="1325563"/>
          </a:xfrm>
        </p:spPr>
        <p:txBody>
          <a:bodyPr>
            <a:normAutofit/>
          </a:bodyPr>
          <a:lstStyle/>
          <a:p>
            <a:r>
              <a:rPr lang="en-US" sz="3200" dirty="0"/>
              <a:t>Why are Employee Performance Assessments Important?</a:t>
            </a:r>
          </a:p>
        </p:txBody>
      </p:sp>
      <p:sp>
        <p:nvSpPr>
          <p:cNvPr id="3" name="Content Placeholder 2"/>
          <p:cNvSpPr>
            <a:spLocks noGrp="1"/>
          </p:cNvSpPr>
          <p:nvPr>
            <p:ph idx="1"/>
          </p:nvPr>
        </p:nvSpPr>
        <p:spPr>
          <a:xfrm>
            <a:off x="838200" y="1825625"/>
            <a:ext cx="6248816" cy="4200421"/>
          </a:xfrm>
        </p:spPr>
        <p:txBody>
          <a:bodyPr/>
          <a:lstStyle/>
          <a:p>
            <a:pPr lvl="0" rtl="0"/>
            <a:r>
              <a:rPr lang="en-US" dirty="0"/>
              <a:t>Changes in Service System</a:t>
            </a:r>
          </a:p>
          <a:p>
            <a:pPr lvl="1" rtl="0"/>
            <a:r>
              <a:rPr lang="en-US" dirty="0"/>
              <a:t>DSPs and FLSs supporting community inclusion</a:t>
            </a:r>
          </a:p>
          <a:p>
            <a:pPr lvl="2" rtl="0"/>
            <a:r>
              <a:rPr lang="en-US" dirty="0"/>
              <a:t>Often work with less direct and formal supervision</a:t>
            </a:r>
          </a:p>
          <a:p>
            <a:pPr lvl="2" rtl="0"/>
            <a:r>
              <a:rPr lang="en-US" dirty="0"/>
              <a:t>Often work alone in scattered work sites</a:t>
            </a:r>
          </a:p>
          <a:p>
            <a:pPr lvl="1" rtl="0"/>
            <a:r>
              <a:rPr lang="en-US" dirty="0"/>
              <a:t>Services are more individualized and outcome based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770" y="1735605"/>
            <a:ext cx="4380459" cy="4380459"/>
          </a:xfrm>
          <a:prstGeom prst="rect">
            <a:avLst/>
          </a:prstGeom>
        </p:spPr>
      </p:pic>
    </p:spTree>
    <p:extLst>
      <p:ext uri="{BB962C8B-B14F-4D97-AF65-F5344CB8AC3E}">
        <p14:creationId xmlns:p14="http://schemas.microsoft.com/office/powerpoint/2010/main" val="329713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9B69-FF76-9045-B282-3992DE749C35}"/>
              </a:ext>
            </a:extLst>
          </p:cNvPr>
          <p:cNvSpPr>
            <a:spLocks noGrp="1"/>
          </p:cNvSpPr>
          <p:nvPr>
            <p:ph type="title"/>
          </p:nvPr>
        </p:nvSpPr>
        <p:spPr/>
        <p:txBody>
          <a:bodyPr/>
          <a:lstStyle/>
          <a:p>
            <a:r>
              <a:rPr lang="en-US" dirty="0"/>
              <a:t>Reasons to Assess Skills Regularly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9983466"/>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973210" y="3244334"/>
            <a:ext cx="245580" cy="369332"/>
          </a:xfrm>
          <a:prstGeom prst="rect">
            <a:avLst/>
          </a:prstGeom>
        </p:spPr>
        <p:txBody>
          <a:bodyPr wrap="none">
            <a:spAutoFit/>
          </a:bodyPr>
          <a:lstStyle/>
          <a:p>
            <a:r>
              <a:rPr lang="en-US" dirty="0">
                <a:solidFill>
                  <a:srgbClr val="000000"/>
                </a:solidFill>
                <a:latin typeface="Microsoft Sans Serif" panose="020B0604020202020204" pitchFamily="34" charset="0"/>
              </a:rPr>
              <a:t> </a:t>
            </a:r>
            <a:endParaRPr lang="en-US" dirty="0"/>
          </a:p>
        </p:txBody>
      </p:sp>
    </p:spTree>
    <p:extLst>
      <p:ext uri="{BB962C8B-B14F-4D97-AF65-F5344CB8AC3E}">
        <p14:creationId xmlns:p14="http://schemas.microsoft.com/office/powerpoint/2010/main" val="245490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F3F90B-DED1-8E44-BD66-12204BF788F1}"/>
              </a:ext>
            </a:extLst>
          </p:cNvPr>
          <p:cNvSpPr txBox="1">
            <a:spLocks/>
          </p:cNvSpPr>
          <p:nvPr/>
        </p:nvSpPr>
        <p:spPr>
          <a:xfrm>
            <a:off x="609187" y="4479284"/>
            <a:ext cx="10668000" cy="192162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600" dirty="0">
                <a:latin typeface="Open Sans" panose="020B0606030504020204" pitchFamily="34" charset="0"/>
                <a:ea typeface="Open Sans" panose="020B0606030504020204" pitchFamily="34" charset="0"/>
                <a:cs typeface="Open Sans" panose="020B0606030504020204" pitchFamily="34" charset="0"/>
              </a:rPr>
              <a:t>POLL</a:t>
            </a:r>
          </a:p>
          <a:p>
            <a:endParaRPr lang="en-US" sz="4000" b="1" dirty="0">
              <a:solidFill>
                <a:srgbClr val="78131E"/>
              </a:solidFill>
            </a:endParaRPr>
          </a:p>
          <a:p>
            <a:endParaRPr lang="en-US" sz="4000" dirty="0">
              <a:solidFill>
                <a:srgbClr val="78131E"/>
              </a:solidFill>
            </a:endParaRPr>
          </a:p>
        </p:txBody>
      </p:sp>
      <p:pic>
        <p:nvPicPr>
          <p:cNvPr id="7" name="Picture 6"/>
          <p:cNvPicPr>
            <a:picLocks noChangeAspect="1"/>
          </p:cNvPicPr>
          <p:nvPr/>
        </p:nvPicPr>
        <p:blipFill>
          <a:blip r:embed="rId3"/>
          <a:stretch>
            <a:fillRect/>
          </a:stretch>
        </p:blipFill>
        <p:spPr>
          <a:xfrm>
            <a:off x="1633928" y="1458929"/>
            <a:ext cx="8364511" cy="1901025"/>
          </a:xfrm>
          <a:prstGeom prst="rect">
            <a:avLst/>
          </a:prstGeom>
        </p:spPr>
      </p:pic>
    </p:spTree>
    <p:extLst>
      <p:ext uri="{BB962C8B-B14F-4D97-AF65-F5344CB8AC3E}">
        <p14:creationId xmlns:p14="http://schemas.microsoft.com/office/powerpoint/2010/main" val="2332760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13737</TotalTime>
  <Words>2911</Words>
  <Application>Microsoft Office PowerPoint</Application>
  <PresentationFormat>Widescreen</PresentationFormat>
  <Paragraphs>319</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Microsoft Sans Serif</vt:lpstr>
      <vt:lpstr>Open Sans</vt:lpstr>
      <vt:lpstr>Open Sans Condensed Light</vt:lpstr>
      <vt:lpstr>Open Sans Light</vt:lpstr>
      <vt:lpstr>Open Sans Semibold</vt:lpstr>
      <vt:lpstr>Wingdings</vt:lpstr>
      <vt:lpstr>Office Theme</vt:lpstr>
      <vt:lpstr>PowerPoint Presentation</vt:lpstr>
      <vt:lpstr>Assessing Employees  Tools for Retention</vt:lpstr>
      <vt:lpstr>In today’s webinar we will</vt:lpstr>
      <vt:lpstr>Employee Performance Assessments</vt:lpstr>
      <vt:lpstr>Where are you today?</vt:lpstr>
      <vt:lpstr>Utilizing Employee Performance Assessment</vt:lpstr>
      <vt:lpstr>Why are Employee Performance Assessments Important?</vt:lpstr>
      <vt:lpstr>Reasons to Assess Skills Regularly</vt:lpstr>
      <vt:lpstr>PowerPoint Presentation</vt:lpstr>
      <vt:lpstr>Which of the following techniques have you used in assessment? Select all you have used. </vt:lpstr>
      <vt:lpstr>Employee Performance Assessment Methods</vt:lpstr>
      <vt:lpstr>Developing an Employee Performance Assessment Process</vt:lpstr>
      <vt:lpstr>Develop an Assessment Format and Form</vt:lpstr>
      <vt:lpstr>Identify Performance Standards and Review Schedules</vt:lpstr>
      <vt:lpstr>Identify Guidelines for Reviewers</vt:lpstr>
      <vt:lpstr>Schedule Performance Assessment Conversations</vt:lpstr>
      <vt:lpstr>Next Step - Employee Development Planning</vt:lpstr>
      <vt:lpstr>8 Steps for Implementation</vt:lpstr>
      <vt:lpstr>8 Steps for Implementation</vt:lpstr>
      <vt:lpstr>Employee Development as retention strategy</vt:lpstr>
      <vt:lpstr>Q&amp;A</vt:lpstr>
      <vt:lpstr>References and Resources</vt:lpstr>
      <vt:lpstr>Questions?</vt:lpstr>
      <vt:lpstr>Thank you! </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and Matching</dc:title>
  <dc:creator>Laurie "Chet" Tschetter</dc:creator>
  <cp:lastModifiedBy>tsch0042@ad.umn.edu</cp:lastModifiedBy>
  <cp:revision>486</cp:revision>
  <dcterms:created xsi:type="dcterms:W3CDTF">2019-07-13T17:40:34Z</dcterms:created>
  <dcterms:modified xsi:type="dcterms:W3CDTF">2021-07-22T13:38:13Z</dcterms:modified>
</cp:coreProperties>
</file>