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313" r:id="rId2"/>
    <p:sldId id="256" r:id="rId3"/>
    <p:sldId id="285" r:id="rId4"/>
    <p:sldId id="257" r:id="rId5"/>
    <p:sldId id="258" r:id="rId6"/>
    <p:sldId id="267" r:id="rId7"/>
    <p:sldId id="271" r:id="rId8"/>
    <p:sldId id="288" r:id="rId9"/>
    <p:sldId id="269" r:id="rId10"/>
    <p:sldId id="259" r:id="rId11"/>
    <p:sldId id="265" r:id="rId12"/>
    <p:sldId id="260" r:id="rId13"/>
    <p:sldId id="261" r:id="rId14"/>
    <p:sldId id="286" r:id="rId15"/>
    <p:sldId id="274" r:id="rId16"/>
    <p:sldId id="275" r:id="rId17"/>
    <p:sldId id="276" r:id="rId18"/>
    <p:sldId id="277" r:id="rId19"/>
    <p:sldId id="268" r:id="rId20"/>
    <p:sldId id="270" r:id="rId21"/>
    <p:sldId id="289" r:id="rId22"/>
    <p:sldId id="278" r:id="rId23"/>
    <p:sldId id="290" r:id="rId24"/>
    <p:sldId id="279" r:id="rId25"/>
    <p:sldId id="280" r:id="rId26"/>
    <p:sldId id="281" r:id="rId27"/>
    <p:sldId id="291" r:id="rId28"/>
    <p:sldId id="263" r:id="rId29"/>
    <p:sldId id="292" r:id="rId30"/>
    <p:sldId id="282" r:id="rId31"/>
    <p:sldId id="293" r:id="rId32"/>
    <p:sldId id="283" r:id="rId33"/>
    <p:sldId id="262" r:id="rId34"/>
    <p:sldId id="266" r:id="rId35"/>
    <p:sldId id="284" r:id="rId36"/>
    <p:sldId id="314" r:id="rId37"/>
    <p:sldId id="315" r:id="rId3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Hall" initials="SH" lastIdx="5" clrIdx="0"/>
  <p:cmAuthor id="2" name="Barbara A Kleist" initials="BAK"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768C"/>
    <a:srgbClr val="8EC7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B7C763-FEFB-4231-98F9-1B9D17084D2C}" v="7" dt="2021-07-01T13:43:51.124"/>
    <p1510:client id="{E676BB02-4994-44C8-BDE9-4E12892CFEFD}" v="14" dt="2021-07-19T21:25:59.284"/>
    <p1510:client id="{EE927E9F-C458-48F7-850B-B08BC8582EC8}" v="2" dt="2021-07-01T13:39:57.5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88" autoAdjust="0"/>
    <p:restoredTop sz="55112" autoAdjust="0"/>
  </p:normalViewPr>
  <p:slideViewPr>
    <p:cSldViewPr snapToGrid="0">
      <p:cViewPr varScale="1">
        <p:scale>
          <a:sx n="63" d="100"/>
          <a:sy n="63" d="100"/>
        </p:scale>
        <p:origin x="2706"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846"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ie &quot;Chet&quot; Tschetter" clId="Web-{95B7C763-FEFB-4231-98F9-1B9D17084D2C}"/>
    <pc:docChg chg="">
      <pc:chgData name="Laurie &quot;Chet&quot; Tschetter" userId="" providerId="" clId="Web-{95B7C763-FEFB-4231-98F9-1B9D17084D2C}" dt="2021-07-01T13:43:51.124" v="6"/>
      <pc:docMkLst>
        <pc:docMk/>
      </pc:docMkLst>
      <pc:sldChg chg="delCm">
        <pc:chgData name="Laurie &quot;Chet&quot; Tschetter" userId="" providerId="" clId="Web-{95B7C763-FEFB-4231-98F9-1B9D17084D2C}" dt="2021-07-01T13:42:52.405" v="0"/>
        <pc:sldMkLst>
          <pc:docMk/>
          <pc:sldMk cId="3748338481" sldId="258"/>
        </pc:sldMkLst>
      </pc:sldChg>
      <pc:sldChg chg="delCm">
        <pc:chgData name="Laurie &quot;Chet&quot; Tschetter" userId="" providerId="" clId="Web-{95B7C763-FEFB-4231-98F9-1B9D17084D2C}" dt="2021-07-01T13:43:12.217" v="2"/>
        <pc:sldMkLst>
          <pc:docMk/>
          <pc:sldMk cId="1248704954" sldId="259"/>
        </pc:sldMkLst>
      </pc:sldChg>
      <pc:sldChg chg="delCm">
        <pc:chgData name="Laurie &quot;Chet&quot; Tschetter" userId="" providerId="" clId="Web-{95B7C763-FEFB-4231-98F9-1B9D17084D2C}" dt="2021-07-01T13:43:41.187" v="5"/>
        <pc:sldMkLst>
          <pc:docMk/>
          <pc:sldMk cId="3662643344" sldId="262"/>
        </pc:sldMkLst>
      </pc:sldChg>
      <pc:sldChg chg="delCm">
        <pc:chgData name="Laurie &quot;Chet&quot; Tschetter" userId="" providerId="" clId="Web-{95B7C763-FEFB-4231-98F9-1B9D17084D2C}" dt="2021-07-01T13:43:18.171" v="3"/>
        <pc:sldMkLst>
          <pc:docMk/>
          <pc:sldMk cId="2382399984" sldId="265"/>
        </pc:sldMkLst>
      </pc:sldChg>
      <pc:sldChg chg="delCm">
        <pc:chgData name="Laurie &quot;Chet&quot; Tschetter" userId="" providerId="" clId="Web-{95B7C763-FEFB-4231-98F9-1B9D17084D2C}" dt="2021-07-01T13:43:51.124" v="6"/>
        <pc:sldMkLst>
          <pc:docMk/>
          <pc:sldMk cId="469112733" sldId="266"/>
        </pc:sldMkLst>
      </pc:sldChg>
      <pc:sldChg chg="delCm">
        <pc:chgData name="Laurie &quot;Chet&quot; Tschetter" userId="" providerId="" clId="Web-{95B7C763-FEFB-4231-98F9-1B9D17084D2C}" dt="2021-07-01T13:43:00.749" v="1"/>
        <pc:sldMkLst>
          <pc:docMk/>
          <pc:sldMk cId="577318918" sldId="267"/>
        </pc:sldMkLst>
      </pc:sldChg>
      <pc:sldChg chg="delCm">
        <pc:chgData name="Laurie &quot;Chet&quot; Tschetter" userId="" providerId="" clId="Web-{95B7C763-FEFB-4231-98F9-1B9D17084D2C}" dt="2021-07-01T13:43:27.186" v="4"/>
        <pc:sldMkLst>
          <pc:docMk/>
          <pc:sldMk cId="376113245" sldId="276"/>
        </pc:sldMkLst>
      </pc:sldChg>
    </pc:docChg>
  </pc:docChgLst>
  <pc:docChgLst>
    <pc:chgData name="Laurie &quot;Chet&quot; Tschetter" clId="Web-{EE927E9F-C458-48F7-850B-B08BC8582EC8}"/>
    <pc:docChg chg="modSld">
      <pc:chgData name="Laurie &quot;Chet&quot; Tschetter" userId="" providerId="" clId="Web-{EE927E9F-C458-48F7-850B-B08BC8582EC8}" dt="2021-07-01T13:42:09.336" v="24"/>
      <pc:docMkLst>
        <pc:docMk/>
      </pc:docMkLst>
      <pc:sldChg chg="modNotes">
        <pc:chgData name="Laurie &quot;Chet&quot; Tschetter" userId="" providerId="" clId="Web-{EE927E9F-C458-48F7-850B-B08BC8582EC8}" dt="2021-07-01T13:42:09.336" v="24"/>
        <pc:sldMkLst>
          <pc:docMk/>
          <pc:sldMk cId="2375575236" sldId="256"/>
        </pc:sldMkLst>
      </pc:sldChg>
      <pc:sldChg chg="delCm">
        <pc:chgData name="Laurie &quot;Chet&quot; Tschetter" userId="" providerId="" clId="Web-{EE927E9F-C458-48F7-850B-B08BC8582EC8}" dt="2021-07-01T13:39:28.679" v="0"/>
        <pc:sldMkLst>
          <pc:docMk/>
          <pc:sldMk cId="412120398" sldId="313"/>
        </pc:sldMkLst>
      </pc:sldChg>
    </pc:docChg>
  </pc:docChgLst>
  <pc:docChgLst>
    <pc:chgData name="Laurie &quot;Chet&quot; Tschetter" clId="Web-{8A7C15C6-9951-4663-AD84-2C0237937778}"/>
    <pc:docChg chg="modSld">
      <pc:chgData name="Laurie &quot;Chet&quot; Tschetter" userId="" providerId="" clId="Web-{8A7C15C6-9951-4663-AD84-2C0237937778}" dt="2021-06-30T18:55:35.669" v="108"/>
      <pc:docMkLst>
        <pc:docMk/>
      </pc:docMkLst>
      <pc:sldChg chg="modNotes">
        <pc:chgData name="Laurie &quot;Chet&quot; Tschetter" userId="" providerId="" clId="Web-{8A7C15C6-9951-4663-AD84-2C0237937778}" dt="2021-06-30T18:55:35.669" v="108"/>
        <pc:sldMkLst>
          <pc:docMk/>
          <pc:sldMk cId="2375575236" sldId="256"/>
        </pc:sldMkLst>
      </pc:sldChg>
    </pc:docChg>
  </pc:docChgLst>
  <pc:docChgLst>
    <pc:chgData name="Claire E Benway" clId="Web-{E676BB02-4994-44C8-BDE9-4E12892CFEFD}"/>
    <pc:docChg chg="modSld">
      <pc:chgData name="Claire E Benway" userId="" providerId="" clId="Web-{E676BB02-4994-44C8-BDE9-4E12892CFEFD}" dt="2021-07-19T19:23:18.584" v="414"/>
      <pc:docMkLst>
        <pc:docMk/>
      </pc:docMkLst>
      <pc:sldChg chg="modNotes">
        <pc:chgData name="Claire E Benway" userId="" providerId="" clId="Web-{E676BB02-4994-44C8-BDE9-4E12892CFEFD}" dt="2021-07-19T19:23:18.584" v="414"/>
        <pc:sldMkLst>
          <pc:docMk/>
          <pc:sldMk cId="2722534158" sldId="257"/>
        </pc:sldMkLst>
      </pc:sldChg>
      <pc:sldChg chg="modNotes">
        <pc:chgData name="Claire E Benway" userId="" providerId="" clId="Web-{E676BB02-4994-44C8-BDE9-4E12892CFEFD}" dt="2021-07-19T19:21:59.148" v="360"/>
        <pc:sldMkLst>
          <pc:docMk/>
          <pc:sldMk cId="3748338481" sldId="258"/>
        </pc:sldMkLst>
      </pc:sldChg>
      <pc:sldChg chg="modNotes">
        <pc:chgData name="Claire E Benway" userId="" providerId="" clId="Web-{E676BB02-4994-44C8-BDE9-4E12892CFEFD}" dt="2021-07-19T19:20:37.367" v="280"/>
        <pc:sldMkLst>
          <pc:docMk/>
          <pc:sldMk cId="577318918" sldId="267"/>
        </pc:sldMkLst>
      </pc:sldChg>
      <pc:sldChg chg="modNotes">
        <pc:chgData name="Claire E Benway" userId="" providerId="" clId="Web-{E676BB02-4994-44C8-BDE9-4E12892CFEFD}" dt="2021-07-19T19:18:18.228" v="165"/>
        <pc:sldMkLst>
          <pc:docMk/>
          <pc:sldMk cId="150895425" sldId="269"/>
        </pc:sldMkLst>
      </pc:sldChg>
      <pc:sldChg chg="modNotes">
        <pc:chgData name="Claire E Benway" userId="" providerId="" clId="Web-{E676BB02-4994-44C8-BDE9-4E12892CFEFD}" dt="2021-07-19T19:19:00.353" v="179"/>
        <pc:sldMkLst>
          <pc:docMk/>
          <pc:sldMk cId="3864770433" sldId="271"/>
        </pc:sldMkLst>
      </pc:sldChg>
      <pc:sldChg chg="modNotes">
        <pc:chgData name="Claire E Benway" userId="" providerId="" clId="Web-{E676BB02-4994-44C8-BDE9-4E12892CFEFD}" dt="2021-07-19T19:18:40.587" v="173"/>
        <pc:sldMkLst>
          <pc:docMk/>
          <pc:sldMk cId="2166300900" sldId="288"/>
        </pc:sldMkLst>
      </pc:sldChg>
    </pc:docChg>
  </pc:docChgLst>
  <pc:docChgLst>
    <pc:chgData name="Claire E Benway" userId="vL2ItaBcvWV4QsVblby2z7keHuI1N708CtxMDW5dq7s=" providerId="None" clId="Web-{E676BB02-4994-44C8-BDE9-4E12892CFEFD}"/>
    <pc:docChg chg="modSld">
      <pc:chgData name="Claire E Benway" userId="vL2ItaBcvWV4QsVblby2z7keHuI1N708CtxMDW5dq7s=" providerId="None" clId="Web-{E676BB02-4994-44C8-BDE9-4E12892CFEFD}" dt="2021-07-19T21:31:53.957" v="1380"/>
      <pc:docMkLst>
        <pc:docMk/>
      </pc:docMkLst>
      <pc:sldChg chg="modNotes">
        <pc:chgData name="Claire E Benway" userId="vL2ItaBcvWV4QsVblby2z7keHuI1N708CtxMDW5dq7s=" providerId="None" clId="Web-{E676BB02-4994-44C8-BDE9-4E12892CFEFD}" dt="2021-07-19T21:24:39.440" v="995"/>
        <pc:sldMkLst>
          <pc:docMk/>
          <pc:sldMk cId="325278951" sldId="268"/>
        </pc:sldMkLst>
      </pc:sldChg>
      <pc:sldChg chg="modSp modNotes">
        <pc:chgData name="Claire E Benway" userId="vL2ItaBcvWV4QsVblby2z7keHuI1N708CtxMDW5dq7s=" providerId="None" clId="Web-{E676BB02-4994-44C8-BDE9-4E12892CFEFD}" dt="2021-07-19T21:26:03.347" v="1015"/>
        <pc:sldMkLst>
          <pc:docMk/>
          <pc:sldMk cId="3680472834" sldId="270"/>
        </pc:sldMkLst>
        <pc:spChg chg="mod">
          <ac:chgData name="Claire E Benway" userId="vL2ItaBcvWV4QsVblby2z7keHuI1N708CtxMDW5dq7s=" providerId="None" clId="Web-{E676BB02-4994-44C8-BDE9-4E12892CFEFD}" dt="2021-07-19T21:25:59.284" v="1014" actId="20577"/>
          <ac:spMkLst>
            <pc:docMk/>
            <pc:sldMk cId="3680472834" sldId="270"/>
            <ac:spMk id="3" creationId="{B811BFFB-69E6-451A-9FE1-14EB03708EA1}"/>
          </ac:spMkLst>
        </pc:spChg>
      </pc:sldChg>
      <pc:sldChg chg="modNotes">
        <pc:chgData name="Claire E Benway" userId="vL2ItaBcvWV4QsVblby2z7keHuI1N708CtxMDW5dq7s=" providerId="None" clId="Web-{E676BB02-4994-44C8-BDE9-4E12892CFEFD}" dt="2021-07-19T20:00:05.944" v="35"/>
        <pc:sldMkLst>
          <pc:docMk/>
          <pc:sldMk cId="3864770433" sldId="271"/>
        </pc:sldMkLst>
      </pc:sldChg>
      <pc:sldChg chg="modNotes">
        <pc:chgData name="Claire E Benway" userId="vL2ItaBcvWV4QsVblby2z7keHuI1N708CtxMDW5dq7s=" providerId="None" clId="Web-{E676BB02-4994-44C8-BDE9-4E12892CFEFD}" dt="2021-07-19T20:59:45.438" v="390"/>
        <pc:sldMkLst>
          <pc:docMk/>
          <pc:sldMk cId="2210318794" sldId="275"/>
        </pc:sldMkLst>
      </pc:sldChg>
      <pc:sldChg chg="modNotes">
        <pc:chgData name="Claire E Benway" userId="vL2ItaBcvWV4QsVblby2z7keHuI1N708CtxMDW5dq7s=" providerId="None" clId="Web-{E676BB02-4994-44C8-BDE9-4E12892CFEFD}" dt="2021-07-19T21:09:18.814" v="686"/>
        <pc:sldMkLst>
          <pc:docMk/>
          <pc:sldMk cId="376113245" sldId="276"/>
        </pc:sldMkLst>
      </pc:sldChg>
      <pc:sldChg chg="modNotes">
        <pc:chgData name="Claire E Benway" userId="vL2ItaBcvWV4QsVblby2z7keHuI1N708CtxMDW5dq7s=" providerId="None" clId="Web-{E676BB02-4994-44C8-BDE9-4E12892CFEFD}" dt="2021-07-19T21:19:13.658" v="836"/>
        <pc:sldMkLst>
          <pc:docMk/>
          <pc:sldMk cId="1482400031" sldId="277"/>
        </pc:sldMkLst>
      </pc:sldChg>
      <pc:sldChg chg="modNotes">
        <pc:chgData name="Claire E Benway" userId="vL2ItaBcvWV4QsVblby2z7keHuI1N708CtxMDW5dq7s=" providerId="None" clId="Web-{E676BB02-4994-44C8-BDE9-4E12892CFEFD}" dt="2021-07-19T21:29:16.534" v="1257"/>
        <pc:sldMkLst>
          <pc:docMk/>
          <pc:sldMk cId="4052056560" sldId="283"/>
        </pc:sldMkLst>
      </pc:sldChg>
      <pc:sldChg chg="modNotes">
        <pc:chgData name="Claire E Benway" userId="vL2ItaBcvWV4QsVblby2z7keHuI1N708CtxMDW5dq7s=" providerId="None" clId="Web-{E676BB02-4994-44C8-BDE9-4E12892CFEFD}" dt="2021-07-19T21:31:53.957" v="1380"/>
        <pc:sldMkLst>
          <pc:docMk/>
          <pc:sldMk cId="2232655331" sldId="29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DEAB017-FFBF-4D2D-8A95-6C74438EE8F4}" type="datetimeFigureOut">
              <a:rPr lang="en-US" smtClean="0"/>
              <a:t>8/20/2021</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FA2BB89-E624-4698-A6BB-91BB4090D364}" type="slidenum">
              <a:rPr lang="en-US" smtClean="0"/>
              <a:t>‹#›</a:t>
            </a:fld>
            <a:endParaRPr lang="en-US"/>
          </a:p>
        </p:txBody>
      </p:sp>
    </p:spTree>
    <p:extLst>
      <p:ext uri="{BB962C8B-B14F-4D97-AF65-F5344CB8AC3E}">
        <p14:creationId xmlns:p14="http://schemas.microsoft.com/office/powerpoint/2010/main" val="2197230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6BCD17B-8EF9-4291-8B66-C5E6F6B932A3}" type="datetimeFigureOut">
              <a:rPr lang="en-US" smtClean="0"/>
              <a:t>8/20/2021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213837C-2E0F-4708-B800-982CA08C9EF0}" type="slidenum">
              <a:rPr lang="en-US" smtClean="0"/>
              <a:t>‹#›</a:t>
            </a:fld>
            <a:endParaRPr lang="en-US"/>
          </a:p>
        </p:txBody>
      </p:sp>
    </p:spTree>
    <p:extLst>
      <p:ext uri="{BB962C8B-B14F-4D97-AF65-F5344CB8AC3E}">
        <p14:creationId xmlns:p14="http://schemas.microsoft.com/office/powerpoint/2010/main" val="1046230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200" b="0" i="1" u="none" strike="noStrike" dirty="0">
                <a:solidFill>
                  <a:srgbClr val="000000"/>
                </a:solidFill>
                <a:effectLst/>
                <a:latin typeface="Calibri" panose="020F0502020204030204" pitchFamily="34" charset="0"/>
              </a:rPr>
              <a:t>Host and Co-host notes for pre-meeting setup</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200" b="0" i="1" u="none" strike="noStrike" dirty="0">
                <a:solidFill>
                  <a:srgbClr val="000000"/>
                </a:solidFill>
                <a:effectLst/>
                <a:latin typeface="Calibri" panose="020F0502020204030204" pitchFamily="34" charset="0"/>
              </a:rPr>
              <a:t>Actions before the session:</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Slide #1 – Update presenter names</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Hide the other region consultant slide, as applicable</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Hide other regions workshop slide for Upcoming Workshops, as applicable</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0" indent="0" algn="l" rtl="0" fontAlgn="base">
              <a:buFont typeface="Wingdings" panose="05000000000000000000" pitchFamily="2" charset="2"/>
              <a:buNone/>
            </a:pPr>
            <a:r>
              <a:rPr lang="en-US" sz="1200" b="0" i="1" u="none" strike="noStrike" dirty="0">
                <a:solidFill>
                  <a:srgbClr val="000000"/>
                </a:solidFill>
                <a:effectLst/>
                <a:latin typeface="Calibri" panose="020F0502020204030204" pitchFamily="34" charset="0"/>
              </a:rPr>
              <a:t>In the Practice session before participants log on</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Check that the presenter can share their screen and run videos as needed</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Check that the presenter marks “Share Computer sounds” and “Optimize Screen sharing for video clip” so that any videos shown can be heard by others – it is on the same screen that you choose which screen to share. </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Make Coaches "Co-hosts"</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Confirm polls are loaded - host</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Turn on transcript –host </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Break-out Groups – host </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Take attendance</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Time keeper</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Host / Welcome people as they arrive &amp; arrive late – assign someone</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Monitor Chat – assign someone </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Turn on record, as desired </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Subtitles – turned on, each participant can control turning on and off </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At end of presentation:</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200" b="0" i="1" u="none" strike="noStrike" dirty="0">
                <a:solidFill>
                  <a:srgbClr val="000000"/>
                </a:solidFill>
                <a:effectLst/>
                <a:latin typeface="Calibri" panose="020F0502020204030204" pitchFamily="34" charset="0"/>
              </a:rPr>
              <a:t>MAKE SURE TO STOP RECORDING AT THANK YOU SLIDE</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sz="1200" b="0" i="0" dirty="0">
              <a:solidFill>
                <a:srgbClr val="444444"/>
              </a:solidFill>
              <a:effectLst/>
              <a:latin typeface="Arial" panose="020B0604020202020204" pitchFamily="34" charset="0"/>
            </a:endParaRPr>
          </a:p>
          <a:p>
            <a:pPr algn="l" rtl="0" fontAlgn="base">
              <a:buFont typeface="Arial" panose="020B0604020202020204" pitchFamily="34" charset="0"/>
              <a:buNone/>
            </a:pPr>
            <a:r>
              <a:rPr lang="en-US" sz="1200" b="0" i="0" dirty="0">
                <a:solidFill>
                  <a:srgbClr val="444444"/>
                </a:solidFill>
                <a:effectLst/>
                <a:latin typeface="Arial" panose="020B0604020202020204" pitchFamily="34" charset="0"/>
              </a:rPr>
              <a:t>​</a:t>
            </a:r>
          </a:p>
          <a:p>
            <a:pPr algn="l" rtl="0" fontAlgn="base">
              <a:buFont typeface="Arial" panose="020B0604020202020204" pitchFamily="34" charset="0"/>
              <a:buNone/>
            </a:pPr>
            <a:r>
              <a:rPr lang="en-US" sz="1200" b="0" i="1" u="none" strike="noStrike" dirty="0">
                <a:solidFill>
                  <a:srgbClr val="000000"/>
                </a:solidFill>
                <a:effectLst/>
                <a:latin typeface="Calibri" panose="020F0502020204030204" pitchFamily="34" charset="0"/>
              </a:rPr>
              <a:t>Note to Facilitator</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200" b="1" i="0" u="none" strike="noStrike" dirty="0">
                <a:solidFill>
                  <a:srgbClr val="000000"/>
                </a:solidFill>
                <a:effectLst/>
                <a:latin typeface="Calibri" panose="020F0502020204030204" pitchFamily="34" charset="0"/>
              </a:rPr>
              <a:t>Bold Text = Timing</a:t>
            </a:r>
            <a:r>
              <a:rPr lang="en-US" sz="1200" b="0" i="0" u="none" strike="noStrike" dirty="0">
                <a:solidFill>
                  <a:srgbClr val="000000"/>
                </a:solidFill>
                <a:effectLst/>
                <a:latin typeface="Calibri" panose="020F0502020204030204" pitchFamily="34" charset="0"/>
              </a:rPr>
              <a:t> </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200" b="0" i="1" u="none" strike="noStrike" dirty="0">
                <a:solidFill>
                  <a:srgbClr val="000000"/>
                </a:solidFill>
                <a:effectLst/>
                <a:latin typeface="Calibri" panose="020F0502020204030204" pitchFamily="34" charset="0"/>
              </a:rPr>
              <a:t>Italicized Text = Notes – do not read</a:t>
            </a:r>
            <a:r>
              <a:rPr lang="en-US" sz="1200" b="0" i="0" u="none" strike="noStrike" dirty="0">
                <a:solidFill>
                  <a:srgbClr val="000000"/>
                </a:solidFill>
                <a:effectLst/>
                <a:latin typeface="Calibri" panose="020F0502020204030204" pitchFamily="34" charset="0"/>
              </a:rPr>
              <a:t> </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200" b="0" i="0" u="none" strike="noStrike" dirty="0">
                <a:solidFill>
                  <a:srgbClr val="000000"/>
                </a:solidFill>
                <a:effectLst/>
                <a:latin typeface="Calibri" panose="020F0502020204030204" pitchFamily="34" charset="0"/>
              </a:rPr>
              <a:t>Regular Text = Talking Points </a:t>
            </a:r>
            <a:r>
              <a:rPr lang="en-US" sz="1200" b="0" i="0" u="none" strike="noStrike" dirty="0">
                <a:solidFill>
                  <a:srgbClr val="444444"/>
                </a:solidFill>
                <a:effectLst/>
                <a:latin typeface="Calibri" panose="020F0502020204030204" pitchFamily="34" charset="0"/>
              </a:rPr>
              <a:t>​</a:t>
            </a:r>
            <a:r>
              <a:rPr lang="en-US" sz="12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B61CB5B4-6CAE-4C5A-9EF6-A0E6CAE48D4A}" type="slidenum">
              <a:rPr lang="en-US" smtClean="0"/>
              <a:t>1</a:t>
            </a:fld>
            <a:endParaRPr lang="en-US"/>
          </a:p>
        </p:txBody>
      </p:sp>
    </p:spTree>
    <p:extLst>
      <p:ext uri="{BB962C8B-B14F-4D97-AF65-F5344CB8AC3E}">
        <p14:creationId xmlns:p14="http://schemas.microsoft.com/office/powerpoint/2010/main" val="3190952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a:t>
            </a:r>
          </a:p>
          <a:p>
            <a:pPr marL="171450" indent="-171450">
              <a:buFont typeface="Wingdings" panose="05000000000000000000" pitchFamily="2" charset="2"/>
              <a:buChar char="Ø"/>
            </a:pPr>
            <a:r>
              <a:rPr lang="en-US" dirty="0">
                <a:cs typeface="Calibri"/>
              </a:rPr>
              <a:t>There are different methods use</a:t>
            </a:r>
            <a:r>
              <a:rPr lang="en-US" baseline="0" dirty="0">
                <a:cs typeface="Calibri"/>
              </a:rPr>
              <a:t> for RJP</a:t>
            </a:r>
          </a:p>
          <a:p>
            <a:pPr marL="171450" indent="-171450">
              <a:buFont typeface="Wingdings" panose="05000000000000000000" pitchFamily="2" charset="2"/>
              <a:buChar char="Ø"/>
            </a:pPr>
            <a:r>
              <a:rPr lang="en-US" baseline="0" dirty="0">
                <a:cs typeface="Calibri"/>
              </a:rPr>
              <a:t>     videos are popular</a:t>
            </a:r>
          </a:p>
          <a:p>
            <a:pPr marL="171450" indent="-171450">
              <a:buFont typeface="Wingdings" panose="05000000000000000000" pitchFamily="2" charset="2"/>
              <a:buChar char="Ø"/>
            </a:pPr>
            <a:r>
              <a:rPr lang="en-US" baseline="0" dirty="0">
                <a:cs typeface="Calibri"/>
              </a:rPr>
              <a:t>     photo albums or display boards </a:t>
            </a:r>
          </a:p>
          <a:p>
            <a:pPr marL="171450" indent="-171450">
              <a:buFont typeface="Wingdings" panose="05000000000000000000" pitchFamily="2" charset="2"/>
              <a:buChar char="Ø"/>
            </a:pPr>
            <a:r>
              <a:rPr lang="en-US" baseline="0" dirty="0">
                <a:cs typeface="Calibri"/>
              </a:rPr>
              <a:t>     In-person – site visits or tours, volunteering or internships.</a:t>
            </a:r>
          </a:p>
          <a:p>
            <a:pPr marL="171450" indent="-171450">
              <a:buFont typeface="Wingdings" panose="05000000000000000000" pitchFamily="2" charset="2"/>
              <a:buChar char="Ø"/>
            </a:pPr>
            <a:r>
              <a:rPr lang="en-US" dirty="0">
                <a:cs typeface="Calibri"/>
              </a:rPr>
              <a:t>               </a:t>
            </a:r>
            <a:r>
              <a:rPr lang="en-US" baseline="0" dirty="0">
                <a:cs typeface="Calibri"/>
              </a:rPr>
              <a:t> I spoke with a provider in Tennessee who told me that they have the candidate spend 15-30 minutes shadowing a DSP as part of the interview or RJP. </a:t>
            </a:r>
          </a:p>
          <a:p>
            <a:pPr marL="171450" indent="-171450">
              <a:buFont typeface="Wingdings" panose="05000000000000000000" pitchFamily="2" charset="2"/>
              <a:buChar char="Ø"/>
            </a:pPr>
            <a:r>
              <a:rPr lang="en-US" baseline="0" dirty="0">
                <a:cs typeface="Calibri"/>
              </a:rPr>
              <a:t>     Talking with people receiving services, their supports (family and friends)</a:t>
            </a:r>
          </a:p>
          <a:p>
            <a:pPr marL="171450" indent="-171450">
              <a:buFont typeface="Wingdings" panose="05000000000000000000" pitchFamily="2" charset="2"/>
              <a:buChar char="Ø"/>
            </a:pPr>
            <a:r>
              <a:rPr lang="en-US" baseline="0" dirty="0">
                <a:cs typeface="Calibri"/>
              </a:rPr>
              <a:t>     Talking to DSPs and frontline supervisors</a:t>
            </a:r>
          </a:p>
          <a:p>
            <a:pPr marL="171450" indent="-171450">
              <a:buFont typeface="Wingdings" panose="05000000000000000000" pitchFamily="2" charset="2"/>
              <a:buChar char="Ø"/>
            </a:pPr>
            <a:r>
              <a:rPr lang="en-US" baseline="0" dirty="0">
                <a:cs typeface="Calibri"/>
              </a:rPr>
              <a:t>Or doing a combination of these things.</a:t>
            </a:r>
          </a:p>
          <a:p>
            <a:pPr marL="171450" indent="-171450">
              <a:buFont typeface="Wingdings" panose="05000000000000000000" pitchFamily="2" charset="2"/>
              <a:buChar char="Ø"/>
            </a:pPr>
            <a:r>
              <a:rPr lang="en-US" baseline="0" dirty="0">
                <a:cs typeface="Calibri"/>
              </a:rPr>
              <a:t>RJP is for the candidate that you are interested in hiring</a:t>
            </a:r>
          </a:p>
          <a:p>
            <a:pPr marL="171450" indent="-171450">
              <a:buFont typeface="Wingdings" panose="05000000000000000000" pitchFamily="2" charset="2"/>
              <a:buChar char="Ø"/>
            </a:pPr>
            <a:r>
              <a:rPr lang="en-US" baseline="0" dirty="0">
                <a:cs typeface="Calibri"/>
              </a:rPr>
              <a:t>It is part of the interview process before a job offer is made, so that they have a non-distorted image of the job.  </a:t>
            </a:r>
          </a:p>
          <a:p>
            <a:pPr marL="171450" indent="-171450">
              <a:buFont typeface="Wingdings" panose="05000000000000000000" pitchFamily="2" charset="2"/>
              <a:buChar char="Ø"/>
            </a:pPr>
            <a:r>
              <a:rPr lang="en-US" baseline="0" dirty="0">
                <a:cs typeface="Calibri"/>
              </a:rPr>
              <a:t>You want the candidate to understand what the job really is, so they can make an informed decision.  </a:t>
            </a:r>
          </a:p>
          <a:p>
            <a:endParaRPr lang="en-US" baseline="0" dirty="0">
              <a:cs typeface="Calibri"/>
            </a:endParaRPr>
          </a:p>
          <a:p>
            <a:r>
              <a:rPr lang="en-US" baseline="0" dirty="0">
                <a:cs typeface="Calibri"/>
              </a:rPr>
              <a:t> </a:t>
            </a:r>
            <a:endParaRPr lang="en-US" dirty="0">
              <a:cs typeface="Calibri"/>
            </a:endParaRPr>
          </a:p>
        </p:txBody>
      </p:sp>
      <p:sp>
        <p:nvSpPr>
          <p:cNvPr id="4" name="Slide Number Placeholder 3"/>
          <p:cNvSpPr>
            <a:spLocks noGrp="1"/>
          </p:cNvSpPr>
          <p:nvPr>
            <p:ph type="sldNum" sz="quarter" idx="10"/>
          </p:nvPr>
        </p:nvSpPr>
        <p:spPr/>
        <p:txBody>
          <a:bodyPr/>
          <a:lstStyle/>
          <a:p>
            <a:fld id="{A213837C-2E0F-4708-B800-982CA08C9EF0}" type="slidenum">
              <a:rPr lang="en-US" smtClean="0"/>
              <a:t>10</a:t>
            </a:fld>
            <a:endParaRPr lang="en-US"/>
          </a:p>
        </p:txBody>
      </p:sp>
    </p:spTree>
    <p:extLst>
      <p:ext uri="{BB962C8B-B14F-4D97-AF65-F5344CB8AC3E}">
        <p14:creationId xmlns:p14="http://schemas.microsoft.com/office/powerpoint/2010/main" val="27862587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a:t>
            </a:r>
          </a:p>
          <a:p>
            <a:pPr marL="171450" indent="-171450">
              <a:buFont typeface="Wingdings" panose="05000000000000000000" pitchFamily="2" charset="2"/>
              <a:buChar char="Ø"/>
              <a:defRPr/>
            </a:pPr>
            <a:r>
              <a:rPr lang="en-US" dirty="0"/>
              <a:t>There</a:t>
            </a:r>
            <a:r>
              <a:rPr lang="en-US" baseline="0" dirty="0"/>
              <a:t> is a science behind the RJP and how it reduces turn over and we will talk about the science behind it. </a:t>
            </a:r>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11</a:t>
            </a:fld>
            <a:endParaRPr lang="en-US"/>
          </a:p>
        </p:txBody>
      </p:sp>
    </p:spTree>
    <p:extLst>
      <p:ext uri="{BB962C8B-B14F-4D97-AF65-F5344CB8AC3E}">
        <p14:creationId xmlns:p14="http://schemas.microsoft.com/office/powerpoint/2010/main" val="28944070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a:t>
            </a:r>
          </a:p>
          <a:p>
            <a:pPr marL="171450" indent="-171450">
              <a:buFont typeface="Wingdings" panose="05000000000000000000" pitchFamily="2" charset="2"/>
              <a:buChar char="Ø"/>
              <a:defRPr/>
            </a:pPr>
            <a:r>
              <a:rPr lang="en-US" dirty="0"/>
              <a:t>RJPs help ensure that candidates who accepts a position will be less likely to leave the position due to not understanding what the job was really going to be like or dissatisfaction with the wages,</a:t>
            </a:r>
            <a:r>
              <a:rPr lang="en-US" baseline="0" dirty="0"/>
              <a:t> hours, benefits and organization. </a:t>
            </a:r>
            <a:endParaRPr lang="en-US" dirty="0"/>
          </a:p>
          <a:p>
            <a:pPr marL="171450" indent="-171450">
              <a:buFont typeface="Wingdings" panose="05000000000000000000" pitchFamily="2" charset="2"/>
              <a:buChar char="Ø"/>
              <a:defRPr/>
            </a:pPr>
            <a:r>
              <a:rPr lang="en-US" dirty="0"/>
              <a:t>Candidates who viewed or participated in an RJP have fewer unmet expectations.</a:t>
            </a:r>
          </a:p>
          <a:p>
            <a:pPr marL="171450" indent="-171450">
              <a:buFont typeface="Wingdings" panose="05000000000000000000" pitchFamily="2" charset="2"/>
              <a:buChar char="Ø"/>
              <a:defRPr/>
            </a:pPr>
            <a:r>
              <a:rPr lang="en-US" dirty="0"/>
              <a:t>The</a:t>
            </a:r>
            <a:r>
              <a:rPr lang="en-US" baseline="0" dirty="0"/>
              <a:t> candidate can make an informed decision because they know more.</a:t>
            </a:r>
          </a:p>
          <a:p>
            <a:pPr marL="171450" indent="-171450">
              <a:buFont typeface="Wingdings" panose="05000000000000000000" pitchFamily="2" charset="2"/>
              <a:buChar char="Ø"/>
              <a:defRPr/>
            </a:pPr>
            <a:r>
              <a:rPr lang="en-US" baseline="0" dirty="0"/>
              <a:t>They can decide if the job or organization is a match for them.</a:t>
            </a:r>
          </a:p>
          <a:p>
            <a:pPr marL="171450" indent="-171450">
              <a:buFont typeface="Wingdings" panose="05000000000000000000" pitchFamily="2" charset="2"/>
              <a:buChar char="Ø"/>
              <a:defRPr/>
            </a:pPr>
            <a:r>
              <a:rPr lang="en-US" baseline="0" dirty="0"/>
              <a:t>Or they can opt out on their own before they accept or start the job. </a:t>
            </a:r>
          </a:p>
          <a:p>
            <a:pPr marL="171450" indent="-171450">
              <a:buFont typeface="Wingdings" panose="05000000000000000000" pitchFamily="2" charset="2"/>
              <a:buChar char="Ø"/>
              <a:defRPr/>
            </a:pPr>
            <a:r>
              <a:rPr lang="en-US" baseline="0" dirty="0"/>
              <a:t>Every time a staff starts and quits in the first in the first 6 months it cost you time and money. </a:t>
            </a:r>
          </a:p>
          <a:p>
            <a:pPr marL="171450" indent="-171450">
              <a:buFont typeface="Wingdings" panose="05000000000000000000" pitchFamily="2" charset="2"/>
              <a:buChar char="Ø"/>
              <a:defRPr/>
            </a:pPr>
            <a:r>
              <a:rPr lang="en-US" baseline="0" dirty="0"/>
              <a:t>But that isn’t all, it takes an emotional toll on people who receive services, their families and the other staff. </a:t>
            </a:r>
          </a:p>
          <a:p>
            <a:pPr>
              <a:defRPr/>
            </a:pPr>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12</a:t>
            </a:fld>
            <a:endParaRPr lang="en-US"/>
          </a:p>
        </p:txBody>
      </p:sp>
    </p:spTree>
    <p:extLst>
      <p:ext uri="{BB962C8B-B14F-4D97-AF65-F5344CB8AC3E}">
        <p14:creationId xmlns:p14="http://schemas.microsoft.com/office/powerpoint/2010/main" val="16678404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1774" rtl="0" eaLnBrk="1" fontAlgn="auto" latinLnBrk="0" hangingPunct="1">
              <a:lnSpc>
                <a:spcPct val="100000"/>
              </a:lnSpc>
              <a:spcBef>
                <a:spcPts val="0"/>
              </a:spcBef>
              <a:spcAft>
                <a:spcPts val="0"/>
              </a:spcAft>
              <a:buClrTx/>
              <a:buSzTx/>
              <a:buFontTx/>
              <a:buNone/>
              <a:tabLst/>
              <a:defRPr/>
            </a:pPr>
            <a:r>
              <a:rPr lang="en-US" dirty="0"/>
              <a:t>Talking Points</a:t>
            </a:r>
          </a:p>
          <a:p>
            <a:pPr marL="171450" indent="-171450" defTabSz="931774">
              <a:buFont typeface="Wingdings" panose="05000000000000000000" pitchFamily="2" charset="2"/>
              <a:buChar char="Ø"/>
              <a:defRPr/>
            </a:pPr>
            <a:r>
              <a:rPr lang="en-US" dirty="0">
                <a:latin typeface="Calibri" charset="0"/>
                <a:ea typeface="ＭＳ Ｐゴシック" charset="0"/>
                <a:cs typeface="ＭＳ Ｐゴシック" charset="0"/>
              </a:rPr>
              <a:t>Here is the data to support the RJP. </a:t>
            </a:r>
          </a:p>
          <a:p>
            <a:pPr marL="171450" indent="-171450" defTabSz="931774">
              <a:buFont typeface="Wingdings" panose="05000000000000000000" pitchFamily="2" charset="2"/>
              <a:buChar char="Ø"/>
              <a:defRPr/>
            </a:pPr>
            <a:r>
              <a:rPr lang="en-US" dirty="0">
                <a:latin typeface="Calibri" charset="0"/>
                <a:ea typeface="ＭＳ Ｐゴシック" charset="0"/>
                <a:cs typeface="ＭＳ Ｐゴシック" charset="0"/>
              </a:rPr>
              <a:t>Using</a:t>
            </a:r>
            <a:r>
              <a:rPr lang="en-US" baseline="0" dirty="0">
                <a:latin typeface="Calibri" charset="0"/>
                <a:ea typeface="ＭＳ Ｐゴシック" charset="0"/>
                <a:cs typeface="ＭＳ Ｐゴシック" charset="0"/>
              </a:rPr>
              <a:t> an RJP can improve retention rates by 9-17%</a:t>
            </a:r>
          </a:p>
          <a:p>
            <a:pPr marL="171450" indent="-171450" defTabSz="931774">
              <a:buFont typeface="Wingdings" panose="05000000000000000000" pitchFamily="2" charset="2"/>
              <a:buChar char="Ø"/>
              <a:defRPr/>
            </a:pPr>
            <a:r>
              <a:rPr lang="en-US" baseline="0" dirty="0">
                <a:latin typeface="Calibri" charset="0"/>
                <a:ea typeface="ＭＳ Ｐゴシック" charset="0"/>
                <a:cs typeface="ＭＳ Ｐゴシック" charset="0"/>
              </a:rPr>
              <a:t>For employers with a 12% annual retention rate, then used of an RJP , retention increased by 50%.  They increased their retention from 12% to 24%</a:t>
            </a:r>
            <a:endParaRPr lang="en-US" dirty="0">
              <a:latin typeface="Calibri" charset="0"/>
              <a:ea typeface="ＭＳ Ｐゴシック" charset="0"/>
              <a:cs typeface="ＭＳ Ｐゴシック" charset="0"/>
            </a:endParaRPr>
          </a:p>
          <a:p>
            <a:pPr marL="171450" indent="-171450">
              <a:buFont typeface="Wingdings" panose="05000000000000000000" pitchFamily="2" charset="2"/>
              <a:buChar char="Ø"/>
            </a:pPr>
            <a:r>
              <a:rPr lang="en-US" dirty="0"/>
              <a:t>For</a:t>
            </a:r>
            <a:r>
              <a:rPr lang="en-US" baseline="0" dirty="0"/>
              <a:t> employers with a 24% annual retention rate, then used the RJP, their retention increased by 20%. They increased from 24% to nearly 29%. </a:t>
            </a:r>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13</a:t>
            </a:fld>
            <a:endParaRPr lang="en-US"/>
          </a:p>
        </p:txBody>
      </p:sp>
    </p:spTree>
    <p:extLst>
      <p:ext uri="{BB962C8B-B14F-4D97-AF65-F5344CB8AC3E}">
        <p14:creationId xmlns:p14="http://schemas.microsoft.com/office/powerpoint/2010/main" val="22636152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a:t>
            </a:r>
          </a:p>
          <a:p>
            <a:pPr marL="171450" indent="-171450">
              <a:buFont typeface="Wingdings" panose="05000000000000000000" pitchFamily="2" charset="2"/>
              <a:buChar char="Ø"/>
            </a:pPr>
            <a:r>
              <a:rPr lang="en-US" dirty="0"/>
              <a:t>Now</a:t>
            </a:r>
            <a:r>
              <a:rPr lang="en-US" baseline="0" dirty="0"/>
              <a:t> you know why the RJP is important and the data behind it, next we will look at thinks to think about make one and what is important to communicate in an RJP.</a:t>
            </a:r>
          </a:p>
          <a:p>
            <a:endParaRPr lang="en-AF" dirty="0"/>
          </a:p>
        </p:txBody>
      </p:sp>
      <p:sp>
        <p:nvSpPr>
          <p:cNvPr id="4" name="Slide Number Placeholder 3"/>
          <p:cNvSpPr>
            <a:spLocks noGrp="1"/>
          </p:cNvSpPr>
          <p:nvPr>
            <p:ph type="sldNum" sz="quarter" idx="5"/>
          </p:nvPr>
        </p:nvSpPr>
        <p:spPr/>
        <p:txBody>
          <a:bodyPr/>
          <a:lstStyle/>
          <a:p>
            <a:fld id="{A213837C-2E0F-4708-B800-982CA08C9EF0}" type="slidenum">
              <a:rPr lang="en-US" smtClean="0"/>
              <a:t>14</a:t>
            </a:fld>
            <a:endParaRPr lang="en-US"/>
          </a:p>
        </p:txBody>
      </p:sp>
    </p:spTree>
    <p:extLst>
      <p:ext uri="{BB962C8B-B14F-4D97-AF65-F5344CB8AC3E}">
        <p14:creationId xmlns:p14="http://schemas.microsoft.com/office/powerpoint/2010/main" val="9579395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In this next you will learn about how to develop a RJP. </a:t>
            </a:r>
          </a:p>
          <a:p>
            <a:pPr marL="171450" indent="-171450">
              <a:buFont typeface="Wingdings" panose="05000000000000000000" pitchFamily="2" charset="2"/>
              <a:buChar char="Ø"/>
            </a:pPr>
            <a:r>
              <a:rPr lang="en-US" dirty="0"/>
              <a:t>There are the important steps to developing an RJP that we will cover in more depth.</a:t>
            </a:r>
          </a:p>
          <a:p>
            <a:pPr marL="171450" indent="-171450">
              <a:buFont typeface="Wingdings" panose="05000000000000000000" pitchFamily="2" charset="2"/>
              <a:buChar char="Ø"/>
            </a:pPr>
            <a:r>
              <a:rPr lang="en-US" dirty="0"/>
              <a:t>And as you just learned that the RJP doesn’t need to be in a fully produced video, there are other ways to do it. </a:t>
            </a:r>
          </a:p>
          <a:p>
            <a:pPr marL="171450" indent="-171450">
              <a:buFont typeface="Wingdings" panose="05000000000000000000" pitchFamily="2" charset="2"/>
              <a:buChar char="Ø"/>
            </a:pPr>
            <a:r>
              <a:rPr lang="en-US" dirty="0"/>
              <a:t>These are the 6 steps </a:t>
            </a:r>
          </a:p>
          <a:p>
            <a:pPr marL="514350" indent="-514350">
              <a:buFont typeface="Wingdings" panose="05000000000000000000" pitchFamily="2" charset="2"/>
              <a:buChar char="Ø"/>
            </a:pPr>
            <a:r>
              <a:rPr lang="en-US" sz="1200" b="0" dirty="0">
                <a:solidFill>
                  <a:srgbClr val="4C768C"/>
                </a:solidFill>
                <a:latin typeface="Open Sans Semibold" panose="020B0606030504020204" pitchFamily="34" charset="0"/>
                <a:ea typeface="Open Sans Semibold" panose="020B0606030504020204" pitchFamily="34" charset="0"/>
                <a:cs typeface="Open Sans Semibold" panose="020B0606030504020204" pitchFamily="34" charset="0"/>
              </a:rPr>
              <a:t>Starting with gathering information</a:t>
            </a:r>
          </a:p>
          <a:p>
            <a:pPr marL="514350" indent="-514350">
              <a:buFont typeface="Wingdings" panose="05000000000000000000" pitchFamily="2" charset="2"/>
              <a:buChar char="Ø"/>
            </a:pPr>
            <a:r>
              <a:rPr lang="en-US" sz="1200" dirty="0"/>
              <a:t>Summarize information</a:t>
            </a:r>
            <a:endParaRPr lang="en-US" sz="1200" dirty="0">
              <a:cs typeface="Calibri"/>
            </a:endParaRPr>
          </a:p>
          <a:p>
            <a:pPr marL="514350" indent="-514350">
              <a:buFont typeface="Wingdings" panose="05000000000000000000" pitchFamily="2" charset="2"/>
              <a:buChar char="Ø"/>
            </a:pPr>
            <a:r>
              <a:rPr lang="en-US" sz="1200" dirty="0"/>
              <a:t>Select strategy &amp; method</a:t>
            </a:r>
            <a:endParaRPr lang="en-US" sz="1200" dirty="0">
              <a:cs typeface="Calibri"/>
            </a:endParaRPr>
          </a:p>
          <a:p>
            <a:pPr marL="514350" indent="-514350">
              <a:buFont typeface="Wingdings" panose="05000000000000000000" pitchFamily="2" charset="2"/>
              <a:buChar char="Ø"/>
            </a:pPr>
            <a:r>
              <a:rPr lang="en-US" sz="1200" dirty="0"/>
              <a:t>Implement and evaluate</a:t>
            </a:r>
            <a:endParaRPr lang="en-US" sz="1200" dirty="0">
              <a:cs typeface="Calibri" panose="020F0502020204030204"/>
            </a:endParaRPr>
          </a:p>
          <a:p>
            <a:pPr marL="514350" indent="-514350">
              <a:buFont typeface="Wingdings" panose="05000000000000000000" pitchFamily="2" charset="2"/>
              <a:buChar char="Ø"/>
            </a:pPr>
            <a:r>
              <a:rPr lang="en-US" sz="1200" dirty="0"/>
              <a:t>Revise and update</a:t>
            </a:r>
            <a:endParaRPr lang="en-US" sz="1200" dirty="0">
              <a:cs typeface="Calibri" panose="020F0502020204030204"/>
            </a:endParaRPr>
          </a:p>
          <a:p>
            <a:pPr marL="514350" indent="-514350">
              <a:buFont typeface="Wingdings" panose="05000000000000000000" pitchFamily="2" charset="2"/>
              <a:buChar char="Ø"/>
            </a:pPr>
            <a:r>
              <a:rPr lang="en-US" sz="1200" dirty="0"/>
              <a:t>Action plan</a:t>
            </a:r>
            <a:endParaRPr lang="en-US" sz="1200" dirty="0">
              <a:cs typeface="Calibri" panose="020F0502020204030204"/>
            </a:endParaRPr>
          </a:p>
          <a:p>
            <a:pPr marL="171450" indent="-171450">
              <a:buFont typeface="Wingdings" panose="05000000000000000000" pitchFamily="2" charset="2"/>
              <a:buChar char="Ø"/>
            </a:pPr>
            <a:r>
              <a:rPr lang="en-US" dirty="0"/>
              <a:t>We will break them down and cover all of them. </a:t>
            </a:r>
          </a:p>
        </p:txBody>
      </p:sp>
      <p:sp>
        <p:nvSpPr>
          <p:cNvPr id="4" name="Slide Number Placeholder 3"/>
          <p:cNvSpPr>
            <a:spLocks noGrp="1"/>
          </p:cNvSpPr>
          <p:nvPr>
            <p:ph type="sldNum" sz="quarter" idx="10"/>
          </p:nvPr>
        </p:nvSpPr>
        <p:spPr/>
        <p:txBody>
          <a:bodyPr/>
          <a:lstStyle/>
          <a:p>
            <a:fld id="{A213837C-2E0F-4708-B800-982CA08C9EF0}" type="slidenum">
              <a:rPr lang="en-US" smtClean="0"/>
              <a:t>15</a:t>
            </a:fld>
            <a:endParaRPr lang="en-US"/>
          </a:p>
        </p:txBody>
      </p:sp>
    </p:spTree>
    <p:extLst>
      <p:ext uri="{BB962C8B-B14F-4D97-AF65-F5344CB8AC3E}">
        <p14:creationId xmlns:p14="http://schemas.microsoft.com/office/powerpoint/2010/main" val="12009874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i="1" dirty="0">
                <a:cs typeface="Calibri"/>
              </a:rPr>
              <a:t>Facilitor Note: This is a great opportunity to walk participants through who during the development or process of creating an RJP are good people to include. Review the information on the slide then provide a brief description of each and the why behind why they are important to involve. </a:t>
            </a:r>
            <a:endParaRPr lang="en-US" b="1" dirty="0">
              <a:cs typeface="Calibri"/>
            </a:endParaRPr>
          </a:p>
          <a:p>
            <a:pPr>
              <a:defRPr/>
            </a:pPr>
            <a:endParaRPr lang="en-US" dirty="0"/>
          </a:p>
          <a:p>
            <a:pPr marL="0" marR="0" lvl="0" indent="0" algn="l" defTabSz="914400">
              <a:lnSpc>
                <a:spcPct val="100000"/>
              </a:lnSpc>
              <a:spcBef>
                <a:spcPts val="0"/>
              </a:spcBef>
              <a:spcAft>
                <a:spcPts val="0"/>
              </a:spcAft>
              <a:buClrTx/>
              <a:buSzTx/>
              <a:buFontTx/>
              <a:buNone/>
              <a:tabLst/>
              <a:defRPr/>
            </a:pPr>
            <a:r>
              <a:rPr lang="en-US" dirty="0"/>
              <a:t>Talking Points:</a:t>
            </a:r>
          </a:p>
          <a:p>
            <a:pPr marL="171450" indent="-171450">
              <a:spcBef>
                <a:spcPts val="1000"/>
              </a:spcBef>
              <a:spcAft>
                <a:spcPts val="2400"/>
              </a:spcAft>
              <a:buFont typeface="Wingdings" panose="05000000000000000000" pitchFamily="2" charset="2"/>
              <a:buChar char="Ø"/>
              <a:defRPr/>
            </a:pPr>
            <a:r>
              <a:rPr lang="en-US" dirty="0"/>
              <a:t>Who can provide an accurate picture of the job of a DSP?  You want to have a plan for what information you want to gather, because what isn’t going to work, is to go out and take a bunch of video, if you are using a video format, of people in their daily lives without of any sort of understanding of what you want to communicate about being a DSP.  There are many RJPs on the web that you could use but they might not communicate the messages that your organization wants potential DSPs to learn regarding the people that your organization sorts.  You want to communicate about the positions you are hiring for and about your organization.  It is important to interview a variety of people. </a:t>
            </a:r>
          </a:p>
          <a:p>
            <a:pPr marL="628650" lvl="1" indent="-171450">
              <a:spcBef>
                <a:spcPts val="500"/>
              </a:spcBef>
              <a:spcAft>
                <a:spcPts val="1200"/>
              </a:spcAft>
              <a:buFont typeface="Wingdings" panose="05000000000000000000" pitchFamily="2" charset="2"/>
              <a:buChar char="Ø"/>
              <a:defRPr/>
            </a:pPr>
            <a:r>
              <a:rPr lang="en-US" dirty="0"/>
              <a:t>People receiving services and their supporters – The people who are receiving services and support know best what they want from a DSP.  They will be able to share what it important to them.  </a:t>
            </a:r>
          </a:p>
          <a:p>
            <a:pPr marL="628650" lvl="1" indent="-171450">
              <a:spcBef>
                <a:spcPts val="500"/>
              </a:spcBef>
              <a:spcAft>
                <a:spcPts val="1200"/>
              </a:spcAft>
              <a:buFont typeface="Wingdings" panose="05000000000000000000" pitchFamily="2" charset="2"/>
              <a:buChar char="Ø"/>
              <a:defRPr/>
            </a:pPr>
            <a:r>
              <a:rPr lang="en-US" dirty="0"/>
              <a:t>Direct Support Professionals  - When supporting a person in their lives DSP get to know them on a very personal level.  They are excellent resources to tell you about what its like to support people. </a:t>
            </a:r>
          </a:p>
          <a:p>
            <a:pPr marL="628650" lvl="1" indent="-171450">
              <a:spcBef>
                <a:spcPts val="500"/>
              </a:spcBef>
              <a:spcAft>
                <a:spcPts val="1200"/>
              </a:spcAft>
              <a:buFont typeface="Wingdings" panose="05000000000000000000" pitchFamily="2" charset="2"/>
              <a:buChar char="Ø"/>
              <a:defRPr/>
            </a:pPr>
            <a:r>
              <a:rPr lang="en-US" dirty="0"/>
              <a:t>Frontline Supervisors – FLS can provide valuable insight into what the role will be long term, as well as if there is any opportunity for moving up within the organization.  </a:t>
            </a:r>
          </a:p>
          <a:p>
            <a:pPr marL="628650" lvl="1" indent="-171450">
              <a:spcBef>
                <a:spcPts val="500"/>
              </a:spcBef>
              <a:spcAft>
                <a:spcPts val="1200"/>
              </a:spcAft>
              <a:buFont typeface="Wingdings" panose="05000000000000000000" pitchFamily="2" charset="2"/>
              <a:buChar char="Ø"/>
              <a:defRPr/>
            </a:pPr>
            <a:r>
              <a:rPr lang="en-US" dirty="0"/>
              <a:t>Others? - Who else would you enroll into this process? </a:t>
            </a:r>
          </a:p>
        </p:txBody>
      </p:sp>
      <p:sp>
        <p:nvSpPr>
          <p:cNvPr id="4" name="Slide Number Placeholder 3"/>
          <p:cNvSpPr>
            <a:spLocks noGrp="1"/>
          </p:cNvSpPr>
          <p:nvPr>
            <p:ph type="sldNum" sz="quarter" idx="10"/>
          </p:nvPr>
        </p:nvSpPr>
        <p:spPr/>
        <p:txBody>
          <a:bodyPr/>
          <a:lstStyle/>
          <a:p>
            <a:fld id="{A213837C-2E0F-4708-B800-982CA08C9EF0}" type="slidenum">
              <a:rPr lang="en-US" smtClean="0"/>
              <a:t>16</a:t>
            </a:fld>
            <a:endParaRPr lang="en-US"/>
          </a:p>
        </p:txBody>
      </p:sp>
    </p:spTree>
    <p:extLst>
      <p:ext uri="{BB962C8B-B14F-4D97-AF65-F5344CB8AC3E}">
        <p14:creationId xmlns:p14="http://schemas.microsoft.com/office/powerpoint/2010/main" val="26377762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i="1" dirty="0">
                <a:cs typeface="Calibri"/>
              </a:rPr>
              <a:t>Facilitor Note: </a:t>
            </a:r>
            <a:r>
              <a:rPr lang="en-US" i="1" dirty="0"/>
              <a:t>Use this slide to review the different aspects of the role of a DSP that we don't always think about.  And connect it back to Gathering information for putting together an RJP or implementing an existing one into and </a:t>
            </a:r>
            <a:r>
              <a:rPr lang="en-US" i="1" dirty="0" err="1"/>
              <a:t>organiztion</a:t>
            </a:r>
            <a:r>
              <a:rPr lang="en-US" i="1" dirty="0"/>
              <a:t>.  </a:t>
            </a:r>
            <a:endParaRPr lang="en-US" i="1" dirty="0">
              <a:cs typeface="Calibri"/>
            </a:endParaRPr>
          </a:p>
          <a:p>
            <a:pPr>
              <a:defRPr/>
            </a:pPr>
            <a:endParaRPr lang="en-US" dirty="0"/>
          </a:p>
          <a:p>
            <a:pPr>
              <a:defRPr/>
            </a:pPr>
            <a:r>
              <a:rPr lang="en-US" dirty="0"/>
              <a:t>Talking Points: </a:t>
            </a:r>
          </a:p>
          <a:p>
            <a:pPr marL="171450" indent="-171450">
              <a:buFont typeface="Wingdings" panose="05000000000000000000" pitchFamily="2" charset="2"/>
              <a:buChar char="Ø"/>
            </a:pPr>
            <a:r>
              <a:rPr lang="en-US" dirty="0"/>
              <a:t>Each organizations will look different to reflect the duties of their positions.  Remember that most importantly an effective RJP must contain the following (From Slide) </a:t>
            </a:r>
          </a:p>
          <a:p>
            <a:pPr marL="171450" indent="-171450">
              <a:spcBef>
                <a:spcPts val="1000"/>
              </a:spcBef>
              <a:spcAft>
                <a:spcPts val="1200"/>
              </a:spcAft>
              <a:buFont typeface="Wingdings" panose="05000000000000000000" pitchFamily="2" charset="2"/>
              <a:buChar char="Ø"/>
            </a:pPr>
            <a:r>
              <a:rPr lang="en-US" dirty="0"/>
              <a:t>Scope of the work - What the DSP Does</a:t>
            </a:r>
          </a:p>
          <a:p>
            <a:pPr marL="171450" indent="-171450">
              <a:spcBef>
                <a:spcPts val="1000"/>
              </a:spcBef>
              <a:spcAft>
                <a:spcPts val="1200"/>
              </a:spcAft>
              <a:buFont typeface="Wingdings" panose="05000000000000000000" pitchFamily="2" charset="2"/>
              <a:buChar char="Ø"/>
            </a:pPr>
            <a:r>
              <a:rPr lang="en-US" dirty="0"/>
              <a:t>Specific work experiences with persons served, co-workers, families – Experiences they may draw from</a:t>
            </a:r>
          </a:p>
          <a:p>
            <a:pPr marL="171450" indent="-171450">
              <a:spcBef>
                <a:spcPts val="1000"/>
              </a:spcBef>
              <a:spcAft>
                <a:spcPts val="1200"/>
              </a:spcAft>
              <a:buFont typeface="Wingdings" panose="05000000000000000000" pitchFamily="2" charset="2"/>
              <a:buChar char="Ø"/>
            </a:pPr>
            <a:r>
              <a:rPr lang="en-US" dirty="0"/>
              <a:t>Work hours and flexibility – An accurate picture of the hours and time commitment including overtime and mandated time. </a:t>
            </a:r>
          </a:p>
          <a:p>
            <a:pPr marL="171450" indent="-171450">
              <a:spcBef>
                <a:spcPts val="1000"/>
              </a:spcBef>
              <a:spcAft>
                <a:spcPts val="1200"/>
              </a:spcAft>
              <a:buFont typeface="Wingdings" panose="05000000000000000000" pitchFamily="2" charset="2"/>
              <a:buChar char="Ø"/>
            </a:pPr>
            <a:r>
              <a:rPr lang="en-US" dirty="0"/>
              <a:t>Positive &amp; challenging experiences – What is great and what is more difficult? </a:t>
            </a:r>
          </a:p>
          <a:p>
            <a:pPr marL="171450" indent="-171450">
              <a:spcBef>
                <a:spcPts val="1000"/>
              </a:spcBef>
              <a:spcAft>
                <a:spcPts val="1200"/>
              </a:spcAft>
              <a:buFont typeface="Wingdings" panose="05000000000000000000" pitchFamily="2" charset="2"/>
              <a:buChar char="Ø"/>
            </a:pPr>
            <a:r>
              <a:rPr lang="en-US" dirty="0"/>
              <a:t>Success stories by DSPs – an uplifting story to illustrate how rewarding this work is. </a:t>
            </a:r>
          </a:p>
        </p:txBody>
      </p:sp>
      <p:sp>
        <p:nvSpPr>
          <p:cNvPr id="4" name="Slide Number Placeholder 3"/>
          <p:cNvSpPr>
            <a:spLocks noGrp="1"/>
          </p:cNvSpPr>
          <p:nvPr>
            <p:ph type="sldNum" sz="quarter" idx="10"/>
          </p:nvPr>
        </p:nvSpPr>
        <p:spPr/>
        <p:txBody>
          <a:bodyPr/>
          <a:lstStyle/>
          <a:p>
            <a:fld id="{A213837C-2E0F-4708-B800-982CA08C9EF0}" type="slidenum">
              <a:rPr lang="en-US" smtClean="0"/>
              <a:t>17</a:t>
            </a:fld>
            <a:endParaRPr lang="en-US"/>
          </a:p>
        </p:txBody>
      </p:sp>
    </p:spTree>
    <p:extLst>
      <p:ext uri="{BB962C8B-B14F-4D97-AF65-F5344CB8AC3E}">
        <p14:creationId xmlns:p14="http://schemas.microsoft.com/office/powerpoint/2010/main" val="6260633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a:p>
            <a:pPr>
              <a:defRPr/>
            </a:pPr>
            <a:r>
              <a:rPr lang="en-US" i="1" dirty="0">
                <a:cs typeface="Calibri"/>
              </a:rPr>
              <a:t>Facilitor Note: </a:t>
            </a:r>
            <a:r>
              <a:rPr lang="en-US" i="1" dirty="0"/>
              <a:t>This is to further delve into what needs to be accurately portrayed in an RJP.  </a:t>
            </a:r>
            <a:endParaRPr lang="en-US" dirty="0"/>
          </a:p>
          <a:p>
            <a:pPr>
              <a:defRPr/>
            </a:pPr>
            <a:endParaRPr lang="en-US" dirty="0"/>
          </a:p>
          <a:p>
            <a:pPr>
              <a:defRPr/>
            </a:pPr>
            <a:r>
              <a:rPr lang="en-US" dirty="0"/>
              <a:t>Talking Points – </a:t>
            </a:r>
          </a:p>
          <a:p>
            <a:pPr marL="171450" indent="-171450">
              <a:spcBef>
                <a:spcPts val="1000"/>
              </a:spcBef>
              <a:spcAft>
                <a:spcPts val="1200"/>
              </a:spcAft>
              <a:buFont typeface="Wingdings" panose="05000000000000000000" pitchFamily="2" charset="2"/>
              <a:buChar char="Ø"/>
              <a:defRPr/>
            </a:pPr>
            <a:r>
              <a:rPr lang="en-US" dirty="0"/>
              <a:t>Physical demands of the job can be intense.  To be sure that people understand that its important to include within the RJP.  These are not negotiable actives typically and if a potential DSP is not comfortable to able to perform these that will be a prob</a:t>
            </a:r>
          </a:p>
          <a:p>
            <a:pPr marL="628650" lvl="1" indent="-171450">
              <a:spcBef>
                <a:spcPts val="500"/>
              </a:spcBef>
              <a:spcAft>
                <a:spcPts val="1200"/>
              </a:spcAft>
              <a:buFont typeface="Wingdings" panose="05000000000000000000" pitchFamily="2" charset="2"/>
              <a:buChar char="Ø"/>
              <a:defRPr/>
            </a:pPr>
            <a:r>
              <a:rPr lang="en-US" dirty="0"/>
              <a:t>Personal care</a:t>
            </a:r>
          </a:p>
          <a:p>
            <a:pPr marL="628650" lvl="1" indent="-171450">
              <a:spcBef>
                <a:spcPts val="500"/>
              </a:spcBef>
              <a:spcAft>
                <a:spcPts val="1200"/>
              </a:spcAft>
              <a:buFont typeface="Wingdings" panose="05000000000000000000" pitchFamily="2" charset="2"/>
              <a:buChar char="Ø"/>
              <a:defRPr/>
            </a:pPr>
            <a:r>
              <a:rPr lang="en-US" dirty="0"/>
              <a:t>Lifting requirements</a:t>
            </a:r>
          </a:p>
          <a:p>
            <a:pPr marL="628650" lvl="1" indent="-171450">
              <a:spcBef>
                <a:spcPts val="500"/>
              </a:spcBef>
              <a:spcAft>
                <a:spcPts val="1200"/>
              </a:spcAft>
              <a:buFont typeface="Wingdings" panose="05000000000000000000" pitchFamily="2" charset="2"/>
              <a:buChar char="Ø"/>
              <a:defRPr/>
            </a:pPr>
            <a:r>
              <a:rPr lang="en-US" dirty="0"/>
              <a:t>Standing/walking/bending/stooping</a:t>
            </a:r>
          </a:p>
          <a:p>
            <a:pPr marL="628650" lvl="1" indent="-171450">
              <a:spcBef>
                <a:spcPts val="500"/>
              </a:spcBef>
              <a:spcAft>
                <a:spcPts val="1200"/>
              </a:spcAft>
              <a:buFont typeface="Wingdings" panose="05000000000000000000" pitchFamily="2" charset="2"/>
              <a:buChar char="Ø"/>
              <a:defRPr/>
            </a:pPr>
            <a:r>
              <a:rPr lang="en-US" dirty="0"/>
              <a:t>Challenging actions or behaviors</a:t>
            </a:r>
          </a:p>
        </p:txBody>
      </p:sp>
      <p:sp>
        <p:nvSpPr>
          <p:cNvPr id="4" name="Slide Number Placeholder 3"/>
          <p:cNvSpPr>
            <a:spLocks noGrp="1"/>
          </p:cNvSpPr>
          <p:nvPr>
            <p:ph type="sldNum" sz="quarter" idx="10"/>
          </p:nvPr>
        </p:nvSpPr>
        <p:spPr/>
        <p:txBody>
          <a:bodyPr/>
          <a:lstStyle/>
          <a:p>
            <a:fld id="{A213837C-2E0F-4708-B800-982CA08C9EF0}" type="slidenum">
              <a:rPr lang="en-US" smtClean="0"/>
              <a:t>18</a:t>
            </a:fld>
            <a:endParaRPr lang="en-US"/>
          </a:p>
        </p:txBody>
      </p:sp>
    </p:spTree>
    <p:extLst>
      <p:ext uri="{BB962C8B-B14F-4D97-AF65-F5344CB8AC3E}">
        <p14:creationId xmlns:p14="http://schemas.microsoft.com/office/powerpoint/2010/main" val="18594298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i="1" dirty="0">
                <a:cs typeface="Calibri"/>
              </a:rPr>
              <a:t>Facilitor Note: Further explanation of RJP needs</a:t>
            </a:r>
            <a:endParaRPr lang="en-US" dirty="0"/>
          </a:p>
          <a:p>
            <a:pPr>
              <a:defRPr/>
            </a:pPr>
            <a:endParaRPr lang="en-US" dirty="0"/>
          </a:p>
          <a:p>
            <a:pPr>
              <a:defRPr/>
            </a:pPr>
            <a:r>
              <a:rPr lang="en-US" dirty="0"/>
              <a:t>Talking Points: </a:t>
            </a:r>
          </a:p>
          <a:p>
            <a:pPr marL="171450" indent="-171450">
              <a:buFont typeface="Wingdings" panose="05000000000000000000" pitchFamily="2" charset="2"/>
              <a:buChar char="Ø"/>
              <a:defRPr/>
            </a:pPr>
            <a:r>
              <a:rPr lang="en-US" dirty="0"/>
              <a:t>Every person served is unique and has a different personality and likes and dislikes.  This is a job where people support people. </a:t>
            </a:r>
          </a:p>
          <a:p>
            <a:pPr marL="171450" indent="-171450">
              <a:spcBef>
                <a:spcPts val="1000"/>
              </a:spcBef>
              <a:spcAft>
                <a:spcPts val="1200"/>
              </a:spcAft>
              <a:buFont typeface="Wingdings" panose="05000000000000000000" pitchFamily="2" charset="2"/>
              <a:buChar char="Ø"/>
              <a:defRPr/>
            </a:pPr>
            <a:r>
              <a:rPr lang="en-US" dirty="0"/>
              <a:t>What are unique issues, circumstances, or differences that DSPs encounter for this employer?</a:t>
            </a:r>
          </a:p>
          <a:p>
            <a:pPr marL="628650" lvl="1" indent="-171450">
              <a:spcBef>
                <a:spcPts val="500"/>
              </a:spcBef>
              <a:spcAft>
                <a:spcPts val="1200"/>
              </a:spcAft>
              <a:buFont typeface="Wingdings" panose="05000000000000000000" pitchFamily="2" charset="2"/>
              <a:buChar char="Ø"/>
              <a:defRPr/>
            </a:pPr>
            <a:r>
              <a:rPr lang="en-US" dirty="0"/>
              <a:t>Characteristics of persons served – Likes, dislikes, service preferences etc.. </a:t>
            </a:r>
          </a:p>
          <a:p>
            <a:pPr marL="628650" lvl="1" indent="-171450">
              <a:spcBef>
                <a:spcPts val="500"/>
              </a:spcBef>
              <a:spcAft>
                <a:spcPts val="1200"/>
              </a:spcAft>
              <a:buFont typeface="Wingdings" panose="05000000000000000000" pitchFamily="2" charset="2"/>
              <a:buChar char="Ø"/>
              <a:defRPr/>
            </a:pPr>
            <a:r>
              <a:rPr lang="en-US" dirty="0"/>
              <a:t>Family &amp; friend involvement – Who are the most important people in their lives</a:t>
            </a:r>
          </a:p>
          <a:p>
            <a:pPr marL="628650" lvl="1" indent="-171450">
              <a:spcBef>
                <a:spcPts val="500"/>
              </a:spcBef>
              <a:spcAft>
                <a:spcPts val="1200"/>
              </a:spcAft>
              <a:buFont typeface="Wingdings" panose="05000000000000000000" pitchFamily="2" charset="2"/>
              <a:buChar char="Ø"/>
              <a:defRPr/>
            </a:pPr>
            <a:r>
              <a:rPr lang="en-US" dirty="0"/>
              <a:t>Vehicle use - </a:t>
            </a:r>
          </a:p>
          <a:p>
            <a:pPr marL="628650" lvl="1" indent="-171450">
              <a:spcBef>
                <a:spcPts val="500"/>
              </a:spcBef>
              <a:spcAft>
                <a:spcPts val="1200"/>
              </a:spcAft>
              <a:buFont typeface="Wingdings" panose="05000000000000000000" pitchFamily="2" charset="2"/>
              <a:buChar char="Ø"/>
              <a:defRPr/>
            </a:pPr>
            <a:r>
              <a:rPr lang="en-US" dirty="0"/>
              <a:t>Location of work environment</a:t>
            </a:r>
          </a:p>
          <a:p>
            <a:pPr marL="171450" indent="-171450">
              <a:spcBef>
                <a:spcPts val="1000"/>
              </a:spcBef>
              <a:spcAft>
                <a:spcPts val="1200"/>
              </a:spcAft>
              <a:buFont typeface="Wingdings" panose="05000000000000000000" pitchFamily="2" charset="2"/>
              <a:buChar char="Ø"/>
              <a:defRPr/>
            </a:pPr>
            <a:r>
              <a:rPr lang="en-US" dirty="0"/>
              <a:t>What is unique about the employer?</a:t>
            </a:r>
          </a:p>
          <a:p>
            <a:pPr marL="171450" indent="-171450">
              <a:spcBef>
                <a:spcPts val="1000"/>
              </a:spcBef>
              <a:spcAft>
                <a:spcPts val="1200"/>
              </a:spcAft>
              <a:buFont typeface="Wingdings" panose="05000000000000000000" pitchFamily="2" charset="2"/>
              <a:buChar char="Ø"/>
              <a:defRPr/>
            </a:pPr>
            <a:r>
              <a:rPr lang="en-US" dirty="0"/>
              <a:t>What sets this employer apart from other employers?</a:t>
            </a:r>
          </a:p>
        </p:txBody>
      </p:sp>
      <p:sp>
        <p:nvSpPr>
          <p:cNvPr id="4" name="Slide Number Placeholder 3"/>
          <p:cNvSpPr>
            <a:spLocks noGrp="1"/>
          </p:cNvSpPr>
          <p:nvPr>
            <p:ph type="sldNum" sz="quarter" idx="10"/>
          </p:nvPr>
        </p:nvSpPr>
        <p:spPr/>
        <p:txBody>
          <a:bodyPr/>
          <a:lstStyle/>
          <a:p>
            <a:fld id="{A213837C-2E0F-4708-B800-982CA08C9EF0}" type="slidenum">
              <a:rPr lang="en-US" smtClean="0"/>
              <a:t>19</a:t>
            </a:fld>
            <a:endParaRPr lang="en-US"/>
          </a:p>
        </p:txBody>
      </p:sp>
    </p:spTree>
    <p:extLst>
      <p:ext uri="{BB962C8B-B14F-4D97-AF65-F5344CB8AC3E}">
        <p14:creationId xmlns:p14="http://schemas.microsoft.com/office/powerpoint/2010/main" val="3671087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Time: This slide deck is meant to be completed in 40-45 minutes. Several slide are transitional such as Slide 3.  Content slide each take about 1-2 minute per slide unless otherwise noted on the slide notes.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Facilitator Note: Update slide presenter information. Record as desired</a:t>
            </a:r>
          </a:p>
          <a:p>
            <a:r>
              <a:rPr lang="en-US" dirty="0"/>
              <a:t> </a:t>
            </a:r>
          </a:p>
          <a:p>
            <a:r>
              <a:rPr lang="en-US" b="1" dirty="0"/>
              <a:t> T</a:t>
            </a:r>
            <a:r>
              <a:rPr lang="en-US" dirty="0"/>
              <a:t>alking Points:</a:t>
            </a:r>
          </a:p>
          <a:p>
            <a:pPr marL="171450" indent="-171450">
              <a:buFont typeface="Wingdings" panose="05000000000000000000" pitchFamily="2" charset="2"/>
              <a:buChar char="Ø"/>
            </a:pPr>
            <a:r>
              <a:rPr lang="en-US" dirty="0"/>
              <a:t>Welcome.</a:t>
            </a:r>
          </a:p>
          <a:p>
            <a:pPr marL="171450" indent="-171450">
              <a:buFont typeface="Wingdings" panose="05000000000000000000" pitchFamily="2" charset="2"/>
              <a:buChar char="Ø"/>
            </a:pPr>
            <a:r>
              <a:rPr lang="en-US" dirty="0"/>
              <a:t>My name is xx and I am a xx with the Institute on Community Integration at the University of Minnesota. I am here today with my colleagues from the University of MN, __________ and ________________. Also Regional Coaches from Tennessee ____________________ and ___________________.  </a:t>
            </a:r>
          </a:p>
          <a:p>
            <a:pPr marL="171450" indent="-171450">
              <a:buFont typeface="Wingdings" panose="05000000000000000000" pitchFamily="2" charset="2"/>
              <a:buChar char="Ø"/>
            </a:pPr>
            <a:r>
              <a:rPr lang="en-US" dirty="0"/>
              <a:t>Thank you so much for joining us today.</a:t>
            </a:r>
          </a:p>
          <a:p>
            <a:r>
              <a:rPr lang="en-US" dirty="0"/>
              <a:t> </a:t>
            </a:r>
          </a:p>
          <a:p>
            <a:r>
              <a:rPr lang="en-US" i="1" dirty="0"/>
              <a:t>Facilitator Note: If being recorded: </a:t>
            </a:r>
            <a:r>
              <a:rPr lang="en-US" dirty="0"/>
              <a:t>This webinar is currently being </a:t>
            </a:r>
            <a:r>
              <a:rPr lang="en-US" b="1" dirty="0"/>
              <a:t>recorded</a:t>
            </a:r>
            <a:r>
              <a:rPr lang="en-US" dirty="0"/>
              <a:t>. We will send the recording to you if you would like to view again or share with others in your organization.  </a:t>
            </a:r>
          </a:p>
          <a:p>
            <a:endParaRPr lang="en-US" dirty="0"/>
          </a:p>
          <a:p>
            <a:r>
              <a:rPr lang="en-US" dirty="0"/>
              <a:t>Talking Points</a:t>
            </a:r>
          </a:p>
          <a:p>
            <a:pPr marL="171450" indent="-171450">
              <a:buFont typeface="Wingdings" panose="05000000000000000000" pitchFamily="2" charset="2"/>
              <a:buChar char="Ø"/>
            </a:pPr>
            <a:r>
              <a:rPr lang="en-US" dirty="0"/>
              <a:t>I’m pleased to have the opportunity to speak today on this important topic of </a:t>
            </a:r>
            <a:r>
              <a:rPr lang="en-US" baseline="0" dirty="0"/>
              <a:t>the Realistic Job Preview or what we sometimes refer to as the RJP.</a:t>
            </a:r>
            <a:r>
              <a:rPr lang="en-US" dirty="0"/>
              <a:t>   </a:t>
            </a:r>
            <a:endParaRPr lang="en-US" baseline="0" dirty="0">
              <a:cs typeface="Calibri"/>
            </a:endParaRPr>
          </a:p>
          <a:p>
            <a:pPr marL="171450" indent="-171450">
              <a:buFont typeface="Wingdings" panose="05000000000000000000" pitchFamily="2" charset="2"/>
              <a:buChar char="Ø"/>
            </a:pPr>
            <a:endParaRPr lang="en-US" dirty="0"/>
          </a:p>
          <a:p>
            <a:pPr marL="171450" indent="-171450">
              <a:buFont typeface="Wingdings" panose="05000000000000000000" pitchFamily="2" charset="2"/>
              <a:buChar char="Ø"/>
            </a:pPr>
            <a:r>
              <a:rPr lang="en-US" baseline="0" dirty="0"/>
              <a:t>We know that many of you are considering using the RJP as a part of your </a:t>
            </a:r>
            <a:r>
              <a:rPr lang="en-US" dirty="0"/>
              <a:t>selection and </a:t>
            </a:r>
            <a:r>
              <a:rPr lang="en-US" baseline="0" dirty="0"/>
              <a:t>retention strategy. </a:t>
            </a:r>
          </a:p>
          <a:p>
            <a:pPr marL="171450" indent="-171450">
              <a:buFont typeface="Wingdings" panose="05000000000000000000" pitchFamily="2" charset="2"/>
              <a:buChar char="Ø"/>
            </a:pPr>
            <a:endParaRPr lang="en-US" dirty="0"/>
          </a:p>
          <a:p>
            <a:pPr marL="171450" indent="-171450">
              <a:buFont typeface="Wingdings" panose="05000000000000000000" pitchFamily="2" charset="2"/>
              <a:buChar char="Ø"/>
            </a:pPr>
            <a:r>
              <a:rPr lang="en-US" baseline="0" dirty="0"/>
              <a:t>I will share with you information on what the RJP is and why it is effective. </a:t>
            </a:r>
          </a:p>
          <a:p>
            <a:pPr marL="171450" indent="-171450">
              <a:buFont typeface="Wingdings" panose="05000000000000000000" pitchFamily="2" charset="2"/>
              <a:buChar char="Ø"/>
            </a:pPr>
            <a:r>
              <a:rPr lang="en-US" dirty="0"/>
              <a:t>Then we </a:t>
            </a:r>
            <a:r>
              <a:rPr lang="en-US" baseline="0" dirty="0"/>
              <a:t> will be talking with you about how to develop an RJP.</a:t>
            </a:r>
            <a:r>
              <a:rPr lang="en-US" dirty="0"/>
              <a:t>  </a:t>
            </a:r>
            <a:endParaRPr lang="en-US" baseline="0" dirty="0">
              <a:cs typeface="Calibri"/>
            </a:endParaRPr>
          </a:p>
          <a:p>
            <a:endParaRPr lang="en-US" baseline="0" dirty="0"/>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2</a:t>
            </a:fld>
            <a:endParaRPr lang="en-US"/>
          </a:p>
        </p:txBody>
      </p:sp>
    </p:spTree>
    <p:extLst>
      <p:ext uri="{BB962C8B-B14F-4D97-AF65-F5344CB8AC3E}">
        <p14:creationId xmlns:p14="http://schemas.microsoft.com/office/powerpoint/2010/main" val="16370061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i="1" dirty="0">
                <a:cs typeface="Calibri"/>
              </a:rPr>
              <a:t>Facilitor Note: </a:t>
            </a:r>
            <a:r>
              <a:rPr lang="en-US" i="1" dirty="0"/>
              <a:t> Further explanation of RJP needs.</a:t>
            </a:r>
            <a:endParaRPr lang="en-US" dirty="0"/>
          </a:p>
          <a:p>
            <a:pPr>
              <a:defRPr/>
            </a:pPr>
            <a:endParaRPr lang="en-US" dirty="0"/>
          </a:p>
          <a:p>
            <a:pPr>
              <a:defRPr/>
            </a:pPr>
            <a:r>
              <a:rPr lang="en-US" dirty="0"/>
              <a:t>Talking Points </a:t>
            </a:r>
          </a:p>
          <a:p>
            <a:pPr marL="171450" indent="-171450">
              <a:buFont typeface="Wingdings" panose="05000000000000000000" pitchFamily="2" charset="2"/>
              <a:buChar char="Ø"/>
              <a:defRPr/>
            </a:pPr>
            <a:r>
              <a:rPr lang="en-US" dirty="0"/>
              <a:t>Organization and Human Resources specific information</a:t>
            </a:r>
          </a:p>
          <a:p>
            <a:pPr marL="1085850" lvl="2" indent="-171450">
              <a:spcBef>
                <a:spcPts val="500"/>
              </a:spcBef>
              <a:spcAft>
                <a:spcPts val="1200"/>
              </a:spcAft>
              <a:buFont typeface="Wingdings" panose="05000000000000000000" pitchFamily="2" charset="2"/>
              <a:buChar char="Ø"/>
              <a:defRPr/>
            </a:pPr>
            <a:r>
              <a:rPr lang="en-US" dirty="0"/>
              <a:t>Pay and benefits</a:t>
            </a:r>
          </a:p>
          <a:p>
            <a:pPr marL="1085850" lvl="2" indent="-171450">
              <a:spcBef>
                <a:spcPts val="500"/>
              </a:spcBef>
              <a:spcAft>
                <a:spcPts val="1200"/>
              </a:spcAft>
              <a:buFont typeface="Wingdings" panose="05000000000000000000" pitchFamily="2" charset="2"/>
              <a:buChar char="Ø"/>
              <a:defRPr/>
            </a:pPr>
            <a:r>
              <a:rPr lang="en-US" dirty="0"/>
              <a:t>Training </a:t>
            </a:r>
          </a:p>
          <a:p>
            <a:pPr marL="1085850" lvl="2" indent="-171450">
              <a:spcBef>
                <a:spcPts val="500"/>
              </a:spcBef>
              <a:spcAft>
                <a:spcPts val="1200"/>
              </a:spcAft>
              <a:buFont typeface="Wingdings" panose="05000000000000000000" pitchFamily="2" charset="2"/>
              <a:buChar char="Ø"/>
              <a:defRPr/>
            </a:pPr>
            <a:r>
              <a:rPr lang="en-US" dirty="0"/>
              <a:t>Advancement opportunities</a:t>
            </a:r>
          </a:p>
          <a:p>
            <a:pPr marL="1085850" lvl="2" indent="-171450">
              <a:spcBef>
                <a:spcPts val="500"/>
              </a:spcBef>
              <a:spcAft>
                <a:spcPts val="1200"/>
              </a:spcAft>
              <a:buFont typeface="Wingdings" panose="05000000000000000000" pitchFamily="2" charset="2"/>
              <a:buChar char="Ø"/>
              <a:defRPr/>
            </a:pPr>
            <a:r>
              <a:rPr lang="en-US" dirty="0"/>
              <a:t>Recognition</a:t>
            </a:r>
          </a:p>
        </p:txBody>
      </p:sp>
      <p:sp>
        <p:nvSpPr>
          <p:cNvPr id="4" name="Slide Number Placeholder 3"/>
          <p:cNvSpPr>
            <a:spLocks noGrp="1"/>
          </p:cNvSpPr>
          <p:nvPr>
            <p:ph type="sldNum" sz="quarter" idx="10"/>
          </p:nvPr>
        </p:nvSpPr>
        <p:spPr/>
        <p:txBody>
          <a:bodyPr/>
          <a:lstStyle/>
          <a:p>
            <a:fld id="{A213837C-2E0F-4708-B800-982CA08C9EF0}" type="slidenum">
              <a:rPr lang="en-US" smtClean="0"/>
              <a:t>20</a:t>
            </a:fld>
            <a:endParaRPr lang="en-US"/>
          </a:p>
        </p:txBody>
      </p:sp>
    </p:spTree>
    <p:extLst>
      <p:ext uri="{BB962C8B-B14F-4D97-AF65-F5344CB8AC3E}">
        <p14:creationId xmlns:p14="http://schemas.microsoft.com/office/powerpoint/2010/main" val="38307905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Step 2 is to Summarize the information that you just gathered.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You have done a lot of discovery about your organization.</a:t>
            </a:r>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21</a:t>
            </a:fld>
            <a:endParaRPr lang="en-US"/>
          </a:p>
        </p:txBody>
      </p:sp>
    </p:spTree>
    <p:extLst>
      <p:ext uri="{BB962C8B-B14F-4D97-AF65-F5344CB8AC3E}">
        <p14:creationId xmlns:p14="http://schemas.microsoft.com/office/powerpoint/2010/main" val="32984784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 </a:t>
            </a:r>
          </a:p>
          <a:p>
            <a:pPr marL="171450" indent="-171450">
              <a:buFont typeface="Wingdings" panose="05000000000000000000" pitchFamily="2" charset="2"/>
              <a:buChar char="Ø"/>
            </a:pPr>
            <a:r>
              <a:rPr lang="en-US" dirty="0"/>
              <a:t>When you were gathering information,  were there any themes that started to emerge that you would like to use in the RJP?</a:t>
            </a:r>
          </a:p>
          <a:p>
            <a:pPr marL="171450" indent="-171450">
              <a:buFont typeface="Wingdings" panose="05000000000000000000" pitchFamily="2" charset="2"/>
              <a:buChar char="Ø"/>
            </a:pPr>
            <a:r>
              <a:rPr lang="en-US" dirty="0"/>
              <a:t>With this information you will be able to use themes to communicate the essence of your message. </a:t>
            </a:r>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22</a:t>
            </a:fld>
            <a:endParaRPr lang="en-US"/>
          </a:p>
        </p:txBody>
      </p:sp>
    </p:spTree>
    <p:extLst>
      <p:ext uri="{BB962C8B-B14F-4D97-AF65-F5344CB8AC3E}">
        <p14:creationId xmlns:p14="http://schemas.microsoft.com/office/powerpoint/2010/main" val="20677612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Our third step is to choose our strategy and method.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As we said before there are a variety of strategies and methods to develop your RJP, and you want to choose the one that makes the most sense for the organization.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23</a:t>
            </a:fld>
            <a:endParaRPr lang="en-US"/>
          </a:p>
        </p:txBody>
      </p:sp>
    </p:spTree>
    <p:extLst>
      <p:ext uri="{BB962C8B-B14F-4D97-AF65-F5344CB8AC3E}">
        <p14:creationId xmlns:p14="http://schemas.microsoft.com/office/powerpoint/2010/main" val="4776701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When you think about selection a method for a Realistic Job Preview, we often think about the video, but there are other ways to effectively communicate what the job is really like. We have seen really great scrapbooks or photo albums that people who receive services have developed to see if someone would be a good fit to support them, as well as providers who have developed scrapbooks or photo albums for specific work sites that really tell the story of what the work and the people are really like.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Touring a work location can be highly effective as well as face to face interview with people receiving services and their family members as well as currently employed DSPs.</a:t>
            </a:r>
          </a:p>
          <a:p>
            <a:pPr marL="171450" indent="-171450">
              <a:buFont typeface="Wingdings" panose="05000000000000000000" pitchFamily="2" charset="2"/>
              <a:buChar char="Ø"/>
            </a:pPr>
            <a:r>
              <a:rPr lang="en-US" dirty="0"/>
              <a:t>Consider if you will preview and evaluate the RJP products to see what you like and what will be a good fit for your organization. </a:t>
            </a:r>
          </a:p>
          <a:p>
            <a:pPr marL="171450" indent="-171450">
              <a:buFont typeface="Wingdings" panose="05000000000000000000" pitchFamily="2" charset="2"/>
              <a:buChar char="Ø"/>
            </a:pPr>
            <a:r>
              <a:rPr lang="en-US" dirty="0"/>
              <a:t>Promotional materials are just that, they promote the organization and only show the positive and designed to get someone interested in the organization --- you may use these at job fairs, on your website, in your email signature and other times or places the public may interact learn about the organizations. </a:t>
            </a:r>
          </a:p>
        </p:txBody>
      </p:sp>
      <p:sp>
        <p:nvSpPr>
          <p:cNvPr id="4" name="Slide Number Placeholder 3"/>
          <p:cNvSpPr>
            <a:spLocks noGrp="1"/>
          </p:cNvSpPr>
          <p:nvPr>
            <p:ph type="sldNum" sz="quarter" idx="10"/>
          </p:nvPr>
        </p:nvSpPr>
        <p:spPr/>
        <p:txBody>
          <a:bodyPr/>
          <a:lstStyle/>
          <a:p>
            <a:fld id="{148D1CCA-2A3E-4CF0-A4AF-C1C1895D6B3C}" type="slidenum">
              <a:rPr lang="en-US" smtClean="0"/>
              <a:t>24</a:t>
            </a:fld>
            <a:endParaRPr lang="en-US"/>
          </a:p>
        </p:txBody>
      </p:sp>
    </p:spTree>
    <p:extLst>
      <p:ext uri="{BB962C8B-B14F-4D97-AF65-F5344CB8AC3E}">
        <p14:creationId xmlns:p14="http://schemas.microsoft.com/office/powerpoint/2010/main" val="9412778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Facilitator Note: Source: Slide 7 of CDS on RJP</a:t>
            </a:r>
          </a:p>
          <a:p>
            <a:endParaRPr lang="en-US" i="1" dirty="0"/>
          </a:p>
          <a:p>
            <a:r>
              <a:rPr lang="en-US" i="0" dirty="0"/>
              <a:t>Talking Points</a:t>
            </a:r>
          </a:p>
          <a:p>
            <a:pPr marL="171450" indent="-171450">
              <a:buFont typeface="Wingdings" panose="05000000000000000000" pitchFamily="2" charset="2"/>
              <a:buChar char="Ø"/>
            </a:pPr>
            <a:r>
              <a:rPr lang="en-US" i="0" dirty="0"/>
              <a:t>When selecting a method, you want to think about the five key things that effective RJPs include to be clear about it’s purpose. </a:t>
            </a:r>
          </a:p>
          <a:p>
            <a:pPr marL="171450" indent="-171450">
              <a:buFont typeface="Wingdings" panose="05000000000000000000" pitchFamily="2" charset="2"/>
              <a:buChar char="Ø"/>
            </a:pPr>
            <a:r>
              <a:rPr lang="en-US" i="0" dirty="0"/>
              <a:t>You need credible information that is in the RJP and how will it be customize the information for the organization, and the people supported. </a:t>
            </a:r>
          </a:p>
          <a:p>
            <a:pPr marL="171450" indent="-171450">
              <a:buFont typeface="Wingdings" panose="05000000000000000000" pitchFamily="2" charset="2"/>
              <a:buChar char="Ø"/>
            </a:pPr>
            <a:r>
              <a:rPr lang="en-US" i="0" dirty="0"/>
              <a:t>You want to have a good balance of both the rewarding and the challenging aspects of the job. </a:t>
            </a:r>
          </a:p>
          <a:p>
            <a:pPr marL="171450" indent="-171450">
              <a:buFont typeface="Wingdings" panose="05000000000000000000" pitchFamily="2" charset="2"/>
              <a:buChar char="Ø"/>
            </a:pPr>
            <a:r>
              <a:rPr lang="en-US" i="0" dirty="0"/>
              <a:t>And as we said before you want to present the RJP early in the interview process. Maybe before the interview or following the interview. Without a doubt before a job offer is made, so that the candidate has a realistic idea of that the people, the job and the organization are all about. </a:t>
            </a:r>
          </a:p>
          <a:p>
            <a:pPr marL="171450" indent="-171450">
              <a:buFont typeface="Wingdings" panose="05000000000000000000" pitchFamily="2" charset="2"/>
              <a:buChar char="Ø"/>
            </a:pPr>
            <a:r>
              <a:rPr lang="en-US" i="0" dirty="0"/>
              <a:t>The RJP is a selection strategy and leads to retention.  We hear time and time again that people leave the role of DSP because they didn’t really understand what the job was going to be like. The RJP can help improve retention, because a candidate may realize that during the interview and after experiencing the RJP that the job isn’t a good match for them, and self-select to not move forward in the interview process. </a:t>
            </a:r>
          </a:p>
        </p:txBody>
      </p:sp>
      <p:sp>
        <p:nvSpPr>
          <p:cNvPr id="4" name="Slide Number Placeholder 3"/>
          <p:cNvSpPr>
            <a:spLocks noGrp="1"/>
          </p:cNvSpPr>
          <p:nvPr>
            <p:ph type="sldNum" sz="quarter" idx="10"/>
          </p:nvPr>
        </p:nvSpPr>
        <p:spPr/>
        <p:txBody>
          <a:bodyPr/>
          <a:lstStyle/>
          <a:p>
            <a:fld id="{148D1CCA-2A3E-4CF0-A4AF-C1C1895D6B3C}" type="slidenum">
              <a:rPr lang="en-US" smtClean="0"/>
              <a:t>25</a:t>
            </a:fld>
            <a:endParaRPr lang="en-US"/>
          </a:p>
        </p:txBody>
      </p:sp>
    </p:spTree>
    <p:extLst>
      <p:ext uri="{BB962C8B-B14F-4D97-AF65-F5344CB8AC3E}">
        <p14:creationId xmlns:p14="http://schemas.microsoft.com/office/powerpoint/2010/main" val="24115690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a:t>
            </a:r>
          </a:p>
          <a:p>
            <a:pPr marL="171450" indent="-171450">
              <a:buFont typeface="Wingdings" panose="05000000000000000000" pitchFamily="2" charset="2"/>
              <a:buChar char="Ø"/>
            </a:pPr>
            <a:r>
              <a:rPr lang="en-US" dirty="0"/>
              <a:t>When selecting the method that will work best for you, you will also need to make decisions about who will lead and support he RJP process. </a:t>
            </a:r>
          </a:p>
          <a:p>
            <a:pPr marL="171450" indent="-171450">
              <a:buFont typeface="Wingdings" panose="05000000000000000000" pitchFamily="2" charset="2"/>
              <a:buChar char="Ø"/>
            </a:pPr>
            <a:r>
              <a:rPr lang="en-US" dirty="0"/>
              <a:t>Find out if you have support of others in your organization.  This is so important to have the support of others.  Several people in the organization may be involved in developing the RJP and you want to have their positive energy and support.</a:t>
            </a:r>
          </a:p>
          <a:p>
            <a:pPr marL="171450" indent="-171450">
              <a:buFont typeface="Wingdings" panose="05000000000000000000" pitchFamily="2" charset="2"/>
              <a:buChar char="Ø"/>
            </a:pPr>
            <a:r>
              <a:rPr lang="en-US" dirty="0"/>
              <a:t>This  is especially if you need financial support. </a:t>
            </a:r>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26</a:t>
            </a:fld>
            <a:endParaRPr lang="en-US"/>
          </a:p>
        </p:txBody>
      </p:sp>
    </p:spTree>
    <p:extLst>
      <p:ext uri="{BB962C8B-B14F-4D97-AF65-F5344CB8AC3E}">
        <p14:creationId xmlns:p14="http://schemas.microsoft.com/office/powerpoint/2010/main" val="28941974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The 4</a:t>
            </a:r>
            <a:r>
              <a:rPr lang="en-US" baseline="30000" dirty="0"/>
              <a:t>th</a:t>
            </a:r>
            <a:r>
              <a:rPr lang="en-US" dirty="0"/>
              <a:t> step after you have selected the strategy and method is to Implement and evaluate.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Part of a successful RJP is having an implementation plan.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This is asking and deciding how and when the RJP will be used.  It would be wise, if you aren’t already to start to track retention data to if or how the RJP is impacting hiring and retention.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You will want to decide how you will evaluate the effectiveness of the RJP, as well as when – which will be part of you action plan that we will be talking about soon.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27</a:t>
            </a:fld>
            <a:endParaRPr lang="en-US"/>
          </a:p>
        </p:txBody>
      </p:sp>
    </p:spTree>
    <p:extLst>
      <p:ext uri="{BB962C8B-B14F-4D97-AF65-F5344CB8AC3E}">
        <p14:creationId xmlns:p14="http://schemas.microsoft.com/office/powerpoint/2010/main" val="16469136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Once you have decided what type of RJP you will develop, you will decide who and when you will make and use the RJP. What are your timelines? Who is going to be interviewed or involved in making it or if it is a tour, who will being giving the tour and what is their script?</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Part of a successful RJP is having an implementation plan.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This is asking and deciding how and when the RJP will be used.  It would be wise, if you aren’t already to start to track retention data to if or how the RJP is impacting hiring and retention.  You may pilot it with a few people and get feedback from them.</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What barriers do you think you will experience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You will want to decide how you will evaluate the effectiveness of the RJP, as well as when – which will be part of you action plan that we will be talking about soon.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28</a:t>
            </a:fld>
            <a:endParaRPr lang="en-US"/>
          </a:p>
        </p:txBody>
      </p:sp>
    </p:spTree>
    <p:extLst>
      <p:ext uri="{BB962C8B-B14F-4D97-AF65-F5344CB8AC3E}">
        <p14:creationId xmlns:p14="http://schemas.microsoft.com/office/powerpoint/2010/main" val="40298162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a:t>
            </a:r>
          </a:p>
          <a:p>
            <a:pPr marL="171450" indent="-171450">
              <a:buFont typeface="Wingdings" panose="05000000000000000000" pitchFamily="2" charset="2"/>
              <a:buChar char="Ø"/>
            </a:pPr>
            <a:r>
              <a:rPr lang="en-US" dirty="0"/>
              <a:t>When we start to think about the next step which is the idea of revising and updating.  We know that the information and the visuals do become dated. </a:t>
            </a:r>
          </a:p>
          <a:p>
            <a:pPr marL="171450" indent="-171450">
              <a:buFont typeface="Wingdings" panose="05000000000000000000" pitchFamily="2" charset="2"/>
              <a:buChar char="Ø"/>
            </a:pPr>
            <a:r>
              <a:rPr lang="en-US" dirty="0"/>
              <a:t>We all know that we wore some awesome outfits and had some stylish hair styles in the 80’s and 90’s . But when we look at them now that those outfits and styles belong in the 80s or 90s. They don’t represent us today. </a:t>
            </a:r>
          </a:p>
          <a:p>
            <a:pPr marL="171450" indent="-171450">
              <a:buFont typeface="Wingdings" panose="05000000000000000000" pitchFamily="2" charset="2"/>
              <a:buChar char="Ø"/>
            </a:pPr>
            <a:r>
              <a:rPr lang="en-US" dirty="0"/>
              <a:t>Thinking about this, if you RJP is getting dated, are their ways to edit and make changes. </a:t>
            </a:r>
          </a:p>
          <a:p>
            <a:pPr marL="171450" indent="-171450">
              <a:buFont typeface="Wingdings" panose="05000000000000000000" pitchFamily="2" charset="2"/>
              <a:buChar char="Ø"/>
            </a:pPr>
            <a:r>
              <a:rPr lang="en-US" dirty="0"/>
              <a:t>We know that over the years some providers change their services.  Does the RJP represent the services you are currently providing and the people you are supporting?</a:t>
            </a:r>
          </a:p>
          <a:p>
            <a:pPr marL="171450" indent="-171450">
              <a:buFont typeface="Wingdings" panose="05000000000000000000" pitchFamily="2" charset="2"/>
              <a:buChar char="Ø"/>
            </a:pPr>
            <a:r>
              <a:rPr lang="en-US" dirty="0"/>
              <a:t>Does it include a variety of demographics of the DSPs that work for the organization or that you want to work for the organization. </a:t>
            </a:r>
          </a:p>
        </p:txBody>
      </p:sp>
      <p:sp>
        <p:nvSpPr>
          <p:cNvPr id="4" name="Slide Number Placeholder 3"/>
          <p:cNvSpPr>
            <a:spLocks noGrp="1"/>
          </p:cNvSpPr>
          <p:nvPr>
            <p:ph type="sldNum" sz="quarter" idx="10"/>
          </p:nvPr>
        </p:nvSpPr>
        <p:spPr/>
        <p:txBody>
          <a:bodyPr/>
          <a:lstStyle/>
          <a:p>
            <a:fld id="{A213837C-2E0F-4708-B800-982CA08C9EF0}" type="slidenum">
              <a:rPr lang="en-US" smtClean="0"/>
              <a:t>29</a:t>
            </a:fld>
            <a:endParaRPr lang="en-US"/>
          </a:p>
        </p:txBody>
      </p:sp>
    </p:spTree>
    <p:extLst>
      <p:ext uri="{BB962C8B-B14F-4D97-AF65-F5344CB8AC3E}">
        <p14:creationId xmlns:p14="http://schemas.microsoft.com/office/powerpoint/2010/main" val="39371502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a:t>
            </a:r>
          </a:p>
          <a:p>
            <a:pPr marL="171450" indent="-171450">
              <a:buFont typeface="Wingdings" panose="05000000000000000000" pitchFamily="2" charset="2"/>
              <a:buChar char="Ø"/>
            </a:pPr>
            <a:r>
              <a:rPr lang="en-US" dirty="0"/>
              <a:t>Many of you want</a:t>
            </a:r>
            <a:r>
              <a:rPr lang="en-US" baseline="0" dirty="0"/>
              <a:t> to increase your retention of Direct Support Professional.  </a:t>
            </a:r>
          </a:p>
          <a:p>
            <a:pPr marL="171450" indent="-171450">
              <a:buFont typeface="Wingdings" panose="05000000000000000000" pitchFamily="2" charset="2"/>
              <a:buChar char="Ø"/>
            </a:pPr>
            <a:r>
              <a:rPr lang="en-US" baseline="0" dirty="0"/>
              <a:t>People tend to think that retention starts when someone starts their new job, but that really it starts at selection. </a:t>
            </a:r>
          </a:p>
          <a:p>
            <a:pPr marL="171450" indent="-171450">
              <a:buFont typeface="Wingdings" panose="05000000000000000000" pitchFamily="2" charset="2"/>
              <a:buChar char="Ø"/>
            </a:pPr>
            <a:r>
              <a:rPr lang="en-US" baseline="0" dirty="0"/>
              <a:t>The </a:t>
            </a:r>
            <a:r>
              <a:rPr lang="en-US" i="1" baseline="0" dirty="0">
                <a:solidFill>
                  <a:srgbClr val="FF0000"/>
                </a:solidFill>
              </a:rPr>
              <a:t>employer needs to feel</a:t>
            </a:r>
            <a:r>
              <a:rPr lang="en-US" i="1" dirty="0">
                <a:solidFill>
                  <a:srgbClr val="FF0000"/>
                </a:solidFill>
              </a:rPr>
              <a:t> like or think </a:t>
            </a:r>
            <a:r>
              <a:rPr lang="en-US" i="1" dirty="0"/>
              <a:t>the </a:t>
            </a:r>
            <a:r>
              <a:rPr lang="en-US" i="1" baseline="0" dirty="0"/>
              <a:t>DSP </a:t>
            </a:r>
            <a:r>
              <a:rPr lang="en-US" baseline="0" dirty="0"/>
              <a:t>who is a good match for the organization, or the family is critical, but </a:t>
            </a:r>
            <a:r>
              <a:rPr lang="en-US" i="1" baseline="0" dirty="0">
                <a:solidFill>
                  <a:srgbClr val="FF0000"/>
                </a:solidFill>
              </a:rPr>
              <a:t>also critical that the DSP feels or thinks </a:t>
            </a:r>
            <a:r>
              <a:rPr lang="en-US" baseline="0" dirty="0"/>
              <a:t>that they are a good match for the job, the organization or family.</a:t>
            </a:r>
          </a:p>
          <a:p>
            <a:pPr marL="171450" indent="-171450">
              <a:buFont typeface="Wingdings" panose="05000000000000000000" pitchFamily="2" charset="2"/>
              <a:buChar char="Ø"/>
            </a:pPr>
            <a:r>
              <a:rPr lang="en-US" baseline="0" dirty="0"/>
              <a:t>Those decisions need to be made before a person accepts the position.  </a:t>
            </a:r>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3</a:t>
            </a:fld>
            <a:endParaRPr lang="en-US"/>
          </a:p>
        </p:txBody>
      </p:sp>
    </p:spTree>
    <p:extLst>
      <p:ext uri="{BB962C8B-B14F-4D97-AF65-F5344CB8AC3E}">
        <p14:creationId xmlns:p14="http://schemas.microsoft.com/office/powerpoint/2010/main" val="42639979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Use the evaluation results to decide whether your RJP needs to change.  Who makes these decisions?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Make sure to have a plan for evaluation any time you have a restructure or change in your organization so that the RJP isn’t forgotten about, and everyone thinks it is someone else’s job to evaluate the RJP.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30</a:t>
            </a:fld>
            <a:endParaRPr lang="en-US"/>
          </a:p>
        </p:txBody>
      </p:sp>
    </p:spTree>
    <p:extLst>
      <p:ext uri="{BB962C8B-B14F-4D97-AF65-F5344CB8AC3E}">
        <p14:creationId xmlns:p14="http://schemas.microsoft.com/office/powerpoint/2010/main" val="24530843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Talking Points: </a:t>
            </a:r>
          </a:p>
          <a:p>
            <a:pPr marL="171450" indent="-171450">
              <a:buFont typeface="Wingdings" panose="05000000000000000000" pitchFamily="2" charset="2"/>
              <a:buChar char="Ø"/>
            </a:pPr>
            <a:r>
              <a:rPr lang="en-US" dirty="0">
                <a:cs typeface="Calibri"/>
              </a:rPr>
              <a:t>Once you have worked through the different steps it is key that you develop an action plan that is attainable and sustainable.  Lets look at what that means on the next slide. </a:t>
            </a:r>
          </a:p>
        </p:txBody>
      </p:sp>
      <p:sp>
        <p:nvSpPr>
          <p:cNvPr id="4" name="Slide Number Placeholder 3"/>
          <p:cNvSpPr>
            <a:spLocks noGrp="1"/>
          </p:cNvSpPr>
          <p:nvPr>
            <p:ph type="sldNum" sz="quarter" idx="10"/>
          </p:nvPr>
        </p:nvSpPr>
        <p:spPr/>
        <p:txBody>
          <a:bodyPr/>
          <a:lstStyle/>
          <a:p>
            <a:fld id="{A213837C-2E0F-4708-B800-982CA08C9EF0}" type="slidenum">
              <a:rPr lang="en-US" smtClean="0"/>
              <a:t>31</a:t>
            </a:fld>
            <a:endParaRPr lang="en-US"/>
          </a:p>
        </p:txBody>
      </p:sp>
    </p:spTree>
    <p:extLst>
      <p:ext uri="{BB962C8B-B14F-4D97-AF65-F5344CB8AC3E}">
        <p14:creationId xmlns:p14="http://schemas.microsoft.com/office/powerpoint/2010/main" val="10909359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cs typeface="Calibri"/>
              </a:rPr>
              <a:t>Facilitor Note: Walk participants through the action planning phase, This may be different based upon who is in the presentation.  The Bullets on the page are there to guide you through.  This can be connected to a worksheet to workbook very easily </a:t>
            </a:r>
            <a:endParaRPr lang="en-US" dirty="0">
              <a:cs typeface="Calibri"/>
            </a:endParaRPr>
          </a:p>
          <a:p>
            <a:endParaRPr lang="en-US" i="1" dirty="0">
              <a:cs typeface="Calibri"/>
            </a:endParaRPr>
          </a:p>
          <a:p>
            <a:r>
              <a:rPr lang="en-US" dirty="0">
                <a:cs typeface="Calibri"/>
              </a:rPr>
              <a:t>Talking Points: </a:t>
            </a:r>
          </a:p>
          <a:p>
            <a:pPr marL="171450" indent="-171450">
              <a:buFont typeface="Wingdings" panose="05000000000000000000" pitchFamily="2" charset="2"/>
              <a:buChar char="Ø"/>
            </a:pPr>
            <a:r>
              <a:rPr lang="en-US" dirty="0">
                <a:cs typeface="Calibri"/>
              </a:rPr>
              <a:t>No initiative will happen without action planning. And action planning isn’t reaction planning. </a:t>
            </a:r>
          </a:p>
          <a:p>
            <a:pPr marL="171450" indent="-171450">
              <a:buFont typeface="Wingdings" panose="05000000000000000000" pitchFamily="2" charset="2"/>
              <a:buChar char="Ø"/>
            </a:pPr>
            <a:r>
              <a:rPr lang="en-US" dirty="0">
                <a:cs typeface="Calibri"/>
              </a:rPr>
              <a:t>Take a moment and consider the following questions.  They are essential to a successful implementation of this strategy.  </a:t>
            </a:r>
          </a:p>
          <a:p>
            <a:pPr marL="171450" indent="-171450">
              <a:spcBef>
                <a:spcPts val="1000"/>
              </a:spcBef>
              <a:spcAft>
                <a:spcPts val="1200"/>
              </a:spcAft>
              <a:buFont typeface="Wingdings" panose="05000000000000000000" pitchFamily="2" charset="2"/>
              <a:buChar char="Ø"/>
            </a:pPr>
            <a:r>
              <a:rPr lang="en-US" dirty="0"/>
              <a:t>Include a series of action steps in developing and implementing the RJP.</a:t>
            </a:r>
          </a:p>
          <a:p>
            <a:pPr marL="171450" indent="-171450">
              <a:spcBef>
                <a:spcPts val="1000"/>
              </a:spcBef>
              <a:spcAft>
                <a:spcPts val="1200"/>
              </a:spcAft>
              <a:buFont typeface="Wingdings" panose="05000000000000000000" pitchFamily="2" charset="2"/>
              <a:buChar char="Ø"/>
            </a:pPr>
            <a:r>
              <a:rPr lang="en-US" dirty="0"/>
              <a:t>Note who is responsible.</a:t>
            </a:r>
          </a:p>
          <a:p>
            <a:pPr marL="171450" indent="-171450">
              <a:spcBef>
                <a:spcPts val="1000"/>
              </a:spcBef>
              <a:spcAft>
                <a:spcPts val="1200"/>
              </a:spcAft>
              <a:buFont typeface="Wingdings" panose="05000000000000000000" pitchFamily="2" charset="2"/>
              <a:buChar char="Ø"/>
            </a:pPr>
            <a:r>
              <a:rPr lang="en-US" dirty="0"/>
              <a:t>When will they start and when should task be completed?</a:t>
            </a:r>
          </a:p>
          <a:p>
            <a:pPr marL="171450" indent="-171450">
              <a:spcBef>
                <a:spcPts val="1000"/>
              </a:spcBef>
              <a:spcAft>
                <a:spcPts val="1200"/>
              </a:spcAft>
              <a:buFont typeface="Wingdings" panose="05000000000000000000" pitchFamily="2" charset="2"/>
              <a:buChar char="Ø"/>
            </a:pPr>
            <a:r>
              <a:rPr lang="en-US" dirty="0"/>
              <a:t>What are the resources needed?</a:t>
            </a:r>
          </a:p>
          <a:p>
            <a:pPr marL="171450" indent="-171450">
              <a:spcBef>
                <a:spcPts val="1000"/>
              </a:spcBef>
              <a:spcAft>
                <a:spcPts val="1200"/>
              </a:spcAft>
              <a:buFont typeface="Wingdings" panose="05000000000000000000" pitchFamily="2" charset="2"/>
              <a:buChar char="Ø"/>
            </a:pPr>
            <a:r>
              <a:rPr lang="en-US" dirty="0"/>
              <a:t>Evaluation:</a:t>
            </a:r>
          </a:p>
          <a:p>
            <a:pPr marL="628650" lvl="1" indent="-171450">
              <a:spcBef>
                <a:spcPts val="500"/>
              </a:spcBef>
              <a:spcAft>
                <a:spcPts val="1200"/>
              </a:spcAft>
              <a:buFont typeface="Wingdings" panose="05000000000000000000" pitchFamily="2" charset="2"/>
              <a:buChar char="Ø"/>
            </a:pPr>
            <a:r>
              <a:rPr lang="en-US" dirty="0"/>
              <a:t>How will you know the RJP is done to the quality you desire?</a:t>
            </a:r>
          </a:p>
          <a:p>
            <a:pPr marL="628650" lvl="1" indent="-171450">
              <a:spcBef>
                <a:spcPts val="500"/>
              </a:spcBef>
              <a:spcAft>
                <a:spcPts val="1200"/>
              </a:spcAft>
              <a:buFont typeface="Wingdings" panose="05000000000000000000" pitchFamily="2" charset="2"/>
              <a:buChar char="Ø"/>
            </a:pPr>
            <a:r>
              <a:rPr lang="en-US" dirty="0"/>
              <a:t>How will you know the RJP is effective?</a:t>
            </a:r>
          </a:p>
          <a:p>
            <a:pPr marL="628650" lvl="1" indent="-171450">
              <a:spcBef>
                <a:spcPts val="500"/>
              </a:spcBef>
              <a:spcAft>
                <a:spcPts val="1200"/>
              </a:spcAft>
              <a:buFont typeface="Wingdings" panose="05000000000000000000" pitchFamily="2" charset="2"/>
              <a:buChar char="Ø"/>
            </a:pPr>
            <a:r>
              <a:rPr lang="en-US" dirty="0"/>
              <a:t>How will you keep it fresh and relevant?</a:t>
            </a:r>
          </a:p>
        </p:txBody>
      </p:sp>
      <p:sp>
        <p:nvSpPr>
          <p:cNvPr id="4" name="Slide Number Placeholder 3"/>
          <p:cNvSpPr>
            <a:spLocks noGrp="1"/>
          </p:cNvSpPr>
          <p:nvPr>
            <p:ph type="sldNum" sz="quarter" idx="10"/>
          </p:nvPr>
        </p:nvSpPr>
        <p:spPr/>
        <p:txBody>
          <a:bodyPr/>
          <a:lstStyle/>
          <a:p>
            <a:fld id="{A213837C-2E0F-4708-B800-982CA08C9EF0}" type="slidenum">
              <a:rPr lang="en-US" smtClean="0"/>
              <a:t>32</a:t>
            </a:fld>
            <a:endParaRPr lang="en-US"/>
          </a:p>
        </p:txBody>
      </p:sp>
    </p:spTree>
    <p:extLst>
      <p:ext uri="{BB962C8B-B14F-4D97-AF65-F5344CB8AC3E}">
        <p14:creationId xmlns:p14="http://schemas.microsoft.com/office/powerpoint/2010/main" val="19902964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t>Here are some resource for the RJP that we have discussed.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33</a:t>
            </a:fld>
            <a:endParaRPr lang="en-US"/>
          </a:p>
        </p:txBody>
      </p:sp>
    </p:spTree>
    <p:extLst>
      <p:ext uri="{BB962C8B-B14F-4D97-AF65-F5344CB8AC3E}">
        <p14:creationId xmlns:p14="http://schemas.microsoft.com/office/powerpoint/2010/main" val="9174581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a:t>
            </a:r>
          </a:p>
          <a:p>
            <a:pPr marL="171450" indent="-171450">
              <a:buFont typeface="Wingdings" panose="05000000000000000000" pitchFamily="2" charset="2"/>
              <a:buChar char="Ø"/>
            </a:pPr>
            <a:r>
              <a:rPr lang="en-US" dirty="0"/>
              <a:t>These are also some additional resources for you. </a:t>
            </a:r>
          </a:p>
        </p:txBody>
      </p:sp>
      <p:sp>
        <p:nvSpPr>
          <p:cNvPr id="4" name="Slide Number Placeholder 3"/>
          <p:cNvSpPr>
            <a:spLocks noGrp="1"/>
          </p:cNvSpPr>
          <p:nvPr>
            <p:ph type="sldNum" sz="quarter" idx="10"/>
          </p:nvPr>
        </p:nvSpPr>
        <p:spPr/>
        <p:txBody>
          <a:bodyPr/>
          <a:lstStyle/>
          <a:p>
            <a:fld id="{148D1CCA-2A3E-4CF0-A4AF-C1C1895D6B3C}" type="slidenum">
              <a:rPr lang="en-US" smtClean="0"/>
              <a:t>34</a:t>
            </a:fld>
            <a:endParaRPr lang="en-US"/>
          </a:p>
        </p:txBody>
      </p:sp>
    </p:spTree>
    <p:extLst>
      <p:ext uri="{BB962C8B-B14F-4D97-AF65-F5344CB8AC3E}">
        <p14:creationId xmlns:p14="http://schemas.microsoft.com/office/powerpoint/2010/main" val="18927641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Facilitor Notes:  This is the time for questions by the participants. You will need to determine how much time you have for questions. </a:t>
            </a:r>
          </a:p>
          <a:p>
            <a:r>
              <a:rPr lang="en-US" i="1" dirty="0"/>
              <a:t>Provide a way for the participants to reach you. </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35</a:t>
            </a:fld>
            <a:endParaRPr lang="en-US"/>
          </a:p>
        </p:txBody>
      </p:sp>
    </p:spTree>
    <p:extLst>
      <p:ext uri="{BB962C8B-B14F-4D97-AF65-F5344CB8AC3E}">
        <p14:creationId xmlns:p14="http://schemas.microsoft.com/office/powerpoint/2010/main" val="365801103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Facilitor Notes:  Encourage people to use the Tenncare Workforce Toolkit.. </a:t>
            </a:r>
            <a:endParaRPr lang="en-US" dirty="0"/>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36</a:t>
            </a:fld>
            <a:endParaRPr lang="en-US"/>
          </a:p>
        </p:txBody>
      </p:sp>
    </p:spTree>
    <p:extLst>
      <p:ext uri="{BB962C8B-B14F-4D97-AF65-F5344CB8AC3E}">
        <p14:creationId xmlns:p14="http://schemas.microsoft.com/office/powerpoint/2010/main" val="118458038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Facilitor Notes:  Provide any other tools and future </a:t>
            </a:r>
            <a:r>
              <a:rPr lang="en-US" i="1" dirty="0" err="1"/>
              <a:t>tenncare</a:t>
            </a:r>
            <a:r>
              <a:rPr lang="en-US" i="1" dirty="0"/>
              <a:t> events such as training or community of practice. </a:t>
            </a:r>
            <a:endParaRPr lang="en-US" dirty="0"/>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37</a:t>
            </a:fld>
            <a:endParaRPr lang="en-US"/>
          </a:p>
        </p:txBody>
      </p:sp>
    </p:spTree>
    <p:extLst>
      <p:ext uri="{BB962C8B-B14F-4D97-AF65-F5344CB8AC3E}">
        <p14:creationId xmlns:p14="http://schemas.microsoft.com/office/powerpoint/2010/main" val="3363927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i="1" dirty="0"/>
              <a:t>Facilitator Note:  </a:t>
            </a:r>
            <a:r>
              <a:rPr lang="en-US" i="1" dirty="0">
                <a:cs typeface="Calibri"/>
              </a:rPr>
              <a:t>This is a reminder to show where this tool fits into the whole process. </a:t>
            </a:r>
            <a:endParaRPr lang="en-US" dirty="0"/>
          </a:p>
          <a:p>
            <a:pPr>
              <a:defRPr/>
            </a:pPr>
            <a:endParaRPr lang="en-US" b="1" i="1" dirty="0"/>
          </a:p>
          <a:p>
            <a:pPr marL="0" marR="0" lvl="0" indent="0" algn="l" defTabSz="914400">
              <a:lnSpc>
                <a:spcPct val="100000"/>
              </a:lnSpc>
              <a:spcBef>
                <a:spcPts val="0"/>
              </a:spcBef>
              <a:spcAft>
                <a:spcPts val="0"/>
              </a:spcAft>
              <a:buClrTx/>
              <a:buSzTx/>
              <a:buFontTx/>
              <a:buNone/>
              <a:tabLst/>
              <a:defRPr/>
            </a:pPr>
            <a:r>
              <a:rPr lang="en-US" dirty="0"/>
              <a:t>Talking Points</a:t>
            </a:r>
            <a:endParaRPr lang="en-US" dirty="0">
              <a:cs typeface="Calibri" panose="020F0502020204030204"/>
            </a:endParaRPr>
          </a:p>
          <a:p>
            <a:pPr marL="171450" indent="-171450">
              <a:buFont typeface="Wingdings" panose="05000000000000000000" pitchFamily="2" charset="2"/>
              <a:buChar char="Ø"/>
            </a:pPr>
            <a:r>
              <a:rPr lang="en-US" dirty="0"/>
              <a:t>There</a:t>
            </a:r>
            <a:r>
              <a:rPr lang="en-US" baseline="0" dirty="0"/>
              <a:t> are two main areas we are looking with the DSP toolkit.</a:t>
            </a:r>
            <a:r>
              <a:rPr lang="en-US" dirty="0"/>
              <a:t> </a:t>
            </a:r>
            <a:endParaRPr lang="en-US" baseline="0" dirty="0">
              <a:cs typeface="Calibri" panose="020F0502020204030204"/>
            </a:endParaRPr>
          </a:p>
          <a:p>
            <a:pPr marL="171450" indent="-171450">
              <a:buFont typeface="Wingdings" panose="05000000000000000000" pitchFamily="2" charset="2"/>
              <a:buChar char="Ø"/>
            </a:pPr>
            <a:r>
              <a:rPr lang="en-US" i="1" baseline="0" dirty="0">
                <a:solidFill>
                  <a:srgbClr val="FF0000"/>
                </a:solidFill>
              </a:rPr>
              <a:t>First</a:t>
            </a:r>
            <a:r>
              <a:rPr lang="en-US" baseline="0" dirty="0">
                <a:solidFill>
                  <a:srgbClr val="FF0000"/>
                </a:solidFill>
              </a:rPr>
              <a:t> is </a:t>
            </a:r>
            <a:r>
              <a:rPr lang="en-US" i="1" baseline="0" dirty="0">
                <a:solidFill>
                  <a:srgbClr val="FF0000"/>
                </a:solidFill>
              </a:rPr>
              <a:t>Recruitment </a:t>
            </a:r>
            <a:r>
              <a:rPr lang="en-US" baseline="0" dirty="0"/>
              <a:t>– and if you joined us during our last webinar you learned about Targeted Marketing</a:t>
            </a:r>
            <a:r>
              <a:rPr lang="en-US" dirty="0"/>
              <a:t>.  Coming o</a:t>
            </a:r>
            <a:r>
              <a:rPr lang="en-US" baseline="0" dirty="0"/>
              <a:t>n March 2 we will have a webinar on the Public Service Announcement.</a:t>
            </a:r>
            <a:r>
              <a:rPr lang="en-US" dirty="0"/>
              <a:t> </a:t>
            </a:r>
            <a:endParaRPr lang="en-US" baseline="0" dirty="0">
              <a:cs typeface="Calibri" panose="020F0502020204030204"/>
            </a:endParaRPr>
          </a:p>
          <a:p>
            <a:pPr marL="171450" indent="-171450">
              <a:buFont typeface="Wingdings" panose="05000000000000000000" pitchFamily="2" charset="2"/>
              <a:buChar char="Ø"/>
            </a:pPr>
            <a:r>
              <a:rPr lang="en-US" baseline="0" dirty="0"/>
              <a:t>The </a:t>
            </a:r>
            <a:r>
              <a:rPr lang="en-US" i="1" baseline="0" dirty="0">
                <a:solidFill>
                  <a:srgbClr val="FF0000"/>
                </a:solidFill>
              </a:rPr>
              <a:t>second is Selection and Retention </a:t>
            </a:r>
            <a:r>
              <a:rPr lang="en-US" baseline="0" dirty="0"/>
              <a:t>with the RJP being</a:t>
            </a:r>
            <a:r>
              <a:rPr lang="en-US" dirty="0"/>
              <a:t> one of the tools</a:t>
            </a:r>
            <a:r>
              <a:rPr lang="en-US" baseline="0" dirty="0"/>
              <a:t>.</a:t>
            </a:r>
            <a:r>
              <a:rPr lang="en-US" dirty="0"/>
              <a:t>  </a:t>
            </a:r>
            <a:endParaRPr lang="en-US" baseline="0" dirty="0">
              <a:cs typeface="Calibri" panose="020F0502020204030204"/>
            </a:endParaRPr>
          </a:p>
          <a:p>
            <a:pPr marL="171450" indent="-171450">
              <a:buFont typeface="Wingdings" panose="05000000000000000000" pitchFamily="2" charset="2"/>
              <a:buChar char="Ø"/>
            </a:pPr>
            <a:r>
              <a:rPr lang="en-US" baseline="0" dirty="0"/>
              <a:t>Sometimes people confuse a promotional video that they may have on their website or who at tradeshow with the RJP. </a:t>
            </a:r>
            <a:endParaRPr lang="en-US" baseline="0" dirty="0">
              <a:cs typeface="Calibri" panose="020F0502020204030204"/>
            </a:endParaRPr>
          </a:p>
          <a:p>
            <a:pPr lvl="1" indent="-171450">
              <a:buFont typeface="Wingdings" panose="05000000000000000000" pitchFamily="2" charset="2"/>
              <a:buChar char="Ø"/>
            </a:pPr>
            <a:r>
              <a:rPr lang="en-US" baseline="0" dirty="0"/>
              <a:t>Promotional videos focus on things that are all positive about the organization or</a:t>
            </a:r>
            <a:r>
              <a:rPr lang="en-US" dirty="0"/>
              <a:t> </a:t>
            </a:r>
          </a:p>
          <a:p>
            <a:pPr lvl="1" indent="-171450">
              <a:buFont typeface="Wingdings" panose="05000000000000000000" pitchFamily="2" charset="2"/>
              <a:buChar char="Ø"/>
            </a:pPr>
            <a:r>
              <a:rPr lang="en-US" baseline="0" dirty="0"/>
              <a:t>the job.</a:t>
            </a:r>
            <a:r>
              <a:rPr lang="en-US" dirty="0"/>
              <a:t>  </a:t>
            </a:r>
            <a:endParaRPr lang="en-US" dirty="0">
              <a:cs typeface="Calibri"/>
            </a:endParaRPr>
          </a:p>
          <a:p>
            <a:pPr lvl="1" indent="-171450">
              <a:buFont typeface="Wingdings" panose="05000000000000000000" pitchFamily="2" charset="2"/>
              <a:buChar char="Ø"/>
            </a:pPr>
            <a:r>
              <a:rPr lang="en-US" baseline="0" dirty="0"/>
              <a:t>The RJP tells a more realistic story.</a:t>
            </a:r>
            <a:r>
              <a:rPr lang="en-US" dirty="0"/>
              <a:t> </a:t>
            </a:r>
            <a:endParaRPr lang="en-US" baseline="0" dirty="0">
              <a:cs typeface="Calibri" panose="020F0502020204030204"/>
            </a:endParaRPr>
          </a:p>
          <a:p>
            <a:pPr marL="171450" indent="-171450">
              <a:buFont typeface="Wingdings" panose="05000000000000000000" pitchFamily="2" charset="2"/>
              <a:buChar char="Ø"/>
            </a:pPr>
            <a:r>
              <a:rPr lang="en-US" baseline="0" dirty="0"/>
              <a:t>We will be addressing the other areas of retention listed here in future webinars.</a:t>
            </a:r>
            <a:endParaRPr lang="en-US" baseline="0" dirty="0">
              <a:cs typeface="Calibri" panose="020F0502020204030204"/>
            </a:endParaRPr>
          </a:p>
          <a:p>
            <a:endParaRPr lang="en-US" baseline="0" dirty="0"/>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4</a:t>
            </a:fld>
            <a:endParaRPr lang="en-US"/>
          </a:p>
        </p:txBody>
      </p:sp>
    </p:spTree>
    <p:extLst>
      <p:ext uri="{BB962C8B-B14F-4D97-AF65-F5344CB8AC3E}">
        <p14:creationId xmlns:p14="http://schemas.microsoft.com/office/powerpoint/2010/main" val="4275011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207884"/>
          </a:xfrm>
        </p:spPr>
        <p:txBody>
          <a:bodyPr/>
          <a:lstStyle/>
          <a:p>
            <a:pPr>
              <a:spcBef>
                <a:spcPct val="0"/>
              </a:spcBef>
              <a:defRPr/>
            </a:pPr>
            <a:r>
              <a:rPr lang="en-US" i="1" dirty="0"/>
              <a:t>Facilitator Note: </a:t>
            </a:r>
            <a:r>
              <a:rPr lang="en-US" i="1" dirty="0">
                <a:cs typeface="Calibri"/>
              </a:rPr>
              <a:t>This is the initial explanation and setting of the stage for what an RJP is. Take as much time as you need but know you will be diving into this content as you progress through the slides. </a:t>
            </a:r>
            <a:endParaRPr lang="en-US" dirty="0">
              <a:cs typeface="Calibri" panose="020F0502020204030204"/>
            </a:endParaRPr>
          </a:p>
          <a:p>
            <a:pPr>
              <a:spcBef>
                <a:spcPct val="0"/>
              </a:spcBef>
              <a:defRPr/>
            </a:pPr>
            <a:endParaRPr lang="en-US" i="1" dirty="0">
              <a:cs typeface="Calibri"/>
            </a:endParaRPr>
          </a:p>
          <a:p>
            <a:pPr marL="0" marR="0" lvl="0" indent="0" algn="l" defTabSz="914400">
              <a:lnSpc>
                <a:spcPct val="100000"/>
              </a:lnSpc>
              <a:spcBef>
                <a:spcPct val="0"/>
              </a:spcBef>
              <a:spcAft>
                <a:spcPts val="0"/>
              </a:spcAft>
              <a:buClrTx/>
              <a:buSzTx/>
              <a:buFontTx/>
              <a:buNone/>
              <a:tabLst/>
              <a:defRPr/>
            </a:pPr>
            <a:r>
              <a:rPr lang="en-US" dirty="0"/>
              <a:t>Talking Points</a:t>
            </a:r>
            <a:endParaRPr lang="en-US" dirty="0">
              <a:cs typeface="Calibri"/>
            </a:endParaRPr>
          </a:p>
          <a:p>
            <a:pPr marL="171450" indent="-171450">
              <a:spcBef>
                <a:spcPct val="0"/>
              </a:spcBef>
              <a:buFont typeface="Wingdings" panose="05000000000000000000" pitchFamily="2" charset="2"/>
              <a:buChar char="Ø"/>
            </a:pPr>
            <a:r>
              <a:rPr lang="en-US" dirty="0">
                <a:latin typeface="Arial"/>
                <a:ea typeface="ＭＳ Ｐゴシック"/>
                <a:cs typeface="Arial"/>
              </a:rPr>
              <a:t>I told you the RJP is different than a promotional video and this is how it is different. </a:t>
            </a:r>
          </a:p>
          <a:p>
            <a:pPr marL="171450" indent="-171450">
              <a:spcBef>
                <a:spcPct val="0"/>
              </a:spcBef>
              <a:buFont typeface="Wingdings" panose="05000000000000000000" pitchFamily="2" charset="2"/>
              <a:buChar char="Ø"/>
            </a:pPr>
            <a:r>
              <a:rPr lang="en-US" dirty="0">
                <a:latin typeface="Arial"/>
                <a:ea typeface="ＭＳ Ｐゴシック"/>
                <a:cs typeface="Arial"/>
              </a:rPr>
              <a:t>The RJP provides a non-distorted picture or explanation to job applicants. </a:t>
            </a:r>
          </a:p>
          <a:p>
            <a:pPr marL="171450" indent="-171450">
              <a:spcBef>
                <a:spcPct val="0"/>
              </a:spcBef>
              <a:buFont typeface="Wingdings" panose="05000000000000000000" pitchFamily="2" charset="2"/>
              <a:buChar char="Ø"/>
            </a:pPr>
            <a:r>
              <a:rPr lang="en-US" dirty="0">
                <a:latin typeface="Arial"/>
                <a:ea typeface="ＭＳ Ｐゴシック"/>
                <a:cs typeface="Arial"/>
              </a:rPr>
              <a:t>     It show both the positive and the challenging parts of the job.</a:t>
            </a:r>
          </a:p>
          <a:p>
            <a:pPr marL="171450" indent="-171450">
              <a:spcBef>
                <a:spcPct val="0"/>
              </a:spcBef>
              <a:buFont typeface="Wingdings" panose="05000000000000000000" pitchFamily="2" charset="2"/>
              <a:buChar char="Ø"/>
            </a:pPr>
            <a:r>
              <a:rPr lang="en-US" dirty="0">
                <a:latin typeface="Arial"/>
                <a:ea typeface="ＭＳ Ｐゴシック"/>
                <a:cs typeface="Arial"/>
              </a:rPr>
              <a:t>     The applicants can learn about: </a:t>
            </a:r>
          </a:p>
          <a:p>
            <a:pPr marL="1085850" lvl="2" indent="-171450">
              <a:spcBef>
                <a:spcPct val="0"/>
              </a:spcBef>
              <a:buFont typeface="Wingdings" panose="05000000000000000000" pitchFamily="2" charset="2"/>
              <a:buChar char="Ø"/>
            </a:pPr>
            <a:r>
              <a:rPr lang="en-US" dirty="0">
                <a:latin typeface="Arial"/>
                <a:ea typeface="ＭＳ Ｐゴシック"/>
                <a:cs typeface="Arial"/>
              </a:rPr>
              <a:t>the people they may be hired to support</a:t>
            </a:r>
          </a:p>
          <a:p>
            <a:pPr marL="1085850" lvl="2" indent="-171450">
              <a:spcBef>
                <a:spcPct val="0"/>
              </a:spcBef>
              <a:buFont typeface="Wingdings" panose="05000000000000000000" pitchFamily="2" charset="2"/>
              <a:buChar char="Ø"/>
            </a:pPr>
            <a:r>
              <a:rPr lang="en-US" dirty="0">
                <a:latin typeface="Arial"/>
                <a:ea typeface="ＭＳ Ｐゴシック"/>
                <a:cs typeface="Arial"/>
              </a:rPr>
              <a:t>their family or friends</a:t>
            </a:r>
          </a:p>
          <a:p>
            <a:pPr marL="1085850" lvl="2" indent="-171450">
              <a:spcBef>
                <a:spcPct val="0"/>
              </a:spcBef>
              <a:buFont typeface="Wingdings" panose="05000000000000000000" pitchFamily="2" charset="2"/>
              <a:buChar char="Ø"/>
            </a:pPr>
            <a:r>
              <a:rPr lang="en-US" dirty="0">
                <a:latin typeface="Arial"/>
                <a:ea typeface="ＭＳ Ｐゴシック"/>
                <a:cs typeface="Arial"/>
              </a:rPr>
              <a:t>and about the employer and their culture, vision and mission </a:t>
            </a:r>
          </a:p>
          <a:p>
            <a:pPr marL="171450" indent="-171450">
              <a:spcBef>
                <a:spcPct val="0"/>
              </a:spcBef>
              <a:buFont typeface="Wingdings" panose="05000000000000000000" pitchFamily="2" charset="2"/>
              <a:buChar char="Ø"/>
            </a:pPr>
            <a:r>
              <a:rPr lang="en-US" dirty="0">
                <a:latin typeface="Arial"/>
                <a:ea typeface="ＭＳ Ｐゴシック"/>
                <a:cs typeface="Arial"/>
              </a:rPr>
              <a:t>I am going to talk with you in a few minutes about the different ways you can do an RJP, such as a video, a photo album and more.</a:t>
            </a:r>
          </a:p>
          <a:p>
            <a:pPr marL="171450" indent="-171450">
              <a:spcBef>
                <a:spcPct val="0"/>
              </a:spcBef>
              <a:buFont typeface="Wingdings" panose="05000000000000000000" pitchFamily="2" charset="2"/>
              <a:buChar char="Ø"/>
            </a:pPr>
            <a:r>
              <a:rPr lang="en-US" dirty="0">
                <a:latin typeface="Arial"/>
                <a:ea typeface="ＭＳ Ｐゴシック"/>
                <a:cs typeface="Arial"/>
              </a:rPr>
              <a:t>For instance, if the employer has a video,  they may show it to applicant before the interview and ask questions of the candidate about the RJP.   </a:t>
            </a:r>
          </a:p>
          <a:p>
            <a:pPr marL="171450" indent="-171450">
              <a:spcBef>
                <a:spcPct val="0"/>
              </a:spcBef>
              <a:buFont typeface="Wingdings" panose="05000000000000000000" pitchFamily="2" charset="2"/>
              <a:buChar char="Ø"/>
            </a:pPr>
            <a:r>
              <a:rPr lang="en-US" dirty="0">
                <a:latin typeface="Arial"/>
                <a:ea typeface="ＭＳ Ｐゴシック"/>
                <a:cs typeface="Arial"/>
              </a:rPr>
              <a:t>Or you may use the RJP as a part of or after the interview. </a:t>
            </a:r>
          </a:p>
          <a:p>
            <a:pPr marL="171450" indent="-171450">
              <a:spcBef>
                <a:spcPct val="0"/>
              </a:spcBef>
              <a:buFont typeface="Wingdings" panose="05000000000000000000" pitchFamily="2" charset="2"/>
              <a:buChar char="Ø"/>
            </a:pPr>
            <a:r>
              <a:rPr lang="en-US" dirty="0">
                <a:latin typeface="Arial"/>
                <a:ea typeface="ＭＳ Ｐゴシック"/>
                <a:cs typeface="Arial"/>
              </a:rPr>
              <a:t>If the RJP is touring the day program or work site, you could do this before, during or after the interview.  When I was a camp director of a large sight, I would meet the candidate and while giving them a tour of the camp, I asked many of our interview questions while on the tour. </a:t>
            </a:r>
          </a:p>
          <a:p>
            <a:pPr marL="171450" indent="-171450">
              <a:spcBef>
                <a:spcPct val="0"/>
              </a:spcBef>
              <a:buFont typeface="Wingdings" panose="05000000000000000000" pitchFamily="2" charset="2"/>
              <a:buChar char="Ø"/>
            </a:pPr>
            <a:r>
              <a:rPr lang="en-US" dirty="0">
                <a:latin typeface="Arial"/>
                <a:ea typeface="ＭＳ Ｐゴシック"/>
                <a:cs typeface="Arial"/>
              </a:rPr>
              <a:t>The important thing is that it is done before a job offer. </a:t>
            </a:r>
          </a:p>
          <a:p>
            <a:pPr>
              <a:spcBef>
                <a:spcPct val="0"/>
              </a:spcBef>
            </a:pPr>
            <a:r>
              <a:rPr lang="en-US" dirty="0">
                <a:latin typeface="Arial"/>
                <a:ea typeface="ＭＳ Ｐゴシック"/>
                <a:cs typeface="Arial"/>
              </a:rPr>
              <a:t>  </a:t>
            </a:r>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5</a:t>
            </a:fld>
            <a:endParaRPr lang="en-US"/>
          </a:p>
        </p:txBody>
      </p:sp>
    </p:spTree>
    <p:extLst>
      <p:ext uri="{BB962C8B-B14F-4D97-AF65-F5344CB8AC3E}">
        <p14:creationId xmlns:p14="http://schemas.microsoft.com/office/powerpoint/2010/main" val="2899200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Facilitator Note: : </a:t>
            </a:r>
            <a:r>
              <a:rPr lang="en-US" dirty="0"/>
              <a:t>https://www.ancor.org/toolkit/employers/realistic-job-preview. This in one of the three free ANCOR </a:t>
            </a:r>
            <a:r>
              <a:rPr lang="en-US" b="0" dirty="0">
                <a:cs typeface="Calibri"/>
              </a:rPr>
              <a:t>RJP preview that last 60-90 seconds.  </a:t>
            </a:r>
            <a:endParaRPr lang="en-US" b="0" dirty="0"/>
          </a:p>
          <a:p>
            <a:pPr>
              <a:defRPr/>
            </a:pPr>
            <a:r>
              <a:rPr lang="en-US" i="1" dirty="0"/>
              <a:t>Show the short preview. Be sure to set up the clip you are showing so they can see how it connects to the organization or field it is showing. </a:t>
            </a:r>
            <a:endParaRPr lang="en-US" i="1" dirty="0">
              <a:cs typeface="Calibri" panose="020F0502020204030204"/>
            </a:endParaRPr>
          </a:p>
          <a:p>
            <a:pPr>
              <a:defRPr/>
            </a:pPr>
            <a:endParaRPr lang="en-US" dirty="0">
              <a:cs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Talking Points</a:t>
            </a:r>
          </a:p>
          <a:p>
            <a:pPr marL="171450" indent="-171450">
              <a:buFont typeface="Wingdings" panose="05000000000000000000" pitchFamily="2" charset="2"/>
              <a:buChar char="Ø"/>
            </a:pPr>
            <a:r>
              <a:rPr lang="en-US" dirty="0"/>
              <a:t>Let’s talk about the short preview of an RJP. </a:t>
            </a:r>
          </a:p>
          <a:p>
            <a:pPr marL="171450" indent="-171450">
              <a:buFont typeface="Wingdings" panose="05000000000000000000" pitchFamily="2" charset="2"/>
              <a:buChar char="Ø"/>
            </a:pPr>
            <a:endParaRPr lang="en-US" dirty="0"/>
          </a:p>
          <a:p>
            <a:pPr marL="0" indent="0">
              <a:buFont typeface="Wingdings" panose="05000000000000000000" pitchFamily="2" charset="2"/>
              <a:buNone/>
            </a:pPr>
            <a:r>
              <a:rPr lang="en-US" i="1" dirty="0"/>
              <a:t>Facilitator Note: Go to the next slide for discussions questions. </a:t>
            </a:r>
            <a:endParaRPr lang="en-AF" dirty="0"/>
          </a:p>
        </p:txBody>
      </p:sp>
      <p:sp>
        <p:nvSpPr>
          <p:cNvPr id="4" name="Slide Number Placeholder 3"/>
          <p:cNvSpPr>
            <a:spLocks noGrp="1"/>
          </p:cNvSpPr>
          <p:nvPr>
            <p:ph type="sldNum" sz="quarter" idx="5"/>
          </p:nvPr>
        </p:nvSpPr>
        <p:spPr/>
        <p:txBody>
          <a:bodyPr/>
          <a:lstStyle/>
          <a:p>
            <a:fld id="{A213837C-2E0F-4708-B800-982CA08C9EF0}" type="slidenum">
              <a:rPr lang="en-US" smtClean="0"/>
              <a:t>6</a:t>
            </a:fld>
            <a:endParaRPr lang="en-US"/>
          </a:p>
        </p:txBody>
      </p:sp>
    </p:spTree>
    <p:extLst>
      <p:ext uri="{BB962C8B-B14F-4D97-AF65-F5344CB8AC3E}">
        <p14:creationId xmlns:p14="http://schemas.microsoft.com/office/powerpoint/2010/main" val="33036468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cs typeface="Calibri"/>
              </a:rPr>
              <a:t>Facilitator Note: Lead a discussion</a:t>
            </a:r>
          </a:p>
          <a:p>
            <a:r>
              <a:rPr lang="en-US" b="1" i="0" dirty="0">
                <a:cs typeface="Calibri"/>
              </a:rPr>
              <a:t>Time 3-5 minutes</a:t>
            </a:r>
          </a:p>
          <a:p>
            <a:endParaRPr lang="en-US" dirty="0"/>
          </a:p>
          <a:p>
            <a:r>
              <a:rPr lang="en-US" dirty="0"/>
              <a:t>Talking Points:</a:t>
            </a:r>
          </a:p>
          <a:p>
            <a:pPr marL="171450" indent="-171450">
              <a:buFont typeface="Wingdings" panose="05000000000000000000" pitchFamily="2" charset="2"/>
              <a:buChar char="Ø"/>
            </a:pPr>
            <a:r>
              <a:rPr lang="en-US" dirty="0"/>
              <a:t>You saw a short part of an RJP that we produced for ANCOR.  We will be working in Tennessee this spring to develop a Tennessee specific RJP. Please talk to your consultant if your organization is interested in being involved in making the RJP.  </a:t>
            </a:r>
          </a:p>
          <a:p>
            <a:pPr marL="171450" indent="-171450">
              <a:buFont typeface="Wingdings" panose="05000000000000000000" pitchFamily="2" charset="2"/>
              <a:buChar char="Ø"/>
            </a:pPr>
            <a:r>
              <a:rPr lang="en-US" dirty="0"/>
              <a:t>These are things that you want the job candidate to </a:t>
            </a:r>
            <a:r>
              <a:rPr lang="en-US" baseline="0" dirty="0"/>
              <a:t>learn from watching the RJP.  </a:t>
            </a:r>
          </a:p>
          <a:p>
            <a:pPr marL="171450" indent="-171450">
              <a:buFont typeface="Wingdings" panose="05000000000000000000" pitchFamily="2" charset="2"/>
              <a:buChar char="Ø"/>
            </a:pPr>
            <a:r>
              <a:rPr lang="en-US" baseline="0" dirty="0"/>
              <a:t>You can use the RJP to help the candidate learn: </a:t>
            </a:r>
          </a:p>
          <a:p>
            <a:pPr marL="171450" indent="-171450">
              <a:buFont typeface="Wingdings" panose="05000000000000000000" pitchFamily="2" charset="2"/>
              <a:buChar char="Ø"/>
            </a:pPr>
            <a:r>
              <a:rPr lang="en-US" baseline="0" dirty="0"/>
              <a:t>about job duties, work schedule and wages.</a:t>
            </a:r>
            <a:endParaRPr lang="en-US" baseline="0" dirty="0">
              <a:cs typeface="Calibri"/>
            </a:endParaRPr>
          </a:p>
          <a:p>
            <a:pPr marL="171450" indent="-171450">
              <a:buFont typeface="Wingdings" panose="05000000000000000000" pitchFamily="2" charset="2"/>
              <a:buChar char="Ø"/>
            </a:pPr>
            <a:r>
              <a:rPr lang="en-US" baseline="0" dirty="0"/>
              <a:t>what the DSPs enjoy and find challenging about the job.</a:t>
            </a:r>
            <a:r>
              <a:rPr lang="en-US" dirty="0"/>
              <a:t> </a:t>
            </a:r>
            <a:endParaRPr lang="en-US" baseline="0" dirty="0">
              <a:cs typeface="Calibri" panose="020F0502020204030204"/>
            </a:endParaRPr>
          </a:p>
          <a:p>
            <a:pPr marL="171450" indent="-171450">
              <a:buFont typeface="Wingdings" panose="05000000000000000000" pitchFamily="2" charset="2"/>
              <a:buChar char="Ø"/>
            </a:pPr>
            <a:r>
              <a:rPr lang="en-US" baseline="0" dirty="0"/>
              <a:t>The RJP has an opportunity for the candidate to learn about the mission, vision and values of the employer.</a:t>
            </a:r>
            <a:endParaRPr lang="en-US" baseline="0" dirty="0">
              <a:cs typeface="Calibri" panose="020F0502020204030204"/>
            </a:endParaRPr>
          </a:p>
          <a:p>
            <a:pPr marL="171450" indent="-171450">
              <a:buFont typeface="Wingdings" panose="05000000000000000000" pitchFamily="2" charset="2"/>
              <a:buChar char="Ø"/>
            </a:pPr>
            <a:r>
              <a:rPr lang="en-US" dirty="0"/>
              <a:t>About  </a:t>
            </a:r>
            <a:r>
              <a:rPr lang="en-US" baseline="0" dirty="0"/>
              <a:t>the people receiving services?</a:t>
            </a:r>
            <a:r>
              <a:rPr lang="en-US" dirty="0"/>
              <a:t> </a:t>
            </a:r>
            <a:endParaRPr lang="en-US" dirty="0">
              <a:cs typeface="Calibri" panose="020F0502020204030204"/>
            </a:endParaRPr>
          </a:p>
          <a:p>
            <a:pPr marL="171450" indent="-171450">
              <a:buFont typeface="Wingdings" panose="05000000000000000000" pitchFamily="2" charset="2"/>
              <a:buChar char="Ø"/>
            </a:pPr>
            <a:r>
              <a:rPr lang="en-US" baseline="0" dirty="0"/>
              <a:t>About how the candidate should</a:t>
            </a:r>
            <a:r>
              <a:rPr lang="en-US" dirty="0"/>
              <a:t> really consider if the job is a match for them?</a:t>
            </a:r>
            <a:endParaRPr lang="en-US" baseline="0" dirty="0"/>
          </a:p>
          <a:p>
            <a:pPr marL="171450" indent="-171450">
              <a:buFont typeface="Wingdings" panose="05000000000000000000" pitchFamily="2" charset="2"/>
              <a:buChar char="Ø"/>
            </a:pPr>
            <a:endParaRPr lang="en-US" baseline="0" dirty="0"/>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7</a:t>
            </a:fld>
            <a:endParaRPr lang="en-US"/>
          </a:p>
        </p:txBody>
      </p:sp>
    </p:spTree>
    <p:extLst>
      <p:ext uri="{BB962C8B-B14F-4D97-AF65-F5344CB8AC3E}">
        <p14:creationId xmlns:p14="http://schemas.microsoft.com/office/powerpoint/2010/main" val="23582356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i="1" dirty="0">
                <a:cs typeface="Calibri"/>
              </a:rPr>
              <a:t>Facilitator Notes: Utilize this slide to help people understand that the career of a Direct Support Professional is not always clear to all people.  </a:t>
            </a:r>
            <a:endParaRPr lang="en-US" dirty="0"/>
          </a:p>
          <a:p>
            <a:pPr>
              <a:defRPr/>
            </a:pPr>
            <a:endParaRPr lang="en-US" dirty="0"/>
          </a:p>
          <a:p>
            <a:pPr marL="0" marR="0" lvl="0" indent="0" algn="l" defTabSz="914400">
              <a:lnSpc>
                <a:spcPct val="100000"/>
              </a:lnSpc>
              <a:spcBef>
                <a:spcPts val="0"/>
              </a:spcBef>
              <a:spcAft>
                <a:spcPts val="0"/>
              </a:spcAft>
              <a:buClrTx/>
              <a:buSzTx/>
              <a:buFontTx/>
              <a:buNone/>
              <a:tabLst/>
              <a:defRPr/>
            </a:pPr>
            <a:r>
              <a:rPr lang="en-US" dirty="0"/>
              <a:t>Talking Points:</a:t>
            </a:r>
            <a:endParaRPr lang="en-US" dirty="0">
              <a:cs typeface="Calibri" panose="020F0502020204030204"/>
            </a:endParaRPr>
          </a:p>
          <a:p>
            <a:pPr marL="171450" indent="-171450">
              <a:buFont typeface="Wingdings" panose="05000000000000000000" pitchFamily="2" charset="2"/>
              <a:buChar char="Ø"/>
            </a:pPr>
            <a:r>
              <a:rPr lang="en-US" dirty="0"/>
              <a:t>Many</a:t>
            </a:r>
            <a:r>
              <a:rPr lang="en-US" baseline="0" dirty="0"/>
              <a:t> people really don’t know about careers in direct support, or maybe never thought that it was a career for them.</a:t>
            </a:r>
          </a:p>
          <a:p>
            <a:pPr marL="171450" indent="-171450">
              <a:buFont typeface="Wingdings" panose="05000000000000000000" pitchFamily="2" charset="2"/>
              <a:buChar char="Ø"/>
            </a:pPr>
            <a:r>
              <a:rPr lang="en-US" baseline="0" dirty="0"/>
              <a:t>This could be for many reasons</a:t>
            </a:r>
          </a:p>
          <a:p>
            <a:pPr marL="171450" indent="-171450">
              <a:buFont typeface="Wingdings" panose="05000000000000000000" pitchFamily="2" charset="2"/>
              <a:buChar char="Ø"/>
            </a:pPr>
            <a:r>
              <a:rPr lang="en-US" dirty="0"/>
              <a:t>m</a:t>
            </a:r>
            <a:r>
              <a:rPr lang="en-US" baseline="0" dirty="0"/>
              <a:t>aybe they don’t know someone who receives services </a:t>
            </a:r>
          </a:p>
          <a:p>
            <a:pPr marL="171450" indent="-171450">
              <a:buFont typeface="Wingdings" panose="05000000000000000000" pitchFamily="2" charset="2"/>
              <a:buChar char="Ø"/>
            </a:pPr>
            <a:r>
              <a:rPr lang="en-US" dirty="0"/>
              <a:t>Maybe they don’t really know what  skills a person needs to be a DSP</a:t>
            </a:r>
            <a:endParaRPr lang="en-US" baseline="0" dirty="0"/>
          </a:p>
          <a:p>
            <a:pPr marL="171450" indent="-171450">
              <a:buFont typeface="Wingdings" panose="05000000000000000000" pitchFamily="2" charset="2"/>
              <a:buChar char="Ø"/>
            </a:pPr>
            <a:r>
              <a:rPr lang="en-US" baseline="0" dirty="0"/>
              <a:t>Or maybe they just haven’t considered it. </a:t>
            </a:r>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8</a:t>
            </a:fld>
            <a:endParaRPr lang="en-US"/>
          </a:p>
        </p:txBody>
      </p:sp>
    </p:spTree>
    <p:extLst>
      <p:ext uri="{BB962C8B-B14F-4D97-AF65-F5344CB8AC3E}">
        <p14:creationId xmlns:p14="http://schemas.microsoft.com/office/powerpoint/2010/main" val="27880283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i="1" dirty="0">
                <a:cs typeface="Calibri"/>
              </a:rPr>
              <a:t>Facilitator Note: This is an overview of what an RJP can do to support people.  This is intended to help explain to others what the RJP can do to support your retention efforts. </a:t>
            </a:r>
            <a:endParaRPr lang="en-US" dirty="0">
              <a:cs typeface="Calibri"/>
            </a:endParaRPr>
          </a:p>
          <a:p>
            <a:pPr>
              <a:defRPr/>
            </a:pPr>
            <a:endParaRPr lang="en-US" i="1" dirty="0"/>
          </a:p>
          <a:p>
            <a:pPr marL="0" marR="0" lvl="0" indent="0" algn="l" defTabSz="914400">
              <a:lnSpc>
                <a:spcPct val="100000"/>
              </a:lnSpc>
              <a:spcBef>
                <a:spcPts val="0"/>
              </a:spcBef>
              <a:spcAft>
                <a:spcPts val="0"/>
              </a:spcAft>
              <a:buClrTx/>
              <a:buSzTx/>
              <a:buFontTx/>
              <a:buNone/>
              <a:tabLst/>
              <a:defRPr/>
            </a:pPr>
            <a:r>
              <a:rPr lang="en-US" dirty="0"/>
              <a:t>Talking Points</a:t>
            </a:r>
            <a:endParaRPr lang="en-US" dirty="0">
              <a:cs typeface="Calibri"/>
            </a:endParaRPr>
          </a:p>
          <a:p>
            <a:pPr marL="171450" indent="-171450">
              <a:buFont typeface="Wingdings" panose="05000000000000000000" pitchFamily="2" charset="2"/>
              <a:buChar char="Ø"/>
            </a:pPr>
            <a:r>
              <a:rPr lang="en-US" dirty="0"/>
              <a:t>The RJP lets candidates know about</a:t>
            </a:r>
            <a:r>
              <a:rPr lang="en-US" baseline="0" dirty="0"/>
              <a:t> working in the direct support field and a career choice</a:t>
            </a:r>
            <a:endParaRPr lang="en-US" baseline="0" dirty="0">
              <a:cs typeface="Calibri"/>
            </a:endParaRPr>
          </a:p>
          <a:p>
            <a:pPr marL="171450" indent="-171450">
              <a:buFont typeface="Wingdings" panose="05000000000000000000" pitchFamily="2" charset="2"/>
              <a:buChar char="Ø"/>
            </a:pPr>
            <a:r>
              <a:rPr lang="en-US" baseline="0" dirty="0"/>
              <a:t>It increases the visibility of the people who are receiving services</a:t>
            </a:r>
            <a:endParaRPr lang="en-US" baseline="0" dirty="0">
              <a:cs typeface="Calibri"/>
            </a:endParaRPr>
          </a:p>
          <a:p>
            <a:pPr marL="171450" indent="-171450">
              <a:buFont typeface="Wingdings" panose="05000000000000000000" pitchFamily="2" charset="2"/>
              <a:buChar char="Ø"/>
            </a:pPr>
            <a:r>
              <a:rPr lang="en-US" baseline="0" dirty="0"/>
              <a:t>Many people don’t really understand the day-to-day tasks and duties of a DSP.</a:t>
            </a:r>
            <a:endParaRPr lang="en-US" baseline="0" dirty="0">
              <a:cs typeface="Calibri"/>
            </a:endParaRPr>
          </a:p>
          <a:p>
            <a:pPr marL="171450" indent="-171450">
              <a:buFont typeface="Wingdings" panose="05000000000000000000" pitchFamily="2" charset="2"/>
              <a:buChar char="Ø"/>
            </a:pPr>
            <a:r>
              <a:rPr lang="en-US" baseline="0" dirty="0"/>
              <a:t>By sharing an RJP with the applicant, it enhances their understanding and allows them to make a better decision about if the job, and the organization is a match for them.  </a:t>
            </a:r>
            <a:endParaRPr lang="en-US" baseline="0" dirty="0">
              <a:cs typeface="Calibri" panose="020F0502020204030204"/>
            </a:endParaRPr>
          </a:p>
          <a:p>
            <a:endParaRPr lang="en-US" dirty="0"/>
          </a:p>
        </p:txBody>
      </p:sp>
      <p:sp>
        <p:nvSpPr>
          <p:cNvPr id="4" name="Slide Number Placeholder 3"/>
          <p:cNvSpPr>
            <a:spLocks noGrp="1"/>
          </p:cNvSpPr>
          <p:nvPr>
            <p:ph type="sldNum" sz="quarter" idx="10"/>
          </p:nvPr>
        </p:nvSpPr>
        <p:spPr/>
        <p:txBody>
          <a:bodyPr/>
          <a:lstStyle/>
          <a:p>
            <a:fld id="{A213837C-2E0F-4708-B800-982CA08C9EF0}" type="slidenum">
              <a:rPr lang="en-US" smtClean="0"/>
              <a:t>9</a:t>
            </a:fld>
            <a:endParaRPr lang="en-US"/>
          </a:p>
        </p:txBody>
      </p:sp>
    </p:spTree>
    <p:extLst>
      <p:ext uri="{BB962C8B-B14F-4D97-AF65-F5344CB8AC3E}">
        <p14:creationId xmlns:p14="http://schemas.microsoft.com/office/powerpoint/2010/main" val="12441414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531765"/>
            <a:ext cx="5331593" cy="3801015"/>
          </a:xfrm>
        </p:spPr>
        <p:txBody>
          <a:bodyPr anchor="ctr"/>
          <a:lstStyle>
            <a:lvl1pPr algn="l">
              <a:defRPr sz="6000"/>
            </a:lvl1pPr>
          </a:lstStyle>
          <a:p>
            <a:r>
              <a:rPr lang="en-US" dirty="0"/>
              <a:t>Click to edit Master 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8ABE3C1-DBE1-495D-B57B-2849774B866A}" type="datetimeFigureOut">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8/20/2021</a:t>
            </a:fld>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5D4095D5-6B0B-E541-B3B3-DE7CE23F9517}"/>
              </a:ext>
            </a:extLst>
          </p:cNvPr>
          <p:cNvSpPr/>
          <p:nvPr userDrawn="1"/>
        </p:nvSpPr>
        <p:spPr>
          <a:xfrm>
            <a:off x="818147" y="-1"/>
            <a:ext cx="5351647" cy="404261"/>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2327A38-3038-524C-B488-896D7EE9ABBB}"/>
              </a:ext>
            </a:extLst>
          </p:cNvPr>
          <p:cNvSpPr/>
          <p:nvPr userDrawn="1"/>
        </p:nvSpPr>
        <p:spPr>
          <a:xfrm>
            <a:off x="818146" y="4469307"/>
            <a:ext cx="5351647" cy="2388694"/>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4E11E13D-5495-2E4E-B8E9-8278BCBBA209}"/>
              </a:ext>
            </a:extLst>
          </p:cNvPr>
          <p:cNvSpPr/>
          <p:nvPr userDrawn="1"/>
        </p:nvSpPr>
        <p:spPr>
          <a:xfrm>
            <a:off x="6737684" y="4544715"/>
            <a:ext cx="5454316" cy="75411"/>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1B0B003-7E13-BC4D-AB56-0F75B198ED1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59720" y="6276081"/>
            <a:ext cx="1487776" cy="462521"/>
          </a:xfrm>
          <a:prstGeom prst="rect">
            <a:avLst/>
          </a:prstGeom>
        </p:spPr>
      </p:pic>
      <p:pic>
        <p:nvPicPr>
          <p:cNvPr id="11" name="Picture 10">
            <a:extLst>
              <a:ext uri="{FF2B5EF4-FFF2-40B4-BE49-F238E27FC236}">
                <a16:creationId xmlns:a16="http://schemas.microsoft.com/office/drawing/2014/main" id="{F76BAF2D-1416-6F4C-946E-29510DD9A958}"/>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3450" t="19894" r="22003" b="36357"/>
          <a:stretch/>
        </p:blipFill>
        <p:spPr>
          <a:xfrm>
            <a:off x="6170988" y="6041922"/>
            <a:ext cx="1830010" cy="730870"/>
          </a:xfrm>
          <a:prstGeom prst="rect">
            <a:avLst/>
          </a:prstGeom>
        </p:spPr>
      </p:pic>
      <p:pic>
        <p:nvPicPr>
          <p:cNvPr id="12" name="Picture 11">
            <a:extLst>
              <a:ext uri="{FF2B5EF4-FFF2-40B4-BE49-F238E27FC236}">
                <a16:creationId xmlns:a16="http://schemas.microsoft.com/office/drawing/2014/main" id="{3A198D90-59E2-E745-AE40-BF19D75A02E5}"/>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26516"/>
          <a:stretch/>
        </p:blipFill>
        <p:spPr>
          <a:xfrm>
            <a:off x="9887501" y="6333056"/>
            <a:ext cx="2172792" cy="388419"/>
          </a:xfrm>
          <a:prstGeom prst="rect">
            <a:avLst/>
          </a:prstGeom>
        </p:spPr>
      </p:pic>
    </p:spTree>
    <p:extLst>
      <p:ext uri="{BB962C8B-B14F-4D97-AF65-F5344CB8AC3E}">
        <p14:creationId xmlns:p14="http://schemas.microsoft.com/office/powerpoint/2010/main" val="3591096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2C7999D-FFF7-4B5D-A991-3BB29E6DD703}" type="datetimeFigureOut">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8/20/2021</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CD6A595-1AF5-448D-81BA-CFAB830FD781}"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1909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2C7999D-FFF7-4B5D-A991-3BB29E6DD703}" type="datetimeFigureOut">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8/20/2021</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CD6A595-1AF5-448D-81BA-CFAB830FD781}"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9076653"/>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D6E9DEC-419B-4CC5-A080-3B06BD5A8291}" type="datetimeFigureOut">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8/20/2021</a:t>
            </a:fld>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03399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2C7999D-FFF7-4B5D-A991-3BB29E6DD703}" type="datetimeFigureOut">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8/20/2021</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CD6A595-1AF5-448D-81BA-CFAB830FD781}"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5675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2C7999D-FFF7-4B5D-A991-3BB29E6DD703}" type="datetimeFigureOut">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8/20/2021</a:t>
            </a:fld>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CD6A595-1AF5-448D-81BA-CFAB830FD781}"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989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lnSpc>
                <a:spcPct val="100000"/>
              </a:lnSpc>
              <a:spcAft>
                <a:spcPts val="1200"/>
              </a:spcAft>
              <a:defRPr/>
            </a:lvl1pPr>
            <a:lvl2pPr>
              <a:lnSpc>
                <a:spcPct val="100000"/>
              </a:lnSpc>
              <a:spcAft>
                <a:spcPts val="1200"/>
              </a:spcAft>
              <a:defRPr/>
            </a:lvl2pPr>
            <a:lvl3pPr>
              <a:lnSpc>
                <a:spcPct val="100000"/>
              </a:lnSpc>
              <a:spcAft>
                <a:spcPts val="1200"/>
              </a:spcAft>
              <a:defRPr/>
            </a:lvl3pPr>
            <a:lvl4pPr>
              <a:lnSpc>
                <a:spcPct val="100000"/>
              </a:lnSpc>
              <a:spcAft>
                <a:spcPts val="1200"/>
              </a:spcAft>
              <a:defRPr/>
            </a:lvl4pPr>
            <a:lvl5pPr>
              <a:lnSpc>
                <a:spcPct val="100000"/>
              </a:lnSpc>
              <a:spcAft>
                <a:spcPts val="1200"/>
              </a:spcAf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2C7999D-FFF7-4B5D-A991-3BB29E6DD703}" type="datetimeFigureOut">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8/20/2021</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CD6A595-1AF5-448D-81BA-CFAB830FD781}"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36A0920D-EFD8-D840-B054-5D23C248CBFF}"/>
              </a:ext>
            </a:extLst>
          </p:cNvPr>
          <p:cNvSpPr/>
          <p:nvPr userDrawn="1"/>
        </p:nvSpPr>
        <p:spPr>
          <a:xfrm>
            <a:off x="847023" y="358540"/>
            <a:ext cx="11344978" cy="51159"/>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C644F66F-3F35-AE4F-8217-CF6C93567902}"/>
              </a:ext>
            </a:extLst>
          </p:cNvPr>
          <p:cNvSpPr/>
          <p:nvPr userDrawn="1"/>
        </p:nvSpPr>
        <p:spPr>
          <a:xfrm>
            <a:off x="2191657" y="6260093"/>
            <a:ext cx="7794172" cy="597907"/>
          </a:xfrm>
          <a:prstGeom prst="rect">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5446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E40B7CF-C565-F743-96BC-E575A8D949E7}"/>
              </a:ext>
            </a:extLst>
          </p:cNvPr>
          <p:cNvSpPr/>
          <p:nvPr userDrawn="1"/>
        </p:nvSpPr>
        <p:spPr>
          <a:xfrm>
            <a:off x="847252" y="402937"/>
            <a:ext cx="3594226" cy="493354"/>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Rectangle 3">
            <a:extLst>
              <a:ext uri="{FF2B5EF4-FFF2-40B4-BE49-F238E27FC236}">
                <a16:creationId xmlns:a16="http://schemas.microsoft.com/office/drawing/2014/main" id="{3DB1B36B-0D90-B348-9998-50F1F9B41464}"/>
              </a:ext>
            </a:extLst>
          </p:cNvPr>
          <p:cNvSpPr/>
          <p:nvPr userDrawn="1"/>
        </p:nvSpPr>
        <p:spPr>
          <a:xfrm>
            <a:off x="847023" y="358540"/>
            <a:ext cx="11344978" cy="51159"/>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ontent Placeholder 2">
            <a:extLst>
              <a:ext uri="{FF2B5EF4-FFF2-40B4-BE49-F238E27FC236}">
                <a16:creationId xmlns:a16="http://schemas.microsoft.com/office/drawing/2014/main" id="{F708EA5C-BA91-414D-9250-41B17C438E88}"/>
              </a:ext>
            </a:extLst>
          </p:cNvPr>
          <p:cNvSpPr>
            <a:spLocks noGrp="1"/>
          </p:cNvSpPr>
          <p:nvPr>
            <p:ph idx="1"/>
          </p:nvPr>
        </p:nvSpPr>
        <p:spPr>
          <a:xfrm>
            <a:off x="838200" y="1188053"/>
            <a:ext cx="10515600" cy="4988910"/>
          </a:xfrm>
        </p:spPr>
        <p:txBody>
          <a:bodyPr/>
          <a:lstStyle>
            <a:lvl1pPr>
              <a:lnSpc>
                <a:spcPct val="100000"/>
              </a:lnSpc>
              <a:spcAft>
                <a:spcPts val="1200"/>
              </a:spcAft>
              <a:defRPr/>
            </a:lvl1pPr>
            <a:lvl2pPr>
              <a:lnSpc>
                <a:spcPct val="100000"/>
              </a:lnSpc>
              <a:spcAft>
                <a:spcPts val="1200"/>
              </a:spcAft>
              <a:defRPr/>
            </a:lvl2pPr>
            <a:lvl3pPr>
              <a:lnSpc>
                <a:spcPct val="100000"/>
              </a:lnSpc>
              <a:spcAft>
                <a:spcPts val="1200"/>
              </a:spcAft>
              <a:defRPr/>
            </a:lvl3pPr>
            <a:lvl4pPr>
              <a:lnSpc>
                <a:spcPct val="100000"/>
              </a:lnSpc>
              <a:spcAft>
                <a:spcPts val="1200"/>
              </a:spcAft>
              <a:defRPr/>
            </a:lvl4pPr>
            <a:lvl5pPr>
              <a:lnSpc>
                <a:spcPct val="100000"/>
              </a:lnSpc>
              <a:spcAft>
                <a:spcPts val="1200"/>
              </a:spcAf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CA6014CB-2620-FB49-AC6A-CA174B8DD6B2}"/>
              </a:ext>
            </a:extLst>
          </p:cNvPr>
          <p:cNvSpPr>
            <a:spLocks noGrp="1"/>
          </p:cNvSpPr>
          <p:nvPr>
            <p:ph type="title"/>
          </p:nvPr>
        </p:nvSpPr>
        <p:spPr>
          <a:xfrm>
            <a:off x="944988" y="476439"/>
            <a:ext cx="3353356" cy="344515"/>
          </a:xfrm>
        </p:spPr>
        <p:txBody>
          <a:bodyPr>
            <a:noAutofit/>
          </a:bodyPr>
          <a:lstStyle>
            <a:lvl1pPr>
              <a:defRPr sz="1800" b="0"/>
            </a:lvl1pPr>
          </a:lstStyle>
          <a:p>
            <a:r>
              <a:rPr lang="en-US" dirty="0"/>
              <a:t>Click to edit Master title style</a:t>
            </a:r>
          </a:p>
        </p:txBody>
      </p:sp>
    </p:spTree>
    <p:extLst>
      <p:ext uri="{BB962C8B-B14F-4D97-AF65-F5344CB8AC3E}">
        <p14:creationId xmlns:p14="http://schemas.microsoft.com/office/powerpoint/2010/main" val="3654171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2C7999D-FFF7-4B5D-A991-3BB29E6DD703}" type="datetimeFigureOut">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8/20/2021</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CD6A595-1AF5-448D-81BA-CFAB830FD781}"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006A1A6F-789C-7C44-9179-157E0BCAEA32}"/>
              </a:ext>
            </a:extLst>
          </p:cNvPr>
          <p:cNvSpPr/>
          <p:nvPr userDrawn="1"/>
        </p:nvSpPr>
        <p:spPr>
          <a:xfrm>
            <a:off x="818147" y="1664018"/>
            <a:ext cx="10529304" cy="45719"/>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A49FE60B-4005-CA44-89C5-CA8B7CEC5705}"/>
              </a:ext>
            </a:extLst>
          </p:cNvPr>
          <p:cNvSpPr/>
          <p:nvPr userDrawn="1"/>
        </p:nvSpPr>
        <p:spPr>
          <a:xfrm>
            <a:off x="818146" y="4589463"/>
            <a:ext cx="10529304" cy="45719"/>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450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9FD7AB8-1011-9D4B-BCE3-9AA61E5EC5B6}"/>
              </a:ext>
            </a:extLst>
          </p:cNvPr>
          <p:cNvSpPr/>
          <p:nvPr userDrawn="1"/>
        </p:nvSpPr>
        <p:spPr>
          <a:xfrm>
            <a:off x="0" y="0"/>
            <a:ext cx="12192000" cy="6858000"/>
          </a:xfrm>
          <a:prstGeom prst="rect">
            <a:avLst/>
          </a:prstGeom>
          <a:solidFill>
            <a:srgbClr val="CBCB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ounded Rectangle 9">
            <a:extLst>
              <a:ext uri="{FF2B5EF4-FFF2-40B4-BE49-F238E27FC236}">
                <a16:creationId xmlns:a16="http://schemas.microsoft.com/office/drawing/2014/main" id="{913F1A8E-B361-034F-905F-9E9FE732489D}"/>
              </a:ext>
            </a:extLst>
          </p:cNvPr>
          <p:cNvSpPr/>
          <p:nvPr userDrawn="1"/>
        </p:nvSpPr>
        <p:spPr>
          <a:xfrm>
            <a:off x="1095284" y="1029788"/>
            <a:ext cx="9988731" cy="4798423"/>
          </a:xfrm>
          <a:prstGeom prst="roundRect">
            <a:avLst>
              <a:gd name="adj" fmla="val 759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1184366" y="1353671"/>
            <a:ext cx="9805851" cy="4071768"/>
          </a:xfrm>
        </p:spPr>
        <p:txBody>
          <a:bodyPr anchor="ctr">
            <a:normAutofit/>
          </a:bodyPr>
          <a:lstStyle>
            <a:lvl1pPr>
              <a:defRPr sz="5000"/>
            </a:lvl1pPr>
          </a:lstStyle>
          <a:p>
            <a:r>
              <a:rPr lang="en-US" dirty="0"/>
              <a:t>Click to edit Master 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2C7999D-FFF7-4B5D-A991-3BB29E6DD703}" type="datetimeFigureOut">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8/20/2021</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CD6A595-1AF5-448D-81BA-CFAB830FD781}"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552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77504" y="1428207"/>
            <a:ext cx="10276296" cy="3535677"/>
          </a:xfrm>
        </p:spPr>
        <p:txBody>
          <a:bodyPr anchor="b"/>
          <a:lstStyle>
            <a:lvl1pPr>
              <a:defRPr sz="6000"/>
            </a:lvl1pPr>
          </a:lstStyle>
          <a:p>
            <a:r>
              <a:rPr lang="en-US" dirty="0"/>
              <a:t>Click to edit Master 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2C7999D-FFF7-4B5D-A991-3BB29E6DD703}" type="datetimeFigureOut">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8/20/2021</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CD6A595-1AF5-448D-81BA-CFAB830FD781}"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665233B-18E9-434F-AF04-06E0EA70E921}"/>
              </a:ext>
            </a:extLst>
          </p:cNvPr>
          <p:cNvSpPr/>
          <p:nvPr userDrawn="1"/>
        </p:nvSpPr>
        <p:spPr>
          <a:xfrm>
            <a:off x="892537" y="1445624"/>
            <a:ext cx="10559235" cy="3923211"/>
          </a:xfrm>
          <a:prstGeom prst="rect">
            <a:avLst/>
          </a:prstGeom>
          <a:noFill/>
          <a:ln w="38100">
            <a:solidFill>
              <a:srgbClr val="8EC7D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0599E07-5199-D240-9575-B6C7D4E7048F}"/>
              </a:ext>
            </a:extLst>
          </p:cNvPr>
          <p:cNvSpPr/>
          <p:nvPr userDrawn="1"/>
        </p:nvSpPr>
        <p:spPr>
          <a:xfrm>
            <a:off x="838200" y="1419498"/>
            <a:ext cx="108676" cy="3971108"/>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0741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2C7999D-FFF7-4B5D-A991-3BB29E6DD703}" type="datetimeFigureOut">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8/20/2021</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CD6A595-1AF5-448D-81BA-CFAB830FD781}"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CAA116A4-E593-4B42-814A-4B930CB96357}"/>
              </a:ext>
            </a:extLst>
          </p:cNvPr>
          <p:cNvSpPr/>
          <p:nvPr userDrawn="1"/>
        </p:nvSpPr>
        <p:spPr>
          <a:xfrm>
            <a:off x="847023" y="358540"/>
            <a:ext cx="11344978" cy="51159"/>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116307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i="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i="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D6E9DEC-419B-4CC5-A080-3B06BD5A8291}" type="datetimeFigureOut">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8/20/2021</a:t>
            </a:fld>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5F452FCC-86DD-4147-A066-B8301113F821}"/>
              </a:ext>
            </a:extLst>
          </p:cNvPr>
          <p:cNvSpPr/>
          <p:nvPr userDrawn="1"/>
        </p:nvSpPr>
        <p:spPr>
          <a:xfrm>
            <a:off x="847023" y="358540"/>
            <a:ext cx="11344978" cy="51159"/>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512794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2C7999D-FFF7-4B5D-A991-3BB29E6DD703}" type="datetimeFigureOut">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8/20/2021</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CD6A595-1AF5-448D-81BA-CFAB830FD781}"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1250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742823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4"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txStyles>
    <p:titleStyle>
      <a:lvl1pPr algn="l" defTabSz="914400" rtl="0" eaLnBrk="1" latinLnBrk="0" hangingPunct="1">
        <a:lnSpc>
          <a:spcPct val="90000"/>
        </a:lnSpc>
        <a:spcBef>
          <a:spcPct val="0"/>
        </a:spcBef>
        <a:buNone/>
        <a:defRPr sz="44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sz="2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4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20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hyperlink" Target="http://www.directsupportprofessional.org/"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hyperlink" Target="https://ici.umn.edu/products/docs/Staff_Recruitment_book/Staff_Recruitment_book.pdf"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rtc.umn.edu/docs/rrd_facguide.pdf"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youtube.com/watch?v=TCOj7weR2Jg"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1708D21-42BA-3247-A723-A7BB066ED7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30713" y="6361289"/>
            <a:ext cx="1487776" cy="462521"/>
          </a:xfrm>
          <a:prstGeom prst="rect">
            <a:avLst/>
          </a:prstGeom>
        </p:spPr>
      </p:pic>
      <p:pic>
        <p:nvPicPr>
          <p:cNvPr id="3" name="Picture 2">
            <a:extLst>
              <a:ext uri="{FF2B5EF4-FFF2-40B4-BE49-F238E27FC236}">
                <a16:creationId xmlns:a16="http://schemas.microsoft.com/office/drawing/2014/main" id="{F44B10CA-1E1D-CC47-BB91-F288E3469FF7}"/>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3450" t="19894" r="22003" b="36357"/>
          <a:stretch/>
        </p:blipFill>
        <p:spPr>
          <a:xfrm>
            <a:off x="0" y="6111890"/>
            <a:ext cx="1830010" cy="730870"/>
          </a:xfrm>
          <a:prstGeom prst="rect">
            <a:avLst/>
          </a:prstGeom>
        </p:spPr>
      </p:pic>
      <p:pic>
        <p:nvPicPr>
          <p:cNvPr id="4" name="Picture 3">
            <a:extLst>
              <a:ext uri="{FF2B5EF4-FFF2-40B4-BE49-F238E27FC236}">
                <a16:creationId xmlns:a16="http://schemas.microsoft.com/office/drawing/2014/main" id="{6B86911A-79AF-C947-A8EF-C7722DA9072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26516"/>
          <a:stretch/>
        </p:blipFill>
        <p:spPr>
          <a:xfrm>
            <a:off x="9919193" y="6387784"/>
            <a:ext cx="2172792" cy="388419"/>
          </a:xfrm>
          <a:prstGeom prst="rect">
            <a:avLst/>
          </a:prstGeom>
        </p:spPr>
      </p:pic>
      <p:sp>
        <p:nvSpPr>
          <p:cNvPr id="5" name="Rectangle 4">
            <a:extLst>
              <a:ext uri="{FF2B5EF4-FFF2-40B4-BE49-F238E27FC236}">
                <a16:creationId xmlns:a16="http://schemas.microsoft.com/office/drawing/2014/main" id="{ADB122AA-FDB1-6C41-8B98-238DAFB438B0}"/>
              </a:ext>
            </a:extLst>
          </p:cNvPr>
          <p:cNvSpPr/>
          <p:nvPr/>
        </p:nvSpPr>
        <p:spPr>
          <a:xfrm>
            <a:off x="0" y="0"/>
            <a:ext cx="12192000" cy="6004560"/>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A8D17D6A-41DF-2B43-9EA4-0D4282334417}"/>
              </a:ext>
            </a:extLst>
          </p:cNvPr>
          <p:cNvSpPr txBox="1"/>
          <p:nvPr/>
        </p:nvSpPr>
        <p:spPr>
          <a:xfrm>
            <a:off x="1082040" y="1249737"/>
            <a:ext cx="9982200" cy="31700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000" b="1" i="0" u="none" strike="noStrike" kern="1200" cap="none" spc="0" normalizeH="0" baseline="0" noProof="0" dirty="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Welcome to the Webinar Series on the Workforce Toolkit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5000" b="0" i="0" u="none" strike="noStrike" kern="1200" cap="none" spc="0" normalizeH="0" baseline="0" noProof="0" dirty="0">
              <a:ln>
                <a:noFill/>
              </a:ln>
              <a:solidFill>
                <a:prstClr val="white"/>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000" b="0" i="0" u="none" strike="noStrike" kern="1200" cap="none" spc="0" normalizeH="0" baseline="0" noProof="0" dirty="0">
                <a:ln>
                  <a:noFill/>
                </a:ln>
                <a:solidFill>
                  <a:prstClr val="white"/>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We will begin at 2:00 p.m. central</a:t>
            </a:r>
          </a:p>
        </p:txBody>
      </p:sp>
    </p:spTree>
    <p:extLst>
      <p:ext uri="{BB962C8B-B14F-4D97-AF65-F5344CB8AC3E}">
        <p14:creationId xmlns:p14="http://schemas.microsoft.com/office/powerpoint/2010/main" val="412120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Realistic Job Previews</a:t>
            </a:r>
          </a:p>
        </p:txBody>
      </p:sp>
      <p:sp>
        <p:nvSpPr>
          <p:cNvPr id="4" name="Text Placeholder 3">
            <a:extLst>
              <a:ext uri="{FF2B5EF4-FFF2-40B4-BE49-F238E27FC236}">
                <a16:creationId xmlns:a16="http://schemas.microsoft.com/office/drawing/2014/main" id="{2540CAD6-93DC-7C48-A748-2873003360D7}"/>
              </a:ext>
            </a:extLst>
          </p:cNvPr>
          <p:cNvSpPr>
            <a:spLocks noGrp="1"/>
          </p:cNvSpPr>
          <p:nvPr>
            <p:ph type="body" idx="1"/>
          </p:nvPr>
        </p:nvSpPr>
        <p:spPr>
          <a:xfrm>
            <a:off x="839788" y="1156138"/>
            <a:ext cx="5157787" cy="830317"/>
          </a:xfrm>
        </p:spPr>
        <p:txBody>
          <a:bodyPr/>
          <a:lstStyle/>
          <a:p>
            <a:r>
              <a:rPr lang="en-US" dirty="0">
                <a:solidFill>
                  <a:srgbClr val="4C768C"/>
                </a:solidFill>
              </a:rPr>
              <a:t>Methods</a:t>
            </a:r>
          </a:p>
        </p:txBody>
      </p:sp>
      <p:sp>
        <p:nvSpPr>
          <p:cNvPr id="3" name="Content Placeholder 2"/>
          <p:cNvSpPr>
            <a:spLocks noGrp="1"/>
          </p:cNvSpPr>
          <p:nvPr>
            <p:ph sz="half" idx="2"/>
          </p:nvPr>
        </p:nvSpPr>
        <p:spPr>
          <a:xfrm>
            <a:off x="839788" y="1903037"/>
            <a:ext cx="5692042" cy="4681693"/>
          </a:xfrm>
        </p:spPr>
        <p:txBody>
          <a:bodyPr vert="horz" lIns="91440" tIns="45720" rIns="91440" bIns="45720" rtlCol="0" anchor="t">
            <a:noAutofit/>
          </a:bodyPr>
          <a:lstStyle/>
          <a:p>
            <a:pPr>
              <a:spcAft>
                <a:spcPct val="0"/>
              </a:spcAft>
            </a:pPr>
            <a:r>
              <a:rPr lang="en-US" sz="2400" kern="0" dirty="0"/>
              <a:t>Video/photo album/picture board</a:t>
            </a:r>
          </a:p>
          <a:p>
            <a:pPr>
              <a:spcAft>
                <a:spcPct val="0"/>
              </a:spcAft>
            </a:pPr>
            <a:r>
              <a:rPr lang="en-US" sz="2400" kern="0" dirty="0"/>
              <a:t>In person (site tour, volunteer, internship)</a:t>
            </a:r>
            <a:endParaRPr lang="en-US" sz="2400" u="sng" kern="0" dirty="0"/>
          </a:p>
          <a:p>
            <a:pPr>
              <a:spcAft>
                <a:spcPct val="0"/>
              </a:spcAft>
            </a:pPr>
            <a:r>
              <a:rPr lang="en-US" sz="2400" kern="0" dirty="0"/>
              <a:t>Interviews with people receiving services, their supporters, direct support Professionals, and frontline supervisors</a:t>
            </a:r>
          </a:p>
          <a:p>
            <a:pPr>
              <a:spcAft>
                <a:spcPct val="0"/>
              </a:spcAft>
            </a:pPr>
            <a:r>
              <a:rPr lang="en-US" sz="2400" kern="0" dirty="0"/>
              <a:t>Combination of these</a:t>
            </a:r>
            <a:endParaRPr lang="en-US" sz="2400" u="sng" kern="0" dirty="0"/>
          </a:p>
        </p:txBody>
      </p:sp>
      <p:sp>
        <p:nvSpPr>
          <p:cNvPr id="5" name="Text Placeholder 4">
            <a:extLst>
              <a:ext uri="{FF2B5EF4-FFF2-40B4-BE49-F238E27FC236}">
                <a16:creationId xmlns:a16="http://schemas.microsoft.com/office/drawing/2014/main" id="{2FF7C3A0-2E63-B84D-830C-94A39AEDB250}"/>
              </a:ext>
            </a:extLst>
          </p:cNvPr>
          <p:cNvSpPr>
            <a:spLocks noGrp="1"/>
          </p:cNvSpPr>
          <p:nvPr>
            <p:ph type="body" sz="quarter" idx="3"/>
          </p:nvPr>
        </p:nvSpPr>
        <p:spPr>
          <a:xfrm>
            <a:off x="6706455" y="1352395"/>
            <a:ext cx="5183188" cy="634060"/>
          </a:xfrm>
        </p:spPr>
        <p:txBody>
          <a:bodyPr>
            <a:normAutofit/>
          </a:bodyPr>
          <a:lstStyle/>
          <a:p>
            <a:r>
              <a:rPr lang="en-US" dirty="0">
                <a:solidFill>
                  <a:srgbClr val="4C768C"/>
                </a:solidFill>
              </a:rPr>
              <a:t>Who</a:t>
            </a:r>
          </a:p>
        </p:txBody>
      </p:sp>
      <p:sp>
        <p:nvSpPr>
          <p:cNvPr id="6" name="Content Placeholder 5">
            <a:extLst>
              <a:ext uri="{FF2B5EF4-FFF2-40B4-BE49-F238E27FC236}">
                <a16:creationId xmlns:a16="http://schemas.microsoft.com/office/drawing/2014/main" id="{44540927-6BA8-814D-AF96-44671562FBFD}"/>
              </a:ext>
            </a:extLst>
          </p:cNvPr>
          <p:cNvSpPr>
            <a:spLocks noGrp="1"/>
          </p:cNvSpPr>
          <p:nvPr>
            <p:ph sz="quarter" idx="4"/>
          </p:nvPr>
        </p:nvSpPr>
        <p:spPr>
          <a:xfrm>
            <a:off x="6706454" y="1986059"/>
            <a:ext cx="5183188" cy="1008687"/>
          </a:xfrm>
        </p:spPr>
        <p:txBody>
          <a:bodyPr>
            <a:normAutofit/>
          </a:bodyPr>
          <a:lstStyle/>
          <a:p>
            <a:r>
              <a:rPr lang="en-US" sz="2400" kern="0" dirty="0"/>
              <a:t>Job candidates</a:t>
            </a:r>
            <a:endParaRPr lang="en-US" sz="2400" u="sng" kern="0" dirty="0"/>
          </a:p>
        </p:txBody>
      </p:sp>
      <p:sp>
        <p:nvSpPr>
          <p:cNvPr id="7" name="Text Placeholder 4">
            <a:extLst>
              <a:ext uri="{FF2B5EF4-FFF2-40B4-BE49-F238E27FC236}">
                <a16:creationId xmlns:a16="http://schemas.microsoft.com/office/drawing/2014/main" id="{82E355D8-9FC5-F244-A945-AB0FE82872BA}"/>
              </a:ext>
            </a:extLst>
          </p:cNvPr>
          <p:cNvSpPr txBox="1">
            <a:spLocks/>
          </p:cNvSpPr>
          <p:nvPr/>
        </p:nvSpPr>
        <p:spPr>
          <a:xfrm>
            <a:off x="6706455" y="3117837"/>
            <a:ext cx="5183188" cy="823912"/>
          </a:xfrm>
          <a:prstGeom prst="rect">
            <a:avLst/>
          </a:prstGeom>
        </p:spPr>
        <p:txBody>
          <a:bodyPr vert="horz" lIns="91440" tIns="45720" rIns="91440" bIns="45720" rtlCol="0" anchor="b">
            <a:normAutofit/>
          </a:bodyPr>
          <a:lstStyle>
            <a:lvl1pPr marL="0" indent="0" algn="l" defTabSz="914400" rtl="0" eaLnBrk="1" latinLnBrk="0" hangingPunct="1">
              <a:lnSpc>
                <a:spcPct val="150000"/>
              </a:lnSpc>
              <a:spcBef>
                <a:spcPts val="1000"/>
              </a:spcBef>
              <a:buFont typeface="Arial" panose="020B0604020202020204" pitchFamily="34" charset="0"/>
              <a:buNone/>
              <a:defRPr sz="2400" b="1"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lgn="l" defTabSz="914400" rtl="0" eaLnBrk="1" latinLnBrk="0" hangingPunct="1">
              <a:lnSpc>
                <a:spcPct val="150000"/>
              </a:lnSpc>
              <a:spcBef>
                <a:spcPts val="500"/>
              </a:spcBef>
              <a:buFont typeface="Arial" panose="020B0604020202020204" pitchFamily="34" charset="0"/>
              <a:buNone/>
              <a:defRPr sz="2000" b="1"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lgn="l" defTabSz="914400" rtl="0" eaLnBrk="1" latinLnBrk="0" hangingPunct="1">
              <a:lnSpc>
                <a:spcPct val="150000"/>
              </a:lnSpc>
              <a:spcBef>
                <a:spcPts val="500"/>
              </a:spcBef>
              <a:buFont typeface="Arial" panose="020B0604020202020204" pitchFamily="34" charset="0"/>
              <a:buNone/>
              <a:defRPr sz="1800" b="1"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lgn="l" defTabSz="914400" rtl="0" eaLnBrk="1" latinLnBrk="0" hangingPunct="1">
              <a:lnSpc>
                <a:spcPct val="150000"/>
              </a:lnSpc>
              <a:spcBef>
                <a:spcPts val="500"/>
              </a:spcBef>
              <a:buFont typeface="Arial" panose="020B0604020202020204" pitchFamily="34" charset="0"/>
              <a:buNone/>
              <a:defRPr sz="1600" b="1"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lgn="l" defTabSz="914400" rtl="0" eaLnBrk="1" latinLnBrk="0" hangingPunct="1">
              <a:lnSpc>
                <a:spcPct val="150000"/>
              </a:lnSpc>
              <a:spcBef>
                <a:spcPts val="500"/>
              </a:spcBef>
              <a:buFont typeface="Arial" panose="020B0604020202020204" pitchFamily="34" charset="0"/>
              <a:buNone/>
              <a:defRPr sz="1600" b="1"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solidFill>
                  <a:srgbClr val="4C768C"/>
                </a:solidFill>
                <a:latin typeface="Open Sans" panose="020B0606030504020204" pitchFamily="34" charset="0"/>
                <a:ea typeface="Open Sans" panose="020B0606030504020204" pitchFamily="34" charset="0"/>
                <a:cs typeface="Open Sans" panose="020B0606030504020204" pitchFamily="34" charset="0"/>
              </a:rPr>
              <a:t>When</a:t>
            </a:r>
          </a:p>
        </p:txBody>
      </p:sp>
      <p:sp>
        <p:nvSpPr>
          <p:cNvPr id="8" name="Content Placeholder 5">
            <a:extLst>
              <a:ext uri="{FF2B5EF4-FFF2-40B4-BE49-F238E27FC236}">
                <a16:creationId xmlns:a16="http://schemas.microsoft.com/office/drawing/2014/main" id="{FAA52F77-FF93-CA4B-B91A-749134750BD1}"/>
              </a:ext>
            </a:extLst>
          </p:cNvPr>
          <p:cNvSpPr txBox="1">
            <a:spLocks/>
          </p:cNvSpPr>
          <p:nvPr/>
        </p:nvSpPr>
        <p:spPr>
          <a:xfrm>
            <a:off x="6706454" y="3941749"/>
            <a:ext cx="5357813" cy="2124628"/>
          </a:xfrm>
          <a:prstGeom prst="rect">
            <a:avLst/>
          </a:prstGeom>
        </p:spPr>
        <p:txBody>
          <a:bodyPr vert="horz" lIns="91440" tIns="45720" rIns="91440" bIns="45720" rtlCol="0">
            <a:normAutofit/>
          </a:bodyPr>
          <a:lstStyle>
            <a:lvl1pPr marL="228600" indent="-228600" algn="l" defTabSz="914400" rtl="0" eaLnBrk="1" latinLnBrk="0" hangingPunct="1">
              <a:lnSpc>
                <a:spcPct val="150000"/>
              </a:lnSpc>
              <a:spcBef>
                <a:spcPts val="1000"/>
              </a:spcBef>
              <a:buFont typeface="Arial" panose="020B0604020202020204" pitchFamily="34" charset="0"/>
              <a:buChar char="•"/>
              <a:defRPr sz="2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4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20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0" indent="-457200">
              <a:spcAft>
                <a:spcPct val="0"/>
              </a:spcAft>
            </a:pPr>
            <a:r>
              <a:rPr lang="en-US" sz="2400" kern="0" dirty="0"/>
              <a:t>As a part of the interview process</a:t>
            </a:r>
            <a:endParaRPr lang="en-US" sz="2400" dirty="0"/>
          </a:p>
          <a:p>
            <a:pPr marL="457200" indent="-457200">
              <a:spcAft>
                <a:spcPct val="0"/>
              </a:spcAft>
            </a:pPr>
            <a:r>
              <a:rPr lang="en-US" sz="2400" kern="0" dirty="0"/>
              <a:t>Before a job offer</a:t>
            </a:r>
          </a:p>
        </p:txBody>
      </p:sp>
    </p:spTree>
    <p:extLst>
      <p:ext uri="{BB962C8B-B14F-4D97-AF65-F5344CB8AC3E}">
        <p14:creationId xmlns:p14="http://schemas.microsoft.com/office/powerpoint/2010/main" val="1248704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a:t>The Science Behind the RJP</a:t>
            </a:r>
          </a:p>
        </p:txBody>
      </p:sp>
      <p:pic>
        <p:nvPicPr>
          <p:cNvPr id="4" name="Content Placeholder 3">
            <a:extLst>
              <a:ext uri="{FF2B5EF4-FFF2-40B4-BE49-F238E27FC236}">
                <a16:creationId xmlns:a16="http://schemas.microsoft.com/office/drawing/2014/main" id="{3044B9E8-FE00-4704-86D1-D5CB3C0A2029}"/>
              </a:ext>
            </a:extLst>
          </p:cNvPr>
          <p:cNvPicPr>
            <a:picLocks noGrp="1" noChangeAspect="1"/>
          </p:cNvPicPr>
          <p:nvPr>
            <p:ph idx="1"/>
          </p:nvPr>
        </p:nvPicPr>
        <p:blipFill>
          <a:blip r:embed="rId3"/>
          <a:stretch>
            <a:fillRect/>
          </a:stretch>
        </p:blipFill>
        <p:spPr>
          <a:xfrm>
            <a:off x="838200" y="2469147"/>
            <a:ext cx="10515600" cy="3064294"/>
          </a:xfrm>
          <a:prstGeom prst="rect">
            <a:avLst/>
          </a:prstGeom>
        </p:spPr>
      </p:pic>
    </p:spTree>
    <p:extLst>
      <p:ext uri="{BB962C8B-B14F-4D97-AF65-F5344CB8AC3E}">
        <p14:creationId xmlns:p14="http://schemas.microsoft.com/office/powerpoint/2010/main" val="2382399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pc="-19" dirty="0">
                <a:cs typeface="Calibri"/>
              </a:rPr>
              <a:t>Benefits of Re</a:t>
            </a:r>
            <a:r>
              <a:rPr lang="en-US" spc="-15" dirty="0">
                <a:cs typeface="Calibri"/>
              </a:rPr>
              <a:t>a</a:t>
            </a:r>
            <a:r>
              <a:rPr lang="en-US" dirty="0">
                <a:cs typeface="Calibri"/>
              </a:rPr>
              <a:t>li</a:t>
            </a:r>
            <a:r>
              <a:rPr lang="en-US" spc="4" dirty="0">
                <a:cs typeface="Calibri"/>
              </a:rPr>
              <a:t>s</a:t>
            </a:r>
            <a:r>
              <a:rPr lang="en-US" spc="-4" dirty="0">
                <a:cs typeface="Calibri"/>
              </a:rPr>
              <a:t>t</a:t>
            </a:r>
            <a:r>
              <a:rPr lang="en-US" dirty="0">
                <a:cs typeface="Calibri"/>
              </a:rPr>
              <a:t>i</a:t>
            </a:r>
            <a:r>
              <a:rPr lang="en-US" spc="-15" dirty="0">
                <a:cs typeface="Calibri"/>
              </a:rPr>
              <a:t>c</a:t>
            </a:r>
            <a:r>
              <a:rPr lang="en-US" dirty="0">
                <a:cs typeface="Calibri"/>
              </a:rPr>
              <a:t> </a:t>
            </a:r>
            <a:r>
              <a:rPr lang="en-US" spc="-11" dirty="0">
                <a:cs typeface="Calibri"/>
              </a:rPr>
              <a:t>J</a:t>
            </a:r>
            <a:r>
              <a:rPr lang="en-US" dirty="0">
                <a:cs typeface="Calibri"/>
              </a:rPr>
              <a:t>ob</a:t>
            </a:r>
            <a:r>
              <a:rPr lang="en-US" spc="-4" dirty="0">
                <a:cs typeface="Calibri"/>
              </a:rPr>
              <a:t> </a:t>
            </a:r>
            <a:r>
              <a:rPr lang="en-US" spc="-15" dirty="0">
                <a:cs typeface="Calibri"/>
              </a:rPr>
              <a:t>P</a:t>
            </a:r>
            <a:r>
              <a:rPr lang="en-US" spc="-19" dirty="0">
                <a:cs typeface="Calibri"/>
              </a:rPr>
              <a:t>re</a:t>
            </a:r>
            <a:r>
              <a:rPr lang="en-US" spc="-15" dirty="0">
                <a:cs typeface="Calibri"/>
              </a:rPr>
              <a:t>v</a:t>
            </a:r>
            <a:r>
              <a:rPr lang="en-US" dirty="0">
                <a:cs typeface="Calibri"/>
              </a:rPr>
              <a:t>i</a:t>
            </a:r>
            <a:r>
              <a:rPr lang="en-US" spc="-19" dirty="0">
                <a:cs typeface="Calibri"/>
              </a:rPr>
              <a:t>e</a:t>
            </a:r>
            <a:r>
              <a:rPr lang="en-US" spc="-23" dirty="0">
                <a:cs typeface="Calibri"/>
              </a:rPr>
              <a:t>w</a:t>
            </a:r>
            <a:r>
              <a:rPr lang="en-US" dirty="0">
                <a:cs typeface="Calibri"/>
              </a:rPr>
              <a:t>s</a:t>
            </a:r>
            <a:endParaRPr lang="en-US" dirty="0"/>
          </a:p>
        </p:txBody>
      </p:sp>
      <p:sp>
        <p:nvSpPr>
          <p:cNvPr id="3" name="Content Placeholder 2"/>
          <p:cNvSpPr>
            <a:spLocks noGrp="1"/>
          </p:cNvSpPr>
          <p:nvPr>
            <p:ph idx="1"/>
          </p:nvPr>
        </p:nvSpPr>
        <p:spPr/>
        <p:txBody>
          <a:bodyPr vert="horz" lIns="91440" tIns="45720" rIns="91440" bIns="45720" rtlCol="0" anchor="t">
            <a:noAutofit/>
          </a:bodyPr>
          <a:lstStyle/>
          <a:p>
            <a:pPr fontAlgn="base">
              <a:spcAft>
                <a:spcPts val="1800"/>
              </a:spcAft>
              <a:buClr>
                <a:schemeClr val="tx1"/>
              </a:buClr>
              <a:buSzPct val="50000"/>
            </a:pPr>
            <a:r>
              <a:rPr lang="en-US" sz="3200" kern="0" dirty="0"/>
              <a:t>Candidates understand job expectations before they start the job</a:t>
            </a:r>
          </a:p>
          <a:p>
            <a:pPr fontAlgn="base">
              <a:spcAft>
                <a:spcPts val="1800"/>
              </a:spcAft>
              <a:buClr>
                <a:schemeClr val="tx1"/>
              </a:buClr>
              <a:buSzPct val="50000"/>
            </a:pPr>
            <a:r>
              <a:rPr lang="en-US" sz="3200" kern="0" dirty="0"/>
              <a:t>Candidates can make an informed decision</a:t>
            </a:r>
          </a:p>
          <a:p>
            <a:pPr fontAlgn="base">
              <a:spcAft>
                <a:spcPts val="1800"/>
              </a:spcAft>
              <a:buClr>
                <a:schemeClr val="tx1"/>
              </a:buClr>
              <a:buSzPct val="50000"/>
            </a:pPr>
            <a:r>
              <a:rPr lang="en-US" sz="3200" kern="0" dirty="0"/>
              <a:t>Candidates can self-select out</a:t>
            </a:r>
          </a:p>
        </p:txBody>
      </p:sp>
    </p:spTree>
    <p:extLst>
      <p:ext uri="{BB962C8B-B14F-4D97-AF65-F5344CB8AC3E}">
        <p14:creationId xmlns:p14="http://schemas.microsoft.com/office/powerpoint/2010/main" val="437772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982960" cy="1325563"/>
          </a:xfrm>
        </p:spPr>
        <p:txBody>
          <a:bodyPr/>
          <a:lstStyle/>
          <a:p>
            <a:r>
              <a:rPr lang="en-US" dirty="0"/>
              <a:t>Realistic Job Previews Affect Retention</a:t>
            </a:r>
          </a:p>
        </p:txBody>
      </p:sp>
      <p:sp>
        <p:nvSpPr>
          <p:cNvPr id="3" name="Content Placeholder 2"/>
          <p:cNvSpPr>
            <a:spLocks noGrp="1"/>
          </p:cNvSpPr>
          <p:nvPr>
            <p:ph idx="1"/>
          </p:nvPr>
        </p:nvSpPr>
        <p:spPr>
          <a:xfrm>
            <a:off x="838200" y="1825625"/>
            <a:ext cx="9764730" cy="4351338"/>
          </a:xfrm>
        </p:spPr>
        <p:txBody>
          <a:bodyPr vert="horz" lIns="91440" tIns="45720" rIns="91440" bIns="45720" rtlCol="0" anchor="t">
            <a:normAutofit/>
          </a:bodyPr>
          <a:lstStyle/>
          <a:p>
            <a:pPr>
              <a:buSzPct val="100000"/>
            </a:pPr>
            <a:r>
              <a:rPr lang="en-US" sz="3200" dirty="0"/>
              <a:t>RJP</a:t>
            </a:r>
            <a:r>
              <a:rPr lang="en-US" altLang="ja-JP" sz="3200" dirty="0"/>
              <a:t>s can improve retention rates by 9% - 17%</a:t>
            </a:r>
          </a:p>
          <a:p>
            <a:pPr>
              <a:buSzPct val="100000"/>
            </a:pPr>
            <a:r>
              <a:rPr lang="en-US" sz="3200" dirty="0"/>
              <a:t>RJP</a:t>
            </a:r>
            <a:r>
              <a:rPr lang="en-US" altLang="ja-JP" sz="3200" dirty="0"/>
              <a:t>s increase retention of workers </a:t>
            </a:r>
          </a:p>
          <a:p>
            <a:pPr lvl="1"/>
            <a:r>
              <a:rPr lang="en-US" sz="3200" dirty="0"/>
              <a:t>For agencies with 12% annual retention rates, use of RJP increased it by 50%  </a:t>
            </a:r>
          </a:p>
          <a:p>
            <a:pPr lvl="1"/>
            <a:r>
              <a:rPr lang="en-US" sz="3200" dirty="0"/>
              <a:t>For agencies with 24% annual retention rates, use of RJP increased it by 20% </a:t>
            </a:r>
          </a:p>
        </p:txBody>
      </p:sp>
      <p:sp>
        <p:nvSpPr>
          <p:cNvPr id="4" name="Rectangle 3">
            <a:extLst>
              <a:ext uri="{FF2B5EF4-FFF2-40B4-BE49-F238E27FC236}">
                <a16:creationId xmlns:a16="http://schemas.microsoft.com/office/drawing/2014/main" id="{9D3AB2CB-BC67-F645-8042-F3491CC3BA8B}"/>
              </a:ext>
            </a:extLst>
          </p:cNvPr>
          <p:cNvSpPr/>
          <p:nvPr/>
        </p:nvSpPr>
        <p:spPr>
          <a:xfrm>
            <a:off x="7597124" y="6311900"/>
            <a:ext cx="4407424" cy="307777"/>
          </a:xfrm>
          <a:prstGeom prst="rect">
            <a:avLst/>
          </a:prstGeom>
        </p:spPr>
        <p:txBody>
          <a:bodyPr wrap="none">
            <a:spAutoFit/>
          </a:bodyPr>
          <a:lstStyle/>
          <a:p>
            <a:pPr algn="r"/>
            <a:r>
              <a:rPr lang="en-US" sz="14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US" sz="1400" dirty="0">
                <a:latin typeface="Open Sans" panose="020B0606030504020204" pitchFamily="34" charset="0"/>
                <a:ea typeface="Open Sans" panose="020B0606030504020204" pitchFamily="34" charset="0"/>
                <a:cs typeface="Open Sans" panose="020B0606030504020204" pitchFamily="34" charset="0"/>
              </a:rPr>
              <a:t>McEvoy &amp; Cascio 1985; </a:t>
            </a:r>
            <a:r>
              <a:rPr lang="en-US" sz="1400" dirty="0">
                <a:solidFill>
                  <a:srgbClr val="000000"/>
                </a:solidFill>
                <a:latin typeface="Open Sans" panose="020B0606030504020204" pitchFamily="34" charset="0"/>
                <a:ea typeface="Open Sans" panose="020B0606030504020204" pitchFamily="34" charset="0"/>
                <a:cs typeface="Open Sans" panose="020B0606030504020204" pitchFamily="34" charset="0"/>
              </a:rPr>
              <a:t>Premack &amp; </a:t>
            </a:r>
            <a:r>
              <a:rPr lang="en-US" sz="14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Wanous</a:t>
            </a:r>
            <a:r>
              <a:rPr lang="en-US" sz="1400" dirty="0">
                <a:solidFill>
                  <a:srgbClr val="000000"/>
                </a:solidFill>
                <a:latin typeface="Open Sans" panose="020B0606030504020204" pitchFamily="34" charset="0"/>
                <a:ea typeface="Open Sans" panose="020B0606030504020204" pitchFamily="34" charset="0"/>
                <a:cs typeface="Open Sans" panose="020B0606030504020204" pitchFamily="34" charset="0"/>
              </a:rPr>
              <a:t>, 1985)</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614976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4F398-3F4F-A048-BA15-39F80DA29597}"/>
              </a:ext>
            </a:extLst>
          </p:cNvPr>
          <p:cNvSpPr>
            <a:spLocks noGrp="1"/>
          </p:cNvSpPr>
          <p:nvPr>
            <p:ph type="title"/>
          </p:nvPr>
        </p:nvSpPr>
        <p:spPr/>
        <p:txBody>
          <a:bodyPr/>
          <a:lstStyle/>
          <a:p>
            <a:r>
              <a:rPr lang="en-US" sz="5400" dirty="0"/>
              <a:t>Making a Realistic Job Preview</a:t>
            </a:r>
            <a:endParaRPr lang="en-US" dirty="0"/>
          </a:p>
        </p:txBody>
      </p:sp>
    </p:spTree>
    <p:extLst>
      <p:ext uri="{BB962C8B-B14F-4D97-AF65-F5344CB8AC3E}">
        <p14:creationId xmlns:p14="http://schemas.microsoft.com/office/powerpoint/2010/main" val="1332721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the Realistic Job Preview</a:t>
            </a:r>
          </a:p>
        </p:txBody>
      </p:sp>
      <p:sp>
        <p:nvSpPr>
          <p:cNvPr id="3" name="Content Placeholder 2"/>
          <p:cNvSpPr>
            <a:spLocks noGrp="1"/>
          </p:cNvSpPr>
          <p:nvPr>
            <p:ph idx="1"/>
          </p:nvPr>
        </p:nvSpPr>
        <p:spPr/>
        <p:txBody>
          <a:bodyPr vert="horz" lIns="91440" tIns="45720" rIns="91440" bIns="45720" rtlCol="0" anchor="t">
            <a:normAutofit lnSpcReduction="10000"/>
          </a:bodyPr>
          <a:lstStyle/>
          <a:p>
            <a:pPr marL="514350" indent="-514350">
              <a:buFont typeface="+mj-lt"/>
              <a:buAutoNum type="arabicPeriod"/>
            </a:pPr>
            <a:r>
              <a:rPr lang="en-US" sz="3200" b="1" dirty="0">
                <a:solidFill>
                  <a:srgbClr val="4C768C"/>
                </a:solidFill>
                <a:latin typeface="Open Sans Semibold" panose="020B0606030504020204" pitchFamily="34" charset="0"/>
                <a:ea typeface="Open Sans Semibold" panose="020B0606030504020204" pitchFamily="34" charset="0"/>
                <a:cs typeface="Open Sans Semibold" panose="020B0606030504020204" pitchFamily="34" charset="0"/>
              </a:rPr>
              <a:t>Gather information</a:t>
            </a:r>
          </a:p>
          <a:p>
            <a:pPr marL="514350" indent="-514350">
              <a:buFont typeface="+mj-lt"/>
              <a:buAutoNum type="arabicPeriod"/>
            </a:pPr>
            <a:r>
              <a:rPr lang="en-US" sz="3200" dirty="0"/>
              <a:t>Summarize information</a:t>
            </a:r>
            <a:endParaRPr lang="en-US" sz="3200" dirty="0">
              <a:cs typeface="Calibri"/>
            </a:endParaRPr>
          </a:p>
          <a:p>
            <a:pPr marL="514350" indent="-514350">
              <a:buFont typeface="+mj-lt"/>
              <a:buAutoNum type="arabicPeriod"/>
            </a:pPr>
            <a:r>
              <a:rPr lang="en-US" sz="3200" dirty="0"/>
              <a:t>Select strategy &amp; method</a:t>
            </a:r>
            <a:endParaRPr lang="en-US" sz="3200" dirty="0">
              <a:cs typeface="Calibri"/>
            </a:endParaRPr>
          </a:p>
          <a:p>
            <a:pPr marL="514350" indent="-514350">
              <a:buFont typeface="+mj-lt"/>
              <a:buAutoNum type="arabicPeriod"/>
            </a:pPr>
            <a:r>
              <a:rPr lang="en-US" sz="3200" dirty="0"/>
              <a:t>Implement and evaluate</a:t>
            </a:r>
            <a:endParaRPr lang="en-US" sz="3200" dirty="0">
              <a:cs typeface="Calibri" panose="020F0502020204030204"/>
            </a:endParaRPr>
          </a:p>
          <a:p>
            <a:pPr marL="514350" indent="-514350">
              <a:buFont typeface="+mj-lt"/>
              <a:buAutoNum type="arabicPeriod"/>
            </a:pPr>
            <a:r>
              <a:rPr lang="en-US" sz="3200" dirty="0"/>
              <a:t>Revise and update</a:t>
            </a:r>
            <a:endParaRPr lang="en-US" sz="3200" dirty="0">
              <a:cs typeface="Calibri" panose="020F0502020204030204"/>
            </a:endParaRPr>
          </a:p>
          <a:p>
            <a:pPr marL="514350" indent="-514350">
              <a:buFont typeface="+mj-lt"/>
              <a:buAutoNum type="arabicPeriod"/>
            </a:pPr>
            <a:r>
              <a:rPr lang="en-US" sz="3200" dirty="0"/>
              <a:t>Action plan</a:t>
            </a:r>
            <a:endParaRPr lang="en-US" sz="3200" dirty="0">
              <a:cs typeface="Calibri" panose="020F0502020204030204"/>
            </a:endParaRPr>
          </a:p>
          <a:p>
            <a:pPr marL="914400" lvl="1" indent="-457200">
              <a:buFont typeface="+mj-lt"/>
              <a:buAutoNum type="arabicPeriod"/>
            </a:pPr>
            <a:endParaRPr lang="en-US" dirty="0"/>
          </a:p>
        </p:txBody>
      </p:sp>
    </p:spTree>
    <p:extLst>
      <p:ext uri="{BB962C8B-B14F-4D97-AF65-F5344CB8AC3E}">
        <p14:creationId xmlns:p14="http://schemas.microsoft.com/office/powerpoint/2010/main" val="1091230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88053"/>
            <a:ext cx="10786450" cy="4988910"/>
          </a:xfrm>
        </p:spPr>
        <p:txBody>
          <a:bodyPr vert="horz" lIns="91440" tIns="45720" rIns="91440" bIns="45720" rtlCol="0" anchor="t">
            <a:normAutofit/>
          </a:bodyPr>
          <a:lstStyle/>
          <a:p>
            <a:pPr marL="0" indent="0">
              <a:spcAft>
                <a:spcPts val="2400"/>
              </a:spcAft>
              <a:buNone/>
            </a:pPr>
            <a:r>
              <a:rPr lang="en-US" sz="3200" dirty="0"/>
              <a:t>Who can provide an accurate picture of the job of a  DSP?</a:t>
            </a:r>
            <a:endParaRPr lang="en-US" sz="1000" dirty="0">
              <a:cs typeface="Calibri"/>
            </a:endParaRPr>
          </a:p>
          <a:p>
            <a:pPr lvl="1"/>
            <a:r>
              <a:rPr lang="en-US" sz="3200" dirty="0"/>
              <a:t>People receiving services and their supporters</a:t>
            </a:r>
            <a:endParaRPr lang="en-US" sz="3200" dirty="0">
              <a:cs typeface="Calibri"/>
            </a:endParaRPr>
          </a:p>
          <a:p>
            <a:pPr lvl="1"/>
            <a:r>
              <a:rPr lang="en-US" sz="3200" dirty="0">
                <a:cs typeface="Calibri"/>
              </a:rPr>
              <a:t>Direct Support Professionals </a:t>
            </a:r>
          </a:p>
          <a:p>
            <a:pPr lvl="1"/>
            <a:r>
              <a:rPr lang="en-US" sz="3200" dirty="0"/>
              <a:t>Frontline Supervisors</a:t>
            </a:r>
            <a:endParaRPr lang="en-US" sz="3200" dirty="0">
              <a:cs typeface="Calibri"/>
            </a:endParaRPr>
          </a:p>
          <a:p>
            <a:pPr lvl="1"/>
            <a:r>
              <a:rPr lang="en-US" sz="3200" dirty="0">
                <a:cs typeface="Calibri"/>
              </a:rPr>
              <a:t>Others?</a:t>
            </a:r>
          </a:p>
          <a:p>
            <a:pPr marL="914400" lvl="2" indent="0">
              <a:buNone/>
            </a:pPr>
            <a:endParaRPr lang="en-US" sz="2400" dirty="0"/>
          </a:p>
          <a:p>
            <a:pPr lvl="2"/>
            <a:endParaRPr lang="en-US" sz="2400" dirty="0"/>
          </a:p>
          <a:p>
            <a:endParaRPr lang="en-US" dirty="0"/>
          </a:p>
          <a:p>
            <a:pPr lvl="1"/>
            <a:endParaRPr lang="en-US" dirty="0"/>
          </a:p>
        </p:txBody>
      </p:sp>
      <p:sp>
        <p:nvSpPr>
          <p:cNvPr id="5" name="Title 4">
            <a:extLst>
              <a:ext uri="{FF2B5EF4-FFF2-40B4-BE49-F238E27FC236}">
                <a16:creationId xmlns:a16="http://schemas.microsoft.com/office/drawing/2014/main" id="{2F09F052-BCB7-154F-9EF3-58F4D5524F92}"/>
              </a:ext>
            </a:extLst>
          </p:cNvPr>
          <p:cNvSpPr>
            <a:spLocks noGrp="1"/>
          </p:cNvSpPr>
          <p:nvPr>
            <p:ph type="title"/>
          </p:nvPr>
        </p:nvSpPr>
        <p:spPr/>
        <p:txBody>
          <a:bodyPr/>
          <a:lstStyle/>
          <a:p>
            <a:endParaRPr lang="en-US"/>
          </a:p>
        </p:txBody>
      </p:sp>
      <p:sp>
        <p:nvSpPr>
          <p:cNvPr id="4" name="Rectangle 3">
            <a:extLst>
              <a:ext uri="{FF2B5EF4-FFF2-40B4-BE49-F238E27FC236}">
                <a16:creationId xmlns:a16="http://schemas.microsoft.com/office/drawing/2014/main" id="{E2F02BD2-19A6-8C46-866F-936B13899091}"/>
              </a:ext>
            </a:extLst>
          </p:cNvPr>
          <p:cNvSpPr/>
          <p:nvPr/>
        </p:nvSpPr>
        <p:spPr>
          <a:xfrm>
            <a:off x="847252" y="402937"/>
            <a:ext cx="3594226" cy="493354"/>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GATHER INFORMATION</a:t>
            </a:r>
          </a:p>
        </p:txBody>
      </p:sp>
    </p:spTree>
    <p:extLst>
      <p:ext uri="{BB962C8B-B14F-4D97-AF65-F5344CB8AC3E}">
        <p14:creationId xmlns:p14="http://schemas.microsoft.com/office/powerpoint/2010/main" val="2210318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37FA56-C297-4CCE-B719-64C00D7D3BAD}"/>
              </a:ext>
            </a:extLst>
          </p:cNvPr>
          <p:cNvSpPr>
            <a:spLocks noGrp="1"/>
          </p:cNvSpPr>
          <p:nvPr>
            <p:ph idx="1"/>
          </p:nvPr>
        </p:nvSpPr>
        <p:spPr>
          <a:xfrm>
            <a:off x="838200" y="1188053"/>
            <a:ext cx="5082766" cy="4988910"/>
          </a:xfrm>
        </p:spPr>
        <p:txBody>
          <a:bodyPr vert="horz" lIns="91440" tIns="45720" rIns="91440" bIns="45720" rtlCol="0" anchor="t">
            <a:normAutofit fontScale="92500"/>
          </a:bodyPr>
          <a:lstStyle/>
          <a:p>
            <a:r>
              <a:rPr lang="en-US" sz="3200" dirty="0">
                <a:cs typeface="Calibri"/>
              </a:rPr>
              <a:t>Scope of the work</a:t>
            </a:r>
            <a:endParaRPr lang="en-US" sz="3200" dirty="0">
              <a:ea typeface="+mn-lt"/>
              <a:cs typeface="+mn-lt"/>
            </a:endParaRPr>
          </a:p>
          <a:p>
            <a:r>
              <a:rPr lang="en-US" sz="3200" dirty="0">
                <a:cs typeface="Calibri"/>
              </a:rPr>
              <a:t>Specific work experiences with persons served, </a:t>
            </a:r>
            <a:br>
              <a:rPr lang="en-US" sz="3200" dirty="0">
                <a:cs typeface="Calibri"/>
              </a:rPr>
            </a:br>
            <a:r>
              <a:rPr lang="en-US" sz="3200" dirty="0">
                <a:cs typeface="Calibri"/>
              </a:rPr>
              <a:t>co-workers, families</a:t>
            </a:r>
            <a:endParaRPr lang="en-US" sz="3200" dirty="0">
              <a:ea typeface="+mn-lt"/>
              <a:cs typeface="+mn-lt"/>
            </a:endParaRPr>
          </a:p>
          <a:p>
            <a:r>
              <a:rPr lang="en-US" sz="3200" dirty="0">
                <a:cs typeface="Calibri"/>
              </a:rPr>
              <a:t>Work hours and flexibility</a:t>
            </a:r>
            <a:endParaRPr lang="en-US" sz="3200" dirty="0">
              <a:ea typeface="+mn-lt"/>
              <a:cs typeface="+mn-lt"/>
            </a:endParaRPr>
          </a:p>
          <a:p>
            <a:r>
              <a:rPr lang="en-US" sz="3200" dirty="0">
                <a:cs typeface="Calibri"/>
              </a:rPr>
              <a:t>Positive &amp; challenging experiences</a:t>
            </a:r>
            <a:endParaRPr lang="en-US" sz="3200" dirty="0">
              <a:ea typeface="+mn-lt"/>
              <a:cs typeface="+mn-lt"/>
            </a:endParaRPr>
          </a:p>
          <a:p>
            <a:r>
              <a:rPr lang="en-US" sz="3200" dirty="0">
                <a:cs typeface="Calibri"/>
              </a:rPr>
              <a:t>Success stories by DSPs </a:t>
            </a:r>
            <a:endParaRPr lang="en-US" sz="3200" dirty="0"/>
          </a:p>
        </p:txBody>
      </p:sp>
      <p:sp>
        <p:nvSpPr>
          <p:cNvPr id="12" name="Title 11">
            <a:extLst>
              <a:ext uri="{FF2B5EF4-FFF2-40B4-BE49-F238E27FC236}">
                <a16:creationId xmlns:a16="http://schemas.microsoft.com/office/drawing/2014/main" id="{E59FA75A-2029-474A-8B39-AC9AB47AEA92}"/>
              </a:ext>
            </a:extLst>
          </p:cNvPr>
          <p:cNvSpPr>
            <a:spLocks noGrp="1"/>
          </p:cNvSpPr>
          <p:nvPr>
            <p:ph type="title"/>
          </p:nvPr>
        </p:nvSpPr>
        <p:spPr/>
        <p:txBody>
          <a:bodyPr/>
          <a:lstStyle/>
          <a:p>
            <a:endParaRPr lang="en-US"/>
          </a:p>
        </p:txBody>
      </p:sp>
      <p:pic>
        <p:nvPicPr>
          <p:cNvPr id="6" name="Picture 5">
            <a:extLst>
              <a:ext uri="{FF2B5EF4-FFF2-40B4-BE49-F238E27FC236}">
                <a16:creationId xmlns:a16="http://schemas.microsoft.com/office/drawing/2014/main" id="{6ABC7FE2-7EC5-2D49-8D34-B3DD42A973F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0" y="1552670"/>
            <a:ext cx="5683526" cy="4371654"/>
          </a:xfrm>
          <a:prstGeom prst="rect">
            <a:avLst/>
          </a:prstGeom>
        </p:spPr>
      </p:pic>
      <p:sp>
        <p:nvSpPr>
          <p:cNvPr id="11" name="Rectangle 10">
            <a:extLst>
              <a:ext uri="{FF2B5EF4-FFF2-40B4-BE49-F238E27FC236}">
                <a16:creationId xmlns:a16="http://schemas.microsoft.com/office/drawing/2014/main" id="{B43561C8-4314-1A4D-A575-0227CC95739F}"/>
              </a:ext>
            </a:extLst>
          </p:cNvPr>
          <p:cNvSpPr/>
          <p:nvPr/>
        </p:nvSpPr>
        <p:spPr>
          <a:xfrm>
            <a:off x="847252" y="402937"/>
            <a:ext cx="3594226" cy="493354"/>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GATHER INFORMATION</a:t>
            </a:r>
          </a:p>
        </p:txBody>
      </p:sp>
    </p:spTree>
    <p:extLst>
      <p:ext uri="{BB962C8B-B14F-4D97-AF65-F5344CB8AC3E}">
        <p14:creationId xmlns:p14="http://schemas.microsoft.com/office/powerpoint/2010/main" val="376113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30C6EF-50E5-46BE-835E-E2BBEEB336F3}"/>
              </a:ext>
            </a:extLst>
          </p:cNvPr>
          <p:cNvSpPr>
            <a:spLocks noGrp="1"/>
          </p:cNvSpPr>
          <p:nvPr>
            <p:ph idx="1"/>
          </p:nvPr>
        </p:nvSpPr>
        <p:spPr/>
        <p:txBody>
          <a:bodyPr vert="horz" lIns="91440" tIns="45720" rIns="91440" bIns="45720" rtlCol="0" anchor="t">
            <a:normAutofit/>
          </a:bodyPr>
          <a:lstStyle/>
          <a:p>
            <a:pPr marL="0" indent="0">
              <a:buNone/>
            </a:pPr>
            <a:r>
              <a:rPr lang="en-US" sz="3200" dirty="0">
                <a:cs typeface="Calibri"/>
              </a:rPr>
              <a:t>Physical demands of the job</a:t>
            </a:r>
            <a:endParaRPr lang="en-US" sz="3200" dirty="0">
              <a:ea typeface="+mn-lt"/>
              <a:cs typeface="+mn-lt"/>
            </a:endParaRPr>
          </a:p>
          <a:p>
            <a:pPr lvl="1"/>
            <a:r>
              <a:rPr lang="en-US" sz="3200" dirty="0">
                <a:cs typeface="Calibri"/>
              </a:rPr>
              <a:t>Personal care</a:t>
            </a:r>
            <a:endParaRPr lang="en-US" sz="3200" dirty="0">
              <a:ea typeface="+mn-lt"/>
              <a:cs typeface="+mn-lt"/>
            </a:endParaRPr>
          </a:p>
          <a:p>
            <a:pPr lvl="1"/>
            <a:r>
              <a:rPr lang="en-US" sz="3200" dirty="0">
                <a:cs typeface="Calibri"/>
              </a:rPr>
              <a:t>Lifting requirements</a:t>
            </a:r>
            <a:endParaRPr lang="en-US" sz="3200" dirty="0">
              <a:ea typeface="+mn-lt"/>
              <a:cs typeface="+mn-lt"/>
            </a:endParaRPr>
          </a:p>
          <a:p>
            <a:pPr lvl="1"/>
            <a:r>
              <a:rPr lang="en-US" sz="3200" dirty="0">
                <a:cs typeface="Calibri"/>
              </a:rPr>
              <a:t>Standing/walking/bending/stooping</a:t>
            </a:r>
            <a:endParaRPr lang="en-US" sz="3200" dirty="0">
              <a:ea typeface="+mn-lt"/>
              <a:cs typeface="+mn-lt"/>
            </a:endParaRPr>
          </a:p>
          <a:p>
            <a:pPr lvl="1"/>
            <a:r>
              <a:rPr lang="en-US" sz="3200" dirty="0">
                <a:ea typeface="+mn-lt"/>
                <a:cs typeface="+mn-lt"/>
              </a:rPr>
              <a:t>Challenging actions or behaviors</a:t>
            </a:r>
            <a:endParaRPr lang="en-US" sz="3200" dirty="0">
              <a:cs typeface="Calibri"/>
            </a:endParaRPr>
          </a:p>
        </p:txBody>
      </p:sp>
      <p:sp>
        <p:nvSpPr>
          <p:cNvPr id="7" name="Title 6">
            <a:extLst>
              <a:ext uri="{FF2B5EF4-FFF2-40B4-BE49-F238E27FC236}">
                <a16:creationId xmlns:a16="http://schemas.microsoft.com/office/drawing/2014/main" id="{CF035E36-96D6-C541-AD74-0676D7514FD4}"/>
              </a:ext>
            </a:extLst>
          </p:cNvPr>
          <p:cNvSpPr>
            <a:spLocks noGrp="1"/>
          </p:cNvSpPr>
          <p:nvPr>
            <p:ph type="title"/>
          </p:nvPr>
        </p:nvSpPr>
        <p:spPr/>
        <p:txBody>
          <a:bodyPr/>
          <a:lstStyle/>
          <a:p>
            <a:endParaRPr lang="en-US"/>
          </a:p>
        </p:txBody>
      </p:sp>
      <p:sp>
        <p:nvSpPr>
          <p:cNvPr id="4" name="Rectangle 3">
            <a:extLst>
              <a:ext uri="{FF2B5EF4-FFF2-40B4-BE49-F238E27FC236}">
                <a16:creationId xmlns:a16="http://schemas.microsoft.com/office/drawing/2014/main" id="{4E3315B6-15D3-034A-A848-C50636656159}"/>
              </a:ext>
            </a:extLst>
          </p:cNvPr>
          <p:cNvSpPr/>
          <p:nvPr/>
        </p:nvSpPr>
        <p:spPr>
          <a:xfrm>
            <a:off x="847252" y="402937"/>
            <a:ext cx="3594226" cy="493354"/>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GATHER INFORMATION</a:t>
            </a:r>
          </a:p>
        </p:txBody>
      </p:sp>
    </p:spTree>
    <p:extLst>
      <p:ext uri="{BB962C8B-B14F-4D97-AF65-F5344CB8AC3E}">
        <p14:creationId xmlns:p14="http://schemas.microsoft.com/office/powerpoint/2010/main" val="14824000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1AAD8F-EAB1-4E73-8199-4AD90B26F042}"/>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What are unique issues, circumstances, or differences that DSPs encounter for this employer?</a:t>
            </a:r>
            <a:endParaRPr lang="en-US" dirty="0"/>
          </a:p>
          <a:p>
            <a:pPr lvl="1"/>
            <a:r>
              <a:rPr lang="en-US" sz="2800" dirty="0">
                <a:ea typeface="+mn-lt"/>
                <a:cs typeface="+mn-lt"/>
              </a:rPr>
              <a:t>Characteristics of persons served</a:t>
            </a:r>
          </a:p>
          <a:p>
            <a:pPr lvl="1"/>
            <a:r>
              <a:rPr lang="en-US" sz="2800" dirty="0">
                <a:ea typeface="+mn-lt"/>
                <a:cs typeface="+mn-lt"/>
              </a:rPr>
              <a:t>Family &amp; friend involvement</a:t>
            </a:r>
          </a:p>
          <a:p>
            <a:pPr lvl="1"/>
            <a:r>
              <a:rPr lang="en-US" sz="2800" dirty="0">
                <a:ea typeface="+mn-lt"/>
                <a:cs typeface="+mn-lt"/>
              </a:rPr>
              <a:t>Vehicle use</a:t>
            </a:r>
          </a:p>
          <a:p>
            <a:pPr lvl="1"/>
            <a:r>
              <a:rPr lang="en-US" sz="2800" dirty="0">
                <a:ea typeface="+mn-lt"/>
                <a:cs typeface="+mn-lt"/>
              </a:rPr>
              <a:t>Location of work environment</a:t>
            </a:r>
            <a:endParaRPr lang="en-US" dirty="0">
              <a:ea typeface="+mn-lt"/>
              <a:cs typeface="+mn-lt"/>
            </a:endParaRPr>
          </a:p>
          <a:p>
            <a:r>
              <a:rPr lang="en-US" dirty="0">
                <a:ea typeface="+mn-lt"/>
                <a:cs typeface="+mn-lt"/>
              </a:rPr>
              <a:t>What is unique about the employer?</a:t>
            </a:r>
          </a:p>
          <a:p>
            <a:r>
              <a:rPr lang="en-US" dirty="0">
                <a:ea typeface="+mn-lt"/>
                <a:cs typeface="+mn-lt"/>
              </a:rPr>
              <a:t>What sets this employer apart from other employers?</a:t>
            </a:r>
            <a:endParaRPr lang="en-US" dirty="0"/>
          </a:p>
        </p:txBody>
      </p:sp>
      <p:sp>
        <p:nvSpPr>
          <p:cNvPr id="2" name="Title 1">
            <a:extLst>
              <a:ext uri="{FF2B5EF4-FFF2-40B4-BE49-F238E27FC236}">
                <a16:creationId xmlns:a16="http://schemas.microsoft.com/office/drawing/2014/main" id="{47D945E3-4A06-425B-A229-7A5A480A4C61}"/>
              </a:ext>
            </a:extLst>
          </p:cNvPr>
          <p:cNvSpPr>
            <a:spLocks noGrp="1"/>
          </p:cNvSpPr>
          <p:nvPr>
            <p:ph type="title"/>
          </p:nvPr>
        </p:nvSpPr>
        <p:spPr/>
        <p:txBody>
          <a:bodyPr/>
          <a:lstStyle/>
          <a:p>
            <a:pPr algn="ct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GATHER INFORMATION</a:t>
            </a:r>
          </a:p>
        </p:txBody>
      </p:sp>
    </p:spTree>
    <p:extLst>
      <p:ext uri="{BB962C8B-B14F-4D97-AF65-F5344CB8AC3E}">
        <p14:creationId xmlns:p14="http://schemas.microsoft.com/office/powerpoint/2010/main" val="325278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6700" dirty="0"/>
              <a:t>Selection &amp; Retention Strategies</a:t>
            </a:r>
            <a:br>
              <a:rPr lang="en-US" dirty="0"/>
            </a:br>
            <a:br>
              <a:rPr lang="en-US" sz="3300" dirty="0"/>
            </a:br>
            <a:r>
              <a:rPr lang="en-US" sz="4900" dirty="0">
                <a:solidFill>
                  <a:schemeClr val="tx1">
                    <a:lumMod val="50000"/>
                    <a:lumOff val="50000"/>
                  </a:schemeClr>
                </a:solidFill>
              </a:rPr>
              <a:t>Realistic Job Preview</a:t>
            </a:r>
          </a:p>
        </p:txBody>
      </p:sp>
      <p:pic>
        <p:nvPicPr>
          <p:cNvPr id="5" name="Picture 4">
            <a:extLst>
              <a:ext uri="{FF2B5EF4-FFF2-40B4-BE49-F238E27FC236}">
                <a16:creationId xmlns:a16="http://schemas.microsoft.com/office/drawing/2014/main" id="{4E9855F2-B2CF-1C4F-80B2-B7A81602ABD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0747"/>
          <a:stretch/>
        </p:blipFill>
        <p:spPr>
          <a:xfrm>
            <a:off x="6731000" y="1028700"/>
            <a:ext cx="5461000" cy="3441700"/>
          </a:xfrm>
          <a:prstGeom prst="rect">
            <a:avLst/>
          </a:prstGeom>
        </p:spPr>
      </p:pic>
      <p:sp>
        <p:nvSpPr>
          <p:cNvPr id="3" name="TextBox 2">
            <a:extLst>
              <a:ext uri="{FF2B5EF4-FFF2-40B4-BE49-F238E27FC236}">
                <a16:creationId xmlns:a16="http://schemas.microsoft.com/office/drawing/2014/main" id="{DBEA7CA1-358B-40F6-B01C-21B8C23DEFEC}"/>
              </a:ext>
            </a:extLst>
          </p:cNvPr>
          <p:cNvSpPr txBox="1"/>
          <p:nvPr/>
        </p:nvSpPr>
        <p:spPr>
          <a:xfrm>
            <a:off x="7460167" y="5285678"/>
            <a:ext cx="4237462" cy="646331"/>
          </a:xfrm>
          <a:prstGeom prst="rect">
            <a:avLst/>
          </a:prstGeom>
          <a:noFill/>
        </p:spPr>
        <p:txBody>
          <a:bodyPr wrap="square" rtlCol="0">
            <a:spAutoFit/>
          </a:bodyPr>
          <a:lstStyle/>
          <a:p>
            <a:r>
              <a:rPr lang="en-US" dirty="0"/>
              <a:t>Claire Benway &amp; Chet Tschetter</a:t>
            </a:r>
          </a:p>
          <a:p>
            <a:r>
              <a:rPr lang="en-US" dirty="0"/>
              <a:t>University of Minnesota</a:t>
            </a:r>
          </a:p>
        </p:txBody>
      </p:sp>
    </p:spTree>
    <p:extLst>
      <p:ext uri="{BB962C8B-B14F-4D97-AF65-F5344CB8AC3E}">
        <p14:creationId xmlns:p14="http://schemas.microsoft.com/office/powerpoint/2010/main" val="23755752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11BFFB-69E6-451A-9FE1-14EB03708EA1}"/>
              </a:ext>
            </a:extLst>
          </p:cNvPr>
          <p:cNvSpPr>
            <a:spLocks noGrp="1"/>
          </p:cNvSpPr>
          <p:nvPr>
            <p:ph idx="1"/>
          </p:nvPr>
        </p:nvSpPr>
        <p:spPr/>
        <p:txBody>
          <a:bodyPr vert="horz" lIns="91440" tIns="45720" rIns="91440" bIns="45720" rtlCol="0" anchor="t">
            <a:noAutofit/>
          </a:bodyPr>
          <a:lstStyle/>
          <a:p>
            <a:pPr marL="457200" lvl="1" indent="0">
              <a:buNone/>
            </a:pPr>
            <a:r>
              <a:rPr lang="en-US" sz="3600">
                <a:latin typeface="Open Sans Light"/>
                <a:ea typeface="Open Sans Light"/>
                <a:cs typeface="Calibri"/>
              </a:rPr>
              <a:t>Organizaiton and Human Resources specific </a:t>
            </a:r>
            <a:r>
              <a:rPr lang="en-US" sz="3600" dirty="0">
                <a:latin typeface="Open Sans Light"/>
                <a:ea typeface="Open Sans Light"/>
                <a:cs typeface="Calibri"/>
              </a:rPr>
              <a:t>oinformation</a:t>
            </a:r>
          </a:p>
          <a:p>
            <a:pPr lvl="2"/>
            <a:r>
              <a:rPr lang="en-US" sz="3200">
                <a:latin typeface="Open Sans Light"/>
                <a:ea typeface="Open Sans Light"/>
                <a:cs typeface="Calibri"/>
              </a:rPr>
              <a:t>Pay and benefits</a:t>
            </a:r>
            <a:endParaRPr lang="en-US" sz="3200">
              <a:latin typeface="Open Sans Light"/>
              <a:ea typeface="Open Sans Light"/>
              <a:cs typeface="+mn-lt"/>
            </a:endParaRPr>
          </a:p>
          <a:p>
            <a:pPr lvl="2"/>
            <a:r>
              <a:rPr lang="en-US" sz="3200" dirty="0">
                <a:cs typeface="Calibri"/>
              </a:rPr>
              <a:t>Training </a:t>
            </a:r>
            <a:endParaRPr lang="en-US" sz="3200" dirty="0">
              <a:ea typeface="+mn-lt"/>
              <a:cs typeface="+mn-lt"/>
            </a:endParaRPr>
          </a:p>
          <a:p>
            <a:pPr lvl="2"/>
            <a:r>
              <a:rPr lang="en-US" sz="3200" dirty="0">
                <a:cs typeface="Calibri"/>
              </a:rPr>
              <a:t>Advancement opportunities</a:t>
            </a:r>
          </a:p>
          <a:p>
            <a:pPr lvl="2"/>
            <a:r>
              <a:rPr lang="en-US" sz="3200" dirty="0">
                <a:ea typeface="+mn-lt"/>
                <a:cs typeface="+mn-lt"/>
              </a:rPr>
              <a:t>Recognition</a:t>
            </a:r>
          </a:p>
        </p:txBody>
      </p:sp>
      <p:sp>
        <p:nvSpPr>
          <p:cNvPr id="2" name="Title 1">
            <a:extLst>
              <a:ext uri="{FF2B5EF4-FFF2-40B4-BE49-F238E27FC236}">
                <a16:creationId xmlns:a16="http://schemas.microsoft.com/office/drawing/2014/main" id="{1B4874AB-1290-4DDF-B839-A1DF0FB4D72F}"/>
              </a:ext>
            </a:extLst>
          </p:cNvPr>
          <p:cNvSpPr>
            <a:spLocks noGrp="1"/>
          </p:cNvSpPr>
          <p:nvPr>
            <p:ph type="title"/>
          </p:nvPr>
        </p:nvSpPr>
        <p:spPr/>
        <p:txBody>
          <a:bodyPr/>
          <a:lstStyle/>
          <a:p>
            <a:pPr algn="ct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GATHER INFORMATION</a:t>
            </a:r>
            <a:endParaRPr lang="en-US" dirty="0"/>
          </a:p>
        </p:txBody>
      </p:sp>
    </p:spTree>
    <p:extLst>
      <p:ext uri="{BB962C8B-B14F-4D97-AF65-F5344CB8AC3E}">
        <p14:creationId xmlns:p14="http://schemas.microsoft.com/office/powerpoint/2010/main" val="36804728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the Realistic Job Preview</a:t>
            </a:r>
          </a:p>
        </p:txBody>
      </p:sp>
      <p:sp>
        <p:nvSpPr>
          <p:cNvPr id="3" name="Content Placeholder 2"/>
          <p:cNvSpPr>
            <a:spLocks noGrp="1"/>
          </p:cNvSpPr>
          <p:nvPr>
            <p:ph idx="1"/>
          </p:nvPr>
        </p:nvSpPr>
        <p:spPr/>
        <p:txBody>
          <a:bodyPr vert="horz" lIns="91440" tIns="45720" rIns="91440" bIns="45720" rtlCol="0" anchor="t">
            <a:normAutofit lnSpcReduction="10000"/>
          </a:bodyPr>
          <a:lstStyle/>
          <a:p>
            <a:pPr marL="514350" indent="-514350">
              <a:buFont typeface="+mj-lt"/>
              <a:buAutoNum type="arabicPeriod"/>
            </a:pPr>
            <a:r>
              <a:rPr lang="en-US" sz="3200" dirty="0"/>
              <a:t>Gather information</a:t>
            </a:r>
            <a:endParaRPr lang="en-US" sz="3200" dirty="0">
              <a:cs typeface="Calibri"/>
            </a:endParaRPr>
          </a:p>
          <a:p>
            <a:pPr marL="514350" indent="-514350">
              <a:buFont typeface="+mj-lt"/>
              <a:buAutoNum type="arabicPeriod"/>
            </a:pPr>
            <a:r>
              <a:rPr lang="en-US" sz="3200" b="1" dirty="0">
                <a:solidFill>
                  <a:srgbClr val="4C768C"/>
                </a:solidFill>
                <a:latin typeface="Open Sans Semibold" panose="020B0606030504020204" pitchFamily="34" charset="0"/>
                <a:ea typeface="Open Sans Semibold" panose="020B0606030504020204" pitchFamily="34" charset="0"/>
                <a:cs typeface="Open Sans Semibold" panose="020B0606030504020204" pitchFamily="34" charset="0"/>
              </a:rPr>
              <a:t>Summarize information</a:t>
            </a:r>
          </a:p>
          <a:p>
            <a:pPr marL="514350" indent="-514350">
              <a:buFont typeface="+mj-lt"/>
              <a:buAutoNum type="arabicPeriod"/>
            </a:pPr>
            <a:r>
              <a:rPr lang="en-US" sz="3200" dirty="0"/>
              <a:t>Select strategy &amp; method</a:t>
            </a:r>
            <a:endParaRPr lang="en-US" sz="3200" dirty="0">
              <a:cs typeface="Calibri"/>
            </a:endParaRPr>
          </a:p>
          <a:p>
            <a:pPr marL="514350" indent="-514350">
              <a:buFont typeface="+mj-lt"/>
              <a:buAutoNum type="arabicPeriod"/>
            </a:pPr>
            <a:r>
              <a:rPr lang="en-US" sz="3200" dirty="0"/>
              <a:t>Implement and evaluate</a:t>
            </a:r>
            <a:endParaRPr lang="en-US" sz="3200" dirty="0">
              <a:cs typeface="Calibri" panose="020F0502020204030204"/>
            </a:endParaRPr>
          </a:p>
          <a:p>
            <a:pPr marL="514350" indent="-514350">
              <a:buFont typeface="+mj-lt"/>
              <a:buAutoNum type="arabicPeriod"/>
            </a:pPr>
            <a:r>
              <a:rPr lang="en-US" sz="3200" dirty="0"/>
              <a:t>Revise and update</a:t>
            </a:r>
            <a:endParaRPr lang="en-US" sz="3200" dirty="0">
              <a:cs typeface="Calibri" panose="020F0502020204030204"/>
            </a:endParaRPr>
          </a:p>
          <a:p>
            <a:pPr marL="514350" indent="-514350">
              <a:buFont typeface="+mj-lt"/>
              <a:buAutoNum type="arabicPeriod"/>
            </a:pPr>
            <a:r>
              <a:rPr lang="en-US" sz="3200" dirty="0"/>
              <a:t>Action plan</a:t>
            </a:r>
            <a:endParaRPr lang="en-US" sz="3200" dirty="0">
              <a:cs typeface="Calibri" panose="020F0502020204030204"/>
            </a:endParaRPr>
          </a:p>
          <a:p>
            <a:pPr marL="914400" lvl="1" indent="-457200">
              <a:buFont typeface="+mj-lt"/>
              <a:buAutoNum type="arabicPeriod"/>
            </a:pPr>
            <a:endParaRPr lang="en-US" dirty="0"/>
          </a:p>
        </p:txBody>
      </p:sp>
    </p:spTree>
    <p:extLst>
      <p:ext uri="{BB962C8B-B14F-4D97-AF65-F5344CB8AC3E}">
        <p14:creationId xmlns:p14="http://schemas.microsoft.com/office/powerpoint/2010/main" val="2474394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vert="horz" lIns="91440" tIns="45720" rIns="91440" bIns="45720" rtlCol="0" anchor="t">
            <a:noAutofit/>
          </a:bodyPr>
          <a:lstStyle/>
          <a:p>
            <a:pPr>
              <a:spcAft>
                <a:spcPts val="1800"/>
              </a:spcAft>
            </a:pPr>
            <a:r>
              <a:rPr lang="en-US" sz="3200" dirty="0"/>
              <a:t>What themes emerged from the information that you gathered?</a:t>
            </a:r>
            <a:endParaRPr lang="en-US" sz="3200" dirty="0">
              <a:cs typeface="Calibri"/>
            </a:endParaRPr>
          </a:p>
          <a:p>
            <a:pPr>
              <a:spcAft>
                <a:spcPts val="1800"/>
              </a:spcAft>
            </a:pPr>
            <a:r>
              <a:rPr lang="en-US" sz="3200" dirty="0"/>
              <a:t>How can and will you use the themes you discovered in the way you develop your RJP?</a:t>
            </a:r>
            <a:endParaRPr lang="en-US" sz="3200" dirty="0">
              <a:cs typeface="Calibri"/>
            </a:endParaRPr>
          </a:p>
          <a:p>
            <a:pPr>
              <a:spcAft>
                <a:spcPts val="1800"/>
              </a:spcAft>
            </a:pPr>
            <a:r>
              <a:rPr lang="en-US" sz="3200" dirty="0"/>
              <a:t>What will be the essence of your message?</a:t>
            </a:r>
            <a:endParaRPr lang="en-US" sz="3200" dirty="0">
              <a:cs typeface="Calibri"/>
            </a:endParaRPr>
          </a:p>
        </p:txBody>
      </p:sp>
      <p:sp>
        <p:nvSpPr>
          <p:cNvPr id="2" name="Title 1"/>
          <p:cNvSpPr>
            <a:spLocks noGrp="1"/>
          </p:cNvSpPr>
          <p:nvPr>
            <p:ph type="title"/>
          </p:nvPr>
        </p:nvSpPr>
        <p:spPr/>
        <p:txBody>
          <a:bodyPr>
            <a:noAutofit/>
          </a:bodyPr>
          <a:lstStyle/>
          <a:p>
            <a:pPr lvl="1"/>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SUMMARIZE INFORMATION</a:t>
            </a:r>
          </a:p>
        </p:txBody>
      </p:sp>
    </p:spTree>
    <p:extLst>
      <p:ext uri="{BB962C8B-B14F-4D97-AF65-F5344CB8AC3E}">
        <p14:creationId xmlns:p14="http://schemas.microsoft.com/office/powerpoint/2010/main" val="28445224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the Realistic Job Preview</a:t>
            </a:r>
          </a:p>
        </p:txBody>
      </p:sp>
      <p:sp>
        <p:nvSpPr>
          <p:cNvPr id="3" name="Content Placeholder 2"/>
          <p:cNvSpPr>
            <a:spLocks noGrp="1"/>
          </p:cNvSpPr>
          <p:nvPr>
            <p:ph idx="1"/>
          </p:nvPr>
        </p:nvSpPr>
        <p:spPr/>
        <p:txBody>
          <a:bodyPr vert="horz" lIns="91440" tIns="45720" rIns="91440" bIns="45720" rtlCol="0" anchor="t">
            <a:normAutofit lnSpcReduction="10000"/>
          </a:bodyPr>
          <a:lstStyle/>
          <a:p>
            <a:pPr marL="514350" indent="-514350">
              <a:buFont typeface="+mj-lt"/>
              <a:buAutoNum type="arabicPeriod"/>
            </a:pPr>
            <a:r>
              <a:rPr lang="en-US" sz="3200" dirty="0"/>
              <a:t>Gather information</a:t>
            </a:r>
          </a:p>
          <a:p>
            <a:pPr marL="514350" indent="-514350">
              <a:buFont typeface="+mj-lt"/>
              <a:buAutoNum type="arabicPeriod"/>
            </a:pPr>
            <a:r>
              <a:rPr lang="en-US" sz="3200" dirty="0">
                <a:cs typeface="Calibri"/>
              </a:rPr>
              <a:t>Summarize information</a:t>
            </a:r>
          </a:p>
          <a:p>
            <a:pPr marL="514350" indent="-514350">
              <a:buFont typeface="+mj-lt"/>
              <a:buAutoNum type="arabicPeriod"/>
            </a:pPr>
            <a:r>
              <a:rPr lang="en-US" sz="3200" b="1" dirty="0">
                <a:solidFill>
                  <a:srgbClr val="4C768C"/>
                </a:solidFill>
                <a:latin typeface="Open Sans Semibold" panose="020B0606030504020204" pitchFamily="34" charset="0"/>
                <a:ea typeface="Open Sans Semibold" panose="020B0606030504020204" pitchFamily="34" charset="0"/>
                <a:cs typeface="Open Sans Semibold" panose="020B0606030504020204" pitchFamily="34" charset="0"/>
              </a:rPr>
              <a:t>Select strategy &amp; method</a:t>
            </a:r>
          </a:p>
          <a:p>
            <a:pPr marL="514350" indent="-514350">
              <a:buFont typeface="+mj-lt"/>
              <a:buAutoNum type="arabicPeriod"/>
            </a:pPr>
            <a:r>
              <a:rPr lang="en-US" sz="3200" dirty="0"/>
              <a:t>Implement and evaluate</a:t>
            </a:r>
            <a:endParaRPr lang="en-US" sz="3200" dirty="0">
              <a:cs typeface="Calibri" panose="020F0502020204030204"/>
            </a:endParaRPr>
          </a:p>
          <a:p>
            <a:pPr marL="514350" indent="-514350">
              <a:buFont typeface="+mj-lt"/>
              <a:buAutoNum type="arabicPeriod"/>
            </a:pPr>
            <a:r>
              <a:rPr lang="en-US" sz="3200" dirty="0"/>
              <a:t>Revise and update</a:t>
            </a:r>
            <a:endParaRPr lang="en-US" sz="3200" dirty="0">
              <a:cs typeface="Calibri" panose="020F0502020204030204"/>
            </a:endParaRPr>
          </a:p>
          <a:p>
            <a:pPr marL="514350" indent="-514350">
              <a:buFont typeface="+mj-lt"/>
              <a:buAutoNum type="arabicPeriod"/>
            </a:pPr>
            <a:r>
              <a:rPr lang="en-US" sz="3200" dirty="0"/>
              <a:t>Action plan</a:t>
            </a:r>
            <a:endParaRPr lang="en-US" sz="3200" dirty="0">
              <a:cs typeface="Calibri" panose="020F0502020204030204"/>
            </a:endParaRPr>
          </a:p>
          <a:p>
            <a:pPr marL="914400" lvl="1" indent="-457200">
              <a:buFont typeface="+mj-lt"/>
              <a:buAutoNum type="arabicPeriod"/>
            </a:pPr>
            <a:endParaRPr lang="en-US" dirty="0"/>
          </a:p>
        </p:txBody>
      </p:sp>
    </p:spTree>
    <p:extLst>
      <p:ext uri="{BB962C8B-B14F-4D97-AF65-F5344CB8AC3E}">
        <p14:creationId xmlns:p14="http://schemas.microsoft.com/office/powerpoint/2010/main" val="17337063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vert="horz" lIns="91440" tIns="45720" rIns="91440" bIns="45720" rtlCol="0" anchor="t">
            <a:normAutofit fontScale="85000" lnSpcReduction="20000"/>
          </a:bodyPr>
          <a:lstStyle/>
          <a:p>
            <a:r>
              <a:rPr lang="en-US" sz="3200" dirty="0"/>
              <a:t>Which of the three basic Realistic Job Preview methods will you use to deliver your message and why?</a:t>
            </a:r>
            <a:endParaRPr lang="en-US" sz="3200" dirty="0">
              <a:cs typeface="Calibri"/>
            </a:endParaRPr>
          </a:p>
          <a:p>
            <a:pPr lvl="1"/>
            <a:r>
              <a:rPr lang="en-US" sz="2800" dirty="0"/>
              <a:t>Job information presentation (video, scrapbook, promotional material, etc.)</a:t>
            </a:r>
            <a:endParaRPr lang="en-US" sz="2800" dirty="0">
              <a:cs typeface="Calibri"/>
            </a:endParaRPr>
          </a:p>
          <a:p>
            <a:pPr lvl="1"/>
            <a:r>
              <a:rPr lang="en-US" sz="2800" dirty="0">
                <a:ea typeface="+mn-lt"/>
                <a:cs typeface="+mn-lt"/>
              </a:rPr>
              <a:t>Work site visit</a:t>
            </a:r>
          </a:p>
          <a:p>
            <a:pPr lvl="1"/>
            <a:r>
              <a:rPr lang="en-US" sz="2800" dirty="0">
                <a:ea typeface="+mn-lt"/>
                <a:cs typeface="+mn-lt"/>
              </a:rPr>
              <a:t>Face-to-face-interviews</a:t>
            </a:r>
            <a:endParaRPr lang="en-US" sz="2800" dirty="0">
              <a:cs typeface="Calibri" panose="020F0502020204030204"/>
            </a:endParaRPr>
          </a:p>
          <a:p>
            <a:endParaRPr lang="en-US" sz="3200" dirty="0">
              <a:cs typeface="Calibri"/>
            </a:endParaRPr>
          </a:p>
          <a:p>
            <a:r>
              <a:rPr lang="en-US" sz="3200" dirty="0"/>
              <a:t>Will you preview and evaluate other RJP products to see what you like and what will be a good fit? </a:t>
            </a:r>
            <a:endParaRPr lang="en-US" sz="3200" dirty="0">
              <a:cs typeface="Calibri"/>
            </a:endParaRPr>
          </a:p>
          <a:p>
            <a:pPr lvl="1"/>
            <a:r>
              <a:rPr lang="en-US" sz="2800" dirty="0">
                <a:cs typeface="Calibri"/>
              </a:rPr>
              <a:t>If yes, which one(s)?</a:t>
            </a:r>
            <a:endParaRPr lang="en-US" sz="2800" dirty="0"/>
          </a:p>
        </p:txBody>
      </p:sp>
      <p:sp>
        <p:nvSpPr>
          <p:cNvPr id="2" name="Title 1"/>
          <p:cNvSpPr>
            <a:spLocks noGrp="1"/>
          </p:cNvSpPr>
          <p:nvPr>
            <p:ph type="title"/>
          </p:nvPr>
        </p:nvSpPr>
        <p:spPr/>
        <p:txBody>
          <a:bodyPr/>
          <a:lstStyle/>
          <a:p>
            <a:pPr algn="ctr"/>
            <a:r>
              <a:rPr lang="en-US" b="1" dirty="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SELECT A METHOD</a:t>
            </a:r>
          </a:p>
        </p:txBody>
      </p:sp>
    </p:spTree>
    <p:extLst>
      <p:ext uri="{BB962C8B-B14F-4D97-AF65-F5344CB8AC3E}">
        <p14:creationId xmlns:p14="http://schemas.microsoft.com/office/powerpoint/2010/main" val="10380966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sz="3200" dirty="0"/>
              <a:t>Five Key Characteristics of Effective RJPs Clarity of purpose</a:t>
            </a:r>
            <a:endParaRPr lang="en-US" sz="3200" dirty="0">
              <a:cs typeface="Calibri"/>
            </a:endParaRPr>
          </a:p>
          <a:p>
            <a:r>
              <a:rPr lang="en-US" sz="3200" dirty="0"/>
              <a:t>Credible information</a:t>
            </a:r>
            <a:endParaRPr lang="en-US" sz="3200" dirty="0">
              <a:cs typeface="Calibri"/>
            </a:endParaRPr>
          </a:p>
          <a:p>
            <a:r>
              <a:rPr lang="en-US" sz="3200" dirty="0"/>
              <a:t>Complete and customized information</a:t>
            </a:r>
            <a:endParaRPr lang="en-US" sz="3200" dirty="0">
              <a:cs typeface="Calibri"/>
            </a:endParaRPr>
          </a:p>
          <a:p>
            <a:r>
              <a:rPr lang="en-US" sz="3200" dirty="0"/>
              <a:t>Balanced information</a:t>
            </a:r>
            <a:endParaRPr lang="en-US" sz="3200" dirty="0">
              <a:cs typeface="Calibri"/>
            </a:endParaRPr>
          </a:p>
          <a:p>
            <a:r>
              <a:rPr lang="en-US" sz="3200" dirty="0"/>
              <a:t>Presented early in the interview process</a:t>
            </a:r>
            <a:endParaRPr lang="en-US" sz="3200" dirty="0">
              <a:cs typeface="Calibri"/>
            </a:endParaRPr>
          </a:p>
        </p:txBody>
      </p:sp>
      <p:sp>
        <p:nvSpPr>
          <p:cNvPr id="2" name="Title 1"/>
          <p:cNvSpPr>
            <a:spLocks noGrp="1"/>
          </p:cNvSpPr>
          <p:nvPr>
            <p:ph type="title"/>
          </p:nvPr>
        </p:nvSpPr>
        <p:spPr/>
        <p:txBody>
          <a:bodyPr/>
          <a:lstStyle/>
          <a:p>
            <a:pPr algn="ctr"/>
            <a:r>
              <a:rPr lang="en-US" b="1" dirty="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SELECT A METHOD</a:t>
            </a:r>
            <a:endParaRPr lang="en-US" dirty="0"/>
          </a:p>
        </p:txBody>
      </p:sp>
    </p:spTree>
    <p:extLst>
      <p:ext uri="{BB962C8B-B14F-4D97-AF65-F5344CB8AC3E}">
        <p14:creationId xmlns:p14="http://schemas.microsoft.com/office/powerpoint/2010/main" val="21828206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vert="horz" lIns="91440" tIns="45720" rIns="91440" bIns="45720" rtlCol="0" anchor="t">
            <a:noAutofit/>
          </a:bodyPr>
          <a:lstStyle/>
          <a:p>
            <a:pPr marL="0" indent="0">
              <a:buNone/>
            </a:pPr>
            <a:r>
              <a:rPr lang="en-US" sz="3200" dirty="0"/>
              <a:t>What will work for you?</a:t>
            </a:r>
          </a:p>
          <a:p>
            <a:r>
              <a:rPr lang="en-US" sz="3200" dirty="0"/>
              <a:t>Which RJP method &amp; strategy will you use? </a:t>
            </a:r>
            <a:endParaRPr lang="en-US" sz="3200" dirty="0">
              <a:cs typeface="Calibri"/>
            </a:endParaRPr>
          </a:p>
          <a:p>
            <a:r>
              <a:rPr lang="en-US" sz="3200" dirty="0"/>
              <a:t>Who will lead and who will support the RJP process?</a:t>
            </a:r>
            <a:endParaRPr lang="en-US" sz="3200" dirty="0">
              <a:cs typeface="Calibri"/>
            </a:endParaRPr>
          </a:p>
          <a:p>
            <a:r>
              <a:rPr lang="en-US" sz="3200" dirty="0"/>
              <a:t>Do you have the support of others in your organization? </a:t>
            </a:r>
            <a:endParaRPr lang="en-US" sz="3200" dirty="0">
              <a:cs typeface="Calibri"/>
            </a:endParaRPr>
          </a:p>
          <a:p>
            <a:r>
              <a:rPr lang="en-US" sz="3200" dirty="0"/>
              <a:t>Will your organization financially support the RJP?</a:t>
            </a:r>
            <a:endParaRPr lang="en-US" sz="3200" dirty="0">
              <a:cs typeface="Calibri"/>
            </a:endParaRPr>
          </a:p>
        </p:txBody>
      </p:sp>
      <p:sp>
        <p:nvSpPr>
          <p:cNvPr id="2" name="Title 1"/>
          <p:cNvSpPr>
            <a:spLocks noGrp="1"/>
          </p:cNvSpPr>
          <p:nvPr>
            <p:ph type="title"/>
          </p:nvPr>
        </p:nvSpPr>
        <p:spPr/>
        <p:txBody>
          <a:bodyPr/>
          <a:lstStyle/>
          <a:p>
            <a:pPr algn="ctr"/>
            <a:r>
              <a:rPr lang="en-US" b="1" dirty="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SELECT A METHOD</a:t>
            </a:r>
            <a:endParaRPr lang="en-US" dirty="0"/>
          </a:p>
        </p:txBody>
      </p:sp>
    </p:spTree>
    <p:extLst>
      <p:ext uri="{BB962C8B-B14F-4D97-AF65-F5344CB8AC3E}">
        <p14:creationId xmlns:p14="http://schemas.microsoft.com/office/powerpoint/2010/main" val="42469942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the Realistic Job Preview</a:t>
            </a:r>
          </a:p>
        </p:txBody>
      </p:sp>
      <p:sp>
        <p:nvSpPr>
          <p:cNvPr id="3" name="Content Placeholder 2"/>
          <p:cNvSpPr>
            <a:spLocks noGrp="1"/>
          </p:cNvSpPr>
          <p:nvPr>
            <p:ph idx="1"/>
          </p:nvPr>
        </p:nvSpPr>
        <p:spPr/>
        <p:txBody>
          <a:bodyPr vert="horz" lIns="91440" tIns="45720" rIns="91440" bIns="45720" rtlCol="0" anchor="t">
            <a:normAutofit lnSpcReduction="10000"/>
          </a:bodyPr>
          <a:lstStyle/>
          <a:p>
            <a:pPr marL="514350" indent="-514350">
              <a:buFont typeface="+mj-lt"/>
              <a:buAutoNum type="arabicPeriod"/>
            </a:pPr>
            <a:r>
              <a:rPr lang="en-US" sz="3200" dirty="0"/>
              <a:t>Gather information</a:t>
            </a:r>
          </a:p>
          <a:p>
            <a:pPr marL="514350" indent="-514350">
              <a:buFont typeface="+mj-lt"/>
              <a:buAutoNum type="arabicPeriod"/>
            </a:pPr>
            <a:r>
              <a:rPr lang="en-US" sz="3200" dirty="0">
                <a:cs typeface="Calibri"/>
              </a:rPr>
              <a:t>Summarize information</a:t>
            </a:r>
          </a:p>
          <a:p>
            <a:pPr marL="514350" indent="-514350">
              <a:buFont typeface="+mj-lt"/>
              <a:buAutoNum type="arabicPeriod"/>
            </a:pPr>
            <a:r>
              <a:rPr lang="en-US" sz="3200" dirty="0">
                <a:cs typeface="Calibri"/>
              </a:rPr>
              <a:t>Select strategy and method</a:t>
            </a:r>
          </a:p>
          <a:p>
            <a:pPr marL="514350" indent="-514350">
              <a:buFont typeface="+mj-lt"/>
              <a:buAutoNum type="arabicPeriod"/>
            </a:pPr>
            <a:r>
              <a:rPr lang="en-US" sz="3200" b="1" dirty="0">
                <a:solidFill>
                  <a:srgbClr val="4C768C"/>
                </a:solidFill>
                <a:latin typeface="Open Sans Semibold" panose="020B0606030504020204" pitchFamily="34" charset="0"/>
                <a:ea typeface="Open Sans Semibold" panose="020B0606030504020204" pitchFamily="34" charset="0"/>
                <a:cs typeface="Open Sans Semibold" panose="020B0606030504020204" pitchFamily="34" charset="0"/>
              </a:rPr>
              <a:t>Implement and evaluate</a:t>
            </a:r>
          </a:p>
          <a:p>
            <a:pPr marL="514350" indent="-514350">
              <a:buFont typeface="+mj-lt"/>
              <a:buAutoNum type="arabicPeriod"/>
            </a:pPr>
            <a:r>
              <a:rPr lang="en-US" sz="3200" dirty="0"/>
              <a:t>Revise and update</a:t>
            </a:r>
            <a:endParaRPr lang="en-US" sz="3200" dirty="0">
              <a:cs typeface="Calibri" panose="020F0502020204030204"/>
            </a:endParaRPr>
          </a:p>
          <a:p>
            <a:pPr marL="514350" indent="-514350">
              <a:buFont typeface="+mj-lt"/>
              <a:buAutoNum type="arabicPeriod"/>
            </a:pPr>
            <a:r>
              <a:rPr lang="en-US" sz="3200" dirty="0"/>
              <a:t>Action plan</a:t>
            </a:r>
            <a:endParaRPr lang="en-US" sz="3200" dirty="0">
              <a:cs typeface="Calibri" panose="020F0502020204030204"/>
            </a:endParaRPr>
          </a:p>
          <a:p>
            <a:pPr marL="914400" lvl="1" indent="-457200">
              <a:buFont typeface="+mj-lt"/>
              <a:buAutoNum type="arabicPeriod"/>
            </a:pPr>
            <a:endParaRPr lang="en-US" dirty="0"/>
          </a:p>
        </p:txBody>
      </p:sp>
    </p:spTree>
    <p:extLst>
      <p:ext uri="{BB962C8B-B14F-4D97-AF65-F5344CB8AC3E}">
        <p14:creationId xmlns:p14="http://schemas.microsoft.com/office/powerpoint/2010/main" val="9471269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vert="horz" lIns="91440" tIns="45720" rIns="91440" bIns="45720" rtlCol="0" anchor="t">
            <a:noAutofit/>
          </a:bodyPr>
          <a:lstStyle/>
          <a:p>
            <a:r>
              <a:rPr lang="en-US" sz="3200" dirty="0"/>
              <a:t>How and when will you start to create and use the RJP? What’s your timeline?</a:t>
            </a:r>
            <a:endParaRPr lang="en-US" sz="3200" dirty="0">
              <a:cs typeface="Calibri"/>
            </a:endParaRPr>
          </a:p>
          <a:p>
            <a:r>
              <a:rPr lang="en-US" sz="3200" dirty="0"/>
              <a:t>Who will implement and support the implementation of the RJP?</a:t>
            </a:r>
            <a:endParaRPr lang="en-US" sz="3200" dirty="0">
              <a:cs typeface="Calibri"/>
            </a:endParaRPr>
          </a:p>
          <a:p>
            <a:r>
              <a:rPr lang="en-US" sz="3200" dirty="0"/>
              <a:t>What barriers do you anticipate? How will you overcome those barriers?</a:t>
            </a:r>
            <a:endParaRPr lang="en-US" sz="3200" dirty="0">
              <a:cs typeface="Calibri"/>
            </a:endParaRPr>
          </a:p>
          <a:p>
            <a:r>
              <a:rPr lang="en-US" sz="3200" dirty="0"/>
              <a:t>How will you measure the effectiveness of the RJP (turnover, overtime)? </a:t>
            </a:r>
            <a:endParaRPr lang="en-US" sz="3200" dirty="0">
              <a:cs typeface="Calibri"/>
            </a:endParaRPr>
          </a:p>
        </p:txBody>
      </p:sp>
      <p:sp>
        <p:nvSpPr>
          <p:cNvPr id="2" name="Title 1"/>
          <p:cNvSpPr>
            <a:spLocks noGrp="1"/>
          </p:cNvSpPr>
          <p:nvPr>
            <p:ph type="title"/>
          </p:nvPr>
        </p:nvSpPr>
        <p:spPr/>
        <p:txBody>
          <a:bodyPr/>
          <a:lstStyle/>
          <a:p>
            <a:pPr algn="ctr"/>
            <a:r>
              <a:rPr lang="en-US" b="1" dirty="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IMPLEMENT AND EVALUATE</a:t>
            </a:r>
          </a:p>
        </p:txBody>
      </p:sp>
    </p:spTree>
    <p:extLst>
      <p:ext uri="{BB962C8B-B14F-4D97-AF65-F5344CB8AC3E}">
        <p14:creationId xmlns:p14="http://schemas.microsoft.com/office/powerpoint/2010/main" val="33911096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the Realistic Job Preview</a:t>
            </a:r>
          </a:p>
        </p:txBody>
      </p:sp>
      <p:sp>
        <p:nvSpPr>
          <p:cNvPr id="3" name="Content Placeholder 2"/>
          <p:cNvSpPr>
            <a:spLocks noGrp="1"/>
          </p:cNvSpPr>
          <p:nvPr>
            <p:ph idx="1"/>
          </p:nvPr>
        </p:nvSpPr>
        <p:spPr/>
        <p:txBody>
          <a:bodyPr vert="horz" lIns="91440" tIns="45720" rIns="91440" bIns="45720" rtlCol="0" anchor="t">
            <a:normAutofit fontScale="92500" lnSpcReduction="10000"/>
          </a:bodyPr>
          <a:lstStyle/>
          <a:p>
            <a:pPr marL="514350" indent="-514350">
              <a:buFont typeface="+mj-lt"/>
              <a:buAutoNum type="arabicPeriod"/>
            </a:pPr>
            <a:r>
              <a:rPr lang="en-US" sz="3200" dirty="0"/>
              <a:t>Gather information</a:t>
            </a:r>
          </a:p>
          <a:p>
            <a:pPr marL="514350" indent="-514350">
              <a:buFont typeface="+mj-lt"/>
              <a:buAutoNum type="arabicPeriod"/>
            </a:pPr>
            <a:r>
              <a:rPr lang="en-US" sz="3200" dirty="0">
                <a:cs typeface="Calibri"/>
              </a:rPr>
              <a:t>Summarize information</a:t>
            </a:r>
          </a:p>
          <a:p>
            <a:pPr marL="514350" indent="-514350">
              <a:buFont typeface="+mj-lt"/>
              <a:buAutoNum type="arabicPeriod"/>
            </a:pPr>
            <a:r>
              <a:rPr lang="en-US" sz="3200" dirty="0">
                <a:cs typeface="Calibri"/>
              </a:rPr>
              <a:t>Select strategy and method</a:t>
            </a:r>
          </a:p>
          <a:p>
            <a:pPr marL="514350" indent="-514350">
              <a:buFont typeface="+mj-lt"/>
              <a:buAutoNum type="arabicPeriod"/>
            </a:pPr>
            <a:r>
              <a:rPr lang="en-US" sz="3200" dirty="0">
                <a:cs typeface="Calibri"/>
              </a:rPr>
              <a:t>Implement and evaluate</a:t>
            </a:r>
          </a:p>
          <a:p>
            <a:pPr marL="514350" indent="-514350">
              <a:buFont typeface="+mj-lt"/>
              <a:buAutoNum type="arabicPeriod"/>
            </a:pPr>
            <a:r>
              <a:rPr lang="en-US" sz="3200" b="1" dirty="0">
                <a:solidFill>
                  <a:srgbClr val="4C768C"/>
                </a:solidFill>
                <a:latin typeface="Open Sans Semibold" panose="020B0606030504020204" pitchFamily="34" charset="0"/>
                <a:ea typeface="Open Sans Semibold" panose="020B0606030504020204" pitchFamily="34" charset="0"/>
                <a:cs typeface="Open Sans Semibold" panose="020B0606030504020204" pitchFamily="34" charset="0"/>
              </a:rPr>
              <a:t>Revise and update</a:t>
            </a:r>
          </a:p>
          <a:p>
            <a:pPr marL="514350" indent="-514350">
              <a:buFont typeface="+mj-lt"/>
              <a:buAutoNum type="arabicPeriod"/>
            </a:pPr>
            <a:r>
              <a:rPr lang="en-US" sz="3200" dirty="0"/>
              <a:t>Action plan</a:t>
            </a:r>
            <a:endParaRPr lang="en-US" sz="3200" dirty="0">
              <a:cs typeface="Calibri" panose="020F0502020204030204"/>
            </a:endParaRPr>
          </a:p>
          <a:p>
            <a:pPr marL="914400" lvl="1" indent="-457200">
              <a:buFont typeface="+mj-lt"/>
              <a:buAutoNum type="arabicPeriod"/>
            </a:pPr>
            <a:endParaRPr lang="en-US" dirty="0"/>
          </a:p>
        </p:txBody>
      </p:sp>
    </p:spTree>
    <p:extLst>
      <p:ext uri="{BB962C8B-B14F-4D97-AF65-F5344CB8AC3E}">
        <p14:creationId xmlns:p14="http://schemas.microsoft.com/office/powerpoint/2010/main" val="4254519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391079F-512E-7D4C-990B-1DE26A8EEB15}"/>
              </a:ext>
            </a:extLst>
          </p:cNvPr>
          <p:cNvSpPr>
            <a:spLocks noGrp="1"/>
          </p:cNvSpPr>
          <p:nvPr>
            <p:ph type="title"/>
          </p:nvPr>
        </p:nvSpPr>
        <p:spPr/>
        <p:txBody>
          <a:bodyPr>
            <a:normAutofit/>
          </a:bodyPr>
          <a:lstStyle/>
          <a:p>
            <a:r>
              <a:rPr lang="en-US" sz="5800" dirty="0"/>
              <a:t>Retention Starts at Selection</a:t>
            </a:r>
          </a:p>
        </p:txBody>
      </p:sp>
    </p:spTree>
    <p:extLst>
      <p:ext uri="{BB962C8B-B14F-4D97-AF65-F5344CB8AC3E}">
        <p14:creationId xmlns:p14="http://schemas.microsoft.com/office/powerpoint/2010/main" val="19552021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vert="horz" lIns="91440" tIns="45720" rIns="91440" bIns="45720" rtlCol="0" anchor="t">
            <a:normAutofit/>
          </a:bodyPr>
          <a:lstStyle/>
          <a:p>
            <a:r>
              <a:rPr lang="en-US" sz="3200" dirty="0"/>
              <a:t>Using your evaluation results, how will you decide whether or not your RJP needs changes? </a:t>
            </a:r>
            <a:endParaRPr lang="en-US" sz="3200" dirty="0">
              <a:cs typeface="Calibri"/>
            </a:endParaRPr>
          </a:p>
          <a:p>
            <a:r>
              <a:rPr lang="en-US" sz="3200" dirty="0"/>
              <a:t>How will you decide what changes to make?</a:t>
            </a:r>
            <a:endParaRPr lang="en-US" sz="3200" dirty="0">
              <a:cs typeface="Calibri"/>
            </a:endParaRPr>
          </a:p>
          <a:p>
            <a:r>
              <a:rPr lang="en-US" sz="3200" dirty="0"/>
              <a:t>Make sure that you have a plan for evaluation and updating your RJP on a regular basis, including any time you restructure or make changes in your organization.</a:t>
            </a:r>
            <a:endParaRPr lang="en-US" sz="3200" dirty="0">
              <a:cs typeface="Calibri"/>
            </a:endParaRPr>
          </a:p>
        </p:txBody>
      </p:sp>
      <p:sp>
        <p:nvSpPr>
          <p:cNvPr id="2" name="Title 1"/>
          <p:cNvSpPr>
            <a:spLocks noGrp="1"/>
          </p:cNvSpPr>
          <p:nvPr>
            <p:ph type="title"/>
          </p:nvPr>
        </p:nvSpPr>
        <p:spPr/>
        <p:txBody>
          <a:bodyPr/>
          <a:lstStyle/>
          <a:p>
            <a:pPr algn="ctr"/>
            <a:r>
              <a:rPr lang="en-US" b="1" dirty="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REVISE AND UPDATE</a:t>
            </a:r>
          </a:p>
        </p:txBody>
      </p:sp>
    </p:spTree>
    <p:extLst>
      <p:ext uri="{BB962C8B-B14F-4D97-AF65-F5344CB8AC3E}">
        <p14:creationId xmlns:p14="http://schemas.microsoft.com/office/powerpoint/2010/main" val="9713748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the Realistic Job Preview</a:t>
            </a:r>
          </a:p>
        </p:txBody>
      </p:sp>
      <p:sp>
        <p:nvSpPr>
          <p:cNvPr id="3" name="Content Placeholder 2"/>
          <p:cNvSpPr>
            <a:spLocks noGrp="1"/>
          </p:cNvSpPr>
          <p:nvPr>
            <p:ph idx="1"/>
          </p:nvPr>
        </p:nvSpPr>
        <p:spPr/>
        <p:txBody>
          <a:bodyPr vert="horz" lIns="91440" tIns="45720" rIns="91440" bIns="45720" rtlCol="0" anchor="t">
            <a:normAutofit lnSpcReduction="10000"/>
          </a:bodyPr>
          <a:lstStyle/>
          <a:p>
            <a:pPr marL="514350" indent="-514350">
              <a:buFont typeface="+mj-lt"/>
              <a:buAutoNum type="arabicPeriod"/>
            </a:pPr>
            <a:r>
              <a:rPr lang="en-US" sz="3200" dirty="0"/>
              <a:t>Gather information</a:t>
            </a:r>
          </a:p>
          <a:p>
            <a:pPr marL="514350" indent="-514350">
              <a:buFont typeface="+mj-lt"/>
              <a:buAutoNum type="arabicPeriod"/>
            </a:pPr>
            <a:r>
              <a:rPr lang="en-US" sz="3200" dirty="0">
                <a:cs typeface="Calibri"/>
              </a:rPr>
              <a:t>Summarize information</a:t>
            </a:r>
          </a:p>
          <a:p>
            <a:pPr marL="514350" indent="-514350">
              <a:buFont typeface="+mj-lt"/>
              <a:buAutoNum type="arabicPeriod"/>
            </a:pPr>
            <a:r>
              <a:rPr lang="en-US" sz="3200" dirty="0">
                <a:cs typeface="Calibri"/>
              </a:rPr>
              <a:t>Select strategy and method</a:t>
            </a:r>
          </a:p>
          <a:p>
            <a:pPr marL="514350" indent="-514350">
              <a:buFont typeface="+mj-lt"/>
              <a:buAutoNum type="arabicPeriod"/>
            </a:pPr>
            <a:r>
              <a:rPr lang="en-US" sz="3200" dirty="0">
                <a:cs typeface="Calibri"/>
              </a:rPr>
              <a:t>Implement and evaluate</a:t>
            </a:r>
          </a:p>
          <a:p>
            <a:pPr marL="514350" indent="-514350">
              <a:buFont typeface="+mj-lt"/>
              <a:buAutoNum type="arabicPeriod"/>
            </a:pPr>
            <a:r>
              <a:rPr lang="en-US" sz="3200" dirty="0">
                <a:cs typeface="Calibri"/>
              </a:rPr>
              <a:t>Revise and update</a:t>
            </a:r>
          </a:p>
          <a:p>
            <a:pPr marL="514350" indent="-514350">
              <a:buFont typeface="+mj-lt"/>
              <a:buAutoNum type="arabicPeriod"/>
            </a:pPr>
            <a:r>
              <a:rPr lang="en-US" sz="3200" b="1" dirty="0">
                <a:solidFill>
                  <a:srgbClr val="4C768C"/>
                </a:solidFill>
                <a:latin typeface="Open Sans Semibold" panose="020B0606030504020204" pitchFamily="34" charset="0"/>
                <a:ea typeface="Open Sans Semibold" panose="020B0606030504020204" pitchFamily="34" charset="0"/>
                <a:cs typeface="Open Sans Semibold" panose="020B0606030504020204" pitchFamily="34" charset="0"/>
              </a:rPr>
              <a:t>Action plan</a:t>
            </a:r>
            <a:endParaRPr lang="en-US" dirty="0"/>
          </a:p>
        </p:txBody>
      </p:sp>
    </p:spTree>
    <p:extLst>
      <p:ext uri="{BB962C8B-B14F-4D97-AF65-F5344CB8AC3E}">
        <p14:creationId xmlns:p14="http://schemas.microsoft.com/office/powerpoint/2010/main" val="22326553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vert="horz" lIns="91440" tIns="45720" rIns="91440" bIns="45720" rtlCol="0" anchor="t">
            <a:normAutofit fontScale="85000" lnSpcReduction="20000"/>
          </a:bodyPr>
          <a:lstStyle/>
          <a:p>
            <a:r>
              <a:rPr lang="en-US" sz="3200" dirty="0"/>
              <a:t>Include a series of action steps in developing and implementing the RJP.</a:t>
            </a:r>
            <a:endParaRPr lang="en-US" sz="3200" dirty="0">
              <a:cs typeface="Calibri"/>
            </a:endParaRPr>
          </a:p>
          <a:p>
            <a:r>
              <a:rPr lang="en-US" sz="3200" dirty="0"/>
              <a:t>Note who is responsible.</a:t>
            </a:r>
            <a:endParaRPr lang="en-US" sz="3200" dirty="0">
              <a:cs typeface="Calibri"/>
            </a:endParaRPr>
          </a:p>
          <a:p>
            <a:r>
              <a:rPr lang="en-US" sz="3200" dirty="0"/>
              <a:t>When will they start and when should task be completed?</a:t>
            </a:r>
            <a:endParaRPr lang="en-US" sz="3200" dirty="0">
              <a:cs typeface="Calibri"/>
            </a:endParaRPr>
          </a:p>
          <a:p>
            <a:r>
              <a:rPr lang="en-US" sz="3200" dirty="0"/>
              <a:t>What are the resources needed?</a:t>
            </a:r>
            <a:endParaRPr lang="en-US" sz="3200" dirty="0">
              <a:cs typeface="Calibri"/>
            </a:endParaRPr>
          </a:p>
          <a:p>
            <a:r>
              <a:rPr lang="en-US" sz="3200" dirty="0"/>
              <a:t>Evaluation:</a:t>
            </a:r>
            <a:endParaRPr lang="en-US" sz="3200" dirty="0">
              <a:cs typeface="Calibri"/>
            </a:endParaRPr>
          </a:p>
          <a:p>
            <a:pPr lvl="1"/>
            <a:r>
              <a:rPr lang="en-US" sz="2800" dirty="0"/>
              <a:t>How will you know the RJP is done to the quality you desire?</a:t>
            </a:r>
            <a:endParaRPr lang="en-US" sz="2800" dirty="0">
              <a:cs typeface="Calibri"/>
            </a:endParaRPr>
          </a:p>
          <a:p>
            <a:pPr lvl="1"/>
            <a:r>
              <a:rPr lang="en-US" sz="2800" dirty="0">
                <a:cs typeface="Calibri"/>
              </a:rPr>
              <a:t>How will you know the RJP is effective?</a:t>
            </a:r>
          </a:p>
          <a:p>
            <a:pPr lvl="1"/>
            <a:r>
              <a:rPr lang="en-US" sz="2800" dirty="0">
                <a:cs typeface="Calibri"/>
              </a:rPr>
              <a:t>How will you keep it fresh and relevant?</a:t>
            </a:r>
          </a:p>
          <a:p>
            <a:endParaRPr lang="en-US" dirty="0">
              <a:cs typeface="Calibri"/>
            </a:endParaRPr>
          </a:p>
        </p:txBody>
      </p:sp>
      <p:sp>
        <p:nvSpPr>
          <p:cNvPr id="2" name="Title 1"/>
          <p:cNvSpPr>
            <a:spLocks noGrp="1"/>
          </p:cNvSpPr>
          <p:nvPr>
            <p:ph type="title"/>
          </p:nvPr>
        </p:nvSpPr>
        <p:spPr/>
        <p:txBody>
          <a:bodyPr/>
          <a:lstStyle/>
          <a:p>
            <a:pPr algn="ctr"/>
            <a:r>
              <a:rPr lang="en-US" b="1" dirty="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ACTION PLAN</a:t>
            </a:r>
          </a:p>
        </p:txBody>
      </p:sp>
    </p:spTree>
    <p:extLst>
      <p:ext uri="{BB962C8B-B14F-4D97-AF65-F5344CB8AC3E}">
        <p14:creationId xmlns:p14="http://schemas.microsoft.com/office/powerpoint/2010/main" val="40520565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a:t>
            </a:r>
          </a:p>
        </p:txBody>
      </p:sp>
      <p:sp>
        <p:nvSpPr>
          <p:cNvPr id="3" name="Content Placeholder 2"/>
          <p:cNvSpPr>
            <a:spLocks noGrp="1"/>
          </p:cNvSpPr>
          <p:nvPr>
            <p:ph idx="1"/>
          </p:nvPr>
        </p:nvSpPr>
        <p:spPr>
          <a:xfrm>
            <a:off x="838199" y="1825625"/>
            <a:ext cx="10831717" cy="4351338"/>
          </a:xfrm>
        </p:spPr>
        <p:txBody>
          <a:bodyPr vert="horz" lIns="91440" tIns="45720" rIns="91440" bIns="45720" rtlCol="0" anchor="t">
            <a:normAutofit/>
          </a:bodyPr>
          <a:lstStyle/>
          <a:p>
            <a:r>
              <a:rPr lang="en-US" sz="2400" spc="-11" dirty="0"/>
              <a:t>ANCOR RJP </a:t>
            </a:r>
          </a:p>
          <a:p>
            <a:r>
              <a:rPr lang="en-US" sz="2400" dirty="0"/>
              <a:t>NYSACRA RJP</a:t>
            </a:r>
          </a:p>
          <a:p>
            <a:r>
              <a:rPr lang="en-US" sz="2400" dirty="0">
                <a:hlinkClick r:id="rId3">
                  <a:extLst>
                    <a:ext uri="{A12FA001-AC4F-418D-AE19-62706E023703}">
                      <ahyp:hlinkClr xmlns:ahyp="http://schemas.microsoft.com/office/drawing/2018/hyperlinkcolor" val="tx"/>
                    </a:ext>
                  </a:extLst>
                </a:hlinkClick>
              </a:rPr>
              <a:t>http://www.directsupportprofessional.org</a:t>
            </a:r>
            <a:endParaRPr lang="en-US" sz="2400" dirty="0"/>
          </a:p>
          <a:p>
            <a:r>
              <a:rPr lang="en-US" sz="2400" dirty="0"/>
              <a:t>The Arc RJP</a:t>
            </a:r>
          </a:p>
          <a:p>
            <a:pPr lvl="1"/>
            <a:r>
              <a:rPr lang="en-US" sz="2000" dirty="0">
                <a:sym typeface="Open Sans"/>
              </a:rPr>
              <a:t>Staff Recruitment, Retention, Training Strategies for Community Human Services Organizations, Sheryl A Larson &amp; Amy S Hewitt, 2005. </a:t>
            </a:r>
            <a:r>
              <a:rPr lang="en-US" sz="2000" dirty="0">
                <a:hlinkClick r:id="rId4">
                  <a:extLst>
                    <a:ext uri="{A12FA001-AC4F-418D-AE19-62706E023703}">
                      <ahyp:hlinkClr xmlns:ahyp="http://schemas.microsoft.com/office/drawing/2018/hyperlinkcolor" val="tx"/>
                    </a:ext>
                  </a:extLst>
                </a:hlinkClick>
              </a:rPr>
              <a:t>https://ici.umn.edu/products/docs/Staff_Recruitment_book/Staff_Recruitment_book.pdf</a:t>
            </a:r>
            <a:endParaRPr lang="en-US" sz="2000" dirty="0"/>
          </a:p>
        </p:txBody>
      </p:sp>
    </p:spTree>
    <p:extLst>
      <p:ext uri="{BB962C8B-B14F-4D97-AF65-F5344CB8AC3E}">
        <p14:creationId xmlns:p14="http://schemas.microsoft.com/office/powerpoint/2010/main" val="36626433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 continued</a:t>
            </a:r>
          </a:p>
        </p:txBody>
      </p:sp>
      <p:sp>
        <p:nvSpPr>
          <p:cNvPr id="3" name="Content Placeholder 2"/>
          <p:cNvSpPr>
            <a:spLocks noGrp="1"/>
          </p:cNvSpPr>
          <p:nvPr>
            <p:ph idx="1"/>
          </p:nvPr>
        </p:nvSpPr>
        <p:spPr/>
        <p:txBody>
          <a:bodyPr vert="horz" lIns="91440" tIns="45720" rIns="91440" bIns="45720" rtlCol="0" anchor="t">
            <a:noAutofit/>
          </a:bodyPr>
          <a:lstStyle/>
          <a:p>
            <a:r>
              <a:rPr lang="en-US" sz="2400" dirty="0"/>
              <a:t>College of Direct Support College of Frontline Supervisors and Management</a:t>
            </a:r>
          </a:p>
          <a:p>
            <a:pPr lvl="2"/>
            <a:r>
              <a:rPr lang="en-US" sz="2400" dirty="0"/>
              <a:t>Recruitment and Selection</a:t>
            </a:r>
          </a:p>
          <a:p>
            <a:pPr lvl="2"/>
            <a:r>
              <a:rPr lang="en-US" sz="2400" dirty="0"/>
              <a:t>Realistic Job Preview</a:t>
            </a:r>
          </a:p>
          <a:p>
            <a:pPr marL="457200" indent="-406400">
              <a:lnSpc>
                <a:spcPct val="100000"/>
              </a:lnSpc>
              <a:spcBef>
                <a:spcPts val="560"/>
              </a:spcBef>
              <a:buClr>
                <a:schemeClr val="dk1"/>
              </a:buClr>
              <a:buSzPts val="2800"/>
              <a:buFont typeface="Arial"/>
              <a:buChar char="•"/>
            </a:pPr>
            <a:r>
              <a:rPr lang="en-US" sz="2400" dirty="0">
                <a:sym typeface="Open Sans"/>
              </a:rPr>
              <a:t>Larson, S., &amp; Hewitt, A. (2012). Staff Recruitment, Retention, Training Strategies for Community Human Services Organizations. Retrieved from: </a:t>
            </a:r>
            <a:r>
              <a:rPr lang="en-US" sz="2400" dirty="0">
                <a:sym typeface="Arial"/>
              </a:rPr>
              <a:t>https://ici.umn.edu/products/view/580</a:t>
            </a:r>
          </a:p>
          <a:p>
            <a:pPr marL="457200" indent="-406400">
              <a:lnSpc>
                <a:spcPct val="100000"/>
              </a:lnSpc>
              <a:spcBef>
                <a:spcPts val="560"/>
              </a:spcBef>
              <a:buClr>
                <a:schemeClr val="dk1"/>
              </a:buClr>
              <a:buSzPts val="2800"/>
              <a:buFont typeface="Arial"/>
              <a:buChar char="•"/>
            </a:pPr>
            <a:r>
              <a:rPr lang="en-US" sz="2400" dirty="0" err="1">
                <a:sym typeface="Arial"/>
              </a:rPr>
              <a:t>O’Nell</a:t>
            </a:r>
            <a:r>
              <a:rPr lang="en-US" sz="2400" dirty="0">
                <a:sym typeface="Arial"/>
              </a:rPr>
              <a:t>, S.,  Hewitt, A. &amp; Larson, S.,  Removing the Revolving Door: Strategies to Address Recruitment and Retention Challenges.</a:t>
            </a:r>
          </a:p>
          <a:p>
            <a:pPr marL="457200" indent="-406400">
              <a:lnSpc>
                <a:spcPct val="100000"/>
              </a:lnSpc>
              <a:spcBef>
                <a:spcPts val="560"/>
              </a:spcBef>
              <a:buClr>
                <a:schemeClr val="dk1"/>
              </a:buClr>
              <a:buSzPts val="2800"/>
              <a:buFont typeface="Arial"/>
              <a:buChar char="•"/>
            </a:pPr>
            <a:r>
              <a:rPr lang="en-US" sz="2400" dirty="0">
                <a:hlinkClick r:id="rId3">
                  <a:extLst>
                    <a:ext uri="{A12FA001-AC4F-418D-AE19-62706E023703}">
                      <ahyp:hlinkClr xmlns:ahyp="http://schemas.microsoft.com/office/drawing/2018/hyperlinkcolor" val="tx"/>
                    </a:ext>
                  </a:extLst>
                </a:hlinkClick>
              </a:rPr>
              <a:t>https://rtc.umn.edu/docs/rrd_facguide.pdf</a:t>
            </a:r>
            <a:endParaRPr lang="en-US" sz="2400" dirty="0"/>
          </a:p>
          <a:p>
            <a:pPr lvl="2"/>
            <a:endParaRPr lang="en-US" sz="2400" dirty="0"/>
          </a:p>
        </p:txBody>
      </p:sp>
    </p:spTree>
    <p:extLst>
      <p:ext uri="{BB962C8B-B14F-4D97-AF65-F5344CB8AC3E}">
        <p14:creationId xmlns:p14="http://schemas.microsoft.com/office/powerpoint/2010/main" val="4691127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09D65D-AC1A-2540-8055-492017DBA038}"/>
              </a:ext>
            </a:extLst>
          </p:cNvPr>
          <p:cNvSpPr>
            <a:spLocks noGrp="1"/>
          </p:cNvSpPr>
          <p:nvPr>
            <p:ph type="title"/>
          </p:nvPr>
        </p:nvSpPr>
        <p:spPr>
          <a:xfrm>
            <a:off x="1077504" y="1110342"/>
            <a:ext cx="10276296" cy="5199017"/>
          </a:xfrm>
        </p:spPr>
        <p:txBody>
          <a:bodyPr anchor="ctr"/>
          <a:lstStyle/>
          <a:p>
            <a:r>
              <a:rPr lang="en-US" dirty="0"/>
              <a:t>Questions?</a:t>
            </a:r>
            <a:br>
              <a:rPr lang="en-US" dirty="0"/>
            </a:br>
            <a:br>
              <a:rPr lang="en-US" dirty="0"/>
            </a:br>
            <a:r>
              <a:rPr lang="en-US" dirty="0"/>
              <a:t>Contact:</a:t>
            </a:r>
            <a:br>
              <a:rPr lang="en-US" dirty="0"/>
            </a:br>
            <a:r>
              <a:rPr lang="en-US" dirty="0"/>
              <a:t>dsp-tn@umn.edu</a:t>
            </a:r>
          </a:p>
        </p:txBody>
      </p:sp>
    </p:spTree>
    <p:extLst>
      <p:ext uri="{BB962C8B-B14F-4D97-AF65-F5344CB8AC3E}">
        <p14:creationId xmlns:p14="http://schemas.microsoft.com/office/powerpoint/2010/main" val="22436148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09D65D-AC1A-2540-8055-492017DBA038}"/>
              </a:ext>
            </a:extLst>
          </p:cNvPr>
          <p:cNvSpPr>
            <a:spLocks noGrp="1"/>
          </p:cNvSpPr>
          <p:nvPr>
            <p:ph type="title"/>
          </p:nvPr>
        </p:nvSpPr>
        <p:spPr>
          <a:xfrm>
            <a:off x="957852" y="1299819"/>
            <a:ext cx="10276296" cy="4258362"/>
          </a:xfrm>
        </p:spPr>
        <p:txBody>
          <a:bodyPr anchor="ctr"/>
          <a:lstStyle/>
          <a:p>
            <a:r>
              <a:rPr lang="en-US" dirty="0"/>
              <a:t>Check out the </a:t>
            </a:r>
            <a:r>
              <a:rPr lang="en-US" b="1" dirty="0"/>
              <a:t>Workforce Toolkit</a:t>
            </a:r>
            <a:r>
              <a:rPr lang="en-US" dirty="0"/>
              <a:t> at: </a:t>
            </a:r>
            <a:r>
              <a:rPr lang="en-US" b="1" dirty="0"/>
              <a:t>tenncare.ici.umn.edu</a:t>
            </a:r>
            <a:br>
              <a:rPr lang="en-US" b="1" dirty="0"/>
            </a:br>
            <a:br>
              <a:rPr lang="en-US" dirty="0"/>
            </a:br>
            <a:r>
              <a:rPr lang="en-US" dirty="0"/>
              <a:t>!</a:t>
            </a:r>
          </a:p>
        </p:txBody>
      </p:sp>
    </p:spTree>
    <p:extLst>
      <p:ext uri="{BB962C8B-B14F-4D97-AF65-F5344CB8AC3E}">
        <p14:creationId xmlns:p14="http://schemas.microsoft.com/office/powerpoint/2010/main" val="39034926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09D65D-AC1A-2540-8055-492017DBA038}"/>
              </a:ext>
            </a:extLst>
          </p:cNvPr>
          <p:cNvSpPr>
            <a:spLocks noGrp="1"/>
          </p:cNvSpPr>
          <p:nvPr>
            <p:ph type="title"/>
          </p:nvPr>
        </p:nvSpPr>
        <p:spPr>
          <a:xfrm>
            <a:off x="957852" y="1299819"/>
            <a:ext cx="10276296" cy="4258362"/>
          </a:xfrm>
        </p:spPr>
        <p:txBody>
          <a:bodyPr anchor="ctr"/>
          <a:lstStyle/>
          <a:p>
            <a:r>
              <a:rPr lang="en-US" b="1" dirty="0"/>
              <a:t>Upcoming events</a:t>
            </a:r>
            <a:br>
              <a:rPr lang="en-US" b="1" dirty="0"/>
            </a:br>
            <a:br>
              <a:rPr lang="en-US" dirty="0"/>
            </a:br>
            <a:r>
              <a:rPr lang="en-US" dirty="0"/>
              <a:t>Thank you!</a:t>
            </a:r>
          </a:p>
        </p:txBody>
      </p:sp>
    </p:spTree>
    <p:extLst>
      <p:ext uri="{BB962C8B-B14F-4D97-AF65-F5344CB8AC3E}">
        <p14:creationId xmlns:p14="http://schemas.microsoft.com/office/powerpoint/2010/main" val="2136868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Realistic Job Preview</a:t>
            </a:r>
          </a:p>
        </p:txBody>
      </p:sp>
      <p:sp>
        <p:nvSpPr>
          <p:cNvPr id="4" name="Text Placeholder 3">
            <a:extLst>
              <a:ext uri="{FF2B5EF4-FFF2-40B4-BE49-F238E27FC236}">
                <a16:creationId xmlns:a16="http://schemas.microsoft.com/office/drawing/2014/main" id="{D16C10EA-2553-C74E-B22C-D17F5C22E8DE}"/>
              </a:ext>
            </a:extLst>
          </p:cNvPr>
          <p:cNvSpPr>
            <a:spLocks noGrp="1"/>
          </p:cNvSpPr>
          <p:nvPr>
            <p:ph type="body" idx="1"/>
          </p:nvPr>
        </p:nvSpPr>
        <p:spPr>
          <a:xfrm>
            <a:off x="839788" y="1434587"/>
            <a:ext cx="5157787" cy="823912"/>
          </a:xfrm>
        </p:spPr>
        <p:txBody>
          <a:bodyPr>
            <a:normAutofit/>
          </a:bodyPr>
          <a:lstStyle/>
          <a:p>
            <a:r>
              <a:rPr lang="en-US" sz="2800" dirty="0">
                <a:solidFill>
                  <a:srgbClr val="4C768C"/>
                </a:solidFill>
                <a:latin typeface="Open Sans" panose="020B0606030504020204" pitchFamily="34" charset="0"/>
                <a:ea typeface="Open Sans" panose="020B0606030504020204" pitchFamily="34" charset="0"/>
                <a:cs typeface="Open Sans" panose="020B0606030504020204" pitchFamily="34" charset="0"/>
              </a:rPr>
              <a:t>Recruitment</a:t>
            </a:r>
          </a:p>
        </p:txBody>
      </p:sp>
      <p:sp>
        <p:nvSpPr>
          <p:cNvPr id="3" name="Content Placeholder 2"/>
          <p:cNvSpPr>
            <a:spLocks noGrp="1"/>
          </p:cNvSpPr>
          <p:nvPr>
            <p:ph sz="half" idx="2"/>
          </p:nvPr>
        </p:nvSpPr>
        <p:spPr>
          <a:xfrm>
            <a:off x="839788" y="2258498"/>
            <a:ext cx="5157787" cy="4142301"/>
          </a:xfrm>
        </p:spPr>
        <p:txBody>
          <a:bodyPr vert="horz" lIns="91440" tIns="45720" rIns="91440" bIns="45720" rtlCol="0" anchor="t">
            <a:normAutofit/>
          </a:bodyPr>
          <a:lstStyle/>
          <a:p>
            <a:pPr>
              <a:defRPr/>
            </a:pPr>
            <a:r>
              <a:rPr lang="en-US" sz="2000" dirty="0">
                <a:latin typeface="Open Sans" panose="020B0606030504020204" pitchFamily="34" charset="0"/>
                <a:ea typeface="Open Sans" panose="020B0606030504020204" pitchFamily="34" charset="0"/>
                <a:cs typeface="Open Sans" panose="020B0606030504020204" pitchFamily="34" charset="0"/>
              </a:rPr>
              <a:t>Targeted Marketing</a:t>
            </a:r>
          </a:p>
          <a:p>
            <a:pPr>
              <a:defRPr/>
            </a:pPr>
            <a:r>
              <a:rPr lang="en-US" sz="2000" dirty="0">
                <a:latin typeface="Open Sans" panose="020B0606030504020204" pitchFamily="34" charset="0"/>
                <a:ea typeface="Open Sans" panose="020B0606030504020204" pitchFamily="34" charset="0"/>
                <a:cs typeface="Open Sans" panose="020B0606030504020204" pitchFamily="34" charset="0"/>
              </a:rPr>
              <a:t>Public Service Announcements (PSAs)</a:t>
            </a:r>
          </a:p>
          <a:p>
            <a:pPr marL="0" indent="0">
              <a:buNone/>
              <a:defRPr/>
            </a:pPr>
            <a:endParaRPr lang="en-US" b="1"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Text Placeholder 4">
            <a:extLst>
              <a:ext uri="{FF2B5EF4-FFF2-40B4-BE49-F238E27FC236}">
                <a16:creationId xmlns:a16="http://schemas.microsoft.com/office/drawing/2014/main" id="{BEDCFD7D-F44D-4B4D-B837-FD90352F6F2E}"/>
              </a:ext>
            </a:extLst>
          </p:cNvPr>
          <p:cNvSpPr>
            <a:spLocks noGrp="1"/>
          </p:cNvSpPr>
          <p:nvPr>
            <p:ph type="body" sz="quarter" idx="3"/>
          </p:nvPr>
        </p:nvSpPr>
        <p:spPr>
          <a:xfrm>
            <a:off x="6172200" y="1434587"/>
            <a:ext cx="5183188" cy="823912"/>
          </a:xfrm>
        </p:spPr>
        <p:txBody>
          <a:bodyPr>
            <a:normAutofit/>
          </a:bodyPr>
          <a:lstStyle/>
          <a:p>
            <a:r>
              <a:rPr lang="en-US" sz="2800" dirty="0">
                <a:solidFill>
                  <a:srgbClr val="4C768C"/>
                </a:solidFill>
              </a:rPr>
              <a:t>Selection &amp; </a:t>
            </a:r>
            <a:r>
              <a:rPr lang="en-US" sz="2800" dirty="0">
                <a:solidFill>
                  <a:srgbClr val="4C768C"/>
                </a:solidFill>
                <a:latin typeface="Open Sans" panose="020B0606030504020204" pitchFamily="34" charset="0"/>
                <a:ea typeface="Open Sans" panose="020B0606030504020204" pitchFamily="34" charset="0"/>
                <a:cs typeface="Open Sans" panose="020B0606030504020204" pitchFamily="34" charset="0"/>
              </a:rPr>
              <a:t>Retention</a:t>
            </a:r>
          </a:p>
        </p:txBody>
      </p:sp>
      <p:sp>
        <p:nvSpPr>
          <p:cNvPr id="6" name="Content Placeholder 5">
            <a:extLst>
              <a:ext uri="{FF2B5EF4-FFF2-40B4-BE49-F238E27FC236}">
                <a16:creationId xmlns:a16="http://schemas.microsoft.com/office/drawing/2014/main" id="{96FAF3AF-E490-8F44-864A-78AE1BCFC5A7}"/>
              </a:ext>
            </a:extLst>
          </p:cNvPr>
          <p:cNvSpPr>
            <a:spLocks noGrp="1"/>
          </p:cNvSpPr>
          <p:nvPr>
            <p:ph sz="quarter" idx="4"/>
          </p:nvPr>
        </p:nvSpPr>
        <p:spPr>
          <a:xfrm>
            <a:off x="6172200" y="2258498"/>
            <a:ext cx="5183188" cy="4962109"/>
          </a:xfrm>
        </p:spPr>
        <p:txBody>
          <a:bodyPr>
            <a:noAutofit/>
          </a:bodyPr>
          <a:lstStyle/>
          <a:p>
            <a:pPr>
              <a:defRPr/>
            </a:pPr>
            <a:r>
              <a:rPr lang="en-US" sz="2000" dirty="0">
                <a:latin typeface="Open Sans" panose="020B0606030504020204" pitchFamily="34" charset="0"/>
                <a:ea typeface="Open Sans" panose="020B0606030504020204" pitchFamily="34" charset="0"/>
                <a:cs typeface="Open Sans" panose="020B0606030504020204" pitchFamily="34" charset="0"/>
              </a:rPr>
              <a:t>Realistic Job Previews</a:t>
            </a:r>
          </a:p>
          <a:p>
            <a:pPr>
              <a:defRPr/>
            </a:pPr>
            <a:r>
              <a:rPr lang="en-US" sz="2000" dirty="0">
                <a:latin typeface="Open Sans" panose="020B0606030504020204" pitchFamily="34" charset="0"/>
                <a:ea typeface="Open Sans" panose="020B0606030504020204" pitchFamily="34" charset="0"/>
                <a:cs typeface="Open Sans" panose="020B0606030504020204" pitchFamily="34" charset="0"/>
              </a:rPr>
              <a:t>Structured Interviewing</a:t>
            </a:r>
          </a:p>
          <a:p>
            <a:pPr>
              <a:defRPr/>
            </a:pPr>
            <a:r>
              <a:rPr lang="en-US" sz="2000" dirty="0">
                <a:ln w="1905"/>
                <a:effectLst>
                  <a:innerShdw blurRad="69850" dist="43180" dir="5400000">
                    <a:srgbClr val="000000">
                      <a:alpha val="65000"/>
                    </a:srgbClr>
                  </a:innerShdw>
                </a:effectLst>
                <a:latin typeface="Open Sans" panose="020B0606030504020204" pitchFamily="34" charset="0"/>
                <a:ea typeface="Open Sans" panose="020B0606030504020204" pitchFamily="34" charset="0"/>
                <a:cs typeface="Open Sans" panose="020B0606030504020204" pitchFamily="34" charset="0"/>
              </a:rPr>
              <a:t>DSP Competencies</a:t>
            </a:r>
          </a:p>
          <a:p>
            <a:pPr>
              <a:defRPr/>
            </a:pPr>
            <a:r>
              <a:rPr lang="en-US" sz="2000" dirty="0">
                <a:latin typeface="Open Sans" panose="020B0606030504020204" pitchFamily="34" charset="0"/>
                <a:ea typeface="Open Sans" panose="020B0606030504020204" pitchFamily="34" charset="0"/>
                <a:cs typeface="Open Sans" panose="020B0606030504020204" pitchFamily="34" charset="0"/>
              </a:rPr>
              <a:t>Education and Training</a:t>
            </a:r>
          </a:p>
          <a:p>
            <a:pPr>
              <a:defRPr/>
            </a:pPr>
            <a:r>
              <a:rPr lang="en-US" sz="2000" dirty="0">
                <a:ln w="1905"/>
                <a:solidFill>
                  <a:srgbClr val="000000"/>
                </a:solidFill>
                <a:effectLst>
                  <a:innerShdw blurRad="69850" dist="43180" dir="5400000">
                    <a:srgbClr val="000000">
                      <a:alpha val="65000"/>
                    </a:srgbClr>
                  </a:innerShdw>
                </a:effectLst>
                <a:latin typeface="Open Sans" panose="020B0606030504020204" pitchFamily="34" charset="0"/>
                <a:ea typeface="Open Sans" panose="020B0606030504020204" pitchFamily="34" charset="0"/>
                <a:cs typeface="Open Sans" panose="020B0606030504020204" pitchFamily="34" charset="0"/>
              </a:rPr>
              <a:t>Credentialing and Career Paths</a:t>
            </a:r>
          </a:p>
          <a:p>
            <a:pPr>
              <a:defRPr/>
            </a:pPr>
            <a:r>
              <a:rPr lang="en-US" sz="2000" dirty="0">
                <a:latin typeface="Open Sans" panose="020B0606030504020204" pitchFamily="34" charset="0"/>
                <a:ea typeface="Open Sans" panose="020B0606030504020204" pitchFamily="34" charset="0"/>
                <a:cs typeface="Open Sans" panose="020B0606030504020204" pitchFamily="34" charset="0"/>
              </a:rPr>
              <a:t>Recognition </a:t>
            </a:r>
          </a:p>
          <a:p>
            <a:pPr>
              <a:defRPr/>
            </a:pPr>
            <a:r>
              <a:rPr lang="en-US" sz="2000" dirty="0">
                <a:latin typeface="Open Sans" panose="020B0606030504020204" pitchFamily="34" charset="0"/>
                <a:ea typeface="Open Sans" panose="020B0606030504020204" pitchFamily="34" charset="0"/>
                <a:cs typeface="Open Sans" panose="020B0606030504020204" pitchFamily="34" charset="0"/>
              </a:rPr>
              <a:t>Membership and Networking</a:t>
            </a:r>
            <a:endParaRPr lang="en-US" sz="2000" dirty="0">
              <a:solidFill>
                <a:srgbClr val="00009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722534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Realistic Job Previews (RJPs)</a:t>
            </a:r>
          </a:p>
        </p:txBody>
      </p:sp>
      <p:sp>
        <p:nvSpPr>
          <p:cNvPr id="3" name="Content Placeholder 2"/>
          <p:cNvSpPr>
            <a:spLocks noGrp="1"/>
          </p:cNvSpPr>
          <p:nvPr>
            <p:ph idx="1"/>
          </p:nvPr>
        </p:nvSpPr>
        <p:spPr>
          <a:xfrm>
            <a:off x="838200" y="1682975"/>
            <a:ext cx="10972800" cy="5012148"/>
          </a:xfrm>
        </p:spPr>
        <p:txBody>
          <a:bodyPr vert="horz" lIns="91440" tIns="45720" rIns="91440" bIns="45720" rtlCol="0" anchor="t">
            <a:normAutofit/>
          </a:bodyPr>
          <a:lstStyle/>
          <a:p>
            <a:pPr marL="0" indent="0">
              <a:buNone/>
              <a:defRPr/>
            </a:pPr>
            <a:r>
              <a:rPr lang="en-US" dirty="0"/>
              <a:t>Present non-distorted information to job applicants: </a:t>
            </a:r>
          </a:p>
          <a:p>
            <a:pPr>
              <a:defRPr/>
            </a:pPr>
            <a:r>
              <a:rPr lang="en-US" dirty="0"/>
              <a:t>about the job (positive and challenging)</a:t>
            </a:r>
            <a:endParaRPr lang="en-US" dirty="0">
              <a:cs typeface="Calibri"/>
            </a:endParaRPr>
          </a:p>
          <a:p>
            <a:pPr>
              <a:defRPr/>
            </a:pPr>
            <a:r>
              <a:rPr lang="en-US" dirty="0"/>
              <a:t>about the people receiving services, their supporters, and the employer</a:t>
            </a:r>
            <a:endParaRPr lang="en-US" dirty="0">
              <a:cs typeface="Calibri"/>
            </a:endParaRPr>
          </a:p>
          <a:p>
            <a:pPr>
              <a:defRPr/>
            </a:pPr>
            <a:r>
              <a:rPr lang="en-US" dirty="0"/>
              <a:t>during the interview process, and before a job offer is made</a:t>
            </a:r>
            <a:endParaRPr lang="en-US" dirty="0">
              <a:cs typeface="Calibri"/>
            </a:endParaRPr>
          </a:p>
          <a:p>
            <a:endParaRPr lang="en-US" dirty="0">
              <a:solidFill>
                <a:srgbClr val="FF0000"/>
              </a:solidFill>
              <a:cs typeface="Calibri"/>
            </a:endParaRPr>
          </a:p>
          <a:p>
            <a:endParaRPr lang="en-US" dirty="0">
              <a:cs typeface="Calibri"/>
            </a:endParaRPr>
          </a:p>
        </p:txBody>
      </p:sp>
    </p:spTree>
    <p:extLst>
      <p:ext uri="{BB962C8B-B14F-4D97-AF65-F5344CB8AC3E}">
        <p14:creationId xmlns:p14="http://schemas.microsoft.com/office/powerpoint/2010/main" val="3748338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3E7FA-2F89-4777-878E-CEF1A423822D}"/>
              </a:ext>
            </a:extLst>
          </p:cNvPr>
          <p:cNvSpPr>
            <a:spLocks noGrp="1"/>
          </p:cNvSpPr>
          <p:nvPr>
            <p:ph type="title"/>
          </p:nvPr>
        </p:nvSpPr>
        <p:spPr/>
        <p:txBody>
          <a:bodyPr/>
          <a:lstStyle/>
          <a:p>
            <a:r>
              <a:rPr lang="en-US" dirty="0"/>
              <a:t>Direct Support: A Realistic Job Preview</a:t>
            </a:r>
          </a:p>
        </p:txBody>
      </p:sp>
      <p:pic>
        <p:nvPicPr>
          <p:cNvPr id="4" name="Picture 6" descr="A picture containing person, indoor, woman, holding&#10;&#10;Description generated with very high confidence">
            <a:extLst>
              <a:ext uri="{FF2B5EF4-FFF2-40B4-BE49-F238E27FC236}">
                <a16:creationId xmlns:a16="http://schemas.microsoft.com/office/drawing/2014/main" id="{6B426275-2E84-4575-B885-38E98294BCFC}"/>
              </a:ext>
            </a:extLst>
          </p:cNvPr>
          <p:cNvPicPr>
            <a:picLocks noGrp="1" noChangeAspect="1"/>
          </p:cNvPicPr>
          <p:nvPr>
            <p:ph idx="1"/>
          </p:nvPr>
        </p:nvPicPr>
        <p:blipFill>
          <a:blip r:embed="rId3"/>
          <a:stretch>
            <a:fillRect/>
          </a:stretch>
        </p:blipFill>
        <p:spPr>
          <a:xfrm>
            <a:off x="3633787" y="2486025"/>
            <a:ext cx="5048250" cy="2819400"/>
          </a:xfrm>
          <a:prstGeom prst="rect">
            <a:avLst/>
          </a:prstGeom>
        </p:spPr>
      </p:pic>
      <p:sp>
        <p:nvSpPr>
          <p:cNvPr id="5" name="TextBox 4">
            <a:extLst>
              <a:ext uri="{FF2B5EF4-FFF2-40B4-BE49-F238E27FC236}">
                <a16:creationId xmlns:a16="http://schemas.microsoft.com/office/drawing/2014/main" id="{9EA929BD-7FFB-481D-9976-C2E3A73001E3}"/>
              </a:ext>
            </a:extLst>
          </p:cNvPr>
          <p:cNvSpPr txBox="1"/>
          <p:nvPr/>
        </p:nvSpPr>
        <p:spPr>
          <a:xfrm>
            <a:off x="3938587" y="5731430"/>
            <a:ext cx="504825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0563C1"/>
                </a:solidFill>
                <a:cs typeface="Segoe UI"/>
                <a:hlinkClick r:id="rId4"/>
              </a:rPr>
              <a:t>https://www.youtube.com/watch?v=TCOj7weR2Jg</a:t>
            </a:r>
            <a:endParaRPr lang="en-US" dirty="0"/>
          </a:p>
        </p:txBody>
      </p:sp>
    </p:spTree>
    <p:extLst>
      <p:ext uri="{BB962C8B-B14F-4D97-AF65-F5344CB8AC3E}">
        <p14:creationId xmlns:p14="http://schemas.microsoft.com/office/powerpoint/2010/main" val="577318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28A34-EFAF-417E-A769-42DDAF121FC1}"/>
              </a:ext>
            </a:extLst>
          </p:cNvPr>
          <p:cNvSpPr>
            <a:spLocks noGrp="1"/>
          </p:cNvSpPr>
          <p:nvPr>
            <p:ph type="title"/>
          </p:nvPr>
        </p:nvSpPr>
        <p:spPr/>
        <p:txBody>
          <a:bodyPr/>
          <a:lstStyle/>
          <a:p>
            <a:r>
              <a:rPr lang="en-US" dirty="0">
                <a:cs typeface="Calibri Light" panose="020F0302020204030204"/>
              </a:rPr>
              <a:t>What did you learn from the RJP?</a:t>
            </a:r>
          </a:p>
        </p:txBody>
      </p:sp>
      <p:sp>
        <p:nvSpPr>
          <p:cNvPr id="3" name="Content Placeholder 2">
            <a:extLst>
              <a:ext uri="{FF2B5EF4-FFF2-40B4-BE49-F238E27FC236}">
                <a16:creationId xmlns:a16="http://schemas.microsoft.com/office/drawing/2014/main" id="{3889D7C2-755B-4F06-913C-FCAF56CC2D1F}"/>
              </a:ext>
            </a:extLst>
          </p:cNvPr>
          <p:cNvSpPr>
            <a:spLocks noGrp="1"/>
          </p:cNvSpPr>
          <p:nvPr>
            <p:ph idx="1"/>
          </p:nvPr>
        </p:nvSpPr>
        <p:spPr/>
        <p:txBody>
          <a:bodyPr vert="horz" lIns="91440" tIns="45720" rIns="91440" bIns="45720" rtlCol="0" anchor="t">
            <a:normAutofit fontScale="92500" lnSpcReduction="20000"/>
          </a:bodyPr>
          <a:lstStyle/>
          <a:p>
            <a:r>
              <a:rPr lang="en-US" dirty="0">
                <a:ea typeface="+mn-lt"/>
                <a:cs typeface="+mn-lt"/>
              </a:rPr>
              <a:t>What are 2 job duties you learned about?</a:t>
            </a:r>
            <a:endParaRPr lang="en-US" dirty="0"/>
          </a:p>
          <a:p>
            <a:r>
              <a:rPr lang="en-US" dirty="0">
                <a:ea typeface="+mn-lt"/>
                <a:cs typeface="+mn-lt"/>
              </a:rPr>
              <a:t>Did they address the work schedule? Wages?</a:t>
            </a:r>
            <a:endParaRPr lang="en-US" dirty="0"/>
          </a:p>
          <a:p>
            <a:r>
              <a:rPr lang="en-US" dirty="0">
                <a:ea typeface="+mn-lt"/>
                <a:cs typeface="+mn-lt"/>
              </a:rPr>
              <a:t>What do staff enjoy about being a DSP?</a:t>
            </a:r>
            <a:endParaRPr lang="en-US" dirty="0"/>
          </a:p>
          <a:p>
            <a:r>
              <a:rPr lang="en-US" dirty="0">
                <a:ea typeface="+mn-lt"/>
                <a:cs typeface="+mn-lt"/>
              </a:rPr>
              <a:t>What do the staff find as challenging about being a DSP?</a:t>
            </a:r>
            <a:endParaRPr lang="en-US" dirty="0"/>
          </a:p>
          <a:p>
            <a:r>
              <a:rPr lang="en-US" dirty="0">
                <a:ea typeface="+mn-lt"/>
                <a:cs typeface="+mn-lt"/>
              </a:rPr>
              <a:t>What did you learn about the mission, vison, and values of the employer?</a:t>
            </a:r>
            <a:endParaRPr lang="en-US" dirty="0"/>
          </a:p>
          <a:p>
            <a:r>
              <a:rPr lang="en-US" dirty="0">
                <a:ea typeface="+mn-lt"/>
                <a:cs typeface="+mn-lt"/>
              </a:rPr>
              <a:t>What is one thing you learned about the people receiving services?</a:t>
            </a:r>
            <a:endParaRPr lang="en-US" dirty="0"/>
          </a:p>
          <a:p>
            <a:r>
              <a:rPr lang="en-US" dirty="0">
                <a:cs typeface="Calibri"/>
              </a:rPr>
              <a:t>What else?</a:t>
            </a:r>
          </a:p>
        </p:txBody>
      </p:sp>
    </p:spTree>
    <p:extLst>
      <p:ext uri="{BB962C8B-B14F-4D97-AF65-F5344CB8AC3E}">
        <p14:creationId xmlns:p14="http://schemas.microsoft.com/office/powerpoint/2010/main" val="3864770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D4CA8-E754-7047-AAB7-BF747403C717}"/>
              </a:ext>
            </a:extLst>
          </p:cNvPr>
          <p:cNvSpPr>
            <a:spLocks noGrp="1"/>
          </p:cNvSpPr>
          <p:nvPr>
            <p:ph type="title"/>
          </p:nvPr>
        </p:nvSpPr>
        <p:spPr>
          <a:xfrm>
            <a:off x="1077504" y="1428207"/>
            <a:ext cx="7624707" cy="3934903"/>
          </a:xfrm>
        </p:spPr>
        <p:txBody>
          <a:bodyPr anchor="ctr"/>
          <a:lstStyle/>
          <a:p>
            <a:r>
              <a:rPr lang="en-US" dirty="0"/>
              <a:t>Many people do not know about careers in direct support</a:t>
            </a:r>
          </a:p>
        </p:txBody>
      </p:sp>
    </p:spTree>
    <p:extLst>
      <p:ext uri="{BB962C8B-B14F-4D97-AF65-F5344CB8AC3E}">
        <p14:creationId xmlns:p14="http://schemas.microsoft.com/office/powerpoint/2010/main" val="2166300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Realistic Job Preview can:</a:t>
            </a:r>
          </a:p>
        </p:txBody>
      </p:sp>
      <p:sp>
        <p:nvSpPr>
          <p:cNvPr id="3" name="Content Placeholder 2"/>
          <p:cNvSpPr>
            <a:spLocks noGrp="1"/>
          </p:cNvSpPr>
          <p:nvPr>
            <p:ph idx="1"/>
          </p:nvPr>
        </p:nvSpPr>
        <p:spPr>
          <a:xfrm>
            <a:off x="838200" y="2182812"/>
            <a:ext cx="10515600" cy="4351338"/>
          </a:xfrm>
        </p:spPr>
        <p:txBody>
          <a:bodyPr vert="horz" lIns="91440" tIns="45720" rIns="91440" bIns="45720" rtlCol="0" anchor="t">
            <a:normAutofit/>
          </a:bodyPr>
          <a:lstStyle/>
          <a:p>
            <a:r>
              <a:rPr lang="en-US" dirty="0"/>
              <a:t>Inform applicants about direct support field</a:t>
            </a:r>
          </a:p>
          <a:p>
            <a:r>
              <a:rPr lang="en-US" dirty="0"/>
              <a:t>Increase the visibility of DSP as a career choice</a:t>
            </a:r>
          </a:p>
          <a:p>
            <a:r>
              <a:rPr lang="en-US" dirty="0"/>
              <a:t>Increase the visibility of people who receive supports in their community</a:t>
            </a:r>
          </a:p>
          <a:p>
            <a:r>
              <a:rPr lang="en-US" dirty="0"/>
              <a:t>Enhance their understanding about the tasks and duties of DSPs so that those who accept the job are more likely to be qualified for or interested in the work</a:t>
            </a:r>
          </a:p>
        </p:txBody>
      </p:sp>
    </p:spTree>
    <p:extLst>
      <p:ext uri="{BB962C8B-B14F-4D97-AF65-F5344CB8AC3E}">
        <p14:creationId xmlns:p14="http://schemas.microsoft.com/office/powerpoint/2010/main" val="150895425"/>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1040</TotalTime>
  <Words>5322</Words>
  <Application>Microsoft Office PowerPoint</Application>
  <PresentationFormat>Widescreen</PresentationFormat>
  <Paragraphs>503</Paragraphs>
  <Slides>37</Slides>
  <Notes>37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Calibri</vt:lpstr>
      <vt:lpstr>Open Sans</vt:lpstr>
      <vt:lpstr>Open Sans Light</vt:lpstr>
      <vt:lpstr>Open Sans Semibold</vt:lpstr>
      <vt:lpstr>Wingdings</vt:lpstr>
      <vt:lpstr>1_Office Theme</vt:lpstr>
      <vt:lpstr>PowerPoint Presentation</vt:lpstr>
      <vt:lpstr>Selection &amp; Retention Strategies  Realistic Job Preview</vt:lpstr>
      <vt:lpstr>Retention Starts at Selection</vt:lpstr>
      <vt:lpstr>Realistic Job Preview</vt:lpstr>
      <vt:lpstr>Realistic Job Previews (RJPs)</vt:lpstr>
      <vt:lpstr>Direct Support: A Realistic Job Preview</vt:lpstr>
      <vt:lpstr>What did you learn from the RJP?</vt:lpstr>
      <vt:lpstr>Many people do not know about careers in direct support</vt:lpstr>
      <vt:lpstr>A Realistic Job Preview can:</vt:lpstr>
      <vt:lpstr>Realistic Job Previews</vt:lpstr>
      <vt:lpstr>The Science Behind the RJP</vt:lpstr>
      <vt:lpstr>Benefits of Realistic Job Previews</vt:lpstr>
      <vt:lpstr>Realistic Job Previews Affect Retention</vt:lpstr>
      <vt:lpstr>Making a Realistic Job Preview</vt:lpstr>
      <vt:lpstr>Developing the Realistic Job Preview</vt:lpstr>
      <vt:lpstr>PowerPoint Presentation</vt:lpstr>
      <vt:lpstr>PowerPoint Presentation</vt:lpstr>
      <vt:lpstr>PowerPoint Presentation</vt:lpstr>
      <vt:lpstr>GATHER INFORMATION</vt:lpstr>
      <vt:lpstr>GATHER INFORMATION</vt:lpstr>
      <vt:lpstr>Developing the Realistic Job Preview</vt:lpstr>
      <vt:lpstr>SUMMARIZE INFORMATION</vt:lpstr>
      <vt:lpstr>Developing the Realistic Job Preview</vt:lpstr>
      <vt:lpstr>SELECT A METHOD</vt:lpstr>
      <vt:lpstr>SELECT A METHOD</vt:lpstr>
      <vt:lpstr>SELECT A METHOD</vt:lpstr>
      <vt:lpstr>Developing the Realistic Job Preview</vt:lpstr>
      <vt:lpstr>IMPLEMENT AND EVALUATE</vt:lpstr>
      <vt:lpstr>Developing the Realistic Job Preview</vt:lpstr>
      <vt:lpstr>REVISE AND UPDATE</vt:lpstr>
      <vt:lpstr>Developing the Realistic Job Preview</vt:lpstr>
      <vt:lpstr>ACTION PLAN</vt:lpstr>
      <vt:lpstr>Resources</vt:lpstr>
      <vt:lpstr>Resources continued</vt:lpstr>
      <vt:lpstr>Questions?  Contact: dsp-tn@umn.edu</vt:lpstr>
      <vt:lpstr>Check out the Workforce Toolkit at: tenncare.ici.umn.edu  !</vt:lpstr>
      <vt:lpstr>Upcoming events  Thank you!</vt:lpstr>
    </vt:vector>
  </TitlesOfParts>
  <Company>University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Realistic Job Preview</dc:title>
  <dc:creator>Laurie "Chet" Tschetter</dc:creator>
  <cp:lastModifiedBy>tsch0042@ad.umn.edu</cp:lastModifiedBy>
  <cp:revision>566</cp:revision>
  <cp:lastPrinted>2020-02-12T18:40:43Z</cp:lastPrinted>
  <dcterms:created xsi:type="dcterms:W3CDTF">2019-07-13T17:11:31Z</dcterms:created>
  <dcterms:modified xsi:type="dcterms:W3CDTF">2021-08-20T19:17:40Z</dcterms:modified>
</cp:coreProperties>
</file>