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713" r:id="rId3"/>
  </p:sldMasterIdLst>
  <p:notesMasterIdLst>
    <p:notesMasterId r:id="rId75"/>
  </p:notesMasterIdLst>
  <p:handoutMasterIdLst>
    <p:handoutMasterId r:id="rId76"/>
  </p:handoutMasterIdLst>
  <p:sldIdLst>
    <p:sldId id="314" r:id="rId4"/>
    <p:sldId id="315" r:id="rId5"/>
    <p:sldId id="323" r:id="rId6"/>
    <p:sldId id="317" r:id="rId7"/>
    <p:sldId id="392" r:id="rId8"/>
    <p:sldId id="327" r:id="rId9"/>
    <p:sldId id="325" r:id="rId10"/>
    <p:sldId id="326" r:id="rId11"/>
    <p:sldId id="917" r:id="rId12"/>
    <p:sldId id="960" r:id="rId13"/>
    <p:sldId id="1058" r:id="rId14"/>
    <p:sldId id="410" r:id="rId15"/>
    <p:sldId id="411" r:id="rId16"/>
    <p:sldId id="1052" r:id="rId17"/>
    <p:sldId id="758" r:id="rId18"/>
    <p:sldId id="334" r:id="rId19"/>
    <p:sldId id="309" r:id="rId20"/>
    <p:sldId id="342" r:id="rId21"/>
    <p:sldId id="350" r:id="rId22"/>
    <p:sldId id="343" r:id="rId23"/>
    <p:sldId id="288" r:id="rId24"/>
    <p:sldId id="345" r:id="rId25"/>
    <p:sldId id="701" r:id="rId26"/>
    <p:sldId id="300" r:id="rId27"/>
    <p:sldId id="346" r:id="rId28"/>
    <p:sldId id="331" r:id="rId29"/>
    <p:sldId id="755" r:id="rId30"/>
    <p:sldId id="640" r:id="rId31"/>
    <p:sldId id="655" r:id="rId32"/>
    <p:sldId id="651" r:id="rId33"/>
    <p:sldId id="652" r:id="rId34"/>
    <p:sldId id="415" r:id="rId35"/>
    <p:sldId id="418" r:id="rId36"/>
    <p:sldId id="759" r:id="rId37"/>
    <p:sldId id="970" r:id="rId38"/>
    <p:sldId id="662" r:id="rId39"/>
    <p:sldId id="276" r:id="rId40"/>
    <p:sldId id="265" r:id="rId41"/>
    <p:sldId id="1056" r:id="rId42"/>
    <p:sldId id="267" r:id="rId43"/>
    <p:sldId id="663" r:id="rId44"/>
    <p:sldId id="747" r:id="rId45"/>
    <p:sldId id="744" r:id="rId46"/>
    <p:sldId id="745" r:id="rId47"/>
    <p:sldId id="746" r:id="rId48"/>
    <p:sldId id="680" r:id="rId49"/>
    <p:sldId id="654" r:id="rId50"/>
    <p:sldId id="1051" r:id="rId51"/>
    <p:sldId id="603" r:id="rId52"/>
    <p:sldId id="604" r:id="rId53"/>
    <p:sldId id="672" r:id="rId54"/>
    <p:sldId id="748" r:id="rId55"/>
    <p:sldId id="749" r:id="rId56"/>
    <p:sldId id="750" r:id="rId57"/>
    <p:sldId id="722" r:id="rId58"/>
    <p:sldId id="699" r:id="rId59"/>
    <p:sldId id="1054" r:id="rId60"/>
    <p:sldId id="725" r:id="rId61"/>
    <p:sldId id="700" r:id="rId62"/>
    <p:sldId id="739" r:id="rId63"/>
    <p:sldId id="689" r:id="rId64"/>
    <p:sldId id="1053" r:id="rId65"/>
    <p:sldId id="1057" r:id="rId66"/>
    <p:sldId id="741" r:id="rId67"/>
    <p:sldId id="691" r:id="rId68"/>
    <p:sldId id="695" r:id="rId69"/>
    <p:sldId id="696" r:id="rId70"/>
    <p:sldId id="697" r:id="rId71"/>
    <p:sldId id="667" r:id="rId72"/>
    <p:sldId id="751" r:id="rId73"/>
    <p:sldId id="738"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er Notes and Cover" id="{FA8DC0DC-EA91-4FEE-A170-1B10325D723E}">
          <p14:sldIdLst>
            <p14:sldId id="314"/>
            <p14:sldId id="315"/>
          </p14:sldIdLst>
        </p14:section>
        <p14:section name="Welcome and Intro" id="{6C032DEB-1B44-4EFA-A1E8-6E9632931FA2}">
          <p14:sldIdLst>
            <p14:sldId id="323"/>
            <p14:sldId id="317"/>
            <p14:sldId id="392"/>
            <p14:sldId id="327"/>
            <p14:sldId id="325"/>
            <p14:sldId id="326"/>
          </p14:sldIdLst>
        </p14:section>
        <p14:section name="Implemenation Science" id="{7A8EEBD2-01B6-40FC-8495-0504F4E9FDE5}">
          <p14:sldIdLst>
            <p14:sldId id="917"/>
            <p14:sldId id="960"/>
            <p14:sldId id="1058"/>
            <p14:sldId id="410"/>
            <p14:sldId id="411"/>
            <p14:sldId id="1052"/>
          </p14:sldIdLst>
        </p14:section>
        <p14:section name="Intervention Strategies" id="{1C4894C8-6AEC-4582-A2A3-1A85066CB9D0}">
          <p14:sldIdLst>
            <p14:sldId id="758"/>
            <p14:sldId id="334"/>
          </p14:sldIdLst>
        </p14:section>
        <p14:section name="Evidence-based Practices and Readiness" id="{726CAA95-9CB1-4D3A-8BF5-827E73ED183C}">
          <p14:sldIdLst>
            <p14:sldId id="309"/>
            <p14:sldId id="342"/>
            <p14:sldId id="350"/>
            <p14:sldId id="343"/>
            <p14:sldId id="288"/>
          </p14:sldIdLst>
        </p14:section>
        <p14:section name="Connecting Workforce Challenges and Strategies" id="{2F3118CD-DF8D-4904-9A07-14AFB69C8F18}">
          <p14:sldIdLst>
            <p14:sldId id="345"/>
            <p14:sldId id="701"/>
            <p14:sldId id="300"/>
            <p14:sldId id="346"/>
            <p14:sldId id="331"/>
            <p14:sldId id="755"/>
          </p14:sldIdLst>
        </p14:section>
        <p14:section name="Planning you next Steps" id="{A5A5D49C-1B68-4293-958D-2DBABEC3D610}">
          <p14:sldIdLst>
            <p14:sldId id="640"/>
            <p14:sldId id="655"/>
            <p14:sldId id="651"/>
            <p14:sldId id="652"/>
            <p14:sldId id="415"/>
            <p14:sldId id="418"/>
            <p14:sldId id="759"/>
            <p14:sldId id="970"/>
          </p14:sldIdLst>
        </p14:section>
        <p14:section name="Create Action Plan" id="{90B50A95-216B-40B3-91B5-2F5E7263782A}">
          <p14:sldIdLst>
            <p14:sldId id="662"/>
            <p14:sldId id="276"/>
            <p14:sldId id="265"/>
            <p14:sldId id="1056"/>
            <p14:sldId id="267"/>
            <p14:sldId id="663"/>
            <p14:sldId id="747"/>
            <p14:sldId id="744"/>
            <p14:sldId id="745"/>
            <p14:sldId id="746"/>
          </p14:sldIdLst>
        </p14:section>
        <p14:section name="Connectioning Assessment and Eval." id="{4456E477-9CA5-409F-A80E-9D97EC21F797}">
          <p14:sldIdLst>
            <p14:sldId id="680"/>
          </p14:sldIdLst>
        </p14:section>
        <p14:section name="Evaluating Sucess" id="{0715082A-5CFC-4016-B710-DC753408C6AA}">
          <p14:sldIdLst>
            <p14:sldId id="654"/>
            <p14:sldId id="1051"/>
            <p14:sldId id="603"/>
            <p14:sldId id="604"/>
            <p14:sldId id="672"/>
            <p14:sldId id="748"/>
            <p14:sldId id="749"/>
            <p14:sldId id="750"/>
            <p14:sldId id="722"/>
            <p14:sldId id="699"/>
            <p14:sldId id="1054"/>
            <p14:sldId id="725"/>
            <p14:sldId id="700"/>
            <p14:sldId id="739"/>
            <p14:sldId id="689"/>
            <p14:sldId id="1053"/>
            <p14:sldId id="1057"/>
            <p14:sldId id="741"/>
            <p14:sldId id="691"/>
            <p14:sldId id="695"/>
            <p14:sldId id="696"/>
            <p14:sldId id="697"/>
            <p14:sldId id="667"/>
            <p14:sldId id="751"/>
            <p14:sldId id="7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2" autoAdjust="0"/>
    <p:restoredTop sz="76263" autoAdjust="0"/>
  </p:normalViewPr>
  <p:slideViewPr>
    <p:cSldViewPr snapToGrid="0">
      <p:cViewPr varScale="1">
        <p:scale>
          <a:sx n="51" d="100"/>
          <a:sy n="51" d="100"/>
        </p:scale>
        <p:origin x="1320" y="36"/>
      </p:cViewPr>
      <p:guideLst/>
    </p:cSldViewPr>
  </p:slideViewPr>
  <p:outlineViewPr>
    <p:cViewPr>
      <p:scale>
        <a:sx n="33" d="100"/>
        <a:sy n="33" d="100"/>
      </p:scale>
      <p:origin x="0" y="-17958"/>
    </p:cViewPr>
  </p:outlineViewPr>
  <p:notesTextViewPr>
    <p:cViewPr>
      <p:scale>
        <a:sx n="100" d="100"/>
        <a:sy n="100" d="100"/>
      </p:scale>
      <p:origin x="0" y="0"/>
    </p:cViewPr>
  </p:notesTextViewPr>
  <p:sorterViewPr>
    <p:cViewPr>
      <p:scale>
        <a:sx n="120" d="100"/>
        <a:sy n="120" d="100"/>
      </p:scale>
      <p:origin x="0" y="-7983"/>
    </p:cViewPr>
  </p:sorterViewPr>
  <p:notesViewPr>
    <p:cSldViewPr snapToGrid="0">
      <p:cViewPr varScale="1">
        <p:scale>
          <a:sx n="84" d="100"/>
          <a:sy n="84" d="100"/>
        </p:scale>
        <p:origin x="3834" y="3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tiff"/></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tif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0FD23-72B3-0049-B2BE-33DEB663A3F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C7692C7-C12E-1047-A4CF-3BAC0846F33F}">
      <dgm:prSe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Retention Trends</a:t>
          </a: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4D48197-1E47-F443-8491-F8F2E8309968}" type="parTrans" cxnId="{6A146A80-B446-9C4D-B548-B7DECAFCD444}">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F0E29257-E2CB-8C46-A439-A0D2D77C21B0}" type="sibTrans" cxnId="{6A146A80-B446-9C4D-B548-B7DECAFCD444}">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6A00302C-EE4F-E14E-A1A3-7E223D9B8EFE}">
      <dgm:prSe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Attitudes or Opinions</a:t>
          </a: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1F1CF20B-4781-0E40-868A-BC6D6A7708D3}" type="parTrans" cxnId="{E7578DCC-EFAA-9A4E-A287-8939DE9E2580}">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C32C86A1-BD9C-674A-9BB6-9998861DAB83}" type="sibTrans" cxnId="{E7578DCC-EFAA-9A4E-A287-8939DE9E2580}">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F271ACF5-39B5-2246-BCFE-FED6679D3671}">
      <dgm:prSe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Performance or Training Standards</a:t>
          </a: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13238B5F-A001-994B-AEA4-A9EAD4F30765}" type="parTrans" cxnId="{473C8F74-D07C-EA41-8E46-DF9B8BC3A089}">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90CB1D22-0CA7-634A-8DA2-D95BF75B7EA7}" type="sibTrans" cxnId="{473C8F74-D07C-EA41-8E46-DF9B8BC3A089}">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09804B0D-7814-3B4C-89CF-7530BE00AC31}">
      <dgm:prSet/>
      <dgm:spPr/>
      <dgm:t>
        <a:bodyPr/>
        <a:lstStyle/>
        <a:p>
          <a:r>
            <a:rPr lang="en-US"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Cost and/or Benefits</a:t>
          </a:r>
          <a:endParaRPr lang="en-US"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F9C1A83-6AAE-4045-A8EA-CF150C072DED}" type="parTrans" cxnId="{30E504A5-798F-BC45-89CE-4019D59B25F3}">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99405913-0E6A-E646-B9FA-B61B15B116D2}" type="sibTrans" cxnId="{30E504A5-798F-BC45-89CE-4019D59B25F3}">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E861EB91-F97B-4043-BCD9-9842AEB09FAD}" type="pres">
      <dgm:prSet presAssocID="{5620FD23-72B3-0049-B2BE-33DEB663A3FD}" presName="linearFlow" presStyleCnt="0">
        <dgm:presLayoutVars>
          <dgm:dir/>
          <dgm:resizeHandles val="exact"/>
        </dgm:presLayoutVars>
      </dgm:prSet>
      <dgm:spPr/>
    </dgm:pt>
    <dgm:pt modelId="{40455CC4-BF83-A147-8159-45A77C2091B4}" type="pres">
      <dgm:prSet presAssocID="{4C7692C7-C12E-1047-A4CF-3BAC0846F33F}" presName="composite" presStyleCnt="0"/>
      <dgm:spPr/>
    </dgm:pt>
    <dgm:pt modelId="{EC32F6F1-9867-1449-B318-03B1C3F2E4C3}" type="pres">
      <dgm:prSet presAssocID="{4C7692C7-C12E-1047-A4CF-3BAC0846F33F}" presName="imgShp" presStyleLbl="fgImgPlace1" presStyleIdx="0" presStyleCnt="4"/>
      <dgm:spPr/>
    </dgm:pt>
    <dgm:pt modelId="{E2183997-FB6C-ED44-AD7E-6E09A82704E2}" type="pres">
      <dgm:prSet presAssocID="{4C7692C7-C12E-1047-A4CF-3BAC0846F33F}" presName="txShp" presStyleLbl="node1" presStyleIdx="0" presStyleCnt="4">
        <dgm:presLayoutVars>
          <dgm:bulletEnabled val="1"/>
        </dgm:presLayoutVars>
      </dgm:prSet>
      <dgm:spPr/>
    </dgm:pt>
    <dgm:pt modelId="{AF77E178-4745-C54F-8E90-515F8EEE3DC4}" type="pres">
      <dgm:prSet presAssocID="{F0E29257-E2CB-8C46-A439-A0D2D77C21B0}" presName="spacing" presStyleCnt="0"/>
      <dgm:spPr/>
    </dgm:pt>
    <dgm:pt modelId="{FFC7BB7F-C042-A944-A53F-286935C44D04}" type="pres">
      <dgm:prSet presAssocID="{6A00302C-EE4F-E14E-A1A3-7E223D9B8EFE}" presName="composite" presStyleCnt="0"/>
      <dgm:spPr/>
    </dgm:pt>
    <dgm:pt modelId="{D5EC83C2-5ED8-6248-9CDC-9A000723A866}" type="pres">
      <dgm:prSet presAssocID="{6A00302C-EE4F-E14E-A1A3-7E223D9B8EFE}" presName="imgShp" presStyleLbl="fgImgPlace1" presStyleIdx="1" presStyleCnt="4"/>
      <dgm:spPr/>
    </dgm:pt>
    <dgm:pt modelId="{78696183-E2CE-E044-8869-7161F299AD97}" type="pres">
      <dgm:prSet presAssocID="{6A00302C-EE4F-E14E-A1A3-7E223D9B8EFE}" presName="txShp" presStyleLbl="node1" presStyleIdx="1" presStyleCnt="4">
        <dgm:presLayoutVars>
          <dgm:bulletEnabled val="1"/>
        </dgm:presLayoutVars>
      </dgm:prSet>
      <dgm:spPr/>
    </dgm:pt>
    <dgm:pt modelId="{64756104-8965-3449-AAE7-3ABF36B833B3}" type="pres">
      <dgm:prSet presAssocID="{C32C86A1-BD9C-674A-9BB6-9998861DAB83}" presName="spacing" presStyleCnt="0"/>
      <dgm:spPr/>
    </dgm:pt>
    <dgm:pt modelId="{39B1D6C6-ABDC-9045-AF14-186B4482AF5A}" type="pres">
      <dgm:prSet presAssocID="{F271ACF5-39B5-2246-BCFE-FED6679D3671}" presName="composite" presStyleCnt="0"/>
      <dgm:spPr/>
    </dgm:pt>
    <dgm:pt modelId="{E4C9B4F7-FC66-4F42-86DF-26425EC79508}" type="pres">
      <dgm:prSet presAssocID="{F271ACF5-39B5-2246-BCFE-FED6679D3671}" presName="imgShp" presStyleLbl="fgImgPlace1" presStyleIdx="2" presStyleCnt="4"/>
      <dgm:spPr/>
    </dgm:pt>
    <dgm:pt modelId="{60FA4701-EF69-A244-A22E-32213D3D9B72}" type="pres">
      <dgm:prSet presAssocID="{F271ACF5-39B5-2246-BCFE-FED6679D3671}" presName="txShp" presStyleLbl="node1" presStyleIdx="2" presStyleCnt="4">
        <dgm:presLayoutVars>
          <dgm:bulletEnabled val="1"/>
        </dgm:presLayoutVars>
      </dgm:prSet>
      <dgm:spPr/>
    </dgm:pt>
    <dgm:pt modelId="{1C8607C9-01B3-4840-88B0-BAC905881103}" type="pres">
      <dgm:prSet presAssocID="{90CB1D22-0CA7-634A-8DA2-D95BF75B7EA7}" presName="spacing" presStyleCnt="0"/>
      <dgm:spPr/>
    </dgm:pt>
    <dgm:pt modelId="{73532916-1204-0E44-AA92-AA8EAFE07CF3}" type="pres">
      <dgm:prSet presAssocID="{09804B0D-7814-3B4C-89CF-7530BE00AC31}" presName="composite" presStyleCnt="0"/>
      <dgm:spPr/>
    </dgm:pt>
    <dgm:pt modelId="{EFAE7586-B515-C546-89DE-8B207FFC7FB5}" type="pres">
      <dgm:prSet presAssocID="{09804B0D-7814-3B4C-89CF-7530BE00AC31}" presName="imgShp" presStyleLbl="fgImgPlace1" presStyleIdx="3" presStyleCnt="4"/>
      <dgm:spPr/>
    </dgm:pt>
    <dgm:pt modelId="{D997EBD3-7B54-FC46-9AD7-8A8CF77A87B2}" type="pres">
      <dgm:prSet presAssocID="{09804B0D-7814-3B4C-89CF-7530BE00AC31}" presName="txShp" presStyleLbl="node1" presStyleIdx="3" presStyleCnt="4">
        <dgm:presLayoutVars>
          <dgm:bulletEnabled val="1"/>
        </dgm:presLayoutVars>
      </dgm:prSet>
      <dgm:spPr/>
    </dgm:pt>
  </dgm:ptLst>
  <dgm:cxnLst>
    <dgm:cxn modelId="{473C8F74-D07C-EA41-8E46-DF9B8BC3A089}" srcId="{5620FD23-72B3-0049-B2BE-33DEB663A3FD}" destId="{F271ACF5-39B5-2246-BCFE-FED6679D3671}" srcOrd="2" destOrd="0" parTransId="{13238B5F-A001-994B-AEA4-A9EAD4F30765}" sibTransId="{90CB1D22-0CA7-634A-8DA2-D95BF75B7EA7}"/>
    <dgm:cxn modelId="{6A146A80-B446-9C4D-B548-B7DECAFCD444}" srcId="{5620FD23-72B3-0049-B2BE-33DEB663A3FD}" destId="{4C7692C7-C12E-1047-A4CF-3BAC0846F33F}" srcOrd="0" destOrd="0" parTransId="{94D48197-1E47-F443-8491-F8F2E8309968}" sibTransId="{F0E29257-E2CB-8C46-A439-A0D2D77C21B0}"/>
    <dgm:cxn modelId="{95ADE593-1845-FB4C-91F4-C2F75CFAE46A}" type="presOf" srcId="{5620FD23-72B3-0049-B2BE-33DEB663A3FD}" destId="{E861EB91-F97B-4043-BCD9-9842AEB09FAD}" srcOrd="0" destOrd="0" presId="urn:microsoft.com/office/officeart/2005/8/layout/vList3"/>
    <dgm:cxn modelId="{66560798-F6E5-1941-B78E-FCDB69807A6A}" type="presOf" srcId="{F271ACF5-39B5-2246-BCFE-FED6679D3671}" destId="{60FA4701-EF69-A244-A22E-32213D3D9B72}" srcOrd="0" destOrd="0" presId="urn:microsoft.com/office/officeart/2005/8/layout/vList3"/>
    <dgm:cxn modelId="{30E504A5-798F-BC45-89CE-4019D59B25F3}" srcId="{5620FD23-72B3-0049-B2BE-33DEB663A3FD}" destId="{09804B0D-7814-3B4C-89CF-7530BE00AC31}" srcOrd="3" destOrd="0" parTransId="{8F9C1A83-6AAE-4045-A8EA-CF150C072DED}" sibTransId="{99405913-0E6A-E646-B9FA-B61B15B116D2}"/>
    <dgm:cxn modelId="{E7578DCC-EFAA-9A4E-A287-8939DE9E2580}" srcId="{5620FD23-72B3-0049-B2BE-33DEB663A3FD}" destId="{6A00302C-EE4F-E14E-A1A3-7E223D9B8EFE}" srcOrd="1" destOrd="0" parTransId="{1F1CF20B-4781-0E40-868A-BC6D6A7708D3}" sibTransId="{C32C86A1-BD9C-674A-9BB6-9998861DAB83}"/>
    <dgm:cxn modelId="{BF860CD4-F60F-7E49-A112-D12E73FA17BE}" type="presOf" srcId="{09804B0D-7814-3B4C-89CF-7530BE00AC31}" destId="{D997EBD3-7B54-FC46-9AD7-8A8CF77A87B2}" srcOrd="0" destOrd="0" presId="urn:microsoft.com/office/officeart/2005/8/layout/vList3"/>
    <dgm:cxn modelId="{F1CA17D7-A788-AF43-B1A9-8DD7E26D9CD9}" type="presOf" srcId="{6A00302C-EE4F-E14E-A1A3-7E223D9B8EFE}" destId="{78696183-E2CE-E044-8869-7161F299AD97}" srcOrd="0" destOrd="0" presId="urn:microsoft.com/office/officeart/2005/8/layout/vList3"/>
    <dgm:cxn modelId="{77F864E8-5DDD-ED42-94FB-387D8BE49430}" type="presOf" srcId="{4C7692C7-C12E-1047-A4CF-3BAC0846F33F}" destId="{E2183997-FB6C-ED44-AD7E-6E09A82704E2}" srcOrd="0" destOrd="0" presId="urn:microsoft.com/office/officeart/2005/8/layout/vList3"/>
    <dgm:cxn modelId="{68EB2B9B-DD16-1C44-AE63-40A2CA52F3A0}" type="presParOf" srcId="{E861EB91-F97B-4043-BCD9-9842AEB09FAD}" destId="{40455CC4-BF83-A147-8159-45A77C2091B4}" srcOrd="0" destOrd="0" presId="urn:microsoft.com/office/officeart/2005/8/layout/vList3"/>
    <dgm:cxn modelId="{FC593EAE-00B5-624E-A8D9-46E4320ADE34}" type="presParOf" srcId="{40455CC4-BF83-A147-8159-45A77C2091B4}" destId="{EC32F6F1-9867-1449-B318-03B1C3F2E4C3}" srcOrd="0" destOrd="0" presId="urn:microsoft.com/office/officeart/2005/8/layout/vList3"/>
    <dgm:cxn modelId="{F8450BA9-5068-F448-B712-3DC83F5AD435}" type="presParOf" srcId="{40455CC4-BF83-A147-8159-45A77C2091B4}" destId="{E2183997-FB6C-ED44-AD7E-6E09A82704E2}" srcOrd="1" destOrd="0" presId="urn:microsoft.com/office/officeart/2005/8/layout/vList3"/>
    <dgm:cxn modelId="{E2754C28-26FE-6E42-A634-55B58D803DF0}" type="presParOf" srcId="{E861EB91-F97B-4043-BCD9-9842AEB09FAD}" destId="{AF77E178-4745-C54F-8E90-515F8EEE3DC4}" srcOrd="1" destOrd="0" presId="urn:microsoft.com/office/officeart/2005/8/layout/vList3"/>
    <dgm:cxn modelId="{D2C61DF3-A936-6348-B164-A64CD585661B}" type="presParOf" srcId="{E861EB91-F97B-4043-BCD9-9842AEB09FAD}" destId="{FFC7BB7F-C042-A944-A53F-286935C44D04}" srcOrd="2" destOrd="0" presId="urn:microsoft.com/office/officeart/2005/8/layout/vList3"/>
    <dgm:cxn modelId="{27E70D62-41BE-2B4F-9A90-B3C09972DC74}" type="presParOf" srcId="{FFC7BB7F-C042-A944-A53F-286935C44D04}" destId="{D5EC83C2-5ED8-6248-9CDC-9A000723A866}" srcOrd="0" destOrd="0" presId="urn:microsoft.com/office/officeart/2005/8/layout/vList3"/>
    <dgm:cxn modelId="{90C87688-FD70-F44C-9357-34BC0894F92E}" type="presParOf" srcId="{FFC7BB7F-C042-A944-A53F-286935C44D04}" destId="{78696183-E2CE-E044-8869-7161F299AD97}" srcOrd="1" destOrd="0" presId="urn:microsoft.com/office/officeart/2005/8/layout/vList3"/>
    <dgm:cxn modelId="{A4DF7023-1E5E-1D4C-B704-13018D3C8896}" type="presParOf" srcId="{E861EB91-F97B-4043-BCD9-9842AEB09FAD}" destId="{64756104-8965-3449-AAE7-3ABF36B833B3}" srcOrd="3" destOrd="0" presId="urn:microsoft.com/office/officeart/2005/8/layout/vList3"/>
    <dgm:cxn modelId="{C95B577E-0135-884C-B844-967654343809}" type="presParOf" srcId="{E861EB91-F97B-4043-BCD9-9842AEB09FAD}" destId="{39B1D6C6-ABDC-9045-AF14-186B4482AF5A}" srcOrd="4" destOrd="0" presId="urn:microsoft.com/office/officeart/2005/8/layout/vList3"/>
    <dgm:cxn modelId="{77D645D9-779C-DF4B-9E69-34C20983B4F9}" type="presParOf" srcId="{39B1D6C6-ABDC-9045-AF14-186B4482AF5A}" destId="{E4C9B4F7-FC66-4F42-86DF-26425EC79508}" srcOrd="0" destOrd="0" presId="urn:microsoft.com/office/officeart/2005/8/layout/vList3"/>
    <dgm:cxn modelId="{B30A05AC-322C-C044-8384-E1EFAE4172EA}" type="presParOf" srcId="{39B1D6C6-ABDC-9045-AF14-186B4482AF5A}" destId="{60FA4701-EF69-A244-A22E-32213D3D9B72}" srcOrd="1" destOrd="0" presId="urn:microsoft.com/office/officeart/2005/8/layout/vList3"/>
    <dgm:cxn modelId="{E75B21FC-D58C-9841-B2BB-F988F727ED86}" type="presParOf" srcId="{E861EB91-F97B-4043-BCD9-9842AEB09FAD}" destId="{1C8607C9-01B3-4840-88B0-BAC905881103}" srcOrd="5" destOrd="0" presId="urn:microsoft.com/office/officeart/2005/8/layout/vList3"/>
    <dgm:cxn modelId="{C4650CBE-2BA3-D246-9957-6363C95D122F}" type="presParOf" srcId="{E861EB91-F97B-4043-BCD9-9842AEB09FAD}" destId="{73532916-1204-0E44-AA92-AA8EAFE07CF3}" srcOrd="6" destOrd="0" presId="urn:microsoft.com/office/officeart/2005/8/layout/vList3"/>
    <dgm:cxn modelId="{C52946E7-3A6E-A341-BCB6-698288230008}" type="presParOf" srcId="{73532916-1204-0E44-AA92-AA8EAFE07CF3}" destId="{EFAE7586-B515-C546-89DE-8B207FFC7FB5}" srcOrd="0" destOrd="0" presId="urn:microsoft.com/office/officeart/2005/8/layout/vList3"/>
    <dgm:cxn modelId="{EA6E9E27-A65C-2244-AB55-DB64BDA5A83B}" type="presParOf" srcId="{73532916-1204-0E44-AA92-AA8EAFE07CF3}" destId="{D997EBD3-7B54-FC46-9AD7-8A8CF77A87B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160E2A-1D26-40C7-A907-BB389D44CBDD}"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1CC027C8-23C0-41C1-9E74-E922B1A5DC78}">
      <dgm:prSet phldrT="[Tex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Baseline</a:t>
          </a:r>
        </a:p>
      </dgm:t>
    </dgm:pt>
    <dgm:pt modelId="{8BBC8BE6-D6DB-4273-A8F6-3F86BEB8BF41}" type="parTrans" cxnId="{42A41219-3572-4E8B-BEA5-82BD3E15613A}">
      <dgm:prSet/>
      <dgm:spPr/>
      <dgm:t>
        <a:bodyPr/>
        <a:lstStyle/>
        <a:p>
          <a:endParaRPr lang="en-US"/>
        </a:p>
      </dgm:t>
    </dgm:pt>
    <dgm:pt modelId="{A582FBE3-991B-4322-B88A-17E25F92DA68}" type="sibTrans" cxnId="{42A41219-3572-4E8B-BEA5-82BD3E15613A}">
      <dgm:prSet/>
      <dgm:spPr/>
      <dgm:t>
        <a:bodyPr/>
        <a:lstStyle/>
        <a:p>
          <a:endParaRPr lang="en-US"/>
        </a:p>
      </dgm:t>
    </dgm:pt>
    <dgm:pt modelId="{743453C9-5505-4F47-A0A6-C1EA5523A866}">
      <dgm:prSet phldrT="[Text]"/>
      <dgm:spPr/>
      <dgm:t>
        <a:bodyPr/>
        <a:lstStyle/>
        <a:p>
          <a:r>
            <a:rPr lang="en-US" dirty="0">
              <a:solidFill>
                <a:schemeClr val="tx1"/>
              </a:solidFill>
            </a:rPr>
            <a:t>Ongoing monitoring</a:t>
          </a:r>
        </a:p>
      </dgm:t>
    </dgm:pt>
    <dgm:pt modelId="{3EC9285F-F72F-4998-BB3B-53A19151240D}" type="parTrans" cxnId="{AC73B2C3-3A0D-43D3-BE37-DE5B38E67FAE}">
      <dgm:prSet/>
      <dgm:spPr/>
      <dgm:t>
        <a:bodyPr/>
        <a:lstStyle/>
        <a:p>
          <a:endParaRPr lang="en-US"/>
        </a:p>
      </dgm:t>
    </dgm:pt>
    <dgm:pt modelId="{EEA4B0A4-BFA3-4335-9060-96471A04337D}" type="sibTrans" cxnId="{AC73B2C3-3A0D-43D3-BE37-DE5B38E67FAE}">
      <dgm:prSet/>
      <dgm:spPr/>
      <dgm:t>
        <a:bodyPr/>
        <a:lstStyle/>
        <a:p>
          <a:endParaRPr lang="en-US"/>
        </a:p>
      </dgm:t>
    </dgm:pt>
    <dgm:pt modelId="{1B201A5D-D730-4F93-8AF8-45D349133BB7}">
      <dgm:prSet phldrT="[Text]"/>
      <dgm:spPr/>
      <dgm:t>
        <a:bodyPr/>
        <a:lstStyle/>
        <a:p>
          <a:r>
            <a:rPr lang="en-US" dirty="0">
              <a:solidFill>
                <a:schemeClr val="tx1"/>
              </a:solidFill>
            </a:rPr>
            <a:t>Periodic Review</a:t>
          </a:r>
        </a:p>
      </dgm:t>
    </dgm:pt>
    <dgm:pt modelId="{94F7E0CB-1A2A-44E0-8F95-7DAC652F2C71}" type="parTrans" cxnId="{5834BB56-15ED-4E1D-BAD9-5F04DC43D43C}">
      <dgm:prSet/>
      <dgm:spPr/>
      <dgm:t>
        <a:bodyPr/>
        <a:lstStyle/>
        <a:p>
          <a:endParaRPr lang="en-US"/>
        </a:p>
      </dgm:t>
    </dgm:pt>
    <dgm:pt modelId="{3A10F6AD-A7D0-4B5D-AE50-C3E955BADD87}" type="sibTrans" cxnId="{5834BB56-15ED-4E1D-BAD9-5F04DC43D43C}">
      <dgm:prSet/>
      <dgm:spPr/>
      <dgm:t>
        <a:bodyPr/>
        <a:lstStyle/>
        <a:p>
          <a:endParaRPr lang="en-US"/>
        </a:p>
      </dgm:t>
    </dgm:pt>
    <dgm:pt modelId="{3D7F3856-1152-F74D-B31E-B053C6923B2C}" type="pres">
      <dgm:prSet presAssocID="{1E160E2A-1D26-40C7-A907-BB389D44CBDD}" presName="Name0" presStyleCnt="0">
        <dgm:presLayoutVars>
          <dgm:dir/>
          <dgm:resizeHandles val="exact"/>
        </dgm:presLayoutVars>
      </dgm:prSet>
      <dgm:spPr/>
    </dgm:pt>
    <dgm:pt modelId="{47FA1EDA-80A4-584C-9FA2-9A228A974007}" type="pres">
      <dgm:prSet presAssocID="{1CC027C8-23C0-41C1-9E74-E922B1A5DC78}" presName="parTxOnly" presStyleLbl="node1" presStyleIdx="0" presStyleCnt="3">
        <dgm:presLayoutVars>
          <dgm:bulletEnabled val="1"/>
        </dgm:presLayoutVars>
      </dgm:prSet>
      <dgm:spPr/>
    </dgm:pt>
    <dgm:pt modelId="{DA9B6964-2E74-1B47-94BF-D89906C2414C}" type="pres">
      <dgm:prSet presAssocID="{A582FBE3-991B-4322-B88A-17E25F92DA68}" presName="parSpace" presStyleCnt="0"/>
      <dgm:spPr/>
    </dgm:pt>
    <dgm:pt modelId="{1555F477-63AF-DF49-A978-9CB50DEEEC41}" type="pres">
      <dgm:prSet presAssocID="{743453C9-5505-4F47-A0A6-C1EA5523A866}" presName="parTxOnly" presStyleLbl="node1" presStyleIdx="1" presStyleCnt="3">
        <dgm:presLayoutVars>
          <dgm:bulletEnabled val="1"/>
        </dgm:presLayoutVars>
      </dgm:prSet>
      <dgm:spPr/>
    </dgm:pt>
    <dgm:pt modelId="{B653D375-D6DE-D242-92D2-B294BE477A04}" type="pres">
      <dgm:prSet presAssocID="{EEA4B0A4-BFA3-4335-9060-96471A04337D}" presName="parSpace" presStyleCnt="0"/>
      <dgm:spPr/>
    </dgm:pt>
    <dgm:pt modelId="{B79E385C-CC20-A14D-8424-8DBCE33988A9}" type="pres">
      <dgm:prSet presAssocID="{1B201A5D-D730-4F93-8AF8-45D349133BB7}" presName="parTxOnly" presStyleLbl="node1" presStyleIdx="2" presStyleCnt="3">
        <dgm:presLayoutVars>
          <dgm:bulletEnabled val="1"/>
        </dgm:presLayoutVars>
      </dgm:prSet>
      <dgm:spPr/>
    </dgm:pt>
  </dgm:ptLst>
  <dgm:cxnLst>
    <dgm:cxn modelId="{42A41219-3572-4E8B-BEA5-82BD3E15613A}" srcId="{1E160E2A-1D26-40C7-A907-BB389D44CBDD}" destId="{1CC027C8-23C0-41C1-9E74-E922B1A5DC78}" srcOrd="0" destOrd="0" parTransId="{8BBC8BE6-D6DB-4273-A8F6-3F86BEB8BF41}" sibTransId="{A582FBE3-991B-4322-B88A-17E25F92DA68}"/>
    <dgm:cxn modelId="{9FFCD21B-0041-AD4D-BE02-0D0D5E18C3CD}" type="presOf" srcId="{1CC027C8-23C0-41C1-9E74-E922B1A5DC78}" destId="{47FA1EDA-80A4-584C-9FA2-9A228A974007}" srcOrd="0" destOrd="0" presId="urn:microsoft.com/office/officeart/2005/8/layout/hChevron3"/>
    <dgm:cxn modelId="{1F19443D-F95A-EA4B-B67A-AD85989B1158}" type="presOf" srcId="{743453C9-5505-4F47-A0A6-C1EA5523A866}" destId="{1555F477-63AF-DF49-A978-9CB50DEEEC41}" srcOrd="0" destOrd="0" presId="urn:microsoft.com/office/officeart/2005/8/layout/hChevron3"/>
    <dgm:cxn modelId="{B6529243-2264-0E43-88CB-C9F005E9D6F4}" type="presOf" srcId="{1B201A5D-D730-4F93-8AF8-45D349133BB7}" destId="{B79E385C-CC20-A14D-8424-8DBCE33988A9}" srcOrd="0" destOrd="0" presId="urn:microsoft.com/office/officeart/2005/8/layout/hChevron3"/>
    <dgm:cxn modelId="{EBFC2B4A-E06F-644B-8A4A-85CA2F4A8348}" type="presOf" srcId="{1E160E2A-1D26-40C7-A907-BB389D44CBDD}" destId="{3D7F3856-1152-F74D-B31E-B053C6923B2C}" srcOrd="0" destOrd="0" presId="urn:microsoft.com/office/officeart/2005/8/layout/hChevron3"/>
    <dgm:cxn modelId="{5834BB56-15ED-4E1D-BAD9-5F04DC43D43C}" srcId="{1E160E2A-1D26-40C7-A907-BB389D44CBDD}" destId="{1B201A5D-D730-4F93-8AF8-45D349133BB7}" srcOrd="2" destOrd="0" parTransId="{94F7E0CB-1A2A-44E0-8F95-7DAC652F2C71}" sibTransId="{3A10F6AD-A7D0-4B5D-AE50-C3E955BADD87}"/>
    <dgm:cxn modelId="{AC73B2C3-3A0D-43D3-BE37-DE5B38E67FAE}" srcId="{1E160E2A-1D26-40C7-A907-BB389D44CBDD}" destId="{743453C9-5505-4F47-A0A6-C1EA5523A866}" srcOrd="1" destOrd="0" parTransId="{3EC9285F-F72F-4998-BB3B-53A19151240D}" sibTransId="{EEA4B0A4-BFA3-4335-9060-96471A04337D}"/>
    <dgm:cxn modelId="{760C68EF-4148-C244-9DB3-07E0E6D97DCC}" type="presParOf" srcId="{3D7F3856-1152-F74D-B31E-B053C6923B2C}" destId="{47FA1EDA-80A4-584C-9FA2-9A228A974007}" srcOrd="0" destOrd="0" presId="urn:microsoft.com/office/officeart/2005/8/layout/hChevron3"/>
    <dgm:cxn modelId="{EEB8485D-6707-084F-964D-30B101794027}" type="presParOf" srcId="{3D7F3856-1152-F74D-B31E-B053C6923B2C}" destId="{DA9B6964-2E74-1B47-94BF-D89906C2414C}" srcOrd="1" destOrd="0" presId="urn:microsoft.com/office/officeart/2005/8/layout/hChevron3"/>
    <dgm:cxn modelId="{75765457-7429-E846-9EA6-C5A905C5F53B}" type="presParOf" srcId="{3D7F3856-1152-F74D-B31E-B053C6923B2C}" destId="{1555F477-63AF-DF49-A978-9CB50DEEEC41}" srcOrd="2" destOrd="0" presId="urn:microsoft.com/office/officeart/2005/8/layout/hChevron3"/>
    <dgm:cxn modelId="{D12645C4-8CD7-8B4F-9CED-20AA629F06AB}" type="presParOf" srcId="{3D7F3856-1152-F74D-B31E-B053C6923B2C}" destId="{B653D375-D6DE-D242-92D2-B294BE477A04}" srcOrd="3" destOrd="0" presId="urn:microsoft.com/office/officeart/2005/8/layout/hChevron3"/>
    <dgm:cxn modelId="{216D978A-9C04-A74B-A354-76206F2F0520}" type="presParOf" srcId="{3D7F3856-1152-F74D-B31E-B053C6923B2C}" destId="{B79E385C-CC20-A14D-8424-8DBCE33988A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F5BEFC-1115-5E4D-8FF8-FB3F6915FEF3}" type="doc">
      <dgm:prSet loTypeId="urn:microsoft.com/office/officeart/2005/8/layout/vList3" loCatId="list" qsTypeId="urn:microsoft.com/office/officeart/2005/8/quickstyle/simple1" qsCatId="simple" csTypeId="urn:microsoft.com/office/officeart/2005/8/colors/accent1_2" csCatId="accent1" phldr="1"/>
      <dgm:spPr/>
    </dgm:pt>
    <dgm:pt modelId="{D6D853D5-B922-D146-AA92-EEB5CC33E69E}">
      <dgm:prSet phldrT="[Tex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Survey Data</a:t>
          </a:r>
        </a:p>
      </dgm:t>
    </dgm:pt>
    <dgm:pt modelId="{97CB2B52-3BF8-5540-B18B-88A93A8C7C93}" type="parTrans" cxnId="{066D00D1-4BEE-474B-8F2E-9461DB05F31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92A29460-6AB9-EC44-B066-24156B2B5B99}" type="sibTrans" cxnId="{066D00D1-4BEE-474B-8F2E-9461DB05F319}">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B3913BB-8E04-1E43-9E8F-0457FE5D976B}">
      <dgm:prSet phldrT="[Tex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Access to Workforce toolkit</a:t>
          </a:r>
        </a:p>
      </dgm:t>
    </dgm:pt>
    <dgm:pt modelId="{3BC486CA-34D6-1B4E-8837-7CFEE7322B67}" type="parTrans" cxnId="{8F6DE010-C63E-3244-A7B6-C3DE80CFEEA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3A832A67-2628-7E42-A99C-AAD75147182A}" type="sibTrans" cxnId="{8F6DE010-C63E-3244-A7B6-C3DE80CFEEA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5530CC2-B137-1143-99FA-7D0CBCB994F1}">
      <dgm:prSet phldrT="[Tex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Option to participate in Community of Practice</a:t>
          </a:r>
        </a:p>
      </dgm:t>
    </dgm:pt>
    <dgm:pt modelId="{E04EEFE4-C111-0D40-8C8B-6A39FEE368BD}" type="parTrans" cxnId="{F704B6A7-C5E7-FE41-9FB0-210F9CC7BAC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1982D3F-C19F-C34A-8546-1971BAD17F3C}" type="sibTrans" cxnId="{F704B6A7-C5E7-FE41-9FB0-210F9CC7BAC2}">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5BD888B-F12C-BD4C-A67B-D47A74F682AC}" type="pres">
      <dgm:prSet presAssocID="{13F5BEFC-1115-5E4D-8FF8-FB3F6915FEF3}" presName="linearFlow" presStyleCnt="0">
        <dgm:presLayoutVars>
          <dgm:dir/>
          <dgm:resizeHandles val="exact"/>
        </dgm:presLayoutVars>
      </dgm:prSet>
      <dgm:spPr/>
    </dgm:pt>
    <dgm:pt modelId="{79BBA658-A9DF-B044-9878-795FEA344F1C}" type="pres">
      <dgm:prSet presAssocID="{D6D853D5-B922-D146-AA92-EEB5CC33E69E}" presName="composite" presStyleCnt="0"/>
      <dgm:spPr/>
    </dgm:pt>
    <dgm:pt modelId="{85D81469-35C6-9D47-AF82-4DE27E176E72}" type="pres">
      <dgm:prSet presAssocID="{D6D853D5-B922-D146-AA92-EEB5CC33E69E}" presName="imgShp" presStyleLbl="fgImgPlace1" presStyleIdx="0" presStyleCnt="3" custLinFactNeighborX="-28333" custLinFactNeighborY="44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chart with solid fill"/>
        </a:ext>
      </dgm:extLst>
    </dgm:pt>
    <dgm:pt modelId="{07F04E1D-6092-9A4D-B556-0D7E5430D7FA}" type="pres">
      <dgm:prSet presAssocID="{D6D853D5-B922-D146-AA92-EEB5CC33E69E}" presName="txShp" presStyleLbl="node1" presStyleIdx="0" presStyleCnt="3">
        <dgm:presLayoutVars>
          <dgm:bulletEnabled val="1"/>
        </dgm:presLayoutVars>
      </dgm:prSet>
      <dgm:spPr/>
    </dgm:pt>
    <dgm:pt modelId="{1E01E0FE-FB46-B942-860E-B2566AD33D88}" type="pres">
      <dgm:prSet presAssocID="{92A29460-6AB9-EC44-B066-24156B2B5B99}" presName="spacing" presStyleCnt="0"/>
      <dgm:spPr/>
    </dgm:pt>
    <dgm:pt modelId="{E4E92D2E-3990-D24F-8A95-9B389EA735C5}" type="pres">
      <dgm:prSet presAssocID="{FB3913BB-8E04-1E43-9E8F-0457FE5D976B}" presName="composite" presStyleCnt="0"/>
      <dgm:spPr/>
    </dgm:pt>
    <dgm:pt modelId="{9583DE9A-6C3D-C542-BF5F-59FE02837C29}" type="pres">
      <dgm:prSet presAssocID="{FB3913BB-8E04-1E43-9E8F-0457FE5D976B}" presName="imgShp" presStyleLbl="fgImgPlace1" presStyleIdx="1" presStyleCnt="3" custLinFactNeighborX="-28333" custLinFactNeighborY="17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oks on shelf with solid fill"/>
        </a:ext>
      </dgm:extLst>
    </dgm:pt>
    <dgm:pt modelId="{33871E14-87A6-304C-AB51-4DCEE2E40465}" type="pres">
      <dgm:prSet presAssocID="{FB3913BB-8E04-1E43-9E8F-0457FE5D976B}" presName="txShp" presStyleLbl="node1" presStyleIdx="1" presStyleCnt="3">
        <dgm:presLayoutVars>
          <dgm:bulletEnabled val="1"/>
        </dgm:presLayoutVars>
      </dgm:prSet>
      <dgm:spPr/>
    </dgm:pt>
    <dgm:pt modelId="{E7C6B972-E7D4-4744-8518-5EFE7E340ABF}" type="pres">
      <dgm:prSet presAssocID="{3A832A67-2628-7E42-A99C-AAD75147182A}" presName="spacing" presStyleCnt="0"/>
      <dgm:spPr/>
    </dgm:pt>
    <dgm:pt modelId="{797BC84D-C712-4A4B-8184-78F3A160C0C1}" type="pres">
      <dgm:prSet presAssocID="{B5530CC2-B137-1143-99FA-7D0CBCB994F1}" presName="composite" presStyleCnt="0"/>
      <dgm:spPr/>
    </dgm:pt>
    <dgm:pt modelId="{1BDEA4D4-EAEE-C14A-92C5-4F9F090F8CA3}" type="pres">
      <dgm:prSet presAssocID="{B5530CC2-B137-1143-99FA-7D0CBCB994F1}" presName="imgShp" presStyleLbl="fgImgPlace1" presStyleIdx="2" presStyleCnt="3" custLinFactNeighborX="-28333" custLinFactNeighborY="-613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sers with solid fill"/>
        </a:ext>
      </dgm:extLst>
    </dgm:pt>
    <dgm:pt modelId="{3FD8AC28-8623-2446-A7E8-669AA918BC22}" type="pres">
      <dgm:prSet presAssocID="{B5530CC2-B137-1143-99FA-7D0CBCB994F1}" presName="txShp" presStyleLbl="node1" presStyleIdx="2" presStyleCnt="3">
        <dgm:presLayoutVars>
          <dgm:bulletEnabled val="1"/>
        </dgm:presLayoutVars>
      </dgm:prSet>
      <dgm:spPr/>
    </dgm:pt>
  </dgm:ptLst>
  <dgm:cxnLst>
    <dgm:cxn modelId="{8F6DE010-C63E-3244-A7B6-C3DE80CFEEA1}" srcId="{13F5BEFC-1115-5E4D-8FF8-FB3F6915FEF3}" destId="{FB3913BB-8E04-1E43-9E8F-0457FE5D976B}" srcOrd="1" destOrd="0" parTransId="{3BC486CA-34D6-1B4E-8837-7CFEE7322B67}" sibTransId="{3A832A67-2628-7E42-A99C-AAD75147182A}"/>
    <dgm:cxn modelId="{AC8F0012-BFF0-7A4D-A78E-2049AD67F2A4}" type="presOf" srcId="{B5530CC2-B137-1143-99FA-7D0CBCB994F1}" destId="{3FD8AC28-8623-2446-A7E8-669AA918BC22}" srcOrd="0" destOrd="0" presId="urn:microsoft.com/office/officeart/2005/8/layout/vList3"/>
    <dgm:cxn modelId="{1586F422-E895-8A44-BAFF-324B8E002BDE}" type="presOf" srcId="{13F5BEFC-1115-5E4D-8FF8-FB3F6915FEF3}" destId="{B5BD888B-F12C-BD4C-A67B-D47A74F682AC}" srcOrd="0" destOrd="0" presId="urn:microsoft.com/office/officeart/2005/8/layout/vList3"/>
    <dgm:cxn modelId="{B3F8B026-FBAF-D347-8054-62D2BDFB81FA}" type="presOf" srcId="{D6D853D5-B922-D146-AA92-EEB5CC33E69E}" destId="{07F04E1D-6092-9A4D-B556-0D7E5430D7FA}" srcOrd="0" destOrd="0" presId="urn:microsoft.com/office/officeart/2005/8/layout/vList3"/>
    <dgm:cxn modelId="{E1478D5C-1A08-F945-B4FC-D66826C45609}" type="presOf" srcId="{FB3913BB-8E04-1E43-9E8F-0457FE5D976B}" destId="{33871E14-87A6-304C-AB51-4DCEE2E40465}" srcOrd="0" destOrd="0" presId="urn:microsoft.com/office/officeart/2005/8/layout/vList3"/>
    <dgm:cxn modelId="{F704B6A7-C5E7-FE41-9FB0-210F9CC7BAC2}" srcId="{13F5BEFC-1115-5E4D-8FF8-FB3F6915FEF3}" destId="{B5530CC2-B137-1143-99FA-7D0CBCB994F1}" srcOrd="2" destOrd="0" parTransId="{E04EEFE4-C111-0D40-8C8B-6A39FEE368BD}" sibTransId="{61982D3F-C19F-C34A-8546-1971BAD17F3C}"/>
    <dgm:cxn modelId="{066D00D1-4BEE-474B-8F2E-9461DB05F319}" srcId="{13F5BEFC-1115-5E4D-8FF8-FB3F6915FEF3}" destId="{D6D853D5-B922-D146-AA92-EEB5CC33E69E}" srcOrd="0" destOrd="0" parTransId="{97CB2B52-3BF8-5540-B18B-88A93A8C7C93}" sibTransId="{92A29460-6AB9-EC44-B066-24156B2B5B99}"/>
    <dgm:cxn modelId="{9BD2E9E9-10B1-7449-B62A-776E205B39BB}" type="presParOf" srcId="{B5BD888B-F12C-BD4C-A67B-D47A74F682AC}" destId="{79BBA658-A9DF-B044-9878-795FEA344F1C}" srcOrd="0" destOrd="0" presId="urn:microsoft.com/office/officeart/2005/8/layout/vList3"/>
    <dgm:cxn modelId="{31D068C6-8522-9743-A5B2-1FFEF9A217AC}" type="presParOf" srcId="{79BBA658-A9DF-B044-9878-795FEA344F1C}" destId="{85D81469-35C6-9D47-AF82-4DE27E176E72}" srcOrd="0" destOrd="0" presId="urn:microsoft.com/office/officeart/2005/8/layout/vList3"/>
    <dgm:cxn modelId="{1E8638E8-BB4A-D546-B0FD-A7A6508A73B0}" type="presParOf" srcId="{79BBA658-A9DF-B044-9878-795FEA344F1C}" destId="{07F04E1D-6092-9A4D-B556-0D7E5430D7FA}" srcOrd="1" destOrd="0" presId="urn:microsoft.com/office/officeart/2005/8/layout/vList3"/>
    <dgm:cxn modelId="{3EF180BA-35F1-7045-A095-7A1A765A252D}" type="presParOf" srcId="{B5BD888B-F12C-BD4C-A67B-D47A74F682AC}" destId="{1E01E0FE-FB46-B942-860E-B2566AD33D88}" srcOrd="1" destOrd="0" presId="urn:microsoft.com/office/officeart/2005/8/layout/vList3"/>
    <dgm:cxn modelId="{4DD56043-A1E2-1A48-ABA2-2CF17DA38184}" type="presParOf" srcId="{B5BD888B-F12C-BD4C-A67B-D47A74F682AC}" destId="{E4E92D2E-3990-D24F-8A95-9B389EA735C5}" srcOrd="2" destOrd="0" presId="urn:microsoft.com/office/officeart/2005/8/layout/vList3"/>
    <dgm:cxn modelId="{38679E9B-17B2-F547-ABE2-6C10CB2A5C2C}" type="presParOf" srcId="{E4E92D2E-3990-D24F-8A95-9B389EA735C5}" destId="{9583DE9A-6C3D-C542-BF5F-59FE02837C29}" srcOrd="0" destOrd="0" presId="urn:microsoft.com/office/officeart/2005/8/layout/vList3"/>
    <dgm:cxn modelId="{84C09D21-ED85-A242-80D4-FEF943F10D65}" type="presParOf" srcId="{E4E92D2E-3990-D24F-8A95-9B389EA735C5}" destId="{33871E14-87A6-304C-AB51-4DCEE2E40465}" srcOrd="1" destOrd="0" presId="urn:microsoft.com/office/officeart/2005/8/layout/vList3"/>
    <dgm:cxn modelId="{481F65C9-DD0A-6E47-80BB-52EBE3A04AB3}" type="presParOf" srcId="{B5BD888B-F12C-BD4C-A67B-D47A74F682AC}" destId="{E7C6B972-E7D4-4744-8518-5EFE7E340ABF}" srcOrd="3" destOrd="0" presId="urn:microsoft.com/office/officeart/2005/8/layout/vList3"/>
    <dgm:cxn modelId="{4C24310E-694E-5644-B333-E25E42EC1E3E}" type="presParOf" srcId="{B5BD888B-F12C-BD4C-A67B-D47A74F682AC}" destId="{797BC84D-C712-4A4B-8184-78F3A160C0C1}" srcOrd="4" destOrd="0" presId="urn:microsoft.com/office/officeart/2005/8/layout/vList3"/>
    <dgm:cxn modelId="{076DC087-BBA7-6A48-AD7D-FF7D14214AFC}" type="presParOf" srcId="{797BC84D-C712-4A4B-8184-78F3A160C0C1}" destId="{1BDEA4D4-EAEE-C14A-92C5-4F9F090F8CA3}" srcOrd="0" destOrd="0" presId="urn:microsoft.com/office/officeart/2005/8/layout/vList3"/>
    <dgm:cxn modelId="{EE9F4DBD-A3CA-0F4E-A67F-536A07151AB3}" type="presParOf" srcId="{797BC84D-C712-4A4B-8184-78F3A160C0C1}" destId="{3FD8AC28-8623-2446-A7E8-669AA918BC2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100F7A-7681-4054-BF19-A135CDA9671F}"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39889982-7296-4C5E-ADB5-8F041F84F0CE}">
      <dgm:prSet phldrT="[Tex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Naveh Eldar</a:t>
          </a:r>
        </a:p>
        <a:p>
          <a:r>
            <a:rPr lang="en-US" sz="1400" dirty="0">
              <a:latin typeface="Open Sans" panose="020B0606030504020204" pitchFamily="34" charset="0"/>
              <a:ea typeface="Open Sans" panose="020B0606030504020204" pitchFamily="34" charset="0"/>
              <a:cs typeface="Open Sans" panose="020B0606030504020204" pitchFamily="34" charset="0"/>
            </a:rPr>
            <a:t>BlueCare Tennessee</a:t>
          </a:r>
        </a:p>
        <a:p>
          <a:r>
            <a:rPr lang="en-US" sz="1400" dirty="0">
              <a:latin typeface="Open Sans" panose="020B0606030504020204" pitchFamily="34" charset="0"/>
              <a:ea typeface="Open Sans" panose="020B0606030504020204" pitchFamily="34" charset="0"/>
              <a:cs typeface="Open Sans" panose="020B0606030504020204" pitchFamily="34" charset="0"/>
            </a:rPr>
            <a:t>Naveh_Eldar@bcbst.com</a:t>
          </a:r>
        </a:p>
      </dgm:t>
      <dgm:extLst>
        <a:ext uri="{E40237B7-FDA0-4F09-8148-C483321AD2D9}">
          <dgm14:cNvPr xmlns:dgm14="http://schemas.microsoft.com/office/drawing/2010/diagram" id="0" name="" descr="Naveh Eldar&#10;BlueCare Tennessee&#10;Naveh_Eldar@bcbst.com&#10;"/>
        </a:ext>
      </dgm:extLst>
    </dgm:pt>
    <dgm:pt modelId="{FB8A9D55-E296-45E7-86BB-B0BCEC294EB5}" type="parTrans" cxnId="{8DDE9327-4370-4F0B-9956-8B66E3C3EB1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4C025699-CE27-4201-8DD6-EDA6430D59A1}" type="sibTrans" cxnId="{8DDE9327-4370-4F0B-9956-8B66E3C3EB16}">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78990FD-98B3-4F2B-9C5E-35A58FB3FA98}">
      <dgm:prSet phldrT="[Tex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Joy Dalton</a:t>
          </a:r>
        </a:p>
        <a:p>
          <a:r>
            <a:rPr lang="en-US" sz="1400" dirty="0">
              <a:latin typeface="Open Sans" panose="020B0606030504020204" pitchFamily="34" charset="0"/>
              <a:ea typeface="Open Sans" panose="020B0606030504020204" pitchFamily="34" charset="0"/>
              <a:cs typeface="Open Sans" panose="020B0606030504020204" pitchFamily="34" charset="0"/>
            </a:rPr>
            <a:t>Amerigroup</a:t>
          </a:r>
        </a:p>
        <a:p>
          <a:r>
            <a:rPr lang="en-US" sz="1400" dirty="0">
              <a:latin typeface="Open Sans" panose="020B0606030504020204" pitchFamily="34" charset="0"/>
              <a:ea typeface="Open Sans" panose="020B0606030504020204" pitchFamily="34" charset="0"/>
              <a:cs typeface="Open Sans" panose="020B0606030504020204" pitchFamily="34" charset="0"/>
            </a:rPr>
            <a:t>Joy.dalton@Amerigroup.com</a:t>
          </a:r>
        </a:p>
      </dgm:t>
      <dgm:extLst>
        <a:ext uri="{E40237B7-FDA0-4F09-8148-C483321AD2D9}">
          <dgm14:cNvPr xmlns:dgm14="http://schemas.microsoft.com/office/drawing/2010/diagram" id="0" name="" descr="Joy Dalton&#10;Amerigroup&#10;Joy.dalton@Amerigroup.com&#10;"/>
        </a:ext>
      </dgm:extLst>
    </dgm:pt>
    <dgm:pt modelId="{B338FBEB-5BBC-4CEF-8383-C52835BEE142}" type="parTrans" cxnId="{CA1D8928-88C6-43BC-93CF-1EFB6C7D276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6636039-65B1-4B7C-AE96-F0AFEF092533}" type="sibTrans" cxnId="{CA1D8928-88C6-43BC-93CF-1EFB6C7D2761}">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6453AE4-EE90-4BED-8024-59276A0FA927}">
      <dgm:prSet phldrT="[Tex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Nichelle Johnson</a:t>
          </a:r>
        </a:p>
        <a:p>
          <a:r>
            <a:rPr lang="en-US" sz="1400" dirty="0">
              <a:latin typeface="Open Sans" panose="020B0606030504020204" pitchFamily="34" charset="0"/>
              <a:ea typeface="Open Sans" panose="020B0606030504020204" pitchFamily="34" charset="0"/>
              <a:cs typeface="Open Sans" panose="020B0606030504020204" pitchFamily="34" charset="0"/>
            </a:rPr>
            <a:t>UnitedHealthcare</a:t>
          </a:r>
        </a:p>
        <a:p>
          <a:r>
            <a:rPr lang="en-US" sz="1400" dirty="0">
              <a:latin typeface="Open Sans" panose="020B0606030504020204" pitchFamily="34" charset="0"/>
              <a:ea typeface="Open Sans" panose="020B0606030504020204" pitchFamily="34" charset="0"/>
              <a:cs typeface="Open Sans" panose="020B0606030504020204" pitchFamily="34" charset="0"/>
            </a:rPr>
            <a:t>Nichelle_h_johnson@uhc.com</a:t>
          </a:r>
        </a:p>
      </dgm:t>
      <dgm:extLst>
        <a:ext uri="{E40237B7-FDA0-4F09-8148-C483321AD2D9}">
          <dgm14:cNvPr xmlns:dgm14="http://schemas.microsoft.com/office/drawing/2010/diagram" id="0" name="" descr="Nichelle Johnson&#10;UnitedHealthcare&#10;Nichelle_h_johnson@uhc.com&#10;"/>
        </a:ext>
      </dgm:extLst>
    </dgm:pt>
    <dgm:pt modelId="{80B78056-0FDF-4290-94F2-215303F480E1}" type="parTrans" cxnId="{482EA9C7-632A-4C56-8916-63B8C715EEF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712E6C8-5A18-4797-A25D-BC8893AFBE09}" type="sibTrans" cxnId="{482EA9C7-632A-4C56-8916-63B8C715EEF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603515CB-D67D-444B-8E87-7C249CC37A78}">
      <dgm:prSet phldrT="[Text]" custT="1"/>
      <dgm:spPr/>
      <dgm: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Robin Wilmoth</a:t>
          </a:r>
        </a:p>
        <a:p>
          <a:r>
            <a:rPr lang="en-US" sz="1400" dirty="0">
              <a:latin typeface="Open Sans" panose="020B0606030504020204" pitchFamily="34" charset="0"/>
              <a:ea typeface="Open Sans" panose="020B0606030504020204" pitchFamily="34" charset="0"/>
              <a:cs typeface="Open Sans" panose="020B0606030504020204" pitchFamily="34" charset="0"/>
            </a:rPr>
            <a:t>DIDD</a:t>
          </a:r>
        </a:p>
        <a:p>
          <a:r>
            <a:rPr lang="en-US" sz="1400" dirty="0">
              <a:latin typeface="Open Sans" panose="020B0606030504020204" pitchFamily="34" charset="0"/>
              <a:ea typeface="Open Sans" panose="020B0606030504020204" pitchFamily="34" charset="0"/>
              <a:cs typeface="Open Sans" panose="020B0606030504020204" pitchFamily="34" charset="0"/>
            </a:rPr>
            <a:t>Robin.wilmoth@tn.gov</a:t>
          </a:r>
        </a:p>
      </dgm:t>
      <dgm:extLst>
        <a:ext uri="{E40237B7-FDA0-4F09-8148-C483321AD2D9}">
          <dgm14:cNvPr xmlns:dgm14="http://schemas.microsoft.com/office/drawing/2010/diagram" id="0" name="" descr="Robin Wilmoth&#10;DIDD&#10;Robin.wilmoth@tn.gov&#10;"/>
        </a:ext>
      </dgm:extLst>
    </dgm:pt>
    <dgm:pt modelId="{914172EA-11A3-A446-85F1-9A0ADDEFB91F}" type="parTrans" cxnId="{A20A6286-5DF3-9446-AC20-F16F78D047C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1738763-088F-BE45-B764-3EE2D01A9B02}" type="sibTrans" cxnId="{A20A6286-5DF3-9446-AC20-F16F78D047CF}">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7E46E6A8-A657-4BB6-9DC6-BB103DB122DB}" type="pres">
      <dgm:prSet presAssocID="{8D100F7A-7681-4054-BF19-A135CDA9671F}" presName="Name0" presStyleCnt="0">
        <dgm:presLayoutVars>
          <dgm:dir/>
          <dgm:resizeHandles val="exact"/>
        </dgm:presLayoutVars>
      </dgm:prSet>
      <dgm:spPr/>
    </dgm:pt>
    <dgm:pt modelId="{195528B1-F7B5-4A4B-9105-02CB3D01449E}" type="pres">
      <dgm:prSet presAssocID="{39889982-7296-4C5E-ADB5-8F041F84F0CE}" presName="composite" presStyleCnt="0"/>
      <dgm:spPr/>
    </dgm:pt>
    <dgm:pt modelId="{384FD205-B787-40C0-84F8-A0C548E2A024}" type="pres">
      <dgm:prSet presAssocID="{39889982-7296-4C5E-ADB5-8F041F84F0CE}" presName="rect1" presStyleLbl="trAlignAcc1" presStyleIdx="0" presStyleCnt="4" custLinFactNeighborX="-880" custLinFactNeighborY="-234">
        <dgm:presLayoutVars>
          <dgm:bulletEnabled val="1"/>
        </dgm:presLayoutVars>
      </dgm:prSet>
      <dgm:spPr/>
    </dgm:pt>
    <dgm:pt modelId="{ABD3B2CC-C267-4ACE-884F-A436CD485AF6}" type="pres">
      <dgm:prSet presAssocID="{39889982-7296-4C5E-ADB5-8F041F84F0CE}" presName="rect2"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4EDABB07-50AD-49CC-96FA-BBA65247874F}" type="pres">
      <dgm:prSet presAssocID="{4C025699-CE27-4201-8DD6-EDA6430D59A1}" presName="sibTrans" presStyleCnt="0"/>
      <dgm:spPr/>
    </dgm:pt>
    <dgm:pt modelId="{EC7D9F65-7994-4526-8747-2C3EF081F6EA}" type="pres">
      <dgm:prSet presAssocID="{F78990FD-98B3-4F2B-9C5E-35A58FB3FA98}" presName="composite" presStyleCnt="0"/>
      <dgm:spPr/>
    </dgm:pt>
    <dgm:pt modelId="{772DA596-4450-4461-A1CF-9F380363059D}" type="pres">
      <dgm:prSet presAssocID="{F78990FD-98B3-4F2B-9C5E-35A58FB3FA98}" presName="rect1" presStyleLbl="trAlignAcc1" presStyleIdx="1" presStyleCnt="4">
        <dgm:presLayoutVars>
          <dgm:bulletEnabled val="1"/>
        </dgm:presLayoutVars>
      </dgm:prSet>
      <dgm:spPr/>
    </dgm:pt>
    <dgm:pt modelId="{DBBA1EC0-F898-4F2B-B1AF-7BD7F850D52B}" type="pres">
      <dgm:prSet presAssocID="{F78990FD-98B3-4F2B-9C5E-35A58FB3FA98}" presName="rect2"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5F5FF2D9-2C50-46DA-ADEC-1521D5C7CC82}" type="pres">
      <dgm:prSet presAssocID="{66636039-65B1-4B7C-AE96-F0AFEF092533}" presName="sibTrans" presStyleCnt="0"/>
      <dgm:spPr/>
    </dgm:pt>
    <dgm:pt modelId="{BA018926-DC5C-444C-BDD8-7DCAF5DA42B5}" type="pres">
      <dgm:prSet presAssocID="{B6453AE4-EE90-4BED-8024-59276A0FA927}" presName="composite" presStyleCnt="0"/>
      <dgm:spPr/>
    </dgm:pt>
    <dgm:pt modelId="{696A704A-8524-4CBD-A1E5-925ED57CCC03}" type="pres">
      <dgm:prSet presAssocID="{B6453AE4-EE90-4BED-8024-59276A0FA927}" presName="rect1" presStyleLbl="trAlignAcc1" presStyleIdx="2" presStyleCnt="4">
        <dgm:presLayoutVars>
          <dgm:bulletEnabled val="1"/>
        </dgm:presLayoutVars>
      </dgm:prSet>
      <dgm:spPr/>
    </dgm:pt>
    <dgm:pt modelId="{B638999F-0CFB-4409-A177-1BF1BEA18AAA}" type="pres">
      <dgm:prSet presAssocID="{B6453AE4-EE90-4BED-8024-59276A0FA927}"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3282FB52-BEEA-AA48-BA49-B78F74D53AA8}" type="pres">
      <dgm:prSet presAssocID="{7712E6C8-5A18-4797-A25D-BC8893AFBE09}" presName="sibTrans" presStyleCnt="0"/>
      <dgm:spPr/>
    </dgm:pt>
    <dgm:pt modelId="{4816BC36-58CF-D24F-BDF5-30F4235538A9}" type="pres">
      <dgm:prSet presAssocID="{603515CB-D67D-444B-8E87-7C249CC37A78}" presName="composite" presStyleCnt="0"/>
      <dgm:spPr/>
    </dgm:pt>
    <dgm:pt modelId="{8BFBCD71-2A1C-9740-BD36-4DE2CCE31516}" type="pres">
      <dgm:prSet presAssocID="{603515CB-D67D-444B-8E87-7C249CC37A78}" presName="rect1" presStyleLbl="trAlignAcc1" presStyleIdx="3" presStyleCnt="4">
        <dgm:presLayoutVars>
          <dgm:bulletEnabled val="1"/>
        </dgm:presLayoutVars>
      </dgm:prSet>
      <dgm:spPr/>
    </dgm:pt>
    <dgm:pt modelId="{2421CA49-1D16-AE4E-8C1F-06EF972F3AE8}" type="pres">
      <dgm:prSet presAssocID="{603515CB-D67D-444B-8E87-7C249CC37A78}" presName="rect2" presStyleLbl="fgImgPlace1" presStyleIdx="3" presStyleCnt="4"/>
      <dgm:spPr>
        <a:blipFill rotWithShape="1">
          <a:blip xmlns:r="http://schemas.openxmlformats.org/officeDocument/2006/relationships" r:embed="rId4"/>
          <a:srcRect/>
          <a:stretch>
            <a:fillRect l="-9000" r="-9000"/>
          </a:stretch>
        </a:blipFill>
      </dgm:spPr>
    </dgm:pt>
  </dgm:ptLst>
  <dgm:cxnLst>
    <dgm:cxn modelId="{DBCD881C-A8B7-43B8-AE40-17DBFA466655}" type="presOf" srcId="{39889982-7296-4C5E-ADB5-8F041F84F0CE}" destId="{384FD205-B787-40C0-84F8-A0C548E2A024}" srcOrd="0" destOrd="0" presId="urn:microsoft.com/office/officeart/2008/layout/PictureStrips"/>
    <dgm:cxn modelId="{8DDE9327-4370-4F0B-9956-8B66E3C3EB16}" srcId="{8D100F7A-7681-4054-BF19-A135CDA9671F}" destId="{39889982-7296-4C5E-ADB5-8F041F84F0CE}" srcOrd="0" destOrd="0" parTransId="{FB8A9D55-E296-45E7-86BB-B0BCEC294EB5}" sibTransId="{4C025699-CE27-4201-8DD6-EDA6430D59A1}"/>
    <dgm:cxn modelId="{CA1D8928-88C6-43BC-93CF-1EFB6C7D2761}" srcId="{8D100F7A-7681-4054-BF19-A135CDA9671F}" destId="{F78990FD-98B3-4F2B-9C5E-35A58FB3FA98}" srcOrd="1" destOrd="0" parTransId="{B338FBEB-5BBC-4CEF-8383-C52835BEE142}" sibTransId="{66636039-65B1-4B7C-AE96-F0AFEF092533}"/>
    <dgm:cxn modelId="{E7C7C162-41FA-45A1-9A54-DADE25B2D59F}" type="presOf" srcId="{B6453AE4-EE90-4BED-8024-59276A0FA927}" destId="{696A704A-8524-4CBD-A1E5-925ED57CCC03}" srcOrd="0" destOrd="0" presId="urn:microsoft.com/office/officeart/2008/layout/PictureStrips"/>
    <dgm:cxn modelId="{0A4E5E77-B3BA-4349-9570-4821CA2EA19B}" type="presOf" srcId="{F78990FD-98B3-4F2B-9C5E-35A58FB3FA98}" destId="{772DA596-4450-4461-A1CF-9F380363059D}" srcOrd="0" destOrd="0" presId="urn:microsoft.com/office/officeart/2008/layout/PictureStrips"/>
    <dgm:cxn modelId="{A20A6286-5DF3-9446-AC20-F16F78D047CF}" srcId="{8D100F7A-7681-4054-BF19-A135CDA9671F}" destId="{603515CB-D67D-444B-8E87-7C249CC37A78}" srcOrd="3" destOrd="0" parTransId="{914172EA-11A3-A446-85F1-9A0ADDEFB91F}" sibTransId="{71738763-088F-BE45-B764-3EE2D01A9B02}"/>
    <dgm:cxn modelId="{87E46486-A513-D747-B7E2-F9570EF4B9B5}" type="presOf" srcId="{603515CB-D67D-444B-8E87-7C249CC37A78}" destId="{8BFBCD71-2A1C-9740-BD36-4DE2CCE31516}" srcOrd="0" destOrd="0" presId="urn:microsoft.com/office/officeart/2008/layout/PictureStrips"/>
    <dgm:cxn modelId="{28BAD289-C656-489F-82AA-7452A63D642C}" type="presOf" srcId="{8D100F7A-7681-4054-BF19-A135CDA9671F}" destId="{7E46E6A8-A657-4BB6-9DC6-BB103DB122DB}" srcOrd="0" destOrd="0" presId="urn:microsoft.com/office/officeart/2008/layout/PictureStrips"/>
    <dgm:cxn modelId="{482EA9C7-632A-4C56-8916-63B8C715EEF7}" srcId="{8D100F7A-7681-4054-BF19-A135CDA9671F}" destId="{B6453AE4-EE90-4BED-8024-59276A0FA927}" srcOrd="2" destOrd="0" parTransId="{80B78056-0FDF-4290-94F2-215303F480E1}" sibTransId="{7712E6C8-5A18-4797-A25D-BC8893AFBE09}"/>
    <dgm:cxn modelId="{DF301A4B-9906-452F-9ADC-7EEE1D105CBD}" type="presParOf" srcId="{7E46E6A8-A657-4BB6-9DC6-BB103DB122DB}" destId="{195528B1-F7B5-4A4B-9105-02CB3D01449E}" srcOrd="0" destOrd="0" presId="urn:microsoft.com/office/officeart/2008/layout/PictureStrips"/>
    <dgm:cxn modelId="{74F84233-F190-42A7-87ED-DF44B5533515}" type="presParOf" srcId="{195528B1-F7B5-4A4B-9105-02CB3D01449E}" destId="{384FD205-B787-40C0-84F8-A0C548E2A024}" srcOrd="0" destOrd="0" presId="urn:microsoft.com/office/officeart/2008/layout/PictureStrips"/>
    <dgm:cxn modelId="{0E6258F8-3F42-4BC1-A14F-82D4055CD8CE}" type="presParOf" srcId="{195528B1-F7B5-4A4B-9105-02CB3D01449E}" destId="{ABD3B2CC-C267-4ACE-884F-A436CD485AF6}" srcOrd="1" destOrd="0" presId="urn:microsoft.com/office/officeart/2008/layout/PictureStrips"/>
    <dgm:cxn modelId="{E05DB3F8-3C8A-4468-AAA7-8C749428A0EE}" type="presParOf" srcId="{7E46E6A8-A657-4BB6-9DC6-BB103DB122DB}" destId="{4EDABB07-50AD-49CC-96FA-BBA65247874F}" srcOrd="1" destOrd="0" presId="urn:microsoft.com/office/officeart/2008/layout/PictureStrips"/>
    <dgm:cxn modelId="{E2FC4A50-4C47-4975-8A1E-A08408456200}" type="presParOf" srcId="{7E46E6A8-A657-4BB6-9DC6-BB103DB122DB}" destId="{EC7D9F65-7994-4526-8747-2C3EF081F6EA}" srcOrd="2" destOrd="0" presId="urn:microsoft.com/office/officeart/2008/layout/PictureStrips"/>
    <dgm:cxn modelId="{3D7D820E-2F75-4172-9A0D-3E6F453F578F}" type="presParOf" srcId="{EC7D9F65-7994-4526-8747-2C3EF081F6EA}" destId="{772DA596-4450-4461-A1CF-9F380363059D}" srcOrd="0" destOrd="0" presId="urn:microsoft.com/office/officeart/2008/layout/PictureStrips"/>
    <dgm:cxn modelId="{8F583E37-8177-41F6-B7B9-447E436CC9F9}" type="presParOf" srcId="{EC7D9F65-7994-4526-8747-2C3EF081F6EA}" destId="{DBBA1EC0-F898-4F2B-B1AF-7BD7F850D52B}" srcOrd="1" destOrd="0" presId="urn:microsoft.com/office/officeart/2008/layout/PictureStrips"/>
    <dgm:cxn modelId="{BB1D274B-A5C8-43E6-9101-3AA091E236A4}" type="presParOf" srcId="{7E46E6A8-A657-4BB6-9DC6-BB103DB122DB}" destId="{5F5FF2D9-2C50-46DA-ADEC-1521D5C7CC82}" srcOrd="3" destOrd="0" presId="urn:microsoft.com/office/officeart/2008/layout/PictureStrips"/>
    <dgm:cxn modelId="{932FA9FB-24F3-4827-A944-BBBD5080E6AF}" type="presParOf" srcId="{7E46E6A8-A657-4BB6-9DC6-BB103DB122DB}" destId="{BA018926-DC5C-444C-BDD8-7DCAF5DA42B5}" srcOrd="4" destOrd="0" presId="urn:microsoft.com/office/officeart/2008/layout/PictureStrips"/>
    <dgm:cxn modelId="{FD6C2A9F-951F-4BE3-BE88-41FFA5B97FCB}" type="presParOf" srcId="{BA018926-DC5C-444C-BDD8-7DCAF5DA42B5}" destId="{696A704A-8524-4CBD-A1E5-925ED57CCC03}" srcOrd="0" destOrd="0" presId="urn:microsoft.com/office/officeart/2008/layout/PictureStrips"/>
    <dgm:cxn modelId="{802F16C8-1276-41D6-BA1D-734AFFAE65C3}" type="presParOf" srcId="{BA018926-DC5C-444C-BDD8-7DCAF5DA42B5}" destId="{B638999F-0CFB-4409-A177-1BF1BEA18AAA}" srcOrd="1" destOrd="0" presId="urn:microsoft.com/office/officeart/2008/layout/PictureStrips"/>
    <dgm:cxn modelId="{5085965B-2B10-514A-82E7-BC6DCB9E807B}" type="presParOf" srcId="{7E46E6A8-A657-4BB6-9DC6-BB103DB122DB}" destId="{3282FB52-BEEA-AA48-BA49-B78F74D53AA8}" srcOrd="5" destOrd="0" presId="urn:microsoft.com/office/officeart/2008/layout/PictureStrips"/>
    <dgm:cxn modelId="{F8F6918B-9AF9-1343-93A9-319420DC4619}" type="presParOf" srcId="{7E46E6A8-A657-4BB6-9DC6-BB103DB122DB}" destId="{4816BC36-58CF-D24F-BDF5-30F4235538A9}" srcOrd="6" destOrd="0" presId="urn:microsoft.com/office/officeart/2008/layout/PictureStrips"/>
    <dgm:cxn modelId="{B83228DF-D0CA-AF45-BA3D-8658FE482B3C}" type="presParOf" srcId="{4816BC36-58CF-D24F-BDF5-30F4235538A9}" destId="{8BFBCD71-2A1C-9740-BD36-4DE2CCE31516}" srcOrd="0" destOrd="0" presId="urn:microsoft.com/office/officeart/2008/layout/PictureStrips"/>
    <dgm:cxn modelId="{A09DE240-40AE-0948-8992-015570B48EB3}" type="presParOf" srcId="{4816BC36-58CF-D24F-BDF5-30F4235538A9}" destId="{2421CA49-1D16-AE4E-8C1F-06EF972F3AE8}"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83997-FB6C-ED44-AD7E-6E09A82704E2}">
      <dsp:nvSpPr>
        <dsp:cNvPr id="0" name=""/>
        <dsp:cNvSpPr/>
      </dsp:nvSpPr>
      <dsp:spPr>
        <a:xfrm rot="10800000">
          <a:off x="1983253" y="3129"/>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Retention Trends</a:t>
          </a:r>
          <a:endParaRPr lang="en-US" sz="30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205143" y="3129"/>
        <a:ext cx="6770984" cy="887561"/>
      </dsp:txXfrm>
    </dsp:sp>
    <dsp:sp modelId="{EC32F6F1-9867-1449-B318-03B1C3F2E4C3}">
      <dsp:nvSpPr>
        <dsp:cNvPr id="0" name=""/>
        <dsp:cNvSpPr/>
      </dsp:nvSpPr>
      <dsp:spPr>
        <a:xfrm>
          <a:off x="1539472" y="3129"/>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96183-E2CE-E044-8869-7161F299AD97}">
      <dsp:nvSpPr>
        <dsp:cNvPr id="0" name=""/>
        <dsp:cNvSpPr/>
      </dsp:nvSpPr>
      <dsp:spPr>
        <a:xfrm rot="10800000">
          <a:off x="1983253" y="1155635"/>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Attitudes or Opinions</a:t>
          </a:r>
          <a:endParaRPr lang="en-US" sz="30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205143" y="1155635"/>
        <a:ext cx="6770984" cy="887561"/>
      </dsp:txXfrm>
    </dsp:sp>
    <dsp:sp modelId="{D5EC83C2-5ED8-6248-9CDC-9A000723A866}">
      <dsp:nvSpPr>
        <dsp:cNvPr id="0" name=""/>
        <dsp:cNvSpPr/>
      </dsp:nvSpPr>
      <dsp:spPr>
        <a:xfrm>
          <a:off x="1539472" y="1155635"/>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FA4701-EF69-A244-A22E-32213D3D9B72}">
      <dsp:nvSpPr>
        <dsp:cNvPr id="0" name=""/>
        <dsp:cNvSpPr/>
      </dsp:nvSpPr>
      <dsp:spPr>
        <a:xfrm rot="10800000">
          <a:off x="1983253" y="2308140"/>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Performance or Training Standards</a:t>
          </a:r>
          <a:endParaRPr lang="en-US" sz="30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205143" y="2308140"/>
        <a:ext cx="6770984" cy="887561"/>
      </dsp:txXfrm>
    </dsp:sp>
    <dsp:sp modelId="{E4C9B4F7-FC66-4F42-86DF-26425EC79508}">
      <dsp:nvSpPr>
        <dsp:cNvPr id="0" name=""/>
        <dsp:cNvSpPr/>
      </dsp:nvSpPr>
      <dsp:spPr>
        <a:xfrm>
          <a:off x="1539472" y="2308140"/>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97EBD3-7B54-FC46-9AD7-8A8CF77A87B2}">
      <dsp:nvSpPr>
        <dsp:cNvPr id="0" name=""/>
        <dsp:cNvSpPr/>
      </dsp:nvSpPr>
      <dsp:spPr>
        <a:xfrm rot="10800000">
          <a:off x="1983253" y="3460646"/>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14300" rIns="21336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Cost and/or Benefits</a:t>
          </a:r>
          <a:endParaRPr lang="en-US" sz="3000" kern="12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rot="10800000">
        <a:off x="2205143" y="3460646"/>
        <a:ext cx="6770984" cy="887561"/>
      </dsp:txXfrm>
    </dsp:sp>
    <dsp:sp modelId="{EFAE7586-B515-C546-89DE-8B207FFC7FB5}">
      <dsp:nvSpPr>
        <dsp:cNvPr id="0" name=""/>
        <dsp:cNvSpPr/>
      </dsp:nvSpPr>
      <dsp:spPr>
        <a:xfrm>
          <a:off x="1539472" y="3460646"/>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A1EDA-80A4-584C-9FA2-9A228A974007}">
      <dsp:nvSpPr>
        <dsp:cNvPr id="0" name=""/>
        <dsp:cNvSpPr/>
      </dsp:nvSpPr>
      <dsp:spPr>
        <a:xfrm>
          <a:off x="5257" y="582618"/>
          <a:ext cx="4597263" cy="18389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Baseline</a:t>
          </a:r>
        </a:p>
      </dsp:txBody>
      <dsp:txXfrm>
        <a:off x="5257" y="582618"/>
        <a:ext cx="4137537" cy="1838905"/>
      </dsp:txXfrm>
    </dsp:sp>
    <dsp:sp modelId="{1555F477-63AF-DF49-A978-9CB50DEEEC41}">
      <dsp:nvSpPr>
        <dsp:cNvPr id="0" name=""/>
        <dsp:cNvSpPr/>
      </dsp:nvSpPr>
      <dsp:spPr>
        <a:xfrm>
          <a:off x="3683068" y="582618"/>
          <a:ext cx="4597263" cy="18389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solidFill>
            </a:rPr>
            <a:t>Ongoing monitoring</a:t>
          </a:r>
        </a:p>
      </dsp:txBody>
      <dsp:txXfrm>
        <a:off x="4602521" y="582618"/>
        <a:ext cx="2758358" cy="1838905"/>
      </dsp:txXfrm>
    </dsp:sp>
    <dsp:sp modelId="{B79E385C-CC20-A14D-8424-8DBCE33988A9}">
      <dsp:nvSpPr>
        <dsp:cNvPr id="0" name=""/>
        <dsp:cNvSpPr/>
      </dsp:nvSpPr>
      <dsp:spPr>
        <a:xfrm>
          <a:off x="7360879" y="582618"/>
          <a:ext cx="4597263" cy="18389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tx1"/>
              </a:solidFill>
            </a:rPr>
            <a:t>Periodic Review</a:t>
          </a:r>
        </a:p>
      </dsp:txBody>
      <dsp:txXfrm>
        <a:off x="8280332" y="582618"/>
        <a:ext cx="2758358" cy="1838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04E1D-6092-9A4D-B556-0D7E5430D7FA}">
      <dsp:nvSpPr>
        <dsp:cNvPr id="0" name=""/>
        <dsp:cNvSpPr/>
      </dsp:nvSpPr>
      <dsp:spPr>
        <a:xfrm rot="10800000">
          <a:off x="947015" y="1351"/>
          <a:ext cx="2559860" cy="1208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1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Survey Data</a:t>
          </a:r>
        </a:p>
      </dsp:txBody>
      <dsp:txXfrm rot="10800000">
        <a:off x="1249254" y="1351"/>
        <a:ext cx="2257621" cy="1208956"/>
      </dsp:txXfrm>
    </dsp:sp>
    <dsp:sp modelId="{85D81469-35C6-9D47-AF82-4DE27E176E72}">
      <dsp:nvSpPr>
        <dsp:cNvPr id="0" name=""/>
        <dsp:cNvSpPr/>
      </dsp:nvSpPr>
      <dsp:spPr>
        <a:xfrm>
          <a:off x="4" y="55464"/>
          <a:ext cx="1208956" cy="120895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71E14-87A6-304C-AB51-4DCEE2E40465}">
      <dsp:nvSpPr>
        <dsp:cNvPr id="0" name=""/>
        <dsp:cNvSpPr/>
      </dsp:nvSpPr>
      <dsp:spPr>
        <a:xfrm rot="10800000">
          <a:off x="947015" y="1571190"/>
          <a:ext cx="2559860" cy="1208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1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Access to Workforce toolkit</a:t>
          </a:r>
        </a:p>
      </dsp:txBody>
      <dsp:txXfrm rot="10800000">
        <a:off x="1249254" y="1571190"/>
        <a:ext cx="2257621" cy="1208956"/>
      </dsp:txXfrm>
    </dsp:sp>
    <dsp:sp modelId="{9583DE9A-6C3D-C542-BF5F-59FE02837C29}">
      <dsp:nvSpPr>
        <dsp:cNvPr id="0" name=""/>
        <dsp:cNvSpPr/>
      </dsp:nvSpPr>
      <dsp:spPr>
        <a:xfrm>
          <a:off x="4" y="1592021"/>
          <a:ext cx="1208956" cy="120895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D8AC28-8623-2446-A7E8-669AA918BC22}">
      <dsp:nvSpPr>
        <dsp:cNvPr id="0" name=""/>
        <dsp:cNvSpPr/>
      </dsp:nvSpPr>
      <dsp:spPr>
        <a:xfrm rot="10800000">
          <a:off x="947015" y="3141029"/>
          <a:ext cx="2559860" cy="12089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116"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Option to participate in Community of Practice</a:t>
          </a:r>
        </a:p>
      </dsp:txBody>
      <dsp:txXfrm rot="10800000">
        <a:off x="1249254" y="3141029"/>
        <a:ext cx="2257621" cy="1208956"/>
      </dsp:txXfrm>
    </dsp:sp>
    <dsp:sp modelId="{1BDEA4D4-EAEE-C14A-92C5-4F9F090F8CA3}">
      <dsp:nvSpPr>
        <dsp:cNvPr id="0" name=""/>
        <dsp:cNvSpPr/>
      </dsp:nvSpPr>
      <dsp:spPr>
        <a:xfrm>
          <a:off x="4" y="3066884"/>
          <a:ext cx="1208956" cy="120895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FD205-B787-40C0-84F8-A0C548E2A024}">
      <dsp:nvSpPr>
        <dsp:cNvPr id="0" name=""/>
        <dsp:cNvSpPr/>
      </dsp:nvSpPr>
      <dsp:spPr>
        <a:xfrm>
          <a:off x="912057" y="544258"/>
          <a:ext cx="3162963" cy="9884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9494"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Naveh Eldar</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BlueCare Tennessee</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Naveh_Eldar@bcbst.com</a:t>
          </a:r>
        </a:p>
      </dsp:txBody>
      <dsp:txXfrm>
        <a:off x="912057" y="544258"/>
        <a:ext cx="3162963" cy="988426"/>
      </dsp:txXfrm>
    </dsp:sp>
    <dsp:sp modelId="{ABD3B2CC-C267-4ACE-884F-A436CD485AF6}">
      <dsp:nvSpPr>
        <dsp:cNvPr id="0" name=""/>
        <dsp:cNvSpPr/>
      </dsp:nvSpPr>
      <dsp:spPr>
        <a:xfrm>
          <a:off x="808101" y="403798"/>
          <a:ext cx="691898" cy="103784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DA596-4450-4461-A1CF-9F380363059D}">
      <dsp:nvSpPr>
        <dsp:cNvPr id="0" name=""/>
        <dsp:cNvSpPr/>
      </dsp:nvSpPr>
      <dsp:spPr>
        <a:xfrm>
          <a:off x="939891" y="1790889"/>
          <a:ext cx="3162963" cy="9884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9494"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Joy Dalton</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Amerigroup</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Joy.dalton@Amerigroup.com</a:t>
          </a:r>
        </a:p>
      </dsp:txBody>
      <dsp:txXfrm>
        <a:off x="939891" y="1790889"/>
        <a:ext cx="3162963" cy="988426"/>
      </dsp:txXfrm>
    </dsp:sp>
    <dsp:sp modelId="{DBBA1EC0-F898-4F2B-B1AF-7BD7F850D52B}">
      <dsp:nvSpPr>
        <dsp:cNvPr id="0" name=""/>
        <dsp:cNvSpPr/>
      </dsp:nvSpPr>
      <dsp:spPr>
        <a:xfrm>
          <a:off x="808101" y="1648116"/>
          <a:ext cx="691898" cy="103784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6A704A-8524-4CBD-A1E5-925ED57CCC03}">
      <dsp:nvSpPr>
        <dsp:cNvPr id="0" name=""/>
        <dsp:cNvSpPr/>
      </dsp:nvSpPr>
      <dsp:spPr>
        <a:xfrm>
          <a:off x="939891" y="3035208"/>
          <a:ext cx="3162963" cy="9884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9494"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Nichelle Johnson</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UnitedHealthcare</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Nichelle_h_johnson@uhc.com</a:t>
          </a:r>
        </a:p>
      </dsp:txBody>
      <dsp:txXfrm>
        <a:off x="939891" y="3035208"/>
        <a:ext cx="3162963" cy="988426"/>
      </dsp:txXfrm>
    </dsp:sp>
    <dsp:sp modelId="{B638999F-0CFB-4409-A177-1BF1BEA18AAA}">
      <dsp:nvSpPr>
        <dsp:cNvPr id="0" name=""/>
        <dsp:cNvSpPr/>
      </dsp:nvSpPr>
      <dsp:spPr>
        <a:xfrm>
          <a:off x="808101" y="2892435"/>
          <a:ext cx="691898" cy="103784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FBCD71-2A1C-9740-BD36-4DE2CCE31516}">
      <dsp:nvSpPr>
        <dsp:cNvPr id="0" name=""/>
        <dsp:cNvSpPr/>
      </dsp:nvSpPr>
      <dsp:spPr>
        <a:xfrm>
          <a:off x="939891" y="4279526"/>
          <a:ext cx="3162963" cy="9884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9494"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Robin Wilmoth</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DIDD</a:t>
          </a:r>
        </a:p>
        <a:p>
          <a:pPr marL="0" lvl="0" indent="0" algn="l" defTabSz="62230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Robin.wilmoth@tn.gov</a:t>
          </a:r>
        </a:p>
      </dsp:txBody>
      <dsp:txXfrm>
        <a:off x="939891" y="4279526"/>
        <a:ext cx="3162963" cy="988426"/>
      </dsp:txXfrm>
    </dsp:sp>
    <dsp:sp modelId="{2421CA49-1D16-AE4E-8C1F-06EF972F3AE8}">
      <dsp:nvSpPr>
        <dsp:cNvPr id="0" name=""/>
        <dsp:cNvSpPr/>
      </dsp:nvSpPr>
      <dsp:spPr>
        <a:xfrm>
          <a:off x="808101" y="4136753"/>
          <a:ext cx="691898" cy="1037847"/>
        </a:xfrm>
        <a:prstGeom prst="rect">
          <a:avLst/>
        </a:prstGeom>
        <a:blipFill rotWithShape="1">
          <a:blip xmlns:r="http://schemas.openxmlformats.org/officeDocument/2006/relationships" r:embed="rId4"/>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600393B-AEB8-4E88-80EF-20140E93CCA0}" type="datetimeFigureOut">
              <a:rPr lang="en-US" smtClean="0"/>
              <a:t>10/25/2021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8008BE2-5B06-4ADD-BB5E-239FB764846B}" type="slidenum">
              <a:rPr lang="en-US" smtClean="0"/>
              <a:t>‹#›</a:t>
            </a:fld>
            <a:endParaRPr lang="en-US"/>
          </a:p>
        </p:txBody>
      </p:sp>
    </p:spTree>
    <p:extLst>
      <p:ext uri="{BB962C8B-B14F-4D97-AF65-F5344CB8AC3E}">
        <p14:creationId xmlns:p14="http://schemas.microsoft.com/office/powerpoint/2010/main" val="3784416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70799A-0B77-4B81-863F-0691952A7DFB}" type="datetimeFigureOut">
              <a:rPr lang="en-US" smtClean="0"/>
              <a:t>10/25/2021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794951F-DB89-46A0-8245-A40C626A4F19}" type="slidenum">
              <a:rPr lang="en-US" smtClean="0"/>
              <a:t>‹#›</a:t>
            </a:fld>
            <a:endParaRPr lang="en-US"/>
          </a:p>
        </p:txBody>
      </p:sp>
    </p:spTree>
    <p:extLst>
      <p:ext uri="{BB962C8B-B14F-4D97-AF65-F5344CB8AC3E}">
        <p14:creationId xmlns:p14="http://schemas.microsoft.com/office/powerpoint/2010/main" val="16954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1181100"/>
            <a:ext cx="5668962" cy="3189288"/>
          </a:xfrm>
        </p:spPr>
      </p:sp>
      <p:sp>
        <p:nvSpPr>
          <p:cNvPr id="3" name="Notes Placeholder 2"/>
          <p:cNvSpPr>
            <a:spLocks noGrp="1"/>
          </p:cNvSpPr>
          <p:nvPr>
            <p:ph type="body" idx="1"/>
          </p:nvPr>
        </p:nvSpPr>
        <p:spPr>
          <a:xfrm>
            <a:off x="701040" y="4473892"/>
            <a:ext cx="5882640" cy="4349027"/>
          </a:xfrm>
        </p:spPr>
        <p:txBody>
          <a:bodyPr>
            <a:normAutofit fontScale="92500" lnSpcReduction="10000"/>
          </a:bodyPr>
          <a:lstStyle/>
          <a:p>
            <a:pPr marL="0" indent="0">
              <a:buFont typeface="Wingdings" panose="05000000000000000000" pitchFamily="2" charset="2"/>
              <a:buNone/>
            </a:pPr>
            <a:r>
              <a:rPr lang="en-US" i="1" dirty="0"/>
              <a:t>Host</a:t>
            </a:r>
            <a:r>
              <a:rPr lang="en-US" i="1" baseline="0" dirty="0"/>
              <a:t> and Co-host notes for pre-meeting setup</a:t>
            </a:r>
          </a:p>
          <a:p>
            <a:r>
              <a:rPr lang="en-US" i="1" dirty="0"/>
              <a:t>Actions before the session:</a:t>
            </a:r>
          </a:p>
          <a:p>
            <a:pPr marL="635227" lvl="1" indent="-178027">
              <a:buFont typeface="Wingdings" panose="05000000000000000000" pitchFamily="2" charset="2"/>
              <a:buChar char="Ø"/>
            </a:pPr>
            <a:r>
              <a:rPr lang="en-US" i="1" dirty="0"/>
              <a:t>Slide #1 – Update presenter names</a:t>
            </a:r>
            <a:endParaRPr lang="en-US" i="1" dirty="0">
              <a:cs typeface="Calibri"/>
            </a:endParaRPr>
          </a:p>
          <a:p>
            <a:pPr marL="635227" lvl="1" indent="-178027">
              <a:buFont typeface="Wingdings" panose="05000000000000000000" pitchFamily="2" charset="2"/>
              <a:buChar char="Ø"/>
            </a:pPr>
            <a:r>
              <a:rPr lang="en-US" i="1" dirty="0"/>
              <a:t>Hide the other region’s consultant slide, as applicable</a:t>
            </a:r>
          </a:p>
          <a:p>
            <a:pPr marL="635227" lvl="1" indent="-178027">
              <a:buFont typeface="Wingdings" panose="05000000000000000000" pitchFamily="2" charset="2"/>
              <a:buChar char="Ø"/>
            </a:pPr>
            <a:r>
              <a:rPr lang="en-US" i="1" dirty="0"/>
              <a:t>Hide other regions workshop slide for Upcoming Workshops,</a:t>
            </a:r>
            <a:r>
              <a:rPr lang="en-US" i="1" baseline="0" dirty="0"/>
              <a:t> as applicable</a:t>
            </a:r>
            <a:endParaRPr lang="en-US" i="1" dirty="0">
              <a:cs typeface="Calibri"/>
            </a:endParaRPr>
          </a:p>
          <a:p>
            <a:pPr marL="0" indent="0">
              <a:buFont typeface="Wingdings" panose="05000000000000000000" pitchFamily="2" charset="2"/>
              <a:buNone/>
            </a:pPr>
            <a:r>
              <a:rPr lang="en-US" i="1" dirty="0">
                <a:cs typeface="Calibri"/>
              </a:rPr>
              <a:t>In the Practice session before participants log on</a:t>
            </a:r>
            <a:endParaRPr lang="en-US" i="1" dirty="0"/>
          </a:p>
          <a:p>
            <a:pPr marL="635227" lvl="1" indent="-178027">
              <a:buFont typeface="Wingdings" panose="05000000000000000000" pitchFamily="2" charset="2"/>
              <a:buChar char="Ø"/>
            </a:pPr>
            <a:r>
              <a:rPr lang="en-US" i="1" dirty="0"/>
              <a:t>Check that the presenter can share their screen and run videos as needed</a:t>
            </a:r>
            <a:endParaRPr lang="en-US" i="1" dirty="0">
              <a:cs typeface="Calibri" panose="020F0502020204030204"/>
            </a:endParaRPr>
          </a:p>
          <a:p>
            <a:pPr marL="635227" lvl="1" indent="-178027">
              <a:buFont typeface="Wingdings" panose="05000000000000000000" pitchFamily="2" charset="2"/>
              <a:buChar char="Ø"/>
            </a:pPr>
            <a:r>
              <a:rPr lang="en-US" i="1" dirty="0"/>
              <a:t>Check that the presenter marks “Share Computer sounds” and “Optimize Screen sharing for video clip” so that any videos shown can be heard by others – it is on the same screen that you choose which screen to share. </a:t>
            </a:r>
          </a:p>
          <a:p>
            <a:pPr marL="635143" lvl="1" indent="-177943">
              <a:buFont typeface="Wingdings" panose="05000000000000000000" pitchFamily="2" charset="2"/>
              <a:buChar char="Ø"/>
              <a:defRPr/>
            </a:pPr>
            <a:r>
              <a:rPr lang="en-US" i="1" dirty="0">
                <a:cs typeface="Calibri"/>
              </a:rPr>
              <a:t>Make Coaches "Co-hosts"</a:t>
            </a:r>
            <a:endParaRPr lang="en-US" i="1" dirty="0"/>
          </a:p>
          <a:p>
            <a:pPr marL="635143" lvl="1" indent="-177943">
              <a:buFont typeface="Wingdings" panose="05000000000000000000" pitchFamily="2" charset="2"/>
              <a:buChar char="Ø"/>
              <a:defRPr/>
            </a:pPr>
            <a:r>
              <a:rPr lang="en-US" i="1" dirty="0"/>
              <a:t>Confirm polls are loaded -</a:t>
            </a:r>
            <a:r>
              <a:rPr lang="en-US" i="1" baseline="0" dirty="0"/>
              <a:t> host</a:t>
            </a:r>
            <a:endParaRPr lang="en-US" i="1" dirty="0">
              <a:cs typeface="Calibri"/>
            </a:endParaRPr>
          </a:p>
          <a:p>
            <a:pPr marL="635000" lvl="1" indent="-177800">
              <a:buFont typeface="Wingdings" panose="05000000000000000000" pitchFamily="2" charset="2"/>
              <a:buChar char="Ø"/>
            </a:pPr>
            <a:r>
              <a:rPr lang="en-US" i="1" dirty="0"/>
              <a:t>Turn on transcript –host </a:t>
            </a:r>
            <a:endParaRPr lang="en-US" i="1" dirty="0">
              <a:cs typeface="Calibri" panose="020F0502020204030204"/>
            </a:endParaRPr>
          </a:p>
          <a:p>
            <a:pPr marL="635000" lvl="1" indent="-177800">
              <a:buFont typeface="Wingdings" panose="05000000000000000000" pitchFamily="2" charset="2"/>
              <a:buChar char="Ø"/>
            </a:pPr>
            <a:r>
              <a:rPr lang="en-US" i="1" dirty="0">
                <a:cs typeface="Calibri" panose="020F0502020204030204"/>
              </a:rPr>
              <a:t>Break-out Groups – host </a:t>
            </a:r>
            <a:endParaRPr lang="en-US" i="1" baseline="0" dirty="0">
              <a:cs typeface="Calibri" panose="020F0502020204030204"/>
            </a:endParaRPr>
          </a:p>
          <a:p>
            <a:pPr marL="635227" lvl="1" indent="-178027">
              <a:buFont typeface="Wingdings" panose="05000000000000000000" pitchFamily="2" charset="2"/>
              <a:buChar char="Ø"/>
            </a:pPr>
            <a:r>
              <a:rPr lang="en-US" i="1" dirty="0">
                <a:cs typeface="Calibri" panose="020F0502020204030204"/>
              </a:rPr>
              <a:t>Take attendance</a:t>
            </a:r>
          </a:p>
          <a:p>
            <a:pPr marL="635000" lvl="1" indent="-177800">
              <a:buFont typeface="Wingdings" panose="05000000000000000000" pitchFamily="2" charset="2"/>
              <a:buChar char="Ø"/>
            </a:pPr>
            <a:r>
              <a:rPr lang="en-US" i="1" dirty="0">
                <a:cs typeface="Calibri" panose="020F0502020204030204"/>
              </a:rPr>
              <a:t>Timekeeper</a:t>
            </a:r>
          </a:p>
          <a:p>
            <a:pPr marL="635000" lvl="1" indent="-177800">
              <a:buFont typeface="Wingdings" panose="05000000000000000000" pitchFamily="2" charset="2"/>
              <a:buChar char="Ø"/>
            </a:pPr>
            <a:r>
              <a:rPr lang="en-US" i="1" dirty="0">
                <a:cs typeface="Calibri" panose="020F0502020204030204"/>
              </a:rPr>
              <a:t>Host</a:t>
            </a:r>
            <a:r>
              <a:rPr lang="en-US" i="1" baseline="0" dirty="0">
                <a:cs typeface="Calibri"/>
              </a:rPr>
              <a:t> / Welcome people as they arrive &amp; arrive late – assign someone</a:t>
            </a:r>
            <a:endParaRPr lang="en-US" i="1" dirty="0">
              <a:cs typeface="Calibri"/>
            </a:endParaRPr>
          </a:p>
          <a:p>
            <a:pPr marL="635000" lvl="1" indent="-177800">
              <a:buFont typeface="Wingdings" panose="05000000000000000000" pitchFamily="2" charset="2"/>
              <a:buChar char="Ø"/>
            </a:pPr>
            <a:r>
              <a:rPr lang="en-US" i="1" dirty="0">
                <a:cs typeface="Calibri"/>
              </a:rPr>
              <a:t>Monitor Chat – assign someone </a:t>
            </a:r>
          </a:p>
          <a:p>
            <a:pPr marL="635000" lvl="1" indent="-177800">
              <a:buFont typeface="Wingdings" panose="05000000000000000000" pitchFamily="2" charset="2"/>
              <a:buChar char="Ø"/>
            </a:pPr>
            <a:r>
              <a:rPr lang="en-US" i="1" dirty="0"/>
              <a:t>Turn on record, as desired </a:t>
            </a:r>
            <a:endParaRPr lang="en-US" i="1" dirty="0">
              <a:cs typeface="Calibri"/>
            </a:endParaRPr>
          </a:p>
          <a:p>
            <a:pPr marL="635227" lvl="1" indent="-178027">
              <a:buFont typeface="Wingdings" panose="05000000000000000000" pitchFamily="2" charset="2"/>
              <a:buChar char="Ø"/>
            </a:pPr>
            <a:r>
              <a:rPr lang="en-US" i="1" dirty="0"/>
              <a:t>Subtitles</a:t>
            </a:r>
            <a:r>
              <a:rPr lang="en-US" i="1" baseline="0" dirty="0"/>
              <a:t> – turned on, each participant can control turning on and off </a:t>
            </a:r>
          </a:p>
          <a:p>
            <a:r>
              <a:rPr lang="en-US" i="1" baseline="0" dirty="0"/>
              <a:t>At end of presentation:</a:t>
            </a:r>
            <a:endParaRPr lang="en-US" i="1" dirty="0"/>
          </a:p>
          <a:p>
            <a:pPr marL="178027" indent="-178027">
              <a:buFont typeface="Wingdings" panose="05000000000000000000" pitchFamily="2" charset="2"/>
              <a:buChar char="Ø"/>
            </a:pPr>
            <a:r>
              <a:rPr lang="en-US" i="1" dirty="0"/>
              <a:t>MAKE</a:t>
            </a:r>
            <a:r>
              <a:rPr lang="en-US" i="1" baseline="0" dirty="0"/>
              <a:t> SURE TO STOP RECORDING AT THANK YOU SLIDE</a:t>
            </a:r>
          </a:p>
          <a:p>
            <a:pPr marL="178027" indent="-178027">
              <a:buFont typeface="Wingdings" panose="05000000000000000000" pitchFamily="2" charset="2"/>
              <a:buChar char="Ø"/>
            </a:pPr>
            <a:endParaRPr lang="en-US" baseline="0" dirty="0"/>
          </a:p>
          <a:p>
            <a:r>
              <a:rPr lang="en-US" sz="1200" b="0" i="1" u="none" strike="noStrike" kern="1200" dirty="0">
                <a:solidFill>
                  <a:schemeClr val="tx1"/>
                </a:solidFill>
                <a:effectLst/>
                <a:latin typeface="+mn-lt"/>
                <a:ea typeface="+mn-ea"/>
                <a:cs typeface="+mn-cs"/>
              </a:rPr>
              <a:t>Note to Facilitator</a:t>
            </a:r>
          </a:p>
          <a:p>
            <a:r>
              <a:rPr lang="en-US" dirty="0"/>
              <a:t> </a:t>
            </a:r>
            <a:r>
              <a:rPr lang="en-US" sz="1200" b="1" i="0" u="none" strike="noStrike" kern="1200" dirty="0">
                <a:solidFill>
                  <a:schemeClr val="tx1"/>
                </a:solidFill>
                <a:effectLst/>
                <a:latin typeface="+mn-lt"/>
                <a:ea typeface="+mn-ea"/>
                <a:cs typeface="+mn-cs"/>
              </a:rPr>
              <a:t>Bold Text = Timing</a:t>
            </a:r>
            <a:r>
              <a:rPr lang="en-US" dirty="0"/>
              <a:t> </a:t>
            </a:r>
          </a:p>
          <a:p>
            <a:r>
              <a:rPr lang="en-US" sz="1200" b="0" i="1" u="none" strike="noStrike" kern="1200" dirty="0">
                <a:solidFill>
                  <a:schemeClr val="tx1"/>
                </a:solidFill>
                <a:effectLst/>
                <a:latin typeface="+mn-lt"/>
                <a:ea typeface="+mn-ea"/>
                <a:cs typeface="+mn-cs"/>
              </a:rPr>
              <a:t>Italicized Text = Notes – do not read</a:t>
            </a:r>
            <a:r>
              <a:rPr lang="en-US" dirty="0"/>
              <a:t> </a:t>
            </a:r>
          </a:p>
          <a:p>
            <a:r>
              <a:rPr lang="en-US" sz="1200" b="0" i="0" u="none" strike="noStrike" kern="1200" dirty="0">
                <a:solidFill>
                  <a:schemeClr val="tx1"/>
                </a:solidFill>
                <a:effectLst/>
                <a:latin typeface="+mn-lt"/>
                <a:ea typeface="+mn-ea"/>
                <a:cs typeface="+mn-cs"/>
              </a:rPr>
              <a:t>Regular Text = Talking Points</a:t>
            </a:r>
            <a:r>
              <a:rPr lang="en-US" dirty="0"/>
              <a:t> </a:t>
            </a:r>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194468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b="1" dirty="0"/>
              <a:t>Time: 2 minutes</a:t>
            </a:r>
          </a:p>
          <a:p>
            <a:r>
              <a:rPr lang="en-US" dirty="0"/>
              <a:t>Talking Points:</a:t>
            </a:r>
          </a:p>
          <a:p>
            <a:pPr marL="171450" indent="-171450">
              <a:buFont typeface="Wingdings" panose="05000000000000000000" pitchFamily="2" charset="2"/>
              <a:buChar char="Ø"/>
            </a:pPr>
            <a:r>
              <a:rPr lang="en-US" dirty="0"/>
              <a:t>Implementation has a large body of research that would take a long time for us to go through. Today we are going to talk about some of the basics. </a:t>
            </a:r>
          </a:p>
          <a:p>
            <a:pPr marL="171450" indent="-171450">
              <a:buFont typeface="Wingdings" panose="05000000000000000000" pitchFamily="2" charset="2"/>
              <a:buChar char="Ø"/>
            </a:pPr>
            <a:r>
              <a:rPr lang="en-US" dirty="0"/>
              <a:t>Implementation is a constant process. The process doesn’t end once you’ve started using a practice or program, implementation means constantly monitoring the practice or program. </a:t>
            </a:r>
          </a:p>
          <a:p>
            <a:pPr marL="171450" indent="-171450">
              <a:buFont typeface="Wingdings" panose="05000000000000000000" pitchFamily="2" charset="2"/>
              <a:buChar char="Ø"/>
            </a:pPr>
            <a:r>
              <a:rPr lang="en-US" dirty="0"/>
              <a:t>What that means is that you will likely move along the phases of implementation based on how thing are going in your organization. We simplified this process in the 8 steps process we talked about in session 1 and will talk about again today. </a:t>
            </a:r>
          </a:p>
          <a:p>
            <a:pPr marL="171450" indent="-171450">
              <a:buFont typeface="Wingdings" panose="05000000000000000000" pitchFamily="2" charset="2"/>
              <a:buChar char="Ø"/>
            </a:pPr>
            <a:r>
              <a:rPr lang="en-US" dirty="0"/>
              <a:t>The key ideas here are about giving a strategy time to implement and expect that you may go back and forth between the 8 steps. For example, some of the organizations in Tennessee changed their process when COVID-19 hit. They needed to adjust their expectations and figure out their priorities as they moved forward, knowing that things would continue to change as COVID changed.</a:t>
            </a:r>
          </a:p>
          <a:p>
            <a:pPr marL="171450" indent="-171450">
              <a:buFont typeface="Wingdings" panose="05000000000000000000" pitchFamily="2" charset="2"/>
              <a:buChar char="Ø"/>
            </a:pPr>
            <a:r>
              <a:rPr lang="en-US" dirty="0"/>
              <a:t>What we know from research is that implementation matters, and it takes time. If you have tried a strategy in the past, but didn’t have the support, time, or staff to implement you are unlikely to see the changes you hope to see. We will discuss this topic more in the little bit, but we wanted to discuss this briefly here and as we introduce the sections of the self-assessment workbook.</a:t>
            </a:r>
          </a:p>
        </p:txBody>
      </p:sp>
      <p:sp>
        <p:nvSpPr>
          <p:cNvPr id="4" name="Slide Number Placeholder 3"/>
          <p:cNvSpPr>
            <a:spLocks noGrp="1"/>
          </p:cNvSpPr>
          <p:nvPr>
            <p:ph type="sldNum" sz="quarter" idx="5"/>
          </p:nvPr>
        </p:nvSpPr>
        <p:spPr/>
        <p:txBody>
          <a:bodyPr/>
          <a:lstStyle/>
          <a:p>
            <a:fld id="{18024860-F6B3-3947-8AC9-0A9A7C43A5B6}" type="slidenum">
              <a:rPr lang="en-US" smtClean="0"/>
              <a:t>10</a:t>
            </a:fld>
            <a:endParaRPr lang="en-US"/>
          </a:p>
        </p:txBody>
      </p:sp>
    </p:spTree>
    <p:extLst>
      <p:ext uri="{BB962C8B-B14F-4D97-AF65-F5344CB8AC3E}">
        <p14:creationId xmlns:p14="http://schemas.microsoft.com/office/powerpoint/2010/main" val="327191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2.5 minutes</a:t>
            </a:r>
          </a:p>
          <a:p>
            <a:r>
              <a:rPr lang="en-US" dirty="0"/>
              <a:t>Talking Points</a:t>
            </a:r>
          </a:p>
          <a:p>
            <a:pPr marL="171450" indent="-171450">
              <a:buFont typeface="Wingdings" panose="05000000000000000000" pitchFamily="2" charset="2"/>
              <a:buChar char="Ø"/>
            </a:pPr>
            <a:r>
              <a:rPr lang="en-US" dirty="0"/>
              <a:t>Last week we discussed the 8 steps for implementation. We will see those slides again soon. This is a different visual to represent the process of implementation. As you can see, we are currently in the “exploration phase.” </a:t>
            </a:r>
          </a:p>
          <a:p>
            <a:pPr marL="171450" indent="-171450">
              <a:buFont typeface="Wingdings" panose="05000000000000000000" pitchFamily="2" charset="2"/>
              <a:buChar char="Ø"/>
            </a:pPr>
            <a:r>
              <a:rPr lang="en-US" dirty="0"/>
              <a:t>This visual emphasizes that implementation is not always a smooth process that goes in a straight linear process. You may have to revisit other steps, even after fully implementing the strategy. </a:t>
            </a:r>
          </a:p>
          <a:p>
            <a:pPr marL="171450" indent="-171450">
              <a:buFont typeface="Wingdings" panose="05000000000000000000" pitchFamily="2" charset="2"/>
              <a:buChar char="Ø"/>
            </a:pPr>
            <a:r>
              <a:rPr lang="en-US" dirty="0"/>
              <a:t>Right now, you’re likely here to explore what’s available to you in this project. You likely see areas that need attention in your organization based on the data we just explored. So, what is a good strategy for you to start using to address the strategy. This is the key question of ”exploration.” </a:t>
            </a:r>
          </a:p>
          <a:p>
            <a:pPr marL="171450" indent="-171450">
              <a:buFont typeface="Wingdings" panose="05000000000000000000" pitchFamily="2" charset="2"/>
              <a:buChar char="Ø"/>
            </a:pPr>
            <a:r>
              <a:rPr lang="en-US" dirty="0"/>
              <a:t>“Installation” is when you are ensuring you have the resources (including time and staff) and support for the strategy or practice that you want to use. This is when you start planning and communicating. </a:t>
            </a:r>
          </a:p>
          <a:p>
            <a:pPr marL="171450" indent="-171450">
              <a:buFont typeface="Wingdings" panose="05000000000000000000" pitchFamily="2" charset="2"/>
              <a:buChar char="Ø"/>
            </a:pPr>
            <a:r>
              <a:rPr lang="en-US" dirty="0"/>
              <a:t>Initial implementation is about those first steps you’ll take to implement the strategy. Prior to implementation, you’ll want to make sure you have an evaluation system in place to give you needed feedback about how things are going. </a:t>
            </a:r>
          </a:p>
          <a:p>
            <a:pPr marL="171450" indent="-171450">
              <a:buFont typeface="Wingdings" panose="05000000000000000000" pitchFamily="2" charset="2"/>
              <a:buChar char="Ø"/>
            </a:pPr>
            <a:r>
              <a:rPr lang="en-US" dirty="0"/>
              <a:t>When you’ve been implementing for some time (maybe around 2 years or more), you’ll notice that a successful practice will become more consistent in how you do things. You’ll start seeing the positive outcomes that you’re expecting to see. However, we also know from research that things like staff turnover and lack of support can inhibit practices from reaching full implementation, or it can take longer to reach full implementation. Or perhaps things change in your organization, community, or state and you need to readjust the plan again.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 [Slide used with permission from Caryn Ward (Julie </a:t>
            </a:r>
            <a:r>
              <a:rPr lang="en-US" i="1" dirty="0" err="1"/>
              <a:t>Kramme</a:t>
            </a:r>
            <a:r>
              <a:rPr lang="en-US" i="1" dirty="0"/>
              <a:t> received permission in May 2019).]</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11</a:t>
            </a:fld>
            <a:endParaRPr lang="en-US"/>
          </a:p>
        </p:txBody>
      </p:sp>
    </p:spTree>
    <p:extLst>
      <p:ext uri="{BB962C8B-B14F-4D97-AF65-F5344CB8AC3E}">
        <p14:creationId xmlns:p14="http://schemas.microsoft.com/office/powerpoint/2010/main" val="319714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358775"/>
            <a:ext cx="5578475" cy="3138488"/>
          </a:xfrm>
        </p:spPr>
      </p:sp>
      <p:sp>
        <p:nvSpPr>
          <p:cNvPr id="3" name="Notes Placeholder 2"/>
          <p:cNvSpPr>
            <a:spLocks noGrp="1"/>
          </p:cNvSpPr>
          <p:nvPr>
            <p:ph type="body" idx="1"/>
          </p:nvPr>
        </p:nvSpPr>
        <p:spPr>
          <a:xfrm>
            <a:off x="600504" y="3699654"/>
            <a:ext cx="6105096" cy="510594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2 minutes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 here are the 8 steps of implementation that we started talk about last week. We will refer to them throughout today and in future consultations as you implement workforce strategies.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These 8 steps are the foundation for our work together.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Our goal is that you will be able to understand when you will be using each step and as you start to think about your next steps.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Last week we dove deep into how you can identify and assess your organization’s challenges. This week, we will focus on steps 2-8.</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Looking at these Steps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Using the Self-Assessment Workbook and your organization’s profile, you should be able to Identify and assess your current challenges and think about what is going well in strategies you are using or what strategies could use some improvement.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identifying the workforce issue, you want to first address, you will select an intervention strategy.  Today we will be giving a brief overview of those strategies.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have webinars on each of the tools available to you to watch at any time at tenncare.ici.umn.edu. These webinars are more in depth and will be a great resource for your team and will help you not only select your strategy, but also will help you with step 3: Identifying components of the strategy.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you have selected an intervention, you will consider Steps 3,4 &amp; 5, which are to identify components of the strategy, identify the barriers to implementation and identify the support that you have for implementing the strategy.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Continued on next slide</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27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27050"/>
            <a:ext cx="5576888" cy="3136900"/>
          </a:xfrm>
        </p:spPr>
      </p:sp>
      <p:sp>
        <p:nvSpPr>
          <p:cNvPr id="3" name="Notes Placeholder 2"/>
          <p:cNvSpPr>
            <a:spLocks noGrp="1"/>
          </p:cNvSpPr>
          <p:nvPr>
            <p:ph type="body" idx="1"/>
          </p:nvPr>
        </p:nvSpPr>
        <p:spPr>
          <a:xfrm>
            <a:off x="565670" y="3901750"/>
            <a:ext cx="6215404" cy="503665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45 seconds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the sixth step you will decide on your goal, how you will measure your progress  and establish a time frame that works for you organization. We will be reviewing a worksheet in the Self assessment workbook for you to utilize to help you with this.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Next is the implementation of strategy and finally evaluating if the strategy was successful. As mentioned earlier, you may have to go back and revisit steps as situations change.</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414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5097" y="4473893"/>
            <a:ext cx="6310812" cy="4533800"/>
          </a:xfrm>
        </p:spPr>
        <p:txBody>
          <a:bodyPr>
            <a:normAutofit fontScale="70000" lnSpcReduction="20000"/>
          </a:bodyPr>
          <a:lstStyle/>
          <a:p>
            <a:pPr marL="0" indent="0">
              <a:buFontTx/>
              <a:buNone/>
            </a:pPr>
            <a:r>
              <a:rPr lang="en-US" b="1" dirty="0"/>
              <a:t>Time:</a:t>
            </a:r>
          </a:p>
          <a:p>
            <a:pPr marL="0" indent="0">
              <a:buFontTx/>
              <a:buNone/>
            </a:pPr>
            <a:r>
              <a:rPr lang="en-US" dirty="0"/>
              <a:t>Talking Points</a:t>
            </a:r>
          </a:p>
          <a:p>
            <a:pPr marL="0" indent="0">
              <a:buFontTx/>
              <a:buNone/>
            </a:pPr>
            <a:r>
              <a:rPr lang="en-US" dirty="0"/>
              <a:t>Let’s</a:t>
            </a:r>
            <a:r>
              <a:rPr lang="en-US" baseline="0" dirty="0"/>
              <a:t> take a look at the Timeline for the Workforce Initiative for this cohort, also on page 18 of your self assessment workbook.</a:t>
            </a:r>
          </a:p>
          <a:p>
            <a:pPr marL="0" indent="0">
              <a:buFontTx/>
              <a:buNone/>
            </a:pPr>
            <a:r>
              <a:rPr lang="en-US" baseline="0" dirty="0"/>
              <a:t>In October</a:t>
            </a:r>
          </a:p>
          <a:p>
            <a:pPr marL="628650" lvl="1" indent="-171450">
              <a:buFont typeface="Wingdings" panose="05000000000000000000" pitchFamily="2" charset="2"/>
              <a:buChar char="Ø"/>
            </a:pPr>
            <a:r>
              <a:rPr lang="en-US" baseline="0" dirty="0"/>
              <a:t>You were invited to the Kick-off that started on Oct 27. </a:t>
            </a:r>
          </a:p>
          <a:p>
            <a:pPr marL="628650" lvl="1" indent="-171450">
              <a:buFont typeface="Wingdings" panose="05000000000000000000" pitchFamily="2" charset="2"/>
              <a:buChar char="Ø"/>
            </a:pPr>
            <a:r>
              <a:rPr lang="en-US" baseline="0" dirty="0"/>
              <a:t>You have received your organizations’ profile at the kick-off, and you were introduced to the Self –Assessment Workbook.  </a:t>
            </a:r>
          </a:p>
          <a:p>
            <a:pPr marL="640594" lvl="1" indent="-174708">
              <a:buFont typeface="Wingdings" panose="05000000000000000000" pitchFamily="2" charset="2"/>
              <a:buChar char="Ø"/>
            </a:pPr>
            <a:r>
              <a:rPr lang="en-US" baseline="0" dirty="0"/>
              <a:t>You will also begin to consider the level of technical assistance that your organization prefers. You will learn more about this in a bit. </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Nov Part 2 of the Kick-off.  </a:t>
            </a:r>
          </a:p>
          <a:p>
            <a:pPr marL="640594" lvl="1" indent="-174708">
              <a:buFont typeface="Wingdings" panose="05000000000000000000" pitchFamily="2" charset="2"/>
              <a:buChar char="Ø"/>
            </a:pPr>
            <a:r>
              <a:rPr lang="en-US" baseline="0" dirty="0"/>
              <a:t>Through-out the workshops you have been and will be learning how to use the self assessment workbook . </a:t>
            </a:r>
          </a:p>
          <a:p>
            <a:pPr marL="640594" lvl="1" indent="-174708">
              <a:buFont typeface="Wingdings" panose="05000000000000000000" pitchFamily="2" charset="2"/>
              <a:buChar char="Ø"/>
            </a:pPr>
            <a:r>
              <a:rPr lang="en-US" baseline="0" dirty="0"/>
              <a:t>You will make decisions on the level of technical assistance you want.  </a:t>
            </a:r>
          </a:p>
          <a:p>
            <a:pPr marL="640594" lvl="1" indent="-174708">
              <a:buFont typeface="Wingdings" panose="05000000000000000000" pitchFamily="2" charset="2"/>
              <a:buChar char="Ø"/>
            </a:pPr>
            <a:r>
              <a:rPr lang="en-US" baseline="0" dirty="0"/>
              <a:t>During this time, you will have access to and can begin to watch the toolkit webinars on Recruitment, Selection and Retention.  </a:t>
            </a:r>
          </a:p>
          <a:p>
            <a:pPr marL="640594" marR="0" lvl="1"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Action plans will be started. </a:t>
            </a:r>
          </a:p>
          <a:p>
            <a:pPr marL="640594" marR="0" lvl="1"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aseline="0" dirty="0"/>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In December </a:t>
            </a:r>
          </a:p>
          <a:p>
            <a:pPr marL="631908" lvl="1" indent="-174708">
              <a:buFont typeface="Wingdings" panose="05000000000000000000" pitchFamily="2" charset="2"/>
              <a:buChar char="Ø"/>
            </a:pPr>
            <a:r>
              <a:rPr lang="en-US" baseline="0" dirty="0"/>
              <a:t>You complete the Self- Assessment workbook and review what you have learned with your team. Organizations will be assessing and confirming their readiness. </a:t>
            </a:r>
          </a:p>
          <a:p>
            <a:pPr marL="631908" lvl="1" indent="-174708">
              <a:buFont typeface="Wingdings" panose="05000000000000000000" pitchFamily="2" charset="2"/>
              <a:buChar char="Ø"/>
            </a:pPr>
            <a:r>
              <a:rPr lang="en-US" baseline="0" dirty="0"/>
              <a:t>You will have the option to participate in the Community of Practice, which you will hear more about later today. </a:t>
            </a:r>
          </a:p>
          <a:p>
            <a:pPr marL="631908" lvl="1"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From January and February</a:t>
            </a:r>
          </a:p>
          <a:p>
            <a:pPr marL="631908" lvl="1" indent="-174708">
              <a:buFont typeface="Wingdings" panose="05000000000000000000" pitchFamily="2" charset="2"/>
              <a:buChar char="Ø"/>
            </a:pPr>
            <a:r>
              <a:rPr lang="en-US" baseline="0" dirty="0"/>
              <a:t>Organizations who decide to have individual technical assistance will begin these virtual consultations with your MCOs.</a:t>
            </a:r>
          </a:p>
          <a:p>
            <a:pPr marL="640594" lvl="1" indent="-174708">
              <a:buFont typeface="Wingdings" panose="05000000000000000000" pitchFamily="2" charset="2"/>
              <a:buChar char="Ø"/>
            </a:pPr>
            <a:r>
              <a:rPr lang="en-US" baseline="0" dirty="0"/>
              <a:t>Organizations will have the opportunity to participate in Workforce Development Workshops</a:t>
            </a:r>
          </a:p>
          <a:p>
            <a:pPr marL="640594" lvl="1"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March through July organization will be working on their implementation of their action plan with technical assistance as desired.   </a:t>
            </a:r>
          </a:p>
          <a:p>
            <a:pPr marL="640594" lvl="1" indent="-174708">
              <a:buFont typeface="Wingdings" panose="05000000000000000000" pitchFamily="2" charset="2"/>
              <a:buChar char="Ø"/>
            </a:pPr>
            <a:r>
              <a:rPr lang="en-US" baseline="0" dirty="0"/>
              <a:t>Organization virtual consultations continue or begin.  </a:t>
            </a:r>
          </a:p>
          <a:p>
            <a:pPr marL="640594" lvl="1" indent="-174708">
              <a:buFont typeface="Wingdings" panose="05000000000000000000" pitchFamily="2" charset="2"/>
              <a:buChar char="Ø"/>
            </a:pPr>
            <a:r>
              <a:rPr lang="en-US" baseline="0" dirty="0"/>
              <a:t>The organizations workforce team will decide on and begin to implement a strategy.</a:t>
            </a:r>
          </a:p>
          <a:p>
            <a:pPr marL="640594" marR="0" lvl="1" indent="-17470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Organizations will have the opportunity to participate in the Year 4, 2021 Survey. </a:t>
            </a:r>
          </a:p>
          <a:p>
            <a:pPr marL="640594" lvl="1" indent="-174708">
              <a:buFont typeface="Wingdings" panose="05000000000000000000" pitchFamily="2" charset="2"/>
              <a:buChar char="Ø"/>
            </a:pPr>
            <a:r>
              <a:rPr lang="en-US" baseline="0" dirty="0"/>
              <a:t>You will be invited to participate in the Regional Community of Practice , which will occur about ??? Times a year. More to come on that later.</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August and beyond </a:t>
            </a:r>
          </a:p>
          <a:p>
            <a:pPr marL="631908" lvl="1" indent="-174708">
              <a:buFont typeface="Wingdings" panose="05000000000000000000" pitchFamily="2" charset="2"/>
              <a:buChar char="Ø"/>
            </a:pPr>
            <a:r>
              <a:rPr lang="en-US" baseline="0" dirty="0"/>
              <a:t>You will receive the Year 4, 2021 survey results for your organization, your region and the state. </a:t>
            </a:r>
          </a:p>
          <a:p>
            <a:pPr marL="631908" lvl="1" indent="-174708">
              <a:buFont typeface="Wingdings" panose="05000000000000000000" pitchFamily="2" charset="2"/>
              <a:buChar char="Ø"/>
            </a:pPr>
            <a:r>
              <a:rPr lang="en-US" baseline="0" dirty="0"/>
              <a:t>We will have a webinar about the Year 4, 2021 results</a:t>
            </a:r>
          </a:p>
          <a:p>
            <a:pPr marL="631908" lvl="1" indent="-174708">
              <a:buFont typeface="Wingdings" panose="05000000000000000000" pitchFamily="2" charset="2"/>
              <a:buChar char="Ø"/>
            </a:pPr>
            <a:r>
              <a:rPr lang="en-US" baseline="0" dirty="0"/>
              <a:t>You will be invited to continue being supported through the community of practice. </a:t>
            </a:r>
          </a:p>
          <a:p>
            <a:pPr marL="174708" indent="-174708">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During this year, your organization will be moving through the 8 steps of implementation at your own pace. And with still being in the pandemic, we know that priorities shift according to what is occurring with COVID-19 and the people who accept services from you and the people who provide services. </a:t>
            </a:r>
          </a:p>
          <a:p>
            <a:pPr marL="640594" lvl="1" indent="-174708">
              <a:buFont typeface="Wingdings" panose="05000000000000000000" pitchFamily="2" charset="2"/>
              <a:buChar char="Ø"/>
            </a:pPr>
            <a:r>
              <a:rPr lang="en-US" baseline="0" dirty="0"/>
              <a:t>This timeline and the 8 steps are included in the Self Assessment Workbook</a:t>
            </a:r>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Are there any questions?</a:t>
            </a:r>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14</a:t>
            </a:fld>
            <a:endParaRPr lang="en-US"/>
          </a:p>
        </p:txBody>
      </p:sp>
    </p:spTree>
    <p:extLst>
      <p:ext uri="{BB962C8B-B14F-4D97-AF65-F5344CB8AC3E}">
        <p14:creationId xmlns:p14="http://schemas.microsoft.com/office/powerpoint/2010/main" val="77673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5 seconds</a:t>
            </a:r>
            <a:endParaRPr lang="en-US" b="0" i="1" dirty="0"/>
          </a:p>
          <a:p>
            <a:pPr marL="0" indent="0">
              <a:buFont typeface="Wingdings" panose="05000000000000000000" pitchFamily="2" charset="2"/>
              <a:buNone/>
            </a:pPr>
            <a:r>
              <a:rPr lang="en-US" b="0" i="1" dirty="0"/>
              <a:t>Transition slide</a:t>
            </a:r>
          </a:p>
          <a:p>
            <a:pPr marL="0" indent="0">
              <a:buFont typeface="Wingdings" panose="05000000000000000000" pitchFamily="2" charset="2"/>
              <a:buNone/>
            </a:pPr>
            <a:r>
              <a:rPr lang="en-US" b="0" dirty="0"/>
              <a:t>Talking Points:</a:t>
            </a:r>
          </a:p>
          <a:p>
            <a:pPr marL="171450" indent="-171450">
              <a:buFont typeface="Arial" panose="020B0604020202020204" pitchFamily="34" charset="0"/>
              <a:buChar char="•"/>
            </a:pPr>
            <a:r>
              <a:rPr lang="en-US" dirty="0"/>
              <a:t>Let’s move into step 2 of the 8-step process, selecting </a:t>
            </a:r>
            <a:r>
              <a:rPr lang="en-US" baseline="0" dirty="0"/>
              <a:t>an intervention strategy</a:t>
            </a:r>
            <a:endParaRPr lang="x-none" dirty="0"/>
          </a:p>
        </p:txBody>
      </p:sp>
      <p:sp>
        <p:nvSpPr>
          <p:cNvPr id="4" name="Slide Number Placeholder 3"/>
          <p:cNvSpPr>
            <a:spLocks noGrp="1"/>
          </p:cNvSpPr>
          <p:nvPr>
            <p:ph type="sldNum" sz="quarter" idx="5"/>
          </p:nvPr>
        </p:nvSpPr>
        <p:spPr/>
        <p:txBody>
          <a:bodyPr/>
          <a:lstStyle/>
          <a:p>
            <a:fld id="{C940E140-93E8-471F-9349-F0BB6098DEA7}" type="slidenum">
              <a:rPr lang="en-US" smtClean="0"/>
              <a:t>15</a:t>
            </a:fld>
            <a:endParaRPr lang="en-US"/>
          </a:p>
        </p:txBody>
      </p:sp>
    </p:spTree>
    <p:extLst>
      <p:ext uri="{BB962C8B-B14F-4D97-AF65-F5344CB8AC3E}">
        <p14:creationId xmlns:p14="http://schemas.microsoft.com/office/powerpoint/2010/main" val="1885708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58D255-18D9-4A4C-B4DF-ED26CA062485}" type="slidenum">
              <a:rPr lang="en-US" altLang="en-US" smtClean="0">
                <a:latin typeface="Arial" panose="020B0604020202020204" pitchFamily="34" charset="0"/>
                <a:ea typeface="MS PGothic" panose="020B0600070205080204" pitchFamily="34" charset="-128"/>
              </a:rPr>
              <a:pPr fontAlgn="base">
                <a:spcBef>
                  <a:spcPct val="0"/>
                </a:spcBef>
                <a:spcAft>
                  <a:spcPct val="0"/>
                </a:spcAft>
              </a:pPr>
              <a:t>16</a:t>
            </a:fld>
            <a:endParaRPr lang="en-US" altLang="en-US">
              <a:latin typeface="Arial" panose="020B0604020202020204" pitchFamily="34" charset="0"/>
              <a:ea typeface="MS PGothic" panose="020B0600070205080204" pitchFamily="34" charset="-128"/>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indent="0" eaLnBrk="1" hangingPunct="1">
              <a:buFont typeface="Wingdings" panose="05000000000000000000" pitchFamily="2" charset="2"/>
              <a:buNone/>
            </a:pPr>
            <a:r>
              <a:rPr lang="en-US" b="1" dirty="0"/>
              <a:t>Time: 4 minutes</a:t>
            </a:r>
            <a:endParaRPr lang="en-US" altLang="en-US" dirty="0"/>
          </a:p>
          <a:p>
            <a:pPr marL="0" indent="0" eaLnBrk="1" hangingPunct="1">
              <a:buFont typeface="Wingdings" panose="05000000000000000000" pitchFamily="2" charset="2"/>
              <a:buNone/>
            </a:pPr>
            <a:r>
              <a:rPr lang="en-US" altLang="en-US" dirty="0"/>
              <a:t>Talking Points:</a:t>
            </a:r>
          </a:p>
          <a:p>
            <a:pPr marL="171450" indent="-171450" eaLnBrk="1" hangingPunct="1">
              <a:buFont typeface="Wingdings" panose="05000000000000000000" pitchFamily="2" charset="2"/>
              <a:buChar char="Ø"/>
            </a:pPr>
            <a:r>
              <a:rPr lang="en-US" altLang="en-US" dirty="0"/>
              <a:t>These are the three major sections of workforce strategies. </a:t>
            </a:r>
          </a:p>
          <a:p>
            <a:pPr marL="171450" indent="-171450" eaLnBrk="1" hangingPunct="1">
              <a:buFont typeface="Wingdings" panose="05000000000000000000" pitchFamily="2" charset="2"/>
              <a:buChar char="Ø"/>
            </a:pPr>
            <a:r>
              <a:rPr lang="en-US" altLang="en-US" dirty="0"/>
              <a:t>Recruitment is how you market positions and bring people to apply to your organization.</a:t>
            </a:r>
          </a:p>
          <a:p>
            <a:pPr>
              <a:lnSpc>
                <a:spcPct val="100000"/>
              </a:lnSpc>
              <a:spcAft>
                <a:spcPts val="300"/>
              </a:spcAft>
              <a:buClr>
                <a:srgbClr val="4C768C"/>
              </a:buClr>
            </a:pPr>
            <a:r>
              <a:rPr lang="en-US" sz="1200" dirty="0">
                <a:latin typeface="Open Sans Light" panose="020B0306030504020204"/>
              </a:rPr>
              <a:t>Effective Marketing includes</a:t>
            </a:r>
          </a:p>
          <a:p>
            <a:pPr marL="747712" lvl="1" indent="-171450">
              <a:lnSpc>
                <a:spcPct val="100000"/>
              </a:lnSpc>
              <a:spcAft>
                <a:spcPts val="300"/>
              </a:spcAft>
              <a:buClr>
                <a:srgbClr val="4C768C"/>
              </a:buClr>
              <a:buFont typeface="Wingdings" panose="05000000000000000000" pitchFamily="2" charset="2"/>
              <a:buChar char="Ø"/>
              <a:tabLst/>
            </a:pPr>
            <a:r>
              <a:rPr lang="en-US" sz="1200" kern="1200" dirty="0">
                <a:effectLst/>
                <a:latin typeface="Open Sans Light" panose="020B0306030504020204"/>
              </a:rPr>
              <a:t>Public service announcements (PSA)</a:t>
            </a:r>
          </a:p>
          <a:p>
            <a:pPr marL="747712" lvl="1" indent="-171450">
              <a:lnSpc>
                <a:spcPct val="100000"/>
              </a:lnSpc>
              <a:spcAft>
                <a:spcPts val="300"/>
              </a:spcAft>
              <a:buClr>
                <a:srgbClr val="4C768C"/>
              </a:buClr>
              <a:buFont typeface="Wingdings" panose="05000000000000000000" pitchFamily="2" charset="2"/>
              <a:buChar char="Ø"/>
              <a:tabLst/>
            </a:pPr>
            <a:r>
              <a:rPr lang="en-US" sz="1200" kern="1200" dirty="0">
                <a:effectLst/>
                <a:latin typeface="Open Sans Light" panose="020B0306030504020204"/>
              </a:rPr>
              <a:t>Targeted recruitment marketing</a:t>
            </a:r>
          </a:p>
          <a:p>
            <a:pPr marL="747712" lvl="1" indent="-171450">
              <a:lnSpc>
                <a:spcPct val="100000"/>
              </a:lnSpc>
              <a:spcAft>
                <a:spcPts val="300"/>
              </a:spcAft>
              <a:buClr>
                <a:srgbClr val="4C768C"/>
              </a:buClr>
              <a:buFont typeface="Wingdings" panose="05000000000000000000" pitchFamily="2" charset="2"/>
              <a:buChar char="Ø"/>
              <a:tabLst/>
            </a:pPr>
            <a:r>
              <a:rPr lang="en-US" sz="1200" kern="1200" dirty="0">
                <a:effectLst/>
                <a:latin typeface="Open Sans Light" panose="020B0306030504020204"/>
              </a:rPr>
              <a:t>Recruitment (or referral) and new hiring bonuses</a:t>
            </a:r>
          </a:p>
          <a:p>
            <a:pPr marL="747712" lvl="1" indent="-171450">
              <a:lnSpc>
                <a:spcPct val="100000"/>
              </a:lnSpc>
              <a:spcAft>
                <a:spcPts val="300"/>
              </a:spcAft>
              <a:buClr>
                <a:srgbClr val="4C768C"/>
              </a:buClr>
              <a:buFont typeface="Wingdings" panose="05000000000000000000" pitchFamily="2" charset="2"/>
              <a:buChar char="Ø"/>
              <a:tabLst/>
            </a:pPr>
            <a:r>
              <a:rPr lang="en-US" sz="1200" kern="1200" dirty="0">
                <a:effectLst/>
                <a:latin typeface="Open Sans Light" panose="020B0306030504020204"/>
              </a:rPr>
              <a:t>Recruitments sources (Inside, outside and pipelines)</a:t>
            </a:r>
          </a:p>
          <a:p>
            <a:pPr marL="171450" indent="-171450" eaLnBrk="1" hangingPunct="1">
              <a:buFont typeface="Wingdings" panose="05000000000000000000" pitchFamily="2" charset="2"/>
              <a:buChar char="Ø"/>
            </a:pPr>
            <a:r>
              <a:rPr lang="en-US" altLang="en-US" dirty="0"/>
              <a:t>Selection is how you select applicants to become employees. Selection is often overlooked, as many organizations have more positions open than applicants. However, having a proper selection process that helps you find the right candidates for positions can save you training money and time, in the long-term. The two main areas that we are going to focus on are:</a:t>
            </a:r>
          </a:p>
          <a:p>
            <a:pPr marL="633413" lvl="1" indent="-176213">
              <a:spcAft>
                <a:spcPts val="300"/>
              </a:spcAft>
              <a:buClr>
                <a:srgbClr val="4C768C"/>
              </a:buClr>
              <a:buFont typeface="Wingdings" panose="05000000000000000000" pitchFamily="2" charset="2"/>
              <a:buChar char="Ø"/>
              <a:tabLst/>
            </a:pPr>
            <a:r>
              <a:rPr lang="en-US" sz="1200" kern="1200" dirty="0">
                <a:effectLst/>
                <a:latin typeface="Open Sans Light" panose="020B0306030504020204"/>
              </a:rPr>
              <a:t>Structured behavioral interviews</a:t>
            </a:r>
          </a:p>
          <a:p>
            <a:pPr marL="633413" lvl="1" indent="-176213">
              <a:spcAft>
                <a:spcPts val="300"/>
              </a:spcAft>
              <a:buClr>
                <a:srgbClr val="4C768C"/>
              </a:buClr>
              <a:buFont typeface="Wingdings" panose="05000000000000000000" pitchFamily="2" charset="2"/>
              <a:buChar char="Ø"/>
              <a:tabLst/>
            </a:pPr>
            <a:r>
              <a:rPr lang="en-US" sz="1200" kern="1200" dirty="0">
                <a:effectLst/>
                <a:latin typeface="Open Sans Light" panose="020B0306030504020204"/>
              </a:rPr>
              <a:t>Realistic job preview</a:t>
            </a:r>
          </a:p>
          <a:p>
            <a:pPr marL="171450" indent="-171450" eaLnBrk="1" hangingPunct="1">
              <a:buFont typeface="Wingdings" panose="05000000000000000000" pitchFamily="2" charset="2"/>
              <a:buChar char="Ø"/>
            </a:pPr>
            <a:r>
              <a:rPr lang="en-US" altLang="en-US" dirty="0"/>
              <a:t>Retention is how to orientate and onboard new staff, how you develop them as employees and how you keep them engaged in the organization.  </a:t>
            </a:r>
          </a:p>
          <a:p>
            <a:pPr marL="742950" marR="0" lvl="1" indent="-285750" algn="l" defTabSz="914400" rtl="0" eaLnBrk="1" fontAlgn="auto" latinLnBrk="0" hangingPunct="1">
              <a:lnSpc>
                <a:spcPct val="100000"/>
              </a:lnSpc>
              <a:spcBef>
                <a:spcPts val="0"/>
              </a:spcBef>
              <a:spcAft>
                <a:spcPts val="300"/>
              </a:spcAft>
              <a:buClr>
                <a:srgbClr val="4C768C"/>
              </a:buClr>
              <a:buSzTx/>
              <a:buFont typeface="Wingdings" panose="05000000000000000000" pitchFamily="2" charset="2"/>
              <a:buChar char="Ø"/>
              <a:tabLst/>
              <a:defRPr/>
            </a:pPr>
            <a:r>
              <a:rPr lang="en-US" sz="1800" kern="1200" dirty="0">
                <a:effectLst/>
                <a:latin typeface="Open Sans Light" panose="020B0306030504020204"/>
              </a:rPr>
              <a:t>Orientation and onboarding</a:t>
            </a:r>
          </a:p>
          <a:p>
            <a:pPr marL="742950" marR="0" lvl="1" indent="-285750" algn="l" defTabSz="914400" rtl="0" eaLnBrk="1" fontAlgn="auto" latinLnBrk="0" hangingPunct="1">
              <a:lnSpc>
                <a:spcPct val="100000"/>
              </a:lnSpc>
              <a:spcBef>
                <a:spcPts val="0"/>
              </a:spcBef>
              <a:spcAft>
                <a:spcPts val="300"/>
              </a:spcAft>
              <a:buClr>
                <a:srgbClr val="4C768C"/>
              </a:buClr>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742950" marR="0" lvl="1" indent="-285750" algn="l" defTabSz="914400" rtl="0" eaLnBrk="1" fontAlgn="auto" latinLnBrk="0" hangingPunct="1">
              <a:lnSpc>
                <a:spcPct val="100000"/>
              </a:lnSpc>
              <a:spcBef>
                <a:spcPts val="0"/>
              </a:spcBef>
              <a:spcAft>
                <a:spcPts val="300"/>
              </a:spcAft>
              <a:buClr>
                <a:srgbClr val="4C768C"/>
              </a:buClr>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1085850" marR="0" lvl="2" indent="-285750" algn="l" defTabSz="914400" rtl="0" eaLnBrk="1" fontAlgn="auto" latinLnBrk="0" hangingPunct="1">
              <a:lnSpc>
                <a:spcPct val="100000"/>
              </a:lnSpc>
              <a:spcBef>
                <a:spcPts val="0"/>
              </a:spcBef>
              <a:spcAft>
                <a:spcPts val="300"/>
              </a:spcAft>
              <a:buClr>
                <a:srgbClr val="4C768C"/>
              </a:buClr>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1085850" marR="0" lvl="2" indent="-285750" algn="l" defTabSz="914400" rtl="0" eaLnBrk="1" fontAlgn="auto" latinLnBrk="0" hangingPunct="1">
              <a:lnSpc>
                <a:spcPct val="100000"/>
              </a:lnSpc>
              <a:spcBef>
                <a:spcPts val="0"/>
              </a:spcBef>
              <a:spcAft>
                <a:spcPts val="300"/>
              </a:spcAft>
              <a:buClr>
                <a:srgbClr val="4C768C"/>
              </a:buClr>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742950" lvl="1"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Recognition Programs</a:t>
            </a:r>
          </a:p>
          <a:p>
            <a:pPr marL="742950" lvl="1"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Coaching &amp; Mentoring</a:t>
            </a:r>
          </a:p>
          <a:p>
            <a:pPr marL="1085850" lvl="2"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Mentoring</a:t>
            </a:r>
          </a:p>
          <a:p>
            <a:pPr marL="1085850" lvl="2"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Performance coaching</a:t>
            </a:r>
          </a:p>
          <a:p>
            <a:pPr marL="1085850" lvl="2"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Networking</a:t>
            </a:r>
          </a:p>
          <a:p>
            <a:pPr marL="742950" lvl="1"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r>
              <a:rPr lang="en-US" sz="1800" kern="1200" dirty="0">
                <a:effectLst/>
                <a:latin typeface="Open Sans Light" panose="020B0306030504020204"/>
              </a:rPr>
              <a:t>Organizational Participation</a:t>
            </a:r>
          </a:p>
          <a:p>
            <a:pPr marL="742950" lvl="1"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1085850" lvl="2"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Developing career paths</a:t>
            </a:r>
          </a:p>
          <a:p>
            <a:pPr marL="1085850" lvl="2"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Professionalizing DSP roles</a:t>
            </a:r>
          </a:p>
          <a:p>
            <a:pPr marL="1085850" lvl="2" indent="-285750">
              <a:spcAft>
                <a:spcPts val="300"/>
              </a:spcAft>
              <a:buClr>
                <a:srgbClr val="4C768C"/>
              </a:buClr>
              <a:buFont typeface="Wingdings" panose="05000000000000000000" pitchFamily="2" charset="2"/>
              <a:buChar char="Ø"/>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p>
            <a:pPr marL="171450" indent="-171450" eaLnBrk="1" hangingPunct="1">
              <a:buFont typeface="Wingdings" panose="05000000000000000000" pitchFamily="2" charset="2"/>
              <a:buChar char="Ø"/>
            </a:pPr>
            <a:r>
              <a:rPr lang="en-US" altLang="en-US" dirty="0"/>
              <a:t>We do know that all these areas really do connect and are depended on each other for success. Where an organization may be very strong in one area, they may have room for improvement in another.</a:t>
            </a:r>
            <a:endParaRPr lang="en-US" dirty="0">
              <a:cs typeface="Calibri"/>
            </a:endParaRPr>
          </a:p>
          <a:p>
            <a:pPr marL="171450" indent="-171450" eaLnBrk="1" hangingPunct="1">
              <a:buFont typeface="Wingdings" panose="05000000000000000000" pitchFamily="2" charset="2"/>
              <a:buChar char="Ø"/>
            </a:pPr>
            <a:r>
              <a:rPr lang="en-US" altLang="en-US" i="0" dirty="0"/>
              <a:t>As you look at your data and your current strategies, this is our opportunity to support you in understanding where you can start. </a:t>
            </a:r>
          </a:p>
          <a:p>
            <a:pPr marL="171450" indent="-171450" eaLnBrk="1" hangingPunct="1">
              <a:buFont typeface="Wingdings" panose="05000000000000000000" pitchFamily="2" charset="2"/>
              <a:buChar char="Ø"/>
            </a:pPr>
            <a:r>
              <a:rPr lang="en-US" altLang="en-US" i="0" dirty="0">
                <a:cs typeface="Calibri"/>
              </a:rPr>
              <a:t>During</a:t>
            </a:r>
            <a:r>
              <a:rPr lang="en-US" altLang="en-US" i="0" baseline="0" dirty="0">
                <a:cs typeface="Calibri"/>
              </a:rPr>
              <a:t> this session we will briefly review the resources we have available to you on the toolkit. This will allow you to dig deeper into the workforce strategy you choose to implement. You can work with MCO coaches to review your data, select a strategy, and implement the strategy when you are ready.</a:t>
            </a:r>
          </a:p>
        </p:txBody>
      </p:sp>
    </p:spTree>
    <p:extLst>
      <p:ext uri="{BB962C8B-B14F-4D97-AF65-F5344CB8AC3E}">
        <p14:creationId xmlns:p14="http://schemas.microsoft.com/office/powerpoint/2010/main" val="11732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r>
              <a:rPr lang="en-US" b="1" dirty="0"/>
              <a:t>Time: 45 sec</a:t>
            </a:r>
            <a:endParaRPr lang="en-US" b="1" i="0" dirty="0"/>
          </a:p>
          <a:p>
            <a:r>
              <a:rPr lang="en-US" dirty="0"/>
              <a:t>Talking Points:</a:t>
            </a:r>
          </a:p>
          <a:p>
            <a:pPr marL="171450" indent="-171450">
              <a:buFont typeface="Wingdings" panose="05000000000000000000" pitchFamily="2" charset="2"/>
              <a:buChar char="Ø"/>
            </a:pPr>
            <a:r>
              <a:rPr lang="en-US" dirty="0"/>
              <a:t>We are going to begin</a:t>
            </a:r>
            <a:r>
              <a:rPr lang="en-US" baseline="0" dirty="0"/>
              <a:t> to talk about evidence-based practice and organizational readiness.  </a:t>
            </a:r>
          </a:p>
          <a:p>
            <a:pPr marL="171450" indent="-171450">
              <a:buFont typeface="Wingdings" panose="05000000000000000000" pitchFamily="2" charset="2"/>
              <a:buChar char="Ø"/>
            </a:pPr>
            <a:r>
              <a:rPr lang="en-US" baseline="0" dirty="0"/>
              <a:t>It is common for organizations to go from identifying a problem to implementing a solution without including steps for assessment, measurement and evaluation.</a:t>
            </a:r>
            <a:endParaRPr lang="en-US" dirty="0"/>
          </a:p>
          <a:p>
            <a:pPr marL="171450" indent="-171450">
              <a:buFont typeface="Wingdings" panose="05000000000000000000" pitchFamily="2" charset="2"/>
              <a:buChar char="Ø"/>
            </a:pPr>
            <a:r>
              <a:rPr lang="en-US" dirty="0"/>
              <a:t>The research tells</a:t>
            </a:r>
            <a:r>
              <a:rPr lang="en-US" baseline="0" dirty="0"/>
              <a:t> us </a:t>
            </a:r>
            <a:r>
              <a:rPr lang="en-US" dirty="0"/>
              <a:t>that following the 8 steps of implementation matters and that it really can take time. You won’t see the changes immediately. </a:t>
            </a:r>
          </a:p>
          <a:p>
            <a:pPr marL="171450" indent="-171450">
              <a:buFont typeface="Wingdings" panose="05000000000000000000" pitchFamily="2" charset="2"/>
              <a:buChar char="Ø"/>
            </a:pPr>
            <a:r>
              <a:rPr lang="en-US" dirty="0"/>
              <a:t>If you have tried a strategy in the past, but didn’t have the support, time, or staff to implement, or you didn’t know what your goal was – in other words, you didn’t know how you were going to measure success,  you are unlikely to see the changes you hope to see. </a:t>
            </a:r>
          </a:p>
          <a:p>
            <a:pPr marL="171450" indent="-171450">
              <a:buFont typeface="Wingdings" panose="05000000000000000000" pitchFamily="2" charset="2"/>
              <a:buChar char="Ø"/>
            </a:pPr>
            <a:r>
              <a:rPr lang="en-US" i="1" baseline="0" dirty="0"/>
              <a:t>Transition to next slide</a:t>
            </a:r>
          </a:p>
          <a:p>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17</a:t>
            </a:fld>
            <a:endParaRPr lang="en-US"/>
          </a:p>
        </p:txBody>
      </p:sp>
    </p:spTree>
    <p:extLst>
      <p:ext uri="{BB962C8B-B14F-4D97-AF65-F5344CB8AC3E}">
        <p14:creationId xmlns:p14="http://schemas.microsoft.com/office/powerpoint/2010/main" val="2173598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88446" cy="4210447"/>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5 seconds</a:t>
            </a:r>
            <a:endParaRPr lang="en-US" b="1" i="0" dirty="0"/>
          </a:p>
          <a:p>
            <a:pPr marL="171450" indent="-171450">
              <a:buFont typeface="Wingdings" panose="05000000000000000000" pitchFamily="2" charset="2"/>
              <a:buChar char="Ø"/>
            </a:pPr>
            <a:r>
              <a:rPr lang="en-US" dirty="0"/>
              <a:t>In your self-assessment workbook turn to page </a:t>
            </a:r>
            <a:r>
              <a:rPr lang="en-US" b="1" dirty="0"/>
              <a:t>5.</a:t>
            </a:r>
          </a:p>
          <a:p>
            <a:pPr marL="171450" indent="-171450">
              <a:buFont typeface="Wingdings" panose="05000000000000000000" pitchFamily="2" charset="2"/>
              <a:buChar char="Ø"/>
            </a:pPr>
            <a:r>
              <a:rPr lang="en-US" b="1" dirty="0"/>
              <a:t> </a:t>
            </a:r>
            <a:r>
              <a:rPr lang="en-US" dirty="0"/>
              <a:t>You’ll get a chance to think about your organization’s current practices and reflect on where you’re at.</a:t>
            </a:r>
          </a:p>
        </p:txBody>
      </p:sp>
      <p:sp>
        <p:nvSpPr>
          <p:cNvPr id="4" name="Slide Number Placeholder 3"/>
          <p:cNvSpPr>
            <a:spLocks noGrp="1"/>
          </p:cNvSpPr>
          <p:nvPr>
            <p:ph type="sldNum" sz="quarter" idx="5"/>
          </p:nvPr>
        </p:nvSpPr>
        <p:spPr/>
        <p:txBody>
          <a:bodyPr/>
          <a:lstStyle/>
          <a:p>
            <a:pPr defTabSz="931774">
              <a:defRPr/>
            </a:pPr>
            <a:fld id="{1794951F-DB89-46A0-8245-A40C626A4F19}"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1668283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596900"/>
            <a:ext cx="5576888" cy="3136900"/>
          </a:xfrm>
        </p:spPr>
      </p:sp>
      <p:sp>
        <p:nvSpPr>
          <p:cNvPr id="3" name="Notes Placeholder 2"/>
          <p:cNvSpPr>
            <a:spLocks noGrp="1"/>
          </p:cNvSpPr>
          <p:nvPr>
            <p:ph type="body" idx="1"/>
          </p:nvPr>
        </p:nvSpPr>
        <p:spPr>
          <a:xfrm>
            <a:off x="613953" y="3931121"/>
            <a:ext cx="6021978" cy="4955313"/>
          </a:xfrm>
        </p:spPr>
        <p:txBody>
          <a:bodyPr>
            <a:normAutofit/>
          </a:bodyPr>
          <a:lstStyle/>
          <a:p>
            <a:pPr marL="0" indent="0">
              <a:buFont typeface="Wingdings" panose="05000000000000000000" pitchFamily="2" charset="2"/>
              <a:buNone/>
            </a:pPr>
            <a:r>
              <a:rPr lang="en-US" b="1" dirty="0"/>
              <a:t>Time: 12 – Doing activity</a:t>
            </a: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baseline="0" dirty="0"/>
              <a:t>Last session we asked you to complete section 1 of your Organizational Self-Assessment on Assessment and Using Workforce Data.  It looks like this. </a:t>
            </a:r>
          </a:p>
          <a:p>
            <a:pPr marL="171450" indent="-171450">
              <a:buFont typeface="Wingdings" panose="05000000000000000000" pitchFamily="2" charset="2"/>
              <a:buChar char="Ø"/>
            </a:pPr>
            <a:r>
              <a:rPr lang="en-US" baseline="0" dirty="0"/>
              <a:t>Using the thumbs' up reaction, you were able to review this over the last week? I understand you have full schedules.  I just wanted to check in to get a sense of where the group is at. </a:t>
            </a:r>
          </a:p>
          <a:p>
            <a:pPr marL="171450" indent="-171450">
              <a:buFont typeface="Wingdings" panose="05000000000000000000" pitchFamily="2" charset="2"/>
              <a:buChar char="Ø"/>
            </a:pPr>
            <a:endParaRPr lang="en-US" i="1" baseline="0" dirty="0"/>
          </a:p>
          <a:p>
            <a:pPr marL="171450" indent="-171450">
              <a:buFont typeface="Wingdings" panose="05000000000000000000" pitchFamily="2" charset="2"/>
              <a:buChar char="Ø"/>
            </a:pPr>
            <a:r>
              <a:rPr lang="en-US" i="0" baseline="0" dirty="0"/>
              <a:t>We will have two things we will go here based on if you have completed the assessment or not. </a:t>
            </a:r>
            <a:endParaRPr lang="en-US" i="0" dirty="0"/>
          </a:p>
          <a:p>
            <a:pPr marL="171450" indent="-171450">
              <a:buFont typeface="Wingdings" panose="05000000000000000000" pitchFamily="2" charset="2"/>
              <a:buChar char="Ø"/>
            </a:pPr>
            <a:r>
              <a:rPr lang="en-US" baseline="0" dirty="0"/>
              <a:t>We will take about 10 minutes to the time to do this activity. </a:t>
            </a:r>
          </a:p>
          <a:p>
            <a:pPr marL="171450" indent="-171450">
              <a:buFont typeface="Wingdings" panose="05000000000000000000" pitchFamily="2" charset="2"/>
              <a:buChar char="Ø"/>
            </a:pPr>
            <a:r>
              <a:rPr lang="en-US" baseline="0" dirty="0"/>
              <a:t>If you have already completed it, please review your responses.  Is any thing surprising to you?  Take another look at your responses.  Is there anything else to add or change? If you are here with a teammate discuss your responses. </a:t>
            </a:r>
          </a:p>
          <a:p>
            <a:pPr marL="171450" indent="-171450">
              <a:buFont typeface="Wingdings" panose="05000000000000000000" pitchFamily="2" charset="2"/>
              <a:buChar char="Ø"/>
            </a:pPr>
            <a:r>
              <a:rPr lang="en-US" baseline="0" dirty="0"/>
              <a:t>For those who haven’t had time to do it we will read through the 10 questions and give you a  little time to answer them. We will also have sometime to start the reflections and what you should think about doing next based upon what you have learned.</a:t>
            </a:r>
          </a:p>
          <a:p>
            <a:pPr marL="0" indent="0">
              <a:buFont typeface="Wingdings" panose="05000000000000000000" pitchFamily="2" charset="2"/>
              <a:buNone/>
            </a:pPr>
            <a:endParaRPr lang="en-US" baseline="0" dirty="0"/>
          </a:p>
          <a:p>
            <a:pPr marL="0" indent="0">
              <a:buFont typeface="Wingdings" panose="05000000000000000000" pitchFamily="2" charset="2"/>
              <a:buNone/>
            </a:pPr>
            <a:r>
              <a:rPr lang="en-US" i="1" baseline="0" dirty="0"/>
              <a:t>Facilitator Note: read questions 1.1 to 1.10 and allow time for participants to answer in their workbook. </a:t>
            </a:r>
            <a:endParaRPr lang="en-US" baseline="0" dirty="0"/>
          </a:p>
          <a:p>
            <a:pPr marL="0" indent="0">
              <a:buFont typeface="Wingdings" panose="05000000000000000000" pitchFamily="2" charset="2"/>
              <a:buNone/>
            </a:pPr>
            <a:endParaRPr lang="en-US" i="0" dirty="0"/>
          </a:p>
          <a:p>
            <a:pPr marL="171450" indent="-171450">
              <a:buFont typeface="Wingdings" panose="05000000000000000000" pitchFamily="2" charset="2"/>
              <a:buChar char="Ø"/>
            </a:pPr>
            <a:endParaRPr lang="en-US" i="0" dirty="0"/>
          </a:p>
          <a:p>
            <a:pPr marL="171450" indent="-171450">
              <a:buFont typeface="Wingdings" panose="05000000000000000000" pitchFamily="2" charset="2"/>
              <a:buChar char="Ø"/>
            </a:pPr>
            <a:endParaRPr lang="en-US" i="0" dirty="0"/>
          </a:p>
          <a:p>
            <a:pPr marL="171450" indent="-171450">
              <a:buFont typeface="Wingdings" panose="05000000000000000000" pitchFamily="2" charset="2"/>
              <a:buChar char="Ø"/>
            </a:pPr>
            <a:endParaRPr lang="en-US" i="0"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34094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Wingdings" panose="05000000000000000000" pitchFamily="2" charset="2"/>
              <a:buNone/>
            </a:pPr>
            <a:r>
              <a:rPr lang="en-US" sz="1200" b="1" i="0" u="none" strike="noStrike" kern="1200" dirty="0">
                <a:solidFill>
                  <a:schemeClr val="tx1"/>
                </a:solidFill>
                <a:effectLst/>
                <a:latin typeface="+mn-lt"/>
                <a:ea typeface="+mn-ea"/>
                <a:cs typeface="+mn-cs"/>
              </a:rPr>
              <a:t>Time:</a:t>
            </a:r>
          </a:p>
          <a:p>
            <a:pPr marL="0" indent="0" rtl="0" fontAlgn="base">
              <a:buFont typeface="Wingdings" panose="05000000000000000000" pitchFamily="2" charset="2"/>
              <a:buNone/>
            </a:pPr>
            <a:r>
              <a:rPr lang="en-US" sz="1200" b="1" i="0" u="none" strike="noStrike" kern="1200" dirty="0">
                <a:solidFill>
                  <a:schemeClr val="tx1"/>
                </a:solidFill>
                <a:effectLst/>
                <a:latin typeface="+mn-lt"/>
                <a:ea typeface="+mn-ea"/>
                <a:cs typeface="+mn-cs"/>
              </a:rPr>
              <a:t>Timing: intro section (slides 2-8 including activity): </a:t>
            </a:r>
          </a:p>
          <a:p>
            <a:pPr marL="0" indent="0" rtl="0" fontAlgn="base">
              <a:buFont typeface="Wingdings" panose="05000000000000000000" pitchFamily="2" charset="2"/>
              <a:buNone/>
            </a:pPr>
            <a:r>
              <a:rPr lang="en-US" sz="1200" b="0" i="1" u="none" strike="noStrike" kern="1200" dirty="0">
                <a:solidFill>
                  <a:schemeClr val="tx1"/>
                </a:solidFill>
                <a:effectLst/>
                <a:latin typeface="+mn-lt"/>
                <a:ea typeface="+mn-ea"/>
                <a:cs typeface="+mn-cs"/>
              </a:rPr>
              <a:t>Facilitor note: </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this slide is up about 10 minutes prior to start and for a minute or two as people log in. </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During this time as people are logging in, you can ask people to Name them selves with their first name / their organization / their pronouns (make sure you have yours done too)</a:t>
            </a:r>
          </a:p>
          <a:p>
            <a:pPr marL="171450" indent="-171450" rtl="0" fontAlgn="base">
              <a:buFont typeface="Wingdings" panose="05000000000000000000" pitchFamily="2" charset="2"/>
              <a:buChar char="Ø"/>
            </a:pPr>
            <a:r>
              <a:rPr lang="en-US" sz="1200" b="0" i="1" u="none" strike="noStrike" kern="1200" dirty="0">
                <a:solidFill>
                  <a:schemeClr val="tx1"/>
                </a:solidFill>
                <a:effectLst/>
                <a:latin typeface="+mn-lt"/>
                <a:ea typeface="+mn-ea"/>
                <a:cs typeface="+mn-cs"/>
              </a:rPr>
              <a:t>Action – </a:t>
            </a:r>
            <a:r>
              <a:rPr lang="en-US" sz="1200" b="1" i="1" u="none" strike="noStrike" kern="1200" dirty="0">
                <a:solidFill>
                  <a:schemeClr val="tx1"/>
                </a:solidFill>
                <a:effectLst/>
                <a:latin typeface="+mn-lt"/>
                <a:ea typeface="+mn-ea"/>
                <a:cs typeface="+mn-cs"/>
              </a:rPr>
              <a:t>Record</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322870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r>
              <a:rPr lang="en-US" b="1" dirty="0"/>
              <a:t>Time:  12 minutes – do the activity</a:t>
            </a:r>
          </a:p>
          <a:p>
            <a:r>
              <a:rPr lang="en-US" dirty="0"/>
              <a:t>Talking Points:</a:t>
            </a:r>
          </a:p>
          <a:p>
            <a:pPr marL="171450" indent="-171450">
              <a:buFont typeface="Wingdings" panose="05000000000000000000" pitchFamily="2" charset="2"/>
              <a:buChar char="Ø"/>
            </a:pPr>
            <a:r>
              <a:rPr lang="en-US" i="0" dirty="0"/>
              <a:t>An important part of the first step of the 8 steps for implementation is reviewing each section of the self-assessment workbook. These will be important to complete with your team before implementing a strategy as you plan your next steps. </a:t>
            </a:r>
          </a:p>
          <a:p>
            <a:pPr marL="171450" indent="-171450">
              <a:buFont typeface="Wingdings" panose="05000000000000000000" pitchFamily="2" charset="2"/>
              <a:buChar char="Ø"/>
            </a:pPr>
            <a:r>
              <a:rPr lang="en-US" i="0" dirty="0"/>
              <a:t>Section 2 looks like what you are being shown on your screen and is on page 7. It is about organizational practices and processes. This section gives you more of an idea as to your organizational capacity for change. </a:t>
            </a:r>
          </a:p>
          <a:p>
            <a:pPr marL="171450" indent="-171450">
              <a:buFont typeface="Wingdings" panose="05000000000000000000" pitchFamily="2" charset="2"/>
              <a:buChar char="Ø"/>
            </a:pPr>
            <a:r>
              <a:rPr lang="en-US" i="0" dirty="0"/>
              <a:t>Let’s take a few moments for you to answer questions 2.1 – 2.6.</a:t>
            </a:r>
          </a:p>
          <a:p>
            <a:pPr marL="171450" indent="-171450">
              <a:buFont typeface="Wingdings" panose="05000000000000000000" pitchFamily="2" charset="2"/>
              <a:buChar char="Ø"/>
            </a:pPr>
            <a:endParaRPr lang="en-US" i="0" dirty="0"/>
          </a:p>
          <a:p>
            <a:pPr marL="0" indent="0">
              <a:buFont typeface="Wingdings" panose="05000000000000000000" pitchFamily="2" charset="2"/>
              <a:buNone/>
            </a:pPr>
            <a:r>
              <a:rPr lang="en-US" i="1" dirty="0"/>
              <a:t>Facilitor Notes: Facilitor as you did on the previous slide, (except everyone will be filling this out together). Give them time to  do the reflections as well as Based on what they know now, what should they do next.. </a:t>
            </a:r>
          </a:p>
          <a:p>
            <a:pPr marL="0" indent="0">
              <a:buFont typeface="Wingdings" panose="05000000000000000000" pitchFamily="2" charset="2"/>
              <a:buNone/>
            </a:pPr>
            <a:r>
              <a:rPr lang="en-US" i="1" dirty="0"/>
              <a:t>This can either be individually or with the organization. </a:t>
            </a:r>
          </a:p>
          <a:p>
            <a:pPr marL="0" indent="0">
              <a:buFont typeface="Wingdings" panose="05000000000000000000" pitchFamily="2" charset="2"/>
              <a:buNone/>
            </a:pPr>
            <a:endParaRPr lang="en-US" i="1"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38571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822527" cy="4493260"/>
          </a:xfrm>
        </p:spPr>
        <p:txBody>
          <a:bodyPr>
            <a:normAutofit/>
          </a:bodyPr>
          <a:lstStyle/>
          <a:p>
            <a:r>
              <a:rPr lang="en-US" b="1" i="1" dirty="0"/>
              <a:t>Time: 5 seconds</a:t>
            </a:r>
          </a:p>
          <a:p>
            <a:pPr marL="0" indent="0">
              <a:buFont typeface="Wingdings" panose="05000000000000000000" pitchFamily="2" charset="2"/>
              <a:buNone/>
            </a:pPr>
            <a:r>
              <a:rPr lang="en-US" i="0" dirty="0"/>
              <a:t>Talking point</a:t>
            </a:r>
          </a:p>
          <a:p>
            <a:pPr marL="171450" indent="-171450">
              <a:buFont typeface="Wingdings" panose="05000000000000000000" pitchFamily="2" charset="2"/>
              <a:buChar char="Ø"/>
            </a:pPr>
            <a:r>
              <a:rPr lang="en-US" i="0" dirty="0"/>
              <a:t>Now that you have completed the Organizational Capacity and Processes assessment, is are important questions that you will want to come back to with you team to reflect on these two questions. They are pivotal to your next steps. </a:t>
            </a:r>
          </a:p>
          <a:p>
            <a:pPr marL="628650" lvl="1" indent="-171450">
              <a:buFont typeface="Wingdings" panose="05000000000000000000" pitchFamily="2" charset="2"/>
              <a:buChar char="Ø"/>
            </a:pPr>
            <a:r>
              <a:rPr lang="en-US" dirty="0"/>
              <a:t>What is your organization’s capacity for change? </a:t>
            </a:r>
          </a:p>
          <a:p>
            <a:pPr marL="628650" lvl="1" indent="-171450">
              <a:buFont typeface="Wingdings" panose="05000000000000000000" pitchFamily="2" charset="2"/>
              <a:buChar char="Ø"/>
            </a:pPr>
            <a:r>
              <a:rPr lang="en-US" dirty="0"/>
              <a:t>What processes are in place to respond to changes in workforce development practices? </a:t>
            </a:r>
          </a:p>
          <a:p>
            <a:pPr marL="628650" lvl="1" indent="-171450">
              <a:buFont typeface="Wingdings" panose="05000000000000000000" pitchFamily="2" charset="2"/>
              <a:buChar char="Ø"/>
            </a:pPr>
            <a:endParaRPr lang="en-US" dirty="0"/>
          </a:p>
          <a:p>
            <a:pPr marL="0" indent="0">
              <a:buFont typeface="Wingdings" panose="05000000000000000000" pitchFamily="2" charset="2"/>
              <a:buNone/>
            </a:pPr>
            <a:endParaRPr lang="en-US" i="0" dirty="0"/>
          </a:p>
        </p:txBody>
      </p:sp>
      <p:sp>
        <p:nvSpPr>
          <p:cNvPr id="4" name="Slide Number Placeholder 3"/>
          <p:cNvSpPr>
            <a:spLocks noGrp="1"/>
          </p:cNvSpPr>
          <p:nvPr>
            <p:ph type="sldNum" sz="quarter" idx="10"/>
          </p:nvPr>
        </p:nvSpPr>
        <p:spPr/>
        <p:txBody>
          <a:bodyPr/>
          <a:lstStyle/>
          <a:p>
            <a:fld id="{487D6291-FB8F-4913-892F-08B16A588B0E}" type="slidenum">
              <a:rPr lang="en-US" smtClean="0"/>
              <a:t>21</a:t>
            </a:fld>
            <a:endParaRPr lang="en-US"/>
          </a:p>
        </p:txBody>
      </p:sp>
    </p:spTree>
    <p:extLst>
      <p:ext uri="{BB962C8B-B14F-4D97-AF65-F5344CB8AC3E}">
        <p14:creationId xmlns:p14="http://schemas.microsoft.com/office/powerpoint/2010/main" val="8589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0" i="1" dirty="0"/>
              <a:t>Transition slide</a:t>
            </a:r>
          </a:p>
          <a:p>
            <a:pPr marL="0" indent="0">
              <a:buFont typeface="Wingdings" panose="05000000000000000000" pitchFamily="2" charset="2"/>
              <a:buNone/>
            </a:pPr>
            <a:r>
              <a:rPr lang="en-US" b="1" dirty="0"/>
              <a:t>Time: 5 seconds</a:t>
            </a:r>
            <a:endParaRPr lang="en-US" b="1" i="0" dirty="0"/>
          </a:p>
          <a:p>
            <a:pPr marL="0" indent="0">
              <a:buFont typeface="Wingdings" panose="05000000000000000000" pitchFamily="2" charset="2"/>
              <a:buNone/>
            </a:pPr>
            <a:endParaRPr lang="en-US" b="0" i="0" dirty="0"/>
          </a:p>
          <a:p>
            <a:pPr marL="0" indent="0">
              <a:buFont typeface="Wingdings" panose="05000000000000000000" pitchFamily="2" charset="2"/>
              <a:buNone/>
            </a:pPr>
            <a:r>
              <a:rPr lang="en-US" i="1" dirty="0"/>
              <a:t>Facilitor Note</a:t>
            </a:r>
            <a:endParaRPr lang="en-US" b="0" i="0" dirty="0"/>
          </a:p>
          <a:p>
            <a:pPr marL="171450" indent="-171450">
              <a:buFont typeface="Wingdings" panose="05000000000000000000" pitchFamily="2" charset="2"/>
              <a:buChar char="Ø"/>
            </a:pPr>
            <a:r>
              <a:rPr lang="en-US" i="1" dirty="0"/>
              <a:t>This last piece that we just did was  to set the stage for</a:t>
            </a:r>
            <a:r>
              <a:rPr lang="en-US" i="1" baseline="0" dirty="0"/>
              <a:t> connecting workforce challenges to the strategies/tools</a:t>
            </a:r>
            <a:endParaRPr lang="en-US" i="1" dirty="0"/>
          </a:p>
        </p:txBody>
      </p:sp>
      <p:sp>
        <p:nvSpPr>
          <p:cNvPr id="4" name="Slide Number Placeholder 3"/>
          <p:cNvSpPr>
            <a:spLocks noGrp="1"/>
          </p:cNvSpPr>
          <p:nvPr>
            <p:ph type="sldNum" sz="quarter" idx="10"/>
          </p:nvPr>
        </p:nvSpPr>
        <p:spPr/>
        <p:txBody>
          <a:bodyPr/>
          <a:lstStyle/>
          <a:p>
            <a:fld id="{1794951F-DB89-46A0-8245-A40C626A4F19}" type="slidenum">
              <a:rPr lang="en-US" smtClean="0"/>
              <a:t>22</a:t>
            </a:fld>
            <a:endParaRPr lang="en-US"/>
          </a:p>
        </p:txBody>
      </p:sp>
    </p:spTree>
    <p:extLst>
      <p:ext uri="{BB962C8B-B14F-4D97-AF65-F5344CB8AC3E}">
        <p14:creationId xmlns:p14="http://schemas.microsoft.com/office/powerpoint/2010/main" val="477777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 typeface="Wingdings" panose="05000000000000000000" pitchFamily="2" charset="2"/>
              <a:buNone/>
            </a:pPr>
            <a:r>
              <a:rPr lang="en-US" altLang="en-US" b="1" dirty="0"/>
              <a:t>Time: 1 minute</a:t>
            </a:r>
          </a:p>
          <a:p>
            <a:pPr marL="171450" indent="-171450" eaLnBrk="1" hangingPunct="1">
              <a:buFont typeface="Wingdings" panose="05000000000000000000" pitchFamily="2" charset="2"/>
              <a:buChar char="Ø"/>
            </a:pPr>
            <a:r>
              <a:rPr lang="en-US" altLang="en-US" dirty="0"/>
              <a:t>Those of you who joined us last week have had time to look at your profile. Your page on turnover will look similar to this. </a:t>
            </a:r>
          </a:p>
          <a:p>
            <a:pPr marL="171450" indent="-171450" eaLnBrk="1" hangingPunct="1">
              <a:buFont typeface="Wingdings" panose="05000000000000000000" pitchFamily="2" charset="2"/>
              <a:buChar char="Ø"/>
            </a:pPr>
            <a:r>
              <a:rPr lang="en-US" altLang="en-US" dirty="0"/>
              <a:t> For all of you, when you look at  at your turnover for DSPs what do you see?  Do you need to improve in this area? I suspect everyone answers yes to that questions. </a:t>
            </a:r>
          </a:p>
          <a:p>
            <a:pPr marL="171450" indent="-171450" eaLnBrk="1" hangingPunct="1">
              <a:buFont typeface="Wingdings" panose="05000000000000000000" pitchFamily="2" charset="2"/>
              <a:buChar char="Ø"/>
            </a:pPr>
            <a:r>
              <a:rPr lang="en-US" altLang="en-US" dirty="0"/>
              <a:t>There are tools and strategies you can use to improve those numbers. </a:t>
            </a:r>
          </a:p>
          <a:p>
            <a:pPr marL="171450" indent="-171450" eaLnBrk="1" hangingPunct="1">
              <a:buFont typeface="Wingdings" panose="05000000000000000000" pitchFamily="2" charset="2"/>
              <a:buChar char="Ø"/>
            </a:pPr>
            <a:r>
              <a:rPr lang="en-US" altLang="en-US" dirty="0"/>
              <a:t>We are going to give a quick overview about those recruitment, and selection and retention strategies. </a:t>
            </a:r>
          </a:p>
          <a:p>
            <a:pPr marL="171450" indent="-171450" eaLnBrk="1" hangingPunct="1">
              <a:buFont typeface="Wingdings" panose="05000000000000000000" pitchFamily="2" charset="2"/>
              <a:buChar char="Ø"/>
            </a:pPr>
            <a:r>
              <a:rPr lang="en-US" altLang="en-US" dirty="0"/>
              <a:t>You can use the webinars in the </a:t>
            </a:r>
            <a:r>
              <a:rPr lang="en-US" altLang="en-US" dirty="0" err="1"/>
              <a:t>Tenncare</a:t>
            </a:r>
            <a:r>
              <a:rPr lang="en-US" altLang="en-US" dirty="0"/>
              <a:t> Toolkit to learn about the steps and processes. We will share that website in a bit. </a:t>
            </a:r>
          </a:p>
        </p:txBody>
      </p:sp>
      <p:sp>
        <p:nvSpPr>
          <p:cNvPr id="4" name="Slide Number Placeholder 3"/>
          <p:cNvSpPr>
            <a:spLocks noGrp="1"/>
          </p:cNvSpPr>
          <p:nvPr>
            <p:ph type="sldNum" sz="quarter" idx="5"/>
          </p:nvPr>
        </p:nvSpPr>
        <p:spPr/>
        <p:txBody>
          <a:bodyPr/>
          <a:lstStyle/>
          <a:p>
            <a:pPr defTabSz="931774">
              <a:defRPr/>
            </a:pPr>
            <a:fld id="{C49145C4-F9A9-45A7-8D0C-5492CCBBEE43}"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246901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601663"/>
            <a:ext cx="5580062" cy="3138487"/>
          </a:xfrm>
        </p:spPr>
      </p:sp>
      <p:sp>
        <p:nvSpPr>
          <p:cNvPr id="3" name="Notes Placeholder 2"/>
          <p:cNvSpPr>
            <a:spLocks noGrp="1"/>
          </p:cNvSpPr>
          <p:nvPr>
            <p:ph type="body" idx="1"/>
          </p:nvPr>
        </p:nvSpPr>
        <p:spPr>
          <a:xfrm>
            <a:off x="681785" y="3809365"/>
            <a:ext cx="6007430" cy="4726771"/>
          </a:xfrm>
        </p:spPr>
        <p:txBody>
          <a:bodyPr>
            <a:normAutofit/>
          </a:bodyPr>
          <a:lstStyle/>
          <a:p>
            <a:r>
              <a:rPr lang="en-US" b="1" dirty="0"/>
              <a:t>Time: 3 minutes</a:t>
            </a:r>
          </a:p>
          <a:p>
            <a:r>
              <a:rPr lang="en-US" b="1" dirty="0"/>
              <a:t>Poll</a:t>
            </a:r>
          </a:p>
          <a:p>
            <a:r>
              <a:rPr lang="en-US" b="0" dirty="0"/>
              <a:t>Talking points</a:t>
            </a:r>
          </a:p>
          <a:p>
            <a:pPr marL="171450" indent="-171450">
              <a:buFont typeface="Wingdings" panose="05000000000000000000" pitchFamily="2" charset="2"/>
              <a:buChar char="Ø"/>
            </a:pPr>
            <a:r>
              <a:rPr lang="en-US" b="0" dirty="0"/>
              <a:t>If you have looked at your data and maybe even worked ahead in your self-assessment workbook, you can understand how it can inform your workforce activities.</a:t>
            </a:r>
          </a:p>
          <a:p>
            <a:pPr marL="171450" indent="-171450">
              <a:buFont typeface="Wingdings" panose="05000000000000000000" pitchFamily="2" charset="2"/>
              <a:buChar char="Ø"/>
            </a:pPr>
            <a:r>
              <a:rPr lang="en-US" b="0" dirty="0"/>
              <a:t>You may have a good idea as to which workforce challenge is the biggest and most important challenge for your organization. </a:t>
            </a:r>
          </a:p>
          <a:p>
            <a:pPr marL="171450" indent="-171450">
              <a:buFont typeface="Wingdings" panose="05000000000000000000" pitchFamily="2" charset="2"/>
              <a:buChar char="Ø"/>
            </a:pPr>
            <a:r>
              <a:rPr lang="en-US" b="0" dirty="0"/>
              <a:t>The Poll is asking What is the single most important workforce challenge you have today? Your answers are anonymous.</a:t>
            </a:r>
          </a:p>
          <a:p>
            <a:pPr marL="171450" indent="-171450">
              <a:buFont typeface="Wingdings" panose="05000000000000000000" pitchFamily="2" charset="2"/>
              <a:buChar char="Ø"/>
            </a:pPr>
            <a:endParaRPr lang="en-US" i="1" baseline="0" dirty="0"/>
          </a:p>
          <a:p>
            <a:pPr marL="0" indent="0">
              <a:buFont typeface="Wingdings" panose="05000000000000000000" pitchFamily="2" charset="2"/>
              <a:buNone/>
            </a:pPr>
            <a:r>
              <a:rPr lang="en-US" i="1" baseline="0" dirty="0"/>
              <a:t>Facilitor Notes</a:t>
            </a:r>
          </a:p>
          <a:p>
            <a:pPr marL="171450" indent="-171450">
              <a:buFont typeface="Wingdings" panose="05000000000000000000" pitchFamily="2" charset="2"/>
              <a:buChar char="Ø"/>
            </a:pPr>
            <a:r>
              <a:rPr lang="en-US" i="1" baseline="0" dirty="0"/>
              <a:t>Read slide.</a:t>
            </a:r>
          </a:p>
          <a:p>
            <a:pPr marL="171450" indent="-171450">
              <a:buFont typeface="Wingdings" panose="05000000000000000000" pitchFamily="2" charset="2"/>
              <a:buChar char="Ø"/>
            </a:pPr>
            <a:endParaRPr lang="en-US" i="1" dirty="0"/>
          </a:p>
          <a:p>
            <a:pPr marL="171450" indent="-171450">
              <a:buFont typeface="Wingdings" panose="05000000000000000000" pitchFamily="2" charset="2"/>
              <a:buChar char="Ø"/>
            </a:pPr>
            <a:r>
              <a:rPr lang="en-US" i="1" dirty="0"/>
              <a:t>In</a:t>
            </a:r>
            <a:r>
              <a:rPr lang="en-US" i="1" baseline="0" dirty="0"/>
              <a:t> debrief poll, review results.</a:t>
            </a:r>
          </a:p>
        </p:txBody>
      </p:sp>
      <p:sp>
        <p:nvSpPr>
          <p:cNvPr id="4" name="Slide Number Placeholder 3"/>
          <p:cNvSpPr>
            <a:spLocks noGrp="1"/>
          </p:cNvSpPr>
          <p:nvPr>
            <p:ph type="sldNum" sz="quarter" idx="10"/>
          </p:nvPr>
        </p:nvSpPr>
        <p:spPr/>
        <p:txBody>
          <a:bodyPr/>
          <a:lstStyle/>
          <a:p>
            <a:pPr defTabSz="931774">
              <a:defRPr/>
            </a:pPr>
            <a:fld id="{7C7EF461-0DA1-49B8-9494-EA2A34B00B64}"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240440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347663"/>
            <a:ext cx="5580063" cy="3138487"/>
          </a:xfrm>
        </p:spPr>
      </p:sp>
      <p:sp>
        <p:nvSpPr>
          <p:cNvPr id="3" name="Notes Placeholder 2"/>
          <p:cNvSpPr>
            <a:spLocks noGrp="1"/>
          </p:cNvSpPr>
          <p:nvPr>
            <p:ph type="body" idx="1"/>
          </p:nvPr>
        </p:nvSpPr>
        <p:spPr>
          <a:xfrm>
            <a:off x="487680" y="3648188"/>
            <a:ext cx="6229532" cy="5313311"/>
          </a:xfrm>
        </p:spPr>
        <p:txBody>
          <a:bodyPr/>
          <a:lstStyle/>
          <a:p>
            <a:pPr marL="0" indent="0">
              <a:buFont typeface="Wingdings" panose="05000000000000000000" pitchFamily="2" charset="2"/>
              <a:buNone/>
            </a:pPr>
            <a:r>
              <a:rPr lang="en-US" b="1" dirty="0"/>
              <a:t>Time: 4 minutes</a:t>
            </a: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You should have your organization’s profile in front of you, turn to page </a:t>
            </a:r>
            <a:r>
              <a:rPr lang="en-US" b="1" dirty="0">
                <a:solidFill>
                  <a:srgbClr val="FF0000"/>
                </a:solidFill>
              </a:rPr>
              <a:t>22</a:t>
            </a:r>
            <a:r>
              <a:rPr lang="en-US" dirty="0"/>
              <a:t> in your self-assessment workbook. The page in the workbook should have a chart on it, like the one on your screen. </a:t>
            </a:r>
          </a:p>
          <a:p>
            <a:pPr marL="171450" indent="-171450">
              <a:buFont typeface="Wingdings" panose="05000000000000000000" pitchFamily="2" charset="2"/>
              <a:buChar char="Ø"/>
            </a:pPr>
            <a:r>
              <a:rPr lang="en-US" dirty="0">
                <a:cs typeface="Calibri" panose="020F0502020204030204"/>
              </a:rPr>
              <a:t>In the poll you just took, we asked you to identify the single most important workforce challenge your organization is facing, the challenge most of you selected was </a:t>
            </a:r>
            <a:r>
              <a:rPr lang="en-US" b="1" i="1" dirty="0">
                <a:cs typeface="Calibri" panose="020F0502020204030204"/>
              </a:rPr>
              <a:t>[facilitator insert challenge with most votes</a:t>
            </a:r>
            <a:r>
              <a:rPr lang="en-US" dirty="0">
                <a:cs typeface="Calibri" panose="020F0502020204030204"/>
              </a:rPr>
              <a:t>] if you locate that challenge in the far-left column, then look in the column just to the right, you see a number of strategies that you might consider or for some of you already doing that align with that challenge.  </a:t>
            </a:r>
          </a:p>
          <a:p>
            <a:pPr marL="171450" indent="-171450">
              <a:buFont typeface="Wingdings" panose="05000000000000000000" pitchFamily="2" charset="2"/>
              <a:buChar char="Ø"/>
            </a:pPr>
            <a:r>
              <a:rPr lang="en-US" dirty="0">
                <a:cs typeface="Calibri" panose="020F0502020204030204"/>
              </a:rPr>
              <a:t>As you read along, feel free to take your own notes, you might highlight strategies you've already tried or circle those you're interested in learning more about.  This is an activity that you can take back to your organization and review with others who are working with you on workforce development. </a:t>
            </a:r>
          </a:p>
          <a:p>
            <a:pPr marL="171450" indent="-171450">
              <a:buFont typeface="Wingdings" panose="05000000000000000000" pitchFamily="2" charset="2"/>
              <a:buChar char="Ø"/>
            </a:pPr>
            <a:r>
              <a:rPr lang="en-US" dirty="0">
                <a:cs typeface="Calibri" panose="020F0502020204030204"/>
              </a:rPr>
              <a:t>We wanted you to see the connection between workforce challenges and strategies to consider as you work through your 8 steps to implementation. </a:t>
            </a:r>
          </a:p>
          <a:p>
            <a:pPr marL="0" indent="0">
              <a:buFont typeface="Wingdings" panose="05000000000000000000" pitchFamily="2" charset="2"/>
              <a:buNone/>
            </a:pPr>
            <a:r>
              <a:rPr lang="en-US" i="1" dirty="0">
                <a:cs typeface="Calibri" panose="020F0502020204030204"/>
              </a:rPr>
              <a:t>Facilitator Note:  You can walk through this worksheet with participants using the poll responses to guide which challenges to review and invite participants to follow along in page 24 for and note those strategies they have tried or circle those they are interest in learning more about.  The intent of this activity is to set the stage for the organizations to see how challenges and strategies go hand in hand. . </a:t>
            </a:r>
          </a:p>
          <a:p>
            <a:pPr marL="0" indent="0">
              <a:buFont typeface="Wingdings" panose="05000000000000000000" pitchFamily="2" charset="2"/>
              <a:buNone/>
            </a:pPr>
            <a:endParaRPr lang="en-US" dirty="0">
              <a:cs typeface="Calibri" panose="020F0502020204030204"/>
            </a:endParaRPr>
          </a:p>
          <a:p>
            <a:endParaRPr lang="en-US" dirty="0">
              <a:cs typeface="Calibri" panose="020F0502020204030204"/>
            </a:endParaRPr>
          </a:p>
          <a:p>
            <a:endParaRPr lang="en-US" i="1" dirty="0">
              <a:cs typeface="Calibri" panose="020F0502020204030204"/>
            </a:endParaRPr>
          </a:p>
          <a:p>
            <a:pPr marL="174708" indent="-174708">
              <a:buFont typeface="Arial" panose="020B0604020202020204" pitchFamily="34" charset="0"/>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31774">
              <a:defRPr/>
            </a:pPr>
            <a:fld id="{1794951F-DB89-46A0-8245-A40C626A4F19}"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325622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30 second then a 10-minute break</a:t>
            </a:r>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dirty="0"/>
              <a:t>When we come back, we’ll talk about the strategies available to you. </a:t>
            </a:r>
          </a:p>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a:p>
            <a:pPr marL="0" indent="0">
              <a:buFont typeface="Wingdings" panose="05000000000000000000" pitchFamily="2" charset="2"/>
              <a:buNone/>
            </a:pPr>
            <a:r>
              <a:rPr lang="en-US" i="1" dirty="0"/>
              <a:t>Facilitor Note</a:t>
            </a:r>
            <a:endParaRPr lang="en-US" i="1" baseline="0" dirty="0"/>
          </a:p>
          <a:p>
            <a:pPr marL="174708" indent="-174708">
              <a:buFont typeface="Wingdings" panose="05000000000000000000" pitchFamily="2" charset="2"/>
              <a:buChar char="Ø"/>
            </a:pPr>
            <a:r>
              <a:rPr lang="en-US" i="1" baseline="0" dirty="0"/>
              <a:t>To check in with folks who don’t have their video on, ask for reactions</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1421787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up to 6 minutes</a:t>
            </a:r>
          </a:p>
          <a:p>
            <a:endParaRPr lang="en-US" b="1" dirty="0"/>
          </a:p>
          <a:p>
            <a:r>
              <a:rPr lang="en-US" b="0" dirty="0"/>
              <a:t>Talking Points </a:t>
            </a:r>
          </a:p>
          <a:p>
            <a:pPr marL="171450" indent="-171450">
              <a:buFont typeface="Wingdings" panose="05000000000000000000" pitchFamily="2" charset="2"/>
              <a:buChar char="Ø"/>
            </a:pPr>
            <a:r>
              <a:rPr lang="en-US" b="0" dirty="0"/>
              <a:t>We have a little time for questions. </a:t>
            </a:r>
          </a:p>
          <a:p>
            <a:pPr marL="171450" indent="-171450">
              <a:buFont typeface="Wingdings" panose="05000000000000000000" pitchFamily="2" charset="2"/>
              <a:buChar char="Ø"/>
            </a:pPr>
            <a:r>
              <a:rPr lang="en-US" b="0" dirty="0"/>
              <a:t>When you think about the material we just covered, what are you wondering about?</a:t>
            </a:r>
          </a:p>
        </p:txBody>
      </p:sp>
      <p:sp>
        <p:nvSpPr>
          <p:cNvPr id="4" name="Slide Number Placeholder 3"/>
          <p:cNvSpPr>
            <a:spLocks noGrp="1"/>
          </p:cNvSpPr>
          <p:nvPr>
            <p:ph type="sldNum" sz="quarter" idx="5"/>
          </p:nvPr>
        </p:nvSpPr>
        <p:spPr/>
        <p:txBody>
          <a:bodyPr/>
          <a:lstStyle/>
          <a:p>
            <a:fld id="{1794951F-DB89-46A0-8245-A40C626A4F19}" type="slidenum">
              <a:rPr lang="en-US" smtClean="0"/>
              <a:t>27</a:t>
            </a:fld>
            <a:endParaRPr lang="en-US"/>
          </a:p>
        </p:txBody>
      </p:sp>
    </p:spTree>
    <p:extLst>
      <p:ext uri="{BB962C8B-B14F-4D97-AF65-F5344CB8AC3E}">
        <p14:creationId xmlns:p14="http://schemas.microsoft.com/office/powerpoint/2010/main" val="1442479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45sec</a:t>
            </a:r>
            <a:endParaRPr lang="en-US"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Today we have given you a brief 10,000-foot overview of the tools for recruitment, selection, and retention.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We have provided you with the TennCare Toolkit so that you can go at your own pace with the tools that you want to learn more about and possibility use.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Next, we will be talking about next steps, and giving you resources for creating your own workforce development action plan.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 We will also be reviewing the options you have to work in collaboration with your MCOs moving forward.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4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 minute</a:t>
            </a:r>
            <a:endParaRPr lang="en-US"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Our goals for the last part of the Kick-off are focused on getting you ready for taking your next steps.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We are going to take a look closer at the implementation process to better understand the connection between assessment and evaluation.  You will start to think about what will success look like?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You will start to think about how you will measure your progress during implementation of the workforce strategy that you’ve selected.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We will also share information about the workforce community of practice in each region, that will support your efforts to improve workforce stability in your organization.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Finally, you’ll have a chance to being to prepare for your first 1:1 meeting with the MCO workforce coaches, if you so choose.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aseline="0" dirty="0"/>
              <a:t>This final session will be more of a working session with time for you to reflect on where you’re headed.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36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US" sz="1200" b="1" i="0" u="none" strike="noStrike" kern="1200" dirty="0">
                <a:solidFill>
                  <a:schemeClr val="tx1"/>
                </a:solidFill>
                <a:effectLst/>
                <a:latin typeface="+mn-lt"/>
                <a:ea typeface="+mn-ea"/>
                <a:cs typeface="+mn-cs"/>
              </a:rPr>
              <a:t>Time:  1 minute</a:t>
            </a:r>
          </a:p>
          <a:p>
            <a:pPr marL="0" indent="0" rtl="0" fontAlgn="base">
              <a:buFont typeface="Wingdings" panose="05000000000000000000" pitchFamily="2" charset="2"/>
              <a:buNone/>
            </a:pP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Welcome to the second workshop in the 2-part series on the QuILTSS Initiative kickoff</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My name is xx and I am a xx with the _________________________________. I am here today</a:t>
            </a:r>
            <a:r>
              <a:rPr lang="en-US" sz="1200" b="0" i="0" u="none" strike="noStrike" kern="1200" baseline="0" dirty="0">
                <a:solidFill>
                  <a:schemeClr val="tx1"/>
                </a:solidFill>
                <a:effectLst/>
                <a:latin typeface="+mn-lt"/>
                <a:ea typeface="+mn-ea"/>
                <a:cs typeface="+mn-cs"/>
              </a:rPr>
              <a:t> with my colleagues from _____________  from __________________and ________________ from __________________.</a:t>
            </a:r>
          </a:p>
          <a:p>
            <a:pPr marL="171450" indent="-171450" rtl="0" fontAlgn="base">
              <a:buFont typeface="Wingdings" panose="05000000000000000000" pitchFamily="2" charset="2"/>
              <a:buChar char="Ø"/>
            </a:pPr>
            <a:r>
              <a:rPr lang="en-US" sz="1200" b="0" i="0" u="none" strike="noStrike" kern="1200" baseline="0" dirty="0">
                <a:solidFill>
                  <a:schemeClr val="tx1"/>
                </a:solidFill>
                <a:effectLst/>
                <a:latin typeface="+mn-lt"/>
                <a:ea typeface="+mn-ea"/>
                <a:cs typeface="+mn-cs"/>
              </a:rPr>
              <a:t>And also, with us today from the </a:t>
            </a:r>
            <a:r>
              <a:rPr lang="en-US" sz="1200" b="0" i="0" u="none" strike="noStrike" kern="1200" dirty="0">
                <a:solidFill>
                  <a:schemeClr val="tx1"/>
                </a:solidFill>
                <a:effectLst/>
                <a:latin typeface="+mn-lt"/>
                <a:ea typeface="+mn-ea"/>
                <a:cs typeface="+mn-cs"/>
              </a:rPr>
              <a:t>Institute on Community Integration at the University of Minnesota are Megan Sanders and Chet Tschetter</a:t>
            </a:r>
            <a:r>
              <a:rPr lang="en-US" sz="1200" b="0" i="0" u="none" strike="noStrike" kern="1200" baseline="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Thank you so much for joining us today.  In a few minutes you will get to introduce yourself in a breakout room as we prepare for today. </a:t>
            </a: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This training is currently being </a:t>
            </a:r>
            <a:r>
              <a:rPr lang="en-US" sz="1200" b="1" i="0" u="none" strike="noStrike" kern="1200" dirty="0">
                <a:solidFill>
                  <a:schemeClr val="tx1"/>
                </a:solidFill>
                <a:effectLst/>
                <a:latin typeface="+mn-lt"/>
                <a:ea typeface="+mn-ea"/>
                <a:cs typeface="+mn-cs"/>
              </a:rPr>
              <a:t>recorded</a:t>
            </a:r>
            <a:r>
              <a:rPr lang="en-US" sz="1200" b="0" i="0" u="none" strike="noStrike" kern="1200" dirty="0">
                <a:solidFill>
                  <a:schemeClr val="tx1"/>
                </a:solidFill>
                <a:effectLst/>
                <a:latin typeface="+mn-lt"/>
                <a:ea typeface="+mn-ea"/>
                <a:cs typeface="+mn-cs"/>
              </a:rPr>
              <a:t>. We will be available to you upon request. </a:t>
            </a:r>
            <a:endParaRPr lang="en-US" i="1" baseline="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590211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a:t>
            </a:r>
          </a:p>
          <a:p>
            <a:pPr marL="0" indent="0">
              <a:buFont typeface="Wingdings" panose="05000000000000000000" pitchFamily="2" charset="2"/>
              <a:buNone/>
            </a:pPr>
            <a:r>
              <a:rPr lang="en-US" b="1" dirty="0"/>
              <a:t>Timing for section (slides 11-12): 2 minutes</a:t>
            </a:r>
          </a:p>
          <a:p>
            <a:pPr marL="171450" indent="-171450">
              <a:buFont typeface="Wingdings" panose="05000000000000000000" pitchFamily="2" charset="2"/>
              <a:buChar char="Ø"/>
            </a:pPr>
            <a:r>
              <a:rPr lang="en-US" dirty="0"/>
              <a:t>Let’s move into step 2: </a:t>
            </a:r>
            <a:r>
              <a:rPr lang="en-US" baseline="0" dirty="0"/>
              <a:t>selecting an intervention strategy</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022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58D255-18D9-4A4C-B4DF-ED26CA0624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30 seconds</a:t>
            </a:r>
            <a:endParaRPr kumimoji="0" lang="en-US" altLang="en-US" sz="1200" b="0" i="0" u="none" strike="noStrike" kern="1200" cap="none" spc="0" normalizeH="0" baseline="0" noProof="0" dirty="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Before we look at the next sections in the Self-Assessment workbook, I just wanted to show this slide to remind you that there are different tools or strategies that can be use in the areas of Recruitment, Selection, and Retention.  You will want to think about the strategies your organization uses when you complete the assessments in these areas. </a:t>
            </a:r>
          </a:p>
        </p:txBody>
      </p:sp>
    </p:spTree>
    <p:extLst>
      <p:ext uri="{BB962C8B-B14F-4D97-AF65-F5344CB8AC3E}">
        <p14:creationId xmlns:p14="http://schemas.microsoft.com/office/powerpoint/2010/main" val="1349159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r>
              <a:rPr lang="en-US" b="1" dirty="0"/>
              <a:t>Time: 12 minutes for this Activity</a:t>
            </a:r>
            <a:endParaRPr lang="en-US" dirty="0"/>
          </a:p>
          <a:p>
            <a:r>
              <a:rPr lang="en-US" dirty="0"/>
              <a:t>Talking Points: </a:t>
            </a:r>
            <a:endParaRPr lang="en-US" baseline="0" dirty="0"/>
          </a:p>
          <a:p>
            <a:pPr marL="171450" indent="-171450">
              <a:buFont typeface="Wingdings" panose="05000000000000000000" pitchFamily="2" charset="2"/>
              <a:buChar char="Ø"/>
            </a:pPr>
            <a:r>
              <a:rPr lang="en-US" dirty="0"/>
              <a:t>Again, page </a:t>
            </a:r>
            <a:r>
              <a:rPr lang="en-US" b="1" dirty="0"/>
              <a:t>10??</a:t>
            </a:r>
            <a:r>
              <a:rPr lang="en-US" dirty="0"/>
              <a:t> of your Self-Assessment workbook you are able to examine</a:t>
            </a:r>
            <a:r>
              <a:rPr lang="en-US" baseline="0" dirty="0"/>
              <a:t> your current recruitment practices. We’ll go through </a:t>
            </a:r>
            <a:r>
              <a:rPr lang="en-US" b="1" baseline="0" dirty="0"/>
              <a:t>page 10 </a:t>
            </a:r>
            <a:r>
              <a:rPr lang="en-US" baseline="0" dirty="0"/>
              <a:t>now.</a:t>
            </a:r>
          </a:p>
          <a:p>
            <a:pPr marL="0" indent="0">
              <a:buFont typeface="Wingdings" panose="05000000000000000000" pitchFamily="2" charset="2"/>
              <a:buNone/>
            </a:pPr>
            <a:endParaRPr lang="en-US" baseline="0" dirty="0"/>
          </a:p>
          <a:p>
            <a:pPr marL="0" indent="0">
              <a:buFont typeface="Wingdings" panose="05000000000000000000" pitchFamily="2" charset="2"/>
              <a:buNone/>
            </a:pPr>
            <a:r>
              <a:rPr lang="en-US" i="1" baseline="0" dirty="0"/>
              <a:t>Facilitator Note: read each question and allow time for participants to answer in their workbook. </a:t>
            </a:r>
            <a:endParaRPr lang="en-US" baseline="0" dirty="0"/>
          </a:p>
          <a:p>
            <a:pPr marL="171450" indent="-171450">
              <a:buFont typeface="Wingdings" panose="05000000000000000000" pitchFamily="2" charset="2"/>
              <a:buChar char="Ø"/>
            </a:pPr>
            <a:r>
              <a:rPr lang="en-US" baseline="0" dirty="0"/>
              <a:t>Do you know where your DSPs are being recruited from and what recruitment strategies you are already using? </a:t>
            </a:r>
            <a:endParaRPr lang="en-US" dirty="0"/>
          </a:p>
          <a:p>
            <a:pPr marL="171450" indent="-171450">
              <a:buFont typeface="Wingdings" panose="05000000000000000000" pitchFamily="2" charset="2"/>
              <a:buChar char="Ø"/>
            </a:pPr>
            <a:r>
              <a:rPr lang="en-US" dirty="0"/>
              <a:t>When you look at your</a:t>
            </a:r>
            <a:r>
              <a:rPr lang="en-US" baseline="0" dirty="0"/>
              <a:t> scores, are you doing more than you realized?  </a:t>
            </a:r>
          </a:p>
          <a:p>
            <a:pPr marL="171450" indent="-171450">
              <a:buFont typeface="Wingdings" panose="05000000000000000000" pitchFamily="2" charset="2"/>
              <a:buChar char="Ø"/>
            </a:pPr>
            <a:r>
              <a:rPr lang="en-US" baseline="0" dirty="0"/>
              <a:t>Do you see areas that you may want to explore more?  </a:t>
            </a:r>
          </a:p>
          <a:p>
            <a:pPr marL="171450" indent="-171450">
              <a:buFont typeface="Wingdings" panose="05000000000000000000" pitchFamily="2" charset="2"/>
              <a:buChar char="Ø"/>
            </a:pPr>
            <a:r>
              <a:rPr lang="en-US" baseline="0" dirty="0"/>
              <a:t>My yourself complete the reflections  on the bottom of the fist page and top of next page. </a:t>
            </a:r>
          </a:p>
          <a:p>
            <a:pPr marL="171450" indent="-171450">
              <a:buFont typeface="Wingdings" panose="05000000000000000000" pitchFamily="2" charset="2"/>
              <a:buChar char="Ø"/>
            </a:pPr>
            <a:r>
              <a:rPr lang="en-US" baseline="0" dirty="0"/>
              <a:t>If you have time start the next section “Based on what you know, what should we do next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t>People can either work individually on with their team on the reflections and what should we do next.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t>Whole activity needs to be done in 12 minutes max.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287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indent="0">
              <a:buFont typeface="Wingdings" panose="05000000000000000000" pitchFamily="2" charset="2"/>
              <a:buNone/>
            </a:pPr>
            <a:r>
              <a:rPr lang="en-US" b="1" dirty="0"/>
              <a:t>Time: 12 minutes</a:t>
            </a: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Section 4 looks like the images on your screen. Section 4</a:t>
            </a:r>
            <a:r>
              <a:rPr lang="en-US" baseline="0" dirty="0"/>
              <a:t> </a:t>
            </a:r>
            <a:r>
              <a:rPr lang="en-US" dirty="0"/>
              <a:t>is about reflecting on the selection practices that can</a:t>
            </a:r>
            <a:r>
              <a:rPr lang="en-US" baseline="0" dirty="0"/>
              <a:t> support your efforts and</a:t>
            </a:r>
            <a:r>
              <a:rPr lang="en-US" dirty="0"/>
              <a:t> processes</a:t>
            </a:r>
            <a:r>
              <a:rPr lang="en-US" baseline="0" dirty="0"/>
              <a:t> you may already have in place</a:t>
            </a:r>
            <a:r>
              <a:rPr lang="en-US" dirty="0"/>
              <a:t>. This is intended to be a discovery tool to help you explore what you’re already doing and areas where you might want to put some attention as you move forward.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en-US" i="1" dirty="0"/>
              <a:t>Facilitor Note:  Lead the activity the same way you did on previous slide.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728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indent="0">
              <a:buFont typeface="Wingdings" panose="05000000000000000000" pitchFamily="2" charset="2"/>
              <a:buNone/>
            </a:pPr>
            <a:r>
              <a:rPr lang="en-US" b="1" dirty="0"/>
              <a:t>Time: 12 minutes</a:t>
            </a: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Section 5 of the self assessment workbook looks like the images on your screen.</a:t>
            </a:r>
            <a:r>
              <a:rPr lang="en-US" baseline="0" dirty="0"/>
              <a:t> </a:t>
            </a:r>
            <a:r>
              <a:rPr lang="en-US" dirty="0"/>
              <a:t>Section 5</a:t>
            </a:r>
            <a:r>
              <a:rPr lang="en-US" baseline="0" dirty="0"/>
              <a:t> </a:t>
            </a:r>
            <a:r>
              <a:rPr lang="en-US" dirty="0"/>
              <a:t>is about reflecting on the organizational practices and processes that can</a:t>
            </a:r>
            <a:r>
              <a:rPr lang="en-US" baseline="0" dirty="0"/>
              <a:t> support your efforts and</a:t>
            </a:r>
            <a:r>
              <a:rPr lang="en-US" dirty="0"/>
              <a:t> processes</a:t>
            </a:r>
            <a:r>
              <a:rPr lang="en-US" baseline="0" dirty="0"/>
              <a:t> you may already have in place</a:t>
            </a:r>
            <a:r>
              <a:rPr lang="en-US" dirty="0"/>
              <a:t>. This is intended to be a discovery tool to help you explore what you’re already doing and areas where you might want to put some attention as you move forward. </a:t>
            </a:r>
          </a:p>
          <a:p>
            <a:pPr marL="171450" indent="-171450">
              <a:buFont typeface="Wingdings" panose="05000000000000000000" pitchFamily="2" charset="2"/>
              <a:buChar char="Ø"/>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Facilitor Note:  Lead the activity the same way you did on previous slide. </a:t>
            </a:r>
          </a:p>
          <a:p>
            <a:pPr marL="0" indent="0">
              <a:buFont typeface="Wingdings" panose="05000000000000000000" pitchFamily="2" charset="2"/>
              <a:buNone/>
            </a:pPr>
            <a:r>
              <a:rPr lang="en-US" i="1" baseline="0" dirty="0"/>
              <a:t> </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748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5 minutes</a:t>
            </a:r>
            <a:endParaRPr lang="en-US" i="1" dirty="0"/>
          </a:p>
          <a:p>
            <a:r>
              <a:rPr lang="en-US" i="1" dirty="0"/>
              <a:t>Share tenncare.ici.umn.edu browser on your screen – navigate through the toolkit and explain where the tools can be found. </a:t>
            </a:r>
          </a:p>
        </p:txBody>
      </p:sp>
      <p:sp>
        <p:nvSpPr>
          <p:cNvPr id="4" name="Slide Number Placeholder 3"/>
          <p:cNvSpPr>
            <a:spLocks noGrp="1"/>
          </p:cNvSpPr>
          <p:nvPr>
            <p:ph type="sldNum" sz="quarter" idx="5"/>
          </p:nvPr>
        </p:nvSpPr>
        <p:spPr/>
        <p:txBody>
          <a:bodyPr/>
          <a:lstStyle/>
          <a:p>
            <a:fld id="{1794951F-DB89-46A0-8245-A40C626A4F19}" type="slidenum">
              <a:rPr lang="en-US" smtClean="0"/>
              <a:t>35</a:t>
            </a:fld>
            <a:endParaRPr lang="en-US"/>
          </a:p>
        </p:txBody>
      </p:sp>
    </p:spTree>
    <p:extLst>
      <p:ext uri="{BB962C8B-B14F-4D97-AF65-F5344CB8AC3E}">
        <p14:creationId xmlns:p14="http://schemas.microsoft.com/office/powerpoint/2010/main" val="3450849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US" b="1" dirty="0"/>
              <a:t>Time: 1 minute</a:t>
            </a:r>
            <a:endParaRPr kumimoji="0" lang="en-US" altLang="en-US" sz="1200" b="1" i="0" u="none" strike="noStrike" kern="1200" cap="none" spc="0" normalizeH="0" baseline="0" noProof="0" dirty="0">
              <a:ln>
                <a:noFill/>
              </a:ln>
              <a:solidFill>
                <a:prstClr val="black"/>
              </a:solidFill>
              <a:effectLst/>
              <a:uLnTx/>
              <a:uFillTx/>
              <a:latin typeface="+mn-lt"/>
              <a:ea typeface="+mn-ea"/>
              <a:cs typeface="Calibri"/>
            </a:endParaRP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Calibri"/>
              </a:rPr>
              <a:t>Talking Points:</a:t>
            </a:r>
          </a:p>
          <a:p>
            <a:pPr marL="171450" indent="-171450" eaLnBrk="1" hangingPunct="1">
              <a:spcBef>
                <a:spcPct val="0"/>
              </a:spcBef>
              <a:buFont typeface="Wingdings" panose="05000000000000000000" pitchFamily="2" charset="2"/>
              <a:buChar char="Ø"/>
            </a:pPr>
            <a:r>
              <a:rPr lang="en-US" altLang="en-US" dirty="0"/>
              <a:t>When you’re thinking about steps 6 and 7.  This is where you plan for and implement the strategy you choose, and it may be intimidating. You may want to  consult with your MCO workforce consultants to as you develop your action  plan and start to implement an evidence-based practice or strategy. </a:t>
            </a:r>
          </a:p>
          <a:p>
            <a:pPr marL="171450" indent="-171450" eaLnBrk="1" hangingPunct="1">
              <a:spcBef>
                <a:spcPct val="0"/>
              </a:spcBef>
              <a:buFont typeface="Wingdings" panose="05000000000000000000" pitchFamily="2" charset="2"/>
              <a:buChar char="Ø"/>
            </a:pPr>
            <a:r>
              <a:rPr lang="en-US" altLang="en-US" dirty="0"/>
              <a:t>It’s important at this point that you have a clear vision of the change you want to see, both short-term and long-term.  These will both look different. </a:t>
            </a:r>
          </a:p>
          <a:p>
            <a:pPr marL="171450" indent="-171450" eaLnBrk="1" hangingPunct="1">
              <a:spcBef>
                <a:spcPct val="0"/>
              </a:spcBef>
              <a:buFont typeface="Wingdings" panose="05000000000000000000" pitchFamily="2" charset="2"/>
              <a:buChar char="Ø"/>
            </a:pPr>
            <a:r>
              <a:rPr lang="en-US" altLang="en-US" dirty="0"/>
              <a:t>Consider how you are going to ensure staff buy-in and feasibility for implementation.</a:t>
            </a: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5ED45-3BA4-42D9-BE8B-EB4A6CC3EF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8605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87143" cy="4279737"/>
          </a:xfrm>
        </p:spPr>
        <p:txBody>
          <a:bodyPr/>
          <a:lstStyle/>
          <a:p>
            <a:r>
              <a:rPr lang="en-US" b="1" dirty="0"/>
              <a:t>Time: 15 seconds</a:t>
            </a:r>
            <a:endParaRPr lang="en-US" b="1" i="0" baseline="0" dirty="0"/>
          </a:p>
          <a:p>
            <a:r>
              <a:rPr lang="en-US" baseline="0" dirty="0"/>
              <a:t>Talking Points:</a:t>
            </a:r>
          </a:p>
          <a:p>
            <a:pPr marL="171450" indent="-171450">
              <a:buFont typeface="Wingdings" panose="05000000000000000000" pitchFamily="2" charset="2"/>
              <a:buChar char="Ø"/>
            </a:pPr>
            <a:r>
              <a:rPr lang="en-US" baseline="0" dirty="0"/>
              <a:t>We’ll talk about methods for taking action at your organization, including  w</a:t>
            </a:r>
            <a:r>
              <a:rPr lang="en-US" dirty="0"/>
              <a:t>hat you can do today and what you will take back to your organization</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37</a:t>
            </a:fld>
            <a:endParaRPr lang="en-US"/>
          </a:p>
        </p:txBody>
      </p:sp>
    </p:spTree>
    <p:extLst>
      <p:ext uri="{BB962C8B-B14F-4D97-AF65-F5344CB8AC3E}">
        <p14:creationId xmlns:p14="http://schemas.microsoft.com/office/powerpoint/2010/main" val="2291687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endParaRPr lang="en-US" dirty="0"/>
          </a:p>
          <a:p>
            <a:r>
              <a:rPr lang="en-US" dirty="0"/>
              <a:t>Talking Points:</a:t>
            </a:r>
          </a:p>
          <a:p>
            <a:pPr marL="171450" indent="-171450">
              <a:buFont typeface="Wingdings" panose="05000000000000000000" pitchFamily="2" charset="2"/>
              <a:buChar char="Ø"/>
            </a:pPr>
            <a:r>
              <a:rPr lang="en-US" dirty="0"/>
              <a:t>We know  its all a lot to think about. Making changes in how an organization does things can take time and isn’t without its challenges.</a:t>
            </a:r>
          </a:p>
          <a:p>
            <a:pPr marL="171450" indent="-171450">
              <a:buFont typeface="Wingdings" panose="05000000000000000000" pitchFamily="2" charset="2"/>
              <a:buChar char="Ø"/>
            </a:pPr>
            <a:r>
              <a:rPr lang="en-US" dirty="0"/>
              <a:t>Let’s not forget that real reason you’re a committed to improve the workforce situation at your organization. It is for the people you support.  They are the reason for making changes to how you recruit, select, orientate and onboard, as well as train and support DSP. These changes should result in improving the likelihood that employees hired will be able to meet the needs of the individuals being supported as well as improve staff retention</a:t>
            </a:r>
          </a:p>
        </p:txBody>
      </p:sp>
      <p:sp>
        <p:nvSpPr>
          <p:cNvPr id="4" name="Slide Number Placeholder 3"/>
          <p:cNvSpPr>
            <a:spLocks noGrp="1"/>
          </p:cNvSpPr>
          <p:nvPr>
            <p:ph type="sldNum" sz="quarter" idx="10"/>
          </p:nvPr>
        </p:nvSpPr>
        <p:spPr/>
        <p:txBody>
          <a:bodyPr/>
          <a:lstStyle/>
          <a:p>
            <a:fld id="{487D6291-FB8F-4913-892F-08B16A588B0E}" type="slidenum">
              <a:rPr lang="en-US" smtClean="0"/>
              <a:t>38</a:t>
            </a:fld>
            <a:endParaRPr lang="en-US"/>
          </a:p>
        </p:txBody>
      </p:sp>
    </p:spTree>
    <p:extLst>
      <p:ext uri="{BB962C8B-B14F-4D97-AF65-F5344CB8AC3E}">
        <p14:creationId xmlns:p14="http://schemas.microsoft.com/office/powerpoint/2010/main" val="4254093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45 seconds</a:t>
            </a:r>
            <a:endParaRPr lang="en-US" dirty="0"/>
          </a:p>
          <a:p>
            <a:r>
              <a:rPr lang="en-US" dirty="0"/>
              <a:t>Talking Points:</a:t>
            </a:r>
          </a:p>
          <a:p>
            <a:pPr marL="171450" indent="-171450">
              <a:buFont typeface="Wingdings" panose="05000000000000000000" pitchFamily="2" charset="2"/>
              <a:buChar char="Ø"/>
            </a:pPr>
            <a:r>
              <a:rPr lang="en-US" dirty="0"/>
              <a:t>The change process is a cycle that includes:</a:t>
            </a:r>
          </a:p>
          <a:p>
            <a:pPr marL="635227" lvl="1" indent="-178027">
              <a:buFont typeface="Wingdings" panose="05000000000000000000" pitchFamily="2" charset="2"/>
              <a:buChar char="Ø"/>
            </a:pPr>
            <a:r>
              <a:rPr lang="en-US" dirty="0"/>
              <a:t>assessing the situation, </a:t>
            </a:r>
          </a:p>
          <a:p>
            <a:pPr marL="635227" lvl="1" indent="-178027">
              <a:buFont typeface="Wingdings" panose="05000000000000000000" pitchFamily="2" charset="2"/>
              <a:buChar char="Ø"/>
            </a:pPr>
            <a:r>
              <a:rPr lang="en-US" dirty="0"/>
              <a:t>deciding what is the greatest need, </a:t>
            </a:r>
          </a:p>
          <a:p>
            <a:pPr marL="635227" lvl="1" indent="-178027">
              <a:buFont typeface="Wingdings" panose="05000000000000000000" pitchFamily="2" charset="2"/>
              <a:buChar char="Ø"/>
            </a:pPr>
            <a:r>
              <a:rPr lang="en-US" dirty="0"/>
              <a:t>planning a strategy to address the need, </a:t>
            </a:r>
          </a:p>
          <a:p>
            <a:pPr marL="635227" lvl="1" indent="-178027">
              <a:buFont typeface="Wingdings" panose="05000000000000000000" pitchFamily="2" charset="2"/>
              <a:buChar char="Ø"/>
            </a:pPr>
            <a:r>
              <a:rPr lang="en-US" dirty="0"/>
              <a:t>acting to put the plan into action, </a:t>
            </a:r>
          </a:p>
          <a:p>
            <a:pPr marL="635227" lvl="1" indent="-178027">
              <a:buFont typeface="Wingdings" panose="05000000000000000000" pitchFamily="2" charset="2"/>
              <a:buChar char="Ø"/>
            </a:pPr>
            <a:r>
              <a:rPr lang="en-US" dirty="0"/>
              <a:t>evaluating the results, and </a:t>
            </a:r>
          </a:p>
          <a:p>
            <a:pPr marL="635227" lvl="1" indent="-178027">
              <a:buFont typeface="Wingdings" panose="05000000000000000000" pitchFamily="2" charset="2"/>
              <a:buChar char="Ø"/>
            </a:pPr>
            <a:r>
              <a:rPr lang="en-US" dirty="0"/>
              <a:t>revising the plan based on the evaluation. </a:t>
            </a:r>
          </a:p>
          <a:p>
            <a:pPr marL="171450" indent="-171450">
              <a:buFont typeface="Wingdings" panose="05000000000000000000" pitchFamily="2" charset="2"/>
              <a:buChar char="Ø"/>
            </a:pPr>
            <a:r>
              <a:rPr lang="en-US" dirty="0"/>
              <a:t>We will focus on strategies and information that will help you in the assessment and evaluation phases of the cycle for Direct Support Professional Workforce issues.</a:t>
            </a:r>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39</a:t>
            </a:fld>
            <a:endParaRPr lang="en-US"/>
          </a:p>
        </p:txBody>
      </p:sp>
    </p:spTree>
    <p:extLst>
      <p:ext uri="{BB962C8B-B14F-4D97-AF65-F5344CB8AC3E}">
        <p14:creationId xmlns:p14="http://schemas.microsoft.com/office/powerpoint/2010/main" val="64717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Time:  30 seconds</a:t>
            </a:r>
          </a:p>
          <a:p>
            <a:endParaRPr lang="en-US" baseline="0" dirty="0"/>
          </a:p>
          <a:p>
            <a:r>
              <a:rPr lang="en-US" baseline="0" dirty="0"/>
              <a:t>Talking Points</a:t>
            </a:r>
          </a:p>
          <a:p>
            <a:pPr marL="171450" indent="-171450">
              <a:buFont typeface="Wingdings" panose="05000000000000000000" pitchFamily="2" charset="2"/>
              <a:buChar char="Ø"/>
            </a:pPr>
            <a:r>
              <a:rPr lang="en-US" baseline="0" dirty="0"/>
              <a:t>In today’s workshop we are going to quickly review the strategies in the Toolkit, followed by taking a look at Assessing your Needs. </a:t>
            </a:r>
          </a:p>
          <a:p>
            <a:pPr marL="171450" indent="-171450">
              <a:buFont typeface="Wingdings" panose="05000000000000000000" pitchFamily="2" charset="2"/>
              <a:buChar char="Ø"/>
            </a:pPr>
            <a:r>
              <a:rPr lang="en-US" baseline="0" dirty="0"/>
              <a:t>In Part 4, the last half of the workshop you will have the chance to take a closer look at evidence-based practices and your organizational capacity or readiness.</a:t>
            </a:r>
          </a:p>
          <a:p>
            <a:pPr marL="171450" indent="-171450">
              <a:buFont typeface="Wingdings" panose="05000000000000000000" pitchFamily="2" charset="2"/>
              <a:buChar char="Ø"/>
            </a:pPr>
            <a:endParaRPr lang="en-US" baseline="0"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744759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45 seconds</a:t>
            </a:r>
            <a:endParaRPr lang="en-US" baseline="0" dirty="0">
              <a:cs typeface="Calibri"/>
            </a:endParaRPr>
          </a:p>
          <a:p>
            <a:pPr marL="0" indent="0">
              <a:buFont typeface="Wingdings" panose="05000000000000000000" pitchFamily="2" charset="2"/>
              <a:buNone/>
            </a:pPr>
            <a:r>
              <a:rPr lang="en-US" baseline="0" dirty="0">
                <a:cs typeface="Calibri"/>
              </a:rPr>
              <a:t>Talking Points:</a:t>
            </a:r>
          </a:p>
          <a:p>
            <a:pPr marL="171450" indent="-171450">
              <a:buFont typeface="Wingdings" panose="05000000000000000000" pitchFamily="2" charset="2"/>
              <a:buChar char="Ø"/>
            </a:pPr>
            <a:r>
              <a:rPr lang="en-US" dirty="0"/>
              <a:t>To create change you need an action plan. An action plan can…</a:t>
            </a:r>
            <a:endParaRPr lang="en-US" dirty="0">
              <a:cs typeface="Calibri"/>
            </a:endParaRPr>
          </a:p>
          <a:p>
            <a:pPr marL="628650" lvl="1" indent="-171450">
              <a:buFont typeface="Wingdings" panose="05000000000000000000" pitchFamily="2" charset="2"/>
              <a:buChar char="Ø"/>
            </a:pPr>
            <a:r>
              <a:rPr lang="en-US" dirty="0"/>
              <a:t>Help create a strong vision the importance and outcome of change</a:t>
            </a:r>
            <a:endParaRPr lang="en-US" dirty="0">
              <a:cs typeface="Calibri"/>
            </a:endParaRPr>
          </a:p>
          <a:p>
            <a:pPr marL="628650" lvl="1" indent="-171450">
              <a:buFont typeface="Wingdings" panose="05000000000000000000" pitchFamily="2" charset="2"/>
              <a:buChar char="Ø"/>
            </a:pPr>
            <a:r>
              <a:rPr lang="en-US" dirty="0"/>
              <a:t>Helps you find a leaders who are interested and invested in change</a:t>
            </a:r>
            <a:endParaRPr lang="en-US" dirty="0">
              <a:cs typeface="Calibri"/>
            </a:endParaRPr>
          </a:p>
          <a:p>
            <a:pPr marL="628650" lvl="1" indent="-171450">
              <a:buFont typeface="Wingdings" panose="05000000000000000000" pitchFamily="2" charset="2"/>
              <a:buChar char="Ø"/>
            </a:pPr>
            <a:r>
              <a:rPr lang="en-US" dirty="0"/>
              <a:t>Gives the planning and development process sufficient time and resources,</a:t>
            </a:r>
            <a:endParaRPr lang="en-US" dirty="0">
              <a:cs typeface="Calibri"/>
            </a:endParaRPr>
          </a:p>
          <a:p>
            <a:pPr marL="628650" lvl="1" indent="-171450">
              <a:buFont typeface="Wingdings" panose="05000000000000000000" pitchFamily="2" charset="2"/>
              <a:buChar char="Ø"/>
            </a:pPr>
            <a:r>
              <a:rPr lang="en-US" dirty="0"/>
              <a:t>It helps you set target dates for achieving specific goals</a:t>
            </a:r>
            <a:endParaRPr lang="en-US" dirty="0">
              <a:cs typeface="Calibri"/>
            </a:endParaRPr>
          </a:p>
          <a:p>
            <a:pPr marL="628650" lvl="1" indent="-171450">
              <a:buFont typeface="Wingdings" panose="05000000000000000000" pitchFamily="2" charset="2"/>
              <a:buChar char="Ø"/>
            </a:pPr>
            <a:r>
              <a:rPr lang="en-US" dirty="0"/>
              <a:t>It helps the team make a plan for when and why you will update and revise the plan on a regular basis.  We need to comeback and revisit what is happening with the plan so that we can be proactive in taking action.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40</a:t>
            </a:fld>
            <a:endParaRPr lang="en-US"/>
          </a:p>
        </p:txBody>
      </p:sp>
    </p:spTree>
    <p:extLst>
      <p:ext uri="{BB962C8B-B14F-4D97-AF65-F5344CB8AC3E}">
        <p14:creationId xmlns:p14="http://schemas.microsoft.com/office/powerpoint/2010/main" val="769828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Wingdings" panose="05000000000000000000" pitchFamily="2" charset="2"/>
              <a:buNone/>
            </a:pPr>
            <a:r>
              <a:rPr lang="en-US" b="1" dirty="0"/>
              <a:t>Time: 15 seconds</a:t>
            </a:r>
            <a:endParaRPr lang="en-US" altLang="en-US" dirty="0"/>
          </a:p>
          <a:p>
            <a:pPr marL="0" indent="0" eaLnBrk="1" hangingPunct="1">
              <a:spcBef>
                <a:spcPct val="0"/>
              </a:spcBef>
              <a:buFont typeface="Wingdings" panose="05000000000000000000" pitchFamily="2" charset="2"/>
              <a:buNone/>
            </a:pPr>
            <a:r>
              <a:rPr lang="en-US" altLang="en-US" dirty="0"/>
              <a:t>Talking Points: </a:t>
            </a:r>
          </a:p>
          <a:p>
            <a:pPr marL="171450" indent="-171450" eaLnBrk="1" hangingPunct="1">
              <a:spcBef>
                <a:spcPct val="0"/>
              </a:spcBef>
              <a:buFont typeface="Wingdings" panose="05000000000000000000" pitchFamily="2" charset="2"/>
              <a:buChar char="Ø"/>
            </a:pPr>
            <a:r>
              <a:rPr lang="en-US" altLang="en-US" dirty="0"/>
              <a:t>The</a:t>
            </a:r>
            <a:r>
              <a:rPr lang="en-US" altLang="en-US" baseline="0" dirty="0"/>
              <a:t> action planning worksheet can be used to develop your strategies and divide the work among your team. You may already have a strategic plan, but the action planning worksheet will provide a more detailed plan for you to implement with your team.</a:t>
            </a:r>
            <a:endParaRPr lang="x-none" altLang="en-US" dirty="0"/>
          </a:p>
        </p:txBody>
      </p:sp>
      <p:sp>
        <p:nvSpPr>
          <p:cNvPr id="211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2B3F77-19AE-4FFA-85F6-82CFBBB9F7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83835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15 seconds</a:t>
            </a: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Turn to page </a:t>
            </a:r>
            <a:r>
              <a:rPr lang="en-US" b="1" dirty="0"/>
              <a:t>26?? </a:t>
            </a:r>
            <a:r>
              <a:rPr lang="en-US" b="0" dirty="0"/>
              <a:t>in the Self Assessment workbook</a:t>
            </a:r>
            <a:endParaRPr lang="en-US" b="1" dirty="0"/>
          </a:p>
          <a:p>
            <a:pPr marL="171450" indent="-171450">
              <a:buFont typeface="Wingdings" panose="05000000000000000000" pitchFamily="2" charset="2"/>
              <a:buChar char="Ø"/>
            </a:pPr>
            <a:r>
              <a:rPr lang="en-US" dirty="0"/>
              <a:t>This action plan is a good start for any plan to help you move forward in implementing a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8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2 minutes</a:t>
            </a:r>
            <a:endParaRPr lang="en-US" i="1" dirty="0"/>
          </a:p>
          <a:p>
            <a:pPr marL="0" indent="0">
              <a:buFont typeface="Wingdings" panose="05000000000000000000" pitchFamily="2" charset="2"/>
              <a:buNone/>
            </a:pPr>
            <a:r>
              <a:rPr lang="en-US" i="1" dirty="0"/>
              <a:t>Note to facilitators: Give time to fill out each part of this slide (2</a:t>
            </a:r>
            <a:r>
              <a:rPr lang="en-US" i="1" baseline="0" dirty="0"/>
              <a:t> min/slide)</a:t>
            </a:r>
            <a:r>
              <a:rPr lang="en-US" i="1" dirty="0"/>
              <a:t>. Come up with your own “desired outcome” (example: improve orientation and onboarding to reduce 6 month turnover). </a:t>
            </a:r>
          </a:p>
          <a:p>
            <a:pPr marL="0" indent="0">
              <a:buFont typeface="Wingdings" panose="05000000000000000000" pitchFamily="2" charset="2"/>
              <a:buNone/>
            </a:pPr>
            <a:r>
              <a:rPr lang="en-US" i="0"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How</a:t>
            </a:r>
            <a:r>
              <a:rPr lang="en-US" baseline="0" dirty="0"/>
              <a:t> many of you are starting to think about action plans?  You may already have a similar planning process within your organization that you will use.  For others, using the action planning worksheet on page </a:t>
            </a:r>
            <a:r>
              <a:rPr lang="en-US" b="1" baseline="0" dirty="0"/>
              <a:t>26-27??</a:t>
            </a:r>
            <a:r>
              <a:rPr lang="en-US" baseline="0" dirty="0"/>
              <a:t> may be a way to bring focus to some of your current and future workforce activities. </a:t>
            </a:r>
            <a:endParaRPr lang="x-none" dirty="0"/>
          </a:p>
          <a:p>
            <a:pPr marL="171450" indent="-171450">
              <a:buFont typeface="Wingdings" panose="05000000000000000000" pitchFamily="2" charset="2"/>
              <a:buChar char="Ø"/>
            </a:pPr>
            <a:r>
              <a:rPr lang="en-US" i="0" dirty="0"/>
              <a:t>We will be working through the different areas of the action plan together. </a:t>
            </a:r>
          </a:p>
          <a:p>
            <a:pPr marL="171450" indent="-171450">
              <a:buFont typeface="Wingdings" panose="05000000000000000000" pitchFamily="2" charset="2"/>
              <a:buChar char="Ø"/>
            </a:pPr>
            <a:r>
              <a:rPr lang="en-US" i="0" dirty="0"/>
              <a:t>First, we will take a minute or so for you to i</a:t>
            </a:r>
            <a:r>
              <a:rPr lang="en-US" dirty="0"/>
              <a:t>dentify</a:t>
            </a:r>
            <a:r>
              <a:rPr lang="en-US" baseline="0" dirty="0"/>
              <a:t> what the strategy is and the desired outcome. Page </a:t>
            </a:r>
            <a:r>
              <a:rPr lang="en-US" b="1" baseline="0" dirty="0"/>
              <a:t>24??</a:t>
            </a:r>
            <a:r>
              <a:rPr lang="en-US" baseline="0" dirty="0"/>
              <a:t> in the self assessment workbook can give inspiration or ideas for desired outcomes. </a:t>
            </a:r>
          </a:p>
          <a:p>
            <a:pPr marL="0" indent="0">
              <a:buFont typeface="Wingdings" panose="05000000000000000000" pitchFamily="2" charset="2"/>
              <a:buNone/>
            </a:pPr>
            <a:r>
              <a:rPr lang="en-US" i="1" baseline="0" dirty="0"/>
              <a:t>Give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2801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2 minutes </a:t>
            </a:r>
            <a:endParaRPr lang="en-US" i="1" dirty="0"/>
          </a:p>
          <a:p>
            <a:pPr marL="0" indent="0">
              <a:buFont typeface="Wingdings" panose="05000000000000000000" pitchFamily="2" charset="2"/>
              <a:buNone/>
            </a:pPr>
            <a:r>
              <a:rPr lang="en-US" i="1" dirty="0"/>
              <a:t>Note to facilitators: Give time to fill out each part of this slide (2</a:t>
            </a:r>
            <a:r>
              <a:rPr lang="en-US" i="1" baseline="0" dirty="0"/>
              <a:t> min/slide)</a:t>
            </a:r>
            <a:r>
              <a:rPr lang="en-US" i="1" dirty="0"/>
              <a:t>. Come up with your own “desired outcome” (example: improve orientation and onboarding to reduce 6 month turnover). </a:t>
            </a:r>
          </a:p>
          <a:p>
            <a:pPr marL="0" indent="0">
              <a:buFont typeface="Wingdings" panose="05000000000000000000" pitchFamily="2" charset="2"/>
              <a:buNone/>
            </a:pPr>
            <a:r>
              <a:rPr lang="en-US" i="0" dirty="0"/>
              <a:t>Talking Points:</a:t>
            </a:r>
          </a:p>
          <a:p>
            <a:pPr marL="171450" indent="-171450">
              <a:buFont typeface="Wingdings" panose="05000000000000000000" pitchFamily="2" charset="2"/>
              <a:buChar char="Ø"/>
            </a:pPr>
            <a:r>
              <a:rPr lang="en-US" dirty="0"/>
              <a:t>Jot down one thing that needs to be done to accomplish your desired outcome.</a:t>
            </a:r>
          </a:p>
          <a:p>
            <a:pPr marL="171450" indent="-171450">
              <a:buFont typeface="Wingdings" panose="05000000000000000000" pitchFamily="2" charset="2"/>
              <a:buChar char="Ø"/>
            </a:pPr>
            <a:r>
              <a:rPr lang="en-US" dirty="0"/>
              <a:t>Then how often it needs to be done and for how long along with who is responsible for it.</a:t>
            </a:r>
          </a:p>
          <a:p>
            <a:pPr marL="171450" indent="-171450">
              <a:buFont typeface="Wingdings" panose="05000000000000000000" pitchFamily="2" charset="2"/>
              <a:buChar char="Ø"/>
            </a:pPr>
            <a:r>
              <a:rPr lang="en-US" dirty="0"/>
              <a:t>We will give you a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2801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2</a:t>
            </a:r>
            <a:endParaRPr lang="en-US" dirty="0"/>
          </a:p>
          <a:p>
            <a:pPr marL="171450" indent="-171450">
              <a:buFont typeface="Wingdings" panose="05000000000000000000" pitchFamily="2" charset="2"/>
              <a:buChar char="Ø"/>
            </a:pPr>
            <a:r>
              <a:rPr lang="en-US" dirty="0"/>
              <a:t>Now, how will you know you are making progress? This is where you think about measuring the desired outcomes that you want as a result of the strategy you chose. </a:t>
            </a:r>
          </a:p>
          <a:p>
            <a:pPr marL="171450" indent="-171450">
              <a:buFont typeface="Wingdings" panose="05000000000000000000" pitchFamily="2" charset="2"/>
              <a:buChar char="Ø"/>
            </a:pPr>
            <a:r>
              <a:rPr lang="en-US" dirty="0"/>
              <a:t>If you aren’t sure how to measure your outcomes, we will be talking more about this later today</a:t>
            </a:r>
          </a:p>
          <a:p>
            <a:pPr marL="171450" indent="-171450">
              <a:buFont typeface="Wingdings" panose="05000000000000000000" pitchFamily="2" charset="2"/>
              <a:buChar char="Ø"/>
            </a:pPr>
            <a:r>
              <a:rPr lang="en-US" dirty="0"/>
              <a:t>I suggest including when and how often you will evaluate it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1109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Turn off</a:t>
            </a:r>
            <a:r>
              <a:rPr lang="en-US" baseline="0" dirty="0"/>
              <a:t> video and audio when you leave. Turn video back on when you return so we know you are back.</a:t>
            </a:r>
          </a:p>
          <a:p>
            <a:pPr marL="174708" indent="-174708">
              <a:buFont typeface="Wingdings" panose="05000000000000000000" pitchFamily="2" charset="2"/>
              <a:buChar char="Ø"/>
            </a:pPr>
            <a:r>
              <a:rPr lang="en-US" i="1" baseline="0" dirty="0"/>
              <a:t>To check in with folks who don’t have their video on, ask for reactions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549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836194" cy="4245092"/>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 minute</a:t>
            </a:r>
            <a:endParaRPr lang="en-US" b="1"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dirty="0"/>
              <a:t>Let’s talk about how to evaluate.</a:t>
            </a:r>
            <a:r>
              <a:rPr lang="en-US" baseline="0" dirty="0"/>
              <a:t> It’s important to see what assessment tools you already have in place that you can also use to evaluate progress.</a:t>
            </a:r>
            <a:endParaRPr lang="en-US" dirty="0"/>
          </a:p>
          <a:p>
            <a:pPr marL="171450" indent="-171450">
              <a:buFont typeface="Wingdings" panose="05000000000000000000" pitchFamily="2" charset="2"/>
              <a:buChar char="Ø"/>
            </a:pPr>
            <a:r>
              <a:rPr lang="en-US" dirty="0"/>
              <a:t>Evaluating</a:t>
            </a:r>
            <a:r>
              <a:rPr lang="en-US" baseline="0" dirty="0"/>
              <a:t> any implemented workforce strategy is essential to ensure the efficacy of your efforts. It provides needed feedback for your implementation team about your progress toward the desired outcome we discussed earlier. Collecting baseline information that is useful for informing your efforts and regularly collecting and reflecting as a team upon information related to your progress is needed. This practice will help you determine when you need additional supports, to shift directions, or to stay the course so that you can remain on track to achieve your goals.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23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998755" cy="4250865"/>
          </a:xfrm>
        </p:spPr>
        <p:txBody>
          <a:bodyPr/>
          <a:lstStyle/>
          <a:p>
            <a:r>
              <a:rPr lang="en-US" b="1" dirty="0"/>
              <a:t>Time: 1 minute</a:t>
            </a:r>
            <a:endParaRPr lang="en-US" dirty="0"/>
          </a:p>
          <a:p>
            <a:r>
              <a:rPr lang="en-US" dirty="0"/>
              <a:t>Talking Points:</a:t>
            </a:r>
          </a:p>
          <a:p>
            <a:pPr marL="171450" indent="-171450">
              <a:buFont typeface="Wingdings" panose="05000000000000000000" pitchFamily="2" charset="2"/>
              <a:buChar char="Ø"/>
            </a:pPr>
            <a:r>
              <a:rPr lang="en-US" dirty="0"/>
              <a:t>We</a:t>
            </a:r>
            <a:r>
              <a:rPr lang="en-US" baseline="0" dirty="0"/>
              <a:t> can use assessment in different ways. For example, you already have workforce data for your organization; however, you may want to drill down and look at assessment of the problem at the site level. The Retention Trends and Summary worksheet on page </a:t>
            </a:r>
            <a:r>
              <a:rPr lang="en-US" b="1" baseline="0" dirty="0"/>
              <a:t>22??</a:t>
            </a:r>
            <a:r>
              <a:rPr lang="en-US" baseline="0" dirty="0"/>
              <a:t> is a resource for you to use to understand turnover and retention at a site level. </a:t>
            </a:r>
          </a:p>
          <a:p>
            <a:pPr marL="171450" indent="-171450">
              <a:buFont typeface="Wingdings" panose="05000000000000000000" pitchFamily="2" charset="2"/>
              <a:buChar char="Ø"/>
            </a:pPr>
            <a:r>
              <a:rPr lang="en-US" baseline="0" dirty="0"/>
              <a:t>Assessments can also help in the selection of strategies and be used as baseline data to track which strategies or interventions are working or not working. </a:t>
            </a:r>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48</a:t>
            </a:fld>
            <a:endParaRPr lang="en-US"/>
          </a:p>
        </p:txBody>
      </p:sp>
    </p:spTree>
    <p:extLst>
      <p:ext uri="{BB962C8B-B14F-4D97-AF65-F5344CB8AC3E}">
        <p14:creationId xmlns:p14="http://schemas.microsoft.com/office/powerpoint/2010/main" val="2725679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715000" cy="4284663"/>
          </a:xfrm>
        </p:spPr>
        <p:txBody>
          <a:bodyPr/>
          <a:lstStyle/>
          <a:p>
            <a:pPr marL="0" indent="0">
              <a:buNone/>
            </a:pPr>
            <a:r>
              <a:rPr lang="en-US" b="1" dirty="0"/>
              <a:t>Time: 2 minutes, 15 seconds</a:t>
            </a:r>
            <a:endParaRPr lang="en-US" b="0" dirty="0"/>
          </a:p>
          <a:p>
            <a:pPr marL="0" indent="0">
              <a:buNone/>
            </a:pPr>
            <a:r>
              <a:rPr lang="en-US" b="0" dirty="0"/>
              <a:t>Talking Points:</a:t>
            </a:r>
          </a:p>
          <a:p>
            <a:pPr marL="171450" indent="-171450">
              <a:buFont typeface="Wingdings" panose="05000000000000000000" pitchFamily="2" charset="2"/>
              <a:buChar char="Ø"/>
            </a:pPr>
            <a:r>
              <a:rPr lang="en-US" b="0" dirty="0"/>
              <a:t>Depending on the type of intervention that you implement, these additional types of data might be essential pieces of evaluation to support its success over time. For example, you might want to survey or hold focus groups to learn more about staff satisfaction. You might want to collect exit interviews, as possible. You might already collect important data on performance or training standards that would help inform your efforts, including performance reviews, training needs assessments or job analyses. </a:t>
            </a:r>
          </a:p>
          <a:p>
            <a:pPr marL="171450" indent="-171450">
              <a:buFont typeface="Wingdings" panose="05000000000000000000" pitchFamily="2" charset="2"/>
              <a:buChar char="Ø"/>
            </a:pPr>
            <a:r>
              <a:rPr lang="en-US" b="0" dirty="0"/>
              <a:t>Finally, especially important to administration and boards when implementing a new initiative is providing cost and benefits analysis. What is meant by this is keeping track of staff and resources needed to implement an intervention and the cost savings that result. </a:t>
            </a:r>
          </a:p>
          <a:p>
            <a:pPr marL="171450" indent="-171450">
              <a:buFont typeface="Wingdings" panose="05000000000000000000" pitchFamily="2" charset="2"/>
              <a:buChar char="Ø"/>
            </a:pPr>
            <a:r>
              <a:rPr lang="en-US" b="0" dirty="0"/>
              <a:t>It is estimated that it costs between $3000-5000 to replace each DSP that turns over. An intervention that increases retention can result in exponential cost savings for your organization when it results in staff that stay longer in the job. For example, a credentialing initiative in an organization in another state was relatively resource heavy for the organization. However the increased skill and retention of those staff has kept the program running over more than a decade of funding cuts and shifts experienced in the organization. It is now viewed as a retention strategy that they cannot afford not to do.</a:t>
            </a:r>
          </a:p>
        </p:txBody>
      </p:sp>
      <p:sp>
        <p:nvSpPr>
          <p:cNvPr id="4" name="Slide Number Placeholder 3"/>
          <p:cNvSpPr>
            <a:spLocks noGrp="1"/>
          </p:cNvSpPr>
          <p:nvPr>
            <p:ph type="sldNum" sz="quarter" idx="10"/>
          </p:nvPr>
        </p:nvSpPr>
        <p:spPr/>
        <p:txBody>
          <a:bodyPr/>
          <a:lstStyle/>
          <a:p>
            <a:fld id="{F253B46A-D643-0A49-93D2-6742FCA04024}" type="slidenum">
              <a:rPr lang="en-US" smtClean="0"/>
              <a:t>49</a:t>
            </a:fld>
            <a:endParaRPr lang="en-US"/>
          </a:p>
        </p:txBody>
      </p:sp>
    </p:spTree>
    <p:extLst>
      <p:ext uri="{BB962C8B-B14F-4D97-AF65-F5344CB8AC3E}">
        <p14:creationId xmlns:p14="http://schemas.microsoft.com/office/powerpoint/2010/main" val="224079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2 minutes</a:t>
            </a:r>
          </a:p>
          <a:p>
            <a:pPr marL="0" indent="0">
              <a:buFont typeface="Wingdings" panose="05000000000000000000" pitchFamily="2" charset="2"/>
              <a:buNone/>
            </a:pPr>
            <a:r>
              <a:rPr lang="en-US" dirty="0"/>
              <a:t>Talking Points:</a:t>
            </a:r>
          </a:p>
          <a:p>
            <a:pPr marL="174708" indent="-174708">
              <a:buFont typeface="Wingdings" panose="05000000000000000000" pitchFamily="2" charset="2"/>
              <a:buChar char="Ø"/>
            </a:pPr>
            <a:r>
              <a:rPr lang="en-US" i="1" dirty="0"/>
              <a:t>Quick review of this; how to use Zoom was already discussed in the previous session</a:t>
            </a:r>
            <a:endParaRPr lang="en-US" i="1" dirty="0">
              <a:cs typeface="Calibri" panose="020F0502020204030204"/>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5208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76750"/>
          </a:xfrm>
        </p:spPr>
        <p:txBody>
          <a:bodyPr/>
          <a:lstStyle/>
          <a:p>
            <a:pPr marL="0" indent="0">
              <a:buFont typeface="Arial" panose="020B0604020202020204" pitchFamily="34" charset="0"/>
              <a:buNone/>
            </a:pPr>
            <a:r>
              <a:rPr lang="en-US" b="1" dirty="0"/>
              <a:t>Time: 1.5 minutes</a:t>
            </a:r>
            <a:endParaRPr lang="en-US" sz="1200" dirty="0"/>
          </a:p>
          <a:p>
            <a:pPr marL="0" indent="0">
              <a:buFont typeface="Arial" panose="020B0604020202020204" pitchFamily="34" charset="0"/>
              <a:buNone/>
            </a:pPr>
            <a:r>
              <a:rPr lang="en-US" sz="1200" dirty="0"/>
              <a:t>Talking Points: </a:t>
            </a:r>
          </a:p>
          <a:p>
            <a:pPr marL="171450" indent="-171450">
              <a:buFont typeface="Wingdings" panose="05000000000000000000" pitchFamily="2" charset="2"/>
              <a:buChar char="Ø"/>
            </a:pPr>
            <a:r>
              <a:rPr lang="en-US" sz="1200" dirty="0"/>
              <a:t>It’s important to think about data collection before you start a strategy.</a:t>
            </a:r>
          </a:p>
          <a:p>
            <a:pPr marL="171450" indent="-171450">
              <a:buFont typeface="Wingdings" panose="05000000000000000000" pitchFamily="2" charset="2"/>
              <a:buChar char="Ø"/>
            </a:pPr>
            <a:r>
              <a:rPr lang="en-US" sz="1200" dirty="0"/>
              <a:t>One note on assessment is to collect information about where you’re currently at – before changing anything about your current practices. This is your “baseline’ measurement.</a:t>
            </a:r>
          </a:p>
          <a:p>
            <a:pPr marL="171450" indent="-171450">
              <a:buFont typeface="Wingdings" panose="05000000000000000000" pitchFamily="2" charset="2"/>
              <a:buChar char="Ø"/>
            </a:pPr>
            <a:r>
              <a:rPr lang="en-US" sz="1200" dirty="0"/>
              <a:t>Plan to measure your progress over time – figure out how frequently it would be helpful to monitor your progress (and remember to be practical). You’ll have the opportunity to participate in the Year 4 (2021) survey next spring, but you might want to set up a spreadsheet or report with some meaningful data by quarter or month to help your team better understand your progress. We’ll talk more about this when we talk with you about evaluation. </a:t>
            </a:r>
          </a:p>
          <a:p>
            <a:pPr marL="171450" indent="-171450">
              <a:buFont typeface="Wingdings" panose="05000000000000000000" pitchFamily="2" charset="2"/>
              <a:buChar char="Ø"/>
            </a:pPr>
            <a:r>
              <a:rPr lang="en-US" sz="1200" dirty="0"/>
              <a:t>The third component is to set aside time to review your data. Its important to not just collect your data, but to use it to help you inform your efforts. And most importantly, you can use the data you collect to celebrate your successes. Some organizations also like to provide their data for stakeholder and share with others about the successes of their efforts. </a:t>
            </a:r>
          </a:p>
          <a:p>
            <a:pPr marL="171450" indent="-171450">
              <a:buFont typeface="Wingdings" panose="05000000000000000000" pitchFamily="2" charset="2"/>
              <a:buChar char="Ø"/>
            </a:pPr>
            <a:r>
              <a:rPr lang="en-US" sz="1200" dirty="0"/>
              <a:t>This can really tell you if a strategy is working and if you need to make changes to the strategy. </a:t>
            </a:r>
          </a:p>
        </p:txBody>
      </p:sp>
      <p:sp>
        <p:nvSpPr>
          <p:cNvPr id="4" name="Slide Number Placeholder 3"/>
          <p:cNvSpPr>
            <a:spLocks noGrp="1"/>
          </p:cNvSpPr>
          <p:nvPr>
            <p:ph type="sldNum" sz="quarter" idx="10"/>
          </p:nvPr>
        </p:nvSpPr>
        <p:spPr/>
        <p:txBody>
          <a:bodyPr/>
          <a:lstStyle/>
          <a:p>
            <a:fld id="{F253B46A-D643-0A49-93D2-6742FCA04024}" type="slidenum">
              <a:rPr lang="en-US" smtClean="0"/>
              <a:t>50</a:t>
            </a:fld>
            <a:endParaRPr lang="en-US"/>
          </a:p>
        </p:txBody>
      </p:sp>
    </p:spTree>
    <p:extLst>
      <p:ext uri="{BB962C8B-B14F-4D97-AF65-F5344CB8AC3E}">
        <p14:creationId xmlns:p14="http://schemas.microsoft.com/office/powerpoint/2010/main" val="27336725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4126" y="4473893"/>
            <a:ext cx="6049554" cy="447028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30 seconds</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On page 16 of your Self-Assessment workbook we ask you to examine</a:t>
            </a:r>
            <a:r>
              <a:rPr lang="en-US" baseline="0" dirty="0"/>
              <a:t> your current evaluation practices.  It</a:t>
            </a:r>
            <a:r>
              <a:rPr lang="en-US" dirty="0"/>
              <a:t> looks like the images on your screen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Section 6</a:t>
            </a:r>
            <a:r>
              <a:rPr lang="en-US" baseline="0" dirty="0"/>
              <a:t> </a:t>
            </a:r>
            <a:r>
              <a:rPr lang="en-US" dirty="0"/>
              <a:t>is about reflecting on the organizational practices and processes that can</a:t>
            </a:r>
            <a:r>
              <a:rPr lang="en-US" baseline="0" dirty="0"/>
              <a:t> support your evaluation efforts and</a:t>
            </a:r>
            <a:r>
              <a:rPr lang="en-US" dirty="0"/>
              <a:t> processes</a:t>
            </a:r>
            <a:r>
              <a:rPr lang="en-US" baseline="0" dirty="0"/>
              <a:t> you may already have in place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This is intended to be a simple tool to help you start thinking about what you’re currently doing.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There will not be time to do the activity – it would take about 12 minutes.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1" dirty="0"/>
              <a:t>Optional activity: read each statement and give time for providers to fill out form.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951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15 seconds</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When</a:t>
            </a:r>
            <a:r>
              <a:rPr lang="en-US" baseline="0" dirty="0"/>
              <a:t> you have your evaluation methods to measure your progress, you can fill that in on your action planning sheet on page 26-27 if you haven’t already. </a:t>
            </a:r>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87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15 seconds</a:t>
            </a:r>
            <a:endParaRPr lang="en-US" b="1"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baseline="0" dirty="0"/>
              <a:t>Timing for section (slides 31-36): 7-15 minutes (depending on optional activity)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aseline="0" dirty="0"/>
              <a:t>Talking Points:</a:t>
            </a:r>
          </a:p>
          <a:p>
            <a:pPr marL="171450" indent="-171450">
              <a:buFont typeface="Wingdings" panose="05000000000000000000" pitchFamily="2" charset="2"/>
              <a:buChar char="Ø"/>
            </a:pPr>
            <a:r>
              <a:rPr lang="en-US" baseline="0" dirty="0"/>
              <a:t>After everything we have cover in both session , it might be hard to determine next steps and may feel like the road has given out. </a:t>
            </a:r>
          </a:p>
          <a:p>
            <a:pPr marL="171450" indent="-171450">
              <a:buFont typeface="Wingdings" panose="05000000000000000000" pitchFamily="2" charset="2"/>
              <a:buChar char="Ø"/>
            </a:pPr>
            <a:r>
              <a:rPr lang="en-US" baseline="0" dirty="0"/>
              <a:t>We are looking forward to working with each of you one-on-one to determine the new road ahead.</a:t>
            </a:r>
          </a:p>
        </p:txBody>
      </p:sp>
      <p:sp>
        <p:nvSpPr>
          <p:cNvPr id="4" name="Slide Number Placeholder 3"/>
          <p:cNvSpPr>
            <a:spLocks noGrp="1"/>
          </p:cNvSpPr>
          <p:nvPr>
            <p:ph type="sldNum" sz="quarter" idx="10"/>
          </p:nvPr>
        </p:nvSpPr>
        <p:spPr/>
        <p:txBody>
          <a:bodyPr/>
          <a:lstStyle/>
          <a:p>
            <a:fld id="{34E55579-990D-4D7E-8DFA-53C9D1C26300}" type="slidenum">
              <a:rPr lang="en-US" smtClean="0"/>
              <a:t>53</a:t>
            </a:fld>
            <a:endParaRPr lang="en-US"/>
          </a:p>
        </p:txBody>
      </p:sp>
    </p:spTree>
    <p:extLst>
      <p:ext uri="{BB962C8B-B14F-4D97-AF65-F5344CB8AC3E}">
        <p14:creationId xmlns:p14="http://schemas.microsoft.com/office/powerpoint/2010/main" val="1053240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 minute</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When</a:t>
            </a:r>
            <a:r>
              <a:rPr lang="en-US" baseline="0" dirty="0"/>
              <a:t> one road washes out, we pause, look at our map and then find a new route to our destination. If I’m using my handy GPS there would likely be several prompts to make a U-turn at the next light to resume original route, but eventually even the GPS person gives up and maps out a new route to my destination.</a:t>
            </a:r>
          </a:p>
          <a:p>
            <a:pPr marL="171450" indent="-171450" defTabSz="931774">
              <a:buFont typeface="Wingdings" panose="05000000000000000000" pitchFamily="2" charset="2"/>
              <a:buChar char="Ø"/>
            </a:pPr>
            <a:r>
              <a:rPr lang="en-US" baseline="0" dirty="0"/>
              <a:t>Some things to consider during your process:</a:t>
            </a:r>
          </a:p>
          <a:p>
            <a:pPr marL="631908" lvl="1" indent="-174708" defTabSz="931774">
              <a:buFont typeface="Wingdings" panose="05000000000000000000" pitchFamily="2" charset="2"/>
              <a:buChar char="Ø"/>
            </a:pPr>
            <a:r>
              <a:rPr lang="en-US" baseline="0" dirty="0"/>
              <a:t>Planning takes more time than you think. </a:t>
            </a:r>
          </a:p>
          <a:p>
            <a:pPr marL="631908" lvl="1" indent="-174708" defTabSz="931774">
              <a:buFont typeface="Wingdings" panose="05000000000000000000" pitchFamily="2" charset="2"/>
              <a:buChar char="Ø"/>
            </a:pPr>
            <a:r>
              <a:rPr lang="en-US" baseline="0" dirty="0"/>
              <a:t>Learning curves are a real thing!</a:t>
            </a:r>
          </a:p>
          <a:p>
            <a:pPr marL="631908" lvl="1" indent="-174708" defTabSz="931774">
              <a:buFont typeface="Wingdings" panose="05000000000000000000" pitchFamily="2" charset="2"/>
              <a:buChar char="Ø"/>
            </a:pPr>
            <a:r>
              <a:rPr lang="en-US" baseline="0" dirty="0"/>
              <a:t>New training environments/platforms requires learning new technical skills.</a:t>
            </a:r>
          </a:p>
          <a:p>
            <a:pPr marL="631908" lvl="1" indent="-174708" defTabSz="931774">
              <a:buFont typeface="Wingdings" panose="05000000000000000000" pitchFamily="2" charset="2"/>
              <a:buChar char="Ø"/>
            </a:pPr>
            <a:r>
              <a:rPr lang="en-US" baseline="0" dirty="0"/>
              <a:t>Connecting in a virtual environment can work.</a:t>
            </a:r>
          </a:p>
          <a:p>
            <a:pPr marL="631908" lvl="1" indent="-174708" defTabSz="931774">
              <a:buFont typeface="Wingdings" panose="05000000000000000000" pitchFamily="2" charset="2"/>
              <a:buChar char="Ø"/>
            </a:pPr>
            <a:r>
              <a:rPr lang="en-US" baseline="0" dirty="0"/>
              <a:t>Everything takes 3 times longer than what we think. </a:t>
            </a:r>
          </a:p>
          <a:p>
            <a:pPr marL="631908" lvl="1" indent="-174708" defTabSz="931774">
              <a:buFont typeface="Wingdings" panose="05000000000000000000" pitchFamily="2" charset="2"/>
              <a:buChar char="Ø"/>
            </a:pPr>
            <a:r>
              <a:rPr lang="en-US" baseline="0" dirty="0"/>
              <a:t>Communication and reminder prompts work</a:t>
            </a:r>
          </a:p>
          <a:p>
            <a:pPr defTabSz="931774"/>
            <a:endParaRPr lang="en-US" baseline="0" dirty="0"/>
          </a:p>
          <a:p>
            <a:pPr defTabSz="931774"/>
            <a:endParaRPr lang="en-US" baseline="0" dirty="0"/>
          </a:p>
          <a:p>
            <a:pPr defTabSz="931774"/>
            <a:endParaRPr lang="en-US" baseline="0" dirty="0"/>
          </a:p>
          <a:p>
            <a:pPr defTabSz="931774"/>
            <a:endParaRPr lang="en-US" baseline="0" dirty="0"/>
          </a:p>
          <a:p>
            <a:endParaRPr lang="en-US" dirty="0"/>
          </a:p>
        </p:txBody>
      </p:sp>
      <p:sp>
        <p:nvSpPr>
          <p:cNvPr id="4" name="Slide Number Placeholder 3"/>
          <p:cNvSpPr>
            <a:spLocks noGrp="1"/>
          </p:cNvSpPr>
          <p:nvPr>
            <p:ph type="sldNum" sz="quarter" idx="10"/>
          </p:nvPr>
        </p:nvSpPr>
        <p:spPr/>
        <p:txBody>
          <a:bodyPr/>
          <a:lstStyle/>
          <a:p>
            <a:fld id="{34E55579-990D-4D7E-8DFA-53C9D1C26300}" type="slidenum">
              <a:rPr lang="en-US" smtClean="0"/>
              <a:t>54</a:t>
            </a:fld>
            <a:endParaRPr lang="en-US"/>
          </a:p>
        </p:txBody>
      </p:sp>
    </p:spTree>
    <p:extLst>
      <p:ext uri="{BB962C8B-B14F-4D97-AF65-F5344CB8AC3E}">
        <p14:creationId xmlns:p14="http://schemas.microsoft.com/office/powerpoint/2010/main" val="1364640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5 seconds</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228600" indent="-228600" eaLnBrk="1" hangingPunct="1">
              <a:buFont typeface="Wingdings" panose="05000000000000000000" pitchFamily="2" charset="2"/>
              <a:buChar char="Ø"/>
            </a:pPr>
            <a:r>
              <a:rPr lang="en-US" altLang="en-US" i="1" dirty="0"/>
              <a:t>Transition slide</a:t>
            </a:r>
            <a:endParaRPr lang="en-US" altLang="en-US" i="0" dirty="0"/>
          </a:p>
          <a:p>
            <a:pPr marL="228600" indent="-228600" eaLnBrk="1" hangingPunct="1">
              <a:buFont typeface="Wingdings" panose="05000000000000000000" pitchFamily="2" charset="2"/>
              <a:buChar char="Ø"/>
            </a:pPr>
            <a:r>
              <a:rPr lang="en-US" altLang="en-US" i="0" dirty="0"/>
              <a:t>It’s important to keep everything we’ve discussed today in mind for your plan to move towards improvement.</a:t>
            </a:r>
            <a:endParaRPr lang="x-none" altLang="en-US" i="0"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FAA11A6D-9A8C-4DE7-BF46-5FFCE7739D1F}" type="slidenum">
              <a:rPr lang="en-US" altLang="en-US">
                <a:solidFill>
                  <a:srgbClr val="000000"/>
                </a:solidFill>
              </a:rPr>
              <a:pPr defTabSz="931774" fontAlgn="base">
                <a:spcBef>
                  <a:spcPct val="0"/>
                </a:spcBef>
                <a:spcAft>
                  <a:spcPct val="0"/>
                </a:spcAft>
                <a:defRPr/>
              </a:pPr>
              <a:t>55</a:t>
            </a:fld>
            <a:endParaRPr lang="en-US" altLang="en-US">
              <a:solidFill>
                <a:srgbClr val="000000"/>
              </a:solidFill>
            </a:endParaRPr>
          </a:p>
        </p:txBody>
      </p:sp>
    </p:spTree>
    <p:extLst>
      <p:ext uri="{BB962C8B-B14F-4D97-AF65-F5344CB8AC3E}">
        <p14:creationId xmlns:p14="http://schemas.microsoft.com/office/powerpoint/2010/main" val="935901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2 minutes</a:t>
            </a:r>
          </a:p>
          <a:p>
            <a:r>
              <a:rPr lang="en-US" b="1" dirty="0"/>
              <a:t>Poll</a:t>
            </a:r>
          </a:p>
          <a:p>
            <a:r>
              <a:rPr lang="en-US" dirty="0"/>
              <a:t>Let’s take a quick </a:t>
            </a:r>
            <a:r>
              <a:rPr lang="x-none" dirty="0"/>
              <a:t>poll. </a:t>
            </a:r>
            <a:r>
              <a:rPr lang="en-US" dirty="0"/>
              <a:t> - you can pick</a:t>
            </a:r>
            <a:r>
              <a:rPr lang="en-US" baseline="0" dirty="0"/>
              <a:t> multiple answers. Your answer are anonymous. </a:t>
            </a:r>
            <a:r>
              <a:rPr lang="en-US" i="1" baseline="0" dirty="0"/>
              <a:t>Read slide.</a:t>
            </a:r>
            <a:endParaRPr lang="en-US" i="1" dirty="0"/>
          </a:p>
          <a:p>
            <a:r>
              <a:rPr lang="en-US" i="1" dirty="0"/>
              <a:t>In</a:t>
            </a:r>
            <a:r>
              <a:rPr lang="en-US" i="1" baseline="0" dirty="0"/>
              <a:t> debrief poll, review results.</a:t>
            </a:r>
          </a:p>
          <a:p>
            <a:r>
              <a:rPr lang="en-US" i="1" baseline="0" dirty="0"/>
              <a:t>Ask: Anything surprise or jump out at you – spend no more than 3 minutes on this-watch/resist the deep dive conversation</a:t>
            </a:r>
          </a:p>
          <a:p>
            <a:endParaRPr lang="en-US" baseline="0"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C940E140-93E8-471F-9349-F0BB6098DEA7}" type="slidenum">
              <a:rPr lang="en-US" smtClean="0"/>
              <a:t>56</a:t>
            </a:fld>
            <a:endParaRPr lang="en-US"/>
          </a:p>
        </p:txBody>
      </p:sp>
    </p:spTree>
    <p:extLst>
      <p:ext uri="{BB962C8B-B14F-4D97-AF65-F5344CB8AC3E}">
        <p14:creationId xmlns:p14="http://schemas.microsoft.com/office/powerpoint/2010/main" val="4152392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5097" y="4473893"/>
            <a:ext cx="6310812" cy="4533800"/>
          </a:xfrm>
        </p:spPr>
        <p:txBody>
          <a:bodyPr>
            <a:normAutofit/>
          </a:bodyPr>
          <a:lstStyle/>
          <a:p>
            <a:pPr marL="0" indent="0">
              <a:buFontTx/>
              <a:buNone/>
            </a:pPr>
            <a:r>
              <a:rPr lang="en-US" b="1" dirty="0"/>
              <a:t>Time: 1 minutes</a:t>
            </a:r>
          </a:p>
          <a:p>
            <a:pPr marL="0" indent="0">
              <a:buFontTx/>
              <a:buNone/>
            </a:pPr>
            <a:r>
              <a:rPr lang="en-US" dirty="0"/>
              <a:t>Talking Points</a:t>
            </a:r>
          </a:p>
          <a:p>
            <a:pPr marL="171450" indent="-171450">
              <a:buFont typeface="Wingdings" panose="05000000000000000000" pitchFamily="2" charset="2"/>
              <a:buChar char="Ø"/>
            </a:pPr>
            <a:r>
              <a:rPr lang="en-US" dirty="0"/>
              <a:t>You have seen this slide a few times.  </a:t>
            </a:r>
          </a:p>
          <a:p>
            <a:pPr marL="171450" indent="-171450">
              <a:buFont typeface="Wingdings" panose="05000000000000000000" pitchFamily="2" charset="2"/>
              <a:buChar char="Ø"/>
            </a:pPr>
            <a:r>
              <a:rPr lang="en-US" dirty="0"/>
              <a:t>Based upon your answer to the poll, think about where you are in relationship to this timeline.  We know that each organization is unique in what state you are at and what your next step is. </a:t>
            </a:r>
          </a:p>
          <a:p>
            <a:pPr marL="171450" indent="-171450">
              <a:buFont typeface="Wingdings" panose="05000000000000000000" pitchFamily="2" charset="2"/>
              <a:buChar char="Ø"/>
            </a:pPr>
            <a:r>
              <a:rPr lang="en-US" dirty="0"/>
              <a:t>Have you completed the self-assessment workbook?</a:t>
            </a:r>
          </a:p>
          <a:p>
            <a:pPr marL="171450" indent="-171450">
              <a:buFont typeface="Wingdings" panose="05000000000000000000" pitchFamily="2" charset="2"/>
              <a:buChar char="Ø"/>
            </a:pPr>
            <a:r>
              <a:rPr lang="en-US" dirty="0"/>
              <a:t>Is you next step to meet with the staff at your organization who are involved in workforce development and discuss the self-assessment?</a:t>
            </a:r>
          </a:p>
          <a:p>
            <a:pPr marL="171450" indent="-171450">
              <a:buFont typeface="Wingdings" panose="05000000000000000000" pitchFamily="2" charset="2"/>
              <a:buChar char="Ø"/>
            </a:pPr>
            <a:r>
              <a:rPr lang="en-US" dirty="0"/>
              <a:t>Are you at the point where you are ready to spend some time with the TennCare Toolkit and watch some webinars?</a:t>
            </a:r>
          </a:p>
          <a:p>
            <a:pPr marL="0" indent="0">
              <a:buFontTx/>
              <a:buNone/>
            </a:pPr>
            <a:endParaRPr lang="en-US" dirty="0"/>
          </a:p>
          <a:p>
            <a:pPr marL="171450" indent="-171450">
              <a:buFont typeface="Wingdings" panose="05000000000000000000" pitchFamily="2" charset="2"/>
              <a:buChar char="Ø"/>
            </a:pPr>
            <a:endParaRPr lang="en-US" baseline="0" dirty="0"/>
          </a:p>
          <a:p>
            <a:pPr marL="174708" indent="-174708">
              <a:buFont typeface="Wingdings" panose="05000000000000000000" pitchFamily="2" charset="2"/>
              <a:buChar char="Ø"/>
            </a:pPr>
            <a:r>
              <a:rPr lang="en-US" baseline="0" dirty="0"/>
              <a:t>Are there any questions?</a:t>
            </a:r>
            <a:endParaRPr lang="en-US" dirty="0"/>
          </a:p>
        </p:txBody>
      </p:sp>
      <p:sp>
        <p:nvSpPr>
          <p:cNvPr id="4" name="Slide Number Placeholder 3"/>
          <p:cNvSpPr>
            <a:spLocks noGrp="1"/>
          </p:cNvSpPr>
          <p:nvPr>
            <p:ph type="sldNum" sz="quarter" idx="10"/>
          </p:nvPr>
        </p:nvSpPr>
        <p:spPr/>
        <p:txBody>
          <a:bodyPr/>
          <a:lstStyle/>
          <a:p>
            <a:fld id="{7C7EF461-0DA1-49B8-9494-EA2A34B00B64}" type="slidenum">
              <a:rPr lang="en-US" smtClean="0"/>
              <a:t>57</a:t>
            </a:fld>
            <a:endParaRPr lang="en-US"/>
          </a:p>
        </p:txBody>
      </p:sp>
    </p:spTree>
    <p:extLst>
      <p:ext uri="{BB962C8B-B14F-4D97-AF65-F5344CB8AC3E}">
        <p14:creationId xmlns:p14="http://schemas.microsoft.com/office/powerpoint/2010/main" val="881213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2 minutes – 17 minutes if have breakout groups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1" dirty="0"/>
              <a:t>Facilitator Note: Direct to open to the Challenge / Strategies Matrix on page </a:t>
            </a:r>
            <a:r>
              <a:rPr lang="en-US" b="1" i="1" dirty="0"/>
              <a:t>24?</a:t>
            </a:r>
            <a:r>
              <a:rPr lang="en-US" b="0" i="1" dirty="0"/>
              <a:t> of the SAW</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1" dirty="0"/>
              <a:t>If time, do breakout to answer these questions. Otherwise, talk through them before moving on. Use an example if you can think of one. </a:t>
            </a:r>
          </a:p>
          <a:p>
            <a:pPr marL="171450" indent="-171450">
              <a:buFont typeface="Wingdings" panose="05000000000000000000" pitchFamily="2" charset="2"/>
              <a:buChar char="Ø"/>
            </a:pPr>
            <a:r>
              <a:rPr lang="en-US" i="0" dirty="0"/>
              <a:t>Many of these questions we have discussed before. These are all important questions to consider when planning for implementation. They will help you address any barriers you may have and plan for success. </a:t>
            </a:r>
          </a:p>
          <a:p>
            <a:pPr marL="171450" indent="-171450">
              <a:buFont typeface="Wingdings" panose="05000000000000000000" pitchFamily="2" charset="2"/>
              <a:buChar char="Ø"/>
            </a:pPr>
            <a:r>
              <a:rPr lang="en-US" i="0" dirty="0"/>
              <a:t>Whether you are at the beginning of the process or you are already on your way, it is important to assess what is happening and how you will respond to it. </a:t>
            </a:r>
          </a:p>
          <a:p>
            <a:pPr marL="171450" indent="-171450">
              <a:buFont typeface="Wingdings" panose="05000000000000000000" pitchFamily="2" charset="2"/>
              <a:buChar char="Ø"/>
            </a:pPr>
            <a:r>
              <a:rPr lang="en-US" i="0" dirty="0"/>
              <a:t>Based upon what you have learned thought your data and the assessments you have done. Look at Page 24, the Challenge / Strategies Matrix as you match your organizations challenge with a strategy that is an evidence based practice. </a:t>
            </a:r>
          </a:p>
        </p:txBody>
      </p:sp>
      <p:sp>
        <p:nvSpPr>
          <p:cNvPr id="4" name="Slide Number Placeholder 3"/>
          <p:cNvSpPr>
            <a:spLocks noGrp="1"/>
          </p:cNvSpPr>
          <p:nvPr>
            <p:ph type="sldNum" sz="quarter" idx="10"/>
          </p:nvPr>
        </p:nvSpPr>
        <p:spPr/>
        <p:txBody>
          <a:bodyPr/>
          <a:lstStyle/>
          <a:p>
            <a:fld id="{C940E140-93E8-471F-9349-F0BB6098DEA7}" type="slidenum">
              <a:rPr lang="en-US" smtClean="0"/>
              <a:t>58</a:t>
            </a:fld>
            <a:endParaRPr lang="en-US"/>
          </a:p>
        </p:txBody>
      </p:sp>
    </p:spTree>
    <p:extLst>
      <p:ext uri="{BB962C8B-B14F-4D97-AF65-F5344CB8AC3E}">
        <p14:creationId xmlns:p14="http://schemas.microsoft.com/office/powerpoint/2010/main" val="1053476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783943" cy="4562670"/>
          </a:xfrm>
        </p:spPr>
        <p:txBody>
          <a:bodyPr/>
          <a:lstStyle/>
          <a:p>
            <a:pPr marL="0" indent="0">
              <a:buFont typeface="Wingdings" panose="05000000000000000000" pitchFamily="2" charset="2"/>
              <a:buNone/>
            </a:pPr>
            <a:r>
              <a:rPr lang="en-US" b="1" dirty="0"/>
              <a:t>Time: 5 seconds</a:t>
            </a:r>
            <a:endParaRPr lang="en-US" b="1" i="0" dirty="0"/>
          </a:p>
          <a:p>
            <a:pPr marL="0" indent="0">
              <a:buFont typeface="Wingdings" panose="05000000000000000000" pitchFamily="2" charset="2"/>
              <a:buNone/>
            </a:pPr>
            <a:r>
              <a:rPr lang="en-US" i="1" dirty="0"/>
              <a:t>Transition slide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i="0" dirty="0"/>
              <a:t>We will talk about your next steps and how we are able to support you. </a:t>
            </a:r>
          </a:p>
        </p:txBody>
      </p:sp>
      <p:sp>
        <p:nvSpPr>
          <p:cNvPr id="4" name="Slide Number Placeholder 3"/>
          <p:cNvSpPr>
            <a:spLocks noGrp="1"/>
          </p:cNvSpPr>
          <p:nvPr>
            <p:ph type="sldNum" sz="quarter" idx="10"/>
          </p:nvPr>
        </p:nvSpPr>
        <p:spPr/>
        <p:txBody>
          <a:bodyPr/>
          <a:lstStyle/>
          <a:p>
            <a:fld id="{487D6291-FB8F-4913-892F-08B16A588B0E}" type="slidenum">
              <a:rPr lang="en-US" smtClean="0"/>
              <a:t>59</a:t>
            </a:fld>
            <a:endParaRPr lang="en-US"/>
          </a:p>
        </p:txBody>
      </p:sp>
    </p:spTree>
    <p:extLst>
      <p:ext uri="{BB962C8B-B14F-4D97-AF65-F5344CB8AC3E}">
        <p14:creationId xmlns:p14="http://schemas.microsoft.com/office/powerpoint/2010/main" val="67298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801360" cy="4210447"/>
          </a:xfrm>
        </p:spPr>
        <p:txBody>
          <a:bodyPr/>
          <a:lstStyle/>
          <a:p>
            <a:r>
              <a:rPr lang="en-US" b="1" dirty="0"/>
              <a:t>Time: 1 minute</a:t>
            </a:r>
            <a:endParaRPr lang="en-US" dirty="0"/>
          </a:p>
          <a:p>
            <a:r>
              <a:rPr lang="en-US" dirty="0"/>
              <a:t>Talking Points:</a:t>
            </a:r>
          </a:p>
          <a:p>
            <a:pPr marL="171450" indent="-171450">
              <a:buFont typeface="Wingdings" panose="05000000000000000000" pitchFamily="2" charset="2"/>
              <a:buChar char="Ø"/>
            </a:pPr>
            <a:r>
              <a:rPr lang="en-US" dirty="0"/>
              <a:t>During</a:t>
            </a:r>
            <a:r>
              <a:rPr lang="en-US" baseline="0" dirty="0"/>
              <a:t> today’s session we will be using the </a:t>
            </a:r>
            <a:r>
              <a:rPr lang="en-US" dirty="0">
                <a:latin typeface="Open Sans Light"/>
              </a:rPr>
              <a:t>2020 TN Workforce Initiative Organizational Self Assessment Workbook.  </a:t>
            </a:r>
          </a:p>
          <a:p>
            <a:pPr marL="0" indent="0">
              <a:buFont typeface="Wingdings" panose="05000000000000000000" pitchFamily="2" charset="2"/>
              <a:buNone/>
            </a:pPr>
            <a:r>
              <a:rPr lang="en-US" i="1" dirty="0">
                <a:latin typeface="Open Sans Light"/>
              </a:rPr>
              <a:t>Facilitor Note: Put link to the SAW into Chat</a:t>
            </a:r>
          </a:p>
          <a:p>
            <a:pPr marL="171450" indent="-171450">
              <a:buFont typeface="Wingdings" panose="05000000000000000000" pitchFamily="2" charset="2"/>
              <a:buChar char="Ø"/>
            </a:pPr>
            <a:r>
              <a:rPr lang="en-US" dirty="0">
                <a:latin typeface="Open Sans Light"/>
              </a:rPr>
              <a:t>We will put a link to it in Chat if you need it. </a:t>
            </a:r>
          </a:p>
          <a:p>
            <a:pPr marL="171450" indent="-171450">
              <a:buFont typeface="Wingdings" panose="05000000000000000000" pitchFamily="2" charset="2"/>
              <a:buChar char="Ø"/>
            </a:pPr>
            <a:r>
              <a:rPr lang="en-US" dirty="0">
                <a:latin typeface="Open Sans Light"/>
              </a:rPr>
              <a:t>You will want to have a copy of your organization’s profile with you for reference. </a:t>
            </a:r>
          </a:p>
          <a:p>
            <a:pPr marL="171450" indent="-171450">
              <a:buFont typeface="Wingdings" panose="05000000000000000000" pitchFamily="2" charset="2"/>
              <a:buChar char="Ø"/>
            </a:pPr>
            <a:r>
              <a:rPr lang="en-US" dirty="0">
                <a:latin typeface="Open Sans Light"/>
              </a:rPr>
              <a:t>If you don’t have it, do take a moment to get it. </a:t>
            </a:r>
          </a:p>
          <a:p>
            <a:pPr marL="171450" indent="-171450">
              <a:buFont typeface="Wingdings" panose="05000000000000000000" pitchFamily="2" charset="2"/>
              <a:buChar char="Ø"/>
            </a:pPr>
            <a:r>
              <a:rPr lang="en-US" dirty="0">
                <a:latin typeface="Open Sans Light"/>
              </a:rPr>
              <a:t>If you weren’t here last week, and didn’t receive your organization’s profile, please send a message to Megan from the Univ. of MN,  in chat with the email address she can email it to this morning. </a:t>
            </a:r>
            <a:endParaRPr lang="en-US" dirty="0"/>
          </a:p>
        </p:txBody>
      </p:sp>
      <p:sp>
        <p:nvSpPr>
          <p:cNvPr id="4" name="Slide Number Placeholder 3"/>
          <p:cNvSpPr>
            <a:spLocks noGrp="1"/>
          </p:cNvSpPr>
          <p:nvPr>
            <p:ph type="sldNum" sz="quarter" idx="5"/>
          </p:nvPr>
        </p:nvSpPr>
        <p:spPr/>
        <p:txBody>
          <a:bodyPr/>
          <a:lstStyle/>
          <a:p>
            <a:pPr defTabSz="931774">
              <a:defRPr/>
            </a:pPr>
            <a:fld id="{1794951F-DB89-46A0-8245-A40C626A4F19}"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8168337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 minute</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When you’re thinking about the next steps, these are some of the things we ask you to consider doing. </a:t>
            </a:r>
          </a:p>
          <a:p>
            <a:pPr marL="171450" indent="-171450">
              <a:buFont typeface="Wingdings" panose="05000000000000000000" pitchFamily="2" charset="2"/>
              <a:buChar char="Ø"/>
            </a:pPr>
            <a:r>
              <a:rPr lang="en-US" i="0" baseline="0" dirty="0"/>
              <a:t>We’ll review them now</a:t>
            </a:r>
            <a:r>
              <a:rPr lang="en-US" i="1" baseline="0" dirty="0"/>
              <a:t>.</a:t>
            </a:r>
          </a:p>
          <a:p>
            <a:pPr marL="401638" indent="-401638">
              <a:buFont typeface="Wingdings" panose="05000000000000000000" pitchFamily="2" charset="2"/>
              <a:buChar char="q"/>
            </a:pPr>
            <a:r>
              <a:rPr lang="en-US" sz="1200" dirty="0"/>
              <a:t>Identify who will be part of your workforce team</a:t>
            </a:r>
          </a:p>
          <a:p>
            <a:pPr marL="401638" indent="-401638">
              <a:buFont typeface="Wingdings" panose="05000000000000000000" pitchFamily="2" charset="2"/>
              <a:buChar char="q"/>
            </a:pPr>
            <a:r>
              <a:rPr lang="en-US" sz="1200" dirty="0"/>
              <a:t>Choose from the Menu of Technical Assistance Options </a:t>
            </a:r>
          </a:p>
          <a:p>
            <a:pPr marL="401638" indent="-401638">
              <a:buFont typeface="Wingdings" panose="05000000000000000000" pitchFamily="2" charset="2"/>
              <a:buChar char="q"/>
            </a:pPr>
            <a:r>
              <a:rPr lang="en-US" sz="1200" dirty="0"/>
              <a:t>Complete your Organizational Workforce Self-Assessment (Online or workbook)</a:t>
            </a:r>
          </a:p>
          <a:p>
            <a:pPr marL="401638" indent="-401638">
              <a:buFont typeface="Wingdings" panose="05000000000000000000" pitchFamily="2" charset="2"/>
              <a:buChar char="q"/>
            </a:pPr>
            <a:r>
              <a:rPr lang="en-US" sz="1200" dirty="0"/>
              <a:t>Check out Workforce Strategies and Tools on TN DSP Workforce Toolkit: https://tenncare.ici.umn.edu/ </a:t>
            </a:r>
          </a:p>
          <a:p>
            <a:pPr marL="628650" lvl="1" indent="-171450">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60</a:t>
            </a:fld>
            <a:endParaRPr lang="en-US"/>
          </a:p>
        </p:txBody>
      </p:sp>
    </p:spTree>
    <p:extLst>
      <p:ext uri="{BB962C8B-B14F-4D97-AF65-F5344CB8AC3E}">
        <p14:creationId xmlns:p14="http://schemas.microsoft.com/office/powerpoint/2010/main" val="2492661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503" y="4525861"/>
            <a:ext cx="6341292" cy="445873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1.5 minutes</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The self-assessment workbook was intended to be an important discovery tool for your team to understand your areas of strength and areas for growth. This information is intended to help you and your MCO workforce consultant to understand your priorities and needs. </a:t>
            </a:r>
          </a:p>
          <a:p>
            <a:pPr marL="171450" indent="-171450">
              <a:buFont typeface="Wingdings" panose="05000000000000000000" pitchFamily="2" charset="2"/>
              <a:buChar char="Ø"/>
            </a:pPr>
            <a:r>
              <a:rPr lang="en-US" dirty="0"/>
              <a:t>During the kickoff workshop, we have completed most of the workbook together.</a:t>
            </a:r>
          </a:p>
          <a:p>
            <a:pPr marL="171450" indent="-171450">
              <a:buFont typeface="Wingdings" panose="05000000000000000000" pitchFamily="2" charset="2"/>
              <a:buChar char="Ø"/>
            </a:pPr>
            <a:r>
              <a:rPr lang="en-US" dirty="0"/>
              <a:t>The link on the screen is a place for your team to enter the information to provide you with an electronic record and to communicate with your consultants.</a:t>
            </a:r>
          </a:p>
          <a:p>
            <a:pPr marL="171450" indent="-171450">
              <a:buFont typeface="Wingdings" panose="05000000000000000000" pitchFamily="2" charset="2"/>
              <a:buChar char="Ø"/>
            </a:pPr>
            <a:r>
              <a:rPr lang="en-US" dirty="0"/>
              <a:t>By completing the online self assessment workbook and submitting it, it will be easy for your workforce consultant to access your self assessment. Using you workbook is fine too. </a:t>
            </a:r>
          </a:p>
        </p:txBody>
      </p:sp>
      <p:sp>
        <p:nvSpPr>
          <p:cNvPr id="4" name="Slide Number Placeholder 3"/>
          <p:cNvSpPr>
            <a:spLocks noGrp="1"/>
          </p:cNvSpPr>
          <p:nvPr>
            <p:ph type="sldNum" sz="quarter" idx="10"/>
          </p:nvPr>
        </p:nvSpPr>
        <p:spPr/>
        <p:txBody>
          <a:bodyPr/>
          <a:lstStyle/>
          <a:p>
            <a:fld id="{487D6291-FB8F-4913-892F-08B16A588B0E}" type="slidenum">
              <a:rPr lang="en-US" smtClean="0"/>
              <a:t>61</a:t>
            </a:fld>
            <a:endParaRPr lang="en-US"/>
          </a:p>
        </p:txBody>
      </p:sp>
    </p:spTree>
    <p:extLst>
      <p:ext uri="{BB962C8B-B14F-4D97-AF65-F5344CB8AC3E}">
        <p14:creationId xmlns:p14="http://schemas.microsoft.com/office/powerpoint/2010/main" val="3533407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gets data, option for community of practice, toolkit, meeting with collaborative WFD team to determine level of engagement ( we will get the notes written for this)</a:t>
            </a:r>
          </a:p>
        </p:txBody>
      </p:sp>
      <p:sp>
        <p:nvSpPr>
          <p:cNvPr id="4" name="Slide Number Placeholder 3"/>
          <p:cNvSpPr>
            <a:spLocks noGrp="1"/>
          </p:cNvSpPr>
          <p:nvPr>
            <p:ph type="sldNum" sz="quarter" idx="5"/>
          </p:nvPr>
        </p:nvSpPr>
        <p:spPr/>
        <p:txBody>
          <a:bodyPr/>
          <a:lstStyle/>
          <a:p>
            <a:fld id="{5531C92F-C982-417D-927B-1E86A8FFE98F}" type="slidenum">
              <a:rPr lang="en-US" smtClean="0"/>
              <a:t>62</a:t>
            </a:fld>
            <a:endParaRPr lang="en-US"/>
          </a:p>
        </p:txBody>
      </p:sp>
    </p:spTree>
    <p:extLst>
      <p:ext uri="{BB962C8B-B14F-4D97-AF65-F5344CB8AC3E}">
        <p14:creationId xmlns:p14="http://schemas.microsoft.com/office/powerpoint/2010/main" val="5101701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 minute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Your Tennessee Workforce Coaches are here to support you as you take your next steps. </a:t>
            </a:r>
          </a:p>
          <a:p>
            <a:pPr marL="171450" indent="-171450">
              <a:buFont typeface="Wingdings" panose="05000000000000000000" pitchFamily="2" charset="2"/>
              <a:buChar char="Ø"/>
            </a:pPr>
            <a:r>
              <a:rPr lang="en-US" dirty="0"/>
              <a:t>If you today is your first day, we wanted to make sure you are familiar with the Workforce Coaches in Tennessee.</a:t>
            </a:r>
          </a:p>
          <a:p>
            <a:pPr marL="628650" lvl="1" indent="-171450">
              <a:buFont typeface="Wingdings" panose="05000000000000000000" pitchFamily="2" charset="2"/>
              <a:buChar char="Ø"/>
            </a:pPr>
            <a:r>
              <a:rPr lang="en-US" dirty="0"/>
              <a:t>As noted on the last slide </a:t>
            </a:r>
            <a:r>
              <a:rPr lang="en-US" dirty="0" err="1"/>
              <a:t>Naveh</a:t>
            </a:r>
            <a:r>
              <a:rPr lang="en-US" dirty="0"/>
              <a:t> Elder is from BlueCare Tennessee also from Blue Care is </a:t>
            </a:r>
            <a:r>
              <a:rPr lang="en-US" dirty="0" err="1"/>
              <a:t>Ashante</a:t>
            </a:r>
            <a:r>
              <a:rPr lang="en-US" dirty="0"/>
              <a:t> Hodges.  </a:t>
            </a:r>
          </a:p>
          <a:p>
            <a:pPr marL="628650" lvl="1" indent="-171450">
              <a:buFont typeface="Wingdings" panose="05000000000000000000" pitchFamily="2" charset="2"/>
              <a:buChar char="Ø"/>
            </a:pPr>
            <a:r>
              <a:rPr lang="en-US" dirty="0"/>
              <a:t>Beulah Books is with Progress Inc., a provider in Middle Tennessee. She will be involved in the Communities of Practice that we will talk about in a minute.  </a:t>
            </a:r>
          </a:p>
          <a:p>
            <a:pPr marL="628650" lvl="1" indent="-171450">
              <a:buFont typeface="Wingdings" panose="05000000000000000000" pitchFamily="2" charset="2"/>
              <a:buChar char="Ø"/>
            </a:pPr>
            <a:r>
              <a:rPr lang="en-US" dirty="0"/>
              <a:t>Joy Dalton and Dana Scott are from Amerigroup</a:t>
            </a:r>
          </a:p>
          <a:p>
            <a:pPr marL="628650" lvl="1" indent="-171450">
              <a:buFont typeface="Wingdings" panose="05000000000000000000" pitchFamily="2" charset="2"/>
              <a:buChar char="Ø"/>
            </a:pPr>
            <a:r>
              <a:rPr lang="en-US" dirty="0"/>
              <a:t>Faith Franklin and Nichelle Johnson are with UnitedHealthcare</a:t>
            </a:r>
          </a:p>
          <a:p>
            <a:pPr marL="628650" lvl="1" indent="-171450">
              <a:buFont typeface="Wingdings" panose="05000000000000000000" pitchFamily="2" charset="2"/>
              <a:buChar char="Ø"/>
            </a:pPr>
            <a:r>
              <a:rPr lang="en-US" dirty="0"/>
              <a:t>And Robin Wilmoth is with DIDD. </a:t>
            </a:r>
          </a:p>
        </p:txBody>
      </p:sp>
      <p:sp>
        <p:nvSpPr>
          <p:cNvPr id="4" name="Slide Number Placeholder 3"/>
          <p:cNvSpPr>
            <a:spLocks noGrp="1"/>
          </p:cNvSpPr>
          <p:nvPr>
            <p:ph type="sldNum" sz="quarter" idx="5"/>
          </p:nvPr>
        </p:nvSpPr>
        <p:spPr/>
        <p:txBody>
          <a:bodyPr/>
          <a:lstStyle/>
          <a:p>
            <a:fld id="{1794951F-DB89-46A0-8245-A40C626A4F19}" type="slidenum">
              <a:rPr lang="en-US" smtClean="0"/>
              <a:t>63</a:t>
            </a:fld>
            <a:endParaRPr lang="en-US"/>
          </a:p>
        </p:txBody>
      </p:sp>
    </p:spTree>
    <p:extLst>
      <p:ext uri="{BB962C8B-B14F-4D97-AF65-F5344CB8AC3E}">
        <p14:creationId xmlns:p14="http://schemas.microsoft.com/office/powerpoint/2010/main" val="2955154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15 second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baseline="0" dirty="0"/>
              <a:t>The Tennessee Workforce Coaches have been collaborating with workforce consultants from the University of MN,  and Megan and Chet have been involved in these Kick-off sessions.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9122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i="1" dirty="0"/>
              <a:t>Facilitator Note: Transitions slide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30 seconds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eaLnBrk="1" hangingPunct="1">
              <a:buFont typeface="Wingdings" panose="05000000000000000000" pitchFamily="2" charset="2"/>
              <a:buChar char="Ø"/>
            </a:pPr>
            <a:r>
              <a:rPr lang="en-US" altLang="en-US" i="0" dirty="0"/>
              <a:t>We have focused on change and growth in these kickoff workshops. However, we also acknowledge the importance of celebrating what you have learned, tried, and what has been successful! We have created opportunity to celebrate your successes and be kept up-to-date on what’s going on in the Tennessee DSW through Communities of Practice.</a:t>
            </a:r>
            <a:endParaRPr lang="x-none" altLang="en-US" i="0" dirty="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defTabSz="931774" fontAlgn="base">
              <a:spcBef>
                <a:spcPct val="0"/>
              </a:spcBef>
              <a:spcAft>
                <a:spcPct val="0"/>
              </a:spcAft>
              <a:defRPr/>
            </a:pPr>
            <a:fld id="{FAA11A6D-9A8C-4DE7-BF46-5FFCE7739D1F}" type="slidenum">
              <a:rPr lang="en-US" altLang="en-US">
                <a:solidFill>
                  <a:srgbClr val="000000"/>
                </a:solidFill>
              </a:rPr>
              <a:pPr defTabSz="931774" fontAlgn="base">
                <a:spcBef>
                  <a:spcPct val="0"/>
                </a:spcBef>
                <a:spcAft>
                  <a:spcPct val="0"/>
                </a:spcAft>
                <a:defRPr/>
              </a:pPr>
              <a:t>65</a:t>
            </a:fld>
            <a:endParaRPr lang="en-US" altLang="en-US">
              <a:solidFill>
                <a:srgbClr val="000000"/>
              </a:solidFill>
            </a:endParaRPr>
          </a:p>
        </p:txBody>
      </p:sp>
    </p:spTree>
    <p:extLst>
      <p:ext uri="{BB962C8B-B14F-4D97-AF65-F5344CB8AC3E}">
        <p14:creationId xmlns:p14="http://schemas.microsoft.com/office/powerpoint/2010/main" val="1830220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45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0" indent="0">
              <a:buNone/>
            </a:pPr>
            <a:endParaRPr lang="en-US" i="1" dirty="0"/>
          </a:p>
          <a:p>
            <a:pPr marL="0" indent="0">
              <a:buNone/>
            </a:pPr>
            <a:r>
              <a:rPr lang="en-US" i="0" dirty="0"/>
              <a:t>As this slide states, the p</a:t>
            </a:r>
            <a:r>
              <a:rPr lang="en-US" dirty="0"/>
              <a:t>urpose of the Community of Practice is to continue to support the ongoing development, implementation and evaluation of workforce strategies that improve workforce stability across the state of Tennessee at the organizational, regional and state levels.</a:t>
            </a:r>
          </a:p>
          <a:p>
            <a:endParaRPr lang="en-US" i="1" dirty="0"/>
          </a:p>
          <a:p>
            <a:r>
              <a:rPr lang="en-US" i="1" dirty="0"/>
              <a:t>We know that we are stronger together and that we can learn from each other, but that can only happen when we are meeting to share out stories, and work together on solutions. </a:t>
            </a:r>
          </a:p>
        </p:txBody>
      </p:sp>
      <p:sp>
        <p:nvSpPr>
          <p:cNvPr id="4" name="Slide Number Placeholder 3"/>
          <p:cNvSpPr>
            <a:spLocks noGrp="1"/>
          </p:cNvSpPr>
          <p:nvPr>
            <p:ph type="sldNum" sz="quarter" idx="10"/>
          </p:nvPr>
        </p:nvSpPr>
        <p:spPr/>
        <p:txBody>
          <a:bodyPr/>
          <a:lstStyle/>
          <a:p>
            <a:fld id="{C940E140-93E8-471F-9349-F0BB6098DEA7}" type="slidenum">
              <a:rPr lang="en-US" smtClean="0"/>
              <a:t>66</a:t>
            </a:fld>
            <a:endParaRPr lang="en-US"/>
          </a:p>
        </p:txBody>
      </p:sp>
    </p:spTree>
    <p:extLst>
      <p:ext uri="{BB962C8B-B14F-4D97-AF65-F5344CB8AC3E}">
        <p14:creationId xmlns:p14="http://schemas.microsoft.com/office/powerpoint/2010/main" val="25759603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 minute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  </a:t>
            </a:r>
            <a:r>
              <a:rPr lang="en-US" dirty="0"/>
              <a:t>Talking Points:</a:t>
            </a:r>
          </a:p>
          <a:p>
            <a:pPr marL="171450" indent="-171450">
              <a:buFont typeface="Wingdings" panose="05000000000000000000" pitchFamily="2" charset="2"/>
              <a:buChar char="Ø"/>
            </a:pPr>
            <a:r>
              <a:rPr lang="en-US" dirty="0"/>
              <a:t>Our first COP for you to participate in is…</a:t>
            </a:r>
            <a:r>
              <a:rPr lang="en-US" i="1" dirty="0"/>
              <a:t>read slide.</a:t>
            </a:r>
          </a:p>
          <a:p>
            <a:pPr marL="171450" indent="-171450">
              <a:buFont typeface="Wingdings" panose="05000000000000000000" pitchFamily="2" charset="2"/>
              <a:buChar char="Ø"/>
            </a:pPr>
            <a:r>
              <a:rPr lang="en-US" i="0" dirty="0"/>
              <a:t>Later dates are not yet scheduled due to the nature of the pandemic, but COPs will occur on a quarterly basis in these months (read months)</a:t>
            </a:r>
            <a:endParaRPr lang="en-US" dirty="0"/>
          </a:p>
        </p:txBody>
      </p:sp>
      <p:sp>
        <p:nvSpPr>
          <p:cNvPr id="4" name="Slide Number Placeholder 3"/>
          <p:cNvSpPr>
            <a:spLocks noGrp="1"/>
          </p:cNvSpPr>
          <p:nvPr>
            <p:ph type="sldNum" sz="quarter" idx="10"/>
          </p:nvPr>
        </p:nvSpPr>
        <p:spPr/>
        <p:txBody>
          <a:bodyPr/>
          <a:lstStyle/>
          <a:p>
            <a:fld id="{C940E140-93E8-471F-9349-F0BB6098DEA7}" type="slidenum">
              <a:rPr lang="en-US" smtClean="0"/>
              <a:t>67</a:t>
            </a:fld>
            <a:endParaRPr lang="en-US"/>
          </a:p>
        </p:txBody>
      </p:sp>
    </p:spTree>
    <p:extLst>
      <p:ext uri="{BB962C8B-B14F-4D97-AF65-F5344CB8AC3E}">
        <p14:creationId xmlns:p14="http://schemas.microsoft.com/office/powerpoint/2010/main" val="1956302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1</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This is an example of a COP agenda to give you an idea of what we will be talking about during the two hours.</a:t>
            </a:r>
          </a:p>
          <a:p>
            <a:pPr marL="0" indent="0">
              <a:buFont typeface="Wingdings" panose="05000000000000000000" pitchFamily="2" charset="2"/>
              <a:buNone/>
            </a:pPr>
            <a:r>
              <a:rPr lang="en-US" i="1" dirty="0"/>
              <a:t>Facilitator Note: Talk though the parts of the agenda if time </a:t>
            </a:r>
            <a:r>
              <a:rPr lang="en-US" dirty="0"/>
              <a:t>allows.</a:t>
            </a:r>
          </a:p>
        </p:txBody>
      </p:sp>
      <p:sp>
        <p:nvSpPr>
          <p:cNvPr id="4" name="Slide Number Placeholder 3"/>
          <p:cNvSpPr>
            <a:spLocks noGrp="1"/>
          </p:cNvSpPr>
          <p:nvPr>
            <p:ph type="sldNum" sz="quarter" idx="10"/>
          </p:nvPr>
        </p:nvSpPr>
        <p:spPr/>
        <p:txBody>
          <a:bodyPr/>
          <a:lstStyle/>
          <a:p>
            <a:fld id="{C940E140-93E8-471F-9349-F0BB6098DEA7}" type="slidenum">
              <a:rPr lang="en-US" smtClean="0"/>
              <a:t>68</a:t>
            </a:fld>
            <a:endParaRPr lang="en-US"/>
          </a:p>
        </p:txBody>
      </p:sp>
    </p:spTree>
    <p:extLst>
      <p:ext uri="{BB962C8B-B14F-4D97-AF65-F5344CB8AC3E}">
        <p14:creationId xmlns:p14="http://schemas.microsoft.com/office/powerpoint/2010/main" val="13175536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30 seconds</a:t>
            </a:r>
            <a:endParaRPr lang="en-US" i="1" dirty="0"/>
          </a:p>
          <a:p>
            <a:pPr marL="0" indent="0">
              <a:buFont typeface="Wingdings" panose="05000000000000000000" pitchFamily="2" charset="2"/>
              <a:buNone/>
            </a:pPr>
            <a:r>
              <a:rPr lang="en-US" i="1" dirty="0"/>
              <a:t>Facilitator</a:t>
            </a:r>
            <a:r>
              <a:rPr lang="en-US" i="1" baseline="0" dirty="0"/>
              <a:t> Note: improvised based upon the amount of time left. Take questions if time, otherwise give contact info. Need 2 minutes for the last slides.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09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069" y="4473893"/>
            <a:ext cx="6130834" cy="4452961"/>
          </a:xfrm>
        </p:spPr>
        <p:txBody>
          <a:bodyPr/>
          <a:lstStyle/>
          <a:p>
            <a:pPr marL="0" indent="0">
              <a:buFont typeface="Wingdings" panose="05000000000000000000" pitchFamily="2" charset="2"/>
              <a:buNone/>
            </a:pPr>
            <a:r>
              <a:rPr lang="en-US" b="1" i="0" dirty="0"/>
              <a:t>Timing: 10 minutes breakout</a:t>
            </a:r>
          </a:p>
          <a:p>
            <a:pPr marL="0" indent="0">
              <a:buFont typeface="Wingdings" panose="05000000000000000000" pitchFamily="2" charset="2"/>
              <a:buNone/>
            </a:pPr>
            <a:endParaRPr lang="en-US" b="1" i="0" dirty="0"/>
          </a:p>
          <a:p>
            <a:pPr marL="0" indent="0">
              <a:buFont typeface="Wingdings" panose="05000000000000000000" pitchFamily="2" charset="2"/>
              <a:buNone/>
            </a:pPr>
            <a:r>
              <a:rPr lang="en-US" i="1" dirty="0"/>
              <a:t>Facilitor Note: Make small groups 3-4 people</a:t>
            </a:r>
          </a:p>
          <a:p>
            <a:pPr marL="0" indent="0">
              <a:buFont typeface="Wingdings" panose="05000000000000000000" pitchFamily="2" charset="2"/>
              <a:buNone/>
            </a:pPr>
            <a:r>
              <a:rPr lang="en-US" b="0" i="1" dirty="0"/>
              <a:t>Give them 8 minutes and then when they return ask if someone will share their Aha moment with the group. </a:t>
            </a:r>
          </a:p>
          <a:p>
            <a:pPr marL="0" indent="0">
              <a:buFont typeface="Wingdings" panose="05000000000000000000" pitchFamily="2" charset="2"/>
              <a:buNone/>
            </a:pPr>
            <a:endParaRPr lang="en-US" b="1" i="0" dirty="0"/>
          </a:p>
        </p:txBody>
      </p:sp>
      <p:sp>
        <p:nvSpPr>
          <p:cNvPr id="4" name="Slide Number Placeholder 3"/>
          <p:cNvSpPr>
            <a:spLocks noGrp="1"/>
          </p:cNvSpPr>
          <p:nvPr>
            <p:ph type="sldNum" sz="quarter" idx="5"/>
          </p:nvPr>
        </p:nvSpPr>
        <p:spPr/>
        <p:txBody>
          <a:bodyPr/>
          <a:lstStyle/>
          <a:p>
            <a:pPr defTabSz="931774">
              <a:defRPr/>
            </a:pPr>
            <a:fld id="{C940E140-93E8-471F-9349-F0BB6098DEA7}"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2851766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Time: </a:t>
            </a: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1450" indent="-171450">
              <a:buFont typeface="Wingdings" panose="05000000000000000000" pitchFamily="2" charset="2"/>
              <a:buChar char="Ø"/>
            </a:pPr>
            <a:r>
              <a:rPr lang="en-US" dirty="0"/>
              <a:t>Please take a minute to share with us about your experiences and any recommendations for the Kickoff Workshop. This will help us understand what was helpful to you as well as ways we can improve the experience in the future. </a:t>
            </a:r>
          </a:p>
          <a:p>
            <a:pPr marL="171450" indent="-171450">
              <a:buFont typeface="Wingdings" panose="05000000000000000000" pitchFamily="2" charset="2"/>
              <a:buChar char="Ø"/>
            </a:pPr>
            <a:r>
              <a:rPr lang="en-US" dirty="0"/>
              <a:t>Type the text into your browser and complete the survey there. </a:t>
            </a:r>
          </a:p>
          <a:p>
            <a:pPr marL="171450" indent="-171450">
              <a:buFont typeface="Wingdings" panose="05000000000000000000" pitchFamily="2" charset="2"/>
              <a:buChar char="Ø"/>
            </a:pPr>
            <a:r>
              <a:rPr lang="en-US" i="1" dirty="0"/>
              <a:t>Give 5-10 min for this slide. </a:t>
            </a:r>
          </a:p>
        </p:txBody>
      </p:sp>
      <p:sp>
        <p:nvSpPr>
          <p:cNvPr id="4" name="Slide Number Placeholder 3"/>
          <p:cNvSpPr>
            <a:spLocks noGrp="1"/>
          </p:cNvSpPr>
          <p:nvPr>
            <p:ph type="sldNum" sz="quarter" idx="5"/>
          </p:nvPr>
        </p:nvSpPr>
        <p:spPr/>
        <p:txBody>
          <a:bodyPr/>
          <a:lstStyle/>
          <a:p>
            <a:fld id="{487D6291-FB8F-4913-892F-08B16A588B0E}" type="slidenum">
              <a:rPr lang="en-US" smtClean="0"/>
              <a:t>70</a:t>
            </a:fld>
            <a:endParaRPr lang="en-US"/>
          </a:p>
        </p:txBody>
      </p:sp>
    </p:spTree>
    <p:extLst>
      <p:ext uri="{BB962C8B-B14F-4D97-AF65-F5344CB8AC3E}">
        <p14:creationId xmlns:p14="http://schemas.microsoft.com/office/powerpoint/2010/main" val="17144253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5</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Thank you and talk to you soon.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6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1 minute</a:t>
            </a:r>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We have several goals for the first part of today’s session. </a:t>
            </a:r>
          </a:p>
          <a:p>
            <a:pPr marL="628650" lvl="1" indent="-171450">
              <a:buFont typeface="Wingdings" panose="05000000000000000000" pitchFamily="2" charset="2"/>
              <a:buChar char="Ø"/>
            </a:pPr>
            <a:r>
              <a:rPr lang="en-US" dirty="0"/>
              <a:t>Reflect on the connection between assessment and your workforce practices</a:t>
            </a:r>
          </a:p>
          <a:p>
            <a:pPr marL="628650" lvl="1" indent="-171450">
              <a:buFont typeface="Wingdings" panose="05000000000000000000" pitchFamily="2" charset="2"/>
              <a:buChar char="Ø"/>
            </a:pPr>
            <a:r>
              <a:rPr lang="en-US" dirty="0"/>
              <a:t>Learn more about the 8 steps of implementation and the components of an intervention plan</a:t>
            </a:r>
          </a:p>
          <a:p>
            <a:pPr marL="628650" lvl="1" indent="-171450">
              <a:buFont typeface="Wingdings" panose="05000000000000000000" pitchFamily="2" charset="2"/>
              <a:buChar char="Ø"/>
            </a:pPr>
            <a:r>
              <a:rPr lang="en-US" dirty="0"/>
              <a:t>Explore your organization’s workforce challenges and where to learn more about the strategies to address them</a:t>
            </a:r>
          </a:p>
          <a:p>
            <a:pPr marL="628650" lvl="1" indent="-171450">
              <a:buFont typeface="Wingdings" panose="05000000000000000000" pitchFamily="2" charset="2"/>
              <a:buChar char="Ø"/>
            </a:pPr>
            <a:r>
              <a:rPr lang="en-US" dirty="0">
                <a:cs typeface="Calibri" panose="020F0502020204030204"/>
              </a:rPr>
              <a:t>Plan your next steps and understand the resources available to you.</a:t>
            </a:r>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pPr defTabSz="931774">
              <a:defRPr/>
            </a:pPr>
            <a:fld id="{487D6291-FB8F-4913-892F-08B16A588B0E}"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38900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15 seconds</a:t>
            </a:r>
          </a:p>
          <a:p>
            <a:r>
              <a:rPr lang="en-US" b="0" dirty="0"/>
              <a:t>Talking Points:</a:t>
            </a:r>
          </a:p>
          <a:p>
            <a:pPr marL="171450" indent="-171450">
              <a:buFont typeface="Wingdings" panose="05000000000000000000" pitchFamily="2" charset="2"/>
              <a:buChar char="Ø"/>
            </a:pPr>
            <a:r>
              <a:rPr lang="en-US" b="0" dirty="0"/>
              <a:t>You’ve learned about your data, now we’re going to talk about how to implement processes. </a:t>
            </a:r>
          </a:p>
        </p:txBody>
      </p:sp>
      <p:sp>
        <p:nvSpPr>
          <p:cNvPr id="4" name="Slide Number Placeholder 3"/>
          <p:cNvSpPr>
            <a:spLocks noGrp="1"/>
          </p:cNvSpPr>
          <p:nvPr>
            <p:ph type="sldNum" sz="quarter" idx="5"/>
          </p:nvPr>
        </p:nvSpPr>
        <p:spPr/>
        <p:txBody>
          <a:bodyPr/>
          <a:lstStyle/>
          <a:p>
            <a:fld id="{1794951F-DB89-46A0-8245-A40C626A4F19}" type="slidenum">
              <a:rPr lang="en-US" smtClean="0"/>
              <a:t>9</a:t>
            </a:fld>
            <a:endParaRPr lang="en-US"/>
          </a:p>
        </p:txBody>
      </p:sp>
    </p:spTree>
    <p:extLst>
      <p:ext uri="{BB962C8B-B14F-4D97-AF65-F5344CB8AC3E}">
        <p14:creationId xmlns:p14="http://schemas.microsoft.com/office/powerpoint/2010/main" val="184190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54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003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5746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8CF856-E02E-9D4C-A232-5DEE0A67E77E}"/>
              </a:ext>
            </a:extLst>
          </p:cNvPr>
          <p:cNvSpPr/>
          <p:nvPr userDrawn="1"/>
        </p:nvSpPr>
        <p:spPr>
          <a:xfrm>
            <a:off x="6737684" y="446722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Text&#10;&#10;Description automatically generated">
            <a:extLst>
              <a:ext uri="{FF2B5EF4-FFF2-40B4-BE49-F238E27FC236}">
                <a16:creationId xmlns:a16="http://schemas.microsoft.com/office/drawing/2014/main" id="{77420AFD-039B-B840-A107-8F0EE2EE27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57092" y="5377741"/>
            <a:ext cx="6051818" cy="1340778"/>
          </a:xfrm>
          <a:prstGeom prst="rect">
            <a:avLst/>
          </a:prstGeom>
        </p:spPr>
      </p:pic>
      <p:sp>
        <p:nvSpPr>
          <p:cNvPr id="15" name="Rectangle 14">
            <a:extLst>
              <a:ext uri="{FF2B5EF4-FFF2-40B4-BE49-F238E27FC236}">
                <a16:creationId xmlns:a16="http://schemas.microsoft.com/office/drawing/2014/main" id="{02353CE4-13CA-7D44-A0C4-4867EE3D96D4}"/>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095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2444731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887501" y="6333056"/>
            <a:ext cx="2172792" cy="388419"/>
          </a:xfrm>
          <a:prstGeom prst="rect">
            <a:avLst/>
          </a:prstGeom>
        </p:spPr>
      </p:pic>
    </p:spTree>
    <p:extLst>
      <p:ext uri="{BB962C8B-B14F-4D97-AF65-F5344CB8AC3E}">
        <p14:creationId xmlns:p14="http://schemas.microsoft.com/office/powerpoint/2010/main" val="285085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77161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02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139863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27232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7483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4878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2712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282610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877404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183006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670598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326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236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1731850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17207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75962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980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363581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24246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427997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16151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307621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45316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77110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85387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49519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90378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8058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1462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10/25/2021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3751444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407756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108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6642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6878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05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5368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680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10/25/2021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1656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 id="21474836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853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10/25/2021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5961734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8" r:id="rId14"/>
    <p:sldLayoutId id="2147483729" r:id="rId15"/>
    <p:sldLayoutId id="214748373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16.emf"/></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8.emf"/></Relationships>
</file>

<file path=ppt/slides/_rels/slide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20.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24.emf"/></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www.tenncare.ici.umn.edu/"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1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hyperlink" Target="Session%202%20Cohort%203%20draft%209.30.21ct.pptx" TargetMode="External"/><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z.umn.edu/Cohort3Kickoff" TargetMode="External"/><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wo people together sitting on a bench taking a water break.">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0" y="108"/>
            <a:ext cx="12195627" cy="6857892"/>
          </a:xfrm>
          <a:prstGeom prst="rect">
            <a:avLst/>
          </a:prstGeom>
        </p:spPr>
      </p:pic>
      <p:sp>
        <p:nvSpPr>
          <p:cNvPr id="2" name="Title 1">
            <a:extLst>
              <a:ext uri="{FF2B5EF4-FFF2-40B4-BE49-F238E27FC236}">
                <a16:creationId xmlns:a16="http://schemas.microsoft.com/office/drawing/2014/main" id="{5A32009E-367B-4EDE-B586-51D89E2FF3F7}"/>
              </a:ext>
            </a:extLst>
          </p:cNvPr>
          <p:cNvSpPr>
            <a:spLocks noGrp="1"/>
          </p:cNvSpPr>
          <p:nvPr>
            <p:ph type="title" idx="4294967295"/>
          </p:nvPr>
        </p:nvSpPr>
        <p:spPr>
          <a:xfrm>
            <a:off x="838200" y="365126"/>
            <a:ext cx="10515600" cy="520092"/>
          </a:xfrm>
        </p:spPr>
        <p:txBody>
          <a:bodyPr>
            <a:normAutofit/>
          </a:bodyPr>
          <a:lstStyle/>
          <a:p>
            <a:r>
              <a:rPr lang="en-US" sz="800" dirty="0"/>
              <a:t>This</a:t>
            </a:r>
            <a:r>
              <a:rPr lang="en-US" sz="800" baseline="0" dirty="0"/>
              <a:t> is a Facilitator Set-up slide only</a:t>
            </a:r>
            <a:endParaRPr lang="en-US" sz="800" dirty="0"/>
          </a:p>
        </p:txBody>
      </p:sp>
    </p:spTree>
    <p:extLst>
      <p:ext uri="{BB962C8B-B14F-4D97-AF65-F5344CB8AC3E}">
        <p14:creationId xmlns:p14="http://schemas.microsoft.com/office/powerpoint/2010/main" val="3364861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07B2-4AEF-9F4F-85D0-8DD8B9302DDC}"/>
              </a:ext>
            </a:extLst>
          </p:cNvPr>
          <p:cNvSpPr>
            <a:spLocks noGrp="1"/>
          </p:cNvSpPr>
          <p:nvPr>
            <p:ph type="title"/>
          </p:nvPr>
        </p:nvSpPr>
        <p:spPr/>
        <p:txBody>
          <a:bodyPr/>
          <a:lstStyle/>
          <a:p>
            <a:r>
              <a:rPr lang="en-US" dirty="0"/>
              <a:t>Implementation Science</a:t>
            </a:r>
          </a:p>
        </p:txBody>
      </p:sp>
      <p:pic>
        <p:nvPicPr>
          <p:cNvPr id="5" name="Content Placeholder 5" descr="image of gears that are connected, one say old way and points one direction, the other says new way and points the opposite way.">
            <a:extLst>
              <a:ext uri="{FF2B5EF4-FFF2-40B4-BE49-F238E27FC236}">
                <a16:creationId xmlns:a16="http://schemas.microsoft.com/office/drawing/2014/main" id="{2E2CEF96-76C4-E74D-A606-79FEB58EEF31}"/>
              </a:ext>
            </a:extLst>
          </p:cNvPr>
          <p:cNvPicPr>
            <a:picLocks noGrp="1" noChangeAspect="1"/>
          </p:cNvPicPr>
          <p:nvPr>
            <p:ph idx="1"/>
          </p:nvPr>
        </p:nvPicPr>
        <p:blipFill>
          <a:blip r:embed="rId3"/>
          <a:stretch>
            <a:fillRect/>
          </a:stretch>
        </p:blipFill>
        <p:spPr>
          <a:xfrm>
            <a:off x="2832496" y="1825625"/>
            <a:ext cx="6527007" cy="4351338"/>
          </a:xfrm>
        </p:spPr>
      </p:pic>
    </p:spTree>
    <p:extLst>
      <p:ext uri="{BB962C8B-B14F-4D97-AF65-F5344CB8AC3E}">
        <p14:creationId xmlns:p14="http://schemas.microsoft.com/office/powerpoint/2010/main" val="3566999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378C-26FF-3C4E-A4DB-B195842A2898}"/>
              </a:ext>
            </a:extLst>
          </p:cNvPr>
          <p:cNvSpPr>
            <a:spLocks noGrp="1"/>
          </p:cNvSpPr>
          <p:nvPr>
            <p:ph type="title"/>
          </p:nvPr>
        </p:nvSpPr>
        <p:spPr/>
        <p:txBody>
          <a:bodyPr/>
          <a:lstStyle/>
          <a:p>
            <a:r>
              <a:rPr lang="en-US" dirty="0"/>
              <a:t>Implementation Stages</a:t>
            </a:r>
          </a:p>
        </p:txBody>
      </p:sp>
      <p:pic>
        <p:nvPicPr>
          <p:cNvPr id="5" name="Content Placeholder 4" descr="Infographic of the Implementation Stages created by the National Implementation Research Network (NIRN). There are 4 cirecle in a row next to each other. The first circle is exploration which includes the steps of assess need; examie fit and flexibility. The second circle is installation which inclues the steps of assuring resources and developing supports. The third circle is initial implementation which include thes steps initate practice and use date to improve supports. The final circle is full implementation which includes the steps practice is consistent and positive outcomes. Each cirle has arrows going to the next circel and a loop behind them showing it is a circular process. ">
            <a:extLst>
              <a:ext uri="{FF2B5EF4-FFF2-40B4-BE49-F238E27FC236}">
                <a16:creationId xmlns:a16="http://schemas.microsoft.com/office/drawing/2014/main" id="{ED8109C3-1B6B-AC4D-92D0-CAC3A2FBAC8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8443" y="587676"/>
            <a:ext cx="11399944" cy="5682647"/>
          </a:xfrm>
        </p:spPr>
      </p:pic>
    </p:spTree>
    <p:extLst>
      <p:ext uri="{BB962C8B-B14F-4D97-AF65-F5344CB8AC3E}">
        <p14:creationId xmlns:p14="http://schemas.microsoft.com/office/powerpoint/2010/main" val="3212915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latin typeface="Open Sans Light"/>
              </a:rPr>
              <a:t>8 Steps for Implementation - Workforce Strategies</a:t>
            </a:r>
          </a:p>
        </p:txBody>
      </p:sp>
      <p:grpSp>
        <p:nvGrpSpPr>
          <p:cNvPr id="21" name="Group 20" descr="Step 1 is to identify and assess the problem."/>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sp>
        <p:nvSpPr>
          <p:cNvPr id="3" name="Arrow: Up 2" descr="arrow noting the we are now discussing Step 2">
            <a:extLst>
              <a:ext uri="{FF2B5EF4-FFF2-40B4-BE49-F238E27FC236}">
                <a16:creationId xmlns:a16="http://schemas.microsoft.com/office/drawing/2014/main" id="{983314E2-EC05-4380-ACAA-EBF8D19E8DF0}"/>
              </a:ext>
            </a:extLst>
          </p:cNvPr>
          <p:cNvSpPr/>
          <p:nvPr/>
        </p:nvSpPr>
        <p:spPr>
          <a:xfrm>
            <a:off x="4597864" y="5061323"/>
            <a:ext cx="484632" cy="1463643"/>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descr="Step 2 is to Select an intervention strategy."/>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sp>
        <p:nvSpPr>
          <p:cNvPr id="20" name="Arrow: Up 19" descr="Arrow noting that we are about to talk about step 3">
            <a:extLst>
              <a:ext uri="{FF2B5EF4-FFF2-40B4-BE49-F238E27FC236}">
                <a16:creationId xmlns:a16="http://schemas.microsoft.com/office/drawing/2014/main" id="{3A1815A5-A544-4D7D-9172-8A44C83616C4}"/>
              </a:ext>
            </a:extLst>
          </p:cNvPr>
          <p:cNvSpPr/>
          <p:nvPr/>
        </p:nvSpPr>
        <p:spPr>
          <a:xfrm>
            <a:off x="7197028" y="4551253"/>
            <a:ext cx="484632" cy="1563328"/>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descr="Step 3 - Identify components of the strategy."/>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sp>
        <p:nvSpPr>
          <p:cNvPr id="25" name="Arrow: Up 24" descr="arrow to note that we are about to talk about step 4">
            <a:extLst>
              <a:ext uri="{FF2B5EF4-FFF2-40B4-BE49-F238E27FC236}">
                <a16:creationId xmlns:a16="http://schemas.microsoft.com/office/drawing/2014/main" id="{05B1D36A-79EB-4100-8C6D-F4B0BC4A4EBA}"/>
              </a:ext>
            </a:extLst>
          </p:cNvPr>
          <p:cNvSpPr/>
          <p:nvPr/>
        </p:nvSpPr>
        <p:spPr>
          <a:xfrm>
            <a:off x="10014579" y="3970425"/>
            <a:ext cx="484632" cy="1588336"/>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descr="Step 4 Identify barriers to implementation. "/>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spTree>
    <p:extLst>
      <p:ext uri="{BB962C8B-B14F-4D97-AF65-F5344CB8AC3E}">
        <p14:creationId xmlns:p14="http://schemas.microsoft.com/office/powerpoint/2010/main" val="41858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312821" y="365125"/>
            <a:ext cx="11040979" cy="1325563"/>
          </a:xfrm>
        </p:spPr>
        <p:txBody>
          <a:bodyPr/>
          <a:lstStyle/>
          <a:p>
            <a:r>
              <a:rPr lang="en-US" sz="3600" dirty="0">
                <a:latin typeface="Open Sans Light"/>
              </a:rPr>
              <a:t>8 Steps for Implementation - Workforce Strategies </a:t>
            </a:r>
            <a:r>
              <a:rPr lang="en-US" sz="800" dirty="0">
                <a:solidFill>
                  <a:schemeClr val="bg1"/>
                </a:solidFill>
                <a:latin typeface="Open Sans Light"/>
              </a:rPr>
              <a:t>- continued</a:t>
            </a:r>
          </a:p>
        </p:txBody>
      </p:sp>
      <p:grpSp>
        <p:nvGrpSpPr>
          <p:cNvPr id="20" name="Group 19" descr="Step 5 - identify support for the strategy"/>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descr="Step 6 Set goals, measure progress and establish a time frame"/>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descr="Step 6 - Set goals, measure progress and establish a time frame"/>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descr="step 7 implement the strategy"/>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descr="Step 8 Evaluate success"/>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descr="Step 8 - evaluate success"/>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
        <p:nvSpPr>
          <p:cNvPr id="24" name="Arrow: Up 23" descr="arrow noting that we are going to talk about  step 5">
            <a:extLst>
              <a:ext uri="{FF2B5EF4-FFF2-40B4-BE49-F238E27FC236}">
                <a16:creationId xmlns:a16="http://schemas.microsoft.com/office/drawing/2014/main" id="{3C444A11-815E-48BF-A057-13D360EE0CB4}"/>
              </a:ext>
            </a:extLst>
          </p:cNvPr>
          <p:cNvSpPr/>
          <p:nvPr/>
        </p:nvSpPr>
        <p:spPr>
          <a:xfrm>
            <a:off x="1813619" y="5504172"/>
            <a:ext cx="484632" cy="1102631"/>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descr="arrow noting we are going to be talking about step 6. ">
            <a:extLst>
              <a:ext uri="{FF2B5EF4-FFF2-40B4-BE49-F238E27FC236}">
                <a16:creationId xmlns:a16="http://schemas.microsoft.com/office/drawing/2014/main" id="{7878DD39-7432-4655-9711-19CDFF709973}"/>
              </a:ext>
            </a:extLst>
          </p:cNvPr>
          <p:cNvSpPr/>
          <p:nvPr/>
        </p:nvSpPr>
        <p:spPr>
          <a:xfrm>
            <a:off x="4516880" y="5162014"/>
            <a:ext cx="484632" cy="1463643"/>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spTree>
    <p:extLst>
      <p:ext uri="{BB962C8B-B14F-4D97-AF65-F5344CB8AC3E}">
        <p14:creationId xmlns:p14="http://schemas.microsoft.com/office/powerpoint/2010/main" val="105640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73EB-0DD1-431C-995D-7039D79FE5D4}"/>
              </a:ext>
            </a:extLst>
          </p:cNvPr>
          <p:cNvSpPr>
            <a:spLocks noGrp="1"/>
          </p:cNvSpPr>
          <p:nvPr>
            <p:ph type="title" idx="4294967295"/>
          </p:nvPr>
        </p:nvSpPr>
        <p:spPr>
          <a:xfrm>
            <a:off x="838200" y="-489878"/>
            <a:ext cx="10515600" cy="1325563"/>
          </a:xfrm>
        </p:spPr>
        <p:txBody>
          <a:bodyPr>
            <a:normAutofit/>
          </a:bodyPr>
          <a:lstStyle/>
          <a:p>
            <a:r>
              <a:rPr lang="en-US" sz="800" dirty="0">
                <a:solidFill>
                  <a:schemeClr val="bg1"/>
                </a:solidFill>
              </a:rPr>
              <a:t>Workforce Initiative Timeline-Cohort 3</a:t>
            </a:r>
          </a:p>
        </p:txBody>
      </p:sp>
      <p:sp>
        <p:nvSpPr>
          <p:cNvPr id="14" name="Title 2"/>
          <p:cNvSpPr txBox="1">
            <a:spLocks/>
          </p:cNvSpPr>
          <p:nvPr/>
        </p:nvSpPr>
        <p:spPr>
          <a:xfrm>
            <a:off x="123248" y="535091"/>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r>
              <a:rPr lang="en-US" sz="3600" dirty="0"/>
              <a:t>Workforce Initiative Timeline-Cohort 3</a:t>
            </a:r>
          </a:p>
        </p:txBody>
      </p:sp>
      <p:graphicFrame>
        <p:nvGraphicFramePr>
          <p:cNvPr id="4" name="Table 3"/>
          <p:cNvGraphicFramePr>
            <a:graphicFrameLocks noGrp="1"/>
          </p:cNvGraphicFramePr>
          <p:nvPr>
            <p:extLst>
              <p:ext uri="{D42A27DB-BD31-4B8C-83A1-F6EECF244321}">
                <p14:modId xmlns:p14="http://schemas.microsoft.com/office/powerpoint/2010/main" val="3804520218"/>
              </p:ext>
            </p:extLst>
          </p:nvPr>
        </p:nvGraphicFramePr>
        <p:xfrm>
          <a:off x="123248" y="1237358"/>
          <a:ext cx="11945504" cy="5655972"/>
        </p:xfrm>
        <a:graphic>
          <a:graphicData uri="http://schemas.openxmlformats.org/drawingml/2006/table">
            <a:tbl>
              <a:tblPr firstRow="1" bandRow="1">
                <a:tableStyleId>{5C22544A-7EE6-4342-B048-85BDC9FD1C3A}</a:tableStyleId>
              </a:tblPr>
              <a:tblGrid>
                <a:gridCol w="2073519">
                  <a:extLst>
                    <a:ext uri="{9D8B030D-6E8A-4147-A177-3AD203B41FA5}">
                      <a16:colId xmlns:a16="http://schemas.microsoft.com/office/drawing/2014/main" val="20001"/>
                    </a:ext>
                  </a:extLst>
                </a:gridCol>
                <a:gridCol w="1908317">
                  <a:extLst>
                    <a:ext uri="{9D8B030D-6E8A-4147-A177-3AD203B41FA5}">
                      <a16:colId xmlns:a16="http://schemas.microsoft.com/office/drawing/2014/main" val="20002"/>
                    </a:ext>
                  </a:extLst>
                </a:gridCol>
                <a:gridCol w="1990917">
                  <a:extLst>
                    <a:ext uri="{9D8B030D-6E8A-4147-A177-3AD203B41FA5}">
                      <a16:colId xmlns:a16="http://schemas.microsoft.com/office/drawing/2014/main" val="20003"/>
                    </a:ext>
                  </a:extLst>
                </a:gridCol>
                <a:gridCol w="1990917">
                  <a:extLst>
                    <a:ext uri="{9D8B030D-6E8A-4147-A177-3AD203B41FA5}">
                      <a16:colId xmlns:a16="http://schemas.microsoft.com/office/drawing/2014/main" val="20004"/>
                    </a:ext>
                  </a:extLst>
                </a:gridCol>
                <a:gridCol w="1990917">
                  <a:extLst>
                    <a:ext uri="{9D8B030D-6E8A-4147-A177-3AD203B41FA5}">
                      <a16:colId xmlns:a16="http://schemas.microsoft.com/office/drawing/2014/main" val="20005"/>
                    </a:ext>
                  </a:extLst>
                </a:gridCol>
                <a:gridCol w="1990917">
                  <a:extLst>
                    <a:ext uri="{9D8B030D-6E8A-4147-A177-3AD203B41FA5}">
                      <a16:colId xmlns:a16="http://schemas.microsoft.com/office/drawing/2014/main" val="20006"/>
                    </a:ext>
                  </a:extLst>
                </a:gridCol>
              </a:tblGrid>
              <a:tr h="9095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OCTOBER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NOVEMBER 2021</a:t>
                      </a: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DECEMBER 2021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JANUARY –FEBRUARY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MARCH–JULY 2022</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AUGUST 2022 </a:t>
                      </a:r>
                      <a:br>
                        <a:rPr lang="en-US" sz="1600" b="1" i="0" kern="1200" dirty="0">
                          <a:solidFill>
                            <a:schemeClr val="tx1"/>
                          </a:solidFill>
                          <a:effectLst/>
                          <a:latin typeface="Open Sans Light"/>
                          <a:ea typeface="Open Sans Light" charset="0"/>
                          <a:cs typeface="Open Sans Light" charset="0"/>
                        </a:rPr>
                      </a:br>
                      <a:r>
                        <a:rPr lang="en-US" sz="1600" b="1" i="0" kern="1200" dirty="0">
                          <a:solidFill>
                            <a:schemeClr val="tx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4711092">
                <a:tc>
                  <a:txBody>
                    <a:bodyPr/>
                    <a:lstStyle/>
                    <a:p>
                      <a:pPr marL="115888" indent="-107950">
                        <a:lnSpc>
                          <a:spcPct val="100000"/>
                        </a:lnSpc>
                        <a:spcAft>
                          <a:spcPts val="400"/>
                        </a:spcAft>
                        <a:buFont typeface="Arial" charset="0"/>
                        <a:buChar char="•"/>
                        <a:tabLst/>
                      </a:pPr>
                      <a:r>
                        <a:rPr lang="en-US" sz="1400" b="1" i="0" kern="1200" dirty="0">
                          <a:solidFill>
                            <a:schemeClr val="dk1"/>
                          </a:solidFill>
                          <a:effectLst/>
                          <a:latin typeface="Open Sans Light" charset="0"/>
                          <a:ea typeface="Open Sans Light" charset="0"/>
                          <a:cs typeface="Open Sans Light" charset="0"/>
                        </a:rPr>
                        <a:t>GETTING STARTED</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invitation to kick-off events</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endParaRPr lang="en-US" sz="12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400" b="1" i="0" kern="1200" dirty="0">
                          <a:solidFill>
                            <a:schemeClr val="dk1"/>
                          </a:solidFill>
                          <a:effectLst/>
                          <a:latin typeface="Open Sans Light" charset="0"/>
                          <a:ea typeface="Open Sans Light" charset="0"/>
                          <a:cs typeface="Open Sans Light" charset="0"/>
                        </a:rPr>
                        <a:t>SESSION ONE: Kickoff workshop</a:t>
                      </a:r>
                      <a:r>
                        <a:rPr lang="en-US" sz="1400" b="1" i="0" kern="1200" baseline="0" dirty="0">
                          <a:solidFill>
                            <a:schemeClr val="dk1"/>
                          </a:solidFill>
                          <a:effectLst/>
                          <a:latin typeface="Open Sans Light" charset="0"/>
                          <a:ea typeface="Open Sans Light" charset="0"/>
                          <a:cs typeface="Open Sans Light" charset="0"/>
                        </a:rPr>
                        <a:t> </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 Workforce Initiatives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Understanding your data: Overview of Survey Results, Profiles and Interpreting Data</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Introduce Self-Assessment</a:t>
                      </a:r>
                      <a:r>
                        <a:rPr lang="en-US" sz="1200" b="0" i="0" kern="1200" baseline="0" dirty="0">
                          <a:solidFill>
                            <a:schemeClr val="dk1"/>
                          </a:solidFill>
                          <a:effectLst/>
                          <a:latin typeface="Open Sans Light" charset="0"/>
                          <a:ea typeface="Open Sans Light" charset="0"/>
                          <a:cs typeface="Open Sans Light" charset="0"/>
                        </a:rPr>
                        <a:t> Workbook &amp; Eight Steps of Implementation</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400" b="1" i="0" kern="1200" dirty="0">
                          <a:solidFill>
                            <a:schemeClr val="dk1"/>
                          </a:solidFill>
                          <a:effectLst/>
                          <a:latin typeface="Open Sans Light" charset="0"/>
                          <a:ea typeface="Open Sans Light" charset="0"/>
                          <a:cs typeface="Open Sans Light" charset="0"/>
                        </a:rPr>
                        <a:t>SESSION TWO: Kickoff workshop</a:t>
                      </a:r>
                      <a:r>
                        <a:rPr lang="en-US" sz="1400" b="1" i="0" kern="1200" baseline="0" dirty="0">
                          <a:solidFill>
                            <a:schemeClr val="dk1"/>
                          </a:solidFill>
                          <a:effectLst/>
                          <a:latin typeface="Open Sans Light" charset="0"/>
                          <a:ea typeface="Open Sans Light" charset="0"/>
                          <a:cs typeface="Open Sans Light" charset="0"/>
                        </a:rPr>
                        <a:t> </a:t>
                      </a:r>
                      <a:r>
                        <a:rPr lang="en-US" sz="1200" b="0" i="0" kern="1200" baseline="0" dirty="0">
                          <a:solidFill>
                            <a:schemeClr val="dk1"/>
                          </a:solidFill>
                          <a:effectLst/>
                          <a:latin typeface="Open Sans Light" charset="0"/>
                          <a:ea typeface="Open Sans Light" charset="0"/>
                          <a:cs typeface="Open Sans Light" charset="0"/>
                        </a:rPr>
                        <a:t>(cont’d)</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Assess your needs: Evidence Based Practices and Organizational Capacity</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Overview of TennCare Workforce Toolkit: Recruitment, Selection and Retention</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Planning your next steps: Measuring Outcomes of Implementation and Creating a Practical Action Plan for Change</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Collaborative Consultation Conference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panose="020B0604020202020204" pitchFamily="34" charset="0"/>
                        <a:buNone/>
                        <a:tabLst/>
                      </a:pPr>
                      <a:r>
                        <a:rPr lang="en-US" sz="1400" b="1" i="0" kern="1200" dirty="0">
                          <a:solidFill>
                            <a:schemeClr val="dk1"/>
                          </a:solidFill>
                          <a:effectLst/>
                          <a:latin typeface="Open Sans Light" charset="0"/>
                          <a:ea typeface="Open Sans Light" charset="0"/>
                          <a:cs typeface="Open Sans Light" charset="0"/>
                        </a:rPr>
                        <a:t>SELF-PACED AND ENGAGEMENT</a:t>
                      </a:r>
                    </a:p>
                    <a:p>
                      <a:pPr marL="171450" indent="-171450">
                        <a:spcAft>
                          <a:spcPts val="400"/>
                        </a:spcAft>
                        <a:buFont typeface="Arial" panose="020B0604020202020204" pitchFamily="34"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toolkit &amp; view webinars </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Collaborative Consultation Conference (cont’d)</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charset="0"/>
                        <a:buNone/>
                        <a:tabLst/>
                      </a:pPr>
                      <a:r>
                        <a:rPr lang="en-US" sz="1400" b="1" i="0" kern="1200" dirty="0">
                          <a:solidFill>
                            <a:schemeClr val="dk1"/>
                          </a:solidFill>
                          <a:effectLst/>
                          <a:latin typeface="Open Sans Light" charset="0"/>
                          <a:ea typeface="Open Sans Light" charset="0"/>
                          <a:cs typeface="Open Sans Light" charset="0"/>
                        </a:rPr>
                        <a:t>ENGAGEMENT</a:t>
                      </a:r>
                    </a:p>
                    <a:p>
                      <a:pPr marL="115888" indent="-115888">
                        <a:spcAft>
                          <a:spcPts val="400"/>
                        </a:spcAft>
                        <a:buFont typeface="Arial" charset="0"/>
                        <a:buChar char="•"/>
                        <a:tabLst/>
                      </a:pPr>
                      <a:r>
                        <a:rPr lang="en-US" sz="1200" b="0" i="0" kern="1200" dirty="0">
                          <a:solidFill>
                            <a:schemeClr val="tx1"/>
                          </a:solidFill>
                          <a:effectLst/>
                          <a:latin typeface="Open Sans Light" charset="0"/>
                          <a:ea typeface="Open Sans Light" charset="0"/>
                          <a:cs typeface="Open Sans Light" charset="0"/>
                        </a:rPr>
                        <a:t>Organization consultation virtual meetings begin</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latin typeface="Open Sans Light" charset="0"/>
                          <a:ea typeface="Open Sans Light" charset="0"/>
                          <a:cs typeface="Open Sans Light" charset="0"/>
                        </a:rPr>
                        <a:t>Participate in Workforce Development Workshops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400" b="1" i="0" kern="1200" dirty="0">
                          <a:solidFill>
                            <a:schemeClr val="dk1"/>
                          </a:solidFill>
                          <a:effectLst/>
                          <a:latin typeface="Open Sans Light" charset="0"/>
                          <a:ea typeface="Open Sans Light" charset="0"/>
                          <a:cs typeface="Open Sans Light" charset="0"/>
                        </a:rPr>
                        <a:t>ENGAGEMENT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consultation virtual meetings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Team implement the strategy (begins)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solidFill>
                            <a:schemeClr val="tx1"/>
                          </a:solidFill>
                          <a:latin typeface="Open Sans Light" charset="0"/>
                          <a:ea typeface="Open Sans Light" charset="0"/>
                          <a:cs typeface="Open Sans Light" charset="0"/>
                        </a:rPr>
                        <a:t>Participate</a:t>
                      </a:r>
                      <a:r>
                        <a:rPr lang="en-US" sz="1200" b="0" i="0" baseline="0" dirty="0">
                          <a:solidFill>
                            <a:schemeClr val="tx1"/>
                          </a:solidFill>
                          <a:latin typeface="Open Sans Light" charset="0"/>
                          <a:ea typeface="Open Sans Light" charset="0"/>
                          <a:cs typeface="Open Sans Light" charset="0"/>
                        </a:rPr>
                        <a:t> in Regional Community of Practice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Year</a:t>
                      </a:r>
                      <a:r>
                        <a:rPr lang="en-US" sz="1200" b="0" i="0" kern="1200" baseline="0" dirty="0">
                          <a:solidFill>
                            <a:schemeClr val="tx1"/>
                          </a:solidFill>
                          <a:effectLst/>
                          <a:latin typeface="Open Sans Light" charset="0"/>
                          <a:ea typeface="Open Sans Light" charset="0"/>
                          <a:cs typeface="Open Sans Light" charset="0"/>
                        </a:rPr>
                        <a:t> 4 2021</a:t>
                      </a:r>
                      <a:r>
                        <a:rPr lang="en-US" sz="1200" b="0" i="0" kern="1200" dirty="0">
                          <a:solidFill>
                            <a:schemeClr val="tx1"/>
                          </a:solidFill>
                          <a:effectLst/>
                          <a:latin typeface="Open Sans Light" charset="0"/>
                          <a:ea typeface="Open Sans Light" charset="0"/>
                          <a:cs typeface="Open Sans Light" charset="0"/>
                        </a:rPr>
                        <a:t> Survey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400" b="1" i="0" kern="1200" dirty="0">
                          <a:solidFill>
                            <a:schemeClr val="dk1"/>
                          </a:solidFill>
                          <a:effectLst/>
                          <a:latin typeface="Open Sans Light" charset="0"/>
                          <a:ea typeface="Open Sans Light" charset="0"/>
                          <a:cs typeface="Open Sans Light" charset="0"/>
                        </a:rPr>
                        <a:t>ENGAGEMENT</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Open Sans Light" charset="0"/>
                          <a:ea typeface="Open Sans Light" charset="0"/>
                          <a:cs typeface="Open Sans Light" charset="0"/>
                        </a:rPr>
                        <a:t>Year 4 2021 Survey Results</a:t>
                      </a:r>
                      <a:endParaRPr lang="en-US" sz="1200" b="0" i="0" kern="1200" dirty="0">
                        <a:solidFill>
                          <a:schemeClr val="tx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webinar to review Year 4 – 2021 Survey</a:t>
                      </a:r>
                      <a:r>
                        <a:rPr lang="en-US" sz="1200" b="0" i="0" kern="1200" baseline="0" dirty="0">
                          <a:solidFill>
                            <a:schemeClr val="tx1"/>
                          </a:solidFill>
                          <a:effectLst/>
                          <a:latin typeface="Open Sans Light" charset="0"/>
                          <a:ea typeface="Open Sans Light" charset="0"/>
                          <a:cs typeface="Open Sans Light" charset="0"/>
                        </a:rPr>
                        <a:t> Organizational Profile</a:t>
                      </a:r>
                      <a:endParaRPr lang="en-US" sz="1200" b="0" i="0" kern="1200" dirty="0">
                        <a:solidFill>
                          <a:schemeClr val="tx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0042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B2013-6543-114F-93F3-6705F7BA6C16}"/>
              </a:ext>
            </a:extLst>
          </p:cNvPr>
          <p:cNvSpPr>
            <a:spLocks noGrp="1"/>
          </p:cNvSpPr>
          <p:nvPr>
            <p:ph type="title"/>
          </p:nvPr>
        </p:nvSpPr>
        <p:spPr/>
        <p:txBody>
          <a:bodyPr/>
          <a:lstStyle/>
          <a:p>
            <a:r>
              <a:rPr lang="x-none" dirty="0"/>
              <a:t>Intervention Strategies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a:lstStyle/>
          <a:p>
            <a:r>
              <a:rPr lang="x-none" dirty="0"/>
              <a:t>Step 2 – Select an Intervention Strateg</a:t>
            </a:r>
            <a:r>
              <a:rPr lang="en-US" dirty="0"/>
              <a:t>y</a:t>
            </a:r>
            <a:endParaRPr lang="x-none" dirty="0"/>
          </a:p>
        </p:txBody>
      </p:sp>
    </p:spTree>
    <p:extLst>
      <p:ext uri="{BB962C8B-B14F-4D97-AF65-F5344CB8AC3E}">
        <p14:creationId xmlns:p14="http://schemas.microsoft.com/office/powerpoint/2010/main" val="16462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817296" y="365125"/>
            <a:ext cx="10536504" cy="1002429"/>
          </a:xfrm>
        </p:spPr>
        <p:txBody>
          <a:bodyPr>
            <a:normAutofit/>
          </a:bodyPr>
          <a:lstStyle/>
          <a:p>
            <a:r>
              <a:rPr lang="en-US" altLang="en-US" sz="3600" dirty="0">
                <a:latin typeface="Open Sans Light"/>
                <a:ea typeface="MS PGothic"/>
                <a:cs typeface="Open Sans Light"/>
              </a:rPr>
              <a:t>Workforce Strategies </a:t>
            </a:r>
            <a:endParaRPr lang="en-US" altLang="en-US" sz="3600" dirty="0">
              <a:latin typeface="Open Sans Light"/>
              <a:ea typeface="MS PGothic" panose="020B0600070205080204" pitchFamily="34" charset="-128"/>
              <a:cs typeface="Open Sans Light"/>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407167874"/>
              </p:ext>
            </p:extLst>
          </p:nvPr>
        </p:nvGraphicFramePr>
        <p:xfrm>
          <a:off x="817296" y="1261640"/>
          <a:ext cx="10745812" cy="5410184"/>
        </p:xfrm>
        <a:graphic>
          <a:graphicData uri="http://schemas.openxmlformats.org/drawingml/2006/table">
            <a:tbl>
              <a:tblPr firstRow="1" bandRow="1">
                <a:tableStyleId>{5940675A-B579-460E-94D1-54222C63F5DA}</a:tableStyleId>
              </a:tblPr>
              <a:tblGrid>
                <a:gridCol w="3274474">
                  <a:extLst>
                    <a:ext uri="{9D8B030D-6E8A-4147-A177-3AD203B41FA5}">
                      <a16:colId xmlns:a16="http://schemas.microsoft.com/office/drawing/2014/main" val="534955385"/>
                    </a:ext>
                  </a:extLst>
                </a:gridCol>
                <a:gridCol w="3435143">
                  <a:extLst>
                    <a:ext uri="{9D8B030D-6E8A-4147-A177-3AD203B41FA5}">
                      <a16:colId xmlns:a16="http://schemas.microsoft.com/office/drawing/2014/main" val="4117277691"/>
                    </a:ext>
                  </a:extLst>
                </a:gridCol>
                <a:gridCol w="4036195">
                  <a:extLst>
                    <a:ext uri="{9D8B030D-6E8A-4147-A177-3AD203B41FA5}">
                      <a16:colId xmlns:a16="http://schemas.microsoft.com/office/drawing/2014/main" val="942521320"/>
                    </a:ext>
                  </a:extLst>
                </a:gridCol>
              </a:tblGrid>
              <a:tr h="257336">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16237">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recruitment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(or referral) and new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 (Inside, outside and pipelines)</a:t>
                      </a:r>
                    </a:p>
                    <a:p>
                      <a:pPr marL="288925" lvl="0" indent="-169863">
                        <a:lnSpc>
                          <a:spcPct val="100000"/>
                        </a:lnSpc>
                        <a:spcAft>
                          <a:spcPts val="300"/>
                        </a:spcAft>
                        <a:buClr>
                          <a:srgbClr val="4C768C"/>
                        </a:buClr>
                        <a:buFont typeface="Arial" panose="020B0604020202020204" pitchFamily="34" charset="0"/>
                        <a:buChar char="•"/>
                        <a:tabLst/>
                      </a:pPr>
                      <a:endParaRPr lang="en-US" sz="1800" kern="1200" dirty="0">
                        <a:effectLst/>
                        <a:latin typeface="Open Sans Light" panose="020B0306030504020204"/>
                      </a:endParaRP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br>
                        <a:rPr lang="en-US" sz="1800" kern="1200" baseline="0" dirty="0">
                          <a:effectLst/>
                          <a:latin typeface="Open Sans Light" panose="020B0306030504020204"/>
                        </a:rPr>
                      </a:br>
                      <a:r>
                        <a:rPr lang="en-US" sz="1800"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2735694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Evidence-based Practice and Organizational Readiness</a:t>
            </a:r>
          </a:p>
        </p:txBody>
      </p:sp>
      <p:sp>
        <p:nvSpPr>
          <p:cNvPr id="3" name="Text Placeholder 2"/>
          <p:cNvSpPr>
            <a:spLocks noGrp="1"/>
          </p:cNvSpPr>
          <p:nvPr>
            <p:ph type="body" idx="1"/>
          </p:nvPr>
        </p:nvSpPr>
        <p:spPr/>
        <p:txBody>
          <a:bodyPr/>
          <a:lstStyle/>
          <a:p>
            <a:r>
              <a:rPr lang="en-US" dirty="0"/>
              <a:t>Reflection: Section 1: Assessment and Using Workforce Data</a:t>
            </a:r>
          </a:p>
        </p:txBody>
      </p:sp>
    </p:spTree>
    <p:extLst>
      <p:ext uri="{BB962C8B-B14F-4D97-AF65-F5344CB8AC3E}">
        <p14:creationId xmlns:p14="http://schemas.microsoft.com/office/powerpoint/2010/main" val="1440915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8EA-6668-3048-BC13-15B939799DC4}"/>
              </a:ext>
            </a:extLst>
          </p:cNvPr>
          <p:cNvSpPr>
            <a:spLocks noGrp="1"/>
          </p:cNvSpPr>
          <p:nvPr>
            <p:ph type="title"/>
          </p:nvPr>
        </p:nvSpPr>
        <p:spPr/>
        <p:txBody>
          <a:bodyPr/>
          <a:lstStyle/>
          <a:p>
            <a:r>
              <a:rPr lang="en-US" dirty="0"/>
              <a:t>Self-Assessment Workbook</a:t>
            </a:r>
            <a:endParaRPr lang="en-US" sz="4000" dirty="0"/>
          </a:p>
        </p:txBody>
      </p:sp>
      <p:sp>
        <p:nvSpPr>
          <p:cNvPr id="5" name="Text Placeholder 4"/>
          <p:cNvSpPr>
            <a:spLocks noGrp="1"/>
          </p:cNvSpPr>
          <p:nvPr>
            <p:ph type="body" idx="1"/>
          </p:nvPr>
        </p:nvSpPr>
        <p:spPr/>
        <p:txBody>
          <a:bodyPr/>
          <a:lstStyle/>
          <a:p>
            <a:r>
              <a:rPr lang="en-US" dirty="0"/>
              <a:t>Section 2: Organizational Capacity and Processes</a:t>
            </a:r>
          </a:p>
        </p:txBody>
      </p:sp>
    </p:spTree>
    <p:extLst>
      <p:ext uri="{BB962C8B-B14F-4D97-AF65-F5344CB8AC3E}">
        <p14:creationId xmlns:p14="http://schemas.microsoft.com/office/powerpoint/2010/main" val="285807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83C14-9DF9-8649-9167-AAA1133A0939}"/>
              </a:ext>
            </a:extLst>
          </p:cNvPr>
          <p:cNvSpPr>
            <a:spLocks noGrp="1"/>
          </p:cNvSpPr>
          <p:nvPr>
            <p:ph type="title"/>
          </p:nvPr>
        </p:nvSpPr>
        <p:spPr/>
        <p:txBody>
          <a:bodyPr/>
          <a:lstStyle/>
          <a:p>
            <a:r>
              <a:rPr lang="en-US" dirty="0">
                <a:solidFill>
                  <a:schemeClr val="bg1"/>
                </a:solidFill>
              </a:rPr>
              <a:t>Self-Assessment</a:t>
            </a:r>
            <a:r>
              <a:rPr lang="en-US" baseline="0" dirty="0">
                <a:solidFill>
                  <a:schemeClr val="bg1"/>
                </a:solidFill>
              </a:rPr>
              <a:t> Workbook section 1. Assessing and Using Workforce</a:t>
            </a:r>
            <a:endParaRPr lang="en-US" dirty="0">
              <a:solidFill>
                <a:schemeClr val="bg1"/>
              </a:solidFill>
            </a:endParaRPr>
          </a:p>
        </p:txBody>
      </p:sp>
      <p:pic>
        <p:nvPicPr>
          <p:cNvPr id="7" name="Picture 6" descr="Table&#10;1. Assessment and Using Workforce Data&#10;Regular, useful assessment can provide important information about your workforce practices. It can help you&#10;increase the efficacy and quality of your efforts. Assessments can help you focus your attention on supporting&#10;your workforce by indicating your areas of strength and desired areas for improvement. These can help you&#10;identify areas where additional attention and new strategies to address your workforce challenges may be needed. Four columns: At our agency, never evident, sometimes evident and consistently evident. &#10;1.1. We collect information about staff satisfaction. &#10;1.2. We intentionally measure the engagement of our DSPs&#10;1.3. We use strategies and tools to assess DSPs attitudes or opinions about&#10;various aspects of our organization.&#10;1.4. We have identified performance or training standards for DSP and FLS&#10;positions, and we collect information related to their progress.&#10;1.5. We track and transparently share with staff, board and people served&#10;retention trends (turnover, vacancy and tenure).&#10;1.6. We conduct cost/benefit market analyses on wage and benefits&#10;1.7. We know the characteristics of our most successful and ideal staff and we&#10;use this in our workforce development efforts.&#10;1.8. The quality of supports and services is routinely measured and data are&#10;used in organizational planning for workforce development. &#10;1.9. We provide opportunities for DSPs to provide input on policies and&#10;practices that will affect them.&#10;1.10. We use feedback from people who receive services and their families to&#10;inform decisions about workforce development improvements.&#10;Reflections on Assessment and Using Workforce Data&#10;What have you tried regarding assessment and&#10;using our data to drive workforce decisions and&#10;practices?&#10;What have you learned?&#10;&#10;&#10;">
            <a:extLst>
              <a:ext uri="{FF2B5EF4-FFF2-40B4-BE49-F238E27FC236}">
                <a16:creationId xmlns:a16="http://schemas.microsoft.com/office/drawing/2014/main" id="{26F9A969-24B1-4C4C-B8AC-03A8CDBBC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16" y="215900"/>
            <a:ext cx="5257800" cy="6642100"/>
          </a:xfrm>
          <a:prstGeom prst="rect">
            <a:avLst/>
          </a:prstGeom>
        </p:spPr>
      </p:pic>
      <p:pic>
        <p:nvPicPr>
          <p:cNvPr id="11" name="Picture 10" descr="Continued activity: Reflections on Assessment and Using workforce data:  What are your pleased about?  What are you concerned about?&#10;The next section of this worksheet ask the following questions. &#10;Based on what we know, what should we do next?  List your Actions Steps, Current partners, potential partners and technical assistance needs?">
            <a:extLst>
              <a:ext uri="{FF2B5EF4-FFF2-40B4-BE49-F238E27FC236}">
                <a16:creationId xmlns:a16="http://schemas.microsoft.com/office/drawing/2014/main" id="{9EE45D77-7070-E346-B10D-79DA82D02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586" y="107950"/>
            <a:ext cx="5238580" cy="6858000"/>
          </a:xfrm>
          <a:prstGeom prst="rect">
            <a:avLst/>
          </a:prstGeom>
        </p:spPr>
      </p:pic>
    </p:spTree>
    <p:extLst>
      <p:ext uri="{BB962C8B-B14F-4D97-AF65-F5344CB8AC3E}">
        <p14:creationId xmlns:p14="http://schemas.microsoft.com/office/powerpoint/2010/main" val="395951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Understanding Your Data and Workforce Strategies </a:t>
            </a:r>
            <a:br>
              <a:rPr lang="en-US" sz="4400" dirty="0"/>
            </a:br>
            <a:r>
              <a:rPr lang="en-US" sz="4400" dirty="0"/>
              <a:t>Workshop Series</a:t>
            </a:r>
            <a:br>
              <a:rPr lang="en-US" sz="4400" dirty="0"/>
            </a:br>
            <a:r>
              <a:rPr lang="en-US" sz="4400" i="1" dirty="0"/>
              <a:t>Cohort 3</a:t>
            </a:r>
            <a:endParaRPr lang="en-US" sz="4400" i="1" dirty="0">
              <a:solidFill>
                <a:srgbClr val="FF0000"/>
              </a:solidFill>
            </a:endParaRPr>
          </a:p>
        </p:txBody>
      </p:sp>
      <p:pic>
        <p:nvPicPr>
          <p:cNvPr id="4" name="Picture 6" descr="DSP supporting someone who is mixing something with her hands in a bowl. ">
            <a:extLst>
              <a:ext uri="{FF2B5EF4-FFF2-40B4-BE49-F238E27FC236}">
                <a16:creationId xmlns:a16="http://schemas.microsoft.com/office/drawing/2014/main" id="{96087D44-A828-4F12-A413-197C2D125D94}"/>
              </a:ext>
            </a:extLst>
          </p:cNvPr>
          <p:cNvPicPr>
            <a:picLocks noChangeAspect="1"/>
          </p:cNvPicPr>
          <p:nvPr/>
        </p:nvPicPr>
        <p:blipFill rotWithShape="1">
          <a:blip r:embed="rId3"/>
          <a:srcRect l="-2355" t="245" r="5263"/>
          <a:stretch/>
        </p:blipFill>
        <p:spPr>
          <a:xfrm>
            <a:off x="6582747" y="977965"/>
            <a:ext cx="5449127" cy="3160370"/>
          </a:xfrm>
          <a:prstGeom prst="rect">
            <a:avLst/>
          </a:prstGeom>
        </p:spPr>
      </p:pic>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tenncare.ici.umn.edu</a:t>
            </a:r>
          </a:p>
        </p:txBody>
      </p:sp>
      <p:sp>
        <p:nvSpPr>
          <p:cNvPr id="3" name="Rectangle 2"/>
          <p:cNvSpPr/>
          <p:nvPr/>
        </p:nvSpPr>
        <p:spPr>
          <a:xfrm>
            <a:off x="6660837" y="4572001"/>
            <a:ext cx="5504156" cy="845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Insert Facilitator Name and Affiliation</a:t>
            </a:r>
          </a:p>
        </p:txBody>
      </p:sp>
    </p:spTree>
    <p:extLst>
      <p:ext uri="{BB962C8B-B14F-4D97-AF65-F5344CB8AC3E}">
        <p14:creationId xmlns:p14="http://schemas.microsoft.com/office/powerpoint/2010/main" val="3718951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Part 2 in the Self Assessment Workbook on Organizational Capacity. There are organizational practices and processes that can support your efforts and provide a supportive contest to address your workforce challenges. These are related to structure, support, policy staff and stakeholder support. Then you rate items 2.1 - 2.6 using a rating scale of 0 = never evident, 1= sometime evident, 2 = consistently evident.  2.1 Our mission, vision, and values help us integrate best practices in workforce development throughout the organization.  2.2 We have dedicated resources to implement workforce toolkit strategies designed to improve our retention outcomes. 2.3 We are willing to change policies and practices to ensure direct support professionals are valued in our organization. 2.4 Supervisors and managers are specifically trained in and are using workforce interventions designed to engage the workforce and increase retention. 2.5 We provide opportunities for individuals and their families to engage in leadership roles or to shape our workforce development efforts in meaningful ways. 2.6 We provide opportunities for DSPs to engage in leadership roles or to shape our workforce development efforts in meaningful ways.  Next section: Reflections on Organizational Capacity and Process. 1) What have you tried regarding organizational capacity and process? What have your learned? What are you pleased about? What are you concerned about? "/>
          <p:cNvPicPr>
            <a:picLocks noChangeAspect="1"/>
          </p:cNvPicPr>
          <p:nvPr/>
        </p:nvPicPr>
        <p:blipFill>
          <a:blip r:embed="rId3"/>
          <a:stretch>
            <a:fillRect/>
          </a:stretch>
        </p:blipFill>
        <p:spPr>
          <a:xfrm>
            <a:off x="412652" y="234496"/>
            <a:ext cx="5683348" cy="6475495"/>
          </a:xfrm>
          <a:prstGeom prst="rect">
            <a:avLst/>
          </a:prstGeom>
        </p:spPr>
      </p:pic>
      <p:pic>
        <p:nvPicPr>
          <p:cNvPr id="5" name="Picture 4" descr="Based on what we know, what should we do next?  List your Actions Steps, Current partners, potential partners and technical assistance needs?"/>
          <p:cNvPicPr>
            <a:picLocks noChangeAspect="1"/>
          </p:cNvPicPr>
          <p:nvPr/>
        </p:nvPicPr>
        <p:blipFill>
          <a:blip r:embed="rId4"/>
          <a:stretch>
            <a:fillRect/>
          </a:stretch>
        </p:blipFill>
        <p:spPr>
          <a:xfrm>
            <a:off x="6379528" y="373660"/>
            <a:ext cx="5243035" cy="6249844"/>
          </a:xfrm>
          <a:prstGeom prst="rect">
            <a:avLst/>
          </a:prstGeom>
        </p:spPr>
      </p:pic>
      <p:sp>
        <p:nvSpPr>
          <p:cNvPr id="2" name="Title 1">
            <a:extLst>
              <a:ext uri="{FF2B5EF4-FFF2-40B4-BE49-F238E27FC236}">
                <a16:creationId xmlns:a16="http://schemas.microsoft.com/office/drawing/2014/main" id="{E0D81F07-34DE-416E-88A7-9C9BB9F6DC26}"/>
              </a:ext>
            </a:extLst>
          </p:cNvPr>
          <p:cNvSpPr>
            <a:spLocks noGrp="1"/>
          </p:cNvSpPr>
          <p:nvPr>
            <p:ph type="title"/>
          </p:nvPr>
        </p:nvSpPr>
        <p:spPr>
          <a:xfrm>
            <a:off x="412652" y="234496"/>
            <a:ext cx="10515600" cy="1325563"/>
          </a:xfrm>
        </p:spPr>
        <p:txBody>
          <a:bodyPr>
            <a:normAutofit/>
          </a:bodyPr>
          <a:lstStyle/>
          <a:p>
            <a:r>
              <a:rPr lang="en-US" sz="800" kern="1200" dirty="0">
                <a:solidFill>
                  <a:srgbClr val="FFFFFF"/>
                </a:solidFill>
                <a:effectLst/>
                <a:latin typeface="Calibri Light" panose="020F0302020204030204" pitchFamily="34" charset="0"/>
              </a:rPr>
              <a:t>Self-Assessment</a:t>
            </a:r>
            <a:r>
              <a:rPr lang="en-US" sz="800" kern="1200" baseline="0" dirty="0">
                <a:solidFill>
                  <a:srgbClr val="FFFFFF"/>
                </a:solidFill>
                <a:effectLst/>
                <a:latin typeface="Calibri Light" panose="020F0302020204030204" pitchFamily="34" charset="0"/>
              </a:rPr>
              <a:t> Workbook section 2. Organizational Capacity and Processes</a:t>
            </a:r>
            <a:endParaRPr lang="en-US" sz="800" dirty="0"/>
          </a:p>
        </p:txBody>
      </p:sp>
    </p:spTree>
    <p:extLst>
      <p:ext uri="{BB962C8B-B14F-4D97-AF65-F5344CB8AC3E}">
        <p14:creationId xmlns:p14="http://schemas.microsoft.com/office/powerpoint/2010/main" val="331184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0210"/>
            <a:ext cx="10515600" cy="1325563"/>
          </a:xfrm>
        </p:spPr>
        <p:txBody>
          <a:bodyPr>
            <a:normAutofit/>
          </a:bodyPr>
          <a:lstStyle/>
          <a:p>
            <a:r>
              <a:rPr lang="en-US" dirty="0"/>
              <a:t>Reflecting on Your Organizational Capacity and Processes</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t>What is your organization’s capacity for change? </a:t>
            </a:r>
          </a:p>
          <a:p>
            <a:pPr marL="0" indent="0">
              <a:buNone/>
            </a:pPr>
            <a:endParaRPr lang="en-US" dirty="0"/>
          </a:p>
          <a:p>
            <a:pPr marL="0" indent="0">
              <a:buNone/>
            </a:pPr>
            <a:r>
              <a:rPr lang="en-US" dirty="0"/>
              <a:t>What processes are in place to respond to changes in workforce development practices?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7564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Workforce Challenges &amp; Strategies</a:t>
            </a:r>
          </a:p>
        </p:txBody>
      </p:sp>
      <p:sp>
        <p:nvSpPr>
          <p:cNvPr id="3" name="Text Placeholder 2"/>
          <p:cNvSpPr>
            <a:spLocks noGrp="1"/>
          </p:cNvSpPr>
          <p:nvPr>
            <p:ph type="body" idx="1"/>
          </p:nvPr>
        </p:nvSpPr>
        <p:spPr/>
        <p:txBody>
          <a:bodyPr/>
          <a:lstStyle/>
          <a:p>
            <a:r>
              <a:rPr lang="en-US" dirty="0">
                <a:solidFill>
                  <a:schemeClr val="bg1">
                    <a:lumMod val="50000"/>
                  </a:schemeClr>
                </a:solidFill>
              </a:rPr>
              <a:t>Page 22 TN Workforce Initiative Organizational Self-Assessment Workbook</a:t>
            </a:r>
          </a:p>
        </p:txBody>
      </p:sp>
    </p:spTree>
    <p:extLst>
      <p:ext uri="{BB962C8B-B14F-4D97-AF65-F5344CB8AC3E}">
        <p14:creationId xmlns:p14="http://schemas.microsoft.com/office/powerpoint/2010/main" val="1903720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pPr eaLnBrk="1" hangingPunct="1"/>
            <a:r>
              <a:rPr lang="en-US" altLang="en-US" sz="3600" dirty="0">
                <a:latin typeface="Open Sans Light"/>
                <a:ea typeface="Open Sans Light"/>
                <a:cs typeface="Open Sans Light"/>
              </a:rPr>
              <a:t>Implementing a Workforce Strategy</a:t>
            </a:r>
          </a:p>
        </p:txBody>
      </p:sp>
      <p:pic>
        <p:nvPicPr>
          <p:cNvPr id="6" name="Picture 5" descr="Image depicting annual turnover. Overall, there was 63% annual DSP turnover in 55 organizations reporting. Of those DSPs who left their positions in 2020, 47% left within 0-6 months of hire, and 22% left within 6-12 months of hire. The top three reasons for DSP departure were as follows: 72% “found another job at another company,”70% “no call/no show,” and 58% “pay too low, needed better pay.”">
            <a:extLst>
              <a:ext uri="{FF2B5EF4-FFF2-40B4-BE49-F238E27FC236}">
                <a16:creationId xmlns:a16="http://schemas.microsoft.com/office/drawing/2014/main" id="{0BC5767C-54A8-4435-B415-5DBAAE55F4AA}"/>
              </a:ext>
            </a:extLst>
          </p:cNvPr>
          <p:cNvPicPr>
            <a:picLocks noChangeAspect="1"/>
          </p:cNvPicPr>
          <p:nvPr/>
        </p:nvPicPr>
        <p:blipFill rotWithShape="1">
          <a:blip r:embed="rId3"/>
          <a:srcRect l="14643" t="35132" r="14405" b="23597"/>
          <a:stretch/>
        </p:blipFill>
        <p:spPr>
          <a:xfrm>
            <a:off x="462075" y="2253425"/>
            <a:ext cx="11267850" cy="3686630"/>
          </a:xfrm>
          <a:prstGeom prst="rect">
            <a:avLst/>
          </a:prstGeom>
        </p:spPr>
      </p:pic>
      <p:sp>
        <p:nvSpPr>
          <p:cNvPr id="7" name="Donut 6">
            <a:extLst>
              <a:ext uri="{FF2B5EF4-FFF2-40B4-BE49-F238E27FC236}">
                <a16:creationId xmlns:a16="http://schemas.microsoft.com/office/drawing/2014/main" id="{0ABB1F2D-09BC-7940-89E2-F3D685BBEBC5}"/>
              </a:ext>
              <a:ext uri="{C183D7F6-B498-43B3-948B-1728B52AA6E4}">
                <adec:decorative xmlns:adec="http://schemas.microsoft.com/office/drawing/2017/decorative" val="1"/>
              </a:ext>
            </a:extLst>
          </p:cNvPr>
          <p:cNvSpPr/>
          <p:nvPr/>
        </p:nvSpPr>
        <p:spPr>
          <a:xfrm>
            <a:off x="3056333" y="2696739"/>
            <a:ext cx="3039667" cy="924316"/>
          </a:xfrm>
          <a:prstGeom prst="donut">
            <a:avLst>
              <a:gd name="adj" fmla="val 60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0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Poll Question #1 - What is the single most important workforce challenge you have today? (Select one)</a:t>
            </a:r>
          </a:p>
        </p:txBody>
      </p:sp>
      <p:sp>
        <p:nvSpPr>
          <p:cNvPr id="4" name="Content Placeholder 3"/>
          <p:cNvSpPr>
            <a:spLocks noGrp="1"/>
          </p:cNvSpPr>
          <p:nvPr>
            <p:ph sz="half" idx="1"/>
          </p:nvPr>
        </p:nvSpPr>
        <p:spPr/>
        <p:txBody>
          <a:bodyPr>
            <a:normAutofit fontScale="85000" lnSpcReduction="10000"/>
          </a:bodyPr>
          <a:lstStyle/>
          <a:p>
            <a:pPr>
              <a:buFont typeface="Wingdings" panose="05000000000000000000" pitchFamily="2" charset="2"/>
              <a:buChar char="q"/>
            </a:pPr>
            <a:r>
              <a:rPr lang="en-US" dirty="0"/>
              <a:t>Few qualified applicants/trouble finding new workers</a:t>
            </a:r>
          </a:p>
          <a:p>
            <a:pPr>
              <a:buFont typeface="Wingdings" panose="05000000000000000000" pitchFamily="2" charset="2"/>
              <a:buChar char="q"/>
            </a:pPr>
            <a:r>
              <a:rPr lang="en-US" dirty="0"/>
              <a:t>Turnover rates are too high/New hires quit in first 6 months</a:t>
            </a:r>
          </a:p>
          <a:p>
            <a:pPr>
              <a:buFont typeface="Wingdings" panose="05000000000000000000" pitchFamily="2" charset="2"/>
              <a:buChar char="q"/>
            </a:pPr>
            <a:r>
              <a:rPr lang="en-US" dirty="0"/>
              <a:t>New DSPs unsure of job roles and functions</a:t>
            </a:r>
          </a:p>
          <a:p>
            <a:pPr>
              <a:buFont typeface="Wingdings" panose="05000000000000000000" pitchFamily="2" charset="2"/>
              <a:buChar char="q"/>
            </a:pPr>
            <a:r>
              <a:rPr lang="en-US" dirty="0"/>
              <a:t>Supervisors have difficulty finding the time to coach and mentor new staff</a:t>
            </a:r>
          </a:p>
          <a:p>
            <a:pPr>
              <a:buFont typeface="Wingdings" panose="05000000000000000000" pitchFamily="2" charset="2"/>
              <a:buChar char="q"/>
            </a:pPr>
            <a:r>
              <a:rPr lang="en-US" dirty="0"/>
              <a:t>Lack of training opportunities</a:t>
            </a:r>
          </a:p>
        </p:txBody>
      </p:sp>
      <p:sp>
        <p:nvSpPr>
          <p:cNvPr id="5" name="Content Placeholder 4"/>
          <p:cNvSpPr>
            <a:spLocks noGrp="1"/>
          </p:cNvSpPr>
          <p:nvPr>
            <p:ph sz="half" idx="2"/>
          </p:nvPr>
        </p:nvSpPr>
        <p:spPr/>
        <p:txBody>
          <a:bodyPr>
            <a:normAutofit fontScale="85000" lnSpcReduction="10000"/>
          </a:bodyPr>
          <a:lstStyle/>
          <a:p>
            <a:pPr>
              <a:buFont typeface="Wingdings" panose="05000000000000000000" pitchFamily="2" charset="2"/>
              <a:buChar char="q"/>
            </a:pPr>
            <a:r>
              <a:rPr lang="en-US" dirty="0"/>
              <a:t>Poor Performance/Training doesn’t produce desired results</a:t>
            </a:r>
          </a:p>
          <a:p>
            <a:pPr>
              <a:buFont typeface="Wingdings" panose="05000000000000000000" pitchFamily="2" charset="2"/>
              <a:buChar char="q"/>
            </a:pPr>
            <a:r>
              <a:rPr lang="en-US" dirty="0"/>
              <a:t>Supervisor reporting being overwhelmed, don’t know how to do their job</a:t>
            </a:r>
          </a:p>
          <a:p>
            <a:pPr>
              <a:buFont typeface="Wingdings" panose="05000000000000000000" pitchFamily="2" charset="2"/>
              <a:buChar char="q"/>
            </a:pPr>
            <a:r>
              <a:rPr lang="en-US" dirty="0"/>
              <a:t>Morale problems</a:t>
            </a:r>
          </a:p>
          <a:p>
            <a:pPr>
              <a:buFont typeface="Wingdings" panose="05000000000000000000" pitchFamily="2" charset="2"/>
              <a:buChar char="q"/>
            </a:pPr>
            <a:r>
              <a:rPr lang="en-US" dirty="0"/>
              <a:t>Conflict between staff and supervisors or managers</a:t>
            </a:r>
          </a:p>
          <a:p>
            <a:pPr>
              <a:buFont typeface="Wingdings" panose="05000000000000000000" pitchFamily="2" charset="2"/>
              <a:buChar char="q"/>
            </a:pPr>
            <a:r>
              <a:rPr lang="en-US" dirty="0"/>
              <a:t>Co-workers don’t get along</a:t>
            </a:r>
          </a:p>
          <a:p>
            <a:pPr>
              <a:buFont typeface="Wingdings" panose="05000000000000000000" pitchFamily="2" charset="2"/>
              <a:buChar char="q"/>
            </a:pPr>
            <a:endParaRPr lang="en-US" dirty="0"/>
          </a:p>
          <a:p>
            <a:pPr>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2638343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0B7B-0707-3640-A4FC-54D6DD12721D}"/>
              </a:ext>
            </a:extLst>
          </p:cNvPr>
          <p:cNvSpPr>
            <a:spLocks noGrp="1"/>
          </p:cNvSpPr>
          <p:nvPr>
            <p:ph type="title" idx="4294967295"/>
          </p:nvPr>
        </p:nvSpPr>
        <p:spPr>
          <a:xfrm>
            <a:off x="902368" y="2638022"/>
            <a:ext cx="4888834" cy="1325562"/>
          </a:xfrm>
        </p:spPr>
        <p:txBody>
          <a:bodyPr>
            <a:normAutofit fontScale="90000"/>
          </a:bodyPr>
          <a:lstStyle/>
          <a:p>
            <a:pPr algn="ctr"/>
            <a:r>
              <a:rPr lang="en-US" dirty="0"/>
              <a:t>Activity </a:t>
            </a:r>
            <a:br>
              <a:rPr lang="en-US" dirty="0"/>
            </a:br>
            <a:r>
              <a:rPr lang="en-US" sz="3100" dirty="0">
                <a:solidFill>
                  <a:schemeClr val="bg1">
                    <a:lumMod val="50000"/>
                  </a:schemeClr>
                </a:solidFill>
              </a:rPr>
              <a:t>Matching challenges with Intervention strategies</a:t>
            </a:r>
          </a:p>
        </p:txBody>
      </p:sp>
      <p:pic>
        <p:nvPicPr>
          <p:cNvPr id="6" name="Picture 5" descr="Image of the Challenge / Intervention Strategy Matrix. Three columns - Challenges, Strategies, Areas of need to explore (the use would make a mark in the third column as desired). &#10;First challenge on matrix: Free qualified applicants, Trouble finding new workers. The strategies that match the challenge are:  Expand recruitment sources, Inside source for recruitment, implement recruitment bonus, advertise and implement hiring bonus, long-term recruitment strategies, regional recruitment consortia, market the organization, implement internship programs for students.  Next challenge: Turnover rates are too high. New hires quite in the first three to six months. Strategies: inside recruitment sources and recruitment bonuses, realistic job previews, improve selection practices, structured interviewing, effective orientation, improve socialization practices, mentoring programs. Next challenge: New staff unsure of the job roles and functions. Strategies: effective orientation, mentoring, improve co-worker support for new hires. next challenge: Supervisors have difficulty&#10;finding time to coach and&#10;mentor new employees.  Strategies: &#10;Develop peer mentoring programs&#10;• Cooperate or collaborate with other organizations to share training&#10;resources so that the supervisor can focus on coaching and&#10;mentoring&#10;• Implement a strategy to reduce turnover so there are fewer new&#10;employees to coach and mentor Next challenge:Lack of training&#10;opportunities Strategies: Web based training or Distance learning&#10;• Develop a training calendar&#10;• Cooperate or collaborate with other organizations to share training&#10;resources&#10;• Create a staff development culture instead of offering only&#10;regulatory driven training opportunities Next challenge: Lack of training&#10;opportunities Strategies: Web based training or Distance learning&#10;• Develop a training calendar&#10;• Cooperate or collaborate with other organizations to share training&#10;resources&#10;• Create a staff development culture instead of offering only&#10;regulatory driven training opportunities  next challenge: Poor performance&#10;Training doesn’t produce&#10;desired results Strategies: Competency based training&#10;• Performance evaluations&#10;• Progressive discipline.  Next challenge: Supervisors report being&#10;overwhelmed, don’t know&#10;how to do their job. Strategies: Support and train supervisors&#10;• Mentoring for supervisors&#10;• Realistic job previews for supervisors. Next Challenge: Morale problems. Strategies: Participatory management&#10;• Recognition&#10;• Rewarding long-term employees&#10;Next challenge: Conflict between staff and&#10;supervisors or managers. Strategies&#10;• Teams/team building&#10;• Networking&#10;• Support and train supervisors&#10;• Implement high performance supervision practices. Next challenge: • Teams/team building&#10;• Networking&#10;• Support and train supervisors&#10;• Implement high performance supervision practices. strategies: Teams/team building&#10;• Improved selection practices&#10;• Supervisor training&#10;• Training on conflict resolution"/>
          <p:cNvPicPr>
            <a:picLocks noChangeAspect="1"/>
          </p:cNvPicPr>
          <p:nvPr/>
        </p:nvPicPr>
        <p:blipFill>
          <a:blip r:embed="rId3"/>
          <a:stretch>
            <a:fillRect/>
          </a:stretch>
        </p:blipFill>
        <p:spPr>
          <a:xfrm>
            <a:off x="6400799" y="454967"/>
            <a:ext cx="5237019" cy="6356222"/>
          </a:xfrm>
          <a:prstGeom prst="rect">
            <a:avLst/>
          </a:prstGeom>
        </p:spPr>
      </p:pic>
    </p:spTree>
    <p:extLst>
      <p:ext uri="{BB962C8B-B14F-4D97-AF65-F5344CB8AC3E}">
        <p14:creationId xmlns:p14="http://schemas.microsoft.com/office/powerpoint/2010/main" val="927751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a:lstStyle/>
          <a:p>
            <a:r>
              <a:rPr lang="en-US" dirty="0"/>
              <a:t>10 minutes stretch and refresh</a:t>
            </a:r>
          </a:p>
        </p:txBody>
      </p:sp>
    </p:spTree>
    <p:extLst>
      <p:ext uri="{BB962C8B-B14F-4D97-AF65-F5344CB8AC3E}">
        <p14:creationId xmlns:p14="http://schemas.microsoft.com/office/powerpoint/2010/main" val="2857395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2BF6C-1CC5-404F-85B2-2D290A431FA1}"/>
              </a:ext>
            </a:extLst>
          </p:cNvPr>
          <p:cNvSpPr>
            <a:spLocks noGrp="1"/>
          </p:cNvSpPr>
          <p:nvPr>
            <p:ph type="title"/>
          </p:nvPr>
        </p:nvSpPr>
        <p:spPr/>
        <p:txBody>
          <a:bodyPr/>
          <a:lstStyle/>
          <a:p>
            <a:r>
              <a:rPr lang="en-US" dirty="0">
                <a:solidFill>
                  <a:schemeClr val="bg1"/>
                </a:solidFill>
              </a:rPr>
              <a:t>Questions?</a:t>
            </a:r>
          </a:p>
        </p:txBody>
      </p:sp>
      <p:sp>
        <p:nvSpPr>
          <p:cNvPr id="2" name="TextBox 1">
            <a:extLst>
              <a:ext uri="{FF2B5EF4-FFF2-40B4-BE49-F238E27FC236}">
                <a16:creationId xmlns:a16="http://schemas.microsoft.com/office/drawing/2014/main" id="{2E411393-0277-48C7-B4DE-51FAC6AC5E1E}"/>
              </a:ext>
            </a:extLst>
          </p:cNvPr>
          <p:cNvSpPr txBox="1"/>
          <p:nvPr/>
        </p:nvSpPr>
        <p:spPr>
          <a:xfrm>
            <a:off x="898333" y="2767281"/>
            <a:ext cx="10395334" cy="1323439"/>
          </a:xfrm>
          <a:prstGeom prst="rect">
            <a:avLst/>
          </a:prstGeom>
          <a:noFill/>
        </p:spPr>
        <p:txBody>
          <a:bodyPr wrap="square" rtlCol="0" anchor="ctr">
            <a:spAutoFit/>
          </a:bodyPr>
          <a:lstStyle/>
          <a:p>
            <a:pPr algn="ctr"/>
            <a:r>
              <a:rPr lang="en-US" sz="8000" dirty="0">
                <a:latin typeface="Open Sans Light" panose="020B0306030504020204" pitchFamily="34" charset="0"/>
                <a:ea typeface="Open Sans Light" panose="020B0306030504020204" pitchFamily="34" charset="0"/>
                <a:cs typeface="Open Sans Light" panose="020B0306030504020204" pitchFamily="34" charset="0"/>
              </a:rPr>
              <a:t>Questions?</a:t>
            </a:r>
          </a:p>
        </p:txBody>
      </p:sp>
    </p:spTree>
    <p:extLst>
      <p:ext uri="{BB962C8B-B14F-4D97-AF65-F5344CB8AC3E}">
        <p14:creationId xmlns:p14="http://schemas.microsoft.com/office/powerpoint/2010/main" val="3641695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57" y="3404518"/>
            <a:ext cx="11578727" cy="2852737"/>
          </a:xfrm>
        </p:spPr>
        <p:txBody>
          <a:bodyPr>
            <a:noAutofit/>
          </a:bodyPr>
          <a:lstStyle/>
          <a:p>
            <a:r>
              <a:rPr lang="en-US" sz="4400" dirty="0">
                <a:latin typeface="Open Sans Light" panose="020B0306030504020204" pitchFamily="34" charset="0"/>
                <a:ea typeface="Open Sans Light" panose="020B0306030504020204" pitchFamily="34" charset="0"/>
                <a:cs typeface="Open Sans Light" panose="020B0306030504020204" pitchFamily="34" charset="0"/>
              </a:rPr>
              <a:t>Planning Your Next Steps: </a:t>
            </a:r>
            <a:br>
              <a:rPr lang="en-US" sz="4400" dirty="0">
                <a:latin typeface="Open Sans Light" panose="020B0306030504020204" pitchFamily="34" charset="0"/>
                <a:ea typeface="Open Sans Light" panose="020B0306030504020204" pitchFamily="34" charset="0"/>
                <a:cs typeface="Open Sans Light" panose="020B0306030504020204" pitchFamily="34" charset="0"/>
              </a:rPr>
            </a:br>
            <a:r>
              <a:rPr lang="en-US" sz="4400" dirty="0">
                <a:latin typeface="Open Sans Light" panose="020B0306030504020204" pitchFamily="34" charset="0"/>
                <a:ea typeface="Open Sans Light" panose="020B0306030504020204" pitchFamily="34" charset="0"/>
                <a:cs typeface="Open Sans Light" panose="020B0306030504020204" pitchFamily="34" charset="0"/>
              </a:rPr>
              <a:t>Measuring Outcomes of Implementation and Creating a Practical Action Plan for Change</a:t>
            </a:r>
          </a:p>
        </p:txBody>
      </p:sp>
      <p:grpSp>
        <p:nvGrpSpPr>
          <p:cNvPr id="4" name="Group 3" descr="Image of the state of Tennessee showing the  three regions, West, Middle and East"/>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57505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Part 4</a:t>
            </a:r>
          </a:p>
        </p:txBody>
      </p:sp>
      <p:sp>
        <p:nvSpPr>
          <p:cNvPr id="3" name="Content Placeholder 2"/>
          <p:cNvSpPr>
            <a:spLocks noGrp="1"/>
          </p:cNvSpPr>
          <p:nvPr>
            <p:ph idx="1"/>
          </p:nvPr>
        </p:nvSpPr>
        <p:spPr/>
        <p:txBody>
          <a:bodyPr vert="horz" lIns="91440" tIns="45720" rIns="91440" bIns="45720" rtlCol="0" anchor="t">
            <a:normAutofit/>
          </a:bodyPr>
          <a:lstStyle/>
          <a:p>
            <a:pPr>
              <a:spcAft>
                <a:spcPts val="600"/>
              </a:spcAft>
            </a:pPr>
            <a:r>
              <a:rPr lang="en-US" dirty="0">
                <a:cs typeface="Calibri" panose="020F0502020204030204"/>
              </a:rPr>
              <a:t>Explore the connection between assessment and evaluation</a:t>
            </a:r>
          </a:p>
          <a:p>
            <a:pPr>
              <a:spcAft>
                <a:spcPts val="600"/>
              </a:spcAft>
            </a:pPr>
            <a:r>
              <a:rPr lang="en-US" dirty="0">
                <a:cs typeface="Calibri" panose="020F0502020204030204"/>
              </a:rPr>
              <a:t>Learn about methods and practices for evaluating success in implementing workforce strategies </a:t>
            </a:r>
          </a:p>
          <a:p>
            <a:pPr>
              <a:spcAft>
                <a:spcPts val="600"/>
              </a:spcAft>
            </a:pPr>
            <a:r>
              <a:rPr lang="en-US" dirty="0"/>
              <a:t>Learn about the regional workforce communities of practice that the role of the TN Workforce Coaches and UMN Consultants</a:t>
            </a:r>
          </a:p>
          <a:p>
            <a:pPr>
              <a:spcAft>
                <a:spcPts val="600"/>
              </a:spcAft>
            </a:pPr>
            <a:r>
              <a:rPr lang="en-US" dirty="0"/>
              <a:t>Begin to prepare for first meeting with Workforce Consultants and Coaches in January.</a:t>
            </a:r>
          </a:p>
          <a:p>
            <a:pPr>
              <a:spcAft>
                <a:spcPts val="600"/>
              </a:spcAft>
            </a:pPr>
            <a:endParaRPr lang="en-US" dirty="0"/>
          </a:p>
          <a:p>
            <a:endParaRPr lang="en-US" dirty="0"/>
          </a:p>
          <a:p>
            <a:pPr marL="0" indent="0">
              <a:buNone/>
            </a:pPr>
            <a:endParaRPr lang="en-US" dirty="0">
              <a:cs typeface="Calibri" panose="020F0502020204030204"/>
            </a:endParaRPr>
          </a:p>
          <a:p>
            <a:pPr marL="0" indent="0">
              <a:buNone/>
            </a:pPr>
            <a:endParaRPr lang="en-US" dirty="0">
              <a:cs typeface="Calibri" panose="020F0502020204030204"/>
            </a:endParaRPr>
          </a:p>
        </p:txBody>
      </p:sp>
    </p:spTree>
    <p:extLst>
      <p:ext uri="{BB962C8B-B14F-4D97-AF65-F5344CB8AC3E}">
        <p14:creationId xmlns:p14="http://schemas.microsoft.com/office/powerpoint/2010/main" val="58381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8234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B2013-6543-114F-93F3-6705F7BA6C16}"/>
              </a:ext>
            </a:extLst>
          </p:cNvPr>
          <p:cNvSpPr>
            <a:spLocks noGrp="1"/>
          </p:cNvSpPr>
          <p:nvPr>
            <p:ph type="title"/>
          </p:nvPr>
        </p:nvSpPr>
        <p:spPr/>
        <p:txBody>
          <a:bodyPr/>
          <a:lstStyle/>
          <a:p>
            <a:r>
              <a:rPr lang="en-US" dirty="0"/>
              <a:t>Review of </a:t>
            </a:r>
            <a:r>
              <a:rPr lang="x-none" dirty="0"/>
              <a:t>Intervention Strategies </a:t>
            </a:r>
          </a:p>
        </p:txBody>
      </p:sp>
      <p:sp>
        <p:nvSpPr>
          <p:cNvPr id="6" name="Text Placeholder 5">
            <a:extLst>
              <a:ext uri="{FF2B5EF4-FFF2-40B4-BE49-F238E27FC236}">
                <a16:creationId xmlns:a16="http://schemas.microsoft.com/office/drawing/2014/main" id="{F794CFCF-CAB4-E84E-AAAD-E62B180FD8E2}"/>
              </a:ext>
            </a:extLst>
          </p:cNvPr>
          <p:cNvSpPr>
            <a:spLocks noGrp="1"/>
          </p:cNvSpPr>
          <p:nvPr>
            <p:ph type="body" idx="1"/>
          </p:nvPr>
        </p:nvSpPr>
        <p:spPr/>
        <p:txBody>
          <a:bodyPr/>
          <a:lstStyle/>
          <a:p>
            <a:r>
              <a:rPr lang="x-none" dirty="0"/>
              <a:t>Step 2 – Select an Intervention Strateg</a:t>
            </a:r>
            <a:r>
              <a:rPr lang="en-US" dirty="0"/>
              <a:t>y</a:t>
            </a:r>
          </a:p>
          <a:p>
            <a:r>
              <a:rPr lang="en-US" dirty="0"/>
              <a:t>Step 3 - Identify components of the strategy</a:t>
            </a:r>
          </a:p>
        </p:txBody>
      </p:sp>
    </p:spTree>
    <p:extLst>
      <p:ext uri="{BB962C8B-B14F-4D97-AF65-F5344CB8AC3E}">
        <p14:creationId xmlns:p14="http://schemas.microsoft.com/office/powerpoint/2010/main" val="1647312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a:xfrm>
            <a:off x="678750" y="281998"/>
            <a:ext cx="10536504" cy="1002429"/>
          </a:xfrm>
        </p:spPr>
        <p:txBody>
          <a:bodyPr>
            <a:normAutofit/>
          </a:bodyPr>
          <a:lstStyle/>
          <a:p>
            <a:r>
              <a:rPr lang="en-US" altLang="en-US" sz="3600" dirty="0">
                <a:latin typeface="Open Sans Light"/>
                <a:ea typeface="MS PGothic"/>
                <a:cs typeface="Open Sans Light"/>
              </a:rPr>
              <a:t>Workforce Strategies</a:t>
            </a:r>
            <a:endParaRPr lang="en-US" altLang="en-US" sz="3600" dirty="0">
              <a:latin typeface="Open Sans Light"/>
              <a:ea typeface="MS PGothic" panose="020B0600070205080204" pitchFamily="34" charset="-128"/>
              <a:cs typeface="Open Sans Light"/>
            </a:endParaRPr>
          </a:p>
        </p:txBody>
      </p:sp>
      <p:graphicFrame>
        <p:nvGraphicFramePr>
          <p:cNvPr id="11" name="Content Placeholder 10"/>
          <p:cNvGraphicFramePr>
            <a:graphicFrameLocks noGrp="1"/>
          </p:cNvGraphicFramePr>
          <p:nvPr>
            <p:ph idx="1"/>
          </p:nvPr>
        </p:nvGraphicFramePr>
        <p:xfrm>
          <a:off x="741218" y="1095386"/>
          <a:ext cx="10861963" cy="5410184"/>
        </p:xfrm>
        <a:graphic>
          <a:graphicData uri="http://schemas.openxmlformats.org/drawingml/2006/table">
            <a:tbl>
              <a:tblPr firstRow="1" bandRow="1">
                <a:tableStyleId>{5940675A-B579-460E-94D1-54222C63F5DA}</a:tableStyleId>
              </a:tblPr>
              <a:tblGrid>
                <a:gridCol w="3309868">
                  <a:extLst>
                    <a:ext uri="{9D8B030D-6E8A-4147-A177-3AD203B41FA5}">
                      <a16:colId xmlns:a16="http://schemas.microsoft.com/office/drawing/2014/main" val="534955385"/>
                    </a:ext>
                  </a:extLst>
                </a:gridCol>
                <a:gridCol w="3472273">
                  <a:extLst>
                    <a:ext uri="{9D8B030D-6E8A-4147-A177-3AD203B41FA5}">
                      <a16:colId xmlns:a16="http://schemas.microsoft.com/office/drawing/2014/main" val="4117277691"/>
                    </a:ext>
                  </a:extLst>
                </a:gridCol>
                <a:gridCol w="4079822">
                  <a:extLst>
                    <a:ext uri="{9D8B030D-6E8A-4147-A177-3AD203B41FA5}">
                      <a16:colId xmlns:a16="http://schemas.microsoft.com/office/drawing/2014/main" val="942521320"/>
                    </a:ext>
                  </a:extLst>
                </a:gridCol>
              </a:tblGrid>
              <a:tr h="358702">
                <a:tc>
                  <a:txBody>
                    <a:bodyPr/>
                    <a:lstStyle/>
                    <a:p>
                      <a:r>
                        <a:rPr lang="en-US" sz="2000" b="1" dirty="0">
                          <a:latin typeface="Open Sans Light" panose="020B0306030504020204"/>
                        </a:rPr>
                        <a:t>Recruitment Strategies</a:t>
                      </a:r>
                    </a:p>
                  </a:txBody>
                  <a:tcPr marL="88930" marR="88930" marT="45716" marB="45716">
                    <a:solidFill>
                      <a:srgbClr val="D0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Open Sans Light" panose="020B0306030504020204"/>
                        </a:rPr>
                        <a:t>Selection Strategies</a:t>
                      </a:r>
                    </a:p>
                  </a:txBody>
                  <a:tcPr marL="88930" marR="88930" marT="45716" marB="45716">
                    <a:solidFill>
                      <a:srgbClr val="48D1EC"/>
                    </a:solidFill>
                  </a:tcPr>
                </a:tc>
                <a:tc>
                  <a:txBody>
                    <a:bodyPr/>
                    <a:lstStyle/>
                    <a:p>
                      <a:r>
                        <a:rPr lang="en-US" sz="2000" b="1" dirty="0">
                          <a:latin typeface="Open Sans Light" panose="020B0306030504020204"/>
                        </a:rPr>
                        <a:t>Retention Strategies</a:t>
                      </a:r>
                    </a:p>
                  </a:txBody>
                  <a:tcPr marL="88930" marR="88930" marT="45716" marB="45716">
                    <a:solidFill>
                      <a:srgbClr val="5BBBD5"/>
                    </a:solidFill>
                  </a:tcPr>
                </a:tc>
                <a:extLst>
                  <a:ext uri="{0D108BD9-81ED-4DB2-BD59-A6C34878D82A}">
                    <a16:rowId xmlns:a16="http://schemas.microsoft.com/office/drawing/2014/main" val="935693494"/>
                  </a:ext>
                </a:extLst>
              </a:tr>
              <a:tr h="4787385">
                <a:tc>
                  <a:txBody>
                    <a:bodyPr/>
                    <a:lstStyle/>
                    <a:p>
                      <a:pPr>
                        <a:lnSpc>
                          <a:spcPct val="100000"/>
                        </a:lnSpc>
                        <a:spcAft>
                          <a:spcPts val="300"/>
                        </a:spcAft>
                        <a:buClr>
                          <a:srgbClr val="4C768C"/>
                        </a:buClr>
                      </a:pPr>
                      <a:r>
                        <a:rPr lang="en-US" sz="1800" dirty="0">
                          <a:latin typeface="Open Sans Light" panose="020B0306030504020204"/>
                        </a:rPr>
                        <a:t>Effective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Public service announcements (PSA)</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Targeted marketing</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 and hiring bonuses</a:t>
                      </a:r>
                    </a:p>
                    <a:p>
                      <a:pPr marL="288925" lvl="0" indent="-169863">
                        <a:lnSpc>
                          <a:spcPct val="100000"/>
                        </a:lnSpc>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Recruitments sources</a:t>
                      </a:r>
                    </a:p>
                    <a:p>
                      <a:pPr>
                        <a:spcAft>
                          <a:spcPts val="300"/>
                        </a:spcAft>
                        <a:buClr>
                          <a:srgbClr val="4C768C"/>
                        </a:buClr>
                      </a:pPr>
                      <a:endParaRPr lang="en-US" sz="2000" dirty="0">
                        <a:latin typeface="Open Sans Light" panose="020B0306030504020204"/>
                      </a:endParaRPr>
                    </a:p>
                    <a:p>
                      <a:pPr>
                        <a:spcAft>
                          <a:spcPts val="300"/>
                        </a:spcAft>
                        <a:buClr>
                          <a:srgbClr val="4C768C"/>
                        </a:buClr>
                      </a:pPr>
                      <a:endParaRPr lang="en-US" sz="2000" dirty="0">
                        <a:latin typeface="Open Sans Light" panose="020B0306030504020204"/>
                      </a:endParaRPr>
                    </a:p>
                  </a:txBody>
                  <a:tcPr marL="88930" marR="88930" marT="45716" marB="45716"/>
                </a:tc>
                <a:tc>
                  <a:txBody>
                    <a:bodyPr/>
                    <a:lstStyle/>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Structured behavioral interviews</a:t>
                      </a:r>
                    </a:p>
                    <a:p>
                      <a:pPr marL="176213" lvl="0" indent="-176213">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Realistic job preview</a:t>
                      </a:r>
                    </a:p>
                  </a:txBody>
                  <a:tcPr marL="88930" marR="88930" marT="45716" marB="45716"/>
                </a:tc>
                <a:tc>
                  <a:txBody>
                    <a:bodyPr/>
                    <a:lstStyle/>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lang="en-US" sz="1800" kern="1200" dirty="0">
                          <a:effectLst/>
                          <a:latin typeface="Open Sans Light" panose="020B0306030504020204"/>
                        </a:rPr>
                        <a:t>Orientation and onboarding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Competency-based training</a:t>
                      </a:r>
                    </a:p>
                    <a:p>
                      <a:pPr marL="119063" marR="0" lvl="0" indent="-119063" algn="l" defTabSz="914400" rtl="0" eaLnBrk="1" fontAlgn="auto" latinLnBrk="0" hangingPunct="1">
                        <a:lnSpc>
                          <a:spcPct val="100000"/>
                        </a:lnSpc>
                        <a:spcBef>
                          <a:spcPts val="0"/>
                        </a:spcBef>
                        <a:spcAft>
                          <a:spcPts val="300"/>
                        </a:spcAft>
                        <a:buClr>
                          <a:srgbClr val="4C768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Employee Development</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Analysis</a:t>
                      </a:r>
                    </a:p>
                    <a:p>
                      <a:pPr marL="571500" marR="0" lvl="1" indent="-228600" algn="l" defTabSz="914400" rtl="0" eaLnBrk="1" fontAlgn="auto" latinLnBrk="0" hangingPunct="1">
                        <a:lnSpc>
                          <a:spcPct val="100000"/>
                        </a:lnSpc>
                        <a:spcBef>
                          <a:spcPts val="0"/>
                        </a:spcBef>
                        <a:spcAft>
                          <a:spcPts val="300"/>
                        </a:spcAft>
                        <a:buClr>
                          <a:srgbClr val="4C768C"/>
                        </a:buClr>
                        <a:buSzTx/>
                        <a:buFont typeface=".AppleSystemUIFont" charset="-120"/>
                        <a:buChar char="»"/>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a:ea typeface="+mn-ea"/>
                          <a:cs typeface="+mn-cs"/>
                        </a:rPr>
                        <a:t>Job Descriptions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Recognition Programs</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Coaching &amp; 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Mentoring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Performance coaching</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Networking</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Employee Engagement &amp;</a:t>
                      </a:r>
                      <a:r>
                        <a:rPr lang="en-US" sz="1800" kern="1200" baseline="0" dirty="0">
                          <a:effectLst/>
                          <a:latin typeface="Open Sans Light" panose="020B0306030504020204"/>
                        </a:rPr>
                        <a:t> </a:t>
                      </a:r>
                      <a:br>
                        <a:rPr lang="en-US" sz="1800" kern="1200" baseline="0" dirty="0">
                          <a:effectLst/>
                          <a:latin typeface="Open Sans Light" panose="020B0306030504020204"/>
                        </a:rPr>
                      </a:br>
                      <a:r>
                        <a:rPr lang="en-US" sz="1800" kern="1200" dirty="0">
                          <a:effectLst/>
                          <a:latin typeface="Open Sans Light" panose="020B0306030504020204"/>
                        </a:rPr>
                        <a:t>Organizational Participation</a:t>
                      </a:r>
                    </a:p>
                    <a:p>
                      <a:pPr marL="114300" indent="-114300">
                        <a:spcAft>
                          <a:spcPts val="300"/>
                        </a:spcAft>
                        <a:buClr>
                          <a:srgbClr val="4C768C"/>
                        </a:buClr>
                        <a:buFont typeface="Arial" panose="020B0604020202020204" pitchFamily="34" charset="0"/>
                        <a:buChar char="•"/>
                        <a:tabLst/>
                      </a:pPr>
                      <a:r>
                        <a:rPr lang="en-US" sz="1800" kern="1200" dirty="0">
                          <a:effectLst/>
                          <a:latin typeface="Open Sans Light" panose="020B0306030504020204"/>
                        </a:rPr>
                        <a:t>Professional</a:t>
                      </a:r>
                      <a:r>
                        <a:rPr lang="en-US" sz="1800" kern="1200" baseline="0" dirty="0">
                          <a:effectLst/>
                          <a:latin typeface="Open Sans Light" panose="020B0306030504020204"/>
                        </a:rPr>
                        <a:t> Development </a:t>
                      </a:r>
                      <a:endParaRPr lang="en-US" sz="1800" kern="1200" dirty="0">
                        <a:effectLst/>
                        <a:latin typeface="Open Sans Light" panose="020B0306030504020204"/>
                      </a:endParaRP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Developing career paths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Professionalizing DSP roles</a:t>
                      </a:r>
                    </a:p>
                    <a:p>
                      <a:pPr marL="571500" lvl="1" indent="-228600">
                        <a:spcAft>
                          <a:spcPts val="300"/>
                        </a:spcAft>
                        <a:buClr>
                          <a:srgbClr val="4C768C"/>
                        </a:buClr>
                        <a:buFont typeface=".AppleSystemUIFont" charset="-120"/>
                        <a:buChar char="»"/>
                        <a:tabLst/>
                      </a:pPr>
                      <a:r>
                        <a:rPr lang="en-US" sz="1800" kern="1200" dirty="0">
                          <a:effectLst/>
                          <a:latin typeface="Open Sans Light" panose="020B0306030504020204"/>
                        </a:rPr>
                        <a:t>Wage and Benefit</a:t>
                      </a:r>
                      <a:r>
                        <a:rPr lang="en-US" sz="1800" kern="1200" baseline="0" dirty="0">
                          <a:effectLst/>
                          <a:latin typeface="Open Sans Light" panose="020B0306030504020204"/>
                        </a:rPr>
                        <a:t> Policy Change</a:t>
                      </a:r>
                      <a:endParaRPr lang="en-US" sz="1800" kern="1200" dirty="0">
                        <a:effectLst/>
                        <a:latin typeface="Open Sans Light" panose="020B0306030504020204"/>
                      </a:endParaRPr>
                    </a:p>
                  </a:txBody>
                  <a:tcPr marL="88930" marR="88930" marT="45716" marB="45716"/>
                </a:tc>
                <a:extLst>
                  <a:ext uri="{0D108BD9-81ED-4DB2-BD59-A6C34878D82A}">
                    <a16:rowId xmlns:a16="http://schemas.microsoft.com/office/drawing/2014/main" val="635582646"/>
                  </a:ext>
                </a:extLst>
              </a:tr>
            </a:tbl>
          </a:graphicData>
        </a:graphic>
      </p:graphicFrame>
    </p:spTree>
    <p:extLst>
      <p:ext uri="{BB962C8B-B14F-4D97-AF65-F5344CB8AC3E}">
        <p14:creationId xmlns:p14="http://schemas.microsoft.com/office/powerpoint/2010/main" val="3860892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the 3rd Assessment area: Recruitment Practices.  Recruitment involves practices of communicating opportunities and gathering interested individuals to fill open&#10;positions. Recruitment of direct support professionals and frontline supervisors can be a significant challenge in&#10;our industry. There are practices that can increase the quality and efficiency of our recruitment efforts. On the table there are 4 headings 1st) At our agency, 2nd) never evident, 3rd) Sometimes Evident 4th) Consistently Evident. "/>
          <p:cNvPicPr>
            <a:picLocks noChangeAspect="1"/>
          </p:cNvPicPr>
          <p:nvPr/>
        </p:nvPicPr>
        <p:blipFill>
          <a:blip r:embed="rId3"/>
          <a:stretch>
            <a:fillRect/>
          </a:stretch>
        </p:blipFill>
        <p:spPr>
          <a:xfrm>
            <a:off x="755603" y="475030"/>
            <a:ext cx="5571406" cy="6218031"/>
          </a:xfrm>
          <a:prstGeom prst="rect">
            <a:avLst/>
          </a:prstGeom>
        </p:spPr>
      </p:pic>
      <p:pic>
        <p:nvPicPr>
          <p:cNvPr id="4" name="Picture 3" descr="Continued activity: Reflections on Assessment and Using workforce data:  What are your pleased about?  What are you concerned about?&#10;The next section of this worksheet ask the following questions. &#10;Based on what we know, what should we do next?  List your Actions Steps, Current partners, potential partners and technical assistance needs?"/>
          <p:cNvPicPr>
            <a:picLocks noChangeAspect="1"/>
          </p:cNvPicPr>
          <p:nvPr/>
        </p:nvPicPr>
        <p:blipFill>
          <a:blip r:embed="rId4"/>
          <a:stretch>
            <a:fillRect/>
          </a:stretch>
        </p:blipFill>
        <p:spPr>
          <a:xfrm>
            <a:off x="6409606" y="475030"/>
            <a:ext cx="5026791" cy="6218031"/>
          </a:xfrm>
          <a:prstGeom prst="rect">
            <a:avLst/>
          </a:prstGeom>
        </p:spPr>
      </p:pic>
      <p:sp>
        <p:nvSpPr>
          <p:cNvPr id="3" name="Title 2">
            <a:extLst>
              <a:ext uri="{FF2B5EF4-FFF2-40B4-BE49-F238E27FC236}">
                <a16:creationId xmlns:a16="http://schemas.microsoft.com/office/drawing/2014/main" id="{F27A09B6-E46C-4FE7-B5DB-6D2D5C6FA2D9}"/>
              </a:ext>
            </a:extLst>
          </p:cNvPr>
          <p:cNvSpPr>
            <a:spLocks noGrp="1"/>
          </p:cNvSpPr>
          <p:nvPr>
            <p:ph type="title"/>
          </p:nvPr>
        </p:nvSpPr>
        <p:spPr/>
        <p:txBody>
          <a:bodyPr/>
          <a:lstStyle/>
          <a:p>
            <a:r>
              <a:rPr lang="en-US" sz="800" kern="1200" dirty="0">
                <a:solidFill>
                  <a:srgbClr val="FFFFFF"/>
                </a:solidFill>
                <a:effectLst/>
                <a:latin typeface="Calibri Light" panose="020F0302020204030204" pitchFamily="34" charset="0"/>
                <a:ea typeface="+mj-ea"/>
                <a:cs typeface="+mj-cs"/>
              </a:rPr>
              <a:t>Self-Assessment</a:t>
            </a:r>
            <a:r>
              <a:rPr lang="en-US" sz="800" kern="1200" baseline="0" dirty="0">
                <a:solidFill>
                  <a:srgbClr val="FFFFFF"/>
                </a:solidFill>
                <a:effectLst/>
                <a:latin typeface="Calibri Light" panose="020F0302020204030204" pitchFamily="34" charset="0"/>
                <a:ea typeface="+mj-ea"/>
                <a:cs typeface="+mj-cs"/>
              </a:rPr>
              <a:t> Workbook section 3: Recruitment Practices</a:t>
            </a:r>
            <a:endParaRPr lang="en-US" dirty="0"/>
          </a:p>
        </p:txBody>
      </p:sp>
    </p:spTree>
    <p:extLst>
      <p:ext uri="{BB962C8B-B14F-4D97-AF65-F5344CB8AC3E}">
        <p14:creationId xmlns:p14="http://schemas.microsoft.com/office/powerpoint/2010/main" val="3405793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 Selection Practices&#10;Selecting direct support professionals and frontline supervisors with appropriate expectations and readiness to&#10;increase knowledge, skills and attitudes needed in these jobs is an important area to increase the likelihood&#10;that your hiring efforts will result in employees who stay on the job and provide high quality supports. There are practices that can increase the quality and efficiency of our selection efforts.&#10;At our agency…&#10;Never&#10;Evident&#10;0&#10;Sometimes&#10;Evident&#10;1&#10;Consistently&#10;Evident&#10;2.&#10;4.1. We use a realistic job preview in our selection process.&#10;4.2. We use structured behavioral interview questions when interviewing&#10;DSPs.4.3. We score answers to interviews and offer positions to people who meet&#10;a designated numeric criteria.&#10;4.4. DSPs have a specific role in the interview and selection process of all new DSPs.&#10;4.5. Individuals who receive services form our organization are a part of&#10;interview teams.&#10;4.6. Supervisors help select and approve all decisions about new hires they will supervise.&#10;Next section: Reflections on Selection Practices.&#10;What have you tried? What have you learned? What are you pleased about? What are you concerned about?&#10;&#10;"/>
          <p:cNvPicPr>
            <a:picLocks noChangeAspect="1"/>
          </p:cNvPicPr>
          <p:nvPr/>
        </p:nvPicPr>
        <p:blipFill>
          <a:blip r:embed="rId3"/>
          <a:stretch>
            <a:fillRect/>
          </a:stretch>
        </p:blipFill>
        <p:spPr>
          <a:xfrm>
            <a:off x="779736" y="440870"/>
            <a:ext cx="4996907" cy="6052005"/>
          </a:xfrm>
          <a:prstGeom prst="rect">
            <a:avLst/>
          </a:prstGeom>
        </p:spPr>
      </p:pic>
      <p:pic>
        <p:nvPicPr>
          <p:cNvPr id="5" name="Picture 4" descr="Based on what we know, what should we do next?  List your Actions Steps, Current partners, potential partners and technical assistance needs?"/>
          <p:cNvPicPr>
            <a:picLocks noChangeAspect="1"/>
          </p:cNvPicPr>
          <p:nvPr/>
        </p:nvPicPr>
        <p:blipFill>
          <a:blip r:embed="rId4"/>
          <a:stretch>
            <a:fillRect/>
          </a:stretch>
        </p:blipFill>
        <p:spPr>
          <a:xfrm>
            <a:off x="6262840" y="468410"/>
            <a:ext cx="4604763" cy="5921180"/>
          </a:xfrm>
          <a:prstGeom prst="rect">
            <a:avLst/>
          </a:prstGeom>
        </p:spPr>
      </p:pic>
      <p:sp>
        <p:nvSpPr>
          <p:cNvPr id="2" name="Title 1">
            <a:extLst>
              <a:ext uri="{FF2B5EF4-FFF2-40B4-BE49-F238E27FC236}">
                <a16:creationId xmlns:a16="http://schemas.microsoft.com/office/drawing/2014/main" id="{070DC9BA-B105-4701-8B90-8A898BCCB58D}"/>
              </a:ext>
            </a:extLst>
          </p:cNvPr>
          <p:cNvSpPr>
            <a:spLocks noGrp="1"/>
          </p:cNvSpPr>
          <p:nvPr>
            <p:ph type="title"/>
          </p:nvPr>
        </p:nvSpPr>
        <p:spPr/>
        <p:txBody>
          <a:bodyPr/>
          <a:lstStyle/>
          <a:p>
            <a:r>
              <a:rPr lang="en-US" sz="800" b="0" i="0" kern="1200" dirty="0">
                <a:solidFill>
                  <a:srgbClr val="FFFFFF"/>
                </a:solidFill>
                <a:effectLst/>
                <a:latin typeface="Calibri Light" panose="020F0302020204030204" pitchFamily="34" charset="0"/>
                <a:ea typeface="Open Sans Light" panose="020B0306030504020204" pitchFamily="34" charset="0"/>
                <a:cs typeface="Open Sans Light" panose="020B0306030504020204" pitchFamily="34" charset="0"/>
              </a:rPr>
              <a:t>Self-Assessment</a:t>
            </a:r>
            <a:r>
              <a:rPr lang="en-US" sz="800" b="0" i="0" kern="1200" baseline="0" dirty="0">
                <a:solidFill>
                  <a:srgbClr val="FFFFFF"/>
                </a:solidFill>
                <a:effectLst/>
                <a:latin typeface="Calibri Light" panose="020F0302020204030204" pitchFamily="34" charset="0"/>
                <a:ea typeface="Open Sans Light" panose="020B0306030504020204" pitchFamily="34" charset="0"/>
                <a:cs typeface="Open Sans Light" panose="020B0306030504020204" pitchFamily="34" charset="0"/>
              </a:rPr>
              <a:t> Workbook section 4: Selection Practices</a:t>
            </a:r>
            <a:endParaRPr lang="en-US" dirty="0"/>
          </a:p>
        </p:txBody>
      </p:sp>
    </p:spTree>
    <p:extLst>
      <p:ext uri="{BB962C8B-B14F-4D97-AF65-F5344CB8AC3E}">
        <p14:creationId xmlns:p14="http://schemas.microsoft.com/office/powerpoint/2010/main" val="3875879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 Retention Practices&#10;Retention involves our efforts to train, support, and develop employees so that they are engaged in work and&#10;want to stay in this field. Retaining or keeping high quality direct support professionals and frontline supervisors&#10;on the job can be a significant workforce challenge. There are practices that can increase the quality and&#10;efficiency related to retaining these staff.&#10;At our agency…&#10;Never&#10;Evident&#10;0&#10;Sometimes&#10;Evident&#10;1&#10;Consistently&#10;Evident 2.&#10;5.1. Newly hired DSPs receive an intentional orientation of at least 20 hours.&#10;5.2. DSPs receive annual training of at least 40 hours.&#10;5.3. DSPs have opportunities for professional development each year&#10;(beyond regulatory required training).&#10;5.4. We provide a career pathway for DSPs with associated pay increases&#10;based on demonstrated completion of competency based training and&#10;years of service.&#10;5.5. We have a DSP peer mentoring program.&#10;5.6. We use the Center for Medicare and Medicaid Services (CMS) DSW core&#10;competencies to guide and direct the content of our training for DSPs.&#10;5.7. We use a hybrid blended-learning model for training (on-line, in person,&#10;and work based learning).&#10;Next section.  Reflections on Retention Practices. What have you tried? What have you learned? What are you pleased about? What are you concerned about?&#10;&#10;"/>
          <p:cNvPicPr>
            <a:picLocks noChangeAspect="1"/>
          </p:cNvPicPr>
          <p:nvPr/>
        </p:nvPicPr>
        <p:blipFill>
          <a:blip r:embed="rId3"/>
          <a:stretch>
            <a:fillRect/>
          </a:stretch>
        </p:blipFill>
        <p:spPr>
          <a:xfrm>
            <a:off x="838200" y="429876"/>
            <a:ext cx="5165993" cy="6371882"/>
          </a:xfrm>
          <a:prstGeom prst="rect">
            <a:avLst/>
          </a:prstGeom>
        </p:spPr>
      </p:pic>
      <p:pic>
        <p:nvPicPr>
          <p:cNvPr id="5" name="Picture 4" descr="Based on what we know, what should we do next?  List your Actions Steps, Current partners, potential partners and technical assistance needs?"/>
          <p:cNvPicPr>
            <a:picLocks noChangeAspect="1"/>
          </p:cNvPicPr>
          <p:nvPr/>
        </p:nvPicPr>
        <p:blipFill>
          <a:blip r:embed="rId4"/>
          <a:stretch>
            <a:fillRect/>
          </a:stretch>
        </p:blipFill>
        <p:spPr>
          <a:xfrm>
            <a:off x="6700992" y="429876"/>
            <a:ext cx="4765401" cy="6257363"/>
          </a:xfrm>
          <a:prstGeom prst="rect">
            <a:avLst/>
          </a:prstGeom>
        </p:spPr>
      </p:pic>
      <p:sp>
        <p:nvSpPr>
          <p:cNvPr id="2" name="Title 1">
            <a:extLst>
              <a:ext uri="{FF2B5EF4-FFF2-40B4-BE49-F238E27FC236}">
                <a16:creationId xmlns:a16="http://schemas.microsoft.com/office/drawing/2014/main" id="{19A510FD-F36E-4D69-8B51-2D1FF1B6C024}"/>
              </a:ext>
            </a:extLst>
          </p:cNvPr>
          <p:cNvSpPr>
            <a:spLocks noGrp="1"/>
          </p:cNvSpPr>
          <p:nvPr>
            <p:ph type="title"/>
          </p:nvPr>
        </p:nvSpPr>
        <p:spPr/>
        <p:txBody>
          <a:bodyPr/>
          <a:lstStyle/>
          <a:p>
            <a:r>
              <a:rPr lang="en-US" sz="800" b="0" i="0" kern="1200" dirty="0">
                <a:solidFill>
                  <a:srgbClr val="FFFFFF"/>
                </a:solidFill>
                <a:effectLst/>
                <a:latin typeface="Calibri Light" panose="020F0302020204030204" pitchFamily="34" charset="0"/>
                <a:ea typeface="Open Sans Light" panose="020B0306030504020204" pitchFamily="34" charset="0"/>
                <a:cs typeface="Open Sans Light" panose="020B0306030504020204" pitchFamily="34" charset="0"/>
              </a:rPr>
              <a:t>Self-Assessment</a:t>
            </a:r>
            <a:r>
              <a:rPr lang="en-US" sz="800" b="0" i="0" kern="1200" baseline="0" dirty="0">
                <a:solidFill>
                  <a:srgbClr val="FFFFFF"/>
                </a:solidFill>
                <a:effectLst/>
                <a:latin typeface="Calibri Light" panose="020F0302020204030204" pitchFamily="34" charset="0"/>
                <a:ea typeface="Open Sans Light" panose="020B0306030504020204" pitchFamily="34" charset="0"/>
                <a:cs typeface="Open Sans Light" panose="020B0306030504020204" pitchFamily="34" charset="0"/>
              </a:rPr>
              <a:t> Workbook section 5: Retention Practices</a:t>
            </a:r>
            <a:endParaRPr lang="en-US" dirty="0"/>
          </a:p>
        </p:txBody>
      </p:sp>
    </p:spTree>
    <p:extLst>
      <p:ext uri="{BB962C8B-B14F-4D97-AF65-F5344CB8AC3E}">
        <p14:creationId xmlns:p14="http://schemas.microsoft.com/office/powerpoint/2010/main" val="311515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1A54-7D96-44DD-85A3-A1360C7213D3}"/>
              </a:ext>
            </a:extLst>
          </p:cNvPr>
          <p:cNvSpPr>
            <a:spLocks noGrp="1"/>
          </p:cNvSpPr>
          <p:nvPr>
            <p:ph type="title"/>
          </p:nvPr>
        </p:nvSpPr>
        <p:spPr/>
        <p:txBody>
          <a:bodyPr/>
          <a:lstStyle/>
          <a:p>
            <a:r>
              <a:rPr lang="en-US" sz="4400" dirty="0">
                <a:latin typeface="Open Sans Light" charset="0"/>
                <a:ea typeface="Open Sans Light" charset="0"/>
                <a:cs typeface="Open Sans Light" charset="0"/>
              </a:rPr>
              <a:t>Toolkit Link: </a:t>
            </a:r>
            <a:r>
              <a:rPr lang="en-US" sz="4400" b="0" kern="1200" dirty="0">
                <a:solidFill>
                  <a:schemeClr val="tx1"/>
                </a:solidFill>
                <a:effectLst/>
                <a:latin typeface="Open Sans Light" charset="0"/>
                <a:ea typeface="Open Sans Light" charset="0"/>
                <a:cs typeface="Open Sans Light" charset="0"/>
              </a:rPr>
              <a:t>tenncare.ici.umn.edu </a:t>
            </a:r>
            <a:endParaRPr lang="en-US" dirty="0"/>
          </a:p>
        </p:txBody>
      </p:sp>
    </p:spTree>
    <p:extLst>
      <p:ext uri="{BB962C8B-B14F-4D97-AF65-F5344CB8AC3E}">
        <p14:creationId xmlns:p14="http://schemas.microsoft.com/office/powerpoint/2010/main" val="2247702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dirty="0">
                <a:cs typeface="Calibri" panose="020F0502020204030204"/>
              </a:rPr>
              <a:t>Creating A Practical Action Plan for Change In Your Organization</a:t>
            </a:r>
            <a:endParaRPr lang="x-none" altLang="en-US" dirty="0">
              <a:latin typeface="Open Sans Light"/>
              <a:ea typeface="Open Sans Light"/>
              <a:cs typeface="Open Sans Light"/>
            </a:endParaRPr>
          </a:p>
        </p:txBody>
      </p:sp>
      <p:sp>
        <p:nvSpPr>
          <p:cNvPr id="3" name="Text Placeholder 2">
            <a:extLst>
              <a:ext uri="{FF2B5EF4-FFF2-40B4-BE49-F238E27FC236}">
                <a16:creationId xmlns:a16="http://schemas.microsoft.com/office/drawing/2014/main" id="{FC11F893-0CB0-214A-BF59-B5AFF94E7747}"/>
              </a:ext>
            </a:extLst>
          </p:cNvPr>
          <p:cNvSpPr>
            <a:spLocks noGrp="1"/>
          </p:cNvSpPr>
          <p:nvPr>
            <p:ph type="body" idx="1"/>
          </p:nvPr>
        </p:nvSpPr>
        <p:spPr/>
        <p:txBody>
          <a:bodyPr rtlCol="0">
            <a:normAutofit/>
          </a:bodyPr>
          <a:lstStyle/>
          <a:p>
            <a:pPr eaLnBrk="1" fontAlgn="auto" hangingPunct="1">
              <a:spcAft>
                <a:spcPts val="0"/>
              </a:spcAft>
              <a:defRPr/>
            </a:pPr>
            <a:r>
              <a:rPr lang="en-US" dirty="0"/>
              <a:t>Step 6 - Set goals, measure progress &amp; establish a time frame</a:t>
            </a:r>
          </a:p>
          <a:p>
            <a:pPr eaLnBrk="1" fontAlgn="auto" hangingPunct="1">
              <a:spcAft>
                <a:spcPts val="0"/>
              </a:spcAft>
              <a:defRPr/>
            </a:pPr>
            <a:r>
              <a:rPr lang="x-none" dirty="0"/>
              <a:t>Step 7 – </a:t>
            </a:r>
            <a:r>
              <a:rPr lang="en-US" dirty="0"/>
              <a:t>Implement the strategy</a:t>
            </a:r>
            <a:endParaRPr lang="x-none" dirty="0"/>
          </a:p>
        </p:txBody>
      </p:sp>
    </p:spTree>
    <p:extLst>
      <p:ext uri="{BB962C8B-B14F-4D97-AF65-F5344CB8AC3E}">
        <p14:creationId xmlns:p14="http://schemas.microsoft.com/office/powerpoint/2010/main" val="412240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panose="020F0502020204030204"/>
              </a:rPr>
              <a:t>Methods for Taking Action</a:t>
            </a:r>
            <a:endParaRPr lang="en-US" dirty="0"/>
          </a:p>
        </p:txBody>
      </p:sp>
      <p:sp>
        <p:nvSpPr>
          <p:cNvPr id="3" name="Text Placeholder 2"/>
          <p:cNvSpPr>
            <a:spLocks noGrp="1"/>
          </p:cNvSpPr>
          <p:nvPr>
            <p:ph type="body" idx="1"/>
          </p:nvPr>
        </p:nvSpPr>
        <p:spPr/>
        <p:txBody>
          <a:bodyPr>
            <a:normAutofit/>
          </a:bodyPr>
          <a:lstStyle/>
          <a:p>
            <a:r>
              <a:rPr lang="en-US" dirty="0"/>
              <a:t>Section 2: Organizational Capacity and Processes</a:t>
            </a:r>
          </a:p>
        </p:txBody>
      </p:sp>
    </p:spTree>
    <p:extLst>
      <p:ext uri="{BB962C8B-B14F-4D97-AF65-F5344CB8AC3E}">
        <p14:creationId xmlns:p14="http://schemas.microsoft.com/office/powerpoint/2010/main" val="375878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Strategies</a:t>
            </a:r>
          </a:p>
        </p:txBody>
      </p:sp>
      <p:sp>
        <p:nvSpPr>
          <p:cNvPr id="4" name="Content Placeholder 3"/>
          <p:cNvSpPr>
            <a:spLocks noGrp="1"/>
          </p:cNvSpPr>
          <p:nvPr>
            <p:ph idx="1"/>
          </p:nvPr>
        </p:nvSpPr>
        <p:spPr/>
        <p:txBody>
          <a:bodyPr/>
          <a:lstStyle/>
          <a:p>
            <a:pPr marL="0" indent="0">
              <a:buNone/>
            </a:pPr>
            <a:r>
              <a:rPr lang="en-US" dirty="0"/>
              <a:t>How direct support professionals are:</a:t>
            </a:r>
          </a:p>
          <a:p>
            <a:r>
              <a:rPr lang="en-US" dirty="0"/>
              <a:t>recruited, </a:t>
            </a:r>
          </a:p>
          <a:p>
            <a:r>
              <a:rPr lang="en-US" dirty="0"/>
              <a:t>selected, and </a:t>
            </a:r>
          </a:p>
          <a:p>
            <a:r>
              <a:rPr lang="en-US" dirty="0"/>
              <a:t>on-boarded </a:t>
            </a:r>
          </a:p>
          <a:p>
            <a:r>
              <a:rPr lang="en-US" dirty="0"/>
              <a:t>trained </a:t>
            </a:r>
          </a:p>
          <a:p>
            <a:pPr marL="0" indent="0">
              <a:buNone/>
            </a:pPr>
            <a:endParaRPr lang="en-US" dirty="0"/>
          </a:p>
          <a:p>
            <a:pPr marL="0" indent="0">
              <a:buNone/>
            </a:pPr>
            <a:r>
              <a:rPr lang="en-US" dirty="0"/>
              <a:t>Aim: </a:t>
            </a:r>
            <a:r>
              <a:rPr lang="en-US" i="1" dirty="0"/>
              <a:t>Improve the likelihood that employees you hire will be able to meet the needs of the individuals being supported.</a:t>
            </a:r>
          </a:p>
          <a:p>
            <a:endParaRPr lang="en-US" dirty="0"/>
          </a:p>
        </p:txBody>
      </p:sp>
    </p:spTree>
    <p:extLst>
      <p:ext uri="{BB962C8B-B14F-4D97-AF65-F5344CB8AC3E}">
        <p14:creationId xmlns:p14="http://schemas.microsoft.com/office/powerpoint/2010/main" val="1554367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5AC2-594D-AA4D-AF85-2FBEB5AF4EE0}"/>
              </a:ext>
            </a:extLst>
          </p:cNvPr>
          <p:cNvSpPr>
            <a:spLocks noGrp="1"/>
          </p:cNvSpPr>
          <p:nvPr>
            <p:ph type="title"/>
          </p:nvPr>
        </p:nvSpPr>
        <p:spPr/>
        <p:txBody>
          <a:bodyPr/>
          <a:lstStyle/>
          <a:p>
            <a:r>
              <a:rPr lang="en-US" dirty="0"/>
              <a:t>The Change Process</a:t>
            </a:r>
          </a:p>
        </p:txBody>
      </p:sp>
      <p:pic>
        <p:nvPicPr>
          <p:cNvPr id="6" name="Content Placeholder 5" descr="Flow chart illustrating the change process. The following items are in a circle with and arrow going through them: assess, decide, create, act, evaluate, revise. The word data is in the center of the circle with one arrow going from data to assess and another arrow going from data to evaluate.">
            <a:extLst>
              <a:ext uri="{FF2B5EF4-FFF2-40B4-BE49-F238E27FC236}">
                <a16:creationId xmlns:a16="http://schemas.microsoft.com/office/drawing/2014/main" id="{2A473A8B-F9FF-EE4A-9A55-EFF0553F44A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867688" y="1881265"/>
            <a:ext cx="5122623" cy="4295697"/>
          </a:xfrm>
        </p:spPr>
      </p:pic>
      <p:sp>
        <p:nvSpPr>
          <p:cNvPr id="4" name="Content Placeholder 3">
            <a:extLst>
              <a:ext uri="{FF2B5EF4-FFF2-40B4-BE49-F238E27FC236}">
                <a16:creationId xmlns:a16="http://schemas.microsoft.com/office/drawing/2014/main" id="{4A2F8172-5017-064D-A51C-319AD43D1F1D}"/>
              </a:ext>
            </a:extLst>
          </p:cNvPr>
          <p:cNvSpPr>
            <a:spLocks noGrp="1"/>
          </p:cNvSpPr>
          <p:nvPr>
            <p:ph sz="half" idx="2"/>
          </p:nvPr>
        </p:nvSpPr>
        <p:spPr>
          <a:xfrm>
            <a:off x="6172199" y="1825625"/>
            <a:ext cx="5738149" cy="4351338"/>
          </a:xfrm>
        </p:spPr>
        <p:txBody>
          <a:bodyPr>
            <a:normAutofit/>
          </a:bodyPr>
          <a:lstStyle/>
          <a:p>
            <a:r>
              <a:rPr lang="en-US" sz="3600" dirty="0">
                <a:latin typeface="Open Sans Light" panose="020B0306030504020204" pitchFamily="34" charset="0"/>
                <a:ea typeface="Open Sans Light" panose="020B0306030504020204" pitchFamily="34" charset="0"/>
                <a:cs typeface="Open Sans Light" panose="020B0306030504020204" pitchFamily="34" charset="0"/>
              </a:rPr>
              <a:t>Assess to Identify Problems and Successes </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Know the scope and nature of the problem(s)</a:t>
            </a:r>
          </a:p>
          <a:p>
            <a:pPr lvl="1"/>
            <a:r>
              <a:rPr lang="en-US" dirty="0">
                <a:latin typeface="Open Sans Light" panose="020B0306030504020204" pitchFamily="34" charset="0"/>
                <a:ea typeface="Open Sans Light" panose="020B0306030504020204" pitchFamily="34" charset="0"/>
                <a:cs typeface="Open Sans Light" panose="020B0306030504020204" pitchFamily="34" charset="0"/>
              </a:rPr>
              <a:t>Make sure you also maintain what is going well for continued success</a:t>
            </a:r>
          </a:p>
          <a:p>
            <a:endParaRPr lang="en-US" dirty="0"/>
          </a:p>
        </p:txBody>
      </p:sp>
    </p:spTree>
    <p:extLst>
      <p:ext uri="{BB962C8B-B14F-4D97-AF65-F5344CB8AC3E}">
        <p14:creationId xmlns:p14="http://schemas.microsoft.com/office/powerpoint/2010/main" val="95239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191755-7BFE-4A0A-85D3-6ECD1FAEC00F}"/>
              </a:ext>
            </a:extLst>
          </p:cNvPr>
          <p:cNvSpPr>
            <a:spLocks noGrp="1"/>
          </p:cNvSpPr>
          <p:nvPr>
            <p:ph type="title"/>
          </p:nvPr>
        </p:nvSpPr>
        <p:spPr>
          <a:xfrm>
            <a:off x="392855" y="543678"/>
            <a:ext cx="10515600" cy="2278046"/>
          </a:xfrm>
        </p:spPr>
        <p:txBody>
          <a:bodyPr>
            <a:normAutofit/>
          </a:bodyPr>
          <a:lstStyle/>
          <a:p>
            <a:r>
              <a:rPr lang="en-US" sz="4400" dirty="0">
                <a:latin typeface="Open Sans Light" panose="020B0306030504020204" pitchFamily="34" charset="0"/>
                <a:ea typeface="Open Sans Light" panose="020B0306030504020204" pitchFamily="34" charset="0"/>
                <a:cs typeface="Open Sans Light" panose="020B0306030504020204" pitchFamily="34" charset="0"/>
              </a:rPr>
              <a:t>Session 2:</a:t>
            </a:r>
            <a:br>
              <a:rPr lang="en-US" sz="4400" dirty="0">
                <a:latin typeface="Open Sans Light" panose="020B0306030504020204" pitchFamily="34" charset="0"/>
                <a:ea typeface="Open Sans Light" panose="020B0306030504020204" pitchFamily="34" charset="0"/>
                <a:cs typeface="Open Sans Light" panose="020B0306030504020204" pitchFamily="34" charset="0"/>
              </a:rPr>
            </a:br>
            <a:r>
              <a:rPr lang="en-US" sz="4400" dirty="0">
                <a:latin typeface="Open Sans Light" panose="020B0306030504020204" pitchFamily="34" charset="0"/>
                <a:ea typeface="Open Sans Light" panose="020B0306030504020204" pitchFamily="34" charset="0"/>
                <a:cs typeface="Open Sans Light" panose="020B0306030504020204" pitchFamily="34" charset="0"/>
              </a:rPr>
              <a:t>Planning your Next Steps for Implementing Workforce Strategies</a:t>
            </a:r>
          </a:p>
        </p:txBody>
      </p:sp>
      <p:grpSp>
        <p:nvGrpSpPr>
          <p:cNvPr id="4" name="Group 3" descr="image of state of Tennessee divided into three regions, West, Middle, East"/>
          <p:cNvGrpSpPr/>
          <p:nvPr/>
        </p:nvGrpSpPr>
        <p:grpSpPr>
          <a:xfrm>
            <a:off x="1674565" y="3429000"/>
            <a:ext cx="8659258" cy="2729429"/>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09592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Why is an Action Plan important?</a:t>
            </a:r>
          </a:p>
        </p:txBody>
      </p:sp>
      <p:sp>
        <p:nvSpPr>
          <p:cNvPr id="2" name="Content Placeholder 1"/>
          <p:cNvSpPr>
            <a:spLocks noGrp="1"/>
          </p:cNvSpPr>
          <p:nvPr>
            <p:ph idx="1"/>
          </p:nvPr>
        </p:nvSpPr>
        <p:spPr/>
        <p:txBody>
          <a:bodyPr>
            <a:normAutofit lnSpcReduction="10000"/>
          </a:bodyPr>
          <a:lstStyle/>
          <a:p>
            <a:r>
              <a:rPr lang="en-US" dirty="0"/>
              <a:t>Create a </a:t>
            </a:r>
            <a:r>
              <a:rPr lang="en-US" b="1" dirty="0"/>
              <a:t>strong vision </a:t>
            </a:r>
            <a:r>
              <a:rPr lang="en-US" dirty="0"/>
              <a:t>regarding the importance and outcome of change.</a:t>
            </a:r>
          </a:p>
          <a:p>
            <a:r>
              <a:rPr lang="en-US" dirty="0"/>
              <a:t>Find a leader or group of </a:t>
            </a:r>
            <a:r>
              <a:rPr lang="en-US" b="1" dirty="0"/>
              <a:t>leaders</a:t>
            </a:r>
            <a:r>
              <a:rPr lang="en-US" dirty="0"/>
              <a:t> who are </a:t>
            </a:r>
            <a:r>
              <a:rPr lang="en-US" b="1" dirty="0"/>
              <a:t>interested and invested in change</a:t>
            </a:r>
            <a:r>
              <a:rPr lang="en-US" dirty="0"/>
              <a:t>.</a:t>
            </a:r>
          </a:p>
          <a:p>
            <a:r>
              <a:rPr lang="en-US" dirty="0"/>
              <a:t>Give the planning and development process </a:t>
            </a:r>
            <a:r>
              <a:rPr lang="en-US" b="1" dirty="0"/>
              <a:t>sufficient time and resources</a:t>
            </a:r>
            <a:r>
              <a:rPr lang="en-US" dirty="0"/>
              <a:t>.</a:t>
            </a:r>
          </a:p>
          <a:p>
            <a:r>
              <a:rPr lang="en-US" b="1" dirty="0"/>
              <a:t>Set target completion dates </a:t>
            </a:r>
            <a:r>
              <a:rPr lang="en-US" dirty="0"/>
              <a:t>within the plan for the achievement of specific goals.</a:t>
            </a:r>
          </a:p>
          <a:p>
            <a:r>
              <a:rPr lang="en-US" dirty="0"/>
              <a:t>Plan to </a:t>
            </a:r>
            <a:r>
              <a:rPr lang="en-US" b="1" dirty="0"/>
              <a:t>revise and update </a:t>
            </a:r>
            <a:r>
              <a:rPr lang="en-US" dirty="0"/>
              <a:t>the plan itself </a:t>
            </a:r>
            <a:r>
              <a:rPr lang="en-US" b="1" dirty="0"/>
              <a:t>on a regular basis</a:t>
            </a:r>
            <a:r>
              <a:rPr lang="en-US" dirty="0"/>
              <a:t>.</a:t>
            </a:r>
          </a:p>
          <a:p>
            <a:endParaRPr lang="en-US" dirty="0"/>
          </a:p>
        </p:txBody>
      </p:sp>
    </p:spTree>
    <p:extLst>
      <p:ext uri="{BB962C8B-B14F-4D97-AF65-F5344CB8AC3E}">
        <p14:creationId xmlns:p14="http://schemas.microsoft.com/office/powerpoint/2010/main" val="824199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pPr eaLnBrk="1" hangingPunct="1"/>
            <a:r>
              <a:rPr lang="x-none" altLang="en-US" dirty="0">
                <a:latin typeface="Open Sans Light"/>
                <a:ea typeface="Open Sans Light"/>
                <a:cs typeface="Open Sans Light"/>
              </a:rPr>
              <a:t>Organization </a:t>
            </a:r>
            <a:r>
              <a:rPr lang="en-US" altLang="en-US" dirty="0">
                <a:latin typeface="Open Sans Light"/>
                <a:ea typeface="Open Sans Light"/>
                <a:cs typeface="Open Sans Light"/>
              </a:rPr>
              <a:t>Self-Assessment </a:t>
            </a:r>
            <a:r>
              <a:rPr lang="x-none" altLang="en-US" dirty="0">
                <a:latin typeface="Open Sans Light"/>
                <a:ea typeface="Open Sans Light"/>
                <a:cs typeface="Open Sans Light"/>
              </a:rPr>
              <a:t>Workbook </a:t>
            </a:r>
          </a:p>
        </p:txBody>
      </p:sp>
      <p:sp>
        <p:nvSpPr>
          <p:cNvPr id="3" name="Text Placeholder 2">
            <a:extLst>
              <a:ext uri="{FF2B5EF4-FFF2-40B4-BE49-F238E27FC236}">
                <a16:creationId xmlns:a16="http://schemas.microsoft.com/office/drawing/2014/main" id="{BEB88745-C803-E847-8629-01F2A70C2D6F}"/>
              </a:ext>
            </a:extLst>
          </p:cNvPr>
          <p:cNvSpPr>
            <a:spLocks noGrp="1"/>
          </p:cNvSpPr>
          <p:nvPr>
            <p:ph type="body" idx="1"/>
          </p:nvPr>
        </p:nvSpPr>
        <p:spPr/>
        <p:txBody>
          <a:bodyPr rtlCol="0">
            <a:normAutofit/>
          </a:bodyPr>
          <a:lstStyle/>
          <a:p>
            <a:pPr eaLnBrk="1" fontAlgn="auto" hangingPunct="1">
              <a:spcAft>
                <a:spcPts val="0"/>
              </a:spcAft>
              <a:defRPr/>
            </a:pPr>
            <a:r>
              <a:rPr lang="x-none" dirty="0"/>
              <a:t>Pages: 2</a:t>
            </a:r>
            <a:r>
              <a:rPr lang="en-US" dirty="0"/>
              <a:t>6</a:t>
            </a:r>
            <a:r>
              <a:rPr lang="x-none" dirty="0"/>
              <a:t> – 2</a:t>
            </a:r>
            <a:r>
              <a:rPr lang="en-US" dirty="0"/>
              <a:t>7</a:t>
            </a:r>
            <a:endParaRPr lang="x-none" dirty="0"/>
          </a:p>
          <a:p>
            <a:pPr eaLnBrk="1" fontAlgn="auto" hangingPunct="1">
              <a:spcAft>
                <a:spcPts val="0"/>
              </a:spcAft>
              <a:defRPr/>
            </a:pPr>
            <a:r>
              <a:rPr lang="x-none" dirty="0"/>
              <a:t>A</a:t>
            </a:r>
            <a:r>
              <a:rPr lang="en-US" dirty="0"/>
              <a:t>c</a:t>
            </a:r>
            <a:r>
              <a:rPr lang="x-none" dirty="0"/>
              <a:t>tion Planning Worksheet</a:t>
            </a:r>
          </a:p>
        </p:txBody>
      </p:sp>
    </p:spTree>
    <p:extLst>
      <p:ext uri="{BB962C8B-B14F-4D97-AF65-F5344CB8AC3E}">
        <p14:creationId xmlns:p14="http://schemas.microsoft.com/office/powerpoint/2010/main" val="1582371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is is an image of a table of:&#10;TennCare Workforce Initiative&#10;Understanding Your Data and Workforce Strategies Workshop&#10;Preliminary Action Planning Worksheet&#10; Action Planning for: (blank line for you to indicate which challenge the action plan will be addressing, and the date).&#10;Desired Outcome #1:&#10;Table with the follow questions for the workforce team to consider and make decisions for. &#10;What needs to be done to accomplish this? &#10; How often? How long? &#10;Who is responsible? How will we know we are making progress? Please document how this desired outcome will be evaluated.&#10;           Date:    &#10;">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34463" y="403225"/>
            <a:ext cx="9618662" cy="6454775"/>
          </a:xfrm>
          <a:prstGeom prst="rect">
            <a:avLst/>
          </a:prstGeom>
        </p:spPr>
      </p:pic>
      <p:sp>
        <p:nvSpPr>
          <p:cNvPr id="2" name="Title 1">
            <a:extLst>
              <a:ext uri="{FF2B5EF4-FFF2-40B4-BE49-F238E27FC236}">
                <a16:creationId xmlns:a16="http://schemas.microsoft.com/office/drawing/2014/main" id="{C7572262-76EE-42F7-88E3-C946B592CF55}"/>
              </a:ext>
            </a:extLst>
          </p:cNvPr>
          <p:cNvSpPr>
            <a:spLocks noGrp="1"/>
          </p:cNvSpPr>
          <p:nvPr>
            <p:ph type="title"/>
          </p:nvPr>
        </p:nvSpPr>
        <p:spPr/>
        <p:txBody>
          <a:bodyPr>
            <a:normAutofit/>
          </a:bodyPr>
          <a:lstStyle/>
          <a:p>
            <a:r>
              <a:rPr lang="en-US" sz="800" dirty="0">
                <a:solidFill>
                  <a:schemeClr val="bg1"/>
                </a:solidFill>
              </a:rPr>
              <a:t>Preliminary Action Planning Worksheet</a:t>
            </a:r>
          </a:p>
        </p:txBody>
      </p:sp>
    </p:spTree>
    <p:extLst>
      <p:ext uri="{BB962C8B-B14F-4D97-AF65-F5344CB8AC3E}">
        <p14:creationId xmlns:p14="http://schemas.microsoft.com/office/powerpoint/2010/main" val="3712073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me table as previous slide.">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728132" y="403225"/>
            <a:ext cx="9618662" cy="6454775"/>
          </a:xfrm>
          <a:prstGeom prst="rect">
            <a:avLst/>
          </a:prstGeom>
        </p:spPr>
      </p:pic>
      <p:sp>
        <p:nvSpPr>
          <p:cNvPr id="3" name="Title 2">
            <a:extLst>
              <a:ext uri="{FF2B5EF4-FFF2-40B4-BE49-F238E27FC236}">
                <a16:creationId xmlns:a16="http://schemas.microsoft.com/office/drawing/2014/main" id="{92E365F2-4EEC-4E65-8A05-8BA4A3332AAC}"/>
              </a:ext>
            </a:extLst>
          </p:cNvPr>
          <p:cNvSpPr>
            <a:spLocks noGrp="1"/>
          </p:cNvSpPr>
          <p:nvPr>
            <p:ph type="title"/>
          </p:nvPr>
        </p:nvSpPr>
        <p:spPr/>
        <p:txBody>
          <a:bodyPr/>
          <a:lstStyle/>
          <a:p>
            <a:r>
              <a:rPr lang="en-US" sz="800" dirty="0">
                <a:solidFill>
                  <a:schemeClr val="bg1"/>
                </a:solidFill>
              </a:rPr>
              <a:t>Preliminary Action Planning Worksheet – Desired Outcome #1</a:t>
            </a:r>
            <a:br>
              <a:rPr lang="en-US" dirty="0"/>
            </a:br>
            <a:endParaRPr lang="en-US" dirty="0"/>
          </a:p>
        </p:txBody>
      </p:sp>
      <p:sp>
        <p:nvSpPr>
          <p:cNvPr id="2" name="Right Arrow 1" descr="Arrow pointing to Desired Outcome #1 and a place to write the desired outcome for this workforce challenge. "/>
          <p:cNvSpPr/>
          <p:nvPr/>
        </p:nvSpPr>
        <p:spPr>
          <a:xfrm>
            <a:off x="453005" y="2206303"/>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714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me image as previous slide. ">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735138" y="403225"/>
            <a:ext cx="9618662" cy="6454775"/>
          </a:xfrm>
          <a:prstGeom prst="rect">
            <a:avLst/>
          </a:prstGeom>
        </p:spPr>
      </p:pic>
      <p:sp>
        <p:nvSpPr>
          <p:cNvPr id="3" name="Title 2">
            <a:extLst>
              <a:ext uri="{FF2B5EF4-FFF2-40B4-BE49-F238E27FC236}">
                <a16:creationId xmlns:a16="http://schemas.microsoft.com/office/drawing/2014/main" id="{409B8EC9-314D-450F-9E30-AD4BD2784D53}"/>
              </a:ext>
            </a:extLst>
          </p:cNvPr>
          <p:cNvSpPr>
            <a:spLocks noGrp="1"/>
          </p:cNvSpPr>
          <p:nvPr>
            <p:ph type="title"/>
          </p:nvPr>
        </p:nvSpPr>
        <p:spPr>
          <a:xfrm>
            <a:off x="838200" y="309518"/>
            <a:ext cx="10515600" cy="1325563"/>
          </a:xfrm>
        </p:spPr>
        <p:txBody>
          <a:bodyPr>
            <a:normAutofit/>
          </a:bodyPr>
          <a:lstStyle/>
          <a:p>
            <a:r>
              <a:rPr lang="en-US" sz="800" dirty="0">
                <a:solidFill>
                  <a:schemeClr val="bg1"/>
                </a:solidFill>
              </a:rPr>
              <a:t>Same</a:t>
            </a:r>
            <a:r>
              <a:rPr lang="en-US" sz="800" baseline="0" dirty="0">
                <a:solidFill>
                  <a:schemeClr val="bg1"/>
                </a:solidFill>
              </a:rPr>
              <a:t> worksheet as last slide – What needs to be done to accomplish this?</a:t>
            </a:r>
            <a:endParaRPr lang="en-US" sz="800" dirty="0">
              <a:solidFill>
                <a:schemeClr val="bg1"/>
              </a:solidFill>
            </a:endParaRPr>
          </a:p>
        </p:txBody>
      </p:sp>
      <p:sp>
        <p:nvSpPr>
          <p:cNvPr id="2" name="Right Arrow 1" descr="A arrow pointing to &quot;What needs to be done to accomplish this? How often? How long? How is responsible?&quot; and space to write the desired outcome for this workforce challenge. "/>
          <p:cNvSpPr/>
          <p:nvPr/>
        </p:nvSpPr>
        <p:spPr>
          <a:xfrm>
            <a:off x="406308" y="2866937"/>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954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me image as previous slide. ">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926509" y="403225"/>
            <a:ext cx="9618662" cy="6454775"/>
          </a:xfrm>
          <a:prstGeom prst="rect">
            <a:avLst/>
          </a:prstGeom>
        </p:spPr>
      </p:pic>
      <p:sp>
        <p:nvSpPr>
          <p:cNvPr id="3" name="Title 2">
            <a:extLst>
              <a:ext uri="{FF2B5EF4-FFF2-40B4-BE49-F238E27FC236}">
                <a16:creationId xmlns:a16="http://schemas.microsoft.com/office/drawing/2014/main" id="{DFEFD1AF-C4AC-4FFA-A955-8223B545E0BD}"/>
              </a:ext>
            </a:extLst>
          </p:cNvPr>
          <p:cNvSpPr>
            <a:spLocks noGrp="1"/>
          </p:cNvSpPr>
          <p:nvPr>
            <p:ph type="title"/>
          </p:nvPr>
        </p:nvSpPr>
        <p:spPr>
          <a:xfrm>
            <a:off x="838200" y="281998"/>
            <a:ext cx="10515600" cy="1325563"/>
          </a:xfrm>
        </p:spPr>
        <p:txBody>
          <a:bodyPr>
            <a:normAutofit/>
          </a:bodyPr>
          <a:lstStyle/>
          <a:p>
            <a:r>
              <a:rPr lang="en-US" sz="800" dirty="0">
                <a:solidFill>
                  <a:schemeClr val="bg1"/>
                </a:solidFill>
              </a:rPr>
              <a:t>Same worksheet as last slide – How will we know we are making progress?</a:t>
            </a:r>
            <a:r>
              <a:rPr lang="en-US" sz="800" baseline="0" dirty="0">
                <a:solidFill>
                  <a:schemeClr val="bg1"/>
                </a:solidFill>
              </a:rPr>
              <a:t> Please document how this desired outcome will be evaluated?</a:t>
            </a:r>
            <a:endParaRPr lang="en-US" sz="800" dirty="0">
              <a:solidFill>
                <a:schemeClr val="bg1"/>
              </a:solidFill>
            </a:endParaRPr>
          </a:p>
        </p:txBody>
      </p:sp>
      <p:sp>
        <p:nvSpPr>
          <p:cNvPr id="2" name="Right Arrow 1" descr="Arrow pointing to &quot; How will we know we are making progress? Please document how this desired outcome will be evaluated.&quot; and space  to write the desired outcome for this workforce challenge. "/>
          <p:cNvSpPr/>
          <p:nvPr/>
        </p:nvSpPr>
        <p:spPr>
          <a:xfrm>
            <a:off x="553673" y="5788402"/>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7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 #2</a:t>
            </a:r>
          </a:p>
        </p:txBody>
      </p:sp>
      <p:sp>
        <p:nvSpPr>
          <p:cNvPr id="5" name="Text Placeholder 4"/>
          <p:cNvSpPr>
            <a:spLocks noGrp="1"/>
          </p:cNvSpPr>
          <p:nvPr>
            <p:ph type="body" idx="1"/>
          </p:nvPr>
        </p:nvSpPr>
        <p:spPr/>
        <p:txBody>
          <a:bodyPr/>
          <a:lstStyle/>
          <a:p>
            <a:r>
              <a:rPr lang="en-US" dirty="0"/>
              <a:t>Take 10 minutes to stretch and refresh </a:t>
            </a:r>
          </a:p>
        </p:txBody>
      </p:sp>
    </p:spTree>
    <p:extLst>
      <p:ext uri="{BB962C8B-B14F-4D97-AF65-F5344CB8AC3E}">
        <p14:creationId xmlns:p14="http://schemas.microsoft.com/office/powerpoint/2010/main" val="3243353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Success</a:t>
            </a:r>
          </a:p>
        </p:txBody>
      </p:sp>
      <p:sp>
        <p:nvSpPr>
          <p:cNvPr id="3" name="Text Placeholder 2"/>
          <p:cNvSpPr>
            <a:spLocks noGrp="1"/>
          </p:cNvSpPr>
          <p:nvPr>
            <p:ph type="body" idx="1"/>
          </p:nvPr>
        </p:nvSpPr>
        <p:spPr/>
        <p:txBody>
          <a:bodyPr/>
          <a:lstStyle/>
          <a:p>
            <a:r>
              <a:rPr lang="en-US" dirty="0"/>
              <a:t>Workbook </a:t>
            </a:r>
            <a:r>
              <a:rPr lang="en-US" dirty="0">
                <a:solidFill>
                  <a:schemeClr val="tx1">
                    <a:lumMod val="95000"/>
                    <a:lumOff val="5000"/>
                  </a:schemeClr>
                </a:solidFill>
              </a:rPr>
              <a:t>Section 6: </a:t>
            </a:r>
            <a:r>
              <a:rPr lang="en-US" dirty="0"/>
              <a:t>Evaluation Practices</a:t>
            </a:r>
          </a:p>
        </p:txBody>
      </p:sp>
    </p:spTree>
    <p:extLst>
      <p:ext uri="{BB962C8B-B14F-4D97-AF65-F5344CB8AC3E}">
        <p14:creationId xmlns:p14="http://schemas.microsoft.com/office/powerpoint/2010/main" val="4267682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Assess?</a:t>
            </a:r>
          </a:p>
        </p:txBody>
      </p:sp>
      <p:sp>
        <p:nvSpPr>
          <p:cNvPr id="3" name="Content Placeholder 2"/>
          <p:cNvSpPr>
            <a:spLocks noGrp="1"/>
          </p:cNvSpPr>
          <p:nvPr>
            <p:ph idx="1"/>
          </p:nvPr>
        </p:nvSpPr>
        <p:spPr/>
        <p:txBody>
          <a:bodyPr>
            <a:normAutofit/>
          </a:bodyPr>
          <a:lstStyle/>
          <a:p>
            <a:r>
              <a:rPr lang="en-US" dirty="0"/>
              <a:t>Identify staffing challenges</a:t>
            </a:r>
          </a:p>
          <a:p>
            <a:pPr lvl="1"/>
            <a:r>
              <a:rPr lang="en-US" dirty="0"/>
              <a:t>Site specific challenges can be important (consider site-by-site assessments and data collection)</a:t>
            </a:r>
          </a:p>
          <a:p>
            <a:r>
              <a:rPr lang="en-US" dirty="0"/>
              <a:t>Select strategies to address challenges</a:t>
            </a:r>
          </a:p>
          <a:p>
            <a:r>
              <a:rPr lang="en-US" dirty="0"/>
              <a:t>Use baseline data to track which interventions are working</a:t>
            </a:r>
          </a:p>
          <a:p>
            <a:pPr marL="0" indent="0">
              <a:buNone/>
            </a:pPr>
            <a:endParaRPr lang="en-US" dirty="0"/>
          </a:p>
          <a:p>
            <a:endParaRPr lang="en-US" dirty="0"/>
          </a:p>
        </p:txBody>
      </p:sp>
    </p:spTree>
    <p:extLst>
      <p:ext uri="{BB962C8B-B14F-4D97-AF65-F5344CB8AC3E}">
        <p14:creationId xmlns:p14="http://schemas.microsoft.com/office/powerpoint/2010/main" val="676862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971" y="262823"/>
            <a:ext cx="11229494" cy="1325563"/>
          </a:xfrm>
        </p:spPr>
        <p:txBody>
          <a:bodyPr/>
          <a:lstStyle/>
          <a:p>
            <a:r>
              <a:rPr lang="en-US" dirty="0"/>
              <a:t>Which types of data do you already collect? </a:t>
            </a:r>
          </a:p>
        </p:txBody>
      </p:sp>
      <p:graphicFrame>
        <p:nvGraphicFramePr>
          <p:cNvPr id="5" name="Content Placeholder 4" descr="Retention Trends&#10;Attitudes or Opinions&#10;Performance or Training Standards&#10;Cost and / or Benefits">
            <a:extLst>
              <a:ext uri="{FF2B5EF4-FFF2-40B4-BE49-F238E27FC236}">
                <a16:creationId xmlns:a16="http://schemas.microsoft.com/office/drawing/2014/main" id="{4EA64607-1C7F-A242-93E5-25EED24EA5DF}"/>
              </a:ext>
            </a:extLst>
          </p:cNvPr>
          <p:cNvGraphicFramePr>
            <a:graphicFrameLocks noGrp="1"/>
          </p:cNvGraphicFramePr>
          <p:nvPr>
            <p:ph idx="1"/>
            <p:extLst>
              <p:ext uri="{D42A27DB-BD31-4B8C-83A1-F6EECF244321}">
                <p14:modId xmlns:p14="http://schemas.microsoft.com/office/powerpoint/2010/main" val="1179833996"/>
              </p:ext>
            </p:extLst>
          </p:nvPr>
        </p:nvGraphicFramePr>
        <p:xfrm>
          <a:off x="838200" y="158838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57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923" y="251400"/>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4922" y="1223547"/>
            <a:ext cx="11357077" cy="5634453"/>
          </a:xfrm>
        </p:spPr>
        <p:txBody>
          <a:bodyPr vert="horz" lIns="91440" tIns="45720" rIns="91440" bIns="45720" rtlCol="0" anchor="t">
            <a:normAutofit fontScale="700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Your microphones were </a:t>
            </a:r>
            <a:r>
              <a:rPr lang="en-US" i="1" dirty="0">
                <a:latin typeface="Open Sans" panose="020B0606030504020204" pitchFamily="34" charset="0"/>
                <a:ea typeface="Open Sans" panose="020B0606030504020204" pitchFamily="34" charset="0"/>
                <a:cs typeface="Open Sans" panose="020B0606030504020204" pitchFamily="34" charset="0"/>
              </a:rPr>
              <a:t>muted</a:t>
            </a:r>
            <a:r>
              <a:rPr lang="en-US" dirty="0">
                <a:latin typeface="Open Sans" panose="020B0606030504020204" pitchFamily="34" charset="0"/>
                <a:ea typeface="Open Sans" panose="020B0606030504020204" pitchFamily="34" charset="0"/>
                <a:cs typeface="Open Sans" panose="020B0606030504020204" pitchFamily="34" charset="0"/>
              </a:rPr>
              <a:t> when enter.  You are able to turn them on so that you can ask questions or share with the group. </a:t>
            </a:r>
          </a:p>
          <a:p>
            <a:r>
              <a:rPr lang="en-US" dirty="0">
                <a:latin typeface="Open Sans" panose="020B0606030504020204" pitchFamily="34" charset="0"/>
                <a:ea typeface="Open Sans" panose="020B0606030504020204" pitchFamily="34" charset="0"/>
                <a:cs typeface="Open Sans" panose="020B0606030504020204" pitchFamily="34" charset="0"/>
              </a:rPr>
              <a:t>Please have your Camera if you are comfortable. </a:t>
            </a:r>
          </a:p>
          <a:p>
            <a:r>
              <a:rPr lang="en-US" dirty="0">
                <a:latin typeface="Open Sans" panose="020B0606030504020204" pitchFamily="34" charset="0"/>
                <a:ea typeface="Open Sans" panose="020B0606030504020204" pitchFamily="34" charset="0"/>
                <a:cs typeface="Open Sans" panose="020B0606030504020204" pitchFamily="34" charset="0"/>
              </a:rPr>
              <a:t>Name yourself </a:t>
            </a:r>
          </a:p>
          <a:p>
            <a:pPr lvl="1"/>
            <a:r>
              <a:rPr lang="en-US" dirty="0">
                <a:latin typeface="Open Sans" panose="020B0606030504020204" pitchFamily="34" charset="0"/>
                <a:ea typeface="Open Sans" panose="020B0606030504020204" pitchFamily="34" charset="0"/>
                <a:cs typeface="Open Sans" panose="020B0606030504020204" pitchFamily="34" charset="0"/>
              </a:rPr>
              <a:t>First name</a:t>
            </a:r>
          </a:p>
          <a:p>
            <a:pPr lvl="1"/>
            <a:r>
              <a:rPr lang="en-US" dirty="0">
                <a:latin typeface="Open Sans" panose="020B0606030504020204" pitchFamily="34" charset="0"/>
                <a:ea typeface="Open Sans" panose="020B0606030504020204" pitchFamily="34" charset="0"/>
                <a:cs typeface="Open Sans" panose="020B0606030504020204" pitchFamily="34" charset="0"/>
              </a:rPr>
              <a:t>Name of your organization</a:t>
            </a:r>
          </a:p>
          <a:p>
            <a:pPr lvl="1"/>
            <a:r>
              <a:rPr lang="en-US" dirty="0">
                <a:latin typeface="Open Sans" panose="020B0606030504020204" pitchFamily="34" charset="0"/>
                <a:ea typeface="Open Sans" panose="020B0606030504020204" pitchFamily="34" charset="0"/>
                <a:cs typeface="Open Sans" panose="020B0606030504020204" pitchFamily="34" charset="0"/>
              </a:rPr>
              <a:t>Your Pronouns</a:t>
            </a:r>
          </a:p>
          <a:p>
            <a:pPr lvl="1"/>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Use                                for questions or comments.</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We will use “Reactions” such as “thumbs up” though-out the workshop.</a:t>
            </a:r>
          </a:p>
          <a:p>
            <a:r>
              <a:rPr lang="en-US" dirty="0">
                <a:latin typeface="Open Sans" panose="020B0606030504020204" pitchFamily="34" charset="0"/>
                <a:ea typeface="Open Sans" panose="020B0606030504020204" pitchFamily="34" charset="0"/>
                <a:cs typeface="Open Sans" panose="020B0606030504020204" pitchFamily="34" charset="0"/>
              </a:rPr>
              <a:t>Live Script is enabled, and you can control that yourself from the lower ribbon on your screen.</a:t>
            </a:r>
          </a:p>
          <a:p>
            <a:r>
              <a:rPr lang="en-US" dirty="0">
                <a:latin typeface="Open Sans" panose="020B0606030504020204" pitchFamily="34" charset="0"/>
                <a:ea typeface="Open Sans" panose="020B0606030504020204" pitchFamily="34" charset="0"/>
                <a:cs typeface="Open Sans" panose="020B0606030504020204" pitchFamily="34" charset="0"/>
              </a:rPr>
              <a:t>Take care of your needs. If you need a break, take one.</a:t>
            </a:r>
          </a:p>
          <a:p>
            <a:r>
              <a:rPr lang="en-US" dirty="0">
                <a:latin typeface="Open Sans" panose="020B0606030504020204" pitchFamily="34" charset="0"/>
                <a:ea typeface="Open Sans" panose="020B0606030504020204" pitchFamily="34" charset="0"/>
                <a:cs typeface="Open Sans" panose="020B0606030504020204" pitchFamily="34" charset="0"/>
              </a:rPr>
              <a:t>Be Understanding of “co-workers” who may have interruptions. </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Oval Callout 3"/>
          <p:cNvSpPr/>
          <p:nvPr/>
        </p:nvSpPr>
        <p:spPr>
          <a:xfrm>
            <a:off x="1897218" y="3454528"/>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247318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your data</a:t>
            </a:r>
          </a:p>
        </p:txBody>
      </p:sp>
      <p:graphicFrame>
        <p:nvGraphicFramePr>
          <p:cNvPr id="4" name="Content Placeholder 3" descr="Baseline then Ongoing monitoring and then periodic review."/>
          <p:cNvGraphicFramePr>
            <a:graphicFrameLocks noGrp="1"/>
          </p:cNvGraphicFramePr>
          <p:nvPr>
            <p:ph sz="quarter" idx="4294967295"/>
            <p:extLst>
              <p:ext uri="{D42A27DB-BD31-4B8C-83A1-F6EECF244321}">
                <p14:modId xmlns:p14="http://schemas.microsoft.com/office/powerpoint/2010/main" val="1190624804"/>
              </p:ext>
            </p:extLst>
          </p:nvPr>
        </p:nvGraphicFramePr>
        <p:xfrm>
          <a:off x="228600" y="1690689"/>
          <a:ext cx="11963400" cy="3004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0779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Evaluation Practices&#10;Evaluating any implemented workforce strategy is essential to ensure the efficacy of your efforts. It provides needed feedback for your implementation team about your progress toward your desired outcome and your goals. Collecting baseline information that is useful for informing your efforts and regularly collecting and&#10;reflecting as a team upon information related to your progress is needed. This practice will help you determine&#10;when you need additional support, to shift directions, or to stay the course so that you can remain on track to achieve your goals.&#10;At our agency…&#10;Never Evident 0&#10;Sometimes Evident 1&#10;Consistently Evident 2&#10;6.1. When we try a new workforce strategy, we set measurable and&#10;achievable goals before we start implementing.&#10;6.2. When we try a new workforce strategy, we determine how we will&#10;evaluate it before, during, and after implementing. We make a plan for&#10;evaluation.&#10;6.3. When we try a new workforce strategy, we consider the data we are already collecting (see section 1 on Assessment and Using Workforce Data), and assess how they might be useful for evaluating our new efforts.&#10;6.4. When we try a new workforce strategy, we identify and use evaluation practices that are aligned with the goal(s) or outcome(s) we wish to see&#10;impacted by the strategy.&#10;6.5. When we try a new workforce strategy, we identify the team members who will collect and summarize evaluation information to help us evaluate our progress toward our goals.&#10;6.6. When we try a new workforce strategy, we use our evaluation&#10;information to inform our efforts.&#10;6.7. When we try a new workforce strategy, we identify benchmarks&#10;towards our goals where we celebrate our progress toward those goals.&#10;6.8. When we try a new workforce strategy, we communicate to&#10;stakeholders our positive progress toward our goals.&#10;6.9. When we try a new workforce strategy, we have a way for all&#10;stakeholders to provide us with feedback on our efforts. We have a&#10;process for regularly reviewing and resolving feedback."/>
          <p:cNvPicPr>
            <a:picLocks noChangeAspect="1"/>
          </p:cNvPicPr>
          <p:nvPr/>
        </p:nvPicPr>
        <p:blipFill>
          <a:blip r:embed="rId3"/>
          <a:stretch>
            <a:fillRect/>
          </a:stretch>
        </p:blipFill>
        <p:spPr>
          <a:xfrm>
            <a:off x="621919" y="524655"/>
            <a:ext cx="5754206" cy="6333345"/>
          </a:xfrm>
          <a:prstGeom prst="rect">
            <a:avLst/>
          </a:prstGeom>
        </p:spPr>
      </p:pic>
      <p:pic>
        <p:nvPicPr>
          <p:cNvPr id="4" name="Picture 3" descr="Reflections on Evaluation Practices. What have you tried? What have you learned? What are you pleased about? What are you concerned about? Next section asks: &#10;Based on what we know, what should we do next?  List your Actions Steps, Current partners, potential partners and technical assistance needs?"/>
          <p:cNvPicPr>
            <a:picLocks noChangeAspect="1"/>
          </p:cNvPicPr>
          <p:nvPr/>
        </p:nvPicPr>
        <p:blipFill>
          <a:blip r:embed="rId4"/>
          <a:stretch>
            <a:fillRect/>
          </a:stretch>
        </p:blipFill>
        <p:spPr>
          <a:xfrm>
            <a:off x="6376125" y="572587"/>
            <a:ext cx="5179774" cy="6109307"/>
          </a:xfrm>
          <a:prstGeom prst="rect">
            <a:avLst/>
          </a:prstGeom>
        </p:spPr>
      </p:pic>
      <p:sp>
        <p:nvSpPr>
          <p:cNvPr id="3" name="Title 2">
            <a:extLst>
              <a:ext uri="{FF2B5EF4-FFF2-40B4-BE49-F238E27FC236}">
                <a16:creationId xmlns:a16="http://schemas.microsoft.com/office/drawing/2014/main" id="{D2B97D55-199B-451B-9AA9-45DECAF31E71}"/>
              </a:ext>
            </a:extLst>
          </p:cNvPr>
          <p:cNvSpPr>
            <a:spLocks noGrp="1"/>
          </p:cNvSpPr>
          <p:nvPr>
            <p:ph type="title"/>
          </p:nvPr>
        </p:nvSpPr>
        <p:spPr>
          <a:xfrm>
            <a:off x="838200" y="-430521"/>
            <a:ext cx="10515600" cy="1325563"/>
          </a:xfrm>
        </p:spPr>
        <p:txBody>
          <a:bodyPr>
            <a:normAutofit/>
          </a:bodyPr>
          <a:lstStyle/>
          <a:p>
            <a:r>
              <a:rPr lang="en-US" sz="800" dirty="0">
                <a:solidFill>
                  <a:schemeClr val="bg1"/>
                </a:solidFill>
              </a:rPr>
              <a:t>Self-Assessment</a:t>
            </a:r>
            <a:r>
              <a:rPr lang="en-US" sz="800" baseline="0" dirty="0">
                <a:solidFill>
                  <a:schemeClr val="bg1"/>
                </a:solidFill>
              </a:rPr>
              <a:t> Workbook section 6: Evaluation Practices</a:t>
            </a:r>
            <a:endParaRPr lang="en-US" sz="800" dirty="0">
              <a:solidFill>
                <a:schemeClr val="bg1"/>
              </a:solidFill>
            </a:endParaRPr>
          </a:p>
        </p:txBody>
      </p:sp>
    </p:spTree>
    <p:extLst>
      <p:ext uri="{BB962C8B-B14F-4D97-AF65-F5344CB8AC3E}">
        <p14:creationId xmlns:p14="http://schemas.microsoft.com/office/powerpoint/2010/main" val="3594399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shown previously of the Preliminary Action Planning Worksheet. ">
            <a:extLst>
              <a:ext uri="{FF2B5EF4-FFF2-40B4-BE49-F238E27FC236}">
                <a16:creationId xmlns:a16="http://schemas.microsoft.com/office/drawing/2014/main" id="{D3E13325-2BE3-AD40-8C98-55A9976D0423}"/>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22588" y="507535"/>
            <a:ext cx="9618662" cy="6454775"/>
          </a:xfrm>
          <a:prstGeom prst="rect">
            <a:avLst/>
          </a:prstGeom>
        </p:spPr>
      </p:pic>
      <p:sp>
        <p:nvSpPr>
          <p:cNvPr id="3" name="Title 2">
            <a:extLst>
              <a:ext uri="{FF2B5EF4-FFF2-40B4-BE49-F238E27FC236}">
                <a16:creationId xmlns:a16="http://schemas.microsoft.com/office/drawing/2014/main" id="{FE8A41A1-FFE5-4480-9C04-09689A3805C7}"/>
              </a:ext>
            </a:extLst>
          </p:cNvPr>
          <p:cNvSpPr>
            <a:spLocks noGrp="1"/>
          </p:cNvSpPr>
          <p:nvPr>
            <p:ph type="title"/>
          </p:nvPr>
        </p:nvSpPr>
        <p:spPr/>
        <p:txBody>
          <a:bodyPr>
            <a:normAutofit/>
          </a:bodyPr>
          <a:lstStyle/>
          <a:p>
            <a:r>
              <a:rPr lang="en-US" sz="800" dirty="0">
                <a:solidFill>
                  <a:schemeClr val="bg1"/>
                </a:solidFill>
              </a:rPr>
              <a:t>Preliminary Action Planning Worksheet: How will we know we </a:t>
            </a:r>
            <a:br>
              <a:rPr lang="en-US" sz="800" dirty="0">
                <a:solidFill>
                  <a:schemeClr val="bg1"/>
                </a:solidFill>
              </a:rPr>
            </a:br>
            <a:br>
              <a:rPr lang="en-US" sz="800" dirty="0">
                <a:solidFill>
                  <a:schemeClr val="bg1"/>
                </a:solidFill>
              </a:rPr>
            </a:br>
            <a:r>
              <a:rPr lang="en-US" sz="800" dirty="0">
                <a:solidFill>
                  <a:schemeClr val="bg1"/>
                </a:solidFill>
              </a:rPr>
              <a:t>are making progress? Please document how this desired</a:t>
            </a:r>
            <a:br>
              <a:rPr lang="en-US" sz="800" dirty="0">
                <a:solidFill>
                  <a:schemeClr val="bg1"/>
                </a:solidFill>
              </a:rPr>
            </a:br>
            <a:r>
              <a:rPr lang="en-US" sz="800" dirty="0">
                <a:solidFill>
                  <a:schemeClr val="bg1"/>
                </a:solidFill>
              </a:rPr>
              <a:t> outcome will be evaluated</a:t>
            </a:r>
          </a:p>
        </p:txBody>
      </p:sp>
      <p:sp>
        <p:nvSpPr>
          <p:cNvPr id="2" name="Right Arrow 1" descr="Arrow pointing to the final question on the action plan: How will we know were are making progress? Please document how this desired outcome will be evaluated. "/>
          <p:cNvSpPr/>
          <p:nvPr/>
        </p:nvSpPr>
        <p:spPr>
          <a:xfrm>
            <a:off x="553673" y="5788402"/>
            <a:ext cx="1275127" cy="562063"/>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23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 Estes Park: Hwy 66 failing as Hwy 7 reopens | Pied Type"/>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a:extLst>
              <a:ext uri="{FF2B5EF4-FFF2-40B4-BE49-F238E27FC236}">
                <a16:creationId xmlns:a16="http://schemas.microsoft.com/office/drawing/2014/main" id="{E93D2D73-95AE-4F8D-A8FB-BC704AAC6D08}"/>
              </a:ext>
            </a:extLst>
          </p:cNvPr>
          <p:cNvSpPr>
            <a:spLocks noGrp="1"/>
          </p:cNvSpPr>
          <p:nvPr>
            <p:ph type="title" idx="4294967295"/>
          </p:nvPr>
        </p:nvSpPr>
        <p:spPr>
          <a:xfrm>
            <a:off x="838200" y="0"/>
            <a:ext cx="10515600" cy="394895"/>
          </a:xfrm>
        </p:spPr>
        <p:txBody>
          <a:bodyPr>
            <a:normAutofit/>
          </a:bodyPr>
          <a:lstStyle/>
          <a:p>
            <a:r>
              <a:rPr lang="en-US" sz="800" dirty="0"/>
              <a:t>Image of floodwaters</a:t>
            </a:r>
            <a:r>
              <a:rPr lang="en-US" sz="800" baseline="0" dirty="0"/>
              <a:t> washing away a highway</a:t>
            </a:r>
            <a:endParaRPr lang="en-US" sz="800" dirty="0"/>
          </a:p>
        </p:txBody>
      </p:sp>
    </p:spTree>
    <p:extLst>
      <p:ext uri="{BB962C8B-B14F-4D97-AF65-F5344CB8AC3E}">
        <p14:creationId xmlns:p14="http://schemas.microsoft.com/office/powerpoint/2010/main" val="1016066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AA0F7-1C09-49CE-9394-231370CDE3A3}"/>
              </a:ext>
            </a:extLst>
          </p:cNvPr>
          <p:cNvSpPr>
            <a:spLocks noGrp="1"/>
          </p:cNvSpPr>
          <p:nvPr>
            <p:ph type="title" idx="4294967295"/>
          </p:nvPr>
        </p:nvSpPr>
        <p:spPr>
          <a:xfrm>
            <a:off x="0" y="0"/>
            <a:ext cx="10515600" cy="288018"/>
          </a:xfrm>
        </p:spPr>
        <p:txBody>
          <a:bodyPr>
            <a:normAutofit/>
          </a:bodyPr>
          <a:lstStyle/>
          <a:p>
            <a:r>
              <a:rPr lang="en-US" sz="800" dirty="0">
                <a:solidFill>
                  <a:schemeClr val="bg1"/>
                </a:solidFill>
              </a:rPr>
              <a:t>Image of</a:t>
            </a:r>
            <a:r>
              <a:rPr lang="en-US" sz="800" baseline="0" dirty="0">
                <a:solidFill>
                  <a:schemeClr val="bg1"/>
                </a:solidFill>
              </a:rPr>
              <a:t> road sign “new road layout ahead” with smooth road in county side</a:t>
            </a:r>
            <a:endParaRPr lang="en-US" sz="800" dirty="0">
              <a:solidFill>
                <a:schemeClr val="bg1"/>
              </a:solidFill>
            </a:endParaRPr>
          </a:p>
        </p:txBody>
      </p:sp>
      <p:pic>
        <p:nvPicPr>
          <p:cNvPr id="4" name="Content Placeholder 3" descr="New Road Layout Ahead © Alan Murray-Rust cc-by-sa/2.0 ..."/>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898353" y="427513"/>
            <a:ext cx="11293647" cy="6430488"/>
          </a:xfrm>
        </p:spPr>
      </p:pic>
    </p:spTree>
    <p:extLst>
      <p:ext uri="{BB962C8B-B14F-4D97-AF65-F5344CB8AC3E}">
        <p14:creationId xmlns:p14="http://schemas.microsoft.com/office/powerpoint/2010/main" val="36641122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dirty="0">
                <a:latin typeface="Open Sans Light"/>
                <a:ea typeface="Open Sans Light"/>
                <a:cs typeface="Calibri Light" panose="020F0302020204030204" pitchFamily="34" charset="0"/>
              </a:rPr>
              <a:t>Moving Towards Improvement</a:t>
            </a:r>
            <a:endParaRPr lang="en-US" altLang="en-US" dirty="0">
              <a:latin typeface="Open Sans Light"/>
              <a:ea typeface="Open Sans Light"/>
              <a:cs typeface="Open Sans Light"/>
            </a:endParaRPr>
          </a:p>
        </p:txBody>
      </p:sp>
      <p:sp>
        <p:nvSpPr>
          <p:cNvPr id="3" name="Text Placeholder 2">
            <a:extLst>
              <a:ext uri="{FF2B5EF4-FFF2-40B4-BE49-F238E27FC236}">
                <a16:creationId xmlns:a16="http://schemas.microsoft.com/office/drawing/2014/main" id="{5A648AEF-0F0A-434A-B06D-B3A9CB47A3D9}"/>
              </a:ext>
            </a:extLst>
          </p:cNvPr>
          <p:cNvSpPr>
            <a:spLocks noGrp="1"/>
          </p:cNvSpPr>
          <p:nvPr>
            <p:ph type="body" idx="1"/>
          </p:nvPr>
        </p:nvSpPr>
        <p:spPr/>
        <p:txBody>
          <a:bodyPr rtlCol="0">
            <a:normAutofit/>
          </a:bodyPr>
          <a:lstStyle/>
          <a:p>
            <a:pPr fontAlgn="auto">
              <a:spcAft>
                <a:spcPts val="0"/>
              </a:spcAft>
              <a:defRPr/>
            </a:pPr>
            <a:r>
              <a:rPr lang="en-US" dirty="0"/>
              <a:t>Reflections for Improvement Activity</a:t>
            </a:r>
          </a:p>
        </p:txBody>
      </p:sp>
    </p:spTree>
    <p:extLst>
      <p:ext uri="{BB962C8B-B14F-4D97-AF65-F5344CB8AC3E}">
        <p14:creationId xmlns:p14="http://schemas.microsoft.com/office/powerpoint/2010/main" val="563639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56035"/>
            <a:ext cx="10515600" cy="1282597"/>
          </a:xfrm>
        </p:spPr>
        <p:txBody>
          <a:bodyPr>
            <a:normAutofit fontScale="90000"/>
          </a:bodyPr>
          <a:lstStyle/>
          <a:p>
            <a:pPr>
              <a:lnSpc>
                <a:spcPct val="100000"/>
              </a:lnSpc>
            </a:pPr>
            <a:r>
              <a:rPr lang="en-US" dirty="0"/>
              <a:t>Poll Question #5 </a:t>
            </a:r>
            <a:br>
              <a:rPr lang="en-US" dirty="0"/>
            </a:br>
            <a:r>
              <a:rPr lang="en-US" sz="3600" dirty="0"/>
              <a:t>Which step is your organization at for implementing workforce strategies? </a:t>
            </a:r>
          </a:p>
        </p:txBody>
      </p:sp>
      <p:sp>
        <p:nvSpPr>
          <p:cNvPr id="3" name="Content Placeholder 2"/>
          <p:cNvSpPr>
            <a:spLocks noGrp="1"/>
          </p:cNvSpPr>
          <p:nvPr>
            <p:ph idx="1"/>
          </p:nvPr>
        </p:nvSpPr>
        <p:spPr>
          <a:xfrm>
            <a:off x="800100" y="2209083"/>
            <a:ext cx="10515600" cy="4351338"/>
          </a:xfrm>
        </p:spPr>
        <p:txBody>
          <a:bodyPr>
            <a:normAutofit/>
          </a:bodyPr>
          <a:lstStyle/>
          <a:p>
            <a:pPr>
              <a:buFont typeface="Wingdings" panose="05000000000000000000" pitchFamily="2" charset="2"/>
              <a:buChar char="q"/>
            </a:pPr>
            <a:r>
              <a:rPr lang="en-US" sz="2200" dirty="0"/>
              <a:t> Step 1: Identify and assess the problem</a:t>
            </a:r>
          </a:p>
          <a:p>
            <a:pPr>
              <a:buFont typeface="Wingdings" panose="05000000000000000000" pitchFamily="2" charset="2"/>
              <a:buChar char="q"/>
            </a:pPr>
            <a:r>
              <a:rPr lang="en-US" sz="2200" dirty="0"/>
              <a:t> Step 2: Select an intervention strategy</a:t>
            </a:r>
          </a:p>
          <a:p>
            <a:pPr>
              <a:buFont typeface="Wingdings" panose="05000000000000000000" pitchFamily="2" charset="2"/>
              <a:buChar char="q"/>
            </a:pPr>
            <a:r>
              <a:rPr lang="en-US" sz="2200" dirty="0"/>
              <a:t> Step 3: Identify components of the strategy</a:t>
            </a:r>
          </a:p>
          <a:p>
            <a:pPr>
              <a:buFont typeface="Wingdings" panose="05000000000000000000" pitchFamily="2" charset="2"/>
              <a:buChar char="q"/>
            </a:pPr>
            <a:r>
              <a:rPr lang="en-US" sz="2200" dirty="0"/>
              <a:t> Step 4: Identify barriers to implementation</a:t>
            </a:r>
          </a:p>
          <a:p>
            <a:pPr>
              <a:buFont typeface="Wingdings" panose="05000000000000000000" pitchFamily="2" charset="2"/>
              <a:buChar char="q"/>
            </a:pPr>
            <a:r>
              <a:rPr lang="en-US" sz="2200" dirty="0"/>
              <a:t> Step 5: Identify support for the strategy</a:t>
            </a:r>
          </a:p>
          <a:p>
            <a:pPr>
              <a:buFont typeface="Wingdings" panose="05000000000000000000" pitchFamily="2" charset="2"/>
              <a:buChar char="q"/>
            </a:pPr>
            <a:r>
              <a:rPr lang="en-US" sz="2200" dirty="0"/>
              <a:t> Step 6: Set goals, measure progress &amp; establish a time frame</a:t>
            </a:r>
          </a:p>
          <a:p>
            <a:pPr>
              <a:buFont typeface="Wingdings" panose="05000000000000000000" pitchFamily="2" charset="2"/>
              <a:buChar char="q"/>
            </a:pPr>
            <a:r>
              <a:rPr lang="en-US" sz="2200" dirty="0"/>
              <a:t> Step 7: Implement the strategy</a:t>
            </a:r>
          </a:p>
          <a:p>
            <a:pPr>
              <a:buFont typeface="Wingdings" panose="05000000000000000000" pitchFamily="2" charset="2"/>
              <a:buChar char="q"/>
            </a:pPr>
            <a:r>
              <a:rPr lang="en-US" sz="2200" dirty="0"/>
              <a:t> Step 8: Evaluate success</a:t>
            </a:r>
          </a:p>
        </p:txBody>
      </p:sp>
    </p:spTree>
    <p:extLst>
      <p:ext uri="{BB962C8B-B14F-4D97-AF65-F5344CB8AC3E}">
        <p14:creationId xmlns:p14="http://schemas.microsoft.com/office/powerpoint/2010/main" val="1837219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16D2D-05FB-4AA2-97A0-47CDBBED51C8}"/>
              </a:ext>
            </a:extLst>
          </p:cNvPr>
          <p:cNvSpPr>
            <a:spLocks noGrp="1"/>
          </p:cNvSpPr>
          <p:nvPr>
            <p:ph type="title" idx="4294967295"/>
          </p:nvPr>
        </p:nvSpPr>
        <p:spPr>
          <a:xfrm>
            <a:off x="541642" y="-489878"/>
            <a:ext cx="10515600" cy="1325563"/>
          </a:xfrm>
        </p:spPr>
        <p:txBody>
          <a:bodyPr>
            <a:normAutofit/>
          </a:bodyPr>
          <a:lstStyle/>
          <a:p>
            <a:r>
              <a:rPr lang="en-US" sz="1800" dirty="0">
                <a:solidFill>
                  <a:schemeClr val="bg1"/>
                </a:solidFill>
              </a:rPr>
              <a:t>Workforce Initiative Timeline-October 2021 through 2022</a:t>
            </a:r>
          </a:p>
        </p:txBody>
      </p:sp>
      <p:graphicFrame>
        <p:nvGraphicFramePr>
          <p:cNvPr id="4" name="Table 3"/>
          <p:cNvGraphicFramePr>
            <a:graphicFrameLocks noGrp="1"/>
          </p:cNvGraphicFramePr>
          <p:nvPr>
            <p:extLst>
              <p:ext uri="{D42A27DB-BD31-4B8C-83A1-F6EECF244321}">
                <p14:modId xmlns:p14="http://schemas.microsoft.com/office/powerpoint/2010/main" val="981547099"/>
              </p:ext>
            </p:extLst>
          </p:nvPr>
        </p:nvGraphicFramePr>
        <p:xfrm>
          <a:off x="123248" y="1237358"/>
          <a:ext cx="11945504" cy="5716932"/>
        </p:xfrm>
        <a:graphic>
          <a:graphicData uri="http://schemas.openxmlformats.org/drawingml/2006/table">
            <a:tbl>
              <a:tblPr firstRow="1" bandRow="1">
                <a:tableStyleId>{5C22544A-7EE6-4342-B048-85BDC9FD1C3A}</a:tableStyleId>
              </a:tblPr>
              <a:tblGrid>
                <a:gridCol w="2073519">
                  <a:extLst>
                    <a:ext uri="{9D8B030D-6E8A-4147-A177-3AD203B41FA5}">
                      <a16:colId xmlns:a16="http://schemas.microsoft.com/office/drawing/2014/main" val="20001"/>
                    </a:ext>
                  </a:extLst>
                </a:gridCol>
                <a:gridCol w="1908317">
                  <a:extLst>
                    <a:ext uri="{9D8B030D-6E8A-4147-A177-3AD203B41FA5}">
                      <a16:colId xmlns:a16="http://schemas.microsoft.com/office/drawing/2014/main" val="20002"/>
                    </a:ext>
                  </a:extLst>
                </a:gridCol>
                <a:gridCol w="1990917">
                  <a:extLst>
                    <a:ext uri="{9D8B030D-6E8A-4147-A177-3AD203B41FA5}">
                      <a16:colId xmlns:a16="http://schemas.microsoft.com/office/drawing/2014/main" val="20003"/>
                    </a:ext>
                  </a:extLst>
                </a:gridCol>
                <a:gridCol w="1990917">
                  <a:extLst>
                    <a:ext uri="{9D8B030D-6E8A-4147-A177-3AD203B41FA5}">
                      <a16:colId xmlns:a16="http://schemas.microsoft.com/office/drawing/2014/main" val="20004"/>
                    </a:ext>
                  </a:extLst>
                </a:gridCol>
                <a:gridCol w="1990917">
                  <a:extLst>
                    <a:ext uri="{9D8B030D-6E8A-4147-A177-3AD203B41FA5}">
                      <a16:colId xmlns:a16="http://schemas.microsoft.com/office/drawing/2014/main" val="20005"/>
                    </a:ext>
                  </a:extLst>
                </a:gridCol>
                <a:gridCol w="1990917">
                  <a:extLst>
                    <a:ext uri="{9D8B030D-6E8A-4147-A177-3AD203B41FA5}">
                      <a16:colId xmlns:a16="http://schemas.microsoft.com/office/drawing/2014/main" val="20006"/>
                    </a:ext>
                  </a:extLst>
                </a:gridCol>
              </a:tblGrid>
              <a:tr h="9884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OCTOBER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NOVEMBER 2021</a:t>
                      </a: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DECEMBER 2021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kern="1200" dirty="0">
                        <a:solidFill>
                          <a:schemeClr val="tx1"/>
                        </a:solidFill>
                        <a:effectLst/>
                        <a:latin typeface="Open Sans Light"/>
                        <a:ea typeface="Open Sans Light" charset="0"/>
                        <a:cs typeface="Open Sans Light"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JANUARY –FEBRUARY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lt1"/>
                        </a:solidFill>
                        <a:effectLst/>
                        <a:latin typeface="Open Sans Light"/>
                        <a:ea typeface="Open Sans Light" charset="0"/>
                        <a:cs typeface="Open Sans Light" charset="0"/>
                      </a:endParaRP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MARCH–JULY 2022</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1"/>
                          </a:solidFill>
                          <a:effectLst/>
                          <a:latin typeface="Open Sans Light"/>
                          <a:ea typeface="Open Sans Light" charset="0"/>
                          <a:cs typeface="Open Sans Light" charset="0"/>
                        </a:rPr>
                        <a:t>AUGUST 2022 </a:t>
                      </a:r>
                      <a:br>
                        <a:rPr lang="en-US" sz="1600" b="1" i="0" kern="1200" dirty="0">
                          <a:solidFill>
                            <a:schemeClr val="tx1"/>
                          </a:solidFill>
                          <a:effectLst/>
                          <a:latin typeface="Open Sans Light"/>
                          <a:ea typeface="Open Sans Light" charset="0"/>
                          <a:cs typeface="Open Sans Light" charset="0"/>
                        </a:rPr>
                      </a:br>
                      <a:r>
                        <a:rPr lang="en-US" sz="1600" b="1" i="0" kern="1200" dirty="0">
                          <a:solidFill>
                            <a:schemeClr val="tx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4711092">
                <a:tc>
                  <a:txBody>
                    <a:bodyPr/>
                    <a:lstStyle/>
                    <a:p>
                      <a:pPr marL="115888" indent="-107950">
                        <a:lnSpc>
                          <a:spcPct val="100000"/>
                        </a:lnSpc>
                        <a:spcAft>
                          <a:spcPts val="400"/>
                        </a:spcAft>
                        <a:buFont typeface="Arial" charset="0"/>
                        <a:buChar char="•"/>
                        <a:tabLst/>
                      </a:pPr>
                      <a:r>
                        <a:rPr lang="en-US" sz="1400" b="1" i="0" kern="1200" dirty="0">
                          <a:solidFill>
                            <a:schemeClr val="dk1"/>
                          </a:solidFill>
                          <a:effectLst/>
                          <a:latin typeface="Open Sans Light" charset="0"/>
                          <a:ea typeface="Open Sans Light" charset="0"/>
                          <a:cs typeface="Open Sans Light" charset="0"/>
                        </a:rPr>
                        <a:t>GETTING STARTED</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invitation to kick-off events</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endParaRPr lang="en-US" sz="14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400" b="1" i="0" kern="1200" dirty="0">
                          <a:solidFill>
                            <a:schemeClr val="dk1"/>
                          </a:solidFill>
                          <a:effectLst/>
                          <a:latin typeface="Open Sans Light" charset="0"/>
                          <a:ea typeface="Open Sans Light" charset="0"/>
                          <a:cs typeface="Open Sans Light" charset="0"/>
                        </a:rPr>
                        <a:t>SESSION ONE: Kickoff workshop</a:t>
                      </a:r>
                      <a:r>
                        <a:rPr lang="en-US" sz="1400" b="1" i="0" kern="1200" baseline="0" dirty="0">
                          <a:solidFill>
                            <a:schemeClr val="dk1"/>
                          </a:solidFill>
                          <a:effectLst/>
                          <a:latin typeface="Open Sans Light" charset="0"/>
                          <a:ea typeface="Open Sans Light" charset="0"/>
                          <a:cs typeface="Open Sans Light" charset="0"/>
                        </a:rPr>
                        <a:t> </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 Workforce Initiatives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Understanding your data: Overview of Survey Results, Profiles and Interpreting Data</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Introduce Self-Assessment</a:t>
                      </a:r>
                      <a:r>
                        <a:rPr lang="en-US" sz="1200" b="0" i="0" kern="1200" baseline="0" dirty="0">
                          <a:solidFill>
                            <a:schemeClr val="dk1"/>
                          </a:solidFill>
                          <a:effectLst/>
                          <a:latin typeface="Open Sans Light" charset="0"/>
                          <a:ea typeface="Open Sans Light" charset="0"/>
                          <a:cs typeface="Open Sans Light" charset="0"/>
                        </a:rPr>
                        <a:t> Workbook &amp; Eight Steps of Implementation</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400" b="1" i="0" kern="1200" dirty="0">
                          <a:solidFill>
                            <a:schemeClr val="dk1"/>
                          </a:solidFill>
                          <a:effectLst/>
                          <a:latin typeface="Open Sans Light" charset="0"/>
                          <a:ea typeface="Open Sans Light" charset="0"/>
                          <a:cs typeface="Open Sans Light" charset="0"/>
                        </a:rPr>
                        <a:t>SESSION TWO: Kickoff workshop</a:t>
                      </a:r>
                      <a:r>
                        <a:rPr lang="en-US" sz="1400" b="1" i="0" kern="1200" baseline="0" dirty="0">
                          <a:solidFill>
                            <a:schemeClr val="dk1"/>
                          </a:solidFill>
                          <a:effectLst/>
                          <a:latin typeface="Open Sans Light" charset="0"/>
                          <a:ea typeface="Open Sans Light" charset="0"/>
                          <a:cs typeface="Open Sans Light" charset="0"/>
                        </a:rPr>
                        <a:t> </a:t>
                      </a:r>
                      <a:r>
                        <a:rPr lang="en-US" sz="1200" b="0" i="0" kern="1200" baseline="0" dirty="0">
                          <a:solidFill>
                            <a:schemeClr val="dk1"/>
                          </a:solidFill>
                          <a:effectLst/>
                          <a:latin typeface="Open Sans Light" charset="0"/>
                          <a:ea typeface="Open Sans Light" charset="0"/>
                          <a:cs typeface="Open Sans Light" charset="0"/>
                        </a:rPr>
                        <a:t>(cont’d)</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Assess your needs: Evidence Based Practices and Organizational Capacity</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Overview of TennCare Workforce Toolkit: Recruitment, Selection and Retention</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Planning your next steps: Measuring Outcomes of Implementation and Creating a Practical Action Plan for Change</a:t>
                      </a:r>
                    </a:p>
                    <a:p>
                      <a:pPr marL="171450" indent="-171450">
                        <a:buFont typeface="Arial" panose="020B0604020202020204" pitchFamily="34" charset="0"/>
                        <a:buChar char="•"/>
                      </a:pPr>
                      <a:r>
                        <a:rPr lang="en-US" sz="1200" b="0" i="0" kern="1200" baseline="0" dirty="0">
                          <a:solidFill>
                            <a:schemeClr val="dk1"/>
                          </a:solidFill>
                          <a:effectLst/>
                          <a:latin typeface="Open Sans Light" charset="0"/>
                          <a:ea typeface="Open Sans Light" charset="0"/>
                          <a:cs typeface="Open Sans Light" charset="0"/>
                        </a:rPr>
                        <a:t>Collaborative Consultation Conference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indent="0">
                        <a:spcAft>
                          <a:spcPts val="400"/>
                        </a:spcAft>
                        <a:buFont typeface="Arial" panose="020B0604020202020204" pitchFamily="34" charset="0"/>
                        <a:buNone/>
                        <a:tabLst/>
                      </a:pPr>
                      <a:r>
                        <a:rPr lang="en-US" sz="1400" b="1" i="0" kern="1200" dirty="0">
                          <a:solidFill>
                            <a:schemeClr val="dk1"/>
                          </a:solidFill>
                          <a:effectLst/>
                          <a:latin typeface="Open Sans Light" charset="0"/>
                          <a:ea typeface="Open Sans Light" charset="0"/>
                          <a:cs typeface="Open Sans Light" charset="0"/>
                        </a:rPr>
                        <a:t>SELF-PACED AND ENGAGEMENT</a:t>
                      </a:r>
                    </a:p>
                    <a:p>
                      <a:pPr marL="171450" indent="-171450">
                        <a:spcAft>
                          <a:spcPts val="400"/>
                        </a:spcAft>
                        <a:buFont typeface="Arial" panose="020B0604020202020204" pitchFamily="34"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toolkit &amp; view webinars </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Collaborative Consultation Conference (cont’d)</a:t>
                      </a:r>
                    </a:p>
                    <a:p>
                      <a:pPr marL="115888" marR="0" lvl="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400"/>
                        </a:spcAft>
                        <a:buClrTx/>
                        <a:buSzTx/>
                        <a:buFont typeface="Arial" charset="0"/>
                        <a:buNone/>
                        <a:tabLst/>
                        <a:defRPr/>
                      </a:pPr>
                      <a:r>
                        <a:rPr lang="en-US" sz="1400" b="1" i="0" kern="1200" dirty="0">
                          <a:solidFill>
                            <a:schemeClr val="dk1"/>
                          </a:solidFill>
                          <a:effectLst/>
                          <a:latin typeface="Open Sans Light" charset="0"/>
                          <a:ea typeface="Open Sans Light" charset="0"/>
                          <a:cs typeface="Open Sans Light" charset="0"/>
                        </a:rPr>
                        <a:t>ENGAGEMENT</a:t>
                      </a:r>
                    </a:p>
                    <a:p>
                      <a:pPr marL="115888" indent="-115888">
                        <a:spcAft>
                          <a:spcPts val="400"/>
                        </a:spcAft>
                        <a:buFont typeface="Arial" charset="0"/>
                        <a:buChar char="•"/>
                        <a:tabLst/>
                      </a:pPr>
                      <a:r>
                        <a:rPr lang="en-US" sz="1200" b="0" i="0" kern="1200" dirty="0">
                          <a:solidFill>
                            <a:schemeClr val="tx1"/>
                          </a:solidFill>
                          <a:effectLst/>
                          <a:latin typeface="Open Sans Light" charset="0"/>
                          <a:ea typeface="Open Sans Light" charset="0"/>
                          <a:cs typeface="Open Sans Light" charset="0"/>
                        </a:rPr>
                        <a:t>Organization consultation virtual meetings begin</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latin typeface="Open Sans Light" charset="0"/>
                          <a:ea typeface="Open Sans Light" charset="0"/>
                          <a:cs typeface="Open Sans Light" charset="0"/>
                        </a:rPr>
                        <a:t>Participate in Workforce Development Workshops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400" b="1" i="0" kern="1200" dirty="0">
                          <a:solidFill>
                            <a:schemeClr val="dk1"/>
                          </a:solidFill>
                          <a:effectLst/>
                          <a:latin typeface="Open Sans Light" charset="0"/>
                          <a:ea typeface="Open Sans Light" charset="0"/>
                          <a:cs typeface="Open Sans Light" charset="0"/>
                        </a:rPr>
                        <a:t>ENGAGEMENT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consultation virtual meetings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Organization Team implement the strategy (begins)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dirty="0">
                          <a:solidFill>
                            <a:schemeClr val="tx1"/>
                          </a:solidFill>
                          <a:latin typeface="Open Sans Light" charset="0"/>
                          <a:ea typeface="Open Sans Light" charset="0"/>
                          <a:cs typeface="Open Sans Light" charset="0"/>
                        </a:rPr>
                        <a:t>Participate</a:t>
                      </a:r>
                      <a:r>
                        <a:rPr lang="en-US" sz="1200" b="0" i="0" baseline="0" dirty="0">
                          <a:solidFill>
                            <a:schemeClr val="tx1"/>
                          </a:solidFill>
                          <a:latin typeface="Open Sans Light" charset="0"/>
                          <a:ea typeface="Open Sans Light" charset="0"/>
                          <a:cs typeface="Open Sans Light" charset="0"/>
                        </a:rPr>
                        <a:t> in Regional Community of Practice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Year</a:t>
                      </a:r>
                      <a:r>
                        <a:rPr lang="en-US" sz="1200" b="0" i="0" kern="1200" baseline="0" dirty="0">
                          <a:solidFill>
                            <a:schemeClr val="tx1"/>
                          </a:solidFill>
                          <a:effectLst/>
                          <a:latin typeface="Open Sans Light" charset="0"/>
                          <a:ea typeface="Open Sans Light" charset="0"/>
                          <a:cs typeface="Open Sans Light" charset="0"/>
                        </a:rPr>
                        <a:t> 4 2021</a:t>
                      </a:r>
                      <a:r>
                        <a:rPr lang="en-US" sz="1200" b="0" i="0" kern="1200" dirty="0">
                          <a:solidFill>
                            <a:schemeClr val="tx1"/>
                          </a:solidFill>
                          <a:effectLst/>
                          <a:latin typeface="Open Sans Light" charset="0"/>
                          <a:ea typeface="Open Sans Light" charset="0"/>
                          <a:cs typeface="Open Sans Light" charset="0"/>
                        </a:rPr>
                        <a:t> Survey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lvl="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400" b="1" i="0" kern="1200" dirty="0">
                          <a:solidFill>
                            <a:schemeClr val="dk1"/>
                          </a:solidFill>
                          <a:effectLst/>
                          <a:latin typeface="Open Sans Light" charset="0"/>
                          <a:ea typeface="Open Sans Light" charset="0"/>
                          <a:cs typeface="Open Sans Light" charset="0"/>
                        </a:rPr>
                        <a:t>ENGAGEMENT</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Open Sans Light" charset="0"/>
                          <a:ea typeface="Open Sans Light" charset="0"/>
                          <a:cs typeface="Open Sans Light" charset="0"/>
                        </a:rPr>
                        <a:t>Year 4 2021 Survey Results</a:t>
                      </a:r>
                      <a:endParaRPr lang="en-US" sz="1200" b="0" i="0" kern="1200" dirty="0">
                        <a:solidFill>
                          <a:schemeClr val="tx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Open Sans Light" charset="0"/>
                          <a:ea typeface="Open Sans Light" charset="0"/>
                          <a:cs typeface="Open Sans Light" charset="0"/>
                        </a:rPr>
                        <a:t>Participate in webinar to review Year 4 – 2021 Survey</a:t>
                      </a:r>
                      <a:r>
                        <a:rPr lang="en-US" sz="1200" b="0" i="0" kern="1200" baseline="0" dirty="0">
                          <a:solidFill>
                            <a:schemeClr val="tx1"/>
                          </a:solidFill>
                          <a:effectLst/>
                          <a:latin typeface="Open Sans Light" charset="0"/>
                          <a:ea typeface="Open Sans Light" charset="0"/>
                          <a:cs typeface="Open Sans Light" charset="0"/>
                        </a:rPr>
                        <a:t> Organizational Profile</a:t>
                      </a:r>
                      <a:endParaRPr lang="en-US" sz="1200" b="0" i="0" kern="1200" dirty="0">
                        <a:solidFill>
                          <a:schemeClr val="tx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14" name="Title 2"/>
          <p:cNvSpPr txBox="1">
            <a:spLocks/>
          </p:cNvSpPr>
          <p:nvPr/>
        </p:nvSpPr>
        <p:spPr>
          <a:xfrm>
            <a:off x="123248" y="535091"/>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r>
              <a:rPr lang="en-US" sz="3600" dirty="0"/>
              <a:t>Workforce Initiative Timeline-Cohort 3</a:t>
            </a:r>
          </a:p>
        </p:txBody>
      </p:sp>
    </p:spTree>
    <p:extLst>
      <p:ext uri="{BB962C8B-B14F-4D97-AF65-F5344CB8AC3E}">
        <p14:creationId xmlns:p14="http://schemas.microsoft.com/office/powerpoint/2010/main" val="2638633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Conversation</a:t>
            </a:r>
          </a:p>
        </p:txBody>
      </p:sp>
      <p:sp>
        <p:nvSpPr>
          <p:cNvPr id="3" name="Content Placeholder 2"/>
          <p:cNvSpPr>
            <a:spLocks noGrp="1"/>
          </p:cNvSpPr>
          <p:nvPr>
            <p:ph sz="half" idx="1"/>
          </p:nvPr>
        </p:nvSpPr>
        <p:spPr>
          <a:xfrm>
            <a:off x="838200" y="1616279"/>
            <a:ext cx="5334000" cy="4747453"/>
          </a:xfrm>
        </p:spPr>
        <p:txBody>
          <a:bodyPr>
            <a:noAutofit/>
          </a:bodyPr>
          <a:lstStyle/>
          <a:p>
            <a:pPr>
              <a:spcBef>
                <a:spcPts val="0"/>
              </a:spcBef>
              <a:spcAft>
                <a:spcPts val="600"/>
              </a:spcAft>
              <a:buFont typeface="Arial" charset="0"/>
              <a:buChar char="•"/>
            </a:pPr>
            <a:r>
              <a:rPr lang="en-US" sz="2000" dirty="0"/>
              <a:t>What problem/challenge does this organization need to address? </a:t>
            </a:r>
          </a:p>
          <a:p>
            <a:pPr>
              <a:spcBef>
                <a:spcPts val="0"/>
              </a:spcBef>
              <a:spcAft>
                <a:spcPts val="600"/>
              </a:spcAft>
              <a:buFont typeface="Arial" charset="0"/>
              <a:buChar char="•"/>
            </a:pPr>
            <a:r>
              <a:rPr lang="en-US" sz="2000" dirty="0"/>
              <a:t>How big is the challenge? What is the baseline level of performance regarding this challenge? </a:t>
            </a:r>
          </a:p>
          <a:p>
            <a:pPr>
              <a:spcBef>
                <a:spcPts val="0"/>
              </a:spcBef>
              <a:spcAft>
                <a:spcPts val="600"/>
              </a:spcAft>
              <a:buFont typeface="Arial" charset="0"/>
              <a:buChar char="•"/>
            </a:pPr>
            <a:r>
              <a:rPr lang="en-US" sz="2000" dirty="0"/>
              <a:t>What strategy would you propose to address this challenge? </a:t>
            </a:r>
          </a:p>
          <a:p>
            <a:pPr>
              <a:spcBef>
                <a:spcPts val="0"/>
              </a:spcBef>
              <a:spcAft>
                <a:spcPts val="600"/>
              </a:spcAft>
              <a:buFont typeface="Arial" charset="0"/>
              <a:buChar char="•"/>
            </a:pPr>
            <a:r>
              <a:rPr lang="en-US" sz="2000" dirty="0"/>
              <a:t>What are the major components of this strategy:</a:t>
            </a:r>
          </a:p>
          <a:p>
            <a:pPr lvl="1">
              <a:spcBef>
                <a:spcPts val="0"/>
              </a:spcBef>
              <a:spcAft>
                <a:spcPts val="600"/>
              </a:spcAft>
              <a:buFont typeface="Arial" charset="0"/>
              <a:buChar char="•"/>
            </a:pPr>
            <a:r>
              <a:rPr lang="en-US" sz="2000" dirty="0"/>
              <a:t>Who will be involved? </a:t>
            </a:r>
          </a:p>
          <a:p>
            <a:pPr lvl="1">
              <a:spcBef>
                <a:spcPts val="0"/>
              </a:spcBef>
              <a:spcAft>
                <a:spcPts val="600"/>
              </a:spcAft>
              <a:buFont typeface="Arial" charset="0"/>
              <a:buChar char="•"/>
            </a:pPr>
            <a:r>
              <a:rPr lang="en-US" sz="2000" dirty="0"/>
              <a:t>What are the steps needed to implement? </a:t>
            </a:r>
          </a:p>
          <a:p>
            <a:pPr lvl="1">
              <a:spcBef>
                <a:spcPts val="0"/>
              </a:spcBef>
              <a:spcAft>
                <a:spcPts val="600"/>
              </a:spcAft>
              <a:buFont typeface="Arial" charset="0"/>
              <a:buChar char="•"/>
            </a:pPr>
            <a:r>
              <a:rPr lang="en-US" sz="2000" dirty="0"/>
              <a:t>What are the possible costs associated with this strategy?</a:t>
            </a:r>
            <a:endParaRPr lang="en-US" dirty="0"/>
          </a:p>
        </p:txBody>
      </p:sp>
      <p:sp>
        <p:nvSpPr>
          <p:cNvPr id="6" name="Content Placeholder 5"/>
          <p:cNvSpPr>
            <a:spLocks noGrp="1"/>
          </p:cNvSpPr>
          <p:nvPr>
            <p:ph sz="half" idx="2"/>
          </p:nvPr>
        </p:nvSpPr>
        <p:spPr>
          <a:xfrm>
            <a:off x="6172200" y="1616280"/>
            <a:ext cx="5181600" cy="4351338"/>
          </a:xfrm>
        </p:spPr>
        <p:txBody>
          <a:bodyPr>
            <a:noAutofit/>
          </a:bodyPr>
          <a:lstStyle/>
          <a:p>
            <a:pPr>
              <a:spcBef>
                <a:spcPts val="0"/>
              </a:spcBef>
              <a:spcAft>
                <a:spcPts val="600"/>
              </a:spcAft>
              <a:buFont typeface="Arial" charset="0"/>
              <a:buChar char="•"/>
            </a:pPr>
            <a:r>
              <a:rPr lang="en-US" sz="2000" dirty="0"/>
              <a:t>What are the main barriers to using this strategy?</a:t>
            </a:r>
          </a:p>
          <a:p>
            <a:pPr>
              <a:spcBef>
                <a:spcPts val="0"/>
              </a:spcBef>
              <a:spcAft>
                <a:spcPts val="600"/>
              </a:spcAft>
              <a:buFont typeface="Arial" charset="0"/>
              <a:buChar char="•"/>
            </a:pPr>
            <a:r>
              <a:rPr lang="en-US" sz="2000" dirty="0"/>
              <a:t>What will be needed to enlist the support of stakeholders?</a:t>
            </a:r>
          </a:p>
          <a:p>
            <a:pPr>
              <a:spcBef>
                <a:spcPts val="0"/>
              </a:spcBef>
              <a:spcAft>
                <a:spcPts val="600"/>
              </a:spcAft>
              <a:buFont typeface="Arial" charset="0"/>
              <a:buChar char="•"/>
            </a:pPr>
            <a:r>
              <a:rPr lang="en-US" sz="2000" dirty="0"/>
              <a:t>How will progress be monitored? What are the timelines?</a:t>
            </a:r>
          </a:p>
          <a:p>
            <a:pPr>
              <a:spcBef>
                <a:spcPts val="0"/>
              </a:spcBef>
              <a:spcAft>
                <a:spcPts val="600"/>
              </a:spcAft>
              <a:buFont typeface="Arial" charset="0"/>
              <a:buChar char="•"/>
            </a:pPr>
            <a:r>
              <a:rPr lang="en-US" sz="2000" dirty="0"/>
              <a:t>How will the organization assess whether the strategy worked? </a:t>
            </a:r>
          </a:p>
        </p:txBody>
      </p:sp>
      <p:sp>
        <p:nvSpPr>
          <p:cNvPr id="4" name="TextBox 3"/>
          <p:cNvSpPr txBox="1"/>
          <p:nvPr/>
        </p:nvSpPr>
        <p:spPr>
          <a:xfrm>
            <a:off x="8362950" y="5994400"/>
            <a:ext cx="2857500"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Larson &amp; Hewitt, 2015</a:t>
            </a:r>
          </a:p>
        </p:txBody>
      </p:sp>
    </p:spTree>
    <p:extLst>
      <p:ext uri="{BB962C8B-B14F-4D97-AF65-F5344CB8AC3E}">
        <p14:creationId xmlns:p14="http://schemas.microsoft.com/office/powerpoint/2010/main" val="4062046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Next Steps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8020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813-FA4A-3E4C-B9B3-D1E6DCA67327}"/>
              </a:ext>
            </a:extLst>
          </p:cNvPr>
          <p:cNvSpPr>
            <a:spLocks noGrp="1"/>
          </p:cNvSpPr>
          <p:nvPr>
            <p:ph type="title"/>
          </p:nvPr>
        </p:nvSpPr>
        <p:spPr/>
        <p:txBody>
          <a:bodyPr/>
          <a:lstStyle/>
          <a:p>
            <a:r>
              <a:rPr lang="en-US" dirty="0"/>
              <a:t>Items to have with you today:</a:t>
            </a:r>
          </a:p>
        </p:txBody>
      </p:sp>
      <p:sp>
        <p:nvSpPr>
          <p:cNvPr id="3" name="Content Placeholder 2">
            <a:extLst>
              <a:ext uri="{FF2B5EF4-FFF2-40B4-BE49-F238E27FC236}">
                <a16:creationId xmlns:a16="http://schemas.microsoft.com/office/drawing/2014/main" id="{B6DF4158-A67E-9B44-AD88-CE525DB7F384}"/>
              </a:ext>
            </a:extLst>
          </p:cNvPr>
          <p:cNvSpPr>
            <a:spLocks noGrp="1"/>
          </p:cNvSpPr>
          <p:nvPr>
            <p:ph idx="1"/>
          </p:nvPr>
        </p:nvSpPr>
        <p:spPr/>
        <p:txBody>
          <a:bodyPr vert="horz" lIns="91440" tIns="45720" rIns="91440" bIns="45720" rtlCol="0" anchor="t">
            <a:normAutofit lnSpcReduction="10000"/>
          </a:bodyPr>
          <a:lstStyle/>
          <a:p>
            <a:pPr lvl="1" fontAlgn="base">
              <a:buFont typeface="Arial" panose="020B0604020202020204" pitchFamily="34" charset="0"/>
              <a:buChar char="•"/>
            </a:pPr>
            <a:r>
              <a:rPr lang="en-US" sz="4000" dirty="0"/>
              <a:t>Your organization’s 2020 profile</a:t>
            </a:r>
          </a:p>
          <a:p>
            <a:pPr lvl="1" fontAlgn="base">
              <a:buFont typeface="Arial" panose="020B0604020202020204" pitchFamily="34" charset="0"/>
              <a:buChar char="•"/>
            </a:pPr>
            <a:r>
              <a:rPr lang="en-US" sz="4000" dirty="0">
                <a:latin typeface="Open Sans Light"/>
              </a:rPr>
              <a:t>2020 TN Workforce Initiative Organizational Self Assessment Workbook (</a:t>
            </a:r>
            <a:r>
              <a:rPr lang="en-US" sz="4000" dirty="0">
                <a:latin typeface="Open Sans Light"/>
                <a:hlinkClick r:id="rId3"/>
              </a:rPr>
              <a:t>www.tenncare.ici.umn.edu</a:t>
            </a:r>
            <a:r>
              <a:rPr lang="en-US" sz="4000" dirty="0">
                <a:latin typeface="Open Sans Light"/>
              </a:rPr>
              <a:t> )</a:t>
            </a:r>
          </a:p>
          <a:p>
            <a:pPr lvl="1" fontAlgn="base">
              <a:buFont typeface="Arial" panose="020B0604020202020204" pitchFamily="34" charset="0"/>
              <a:buChar char="•"/>
            </a:pPr>
            <a:endParaRPr lang="en-US" sz="4000" dirty="0">
              <a:latin typeface="Open Sans Light"/>
            </a:endParaRPr>
          </a:p>
          <a:p>
            <a:pPr lvl="1" fontAlgn="base">
              <a:buFont typeface="Arial" panose="020B0604020202020204" pitchFamily="34" charset="0"/>
              <a:buChar char="•"/>
            </a:pPr>
            <a:r>
              <a:rPr lang="en-US" sz="4000" i="1" dirty="0">
                <a:latin typeface="Open Sans Light"/>
              </a:rPr>
              <a:t>Chat: </a:t>
            </a:r>
            <a:r>
              <a:rPr lang="en-US" sz="4000" dirty="0">
                <a:latin typeface="Open Sans Light"/>
              </a:rPr>
              <a:t>Megan if you need your organization’s profile. </a:t>
            </a:r>
          </a:p>
        </p:txBody>
      </p:sp>
    </p:spTree>
    <p:extLst>
      <p:ext uri="{BB962C8B-B14F-4D97-AF65-F5344CB8AC3E}">
        <p14:creationId xmlns:p14="http://schemas.microsoft.com/office/powerpoint/2010/main" val="23616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Deciding on Next Step</a:t>
            </a:r>
          </a:p>
        </p:txBody>
      </p:sp>
      <p:sp>
        <p:nvSpPr>
          <p:cNvPr id="3" name="Content Placeholder 2"/>
          <p:cNvSpPr>
            <a:spLocks noGrp="1"/>
          </p:cNvSpPr>
          <p:nvPr>
            <p:ph idx="1"/>
          </p:nvPr>
        </p:nvSpPr>
        <p:spPr/>
        <p:txBody>
          <a:bodyPr>
            <a:normAutofit/>
          </a:bodyPr>
          <a:lstStyle/>
          <a:p>
            <a:pPr marL="401638" indent="-401638">
              <a:buFont typeface="Wingdings" panose="05000000000000000000" pitchFamily="2" charset="2"/>
              <a:buChar char="q"/>
            </a:pPr>
            <a:r>
              <a:rPr lang="en-US" sz="2400" dirty="0"/>
              <a:t>Identify who will be part of your workforce team</a:t>
            </a:r>
          </a:p>
          <a:p>
            <a:pPr marL="401638" indent="-401638">
              <a:buFont typeface="Wingdings" panose="05000000000000000000" pitchFamily="2" charset="2"/>
              <a:buChar char="q"/>
            </a:pPr>
            <a:r>
              <a:rPr lang="en-US" sz="2400" dirty="0"/>
              <a:t>Choose from the Menu of Technical Assistance Options </a:t>
            </a:r>
          </a:p>
          <a:p>
            <a:pPr marL="401638" indent="-401638">
              <a:buFont typeface="Wingdings" panose="05000000000000000000" pitchFamily="2" charset="2"/>
              <a:buChar char="q"/>
            </a:pPr>
            <a:r>
              <a:rPr lang="en-US" sz="2400" dirty="0"/>
              <a:t>Complete your Organizational Workforce Self-Assessment (Online or workbook)</a:t>
            </a:r>
          </a:p>
          <a:p>
            <a:pPr marL="401638" indent="-401638">
              <a:buFont typeface="Wingdings" panose="05000000000000000000" pitchFamily="2" charset="2"/>
              <a:buChar char="q"/>
            </a:pPr>
            <a:r>
              <a:rPr lang="en-US" sz="2400" dirty="0"/>
              <a:t>Check out Workforce Strategies and Tools on TN DSP Workforce Toolkit: https://tenncare.ici.umn.edu/ </a:t>
            </a:r>
          </a:p>
          <a:p>
            <a:pPr marL="401638" indent="-401638">
              <a:buFont typeface="Wingdings" panose="05000000000000000000" pitchFamily="2" charset="2"/>
              <a:buChar char="q"/>
            </a:pPr>
            <a:r>
              <a:rPr lang="en-US" sz="2400" dirty="0"/>
              <a:t>Register for the Community of Practice</a:t>
            </a:r>
          </a:p>
        </p:txBody>
      </p:sp>
    </p:spTree>
    <p:extLst>
      <p:ext uri="{BB962C8B-B14F-4D97-AF65-F5344CB8AC3E}">
        <p14:creationId xmlns:p14="http://schemas.microsoft.com/office/powerpoint/2010/main" val="14114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 Self-Assessment Workbook</a:t>
            </a:r>
          </a:p>
        </p:txBody>
      </p:sp>
      <p:sp>
        <p:nvSpPr>
          <p:cNvPr id="3" name="Content Placeholder 2"/>
          <p:cNvSpPr>
            <a:spLocks noGrp="1"/>
          </p:cNvSpPr>
          <p:nvPr>
            <p:ph idx="1"/>
          </p:nvPr>
        </p:nvSpPr>
        <p:spPr/>
        <p:txBody>
          <a:bodyPr>
            <a:normAutofit/>
          </a:bodyPr>
          <a:lstStyle/>
          <a:p>
            <a:pPr marL="0" indent="0">
              <a:spcBef>
                <a:spcPts val="0"/>
              </a:spcBef>
              <a:spcAft>
                <a:spcPts val="1000"/>
              </a:spcAft>
              <a:buNone/>
            </a:pPr>
            <a:r>
              <a:rPr lang="en-US" sz="2400" dirty="0"/>
              <a:t>Purpose:  </a:t>
            </a:r>
          </a:p>
          <a:p>
            <a:pPr marL="0" indent="0">
              <a:spcBef>
                <a:spcPts val="0"/>
              </a:spcBef>
              <a:spcAft>
                <a:spcPts val="1000"/>
              </a:spcAft>
              <a:buNone/>
            </a:pPr>
            <a:r>
              <a:rPr lang="en-US" sz="2400" dirty="0"/>
              <a:t>To identify areas of strengths and areas of needed improvement in your respective organizations to build capacity to address direct support workforce issues.</a:t>
            </a:r>
          </a:p>
          <a:p>
            <a:pPr marL="0" indent="0" algn="ctr">
              <a:spcBef>
                <a:spcPts val="0"/>
              </a:spcBef>
              <a:spcAft>
                <a:spcPts val="2800"/>
              </a:spcAft>
              <a:buNone/>
            </a:pPr>
            <a:r>
              <a:rPr lang="en-US" sz="2400" b="1" dirty="0">
                <a:solidFill>
                  <a:schemeClr val="accent1">
                    <a:lumMod val="50000"/>
                  </a:schemeClr>
                </a:solidFill>
              </a:rPr>
              <a:t>z.umn.edu/</a:t>
            </a:r>
            <a:r>
              <a:rPr lang="en-US" sz="2400" b="1" dirty="0" err="1">
                <a:solidFill>
                  <a:schemeClr val="accent1">
                    <a:lumMod val="50000"/>
                  </a:schemeClr>
                </a:solidFill>
              </a:rPr>
              <a:t>TennCareSelfAssessment</a:t>
            </a:r>
            <a:endParaRPr lang="en-US" sz="2400" b="1" dirty="0">
              <a:solidFill>
                <a:schemeClr val="accent1">
                  <a:lumMod val="50000"/>
                </a:schemeClr>
              </a:solidFill>
            </a:endParaRPr>
          </a:p>
        </p:txBody>
      </p:sp>
    </p:spTree>
    <p:extLst>
      <p:ext uri="{BB962C8B-B14F-4D97-AF65-F5344CB8AC3E}">
        <p14:creationId xmlns:p14="http://schemas.microsoft.com/office/powerpoint/2010/main" val="2947371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C6FB4-278D-6F43-901D-42032BF0294F}"/>
              </a:ext>
            </a:extLst>
          </p:cNvPr>
          <p:cNvSpPr>
            <a:spLocks noGrp="1"/>
          </p:cNvSpPr>
          <p:nvPr>
            <p:ph type="title"/>
          </p:nvPr>
        </p:nvSpPr>
        <p:spPr>
          <a:xfrm>
            <a:off x="838200" y="404949"/>
            <a:ext cx="10515600" cy="1325563"/>
          </a:xfrm>
        </p:spPr>
        <p:txBody>
          <a:bodyPr/>
          <a:lstStyle/>
          <a:p>
            <a:r>
              <a:rPr lang="en-US" dirty="0"/>
              <a:t>Menu of Technical Assistance</a:t>
            </a:r>
          </a:p>
        </p:txBody>
      </p:sp>
      <p:graphicFrame>
        <p:nvGraphicFramePr>
          <p:cNvPr id="4" name="Content Placeholder 3" descr="Image showing three different option of Technical Assistance. Survey Data, Access to Workforce toolkit and options to participate in the Communities of Practice. ">
            <a:extLst>
              <a:ext uri="{FF2B5EF4-FFF2-40B4-BE49-F238E27FC236}">
                <a16:creationId xmlns:a16="http://schemas.microsoft.com/office/drawing/2014/main" id="{568BEDEF-7F10-8D4D-AFEF-704C9BABDBF3}"/>
              </a:ext>
            </a:extLst>
          </p:cNvPr>
          <p:cNvGraphicFramePr>
            <a:graphicFrameLocks noGrp="1"/>
          </p:cNvGraphicFramePr>
          <p:nvPr>
            <p:ph idx="1"/>
            <p:extLst>
              <p:ext uri="{D42A27DB-BD31-4B8C-83A1-F6EECF244321}">
                <p14:modId xmlns:p14="http://schemas.microsoft.com/office/powerpoint/2010/main" val="3288398469"/>
              </p:ext>
            </p:extLst>
          </p:nvPr>
        </p:nvGraphicFramePr>
        <p:xfrm>
          <a:off x="838200" y="1825625"/>
          <a:ext cx="384941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CDFE5B6-509D-3543-A2EA-CE18C23F016C}"/>
              </a:ext>
            </a:extLst>
          </p:cNvPr>
          <p:cNvSpPr txBox="1"/>
          <p:nvPr/>
        </p:nvSpPr>
        <p:spPr>
          <a:xfrm>
            <a:off x="5379592" y="3429000"/>
            <a:ext cx="2012726" cy="1107996"/>
          </a:xfrm>
          <a:prstGeom prst="rect">
            <a:avLst/>
          </a:prstGeom>
          <a:noFill/>
        </p:spPr>
        <p:txBody>
          <a:bodyPr wrap="square" rtlCol="0">
            <a:spAutoFit/>
          </a:bodyPr>
          <a:lstStyle/>
          <a:p>
            <a:r>
              <a:rPr lang="en-US" sz="6600" dirty="0">
                <a:latin typeface="Open Sans" panose="020B0606030504020204" pitchFamily="34" charset="0"/>
                <a:ea typeface="Open Sans" panose="020B0606030504020204" pitchFamily="34" charset="0"/>
                <a:cs typeface="Open Sans" panose="020B0606030504020204" pitchFamily="34" charset="0"/>
              </a:rPr>
              <a:t>AND</a:t>
            </a:r>
          </a:p>
        </p:txBody>
      </p:sp>
      <p:graphicFrame>
        <p:nvGraphicFramePr>
          <p:cNvPr id="6" name="Diagram 5" descr="Image of the three  MCO Leads. their name, organizations and email address, along with Robin Wilmoth the lead for DIDD.  &#10;">
            <a:extLst>
              <a:ext uri="{FF2B5EF4-FFF2-40B4-BE49-F238E27FC236}">
                <a16:creationId xmlns:a16="http://schemas.microsoft.com/office/drawing/2014/main" id="{454BD134-11C2-FC4B-8859-29F9F9E4FD27}"/>
              </a:ext>
            </a:extLst>
          </p:cNvPr>
          <p:cNvGraphicFramePr/>
          <p:nvPr>
            <p:extLst>
              <p:ext uri="{D42A27DB-BD31-4B8C-83A1-F6EECF244321}">
                <p14:modId xmlns:p14="http://schemas.microsoft.com/office/powerpoint/2010/main" val="3443370353"/>
              </p:ext>
            </p:extLst>
          </p:nvPr>
        </p:nvGraphicFramePr>
        <p:xfrm>
          <a:off x="7278794" y="1186249"/>
          <a:ext cx="4910957" cy="56717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62674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86EE-7C62-9145-86DF-CCAFBE3C90F0}"/>
              </a:ext>
            </a:extLst>
          </p:cNvPr>
          <p:cNvSpPr>
            <a:spLocks noGrp="1"/>
          </p:cNvSpPr>
          <p:nvPr>
            <p:ph type="title"/>
          </p:nvPr>
        </p:nvSpPr>
        <p:spPr/>
        <p:txBody>
          <a:bodyPr/>
          <a:lstStyle/>
          <a:p>
            <a:pPr algn="ctr"/>
            <a:r>
              <a:rPr lang="en-US" dirty="0"/>
              <a:t>Your Tennessee Workforce Coaches</a:t>
            </a:r>
          </a:p>
        </p:txBody>
      </p:sp>
      <p:pic>
        <p:nvPicPr>
          <p:cNvPr id="5" name="Content Placeholder 4" descr="Headshots of the 8 Tennessee workforce coaches. The coaches are: Ashante Hodges, Beulah Brooks, Joy Dalton, Faith Franklin, Dana Scott, Naveh Elder, Nichelle Johnson, and Robin Wilmoth.">
            <a:extLst>
              <a:ext uri="{FF2B5EF4-FFF2-40B4-BE49-F238E27FC236}">
                <a16:creationId xmlns:a16="http://schemas.microsoft.com/office/drawing/2014/main" id="{D94ECD0D-9127-2642-A6F3-8794BC0D90D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5130" y="1382432"/>
            <a:ext cx="10493783" cy="5296159"/>
          </a:xfrm>
        </p:spPr>
      </p:pic>
    </p:spTree>
    <p:extLst>
      <p:ext uri="{BB962C8B-B14F-4D97-AF65-F5344CB8AC3E}">
        <p14:creationId xmlns:p14="http://schemas.microsoft.com/office/powerpoint/2010/main" val="2246704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365125"/>
            <a:ext cx="11409871" cy="1002567"/>
          </a:xfrm>
        </p:spPr>
        <p:txBody>
          <a:bodyPr>
            <a:normAutofit fontScale="90000"/>
          </a:bodyPr>
          <a:lstStyle/>
          <a:p>
            <a:pPr algn="ctr"/>
            <a:br>
              <a:rPr lang="en-US" dirty="0">
                <a:latin typeface="Open Sans Light" panose="020B0306030504020204" pitchFamily="34" charset="0"/>
                <a:ea typeface="Open Sans Light" panose="020B0306030504020204" pitchFamily="34" charset="0"/>
                <a:cs typeface="Open Sans Light" panose="020B0306030504020204" pitchFamily="34" charset="0"/>
              </a:rPr>
            </a:br>
            <a:r>
              <a:rPr lang="en-US" dirty="0">
                <a:latin typeface="Open Sans Light" panose="020B0306030504020204" pitchFamily="34" charset="0"/>
                <a:ea typeface="Open Sans Light" panose="020B0306030504020204" pitchFamily="34" charset="0"/>
                <a:cs typeface="Open Sans Light" panose="020B0306030504020204" pitchFamily="34" charset="0"/>
              </a:rPr>
              <a:t>University of Minnesota Consultants</a:t>
            </a:r>
            <a:br>
              <a:rPr lang="en-US" sz="4000" dirty="0">
                <a:latin typeface="Open Sans Light" panose="020B0306030504020204" pitchFamily="34" charset="0"/>
                <a:ea typeface="Open Sans Light" panose="020B0306030504020204" pitchFamily="34" charset="0"/>
                <a:cs typeface="Open Sans Light" panose="020B0306030504020204" pitchFamily="34" charset="0"/>
              </a:rPr>
            </a:br>
            <a:endParaRPr lang="en-US" sz="4000" dirty="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AutoShape 2" descr="https://mail.google.com/mail/u/0?ui=2&amp;ik=5a96e29755&amp;attid=0.2&amp;permmsgid=msg-f:1673751021158187347&amp;th=173a5baf9294c153&amp;view=fimg&amp;sz=s0-l75-ft&amp;attbid=ANGjdJ_TlYcegExsfHAf_Ac5z3f5QTVl7DI5QSLSn5-BM5_s5tVu38T7noknLh4CWQowOj_nSWjxFz2Mx-mYYpWQzsqIAE0KeHWylAtXn0x0BdzuA_r6ssY4noIHyic&amp;disp=emb&amp;realattid=173a5ba213828b6a40d2"/>
          <p:cNvSpPr>
            <a:spLocks noChangeAspect="1" noChangeArrowheads="1"/>
          </p:cNvSpPr>
          <p:nvPr/>
        </p:nvSpPr>
        <p:spPr bwMode="auto">
          <a:xfrm>
            <a:off x="268696" y="5347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descr="Image of UMN Consultant Chet Tschetter."/>
          <p:cNvGrpSpPr/>
          <p:nvPr/>
        </p:nvGrpSpPr>
        <p:grpSpPr>
          <a:xfrm>
            <a:off x="6096000" y="2058200"/>
            <a:ext cx="2003984" cy="2741600"/>
            <a:chOff x="5241985" y="2292173"/>
            <a:chExt cx="1823050" cy="2557144"/>
          </a:xfrm>
        </p:grpSpPr>
        <p:pic>
          <p:nvPicPr>
            <p:cNvPr id="11" name="Picture 23" descr="A person wearing glasses and smiling at the camera&#10;&#10;Description automatically generated">
              <a:extLst>
                <a:ext uri="{FF2B5EF4-FFF2-40B4-BE49-F238E27FC236}">
                  <a16:creationId xmlns:a16="http://schemas.microsoft.com/office/drawing/2014/main" id="{6F385BA1-9E37-4BB1-B323-BE5EE53392E2}"/>
                </a:ext>
              </a:extLst>
            </p:cNvPr>
            <p:cNvPicPr>
              <a:picLocks noChangeAspect="1"/>
            </p:cNvPicPr>
            <p:nvPr/>
          </p:nvPicPr>
          <p:blipFill>
            <a:blip r:embed="rId3"/>
            <a:stretch>
              <a:fillRect/>
            </a:stretch>
          </p:blipFill>
          <p:spPr>
            <a:xfrm>
              <a:off x="5277535" y="2292173"/>
              <a:ext cx="1747520" cy="2169160"/>
            </a:xfrm>
            <a:prstGeom prst="rect">
              <a:avLst/>
            </a:prstGeom>
          </p:spPr>
        </p:pic>
        <p:sp>
          <p:nvSpPr>
            <p:cNvPr id="18" name="TextBox 17">
              <a:extLst>
                <a:ext uri="{FF2B5EF4-FFF2-40B4-BE49-F238E27FC236}">
                  <a16:creationId xmlns:a16="http://schemas.microsoft.com/office/drawing/2014/main" id="{13482F3E-E4F9-4A3A-B486-5A823A03E02E}"/>
                </a:ext>
              </a:extLst>
            </p:cNvPr>
            <p:cNvSpPr txBox="1"/>
            <p:nvPr/>
          </p:nvSpPr>
          <p:spPr>
            <a:xfrm>
              <a:off x="5241985" y="4465608"/>
              <a:ext cx="1823050"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Open Sans Light" panose="020B0306030504020204" pitchFamily="34" charset="0"/>
                  <a:ea typeface="Open Sans Light" panose="020B0306030504020204" pitchFamily="34" charset="0"/>
                  <a:cs typeface="Open Sans Light" panose="020B0306030504020204" pitchFamily="34" charset="0"/>
                </a:rPr>
                <a:t>Chet Tschetter​</a:t>
              </a:r>
            </a:p>
          </p:txBody>
        </p:sp>
      </p:grpSp>
      <p:grpSp>
        <p:nvGrpSpPr>
          <p:cNvPr id="21" name="Group 20" descr="Image of UMN consultant Megan Sanders.">
            <a:extLst>
              <a:ext uri="{FF2B5EF4-FFF2-40B4-BE49-F238E27FC236}">
                <a16:creationId xmlns:a16="http://schemas.microsoft.com/office/drawing/2014/main" id="{FEF7AED7-CA81-4316-AC99-CF168B93769A}"/>
              </a:ext>
            </a:extLst>
          </p:cNvPr>
          <p:cNvGrpSpPr/>
          <p:nvPr/>
        </p:nvGrpSpPr>
        <p:grpSpPr>
          <a:xfrm>
            <a:off x="3692111" y="2058200"/>
            <a:ext cx="2025643" cy="3043196"/>
            <a:chOff x="4197983" y="1417924"/>
            <a:chExt cx="1757899" cy="2827267"/>
          </a:xfrm>
        </p:grpSpPr>
        <p:sp>
          <p:nvSpPr>
            <p:cNvPr id="22" name="TextBox 21">
              <a:extLst>
                <a:ext uri="{FF2B5EF4-FFF2-40B4-BE49-F238E27FC236}">
                  <a16:creationId xmlns:a16="http://schemas.microsoft.com/office/drawing/2014/main" id="{B66FA313-2E81-4570-8FEB-2BB34C36F6F5}"/>
                </a:ext>
              </a:extLst>
            </p:cNvPr>
            <p:cNvSpPr txBox="1"/>
            <p:nvPr/>
          </p:nvSpPr>
          <p:spPr>
            <a:xfrm>
              <a:off x="4197983" y="3598860"/>
              <a:ext cx="1757899"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Megan Sanders</a:t>
              </a:r>
            </a:p>
          </p:txBody>
        </p:sp>
        <p:pic>
          <p:nvPicPr>
            <p:cNvPr id="23" name="Picture 22" descr="A person smiling for the camera&#10;&#10;Description automatically generated">
              <a:extLst>
                <a:ext uri="{FF2B5EF4-FFF2-40B4-BE49-F238E27FC236}">
                  <a16:creationId xmlns:a16="http://schemas.microsoft.com/office/drawing/2014/main" id="{CD854310-171F-466D-AE61-F979A4980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04272" y="1417924"/>
              <a:ext cx="1739103" cy="2194550"/>
            </a:xfrm>
            <a:prstGeom prst="rect">
              <a:avLst/>
            </a:prstGeom>
          </p:spPr>
        </p:pic>
      </p:grpSp>
    </p:spTree>
    <p:extLst>
      <p:ext uri="{BB962C8B-B14F-4D97-AF65-F5344CB8AC3E}">
        <p14:creationId xmlns:p14="http://schemas.microsoft.com/office/powerpoint/2010/main" val="297075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dirty="0">
                <a:latin typeface="Open Sans Light"/>
                <a:ea typeface="Open Sans Light"/>
                <a:cs typeface="Calibri Light" panose="020F0302020204030204" pitchFamily="34" charset="0"/>
              </a:rPr>
              <a:t>Supporting Your Success</a:t>
            </a:r>
            <a:endParaRPr lang="en-US" altLang="en-US" dirty="0">
              <a:latin typeface="Open Sans Light"/>
              <a:ea typeface="Open Sans Light"/>
              <a:cs typeface="Open Sans Light"/>
            </a:endParaRP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565208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1227"/>
            <a:ext cx="10515600" cy="1325563"/>
          </a:xfrm>
        </p:spPr>
        <p:txBody>
          <a:bodyPr/>
          <a:lstStyle/>
          <a:p>
            <a:r>
              <a:rPr lang="en-US" dirty="0"/>
              <a:t>Tennessee Regional Community of Practice</a:t>
            </a:r>
          </a:p>
        </p:txBody>
      </p:sp>
      <p:sp>
        <p:nvSpPr>
          <p:cNvPr id="3" name="Content Placeholder 2"/>
          <p:cNvSpPr>
            <a:spLocks noGrp="1"/>
          </p:cNvSpPr>
          <p:nvPr>
            <p:ph sz="half" idx="1"/>
          </p:nvPr>
        </p:nvSpPr>
        <p:spPr/>
        <p:txBody>
          <a:bodyPr>
            <a:normAutofit/>
          </a:bodyPr>
          <a:lstStyle/>
          <a:p>
            <a:pPr marL="0" indent="0">
              <a:buNone/>
            </a:pPr>
            <a:r>
              <a:rPr lang="en-US" dirty="0"/>
              <a:t>Purpose:</a:t>
            </a:r>
          </a:p>
          <a:p>
            <a:pPr marL="0" indent="0">
              <a:buNone/>
            </a:pPr>
            <a:r>
              <a:rPr lang="en-US" dirty="0"/>
              <a:t>To continue to support the ongoing development, implementation and evaluation of workforce strategies that improve workforce stability across the state of Tennessee at the organizational, regional and state levels.</a:t>
            </a:r>
          </a:p>
        </p:txBody>
      </p:sp>
      <p:pic>
        <p:nvPicPr>
          <p:cNvPr id="5" name="Content Placeholder 4" descr="Image of people fathered together with their Special Olympics clothing on. The group is hugging and looks happy. "/>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95140"/>
            <a:ext cx="6019800" cy="3511550"/>
          </a:xfrm>
        </p:spPr>
      </p:pic>
    </p:spTree>
    <p:extLst>
      <p:ext uri="{BB962C8B-B14F-4D97-AF65-F5344CB8AC3E}">
        <p14:creationId xmlns:p14="http://schemas.microsoft.com/office/powerpoint/2010/main" val="2206005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2021-2022 Regional </a:t>
            </a:r>
            <a:br>
              <a:rPr lang="en-US" b="1" dirty="0"/>
            </a:br>
            <a:r>
              <a:rPr lang="en-US" b="1" dirty="0"/>
              <a:t>Community of Practice Schedule</a:t>
            </a:r>
          </a:p>
        </p:txBody>
      </p:sp>
      <p:sp>
        <p:nvSpPr>
          <p:cNvPr id="3" name="Content Placeholder 2"/>
          <p:cNvSpPr>
            <a:spLocks noGrp="1"/>
          </p:cNvSpPr>
          <p:nvPr>
            <p:ph idx="1"/>
          </p:nvPr>
        </p:nvSpPr>
        <p:spPr>
          <a:xfrm>
            <a:off x="638979" y="1825624"/>
            <a:ext cx="10829580" cy="4762211"/>
          </a:xfrm>
        </p:spPr>
        <p:txBody>
          <a:bodyPr>
            <a:normAutofit/>
          </a:bodyPr>
          <a:lstStyle/>
          <a:p>
            <a:pPr lvl="1"/>
            <a:r>
              <a:rPr lang="en-US" sz="2800" dirty="0"/>
              <a:t>Who: All 3 Cohorts</a:t>
            </a:r>
          </a:p>
          <a:p>
            <a:pPr lvl="1"/>
            <a:r>
              <a:rPr lang="en-US" sz="2800" dirty="0">
                <a:latin typeface="Open Sans Light"/>
              </a:rPr>
              <a:t>Where: Zoom. Register @ </a:t>
            </a:r>
            <a:r>
              <a:rPr lang="en-US" sz="2800" dirty="0">
                <a:latin typeface="Open Sans Light"/>
                <a:hlinkClick r:id="rId3" action="ppaction://hlinkpres?slideindex=1&amp;slidetitle="/>
              </a:rPr>
              <a:t>tenncare.ici.umn.edu/community-of-practice </a:t>
            </a:r>
            <a:endParaRPr lang="en-US" sz="2800" dirty="0">
              <a:latin typeface="Open Sans Light"/>
            </a:endParaRPr>
          </a:p>
          <a:p>
            <a:pPr lvl="1"/>
            <a:r>
              <a:rPr lang="en-US" sz="2800" dirty="0">
                <a:latin typeface="Open Sans Light"/>
              </a:rPr>
              <a:t>When:</a:t>
            </a:r>
          </a:p>
          <a:p>
            <a:pPr lvl="2"/>
            <a:r>
              <a:rPr lang="en-US" sz="2200" dirty="0">
                <a:latin typeface="Open Sans Light"/>
              </a:rPr>
              <a:t>East – Monday, December 6, 2021, 10am -12pm CST / 11am - 1pm EST</a:t>
            </a:r>
          </a:p>
          <a:p>
            <a:pPr lvl="2"/>
            <a:r>
              <a:rPr lang="en-US" sz="2200" dirty="0">
                <a:latin typeface="Open Sans Light"/>
              </a:rPr>
              <a:t>Middle – Thursday, December 9, 2021, 10am – 12pm CST / 11am - 1pm EST </a:t>
            </a:r>
            <a:endParaRPr lang="en-US" sz="2200" dirty="0"/>
          </a:p>
          <a:p>
            <a:pPr lvl="2"/>
            <a:r>
              <a:rPr lang="en-US" sz="2200" dirty="0">
                <a:latin typeface="Open Sans Light"/>
              </a:rPr>
              <a:t>West – Tuesday, December 7, 2021, 2pm - 4pm CST / 3pm - 5pm EST  </a:t>
            </a:r>
          </a:p>
          <a:p>
            <a:pPr lvl="1"/>
            <a:r>
              <a:rPr lang="en-US" sz="2800" dirty="0"/>
              <a:t>2022 Community of Practice dates to be determined.</a:t>
            </a:r>
          </a:p>
          <a:p>
            <a:pPr lvl="2"/>
            <a:r>
              <a:rPr lang="en-US" sz="2200" dirty="0"/>
              <a:t>Will occur in the months of March, June, September, December</a:t>
            </a:r>
          </a:p>
        </p:txBody>
      </p:sp>
    </p:spTree>
    <p:extLst>
      <p:ext uri="{BB962C8B-B14F-4D97-AF65-F5344CB8AC3E}">
        <p14:creationId xmlns:p14="http://schemas.microsoft.com/office/powerpoint/2010/main" val="40600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of Practice-Sample Agenda</a:t>
            </a:r>
          </a:p>
        </p:txBody>
      </p:sp>
      <p:sp>
        <p:nvSpPr>
          <p:cNvPr id="3" name="Content Placeholder 2"/>
          <p:cNvSpPr>
            <a:spLocks noGrp="1"/>
          </p:cNvSpPr>
          <p:nvPr>
            <p:ph sz="half" idx="1"/>
          </p:nvPr>
        </p:nvSpPr>
        <p:spPr>
          <a:xfrm>
            <a:off x="838198" y="1545021"/>
            <a:ext cx="5852687" cy="5000821"/>
          </a:xfrm>
        </p:spPr>
        <p:txBody>
          <a:bodyPr>
            <a:normAutofit fontScale="92500" lnSpcReduction="10000"/>
          </a:bodyPr>
          <a:lstStyle/>
          <a:p>
            <a:r>
              <a:rPr lang="en-US" sz="2200" dirty="0"/>
              <a:t>Welcome/Opening Round</a:t>
            </a:r>
          </a:p>
          <a:p>
            <a:r>
              <a:rPr lang="en-US" sz="2200" dirty="0"/>
              <a:t>Regional Workforce Updates</a:t>
            </a:r>
          </a:p>
          <a:p>
            <a:r>
              <a:rPr lang="en-US" sz="2200" dirty="0"/>
              <a:t>Organization Sharing-Facilitated Conversation</a:t>
            </a:r>
          </a:p>
          <a:p>
            <a:pPr lvl="1"/>
            <a:r>
              <a:rPr lang="en-US" sz="2200" dirty="0"/>
              <a:t>What strategies have you tried?</a:t>
            </a:r>
          </a:p>
          <a:p>
            <a:pPr lvl="1"/>
            <a:r>
              <a:rPr lang="en-US" sz="2200" dirty="0"/>
              <a:t>What did you like?</a:t>
            </a:r>
          </a:p>
          <a:p>
            <a:pPr lvl="1"/>
            <a:r>
              <a:rPr lang="en-US" sz="2200" dirty="0"/>
              <a:t>What did you learn?</a:t>
            </a:r>
          </a:p>
          <a:p>
            <a:pPr lvl="1"/>
            <a:r>
              <a:rPr lang="en-US" sz="2200" dirty="0"/>
              <a:t>What concerns do you have? </a:t>
            </a:r>
          </a:p>
          <a:p>
            <a:pPr lvl="1"/>
            <a:r>
              <a:rPr lang="en-US" sz="2200" dirty="0"/>
              <a:t>Based on what you’ve shared, what are next steps your organization might take? </a:t>
            </a:r>
          </a:p>
          <a:p>
            <a:r>
              <a:rPr lang="en-US" sz="2200" dirty="0"/>
              <a:t>Topic for Discussion</a:t>
            </a:r>
          </a:p>
          <a:p>
            <a:r>
              <a:rPr lang="en-US" sz="2200" dirty="0"/>
              <a:t>Celebration/Recognition of Workforce Successes</a:t>
            </a:r>
          </a:p>
          <a:p>
            <a:r>
              <a:rPr lang="en-US" sz="2200" dirty="0"/>
              <a:t>Wrap up/Next Meeting</a:t>
            </a:r>
          </a:p>
          <a:p>
            <a:endParaRPr lang="en-US" dirty="0"/>
          </a:p>
        </p:txBody>
      </p:sp>
      <p:pic>
        <p:nvPicPr>
          <p:cNvPr id="6" name="Picture 5" descr="communityofpractice | HRL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885" y="2074595"/>
            <a:ext cx="5113983" cy="2986566"/>
          </a:xfrm>
          <a:prstGeom prst="rect">
            <a:avLst/>
          </a:prstGeom>
        </p:spPr>
      </p:pic>
    </p:spTree>
    <p:extLst>
      <p:ext uri="{BB962C8B-B14F-4D97-AF65-F5344CB8AC3E}">
        <p14:creationId xmlns:p14="http://schemas.microsoft.com/office/powerpoint/2010/main" val="33111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838200" y="365125"/>
            <a:ext cx="10515600" cy="1800006"/>
          </a:xfrm>
        </p:spPr>
        <p:txBody>
          <a:bodyPr/>
          <a:lstStyle/>
          <a:p>
            <a:r>
              <a:rPr lang="en-US" dirty="0"/>
              <a:t>Your next steps </a:t>
            </a:r>
          </a:p>
        </p:txBody>
      </p:sp>
      <p:sp>
        <p:nvSpPr>
          <p:cNvPr id="7" name="Content Placeholder 6" descr="1) You will receive the slides from today’s workshop so that you can have further discussions about the information in this session.&#10;2)Your Tennessee Workforce Coach will contact you to talk about the Technical Assistance your organization decided to utilized. &#10;"/>
          <p:cNvSpPr>
            <a:spLocks noGrp="1"/>
          </p:cNvSpPr>
          <p:nvPr>
            <p:ph idx="1"/>
          </p:nvPr>
        </p:nvSpPr>
        <p:spPr>
          <a:xfrm>
            <a:off x="838200" y="2181973"/>
            <a:ext cx="10515600" cy="4011832"/>
          </a:xfrm>
        </p:spPr>
        <p:txBody>
          <a:bodyPr vert="horz" lIns="91440" tIns="45720" rIns="91440" bIns="45720" rtlCol="0" anchor="t">
            <a:normAutofit/>
          </a:bodyPr>
          <a:lstStyle/>
          <a:p>
            <a:pPr marL="0" indent="0">
              <a:spcAft>
                <a:spcPts val="600"/>
              </a:spcAft>
              <a:buNone/>
            </a:pPr>
            <a:r>
              <a:rPr lang="en-US" dirty="0">
                <a:latin typeface="Open Sans Light"/>
                <a:cs typeface="Calibri Light"/>
              </a:rPr>
              <a:t>1) You will receive the slides from today’s workshop so that you can have further discussions about the information in this session.</a:t>
            </a:r>
          </a:p>
          <a:p>
            <a:pPr marL="0" indent="0">
              <a:buNone/>
            </a:pPr>
            <a:r>
              <a:rPr lang="en-US" dirty="0">
                <a:latin typeface="Open Sans Light" panose="020B0306030504020204"/>
                <a:cs typeface="Calibri Light" panose="020F0302020204030204" pitchFamily="34" charset="0"/>
              </a:rPr>
              <a:t>2) Your Tennessee Workforce Coach will contact you to talk about the Technical Assistance your organization decided to utilized. </a:t>
            </a: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descr="1) You will receive the slides from today’s workshop so that you can have further discussions about the information in this session.&#10;2)Your Tennessee Workforce Coach will contact you to talk about the Technical Assistance your organization decided to utilized. &#10;">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62607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Activity</a:t>
            </a:r>
            <a:endParaRPr lang="x-none" dirty="0"/>
          </a:p>
        </p:txBody>
      </p:sp>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a:bodyPr>
          <a:lstStyle/>
          <a:p>
            <a:pPr marL="0" indent="0">
              <a:buNone/>
            </a:pPr>
            <a:r>
              <a:rPr lang="en-US" sz="3900" dirty="0">
                <a:latin typeface="Open Sans" panose="020B0606030504020204" pitchFamily="34" charset="0"/>
                <a:ea typeface="Open Sans" panose="020B0606030504020204" pitchFamily="34" charset="0"/>
                <a:cs typeface="Open Sans" panose="020B0606030504020204" pitchFamily="34" charset="0"/>
              </a:rPr>
              <a:t>Getting to Know You  </a:t>
            </a:r>
          </a:p>
          <a:p>
            <a:r>
              <a:rPr lang="en-US" dirty="0">
                <a:latin typeface="Open Sans" panose="020B0606030504020204" pitchFamily="34" charset="0"/>
                <a:ea typeface="Open Sans" panose="020B0606030504020204" pitchFamily="34" charset="0"/>
                <a:cs typeface="Open Sans" panose="020B0606030504020204" pitchFamily="34" charset="0"/>
              </a:rPr>
              <a:t>Your name / organization</a:t>
            </a:r>
          </a:p>
          <a:p>
            <a:r>
              <a:rPr lang="en-US" dirty="0">
                <a:latin typeface="Open Sans" panose="020B0606030504020204" pitchFamily="34" charset="0"/>
                <a:ea typeface="Open Sans" panose="020B0606030504020204" pitchFamily="34" charset="0"/>
                <a:cs typeface="Open Sans" panose="020B0606030504020204" pitchFamily="34" charset="0"/>
              </a:rPr>
              <a:t>Your role in the organization today</a:t>
            </a:r>
          </a:p>
          <a:p>
            <a:r>
              <a:rPr lang="en-US" dirty="0">
                <a:latin typeface="Open Sans" panose="020B0606030504020204" pitchFamily="34" charset="0"/>
                <a:ea typeface="Open Sans" panose="020B0606030504020204" pitchFamily="34" charset="0"/>
                <a:cs typeface="Open Sans" panose="020B0606030504020204" pitchFamily="34" charset="0"/>
              </a:rPr>
              <a:t>What is one ‘aha’ moment you had after reviewing your organizational profile? </a:t>
            </a:r>
          </a:p>
          <a:p>
            <a:r>
              <a:rPr lang="en-US" dirty="0">
                <a:latin typeface="Open Sans" panose="020B0606030504020204" pitchFamily="34" charset="0"/>
                <a:ea typeface="Open Sans" panose="020B0606030504020204" pitchFamily="34" charset="0"/>
                <a:cs typeface="Open Sans" panose="020B0606030504020204" pitchFamily="34" charset="0"/>
              </a:rPr>
              <a:t>If you are joining today for the first time, what to you hope to gain today.</a:t>
            </a:r>
          </a:p>
        </p:txBody>
      </p:sp>
    </p:spTree>
    <p:extLst>
      <p:ext uri="{BB962C8B-B14F-4D97-AF65-F5344CB8AC3E}">
        <p14:creationId xmlns:p14="http://schemas.microsoft.com/office/powerpoint/2010/main" val="13403846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Kickoff Workshop Evaluation</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Please share about your experience:</a:t>
            </a:r>
          </a:p>
          <a:p>
            <a:endParaRPr lang="en-US" dirty="0"/>
          </a:p>
          <a:p>
            <a:pPr marL="0" indent="0" algn="ctr">
              <a:buNone/>
            </a:pPr>
            <a:r>
              <a:rPr lang="en-US" sz="4000" b="1" dirty="0"/>
              <a:t>Type in your browser:</a:t>
            </a:r>
          </a:p>
          <a:p>
            <a:pPr marL="0" indent="0" algn="ctr">
              <a:buNone/>
            </a:pPr>
            <a:r>
              <a:rPr lang="en-US" sz="4000" b="1" dirty="0">
                <a:hlinkClick r:id="rId3"/>
              </a:rPr>
              <a:t>https://z.umn.edu/Cohort3Kickoff</a:t>
            </a:r>
            <a:r>
              <a:rPr lang="en-US" sz="4000" b="1" dirty="0"/>
              <a:t> </a:t>
            </a:r>
          </a:p>
        </p:txBody>
      </p:sp>
    </p:spTree>
    <p:extLst>
      <p:ext uri="{BB962C8B-B14F-4D97-AF65-F5344CB8AC3E}">
        <p14:creationId xmlns:p14="http://schemas.microsoft.com/office/powerpoint/2010/main" val="2782520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pPr marL="0" indent="0">
              <a:buNone/>
            </a:pPr>
            <a:r>
              <a:rPr lang="en-US" dirty="0"/>
              <a:t>We look forward to connecting with you in December!</a:t>
            </a:r>
          </a:p>
        </p:txBody>
      </p:sp>
    </p:spTree>
    <p:extLst>
      <p:ext uri="{BB962C8B-B14F-4D97-AF65-F5344CB8AC3E}">
        <p14:creationId xmlns:p14="http://schemas.microsoft.com/office/powerpoint/2010/main" val="313857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322" y="400752"/>
            <a:ext cx="10515600" cy="1325563"/>
          </a:xfrm>
        </p:spPr>
        <p:txBody>
          <a:bodyPr/>
          <a:lstStyle/>
          <a:p>
            <a:r>
              <a:rPr lang="en-US" dirty="0"/>
              <a:t>Goals for Part 3</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Reflect on the connection between assessment and your workforce practices</a:t>
            </a:r>
          </a:p>
          <a:p>
            <a:r>
              <a:rPr lang="en-US" dirty="0"/>
              <a:t>Learn more about the 8 steps of implementation and the components of an intervention plan</a:t>
            </a:r>
          </a:p>
          <a:p>
            <a:r>
              <a:rPr lang="en-US" dirty="0"/>
              <a:t>Explore your organizations workforce challenges and where to learn more about strategies to address them</a:t>
            </a:r>
          </a:p>
          <a:p>
            <a:r>
              <a:rPr lang="en-US" dirty="0">
                <a:cs typeface="Calibri" panose="020F0502020204030204"/>
              </a:rPr>
              <a:t>Plan your next steps and understand the resources available to you.</a:t>
            </a:r>
          </a:p>
        </p:txBody>
      </p:sp>
    </p:spTree>
    <p:extLst>
      <p:ext uri="{BB962C8B-B14F-4D97-AF65-F5344CB8AC3E}">
        <p14:creationId xmlns:p14="http://schemas.microsoft.com/office/powerpoint/2010/main" val="24374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8EA-6668-3048-BC13-15B939799DC4}"/>
              </a:ext>
            </a:extLst>
          </p:cNvPr>
          <p:cNvSpPr>
            <a:spLocks noGrp="1"/>
          </p:cNvSpPr>
          <p:nvPr>
            <p:ph type="title"/>
          </p:nvPr>
        </p:nvSpPr>
        <p:spPr/>
        <p:txBody>
          <a:bodyPr>
            <a:normAutofit/>
          </a:bodyPr>
          <a:lstStyle/>
          <a:p>
            <a:r>
              <a:rPr lang="en-US" dirty="0">
                <a:latin typeface="Open Sans Light"/>
              </a:rPr>
              <a:t>Overview of Implementation Research </a:t>
            </a:r>
            <a:endParaRPr lang="en-US" sz="27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0013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10023</Words>
  <Application>Microsoft Office PowerPoint</Application>
  <PresentationFormat>Widescreen</PresentationFormat>
  <Paragraphs>956</Paragraphs>
  <Slides>71</Slides>
  <Notes>71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71</vt:i4>
      </vt:variant>
    </vt:vector>
  </HeadingPairs>
  <TitlesOfParts>
    <vt:vector size="82" baseType="lpstr">
      <vt:lpstr>.AppleSystemUIFont</vt:lpstr>
      <vt:lpstr>Arial</vt:lpstr>
      <vt:lpstr>Calibri</vt:lpstr>
      <vt:lpstr>Calibri Light</vt:lpstr>
      <vt:lpstr>Open Sans</vt:lpstr>
      <vt:lpstr>Open Sans Condensed Light</vt:lpstr>
      <vt:lpstr>Open Sans Light</vt:lpstr>
      <vt:lpstr>Wingdings</vt:lpstr>
      <vt:lpstr>Office Theme</vt:lpstr>
      <vt:lpstr>1_Office Theme</vt:lpstr>
      <vt:lpstr>2_Office Theme</vt:lpstr>
      <vt:lpstr>This is a Facilitator Set-up slide only</vt:lpstr>
      <vt:lpstr>Understanding Your Data and Workforce Strategies  Workshop Series Cohort 3</vt:lpstr>
      <vt:lpstr>Welcome &amp; Introductions</vt:lpstr>
      <vt:lpstr>Session 2: Planning your Next Steps for Implementing Workforce Strategies</vt:lpstr>
      <vt:lpstr>Using  Zoom</vt:lpstr>
      <vt:lpstr>Items to have with you today:</vt:lpstr>
      <vt:lpstr>Activity</vt:lpstr>
      <vt:lpstr>Goals for Part 3</vt:lpstr>
      <vt:lpstr>Overview of Implementation Research </vt:lpstr>
      <vt:lpstr>Implementation Science</vt:lpstr>
      <vt:lpstr>Implementation Stages</vt:lpstr>
      <vt:lpstr>8 Steps for Implementation - Workforce Strategies</vt:lpstr>
      <vt:lpstr>8 Steps for Implementation - Workforce Strategies - continued</vt:lpstr>
      <vt:lpstr>Workforce Initiative Timeline-Cohort 3</vt:lpstr>
      <vt:lpstr>Intervention Strategies </vt:lpstr>
      <vt:lpstr>Workforce Strategies </vt:lpstr>
      <vt:lpstr>Evidence-based Practice and Organizational Readiness</vt:lpstr>
      <vt:lpstr>Self-Assessment Workbook</vt:lpstr>
      <vt:lpstr>Self-Assessment Workbook section 1. Assessing and Using Workforce</vt:lpstr>
      <vt:lpstr>Self-Assessment Workbook section 2. Organizational Capacity and Processes</vt:lpstr>
      <vt:lpstr>Reflecting on Your Organizational Capacity and Processes</vt:lpstr>
      <vt:lpstr>Connecting Workforce Challenges &amp; Strategies</vt:lpstr>
      <vt:lpstr>Implementing a Workforce Strategy</vt:lpstr>
      <vt:lpstr>Poll Question #1 - What is the single most important workforce challenge you have today? (Select one)</vt:lpstr>
      <vt:lpstr>Activity  Matching challenges with Intervention strategies</vt:lpstr>
      <vt:lpstr>Stretch Break</vt:lpstr>
      <vt:lpstr>Questions?</vt:lpstr>
      <vt:lpstr>Planning Your Next Steps:  Measuring Outcomes of Implementation and Creating a Practical Action Plan for Change</vt:lpstr>
      <vt:lpstr>Goals for Part 4</vt:lpstr>
      <vt:lpstr>Review of Intervention Strategies </vt:lpstr>
      <vt:lpstr>Workforce Strategies</vt:lpstr>
      <vt:lpstr>Self-Assessment Workbook section 3: Recruitment Practices</vt:lpstr>
      <vt:lpstr>Self-Assessment Workbook section 4: Selection Practices</vt:lpstr>
      <vt:lpstr>Self-Assessment Workbook section 5: Retention Practices</vt:lpstr>
      <vt:lpstr>Toolkit Link: tenncare.ici.umn.edu </vt:lpstr>
      <vt:lpstr>Creating A Practical Action Plan for Change In Your Organization</vt:lpstr>
      <vt:lpstr>Methods for Taking Action</vt:lpstr>
      <vt:lpstr>Change Strategies</vt:lpstr>
      <vt:lpstr>The Change Process</vt:lpstr>
      <vt:lpstr>Why is an Action Plan important?</vt:lpstr>
      <vt:lpstr>Organization Self-Assessment Workbook </vt:lpstr>
      <vt:lpstr>Preliminary Action Planning Worksheet</vt:lpstr>
      <vt:lpstr>Preliminary Action Planning Worksheet – Desired Outcome #1 </vt:lpstr>
      <vt:lpstr>Same worksheet as last slide – What needs to be done to accomplish this?</vt:lpstr>
      <vt:lpstr>Same worksheet as last slide – How will we know we are making progress? Please document how this desired outcome will be evaluated?</vt:lpstr>
      <vt:lpstr>Stretch Break #2</vt:lpstr>
      <vt:lpstr>Evaluating Success</vt:lpstr>
      <vt:lpstr>Why Assess?</vt:lpstr>
      <vt:lpstr>Which types of data do you already collect? </vt:lpstr>
      <vt:lpstr>Using your data</vt:lpstr>
      <vt:lpstr>Self-Assessment Workbook section 6: Evaluation Practices</vt:lpstr>
      <vt:lpstr>Preliminary Action Planning Worksheet: How will we know we   are making progress? Please document how this desired  outcome will be evaluated</vt:lpstr>
      <vt:lpstr>Image of floodwaters washing away a highway</vt:lpstr>
      <vt:lpstr>Image of road sign “new road layout ahead” with smooth road in county side</vt:lpstr>
      <vt:lpstr>Moving Towards Improvement</vt:lpstr>
      <vt:lpstr>Poll Question #5  Which step is your organization at for implementing workforce strategies? </vt:lpstr>
      <vt:lpstr>Workforce Initiative Timeline-October 2021 through 2022</vt:lpstr>
      <vt:lpstr>Breakout Conversation</vt:lpstr>
      <vt:lpstr>Your Next Steps</vt:lpstr>
      <vt:lpstr>Deciding on Next Step</vt:lpstr>
      <vt:lpstr>Organization Self-Assessment Workbook</vt:lpstr>
      <vt:lpstr>Menu of Technical Assistance</vt:lpstr>
      <vt:lpstr>Your Tennessee Workforce Coaches</vt:lpstr>
      <vt:lpstr> University of Minnesota Consultants </vt:lpstr>
      <vt:lpstr>Supporting Your Success</vt:lpstr>
      <vt:lpstr>Tennessee Regional Community of Practice</vt:lpstr>
      <vt:lpstr>2021-2022 Regional  Community of Practice Schedule</vt:lpstr>
      <vt:lpstr>Community of Practice-Sample Agenda</vt:lpstr>
      <vt:lpstr>Your next steps </vt:lpstr>
      <vt:lpstr>Kickoff Workshop Evaluation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2021-10-25T15:40:24Z</dcterms:created>
  <dcterms:modified xsi:type="dcterms:W3CDTF">2021-10-25T15:40:31Z</dcterms:modified>
</cp:coreProperties>
</file>