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3696" r:id="rId3"/>
  </p:sldMasterIdLst>
  <p:notesMasterIdLst>
    <p:notesMasterId r:id="rId27"/>
  </p:notesMasterIdLst>
  <p:sldIdLst>
    <p:sldId id="1036" r:id="rId4"/>
    <p:sldId id="1049" r:id="rId5"/>
    <p:sldId id="977" r:id="rId6"/>
    <p:sldId id="1042" r:id="rId7"/>
    <p:sldId id="998" r:id="rId8"/>
    <p:sldId id="992" r:id="rId9"/>
    <p:sldId id="1035" r:id="rId10"/>
    <p:sldId id="262" r:id="rId11"/>
    <p:sldId id="1044" r:id="rId12"/>
    <p:sldId id="1565" r:id="rId13"/>
    <p:sldId id="1463" r:id="rId14"/>
    <p:sldId id="257" r:id="rId15"/>
    <p:sldId id="1569" r:id="rId16"/>
    <p:sldId id="1566" r:id="rId17"/>
    <p:sldId id="1570" r:id="rId18"/>
    <p:sldId id="1571" r:id="rId19"/>
    <p:sldId id="1568" r:id="rId20"/>
    <p:sldId id="1047" r:id="rId21"/>
    <p:sldId id="1033" r:id="rId22"/>
    <p:sldId id="1056" r:id="rId23"/>
    <p:sldId id="1046" r:id="rId24"/>
    <p:sldId id="1028" r:id="rId25"/>
    <p:sldId id="102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p" id="{067895C6-5CD8-8940-9F42-E3CAE2D3C1FE}">
          <p14:sldIdLst>
            <p14:sldId id="1036"/>
            <p14:sldId id="1049"/>
          </p14:sldIdLst>
        </p14:section>
        <p14:section name="Introduction" id="{C36B6796-D9E6-44E4-9325-5F3B821BDEB5}">
          <p14:sldIdLst>
            <p14:sldId id="977"/>
            <p14:sldId id="1042"/>
          </p14:sldIdLst>
        </p14:section>
        <p14:section name="Beginning" id="{3ABE700C-7364-46D0-87E6-777E0B886571}">
          <p14:sldIdLst>
            <p14:sldId id="998"/>
            <p14:sldId id="992"/>
            <p14:sldId id="1035"/>
          </p14:sldIdLst>
        </p14:section>
        <p14:section name="Content" id="{15FEDF78-D80C-4BD2-B1EE-FE81B5535724}">
          <p14:sldIdLst>
            <p14:sldId id="262"/>
            <p14:sldId id="1044"/>
            <p14:sldId id="1565"/>
            <p14:sldId id="1463"/>
            <p14:sldId id="257"/>
            <p14:sldId id="1569"/>
            <p14:sldId id="1566"/>
            <p14:sldId id="1570"/>
            <p14:sldId id="1571"/>
            <p14:sldId id="1568"/>
            <p14:sldId id="1047"/>
            <p14:sldId id="1033"/>
            <p14:sldId id="1056"/>
          </p14:sldIdLst>
        </p14:section>
        <p14:section name="Ending" id="{03D7DD15-27E9-490E-800A-2A682DBDD940}">
          <p14:sldIdLst>
            <p14:sldId id="1046"/>
            <p14:sldId id="1028"/>
            <p14:sldId id="102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arah Hall" initials="SH" lastIdx="4" clrIdx="4"/>
  <p:cmAuthor id="8" name="Nancy J McCulloh" initials="NM" lastIdx="4" clrIdx="5"/>
  <p:cmAuthor id="3" name="Barbara A Kleist" initials="BAK" lastIdx="5" clrIdx="0"/>
  <p:cmAuthor id="4" name="Laurie &quot;Chet&quot; Tschetter" initials="LT" lastIdx="4" clrIdx="1"/>
  <p:cmAuthor id="5" name="Connie J Burkhart" initials="CB" lastIdx="1" clrIdx="2"/>
  <p:cmAuthor id="6" name="Megan L Sanders" initials="MLS" lastIdx="5" clrIdx="3">
    <p:extLst>
      <p:ext uri="{19B8F6BF-5375-455C-9EA6-DF929625EA0E}">
        <p15:presenceInfo xmlns:p15="http://schemas.microsoft.com/office/powerpoint/2012/main" userId="Megan L Sander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838A"/>
    <a:srgbClr val="38C5EC"/>
    <a:srgbClr val="4DC7D7"/>
    <a:srgbClr val="D1FFFF"/>
    <a:srgbClr val="CCFFFF"/>
    <a:srgbClr val="347C7E"/>
    <a:srgbClr val="00B1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FDA2CF-76C2-4FD9-BF09-0CCA1761EEF6}" v="356" dt="2020-10-22T14:05:36.798"/>
    <p1510:client id="{28B186E8-6196-415B-8581-CDA170997A30}" v="119" dt="2020-10-23T21:24:52.174"/>
    <p1510:client id="{37C3DE3E-21A7-44D1-BB88-3ED0F541BE77}" v="257" dt="2020-10-23T20:53:48.275"/>
    <p1510:client id="{43A955A1-F47B-47BC-B9D0-1478CD71E684}" v="406" dt="2021-03-17T20:26:21.384"/>
    <p1510:client id="{5006A35F-8991-4AA1-A515-B269D95809CF}" v="3" dt="2021-03-22T15:19:09.950"/>
    <p1510:client id="{547D843C-9940-4BD6-8123-706BFB49CBD8}" v="6" dt="2020-10-22T12:57:41.094"/>
    <p1510:client id="{ACD028A4-B645-4862-AC9B-AB810ECC6F54}" v="6" dt="2021-03-30T21:32:16.423"/>
    <p1510:client id="{B40058FA-3D4D-41D6-BF70-AA542A8AC697}" v="17" dt="2021-03-17T21:27:36.481"/>
    <p1510:client id="{C425A165-CF25-4938-91AF-45BD633C91F6}" v="7" dt="2020-10-22T13:06:51.535"/>
    <p1510:client id="{EF3DA8FC-4066-4969-AA1E-F71C65AC08CF}" v="11" dt="2021-03-23T13:20:51.768"/>
    <p1510:client id="{EF9A8990-6125-481F-80A4-364A84B0F4FD}" v="2" dt="2020-10-21T15:26:32.181"/>
    <p1510:client id="{F61FB496-9AEC-45C8-A3E1-A76C55D23179}" v="2" dt="2020-10-15T19:15:47.686"/>
    <p1510:client id="{F6CC7EFF-A3A9-4CB5-9A31-82AB698ED7C0}" v="348" dt="2020-10-21T16:11:07.9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64" autoAdjust="0"/>
    <p:restoredTop sz="54054" autoAdjust="0"/>
  </p:normalViewPr>
  <p:slideViewPr>
    <p:cSldViewPr snapToGrid="0">
      <p:cViewPr varScale="1">
        <p:scale>
          <a:sx n="61" d="100"/>
          <a:sy n="61" d="100"/>
        </p:scale>
        <p:origin x="1602" y="78"/>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32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6DDC8B-DD6B-4AC7-9A56-B78386A52C09}" type="doc">
      <dgm:prSet loTypeId="urn:microsoft.com/office/officeart/2005/8/layout/hProcess9" loCatId="process" qsTypeId="urn:microsoft.com/office/officeart/2005/8/quickstyle/simple1" qsCatId="simple" csTypeId="urn:microsoft.com/office/officeart/2005/8/colors/accent1_2" csCatId="accent1" phldr="1"/>
      <dgm:spPr/>
    </dgm:pt>
    <dgm:pt modelId="{3459AEEE-3374-41B3-8F96-47B72BB90C92}">
      <dgm:prSet phldrT="[Text]"/>
      <dgm:spPr>
        <a:solidFill>
          <a:srgbClr val="4DC7D7"/>
        </a:solidFill>
      </dgm:spPr>
      <dgm:t>
        <a:bodyPr/>
        <a:lstStyle/>
        <a:p>
          <a:r>
            <a:rPr lang="en-US" dirty="0">
              <a:solidFill>
                <a:schemeClr val="tx1"/>
              </a:solidFill>
            </a:rPr>
            <a:t>tenncare.umn.ici.edu</a:t>
          </a:r>
        </a:p>
      </dgm:t>
    </dgm:pt>
    <dgm:pt modelId="{7E06DF38-D35F-43A0-8A77-4D51217D11FB}" type="parTrans" cxnId="{215BB6AE-9070-4C47-80EB-40275104B855}">
      <dgm:prSet/>
      <dgm:spPr/>
      <dgm:t>
        <a:bodyPr/>
        <a:lstStyle/>
        <a:p>
          <a:endParaRPr lang="en-US">
            <a:solidFill>
              <a:schemeClr val="tx1"/>
            </a:solidFill>
          </a:endParaRPr>
        </a:p>
      </dgm:t>
    </dgm:pt>
    <dgm:pt modelId="{71417C3A-5BAE-4E94-9B28-5404410CC18D}" type="sibTrans" cxnId="{215BB6AE-9070-4C47-80EB-40275104B855}">
      <dgm:prSet/>
      <dgm:spPr/>
      <dgm:t>
        <a:bodyPr/>
        <a:lstStyle/>
        <a:p>
          <a:endParaRPr lang="en-US">
            <a:solidFill>
              <a:schemeClr val="tx1"/>
            </a:solidFill>
          </a:endParaRPr>
        </a:p>
      </dgm:t>
    </dgm:pt>
    <dgm:pt modelId="{C61408BC-349D-4B32-95ED-D3499AE07AB6}">
      <dgm:prSet phldrT="[Text]" custT="1"/>
      <dgm:spPr>
        <a:solidFill>
          <a:srgbClr val="4DC7D7"/>
        </a:solidFill>
      </dgm:spPr>
      <dgm:t>
        <a:bodyPr/>
        <a:lstStyle/>
        <a:p>
          <a:r>
            <a:rPr lang="en-US" sz="1800" dirty="0">
              <a:solidFill>
                <a:schemeClr val="tx1"/>
              </a:solidFill>
            </a:rPr>
            <a:t>Toolkit</a:t>
          </a:r>
        </a:p>
      </dgm:t>
    </dgm:pt>
    <dgm:pt modelId="{753A193E-F903-4C33-B151-2A1E97FC9613}" type="parTrans" cxnId="{E8D9CE78-103E-4D9D-A3A8-369DE6B1B538}">
      <dgm:prSet/>
      <dgm:spPr/>
      <dgm:t>
        <a:bodyPr/>
        <a:lstStyle/>
        <a:p>
          <a:endParaRPr lang="en-US">
            <a:solidFill>
              <a:schemeClr val="tx1"/>
            </a:solidFill>
          </a:endParaRPr>
        </a:p>
      </dgm:t>
    </dgm:pt>
    <dgm:pt modelId="{05FB3594-857D-4A90-9C59-A8FF05A6A37D}" type="sibTrans" cxnId="{E8D9CE78-103E-4D9D-A3A8-369DE6B1B538}">
      <dgm:prSet/>
      <dgm:spPr/>
      <dgm:t>
        <a:bodyPr/>
        <a:lstStyle/>
        <a:p>
          <a:endParaRPr lang="en-US">
            <a:solidFill>
              <a:schemeClr val="tx1"/>
            </a:solidFill>
          </a:endParaRPr>
        </a:p>
      </dgm:t>
    </dgm:pt>
    <dgm:pt modelId="{D549FCAD-1821-4599-94BA-48066B5F3400}">
      <dgm:prSet phldrT="[Text]" custT="1"/>
      <dgm:spPr>
        <a:solidFill>
          <a:srgbClr val="4DC7D7"/>
        </a:solidFill>
      </dgm:spPr>
      <dgm:t>
        <a:bodyPr/>
        <a:lstStyle/>
        <a:p>
          <a:r>
            <a:rPr lang="en-US" sz="1800" dirty="0">
              <a:solidFill>
                <a:schemeClr val="tx1"/>
              </a:solidFill>
            </a:rPr>
            <a:t>Selection</a:t>
          </a:r>
        </a:p>
      </dgm:t>
    </dgm:pt>
    <dgm:pt modelId="{DA42537D-5857-4F64-9195-A0C4BA60ECAA}" type="parTrans" cxnId="{E752B3EA-0CE9-4CED-84D2-78F1742334EA}">
      <dgm:prSet/>
      <dgm:spPr/>
      <dgm:t>
        <a:bodyPr/>
        <a:lstStyle/>
        <a:p>
          <a:endParaRPr lang="en-US">
            <a:solidFill>
              <a:schemeClr val="tx1"/>
            </a:solidFill>
          </a:endParaRPr>
        </a:p>
      </dgm:t>
    </dgm:pt>
    <dgm:pt modelId="{D3FBE546-081E-4FD8-9A96-153713F26844}" type="sibTrans" cxnId="{E752B3EA-0CE9-4CED-84D2-78F1742334EA}">
      <dgm:prSet/>
      <dgm:spPr/>
      <dgm:t>
        <a:bodyPr/>
        <a:lstStyle/>
        <a:p>
          <a:endParaRPr lang="en-US">
            <a:solidFill>
              <a:schemeClr val="tx1"/>
            </a:solidFill>
          </a:endParaRPr>
        </a:p>
      </dgm:t>
    </dgm:pt>
    <dgm:pt modelId="{D28732EE-98E6-4083-92C8-EB9AF0E2B514}">
      <dgm:prSet phldrT="[Text]" custT="1"/>
      <dgm:spPr>
        <a:solidFill>
          <a:srgbClr val="4DC7D7"/>
        </a:solidFill>
      </dgm:spPr>
      <dgm:t>
        <a:bodyPr/>
        <a:lstStyle/>
        <a:p>
          <a:r>
            <a:rPr lang="en-US" sz="1800" dirty="0">
              <a:solidFill>
                <a:schemeClr val="tx1"/>
              </a:solidFill>
            </a:rPr>
            <a:t>Structured</a:t>
          </a:r>
          <a:r>
            <a:rPr lang="en-US" sz="1800" baseline="0" dirty="0">
              <a:solidFill>
                <a:schemeClr val="tx1"/>
              </a:solidFill>
            </a:rPr>
            <a:t> Behavioral Interview</a:t>
          </a:r>
          <a:endParaRPr lang="en-US" sz="1800" dirty="0">
            <a:solidFill>
              <a:schemeClr val="tx1"/>
            </a:solidFill>
          </a:endParaRPr>
        </a:p>
      </dgm:t>
    </dgm:pt>
    <dgm:pt modelId="{EE2B034D-5C6A-4B46-BE8B-1A29E2587A8A}" type="parTrans" cxnId="{D2CCC8EE-0AFF-4DAD-AE95-82D0CB44FA5D}">
      <dgm:prSet/>
      <dgm:spPr/>
      <dgm:t>
        <a:bodyPr/>
        <a:lstStyle/>
        <a:p>
          <a:endParaRPr lang="en-US">
            <a:solidFill>
              <a:schemeClr val="tx1"/>
            </a:solidFill>
          </a:endParaRPr>
        </a:p>
      </dgm:t>
    </dgm:pt>
    <dgm:pt modelId="{646C27F1-C6FC-4CD2-ACA7-869B0E47BC4C}" type="sibTrans" cxnId="{D2CCC8EE-0AFF-4DAD-AE95-82D0CB44FA5D}">
      <dgm:prSet/>
      <dgm:spPr/>
      <dgm:t>
        <a:bodyPr/>
        <a:lstStyle/>
        <a:p>
          <a:endParaRPr lang="en-US">
            <a:solidFill>
              <a:schemeClr val="tx1"/>
            </a:solidFill>
          </a:endParaRPr>
        </a:p>
      </dgm:t>
    </dgm:pt>
    <dgm:pt modelId="{C8ED3A03-EAED-41C2-8637-2B02CDE0F6C5}">
      <dgm:prSet phldrT="[Text]" custT="1"/>
      <dgm:spPr>
        <a:solidFill>
          <a:srgbClr val="4DC7D7"/>
        </a:solidFill>
      </dgm:spPr>
      <dgm:t>
        <a:bodyPr/>
        <a:lstStyle/>
        <a:p>
          <a:r>
            <a:rPr lang="en-US" sz="1800" dirty="0">
              <a:solidFill>
                <a:schemeClr val="tx1"/>
              </a:solidFill>
            </a:rPr>
            <a:t>Webinar</a:t>
          </a:r>
        </a:p>
      </dgm:t>
    </dgm:pt>
    <dgm:pt modelId="{4CC240A1-11EE-47F4-BA31-32DC78255C67}" type="parTrans" cxnId="{7D3D86EC-2636-44B8-9C84-98571BFDB557}">
      <dgm:prSet/>
      <dgm:spPr/>
      <dgm:t>
        <a:bodyPr/>
        <a:lstStyle/>
        <a:p>
          <a:endParaRPr lang="en-US">
            <a:solidFill>
              <a:schemeClr val="tx1"/>
            </a:solidFill>
          </a:endParaRPr>
        </a:p>
      </dgm:t>
    </dgm:pt>
    <dgm:pt modelId="{CAF6EAB1-64F4-401C-9CFB-A471C92455AA}" type="sibTrans" cxnId="{7D3D86EC-2636-44B8-9C84-98571BFDB557}">
      <dgm:prSet/>
      <dgm:spPr/>
      <dgm:t>
        <a:bodyPr/>
        <a:lstStyle/>
        <a:p>
          <a:endParaRPr lang="en-US">
            <a:solidFill>
              <a:schemeClr val="tx1"/>
            </a:solidFill>
          </a:endParaRPr>
        </a:p>
      </dgm:t>
    </dgm:pt>
    <dgm:pt modelId="{A73889AA-3E82-405A-A46B-56636575AEAD}" type="pres">
      <dgm:prSet presAssocID="{176DDC8B-DD6B-4AC7-9A56-B78386A52C09}" presName="CompostProcess" presStyleCnt="0">
        <dgm:presLayoutVars>
          <dgm:dir/>
          <dgm:resizeHandles val="exact"/>
        </dgm:presLayoutVars>
      </dgm:prSet>
      <dgm:spPr/>
    </dgm:pt>
    <dgm:pt modelId="{D47CF3C9-9DFC-4416-A721-F5D4601EE1DF}" type="pres">
      <dgm:prSet presAssocID="{176DDC8B-DD6B-4AC7-9A56-B78386A52C09}" presName="arrow" presStyleLbl="bgShp" presStyleIdx="0" presStyleCnt="1" custScaleX="117647" custLinFactNeighborX="2398" custLinFactNeighborY="340"/>
      <dgm:spPr>
        <a:solidFill>
          <a:schemeClr val="accent5">
            <a:lumMod val="50000"/>
          </a:schemeClr>
        </a:solidFill>
      </dgm:spPr>
    </dgm:pt>
    <dgm:pt modelId="{1DC63A71-72B7-4954-A692-A80AA598E21E}" type="pres">
      <dgm:prSet presAssocID="{176DDC8B-DD6B-4AC7-9A56-B78386A52C09}" presName="linearProcess" presStyleCnt="0"/>
      <dgm:spPr/>
    </dgm:pt>
    <dgm:pt modelId="{93A0703F-EA0C-4554-984C-50058FE74043}" type="pres">
      <dgm:prSet presAssocID="{3459AEEE-3374-41B3-8F96-47B72BB90C92}" presName="textNode" presStyleLbl="node1" presStyleIdx="0" presStyleCnt="5">
        <dgm:presLayoutVars>
          <dgm:bulletEnabled val="1"/>
        </dgm:presLayoutVars>
      </dgm:prSet>
      <dgm:spPr/>
    </dgm:pt>
    <dgm:pt modelId="{EBA4DB05-128A-43DD-A54A-649C7B117DED}" type="pres">
      <dgm:prSet presAssocID="{71417C3A-5BAE-4E94-9B28-5404410CC18D}" presName="sibTrans" presStyleCnt="0"/>
      <dgm:spPr/>
    </dgm:pt>
    <dgm:pt modelId="{73BB66EF-D1D0-44D7-AA5C-61E6B90FFD3F}" type="pres">
      <dgm:prSet presAssocID="{C61408BC-349D-4B32-95ED-D3499AE07AB6}" presName="textNode" presStyleLbl="node1" presStyleIdx="1" presStyleCnt="5">
        <dgm:presLayoutVars>
          <dgm:bulletEnabled val="1"/>
        </dgm:presLayoutVars>
      </dgm:prSet>
      <dgm:spPr/>
    </dgm:pt>
    <dgm:pt modelId="{2AF9ED2F-A652-41BA-B07B-16923F8A49FD}" type="pres">
      <dgm:prSet presAssocID="{05FB3594-857D-4A90-9C59-A8FF05A6A37D}" presName="sibTrans" presStyleCnt="0"/>
      <dgm:spPr/>
    </dgm:pt>
    <dgm:pt modelId="{F9593AFE-EC8F-4EB0-9252-A2EBC7F34F49}" type="pres">
      <dgm:prSet presAssocID="{D549FCAD-1821-4599-94BA-48066B5F3400}" presName="textNode" presStyleLbl="node1" presStyleIdx="2" presStyleCnt="5">
        <dgm:presLayoutVars>
          <dgm:bulletEnabled val="1"/>
        </dgm:presLayoutVars>
      </dgm:prSet>
      <dgm:spPr/>
    </dgm:pt>
    <dgm:pt modelId="{F1D31D87-4F2F-4324-A53E-7DC1B5890D55}" type="pres">
      <dgm:prSet presAssocID="{D3FBE546-081E-4FD8-9A96-153713F26844}" presName="sibTrans" presStyleCnt="0"/>
      <dgm:spPr/>
    </dgm:pt>
    <dgm:pt modelId="{25E9031A-5463-45C8-9B24-70574508A1BA}" type="pres">
      <dgm:prSet presAssocID="{D28732EE-98E6-4083-92C8-EB9AF0E2B514}" presName="textNode" presStyleLbl="node1" presStyleIdx="3" presStyleCnt="5">
        <dgm:presLayoutVars>
          <dgm:bulletEnabled val="1"/>
        </dgm:presLayoutVars>
      </dgm:prSet>
      <dgm:spPr/>
    </dgm:pt>
    <dgm:pt modelId="{F9057324-91B8-44C7-A74A-25B55D96DC26}" type="pres">
      <dgm:prSet presAssocID="{646C27F1-C6FC-4CD2-ACA7-869B0E47BC4C}" presName="sibTrans" presStyleCnt="0"/>
      <dgm:spPr/>
    </dgm:pt>
    <dgm:pt modelId="{4007CCCA-EAA9-4C79-8604-3D2C08CF6169}" type="pres">
      <dgm:prSet presAssocID="{C8ED3A03-EAED-41C2-8637-2B02CDE0F6C5}" presName="textNode" presStyleLbl="node1" presStyleIdx="4" presStyleCnt="5">
        <dgm:presLayoutVars>
          <dgm:bulletEnabled val="1"/>
        </dgm:presLayoutVars>
      </dgm:prSet>
      <dgm:spPr/>
    </dgm:pt>
  </dgm:ptLst>
  <dgm:cxnLst>
    <dgm:cxn modelId="{ABBAF81C-BCB4-4F62-ABC1-C59864352804}" type="presOf" srcId="{C8ED3A03-EAED-41C2-8637-2B02CDE0F6C5}" destId="{4007CCCA-EAA9-4C79-8604-3D2C08CF6169}" srcOrd="0" destOrd="0" presId="urn:microsoft.com/office/officeart/2005/8/layout/hProcess9"/>
    <dgm:cxn modelId="{E384D43A-9F8A-4E4A-94BF-872AC2C1A091}" type="presOf" srcId="{D28732EE-98E6-4083-92C8-EB9AF0E2B514}" destId="{25E9031A-5463-45C8-9B24-70574508A1BA}" srcOrd="0" destOrd="0" presId="urn:microsoft.com/office/officeart/2005/8/layout/hProcess9"/>
    <dgm:cxn modelId="{714AEC61-A6C1-4948-B1E4-6E61CA9615CB}" type="presOf" srcId="{3459AEEE-3374-41B3-8F96-47B72BB90C92}" destId="{93A0703F-EA0C-4554-984C-50058FE74043}" srcOrd="0" destOrd="0" presId="urn:microsoft.com/office/officeart/2005/8/layout/hProcess9"/>
    <dgm:cxn modelId="{D7815D43-7508-4D0E-B021-A21B9BA64001}" type="presOf" srcId="{176DDC8B-DD6B-4AC7-9A56-B78386A52C09}" destId="{A73889AA-3E82-405A-A46B-56636575AEAD}" srcOrd="0" destOrd="0" presId="urn:microsoft.com/office/officeart/2005/8/layout/hProcess9"/>
    <dgm:cxn modelId="{C5A65D70-703F-4229-993B-1FA4E588BBE0}" type="presOf" srcId="{C61408BC-349D-4B32-95ED-D3499AE07AB6}" destId="{73BB66EF-D1D0-44D7-AA5C-61E6B90FFD3F}" srcOrd="0" destOrd="0" presId="urn:microsoft.com/office/officeart/2005/8/layout/hProcess9"/>
    <dgm:cxn modelId="{E8D9CE78-103E-4D9D-A3A8-369DE6B1B538}" srcId="{176DDC8B-DD6B-4AC7-9A56-B78386A52C09}" destId="{C61408BC-349D-4B32-95ED-D3499AE07AB6}" srcOrd="1" destOrd="0" parTransId="{753A193E-F903-4C33-B151-2A1E97FC9613}" sibTransId="{05FB3594-857D-4A90-9C59-A8FF05A6A37D}"/>
    <dgm:cxn modelId="{408664A6-8DB6-4815-BA3B-6E261A6992E3}" type="presOf" srcId="{D549FCAD-1821-4599-94BA-48066B5F3400}" destId="{F9593AFE-EC8F-4EB0-9252-A2EBC7F34F49}" srcOrd="0" destOrd="0" presId="urn:microsoft.com/office/officeart/2005/8/layout/hProcess9"/>
    <dgm:cxn modelId="{215BB6AE-9070-4C47-80EB-40275104B855}" srcId="{176DDC8B-DD6B-4AC7-9A56-B78386A52C09}" destId="{3459AEEE-3374-41B3-8F96-47B72BB90C92}" srcOrd="0" destOrd="0" parTransId="{7E06DF38-D35F-43A0-8A77-4D51217D11FB}" sibTransId="{71417C3A-5BAE-4E94-9B28-5404410CC18D}"/>
    <dgm:cxn modelId="{E752B3EA-0CE9-4CED-84D2-78F1742334EA}" srcId="{176DDC8B-DD6B-4AC7-9A56-B78386A52C09}" destId="{D549FCAD-1821-4599-94BA-48066B5F3400}" srcOrd="2" destOrd="0" parTransId="{DA42537D-5857-4F64-9195-A0C4BA60ECAA}" sibTransId="{D3FBE546-081E-4FD8-9A96-153713F26844}"/>
    <dgm:cxn modelId="{7D3D86EC-2636-44B8-9C84-98571BFDB557}" srcId="{176DDC8B-DD6B-4AC7-9A56-B78386A52C09}" destId="{C8ED3A03-EAED-41C2-8637-2B02CDE0F6C5}" srcOrd="4" destOrd="0" parTransId="{4CC240A1-11EE-47F4-BA31-32DC78255C67}" sibTransId="{CAF6EAB1-64F4-401C-9CFB-A471C92455AA}"/>
    <dgm:cxn modelId="{D2CCC8EE-0AFF-4DAD-AE95-82D0CB44FA5D}" srcId="{176DDC8B-DD6B-4AC7-9A56-B78386A52C09}" destId="{D28732EE-98E6-4083-92C8-EB9AF0E2B514}" srcOrd="3" destOrd="0" parTransId="{EE2B034D-5C6A-4B46-BE8B-1A29E2587A8A}" sibTransId="{646C27F1-C6FC-4CD2-ACA7-869B0E47BC4C}"/>
    <dgm:cxn modelId="{1C5A5AFF-AF42-49EE-BA7F-598A04DB047E}" type="presParOf" srcId="{A73889AA-3E82-405A-A46B-56636575AEAD}" destId="{D47CF3C9-9DFC-4416-A721-F5D4601EE1DF}" srcOrd="0" destOrd="0" presId="urn:microsoft.com/office/officeart/2005/8/layout/hProcess9"/>
    <dgm:cxn modelId="{D45F5F44-38DF-41A4-89E3-1922E1420A4D}" type="presParOf" srcId="{A73889AA-3E82-405A-A46B-56636575AEAD}" destId="{1DC63A71-72B7-4954-A692-A80AA598E21E}" srcOrd="1" destOrd="0" presId="urn:microsoft.com/office/officeart/2005/8/layout/hProcess9"/>
    <dgm:cxn modelId="{FDA1DC0B-25BA-4AC7-95A9-838C0AC42474}" type="presParOf" srcId="{1DC63A71-72B7-4954-A692-A80AA598E21E}" destId="{93A0703F-EA0C-4554-984C-50058FE74043}" srcOrd="0" destOrd="0" presId="urn:microsoft.com/office/officeart/2005/8/layout/hProcess9"/>
    <dgm:cxn modelId="{8107C459-27A7-43E1-A498-13B055766EBC}" type="presParOf" srcId="{1DC63A71-72B7-4954-A692-A80AA598E21E}" destId="{EBA4DB05-128A-43DD-A54A-649C7B117DED}" srcOrd="1" destOrd="0" presId="urn:microsoft.com/office/officeart/2005/8/layout/hProcess9"/>
    <dgm:cxn modelId="{CFF35932-609C-4995-AEBE-30A433AB345F}" type="presParOf" srcId="{1DC63A71-72B7-4954-A692-A80AA598E21E}" destId="{73BB66EF-D1D0-44D7-AA5C-61E6B90FFD3F}" srcOrd="2" destOrd="0" presId="urn:microsoft.com/office/officeart/2005/8/layout/hProcess9"/>
    <dgm:cxn modelId="{6F243A9F-E9C7-4C71-B814-E7E79ABF5EEA}" type="presParOf" srcId="{1DC63A71-72B7-4954-A692-A80AA598E21E}" destId="{2AF9ED2F-A652-41BA-B07B-16923F8A49FD}" srcOrd="3" destOrd="0" presId="urn:microsoft.com/office/officeart/2005/8/layout/hProcess9"/>
    <dgm:cxn modelId="{A8890AB7-F16C-4CCC-B86D-FA9DF2F29F05}" type="presParOf" srcId="{1DC63A71-72B7-4954-A692-A80AA598E21E}" destId="{F9593AFE-EC8F-4EB0-9252-A2EBC7F34F49}" srcOrd="4" destOrd="0" presId="urn:microsoft.com/office/officeart/2005/8/layout/hProcess9"/>
    <dgm:cxn modelId="{251DEFE8-5BC3-4963-A924-C8D34C9AD3D1}" type="presParOf" srcId="{1DC63A71-72B7-4954-A692-A80AA598E21E}" destId="{F1D31D87-4F2F-4324-A53E-7DC1B5890D55}" srcOrd="5" destOrd="0" presId="urn:microsoft.com/office/officeart/2005/8/layout/hProcess9"/>
    <dgm:cxn modelId="{0EC9EE14-411B-4B35-A764-42819F2ADF87}" type="presParOf" srcId="{1DC63A71-72B7-4954-A692-A80AA598E21E}" destId="{25E9031A-5463-45C8-9B24-70574508A1BA}" srcOrd="6" destOrd="0" presId="urn:microsoft.com/office/officeart/2005/8/layout/hProcess9"/>
    <dgm:cxn modelId="{D438402A-0DEB-4A9E-A158-A62EF245B12F}" type="presParOf" srcId="{1DC63A71-72B7-4954-A692-A80AA598E21E}" destId="{F9057324-91B8-44C7-A74A-25B55D96DC26}" srcOrd="7" destOrd="0" presId="urn:microsoft.com/office/officeart/2005/8/layout/hProcess9"/>
    <dgm:cxn modelId="{36A2AF21-02BE-45C9-9FED-A394802B9B61}" type="presParOf" srcId="{1DC63A71-72B7-4954-A692-A80AA598E21E}" destId="{4007CCCA-EAA9-4C79-8604-3D2C08CF6169}"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7CF3C9-9DFC-4416-A721-F5D4601EE1DF}">
      <dsp:nvSpPr>
        <dsp:cNvPr id="0" name=""/>
        <dsp:cNvSpPr/>
      </dsp:nvSpPr>
      <dsp:spPr>
        <a:xfrm>
          <a:off x="5" y="0"/>
          <a:ext cx="10870617" cy="5418667"/>
        </a:xfrm>
        <a:prstGeom prst="rightArrow">
          <a:avLst/>
        </a:prstGeom>
        <a:solidFill>
          <a:schemeClr val="accent5">
            <a:lumMod val="50000"/>
          </a:schemeClr>
        </a:solidFill>
        <a:ln>
          <a:noFill/>
        </a:ln>
        <a:effectLst/>
      </dsp:spPr>
      <dsp:style>
        <a:lnRef idx="0">
          <a:scrgbClr r="0" g="0" b="0"/>
        </a:lnRef>
        <a:fillRef idx="1">
          <a:scrgbClr r="0" g="0" b="0"/>
        </a:fillRef>
        <a:effectRef idx="0">
          <a:scrgbClr r="0" g="0" b="0"/>
        </a:effectRef>
        <a:fontRef idx="minor"/>
      </dsp:style>
    </dsp:sp>
    <dsp:sp modelId="{93A0703F-EA0C-4554-984C-50058FE74043}">
      <dsp:nvSpPr>
        <dsp:cNvPr id="0" name=""/>
        <dsp:cNvSpPr/>
      </dsp:nvSpPr>
      <dsp:spPr>
        <a:xfrm>
          <a:off x="8426" y="1625600"/>
          <a:ext cx="2059075" cy="2167466"/>
        </a:xfrm>
        <a:prstGeom prst="roundRect">
          <a:avLst/>
        </a:prstGeom>
        <a:solidFill>
          <a:srgbClr val="4DC7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tenncare.umn.ici.edu</a:t>
          </a:r>
        </a:p>
      </dsp:txBody>
      <dsp:txXfrm>
        <a:off x="108942" y="1726116"/>
        <a:ext cx="1858043" cy="1966434"/>
      </dsp:txXfrm>
    </dsp:sp>
    <dsp:sp modelId="{73BB66EF-D1D0-44D7-AA5C-61E6B90FFD3F}">
      <dsp:nvSpPr>
        <dsp:cNvPr id="0" name=""/>
        <dsp:cNvSpPr/>
      </dsp:nvSpPr>
      <dsp:spPr>
        <a:xfrm>
          <a:off x="2207100" y="1625600"/>
          <a:ext cx="2059075" cy="2167466"/>
        </a:xfrm>
        <a:prstGeom prst="roundRect">
          <a:avLst/>
        </a:prstGeom>
        <a:solidFill>
          <a:srgbClr val="4DC7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Toolkit</a:t>
          </a:r>
        </a:p>
      </dsp:txBody>
      <dsp:txXfrm>
        <a:off x="2307616" y="1726116"/>
        <a:ext cx="1858043" cy="1966434"/>
      </dsp:txXfrm>
    </dsp:sp>
    <dsp:sp modelId="{F9593AFE-EC8F-4EB0-9252-A2EBC7F34F49}">
      <dsp:nvSpPr>
        <dsp:cNvPr id="0" name=""/>
        <dsp:cNvSpPr/>
      </dsp:nvSpPr>
      <dsp:spPr>
        <a:xfrm>
          <a:off x="4405773" y="1625600"/>
          <a:ext cx="2059075" cy="2167466"/>
        </a:xfrm>
        <a:prstGeom prst="roundRect">
          <a:avLst/>
        </a:prstGeom>
        <a:solidFill>
          <a:srgbClr val="4DC7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Selection</a:t>
          </a:r>
        </a:p>
      </dsp:txBody>
      <dsp:txXfrm>
        <a:off x="4506289" y="1726116"/>
        <a:ext cx="1858043" cy="1966434"/>
      </dsp:txXfrm>
    </dsp:sp>
    <dsp:sp modelId="{25E9031A-5463-45C8-9B24-70574508A1BA}">
      <dsp:nvSpPr>
        <dsp:cNvPr id="0" name=""/>
        <dsp:cNvSpPr/>
      </dsp:nvSpPr>
      <dsp:spPr>
        <a:xfrm>
          <a:off x="6604447" y="1625600"/>
          <a:ext cx="2059075" cy="2167466"/>
        </a:xfrm>
        <a:prstGeom prst="roundRect">
          <a:avLst/>
        </a:prstGeom>
        <a:solidFill>
          <a:srgbClr val="4DC7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Structured</a:t>
          </a:r>
          <a:r>
            <a:rPr lang="en-US" sz="1800" kern="1200" baseline="0" dirty="0">
              <a:solidFill>
                <a:schemeClr val="tx1"/>
              </a:solidFill>
            </a:rPr>
            <a:t> Behavioral Interview</a:t>
          </a:r>
          <a:endParaRPr lang="en-US" sz="1800" kern="1200" dirty="0">
            <a:solidFill>
              <a:schemeClr val="tx1"/>
            </a:solidFill>
          </a:endParaRPr>
        </a:p>
      </dsp:txBody>
      <dsp:txXfrm>
        <a:off x="6704963" y="1726116"/>
        <a:ext cx="1858043" cy="1966434"/>
      </dsp:txXfrm>
    </dsp:sp>
    <dsp:sp modelId="{4007CCCA-EAA9-4C79-8604-3D2C08CF6169}">
      <dsp:nvSpPr>
        <dsp:cNvPr id="0" name=""/>
        <dsp:cNvSpPr/>
      </dsp:nvSpPr>
      <dsp:spPr>
        <a:xfrm>
          <a:off x="8803121" y="1625600"/>
          <a:ext cx="2059075" cy="2167466"/>
        </a:xfrm>
        <a:prstGeom prst="roundRect">
          <a:avLst/>
        </a:prstGeom>
        <a:solidFill>
          <a:srgbClr val="4DC7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Webinar</a:t>
          </a:r>
        </a:p>
      </dsp:txBody>
      <dsp:txXfrm>
        <a:off x="8903637" y="1726116"/>
        <a:ext cx="1858043" cy="196643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70799A-0B77-4B81-863F-0691952A7DFB}" type="datetimeFigureOut">
              <a:rPr lang="en-US" smtClean="0"/>
              <a:t>8/30/2021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94951F-DB89-46A0-8245-A40C626A4F19}" type="slidenum">
              <a:rPr lang="en-US" smtClean="0"/>
              <a:t>‹#›</a:t>
            </a:fld>
            <a:endParaRPr lang="en-US"/>
          </a:p>
        </p:txBody>
      </p:sp>
    </p:spTree>
    <p:extLst>
      <p:ext uri="{BB962C8B-B14F-4D97-AF65-F5344CB8AC3E}">
        <p14:creationId xmlns:p14="http://schemas.microsoft.com/office/powerpoint/2010/main" val="1695407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 slide only</a:t>
            </a:r>
          </a:p>
        </p:txBody>
      </p:sp>
      <p:sp>
        <p:nvSpPr>
          <p:cNvPr id="4" name="Slide Number Placeholder 3"/>
          <p:cNvSpPr>
            <a:spLocks noGrp="1"/>
          </p:cNvSpPr>
          <p:nvPr>
            <p:ph type="sldNum" sz="quarter" idx="5"/>
          </p:nvPr>
        </p:nvSpPr>
        <p:spPr/>
        <p:txBody>
          <a:bodyPr/>
          <a:lstStyle/>
          <a:p>
            <a:fld id="{1794951F-DB89-46A0-8245-A40C626A4F19}" type="slidenum">
              <a:rPr lang="en-US" smtClean="0"/>
              <a:t>1</a:t>
            </a:fld>
            <a:endParaRPr lang="en-US"/>
          </a:p>
        </p:txBody>
      </p:sp>
    </p:spTree>
    <p:extLst>
      <p:ext uri="{BB962C8B-B14F-4D97-AF65-F5344CB8AC3E}">
        <p14:creationId xmlns:p14="http://schemas.microsoft.com/office/powerpoint/2010/main" val="1339771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Time: 1-2 minutes</a:t>
            </a:r>
          </a:p>
          <a:p>
            <a:r>
              <a:rPr lang="en-US" b="0" dirty="0"/>
              <a:t>Talking Points</a:t>
            </a:r>
          </a:p>
          <a:p>
            <a:pPr marL="171450" indent="-171450">
              <a:buFont typeface="Wingdings" panose="05000000000000000000" pitchFamily="2" charset="2"/>
              <a:buChar char="Ø"/>
            </a:pPr>
            <a:r>
              <a:rPr lang="en-US" b="0" dirty="0"/>
              <a:t>You know that it is important to ask behavioral and situational questions in an interview, and to ask all candidates the same questions. </a:t>
            </a:r>
          </a:p>
          <a:p>
            <a:pPr marL="171450" indent="-171450">
              <a:buFont typeface="Wingdings" panose="05000000000000000000" pitchFamily="2" charset="2"/>
              <a:buChar char="Ø"/>
            </a:pPr>
            <a:r>
              <a:rPr lang="en-US" b="0" dirty="0"/>
              <a:t>Using a Score Guide that is developed by the group of people who develop the interview questions (FLS, Best DSP, People Supported /Their families), is really a companion tool that is meant to be used whether just one person does the interview or if a team of people do the interview. </a:t>
            </a:r>
          </a:p>
          <a:p>
            <a:pPr marL="171450" indent="-171450">
              <a:buFont typeface="Wingdings" panose="05000000000000000000" pitchFamily="2" charset="2"/>
              <a:buChar char="Ø"/>
            </a:pPr>
            <a:r>
              <a:rPr lang="en-US" b="0" dirty="0"/>
              <a:t> Using a score guide has some real advantages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i="1" dirty="0"/>
              <a:t>Facilitator Notes </a:t>
            </a:r>
          </a:p>
          <a:p>
            <a:pPr marL="171450" indent="-171450">
              <a:buFont typeface="Wingdings" panose="05000000000000000000" pitchFamily="2" charset="2"/>
              <a:buChar char="Ø"/>
            </a:pPr>
            <a:r>
              <a:rPr lang="en-US" b="0" i="1" dirty="0"/>
              <a:t>Talk through the points in the slide.</a:t>
            </a:r>
          </a:p>
          <a:p>
            <a:pPr marL="171450" indent="-171450">
              <a:buFont typeface="Wingdings" panose="05000000000000000000" pitchFamily="2" charset="2"/>
              <a:buChar char="Ø"/>
            </a:pPr>
            <a:endParaRPr lang="en-US" b="0" i="1" dirty="0"/>
          </a:p>
          <a:p>
            <a:pPr marL="171450" indent="-171450">
              <a:buFont typeface="Wingdings" panose="05000000000000000000" pitchFamily="2" charset="2"/>
              <a:buChar char="Ø"/>
            </a:pPr>
            <a:endParaRPr lang="en-US" b="0" i="1" dirty="0"/>
          </a:p>
          <a:p>
            <a:pPr marL="171450" indent="-171450">
              <a:buFont typeface="Wingdings" panose="05000000000000000000" pitchFamily="2" charset="2"/>
              <a:buChar char="Ø"/>
            </a:pPr>
            <a:endParaRPr lang="en-US" b="0" i="1" dirty="0"/>
          </a:p>
        </p:txBody>
      </p:sp>
      <p:sp>
        <p:nvSpPr>
          <p:cNvPr id="4" name="Slide Number Placeholder 3"/>
          <p:cNvSpPr>
            <a:spLocks noGrp="1"/>
          </p:cNvSpPr>
          <p:nvPr>
            <p:ph type="sldNum" sz="quarter" idx="10"/>
          </p:nvPr>
        </p:nvSpPr>
        <p:spPr/>
        <p:txBody>
          <a:bodyPr/>
          <a:lstStyle/>
          <a:p>
            <a:fld id="{C940E140-93E8-471F-9349-F0BB6098DEA7}" type="slidenum">
              <a:rPr lang="en-US" smtClean="0"/>
              <a:t>10</a:t>
            </a:fld>
            <a:endParaRPr lang="en-US"/>
          </a:p>
        </p:txBody>
      </p:sp>
    </p:spTree>
    <p:extLst>
      <p:ext uri="{BB962C8B-B14F-4D97-AF65-F5344CB8AC3E}">
        <p14:creationId xmlns:p14="http://schemas.microsoft.com/office/powerpoint/2010/main" val="2018060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 1-2 minute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pPr marL="171450" indent="-171450">
              <a:buFont typeface="Wingdings" panose="05000000000000000000" pitchFamily="2" charset="2"/>
              <a:buChar char="Ø"/>
            </a:pPr>
            <a:r>
              <a:rPr lang="en-US" dirty="0">
                <a:sym typeface="Arial"/>
              </a:rPr>
              <a:t>Involve the best performing DSPs and FLS to develop the score guide. </a:t>
            </a:r>
          </a:p>
          <a:p>
            <a:pPr marL="171450" indent="-171450">
              <a:buFont typeface="Wingdings" panose="05000000000000000000" pitchFamily="2" charset="2"/>
              <a:buChar char="Ø"/>
            </a:pPr>
            <a:r>
              <a:rPr lang="en-US" dirty="0">
                <a:sym typeface="Arial"/>
              </a:rPr>
              <a:t>Discuss and agree on a rating scale for question responses. </a:t>
            </a:r>
          </a:p>
          <a:p>
            <a:pPr marL="171450" indent="-171450">
              <a:buFont typeface="Wingdings" panose="05000000000000000000" pitchFamily="2" charset="2"/>
              <a:buChar char="Ø"/>
            </a:pPr>
            <a:r>
              <a:rPr lang="en-US" dirty="0">
                <a:sym typeface="Arial"/>
              </a:rPr>
              <a:t>Many people use:1-3</a:t>
            </a:r>
            <a:r>
              <a:rPr lang="en-US" baseline="0" dirty="0">
                <a:sym typeface="Arial"/>
              </a:rPr>
              <a:t>, 1-4 or 1-5 scale</a:t>
            </a:r>
          </a:p>
          <a:p>
            <a:r>
              <a:rPr lang="en-US" baseline="0" dirty="0">
                <a:sym typeface="Arial"/>
              </a:rPr>
              <a:t>Develop example responses for each questions</a:t>
            </a:r>
            <a:endParaRPr lang="en-US" dirty="0">
              <a:sym typeface="Arial"/>
            </a:endParaRPr>
          </a:p>
          <a:p>
            <a:r>
              <a:rPr lang="en-US" dirty="0">
                <a:sym typeface="Arial"/>
              </a:rPr>
              <a:t>Score guides allow:</a:t>
            </a:r>
          </a:p>
          <a:p>
            <a:pPr lvl="1"/>
            <a:r>
              <a:rPr lang="en-US" dirty="0">
                <a:sym typeface="Arial"/>
              </a:rPr>
              <a:t>An interview panel to be consistent in scoring</a:t>
            </a:r>
          </a:p>
          <a:p>
            <a:pPr lvl="1"/>
            <a:r>
              <a:rPr lang="en-US" dirty="0">
                <a:sym typeface="Arial"/>
              </a:rPr>
              <a:t>A solo interviewer to be consistent with themselves. </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940E140-93E8-471F-9349-F0BB6098DEA7}" type="slidenum">
              <a:rPr lang="en-US" smtClean="0"/>
              <a:t>11</a:t>
            </a:fld>
            <a:endParaRPr lang="en-US"/>
          </a:p>
        </p:txBody>
      </p:sp>
    </p:spTree>
    <p:extLst>
      <p:ext uri="{BB962C8B-B14F-4D97-AF65-F5344CB8AC3E}">
        <p14:creationId xmlns:p14="http://schemas.microsoft.com/office/powerpoint/2010/main" val="2864583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 30 seconds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You might use a similar question in your interviews, if not you may want to consider using it or some think like it.  “Tell me about a time when you disagreed with a supervisor or a teach. What did you do in this situation?  What was the result of your action?</a:t>
            </a:r>
          </a:p>
          <a:p>
            <a:endParaRPr lang="en-US" dirty="0"/>
          </a:p>
        </p:txBody>
      </p:sp>
      <p:sp>
        <p:nvSpPr>
          <p:cNvPr id="4" name="Slide Number Placeholder 3"/>
          <p:cNvSpPr>
            <a:spLocks noGrp="1"/>
          </p:cNvSpPr>
          <p:nvPr>
            <p:ph type="sldNum" sz="quarter" idx="5"/>
          </p:nvPr>
        </p:nvSpPr>
        <p:spPr/>
        <p:txBody>
          <a:bodyPr/>
          <a:lstStyle/>
          <a:p>
            <a:fld id="{1794951F-DB89-46A0-8245-A40C626A4F19}" type="slidenum">
              <a:rPr lang="en-US" smtClean="0"/>
              <a:t>12</a:t>
            </a:fld>
            <a:endParaRPr lang="en-US"/>
          </a:p>
        </p:txBody>
      </p:sp>
    </p:spTree>
    <p:extLst>
      <p:ext uri="{BB962C8B-B14F-4D97-AF65-F5344CB8AC3E}">
        <p14:creationId xmlns:p14="http://schemas.microsoft.com/office/powerpoint/2010/main" val="3982775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 2-3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You might use a similar question in your interviews, if not you may want to consider using it or some think like it.  “Tell me about a time when you disagreed with a supervisor or a teach. What did you do in this situation?  What was the result of your action?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I have set up a rating scale of 1-2-3</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Here</a:t>
            </a:r>
            <a:r>
              <a:rPr lang="en-US" baseline="0" dirty="0"/>
              <a:t> are examples of answers that the team developed that could be used for the behavioral question we looked at earlier. </a:t>
            </a:r>
            <a:r>
              <a:rPr lang="en-US" i="1" baseline="0" dirty="0"/>
              <a:t>Read the Example responses</a:t>
            </a:r>
            <a:r>
              <a:rPr lang="en-US" baseline="0" dirty="0"/>
              <a: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aseline="0" dirty="0"/>
              <a:t>While the candidate isn’t going to give the exact response – they may something similar – and that gives the interviewer a guide for how to score.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aseline="0" dirty="0"/>
              <a:t>Interviewing is somewhat subjective; this helps us be more objective and precise with scoring.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When I was a camp director, we always had interview questions. But after the summer of 2005, we started to use a score guide, because we had 6 people interviewing with 6 different perspectives.  We developed the interview questions together and we developed the score guide for each questions. This helped us to score answers similarly and make better hiring decisions.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We used a 1-5 scale.  And together we decided that we could only hire people whose average score was 4 or 5.  If there was a candidate who scored  1,2 or 3s, they were not offered a position.  However, we said that if there was someone who scored a 3 and we were left thinking that there was something about them that make them a good fit for another position or if the interviewer decided to “take them under their wing” and give them a chance – the interview had to come to me (as the supervisor) and talk it over.  We would make a decision.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lvl="0" algn="ctr"/>
            <a:r>
              <a:rPr lang="en-US" sz="1200" b="1" dirty="0">
                <a:solidFill>
                  <a:schemeClr val="bg1"/>
                </a:solidFill>
                <a:sym typeface="Arial"/>
              </a:rPr>
              <a:t>Tell me about a time when you disagreed with a supervisor or teacher.   </a:t>
            </a:r>
          </a:p>
          <a:p>
            <a:pPr lvl="0" algn="ctr"/>
            <a:r>
              <a:rPr lang="en-US" sz="1200" b="1" dirty="0">
                <a:solidFill>
                  <a:schemeClr val="bg1"/>
                </a:solidFill>
                <a:sym typeface="Arial"/>
              </a:rPr>
              <a:t>What did you do in this situation?  </a:t>
            </a:r>
          </a:p>
          <a:p>
            <a:pPr lvl="0" algn="ctr"/>
            <a:r>
              <a:rPr lang="en-US" sz="1200" b="1" dirty="0">
                <a:solidFill>
                  <a:schemeClr val="bg1"/>
                </a:solidFill>
                <a:sym typeface="Arial"/>
              </a:rPr>
              <a:t>What was the result of your action?</a:t>
            </a:r>
            <a:endParaRPr lang="en-US" sz="1200" b="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5"/>
          </p:nvPr>
        </p:nvSpPr>
        <p:spPr/>
        <p:txBody>
          <a:bodyPr/>
          <a:lstStyle/>
          <a:p>
            <a:fld id="{1794951F-DB89-46A0-8245-A40C626A4F19}" type="slidenum">
              <a:rPr lang="en-US" smtClean="0"/>
              <a:t>13</a:t>
            </a:fld>
            <a:endParaRPr lang="en-US"/>
          </a:p>
        </p:txBody>
      </p:sp>
    </p:spTree>
    <p:extLst>
      <p:ext uri="{BB962C8B-B14F-4D97-AF65-F5344CB8AC3E}">
        <p14:creationId xmlns:p14="http://schemas.microsoft.com/office/powerpoint/2010/main" val="3383884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 30 seconds</a:t>
            </a:r>
          </a:p>
          <a:p>
            <a:pPr lvl="0"/>
            <a:r>
              <a:rPr lang="en-US" b="0" dirty="0"/>
              <a:t>Another example:</a:t>
            </a:r>
          </a:p>
          <a:p>
            <a:pPr lvl="0"/>
            <a:r>
              <a:rPr lang="en-US" sz="1200" b="0" dirty="0">
                <a:solidFill>
                  <a:schemeClr val="bg1"/>
                </a:solidFill>
                <a:sym typeface="Arial"/>
              </a:rPr>
              <a:t>Image that you work on the same shift as a co-worker who you had difficulty getting along with. There is a task that you must do together on your shift each time you work. </a:t>
            </a:r>
          </a:p>
          <a:p>
            <a:pPr lvl="0"/>
            <a:r>
              <a:rPr lang="en-US" sz="1200" b="0" dirty="0">
                <a:solidFill>
                  <a:schemeClr val="bg1"/>
                </a:solidFill>
                <a:sym typeface="Arial"/>
              </a:rPr>
              <a:t>What would you do in this situation? </a:t>
            </a:r>
          </a:p>
          <a:p>
            <a:pPr lvl="0"/>
            <a:r>
              <a:rPr lang="en-US" sz="1200" b="0" dirty="0">
                <a:solidFill>
                  <a:schemeClr val="bg1"/>
                </a:solidFill>
                <a:sym typeface="Arial"/>
              </a:rPr>
              <a:t>What would you expect the result to be?</a:t>
            </a:r>
          </a:p>
          <a:p>
            <a:endParaRPr lang="en-US" dirty="0"/>
          </a:p>
        </p:txBody>
      </p:sp>
      <p:sp>
        <p:nvSpPr>
          <p:cNvPr id="4" name="Slide Number Placeholder 3"/>
          <p:cNvSpPr>
            <a:spLocks noGrp="1"/>
          </p:cNvSpPr>
          <p:nvPr>
            <p:ph type="sldNum" sz="quarter" idx="5"/>
          </p:nvPr>
        </p:nvSpPr>
        <p:spPr/>
        <p:txBody>
          <a:bodyPr/>
          <a:lstStyle/>
          <a:p>
            <a:fld id="{1794951F-DB89-46A0-8245-A40C626A4F19}" type="slidenum">
              <a:rPr lang="en-US" smtClean="0"/>
              <a:t>14</a:t>
            </a:fld>
            <a:endParaRPr lang="en-US"/>
          </a:p>
        </p:txBody>
      </p:sp>
    </p:spTree>
    <p:extLst>
      <p:ext uri="{BB962C8B-B14F-4D97-AF65-F5344CB8AC3E}">
        <p14:creationId xmlns:p14="http://schemas.microsoft.com/office/powerpoint/2010/main" val="1942812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 2-3 minutes</a:t>
            </a:r>
          </a:p>
          <a:p>
            <a:pPr lvl="0"/>
            <a:r>
              <a:rPr lang="en-US" b="0" dirty="0"/>
              <a:t>Another example:</a:t>
            </a:r>
          </a:p>
          <a:p>
            <a:pPr lvl="0"/>
            <a:r>
              <a:rPr lang="en-US" sz="1200" b="0" dirty="0">
                <a:solidFill>
                  <a:schemeClr val="bg1"/>
                </a:solidFill>
                <a:sym typeface="Arial"/>
              </a:rPr>
              <a:t>Image that you work on the same shift as a co-worker who you had difficulty getting along with. There is a task that you must do together on your shift each time you work. </a:t>
            </a:r>
          </a:p>
          <a:p>
            <a:pPr lvl="0"/>
            <a:r>
              <a:rPr lang="en-US" sz="1200" b="0" dirty="0">
                <a:solidFill>
                  <a:schemeClr val="bg1"/>
                </a:solidFill>
                <a:sym typeface="Arial"/>
              </a:rPr>
              <a:t>What would you do in this situation? </a:t>
            </a:r>
          </a:p>
          <a:p>
            <a:pPr lvl="0"/>
            <a:r>
              <a:rPr lang="en-US" sz="1200" b="0" dirty="0">
                <a:solidFill>
                  <a:schemeClr val="bg1"/>
                </a:solidFill>
                <a:sym typeface="Arial"/>
              </a:rPr>
              <a:t>What would you expect the result to be?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These are responses</a:t>
            </a:r>
            <a:r>
              <a:rPr lang="en-US" baseline="0" dirty="0"/>
              <a:t> that the team developed. </a:t>
            </a:r>
            <a:r>
              <a:rPr lang="en-US" i="1" baseline="0" dirty="0"/>
              <a:t>Read the slide / responses</a:t>
            </a:r>
            <a:r>
              <a:rPr lang="en-US" baseline="0" dirty="0"/>
              <a: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aseline="0" dirty="0"/>
              <a:t>While the candidate isn’t going to give the exact response – they may something similar – and that gives the interviewer a guide for how to score.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5"/>
          </p:nvPr>
        </p:nvSpPr>
        <p:spPr/>
        <p:txBody>
          <a:bodyPr/>
          <a:lstStyle/>
          <a:p>
            <a:fld id="{1794951F-DB89-46A0-8245-A40C626A4F19}" type="slidenum">
              <a:rPr lang="en-US" smtClean="0"/>
              <a:t>15</a:t>
            </a:fld>
            <a:endParaRPr lang="en-US"/>
          </a:p>
        </p:txBody>
      </p:sp>
    </p:spTree>
    <p:extLst>
      <p:ext uri="{BB962C8B-B14F-4D97-AF65-F5344CB8AC3E}">
        <p14:creationId xmlns:p14="http://schemas.microsoft.com/office/powerpoint/2010/main" val="2859332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 1-2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The Team determines what an acceptable final score is.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i="1" dirty="0"/>
              <a:t>Facilitor Note: Read through the slide information.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One way to determine if the candidates meets the criteria for moving on in the hiring process is to look at the average score of their interview. [Explain the example on the slide]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It is important to use the same method with all interviews.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0" i="0" dirty="0"/>
              <a:t>Do you see how determining how to score a question can help you with the making a hiring decision?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1" dirty="0"/>
          </a:p>
          <a:p>
            <a:endParaRPr lang="en-US" dirty="0"/>
          </a:p>
        </p:txBody>
      </p:sp>
      <p:sp>
        <p:nvSpPr>
          <p:cNvPr id="4" name="Slide Number Placeholder 3"/>
          <p:cNvSpPr>
            <a:spLocks noGrp="1"/>
          </p:cNvSpPr>
          <p:nvPr>
            <p:ph type="sldNum" sz="quarter" idx="5"/>
          </p:nvPr>
        </p:nvSpPr>
        <p:spPr/>
        <p:txBody>
          <a:bodyPr/>
          <a:lstStyle/>
          <a:p>
            <a:fld id="{1794951F-DB89-46A0-8245-A40C626A4F19}" type="slidenum">
              <a:rPr lang="en-US" smtClean="0"/>
              <a:t>16</a:t>
            </a:fld>
            <a:endParaRPr lang="en-US"/>
          </a:p>
        </p:txBody>
      </p:sp>
    </p:spTree>
    <p:extLst>
      <p:ext uri="{BB962C8B-B14F-4D97-AF65-F5344CB8AC3E}">
        <p14:creationId xmlns:p14="http://schemas.microsoft.com/office/powerpoint/2010/main" val="3762406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 1-2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i="0" dirty="0"/>
              <a:t>Another way is to look determine that the ratings for each questions must be at a certain level. Let’s say that all ratings much be at the 2 or 3 level in order for the candidate to move forward in the selection process.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i="1" dirty="0"/>
              <a:t>Facilitor Note: </a:t>
            </a:r>
            <a:r>
              <a:rPr lang="en-US" i="0" dirty="0"/>
              <a:t>Explain the example on the side.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0" i="0" dirty="0"/>
              <a:t>Do you see how determining how to score a question can help you with the making a hiring decision?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1" dirty="0"/>
          </a:p>
          <a:p>
            <a:endParaRPr lang="en-US" dirty="0"/>
          </a:p>
        </p:txBody>
      </p:sp>
      <p:sp>
        <p:nvSpPr>
          <p:cNvPr id="4" name="Slide Number Placeholder 3"/>
          <p:cNvSpPr>
            <a:spLocks noGrp="1"/>
          </p:cNvSpPr>
          <p:nvPr>
            <p:ph type="sldNum" sz="quarter" idx="5"/>
          </p:nvPr>
        </p:nvSpPr>
        <p:spPr/>
        <p:txBody>
          <a:bodyPr/>
          <a:lstStyle/>
          <a:p>
            <a:fld id="{1794951F-DB89-46A0-8245-A40C626A4F19}" type="slidenum">
              <a:rPr lang="en-US" smtClean="0"/>
              <a:t>17</a:t>
            </a:fld>
            <a:endParaRPr lang="en-US"/>
          </a:p>
        </p:txBody>
      </p:sp>
    </p:spTree>
    <p:extLst>
      <p:ext uri="{BB962C8B-B14F-4D97-AF65-F5344CB8AC3E}">
        <p14:creationId xmlns:p14="http://schemas.microsoft.com/office/powerpoint/2010/main" val="33738644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dirty="0"/>
              <a:t>Timing: 5-7</a:t>
            </a:r>
            <a:r>
              <a:rPr lang="en-US" b="1" baseline="0" dirty="0"/>
              <a:t> minutes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0" i="1" baseline="0" dirty="0"/>
              <a:t>Facilitor Note: Stay together for this conversation if 10 or less participants.  Use small break out groups if there are more. </a:t>
            </a:r>
            <a:endParaRPr lang="en-US" b="0" i="1"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0" dirty="0"/>
              <a:t>Talking Points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0" dirty="0"/>
              <a:t>Are there any questions about this tool?</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0" dirty="0"/>
              <a:t>Do you use a score guide? If so, tell us about it.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What are your questions about the tool?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How do you think this tool can help with retention?</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1794951F-DB89-46A0-8245-A40C626A4F19}" type="slidenum">
              <a:rPr lang="en-US" smtClean="0"/>
              <a:t>18</a:t>
            </a:fld>
            <a:endParaRPr lang="en-US"/>
          </a:p>
        </p:txBody>
      </p:sp>
    </p:spTree>
    <p:extLst>
      <p:ext uri="{BB962C8B-B14F-4D97-AF65-F5344CB8AC3E}">
        <p14:creationId xmlns:p14="http://schemas.microsoft.com/office/powerpoint/2010/main" val="3948725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Time:  up to 8 minutes</a:t>
            </a:r>
          </a:p>
          <a:p>
            <a:r>
              <a:rPr lang="en-US" b="0" i="1" dirty="0"/>
              <a:t>Facilitator Note:  </a:t>
            </a:r>
          </a:p>
          <a:p>
            <a:pPr marL="171450" indent="-171450">
              <a:buFont typeface="Wingdings" panose="05000000000000000000" pitchFamily="2" charset="2"/>
              <a:buChar char="Ø"/>
            </a:pPr>
            <a:r>
              <a:rPr lang="en-US" b="0" i="1" dirty="0"/>
              <a:t>Ask one person to report their next step, then explain we’re here to help as you think about your next steps. </a:t>
            </a:r>
          </a:p>
          <a:p>
            <a:pPr marL="171450" indent="-171450">
              <a:buFont typeface="Wingdings" panose="05000000000000000000" pitchFamily="2" charset="2"/>
              <a:buChar char="Ø"/>
            </a:pPr>
            <a:r>
              <a:rPr lang="en-US" b="0" i="1" dirty="0"/>
              <a:t>Encourage</a:t>
            </a:r>
            <a:r>
              <a:rPr lang="en-US" b="0" i="1" baseline="0" dirty="0"/>
              <a:t> them to think about next step of applying what they learned today, and to add it to their action plan. </a:t>
            </a:r>
          </a:p>
          <a:p>
            <a:pPr marL="171450" indent="-171450">
              <a:buFont typeface="Wingdings" panose="05000000000000000000" pitchFamily="2" charset="2"/>
              <a:buChar char="Ø"/>
            </a:pPr>
            <a:r>
              <a:rPr lang="en-US" b="0" i="1" baseline="0" dirty="0"/>
              <a:t>Transition to next slide to explain if they have questions or want help planning, they can attend office hours or schedule 1:1 consultation time. </a:t>
            </a:r>
          </a:p>
          <a:p>
            <a:pPr marL="171450" indent="-171450">
              <a:buFont typeface="Wingdings" panose="05000000000000000000" pitchFamily="2" charset="2"/>
              <a:buChar char="Ø"/>
            </a:pPr>
            <a:r>
              <a:rPr lang="en-US" sz="3200" i="1" dirty="0">
                <a:cs typeface="Calibri Light"/>
              </a:rPr>
              <a:t>If there is a whiteboard take this information down. </a:t>
            </a:r>
          </a:p>
          <a:p>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0E140-93E8-471F-9349-F0BB6098DE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2466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To </a:t>
            </a:r>
            <a:r>
              <a:rPr lang="en-US" b="0" i="1" baseline="0" dirty="0"/>
              <a:t>Prepare: </a:t>
            </a:r>
          </a:p>
          <a:p>
            <a:pPr marL="171450" indent="-171450">
              <a:buFont typeface="Wingdings" panose="05000000000000000000" pitchFamily="2" charset="2"/>
              <a:buChar char="Ø"/>
            </a:pPr>
            <a:r>
              <a:rPr lang="en-US" i="1" baseline="0" dirty="0"/>
              <a:t>Turn on Live Transcript and record if applicable</a:t>
            </a:r>
          </a:p>
          <a:p>
            <a:pPr marL="171450" indent="-171450">
              <a:buFont typeface="Wingdings" panose="05000000000000000000" pitchFamily="2" charset="2"/>
              <a:buChar char="Ø"/>
            </a:pPr>
            <a:r>
              <a:rPr lang="en-US" i="0" baseline="0" dirty="0"/>
              <a:t>prepare (Name of Learning Lab) and PDF of slides (without notes) to put in chat</a:t>
            </a:r>
          </a:p>
          <a:p>
            <a:pPr marL="174708" indent="-174708">
              <a:buFont typeface="Wingdings" panose="05000000000000000000" pitchFamily="2" charset="2"/>
              <a:buChar char="Ø"/>
            </a:pPr>
            <a:r>
              <a:rPr lang="en-US" i="0" dirty="0"/>
              <a:t>Slide #2 – Update presenter names</a:t>
            </a:r>
            <a:endParaRPr lang="en-US" i="0" dirty="0">
              <a:cs typeface="Calibri"/>
            </a:endParaRPr>
          </a:p>
          <a:p>
            <a:pPr marL="174708" indent="-174708">
              <a:buFont typeface="Wingdings" panose="05000000000000000000" pitchFamily="2" charset="2"/>
              <a:buChar char="Ø"/>
            </a:pPr>
            <a:r>
              <a:rPr lang="en-US" i="0" dirty="0"/>
              <a:t>Check that the presenter can share their screen </a:t>
            </a:r>
          </a:p>
          <a:p>
            <a:pPr marL="174708" indent="-174708">
              <a:buFont typeface="Wingdings" panose="05000000000000000000" pitchFamily="2" charset="2"/>
              <a:buChar char="Ø"/>
            </a:pPr>
            <a:r>
              <a:rPr lang="en-US" i="0" dirty="0">
                <a:cs typeface="Calibri" panose="020F0502020204030204"/>
              </a:rPr>
              <a:t>Prepare polls/breakout groups if a large group</a:t>
            </a:r>
          </a:p>
          <a:p>
            <a:pPr marL="174708" indent="-174708">
              <a:buFont typeface="Wingdings" panose="05000000000000000000" pitchFamily="2" charset="2"/>
              <a:buChar char="Ø"/>
            </a:pPr>
            <a:r>
              <a:rPr lang="en-US" i="0" dirty="0">
                <a:cs typeface="Calibri" panose="020F0502020204030204"/>
              </a:rPr>
              <a:t>Assign</a:t>
            </a:r>
            <a:r>
              <a:rPr lang="en-US" i="0" baseline="0" dirty="0">
                <a:cs typeface="Calibri" panose="020F0502020204030204"/>
              </a:rPr>
              <a:t> an attendance taker, timekeeper, chat monitor</a:t>
            </a:r>
            <a:endParaRPr lang="en-US" i="0" dirty="0">
              <a:cs typeface="Calibri" panose="020F0502020204030204"/>
            </a:endParaRPr>
          </a:p>
          <a:p>
            <a:endParaRPr lang="en-US" i="1" baseline="0" dirty="0"/>
          </a:p>
          <a:p>
            <a:r>
              <a:rPr lang="en-US" i="1" baseline="0" dirty="0"/>
              <a:t>Note to Facilitator:</a:t>
            </a:r>
          </a:p>
          <a:p>
            <a:r>
              <a:rPr lang="en-US" b="1" i="0" baseline="0" dirty="0"/>
              <a:t>Bold Text = Timing</a:t>
            </a:r>
          </a:p>
          <a:p>
            <a:r>
              <a:rPr lang="en-US" b="0" i="1" baseline="0" dirty="0"/>
              <a:t>Italicized Text = Notes – do not read</a:t>
            </a:r>
          </a:p>
          <a:p>
            <a:r>
              <a:rPr lang="en-US" b="0" i="0" baseline="0" dirty="0"/>
              <a:t>Regular Text = Talking Points</a:t>
            </a:r>
            <a:endParaRPr lang="en-US" b="0" i="0" dirty="0"/>
          </a:p>
        </p:txBody>
      </p:sp>
      <p:sp>
        <p:nvSpPr>
          <p:cNvPr id="4" name="Slide Number Placeholder 3"/>
          <p:cNvSpPr>
            <a:spLocks noGrp="1"/>
          </p:cNvSpPr>
          <p:nvPr>
            <p:ph type="sldNum" sz="quarter" idx="10"/>
          </p:nvPr>
        </p:nvSpPr>
        <p:spPr/>
        <p:txBody>
          <a:bodyPr/>
          <a:lstStyle/>
          <a:p>
            <a:fld id="{1794951F-DB89-46A0-8245-A40C626A4F19}" type="slidenum">
              <a:rPr lang="en-US" smtClean="0"/>
              <a:t>2</a:t>
            </a:fld>
            <a:endParaRPr lang="en-US"/>
          </a:p>
        </p:txBody>
      </p:sp>
    </p:spTree>
    <p:extLst>
      <p:ext uri="{BB962C8B-B14F-4D97-AF65-F5344CB8AC3E}">
        <p14:creationId xmlns:p14="http://schemas.microsoft.com/office/powerpoint/2010/main" val="2246804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i="0" dirty="0"/>
              <a:t>Time:</a:t>
            </a:r>
            <a:r>
              <a:rPr lang="en-US" b="1" i="0" baseline="0" dirty="0"/>
              <a:t> 15 seconds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0" i="0" baseline="0" dirty="0"/>
              <a:t>Talking Points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0" i="0" baseline="0" dirty="0"/>
              <a:t>Here are ways to keep in touch with us and continue your learning. </a:t>
            </a:r>
            <a:endParaRPr lang="en-US" b="0" i="0" dirty="0"/>
          </a:p>
          <a:p>
            <a:pPr marL="0" indent="0">
              <a:buFont typeface="Wingdings" panose="05000000000000000000" pitchFamily="2" charset="2"/>
              <a:buNone/>
            </a:pPr>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487D6291-FB8F-4913-892F-08B16A588B0E}" type="slidenum">
              <a:rPr lang="en-US" smtClean="0"/>
              <a:t>20</a:t>
            </a:fld>
            <a:endParaRPr lang="en-US"/>
          </a:p>
        </p:txBody>
      </p:sp>
    </p:spTree>
    <p:extLst>
      <p:ext uri="{BB962C8B-B14F-4D97-AF65-F5344CB8AC3E}">
        <p14:creationId xmlns:p14="http://schemas.microsoft.com/office/powerpoint/2010/main" val="1560896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Time:</a:t>
            </a:r>
            <a:r>
              <a:rPr lang="en-US" b="1" i="0" baseline="0" dirty="0"/>
              <a:t> 30 seconds</a:t>
            </a:r>
            <a:endParaRPr lang="en-US" b="1" i="0" dirty="0"/>
          </a:p>
          <a:p>
            <a:r>
              <a:rPr lang="en-US" i="1" baseline="0" dirty="0"/>
              <a:t>Explain that this learning lab was just a place to start – the webinar is more detailed</a:t>
            </a:r>
          </a:p>
          <a:p>
            <a:endParaRPr lang="en-US" i="1" baseline="0" dirty="0"/>
          </a:p>
          <a:p>
            <a:r>
              <a:rPr lang="en-US" b="0" i="0" baseline="0" dirty="0"/>
              <a:t>Talking Points</a:t>
            </a:r>
          </a:p>
          <a:p>
            <a:pPr marL="171450" indent="-171450">
              <a:buFont typeface="Wingdings" panose="05000000000000000000" pitchFamily="2" charset="2"/>
              <a:buChar char="Ø"/>
            </a:pPr>
            <a:r>
              <a:rPr lang="en-US" b="0" i="0" baseline="0" dirty="0"/>
              <a:t>This the path to the Structured Behavioral Interview webinar.  It is on the </a:t>
            </a:r>
            <a:r>
              <a:rPr lang="en-US" b="0" i="0" baseline="0" dirty="0" err="1"/>
              <a:t>tenncare</a:t>
            </a:r>
            <a:r>
              <a:rPr lang="en-US" b="0" i="0" baseline="0" dirty="0"/>
              <a:t> website, go to the DSP Workforce Toolkit, Selection and then go to the  SBI section. </a:t>
            </a:r>
            <a:endParaRPr lang="en-US" b="0" i="0" dirty="0"/>
          </a:p>
          <a:p>
            <a:endParaRPr lang="en-US" i="1" dirty="0"/>
          </a:p>
        </p:txBody>
      </p:sp>
      <p:sp>
        <p:nvSpPr>
          <p:cNvPr id="4" name="Slide Number Placeholder 3"/>
          <p:cNvSpPr>
            <a:spLocks noGrp="1"/>
          </p:cNvSpPr>
          <p:nvPr>
            <p:ph type="sldNum" sz="quarter" idx="10"/>
          </p:nvPr>
        </p:nvSpPr>
        <p:spPr/>
        <p:txBody>
          <a:bodyPr/>
          <a:lstStyle/>
          <a:p>
            <a:fld id="{1794951F-DB89-46A0-8245-A40C626A4F19}" type="slidenum">
              <a:rPr lang="en-US" smtClean="0"/>
              <a:t>21</a:t>
            </a:fld>
            <a:endParaRPr lang="en-US"/>
          </a:p>
        </p:txBody>
      </p:sp>
    </p:spTree>
    <p:extLst>
      <p:ext uri="{BB962C8B-B14F-4D97-AF65-F5344CB8AC3E}">
        <p14:creationId xmlns:p14="http://schemas.microsoft.com/office/powerpoint/2010/main" val="34791547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cs typeface="Calibri" panose="020F0502020204030204"/>
              </a:rPr>
              <a:t>Time:</a:t>
            </a:r>
            <a:r>
              <a:rPr lang="en-US" altLang="en-US" b="1" baseline="0" dirty="0">
                <a:cs typeface="Calibri" panose="020F0502020204030204"/>
              </a:rPr>
              <a:t> 30-60 seconds</a:t>
            </a:r>
            <a:endParaRPr lang="en-US" altLang="en-US" b="1" dirty="0">
              <a:cs typeface="Calibri" panose="020F0502020204030204"/>
            </a:endParaRPr>
          </a:p>
          <a:p>
            <a:pPr eaLnBrk="1" hangingPunct="1">
              <a:spcBef>
                <a:spcPct val="0"/>
              </a:spcBef>
            </a:pPr>
            <a:r>
              <a:rPr lang="en-US" altLang="en-US" i="1" dirty="0">
                <a:cs typeface="Calibri" panose="020F0502020204030204"/>
              </a:rPr>
              <a:t>Facilitor Note:  Talk about information on the slide. </a:t>
            </a:r>
          </a:p>
          <a:p>
            <a:pPr eaLnBrk="1" hangingPunct="1">
              <a:spcBef>
                <a:spcPct val="0"/>
              </a:spcBef>
            </a:pPr>
            <a:r>
              <a:rPr lang="en-US" altLang="en-US" i="1" dirty="0">
                <a:cs typeface="Calibri" panose="020F0502020204030204"/>
              </a:rPr>
              <a:t>Edit</a:t>
            </a:r>
            <a:r>
              <a:rPr lang="en-US" altLang="en-US" i="1" baseline="0" dirty="0">
                <a:cs typeface="Calibri" panose="020F0502020204030204"/>
              </a:rPr>
              <a:t> slide as needed regarding upcoming workshops</a:t>
            </a:r>
            <a:endParaRPr lang="en-US" altLang="en-US" i="1" dirty="0">
              <a:cs typeface="Calibri" panose="020F0502020204030204"/>
            </a:endParaRPr>
          </a:p>
        </p:txBody>
      </p:sp>
      <p:sp>
        <p:nvSpPr>
          <p:cNvPr id="227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0007" indent="-296033">
              <a:defRPr>
                <a:solidFill>
                  <a:schemeClr val="tx1"/>
                </a:solidFill>
                <a:latin typeface="Calibri" panose="020F0502020204030204" pitchFamily="34" charset="0"/>
              </a:defRPr>
            </a:lvl2pPr>
            <a:lvl3pPr marL="1185747" indent="-236179">
              <a:defRPr>
                <a:solidFill>
                  <a:schemeClr val="tx1"/>
                </a:solidFill>
                <a:latin typeface="Calibri" panose="020F0502020204030204" pitchFamily="34" charset="0"/>
              </a:defRPr>
            </a:lvl3pPr>
            <a:lvl4pPr marL="1661340" indent="-236179">
              <a:defRPr>
                <a:solidFill>
                  <a:schemeClr val="tx1"/>
                </a:solidFill>
                <a:latin typeface="Calibri" panose="020F0502020204030204" pitchFamily="34" charset="0"/>
              </a:defRPr>
            </a:lvl4pPr>
            <a:lvl5pPr marL="2135315" indent="-236179">
              <a:defRPr>
                <a:solidFill>
                  <a:schemeClr val="tx1"/>
                </a:solidFill>
                <a:latin typeface="Calibri" panose="020F0502020204030204" pitchFamily="34" charset="0"/>
              </a:defRPr>
            </a:lvl5pPr>
            <a:lvl6pPr marL="2601201" indent="-236179" eaLnBrk="0" fontAlgn="base" hangingPunct="0">
              <a:spcBef>
                <a:spcPct val="0"/>
              </a:spcBef>
              <a:spcAft>
                <a:spcPct val="0"/>
              </a:spcAft>
              <a:defRPr>
                <a:solidFill>
                  <a:schemeClr val="tx1"/>
                </a:solidFill>
                <a:latin typeface="Calibri" panose="020F0502020204030204" pitchFamily="34" charset="0"/>
              </a:defRPr>
            </a:lvl6pPr>
            <a:lvl7pPr marL="3067088" indent="-236179" eaLnBrk="0" fontAlgn="base" hangingPunct="0">
              <a:spcBef>
                <a:spcPct val="0"/>
              </a:spcBef>
              <a:spcAft>
                <a:spcPct val="0"/>
              </a:spcAft>
              <a:defRPr>
                <a:solidFill>
                  <a:schemeClr val="tx1"/>
                </a:solidFill>
                <a:latin typeface="Calibri" panose="020F0502020204030204" pitchFamily="34" charset="0"/>
              </a:defRPr>
            </a:lvl7pPr>
            <a:lvl8pPr marL="3532975" indent="-236179" eaLnBrk="0" fontAlgn="base" hangingPunct="0">
              <a:spcBef>
                <a:spcPct val="0"/>
              </a:spcBef>
              <a:spcAft>
                <a:spcPct val="0"/>
              </a:spcAft>
              <a:defRPr>
                <a:solidFill>
                  <a:schemeClr val="tx1"/>
                </a:solidFill>
                <a:latin typeface="Calibri" panose="020F0502020204030204" pitchFamily="34" charset="0"/>
              </a:defRPr>
            </a:lvl8pPr>
            <a:lvl9pPr marL="3998862" indent="-236179"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CC85A6D-DA4B-4FD0-80EB-1CD44D39377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158476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7EF461-0DA1-49B8-9494-EA2A34B00B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5211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buFont typeface="Wingdings" panose="05000000000000000000" pitchFamily="2" charset="2"/>
              <a:buNone/>
            </a:pPr>
            <a:r>
              <a:rPr lang="en-US" b="1" dirty="0"/>
              <a:t>Time 1 minute</a:t>
            </a:r>
          </a:p>
          <a:p>
            <a:pPr marL="0" indent="0" rtl="0">
              <a:buFont typeface="Wingdings" panose="05000000000000000000" pitchFamily="2" charset="2"/>
              <a:buNone/>
            </a:pPr>
            <a:r>
              <a:rPr lang="en-US" b="0" dirty="0"/>
              <a:t>Talking Points</a:t>
            </a:r>
          </a:p>
          <a:p>
            <a:pPr marL="228600" indent="-228600" rtl="0" fontAlgn="base">
              <a:buFont typeface="Wingdings" panose="05000000000000000000" pitchFamily="2" charset="2"/>
              <a:buChar char="Ø"/>
            </a:pPr>
            <a:r>
              <a:rPr lang="en-US" dirty="0"/>
              <a:t>Welcome to our xx Learning Lab – xx</a:t>
            </a:r>
          </a:p>
          <a:p>
            <a:pPr marL="228600" indent="-228600" rtl="0" fontAlgn="base">
              <a:buFont typeface="Wingdings" panose="05000000000000000000" pitchFamily="2" charset="2"/>
              <a:buChar char="Ø"/>
            </a:pPr>
            <a:r>
              <a:rPr lang="en-US" dirty="0"/>
              <a:t>My name is xx and I am a xx with xx.</a:t>
            </a:r>
          </a:p>
          <a:p>
            <a:pPr marL="228600" indent="-228600" rtl="0" fontAlgn="base">
              <a:buFont typeface="Wingdings" panose="05000000000000000000" pitchFamily="2" charset="2"/>
              <a:buChar char="Ø"/>
            </a:pPr>
            <a:r>
              <a:rPr lang="en-US" dirty="0"/>
              <a:t>Acknowledge</a:t>
            </a:r>
            <a:r>
              <a:rPr lang="en-US" baseline="0" dirty="0"/>
              <a:t> other UMN staff and the Regional Coaches (Don’t all on them for opening round)</a:t>
            </a:r>
            <a:endParaRPr lang="en-US" dirty="0"/>
          </a:p>
          <a:p>
            <a:pPr marL="171450" indent="-171450" rtl="0" fontAlgn="base">
              <a:buFont typeface="Wingdings" panose="05000000000000000000" pitchFamily="2" charset="2"/>
              <a:buChar char="Ø"/>
            </a:pPr>
            <a:r>
              <a:rPr lang="en-US" i="0" baseline="0" dirty="0"/>
              <a:t>Learning Lab is being recorded</a:t>
            </a:r>
            <a:endParaRPr lang="en-US" i="0"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7D6291-FB8F-4913-892F-08B16A588B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1602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b="1" dirty="0"/>
              <a:t>Time</a:t>
            </a:r>
            <a:r>
              <a:rPr lang="en-US" b="1" baseline="0" dirty="0"/>
              <a:t>: 30-60 seconds</a:t>
            </a:r>
            <a:endParaRPr lang="en-US" b="1" dirty="0"/>
          </a:p>
          <a:p>
            <a:pPr marL="0" indent="0">
              <a:buFont typeface="Wingdings" panose="05000000000000000000" pitchFamily="2" charset="2"/>
              <a:buNone/>
            </a:pPr>
            <a:r>
              <a:rPr lang="en-US" dirty="0"/>
              <a:t>Talking Points:</a:t>
            </a:r>
          </a:p>
          <a:p>
            <a:pPr marL="174708" indent="-174708">
              <a:buFont typeface="Wingdings" panose="05000000000000000000" pitchFamily="2" charset="2"/>
              <a:buChar char="Ø"/>
            </a:pPr>
            <a:r>
              <a:rPr lang="en-US" dirty="0"/>
              <a:t>Some of us are used to working on Zoom in a group, while others are less familiar. </a:t>
            </a:r>
          </a:p>
          <a:p>
            <a:pPr marL="174708" indent="-174708">
              <a:buFont typeface="Wingdings" panose="05000000000000000000" pitchFamily="2" charset="2"/>
              <a:buChar char="Ø"/>
            </a:pPr>
            <a:r>
              <a:rPr lang="en-US" dirty="0"/>
              <a:t>Please keep your microphone on mute when you’re not speaking today to help reduce background noise. When you’re in breakout groups, feel free to unmute and discuss the topic within your group.</a:t>
            </a:r>
            <a:r>
              <a:rPr lang="en-US" baseline="0" dirty="0"/>
              <a:t> If you are able, w</a:t>
            </a:r>
            <a:r>
              <a:rPr lang="en-US" dirty="0"/>
              <a:t>e’d appreciate it if you keep your video on today. Its important for all of us to be able to see and get to know one another in these meetings. We understand if you need to shut off your video for a few moments if you need to step away, but please turn your video back on when you return.</a:t>
            </a:r>
          </a:p>
          <a:p>
            <a:pPr marL="174708" indent="-174708" fontAlgn="base">
              <a:buFont typeface="Wingdings" panose="05000000000000000000" pitchFamily="2" charset="2"/>
              <a:buChar char="Ø"/>
            </a:pPr>
            <a:r>
              <a:rPr lang="en-US" dirty="0"/>
              <a:t>When you logged into Zoom today, you might have typed in a name for yourself. To help us get to know one another, we ask you to rename yourself with this information on your screen:</a:t>
            </a:r>
          </a:p>
          <a:p>
            <a:pPr marL="640594" lvl="1" indent="-174708" fontAlgn="base">
              <a:buFont typeface="Wingdings" panose="05000000000000000000" pitchFamily="2" charset="2"/>
              <a:buChar char="Ø"/>
            </a:pPr>
            <a:r>
              <a:rPr lang="en-US" dirty="0"/>
              <a:t>Your name, your organization name. If you are a group of people watching from one computer in an organization, you can shorten to first names and your organization name.</a:t>
            </a:r>
          </a:p>
          <a:p>
            <a:pPr marL="640594" lvl="1" indent="-174708" fontAlgn="base">
              <a:buFont typeface="Wingdings" panose="05000000000000000000" pitchFamily="2" charset="2"/>
              <a:buChar char="Ø"/>
            </a:pPr>
            <a:r>
              <a:rPr lang="en-US" dirty="0"/>
              <a:t>To do this, look on the bottom of your screen for participants, click on that and on the right side of your screen a white column will appear. Hoover over your name and two buttons will appear mute and more. Click on more, then click on rename. Rename yourself then click OK. </a:t>
            </a:r>
          </a:p>
          <a:p>
            <a:pPr marL="174708" indent="-174708" fontAlgn="base">
              <a:buFont typeface="Wingdings" panose="05000000000000000000" pitchFamily="2" charset="2"/>
              <a:buChar char="Ø"/>
            </a:pPr>
            <a:r>
              <a:rPr lang="en-US" dirty="0"/>
              <a:t>The Chat function is at the bottom of the page.  It looks like a little speaking bubble. If you have a questions or something you want to add to the discussion you can use Chat.  We will be monitoring Chat throughout the session. </a:t>
            </a:r>
            <a:endParaRPr lang="en-US" dirty="0">
              <a:cs typeface="Calibri"/>
            </a:endParaRPr>
          </a:p>
          <a:p>
            <a:pPr marL="174708" indent="-174708">
              <a:buFont typeface="Wingdings" panose="05000000000000000000" pitchFamily="2" charset="2"/>
              <a:buChar char="Ø"/>
            </a:pPr>
            <a:r>
              <a:rPr lang="en-US" b="0" dirty="0"/>
              <a:t>Using Chat to submit a question, simply </a:t>
            </a:r>
            <a:r>
              <a:rPr lang="en-US" b="0" i="1" dirty="0"/>
              <a:t>click on the button that looks like this in your toolbar.</a:t>
            </a:r>
            <a:endParaRPr lang="en-US" b="0" dirty="0">
              <a:cs typeface="Calibri"/>
            </a:endParaRPr>
          </a:p>
          <a:p>
            <a:pPr marL="640594" lvl="1" indent="-174708" fontAlgn="base">
              <a:buFont typeface="Wingdings" panose="05000000000000000000" pitchFamily="2" charset="2"/>
              <a:buChar char="Ø"/>
            </a:pPr>
            <a:r>
              <a:rPr lang="en-US" b="0" dirty="0"/>
              <a:t>Please </a:t>
            </a:r>
            <a:r>
              <a:rPr lang="en-US" b="0" i="1" dirty="0"/>
              <a:t>feel free to send questions</a:t>
            </a:r>
            <a:r>
              <a:rPr lang="en-US" b="0" dirty="0"/>
              <a:t> </a:t>
            </a:r>
            <a:r>
              <a:rPr lang="en-US" dirty="0"/>
              <a:t>at any time during the presentation. We will have time at the</a:t>
            </a:r>
            <a:r>
              <a:rPr lang="en-US" baseline="0" dirty="0"/>
              <a:t> end for discussion and questions, so you can type them in the Chat feature and we’ll go over them at the end. </a:t>
            </a:r>
            <a:endParaRPr lang="en-US" dirty="0"/>
          </a:p>
          <a:p>
            <a:pPr marL="183394" lvl="0" indent="-174708" fontAlgn="base">
              <a:buFont typeface="Wingdings" panose="05000000000000000000" pitchFamily="2" charset="2"/>
              <a:buChar char="Ø"/>
            </a:pPr>
            <a:r>
              <a:rPr lang="en-US" dirty="0"/>
              <a:t>When  you click on “Participants,” you’ll see some buttons to interact with the presentation. You can say yes, no, go slower, go faster, and when you click on “More” you will find that you can use the thumbs up or thumbs down buttons. You can also let us know if you need to step away for a quick break to use the rest room or fill your coffee cup. Suffering is optional.</a:t>
            </a:r>
          </a:p>
          <a:p>
            <a:pPr marL="174708" indent="-174708">
              <a:buFont typeface="Wingdings" panose="05000000000000000000" pitchFamily="2" charset="2"/>
              <a:buChar char="Ø"/>
            </a:pPr>
            <a:r>
              <a:rPr lang="en-US" dirty="0"/>
              <a:t>When we take breaks, we do ask that everyone turn their camera during the break then turn it back on when you return or use reactions when you return so that we know when we are ready to start again. </a:t>
            </a:r>
          </a:p>
          <a:p>
            <a:pPr marL="174708" indent="-174708">
              <a:buFont typeface="Wingdings" panose="05000000000000000000" pitchFamily="2" charset="2"/>
              <a:buChar char="Ø"/>
            </a:pPr>
            <a:r>
              <a:rPr lang="en-US" dirty="0">
                <a:cs typeface="Calibri" panose="020F0502020204030204"/>
              </a:rPr>
              <a:t>Finally, we are all still working from home</a:t>
            </a:r>
            <a:r>
              <a:rPr lang="en-US" baseline="0" dirty="0">
                <a:cs typeface="Calibri" panose="020F0502020204030204"/>
              </a:rPr>
              <a:t> at the University of Minnesota. </a:t>
            </a:r>
            <a:r>
              <a:rPr lang="en-US" i="1" baseline="0" dirty="0">
                <a:cs typeface="Calibri" panose="020F0502020204030204"/>
              </a:rPr>
              <a:t>Explain “coworkers” you share your space with. </a:t>
            </a:r>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487D6291-FB8F-4913-892F-08B16A588B0E}" type="slidenum">
              <a:rPr lang="en-US" smtClean="0"/>
              <a:t>4</a:t>
            </a:fld>
            <a:endParaRPr lang="en-US"/>
          </a:p>
        </p:txBody>
      </p:sp>
    </p:spTree>
    <p:extLst>
      <p:ext uri="{BB962C8B-B14F-4D97-AF65-F5344CB8AC3E}">
        <p14:creationId xmlns:p14="http://schemas.microsoft.com/office/powerpoint/2010/main" val="469816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Time: 1-2 minutes</a:t>
            </a:r>
          </a:p>
          <a:p>
            <a:r>
              <a:rPr lang="en-US" b="0" dirty="0"/>
              <a:t>Talking Points</a:t>
            </a:r>
          </a:p>
          <a:p>
            <a:pPr marL="171450" indent="-171450">
              <a:buFont typeface="Wingdings" panose="05000000000000000000" pitchFamily="2" charset="2"/>
              <a:buChar char="Ø"/>
            </a:pPr>
            <a:r>
              <a:rPr lang="en-US" b="0" dirty="0"/>
              <a:t>Why are we talking about this today?</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We are taking about the Selection Process. We all know that questions asked in a Structured Behavioral Interview are critical to communicating with the candidate about the job, the culture and mission of the provider.  Knowing what you are looking for in response to an interview questions is equally important.  Learn how to develop and use a Score Guide as a part of the interview process.</a:t>
            </a:r>
            <a:endParaRPr lang="en-US" dirty="0"/>
          </a:p>
          <a:p>
            <a:pPr marL="171450" indent="-171450">
              <a:buFont typeface="Wingdings" panose="05000000000000000000" pitchFamily="2" charset="2"/>
              <a:buChar char="Ø"/>
            </a:pPr>
            <a:r>
              <a:rPr lang="en-US" b="0" dirty="0"/>
              <a:t>Why does it matter?  </a:t>
            </a:r>
          </a:p>
          <a:p>
            <a:pPr marL="171450" indent="-171450">
              <a:buFont typeface="Wingdings" panose="05000000000000000000" pitchFamily="2" charset="2"/>
              <a:buChar char="Ø"/>
            </a:pPr>
            <a:r>
              <a:rPr lang="en-US" b="0" dirty="0"/>
              <a:t>This slide shows your 2019 data from Tennessee organizations who participated in our survey.  From talking with providers in TN over the last year, I suspect those numbers are higher for 2020. </a:t>
            </a:r>
          </a:p>
          <a:p>
            <a:pPr marL="171450" indent="-171450">
              <a:buFont typeface="Wingdings" panose="05000000000000000000" pitchFamily="2" charset="2"/>
              <a:buChar char="Ø"/>
            </a:pPr>
            <a:r>
              <a:rPr lang="en-US" b="0" dirty="0"/>
              <a:t>Most organizations that we work with in TN and across the country are struggling with staff retention.  Many DSPs leave the organization within the first 6 months.  This shows that 88% leave with in the first year.  </a:t>
            </a:r>
          </a:p>
          <a:p>
            <a:pPr marL="171450" indent="-171450">
              <a:buFont typeface="Wingdings" panose="05000000000000000000" pitchFamily="2" charset="2"/>
              <a:buChar char="Ø"/>
            </a:pPr>
            <a:r>
              <a:rPr lang="en-US" b="0" dirty="0"/>
              <a:t>Turnover like this has many negative effects.  1) support provided to the people the organization provides support to suffers, 2) staff turnover is tough on existing staff 3) costly to the organization.</a:t>
            </a:r>
          </a:p>
          <a:p>
            <a:pPr marL="171450" indent="-171450">
              <a:buFont typeface="Wingdings" panose="05000000000000000000" pitchFamily="2" charset="2"/>
              <a:buChar char="Ø"/>
            </a:pPr>
            <a:r>
              <a:rPr lang="en-US" b="0" dirty="0"/>
              <a:t>You can see the reason’s staff give for leaving their role as a DSP.  When providers were able to find out why DSP’s left to go to other jobs or company’s many times, they said 1) they didn’t realize what was expected of them as a DSP – it was harder than they expected. (personal cares, driving their own vehicle, the time away from their family on the weekend or the evening – wasn’t worth the low rate of pay 2) they could get paid more somewhere else, where the hours were better and there was less responsibility.  3) they weren’t a good match for the people they were hired to support. </a:t>
            </a:r>
          </a:p>
          <a:p>
            <a:pPr marL="171450" indent="-171450">
              <a:buFont typeface="Wingdings" panose="05000000000000000000" pitchFamily="2" charset="2"/>
              <a:buChar char="Ø"/>
            </a:pPr>
            <a:r>
              <a:rPr lang="en-US" b="0" dirty="0"/>
              <a:t>We wanted to drill down today on how to develop the score guide because by using it as a part of the interview can help your organization be more consistent in the selection process. </a:t>
            </a:r>
          </a:p>
          <a:p>
            <a:pPr marL="171450" indent="-171450">
              <a:buFont typeface="Wingdings" panose="05000000000000000000" pitchFamily="2" charset="2"/>
              <a:buChar char="Ø"/>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Facilitor Note: Below is the Content from the Kick-off Workshop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Talking</a:t>
            </a:r>
            <a:r>
              <a:rPr lang="en-US" sz="1200" baseline="0" dirty="0"/>
              <a:t> Points</a:t>
            </a:r>
            <a:endParaRPr lang="en-US" sz="1200" dirty="0"/>
          </a:p>
          <a:p>
            <a:pPr marL="171450" indent="-171450">
              <a:buFont typeface="Wingdings" panose="05000000000000000000" pitchFamily="2" charset="2"/>
              <a:buChar char="Ø"/>
            </a:pPr>
            <a:r>
              <a:rPr lang="en-US" dirty="0"/>
              <a:t>We also included some tenure specific information related to turnover. In addition to reporting the number of DSPs who left in the calendar year, we asked you to report how many who left who had been employed between 0-6 months when they left, and those who had been employed between 6-12 months before they left. This formula for early turnover is also on page 19 of the workbook. It is calculated as a percentage of the DSPs who left.</a:t>
            </a:r>
          </a:p>
          <a:p>
            <a:pPr marL="171450" indent="-171450">
              <a:buFont typeface="Wingdings" panose="05000000000000000000" pitchFamily="2" charset="2"/>
              <a:buChar char="Ø"/>
            </a:pPr>
            <a:endParaRPr lang="en-US" dirty="0"/>
          </a:p>
          <a:p>
            <a:pPr marL="171450" indent="-171450">
              <a:buFont typeface="Wingdings" panose="05000000000000000000" pitchFamily="2" charset="2"/>
              <a:buChar char="Ø"/>
            </a:pPr>
            <a:r>
              <a:rPr lang="en-US" dirty="0"/>
              <a:t>In the state, of those DSPs who left the organization, 53% left with 0-6 months of hire. 33% who left had been employed between 6-12 months of hire. </a:t>
            </a:r>
          </a:p>
          <a:p>
            <a:pPr marL="171450" indent="-171450">
              <a:buFont typeface="Wingdings" panose="05000000000000000000" pitchFamily="2" charset="2"/>
              <a:buChar char="Ø"/>
            </a:pPr>
            <a:r>
              <a:rPr lang="en-US" dirty="0"/>
              <a:t>What this can indicate is that more strategies are needed to hire DSPs with appropriate expectations about the job, and more support for training, supervision, matching or mentoring DSPs in the early months of the job. Over half of the workforce who left had been working for less than six months. Many who have worked as DSPs know that six months is not long enough to have learned this role, and when workers leave within six months of being hired this is likely to impact peoples’ quality of life and the morale of other workers. The good news is that there are strategies identified to help address these challenges over time.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As a note, if your organization did not provide any vacancy data for DSPs, turnover could not be computed. Turnover could be computed only if all the data points were provided. Otherwise, your profile will say “data not available.” if you can find the applicable data, you can use the formulas on page 19 of your workbook to compute any missing data points on the infographic.</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7D6291-FB8F-4913-892F-08B16A588B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0913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Time:</a:t>
            </a:r>
            <a:r>
              <a:rPr lang="en-US" b="1" i="0" baseline="0" dirty="0"/>
              <a:t> 30 seconds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Facilitator Notes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i="1" dirty="0"/>
              <a:t>Use this slide if you feel like it is needed here or later based upon feedback.</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1" i="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dirty="0"/>
              <a:t>Talking Points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0" i="0" baseline="0" dirty="0"/>
              <a:t>Here are ways to keep in touch with us and continue your learning. </a:t>
            </a:r>
            <a:endParaRPr lang="en-US" b="0" i="0" dirty="0"/>
          </a:p>
          <a:p>
            <a:pPr marL="171450" indent="-171450">
              <a:buFont typeface="Wingdings" panose="05000000000000000000" pitchFamily="2" charset="2"/>
              <a:buChar char="Ø"/>
            </a:pPr>
            <a:r>
              <a:rPr lang="en-US" dirty="0"/>
              <a:t>TN Statewide 2019</a:t>
            </a:r>
          </a:p>
          <a:p>
            <a:pPr marL="628650" lvl="1" indent="-171450">
              <a:buFont typeface="Wingdings" panose="05000000000000000000" pitchFamily="2" charset="2"/>
              <a:buChar char="Ø"/>
            </a:pPr>
            <a:r>
              <a:rPr lang="en-US" dirty="0"/>
              <a:t>there was an overall vacancy rate of 13%. This means that 13% of DSP positions in the state were unfilled on the last day of the year.</a:t>
            </a:r>
          </a:p>
          <a:p>
            <a:pPr marL="628650" lvl="1" indent="-171450">
              <a:buFont typeface="Wingdings" panose="05000000000000000000" pitchFamily="2" charset="2"/>
              <a:buChar char="Ø"/>
            </a:pPr>
            <a:r>
              <a:rPr lang="en-US" dirty="0"/>
              <a:t>Of note, there was a higher vacancy rate among part time DSP positions.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7D6291-FB8F-4913-892F-08B16A588B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2912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baseline="0" dirty="0">
                <a:solidFill>
                  <a:schemeClr val="tx1"/>
                </a:solidFill>
                <a:effectLst/>
                <a:latin typeface="+mn-lt"/>
                <a:ea typeface="+mn-ea"/>
                <a:cs typeface="+mn-cs"/>
              </a:rPr>
              <a:t>Time: 3-5 min</a:t>
            </a:r>
          </a:p>
          <a:p>
            <a:endParaRPr lang="en-US" sz="1200" b="0" i="1" kern="1200" baseline="0" dirty="0">
              <a:solidFill>
                <a:schemeClr val="tx1"/>
              </a:solidFill>
              <a:effectLst/>
              <a:latin typeface="+mn-lt"/>
              <a:ea typeface="+mn-ea"/>
              <a:cs typeface="+mn-cs"/>
            </a:endParaRPr>
          </a:p>
          <a:p>
            <a:r>
              <a:rPr lang="en-US" sz="1200" b="0" i="1" kern="1200" baseline="0" dirty="0">
                <a:solidFill>
                  <a:schemeClr val="tx1"/>
                </a:solidFill>
                <a:effectLst/>
                <a:latin typeface="+mn-lt"/>
                <a:ea typeface="+mn-ea"/>
                <a:cs typeface="+mn-cs"/>
              </a:rPr>
              <a:t>Facilitor note</a:t>
            </a:r>
            <a:r>
              <a:rPr lang="en-US" sz="1200" b="0" kern="1200" baseline="0" dirty="0">
                <a:solidFill>
                  <a:schemeClr val="tx1"/>
                </a:solidFill>
                <a:effectLst/>
                <a:latin typeface="+mn-lt"/>
                <a:ea typeface="+mn-ea"/>
                <a:cs typeface="+mn-cs"/>
              </a:rPr>
              <a:t>:</a:t>
            </a:r>
          </a:p>
          <a:p>
            <a:pPr marL="171450" indent="-171450">
              <a:buFont typeface="Wingdings" panose="05000000000000000000" pitchFamily="2" charset="2"/>
              <a:buChar char="Ø"/>
            </a:pPr>
            <a:r>
              <a:rPr lang="en-US" sz="1200" i="1" kern="1200" baseline="0" dirty="0">
                <a:solidFill>
                  <a:schemeClr val="tx1"/>
                </a:solidFill>
                <a:effectLst/>
                <a:latin typeface="+mn-lt"/>
                <a:ea typeface="+mn-ea"/>
                <a:cs typeface="+mn-cs"/>
              </a:rPr>
              <a:t>If more than 10 providers – use Chat  Do not ask the MCO/Coaches or the UMN Staff</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Talking Points</a:t>
            </a:r>
          </a:p>
          <a:p>
            <a:pPr marL="171450" indent="-171450">
              <a:buFont typeface="Wingdings" panose="05000000000000000000" pitchFamily="2" charset="2"/>
              <a:buChar char="Ø"/>
            </a:pPr>
            <a:r>
              <a:rPr lang="en-US" sz="1200" kern="1200" baseline="0" dirty="0">
                <a:solidFill>
                  <a:schemeClr val="tx1"/>
                </a:solidFill>
                <a:effectLst/>
                <a:latin typeface="+mn-lt"/>
                <a:ea typeface="+mn-ea"/>
                <a:cs typeface="+mn-cs"/>
              </a:rPr>
              <a:t>We would like to start with a little time to get to know you and see if you have any initial questions.</a:t>
            </a:r>
          </a:p>
          <a:p>
            <a:pPr marL="171450" indent="-171450">
              <a:buFont typeface="Wingdings" panose="05000000000000000000" pitchFamily="2" charset="2"/>
              <a:buChar char="Ø"/>
            </a:pPr>
            <a:r>
              <a:rPr lang="en-US" sz="1200" kern="1200" baseline="0" dirty="0">
                <a:solidFill>
                  <a:schemeClr val="tx1"/>
                </a:solidFill>
                <a:effectLst/>
                <a:latin typeface="+mn-lt"/>
                <a:ea typeface="+mn-ea"/>
                <a:cs typeface="+mn-cs"/>
              </a:rPr>
              <a:t>Please introduce yourself with the following: </a:t>
            </a:r>
            <a:r>
              <a:rPr lang="en-US" sz="1200" i="1" kern="1200" baseline="0" dirty="0">
                <a:solidFill>
                  <a:schemeClr val="tx1"/>
                </a:solidFill>
                <a:effectLst/>
                <a:latin typeface="+mn-lt"/>
                <a:ea typeface="+mn-ea"/>
                <a:cs typeface="+mn-cs"/>
              </a:rPr>
              <a:t>read slide</a:t>
            </a:r>
            <a:endParaRPr lang="en-US" sz="1200" i="0" kern="1200" baseline="0" dirty="0">
              <a:solidFill>
                <a:schemeClr val="tx1"/>
              </a:solidFill>
              <a:effectLst/>
              <a:latin typeface="+mn-lt"/>
              <a:ea typeface="+mn-ea"/>
              <a:cs typeface="+mn-cs"/>
            </a:endParaRPr>
          </a:p>
          <a:p>
            <a:endParaRPr lang="en-US" sz="1200" i="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0E140-93E8-471F-9349-F0BB6098DE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361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itchFamily="2" charset="2"/>
              <a:buNone/>
            </a:pPr>
            <a:r>
              <a:rPr lang="en-US" b="1" dirty="0"/>
              <a:t>Time: 1</a:t>
            </a:r>
            <a:r>
              <a:rPr lang="en-US" b="1" baseline="0" dirty="0"/>
              <a:t> minutes</a:t>
            </a:r>
            <a:endParaRPr lang="en-US" b="1" dirty="0"/>
          </a:p>
          <a:p>
            <a:pPr marL="0" indent="0">
              <a:buFont typeface="Wingdings" pitchFamily="2" charset="2"/>
              <a:buNone/>
            </a:pPr>
            <a:endParaRPr lang="en-US" dirty="0"/>
          </a:p>
          <a:p>
            <a:pPr marL="0" indent="0">
              <a:buFont typeface="Wingdings" pitchFamily="2" charset="2"/>
              <a:buNone/>
            </a:pPr>
            <a:r>
              <a:rPr lang="en-US" dirty="0"/>
              <a:t>Talking Points</a:t>
            </a:r>
          </a:p>
          <a:p>
            <a:pPr marL="171450" indent="-171450">
              <a:buFont typeface="Wingdings" panose="05000000000000000000" pitchFamily="2" charset="2"/>
              <a:buChar char="Ø"/>
            </a:pPr>
            <a:r>
              <a:rPr lang="en-US" dirty="0"/>
              <a:t>Our goal for today’s learning lab is </a:t>
            </a:r>
            <a:r>
              <a:rPr lang="en-US" i="1" dirty="0"/>
              <a:t>read slide</a:t>
            </a:r>
            <a:endParaRPr lang="en-US" dirty="0"/>
          </a:p>
          <a:p>
            <a:endParaRPr lang="en-US" dirty="0"/>
          </a:p>
        </p:txBody>
      </p:sp>
      <p:sp>
        <p:nvSpPr>
          <p:cNvPr id="4" name="Slide Number Placeholder 3"/>
          <p:cNvSpPr>
            <a:spLocks noGrp="1"/>
          </p:cNvSpPr>
          <p:nvPr>
            <p:ph type="sldNum" sz="quarter" idx="10"/>
          </p:nvPr>
        </p:nvSpPr>
        <p:spPr/>
        <p:txBody>
          <a:bodyPr/>
          <a:lstStyle/>
          <a:p>
            <a:fld id="{487D6291-FB8F-4913-892F-08B16A588B0E}" type="slidenum">
              <a:rPr lang="en-US" smtClean="0"/>
              <a:t>8</a:t>
            </a:fld>
            <a:endParaRPr lang="en-US"/>
          </a:p>
        </p:txBody>
      </p:sp>
    </p:spTree>
    <p:extLst>
      <p:ext uri="{BB962C8B-B14F-4D97-AF65-F5344CB8AC3E}">
        <p14:creationId xmlns:p14="http://schemas.microsoft.com/office/powerpoint/2010/main" val="659477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E58D255-18D9-4A4C-B4DF-ED26CA062485}" type="slidenum">
              <a:rPr lang="en-US" altLang="en-US" smtClean="0">
                <a:latin typeface="Arial" panose="020B0604020202020204" pitchFamily="34" charset="0"/>
                <a:ea typeface="MS PGothic" panose="020B0600070205080204" pitchFamily="34" charset="-128"/>
              </a:rPr>
              <a:pPr fontAlgn="base">
                <a:spcBef>
                  <a:spcPct val="0"/>
                </a:spcBef>
                <a:spcAft>
                  <a:spcPct val="0"/>
                </a:spcAft>
              </a:pPr>
              <a:t>9</a:t>
            </a:fld>
            <a:endParaRPr lang="en-US" altLang="en-US">
              <a:latin typeface="Arial" panose="020B0604020202020204" pitchFamily="34" charset="0"/>
              <a:ea typeface="MS PGothic" panose="020B0600070205080204" pitchFamily="34" charset="-128"/>
            </a:endParaRPr>
          </a:p>
        </p:txBody>
      </p:sp>
      <p:sp>
        <p:nvSpPr>
          <p:cNvPr id="10342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0342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marL="0" indent="0" eaLnBrk="1" hangingPunct="1">
              <a:buFont typeface="Wingdings" panose="05000000000000000000" pitchFamily="2" charset="2"/>
              <a:buNone/>
            </a:pPr>
            <a:r>
              <a:rPr lang="en-US" b="1" i="0" dirty="0"/>
              <a:t>Time:</a:t>
            </a:r>
            <a:r>
              <a:rPr lang="en-US" b="1" i="0" baseline="0" dirty="0"/>
              <a:t> 30 seconds</a:t>
            </a:r>
          </a:p>
          <a:p>
            <a:pPr marL="0" indent="0" eaLnBrk="1" hangingPunct="1">
              <a:buFont typeface="Wingdings" panose="05000000000000000000" pitchFamily="2" charset="2"/>
              <a:buNone/>
            </a:pPr>
            <a:endParaRPr lang="en-US" i="1" dirty="0"/>
          </a:p>
          <a:p>
            <a:pPr marL="0" indent="0" eaLnBrk="1" hangingPunct="1">
              <a:buFont typeface="Wingdings" panose="05000000000000000000" pitchFamily="2" charset="2"/>
              <a:buNone/>
            </a:pPr>
            <a:r>
              <a:rPr lang="en-US" i="1" dirty="0"/>
              <a:t>Facilitator Note </a:t>
            </a:r>
          </a:p>
          <a:p>
            <a:pPr marL="171450" indent="-171450" eaLnBrk="1" hangingPunct="1">
              <a:buFont typeface="Wingdings" panose="05000000000000000000" pitchFamily="2" charset="2"/>
              <a:buChar char="Ø"/>
            </a:pPr>
            <a:r>
              <a:rPr lang="en-US" i="1" dirty="0"/>
              <a:t>Remind attendees to consider the problem they are trying to solve with this tool – explain where the</a:t>
            </a:r>
            <a:r>
              <a:rPr lang="en-US" i="1" baseline="0" dirty="0"/>
              <a:t> strategy falls.</a:t>
            </a:r>
            <a:endParaRPr lang="en-US" i="1" dirty="0"/>
          </a:p>
        </p:txBody>
      </p:sp>
    </p:spTree>
    <p:extLst>
      <p:ext uri="{BB962C8B-B14F-4D97-AF65-F5344CB8AC3E}">
        <p14:creationId xmlns:p14="http://schemas.microsoft.com/office/powerpoint/2010/main" val="4201544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948A568-EAB6-44B3-ACC3-AAC7C3B2D858}"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4054943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48A568-EAB6-44B3-ACC3-AAC7C3B2D858}"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200300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48A568-EAB6-44B3-ACC3-AAC7C3B2D858}"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3057462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D24011-C832-684A-8DD1-47FDC5EA7202}"/>
              </a:ext>
            </a:extLst>
          </p:cNvPr>
          <p:cNvSpPr/>
          <p:nvPr userDrawn="1"/>
        </p:nvSpPr>
        <p:spPr>
          <a:xfrm>
            <a:off x="847252" y="402937"/>
            <a:ext cx="3594226" cy="493354"/>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FE2B2CE5-86D5-A64B-B556-C42CD68907F1}"/>
              </a:ext>
            </a:extLst>
          </p:cNvPr>
          <p:cNvSpPr/>
          <p:nvPr userDrawn="1"/>
        </p:nvSpPr>
        <p:spPr>
          <a:xfrm>
            <a:off x="847023" y="358540"/>
            <a:ext cx="11344978" cy="51159"/>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CAACBB2F-09A0-AD40-9777-EE1E77A81F7A}"/>
              </a:ext>
            </a:extLst>
          </p:cNvPr>
          <p:cNvSpPr>
            <a:spLocks noGrp="1"/>
          </p:cNvSpPr>
          <p:nvPr>
            <p:ph idx="1"/>
          </p:nvPr>
        </p:nvSpPr>
        <p:spPr>
          <a:xfrm>
            <a:off x="838200" y="1188053"/>
            <a:ext cx="10515600" cy="4988910"/>
          </a:xfrm>
        </p:spPr>
        <p:txBody>
          <a:bodyPr/>
          <a:lstStyle>
            <a:lvl1pPr>
              <a:lnSpc>
                <a:spcPct val="100000"/>
              </a:lnSpc>
              <a:spcAft>
                <a:spcPts val="1200"/>
              </a:spcAft>
              <a:defRPr/>
            </a:lvl1pPr>
            <a:lvl2pPr>
              <a:lnSpc>
                <a:spcPct val="100000"/>
              </a:lnSpc>
              <a:spcAft>
                <a:spcPts val="1200"/>
              </a:spcAft>
              <a:defRPr/>
            </a:lvl2pPr>
            <a:lvl3pPr>
              <a:lnSpc>
                <a:spcPct val="100000"/>
              </a:lnSpc>
              <a:spcAft>
                <a:spcPts val="1200"/>
              </a:spcAft>
              <a:defRPr/>
            </a:lvl3pPr>
            <a:lvl4pPr>
              <a:lnSpc>
                <a:spcPct val="100000"/>
              </a:lnSpc>
              <a:spcAft>
                <a:spcPts val="1200"/>
              </a:spcAft>
              <a:defRPr/>
            </a:lvl4pPr>
            <a:lvl5pPr>
              <a:lnSpc>
                <a:spcPct val="100000"/>
              </a:lnSpc>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FF74080A-7183-D044-8F23-50E787BC444B}"/>
              </a:ext>
            </a:extLst>
          </p:cNvPr>
          <p:cNvSpPr>
            <a:spLocks noGrp="1"/>
          </p:cNvSpPr>
          <p:nvPr>
            <p:ph type="title"/>
          </p:nvPr>
        </p:nvSpPr>
        <p:spPr>
          <a:xfrm>
            <a:off x="944988" y="476439"/>
            <a:ext cx="3353356" cy="344515"/>
          </a:xfrm>
        </p:spPr>
        <p:txBody>
          <a:bodyPr>
            <a:noAutofit/>
          </a:bodyPr>
          <a:lstStyle>
            <a:lvl1pPr>
              <a:defRPr sz="18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3013584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8146" y="735318"/>
            <a:ext cx="5351647" cy="3648779"/>
          </a:xfrm>
        </p:spPr>
        <p:txBody>
          <a:bodyPr anchor="ctr"/>
          <a:lstStyle>
            <a:lvl1pPr algn="ctr">
              <a:defRPr sz="6000" b="0" i="0">
                <a:latin typeface="Open Sans Light" charset="0"/>
                <a:ea typeface="Open Sans Light" charset="0"/>
                <a:cs typeface="Open Sans Light" charset="0"/>
              </a:defRPr>
            </a:lvl1pPr>
          </a:lstStyle>
          <a:p>
            <a:r>
              <a:rPr lang="en-US" dirty="0"/>
              <a:t>Click to edit Master title style</a:t>
            </a:r>
          </a:p>
        </p:txBody>
      </p:sp>
      <p:sp>
        <p:nvSpPr>
          <p:cNvPr id="7" name="Rectangle 6">
            <a:extLst>
              <a:ext uri="{FF2B5EF4-FFF2-40B4-BE49-F238E27FC236}">
                <a16:creationId xmlns:a16="http://schemas.microsoft.com/office/drawing/2014/main" id="{5D4095D5-6B0B-E541-B3B3-DE7CE23F9517}"/>
              </a:ext>
            </a:extLst>
          </p:cNvPr>
          <p:cNvSpPr/>
          <p:nvPr userDrawn="1"/>
        </p:nvSpPr>
        <p:spPr>
          <a:xfrm>
            <a:off x="818147" y="-1"/>
            <a:ext cx="5351647" cy="404261"/>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2327A38-3038-524C-B488-896D7EE9ABBB}"/>
              </a:ext>
            </a:extLst>
          </p:cNvPr>
          <p:cNvSpPr/>
          <p:nvPr userDrawn="1"/>
        </p:nvSpPr>
        <p:spPr>
          <a:xfrm>
            <a:off x="818146" y="4469307"/>
            <a:ext cx="5351647" cy="2388694"/>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E11E13D-5495-2E4E-B8E9-8278BCBBA209}"/>
              </a:ext>
            </a:extLst>
          </p:cNvPr>
          <p:cNvSpPr/>
          <p:nvPr userDrawn="1"/>
        </p:nvSpPr>
        <p:spPr>
          <a:xfrm>
            <a:off x="6737684" y="4544715"/>
            <a:ext cx="5454316" cy="75411"/>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1B0B003-7E13-BC4D-AB56-0F75B198ED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9720" y="6276081"/>
            <a:ext cx="1487776" cy="462521"/>
          </a:xfrm>
          <a:prstGeom prst="rect">
            <a:avLst/>
          </a:prstGeom>
        </p:spPr>
      </p:pic>
      <p:pic>
        <p:nvPicPr>
          <p:cNvPr id="11" name="Picture 10">
            <a:extLst>
              <a:ext uri="{FF2B5EF4-FFF2-40B4-BE49-F238E27FC236}">
                <a16:creationId xmlns:a16="http://schemas.microsoft.com/office/drawing/2014/main" id="{F76BAF2D-1416-6F4C-946E-29510DD9A95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450" t="19894" r="22003" b="36357"/>
          <a:stretch/>
        </p:blipFill>
        <p:spPr>
          <a:xfrm>
            <a:off x="6170988" y="6041922"/>
            <a:ext cx="1830010" cy="730870"/>
          </a:xfrm>
          <a:prstGeom prst="rect">
            <a:avLst/>
          </a:prstGeom>
        </p:spPr>
      </p:pic>
      <p:sp>
        <p:nvSpPr>
          <p:cNvPr id="13" name="Freeform 2"/>
          <p:cNvSpPr>
            <a:spLocks noChangeArrowheads="1"/>
          </p:cNvSpPr>
          <p:nvPr userDrawn="1"/>
        </p:nvSpPr>
        <p:spPr bwMode="auto">
          <a:xfrm>
            <a:off x="9901355" y="6311504"/>
            <a:ext cx="2172791" cy="391674"/>
          </a:xfrm>
          <a:custGeom>
            <a:avLst/>
            <a:gdLst>
              <a:gd name="T0" fmla="*/ 2616 w 33515"/>
              <a:gd name="T1" fmla="*/ 2507 h 6042"/>
              <a:gd name="T2" fmla="*/ 2458 w 33515"/>
              <a:gd name="T3" fmla="*/ 1033 h 6042"/>
              <a:gd name="T4" fmla="*/ 4937 w 33515"/>
              <a:gd name="T5" fmla="*/ 1186 h 6042"/>
              <a:gd name="T6" fmla="*/ 7481 w 33515"/>
              <a:gd name="T7" fmla="*/ 1150 h 6042"/>
              <a:gd name="T8" fmla="*/ 9928 w 33515"/>
              <a:gd name="T9" fmla="*/ 911 h 6042"/>
              <a:gd name="T10" fmla="*/ 11228 w 33515"/>
              <a:gd name="T11" fmla="*/ 2567 h 6042"/>
              <a:gd name="T12" fmla="*/ 14214 w 33515"/>
              <a:gd name="T13" fmla="*/ 1012 h 6042"/>
              <a:gd name="T14" fmla="*/ 14574 w 33515"/>
              <a:gd name="T15" fmla="*/ 1571 h 6042"/>
              <a:gd name="T16" fmla="*/ 16275 w 33515"/>
              <a:gd name="T17" fmla="*/ 960 h 6042"/>
              <a:gd name="T18" fmla="*/ 18506 w 33515"/>
              <a:gd name="T19" fmla="*/ 1304 h 6042"/>
              <a:gd name="T20" fmla="*/ 20350 w 33515"/>
              <a:gd name="T21" fmla="*/ 960 h 6042"/>
              <a:gd name="T22" fmla="*/ 21958 w 33515"/>
              <a:gd name="T23" fmla="*/ 1296 h 6042"/>
              <a:gd name="T24" fmla="*/ 22845 w 33515"/>
              <a:gd name="T25" fmla="*/ 745 h 6042"/>
              <a:gd name="T26" fmla="*/ 23388 w 33515"/>
              <a:gd name="T27" fmla="*/ 2802 h 6042"/>
              <a:gd name="T28" fmla="*/ 27062 w 33515"/>
              <a:gd name="T29" fmla="*/ 745 h 6042"/>
              <a:gd name="T30" fmla="*/ 29310 w 33515"/>
              <a:gd name="T31" fmla="*/ 745 h 6042"/>
              <a:gd name="T32" fmla="*/ 31453 w 33515"/>
              <a:gd name="T33" fmla="*/ 2802 h 6042"/>
              <a:gd name="T34" fmla="*/ 33284 w 33515"/>
              <a:gd name="T35" fmla="*/ 960 h 6042"/>
              <a:gd name="T36" fmla="*/ 33077 w 33515"/>
              <a:gd name="T37" fmla="*/ 1357 h 6042"/>
              <a:gd name="T38" fmla="*/ 32866 w 33515"/>
              <a:gd name="T39" fmla="*/ 5272 h 6042"/>
              <a:gd name="T40" fmla="*/ 33332 w 33515"/>
              <a:gd name="T41" fmla="*/ 5725 h 6042"/>
              <a:gd name="T42" fmla="*/ 33259 w 33515"/>
              <a:gd name="T43" fmla="*/ 5519 h 6042"/>
              <a:gd name="T44" fmla="*/ 30894 w 33515"/>
              <a:gd name="T45" fmla="*/ 5089 h 6042"/>
              <a:gd name="T46" fmla="*/ 31096 w 33515"/>
              <a:gd name="T47" fmla="*/ 5579 h 6042"/>
              <a:gd name="T48" fmla="*/ 30144 w 33515"/>
              <a:gd name="T49" fmla="*/ 5592 h 6042"/>
              <a:gd name="T50" fmla="*/ 30055 w 33515"/>
              <a:gd name="T51" fmla="*/ 5089 h 6042"/>
              <a:gd name="T52" fmla="*/ 29399 w 33515"/>
              <a:gd name="T53" fmla="*/ 5806 h 6042"/>
              <a:gd name="T54" fmla="*/ 27475 w 33515"/>
              <a:gd name="T55" fmla="*/ 5604 h 6042"/>
              <a:gd name="T56" fmla="*/ 28496 w 33515"/>
              <a:gd name="T57" fmla="*/ 5207 h 6042"/>
              <a:gd name="T58" fmla="*/ 26912 w 33515"/>
              <a:gd name="T59" fmla="*/ 5089 h 6042"/>
              <a:gd name="T60" fmla="*/ 26584 w 33515"/>
              <a:gd name="T61" fmla="*/ 5166 h 6042"/>
              <a:gd name="T62" fmla="*/ 24550 w 33515"/>
              <a:gd name="T63" fmla="*/ 5272 h 6042"/>
              <a:gd name="T64" fmla="*/ 25133 w 33515"/>
              <a:gd name="T65" fmla="*/ 5770 h 6042"/>
              <a:gd name="T66" fmla="*/ 23027 w 33515"/>
              <a:gd name="T67" fmla="*/ 5579 h 6042"/>
              <a:gd name="T68" fmla="*/ 23618 w 33515"/>
              <a:gd name="T69" fmla="*/ 5114 h 6042"/>
              <a:gd name="T70" fmla="*/ 22087 w 33515"/>
              <a:gd name="T71" fmla="*/ 5304 h 6042"/>
              <a:gd name="T72" fmla="*/ 22934 w 33515"/>
              <a:gd name="T73" fmla="*/ 5778 h 6042"/>
              <a:gd name="T74" fmla="*/ 22934 w 33515"/>
              <a:gd name="T75" fmla="*/ 5778 h 6042"/>
              <a:gd name="T76" fmla="*/ 20690 w 33515"/>
              <a:gd name="T77" fmla="*/ 5681 h 6042"/>
              <a:gd name="T78" fmla="*/ 21087 w 33515"/>
              <a:gd name="T79" fmla="*/ 5158 h 6042"/>
              <a:gd name="T80" fmla="*/ 19106 w 33515"/>
              <a:gd name="T81" fmla="*/ 4867 h 6042"/>
              <a:gd name="T82" fmla="*/ 19815 w 33515"/>
              <a:gd name="T83" fmla="*/ 5664 h 6042"/>
              <a:gd name="T84" fmla="*/ 243 w 33515"/>
              <a:gd name="T85" fmla="*/ 5077 h 6042"/>
              <a:gd name="T86" fmla="*/ 947 w 33515"/>
              <a:gd name="T87" fmla="*/ 5413 h 6042"/>
              <a:gd name="T88" fmla="*/ 1717 w 33515"/>
              <a:gd name="T89" fmla="*/ 5814 h 6042"/>
              <a:gd name="T90" fmla="*/ 3240 w 33515"/>
              <a:gd name="T91" fmla="*/ 5563 h 6042"/>
              <a:gd name="T92" fmla="*/ 4468 w 33515"/>
              <a:gd name="T93" fmla="*/ 5737 h 6042"/>
              <a:gd name="T94" fmla="*/ 4808 w 33515"/>
              <a:gd name="T95" fmla="*/ 5527 h 6042"/>
              <a:gd name="T96" fmla="*/ 5355 w 33515"/>
              <a:gd name="T97" fmla="*/ 5195 h 6042"/>
              <a:gd name="T98" fmla="*/ 6546 w 33515"/>
              <a:gd name="T99" fmla="*/ 5288 h 6042"/>
              <a:gd name="T100" fmla="*/ 7036 w 33515"/>
              <a:gd name="T101" fmla="*/ 5689 h 6042"/>
              <a:gd name="T102" fmla="*/ 7854 w 33515"/>
              <a:gd name="T103" fmla="*/ 5268 h 6042"/>
              <a:gd name="T104" fmla="*/ 9389 w 33515"/>
              <a:gd name="T105" fmla="*/ 5073 h 6042"/>
              <a:gd name="T106" fmla="*/ 9648 w 33515"/>
              <a:gd name="T107" fmla="*/ 5231 h 6042"/>
              <a:gd name="T108" fmla="*/ 11362 w 33515"/>
              <a:gd name="T109" fmla="*/ 5814 h 6042"/>
              <a:gd name="T110" fmla="*/ 12622 w 33515"/>
              <a:gd name="T111" fmla="*/ 5077 h 6042"/>
              <a:gd name="T112" fmla="*/ 13108 w 33515"/>
              <a:gd name="T113" fmla="*/ 5814 h 6042"/>
              <a:gd name="T114" fmla="*/ 14218 w 33515"/>
              <a:gd name="T115" fmla="*/ 5502 h 6042"/>
              <a:gd name="T116" fmla="*/ 14935 w 33515"/>
              <a:gd name="T117" fmla="*/ 5482 h 6042"/>
              <a:gd name="T118" fmla="*/ 15538 w 33515"/>
              <a:gd name="T119" fmla="*/ 5073 h 6042"/>
              <a:gd name="T120" fmla="*/ 15955 w 33515"/>
              <a:gd name="T121" fmla="*/ 5146 h 6042"/>
              <a:gd name="T122" fmla="*/ 16979 w 33515"/>
              <a:gd name="T123" fmla="*/ 5446 h 6042"/>
              <a:gd name="T124" fmla="*/ 17737 w 33515"/>
              <a:gd name="T125" fmla="*/ 5810 h 6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515" h="6042">
                <a:moveTo>
                  <a:pt x="1028" y="1178"/>
                </a:moveTo>
                <a:cubicBezTo>
                  <a:pt x="680" y="1191"/>
                  <a:pt x="490" y="1446"/>
                  <a:pt x="490" y="1717"/>
                </a:cubicBezTo>
                <a:lnTo>
                  <a:pt x="490" y="2798"/>
                </a:lnTo>
                <a:lnTo>
                  <a:pt x="0" y="2798"/>
                </a:lnTo>
                <a:lnTo>
                  <a:pt x="0" y="405"/>
                </a:lnTo>
                <a:lnTo>
                  <a:pt x="457" y="405"/>
                </a:lnTo>
                <a:lnTo>
                  <a:pt x="461" y="862"/>
                </a:lnTo>
                <a:cubicBezTo>
                  <a:pt x="631" y="777"/>
                  <a:pt x="725" y="725"/>
                  <a:pt x="1032" y="729"/>
                </a:cubicBezTo>
                <a:lnTo>
                  <a:pt x="1028" y="1178"/>
                </a:lnTo>
                <a:close/>
                <a:moveTo>
                  <a:pt x="4273" y="1523"/>
                </a:moveTo>
                <a:cubicBezTo>
                  <a:pt x="4220" y="1300"/>
                  <a:pt x="4107" y="1122"/>
                  <a:pt x="3937" y="988"/>
                </a:cubicBezTo>
                <a:cubicBezTo>
                  <a:pt x="3767" y="854"/>
                  <a:pt x="3568" y="790"/>
                  <a:pt x="3333" y="790"/>
                </a:cubicBezTo>
                <a:cubicBezTo>
                  <a:pt x="3192" y="790"/>
                  <a:pt x="3058" y="818"/>
                  <a:pt x="2932" y="871"/>
                </a:cubicBezTo>
                <a:cubicBezTo>
                  <a:pt x="2811" y="923"/>
                  <a:pt x="2697" y="1004"/>
                  <a:pt x="2600" y="1110"/>
                </a:cubicBezTo>
                <a:cubicBezTo>
                  <a:pt x="2511" y="1203"/>
                  <a:pt x="2442" y="1307"/>
                  <a:pt x="2398" y="1425"/>
                </a:cubicBezTo>
                <a:cubicBezTo>
                  <a:pt x="2353" y="1542"/>
                  <a:pt x="2329" y="1668"/>
                  <a:pt x="2329" y="1802"/>
                </a:cubicBezTo>
                <a:cubicBezTo>
                  <a:pt x="2329" y="1932"/>
                  <a:pt x="2357" y="2057"/>
                  <a:pt x="2406" y="2183"/>
                </a:cubicBezTo>
                <a:cubicBezTo>
                  <a:pt x="2454" y="2304"/>
                  <a:pt x="2527" y="2414"/>
                  <a:pt x="2616" y="2507"/>
                </a:cubicBezTo>
                <a:cubicBezTo>
                  <a:pt x="2714" y="2604"/>
                  <a:pt x="2819" y="2681"/>
                  <a:pt x="2940" y="2729"/>
                </a:cubicBezTo>
                <a:cubicBezTo>
                  <a:pt x="3058" y="2778"/>
                  <a:pt x="3187" y="2802"/>
                  <a:pt x="3329" y="2802"/>
                </a:cubicBezTo>
                <a:cubicBezTo>
                  <a:pt x="3568" y="2802"/>
                  <a:pt x="3771" y="2738"/>
                  <a:pt x="3937" y="2604"/>
                </a:cubicBezTo>
                <a:cubicBezTo>
                  <a:pt x="4103" y="2470"/>
                  <a:pt x="4216" y="2288"/>
                  <a:pt x="4273" y="2057"/>
                </a:cubicBezTo>
                <a:lnTo>
                  <a:pt x="3803" y="2057"/>
                </a:lnTo>
                <a:cubicBezTo>
                  <a:pt x="3763" y="2158"/>
                  <a:pt x="3706" y="2235"/>
                  <a:pt x="3625" y="2288"/>
                </a:cubicBezTo>
                <a:cubicBezTo>
                  <a:pt x="3544" y="2341"/>
                  <a:pt x="3447" y="2365"/>
                  <a:pt x="3325" y="2365"/>
                </a:cubicBezTo>
                <a:cubicBezTo>
                  <a:pt x="3171" y="2365"/>
                  <a:pt x="3042" y="2312"/>
                  <a:pt x="2936" y="2203"/>
                </a:cubicBezTo>
                <a:cubicBezTo>
                  <a:pt x="2835" y="2094"/>
                  <a:pt x="2782" y="1960"/>
                  <a:pt x="2782" y="1798"/>
                </a:cubicBezTo>
                <a:cubicBezTo>
                  <a:pt x="2782" y="1636"/>
                  <a:pt x="2830" y="1498"/>
                  <a:pt x="2932" y="1389"/>
                </a:cubicBezTo>
                <a:cubicBezTo>
                  <a:pt x="3033" y="1280"/>
                  <a:pt x="3159" y="1227"/>
                  <a:pt x="3309" y="1227"/>
                </a:cubicBezTo>
                <a:cubicBezTo>
                  <a:pt x="3422" y="1227"/>
                  <a:pt x="3520" y="1251"/>
                  <a:pt x="3601" y="1300"/>
                </a:cubicBezTo>
                <a:cubicBezTo>
                  <a:pt x="3686" y="1348"/>
                  <a:pt x="3751" y="1425"/>
                  <a:pt x="3803" y="1523"/>
                </a:cubicBezTo>
                <a:lnTo>
                  <a:pt x="4273" y="1523"/>
                </a:lnTo>
                <a:close/>
                <a:moveTo>
                  <a:pt x="1993" y="2802"/>
                </a:moveTo>
                <a:lnTo>
                  <a:pt x="1993" y="1182"/>
                </a:lnTo>
                <a:lnTo>
                  <a:pt x="2337" y="1182"/>
                </a:lnTo>
                <a:cubicBezTo>
                  <a:pt x="2373" y="1130"/>
                  <a:pt x="2414" y="1077"/>
                  <a:pt x="2458" y="1033"/>
                </a:cubicBezTo>
                <a:cubicBezTo>
                  <a:pt x="2560" y="923"/>
                  <a:pt x="2677" y="842"/>
                  <a:pt x="2803" y="786"/>
                </a:cubicBezTo>
                <a:cubicBezTo>
                  <a:pt x="2863" y="757"/>
                  <a:pt x="2924" y="737"/>
                  <a:pt x="2989" y="725"/>
                </a:cubicBezTo>
                <a:lnTo>
                  <a:pt x="1988" y="725"/>
                </a:lnTo>
                <a:lnTo>
                  <a:pt x="1988" y="0"/>
                </a:lnTo>
                <a:lnTo>
                  <a:pt x="1502" y="0"/>
                </a:lnTo>
                <a:lnTo>
                  <a:pt x="1506" y="725"/>
                </a:lnTo>
                <a:lnTo>
                  <a:pt x="1182" y="725"/>
                </a:lnTo>
                <a:lnTo>
                  <a:pt x="1178" y="1182"/>
                </a:lnTo>
                <a:lnTo>
                  <a:pt x="1502" y="1182"/>
                </a:lnTo>
                <a:lnTo>
                  <a:pt x="1506" y="2802"/>
                </a:lnTo>
                <a:lnTo>
                  <a:pt x="1993" y="2802"/>
                </a:lnTo>
                <a:close/>
                <a:moveTo>
                  <a:pt x="4937" y="2567"/>
                </a:moveTo>
                <a:cubicBezTo>
                  <a:pt x="5120" y="2758"/>
                  <a:pt x="5347" y="2855"/>
                  <a:pt x="5610" y="2855"/>
                </a:cubicBezTo>
                <a:cubicBezTo>
                  <a:pt x="5873" y="2855"/>
                  <a:pt x="6096" y="2757"/>
                  <a:pt x="6278" y="2563"/>
                </a:cubicBezTo>
                <a:cubicBezTo>
                  <a:pt x="6460" y="2368"/>
                  <a:pt x="6554" y="2134"/>
                  <a:pt x="6554" y="1859"/>
                </a:cubicBezTo>
                <a:cubicBezTo>
                  <a:pt x="6554" y="1600"/>
                  <a:pt x="6460" y="1372"/>
                  <a:pt x="6274" y="1182"/>
                </a:cubicBezTo>
                <a:cubicBezTo>
                  <a:pt x="6088" y="991"/>
                  <a:pt x="5861" y="899"/>
                  <a:pt x="5594" y="899"/>
                </a:cubicBezTo>
                <a:cubicBezTo>
                  <a:pt x="5342" y="899"/>
                  <a:pt x="5124" y="996"/>
                  <a:pt x="4937" y="1186"/>
                </a:cubicBezTo>
                <a:cubicBezTo>
                  <a:pt x="4755" y="1377"/>
                  <a:pt x="4662" y="1608"/>
                  <a:pt x="4662" y="1879"/>
                </a:cubicBezTo>
                <a:cubicBezTo>
                  <a:pt x="4662" y="2150"/>
                  <a:pt x="4751" y="2381"/>
                  <a:pt x="4937" y="2567"/>
                </a:cubicBezTo>
                <a:close/>
                <a:moveTo>
                  <a:pt x="5108" y="1348"/>
                </a:moveTo>
                <a:cubicBezTo>
                  <a:pt x="5241" y="1203"/>
                  <a:pt x="5403" y="1134"/>
                  <a:pt x="5590" y="1134"/>
                </a:cubicBezTo>
                <a:cubicBezTo>
                  <a:pt x="5800" y="1134"/>
                  <a:pt x="5970" y="1203"/>
                  <a:pt x="6104" y="1344"/>
                </a:cubicBezTo>
                <a:cubicBezTo>
                  <a:pt x="6238" y="1486"/>
                  <a:pt x="6307" y="1664"/>
                  <a:pt x="6307" y="1879"/>
                </a:cubicBezTo>
                <a:cubicBezTo>
                  <a:pt x="6307" y="2094"/>
                  <a:pt x="6242" y="2272"/>
                  <a:pt x="6108" y="2418"/>
                </a:cubicBezTo>
                <a:cubicBezTo>
                  <a:pt x="5974" y="2559"/>
                  <a:pt x="5808" y="2632"/>
                  <a:pt x="5610" y="2632"/>
                </a:cubicBezTo>
                <a:cubicBezTo>
                  <a:pt x="5411" y="2632"/>
                  <a:pt x="5241" y="2559"/>
                  <a:pt x="5108" y="2418"/>
                </a:cubicBezTo>
                <a:cubicBezTo>
                  <a:pt x="4974" y="2276"/>
                  <a:pt x="4905" y="2098"/>
                  <a:pt x="4905" y="1883"/>
                </a:cubicBezTo>
                <a:cubicBezTo>
                  <a:pt x="4905" y="1668"/>
                  <a:pt x="4974" y="1490"/>
                  <a:pt x="5108" y="1348"/>
                </a:cubicBezTo>
                <a:close/>
                <a:moveTo>
                  <a:pt x="6708" y="2802"/>
                </a:moveTo>
                <a:lnTo>
                  <a:pt x="6934" y="2802"/>
                </a:lnTo>
                <a:lnTo>
                  <a:pt x="6934" y="1907"/>
                </a:lnTo>
                <a:cubicBezTo>
                  <a:pt x="6934" y="1749"/>
                  <a:pt x="6938" y="1636"/>
                  <a:pt x="6951" y="1571"/>
                </a:cubicBezTo>
                <a:cubicBezTo>
                  <a:pt x="6963" y="1506"/>
                  <a:pt x="6983" y="1450"/>
                  <a:pt x="7011" y="1401"/>
                </a:cubicBezTo>
                <a:cubicBezTo>
                  <a:pt x="7060" y="1320"/>
                  <a:pt x="7121" y="1259"/>
                  <a:pt x="7202" y="1215"/>
                </a:cubicBezTo>
                <a:cubicBezTo>
                  <a:pt x="7283" y="1174"/>
                  <a:pt x="7376" y="1150"/>
                  <a:pt x="7481" y="1150"/>
                </a:cubicBezTo>
                <a:cubicBezTo>
                  <a:pt x="7664" y="1150"/>
                  <a:pt x="7797" y="1199"/>
                  <a:pt x="7878" y="1296"/>
                </a:cubicBezTo>
                <a:cubicBezTo>
                  <a:pt x="7963" y="1393"/>
                  <a:pt x="8004" y="1551"/>
                  <a:pt x="8004" y="1770"/>
                </a:cubicBezTo>
                <a:lnTo>
                  <a:pt x="8004" y="2802"/>
                </a:lnTo>
                <a:lnTo>
                  <a:pt x="8235" y="2802"/>
                </a:lnTo>
                <a:lnTo>
                  <a:pt x="8235" y="1843"/>
                </a:lnTo>
                <a:cubicBezTo>
                  <a:pt x="8235" y="1668"/>
                  <a:pt x="8226" y="1539"/>
                  <a:pt x="8206" y="1450"/>
                </a:cubicBezTo>
                <a:cubicBezTo>
                  <a:pt x="8185" y="1361"/>
                  <a:pt x="8158" y="1284"/>
                  <a:pt x="8117" y="1219"/>
                </a:cubicBezTo>
                <a:cubicBezTo>
                  <a:pt x="8056" y="1126"/>
                  <a:pt x="7971" y="1052"/>
                  <a:pt x="7866" y="1004"/>
                </a:cubicBezTo>
                <a:cubicBezTo>
                  <a:pt x="7761" y="955"/>
                  <a:pt x="7639" y="931"/>
                  <a:pt x="7506" y="931"/>
                </a:cubicBezTo>
                <a:cubicBezTo>
                  <a:pt x="7384" y="931"/>
                  <a:pt x="7275" y="951"/>
                  <a:pt x="7182" y="992"/>
                </a:cubicBezTo>
                <a:cubicBezTo>
                  <a:pt x="7088" y="1032"/>
                  <a:pt x="7003" y="1093"/>
                  <a:pt x="6930" y="1178"/>
                </a:cubicBezTo>
                <a:lnTo>
                  <a:pt x="6930" y="960"/>
                </a:lnTo>
                <a:lnTo>
                  <a:pt x="6704" y="960"/>
                </a:lnTo>
                <a:lnTo>
                  <a:pt x="6704" y="2802"/>
                </a:lnTo>
                <a:lnTo>
                  <a:pt x="6708" y="2802"/>
                </a:lnTo>
                <a:close/>
                <a:moveTo>
                  <a:pt x="10795" y="1527"/>
                </a:moveTo>
                <a:cubicBezTo>
                  <a:pt x="10718" y="1332"/>
                  <a:pt x="10604" y="1178"/>
                  <a:pt x="10455" y="1073"/>
                </a:cubicBezTo>
                <a:cubicBezTo>
                  <a:pt x="10305" y="964"/>
                  <a:pt x="10126" y="911"/>
                  <a:pt x="9928" y="911"/>
                </a:cubicBezTo>
                <a:cubicBezTo>
                  <a:pt x="9665" y="911"/>
                  <a:pt x="9437" y="1004"/>
                  <a:pt x="9251" y="1195"/>
                </a:cubicBezTo>
                <a:cubicBezTo>
                  <a:pt x="9064" y="1385"/>
                  <a:pt x="8976" y="1616"/>
                  <a:pt x="8976" y="1887"/>
                </a:cubicBezTo>
                <a:cubicBezTo>
                  <a:pt x="8976" y="2154"/>
                  <a:pt x="9068" y="2380"/>
                  <a:pt x="9251" y="2571"/>
                </a:cubicBezTo>
                <a:cubicBezTo>
                  <a:pt x="9433" y="2761"/>
                  <a:pt x="9661" y="2855"/>
                  <a:pt x="9924" y="2855"/>
                </a:cubicBezTo>
                <a:cubicBezTo>
                  <a:pt x="10130" y="2855"/>
                  <a:pt x="10309" y="2798"/>
                  <a:pt x="10463" y="2689"/>
                </a:cubicBezTo>
                <a:cubicBezTo>
                  <a:pt x="10617" y="2580"/>
                  <a:pt x="10726" y="2426"/>
                  <a:pt x="10799" y="2223"/>
                </a:cubicBezTo>
                <a:lnTo>
                  <a:pt x="10540" y="2223"/>
                </a:lnTo>
                <a:cubicBezTo>
                  <a:pt x="10483" y="2349"/>
                  <a:pt x="10402" y="2450"/>
                  <a:pt x="10293" y="2519"/>
                </a:cubicBezTo>
                <a:cubicBezTo>
                  <a:pt x="10183" y="2588"/>
                  <a:pt x="10058" y="2624"/>
                  <a:pt x="9916" y="2624"/>
                </a:cubicBezTo>
                <a:cubicBezTo>
                  <a:pt x="9721" y="2624"/>
                  <a:pt x="9555" y="2551"/>
                  <a:pt x="9426" y="2409"/>
                </a:cubicBezTo>
                <a:cubicBezTo>
                  <a:pt x="9292" y="2268"/>
                  <a:pt x="9227" y="2090"/>
                  <a:pt x="9227" y="1879"/>
                </a:cubicBezTo>
                <a:cubicBezTo>
                  <a:pt x="9227" y="1668"/>
                  <a:pt x="9296" y="1490"/>
                  <a:pt x="9426" y="1344"/>
                </a:cubicBezTo>
                <a:cubicBezTo>
                  <a:pt x="9559" y="1199"/>
                  <a:pt x="9717" y="1130"/>
                  <a:pt x="9908" y="1130"/>
                </a:cubicBezTo>
                <a:cubicBezTo>
                  <a:pt x="10049" y="1130"/>
                  <a:pt x="10175" y="1162"/>
                  <a:pt x="10280" y="1227"/>
                </a:cubicBezTo>
                <a:cubicBezTo>
                  <a:pt x="10386" y="1292"/>
                  <a:pt x="10471" y="1389"/>
                  <a:pt x="10544" y="1523"/>
                </a:cubicBezTo>
                <a:lnTo>
                  <a:pt x="10795" y="1523"/>
                </a:lnTo>
                <a:lnTo>
                  <a:pt x="10795" y="1527"/>
                </a:lnTo>
                <a:close/>
                <a:moveTo>
                  <a:pt x="11228" y="2567"/>
                </a:moveTo>
                <a:cubicBezTo>
                  <a:pt x="11415" y="2758"/>
                  <a:pt x="11637" y="2855"/>
                  <a:pt x="11901" y="2855"/>
                </a:cubicBezTo>
                <a:cubicBezTo>
                  <a:pt x="12164" y="2855"/>
                  <a:pt x="12383" y="2758"/>
                  <a:pt x="12565" y="2563"/>
                </a:cubicBezTo>
                <a:cubicBezTo>
                  <a:pt x="12751" y="2369"/>
                  <a:pt x="12840" y="2134"/>
                  <a:pt x="12840" y="1859"/>
                </a:cubicBezTo>
                <a:cubicBezTo>
                  <a:pt x="12840" y="1600"/>
                  <a:pt x="12747" y="1373"/>
                  <a:pt x="12561" y="1182"/>
                </a:cubicBezTo>
                <a:cubicBezTo>
                  <a:pt x="12375" y="992"/>
                  <a:pt x="12148" y="899"/>
                  <a:pt x="11880" y="899"/>
                </a:cubicBezTo>
                <a:cubicBezTo>
                  <a:pt x="11629" y="899"/>
                  <a:pt x="11411" y="996"/>
                  <a:pt x="11224" y="1186"/>
                </a:cubicBezTo>
                <a:cubicBezTo>
                  <a:pt x="11038" y="1377"/>
                  <a:pt x="10945" y="1608"/>
                  <a:pt x="10945" y="1879"/>
                </a:cubicBezTo>
                <a:cubicBezTo>
                  <a:pt x="10953" y="2150"/>
                  <a:pt x="11042" y="2381"/>
                  <a:pt x="11228" y="2567"/>
                </a:cubicBezTo>
                <a:close/>
                <a:moveTo>
                  <a:pt x="11398" y="1348"/>
                </a:moveTo>
                <a:cubicBezTo>
                  <a:pt x="11532" y="1203"/>
                  <a:pt x="11694" y="1134"/>
                  <a:pt x="11880" y="1134"/>
                </a:cubicBezTo>
                <a:cubicBezTo>
                  <a:pt x="12087" y="1134"/>
                  <a:pt x="12261" y="1202"/>
                  <a:pt x="12395" y="1344"/>
                </a:cubicBezTo>
                <a:cubicBezTo>
                  <a:pt x="12529" y="1485"/>
                  <a:pt x="12597" y="1664"/>
                  <a:pt x="12597" y="1879"/>
                </a:cubicBezTo>
                <a:cubicBezTo>
                  <a:pt x="12597" y="2094"/>
                  <a:pt x="12529" y="2272"/>
                  <a:pt x="12399" y="2418"/>
                </a:cubicBezTo>
                <a:cubicBezTo>
                  <a:pt x="12265" y="2559"/>
                  <a:pt x="12099" y="2632"/>
                  <a:pt x="11905" y="2632"/>
                </a:cubicBezTo>
                <a:cubicBezTo>
                  <a:pt x="11702" y="2632"/>
                  <a:pt x="11536" y="2559"/>
                  <a:pt x="11402" y="2418"/>
                </a:cubicBezTo>
                <a:cubicBezTo>
                  <a:pt x="11269" y="2276"/>
                  <a:pt x="11200" y="2098"/>
                  <a:pt x="11200" y="1883"/>
                </a:cubicBezTo>
                <a:cubicBezTo>
                  <a:pt x="11200" y="1668"/>
                  <a:pt x="11265" y="1490"/>
                  <a:pt x="11398" y="1348"/>
                </a:cubicBezTo>
                <a:close/>
                <a:moveTo>
                  <a:pt x="14214" y="1012"/>
                </a:moveTo>
                <a:cubicBezTo>
                  <a:pt x="14100" y="956"/>
                  <a:pt x="13975" y="923"/>
                  <a:pt x="13833" y="923"/>
                </a:cubicBezTo>
                <a:cubicBezTo>
                  <a:pt x="13715" y="923"/>
                  <a:pt x="13606" y="943"/>
                  <a:pt x="13509" y="984"/>
                </a:cubicBezTo>
                <a:cubicBezTo>
                  <a:pt x="13416" y="1024"/>
                  <a:pt x="13331" y="1085"/>
                  <a:pt x="13262" y="1166"/>
                </a:cubicBezTo>
                <a:lnTo>
                  <a:pt x="13262" y="960"/>
                </a:lnTo>
                <a:lnTo>
                  <a:pt x="13031" y="960"/>
                </a:lnTo>
                <a:lnTo>
                  <a:pt x="13031" y="2802"/>
                </a:lnTo>
                <a:lnTo>
                  <a:pt x="13262" y="2802"/>
                </a:lnTo>
                <a:lnTo>
                  <a:pt x="13262" y="1907"/>
                </a:lnTo>
                <a:cubicBezTo>
                  <a:pt x="13262" y="1749"/>
                  <a:pt x="13266" y="1636"/>
                  <a:pt x="13278" y="1571"/>
                </a:cubicBezTo>
                <a:cubicBezTo>
                  <a:pt x="13290" y="1506"/>
                  <a:pt x="13310" y="1450"/>
                  <a:pt x="13339" y="1401"/>
                </a:cubicBezTo>
                <a:cubicBezTo>
                  <a:pt x="13383" y="1320"/>
                  <a:pt x="13448" y="1259"/>
                  <a:pt x="13529" y="1215"/>
                </a:cubicBezTo>
                <a:cubicBezTo>
                  <a:pt x="13610" y="1174"/>
                  <a:pt x="13703" y="1150"/>
                  <a:pt x="13809" y="1150"/>
                </a:cubicBezTo>
                <a:cubicBezTo>
                  <a:pt x="13987" y="1150"/>
                  <a:pt x="14116" y="1199"/>
                  <a:pt x="14201" y="1300"/>
                </a:cubicBezTo>
                <a:cubicBezTo>
                  <a:pt x="14287" y="1401"/>
                  <a:pt x="14331" y="1559"/>
                  <a:pt x="14331" y="1770"/>
                </a:cubicBezTo>
                <a:lnTo>
                  <a:pt x="14331" y="2802"/>
                </a:lnTo>
                <a:lnTo>
                  <a:pt x="14554" y="2802"/>
                </a:lnTo>
                <a:lnTo>
                  <a:pt x="14554" y="1907"/>
                </a:lnTo>
                <a:cubicBezTo>
                  <a:pt x="14554" y="1749"/>
                  <a:pt x="14558" y="1636"/>
                  <a:pt x="14574" y="1571"/>
                </a:cubicBezTo>
                <a:cubicBezTo>
                  <a:pt x="14586" y="1506"/>
                  <a:pt x="14607" y="1450"/>
                  <a:pt x="14635" y="1401"/>
                </a:cubicBezTo>
                <a:cubicBezTo>
                  <a:pt x="14679" y="1320"/>
                  <a:pt x="14744" y="1259"/>
                  <a:pt x="14825" y="1215"/>
                </a:cubicBezTo>
                <a:cubicBezTo>
                  <a:pt x="14906" y="1174"/>
                  <a:pt x="14995" y="1150"/>
                  <a:pt x="15101" y="1150"/>
                </a:cubicBezTo>
                <a:cubicBezTo>
                  <a:pt x="15279" y="1150"/>
                  <a:pt x="15413" y="1203"/>
                  <a:pt x="15490" y="1304"/>
                </a:cubicBezTo>
                <a:cubicBezTo>
                  <a:pt x="15571" y="1405"/>
                  <a:pt x="15611" y="1579"/>
                  <a:pt x="15611" y="1822"/>
                </a:cubicBezTo>
                <a:lnTo>
                  <a:pt x="15611" y="2798"/>
                </a:lnTo>
                <a:lnTo>
                  <a:pt x="15838" y="2798"/>
                </a:lnTo>
                <a:lnTo>
                  <a:pt x="15838" y="1875"/>
                </a:lnTo>
                <a:cubicBezTo>
                  <a:pt x="15838" y="1543"/>
                  <a:pt x="15781" y="1300"/>
                  <a:pt x="15668" y="1150"/>
                </a:cubicBezTo>
                <a:cubicBezTo>
                  <a:pt x="15554" y="1000"/>
                  <a:pt x="15372" y="927"/>
                  <a:pt x="15125" y="927"/>
                </a:cubicBezTo>
                <a:cubicBezTo>
                  <a:pt x="14987" y="927"/>
                  <a:pt x="14866" y="956"/>
                  <a:pt x="14756" y="1008"/>
                </a:cubicBezTo>
                <a:cubicBezTo>
                  <a:pt x="14647" y="1065"/>
                  <a:pt x="14554" y="1146"/>
                  <a:pt x="14477" y="1251"/>
                </a:cubicBezTo>
                <a:cubicBezTo>
                  <a:pt x="14416" y="1150"/>
                  <a:pt x="14327" y="1073"/>
                  <a:pt x="14214" y="1012"/>
                </a:cubicBezTo>
                <a:close/>
                <a:moveTo>
                  <a:pt x="17222" y="1012"/>
                </a:moveTo>
                <a:cubicBezTo>
                  <a:pt x="17109" y="956"/>
                  <a:pt x="16979" y="923"/>
                  <a:pt x="16842" y="923"/>
                </a:cubicBezTo>
                <a:cubicBezTo>
                  <a:pt x="16721" y="923"/>
                  <a:pt x="16616" y="943"/>
                  <a:pt x="16523" y="984"/>
                </a:cubicBezTo>
                <a:cubicBezTo>
                  <a:pt x="16425" y="1024"/>
                  <a:pt x="16344" y="1085"/>
                  <a:pt x="16275" y="1166"/>
                </a:cubicBezTo>
                <a:lnTo>
                  <a:pt x="16275" y="960"/>
                </a:lnTo>
                <a:lnTo>
                  <a:pt x="16045" y="960"/>
                </a:lnTo>
                <a:lnTo>
                  <a:pt x="16045" y="2802"/>
                </a:lnTo>
                <a:lnTo>
                  <a:pt x="16275" y="2802"/>
                </a:lnTo>
                <a:lnTo>
                  <a:pt x="16275" y="1907"/>
                </a:lnTo>
                <a:cubicBezTo>
                  <a:pt x="16275" y="1749"/>
                  <a:pt x="16284" y="1636"/>
                  <a:pt x="16292" y="1571"/>
                </a:cubicBezTo>
                <a:cubicBezTo>
                  <a:pt x="16304" y="1506"/>
                  <a:pt x="16324" y="1450"/>
                  <a:pt x="16352" y="1401"/>
                </a:cubicBezTo>
                <a:cubicBezTo>
                  <a:pt x="16397" y="1320"/>
                  <a:pt x="16462" y="1259"/>
                  <a:pt x="16543" y="1215"/>
                </a:cubicBezTo>
                <a:cubicBezTo>
                  <a:pt x="16624" y="1174"/>
                  <a:pt x="16717" y="1150"/>
                  <a:pt x="16821" y="1150"/>
                </a:cubicBezTo>
                <a:cubicBezTo>
                  <a:pt x="17000" y="1150"/>
                  <a:pt x="17129" y="1199"/>
                  <a:pt x="17214" y="1300"/>
                </a:cubicBezTo>
                <a:cubicBezTo>
                  <a:pt x="17299" y="1401"/>
                  <a:pt x="17344" y="1559"/>
                  <a:pt x="17344" y="1770"/>
                </a:cubicBezTo>
                <a:lnTo>
                  <a:pt x="17344" y="2802"/>
                </a:lnTo>
                <a:lnTo>
                  <a:pt x="17567" y="2802"/>
                </a:lnTo>
                <a:lnTo>
                  <a:pt x="17567" y="1907"/>
                </a:lnTo>
                <a:cubicBezTo>
                  <a:pt x="17567" y="1749"/>
                  <a:pt x="17571" y="1636"/>
                  <a:pt x="17587" y="1571"/>
                </a:cubicBezTo>
                <a:cubicBezTo>
                  <a:pt x="17599" y="1506"/>
                  <a:pt x="17619" y="1450"/>
                  <a:pt x="17648" y="1401"/>
                </a:cubicBezTo>
                <a:cubicBezTo>
                  <a:pt x="17696" y="1320"/>
                  <a:pt x="17757" y="1259"/>
                  <a:pt x="17838" y="1215"/>
                </a:cubicBezTo>
                <a:cubicBezTo>
                  <a:pt x="17919" y="1174"/>
                  <a:pt x="18008" y="1150"/>
                  <a:pt x="18114" y="1150"/>
                </a:cubicBezTo>
                <a:cubicBezTo>
                  <a:pt x="18296" y="1150"/>
                  <a:pt x="18425" y="1203"/>
                  <a:pt x="18506" y="1304"/>
                </a:cubicBezTo>
                <a:cubicBezTo>
                  <a:pt x="18587" y="1405"/>
                  <a:pt x="18628" y="1579"/>
                  <a:pt x="18628" y="1822"/>
                </a:cubicBezTo>
                <a:lnTo>
                  <a:pt x="18628" y="2798"/>
                </a:lnTo>
                <a:lnTo>
                  <a:pt x="18855" y="2798"/>
                </a:lnTo>
                <a:lnTo>
                  <a:pt x="18855" y="1875"/>
                </a:lnTo>
                <a:cubicBezTo>
                  <a:pt x="18855" y="1543"/>
                  <a:pt x="18799" y="1300"/>
                  <a:pt x="18685" y="1150"/>
                </a:cubicBezTo>
                <a:cubicBezTo>
                  <a:pt x="18572" y="1000"/>
                  <a:pt x="18389" y="927"/>
                  <a:pt x="18142" y="927"/>
                </a:cubicBezTo>
                <a:cubicBezTo>
                  <a:pt x="18004" y="927"/>
                  <a:pt x="17879" y="956"/>
                  <a:pt x="17769" y="1008"/>
                </a:cubicBezTo>
                <a:cubicBezTo>
                  <a:pt x="17660" y="1065"/>
                  <a:pt x="17567" y="1146"/>
                  <a:pt x="17490" y="1251"/>
                </a:cubicBezTo>
                <a:cubicBezTo>
                  <a:pt x="17425" y="1150"/>
                  <a:pt x="17336" y="1073"/>
                  <a:pt x="17222" y="1012"/>
                </a:cubicBezTo>
                <a:close/>
                <a:moveTo>
                  <a:pt x="19045" y="1924"/>
                </a:moveTo>
                <a:cubicBezTo>
                  <a:pt x="19045" y="2256"/>
                  <a:pt x="19102" y="2495"/>
                  <a:pt x="19219" y="2636"/>
                </a:cubicBezTo>
                <a:cubicBezTo>
                  <a:pt x="19337" y="2782"/>
                  <a:pt x="19527" y="2851"/>
                  <a:pt x="19791" y="2851"/>
                </a:cubicBezTo>
                <a:cubicBezTo>
                  <a:pt x="19916" y="2851"/>
                  <a:pt x="20021" y="2831"/>
                  <a:pt x="20111" y="2794"/>
                </a:cubicBezTo>
                <a:cubicBezTo>
                  <a:pt x="20200" y="2754"/>
                  <a:pt x="20277" y="2693"/>
                  <a:pt x="20350" y="2604"/>
                </a:cubicBezTo>
                <a:lnTo>
                  <a:pt x="20350" y="2802"/>
                </a:lnTo>
                <a:lnTo>
                  <a:pt x="20584" y="2802"/>
                </a:lnTo>
                <a:lnTo>
                  <a:pt x="20584" y="960"/>
                </a:lnTo>
                <a:lnTo>
                  <a:pt x="20350" y="960"/>
                </a:lnTo>
                <a:lnTo>
                  <a:pt x="20350" y="1867"/>
                </a:lnTo>
                <a:cubicBezTo>
                  <a:pt x="20350" y="2029"/>
                  <a:pt x="20345" y="2142"/>
                  <a:pt x="20333" y="2207"/>
                </a:cubicBezTo>
                <a:cubicBezTo>
                  <a:pt x="20321" y="2272"/>
                  <a:pt x="20301" y="2328"/>
                  <a:pt x="20273" y="2377"/>
                </a:cubicBezTo>
                <a:cubicBezTo>
                  <a:pt x="20224" y="2458"/>
                  <a:pt x="20159" y="2518"/>
                  <a:pt x="20078" y="2563"/>
                </a:cubicBezTo>
                <a:cubicBezTo>
                  <a:pt x="19997" y="2607"/>
                  <a:pt x="19904" y="2628"/>
                  <a:pt x="19799" y="2628"/>
                </a:cubicBezTo>
                <a:cubicBezTo>
                  <a:pt x="19612" y="2628"/>
                  <a:pt x="19479" y="2575"/>
                  <a:pt x="19398" y="2470"/>
                </a:cubicBezTo>
                <a:cubicBezTo>
                  <a:pt x="19317" y="2364"/>
                  <a:pt x="19276" y="2187"/>
                  <a:pt x="19276" y="1936"/>
                </a:cubicBezTo>
                <a:lnTo>
                  <a:pt x="19276" y="960"/>
                </a:lnTo>
                <a:lnTo>
                  <a:pt x="19045" y="960"/>
                </a:lnTo>
                <a:lnTo>
                  <a:pt x="19045" y="1924"/>
                </a:lnTo>
                <a:close/>
                <a:moveTo>
                  <a:pt x="20787" y="2802"/>
                </a:moveTo>
                <a:lnTo>
                  <a:pt x="21014" y="2802"/>
                </a:lnTo>
                <a:lnTo>
                  <a:pt x="21014" y="1907"/>
                </a:lnTo>
                <a:cubicBezTo>
                  <a:pt x="21014" y="1749"/>
                  <a:pt x="21022" y="1636"/>
                  <a:pt x="21030" y="1571"/>
                </a:cubicBezTo>
                <a:cubicBezTo>
                  <a:pt x="21042" y="1506"/>
                  <a:pt x="21062" y="1450"/>
                  <a:pt x="21091" y="1401"/>
                </a:cubicBezTo>
                <a:cubicBezTo>
                  <a:pt x="21135" y="1320"/>
                  <a:pt x="21200" y="1259"/>
                  <a:pt x="21281" y="1215"/>
                </a:cubicBezTo>
                <a:cubicBezTo>
                  <a:pt x="21362" y="1174"/>
                  <a:pt x="21455" y="1150"/>
                  <a:pt x="21561" y="1150"/>
                </a:cubicBezTo>
                <a:cubicBezTo>
                  <a:pt x="21743" y="1150"/>
                  <a:pt x="21877" y="1199"/>
                  <a:pt x="21958" y="1296"/>
                </a:cubicBezTo>
                <a:cubicBezTo>
                  <a:pt x="22039" y="1393"/>
                  <a:pt x="22083" y="1551"/>
                  <a:pt x="22083" y="1770"/>
                </a:cubicBezTo>
                <a:lnTo>
                  <a:pt x="22083" y="2802"/>
                </a:lnTo>
                <a:lnTo>
                  <a:pt x="22314" y="2802"/>
                </a:lnTo>
                <a:lnTo>
                  <a:pt x="22314" y="1843"/>
                </a:lnTo>
                <a:cubicBezTo>
                  <a:pt x="22314" y="1668"/>
                  <a:pt x="22306" y="1539"/>
                  <a:pt x="22286" y="1450"/>
                </a:cubicBezTo>
                <a:cubicBezTo>
                  <a:pt x="22266" y="1361"/>
                  <a:pt x="22237" y="1284"/>
                  <a:pt x="22193" y="1219"/>
                </a:cubicBezTo>
                <a:cubicBezTo>
                  <a:pt x="22132" y="1126"/>
                  <a:pt x="22047" y="1053"/>
                  <a:pt x="21946" y="1004"/>
                </a:cubicBezTo>
                <a:cubicBezTo>
                  <a:pt x="21840" y="956"/>
                  <a:pt x="21719" y="931"/>
                  <a:pt x="21585" y="931"/>
                </a:cubicBezTo>
                <a:cubicBezTo>
                  <a:pt x="21463" y="931"/>
                  <a:pt x="21354" y="951"/>
                  <a:pt x="21261" y="992"/>
                </a:cubicBezTo>
                <a:cubicBezTo>
                  <a:pt x="21168" y="1032"/>
                  <a:pt x="21083" y="1093"/>
                  <a:pt x="21010" y="1178"/>
                </a:cubicBezTo>
                <a:lnTo>
                  <a:pt x="21010" y="960"/>
                </a:lnTo>
                <a:lnTo>
                  <a:pt x="20783" y="960"/>
                </a:lnTo>
                <a:lnTo>
                  <a:pt x="20783" y="2802"/>
                </a:lnTo>
                <a:lnTo>
                  <a:pt x="20787" y="2802"/>
                </a:lnTo>
                <a:close/>
                <a:moveTo>
                  <a:pt x="22845" y="364"/>
                </a:moveTo>
                <a:lnTo>
                  <a:pt x="22610" y="364"/>
                </a:lnTo>
                <a:lnTo>
                  <a:pt x="22610" y="745"/>
                </a:lnTo>
                <a:lnTo>
                  <a:pt x="22845" y="745"/>
                </a:lnTo>
                <a:lnTo>
                  <a:pt x="22845" y="364"/>
                </a:lnTo>
                <a:close/>
                <a:moveTo>
                  <a:pt x="22845" y="2802"/>
                </a:moveTo>
                <a:lnTo>
                  <a:pt x="22845" y="960"/>
                </a:lnTo>
                <a:lnTo>
                  <a:pt x="22610" y="960"/>
                </a:lnTo>
                <a:lnTo>
                  <a:pt x="22610" y="2802"/>
                </a:lnTo>
                <a:lnTo>
                  <a:pt x="22845" y="2802"/>
                </a:lnTo>
                <a:close/>
                <a:moveTo>
                  <a:pt x="23623" y="2802"/>
                </a:moveTo>
                <a:lnTo>
                  <a:pt x="23623" y="1199"/>
                </a:lnTo>
                <a:lnTo>
                  <a:pt x="23971" y="1199"/>
                </a:lnTo>
                <a:lnTo>
                  <a:pt x="23971" y="960"/>
                </a:lnTo>
                <a:lnTo>
                  <a:pt x="23623" y="960"/>
                </a:lnTo>
                <a:lnTo>
                  <a:pt x="23623" y="364"/>
                </a:lnTo>
                <a:lnTo>
                  <a:pt x="23388" y="364"/>
                </a:lnTo>
                <a:lnTo>
                  <a:pt x="23388" y="960"/>
                </a:lnTo>
                <a:lnTo>
                  <a:pt x="23039" y="960"/>
                </a:lnTo>
                <a:lnTo>
                  <a:pt x="23039" y="1199"/>
                </a:lnTo>
                <a:lnTo>
                  <a:pt x="23388" y="1199"/>
                </a:lnTo>
                <a:lnTo>
                  <a:pt x="23388" y="2802"/>
                </a:lnTo>
                <a:lnTo>
                  <a:pt x="23623" y="2802"/>
                </a:lnTo>
                <a:close/>
                <a:moveTo>
                  <a:pt x="24793" y="2798"/>
                </a:moveTo>
                <a:lnTo>
                  <a:pt x="24550" y="3397"/>
                </a:lnTo>
                <a:lnTo>
                  <a:pt x="24801" y="3397"/>
                </a:lnTo>
                <a:lnTo>
                  <a:pt x="25790" y="960"/>
                </a:lnTo>
                <a:lnTo>
                  <a:pt x="25518" y="960"/>
                </a:lnTo>
                <a:lnTo>
                  <a:pt x="24923" y="2458"/>
                </a:lnTo>
                <a:lnTo>
                  <a:pt x="24356" y="964"/>
                </a:lnTo>
                <a:lnTo>
                  <a:pt x="24084" y="964"/>
                </a:lnTo>
                <a:lnTo>
                  <a:pt x="24793" y="2798"/>
                </a:lnTo>
                <a:close/>
                <a:moveTo>
                  <a:pt x="26766" y="2802"/>
                </a:moveTo>
                <a:lnTo>
                  <a:pt x="26766" y="364"/>
                </a:lnTo>
                <a:lnTo>
                  <a:pt x="26531" y="364"/>
                </a:lnTo>
                <a:lnTo>
                  <a:pt x="26531" y="2802"/>
                </a:lnTo>
                <a:lnTo>
                  <a:pt x="26766" y="2802"/>
                </a:lnTo>
                <a:close/>
                <a:moveTo>
                  <a:pt x="27297" y="364"/>
                </a:moveTo>
                <a:lnTo>
                  <a:pt x="27062" y="364"/>
                </a:lnTo>
                <a:lnTo>
                  <a:pt x="27062" y="745"/>
                </a:lnTo>
                <a:lnTo>
                  <a:pt x="27297" y="745"/>
                </a:lnTo>
                <a:lnTo>
                  <a:pt x="27297" y="364"/>
                </a:lnTo>
                <a:close/>
                <a:moveTo>
                  <a:pt x="27297" y="2802"/>
                </a:moveTo>
                <a:lnTo>
                  <a:pt x="27297" y="960"/>
                </a:lnTo>
                <a:lnTo>
                  <a:pt x="27062" y="960"/>
                </a:lnTo>
                <a:lnTo>
                  <a:pt x="27062" y="2802"/>
                </a:lnTo>
                <a:lnTo>
                  <a:pt x="27297" y="2802"/>
                </a:lnTo>
                <a:close/>
                <a:moveTo>
                  <a:pt x="29144" y="960"/>
                </a:moveTo>
                <a:lnTo>
                  <a:pt x="28889" y="960"/>
                </a:lnTo>
                <a:lnTo>
                  <a:pt x="28297" y="2446"/>
                </a:lnTo>
                <a:lnTo>
                  <a:pt x="27710" y="960"/>
                </a:lnTo>
                <a:lnTo>
                  <a:pt x="27459" y="960"/>
                </a:lnTo>
                <a:lnTo>
                  <a:pt x="28180" y="2802"/>
                </a:lnTo>
                <a:lnTo>
                  <a:pt x="28394" y="2802"/>
                </a:lnTo>
                <a:lnTo>
                  <a:pt x="29144" y="960"/>
                </a:lnTo>
                <a:close/>
                <a:moveTo>
                  <a:pt x="29545" y="364"/>
                </a:moveTo>
                <a:lnTo>
                  <a:pt x="29310" y="364"/>
                </a:lnTo>
                <a:lnTo>
                  <a:pt x="29310" y="745"/>
                </a:lnTo>
                <a:lnTo>
                  <a:pt x="29545" y="745"/>
                </a:lnTo>
                <a:lnTo>
                  <a:pt x="29545" y="364"/>
                </a:lnTo>
                <a:close/>
                <a:moveTo>
                  <a:pt x="29545" y="2802"/>
                </a:moveTo>
                <a:lnTo>
                  <a:pt x="29545" y="960"/>
                </a:lnTo>
                <a:lnTo>
                  <a:pt x="29310" y="960"/>
                </a:lnTo>
                <a:lnTo>
                  <a:pt x="29310" y="2802"/>
                </a:lnTo>
                <a:lnTo>
                  <a:pt x="29545" y="2802"/>
                </a:lnTo>
                <a:close/>
                <a:moveTo>
                  <a:pt x="29925" y="2802"/>
                </a:moveTo>
                <a:lnTo>
                  <a:pt x="30152" y="2802"/>
                </a:lnTo>
                <a:lnTo>
                  <a:pt x="30152" y="1907"/>
                </a:lnTo>
                <a:cubicBezTo>
                  <a:pt x="30152" y="1749"/>
                  <a:pt x="30157" y="1636"/>
                  <a:pt x="30169" y="1571"/>
                </a:cubicBezTo>
                <a:cubicBezTo>
                  <a:pt x="30182" y="1506"/>
                  <a:pt x="30201" y="1450"/>
                  <a:pt x="30229" y="1401"/>
                </a:cubicBezTo>
                <a:cubicBezTo>
                  <a:pt x="30278" y="1320"/>
                  <a:pt x="30339" y="1259"/>
                  <a:pt x="30420" y="1215"/>
                </a:cubicBezTo>
                <a:cubicBezTo>
                  <a:pt x="30501" y="1174"/>
                  <a:pt x="30594" y="1150"/>
                  <a:pt x="30699" y="1150"/>
                </a:cubicBezTo>
                <a:cubicBezTo>
                  <a:pt x="30881" y="1150"/>
                  <a:pt x="31015" y="1199"/>
                  <a:pt x="31096" y="1296"/>
                </a:cubicBezTo>
                <a:cubicBezTo>
                  <a:pt x="31177" y="1393"/>
                  <a:pt x="31222" y="1551"/>
                  <a:pt x="31222" y="1770"/>
                </a:cubicBezTo>
                <a:lnTo>
                  <a:pt x="31222" y="2802"/>
                </a:lnTo>
                <a:lnTo>
                  <a:pt x="31453" y="2802"/>
                </a:lnTo>
                <a:lnTo>
                  <a:pt x="31453" y="1843"/>
                </a:lnTo>
                <a:cubicBezTo>
                  <a:pt x="31453" y="1668"/>
                  <a:pt x="31445" y="1539"/>
                  <a:pt x="31424" y="1450"/>
                </a:cubicBezTo>
                <a:cubicBezTo>
                  <a:pt x="31404" y="1361"/>
                  <a:pt x="31376" y="1284"/>
                  <a:pt x="31335" y="1219"/>
                </a:cubicBezTo>
                <a:cubicBezTo>
                  <a:pt x="31274" y="1126"/>
                  <a:pt x="31189" y="1052"/>
                  <a:pt x="31084" y="1004"/>
                </a:cubicBezTo>
                <a:cubicBezTo>
                  <a:pt x="30979" y="955"/>
                  <a:pt x="30857" y="931"/>
                  <a:pt x="30723" y="931"/>
                </a:cubicBezTo>
                <a:cubicBezTo>
                  <a:pt x="30602" y="931"/>
                  <a:pt x="30493" y="952"/>
                  <a:pt x="30395" y="992"/>
                </a:cubicBezTo>
                <a:cubicBezTo>
                  <a:pt x="30302" y="1033"/>
                  <a:pt x="30217" y="1093"/>
                  <a:pt x="30144" y="1178"/>
                </a:cubicBezTo>
                <a:lnTo>
                  <a:pt x="30144" y="960"/>
                </a:lnTo>
                <a:lnTo>
                  <a:pt x="29917" y="960"/>
                </a:lnTo>
                <a:lnTo>
                  <a:pt x="29917" y="2802"/>
                </a:lnTo>
                <a:lnTo>
                  <a:pt x="29925" y="2802"/>
                </a:lnTo>
                <a:close/>
                <a:moveTo>
                  <a:pt x="31785" y="2952"/>
                </a:moveTo>
                <a:cubicBezTo>
                  <a:pt x="31829" y="3125"/>
                  <a:pt x="31923" y="3263"/>
                  <a:pt x="32072" y="3364"/>
                </a:cubicBezTo>
                <a:cubicBezTo>
                  <a:pt x="32222" y="3465"/>
                  <a:pt x="32401" y="3518"/>
                  <a:pt x="32607" y="3518"/>
                </a:cubicBezTo>
                <a:cubicBezTo>
                  <a:pt x="32891" y="3518"/>
                  <a:pt x="33113" y="3429"/>
                  <a:pt x="33271" y="3247"/>
                </a:cubicBezTo>
                <a:cubicBezTo>
                  <a:pt x="33433" y="3065"/>
                  <a:pt x="33510" y="2814"/>
                  <a:pt x="33510" y="2495"/>
                </a:cubicBezTo>
                <a:lnTo>
                  <a:pt x="33510" y="960"/>
                </a:lnTo>
                <a:lnTo>
                  <a:pt x="33284" y="960"/>
                </a:lnTo>
                <a:lnTo>
                  <a:pt x="33284" y="1259"/>
                </a:lnTo>
                <a:cubicBezTo>
                  <a:pt x="33199" y="1142"/>
                  <a:pt x="33097" y="1053"/>
                  <a:pt x="32984" y="1000"/>
                </a:cubicBezTo>
                <a:cubicBezTo>
                  <a:pt x="32870" y="943"/>
                  <a:pt x="32737" y="915"/>
                  <a:pt x="32583" y="915"/>
                </a:cubicBezTo>
                <a:cubicBezTo>
                  <a:pt x="32315" y="915"/>
                  <a:pt x="32093" y="1008"/>
                  <a:pt x="31914" y="1191"/>
                </a:cubicBezTo>
                <a:cubicBezTo>
                  <a:pt x="31736" y="1373"/>
                  <a:pt x="31643" y="1604"/>
                  <a:pt x="31643" y="1875"/>
                </a:cubicBezTo>
                <a:cubicBezTo>
                  <a:pt x="31643" y="2150"/>
                  <a:pt x="31732" y="2381"/>
                  <a:pt x="31918" y="2567"/>
                </a:cubicBezTo>
                <a:cubicBezTo>
                  <a:pt x="32101" y="2754"/>
                  <a:pt x="32328" y="2843"/>
                  <a:pt x="32607" y="2843"/>
                </a:cubicBezTo>
                <a:cubicBezTo>
                  <a:pt x="32745" y="2843"/>
                  <a:pt x="32871" y="2810"/>
                  <a:pt x="32984" y="2750"/>
                </a:cubicBezTo>
                <a:cubicBezTo>
                  <a:pt x="33098" y="2689"/>
                  <a:pt x="33199" y="2596"/>
                  <a:pt x="33288" y="2474"/>
                </a:cubicBezTo>
                <a:lnTo>
                  <a:pt x="33288" y="2523"/>
                </a:lnTo>
                <a:cubicBezTo>
                  <a:pt x="33288" y="2758"/>
                  <a:pt x="33223" y="2944"/>
                  <a:pt x="33097" y="3081"/>
                </a:cubicBezTo>
                <a:cubicBezTo>
                  <a:pt x="32972" y="3222"/>
                  <a:pt x="32802" y="3291"/>
                  <a:pt x="32595" y="3291"/>
                </a:cubicBezTo>
                <a:cubicBezTo>
                  <a:pt x="32461" y="3291"/>
                  <a:pt x="32348" y="3263"/>
                  <a:pt x="32255" y="3202"/>
                </a:cubicBezTo>
                <a:cubicBezTo>
                  <a:pt x="32162" y="3141"/>
                  <a:pt x="32097" y="3060"/>
                  <a:pt x="32060" y="2952"/>
                </a:cubicBezTo>
                <a:lnTo>
                  <a:pt x="31785" y="2952"/>
                </a:lnTo>
                <a:close/>
                <a:moveTo>
                  <a:pt x="32101" y="1344"/>
                </a:moveTo>
                <a:cubicBezTo>
                  <a:pt x="32238" y="1203"/>
                  <a:pt x="32401" y="1134"/>
                  <a:pt x="32595" y="1134"/>
                </a:cubicBezTo>
                <a:cubicBezTo>
                  <a:pt x="32781" y="1134"/>
                  <a:pt x="32943" y="1207"/>
                  <a:pt x="33077" y="1357"/>
                </a:cubicBezTo>
                <a:cubicBezTo>
                  <a:pt x="33215" y="1506"/>
                  <a:pt x="33284" y="1685"/>
                  <a:pt x="33284" y="1895"/>
                </a:cubicBezTo>
                <a:cubicBezTo>
                  <a:pt x="33284" y="2094"/>
                  <a:pt x="33215" y="2264"/>
                  <a:pt x="33073" y="2409"/>
                </a:cubicBezTo>
                <a:cubicBezTo>
                  <a:pt x="32935" y="2555"/>
                  <a:pt x="32773" y="2628"/>
                  <a:pt x="32595" y="2628"/>
                </a:cubicBezTo>
                <a:cubicBezTo>
                  <a:pt x="32405" y="2628"/>
                  <a:pt x="32238" y="2555"/>
                  <a:pt x="32101" y="2409"/>
                </a:cubicBezTo>
                <a:cubicBezTo>
                  <a:pt x="31963" y="2264"/>
                  <a:pt x="31894" y="2086"/>
                  <a:pt x="31894" y="1871"/>
                </a:cubicBezTo>
                <a:cubicBezTo>
                  <a:pt x="31894" y="1660"/>
                  <a:pt x="31963" y="1486"/>
                  <a:pt x="32101" y="1344"/>
                </a:cubicBezTo>
                <a:close/>
                <a:moveTo>
                  <a:pt x="32344" y="5089"/>
                </a:moveTo>
                <a:lnTo>
                  <a:pt x="32340" y="5272"/>
                </a:lnTo>
                <a:lnTo>
                  <a:pt x="32364" y="5272"/>
                </a:lnTo>
                <a:cubicBezTo>
                  <a:pt x="32388" y="5154"/>
                  <a:pt x="32417" y="5134"/>
                  <a:pt x="32567" y="5134"/>
                </a:cubicBezTo>
                <a:lnTo>
                  <a:pt x="32567" y="5681"/>
                </a:lnTo>
                <a:cubicBezTo>
                  <a:pt x="32567" y="5745"/>
                  <a:pt x="32534" y="5774"/>
                  <a:pt x="32473" y="5774"/>
                </a:cubicBezTo>
                <a:lnTo>
                  <a:pt x="32473" y="5798"/>
                </a:lnTo>
                <a:lnTo>
                  <a:pt x="32757" y="5798"/>
                </a:lnTo>
                <a:lnTo>
                  <a:pt x="32757" y="5774"/>
                </a:lnTo>
                <a:cubicBezTo>
                  <a:pt x="32696" y="5774"/>
                  <a:pt x="32664" y="5745"/>
                  <a:pt x="32664" y="5681"/>
                </a:cubicBezTo>
                <a:lnTo>
                  <a:pt x="32664" y="5134"/>
                </a:lnTo>
                <a:cubicBezTo>
                  <a:pt x="32818" y="5134"/>
                  <a:pt x="32846" y="5154"/>
                  <a:pt x="32866" y="5272"/>
                </a:cubicBezTo>
                <a:lnTo>
                  <a:pt x="32891" y="5272"/>
                </a:lnTo>
                <a:lnTo>
                  <a:pt x="32887" y="5089"/>
                </a:lnTo>
                <a:lnTo>
                  <a:pt x="32344" y="5089"/>
                </a:lnTo>
                <a:close/>
                <a:moveTo>
                  <a:pt x="32259" y="5442"/>
                </a:moveTo>
                <a:cubicBezTo>
                  <a:pt x="32259" y="5664"/>
                  <a:pt x="32117" y="5810"/>
                  <a:pt x="31943" y="5810"/>
                </a:cubicBezTo>
                <a:cubicBezTo>
                  <a:pt x="31769" y="5810"/>
                  <a:pt x="31627" y="5665"/>
                  <a:pt x="31627" y="5442"/>
                </a:cubicBezTo>
                <a:cubicBezTo>
                  <a:pt x="31627" y="5220"/>
                  <a:pt x="31769" y="5073"/>
                  <a:pt x="31943" y="5073"/>
                </a:cubicBezTo>
                <a:cubicBezTo>
                  <a:pt x="32117" y="5077"/>
                  <a:pt x="32259" y="5219"/>
                  <a:pt x="32259" y="5442"/>
                </a:cubicBezTo>
                <a:close/>
                <a:moveTo>
                  <a:pt x="32153" y="5442"/>
                </a:moveTo>
                <a:cubicBezTo>
                  <a:pt x="32153" y="5243"/>
                  <a:pt x="32076" y="5118"/>
                  <a:pt x="31947" y="5118"/>
                </a:cubicBezTo>
                <a:cubicBezTo>
                  <a:pt x="31813" y="5118"/>
                  <a:pt x="31736" y="5244"/>
                  <a:pt x="31736" y="5442"/>
                </a:cubicBezTo>
                <a:cubicBezTo>
                  <a:pt x="31736" y="5641"/>
                  <a:pt x="31813" y="5766"/>
                  <a:pt x="31947" y="5766"/>
                </a:cubicBezTo>
                <a:cubicBezTo>
                  <a:pt x="32076" y="5770"/>
                  <a:pt x="32153" y="5640"/>
                  <a:pt x="32153" y="5442"/>
                </a:cubicBezTo>
                <a:close/>
                <a:moveTo>
                  <a:pt x="33514" y="5774"/>
                </a:moveTo>
                <a:lnTo>
                  <a:pt x="33514" y="5798"/>
                </a:lnTo>
                <a:lnTo>
                  <a:pt x="33267" y="5798"/>
                </a:lnTo>
                <a:lnTo>
                  <a:pt x="33267" y="5774"/>
                </a:lnTo>
                <a:cubicBezTo>
                  <a:pt x="33308" y="5774"/>
                  <a:pt x="33332" y="5750"/>
                  <a:pt x="33332" y="5725"/>
                </a:cubicBezTo>
                <a:cubicBezTo>
                  <a:pt x="33332" y="5717"/>
                  <a:pt x="33328" y="5705"/>
                  <a:pt x="33324" y="5693"/>
                </a:cubicBezTo>
                <a:cubicBezTo>
                  <a:pt x="33324" y="5689"/>
                  <a:pt x="33304" y="5636"/>
                  <a:pt x="33280" y="5571"/>
                </a:cubicBezTo>
                <a:lnTo>
                  <a:pt x="33032" y="5571"/>
                </a:lnTo>
                <a:cubicBezTo>
                  <a:pt x="33008" y="5640"/>
                  <a:pt x="32988" y="5693"/>
                  <a:pt x="32984" y="5701"/>
                </a:cubicBezTo>
                <a:cubicBezTo>
                  <a:pt x="32980" y="5709"/>
                  <a:pt x="32980" y="5717"/>
                  <a:pt x="32980" y="5729"/>
                </a:cubicBezTo>
                <a:cubicBezTo>
                  <a:pt x="32980" y="5762"/>
                  <a:pt x="33012" y="5778"/>
                  <a:pt x="33041" y="5778"/>
                </a:cubicBezTo>
                <a:lnTo>
                  <a:pt x="33041" y="5802"/>
                </a:lnTo>
                <a:lnTo>
                  <a:pt x="32846" y="5802"/>
                </a:lnTo>
                <a:lnTo>
                  <a:pt x="32846" y="5778"/>
                </a:lnTo>
                <a:cubicBezTo>
                  <a:pt x="32870" y="5778"/>
                  <a:pt x="32903" y="5762"/>
                  <a:pt x="32927" y="5697"/>
                </a:cubicBezTo>
                <a:cubicBezTo>
                  <a:pt x="32951" y="5632"/>
                  <a:pt x="33162" y="5085"/>
                  <a:pt x="33162" y="5085"/>
                </a:cubicBezTo>
                <a:lnTo>
                  <a:pt x="33186" y="5085"/>
                </a:lnTo>
                <a:cubicBezTo>
                  <a:pt x="33186" y="5085"/>
                  <a:pt x="33421" y="5685"/>
                  <a:pt x="33437" y="5717"/>
                </a:cubicBezTo>
                <a:cubicBezTo>
                  <a:pt x="33454" y="5745"/>
                  <a:pt x="33486" y="5774"/>
                  <a:pt x="33514" y="5774"/>
                </a:cubicBezTo>
                <a:close/>
                <a:moveTo>
                  <a:pt x="33259" y="5519"/>
                </a:moveTo>
                <a:cubicBezTo>
                  <a:pt x="33211" y="5389"/>
                  <a:pt x="33154" y="5235"/>
                  <a:pt x="33154" y="5235"/>
                </a:cubicBezTo>
                <a:cubicBezTo>
                  <a:pt x="33154" y="5235"/>
                  <a:pt x="33097" y="5389"/>
                  <a:pt x="33049" y="5519"/>
                </a:cubicBezTo>
                <a:lnTo>
                  <a:pt x="33259" y="5519"/>
                </a:lnTo>
                <a:close/>
                <a:moveTo>
                  <a:pt x="30922" y="5616"/>
                </a:moveTo>
                <a:cubicBezTo>
                  <a:pt x="30890" y="5689"/>
                  <a:pt x="30849" y="5754"/>
                  <a:pt x="30740" y="5754"/>
                </a:cubicBezTo>
                <a:cubicBezTo>
                  <a:pt x="30715" y="5754"/>
                  <a:pt x="30667" y="5754"/>
                  <a:pt x="30626" y="5754"/>
                </a:cubicBezTo>
                <a:cubicBezTo>
                  <a:pt x="30586" y="5754"/>
                  <a:pt x="30566" y="5737"/>
                  <a:pt x="30566" y="5705"/>
                </a:cubicBezTo>
                <a:cubicBezTo>
                  <a:pt x="30566" y="5693"/>
                  <a:pt x="30566" y="5575"/>
                  <a:pt x="30566" y="5454"/>
                </a:cubicBezTo>
                <a:cubicBezTo>
                  <a:pt x="30594" y="5454"/>
                  <a:pt x="30679" y="5454"/>
                  <a:pt x="30719" y="5454"/>
                </a:cubicBezTo>
                <a:cubicBezTo>
                  <a:pt x="30780" y="5454"/>
                  <a:pt x="30809" y="5486"/>
                  <a:pt x="30821" y="5551"/>
                </a:cubicBezTo>
                <a:lnTo>
                  <a:pt x="30845" y="5551"/>
                </a:lnTo>
                <a:lnTo>
                  <a:pt x="30845" y="5304"/>
                </a:lnTo>
                <a:lnTo>
                  <a:pt x="30821" y="5304"/>
                </a:lnTo>
                <a:cubicBezTo>
                  <a:pt x="30817" y="5373"/>
                  <a:pt x="30780" y="5405"/>
                  <a:pt x="30728" y="5405"/>
                </a:cubicBezTo>
                <a:cubicBezTo>
                  <a:pt x="30683" y="5405"/>
                  <a:pt x="30594" y="5405"/>
                  <a:pt x="30570" y="5405"/>
                </a:cubicBezTo>
                <a:cubicBezTo>
                  <a:pt x="30570" y="5288"/>
                  <a:pt x="30570" y="5179"/>
                  <a:pt x="30570" y="5166"/>
                </a:cubicBezTo>
                <a:cubicBezTo>
                  <a:pt x="30570" y="5142"/>
                  <a:pt x="30586" y="5134"/>
                  <a:pt x="30610" y="5134"/>
                </a:cubicBezTo>
                <a:cubicBezTo>
                  <a:pt x="30630" y="5134"/>
                  <a:pt x="30683" y="5134"/>
                  <a:pt x="30744" y="5134"/>
                </a:cubicBezTo>
                <a:cubicBezTo>
                  <a:pt x="30829" y="5134"/>
                  <a:pt x="30857" y="5170"/>
                  <a:pt x="30877" y="5247"/>
                </a:cubicBezTo>
                <a:lnTo>
                  <a:pt x="30902" y="5247"/>
                </a:lnTo>
                <a:lnTo>
                  <a:pt x="30894" y="5089"/>
                </a:lnTo>
                <a:lnTo>
                  <a:pt x="30383" y="5089"/>
                </a:lnTo>
                <a:lnTo>
                  <a:pt x="30383" y="5114"/>
                </a:lnTo>
                <a:cubicBezTo>
                  <a:pt x="30444" y="5114"/>
                  <a:pt x="30468" y="5142"/>
                  <a:pt x="30468" y="5207"/>
                </a:cubicBezTo>
                <a:lnTo>
                  <a:pt x="30468" y="5681"/>
                </a:lnTo>
                <a:cubicBezTo>
                  <a:pt x="30468" y="5745"/>
                  <a:pt x="30440" y="5774"/>
                  <a:pt x="30383" y="5774"/>
                </a:cubicBezTo>
                <a:lnTo>
                  <a:pt x="30383" y="5798"/>
                </a:lnTo>
                <a:lnTo>
                  <a:pt x="30906" y="5798"/>
                </a:lnTo>
                <a:lnTo>
                  <a:pt x="30950" y="5616"/>
                </a:lnTo>
                <a:lnTo>
                  <a:pt x="30922" y="5616"/>
                </a:lnTo>
                <a:close/>
                <a:moveTo>
                  <a:pt x="31436" y="5077"/>
                </a:moveTo>
                <a:cubicBezTo>
                  <a:pt x="31432" y="5093"/>
                  <a:pt x="31424" y="5110"/>
                  <a:pt x="31404" y="5110"/>
                </a:cubicBezTo>
                <a:cubicBezTo>
                  <a:pt x="31376" y="5110"/>
                  <a:pt x="31323" y="5077"/>
                  <a:pt x="31274" y="5077"/>
                </a:cubicBezTo>
                <a:cubicBezTo>
                  <a:pt x="31165" y="5077"/>
                  <a:pt x="31100" y="5158"/>
                  <a:pt x="31100" y="5255"/>
                </a:cubicBezTo>
                <a:cubicBezTo>
                  <a:pt x="31100" y="5336"/>
                  <a:pt x="31133" y="5389"/>
                  <a:pt x="31189" y="5426"/>
                </a:cubicBezTo>
                <a:cubicBezTo>
                  <a:pt x="31226" y="5450"/>
                  <a:pt x="31282" y="5490"/>
                  <a:pt x="31331" y="5523"/>
                </a:cubicBezTo>
                <a:cubicBezTo>
                  <a:pt x="31372" y="5551"/>
                  <a:pt x="31408" y="5583"/>
                  <a:pt x="31408" y="5652"/>
                </a:cubicBezTo>
                <a:cubicBezTo>
                  <a:pt x="31408" y="5725"/>
                  <a:pt x="31359" y="5770"/>
                  <a:pt x="31291" y="5770"/>
                </a:cubicBezTo>
                <a:cubicBezTo>
                  <a:pt x="31201" y="5770"/>
                  <a:pt x="31141" y="5701"/>
                  <a:pt x="31096" y="5579"/>
                </a:cubicBezTo>
                <a:lnTo>
                  <a:pt x="31072" y="5579"/>
                </a:lnTo>
                <a:lnTo>
                  <a:pt x="31100" y="5814"/>
                </a:lnTo>
                <a:lnTo>
                  <a:pt x="31125" y="5814"/>
                </a:lnTo>
                <a:cubicBezTo>
                  <a:pt x="31129" y="5798"/>
                  <a:pt x="31137" y="5778"/>
                  <a:pt x="31157" y="5778"/>
                </a:cubicBezTo>
                <a:cubicBezTo>
                  <a:pt x="31193" y="5778"/>
                  <a:pt x="31238" y="5814"/>
                  <a:pt x="31307" y="5814"/>
                </a:cubicBezTo>
                <a:cubicBezTo>
                  <a:pt x="31420" y="5814"/>
                  <a:pt x="31505" y="5729"/>
                  <a:pt x="31505" y="5616"/>
                </a:cubicBezTo>
                <a:cubicBezTo>
                  <a:pt x="31505" y="5539"/>
                  <a:pt x="31457" y="5474"/>
                  <a:pt x="31404" y="5438"/>
                </a:cubicBezTo>
                <a:cubicBezTo>
                  <a:pt x="31384" y="5426"/>
                  <a:pt x="31347" y="5397"/>
                  <a:pt x="31291" y="5361"/>
                </a:cubicBezTo>
                <a:cubicBezTo>
                  <a:pt x="31234" y="5320"/>
                  <a:pt x="31189" y="5284"/>
                  <a:pt x="31189" y="5223"/>
                </a:cubicBezTo>
                <a:cubicBezTo>
                  <a:pt x="31189" y="5166"/>
                  <a:pt x="31226" y="5126"/>
                  <a:pt x="31287" y="5126"/>
                </a:cubicBezTo>
                <a:cubicBezTo>
                  <a:pt x="31372" y="5126"/>
                  <a:pt x="31428" y="5199"/>
                  <a:pt x="31465" y="5312"/>
                </a:cubicBezTo>
                <a:lnTo>
                  <a:pt x="31489" y="5312"/>
                </a:lnTo>
                <a:lnTo>
                  <a:pt x="31469" y="5077"/>
                </a:lnTo>
                <a:lnTo>
                  <a:pt x="31436" y="5077"/>
                </a:lnTo>
                <a:close/>
                <a:moveTo>
                  <a:pt x="30055" y="5089"/>
                </a:moveTo>
                <a:lnTo>
                  <a:pt x="30055" y="5114"/>
                </a:lnTo>
                <a:cubicBezTo>
                  <a:pt x="30112" y="5114"/>
                  <a:pt x="30144" y="5154"/>
                  <a:pt x="30144" y="5219"/>
                </a:cubicBezTo>
                <a:cubicBezTo>
                  <a:pt x="30144" y="5264"/>
                  <a:pt x="30144" y="5466"/>
                  <a:pt x="30144" y="5592"/>
                </a:cubicBezTo>
                <a:lnTo>
                  <a:pt x="29776" y="5085"/>
                </a:lnTo>
                <a:lnTo>
                  <a:pt x="29618" y="5085"/>
                </a:lnTo>
                <a:lnTo>
                  <a:pt x="29618" y="5110"/>
                </a:lnTo>
                <a:cubicBezTo>
                  <a:pt x="29650" y="5110"/>
                  <a:pt x="29674" y="5126"/>
                  <a:pt x="29686" y="5142"/>
                </a:cubicBezTo>
                <a:cubicBezTo>
                  <a:pt x="29686" y="5142"/>
                  <a:pt x="29695" y="5154"/>
                  <a:pt x="29707" y="5170"/>
                </a:cubicBezTo>
                <a:cubicBezTo>
                  <a:pt x="29707" y="5247"/>
                  <a:pt x="29707" y="5583"/>
                  <a:pt x="29707" y="5644"/>
                </a:cubicBezTo>
                <a:cubicBezTo>
                  <a:pt x="29707" y="5725"/>
                  <a:pt x="29678" y="5766"/>
                  <a:pt x="29614" y="5766"/>
                </a:cubicBezTo>
                <a:lnTo>
                  <a:pt x="29614" y="5790"/>
                </a:lnTo>
                <a:lnTo>
                  <a:pt x="29840" y="5790"/>
                </a:lnTo>
                <a:lnTo>
                  <a:pt x="29840" y="5766"/>
                </a:lnTo>
                <a:cubicBezTo>
                  <a:pt x="29784" y="5766"/>
                  <a:pt x="29751" y="5729"/>
                  <a:pt x="29751" y="5664"/>
                </a:cubicBezTo>
                <a:cubicBezTo>
                  <a:pt x="29751" y="5612"/>
                  <a:pt x="29751" y="5332"/>
                  <a:pt x="29751" y="5231"/>
                </a:cubicBezTo>
                <a:cubicBezTo>
                  <a:pt x="29885" y="5413"/>
                  <a:pt x="30173" y="5802"/>
                  <a:pt x="30173" y="5802"/>
                </a:cubicBezTo>
                <a:lnTo>
                  <a:pt x="30189" y="5802"/>
                </a:lnTo>
                <a:cubicBezTo>
                  <a:pt x="30189" y="5802"/>
                  <a:pt x="30189" y="5304"/>
                  <a:pt x="30189" y="5231"/>
                </a:cubicBezTo>
                <a:cubicBezTo>
                  <a:pt x="30189" y="5142"/>
                  <a:pt x="30225" y="5110"/>
                  <a:pt x="30282" y="5110"/>
                </a:cubicBezTo>
                <a:lnTo>
                  <a:pt x="30282" y="5089"/>
                </a:lnTo>
                <a:lnTo>
                  <a:pt x="30055" y="5089"/>
                </a:lnTo>
                <a:close/>
                <a:moveTo>
                  <a:pt x="29269" y="5089"/>
                </a:moveTo>
                <a:lnTo>
                  <a:pt x="29269" y="5114"/>
                </a:lnTo>
                <a:cubicBezTo>
                  <a:pt x="29326" y="5114"/>
                  <a:pt x="29358" y="5154"/>
                  <a:pt x="29358" y="5219"/>
                </a:cubicBezTo>
                <a:cubicBezTo>
                  <a:pt x="29358" y="5264"/>
                  <a:pt x="29358" y="5466"/>
                  <a:pt x="29358" y="5592"/>
                </a:cubicBezTo>
                <a:lnTo>
                  <a:pt x="28990" y="5089"/>
                </a:lnTo>
                <a:lnTo>
                  <a:pt x="28828" y="5089"/>
                </a:lnTo>
                <a:lnTo>
                  <a:pt x="28828" y="5114"/>
                </a:lnTo>
                <a:cubicBezTo>
                  <a:pt x="28860" y="5114"/>
                  <a:pt x="28884" y="5130"/>
                  <a:pt x="28897" y="5146"/>
                </a:cubicBezTo>
                <a:cubicBezTo>
                  <a:pt x="28897" y="5146"/>
                  <a:pt x="28905" y="5158"/>
                  <a:pt x="28917" y="5174"/>
                </a:cubicBezTo>
                <a:cubicBezTo>
                  <a:pt x="28917" y="5251"/>
                  <a:pt x="28917" y="5588"/>
                  <a:pt x="28917" y="5648"/>
                </a:cubicBezTo>
                <a:cubicBezTo>
                  <a:pt x="28917" y="5729"/>
                  <a:pt x="28889" y="5770"/>
                  <a:pt x="28824" y="5770"/>
                </a:cubicBezTo>
                <a:lnTo>
                  <a:pt x="28824" y="5794"/>
                </a:lnTo>
                <a:lnTo>
                  <a:pt x="29051" y="5794"/>
                </a:lnTo>
                <a:lnTo>
                  <a:pt x="29051" y="5770"/>
                </a:lnTo>
                <a:cubicBezTo>
                  <a:pt x="28998" y="5770"/>
                  <a:pt x="28961" y="5733"/>
                  <a:pt x="28961" y="5669"/>
                </a:cubicBezTo>
                <a:cubicBezTo>
                  <a:pt x="28961" y="5616"/>
                  <a:pt x="28961" y="5336"/>
                  <a:pt x="28961" y="5235"/>
                </a:cubicBezTo>
                <a:cubicBezTo>
                  <a:pt x="29095" y="5417"/>
                  <a:pt x="29383" y="5806"/>
                  <a:pt x="29383" y="5806"/>
                </a:cubicBezTo>
                <a:lnTo>
                  <a:pt x="29399" y="5806"/>
                </a:lnTo>
                <a:cubicBezTo>
                  <a:pt x="29399" y="5806"/>
                  <a:pt x="29399" y="5308"/>
                  <a:pt x="29399" y="5235"/>
                </a:cubicBezTo>
                <a:cubicBezTo>
                  <a:pt x="29399" y="5146"/>
                  <a:pt x="29435" y="5114"/>
                  <a:pt x="29492" y="5114"/>
                </a:cubicBezTo>
                <a:lnTo>
                  <a:pt x="29492" y="5089"/>
                </a:lnTo>
                <a:lnTo>
                  <a:pt x="29269" y="5089"/>
                </a:lnTo>
                <a:close/>
                <a:moveTo>
                  <a:pt x="28321" y="4887"/>
                </a:moveTo>
                <a:lnTo>
                  <a:pt x="28321" y="4863"/>
                </a:lnTo>
                <a:lnTo>
                  <a:pt x="28103" y="4863"/>
                </a:lnTo>
                <a:lnTo>
                  <a:pt x="27819" y="5628"/>
                </a:lnTo>
                <a:lnTo>
                  <a:pt x="27531" y="4863"/>
                </a:lnTo>
                <a:lnTo>
                  <a:pt x="27309" y="4863"/>
                </a:lnTo>
                <a:lnTo>
                  <a:pt x="27309" y="4887"/>
                </a:lnTo>
                <a:cubicBezTo>
                  <a:pt x="27402" y="4887"/>
                  <a:pt x="27430" y="4940"/>
                  <a:pt x="27430" y="5029"/>
                </a:cubicBezTo>
                <a:cubicBezTo>
                  <a:pt x="27430" y="5122"/>
                  <a:pt x="27430" y="5588"/>
                  <a:pt x="27430" y="5604"/>
                </a:cubicBezTo>
                <a:cubicBezTo>
                  <a:pt x="27430" y="5737"/>
                  <a:pt x="27394" y="5770"/>
                  <a:pt x="27309" y="5770"/>
                </a:cubicBezTo>
                <a:lnTo>
                  <a:pt x="27309" y="5794"/>
                </a:lnTo>
                <a:lnTo>
                  <a:pt x="27596" y="5794"/>
                </a:lnTo>
                <a:lnTo>
                  <a:pt x="27596" y="5770"/>
                </a:lnTo>
                <a:cubicBezTo>
                  <a:pt x="27515" y="5770"/>
                  <a:pt x="27475" y="5733"/>
                  <a:pt x="27475" y="5604"/>
                </a:cubicBezTo>
                <a:cubicBezTo>
                  <a:pt x="27475" y="5470"/>
                  <a:pt x="27475" y="5000"/>
                  <a:pt x="27475" y="5000"/>
                </a:cubicBezTo>
                <a:lnTo>
                  <a:pt x="27770" y="5798"/>
                </a:lnTo>
                <a:lnTo>
                  <a:pt x="27799" y="5798"/>
                </a:lnTo>
                <a:lnTo>
                  <a:pt x="28103" y="4988"/>
                </a:lnTo>
                <a:cubicBezTo>
                  <a:pt x="28103" y="4988"/>
                  <a:pt x="28103" y="5579"/>
                  <a:pt x="28103" y="5604"/>
                </a:cubicBezTo>
                <a:cubicBezTo>
                  <a:pt x="28103" y="5737"/>
                  <a:pt x="28074" y="5770"/>
                  <a:pt x="27989" y="5770"/>
                </a:cubicBezTo>
                <a:lnTo>
                  <a:pt x="27989" y="5794"/>
                </a:lnTo>
                <a:lnTo>
                  <a:pt x="28321" y="5794"/>
                </a:lnTo>
                <a:lnTo>
                  <a:pt x="28321" y="5770"/>
                </a:lnTo>
                <a:cubicBezTo>
                  <a:pt x="28240" y="5770"/>
                  <a:pt x="28208" y="5733"/>
                  <a:pt x="28208" y="5604"/>
                </a:cubicBezTo>
                <a:cubicBezTo>
                  <a:pt x="28208" y="5551"/>
                  <a:pt x="28208" y="5093"/>
                  <a:pt x="28208" y="5017"/>
                </a:cubicBezTo>
                <a:cubicBezTo>
                  <a:pt x="28208" y="4911"/>
                  <a:pt x="28265" y="4887"/>
                  <a:pt x="28321" y="4887"/>
                </a:cubicBezTo>
                <a:close/>
                <a:moveTo>
                  <a:pt x="28593" y="5207"/>
                </a:moveTo>
                <a:cubicBezTo>
                  <a:pt x="28593" y="5142"/>
                  <a:pt x="28625" y="5114"/>
                  <a:pt x="28686" y="5114"/>
                </a:cubicBezTo>
                <a:lnTo>
                  <a:pt x="28686" y="5089"/>
                </a:lnTo>
                <a:lnTo>
                  <a:pt x="28402" y="5089"/>
                </a:lnTo>
                <a:lnTo>
                  <a:pt x="28402" y="5114"/>
                </a:lnTo>
                <a:cubicBezTo>
                  <a:pt x="28463" y="5114"/>
                  <a:pt x="28496" y="5142"/>
                  <a:pt x="28496" y="5207"/>
                </a:cubicBezTo>
                <a:lnTo>
                  <a:pt x="28496" y="5681"/>
                </a:lnTo>
                <a:cubicBezTo>
                  <a:pt x="28496" y="5745"/>
                  <a:pt x="28463" y="5774"/>
                  <a:pt x="28402" y="5774"/>
                </a:cubicBezTo>
                <a:lnTo>
                  <a:pt x="28402" y="5798"/>
                </a:lnTo>
                <a:lnTo>
                  <a:pt x="28686" y="5798"/>
                </a:lnTo>
                <a:lnTo>
                  <a:pt x="28686" y="5774"/>
                </a:lnTo>
                <a:cubicBezTo>
                  <a:pt x="28625" y="5774"/>
                  <a:pt x="28593" y="5745"/>
                  <a:pt x="28593" y="5681"/>
                </a:cubicBezTo>
                <a:lnTo>
                  <a:pt x="28593" y="5207"/>
                </a:lnTo>
                <a:close/>
                <a:moveTo>
                  <a:pt x="26300" y="5446"/>
                </a:moveTo>
                <a:cubicBezTo>
                  <a:pt x="26300" y="5669"/>
                  <a:pt x="26158" y="5814"/>
                  <a:pt x="25984" y="5814"/>
                </a:cubicBezTo>
                <a:cubicBezTo>
                  <a:pt x="25810" y="5814"/>
                  <a:pt x="25668" y="5669"/>
                  <a:pt x="25668" y="5446"/>
                </a:cubicBezTo>
                <a:cubicBezTo>
                  <a:pt x="25668" y="5223"/>
                  <a:pt x="25810" y="5077"/>
                  <a:pt x="25984" y="5077"/>
                </a:cubicBezTo>
                <a:cubicBezTo>
                  <a:pt x="26158" y="5077"/>
                  <a:pt x="26300" y="5223"/>
                  <a:pt x="26300" y="5446"/>
                </a:cubicBezTo>
                <a:close/>
                <a:moveTo>
                  <a:pt x="26191" y="5446"/>
                </a:moveTo>
                <a:cubicBezTo>
                  <a:pt x="26191" y="5247"/>
                  <a:pt x="26114" y="5122"/>
                  <a:pt x="25984" y="5122"/>
                </a:cubicBezTo>
                <a:cubicBezTo>
                  <a:pt x="25850" y="5122"/>
                  <a:pt x="25778" y="5248"/>
                  <a:pt x="25778" y="5446"/>
                </a:cubicBezTo>
                <a:cubicBezTo>
                  <a:pt x="25778" y="5645"/>
                  <a:pt x="25854" y="5770"/>
                  <a:pt x="25984" y="5770"/>
                </a:cubicBezTo>
                <a:cubicBezTo>
                  <a:pt x="26114" y="5770"/>
                  <a:pt x="26191" y="5640"/>
                  <a:pt x="26191" y="5446"/>
                </a:cubicBezTo>
                <a:close/>
                <a:moveTo>
                  <a:pt x="26912" y="5089"/>
                </a:moveTo>
                <a:lnTo>
                  <a:pt x="26397" y="5089"/>
                </a:lnTo>
                <a:lnTo>
                  <a:pt x="26397" y="5114"/>
                </a:lnTo>
                <a:cubicBezTo>
                  <a:pt x="26458" y="5114"/>
                  <a:pt x="26482" y="5142"/>
                  <a:pt x="26482" y="5207"/>
                </a:cubicBezTo>
                <a:lnTo>
                  <a:pt x="26482" y="5681"/>
                </a:lnTo>
                <a:cubicBezTo>
                  <a:pt x="26482" y="5745"/>
                  <a:pt x="26454" y="5774"/>
                  <a:pt x="26397" y="5774"/>
                </a:cubicBezTo>
                <a:lnTo>
                  <a:pt x="26397" y="5798"/>
                </a:lnTo>
                <a:lnTo>
                  <a:pt x="26673" y="5798"/>
                </a:lnTo>
                <a:lnTo>
                  <a:pt x="26673" y="5774"/>
                </a:lnTo>
                <a:cubicBezTo>
                  <a:pt x="26616" y="5774"/>
                  <a:pt x="26584" y="5745"/>
                  <a:pt x="26584" y="5681"/>
                </a:cubicBezTo>
                <a:cubicBezTo>
                  <a:pt x="26584" y="5669"/>
                  <a:pt x="26584" y="5563"/>
                  <a:pt x="26584" y="5454"/>
                </a:cubicBezTo>
                <a:cubicBezTo>
                  <a:pt x="26612" y="5454"/>
                  <a:pt x="26689" y="5454"/>
                  <a:pt x="26729" y="5454"/>
                </a:cubicBezTo>
                <a:cubicBezTo>
                  <a:pt x="26790" y="5454"/>
                  <a:pt x="26819" y="5486"/>
                  <a:pt x="26831" y="5551"/>
                </a:cubicBezTo>
                <a:lnTo>
                  <a:pt x="26855" y="5551"/>
                </a:lnTo>
                <a:lnTo>
                  <a:pt x="26855" y="5304"/>
                </a:lnTo>
                <a:lnTo>
                  <a:pt x="26831" y="5304"/>
                </a:lnTo>
                <a:cubicBezTo>
                  <a:pt x="26827" y="5373"/>
                  <a:pt x="26794" y="5405"/>
                  <a:pt x="26738" y="5405"/>
                </a:cubicBezTo>
                <a:cubicBezTo>
                  <a:pt x="26693" y="5405"/>
                  <a:pt x="26612" y="5405"/>
                  <a:pt x="26584" y="5405"/>
                </a:cubicBezTo>
                <a:cubicBezTo>
                  <a:pt x="26584" y="5292"/>
                  <a:pt x="26584" y="5179"/>
                  <a:pt x="26584" y="5166"/>
                </a:cubicBezTo>
                <a:cubicBezTo>
                  <a:pt x="26584" y="5142"/>
                  <a:pt x="26600" y="5134"/>
                  <a:pt x="26620" y="5134"/>
                </a:cubicBezTo>
                <a:cubicBezTo>
                  <a:pt x="26644" y="5134"/>
                  <a:pt x="26697" y="5134"/>
                  <a:pt x="26762" y="5134"/>
                </a:cubicBezTo>
                <a:cubicBezTo>
                  <a:pt x="26847" y="5134"/>
                  <a:pt x="26875" y="5170"/>
                  <a:pt x="26896" y="5247"/>
                </a:cubicBezTo>
                <a:lnTo>
                  <a:pt x="26920" y="5247"/>
                </a:lnTo>
                <a:lnTo>
                  <a:pt x="26912" y="5089"/>
                </a:lnTo>
                <a:close/>
                <a:moveTo>
                  <a:pt x="24003" y="5089"/>
                </a:moveTo>
                <a:lnTo>
                  <a:pt x="23999" y="5272"/>
                </a:lnTo>
                <a:lnTo>
                  <a:pt x="24024" y="5272"/>
                </a:lnTo>
                <a:cubicBezTo>
                  <a:pt x="24048" y="5154"/>
                  <a:pt x="24076" y="5134"/>
                  <a:pt x="24226" y="5134"/>
                </a:cubicBezTo>
                <a:lnTo>
                  <a:pt x="24226" y="5677"/>
                </a:lnTo>
                <a:cubicBezTo>
                  <a:pt x="24226" y="5741"/>
                  <a:pt x="24194" y="5770"/>
                  <a:pt x="24133" y="5770"/>
                </a:cubicBezTo>
                <a:lnTo>
                  <a:pt x="24133" y="5794"/>
                </a:lnTo>
                <a:lnTo>
                  <a:pt x="24416" y="5794"/>
                </a:lnTo>
                <a:lnTo>
                  <a:pt x="24416" y="5770"/>
                </a:lnTo>
                <a:cubicBezTo>
                  <a:pt x="24356" y="5770"/>
                  <a:pt x="24323" y="5741"/>
                  <a:pt x="24323" y="5677"/>
                </a:cubicBezTo>
                <a:lnTo>
                  <a:pt x="24323" y="5134"/>
                </a:lnTo>
                <a:cubicBezTo>
                  <a:pt x="24477" y="5134"/>
                  <a:pt x="24506" y="5154"/>
                  <a:pt x="24526" y="5272"/>
                </a:cubicBezTo>
                <a:lnTo>
                  <a:pt x="24550" y="5272"/>
                </a:lnTo>
                <a:lnTo>
                  <a:pt x="24546" y="5089"/>
                </a:lnTo>
                <a:lnTo>
                  <a:pt x="24003" y="5089"/>
                </a:lnTo>
                <a:close/>
                <a:moveTo>
                  <a:pt x="25158" y="5158"/>
                </a:moveTo>
                <a:cubicBezTo>
                  <a:pt x="25158" y="5166"/>
                  <a:pt x="25158" y="5175"/>
                  <a:pt x="25154" y="5183"/>
                </a:cubicBezTo>
                <a:cubicBezTo>
                  <a:pt x="25150" y="5192"/>
                  <a:pt x="25016" y="5426"/>
                  <a:pt x="25016" y="5426"/>
                </a:cubicBezTo>
                <a:cubicBezTo>
                  <a:pt x="25016" y="5426"/>
                  <a:pt x="24878" y="5199"/>
                  <a:pt x="24874" y="5191"/>
                </a:cubicBezTo>
                <a:cubicBezTo>
                  <a:pt x="24870" y="5183"/>
                  <a:pt x="24862" y="5166"/>
                  <a:pt x="24862" y="5154"/>
                </a:cubicBezTo>
                <a:cubicBezTo>
                  <a:pt x="24862" y="5134"/>
                  <a:pt x="24890" y="5118"/>
                  <a:pt x="24927" y="5118"/>
                </a:cubicBezTo>
                <a:lnTo>
                  <a:pt x="24927" y="5089"/>
                </a:lnTo>
                <a:lnTo>
                  <a:pt x="24647" y="5089"/>
                </a:lnTo>
                <a:lnTo>
                  <a:pt x="24647" y="5114"/>
                </a:lnTo>
                <a:cubicBezTo>
                  <a:pt x="24688" y="5114"/>
                  <a:pt x="24724" y="5150"/>
                  <a:pt x="24745" y="5183"/>
                </a:cubicBezTo>
                <a:cubicBezTo>
                  <a:pt x="24765" y="5215"/>
                  <a:pt x="24931" y="5482"/>
                  <a:pt x="24931" y="5482"/>
                </a:cubicBezTo>
                <a:lnTo>
                  <a:pt x="24931" y="5677"/>
                </a:lnTo>
                <a:cubicBezTo>
                  <a:pt x="24931" y="5745"/>
                  <a:pt x="24907" y="5770"/>
                  <a:pt x="24834" y="5770"/>
                </a:cubicBezTo>
                <a:lnTo>
                  <a:pt x="24834" y="5794"/>
                </a:lnTo>
                <a:lnTo>
                  <a:pt x="25133" y="5794"/>
                </a:lnTo>
                <a:lnTo>
                  <a:pt x="25133" y="5770"/>
                </a:lnTo>
                <a:cubicBezTo>
                  <a:pt x="25061" y="5770"/>
                  <a:pt x="25032" y="5745"/>
                  <a:pt x="25032" y="5677"/>
                </a:cubicBezTo>
                <a:lnTo>
                  <a:pt x="25032" y="5470"/>
                </a:lnTo>
                <a:cubicBezTo>
                  <a:pt x="25032" y="5470"/>
                  <a:pt x="25182" y="5219"/>
                  <a:pt x="25206" y="5179"/>
                </a:cubicBezTo>
                <a:cubicBezTo>
                  <a:pt x="25227" y="5146"/>
                  <a:pt x="25275" y="5110"/>
                  <a:pt x="25308" y="5110"/>
                </a:cubicBezTo>
                <a:lnTo>
                  <a:pt x="25308" y="5089"/>
                </a:lnTo>
                <a:lnTo>
                  <a:pt x="25093" y="5089"/>
                </a:lnTo>
                <a:lnTo>
                  <a:pt x="25093" y="5114"/>
                </a:lnTo>
                <a:cubicBezTo>
                  <a:pt x="25150" y="5118"/>
                  <a:pt x="25158" y="5138"/>
                  <a:pt x="25158" y="5158"/>
                </a:cubicBezTo>
                <a:close/>
                <a:moveTo>
                  <a:pt x="23396" y="5077"/>
                </a:moveTo>
                <a:cubicBezTo>
                  <a:pt x="23392" y="5093"/>
                  <a:pt x="23384" y="5110"/>
                  <a:pt x="23363" y="5110"/>
                </a:cubicBezTo>
                <a:cubicBezTo>
                  <a:pt x="23335" y="5110"/>
                  <a:pt x="23282" y="5077"/>
                  <a:pt x="23234" y="5077"/>
                </a:cubicBezTo>
                <a:cubicBezTo>
                  <a:pt x="23124" y="5077"/>
                  <a:pt x="23059" y="5158"/>
                  <a:pt x="23059" y="5255"/>
                </a:cubicBezTo>
                <a:cubicBezTo>
                  <a:pt x="23059" y="5336"/>
                  <a:pt x="23092" y="5389"/>
                  <a:pt x="23149" y="5426"/>
                </a:cubicBezTo>
                <a:cubicBezTo>
                  <a:pt x="23181" y="5450"/>
                  <a:pt x="23242" y="5490"/>
                  <a:pt x="23286" y="5523"/>
                </a:cubicBezTo>
                <a:cubicBezTo>
                  <a:pt x="23327" y="5551"/>
                  <a:pt x="23363" y="5583"/>
                  <a:pt x="23363" y="5652"/>
                </a:cubicBezTo>
                <a:cubicBezTo>
                  <a:pt x="23363" y="5725"/>
                  <a:pt x="23315" y="5770"/>
                  <a:pt x="23246" y="5770"/>
                </a:cubicBezTo>
                <a:cubicBezTo>
                  <a:pt x="23157" y="5770"/>
                  <a:pt x="23092" y="5701"/>
                  <a:pt x="23051" y="5579"/>
                </a:cubicBezTo>
                <a:lnTo>
                  <a:pt x="23027" y="5579"/>
                </a:lnTo>
                <a:lnTo>
                  <a:pt x="23055" y="5814"/>
                </a:lnTo>
                <a:lnTo>
                  <a:pt x="23080" y="5814"/>
                </a:lnTo>
                <a:cubicBezTo>
                  <a:pt x="23084" y="5798"/>
                  <a:pt x="23092" y="5778"/>
                  <a:pt x="23112" y="5778"/>
                </a:cubicBezTo>
                <a:cubicBezTo>
                  <a:pt x="23149" y="5778"/>
                  <a:pt x="23189" y="5814"/>
                  <a:pt x="23262" y="5814"/>
                </a:cubicBezTo>
                <a:cubicBezTo>
                  <a:pt x="23375" y="5814"/>
                  <a:pt x="23465" y="5729"/>
                  <a:pt x="23465" y="5616"/>
                </a:cubicBezTo>
                <a:cubicBezTo>
                  <a:pt x="23465" y="5539"/>
                  <a:pt x="23416" y="5474"/>
                  <a:pt x="23359" y="5438"/>
                </a:cubicBezTo>
                <a:cubicBezTo>
                  <a:pt x="23343" y="5426"/>
                  <a:pt x="23303" y="5397"/>
                  <a:pt x="23246" y="5361"/>
                </a:cubicBezTo>
                <a:cubicBezTo>
                  <a:pt x="23189" y="5320"/>
                  <a:pt x="23145" y="5284"/>
                  <a:pt x="23145" y="5223"/>
                </a:cubicBezTo>
                <a:cubicBezTo>
                  <a:pt x="23145" y="5166"/>
                  <a:pt x="23181" y="5126"/>
                  <a:pt x="23242" y="5126"/>
                </a:cubicBezTo>
                <a:cubicBezTo>
                  <a:pt x="23327" y="5126"/>
                  <a:pt x="23384" y="5199"/>
                  <a:pt x="23420" y="5312"/>
                </a:cubicBezTo>
                <a:lnTo>
                  <a:pt x="23444" y="5312"/>
                </a:lnTo>
                <a:lnTo>
                  <a:pt x="23424" y="5077"/>
                </a:lnTo>
                <a:lnTo>
                  <a:pt x="23396" y="5077"/>
                </a:lnTo>
                <a:close/>
                <a:moveTo>
                  <a:pt x="23809" y="5207"/>
                </a:moveTo>
                <a:cubicBezTo>
                  <a:pt x="23809" y="5142"/>
                  <a:pt x="23841" y="5114"/>
                  <a:pt x="23902" y="5114"/>
                </a:cubicBezTo>
                <a:lnTo>
                  <a:pt x="23902" y="5089"/>
                </a:lnTo>
                <a:lnTo>
                  <a:pt x="23618" y="5089"/>
                </a:lnTo>
                <a:lnTo>
                  <a:pt x="23618" y="5114"/>
                </a:lnTo>
                <a:cubicBezTo>
                  <a:pt x="23679" y="5114"/>
                  <a:pt x="23712" y="5142"/>
                  <a:pt x="23712" y="5207"/>
                </a:cubicBezTo>
                <a:lnTo>
                  <a:pt x="23712" y="5681"/>
                </a:lnTo>
                <a:cubicBezTo>
                  <a:pt x="23712" y="5745"/>
                  <a:pt x="23679" y="5774"/>
                  <a:pt x="23618" y="5774"/>
                </a:cubicBezTo>
                <a:lnTo>
                  <a:pt x="23618" y="5798"/>
                </a:lnTo>
                <a:lnTo>
                  <a:pt x="23902" y="5798"/>
                </a:lnTo>
                <a:lnTo>
                  <a:pt x="23902" y="5774"/>
                </a:lnTo>
                <a:cubicBezTo>
                  <a:pt x="23841" y="5774"/>
                  <a:pt x="23809" y="5745"/>
                  <a:pt x="23809" y="5681"/>
                </a:cubicBezTo>
                <a:lnTo>
                  <a:pt x="23809" y="5207"/>
                </a:lnTo>
                <a:close/>
                <a:moveTo>
                  <a:pt x="22189" y="5616"/>
                </a:moveTo>
                <a:cubicBezTo>
                  <a:pt x="22156" y="5689"/>
                  <a:pt x="22116" y="5754"/>
                  <a:pt x="22006" y="5754"/>
                </a:cubicBezTo>
                <a:cubicBezTo>
                  <a:pt x="21982" y="5754"/>
                  <a:pt x="21934" y="5754"/>
                  <a:pt x="21893" y="5754"/>
                </a:cubicBezTo>
                <a:cubicBezTo>
                  <a:pt x="21853" y="5754"/>
                  <a:pt x="21832" y="5737"/>
                  <a:pt x="21832" y="5705"/>
                </a:cubicBezTo>
                <a:cubicBezTo>
                  <a:pt x="21832" y="5693"/>
                  <a:pt x="21832" y="5575"/>
                  <a:pt x="21832" y="5454"/>
                </a:cubicBezTo>
                <a:cubicBezTo>
                  <a:pt x="21860" y="5454"/>
                  <a:pt x="21946" y="5454"/>
                  <a:pt x="21986" y="5454"/>
                </a:cubicBezTo>
                <a:cubicBezTo>
                  <a:pt x="22047" y="5454"/>
                  <a:pt x="22075" y="5486"/>
                  <a:pt x="22087" y="5551"/>
                </a:cubicBezTo>
                <a:lnTo>
                  <a:pt x="22112" y="5551"/>
                </a:lnTo>
                <a:lnTo>
                  <a:pt x="22112" y="5304"/>
                </a:lnTo>
                <a:lnTo>
                  <a:pt x="22087" y="5304"/>
                </a:lnTo>
                <a:cubicBezTo>
                  <a:pt x="22083" y="5373"/>
                  <a:pt x="22047" y="5405"/>
                  <a:pt x="21994" y="5405"/>
                </a:cubicBezTo>
                <a:cubicBezTo>
                  <a:pt x="21950" y="5405"/>
                  <a:pt x="21860" y="5405"/>
                  <a:pt x="21836" y="5405"/>
                </a:cubicBezTo>
                <a:cubicBezTo>
                  <a:pt x="21836" y="5288"/>
                  <a:pt x="21836" y="5179"/>
                  <a:pt x="21836" y="5166"/>
                </a:cubicBezTo>
                <a:cubicBezTo>
                  <a:pt x="21836" y="5142"/>
                  <a:pt x="21852" y="5134"/>
                  <a:pt x="21877" y="5134"/>
                </a:cubicBezTo>
                <a:cubicBezTo>
                  <a:pt x="21897" y="5134"/>
                  <a:pt x="21950" y="5134"/>
                  <a:pt x="22014" y="5134"/>
                </a:cubicBezTo>
                <a:cubicBezTo>
                  <a:pt x="22099" y="5134"/>
                  <a:pt x="22128" y="5170"/>
                  <a:pt x="22148" y="5247"/>
                </a:cubicBezTo>
                <a:lnTo>
                  <a:pt x="22172" y="5247"/>
                </a:lnTo>
                <a:lnTo>
                  <a:pt x="22168" y="5089"/>
                </a:lnTo>
                <a:lnTo>
                  <a:pt x="21658" y="5089"/>
                </a:lnTo>
                <a:lnTo>
                  <a:pt x="21658" y="5114"/>
                </a:lnTo>
                <a:cubicBezTo>
                  <a:pt x="21719" y="5114"/>
                  <a:pt x="21743" y="5142"/>
                  <a:pt x="21743" y="5207"/>
                </a:cubicBezTo>
                <a:lnTo>
                  <a:pt x="21743" y="5681"/>
                </a:lnTo>
                <a:cubicBezTo>
                  <a:pt x="21743" y="5745"/>
                  <a:pt x="21715" y="5774"/>
                  <a:pt x="21658" y="5774"/>
                </a:cubicBezTo>
                <a:lnTo>
                  <a:pt x="21658" y="5798"/>
                </a:lnTo>
                <a:lnTo>
                  <a:pt x="22180" y="5798"/>
                </a:lnTo>
                <a:lnTo>
                  <a:pt x="22225" y="5616"/>
                </a:lnTo>
                <a:lnTo>
                  <a:pt x="22189" y="5616"/>
                </a:lnTo>
                <a:close/>
                <a:moveTo>
                  <a:pt x="22934" y="5778"/>
                </a:moveTo>
                <a:lnTo>
                  <a:pt x="22934" y="5798"/>
                </a:lnTo>
                <a:lnTo>
                  <a:pt x="22780" y="5798"/>
                </a:lnTo>
                <a:lnTo>
                  <a:pt x="22549" y="5470"/>
                </a:lnTo>
                <a:cubicBezTo>
                  <a:pt x="22533" y="5470"/>
                  <a:pt x="22513" y="5470"/>
                  <a:pt x="22496" y="5470"/>
                </a:cubicBezTo>
                <a:lnTo>
                  <a:pt x="22496" y="5677"/>
                </a:lnTo>
                <a:cubicBezTo>
                  <a:pt x="22496" y="5741"/>
                  <a:pt x="22525" y="5770"/>
                  <a:pt x="22586" y="5770"/>
                </a:cubicBezTo>
                <a:lnTo>
                  <a:pt x="22586" y="5794"/>
                </a:lnTo>
                <a:lnTo>
                  <a:pt x="22306" y="5794"/>
                </a:lnTo>
                <a:lnTo>
                  <a:pt x="22306" y="5770"/>
                </a:lnTo>
                <a:cubicBezTo>
                  <a:pt x="22367" y="5770"/>
                  <a:pt x="22391" y="5741"/>
                  <a:pt x="22391" y="5677"/>
                </a:cubicBezTo>
                <a:lnTo>
                  <a:pt x="22391" y="5203"/>
                </a:lnTo>
                <a:cubicBezTo>
                  <a:pt x="22391" y="5138"/>
                  <a:pt x="22363" y="5110"/>
                  <a:pt x="22306" y="5110"/>
                </a:cubicBezTo>
                <a:lnTo>
                  <a:pt x="22306" y="5089"/>
                </a:lnTo>
                <a:cubicBezTo>
                  <a:pt x="22306" y="5089"/>
                  <a:pt x="22569" y="5089"/>
                  <a:pt x="22590" y="5089"/>
                </a:cubicBezTo>
                <a:cubicBezTo>
                  <a:pt x="22739" y="5089"/>
                  <a:pt x="22825" y="5162"/>
                  <a:pt x="22825" y="5276"/>
                </a:cubicBezTo>
                <a:cubicBezTo>
                  <a:pt x="22825" y="5369"/>
                  <a:pt x="22780" y="5434"/>
                  <a:pt x="22654" y="5458"/>
                </a:cubicBezTo>
                <a:cubicBezTo>
                  <a:pt x="22691" y="5507"/>
                  <a:pt x="22845" y="5721"/>
                  <a:pt x="22861" y="5741"/>
                </a:cubicBezTo>
                <a:cubicBezTo>
                  <a:pt x="22877" y="5762"/>
                  <a:pt x="22906" y="5778"/>
                  <a:pt x="22934" y="5778"/>
                </a:cubicBezTo>
                <a:close/>
                <a:moveTo>
                  <a:pt x="22521" y="5430"/>
                </a:moveTo>
                <a:cubicBezTo>
                  <a:pt x="22642" y="5430"/>
                  <a:pt x="22723" y="5385"/>
                  <a:pt x="22723" y="5276"/>
                </a:cubicBezTo>
                <a:cubicBezTo>
                  <a:pt x="22723" y="5187"/>
                  <a:pt x="22679" y="5130"/>
                  <a:pt x="22561" y="5130"/>
                </a:cubicBezTo>
                <a:cubicBezTo>
                  <a:pt x="22509" y="5130"/>
                  <a:pt x="22496" y="5142"/>
                  <a:pt x="22496" y="5191"/>
                </a:cubicBezTo>
                <a:lnTo>
                  <a:pt x="22496" y="5430"/>
                </a:lnTo>
                <a:cubicBezTo>
                  <a:pt x="22500" y="5430"/>
                  <a:pt x="22509" y="5430"/>
                  <a:pt x="22521" y="5430"/>
                </a:cubicBezTo>
                <a:close/>
                <a:moveTo>
                  <a:pt x="20690" y="5207"/>
                </a:moveTo>
                <a:cubicBezTo>
                  <a:pt x="20690" y="5142"/>
                  <a:pt x="20722" y="5114"/>
                  <a:pt x="20783" y="5114"/>
                </a:cubicBezTo>
                <a:lnTo>
                  <a:pt x="20783" y="5089"/>
                </a:lnTo>
                <a:lnTo>
                  <a:pt x="20499" y="5089"/>
                </a:lnTo>
                <a:lnTo>
                  <a:pt x="20499" y="5114"/>
                </a:lnTo>
                <a:cubicBezTo>
                  <a:pt x="20560" y="5114"/>
                  <a:pt x="20593" y="5142"/>
                  <a:pt x="20593" y="5207"/>
                </a:cubicBezTo>
                <a:lnTo>
                  <a:pt x="20593" y="5681"/>
                </a:lnTo>
                <a:cubicBezTo>
                  <a:pt x="20593" y="5745"/>
                  <a:pt x="20560" y="5774"/>
                  <a:pt x="20499" y="5774"/>
                </a:cubicBezTo>
                <a:lnTo>
                  <a:pt x="20499" y="5798"/>
                </a:lnTo>
                <a:lnTo>
                  <a:pt x="20783" y="5798"/>
                </a:lnTo>
                <a:lnTo>
                  <a:pt x="20783" y="5774"/>
                </a:lnTo>
                <a:cubicBezTo>
                  <a:pt x="20722" y="5774"/>
                  <a:pt x="20690" y="5745"/>
                  <a:pt x="20690" y="5681"/>
                </a:cubicBezTo>
                <a:lnTo>
                  <a:pt x="20690" y="5207"/>
                </a:lnTo>
                <a:close/>
                <a:moveTo>
                  <a:pt x="21156" y="5118"/>
                </a:moveTo>
                <a:lnTo>
                  <a:pt x="21156" y="5089"/>
                </a:lnTo>
                <a:lnTo>
                  <a:pt x="20896" y="5089"/>
                </a:lnTo>
                <a:lnTo>
                  <a:pt x="20896" y="5114"/>
                </a:lnTo>
                <a:cubicBezTo>
                  <a:pt x="20929" y="5114"/>
                  <a:pt x="20961" y="5134"/>
                  <a:pt x="20981" y="5187"/>
                </a:cubicBezTo>
                <a:cubicBezTo>
                  <a:pt x="21006" y="5239"/>
                  <a:pt x="21237" y="5806"/>
                  <a:pt x="21237" y="5806"/>
                </a:cubicBezTo>
                <a:lnTo>
                  <a:pt x="21253" y="5806"/>
                </a:lnTo>
                <a:cubicBezTo>
                  <a:pt x="21253" y="5806"/>
                  <a:pt x="21455" y="5235"/>
                  <a:pt x="21476" y="5187"/>
                </a:cubicBezTo>
                <a:cubicBezTo>
                  <a:pt x="21492" y="5138"/>
                  <a:pt x="21524" y="5114"/>
                  <a:pt x="21553" y="5114"/>
                </a:cubicBezTo>
                <a:lnTo>
                  <a:pt x="21553" y="5089"/>
                </a:lnTo>
                <a:lnTo>
                  <a:pt x="21354" y="5089"/>
                </a:lnTo>
                <a:lnTo>
                  <a:pt x="21354" y="5114"/>
                </a:lnTo>
                <a:cubicBezTo>
                  <a:pt x="21399" y="5114"/>
                  <a:pt x="21423" y="5138"/>
                  <a:pt x="21423" y="5170"/>
                </a:cubicBezTo>
                <a:cubicBezTo>
                  <a:pt x="21423" y="5179"/>
                  <a:pt x="21419" y="5191"/>
                  <a:pt x="21419" y="5199"/>
                </a:cubicBezTo>
                <a:cubicBezTo>
                  <a:pt x="21415" y="5211"/>
                  <a:pt x="21269" y="5616"/>
                  <a:pt x="21269" y="5616"/>
                </a:cubicBezTo>
                <a:cubicBezTo>
                  <a:pt x="21269" y="5616"/>
                  <a:pt x="21099" y="5207"/>
                  <a:pt x="21091" y="5191"/>
                </a:cubicBezTo>
                <a:cubicBezTo>
                  <a:pt x="21087" y="5183"/>
                  <a:pt x="21087" y="5170"/>
                  <a:pt x="21087" y="5158"/>
                </a:cubicBezTo>
                <a:cubicBezTo>
                  <a:pt x="21087" y="5134"/>
                  <a:pt x="21111" y="5118"/>
                  <a:pt x="21156" y="5118"/>
                </a:cubicBezTo>
                <a:close/>
                <a:moveTo>
                  <a:pt x="18778" y="4887"/>
                </a:moveTo>
                <a:cubicBezTo>
                  <a:pt x="18855" y="4887"/>
                  <a:pt x="18895" y="4928"/>
                  <a:pt x="18895" y="5037"/>
                </a:cubicBezTo>
                <a:cubicBezTo>
                  <a:pt x="18895" y="5147"/>
                  <a:pt x="18895" y="5292"/>
                  <a:pt x="18895" y="5474"/>
                </a:cubicBezTo>
                <a:cubicBezTo>
                  <a:pt x="18895" y="5697"/>
                  <a:pt x="19017" y="5814"/>
                  <a:pt x="19227" y="5814"/>
                </a:cubicBezTo>
                <a:cubicBezTo>
                  <a:pt x="19410" y="5814"/>
                  <a:pt x="19547" y="5705"/>
                  <a:pt x="19547" y="5490"/>
                </a:cubicBezTo>
                <a:cubicBezTo>
                  <a:pt x="19547" y="5292"/>
                  <a:pt x="19547" y="5085"/>
                  <a:pt x="19547" y="5012"/>
                </a:cubicBezTo>
                <a:cubicBezTo>
                  <a:pt x="19547" y="4940"/>
                  <a:pt x="19568" y="4891"/>
                  <a:pt x="19657" y="4891"/>
                </a:cubicBezTo>
                <a:lnTo>
                  <a:pt x="19657" y="4867"/>
                </a:lnTo>
                <a:lnTo>
                  <a:pt x="19377" y="4867"/>
                </a:lnTo>
                <a:lnTo>
                  <a:pt x="19377" y="4891"/>
                </a:lnTo>
                <a:cubicBezTo>
                  <a:pt x="19458" y="4891"/>
                  <a:pt x="19491" y="4927"/>
                  <a:pt x="19491" y="5021"/>
                </a:cubicBezTo>
                <a:cubicBezTo>
                  <a:pt x="19495" y="5118"/>
                  <a:pt x="19499" y="5366"/>
                  <a:pt x="19499" y="5515"/>
                </a:cubicBezTo>
                <a:cubicBezTo>
                  <a:pt x="19499" y="5665"/>
                  <a:pt x="19394" y="5758"/>
                  <a:pt x="19248" y="5758"/>
                </a:cubicBezTo>
                <a:cubicBezTo>
                  <a:pt x="19110" y="5758"/>
                  <a:pt x="18997" y="5677"/>
                  <a:pt x="18997" y="5502"/>
                </a:cubicBezTo>
                <a:cubicBezTo>
                  <a:pt x="18997" y="5328"/>
                  <a:pt x="18997" y="5089"/>
                  <a:pt x="18997" y="5012"/>
                </a:cubicBezTo>
                <a:cubicBezTo>
                  <a:pt x="18997" y="4940"/>
                  <a:pt x="19025" y="4891"/>
                  <a:pt x="19106" y="4891"/>
                </a:cubicBezTo>
                <a:lnTo>
                  <a:pt x="19106" y="4867"/>
                </a:lnTo>
                <a:lnTo>
                  <a:pt x="18774" y="4867"/>
                </a:lnTo>
                <a:lnTo>
                  <a:pt x="18774" y="4887"/>
                </a:lnTo>
                <a:lnTo>
                  <a:pt x="18778" y="4887"/>
                </a:lnTo>
                <a:close/>
                <a:moveTo>
                  <a:pt x="20123" y="5089"/>
                </a:moveTo>
                <a:lnTo>
                  <a:pt x="20123" y="5114"/>
                </a:lnTo>
                <a:cubicBezTo>
                  <a:pt x="20179" y="5114"/>
                  <a:pt x="20212" y="5154"/>
                  <a:pt x="20212" y="5219"/>
                </a:cubicBezTo>
                <a:cubicBezTo>
                  <a:pt x="20212" y="5264"/>
                  <a:pt x="20212" y="5466"/>
                  <a:pt x="20212" y="5592"/>
                </a:cubicBezTo>
                <a:lnTo>
                  <a:pt x="19843" y="5085"/>
                </a:lnTo>
                <a:lnTo>
                  <a:pt x="19681" y="5085"/>
                </a:lnTo>
                <a:lnTo>
                  <a:pt x="19681" y="5110"/>
                </a:lnTo>
                <a:cubicBezTo>
                  <a:pt x="19714" y="5110"/>
                  <a:pt x="19738" y="5126"/>
                  <a:pt x="19750" y="5142"/>
                </a:cubicBezTo>
                <a:cubicBezTo>
                  <a:pt x="19750" y="5142"/>
                  <a:pt x="19758" y="5154"/>
                  <a:pt x="19770" y="5170"/>
                </a:cubicBezTo>
                <a:cubicBezTo>
                  <a:pt x="19770" y="5247"/>
                  <a:pt x="19770" y="5583"/>
                  <a:pt x="19770" y="5644"/>
                </a:cubicBezTo>
                <a:cubicBezTo>
                  <a:pt x="19770" y="5725"/>
                  <a:pt x="19742" y="5766"/>
                  <a:pt x="19677" y="5766"/>
                </a:cubicBezTo>
                <a:lnTo>
                  <a:pt x="19677" y="5790"/>
                </a:lnTo>
                <a:lnTo>
                  <a:pt x="19904" y="5790"/>
                </a:lnTo>
                <a:lnTo>
                  <a:pt x="19904" y="5766"/>
                </a:lnTo>
                <a:cubicBezTo>
                  <a:pt x="19847" y="5766"/>
                  <a:pt x="19815" y="5729"/>
                  <a:pt x="19815" y="5664"/>
                </a:cubicBezTo>
                <a:cubicBezTo>
                  <a:pt x="19815" y="5612"/>
                  <a:pt x="19815" y="5332"/>
                  <a:pt x="19815" y="5231"/>
                </a:cubicBezTo>
                <a:cubicBezTo>
                  <a:pt x="19948" y="5413"/>
                  <a:pt x="20236" y="5802"/>
                  <a:pt x="20236" y="5802"/>
                </a:cubicBezTo>
                <a:lnTo>
                  <a:pt x="20252" y="5802"/>
                </a:lnTo>
                <a:cubicBezTo>
                  <a:pt x="20252" y="5802"/>
                  <a:pt x="20252" y="5304"/>
                  <a:pt x="20252" y="5231"/>
                </a:cubicBezTo>
                <a:cubicBezTo>
                  <a:pt x="20252" y="5142"/>
                  <a:pt x="20289" y="5110"/>
                  <a:pt x="20345" y="5110"/>
                </a:cubicBezTo>
                <a:lnTo>
                  <a:pt x="20345" y="5089"/>
                </a:lnTo>
                <a:lnTo>
                  <a:pt x="20123" y="5089"/>
                </a:lnTo>
                <a:close/>
                <a:moveTo>
                  <a:pt x="85" y="5814"/>
                </a:moveTo>
                <a:lnTo>
                  <a:pt x="81" y="5073"/>
                </a:lnTo>
                <a:lnTo>
                  <a:pt x="0" y="5077"/>
                </a:lnTo>
                <a:lnTo>
                  <a:pt x="4" y="5814"/>
                </a:lnTo>
                <a:lnTo>
                  <a:pt x="85" y="5814"/>
                </a:lnTo>
                <a:close/>
                <a:moveTo>
                  <a:pt x="789" y="5814"/>
                </a:moveTo>
                <a:lnTo>
                  <a:pt x="785" y="5073"/>
                </a:lnTo>
                <a:lnTo>
                  <a:pt x="704" y="5077"/>
                </a:lnTo>
                <a:lnTo>
                  <a:pt x="704" y="5652"/>
                </a:lnTo>
                <a:lnTo>
                  <a:pt x="320" y="5073"/>
                </a:lnTo>
                <a:lnTo>
                  <a:pt x="243" y="5077"/>
                </a:lnTo>
                <a:lnTo>
                  <a:pt x="247" y="5814"/>
                </a:lnTo>
                <a:lnTo>
                  <a:pt x="328" y="5810"/>
                </a:lnTo>
                <a:lnTo>
                  <a:pt x="328" y="5231"/>
                </a:lnTo>
                <a:lnTo>
                  <a:pt x="712" y="5810"/>
                </a:lnTo>
                <a:lnTo>
                  <a:pt x="789" y="5810"/>
                </a:lnTo>
                <a:lnTo>
                  <a:pt x="789" y="5814"/>
                </a:lnTo>
                <a:close/>
                <a:moveTo>
                  <a:pt x="1393" y="5608"/>
                </a:moveTo>
                <a:cubicBezTo>
                  <a:pt x="1393" y="5547"/>
                  <a:pt x="1373" y="5494"/>
                  <a:pt x="1328" y="5458"/>
                </a:cubicBezTo>
                <a:cubicBezTo>
                  <a:pt x="1296" y="5430"/>
                  <a:pt x="1259" y="5417"/>
                  <a:pt x="1190" y="5405"/>
                </a:cubicBezTo>
                <a:lnTo>
                  <a:pt x="1109" y="5393"/>
                </a:lnTo>
                <a:cubicBezTo>
                  <a:pt x="1069" y="5385"/>
                  <a:pt x="1032" y="5374"/>
                  <a:pt x="1012" y="5353"/>
                </a:cubicBezTo>
                <a:cubicBezTo>
                  <a:pt x="992" y="5333"/>
                  <a:pt x="980" y="5308"/>
                  <a:pt x="980" y="5272"/>
                </a:cubicBezTo>
                <a:cubicBezTo>
                  <a:pt x="980" y="5191"/>
                  <a:pt x="1037" y="5138"/>
                  <a:pt x="1130" y="5138"/>
                </a:cubicBezTo>
                <a:cubicBezTo>
                  <a:pt x="1203" y="5138"/>
                  <a:pt x="1251" y="5154"/>
                  <a:pt x="1304" y="5199"/>
                </a:cubicBezTo>
                <a:lnTo>
                  <a:pt x="1352" y="5142"/>
                </a:lnTo>
                <a:cubicBezTo>
                  <a:pt x="1288" y="5085"/>
                  <a:pt x="1223" y="5061"/>
                  <a:pt x="1130" y="5061"/>
                </a:cubicBezTo>
                <a:cubicBezTo>
                  <a:pt x="984" y="5061"/>
                  <a:pt x="891" y="5142"/>
                  <a:pt x="891" y="5272"/>
                </a:cubicBezTo>
                <a:cubicBezTo>
                  <a:pt x="891" y="5332"/>
                  <a:pt x="911" y="5377"/>
                  <a:pt x="947" y="5413"/>
                </a:cubicBezTo>
                <a:cubicBezTo>
                  <a:pt x="980" y="5442"/>
                  <a:pt x="1024" y="5462"/>
                  <a:pt x="1085" y="5470"/>
                </a:cubicBezTo>
                <a:lnTo>
                  <a:pt x="1170" y="5482"/>
                </a:lnTo>
                <a:cubicBezTo>
                  <a:pt x="1223" y="5490"/>
                  <a:pt x="1243" y="5498"/>
                  <a:pt x="1263" y="5515"/>
                </a:cubicBezTo>
                <a:cubicBezTo>
                  <a:pt x="1284" y="5535"/>
                  <a:pt x="1296" y="5563"/>
                  <a:pt x="1296" y="5604"/>
                </a:cubicBezTo>
                <a:cubicBezTo>
                  <a:pt x="1296" y="5689"/>
                  <a:pt x="1231" y="5737"/>
                  <a:pt x="1126" y="5737"/>
                </a:cubicBezTo>
                <a:cubicBezTo>
                  <a:pt x="1041" y="5737"/>
                  <a:pt x="984" y="5717"/>
                  <a:pt x="923" y="5656"/>
                </a:cubicBezTo>
                <a:lnTo>
                  <a:pt x="870" y="5713"/>
                </a:lnTo>
                <a:cubicBezTo>
                  <a:pt x="939" y="5782"/>
                  <a:pt x="1012" y="5810"/>
                  <a:pt x="1126" y="5810"/>
                </a:cubicBezTo>
                <a:cubicBezTo>
                  <a:pt x="1292" y="5818"/>
                  <a:pt x="1393" y="5737"/>
                  <a:pt x="1393" y="5608"/>
                </a:cubicBezTo>
                <a:close/>
                <a:moveTo>
                  <a:pt x="1717" y="5814"/>
                </a:moveTo>
                <a:lnTo>
                  <a:pt x="1713" y="5150"/>
                </a:lnTo>
                <a:lnTo>
                  <a:pt x="1928" y="5146"/>
                </a:lnTo>
                <a:lnTo>
                  <a:pt x="1924" y="5073"/>
                </a:lnTo>
                <a:lnTo>
                  <a:pt x="1417" y="5077"/>
                </a:lnTo>
                <a:lnTo>
                  <a:pt x="1421" y="5150"/>
                </a:lnTo>
                <a:lnTo>
                  <a:pt x="1632" y="5146"/>
                </a:lnTo>
                <a:lnTo>
                  <a:pt x="1636" y="5814"/>
                </a:lnTo>
                <a:lnTo>
                  <a:pt x="1717" y="5814"/>
                </a:lnTo>
                <a:close/>
                <a:moveTo>
                  <a:pt x="2122" y="5814"/>
                </a:moveTo>
                <a:lnTo>
                  <a:pt x="2118" y="5073"/>
                </a:lnTo>
                <a:lnTo>
                  <a:pt x="2037" y="5077"/>
                </a:lnTo>
                <a:lnTo>
                  <a:pt x="2041" y="5814"/>
                </a:lnTo>
                <a:lnTo>
                  <a:pt x="2122" y="5814"/>
                </a:lnTo>
                <a:close/>
                <a:moveTo>
                  <a:pt x="2523" y="5814"/>
                </a:moveTo>
                <a:lnTo>
                  <a:pt x="2519" y="5150"/>
                </a:lnTo>
                <a:lnTo>
                  <a:pt x="2734" y="5146"/>
                </a:lnTo>
                <a:lnTo>
                  <a:pt x="2730" y="5073"/>
                </a:lnTo>
                <a:lnTo>
                  <a:pt x="2223" y="5077"/>
                </a:lnTo>
                <a:lnTo>
                  <a:pt x="2227" y="5150"/>
                </a:lnTo>
                <a:lnTo>
                  <a:pt x="2438" y="5146"/>
                </a:lnTo>
                <a:lnTo>
                  <a:pt x="2442" y="5814"/>
                </a:lnTo>
                <a:lnTo>
                  <a:pt x="2523" y="5814"/>
                </a:lnTo>
                <a:close/>
                <a:moveTo>
                  <a:pt x="3325" y="5567"/>
                </a:moveTo>
                <a:lnTo>
                  <a:pt x="3321" y="5073"/>
                </a:lnTo>
                <a:lnTo>
                  <a:pt x="3240" y="5077"/>
                </a:lnTo>
                <a:lnTo>
                  <a:pt x="3240" y="5563"/>
                </a:lnTo>
                <a:cubicBezTo>
                  <a:pt x="3240" y="5673"/>
                  <a:pt x="3171" y="5745"/>
                  <a:pt x="3066" y="5745"/>
                </a:cubicBezTo>
                <a:cubicBezTo>
                  <a:pt x="2961" y="5745"/>
                  <a:pt x="2892" y="5673"/>
                  <a:pt x="2892" y="5563"/>
                </a:cubicBezTo>
                <a:lnTo>
                  <a:pt x="2888" y="5073"/>
                </a:lnTo>
                <a:lnTo>
                  <a:pt x="2807" y="5077"/>
                </a:lnTo>
                <a:lnTo>
                  <a:pt x="2807" y="5567"/>
                </a:lnTo>
                <a:cubicBezTo>
                  <a:pt x="2807" y="5717"/>
                  <a:pt x="2912" y="5818"/>
                  <a:pt x="3066" y="5818"/>
                </a:cubicBezTo>
                <a:cubicBezTo>
                  <a:pt x="3216" y="5818"/>
                  <a:pt x="3325" y="5713"/>
                  <a:pt x="3325" y="5567"/>
                </a:cubicBezTo>
                <a:close/>
                <a:moveTo>
                  <a:pt x="3690" y="5814"/>
                </a:moveTo>
                <a:lnTo>
                  <a:pt x="3686" y="5150"/>
                </a:lnTo>
                <a:lnTo>
                  <a:pt x="3900" y="5146"/>
                </a:lnTo>
                <a:lnTo>
                  <a:pt x="3896" y="5073"/>
                </a:lnTo>
                <a:lnTo>
                  <a:pt x="3390" y="5077"/>
                </a:lnTo>
                <a:lnTo>
                  <a:pt x="3394" y="5150"/>
                </a:lnTo>
                <a:lnTo>
                  <a:pt x="3605" y="5146"/>
                </a:lnTo>
                <a:lnTo>
                  <a:pt x="3609" y="5814"/>
                </a:lnTo>
                <a:lnTo>
                  <a:pt x="3690" y="5814"/>
                </a:lnTo>
                <a:close/>
                <a:moveTo>
                  <a:pt x="4472" y="5814"/>
                </a:moveTo>
                <a:lnTo>
                  <a:pt x="4468" y="5737"/>
                </a:lnTo>
                <a:lnTo>
                  <a:pt x="4095" y="5741"/>
                </a:lnTo>
                <a:lnTo>
                  <a:pt x="4091" y="5478"/>
                </a:lnTo>
                <a:lnTo>
                  <a:pt x="4415" y="5474"/>
                </a:lnTo>
                <a:lnTo>
                  <a:pt x="4411" y="5401"/>
                </a:lnTo>
                <a:lnTo>
                  <a:pt x="4091" y="5405"/>
                </a:lnTo>
                <a:lnTo>
                  <a:pt x="4087" y="5150"/>
                </a:lnTo>
                <a:lnTo>
                  <a:pt x="4468" y="5146"/>
                </a:lnTo>
                <a:lnTo>
                  <a:pt x="4463" y="5073"/>
                </a:lnTo>
                <a:lnTo>
                  <a:pt x="4006" y="5077"/>
                </a:lnTo>
                <a:lnTo>
                  <a:pt x="4010" y="5814"/>
                </a:lnTo>
                <a:lnTo>
                  <a:pt x="4472" y="5814"/>
                </a:lnTo>
                <a:close/>
                <a:moveTo>
                  <a:pt x="5120" y="5644"/>
                </a:moveTo>
                <a:cubicBezTo>
                  <a:pt x="5168" y="5604"/>
                  <a:pt x="5197" y="5539"/>
                  <a:pt x="5213" y="5442"/>
                </a:cubicBezTo>
                <a:cubicBezTo>
                  <a:pt x="5217" y="5426"/>
                  <a:pt x="5221" y="5385"/>
                  <a:pt x="5221" y="5353"/>
                </a:cubicBezTo>
                <a:cubicBezTo>
                  <a:pt x="5221" y="5191"/>
                  <a:pt x="5083" y="5183"/>
                  <a:pt x="5055" y="5183"/>
                </a:cubicBezTo>
                <a:cubicBezTo>
                  <a:pt x="4998" y="5183"/>
                  <a:pt x="4950" y="5203"/>
                  <a:pt x="4909" y="5235"/>
                </a:cubicBezTo>
                <a:cubicBezTo>
                  <a:pt x="4864" y="5276"/>
                  <a:pt x="4832" y="5341"/>
                  <a:pt x="4816" y="5438"/>
                </a:cubicBezTo>
                <a:cubicBezTo>
                  <a:pt x="4812" y="5454"/>
                  <a:pt x="4808" y="5494"/>
                  <a:pt x="4808" y="5527"/>
                </a:cubicBezTo>
                <a:cubicBezTo>
                  <a:pt x="4808" y="5652"/>
                  <a:pt x="4897" y="5697"/>
                  <a:pt x="4974" y="5697"/>
                </a:cubicBezTo>
                <a:cubicBezTo>
                  <a:pt x="5031" y="5701"/>
                  <a:pt x="5079" y="5681"/>
                  <a:pt x="5120" y="5644"/>
                </a:cubicBezTo>
                <a:close/>
                <a:moveTo>
                  <a:pt x="5148" y="5357"/>
                </a:moveTo>
                <a:cubicBezTo>
                  <a:pt x="5148" y="5377"/>
                  <a:pt x="5144" y="5405"/>
                  <a:pt x="5136" y="5442"/>
                </a:cubicBezTo>
                <a:cubicBezTo>
                  <a:pt x="5120" y="5519"/>
                  <a:pt x="5103" y="5563"/>
                  <a:pt x="5071" y="5596"/>
                </a:cubicBezTo>
                <a:cubicBezTo>
                  <a:pt x="5047" y="5620"/>
                  <a:pt x="5014" y="5632"/>
                  <a:pt x="4982" y="5632"/>
                </a:cubicBezTo>
                <a:cubicBezTo>
                  <a:pt x="4962" y="5632"/>
                  <a:pt x="4889" y="5624"/>
                  <a:pt x="4889" y="5531"/>
                </a:cubicBezTo>
                <a:cubicBezTo>
                  <a:pt x="4889" y="5511"/>
                  <a:pt x="4893" y="5478"/>
                  <a:pt x="4901" y="5442"/>
                </a:cubicBezTo>
                <a:cubicBezTo>
                  <a:pt x="4917" y="5365"/>
                  <a:pt x="4933" y="5320"/>
                  <a:pt x="4966" y="5288"/>
                </a:cubicBezTo>
                <a:cubicBezTo>
                  <a:pt x="4990" y="5264"/>
                  <a:pt x="5022" y="5251"/>
                  <a:pt x="5055" y="5251"/>
                </a:cubicBezTo>
                <a:cubicBezTo>
                  <a:pt x="5075" y="5251"/>
                  <a:pt x="5148" y="5260"/>
                  <a:pt x="5148" y="5357"/>
                </a:cubicBezTo>
                <a:close/>
                <a:moveTo>
                  <a:pt x="5634" y="5693"/>
                </a:moveTo>
                <a:lnTo>
                  <a:pt x="5699" y="5377"/>
                </a:lnTo>
                <a:cubicBezTo>
                  <a:pt x="5703" y="5361"/>
                  <a:pt x="5703" y="5345"/>
                  <a:pt x="5703" y="5328"/>
                </a:cubicBezTo>
                <a:cubicBezTo>
                  <a:pt x="5703" y="5243"/>
                  <a:pt x="5646" y="5183"/>
                  <a:pt x="5561" y="5183"/>
                </a:cubicBezTo>
                <a:cubicBezTo>
                  <a:pt x="5500" y="5183"/>
                  <a:pt x="5456" y="5203"/>
                  <a:pt x="5419" y="5239"/>
                </a:cubicBezTo>
                <a:lnTo>
                  <a:pt x="5428" y="5191"/>
                </a:lnTo>
                <a:lnTo>
                  <a:pt x="5355" y="5195"/>
                </a:lnTo>
                <a:lnTo>
                  <a:pt x="5257" y="5697"/>
                </a:lnTo>
                <a:lnTo>
                  <a:pt x="5330" y="5693"/>
                </a:lnTo>
                <a:lnTo>
                  <a:pt x="5391" y="5389"/>
                </a:lnTo>
                <a:cubicBezTo>
                  <a:pt x="5415" y="5264"/>
                  <a:pt x="5517" y="5255"/>
                  <a:pt x="5537" y="5255"/>
                </a:cubicBezTo>
                <a:cubicBezTo>
                  <a:pt x="5590" y="5255"/>
                  <a:pt x="5622" y="5288"/>
                  <a:pt x="5622" y="5341"/>
                </a:cubicBezTo>
                <a:cubicBezTo>
                  <a:pt x="5622" y="5353"/>
                  <a:pt x="5622" y="5369"/>
                  <a:pt x="5618" y="5385"/>
                </a:cubicBezTo>
                <a:lnTo>
                  <a:pt x="5561" y="5697"/>
                </a:lnTo>
                <a:lnTo>
                  <a:pt x="5634" y="5697"/>
                </a:lnTo>
                <a:lnTo>
                  <a:pt x="5634" y="5693"/>
                </a:lnTo>
                <a:close/>
                <a:moveTo>
                  <a:pt x="6542" y="5592"/>
                </a:moveTo>
                <a:lnTo>
                  <a:pt x="6460" y="5596"/>
                </a:lnTo>
                <a:cubicBezTo>
                  <a:pt x="6440" y="5689"/>
                  <a:pt x="6375" y="5741"/>
                  <a:pt x="6286" y="5741"/>
                </a:cubicBezTo>
                <a:cubicBezTo>
                  <a:pt x="6238" y="5741"/>
                  <a:pt x="6193" y="5721"/>
                  <a:pt x="6161" y="5693"/>
                </a:cubicBezTo>
                <a:cubicBezTo>
                  <a:pt x="6116" y="5648"/>
                  <a:pt x="6112" y="5600"/>
                  <a:pt x="6112" y="5442"/>
                </a:cubicBezTo>
                <a:cubicBezTo>
                  <a:pt x="6112" y="5284"/>
                  <a:pt x="6116" y="5239"/>
                  <a:pt x="6161" y="5191"/>
                </a:cubicBezTo>
                <a:cubicBezTo>
                  <a:pt x="6193" y="5158"/>
                  <a:pt x="6238" y="5142"/>
                  <a:pt x="6286" y="5142"/>
                </a:cubicBezTo>
                <a:cubicBezTo>
                  <a:pt x="6371" y="5142"/>
                  <a:pt x="6436" y="5195"/>
                  <a:pt x="6460" y="5292"/>
                </a:cubicBezTo>
                <a:lnTo>
                  <a:pt x="6546" y="5288"/>
                </a:lnTo>
                <a:cubicBezTo>
                  <a:pt x="6521" y="5150"/>
                  <a:pt x="6424" y="5065"/>
                  <a:pt x="6286" y="5065"/>
                </a:cubicBezTo>
                <a:cubicBezTo>
                  <a:pt x="6213" y="5065"/>
                  <a:pt x="6145" y="5093"/>
                  <a:pt x="6096" y="5142"/>
                </a:cubicBezTo>
                <a:cubicBezTo>
                  <a:pt x="6027" y="5211"/>
                  <a:pt x="6027" y="5284"/>
                  <a:pt x="6027" y="5442"/>
                </a:cubicBezTo>
                <a:cubicBezTo>
                  <a:pt x="6027" y="5600"/>
                  <a:pt x="6027" y="5673"/>
                  <a:pt x="6096" y="5741"/>
                </a:cubicBezTo>
                <a:cubicBezTo>
                  <a:pt x="6145" y="5790"/>
                  <a:pt x="6213" y="5818"/>
                  <a:pt x="6286" y="5818"/>
                </a:cubicBezTo>
                <a:cubicBezTo>
                  <a:pt x="6420" y="5818"/>
                  <a:pt x="6521" y="5733"/>
                  <a:pt x="6542" y="5592"/>
                </a:cubicBezTo>
                <a:close/>
                <a:moveTo>
                  <a:pt x="7109" y="5741"/>
                </a:moveTo>
                <a:cubicBezTo>
                  <a:pt x="7177" y="5673"/>
                  <a:pt x="7177" y="5600"/>
                  <a:pt x="7177" y="5442"/>
                </a:cubicBezTo>
                <a:cubicBezTo>
                  <a:pt x="7177" y="5284"/>
                  <a:pt x="7177" y="5211"/>
                  <a:pt x="7109" y="5142"/>
                </a:cubicBezTo>
                <a:cubicBezTo>
                  <a:pt x="7060" y="5093"/>
                  <a:pt x="6991" y="5065"/>
                  <a:pt x="6918" y="5065"/>
                </a:cubicBezTo>
                <a:cubicBezTo>
                  <a:pt x="6845" y="5065"/>
                  <a:pt x="6780" y="5093"/>
                  <a:pt x="6728" y="5142"/>
                </a:cubicBezTo>
                <a:cubicBezTo>
                  <a:pt x="6659" y="5211"/>
                  <a:pt x="6659" y="5284"/>
                  <a:pt x="6659" y="5442"/>
                </a:cubicBezTo>
                <a:cubicBezTo>
                  <a:pt x="6659" y="5600"/>
                  <a:pt x="6659" y="5673"/>
                  <a:pt x="6728" y="5741"/>
                </a:cubicBezTo>
                <a:cubicBezTo>
                  <a:pt x="6776" y="5790"/>
                  <a:pt x="6845" y="5818"/>
                  <a:pt x="6918" y="5818"/>
                </a:cubicBezTo>
                <a:cubicBezTo>
                  <a:pt x="6991" y="5818"/>
                  <a:pt x="7056" y="5794"/>
                  <a:pt x="7109" y="5741"/>
                </a:cubicBezTo>
                <a:close/>
                <a:moveTo>
                  <a:pt x="7040" y="5195"/>
                </a:moveTo>
                <a:cubicBezTo>
                  <a:pt x="7084" y="5239"/>
                  <a:pt x="7088" y="5288"/>
                  <a:pt x="7088" y="5442"/>
                </a:cubicBezTo>
                <a:cubicBezTo>
                  <a:pt x="7088" y="5600"/>
                  <a:pt x="7084" y="5644"/>
                  <a:pt x="7036" y="5689"/>
                </a:cubicBezTo>
                <a:cubicBezTo>
                  <a:pt x="7003" y="5721"/>
                  <a:pt x="6958" y="5741"/>
                  <a:pt x="6910" y="5741"/>
                </a:cubicBezTo>
                <a:cubicBezTo>
                  <a:pt x="6861" y="5741"/>
                  <a:pt x="6817" y="5721"/>
                  <a:pt x="6785" y="5689"/>
                </a:cubicBezTo>
                <a:cubicBezTo>
                  <a:pt x="6740" y="5644"/>
                  <a:pt x="6736" y="5596"/>
                  <a:pt x="6736" y="5442"/>
                </a:cubicBezTo>
                <a:cubicBezTo>
                  <a:pt x="6736" y="5284"/>
                  <a:pt x="6740" y="5239"/>
                  <a:pt x="6789" y="5195"/>
                </a:cubicBezTo>
                <a:cubicBezTo>
                  <a:pt x="6821" y="5162"/>
                  <a:pt x="6866" y="5142"/>
                  <a:pt x="6914" y="5142"/>
                </a:cubicBezTo>
                <a:cubicBezTo>
                  <a:pt x="6963" y="5142"/>
                  <a:pt x="7011" y="5162"/>
                  <a:pt x="7040" y="5195"/>
                </a:cubicBezTo>
                <a:close/>
                <a:moveTo>
                  <a:pt x="7939" y="5814"/>
                </a:moveTo>
                <a:lnTo>
                  <a:pt x="7935" y="5073"/>
                </a:lnTo>
                <a:lnTo>
                  <a:pt x="7854" y="5073"/>
                </a:lnTo>
                <a:lnTo>
                  <a:pt x="7623" y="5588"/>
                </a:lnTo>
                <a:lnTo>
                  <a:pt x="7384" y="5073"/>
                </a:lnTo>
                <a:lnTo>
                  <a:pt x="7303" y="5077"/>
                </a:lnTo>
                <a:lnTo>
                  <a:pt x="7307" y="5814"/>
                </a:lnTo>
                <a:lnTo>
                  <a:pt x="7388" y="5810"/>
                </a:lnTo>
                <a:lnTo>
                  <a:pt x="7388" y="5268"/>
                </a:lnTo>
                <a:lnTo>
                  <a:pt x="7591" y="5697"/>
                </a:lnTo>
                <a:lnTo>
                  <a:pt x="7660" y="5697"/>
                </a:lnTo>
                <a:lnTo>
                  <a:pt x="7854" y="5268"/>
                </a:lnTo>
                <a:lnTo>
                  <a:pt x="7858" y="5814"/>
                </a:lnTo>
                <a:lnTo>
                  <a:pt x="7939" y="5814"/>
                </a:lnTo>
                <a:close/>
                <a:moveTo>
                  <a:pt x="8729" y="5814"/>
                </a:moveTo>
                <a:lnTo>
                  <a:pt x="8725" y="5073"/>
                </a:lnTo>
                <a:lnTo>
                  <a:pt x="8644" y="5073"/>
                </a:lnTo>
                <a:lnTo>
                  <a:pt x="8413" y="5588"/>
                </a:lnTo>
                <a:lnTo>
                  <a:pt x="8174" y="5073"/>
                </a:lnTo>
                <a:lnTo>
                  <a:pt x="8093" y="5077"/>
                </a:lnTo>
                <a:lnTo>
                  <a:pt x="8097" y="5814"/>
                </a:lnTo>
                <a:lnTo>
                  <a:pt x="8178" y="5810"/>
                </a:lnTo>
                <a:lnTo>
                  <a:pt x="8178" y="5268"/>
                </a:lnTo>
                <a:lnTo>
                  <a:pt x="8381" y="5697"/>
                </a:lnTo>
                <a:lnTo>
                  <a:pt x="8449" y="5697"/>
                </a:lnTo>
                <a:lnTo>
                  <a:pt x="8644" y="5268"/>
                </a:lnTo>
                <a:lnTo>
                  <a:pt x="8648" y="5814"/>
                </a:lnTo>
                <a:lnTo>
                  <a:pt x="8729" y="5814"/>
                </a:lnTo>
                <a:close/>
                <a:moveTo>
                  <a:pt x="9393" y="5567"/>
                </a:moveTo>
                <a:lnTo>
                  <a:pt x="9389" y="5073"/>
                </a:lnTo>
                <a:lnTo>
                  <a:pt x="9308" y="5077"/>
                </a:lnTo>
                <a:lnTo>
                  <a:pt x="9308" y="5563"/>
                </a:lnTo>
                <a:cubicBezTo>
                  <a:pt x="9308" y="5673"/>
                  <a:pt x="9239" y="5745"/>
                  <a:pt x="9134" y="5745"/>
                </a:cubicBezTo>
                <a:cubicBezTo>
                  <a:pt x="9029" y="5745"/>
                  <a:pt x="8960" y="5673"/>
                  <a:pt x="8960" y="5563"/>
                </a:cubicBezTo>
                <a:lnTo>
                  <a:pt x="8956" y="5073"/>
                </a:lnTo>
                <a:lnTo>
                  <a:pt x="8875" y="5077"/>
                </a:lnTo>
                <a:lnTo>
                  <a:pt x="8875" y="5567"/>
                </a:lnTo>
                <a:cubicBezTo>
                  <a:pt x="8875" y="5717"/>
                  <a:pt x="8980" y="5818"/>
                  <a:pt x="9134" y="5818"/>
                </a:cubicBezTo>
                <a:cubicBezTo>
                  <a:pt x="9284" y="5818"/>
                  <a:pt x="9393" y="5713"/>
                  <a:pt x="9393" y="5567"/>
                </a:cubicBezTo>
                <a:close/>
                <a:moveTo>
                  <a:pt x="10110" y="5814"/>
                </a:moveTo>
                <a:lnTo>
                  <a:pt x="10106" y="5073"/>
                </a:lnTo>
                <a:lnTo>
                  <a:pt x="10025" y="5077"/>
                </a:lnTo>
                <a:lnTo>
                  <a:pt x="10025" y="5652"/>
                </a:lnTo>
                <a:lnTo>
                  <a:pt x="9640" y="5073"/>
                </a:lnTo>
                <a:lnTo>
                  <a:pt x="9563" y="5077"/>
                </a:lnTo>
                <a:lnTo>
                  <a:pt x="9567" y="5814"/>
                </a:lnTo>
                <a:lnTo>
                  <a:pt x="9648" y="5810"/>
                </a:lnTo>
                <a:lnTo>
                  <a:pt x="9648" y="5231"/>
                </a:lnTo>
                <a:lnTo>
                  <a:pt x="10033" y="5810"/>
                </a:lnTo>
                <a:lnTo>
                  <a:pt x="10110" y="5810"/>
                </a:lnTo>
                <a:lnTo>
                  <a:pt x="10110" y="5814"/>
                </a:lnTo>
                <a:close/>
                <a:moveTo>
                  <a:pt x="10378" y="5814"/>
                </a:moveTo>
                <a:lnTo>
                  <a:pt x="10374" y="5073"/>
                </a:lnTo>
                <a:lnTo>
                  <a:pt x="10293" y="5077"/>
                </a:lnTo>
                <a:lnTo>
                  <a:pt x="10297" y="5814"/>
                </a:lnTo>
                <a:lnTo>
                  <a:pt x="10378" y="5814"/>
                </a:lnTo>
                <a:close/>
                <a:moveTo>
                  <a:pt x="10779" y="5814"/>
                </a:moveTo>
                <a:lnTo>
                  <a:pt x="10775" y="5150"/>
                </a:lnTo>
                <a:lnTo>
                  <a:pt x="10989" y="5146"/>
                </a:lnTo>
                <a:lnTo>
                  <a:pt x="10985" y="5073"/>
                </a:lnTo>
                <a:lnTo>
                  <a:pt x="10479" y="5077"/>
                </a:lnTo>
                <a:lnTo>
                  <a:pt x="10483" y="5150"/>
                </a:lnTo>
                <a:lnTo>
                  <a:pt x="10694" y="5146"/>
                </a:lnTo>
                <a:lnTo>
                  <a:pt x="10698" y="5814"/>
                </a:lnTo>
                <a:lnTo>
                  <a:pt x="10779" y="5814"/>
                </a:lnTo>
                <a:close/>
                <a:moveTo>
                  <a:pt x="11362" y="5814"/>
                </a:moveTo>
                <a:lnTo>
                  <a:pt x="11362" y="5511"/>
                </a:lnTo>
                <a:lnTo>
                  <a:pt x="11577" y="5073"/>
                </a:lnTo>
                <a:lnTo>
                  <a:pt x="11487" y="5073"/>
                </a:lnTo>
                <a:lnTo>
                  <a:pt x="11317" y="5417"/>
                </a:lnTo>
                <a:lnTo>
                  <a:pt x="11143" y="5069"/>
                </a:lnTo>
                <a:lnTo>
                  <a:pt x="11054" y="5073"/>
                </a:lnTo>
                <a:lnTo>
                  <a:pt x="11273" y="5502"/>
                </a:lnTo>
                <a:lnTo>
                  <a:pt x="11277" y="5810"/>
                </a:lnTo>
                <a:lnTo>
                  <a:pt x="11362" y="5810"/>
                </a:lnTo>
                <a:lnTo>
                  <a:pt x="11362" y="5814"/>
                </a:lnTo>
                <a:close/>
                <a:moveTo>
                  <a:pt x="12026" y="5814"/>
                </a:moveTo>
                <a:lnTo>
                  <a:pt x="12022" y="5073"/>
                </a:lnTo>
                <a:lnTo>
                  <a:pt x="11941" y="5077"/>
                </a:lnTo>
                <a:lnTo>
                  <a:pt x="11945" y="5814"/>
                </a:lnTo>
                <a:lnTo>
                  <a:pt x="12026" y="5814"/>
                </a:lnTo>
                <a:close/>
                <a:moveTo>
                  <a:pt x="12707" y="5814"/>
                </a:moveTo>
                <a:lnTo>
                  <a:pt x="12703" y="5073"/>
                </a:lnTo>
                <a:lnTo>
                  <a:pt x="12622" y="5077"/>
                </a:lnTo>
                <a:lnTo>
                  <a:pt x="12622" y="5652"/>
                </a:lnTo>
                <a:lnTo>
                  <a:pt x="12237" y="5073"/>
                </a:lnTo>
                <a:lnTo>
                  <a:pt x="12160" y="5077"/>
                </a:lnTo>
                <a:lnTo>
                  <a:pt x="12164" y="5814"/>
                </a:lnTo>
                <a:lnTo>
                  <a:pt x="12245" y="5810"/>
                </a:lnTo>
                <a:lnTo>
                  <a:pt x="12245" y="5231"/>
                </a:lnTo>
                <a:lnTo>
                  <a:pt x="12630" y="5810"/>
                </a:lnTo>
                <a:lnTo>
                  <a:pt x="12707" y="5810"/>
                </a:lnTo>
                <a:lnTo>
                  <a:pt x="12707" y="5814"/>
                </a:lnTo>
                <a:close/>
                <a:moveTo>
                  <a:pt x="13108" y="5814"/>
                </a:moveTo>
                <a:lnTo>
                  <a:pt x="13104" y="5150"/>
                </a:lnTo>
                <a:lnTo>
                  <a:pt x="13318" y="5146"/>
                </a:lnTo>
                <a:lnTo>
                  <a:pt x="13314" y="5073"/>
                </a:lnTo>
                <a:lnTo>
                  <a:pt x="12808" y="5077"/>
                </a:lnTo>
                <a:lnTo>
                  <a:pt x="12812" y="5150"/>
                </a:lnTo>
                <a:lnTo>
                  <a:pt x="13023" y="5146"/>
                </a:lnTo>
                <a:lnTo>
                  <a:pt x="13027" y="5814"/>
                </a:lnTo>
                <a:lnTo>
                  <a:pt x="13108" y="5814"/>
                </a:lnTo>
                <a:close/>
                <a:moveTo>
                  <a:pt x="13873" y="5814"/>
                </a:moveTo>
                <a:lnTo>
                  <a:pt x="13869" y="5737"/>
                </a:lnTo>
                <a:lnTo>
                  <a:pt x="13497" y="5741"/>
                </a:lnTo>
                <a:lnTo>
                  <a:pt x="13493" y="5478"/>
                </a:lnTo>
                <a:lnTo>
                  <a:pt x="13817" y="5474"/>
                </a:lnTo>
                <a:lnTo>
                  <a:pt x="13813" y="5401"/>
                </a:lnTo>
                <a:lnTo>
                  <a:pt x="13493" y="5405"/>
                </a:lnTo>
                <a:lnTo>
                  <a:pt x="13489" y="5150"/>
                </a:lnTo>
                <a:lnTo>
                  <a:pt x="13869" y="5146"/>
                </a:lnTo>
                <a:lnTo>
                  <a:pt x="13865" y="5073"/>
                </a:lnTo>
                <a:lnTo>
                  <a:pt x="13408" y="5077"/>
                </a:lnTo>
                <a:lnTo>
                  <a:pt x="13412" y="5814"/>
                </a:lnTo>
                <a:lnTo>
                  <a:pt x="13873" y="5814"/>
                </a:lnTo>
                <a:close/>
                <a:moveTo>
                  <a:pt x="14416" y="5737"/>
                </a:moveTo>
                <a:cubicBezTo>
                  <a:pt x="14461" y="5689"/>
                  <a:pt x="14481" y="5632"/>
                  <a:pt x="14481" y="5547"/>
                </a:cubicBezTo>
                <a:lnTo>
                  <a:pt x="14477" y="5426"/>
                </a:lnTo>
                <a:lnTo>
                  <a:pt x="14214" y="5430"/>
                </a:lnTo>
                <a:lnTo>
                  <a:pt x="14218" y="5502"/>
                </a:lnTo>
                <a:lnTo>
                  <a:pt x="14396" y="5498"/>
                </a:lnTo>
                <a:lnTo>
                  <a:pt x="14396" y="5555"/>
                </a:lnTo>
                <a:cubicBezTo>
                  <a:pt x="14396" y="5612"/>
                  <a:pt x="14384" y="5652"/>
                  <a:pt x="14355" y="5685"/>
                </a:cubicBezTo>
                <a:cubicBezTo>
                  <a:pt x="14323" y="5725"/>
                  <a:pt x="14274" y="5745"/>
                  <a:pt x="14218" y="5745"/>
                </a:cubicBezTo>
                <a:cubicBezTo>
                  <a:pt x="14169" y="5745"/>
                  <a:pt x="14125" y="5725"/>
                  <a:pt x="14092" y="5697"/>
                </a:cubicBezTo>
                <a:cubicBezTo>
                  <a:pt x="14048" y="5652"/>
                  <a:pt x="14043" y="5604"/>
                  <a:pt x="14043" y="5446"/>
                </a:cubicBezTo>
                <a:cubicBezTo>
                  <a:pt x="14043" y="5288"/>
                  <a:pt x="14048" y="5243"/>
                  <a:pt x="14096" y="5199"/>
                </a:cubicBezTo>
                <a:cubicBezTo>
                  <a:pt x="14129" y="5166"/>
                  <a:pt x="14173" y="5146"/>
                  <a:pt x="14222" y="5146"/>
                </a:cubicBezTo>
                <a:cubicBezTo>
                  <a:pt x="14311" y="5146"/>
                  <a:pt x="14376" y="5203"/>
                  <a:pt x="14400" y="5296"/>
                </a:cubicBezTo>
                <a:lnTo>
                  <a:pt x="14481" y="5292"/>
                </a:lnTo>
                <a:cubicBezTo>
                  <a:pt x="14457" y="5154"/>
                  <a:pt x="14359" y="5069"/>
                  <a:pt x="14222" y="5069"/>
                </a:cubicBezTo>
                <a:cubicBezTo>
                  <a:pt x="14149" y="5069"/>
                  <a:pt x="14084" y="5098"/>
                  <a:pt x="14031" y="5146"/>
                </a:cubicBezTo>
                <a:cubicBezTo>
                  <a:pt x="13962" y="5215"/>
                  <a:pt x="13962" y="5288"/>
                  <a:pt x="13962" y="5446"/>
                </a:cubicBezTo>
                <a:cubicBezTo>
                  <a:pt x="13962" y="5604"/>
                  <a:pt x="13962" y="5677"/>
                  <a:pt x="14031" y="5745"/>
                </a:cubicBezTo>
                <a:cubicBezTo>
                  <a:pt x="14080" y="5794"/>
                  <a:pt x="14149" y="5822"/>
                  <a:pt x="14222" y="5822"/>
                </a:cubicBezTo>
                <a:cubicBezTo>
                  <a:pt x="14295" y="5822"/>
                  <a:pt x="14368" y="5790"/>
                  <a:pt x="14416" y="5737"/>
                </a:cubicBezTo>
                <a:close/>
                <a:moveTo>
                  <a:pt x="15113" y="5814"/>
                </a:moveTo>
                <a:lnTo>
                  <a:pt x="14935" y="5482"/>
                </a:lnTo>
                <a:cubicBezTo>
                  <a:pt x="15036" y="5462"/>
                  <a:pt x="15097" y="5385"/>
                  <a:pt x="15097" y="5284"/>
                </a:cubicBezTo>
                <a:cubicBezTo>
                  <a:pt x="15097" y="5158"/>
                  <a:pt x="15012" y="5077"/>
                  <a:pt x="14874" y="5077"/>
                </a:cubicBezTo>
                <a:lnTo>
                  <a:pt x="14590" y="5081"/>
                </a:lnTo>
                <a:lnTo>
                  <a:pt x="14594" y="5818"/>
                </a:lnTo>
                <a:lnTo>
                  <a:pt x="14675" y="5814"/>
                </a:lnTo>
                <a:lnTo>
                  <a:pt x="14671" y="5490"/>
                </a:lnTo>
                <a:lnTo>
                  <a:pt x="14846" y="5490"/>
                </a:lnTo>
                <a:lnTo>
                  <a:pt x="15016" y="5818"/>
                </a:lnTo>
                <a:lnTo>
                  <a:pt x="15113" y="5818"/>
                </a:lnTo>
                <a:lnTo>
                  <a:pt x="15113" y="5814"/>
                </a:lnTo>
                <a:close/>
                <a:moveTo>
                  <a:pt x="14675" y="5150"/>
                </a:moveTo>
                <a:lnTo>
                  <a:pt x="14870" y="5150"/>
                </a:lnTo>
                <a:cubicBezTo>
                  <a:pt x="14959" y="5150"/>
                  <a:pt x="15012" y="5199"/>
                  <a:pt x="15012" y="5284"/>
                </a:cubicBezTo>
                <a:cubicBezTo>
                  <a:pt x="15012" y="5365"/>
                  <a:pt x="14959" y="5413"/>
                  <a:pt x="14870" y="5413"/>
                </a:cubicBezTo>
                <a:lnTo>
                  <a:pt x="14675" y="5417"/>
                </a:lnTo>
                <a:lnTo>
                  <a:pt x="14675" y="5150"/>
                </a:lnTo>
                <a:close/>
                <a:moveTo>
                  <a:pt x="15814" y="5814"/>
                </a:moveTo>
                <a:lnTo>
                  <a:pt x="15538" y="5073"/>
                </a:lnTo>
                <a:lnTo>
                  <a:pt x="15469" y="5077"/>
                </a:lnTo>
                <a:lnTo>
                  <a:pt x="15202" y="5814"/>
                </a:lnTo>
                <a:lnTo>
                  <a:pt x="15287" y="5810"/>
                </a:lnTo>
                <a:lnTo>
                  <a:pt x="15344" y="5648"/>
                </a:lnTo>
                <a:lnTo>
                  <a:pt x="15660" y="5644"/>
                </a:lnTo>
                <a:lnTo>
                  <a:pt x="15721" y="5814"/>
                </a:lnTo>
                <a:lnTo>
                  <a:pt x="15814" y="5814"/>
                </a:lnTo>
                <a:close/>
                <a:moveTo>
                  <a:pt x="15506" y="5199"/>
                </a:moveTo>
                <a:lnTo>
                  <a:pt x="15644" y="5571"/>
                </a:lnTo>
                <a:lnTo>
                  <a:pt x="15372" y="5575"/>
                </a:lnTo>
                <a:lnTo>
                  <a:pt x="15506" y="5199"/>
                </a:lnTo>
                <a:close/>
                <a:moveTo>
                  <a:pt x="16041" y="5814"/>
                </a:moveTo>
                <a:lnTo>
                  <a:pt x="16036" y="5150"/>
                </a:lnTo>
                <a:lnTo>
                  <a:pt x="16251" y="5146"/>
                </a:lnTo>
                <a:lnTo>
                  <a:pt x="16247" y="5073"/>
                </a:lnTo>
                <a:lnTo>
                  <a:pt x="15741" y="5077"/>
                </a:lnTo>
                <a:lnTo>
                  <a:pt x="15745" y="5150"/>
                </a:lnTo>
                <a:lnTo>
                  <a:pt x="15955" y="5146"/>
                </a:lnTo>
                <a:lnTo>
                  <a:pt x="15960" y="5814"/>
                </a:lnTo>
                <a:lnTo>
                  <a:pt x="16041" y="5814"/>
                </a:lnTo>
                <a:close/>
                <a:moveTo>
                  <a:pt x="16446" y="5814"/>
                </a:moveTo>
                <a:lnTo>
                  <a:pt x="16442" y="5073"/>
                </a:lnTo>
                <a:lnTo>
                  <a:pt x="16361" y="5077"/>
                </a:lnTo>
                <a:lnTo>
                  <a:pt x="16365" y="5814"/>
                </a:lnTo>
                <a:lnTo>
                  <a:pt x="16446" y="5814"/>
                </a:lnTo>
                <a:close/>
                <a:moveTo>
                  <a:pt x="16995" y="5745"/>
                </a:moveTo>
                <a:cubicBezTo>
                  <a:pt x="17064" y="5677"/>
                  <a:pt x="17064" y="5604"/>
                  <a:pt x="17064" y="5446"/>
                </a:cubicBezTo>
                <a:cubicBezTo>
                  <a:pt x="17064" y="5288"/>
                  <a:pt x="17064" y="5215"/>
                  <a:pt x="16995" y="5146"/>
                </a:cubicBezTo>
                <a:cubicBezTo>
                  <a:pt x="16947" y="5098"/>
                  <a:pt x="16878" y="5069"/>
                  <a:pt x="16805" y="5069"/>
                </a:cubicBezTo>
                <a:cubicBezTo>
                  <a:pt x="16733" y="5069"/>
                  <a:pt x="16668" y="5098"/>
                  <a:pt x="16616" y="5146"/>
                </a:cubicBezTo>
                <a:cubicBezTo>
                  <a:pt x="16547" y="5215"/>
                  <a:pt x="16547" y="5288"/>
                  <a:pt x="16547" y="5446"/>
                </a:cubicBezTo>
                <a:cubicBezTo>
                  <a:pt x="16547" y="5604"/>
                  <a:pt x="16547" y="5677"/>
                  <a:pt x="16616" y="5745"/>
                </a:cubicBezTo>
                <a:cubicBezTo>
                  <a:pt x="16664" y="5794"/>
                  <a:pt x="16733" y="5822"/>
                  <a:pt x="16805" y="5822"/>
                </a:cubicBezTo>
                <a:cubicBezTo>
                  <a:pt x="16882" y="5822"/>
                  <a:pt x="16947" y="5794"/>
                  <a:pt x="16995" y="5745"/>
                </a:cubicBezTo>
                <a:close/>
                <a:moveTo>
                  <a:pt x="16931" y="5199"/>
                </a:moveTo>
                <a:cubicBezTo>
                  <a:pt x="16975" y="5243"/>
                  <a:pt x="16979" y="5292"/>
                  <a:pt x="16979" y="5446"/>
                </a:cubicBezTo>
                <a:cubicBezTo>
                  <a:pt x="16979" y="5604"/>
                  <a:pt x="16975" y="5648"/>
                  <a:pt x="16927" y="5693"/>
                </a:cubicBezTo>
                <a:cubicBezTo>
                  <a:pt x="16894" y="5725"/>
                  <a:pt x="16850" y="5745"/>
                  <a:pt x="16801" y="5745"/>
                </a:cubicBezTo>
                <a:cubicBezTo>
                  <a:pt x="16753" y="5745"/>
                  <a:pt x="16709" y="5725"/>
                  <a:pt x="16676" y="5693"/>
                </a:cubicBezTo>
                <a:cubicBezTo>
                  <a:pt x="16632" y="5648"/>
                  <a:pt x="16628" y="5600"/>
                  <a:pt x="16628" y="5446"/>
                </a:cubicBezTo>
                <a:cubicBezTo>
                  <a:pt x="16628" y="5288"/>
                  <a:pt x="16632" y="5243"/>
                  <a:pt x="16681" y="5199"/>
                </a:cubicBezTo>
                <a:cubicBezTo>
                  <a:pt x="16713" y="5166"/>
                  <a:pt x="16758" y="5146"/>
                  <a:pt x="16805" y="5146"/>
                </a:cubicBezTo>
                <a:cubicBezTo>
                  <a:pt x="16854" y="5146"/>
                  <a:pt x="16898" y="5162"/>
                  <a:pt x="16931" y="5199"/>
                </a:cubicBezTo>
                <a:close/>
                <a:moveTo>
                  <a:pt x="17737" y="5814"/>
                </a:moveTo>
                <a:lnTo>
                  <a:pt x="17733" y="5073"/>
                </a:lnTo>
                <a:lnTo>
                  <a:pt x="17652" y="5077"/>
                </a:lnTo>
                <a:lnTo>
                  <a:pt x="17652" y="5652"/>
                </a:lnTo>
                <a:lnTo>
                  <a:pt x="17267" y="5073"/>
                </a:lnTo>
                <a:lnTo>
                  <a:pt x="17190" y="5077"/>
                </a:lnTo>
                <a:lnTo>
                  <a:pt x="17194" y="5814"/>
                </a:lnTo>
                <a:lnTo>
                  <a:pt x="17275" y="5810"/>
                </a:lnTo>
                <a:lnTo>
                  <a:pt x="17275" y="5231"/>
                </a:lnTo>
                <a:lnTo>
                  <a:pt x="17660" y="5810"/>
                </a:lnTo>
                <a:lnTo>
                  <a:pt x="17737" y="5810"/>
                </a:lnTo>
                <a:lnTo>
                  <a:pt x="17737" y="5814"/>
                </a:lnTo>
                <a:close/>
                <a:moveTo>
                  <a:pt x="18316" y="4664"/>
                </a:moveTo>
                <a:lnTo>
                  <a:pt x="18271" y="4664"/>
                </a:lnTo>
                <a:lnTo>
                  <a:pt x="18271" y="6041"/>
                </a:lnTo>
                <a:lnTo>
                  <a:pt x="18316" y="6041"/>
                </a:lnTo>
                <a:lnTo>
                  <a:pt x="18316" y="4664"/>
                </a:lnTo>
                <a:close/>
              </a:path>
            </a:pathLst>
          </a:custGeom>
          <a:solidFill>
            <a:srgbClr val="8A243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2123021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8146" y="735318"/>
            <a:ext cx="5351647" cy="3648779"/>
          </a:xfrm>
        </p:spPr>
        <p:txBody>
          <a:bodyPr anchor="ctr"/>
          <a:lstStyle>
            <a:lvl1pPr algn="ctr">
              <a:defRPr sz="6000" b="0" i="0">
                <a:latin typeface="Open Sans Light" charset="0"/>
                <a:ea typeface="Open Sans Light" charset="0"/>
                <a:cs typeface="Open Sans Light" charset="0"/>
              </a:defRPr>
            </a:lvl1pPr>
          </a:lstStyle>
          <a:p>
            <a:r>
              <a:rPr lang="en-US" dirty="0"/>
              <a:t>Click to edit Master title style</a:t>
            </a:r>
          </a:p>
        </p:txBody>
      </p:sp>
      <p:sp>
        <p:nvSpPr>
          <p:cNvPr id="7" name="Rectangle 6">
            <a:extLst>
              <a:ext uri="{FF2B5EF4-FFF2-40B4-BE49-F238E27FC236}">
                <a16:creationId xmlns:a16="http://schemas.microsoft.com/office/drawing/2014/main" id="{5D4095D5-6B0B-E541-B3B3-DE7CE23F9517}"/>
              </a:ext>
            </a:extLst>
          </p:cNvPr>
          <p:cNvSpPr/>
          <p:nvPr userDrawn="1"/>
        </p:nvSpPr>
        <p:spPr>
          <a:xfrm>
            <a:off x="818147" y="-1"/>
            <a:ext cx="5351647" cy="404261"/>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2327A38-3038-524C-B488-896D7EE9ABBB}"/>
              </a:ext>
            </a:extLst>
          </p:cNvPr>
          <p:cNvSpPr/>
          <p:nvPr userDrawn="1"/>
        </p:nvSpPr>
        <p:spPr>
          <a:xfrm>
            <a:off x="818146" y="4469307"/>
            <a:ext cx="5351647" cy="2388694"/>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E11E13D-5495-2E4E-B8E9-8278BCBBA209}"/>
              </a:ext>
            </a:extLst>
          </p:cNvPr>
          <p:cNvSpPr/>
          <p:nvPr userDrawn="1"/>
        </p:nvSpPr>
        <p:spPr>
          <a:xfrm>
            <a:off x="6737684" y="4544715"/>
            <a:ext cx="5454316" cy="75411"/>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1B0B003-7E13-BC4D-AB56-0F75B198ED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9720" y="6276081"/>
            <a:ext cx="1487776" cy="462521"/>
          </a:xfrm>
          <a:prstGeom prst="rect">
            <a:avLst/>
          </a:prstGeom>
        </p:spPr>
      </p:pic>
      <p:pic>
        <p:nvPicPr>
          <p:cNvPr id="11" name="Picture 10">
            <a:extLst>
              <a:ext uri="{FF2B5EF4-FFF2-40B4-BE49-F238E27FC236}">
                <a16:creationId xmlns:a16="http://schemas.microsoft.com/office/drawing/2014/main" id="{F76BAF2D-1416-6F4C-946E-29510DD9A95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450" t="19894" r="22003" b="36357"/>
          <a:stretch/>
        </p:blipFill>
        <p:spPr>
          <a:xfrm>
            <a:off x="6170988" y="6041922"/>
            <a:ext cx="1830010" cy="730870"/>
          </a:xfrm>
          <a:prstGeom prst="rect">
            <a:avLst/>
          </a:prstGeom>
        </p:spPr>
      </p:pic>
      <p:pic>
        <p:nvPicPr>
          <p:cNvPr id="12" name="Picture 11">
            <a:extLst>
              <a:ext uri="{FF2B5EF4-FFF2-40B4-BE49-F238E27FC236}">
                <a16:creationId xmlns:a16="http://schemas.microsoft.com/office/drawing/2014/main" id="{3A198D90-59E2-E745-AE40-BF19D75A02E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26516"/>
          <a:stretch/>
        </p:blipFill>
        <p:spPr>
          <a:xfrm>
            <a:off x="9887501" y="6333056"/>
            <a:ext cx="2172792" cy="388419"/>
          </a:xfrm>
          <a:prstGeom prst="rect">
            <a:avLst/>
          </a:prstGeom>
        </p:spPr>
      </p:pic>
    </p:spTree>
    <p:extLst>
      <p:ext uri="{BB962C8B-B14F-4D97-AF65-F5344CB8AC3E}">
        <p14:creationId xmlns:p14="http://schemas.microsoft.com/office/powerpoint/2010/main" val="1742228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659559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3680644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2512093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572598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2939385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48A568-EAB6-44B3-ACC3-AAC7C3B2D858}"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748782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3566956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84725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30748422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21701822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36912704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609600" y="274638"/>
            <a:ext cx="10972800" cy="838124"/>
          </a:xfrm>
          <a:prstGeom prst="rect">
            <a:avLst/>
          </a:prstGeom>
        </p:spPr>
        <p:txBody>
          <a:bodyPr>
            <a:normAutofit/>
          </a:bodyPr>
          <a:lstStyle>
            <a:lvl1pPr algn="l">
              <a:defRPr sz="2800" b="1">
                <a:solidFill>
                  <a:srgbClr val="0F3F59"/>
                </a:solidFill>
                <a:latin typeface="Open Sans"/>
                <a:cs typeface="Open Sans"/>
              </a:defRPr>
            </a:lvl1pPr>
          </a:lstStyle>
          <a:p>
            <a:r>
              <a:rPr lang="en-US" dirty="0"/>
              <a:t>Click to edit Master title style</a:t>
            </a:r>
          </a:p>
        </p:txBody>
      </p:sp>
      <p:sp>
        <p:nvSpPr>
          <p:cNvPr id="3" name="Content Placeholder 2"/>
          <p:cNvSpPr>
            <a:spLocks noGrp="1"/>
          </p:cNvSpPr>
          <p:nvPr>
            <p:ph sz="quarter" idx="13"/>
          </p:nvPr>
        </p:nvSpPr>
        <p:spPr>
          <a:xfrm>
            <a:off x="609600" y="1743076"/>
            <a:ext cx="10972800" cy="3884613"/>
          </a:xfrm>
          <a:prstGeom prst="rect">
            <a:avLst/>
          </a:prstGeom>
        </p:spPr>
        <p:txBody>
          <a:bodyPr vert="horz"/>
          <a:lstStyle>
            <a:lvl1pPr marL="174625" indent="-174625">
              <a:tabLst/>
              <a:defRPr sz="2400">
                <a:solidFill>
                  <a:srgbClr val="0F3F59"/>
                </a:solidFill>
                <a:latin typeface="Open Sans"/>
                <a:cs typeface="Open Sans"/>
              </a:defRPr>
            </a:lvl1pPr>
            <a:lvl2pPr>
              <a:defRPr sz="2400">
                <a:solidFill>
                  <a:srgbClr val="0F3F59"/>
                </a:solidFill>
                <a:latin typeface="Open Sans"/>
                <a:cs typeface="Open Sans"/>
              </a:defRPr>
            </a:lvl2pPr>
            <a:lvl3pPr>
              <a:defRPr sz="2400">
                <a:solidFill>
                  <a:srgbClr val="0F3F59"/>
                </a:solidFill>
                <a:latin typeface="Open Sans"/>
                <a:cs typeface="Open Sans"/>
              </a:defRPr>
            </a:lvl3pPr>
            <a:lvl4pPr>
              <a:defRPr sz="2400">
                <a:solidFill>
                  <a:srgbClr val="0F3F59"/>
                </a:solidFill>
                <a:latin typeface="Open Sans"/>
                <a:cs typeface="Open Sans"/>
              </a:defRPr>
            </a:lvl4pPr>
            <a:lvl5pPr>
              <a:defRPr sz="2400">
                <a:solidFill>
                  <a:srgbClr val="0F3F59"/>
                </a:solidFill>
                <a:latin typeface="Open Sans"/>
                <a:cs typeface="Open 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82975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7504" y="1428207"/>
            <a:ext cx="10276296" cy="3940628"/>
          </a:xfrm>
        </p:spPr>
        <p:txBody>
          <a:bodyPr anchor="ctr"/>
          <a:lstStyle>
            <a:lvl1pPr>
              <a:defRPr sz="6000"/>
            </a:lvl1pPr>
          </a:lstStyle>
          <a:p>
            <a:r>
              <a:rPr lang="en-US" dirty="0"/>
              <a:t>Click to edit Master 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2C7999D-FFF7-4B5D-A991-3BB29E6DD703}" type="datetimeFigureOut">
              <a:rPr lang="en-US" smtClean="0"/>
              <a:t>8/30/2021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CD6A595-1AF5-448D-81BA-CFAB830FD781}" type="slidenum">
              <a:rPr lang="en-US" smtClean="0"/>
              <a:t>‹#›</a:t>
            </a:fld>
            <a:endParaRPr lang="en-US"/>
          </a:p>
        </p:txBody>
      </p:sp>
      <p:sp>
        <p:nvSpPr>
          <p:cNvPr id="12" name="Rectangle 11">
            <a:extLst>
              <a:ext uri="{FF2B5EF4-FFF2-40B4-BE49-F238E27FC236}">
                <a16:creationId xmlns:a16="http://schemas.microsoft.com/office/drawing/2014/main" id="{D9B21D71-06FB-E64D-A5F6-CCE9BAFC0BEE}"/>
              </a:ext>
            </a:extLst>
          </p:cNvPr>
          <p:cNvSpPr/>
          <p:nvPr userDrawn="1"/>
        </p:nvSpPr>
        <p:spPr>
          <a:xfrm>
            <a:off x="892537" y="1445624"/>
            <a:ext cx="10559235" cy="3923211"/>
          </a:xfrm>
          <a:prstGeom prst="rect">
            <a:avLst/>
          </a:prstGeom>
          <a:noFill/>
          <a:ln w="38100">
            <a:solidFill>
              <a:srgbClr val="8EC7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9FD7AB8-1011-9D4B-BCE3-9AA61E5EC5B6}"/>
              </a:ext>
            </a:extLst>
          </p:cNvPr>
          <p:cNvSpPr/>
          <p:nvPr userDrawn="1"/>
        </p:nvSpPr>
        <p:spPr>
          <a:xfrm>
            <a:off x="838200" y="1419498"/>
            <a:ext cx="108676" cy="3971108"/>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38515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8146" y="735318"/>
            <a:ext cx="5351647" cy="3648779"/>
          </a:xfrm>
        </p:spPr>
        <p:txBody>
          <a:bodyPr anchor="ctr"/>
          <a:lstStyle>
            <a:lvl1pPr algn="ctr">
              <a:defRPr sz="6000" b="0" i="0">
                <a:latin typeface="Open Sans Light" charset="0"/>
                <a:ea typeface="Open Sans Light" charset="0"/>
                <a:cs typeface="Open Sans Light" charset="0"/>
              </a:defRPr>
            </a:lvl1pPr>
          </a:lstStyle>
          <a:p>
            <a:r>
              <a:rPr lang="en-US" dirty="0"/>
              <a:t>Click to edit Master title style</a:t>
            </a:r>
          </a:p>
        </p:txBody>
      </p:sp>
      <p:sp>
        <p:nvSpPr>
          <p:cNvPr id="7" name="Rectangle 6">
            <a:extLst>
              <a:ext uri="{FF2B5EF4-FFF2-40B4-BE49-F238E27FC236}">
                <a16:creationId xmlns:a16="http://schemas.microsoft.com/office/drawing/2014/main" id="{5D4095D5-6B0B-E541-B3B3-DE7CE23F9517}"/>
              </a:ext>
            </a:extLst>
          </p:cNvPr>
          <p:cNvSpPr/>
          <p:nvPr userDrawn="1"/>
        </p:nvSpPr>
        <p:spPr>
          <a:xfrm>
            <a:off x="818147" y="-1"/>
            <a:ext cx="5351647" cy="404261"/>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2327A38-3038-524C-B488-896D7EE9ABBB}"/>
              </a:ext>
            </a:extLst>
          </p:cNvPr>
          <p:cNvSpPr/>
          <p:nvPr userDrawn="1"/>
        </p:nvSpPr>
        <p:spPr>
          <a:xfrm>
            <a:off x="818146" y="4469307"/>
            <a:ext cx="5351647" cy="2388694"/>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E11E13D-5495-2E4E-B8E9-8278BCBBA209}"/>
              </a:ext>
            </a:extLst>
          </p:cNvPr>
          <p:cNvSpPr/>
          <p:nvPr userDrawn="1"/>
        </p:nvSpPr>
        <p:spPr>
          <a:xfrm>
            <a:off x="6737684" y="4544715"/>
            <a:ext cx="5454316" cy="75411"/>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1B0B003-7E13-BC4D-AB56-0F75B198ED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9720" y="6276081"/>
            <a:ext cx="1487776" cy="462521"/>
          </a:xfrm>
          <a:prstGeom prst="rect">
            <a:avLst/>
          </a:prstGeom>
        </p:spPr>
      </p:pic>
      <p:pic>
        <p:nvPicPr>
          <p:cNvPr id="11" name="Picture 10">
            <a:extLst>
              <a:ext uri="{FF2B5EF4-FFF2-40B4-BE49-F238E27FC236}">
                <a16:creationId xmlns:a16="http://schemas.microsoft.com/office/drawing/2014/main" id="{F76BAF2D-1416-6F4C-946E-29510DD9A95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450" t="19894" r="22003" b="36357"/>
          <a:stretch/>
        </p:blipFill>
        <p:spPr>
          <a:xfrm>
            <a:off x="6170988" y="6041922"/>
            <a:ext cx="1830010" cy="730870"/>
          </a:xfrm>
          <a:prstGeom prst="rect">
            <a:avLst/>
          </a:prstGeom>
        </p:spPr>
      </p:pic>
      <p:pic>
        <p:nvPicPr>
          <p:cNvPr id="12" name="Picture 11">
            <a:extLst>
              <a:ext uri="{FF2B5EF4-FFF2-40B4-BE49-F238E27FC236}">
                <a16:creationId xmlns:a16="http://schemas.microsoft.com/office/drawing/2014/main" id="{3A198D90-59E2-E745-AE40-BF19D75A02E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26516"/>
          <a:stretch/>
        </p:blipFill>
        <p:spPr>
          <a:xfrm>
            <a:off x="9887501" y="6333056"/>
            <a:ext cx="2172792" cy="388419"/>
          </a:xfrm>
          <a:prstGeom prst="rect">
            <a:avLst/>
          </a:prstGeom>
        </p:spPr>
      </p:pic>
    </p:spTree>
    <p:extLst>
      <p:ext uri="{BB962C8B-B14F-4D97-AF65-F5344CB8AC3E}">
        <p14:creationId xmlns:p14="http://schemas.microsoft.com/office/powerpoint/2010/main" val="535269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3199265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801822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48A568-EAB6-44B3-ACC3-AAC7C3B2D858}"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7198049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35155656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34700631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5915332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40746918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22500423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8111992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9648299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4141500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1"/>
          <p:cNvSpPr/>
          <p:nvPr userDrawn="1"/>
        </p:nvSpPr>
        <p:spPr>
          <a:xfrm>
            <a:off x="0" y="344845"/>
            <a:ext cx="12192000" cy="15560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Text Placeholder 3"/>
          <p:cNvSpPr>
            <a:spLocks noGrp="1"/>
          </p:cNvSpPr>
          <p:nvPr>
            <p:ph type="body" sz="quarter" idx="10"/>
          </p:nvPr>
        </p:nvSpPr>
        <p:spPr>
          <a:xfrm>
            <a:off x="852481" y="664458"/>
            <a:ext cx="10787248" cy="5071181"/>
          </a:xfrm>
          <a:prstGeom prst="rect">
            <a:avLst/>
          </a:prstGeom>
          <a:noFill/>
          <a:ln>
            <a:noFill/>
          </a:ln>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29352895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609600" y="274638"/>
            <a:ext cx="10972800" cy="838124"/>
          </a:xfrm>
          <a:prstGeom prst="rect">
            <a:avLst/>
          </a:prstGeom>
        </p:spPr>
        <p:txBody>
          <a:bodyPr>
            <a:normAutofit/>
          </a:bodyPr>
          <a:lstStyle>
            <a:lvl1pPr algn="l">
              <a:defRPr sz="2800" b="1">
                <a:solidFill>
                  <a:srgbClr val="0F3F59"/>
                </a:solidFill>
                <a:latin typeface="Open Sans"/>
                <a:cs typeface="Open Sans"/>
              </a:defRPr>
            </a:lvl1pPr>
          </a:lstStyle>
          <a:p>
            <a:r>
              <a:rPr lang="en-US" dirty="0"/>
              <a:t>Click to edit Master title style</a:t>
            </a:r>
          </a:p>
        </p:txBody>
      </p:sp>
      <p:sp>
        <p:nvSpPr>
          <p:cNvPr id="3" name="Content Placeholder 2"/>
          <p:cNvSpPr>
            <a:spLocks noGrp="1"/>
          </p:cNvSpPr>
          <p:nvPr>
            <p:ph sz="quarter" idx="13"/>
          </p:nvPr>
        </p:nvSpPr>
        <p:spPr>
          <a:xfrm>
            <a:off x="609600" y="1743076"/>
            <a:ext cx="10972800" cy="3884613"/>
          </a:xfrm>
          <a:prstGeom prst="rect">
            <a:avLst/>
          </a:prstGeom>
        </p:spPr>
        <p:txBody>
          <a:bodyPr vert="horz"/>
          <a:lstStyle>
            <a:lvl1pPr marL="174625" indent="-174625">
              <a:tabLst/>
              <a:defRPr sz="2400">
                <a:solidFill>
                  <a:srgbClr val="0F3F59"/>
                </a:solidFill>
                <a:latin typeface="Open Sans"/>
                <a:cs typeface="Open Sans"/>
              </a:defRPr>
            </a:lvl1pPr>
            <a:lvl2pPr>
              <a:defRPr sz="2400">
                <a:solidFill>
                  <a:srgbClr val="0F3F59"/>
                </a:solidFill>
                <a:latin typeface="Open Sans"/>
                <a:cs typeface="Open Sans"/>
              </a:defRPr>
            </a:lvl2pPr>
            <a:lvl3pPr>
              <a:defRPr sz="2400">
                <a:solidFill>
                  <a:srgbClr val="0F3F59"/>
                </a:solidFill>
                <a:latin typeface="Open Sans"/>
                <a:cs typeface="Open Sans"/>
              </a:defRPr>
            </a:lvl3pPr>
            <a:lvl4pPr>
              <a:defRPr sz="2400">
                <a:solidFill>
                  <a:srgbClr val="0F3F59"/>
                </a:solidFill>
                <a:latin typeface="Open Sans"/>
                <a:cs typeface="Open Sans"/>
              </a:defRPr>
            </a:lvl4pPr>
            <a:lvl5pPr>
              <a:defRPr sz="2400">
                <a:solidFill>
                  <a:srgbClr val="0F3F59"/>
                </a:solidFill>
                <a:latin typeface="Open Sans"/>
                <a:cs typeface="Open 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80001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48A568-EAB6-44B3-ACC3-AAC7C3B2D858}"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9805875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7504" y="1428207"/>
            <a:ext cx="10276296" cy="3940628"/>
          </a:xfrm>
        </p:spPr>
        <p:txBody>
          <a:bodyPr anchor="ctr"/>
          <a:lstStyle>
            <a:lvl1pPr>
              <a:defRPr sz="6000"/>
            </a:lvl1pPr>
          </a:lstStyle>
          <a:p>
            <a:r>
              <a:rPr lang="en-US" dirty="0"/>
              <a:t>Click to edit Master 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2C7999D-FFF7-4B5D-A991-3BB29E6DD703}" type="datetimeFigureOut">
              <a:rPr lang="en-US" smtClean="0"/>
              <a:t>8/30/2021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CD6A595-1AF5-448D-81BA-CFAB830FD781}" type="slidenum">
              <a:rPr lang="en-US" smtClean="0"/>
              <a:t>‹#›</a:t>
            </a:fld>
            <a:endParaRPr lang="en-US"/>
          </a:p>
        </p:txBody>
      </p:sp>
      <p:sp>
        <p:nvSpPr>
          <p:cNvPr id="12" name="Rectangle 11">
            <a:extLst>
              <a:ext uri="{FF2B5EF4-FFF2-40B4-BE49-F238E27FC236}">
                <a16:creationId xmlns:a16="http://schemas.microsoft.com/office/drawing/2014/main" id="{D9B21D71-06FB-E64D-A5F6-CCE9BAFC0BEE}"/>
              </a:ext>
            </a:extLst>
          </p:cNvPr>
          <p:cNvSpPr/>
          <p:nvPr userDrawn="1"/>
        </p:nvSpPr>
        <p:spPr>
          <a:xfrm>
            <a:off x="892537" y="1445624"/>
            <a:ext cx="10559235" cy="3923211"/>
          </a:xfrm>
          <a:prstGeom prst="rect">
            <a:avLst/>
          </a:prstGeom>
          <a:noFill/>
          <a:ln w="38100">
            <a:solidFill>
              <a:srgbClr val="8EC7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9FD7AB8-1011-9D4B-BCE3-9AA61E5EC5B6}"/>
              </a:ext>
            </a:extLst>
          </p:cNvPr>
          <p:cNvSpPr/>
          <p:nvPr userDrawn="1"/>
        </p:nvSpPr>
        <p:spPr>
          <a:xfrm>
            <a:off x="838200" y="1419498"/>
            <a:ext cx="108676" cy="3971108"/>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37252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49624" y="304800"/>
            <a:ext cx="11435976" cy="914400"/>
          </a:xfrm>
        </p:spPr>
        <p:txBody>
          <a:bodyPr/>
          <a:lstStyle>
            <a:lvl1pPr>
              <a:defRPr>
                <a:solidFill>
                  <a:srgbClr val="800000"/>
                </a:solidFill>
              </a:defRPr>
            </a:lvl1pPr>
          </a:lstStyle>
          <a:p>
            <a:r>
              <a:rPr lang="en-US" dirty="0"/>
              <a:t>Click to edit Master title style</a:t>
            </a:r>
          </a:p>
        </p:txBody>
      </p:sp>
      <p:sp>
        <p:nvSpPr>
          <p:cNvPr id="4" name="Text Placeholder 3"/>
          <p:cNvSpPr>
            <a:spLocks noGrp="1"/>
          </p:cNvSpPr>
          <p:nvPr>
            <p:ph type="body" sz="half" idx="2" hasCustomPrompt="1"/>
          </p:nvPr>
        </p:nvSpPr>
        <p:spPr>
          <a:xfrm>
            <a:off x="349623" y="1604309"/>
            <a:ext cx="6777317" cy="4236197"/>
          </a:xfrm>
        </p:spPr>
        <p:txBody>
          <a:bodyPr/>
          <a:lstStyle/>
          <a:p>
            <a:pPr lvl="0"/>
            <a:r>
              <a:rPr lang="en-US" dirty="0"/>
              <a:t>Click to edit Master text styles</a:t>
            </a:r>
          </a:p>
          <a:p>
            <a:pPr lvl="1"/>
            <a:r>
              <a:rPr lang="en-US" dirty="0"/>
              <a:t>Second level</a:t>
            </a:r>
          </a:p>
          <a:p>
            <a:pPr lvl="2"/>
            <a:r>
              <a:rPr lang="en-US" dirty="0"/>
              <a:t>Third level</a:t>
            </a:r>
          </a:p>
        </p:txBody>
      </p:sp>
      <p:sp>
        <p:nvSpPr>
          <p:cNvPr id="6" name="Picture Placeholder 5">
            <a:extLst>
              <a:ext uri="{FF2B5EF4-FFF2-40B4-BE49-F238E27FC236}">
                <a16:creationId xmlns:a16="http://schemas.microsoft.com/office/drawing/2014/main" id="{455B1555-9EDF-FF45-985E-3942E52C207A}"/>
              </a:ext>
            </a:extLst>
          </p:cNvPr>
          <p:cNvSpPr>
            <a:spLocks noGrp="1"/>
          </p:cNvSpPr>
          <p:nvPr>
            <p:ph type="pic" sz="quarter" idx="10"/>
          </p:nvPr>
        </p:nvSpPr>
        <p:spPr>
          <a:xfrm>
            <a:off x="7401859" y="1604309"/>
            <a:ext cx="4383741" cy="4357594"/>
          </a:xfrm>
        </p:spPr>
        <p:txBody>
          <a:bodyPr/>
          <a:lstStyle/>
          <a:p>
            <a:endParaRPr lang="en-US" dirty="0"/>
          </a:p>
        </p:txBody>
      </p:sp>
    </p:spTree>
    <p:extLst>
      <p:ext uri="{BB962C8B-B14F-4D97-AF65-F5344CB8AC3E}">
        <p14:creationId xmlns:p14="http://schemas.microsoft.com/office/powerpoint/2010/main" val="36407275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D24011-C832-684A-8DD1-47FDC5EA7202}"/>
              </a:ext>
            </a:extLst>
          </p:cNvPr>
          <p:cNvSpPr/>
          <p:nvPr userDrawn="1"/>
        </p:nvSpPr>
        <p:spPr>
          <a:xfrm>
            <a:off x="847252" y="402937"/>
            <a:ext cx="3594226" cy="493354"/>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FE2B2CE5-86D5-A64B-B556-C42CD68907F1}"/>
              </a:ext>
            </a:extLst>
          </p:cNvPr>
          <p:cNvSpPr/>
          <p:nvPr userDrawn="1"/>
        </p:nvSpPr>
        <p:spPr>
          <a:xfrm>
            <a:off x="847023" y="358540"/>
            <a:ext cx="11344978" cy="51159"/>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CAACBB2F-09A0-AD40-9777-EE1E77A81F7A}"/>
              </a:ext>
            </a:extLst>
          </p:cNvPr>
          <p:cNvSpPr>
            <a:spLocks noGrp="1"/>
          </p:cNvSpPr>
          <p:nvPr>
            <p:ph idx="1"/>
          </p:nvPr>
        </p:nvSpPr>
        <p:spPr>
          <a:xfrm>
            <a:off x="838200" y="1188053"/>
            <a:ext cx="10515600" cy="4988910"/>
          </a:xfrm>
        </p:spPr>
        <p:txBody>
          <a:bodyPr/>
          <a:lstStyle>
            <a:lvl1pPr>
              <a:lnSpc>
                <a:spcPct val="100000"/>
              </a:lnSpc>
              <a:spcAft>
                <a:spcPts val="1200"/>
              </a:spcAft>
              <a:defRPr/>
            </a:lvl1pPr>
            <a:lvl2pPr>
              <a:lnSpc>
                <a:spcPct val="100000"/>
              </a:lnSpc>
              <a:spcAft>
                <a:spcPts val="1200"/>
              </a:spcAft>
              <a:defRPr/>
            </a:lvl2pPr>
            <a:lvl3pPr>
              <a:lnSpc>
                <a:spcPct val="100000"/>
              </a:lnSpc>
              <a:spcAft>
                <a:spcPts val="1200"/>
              </a:spcAft>
              <a:defRPr/>
            </a:lvl3pPr>
            <a:lvl4pPr>
              <a:lnSpc>
                <a:spcPct val="100000"/>
              </a:lnSpc>
              <a:spcAft>
                <a:spcPts val="1200"/>
              </a:spcAft>
              <a:defRPr/>
            </a:lvl4pPr>
            <a:lvl5pPr>
              <a:lnSpc>
                <a:spcPct val="100000"/>
              </a:lnSpc>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FF74080A-7183-D044-8F23-50E787BC444B}"/>
              </a:ext>
            </a:extLst>
          </p:cNvPr>
          <p:cNvSpPr>
            <a:spLocks noGrp="1"/>
          </p:cNvSpPr>
          <p:nvPr>
            <p:ph type="title"/>
          </p:nvPr>
        </p:nvSpPr>
        <p:spPr>
          <a:xfrm>
            <a:off x="944988" y="476439"/>
            <a:ext cx="3353356" cy="344515"/>
          </a:xfrm>
        </p:spPr>
        <p:txBody>
          <a:bodyPr>
            <a:noAutofit/>
          </a:bodyPr>
          <a:lstStyle>
            <a:lvl1pPr>
              <a:defRPr sz="18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1784900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48A568-EAB6-44B3-ACC3-AAC7C3B2D858}" type="datetimeFigureOut">
              <a:rPr lang="en-US" smtClean="0"/>
              <a:t>8/30/2021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716642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48A568-EAB6-44B3-ACC3-AAC7C3B2D858}" type="datetimeFigureOut">
              <a:rPr lang="en-US" smtClean="0"/>
              <a:t>8/30/2021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776878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48A568-EAB6-44B3-ACC3-AAC7C3B2D858}" type="datetimeFigureOut">
              <a:rPr lang="en-US" smtClean="0"/>
              <a:t>8/30/2021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450585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48A568-EAB6-44B3-ACC3-AAC7C3B2D858}"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553688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48A568-EAB6-44B3-ACC3-AAC7C3B2D858}"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068055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theme" Target="../theme/theme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48A568-EAB6-44B3-ACC3-AAC7C3B2D858}" type="datetimeFigureOut">
              <a:rPr lang="en-US" smtClean="0"/>
              <a:t>8/30/2021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E0C117-791C-4675-BB2E-97E0CB113645}" type="slidenum">
              <a:rPr lang="en-US" smtClean="0"/>
              <a:t>‹#›</a:t>
            </a:fld>
            <a:endParaRPr lang="en-US"/>
          </a:p>
        </p:txBody>
      </p:sp>
    </p:spTree>
    <p:extLst>
      <p:ext uri="{BB962C8B-B14F-4D97-AF65-F5344CB8AC3E}">
        <p14:creationId xmlns:p14="http://schemas.microsoft.com/office/powerpoint/2010/main" val="2165673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36A0920D-EFD8-D840-B054-5D23C248CBFF}"/>
              </a:ext>
            </a:extLst>
          </p:cNvPr>
          <p:cNvSpPr/>
          <p:nvPr userDrawn="1"/>
        </p:nvSpPr>
        <p:spPr>
          <a:xfrm>
            <a:off x="847023" y="358540"/>
            <a:ext cx="11344978" cy="51159"/>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721178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9" r:id="rId12"/>
    <p:sldLayoutId id="2147483680" r:id="rId13"/>
  </p:sldLayoutIdLst>
  <p:txStyles>
    <p:titleStyle>
      <a:lvl1pPr algn="l" defTabSz="914400" rtl="0" eaLnBrk="1" latinLnBrk="0" hangingPunct="1">
        <a:lnSpc>
          <a:spcPct val="90000"/>
        </a:lnSpc>
        <a:spcBef>
          <a:spcPct val="0"/>
        </a:spcBef>
        <a:buNone/>
        <a:defRPr sz="4400" b="0" i="0" kern="1200">
          <a:solidFill>
            <a:schemeClr val="tx1"/>
          </a:solidFill>
          <a:latin typeface="Open Sans Light" charset="0"/>
          <a:ea typeface="Open Sans Light" charset="0"/>
          <a:cs typeface="Open Sans Light" charset="0"/>
        </a:defRPr>
      </a:lvl1pPr>
    </p:titleStyle>
    <p:bodyStyle>
      <a:lvl1pPr marL="228600" indent="-228600" algn="l" defTabSz="914400" rtl="0" eaLnBrk="1" latinLnBrk="0" hangingPunct="1">
        <a:lnSpc>
          <a:spcPct val="100000"/>
        </a:lnSpc>
        <a:spcBef>
          <a:spcPts val="1000"/>
        </a:spcBef>
        <a:buClr>
          <a:srgbClr val="4C768C"/>
        </a:buClr>
        <a:buFont typeface="Arial" panose="020B0604020202020204" pitchFamily="34" charset="0"/>
        <a:buChar char="•"/>
        <a:defRPr sz="2800" b="0" i="0" kern="1200">
          <a:solidFill>
            <a:schemeClr val="tx1"/>
          </a:solidFill>
          <a:latin typeface="Open Sans Light" charset="0"/>
          <a:ea typeface="Open Sans Light" charset="0"/>
          <a:cs typeface="Open Sans Light" charset="0"/>
        </a:defRPr>
      </a:lvl1pPr>
      <a:lvl2pPr marL="685800" indent="-228600" algn="l" defTabSz="914400" rtl="0" eaLnBrk="1" latinLnBrk="0" hangingPunct="1">
        <a:lnSpc>
          <a:spcPct val="100000"/>
        </a:lnSpc>
        <a:spcBef>
          <a:spcPts val="500"/>
        </a:spcBef>
        <a:buClr>
          <a:srgbClr val="4C768C"/>
        </a:buClr>
        <a:buFont typeface=".AppleSystemUIFont" charset="-120"/>
        <a:buChar char="»"/>
        <a:defRPr sz="2400" b="0" i="0" kern="1200">
          <a:solidFill>
            <a:schemeClr val="tx1"/>
          </a:solidFill>
          <a:latin typeface="Open Sans Light" charset="0"/>
          <a:ea typeface="Open Sans Light" charset="0"/>
          <a:cs typeface="Open Sans Light" charset="0"/>
        </a:defRPr>
      </a:lvl2pPr>
      <a:lvl3pPr marL="1143000" indent="-228600" algn="l" defTabSz="914400" rtl="0" eaLnBrk="1" latinLnBrk="0" hangingPunct="1">
        <a:lnSpc>
          <a:spcPct val="100000"/>
        </a:lnSpc>
        <a:spcBef>
          <a:spcPts val="500"/>
        </a:spcBef>
        <a:buClr>
          <a:srgbClr val="4C768C"/>
        </a:buClr>
        <a:buFont typeface="Arial" panose="020B0604020202020204" pitchFamily="34" charset="0"/>
        <a:buChar char="•"/>
        <a:defRPr sz="2000" b="0" i="0" kern="1200">
          <a:solidFill>
            <a:schemeClr val="tx1"/>
          </a:solidFill>
          <a:latin typeface="Open Sans Light" charset="0"/>
          <a:ea typeface="Open Sans Light" charset="0"/>
          <a:cs typeface="Open Sans Light" charset="0"/>
        </a:defRPr>
      </a:lvl3pPr>
      <a:lvl4pPr marL="1600200" indent="-228600" algn="l" defTabSz="914400" rtl="0" eaLnBrk="1" latinLnBrk="0" hangingPunct="1">
        <a:lnSpc>
          <a:spcPct val="100000"/>
        </a:lnSpc>
        <a:spcBef>
          <a:spcPts val="500"/>
        </a:spcBef>
        <a:buClr>
          <a:srgbClr val="4C768C"/>
        </a:buClr>
        <a:buFont typeface="Arial" panose="020B0604020202020204" pitchFamily="34" charset="0"/>
        <a:buChar char="•"/>
        <a:defRPr sz="1800" b="0" i="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100000"/>
        </a:lnSpc>
        <a:spcBef>
          <a:spcPts val="500"/>
        </a:spcBef>
        <a:buClr>
          <a:srgbClr val="4C768C"/>
        </a:buClr>
        <a:buFont typeface="Arial" panose="020B0604020202020204" pitchFamily="34" charset="0"/>
        <a:buChar char="•"/>
        <a:defRPr sz="1800" b="0" i="0"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36A0920D-EFD8-D840-B054-5D23C248CBFF}"/>
              </a:ext>
            </a:extLst>
          </p:cNvPr>
          <p:cNvSpPr/>
          <p:nvPr userDrawn="1"/>
        </p:nvSpPr>
        <p:spPr>
          <a:xfrm>
            <a:off x="847023" y="358540"/>
            <a:ext cx="11344978" cy="51159"/>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506271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914400" rtl="0" eaLnBrk="1" latinLnBrk="0" hangingPunct="1">
        <a:lnSpc>
          <a:spcPct val="90000"/>
        </a:lnSpc>
        <a:spcBef>
          <a:spcPct val="0"/>
        </a:spcBef>
        <a:buNone/>
        <a:defRPr sz="4400" b="0" i="0" kern="1200">
          <a:solidFill>
            <a:schemeClr val="tx1"/>
          </a:solidFill>
          <a:latin typeface="Open Sans Light" charset="0"/>
          <a:ea typeface="Open Sans Light" charset="0"/>
          <a:cs typeface="Open Sans Light" charset="0"/>
        </a:defRPr>
      </a:lvl1pPr>
    </p:titleStyle>
    <p:bodyStyle>
      <a:lvl1pPr marL="228600" indent="-228600" algn="l" defTabSz="914400" rtl="0" eaLnBrk="1" latinLnBrk="0" hangingPunct="1">
        <a:lnSpc>
          <a:spcPct val="100000"/>
        </a:lnSpc>
        <a:spcBef>
          <a:spcPts val="1000"/>
        </a:spcBef>
        <a:buClr>
          <a:srgbClr val="4C768C"/>
        </a:buClr>
        <a:buFont typeface="Arial" panose="020B0604020202020204" pitchFamily="34" charset="0"/>
        <a:buChar char="•"/>
        <a:defRPr sz="2800" b="0" i="0" kern="1200">
          <a:solidFill>
            <a:schemeClr val="tx1"/>
          </a:solidFill>
          <a:latin typeface="Open Sans Light" charset="0"/>
          <a:ea typeface="Open Sans Light" charset="0"/>
          <a:cs typeface="Open Sans Light" charset="0"/>
        </a:defRPr>
      </a:lvl1pPr>
      <a:lvl2pPr marL="685800" indent="-228600" algn="l" defTabSz="914400" rtl="0" eaLnBrk="1" latinLnBrk="0" hangingPunct="1">
        <a:lnSpc>
          <a:spcPct val="100000"/>
        </a:lnSpc>
        <a:spcBef>
          <a:spcPts val="500"/>
        </a:spcBef>
        <a:buClr>
          <a:srgbClr val="4C768C"/>
        </a:buClr>
        <a:buFont typeface=".AppleSystemUIFont" charset="-120"/>
        <a:buChar char="»"/>
        <a:defRPr sz="2400" b="0" i="0" kern="1200">
          <a:solidFill>
            <a:schemeClr val="tx1"/>
          </a:solidFill>
          <a:latin typeface="Open Sans Light" charset="0"/>
          <a:ea typeface="Open Sans Light" charset="0"/>
          <a:cs typeface="Open Sans Light" charset="0"/>
        </a:defRPr>
      </a:lvl2pPr>
      <a:lvl3pPr marL="1143000" indent="-228600" algn="l" defTabSz="914400" rtl="0" eaLnBrk="1" latinLnBrk="0" hangingPunct="1">
        <a:lnSpc>
          <a:spcPct val="100000"/>
        </a:lnSpc>
        <a:spcBef>
          <a:spcPts val="500"/>
        </a:spcBef>
        <a:buClr>
          <a:srgbClr val="4C768C"/>
        </a:buClr>
        <a:buFont typeface="Arial" panose="020B0604020202020204" pitchFamily="34" charset="0"/>
        <a:buChar char="•"/>
        <a:defRPr sz="2000" b="0" i="0" kern="1200">
          <a:solidFill>
            <a:schemeClr val="tx1"/>
          </a:solidFill>
          <a:latin typeface="Open Sans Light" charset="0"/>
          <a:ea typeface="Open Sans Light" charset="0"/>
          <a:cs typeface="Open Sans Light" charset="0"/>
        </a:defRPr>
      </a:lvl3pPr>
      <a:lvl4pPr marL="1600200" indent="-228600" algn="l" defTabSz="914400" rtl="0" eaLnBrk="1" latinLnBrk="0" hangingPunct="1">
        <a:lnSpc>
          <a:spcPct val="100000"/>
        </a:lnSpc>
        <a:spcBef>
          <a:spcPts val="500"/>
        </a:spcBef>
        <a:buClr>
          <a:srgbClr val="4C768C"/>
        </a:buClr>
        <a:buFont typeface="Arial" panose="020B0604020202020204" pitchFamily="34" charset="0"/>
        <a:buChar char="•"/>
        <a:defRPr sz="1800" b="0" i="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100000"/>
        </a:lnSpc>
        <a:spcBef>
          <a:spcPts val="500"/>
        </a:spcBef>
        <a:buClr>
          <a:srgbClr val="4C768C"/>
        </a:buClr>
        <a:buFont typeface="Arial" panose="020B0604020202020204" pitchFamily="34" charset="0"/>
        <a:buChar char="•"/>
        <a:defRPr sz="1800" b="0" i="0"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dsp-tn@umn.edu"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40979"/>
            <a:ext cx="9144000" cy="2768984"/>
          </a:xfrm>
        </p:spPr>
        <p:txBody>
          <a:bodyPr>
            <a:normAutofit fontScale="90000"/>
          </a:bodyPr>
          <a:lstStyle/>
          <a:p>
            <a:br>
              <a:rPr lang="en-US" sz="3200" dirty="0"/>
            </a:br>
            <a:br>
              <a:rPr lang="en-US" sz="3200" dirty="0"/>
            </a:br>
            <a:r>
              <a:rPr lang="en-US" sz="3200" dirty="0"/>
              <a:t>Prep Slide ONLY</a:t>
            </a:r>
            <a:br>
              <a:rPr lang="en-US" sz="3200" dirty="0"/>
            </a:br>
            <a:r>
              <a:rPr lang="en-US" sz="3200" dirty="0"/>
              <a:t>Description For Learning Lab Workshop</a:t>
            </a:r>
            <a:br>
              <a:rPr lang="en-US" sz="3200" dirty="0"/>
            </a:br>
            <a:r>
              <a:rPr lang="en-US" sz="3200" dirty="0"/>
              <a:t>Developing a Score Guide for the Structured Behavioral Interview</a:t>
            </a:r>
            <a:br>
              <a:rPr lang="en-US" sz="800" dirty="0"/>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Subtitle 2"/>
          <p:cNvSpPr>
            <a:spLocks noGrp="1"/>
          </p:cNvSpPr>
          <p:nvPr>
            <p:ph type="subTitle" idx="1"/>
          </p:nvPr>
        </p:nvSpPr>
        <p:spPr/>
        <p:txBody>
          <a:bodyPr>
            <a:normAutofit lnSpcReduction="10000"/>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The questions asked in a Structured Behavioral Interview are critical to communicating with the candidate about the job, the culture and mission of the provider.  Knowing what you are looking for in response to an interview questions is equally important.  Learn how to develop and use a Score Guide as a part of the interview process.</a:t>
            </a:r>
            <a:endParaRPr lang="en-US" dirty="0"/>
          </a:p>
          <a:p>
            <a:endParaRPr lang="en-US" dirty="0"/>
          </a:p>
        </p:txBody>
      </p:sp>
    </p:spTree>
    <p:extLst>
      <p:ext uri="{BB962C8B-B14F-4D97-AF65-F5344CB8AC3E}">
        <p14:creationId xmlns:p14="http://schemas.microsoft.com/office/powerpoint/2010/main" val="690200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1250"/>
            <a:ext cx="10515600" cy="1325563"/>
          </a:xfrm>
        </p:spPr>
        <p:txBody>
          <a:bodyPr/>
          <a:lstStyle/>
          <a:p>
            <a:r>
              <a:rPr lang="en-US" dirty="0">
                <a:latin typeface="Arial" panose="020B0604020202020204" pitchFamily="34" charset="0"/>
                <a:cs typeface="Arial" panose="020B0604020202020204" pitchFamily="34" charset="0"/>
              </a:rPr>
              <a:t>Consistency in Scoring</a:t>
            </a:r>
          </a:p>
        </p:txBody>
      </p:sp>
      <p:sp>
        <p:nvSpPr>
          <p:cNvPr id="7" name="Content Placeholder 6">
            <a:extLst>
              <a:ext uri="{FF2B5EF4-FFF2-40B4-BE49-F238E27FC236}">
                <a16:creationId xmlns:a16="http://schemas.microsoft.com/office/drawing/2014/main" id="{A6F39F97-530A-40FE-86A8-D3878CB0A6DC}"/>
              </a:ext>
            </a:extLst>
          </p:cNvPr>
          <p:cNvSpPr>
            <a:spLocks noGrp="1"/>
          </p:cNvSpPr>
          <p:nvPr>
            <p:ph idx="1"/>
          </p:nvPr>
        </p:nvSpPr>
        <p:spPr>
          <a:xfrm>
            <a:off x="838200" y="1229710"/>
            <a:ext cx="10515600" cy="4947253"/>
          </a:xfrm>
        </p:spPr>
        <p:txBody>
          <a:bodyPr>
            <a:normAutofit/>
          </a:bodyPr>
          <a:lstStyle/>
          <a:p>
            <a:pPr lvl="0" rtl="0"/>
            <a:r>
              <a:rPr lang="en-US" sz="2800" b="1" dirty="0"/>
              <a:t>Studies show that the consistency of interview scoring </a:t>
            </a:r>
          </a:p>
          <a:p>
            <a:pPr lvl="0" rtl="0"/>
            <a:r>
              <a:rPr lang="en-US" sz="2800" b="1" dirty="0"/>
              <a:t>across raters can be increased if:</a:t>
            </a:r>
          </a:p>
          <a:p>
            <a:pPr lvl="0" rtl="0"/>
            <a:r>
              <a:rPr lang="en-US" sz="2800" dirty="0">
                <a:solidFill>
                  <a:schemeClr val="tx1"/>
                </a:solidFill>
              </a:rPr>
              <a:t>Questions are based on a job description and are closely related to the job</a:t>
            </a:r>
          </a:p>
          <a:p>
            <a:pPr lvl="0" rtl="0"/>
            <a:r>
              <a:rPr lang="en-US" sz="2800" dirty="0">
                <a:solidFill>
                  <a:schemeClr val="tx1"/>
                </a:solidFill>
              </a:rPr>
              <a:t>There is a written scoring guide</a:t>
            </a:r>
          </a:p>
          <a:p>
            <a:pPr lvl="0" rtl="0"/>
            <a:r>
              <a:rPr lang="en-US" sz="2800" dirty="0">
                <a:solidFill>
                  <a:schemeClr val="tx1"/>
                </a:solidFill>
              </a:rPr>
              <a:t>Interviews are scored question by question </a:t>
            </a:r>
          </a:p>
          <a:p>
            <a:pPr lvl="0" rtl="0"/>
            <a:r>
              <a:rPr lang="en-US" sz="2800" dirty="0">
                <a:solidFill>
                  <a:schemeClr val="tx1"/>
                </a:solidFill>
              </a:rPr>
              <a:t>An interview panel is used rather than a single rater to evaluate responses</a:t>
            </a:r>
          </a:p>
          <a:p>
            <a:pPr lvl="0" rtl="0"/>
            <a:r>
              <a:rPr lang="en-US" sz="2800" dirty="0">
                <a:solidFill>
                  <a:schemeClr val="tx1"/>
                </a:solidFill>
              </a:rPr>
              <a:t>Interviewers take notes during the interview </a:t>
            </a:r>
          </a:p>
          <a:p>
            <a:endParaRPr lang="en-US" dirty="0"/>
          </a:p>
        </p:txBody>
      </p:sp>
    </p:spTree>
    <p:extLst>
      <p:ext uri="{BB962C8B-B14F-4D97-AF65-F5344CB8AC3E}">
        <p14:creationId xmlns:p14="http://schemas.microsoft.com/office/powerpoint/2010/main" val="2243066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432" y="166935"/>
            <a:ext cx="8229600" cy="1190322"/>
          </a:xfrm>
        </p:spPr>
        <p:txBody>
          <a:bodyPr/>
          <a:lstStyle/>
          <a:p>
            <a:r>
              <a:rPr lang="en-US" dirty="0">
                <a:latin typeface="Arial" panose="020B0604020202020204" pitchFamily="34" charset="0"/>
                <a:cs typeface="Arial" panose="020B0604020202020204" pitchFamily="34" charset="0"/>
              </a:rPr>
              <a:t>The Score Guide</a:t>
            </a:r>
          </a:p>
        </p:txBody>
      </p:sp>
      <p:sp>
        <p:nvSpPr>
          <p:cNvPr id="5" name="Content Placeholder 4">
            <a:extLst>
              <a:ext uri="{FF2B5EF4-FFF2-40B4-BE49-F238E27FC236}">
                <a16:creationId xmlns:a16="http://schemas.microsoft.com/office/drawing/2014/main" id="{60017BF1-0B08-4196-B69E-ADA9EAB15777}"/>
              </a:ext>
            </a:extLst>
          </p:cNvPr>
          <p:cNvSpPr>
            <a:spLocks noGrp="1"/>
          </p:cNvSpPr>
          <p:nvPr>
            <p:ph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t>After determining the interview questions, establish clear criteria for evaluating responses to the questions.</a:t>
            </a:r>
          </a:p>
          <a:p>
            <a:endParaRPr lang="en-US" dirty="0"/>
          </a:p>
          <a:p>
            <a:pPr lvl="0" rtl="0"/>
            <a:r>
              <a:rPr lang="en-US" sz="2800" dirty="0">
                <a:solidFill>
                  <a:schemeClr val="tx1"/>
                </a:solidFill>
              </a:rPr>
              <a:t>Involve your best performing staff, Frontline Supervisors, persons supported and their families,  who develop the interview questions to develop the score guide.  </a:t>
            </a:r>
          </a:p>
          <a:p>
            <a:pPr lvl="0" rtl="0"/>
            <a:endParaRPr lang="en-US" sz="2800" dirty="0">
              <a:solidFill>
                <a:schemeClr val="tx1"/>
              </a:solidFill>
            </a:endParaRPr>
          </a:p>
          <a:p>
            <a:pPr lvl="0" rtl="0"/>
            <a:r>
              <a:rPr lang="en-US" sz="2800" dirty="0">
                <a:solidFill>
                  <a:schemeClr val="tx1"/>
                </a:solidFill>
              </a:rPr>
              <a:t>Identify what is an excellent, good or poor response.</a:t>
            </a:r>
          </a:p>
          <a:p>
            <a:pPr lvl="0" rtl="0"/>
            <a:endParaRPr lang="en-US" sz="2800" dirty="0">
              <a:solidFill>
                <a:schemeClr val="tx1"/>
              </a:solidFill>
            </a:endParaRPr>
          </a:p>
          <a:p>
            <a:pPr lvl="0" rtl="0"/>
            <a:r>
              <a:rPr lang="en-US" sz="2800" dirty="0">
                <a:solidFill>
                  <a:schemeClr val="tx1"/>
                </a:solidFill>
              </a:rPr>
              <a:t>Document the score guide. </a:t>
            </a:r>
          </a:p>
          <a:p>
            <a:pPr lvl="0" rtl="0"/>
            <a:endParaRPr lang="en-US" sz="2800" dirty="0">
              <a:solidFill>
                <a:schemeClr val="tx1"/>
              </a:solidFill>
            </a:endParaRPr>
          </a:p>
          <a:p>
            <a:pPr lvl="0" rtl="0"/>
            <a:r>
              <a:rPr lang="en-US" sz="2800" dirty="0">
                <a:solidFill>
                  <a:schemeClr val="tx1"/>
                </a:solidFill>
              </a:rPr>
              <a:t>Everyone who interview uses it.</a:t>
            </a:r>
          </a:p>
          <a:p>
            <a:endParaRPr lang="en-US" dirty="0"/>
          </a:p>
        </p:txBody>
      </p:sp>
    </p:spTree>
    <p:extLst>
      <p:ext uri="{BB962C8B-B14F-4D97-AF65-F5344CB8AC3E}">
        <p14:creationId xmlns:p14="http://schemas.microsoft.com/office/powerpoint/2010/main" val="2873494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6007A-E042-4186-9CC5-056164EA90C0}"/>
              </a:ext>
            </a:extLst>
          </p:cNvPr>
          <p:cNvSpPr>
            <a:spLocks noGrp="1"/>
          </p:cNvSpPr>
          <p:nvPr>
            <p:ph type="title"/>
          </p:nvPr>
        </p:nvSpPr>
        <p:spPr>
          <a:xfrm>
            <a:off x="838200" y="173421"/>
            <a:ext cx="10515600" cy="1325563"/>
          </a:xfrm>
        </p:spPr>
        <p:txBody>
          <a:bodyPr/>
          <a:lstStyle/>
          <a:p>
            <a:r>
              <a:rPr lang="en-US" sz="4400" dirty="0">
                <a:latin typeface="Arial" panose="020B0604020202020204" pitchFamily="34" charset="0"/>
                <a:cs typeface="Arial" panose="020B0604020202020204" pitchFamily="34" charset="0"/>
              </a:rPr>
              <a:t>First Example – Score Guide</a:t>
            </a:r>
            <a:endParaRPr lang="en-US" dirty="0"/>
          </a:p>
        </p:txBody>
      </p:sp>
      <p:sp>
        <p:nvSpPr>
          <p:cNvPr id="3" name="Content Placeholder 2">
            <a:extLst>
              <a:ext uri="{FF2B5EF4-FFF2-40B4-BE49-F238E27FC236}">
                <a16:creationId xmlns:a16="http://schemas.microsoft.com/office/drawing/2014/main" id="{466BC6F9-BE79-4CAA-A500-66D830DBE215}"/>
              </a:ext>
            </a:extLst>
          </p:cNvPr>
          <p:cNvSpPr>
            <a:spLocks noGrp="1"/>
          </p:cNvSpPr>
          <p:nvPr>
            <p:ph idx="1"/>
          </p:nvPr>
        </p:nvSpPr>
        <p:spPr>
          <a:xfrm>
            <a:off x="472966" y="1135117"/>
            <a:ext cx="11540358" cy="5423338"/>
          </a:xfrm>
        </p:spPr>
        <p:txBody>
          <a:bodyPr>
            <a:normAutofit/>
          </a:bodyPr>
          <a:lstStyle/>
          <a:p>
            <a:pPr marL="0" indent="0">
              <a:buNone/>
            </a:pPr>
            <a:endParaRPr lang="en-US" sz="2800" b="1" dirty="0">
              <a:sym typeface="Arial"/>
            </a:endParaRPr>
          </a:p>
          <a:p>
            <a:pPr marL="0" indent="0">
              <a:buNone/>
            </a:pPr>
            <a:r>
              <a:rPr lang="en-US" sz="3600" b="1" dirty="0">
                <a:sym typeface="Arial"/>
              </a:rPr>
              <a:t>Tell me about a time when you disagreed with a supervisor or teacher.   </a:t>
            </a:r>
            <a:br>
              <a:rPr lang="en-US" sz="3600" b="1" dirty="0">
                <a:sym typeface="Arial"/>
              </a:rPr>
            </a:br>
            <a:endParaRPr lang="en-US" sz="3600" b="1" dirty="0">
              <a:sym typeface="Arial"/>
            </a:endParaRPr>
          </a:p>
          <a:p>
            <a:pPr marL="0" indent="0">
              <a:buNone/>
            </a:pPr>
            <a:r>
              <a:rPr lang="en-US" sz="3600" b="1" dirty="0">
                <a:sym typeface="Arial"/>
              </a:rPr>
              <a:t>What did you do to handle the situation? </a:t>
            </a:r>
          </a:p>
          <a:p>
            <a:pPr marL="0" indent="0">
              <a:buNone/>
            </a:pPr>
            <a:endParaRPr lang="en-US" sz="3600" b="1" dirty="0">
              <a:sym typeface="Arial"/>
            </a:endParaRPr>
          </a:p>
          <a:p>
            <a:pPr marL="0" indent="0">
              <a:buNone/>
            </a:pPr>
            <a:r>
              <a:rPr lang="en-US" sz="3600" b="1" dirty="0">
                <a:sym typeface="Arial"/>
              </a:rPr>
              <a:t>What was the outcome</a:t>
            </a:r>
            <a:r>
              <a:rPr lang="en-US" b="1" dirty="0">
                <a:sym typeface="Arial"/>
              </a:rPr>
              <a:t>? </a:t>
            </a:r>
            <a:endParaRPr lang="en-US" sz="4400" dirty="0"/>
          </a:p>
        </p:txBody>
      </p:sp>
    </p:spTree>
    <p:extLst>
      <p:ext uri="{BB962C8B-B14F-4D97-AF65-F5344CB8AC3E}">
        <p14:creationId xmlns:p14="http://schemas.microsoft.com/office/powerpoint/2010/main" val="651256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6007A-E042-4186-9CC5-056164EA90C0}"/>
              </a:ext>
            </a:extLst>
          </p:cNvPr>
          <p:cNvSpPr>
            <a:spLocks noGrp="1"/>
          </p:cNvSpPr>
          <p:nvPr>
            <p:ph type="title"/>
          </p:nvPr>
        </p:nvSpPr>
        <p:spPr>
          <a:xfrm>
            <a:off x="472966" y="173421"/>
            <a:ext cx="11540358" cy="1325563"/>
          </a:xfrm>
        </p:spPr>
        <p:txBody>
          <a:bodyPr/>
          <a:lstStyle/>
          <a:p>
            <a:r>
              <a:rPr lang="en-US" sz="4400" dirty="0">
                <a:latin typeface="Arial" panose="020B0604020202020204" pitchFamily="34" charset="0"/>
                <a:cs typeface="Arial" panose="020B0604020202020204" pitchFamily="34" charset="0"/>
              </a:rPr>
              <a:t>First Example – Score Guide Rating Scale</a:t>
            </a:r>
            <a:endParaRPr lang="en-US" dirty="0"/>
          </a:p>
        </p:txBody>
      </p:sp>
      <p:sp>
        <p:nvSpPr>
          <p:cNvPr id="3" name="Content Placeholder 2">
            <a:extLst>
              <a:ext uri="{FF2B5EF4-FFF2-40B4-BE49-F238E27FC236}">
                <a16:creationId xmlns:a16="http://schemas.microsoft.com/office/drawing/2014/main" id="{466BC6F9-BE79-4CAA-A500-66D830DBE215}"/>
              </a:ext>
            </a:extLst>
          </p:cNvPr>
          <p:cNvSpPr>
            <a:spLocks noGrp="1"/>
          </p:cNvSpPr>
          <p:nvPr>
            <p:ph idx="1"/>
          </p:nvPr>
        </p:nvSpPr>
        <p:spPr>
          <a:xfrm>
            <a:off x="472966" y="1135117"/>
            <a:ext cx="11540358" cy="5423338"/>
          </a:xfrm>
        </p:spPr>
        <p:txBody>
          <a:bodyPr>
            <a:normAutofit fontScale="55000" lnSpcReduction="20000"/>
          </a:bodyPr>
          <a:lstStyle/>
          <a:p>
            <a:pPr marL="0" indent="0">
              <a:buNone/>
            </a:pPr>
            <a:r>
              <a:rPr lang="en-US" sz="2800" b="1" dirty="0">
                <a:solidFill>
                  <a:schemeClr val="bg1"/>
                </a:solidFill>
                <a:sym typeface="Arial"/>
              </a:rPr>
              <a:t>when you disagreed with a supervisor or teacher.   </a:t>
            </a:r>
            <a:br>
              <a:rPr lang="en-US" sz="2800" b="1" dirty="0">
                <a:solidFill>
                  <a:schemeClr val="bg1"/>
                </a:solidFill>
                <a:sym typeface="Arial"/>
              </a:rPr>
            </a:br>
            <a:r>
              <a:rPr lang="en-US" sz="2800" b="1" dirty="0">
                <a:solidFill>
                  <a:schemeClr val="bg1"/>
                </a:solidFill>
                <a:sym typeface="Arial"/>
              </a:rPr>
              <a:t>What did you do </a:t>
            </a:r>
            <a:r>
              <a:rPr lang="en-US" sz="4400" b="1" dirty="0">
                <a:solidFill>
                  <a:schemeClr val="tx1"/>
                </a:solidFill>
              </a:rPr>
              <a:t>1 = Poor, 2 = Average or Okay, 3 = Excellent</a:t>
            </a:r>
            <a:br>
              <a:rPr lang="en-US" sz="3600" dirty="0">
                <a:solidFill>
                  <a:schemeClr val="tx1"/>
                </a:solidFill>
              </a:rPr>
            </a:br>
            <a:br>
              <a:rPr lang="en-US" sz="3600" dirty="0">
                <a:solidFill>
                  <a:schemeClr val="tx1"/>
                </a:solidFill>
              </a:rPr>
            </a:br>
            <a:br>
              <a:rPr lang="en-US" sz="4400" dirty="0">
                <a:solidFill>
                  <a:schemeClr val="tx1"/>
                </a:solidFill>
              </a:rPr>
            </a:br>
            <a:r>
              <a:rPr lang="en-US" sz="4400" b="1" dirty="0">
                <a:solidFill>
                  <a:schemeClr val="tx1"/>
                </a:solidFill>
              </a:rPr>
              <a:t>Score of 1 </a:t>
            </a:r>
            <a:r>
              <a:rPr lang="en-US" sz="4400" dirty="0">
                <a:solidFill>
                  <a:schemeClr val="tx1"/>
                </a:solidFill>
              </a:rPr>
              <a:t>= I knew their decision was wrong, so I confronted them to let them know it. They didn’t like that I did that. I decided to quit the job, so I didn’t have to deal with them anymore. </a:t>
            </a:r>
          </a:p>
          <a:p>
            <a:pPr marL="0" indent="0">
              <a:buNone/>
            </a:pPr>
            <a:endParaRPr lang="en-US" sz="4400" b="1" dirty="0"/>
          </a:p>
          <a:p>
            <a:pPr marL="0" indent="0">
              <a:buNone/>
            </a:pPr>
            <a:r>
              <a:rPr lang="en-US" sz="4400" b="1" dirty="0">
                <a:solidFill>
                  <a:schemeClr val="tx1"/>
                </a:solidFill>
              </a:rPr>
              <a:t>Score of 2 </a:t>
            </a:r>
            <a:r>
              <a:rPr lang="en-US" sz="4400" dirty="0">
                <a:solidFill>
                  <a:schemeClr val="tx1"/>
                </a:solidFill>
              </a:rPr>
              <a:t>= I didn’t like their decision, but I could see their point of view. When I had a chance, I asked them about it.</a:t>
            </a:r>
            <a:br>
              <a:rPr lang="en-US" sz="4400" dirty="0">
                <a:solidFill>
                  <a:schemeClr val="tx1"/>
                </a:solidFill>
              </a:rPr>
            </a:br>
            <a:endParaRPr lang="en-US" sz="4400" dirty="0">
              <a:solidFill>
                <a:schemeClr val="tx1"/>
              </a:solidFill>
            </a:endParaRPr>
          </a:p>
          <a:p>
            <a:pPr marL="0" indent="0">
              <a:buNone/>
            </a:pPr>
            <a:r>
              <a:rPr lang="en-US" sz="4400" b="1" dirty="0">
                <a:solidFill>
                  <a:schemeClr val="tx1"/>
                </a:solidFill>
              </a:rPr>
              <a:t>Score of 3 </a:t>
            </a:r>
            <a:r>
              <a:rPr lang="en-US" sz="4400" dirty="0">
                <a:solidFill>
                  <a:schemeClr val="tx1"/>
                </a:solidFill>
              </a:rPr>
              <a:t>= While I didn’t agree with it, I thought about how important it was. I decided that I could live with it but wanted to know if they understood some of the reasons why I saw it another way. I contacted my supervisor and asked for a time to talk about it.  They agreed and, in the end, they stayed with their decision, but they appreciated that I contacted them and gave them some insight.</a:t>
            </a:r>
            <a:endParaRPr lang="en-US" sz="4400" dirty="0"/>
          </a:p>
        </p:txBody>
      </p:sp>
    </p:spTree>
    <p:extLst>
      <p:ext uri="{BB962C8B-B14F-4D97-AF65-F5344CB8AC3E}">
        <p14:creationId xmlns:p14="http://schemas.microsoft.com/office/powerpoint/2010/main" val="3098422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6007A-E042-4186-9CC5-056164EA90C0}"/>
              </a:ext>
            </a:extLst>
          </p:cNvPr>
          <p:cNvSpPr>
            <a:spLocks noGrp="1"/>
          </p:cNvSpPr>
          <p:nvPr>
            <p:ph type="title"/>
          </p:nvPr>
        </p:nvSpPr>
        <p:spPr>
          <a:xfrm>
            <a:off x="472966" y="168986"/>
            <a:ext cx="10880834" cy="1325563"/>
          </a:xfrm>
        </p:spPr>
        <p:txBody>
          <a:bodyPr/>
          <a:lstStyle/>
          <a:p>
            <a:r>
              <a:rPr lang="en-US" dirty="0">
                <a:latin typeface="Arial" panose="020B0604020202020204" pitchFamily="34" charset="0"/>
                <a:cs typeface="Arial" panose="020B0604020202020204" pitchFamily="34" charset="0"/>
              </a:rPr>
              <a:t>Second Example – Score Guide</a:t>
            </a:r>
            <a:endParaRPr lang="en-US" dirty="0"/>
          </a:p>
        </p:txBody>
      </p:sp>
      <p:sp>
        <p:nvSpPr>
          <p:cNvPr id="3" name="Content Placeholder 2">
            <a:extLst>
              <a:ext uri="{FF2B5EF4-FFF2-40B4-BE49-F238E27FC236}">
                <a16:creationId xmlns:a16="http://schemas.microsoft.com/office/drawing/2014/main" id="{466BC6F9-BE79-4CAA-A500-66D830DBE215}"/>
              </a:ext>
            </a:extLst>
          </p:cNvPr>
          <p:cNvSpPr>
            <a:spLocks noGrp="1"/>
          </p:cNvSpPr>
          <p:nvPr>
            <p:ph idx="1"/>
          </p:nvPr>
        </p:nvSpPr>
        <p:spPr>
          <a:xfrm>
            <a:off x="315310" y="1163474"/>
            <a:ext cx="11556124" cy="5268858"/>
          </a:xfrm>
        </p:spPr>
        <p:txBody>
          <a:bodyPr>
            <a:normAutofit/>
          </a:bodyPr>
          <a:lstStyle/>
          <a:p>
            <a:pPr lvl="0"/>
            <a:r>
              <a:rPr lang="en-US" sz="3600" b="1" dirty="0">
                <a:sym typeface="Arial"/>
              </a:rPr>
              <a:t>Image that you work on the same shift as a co-worker who you had difficulty getting along with. There is a task that you must do together on your shift each time you work. </a:t>
            </a:r>
          </a:p>
          <a:p>
            <a:pPr lvl="0"/>
            <a:endParaRPr lang="en-US" sz="3600" b="1" dirty="0">
              <a:sym typeface="Arial"/>
            </a:endParaRPr>
          </a:p>
          <a:p>
            <a:pPr lvl="0"/>
            <a:r>
              <a:rPr lang="en-US" sz="3600" b="1" dirty="0">
                <a:sym typeface="Arial"/>
              </a:rPr>
              <a:t>What would you do in this situation? </a:t>
            </a:r>
          </a:p>
          <a:p>
            <a:pPr lvl="0"/>
            <a:endParaRPr lang="en-US" sz="3600" b="1" dirty="0">
              <a:sym typeface="Arial"/>
            </a:endParaRPr>
          </a:p>
          <a:p>
            <a:pPr lvl="0"/>
            <a:r>
              <a:rPr lang="en-US" sz="3600" b="1" dirty="0">
                <a:sym typeface="Arial"/>
              </a:rPr>
              <a:t>What would you expect the result to be? </a:t>
            </a:r>
          </a:p>
          <a:p>
            <a:pPr lvl="0"/>
            <a:endParaRPr lang="en-US" sz="2800" b="1" dirty="0"/>
          </a:p>
          <a:p>
            <a:endParaRPr lang="en-US" dirty="0"/>
          </a:p>
        </p:txBody>
      </p:sp>
    </p:spTree>
    <p:extLst>
      <p:ext uri="{BB962C8B-B14F-4D97-AF65-F5344CB8AC3E}">
        <p14:creationId xmlns:p14="http://schemas.microsoft.com/office/powerpoint/2010/main" val="2667515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6007A-E042-4186-9CC5-056164EA90C0}"/>
              </a:ext>
            </a:extLst>
          </p:cNvPr>
          <p:cNvSpPr>
            <a:spLocks noGrp="1"/>
          </p:cNvSpPr>
          <p:nvPr>
            <p:ph type="title"/>
          </p:nvPr>
        </p:nvSpPr>
        <p:spPr>
          <a:xfrm>
            <a:off x="362607" y="168986"/>
            <a:ext cx="11698013" cy="1325563"/>
          </a:xfrm>
        </p:spPr>
        <p:txBody>
          <a:bodyPr/>
          <a:lstStyle/>
          <a:p>
            <a:r>
              <a:rPr lang="en-US" dirty="0">
                <a:latin typeface="Arial" panose="020B0604020202020204" pitchFamily="34" charset="0"/>
                <a:cs typeface="Arial" panose="020B0604020202020204" pitchFamily="34" charset="0"/>
              </a:rPr>
              <a:t>Second Example – Score Guide Rating Scale</a:t>
            </a:r>
            <a:endParaRPr lang="en-US" dirty="0"/>
          </a:p>
        </p:txBody>
      </p:sp>
      <p:sp>
        <p:nvSpPr>
          <p:cNvPr id="3" name="Content Placeholder 2">
            <a:extLst>
              <a:ext uri="{FF2B5EF4-FFF2-40B4-BE49-F238E27FC236}">
                <a16:creationId xmlns:a16="http://schemas.microsoft.com/office/drawing/2014/main" id="{466BC6F9-BE79-4CAA-A500-66D830DBE215}"/>
              </a:ext>
            </a:extLst>
          </p:cNvPr>
          <p:cNvSpPr>
            <a:spLocks noGrp="1"/>
          </p:cNvSpPr>
          <p:nvPr>
            <p:ph idx="1"/>
          </p:nvPr>
        </p:nvSpPr>
        <p:spPr>
          <a:xfrm>
            <a:off x="0" y="1163473"/>
            <a:ext cx="12192000" cy="5694527"/>
          </a:xfrm>
        </p:spPr>
        <p:txBody>
          <a:bodyPr>
            <a:normAutofit fontScale="92500"/>
          </a:bodyPr>
          <a:lstStyle/>
          <a:p>
            <a:pPr lvl="0" algn="ctr"/>
            <a:r>
              <a:rPr lang="en-US" sz="2800" dirty="0">
                <a:solidFill>
                  <a:schemeClr val="tx1"/>
                </a:solidFill>
              </a:rPr>
              <a:t>Rate 1 = Poor, 2 = Average / Okay, 3 - Excellent</a:t>
            </a:r>
          </a:p>
          <a:p>
            <a:pPr lvl="0"/>
            <a:r>
              <a:rPr lang="en-US" sz="2800" b="1" dirty="0">
                <a:solidFill>
                  <a:schemeClr val="tx1"/>
                </a:solidFill>
              </a:rPr>
              <a:t>Score of 1 </a:t>
            </a:r>
            <a:r>
              <a:rPr lang="en-US" sz="2800" dirty="0">
                <a:solidFill>
                  <a:schemeClr val="tx1"/>
                </a:solidFill>
              </a:rPr>
              <a:t>= I would avoid doing the task with them until I absolutely had to do it. Or I would try to do it myself without them. I would try to get it done</a:t>
            </a:r>
          </a:p>
          <a:p>
            <a:pPr lvl="0"/>
            <a:r>
              <a:rPr lang="en-US" sz="2800" b="1" dirty="0">
                <a:solidFill>
                  <a:schemeClr val="tx1"/>
                </a:solidFill>
              </a:rPr>
              <a:t>Score of 2 </a:t>
            </a:r>
            <a:r>
              <a:rPr lang="en-US" sz="2800" dirty="0">
                <a:solidFill>
                  <a:schemeClr val="tx1"/>
                </a:solidFill>
              </a:rPr>
              <a:t>= I would work with the person to complete the task. I would negotiation with them on how we could best to complete the task in the best way possible. I would be respectful even if they were hard to get along with . We would get it done as assigned. </a:t>
            </a:r>
          </a:p>
          <a:p>
            <a:pPr lvl="0"/>
            <a:r>
              <a:rPr lang="en-US" sz="2800" b="1" dirty="0">
                <a:solidFill>
                  <a:schemeClr val="tx1"/>
                </a:solidFill>
              </a:rPr>
              <a:t>Score of 3 </a:t>
            </a:r>
            <a:r>
              <a:rPr lang="en-US" sz="2800" dirty="0">
                <a:solidFill>
                  <a:schemeClr val="tx1"/>
                </a:solidFill>
              </a:rPr>
              <a:t>= The task needs to be done, so we need to do it, and I would talk this opportunity to get to the other person better. I would take with them about how we can accomplish the task together in the best way possible.  I would keep in mind how the people we support benefit from the task. I would expect this might be harder at the beginning but would get better over time for both of us. </a:t>
            </a:r>
          </a:p>
          <a:p>
            <a:pPr lvl="0"/>
            <a:endParaRPr lang="en-US" sz="2800" b="1" dirty="0"/>
          </a:p>
          <a:p>
            <a:endParaRPr lang="en-US" dirty="0"/>
          </a:p>
        </p:txBody>
      </p:sp>
    </p:spTree>
    <p:extLst>
      <p:ext uri="{BB962C8B-B14F-4D97-AF65-F5344CB8AC3E}">
        <p14:creationId xmlns:p14="http://schemas.microsoft.com/office/powerpoint/2010/main" val="2993378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6007A-E042-4186-9CC5-056164EA90C0}"/>
              </a:ext>
            </a:extLst>
          </p:cNvPr>
          <p:cNvSpPr>
            <a:spLocks noGrp="1"/>
          </p:cNvSpPr>
          <p:nvPr>
            <p:ph type="title"/>
          </p:nvPr>
        </p:nvSpPr>
        <p:spPr/>
        <p:txBody>
          <a:bodyPr/>
          <a:lstStyle/>
          <a:p>
            <a:r>
              <a:rPr lang="en-US" dirty="0"/>
              <a:t>Tips for using a Score Guide – Option 1</a:t>
            </a:r>
          </a:p>
        </p:txBody>
      </p:sp>
      <p:sp>
        <p:nvSpPr>
          <p:cNvPr id="3" name="Content Placeholder 2">
            <a:extLst>
              <a:ext uri="{FF2B5EF4-FFF2-40B4-BE49-F238E27FC236}">
                <a16:creationId xmlns:a16="http://schemas.microsoft.com/office/drawing/2014/main" id="{466BC6F9-BE79-4CAA-A500-66D830DBE215}"/>
              </a:ext>
            </a:extLst>
          </p:cNvPr>
          <p:cNvSpPr>
            <a:spLocks noGrp="1"/>
          </p:cNvSpPr>
          <p:nvPr>
            <p:ph idx="1"/>
          </p:nvPr>
        </p:nvSpPr>
        <p:spPr/>
        <p:txBody>
          <a:bodyPr>
            <a:normAutofit fontScale="92500" lnSpcReduction="10000"/>
          </a:bodyPr>
          <a:lstStyle/>
          <a:p>
            <a:r>
              <a:rPr lang="en-US" sz="2800" b="1" dirty="0"/>
              <a:t>Determine what is an acceptable score</a:t>
            </a:r>
          </a:p>
          <a:p>
            <a:pPr lvl="0"/>
            <a:r>
              <a:rPr lang="en-US" sz="2400" dirty="0">
                <a:solidFill>
                  <a:schemeClr val="tx1"/>
                </a:solidFill>
              </a:rPr>
              <a:t>Option 1 – Average the score. The candidate must score 75% or more to meet the criteria to more forward in the selection process. </a:t>
            </a:r>
          </a:p>
          <a:p>
            <a:pPr lvl="0"/>
            <a:endParaRPr lang="en-US" sz="2400" dirty="0">
              <a:solidFill>
                <a:schemeClr val="tx1"/>
              </a:solidFill>
            </a:endParaRPr>
          </a:p>
          <a:p>
            <a:pPr lvl="2"/>
            <a:r>
              <a:rPr lang="en-US" sz="2400" dirty="0">
                <a:solidFill>
                  <a:schemeClr val="tx1"/>
                </a:solidFill>
              </a:rPr>
              <a:t>10 Interview Questions</a:t>
            </a:r>
          </a:p>
          <a:p>
            <a:pPr lvl="2"/>
            <a:r>
              <a:rPr lang="en-US" sz="2400" dirty="0">
                <a:solidFill>
                  <a:schemeClr val="tx1"/>
                </a:solidFill>
              </a:rPr>
              <a:t>Likert scale of 1-3 is used</a:t>
            </a:r>
          </a:p>
          <a:p>
            <a:pPr lvl="2"/>
            <a:endParaRPr lang="en-US" sz="2400" dirty="0">
              <a:solidFill>
                <a:schemeClr val="tx1"/>
              </a:solidFill>
            </a:endParaRPr>
          </a:p>
          <a:p>
            <a:pPr lvl="2"/>
            <a:r>
              <a:rPr lang="en-US" sz="2400" dirty="0">
                <a:solidFill>
                  <a:schemeClr val="tx1"/>
                </a:solidFill>
              </a:rPr>
              <a:t>E.g., The candidate scores 25 of 30 possible points. </a:t>
            </a:r>
          </a:p>
          <a:p>
            <a:pPr lvl="2"/>
            <a:r>
              <a:rPr lang="en-US" sz="2400" dirty="0">
                <a:solidFill>
                  <a:schemeClr val="tx1"/>
                </a:solidFill>
              </a:rPr>
              <a:t>Divide 25 by 30 = 80%</a:t>
            </a:r>
          </a:p>
          <a:p>
            <a:pPr lvl="2"/>
            <a:r>
              <a:rPr lang="en-US" sz="2400" dirty="0">
                <a:solidFill>
                  <a:schemeClr val="tx1"/>
                </a:solidFill>
              </a:rPr>
              <a:t>The candidate meets the criteria to move forward in the selection process</a:t>
            </a:r>
            <a:endParaRPr lang="en-US" dirty="0"/>
          </a:p>
        </p:txBody>
      </p:sp>
    </p:spTree>
    <p:extLst>
      <p:ext uri="{BB962C8B-B14F-4D97-AF65-F5344CB8AC3E}">
        <p14:creationId xmlns:p14="http://schemas.microsoft.com/office/powerpoint/2010/main" val="3409877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6007A-E042-4186-9CC5-056164EA90C0}"/>
              </a:ext>
            </a:extLst>
          </p:cNvPr>
          <p:cNvSpPr>
            <a:spLocks noGrp="1"/>
          </p:cNvSpPr>
          <p:nvPr>
            <p:ph type="title"/>
          </p:nvPr>
        </p:nvSpPr>
        <p:spPr/>
        <p:txBody>
          <a:bodyPr/>
          <a:lstStyle/>
          <a:p>
            <a:r>
              <a:rPr lang="en-US" dirty="0"/>
              <a:t>Tips for using a Score Guide – Option 2</a:t>
            </a:r>
          </a:p>
        </p:txBody>
      </p:sp>
      <p:sp>
        <p:nvSpPr>
          <p:cNvPr id="3" name="Content Placeholder 2">
            <a:extLst>
              <a:ext uri="{FF2B5EF4-FFF2-40B4-BE49-F238E27FC236}">
                <a16:creationId xmlns:a16="http://schemas.microsoft.com/office/drawing/2014/main" id="{466BC6F9-BE79-4CAA-A500-66D830DBE215}"/>
              </a:ext>
            </a:extLst>
          </p:cNvPr>
          <p:cNvSpPr>
            <a:spLocks noGrp="1"/>
          </p:cNvSpPr>
          <p:nvPr>
            <p:ph idx="1"/>
          </p:nvPr>
        </p:nvSpPr>
        <p:spPr>
          <a:xfrm>
            <a:off x="838200" y="1825625"/>
            <a:ext cx="10515600" cy="4667250"/>
          </a:xfrm>
        </p:spPr>
        <p:txBody>
          <a:bodyPr>
            <a:normAutofit fontScale="92500" lnSpcReduction="20000"/>
          </a:bodyPr>
          <a:lstStyle/>
          <a:p>
            <a:r>
              <a:rPr lang="en-US" sz="2800" b="1" dirty="0"/>
              <a:t>Determine what is an acceptable score</a:t>
            </a:r>
          </a:p>
          <a:p>
            <a:pPr lvl="0"/>
            <a:r>
              <a:rPr lang="en-US" sz="2400" dirty="0">
                <a:solidFill>
                  <a:schemeClr val="tx1"/>
                </a:solidFill>
              </a:rPr>
              <a:t>Option 2 – All scores must be a 2 or 3 to meet the criteria to move forward in the selection process.</a:t>
            </a:r>
          </a:p>
          <a:p>
            <a:pPr lvl="1"/>
            <a:endParaRPr lang="en-US" sz="2400" dirty="0">
              <a:solidFill>
                <a:schemeClr val="tx1"/>
              </a:solidFill>
            </a:endParaRPr>
          </a:p>
          <a:p>
            <a:pPr lvl="1"/>
            <a:r>
              <a:rPr lang="en-US" sz="2400" dirty="0">
                <a:solidFill>
                  <a:schemeClr val="tx1"/>
                </a:solidFill>
              </a:rPr>
              <a:t>10 Interview Questions</a:t>
            </a:r>
          </a:p>
          <a:p>
            <a:pPr lvl="1"/>
            <a:r>
              <a:rPr lang="en-US" sz="2400" dirty="0">
                <a:solidFill>
                  <a:schemeClr val="tx1"/>
                </a:solidFill>
              </a:rPr>
              <a:t>Likert scale of 1-3 is used</a:t>
            </a:r>
          </a:p>
          <a:p>
            <a:pPr lvl="1"/>
            <a:endParaRPr lang="en-US" sz="2400" dirty="0">
              <a:solidFill>
                <a:schemeClr val="tx1"/>
              </a:solidFill>
            </a:endParaRPr>
          </a:p>
          <a:p>
            <a:pPr lvl="1"/>
            <a:r>
              <a:rPr lang="en-US" sz="2400" dirty="0">
                <a:solidFill>
                  <a:schemeClr val="tx1"/>
                </a:solidFill>
              </a:rPr>
              <a:t>E.g., The candidate scores:  	</a:t>
            </a:r>
          </a:p>
          <a:p>
            <a:pPr lvl="1"/>
            <a:r>
              <a:rPr lang="en-US" sz="2400" dirty="0">
                <a:solidFill>
                  <a:schemeClr val="tx1"/>
                </a:solidFill>
              </a:rPr>
              <a:t>				1 point = 0 times</a:t>
            </a:r>
          </a:p>
          <a:p>
            <a:pPr lvl="1"/>
            <a:r>
              <a:rPr lang="en-US" sz="2400" dirty="0">
                <a:solidFill>
                  <a:schemeClr val="tx1"/>
                </a:solidFill>
              </a:rPr>
              <a:t>				2 points = 6 times</a:t>
            </a:r>
          </a:p>
          <a:p>
            <a:pPr lvl="1"/>
            <a:r>
              <a:rPr lang="en-US" sz="2400" dirty="0">
                <a:solidFill>
                  <a:schemeClr val="tx1"/>
                </a:solidFill>
              </a:rPr>
              <a:t>				3 points = 4 times.  </a:t>
            </a:r>
          </a:p>
          <a:p>
            <a:pPr lvl="1"/>
            <a:r>
              <a:rPr lang="en-US" sz="2400" dirty="0">
                <a:solidFill>
                  <a:schemeClr val="tx1"/>
                </a:solidFill>
              </a:rPr>
              <a:t>This candidate’s scores meet the criteria for moving forward in the selection process. </a:t>
            </a:r>
          </a:p>
          <a:p>
            <a:endParaRPr lang="en-US" sz="2800" b="1" dirty="0"/>
          </a:p>
          <a:p>
            <a:endParaRPr lang="en-US" dirty="0"/>
          </a:p>
        </p:txBody>
      </p:sp>
    </p:spTree>
    <p:extLst>
      <p:ext uri="{BB962C8B-B14F-4D97-AF65-F5344CB8AC3E}">
        <p14:creationId xmlns:p14="http://schemas.microsoft.com/office/powerpoint/2010/main" val="1777472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 Questions</a:t>
            </a:r>
          </a:p>
        </p:txBody>
      </p:sp>
    </p:spTree>
    <p:extLst>
      <p:ext uri="{BB962C8B-B14F-4D97-AF65-F5344CB8AC3E}">
        <p14:creationId xmlns:p14="http://schemas.microsoft.com/office/powerpoint/2010/main" val="2937805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D97C4-B111-44A0-A429-39ABB7D4572F}"/>
              </a:ext>
            </a:extLst>
          </p:cNvPr>
          <p:cNvSpPr>
            <a:spLocks noGrp="1"/>
          </p:cNvSpPr>
          <p:nvPr>
            <p:ph type="title"/>
          </p:nvPr>
        </p:nvSpPr>
        <p:spPr>
          <a:xfrm>
            <a:off x="841471" y="413179"/>
            <a:ext cx="3627012" cy="455213"/>
          </a:xfrm>
        </p:spPr>
        <p:txBody>
          <a:bodyPr>
            <a:normAutofit/>
          </a:bodyPr>
          <a:lstStyle/>
          <a:p>
            <a:r>
              <a:rPr lang="en-US" sz="2400" b="1" dirty="0">
                <a:cs typeface="Calibri Light"/>
              </a:rPr>
              <a:t>Closing Round</a:t>
            </a:r>
            <a:endParaRPr lang="en-US" sz="2400" b="1" dirty="0"/>
          </a:p>
        </p:txBody>
      </p:sp>
      <p:sp>
        <p:nvSpPr>
          <p:cNvPr id="3" name="Content Placeholder 2">
            <a:extLst>
              <a:ext uri="{FF2B5EF4-FFF2-40B4-BE49-F238E27FC236}">
                <a16:creationId xmlns:a16="http://schemas.microsoft.com/office/drawing/2014/main" id="{17DE1B0E-95A4-4D01-96EC-5A8C56789213}"/>
              </a:ext>
            </a:extLst>
          </p:cNvPr>
          <p:cNvSpPr>
            <a:spLocks noGrp="1"/>
          </p:cNvSpPr>
          <p:nvPr>
            <p:ph idx="1"/>
          </p:nvPr>
        </p:nvSpPr>
        <p:spPr/>
        <p:txBody>
          <a:bodyPr vert="horz" lIns="91440" tIns="45720" rIns="91440" bIns="45720" rtlCol="0" anchor="t">
            <a:normAutofit/>
          </a:bodyPr>
          <a:lstStyle/>
          <a:p>
            <a:pPr marL="0" lvl="0" indent="0">
              <a:spcAft>
                <a:spcPts val="0"/>
              </a:spcAft>
              <a:buNone/>
            </a:pPr>
            <a:endParaRPr lang="en-US" dirty="0">
              <a:solidFill>
                <a:prstClr val="black"/>
              </a:solidFill>
            </a:endParaRPr>
          </a:p>
          <a:p>
            <a:pPr marL="457200" lvl="1" indent="0">
              <a:buNone/>
            </a:pPr>
            <a:r>
              <a:rPr lang="en-US" sz="2800" dirty="0"/>
              <a:t>What’s your next step?</a:t>
            </a:r>
          </a:p>
        </p:txBody>
      </p:sp>
    </p:spTree>
    <p:extLst>
      <p:ext uri="{BB962C8B-B14F-4D97-AF65-F5344CB8AC3E}">
        <p14:creationId xmlns:p14="http://schemas.microsoft.com/office/powerpoint/2010/main" val="4244846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Presenter Prep Slide Only</a:t>
            </a:r>
          </a:p>
        </p:txBody>
      </p:sp>
      <p:sp>
        <p:nvSpPr>
          <p:cNvPr id="3" name="Content Placeholder 2"/>
          <p:cNvSpPr>
            <a:spLocks noGrp="1"/>
          </p:cNvSpPr>
          <p:nvPr>
            <p:ph idx="1"/>
          </p:nvPr>
        </p:nvSpPr>
        <p:spPr/>
        <p:txBody>
          <a:bodyPr/>
          <a:lstStyle/>
          <a:p>
            <a:endParaRPr lang="en-US"/>
          </a:p>
        </p:txBody>
      </p:sp>
      <p:pic>
        <p:nvPicPr>
          <p:cNvPr id="2050" name="Picture 2" descr="https://lh4.googleusercontent.com/NBWAWJZAeR8M6s495qrPhPThOlPfbLYqjynZZZDZ5NMJkcBDQWI_mFvyznkgAX47_s2oXvTJ3Yr4jkTF-IeYPI8T-pcTriYRNSJzTFH5kKOaEny4Y37lsmqa1IwQ84KB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5668"/>
            <a:ext cx="12192000" cy="5302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84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053"/>
            <a:ext cx="10515600" cy="1088118"/>
          </a:xfrm>
        </p:spPr>
        <p:txBody>
          <a:bodyPr/>
          <a:lstStyle/>
          <a:p>
            <a:r>
              <a:rPr lang="en-US" dirty="0"/>
              <a:t>Questions?</a:t>
            </a:r>
          </a:p>
        </p:txBody>
      </p:sp>
      <p:sp>
        <p:nvSpPr>
          <p:cNvPr id="3" name="Content Placeholder 2"/>
          <p:cNvSpPr>
            <a:spLocks noGrp="1"/>
          </p:cNvSpPr>
          <p:nvPr>
            <p:ph idx="1"/>
          </p:nvPr>
        </p:nvSpPr>
        <p:spPr>
          <a:xfrm>
            <a:off x="838200" y="1207171"/>
            <a:ext cx="10515600" cy="5140307"/>
          </a:xfrm>
        </p:spPr>
        <p:txBody>
          <a:bodyPr vert="horz" lIns="91440" tIns="45720" rIns="91440" bIns="45720" rtlCol="0" anchor="t">
            <a:normAutofit/>
          </a:bodyPr>
          <a:lstStyle/>
          <a:p>
            <a:endParaRPr lang="en-US" dirty="0">
              <a:latin typeface="Calibri Light"/>
              <a:cs typeface="Calibri Light"/>
            </a:endParaRPr>
          </a:p>
          <a:p>
            <a:pPr marL="0" indent="0">
              <a:buNone/>
            </a:pPr>
            <a:r>
              <a:rPr lang="en-US" u="sng" dirty="0">
                <a:latin typeface="Calibri Light"/>
                <a:cs typeface="Calibri Light"/>
              </a:rPr>
              <a:t>Other ways to learn more:</a:t>
            </a:r>
          </a:p>
          <a:p>
            <a:endParaRPr lang="en-US" dirty="0">
              <a:latin typeface="Calibri Light"/>
              <a:cs typeface="Calibri Light"/>
            </a:endParaRPr>
          </a:p>
          <a:p>
            <a:r>
              <a:rPr lang="en-US" dirty="0">
                <a:latin typeface="Calibri Light"/>
                <a:cs typeface="Calibri Light"/>
              </a:rPr>
              <a:t>Checkout the Tenncare Workforce Toolkit at: tenncare.ici.umn.edu</a:t>
            </a:r>
          </a:p>
          <a:p>
            <a:r>
              <a:rPr lang="en-US" dirty="0">
                <a:latin typeface="Calibri Light"/>
                <a:cs typeface="Calibri Light"/>
              </a:rPr>
              <a:t>Contact your consultant at: </a:t>
            </a:r>
            <a:r>
              <a:rPr lang="en-US" dirty="0">
                <a:latin typeface="Calibri Light"/>
                <a:cs typeface="Calibri Light"/>
                <a:hlinkClick r:id="rId3"/>
              </a:rPr>
              <a:t>dsp-tn@umn.edu</a:t>
            </a:r>
            <a:endParaRPr lang="en-US" dirty="0">
              <a:latin typeface="Calibri Light"/>
              <a:cs typeface="Calibri Light"/>
            </a:endParaRPr>
          </a:p>
          <a:p>
            <a:r>
              <a:rPr lang="en-US" dirty="0">
                <a:latin typeface="Calibri Light"/>
                <a:cs typeface="Calibri Light"/>
              </a:rPr>
              <a:t>Join our Monthly Office Hours</a:t>
            </a:r>
          </a:p>
        </p:txBody>
      </p:sp>
    </p:spTree>
    <p:extLst>
      <p:ext uri="{BB962C8B-B14F-4D97-AF65-F5344CB8AC3E}">
        <p14:creationId xmlns:p14="http://schemas.microsoft.com/office/powerpoint/2010/main" val="762737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439398"/>
            <a:ext cx="10515600" cy="941408"/>
          </a:xfrm>
        </p:spPr>
        <p:txBody>
          <a:bodyPr/>
          <a:lstStyle/>
          <a:p>
            <a:r>
              <a:rPr lang="en-US" dirty="0"/>
              <a:t>For more details on selection</a:t>
            </a:r>
          </a:p>
        </p:txBody>
      </p:sp>
      <p:sp>
        <p:nvSpPr>
          <p:cNvPr id="3" name="Text Placeholder 2"/>
          <p:cNvSpPr>
            <a:spLocks noGrp="1"/>
          </p:cNvSpPr>
          <p:nvPr>
            <p:ph type="body" idx="1"/>
          </p:nvPr>
        </p:nvSpPr>
        <p:spPr>
          <a:xfrm>
            <a:off x="831850" y="1319437"/>
            <a:ext cx="10515600" cy="4770214"/>
          </a:xfrm>
        </p:spPr>
        <p:txBody>
          <a:bodyPr/>
          <a:lstStyle/>
          <a:p>
            <a:endParaRPr lang="en-US" dirty="0">
              <a:solidFill>
                <a:schemeClr val="tx1"/>
              </a:solidFill>
            </a:endParaRPr>
          </a:p>
        </p:txBody>
      </p:sp>
      <p:graphicFrame>
        <p:nvGraphicFramePr>
          <p:cNvPr id="4" name="Diagram 3" descr="Image of an arrow that is depicting the path to find the webinar on Structural Behavioral Interview from the tenncare.ici.umn.edu website, find DSP Workforce Toolkit, Selection and then Structured Behavioral Interview.&#10; &#10;"/>
          <p:cNvGraphicFramePr/>
          <p:nvPr>
            <p:extLst>
              <p:ext uri="{D42A27DB-BD31-4B8C-83A1-F6EECF244321}">
                <p14:modId xmlns:p14="http://schemas.microsoft.com/office/powerpoint/2010/main" val="4072266460"/>
              </p:ext>
            </p:extLst>
          </p:nvPr>
        </p:nvGraphicFramePr>
        <p:xfrm>
          <a:off x="831849" y="738138"/>
          <a:ext cx="1087062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6175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7" name="Title 3"/>
          <p:cNvSpPr>
            <a:spLocks noGrp="1"/>
          </p:cNvSpPr>
          <p:nvPr>
            <p:ph type="title"/>
          </p:nvPr>
        </p:nvSpPr>
        <p:spPr>
          <a:xfrm>
            <a:off x="944563" y="476250"/>
            <a:ext cx="3354387" cy="344488"/>
          </a:xfrm>
        </p:spPr>
        <p:txBody>
          <a:bodyPr/>
          <a:lstStyle/>
          <a:p>
            <a:pPr eaLnBrk="1" hangingPunct="1"/>
            <a:r>
              <a:rPr lang="x-none" altLang="en-US" dirty="0">
                <a:latin typeface="Open Sans"/>
                <a:ea typeface="Open Sans"/>
                <a:cs typeface="Open Sans"/>
              </a:rPr>
              <a:t>Upcoming </a:t>
            </a:r>
            <a:r>
              <a:rPr lang="en-US" altLang="en-US" dirty="0">
                <a:latin typeface="Open Sans"/>
                <a:ea typeface="Open Sans"/>
                <a:cs typeface="Open Sans"/>
              </a:rPr>
              <a:t>Events</a:t>
            </a:r>
            <a:endParaRPr lang="x-none" altLang="en-US" dirty="0">
              <a:latin typeface="Open Sans"/>
              <a:ea typeface="Open Sans"/>
              <a:cs typeface="Open Sans"/>
            </a:endParaRPr>
          </a:p>
        </p:txBody>
      </p:sp>
      <p:sp>
        <p:nvSpPr>
          <p:cNvPr id="5" name="Content Placeholder 4">
            <a:extLst>
              <a:ext uri="{FF2B5EF4-FFF2-40B4-BE49-F238E27FC236}">
                <a16:creationId xmlns:a16="http://schemas.microsoft.com/office/drawing/2014/main" id="{9D3FAF1B-872E-4A44-AAC7-AF22B893C7FB}"/>
              </a:ext>
            </a:extLst>
          </p:cNvPr>
          <p:cNvSpPr>
            <a:spLocks noGrp="1"/>
          </p:cNvSpPr>
          <p:nvPr>
            <p:ph idx="1"/>
          </p:nvPr>
        </p:nvSpPr>
        <p:spPr>
          <a:xfrm>
            <a:off x="357908" y="1104323"/>
            <a:ext cx="11520056" cy="5485663"/>
          </a:xfrm>
        </p:spPr>
        <p:txBody>
          <a:bodyPr vert="horz" lIns="91440" tIns="45720" rIns="91440" bIns="45720" rtlCol="0" anchor="t">
            <a:normAutofit/>
          </a:bodyPr>
          <a:lstStyle/>
          <a:p>
            <a:pPr marL="0" indent="0">
              <a:buNone/>
            </a:pPr>
            <a:r>
              <a:rPr lang="en-US" sz="3200" dirty="0">
                <a:latin typeface="Open Sans" panose="020B0606030504020204" pitchFamily="34" charset="0"/>
                <a:ea typeface="Open Sans" panose="020B0606030504020204" pitchFamily="34" charset="0"/>
                <a:cs typeface="Open Sans" panose="020B0606030504020204" pitchFamily="34" charset="0"/>
              </a:rPr>
              <a:t>Upcoming Learning Labs:</a:t>
            </a:r>
          </a:p>
          <a:p>
            <a:pPr algn="l"/>
            <a:r>
              <a:rPr lang="en-US" sz="2400" b="0" i="0" strike="noStrike" dirty="0">
                <a:effectLst/>
                <a:latin typeface="Open Sans" panose="020B0606030504020204" pitchFamily="34" charset="0"/>
                <a:ea typeface="Open Sans" panose="020B0606030504020204" pitchFamily="34" charset="0"/>
                <a:cs typeface="Open Sans" panose="020B0606030504020204" pitchFamily="34" charset="0"/>
              </a:rPr>
              <a:t>Hold the Ladder: Taking the First Step to Implement a Career Ladder to Retain Quality Staff</a:t>
            </a:r>
            <a:r>
              <a:rPr lang="en-US" sz="2400" strike="noStrike" dirty="0">
                <a:latin typeface="Open Sans" panose="020B0606030504020204" pitchFamily="34" charset="0"/>
                <a:ea typeface="Open Sans" panose="020B0606030504020204" pitchFamily="34" charset="0"/>
                <a:cs typeface="Open Sans" panose="020B0606030504020204" pitchFamily="34" charset="0"/>
              </a:rPr>
              <a:t>, </a:t>
            </a:r>
          </a:p>
          <a:p>
            <a:pPr lvl="1"/>
            <a:r>
              <a:rPr lang="en-US" sz="2000" b="0" i="0" dirty="0">
                <a:effectLst/>
                <a:latin typeface="Open Sans" panose="020B0606030504020204" pitchFamily="34" charset="0"/>
                <a:ea typeface="Open Sans" panose="020B0606030504020204" pitchFamily="34" charset="0"/>
                <a:cs typeface="Open Sans" panose="020B0606030504020204" pitchFamily="34" charset="0"/>
              </a:rPr>
              <a:t>August 12, 2-2:45pm CT / 3-3:45pm ET</a:t>
            </a:r>
          </a:p>
          <a:p>
            <a:pPr marL="0" indent="0">
              <a:buNone/>
            </a:pPr>
            <a:r>
              <a:rPr lang="en-US" sz="3200" dirty="0">
                <a:latin typeface="Open Sans" panose="020B0606030504020204" pitchFamily="34" charset="0"/>
                <a:ea typeface="Open Sans" panose="020B0606030504020204" pitchFamily="34" charset="0"/>
                <a:cs typeface="Open Sans" panose="020B0606030504020204" pitchFamily="34" charset="0"/>
              </a:rPr>
              <a:t>Upcoming Community of Practice:</a:t>
            </a:r>
          </a:p>
          <a:p>
            <a:pPr algn="l">
              <a:buFont typeface="Arial" panose="020B0604020202020204" pitchFamily="34" charset="0"/>
              <a:buChar char="•"/>
            </a:pPr>
            <a:r>
              <a:rPr lang="en-US" sz="2400" b="0" i="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West Region: Monday, August 16,  10am-12pm CT, 11am-1pm ET</a:t>
            </a:r>
          </a:p>
          <a:p>
            <a:pPr algn="l">
              <a:buFont typeface="Arial" panose="020B0604020202020204" pitchFamily="34" charset="0"/>
              <a:buChar char="•"/>
            </a:pPr>
            <a:r>
              <a:rPr lang="en-US" sz="2400" b="0" i="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East Region: Wednesday, August 18,  10am-12pm CT, 11am-1pm ET</a:t>
            </a:r>
          </a:p>
        </p:txBody>
      </p:sp>
      <p:sp>
        <p:nvSpPr>
          <p:cNvPr id="4" name="Rectangle 3">
            <a:extLst>
              <a:ext uri="{FF2B5EF4-FFF2-40B4-BE49-F238E27FC236}">
                <a16:creationId xmlns:a16="http://schemas.microsoft.com/office/drawing/2014/main" id="{D13E9C07-D7C9-4DFC-BACC-63D6D012BD1D}"/>
              </a:ext>
            </a:extLst>
          </p:cNvPr>
          <p:cNvSpPr/>
          <p:nvPr/>
        </p:nvSpPr>
        <p:spPr>
          <a:xfrm>
            <a:off x="2621756" y="5467350"/>
            <a:ext cx="608549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u="sng" dirty="0">
                <a:solidFill>
                  <a:schemeClr val="tx1"/>
                </a:solidFill>
                <a:latin typeface="Open Sans Light"/>
              </a:rPr>
              <a:t>tenncare.ici.umn.edu</a:t>
            </a:r>
            <a:endParaRPr lang="en-US" sz="3200" dirty="0">
              <a:solidFill>
                <a:schemeClr val="tx1"/>
              </a:solidFill>
            </a:endParaRPr>
          </a:p>
        </p:txBody>
      </p:sp>
    </p:spTree>
    <p:extLst>
      <p:ext uri="{BB962C8B-B14F-4D97-AF65-F5344CB8AC3E}">
        <p14:creationId xmlns:p14="http://schemas.microsoft.com/office/powerpoint/2010/main" val="2136987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79084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8146" y="414932"/>
            <a:ext cx="5351647" cy="3969165"/>
          </a:xfrm>
        </p:spPr>
        <p:txBody>
          <a:bodyPr>
            <a:normAutofit fontScale="90000"/>
          </a:bodyPr>
          <a:lstStyle/>
          <a:p>
            <a:r>
              <a:rPr lang="en-US" dirty="0">
                <a:latin typeface="Open Sans Light"/>
              </a:rPr>
              <a:t> </a:t>
            </a:r>
            <a:r>
              <a:rPr lang="en-US" sz="2400" b="1" dirty="0">
                <a:latin typeface="Open Sans Light"/>
              </a:rPr>
              <a:t>Employment and Community First CHOICES  </a:t>
            </a:r>
            <a:endParaRPr lang="en-US" sz="2400" dirty="0">
              <a:latin typeface="Open Sans Light"/>
            </a:endParaRPr>
          </a:p>
          <a:p>
            <a:r>
              <a:rPr lang="en-US" sz="2400" b="1" dirty="0">
                <a:latin typeface="Open Sans Light"/>
              </a:rPr>
              <a:t>Workforce </a:t>
            </a:r>
            <a:r>
              <a:rPr lang="en-US" sz="2400" b="1" dirty="0" err="1">
                <a:latin typeface="Open Sans Light"/>
              </a:rPr>
              <a:t>QuILTSS</a:t>
            </a:r>
            <a:r>
              <a:rPr lang="en-US" sz="2400" b="1" dirty="0">
                <a:latin typeface="Open Sans Light"/>
              </a:rPr>
              <a:t> Initiative</a:t>
            </a:r>
            <a:br>
              <a:rPr lang="en-US" sz="2400" b="1" dirty="0">
                <a:latin typeface="Open Sans Light"/>
              </a:rPr>
            </a:br>
            <a:endParaRPr lang="en-US" sz="2400" dirty="0">
              <a:latin typeface="Open Sans Light"/>
            </a:endParaRPr>
          </a:p>
          <a:p>
            <a:r>
              <a:rPr lang="en-US" sz="5400" dirty="0">
                <a:latin typeface="Open Sans Light"/>
              </a:rPr>
              <a:t>Learning Lab</a:t>
            </a:r>
            <a:br>
              <a:rPr lang="en-US" sz="5400" dirty="0"/>
            </a:br>
            <a:r>
              <a:rPr lang="en-US" sz="4400" b="1" i="1" dirty="0">
                <a:solidFill>
                  <a:srgbClr val="347C7E"/>
                </a:solidFill>
              </a:rPr>
              <a:t>Developing a Score Guide</a:t>
            </a:r>
            <a:r>
              <a:rPr lang="en-US" sz="4400" i="1" dirty="0">
                <a:solidFill>
                  <a:srgbClr val="347C7E"/>
                </a:solidFill>
              </a:rPr>
              <a:t> </a:t>
            </a:r>
            <a:r>
              <a:rPr lang="en-US" sz="4400" b="1" i="1" dirty="0">
                <a:solidFill>
                  <a:srgbClr val="347C7E"/>
                </a:solidFill>
              </a:rPr>
              <a:t>as a part of the Interview Process</a:t>
            </a:r>
            <a:endParaRPr lang="en-US" sz="4400" b="1" i="1" dirty="0">
              <a:solidFill>
                <a:srgbClr val="347C7E"/>
              </a:solidFill>
              <a:latin typeface="Open Sans Light"/>
            </a:endParaRPr>
          </a:p>
        </p:txBody>
      </p:sp>
      <p:sp>
        <p:nvSpPr>
          <p:cNvPr id="6" name="TextBox 5">
            <a:extLst>
              <a:ext uri="{FF2B5EF4-FFF2-40B4-BE49-F238E27FC236}">
                <a16:creationId xmlns:a16="http://schemas.microsoft.com/office/drawing/2014/main" id="{40CFCA21-BF0C-4218-BEDE-2F4D409D18C4}"/>
              </a:ext>
            </a:extLst>
          </p:cNvPr>
          <p:cNvSpPr txBox="1"/>
          <p:nvPr/>
        </p:nvSpPr>
        <p:spPr>
          <a:xfrm>
            <a:off x="818146" y="5289731"/>
            <a:ext cx="535164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Calibri"/>
              </a:rPr>
              <a:t>tenncare.ici.umn.edu</a:t>
            </a: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p:cNvSpPr/>
          <p:nvPr/>
        </p:nvSpPr>
        <p:spPr>
          <a:xfrm>
            <a:off x="6660837" y="4832531"/>
            <a:ext cx="5504156" cy="1140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dirty="0">
                <a:solidFill>
                  <a:schemeClr val="tx1"/>
                </a:solidFill>
                <a:latin typeface="Arial"/>
                <a:cs typeface="Arial"/>
              </a:rPr>
              <a:t>Presenter name and affiliation</a:t>
            </a:r>
          </a:p>
        </p:txBody>
      </p:sp>
      <p:pic>
        <p:nvPicPr>
          <p:cNvPr id="1026" name="Picture 2" descr="https://lh6.googleusercontent.com/lLyKVl3XF8_XTrBlMmSdXclsrVpTVA3pl0ZxpRnAu7P7ObIiI764zyiEs0JJ2JGg2ZYebFhjri9R3xkuPYbp5-a1fMJIXkX44de9mgJhtTNJEmhITTtz9QjyImG3HDAnb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837" y="414932"/>
            <a:ext cx="5504156" cy="3833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135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053"/>
            <a:ext cx="10515600" cy="1088118"/>
          </a:xfrm>
        </p:spPr>
        <p:txBody>
          <a:bodyPr/>
          <a:lstStyle/>
          <a:p>
            <a:r>
              <a:rPr lang="en-US" dirty="0"/>
              <a:t>Using  Zoom</a:t>
            </a:r>
            <a:endParaRPr lang="en-US" dirty="0">
              <a:solidFill>
                <a:srgbClr val="FF0000"/>
              </a:solidFill>
            </a:endParaRPr>
          </a:p>
        </p:txBody>
      </p:sp>
      <p:sp>
        <p:nvSpPr>
          <p:cNvPr id="3" name="Content Placeholder 2"/>
          <p:cNvSpPr>
            <a:spLocks noGrp="1"/>
          </p:cNvSpPr>
          <p:nvPr>
            <p:ph idx="1"/>
          </p:nvPr>
        </p:nvSpPr>
        <p:spPr>
          <a:xfrm>
            <a:off x="838200" y="1058177"/>
            <a:ext cx="10515600" cy="5289301"/>
          </a:xfrm>
        </p:spPr>
        <p:txBody>
          <a:bodyPr vert="horz" lIns="91440" tIns="45720" rIns="91440" bIns="45720" rtlCol="0" anchor="t">
            <a:normAutofit fontScale="85000" lnSpcReduction="20000"/>
          </a:bodyPr>
          <a:lstStyle/>
          <a:p>
            <a:r>
              <a:rPr lang="en-US" dirty="0">
                <a:latin typeface="Calibri Light" panose="020F0302020204030204" pitchFamily="34" charset="0"/>
                <a:cs typeface="Calibri Light" panose="020F0302020204030204" pitchFamily="34" charset="0"/>
              </a:rPr>
              <a:t>Your microphones will be </a:t>
            </a:r>
            <a:r>
              <a:rPr lang="en-US" i="1" dirty="0">
                <a:latin typeface="Calibri Light" panose="020F0302020204030204" pitchFamily="34" charset="0"/>
                <a:cs typeface="Calibri Light" panose="020F0302020204030204" pitchFamily="34" charset="0"/>
              </a:rPr>
              <a:t>muted</a:t>
            </a:r>
            <a:r>
              <a:rPr lang="en-US" dirty="0">
                <a:latin typeface="Calibri Light" panose="020F0302020204030204" pitchFamily="34" charset="0"/>
                <a:cs typeface="Calibri Light" panose="020F0302020204030204" pitchFamily="34" charset="0"/>
              </a:rPr>
              <a:t> when enter. Please keep them turned off unless you're speaking. </a:t>
            </a:r>
          </a:p>
          <a:p>
            <a:r>
              <a:rPr lang="en-US" dirty="0">
                <a:latin typeface="Calibri Light" panose="020F0302020204030204" pitchFamily="34" charset="0"/>
                <a:cs typeface="Calibri Light" panose="020F0302020204030204" pitchFamily="34" charset="0"/>
              </a:rPr>
              <a:t>Name yourself </a:t>
            </a:r>
          </a:p>
          <a:p>
            <a:pPr lvl="1"/>
            <a:r>
              <a:rPr lang="en-US" dirty="0">
                <a:latin typeface="Calibri Light" panose="020F0302020204030204" pitchFamily="34" charset="0"/>
                <a:cs typeface="Calibri Light" panose="020F0302020204030204" pitchFamily="34" charset="0"/>
              </a:rPr>
              <a:t>First name</a:t>
            </a:r>
          </a:p>
          <a:p>
            <a:pPr lvl="1"/>
            <a:r>
              <a:rPr lang="en-US" dirty="0">
                <a:latin typeface="Calibri Light" panose="020F0302020204030204" pitchFamily="34" charset="0"/>
                <a:cs typeface="Calibri Light" panose="020F0302020204030204" pitchFamily="34" charset="0"/>
              </a:rPr>
              <a:t>Name of your organization</a:t>
            </a:r>
          </a:p>
          <a:p>
            <a:pPr lvl="1"/>
            <a:endParaRPr lang="en-US" dirty="0">
              <a:latin typeface="Calibri Light" panose="020F0302020204030204" pitchFamily="34" charset="0"/>
              <a:cs typeface="Calibri Light" panose="020F0302020204030204" pitchFamily="34" charset="0"/>
            </a:endParaRPr>
          </a:p>
          <a:p>
            <a:endParaRPr lang="en-US" dirty="0">
              <a:latin typeface="Calibri Light" panose="020F0302020204030204" pitchFamily="34" charset="0"/>
              <a:cs typeface="Calibri Light" panose="020F0302020204030204" pitchFamily="34" charset="0"/>
            </a:endParaRPr>
          </a:p>
          <a:p>
            <a:r>
              <a:rPr lang="en-US" dirty="0">
                <a:latin typeface="Calibri Light" panose="020F0302020204030204" pitchFamily="34" charset="0"/>
                <a:cs typeface="Calibri Light" panose="020F0302020204030204" pitchFamily="34" charset="0"/>
              </a:rPr>
              <a:t>Use                                for questions or comments.</a:t>
            </a:r>
          </a:p>
          <a:p>
            <a:endParaRPr lang="en-US" dirty="0">
              <a:latin typeface="Calibri Light" panose="020F0302020204030204" pitchFamily="34" charset="0"/>
              <a:cs typeface="Calibri Light" panose="020F0302020204030204" pitchFamily="34" charset="0"/>
            </a:endParaRPr>
          </a:p>
          <a:p>
            <a:endParaRPr lang="en-US" dirty="0">
              <a:latin typeface="Calibri Light" panose="020F0302020204030204" pitchFamily="34" charset="0"/>
              <a:cs typeface="Calibri Light" panose="020F0302020204030204" pitchFamily="34" charset="0"/>
            </a:endParaRPr>
          </a:p>
          <a:p>
            <a:r>
              <a:rPr lang="en-US" dirty="0">
                <a:latin typeface="Calibri Light" panose="020F0302020204030204" pitchFamily="34" charset="0"/>
                <a:cs typeface="Calibri Light" panose="020F0302020204030204" pitchFamily="34" charset="0"/>
              </a:rPr>
              <a:t>We will use “Reactions” such as “thumbs up” though-out the workshop.</a:t>
            </a:r>
          </a:p>
          <a:p>
            <a:r>
              <a:rPr lang="en-US" dirty="0">
                <a:latin typeface="Calibri Light" panose="020F0302020204030204" pitchFamily="34" charset="0"/>
                <a:cs typeface="Calibri Light" panose="020F0302020204030204" pitchFamily="34" charset="0"/>
              </a:rPr>
              <a:t>Live Script</a:t>
            </a:r>
          </a:p>
          <a:p>
            <a:r>
              <a:rPr lang="en-US" dirty="0">
                <a:latin typeface="Calibri Light" panose="020F0302020204030204" pitchFamily="34" charset="0"/>
                <a:cs typeface="Calibri Light" panose="020F0302020204030204" pitchFamily="34" charset="0"/>
              </a:rPr>
              <a:t>Camera on as you are able and comfortable. </a:t>
            </a:r>
          </a:p>
          <a:p>
            <a:r>
              <a:rPr lang="en-US" dirty="0">
                <a:latin typeface="Calibri Light" panose="020F0302020204030204" pitchFamily="34" charset="0"/>
                <a:cs typeface="Calibri Light" panose="020F0302020204030204" pitchFamily="34" charset="0"/>
              </a:rPr>
              <a:t>Take care of your needs. If you need a break, take one.</a:t>
            </a:r>
          </a:p>
          <a:p>
            <a:r>
              <a:rPr lang="en-US" dirty="0">
                <a:latin typeface="Calibri Light"/>
                <a:cs typeface="Calibri Light"/>
              </a:rPr>
              <a:t>Be Understanding of “co-workers”</a:t>
            </a:r>
          </a:p>
          <a:p>
            <a:pPr marL="0" indent="0">
              <a:buNone/>
            </a:pPr>
            <a:endParaRPr lang="en-US" dirty="0">
              <a:latin typeface="Calibri Light" panose="020F0302020204030204" pitchFamily="34" charset="0"/>
              <a:cs typeface="Calibri Light" panose="020F0302020204030204" pitchFamily="34" charset="0"/>
            </a:endParaRPr>
          </a:p>
        </p:txBody>
      </p:sp>
      <p:sp>
        <p:nvSpPr>
          <p:cNvPr id="4" name="Oval Callout 3"/>
          <p:cNvSpPr/>
          <p:nvPr/>
        </p:nvSpPr>
        <p:spPr>
          <a:xfrm>
            <a:off x="1914772" y="2772271"/>
            <a:ext cx="1592826" cy="1288461"/>
          </a:xfrm>
          <a:prstGeom prst="wedgeEllipseCallout">
            <a:avLst/>
          </a:prstGeom>
          <a:solidFill>
            <a:srgbClr val="2883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Chat</a:t>
            </a:r>
            <a:endParaRPr lang="en-US" dirty="0"/>
          </a:p>
        </p:txBody>
      </p:sp>
    </p:spTree>
    <p:extLst>
      <p:ext uri="{BB962C8B-B14F-4D97-AF65-F5344CB8AC3E}">
        <p14:creationId xmlns:p14="http://schemas.microsoft.com/office/powerpoint/2010/main" val="799790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Early Turnover – State </a:t>
            </a:r>
          </a:p>
        </p:txBody>
      </p:sp>
      <p:pic>
        <p:nvPicPr>
          <p:cNvPr id="5" name="Picture 4" descr="Image is of Turnover in the State of Tennessee based upon the Tenncare provider organizations who participated in the 2018 survey - Year one. 69 of those organizations reported, that they had 47% turnover. Of those who left 53% left within 0-6 months of hire, and 33% left within 6-12 months.  Top reasons for departure: 69% found another job at another company, 56% no call / no show and 39% were terminated /fired.&#10;">
            <a:extLst>
              <a:ext uri="{FF2B5EF4-FFF2-40B4-BE49-F238E27FC236}">
                <a16:creationId xmlns:a16="http://schemas.microsoft.com/office/drawing/2014/main" id="{24CCE13C-8506-974F-B93C-C93867F61C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690688"/>
            <a:ext cx="10942799" cy="3610227"/>
          </a:xfrm>
          <a:prstGeom prst="rect">
            <a:avLst/>
          </a:prstGeom>
        </p:spPr>
      </p:pic>
    </p:spTree>
    <p:extLst>
      <p:ext uri="{BB962C8B-B14F-4D97-AF65-F5344CB8AC3E}">
        <p14:creationId xmlns:p14="http://schemas.microsoft.com/office/powerpoint/2010/main" val="1640385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37894" y="187014"/>
            <a:ext cx="8121265" cy="1325563"/>
          </a:xfrm>
        </p:spPr>
        <p:txBody>
          <a:bodyPr/>
          <a:lstStyle/>
          <a:p>
            <a:r>
              <a:rPr lang="en-US" dirty="0"/>
              <a:t>Vacancy - State</a:t>
            </a:r>
          </a:p>
        </p:txBody>
      </p:sp>
      <p:pic>
        <p:nvPicPr>
          <p:cNvPr id="8" name="Picture 7" descr="Image is of Vacancy in the State of Tennessee based upon the same year 1 survey. Overall vacancy of 13% in 69 organizations, 19% of part time positions were vacant and 13% of full time positions were vacant. &#10;">
            <a:extLst>
              <a:ext uri="{FF2B5EF4-FFF2-40B4-BE49-F238E27FC236}">
                <a16:creationId xmlns:a16="http://schemas.microsoft.com/office/drawing/2014/main" id="{FB7A1641-DE15-EF47-9ABC-F5DBEFD2B5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164" y="2416629"/>
            <a:ext cx="11359061" cy="1739900"/>
          </a:xfrm>
          <a:prstGeom prst="rect">
            <a:avLst/>
          </a:prstGeom>
        </p:spPr>
      </p:pic>
      <p:sp>
        <p:nvSpPr>
          <p:cNvPr id="6" name="Rectangle 5">
            <a:extLst>
              <a:ext uri="{C183D7F6-B498-43B3-948B-1728B52AA6E4}">
                <adec:decorative xmlns:adec="http://schemas.microsoft.com/office/drawing/2017/decorative" val="1"/>
              </a:ext>
            </a:extLst>
          </p:cNvPr>
          <p:cNvSpPr/>
          <p:nvPr/>
        </p:nvSpPr>
        <p:spPr>
          <a:xfrm>
            <a:off x="2672901" y="2799398"/>
            <a:ext cx="674558" cy="487181"/>
          </a:xfrm>
          <a:prstGeom prst="rect">
            <a:avLst/>
          </a:prstGeom>
          <a:noFill/>
          <a:ln w="38100" cap="rnd">
            <a:solidFill>
              <a:srgbClr val="FFCD3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048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ppt_x"/>
                                          </p:val>
                                        </p:tav>
                                        <p:tav tm="100000">
                                          <p:val>
                                            <p:strVal val="#ppt_x"/>
                                          </p:val>
                                        </p:tav>
                                      </p:tavLst>
                                    </p:anim>
                                    <p:anim calcmode="lin" valueType="num">
                                      <p:cBhvr additive="base">
                                        <p:cTn id="8" dur="2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54482-5284-A44D-AA6A-EF0AC8E480B7}"/>
              </a:ext>
            </a:extLst>
          </p:cNvPr>
          <p:cNvSpPr>
            <a:spLocks noGrp="1"/>
          </p:cNvSpPr>
          <p:nvPr>
            <p:ph type="title"/>
          </p:nvPr>
        </p:nvSpPr>
        <p:spPr>
          <a:xfrm>
            <a:off x="920274" y="459963"/>
            <a:ext cx="3353356" cy="344515"/>
          </a:xfrm>
        </p:spPr>
        <p:txBody>
          <a:bodyPr/>
          <a:lstStyle/>
          <a:p>
            <a:r>
              <a:rPr lang="en-US" dirty="0"/>
              <a:t>Open Round</a:t>
            </a:r>
            <a:endParaRPr lang="x-none" dirty="0"/>
          </a:p>
        </p:txBody>
      </p:sp>
      <p:sp>
        <p:nvSpPr>
          <p:cNvPr id="3" name="Content Placeholder 2">
            <a:extLst>
              <a:ext uri="{FF2B5EF4-FFF2-40B4-BE49-F238E27FC236}">
                <a16:creationId xmlns:a16="http://schemas.microsoft.com/office/drawing/2014/main" id="{2A180281-01C0-1F45-93B3-E26A68A3E0ED}"/>
              </a:ext>
            </a:extLst>
          </p:cNvPr>
          <p:cNvSpPr>
            <a:spLocks noGrp="1"/>
          </p:cNvSpPr>
          <p:nvPr>
            <p:ph idx="1"/>
          </p:nvPr>
        </p:nvSpPr>
        <p:spPr/>
        <p:txBody>
          <a:bodyPr vert="horz" lIns="91440" tIns="45720" rIns="91440" bIns="45720" rtlCol="0" anchor="t">
            <a:normAutofit/>
          </a:bodyPr>
          <a:lstStyle/>
          <a:p>
            <a:pPr marL="0" indent="0">
              <a:buNone/>
            </a:pPr>
            <a:r>
              <a:rPr lang="en-US" sz="3900" dirty="0"/>
              <a:t>Getting to Know You  </a:t>
            </a:r>
          </a:p>
          <a:p>
            <a:r>
              <a:rPr lang="en-US" dirty="0"/>
              <a:t>Your name and role in the organization</a:t>
            </a:r>
          </a:p>
          <a:p>
            <a:r>
              <a:rPr lang="en-US" dirty="0"/>
              <a:t>What is one question you have regarding developing and using a Score Guide in the interview process?</a:t>
            </a:r>
            <a:endParaRPr lang="x-none" dirty="0"/>
          </a:p>
        </p:txBody>
      </p:sp>
    </p:spTree>
    <p:extLst>
      <p:ext uri="{BB962C8B-B14F-4D97-AF65-F5344CB8AC3E}">
        <p14:creationId xmlns:p14="http://schemas.microsoft.com/office/powerpoint/2010/main" val="1363278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Takeaway for this Learning Lab</a:t>
            </a:r>
          </a:p>
        </p:txBody>
      </p:sp>
      <p:sp>
        <p:nvSpPr>
          <p:cNvPr id="3" name="Content Placeholder 2"/>
          <p:cNvSpPr>
            <a:spLocks noGrp="1"/>
          </p:cNvSpPr>
          <p:nvPr>
            <p:ph idx="1"/>
          </p:nvPr>
        </p:nvSpPr>
        <p:spPr/>
        <p:txBody>
          <a:bodyPr vert="horz" lIns="91440" tIns="45720" rIns="91440" bIns="45720" rtlCol="0" anchor="t">
            <a:normAutofit/>
          </a:bodyPr>
          <a:lstStyle/>
          <a:p>
            <a:r>
              <a:rPr lang="en-US" sz="3600" dirty="0">
                <a:cs typeface="Calibri" panose="020F0502020204030204"/>
              </a:rPr>
              <a:t>Understand why developing a score guide for the interview is important to reduce turnover. </a:t>
            </a:r>
          </a:p>
          <a:p>
            <a:r>
              <a:rPr lang="en-US" sz="3600" dirty="0">
                <a:cs typeface="Calibri" panose="020F0502020204030204"/>
              </a:rPr>
              <a:t>How to develop a Score Guide for Structured Behavioral Interviews </a:t>
            </a:r>
          </a:p>
        </p:txBody>
      </p:sp>
    </p:spTree>
    <p:extLst>
      <p:ext uri="{BB962C8B-B14F-4D97-AF65-F5344CB8AC3E}">
        <p14:creationId xmlns:p14="http://schemas.microsoft.com/office/powerpoint/2010/main" val="316802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noChangeArrowheads="1"/>
          </p:cNvSpPr>
          <p:nvPr>
            <p:ph type="title"/>
          </p:nvPr>
        </p:nvSpPr>
        <p:spPr>
          <a:xfrm>
            <a:off x="817296" y="365125"/>
            <a:ext cx="10536504" cy="1002429"/>
          </a:xfrm>
        </p:spPr>
        <p:txBody>
          <a:bodyPr>
            <a:normAutofit/>
          </a:bodyPr>
          <a:lstStyle/>
          <a:p>
            <a:pPr eaLnBrk="1" hangingPunct="1"/>
            <a:r>
              <a:rPr lang="en-US" altLang="en-US" sz="3600" dirty="0">
                <a:latin typeface="Open Sans Light"/>
                <a:ea typeface="MS PGothic" panose="020B0600070205080204" pitchFamily="34" charset="-128"/>
                <a:cs typeface="Open Sans Light"/>
              </a:rPr>
              <a:t>Building  &amp; Strengthening the DSP Workforce </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596914429"/>
              </p:ext>
            </p:extLst>
          </p:nvPr>
        </p:nvGraphicFramePr>
        <p:xfrm>
          <a:off x="886753" y="1280227"/>
          <a:ext cx="10919526" cy="5452932"/>
        </p:xfrm>
        <a:graphic>
          <a:graphicData uri="http://schemas.openxmlformats.org/drawingml/2006/table">
            <a:tbl>
              <a:tblPr firstRow="1" bandRow="1">
                <a:tableStyleId>{5940675A-B579-460E-94D1-54222C63F5DA}</a:tableStyleId>
              </a:tblPr>
              <a:tblGrid>
                <a:gridCol w="3639842">
                  <a:extLst>
                    <a:ext uri="{9D8B030D-6E8A-4147-A177-3AD203B41FA5}">
                      <a16:colId xmlns:a16="http://schemas.microsoft.com/office/drawing/2014/main" val="534955385"/>
                    </a:ext>
                  </a:extLst>
                </a:gridCol>
                <a:gridCol w="3639842">
                  <a:extLst>
                    <a:ext uri="{9D8B030D-6E8A-4147-A177-3AD203B41FA5}">
                      <a16:colId xmlns:a16="http://schemas.microsoft.com/office/drawing/2014/main" val="4117277691"/>
                    </a:ext>
                  </a:extLst>
                </a:gridCol>
                <a:gridCol w="3639842">
                  <a:extLst>
                    <a:ext uri="{9D8B030D-6E8A-4147-A177-3AD203B41FA5}">
                      <a16:colId xmlns:a16="http://schemas.microsoft.com/office/drawing/2014/main" val="942521320"/>
                    </a:ext>
                  </a:extLst>
                </a:gridCol>
              </a:tblGrid>
              <a:tr h="423740">
                <a:tc>
                  <a:txBody>
                    <a:bodyPr/>
                    <a:lstStyle/>
                    <a:p>
                      <a:r>
                        <a:rPr lang="en-US" sz="2000" dirty="0">
                          <a:latin typeface="Open Sans Light" panose="020B0306030504020204"/>
                        </a:rPr>
                        <a:t>Recruitment Strategies</a:t>
                      </a:r>
                    </a:p>
                  </a:txBody>
                  <a:tcPr marL="88930" marR="88930" marT="45716" marB="45716">
                    <a:solidFill>
                      <a:srgbClr val="D0EB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Open Sans Light" panose="020B0306030504020204"/>
                        </a:rPr>
                        <a:t>Selection Strategies</a:t>
                      </a:r>
                    </a:p>
                  </a:txBody>
                  <a:tcPr marL="88930" marR="88930" marT="45716" marB="45716">
                    <a:solidFill>
                      <a:srgbClr val="48D1EC"/>
                    </a:solidFill>
                  </a:tcPr>
                </a:tc>
                <a:tc>
                  <a:txBody>
                    <a:bodyPr/>
                    <a:lstStyle/>
                    <a:p>
                      <a:r>
                        <a:rPr lang="en-US" sz="2000" dirty="0">
                          <a:latin typeface="Open Sans Light" panose="020B0306030504020204"/>
                        </a:rPr>
                        <a:t>Retention Strategies</a:t>
                      </a:r>
                    </a:p>
                  </a:txBody>
                  <a:tcPr marL="88930" marR="88930" marT="45716" marB="45716">
                    <a:solidFill>
                      <a:srgbClr val="5BBBD5"/>
                    </a:solidFill>
                  </a:tcPr>
                </a:tc>
                <a:extLst>
                  <a:ext uri="{0D108BD9-81ED-4DB2-BD59-A6C34878D82A}">
                    <a16:rowId xmlns:a16="http://schemas.microsoft.com/office/drawing/2014/main" val="935693494"/>
                  </a:ext>
                </a:extLst>
              </a:tr>
              <a:tr h="4716237">
                <a:tc>
                  <a:txBody>
                    <a:bodyPr/>
                    <a:lstStyle/>
                    <a:p>
                      <a:r>
                        <a:rPr lang="en-US" sz="2000" dirty="0">
                          <a:latin typeface="Open Sans Light" panose="020B0306030504020204"/>
                        </a:rPr>
                        <a:t>Effective Marketing</a:t>
                      </a:r>
                    </a:p>
                    <a:p>
                      <a:pPr marL="285750" lvl="0" indent="-285750">
                        <a:buFont typeface="Arial" panose="020B0604020202020204" pitchFamily="34" charset="0"/>
                        <a:buChar char="•"/>
                      </a:pPr>
                      <a:r>
                        <a:rPr lang="en-US" sz="2000" kern="1200" dirty="0">
                          <a:effectLst/>
                          <a:latin typeface="Open Sans Light" panose="020B0306030504020204"/>
                        </a:rPr>
                        <a:t>Public service announcements (PSA)</a:t>
                      </a:r>
                    </a:p>
                    <a:p>
                      <a:pPr marL="285750" lvl="0" indent="-285750">
                        <a:buFont typeface="Arial" panose="020B0604020202020204" pitchFamily="34" charset="0"/>
                        <a:buChar char="•"/>
                      </a:pPr>
                      <a:r>
                        <a:rPr lang="en-US" sz="2000" kern="1200" dirty="0">
                          <a:effectLst/>
                          <a:latin typeface="Open Sans Light" panose="020B0306030504020204"/>
                        </a:rPr>
                        <a:t>Targeted marketing</a:t>
                      </a:r>
                    </a:p>
                    <a:p>
                      <a:pPr marL="285750" lvl="0" indent="-285750">
                        <a:buFont typeface="Arial" panose="020B0604020202020204" pitchFamily="34" charset="0"/>
                        <a:buChar char="•"/>
                      </a:pPr>
                      <a:r>
                        <a:rPr lang="en-US" sz="2000" kern="1200" dirty="0">
                          <a:effectLst/>
                          <a:latin typeface="Open Sans Light" panose="020B0306030504020204"/>
                        </a:rPr>
                        <a:t>Recruitment and hiring bonuses</a:t>
                      </a:r>
                    </a:p>
                    <a:p>
                      <a:pPr marL="285750" lvl="0" indent="-285750">
                        <a:buFont typeface="Arial" panose="020B0604020202020204" pitchFamily="34" charset="0"/>
                        <a:buChar char="•"/>
                      </a:pPr>
                      <a:r>
                        <a:rPr lang="en-US" sz="2000" kern="1200" dirty="0">
                          <a:effectLst/>
                          <a:latin typeface="Open Sans Light" panose="020B0306030504020204"/>
                        </a:rPr>
                        <a:t>Recruitments sources</a:t>
                      </a:r>
                    </a:p>
                    <a:p>
                      <a:endParaRPr lang="en-US" sz="2000" dirty="0">
                        <a:latin typeface="Open Sans Light" panose="020B0306030504020204"/>
                      </a:endParaRPr>
                    </a:p>
                    <a:p>
                      <a:endParaRPr lang="en-US" sz="2000" dirty="0">
                        <a:latin typeface="Open Sans Light" panose="020B0306030504020204"/>
                      </a:endParaRPr>
                    </a:p>
                  </a:txBody>
                  <a:tcPr marL="88930" marR="88930" marT="45716" marB="45716"/>
                </a:tc>
                <a:tc>
                  <a:txBody>
                    <a:bodyPr/>
                    <a:lstStyle/>
                    <a:p>
                      <a:pPr marL="285750" lvl="0" indent="-285750">
                        <a:buFont typeface="Arial" panose="020B0604020202020204" pitchFamily="34" charset="0"/>
                        <a:buChar char="•"/>
                      </a:pPr>
                      <a:r>
                        <a:rPr lang="en-US" sz="2000" b="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Structured behavioral interviews</a:t>
                      </a:r>
                    </a:p>
                    <a:p>
                      <a:pPr marL="342900" lvl="0" indent="-342900">
                        <a:buFont typeface="Wingdings" panose="05000000000000000000" pitchFamily="2" charset="2"/>
                        <a:buChar char="Ø"/>
                      </a:pPr>
                      <a:r>
                        <a:rPr lang="en-US" sz="2000" b="1" kern="1200" dirty="0">
                          <a:solidFill>
                            <a:srgbClr val="347C7E"/>
                          </a:solidFill>
                          <a:effectLst/>
                          <a:latin typeface="Open Sans" panose="020B0606030504020204" pitchFamily="34" charset="0"/>
                          <a:ea typeface="Open Sans" panose="020B0606030504020204" pitchFamily="34" charset="0"/>
                          <a:cs typeface="Open Sans" panose="020B0606030504020204" pitchFamily="34" charset="0"/>
                        </a:rPr>
                        <a:t>     </a:t>
                      </a:r>
                      <a:r>
                        <a:rPr lang="en-US" sz="20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Score Guide</a:t>
                      </a:r>
                    </a:p>
                    <a:p>
                      <a:pPr marL="285750" lvl="0" indent="-285750">
                        <a:buFont typeface="Arial" panose="020B0604020202020204" pitchFamily="34" charset="0"/>
                        <a:buChar char="•"/>
                      </a:pPr>
                      <a:r>
                        <a:rPr lang="en-US" sz="2000" kern="1200" dirty="0">
                          <a:effectLst/>
                          <a:latin typeface="Open Sans Light" panose="020B0306030504020204"/>
                        </a:rPr>
                        <a:t>Realistic job preview</a:t>
                      </a:r>
                    </a:p>
                    <a:p>
                      <a:endParaRPr lang="en-US" sz="2000" dirty="0">
                        <a:latin typeface="Open Sans Light" panose="020B0306030504020204"/>
                      </a:endParaRPr>
                    </a:p>
                  </a:txBody>
                  <a:tcPr marL="88930" marR="88930" marT="45716" marB="45716"/>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effectLst/>
                          <a:latin typeface="Open Sans Light" panose="020B0306030504020204"/>
                        </a:rPr>
                        <a:t>Orientation and onboarding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Light" panose="020B0306030504020204"/>
                          <a:ea typeface="+mn-ea"/>
                          <a:cs typeface="+mn-cs"/>
                        </a:rPr>
                        <a:t>Competency-based training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Light" panose="020B0306030504020204"/>
                          <a:ea typeface="+mn-ea"/>
                          <a:cs typeface="+mn-cs"/>
                        </a:rPr>
                        <a:t>Employee Development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Light" panose="020B0306030504020204"/>
                          <a:ea typeface="+mn-ea"/>
                          <a:cs typeface="+mn-cs"/>
                        </a:rPr>
                        <a:t>Job Analysis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Light" panose="020B0306030504020204"/>
                          <a:ea typeface="+mn-ea"/>
                          <a:cs typeface="+mn-cs"/>
                        </a:rPr>
                        <a:t>Job Descriptions</a:t>
                      </a:r>
                    </a:p>
                    <a:p>
                      <a:pPr marL="285750" indent="-285750">
                        <a:buFont typeface="Arial" panose="020B0604020202020204" pitchFamily="34" charset="0"/>
                        <a:buChar char="•"/>
                      </a:pPr>
                      <a:r>
                        <a:rPr lang="en-US" sz="1800" kern="1200" dirty="0">
                          <a:effectLst/>
                          <a:latin typeface="Open Sans Light" panose="020B0306030504020204"/>
                        </a:rPr>
                        <a:t>Recognition Programs</a:t>
                      </a:r>
                    </a:p>
                    <a:p>
                      <a:pPr marL="285750" indent="-285750">
                        <a:buFont typeface="Arial" panose="020B0604020202020204" pitchFamily="34" charset="0"/>
                        <a:buChar char="•"/>
                      </a:pPr>
                      <a:r>
                        <a:rPr lang="en-US" sz="1800" kern="1200" dirty="0">
                          <a:effectLst/>
                          <a:latin typeface="Open Sans Light" panose="020B0306030504020204"/>
                        </a:rPr>
                        <a:t>Coaching &amp; Mentoring</a:t>
                      </a:r>
                    </a:p>
                    <a:p>
                      <a:pPr marL="742950" lvl="1" indent="-285750">
                        <a:buFont typeface="Arial" panose="020B0604020202020204" pitchFamily="34" charset="0"/>
                        <a:buChar char="•"/>
                      </a:pPr>
                      <a:r>
                        <a:rPr lang="en-US" sz="1800" kern="1200" dirty="0">
                          <a:effectLst/>
                          <a:latin typeface="Open Sans Light" panose="020B0306030504020204"/>
                        </a:rPr>
                        <a:t>Mentoring</a:t>
                      </a:r>
                    </a:p>
                    <a:p>
                      <a:pPr marL="742950" lvl="1" indent="-285750">
                        <a:buFont typeface="Arial" panose="020B0604020202020204" pitchFamily="34" charset="0"/>
                        <a:buChar char="•"/>
                      </a:pPr>
                      <a:r>
                        <a:rPr lang="en-US" sz="1800" kern="1200" dirty="0">
                          <a:effectLst/>
                          <a:latin typeface="Open Sans Light" panose="020B0306030504020204"/>
                        </a:rPr>
                        <a:t>Performance coaching</a:t>
                      </a:r>
                    </a:p>
                    <a:p>
                      <a:pPr marL="742950" lvl="1" indent="-285750">
                        <a:buFont typeface="Arial" panose="020B0604020202020204" pitchFamily="34" charset="0"/>
                        <a:buChar char="•"/>
                      </a:pPr>
                      <a:r>
                        <a:rPr lang="en-US" sz="1800" kern="1200" dirty="0">
                          <a:effectLst/>
                          <a:latin typeface="Open Sans Light" panose="020B0306030504020204"/>
                        </a:rPr>
                        <a:t>Networking</a:t>
                      </a:r>
                    </a:p>
                    <a:p>
                      <a:pPr marL="285750" indent="-285750">
                        <a:buFont typeface="Arial" panose="020B0604020202020204" pitchFamily="34" charset="0"/>
                        <a:buChar char="•"/>
                      </a:pPr>
                      <a:r>
                        <a:rPr lang="en-US" sz="1800" kern="1200" dirty="0">
                          <a:effectLst/>
                          <a:latin typeface="Open Sans Light" panose="020B0306030504020204"/>
                        </a:rPr>
                        <a:t>Employee Engagement &amp; Organizational Participation</a:t>
                      </a:r>
                    </a:p>
                    <a:p>
                      <a:pPr marL="285750" indent="-285750">
                        <a:buFont typeface="Arial" panose="020B0604020202020204" pitchFamily="34" charset="0"/>
                        <a:buChar char="•"/>
                      </a:pPr>
                      <a:r>
                        <a:rPr lang="en-US" sz="1800" kern="1200" dirty="0">
                          <a:effectLst/>
                          <a:latin typeface="Open Sans Light" panose="020B0306030504020204"/>
                        </a:rPr>
                        <a:t>Professional</a:t>
                      </a:r>
                      <a:r>
                        <a:rPr lang="en-US" sz="1800" kern="1200" baseline="0" dirty="0">
                          <a:effectLst/>
                          <a:latin typeface="Open Sans Light" panose="020B0306030504020204"/>
                        </a:rPr>
                        <a:t> Development </a:t>
                      </a:r>
                      <a:endParaRPr lang="en-US" sz="1800" kern="1200" dirty="0">
                        <a:effectLst/>
                        <a:latin typeface="Open Sans Light" panose="020B0306030504020204"/>
                      </a:endParaRPr>
                    </a:p>
                    <a:p>
                      <a:pPr marL="742950" lvl="1" indent="-285750">
                        <a:buFont typeface="Arial" panose="020B0604020202020204" pitchFamily="34" charset="0"/>
                        <a:buChar char="•"/>
                      </a:pPr>
                      <a:r>
                        <a:rPr lang="en-US" sz="1800" kern="1200" dirty="0">
                          <a:effectLst/>
                          <a:latin typeface="Open Sans Light" panose="020B0306030504020204"/>
                        </a:rPr>
                        <a:t>Developing career paths</a:t>
                      </a:r>
                    </a:p>
                    <a:p>
                      <a:pPr marL="742950" lvl="1" indent="-285750">
                        <a:buFont typeface="Arial" panose="020B0604020202020204" pitchFamily="34" charset="0"/>
                        <a:buChar char="•"/>
                      </a:pPr>
                      <a:r>
                        <a:rPr lang="en-US" sz="1800" kern="1200" dirty="0">
                          <a:effectLst/>
                          <a:latin typeface="Open Sans Light" panose="020B0306030504020204"/>
                        </a:rPr>
                        <a:t>Professionalizing DSP roles</a:t>
                      </a:r>
                    </a:p>
                    <a:p>
                      <a:pPr marL="742950" lvl="1" indent="-285750">
                        <a:buFont typeface="Arial" panose="020B0604020202020204" pitchFamily="34" charset="0"/>
                        <a:buChar char="•"/>
                      </a:pPr>
                      <a:r>
                        <a:rPr lang="en-US" sz="1800" kern="1200" dirty="0">
                          <a:effectLst/>
                          <a:latin typeface="Open Sans Light" panose="020B0306030504020204"/>
                        </a:rPr>
                        <a:t>Wage and Benefit</a:t>
                      </a:r>
                      <a:r>
                        <a:rPr lang="en-US" sz="1800" kern="1200" baseline="0" dirty="0">
                          <a:effectLst/>
                          <a:latin typeface="Open Sans Light" panose="020B0306030504020204"/>
                        </a:rPr>
                        <a:t> Policy Change</a:t>
                      </a:r>
                      <a:endParaRPr lang="en-US" sz="1800" kern="1200" dirty="0">
                        <a:effectLst/>
                        <a:latin typeface="Open Sans Light" panose="020B0306030504020204"/>
                      </a:endParaRPr>
                    </a:p>
                  </a:txBody>
                  <a:tcPr marL="88930" marR="88930" marT="45716" marB="45716"/>
                </a:tc>
                <a:extLst>
                  <a:ext uri="{0D108BD9-81ED-4DB2-BD59-A6C34878D82A}">
                    <a16:rowId xmlns:a16="http://schemas.microsoft.com/office/drawing/2014/main" val="635582646"/>
                  </a:ext>
                </a:extLst>
              </a:tr>
            </a:tbl>
          </a:graphicData>
        </a:graphic>
      </p:graphicFrame>
      <p:sp>
        <p:nvSpPr>
          <p:cNvPr id="3" name="Arrow: Up 2" descr="Large arrow image pointing to the Selections strategies area of the table that we are focusing on today. ">
            <a:extLst>
              <a:ext uri="{FF2B5EF4-FFF2-40B4-BE49-F238E27FC236}">
                <a16:creationId xmlns:a16="http://schemas.microsoft.com/office/drawing/2014/main" id="{100BDEC1-D433-4540-B881-D4578250C4F1}"/>
              </a:ext>
            </a:extLst>
          </p:cNvPr>
          <p:cNvSpPr/>
          <p:nvPr/>
        </p:nvSpPr>
        <p:spPr>
          <a:xfrm>
            <a:off x="5202621" y="3216166"/>
            <a:ext cx="2317531" cy="3276709"/>
          </a:xfrm>
          <a:prstGeom prst="upArrow">
            <a:avLst/>
          </a:prstGeom>
          <a:solidFill>
            <a:srgbClr val="38C5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23197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4001</TotalTime>
  <Words>4037</Words>
  <Application>Microsoft Office PowerPoint</Application>
  <PresentationFormat>Widescreen</PresentationFormat>
  <Paragraphs>335</Paragraphs>
  <Slides>23</Slides>
  <Notes>23</Notes>
  <HiddenSlides>1</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23</vt:i4>
      </vt:variant>
    </vt:vector>
  </HeadingPairs>
  <TitlesOfParts>
    <vt:vector size="33" baseType="lpstr">
      <vt:lpstr>.AppleSystemUIFont</vt:lpstr>
      <vt:lpstr>Arial</vt:lpstr>
      <vt:lpstr>Calibri</vt:lpstr>
      <vt:lpstr>Calibri Light</vt:lpstr>
      <vt:lpstr>Open Sans</vt:lpstr>
      <vt:lpstr>Open Sans Light</vt:lpstr>
      <vt:lpstr>Wingdings</vt:lpstr>
      <vt:lpstr>Office Theme</vt:lpstr>
      <vt:lpstr>1_Office Theme</vt:lpstr>
      <vt:lpstr>2_Office Theme</vt:lpstr>
      <vt:lpstr>  Prep Slide ONLY Description For Learning Lab Workshop Developing a Score Guide for the Structured Behavioral Interview  </vt:lpstr>
      <vt:lpstr>Presenter Prep Slide Only</vt:lpstr>
      <vt:lpstr> Employment and Community First CHOICES   Workforce QuILTSS Initiative  Learning Lab Developing a Score Guide as a part of the Interview Process</vt:lpstr>
      <vt:lpstr>Using  Zoom</vt:lpstr>
      <vt:lpstr>Early Turnover – State </vt:lpstr>
      <vt:lpstr>Vacancy - State</vt:lpstr>
      <vt:lpstr>Open Round</vt:lpstr>
      <vt:lpstr>Takeaway for this Learning Lab</vt:lpstr>
      <vt:lpstr>Building  &amp; Strengthening the DSP Workforce </vt:lpstr>
      <vt:lpstr>Consistency in Scoring</vt:lpstr>
      <vt:lpstr>The Score Guide</vt:lpstr>
      <vt:lpstr>First Example – Score Guide</vt:lpstr>
      <vt:lpstr>First Example – Score Guide Rating Scale</vt:lpstr>
      <vt:lpstr>Second Example – Score Guide</vt:lpstr>
      <vt:lpstr>Second Example – Score Guide Rating Scale</vt:lpstr>
      <vt:lpstr>Tips for using a Score Guide – Option 1</vt:lpstr>
      <vt:lpstr>Tips for using a Score Guide – Option 2</vt:lpstr>
      <vt:lpstr>Discussion + Questions</vt:lpstr>
      <vt:lpstr>Closing Round</vt:lpstr>
      <vt:lpstr>Questions?</vt:lpstr>
      <vt:lpstr>For more details on selection</vt:lpstr>
      <vt:lpstr>Upcoming Events</vt:lpstr>
      <vt:lpstr>Thank you</vt:lpstr>
    </vt:vector>
  </TitlesOfParts>
  <Company>University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Laurie "Chet" Tschetter</dc:creator>
  <cp:lastModifiedBy>tsch0042@ad.umn.edu</cp:lastModifiedBy>
  <cp:revision>646</cp:revision>
  <dcterms:created xsi:type="dcterms:W3CDTF">2020-08-06T17:26:25Z</dcterms:created>
  <dcterms:modified xsi:type="dcterms:W3CDTF">2021-08-30T19:42:05Z</dcterms:modified>
</cp:coreProperties>
</file>