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35"/>
  </p:notesMasterIdLst>
  <p:sldIdLst>
    <p:sldId id="322" r:id="rId2"/>
    <p:sldId id="317" r:id="rId3"/>
    <p:sldId id="318" r:id="rId4"/>
    <p:sldId id="549" r:id="rId5"/>
    <p:sldId id="561" r:id="rId6"/>
    <p:sldId id="553" r:id="rId7"/>
    <p:sldId id="554" r:id="rId8"/>
    <p:sldId id="555" r:id="rId9"/>
    <p:sldId id="587" r:id="rId10"/>
    <p:sldId id="586" r:id="rId11"/>
    <p:sldId id="557" r:id="rId12"/>
    <p:sldId id="556" r:id="rId13"/>
    <p:sldId id="558" r:id="rId14"/>
    <p:sldId id="580" r:id="rId15"/>
    <p:sldId id="592" r:id="rId16"/>
    <p:sldId id="581" r:id="rId17"/>
    <p:sldId id="563" r:id="rId18"/>
    <p:sldId id="583" r:id="rId19"/>
    <p:sldId id="584" r:id="rId20"/>
    <p:sldId id="568" r:id="rId21"/>
    <p:sldId id="567" r:id="rId22"/>
    <p:sldId id="569" r:id="rId23"/>
    <p:sldId id="570" r:id="rId24"/>
    <p:sldId id="571" r:id="rId25"/>
    <p:sldId id="572" r:id="rId26"/>
    <p:sldId id="573" r:id="rId27"/>
    <p:sldId id="574" r:id="rId28"/>
    <p:sldId id="576" r:id="rId29"/>
    <p:sldId id="578" r:id="rId30"/>
    <p:sldId id="590" r:id="rId31"/>
    <p:sldId id="547" r:id="rId32"/>
    <p:sldId id="546" r:id="rId33"/>
    <p:sldId id="5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all" initials="SH" lastIdx="8" clrIdx="0"/>
  <p:cmAuthor id="2" name="Nancy J McCulloh" initials="NM" lastIdx="5" clrIdx="1"/>
  <p:cmAuthor id="3" name="Barbara A Kleist" initials="BAK"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C7D7"/>
    <a:srgbClr val="4C768C"/>
    <a:srgbClr val="FFFFFF"/>
    <a:srgbClr val="CBCBCB"/>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1" autoAdjust="0"/>
    <p:restoredTop sz="74224" autoAdjust="0"/>
  </p:normalViewPr>
  <p:slideViewPr>
    <p:cSldViewPr snapToGrid="0">
      <p:cViewPr varScale="1">
        <p:scale>
          <a:sx n="84" d="100"/>
          <a:sy n="84" d="100"/>
        </p:scale>
        <p:origin x="18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E5196-8469-4FD3-88E2-15649FDE16B1}"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0E140-93E8-471F-9349-F0BB6098DEA7}" type="slidenum">
              <a:rPr lang="en-US" smtClean="0"/>
              <a:t>‹#›</a:t>
            </a:fld>
            <a:endParaRPr lang="en-US"/>
          </a:p>
        </p:txBody>
      </p:sp>
    </p:spTree>
    <p:extLst>
      <p:ext uri="{BB962C8B-B14F-4D97-AF65-F5344CB8AC3E}">
        <p14:creationId xmlns:p14="http://schemas.microsoft.com/office/powerpoint/2010/main" val="32184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1" u="none" strike="noStrike" dirty="0">
                <a:solidFill>
                  <a:srgbClr val="000000"/>
                </a:solidFill>
                <a:effectLst/>
                <a:latin typeface="Calibri" panose="020F0502020204030204" pitchFamily="34" charset="0"/>
              </a:rPr>
              <a:t>To Prepare: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Turn on Live Transcript and record if applicable</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0" u="none" strike="noStrike" dirty="0">
                <a:solidFill>
                  <a:srgbClr val="000000"/>
                </a:solidFill>
                <a:effectLst/>
                <a:latin typeface="Calibri" panose="020F0502020204030204" pitchFamily="34" charset="0"/>
              </a:rPr>
              <a:t>prepare Cost of New Hire Tool and PDF of slides (without notes) to put in chat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0" u="none" strike="noStrike" dirty="0">
                <a:solidFill>
                  <a:srgbClr val="000000"/>
                </a:solidFill>
                <a:effectLst/>
                <a:latin typeface="Calibri" panose="020F0502020204030204" pitchFamily="34" charset="0"/>
              </a:rPr>
              <a:t>Slide #2 – Update presenter names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0" u="none" strike="noStrike" dirty="0">
                <a:solidFill>
                  <a:srgbClr val="000000"/>
                </a:solidFill>
                <a:effectLst/>
                <a:latin typeface="Calibri" panose="020F0502020204030204" pitchFamily="34" charset="0"/>
              </a:rPr>
              <a:t>Check that the presenter can share their screen </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0" u="none" strike="noStrike" dirty="0">
                <a:solidFill>
                  <a:srgbClr val="000000"/>
                </a:solidFill>
                <a:effectLst/>
                <a:latin typeface="Calibri" panose="020F0502020204030204" pitchFamily="34" charset="0"/>
              </a:rPr>
              <a:t>Prepare breakout groups if a large group</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0" u="none" strike="noStrike" dirty="0">
                <a:solidFill>
                  <a:srgbClr val="000000"/>
                </a:solidFill>
                <a:effectLst/>
                <a:latin typeface="Calibri" panose="020F0502020204030204" pitchFamily="34" charset="0"/>
              </a:rPr>
              <a:t>Assign an attendance taker, time keeper, chat monitor</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1" u="none" strike="noStrike" dirty="0">
                <a:solidFill>
                  <a:srgbClr val="000000"/>
                </a:solidFill>
                <a:effectLst/>
                <a:latin typeface="Calibri" panose="020F0502020204030204" pitchFamily="34" charset="0"/>
              </a:rPr>
              <a:t>Note to Facilitator:</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Bold Text = Timing</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1" u="none" strike="noStrike" dirty="0">
                <a:solidFill>
                  <a:srgbClr val="000000"/>
                </a:solidFill>
                <a:effectLst/>
                <a:latin typeface="Calibri" panose="020F0502020204030204" pitchFamily="34" charset="0"/>
              </a:rPr>
              <a:t>Italicized Text = Notes – do not read</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a:solidFill>
                  <a:srgbClr val="000000"/>
                </a:solidFill>
                <a:effectLst/>
                <a:latin typeface="Calibri" panose="020F0502020204030204" pitchFamily="34" charset="0"/>
              </a:rPr>
              <a:t>Regular Text = Talking Points</a:t>
            </a:r>
            <a:r>
              <a:rPr lang="en-US" sz="12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940E140-93E8-471F-9349-F0BB6098DEA7}" type="slidenum">
              <a:rPr lang="en-US" smtClean="0"/>
              <a:t>1</a:t>
            </a:fld>
            <a:endParaRPr lang="en-US"/>
          </a:p>
        </p:txBody>
      </p:sp>
    </p:spTree>
    <p:extLst>
      <p:ext uri="{BB962C8B-B14F-4D97-AF65-F5344CB8AC3E}">
        <p14:creationId xmlns:p14="http://schemas.microsoft.com/office/powerpoint/2010/main" val="365386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The following are what not to do when designing and implementing a peer mentoring</a:t>
            </a:r>
            <a:r>
              <a:rPr lang="en-US" baseline="0" dirty="0"/>
              <a:t> program.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a:t>
            </a:r>
            <a:r>
              <a:rPr lang="en-US" i="1" baseline="0" dirty="0"/>
              <a:t>read through list</a:t>
            </a:r>
            <a:r>
              <a:rPr lang="en-US" baseline="0" dirty="0"/>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From your own experience,</a:t>
            </a:r>
            <a:r>
              <a:rPr lang="en-US" baseline="0" dirty="0"/>
              <a:t> think about what other things should be avoided when developing a mentoring program for your organization.  </a:t>
            </a:r>
          </a:p>
        </p:txBody>
      </p:sp>
      <p:sp>
        <p:nvSpPr>
          <p:cNvPr id="4" name="Slide Number Placeholder 3"/>
          <p:cNvSpPr>
            <a:spLocks noGrp="1"/>
          </p:cNvSpPr>
          <p:nvPr>
            <p:ph type="sldNum" sz="quarter" idx="10"/>
          </p:nvPr>
        </p:nvSpPr>
        <p:spPr/>
        <p:txBody>
          <a:bodyPr/>
          <a:lstStyle/>
          <a:p>
            <a:fld id="{C940E140-93E8-471F-9349-F0BB6098DEA7}" type="slidenum">
              <a:rPr lang="en-US" smtClean="0"/>
              <a:t>10</a:t>
            </a:fld>
            <a:endParaRPr lang="en-US"/>
          </a:p>
        </p:txBody>
      </p:sp>
    </p:spTree>
    <p:extLst>
      <p:ext uri="{BB962C8B-B14F-4D97-AF65-F5344CB8AC3E}">
        <p14:creationId xmlns:p14="http://schemas.microsoft.com/office/powerpoint/2010/main" val="235737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Transition Slide</a:t>
            </a:r>
          </a:p>
          <a:p>
            <a:r>
              <a:rPr lang="en-US" i="0" dirty="0"/>
              <a:t>Talking Points:</a:t>
            </a:r>
          </a:p>
          <a:p>
            <a:pPr marL="171450" indent="-171450">
              <a:buFont typeface="Wingdings" panose="05000000000000000000" pitchFamily="2" charset="2"/>
              <a:buChar char="Ø"/>
            </a:pPr>
            <a:r>
              <a:rPr lang="en-US" dirty="0"/>
              <a:t>Alright,</a:t>
            </a:r>
            <a:r>
              <a:rPr lang="en-US" baseline="0" dirty="0"/>
              <a:t> let’s get into it!</a:t>
            </a:r>
          </a:p>
          <a:p>
            <a:pPr marL="171450" indent="-171450">
              <a:buFont typeface="Wingdings" panose="05000000000000000000" pitchFamily="2" charset="2"/>
              <a:buChar char="Ø"/>
            </a:pPr>
            <a:r>
              <a:rPr lang="en-US" dirty="0"/>
              <a:t>Now, I would like to describe the Peer Empowerment Program as a framework you may follow to design and customize a mentoring program for your organization.</a:t>
            </a:r>
            <a:r>
              <a:rPr lang="en-US" baseline="0" dirty="0"/>
              <a:t>  </a:t>
            </a: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11</a:t>
            </a:fld>
            <a:endParaRPr lang="en-US"/>
          </a:p>
        </p:txBody>
      </p:sp>
    </p:spTree>
    <p:extLst>
      <p:ext uri="{BB962C8B-B14F-4D97-AF65-F5344CB8AC3E}">
        <p14:creationId xmlns:p14="http://schemas.microsoft.com/office/powerpoint/2010/main" val="269467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Talking Points:</a:t>
            </a:r>
          </a:p>
          <a:p>
            <a:pPr marL="171450" indent="-171450">
              <a:buFont typeface="Wingdings" panose="05000000000000000000" pitchFamily="2" charset="2"/>
              <a:buChar char="Ø"/>
            </a:pPr>
            <a:r>
              <a:rPr lang="en-US" sz="1200" i="0" dirty="0"/>
              <a:t>The Peer Empowerment Program (PEP) is a toolkit that provides guidance on planning and customizing your own peer-to-peer mentoring program following a recommended framework</a:t>
            </a:r>
            <a:r>
              <a:rPr lang="en-US" i="0" dirty="0"/>
              <a:t>. It provides guidance on how to select, train, and sustain mentors as well as instructions for preparing and supporting mentees. The PEP Toolkit is complete with content, worksheets, and other tools you will need to launch and operate your mentoring program.</a:t>
            </a:r>
          </a:p>
          <a:p>
            <a:pPr marL="171450" indent="-171450" defTabSz="942210">
              <a:buFont typeface="Wingdings" panose="05000000000000000000" pitchFamily="2" charset="2"/>
              <a:buChar char="Ø"/>
            </a:pPr>
            <a:r>
              <a:rPr lang="en-US" dirty="0"/>
              <a:t>PEP is a program that matches and supports volunteers from your pool of experienced direct support professionals (the mentors) with less experienced DSPs (the mentees). Mentors support and socialize mentees to the organization.  The partners work together to identify the mentee’s skill development goals and the ways they will work together to achieve those goals. </a:t>
            </a:r>
          </a:p>
          <a:p>
            <a:pPr marL="171450" indent="-171450">
              <a:buFont typeface="Wingdings" panose="05000000000000000000" pitchFamily="2" charset="2"/>
              <a:buChar char="Ø"/>
            </a:pPr>
            <a:r>
              <a:rPr lang="en-US" dirty="0"/>
              <a:t>Both mentor and mentee enter into their relationship voluntarily and negotiate a mutually agreeable written contract to ensure that both partners understand the goals and expectations of the mentoring relationship. Either party can stop the relationship at any time to ensure that people will enter the partnership freely and will stay only if it is working for them.</a:t>
            </a:r>
            <a:endParaRPr lang="en-US" b="1" dirty="0"/>
          </a:p>
        </p:txBody>
      </p:sp>
      <p:sp>
        <p:nvSpPr>
          <p:cNvPr id="4" name="Slide Number Placeholder 3"/>
          <p:cNvSpPr>
            <a:spLocks noGrp="1"/>
          </p:cNvSpPr>
          <p:nvPr>
            <p:ph type="sldNum" sz="quarter" idx="10"/>
          </p:nvPr>
        </p:nvSpPr>
        <p:spPr/>
        <p:txBody>
          <a:bodyPr/>
          <a:lstStyle/>
          <a:p>
            <a:fld id="{C940E140-93E8-471F-9349-F0BB6098DEA7}" type="slidenum">
              <a:rPr lang="en-US" smtClean="0"/>
              <a:t>12</a:t>
            </a:fld>
            <a:endParaRPr lang="en-US"/>
          </a:p>
        </p:txBody>
      </p:sp>
    </p:spTree>
    <p:extLst>
      <p:ext uri="{BB962C8B-B14F-4D97-AF65-F5344CB8AC3E}">
        <p14:creationId xmlns:p14="http://schemas.microsoft.com/office/powerpoint/2010/main" val="412688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The PEP Toolkit is organized into three parts. The first part is a </a:t>
            </a:r>
            <a:r>
              <a:rPr lang="en-US" b="1" dirty="0"/>
              <a:t>Program Coordinator Guide </a:t>
            </a:r>
            <a:r>
              <a:rPr lang="en-US" dirty="0"/>
              <a:t>entitled, </a:t>
            </a:r>
            <a:r>
              <a:rPr lang="en-US" i="1" dirty="0"/>
              <a:t>Understanding, Planning, and Launching the Peer Empowerment Program</a:t>
            </a:r>
            <a:r>
              <a:rPr lang="en-US" dirty="0"/>
              <a:t>. It provides coordinators</a:t>
            </a:r>
            <a:r>
              <a:rPr lang="en-US" baseline="0" dirty="0"/>
              <a:t> and </a:t>
            </a:r>
            <a:r>
              <a:rPr lang="en-US" dirty="0"/>
              <a:t>program planners with all the information and tools they need to plan and develop the components of PEP before initiating the program within their organization. </a:t>
            </a:r>
          </a:p>
          <a:p>
            <a:pPr marL="171450" indent="-171450">
              <a:buFont typeface="Wingdings" panose="05000000000000000000" pitchFamily="2" charset="2"/>
              <a:buChar char="Ø"/>
            </a:pPr>
            <a:r>
              <a:rPr lang="en-US" dirty="0"/>
              <a:t>The second part of the PEP Toolkit is the </a:t>
            </a:r>
            <a:r>
              <a:rPr lang="en-US" b="1" dirty="0"/>
              <a:t>Facilitator Guide </a:t>
            </a:r>
            <a:r>
              <a:rPr lang="en-US" dirty="0"/>
              <a:t>for conducting the</a:t>
            </a:r>
            <a:r>
              <a:rPr lang="en-US" baseline="0" dirty="0"/>
              <a:t> curriculum, including the orientation session and mentor development workshop.  </a:t>
            </a:r>
          </a:p>
          <a:p>
            <a:pPr marL="633865" lvl="1" indent="-176665">
              <a:buFont typeface="Wingdings" panose="05000000000000000000" pitchFamily="2" charset="2"/>
              <a:buChar char="Ø"/>
            </a:pPr>
            <a:r>
              <a:rPr lang="en-US" dirty="0"/>
              <a:t>The </a:t>
            </a:r>
            <a:r>
              <a:rPr lang="en-US" u="sng" dirty="0"/>
              <a:t>Orientation</a:t>
            </a:r>
            <a:r>
              <a:rPr lang="en-US" dirty="0"/>
              <a:t> is a one-hour session used to orient both prospective mentors and mentees to mentoring. </a:t>
            </a:r>
          </a:p>
          <a:p>
            <a:pPr marL="633865" lvl="1" indent="-176665">
              <a:buFont typeface="Wingdings" panose="05000000000000000000" pitchFamily="2" charset="2"/>
              <a:buChar char="Ø"/>
            </a:pPr>
            <a:r>
              <a:rPr lang="en-US" dirty="0"/>
              <a:t>The </a:t>
            </a:r>
            <a:r>
              <a:rPr lang="en-US" u="sng" dirty="0"/>
              <a:t>Mentor Development Workshop </a:t>
            </a:r>
            <a:r>
              <a:rPr lang="en-US" dirty="0"/>
              <a:t>is a step-by-step curriculum designed to be completed in a four-hour workshop with the objective of preparing volunteer DSPs for their role as mentors. It can be formatted as a half-day workshop or as four separate 60-minute training sessions.</a:t>
            </a:r>
          </a:p>
          <a:p>
            <a:pPr marL="171450" indent="-171450">
              <a:buFont typeface="Wingdings" panose="05000000000000000000" pitchFamily="2" charset="2"/>
              <a:buChar char="Ø"/>
            </a:pPr>
            <a:r>
              <a:rPr lang="en-US" dirty="0"/>
              <a:t>The third component of the PEP Toolkit is the </a:t>
            </a:r>
            <a:r>
              <a:rPr lang="en-US" b="1" dirty="0"/>
              <a:t>Learner Guide</a:t>
            </a:r>
            <a:r>
              <a:rPr lang="en-US" dirty="0"/>
              <a:t>. It is designed for mentors and mentees to use as a guide to participate in the learning activities during the Orientation Session. The Learner Guide is also for mentors to use as a workbook during the Mentor Development Workshop and as a reference for both mentors and mentees to use throughout their mentoring partnership. </a:t>
            </a:r>
          </a:p>
        </p:txBody>
      </p:sp>
      <p:sp>
        <p:nvSpPr>
          <p:cNvPr id="4" name="Slide Number Placeholder 3"/>
          <p:cNvSpPr>
            <a:spLocks noGrp="1"/>
          </p:cNvSpPr>
          <p:nvPr>
            <p:ph type="sldNum" sz="quarter" idx="10"/>
          </p:nvPr>
        </p:nvSpPr>
        <p:spPr/>
        <p:txBody>
          <a:bodyPr/>
          <a:lstStyle/>
          <a:p>
            <a:fld id="{C940E140-93E8-471F-9349-F0BB6098DEA7}" type="slidenum">
              <a:rPr lang="en-US" smtClean="0"/>
              <a:t>13</a:t>
            </a:fld>
            <a:endParaRPr lang="en-US"/>
          </a:p>
        </p:txBody>
      </p:sp>
    </p:spTree>
    <p:extLst>
      <p:ext uri="{BB962C8B-B14F-4D97-AF65-F5344CB8AC3E}">
        <p14:creationId xmlns:p14="http://schemas.microsoft.com/office/powerpoint/2010/main" val="1222089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Talking Points:</a:t>
            </a:r>
          </a:p>
          <a:p>
            <a:pPr marL="171450" indent="-171450">
              <a:buFont typeface="Wingdings" panose="05000000000000000000" pitchFamily="2" charset="2"/>
              <a:buChar char="Ø"/>
            </a:pPr>
            <a:r>
              <a:rPr lang="en-US" dirty="0"/>
              <a:t>As a</a:t>
            </a:r>
            <a:r>
              <a:rPr lang="en-US" baseline="0" dirty="0"/>
              <a:t> general overview, the main components of the Peer Empowerment Program include: (</a:t>
            </a:r>
            <a:r>
              <a:rPr lang="en-US" i="1" baseline="0" dirty="0"/>
              <a:t>read list</a:t>
            </a:r>
            <a:r>
              <a:rPr lang="en-US" baseline="0" dirty="0"/>
              <a:t>)</a:t>
            </a: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14</a:t>
            </a:fld>
            <a:endParaRPr lang="en-US"/>
          </a:p>
        </p:txBody>
      </p:sp>
    </p:spTree>
    <p:extLst>
      <p:ext uri="{BB962C8B-B14F-4D97-AF65-F5344CB8AC3E}">
        <p14:creationId xmlns:p14="http://schemas.microsoft.com/office/powerpoint/2010/main" val="2821897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This is the PEP framework. It provides you with an overview of the activities and key elements of PEP. These are the elements that you will customize and use to create your unique mentoring program</a:t>
            </a:r>
            <a:r>
              <a:rPr lang="en-US" baseline="0" dirty="0"/>
              <a:t> that</a:t>
            </a:r>
            <a:r>
              <a:rPr lang="en-US" dirty="0"/>
              <a:t> meets your organization’s needs and desires.  </a:t>
            </a:r>
          </a:p>
          <a:p>
            <a:pPr marL="171450" indent="-171450">
              <a:buFont typeface="Wingdings" panose="05000000000000000000" pitchFamily="2" charset="2"/>
              <a:buChar char="Ø"/>
            </a:pPr>
            <a:r>
              <a:rPr lang="en-US" dirty="0"/>
              <a:t>In</a:t>
            </a:r>
            <a:r>
              <a:rPr lang="en-US" baseline="0" dirty="0"/>
              <a:t> the planning stage, you will complete steps 1 to 3: (</a:t>
            </a:r>
            <a:r>
              <a:rPr lang="en-US" i="1" baseline="0" dirty="0"/>
              <a:t>read steps</a:t>
            </a:r>
            <a:r>
              <a:rPr lang="en-US" baseline="0" dirty="0"/>
              <a:t>).  </a:t>
            </a:r>
          </a:p>
          <a:p>
            <a:pPr marL="171450" indent="-171450">
              <a:buFont typeface="Wingdings" panose="05000000000000000000" pitchFamily="2" charset="2"/>
              <a:buChar char="Ø"/>
            </a:pPr>
            <a:r>
              <a:rPr lang="en-US" baseline="0" dirty="0"/>
              <a:t>When implementing the program, you will complete steps 4 to 13: (</a:t>
            </a:r>
            <a:r>
              <a:rPr lang="en-US" i="1" baseline="0" dirty="0"/>
              <a:t>read steps</a:t>
            </a:r>
            <a:r>
              <a:rPr lang="en-US" baseline="0" dirty="0"/>
              <a:t>).  </a:t>
            </a:r>
            <a:endParaRPr lang="en-US" dirty="0"/>
          </a:p>
          <a:p>
            <a:pPr marL="171450" indent="-171450">
              <a:buFont typeface="Wingdings" panose="05000000000000000000" pitchFamily="2" charset="2"/>
              <a:buChar char="Ø"/>
            </a:pPr>
            <a:r>
              <a:rPr lang="en-US" dirty="0"/>
              <a:t>We will discuss each step in more detail on the following slides. </a:t>
            </a:r>
            <a:r>
              <a:rPr lang="en-US" baseline="0" dirty="0"/>
              <a:t> </a:t>
            </a: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15</a:t>
            </a:fld>
            <a:endParaRPr lang="en-US"/>
          </a:p>
        </p:txBody>
      </p:sp>
    </p:spTree>
    <p:extLst>
      <p:ext uri="{BB962C8B-B14F-4D97-AF65-F5344CB8AC3E}">
        <p14:creationId xmlns:p14="http://schemas.microsoft.com/office/powerpoint/2010/main" val="710614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Transition Slide</a:t>
            </a:r>
          </a:p>
          <a:p>
            <a:r>
              <a:rPr lang="en-US" i="0" dirty="0"/>
              <a:t>Talking Points: </a:t>
            </a:r>
          </a:p>
          <a:p>
            <a:pPr marL="171450" indent="-171450">
              <a:buFont typeface="Wingdings" panose="05000000000000000000" pitchFamily="2" charset="2"/>
              <a:buChar char="Ø"/>
            </a:pPr>
            <a:r>
              <a:rPr lang="en-US" dirty="0"/>
              <a:t>First,</a:t>
            </a:r>
            <a:r>
              <a:rPr lang="en-US" baseline="0" dirty="0"/>
              <a:t> we will discuss steps 1 through 3 regarding customized planning.  </a:t>
            </a: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16</a:t>
            </a:fld>
            <a:endParaRPr lang="en-US"/>
          </a:p>
        </p:txBody>
      </p:sp>
    </p:spTree>
    <p:extLst>
      <p:ext uri="{BB962C8B-B14F-4D97-AF65-F5344CB8AC3E}">
        <p14:creationId xmlns:p14="http://schemas.microsoft.com/office/powerpoint/2010/main" val="2817504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 </a:t>
            </a:r>
          </a:p>
          <a:p>
            <a:pPr marL="171450" indent="-171450" defTabSz="942210">
              <a:buFont typeface="Wingdings" panose="05000000000000000000" pitchFamily="2" charset="2"/>
              <a:buChar char="Ø"/>
              <a:defRPr/>
            </a:pPr>
            <a:r>
              <a:rPr lang="en-US" dirty="0"/>
              <a:t>To design and operate a quality mentoring program, it is necessary to have a coordinator</a:t>
            </a:r>
            <a:r>
              <a:rPr lang="en-US" baseline="0" dirty="0"/>
              <a:t> to oversee the details of the program.  </a:t>
            </a:r>
          </a:p>
          <a:p>
            <a:pPr marL="171450" indent="-171450" defTabSz="942210">
              <a:buFont typeface="Wingdings" panose="05000000000000000000" pitchFamily="2" charset="2"/>
              <a:buChar char="Ø"/>
              <a:defRPr/>
            </a:pPr>
            <a:r>
              <a:rPr lang="en-US" dirty="0"/>
              <a:t>Do not underestimate the amount of time a coordinator may need to carry out this new program development. </a:t>
            </a:r>
          </a:p>
          <a:p>
            <a:pPr marL="171450" indent="-171450">
              <a:buFont typeface="Wingdings" panose="05000000000000000000" pitchFamily="2" charset="2"/>
              <a:buChar char="Ø"/>
            </a:pPr>
            <a:r>
              <a:rPr lang="en-US" dirty="0"/>
              <a:t>The coordinator’s role</a:t>
            </a:r>
            <a:r>
              <a:rPr lang="en-US" baseline="0" dirty="0"/>
              <a:t> is to: </a:t>
            </a:r>
            <a:r>
              <a:rPr lang="en-US" dirty="0"/>
              <a:t>(</a:t>
            </a:r>
            <a:r>
              <a:rPr lang="en-US" i="1" dirty="0"/>
              <a:t>read list</a:t>
            </a:r>
            <a:r>
              <a:rPr lang="en-US" dirty="0"/>
              <a:t>).  </a:t>
            </a:r>
          </a:p>
          <a:p>
            <a:pPr marL="171450" indent="-171450" defTabSz="942210">
              <a:buFont typeface="Wingdings" panose="05000000000000000000" pitchFamily="2" charset="2"/>
              <a:buChar char="Ø"/>
              <a:defRPr/>
            </a:pPr>
            <a:r>
              <a:rPr lang="en-US" dirty="0"/>
              <a:t>To</a:t>
            </a:r>
            <a:r>
              <a:rPr lang="en-US" baseline="0" dirty="0"/>
              <a:t> set clear expectations, you will need to create a c</a:t>
            </a:r>
            <a:r>
              <a:rPr lang="en-US" dirty="0"/>
              <a:t>oordinator job description</a:t>
            </a:r>
            <a:r>
              <a:rPr lang="en-US" baseline="0" dirty="0"/>
              <a:t> with the specific </a:t>
            </a:r>
            <a:r>
              <a:rPr lang="en-US" dirty="0"/>
              <a:t>responsibilities and characteristics</a:t>
            </a:r>
            <a:r>
              <a:rPr lang="en-US" baseline="0" dirty="0"/>
              <a:t> you are looking for in a coordinator.  </a:t>
            </a:r>
          </a:p>
          <a:p>
            <a:pPr marL="171450" indent="-171450">
              <a:buFont typeface="Wingdings" panose="05000000000000000000" pitchFamily="2" charset="2"/>
              <a:buChar char="Ø"/>
            </a:pPr>
            <a:r>
              <a:rPr lang="en-US" dirty="0"/>
              <a:t>The selection of a program coordinator is an important decision and can make or break the success of your effort. It is a good idea to look for an outgoing and warm person who is good at introducing, welcoming, and supporting others. Ideally, the coordinator should be someone who has</a:t>
            </a:r>
            <a:r>
              <a:rPr lang="en-US" baseline="0" dirty="0"/>
              <a:t> the </a:t>
            </a:r>
            <a:r>
              <a:rPr lang="en-US" dirty="0"/>
              <a:t>communication skills necessary to help partners resolve any misunderstandings</a:t>
            </a:r>
            <a:r>
              <a:rPr lang="en-US" baseline="0" dirty="0"/>
              <a:t> or conflicts</a:t>
            </a:r>
            <a:r>
              <a:rPr lang="en-US" dirty="0"/>
              <a:t>. </a:t>
            </a:r>
          </a:p>
          <a:p>
            <a:pPr marL="171450" indent="-171450">
              <a:buFont typeface="Wingdings" panose="05000000000000000000" pitchFamily="2" charset="2"/>
              <a:buChar char="Ø"/>
            </a:pPr>
            <a:r>
              <a:rPr lang="en-US" dirty="0"/>
              <a:t>If you plan to use the coordinator to conduct the PEP Orientation Session</a:t>
            </a:r>
            <a:r>
              <a:rPr lang="en-US" baseline="0" dirty="0"/>
              <a:t> </a:t>
            </a:r>
            <a:r>
              <a:rPr lang="en-US" dirty="0"/>
              <a:t>and Mentor Development Workshop, it is also wise to select someone with enthusiasm and the ability to gain and keep the attention of others when speaking publicly. </a:t>
            </a:r>
          </a:p>
          <a:p>
            <a:pPr marL="171450" indent="-171450">
              <a:buFont typeface="Wingdings" panose="05000000000000000000" pitchFamily="2" charset="2"/>
              <a:buChar char="Ø"/>
            </a:pPr>
            <a:endParaRPr lang="en-US" dirty="0"/>
          </a:p>
          <a:p>
            <a:pPr marL="171450" indent="-171450" defTabSz="942210">
              <a:buFont typeface="Wingdings" panose="05000000000000000000" pitchFamily="2" charset="2"/>
              <a:buChar char="Ø"/>
            </a:pPr>
            <a:r>
              <a:rPr lang="en-US" dirty="0"/>
              <a:t>It is important to identify a </a:t>
            </a:r>
            <a:r>
              <a:rPr lang="en-US" b="0" dirty="0"/>
              <a:t>planning team </a:t>
            </a:r>
            <a:r>
              <a:rPr lang="en-US" dirty="0"/>
              <a:t>to assist the coordinator with key planning decisions in the early stage of the program’s development. Later, the planning team could serve as an ongoing advisory committee.</a:t>
            </a:r>
          </a:p>
          <a:p>
            <a:pPr marL="171450" indent="-171450" defTabSz="942210">
              <a:buFont typeface="Wingdings" panose="05000000000000000000" pitchFamily="2" charset="2"/>
              <a:buChar char="Ø"/>
            </a:pPr>
            <a:r>
              <a:rPr lang="en-US" dirty="0"/>
              <a:t>In putting together a planning team, you will want to include newer and experienced </a:t>
            </a:r>
            <a:r>
              <a:rPr lang="en-US" u="sng" dirty="0"/>
              <a:t>DSPs</a:t>
            </a:r>
            <a:r>
              <a:rPr lang="en-US" dirty="0"/>
              <a:t> who will be served by the PEP program. Having their input will help them take ownership of the program and to understand that the program is for and about them. As time goes by, training and orientation activities should be taken over by mentors and mentees who have had successful experiences and want to share their enthusiasm for the program with others. </a:t>
            </a:r>
          </a:p>
          <a:p>
            <a:pPr marL="171450" indent="-171450" defTabSz="942210">
              <a:buFont typeface="Wingdings" panose="05000000000000000000" pitchFamily="2" charset="2"/>
              <a:buChar char="Ø"/>
            </a:pPr>
            <a:r>
              <a:rPr lang="en-US" u="sng" dirty="0"/>
              <a:t>Others</a:t>
            </a:r>
            <a:r>
              <a:rPr lang="en-US" dirty="0"/>
              <a:t> who would add value to the</a:t>
            </a:r>
            <a:r>
              <a:rPr lang="en-US" baseline="0" dirty="0"/>
              <a:t> planning</a:t>
            </a:r>
            <a:r>
              <a:rPr lang="en-US" dirty="0"/>
              <a:t> team include human resource personnel, trainers, program managers, and people served.  </a:t>
            </a:r>
          </a:p>
        </p:txBody>
      </p:sp>
      <p:sp>
        <p:nvSpPr>
          <p:cNvPr id="4" name="Slide Number Placeholder 3"/>
          <p:cNvSpPr>
            <a:spLocks noGrp="1"/>
          </p:cNvSpPr>
          <p:nvPr>
            <p:ph type="sldNum" sz="quarter" idx="10"/>
          </p:nvPr>
        </p:nvSpPr>
        <p:spPr/>
        <p:txBody>
          <a:bodyPr/>
          <a:lstStyle/>
          <a:p>
            <a:fld id="{C940E140-93E8-471F-9349-F0BB6098DEA7}" type="slidenum">
              <a:rPr lang="en-US" smtClean="0"/>
              <a:t>17</a:t>
            </a:fld>
            <a:endParaRPr lang="en-US"/>
          </a:p>
        </p:txBody>
      </p:sp>
    </p:spTree>
    <p:extLst>
      <p:ext uri="{BB962C8B-B14F-4D97-AF65-F5344CB8AC3E}">
        <p14:creationId xmlns:p14="http://schemas.microsoft.com/office/powerpoint/2010/main" val="2034133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The</a:t>
            </a:r>
            <a:r>
              <a:rPr lang="en-US" baseline="0" dirty="0"/>
              <a:t> coordinator and planning team will meet to</a:t>
            </a:r>
            <a:r>
              <a:rPr lang="en-US" dirty="0"/>
              <a:t> review and revise the program elements of</a:t>
            </a:r>
            <a:r>
              <a:rPr lang="en-US" baseline="0" dirty="0"/>
              <a:t> the Peer Empowerment Program </a:t>
            </a:r>
            <a:r>
              <a:rPr lang="en-US" dirty="0"/>
              <a:t>to </a:t>
            </a:r>
            <a:r>
              <a:rPr lang="en-US" baseline="0" dirty="0"/>
              <a:t>meet the needs of your organization.  </a:t>
            </a:r>
            <a:r>
              <a:rPr lang="en-US" dirty="0"/>
              <a:t>They</a:t>
            </a:r>
            <a:r>
              <a:rPr lang="en-US" baseline="0" dirty="0"/>
              <a:t> will use </a:t>
            </a:r>
            <a:r>
              <a:rPr lang="en-US" dirty="0"/>
              <a:t>the PEP Self-Assessment Discussion Guide and the PEP Planning Worksheet</a:t>
            </a:r>
            <a:r>
              <a:rPr lang="en-US" baseline="0" dirty="0"/>
              <a:t> to build an effective program</a:t>
            </a:r>
            <a:r>
              <a:rPr lang="en-US" dirty="0"/>
              <a:t>. </a:t>
            </a:r>
          </a:p>
          <a:p>
            <a:pPr marL="171450" indent="-171450">
              <a:buFont typeface="Wingdings" panose="05000000000000000000" pitchFamily="2" charset="2"/>
              <a:buChar char="Ø"/>
            </a:pPr>
            <a:r>
              <a:rPr lang="en-US" dirty="0"/>
              <a:t>Questions included in the</a:t>
            </a:r>
            <a:r>
              <a:rPr lang="en-US" baseline="0" dirty="0"/>
              <a:t> </a:t>
            </a:r>
            <a:r>
              <a:rPr lang="en-US" b="1" baseline="0" dirty="0"/>
              <a:t>discussion</a:t>
            </a:r>
            <a:r>
              <a:rPr lang="en-US" b="1" dirty="0"/>
              <a:t> guide </a:t>
            </a:r>
            <a:r>
              <a:rPr lang="en-US" dirty="0"/>
              <a:t>are linked to relevant sections of the PEP Toolkit to guide planners to targeted resources during planning. In this way, planners can review these sections as necessary when moving through the discussion guide. </a:t>
            </a:r>
          </a:p>
          <a:p>
            <a:pPr marL="171450" indent="-171450">
              <a:buFont typeface="Wingdings" panose="05000000000000000000" pitchFamily="2" charset="2"/>
              <a:buChar char="Ø"/>
            </a:pPr>
            <a:r>
              <a:rPr lang="en-US" dirty="0"/>
              <a:t>The </a:t>
            </a:r>
            <a:r>
              <a:rPr lang="en-US" b="1" dirty="0"/>
              <a:t>PEP Planning Worksheet </a:t>
            </a:r>
            <a:r>
              <a:rPr lang="en-US" dirty="0"/>
              <a:t>should be used along with the discussion guide to record decisions the planning team makes. The decisions recorded on your planning worksheet will enable you to customize the core program activities.</a:t>
            </a:r>
          </a:p>
        </p:txBody>
      </p:sp>
      <p:sp>
        <p:nvSpPr>
          <p:cNvPr id="4" name="Slide Number Placeholder 3"/>
          <p:cNvSpPr>
            <a:spLocks noGrp="1"/>
          </p:cNvSpPr>
          <p:nvPr>
            <p:ph type="sldNum" sz="quarter" idx="10"/>
          </p:nvPr>
        </p:nvSpPr>
        <p:spPr/>
        <p:txBody>
          <a:bodyPr/>
          <a:lstStyle/>
          <a:p>
            <a:fld id="{C940E140-93E8-471F-9349-F0BB6098DEA7}" type="slidenum">
              <a:rPr lang="en-US" smtClean="0"/>
              <a:t>18</a:t>
            </a:fld>
            <a:endParaRPr lang="en-US"/>
          </a:p>
        </p:txBody>
      </p:sp>
    </p:spTree>
    <p:extLst>
      <p:ext uri="{BB962C8B-B14F-4D97-AF65-F5344CB8AC3E}">
        <p14:creationId xmlns:p14="http://schemas.microsoft.com/office/powerpoint/2010/main" val="2889396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a:t>
            </a:r>
          </a:p>
          <a:p>
            <a:pPr marL="171450" indent="-171450">
              <a:buFont typeface="Wingdings" panose="05000000000000000000" pitchFamily="2" charset="2"/>
              <a:buChar char="Ø"/>
            </a:pPr>
            <a:r>
              <a:rPr lang="en-US" b="0" dirty="0"/>
              <a:t>To evaluate the effectiveness of</a:t>
            </a:r>
            <a:r>
              <a:rPr lang="en-US" b="0" baseline="0" dirty="0"/>
              <a:t> your peer mentoring program, you may: </a:t>
            </a:r>
            <a:endParaRPr lang="en-US" b="0" dirty="0"/>
          </a:p>
          <a:p>
            <a:pPr marL="630570" marR="0" lvl="1" indent="-17337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Track turnover before and after program implementation</a:t>
            </a:r>
          </a:p>
          <a:p>
            <a:pPr marL="630570" lvl="1" indent="-173370">
              <a:buFont typeface="Wingdings" panose="05000000000000000000" pitchFamily="2" charset="2"/>
              <a:buChar char="Ø"/>
            </a:pPr>
            <a:r>
              <a:rPr lang="en-US" dirty="0"/>
              <a:t>Use exit interviews and focus groups to identify PEP participant satisfaction and ways to improve program</a:t>
            </a:r>
          </a:p>
          <a:p>
            <a:pPr marL="630570" lvl="1" indent="-173370">
              <a:buFont typeface="Wingdings" panose="05000000000000000000" pitchFamily="2" charset="2"/>
              <a:buChar char="Ø"/>
            </a:pPr>
            <a:r>
              <a:rPr lang="en-US" dirty="0"/>
              <a:t>Use surveys to determine how mentees applied their learning to the job</a:t>
            </a:r>
          </a:p>
          <a:p>
            <a:pPr marL="630570" lvl="1" indent="-173370">
              <a:buFont typeface="Wingdings" panose="05000000000000000000" pitchFamily="2" charset="2"/>
              <a:buChar char="Ø"/>
            </a:pPr>
            <a:r>
              <a:rPr lang="en-US" dirty="0"/>
              <a:t>Compare customer satisfaction with PEP graduates vs. other DSPs</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When planning</a:t>
            </a:r>
            <a:r>
              <a:rPr lang="en-US" baseline="0" dirty="0"/>
              <a:t> evaluation, think about the types of evaluations and other data collection methods your organization already uses.  What are their strengths and weaknesses?  (Are they quick and easy?  Do you get numbers to compare?  Do you receive feedback about what works and what doesn’t?)  How could you use or adapt the evaluations to fit the needs of this program?  </a:t>
            </a:r>
          </a:p>
        </p:txBody>
      </p:sp>
      <p:sp>
        <p:nvSpPr>
          <p:cNvPr id="4" name="Slide Number Placeholder 3"/>
          <p:cNvSpPr>
            <a:spLocks noGrp="1"/>
          </p:cNvSpPr>
          <p:nvPr>
            <p:ph type="sldNum" sz="quarter" idx="10"/>
          </p:nvPr>
        </p:nvSpPr>
        <p:spPr/>
        <p:txBody>
          <a:bodyPr/>
          <a:lstStyle/>
          <a:p>
            <a:fld id="{C940E140-93E8-471F-9349-F0BB6098DEA7}" type="slidenum">
              <a:rPr lang="en-US" smtClean="0"/>
              <a:t>19</a:t>
            </a:fld>
            <a:endParaRPr lang="en-US"/>
          </a:p>
        </p:txBody>
      </p:sp>
    </p:spTree>
    <p:extLst>
      <p:ext uri="{BB962C8B-B14F-4D97-AF65-F5344CB8AC3E}">
        <p14:creationId xmlns:p14="http://schemas.microsoft.com/office/powerpoint/2010/main" val="2438878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i="1" dirty="0"/>
              <a:t>Hello and Introduction </a:t>
            </a:r>
          </a:p>
          <a:p>
            <a:pPr marL="171450" indent="-171450">
              <a:buFont typeface="Wingdings" panose="05000000000000000000" pitchFamily="2" charset="2"/>
              <a:buChar char="Ø"/>
            </a:pPr>
            <a:r>
              <a:rPr lang="en-US" dirty="0"/>
              <a:t>Thank you for attending our webinar about peer mentoring.  I am excited to share how mentoring can help direct</a:t>
            </a:r>
            <a:r>
              <a:rPr lang="en-US" baseline="0" dirty="0"/>
              <a:t> support professionals meet and exceed expectations on the job.  Let’s dive in.</a:t>
            </a:r>
            <a:endParaRPr lang="en-US" dirty="0"/>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a:t>
            </a:fld>
            <a:endParaRPr lang="en-US"/>
          </a:p>
        </p:txBody>
      </p:sp>
    </p:spTree>
    <p:extLst>
      <p:ext uri="{BB962C8B-B14F-4D97-AF65-F5344CB8AC3E}">
        <p14:creationId xmlns:p14="http://schemas.microsoft.com/office/powerpoint/2010/main" val="2613464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Transition Slide</a:t>
            </a:r>
          </a:p>
          <a:p>
            <a:r>
              <a:rPr lang="en-US" i="0" dirty="0"/>
              <a:t>Talking Points: </a:t>
            </a:r>
          </a:p>
          <a:p>
            <a:pPr marL="171450" indent="-171450">
              <a:buFont typeface="Wingdings" panose="05000000000000000000" pitchFamily="2" charset="2"/>
              <a:buChar char="Ø"/>
            </a:pPr>
            <a:r>
              <a:rPr lang="en-US" dirty="0"/>
              <a:t>Now that the coordinator and planning team have designed a peer mentoring program that fits the needs of your organization, it is time to implement the program.  </a:t>
            </a:r>
          </a:p>
        </p:txBody>
      </p:sp>
      <p:sp>
        <p:nvSpPr>
          <p:cNvPr id="4" name="Slide Number Placeholder 3"/>
          <p:cNvSpPr>
            <a:spLocks noGrp="1"/>
          </p:cNvSpPr>
          <p:nvPr>
            <p:ph type="sldNum" sz="quarter" idx="10"/>
          </p:nvPr>
        </p:nvSpPr>
        <p:spPr/>
        <p:txBody>
          <a:bodyPr/>
          <a:lstStyle/>
          <a:p>
            <a:fld id="{C940E140-93E8-471F-9349-F0BB6098DEA7}" type="slidenum">
              <a:rPr lang="en-US" smtClean="0"/>
              <a:t>20</a:t>
            </a:fld>
            <a:endParaRPr lang="en-US"/>
          </a:p>
        </p:txBody>
      </p:sp>
    </p:spTree>
    <p:extLst>
      <p:ext uri="{BB962C8B-B14F-4D97-AF65-F5344CB8AC3E}">
        <p14:creationId xmlns:p14="http://schemas.microsoft.com/office/powerpoint/2010/main" val="3715833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aseline="0" dirty="0"/>
              <a:t>Talking Points: </a:t>
            </a:r>
          </a:p>
          <a:p>
            <a:pPr marL="171450" indent="-171450" defTabSz="924641">
              <a:buFont typeface="Wingdings" panose="05000000000000000000" pitchFamily="2" charset="2"/>
              <a:buChar char="Ø"/>
              <a:defRPr/>
            </a:pPr>
            <a:r>
              <a:rPr lang="en-US" baseline="0" dirty="0"/>
              <a:t>The first step in implementation is to market the program.  </a:t>
            </a:r>
          </a:p>
          <a:p>
            <a:pPr marL="630570" marR="0" lvl="1" indent="-173370" algn="l" defTabSz="92464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The coordinator and other</a:t>
            </a:r>
            <a:r>
              <a:rPr lang="en-US" baseline="0" dirty="0"/>
              <a:t> leaders</a:t>
            </a:r>
            <a:r>
              <a:rPr lang="en-US" dirty="0"/>
              <a:t> (such</a:t>
            </a:r>
            <a:r>
              <a:rPr lang="en-US" baseline="0" dirty="0"/>
              <a:t> as the</a:t>
            </a:r>
            <a:r>
              <a:rPr lang="en-US" dirty="0"/>
              <a:t> planning team, managers, and supervisors) will recruit volunteer mentors</a:t>
            </a:r>
          </a:p>
          <a:p>
            <a:pPr marL="630570" marR="0" lvl="1" indent="-173370" algn="l" defTabSz="92464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0" baseline="0" dirty="0">
                <a:solidFill>
                  <a:srgbClr val="0070C0"/>
                </a:solidFill>
              </a:rPr>
              <a:t>When doing this, they will clearly communicate the purpose, benefits, and requirements of the program.  </a:t>
            </a:r>
          </a:p>
          <a:p>
            <a:pPr marL="630570" marR="0" lvl="1" indent="-173370" algn="l" defTabSz="92464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You</a:t>
            </a:r>
            <a:r>
              <a:rPr lang="en-US" baseline="0" dirty="0"/>
              <a:t> will need to e</a:t>
            </a:r>
            <a:r>
              <a:rPr lang="en-US" dirty="0"/>
              <a:t>stablish and publicize clear standards regarding eligibility to be a mentor. </a:t>
            </a:r>
          </a:p>
          <a:p>
            <a:pPr marL="1087770" marR="0" lvl="2" indent="-173370" algn="l" defTabSz="92464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t>Qualifying criteria for mentor eligibility</a:t>
            </a:r>
            <a:r>
              <a:rPr lang="en-US" sz="1200" baseline="0" dirty="0"/>
              <a:t> may include</a:t>
            </a:r>
            <a:r>
              <a:rPr lang="en-US" sz="1200" dirty="0"/>
              <a:t> length of experience in field, performance records, and other indicators of dedicated,</a:t>
            </a:r>
            <a:r>
              <a:rPr lang="en-US" sz="1200" baseline="0" dirty="0"/>
              <a:t> knowledgeable employees.  </a:t>
            </a:r>
            <a:endParaRPr lang="en-US" sz="1200" dirty="0"/>
          </a:p>
          <a:p>
            <a:pPr defTabSz="924641">
              <a:defRPr/>
            </a:pPr>
            <a:endParaRPr lang="en-US" i="1" baseline="0" dirty="0">
              <a:solidFill>
                <a:srgbClr val="FF0000"/>
              </a:solidFill>
            </a:endParaRPr>
          </a:p>
        </p:txBody>
      </p:sp>
      <p:sp>
        <p:nvSpPr>
          <p:cNvPr id="4" name="Slide Number Placeholder 3"/>
          <p:cNvSpPr>
            <a:spLocks noGrp="1"/>
          </p:cNvSpPr>
          <p:nvPr>
            <p:ph type="sldNum" sz="quarter" idx="10"/>
          </p:nvPr>
        </p:nvSpPr>
        <p:spPr/>
        <p:txBody>
          <a:bodyPr/>
          <a:lstStyle/>
          <a:p>
            <a:fld id="{C940E140-93E8-471F-9349-F0BB6098DEA7}" type="slidenum">
              <a:rPr lang="en-US" smtClean="0"/>
              <a:t>21</a:t>
            </a:fld>
            <a:endParaRPr lang="en-US"/>
          </a:p>
        </p:txBody>
      </p:sp>
    </p:spTree>
    <p:extLst>
      <p:ext uri="{BB962C8B-B14F-4D97-AF65-F5344CB8AC3E}">
        <p14:creationId xmlns:p14="http://schemas.microsoft.com/office/powerpoint/2010/main" val="520843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1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Talking Points:</a:t>
            </a:r>
          </a:p>
          <a:p>
            <a:pPr marL="171450" marR="0" lvl="0" indent="-171450" algn="l" defTabSz="94221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The next</a:t>
            </a:r>
            <a:r>
              <a:rPr lang="en-US" baseline="0" dirty="0"/>
              <a:t> step is to select mentors and mentees.  </a:t>
            </a:r>
            <a:endParaRPr lang="en-US" dirty="0"/>
          </a:p>
          <a:p>
            <a:pPr marL="173370" marR="0" lvl="0" indent="-173370" algn="l" defTabSz="94221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Potential mentor volunteers will complete a brief application to signify their interest in becoming a mentor. The coordinator receives and screens mentor applications, eliminating any candidates with poor performance records or who fail to meet other qualifying criteria.</a:t>
            </a:r>
            <a:r>
              <a:rPr lang="en-US" baseline="0" dirty="0"/>
              <a:t>  Then, c</a:t>
            </a:r>
            <a:r>
              <a:rPr lang="en-US" dirty="0"/>
              <a:t>andidates are notified of the decision and are placed in a mentor pool, awaiting a match with a new hire.</a:t>
            </a:r>
          </a:p>
          <a:p>
            <a:pPr marL="173370" marR="0" lvl="0" indent="-173370" algn="l" defTabSz="92464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Each mentee will complete a brief written profile with information that will</a:t>
            </a:r>
            <a:r>
              <a:rPr lang="en-US" baseline="0" dirty="0"/>
              <a:t> help the coordinator </a:t>
            </a:r>
            <a:r>
              <a:rPr lang="en-US" dirty="0"/>
              <a:t>assign partners. </a:t>
            </a:r>
          </a:p>
          <a:p>
            <a:pPr marL="173370" indent="-173370" defTabSz="924641">
              <a:buFont typeface="Wingdings" panose="05000000000000000000" pitchFamily="2" charset="2"/>
              <a:buChar char="Ø"/>
              <a:defRPr/>
            </a:pPr>
            <a:r>
              <a:rPr lang="en-US" dirty="0"/>
              <a:t>Program planners will need to decide if all newly hired staff will be </a:t>
            </a:r>
            <a:r>
              <a:rPr lang="en-US" u="sng" dirty="0"/>
              <a:t>required</a:t>
            </a:r>
            <a:r>
              <a:rPr lang="en-US" dirty="0"/>
              <a:t> to participate or whether this will be offered as an </a:t>
            </a:r>
            <a:r>
              <a:rPr lang="en-US" u="sng" dirty="0"/>
              <a:t>option</a:t>
            </a:r>
            <a:r>
              <a:rPr lang="en-US" dirty="0"/>
              <a:t> for all new and recently hired employees.</a:t>
            </a:r>
          </a:p>
        </p:txBody>
      </p:sp>
      <p:sp>
        <p:nvSpPr>
          <p:cNvPr id="4" name="Slide Number Placeholder 3"/>
          <p:cNvSpPr>
            <a:spLocks noGrp="1"/>
          </p:cNvSpPr>
          <p:nvPr>
            <p:ph type="sldNum" sz="quarter" idx="10"/>
          </p:nvPr>
        </p:nvSpPr>
        <p:spPr/>
        <p:txBody>
          <a:bodyPr/>
          <a:lstStyle/>
          <a:p>
            <a:fld id="{C940E140-93E8-471F-9349-F0BB6098DEA7}" type="slidenum">
              <a:rPr lang="en-US" smtClean="0"/>
              <a:t>22</a:t>
            </a:fld>
            <a:endParaRPr lang="en-US"/>
          </a:p>
        </p:txBody>
      </p:sp>
    </p:spTree>
    <p:extLst>
      <p:ext uri="{BB962C8B-B14F-4D97-AF65-F5344CB8AC3E}">
        <p14:creationId xmlns:p14="http://schemas.microsoft.com/office/powerpoint/2010/main" val="2180902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Talking Points:</a:t>
            </a:r>
          </a:p>
          <a:p>
            <a:pPr marL="171450" indent="-171450" defTabSz="924641">
              <a:buFont typeface="Wingdings" panose="05000000000000000000" pitchFamily="2" charset="2"/>
              <a:buChar char="Ø"/>
              <a:defRPr/>
            </a:pPr>
            <a:r>
              <a:rPr lang="en-US" dirty="0"/>
              <a:t>Prospective mentors</a:t>
            </a:r>
            <a:r>
              <a:rPr lang="en-US" baseline="0" dirty="0"/>
              <a:t> </a:t>
            </a:r>
            <a:r>
              <a:rPr lang="en-US" dirty="0"/>
              <a:t>and mentees will attend the orientation session, which provides essential information regarding the purpose,</a:t>
            </a:r>
            <a:r>
              <a:rPr lang="en-US" baseline="0" dirty="0"/>
              <a:t> </a:t>
            </a:r>
            <a:r>
              <a:rPr lang="en-US" dirty="0"/>
              <a:t>benefits, and key characteristics of the program as well as any required elements of the program such as the frequency of meetings, the duration of the experience, and the development</a:t>
            </a:r>
            <a:r>
              <a:rPr lang="en-US" baseline="0" dirty="0"/>
              <a:t> of</a:t>
            </a:r>
            <a:r>
              <a:rPr lang="en-US" dirty="0"/>
              <a:t> a </a:t>
            </a:r>
            <a:r>
              <a:rPr lang="en-US" b="0" dirty="0"/>
              <a:t>Partnership Agreement</a:t>
            </a:r>
            <a:r>
              <a:rPr lang="en-US" dirty="0"/>
              <a:t>.</a:t>
            </a:r>
          </a:p>
          <a:p>
            <a:pPr marL="171450" indent="-171450" defTabSz="924641">
              <a:buFont typeface="Wingdings" panose="05000000000000000000" pitchFamily="2" charset="2"/>
              <a:buChar char="Ø"/>
              <a:defRPr/>
            </a:pPr>
            <a:r>
              <a:rPr lang="en-US" dirty="0"/>
              <a:t>The PEP toolkit includes information and resources to conduct the PEP Orientation Session.  This includes</a:t>
            </a:r>
            <a:r>
              <a:rPr lang="en-US" baseline="0" dirty="0"/>
              <a:t> the facilitator’s guide, learner’s guide, and presentation materials.  </a:t>
            </a:r>
          </a:p>
          <a:p>
            <a:pPr marL="171450" indent="-171450" defTabSz="924641">
              <a:buFont typeface="Wingdings" panose="05000000000000000000" pitchFamily="2" charset="2"/>
              <a:buChar char="Ø"/>
              <a:defRPr/>
            </a:pPr>
            <a:r>
              <a:rPr lang="en-US" dirty="0"/>
              <a:t>To learn more about the orientation session, you may talk to your University of Minnesota consultants and review the materials found on the </a:t>
            </a:r>
            <a:r>
              <a:rPr lang="en-US" dirty="0" err="1"/>
              <a:t>TennCare</a:t>
            </a:r>
            <a:r>
              <a:rPr lang="en-US" baseline="0" dirty="0"/>
              <a:t> Workforce Initiatives website.  </a:t>
            </a: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23</a:t>
            </a:fld>
            <a:endParaRPr lang="en-US"/>
          </a:p>
        </p:txBody>
      </p:sp>
    </p:spTree>
    <p:extLst>
      <p:ext uri="{BB962C8B-B14F-4D97-AF65-F5344CB8AC3E}">
        <p14:creationId xmlns:p14="http://schemas.microsoft.com/office/powerpoint/2010/main" val="4049086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Talking Points:</a:t>
            </a:r>
          </a:p>
          <a:p>
            <a:pPr marL="171450" indent="-171450" defTabSz="924641">
              <a:buFont typeface="Wingdings" panose="05000000000000000000" pitchFamily="2" charset="2"/>
              <a:buChar char="Ø"/>
              <a:defRPr/>
            </a:pPr>
            <a:r>
              <a:rPr lang="en-US" dirty="0"/>
              <a:t>All prospective mentors should attend the </a:t>
            </a:r>
            <a:r>
              <a:rPr lang="en-US" b="0" dirty="0"/>
              <a:t>Mentor Development Workshop</a:t>
            </a:r>
            <a:r>
              <a:rPr lang="en-US" dirty="0"/>
              <a:t>, which is a four-hour training session to prepare them to become mentors. The topics covered in this session include: (</a:t>
            </a:r>
            <a:r>
              <a:rPr lang="en-US" i="1" dirty="0"/>
              <a:t>read list</a:t>
            </a:r>
            <a:r>
              <a:rPr lang="en-US" dirty="0"/>
              <a:t>).</a:t>
            </a:r>
          </a:p>
          <a:p>
            <a:pPr marL="171450" indent="-171450" defTabSz="924641">
              <a:buFont typeface="Wingdings" panose="05000000000000000000" pitchFamily="2" charset="2"/>
              <a:buChar char="Ø"/>
              <a:defRPr/>
            </a:pPr>
            <a:r>
              <a:rPr lang="en-US" dirty="0"/>
              <a:t>Again, the PEP toolkit includes information and resources about how to conduct the PEP Mentor Development Workshop.  </a:t>
            </a:r>
          </a:p>
        </p:txBody>
      </p:sp>
      <p:sp>
        <p:nvSpPr>
          <p:cNvPr id="4" name="Slide Number Placeholder 3"/>
          <p:cNvSpPr>
            <a:spLocks noGrp="1"/>
          </p:cNvSpPr>
          <p:nvPr>
            <p:ph type="sldNum" sz="quarter" idx="10"/>
          </p:nvPr>
        </p:nvSpPr>
        <p:spPr/>
        <p:txBody>
          <a:bodyPr/>
          <a:lstStyle/>
          <a:p>
            <a:fld id="{C940E140-93E8-471F-9349-F0BB6098DEA7}" type="slidenum">
              <a:rPr lang="en-US" smtClean="0"/>
              <a:t>24</a:t>
            </a:fld>
            <a:endParaRPr lang="en-US"/>
          </a:p>
        </p:txBody>
      </p:sp>
    </p:spTree>
    <p:extLst>
      <p:ext uri="{BB962C8B-B14F-4D97-AF65-F5344CB8AC3E}">
        <p14:creationId xmlns:p14="http://schemas.microsoft.com/office/powerpoint/2010/main" val="2522252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Talking Points:</a:t>
            </a:r>
          </a:p>
          <a:p>
            <a:pPr marL="171450" indent="-171450" defTabSz="924641">
              <a:buFont typeface="Wingdings" panose="05000000000000000000" pitchFamily="2" charset="2"/>
              <a:buChar char="Ø"/>
              <a:defRPr/>
            </a:pPr>
            <a:r>
              <a:rPr lang="en-US" dirty="0"/>
              <a:t>Once the mentors and mentees have been</a:t>
            </a:r>
            <a:r>
              <a:rPr lang="en-US" baseline="0" dirty="0"/>
              <a:t> through the Orientation Session, and mentors have attended the Mentor Development Workshop, the PEP coordinator will arrange matches to determine the mentor and mentee partners.  </a:t>
            </a:r>
            <a:endParaRPr lang="en-US" dirty="0"/>
          </a:p>
          <a:p>
            <a:pPr marL="171450" indent="-171450" defTabSz="924641">
              <a:buFont typeface="Wingdings" panose="05000000000000000000" pitchFamily="2" charset="2"/>
              <a:buChar char="Ø"/>
              <a:defRPr/>
            </a:pPr>
            <a:r>
              <a:rPr lang="en-US" dirty="0"/>
              <a:t>Factors to consider in assigning partners include culture, primary language, background, age, and work hours</a:t>
            </a:r>
            <a:r>
              <a:rPr lang="en-US" baseline="0" dirty="0"/>
              <a:t> and </a:t>
            </a:r>
            <a:r>
              <a:rPr lang="en-US" dirty="0"/>
              <a:t>locations. </a:t>
            </a:r>
          </a:p>
          <a:p>
            <a:pPr marL="171450" indent="-171450" defTabSz="924641">
              <a:buFont typeface="Wingdings" panose="05000000000000000000" pitchFamily="2" charset="2"/>
              <a:buChar char="Ø"/>
              <a:defRPr/>
            </a:pPr>
            <a:r>
              <a:rPr lang="en-US" dirty="0"/>
              <a:t>Once</a:t>
            </a:r>
            <a:r>
              <a:rPr lang="en-US" baseline="0" dirty="0"/>
              <a:t> partners are assigned, m</a:t>
            </a:r>
            <a:r>
              <a:rPr lang="en-US" dirty="0"/>
              <a:t>entors are notified of their assigned mentee. </a:t>
            </a:r>
          </a:p>
          <a:p>
            <a:pPr marL="171450" indent="-171450" defTabSz="924641">
              <a:buFont typeface="Wingdings" panose="05000000000000000000" pitchFamily="2" charset="2"/>
              <a:buChar char="Ø"/>
              <a:defRPr/>
            </a:pPr>
            <a:r>
              <a:rPr lang="en-US" dirty="0"/>
              <a:t>IF there are mentees without a match, you may allow them to select</a:t>
            </a:r>
            <a:r>
              <a:rPr lang="en-US" baseline="0" dirty="0"/>
              <a:t> a mentor by reviewing the mentor profiles in the mentor pool.  You may want to intentionally share the profiles of mentors who work at the same site, work in fairly close proximity, or provide similar services.</a:t>
            </a:r>
          </a:p>
        </p:txBody>
      </p:sp>
      <p:sp>
        <p:nvSpPr>
          <p:cNvPr id="4" name="Slide Number Placeholder 3"/>
          <p:cNvSpPr>
            <a:spLocks noGrp="1"/>
          </p:cNvSpPr>
          <p:nvPr>
            <p:ph type="sldNum" sz="quarter" idx="10"/>
          </p:nvPr>
        </p:nvSpPr>
        <p:spPr/>
        <p:txBody>
          <a:bodyPr/>
          <a:lstStyle/>
          <a:p>
            <a:fld id="{C940E140-93E8-471F-9349-F0BB6098DEA7}" type="slidenum">
              <a:rPr lang="en-US" smtClean="0"/>
              <a:t>25</a:t>
            </a:fld>
            <a:endParaRPr lang="en-US"/>
          </a:p>
        </p:txBody>
      </p:sp>
    </p:spTree>
    <p:extLst>
      <p:ext uri="{BB962C8B-B14F-4D97-AF65-F5344CB8AC3E}">
        <p14:creationId xmlns:p14="http://schemas.microsoft.com/office/powerpoint/2010/main" val="459778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Talking Points:</a:t>
            </a:r>
          </a:p>
          <a:p>
            <a:pPr marL="171450" indent="-171450" defTabSz="924641">
              <a:buFont typeface="Wingdings" panose="05000000000000000000" pitchFamily="2" charset="2"/>
              <a:buChar char="Ø"/>
              <a:defRPr/>
            </a:pPr>
            <a:r>
              <a:rPr lang="en-US" dirty="0"/>
              <a:t>The</a:t>
            </a:r>
            <a:r>
              <a:rPr lang="en-US" baseline="0" dirty="0"/>
              <a:t> m</a:t>
            </a:r>
            <a:r>
              <a:rPr lang="en-US" dirty="0"/>
              <a:t>entor and mentee will discuss the mentee’s support needs using the </a:t>
            </a:r>
            <a:r>
              <a:rPr lang="en-US" b="0" dirty="0"/>
              <a:t>PEP </a:t>
            </a:r>
            <a:r>
              <a:rPr lang="en-US" b="1" dirty="0"/>
              <a:t>Professional Development Plan</a:t>
            </a:r>
            <a:r>
              <a:rPr lang="en-US" dirty="0"/>
              <a:t>. This plan includes technical skill, ethical practice</a:t>
            </a:r>
            <a:r>
              <a:rPr lang="en-US" baseline="0" dirty="0"/>
              <a:t>, and teamwork goals</a:t>
            </a:r>
            <a:r>
              <a:rPr lang="en-US" dirty="0"/>
              <a:t> for the mentee to</a:t>
            </a:r>
            <a:r>
              <a:rPr lang="en-US" baseline="0" dirty="0"/>
              <a:t> </a:t>
            </a:r>
            <a:r>
              <a:rPr lang="en-US" dirty="0"/>
              <a:t>develop.</a:t>
            </a:r>
            <a:r>
              <a:rPr lang="en-US" baseline="0" dirty="0"/>
              <a:t>  The technical skills are based on the DSP Competency Areas of the National Alliance for DSPs (NADSP), and the ethical practices are aligned with the NADSP Code of Ethics.  There is a teamwork skills chart provided to assist with selecting a teamwork goal.  </a:t>
            </a:r>
            <a:endParaRPr lang="en-US" dirty="0"/>
          </a:p>
          <a:p>
            <a:pPr marL="171450" indent="-171450" defTabSz="924641">
              <a:buFont typeface="Wingdings" panose="05000000000000000000" pitchFamily="2" charset="2"/>
              <a:buChar char="Ø"/>
              <a:defRPr/>
            </a:pPr>
            <a:r>
              <a:rPr lang="en-US" dirty="0"/>
              <a:t>When the developmental needs of the mentee have been prioritized, the partners will negotiate an agreement regarding mutual responsibilities, developmental goals, frequency of meetings, length of mentorship, and an outline of activities that will help the mentee achieve his or her goals.  This is the </a:t>
            </a:r>
            <a:r>
              <a:rPr lang="en-US" b="1" dirty="0"/>
              <a:t>PEP Partnership Agreement</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As a note, if</a:t>
            </a:r>
            <a:r>
              <a:rPr lang="en-US" baseline="0" dirty="0"/>
              <a:t> you plan to develop or revise a peer mentoring program for your organization, y</a:t>
            </a:r>
            <a:r>
              <a:rPr lang="en-US" dirty="0"/>
              <a:t>our</a:t>
            </a:r>
            <a:r>
              <a:rPr lang="en-US" baseline="0" dirty="0"/>
              <a:t> University of Minnesota consultants can</a:t>
            </a:r>
            <a:r>
              <a:rPr lang="en-US" dirty="0"/>
              <a:t> talk</a:t>
            </a:r>
            <a:r>
              <a:rPr lang="en-US" baseline="0" dirty="0"/>
              <a:t> with you about the PEP Professional Development Plan and the PEP Partnership Agreement in more detail.  </a:t>
            </a: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26</a:t>
            </a:fld>
            <a:endParaRPr lang="en-US"/>
          </a:p>
        </p:txBody>
      </p:sp>
    </p:spTree>
    <p:extLst>
      <p:ext uri="{BB962C8B-B14F-4D97-AF65-F5344CB8AC3E}">
        <p14:creationId xmlns:p14="http://schemas.microsoft.com/office/powerpoint/2010/main" val="842159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In addition to the initial training, it is a good idea to schedule quarterly or bi-monthly gatherings for new and experienced mentors to receive</a:t>
            </a:r>
            <a:r>
              <a:rPr lang="en-US" baseline="0" dirty="0"/>
              <a:t> support from their </a:t>
            </a:r>
            <a:r>
              <a:rPr lang="en-US" dirty="0"/>
              <a:t>peers. Some portion of the gathering should be devoted to a facilitated discussion of the experiences of active mentors to provide them with an opportunity to:</a:t>
            </a:r>
            <a:r>
              <a:rPr lang="en-US" baseline="0" dirty="0"/>
              <a:t> </a:t>
            </a:r>
          </a:p>
          <a:p>
            <a:pPr marL="628650" lvl="1" indent="-171450">
              <a:buFont typeface="Wingdings" panose="05000000000000000000" pitchFamily="2" charset="2"/>
              <a:buChar char="Ø"/>
            </a:pPr>
            <a:r>
              <a:rPr lang="en-US" dirty="0"/>
              <a:t>receiving advice on challenges; </a:t>
            </a:r>
          </a:p>
          <a:p>
            <a:pPr marL="628650" lvl="1" indent="-171450">
              <a:buFont typeface="Wingdings" panose="05000000000000000000" pitchFamily="2" charset="2"/>
              <a:buChar char="Ø"/>
            </a:pPr>
            <a:r>
              <a:rPr lang="en-US" dirty="0"/>
              <a:t>reflect on the overall experience of mentoring; </a:t>
            </a:r>
          </a:p>
          <a:p>
            <a:pPr marL="628650" lvl="1" indent="-171450">
              <a:buFont typeface="Wingdings" panose="05000000000000000000" pitchFamily="2" charset="2"/>
              <a:buChar char="Ø"/>
            </a:pPr>
            <a:r>
              <a:rPr lang="en-US" dirty="0"/>
              <a:t>celebrate the successes they are having with their mentees; and </a:t>
            </a:r>
          </a:p>
          <a:p>
            <a:pPr marL="628650" lvl="1" indent="-171450">
              <a:buFont typeface="Wingdings" panose="05000000000000000000" pitchFamily="2" charset="2"/>
              <a:buChar char="Ø"/>
            </a:pPr>
            <a:r>
              <a:rPr lang="en-US" dirty="0"/>
              <a:t>strengthen and improve the program for everyone involved.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These</a:t>
            </a:r>
            <a:r>
              <a:rPr lang="en-US" baseline="0" dirty="0"/>
              <a:t> m</a:t>
            </a:r>
            <a:r>
              <a:rPr lang="en-US" dirty="0"/>
              <a:t>eetings should also provide opportunities for</a:t>
            </a:r>
            <a:r>
              <a:rPr lang="en-US" baseline="0" dirty="0"/>
              <a:t> </a:t>
            </a:r>
            <a:r>
              <a:rPr lang="en-US" dirty="0"/>
              <a:t>informal networking and conversation</a:t>
            </a:r>
            <a:r>
              <a:rPr lang="en-US" baseline="0" dirty="0"/>
              <a:t> as well as </a:t>
            </a:r>
            <a:r>
              <a:rPr lang="en-US" dirty="0"/>
              <a:t>recognizing the accomplishments of mentors.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During the meeting, the coordinator should record</a:t>
            </a:r>
            <a:r>
              <a:rPr lang="en-US" baseline="0" dirty="0"/>
              <a:t> </a:t>
            </a:r>
            <a:r>
              <a:rPr lang="en-US" dirty="0"/>
              <a:t>what is going well or not so well in order to continually improve the program.  The coordinator</a:t>
            </a:r>
            <a:r>
              <a:rPr lang="en-US" baseline="0" dirty="0"/>
              <a:t> should</a:t>
            </a:r>
            <a:r>
              <a:rPr lang="en-US" dirty="0"/>
              <a:t> </a:t>
            </a:r>
            <a:r>
              <a:rPr lang="en-US" baseline="0" dirty="0"/>
              <a:t>also </a:t>
            </a:r>
            <a:r>
              <a:rPr lang="en-US" dirty="0"/>
              <a:t>notice those mentors who would benefit from individual support</a:t>
            </a:r>
            <a:r>
              <a:rPr lang="en-US" baseline="0" dirty="0"/>
              <a:t> and plan to follow up with them later.  </a:t>
            </a:r>
          </a:p>
          <a:p>
            <a:pPr marL="171450" indent="-171450">
              <a:buFont typeface="Wingdings" panose="05000000000000000000" pitchFamily="2" charset="2"/>
              <a:buChar char="Ø"/>
            </a:pPr>
            <a:r>
              <a:rPr lang="en-US" dirty="0"/>
              <a:t>Other ideas for supporting mentors may include:</a:t>
            </a:r>
          </a:p>
          <a:p>
            <a:pPr marL="630570" lvl="1" indent="-173370">
              <a:buFont typeface="Wingdings" panose="05000000000000000000" pitchFamily="2" charset="2"/>
              <a:buChar char="Ø"/>
            </a:pPr>
            <a:r>
              <a:rPr lang="en-US" dirty="0"/>
              <a:t>Periodic off-site training events</a:t>
            </a:r>
          </a:p>
          <a:p>
            <a:pPr marL="630570" lvl="1" indent="-173370">
              <a:buFont typeface="Wingdings" panose="05000000000000000000" pitchFamily="2" charset="2"/>
              <a:buChar char="Ø"/>
            </a:pPr>
            <a:r>
              <a:rPr lang="en-US" dirty="0"/>
              <a:t>Peer mentoring fun night</a:t>
            </a:r>
          </a:p>
          <a:p>
            <a:pPr marL="630570" lvl="1" indent="-173370">
              <a:buFont typeface="Wingdings" panose="05000000000000000000" pitchFamily="2" charset="2"/>
              <a:buChar char="Ø"/>
            </a:pPr>
            <a:r>
              <a:rPr lang="en-US" dirty="0"/>
              <a:t>Mentoring brown bags- share stories, what’s working and not working, </a:t>
            </a:r>
            <a:r>
              <a:rPr lang="en-US" baseline="0" dirty="0"/>
              <a:t>improvements they see</a:t>
            </a:r>
          </a:p>
          <a:p>
            <a:pPr marL="630570" lvl="1" indent="-173370">
              <a:buFont typeface="Wingdings" panose="05000000000000000000" pitchFamily="2" charset="2"/>
              <a:buChar char="Ø"/>
            </a:pPr>
            <a:r>
              <a:rPr lang="en-US" dirty="0"/>
              <a:t>Recognition in the organization’s newsletter</a:t>
            </a:r>
          </a:p>
          <a:p>
            <a:pPr marL="630570" lvl="1" indent="-173370">
              <a:buFont typeface="Wingdings" panose="05000000000000000000" pitchFamily="2" charset="2"/>
              <a:buChar char="Ø"/>
            </a:pPr>
            <a:r>
              <a:rPr lang="en-US" dirty="0"/>
              <a:t>Mentor sessions at conferences</a:t>
            </a:r>
            <a:endParaRPr lang="en-US" sz="1100" dirty="0"/>
          </a:p>
          <a:p>
            <a:pPr marL="630570" marR="0" lvl="1" indent="-17337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Support mentors in preparing presentations for conferences</a:t>
            </a:r>
            <a:endParaRPr lang="en-US" sz="1100" dirty="0"/>
          </a:p>
          <a:p>
            <a:pPr marL="630570" lvl="1" indent="-173370">
              <a:buFont typeface="Wingdings" panose="05000000000000000000" pitchFamily="2" charset="2"/>
              <a:buChar char="Ø"/>
            </a:pPr>
            <a:r>
              <a:rPr lang="en-US" dirty="0"/>
              <a:t>Allocate money for partners to go out for lunch or coffee</a:t>
            </a:r>
          </a:p>
          <a:p>
            <a:pPr marL="630570" lvl="1" indent="-173370">
              <a:buFont typeface="Wingdings" panose="05000000000000000000" pitchFamily="2" charset="2"/>
              <a:buChar char="Ø"/>
            </a:pPr>
            <a:r>
              <a:rPr lang="en-US" dirty="0"/>
              <a:t>Hold an annual dinner party where accomplishments are recognized</a:t>
            </a:r>
          </a:p>
          <a:p>
            <a:pPr marL="630570" lvl="1" indent="-173370">
              <a:buFont typeface="Wingdings" panose="05000000000000000000" pitchFamily="2" charset="2"/>
              <a:buChar char="Ø"/>
            </a:pPr>
            <a:r>
              <a:rPr lang="en-US" dirty="0"/>
              <a:t>Formal recognition of mentors in performance-based salary considerations</a:t>
            </a:r>
            <a:endParaRPr lang="en-US" sz="1100" dirty="0"/>
          </a:p>
          <a:p>
            <a:pPr marL="630570" lvl="1" indent="-173370">
              <a:buFont typeface="Wingdings" panose="05000000000000000000" pitchFamily="2" charset="2"/>
              <a:buChar char="Ø"/>
            </a:pPr>
            <a:r>
              <a:rPr lang="en-US" dirty="0"/>
              <a:t>Give members a plaque, certificate, or another item to symbolize their selection as exemplary employees worthy of being mentors</a:t>
            </a:r>
            <a:endParaRPr lang="en-US" sz="1100" dirty="0"/>
          </a:p>
          <a:p>
            <a:pPr marL="630570" lvl="1" indent="-173370">
              <a:buFont typeface="Wingdings" panose="05000000000000000000" pitchFamily="2" charset="2"/>
              <a:buChar char="Ø"/>
            </a:pPr>
            <a:r>
              <a:rPr lang="en-US" dirty="0"/>
              <a:t>Paid release time to meet with mentee outside of regular work schedule</a:t>
            </a:r>
          </a:p>
        </p:txBody>
      </p:sp>
      <p:sp>
        <p:nvSpPr>
          <p:cNvPr id="4" name="Slide Number Placeholder 3"/>
          <p:cNvSpPr>
            <a:spLocks noGrp="1"/>
          </p:cNvSpPr>
          <p:nvPr>
            <p:ph type="sldNum" sz="quarter" idx="10"/>
          </p:nvPr>
        </p:nvSpPr>
        <p:spPr/>
        <p:txBody>
          <a:bodyPr/>
          <a:lstStyle/>
          <a:p>
            <a:fld id="{C940E140-93E8-471F-9349-F0BB6098DEA7}" type="slidenum">
              <a:rPr lang="en-US" smtClean="0"/>
              <a:t>27</a:t>
            </a:fld>
            <a:endParaRPr lang="en-US"/>
          </a:p>
        </p:txBody>
      </p:sp>
    </p:spTree>
    <p:extLst>
      <p:ext uri="{BB962C8B-B14F-4D97-AF65-F5344CB8AC3E}">
        <p14:creationId xmlns:p14="http://schemas.microsoft.com/office/powerpoint/2010/main" val="833052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641"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2464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Mentoring partnerships</a:t>
            </a:r>
            <a:r>
              <a:rPr lang="en-US" baseline="0" dirty="0"/>
              <a:t> are time-limited.  The amount of time depends on their contract, which is dependent on the specific program or the goals they select and may be 6 months, as little as 3 months, or as long as one year.  </a:t>
            </a:r>
          </a:p>
          <a:p>
            <a:pPr marL="171450" marR="0" lvl="0" indent="-171450" algn="l" defTabSz="92464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Once</a:t>
            </a:r>
            <a:r>
              <a:rPr lang="en-US" baseline="0" dirty="0"/>
              <a:t> </a:t>
            </a:r>
            <a:r>
              <a:rPr lang="en-US" dirty="0"/>
              <a:t>their contract ends, both the mentor and mentee should evaluate the extent to which the desired outcomes were achieved and what, if anything, could be done to improve the program in the future.  </a:t>
            </a:r>
          </a:p>
          <a:p>
            <a:pPr marL="171450" indent="-171450" defTabSz="924641">
              <a:buFont typeface="Wingdings" panose="05000000000000000000" pitchFamily="2" charset="2"/>
              <a:buChar char="Ø"/>
              <a:defRPr/>
            </a:pPr>
            <a:r>
              <a:rPr lang="en-US" dirty="0"/>
              <a:t>Mentors and mentees may want to</a:t>
            </a:r>
            <a:r>
              <a:rPr lang="en-US" baseline="0" dirty="0"/>
              <a:t> </a:t>
            </a:r>
            <a:r>
              <a:rPr lang="en-US" dirty="0"/>
              <a:t>conclude their partnership by reflecting on mutual benefits</a:t>
            </a:r>
            <a:r>
              <a:rPr lang="en-US" baseline="0" dirty="0"/>
              <a:t> or </a:t>
            </a:r>
            <a:r>
              <a:rPr lang="en-US" dirty="0"/>
              <a:t>renew their agreement for a longer period of time. In this case, they will want to identify new goals and create a new </a:t>
            </a:r>
            <a:r>
              <a:rPr lang="en-US" b="0" dirty="0"/>
              <a:t>Partnership Agreement.  </a:t>
            </a:r>
            <a:r>
              <a:rPr lang="en-US" dirty="0"/>
              <a:t>Partners should be required to notify the coordinator of their decision to conclude or continue their partnership. </a:t>
            </a:r>
          </a:p>
          <a:p>
            <a:pPr defTabSz="924641">
              <a:defRPr/>
            </a:pP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28</a:t>
            </a:fld>
            <a:endParaRPr lang="en-US"/>
          </a:p>
        </p:txBody>
      </p:sp>
    </p:spTree>
    <p:extLst>
      <p:ext uri="{BB962C8B-B14F-4D97-AF65-F5344CB8AC3E}">
        <p14:creationId xmlns:p14="http://schemas.microsoft.com/office/powerpoint/2010/main" val="4132287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Talking Points:</a:t>
            </a:r>
          </a:p>
          <a:p>
            <a:pPr marL="171450" indent="-171450" defTabSz="924641">
              <a:buFont typeface="Wingdings" panose="05000000000000000000" pitchFamily="2" charset="2"/>
              <a:buChar char="Ø"/>
              <a:defRPr/>
            </a:pPr>
            <a:r>
              <a:rPr lang="en-US" dirty="0"/>
              <a:t>When partnerships conclude, the coordinator will obtain feedback through </a:t>
            </a:r>
            <a:r>
              <a:rPr lang="en-US" baseline="0" dirty="0"/>
              <a:t>exit interviews with mentors and mentees</a:t>
            </a:r>
            <a:r>
              <a:rPr lang="en-US" dirty="0"/>
              <a:t> or through a written survey that serves the same purpose.</a:t>
            </a:r>
          </a:p>
          <a:p>
            <a:pPr marL="171450" indent="-171450" defTabSz="924641">
              <a:buFont typeface="Wingdings" panose="05000000000000000000" pitchFamily="2" charset="2"/>
              <a:buChar char="Ø"/>
              <a:defRPr/>
            </a:pPr>
            <a:r>
              <a:rPr lang="en-US" dirty="0"/>
              <a:t>The coordinator may also gather information from regular mentor support meetings and other evaluative processes to engage in continuous program improvement.  </a:t>
            </a:r>
          </a:p>
          <a:p>
            <a:pPr marL="171450" indent="-171450" defTabSz="924641">
              <a:buFont typeface="Wingdings" panose="05000000000000000000" pitchFamily="2" charset="2"/>
              <a:buChar char="Ø"/>
              <a:defRPr/>
            </a:pPr>
            <a:r>
              <a:rPr lang="en-US" dirty="0"/>
              <a:t>To</a:t>
            </a:r>
            <a:r>
              <a:rPr lang="en-US" baseline="0" dirty="0"/>
              <a:t> improve the mentor training curriculum, coordinators or supervisors may a</a:t>
            </a:r>
            <a:r>
              <a:rPr lang="en-US" dirty="0"/>
              <a:t>ssess the mentors’ skills after training and in annual performance reviews. </a:t>
            </a:r>
          </a:p>
          <a:p>
            <a:pPr marL="171450" indent="-171450" defTabSz="924641">
              <a:buFont typeface="Wingdings" panose="05000000000000000000" pitchFamily="2" charset="2"/>
              <a:buChar char="Ø"/>
              <a:defRPr/>
            </a:pPr>
            <a:r>
              <a:rPr lang="en-US" dirty="0"/>
              <a:t>You</a:t>
            </a:r>
            <a:r>
              <a:rPr lang="en-US" baseline="0" dirty="0"/>
              <a:t> may find many informal ways to c</a:t>
            </a:r>
            <a:r>
              <a:rPr lang="en-US" dirty="0"/>
              <a:t>ollect input from both mentors and mentees on a regular basis to monitor the program’s success in order to identify needed program modifications or mentor training needs.</a:t>
            </a:r>
          </a:p>
        </p:txBody>
      </p:sp>
      <p:sp>
        <p:nvSpPr>
          <p:cNvPr id="4" name="Slide Number Placeholder 3"/>
          <p:cNvSpPr>
            <a:spLocks noGrp="1"/>
          </p:cNvSpPr>
          <p:nvPr>
            <p:ph type="sldNum" sz="quarter" idx="10"/>
          </p:nvPr>
        </p:nvSpPr>
        <p:spPr/>
        <p:txBody>
          <a:bodyPr/>
          <a:lstStyle/>
          <a:p>
            <a:fld id="{C940E140-93E8-471F-9349-F0BB6098DEA7}" type="slidenum">
              <a:rPr lang="en-US" smtClean="0"/>
              <a:t>29</a:t>
            </a:fld>
            <a:endParaRPr lang="en-US"/>
          </a:p>
        </p:txBody>
      </p:sp>
    </p:spTree>
    <p:extLst>
      <p:ext uri="{BB962C8B-B14F-4D97-AF65-F5344CB8AC3E}">
        <p14:creationId xmlns:p14="http://schemas.microsoft.com/office/powerpoint/2010/main" val="73338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a:t>
            </a:r>
            <a:r>
              <a:rPr lang="en-US" i="1" dirty="0"/>
              <a:t>Read slide</a:t>
            </a:r>
            <a:r>
              <a:rPr lang="en-US" dirty="0"/>
              <a:t>)</a:t>
            </a:r>
          </a:p>
          <a:p>
            <a:pPr marL="171450" indent="-171450" defTabSz="942210">
              <a:buFont typeface="Wingdings" panose="05000000000000000000" pitchFamily="2" charset="2"/>
              <a:buChar char="Ø"/>
            </a:pPr>
            <a:r>
              <a:rPr lang="en-US" dirty="0"/>
              <a:t>In the course of this partnership, the mentor and mentee may grow in other ways as well. For example, the mentor’s leadership skills may be strengthened, or the mentee may develop a strong personal relationship with his or her mentor.</a:t>
            </a:r>
          </a:p>
          <a:p>
            <a:pPr marL="171450" indent="-171450">
              <a:buFont typeface="Wingdings" panose="05000000000000000000" pitchFamily="2" charset="2"/>
              <a:buChar char="Ø"/>
            </a:pPr>
            <a:r>
              <a:rPr lang="en-US" dirty="0"/>
              <a:t>Mentoring your employees will require time, energy, and financial investment. If your employees are already satisfied, productive, competent, and stable and there is a healthy work culture in your organization, you may not need a mentoring program.  </a:t>
            </a:r>
          </a:p>
        </p:txBody>
      </p:sp>
      <p:sp>
        <p:nvSpPr>
          <p:cNvPr id="4" name="Slide Number Placeholder 3"/>
          <p:cNvSpPr>
            <a:spLocks noGrp="1"/>
          </p:cNvSpPr>
          <p:nvPr>
            <p:ph type="sldNum" sz="quarter" idx="5"/>
          </p:nvPr>
        </p:nvSpPr>
        <p:spPr/>
        <p:txBody>
          <a:bodyPr/>
          <a:lstStyle/>
          <a:p>
            <a:fld id="{C940E140-93E8-471F-9349-F0BB6098DEA7}" type="slidenum">
              <a:rPr lang="en-US" smtClean="0"/>
              <a:t>3</a:t>
            </a:fld>
            <a:endParaRPr lang="en-US"/>
          </a:p>
        </p:txBody>
      </p:sp>
    </p:spTree>
    <p:extLst>
      <p:ext uri="{BB962C8B-B14F-4D97-AF65-F5344CB8AC3E}">
        <p14:creationId xmlns:p14="http://schemas.microsoft.com/office/powerpoint/2010/main" val="1201084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The last step in the process is to continue the</a:t>
            </a:r>
            <a:r>
              <a:rPr lang="en-US" baseline="0" dirty="0"/>
              <a:t> program cycle from steps 4 through 13.  </a:t>
            </a:r>
          </a:p>
          <a:p>
            <a:pPr marL="171450" indent="-171450">
              <a:buFont typeface="Wingdings" panose="05000000000000000000" pitchFamily="2" charset="2"/>
              <a:buChar char="Ø"/>
            </a:pPr>
            <a:r>
              <a:rPr lang="en-US" baseline="0" dirty="0"/>
              <a:t>To review, the first three steps in the PEP framework shape the overall </a:t>
            </a:r>
            <a:r>
              <a:rPr lang="en-US" b="1" baseline="0" dirty="0"/>
              <a:t>planning and customization </a:t>
            </a:r>
            <a:r>
              <a:rPr lang="en-US" baseline="0" dirty="0"/>
              <a:t>of the program led by the coordinator and planning team.  After the initial planning is complete, the planning team becomes an advisory committee throughout the life of the program.  The self-assessment is where the customization begins so that the peer mentoring program fits the unique characteristics and needs of your organization.  The plan and evaluation will be revised from what you learn during the first year of the program and should be continually improved upon using feedback from the participants each year.  </a:t>
            </a:r>
          </a:p>
          <a:p>
            <a:pPr marL="171450" indent="-171450">
              <a:buFont typeface="Wingdings" panose="05000000000000000000" pitchFamily="2" charset="2"/>
              <a:buChar char="Ø"/>
            </a:pPr>
            <a:r>
              <a:rPr lang="en-US" baseline="0" dirty="0"/>
              <a:t>The </a:t>
            </a:r>
            <a:r>
              <a:rPr lang="en-US" b="1" baseline="0" dirty="0"/>
              <a:t>program cycle </a:t>
            </a:r>
            <a:r>
              <a:rPr lang="en-US" baseline="0" dirty="0"/>
              <a:t>will begin again every 6 months to a year.  Though each step will be customized to your organization, the general framework will remain the same from steps 4 through 13, where you will (</a:t>
            </a:r>
            <a:r>
              <a:rPr lang="en-US" i="1" baseline="0" dirty="0"/>
              <a:t>list the steps</a:t>
            </a:r>
            <a:r>
              <a:rPr lang="en-US" baseline="0" dirty="0"/>
              <a:t>).  </a:t>
            </a:r>
          </a:p>
        </p:txBody>
      </p:sp>
      <p:sp>
        <p:nvSpPr>
          <p:cNvPr id="4" name="Slide Number Placeholder 3"/>
          <p:cNvSpPr>
            <a:spLocks noGrp="1"/>
          </p:cNvSpPr>
          <p:nvPr>
            <p:ph type="sldNum" sz="quarter" idx="10"/>
          </p:nvPr>
        </p:nvSpPr>
        <p:spPr/>
        <p:txBody>
          <a:bodyPr/>
          <a:lstStyle/>
          <a:p>
            <a:fld id="{C940E140-93E8-471F-9349-F0BB6098DEA7}" type="slidenum">
              <a:rPr lang="en-US" smtClean="0"/>
              <a:t>30</a:t>
            </a:fld>
            <a:endParaRPr lang="en-US"/>
          </a:p>
        </p:txBody>
      </p:sp>
    </p:spTree>
    <p:extLst>
      <p:ext uri="{BB962C8B-B14F-4D97-AF65-F5344CB8AC3E}">
        <p14:creationId xmlns:p14="http://schemas.microsoft.com/office/powerpoint/2010/main" val="3952634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a:t>
            </a:r>
          </a:p>
          <a:p>
            <a:pPr marL="171450" indent="-171450">
              <a:buFont typeface="Wingdings" panose="05000000000000000000" pitchFamily="2" charset="2"/>
              <a:buChar char="Ø"/>
            </a:pPr>
            <a:r>
              <a:rPr lang="en-US" b="0" dirty="0"/>
              <a:t>These are two key</a:t>
            </a:r>
            <a:r>
              <a:rPr lang="en-US" b="0" baseline="0" dirty="0"/>
              <a:t> resources you may refer to learn more about peer mentoring, and more specifically the Peer Empowerment Program.  </a:t>
            </a:r>
            <a:endParaRPr lang="en-US" b="0" dirty="0"/>
          </a:p>
          <a:p>
            <a:pPr marL="171450" indent="-171450">
              <a:buFont typeface="Wingdings" panose="05000000000000000000" pitchFamily="2" charset="2"/>
              <a:buChar char="Ø"/>
            </a:pPr>
            <a:r>
              <a:rPr lang="en-US" b="0" dirty="0"/>
              <a:t>PEP: </a:t>
            </a:r>
            <a:r>
              <a:rPr lang="en-US" b="0" dirty="0">
                <a:solidFill>
                  <a:srgbClr val="0070C0"/>
                </a:solidFill>
              </a:rPr>
              <a:t>https://ici.umn.edu/products/47</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t>Program Coordinator and Facilitator Guide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t>Learner Guide</a:t>
            </a:r>
          </a:p>
          <a:p>
            <a:pPr marL="171450" indent="-171450">
              <a:buFont typeface="Wingdings" panose="05000000000000000000" pitchFamily="2" charset="2"/>
              <a:buChar char="Ø"/>
            </a:pPr>
            <a:r>
              <a:rPr lang="en-US" b="0" dirty="0"/>
              <a:t>Staff Recruitment, Retention, and Training Strategies:</a:t>
            </a:r>
            <a:r>
              <a:rPr lang="en-US" b="0" baseline="0" dirty="0"/>
              <a:t> </a:t>
            </a:r>
            <a:r>
              <a:rPr lang="en-US" b="0" dirty="0">
                <a:solidFill>
                  <a:srgbClr val="0070C0"/>
                </a:solidFill>
              </a:rPr>
              <a:t>https://ici.umn.edu/products/580</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solidFill>
                  <a:srgbClr val="0070C0"/>
                </a:solidFill>
              </a:rPr>
              <a:t>Chapter 8: </a:t>
            </a:r>
            <a:r>
              <a:rPr lang="en-US" b="0" dirty="0"/>
              <a:t>Fostering Commitment and Skill Through Mentoring Programs</a:t>
            </a:r>
          </a:p>
        </p:txBody>
      </p:sp>
      <p:sp>
        <p:nvSpPr>
          <p:cNvPr id="4" name="Slide Number Placeholder 3"/>
          <p:cNvSpPr>
            <a:spLocks noGrp="1"/>
          </p:cNvSpPr>
          <p:nvPr>
            <p:ph type="sldNum" sz="quarter" idx="10"/>
          </p:nvPr>
        </p:nvSpPr>
        <p:spPr/>
        <p:txBody>
          <a:bodyPr/>
          <a:lstStyle/>
          <a:p>
            <a:fld id="{C940E140-93E8-471F-9349-F0BB6098DEA7}" type="slidenum">
              <a:rPr lang="en-US" smtClean="0"/>
              <a:t>31</a:t>
            </a:fld>
            <a:endParaRPr lang="en-US"/>
          </a:p>
        </p:txBody>
      </p:sp>
    </p:spTree>
    <p:extLst>
      <p:ext uri="{BB962C8B-B14F-4D97-AF65-F5344CB8AC3E}">
        <p14:creationId xmlns:p14="http://schemas.microsoft.com/office/powerpoint/2010/main" val="1858247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I hope you enjoyed learning about the Peer Empowerment</a:t>
            </a:r>
            <a:r>
              <a:rPr lang="en-US" baseline="0" dirty="0"/>
              <a:t> Program and gained many ideas that you may use in your organization.  Thank you for your interest and attention!  </a:t>
            </a:r>
          </a:p>
          <a:p>
            <a:pPr marL="171450" indent="-171450">
              <a:buFont typeface="Wingdings" panose="05000000000000000000" pitchFamily="2" charset="2"/>
              <a:buChar char="Ø"/>
            </a:pPr>
            <a:r>
              <a:rPr lang="en-US" dirty="0"/>
              <a:t>Please type any questions you may have about peer mentoring in the chat box.  </a:t>
            </a:r>
          </a:p>
        </p:txBody>
      </p:sp>
      <p:sp>
        <p:nvSpPr>
          <p:cNvPr id="4" name="Slide Number Placeholder 3"/>
          <p:cNvSpPr>
            <a:spLocks noGrp="1"/>
          </p:cNvSpPr>
          <p:nvPr>
            <p:ph type="sldNum" sz="quarter" idx="10"/>
          </p:nvPr>
        </p:nvSpPr>
        <p:spPr/>
        <p:txBody>
          <a:bodyPr/>
          <a:lstStyle/>
          <a:p>
            <a:fld id="{C940E140-93E8-471F-9349-F0BB6098DEA7}" type="slidenum">
              <a:rPr lang="en-US" smtClean="0"/>
              <a:t>32</a:t>
            </a:fld>
            <a:endParaRPr lang="en-US"/>
          </a:p>
        </p:txBody>
      </p:sp>
    </p:spTree>
    <p:extLst>
      <p:ext uri="{BB962C8B-B14F-4D97-AF65-F5344CB8AC3E}">
        <p14:creationId xmlns:p14="http://schemas.microsoft.com/office/powerpoint/2010/main" val="3518685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Change slide as needed with </a:t>
            </a:r>
            <a:r>
              <a:rPr lang="en-US" i="1"/>
              <a:t>future events</a:t>
            </a:r>
          </a:p>
        </p:txBody>
      </p:sp>
      <p:sp>
        <p:nvSpPr>
          <p:cNvPr id="4" name="Slide Number Placeholder 3"/>
          <p:cNvSpPr>
            <a:spLocks noGrp="1"/>
          </p:cNvSpPr>
          <p:nvPr>
            <p:ph type="sldNum" sz="quarter" idx="5"/>
          </p:nvPr>
        </p:nvSpPr>
        <p:spPr/>
        <p:txBody>
          <a:bodyPr/>
          <a:lstStyle/>
          <a:p>
            <a:fld id="{C940E140-93E8-471F-9349-F0BB6098DEA7}" type="slidenum">
              <a:rPr lang="en-US" smtClean="0"/>
              <a:t>33</a:t>
            </a:fld>
            <a:endParaRPr lang="en-US"/>
          </a:p>
        </p:txBody>
      </p:sp>
    </p:spTree>
    <p:extLst>
      <p:ext uri="{BB962C8B-B14F-4D97-AF65-F5344CB8AC3E}">
        <p14:creationId xmlns:p14="http://schemas.microsoft.com/office/powerpoint/2010/main" val="182555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We have</a:t>
            </a:r>
            <a:r>
              <a:rPr lang="en-US" baseline="0" dirty="0"/>
              <a:t> 3 goals for today’s webinar.  The first is to…</a:t>
            </a:r>
            <a:r>
              <a:rPr lang="en-US" i="1" baseline="0" dirty="0"/>
              <a:t>read slide</a:t>
            </a: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4</a:t>
            </a:fld>
            <a:endParaRPr lang="en-US"/>
          </a:p>
        </p:txBody>
      </p:sp>
    </p:spTree>
    <p:extLst>
      <p:ext uri="{BB962C8B-B14F-4D97-AF65-F5344CB8AC3E}">
        <p14:creationId xmlns:p14="http://schemas.microsoft.com/office/powerpoint/2010/main" val="227969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1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4221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So, first we will look into the benefits of mentoring.  </a:t>
            </a:r>
          </a:p>
          <a:p>
            <a:pPr marL="171450" marR="0" lvl="0" indent="-171450" algn="l" defTabSz="94221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Mentoring is an effective way to</a:t>
            </a:r>
            <a:r>
              <a:rPr lang="en-US" baseline="0" dirty="0"/>
              <a:t> i</a:t>
            </a:r>
            <a:r>
              <a:rPr lang="en-US" sz="1200" dirty="0"/>
              <a:t>ncrease retention and reduce turnover.</a:t>
            </a:r>
            <a:r>
              <a:rPr lang="en-US" sz="1200" baseline="0" dirty="0"/>
              <a:t>  </a:t>
            </a:r>
            <a:r>
              <a:rPr lang="en-US" dirty="0"/>
              <a:t>Many DSPs who quit soon after being hired would stay longer if they had better support, direction, and training. Studies show a substantial number of new hires are unable to meet the demands they face in the first months on the job. </a:t>
            </a:r>
          </a:p>
          <a:p>
            <a:pPr marL="171450" indent="-171450" defTabSz="942210">
              <a:buFont typeface="Wingdings" panose="05000000000000000000" pitchFamily="2" charset="2"/>
              <a:buChar char="Ø"/>
            </a:pPr>
            <a:r>
              <a:rPr lang="en-US" dirty="0"/>
              <a:t>Mentoring makes it more likely that new hires will stay longer because they will have the help they need when they need it. This fact, along with the relatively low cost of implementing a mentoring program, makes mentoring a win-win situation for employers and employees. </a:t>
            </a:r>
          </a:p>
          <a:p>
            <a:pPr marL="171450" indent="-171450" defTabSz="942210">
              <a:buFont typeface="Wingdings" panose="05000000000000000000" pitchFamily="2" charset="2"/>
              <a:buChar char="Ø"/>
            </a:pPr>
            <a:r>
              <a:rPr lang="en-US" dirty="0"/>
              <a:t>Through mentoring, organizations can reduce the fiscal and human </a:t>
            </a:r>
            <a:r>
              <a:rPr lang="en-US" b="1" dirty="0"/>
              <a:t>costs of turnover</a:t>
            </a:r>
            <a:r>
              <a:rPr lang="en-US" dirty="0"/>
              <a:t>. These are powerful outcomes that can redirect substantial amounts of agency dollars and staff energy to the important work of supporting people.</a:t>
            </a:r>
          </a:p>
          <a:p>
            <a:pPr marL="171450" marR="0" lvl="0" indent="-171450" algn="l" defTabSz="94221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t>
            </a:r>
            <a:r>
              <a:rPr lang="en-US" i="1" dirty="0"/>
              <a:t>read through list</a:t>
            </a:r>
            <a:r>
              <a:rPr lang="en-US" dirty="0"/>
              <a:t>)</a:t>
            </a:r>
          </a:p>
        </p:txBody>
      </p:sp>
      <p:sp>
        <p:nvSpPr>
          <p:cNvPr id="4" name="Slide Number Placeholder 3"/>
          <p:cNvSpPr>
            <a:spLocks noGrp="1"/>
          </p:cNvSpPr>
          <p:nvPr>
            <p:ph type="sldNum" sz="quarter" idx="10"/>
          </p:nvPr>
        </p:nvSpPr>
        <p:spPr/>
        <p:txBody>
          <a:bodyPr/>
          <a:lstStyle/>
          <a:p>
            <a:fld id="{C940E140-93E8-471F-9349-F0BB6098DEA7}" type="slidenum">
              <a:rPr lang="en-US" smtClean="0"/>
              <a:t>5</a:t>
            </a:fld>
            <a:endParaRPr lang="en-US"/>
          </a:p>
        </p:txBody>
      </p:sp>
    </p:spTree>
    <p:extLst>
      <p:ext uri="{BB962C8B-B14F-4D97-AF65-F5344CB8AC3E}">
        <p14:creationId xmlns:p14="http://schemas.microsoft.com/office/powerpoint/2010/main" val="279165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A mentoring program provides many benefits for newly hired DSPs.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It provides them with…(</a:t>
            </a:r>
            <a:r>
              <a:rPr lang="en-US" i="1" baseline="0" dirty="0"/>
              <a:t>read slide</a:t>
            </a:r>
            <a:r>
              <a:rPr lang="en-US" baseline="0" dirty="0"/>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New DSPs have someone they can trust in their mentor, who has already showed that they are willing to take the time to support them by applying to become a mentor.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Many times, other DSPs can provide more specific information about the people they support than their supervisors.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New hires may also learn the norms and unwritten rules of the organization faster with the support of a trusted mentor.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With a well-run mentoring program, mentees pick up skills more quickly and are less likely to feel isolated.</a:t>
            </a:r>
            <a:r>
              <a:rPr lang="en-US" baseline="0" dirty="0"/>
              <a:t>  </a:t>
            </a: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6</a:t>
            </a:fld>
            <a:endParaRPr lang="en-US"/>
          </a:p>
        </p:txBody>
      </p:sp>
    </p:spTree>
    <p:extLst>
      <p:ext uri="{BB962C8B-B14F-4D97-AF65-F5344CB8AC3E}">
        <p14:creationId xmlns:p14="http://schemas.microsoft.com/office/powerpoint/2010/main" val="189522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With</a:t>
            </a:r>
            <a:r>
              <a:rPr lang="en-US" baseline="0" dirty="0"/>
              <a:t> a successful mentoring program, m</a:t>
            </a:r>
            <a:r>
              <a:rPr lang="en-US" dirty="0"/>
              <a:t>entors take on new status and enjoyment in their work.</a:t>
            </a:r>
            <a:r>
              <a:rPr lang="en-US" baseline="0" dirty="0"/>
              <a:t> They receive…(</a:t>
            </a:r>
            <a:r>
              <a:rPr lang="en-US" i="1" baseline="0" dirty="0"/>
              <a:t>read slide</a:t>
            </a:r>
            <a:r>
              <a:rPr lang="en-US" baseline="0" dirty="0"/>
              <a:t>)</a:t>
            </a:r>
          </a:p>
          <a:p>
            <a:pPr marL="171450" indent="-171450">
              <a:buFont typeface="Wingdings" panose="05000000000000000000" pitchFamily="2" charset="2"/>
              <a:buChar char="Ø"/>
            </a:pPr>
            <a:r>
              <a:rPr lang="en-US" b="1" baseline="0" dirty="0"/>
              <a:t>Skills-</a:t>
            </a:r>
            <a:r>
              <a:rPr lang="en-US" baseline="0" dirty="0"/>
              <a:t> leadership, consultation, teaching, communication</a:t>
            </a:r>
          </a:p>
          <a:p>
            <a:pPr marL="171450" indent="-171450">
              <a:buFont typeface="Wingdings" panose="05000000000000000000" pitchFamily="2" charset="2"/>
              <a:buChar char="Ø"/>
            </a:pPr>
            <a:r>
              <a:rPr lang="en-US" b="1" baseline="0" dirty="0"/>
              <a:t>Interest-</a:t>
            </a:r>
            <a:r>
              <a:rPr lang="en-US" baseline="0" dirty="0"/>
              <a:t> new, meaningful activity, valuable focus where someone is dependent on their expertise</a:t>
            </a:r>
          </a:p>
          <a:p>
            <a:pPr marL="171450" indent="-171450">
              <a:buFont typeface="Wingdings" panose="05000000000000000000" pitchFamily="2" charset="2"/>
              <a:buChar char="Ø"/>
            </a:pPr>
            <a:r>
              <a:rPr lang="en-US" b="1" dirty="0"/>
              <a:t>Advancement-</a:t>
            </a:r>
            <a:r>
              <a:rPr lang="en-US" dirty="0"/>
              <a:t> depending on how the organization sets it up, they may enjoy a new title with their extra responsibilities, and they are practicing</a:t>
            </a:r>
            <a:r>
              <a:rPr lang="en-US" baseline="0" dirty="0"/>
              <a:t> skills that lead to other advancement opportunities</a:t>
            </a: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7</a:t>
            </a:fld>
            <a:endParaRPr lang="en-US"/>
          </a:p>
        </p:txBody>
      </p:sp>
    </p:spTree>
    <p:extLst>
      <p:ext uri="{BB962C8B-B14F-4D97-AF65-F5344CB8AC3E}">
        <p14:creationId xmlns:p14="http://schemas.microsoft.com/office/powerpoint/2010/main" val="279576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a:t>
            </a:r>
          </a:p>
          <a:p>
            <a:pPr marL="171450" indent="-171450">
              <a:buFont typeface="Wingdings" panose="05000000000000000000" pitchFamily="2" charset="2"/>
              <a:buChar char="Ø"/>
            </a:pPr>
            <a:r>
              <a:rPr lang="en-US" b="0" dirty="0"/>
              <a:t>(</a:t>
            </a:r>
            <a:r>
              <a:rPr lang="en-US" b="0" i="1" dirty="0"/>
              <a:t>Read slide</a:t>
            </a:r>
            <a:r>
              <a:rPr lang="en-US" b="0" dirty="0"/>
              <a:t>)</a:t>
            </a:r>
          </a:p>
          <a:p>
            <a:pPr marL="171450" indent="-171450">
              <a:buFont typeface="Wingdings" panose="05000000000000000000" pitchFamily="2" charset="2"/>
              <a:buChar char="Ø"/>
            </a:pPr>
            <a:r>
              <a:rPr lang="en-US" b="0" dirty="0"/>
              <a:t>The benefits to people</a:t>
            </a:r>
            <a:r>
              <a:rPr lang="en-US" b="0" baseline="0" dirty="0"/>
              <a:t> served is that you have </a:t>
            </a:r>
            <a:r>
              <a:rPr lang="en-US" b="1" baseline="0" dirty="0"/>
              <a:t>l</a:t>
            </a:r>
            <a:r>
              <a:rPr lang="en-US" b="1" dirty="0"/>
              <a:t>ess turnover</a:t>
            </a:r>
            <a:r>
              <a:rPr lang="en-US" b="0" dirty="0"/>
              <a:t>.  DSPs get to</a:t>
            </a:r>
            <a:r>
              <a:rPr lang="en-US" b="0" baseline="0" dirty="0"/>
              <a:t> know the people they work for much better in time and develop the trust and comfort to support them in a way that meets their individual interests, needs, and personalities.  </a:t>
            </a:r>
          </a:p>
          <a:p>
            <a:pPr marL="171450" indent="-171450">
              <a:buFont typeface="Wingdings" panose="05000000000000000000" pitchFamily="2" charset="2"/>
              <a:buChar char="Ø"/>
            </a:pPr>
            <a:r>
              <a:rPr lang="en-US" b="0" baseline="0" dirty="0"/>
              <a:t>This, in turn, leads to better </a:t>
            </a:r>
            <a:r>
              <a:rPr lang="en-US" b="1" baseline="0" dirty="0"/>
              <a:t>quality</a:t>
            </a:r>
            <a:r>
              <a:rPr lang="en-US" b="0" baseline="0" dirty="0"/>
              <a:t> services.  </a:t>
            </a:r>
          </a:p>
          <a:p>
            <a:pPr marL="171450" indent="-171450">
              <a:buFont typeface="Wingdings" panose="05000000000000000000" pitchFamily="2" charset="2"/>
              <a:buChar char="Ø"/>
            </a:pPr>
            <a:r>
              <a:rPr lang="en-US" b="0" baseline="0" dirty="0"/>
              <a:t>It also leads to positive long-term </a:t>
            </a:r>
            <a:r>
              <a:rPr lang="en-US" b="1" baseline="0" dirty="0"/>
              <a:t>relationships</a:t>
            </a:r>
            <a:r>
              <a:rPr lang="en-US" b="0" baseline="0" dirty="0"/>
              <a:t> between DSPs and the people served.  This consistency of support also affects the relationships between people served and their family, friends, and the members of their community.  </a:t>
            </a:r>
          </a:p>
          <a:p>
            <a:pPr marL="171450" indent="-171450">
              <a:buFont typeface="Wingdings" panose="05000000000000000000" pitchFamily="2" charset="2"/>
              <a:buChar char="Ø"/>
            </a:pPr>
            <a:r>
              <a:rPr lang="en-US" b="0" i="1" dirty="0"/>
              <a:t>Give example</a:t>
            </a:r>
          </a:p>
          <a:p>
            <a:pPr marL="171450" indent="-171450">
              <a:buFont typeface="Wingdings" panose="05000000000000000000" pitchFamily="2" charset="2"/>
              <a:buChar char="Ø"/>
            </a:pPr>
            <a:r>
              <a:rPr lang="en-US" dirty="0"/>
              <a:t>So,</a:t>
            </a:r>
            <a:r>
              <a:rPr lang="en-US" baseline="0" dirty="0"/>
              <a:t> t</a:t>
            </a:r>
            <a:r>
              <a:rPr lang="en-US" dirty="0"/>
              <a:t>hinking about that: What makes the services better?  His</a:t>
            </a:r>
            <a:r>
              <a:rPr lang="en-US" baseline="0" dirty="0"/>
              <a:t> </a:t>
            </a:r>
            <a:r>
              <a:rPr lang="en-US" dirty="0"/>
              <a:t>DSPs know his routines, how he</a:t>
            </a:r>
            <a:r>
              <a:rPr lang="en-US" baseline="0" dirty="0"/>
              <a:t> likes to do things, his preferences, how he communicates (which is huge), and so much more.  </a:t>
            </a:r>
            <a:endParaRPr lang="en-US" dirty="0"/>
          </a:p>
          <a:p>
            <a:pPr marL="171450" indent="-171450">
              <a:buFont typeface="Wingdings" panose="05000000000000000000" pitchFamily="2" charset="2"/>
              <a:buChar char="Ø"/>
            </a:pPr>
            <a:r>
              <a:rPr lang="en-US" b="1" dirty="0"/>
              <a:t>Think</a:t>
            </a:r>
            <a:r>
              <a:rPr lang="en-US" b="1" baseline="0" dirty="0"/>
              <a:t> about your own experience</a:t>
            </a:r>
            <a:r>
              <a:rPr lang="en-US" baseline="0" dirty="0"/>
              <a:t>: When DSPs have a peer mentoring program, what other benefits could people with disabilities and their families receive?  </a:t>
            </a:r>
          </a:p>
        </p:txBody>
      </p:sp>
      <p:sp>
        <p:nvSpPr>
          <p:cNvPr id="4" name="Slide Number Placeholder 3"/>
          <p:cNvSpPr>
            <a:spLocks noGrp="1"/>
          </p:cNvSpPr>
          <p:nvPr>
            <p:ph type="sldNum" sz="quarter" idx="10"/>
          </p:nvPr>
        </p:nvSpPr>
        <p:spPr/>
        <p:txBody>
          <a:bodyPr/>
          <a:lstStyle/>
          <a:p>
            <a:fld id="{C940E140-93E8-471F-9349-F0BB6098DEA7}" type="slidenum">
              <a:rPr lang="en-US" smtClean="0"/>
              <a:t>8</a:t>
            </a:fld>
            <a:endParaRPr lang="en-US"/>
          </a:p>
        </p:txBody>
      </p:sp>
    </p:spTree>
    <p:extLst>
      <p:ext uri="{BB962C8B-B14F-4D97-AF65-F5344CB8AC3E}">
        <p14:creationId xmlns:p14="http://schemas.microsoft.com/office/powerpoint/2010/main" val="185401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When designing a mentoring program, the following elements are important to incorporate.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t>
            </a:r>
            <a:r>
              <a:rPr lang="en-US" i="1" dirty="0"/>
              <a:t>read through list</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Each</a:t>
            </a:r>
            <a:r>
              <a:rPr lang="en-US" baseline="0" dirty="0"/>
              <a:t> of these elements are included in the peer mentoring framework we will learn about today.  </a:t>
            </a: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9</a:t>
            </a:fld>
            <a:endParaRPr lang="en-US"/>
          </a:p>
        </p:txBody>
      </p:sp>
    </p:spTree>
    <p:extLst>
      <p:ext uri="{BB962C8B-B14F-4D97-AF65-F5344CB8AC3E}">
        <p14:creationId xmlns:p14="http://schemas.microsoft.com/office/powerpoint/2010/main" val="1974073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1765"/>
            <a:ext cx="5331593" cy="3801015"/>
          </a:xfrm>
        </p:spPr>
        <p:txBody>
          <a:bodyPr anchor="ctr"/>
          <a:lstStyle>
            <a:lvl1pPr algn="l">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ABE3C1-DBE1-495D-B57B-2849774B866A}" type="datetimeFigureOut">
              <a:rPr lang="en-US" smtClean="0"/>
              <a:t>7/29/2021</a:t>
            </a:fld>
            <a:endParaRPr lang="en-US" dirty="0"/>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49728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7/29/2021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359263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7/29/2021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263730776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7/29/2021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73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610085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7/29/2021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43075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44F66F-3F35-AE4F-8217-CF6C93567902}"/>
              </a:ext>
            </a:extLst>
          </p:cNvPr>
          <p:cNvSpPr/>
          <p:nvPr userDrawn="1"/>
        </p:nvSpPr>
        <p:spPr>
          <a:xfrm>
            <a:off x="2191657" y="6260093"/>
            <a:ext cx="7794172" cy="59790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13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51056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7" name="Rectangle 6">
            <a:extLst>
              <a:ext uri="{FF2B5EF4-FFF2-40B4-BE49-F238E27FC236}">
                <a16:creationId xmlns:a16="http://schemas.microsoft.com/office/drawing/2014/main" id="{006A1A6F-789C-7C44-9179-157E0BCAEA32}"/>
              </a:ext>
            </a:extLst>
          </p:cNvPr>
          <p:cNvSpPr/>
          <p:nvPr userDrawn="1"/>
        </p:nvSpPr>
        <p:spPr>
          <a:xfrm>
            <a:off x="818147" y="1664018"/>
            <a:ext cx="10529304" cy="4571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9FE60B-4005-CA44-89C5-CA8B7CEC5705}"/>
              </a:ext>
            </a:extLst>
          </p:cNvPr>
          <p:cNvSpPr/>
          <p:nvPr userDrawn="1"/>
        </p:nvSpPr>
        <p:spPr>
          <a:xfrm>
            <a:off x="818146" y="4589463"/>
            <a:ext cx="10529304" cy="45719"/>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42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FD7AB8-1011-9D4B-BCE3-9AA61E5EC5B6}"/>
              </a:ext>
            </a:extLst>
          </p:cNvPr>
          <p:cNvSpPr/>
          <p:nvPr userDrawn="1"/>
        </p:nvSpPr>
        <p:spPr>
          <a:xfrm>
            <a:off x="0" y="0"/>
            <a:ext cx="12192000" cy="68580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13F1A8E-B361-034F-905F-9E9FE732489D}"/>
              </a:ext>
            </a:extLst>
          </p:cNvPr>
          <p:cNvSpPr/>
          <p:nvPr userDrawn="1"/>
        </p:nvSpPr>
        <p:spPr>
          <a:xfrm>
            <a:off x="1095284" y="1029788"/>
            <a:ext cx="9988731" cy="4798423"/>
          </a:xfrm>
          <a:prstGeom prst="roundRect">
            <a:avLst>
              <a:gd name="adj" fmla="val 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4366" y="1353671"/>
            <a:ext cx="9805851" cy="4071768"/>
          </a:xfrm>
        </p:spPr>
        <p:txBody>
          <a:bodyPr anchor="ctr">
            <a:normAutofit/>
          </a:bodyPr>
          <a:lstStyle>
            <a:lvl1pPr>
              <a:defRPr sz="5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159586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52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7/29/2021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8" name="Rectangle 7">
            <a:extLst>
              <a:ext uri="{FF2B5EF4-FFF2-40B4-BE49-F238E27FC236}">
                <a16:creationId xmlns:a16="http://schemas.microsoft.com/office/drawing/2014/main" id="{996ECC58-DC6C-2A4F-8290-D2220A39C945}"/>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506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0">
                <a:solidFill>
                  <a:srgbClr val="4C768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0">
                <a:solidFill>
                  <a:srgbClr val="4C768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7/29/2021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dirty="0"/>
          </a:p>
        </p:txBody>
      </p:sp>
      <p:sp>
        <p:nvSpPr>
          <p:cNvPr id="10" name="Rectangle 9">
            <a:extLst>
              <a:ext uri="{FF2B5EF4-FFF2-40B4-BE49-F238E27FC236}">
                <a16:creationId xmlns:a16="http://schemas.microsoft.com/office/drawing/2014/main" id="{D8B04E29-1FB7-2D43-9379-B7D757767005}"/>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4277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7/29/2021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6" name="Rectangle 5">
            <a:extLst>
              <a:ext uri="{FF2B5EF4-FFF2-40B4-BE49-F238E27FC236}">
                <a16:creationId xmlns:a16="http://schemas.microsoft.com/office/drawing/2014/main" id="{58B3F4C6-A444-A14D-957A-BEC11AE76162}"/>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51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7147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12" r:id="rId3"/>
    <p:sldLayoutId id="2147483901" r:id="rId4"/>
    <p:sldLayoutId id="2147483910" r:id="rId5"/>
    <p:sldLayoutId id="214748391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xStyles>
    <p:titleStyle>
      <a:lvl1pPr algn="l" defTabSz="914400" rtl="0" eaLnBrk="1" latinLnBrk="0" hangingPunct="1">
        <a:lnSpc>
          <a:spcPct val="90000"/>
        </a:lnSpc>
        <a:spcBef>
          <a:spcPct val="0"/>
        </a:spcBef>
        <a:buNone/>
        <a:defRPr sz="4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708D21-42BA-3247-A723-A7BB066ED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3" name="Picture 2">
            <a:extLst>
              <a:ext uri="{FF2B5EF4-FFF2-40B4-BE49-F238E27FC236}">
                <a16:creationId xmlns:a16="http://schemas.microsoft.com/office/drawing/2014/main" id="{F44B10CA-1E1D-CC47-BB91-F288E3469F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0" t="19894" r="22003" b="36357"/>
          <a:stretch/>
        </p:blipFill>
        <p:spPr>
          <a:xfrm>
            <a:off x="0" y="6127130"/>
            <a:ext cx="1830010" cy="730870"/>
          </a:xfrm>
          <a:prstGeom prst="rect">
            <a:avLst/>
          </a:prstGeom>
        </p:spPr>
      </p:pic>
      <p:pic>
        <p:nvPicPr>
          <p:cNvPr id="4" name="Picture 3">
            <a:extLst>
              <a:ext uri="{FF2B5EF4-FFF2-40B4-BE49-F238E27FC236}">
                <a16:creationId xmlns:a16="http://schemas.microsoft.com/office/drawing/2014/main" id="{6B86911A-79AF-C947-A8EF-C7722DA907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
        <p:nvSpPr>
          <p:cNvPr id="5" name="Rectangle 4">
            <a:extLst>
              <a:ext uri="{FF2B5EF4-FFF2-40B4-BE49-F238E27FC236}">
                <a16:creationId xmlns:a16="http://schemas.microsoft.com/office/drawing/2014/main" id="{ADB122AA-FDB1-6C41-8B98-238DAFB438B0}"/>
              </a:ext>
            </a:extLst>
          </p:cNvPr>
          <p:cNvSpPr/>
          <p:nvPr/>
        </p:nvSpPr>
        <p:spPr>
          <a:xfrm>
            <a:off x="0" y="15240"/>
            <a:ext cx="12192000" cy="6004560"/>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D17D6A-41DF-2B43-9EA4-0D4282334417}"/>
              </a:ext>
            </a:extLst>
          </p:cNvPr>
          <p:cNvSpPr txBox="1"/>
          <p:nvPr/>
        </p:nvSpPr>
        <p:spPr>
          <a:xfrm>
            <a:off x="1082040" y="1249737"/>
            <a:ext cx="9982200" cy="3170099"/>
          </a:xfrm>
          <a:prstGeom prst="rect">
            <a:avLst/>
          </a:prstGeom>
          <a:noFill/>
        </p:spPr>
        <p:txBody>
          <a:bodyPr wrap="square" rtlCol="0">
            <a:spAutoFit/>
          </a:bodyPr>
          <a:lstStyle/>
          <a:p>
            <a:pPr algn="ctr"/>
            <a:r>
              <a:rPr lang="en-US" sz="5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Welcome to the Webinar Series on the Peer Mentoring</a:t>
            </a:r>
          </a:p>
          <a:p>
            <a:pPr algn="ctr"/>
            <a:endParaRPr lang="en-US" sz="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 will begin at 2:00 p.m. central</a:t>
            </a:r>
          </a:p>
        </p:txBody>
      </p:sp>
    </p:spTree>
    <p:extLst>
      <p:ext uri="{BB962C8B-B14F-4D97-AF65-F5344CB8AC3E}">
        <p14:creationId xmlns:p14="http://schemas.microsoft.com/office/powerpoint/2010/main" val="126569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Mentoring Don’ts</a:t>
            </a:r>
          </a:p>
        </p:txBody>
      </p:sp>
      <p:sp>
        <p:nvSpPr>
          <p:cNvPr id="3" name="Content Placeholder 2"/>
          <p:cNvSpPr>
            <a:spLocks noGrp="1"/>
          </p:cNvSpPr>
          <p:nvPr>
            <p:ph sz="half" idx="1"/>
          </p:nvPr>
        </p:nvSpPr>
        <p:spPr/>
        <p:txBody>
          <a:bodyPr>
            <a:normAutofit fontScale="77500" lnSpcReduction="20000"/>
          </a:bodyPr>
          <a:lstStyle/>
          <a:p>
            <a:r>
              <a:rPr lang="en-US" dirty="0"/>
              <a:t>Expect the program to run on its own</a:t>
            </a:r>
          </a:p>
          <a:p>
            <a:r>
              <a:rPr lang="en-US" dirty="0"/>
              <a:t>Use mentoring to replace orientation or supervision</a:t>
            </a:r>
          </a:p>
          <a:p>
            <a:r>
              <a:rPr lang="en-US" dirty="0"/>
              <a:t>Ask people to mentor without preparation</a:t>
            </a:r>
          </a:p>
          <a:p>
            <a:r>
              <a:rPr lang="en-US" dirty="0"/>
              <a:t>Force people to become mentors</a:t>
            </a:r>
          </a:p>
          <a:p>
            <a:r>
              <a:rPr lang="en-US" dirty="0"/>
              <a:t>Expect mentors to do this extra work without an incentive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3238" y="1825625"/>
            <a:ext cx="3848100" cy="3827900"/>
          </a:xfrm>
        </p:spPr>
      </p:pic>
    </p:spTree>
    <p:extLst>
      <p:ext uri="{BB962C8B-B14F-4D97-AF65-F5344CB8AC3E}">
        <p14:creationId xmlns:p14="http://schemas.microsoft.com/office/powerpoint/2010/main" val="159724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62" t="5462"/>
          <a:stretch/>
        </p:blipFill>
        <p:spPr>
          <a:xfrm>
            <a:off x="0" y="0"/>
            <a:ext cx="12192000" cy="6858000"/>
          </a:xfrm>
          <a:prstGeom prst="rect">
            <a:avLst/>
          </a:prstGeom>
        </p:spPr>
      </p:pic>
      <p:sp>
        <p:nvSpPr>
          <p:cNvPr id="2" name="Title 1"/>
          <p:cNvSpPr>
            <a:spLocks noGrp="1"/>
          </p:cNvSpPr>
          <p:nvPr>
            <p:ph type="title"/>
          </p:nvPr>
        </p:nvSpPr>
        <p:spPr>
          <a:xfrm>
            <a:off x="1" y="4377126"/>
            <a:ext cx="12192000" cy="1378095"/>
          </a:xfrm>
          <a:solidFill>
            <a:schemeClr val="tx1">
              <a:alpha val="36000"/>
            </a:schemeClr>
          </a:solidFill>
        </p:spPr>
        <p:txBody>
          <a:bodyPr/>
          <a:lstStyle/>
          <a:p>
            <a:pPr algn="ctr"/>
            <a:r>
              <a:rPr lang="en-US" dirty="0">
                <a:solidFill>
                  <a:schemeClr val="bg1"/>
                </a:solidFill>
              </a:rPr>
              <a:t>The Peer Empowerment Program</a:t>
            </a:r>
          </a:p>
        </p:txBody>
      </p:sp>
    </p:spTree>
    <p:extLst>
      <p:ext uri="{BB962C8B-B14F-4D97-AF65-F5344CB8AC3E}">
        <p14:creationId xmlns:p14="http://schemas.microsoft.com/office/powerpoint/2010/main" val="3775190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PEP?</a:t>
            </a:r>
          </a:p>
        </p:txBody>
      </p:sp>
      <p:sp>
        <p:nvSpPr>
          <p:cNvPr id="3" name="Content Placeholder 2"/>
          <p:cNvSpPr>
            <a:spLocks noGrp="1"/>
          </p:cNvSpPr>
          <p:nvPr>
            <p:ph idx="1"/>
          </p:nvPr>
        </p:nvSpPr>
        <p:spPr/>
        <p:txBody>
          <a:bodyPr>
            <a:normAutofit fontScale="85000" lnSpcReduction="10000"/>
          </a:bodyPr>
          <a:lstStyle/>
          <a:p>
            <a:pPr marL="0" indent="0">
              <a:buNone/>
            </a:pPr>
            <a:r>
              <a:rPr lang="en-US" sz="3300" dirty="0"/>
              <a:t>The Peer Empowerment Program (PEP) is a toolkit that provides guidance on planning and customizing your own peer-to-peer mentoring program following a recommended framework.</a:t>
            </a:r>
          </a:p>
          <a:p>
            <a:pPr marL="0" indent="0">
              <a:buNone/>
            </a:pPr>
            <a:r>
              <a:rPr lang="en-US" sz="3300" dirty="0"/>
              <a:t>The toolkit includes: </a:t>
            </a:r>
          </a:p>
          <a:p>
            <a:pPr lvl="1"/>
            <a:r>
              <a:rPr lang="en-US" sz="3300" dirty="0"/>
              <a:t>Guidance about how to select, train, and sustain mentors</a:t>
            </a:r>
          </a:p>
          <a:p>
            <a:pPr lvl="1"/>
            <a:r>
              <a:rPr lang="en-US" sz="3300" dirty="0"/>
              <a:t>Instructions for preparing and supporting mentees</a:t>
            </a:r>
          </a:p>
          <a:p>
            <a:pPr lvl="1"/>
            <a:r>
              <a:rPr lang="en-US" sz="3300" dirty="0"/>
              <a:t>Content, worksheets, and other tools you will need</a:t>
            </a:r>
          </a:p>
        </p:txBody>
      </p:sp>
    </p:spTree>
    <p:extLst>
      <p:ext uri="{BB962C8B-B14F-4D97-AF65-F5344CB8AC3E}">
        <p14:creationId xmlns:p14="http://schemas.microsoft.com/office/powerpoint/2010/main" val="35893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PEP Toolkit</a:t>
            </a:r>
          </a:p>
        </p:txBody>
      </p:sp>
      <p:sp>
        <p:nvSpPr>
          <p:cNvPr id="3" name="Content Placeholder 2"/>
          <p:cNvSpPr>
            <a:spLocks noGrp="1"/>
          </p:cNvSpPr>
          <p:nvPr>
            <p:ph idx="1"/>
          </p:nvPr>
        </p:nvSpPr>
        <p:spPr/>
        <p:txBody>
          <a:bodyPr>
            <a:normAutofit/>
          </a:bodyPr>
          <a:lstStyle/>
          <a:p>
            <a:r>
              <a:rPr lang="en-US" sz="3200" dirty="0"/>
              <a:t>Program Coordinator Guide</a:t>
            </a:r>
          </a:p>
          <a:p>
            <a:pPr lvl="1"/>
            <a:r>
              <a:rPr lang="en-US" sz="2800" dirty="0"/>
              <a:t>Understanding, Planning, and Launching the PEP</a:t>
            </a:r>
            <a:endParaRPr lang="en-US" sz="800" dirty="0"/>
          </a:p>
          <a:p>
            <a:r>
              <a:rPr lang="en-US" sz="3200" dirty="0"/>
              <a:t>The PEP Curriculum – Facilitator &amp; Learner Guides</a:t>
            </a:r>
          </a:p>
          <a:p>
            <a:pPr lvl="1"/>
            <a:r>
              <a:rPr lang="en-US" sz="2800" dirty="0"/>
              <a:t>The PEP Orientation Session</a:t>
            </a:r>
          </a:p>
          <a:p>
            <a:pPr lvl="1"/>
            <a:r>
              <a:rPr lang="en-US" sz="2800" dirty="0"/>
              <a:t>The PEP Mentor Development Workshop</a:t>
            </a:r>
            <a:endParaRPr lang="en-US" sz="800" dirty="0"/>
          </a:p>
        </p:txBody>
      </p:sp>
    </p:spTree>
    <p:extLst>
      <p:ext uri="{BB962C8B-B14F-4D97-AF65-F5344CB8AC3E}">
        <p14:creationId xmlns:p14="http://schemas.microsoft.com/office/powerpoint/2010/main" val="184292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Components of PEP</a:t>
            </a:r>
          </a:p>
        </p:txBody>
      </p:sp>
      <p:sp>
        <p:nvSpPr>
          <p:cNvPr id="3" name="Content Placeholder 2"/>
          <p:cNvSpPr>
            <a:spLocks noGrp="1"/>
          </p:cNvSpPr>
          <p:nvPr>
            <p:ph sz="half" idx="1"/>
          </p:nvPr>
        </p:nvSpPr>
        <p:spPr/>
        <p:txBody>
          <a:bodyPr>
            <a:normAutofit lnSpcReduction="10000"/>
          </a:bodyPr>
          <a:lstStyle/>
          <a:p>
            <a:r>
              <a:rPr lang="en-US" dirty="0"/>
              <a:t>Customized planning</a:t>
            </a:r>
          </a:p>
          <a:p>
            <a:r>
              <a:rPr lang="en-US" dirty="0"/>
              <a:t>Marketing and selection</a:t>
            </a:r>
          </a:p>
          <a:p>
            <a:r>
              <a:rPr lang="en-US" dirty="0"/>
              <a:t>Orientation &amp; training</a:t>
            </a:r>
          </a:p>
          <a:p>
            <a:r>
              <a:rPr lang="en-US" dirty="0"/>
              <a:t>Partnership agreements</a:t>
            </a:r>
          </a:p>
          <a:p>
            <a:r>
              <a:rPr lang="en-US" dirty="0"/>
              <a:t>Activities to support mentors and monitor the program</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5810" y="1825625"/>
            <a:ext cx="5806190" cy="3875358"/>
          </a:xfrm>
        </p:spPr>
      </p:pic>
    </p:spTree>
    <p:extLst>
      <p:ext uri="{BB962C8B-B14F-4D97-AF65-F5344CB8AC3E}">
        <p14:creationId xmlns:p14="http://schemas.microsoft.com/office/powerpoint/2010/main" val="278247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365125"/>
            <a:ext cx="11602995" cy="1325563"/>
          </a:xfrm>
        </p:spPr>
        <p:txBody>
          <a:bodyPr>
            <a:normAutofit/>
          </a:bodyPr>
          <a:lstStyle/>
          <a:p>
            <a:r>
              <a:rPr lang="en-US" dirty="0"/>
              <a:t>PEP Planning &amp; Implementation Framework</a:t>
            </a:r>
          </a:p>
        </p:txBody>
      </p:sp>
      <p:sp>
        <p:nvSpPr>
          <p:cNvPr id="3" name="Content Placeholder 2"/>
          <p:cNvSpPr>
            <a:spLocks noGrp="1"/>
          </p:cNvSpPr>
          <p:nvPr>
            <p:ph idx="1"/>
          </p:nvPr>
        </p:nvSpPr>
        <p:spPr>
          <a:xfrm>
            <a:off x="294502" y="1936836"/>
            <a:ext cx="11602995" cy="4351338"/>
          </a:xfrm>
        </p:spPr>
        <p:txBody>
          <a:bodyPr numCol="2">
            <a:noAutofit/>
          </a:bodyPr>
          <a:lstStyle/>
          <a:p>
            <a:pPr marL="514350" indent="-514350">
              <a:buFont typeface="+mj-lt"/>
              <a:buAutoNum type="arabicPeriod"/>
            </a:pPr>
            <a:r>
              <a:rPr lang="en-US" sz="2400" dirty="0"/>
              <a:t>Select Coordinator &amp; Planning Team</a:t>
            </a:r>
          </a:p>
          <a:p>
            <a:pPr marL="514350" indent="-514350">
              <a:buFont typeface="+mj-lt"/>
              <a:buAutoNum type="arabicPeriod"/>
            </a:pPr>
            <a:r>
              <a:rPr lang="en-US" sz="2400" dirty="0"/>
              <a:t>Complete Self-Assessment &amp; Plan</a:t>
            </a:r>
          </a:p>
          <a:p>
            <a:pPr marL="514350" indent="-514350">
              <a:buFont typeface="+mj-lt"/>
              <a:buAutoNum type="arabicPeriod"/>
            </a:pPr>
            <a:r>
              <a:rPr lang="en-US" sz="2400" dirty="0"/>
              <a:t>Design Evaluation</a:t>
            </a:r>
          </a:p>
          <a:p>
            <a:pPr marL="514350" indent="-514350">
              <a:buFont typeface="+mj-lt"/>
              <a:buAutoNum type="arabicPeriod"/>
            </a:pPr>
            <a:r>
              <a:rPr lang="en-US" sz="2400" dirty="0"/>
              <a:t>Market Program</a:t>
            </a:r>
          </a:p>
          <a:p>
            <a:pPr marL="514350" indent="-514350">
              <a:buFont typeface="+mj-lt"/>
              <a:buAutoNum type="arabicPeriod"/>
            </a:pPr>
            <a:r>
              <a:rPr lang="en-US" sz="2400" dirty="0"/>
              <a:t>Select Mentors &amp; Mentees</a:t>
            </a:r>
          </a:p>
          <a:p>
            <a:pPr marL="514350" indent="-514350">
              <a:buFont typeface="+mj-lt"/>
              <a:buAutoNum type="arabicPeriod"/>
            </a:pPr>
            <a:r>
              <a:rPr lang="en-US" sz="2400" dirty="0"/>
              <a:t>Conduct PEP Orientation</a:t>
            </a:r>
          </a:p>
          <a:p>
            <a:pPr marL="514350" indent="-514350">
              <a:buFont typeface="+mj-lt"/>
              <a:buAutoNum type="arabicPeriod"/>
            </a:pPr>
            <a:r>
              <a:rPr lang="en-US" sz="2400" dirty="0"/>
              <a:t>Train Mentors</a:t>
            </a:r>
          </a:p>
          <a:p>
            <a:pPr marL="514350" indent="-514350">
              <a:buFont typeface="+mj-lt"/>
              <a:buAutoNum type="arabicPeriod" startAt="8"/>
            </a:pPr>
            <a:r>
              <a:rPr lang="en-US" sz="2400" dirty="0"/>
              <a:t>Arrange Matches</a:t>
            </a:r>
          </a:p>
          <a:p>
            <a:pPr marL="514350" indent="-514350">
              <a:buFont typeface="+mj-lt"/>
              <a:buAutoNum type="arabicPeriod" startAt="8"/>
            </a:pPr>
            <a:r>
              <a:rPr lang="en-US" sz="2400" dirty="0"/>
              <a:t>Develop Agreements</a:t>
            </a:r>
          </a:p>
          <a:p>
            <a:pPr marL="514350" indent="-514350">
              <a:buFont typeface="+mj-lt"/>
              <a:buAutoNum type="arabicPeriod" startAt="8"/>
            </a:pPr>
            <a:r>
              <a:rPr lang="en-US" sz="2400" dirty="0"/>
              <a:t>Monitor/Support Activities</a:t>
            </a:r>
          </a:p>
          <a:p>
            <a:pPr marL="514350" indent="-514350">
              <a:buFont typeface="+mj-lt"/>
              <a:buAutoNum type="arabicPeriod" startAt="8"/>
            </a:pPr>
            <a:r>
              <a:rPr lang="en-US" sz="2400" dirty="0"/>
              <a:t>Conclude Partnerships</a:t>
            </a:r>
          </a:p>
          <a:p>
            <a:pPr marL="514350" indent="-514350">
              <a:buFont typeface="+mj-lt"/>
              <a:buAutoNum type="arabicPeriod" startAt="8"/>
            </a:pPr>
            <a:r>
              <a:rPr lang="en-US" sz="2400" dirty="0"/>
              <a:t>Conduct Exit Interviews</a:t>
            </a:r>
          </a:p>
          <a:p>
            <a:pPr marL="514350" indent="-514350">
              <a:buFont typeface="+mj-lt"/>
              <a:buAutoNum type="arabicPeriod" startAt="8"/>
            </a:pPr>
            <a:r>
              <a:rPr lang="en-US" sz="2400" dirty="0"/>
              <a:t>Use Feedback to Improve Program</a:t>
            </a:r>
          </a:p>
          <a:p>
            <a:pPr marL="514350" indent="-514350">
              <a:buFont typeface="+mj-lt"/>
              <a:buAutoNum type="arabicPeriod" startAt="8"/>
            </a:pPr>
            <a:r>
              <a:rPr lang="en-US" sz="2400" dirty="0"/>
              <a:t>Continue Program Cycle</a:t>
            </a:r>
          </a:p>
        </p:txBody>
      </p:sp>
    </p:spTree>
    <p:extLst>
      <p:ext uri="{BB962C8B-B14F-4D97-AF65-F5344CB8AC3E}">
        <p14:creationId xmlns:p14="http://schemas.microsoft.com/office/powerpoint/2010/main" val="34158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9628" y="1474843"/>
            <a:ext cx="4616970" cy="4071937"/>
          </a:xfrm>
        </p:spPr>
        <p:txBody>
          <a:bodyPr/>
          <a:lstStyle/>
          <a:p>
            <a:pPr algn="r"/>
            <a:r>
              <a:rPr lang="en-US" dirty="0"/>
              <a:t>Customized </a:t>
            </a:r>
            <a:br>
              <a:rPr lang="en-US" dirty="0"/>
            </a:br>
            <a:r>
              <a:rPr lang="en-US" dirty="0"/>
              <a:t>Planning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302" y="794178"/>
            <a:ext cx="4414020" cy="4917494"/>
          </a:xfrm>
          <a:prstGeom prst="rect">
            <a:avLst/>
          </a:prstGeom>
        </p:spPr>
      </p:pic>
    </p:spTree>
    <p:extLst>
      <p:ext uri="{BB962C8B-B14F-4D97-AF65-F5344CB8AC3E}">
        <p14:creationId xmlns:p14="http://schemas.microsoft.com/office/powerpoint/2010/main" val="310913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a Coordinator &amp; Planning Team</a:t>
            </a:r>
          </a:p>
        </p:txBody>
      </p:sp>
      <p:sp>
        <p:nvSpPr>
          <p:cNvPr id="3" name="Content Placeholder 2"/>
          <p:cNvSpPr>
            <a:spLocks noGrp="1"/>
          </p:cNvSpPr>
          <p:nvPr>
            <p:ph idx="1"/>
          </p:nvPr>
        </p:nvSpPr>
        <p:spPr/>
        <p:txBody>
          <a:bodyPr>
            <a:normAutofit/>
          </a:bodyPr>
          <a:lstStyle/>
          <a:p>
            <a:r>
              <a:rPr lang="en-US" dirty="0"/>
              <a:t>PEP Coordinator:</a:t>
            </a:r>
          </a:p>
          <a:p>
            <a:pPr marL="742950" lvl="1" indent="-285750"/>
            <a:r>
              <a:rPr lang="en-US" sz="2600" dirty="0"/>
              <a:t>Coordinate planning group and toolkit customization</a:t>
            </a:r>
          </a:p>
          <a:p>
            <a:pPr marL="742950" lvl="1" indent="-285750"/>
            <a:r>
              <a:rPr lang="en-US" sz="2600" dirty="0"/>
              <a:t>Implement and evaluate the program</a:t>
            </a:r>
          </a:p>
          <a:p>
            <a:pPr marL="742950" lvl="1" indent="-285750"/>
            <a:r>
              <a:rPr lang="en-US" sz="2600" dirty="0"/>
              <a:t>Advocate for ongoing program support</a:t>
            </a:r>
          </a:p>
          <a:p>
            <a:r>
              <a:rPr lang="en-US" dirty="0"/>
              <a:t>Planning Team: </a:t>
            </a:r>
          </a:p>
          <a:p>
            <a:pPr lvl="1"/>
            <a:r>
              <a:rPr lang="en-US" dirty="0"/>
              <a:t>Initial role: assist with program development</a:t>
            </a:r>
          </a:p>
          <a:p>
            <a:pPr lvl="1"/>
            <a:r>
              <a:rPr lang="en-US" dirty="0"/>
              <a:t>Ongoing role: advisory committee</a:t>
            </a:r>
          </a:p>
        </p:txBody>
      </p:sp>
    </p:spTree>
    <p:extLst>
      <p:ext uri="{BB962C8B-B14F-4D97-AF65-F5344CB8AC3E}">
        <p14:creationId xmlns:p14="http://schemas.microsoft.com/office/powerpoint/2010/main" val="90309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the Self-Assessment &amp; Planning Worksheet</a:t>
            </a:r>
          </a:p>
        </p:txBody>
      </p:sp>
      <p:sp>
        <p:nvSpPr>
          <p:cNvPr id="3" name="Content Placeholder 2"/>
          <p:cNvSpPr>
            <a:spLocks noGrp="1"/>
          </p:cNvSpPr>
          <p:nvPr>
            <p:ph idx="1"/>
          </p:nvPr>
        </p:nvSpPr>
        <p:spPr>
          <a:xfrm>
            <a:off x="838200" y="2162431"/>
            <a:ext cx="10515600" cy="4014531"/>
          </a:xfrm>
        </p:spPr>
        <p:txBody>
          <a:bodyPr>
            <a:normAutofit/>
          </a:bodyPr>
          <a:lstStyle/>
          <a:p>
            <a:pPr marL="0" indent="0">
              <a:buNone/>
            </a:pPr>
            <a:r>
              <a:rPr lang="en-US" sz="3200" dirty="0"/>
              <a:t>Review &amp; revise program elements to meet your needs</a:t>
            </a:r>
          </a:p>
          <a:p>
            <a:pPr lvl="1"/>
            <a:r>
              <a:rPr lang="en-US" sz="2800" dirty="0"/>
              <a:t>The PEP Agency Self-Assessment Discussion Guide</a:t>
            </a:r>
          </a:p>
          <a:p>
            <a:pPr lvl="2"/>
            <a:r>
              <a:rPr lang="en-US" sz="2400" dirty="0"/>
              <a:t>Questions are linked to sections of the toolkit and targeted resources for planning</a:t>
            </a:r>
          </a:p>
          <a:p>
            <a:pPr lvl="1"/>
            <a:r>
              <a:rPr lang="en-US" sz="2800" dirty="0"/>
              <a:t>The PEP Planning Worksheet</a:t>
            </a:r>
          </a:p>
          <a:p>
            <a:pPr lvl="2"/>
            <a:r>
              <a:rPr lang="en-US" sz="2400" dirty="0"/>
              <a:t>Record decisions to customize the core program activities</a:t>
            </a:r>
          </a:p>
        </p:txBody>
      </p:sp>
    </p:spTree>
    <p:extLst>
      <p:ext uri="{BB962C8B-B14F-4D97-AF65-F5344CB8AC3E}">
        <p14:creationId xmlns:p14="http://schemas.microsoft.com/office/powerpoint/2010/main" val="58827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Program Evaluation Components</a:t>
            </a:r>
          </a:p>
        </p:txBody>
      </p:sp>
      <p:sp>
        <p:nvSpPr>
          <p:cNvPr id="3" name="Content Placeholder 2"/>
          <p:cNvSpPr>
            <a:spLocks noGrp="1"/>
          </p:cNvSpPr>
          <p:nvPr>
            <p:ph sz="half" idx="1"/>
          </p:nvPr>
        </p:nvSpPr>
        <p:spPr/>
        <p:txBody>
          <a:bodyPr>
            <a:normAutofit fontScale="85000" lnSpcReduction="10000"/>
          </a:bodyPr>
          <a:lstStyle/>
          <a:p>
            <a:r>
              <a:rPr lang="en-US" dirty="0"/>
              <a:t>Track turnover before and after implementation</a:t>
            </a:r>
          </a:p>
          <a:p>
            <a:r>
              <a:rPr lang="en-US" dirty="0"/>
              <a:t>Exit interviews and focus groups</a:t>
            </a:r>
          </a:p>
          <a:p>
            <a:r>
              <a:rPr lang="en-US" dirty="0"/>
              <a:t>Surveys to determine how mentees applied their learning</a:t>
            </a:r>
          </a:p>
          <a:p>
            <a:r>
              <a:rPr lang="en-US" dirty="0"/>
              <a:t>Customer satisfaction with PEP graduates vs. other DSPs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82879" y="1825625"/>
            <a:ext cx="5709121" cy="3788169"/>
          </a:xfrm>
        </p:spPr>
      </p:pic>
    </p:spTree>
    <p:extLst>
      <p:ext uri="{BB962C8B-B14F-4D97-AF65-F5344CB8AC3E}">
        <p14:creationId xmlns:p14="http://schemas.microsoft.com/office/powerpoint/2010/main" val="320941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E7B4-6F68-2F4F-8D01-AC4529AB433E}"/>
              </a:ext>
            </a:extLst>
          </p:cNvPr>
          <p:cNvSpPr>
            <a:spLocks noGrp="1"/>
          </p:cNvSpPr>
          <p:nvPr>
            <p:ph type="ctrTitle"/>
          </p:nvPr>
        </p:nvSpPr>
        <p:spPr/>
        <p:txBody>
          <a:bodyPr/>
          <a:lstStyle/>
          <a:p>
            <a:r>
              <a:rPr lang="en-US" dirty="0"/>
              <a:t>Peer Mentoring</a:t>
            </a:r>
          </a:p>
        </p:txBody>
      </p:sp>
      <p:pic>
        <p:nvPicPr>
          <p:cNvPr id="3" name="Picture 2">
            <a:extLst>
              <a:ext uri="{FF2B5EF4-FFF2-40B4-BE49-F238E27FC236}">
                <a16:creationId xmlns:a16="http://schemas.microsoft.com/office/drawing/2014/main" id="{C943A8CE-1EA0-5C47-B0A1-9E089ADB63D8}"/>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r="4336"/>
          <a:stretch/>
        </p:blipFill>
        <p:spPr>
          <a:xfrm>
            <a:off x="6737683" y="531765"/>
            <a:ext cx="5454317" cy="3801015"/>
          </a:xfrm>
          <a:prstGeom prst="rect">
            <a:avLst/>
          </a:prstGeom>
        </p:spPr>
      </p:pic>
      <p:sp>
        <p:nvSpPr>
          <p:cNvPr id="6" name="TextBox 5">
            <a:extLst>
              <a:ext uri="{FF2B5EF4-FFF2-40B4-BE49-F238E27FC236}">
                <a16:creationId xmlns:a16="http://schemas.microsoft.com/office/drawing/2014/main" id="{8E257AEA-85C8-DF4B-AE2C-823CF3CBA127}"/>
              </a:ext>
            </a:extLst>
          </p:cNvPr>
          <p:cNvSpPr txBox="1"/>
          <p:nvPr/>
        </p:nvSpPr>
        <p:spPr>
          <a:xfrm>
            <a:off x="6737682" y="4863681"/>
            <a:ext cx="5164507" cy="400110"/>
          </a:xfrm>
          <a:prstGeom prst="rect">
            <a:avLst/>
          </a:prstGeom>
          <a:noFill/>
        </p:spPr>
        <p:txBody>
          <a:bodyPr wrap="square" rtlCol="0" anchor="t">
            <a:spAutoFit/>
          </a:bodyPr>
          <a:lstStyle/>
          <a:p>
            <a:pPr algn="ctr">
              <a:defRPr/>
            </a:pPr>
            <a:r>
              <a:rPr lang="en-US" sz="2000" b="0" i="0">
                <a:solidFill>
                  <a:schemeClr val="tx1"/>
                </a:solidFill>
                <a:effectLst/>
                <a:latin typeface="Slack-Lato"/>
              </a:rPr>
              <a:t>Presenter's name and affiliation</a:t>
            </a:r>
            <a:endParaRPr lang="en-US" sz="2000" baseline="0" dirty="0">
              <a:solidFill>
                <a:schemeClr val="tx1"/>
              </a:solidFill>
            </a:endParaRPr>
          </a:p>
        </p:txBody>
      </p:sp>
      <p:sp>
        <p:nvSpPr>
          <p:cNvPr id="7" name="TextBox 6">
            <a:extLst>
              <a:ext uri="{FF2B5EF4-FFF2-40B4-BE49-F238E27FC236}">
                <a16:creationId xmlns:a16="http://schemas.microsoft.com/office/drawing/2014/main" id="{40CFCA21-BF0C-4218-BEDE-2F4D409D18C4}"/>
              </a:ext>
            </a:extLst>
          </p:cNvPr>
          <p:cNvSpPr txBox="1"/>
          <p:nvPr/>
        </p:nvSpPr>
        <p:spPr>
          <a:xfrm>
            <a:off x="741680" y="5344160"/>
            <a:ext cx="576072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dirty="0">
                <a:solidFill>
                  <a:schemeClr val="bg1"/>
                </a:solidFill>
                <a:cs typeface="Calibri"/>
              </a:rPr>
              <a:t>tenncare.ici.umn.edu</a:t>
            </a:r>
            <a:endParaRPr lang="en-US" dirty="0">
              <a:solidFill>
                <a:schemeClr val="bg1"/>
              </a:solidFill>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1181" t="568" r="12310" b="16994"/>
          <a:stretch/>
        </p:blipFill>
        <p:spPr>
          <a:xfrm>
            <a:off x="6737683" y="531765"/>
            <a:ext cx="5454317" cy="3801015"/>
          </a:xfrm>
          <a:prstGeom prst="rect">
            <a:avLst/>
          </a:prstGeom>
        </p:spPr>
      </p:pic>
    </p:spTree>
    <p:extLst>
      <p:ext uri="{BB962C8B-B14F-4D97-AF65-F5344CB8AC3E}">
        <p14:creationId xmlns:p14="http://schemas.microsoft.com/office/powerpoint/2010/main" val="143074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9783" y="1085108"/>
            <a:ext cx="4886793" cy="4641928"/>
          </a:xfrm>
        </p:spPr>
        <p:txBody>
          <a:bodyPr/>
          <a:lstStyle/>
          <a:p>
            <a:pPr algn="r"/>
            <a:r>
              <a:rPr lang="en-US" dirty="0"/>
              <a:t>Program Implementation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120" y="524656"/>
            <a:ext cx="5541457" cy="5546361"/>
          </a:xfrm>
          <a:prstGeom prst="rect">
            <a:avLst/>
          </a:prstGeom>
        </p:spPr>
      </p:pic>
    </p:spTree>
    <p:extLst>
      <p:ext uri="{BB962C8B-B14F-4D97-AF65-F5344CB8AC3E}">
        <p14:creationId xmlns:p14="http://schemas.microsoft.com/office/powerpoint/2010/main" val="244801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the Program</a:t>
            </a:r>
          </a:p>
        </p:txBody>
      </p:sp>
      <p:sp>
        <p:nvSpPr>
          <p:cNvPr id="3" name="Content Placeholder 2"/>
          <p:cNvSpPr>
            <a:spLocks noGrp="1"/>
          </p:cNvSpPr>
          <p:nvPr>
            <p:ph idx="1"/>
          </p:nvPr>
        </p:nvSpPr>
        <p:spPr/>
        <p:txBody>
          <a:bodyPr>
            <a:normAutofit/>
          </a:bodyPr>
          <a:lstStyle/>
          <a:p>
            <a:r>
              <a:rPr lang="en-US" sz="3200" dirty="0"/>
              <a:t>Recruit mentors through effective marketing strategies</a:t>
            </a:r>
          </a:p>
          <a:p>
            <a:r>
              <a:rPr lang="en-US" sz="3200" dirty="0"/>
              <a:t>Communicate the purpose, benefits, and requirements of the program</a:t>
            </a:r>
          </a:p>
          <a:p>
            <a:r>
              <a:rPr lang="en-US" sz="3200" dirty="0"/>
              <a:t>Publicize clear standards for mentor eligibility</a:t>
            </a:r>
          </a:p>
          <a:p>
            <a:endParaRPr lang="en-US" dirty="0"/>
          </a:p>
        </p:txBody>
      </p:sp>
    </p:spTree>
    <p:extLst>
      <p:ext uri="{BB962C8B-B14F-4D97-AF65-F5344CB8AC3E}">
        <p14:creationId xmlns:p14="http://schemas.microsoft.com/office/powerpoint/2010/main" val="2757102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Mentors and Mentees</a:t>
            </a:r>
          </a:p>
        </p:txBody>
      </p:sp>
      <p:sp>
        <p:nvSpPr>
          <p:cNvPr id="3" name="Content Placeholder 2"/>
          <p:cNvSpPr>
            <a:spLocks noGrp="1"/>
          </p:cNvSpPr>
          <p:nvPr>
            <p:ph idx="1"/>
          </p:nvPr>
        </p:nvSpPr>
        <p:spPr/>
        <p:txBody>
          <a:bodyPr>
            <a:normAutofit/>
          </a:bodyPr>
          <a:lstStyle/>
          <a:p>
            <a:r>
              <a:rPr lang="en-US" sz="3200" dirty="0"/>
              <a:t>Potential mentors complete an application</a:t>
            </a:r>
          </a:p>
          <a:p>
            <a:r>
              <a:rPr lang="en-US" sz="3200" dirty="0"/>
              <a:t>Mentees complete a profile to facilitate matching</a:t>
            </a:r>
          </a:p>
          <a:p>
            <a:r>
              <a:rPr lang="en-US" sz="3200" dirty="0"/>
              <a:t>Will all newly hired staff be required to participate or will mentoring be an option for all new and recently hired employees?</a:t>
            </a:r>
          </a:p>
          <a:p>
            <a:endParaRPr lang="en-US" sz="3200" dirty="0"/>
          </a:p>
          <a:p>
            <a:endParaRPr lang="en-US" sz="3200" dirty="0"/>
          </a:p>
        </p:txBody>
      </p:sp>
    </p:spTree>
    <p:extLst>
      <p:ext uri="{BB962C8B-B14F-4D97-AF65-F5344CB8AC3E}">
        <p14:creationId xmlns:p14="http://schemas.microsoft.com/office/powerpoint/2010/main" val="165257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a:t>
            </a:r>
          </a:p>
        </p:txBody>
      </p:sp>
      <p:sp>
        <p:nvSpPr>
          <p:cNvPr id="3" name="Content Placeholder 2"/>
          <p:cNvSpPr>
            <a:spLocks noGrp="1"/>
          </p:cNvSpPr>
          <p:nvPr>
            <p:ph sz="half" idx="1"/>
          </p:nvPr>
        </p:nvSpPr>
        <p:spPr/>
        <p:txBody>
          <a:bodyPr>
            <a:normAutofit fontScale="62500" lnSpcReduction="20000"/>
          </a:bodyPr>
          <a:lstStyle/>
          <a:p>
            <a:r>
              <a:rPr lang="en-US" sz="3600" dirty="0"/>
              <a:t>Attendees are prospective mentors and mentees</a:t>
            </a:r>
          </a:p>
          <a:p>
            <a:r>
              <a:rPr lang="en-US" sz="3600" dirty="0"/>
              <a:t>Information: </a:t>
            </a:r>
          </a:p>
          <a:p>
            <a:pPr lvl="1"/>
            <a:r>
              <a:rPr lang="en-US" sz="3200" dirty="0"/>
              <a:t>Purpose, benefits, and characteristics of the program</a:t>
            </a:r>
          </a:p>
          <a:p>
            <a:pPr lvl="1"/>
            <a:r>
              <a:rPr lang="en-US" sz="3200" dirty="0"/>
              <a:t>Required elements of the program:</a:t>
            </a:r>
          </a:p>
          <a:p>
            <a:pPr lvl="2"/>
            <a:r>
              <a:rPr lang="en-US" sz="2800" dirty="0"/>
              <a:t>Frequency of meetings</a:t>
            </a:r>
          </a:p>
          <a:p>
            <a:pPr lvl="2"/>
            <a:r>
              <a:rPr lang="en-US" sz="2800" dirty="0"/>
              <a:t>Duration of the experience</a:t>
            </a:r>
          </a:p>
          <a:p>
            <a:pPr lvl="2"/>
            <a:r>
              <a:rPr lang="en-US" sz="2800" dirty="0"/>
              <a:t>The Partnership Agreement</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13589" y="1825625"/>
            <a:ext cx="5978411" cy="3969665"/>
          </a:xfrm>
        </p:spPr>
      </p:pic>
    </p:spTree>
    <p:extLst>
      <p:ext uri="{BB962C8B-B14F-4D97-AF65-F5344CB8AC3E}">
        <p14:creationId xmlns:p14="http://schemas.microsoft.com/office/powerpoint/2010/main" val="4116177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 Mentors</a:t>
            </a:r>
          </a:p>
        </p:txBody>
      </p:sp>
      <p:sp>
        <p:nvSpPr>
          <p:cNvPr id="3" name="Content Placeholder 2"/>
          <p:cNvSpPr>
            <a:spLocks noGrp="1"/>
          </p:cNvSpPr>
          <p:nvPr>
            <p:ph idx="1"/>
          </p:nvPr>
        </p:nvSpPr>
        <p:spPr/>
        <p:txBody>
          <a:bodyPr>
            <a:normAutofit/>
          </a:bodyPr>
          <a:lstStyle/>
          <a:p>
            <a:r>
              <a:rPr lang="en-US" sz="3600" dirty="0"/>
              <a:t>PEP Mentor Development Workshop Topics: </a:t>
            </a:r>
          </a:p>
          <a:p>
            <a:pPr lvl="1"/>
            <a:r>
              <a:rPr lang="en-US" sz="3200" dirty="0"/>
              <a:t>Roles and activities</a:t>
            </a:r>
          </a:p>
          <a:p>
            <a:pPr lvl="1"/>
            <a:r>
              <a:rPr lang="en-US" sz="3200" dirty="0"/>
              <a:t>Effective coaching and teaching strategies</a:t>
            </a:r>
          </a:p>
          <a:p>
            <a:pPr lvl="1"/>
            <a:r>
              <a:rPr lang="en-US" sz="3200" dirty="0"/>
              <a:t>Practical cultural competence</a:t>
            </a:r>
          </a:p>
          <a:p>
            <a:pPr lvl="1"/>
            <a:r>
              <a:rPr lang="en-US" sz="3200" dirty="0"/>
              <a:t>Communicating vision, values, and mission</a:t>
            </a:r>
          </a:p>
        </p:txBody>
      </p:sp>
    </p:spTree>
    <p:extLst>
      <p:ext uri="{BB962C8B-B14F-4D97-AF65-F5344CB8AC3E}">
        <p14:creationId xmlns:p14="http://schemas.microsoft.com/office/powerpoint/2010/main" val="2119039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Arrange Matches</a:t>
            </a:r>
          </a:p>
        </p:txBody>
      </p:sp>
      <p:sp>
        <p:nvSpPr>
          <p:cNvPr id="3" name="Content Placeholder 2"/>
          <p:cNvSpPr>
            <a:spLocks noGrp="1"/>
          </p:cNvSpPr>
          <p:nvPr>
            <p:ph sz="half" idx="1"/>
          </p:nvPr>
        </p:nvSpPr>
        <p:spPr/>
        <p:txBody>
          <a:bodyPr>
            <a:normAutofit fontScale="92500" lnSpcReduction="10000"/>
          </a:bodyPr>
          <a:lstStyle/>
          <a:p>
            <a:r>
              <a:rPr lang="en-US" sz="3600" dirty="0"/>
              <a:t>Factors to consider when assigning partners: culture, primary language, background, age, and work hours/locations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1825625"/>
            <a:ext cx="5791200" cy="3897395"/>
          </a:xfrm>
        </p:spPr>
      </p:pic>
    </p:spTree>
    <p:extLst>
      <p:ext uri="{BB962C8B-B14F-4D97-AF65-F5344CB8AC3E}">
        <p14:creationId xmlns:p14="http://schemas.microsoft.com/office/powerpoint/2010/main" val="4202839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Partnership Agreements</a:t>
            </a:r>
          </a:p>
        </p:txBody>
      </p:sp>
      <p:sp>
        <p:nvSpPr>
          <p:cNvPr id="3" name="Content Placeholder 2"/>
          <p:cNvSpPr>
            <a:spLocks noGrp="1"/>
          </p:cNvSpPr>
          <p:nvPr>
            <p:ph idx="1"/>
          </p:nvPr>
        </p:nvSpPr>
        <p:spPr/>
        <p:txBody>
          <a:bodyPr>
            <a:normAutofit fontScale="92500" lnSpcReduction="20000"/>
          </a:bodyPr>
          <a:lstStyle/>
          <a:p>
            <a:r>
              <a:rPr lang="en-US" sz="3200" dirty="0"/>
              <a:t>Mentor and mentee discuss the mentee’s support needs using the PEP Professional Development Plan</a:t>
            </a:r>
          </a:p>
          <a:p>
            <a:r>
              <a:rPr lang="en-US" sz="3200" dirty="0"/>
              <a:t>Partners negotiate an agreement regarding: </a:t>
            </a:r>
          </a:p>
          <a:p>
            <a:pPr lvl="1"/>
            <a:r>
              <a:rPr lang="en-US" sz="2800" dirty="0"/>
              <a:t>Mutual responsibilities</a:t>
            </a:r>
          </a:p>
          <a:p>
            <a:pPr lvl="1"/>
            <a:r>
              <a:rPr lang="en-US" sz="2800" dirty="0"/>
              <a:t>Developmental goals</a:t>
            </a:r>
          </a:p>
          <a:p>
            <a:pPr lvl="1"/>
            <a:r>
              <a:rPr lang="en-US" sz="2800" dirty="0"/>
              <a:t>Frequency of meetings</a:t>
            </a:r>
          </a:p>
          <a:p>
            <a:pPr lvl="1"/>
            <a:r>
              <a:rPr lang="en-US" sz="2800" dirty="0"/>
              <a:t>Length of mentorship</a:t>
            </a:r>
          </a:p>
          <a:p>
            <a:pPr lvl="1"/>
            <a:r>
              <a:rPr lang="en-US" sz="2800" dirty="0"/>
              <a:t>Activities that will help the mentee achieve goals</a:t>
            </a:r>
          </a:p>
        </p:txBody>
      </p:sp>
    </p:spTree>
    <p:extLst>
      <p:ext uri="{BB962C8B-B14F-4D97-AF65-F5344CB8AC3E}">
        <p14:creationId xmlns:p14="http://schemas.microsoft.com/office/powerpoint/2010/main" val="9774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Mentors</a:t>
            </a:r>
          </a:p>
        </p:txBody>
      </p:sp>
      <p:sp>
        <p:nvSpPr>
          <p:cNvPr id="3" name="Content Placeholder 2"/>
          <p:cNvSpPr>
            <a:spLocks noGrp="1"/>
          </p:cNvSpPr>
          <p:nvPr>
            <p:ph idx="1"/>
          </p:nvPr>
        </p:nvSpPr>
        <p:spPr/>
        <p:txBody>
          <a:bodyPr>
            <a:normAutofit/>
          </a:bodyPr>
          <a:lstStyle/>
          <a:p>
            <a:r>
              <a:rPr lang="en-US" dirty="0"/>
              <a:t>Schedule quarterly or bi-monthly gatherings for mentors</a:t>
            </a:r>
          </a:p>
          <a:p>
            <a:r>
              <a:rPr lang="en-US" dirty="0"/>
              <a:t>Facilitate discussions to help mentors:</a:t>
            </a:r>
          </a:p>
          <a:p>
            <a:pPr lvl="1"/>
            <a:r>
              <a:rPr lang="en-US" dirty="0"/>
              <a:t>Receive advice on challenges</a:t>
            </a:r>
          </a:p>
          <a:p>
            <a:pPr lvl="1"/>
            <a:r>
              <a:rPr lang="en-US" dirty="0"/>
              <a:t>Reflect on the overall experience of mentoring</a:t>
            </a:r>
          </a:p>
          <a:p>
            <a:pPr lvl="1"/>
            <a:r>
              <a:rPr lang="en-US" dirty="0"/>
              <a:t>Celebrate the successes they are having with their mentees</a:t>
            </a:r>
          </a:p>
          <a:p>
            <a:pPr lvl="1"/>
            <a:r>
              <a:rPr lang="en-US" dirty="0"/>
              <a:t>Strengthen and improve the program </a:t>
            </a:r>
          </a:p>
        </p:txBody>
      </p:sp>
    </p:spTree>
    <p:extLst>
      <p:ext uri="{BB962C8B-B14F-4D97-AF65-F5344CB8AC3E}">
        <p14:creationId xmlns:p14="http://schemas.microsoft.com/office/powerpoint/2010/main" val="2075780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Conclude Partnerships</a:t>
            </a:r>
          </a:p>
        </p:txBody>
      </p:sp>
      <p:sp>
        <p:nvSpPr>
          <p:cNvPr id="3" name="Content Placeholder 2"/>
          <p:cNvSpPr>
            <a:spLocks noGrp="1"/>
          </p:cNvSpPr>
          <p:nvPr>
            <p:ph idx="1"/>
          </p:nvPr>
        </p:nvSpPr>
        <p:spPr/>
        <p:txBody>
          <a:bodyPr>
            <a:normAutofit/>
          </a:bodyPr>
          <a:lstStyle/>
          <a:p>
            <a:r>
              <a:rPr lang="en-US" sz="3200" dirty="0"/>
              <a:t>Partnership agreements are time-limited</a:t>
            </a:r>
          </a:p>
          <a:p>
            <a:r>
              <a:rPr lang="en-US" sz="3200" dirty="0"/>
              <a:t>Partners should evaluate their outcomes</a:t>
            </a:r>
          </a:p>
          <a:p>
            <a:r>
              <a:rPr lang="en-US" sz="3200" dirty="0"/>
              <a:t>Partners may:</a:t>
            </a:r>
          </a:p>
          <a:p>
            <a:pPr lvl="1"/>
            <a:r>
              <a:rPr lang="en-US" sz="2800" dirty="0"/>
              <a:t>Conclude their partnership by reflecting on mutual benefits</a:t>
            </a:r>
          </a:p>
          <a:p>
            <a:pPr lvl="1"/>
            <a:r>
              <a:rPr lang="en-US" sz="2800" dirty="0"/>
              <a:t>Renew their partnership by creating a new agreement</a:t>
            </a:r>
          </a:p>
        </p:txBody>
      </p:sp>
    </p:spTree>
    <p:extLst>
      <p:ext uri="{BB962C8B-B14F-4D97-AF65-F5344CB8AC3E}">
        <p14:creationId xmlns:p14="http://schemas.microsoft.com/office/powerpoint/2010/main" val="452860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Feedback to Improve Program</a:t>
            </a:r>
          </a:p>
        </p:txBody>
      </p:sp>
      <p:sp>
        <p:nvSpPr>
          <p:cNvPr id="3" name="Content Placeholder 2"/>
          <p:cNvSpPr>
            <a:spLocks noGrp="1"/>
          </p:cNvSpPr>
          <p:nvPr>
            <p:ph sz="half" idx="1"/>
          </p:nvPr>
        </p:nvSpPr>
        <p:spPr/>
        <p:txBody>
          <a:bodyPr>
            <a:normAutofit fontScale="70000" lnSpcReduction="20000"/>
          </a:bodyPr>
          <a:lstStyle/>
          <a:p>
            <a:r>
              <a:rPr lang="en-US" sz="3200" dirty="0"/>
              <a:t>Exit interviews</a:t>
            </a:r>
          </a:p>
          <a:p>
            <a:r>
              <a:rPr lang="en-US" sz="3200" dirty="0"/>
              <a:t>Mentor meetings</a:t>
            </a:r>
          </a:p>
          <a:p>
            <a:r>
              <a:rPr lang="en-US" sz="3200" dirty="0"/>
              <a:t>Assess mentor skills after training and in annual performance reviews </a:t>
            </a:r>
          </a:p>
          <a:p>
            <a:r>
              <a:rPr lang="en-US" sz="3200" dirty="0"/>
              <a:t>Collect input on a regular basis to identify needed program modifications or mentor training needs</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825625"/>
            <a:ext cx="6019800" cy="4018614"/>
          </a:xfrm>
        </p:spPr>
      </p:pic>
    </p:spTree>
    <p:extLst>
      <p:ext uri="{BB962C8B-B14F-4D97-AF65-F5344CB8AC3E}">
        <p14:creationId xmlns:p14="http://schemas.microsoft.com/office/powerpoint/2010/main" val="90779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72E4-A6A4-E447-A776-5753B0182880}"/>
              </a:ext>
            </a:extLst>
          </p:cNvPr>
          <p:cNvSpPr>
            <a:spLocks noGrp="1"/>
          </p:cNvSpPr>
          <p:nvPr>
            <p:ph type="title"/>
          </p:nvPr>
        </p:nvSpPr>
        <p:spPr/>
        <p:txBody>
          <a:bodyPr/>
          <a:lstStyle/>
          <a:p>
            <a:r>
              <a:rPr lang="en-US" dirty="0"/>
              <a:t>Mentoring</a:t>
            </a:r>
          </a:p>
        </p:txBody>
      </p:sp>
      <p:sp>
        <p:nvSpPr>
          <p:cNvPr id="3" name="Content Placeholder 2">
            <a:extLst>
              <a:ext uri="{FF2B5EF4-FFF2-40B4-BE49-F238E27FC236}">
                <a16:creationId xmlns:a16="http://schemas.microsoft.com/office/drawing/2014/main" id="{D6F209E5-5F13-8849-8E99-E102B95B4BB7}"/>
              </a:ext>
            </a:extLst>
          </p:cNvPr>
          <p:cNvSpPr>
            <a:spLocks noGrp="1"/>
          </p:cNvSpPr>
          <p:nvPr>
            <p:ph sz="half" idx="1"/>
          </p:nvPr>
        </p:nvSpPr>
        <p:spPr/>
        <p:txBody>
          <a:bodyPr>
            <a:normAutofit fontScale="62500" lnSpcReduction="20000"/>
          </a:bodyPr>
          <a:lstStyle/>
          <a:p>
            <a:pPr marL="0" indent="0">
              <a:buNone/>
            </a:pPr>
            <a:r>
              <a:rPr lang="en-US" sz="3600" dirty="0"/>
              <a:t>Mentoring is when experienced DSPs, regardless of age or current job function, assist new or less experienced DSPs to:</a:t>
            </a:r>
          </a:p>
          <a:p>
            <a:pPr lvl="1"/>
            <a:r>
              <a:rPr lang="en-US" sz="3200" dirty="0"/>
              <a:t>Develop specific competencies</a:t>
            </a:r>
          </a:p>
          <a:p>
            <a:pPr lvl="1"/>
            <a:r>
              <a:rPr lang="en-US" sz="3200" dirty="0"/>
              <a:t>Reflect on current practices, culture, and values</a:t>
            </a:r>
          </a:p>
          <a:p>
            <a:pPr lvl="1"/>
            <a:r>
              <a:rPr lang="en-US" sz="3200" dirty="0"/>
              <a:t>Learn about all aspects of their job</a:t>
            </a:r>
          </a:p>
          <a:p>
            <a:pPr lvl="1"/>
            <a:r>
              <a:rPr lang="en-US" sz="3200" dirty="0"/>
              <a:t>Feel supported and welcome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3246" y="1825625"/>
            <a:ext cx="5618754" cy="3728208"/>
          </a:xfrm>
        </p:spPr>
      </p:pic>
    </p:spTree>
    <p:extLst>
      <p:ext uri="{BB962C8B-B14F-4D97-AF65-F5344CB8AC3E}">
        <p14:creationId xmlns:p14="http://schemas.microsoft.com/office/powerpoint/2010/main" val="2895532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Peer Empowerment Program (PEP) Planning &amp; Implementation Framework</a:t>
            </a:r>
          </a:p>
        </p:txBody>
      </p:sp>
      <p:sp>
        <p:nvSpPr>
          <p:cNvPr id="3" name="Content Placeholder 2"/>
          <p:cNvSpPr>
            <a:spLocks noGrp="1"/>
          </p:cNvSpPr>
          <p:nvPr>
            <p:ph idx="1"/>
          </p:nvPr>
        </p:nvSpPr>
        <p:spPr>
          <a:xfrm>
            <a:off x="942974" y="1936836"/>
            <a:ext cx="11249025" cy="4351338"/>
          </a:xfrm>
        </p:spPr>
        <p:txBody>
          <a:bodyPr numCol="2">
            <a:noAutofit/>
          </a:bodyPr>
          <a:lstStyle/>
          <a:p>
            <a:pPr marL="457200" indent="-457200">
              <a:buFont typeface="+mj-lt"/>
              <a:buAutoNum type="arabicPeriod"/>
            </a:pPr>
            <a:r>
              <a:rPr lang="en-US" sz="2400" dirty="0"/>
              <a:t>Select Coordinator &amp; Planning Team</a:t>
            </a:r>
          </a:p>
          <a:p>
            <a:pPr marL="457200" indent="-457200">
              <a:buFont typeface="+mj-lt"/>
              <a:buAutoNum type="arabicPeriod"/>
            </a:pPr>
            <a:r>
              <a:rPr lang="en-US" sz="2400" dirty="0"/>
              <a:t>Complete Self-Assessment &amp; Plan</a:t>
            </a:r>
          </a:p>
          <a:p>
            <a:pPr marL="457200" indent="-457200">
              <a:buFont typeface="+mj-lt"/>
              <a:buAutoNum type="arabicPeriod"/>
            </a:pPr>
            <a:r>
              <a:rPr lang="en-US" sz="2400" dirty="0"/>
              <a:t>Design Evaluation</a:t>
            </a:r>
          </a:p>
          <a:p>
            <a:pPr marL="457200" indent="-457200">
              <a:buFont typeface="+mj-lt"/>
              <a:buAutoNum type="arabicPeriod"/>
            </a:pPr>
            <a:r>
              <a:rPr lang="en-US" sz="2400" dirty="0"/>
              <a:t>Market Program</a:t>
            </a:r>
          </a:p>
          <a:p>
            <a:pPr marL="457200" indent="-457200">
              <a:buFont typeface="+mj-lt"/>
              <a:buAutoNum type="arabicPeriod"/>
            </a:pPr>
            <a:r>
              <a:rPr lang="en-US" sz="2400" dirty="0"/>
              <a:t>Select Mentors &amp; Mentees</a:t>
            </a:r>
          </a:p>
          <a:p>
            <a:pPr marL="457200" indent="-457200">
              <a:buFont typeface="+mj-lt"/>
              <a:buAutoNum type="arabicPeriod"/>
            </a:pPr>
            <a:r>
              <a:rPr lang="en-US" sz="2400" dirty="0"/>
              <a:t>Conduct PEP Orientation</a:t>
            </a:r>
          </a:p>
          <a:p>
            <a:pPr marL="457200" indent="-457200">
              <a:buFont typeface="+mj-lt"/>
              <a:buAutoNum type="arabicPeriod"/>
            </a:pPr>
            <a:r>
              <a:rPr lang="en-US" sz="2400" dirty="0"/>
              <a:t>Train Mentors</a:t>
            </a:r>
          </a:p>
          <a:p>
            <a:pPr marL="457200" indent="-457200">
              <a:buFont typeface="+mj-lt"/>
              <a:buAutoNum type="arabicPeriod"/>
            </a:pPr>
            <a:r>
              <a:rPr lang="en-US" sz="2400" dirty="0"/>
              <a:t>Arrange Matches</a:t>
            </a:r>
          </a:p>
          <a:p>
            <a:pPr marL="457200" indent="-457200">
              <a:buFont typeface="+mj-lt"/>
              <a:buAutoNum type="arabicPeriod"/>
            </a:pPr>
            <a:r>
              <a:rPr lang="en-US" sz="2400" dirty="0"/>
              <a:t>Develop Agreements</a:t>
            </a:r>
          </a:p>
          <a:p>
            <a:pPr marL="457200" indent="-457200">
              <a:buFont typeface="+mj-lt"/>
              <a:buAutoNum type="arabicPeriod"/>
            </a:pPr>
            <a:r>
              <a:rPr lang="en-US" sz="2400" dirty="0"/>
              <a:t>Monitor/Support Activities</a:t>
            </a:r>
          </a:p>
          <a:p>
            <a:pPr marL="457200" indent="-457200">
              <a:buFont typeface="+mj-lt"/>
              <a:buAutoNum type="arabicPeriod"/>
            </a:pPr>
            <a:r>
              <a:rPr lang="en-US" sz="2400" dirty="0"/>
              <a:t>Conclude Partnerships</a:t>
            </a:r>
          </a:p>
          <a:p>
            <a:pPr marL="457200" indent="-457200">
              <a:buFont typeface="+mj-lt"/>
              <a:buAutoNum type="arabicPeriod"/>
            </a:pPr>
            <a:r>
              <a:rPr lang="en-US" sz="2400" dirty="0"/>
              <a:t>Conduct Exit Interviews</a:t>
            </a:r>
          </a:p>
          <a:p>
            <a:pPr marL="457200" indent="-457200">
              <a:buFont typeface="+mj-lt"/>
              <a:buAutoNum type="arabicPeriod"/>
            </a:pPr>
            <a:r>
              <a:rPr lang="en-US" sz="2400" dirty="0"/>
              <a:t>Use Feedback to Improve Program</a:t>
            </a:r>
          </a:p>
          <a:p>
            <a:pPr marL="457200" indent="-457200">
              <a:buFont typeface="+mj-lt"/>
              <a:buAutoNum type="arabicPeriod"/>
            </a:pPr>
            <a:r>
              <a:rPr lang="en-US" sz="2400" dirty="0"/>
              <a:t>Continue Program Cycle</a:t>
            </a:r>
          </a:p>
        </p:txBody>
      </p:sp>
    </p:spTree>
    <p:extLst>
      <p:ext uri="{BB962C8B-B14F-4D97-AF65-F5344CB8AC3E}">
        <p14:creationId xmlns:p14="http://schemas.microsoft.com/office/powerpoint/2010/main" val="861205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825625"/>
            <a:ext cx="10515600" cy="4351338"/>
          </a:xfrm>
          <a:prstGeom prst="rect">
            <a:avLst/>
          </a:prstGeom>
        </p:spPr>
        <p:txBody>
          <a:bodyPr anchor="t"/>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Taylor, M., Sauer, J., Hewitt, A., </a:t>
            </a:r>
            <a:r>
              <a:rPr lang="en-US" sz="2200" dirty="0" err="1"/>
              <a:t>O’Nell</a:t>
            </a:r>
            <a:r>
              <a:rPr lang="en-US" sz="2200" dirty="0"/>
              <a:t>, S., &amp; Larson, S. (2001). </a:t>
            </a:r>
            <a:r>
              <a:rPr lang="en-US" sz="2200" i="1" dirty="0"/>
              <a:t>The peer empowerment program (PEP): A complete toolkit for planning and implementing a mentoring program within community-based human service organizations. </a:t>
            </a:r>
            <a:r>
              <a:rPr lang="en-US" sz="2200" dirty="0"/>
              <a:t>Research and Training Center on Community Living, Institute on Community Integration, University of Minnesota. </a:t>
            </a:r>
          </a:p>
          <a:p>
            <a:r>
              <a:rPr lang="en-US" sz="2200" dirty="0"/>
              <a:t>Larson, S. A., &amp; Hewitt, A. S. (2005). </a:t>
            </a:r>
            <a:r>
              <a:rPr lang="en-US" sz="2200" i="1" dirty="0"/>
              <a:t>Staff recruitment, retention, and training strategies for community human services organizations</a:t>
            </a:r>
            <a:r>
              <a:rPr lang="en-US" sz="2200" dirty="0"/>
              <a:t>. Minneapolis: University of Minnesota, Research and Training Center on Community Living. </a:t>
            </a:r>
          </a:p>
        </p:txBody>
      </p:sp>
    </p:spTree>
    <p:extLst>
      <p:ext uri="{BB962C8B-B14F-4D97-AF65-F5344CB8AC3E}">
        <p14:creationId xmlns:p14="http://schemas.microsoft.com/office/powerpoint/2010/main" val="187746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825625"/>
            <a:ext cx="10515600" cy="4351338"/>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To receive the slides from today’s webinar or to further discuss this strategy: </a:t>
            </a:r>
          </a:p>
          <a:p>
            <a:r>
              <a:rPr lang="en-US" dirty="0"/>
              <a:t>Contact your U of M consultant </a:t>
            </a:r>
          </a:p>
          <a:p>
            <a:r>
              <a:rPr lang="en-US" dirty="0"/>
              <a:t>Go to: tenncare.ici.umn.edu</a:t>
            </a:r>
          </a:p>
          <a:p>
            <a:r>
              <a:rPr lang="en-US" dirty="0"/>
              <a:t>Email us at: dsp-tn@umn.edu</a:t>
            </a:r>
          </a:p>
          <a:p>
            <a:endParaRPr lang="en-US" dirty="0"/>
          </a:p>
        </p:txBody>
      </p:sp>
      <p:pic>
        <p:nvPicPr>
          <p:cNvPr id="4" name="Picture 3">
            <a:extLst>
              <a:ext uri="{FF2B5EF4-FFF2-40B4-BE49-F238E27FC236}">
                <a16:creationId xmlns:a16="http://schemas.microsoft.com/office/drawing/2014/main" id="{86970AA4-5E84-4B49-9BA3-3C24DFA295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5" name="Picture 4">
            <a:extLst>
              <a:ext uri="{FF2B5EF4-FFF2-40B4-BE49-F238E27FC236}">
                <a16:creationId xmlns:a16="http://schemas.microsoft.com/office/drawing/2014/main" id="{306D60C8-DC94-244D-874B-F2C07F0387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6" name="Picture 5">
            <a:extLst>
              <a:ext uri="{FF2B5EF4-FFF2-40B4-BE49-F238E27FC236}">
                <a16:creationId xmlns:a16="http://schemas.microsoft.com/office/drawing/2014/main" id="{DE572A66-06F4-544B-A5CF-34CF327D20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Tree>
    <p:extLst>
      <p:ext uri="{BB962C8B-B14F-4D97-AF65-F5344CB8AC3E}">
        <p14:creationId xmlns:p14="http://schemas.microsoft.com/office/powerpoint/2010/main" val="40195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Next Workforce Toolkit Webinars</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199" y="1373680"/>
            <a:ext cx="11031747" cy="4351338"/>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latin typeface="Open Sans Light"/>
              </a:rPr>
              <a:t>Performance Coaching</a:t>
            </a:r>
          </a:p>
          <a:p>
            <a:pPr>
              <a:lnSpc>
                <a:spcPct val="100000"/>
              </a:lnSpc>
            </a:pPr>
            <a:r>
              <a:rPr lang="en-US" dirty="0">
                <a:latin typeface="Open Sans Light"/>
              </a:rPr>
              <a:t>June 16th, 2-3 pm central time</a:t>
            </a:r>
          </a:p>
          <a:p>
            <a:pPr marL="0" indent="0">
              <a:lnSpc>
                <a:spcPct val="100000"/>
              </a:lnSpc>
              <a:buNone/>
            </a:pPr>
            <a:r>
              <a:rPr lang="en-US" b="1" dirty="0">
                <a:latin typeface="Open Sans Light"/>
              </a:rPr>
              <a:t>Employee Development Part 1      Employee Develop Programs</a:t>
            </a:r>
          </a:p>
          <a:p>
            <a:pPr>
              <a:lnSpc>
                <a:spcPct val="100000"/>
              </a:lnSpc>
            </a:pPr>
            <a:r>
              <a:rPr lang="en-US" dirty="0">
                <a:latin typeface="Open Sans Light"/>
              </a:rPr>
              <a:t>June 25th, 2-3pm  central time</a:t>
            </a:r>
          </a:p>
          <a:p>
            <a:pPr>
              <a:lnSpc>
                <a:spcPct val="100000"/>
              </a:lnSpc>
            </a:pPr>
            <a:r>
              <a:rPr lang="en-US" b="1" dirty="0">
                <a:latin typeface="Open Sans Light"/>
              </a:rPr>
              <a:t>Employee Development Part 2   Job Descriptions</a:t>
            </a:r>
          </a:p>
          <a:p>
            <a:pPr>
              <a:lnSpc>
                <a:spcPct val="100000"/>
              </a:lnSpc>
            </a:pPr>
            <a:r>
              <a:rPr lang="en-US" dirty="0">
                <a:latin typeface="Open Sans Light"/>
              </a:rPr>
              <a:t>July</a:t>
            </a:r>
          </a:p>
          <a:p>
            <a:pPr>
              <a:lnSpc>
                <a:spcPct val="100000"/>
              </a:lnSpc>
            </a:pPr>
            <a:r>
              <a:rPr lang="en-US" b="1" dirty="0">
                <a:latin typeface="Open Sans Light"/>
              </a:rPr>
              <a:t>Employee Development Part 3   Individual Employee Development</a:t>
            </a:r>
          </a:p>
          <a:p>
            <a:pPr>
              <a:lnSpc>
                <a:spcPct val="100000"/>
              </a:lnSpc>
            </a:pPr>
            <a:r>
              <a:rPr lang="en-US" dirty="0">
                <a:latin typeface="Open Sans Light"/>
              </a:rPr>
              <a:t>July</a:t>
            </a:r>
          </a:p>
        </p:txBody>
      </p:sp>
      <p:pic>
        <p:nvPicPr>
          <p:cNvPr id="4" name="Picture 3">
            <a:extLst>
              <a:ext uri="{FF2B5EF4-FFF2-40B4-BE49-F238E27FC236}">
                <a16:creationId xmlns:a16="http://schemas.microsoft.com/office/drawing/2014/main" id="{12D1A6BE-574D-6E48-9CFE-EAC08781D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5" name="Picture 4">
            <a:extLst>
              <a:ext uri="{FF2B5EF4-FFF2-40B4-BE49-F238E27FC236}">
                <a16:creationId xmlns:a16="http://schemas.microsoft.com/office/drawing/2014/main" id="{5B8777DD-D4AD-5B46-9B15-85F434C0D6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6" name="Picture 5">
            <a:extLst>
              <a:ext uri="{FF2B5EF4-FFF2-40B4-BE49-F238E27FC236}">
                <a16:creationId xmlns:a16="http://schemas.microsoft.com/office/drawing/2014/main" id="{DB776433-0516-4C40-B971-51D948E713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Tree>
    <p:extLst>
      <p:ext uri="{BB962C8B-B14F-4D97-AF65-F5344CB8AC3E}">
        <p14:creationId xmlns:p14="http://schemas.microsoft.com/office/powerpoint/2010/main" val="402959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Today</a:t>
            </a:r>
          </a:p>
        </p:txBody>
      </p:sp>
      <p:sp>
        <p:nvSpPr>
          <p:cNvPr id="3" name="Content Placeholder 2"/>
          <p:cNvSpPr>
            <a:spLocks noGrp="1"/>
          </p:cNvSpPr>
          <p:nvPr>
            <p:ph idx="1"/>
          </p:nvPr>
        </p:nvSpPr>
        <p:spPr/>
        <p:txBody>
          <a:bodyPr>
            <a:normAutofit/>
          </a:bodyPr>
          <a:lstStyle/>
          <a:p>
            <a:pPr marL="742950" indent="-742950">
              <a:buFont typeface="+mj-lt"/>
              <a:buAutoNum type="arabicParenR"/>
            </a:pPr>
            <a:r>
              <a:rPr lang="en-US" sz="3600" dirty="0"/>
              <a:t>Understand the benefits of mentoring</a:t>
            </a:r>
          </a:p>
          <a:p>
            <a:pPr marL="742950" indent="-742950">
              <a:buFont typeface="+mj-lt"/>
              <a:buAutoNum type="arabicParenR"/>
            </a:pPr>
            <a:r>
              <a:rPr lang="en-US" sz="3600" dirty="0"/>
              <a:t>Learn the general framework of the Peer Empowerment Program</a:t>
            </a:r>
          </a:p>
          <a:p>
            <a:pPr marL="742950" indent="-742950">
              <a:buFont typeface="+mj-lt"/>
              <a:buAutoNum type="arabicParenR"/>
            </a:pPr>
            <a:r>
              <a:rPr lang="en-US" sz="3600" dirty="0"/>
              <a:t>Identify strategies to select, prepare, and support mentors and mentees</a:t>
            </a:r>
          </a:p>
        </p:txBody>
      </p:sp>
    </p:spTree>
    <p:extLst>
      <p:ext uri="{BB962C8B-B14F-4D97-AF65-F5344CB8AC3E}">
        <p14:creationId xmlns:p14="http://schemas.microsoft.com/office/powerpoint/2010/main" val="361841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Mentoring is an effective way to:</a:t>
            </a:r>
          </a:p>
        </p:txBody>
      </p:sp>
      <p:sp>
        <p:nvSpPr>
          <p:cNvPr id="3" name="Content Placeholder 2"/>
          <p:cNvSpPr>
            <a:spLocks noGrp="1"/>
          </p:cNvSpPr>
          <p:nvPr>
            <p:ph idx="1"/>
          </p:nvPr>
        </p:nvSpPr>
        <p:spPr/>
        <p:txBody>
          <a:bodyPr>
            <a:normAutofit fontScale="85000" lnSpcReduction="10000"/>
          </a:bodyPr>
          <a:lstStyle/>
          <a:p>
            <a:r>
              <a:rPr lang="en-US" sz="4000" dirty="0"/>
              <a:t>Increase retention and reduce turnover</a:t>
            </a:r>
          </a:p>
          <a:p>
            <a:r>
              <a:rPr lang="en-US" sz="4000" dirty="0"/>
              <a:t>Transfer complex knowledge and skills to new DSPs</a:t>
            </a:r>
          </a:p>
          <a:p>
            <a:r>
              <a:rPr lang="en-US" sz="4000" dirty="0"/>
              <a:t>Assure new DSPs feel supported and welcomed</a:t>
            </a:r>
          </a:p>
          <a:p>
            <a:r>
              <a:rPr lang="en-US" sz="4000" dirty="0"/>
              <a:t>Break down cultural and racial barriers</a:t>
            </a:r>
          </a:p>
          <a:p>
            <a:r>
              <a:rPr lang="en-US" sz="4000" dirty="0"/>
              <a:t>Strengthen employee commitment</a:t>
            </a:r>
          </a:p>
          <a:p>
            <a:r>
              <a:rPr lang="en-US" sz="4000" dirty="0"/>
              <a:t>Develop future leaders</a:t>
            </a:r>
          </a:p>
        </p:txBody>
      </p:sp>
    </p:spTree>
    <p:extLst>
      <p:ext uri="{BB962C8B-B14F-4D97-AF65-F5344CB8AC3E}">
        <p14:creationId xmlns:p14="http://schemas.microsoft.com/office/powerpoint/2010/main" val="3632536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to New Hires</a:t>
            </a:r>
          </a:p>
        </p:txBody>
      </p:sp>
      <p:sp>
        <p:nvSpPr>
          <p:cNvPr id="3" name="Content Placeholder 2"/>
          <p:cNvSpPr>
            <a:spLocks noGrp="1"/>
          </p:cNvSpPr>
          <p:nvPr>
            <p:ph idx="1"/>
          </p:nvPr>
        </p:nvSpPr>
        <p:spPr/>
        <p:txBody>
          <a:bodyPr>
            <a:normAutofit/>
          </a:bodyPr>
          <a:lstStyle/>
          <a:p>
            <a:r>
              <a:rPr lang="en-US" dirty="0"/>
              <a:t>Safe opportunity for feedback</a:t>
            </a:r>
          </a:p>
          <a:p>
            <a:r>
              <a:rPr lang="en-US" dirty="0"/>
              <a:t>Place to bring anxieties and concerns</a:t>
            </a:r>
          </a:p>
          <a:p>
            <a:r>
              <a:rPr lang="en-US" dirty="0"/>
              <a:t>Decrease feelings of isolation</a:t>
            </a:r>
          </a:p>
          <a:p>
            <a:r>
              <a:rPr lang="en-US" dirty="0"/>
              <a:t>Gain access to information</a:t>
            </a:r>
          </a:p>
          <a:p>
            <a:r>
              <a:rPr lang="en-US" dirty="0"/>
              <a:t>Receive guidance on norms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213" y="1825625"/>
            <a:ext cx="2974848" cy="2968752"/>
          </a:xfrm>
          <a:prstGeom prst="rect">
            <a:avLst/>
          </a:prstGeom>
        </p:spPr>
      </p:pic>
    </p:spTree>
    <p:extLst>
      <p:ext uri="{BB962C8B-B14F-4D97-AF65-F5344CB8AC3E}">
        <p14:creationId xmlns:p14="http://schemas.microsoft.com/office/powerpoint/2010/main" val="316288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to Mentors</a:t>
            </a:r>
          </a:p>
        </p:txBody>
      </p:sp>
      <p:sp>
        <p:nvSpPr>
          <p:cNvPr id="3" name="Content Placeholder 2"/>
          <p:cNvSpPr>
            <a:spLocks noGrp="1"/>
          </p:cNvSpPr>
          <p:nvPr>
            <p:ph idx="1"/>
          </p:nvPr>
        </p:nvSpPr>
        <p:spPr/>
        <p:txBody>
          <a:bodyPr/>
          <a:lstStyle/>
          <a:p>
            <a:r>
              <a:rPr lang="en-US" dirty="0"/>
              <a:t>Recognition of skills and abilities</a:t>
            </a:r>
          </a:p>
          <a:p>
            <a:r>
              <a:rPr lang="en-US" dirty="0"/>
              <a:t>Opportunities to develop new skills</a:t>
            </a:r>
          </a:p>
          <a:p>
            <a:r>
              <a:rPr lang="en-US" dirty="0"/>
              <a:t>Renewed interest in job</a:t>
            </a:r>
          </a:p>
          <a:p>
            <a:r>
              <a:rPr lang="en-US" dirty="0"/>
              <a:t>Advancement</a:t>
            </a:r>
          </a:p>
          <a:p>
            <a:r>
              <a:rPr lang="en-US" dirty="0"/>
              <a:t>Raises, bonuses, and reward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213" y="1825625"/>
            <a:ext cx="2974848" cy="2968752"/>
          </a:xfrm>
          <a:prstGeom prst="rect">
            <a:avLst/>
          </a:prstGeom>
        </p:spPr>
      </p:pic>
    </p:spTree>
    <p:extLst>
      <p:ext uri="{BB962C8B-B14F-4D97-AF65-F5344CB8AC3E}">
        <p14:creationId xmlns:p14="http://schemas.microsoft.com/office/powerpoint/2010/main" val="275491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to People Served</a:t>
            </a:r>
          </a:p>
        </p:txBody>
      </p:sp>
      <p:sp>
        <p:nvSpPr>
          <p:cNvPr id="3" name="Content Placeholder 2"/>
          <p:cNvSpPr>
            <a:spLocks noGrp="1"/>
          </p:cNvSpPr>
          <p:nvPr>
            <p:ph idx="1"/>
          </p:nvPr>
        </p:nvSpPr>
        <p:spPr/>
        <p:txBody>
          <a:bodyPr/>
          <a:lstStyle/>
          <a:p>
            <a:r>
              <a:rPr lang="en-US" dirty="0"/>
              <a:t>Less turnover</a:t>
            </a:r>
          </a:p>
          <a:p>
            <a:r>
              <a:rPr lang="en-US" dirty="0"/>
              <a:t>Better quality services</a:t>
            </a:r>
          </a:p>
          <a:p>
            <a:r>
              <a:rPr lang="en-US" dirty="0"/>
              <a:t>Positive long-term relationships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213" y="1825625"/>
            <a:ext cx="2974848" cy="2968752"/>
          </a:xfrm>
          <a:prstGeom prst="rect">
            <a:avLst/>
          </a:prstGeom>
        </p:spPr>
      </p:pic>
    </p:spTree>
    <p:extLst>
      <p:ext uri="{BB962C8B-B14F-4D97-AF65-F5344CB8AC3E}">
        <p14:creationId xmlns:p14="http://schemas.microsoft.com/office/powerpoint/2010/main" val="208678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Mentoring Dos</a:t>
            </a:r>
          </a:p>
        </p:txBody>
      </p:sp>
      <p:sp>
        <p:nvSpPr>
          <p:cNvPr id="3" name="Content Placeholder 2"/>
          <p:cNvSpPr>
            <a:spLocks noGrp="1"/>
          </p:cNvSpPr>
          <p:nvPr>
            <p:ph sz="half" idx="1"/>
          </p:nvPr>
        </p:nvSpPr>
        <p:spPr/>
        <p:txBody>
          <a:bodyPr>
            <a:normAutofit fontScale="77500" lnSpcReduction="20000"/>
          </a:bodyPr>
          <a:lstStyle/>
          <a:p>
            <a:r>
              <a:rPr lang="en-US" dirty="0"/>
              <a:t>View mentors as leaders</a:t>
            </a:r>
          </a:p>
          <a:p>
            <a:r>
              <a:rPr lang="en-US" dirty="0"/>
              <a:t>Provide incentives to mentors</a:t>
            </a:r>
          </a:p>
          <a:p>
            <a:r>
              <a:rPr lang="en-US" dirty="0"/>
              <a:t>Offer frequent opportunities for celebration and recognition</a:t>
            </a:r>
          </a:p>
          <a:p>
            <a:r>
              <a:rPr lang="en-US" dirty="0"/>
              <a:t>Create time-limited partnerships with specific goals</a:t>
            </a:r>
          </a:p>
          <a:p>
            <a:r>
              <a:rPr lang="en-US" dirty="0"/>
              <a:t>Provide ongoing support to mentors</a:t>
            </a:r>
          </a:p>
          <a:p>
            <a:r>
              <a:rPr lang="en-US" dirty="0"/>
              <a:t>Designate a coordinator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1800" y="1690688"/>
            <a:ext cx="3962400" cy="3931282"/>
          </a:xfrm>
        </p:spPr>
      </p:pic>
    </p:spTree>
    <p:extLst>
      <p:ext uri="{BB962C8B-B14F-4D97-AF65-F5344CB8AC3E}">
        <p14:creationId xmlns:p14="http://schemas.microsoft.com/office/powerpoint/2010/main" val="42891286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16525</TotalTime>
  <Words>4754</Words>
  <Application>Microsoft Office PowerPoint</Application>
  <PresentationFormat>Widescreen</PresentationFormat>
  <Paragraphs>398</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Open Sans</vt:lpstr>
      <vt:lpstr>Open Sans Light</vt:lpstr>
      <vt:lpstr>Open Sans Semibold</vt:lpstr>
      <vt:lpstr>Slack-Lato</vt:lpstr>
      <vt:lpstr>Wingdings</vt:lpstr>
      <vt:lpstr>Office Theme</vt:lpstr>
      <vt:lpstr>PowerPoint Presentation</vt:lpstr>
      <vt:lpstr>Peer Mentoring</vt:lpstr>
      <vt:lpstr>Mentoring</vt:lpstr>
      <vt:lpstr>Goals for Today</vt:lpstr>
      <vt:lpstr>Mentoring is an effective way to:</vt:lpstr>
      <vt:lpstr>Benefits to New Hires</vt:lpstr>
      <vt:lpstr>Benefits to Mentors</vt:lpstr>
      <vt:lpstr>Benefits to People Served</vt:lpstr>
      <vt:lpstr>Mentoring Dos</vt:lpstr>
      <vt:lpstr>Mentoring Don’ts</vt:lpstr>
      <vt:lpstr>The Peer Empowerment Program</vt:lpstr>
      <vt:lpstr>What is PEP?</vt:lpstr>
      <vt:lpstr>The PEP Toolkit</vt:lpstr>
      <vt:lpstr>Main Components of PEP</vt:lpstr>
      <vt:lpstr>PEP Planning &amp; Implementation Framework</vt:lpstr>
      <vt:lpstr>Customized  Planning</vt:lpstr>
      <vt:lpstr>Select a Coordinator &amp; Planning Team</vt:lpstr>
      <vt:lpstr>Complete the Self-Assessment &amp; Planning Worksheet</vt:lpstr>
      <vt:lpstr>Design Program Evaluation Components</vt:lpstr>
      <vt:lpstr>Program Implementation</vt:lpstr>
      <vt:lpstr>Market the Program</vt:lpstr>
      <vt:lpstr>Select Mentors and Mentees</vt:lpstr>
      <vt:lpstr>Orientation</vt:lpstr>
      <vt:lpstr>Train Mentors</vt:lpstr>
      <vt:lpstr>Arrange Matches</vt:lpstr>
      <vt:lpstr>Develop Partnership Agreements</vt:lpstr>
      <vt:lpstr>Support Mentors</vt:lpstr>
      <vt:lpstr>Conclude Partnerships</vt:lpstr>
      <vt:lpstr>Use Feedback to Improve Program</vt:lpstr>
      <vt:lpstr>Peer Empowerment Program (PEP) Planning &amp; Implementation Framework</vt:lpstr>
      <vt:lpstr>Resources</vt:lpstr>
      <vt:lpstr>Questions?</vt:lpstr>
      <vt:lpstr>Next Workforce Toolkit Webinars</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 and Matching</dc:title>
  <dc:creator>Laurie "Chet" Tschetter</dc:creator>
  <cp:lastModifiedBy>Megan L Sanders</cp:lastModifiedBy>
  <cp:revision>545</cp:revision>
  <dcterms:created xsi:type="dcterms:W3CDTF">2019-07-13T17:40:34Z</dcterms:created>
  <dcterms:modified xsi:type="dcterms:W3CDTF">2021-07-29T14:22:38Z</dcterms:modified>
</cp:coreProperties>
</file>