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6"/>
  </p:notesMasterIdLst>
  <p:sldIdLst>
    <p:sldId id="258" r:id="rId2"/>
    <p:sldId id="286" r:id="rId3"/>
    <p:sldId id="287" r:id="rId4"/>
    <p:sldId id="281" r:id="rId5"/>
    <p:sldId id="288" r:id="rId6"/>
    <p:sldId id="289" r:id="rId7"/>
    <p:sldId id="290" r:id="rId8"/>
    <p:sldId id="266" r:id="rId9"/>
    <p:sldId id="291" r:id="rId10"/>
    <p:sldId id="269" r:id="rId11"/>
    <p:sldId id="292" r:id="rId12"/>
    <p:sldId id="293" r:id="rId13"/>
    <p:sldId id="275" r:id="rId14"/>
    <p:sldId id="29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8E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93"/>
    <p:restoredTop sz="96327"/>
  </p:normalViewPr>
  <p:slideViewPr>
    <p:cSldViewPr snapToGrid="0" snapToObjects="1">
      <p:cViewPr varScale="1">
        <p:scale>
          <a:sx n="89" d="100"/>
          <a:sy n="89" d="100"/>
        </p:scale>
        <p:origin x="192" y="1016"/>
      </p:cViewPr>
      <p:guideLst/>
    </p:cSldViewPr>
  </p:slideViewPr>
  <p:outlineViewPr>
    <p:cViewPr>
      <p:scale>
        <a:sx n="33" d="100"/>
        <a:sy n="33" d="100"/>
      </p:scale>
      <p:origin x="0" y="-39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8DFBB-5EB8-1044-805E-E33A72BD374B}" type="datetimeFigureOut">
              <a:rPr lang="en-US" smtClean="0"/>
              <a:t>11/15/23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E5F21F-93AE-0549-904C-C1CC948D1FE1}" type="slidenum">
              <a:rPr lang="en-US" smtClean="0"/>
              <a:t>‹#›</a:t>
            </a:fld>
            <a:endParaRPr lang="en-US"/>
          </a:p>
        </p:txBody>
      </p:sp>
    </p:spTree>
    <p:extLst>
      <p:ext uri="{BB962C8B-B14F-4D97-AF65-F5344CB8AC3E}">
        <p14:creationId xmlns:p14="http://schemas.microsoft.com/office/powerpoint/2010/main" val="3102967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all of these in the TC Learn module </a:t>
            </a:r>
          </a:p>
        </p:txBody>
      </p:sp>
      <p:sp>
        <p:nvSpPr>
          <p:cNvPr id="4" name="Slide Number Placeholder 3"/>
          <p:cNvSpPr>
            <a:spLocks noGrp="1"/>
          </p:cNvSpPr>
          <p:nvPr>
            <p:ph type="sldNum" sz="quarter" idx="10"/>
          </p:nvPr>
        </p:nvSpPr>
        <p:spPr/>
        <p:txBody>
          <a:bodyPr/>
          <a:lstStyle/>
          <a:p>
            <a:fld id="{B25B3A8A-D767-3147-83F2-9E22B195CBA3}" type="slidenum">
              <a:rPr lang="en-US" smtClean="0"/>
              <a:t>10</a:t>
            </a:fld>
            <a:endParaRPr lang="en-US"/>
          </a:p>
        </p:txBody>
      </p:sp>
    </p:spTree>
    <p:extLst>
      <p:ext uri="{BB962C8B-B14F-4D97-AF65-F5344CB8AC3E}">
        <p14:creationId xmlns:p14="http://schemas.microsoft.com/office/powerpoint/2010/main" val="671511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D6ED4-225F-6D3B-2533-59BD77B3B1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C82D8A-5E7F-527F-5414-C8FE2C644E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03E04F-2C8E-23DF-0817-4ADE49E3EE2B}"/>
              </a:ext>
            </a:extLst>
          </p:cNvPr>
          <p:cNvSpPr>
            <a:spLocks noGrp="1"/>
          </p:cNvSpPr>
          <p:nvPr>
            <p:ph type="dt" sz="half" idx="10"/>
          </p:nvPr>
        </p:nvSpPr>
        <p:spPr/>
        <p:txBody>
          <a:bodyPr/>
          <a:lstStyle/>
          <a:p>
            <a:fld id="{6AB1E46E-3449-1B4E-BDD4-FBAF650F3AB5}" type="datetimeFigureOut">
              <a:rPr lang="en-US" smtClean="0"/>
              <a:t>11/15/23</a:t>
            </a:fld>
            <a:endParaRPr lang="en-US"/>
          </a:p>
        </p:txBody>
      </p:sp>
      <p:sp>
        <p:nvSpPr>
          <p:cNvPr id="5" name="Footer Placeholder 4">
            <a:extLst>
              <a:ext uri="{FF2B5EF4-FFF2-40B4-BE49-F238E27FC236}">
                <a16:creationId xmlns:a16="http://schemas.microsoft.com/office/drawing/2014/main" id="{9E0DE8CD-3262-09AF-E96C-255A5385C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E3D75A-7529-8F64-FFD4-3595C21ED337}"/>
              </a:ext>
            </a:extLst>
          </p:cNvPr>
          <p:cNvSpPr>
            <a:spLocks noGrp="1"/>
          </p:cNvSpPr>
          <p:nvPr>
            <p:ph type="sldNum" sz="quarter" idx="12"/>
          </p:nvPr>
        </p:nvSpPr>
        <p:spPr/>
        <p:txBody>
          <a:bodyPr/>
          <a:lstStyle/>
          <a:p>
            <a:fld id="{6472C466-5446-A24B-AC72-A4AC57231B33}" type="slidenum">
              <a:rPr lang="en-US" smtClean="0"/>
              <a:t>‹#›</a:t>
            </a:fld>
            <a:endParaRPr lang="en-US"/>
          </a:p>
        </p:txBody>
      </p:sp>
      <p:sp>
        <p:nvSpPr>
          <p:cNvPr id="7" name="Rectangle 6">
            <a:extLst>
              <a:ext uri="{FF2B5EF4-FFF2-40B4-BE49-F238E27FC236}">
                <a16:creationId xmlns:a16="http://schemas.microsoft.com/office/drawing/2014/main" id="{5F040FA9-1381-D6FC-7A21-32421737A723}"/>
              </a:ext>
            </a:extLst>
          </p:cNvPr>
          <p:cNvSpPr/>
          <p:nvPr userDrawn="1"/>
        </p:nvSpPr>
        <p:spPr>
          <a:xfrm>
            <a:off x="0" y="0"/>
            <a:ext cx="12192000" cy="174812"/>
          </a:xfrm>
          <a:prstGeom prst="rect">
            <a:avLst/>
          </a:prstGeom>
          <a:solidFill>
            <a:srgbClr val="4C8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D71D83-149B-961F-181B-968B12048D8F}"/>
              </a:ext>
            </a:extLst>
          </p:cNvPr>
          <p:cNvSpPr/>
          <p:nvPr userDrawn="1"/>
        </p:nvSpPr>
        <p:spPr>
          <a:xfrm rot="5400000">
            <a:off x="8646459" y="3312459"/>
            <a:ext cx="6857999" cy="233083"/>
          </a:xfrm>
          <a:prstGeom prst="rect">
            <a:avLst/>
          </a:prstGeom>
          <a:solidFill>
            <a:srgbClr val="4C8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CBFD41A-84DF-635D-0173-BB3BAF231CEB}"/>
              </a:ext>
            </a:extLst>
          </p:cNvPr>
          <p:cNvSpPr/>
          <p:nvPr userDrawn="1"/>
        </p:nvSpPr>
        <p:spPr>
          <a:xfrm rot="16200000">
            <a:off x="-3312457" y="3312458"/>
            <a:ext cx="6858000" cy="233083"/>
          </a:xfrm>
          <a:prstGeom prst="rect">
            <a:avLst/>
          </a:prstGeom>
          <a:solidFill>
            <a:srgbClr val="4C8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FF4344D-255E-9692-F854-D7336A7807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446" y="374211"/>
            <a:ext cx="11081108" cy="1249548"/>
          </a:xfrm>
          <a:prstGeom prst="rect">
            <a:avLst/>
          </a:prstGeom>
        </p:spPr>
      </p:pic>
      <p:sp>
        <p:nvSpPr>
          <p:cNvPr id="11" name="Rectangle 10">
            <a:extLst>
              <a:ext uri="{FF2B5EF4-FFF2-40B4-BE49-F238E27FC236}">
                <a16:creationId xmlns:a16="http://schemas.microsoft.com/office/drawing/2014/main" id="{B0CC839B-E224-4130-E52B-AAB4AC344A85}"/>
              </a:ext>
            </a:extLst>
          </p:cNvPr>
          <p:cNvSpPr/>
          <p:nvPr userDrawn="1"/>
        </p:nvSpPr>
        <p:spPr>
          <a:xfrm>
            <a:off x="0" y="6683188"/>
            <a:ext cx="12075457" cy="174812"/>
          </a:xfrm>
          <a:prstGeom prst="rect">
            <a:avLst/>
          </a:prstGeom>
          <a:solidFill>
            <a:srgbClr val="4C8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335ED9F-FBA0-7D46-7086-FEFB5D83E942}"/>
              </a:ext>
            </a:extLst>
          </p:cNvPr>
          <p:cNvGrpSpPr/>
          <p:nvPr userDrawn="1"/>
        </p:nvGrpSpPr>
        <p:grpSpPr>
          <a:xfrm>
            <a:off x="1577043" y="5822105"/>
            <a:ext cx="9270999" cy="523220"/>
            <a:chOff x="1854200" y="6094820"/>
            <a:chExt cx="9270999" cy="523220"/>
          </a:xfrm>
        </p:grpSpPr>
        <p:sp>
          <p:nvSpPr>
            <p:cNvPr id="13" name="TextBox 12">
              <a:extLst>
                <a:ext uri="{FF2B5EF4-FFF2-40B4-BE49-F238E27FC236}">
                  <a16:creationId xmlns:a16="http://schemas.microsoft.com/office/drawing/2014/main" id="{F385BB5D-0A7B-859C-3051-3A77AF881129}"/>
                </a:ext>
              </a:extLst>
            </p:cNvPr>
            <p:cNvSpPr txBox="1"/>
            <p:nvPr userDrawn="1"/>
          </p:nvSpPr>
          <p:spPr>
            <a:xfrm>
              <a:off x="2716550" y="6094820"/>
              <a:ext cx="8408649" cy="523220"/>
            </a:xfrm>
            <a:prstGeom prst="rect">
              <a:avLst/>
            </a:prstGeom>
            <a:noFill/>
          </p:spPr>
          <p:txBody>
            <a:bodyPr wrap="square" rtlCol="0">
              <a:spAutoFit/>
            </a:bodyPr>
            <a:lstStyle/>
            <a:p>
              <a:pPr algn="l"/>
              <a:r>
                <a:rPr lang="en-US" sz="1400" dirty="0">
                  <a:latin typeface="+mj-lt"/>
                </a:rPr>
                <a:t>Think College National Coordinating Center is a project of the Institute of Community Inclusion, UMass Boston.  It is funded by the US Department of Education, Office of Postsecondary Education, Grant # </a:t>
              </a:r>
              <a:r>
                <a:rPr lang="en-US" sz="1400" b="0" i="0" u="none" strike="noStrike" kern="1200" dirty="0">
                  <a:solidFill>
                    <a:schemeClr val="tx1"/>
                  </a:solidFill>
                  <a:effectLst/>
                  <a:latin typeface="+mj-lt"/>
                  <a:ea typeface="ＭＳ Ｐゴシック" charset="-128"/>
                  <a:cs typeface="+mn-cs"/>
                </a:rPr>
                <a:t>P407B200001</a:t>
              </a:r>
              <a:endParaRPr lang="en-US" sz="1400" dirty="0">
                <a:latin typeface="+mj-lt"/>
              </a:endParaRPr>
            </a:p>
          </p:txBody>
        </p:sp>
        <p:pic>
          <p:nvPicPr>
            <p:cNvPr id="14" name="Picture 13" descr="Logo&#10;&#10;Description automatically generated">
              <a:extLst>
                <a:ext uri="{FF2B5EF4-FFF2-40B4-BE49-F238E27FC236}">
                  <a16:creationId xmlns:a16="http://schemas.microsoft.com/office/drawing/2014/main" id="{E0C142C8-4DEE-2A95-1857-E78F03F718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3043" y="6172070"/>
              <a:ext cx="333508" cy="445970"/>
            </a:xfrm>
            <a:prstGeom prst="rect">
              <a:avLst/>
            </a:prstGeom>
          </p:spPr>
        </p:pic>
        <p:pic>
          <p:nvPicPr>
            <p:cNvPr id="15" name="Picture 14" descr="Logo&#10;&#10;Description automatically generated">
              <a:extLst>
                <a:ext uri="{FF2B5EF4-FFF2-40B4-BE49-F238E27FC236}">
                  <a16:creationId xmlns:a16="http://schemas.microsoft.com/office/drawing/2014/main" id="{2298E758-115A-A802-B111-ABC12D6E0F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54200" y="6162646"/>
              <a:ext cx="476587" cy="455063"/>
            </a:xfrm>
            <a:prstGeom prst="rect">
              <a:avLst/>
            </a:prstGeom>
          </p:spPr>
        </p:pic>
      </p:grpSp>
    </p:spTree>
    <p:extLst>
      <p:ext uri="{BB962C8B-B14F-4D97-AF65-F5344CB8AC3E}">
        <p14:creationId xmlns:p14="http://schemas.microsoft.com/office/powerpoint/2010/main" val="98789064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EE85-A1A0-938E-9566-89DBBE3EE6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47EF3B-F89B-C219-57B7-61825F9BD9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59AAE-3AE7-C78D-E1AB-3086AB815C55}"/>
              </a:ext>
            </a:extLst>
          </p:cNvPr>
          <p:cNvSpPr>
            <a:spLocks noGrp="1"/>
          </p:cNvSpPr>
          <p:nvPr>
            <p:ph type="dt" sz="half" idx="10"/>
          </p:nvPr>
        </p:nvSpPr>
        <p:spPr/>
        <p:txBody>
          <a:bodyPr/>
          <a:lstStyle/>
          <a:p>
            <a:fld id="{6AB1E46E-3449-1B4E-BDD4-FBAF650F3AB5}" type="datetimeFigureOut">
              <a:rPr lang="en-US" smtClean="0"/>
              <a:t>11/15/23</a:t>
            </a:fld>
            <a:endParaRPr lang="en-US"/>
          </a:p>
        </p:txBody>
      </p:sp>
      <p:sp>
        <p:nvSpPr>
          <p:cNvPr id="5" name="Footer Placeholder 4">
            <a:extLst>
              <a:ext uri="{FF2B5EF4-FFF2-40B4-BE49-F238E27FC236}">
                <a16:creationId xmlns:a16="http://schemas.microsoft.com/office/drawing/2014/main" id="{AC076186-8405-6873-6188-04F33C51EB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156D33-7329-73B9-8901-181CD96C9FFD}"/>
              </a:ext>
            </a:extLst>
          </p:cNvPr>
          <p:cNvSpPr>
            <a:spLocks noGrp="1"/>
          </p:cNvSpPr>
          <p:nvPr>
            <p:ph type="sldNum" sz="quarter" idx="12"/>
          </p:nvPr>
        </p:nvSpPr>
        <p:spPr/>
        <p:txBody>
          <a:bodyPr/>
          <a:lstStyle/>
          <a:p>
            <a:fld id="{6472C466-5446-A24B-AC72-A4AC57231B33}" type="slidenum">
              <a:rPr lang="en-US" smtClean="0"/>
              <a:t>‹#›</a:t>
            </a:fld>
            <a:endParaRPr lang="en-US"/>
          </a:p>
        </p:txBody>
      </p:sp>
    </p:spTree>
    <p:extLst>
      <p:ext uri="{BB962C8B-B14F-4D97-AF65-F5344CB8AC3E}">
        <p14:creationId xmlns:p14="http://schemas.microsoft.com/office/powerpoint/2010/main" val="230471358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2687F2-1F25-985E-ABEF-AEA923449B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B3553E-6744-4445-147F-B3F5E10055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EB615-0691-F39A-F415-EF3D7C7D338B}"/>
              </a:ext>
            </a:extLst>
          </p:cNvPr>
          <p:cNvSpPr>
            <a:spLocks noGrp="1"/>
          </p:cNvSpPr>
          <p:nvPr>
            <p:ph type="dt" sz="half" idx="10"/>
          </p:nvPr>
        </p:nvSpPr>
        <p:spPr/>
        <p:txBody>
          <a:bodyPr/>
          <a:lstStyle/>
          <a:p>
            <a:fld id="{6AB1E46E-3449-1B4E-BDD4-FBAF650F3AB5}" type="datetimeFigureOut">
              <a:rPr lang="en-US" smtClean="0"/>
              <a:t>11/15/23</a:t>
            </a:fld>
            <a:endParaRPr lang="en-US"/>
          </a:p>
        </p:txBody>
      </p:sp>
      <p:sp>
        <p:nvSpPr>
          <p:cNvPr id="5" name="Footer Placeholder 4">
            <a:extLst>
              <a:ext uri="{FF2B5EF4-FFF2-40B4-BE49-F238E27FC236}">
                <a16:creationId xmlns:a16="http://schemas.microsoft.com/office/drawing/2014/main" id="{4C71C4CE-7C51-12B5-5F93-028D8C6B6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42857B-38F1-1AFF-6F76-DC97D22C00B2}"/>
              </a:ext>
            </a:extLst>
          </p:cNvPr>
          <p:cNvSpPr>
            <a:spLocks noGrp="1"/>
          </p:cNvSpPr>
          <p:nvPr>
            <p:ph type="sldNum" sz="quarter" idx="12"/>
          </p:nvPr>
        </p:nvSpPr>
        <p:spPr/>
        <p:txBody>
          <a:bodyPr/>
          <a:lstStyle/>
          <a:p>
            <a:fld id="{6472C466-5446-A24B-AC72-A4AC57231B33}" type="slidenum">
              <a:rPr lang="en-US" smtClean="0"/>
              <a:t>‹#›</a:t>
            </a:fld>
            <a:endParaRPr lang="en-US"/>
          </a:p>
        </p:txBody>
      </p:sp>
    </p:spTree>
    <p:extLst>
      <p:ext uri="{BB962C8B-B14F-4D97-AF65-F5344CB8AC3E}">
        <p14:creationId xmlns:p14="http://schemas.microsoft.com/office/powerpoint/2010/main" val="71943999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2C3A4-E3FF-C818-18C2-D0F7623FF2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E4ECF2-C280-6A7B-45CB-CEFC8DA4F8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F0D1D-472A-BD91-2A23-45AE3DBDA6EE}"/>
              </a:ext>
            </a:extLst>
          </p:cNvPr>
          <p:cNvSpPr>
            <a:spLocks noGrp="1"/>
          </p:cNvSpPr>
          <p:nvPr>
            <p:ph type="dt" sz="half" idx="10"/>
          </p:nvPr>
        </p:nvSpPr>
        <p:spPr/>
        <p:txBody>
          <a:bodyPr/>
          <a:lstStyle/>
          <a:p>
            <a:fld id="{6AB1E46E-3449-1B4E-BDD4-FBAF650F3AB5}" type="datetimeFigureOut">
              <a:rPr lang="en-US" smtClean="0"/>
              <a:t>11/15/23</a:t>
            </a:fld>
            <a:endParaRPr lang="en-US"/>
          </a:p>
        </p:txBody>
      </p:sp>
      <p:sp>
        <p:nvSpPr>
          <p:cNvPr id="5" name="Footer Placeholder 4">
            <a:extLst>
              <a:ext uri="{FF2B5EF4-FFF2-40B4-BE49-F238E27FC236}">
                <a16:creationId xmlns:a16="http://schemas.microsoft.com/office/drawing/2014/main" id="{CFFF2350-5241-38FB-9BF4-286B5FAF8C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76F0BE-63CB-39CC-8A64-AF77AE104105}"/>
              </a:ext>
            </a:extLst>
          </p:cNvPr>
          <p:cNvSpPr>
            <a:spLocks noGrp="1"/>
          </p:cNvSpPr>
          <p:nvPr>
            <p:ph type="sldNum" sz="quarter" idx="12"/>
          </p:nvPr>
        </p:nvSpPr>
        <p:spPr/>
        <p:txBody>
          <a:bodyPr/>
          <a:lstStyle/>
          <a:p>
            <a:fld id="{6472C466-5446-A24B-AC72-A4AC57231B33}" type="slidenum">
              <a:rPr lang="en-US" smtClean="0"/>
              <a:t>‹#›</a:t>
            </a:fld>
            <a:endParaRPr lang="en-US"/>
          </a:p>
        </p:txBody>
      </p:sp>
    </p:spTree>
    <p:extLst>
      <p:ext uri="{BB962C8B-B14F-4D97-AF65-F5344CB8AC3E}">
        <p14:creationId xmlns:p14="http://schemas.microsoft.com/office/powerpoint/2010/main" val="177558035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9F790-37AD-31AC-8729-D794558968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C995A6-09FC-04E9-F9EE-48DF5DBC08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7AA680-8FA8-3C02-CC40-A171BF463D7D}"/>
              </a:ext>
            </a:extLst>
          </p:cNvPr>
          <p:cNvSpPr>
            <a:spLocks noGrp="1"/>
          </p:cNvSpPr>
          <p:nvPr>
            <p:ph type="dt" sz="half" idx="10"/>
          </p:nvPr>
        </p:nvSpPr>
        <p:spPr/>
        <p:txBody>
          <a:bodyPr/>
          <a:lstStyle/>
          <a:p>
            <a:fld id="{6AB1E46E-3449-1B4E-BDD4-FBAF650F3AB5}" type="datetimeFigureOut">
              <a:rPr lang="en-US" smtClean="0"/>
              <a:t>11/15/23</a:t>
            </a:fld>
            <a:endParaRPr lang="en-US"/>
          </a:p>
        </p:txBody>
      </p:sp>
      <p:sp>
        <p:nvSpPr>
          <p:cNvPr id="5" name="Footer Placeholder 4">
            <a:extLst>
              <a:ext uri="{FF2B5EF4-FFF2-40B4-BE49-F238E27FC236}">
                <a16:creationId xmlns:a16="http://schemas.microsoft.com/office/drawing/2014/main" id="{95567240-9F4D-4454-EE39-3C0F37082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641D7-8CD4-3524-0459-B8668F032575}"/>
              </a:ext>
            </a:extLst>
          </p:cNvPr>
          <p:cNvSpPr>
            <a:spLocks noGrp="1"/>
          </p:cNvSpPr>
          <p:nvPr>
            <p:ph type="sldNum" sz="quarter" idx="12"/>
          </p:nvPr>
        </p:nvSpPr>
        <p:spPr/>
        <p:txBody>
          <a:bodyPr/>
          <a:lstStyle/>
          <a:p>
            <a:fld id="{6472C466-5446-A24B-AC72-A4AC57231B33}" type="slidenum">
              <a:rPr lang="en-US" smtClean="0"/>
              <a:t>‹#›</a:t>
            </a:fld>
            <a:endParaRPr lang="en-US"/>
          </a:p>
        </p:txBody>
      </p:sp>
    </p:spTree>
    <p:extLst>
      <p:ext uri="{BB962C8B-B14F-4D97-AF65-F5344CB8AC3E}">
        <p14:creationId xmlns:p14="http://schemas.microsoft.com/office/powerpoint/2010/main" val="117501958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09B12-0D2F-45FA-86FD-9DCB5B9F93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359AFF-A285-2EB6-2C52-4E42EA8DD0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85AA8C-5243-6116-05D2-65A5EE768A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5E09D5-0E55-0D91-1F51-AF8D6B6DAD06}"/>
              </a:ext>
            </a:extLst>
          </p:cNvPr>
          <p:cNvSpPr>
            <a:spLocks noGrp="1"/>
          </p:cNvSpPr>
          <p:nvPr>
            <p:ph type="dt" sz="half" idx="10"/>
          </p:nvPr>
        </p:nvSpPr>
        <p:spPr/>
        <p:txBody>
          <a:bodyPr/>
          <a:lstStyle/>
          <a:p>
            <a:fld id="{6AB1E46E-3449-1B4E-BDD4-FBAF650F3AB5}" type="datetimeFigureOut">
              <a:rPr lang="en-US" smtClean="0"/>
              <a:t>11/15/23</a:t>
            </a:fld>
            <a:endParaRPr lang="en-US"/>
          </a:p>
        </p:txBody>
      </p:sp>
      <p:sp>
        <p:nvSpPr>
          <p:cNvPr id="6" name="Footer Placeholder 5">
            <a:extLst>
              <a:ext uri="{FF2B5EF4-FFF2-40B4-BE49-F238E27FC236}">
                <a16:creationId xmlns:a16="http://schemas.microsoft.com/office/drawing/2014/main" id="{A35C686C-30F5-134B-FDC7-2CE88690BF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305175-3755-59C0-E509-2EF23329E8DE}"/>
              </a:ext>
            </a:extLst>
          </p:cNvPr>
          <p:cNvSpPr>
            <a:spLocks noGrp="1"/>
          </p:cNvSpPr>
          <p:nvPr>
            <p:ph type="sldNum" sz="quarter" idx="12"/>
          </p:nvPr>
        </p:nvSpPr>
        <p:spPr/>
        <p:txBody>
          <a:bodyPr/>
          <a:lstStyle/>
          <a:p>
            <a:fld id="{6472C466-5446-A24B-AC72-A4AC57231B33}" type="slidenum">
              <a:rPr lang="en-US" smtClean="0"/>
              <a:t>‹#›</a:t>
            </a:fld>
            <a:endParaRPr lang="en-US"/>
          </a:p>
        </p:txBody>
      </p:sp>
    </p:spTree>
    <p:extLst>
      <p:ext uri="{BB962C8B-B14F-4D97-AF65-F5344CB8AC3E}">
        <p14:creationId xmlns:p14="http://schemas.microsoft.com/office/powerpoint/2010/main" val="311831243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9F605-3348-38FA-3A95-CA5525D169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2368CB-615D-4313-1A09-EA31904725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9FD09D-C394-3A83-71FE-BBD2634775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48B3BD-C739-A3B4-956C-792E19E343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4B24E0-3A31-A426-B233-D06C7543A8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F982-E18C-5B70-D59A-1B7C53029D41}"/>
              </a:ext>
            </a:extLst>
          </p:cNvPr>
          <p:cNvSpPr>
            <a:spLocks noGrp="1"/>
          </p:cNvSpPr>
          <p:nvPr>
            <p:ph type="dt" sz="half" idx="10"/>
          </p:nvPr>
        </p:nvSpPr>
        <p:spPr/>
        <p:txBody>
          <a:bodyPr/>
          <a:lstStyle/>
          <a:p>
            <a:fld id="{6AB1E46E-3449-1B4E-BDD4-FBAF650F3AB5}" type="datetimeFigureOut">
              <a:rPr lang="en-US" smtClean="0"/>
              <a:t>11/15/23</a:t>
            </a:fld>
            <a:endParaRPr lang="en-US"/>
          </a:p>
        </p:txBody>
      </p:sp>
      <p:sp>
        <p:nvSpPr>
          <p:cNvPr id="8" name="Footer Placeholder 7">
            <a:extLst>
              <a:ext uri="{FF2B5EF4-FFF2-40B4-BE49-F238E27FC236}">
                <a16:creationId xmlns:a16="http://schemas.microsoft.com/office/drawing/2014/main" id="{1DA912A5-A032-A35E-CE47-F3656ED591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E7B1BB-BF9A-79EF-305D-5CA9FDA59672}"/>
              </a:ext>
            </a:extLst>
          </p:cNvPr>
          <p:cNvSpPr>
            <a:spLocks noGrp="1"/>
          </p:cNvSpPr>
          <p:nvPr>
            <p:ph type="sldNum" sz="quarter" idx="12"/>
          </p:nvPr>
        </p:nvSpPr>
        <p:spPr/>
        <p:txBody>
          <a:bodyPr/>
          <a:lstStyle/>
          <a:p>
            <a:fld id="{6472C466-5446-A24B-AC72-A4AC57231B33}" type="slidenum">
              <a:rPr lang="en-US" smtClean="0"/>
              <a:t>‹#›</a:t>
            </a:fld>
            <a:endParaRPr lang="en-US"/>
          </a:p>
        </p:txBody>
      </p:sp>
    </p:spTree>
    <p:extLst>
      <p:ext uri="{BB962C8B-B14F-4D97-AF65-F5344CB8AC3E}">
        <p14:creationId xmlns:p14="http://schemas.microsoft.com/office/powerpoint/2010/main" val="339490624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D740-CAD3-5FBD-33BE-BFC4E25803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75C470-347B-0EB0-6A75-B61B53439240}"/>
              </a:ext>
            </a:extLst>
          </p:cNvPr>
          <p:cNvSpPr>
            <a:spLocks noGrp="1"/>
          </p:cNvSpPr>
          <p:nvPr>
            <p:ph type="dt" sz="half" idx="10"/>
          </p:nvPr>
        </p:nvSpPr>
        <p:spPr/>
        <p:txBody>
          <a:bodyPr/>
          <a:lstStyle/>
          <a:p>
            <a:fld id="{6AB1E46E-3449-1B4E-BDD4-FBAF650F3AB5}" type="datetimeFigureOut">
              <a:rPr lang="en-US" smtClean="0"/>
              <a:t>11/15/23</a:t>
            </a:fld>
            <a:endParaRPr lang="en-US"/>
          </a:p>
        </p:txBody>
      </p:sp>
      <p:sp>
        <p:nvSpPr>
          <p:cNvPr id="4" name="Footer Placeholder 3">
            <a:extLst>
              <a:ext uri="{FF2B5EF4-FFF2-40B4-BE49-F238E27FC236}">
                <a16:creationId xmlns:a16="http://schemas.microsoft.com/office/drawing/2014/main" id="{EF29EED9-9650-E14C-A998-86879C4C04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E9282B-B18D-42E8-B5BF-655FE386620A}"/>
              </a:ext>
            </a:extLst>
          </p:cNvPr>
          <p:cNvSpPr>
            <a:spLocks noGrp="1"/>
          </p:cNvSpPr>
          <p:nvPr>
            <p:ph type="sldNum" sz="quarter" idx="12"/>
          </p:nvPr>
        </p:nvSpPr>
        <p:spPr/>
        <p:txBody>
          <a:bodyPr/>
          <a:lstStyle/>
          <a:p>
            <a:fld id="{6472C466-5446-A24B-AC72-A4AC57231B33}" type="slidenum">
              <a:rPr lang="en-US" smtClean="0"/>
              <a:t>‹#›</a:t>
            </a:fld>
            <a:endParaRPr lang="en-US"/>
          </a:p>
        </p:txBody>
      </p:sp>
    </p:spTree>
    <p:extLst>
      <p:ext uri="{BB962C8B-B14F-4D97-AF65-F5344CB8AC3E}">
        <p14:creationId xmlns:p14="http://schemas.microsoft.com/office/powerpoint/2010/main" val="373034103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85510A-50FD-57AF-5002-0848E06E8E93}"/>
              </a:ext>
            </a:extLst>
          </p:cNvPr>
          <p:cNvSpPr>
            <a:spLocks noGrp="1"/>
          </p:cNvSpPr>
          <p:nvPr>
            <p:ph type="dt" sz="half" idx="10"/>
          </p:nvPr>
        </p:nvSpPr>
        <p:spPr/>
        <p:txBody>
          <a:bodyPr/>
          <a:lstStyle/>
          <a:p>
            <a:fld id="{6AB1E46E-3449-1B4E-BDD4-FBAF650F3AB5}" type="datetimeFigureOut">
              <a:rPr lang="en-US" smtClean="0"/>
              <a:t>11/15/23</a:t>
            </a:fld>
            <a:endParaRPr lang="en-US"/>
          </a:p>
        </p:txBody>
      </p:sp>
      <p:sp>
        <p:nvSpPr>
          <p:cNvPr id="3" name="Footer Placeholder 2">
            <a:extLst>
              <a:ext uri="{FF2B5EF4-FFF2-40B4-BE49-F238E27FC236}">
                <a16:creationId xmlns:a16="http://schemas.microsoft.com/office/drawing/2014/main" id="{A4247DE1-203C-351F-56EF-2B54517079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A90129-37D2-6B35-3C35-2A12A47FCCE5}"/>
              </a:ext>
            </a:extLst>
          </p:cNvPr>
          <p:cNvSpPr>
            <a:spLocks noGrp="1"/>
          </p:cNvSpPr>
          <p:nvPr>
            <p:ph type="sldNum" sz="quarter" idx="12"/>
          </p:nvPr>
        </p:nvSpPr>
        <p:spPr/>
        <p:txBody>
          <a:bodyPr/>
          <a:lstStyle/>
          <a:p>
            <a:fld id="{6472C466-5446-A24B-AC72-A4AC57231B33}" type="slidenum">
              <a:rPr lang="en-US" smtClean="0"/>
              <a:t>‹#›</a:t>
            </a:fld>
            <a:endParaRPr lang="en-US"/>
          </a:p>
        </p:txBody>
      </p:sp>
    </p:spTree>
    <p:extLst>
      <p:ext uri="{BB962C8B-B14F-4D97-AF65-F5344CB8AC3E}">
        <p14:creationId xmlns:p14="http://schemas.microsoft.com/office/powerpoint/2010/main" val="241330194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2588-B9E8-FFBE-2735-3D67243EB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774045-448B-14BE-844A-1BB92272E5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103026-4827-DF7C-38F4-05D5A4362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C7D7B9-1D08-8E41-EB34-89FCBA936EFA}"/>
              </a:ext>
            </a:extLst>
          </p:cNvPr>
          <p:cNvSpPr>
            <a:spLocks noGrp="1"/>
          </p:cNvSpPr>
          <p:nvPr>
            <p:ph type="dt" sz="half" idx="10"/>
          </p:nvPr>
        </p:nvSpPr>
        <p:spPr/>
        <p:txBody>
          <a:bodyPr/>
          <a:lstStyle/>
          <a:p>
            <a:fld id="{6AB1E46E-3449-1B4E-BDD4-FBAF650F3AB5}" type="datetimeFigureOut">
              <a:rPr lang="en-US" smtClean="0"/>
              <a:t>11/15/23</a:t>
            </a:fld>
            <a:endParaRPr lang="en-US"/>
          </a:p>
        </p:txBody>
      </p:sp>
      <p:sp>
        <p:nvSpPr>
          <p:cNvPr id="6" name="Footer Placeholder 5">
            <a:extLst>
              <a:ext uri="{FF2B5EF4-FFF2-40B4-BE49-F238E27FC236}">
                <a16:creationId xmlns:a16="http://schemas.microsoft.com/office/drawing/2014/main" id="{DE33E895-CBF9-719F-7798-7EFC994D3F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585F0-1C2F-EA64-0A77-53B3B0BDDF13}"/>
              </a:ext>
            </a:extLst>
          </p:cNvPr>
          <p:cNvSpPr>
            <a:spLocks noGrp="1"/>
          </p:cNvSpPr>
          <p:nvPr>
            <p:ph type="sldNum" sz="quarter" idx="12"/>
          </p:nvPr>
        </p:nvSpPr>
        <p:spPr/>
        <p:txBody>
          <a:bodyPr/>
          <a:lstStyle/>
          <a:p>
            <a:fld id="{6472C466-5446-A24B-AC72-A4AC57231B33}" type="slidenum">
              <a:rPr lang="en-US" smtClean="0"/>
              <a:t>‹#›</a:t>
            </a:fld>
            <a:endParaRPr lang="en-US"/>
          </a:p>
        </p:txBody>
      </p:sp>
    </p:spTree>
    <p:extLst>
      <p:ext uri="{BB962C8B-B14F-4D97-AF65-F5344CB8AC3E}">
        <p14:creationId xmlns:p14="http://schemas.microsoft.com/office/powerpoint/2010/main" val="167582243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FB68-ACD9-1CB4-6ED1-C1206FBD5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5403DE-20DD-5185-2A49-AAE692F36E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B033F1-DD90-2CC7-D9DA-439758830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B025A-BFA7-2B21-25E2-854152EC4838}"/>
              </a:ext>
            </a:extLst>
          </p:cNvPr>
          <p:cNvSpPr>
            <a:spLocks noGrp="1"/>
          </p:cNvSpPr>
          <p:nvPr>
            <p:ph type="dt" sz="half" idx="10"/>
          </p:nvPr>
        </p:nvSpPr>
        <p:spPr/>
        <p:txBody>
          <a:bodyPr/>
          <a:lstStyle/>
          <a:p>
            <a:pPr>
              <a:defRPr/>
            </a:pPr>
            <a:fld id="{13A1A6C2-C2AC-B845-B478-EC5892788346}" type="datetimeFigureOut">
              <a:rPr lang="en-US" smtClean="0"/>
              <a:pPr>
                <a:defRPr/>
              </a:pPr>
              <a:t>11/15/23</a:t>
            </a:fld>
            <a:endParaRPr lang="en-US"/>
          </a:p>
        </p:txBody>
      </p:sp>
      <p:sp>
        <p:nvSpPr>
          <p:cNvPr id="6" name="Footer Placeholder 5">
            <a:extLst>
              <a:ext uri="{FF2B5EF4-FFF2-40B4-BE49-F238E27FC236}">
                <a16:creationId xmlns:a16="http://schemas.microsoft.com/office/drawing/2014/main" id="{D0C0BAC1-3F5D-FBBD-4424-304E5AB455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0C652C-1F17-C565-0004-635F19BC4C01}"/>
              </a:ext>
            </a:extLst>
          </p:cNvPr>
          <p:cNvSpPr>
            <a:spLocks noGrp="1"/>
          </p:cNvSpPr>
          <p:nvPr>
            <p:ph type="sldNum" sz="quarter" idx="12"/>
          </p:nvPr>
        </p:nvSpPr>
        <p:spPr/>
        <p:txBody>
          <a:bodyPr/>
          <a:lstStyle/>
          <a:p>
            <a:fld id="{6472C466-5446-A24B-AC72-A4AC57231B33}" type="slidenum">
              <a:rPr lang="en-US" smtClean="0"/>
              <a:t>‹#›</a:t>
            </a:fld>
            <a:endParaRPr lang="en-US"/>
          </a:p>
        </p:txBody>
      </p:sp>
    </p:spTree>
    <p:extLst>
      <p:ext uri="{BB962C8B-B14F-4D97-AF65-F5344CB8AC3E}">
        <p14:creationId xmlns:p14="http://schemas.microsoft.com/office/powerpoint/2010/main" val="28258834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5B507C-2D41-4871-B43E-88987B776C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19A97F-D3CA-8747-D752-0C461A69B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B859C4-6FE3-34EA-10B4-7B439F5528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1E46E-3449-1B4E-BDD4-FBAF650F3AB5}" type="datetimeFigureOut">
              <a:rPr lang="en-US" smtClean="0"/>
              <a:t>11/15/23</a:t>
            </a:fld>
            <a:endParaRPr lang="en-US"/>
          </a:p>
        </p:txBody>
      </p:sp>
      <p:sp>
        <p:nvSpPr>
          <p:cNvPr id="5" name="Footer Placeholder 4">
            <a:extLst>
              <a:ext uri="{FF2B5EF4-FFF2-40B4-BE49-F238E27FC236}">
                <a16:creationId xmlns:a16="http://schemas.microsoft.com/office/drawing/2014/main" id="{70018C18-BB72-6D4B-CFEE-B0DB28EE46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9F7E0C-F637-79A7-FD9C-3FB9B4CAAC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2C466-5446-A24B-AC72-A4AC57231B33}" type="slidenum">
              <a:rPr lang="en-US" smtClean="0"/>
              <a:t>‹#›</a:t>
            </a:fld>
            <a:endParaRPr lang="en-US"/>
          </a:p>
        </p:txBody>
      </p:sp>
    </p:spTree>
    <p:extLst>
      <p:ext uri="{BB962C8B-B14F-4D97-AF65-F5344CB8AC3E}">
        <p14:creationId xmlns:p14="http://schemas.microsoft.com/office/powerpoint/2010/main" val="44511449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FSA_PEPS@ed.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B2C550-2BAC-2B6A-B182-CCEF8E985AE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584"/>
            <a:ext cx="12271712" cy="6904584"/>
          </a:xfrm>
          <a:prstGeom prst="rect">
            <a:avLst/>
          </a:prstGeom>
        </p:spPr>
      </p:pic>
      <p:sp>
        <p:nvSpPr>
          <p:cNvPr id="2" name="Title 1"/>
          <p:cNvSpPr>
            <a:spLocks noGrp="1"/>
          </p:cNvSpPr>
          <p:nvPr>
            <p:ph type="ctrTitle"/>
          </p:nvPr>
        </p:nvSpPr>
        <p:spPr>
          <a:xfrm>
            <a:off x="477981" y="1122363"/>
            <a:ext cx="4023360" cy="3204134"/>
          </a:xfrm>
        </p:spPr>
        <p:txBody>
          <a:bodyPr anchor="b">
            <a:normAutofit/>
          </a:bodyPr>
          <a:lstStyle/>
          <a:p>
            <a:pPr algn="l"/>
            <a:r>
              <a:rPr lang="en-US" sz="3700">
                <a:solidFill>
                  <a:schemeClr val="bg1"/>
                </a:solidFill>
              </a:rPr>
              <a:t>Applying for</a:t>
            </a:r>
            <a:br>
              <a:rPr lang="en-US" sz="3700">
                <a:solidFill>
                  <a:schemeClr val="bg1"/>
                </a:solidFill>
              </a:rPr>
            </a:br>
            <a:r>
              <a:rPr lang="en-US" sz="3700">
                <a:solidFill>
                  <a:schemeClr val="bg1"/>
                </a:solidFill>
              </a:rPr>
              <a:t>Comprehensive Transition and Postsecondary (CTP) Program Approval</a:t>
            </a:r>
          </a:p>
        </p:txBody>
      </p:sp>
      <p:sp>
        <p:nvSpPr>
          <p:cNvPr id="3" name="Subtitle 2"/>
          <p:cNvSpPr>
            <a:spLocks noGrp="1"/>
          </p:cNvSpPr>
          <p:nvPr>
            <p:ph type="subTitle" idx="1"/>
          </p:nvPr>
        </p:nvSpPr>
        <p:spPr>
          <a:xfrm>
            <a:off x="477980" y="4872922"/>
            <a:ext cx="4023359" cy="1208141"/>
          </a:xfrm>
        </p:spPr>
        <p:txBody>
          <a:bodyPr>
            <a:normAutofit/>
          </a:bodyPr>
          <a:lstStyle/>
          <a:p>
            <a:pPr algn="l"/>
            <a:endParaRPr lang="en-US" sz="2000">
              <a:solidFill>
                <a:schemeClr val="bg1"/>
              </a:solidFill>
            </a:endParaRPr>
          </a:p>
          <a:p>
            <a:pPr algn="l"/>
            <a:r>
              <a:rPr lang="en-US" sz="2000">
                <a:solidFill>
                  <a:schemeClr val="bg1"/>
                </a:solidFill>
              </a:rPr>
              <a:t>Cate Weir</a:t>
            </a:r>
          </a:p>
          <a:p>
            <a:pPr algn="l"/>
            <a:r>
              <a:rPr lang="en-US" sz="2000">
                <a:solidFill>
                  <a:schemeClr val="bg1"/>
                </a:solidFill>
              </a:rPr>
              <a:t>November 14, 2023</a:t>
            </a:r>
          </a:p>
        </p:txBody>
      </p:sp>
    </p:spTree>
    <p:extLst>
      <p:ext uri="{BB962C8B-B14F-4D97-AF65-F5344CB8AC3E}">
        <p14:creationId xmlns:p14="http://schemas.microsoft.com/office/powerpoint/2010/main" val="11010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7762" y="329184"/>
            <a:ext cx="6251110" cy="1783080"/>
          </a:xfrm>
        </p:spPr>
        <p:txBody>
          <a:bodyPr anchor="b">
            <a:normAutofit/>
          </a:bodyPr>
          <a:lstStyle/>
          <a:p>
            <a:r>
              <a:rPr lang="en-US" sz="4200"/>
              <a:t>How do I write a successful CTP application?</a:t>
            </a:r>
          </a:p>
        </p:txBody>
      </p:sp>
      <p:sp>
        <p:nvSpPr>
          <p:cNvPr id="3" name="Content Placeholder 2"/>
          <p:cNvSpPr>
            <a:spLocks noGrp="1"/>
          </p:cNvSpPr>
          <p:nvPr>
            <p:ph idx="1"/>
          </p:nvPr>
        </p:nvSpPr>
        <p:spPr>
          <a:xfrm>
            <a:off x="5297593" y="2353926"/>
            <a:ext cx="6251110" cy="4174890"/>
          </a:xfrm>
        </p:spPr>
        <p:txBody>
          <a:bodyPr>
            <a:normAutofit lnSpcReduction="10000"/>
          </a:bodyPr>
          <a:lstStyle/>
          <a:p>
            <a:pPr marL="0" indent="0">
              <a:buNone/>
            </a:pPr>
            <a:endParaRPr lang="en-US" sz="2200" dirty="0"/>
          </a:p>
          <a:p>
            <a:r>
              <a:rPr lang="en-US" sz="2200" dirty="0"/>
              <a:t>Use the application template to ensure you respond to each required component.</a:t>
            </a:r>
          </a:p>
          <a:p>
            <a:r>
              <a:rPr lang="en-US" sz="2200" dirty="0"/>
              <a:t>Specify all learning activities required for students to earn the credential offered by the program</a:t>
            </a:r>
          </a:p>
          <a:p>
            <a:r>
              <a:rPr lang="en-US" sz="2200" dirty="0"/>
              <a:t>Include inclusive college courses as well as learning activities to support career development, independent living and social skills/self determination </a:t>
            </a:r>
          </a:p>
          <a:p>
            <a:r>
              <a:rPr lang="en-US" sz="2200" dirty="0"/>
              <a:t>State time required to earn the credential in credit hours, equivalent credit hours or clock hours</a:t>
            </a:r>
          </a:p>
          <a:p>
            <a:r>
              <a:rPr lang="en-US" sz="2200" dirty="0"/>
              <a:t>Provide a Satisfactory Academic Progress policy</a:t>
            </a:r>
          </a:p>
        </p:txBody>
      </p:sp>
      <p:pic>
        <p:nvPicPr>
          <p:cNvPr id="5" name="Picture 4">
            <a:extLst>
              <a:ext uri="{FF2B5EF4-FFF2-40B4-BE49-F238E27FC236}">
                <a16:creationId xmlns:a16="http://schemas.microsoft.com/office/drawing/2014/main" id="{06E3B768-F869-8F84-EA5C-A933A9094153}"/>
              </a:ext>
              <a:ext uri="{C183D7F6-B498-43B3-948B-1728B52AA6E4}">
                <adec:decorative xmlns:adec="http://schemas.microsoft.com/office/drawing/2017/decorative" val="1"/>
              </a:ext>
            </a:extLst>
          </p:cNvPr>
          <p:cNvPicPr>
            <a:picLocks noChangeAspect="1"/>
          </p:cNvPicPr>
          <p:nvPr/>
        </p:nvPicPr>
        <p:blipFill rotWithShape="1">
          <a:blip r:embed="rId3"/>
          <a:srcRect l="14838" r="4017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89744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E80B1-B22E-7C9D-56FB-874B9D4512DA}"/>
              </a:ext>
            </a:extLst>
          </p:cNvPr>
          <p:cNvSpPr>
            <a:spLocks noGrp="1"/>
          </p:cNvSpPr>
          <p:nvPr>
            <p:ph type="title"/>
          </p:nvPr>
        </p:nvSpPr>
        <p:spPr/>
        <p:txBody>
          <a:bodyPr/>
          <a:lstStyle/>
          <a:p>
            <a:r>
              <a:rPr lang="en-US" dirty="0"/>
              <a:t>Hot Tips</a:t>
            </a:r>
          </a:p>
        </p:txBody>
      </p:sp>
      <p:sp>
        <p:nvSpPr>
          <p:cNvPr id="3" name="Content Placeholder 2">
            <a:extLst>
              <a:ext uri="{FF2B5EF4-FFF2-40B4-BE49-F238E27FC236}">
                <a16:creationId xmlns:a16="http://schemas.microsoft.com/office/drawing/2014/main" id="{0BC6747E-A8DC-8FA3-B776-FA3D32E382CE}"/>
              </a:ext>
            </a:extLst>
          </p:cNvPr>
          <p:cNvSpPr>
            <a:spLocks noGrp="1"/>
          </p:cNvSpPr>
          <p:nvPr>
            <p:ph idx="1"/>
          </p:nvPr>
        </p:nvSpPr>
        <p:spPr/>
        <p:txBody>
          <a:bodyPr/>
          <a:lstStyle/>
          <a:p>
            <a:r>
              <a:rPr lang="en-US" dirty="0"/>
              <a:t>Have meetings with your financial aid office EARLY in the process.  Make sure they understand the CTP program EXCEPTIONS.</a:t>
            </a:r>
          </a:p>
          <a:p>
            <a:r>
              <a:rPr lang="en-US" dirty="0"/>
              <a:t>Dig up and address any concerns your financial aid office has.</a:t>
            </a:r>
          </a:p>
          <a:p>
            <a:r>
              <a:rPr lang="en-US" dirty="0"/>
              <a:t>Get clear on how to specify the length of your program in both weeks and hours.</a:t>
            </a:r>
          </a:p>
          <a:p>
            <a:r>
              <a:rPr lang="en-US" dirty="0"/>
              <a:t>Understand there is no specified number of weeks or hours a CTP program must be to considered full time. </a:t>
            </a:r>
          </a:p>
          <a:p>
            <a:endParaRPr lang="en-US" dirty="0"/>
          </a:p>
        </p:txBody>
      </p:sp>
    </p:spTree>
    <p:extLst>
      <p:ext uri="{BB962C8B-B14F-4D97-AF65-F5344CB8AC3E}">
        <p14:creationId xmlns:p14="http://schemas.microsoft.com/office/powerpoint/2010/main" val="346528620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AD56D-76B8-4740-8CC7-0971F27EAA22}"/>
              </a:ext>
            </a:extLst>
          </p:cNvPr>
          <p:cNvSpPr>
            <a:spLocks noGrp="1"/>
          </p:cNvSpPr>
          <p:nvPr>
            <p:ph type="title"/>
          </p:nvPr>
        </p:nvSpPr>
        <p:spPr/>
        <p:txBody>
          <a:bodyPr/>
          <a:lstStyle/>
          <a:p>
            <a:r>
              <a:rPr lang="en-US" dirty="0"/>
              <a:t>Comprehensive Transition Postsecondary (CTP) Program Approval</a:t>
            </a:r>
          </a:p>
        </p:txBody>
      </p:sp>
      <p:pic>
        <p:nvPicPr>
          <p:cNvPr id="5" name="Picture 4" descr="Screen shot of the Comprehensive Transition Postsecondary (CTP) Program Approval online module.">
            <a:extLst>
              <a:ext uri="{FF2B5EF4-FFF2-40B4-BE49-F238E27FC236}">
                <a16:creationId xmlns:a16="http://schemas.microsoft.com/office/drawing/2014/main" id="{4718DA26-F09E-5642-9DCA-9ED5488A3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9735"/>
          </a:xfrm>
          <a:prstGeom prst="rect">
            <a:avLst/>
          </a:prstGeom>
        </p:spPr>
      </p:pic>
      <p:sp>
        <p:nvSpPr>
          <p:cNvPr id="3" name="Content Placeholder 2">
            <a:extLst>
              <a:ext uri="{FF2B5EF4-FFF2-40B4-BE49-F238E27FC236}">
                <a16:creationId xmlns:a16="http://schemas.microsoft.com/office/drawing/2014/main" id="{6D50FDDC-BEE4-F55F-01E2-89F7B19C0CF2}"/>
              </a:ext>
            </a:extLst>
          </p:cNvPr>
          <p:cNvSpPr>
            <a:spLocks noGrp="1"/>
          </p:cNvSpPr>
          <p:nvPr>
            <p:ph idx="1"/>
          </p:nvPr>
        </p:nvSpPr>
        <p:spPr>
          <a:xfrm>
            <a:off x="2687782" y="6319840"/>
            <a:ext cx="8887688" cy="648999"/>
          </a:xfrm>
        </p:spPr>
        <p:txBody>
          <a:bodyPr/>
          <a:lstStyle/>
          <a:p>
            <a:pPr marL="0" indent="0" algn="ctr">
              <a:buNone/>
            </a:pPr>
            <a:r>
              <a:rPr lang="en-US" sz="2400" dirty="0"/>
              <a:t>https://</a:t>
            </a:r>
            <a:r>
              <a:rPr lang="en-US" sz="2400" dirty="0" err="1"/>
              <a:t>thinkcollege.net</a:t>
            </a:r>
            <a:r>
              <a:rPr lang="en-US" sz="2400" dirty="0"/>
              <a:t>/sites/default/files/courses/</a:t>
            </a:r>
            <a:r>
              <a:rPr lang="en-US" sz="2400" dirty="0" err="1"/>
              <a:t>ctp</a:t>
            </a:r>
            <a:r>
              <a:rPr lang="en-US" sz="2400" dirty="0"/>
              <a:t>/</a:t>
            </a:r>
            <a:r>
              <a:rPr lang="en-US" sz="2400" dirty="0" err="1"/>
              <a:t>index.html</a:t>
            </a:r>
            <a:r>
              <a:rPr lang="en-US" sz="2400" dirty="0"/>
              <a:t>#/</a:t>
            </a:r>
          </a:p>
          <a:p>
            <a:endParaRPr lang="en-US" dirty="0"/>
          </a:p>
        </p:txBody>
      </p:sp>
    </p:spTree>
    <p:extLst>
      <p:ext uri="{BB962C8B-B14F-4D97-AF65-F5344CB8AC3E}">
        <p14:creationId xmlns:p14="http://schemas.microsoft.com/office/powerpoint/2010/main" val="185557936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743FE35-A632-AC84-D16E-1DF07A3C655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03964" cy="6844146"/>
          </a:xfrm>
          <a:prstGeom prst="rect">
            <a:avLst/>
          </a:prstGeom>
        </p:spPr>
      </p:pic>
      <p:sp>
        <p:nvSpPr>
          <p:cNvPr id="2" name="Title 1">
            <a:extLst>
              <a:ext uri="{C183D7F6-B498-43B3-948B-1728B52AA6E4}">
                <adec:decorative xmlns:adec="http://schemas.microsoft.com/office/drawing/2017/decorative" val="1"/>
              </a:ext>
            </a:extLst>
          </p:cNvPr>
          <p:cNvSpPr>
            <a:spLocks noGrp="1"/>
          </p:cNvSpPr>
          <p:nvPr>
            <p:ph type="title"/>
          </p:nvPr>
        </p:nvSpPr>
        <p:spPr>
          <a:xfrm>
            <a:off x="304317" y="429712"/>
            <a:ext cx="3201366" cy="3387497"/>
          </a:xfrm>
        </p:spPr>
        <p:txBody>
          <a:bodyPr anchor="b">
            <a:normAutofit/>
          </a:bodyPr>
          <a:lstStyle/>
          <a:p>
            <a:pPr algn="r"/>
            <a:r>
              <a:rPr lang="en-US" sz="4000" dirty="0">
                <a:solidFill>
                  <a:srgbClr val="FFFFFF"/>
                </a:solidFill>
              </a:rPr>
              <a:t>We are a CTP! Now what?</a:t>
            </a:r>
          </a:p>
        </p:txBody>
      </p:sp>
      <p:sp>
        <p:nvSpPr>
          <p:cNvPr id="3" name="Content Placeholder 2"/>
          <p:cNvSpPr>
            <a:spLocks noGrp="1"/>
          </p:cNvSpPr>
          <p:nvPr>
            <p:ph idx="1"/>
          </p:nvPr>
        </p:nvSpPr>
        <p:spPr>
          <a:xfrm>
            <a:off x="4810259" y="649480"/>
            <a:ext cx="6555347" cy="5546047"/>
          </a:xfrm>
        </p:spPr>
        <p:txBody>
          <a:bodyPr anchor="ctr">
            <a:normAutofit/>
          </a:bodyPr>
          <a:lstStyle/>
          <a:p>
            <a:r>
              <a:rPr lang="en-US" sz="2400" dirty="0"/>
              <a:t>Meet with your financial aid office</a:t>
            </a:r>
          </a:p>
          <a:p>
            <a:r>
              <a:rPr lang="en-US" sz="2400" dirty="0"/>
              <a:t>Establish a process for sharing information:</a:t>
            </a:r>
          </a:p>
          <a:p>
            <a:pPr lvl="1"/>
            <a:r>
              <a:rPr lang="en-US" dirty="0"/>
              <a:t>You need to know FAFSA info (“expected family contribution” or EFC) for students.</a:t>
            </a:r>
          </a:p>
          <a:p>
            <a:pPr lvl="1"/>
            <a:r>
              <a:rPr lang="en-US" dirty="0"/>
              <a:t>The financial aid office needs to know that you have documentation of ID.</a:t>
            </a:r>
          </a:p>
          <a:p>
            <a:pPr lvl="1"/>
            <a:r>
              <a:rPr lang="en-US" dirty="0"/>
              <a:t>A shared Google spreadsheet is a useful tool</a:t>
            </a:r>
          </a:p>
          <a:p>
            <a:r>
              <a:rPr lang="en-US" sz="2400" dirty="0"/>
              <a:t>Students and families will need support with FAFSA – they may not have heard of it or understand it</a:t>
            </a:r>
          </a:p>
          <a:p>
            <a:pPr lvl="1"/>
            <a:r>
              <a:rPr lang="en-US" dirty="0"/>
              <a:t>As much as possible, have the financial aid office provide this support</a:t>
            </a:r>
          </a:p>
        </p:txBody>
      </p:sp>
    </p:spTree>
    <p:extLst>
      <p:ext uri="{BB962C8B-B14F-4D97-AF65-F5344CB8AC3E}">
        <p14:creationId xmlns:p14="http://schemas.microsoft.com/office/powerpoint/2010/main" val="98166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7125B-F924-38C1-108E-7B2B3131B6BB}"/>
              </a:ext>
            </a:extLst>
          </p:cNvPr>
          <p:cNvSpPr>
            <a:spLocks noGrp="1"/>
          </p:cNvSpPr>
          <p:nvPr>
            <p:ph type="title"/>
          </p:nvPr>
        </p:nvSpPr>
        <p:spPr/>
        <p:txBody>
          <a:bodyPr/>
          <a:lstStyle/>
          <a:p>
            <a:r>
              <a:rPr lang="en-US" dirty="0">
                <a:solidFill>
                  <a:schemeClr val="bg1"/>
                </a:solidFill>
              </a:rPr>
              <a:t>Thank You!</a:t>
            </a:r>
          </a:p>
        </p:txBody>
      </p:sp>
      <p:sp>
        <p:nvSpPr>
          <p:cNvPr id="3" name="Content Placeholder 2">
            <a:extLst>
              <a:ext uri="{FF2B5EF4-FFF2-40B4-BE49-F238E27FC236}">
                <a16:creationId xmlns:a16="http://schemas.microsoft.com/office/drawing/2014/main" id="{FB8614CA-037F-E4C6-4644-089C2B783597}"/>
              </a:ext>
            </a:extLst>
          </p:cNvPr>
          <p:cNvSpPr>
            <a:spLocks noGrp="1"/>
          </p:cNvSpPr>
          <p:nvPr>
            <p:ph idx="1"/>
          </p:nvPr>
        </p:nvSpPr>
        <p:spPr>
          <a:xfrm>
            <a:off x="838200" y="3791907"/>
            <a:ext cx="10515600" cy="2385056"/>
          </a:xfrm>
        </p:spPr>
        <p:txBody>
          <a:bodyPr>
            <a:normAutofit/>
          </a:bodyPr>
          <a:lstStyle/>
          <a:p>
            <a:pPr marL="0" indent="0" algn="ctr">
              <a:buNone/>
            </a:pPr>
            <a:r>
              <a:rPr lang="en-US" sz="4400" dirty="0" err="1"/>
              <a:t>thinkcollegeTA@gmail.com</a:t>
            </a:r>
            <a:endParaRPr lang="en-US" sz="4400" dirty="0"/>
          </a:p>
        </p:txBody>
      </p:sp>
      <p:pic>
        <p:nvPicPr>
          <p:cNvPr id="4" name="Picture 3">
            <a:extLst>
              <a:ext uri="{FF2B5EF4-FFF2-40B4-BE49-F238E27FC236}">
                <a16:creationId xmlns:a16="http://schemas.microsoft.com/office/drawing/2014/main" id="{C6BF1A56-6652-167D-02AF-848E703A573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129161" y="1795147"/>
            <a:ext cx="3594100" cy="1892300"/>
          </a:xfrm>
          <a:prstGeom prst="rect">
            <a:avLst/>
          </a:prstGeom>
        </p:spPr>
      </p:pic>
    </p:spTree>
    <p:extLst>
      <p:ext uri="{BB962C8B-B14F-4D97-AF65-F5344CB8AC3E}">
        <p14:creationId xmlns:p14="http://schemas.microsoft.com/office/powerpoint/2010/main" val="251625224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4ADA6-7DE6-8B84-5800-9CF75185AB4D}"/>
              </a:ext>
            </a:extLst>
          </p:cNvPr>
          <p:cNvSpPr>
            <a:spLocks noGrp="1"/>
          </p:cNvSpPr>
          <p:nvPr>
            <p:ph type="title"/>
          </p:nvPr>
        </p:nvSpPr>
        <p:spPr/>
        <p:txBody>
          <a:bodyPr/>
          <a:lstStyle/>
          <a:p>
            <a:r>
              <a:rPr lang="en-US" dirty="0"/>
              <a:t>What is a comprehensive transition and postsecondary program?</a:t>
            </a:r>
          </a:p>
        </p:txBody>
      </p:sp>
      <p:pic>
        <p:nvPicPr>
          <p:cNvPr id="13" name="Picture 12">
            <a:extLst>
              <a:ext uri="{FF2B5EF4-FFF2-40B4-BE49-F238E27FC236}">
                <a16:creationId xmlns:a16="http://schemas.microsoft.com/office/drawing/2014/main" id="{AD693FB2-91F5-2AD0-5428-07686BE2561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51361" cy="6954982"/>
          </a:xfrm>
          <a:prstGeom prst="rect">
            <a:avLst/>
          </a:prstGeom>
        </p:spPr>
      </p:pic>
      <p:sp>
        <p:nvSpPr>
          <p:cNvPr id="10" name="Content Placeholder 9">
            <a:extLst>
              <a:ext uri="{FF2B5EF4-FFF2-40B4-BE49-F238E27FC236}">
                <a16:creationId xmlns:a16="http://schemas.microsoft.com/office/drawing/2014/main" id="{1467DF6C-AE57-3869-C534-4F3B3E13CE91}"/>
              </a:ext>
            </a:extLst>
          </p:cNvPr>
          <p:cNvSpPr>
            <a:spLocks noGrp="1"/>
          </p:cNvSpPr>
          <p:nvPr>
            <p:ph sz="half" idx="2"/>
          </p:nvPr>
        </p:nvSpPr>
        <p:spPr>
          <a:xfrm>
            <a:off x="5504115" y="1027906"/>
            <a:ext cx="5849685" cy="5652655"/>
          </a:xfrm>
        </p:spPr>
        <p:txBody>
          <a:bodyPr>
            <a:normAutofit/>
          </a:bodyPr>
          <a:lstStyle/>
          <a:p>
            <a:r>
              <a:rPr lang="en-US" sz="2800" dirty="0"/>
              <a:t>What is a comprehensive transition and postsecondary (CTP) program?</a:t>
            </a:r>
          </a:p>
          <a:p>
            <a:r>
              <a:rPr lang="en-US" sz="2800" dirty="0"/>
              <a:t>Why should I apply to be a CTP?</a:t>
            </a:r>
          </a:p>
          <a:p>
            <a:r>
              <a:rPr lang="en-US" sz="2800" dirty="0"/>
              <a:t>What are the steps to becoming a CTP?</a:t>
            </a:r>
          </a:p>
          <a:p>
            <a:r>
              <a:rPr lang="en-US" sz="2800" dirty="0"/>
              <a:t>How do I write a successful CTP application?</a:t>
            </a:r>
          </a:p>
          <a:p>
            <a:r>
              <a:rPr lang="en-US" sz="2800" dirty="0"/>
              <a:t>What happens when we are approved?</a:t>
            </a:r>
          </a:p>
        </p:txBody>
      </p:sp>
    </p:spTree>
    <p:extLst>
      <p:ext uri="{BB962C8B-B14F-4D97-AF65-F5344CB8AC3E}">
        <p14:creationId xmlns:p14="http://schemas.microsoft.com/office/powerpoint/2010/main" val="142245341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CB30CF-B292-52CE-1EA7-162C44BE4C9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657"/>
          <a:stretch/>
        </p:blipFill>
        <p:spPr>
          <a:xfrm>
            <a:off x="-176360" y="0"/>
            <a:ext cx="12634950" cy="6948054"/>
          </a:xfrm>
          <a:prstGeom prst="rect">
            <a:avLst/>
          </a:prstGeom>
        </p:spPr>
      </p:pic>
      <p:sp>
        <p:nvSpPr>
          <p:cNvPr id="2" name="Title 1">
            <a:extLst>
              <a:ext uri="{FF2B5EF4-FFF2-40B4-BE49-F238E27FC236}">
                <a16:creationId xmlns:a16="http://schemas.microsoft.com/office/drawing/2014/main" id="{2D5C56D1-E4E9-0B49-C281-9C67624E0FDC}"/>
              </a:ext>
            </a:extLst>
          </p:cNvPr>
          <p:cNvSpPr>
            <a:spLocks noGrp="1"/>
          </p:cNvSpPr>
          <p:nvPr>
            <p:ph type="title"/>
          </p:nvPr>
        </p:nvSpPr>
        <p:spPr/>
        <p:txBody>
          <a:bodyPr>
            <a:normAutofit/>
          </a:bodyPr>
          <a:lstStyle/>
          <a:p>
            <a:r>
              <a:rPr lang="en-US" sz="3200" dirty="0"/>
              <a:t>CTP defined in the </a:t>
            </a:r>
            <a:br>
              <a:rPr lang="en-US" sz="3200" dirty="0"/>
            </a:br>
            <a:r>
              <a:rPr lang="en-US" sz="3200" dirty="0"/>
              <a:t>Higher Education Opportunity Act (2008)</a:t>
            </a:r>
          </a:p>
        </p:txBody>
      </p:sp>
      <p:sp>
        <p:nvSpPr>
          <p:cNvPr id="3" name="Content Placeholder 2">
            <a:extLst>
              <a:ext uri="{FF2B5EF4-FFF2-40B4-BE49-F238E27FC236}">
                <a16:creationId xmlns:a16="http://schemas.microsoft.com/office/drawing/2014/main" id="{5530CCE9-1187-2DBA-5083-AB2820FCEC0E}"/>
              </a:ext>
            </a:extLst>
          </p:cNvPr>
          <p:cNvSpPr>
            <a:spLocks noGrp="1"/>
          </p:cNvSpPr>
          <p:nvPr>
            <p:ph sz="half" idx="1"/>
          </p:nvPr>
        </p:nvSpPr>
        <p:spPr>
          <a:xfrm>
            <a:off x="838199" y="1825625"/>
            <a:ext cx="6948055" cy="4351338"/>
          </a:xfrm>
        </p:spPr>
        <p:txBody>
          <a:bodyPr>
            <a:normAutofit/>
          </a:bodyPr>
          <a:lstStyle/>
          <a:p>
            <a:pPr marL="0" indent="0">
              <a:buNone/>
            </a:pPr>
            <a:r>
              <a:rPr lang="en-US" sz="1900" dirty="0"/>
              <a:t>(a) Comprehensive transition and postsecondary program means a degree, certificate, non-degree, or non-certificate program that—</a:t>
            </a:r>
            <a:br>
              <a:rPr lang="en-US" sz="1900" dirty="0"/>
            </a:br>
            <a:br>
              <a:rPr lang="en-US" sz="1900" dirty="0"/>
            </a:br>
            <a:r>
              <a:rPr lang="en-US" sz="1900" dirty="0"/>
              <a:t>(1) Is offered by a participating institution;</a:t>
            </a:r>
            <a:br>
              <a:rPr lang="en-US" sz="1900" dirty="0"/>
            </a:br>
            <a:br>
              <a:rPr lang="en-US" sz="1900" dirty="0"/>
            </a:br>
            <a:r>
              <a:rPr lang="en-US" sz="1900" dirty="0"/>
              <a:t>(2) Is delivered to students physically attending the institution;</a:t>
            </a:r>
            <a:br>
              <a:rPr lang="en-US" sz="1900" dirty="0"/>
            </a:br>
            <a:br>
              <a:rPr lang="en-US" sz="1900" dirty="0"/>
            </a:br>
            <a:r>
              <a:rPr lang="en-US" sz="1900" dirty="0"/>
              <a:t>(3) Is designed to support students with intellectual disabilities who are seeking to continue academic, career and technical, and independent living instruction at an institution of higher education in order to prepare for </a:t>
            </a:r>
            <a:r>
              <a:rPr lang="en-US" sz="1900" strike="sngStrike" dirty="0"/>
              <a:t>gainful</a:t>
            </a:r>
            <a:r>
              <a:rPr lang="en-US" sz="1900" dirty="0"/>
              <a:t> employment;</a:t>
            </a:r>
            <a:br>
              <a:rPr lang="en-US" sz="1900" dirty="0"/>
            </a:br>
            <a:br>
              <a:rPr lang="en-US" sz="1900" dirty="0"/>
            </a:br>
            <a:r>
              <a:rPr lang="en-US" sz="1900" dirty="0"/>
              <a:t>(4) Includes an advising and curriculum structure;</a:t>
            </a:r>
            <a:br>
              <a:rPr lang="en-US" sz="2800" dirty="0"/>
            </a:br>
            <a:endParaRPr lang="en-US" sz="2000" dirty="0"/>
          </a:p>
          <a:p>
            <a:endParaRPr lang="en-US" dirty="0"/>
          </a:p>
        </p:txBody>
      </p:sp>
    </p:spTree>
    <p:extLst>
      <p:ext uri="{BB962C8B-B14F-4D97-AF65-F5344CB8AC3E}">
        <p14:creationId xmlns:p14="http://schemas.microsoft.com/office/powerpoint/2010/main" val="273941122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03E4-1BF2-F052-7B1C-2EA0C6F3C6B0}"/>
              </a:ext>
            </a:extLst>
          </p:cNvPr>
          <p:cNvSpPr>
            <a:spLocks noGrp="1"/>
          </p:cNvSpPr>
          <p:nvPr>
            <p:ph type="title"/>
          </p:nvPr>
        </p:nvSpPr>
        <p:spPr/>
        <p:txBody>
          <a:bodyPr/>
          <a:lstStyle/>
          <a:p>
            <a:r>
              <a:rPr lang="en-US" dirty="0"/>
              <a:t>Approved Comprehensive Transition and Postsecondary (CTP) Programs</a:t>
            </a:r>
          </a:p>
        </p:txBody>
      </p:sp>
      <p:pic>
        <p:nvPicPr>
          <p:cNvPr id="3" name="Picture 2" descr="A map of the United States showing the number of approved comprehensive transition and postsecondary programs in each state.">
            <a:extLst>
              <a:ext uri="{FF2B5EF4-FFF2-40B4-BE49-F238E27FC236}">
                <a16:creationId xmlns:a16="http://schemas.microsoft.com/office/drawing/2014/main" id="{65568C19-5CF5-00AE-3416-C70BD579A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6829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C61A9-580F-0E81-8177-419A0CF6C3D9}"/>
              </a:ext>
            </a:extLst>
          </p:cNvPr>
          <p:cNvSpPr>
            <a:spLocks noGrp="1"/>
          </p:cNvSpPr>
          <p:nvPr>
            <p:ph type="title"/>
          </p:nvPr>
        </p:nvSpPr>
        <p:spPr>
          <a:xfrm>
            <a:off x="304799" y="581025"/>
            <a:ext cx="5715000" cy="1325563"/>
          </a:xfrm>
        </p:spPr>
        <p:txBody>
          <a:bodyPr/>
          <a:lstStyle/>
          <a:p>
            <a:r>
              <a:rPr lang="en-US" sz="4400" dirty="0"/>
              <a:t>Impact of CTP approval on access to aid</a:t>
            </a:r>
            <a:endParaRPr lang="en-US" dirty="0"/>
          </a:p>
        </p:txBody>
      </p:sp>
      <p:sp>
        <p:nvSpPr>
          <p:cNvPr id="3" name="Content Placeholder 2">
            <a:extLst>
              <a:ext uri="{FF2B5EF4-FFF2-40B4-BE49-F238E27FC236}">
                <a16:creationId xmlns:a16="http://schemas.microsoft.com/office/drawing/2014/main" id="{569CA16C-DDB4-4F4C-CFE4-732D565506BC}"/>
              </a:ext>
            </a:extLst>
          </p:cNvPr>
          <p:cNvSpPr>
            <a:spLocks noGrp="1"/>
          </p:cNvSpPr>
          <p:nvPr>
            <p:ph sz="half" idx="1"/>
          </p:nvPr>
        </p:nvSpPr>
        <p:spPr>
          <a:xfrm>
            <a:off x="304799" y="2041525"/>
            <a:ext cx="5181600" cy="4351338"/>
          </a:xfrm>
        </p:spPr>
        <p:txBody>
          <a:bodyPr>
            <a:normAutofit fontScale="92500" lnSpcReduction="10000"/>
          </a:bodyPr>
          <a:lstStyle/>
          <a:p>
            <a:pPr marL="0" indent="0">
              <a:buNone/>
            </a:pPr>
            <a:r>
              <a:rPr lang="en-US" sz="2400" dirty="0">
                <a:latin typeface="+mn-lt"/>
              </a:rPr>
              <a:t>Pathway to Title IV (i.e., federal) financial aid for students with intellectual disability (ID)</a:t>
            </a:r>
          </a:p>
          <a:p>
            <a:pPr marL="0" indent="0">
              <a:buNone/>
            </a:pPr>
            <a:r>
              <a:rPr lang="en-US" sz="2400" dirty="0"/>
              <a:t>For students with ID attending an approved CTP program, these requirements for accessing Title IV financial aid are WAIVED:</a:t>
            </a:r>
          </a:p>
          <a:p>
            <a:pPr lvl="1"/>
            <a:r>
              <a:rPr lang="en-US" dirty="0"/>
              <a:t>Required to be working toward a degree or certificate </a:t>
            </a:r>
          </a:p>
          <a:p>
            <a:pPr lvl="1"/>
            <a:r>
              <a:rPr lang="en-US" dirty="0"/>
              <a:t>Required to have a high school diploma, GED, or have passed an ability-to-benefit test </a:t>
            </a:r>
          </a:p>
          <a:p>
            <a:pPr lvl="1"/>
            <a:r>
              <a:rPr lang="en-US" dirty="0"/>
              <a:t>Expands the types of learning activities that are covered by financial aid</a:t>
            </a:r>
          </a:p>
          <a:p>
            <a:pPr marL="0" indent="0">
              <a:buNone/>
            </a:pPr>
            <a:endParaRPr lang="en-US" dirty="0"/>
          </a:p>
        </p:txBody>
      </p:sp>
      <p:pic>
        <p:nvPicPr>
          <p:cNvPr id="5" name="Content Placeholder 4" descr="Close-up of a calculator keypad">
            <a:extLst>
              <a:ext uri="{FF2B5EF4-FFF2-40B4-BE49-F238E27FC236}">
                <a16:creationId xmlns:a16="http://schemas.microsoft.com/office/drawing/2014/main" id="{CEDF13B5-BE74-4D2D-DF04-6752DB32B2E6}"/>
              </a:ext>
            </a:extLst>
          </p:cNvPr>
          <p:cNvPicPr>
            <a:picLocks noGrp="1" noChangeAspect="1"/>
          </p:cNvPicPr>
          <p:nvPr>
            <p:ph sz="half" idx="2"/>
          </p:nvPr>
        </p:nvPicPr>
        <p:blipFill rotWithShape="1">
          <a:blip r:embed="rId2"/>
          <a:srcRect l="17205" r="23840" b="-1"/>
          <a:stretch/>
        </p:blipFill>
        <p:spPr>
          <a:xfrm>
            <a:off x="6172202" y="0"/>
            <a:ext cx="6106383" cy="6858000"/>
          </a:xfrm>
          <a:prstGeom prst="rect">
            <a:avLst/>
          </a:prstGeom>
        </p:spPr>
      </p:pic>
    </p:spTree>
    <p:extLst>
      <p:ext uri="{BB962C8B-B14F-4D97-AF65-F5344CB8AC3E}">
        <p14:creationId xmlns:p14="http://schemas.microsoft.com/office/powerpoint/2010/main" val="301760151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2A9C-B87E-44BE-087E-4247CC935ACC}"/>
              </a:ext>
            </a:extLst>
          </p:cNvPr>
          <p:cNvSpPr>
            <a:spLocks noGrp="1"/>
          </p:cNvSpPr>
          <p:nvPr>
            <p:ph type="title"/>
          </p:nvPr>
        </p:nvSpPr>
        <p:spPr/>
        <p:txBody>
          <a:bodyPr/>
          <a:lstStyle/>
          <a:p>
            <a:r>
              <a:rPr lang="en-US" dirty="0"/>
              <a:t>Why should I apply to be a CTP?</a:t>
            </a:r>
          </a:p>
        </p:txBody>
      </p:sp>
      <p:sp>
        <p:nvSpPr>
          <p:cNvPr id="3" name="Content Placeholder 2">
            <a:extLst>
              <a:ext uri="{FF2B5EF4-FFF2-40B4-BE49-F238E27FC236}">
                <a16:creationId xmlns:a16="http://schemas.microsoft.com/office/drawing/2014/main" id="{45FB891F-1DAE-AD3B-E1AC-95990F22A4DC}"/>
              </a:ext>
            </a:extLst>
          </p:cNvPr>
          <p:cNvSpPr>
            <a:spLocks noGrp="1"/>
          </p:cNvSpPr>
          <p:nvPr>
            <p:ph idx="1"/>
          </p:nvPr>
        </p:nvSpPr>
        <p:spPr/>
        <p:txBody>
          <a:bodyPr/>
          <a:lstStyle/>
          <a:p>
            <a:r>
              <a:rPr lang="en-US" dirty="0"/>
              <a:t>Access to financial aid for students with ID</a:t>
            </a:r>
          </a:p>
          <a:p>
            <a:pPr lvl="0"/>
            <a:r>
              <a:rPr lang="en-US" dirty="0"/>
              <a:t>Recognition on US Department of Education website</a:t>
            </a:r>
          </a:p>
          <a:p>
            <a:r>
              <a:rPr lang="en-US" dirty="0"/>
              <a:t>Legitimize your efforts on campus</a:t>
            </a:r>
          </a:p>
          <a:p>
            <a:r>
              <a:rPr lang="en-US" dirty="0"/>
              <a:t>May open doors to other forms of student assistance</a:t>
            </a:r>
          </a:p>
          <a:p>
            <a:endParaRPr lang="en-US" dirty="0"/>
          </a:p>
          <a:p>
            <a:endParaRPr lang="en-US" dirty="0"/>
          </a:p>
        </p:txBody>
      </p:sp>
    </p:spTree>
    <p:extLst>
      <p:ext uri="{BB962C8B-B14F-4D97-AF65-F5344CB8AC3E}">
        <p14:creationId xmlns:p14="http://schemas.microsoft.com/office/powerpoint/2010/main" val="389934654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o access Title IV financial aid a person needs to be an eligible student with IDD with financial need and be in a program approved as CTP.">
            <a:extLst>
              <a:ext uri="{FF2B5EF4-FFF2-40B4-BE49-F238E27FC236}">
                <a16:creationId xmlns:a16="http://schemas.microsoft.com/office/drawing/2014/main" id="{FA129476-16CE-934F-ABAC-A0D923935725}"/>
              </a:ext>
            </a:extLst>
          </p:cNvPr>
          <p:cNvSpPr>
            <a:spLocks noGrp="1"/>
          </p:cNvSpPr>
          <p:nvPr>
            <p:ph type="title"/>
          </p:nvPr>
        </p:nvSpPr>
        <p:spPr/>
        <p:txBody>
          <a:bodyPr/>
          <a:lstStyle/>
          <a:p>
            <a:r>
              <a:rPr lang="en-US" dirty="0">
                <a:solidFill>
                  <a:schemeClr val="bg1"/>
                </a:solidFill>
              </a:rPr>
              <a:t>Access to Title IV Financial Aid</a:t>
            </a:r>
          </a:p>
        </p:txBody>
      </p:sp>
      <p:pic>
        <p:nvPicPr>
          <p:cNvPr id="6" name="Content Placeholder 5" descr="To access to Title IV financial aid a person must be an eligible student with ID with financial need and a program approved as CTP.">
            <a:extLst>
              <a:ext uri="{FF2B5EF4-FFF2-40B4-BE49-F238E27FC236}">
                <a16:creationId xmlns:a16="http://schemas.microsoft.com/office/drawing/2014/main" id="{0EFAED4B-0926-5C83-52B7-73D6BADE5AA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9680" y="1281694"/>
            <a:ext cx="8251439" cy="4450484"/>
          </a:xfrm>
        </p:spPr>
      </p:pic>
      <p:sp>
        <p:nvSpPr>
          <p:cNvPr id="4" name="Content Placeholder 3">
            <a:extLst>
              <a:ext uri="{FF2B5EF4-FFF2-40B4-BE49-F238E27FC236}">
                <a16:creationId xmlns:a16="http://schemas.microsoft.com/office/drawing/2014/main" id="{B5713BE8-CAA2-E5FA-5719-FCBFCEED9835}"/>
              </a:ext>
            </a:extLst>
          </p:cNvPr>
          <p:cNvSpPr>
            <a:spLocks noGrp="1"/>
          </p:cNvSpPr>
          <p:nvPr>
            <p:ph sz="half" idx="2"/>
          </p:nvPr>
        </p:nvSpPr>
        <p:spPr>
          <a:xfrm>
            <a:off x="7251700" y="1825625"/>
            <a:ext cx="3797300" cy="3750681"/>
          </a:xfrm>
        </p:spPr>
        <p:txBody>
          <a:bodyPr>
            <a:normAutofit/>
          </a:bodyPr>
          <a:lstStyle/>
          <a:p>
            <a:pPr marL="285750" indent="-285750">
              <a:buFont typeface="Arial" charset="0"/>
              <a:buChar char="•"/>
            </a:pPr>
            <a:r>
              <a:rPr lang="en-US" sz="2800" dirty="0">
                <a:latin typeface="+mn-lt"/>
              </a:rPr>
              <a:t>Federal Pell Grant </a:t>
            </a:r>
          </a:p>
          <a:p>
            <a:pPr marL="285750" indent="-285750">
              <a:buFont typeface="Arial" charset="0"/>
              <a:buChar char="•"/>
            </a:pPr>
            <a:r>
              <a:rPr lang="en-US" sz="2800" dirty="0">
                <a:latin typeface="+mn-lt"/>
              </a:rPr>
              <a:t>Federal Supplemental Education Opportunity Grant</a:t>
            </a:r>
          </a:p>
          <a:p>
            <a:pPr marL="285750" indent="-285750">
              <a:buFont typeface="Arial" charset="0"/>
              <a:buChar char="•"/>
            </a:pPr>
            <a:r>
              <a:rPr lang="en-US" sz="2800" dirty="0">
                <a:latin typeface="+mn-lt"/>
              </a:rPr>
              <a:t>Federal Work-Study </a:t>
            </a:r>
          </a:p>
          <a:p>
            <a:pPr marL="285750" indent="-285750">
              <a:buFont typeface="Arial" charset="0"/>
              <a:buChar char="•"/>
            </a:pPr>
            <a:r>
              <a:rPr lang="en-US" sz="2800" dirty="0">
                <a:latin typeface="+mn-lt"/>
              </a:rPr>
              <a:t>NOT federal student loan programs</a:t>
            </a:r>
          </a:p>
        </p:txBody>
      </p:sp>
    </p:spTree>
    <p:extLst>
      <p:ext uri="{BB962C8B-B14F-4D97-AF65-F5344CB8AC3E}">
        <p14:creationId xmlns:p14="http://schemas.microsoft.com/office/powerpoint/2010/main" val="102650369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AA1C81-2506-1161-B528-9852B67D369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012069" cy="6858000"/>
          </a:xfrm>
          <a:prstGeom prst="rect">
            <a:avLst/>
          </a:prstGeom>
        </p:spPr>
      </p:pic>
      <p:sp>
        <p:nvSpPr>
          <p:cNvPr id="2" name="Title 1">
            <a:extLst>
              <a:ext uri="{C183D7F6-B498-43B3-948B-1728B52AA6E4}">
                <adec:decorative xmlns:adec="http://schemas.microsoft.com/office/drawing/2017/decorative" val="1"/>
              </a:ext>
            </a:extLst>
          </p:cNvPr>
          <p:cNvSpPr>
            <a:spLocks noGrp="1"/>
          </p:cNvSpPr>
          <p:nvPr>
            <p:ph type="title"/>
          </p:nvPr>
        </p:nvSpPr>
        <p:spPr>
          <a:xfrm>
            <a:off x="238849" y="719628"/>
            <a:ext cx="3201366" cy="3387497"/>
          </a:xfrm>
        </p:spPr>
        <p:txBody>
          <a:bodyPr anchor="b">
            <a:normAutofit/>
          </a:bodyPr>
          <a:lstStyle/>
          <a:p>
            <a:pPr algn="r"/>
            <a:r>
              <a:rPr lang="en-US" sz="4000" dirty="0">
                <a:solidFill>
                  <a:srgbClr val="FFFFFF"/>
                </a:solidFill>
              </a:rPr>
              <a:t>How is ID defined for CTP programs?</a:t>
            </a:r>
          </a:p>
        </p:txBody>
      </p:sp>
      <p:sp>
        <p:nvSpPr>
          <p:cNvPr id="3" name="Content Placeholder 2"/>
          <p:cNvSpPr>
            <a:spLocks noGrp="1"/>
          </p:cNvSpPr>
          <p:nvPr>
            <p:ph idx="1"/>
          </p:nvPr>
        </p:nvSpPr>
        <p:spPr>
          <a:xfrm>
            <a:off x="4810259" y="344558"/>
            <a:ext cx="6555347" cy="6255026"/>
          </a:xfrm>
        </p:spPr>
        <p:txBody>
          <a:bodyPr anchor="ctr">
            <a:normAutofit/>
          </a:bodyPr>
          <a:lstStyle/>
          <a:p>
            <a:pPr marL="0" indent="0">
              <a:buNone/>
            </a:pPr>
            <a:r>
              <a:rPr lang="en-US" sz="2400" dirty="0"/>
              <a:t>(b) Student with an intellectual disability means a student:</a:t>
            </a:r>
            <a:br>
              <a:rPr lang="en-US" sz="2400" dirty="0"/>
            </a:br>
            <a:br>
              <a:rPr lang="en-US" sz="2400" dirty="0"/>
            </a:br>
            <a:r>
              <a:rPr lang="en-US" sz="2400" dirty="0"/>
              <a:t>(1) With a cognitive impairment characterized by significant limitations in— (</a:t>
            </a:r>
            <a:r>
              <a:rPr lang="en-US" sz="2400" dirty="0" err="1"/>
              <a:t>i</a:t>
            </a:r>
            <a:r>
              <a:rPr lang="en-US" sz="2400" dirty="0"/>
              <a:t>) Intellectual and cognitive functioning; and (ii) Adaptive behavior as expressed in conceptual, social, and practical adaptive skills; and</a:t>
            </a:r>
            <a:br>
              <a:rPr lang="en-US" sz="2400" dirty="0"/>
            </a:br>
            <a:br>
              <a:rPr lang="en-US" sz="2400" dirty="0"/>
            </a:br>
            <a:r>
              <a:rPr lang="en-US" sz="2400" dirty="0"/>
              <a:t>(2) Who is currently, or was formerly, eligible for special education and related services under the Individuals with Disabilities Education Act (IDEA) (20 U.S.C. 1401), including a student who was determined eligible for special education or related services under the IDEA but was home-schooled or attended private school. </a:t>
            </a:r>
            <a:endParaRPr lang="en-US" sz="2000" dirty="0"/>
          </a:p>
          <a:p>
            <a:endParaRPr lang="en-US" sz="2000" dirty="0"/>
          </a:p>
        </p:txBody>
      </p:sp>
    </p:spTree>
    <p:extLst>
      <p:ext uri="{BB962C8B-B14F-4D97-AF65-F5344CB8AC3E}">
        <p14:creationId xmlns:p14="http://schemas.microsoft.com/office/powerpoint/2010/main" val="45081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4912D-C438-CFA7-578E-37923662AA84}"/>
              </a:ext>
            </a:extLst>
          </p:cNvPr>
          <p:cNvSpPr>
            <a:spLocks noGrp="1"/>
          </p:cNvSpPr>
          <p:nvPr>
            <p:ph type="title"/>
          </p:nvPr>
        </p:nvSpPr>
        <p:spPr/>
        <p:txBody>
          <a:bodyPr/>
          <a:lstStyle/>
          <a:p>
            <a:r>
              <a:rPr lang="en-US" dirty="0"/>
              <a:t>Steps to becoming a CTP Program</a:t>
            </a:r>
          </a:p>
        </p:txBody>
      </p:sp>
      <p:sp>
        <p:nvSpPr>
          <p:cNvPr id="3" name="Content Placeholder 2">
            <a:extLst>
              <a:ext uri="{FF2B5EF4-FFF2-40B4-BE49-F238E27FC236}">
                <a16:creationId xmlns:a16="http://schemas.microsoft.com/office/drawing/2014/main" id="{66186972-F259-CB6E-9E20-02910FAE2462}"/>
              </a:ext>
            </a:extLst>
          </p:cNvPr>
          <p:cNvSpPr>
            <a:spLocks noGrp="1"/>
          </p:cNvSpPr>
          <p:nvPr>
            <p:ph idx="1"/>
          </p:nvPr>
        </p:nvSpPr>
        <p:spPr/>
        <p:txBody>
          <a:bodyPr/>
          <a:lstStyle/>
          <a:p>
            <a:pPr marL="514350" indent="-514350">
              <a:buFont typeface="+mj-lt"/>
              <a:buAutoNum type="arabicPeriod"/>
            </a:pPr>
            <a:r>
              <a:rPr lang="en-US" dirty="0"/>
              <a:t>Meet</a:t>
            </a:r>
            <a:r>
              <a:rPr lang="en-US" baseline="0" dirty="0"/>
              <a:t> with your financial aid office</a:t>
            </a:r>
          </a:p>
          <a:p>
            <a:pPr marL="514350" indent="-514350">
              <a:buFont typeface="+mj-lt"/>
              <a:buAutoNum type="arabicPeriod"/>
            </a:pPr>
            <a:r>
              <a:rPr lang="en-US" dirty="0"/>
              <a:t>Prepare a</a:t>
            </a:r>
            <a:r>
              <a:rPr lang="en-US" baseline="0" dirty="0"/>
              <a:t> detailed narrative, Satisfactory Academic Progress policy, and letter to accrediting agency</a:t>
            </a:r>
          </a:p>
          <a:p>
            <a:pPr marL="514350" indent="-514350">
              <a:buFont typeface="+mj-lt"/>
              <a:buAutoNum type="arabicPeriod"/>
            </a:pPr>
            <a:r>
              <a:rPr lang="en-US" dirty="0"/>
              <a:t>Notify college’s accrediting agency in writing</a:t>
            </a:r>
          </a:p>
          <a:p>
            <a:pPr marL="514350" indent="-514350">
              <a:buFont typeface="+mj-lt"/>
              <a:buAutoNum type="arabicPeriod"/>
            </a:pPr>
            <a:r>
              <a:rPr lang="en-US" dirty="0"/>
              <a:t>Financial aid office adds CTP program to the college’s E-App</a:t>
            </a:r>
          </a:p>
          <a:p>
            <a:pPr marL="514350" indent="-514350">
              <a:buFont typeface="+mj-lt"/>
              <a:buAutoNum type="arabicPeriod"/>
            </a:pPr>
            <a:r>
              <a:rPr lang="en-US" dirty="0"/>
              <a:t>Email application materials to </a:t>
            </a:r>
            <a:r>
              <a:rPr lang="en-US" b="0" i="0" dirty="0">
                <a:hlinkClick r:id="rId2"/>
              </a:rPr>
              <a:t>FSA_PEPS@ed.gov</a:t>
            </a:r>
            <a:r>
              <a:rPr lang="en-US" b="0" i="0" dirty="0"/>
              <a:t> </a:t>
            </a:r>
          </a:p>
          <a:p>
            <a:pPr marL="514350" indent="-514350">
              <a:buFont typeface="+mj-lt"/>
              <a:buAutoNum type="arabicPeriod"/>
            </a:pPr>
            <a:r>
              <a:rPr lang="en-US" dirty="0"/>
              <a:t>Wait......respond to queries</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554661064"/>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1538</TotalTime>
  <Words>820</Words>
  <Application>Microsoft Macintosh PowerPoint</Application>
  <PresentationFormat>Widescreen</PresentationFormat>
  <Paragraphs>66</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Applying for Comprehensive Transition and Postsecondary (CTP) Program Approval</vt:lpstr>
      <vt:lpstr>What is a comprehensive transition and postsecondary program?</vt:lpstr>
      <vt:lpstr>CTP defined in the  Higher Education Opportunity Act (2008)</vt:lpstr>
      <vt:lpstr>Approved Comprehensive Transition and Postsecondary (CTP) Programs</vt:lpstr>
      <vt:lpstr>Impact of CTP approval on access to aid</vt:lpstr>
      <vt:lpstr>Why should I apply to be a CTP?</vt:lpstr>
      <vt:lpstr>Access to Title IV Financial Aid</vt:lpstr>
      <vt:lpstr>How is ID defined for CTP programs?</vt:lpstr>
      <vt:lpstr>Steps to becoming a CTP Program</vt:lpstr>
      <vt:lpstr>How do I write a successful CTP application?</vt:lpstr>
      <vt:lpstr>Hot Tips</vt:lpstr>
      <vt:lpstr>Comprehensive Transition Postsecondary (CTP) Program Approval</vt:lpstr>
      <vt:lpstr>We are a CTP! Now what?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What, Why, and How of Becoming a  Comprehensive Transition and Postsecondary (CTP) Program</dc:title>
  <dc:creator>Cathryn Weir</dc:creator>
  <cp:lastModifiedBy>Amanda Ryan</cp:lastModifiedBy>
  <cp:revision>10</cp:revision>
  <cp:lastPrinted>2020-10-27T18:46:41Z</cp:lastPrinted>
  <dcterms:created xsi:type="dcterms:W3CDTF">2022-04-19T22:57:09Z</dcterms:created>
  <dcterms:modified xsi:type="dcterms:W3CDTF">2023-11-15T21:22:22Z</dcterms:modified>
</cp:coreProperties>
</file>